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4" r:id="rId2"/>
    <p:sldId id="282" r:id="rId3"/>
    <p:sldId id="326" r:id="rId4"/>
    <p:sldId id="344" r:id="rId5"/>
    <p:sldId id="402" r:id="rId6"/>
    <p:sldId id="399" r:id="rId7"/>
    <p:sldId id="403" r:id="rId8"/>
    <p:sldId id="397" r:id="rId9"/>
    <p:sldId id="398" r:id="rId10"/>
    <p:sldId id="267" r:id="rId11"/>
    <p:sldId id="280" r:id="rId12"/>
    <p:sldId id="279" r:id="rId13"/>
    <p:sldId id="390" r:id="rId14"/>
    <p:sldId id="396" r:id="rId15"/>
    <p:sldId id="400" r:id="rId16"/>
    <p:sldId id="401" r:id="rId17"/>
    <p:sldId id="323" r:id="rId18"/>
    <p:sldId id="412" r:id="rId19"/>
    <p:sldId id="413" r:id="rId20"/>
    <p:sldId id="407" r:id="rId21"/>
    <p:sldId id="286" r:id="rId22"/>
    <p:sldId id="302" r:id="rId23"/>
    <p:sldId id="338" r:id="rId24"/>
    <p:sldId id="262" r:id="rId25"/>
    <p:sldId id="266" r:id="rId26"/>
    <p:sldId id="330" r:id="rId27"/>
    <p:sldId id="331" r:id="rId28"/>
    <p:sldId id="405" r:id="rId29"/>
    <p:sldId id="258" r:id="rId30"/>
    <p:sldId id="261" r:id="rId31"/>
    <p:sldId id="411" r:id="rId32"/>
    <p:sldId id="342" r:id="rId33"/>
    <p:sldId id="410" r:id="rId34"/>
    <p:sldId id="341" r:id="rId35"/>
    <p:sldId id="340" r:id="rId36"/>
    <p:sldId id="345" r:id="rId37"/>
    <p:sldId id="404" r:id="rId38"/>
    <p:sldId id="382" r:id="rId39"/>
    <p:sldId id="406" r:id="rId40"/>
    <p:sldId id="408" r:id="rId41"/>
    <p:sldId id="343" r:id="rId42"/>
    <p:sldId id="414" r:id="rId43"/>
    <p:sldId id="409" r:id="rId44"/>
  </p:sldIdLst>
  <p:sldSz cx="9144000" cy="6858000" type="screen4x3"/>
  <p:notesSz cx="7102475" cy="10233025"/>
  <p:defaultTextStyle>
    <a:defPPr>
      <a:defRPr lang="en-A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zegorz Krwasz"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58" autoAdjust="0"/>
    <p:restoredTop sz="94660"/>
  </p:normalViewPr>
  <p:slideViewPr>
    <p:cSldViewPr>
      <p:cViewPr varScale="1">
        <p:scale>
          <a:sx n="58" d="100"/>
          <a:sy n="58" d="100"/>
        </p:scale>
        <p:origin x="1734" y="28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endParaRPr lang="pl-PL"/>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pl-PL"/>
          </a:p>
        </p:txBody>
      </p:sp>
      <p:sp>
        <p:nvSpPr>
          <p:cNvPr id="4" name="Rectangle 4">
            <a:extLst>
              <a:ext uri="{FF2B5EF4-FFF2-40B4-BE49-F238E27FC236}">
                <a16:creationId xmlns:a16="http://schemas.microsoft.com/office/drawing/2014/main" id="{BDBA48AD-2CA8-E38B-46F1-216986458023}"/>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7BCE2D51-CD10-F99E-E988-27BE0594E466}"/>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A7E259BA-2679-DFF4-668D-2633C00F4662}"/>
              </a:ext>
            </a:extLst>
          </p:cNvPr>
          <p:cNvSpPr>
            <a:spLocks noGrp="1" noChangeArrowheads="1"/>
          </p:cNvSpPr>
          <p:nvPr>
            <p:ph type="sldNum" sz="quarter" idx="12"/>
          </p:nvPr>
        </p:nvSpPr>
        <p:spPr>
          <a:ln/>
        </p:spPr>
        <p:txBody>
          <a:bodyPr/>
          <a:lstStyle>
            <a:lvl1pPr>
              <a:defRPr/>
            </a:lvl1pPr>
          </a:lstStyle>
          <a:p>
            <a:pPr>
              <a:defRPr/>
            </a:pPr>
            <a:fld id="{B75271FE-52A0-4DD1-8123-CD4EC4A00A5F}" type="slidenum">
              <a:rPr lang="en-AU" altLang="it-IT"/>
              <a:pPr>
                <a:defRPr/>
              </a:pPr>
              <a:t>‹#›</a:t>
            </a:fld>
            <a:endParaRPr lang="en-AU" altLang="it-IT"/>
          </a:p>
        </p:txBody>
      </p:sp>
    </p:spTree>
    <p:extLst>
      <p:ext uri="{BB962C8B-B14F-4D97-AF65-F5344CB8AC3E}">
        <p14:creationId xmlns:p14="http://schemas.microsoft.com/office/powerpoint/2010/main" val="2719257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Rectangle 4">
            <a:extLst>
              <a:ext uri="{FF2B5EF4-FFF2-40B4-BE49-F238E27FC236}">
                <a16:creationId xmlns:a16="http://schemas.microsoft.com/office/drawing/2014/main" id="{F68FF537-6C99-106A-D36D-E70C0C107F43}"/>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67A3DFA3-D8E2-08D1-D652-D9BA6F87A0D3}"/>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DE8AA200-0C51-0D0E-8A0A-1C63EB22CDCC}"/>
              </a:ext>
            </a:extLst>
          </p:cNvPr>
          <p:cNvSpPr>
            <a:spLocks noGrp="1" noChangeArrowheads="1"/>
          </p:cNvSpPr>
          <p:nvPr>
            <p:ph type="sldNum" sz="quarter" idx="12"/>
          </p:nvPr>
        </p:nvSpPr>
        <p:spPr>
          <a:ln/>
        </p:spPr>
        <p:txBody>
          <a:bodyPr/>
          <a:lstStyle>
            <a:lvl1pPr>
              <a:defRPr/>
            </a:lvl1pPr>
          </a:lstStyle>
          <a:p>
            <a:pPr>
              <a:defRPr/>
            </a:pPr>
            <a:fld id="{8C06C209-50BA-4120-80BF-F337D6C7841E}" type="slidenum">
              <a:rPr lang="en-AU" altLang="it-IT"/>
              <a:pPr>
                <a:defRPr/>
              </a:pPr>
              <a:t>‹#›</a:t>
            </a:fld>
            <a:endParaRPr lang="en-AU" altLang="it-IT"/>
          </a:p>
        </p:txBody>
      </p:sp>
    </p:spTree>
    <p:extLst>
      <p:ext uri="{BB962C8B-B14F-4D97-AF65-F5344CB8AC3E}">
        <p14:creationId xmlns:p14="http://schemas.microsoft.com/office/powerpoint/2010/main" val="4287467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 dello schema</a:t>
            </a:r>
            <a:endParaRPr lang="pl-PL"/>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Rectangle 4">
            <a:extLst>
              <a:ext uri="{FF2B5EF4-FFF2-40B4-BE49-F238E27FC236}">
                <a16:creationId xmlns:a16="http://schemas.microsoft.com/office/drawing/2014/main" id="{A302564B-4F9B-C745-520D-CBF50A934024}"/>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888C60C1-1616-EE8F-FAE3-BCB2F438F980}"/>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D8369C9F-A1F5-1C78-9074-1C4A764729C8}"/>
              </a:ext>
            </a:extLst>
          </p:cNvPr>
          <p:cNvSpPr>
            <a:spLocks noGrp="1" noChangeArrowheads="1"/>
          </p:cNvSpPr>
          <p:nvPr>
            <p:ph type="sldNum" sz="quarter" idx="12"/>
          </p:nvPr>
        </p:nvSpPr>
        <p:spPr>
          <a:ln/>
        </p:spPr>
        <p:txBody>
          <a:bodyPr/>
          <a:lstStyle>
            <a:lvl1pPr>
              <a:defRPr/>
            </a:lvl1pPr>
          </a:lstStyle>
          <a:p>
            <a:pPr>
              <a:defRPr/>
            </a:pPr>
            <a:fld id="{30686A65-2CA4-4810-AAC0-EE8946EBC1F1}" type="slidenum">
              <a:rPr lang="en-AU" altLang="it-IT"/>
              <a:pPr>
                <a:defRPr/>
              </a:pPr>
              <a:t>‹#›</a:t>
            </a:fld>
            <a:endParaRPr lang="en-AU" altLang="it-IT"/>
          </a:p>
        </p:txBody>
      </p:sp>
    </p:spTree>
    <p:extLst>
      <p:ext uri="{BB962C8B-B14F-4D97-AF65-F5344CB8AC3E}">
        <p14:creationId xmlns:p14="http://schemas.microsoft.com/office/powerpoint/2010/main" val="3442469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Rectangle 4">
            <a:extLst>
              <a:ext uri="{FF2B5EF4-FFF2-40B4-BE49-F238E27FC236}">
                <a16:creationId xmlns:a16="http://schemas.microsoft.com/office/drawing/2014/main" id="{BF5E098F-7FBF-3EF2-8917-D8C4CA39EDC6}"/>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A11192A8-ACAC-F50D-4790-EBDADDFE502D}"/>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55508555-8CCA-2A15-27DA-32F55567FE20}"/>
              </a:ext>
            </a:extLst>
          </p:cNvPr>
          <p:cNvSpPr>
            <a:spLocks noGrp="1" noChangeArrowheads="1"/>
          </p:cNvSpPr>
          <p:nvPr>
            <p:ph type="sldNum" sz="quarter" idx="12"/>
          </p:nvPr>
        </p:nvSpPr>
        <p:spPr>
          <a:ln/>
        </p:spPr>
        <p:txBody>
          <a:bodyPr/>
          <a:lstStyle>
            <a:lvl1pPr>
              <a:defRPr/>
            </a:lvl1pPr>
          </a:lstStyle>
          <a:p>
            <a:pPr>
              <a:defRPr/>
            </a:pPr>
            <a:fld id="{FFA6D012-B011-4644-9E7F-989ED97770E5}" type="slidenum">
              <a:rPr lang="en-AU" altLang="it-IT"/>
              <a:pPr>
                <a:defRPr/>
              </a:pPr>
              <a:t>‹#›</a:t>
            </a:fld>
            <a:endParaRPr lang="en-AU" altLang="it-IT"/>
          </a:p>
        </p:txBody>
      </p:sp>
    </p:spTree>
    <p:extLst>
      <p:ext uri="{BB962C8B-B14F-4D97-AF65-F5344CB8AC3E}">
        <p14:creationId xmlns:p14="http://schemas.microsoft.com/office/powerpoint/2010/main" val="3287404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endParaRPr lang="pl-PL"/>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9D0747AB-073A-D13E-692E-82C83CE580F4}"/>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020AFDF1-C3CB-D0AB-972D-639FADFAF2F4}"/>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3EDB39E0-8E37-645C-4660-7483DDB699CE}"/>
              </a:ext>
            </a:extLst>
          </p:cNvPr>
          <p:cNvSpPr>
            <a:spLocks noGrp="1" noChangeArrowheads="1"/>
          </p:cNvSpPr>
          <p:nvPr>
            <p:ph type="sldNum" sz="quarter" idx="12"/>
          </p:nvPr>
        </p:nvSpPr>
        <p:spPr>
          <a:ln/>
        </p:spPr>
        <p:txBody>
          <a:bodyPr/>
          <a:lstStyle>
            <a:lvl1pPr>
              <a:defRPr/>
            </a:lvl1pPr>
          </a:lstStyle>
          <a:p>
            <a:pPr>
              <a:defRPr/>
            </a:pPr>
            <a:fld id="{3197EFF6-6264-40D9-985E-AB3A0B3E8CF1}" type="slidenum">
              <a:rPr lang="en-AU" altLang="it-IT"/>
              <a:pPr>
                <a:defRPr/>
              </a:pPr>
              <a:t>‹#›</a:t>
            </a:fld>
            <a:endParaRPr lang="en-AU" altLang="it-IT"/>
          </a:p>
        </p:txBody>
      </p:sp>
    </p:spTree>
    <p:extLst>
      <p:ext uri="{BB962C8B-B14F-4D97-AF65-F5344CB8AC3E}">
        <p14:creationId xmlns:p14="http://schemas.microsoft.com/office/powerpoint/2010/main" val="3932192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5" name="Rectangle 4">
            <a:extLst>
              <a:ext uri="{FF2B5EF4-FFF2-40B4-BE49-F238E27FC236}">
                <a16:creationId xmlns:a16="http://schemas.microsoft.com/office/drawing/2014/main" id="{FFB6EE1E-4909-D00C-AE30-6DDBD9481B5D}"/>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57606D3D-9D6F-4561-526C-0760D6FDEC9F}"/>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E0494275-0AE7-AEE7-C24F-301BA5858DC2}"/>
              </a:ext>
            </a:extLst>
          </p:cNvPr>
          <p:cNvSpPr>
            <a:spLocks noGrp="1" noChangeArrowheads="1"/>
          </p:cNvSpPr>
          <p:nvPr>
            <p:ph type="sldNum" sz="quarter" idx="12"/>
          </p:nvPr>
        </p:nvSpPr>
        <p:spPr>
          <a:ln/>
        </p:spPr>
        <p:txBody>
          <a:bodyPr/>
          <a:lstStyle>
            <a:lvl1pPr>
              <a:defRPr/>
            </a:lvl1pPr>
          </a:lstStyle>
          <a:p>
            <a:pPr>
              <a:defRPr/>
            </a:pPr>
            <a:fld id="{B67C4E34-7E29-44B7-A5AF-41DF5D86DB72}" type="slidenum">
              <a:rPr lang="en-AU" altLang="it-IT"/>
              <a:pPr>
                <a:defRPr/>
              </a:pPr>
              <a:t>‹#›</a:t>
            </a:fld>
            <a:endParaRPr lang="en-AU" altLang="it-IT"/>
          </a:p>
        </p:txBody>
      </p:sp>
    </p:spTree>
    <p:extLst>
      <p:ext uri="{BB962C8B-B14F-4D97-AF65-F5344CB8AC3E}">
        <p14:creationId xmlns:p14="http://schemas.microsoft.com/office/powerpoint/2010/main" val="7707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 dello schema</a:t>
            </a:r>
            <a:endParaRPr lang="pl-PL"/>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7" name="Rectangle 4">
            <a:extLst>
              <a:ext uri="{FF2B5EF4-FFF2-40B4-BE49-F238E27FC236}">
                <a16:creationId xmlns:a16="http://schemas.microsoft.com/office/drawing/2014/main" id="{B19C730E-ACC2-6516-BDD5-707B25E0D356}"/>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8" name="Rectangle 5">
            <a:extLst>
              <a:ext uri="{FF2B5EF4-FFF2-40B4-BE49-F238E27FC236}">
                <a16:creationId xmlns:a16="http://schemas.microsoft.com/office/drawing/2014/main" id="{AE2F363A-725A-504D-8554-286C5C585A8F}"/>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9" name="Rectangle 6">
            <a:extLst>
              <a:ext uri="{FF2B5EF4-FFF2-40B4-BE49-F238E27FC236}">
                <a16:creationId xmlns:a16="http://schemas.microsoft.com/office/drawing/2014/main" id="{E3C5B11C-D4B9-9E3E-693D-5FF47916B907}"/>
              </a:ext>
            </a:extLst>
          </p:cNvPr>
          <p:cNvSpPr>
            <a:spLocks noGrp="1" noChangeArrowheads="1"/>
          </p:cNvSpPr>
          <p:nvPr>
            <p:ph type="sldNum" sz="quarter" idx="12"/>
          </p:nvPr>
        </p:nvSpPr>
        <p:spPr>
          <a:ln/>
        </p:spPr>
        <p:txBody>
          <a:bodyPr/>
          <a:lstStyle>
            <a:lvl1pPr>
              <a:defRPr/>
            </a:lvl1pPr>
          </a:lstStyle>
          <a:p>
            <a:pPr>
              <a:defRPr/>
            </a:pPr>
            <a:fld id="{E3544979-FEEC-4C6A-BC05-645B2507841E}" type="slidenum">
              <a:rPr lang="en-AU" altLang="it-IT"/>
              <a:pPr>
                <a:defRPr/>
              </a:pPr>
              <a:t>‹#›</a:t>
            </a:fld>
            <a:endParaRPr lang="en-AU" altLang="it-IT"/>
          </a:p>
        </p:txBody>
      </p:sp>
    </p:spTree>
    <p:extLst>
      <p:ext uri="{BB962C8B-B14F-4D97-AF65-F5344CB8AC3E}">
        <p14:creationId xmlns:p14="http://schemas.microsoft.com/office/powerpoint/2010/main" val="4093959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Rectangle 4">
            <a:extLst>
              <a:ext uri="{FF2B5EF4-FFF2-40B4-BE49-F238E27FC236}">
                <a16:creationId xmlns:a16="http://schemas.microsoft.com/office/drawing/2014/main" id="{759244DD-FBD8-86D9-3198-99EDAA1280E3}"/>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4" name="Rectangle 5">
            <a:extLst>
              <a:ext uri="{FF2B5EF4-FFF2-40B4-BE49-F238E27FC236}">
                <a16:creationId xmlns:a16="http://schemas.microsoft.com/office/drawing/2014/main" id="{6B79BCEE-C94B-08DB-83EC-A7586AF117EF}"/>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5" name="Rectangle 6">
            <a:extLst>
              <a:ext uri="{FF2B5EF4-FFF2-40B4-BE49-F238E27FC236}">
                <a16:creationId xmlns:a16="http://schemas.microsoft.com/office/drawing/2014/main" id="{8BFE09A4-3224-D84C-8012-FAB67A875CD5}"/>
              </a:ext>
            </a:extLst>
          </p:cNvPr>
          <p:cNvSpPr>
            <a:spLocks noGrp="1" noChangeArrowheads="1"/>
          </p:cNvSpPr>
          <p:nvPr>
            <p:ph type="sldNum" sz="quarter" idx="12"/>
          </p:nvPr>
        </p:nvSpPr>
        <p:spPr>
          <a:ln/>
        </p:spPr>
        <p:txBody>
          <a:bodyPr/>
          <a:lstStyle>
            <a:lvl1pPr>
              <a:defRPr/>
            </a:lvl1pPr>
          </a:lstStyle>
          <a:p>
            <a:pPr>
              <a:defRPr/>
            </a:pPr>
            <a:fld id="{16289561-AA2C-47C2-9BFA-82F268434A4C}" type="slidenum">
              <a:rPr lang="en-AU" altLang="it-IT"/>
              <a:pPr>
                <a:defRPr/>
              </a:pPr>
              <a:t>‹#›</a:t>
            </a:fld>
            <a:endParaRPr lang="en-AU" altLang="it-IT"/>
          </a:p>
        </p:txBody>
      </p:sp>
    </p:spTree>
    <p:extLst>
      <p:ext uri="{BB962C8B-B14F-4D97-AF65-F5344CB8AC3E}">
        <p14:creationId xmlns:p14="http://schemas.microsoft.com/office/powerpoint/2010/main" val="876064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495DA41-3140-CE17-ECE8-0C6D402D11B6}"/>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3" name="Rectangle 5">
            <a:extLst>
              <a:ext uri="{FF2B5EF4-FFF2-40B4-BE49-F238E27FC236}">
                <a16:creationId xmlns:a16="http://schemas.microsoft.com/office/drawing/2014/main" id="{EF723B6E-975C-F0D5-2134-3D59A6AFC248}"/>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4" name="Rectangle 6">
            <a:extLst>
              <a:ext uri="{FF2B5EF4-FFF2-40B4-BE49-F238E27FC236}">
                <a16:creationId xmlns:a16="http://schemas.microsoft.com/office/drawing/2014/main" id="{86D18BBA-81BB-1806-E546-7E3B789F6AB7}"/>
              </a:ext>
            </a:extLst>
          </p:cNvPr>
          <p:cNvSpPr>
            <a:spLocks noGrp="1" noChangeArrowheads="1"/>
          </p:cNvSpPr>
          <p:nvPr>
            <p:ph type="sldNum" sz="quarter" idx="12"/>
          </p:nvPr>
        </p:nvSpPr>
        <p:spPr>
          <a:ln/>
        </p:spPr>
        <p:txBody>
          <a:bodyPr/>
          <a:lstStyle>
            <a:lvl1pPr>
              <a:defRPr/>
            </a:lvl1pPr>
          </a:lstStyle>
          <a:p>
            <a:pPr>
              <a:defRPr/>
            </a:pPr>
            <a:fld id="{8008979F-57C9-4B7A-9ADB-E178BBDEE732}" type="slidenum">
              <a:rPr lang="en-AU" altLang="it-IT"/>
              <a:pPr>
                <a:defRPr/>
              </a:pPr>
              <a:t>‹#›</a:t>
            </a:fld>
            <a:endParaRPr lang="en-AU" altLang="it-IT"/>
          </a:p>
        </p:txBody>
      </p:sp>
    </p:spTree>
    <p:extLst>
      <p:ext uri="{BB962C8B-B14F-4D97-AF65-F5344CB8AC3E}">
        <p14:creationId xmlns:p14="http://schemas.microsoft.com/office/powerpoint/2010/main" val="1741722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endParaRPr lang="pl-PL"/>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E4A8479E-E0C1-878B-034C-EA7BC5D5C48A}"/>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2AF1FB38-CAE4-30DA-DD97-3BC3064C5B00}"/>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013F9836-1327-3E3B-C00C-94AB2D4F9D67}"/>
              </a:ext>
            </a:extLst>
          </p:cNvPr>
          <p:cNvSpPr>
            <a:spLocks noGrp="1" noChangeArrowheads="1"/>
          </p:cNvSpPr>
          <p:nvPr>
            <p:ph type="sldNum" sz="quarter" idx="12"/>
          </p:nvPr>
        </p:nvSpPr>
        <p:spPr>
          <a:ln/>
        </p:spPr>
        <p:txBody>
          <a:bodyPr/>
          <a:lstStyle>
            <a:lvl1pPr>
              <a:defRPr/>
            </a:lvl1pPr>
          </a:lstStyle>
          <a:p>
            <a:pPr>
              <a:defRPr/>
            </a:pPr>
            <a:fld id="{B322F098-08A6-4546-BBA0-AFC57458ED79}" type="slidenum">
              <a:rPr lang="en-AU" altLang="it-IT"/>
              <a:pPr>
                <a:defRPr/>
              </a:pPr>
              <a:t>‹#›</a:t>
            </a:fld>
            <a:endParaRPr lang="en-AU" altLang="it-IT"/>
          </a:p>
        </p:txBody>
      </p:sp>
    </p:spTree>
    <p:extLst>
      <p:ext uri="{BB962C8B-B14F-4D97-AF65-F5344CB8AC3E}">
        <p14:creationId xmlns:p14="http://schemas.microsoft.com/office/powerpoint/2010/main" val="1994012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endParaRPr lang="pl-PL"/>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AC8143F1-B679-D2B7-37AD-7C7A5B55BA08}"/>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ADB103A3-ADEF-867B-0BC1-FD28EF432449}"/>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3C9D9F89-FD03-76A2-2AAB-B79D41A8A188}"/>
              </a:ext>
            </a:extLst>
          </p:cNvPr>
          <p:cNvSpPr>
            <a:spLocks noGrp="1" noChangeArrowheads="1"/>
          </p:cNvSpPr>
          <p:nvPr>
            <p:ph type="sldNum" sz="quarter" idx="12"/>
          </p:nvPr>
        </p:nvSpPr>
        <p:spPr>
          <a:ln/>
        </p:spPr>
        <p:txBody>
          <a:bodyPr/>
          <a:lstStyle>
            <a:lvl1pPr>
              <a:defRPr/>
            </a:lvl1pPr>
          </a:lstStyle>
          <a:p>
            <a:pPr>
              <a:defRPr/>
            </a:pPr>
            <a:fld id="{781BFC87-F333-41A7-A85C-D712EC44C04D}" type="slidenum">
              <a:rPr lang="en-AU" altLang="it-IT"/>
              <a:pPr>
                <a:defRPr/>
              </a:pPr>
              <a:t>‹#›</a:t>
            </a:fld>
            <a:endParaRPr lang="en-AU" altLang="it-IT"/>
          </a:p>
        </p:txBody>
      </p:sp>
    </p:spTree>
    <p:extLst>
      <p:ext uri="{BB962C8B-B14F-4D97-AF65-F5344CB8AC3E}">
        <p14:creationId xmlns:p14="http://schemas.microsoft.com/office/powerpoint/2010/main" val="4222116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D66E54B-D8B4-612D-7118-DB124453FF3A}"/>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AU" altLang="it-IT"/>
              <a:t>Kliknij, aby edytować styl wzorca tytułu</a:t>
            </a:r>
          </a:p>
        </p:txBody>
      </p:sp>
      <p:sp>
        <p:nvSpPr>
          <p:cNvPr id="1027" name="Rectangle 3">
            <a:extLst>
              <a:ext uri="{FF2B5EF4-FFF2-40B4-BE49-F238E27FC236}">
                <a16:creationId xmlns:a16="http://schemas.microsoft.com/office/drawing/2014/main" id="{4F535ACC-ECD2-5AE3-D39C-80C77E7642B2}"/>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it-IT"/>
              <a:t>Kliknij, aby edytować style wzorca tekstu</a:t>
            </a:r>
          </a:p>
          <a:p>
            <a:pPr lvl="1"/>
            <a:r>
              <a:rPr lang="en-AU" altLang="it-IT"/>
              <a:t>Drugi poziom</a:t>
            </a:r>
          </a:p>
          <a:p>
            <a:pPr lvl="2"/>
            <a:r>
              <a:rPr lang="en-AU" altLang="it-IT"/>
              <a:t>Trzeci poziom</a:t>
            </a:r>
          </a:p>
          <a:p>
            <a:pPr lvl="3"/>
            <a:r>
              <a:rPr lang="en-AU" altLang="it-IT"/>
              <a:t>Czwarty poziom</a:t>
            </a:r>
          </a:p>
          <a:p>
            <a:pPr lvl="4"/>
            <a:r>
              <a:rPr lang="en-AU" altLang="it-IT"/>
              <a:t>Piąty poziom</a:t>
            </a:r>
          </a:p>
        </p:txBody>
      </p:sp>
      <p:sp>
        <p:nvSpPr>
          <p:cNvPr id="1028" name="Rectangle 4">
            <a:extLst>
              <a:ext uri="{FF2B5EF4-FFF2-40B4-BE49-F238E27FC236}">
                <a16:creationId xmlns:a16="http://schemas.microsoft.com/office/drawing/2014/main" id="{5555B47C-AB5E-B026-111D-26CE50D546D7}"/>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AU" altLang="it-IT"/>
          </a:p>
        </p:txBody>
      </p:sp>
      <p:sp>
        <p:nvSpPr>
          <p:cNvPr id="1029" name="Rectangle 5">
            <a:extLst>
              <a:ext uri="{FF2B5EF4-FFF2-40B4-BE49-F238E27FC236}">
                <a16:creationId xmlns:a16="http://schemas.microsoft.com/office/drawing/2014/main" id="{3822EC69-7112-0A62-2EDD-6A30C1B3FC4A}"/>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AU" altLang="it-IT"/>
          </a:p>
        </p:txBody>
      </p:sp>
      <p:sp>
        <p:nvSpPr>
          <p:cNvPr id="1030" name="Rectangle 6">
            <a:extLst>
              <a:ext uri="{FF2B5EF4-FFF2-40B4-BE49-F238E27FC236}">
                <a16:creationId xmlns:a16="http://schemas.microsoft.com/office/drawing/2014/main" id="{A63D7039-07C2-B980-9169-495800E40473}"/>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06FC94D-ED32-44EB-9C77-B46D53A67D95}" type="slidenum">
              <a:rPr lang="en-AU" altLang="it-IT"/>
              <a:pPr>
                <a:defRPr/>
              </a:pPr>
              <a:t>‹#›</a:t>
            </a:fld>
            <a:endParaRPr lang="en-AU"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lazionascosto.it/siti-archeologici-lazio/necropoli-di-cerveteri-banditaccia/" TargetMode="Externa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hyperlink" Target="https://www.lazionascosto.it/siti-unesco-lazio/" TargetMode="External"/><Relationship Id="rId4" Type="http://schemas.openxmlformats.org/officeDocument/2006/relationships/hyperlink" Target="https://www.lazionascosto.it/siti-archeologici-lazio/necropoli-di-tarquinia-monterozzi/"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hyperlink" Target="https://www.arvaliastoria.it/dblog/fotografia.asp?fotografia=1236" TargetMode="External"/><Relationship Id="rId2" Type="http://schemas.openxmlformats.org/officeDocument/2006/relationships/hyperlink" Target="https://www.corriere.it/" TargetMode="Externa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hyperlink" Target="https://www.youtube.com/watch?v=0TAeVsu0-Vk"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it.wikipedia.org/wiki/Tevere" TargetMode="External"/><Relationship Id="rId2" Type="http://schemas.openxmlformats.org/officeDocument/2006/relationships/image" Target="../media/image25.jp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it.wikipedia.org/wiki/Nostra_Signora_della_Neve" TargetMode="External"/><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hyperlink" Target="https://pl.wikipedia.org/wiki/Monte_Cassino" TargetMode="External"/><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it.wikipedia.org/wiki/Chiesa_di_San_Procolo_(Naturno)"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it.wikipedia.org/wiki/Chiesa_di_San_Procolo_(Naturno)"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it.wikipedia.org/wiki/Chiesa_di_San_Benedetto_(Malles)" TargetMode="Externa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s://it.wikipedia.org/wiki/Chiesa_di_San_Benedetto_(Malle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hyperlink" Target="https://it.wikipedia.org/wiki/Basilica_di_Santa_Prassede"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hyperlink" Target="https://maremosso.lafeltrinelli.it/interviste/corrado-augias-ci-guida-nella-roma-del-primo-cristianesimo" TargetMode="External"/><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it.wikipedia.org/wiki/Associazione_Sportiva_Roma" TargetMode="External"/><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3.png"/><Relationship Id="rId4" Type="http://schemas.openxmlformats.org/officeDocument/2006/relationships/hyperlink" Target="https://youtu.be/5csuV8ionoo" TargetMode="Externa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skuola.net/storia-antica/leggenda-venuta-enea-italia.html" TargetMode="Externa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Maria\dwhelper\Scherzo%20un%20po%20triste%20-%20YouTube.mp4" TargetMode="External"/><Relationship Id="rId1" Type="http://schemas.microsoft.com/office/2007/relationships/media" Target="file:///C:\Users\Maria\dwhelper\Scherzo%20un%20po%20triste%20-%20YouTube.mp4" TargetMode="External"/><Relationship Id="rId5" Type="http://schemas.openxmlformats.org/officeDocument/2006/relationships/hyperlink" Target="https://it.wikipedia.org/wiki/Italia" TargetMode="Externa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7FBB529-B1EF-9D45-C8D7-B1FEA66EA9CA}"/>
              </a:ext>
            </a:extLst>
          </p:cNvPr>
          <p:cNvSpPr>
            <a:spLocks noGrp="1" noChangeArrowheads="1"/>
          </p:cNvSpPr>
          <p:nvPr>
            <p:ph type="title"/>
          </p:nvPr>
        </p:nvSpPr>
        <p:spPr>
          <a:xfrm>
            <a:off x="468313" y="620713"/>
            <a:ext cx="8229600" cy="1143000"/>
          </a:xfrm>
        </p:spPr>
        <p:txBody>
          <a:bodyPr/>
          <a:lstStyle/>
          <a:p>
            <a:pPr eaLnBrk="1" hangingPunct="1"/>
            <a:r>
              <a:rPr lang="pl-PL" altLang="it-IT" sz="4800">
                <a:solidFill>
                  <a:schemeClr val="accent2"/>
                </a:solidFill>
                <a:ea typeface="Arial Unicode MS" pitchFamily="34" charset="-128"/>
              </a:rPr>
              <a:t>Il bel Paese</a:t>
            </a:r>
            <a:endParaRPr lang="en-AU" altLang="it-IT" sz="4800">
              <a:solidFill>
                <a:schemeClr val="accent2"/>
              </a:solidFill>
              <a:ea typeface="Arial Unicode MS" pitchFamily="34" charset="-128"/>
            </a:endParaRPr>
          </a:p>
        </p:txBody>
      </p:sp>
      <p:sp>
        <p:nvSpPr>
          <p:cNvPr id="2051" name="Rectangle 3">
            <a:extLst>
              <a:ext uri="{FF2B5EF4-FFF2-40B4-BE49-F238E27FC236}">
                <a16:creationId xmlns:a16="http://schemas.microsoft.com/office/drawing/2014/main" id="{1CA9626A-23DA-0311-75DC-74D4A258117D}"/>
              </a:ext>
            </a:extLst>
          </p:cNvPr>
          <p:cNvSpPr>
            <a:spLocks noGrp="1" noChangeArrowheads="1"/>
          </p:cNvSpPr>
          <p:nvPr>
            <p:ph type="body" idx="1"/>
          </p:nvPr>
        </p:nvSpPr>
        <p:spPr>
          <a:xfrm>
            <a:off x="1331913" y="2133600"/>
            <a:ext cx="8229600" cy="4525963"/>
          </a:xfrm>
        </p:spPr>
        <p:txBody>
          <a:bodyPr/>
          <a:lstStyle/>
          <a:p>
            <a:pPr eaLnBrk="1" hangingPunct="1">
              <a:buFontTx/>
              <a:buNone/>
            </a:pPr>
            <a:r>
              <a:rPr lang="pl-PL" altLang="it-IT" sz="4000">
                <a:solidFill>
                  <a:srgbClr val="FF0000"/>
                </a:solidFill>
                <a:ea typeface="Arial Unicode MS" pitchFamily="34" charset="-128"/>
              </a:rPr>
              <a:t>Lezione I: Roma Caput Mundi</a:t>
            </a:r>
          </a:p>
        </p:txBody>
      </p:sp>
      <p:sp>
        <p:nvSpPr>
          <p:cNvPr id="2052" name="Text Box 4">
            <a:extLst>
              <a:ext uri="{FF2B5EF4-FFF2-40B4-BE49-F238E27FC236}">
                <a16:creationId xmlns:a16="http://schemas.microsoft.com/office/drawing/2014/main" id="{D4D1F1B4-A193-099C-D7A1-E8ADB34C07E8}"/>
              </a:ext>
            </a:extLst>
          </p:cNvPr>
          <p:cNvSpPr txBox="1">
            <a:spLocks noChangeArrowheads="1"/>
          </p:cNvSpPr>
          <p:nvPr/>
        </p:nvSpPr>
        <p:spPr bwMode="auto">
          <a:xfrm>
            <a:off x="755650" y="3167063"/>
            <a:ext cx="7332663"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pl-PL" altLang="it-IT" sz="2800">
                <a:ea typeface="Arial Unicode MS" pitchFamily="34" charset="-128"/>
              </a:rPr>
              <a:t>Grzegorz Karwasz</a:t>
            </a:r>
          </a:p>
          <a:p>
            <a:pPr algn="ctr" eaLnBrk="1" hangingPunct="1">
              <a:spcBef>
                <a:spcPct val="0"/>
              </a:spcBef>
              <a:buFontTx/>
              <a:buNone/>
            </a:pPr>
            <a:r>
              <a:rPr lang="pl-PL" altLang="it-IT" sz="2800">
                <a:ea typeface="Arial Unicode MS" pitchFamily="34" charset="-128"/>
              </a:rPr>
              <a:t>Igor Di Marco</a:t>
            </a:r>
          </a:p>
          <a:p>
            <a:pPr algn="ctr" eaLnBrk="1" hangingPunct="1">
              <a:spcBef>
                <a:spcPct val="0"/>
              </a:spcBef>
              <a:buFontTx/>
              <a:buNone/>
            </a:pPr>
            <a:endParaRPr lang="pl-PL" altLang="it-IT" sz="2800">
              <a:ea typeface="Arial Unicode MS" pitchFamily="34" charset="-128"/>
            </a:endParaRPr>
          </a:p>
          <a:p>
            <a:pPr algn="ctr" eaLnBrk="1" hangingPunct="1">
              <a:spcBef>
                <a:spcPct val="0"/>
              </a:spcBef>
              <a:buFontTx/>
              <a:buNone/>
            </a:pPr>
            <a:r>
              <a:rPr lang="it-IT" altLang="it-IT" sz="2400" i="1"/>
              <a:t>Facoltà di Fisica, Astronomia e Informatica Applicata</a:t>
            </a:r>
          </a:p>
          <a:p>
            <a:pPr algn="ctr" eaLnBrk="1" hangingPunct="1">
              <a:spcBef>
                <a:spcPct val="0"/>
              </a:spcBef>
              <a:buFontTx/>
              <a:buNone/>
            </a:pPr>
            <a:r>
              <a:rPr lang="it-IT" altLang="it-IT" sz="2400" i="1"/>
              <a:t>Università Nicolao Copernico, Toru</a:t>
            </a:r>
            <a:r>
              <a:rPr lang="pl-PL" altLang="it-IT" sz="2400" i="1"/>
              <a:t>ń</a:t>
            </a:r>
          </a:p>
        </p:txBody>
      </p:sp>
      <p:sp>
        <p:nvSpPr>
          <p:cNvPr id="2053" name="Text Box 5">
            <a:extLst>
              <a:ext uri="{FF2B5EF4-FFF2-40B4-BE49-F238E27FC236}">
                <a16:creationId xmlns:a16="http://schemas.microsoft.com/office/drawing/2014/main" id="{110C2969-5AE0-7B0A-B856-6B5F6E0715C1}"/>
              </a:ext>
            </a:extLst>
          </p:cNvPr>
          <p:cNvSpPr txBox="1">
            <a:spLocks noChangeArrowheads="1"/>
          </p:cNvSpPr>
          <p:nvPr/>
        </p:nvSpPr>
        <p:spPr bwMode="auto">
          <a:xfrm>
            <a:off x="179388" y="6237288"/>
            <a:ext cx="6227762"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800">
                <a:solidFill>
                  <a:srgbClr val="0033CC"/>
                </a:solidFill>
              </a:rPr>
              <a:t>https://dydaktyka.fizyka.umk.pl/nowa_strona/?q=node/1102</a:t>
            </a:r>
          </a:p>
        </p:txBody>
      </p:sp>
      <p:sp>
        <p:nvSpPr>
          <p:cNvPr id="2054" name="pole tekstowe 1">
            <a:extLst>
              <a:ext uri="{FF2B5EF4-FFF2-40B4-BE49-F238E27FC236}">
                <a16:creationId xmlns:a16="http://schemas.microsoft.com/office/drawing/2014/main" id="{494F74EA-DC77-CC7F-3669-818B77EBFBD7}"/>
              </a:ext>
            </a:extLst>
          </p:cNvPr>
          <p:cNvSpPr txBox="1">
            <a:spLocks noChangeArrowheads="1"/>
          </p:cNvSpPr>
          <p:nvPr/>
        </p:nvSpPr>
        <p:spPr bwMode="auto">
          <a:xfrm>
            <a:off x="5651500" y="5732463"/>
            <a:ext cx="3173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Anno accademico 2025/2026</a:t>
            </a:r>
            <a:endParaRPr lang="en-US" altLang="en-US" sz="1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894F6421-C55F-AB4F-38D1-380A646C02D4}"/>
              </a:ext>
            </a:extLst>
          </p:cNvPr>
          <p:cNvSpPr>
            <a:spLocks noGrp="1" noChangeArrowheads="1"/>
          </p:cNvSpPr>
          <p:nvPr>
            <p:ph type="title"/>
          </p:nvPr>
        </p:nvSpPr>
        <p:spPr>
          <a:xfrm>
            <a:off x="323528" y="-243408"/>
            <a:ext cx="8229600" cy="1143000"/>
          </a:xfrm>
        </p:spPr>
        <p:txBody>
          <a:bodyPr/>
          <a:lstStyle/>
          <a:p>
            <a:r>
              <a:rPr lang="pl-PL" altLang="en-US" sz="3600" dirty="0" err="1"/>
              <a:t>Filosofia</a:t>
            </a:r>
            <a:r>
              <a:rPr lang="pl-PL" altLang="en-US" sz="3600" dirty="0"/>
              <a:t> </a:t>
            </a:r>
            <a:r>
              <a:rPr lang="pl-PL" altLang="en-US" sz="3600" dirty="0" err="1"/>
              <a:t>degli</a:t>
            </a:r>
            <a:r>
              <a:rPr lang="pl-PL" altLang="en-US" sz="3600" dirty="0"/>
              <a:t> </a:t>
            </a:r>
            <a:r>
              <a:rPr lang="pl-PL" altLang="en-US" sz="3600" dirty="0" err="1"/>
              <a:t>Etruschi</a:t>
            </a:r>
            <a:endParaRPr lang="en-AU" altLang="en-US" sz="3600" dirty="0"/>
          </a:p>
        </p:txBody>
      </p:sp>
      <p:sp>
        <p:nvSpPr>
          <p:cNvPr id="8195" name="Rectangle 3">
            <a:extLst>
              <a:ext uri="{FF2B5EF4-FFF2-40B4-BE49-F238E27FC236}">
                <a16:creationId xmlns:a16="http://schemas.microsoft.com/office/drawing/2014/main" id="{564AFF6F-91C6-F363-7030-18CDD5D5A8C9}"/>
              </a:ext>
            </a:extLst>
          </p:cNvPr>
          <p:cNvSpPr>
            <a:spLocks noGrp="1" noChangeArrowheads="1"/>
          </p:cNvSpPr>
          <p:nvPr>
            <p:ph type="body" idx="1"/>
          </p:nvPr>
        </p:nvSpPr>
        <p:spPr>
          <a:xfrm>
            <a:off x="179512" y="764704"/>
            <a:ext cx="8964488" cy="4525963"/>
          </a:xfrm>
        </p:spPr>
        <p:txBody>
          <a:bodyPr/>
          <a:lstStyle/>
          <a:p>
            <a:r>
              <a:rPr lang="it-IT" sz="2000" noProof="0" dirty="0"/>
              <a:t>„Il popolo più orientale di popoli occidentali.”</a:t>
            </a:r>
          </a:p>
          <a:p>
            <a:r>
              <a:rPr lang="it-IT" sz="2000" noProof="0" dirty="0"/>
              <a:t>E ancor oggi impossibile capire gli Etruschi senza calarsi nella loro „filosofia di vita” che </a:t>
            </a:r>
            <a:r>
              <a:rPr lang="it-IT" sz="2000" dirty="0"/>
              <a:t>è</a:t>
            </a:r>
            <a:r>
              <a:rPr lang="it-IT" sz="2000" noProof="0" dirty="0"/>
              <a:t> sempre una filosofia pratica e non teorica, che parte dal basso, dalla terra, per poi arrivare, alla fine, anche alla metafisica, e non viceversa, come fanno invece i „sistemi” filosofici occidentali.</a:t>
            </a:r>
          </a:p>
          <a:p>
            <a:r>
              <a:rPr lang="it-IT" sz="2000" noProof="0" dirty="0"/>
              <a:t>Impossibile capirli senza cimentarsi nel ragione secondo il loro modo:     non partendo dalla logica e sillogismo, ma dall’osservazione degli astri e dei fulmini</a:t>
            </a:r>
          </a:p>
          <a:p>
            <a:endParaRPr lang="pl-PL" altLang="en-US" sz="2000" dirty="0"/>
          </a:p>
          <a:p>
            <a:endParaRPr lang="pl-PL" altLang="en-US" sz="2000" dirty="0"/>
          </a:p>
          <a:p>
            <a:endParaRPr lang="pl-PL" altLang="en-US" sz="2000" dirty="0"/>
          </a:p>
          <a:p>
            <a:endParaRPr lang="pl-PL" altLang="en-US" sz="2000" dirty="0"/>
          </a:p>
          <a:p>
            <a:endParaRPr lang="pl-PL" altLang="en-US" sz="2000" dirty="0"/>
          </a:p>
          <a:p>
            <a:endParaRPr lang="pl-PL" altLang="en-US" sz="2000" dirty="0"/>
          </a:p>
          <a:p>
            <a:pPr>
              <a:buFontTx/>
              <a:buNone/>
            </a:pPr>
            <a:r>
              <a:rPr lang="pl-PL" altLang="en-US" sz="1600" dirty="0"/>
              <a:t>Vittorio </a:t>
            </a:r>
            <a:r>
              <a:rPr lang="pl-PL" altLang="en-US" sz="1600" dirty="0" err="1"/>
              <a:t>Gradoli</a:t>
            </a:r>
            <a:r>
              <a:rPr lang="pl-PL" altLang="en-US" sz="1600" dirty="0"/>
              <a:t>, Angelo De </a:t>
            </a:r>
            <a:r>
              <a:rPr lang="pl-PL" altLang="en-US" sz="1600" dirty="0" err="1"/>
              <a:t>Marchi</a:t>
            </a:r>
            <a:r>
              <a:rPr lang="pl-PL" altLang="en-US" sz="1600" dirty="0"/>
              <a:t>, </a:t>
            </a:r>
            <a:r>
              <a:rPr lang="pl-PL" altLang="en-US" sz="1600" i="1" dirty="0"/>
              <a:t>La </a:t>
            </a:r>
            <a:r>
              <a:rPr lang="pl-PL" altLang="en-US" sz="1600" i="1" dirty="0" err="1"/>
              <a:t>filosofia</a:t>
            </a:r>
            <a:r>
              <a:rPr lang="pl-PL" altLang="en-US" sz="1600" i="1" dirty="0"/>
              <a:t> </a:t>
            </a:r>
            <a:r>
              <a:rPr lang="pl-PL" altLang="en-US" sz="1600" i="1" dirty="0" err="1"/>
              <a:t>degli</a:t>
            </a:r>
            <a:r>
              <a:rPr lang="pl-PL" altLang="en-US" sz="1600" i="1" dirty="0"/>
              <a:t> </a:t>
            </a:r>
            <a:r>
              <a:rPr lang="pl-PL" altLang="en-US" sz="1600" i="1" dirty="0" err="1"/>
              <a:t>Etruschi</a:t>
            </a:r>
            <a:r>
              <a:rPr lang="pl-PL" altLang="en-US" sz="1600" i="1" dirty="0"/>
              <a:t>. </a:t>
            </a:r>
          </a:p>
          <a:p>
            <a:pPr>
              <a:buFontTx/>
              <a:buNone/>
            </a:pPr>
            <a:r>
              <a:rPr lang="pl-PL" altLang="en-US" sz="1600" i="1" dirty="0"/>
              <a:t>Vita e </a:t>
            </a:r>
            <a:r>
              <a:rPr lang="pl-PL" altLang="en-US" sz="1600" i="1" dirty="0" err="1"/>
              <a:t>pensiero</a:t>
            </a:r>
            <a:r>
              <a:rPr lang="pl-PL" altLang="en-US" sz="1600" i="1" dirty="0"/>
              <a:t> del </a:t>
            </a:r>
            <a:r>
              <a:rPr lang="pl-PL" altLang="en-US" sz="1600" i="1" dirty="0" err="1"/>
              <a:t>popolo</a:t>
            </a:r>
            <a:r>
              <a:rPr lang="pl-PL" altLang="en-US" sz="1600" i="1" dirty="0"/>
              <a:t> </a:t>
            </a:r>
            <a:r>
              <a:rPr lang="pl-PL" altLang="en-US" sz="1600" i="1" dirty="0" err="1"/>
              <a:t>piu</a:t>
            </a:r>
            <a:r>
              <a:rPr lang="pl-PL" altLang="en-US" sz="1600" i="1" dirty="0"/>
              <a:t>’ orientale </a:t>
            </a:r>
            <a:r>
              <a:rPr lang="pl-PL" altLang="en-US" sz="1600" i="1" dirty="0" err="1"/>
              <a:t>d’Occidente</a:t>
            </a:r>
            <a:r>
              <a:rPr lang="pl-PL" altLang="en-US" sz="1600" i="1" dirty="0"/>
              <a:t>, </a:t>
            </a:r>
          </a:p>
          <a:p>
            <a:pPr>
              <a:buFontTx/>
              <a:buNone/>
            </a:pPr>
            <a:r>
              <a:rPr lang="pl-PL" altLang="en-US" sz="1600" dirty="0" err="1"/>
              <a:t>Scipioni</a:t>
            </a:r>
            <a:r>
              <a:rPr lang="pl-PL" altLang="en-US" sz="1600" dirty="0"/>
              <a:t> </a:t>
            </a:r>
            <a:r>
              <a:rPr lang="pl-PL" altLang="en-US" sz="1600" dirty="0" err="1"/>
              <a:t>Valentano</a:t>
            </a:r>
            <a:r>
              <a:rPr lang="pl-PL" altLang="en-US" sz="1600" dirty="0"/>
              <a:t> (VT), 2012</a:t>
            </a:r>
          </a:p>
        </p:txBody>
      </p:sp>
      <p:pic>
        <p:nvPicPr>
          <p:cNvPr id="2" name="Picture 6" descr="Alfabeto etrusco - Studia Rapido">
            <a:extLst>
              <a:ext uri="{FF2B5EF4-FFF2-40B4-BE49-F238E27FC236}">
                <a16:creationId xmlns:a16="http://schemas.microsoft.com/office/drawing/2014/main" id="{4FF588FD-E628-ACA9-CF6F-D749A65C37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839692"/>
            <a:ext cx="4367213"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a:extLst>
              <a:ext uri="{FF2B5EF4-FFF2-40B4-BE49-F238E27FC236}">
                <a16:creationId xmlns:a16="http://schemas.microsoft.com/office/drawing/2014/main" id="{401E6AB1-AECF-7067-F1A7-C0FA874B8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4235" y="3573462"/>
            <a:ext cx="2114004" cy="3023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1420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2B625E90-114D-0551-132C-06695C1938E9}"/>
              </a:ext>
            </a:extLst>
          </p:cNvPr>
          <p:cNvSpPr>
            <a:spLocks noGrp="1" noChangeArrowheads="1"/>
          </p:cNvSpPr>
          <p:nvPr>
            <p:ph type="title"/>
          </p:nvPr>
        </p:nvSpPr>
        <p:spPr>
          <a:xfrm>
            <a:off x="446088" y="0"/>
            <a:ext cx="8697912" cy="1143000"/>
          </a:xfrm>
        </p:spPr>
        <p:txBody>
          <a:bodyPr/>
          <a:lstStyle/>
          <a:p>
            <a:pPr eaLnBrk="1" hangingPunct="1"/>
            <a:r>
              <a:rPr lang="pl-PL" altLang="it-IT" sz="3200">
                <a:ea typeface="Arial Unicode MS" pitchFamily="34" charset="-128"/>
              </a:rPr>
              <a:t>Concessione non-dualistica della realta’</a:t>
            </a:r>
            <a:endParaRPr lang="en-AU" altLang="it-IT" sz="3200">
              <a:ea typeface="Arial Unicode MS" pitchFamily="34" charset="-128"/>
            </a:endParaRPr>
          </a:p>
        </p:txBody>
      </p:sp>
      <p:sp>
        <p:nvSpPr>
          <p:cNvPr id="17411" name="Rectangle 3">
            <a:extLst>
              <a:ext uri="{FF2B5EF4-FFF2-40B4-BE49-F238E27FC236}">
                <a16:creationId xmlns:a16="http://schemas.microsoft.com/office/drawing/2014/main" id="{807020EA-4F68-6A88-01BB-E344AC92B9C9}"/>
              </a:ext>
            </a:extLst>
          </p:cNvPr>
          <p:cNvSpPr>
            <a:spLocks noGrp="1" noChangeArrowheads="1"/>
          </p:cNvSpPr>
          <p:nvPr>
            <p:ph type="body" idx="1"/>
          </p:nvPr>
        </p:nvSpPr>
        <p:spPr>
          <a:xfrm>
            <a:off x="250825" y="1484313"/>
            <a:ext cx="8893175" cy="5373687"/>
          </a:xfrm>
        </p:spPr>
        <p:txBody>
          <a:bodyPr/>
          <a:lstStyle/>
          <a:p>
            <a:pPr eaLnBrk="1" hangingPunct="1"/>
            <a:r>
              <a:rPr lang="it-IT" altLang="it-IT" sz="2000"/>
              <a:t>La disciplina [porządek] etrusca è intrisa [przesiąknieta] del concetto di un forte legame fra tutte le cose del cosmo: tutti gli elementi e tutti i processi della natura sono intimamente connessi tra loro, anche se le relazioni causali non sono sempre manifeste. Oggi la scienza moderna da’ ampia spiegazione di queste interazioni e di questa apparente non causalità […] Gli Etruschi ebbero, di questa complessità della natura, una visione mistica: i mondi celesti, terreni ed inferi sono tra loro connessi in una unita’, di cui gli aruspici [kapłani] </a:t>
            </a:r>
            <a:r>
              <a:rPr lang="pl-PL" altLang="it-IT" sz="2000"/>
              <a:t>s</a:t>
            </a:r>
            <a:r>
              <a:rPr lang="it-IT" altLang="it-IT" sz="2000"/>
              <a:t>on</a:t>
            </a:r>
            <a:r>
              <a:rPr lang="pl-PL" altLang="it-IT" sz="2000"/>
              <a:t>o</a:t>
            </a:r>
            <a:r>
              <a:rPr lang="it-IT" altLang="it-IT" sz="2000"/>
              <a:t> i mentori in terra. </a:t>
            </a:r>
          </a:p>
          <a:p>
            <a:pPr eaLnBrk="1" hangingPunct="1"/>
            <a:r>
              <a:rPr lang="it-IT" altLang="it-IT" sz="2000"/>
              <a:t>Il popolo etrusco abba una concezione non-dualistica della realtà: umano e divino non sono così nettamente separati come nel pensiero greco-romano. […] cade ogni dualismo o contrapposizione, fra io a non-io, fra uomo e dio, fra natura e cultura. (pp. 62-63).</a:t>
            </a:r>
          </a:p>
          <a:p>
            <a:pPr eaLnBrk="1" hangingPunct="1"/>
            <a:endParaRPr lang="pl-PL" altLang="it-IT" sz="1800"/>
          </a:p>
        </p:txBody>
      </p:sp>
    </p:spTree>
    <p:extLst>
      <p:ext uri="{BB962C8B-B14F-4D97-AF65-F5344CB8AC3E}">
        <p14:creationId xmlns:p14="http://schemas.microsoft.com/office/powerpoint/2010/main" val="1386291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B35F8E78-F652-8183-8E4C-7D28FA5E6C2A}"/>
              </a:ext>
            </a:extLst>
          </p:cNvPr>
          <p:cNvSpPr>
            <a:spLocks noGrp="1" noChangeArrowheads="1"/>
          </p:cNvSpPr>
          <p:nvPr>
            <p:ph type="title"/>
          </p:nvPr>
        </p:nvSpPr>
        <p:spPr>
          <a:xfrm>
            <a:off x="446088" y="0"/>
            <a:ext cx="8697912" cy="1143000"/>
          </a:xfrm>
        </p:spPr>
        <p:txBody>
          <a:bodyPr/>
          <a:lstStyle/>
          <a:p>
            <a:pPr eaLnBrk="1" hangingPunct="1"/>
            <a:r>
              <a:rPr lang="pl-PL" altLang="it-IT" sz="3200" dirty="0" err="1">
                <a:ea typeface="Arial Unicode MS" pitchFamily="34" charset="-128"/>
              </a:rPr>
              <a:t>Tutte</a:t>
            </a:r>
            <a:r>
              <a:rPr lang="pl-PL" altLang="it-IT" sz="3200" dirty="0">
                <a:ea typeface="Arial Unicode MS" pitchFamily="34" charset="-128"/>
              </a:rPr>
              <a:t> le </a:t>
            </a:r>
            <a:r>
              <a:rPr lang="pl-PL" altLang="it-IT" sz="3200" dirty="0" err="1">
                <a:ea typeface="Arial Unicode MS" pitchFamily="34" charset="-128"/>
              </a:rPr>
              <a:t>possibili</a:t>
            </a:r>
            <a:r>
              <a:rPr lang="it-IT" altLang="it-IT" sz="3200" dirty="0" err="1">
                <a:ea typeface="Arial Unicode MS" pitchFamily="34" charset="-128"/>
              </a:rPr>
              <a:t>tà</a:t>
            </a:r>
            <a:r>
              <a:rPr lang="it-IT" altLang="it-IT" sz="3200" dirty="0">
                <a:ea typeface="Arial Unicode MS" pitchFamily="34" charset="-128"/>
              </a:rPr>
              <a:t>, compreso la vita oltre la vita</a:t>
            </a:r>
            <a:endParaRPr lang="en-AU" altLang="it-IT" sz="3200" dirty="0">
              <a:ea typeface="Arial Unicode MS" pitchFamily="34" charset="-128"/>
            </a:endParaRPr>
          </a:p>
        </p:txBody>
      </p:sp>
      <p:sp>
        <p:nvSpPr>
          <p:cNvPr id="29699" name="Rectangle 3">
            <a:extLst>
              <a:ext uri="{FF2B5EF4-FFF2-40B4-BE49-F238E27FC236}">
                <a16:creationId xmlns:a16="http://schemas.microsoft.com/office/drawing/2014/main" id="{00BC15B6-1B47-8B3F-6D79-1ECB77EE5E04}"/>
              </a:ext>
            </a:extLst>
          </p:cNvPr>
          <p:cNvSpPr>
            <a:spLocks noGrp="1" noChangeArrowheads="1"/>
          </p:cNvSpPr>
          <p:nvPr>
            <p:ph type="body" idx="1"/>
          </p:nvPr>
        </p:nvSpPr>
        <p:spPr>
          <a:xfrm>
            <a:off x="250825" y="4797425"/>
            <a:ext cx="8893175" cy="2060575"/>
          </a:xfrm>
        </p:spPr>
        <p:txBody>
          <a:bodyPr/>
          <a:lstStyle/>
          <a:p>
            <a:pPr eaLnBrk="1" hangingPunct="1">
              <a:defRPr/>
            </a:pPr>
            <a:r>
              <a:rPr lang="it-IT" altLang="it-IT" sz="1800" dirty="0"/>
              <a:t>Per questo motivo, i monumenti più insoliti e caratteristici della civiltà etrusca sono, soprattutto, le tombe: il luogo dei morti, della non-esistenza (o meglio, della non-esistenza per questo mondo). 
</a:t>
            </a:r>
            <a:r>
              <a:rPr lang="it-IT" altLang="it-IT" sz="1600" dirty="0"/>
              <a:t>Tomba dei giocolieri, VI secolo a.C., Tarquinia. Il dinamismo dei movimenti del giovane ballerino nella visione orientale della sensualità è degno di nota. Fonte: images.uffizi.it
Doppio flautista, Tomba dei Leopardi, Tarquinia. Una vita piena di canti e danza. Fonte: arteworld.it/</a:t>
            </a:r>
            <a:endParaRPr lang="pl-PL" altLang="it-IT" sz="1600" dirty="0"/>
          </a:p>
        </p:txBody>
      </p:sp>
      <p:pic>
        <p:nvPicPr>
          <p:cNvPr id="16388" name="Picture 4">
            <a:extLst>
              <a:ext uri="{FF2B5EF4-FFF2-40B4-BE49-F238E27FC236}">
                <a16:creationId xmlns:a16="http://schemas.microsoft.com/office/drawing/2014/main" id="{93557D3C-7AC4-4B20-4607-9C81EDCC82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908050"/>
            <a:ext cx="2940050"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a:extLst>
              <a:ext uri="{FF2B5EF4-FFF2-40B4-BE49-F238E27FC236}">
                <a16:creationId xmlns:a16="http://schemas.microsoft.com/office/drawing/2014/main" id="{26B3E59C-8359-26AF-4AB1-FE15DCD94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908050"/>
            <a:ext cx="2960687"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0343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ytuł 1">
            <a:extLst>
              <a:ext uri="{FF2B5EF4-FFF2-40B4-BE49-F238E27FC236}">
                <a16:creationId xmlns:a16="http://schemas.microsoft.com/office/drawing/2014/main" id="{0772A75D-F7F5-0B72-E088-271FE1C87054}"/>
              </a:ext>
            </a:extLst>
          </p:cNvPr>
          <p:cNvSpPr>
            <a:spLocks noGrp="1" noChangeArrowheads="1"/>
          </p:cNvSpPr>
          <p:nvPr>
            <p:ph type="title"/>
          </p:nvPr>
        </p:nvSpPr>
        <p:spPr>
          <a:xfrm>
            <a:off x="422275" y="0"/>
            <a:ext cx="8229600" cy="1143000"/>
          </a:xfrm>
        </p:spPr>
        <p:txBody>
          <a:bodyPr/>
          <a:lstStyle/>
          <a:p>
            <a:r>
              <a:rPr lang="pl-PL" altLang="en-US" sz="3200" dirty="0" err="1"/>
              <a:t>Necropoli</a:t>
            </a:r>
            <a:r>
              <a:rPr lang="pl-PL" altLang="en-US" sz="3200" dirty="0"/>
              <a:t> </a:t>
            </a:r>
            <a:r>
              <a:rPr lang="pl-PL" altLang="en-US" sz="3200" dirty="0" err="1"/>
              <a:t>Etru</a:t>
            </a:r>
            <a:r>
              <a:rPr lang="it-IT" altLang="en-US" sz="3200" dirty="0" err="1"/>
              <a:t>sca</a:t>
            </a:r>
            <a:r>
              <a:rPr lang="it-IT" altLang="en-US" sz="3200" dirty="0"/>
              <a:t>, cioè la vita gioiosa di morti</a:t>
            </a:r>
            <a:endParaRPr lang="en-US" altLang="en-US" sz="3200" dirty="0"/>
          </a:p>
        </p:txBody>
      </p:sp>
      <p:pic>
        <p:nvPicPr>
          <p:cNvPr id="18435" name="Picture 2" descr="I Siti Archeologici del Lazio">
            <a:extLst>
              <a:ext uri="{FF2B5EF4-FFF2-40B4-BE49-F238E27FC236}">
                <a16:creationId xmlns:a16="http://schemas.microsoft.com/office/drawing/2014/main" id="{6FE21236-849D-6588-ECCD-7F2C5770C7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1143000"/>
            <a:ext cx="5313363" cy="354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pole tekstowe 4">
            <a:extLst>
              <a:ext uri="{FF2B5EF4-FFF2-40B4-BE49-F238E27FC236}">
                <a16:creationId xmlns:a16="http://schemas.microsoft.com/office/drawing/2014/main" id="{AEA36CF2-E57D-AE96-406A-6F600FD338AD}"/>
              </a:ext>
            </a:extLst>
          </p:cNvPr>
          <p:cNvSpPr txBox="1">
            <a:spLocks noChangeArrowheads="1"/>
          </p:cNvSpPr>
          <p:nvPr/>
        </p:nvSpPr>
        <p:spPr bwMode="auto">
          <a:xfrm>
            <a:off x="101600" y="5854700"/>
            <a:ext cx="85502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en-US" sz="1600">
                <a:solidFill>
                  <a:srgbClr val="2D2D2D"/>
                </a:solidFill>
                <a:latin typeface="Open Sans" panose="020B0606030504020204" pitchFamily="34" charset="0"/>
              </a:rPr>
              <a:t>Le </a:t>
            </a:r>
            <a:r>
              <a:rPr lang="it-IT" altLang="en-US" sz="1600" b="1">
                <a:solidFill>
                  <a:srgbClr val="2D2D2D"/>
                </a:solidFill>
                <a:latin typeface="Open Sans" panose="020B0606030504020204" pitchFamily="34" charset="0"/>
              </a:rPr>
              <a:t>necropoli</a:t>
            </a:r>
            <a:r>
              <a:rPr lang="it-IT" altLang="en-US" sz="1600">
                <a:solidFill>
                  <a:srgbClr val="2D2D2D"/>
                </a:solidFill>
                <a:latin typeface="Open Sans" panose="020B0606030504020204" pitchFamily="34" charset="0"/>
              </a:rPr>
              <a:t> più note sono quelle di </a:t>
            </a:r>
            <a:r>
              <a:rPr lang="it-IT" altLang="en-US" sz="1600" b="1">
                <a:solidFill>
                  <a:srgbClr val="F09217"/>
                </a:solidFill>
                <a:latin typeface="Open Sans" panose="020B0606030504020204" pitchFamily="34" charset="0"/>
                <a:hlinkClick r:id="rId3"/>
              </a:rPr>
              <a:t>Cerveteri</a:t>
            </a:r>
            <a:r>
              <a:rPr lang="it-IT" altLang="en-US" sz="1600">
                <a:solidFill>
                  <a:srgbClr val="2D2D2D"/>
                </a:solidFill>
                <a:latin typeface="Open Sans" panose="020B0606030504020204" pitchFamily="34" charset="0"/>
              </a:rPr>
              <a:t> e di </a:t>
            </a:r>
            <a:r>
              <a:rPr lang="it-IT" altLang="en-US" sz="1600" b="1">
                <a:solidFill>
                  <a:srgbClr val="F09217"/>
                </a:solidFill>
                <a:latin typeface="Open Sans" panose="020B0606030504020204" pitchFamily="34" charset="0"/>
                <a:hlinkClick r:id="rId4"/>
              </a:rPr>
              <a:t>Tarquinia</a:t>
            </a:r>
            <a:r>
              <a:rPr lang="it-IT" altLang="en-US" sz="1600">
                <a:solidFill>
                  <a:srgbClr val="2D2D2D"/>
                </a:solidFill>
                <a:latin typeface="Open Sans" panose="020B0606030504020204" pitchFamily="34" charset="0"/>
              </a:rPr>
              <a:t> che da molti anni sono state inserite tra i </a:t>
            </a:r>
            <a:r>
              <a:rPr lang="it-IT" altLang="en-US" sz="1600" b="1">
                <a:solidFill>
                  <a:srgbClr val="F09217"/>
                </a:solidFill>
                <a:latin typeface="Open Sans" panose="020B0606030504020204" pitchFamily="34" charset="0"/>
                <a:hlinkClick r:id="rId5"/>
              </a:rPr>
              <a:t>Patrimoni Mondiali dell’UNESCO</a:t>
            </a:r>
            <a:r>
              <a:rPr lang="it-IT" altLang="en-US" sz="1600">
                <a:solidFill>
                  <a:srgbClr val="2D2D2D"/>
                </a:solidFill>
                <a:latin typeface="Open Sans" panose="020B0606030504020204" pitchFamily="34" charset="0"/>
              </a:rPr>
              <a:t>.</a:t>
            </a:r>
            <a:endParaRPr lang="pl-PL" altLang="en-US" sz="1600">
              <a:solidFill>
                <a:srgbClr val="2D2D2D"/>
              </a:solidFill>
              <a:latin typeface="Open Sans" panose="020B0606030504020204" pitchFamily="34" charset="0"/>
            </a:endParaRPr>
          </a:p>
          <a:p>
            <a:pPr>
              <a:spcBef>
                <a:spcPct val="0"/>
              </a:spcBef>
              <a:buFontTx/>
              <a:buNone/>
            </a:pPr>
            <a:r>
              <a:rPr lang="en-US" altLang="en-US" sz="1600"/>
              <a:t>https://www.lazionascosto.it/siti-archeologici-lazio/necropoli/</a:t>
            </a:r>
          </a:p>
        </p:txBody>
      </p:sp>
      <p:sp>
        <p:nvSpPr>
          <p:cNvPr id="18437" name="pole tekstowe 6">
            <a:extLst>
              <a:ext uri="{FF2B5EF4-FFF2-40B4-BE49-F238E27FC236}">
                <a16:creationId xmlns:a16="http://schemas.microsoft.com/office/drawing/2014/main" id="{48252B2B-F4CF-18A5-8984-205FE7342D0A}"/>
              </a:ext>
            </a:extLst>
          </p:cNvPr>
          <p:cNvSpPr txBox="1">
            <a:spLocks noChangeArrowheads="1"/>
          </p:cNvSpPr>
          <p:nvPr/>
        </p:nvSpPr>
        <p:spPr bwMode="auto">
          <a:xfrm>
            <a:off x="250825" y="4837113"/>
            <a:ext cx="8229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800" dirty="0"/>
              <a:t>[...] Tutte le testimonianze degli Etruschi parlano nel linguaggio delle metriche. Va oltre la logica, oltre i limiti dell'essere, oltre lo spazio e il tempo. Perché tutte le categorie di essere sono relative."</a:t>
            </a:r>
            <a:r>
              <a:rPr lang="pl-PL" altLang="it-IT" sz="1800" dirty="0"/>
              <a:t>(</a:t>
            </a:r>
            <a:r>
              <a:rPr lang="pl-PL" altLang="it-IT" sz="1800" i="1" dirty="0" err="1"/>
              <a:t>Filosofia</a:t>
            </a:r>
            <a:r>
              <a:rPr lang="pl-PL" altLang="it-IT" sz="1800" i="1" dirty="0"/>
              <a:t> </a:t>
            </a:r>
            <a:r>
              <a:rPr lang="pl-PL" altLang="it-IT" sz="1800" i="1" dirty="0" err="1"/>
              <a:t>degli</a:t>
            </a:r>
            <a:r>
              <a:rPr lang="pl-PL" altLang="it-IT" sz="1800" i="1" dirty="0"/>
              <a:t> </a:t>
            </a:r>
            <a:r>
              <a:rPr lang="pl-PL" altLang="it-IT" sz="1800" i="1" dirty="0" err="1"/>
              <a:t>Etruschi</a:t>
            </a:r>
            <a:r>
              <a:rPr lang="pl-PL" altLang="it-IT" sz="1800" dirty="0"/>
              <a:t>,</a:t>
            </a:r>
            <a:r>
              <a:rPr lang="pl-PL" altLang="it-IT" sz="1800" i="1" dirty="0"/>
              <a:t> p</a:t>
            </a:r>
            <a:r>
              <a:rPr lang="pl-PL" altLang="it-IT" sz="1800" dirty="0"/>
              <a:t>. 8)</a:t>
            </a:r>
            <a:r>
              <a:rPr lang="pl-PL" altLang="it-IT" sz="1400" i="1" dirty="0">
                <a:ea typeface="Arial Unicode MS" pitchFamily="34" charset="-128"/>
              </a:rPr>
              <a:t>;</a:t>
            </a:r>
            <a:endParaRPr lang="it-IT" altLang="it-IT" sz="1400" i="1" dirty="0">
              <a:ea typeface="Arial Unicode MS" pitchFamily="34" charset="-128"/>
            </a:endParaRPr>
          </a:p>
        </p:txBody>
      </p:sp>
    </p:spTree>
    <p:extLst>
      <p:ext uri="{BB962C8B-B14F-4D97-AF65-F5344CB8AC3E}">
        <p14:creationId xmlns:p14="http://schemas.microsoft.com/office/powerpoint/2010/main" val="208622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ytuł 1">
            <a:extLst>
              <a:ext uri="{FF2B5EF4-FFF2-40B4-BE49-F238E27FC236}">
                <a16:creationId xmlns:a16="http://schemas.microsoft.com/office/drawing/2014/main" id="{DC4172B4-D3A1-06C2-6CC2-D8498767F8AA}"/>
              </a:ext>
            </a:extLst>
          </p:cNvPr>
          <p:cNvSpPr>
            <a:spLocks noGrp="1" noChangeArrowheads="1"/>
          </p:cNvSpPr>
          <p:nvPr>
            <p:ph type="title"/>
          </p:nvPr>
        </p:nvSpPr>
        <p:spPr>
          <a:xfrm>
            <a:off x="457200" y="-100013"/>
            <a:ext cx="8229600" cy="1143001"/>
          </a:xfrm>
        </p:spPr>
        <p:txBody>
          <a:bodyPr/>
          <a:lstStyle/>
          <a:p>
            <a:r>
              <a:rPr lang="pl-PL" altLang="en-US" sz="3400" dirty="0" err="1"/>
              <a:t>Necropoli</a:t>
            </a:r>
            <a:r>
              <a:rPr lang="it-IT" altLang="en-US" sz="3400" dirty="0"/>
              <a:t> Cerveteri (Roma)</a:t>
            </a:r>
            <a:endParaRPr lang="pl-PL" altLang="en-US" sz="3400" dirty="0"/>
          </a:p>
        </p:txBody>
      </p:sp>
      <p:sp>
        <p:nvSpPr>
          <p:cNvPr id="19459" name="pole tekstowe 3">
            <a:extLst>
              <a:ext uri="{FF2B5EF4-FFF2-40B4-BE49-F238E27FC236}">
                <a16:creationId xmlns:a16="http://schemas.microsoft.com/office/drawing/2014/main" id="{FC0918E9-D2AC-70A9-B8B7-BF6324DD927D}"/>
              </a:ext>
            </a:extLst>
          </p:cNvPr>
          <p:cNvSpPr txBox="1">
            <a:spLocks noChangeArrowheads="1"/>
          </p:cNvSpPr>
          <p:nvPr/>
        </p:nvSpPr>
        <p:spPr bwMode="auto">
          <a:xfrm>
            <a:off x="61913" y="6491288"/>
            <a:ext cx="92519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AU" altLang="en-US" sz="1600">
                <a:solidFill>
                  <a:srgbClr val="202122"/>
                </a:solidFill>
              </a:rPr>
              <a:t>Tumulus II</a:t>
            </a:r>
            <a:r>
              <a:rPr lang="it-IT" altLang="en-US" sz="1600"/>
              <a:t>, </a:t>
            </a:r>
            <a:r>
              <a:rPr lang="en-AU" altLang="en-US" sz="1600">
                <a:solidFill>
                  <a:srgbClr val="202122"/>
                </a:solidFill>
              </a:rPr>
              <a:t>Tomba della Cornice, </a:t>
            </a:r>
            <a:r>
              <a:rPr lang="it-IT" altLang="en-US" sz="1600">
                <a:solidFill>
                  <a:srgbClr val="202122"/>
                </a:solidFill>
              </a:rPr>
              <a:t>La tomba dei rilievi, necropoli della Banditaccia, Cerveteri</a:t>
            </a:r>
            <a:endParaRPr lang="pl-PL" altLang="en-US" sz="1600">
              <a:solidFill>
                <a:srgbClr val="202122"/>
              </a:solidFill>
            </a:endParaRPr>
          </a:p>
        </p:txBody>
      </p:sp>
      <p:pic>
        <p:nvPicPr>
          <p:cNvPr id="19460" name="Obraz 2">
            <a:extLst>
              <a:ext uri="{FF2B5EF4-FFF2-40B4-BE49-F238E27FC236}">
                <a16:creationId xmlns:a16="http://schemas.microsoft.com/office/drawing/2014/main" id="{6CD2857D-3198-4CB1-0C49-894A064674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758825"/>
            <a:ext cx="3995738"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Obraz 4">
            <a:extLst>
              <a:ext uri="{FF2B5EF4-FFF2-40B4-BE49-F238E27FC236}">
                <a16:creationId xmlns:a16="http://schemas.microsoft.com/office/drawing/2014/main" id="{151A62D5-AD51-05C0-D853-DEDD7EB775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4863" y="3863975"/>
            <a:ext cx="3941762"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Obraz 6">
            <a:extLst>
              <a:ext uri="{FF2B5EF4-FFF2-40B4-BE49-F238E27FC236}">
                <a16:creationId xmlns:a16="http://schemas.microsoft.com/office/drawing/2014/main" id="{1F2CA489-9E2C-7DFA-CEBD-ED90C5D8D6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013" y="3846513"/>
            <a:ext cx="3965575"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Obraz 8">
            <a:extLst>
              <a:ext uri="{FF2B5EF4-FFF2-40B4-BE49-F238E27FC236}">
                <a16:creationId xmlns:a16="http://schemas.microsoft.com/office/drawing/2014/main" id="{AEEC4CD1-F2FB-AA01-8494-663306B002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8513" y="781050"/>
            <a:ext cx="4460875"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5727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EA0E1-7BE3-A3B3-2864-A3F35595D61B}"/>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E7904CDD-CAE7-11EB-B72F-466A6D0738FF}"/>
              </a:ext>
            </a:extLst>
          </p:cNvPr>
          <p:cNvSpPr>
            <a:spLocks noGrp="1" noChangeArrowheads="1"/>
          </p:cNvSpPr>
          <p:nvPr>
            <p:ph type="title"/>
          </p:nvPr>
        </p:nvSpPr>
        <p:spPr>
          <a:xfrm>
            <a:off x="436563" y="-171450"/>
            <a:ext cx="8229600" cy="1143000"/>
          </a:xfrm>
        </p:spPr>
        <p:txBody>
          <a:bodyPr/>
          <a:lstStyle/>
          <a:p>
            <a:pPr eaLnBrk="1" hangingPunct="1"/>
            <a:r>
              <a:rPr lang="en-AU" altLang="it-IT" sz="3400" dirty="0" err="1"/>
              <a:t>Quei</a:t>
            </a:r>
            <a:r>
              <a:rPr lang="en-AU" altLang="it-IT" sz="3400" dirty="0"/>
              <a:t> </a:t>
            </a:r>
            <a:r>
              <a:rPr lang="en-AU" altLang="it-IT" sz="3400" dirty="0" err="1"/>
              <a:t>ventitré</a:t>
            </a:r>
            <a:r>
              <a:rPr lang="en-AU" altLang="it-IT" sz="3400" dirty="0"/>
              <a:t> </a:t>
            </a:r>
            <a:r>
              <a:rPr lang="en-AU" altLang="it-IT" sz="3400" dirty="0" err="1"/>
              <a:t>colpi</a:t>
            </a:r>
            <a:r>
              <a:rPr lang="en-AU" altLang="it-IT" sz="3400" dirty="0"/>
              <a:t> di </a:t>
            </a:r>
            <a:r>
              <a:rPr lang="en-AU" altLang="it-IT" sz="3400" dirty="0" err="1"/>
              <a:t>pugnale</a:t>
            </a:r>
            <a:r>
              <a:rPr lang="en-AU" altLang="it-IT" sz="3400" dirty="0"/>
              <a:t> (44 </a:t>
            </a:r>
            <a:r>
              <a:rPr lang="en-AU" altLang="it-IT" sz="3400" dirty="0" err="1"/>
              <a:t>a.C.</a:t>
            </a:r>
            <a:r>
              <a:rPr lang="en-AU" altLang="it-IT" sz="3400" dirty="0"/>
              <a:t>)</a:t>
            </a:r>
          </a:p>
        </p:txBody>
      </p:sp>
      <p:sp>
        <p:nvSpPr>
          <p:cNvPr id="4" name="pole tekstowe 3">
            <a:extLst>
              <a:ext uri="{FF2B5EF4-FFF2-40B4-BE49-F238E27FC236}">
                <a16:creationId xmlns:a16="http://schemas.microsoft.com/office/drawing/2014/main" id="{1C5E8734-5371-EA9D-F12D-3C0A22A81CCC}"/>
              </a:ext>
            </a:extLst>
          </p:cNvPr>
          <p:cNvSpPr txBox="1"/>
          <p:nvPr/>
        </p:nvSpPr>
        <p:spPr>
          <a:xfrm>
            <a:off x="135156" y="3600862"/>
            <a:ext cx="8925719" cy="3170099"/>
          </a:xfrm>
          <a:prstGeom prst="rect">
            <a:avLst/>
          </a:prstGeom>
          <a:noFill/>
        </p:spPr>
        <p:txBody>
          <a:bodyPr wrap="square">
            <a:spAutoFit/>
          </a:bodyPr>
          <a:lstStyle/>
          <a:p>
            <a:pPr>
              <a:spcAft>
                <a:spcPts val="600"/>
              </a:spcAft>
            </a:pPr>
            <a:r>
              <a:rPr lang="it-IT" dirty="0">
                <a:solidFill>
                  <a:srgbClr val="202122"/>
                </a:solidFill>
              </a:rPr>
              <a:t>Omicidi ( ing. </a:t>
            </a:r>
            <a:r>
              <a:rPr lang="it-IT" i="1" dirty="0" err="1">
                <a:solidFill>
                  <a:srgbClr val="202122"/>
                </a:solidFill>
              </a:rPr>
              <a:t>homocide</a:t>
            </a:r>
            <a:r>
              <a:rPr lang="it-IT" dirty="0">
                <a:solidFill>
                  <a:srgbClr val="202122"/>
                </a:solidFill>
              </a:rPr>
              <a:t>) politici Roma ne ha visti molti, dopo il primo (i.e. di Remo) dal quale lei stessa ebbe origine. […] Ma un delitto in particolare è diventato modello per ogni altro assassinio commesso per ragioni politiche. Quello di Caio Giulio Cesare, ovviamente*. [Idi di marzo= 15.03]</a:t>
            </a:r>
          </a:p>
          <a:p>
            <a:pPr>
              <a:spcAft>
                <a:spcPts val="600"/>
              </a:spcAft>
            </a:pPr>
            <a:r>
              <a:rPr lang="it-IT" dirty="0"/>
              <a:t>La parola "</a:t>
            </a:r>
            <a:r>
              <a:rPr lang="it-IT" b="1" dirty="0"/>
              <a:t>assassino</a:t>
            </a:r>
            <a:r>
              <a:rPr lang="it-IT" dirty="0"/>
              <a:t>" deriva dall'arabo </a:t>
            </a:r>
            <a:r>
              <a:rPr lang="it-IT" i="1" dirty="0" err="1"/>
              <a:t>Hashīshiyya</a:t>
            </a:r>
            <a:r>
              <a:rPr lang="it-IT" dirty="0"/>
              <a:t> (o </a:t>
            </a:r>
            <a:r>
              <a:rPr lang="it-IT" i="1" dirty="0" err="1"/>
              <a:t>Hashashin</a:t>
            </a:r>
            <a:r>
              <a:rPr lang="it-IT" dirty="0"/>
              <a:t>), che significa "fumatori di hashish", il nome dato ai membri di una setta ismailita persiana medievale (XI-XIII secolo) nota per i suoi delitti efferati, commessi (secondo la tradizione) dopo aver consumato hashish. Questo termine, diffusosi in Europa tramite i Crociati, è entrato nel linguaggio comune per indicare chi commette omicidi premeditati e brutali. </a:t>
            </a:r>
            <a:endParaRPr lang="it-IT" dirty="0">
              <a:solidFill>
                <a:srgbClr val="202122"/>
              </a:solidFill>
            </a:endParaRPr>
          </a:p>
          <a:p>
            <a:r>
              <a:rPr lang="it-IT" sz="1400" dirty="0"/>
              <a:t>* Corrado Augias, </a:t>
            </a:r>
            <a:r>
              <a:rPr lang="it-IT" sz="1400" i="1" dirty="0"/>
              <a:t>I segreti di Roma. Storie, luoghi e personaggi di una capitale</a:t>
            </a:r>
            <a:r>
              <a:rPr lang="it-IT" sz="1400" dirty="0"/>
              <a:t>, Mondadori, 2017, p.68.</a:t>
            </a:r>
          </a:p>
          <a:p>
            <a:r>
              <a:rPr lang="it-IT" sz="1400" dirty="0"/>
              <a:t>**AI </a:t>
            </a:r>
            <a:r>
              <a:rPr lang="it-IT" sz="1400" dirty="0" err="1"/>
              <a:t>overview</a:t>
            </a:r>
            <a:r>
              <a:rPr lang="it-IT" sz="1400" dirty="0"/>
              <a:t>, </a:t>
            </a:r>
            <a:r>
              <a:rPr lang="it-IT" sz="1400" dirty="0">
                <a:hlinkClick r:id="rId2"/>
              </a:rPr>
              <a:t>https://www.corriere.it/</a:t>
            </a:r>
            <a:r>
              <a:rPr lang="it-IT" sz="1400" dirty="0"/>
              <a:t>, </a:t>
            </a:r>
            <a:r>
              <a:rPr lang="it-IT" sz="1400" dirty="0">
                <a:hlinkClick r:id="rId3"/>
              </a:rPr>
              <a:t>https://www.arvaliastoria.it/dblog/fotografia.asp?fotografia=1236</a:t>
            </a:r>
            <a:r>
              <a:rPr lang="it-IT" sz="1400" dirty="0"/>
              <a:t> </a:t>
            </a:r>
          </a:p>
        </p:txBody>
      </p:sp>
      <p:pic>
        <p:nvPicPr>
          <p:cNvPr id="2052" name="Picture 4" descr="L'assassinio di Giulio Cesare: il  libro in regalo con il «Corriere» sabato 22">
            <a:extLst>
              <a:ext uri="{FF2B5EF4-FFF2-40B4-BE49-F238E27FC236}">
                <a16:creationId xmlns:a16="http://schemas.microsoft.com/office/drawing/2014/main" id="{F0DE7B3D-7F70-C259-899D-DAAA12C83E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486" y="790543"/>
            <a:ext cx="3700264" cy="277519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magine">
            <a:extLst>
              <a:ext uri="{FF2B5EF4-FFF2-40B4-BE49-F238E27FC236}">
                <a16:creationId xmlns:a16="http://schemas.microsoft.com/office/drawing/2014/main" id="{3803BC20-E80E-8C15-42CF-142A85CE77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5613" y="791919"/>
            <a:ext cx="4159747" cy="2775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543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47DDA-3CE7-04E4-D26D-E0F0E6FD199F}"/>
            </a:ext>
          </a:extLst>
        </p:cNvPr>
        <p:cNvGrpSpPr/>
        <p:nvPr/>
      </p:nvGrpSpPr>
      <p:grpSpPr>
        <a:xfrm>
          <a:off x="0" y="0"/>
          <a:ext cx="0" cy="0"/>
          <a:chOff x="0" y="0"/>
          <a:chExt cx="0" cy="0"/>
        </a:xfrm>
      </p:grpSpPr>
      <p:pic>
        <p:nvPicPr>
          <p:cNvPr id="3" name="Obraz 2" descr="Obraz zawierający na wolnym powietrzu, Ruiny, woda, budynek&#10;&#10;Zawartość wygenerowana przez AI może być niepoprawna.">
            <a:extLst>
              <a:ext uri="{FF2B5EF4-FFF2-40B4-BE49-F238E27FC236}">
                <a16:creationId xmlns:a16="http://schemas.microsoft.com/office/drawing/2014/main" id="{050FFFE0-3EA5-9FFC-9EEA-FCC470623B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23323"/>
            <a:ext cx="9144000" cy="4226442"/>
          </a:xfrm>
          <a:prstGeom prst="rect">
            <a:avLst/>
          </a:prstGeom>
        </p:spPr>
      </p:pic>
      <p:sp>
        <p:nvSpPr>
          <p:cNvPr id="7170" name="Rectangle 2">
            <a:extLst>
              <a:ext uri="{FF2B5EF4-FFF2-40B4-BE49-F238E27FC236}">
                <a16:creationId xmlns:a16="http://schemas.microsoft.com/office/drawing/2014/main" id="{092BAC47-5173-77E3-70F6-5A49F33469B5}"/>
              </a:ext>
            </a:extLst>
          </p:cNvPr>
          <p:cNvSpPr>
            <a:spLocks noGrp="1" noChangeArrowheads="1"/>
          </p:cNvSpPr>
          <p:nvPr>
            <p:ph type="title"/>
          </p:nvPr>
        </p:nvSpPr>
        <p:spPr>
          <a:xfrm>
            <a:off x="-1089" y="-171400"/>
            <a:ext cx="5071541" cy="1143000"/>
          </a:xfrm>
        </p:spPr>
        <p:txBody>
          <a:bodyPr/>
          <a:lstStyle/>
          <a:p>
            <a:pPr eaLnBrk="1" hangingPunct="1"/>
            <a:r>
              <a:rPr lang="en-AU" altLang="it-IT" sz="3400" dirty="0"/>
              <a:t>Il Foro è </a:t>
            </a:r>
            <a:r>
              <a:rPr lang="en-AU" altLang="it-IT" sz="3400" dirty="0" err="1"/>
              <a:t>oggi</a:t>
            </a:r>
            <a:r>
              <a:rPr lang="en-AU" altLang="it-IT" sz="3400" dirty="0"/>
              <a:t> un </a:t>
            </a:r>
            <a:r>
              <a:rPr lang="en-AU" altLang="it-IT" sz="3400" dirty="0" err="1"/>
              <a:t>insieme</a:t>
            </a:r>
            <a:r>
              <a:rPr lang="en-AU" altLang="it-IT" sz="3400" dirty="0"/>
              <a:t> </a:t>
            </a:r>
          </a:p>
        </p:txBody>
      </p:sp>
      <p:sp>
        <p:nvSpPr>
          <p:cNvPr id="4" name="pole tekstowe 3">
            <a:extLst>
              <a:ext uri="{FF2B5EF4-FFF2-40B4-BE49-F238E27FC236}">
                <a16:creationId xmlns:a16="http://schemas.microsoft.com/office/drawing/2014/main" id="{16296E5E-EB2B-03E0-9347-0B799066840D}"/>
              </a:ext>
            </a:extLst>
          </p:cNvPr>
          <p:cNvSpPr txBox="1"/>
          <p:nvPr/>
        </p:nvSpPr>
        <p:spPr>
          <a:xfrm>
            <a:off x="109140" y="4444489"/>
            <a:ext cx="8925719" cy="2123658"/>
          </a:xfrm>
          <a:prstGeom prst="rect">
            <a:avLst/>
          </a:prstGeom>
          <a:noFill/>
        </p:spPr>
        <p:txBody>
          <a:bodyPr wrap="square">
            <a:spAutoFit/>
          </a:bodyPr>
          <a:lstStyle/>
          <a:p>
            <a:pPr>
              <a:spcAft>
                <a:spcPts val="600"/>
              </a:spcAft>
            </a:pPr>
            <a:r>
              <a:rPr lang="it-IT" dirty="0"/>
              <a:t>Il Foro è oggi un insieme di resti smozzicati, ciò che è sopravvissuto alle distruzioni degli invasori, alle calamità naturali, ai saccheggi [sacco] dei stessi cittadini: le statue sono state spezzate, le colonne abbattute, le strade disselciate; gli edifici sono stati ridotti a cumuli di rovine, i marmi cotti nei calderoni per farne calce, le decorazioni e gli ornamenti sono stati rubati e dispersi per il mondo.*  </a:t>
            </a:r>
          </a:p>
          <a:p>
            <a:pPr>
              <a:spcAft>
                <a:spcPts val="600"/>
              </a:spcAft>
            </a:pPr>
            <a:r>
              <a:rPr lang="it-IT" b="1" dirty="0"/>
              <a:t>Mozzicone</a:t>
            </a:r>
            <a:r>
              <a:rPr lang="it-IT" dirty="0"/>
              <a:t> = </a:t>
            </a:r>
            <a:r>
              <a:rPr lang="it-IT" i="1" dirty="0"/>
              <a:t>pet</a:t>
            </a:r>
            <a:r>
              <a:rPr lang="it-IT" dirty="0"/>
              <a:t> (polacco),</a:t>
            </a:r>
            <a:r>
              <a:rPr lang="it-IT" i="1" dirty="0"/>
              <a:t> cicca </a:t>
            </a:r>
            <a:r>
              <a:rPr lang="it-IT" dirty="0"/>
              <a:t>(italiano)</a:t>
            </a:r>
            <a:endParaRPr lang="it-IT" dirty="0">
              <a:solidFill>
                <a:srgbClr val="202122"/>
              </a:solidFill>
            </a:endParaRPr>
          </a:p>
          <a:p>
            <a:r>
              <a:rPr lang="it-IT" sz="1400" dirty="0"/>
              <a:t>* Corrado Augias, </a:t>
            </a:r>
            <a:r>
              <a:rPr lang="it-IT" sz="1400" i="1" dirty="0"/>
              <a:t>I segreti di Roma. Storie, luoghi e personaggi di una capitale</a:t>
            </a:r>
            <a:r>
              <a:rPr lang="it-IT" sz="1400" dirty="0"/>
              <a:t>, Mondadori, 2017, p.69.</a:t>
            </a:r>
          </a:p>
        </p:txBody>
      </p:sp>
      <p:sp>
        <p:nvSpPr>
          <p:cNvPr id="5" name="pole tekstowe 4">
            <a:extLst>
              <a:ext uri="{FF2B5EF4-FFF2-40B4-BE49-F238E27FC236}">
                <a16:creationId xmlns:a16="http://schemas.microsoft.com/office/drawing/2014/main" id="{48A55BE4-B8E3-4047-3BDE-9D1AFEA17752}"/>
              </a:ext>
            </a:extLst>
          </p:cNvPr>
          <p:cNvSpPr txBox="1"/>
          <p:nvPr/>
        </p:nvSpPr>
        <p:spPr>
          <a:xfrm>
            <a:off x="4597478" y="3275111"/>
            <a:ext cx="1826141" cy="307777"/>
          </a:xfrm>
          <a:prstGeom prst="rect">
            <a:avLst/>
          </a:prstGeom>
          <a:noFill/>
        </p:spPr>
        <p:txBody>
          <a:bodyPr wrap="none" rtlCol="0">
            <a:spAutoFit/>
          </a:bodyPr>
          <a:lstStyle/>
          <a:p>
            <a:r>
              <a:rPr lang="it-IT" sz="1400" dirty="0">
                <a:solidFill>
                  <a:schemeClr val="bg1"/>
                </a:solidFill>
              </a:rPr>
              <a:t>Foto: Maria Karwasz</a:t>
            </a:r>
            <a:endParaRPr lang="en-US" sz="1400" dirty="0">
              <a:solidFill>
                <a:schemeClr val="bg1"/>
              </a:solidFill>
            </a:endParaRPr>
          </a:p>
        </p:txBody>
      </p:sp>
    </p:spTree>
    <p:extLst>
      <p:ext uri="{BB962C8B-B14F-4D97-AF65-F5344CB8AC3E}">
        <p14:creationId xmlns:p14="http://schemas.microsoft.com/office/powerpoint/2010/main" val="3939996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93108BEF-3929-787A-ABF2-C247F5CC375A}"/>
              </a:ext>
            </a:extLst>
          </p:cNvPr>
          <p:cNvSpPr>
            <a:spLocks noGrp="1" noChangeArrowheads="1"/>
          </p:cNvSpPr>
          <p:nvPr>
            <p:ph type="title"/>
          </p:nvPr>
        </p:nvSpPr>
        <p:spPr>
          <a:xfrm>
            <a:off x="-104775" y="61913"/>
            <a:ext cx="9324975" cy="1143000"/>
          </a:xfrm>
        </p:spPr>
        <p:txBody>
          <a:bodyPr/>
          <a:lstStyle/>
          <a:p>
            <a:pPr eaLnBrk="1" hangingPunct="1"/>
            <a:r>
              <a:rPr lang="it-IT" altLang="it-IT" sz="3100" dirty="0"/>
              <a:t>Perché l'Europa si fermò all'Elba fino al 966?</a:t>
            </a:r>
            <a:endParaRPr lang="en-AU" altLang="it-IT" sz="3100" dirty="0"/>
          </a:p>
        </p:txBody>
      </p:sp>
      <p:pic>
        <p:nvPicPr>
          <p:cNvPr id="26627" name="Picture 3">
            <a:extLst>
              <a:ext uri="{FF2B5EF4-FFF2-40B4-BE49-F238E27FC236}">
                <a16:creationId xmlns:a16="http://schemas.microsoft.com/office/drawing/2014/main" id="{E911C982-3347-30D4-9829-5C70FD7ED9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125538"/>
            <a:ext cx="6481762" cy="516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a:extLst>
              <a:ext uri="{FF2B5EF4-FFF2-40B4-BE49-F238E27FC236}">
                <a16:creationId xmlns:a16="http://schemas.microsoft.com/office/drawing/2014/main" id="{6616C51B-8A38-0698-6842-17E3276F2E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7988" y="1125538"/>
            <a:ext cx="3656012"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6">
            <a:extLst>
              <a:ext uri="{FF2B5EF4-FFF2-40B4-BE49-F238E27FC236}">
                <a16:creationId xmlns:a16="http://schemas.microsoft.com/office/drawing/2014/main" id="{F0F33DFD-500E-D4A8-6D7D-D13DAA6AFE75}"/>
              </a:ext>
            </a:extLst>
          </p:cNvPr>
          <p:cNvSpPr>
            <a:spLocks noChangeArrowheads="1"/>
          </p:cNvSpPr>
          <p:nvPr/>
        </p:nvSpPr>
        <p:spPr bwMode="auto">
          <a:xfrm>
            <a:off x="1187450" y="6419850"/>
            <a:ext cx="5988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800"/>
              <a:t>https://pl.wikipedia.org/wiki/Bitwa_w_Lesie_Teutoburskim</a:t>
            </a:r>
          </a:p>
        </p:txBody>
      </p:sp>
    </p:spTree>
    <p:extLst>
      <p:ext uri="{BB962C8B-B14F-4D97-AF65-F5344CB8AC3E}">
        <p14:creationId xmlns:p14="http://schemas.microsoft.com/office/powerpoint/2010/main" val="1952810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B7BCFB4-F5B1-9826-09BD-8E7E2A1672B1}"/>
              </a:ext>
            </a:extLst>
          </p:cNvPr>
          <p:cNvSpPr>
            <a:spLocks noGrp="1"/>
          </p:cNvSpPr>
          <p:nvPr>
            <p:ph type="title"/>
          </p:nvPr>
        </p:nvSpPr>
        <p:spPr>
          <a:xfrm>
            <a:off x="457200" y="-388"/>
            <a:ext cx="8229600" cy="1143000"/>
          </a:xfrm>
        </p:spPr>
        <p:txBody>
          <a:bodyPr/>
          <a:lstStyle/>
          <a:p>
            <a:r>
              <a:rPr lang="it-IT" sz="3600" dirty="0"/>
              <a:t>«Vacanze Romane»</a:t>
            </a:r>
            <a:endParaRPr lang="en-US" sz="3600" dirty="0"/>
          </a:p>
        </p:txBody>
      </p:sp>
      <p:sp>
        <p:nvSpPr>
          <p:cNvPr id="4" name="pole tekstowe 3">
            <a:extLst>
              <a:ext uri="{FF2B5EF4-FFF2-40B4-BE49-F238E27FC236}">
                <a16:creationId xmlns:a16="http://schemas.microsoft.com/office/drawing/2014/main" id="{BFBCA86F-B123-3D62-A012-C6CD30098A3B}"/>
              </a:ext>
            </a:extLst>
          </p:cNvPr>
          <p:cNvSpPr txBox="1"/>
          <p:nvPr/>
        </p:nvSpPr>
        <p:spPr>
          <a:xfrm>
            <a:off x="114842" y="5761432"/>
            <a:ext cx="8229600" cy="1077218"/>
          </a:xfrm>
          <a:prstGeom prst="rect">
            <a:avLst/>
          </a:prstGeom>
          <a:noFill/>
        </p:spPr>
        <p:txBody>
          <a:bodyPr wrap="square">
            <a:spAutoFit/>
          </a:bodyPr>
          <a:lstStyle/>
          <a:p>
            <a:pPr>
              <a:buNone/>
            </a:pPr>
            <a:r>
              <a:rPr lang="it-IT" sz="1600" b="1" dirty="0"/>
              <a:t>MATIA BAZAR - Vacanze Romane (SANREMO 1983 - Prima Esibizione LIVE)</a:t>
            </a:r>
          </a:p>
          <a:p>
            <a:pPr>
              <a:buNone/>
            </a:pPr>
            <a:r>
              <a:rPr lang="it-IT" sz="1600" dirty="0">
                <a:hlinkClick r:id="rId4"/>
              </a:rPr>
              <a:t>https://www.youtube.com/watch?v=0TAeVsu0-Vk</a:t>
            </a:r>
            <a:endParaRPr lang="it-IT" sz="1600" dirty="0"/>
          </a:p>
          <a:p>
            <a:pPr>
              <a:buNone/>
            </a:pPr>
            <a:r>
              <a:rPr lang="it-IT" sz="1600" b="1" dirty="0"/>
              <a:t>mondanità = vita mondana, </a:t>
            </a:r>
            <a:r>
              <a:rPr lang="it-IT" sz="1600" dirty="0"/>
              <a:t>stile di vita frivolo, brillante e sociale</a:t>
            </a:r>
          </a:p>
          <a:p>
            <a:pPr>
              <a:buNone/>
            </a:pPr>
            <a:r>
              <a:rPr lang="it-IT" sz="1600" b="1" dirty="0"/>
              <a:t>non è «mondiale» </a:t>
            </a:r>
          </a:p>
        </p:txBody>
      </p:sp>
      <p:pic>
        <p:nvPicPr>
          <p:cNvPr id="5" name="MATIA BAZAR - Vacanze Romane SANREMO 1983 - Prima Esibizione LIV">
            <a:hlinkClick r:id="" action="ppaction://media"/>
            <a:extLst>
              <a:ext uri="{FF2B5EF4-FFF2-40B4-BE49-F238E27FC236}">
                <a16:creationId xmlns:a16="http://schemas.microsoft.com/office/drawing/2014/main" id="{98AB50B7-B77E-88C9-603E-0204CDD9EC1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226" y="953087"/>
            <a:ext cx="5387811" cy="4040858"/>
          </a:xfrm>
          <a:prstGeom prst="rect">
            <a:avLst/>
          </a:prstGeom>
        </p:spPr>
      </p:pic>
      <p:sp>
        <p:nvSpPr>
          <p:cNvPr id="7" name="pole tekstowe 6">
            <a:extLst>
              <a:ext uri="{FF2B5EF4-FFF2-40B4-BE49-F238E27FC236}">
                <a16:creationId xmlns:a16="http://schemas.microsoft.com/office/drawing/2014/main" id="{B5B76B0F-2A0B-F55F-B8D2-8225B4963DA6}"/>
              </a:ext>
            </a:extLst>
          </p:cNvPr>
          <p:cNvSpPr txBox="1"/>
          <p:nvPr/>
        </p:nvSpPr>
        <p:spPr>
          <a:xfrm>
            <a:off x="5602245" y="926141"/>
            <a:ext cx="4283968" cy="4201150"/>
          </a:xfrm>
          <a:prstGeom prst="rect">
            <a:avLst/>
          </a:prstGeom>
          <a:noFill/>
        </p:spPr>
        <p:txBody>
          <a:bodyPr wrap="square">
            <a:spAutoFit/>
          </a:bodyPr>
          <a:lstStyle/>
          <a:p>
            <a:pPr algn="l">
              <a:spcAft>
                <a:spcPts val="900"/>
              </a:spcAft>
              <a:buNone/>
            </a:pPr>
            <a:r>
              <a:rPr lang="it-IT" b="0" i="0" dirty="0">
                <a:solidFill>
                  <a:srgbClr val="1F1F1F"/>
                </a:solidFill>
                <a:effectLst/>
                <a:latin typeface="Arial" panose="020B0604020202020204" pitchFamily="34" charset="0"/>
              </a:rPr>
              <a:t>Roma dove sei? Eri con me</a:t>
            </a:r>
            <a:br>
              <a:rPr lang="it-IT" b="0" i="0" dirty="0">
                <a:solidFill>
                  <a:srgbClr val="1F1F1F"/>
                </a:solidFill>
                <a:effectLst/>
                <a:latin typeface="Arial" panose="020B0604020202020204" pitchFamily="34" charset="0"/>
              </a:rPr>
            </a:br>
            <a:r>
              <a:rPr lang="it-IT" b="0" i="0" dirty="0">
                <a:solidFill>
                  <a:srgbClr val="1F1F1F"/>
                </a:solidFill>
                <a:effectLst/>
                <a:latin typeface="Arial" panose="020B0604020202020204" pitchFamily="34" charset="0"/>
              </a:rPr>
              <a:t>Oggi prigione tu, prigioniera io</a:t>
            </a:r>
            <a:br>
              <a:rPr lang="it-IT" b="0" i="0" dirty="0">
                <a:solidFill>
                  <a:srgbClr val="1F1F1F"/>
                </a:solidFill>
                <a:effectLst/>
                <a:latin typeface="Arial" panose="020B0604020202020204" pitchFamily="34" charset="0"/>
              </a:rPr>
            </a:br>
            <a:r>
              <a:rPr lang="it-IT" b="0" i="0" dirty="0">
                <a:solidFill>
                  <a:srgbClr val="1F1F1F"/>
                </a:solidFill>
                <a:effectLst/>
                <a:latin typeface="Arial" panose="020B0604020202020204" pitchFamily="34" charset="0"/>
              </a:rPr>
              <a:t>Roma antica città</a:t>
            </a:r>
            <a:br>
              <a:rPr lang="it-IT" b="0" i="0" dirty="0">
                <a:solidFill>
                  <a:srgbClr val="1F1F1F"/>
                </a:solidFill>
                <a:effectLst/>
                <a:latin typeface="Arial" panose="020B0604020202020204" pitchFamily="34" charset="0"/>
              </a:rPr>
            </a:br>
            <a:r>
              <a:rPr lang="it-IT" b="0" i="0" dirty="0">
                <a:solidFill>
                  <a:srgbClr val="1F1F1F"/>
                </a:solidFill>
                <a:effectLst/>
                <a:latin typeface="Arial" panose="020B0604020202020204" pitchFamily="34" charset="0"/>
              </a:rPr>
              <a:t>Ora vecchia realtà</a:t>
            </a:r>
            <a:br>
              <a:rPr lang="it-IT" b="0" i="0" dirty="0">
                <a:solidFill>
                  <a:srgbClr val="1F1F1F"/>
                </a:solidFill>
                <a:effectLst/>
                <a:latin typeface="Arial" panose="020B0604020202020204" pitchFamily="34" charset="0"/>
              </a:rPr>
            </a:br>
            <a:r>
              <a:rPr lang="it-IT" b="0" i="0" dirty="0">
                <a:solidFill>
                  <a:srgbClr val="1F1F1F"/>
                </a:solidFill>
                <a:effectLst/>
                <a:latin typeface="Arial" panose="020B0604020202020204" pitchFamily="34" charset="0"/>
              </a:rPr>
              <a:t>Non ti accorgi di me</a:t>
            </a:r>
            <a:br>
              <a:rPr lang="it-IT" b="0" i="0" dirty="0">
                <a:solidFill>
                  <a:srgbClr val="1F1F1F"/>
                </a:solidFill>
                <a:effectLst/>
                <a:latin typeface="Arial" panose="020B0604020202020204" pitchFamily="34" charset="0"/>
              </a:rPr>
            </a:br>
            <a:r>
              <a:rPr lang="it-IT" b="0" i="0" dirty="0">
                <a:solidFill>
                  <a:srgbClr val="1F1F1F"/>
                </a:solidFill>
                <a:effectLst/>
                <a:latin typeface="Arial" panose="020B0604020202020204" pitchFamily="34" charset="0"/>
              </a:rPr>
              <a:t>E non sai che pena mi fai</a:t>
            </a:r>
          </a:p>
          <a:p>
            <a:pPr algn="l">
              <a:spcAft>
                <a:spcPts val="900"/>
              </a:spcAft>
              <a:buNone/>
            </a:pPr>
            <a:r>
              <a:rPr lang="it-IT" b="0" i="0" dirty="0">
                <a:solidFill>
                  <a:srgbClr val="1F1F1F"/>
                </a:solidFill>
                <a:effectLst/>
                <a:latin typeface="Arial" panose="020B0604020202020204" pitchFamily="34" charset="0"/>
              </a:rPr>
              <a:t>Ma piove il cielo sulla città</a:t>
            </a:r>
            <a:br>
              <a:rPr lang="it-IT" b="0" i="0" dirty="0">
                <a:solidFill>
                  <a:srgbClr val="1F1F1F"/>
                </a:solidFill>
                <a:effectLst/>
                <a:latin typeface="Arial" panose="020B0604020202020204" pitchFamily="34" charset="0"/>
              </a:rPr>
            </a:br>
            <a:r>
              <a:rPr lang="it-IT" b="0" i="0" dirty="0">
                <a:solidFill>
                  <a:srgbClr val="1F1F1F"/>
                </a:solidFill>
                <a:effectLst/>
                <a:latin typeface="Arial" panose="020B0604020202020204" pitchFamily="34" charset="0"/>
              </a:rPr>
              <a:t>Tu con il cuore nel fango</a:t>
            </a:r>
            <a:br>
              <a:rPr lang="it-IT" b="0" i="0" dirty="0">
                <a:solidFill>
                  <a:srgbClr val="1F1F1F"/>
                </a:solidFill>
                <a:effectLst/>
                <a:latin typeface="Arial" panose="020B0604020202020204" pitchFamily="34" charset="0"/>
              </a:rPr>
            </a:br>
            <a:r>
              <a:rPr lang="it-IT" b="0" i="0" dirty="0">
                <a:solidFill>
                  <a:srgbClr val="1F1F1F"/>
                </a:solidFill>
                <a:effectLst/>
                <a:latin typeface="Arial" panose="020B0604020202020204" pitchFamily="34" charset="0"/>
              </a:rPr>
              <a:t>L'oro e l'argento, le sale da </a:t>
            </a:r>
            <a:r>
              <a:rPr lang="it-IT" b="0" i="0" dirty="0" err="1">
                <a:solidFill>
                  <a:srgbClr val="1F1F1F"/>
                </a:solidFill>
                <a:effectLst/>
                <a:latin typeface="Arial" panose="020B0604020202020204" pitchFamily="34" charset="0"/>
              </a:rPr>
              <a:t>thé</a:t>
            </a:r>
            <a:br>
              <a:rPr lang="it-IT" b="0" i="0" dirty="0">
                <a:solidFill>
                  <a:srgbClr val="1F1F1F"/>
                </a:solidFill>
                <a:effectLst/>
                <a:latin typeface="Arial" panose="020B0604020202020204" pitchFamily="34" charset="0"/>
              </a:rPr>
            </a:br>
            <a:r>
              <a:rPr lang="it-IT" b="0" i="0" dirty="0">
                <a:solidFill>
                  <a:srgbClr val="1F1F1F"/>
                </a:solidFill>
                <a:effectLst/>
                <a:latin typeface="Arial" panose="020B0604020202020204" pitchFamily="34" charset="0"/>
              </a:rPr>
              <a:t>Paese che non ha più campanelli</a:t>
            </a:r>
          </a:p>
          <a:p>
            <a:pPr algn="l">
              <a:spcAft>
                <a:spcPts val="900"/>
              </a:spcAft>
              <a:buNone/>
            </a:pPr>
            <a:r>
              <a:rPr lang="it-IT" b="0" i="0" dirty="0">
                <a:solidFill>
                  <a:srgbClr val="1F1F1F"/>
                </a:solidFill>
                <a:effectLst/>
                <a:latin typeface="Arial" panose="020B0604020202020204" pitchFamily="34" charset="0"/>
              </a:rPr>
              <a:t>Poi dolce vita che te ne vai</a:t>
            </a:r>
            <a:br>
              <a:rPr lang="it-IT" b="0" i="0" dirty="0">
                <a:solidFill>
                  <a:srgbClr val="1F1F1F"/>
                </a:solidFill>
                <a:effectLst/>
                <a:latin typeface="Arial" panose="020B0604020202020204" pitchFamily="34" charset="0"/>
              </a:rPr>
            </a:br>
            <a:r>
              <a:rPr lang="it-IT" b="0" i="0" dirty="0">
                <a:solidFill>
                  <a:srgbClr val="1F1F1F"/>
                </a:solidFill>
                <a:effectLst/>
                <a:latin typeface="Arial" panose="020B0604020202020204" pitchFamily="34" charset="0"/>
              </a:rPr>
              <a:t>Sul Lungotevere in festa</a:t>
            </a:r>
            <a:br>
              <a:rPr lang="it-IT" b="0" i="0" dirty="0">
                <a:solidFill>
                  <a:srgbClr val="1F1F1F"/>
                </a:solidFill>
                <a:effectLst/>
                <a:latin typeface="Arial" panose="020B0604020202020204" pitchFamily="34" charset="0"/>
              </a:rPr>
            </a:br>
            <a:r>
              <a:rPr lang="it-IT" b="0" i="0" dirty="0">
                <a:solidFill>
                  <a:srgbClr val="1F1F1F"/>
                </a:solidFill>
                <a:effectLst/>
                <a:latin typeface="Arial" panose="020B0604020202020204" pitchFamily="34" charset="0"/>
              </a:rPr>
              <a:t>Concerto di viole e mondanità</a:t>
            </a:r>
            <a:br>
              <a:rPr lang="it-IT" b="0" i="0" dirty="0">
                <a:solidFill>
                  <a:srgbClr val="1F1F1F"/>
                </a:solidFill>
                <a:effectLst/>
                <a:latin typeface="Arial" panose="020B0604020202020204" pitchFamily="34" charset="0"/>
              </a:rPr>
            </a:br>
            <a:r>
              <a:rPr lang="it-IT" b="0" i="0" dirty="0">
                <a:solidFill>
                  <a:srgbClr val="1F1F1F"/>
                </a:solidFill>
                <a:effectLst/>
                <a:latin typeface="Arial" panose="020B0604020202020204" pitchFamily="34" charset="0"/>
              </a:rPr>
              <a:t>Profumo tuo di vacanze romane</a:t>
            </a:r>
          </a:p>
        </p:txBody>
      </p:sp>
    </p:spTree>
    <p:extLst>
      <p:ext uri="{BB962C8B-B14F-4D97-AF65-F5344CB8AC3E}">
        <p14:creationId xmlns:p14="http://schemas.microsoft.com/office/powerpoint/2010/main" val="22982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4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chmura, na wolnym powietrzu, budynek, niebo&#10;&#10;Zawartość wygenerowana przez AI może być niepoprawna.">
            <a:extLst>
              <a:ext uri="{FF2B5EF4-FFF2-40B4-BE49-F238E27FC236}">
                <a16:creationId xmlns:a16="http://schemas.microsoft.com/office/drawing/2014/main" id="{59DE2FC7-19FC-D59A-C62B-5A98A914D6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7070"/>
            <a:ext cx="9144000" cy="4226442"/>
          </a:xfrm>
          <a:prstGeom prst="rect">
            <a:avLst/>
          </a:prstGeom>
        </p:spPr>
      </p:pic>
      <p:sp>
        <p:nvSpPr>
          <p:cNvPr id="2" name="Tytuł 1">
            <a:extLst>
              <a:ext uri="{FF2B5EF4-FFF2-40B4-BE49-F238E27FC236}">
                <a16:creationId xmlns:a16="http://schemas.microsoft.com/office/drawing/2014/main" id="{CC740E93-6B28-9825-81C3-2FEE0496B5EF}"/>
              </a:ext>
            </a:extLst>
          </p:cNvPr>
          <p:cNvSpPr>
            <a:spLocks noGrp="1"/>
          </p:cNvSpPr>
          <p:nvPr>
            <p:ph type="title"/>
          </p:nvPr>
        </p:nvSpPr>
        <p:spPr>
          <a:xfrm>
            <a:off x="457200" y="0"/>
            <a:ext cx="8229600" cy="1143000"/>
          </a:xfrm>
        </p:spPr>
        <p:txBody>
          <a:bodyPr/>
          <a:lstStyle/>
          <a:p>
            <a:r>
              <a:rPr lang="pl-PL" sz="3600" dirty="0">
                <a:solidFill>
                  <a:srgbClr val="1F1F1F"/>
                </a:solidFill>
                <a:latin typeface="Arial" panose="020B0604020202020204" pitchFamily="34" charset="0"/>
              </a:rPr>
              <a:t>„</a:t>
            </a:r>
            <a:r>
              <a:rPr lang="it-IT" sz="3600" dirty="0">
                <a:solidFill>
                  <a:srgbClr val="1F1F1F"/>
                </a:solidFill>
                <a:latin typeface="Arial" panose="020B0604020202020204" pitchFamily="34" charset="0"/>
              </a:rPr>
              <a:t>sul Lungotevere in festa</a:t>
            </a:r>
            <a:r>
              <a:rPr lang="pl-PL" sz="3600" dirty="0">
                <a:solidFill>
                  <a:srgbClr val="1F1F1F"/>
                </a:solidFill>
                <a:latin typeface="Arial" panose="020B0604020202020204" pitchFamily="34" charset="0"/>
              </a:rPr>
              <a:t>”</a:t>
            </a:r>
            <a:endParaRPr lang="en-US" sz="3600" dirty="0"/>
          </a:p>
        </p:txBody>
      </p:sp>
      <p:sp>
        <p:nvSpPr>
          <p:cNvPr id="6" name="pole tekstowe 5">
            <a:extLst>
              <a:ext uri="{FF2B5EF4-FFF2-40B4-BE49-F238E27FC236}">
                <a16:creationId xmlns:a16="http://schemas.microsoft.com/office/drawing/2014/main" id="{36C6A007-EECB-4841-950E-4D7B60115BB6}"/>
              </a:ext>
            </a:extLst>
          </p:cNvPr>
          <p:cNvSpPr txBox="1"/>
          <p:nvPr/>
        </p:nvSpPr>
        <p:spPr>
          <a:xfrm>
            <a:off x="8620" y="4437112"/>
            <a:ext cx="6867636" cy="2462213"/>
          </a:xfrm>
          <a:prstGeom prst="rect">
            <a:avLst/>
          </a:prstGeom>
          <a:noFill/>
        </p:spPr>
        <p:txBody>
          <a:bodyPr wrap="square">
            <a:spAutoFit/>
          </a:bodyPr>
          <a:lstStyle/>
          <a:p>
            <a:r>
              <a:rPr lang="it-IT" b="0" i="0" dirty="0">
                <a:solidFill>
                  <a:srgbClr val="202122"/>
                </a:solidFill>
                <a:effectLst/>
                <a:latin typeface="Arial" panose="020B0604020202020204" pitchFamily="34" charset="0"/>
              </a:rPr>
              <a:t>Il </a:t>
            </a:r>
            <a:r>
              <a:rPr lang="it-IT" b="1" i="0" dirty="0" err="1">
                <a:solidFill>
                  <a:srgbClr val="202122"/>
                </a:solidFill>
                <a:effectLst/>
                <a:latin typeface="Arial" panose="020B0604020202020204" pitchFamily="34" charset="0"/>
              </a:rPr>
              <a:t>Tever</a:t>
            </a:r>
            <a:r>
              <a:rPr lang="pl-PL" b="1" i="0" dirty="0">
                <a:solidFill>
                  <a:srgbClr val="202122"/>
                </a:solidFill>
                <a:effectLst/>
                <a:latin typeface="Arial" panose="020B0604020202020204" pitchFamily="34" charset="0"/>
              </a:rPr>
              <a:t>e</a:t>
            </a:r>
            <a:r>
              <a:rPr lang="it-IT" b="0" i="0" dirty="0">
                <a:solidFill>
                  <a:srgbClr val="202122"/>
                </a:solidFill>
                <a:effectLst/>
                <a:latin typeface="Arial" panose="020B0604020202020204" pitchFamily="34" charset="0"/>
              </a:rPr>
              <a:t> è il principale </a:t>
            </a:r>
            <a:r>
              <a:rPr lang="it-IT" b="0" i="0" u="none" strike="noStrike" dirty="0">
                <a:solidFill>
                  <a:srgbClr val="3366CC"/>
                </a:solidFill>
                <a:effectLst/>
                <a:latin typeface="Arial" panose="020B0604020202020204" pitchFamily="34" charset="0"/>
              </a:rPr>
              <a:t>fiume</a:t>
            </a:r>
            <a:r>
              <a:rPr lang="it-IT" b="0" i="0" dirty="0">
                <a:solidFill>
                  <a:srgbClr val="202122"/>
                </a:solidFill>
                <a:effectLst/>
                <a:latin typeface="Arial" panose="020B0604020202020204" pitchFamily="34" charset="0"/>
              </a:rPr>
              <a:t> dell'</a:t>
            </a:r>
            <a:r>
              <a:rPr lang="it-IT" b="0" i="0" u="none" strike="noStrike" dirty="0">
                <a:solidFill>
                  <a:srgbClr val="3366CC"/>
                </a:solidFill>
                <a:effectLst/>
                <a:latin typeface="Arial" panose="020B0604020202020204" pitchFamily="34" charset="0"/>
              </a:rPr>
              <a:t>Italia centrale</a:t>
            </a:r>
            <a:r>
              <a:rPr lang="it-IT" b="0" i="0" dirty="0">
                <a:solidFill>
                  <a:srgbClr val="202122"/>
                </a:solidFill>
                <a:effectLst/>
                <a:latin typeface="Arial" panose="020B0604020202020204" pitchFamily="34" charset="0"/>
              </a:rPr>
              <a:t>; con 405 km di corso è il terzo fiume italiano per lunghezza (dopo il </a:t>
            </a:r>
            <a:r>
              <a:rPr lang="it-IT" b="0" i="0" u="none" strike="noStrike" dirty="0">
                <a:solidFill>
                  <a:srgbClr val="3366CC"/>
                </a:solidFill>
                <a:effectLst/>
                <a:latin typeface="Arial" panose="020B0604020202020204" pitchFamily="34" charset="0"/>
              </a:rPr>
              <a:t>Po</a:t>
            </a:r>
            <a:r>
              <a:rPr lang="it-IT" b="0" i="0" dirty="0">
                <a:solidFill>
                  <a:srgbClr val="202122"/>
                </a:solidFill>
                <a:effectLst/>
                <a:latin typeface="Arial" panose="020B0604020202020204" pitchFamily="34" charset="0"/>
              </a:rPr>
              <a:t> e l'</a:t>
            </a:r>
            <a:r>
              <a:rPr lang="it-IT" b="0" i="0" u="none" strike="noStrike" dirty="0">
                <a:solidFill>
                  <a:srgbClr val="3366CC"/>
                </a:solidFill>
                <a:effectLst/>
                <a:latin typeface="Arial" panose="020B0604020202020204" pitchFamily="34" charset="0"/>
              </a:rPr>
              <a:t>Adige</a:t>
            </a:r>
            <a:r>
              <a:rPr lang="it-IT" b="0" i="0" dirty="0">
                <a:solidFill>
                  <a:srgbClr val="202122"/>
                </a:solidFill>
                <a:effectLst/>
                <a:latin typeface="Arial" panose="020B0604020202020204" pitchFamily="34" charset="0"/>
              </a:rPr>
              <a:t>)</a:t>
            </a:r>
            <a:endParaRPr lang="pl-PL" b="0" i="0" dirty="0">
              <a:solidFill>
                <a:srgbClr val="202122"/>
              </a:solidFill>
              <a:effectLst/>
              <a:latin typeface="Arial" panose="020B0604020202020204" pitchFamily="34" charset="0"/>
            </a:endParaRPr>
          </a:p>
          <a:p>
            <a:endParaRPr lang="pl-PL" dirty="0">
              <a:solidFill>
                <a:srgbClr val="202122"/>
              </a:solidFill>
            </a:endParaRPr>
          </a:p>
          <a:p>
            <a:r>
              <a:rPr lang="it-IT" dirty="0"/>
              <a:t>Le principali località attraversate sono Pieve Santo</a:t>
            </a:r>
            <a:r>
              <a:rPr lang="pl-PL" dirty="0"/>
              <a:t> </a:t>
            </a:r>
            <a:r>
              <a:rPr lang="it-IT" dirty="0"/>
              <a:t>Stefano,</a:t>
            </a:r>
            <a:r>
              <a:rPr lang="pl-PL" dirty="0"/>
              <a:t> </a:t>
            </a:r>
          </a:p>
          <a:p>
            <a:r>
              <a:rPr lang="it-IT" dirty="0"/>
              <a:t>Sansepolcro, Città di Castello, Umbertide, Orte e Roma. </a:t>
            </a:r>
            <a:endParaRPr lang="pl-PL" dirty="0"/>
          </a:p>
          <a:p>
            <a:r>
              <a:rPr lang="it-IT" dirty="0"/>
              <a:t>Passa anche nelle immediate vicinanze</a:t>
            </a:r>
            <a:r>
              <a:rPr lang="pl-PL" dirty="0"/>
              <a:t> </a:t>
            </a:r>
            <a:r>
              <a:rPr lang="it-IT" dirty="0"/>
              <a:t>di Perugia, Marsciano, </a:t>
            </a:r>
            <a:endParaRPr lang="pl-PL" dirty="0"/>
          </a:p>
          <a:p>
            <a:r>
              <a:rPr lang="it-IT" dirty="0"/>
              <a:t>Deruta e Todi.</a:t>
            </a:r>
            <a:endParaRPr lang="pl-PL" dirty="0"/>
          </a:p>
          <a:p>
            <a:r>
              <a:rPr lang="en-US" sz="1400" dirty="0">
                <a:hlinkClick r:id="rId3"/>
              </a:rPr>
              <a:t>https://it.wikipedia.org/wiki/Tevere</a:t>
            </a:r>
            <a:endParaRPr lang="pl-PL" sz="1400" dirty="0"/>
          </a:p>
          <a:p>
            <a:endParaRPr lang="en-US" sz="1400" dirty="0"/>
          </a:p>
        </p:txBody>
      </p:sp>
      <p:sp>
        <p:nvSpPr>
          <p:cNvPr id="7" name="pole tekstowe 6">
            <a:extLst>
              <a:ext uri="{FF2B5EF4-FFF2-40B4-BE49-F238E27FC236}">
                <a16:creationId xmlns:a16="http://schemas.microsoft.com/office/drawing/2014/main" id="{5DFE2133-9BD6-DF47-7B6E-6197E77447DD}"/>
              </a:ext>
            </a:extLst>
          </p:cNvPr>
          <p:cNvSpPr txBox="1"/>
          <p:nvPr/>
        </p:nvSpPr>
        <p:spPr>
          <a:xfrm>
            <a:off x="161660" y="3972429"/>
            <a:ext cx="1826141" cy="307777"/>
          </a:xfrm>
          <a:prstGeom prst="rect">
            <a:avLst/>
          </a:prstGeom>
          <a:noFill/>
        </p:spPr>
        <p:txBody>
          <a:bodyPr wrap="none" rtlCol="0">
            <a:spAutoFit/>
          </a:bodyPr>
          <a:lstStyle/>
          <a:p>
            <a:r>
              <a:rPr lang="it-IT" sz="1400" dirty="0">
                <a:solidFill>
                  <a:schemeClr val="bg1"/>
                </a:solidFill>
              </a:rPr>
              <a:t>Foto: Maria Karwasz</a:t>
            </a:r>
            <a:endParaRPr lang="en-US" sz="1400" dirty="0">
              <a:solidFill>
                <a:schemeClr val="bg1"/>
              </a:solidFill>
            </a:endParaRPr>
          </a:p>
        </p:txBody>
      </p:sp>
      <p:pic>
        <p:nvPicPr>
          <p:cNvPr id="1026" name="Picture 2" descr="Mappa del fiume">
            <a:extLst>
              <a:ext uri="{FF2B5EF4-FFF2-40B4-BE49-F238E27FC236}">
                <a16:creationId xmlns:a16="http://schemas.microsoft.com/office/drawing/2014/main" id="{D6E543A4-AE2D-83D5-C205-6A7B48A0EA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1041" y="4237637"/>
            <a:ext cx="2002778" cy="25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572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E604864-BA20-C5CB-6833-86BC8B59BD11}"/>
              </a:ext>
            </a:extLst>
          </p:cNvPr>
          <p:cNvSpPr>
            <a:spLocks noGrp="1" noChangeArrowheads="1"/>
          </p:cNvSpPr>
          <p:nvPr>
            <p:ph type="title"/>
          </p:nvPr>
        </p:nvSpPr>
        <p:spPr/>
        <p:txBody>
          <a:bodyPr/>
          <a:lstStyle/>
          <a:p>
            <a:pPr eaLnBrk="1" hangingPunct="1"/>
            <a:r>
              <a:rPr lang="pl-PL" altLang="it-IT" sz="3600"/>
              <a:t>Roma: cattedrale san Pietro</a:t>
            </a:r>
            <a:endParaRPr lang="en-AU" altLang="it-IT" sz="3600"/>
          </a:p>
        </p:txBody>
      </p:sp>
      <p:sp>
        <p:nvSpPr>
          <p:cNvPr id="3075" name="Text Box 3">
            <a:extLst>
              <a:ext uri="{FF2B5EF4-FFF2-40B4-BE49-F238E27FC236}">
                <a16:creationId xmlns:a16="http://schemas.microsoft.com/office/drawing/2014/main" id="{A32C510E-0558-3A25-3D7A-6CC9FCC92276}"/>
              </a:ext>
            </a:extLst>
          </p:cNvPr>
          <p:cNvSpPr txBox="1">
            <a:spLocks noChangeArrowheads="1"/>
          </p:cNvSpPr>
          <p:nvPr/>
        </p:nvSpPr>
        <p:spPr bwMode="auto">
          <a:xfrm>
            <a:off x="0" y="6491288"/>
            <a:ext cx="156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t>Foto: MK, GK</a:t>
            </a:r>
            <a:endParaRPr lang="en-AU" altLang="it-IT" sz="1800"/>
          </a:p>
        </p:txBody>
      </p:sp>
      <p:pic>
        <p:nvPicPr>
          <p:cNvPr id="3076" name="Picture 8">
            <a:extLst>
              <a:ext uri="{FF2B5EF4-FFF2-40B4-BE49-F238E27FC236}">
                <a16:creationId xmlns:a16="http://schemas.microsoft.com/office/drawing/2014/main" id="{B813C8D9-BA60-9D8D-AF6B-62B8AE6306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412875"/>
            <a:ext cx="4797425"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9">
            <a:extLst>
              <a:ext uri="{FF2B5EF4-FFF2-40B4-BE49-F238E27FC236}">
                <a16:creationId xmlns:a16="http://schemas.microsoft.com/office/drawing/2014/main" id="{D584A1DD-F68C-8D28-2B26-750A997B7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1989138"/>
            <a:ext cx="3402013"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 Box 11">
            <a:extLst>
              <a:ext uri="{FF2B5EF4-FFF2-40B4-BE49-F238E27FC236}">
                <a16:creationId xmlns:a16="http://schemas.microsoft.com/office/drawing/2014/main" id="{45A62E9D-91A9-C85C-A796-C40F108EA518}"/>
              </a:ext>
            </a:extLst>
          </p:cNvPr>
          <p:cNvSpPr txBox="1">
            <a:spLocks noChangeArrowheads="1"/>
          </p:cNvSpPr>
          <p:nvPr/>
        </p:nvSpPr>
        <p:spPr bwMode="auto">
          <a:xfrm>
            <a:off x="684213" y="5229225"/>
            <a:ext cx="127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t>1506-1626</a:t>
            </a:r>
            <a:endParaRPr lang="en-AU" altLang="it-IT" sz="1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A9CCD-5121-2FFD-5E70-AB6CFDBA612F}"/>
            </a:ext>
          </a:extLst>
        </p:cNvPr>
        <p:cNvGrpSpPr/>
        <p:nvPr/>
      </p:nvGrpSpPr>
      <p:grpSpPr>
        <a:xfrm>
          <a:off x="0" y="0"/>
          <a:ext cx="0" cy="0"/>
          <a:chOff x="0" y="0"/>
          <a:chExt cx="0" cy="0"/>
        </a:xfrm>
      </p:grpSpPr>
      <p:pic>
        <p:nvPicPr>
          <p:cNvPr id="4" name="Obraz 3" descr="Obraz zawierający niebo, na wolnym powietrzu, architektura, punkt orientacyjny&#10;&#10;Zawartość wygenerowana przez AI może być niepoprawna.">
            <a:extLst>
              <a:ext uri="{FF2B5EF4-FFF2-40B4-BE49-F238E27FC236}">
                <a16:creationId xmlns:a16="http://schemas.microsoft.com/office/drawing/2014/main" id="{0CF5A1C4-BBFF-C3D8-D263-75AB123425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9144000" cy="4229100"/>
          </a:xfrm>
          <a:prstGeom prst="rect">
            <a:avLst/>
          </a:prstGeom>
        </p:spPr>
      </p:pic>
      <p:sp>
        <p:nvSpPr>
          <p:cNvPr id="2" name="Tytuł 1">
            <a:extLst>
              <a:ext uri="{FF2B5EF4-FFF2-40B4-BE49-F238E27FC236}">
                <a16:creationId xmlns:a16="http://schemas.microsoft.com/office/drawing/2014/main" id="{D850965C-6229-484E-7721-71D6EE8D8014}"/>
              </a:ext>
            </a:extLst>
          </p:cNvPr>
          <p:cNvSpPr>
            <a:spLocks noGrp="1"/>
          </p:cNvSpPr>
          <p:nvPr>
            <p:ph type="title"/>
          </p:nvPr>
        </p:nvSpPr>
        <p:spPr>
          <a:xfrm>
            <a:off x="457200" y="0"/>
            <a:ext cx="8229600" cy="764704"/>
          </a:xfrm>
        </p:spPr>
        <p:txBody>
          <a:bodyPr/>
          <a:lstStyle/>
          <a:p>
            <a:r>
              <a:rPr lang="it-IT" sz="3600" dirty="0"/>
              <a:t>Santa Maria Maggiore (352 AD)</a:t>
            </a:r>
            <a:endParaRPr lang="en-US" sz="3600" dirty="0"/>
          </a:p>
        </p:txBody>
      </p:sp>
      <p:sp>
        <p:nvSpPr>
          <p:cNvPr id="6" name="pole tekstowe 5">
            <a:extLst>
              <a:ext uri="{FF2B5EF4-FFF2-40B4-BE49-F238E27FC236}">
                <a16:creationId xmlns:a16="http://schemas.microsoft.com/office/drawing/2014/main" id="{5EB673CC-3319-D06E-8433-7C3AFB2B1DFD}"/>
              </a:ext>
            </a:extLst>
          </p:cNvPr>
          <p:cNvSpPr txBox="1"/>
          <p:nvPr/>
        </p:nvSpPr>
        <p:spPr>
          <a:xfrm>
            <a:off x="0" y="4268852"/>
            <a:ext cx="9144000" cy="2585323"/>
          </a:xfrm>
          <a:prstGeom prst="rect">
            <a:avLst/>
          </a:prstGeom>
          <a:noFill/>
        </p:spPr>
        <p:txBody>
          <a:bodyPr wrap="square">
            <a:spAutoFit/>
          </a:bodyPr>
          <a:lstStyle/>
          <a:p>
            <a:r>
              <a:rPr lang="it-IT" dirty="0"/>
              <a:t>Nel 352, sotto il pontificato di papa Liberio, un nobile e ricco patrizio romano di nome Giovanni insieme alla sua nobile moglie, non avendo figli decise di offrire i propri beni alla Santa Vergine per la costruzione di una chiesa a lei dedicata. La Madonna apprezzò il loro desiderio e apparve in sogno ai coniugi la notte fra il 4 e il 5 agosto, indicando con un miracolo il luogo dove sarebbe sorta la chiesa. La mattina seguente i coniugi romani si recarono dal papa per raccontare il sogno fatto da entrambi: poiché anche il papa aveva fatto lo stesso sogno, si recarono sul posto indicato, il Colle Esquilino, che fu trovato coperto di neve in piena estate.</a:t>
            </a:r>
          </a:p>
          <a:p>
            <a:r>
              <a:rPr lang="en-US" sz="1600" dirty="0">
                <a:hlinkClick r:id="rId3"/>
              </a:rPr>
              <a:t>				     https://it.wikipedia.org/wiki/Nostra_Signora_della_Neve</a:t>
            </a:r>
            <a:r>
              <a:rPr lang="en-US" sz="1600" dirty="0"/>
              <a:t> </a:t>
            </a:r>
          </a:p>
        </p:txBody>
      </p:sp>
      <p:sp>
        <p:nvSpPr>
          <p:cNvPr id="7" name="pole tekstowe 6">
            <a:extLst>
              <a:ext uri="{FF2B5EF4-FFF2-40B4-BE49-F238E27FC236}">
                <a16:creationId xmlns:a16="http://schemas.microsoft.com/office/drawing/2014/main" id="{7F4188EF-D8E1-0A71-139E-C3DED0235302}"/>
              </a:ext>
            </a:extLst>
          </p:cNvPr>
          <p:cNvSpPr txBox="1"/>
          <p:nvPr/>
        </p:nvSpPr>
        <p:spPr>
          <a:xfrm>
            <a:off x="161660" y="3972429"/>
            <a:ext cx="1826141" cy="307777"/>
          </a:xfrm>
          <a:prstGeom prst="rect">
            <a:avLst/>
          </a:prstGeom>
          <a:noFill/>
        </p:spPr>
        <p:txBody>
          <a:bodyPr wrap="none" rtlCol="0">
            <a:spAutoFit/>
          </a:bodyPr>
          <a:lstStyle/>
          <a:p>
            <a:r>
              <a:rPr lang="it-IT" sz="1400" dirty="0">
                <a:solidFill>
                  <a:schemeClr val="bg1"/>
                </a:solidFill>
              </a:rPr>
              <a:t>Foto: Maria Karwasz</a:t>
            </a:r>
            <a:endParaRPr lang="en-US" sz="1400" dirty="0">
              <a:solidFill>
                <a:schemeClr val="bg1"/>
              </a:solidFill>
            </a:endParaRPr>
          </a:p>
        </p:txBody>
      </p:sp>
    </p:spTree>
    <p:extLst>
      <p:ext uri="{BB962C8B-B14F-4D97-AF65-F5344CB8AC3E}">
        <p14:creationId xmlns:p14="http://schemas.microsoft.com/office/powerpoint/2010/main" val="980404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526DE7FE-E314-084E-B630-BD2C831CF3D9}"/>
              </a:ext>
            </a:extLst>
          </p:cNvPr>
          <p:cNvSpPr>
            <a:spLocks noGrp="1" noChangeArrowheads="1"/>
          </p:cNvSpPr>
          <p:nvPr>
            <p:ph type="title"/>
          </p:nvPr>
        </p:nvSpPr>
        <p:spPr>
          <a:xfrm>
            <a:off x="250825" y="0"/>
            <a:ext cx="8229600" cy="1143000"/>
          </a:xfrm>
        </p:spPr>
        <p:txBody>
          <a:bodyPr/>
          <a:lstStyle/>
          <a:p>
            <a:pPr eaLnBrk="1" hangingPunct="1"/>
            <a:r>
              <a:rPr lang="it-IT" altLang="it-IT" sz="3200" dirty="0"/>
              <a:t>Quando "Roma" era fuori da Roma </a:t>
            </a:r>
            <a:br>
              <a:rPr lang="it-IT" altLang="it-IT" sz="3200" dirty="0"/>
            </a:br>
            <a:r>
              <a:rPr lang="pl-PL" altLang="it-IT" sz="3200" dirty="0"/>
              <a:t>(</a:t>
            </a:r>
            <a:r>
              <a:rPr lang="it-IT" altLang="it-IT" sz="3200" dirty="0"/>
              <a:t>a </a:t>
            </a:r>
            <a:r>
              <a:rPr lang="pl-PL" altLang="it-IT" sz="3200" dirty="0"/>
              <a:t>Ra</a:t>
            </a:r>
            <a:r>
              <a:rPr lang="it-IT" altLang="it-IT" sz="3200" dirty="0"/>
              <a:t>v</a:t>
            </a:r>
            <a:r>
              <a:rPr lang="pl-PL" altLang="it-IT" sz="3200" dirty="0" err="1"/>
              <a:t>enna</a:t>
            </a:r>
            <a:r>
              <a:rPr lang="pl-PL" altLang="it-IT" sz="3200" dirty="0"/>
              <a:t>)</a:t>
            </a:r>
            <a:endParaRPr lang="en-AU" altLang="it-IT" sz="3200" dirty="0"/>
          </a:p>
        </p:txBody>
      </p:sp>
      <p:sp>
        <p:nvSpPr>
          <p:cNvPr id="32771" name="Rectangle 3">
            <a:extLst>
              <a:ext uri="{FF2B5EF4-FFF2-40B4-BE49-F238E27FC236}">
                <a16:creationId xmlns:a16="http://schemas.microsoft.com/office/drawing/2014/main" id="{07BE8EE9-C3DA-8457-3987-61D1B0582E4D}"/>
              </a:ext>
            </a:extLst>
          </p:cNvPr>
          <p:cNvSpPr>
            <a:spLocks noChangeArrowheads="1"/>
          </p:cNvSpPr>
          <p:nvPr/>
        </p:nvSpPr>
        <p:spPr bwMode="auto">
          <a:xfrm>
            <a:off x="41275" y="6573838"/>
            <a:ext cx="3644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400"/>
              <a:t>https://pl.wikipedia.org/wiki/Teodoryk_Wielki</a:t>
            </a:r>
          </a:p>
        </p:txBody>
      </p:sp>
      <p:sp>
        <p:nvSpPr>
          <p:cNvPr id="32772" name="Text Box 4">
            <a:extLst>
              <a:ext uri="{FF2B5EF4-FFF2-40B4-BE49-F238E27FC236}">
                <a16:creationId xmlns:a16="http://schemas.microsoft.com/office/drawing/2014/main" id="{A6DE9109-24CC-3CAF-4A47-0F824728524F}"/>
              </a:ext>
            </a:extLst>
          </p:cNvPr>
          <p:cNvSpPr txBox="1">
            <a:spLocks noChangeArrowheads="1"/>
          </p:cNvSpPr>
          <p:nvPr/>
        </p:nvSpPr>
        <p:spPr bwMode="auto">
          <a:xfrm>
            <a:off x="247650" y="1101725"/>
            <a:ext cx="6408738" cy="2723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spcAft>
                <a:spcPct val="25000"/>
              </a:spcAft>
              <a:buFontTx/>
              <a:buNone/>
            </a:pPr>
            <a:r>
              <a:rPr lang="it-IT" altLang="it-IT" sz="1800" dirty="0"/>
              <a:t>476 – Caduta di "Roma" – Regno di Odoacre nella penisola Appennina 
493-540 – regno degli Ostrogoti (</a:t>
            </a:r>
            <a:r>
              <a:rPr lang="it-IT" altLang="it-IT" sz="1800" dirty="0" err="1"/>
              <a:t>Tedorico</a:t>
            </a:r>
            <a:r>
              <a:rPr lang="it-IT" altLang="it-IT" sz="1800" dirty="0"/>
              <a:t>)
Otto monumenti di Ravenna (mausoleo di Galla Placidia, battistero degli Ortodossi (di Neon), Sant'Apollinare Nuovo, battistero di Ariani, cappella arcivescovile, mausoleo di Teodorico, San Vitale, Sant'Apollinare in Classe), designati come monumenti del primo cristianesimo e del </a:t>
            </a:r>
            <a:r>
              <a:rPr lang="it-IT" altLang="it-IT" sz="1800" dirty="0" err="1"/>
              <a:t>mosaicismo</a:t>
            </a:r>
            <a:r>
              <a:rPr lang="it-IT" altLang="it-IT" sz="1800" dirty="0"/>
              <a:t>, sono stati iscritti nella lista UNESCO.</a:t>
            </a:r>
            <a:r>
              <a:rPr lang="pl-PL" altLang="it-IT" sz="1800" dirty="0"/>
              <a:t> </a:t>
            </a:r>
          </a:p>
        </p:txBody>
      </p:sp>
      <p:pic>
        <p:nvPicPr>
          <p:cNvPr id="32773" name="Picture 5">
            <a:extLst>
              <a:ext uri="{FF2B5EF4-FFF2-40B4-BE49-F238E27FC236}">
                <a16:creationId xmlns:a16="http://schemas.microsoft.com/office/drawing/2014/main" id="{A336C92D-99BB-E3C6-5CEF-2B21CBEE2D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263" y="3808413"/>
            <a:ext cx="2357437"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6">
            <a:extLst>
              <a:ext uri="{FF2B5EF4-FFF2-40B4-BE49-F238E27FC236}">
                <a16:creationId xmlns:a16="http://schemas.microsoft.com/office/drawing/2014/main" id="{70A72436-572F-1109-9333-F4B98D6A8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0" y="3933825"/>
            <a:ext cx="3017838"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 Box 7">
            <a:extLst>
              <a:ext uri="{FF2B5EF4-FFF2-40B4-BE49-F238E27FC236}">
                <a16:creationId xmlns:a16="http://schemas.microsoft.com/office/drawing/2014/main" id="{A13E8DAB-E675-D9DB-1704-4D0B799DD478}"/>
              </a:ext>
            </a:extLst>
          </p:cNvPr>
          <p:cNvSpPr txBox="1">
            <a:spLocks noChangeArrowheads="1"/>
          </p:cNvSpPr>
          <p:nvPr/>
        </p:nvSpPr>
        <p:spPr bwMode="auto">
          <a:xfrm>
            <a:off x="61913" y="6256338"/>
            <a:ext cx="32239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dirty="0" err="1"/>
              <a:t>Mau</a:t>
            </a:r>
            <a:r>
              <a:rPr lang="it-IT" altLang="it-IT" sz="1800" dirty="0"/>
              <a:t>soleo di</a:t>
            </a:r>
            <a:r>
              <a:rPr lang="pl-PL" altLang="it-IT" sz="1800" dirty="0"/>
              <a:t> G. Plac</a:t>
            </a:r>
            <a:r>
              <a:rPr lang="it-IT" altLang="it-IT" sz="1800" dirty="0"/>
              <a:t>i</a:t>
            </a:r>
            <a:r>
              <a:rPr lang="pl-PL" altLang="it-IT" sz="1800" dirty="0"/>
              <a:t>d</a:t>
            </a:r>
            <a:r>
              <a:rPr lang="it-IT" altLang="it-IT" sz="1800" dirty="0"/>
              <a:t>a</a:t>
            </a:r>
            <a:r>
              <a:rPr lang="pl-PL" altLang="it-IT" sz="1800" dirty="0"/>
              <a:t> (440)</a:t>
            </a:r>
            <a:endParaRPr lang="en-AU" altLang="it-IT" sz="1800" dirty="0"/>
          </a:p>
        </p:txBody>
      </p:sp>
      <p:sp>
        <p:nvSpPr>
          <p:cNvPr id="32776" name="Text Box 8">
            <a:extLst>
              <a:ext uri="{FF2B5EF4-FFF2-40B4-BE49-F238E27FC236}">
                <a16:creationId xmlns:a16="http://schemas.microsoft.com/office/drawing/2014/main" id="{83A6DD8F-1730-915E-246E-46A6EDF57E16}"/>
              </a:ext>
            </a:extLst>
          </p:cNvPr>
          <p:cNvSpPr txBox="1">
            <a:spLocks noChangeArrowheads="1"/>
          </p:cNvSpPr>
          <p:nvPr/>
        </p:nvSpPr>
        <p:spPr bwMode="auto">
          <a:xfrm>
            <a:off x="6038850" y="6229350"/>
            <a:ext cx="30916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dirty="0" err="1"/>
              <a:t>Mau</a:t>
            </a:r>
            <a:r>
              <a:rPr lang="it-IT" altLang="it-IT" sz="1800" dirty="0"/>
              <a:t>soleo di T</a:t>
            </a:r>
            <a:r>
              <a:rPr lang="pl-PL" altLang="it-IT" sz="1800" dirty="0" err="1"/>
              <a:t>eodor</a:t>
            </a:r>
            <a:r>
              <a:rPr lang="it-IT" altLang="it-IT" sz="1800" dirty="0" err="1"/>
              <a:t>ico</a:t>
            </a:r>
            <a:r>
              <a:rPr lang="pl-PL" altLang="it-IT" sz="1800" dirty="0"/>
              <a:t> (526)</a:t>
            </a:r>
            <a:endParaRPr lang="en-AU" altLang="it-IT" sz="1800" dirty="0"/>
          </a:p>
        </p:txBody>
      </p:sp>
      <p:pic>
        <p:nvPicPr>
          <p:cNvPr id="32777" name="Picture 9">
            <a:extLst>
              <a:ext uri="{FF2B5EF4-FFF2-40B4-BE49-F238E27FC236}">
                <a16:creationId xmlns:a16="http://schemas.microsoft.com/office/drawing/2014/main" id="{5B16A9B0-0288-F784-34C6-C6FA81456D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4500" y="525463"/>
            <a:ext cx="2214563"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Text Box 10">
            <a:extLst>
              <a:ext uri="{FF2B5EF4-FFF2-40B4-BE49-F238E27FC236}">
                <a16:creationId xmlns:a16="http://schemas.microsoft.com/office/drawing/2014/main" id="{4A962090-6245-BDEF-8875-199695A65D4E}"/>
              </a:ext>
            </a:extLst>
          </p:cNvPr>
          <p:cNvSpPr txBox="1">
            <a:spLocks noChangeArrowheads="1"/>
          </p:cNvSpPr>
          <p:nvPr/>
        </p:nvSpPr>
        <p:spPr bwMode="auto">
          <a:xfrm>
            <a:off x="6329363" y="3495675"/>
            <a:ext cx="26212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dirty="0"/>
              <a:t>Ba</a:t>
            </a:r>
            <a:r>
              <a:rPr lang="it-IT" altLang="it-IT" sz="1800" dirty="0" err="1"/>
              <a:t>ttistero</a:t>
            </a:r>
            <a:r>
              <a:rPr lang="it-IT" altLang="it-IT" sz="1800" dirty="0"/>
              <a:t> di N</a:t>
            </a:r>
            <a:r>
              <a:rPr lang="pl-PL" altLang="it-IT" sz="1800" dirty="0"/>
              <a:t>eon (458)</a:t>
            </a:r>
            <a:endParaRPr lang="en-AU" altLang="it-IT" sz="1800" dirty="0"/>
          </a:p>
        </p:txBody>
      </p:sp>
      <p:pic>
        <p:nvPicPr>
          <p:cNvPr id="32779" name="Picture 11">
            <a:extLst>
              <a:ext uri="{FF2B5EF4-FFF2-40B4-BE49-F238E27FC236}">
                <a16:creationId xmlns:a16="http://schemas.microsoft.com/office/drawing/2014/main" id="{791F237C-007B-CCF5-C0D9-AB83BE5549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038" y="3789363"/>
            <a:ext cx="3203575"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0" name="Text Box 12">
            <a:extLst>
              <a:ext uri="{FF2B5EF4-FFF2-40B4-BE49-F238E27FC236}">
                <a16:creationId xmlns:a16="http://schemas.microsoft.com/office/drawing/2014/main" id="{728DDB9B-99C7-9DB9-13FA-F5D320573E55}"/>
              </a:ext>
            </a:extLst>
          </p:cNvPr>
          <p:cNvSpPr txBox="1">
            <a:spLocks noChangeArrowheads="1"/>
          </p:cNvSpPr>
          <p:nvPr/>
        </p:nvSpPr>
        <p:spPr bwMode="auto">
          <a:xfrm>
            <a:off x="3209925" y="6256338"/>
            <a:ext cx="27815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dirty="0"/>
              <a:t>Ba</a:t>
            </a:r>
            <a:r>
              <a:rPr lang="it-IT" altLang="it-IT" sz="1800" dirty="0" err="1"/>
              <a:t>ttistero</a:t>
            </a:r>
            <a:r>
              <a:rPr lang="it-IT" altLang="it-IT" sz="1800" dirty="0"/>
              <a:t> di </a:t>
            </a:r>
            <a:r>
              <a:rPr lang="pl-PL" altLang="it-IT" sz="1800" dirty="0"/>
              <a:t>arian</a:t>
            </a:r>
            <a:r>
              <a:rPr lang="it-IT" altLang="it-IT" sz="1800" dirty="0"/>
              <a:t>i</a:t>
            </a:r>
            <a:r>
              <a:rPr lang="pl-PL" altLang="it-IT" sz="1800" dirty="0"/>
              <a:t> (</a:t>
            </a:r>
            <a:r>
              <a:rPr lang="en-US" altLang="it-IT" sz="1800" dirty="0"/>
              <a:t>~</a:t>
            </a:r>
            <a:r>
              <a:rPr lang="pl-PL" altLang="it-IT" sz="1800" dirty="0"/>
              <a:t>500)</a:t>
            </a:r>
            <a:endParaRPr lang="en-US" altLang="it-IT" sz="1800" dirty="0"/>
          </a:p>
        </p:txBody>
      </p:sp>
    </p:spTree>
    <p:extLst>
      <p:ext uri="{BB962C8B-B14F-4D97-AF65-F5344CB8AC3E}">
        <p14:creationId xmlns:p14="http://schemas.microsoft.com/office/powerpoint/2010/main" val="3098716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D4885777-7F89-385C-2567-549D70F6F285}"/>
              </a:ext>
            </a:extLst>
          </p:cNvPr>
          <p:cNvSpPr>
            <a:spLocks noGrp="1" noChangeArrowheads="1"/>
          </p:cNvSpPr>
          <p:nvPr>
            <p:ph type="title"/>
          </p:nvPr>
        </p:nvSpPr>
        <p:spPr>
          <a:xfrm>
            <a:off x="250825" y="0"/>
            <a:ext cx="8229600" cy="1143000"/>
          </a:xfrm>
        </p:spPr>
        <p:txBody>
          <a:bodyPr/>
          <a:lstStyle/>
          <a:p>
            <a:pPr eaLnBrk="1" hangingPunct="1"/>
            <a:r>
              <a:rPr lang="pl-PL" altLang="it-IT" sz="3600"/>
              <a:t>S. Benedetto di </a:t>
            </a:r>
            <a:r>
              <a:rPr lang="pl-PL" altLang="it-IT" sz="3600" b="1"/>
              <a:t>Norcia</a:t>
            </a:r>
            <a:r>
              <a:rPr lang="pl-PL" altLang="it-IT" sz="3600"/>
              <a:t>, </a:t>
            </a:r>
            <a:br>
              <a:rPr lang="pl-PL" altLang="it-IT" sz="3600"/>
            </a:br>
            <a:r>
              <a:rPr lang="pl-PL" altLang="it-IT" sz="3600"/>
              <a:t>S. Rita di Cascia, S. Franceso d’Assisi</a:t>
            </a:r>
            <a:endParaRPr lang="en-AU" altLang="it-IT" sz="3600"/>
          </a:p>
        </p:txBody>
      </p:sp>
      <p:sp>
        <p:nvSpPr>
          <p:cNvPr id="28675" name="Text Box 4">
            <a:extLst>
              <a:ext uri="{FF2B5EF4-FFF2-40B4-BE49-F238E27FC236}">
                <a16:creationId xmlns:a16="http://schemas.microsoft.com/office/drawing/2014/main" id="{95FF81AE-DC6E-1BE3-17C7-1A5904F41542}"/>
              </a:ext>
            </a:extLst>
          </p:cNvPr>
          <p:cNvSpPr txBox="1">
            <a:spLocks noChangeArrowheads="1"/>
          </p:cNvSpPr>
          <p:nvPr/>
        </p:nvSpPr>
        <p:spPr bwMode="auto">
          <a:xfrm>
            <a:off x="144463" y="5827713"/>
            <a:ext cx="8675687"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spcAft>
                <a:spcPct val="25000"/>
              </a:spcAft>
              <a:buFontTx/>
              <a:buNone/>
            </a:pPr>
            <a:r>
              <a:rPr lang="it-IT" altLang="it-IT" sz="1800" dirty="0"/>
              <a:t>Secondo la tradizione, Benedetto di Norcia arrivò a Mons </a:t>
            </a:r>
            <a:r>
              <a:rPr lang="it-IT" altLang="it-IT" sz="1800" dirty="0" err="1"/>
              <a:t>Casinum</a:t>
            </a:r>
            <a:r>
              <a:rPr lang="it-IT" altLang="it-IT" sz="1800" dirty="0"/>
              <a:t> tra il 525 e il 529, dopo il suo soggiorno a Roma e Subiaco, dove fondò i primi monasteri del suo ordine.</a:t>
            </a:r>
            <a:endParaRPr lang="pl-PL" altLang="it-IT" sz="1800" dirty="0"/>
          </a:p>
        </p:txBody>
      </p:sp>
      <p:pic>
        <p:nvPicPr>
          <p:cNvPr id="28676" name="Picture 6" descr="Norcia is located in Italy">
            <a:extLst>
              <a:ext uri="{FF2B5EF4-FFF2-40B4-BE49-F238E27FC236}">
                <a16:creationId xmlns:a16="http://schemas.microsoft.com/office/drawing/2014/main" id="{4BB8DCF5-DD2E-F99F-A334-C876F47FF7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1341438"/>
            <a:ext cx="3095625"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3">
            <a:extLst>
              <a:ext uri="{FF2B5EF4-FFF2-40B4-BE49-F238E27FC236}">
                <a16:creationId xmlns:a16="http://schemas.microsoft.com/office/drawing/2014/main" id="{190F4A46-405A-F1B2-BCF5-EE1527471F6F}"/>
              </a:ext>
            </a:extLst>
          </p:cNvPr>
          <p:cNvSpPr>
            <a:spLocks noChangeArrowheads="1"/>
          </p:cNvSpPr>
          <p:nvPr/>
        </p:nvSpPr>
        <p:spPr bwMode="auto">
          <a:xfrm>
            <a:off x="395288" y="4149725"/>
            <a:ext cx="307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200">
                <a:hlinkClick r:id="rId3"/>
              </a:rPr>
              <a:t>https://pl.wikipedia.org/wiki/Monte_Cassino</a:t>
            </a:r>
            <a:endParaRPr lang="pl-PL" altLang="it-IT" sz="1200"/>
          </a:p>
          <a:p>
            <a:pPr eaLnBrk="1" hangingPunct="1">
              <a:spcBef>
                <a:spcPct val="0"/>
              </a:spcBef>
              <a:buFontTx/>
              <a:buNone/>
            </a:pPr>
            <a:r>
              <a:rPr lang="en-AU" altLang="it-IT" sz="1200"/>
              <a:t>https://it.wikipedia.org/wiki/Norcia</a:t>
            </a:r>
          </a:p>
        </p:txBody>
      </p:sp>
      <p:sp>
        <p:nvSpPr>
          <p:cNvPr id="28678" name="Oval 7">
            <a:extLst>
              <a:ext uri="{FF2B5EF4-FFF2-40B4-BE49-F238E27FC236}">
                <a16:creationId xmlns:a16="http://schemas.microsoft.com/office/drawing/2014/main" id="{764FCB94-4294-8EE7-7B67-2C79CB241A3C}"/>
              </a:ext>
            </a:extLst>
          </p:cNvPr>
          <p:cNvSpPr>
            <a:spLocks noChangeAspect="1" noChangeArrowheads="1"/>
          </p:cNvSpPr>
          <p:nvPr/>
        </p:nvSpPr>
        <p:spPr bwMode="auto">
          <a:xfrm>
            <a:off x="1762125" y="2881313"/>
            <a:ext cx="107950"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pl-PL" altLang="en-US" sz="1800"/>
          </a:p>
        </p:txBody>
      </p:sp>
      <p:pic>
        <p:nvPicPr>
          <p:cNvPr id="28679" name="Picture 9">
            <a:extLst>
              <a:ext uri="{FF2B5EF4-FFF2-40B4-BE49-F238E27FC236}">
                <a16:creationId xmlns:a16="http://schemas.microsoft.com/office/drawing/2014/main" id="{124C7275-2A96-40EA-0F93-F28C00290E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1196975"/>
            <a:ext cx="5400675"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Text Box 11">
            <a:extLst>
              <a:ext uri="{FF2B5EF4-FFF2-40B4-BE49-F238E27FC236}">
                <a16:creationId xmlns:a16="http://schemas.microsoft.com/office/drawing/2014/main" id="{D5EF224D-CED4-A649-1DFC-57D6E7A165D0}"/>
              </a:ext>
            </a:extLst>
          </p:cNvPr>
          <p:cNvSpPr txBox="1">
            <a:spLocks noChangeArrowheads="1"/>
          </p:cNvSpPr>
          <p:nvPr/>
        </p:nvSpPr>
        <p:spPr bwMode="auto">
          <a:xfrm>
            <a:off x="3687763" y="5248275"/>
            <a:ext cx="196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t>Foto: M. Karwasz</a:t>
            </a:r>
            <a:endParaRPr lang="en-AU" altLang="it-IT" sz="1800"/>
          </a:p>
        </p:txBody>
      </p:sp>
    </p:spTree>
    <p:extLst>
      <p:ext uri="{BB962C8B-B14F-4D97-AF65-F5344CB8AC3E}">
        <p14:creationId xmlns:p14="http://schemas.microsoft.com/office/powerpoint/2010/main" val="2147077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308A2EC9-E71D-AA08-7B60-9620EC070830}"/>
              </a:ext>
            </a:extLst>
          </p:cNvPr>
          <p:cNvSpPr>
            <a:spLocks noGrp="1" noChangeArrowheads="1"/>
          </p:cNvSpPr>
          <p:nvPr>
            <p:ph type="title"/>
          </p:nvPr>
        </p:nvSpPr>
        <p:spPr>
          <a:xfrm>
            <a:off x="250825" y="0"/>
            <a:ext cx="8229600" cy="1143000"/>
          </a:xfrm>
        </p:spPr>
        <p:txBody>
          <a:bodyPr/>
          <a:lstStyle/>
          <a:p>
            <a:pPr eaLnBrk="1" hangingPunct="1"/>
            <a:r>
              <a:rPr lang="pl-PL" altLang="it-IT" sz="3600"/>
              <a:t>S. Benedetto di </a:t>
            </a:r>
            <a:r>
              <a:rPr lang="pl-PL" altLang="it-IT" sz="3600" b="1"/>
              <a:t>Norcia</a:t>
            </a:r>
            <a:r>
              <a:rPr lang="pl-PL" altLang="it-IT" sz="3600"/>
              <a:t>, </a:t>
            </a:r>
            <a:br>
              <a:rPr lang="pl-PL" altLang="it-IT" sz="3600"/>
            </a:br>
            <a:r>
              <a:rPr lang="pl-PL" altLang="it-IT" sz="3600"/>
              <a:t>S. Rita di Cascia, S. Franceso d’Assisi</a:t>
            </a:r>
            <a:endParaRPr lang="en-AU" altLang="it-IT" sz="3600"/>
          </a:p>
        </p:txBody>
      </p:sp>
      <p:sp>
        <p:nvSpPr>
          <p:cNvPr id="29699" name="Text Box 8">
            <a:extLst>
              <a:ext uri="{FF2B5EF4-FFF2-40B4-BE49-F238E27FC236}">
                <a16:creationId xmlns:a16="http://schemas.microsoft.com/office/drawing/2014/main" id="{59542CC0-8BA5-5D06-43D0-6DEE7FA93CD8}"/>
              </a:ext>
            </a:extLst>
          </p:cNvPr>
          <p:cNvSpPr txBox="1">
            <a:spLocks noChangeArrowheads="1"/>
          </p:cNvSpPr>
          <p:nvPr/>
        </p:nvSpPr>
        <p:spPr bwMode="auto">
          <a:xfrm>
            <a:off x="395288" y="5876925"/>
            <a:ext cx="8497887"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800"/>
              <a:t>Norcia, Santa Maria Argentea: La Vergine con Bambino tra le rappresentazioni di san Benedetto da Norcia, con in mano un modello della città e di santa Scolastica (Francesco Sparapane, XVI secolo) </a:t>
            </a:r>
          </a:p>
        </p:txBody>
      </p:sp>
      <p:pic>
        <p:nvPicPr>
          <p:cNvPr id="29700" name="Picture 9">
            <a:extLst>
              <a:ext uri="{FF2B5EF4-FFF2-40B4-BE49-F238E27FC236}">
                <a16:creationId xmlns:a16="http://schemas.microsoft.com/office/drawing/2014/main" id="{D502311D-94BB-45FB-36C1-63F8DC9B94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268413"/>
            <a:ext cx="6048375"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1544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6A5D8177-7795-519E-01B5-B98CB74369E2}"/>
              </a:ext>
            </a:extLst>
          </p:cNvPr>
          <p:cNvSpPr>
            <a:spLocks noGrp="1" noChangeArrowheads="1"/>
          </p:cNvSpPr>
          <p:nvPr>
            <p:ph type="title"/>
          </p:nvPr>
        </p:nvSpPr>
        <p:spPr>
          <a:xfrm>
            <a:off x="457200" y="174625"/>
            <a:ext cx="8229600" cy="1143000"/>
          </a:xfrm>
        </p:spPr>
        <p:txBody>
          <a:bodyPr/>
          <a:lstStyle/>
          <a:p>
            <a:pPr eaLnBrk="1" hangingPunct="1"/>
            <a:r>
              <a:rPr lang="it-IT" altLang="it-IT" sz="3600" dirty="0"/>
              <a:t>Europa anno 800: Carlo Magno, l'imperatore "romano"</a:t>
            </a:r>
            <a:endParaRPr lang="en-AU" altLang="it-IT" sz="3600" dirty="0"/>
          </a:p>
        </p:txBody>
      </p:sp>
      <p:pic>
        <p:nvPicPr>
          <p:cNvPr id="25603" name="Picture 4">
            <a:extLst>
              <a:ext uri="{FF2B5EF4-FFF2-40B4-BE49-F238E27FC236}">
                <a16:creationId xmlns:a16="http://schemas.microsoft.com/office/drawing/2014/main" id="{24811C27-2642-F825-5B60-B95C6CE55F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1368425"/>
            <a:ext cx="8982075" cy="512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4" name="Line 5">
            <a:extLst>
              <a:ext uri="{FF2B5EF4-FFF2-40B4-BE49-F238E27FC236}">
                <a16:creationId xmlns:a16="http://schemas.microsoft.com/office/drawing/2014/main" id="{245B0570-5171-60A3-8C36-ED1192616983}"/>
              </a:ext>
            </a:extLst>
          </p:cNvPr>
          <p:cNvSpPr>
            <a:spLocks noChangeShapeType="1"/>
          </p:cNvSpPr>
          <p:nvPr/>
        </p:nvSpPr>
        <p:spPr bwMode="auto">
          <a:xfrm>
            <a:off x="2627313" y="3830638"/>
            <a:ext cx="52578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339F8CFE-87DD-1E46-5C38-AE6F1C627221}"/>
              </a:ext>
            </a:extLst>
          </p:cNvPr>
          <p:cNvSpPr>
            <a:spLocks noGrp="1" noChangeArrowheads="1"/>
          </p:cNvSpPr>
          <p:nvPr>
            <p:ph type="title"/>
          </p:nvPr>
        </p:nvSpPr>
        <p:spPr/>
        <p:txBody>
          <a:bodyPr/>
          <a:lstStyle/>
          <a:p>
            <a:pPr eaLnBrk="1" hangingPunct="1"/>
            <a:r>
              <a:rPr lang="pl-PL" altLang="it-IT" sz="3600"/>
              <a:t>Val Venosta – via Carolinga</a:t>
            </a:r>
            <a:endParaRPr lang="en-AU" altLang="it-IT" sz="3600"/>
          </a:p>
        </p:txBody>
      </p:sp>
      <p:sp>
        <p:nvSpPr>
          <p:cNvPr id="14339" name="Rectangle 3">
            <a:extLst>
              <a:ext uri="{FF2B5EF4-FFF2-40B4-BE49-F238E27FC236}">
                <a16:creationId xmlns:a16="http://schemas.microsoft.com/office/drawing/2014/main" id="{E90430D1-042C-B9F1-E04E-CF668D46A1F8}"/>
              </a:ext>
            </a:extLst>
          </p:cNvPr>
          <p:cNvSpPr>
            <a:spLocks noChangeArrowheads="1"/>
          </p:cNvSpPr>
          <p:nvPr/>
        </p:nvSpPr>
        <p:spPr bwMode="auto">
          <a:xfrm>
            <a:off x="179388" y="6237288"/>
            <a:ext cx="7816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800">
                <a:hlinkClick r:id="rId2"/>
              </a:rPr>
              <a:t>https://it.wikipedia.org/wiki/Chiesa_di_San_Procolo_(Naturno)</a:t>
            </a:r>
            <a:r>
              <a:rPr lang="pl-PL" altLang="it-IT" sz="1800"/>
              <a:t>   </a:t>
            </a:r>
            <a:r>
              <a:rPr lang="pl-PL" altLang="it-IT" sz="1800" b="1"/>
              <a:t>VIII-IX wiek</a:t>
            </a:r>
            <a:endParaRPr lang="en-AU" altLang="it-IT" sz="1800" b="1"/>
          </a:p>
        </p:txBody>
      </p:sp>
      <p:pic>
        <p:nvPicPr>
          <p:cNvPr id="14340" name="Picture 4">
            <a:extLst>
              <a:ext uri="{FF2B5EF4-FFF2-40B4-BE49-F238E27FC236}">
                <a16:creationId xmlns:a16="http://schemas.microsoft.com/office/drawing/2014/main" id="{5B70ED6C-DAB4-06C4-135B-359784F74F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412875"/>
            <a:ext cx="3611562"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Oval 5">
            <a:extLst>
              <a:ext uri="{FF2B5EF4-FFF2-40B4-BE49-F238E27FC236}">
                <a16:creationId xmlns:a16="http://schemas.microsoft.com/office/drawing/2014/main" id="{35EB7140-B023-7398-BA46-D333E69CE38C}"/>
              </a:ext>
            </a:extLst>
          </p:cNvPr>
          <p:cNvSpPr>
            <a:spLocks noChangeAspect="1" noChangeArrowheads="1"/>
          </p:cNvSpPr>
          <p:nvPr/>
        </p:nvSpPr>
        <p:spPr bwMode="auto">
          <a:xfrm>
            <a:off x="1555750" y="1814513"/>
            <a:ext cx="107950" cy="1079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pl-PL" altLang="en-US" sz="1800"/>
          </a:p>
        </p:txBody>
      </p:sp>
      <p:pic>
        <p:nvPicPr>
          <p:cNvPr id="14342" name="Picture 6">
            <a:extLst>
              <a:ext uri="{FF2B5EF4-FFF2-40B4-BE49-F238E27FC236}">
                <a16:creationId xmlns:a16="http://schemas.microsoft.com/office/drawing/2014/main" id="{0BBEE632-87A4-5668-2FBD-E475F731F7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1412875"/>
            <a:ext cx="3024187"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F1C37B5B-0DD4-0ACC-83B3-92A495F4339A}"/>
              </a:ext>
            </a:extLst>
          </p:cNvPr>
          <p:cNvSpPr>
            <a:spLocks noGrp="1" noChangeArrowheads="1"/>
          </p:cNvSpPr>
          <p:nvPr>
            <p:ph type="title"/>
          </p:nvPr>
        </p:nvSpPr>
        <p:spPr/>
        <p:txBody>
          <a:bodyPr/>
          <a:lstStyle/>
          <a:p>
            <a:pPr eaLnBrk="1" hangingPunct="1"/>
            <a:r>
              <a:rPr lang="pl-PL" altLang="it-IT" sz="3600"/>
              <a:t>Val Venosta – via Carolinga</a:t>
            </a:r>
            <a:endParaRPr lang="en-AU" altLang="it-IT" sz="3600"/>
          </a:p>
        </p:txBody>
      </p:sp>
      <p:sp>
        <p:nvSpPr>
          <p:cNvPr id="15363" name="Rectangle 3">
            <a:extLst>
              <a:ext uri="{FF2B5EF4-FFF2-40B4-BE49-F238E27FC236}">
                <a16:creationId xmlns:a16="http://schemas.microsoft.com/office/drawing/2014/main" id="{91FB2F2F-BFAB-F12F-C3AA-518DD3D50BFC}"/>
              </a:ext>
            </a:extLst>
          </p:cNvPr>
          <p:cNvSpPr>
            <a:spLocks noChangeArrowheads="1"/>
          </p:cNvSpPr>
          <p:nvPr/>
        </p:nvSpPr>
        <p:spPr bwMode="auto">
          <a:xfrm>
            <a:off x="179388" y="6157913"/>
            <a:ext cx="7816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800">
                <a:hlinkClick r:id="rId2"/>
              </a:rPr>
              <a:t>https://it.wikipedia.org/wiki/Chiesa_di_San_Procolo_(Naturno)</a:t>
            </a:r>
            <a:r>
              <a:rPr lang="pl-PL" altLang="it-IT" sz="1800"/>
              <a:t>   </a:t>
            </a:r>
            <a:r>
              <a:rPr lang="pl-PL" altLang="it-IT" sz="1800" b="1"/>
              <a:t>VIII-IX wiek</a:t>
            </a:r>
            <a:endParaRPr lang="en-AU" altLang="it-IT" sz="1800" b="1"/>
          </a:p>
        </p:txBody>
      </p:sp>
      <p:pic>
        <p:nvPicPr>
          <p:cNvPr id="15364" name="Picture 7">
            <a:extLst>
              <a:ext uri="{FF2B5EF4-FFF2-40B4-BE49-F238E27FC236}">
                <a16:creationId xmlns:a16="http://schemas.microsoft.com/office/drawing/2014/main" id="{9E0299D6-2F95-739D-995E-E1C535008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412875"/>
            <a:ext cx="7848600"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A8C8CB8D-65B3-ACC4-AA53-836F9A4DE726}"/>
              </a:ext>
            </a:extLst>
          </p:cNvPr>
          <p:cNvSpPr>
            <a:spLocks noGrp="1" noChangeArrowheads="1"/>
          </p:cNvSpPr>
          <p:nvPr>
            <p:ph type="title"/>
          </p:nvPr>
        </p:nvSpPr>
        <p:spPr/>
        <p:txBody>
          <a:bodyPr/>
          <a:lstStyle/>
          <a:p>
            <a:pPr eaLnBrk="1" hangingPunct="1"/>
            <a:r>
              <a:rPr lang="pl-PL" altLang="it-IT" sz="3600"/>
              <a:t>Val Venosta – via Carolinga</a:t>
            </a:r>
            <a:endParaRPr lang="en-AU" altLang="it-IT" sz="3600"/>
          </a:p>
        </p:txBody>
      </p:sp>
      <p:sp>
        <p:nvSpPr>
          <p:cNvPr id="16387" name="Rectangle 3">
            <a:extLst>
              <a:ext uri="{FF2B5EF4-FFF2-40B4-BE49-F238E27FC236}">
                <a16:creationId xmlns:a16="http://schemas.microsoft.com/office/drawing/2014/main" id="{0FFE3501-9785-9931-A8F8-F51273C79561}"/>
              </a:ext>
            </a:extLst>
          </p:cNvPr>
          <p:cNvSpPr>
            <a:spLocks noChangeArrowheads="1"/>
          </p:cNvSpPr>
          <p:nvPr/>
        </p:nvSpPr>
        <p:spPr bwMode="auto">
          <a:xfrm>
            <a:off x="179388" y="6237288"/>
            <a:ext cx="8210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b="1">
                <a:hlinkClick r:id="rId2"/>
              </a:rPr>
              <a:t>https://it.wikipedia.org/wiki/Chiesa_di_San_Benedetto_(Malles)</a:t>
            </a:r>
            <a:r>
              <a:rPr lang="pl-PL" altLang="it-IT" sz="1800" b="1"/>
              <a:t> VIII-X wiek</a:t>
            </a:r>
            <a:endParaRPr lang="en-AU" altLang="it-IT" sz="1800" b="1"/>
          </a:p>
        </p:txBody>
      </p:sp>
      <p:pic>
        <p:nvPicPr>
          <p:cNvPr id="16388" name="Picture 4">
            <a:extLst>
              <a:ext uri="{FF2B5EF4-FFF2-40B4-BE49-F238E27FC236}">
                <a16:creationId xmlns:a16="http://schemas.microsoft.com/office/drawing/2014/main" id="{BC12E98F-EFA5-EAC5-D997-A883C5430B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268413"/>
            <a:ext cx="3062288" cy="38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Oval 5">
            <a:extLst>
              <a:ext uri="{FF2B5EF4-FFF2-40B4-BE49-F238E27FC236}">
                <a16:creationId xmlns:a16="http://schemas.microsoft.com/office/drawing/2014/main" id="{61B2AA56-5822-8E25-8C5A-10AAAC882D67}"/>
              </a:ext>
            </a:extLst>
          </p:cNvPr>
          <p:cNvSpPr>
            <a:spLocks noChangeAspect="1" noChangeArrowheads="1"/>
          </p:cNvSpPr>
          <p:nvPr/>
        </p:nvSpPr>
        <p:spPr bwMode="auto">
          <a:xfrm>
            <a:off x="1374775" y="1455738"/>
            <a:ext cx="107950" cy="1079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pl-PL" altLang="en-US" sz="1800"/>
          </a:p>
        </p:txBody>
      </p:sp>
      <p:pic>
        <p:nvPicPr>
          <p:cNvPr id="16390" name="Picture 6">
            <a:extLst>
              <a:ext uri="{FF2B5EF4-FFF2-40B4-BE49-F238E27FC236}">
                <a16:creationId xmlns:a16="http://schemas.microsoft.com/office/drawing/2014/main" id="{1EF4B1A9-D9B6-6FED-B23F-A653E0CC22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1268413"/>
            <a:ext cx="3544888" cy="472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F6238F8F-39E9-764F-4179-49FE13706A1D}"/>
              </a:ext>
            </a:extLst>
          </p:cNvPr>
          <p:cNvSpPr>
            <a:spLocks noGrp="1" noChangeArrowheads="1"/>
          </p:cNvSpPr>
          <p:nvPr>
            <p:ph type="title"/>
          </p:nvPr>
        </p:nvSpPr>
        <p:spPr/>
        <p:txBody>
          <a:bodyPr/>
          <a:lstStyle/>
          <a:p>
            <a:pPr eaLnBrk="1" hangingPunct="1"/>
            <a:r>
              <a:rPr lang="pl-PL" altLang="it-IT" sz="3600"/>
              <a:t>Val Venosta – via Carolinga</a:t>
            </a:r>
            <a:endParaRPr lang="en-AU" altLang="it-IT" sz="3600"/>
          </a:p>
        </p:txBody>
      </p:sp>
      <p:sp>
        <p:nvSpPr>
          <p:cNvPr id="17411" name="Rectangle 3">
            <a:extLst>
              <a:ext uri="{FF2B5EF4-FFF2-40B4-BE49-F238E27FC236}">
                <a16:creationId xmlns:a16="http://schemas.microsoft.com/office/drawing/2014/main" id="{086C93E5-407F-CF76-775B-4AB70F6A5DBE}"/>
              </a:ext>
            </a:extLst>
          </p:cNvPr>
          <p:cNvSpPr>
            <a:spLocks noChangeArrowheads="1"/>
          </p:cNvSpPr>
          <p:nvPr/>
        </p:nvSpPr>
        <p:spPr bwMode="auto">
          <a:xfrm>
            <a:off x="179388" y="6237288"/>
            <a:ext cx="8210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b="1">
                <a:hlinkClick r:id="rId2"/>
              </a:rPr>
              <a:t>https://it.wikipedia.org/wiki/Chiesa_di_San_Benedetto_(Malles)</a:t>
            </a:r>
            <a:r>
              <a:rPr lang="pl-PL" altLang="it-IT" sz="1800" b="1"/>
              <a:t> VIII-X wiek</a:t>
            </a:r>
            <a:endParaRPr lang="en-AU" altLang="it-IT" sz="1800" b="1"/>
          </a:p>
        </p:txBody>
      </p:sp>
      <p:pic>
        <p:nvPicPr>
          <p:cNvPr id="17412" name="Picture 9">
            <a:extLst>
              <a:ext uri="{FF2B5EF4-FFF2-40B4-BE49-F238E27FC236}">
                <a16:creationId xmlns:a16="http://schemas.microsoft.com/office/drawing/2014/main" id="{8584165D-7D15-A702-CEEA-4E17828193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298575"/>
            <a:ext cx="5472112"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E894AE63-E045-A220-06AE-8233E04FE266}"/>
              </a:ext>
            </a:extLst>
          </p:cNvPr>
          <p:cNvSpPr>
            <a:spLocks noGrp="1" noChangeArrowheads="1"/>
          </p:cNvSpPr>
          <p:nvPr>
            <p:ph type="title"/>
          </p:nvPr>
        </p:nvSpPr>
        <p:spPr>
          <a:xfrm>
            <a:off x="457200" y="274638"/>
            <a:ext cx="8507413" cy="1143000"/>
          </a:xfrm>
        </p:spPr>
        <p:txBody>
          <a:bodyPr/>
          <a:lstStyle/>
          <a:p>
            <a:pPr eaLnBrk="1" hangingPunct="1"/>
            <a:r>
              <a:rPr lang="it-IT" altLang="it-IT" sz="3600" dirty="0"/>
              <a:t>L'anno 1000, progetto dell'imperatore Ottone III</a:t>
            </a:r>
            <a:endParaRPr lang="en-AU" altLang="it-IT" sz="3600" dirty="0"/>
          </a:p>
        </p:txBody>
      </p:sp>
      <p:pic>
        <p:nvPicPr>
          <p:cNvPr id="24579" name="Picture 5">
            <a:extLst>
              <a:ext uri="{FF2B5EF4-FFF2-40B4-BE49-F238E27FC236}">
                <a16:creationId xmlns:a16="http://schemas.microsoft.com/office/drawing/2014/main" id="{BA44ACE8-B944-5151-805F-1D15CC63DA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0425" y="1341438"/>
            <a:ext cx="4313238"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6">
            <a:extLst>
              <a:ext uri="{FF2B5EF4-FFF2-40B4-BE49-F238E27FC236}">
                <a16:creationId xmlns:a16="http://schemas.microsoft.com/office/drawing/2014/main" id="{E18E72B7-F553-1E58-413F-C38A5DE127F0}"/>
              </a:ext>
            </a:extLst>
          </p:cNvPr>
          <p:cNvSpPr txBox="1">
            <a:spLocks noChangeArrowheads="1"/>
          </p:cNvSpPr>
          <p:nvPr/>
        </p:nvSpPr>
        <p:spPr bwMode="auto">
          <a:xfrm>
            <a:off x="0" y="1628775"/>
            <a:ext cx="4749800" cy="413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spcAft>
                <a:spcPct val="20000"/>
              </a:spcAft>
            </a:pPr>
            <a:r>
              <a:rPr lang="pl-PL" altLang="it-IT" sz="1800" dirty="0"/>
              <a:t> </a:t>
            </a:r>
            <a:r>
              <a:rPr lang="it-IT" altLang="it-IT" sz="1800" dirty="0"/>
              <a:t>980 nato a </a:t>
            </a:r>
            <a:r>
              <a:rPr lang="it-IT" altLang="it-IT" sz="1800" dirty="0" err="1"/>
              <a:t>Kassell</a:t>
            </a:r>
            <a:r>
              <a:rPr lang="it-IT" altLang="it-IT" sz="1800" dirty="0"/>
              <a:t>
 Padre Ottone II, madre </a:t>
            </a:r>
            <a:r>
              <a:rPr lang="it-IT" altLang="it-IT" sz="1800" dirty="0" err="1"/>
              <a:t>Teophane</a:t>
            </a:r>
            <a:r>
              <a:rPr lang="it-IT" altLang="it-IT" sz="1800" dirty="0"/>
              <a:t> – figlia dell'imperatore bizantino 
 983 eletto re di Germania a Verona
 25.12. incoronato ad Aquisgrana 
 Sostenuto dall'abate Bobbio e dall'arcivescovo di Reims
 Educato da Bernard di Hildesheim e </a:t>
            </a:r>
            <a:r>
              <a:rPr lang="it-IT" altLang="it-IT" sz="1800" dirty="0" err="1"/>
              <a:t>Gerbert</a:t>
            </a:r>
            <a:r>
              <a:rPr lang="it-IT" altLang="it-IT" sz="1800" dirty="0"/>
              <a:t> d'</a:t>
            </a:r>
            <a:r>
              <a:rPr lang="it-IT" altLang="it-IT" sz="1800" dirty="0" err="1"/>
              <a:t>Aurillac</a:t>
            </a:r>
            <a:r>
              <a:rPr lang="it-IT" altLang="it-IT" sz="1800" dirty="0"/>
              <a:t>
 Conosceva latino e greco, amante di Bisanzio
 996 incoronato imperatore a Monza
 Nel 1002 morì di malaria vicino a Roma</a:t>
            </a:r>
            <a:endParaRPr lang="en-AU" altLang="it-IT" sz="1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A9866F5-A09F-1647-836A-8FEFB412640F}"/>
              </a:ext>
            </a:extLst>
          </p:cNvPr>
          <p:cNvSpPr>
            <a:spLocks noGrp="1" noChangeArrowheads="1"/>
          </p:cNvSpPr>
          <p:nvPr>
            <p:ph type="title"/>
          </p:nvPr>
        </p:nvSpPr>
        <p:spPr>
          <a:xfrm>
            <a:off x="457200" y="158750"/>
            <a:ext cx="8229600" cy="1143000"/>
          </a:xfrm>
        </p:spPr>
        <p:txBody>
          <a:bodyPr/>
          <a:lstStyle/>
          <a:p>
            <a:pPr eaLnBrk="1" hangingPunct="1"/>
            <a:r>
              <a:rPr lang="pl-PL" altLang="it-IT" sz="3600"/>
              <a:t>Roma: Papa Giovanni Paolo II</a:t>
            </a:r>
            <a:endParaRPr lang="en-AU" altLang="it-IT" sz="3600"/>
          </a:p>
        </p:txBody>
      </p:sp>
      <p:sp>
        <p:nvSpPr>
          <p:cNvPr id="4099" name="Text Box 3">
            <a:extLst>
              <a:ext uri="{FF2B5EF4-FFF2-40B4-BE49-F238E27FC236}">
                <a16:creationId xmlns:a16="http://schemas.microsoft.com/office/drawing/2014/main" id="{131E3113-E0BE-F3DA-1F5A-88026868AFEC}"/>
              </a:ext>
            </a:extLst>
          </p:cNvPr>
          <p:cNvSpPr txBox="1">
            <a:spLocks noChangeArrowheads="1"/>
          </p:cNvSpPr>
          <p:nvPr/>
        </p:nvSpPr>
        <p:spPr bwMode="auto">
          <a:xfrm>
            <a:off x="0" y="6491288"/>
            <a:ext cx="340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t>20/11/2004, foto Maria Karwasz</a:t>
            </a:r>
            <a:endParaRPr lang="en-AU" altLang="it-IT" sz="1800"/>
          </a:p>
        </p:txBody>
      </p:sp>
      <p:pic>
        <p:nvPicPr>
          <p:cNvPr id="4100" name="Picture 7">
            <a:extLst>
              <a:ext uri="{FF2B5EF4-FFF2-40B4-BE49-F238E27FC236}">
                <a16:creationId xmlns:a16="http://schemas.microsoft.com/office/drawing/2014/main" id="{99985564-80D4-8FBA-F8A1-A8439D954D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052513"/>
            <a:ext cx="7058025" cy="529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C19FFC1D-ECF1-BD70-4BBC-057D9029282A}"/>
              </a:ext>
            </a:extLst>
          </p:cNvPr>
          <p:cNvSpPr>
            <a:spLocks noGrp="1" noChangeArrowheads="1"/>
          </p:cNvSpPr>
          <p:nvPr>
            <p:ph type="title"/>
          </p:nvPr>
        </p:nvSpPr>
        <p:spPr/>
        <p:txBody>
          <a:bodyPr/>
          <a:lstStyle/>
          <a:p>
            <a:pPr eaLnBrk="1" hangingPunct="1"/>
            <a:r>
              <a:rPr lang="pl-PL" altLang="it-IT" sz="3600"/>
              <a:t>Rok 1000: Otton III</a:t>
            </a:r>
            <a:endParaRPr lang="en-AU" altLang="it-IT" sz="3600"/>
          </a:p>
        </p:txBody>
      </p:sp>
      <p:pic>
        <p:nvPicPr>
          <p:cNvPr id="23555" name="Picture 5">
            <a:extLst>
              <a:ext uri="{FF2B5EF4-FFF2-40B4-BE49-F238E27FC236}">
                <a16:creationId xmlns:a16="http://schemas.microsoft.com/office/drawing/2014/main" id="{E79D190D-1587-4862-1079-8F3B0694B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492375"/>
            <a:ext cx="8693150" cy="391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7">
            <a:extLst>
              <a:ext uri="{FF2B5EF4-FFF2-40B4-BE49-F238E27FC236}">
                <a16:creationId xmlns:a16="http://schemas.microsoft.com/office/drawing/2014/main" id="{EAD2057D-D02F-B43F-0DB8-EAF24F7CA2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1430338"/>
            <a:ext cx="8172450"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EA857-1EF4-FC72-DF2A-E07362C03DA2}"/>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DF6974CC-2755-B4DD-A9B8-BE6BEF126E63}"/>
              </a:ext>
            </a:extLst>
          </p:cNvPr>
          <p:cNvSpPr>
            <a:spLocks noGrp="1"/>
          </p:cNvSpPr>
          <p:nvPr>
            <p:ph type="title"/>
          </p:nvPr>
        </p:nvSpPr>
        <p:spPr>
          <a:xfrm>
            <a:off x="457200" y="0"/>
            <a:ext cx="8229600" cy="1143000"/>
          </a:xfrm>
        </p:spPr>
        <p:txBody>
          <a:bodyPr/>
          <a:lstStyle/>
          <a:p>
            <a:r>
              <a:rPr lang="it-IT" sz="3600" dirty="0"/>
              <a:t>Roma: Santa Prassede  (817)</a:t>
            </a:r>
            <a:endParaRPr lang="en-US" sz="3600" dirty="0"/>
          </a:p>
        </p:txBody>
      </p:sp>
      <p:sp>
        <p:nvSpPr>
          <p:cNvPr id="7" name="pole tekstowe 6">
            <a:extLst>
              <a:ext uri="{FF2B5EF4-FFF2-40B4-BE49-F238E27FC236}">
                <a16:creationId xmlns:a16="http://schemas.microsoft.com/office/drawing/2014/main" id="{9C77706B-09BA-D837-C211-91B2D52F7F65}"/>
              </a:ext>
            </a:extLst>
          </p:cNvPr>
          <p:cNvSpPr txBox="1"/>
          <p:nvPr/>
        </p:nvSpPr>
        <p:spPr>
          <a:xfrm>
            <a:off x="14590" y="5102190"/>
            <a:ext cx="9309938" cy="2046714"/>
          </a:xfrm>
          <a:prstGeom prst="rect">
            <a:avLst/>
          </a:prstGeom>
          <a:noFill/>
        </p:spPr>
        <p:txBody>
          <a:bodyPr wrap="square">
            <a:spAutoFit/>
          </a:bodyPr>
          <a:lstStyle/>
          <a:p>
            <a:r>
              <a:rPr lang="it-IT" sz="1900" dirty="0"/>
              <a:t>Il </a:t>
            </a:r>
            <a:r>
              <a:rPr lang="it-IT" sz="1900" i="1" dirty="0"/>
              <a:t>Liber </a:t>
            </a:r>
            <a:r>
              <a:rPr lang="it-IT" sz="1900" i="1" dirty="0" err="1"/>
              <a:t>pontificalis</a:t>
            </a:r>
            <a:r>
              <a:rPr lang="it-IT" sz="1900" dirty="0"/>
              <a:t> informa che papa Adriano I verso l'anno 780 rinnovò completamente ciò che restava del </a:t>
            </a:r>
            <a:r>
              <a:rPr lang="it-IT" sz="1900" i="1" dirty="0"/>
              <a:t>titulus </a:t>
            </a:r>
            <a:r>
              <a:rPr lang="it-IT" sz="1900" i="1" dirty="0" err="1"/>
              <a:t>Praxedis</a:t>
            </a:r>
            <a:r>
              <a:rPr lang="it-IT" sz="1900" dirty="0"/>
              <a:t>. La chiesa attuale invece si deve al rifacimento operato da papa Pasquale I nell'817, che costruì un nuovo edificio sacro al posto del precedente, ormai fatiscente.</a:t>
            </a:r>
          </a:p>
          <a:p>
            <a:endParaRPr lang="it-IT" sz="1600" dirty="0">
              <a:solidFill>
                <a:srgbClr val="263238"/>
              </a:solidFill>
              <a:latin typeface="Raleway" pitchFamily="2" charset="0"/>
              <a:hlinkClick r:id="rId2"/>
            </a:endParaRPr>
          </a:p>
          <a:p>
            <a:r>
              <a:rPr lang="it-IT" sz="1600" dirty="0">
                <a:solidFill>
                  <a:srgbClr val="263238"/>
                </a:solidFill>
                <a:latin typeface="Raleway" pitchFamily="2" charset="0"/>
                <a:hlinkClick r:id="rId2"/>
              </a:rPr>
              <a:t>https://it.wikipedia.org/wiki/Basilica_di_Santa_Prassede</a:t>
            </a:r>
            <a:endParaRPr lang="it-IT" sz="1600" dirty="0">
              <a:solidFill>
                <a:srgbClr val="263238"/>
              </a:solidFill>
              <a:latin typeface="Raleway" pitchFamily="2" charset="0"/>
            </a:endParaRPr>
          </a:p>
          <a:p>
            <a:endParaRPr lang="it-IT" sz="1900" dirty="0">
              <a:solidFill>
                <a:srgbClr val="263238"/>
              </a:solidFill>
              <a:latin typeface="Raleway" pitchFamily="2" charset="0"/>
            </a:endParaRPr>
          </a:p>
        </p:txBody>
      </p:sp>
      <p:sp>
        <p:nvSpPr>
          <p:cNvPr id="8" name="pole tekstowe 7">
            <a:extLst>
              <a:ext uri="{FF2B5EF4-FFF2-40B4-BE49-F238E27FC236}">
                <a16:creationId xmlns:a16="http://schemas.microsoft.com/office/drawing/2014/main" id="{9CCC0E38-735D-31D4-1B9A-27E87B2EDF1D}"/>
              </a:ext>
            </a:extLst>
          </p:cNvPr>
          <p:cNvSpPr txBox="1"/>
          <p:nvPr/>
        </p:nvSpPr>
        <p:spPr>
          <a:xfrm>
            <a:off x="7296664" y="908720"/>
            <a:ext cx="1826141" cy="307777"/>
          </a:xfrm>
          <a:prstGeom prst="rect">
            <a:avLst/>
          </a:prstGeom>
          <a:noFill/>
        </p:spPr>
        <p:txBody>
          <a:bodyPr wrap="none" rtlCol="0">
            <a:spAutoFit/>
          </a:bodyPr>
          <a:lstStyle/>
          <a:p>
            <a:r>
              <a:rPr lang="it-IT" sz="1400" dirty="0">
                <a:solidFill>
                  <a:schemeClr val="bg1"/>
                </a:solidFill>
              </a:rPr>
              <a:t>Foto: Maria Karwasz</a:t>
            </a:r>
            <a:endParaRPr lang="en-US" sz="1400" dirty="0">
              <a:solidFill>
                <a:schemeClr val="bg1"/>
              </a:solidFill>
            </a:endParaRPr>
          </a:p>
        </p:txBody>
      </p:sp>
      <p:pic>
        <p:nvPicPr>
          <p:cNvPr id="11" name="Obraz 10" descr="Obraz zawierający kościół, sztuka, budynek, Święte miejsca&#10;&#10;Zawartość wygenerowana przez AI może być niepoprawna.">
            <a:extLst>
              <a:ext uri="{FF2B5EF4-FFF2-40B4-BE49-F238E27FC236}">
                <a16:creationId xmlns:a16="http://schemas.microsoft.com/office/drawing/2014/main" id="{B3A6DEEA-C144-4594-0A6E-CC3270341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908720"/>
            <a:ext cx="9144000" cy="4226442"/>
          </a:xfrm>
          <a:prstGeom prst="rect">
            <a:avLst/>
          </a:prstGeom>
        </p:spPr>
      </p:pic>
    </p:spTree>
    <p:extLst>
      <p:ext uri="{BB962C8B-B14F-4D97-AF65-F5344CB8AC3E}">
        <p14:creationId xmlns:p14="http://schemas.microsoft.com/office/powerpoint/2010/main" val="1650366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Obraz 3" descr="Obraz zawierający drzewo, obraz, sztuka, na wolnym powietrzu&#10;&#10;Zawartość wygenerowana przez AI może być niepoprawna.">
            <a:extLst>
              <a:ext uri="{FF2B5EF4-FFF2-40B4-BE49-F238E27FC236}">
                <a16:creationId xmlns:a16="http://schemas.microsoft.com/office/drawing/2014/main" id="{E099A5E4-DAD6-AEED-03AC-447D132D12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12" y="329655"/>
            <a:ext cx="4331245" cy="26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2">
            <a:extLst>
              <a:ext uri="{FF2B5EF4-FFF2-40B4-BE49-F238E27FC236}">
                <a16:creationId xmlns:a16="http://schemas.microsoft.com/office/drawing/2014/main" id="{4F35BBC6-1640-51B5-C6DD-75AF7323B9B3}"/>
              </a:ext>
            </a:extLst>
          </p:cNvPr>
          <p:cNvSpPr>
            <a:spLocks noGrp="1" noChangeArrowheads="1"/>
          </p:cNvSpPr>
          <p:nvPr>
            <p:ph type="title"/>
          </p:nvPr>
        </p:nvSpPr>
        <p:spPr>
          <a:xfrm>
            <a:off x="-1549400" y="-279400"/>
            <a:ext cx="8229600" cy="1143000"/>
          </a:xfrm>
        </p:spPr>
        <p:txBody>
          <a:bodyPr/>
          <a:lstStyle/>
          <a:p>
            <a:pPr eaLnBrk="1" hangingPunct="1"/>
            <a:r>
              <a:rPr lang="en-AU" altLang="it-IT" sz="3200" b="1">
                <a:solidFill>
                  <a:schemeClr val="tx1"/>
                </a:solidFill>
              </a:rPr>
              <a:t>Agro Roman XVI-XVIII</a:t>
            </a:r>
          </a:p>
        </p:txBody>
      </p:sp>
      <p:pic>
        <p:nvPicPr>
          <p:cNvPr id="22532" name="Obraz 5" descr="Obraz zawierający obraz, na wolnym powietrzu, drzewo, niebo&#10;&#10;Zawartość wygenerowana przez AI może być niepoprawna.">
            <a:extLst>
              <a:ext uri="{FF2B5EF4-FFF2-40B4-BE49-F238E27FC236}">
                <a16:creationId xmlns:a16="http://schemas.microsoft.com/office/drawing/2014/main" id="{60986888-2B7F-B618-B009-856E924AD0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0288" y="233100"/>
            <a:ext cx="4178300" cy="276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Obraz 7" descr="Obraz zawierający obraz, drzewo, niebo, sztuka&#10;&#10;Zawartość wygenerowana przez AI może być niepoprawna.">
            <a:extLst>
              <a:ext uri="{FF2B5EF4-FFF2-40B4-BE49-F238E27FC236}">
                <a16:creationId xmlns:a16="http://schemas.microsoft.com/office/drawing/2014/main" id="{2DF031EB-A560-7221-DF51-A0640C1CFD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65" y="3090734"/>
            <a:ext cx="3635815" cy="2748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pole tekstowe 9">
            <a:extLst>
              <a:ext uri="{FF2B5EF4-FFF2-40B4-BE49-F238E27FC236}">
                <a16:creationId xmlns:a16="http://schemas.microsoft.com/office/drawing/2014/main" id="{0B89589B-ABDB-F11C-BB78-7DA560979308}"/>
              </a:ext>
            </a:extLst>
          </p:cNvPr>
          <p:cNvSpPr txBox="1">
            <a:spLocks noChangeArrowheads="1"/>
          </p:cNvSpPr>
          <p:nvPr/>
        </p:nvSpPr>
        <p:spPr bwMode="auto">
          <a:xfrm>
            <a:off x="-28575" y="6596063"/>
            <a:ext cx="9047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a:t>https://www.italianostraeducazione.org/wp-content/uploads/2019/01/016_Nocco_Arti-e-fonti-Agro-Romano.pdf</a:t>
            </a:r>
          </a:p>
        </p:txBody>
      </p:sp>
      <p:pic>
        <p:nvPicPr>
          <p:cNvPr id="22535" name="Obraz 11" descr="Obraz zawierający obraz, krajobraz, drzewo, trawa&#10;&#10;Zawartość wygenerowana przez AI może być niepoprawna.">
            <a:extLst>
              <a:ext uri="{FF2B5EF4-FFF2-40B4-BE49-F238E27FC236}">
                <a16:creationId xmlns:a16="http://schemas.microsoft.com/office/drawing/2014/main" id="{22C3C600-831D-D1C6-3A87-3262172DE1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1778" y="3012997"/>
            <a:ext cx="3901257" cy="289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pole tekstowe 1">
            <a:extLst>
              <a:ext uri="{FF2B5EF4-FFF2-40B4-BE49-F238E27FC236}">
                <a16:creationId xmlns:a16="http://schemas.microsoft.com/office/drawing/2014/main" id="{1E9A64D7-F79A-5751-F3E6-2E9CDF4A5D69}"/>
              </a:ext>
            </a:extLst>
          </p:cNvPr>
          <p:cNvSpPr txBox="1">
            <a:spLocks noChangeArrowheads="1"/>
          </p:cNvSpPr>
          <p:nvPr/>
        </p:nvSpPr>
        <p:spPr bwMode="auto">
          <a:xfrm>
            <a:off x="181519" y="5553920"/>
            <a:ext cx="87534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it-IT" altLang="en-US" sz="2000" dirty="0"/>
          </a:p>
          <a:p>
            <a:pPr>
              <a:spcBef>
                <a:spcPct val="0"/>
              </a:spcBef>
              <a:buFontTx/>
              <a:buNone/>
            </a:pPr>
            <a:r>
              <a:rPr lang="it-IT" altLang="en-US" sz="2000" dirty="0"/>
              <a:t>«</a:t>
            </a:r>
            <a:r>
              <a:rPr lang="it-IT" altLang="en-US" sz="2000" b="1" dirty="0"/>
              <a:t>Alla fine del Cinquecento </a:t>
            </a:r>
            <a:r>
              <a:rPr lang="it-IT" altLang="en-US" sz="2000" dirty="0"/>
              <a:t>la capitale della Chiesa cattolica era poco più di un villaggio attraversato dalle greggi e disseminato di maestose rovine.»</a:t>
            </a:r>
          </a:p>
          <a:p>
            <a:pPr>
              <a:spcBef>
                <a:spcPct val="0"/>
              </a:spcBef>
              <a:buFontTx/>
              <a:buNone/>
            </a:pPr>
            <a:endParaRPr lang="it-IT" altLang="en-US" sz="2000" dirty="0"/>
          </a:p>
        </p:txBody>
      </p:sp>
    </p:spTree>
    <p:extLst>
      <p:ext uri="{BB962C8B-B14F-4D97-AF65-F5344CB8AC3E}">
        <p14:creationId xmlns:p14="http://schemas.microsoft.com/office/powerpoint/2010/main" val="30414667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C9254B6-BF67-2B5C-A288-CB7203C9D476}"/>
              </a:ext>
            </a:extLst>
          </p:cNvPr>
          <p:cNvSpPr>
            <a:spLocks noGrp="1"/>
          </p:cNvSpPr>
          <p:nvPr>
            <p:ph type="title"/>
          </p:nvPr>
        </p:nvSpPr>
        <p:spPr>
          <a:xfrm>
            <a:off x="457200" y="0"/>
            <a:ext cx="8229600" cy="1143000"/>
          </a:xfrm>
        </p:spPr>
        <p:txBody>
          <a:bodyPr/>
          <a:lstStyle/>
          <a:p>
            <a:r>
              <a:rPr lang="it-IT" sz="3600" dirty="0"/>
              <a:t>Roma 1506-1626</a:t>
            </a:r>
            <a:endParaRPr lang="en-US" sz="3600" dirty="0"/>
          </a:p>
        </p:txBody>
      </p:sp>
      <p:pic>
        <p:nvPicPr>
          <p:cNvPr id="5" name="Obraz 4" descr="Obraz zawierający woda, na wolnym powietrzu, Sadzawka lustrzana, odbicie&#10;&#10;Zawartość wygenerowana przez AI może być niepoprawna.">
            <a:extLst>
              <a:ext uri="{FF2B5EF4-FFF2-40B4-BE49-F238E27FC236}">
                <a16:creationId xmlns:a16="http://schemas.microsoft.com/office/drawing/2014/main" id="{25F8DEDC-012D-A05F-3589-68570853E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4590" y="908720"/>
            <a:ext cx="9144000" cy="4226442"/>
          </a:xfrm>
          <a:prstGeom prst="rect">
            <a:avLst/>
          </a:prstGeom>
        </p:spPr>
      </p:pic>
      <p:sp>
        <p:nvSpPr>
          <p:cNvPr id="7" name="pole tekstowe 6">
            <a:extLst>
              <a:ext uri="{FF2B5EF4-FFF2-40B4-BE49-F238E27FC236}">
                <a16:creationId xmlns:a16="http://schemas.microsoft.com/office/drawing/2014/main" id="{721320DC-76CC-632B-915C-D6F37C86C0DF}"/>
              </a:ext>
            </a:extLst>
          </p:cNvPr>
          <p:cNvSpPr txBox="1"/>
          <p:nvPr/>
        </p:nvSpPr>
        <p:spPr>
          <a:xfrm>
            <a:off x="14590" y="5102190"/>
            <a:ext cx="9309938" cy="1769715"/>
          </a:xfrm>
          <a:prstGeom prst="rect">
            <a:avLst/>
          </a:prstGeom>
          <a:noFill/>
        </p:spPr>
        <p:txBody>
          <a:bodyPr wrap="square">
            <a:spAutoFit/>
          </a:bodyPr>
          <a:lstStyle/>
          <a:p>
            <a:r>
              <a:rPr lang="it-IT" sz="1900" b="0" i="0" dirty="0">
                <a:solidFill>
                  <a:srgbClr val="263238"/>
                </a:solidFill>
                <a:effectLst/>
                <a:latin typeface="Raleway" pitchFamily="2" charset="0"/>
              </a:rPr>
              <a:t>La magnifica basilica che vediamo oggi, cinque, seicentesca, sostituisce l'antica basilica costantiniana che fu quella che l'imperatore ordinò di costruire nel luogo dove presumibilmente era avvenuta l'esecuzione o il martirio di San Pietro...</a:t>
            </a:r>
          </a:p>
          <a:p>
            <a:endParaRPr lang="it-IT" sz="1900" dirty="0">
              <a:solidFill>
                <a:srgbClr val="263238"/>
              </a:solidFill>
              <a:latin typeface="Raleway" pitchFamily="2" charset="0"/>
            </a:endParaRPr>
          </a:p>
          <a:p>
            <a:r>
              <a:rPr lang="it-IT" sz="1900" dirty="0">
                <a:solidFill>
                  <a:srgbClr val="263238"/>
                </a:solidFill>
                <a:latin typeface="Raleway" pitchFamily="2" charset="0"/>
              </a:rPr>
              <a:t>Corrado Augias</a:t>
            </a:r>
          </a:p>
          <a:p>
            <a:r>
              <a:rPr lang="en-US" sz="1400" dirty="0">
                <a:hlinkClick r:id="rId3"/>
              </a:rPr>
              <a:t>https://maremosso.lafeltrinelli.it/interviste/corrado-augias-ci-guida-nella-roma-del-primo-cristianesimo</a:t>
            </a:r>
            <a:r>
              <a:rPr lang="en-US" sz="1400" dirty="0"/>
              <a:t> </a:t>
            </a:r>
          </a:p>
        </p:txBody>
      </p:sp>
      <p:sp>
        <p:nvSpPr>
          <p:cNvPr id="8" name="pole tekstowe 7">
            <a:extLst>
              <a:ext uri="{FF2B5EF4-FFF2-40B4-BE49-F238E27FC236}">
                <a16:creationId xmlns:a16="http://schemas.microsoft.com/office/drawing/2014/main" id="{5C0D30AD-8210-F895-E679-F7676D9291F7}"/>
              </a:ext>
            </a:extLst>
          </p:cNvPr>
          <p:cNvSpPr txBox="1"/>
          <p:nvPr/>
        </p:nvSpPr>
        <p:spPr>
          <a:xfrm>
            <a:off x="7296664" y="908720"/>
            <a:ext cx="1826141" cy="307777"/>
          </a:xfrm>
          <a:prstGeom prst="rect">
            <a:avLst/>
          </a:prstGeom>
          <a:noFill/>
        </p:spPr>
        <p:txBody>
          <a:bodyPr wrap="none" rtlCol="0">
            <a:spAutoFit/>
          </a:bodyPr>
          <a:lstStyle/>
          <a:p>
            <a:r>
              <a:rPr lang="it-IT" sz="1400" dirty="0">
                <a:solidFill>
                  <a:schemeClr val="bg1"/>
                </a:solidFill>
              </a:rPr>
              <a:t>Foto: Maria Karwasz</a:t>
            </a:r>
            <a:endParaRPr lang="en-US" sz="1400" dirty="0">
              <a:solidFill>
                <a:schemeClr val="bg1"/>
              </a:solidFill>
            </a:endParaRPr>
          </a:p>
        </p:txBody>
      </p:sp>
    </p:spTree>
    <p:extLst>
      <p:ext uri="{BB962C8B-B14F-4D97-AF65-F5344CB8AC3E}">
        <p14:creationId xmlns:p14="http://schemas.microsoft.com/office/powerpoint/2010/main" val="22382835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652DF76D-18CD-77F9-FD03-ADF7FD4B696D}"/>
              </a:ext>
            </a:extLst>
          </p:cNvPr>
          <p:cNvSpPr>
            <a:spLocks noGrp="1" noChangeArrowheads="1"/>
          </p:cNvSpPr>
          <p:nvPr>
            <p:ph type="title"/>
          </p:nvPr>
        </p:nvSpPr>
        <p:spPr>
          <a:xfrm>
            <a:off x="457200" y="158750"/>
            <a:ext cx="8229600" cy="1143000"/>
          </a:xfrm>
        </p:spPr>
        <p:txBody>
          <a:bodyPr/>
          <a:lstStyle/>
          <a:p>
            <a:pPr eaLnBrk="1" hangingPunct="1"/>
            <a:r>
              <a:rPr lang="en-AU" altLang="it-IT" sz="3600" dirty="0"/>
              <a:t>Roma A.D. </a:t>
            </a:r>
            <a:r>
              <a:rPr lang="en-AU" altLang="it-IT" sz="3600" dirty="0">
                <a:latin typeface="Arial" panose="020B0604020202020204" pitchFamily="34" charset="0"/>
                <a:cs typeface="Arial" panose="020B0604020202020204" pitchFamily="34" charset="0"/>
              </a:rPr>
              <a:t>~</a:t>
            </a:r>
            <a:r>
              <a:rPr lang="en-AU" altLang="it-IT" sz="3600" dirty="0"/>
              <a:t>1500</a:t>
            </a:r>
          </a:p>
        </p:txBody>
      </p:sp>
      <p:sp>
        <p:nvSpPr>
          <p:cNvPr id="21507" name="Text Box 3">
            <a:extLst>
              <a:ext uri="{FF2B5EF4-FFF2-40B4-BE49-F238E27FC236}">
                <a16:creationId xmlns:a16="http://schemas.microsoft.com/office/drawing/2014/main" id="{FA713BC5-D5D8-4EC4-F15D-1A813F806EDB}"/>
              </a:ext>
            </a:extLst>
          </p:cNvPr>
          <p:cNvSpPr txBox="1">
            <a:spLocks noChangeArrowheads="1"/>
          </p:cNvSpPr>
          <p:nvPr/>
        </p:nvSpPr>
        <p:spPr bwMode="auto">
          <a:xfrm>
            <a:off x="0" y="6491288"/>
            <a:ext cx="3954463"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800"/>
              <a:t>Augias, </a:t>
            </a:r>
            <a:r>
              <a:rPr lang="it-IT" altLang="it-IT" sz="1800" i="1"/>
              <a:t>Segreti di Roma</a:t>
            </a:r>
            <a:r>
              <a:rPr lang="it-IT" altLang="it-IT" sz="1800"/>
              <a:t>, p. 102, 157</a:t>
            </a:r>
            <a:endParaRPr lang="en-AU" altLang="it-IT" sz="1800"/>
          </a:p>
        </p:txBody>
      </p:sp>
      <p:sp>
        <p:nvSpPr>
          <p:cNvPr id="2" name="pole tekstowe 1">
            <a:extLst>
              <a:ext uri="{FF2B5EF4-FFF2-40B4-BE49-F238E27FC236}">
                <a16:creationId xmlns:a16="http://schemas.microsoft.com/office/drawing/2014/main" id="{8DDD1031-EEAD-2E38-2187-735A99F3A40C}"/>
              </a:ext>
            </a:extLst>
          </p:cNvPr>
          <p:cNvSpPr txBox="1">
            <a:spLocks noChangeArrowheads="1"/>
          </p:cNvSpPr>
          <p:nvPr/>
        </p:nvSpPr>
        <p:spPr bwMode="auto">
          <a:xfrm>
            <a:off x="195263" y="908720"/>
            <a:ext cx="4952802"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it-IT" altLang="en-US" sz="2000" dirty="0"/>
          </a:p>
          <a:p>
            <a:pPr>
              <a:spcBef>
                <a:spcPct val="0"/>
              </a:spcBef>
              <a:buFontTx/>
              <a:buNone/>
            </a:pPr>
            <a:r>
              <a:rPr lang="pl-PL" altLang="en-US" sz="2000" dirty="0"/>
              <a:t>Nel </a:t>
            </a:r>
            <a:r>
              <a:rPr lang="pl-PL" altLang="en-US" sz="2000" dirty="0" err="1"/>
              <a:t>marzo</a:t>
            </a:r>
            <a:r>
              <a:rPr lang="pl-PL" altLang="en-US" sz="2000" dirty="0"/>
              <a:t> </a:t>
            </a:r>
            <a:r>
              <a:rPr lang="it-IT" altLang="en-US" sz="2000" dirty="0"/>
              <a:t>1</a:t>
            </a:r>
            <a:r>
              <a:rPr lang="pl-PL" altLang="en-US" sz="2000" dirty="0"/>
              <a:t>505, papa </a:t>
            </a:r>
            <a:r>
              <a:rPr lang="pl-PL" altLang="en-US" sz="2000" dirty="0" err="1"/>
              <a:t>Giuli</a:t>
            </a:r>
            <a:r>
              <a:rPr lang="it-IT" altLang="en-US" sz="2000" dirty="0"/>
              <a:t>o</a:t>
            </a:r>
            <a:r>
              <a:rPr lang="pl-PL" altLang="en-US" sz="2000" dirty="0"/>
              <a:t> II (Giuliano Della </a:t>
            </a:r>
            <a:r>
              <a:rPr lang="pl-PL" altLang="en-US" sz="2000" dirty="0" err="1"/>
              <a:t>Rovere</a:t>
            </a:r>
            <a:r>
              <a:rPr lang="it-IT" altLang="en-US" sz="2000" dirty="0"/>
              <a:t>) chiama il trentenne Michelangelo a Roma.</a:t>
            </a:r>
          </a:p>
          <a:p>
            <a:pPr>
              <a:spcBef>
                <a:spcPct val="0"/>
              </a:spcBef>
              <a:buFontTx/>
              <a:buNone/>
            </a:pPr>
            <a:endParaRPr lang="it-IT" altLang="en-US" sz="2000" dirty="0"/>
          </a:p>
          <a:p>
            <a:pPr>
              <a:spcBef>
                <a:spcPct val="0"/>
              </a:spcBef>
              <a:buFontTx/>
              <a:buNone/>
            </a:pPr>
            <a:r>
              <a:rPr lang="it-IT" altLang="en-US" sz="2000" dirty="0"/>
              <a:t>Giulio è un papa guerriero, politico accorto, uomo di conquista e di dominio. Nulla in lui richiama le virtù cristiano della carità, dell’amore fraterno; al contrario, obiettivo dichiarato del suo pontificato è il rafforzamento dello Stato della Chiesa e da subito il pontefice mette mano sulla spada per strappare ai Baglioni e ai Benvoglio le città di Perugia e di Bologna. È un principe rinascimentale più che un uomo di Chiesa, e come tale si comporta.</a:t>
            </a:r>
            <a:endParaRPr lang="en-US" altLang="en-US" sz="2000" dirty="0"/>
          </a:p>
        </p:txBody>
      </p:sp>
      <p:pic>
        <p:nvPicPr>
          <p:cNvPr id="4" name="Obraz 3" descr="Obraz zawierający statua, Płaskorzeźby, Rzeźbienie w kamieniu, sztuka&#10;&#10;Zawartość wygenerowana przez AI może być niepoprawna.">
            <a:extLst>
              <a:ext uri="{FF2B5EF4-FFF2-40B4-BE49-F238E27FC236}">
                <a16:creationId xmlns:a16="http://schemas.microsoft.com/office/drawing/2014/main" id="{AF242134-FC11-4758-EC10-C79592FEF5D9}"/>
              </a:ext>
            </a:extLst>
          </p:cNvPr>
          <p:cNvPicPr>
            <a:picLocks noChangeAspect="1"/>
          </p:cNvPicPr>
          <p:nvPr/>
        </p:nvPicPr>
        <p:blipFill>
          <a:blip r:embed="rId2">
            <a:extLst>
              <a:ext uri="{28A0092B-C50C-407E-A947-70E740481C1C}">
                <a14:useLocalDpi xmlns:a14="http://schemas.microsoft.com/office/drawing/2010/main" val="0"/>
              </a:ext>
            </a:extLst>
          </a:blip>
          <a:srcRect l="15730" r="-15730"/>
          <a:stretch>
            <a:fillRect/>
          </a:stretch>
        </p:blipFill>
        <p:spPr>
          <a:xfrm rot="5400000">
            <a:off x="3925748" y="2896820"/>
            <a:ext cx="6857999" cy="3169831"/>
          </a:xfrm>
          <a:prstGeom prst="rect">
            <a:avLst/>
          </a:prstGeom>
        </p:spPr>
      </p:pic>
      <p:sp>
        <p:nvSpPr>
          <p:cNvPr id="5" name="pole tekstowe 4">
            <a:extLst>
              <a:ext uri="{FF2B5EF4-FFF2-40B4-BE49-F238E27FC236}">
                <a16:creationId xmlns:a16="http://schemas.microsoft.com/office/drawing/2014/main" id="{75A1E7C6-6621-B7FA-49BB-13698FCB837C}"/>
              </a:ext>
            </a:extLst>
          </p:cNvPr>
          <p:cNvSpPr txBox="1"/>
          <p:nvPr/>
        </p:nvSpPr>
        <p:spPr>
          <a:xfrm>
            <a:off x="5940152" y="6501868"/>
            <a:ext cx="1826141" cy="307777"/>
          </a:xfrm>
          <a:prstGeom prst="rect">
            <a:avLst/>
          </a:prstGeom>
          <a:noFill/>
        </p:spPr>
        <p:txBody>
          <a:bodyPr wrap="none" rtlCol="0">
            <a:spAutoFit/>
          </a:bodyPr>
          <a:lstStyle/>
          <a:p>
            <a:r>
              <a:rPr lang="it-IT" sz="1400" dirty="0">
                <a:solidFill>
                  <a:schemeClr val="bg1"/>
                </a:solidFill>
              </a:rPr>
              <a:t>Foto: Maria Karwasz</a:t>
            </a:r>
            <a:endParaRPr lang="en-US" sz="1400" dirty="0">
              <a:solidFill>
                <a:schemeClr val="bg1"/>
              </a:solidFill>
            </a:endParaRPr>
          </a:p>
        </p:txBody>
      </p:sp>
    </p:spTree>
    <p:extLst>
      <p:ext uri="{BB962C8B-B14F-4D97-AF65-F5344CB8AC3E}">
        <p14:creationId xmlns:p14="http://schemas.microsoft.com/office/powerpoint/2010/main" val="15341595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a:extLst>
              <a:ext uri="{FF2B5EF4-FFF2-40B4-BE49-F238E27FC236}">
                <a16:creationId xmlns:a16="http://schemas.microsoft.com/office/drawing/2014/main" id="{50468A1E-FCAB-650C-AD52-1342F547E032}"/>
              </a:ext>
            </a:extLst>
          </p:cNvPr>
          <p:cNvSpPr txBox="1">
            <a:spLocks noChangeArrowheads="1"/>
          </p:cNvSpPr>
          <p:nvPr/>
        </p:nvSpPr>
        <p:spPr bwMode="auto">
          <a:xfrm>
            <a:off x="0" y="6491288"/>
            <a:ext cx="61735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800" dirty="0"/>
              <a:t>G. Karwasz, </a:t>
            </a:r>
            <a:r>
              <a:rPr lang="it-IT" altLang="it-IT" sz="1800" i="1" dirty="0"/>
              <a:t>Scienza e Fede</a:t>
            </a:r>
            <a:r>
              <a:rPr lang="it-IT" altLang="it-IT" sz="1800" dirty="0"/>
              <a:t>, Aracne Editrice, Roma, 2019</a:t>
            </a:r>
            <a:endParaRPr lang="en-AU" altLang="it-IT" sz="1800" dirty="0"/>
          </a:p>
        </p:txBody>
      </p:sp>
      <p:sp>
        <p:nvSpPr>
          <p:cNvPr id="6" name="Tytuł 5">
            <a:extLst>
              <a:ext uri="{FF2B5EF4-FFF2-40B4-BE49-F238E27FC236}">
                <a16:creationId xmlns:a16="http://schemas.microsoft.com/office/drawing/2014/main" id="{D498F5F3-7595-FA74-F05A-72228C1AD70F}"/>
              </a:ext>
            </a:extLst>
          </p:cNvPr>
          <p:cNvSpPr>
            <a:spLocks noGrp="1"/>
          </p:cNvSpPr>
          <p:nvPr>
            <p:ph type="title"/>
          </p:nvPr>
        </p:nvSpPr>
        <p:spPr>
          <a:xfrm>
            <a:off x="457200" y="-111840"/>
            <a:ext cx="8229600" cy="948552"/>
          </a:xfrm>
        </p:spPr>
        <p:txBody>
          <a:bodyPr/>
          <a:lstStyle/>
          <a:p>
            <a:r>
              <a:rPr lang="it-IT" sz="3600" dirty="0"/>
              <a:t>Cappella Sistina</a:t>
            </a:r>
            <a:endParaRPr lang="en-US" sz="3600" dirty="0"/>
          </a:p>
        </p:txBody>
      </p:sp>
      <p:pic>
        <p:nvPicPr>
          <p:cNvPr id="12" name="Obraz 11" descr="Obraz zawierający tekst, sztuka, zrzut ekranu, kreskówka&#10;&#10;Zawartość wygenerowana przez AI może być niepoprawna.">
            <a:extLst>
              <a:ext uri="{FF2B5EF4-FFF2-40B4-BE49-F238E27FC236}">
                <a16:creationId xmlns:a16="http://schemas.microsoft.com/office/drawing/2014/main" id="{9609EC74-4B2D-4DBE-9090-1589B2CF0F9C}"/>
              </a:ext>
            </a:extLst>
          </p:cNvPr>
          <p:cNvPicPr>
            <a:picLocks noChangeAspect="1"/>
          </p:cNvPicPr>
          <p:nvPr/>
        </p:nvPicPr>
        <p:blipFill>
          <a:blip r:embed="rId2"/>
          <a:stretch>
            <a:fillRect/>
          </a:stretch>
        </p:blipFill>
        <p:spPr>
          <a:xfrm>
            <a:off x="639655" y="660108"/>
            <a:ext cx="7864689" cy="5863464"/>
          </a:xfrm>
          <a:prstGeom prst="rect">
            <a:avLst/>
          </a:prstGeom>
        </p:spPr>
      </p:pic>
    </p:spTree>
    <p:extLst>
      <p:ext uri="{BB962C8B-B14F-4D97-AF65-F5344CB8AC3E}">
        <p14:creationId xmlns:p14="http://schemas.microsoft.com/office/powerpoint/2010/main" val="2531395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ytuł 1">
            <a:extLst>
              <a:ext uri="{FF2B5EF4-FFF2-40B4-BE49-F238E27FC236}">
                <a16:creationId xmlns:a16="http://schemas.microsoft.com/office/drawing/2014/main" id="{73F00339-E8BB-FDDC-EAF0-A29469CE8E56}"/>
              </a:ext>
            </a:extLst>
          </p:cNvPr>
          <p:cNvSpPr>
            <a:spLocks noGrp="1" noChangeArrowheads="1"/>
          </p:cNvSpPr>
          <p:nvPr>
            <p:ph type="title"/>
          </p:nvPr>
        </p:nvSpPr>
        <p:spPr>
          <a:xfrm>
            <a:off x="457200" y="-90488"/>
            <a:ext cx="8229600" cy="1143000"/>
          </a:xfrm>
        </p:spPr>
        <p:txBody>
          <a:bodyPr/>
          <a:lstStyle/>
          <a:p>
            <a:r>
              <a:rPr lang="it-IT" altLang="en-US" sz="3600" dirty="0"/>
              <a:t>Barzellette su Totti</a:t>
            </a:r>
            <a:endParaRPr lang="en-US" altLang="en-US" sz="3600" dirty="0"/>
          </a:p>
        </p:txBody>
      </p:sp>
      <p:sp>
        <p:nvSpPr>
          <p:cNvPr id="2" name="pole tekstowe 1">
            <a:extLst>
              <a:ext uri="{FF2B5EF4-FFF2-40B4-BE49-F238E27FC236}">
                <a16:creationId xmlns:a16="http://schemas.microsoft.com/office/drawing/2014/main" id="{6740DBE2-EFAC-4950-70BF-A6EE033C7873}"/>
              </a:ext>
            </a:extLst>
          </p:cNvPr>
          <p:cNvSpPr txBox="1"/>
          <p:nvPr/>
        </p:nvSpPr>
        <p:spPr>
          <a:xfrm>
            <a:off x="107202" y="4711281"/>
            <a:ext cx="8229600" cy="384175"/>
          </a:xfrm>
          <a:prstGeom prst="rect">
            <a:avLst/>
          </a:prstGeom>
          <a:noFill/>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it-IT" altLang="en-US" sz="1900" b="1" dirty="0">
                <a:solidFill>
                  <a:srgbClr val="002060"/>
                </a:solidFill>
                <a:cs typeface="Calibri" panose="020F0502020204030204" pitchFamily="34" charset="0"/>
              </a:rPr>
              <a:t>Barzelletta  =  </a:t>
            </a:r>
            <a:r>
              <a:rPr lang="az-Cyrl-AZ" altLang="en-US" sz="1900" b="1" dirty="0">
                <a:solidFill>
                  <a:srgbClr val="002060"/>
                </a:solidFill>
                <a:cs typeface="Calibri" panose="020F0502020204030204" pitchFamily="34" charset="0"/>
              </a:rPr>
              <a:t>шутка</a:t>
            </a:r>
            <a:r>
              <a:rPr lang="it-IT" altLang="en-US" sz="1900" b="1" dirty="0">
                <a:solidFill>
                  <a:srgbClr val="002060"/>
                </a:solidFill>
                <a:cs typeface="Calibri" panose="020F0502020204030204" pitchFamily="34" charset="0"/>
              </a:rPr>
              <a:t> (russo), </a:t>
            </a:r>
            <a:r>
              <a:rPr lang="it-IT" altLang="en-US" sz="1900" b="1" dirty="0" err="1">
                <a:solidFill>
                  <a:srgbClr val="002060"/>
                </a:solidFill>
                <a:cs typeface="Calibri" panose="020F0502020204030204" pitchFamily="34" charset="0"/>
              </a:rPr>
              <a:t>vtip</a:t>
            </a:r>
            <a:r>
              <a:rPr lang="it-IT" altLang="en-US" sz="1900" b="1" dirty="0">
                <a:solidFill>
                  <a:srgbClr val="002060"/>
                </a:solidFill>
                <a:cs typeface="Calibri" panose="020F0502020204030204" pitchFamily="34" charset="0"/>
              </a:rPr>
              <a:t>, </a:t>
            </a:r>
            <a:r>
              <a:rPr lang="en-AU" altLang="en-US" sz="1900" b="1" dirty="0" err="1">
                <a:solidFill>
                  <a:srgbClr val="002060"/>
                </a:solidFill>
              </a:rPr>
              <a:t>žert</a:t>
            </a:r>
            <a:r>
              <a:rPr lang="it-IT" altLang="en-US" sz="1900" b="1" dirty="0">
                <a:solidFill>
                  <a:srgbClr val="002060"/>
                </a:solidFill>
                <a:cs typeface="Calibri" panose="020F0502020204030204" pitchFamily="34" charset="0"/>
              </a:rPr>
              <a:t> (ceco), </a:t>
            </a:r>
            <a:r>
              <a:rPr lang="it-IT" altLang="en-US" sz="1900" b="1" dirty="0" err="1">
                <a:solidFill>
                  <a:srgbClr val="002060"/>
                </a:solidFill>
                <a:cs typeface="Calibri" panose="020F0502020204030204" pitchFamily="34" charset="0"/>
              </a:rPr>
              <a:t>joke</a:t>
            </a:r>
            <a:r>
              <a:rPr lang="it-IT" altLang="en-US" sz="1900" b="1" dirty="0">
                <a:solidFill>
                  <a:srgbClr val="002060"/>
                </a:solidFill>
                <a:cs typeface="Calibri" panose="020F0502020204030204" pitchFamily="34" charset="0"/>
              </a:rPr>
              <a:t> (inglese)   </a:t>
            </a:r>
          </a:p>
        </p:txBody>
      </p:sp>
      <p:sp>
        <p:nvSpPr>
          <p:cNvPr id="40964" name="pole tekstowe 2">
            <a:extLst>
              <a:ext uri="{FF2B5EF4-FFF2-40B4-BE49-F238E27FC236}">
                <a16:creationId xmlns:a16="http://schemas.microsoft.com/office/drawing/2014/main" id="{3E5B89EE-C74C-7CA9-2AFA-852321814FC2}"/>
              </a:ext>
            </a:extLst>
          </p:cNvPr>
          <p:cNvSpPr txBox="1">
            <a:spLocks noChangeArrowheads="1"/>
          </p:cNvSpPr>
          <p:nvPr/>
        </p:nvSpPr>
        <p:spPr bwMode="auto">
          <a:xfrm>
            <a:off x="122972" y="871429"/>
            <a:ext cx="86915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en-US" sz="2000" dirty="0"/>
              <a:t>«Totti è molto triste, perché si è bruciato il suo appartamento e con esso anche dei libri: tutte e due, di cui uno era ancora tutto da colorare».</a:t>
            </a:r>
            <a:endParaRPr lang="en-US" altLang="en-US" sz="2000" dirty="0"/>
          </a:p>
        </p:txBody>
      </p:sp>
      <p:pic>
        <p:nvPicPr>
          <p:cNvPr id="2050" name="Picture 2" descr="Le nuove barzellette su Totti (raccolte ancora da me ...">
            <a:extLst>
              <a:ext uri="{FF2B5EF4-FFF2-40B4-BE49-F238E27FC236}">
                <a16:creationId xmlns:a16="http://schemas.microsoft.com/office/drawing/2014/main" id="{853A9DAF-6736-DA48-1DCB-76FF7DAAF2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2551" y="1718885"/>
            <a:ext cx="1587112" cy="2602864"/>
          </a:xfrm>
          <a:prstGeom prst="rect">
            <a:avLst/>
          </a:prstGeom>
          <a:noFill/>
          <a:extLst>
            <a:ext uri="{909E8E84-426E-40DD-AFC4-6F175D3DCCD1}">
              <a14:hiddenFill xmlns:a14="http://schemas.microsoft.com/office/drawing/2010/main">
                <a:solidFill>
                  <a:srgbClr val="FFFFFF"/>
                </a:solidFill>
              </a14:hiddenFill>
            </a:ext>
          </a:extLst>
        </p:spPr>
      </p:pic>
      <p:sp>
        <p:nvSpPr>
          <p:cNvPr id="4" name="pole tekstowe 3">
            <a:extLst>
              <a:ext uri="{FF2B5EF4-FFF2-40B4-BE49-F238E27FC236}">
                <a16:creationId xmlns:a16="http://schemas.microsoft.com/office/drawing/2014/main" id="{374D4508-2BC5-5883-220A-6E49B15BCE3B}"/>
              </a:ext>
            </a:extLst>
          </p:cNvPr>
          <p:cNvSpPr txBox="1"/>
          <p:nvPr/>
        </p:nvSpPr>
        <p:spPr>
          <a:xfrm>
            <a:off x="122972" y="1622974"/>
            <a:ext cx="6897300" cy="3139321"/>
          </a:xfrm>
          <a:prstGeom prst="rect">
            <a:avLst/>
          </a:prstGeom>
          <a:noFill/>
        </p:spPr>
        <p:txBody>
          <a:bodyPr wrap="square">
            <a:spAutoFit/>
          </a:bodyPr>
          <a:lstStyle/>
          <a:p>
            <a:r>
              <a:rPr lang="it-IT" b="0" i="0" dirty="0">
                <a:solidFill>
                  <a:srgbClr val="000000"/>
                </a:solidFill>
                <a:effectLst/>
                <a:latin typeface="Tahoma" panose="020B0604030504040204" pitchFamily="34" charset="0"/>
              </a:rPr>
              <a:t>«Una sera Totti chiede alla moglie: "amò preparami una tazza di caffè" e la moglie apre il barattolo mette il caffè nella caffettiera e lascia il barattolo aperto, Totti accorgendosene le dice: "amò chiudi il barattolo sennò perde l'aroma" </a:t>
            </a:r>
            <a:r>
              <a:rPr lang="it-IT" dirty="0">
                <a:solidFill>
                  <a:srgbClr val="000000"/>
                </a:solidFill>
                <a:latin typeface="Tahoma" panose="020B0604030504040204" pitchFamily="34" charset="0"/>
              </a:rPr>
              <a:t>[la Roma] </a:t>
            </a:r>
            <a:r>
              <a:rPr lang="it-IT" b="0" i="0" dirty="0">
                <a:solidFill>
                  <a:srgbClr val="000000"/>
                </a:solidFill>
                <a:effectLst/>
                <a:latin typeface="Tahoma" panose="020B0604030504040204" pitchFamily="34" charset="0"/>
              </a:rPr>
              <a:t>e la moglie risponde: "e che me frega tanto io </a:t>
            </a:r>
            <a:r>
              <a:rPr lang="it-IT" b="0" i="0" dirty="0" err="1">
                <a:solidFill>
                  <a:srgbClr val="000000"/>
                </a:solidFill>
                <a:effectLst/>
                <a:latin typeface="Tahoma" panose="020B0604030504040204" pitchFamily="34" charset="0"/>
              </a:rPr>
              <a:t>so'd'a</a:t>
            </a:r>
            <a:r>
              <a:rPr lang="it-IT" b="0" i="0" dirty="0">
                <a:solidFill>
                  <a:srgbClr val="000000"/>
                </a:solidFill>
                <a:effectLst/>
                <a:latin typeface="Tahoma" panose="020B0604030504040204" pitchFamily="34" charset="0"/>
              </a:rPr>
              <a:t> lazio</a:t>
            </a:r>
            <a:r>
              <a:rPr lang="it-IT" dirty="0">
                <a:solidFill>
                  <a:srgbClr val="000000"/>
                </a:solidFill>
                <a:latin typeface="Tahoma" panose="020B0604030504040204" pitchFamily="34" charset="0"/>
              </a:rPr>
              <a:t>» [Lazio]</a:t>
            </a:r>
          </a:p>
          <a:p>
            <a:endParaRPr lang="it-IT" dirty="0">
              <a:solidFill>
                <a:srgbClr val="000000"/>
              </a:solidFill>
              <a:latin typeface="Tahoma" panose="020B0604030504040204" pitchFamily="34" charset="0"/>
            </a:endParaRPr>
          </a:p>
          <a:p>
            <a:r>
              <a:rPr lang="it-IT" dirty="0"/>
              <a:t>«Capello dice a Totti di accendere la luce. Lui guarda l'interruttore e comincia a accendere e spegnere in continuazione e Capello gli chiede: "ma che fai?" e Totti risponde: "c'è scritto 220 volt»</a:t>
            </a:r>
            <a:endParaRPr lang="it-IT" dirty="0">
              <a:solidFill>
                <a:srgbClr val="000000"/>
              </a:solidFill>
              <a:latin typeface="Tahoma" panose="020B0604030504040204" pitchFamily="34" charset="0"/>
            </a:endParaRPr>
          </a:p>
          <a:p>
            <a:endParaRPr lang="it-IT" dirty="0">
              <a:solidFill>
                <a:srgbClr val="000000"/>
              </a:solidFill>
              <a:latin typeface="Tahoma" panose="020B0604030504040204" pitchFamily="34" charset="0"/>
            </a:endParaRPr>
          </a:p>
          <a:p>
            <a:r>
              <a:rPr lang="en-US" dirty="0"/>
              <a:t>https://www.barzellette.net/barzellette-totti.html</a:t>
            </a:r>
          </a:p>
        </p:txBody>
      </p:sp>
      <p:sp>
        <p:nvSpPr>
          <p:cNvPr id="8" name="pole tekstowe 7">
            <a:extLst>
              <a:ext uri="{FF2B5EF4-FFF2-40B4-BE49-F238E27FC236}">
                <a16:creationId xmlns:a16="http://schemas.microsoft.com/office/drawing/2014/main" id="{9C78D7B1-95BB-4933-E5D1-1072A703E3D8}"/>
              </a:ext>
            </a:extLst>
          </p:cNvPr>
          <p:cNvSpPr txBox="1"/>
          <p:nvPr/>
        </p:nvSpPr>
        <p:spPr>
          <a:xfrm>
            <a:off x="68126" y="5101952"/>
            <a:ext cx="9273564" cy="1477328"/>
          </a:xfrm>
          <a:prstGeom prst="rect">
            <a:avLst/>
          </a:prstGeom>
          <a:noFill/>
        </p:spPr>
        <p:txBody>
          <a:bodyPr wrap="square">
            <a:spAutoFit/>
          </a:bodyPr>
          <a:lstStyle/>
          <a:p>
            <a:r>
              <a:rPr lang="it-IT" b="1" dirty="0"/>
              <a:t>Francesco Totti</a:t>
            </a:r>
            <a:r>
              <a:rPr lang="it-IT" dirty="0"/>
              <a:t> (Roma, 27 settembre 1976) è un ex calciatore italiano, di ruolo attaccante  o centrocampista. Con la nazionale italiana è diventato campione del mondo nel 2006 e vicecampione d'Europa nel 2000. Considerato uno dei migliori calciatori italiani di tutti i tempi,</a:t>
            </a:r>
            <a:r>
              <a:rPr lang="it-IT" baseline="30000" dirty="0"/>
              <a:t> </a:t>
            </a:r>
            <a:r>
              <a:rPr lang="it-IT" dirty="0"/>
              <a:t>nonché tra i migliori al mondo della sua generazione,</a:t>
            </a:r>
            <a:r>
              <a:rPr lang="it-IT" baseline="30000" dirty="0"/>
              <a:t> </a:t>
            </a:r>
          </a:p>
          <a:p>
            <a:r>
              <a:rPr lang="it-IT" dirty="0"/>
              <a:t>nel corso della sua carriera ha sempre militato nella </a:t>
            </a:r>
            <a:r>
              <a:rPr lang="it-IT" dirty="0">
                <a:hlinkClick r:id="rId3" tooltip="Associazione Sportiva Roma"/>
              </a:rPr>
              <a:t>Roma</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E661C-2C3B-C79C-B667-B56C2BC0D7E0}"/>
            </a:ext>
          </a:extLst>
        </p:cNvPr>
        <p:cNvGrpSpPr/>
        <p:nvPr/>
      </p:nvGrpSpPr>
      <p:grpSpPr>
        <a:xfrm>
          <a:off x="0" y="0"/>
          <a:ext cx="0" cy="0"/>
          <a:chOff x="0" y="0"/>
          <a:chExt cx="0" cy="0"/>
        </a:xfrm>
      </p:grpSpPr>
      <p:sp>
        <p:nvSpPr>
          <p:cNvPr id="40962" name="Tytuł 1">
            <a:extLst>
              <a:ext uri="{FF2B5EF4-FFF2-40B4-BE49-F238E27FC236}">
                <a16:creationId xmlns:a16="http://schemas.microsoft.com/office/drawing/2014/main" id="{1CEB6FFA-4F25-F5E6-8784-965DE8410E8E}"/>
              </a:ext>
            </a:extLst>
          </p:cNvPr>
          <p:cNvSpPr>
            <a:spLocks noGrp="1" noChangeArrowheads="1"/>
          </p:cNvSpPr>
          <p:nvPr>
            <p:ph type="title"/>
          </p:nvPr>
        </p:nvSpPr>
        <p:spPr>
          <a:xfrm>
            <a:off x="457200" y="0"/>
            <a:ext cx="8229600" cy="1143000"/>
          </a:xfrm>
        </p:spPr>
        <p:txBody>
          <a:bodyPr/>
          <a:lstStyle/>
          <a:p>
            <a:r>
              <a:rPr lang="it-IT" altLang="en-US" sz="3600" dirty="0"/>
              <a:t>I gol più belli di Francesco Totti</a:t>
            </a:r>
            <a:endParaRPr lang="en-US" altLang="en-US" sz="3600" dirty="0"/>
          </a:p>
        </p:txBody>
      </p:sp>
      <p:sp>
        <p:nvSpPr>
          <p:cNvPr id="4" name="pole tekstowe 3">
            <a:extLst>
              <a:ext uri="{FF2B5EF4-FFF2-40B4-BE49-F238E27FC236}">
                <a16:creationId xmlns:a16="http://schemas.microsoft.com/office/drawing/2014/main" id="{3A3B3125-E0DB-3181-B4D7-26C8151BF318}"/>
              </a:ext>
            </a:extLst>
          </p:cNvPr>
          <p:cNvSpPr txBox="1"/>
          <p:nvPr/>
        </p:nvSpPr>
        <p:spPr>
          <a:xfrm>
            <a:off x="179512" y="6488668"/>
            <a:ext cx="6897300" cy="369332"/>
          </a:xfrm>
          <a:prstGeom prst="rect">
            <a:avLst/>
          </a:prstGeom>
          <a:noFill/>
        </p:spPr>
        <p:txBody>
          <a:bodyPr wrap="square">
            <a:spAutoFit/>
          </a:bodyPr>
          <a:lstStyle/>
          <a:p>
            <a:r>
              <a:rPr lang="it-IT" dirty="0">
                <a:solidFill>
                  <a:srgbClr val="000000"/>
                </a:solidFill>
                <a:latin typeface="Tahoma" panose="020B0604030504040204" pitchFamily="34" charset="0"/>
                <a:hlinkClick r:id="rId4"/>
              </a:rPr>
              <a:t>https://youtu.be/5csuV8ionoo</a:t>
            </a:r>
            <a:r>
              <a:rPr lang="it-IT" dirty="0">
                <a:solidFill>
                  <a:srgbClr val="000000"/>
                </a:solidFill>
                <a:latin typeface="Tahoma" panose="020B0604030504040204" pitchFamily="34" charset="0"/>
              </a:rPr>
              <a:t> </a:t>
            </a:r>
          </a:p>
        </p:txBody>
      </p:sp>
      <p:pic>
        <p:nvPicPr>
          <p:cNvPr id="5" name="Classic Goal Totti v Fiorentina - YouTube-01">
            <a:hlinkClick r:id="" action="ppaction://media"/>
            <a:extLst>
              <a:ext uri="{FF2B5EF4-FFF2-40B4-BE49-F238E27FC236}">
                <a16:creationId xmlns:a16="http://schemas.microsoft.com/office/drawing/2014/main" id="{569E4A24-DA36-AA8D-A82B-D0B6944A168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47664" y="908720"/>
            <a:ext cx="6410106" cy="4085270"/>
          </a:xfrm>
          <a:prstGeom prst="rect">
            <a:avLst/>
          </a:prstGeom>
        </p:spPr>
      </p:pic>
      <p:sp>
        <p:nvSpPr>
          <p:cNvPr id="7" name="pole tekstowe 6">
            <a:extLst>
              <a:ext uri="{FF2B5EF4-FFF2-40B4-BE49-F238E27FC236}">
                <a16:creationId xmlns:a16="http://schemas.microsoft.com/office/drawing/2014/main" id="{5C7E67D0-3625-FD60-96A0-9F664DF04CEC}"/>
              </a:ext>
            </a:extLst>
          </p:cNvPr>
          <p:cNvSpPr txBox="1"/>
          <p:nvPr/>
        </p:nvSpPr>
        <p:spPr>
          <a:xfrm>
            <a:off x="179512" y="5661229"/>
            <a:ext cx="8640960" cy="677108"/>
          </a:xfrm>
          <a:prstGeom prst="rect">
            <a:avLst/>
          </a:prstGeom>
          <a:noFill/>
        </p:spPr>
        <p:txBody>
          <a:bodyPr wrap="square">
            <a:spAutoFit/>
          </a:bodyPr>
          <a:lstStyle/>
          <a:p>
            <a:r>
              <a:rPr lang="it-IT" sz="1900" b="0" i="0" dirty="0">
                <a:solidFill>
                  <a:srgbClr val="202122"/>
                </a:solidFill>
                <a:effectLst/>
                <a:latin typeface="Arial" panose="020B0604020202020204" pitchFamily="34" charset="0"/>
              </a:rPr>
              <a:t>Con </a:t>
            </a:r>
            <a:r>
              <a:rPr lang="it-IT" sz="1900" b="1" i="0" dirty="0">
                <a:solidFill>
                  <a:srgbClr val="202122"/>
                </a:solidFill>
                <a:effectLst/>
                <a:latin typeface="Arial" panose="020B0604020202020204" pitchFamily="34" charset="0"/>
              </a:rPr>
              <a:t>250</a:t>
            </a:r>
            <a:r>
              <a:rPr lang="it-IT" sz="1900" b="0" i="0" dirty="0">
                <a:solidFill>
                  <a:srgbClr val="202122"/>
                </a:solidFill>
                <a:effectLst/>
                <a:latin typeface="Arial" panose="020B0604020202020204" pitchFamily="34" charset="0"/>
              </a:rPr>
              <a:t> </a:t>
            </a:r>
            <a:r>
              <a:rPr lang="it-IT" sz="1900" b="0" i="0" u="none" strike="noStrike" dirty="0">
                <a:effectLst/>
                <a:latin typeface="Arial" panose="020B0604020202020204" pitchFamily="34" charset="0"/>
              </a:rPr>
              <a:t>reti all'attivo in Serie A</a:t>
            </a:r>
            <a:r>
              <a:rPr lang="it-IT" sz="1900" b="0" i="0" dirty="0">
                <a:effectLst/>
                <a:latin typeface="Arial" panose="020B0604020202020204" pitchFamily="34" charset="0"/>
              </a:rPr>
              <a:t>, è il </a:t>
            </a:r>
            <a:r>
              <a:rPr lang="it-IT" sz="1900" b="0" i="0" dirty="0">
                <a:solidFill>
                  <a:srgbClr val="202122"/>
                </a:solidFill>
                <a:effectLst/>
                <a:latin typeface="Arial" panose="020B0604020202020204" pitchFamily="34" charset="0"/>
              </a:rPr>
              <a:t>calciatore che ha realizzato il maggior numero di reti con la stessa squadra nella massima divisione italiana</a:t>
            </a:r>
            <a:endParaRPr lang="en-US" sz="1900" dirty="0"/>
          </a:p>
        </p:txBody>
      </p:sp>
    </p:spTree>
    <p:extLst>
      <p:ext uri="{BB962C8B-B14F-4D97-AF65-F5344CB8AC3E}">
        <p14:creationId xmlns:p14="http://schemas.microsoft.com/office/powerpoint/2010/main" val="403357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E1F937-C105-BA79-AC51-F95026F324CB}"/>
              </a:ext>
            </a:extLst>
          </p:cNvPr>
          <p:cNvSpPr>
            <a:spLocks noGrp="1"/>
          </p:cNvSpPr>
          <p:nvPr>
            <p:ph type="title"/>
          </p:nvPr>
        </p:nvSpPr>
        <p:spPr/>
        <p:txBody>
          <a:bodyPr/>
          <a:lstStyle/>
          <a:p>
            <a:r>
              <a:rPr lang="it-IT" sz="3600" dirty="0"/>
              <a:t>L’abaco romano</a:t>
            </a:r>
          </a:p>
        </p:txBody>
      </p:sp>
      <p:sp>
        <p:nvSpPr>
          <p:cNvPr id="6" name="CasellaDiTesto 5">
            <a:extLst>
              <a:ext uri="{FF2B5EF4-FFF2-40B4-BE49-F238E27FC236}">
                <a16:creationId xmlns:a16="http://schemas.microsoft.com/office/drawing/2014/main" id="{FC81FB5B-5940-6BF5-768A-E99A281D7306}"/>
              </a:ext>
            </a:extLst>
          </p:cNvPr>
          <p:cNvSpPr txBox="1"/>
          <p:nvPr/>
        </p:nvSpPr>
        <p:spPr>
          <a:xfrm>
            <a:off x="251520" y="5937031"/>
            <a:ext cx="6473472" cy="646331"/>
          </a:xfrm>
          <a:prstGeom prst="rect">
            <a:avLst/>
          </a:prstGeom>
          <a:noFill/>
        </p:spPr>
        <p:txBody>
          <a:bodyPr wrap="square">
            <a:spAutoFit/>
          </a:bodyPr>
          <a:lstStyle/>
          <a:p>
            <a:r>
              <a:rPr lang="it-IT" b="1" dirty="0"/>
              <a:t>L'USO DELL'ABACO NELL'ANTICA ROMA 4K</a:t>
            </a:r>
          </a:p>
          <a:p>
            <a:r>
              <a:rPr lang="it-IT" dirty="0"/>
              <a:t>https://www.youtube.com/watch?v=s6OYCcTEAGU</a:t>
            </a:r>
          </a:p>
        </p:txBody>
      </p:sp>
      <p:pic>
        <p:nvPicPr>
          <p:cNvPr id="7" name="youtube.comwatchv=s6OYCcTEAGU">
            <a:hlinkClick r:id="" action="ppaction://media"/>
            <a:extLst>
              <a:ext uri="{FF2B5EF4-FFF2-40B4-BE49-F238E27FC236}">
                <a16:creationId xmlns:a16="http://schemas.microsoft.com/office/drawing/2014/main" id="{1033B192-8ED2-CCC1-6357-3E9C57C79E3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07637" y="1453659"/>
            <a:ext cx="6528726" cy="3672408"/>
          </a:xfrm>
          <a:prstGeom prst="rect">
            <a:avLst/>
          </a:prstGeom>
        </p:spPr>
      </p:pic>
    </p:spTree>
    <p:extLst>
      <p:ext uri="{BB962C8B-B14F-4D97-AF65-F5344CB8AC3E}">
        <p14:creationId xmlns:p14="http://schemas.microsoft.com/office/powerpoint/2010/main" val="247341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E1F937-C105-BA79-AC51-F95026F324CB}"/>
              </a:ext>
            </a:extLst>
          </p:cNvPr>
          <p:cNvSpPr>
            <a:spLocks noGrp="1"/>
          </p:cNvSpPr>
          <p:nvPr>
            <p:ph type="title"/>
          </p:nvPr>
        </p:nvSpPr>
        <p:spPr>
          <a:xfrm>
            <a:off x="457200" y="-17013"/>
            <a:ext cx="4114800" cy="1143000"/>
          </a:xfrm>
        </p:spPr>
        <p:txBody>
          <a:bodyPr/>
          <a:lstStyle/>
          <a:p>
            <a:r>
              <a:rPr lang="it-IT" sz="3600" dirty="0"/>
              <a:t>Oppenheimer o Enrico Fermi?</a:t>
            </a:r>
          </a:p>
        </p:txBody>
      </p:sp>
      <p:pic>
        <p:nvPicPr>
          <p:cNvPr id="3074" name="Picture 2" descr="Oppenheimer, Fermi e Ernest O. Lawrence in una foro degli anni Trenta">
            <a:extLst>
              <a:ext uri="{FF2B5EF4-FFF2-40B4-BE49-F238E27FC236}">
                <a16:creationId xmlns:a16="http://schemas.microsoft.com/office/drawing/2014/main" id="{13156AE2-DF2B-61BE-B6E5-FCD0F5637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808" y="1209059"/>
            <a:ext cx="3834286" cy="2864399"/>
          </a:xfrm>
          <a:prstGeom prst="rect">
            <a:avLst/>
          </a:prstGeom>
          <a:noFill/>
          <a:extLst>
            <a:ext uri="{909E8E84-426E-40DD-AFC4-6F175D3DCCD1}">
              <a14:hiddenFill xmlns:a14="http://schemas.microsoft.com/office/drawing/2010/main">
                <a:solidFill>
                  <a:srgbClr val="FFFFFF"/>
                </a:solidFill>
              </a14:hiddenFill>
            </a:ext>
          </a:extLst>
        </p:spPr>
      </p:pic>
      <p:sp>
        <p:nvSpPr>
          <p:cNvPr id="4" name="pole tekstowe 3">
            <a:extLst>
              <a:ext uri="{FF2B5EF4-FFF2-40B4-BE49-F238E27FC236}">
                <a16:creationId xmlns:a16="http://schemas.microsoft.com/office/drawing/2014/main" id="{F7840066-6436-C9C5-EF6F-71F946C763CE}"/>
              </a:ext>
            </a:extLst>
          </p:cNvPr>
          <p:cNvSpPr txBox="1"/>
          <p:nvPr/>
        </p:nvSpPr>
        <p:spPr>
          <a:xfrm>
            <a:off x="157808" y="4011097"/>
            <a:ext cx="3834286" cy="646331"/>
          </a:xfrm>
          <a:prstGeom prst="rect">
            <a:avLst/>
          </a:prstGeom>
          <a:noFill/>
        </p:spPr>
        <p:txBody>
          <a:bodyPr wrap="square">
            <a:spAutoFit/>
          </a:bodyPr>
          <a:lstStyle/>
          <a:p>
            <a:r>
              <a:rPr lang="it-IT" b="0" i="0" dirty="0">
                <a:solidFill>
                  <a:srgbClr val="FFFFFF"/>
                </a:solidFill>
                <a:effectLst/>
                <a:highlight>
                  <a:srgbClr val="808080"/>
                </a:highlight>
                <a:latin typeface="BreraCondensed-Regular"/>
              </a:rPr>
              <a:t>Oppenheimer, Fermi e Ernest O. Lawrence in una foro degli anni Trenta</a:t>
            </a:r>
            <a:endParaRPr lang="en-US" dirty="0">
              <a:highlight>
                <a:srgbClr val="808080"/>
              </a:highlight>
            </a:endParaRPr>
          </a:p>
        </p:txBody>
      </p:sp>
      <p:sp>
        <p:nvSpPr>
          <p:cNvPr id="8" name="pole tekstowe 7">
            <a:extLst>
              <a:ext uri="{FF2B5EF4-FFF2-40B4-BE49-F238E27FC236}">
                <a16:creationId xmlns:a16="http://schemas.microsoft.com/office/drawing/2014/main" id="{8C1E7228-4DE4-5021-41CA-B1C97BA8E318}"/>
              </a:ext>
            </a:extLst>
          </p:cNvPr>
          <p:cNvSpPr txBox="1"/>
          <p:nvPr/>
        </p:nvSpPr>
        <p:spPr>
          <a:xfrm>
            <a:off x="157808" y="4657428"/>
            <a:ext cx="8964488" cy="2031325"/>
          </a:xfrm>
          <a:prstGeom prst="rect">
            <a:avLst/>
          </a:prstGeom>
          <a:noFill/>
        </p:spPr>
        <p:txBody>
          <a:bodyPr wrap="square">
            <a:spAutoFit/>
          </a:bodyPr>
          <a:lstStyle/>
          <a:p>
            <a:r>
              <a:rPr lang="it-IT" b="1" dirty="0"/>
              <a:t>Enrico Fermi</a:t>
            </a:r>
            <a:r>
              <a:rPr lang="it-IT" dirty="0"/>
              <a:t> (Roma, 29 settembre 1901 – Chicago, 28 novembre 1954) è stato un fisico italiano.</a:t>
            </a:r>
          </a:p>
          <a:p>
            <a:r>
              <a:rPr lang="it-IT" dirty="0"/>
              <a:t>Dopo l'attività di ricerca alla guida del gruppo dei cosiddetti "ragazzi di via Panisperna" a Roma, si trasferì negli Stati Uniti, dove progettò e guidò la costruzione del primo reattore nucleare a fissione, che produsse la prima reazione nucleare a catena controllata, e fu uno dei direttori tecnici del Progetto Manhattan, che portò alla realizzazione della bomba atomica.  (Wikipedia)</a:t>
            </a:r>
            <a:endParaRPr lang="en-US" dirty="0"/>
          </a:p>
        </p:txBody>
      </p:sp>
      <p:pic>
        <p:nvPicPr>
          <p:cNvPr id="3076" name="Picture 4">
            <a:extLst>
              <a:ext uri="{FF2B5EF4-FFF2-40B4-BE49-F238E27FC236}">
                <a16:creationId xmlns:a16="http://schemas.microsoft.com/office/drawing/2014/main" id="{D0DAF84F-217C-219C-8631-AB1E265A3F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236" y="2001064"/>
            <a:ext cx="3388218" cy="2656364"/>
          </a:xfrm>
          <a:prstGeom prst="rect">
            <a:avLst/>
          </a:prstGeom>
          <a:noFill/>
          <a:extLst>
            <a:ext uri="{909E8E84-426E-40DD-AFC4-6F175D3DCCD1}">
              <a14:hiddenFill xmlns:a14="http://schemas.microsoft.com/office/drawing/2010/main">
                <a:solidFill>
                  <a:srgbClr val="FFFFFF"/>
                </a:solidFill>
              </a14:hiddenFill>
            </a:ext>
          </a:extLst>
        </p:spPr>
      </p:pic>
      <p:pic>
        <p:nvPicPr>
          <p:cNvPr id="10" name="Obraz 9" descr="Obraz zawierający tekst, Czcionka, tablica, Prostokąt&#10;&#10;Zawartość wygenerowana przez AI może być niepoprawna.">
            <a:extLst>
              <a:ext uri="{FF2B5EF4-FFF2-40B4-BE49-F238E27FC236}">
                <a16:creationId xmlns:a16="http://schemas.microsoft.com/office/drawing/2014/main" id="{365078BD-C3CD-D9DB-FD5C-563CBCAB1353}"/>
              </a:ext>
            </a:extLst>
          </p:cNvPr>
          <p:cNvPicPr>
            <a:picLocks noChangeAspect="1"/>
          </p:cNvPicPr>
          <p:nvPr/>
        </p:nvPicPr>
        <p:blipFill>
          <a:blip r:embed="rId4"/>
          <a:stretch>
            <a:fillRect/>
          </a:stretch>
        </p:blipFill>
        <p:spPr>
          <a:xfrm>
            <a:off x="4587236" y="137362"/>
            <a:ext cx="3297237" cy="1785245"/>
          </a:xfrm>
          <a:prstGeom prst="rect">
            <a:avLst/>
          </a:prstGeom>
        </p:spPr>
      </p:pic>
    </p:spTree>
    <p:extLst>
      <p:ext uri="{BB962C8B-B14F-4D97-AF65-F5344CB8AC3E}">
        <p14:creationId xmlns:p14="http://schemas.microsoft.com/office/powerpoint/2010/main" val="2715149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3AB1BB7D-8F95-1950-6EAC-DC4C9E7BA10C}"/>
              </a:ext>
            </a:extLst>
          </p:cNvPr>
          <p:cNvSpPr>
            <a:spLocks noGrp="1" noChangeArrowheads="1"/>
          </p:cNvSpPr>
          <p:nvPr>
            <p:ph type="title"/>
          </p:nvPr>
        </p:nvSpPr>
        <p:spPr>
          <a:xfrm>
            <a:off x="457200" y="-242888"/>
            <a:ext cx="8229600" cy="1143001"/>
          </a:xfrm>
        </p:spPr>
        <p:txBody>
          <a:bodyPr/>
          <a:lstStyle/>
          <a:p>
            <a:pPr eaLnBrk="1" hangingPunct="1"/>
            <a:r>
              <a:rPr lang="pl-PL" altLang="it-IT" sz="3600"/>
              <a:t>Romolo e Remo</a:t>
            </a:r>
            <a:endParaRPr lang="en-AU" altLang="it-IT" sz="3600"/>
          </a:p>
        </p:txBody>
      </p:sp>
      <p:pic>
        <p:nvPicPr>
          <p:cNvPr id="5123" name="Picture 2" descr="Badile a punta forgiato con manico">
            <a:extLst>
              <a:ext uri="{FF2B5EF4-FFF2-40B4-BE49-F238E27FC236}">
                <a16:creationId xmlns:a16="http://schemas.microsoft.com/office/drawing/2014/main" id="{3C1BB937-A34E-41CA-0B2A-DB82A83214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9814">
            <a:off x="7677150" y="4945063"/>
            <a:ext cx="173037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pole tekstowe 2">
            <a:extLst>
              <a:ext uri="{FF2B5EF4-FFF2-40B4-BE49-F238E27FC236}">
                <a16:creationId xmlns:a16="http://schemas.microsoft.com/office/drawing/2014/main" id="{B8BBF3C6-9917-FF7A-8142-45582702D30E}"/>
              </a:ext>
            </a:extLst>
          </p:cNvPr>
          <p:cNvSpPr txBox="1">
            <a:spLocks noChangeArrowheads="1"/>
          </p:cNvSpPr>
          <p:nvPr/>
        </p:nvSpPr>
        <p:spPr bwMode="auto">
          <a:xfrm>
            <a:off x="4810125" y="5773738"/>
            <a:ext cx="378618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it-IT" altLang="en-US" sz="1600" b="1">
                <a:solidFill>
                  <a:srgbClr val="FF0000"/>
                </a:solidFill>
                <a:latin typeface="Poppins" panose="00000500000000000000" pitchFamily="2" charset="0"/>
              </a:rPr>
              <a:t>Accoppare = ammazzare </a:t>
            </a:r>
          </a:p>
          <a:p>
            <a:pPr>
              <a:spcAft>
                <a:spcPts val="1500"/>
              </a:spcAft>
            </a:pPr>
            <a:r>
              <a:rPr lang="pl-PL" altLang="en-US" sz="1600" b="1">
                <a:solidFill>
                  <a:srgbClr val="FF0000"/>
                </a:solidFill>
                <a:latin typeface="Poppins" panose="00000500000000000000" pitchFamily="2" charset="0"/>
              </a:rPr>
              <a:t>B</a:t>
            </a:r>
            <a:r>
              <a:rPr lang="it-IT" altLang="en-US" sz="1600" b="1">
                <a:solidFill>
                  <a:srgbClr val="FF0000"/>
                </a:solidFill>
                <a:latin typeface="Poppins" panose="00000500000000000000" pitchFamily="2" charset="0"/>
              </a:rPr>
              <a:t>adile con manico</a:t>
            </a:r>
            <a:r>
              <a:rPr lang="pl-PL" altLang="en-US" sz="1600" b="1">
                <a:solidFill>
                  <a:srgbClr val="FF0000"/>
                </a:solidFill>
                <a:latin typeface="Poppins" panose="00000500000000000000" pitchFamily="2" charset="0"/>
              </a:rPr>
              <a:t>  </a:t>
            </a:r>
            <a:r>
              <a:rPr lang="it-IT" altLang="en-US" sz="1600" b="1">
                <a:latin typeface="inherit"/>
              </a:rPr>
              <a:t>12,00 €  </a:t>
            </a:r>
            <a:r>
              <a:rPr lang="it-IT" altLang="en-US" sz="1600">
                <a:latin typeface="Lato" panose="020F0502020204030203" pitchFamily="34" charset="0"/>
              </a:rPr>
              <a:t>https://www.edil-casa.com/</a:t>
            </a:r>
          </a:p>
        </p:txBody>
      </p:sp>
      <p:sp>
        <p:nvSpPr>
          <p:cNvPr id="5125" name="pole tekstowe 3">
            <a:extLst>
              <a:ext uri="{FF2B5EF4-FFF2-40B4-BE49-F238E27FC236}">
                <a16:creationId xmlns:a16="http://schemas.microsoft.com/office/drawing/2014/main" id="{ED78BF1E-93C5-C7B7-BCF7-74519A722152}"/>
              </a:ext>
            </a:extLst>
          </p:cNvPr>
          <p:cNvSpPr txBox="1">
            <a:spLocks noChangeArrowheads="1"/>
          </p:cNvSpPr>
          <p:nvPr/>
        </p:nvSpPr>
        <p:spPr bwMode="auto">
          <a:xfrm>
            <a:off x="354013" y="596900"/>
            <a:ext cx="8435975" cy="527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it-IT" altLang="en-US" sz="2000" dirty="0"/>
              <a:t>Qui, come spesso succede tra fratelli, Romolo e Remo litigarono sul nome da dare alla città.  Poi decisero che avrebbe vinto chi avesse visto più uccelli. Remo ne vide sei, Romolo ne vide dodici: la città si sarebbe chiamata Roma.</a:t>
            </a:r>
          </a:p>
          <a:p>
            <a:pPr>
              <a:spcAft>
                <a:spcPts val="600"/>
              </a:spcAft>
            </a:pPr>
            <a:r>
              <a:rPr lang="it-IT" altLang="en-US" sz="2000" dirty="0"/>
              <a:t>[Hanno giurato di uccidere chi scavalca le mura]. Remo con un calcio rompe un pezzo. E Romolo, fedele al giuramento [</a:t>
            </a:r>
            <a:r>
              <a:rPr lang="it-IT" altLang="en-US" sz="2000" i="1" dirty="0" err="1"/>
              <a:t>przysi</a:t>
            </a:r>
            <a:r>
              <a:rPr lang="pl-PL" altLang="en-US" sz="2000" i="1" dirty="0" err="1"/>
              <a:t>ęga</a:t>
            </a:r>
            <a:r>
              <a:rPr lang="it-IT" altLang="en-US" sz="2000" dirty="0"/>
              <a:t>], lo accoppò con un colpo di badile. […]</a:t>
            </a:r>
          </a:p>
          <a:p>
            <a:pPr>
              <a:spcAft>
                <a:spcPts val="600"/>
              </a:spcAft>
            </a:pPr>
            <a:r>
              <a:rPr lang="it-IT" altLang="en-US" sz="2000" dirty="0"/>
              <a:t>I pochi ettari che Romolo e Remo si tagliarono con l’aratro fra le colline del Tevere diventò nello spazio di pochi secoli il centro di Lazio, poi dell’Italia, poi di tutta la terra allora conosciuta. </a:t>
            </a:r>
          </a:p>
          <a:p>
            <a:pPr>
              <a:spcAft>
                <a:spcPts val="600"/>
              </a:spcAft>
            </a:pPr>
            <a:r>
              <a:rPr lang="it-IT" altLang="en-US" sz="2000" dirty="0"/>
              <a:t>Nella bella favola di Romolo e Remo, forse non tutto è favola. Forse c’è anche qualche elemento di verità. </a:t>
            </a:r>
          </a:p>
          <a:p>
            <a:pPr>
              <a:spcAft>
                <a:spcPts val="600"/>
              </a:spcAft>
            </a:pPr>
            <a:r>
              <a:rPr lang="it-IT" altLang="en-US" sz="2000" dirty="0"/>
              <a:t>Già trentamila (30 000) anni fa l’Italia era abitata dall’uomo.</a:t>
            </a:r>
          </a:p>
          <a:p>
            <a:endParaRPr lang="it-IT" altLang="en-US" sz="2000" dirty="0"/>
          </a:p>
          <a:p>
            <a:r>
              <a:rPr lang="it-IT" altLang="en-US" sz="1600" dirty="0"/>
              <a:t>Indro Montanelli, </a:t>
            </a:r>
            <a:r>
              <a:rPr lang="it-IT" altLang="en-US" sz="1600" i="1" dirty="0"/>
              <a:t>Storia d’Italia. 1. Dalla fondazione di Roma alla distruzione di Cartagine</a:t>
            </a:r>
            <a:r>
              <a:rPr lang="it-IT" altLang="en-US" sz="1600" dirty="0"/>
              <a:t>, Fabbri Editori, 1994, p. 14.   </a:t>
            </a:r>
            <a:endParaRPr lang="en-US" altLang="en-US" sz="16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 elektronika, zrzut ekranu, oprogramowanie&#10;&#10;Zawartość wygenerowana przez AI może być niepoprawna.">
            <a:extLst>
              <a:ext uri="{FF2B5EF4-FFF2-40B4-BE49-F238E27FC236}">
                <a16:creationId xmlns:a16="http://schemas.microsoft.com/office/drawing/2014/main" id="{6D23366F-ACD1-12F3-24BB-B98D059B4E9B}"/>
              </a:ext>
            </a:extLst>
          </p:cNvPr>
          <p:cNvPicPr>
            <a:picLocks noChangeAspect="1"/>
          </p:cNvPicPr>
          <p:nvPr/>
        </p:nvPicPr>
        <p:blipFill>
          <a:blip r:embed="rId2"/>
          <a:srcRect t="6134" b="7875"/>
          <a:stretch>
            <a:fillRect/>
          </a:stretch>
        </p:blipFill>
        <p:spPr>
          <a:xfrm>
            <a:off x="23736" y="1218600"/>
            <a:ext cx="9144000" cy="4420800"/>
          </a:xfrm>
          <a:prstGeom prst="rect">
            <a:avLst/>
          </a:prstGeom>
        </p:spPr>
      </p:pic>
      <p:sp>
        <p:nvSpPr>
          <p:cNvPr id="7" name="pole tekstowe 6">
            <a:extLst>
              <a:ext uri="{FF2B5EF4-FFF2-40B4-BE49-F238E27FC236}">
                <a16:creationId xmlns:a16="http://schemas.microsoft.com/office/drawing/2014/main" id="{815E2CAD-11BA-7C09-2377-C635878AA72D}"/>
              </a:ext>
            </a:extLst>
          </p:cNvPr>
          <p:cNvSpPr txBox="1"/>
          <p:nvPr/>
        </p:nvSpPr>
        <p:spPr>
          <a:xfrm>
            <a:off x="323528" y="5854006"/>
            <a:ext cx="8820472" cy="646331"/>
          </a:xfrm>
          <a:prstGeom prst="rect">
            <a:avLst/>
          </a:prstGeom>
          <a:noFill/>
        </p:spPr>
        <p:txBody>
          <a:bodyPr wrap="square">
            <a:spAutoFit/>
          </a:bodyPr>
          <a:lstStyle/>
          <a:p>
            <a:r>
              <a:rPr lang="en-US" dirty="0"/>
              <a:t>G. Karwasz, </a:t>
            </a:r>
            <a:r>
              <a:rPr lang="en-US" i="1" dirty="0"/>
              <a:t>Sui </a:t>
            </a:r>
            <a:r>
              <a:rPr lang="en-US" i="1" dirty="0" err="1"/>
              <a:t>sentieri</a:t>
            </a:r>
            <a:r>
              <a:rPr lang="en-US" i="1" dirty="0"/>
              <a:t> della </a:t>
            </a:r>
            <a:r>
              <a:rPr lang="en-US" i="1" dirty="0" err="1"/>
              <a:t>Fisica</a:t>
            </a:r>
            <a:r>
              <a:rPr lang="en-US" i="1" dirty="0"/>
              <a:t> Moderna,</a:t>
            </a:r>
            <a:r>
              <a:rPr lang="en-US" dirty="0"/>
              <a:t> Trento-</a:t>
            </a:r>
            <a:r>
              <a:rPr lang="en-US" dirty="0" err="1"/>
              <a:t>Berlino</a:t>
            </a:r>
            <a:r>
              <a:rPr lang="en-US" dirty="0"/>
              <a:t>, 2003</a:t>
            </a:r>
          </a:p>
          <a:p>
            <a:r>
              <a:rPr lang="en-US" dirty="0"/>
              <a:t>https://dydaktyka.fizyka.umk.pl/Wystawy_archiwum/z_omegi/fermi-it.html</a:t>
            </a:r>
          </a:p>
        </p:txBody>
      </p:sp>
      <p:sp>
        <p:nvSpPr>
          <p:cNvPr id="8" name="Tytuł 1">
            <a:extLst>
              <a:ext uri="{FF2B5EF4-FFF2-40B4-BE49-F238E27FC236}">
                <a16:creationId xmlns:a16="http://schemas.microsoft.com/office/drawing/2014/main" id="{2E9F911C-E3BC-DA3B-51B0-57A92B20F03C}"/>
              </a:ext>
            </a:extLst>
          </p:cNvPr>
          <p:cNvSpPr txBox="1">
            <a:spLocks noChangeArrowheads="1"/>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it-IT" altLang="en-US" sz="3600" dirty="0"/>
              <a:t>Fermi e i pesciolini d’oro</a:t>
            </a:r>
            <a:endParaRPr lang="en-US" altLang="en-US" sz="3600" dirty="0"/>
          </a:p>
        </p:txBody>
      </p:sp>
    </p:spTree>
    <p:extLst>
      <p:ext uri="{BB962C8B-B14F-4D97-AF65-F5344CB8AC3E}">
        <p14:creationId xmlns:p14="http://schemas.microsoft.com/office/powerpoint/2010/main" val="34921556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ytuł 1">
            <a:extLst>
              <a:ext uri="{FF2B5EF4-FFF2-40B4-BE49-F238E27FC236}">
                <a16:creationId xmlns:a16="http://schemas.microsoft.com/office/drawing/2014/main" id="{703D2E5A-FBB1-D675-A030-5BA31526FEEC}"/>
              </a:ext>
            </a:extLst>
          </p:cNvPr>
          <p:cNvSpPr>
            <a:spLocks noGrp="1" noChangeArrowheads="1"/>
          </p:cNvSpPr>
          <p:nvPr>
            <p:ph type="title"/>
          </p:nvPr>
        </p:nvSpPr>
        <p:spPr/>
        <p:txBody>
          <a:bodyPr/>
          <a:lstStyle/>
          <a:p>
            <a:r>
              <a:rPr lang="pl-PL" altLang="en-US" sz="3600" dirty="0"/>
              <a:t>Ultimo – </a:t>
            </a:r>
            <a:r>
              <a:rPr lang="pl-PL" altLang="en-US" sz="3600" dirty="0" err="1"/>
              <a:t>cantautore</a:t>
            </a:r>
            <a:r>
              <a:rPr lang="pl-PL" altLang="en-US" sz="3600" dirty="0"/>
              <a:t> </a:t>
            </a:r>
            <a:r>
              <a:rPr lang="it-IT" altLang="en-US" sz="3600" dirty="0"/>
              <a:t>r</a:t>
            </a:r>
            <a:r>
              <a:rPr lang="pl-PL" altLang="en-US" sz="3600" dirty="0" err="1"/>
              <a:t>omano</a:t>
            </a:r>
            <a:r>
              <a:rPr lang="pl-PL" altLang="en-US" sz="3600" dirty="0"/>
              <a:t> (</a:t>
            </a:r>
            <a:r>
              <a:rPr lang="it-IT" altLang="en-US" sz="3600" dirty="0"/>
              <a:t>*1966)</a:t>
            </a:r>
            <a:endParaRPr lang="en-US" altLang="en-US" sz="3600" dirty="0"/>
          </a:p>
        </p:txBody>
      </p:sp>
      <p:sp>
        <p:nvSpPr>
          <p:cNvPr id="39939" name="pole tekstowe 4">
            <a:extLst>
              <a:ext uri="{FF2B5EF4-FFF2-40B4-BE49-F238E27FC236}">
                <a16:creationId xmlns:a16="http://schemas.microsoft.com/office/drawing/2014/main" id="{52F3DCA0-C0F1-805F-FB3C-204D7A2A117F}"/>
              </a:ext>
            </a:extLst>
          </p:cNvPr>
          <p:cNvSpPr txBox="1">
            <a:spLocks noChangeArrowheads="1"/>
          </p:cNvSpPr>
          <p:nvPr/>
        </p:nvSpPr>
        <p:spPr bwMode="auto">
          <a:xfrm>
            <a:off x="428625" y="6229350"/>
            <a:ext cx="6591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t>https://www.youtube.com/watch?v=J5h-BatSBAY</a:t>
            </a:r>
          </a:p>
        </p:txBody>
      </p:sp>
      <p:pic>
        <p:nvPicPr>
          <p:cNvPr id="39940" name="Obraz 6" descr="Obraz zawierający tekst, koncert, Ludzka twarz, osoba&#10;&#10;Zawartość wygenerowana przez AI może być niepoprawna.">
            <a:extLst>
              <a:ext uri="{FF2B5EF4-FFF2-40B4-BE49-F238E27FC236}">
                <a16:creationId xmlns:a16="http://schemas.microsoft.com/office/drawing/2014/main" id="{D8461B46-3822-0931-6CF5-AC954EF18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196975"/>
            <a:ext cx="6729412" cy="414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B81A09F-DA85-178F-8950-3F79A02EC5B4}"/>
              </a:ext>
            </a:extLst>
          </p:cNvPr>
          <p:cNvSpPr>
            <a:spLocks noGrp="1"/>
          </p:cNvSpPr>
          <p:nvPr>
            <p:ph type="title"/>
          </p:nvPr>
        </p:nvSpPr>
        <p:spPr>
          <a:xfrm>
            <a:off x="457200" y="0"/>
            <a:ext cx="5770984" cy="1143000"/>
          </a:xfrm>
        </p:spPr>
        <p:txBody>
          <a:bodyPr/>
          <a:lstStyle/>
          <a:p>
            <a:r>
              <a:rPr lang="pl-PL" sz="3600" dirty="0"/>
              <a:t>„</a:t>
            </a:r>
            <a:r>
              <a:rPr lang="pl-PL" sz="3600" dirty="0" err="1"/>
              <a:t>Arrivederci</a:t>
            </a:r>
            <a:r>
              <a:rPr lang="pl-PL" sz="3600" dirty="0"/>
              <a:t> Roma”</a:t>
            </a:r>
            <a:endParaRPr lang="en-US" sz="3600" dirty="0"/>
          </a:p>
        </p:txBody>
      </p:sp>
      <p:pic>
        <p:nvPicPr>
          <p:cNvPr id="3" name="Arrivederci Roma - Renato Rascel - - YouTube">
            <a:hlinkClick r:id="" action="ppaction://media"/>
            <a:extLst>
              <a:ext uri="{FF2B5EF4-FFF2-40B4-BE49-F238E27FC236}">
                <a16:creationId xmlns:a16="http://schemas.microsoft.com/office/drawing/2014/main" id="{0D7FC410-B7E1-F409-2134-98C71305543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861" y="872715"/>
            <a:ext cx="5626407" cy="4219805"/>
          </a:xfrm>
          <a:prstGeom prst="rect">
            <a:avLst/>
          </a:prstGeom>
        </p:spPr>
      </p:pic>
      <p:sp>
        <p:nvSpPr>
          <p:cNvPr id="5" name="pole tekstowe 4">
            <a:extLst>
              <a:ext uri="{FF2B5EF4-FFF2-40B4-BE49-F238E27FC236}">
                <a16:creationId xmlns:a16="http://schemas.microsoft.com/office/drawing/2014/main" id="{989B54FF-39FC-7915-CA53-3BDF84E17C28}"/>
              </a:ext>
            </a:extLst>
          </p:cNvPr>
          <p:cNvSpPr txBox="1"/>
          <p:nvPr/>
        </p:nvSpPr>
        <p:spPr>
          <a:xfrm>
            <a:off x="5658268" y="117693"/>
            <a:ext cx="4580312" cy="6632585"/>
          </a:xfrm>
          <a:prstGeom prst="rect">
            <a:avLst/>
          </a:prstGeom>
          <a:noFill/>
        </p:spPr>
        <p:txBody>
          <a:bodyPr wrap="square">
            <a:spAutoFit/>
          </a:bodyPr>
          <a:lstStyle/>
          <a:p>
            <a:r>
              <a:rPr lang="it-IT" sz="1700" b="0" i="0" dirty="0">
                <a:solidFill>
                  <a:srgbClr val="000000"/>
                </a:solidFill>
                <a:effectLst/>
                <a:latin typeface="Programme"/>
              </a:rPr>
              <a:t>T'invidio, turista che arrivi</a:t>
            </a:r>
            <a:br>
              <a:rPr lang="it-IT" sz="1700" dirty="0"/>
            </a:br>
            <a:r>
              <a:rPr lang="it-IT" sz="1700" b="0" i="0" dirty="0">
                <a:solidFill>
                  <a:srgbClr val="000000"/>
                </a:solidFill>
                <a:effectLst/>
                <a:latin typeface="Programme"/>
              </a:rPr>
              <a:t>T'imbevi de Fori e de scavi</a:t>
            </a:r>
            <a:br>
              <a:rPr lang="it-IT" sz="1700" dirty="0"/>
            </a:br>
            <a:r>
              <a:rPr lang="it-IT" sz="1700" b="0" i="0" dirty="0">
                <a:solidFill>
                  <a:srgbClr val="000000"/>
                </a:solidFill>
                <a:effectLst/>
                <a:latin typeface="Programme"/>
              </a:rPr>
              <a:t>Poi tutto d'un tratto te trovi</a:t>
            </a:r>
            <a:br>
              <a:rPr lang="it-IT" sz="1700" dirty="0"/>
            </a:br>
            <a:r>
              <a:rPr lang="it-IT" sz="1700" b="0" i="0" dirty="0">
                <a:solidFill>
                  <a:srgbClr val="000000"/>
                </a:solidFill>
                <a:effectLst/>
                <a:latin typeface="Programme"/>
              </a:rPr>
              <a:t>Fontana de Trevi ch'è tutta pe' te!</a:t>
            </a:r>
            <a:br>
              <a:rPr lang="it-IT" sz="1700" dirty="0"/>
            </a:br>
            <a:br>
              <a:rPr lang="it-IT" sz="1700" dirty="0"/>
            </a:br>
            <a:r>
              <a:rPr lang="it-IT" sz="1700" b="0" i="0" dirty="0">
                <a:solidFill>
                  <a:srgbClr val="000000"/>
                </a:solidFill>
                <a:effectLst/>
                <a:latin typeface="Programme"/>
              </a:rPr>
              <a:t>Ce sta '</a:t>
            </a:r>
            <a:r>
              <a:rPr lang="it-IT" sz="1700" b="0" i="0" dirty="0" err="1">
                <a:solidFill>
                  <a:srgbClr val="000000"/>
                </a:solidFill>
                <a:effectLst/>
                <a:latin typeface="Programme"/>
              </a:rPr>
              <a:t>na</a:t>
            </a:r>
            <a:r>
              <a:rPr lang="it-IT" sz="1700" b="0" i="0" dirty="0">
                <a:solidFill>
                  <a:srgbClr val="000000"/>
                </a:solidFill>
                <a:effectLst/>
                <a:latin typeface="Programme"/>
              </a:rPr>
              <a:t> leggenda romana</a:t>
            </a:r>
            <a:br>
              <a:rPr lang="it-IT" sz="1700" dirty="0"/>
            </a:br>
            <a:r>
              <a:rPr lang="it-IT" sz="1700" b="0" i="0" dirty="0">
                <a:solidFill>
                  <a:srgbClr val="000000"/>
                </a:solidFill>
                <a:effectLst/>
                <a:latin typeface="Programme"/>
              </a:rPr>
              <a:t>Legata a 'sta vecchia fontana</a:t>
            </a:r>
            <a:br>
              <a:rPr lang="it-IT" sz="1700" dirty="0"/>
            </a:br>
            <a:r>
              <a:rPr lang="it-IT" sz="1700" b="0" i="0" dirty="0">
                <a:solidFill>
                  <a:srgbClr val="000000"/>
                </a:solidFill>
                <a:effectLst/>
                <a:latin typeface="Programme"/>
              </a:rPr>
              <a:t>Per cui si ce butti un soldino</a:t>
            </a:r>
            <a:br>
              <a:rPr lang="it-IT" sz="1700" dirty="0"/>
            </a:br>
            <a:r>
              <a:rPr lang="it-IT" sz="1700" b="0" i="0" dirty="0">
                <a:solidFill>
                  <a:srgbClr val="000000"/>
                </a:solidFill>
                <a:effectLst/>
                <a:latin typeface="Programme"/>
              </a:rPr>
              <a:t>Costringi </a:t>
            </a:r>
            <a:r>
              <a:rPr lang="it-IT" sz="1700" b="0" i="0" dirty="0" err="1">
                <a:solidFill>
                  <a:srgbClr val="000000"/>
                </a:solidFill>
                <a:effectLst/>
                <a:latin typeface="Programme"/>
              </a:rPr>
              <a:t>er</a:t>
            </a:r>
            <a:r>
              <a:rPr lang="it-IT" sz="1700" b="0" i="0" dirty="0">
                <a:solidFill>
                  <a:srgbClr val="000000"/>
                </a:solidFill>
                <a:effectLst/>
                <a:latin typeface="Programme"/>
              </a:rPr>
              <a:t> destino a fatte </a:t>
            </a:r>
            <a:r>
              <a:rPr lang="it-IT" sz="1700" b="0" i="0" dirty="0" err="1">
                <a:solidFill>
                  <a:srgbClr val="000000"/>
                </a:solidFill>
                <a:effectLst/>
                <a:latin typeface="Programme"/>
              </a:rPr>
              <a:t>tornà</a:t>
            </a:r>
            <a:br>
              <a:rPr lang="it-IT" sz="1700" dirty="0"/>
            </a:br>
            <a:r>
              <a:rPr lang="it-IT" sz="1700" b="0" i="0" dirty="0">
                <a:solidFill>
                  <a:srgbClr val="000000"/>
                </a:solidFill>
                <a:effectLst/>
                <a:latin typeface="Programme"/>
              </a:rPr>
              <a:t>E mentre </a:t>
            </a:r>
            <a:r>
              <a:rPr lang="it-IT" sz="1700" b="0" i="0" dirty="0" err="1">
                <a:solidFill>
                  <a:srgbClr val="000000"/>
                </a:solidFill>
                <a:effectLst/>
                <a:latin typeface="Programme"/>
              </a:rPr>
              <a:t>er</a:t>
            </a:r>
            <a:r>
              <a:rPr lang="it-IT" sz="1700" b="0" i="0" dirty="0">
                <a:solidFill>
                  <a:srgbClr val="000000"/>
                </a:solidFill>
                <a:effectLst/>
                <a:latin typeface="Programme"/>
              </a:rPr>
              <a:t> soldo bacia </a:t>
            </a:r>
            <a:r>
              <a:rPr lang="it-IT" sz="1700" b="0" i="0" dirty="0" err="1">
                <a:solidFill>
                  <a:srgbClr val="000000"/>
                </a:solidFill>
                <a:effectLst/>
                <a:latin typeface="Programme"/>
              </a:rPr>
              <a:t>er</a:t>
            </a:r>
            <a:r>
              <a:rPr lang="it-IT" sz="1700" b="0" i="0" dirty="0">
                <a:solidFill>
                  <a:srgbClr val="000000"/>
                </a:solidFill>
                <a:effectLst/>
                <a:latin typeface="Programme"/>
              </a:rPr>
              <a:t> fontanone</a:t>
            </a:r>
            <a:br>
              <a:rPr lang="it-IT" sz="1700" dirty="0"/>
            </a:br>
            <a:r>
              <a:rPr lang="it-IT" sz="1700" b="0" i="0" dirty="0">
                <a:solidFill>
                  <a:srgbClr val="000000"/>
                </a:solidFill>
                <a:effectLst/>
                <a:latin typeface="Programme"/>
              </a:rPr>
              <a:t>La tua canzone in fondo è questa qua:</a:t>
            </a:r>
            <a:br>
              <a:rPr lang="it-IT" sz="1700" dirty="0"/>
            </a:br>
            <a:br>
              <a:rPr lang="it-IT" sz="1700" dirty="0"/>
            </a:br>
            <a:r>
              <a:rPr lang="it-IT" sz="1700" b="0" i="0" dirty="0">
                <a:solidFill>
                  <a:srgbClr val="000000"/>
                </a:solidFill>
                <a:effectLst/>
                <a:latin typeface="Programme"/>
              </a:rPr>
              <a:t>Arrivederci, Roma...</a:t>
            </a:r>
            <a:br>
              <a:rPr lang="it-IT" sz="1700" dirty="0"/>
            </a:br>
            <a:r>
              <a:rPr lang="it-IT" sz="1700" b="0" i="0" dirty="0">
                <a:solidFill>
                  <a:srgbClr val="000000"/>
                </a:solidFill>
                <a:effectLst/>
                <a:latin typeface="Programme"/>
              </a:rPr>
              <a:t>Good-bye... </a:t>
            </a:r>
            <a:r>
              <a:rPr lang="it-IT" sz="1700" b="0" i="0" dirty="0" err="1">
                <a:solidFill>
                  <a:srgbClr val="000000"/>
                </a:solidFill>
                <a:effectLst/>
                <a:latin typeface="Programme"/>
              </a:rPr>
              <a:t>au-revoir</a:t>
            </a:r>
            <a:r>
              <a:rPr lang="it-IT" sz="1700" b="0" i="0" dirty="0">
                <a:solidFill>
                  <a:srgbClr val="000000"/>
                </a:solidFill>
                <a:effectLst/>
                <a:latin typeface="Programme"/>
              </a:rPr>
              <a:t>...</a:t>
            </a:r>
            <a:br>
              <a:rPr lang="it-IT" sz="1700" dirty="0"/>
            </a:br>
            <a:r>
              <a:rPr lang="it-IT" sz="1700" b="0" i="0" dirty="0">
                <a:solidFill>
                  <a:srgbClr val="000000"/>
                </a:solidFill>
                <a:effectLst/>
                <a:latin typeface="Programme"/>
              </a:rPr>
              <a:t>Si ritrova a pranzo a Squarciarelli</a:t>
            </a:r>
            <a:br>
              <a:rPr lang="it-IT" sz="1700" dirty="0"/>
            </a:br>
            <a:r>
              <a:rPr lang="it-IT" sz="1700" b="0" i="0" dirty="0">
                <a:solidFill>
                  <a:srgbClr val="000000"/>
                </a:solidFill>
                <a:effectLst/>
                <a:latin typeface="Programme"/>
              </a:rPr>
              <a:t>Fettuccine e vino dei Castelli</a:t>
            </a:r>
            <a:br>
              <a:rPr lang="it-IT" sz="1700" dirty="0"/>
            </a:br>
            <a:r>
              <a:rPr lang="it-IT" sz="1700" b="0" i="0" dirty="0">
                <a:solidFill>
                  <a:srgbClr val="000000"/>
                </a:solidFill>
                <a:effectLst/>
                <a:latin typeface="Programme"/>
              </a:rPr>
              <a:t>Come ai tempi belli che Pinelli </a:t>
            </a:r>
            <a:endParaRPr lang="pl-PL" sz="1700" b="0" i="0" dirty="0">
              <a:solidFill>
                <a:srgbClr val="000000"/>
              </a:solidFill>
              <a:effectLst/>
              <a:latin typeface="Programme"/>
            </a:endParaRPr>
          </a:p>
          <a:p>
            <a:r>
              <a:rPr lang="it-IT" sz="1700" b="0" i="0" dirty="0">
                <a:solidFill>
                  <a:srgbClr val="000000"/>
                </a:solidFill>
                <a:effectLst/>
                <a:latin typeface="Programme"/>
              </a:rPr>
              <a:t>immortalò!</a:t>
            </a:r>
            <a:br>
              <a:rPr lang="it-IT" sz="1700" dirty="0"/>
            </a:br>
            <a:br>
              <a:rPr lang="it-IT" sz="1700" dirty="0"/>
            </a:br>
            <a:r>
              <a:rPr lang="it-IT" sz="1700" b="0" i="0" dirty="0">
                <a:solidFill>
                  <a:srgbClr val="000000"/>
                </a:solidFill>
                <a:effectLst/>
                <a:latin typeface="Programme"/>
              </a:rPr>
              <a:t>Arrivederci, Roma...</a:t>
            </a:r>
            <a:br>
              <a:rPr lang="it-IT" sz="1700" dirty="0"/>
            </a:br>
            <a:r>
              <a:rPr lang="it-IT" sz="1700" b="0" i="0" dirty="0">
                <a:solidFill>
                  <a:srgbClr val="000000"/>
                </a:solidFill>
                <a:effectLst/>
                <a:latin typeface="Programme"/>
              </a:rPr>
              <a:t>Good-bye... </a:t>
            </a:r>
            <a:r>
              <a:rPr lang="it-IT" sz="1700" b="0" i="0" dirty="0" err="1">
                <a:solidFill>
                  <a:srgbClr val="000000"/>
                </a:solidFill>
                <a:effectLst/>
                <a:latin typeface="Programme"/>
              </a:rPr>
              <a:t>au-revoir</a:t>
            </a:r>
            <a:r>
              <a:rPr lang="it-IT" sz="1700" b="0" i="0" dirty="0">
                <a:solidFill>
                  <a:srgbClr val="000000"/>
                </a:solidFill>
                <a:effectLst/>
                <a:latin typeface="Programme"/>
              </a:rPr>
              <a:t>...</a:t>
            </a:r>
            <a:br>
              <a:rPr lang="it-IT" sz="1700" dirty="0"/>
            </a:br>
            <a:r>
              <a:rPr lang="it-IT" sz="1700" b="0" i="0" dirty="0">
                <a:solidFill>
                  <a:srgbClr val="000000"/>
                </a:solidFill>
                <a:effectLst/>
                <a:latin typeface="Programme"/>
              </a:rPr>
              <a:t>Si rivede a spasso in carrozzella</a:t>
            </a:r>
            <a:br>
              <a:rPr lang="it-IT" sz="1700" dirty="0"/>
            </a:br>
            <a:r>
              <a:rPr lang="it-IT" sz="1700" b="0" i="0" dirty="0">
                <a:solidFill>
                  <a:srgbClr val="000000"/>
                </a:solidFill>
                <a:effectLst/>
                <a:latin typeface="Programme"/>
              </a:rPr>
              <a:t>E ripensa a quella "</a:t>
            </a:r>
            <a:r>
              <a:rPr lang="it-IT" sz="1700" b="0" i="0" dirty="0" err="1">
                <a:solidFill>
                  <a:srgbClr val="000000"/>
                </a:solidFill>
                <a:effectLst/>
                <a:latin typeface="Programme"/>
              </a:rPr>
              <a:t>ciumachella</a:t>
            </a:r>
            <a:r>
              <a:rPr lang="it-IT" sz="1700" b="0" i="0" dirty="0">
                <a:solidFill>
                  <a:srgbClr val="000000"/>
                </a:solidFill>
                <a:effectLst/>
                <a:latin typeface="Programme"/>
              </a:rPr>
              <a:t>"</a:t>
            </a:r>
            <a:br>
              <a:rPr lang="it-IT" sz="1700" dirty="0"/>
            </a:br>
            <a:r>
              <a:rPr lang="it-IT" sz="1700" b="0" i="0" dirty="0">
                <a:solidFill>
                  <a:srgbClr val="000000"/>
                </a:solidFill>
                <a:effectLst/>
                <a:latin typeface="Programme"/>
              </a:rPr>
              <a:t>Ch'era tanto bella e che gli ha detto </a:t>
            </a:r>
            <a:endParaRPr lang="pl-PL" sz="1700" b="0" i="0" dirty="0">
              <a:solidFill>
                <a:srgbClr val="000000"/>
              </a:solidFill>
              <a:effectLst/>
              <a:latin typeface="Programme"/>
            </a:endParaRPr>
          </a:p>
          <a:p>
            <a:r>
              <a:rPr lang="it-IT" sz="1700" b="0" i="0" dirty="0">
                <a:solidFill>
                  <a:srgbClr val="000000"/>
                </a:solidFill>
                <a:effectLst/>
                <a:latin typeface="Programme"/>
              </a:rPr>
              <a:t>sempre "no"!</a:t>
            </a:r>
            <a:endParaRPr lang="en-US" sz="1700" dirty="0"/>
          </a:p>
        </p:txBody>
      </p:sp>
    </p:spTree>
    <p:extLst>
      <p:ext uri="{BB962C8B-B14F-4D97-AF65-F5344CB8AC3E}">
        <p14:creationId xmlns:p14="http://schemas.microsoft.com/office/powerpoint/2010/main" val="167268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3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4AE984F-F6FC-8ACE-4C1B-98751389A97E}"/>
              </a:ext>
            </a:extLst>
          </p:cNvPr>
          <p:cNvSpPr>
            <a:spLocks noGrp="1"/>
          </p:cNvSpPr>
          <p:nvPr>
            <p:ph type="title"/>
          </p:nvPr>
        </p:nvSpPr>
        <p:spPr/>
        <p:txBody>
          <a:bodyPr/>
          <a:lstStyle/>
          <a:p>
            <a:r>
              <a:rPr lang="it-IT" sz="4000" dirty="0"/>
              <a:t>Saluti da Roma…</a:t>
            </a:r>
            <a:endParaRPr lang="en-US" sz="4000" dirty="0"/>
          </a:p>
        </p:txBody>
      </p:sp>
      <p:pic>
        <p:nvPicPr>
          <p:cNvPr id="4" name="Obraz 3" descr="Obraz zawierający osoba, człowiek, na wolnym powietrzu, ubrania&#10;&#10;Zawartość wygenerowana przez AI może być niepoprawna.">
            <a:extLst>
              <a:ext uri="{FF2B5EF4-FFF2-40B4-BE49-F238E27FC236}">
                <a16:creationId xmlns:a16="http://schemas.microsoft.com/office/drawing/2014/main" id="{5ECB6D53-320E-47C6-D76E-9332CAF0B4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1315779"/>
            <a:ext cx="9144000" cy="4226442"/>
          </a:xfrm>
          <a:prstGeom prst="rect">
            <a:avLst/>
          </a:prstGeom>
        </p:spPr>
      </p:pic>
      <p:sp>
        <p:nvSpPr>
          <p:cNvPr id="5" name="pole tekstowe 4">
            <a:extLst>
              <a:ext uri="{FF2B5EF4-FFF2-40B4-BE49-F238E27FC236}">
                <a16:creationId xmlns:a16="http://schemas.microsoft.com/office/drawing/2014/main" id="{ED346EBA-A232-0112-D8E6-BD1D8B6C0481}"/>
              </a:ext>
            </a:extLst>
          </p:cNvPr>
          <p:cNvSpPr txBox="1"/>
          <p:nvPr/>
        </p:nvSpPr>
        <p:spPr>
          <a:xfrm>
            <a:off x="683568" y="6093296"/>
            <a:ext cx="7879080" cy="400110"/>
          </a:xfrm>
          <a:prstGeom prst="rect">
            <a:avLst/>
          </a:prstGeom>
          <a:noFill/>
        </p:spPr>
        <p:txBody>
          <a:bodyPr wrap="none" rtlCol="0">
            <a:spAutoFit/>
          </a:bodyPr>
          <a:lstStyle/>
          <a:p>
            <a:r>
              <a:rPr lang="it-IT" sz="2000"/>
              <a:t>Febbraio 2024</a:t>
            </a:r>
            <a:r>
              <a:rPr lang="it-IT" sz="2000" dirty="0"/>
              <a:t>: non ancora l’anno giubilare, ma già gremito di gente</a:t>
            </a:r>
            <a:endParaRPr lang="en-US" sz="2000" dirty="0"/>
          </a:p>
        </p:txBody>
      </p:sp>
    </p:spTree>
    <p:extLst>
      <p:ext uri="{BB962C8B-B14F-4D97-AF65-F5344CB8AC3E}">
        <p14:creationId xmlns:p14="http://schemas.microsoft.com/office/powerpoint/2010/main" val="133614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8F3AD-240B-0EFB-48C9-90F61E9CA4DA}"/>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DBF1CDFA-A76A-A616-F81C-5CC5C4CCAE44}"/>
              </a:ext>
            </a:extLst>
          </p:cNvPr>
          <p:cNvSpPr>
            <a:spLocks noGrp="1" noChangeArrowheads="1"/>
          </p:cNvSpPr>
          <p:nvPr>
            <p:ph type="title"/>
          </p:nvPr>
        </p:nvSpPr>
        <p:spPr>
          <a:xfrm>
            <a:off x="4393702" y="363266"/>
            <a:ext cx="4272461" cy="1143000"/>
          </a:xfrm>
        </p:spPr>
        <p:txBody>
          <a:bodyPr/>
          <a:lstStyle/>
          <a:p>
            <a:pPr eaLnBrk="1" hangingPunct="1"/>
            <a:r>
              <a:rPr lang="en-AU" altLang="it-IT" sz="3400" dirty="0"/>
              <a:t>Enea, </a:t>
            </a:r>
            <a:r>
              <a:rPr lang="en-AU" altLang="it-IT" sz="3400" dirty="0" err="1"/>
              <a:t>nonno</a:t>
            </a:r>
            <a:r>
              <a:rPr lang="en-AU" altLang="it-IT" sz="3400" dirty="0"/>
              <a:t> di Romolo </a:t>
            </a:r>
          </a:p>
        </p:txBody>
      </p:sp>
      <p:sp>
        <p:nvSpPr>
          <p:cNvPr id="4" name="pole tekstowe 3">
            <a:extLst>
              <a:ext uri="{FF2B5EF4-FFF2-40B4-BE49-F238E27FC236}">
                <a16:creationId xmlns:a16="http://schemas.microsoft.com/office/drawing/2014/main" id="{2B75CF33-163B-F36E-B6A1-A33A6372B0AF}"/>
              </a:ext>
            </a:extLst>
          </p:cNvPr>
          <p:cNvSpPr txBox="1"/>
          <p:nvPr/>
        </p:nvSpPr>
        <p:spPr>
          <a:xfrm>
            <a:off x="146971" y="6339616"/>
            <a:ext cx="8925719" cy="523220"/>
          </a:xfrm>
          <a:prstGeom prst="rect">
            <a:avLst/>
          </a:prstGeom>
          <a:noFill/>
        </p:spPr>
        <p:txBody>
          <a:bodyPr wrap="square">
            <a:spAutoFit/>
          </a:bodyPr>
          <a:lstStyle/>
          <a:p>
            <a:pPr>
              <a:spcAft>
                <a:spcPts val="0"/>
              </a:spcAft>
            </a:pPr>
            <a:r>
              <a:rPr lang="it-IT" sz="1400" dirty="0">
                <a:hlinkClick r:id="rId2"/>
              </a:rPr>
              <a:t>https://www.skuola.net/storia-antica/leggenda-venuta-enea-italia.html</a:t>
            </a:r>
            <a:endParaRPr lang="it-IT" sz="1400" dirty="0"/>
          </a:p>
          <a:p>
            <a:pPr>
              <a:spcAft>
                <a:spcPts val="600"/>
              </a:spcAft>
            </a:pPr>
            <a:r>
              <a:rPr lang="it-IT" sz="1400" dirty="0"/>
              <a:t>https://www.newdailycompass.com/it/enea-e-il-senso-di-appartenenza-del-cittadino</a:t>
            </a:r>
          </a:p>
        </p:txBody>
      </p:sp>
      <p:pic>
        <p:nvPicPr>
          <p:cNvPr id="6" name="Obraz 5" descr="Obraz zawierający tekst, zrzut ekranu, Czcionka&#10;&#10;Zawartość wygenerowana przez AI może być niepoprawna.">
            <a:extLst>
              <a:ext uri="{FF2B5EF4-FFF2-40B4-BE49-F238E27FC236}">
                <a16:creationId xmlns:a16="http://schemas.microsoft.com/office/drawing/2014/main" id="{63776F22-96A7-72D8-1FCE-AA5DE4EB71D3}"/>
              </a:ext>
            </a:extLst>
          </p:cNvPr>
          <p:cNvPicPr>
            <a:picLocks noChangeAspect="1"/>
          </p:cNvPicPr>
          <p:nvPr/>
        </p:nvPicPr>
        <p:blipFill>
          <a:blip r:embed="rId3"/>
          <a:stretch>
            <a:fillRect/>
          </a:stretch>
        </p:blipFill>
        <p:spPr>
          <a:xfrm>
            <a:off x="94087" y="2938868"/>
            <a:ext cx="8955825" cy="3431444"/>
          </a:xfrm>
          <a:prstGeom prst="rect">
            <a:avLst/>
          </a:prstGeom>
        </p:spPr>
      </p:pic>
      <p:pic>
        <p:nvPicPr>
          <p:cNvPr id="3074" name="Picture 2">
            <a:extLst>
              <a:ext uri="{FF2B5EF4-FFF2-40B4-BE49-F238E27FC236}">
                <a16:creationId xmlns:a16="http://schemas.microsoft.com/office/drawing/2014/main" id="{5670E827-92C7-3BA5-A15E-43706F8031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563" y="27975"/>
            <a:ext cx="3957139" cy="2890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681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EDF3C9B1-6CA7-F974-C5B0-27E14CCE9E56}"/>
              </a:ext>
            </a:extLst>
          </p:cNvPr>
          <p:cNvSpPr>
            <a:spLocks noGrp="1" noChangeArrowheads="1"/>
          </p:cNvSpPr>
          <p:nvPr>
            <p:ph type="title"/>
          </p:nvPr>
        </p:nvSpPr>
        <p:spPr>
          <a:xfrm>
            <a:off x="436563" y="-171450"/>
            <a:ext cx="8229600" cy="1143000"/>
          </a:xfrm>
        </p:spPr>
        <p:txBody>
          <a:bodyPr/>
          <a:lstStyle/>
          <a:p>
            <a:pPr eaLnBrk="1" hangingPunct="1"/>
            <a:r>
              <a:rPr lang="en-AU" altLang="it-IT" sz="3400" dirty="0"/>
              <a:t>I </a:t>
            </a:r>
            <a:r>
              <a:rPr lang="en-AU" altLang="it-IT" sz="3400" dirty="0" err="1"/>
              <a:t>sette</a:t>
            </a:r>
            <a:r>
              <a:rPr lang="en-AU" altLang="it-IT" sz="3400" dirty="0"/>
              <a:t> re di Roma</a:t>
            </a:r>
          </a:p>
        </p:txBody>
      </p:sp>
      <p:sp>
        <p:nvSpPr>
          <p:cNvPr id="4" name="pole tekstowe 3">
            <a:extLst>
              <a:ext uri="{FF2B5EF4-FFF2-40B4-BE49-F238E27FC236}">
                <a16:creationId xmlns:a16="http://schemas.microsoft.com/office/drawing/2014/main" id="{4B07AEE1-8D59-D3B9-CB96-304DB41BEA1F}"/>
              </a:ext>
            </a:extLst>
          </p:cNvPr>
          <p:cNvSpPr txBox="1"/>
          <p:nvPr/>
        </p:nvSpPr>
        <p:spPr>
          <a:xfrm>
            <a:off x="218281" y="3954498"/>
            <a:ext cx="8707437" cy="2739211"/>
          </a:xfrm>
          <a:prstGeom prst="rect">
            <a:avLst/>
          </a:prstGeom>
          <a:noFill/>
        </p:spPr>
        <p:txBody>
          <a:bodyPr wrap="square">
            <a:spAutoFit/>
          </a:bodyPr>
          <a:lstStyle/>
          <a:p>
            <a:r>
              <a:rPr lang="it-IT" dirty="0"/>
              <a:t> </a:t>
            </a:r>
            <a:r>
              <a:rPr lang="it-IT" b="1" dirty="0"/>
              <a:t>I re di Roma furono 8 in tutto ma due</a:t>
            </a:r>
            <a:r>
              <a:rPr lang="it-IT" dirty="0"/>
              <a:t>, Romolo e Tito Tazio governarono in contemporanea, per cui vi furono solo sette elezioni al trono</a:t>
            </a:r>
            <a:r>
              <a:rPr lang="it-IT" baseline="30000" dirty="0"/>
              <a:t>*</a:t>
            </a:r>
          </a:p>
          <a:p>
            <a:endParaRPr lang="it-IT" dirty="0">
              <a:solidFill>
                <a:srgbClr val="202122"/>
              </a:solidFill>
            </a:endParaRPr>
          </a:p>
          <a:p>
            <a:r>
              <a:rPr lang="it-IT" dirty="0">
                <a:solidFill>
                  <a:srgbClr val="202122"/>
                </a:solidFill>
              </a:rPr>
              <a:t>Numa Pompilio, secondo re della città (siamo tra il 700 e 600 a.C.), veniva dalla Sabina, ed era il genero (= </a:t>
            </a:r>
            <a:r>
              <a:rPr lang="it-IT" i="1" dirty="0">
                <a:solidFill>
                  <a:srgbClr val="202122"/>
                </a:solidFill>
              </a:rPr>
              <a:t>zi</a:t>
            </a:r>
            <a:r>
              <a:rPr lang="pl-PL" i="1" dirty="0" err="1">
                <a:solidFill>
                  <a:srgbClr val="202122"/>
                </a:solidFill>
              </a:rPr>
              <a:t>ęć</a:t>
            </a:r>
            <a:r>
              <a:rPr lang="pl-PL" dirty="0">
                <a:solidFill>
                  <a:srgbClr val="202122"/>
                </a:solidFill>
              </a:rPr>
              <a:t>)</a:t>
            </a:r>
            <a:r>
              <a:rPr lang="it-IT" dirty="0">
                <a:solidFill>
                  <a:srgbClr val="202122"/>
                </a:solidFill>
              </a:rPr>
              <a:t> del re Tito Tazio. Quando Romolo morì, i romani lo scelsero come sovrano. Religioso e pacifico, mantenne buoni rapporti con tutti i popoli vicini garantendo un lungo periodo di pace.</a:t>
            </a:r>
            <a:r>
              <a:rPr lang="it-IT" baseline="30000" dirty="0"/>
              <a:t>* *</a:t>
            </a:r>
            <a:endParaRPr lang="it-IT" dirty="0">
              <a:solidFill>
                <a:srgbClr val="202122"/>
              </a:solidFill>
            </a:endParaRPr>
          </a:p>
          <a:p>
            <a:endParaRPr lang="it-IT" dirty="0">
              <a:solidFill>
                <a:srgbClr val="202122"/>
              </a:solidFill>
            </a:endParaRPr>
          </a:p>
          <a:p>
            <a:r>
              <a:rPr lang="it-IT" sz="1400" baseline="30000" dirty="0"/>
              <a:t>* </a:t>
            </a:r>
            <a:r>
              <a:rPr lang="it-IT" sz="1400" dirty="0">
                <a:solidFill>
                  <a:srgbClr val="202122"/>
                </a:solidFill>
              </a:rPr>
              <a:t>https://www.romanoimpero.com/2020/01/i-sette-re-di-roma.html</a:t>
            </a:r>
          </a:p>
          <a:p>
            <a:r>
              <a:rPr lang="it-IT" sz="1400" baseline="30000" dirty="0"/>
              <a:t>* * </a:t>
            </a:r>
            <a:r>
              <a:rPr lang="it-IT" sz="1400" dirty="0"/>
              <a:t>Corrado Augias, </a:t>
            </a:r>
            <a:r>
              <a:rPr lang="it-IT" sz="1400" i="1" dirty="0"/>
              <a:t>I segreti di Roma. Storie, luoghi e personaggi di una capitale</a:t>
            </a:r>
            <a:r>
              <a:rPr lang="it-IT" sz="1400" dirty="0"/>
              <a:t>, Mondadori, 2017, p.7.</a:t>
            </a:r>
          </a:p>
        </p:txBody>
      </p:sp>
      <p:pic>
        <p:nvPicPr>
          <p:cNvPr id="1026" name="Picture 2">
            <a:extLst>
              <a:ext uri="{FF2B5EF4-FFF2-40B4-BE49-F238E27FC236}">
                <a16:creationId xmlns:a16="http://schemas.microsoft.com/office/drawing/2014/main" id="{44CD7C8E-11EC-FF6D-BC33-F098DC3B49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749" y="764704"/>
            <a:ext cx="6379588" cy="3189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497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E592C-218B-1CB9-E131-36D98E477CC4}"/>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6E88B8EE-0E19-282B-3960-7E32B45BC32E}"/>
              </a:ext>
            </a:extLst>
          </p:cNvPr>
          <p:cNvSpPr>
            <a:spLocks noGrp="1" noChangeArrowheads="1"/>
          </p:cNvSpPr>
          <p:nvPr>
            <p:ph type="title"/>
          </p:nvPr>
        </p:nvSpPr>
        <p:spPr>
          <a:xfrm>
            <a:off x="436563" y="-171450"/>
            <a:ext cx="8229600" cy="1143000"/>
          </a:xfrm>
        </p:spPr>
        <p:txBody>
          <a:bodyPr/>
          <a:lstStyle/>
          <a:p>
            <a:pPr eaLnBrk="1" hangingPunct="1"/>
            <a:r>
              <a:rPr lang="en-AU" altLang="it-IT" sz="3400" dirty="0"/>
              <a:t>Il </a:t>
            </a:r>
            <a:r>
              <a:rPr lang="en-AU" altLang="it-IT" sz="3400" dirty="0" err="1"/>
              <a:t>sistema</a:t>
            </a:r>
            <a:r>
              <a:rPr lang="en-AU" altLang="it-IT" sz="3400" dirty="0"/>
              <a:t> di </a:t>
            </a:r>
            <a:r>
              <a:rPr lang="en-AU" altLang="it-IT" sz="3400" dirty="0" err="1"/>
              <a:t>regole</a:t>
            </a:r>
            <a:r>
              <a:rPr lang="en-AU" altLang="it-IT" sz="3400" dirty="0"/>
              <a:t> </a:t>
            </a:r>
            <a:r>
              <a:rPr lang="en-AU" altLang="it-IT" sz="3400" dirty="0" err="1"/>
              <a:t>giuridiche</a:t>
            </a:r>
            <a:endParaRPr lang="en-AU" altLang="it-IT" sz="3400" dirty="0"/>
          </a:p>
        </p:txBody>
      </p:sp>
      <p:sp>
        <p:nvSpPr>
          <p:cNvPr id="4" name="pole tekstowe 3">
            <a:extLst>
              <a:ext uri="{FF2B5EF4-FFF2-40B4-BE49-F238E27FC236}">
                <a16:creationId xmlns:a16="http://schemas.microsoft.com/office/drawing/2014/main" id="{D2B21AE2-4C13-DC4F-2F79-336A34FCAD67}"/>
              </a:ext>
            </a:extLst>
          </p:cNvPr>
          <p:cNvSpPr txBox="1"/>
          <p:nvPr/>
        </p:nvSpPr>
        <p:spPr>
          <a:xfrm>
            <a:off x="218281" y="3368109"/>
            <a:ext cx="8925719" cy="3385542"/>
          </a:xfrm>
          <a:prstGeom prst="rect">
            <a:avLst/>
          </a:prstGeom>
          <a:noFill/>
        </p:spPr>
        <p:txBody>
          <a:bodyPr wrap="square">
            <a:spAutoFit/>
          </a:bodyPr>
          <a:lstStyle/>
          <a:p>
            <a:r>
              <a:rPr lang="it-IT" sz="2000" dirty="0"/>
              <a:t> Per tanti secoli quelle norme vennero rispettate e il corpus legislativo romano resta ancora oggi insuperato come dimostrano le formule che riassumono alcuni dei suoi principi fondamentali:</a:t>
            </a:r>
          </a:p>
          <a:p>
            <a:endParaRPr lang="it-IT" sz="2000" b="1" dirty="0"/>
          </a:p>
          <a:p>
            <a:r>
              <a:rPr lang="it-IT" sz="2000" i="1" dirty="0" err="1"/>
              <a:t>Unicuique</a:t>
            </a:r>
            <a:r>
              <a:rPr lang="it-IT" sz="2000" i="1" dirty="0"/>
              <a:t> </a:t>
            </a:r>
            <a:r>
              <a:rPr lang="it-IT" sz="2000" i="1" dirty="0" err="1"/>
              <a:t>suum</a:t>
            </a:r>
            <a:r>
              <a:rPr lang="it-IT" sz="2000" i="1" dirty="0"/>
              <a:t> </a:t>
            </a:r>
            <a:r>
              <a:rPr lang="it-IT" sz="2000" dirty="0"/>
              <a:t>= A ciascuno il suo, </a:t>
            </a:r>
          </a:p>
          <a:p>
            <a:r>
              <a:rPr lang="it-IT" sz="2000" i="1" dirty="0" err="1"/>
              <a:t>Neminen</a:t>
            </a:r>
            <a:r>
              <a:rPr lang="it-IT" sz="2000" i="1" dirty="0"/>
              <a:t> </a:t>
            </a:r>
            <a:r>
              <a:rPr lang="it-IT" sz="2000" i="1" dirty="0" err="1"/>
              <a:t>laedere</a:t>
            </a:r>
            <a:r>
              <a:rPr lang="it-IT" sz="2000" i="1" dirty="0"/>
              <a:t> </a:t>
            </a:r>
            <a:r>
              <a:rPr lang="it-IT" sz="2000" dirty="0"/>
              <a:t>= Nessuno faccia del male</a:t>
            </a:r>
          </a:p>
          <a:p>
            <a:r>
              <a:rPr lang="it-IT" sz="2000" i="1" dirty="0"/>
              <a:t>Ne bis in </a:t>
            </a:r>
            <a:r>
              <a:rPr lang="it-IT" sz="2000" i="1" dirty="0" err="1"/>
              <a:t>eadam</a:t>
            </a:r>
            <a:r>
              <a:rPr lang="it-IT" sz="2000" i="1" dirty="0"/>
              <a:t> </a:t>
            </a:r>
            <a:r>
              <a:rPr lang="it-IT" sz="2000" dirty="0"/>
              <a:t>= Non farlo due volte.</a:t>
            </a:r>
          </a:p>
          <a:p>
            <a:r>
              <a:rPr lang="it-IT" sz="2000" i="1" dirty="0"/>
              <a:t>Dura </a:t>
            </a:r>
            <a:r>
              <a:rPr lang="it-IT" sz="2000" i="1" dirty="0" err="1"/>
              <a:t>lex</a:t>
            </a:r>
            <a:r>
              <a:rPr lang="it-IT" sz="2000" i="1" dirty="0"/>
              <a:t> sed </a:t>
            </a:r>
            <a:r>
              <a:rPr lang="it-IT" sz="2000" i="1" dirty="0" err="1"/>
              <a:t>lex</a:t>
            </a:r>
            <a:endParaRPr lang="it-IT" sz="2000" i="1" dirty="0"/>
          </a:p>
          <a:p>
            <a:r>
              <a:rPr lang="it-IT" sz="2000" i="1" dirty="0"/>
              <a:t>Nemo ad factum </a:t>
            </a:r>
            <a:r>
              <a:rPr lang="it-IT" sz="2000" i="1" dirty="0" err="1"/>
              <a:t>cogi</a:t>
            </a:r>
            <a:r>
              <a:rPr lang="it-IT" sz="2000" i="1" dirty="0"/>
              <a:t> </a:t>
            </a:r>
            <a:r>
              <a:rPr lang="it-IT" sz="2000" i="1" dirty="0" err="1"/>
              <a:t>potest</a:t>
            </a:r>
            <a:r>
              <a:rPr lang="it-IT" sz="2000" i="1" dirty="0"/>
              <a:t> </a:t>
            </a:r>
            <a:r>
              <a:rPr lang="it-IT" sz="2000" dirty="0"/>
              <a:t>= Nessuno può essere costretto a fare qualcosa.</a:t>
            </a:r>
          </a:p>
          <a:p>
            <a:endParaRPr lang="it-IT" sz="2000" dirty="0"/>
          </a:p>
          <a:p>
            <a:r>
              <a:rPr lang="it-IT" sz="1400" baseline="30000" dirty="0"/>
              <a:t>* * </a:t>
            </a:r>
            <a:r>
              <a:rPr lang="it-IT" sz="1400" dirty="0"/>
              <a:t>Corrado Augias, </a:t>
            </a:r>
            <a:r>
              <a:rPr lang="it-IT" sz="1400" i="1" dirty="0"/>
              <a:t>I segreti di Roma. Storie, luoghi e personaggi di una capitale</a:t>
            </a:r>
            <a:r>
              <a:rPr lang="it-IT" sz="1400" dirty="0"/>
              <a:t>, Mondadori, 2017, p.6.</a:t>
            </a:r>
          </a:p>
        </p:txBody>
      </p:sp>
      <p:pic>
        <p:nvPicPr>
          <p:cNvPr id="4098" name="Picture 2" descr="Temida – Dwumiesięcznik &quot;Radca Prawny&quot;">
            <a:extLst>
              <a:ext uri="{FF2B5EF4-FFF2-40B4-BE49-F238E27FC236}">
                <a16:creationId xmlns:a16="http://schemas.microsoft.com/office/drawing/2014/main" id="{50BFC4DB-2969-2801-C2A0-F38D54F1AD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5265" y="708433"/>
            <a:ext cx="3888432" cy="2595345"/>
          </a:xfrm>
          <a:prstGeom prst="rect">
            <a:avLst/>
          </a:prstGeom>
          <a:noFill/>
          <a:extLst>
            <a:ext uri="{909E8E84-426E-40DD-AFC4-6F175D3DCCD1}">
              <a14:hiddenFill xmlns:a14="http://schemas.microsoft.com/office/drawing/2010/main">
                <a:solidFill>
                  <a:srgbClr val="FFFFFF"/>
                </a:solidFill>
              </a14:hiddenFill>
            </a:ext>
          </a:extLst>
        </p:spPr>
      </p:pic>
      <p:sp>
        <p:nvSpPr>
          <p:cNvPr id="2" name="pole tekstowe 1">
            <a:extLst>
              <a:ext uri="{FF2B5EF4-FFF2-40B4-BE49-F238E27FC236}">
                <a16:creationId xmlns:a16="http://schemas.microsoft.com/office/drawing/2014/main" id="{7DFF7CD6-9B46-22BE-6E1A-91FBB656C1C8}"/>
              </a:ext>
            </a:extLst>
          </p:cNvPr>
          <p:cNvSpPr txBox="1"/>
          <p:nvPr/>
        </p:nvSpPr>
        <p:spPr>
          <a:xfrm>
            <a:off x="5796136" y="1268760"/>
            <a:ext cx="1838965" cy="646331"/>
          </a:xfrm>
          <a:prstGeom prst="rect">
            <a:avLst/>
          </a:prstGeom>
          <a:noFill/>
        </p:spPr>
        <p:txBody>
          <a:bodyPr wrap="none" rtlCol="0">
            <a:spAutoFit/>
          </a:bodyPr>
          <a:lstStyle/>
          <a:p>
            <a:r>
              <a:rPr lang="it-IT" dirty="0" err="1"/>
              <a:t>Dwumiesi</a:t>
            </a:r>
            <a:r>
              <a:rPr lang="pl-PL" dirty="0" err="1"/>
              <a:t>ęcznik</a:t>
            </a:r>
            <a:endParaRPr lang="pl-PL" dirty="0"/>
          </a:p>
          <a:p>
            <a:r>
              <a:rPr lang="pl-PL" dirty="0"/>
              <a:t>„Radca Prawny”</a:t>
            </a:r>
            <a:endParaRPr lang="en-US" dirty="0"/>
          </a:p>
        </p:txBody>
      </p:sp>
    </p:spTree>
    <p:extLst>
      <p:ext uri="{BB962C8B-B14F-4D97-AF65-F5344CB8AC3E}">
        <p14:creationId xmlns:p14="http://schemas.microsoft.com/office/powerpoint/2010/main" val="2474126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D364E251-E31E-1712-E4F9-417168E2D053}"/>
              </a:ext>
            </a:extLst>
          </p:cNvPr>
          <p:cNvSpPr>
            <a:spLocks noGrp="1" noChangeArrowheads="1"/>
          </p:cNvSpPr>
          <p:nvPr>
            <p:ph type="title"/>
          </p:nvPr>
        </p:nvSpPr>
        <p:spPr>
          <a:xfrm>
            <a:off x="457200" y="-242888"/>
            <a:ext cx="8229600" cy="1143001"/>
          </a:xfrm>
        </p:spPr>
        <p:txBody>
          <a:bodyPr/>
          <a:lstStyle/>
          <a:p>
            <a:pPr eaLnBrk="1" hangingPunct="1"/>
            <a:r>
              <a:rPr lang="it-IT" altLang="it-IT" sz="3600"/>
              <a:t>«Poveri Etruschi»</a:t>
            </a:r>
            <a:endParaRPr lang="en-AU" altLang="it-IT" sz="3600"/>
          </a:p>
        </p:txBody>
      </p:sp>
      <p:sp>
        <p:nvSpPr>
          <p:cNvPr id="6147" name="pole tekstowe 3">
            <a:extLst>
              <a:ext uri="{FF2B5EF4-FFF2-40B4-BE49-F238E27FC236}">
                <a16:creationId xmlns:a16="http://schemas.microsoft.com/office/drawing/2014/main" id="{651D19E7-2967-1275-2DDB-668347C053EF}"/>
              </a:ext>
            </a:extLst>
          </p:cNvPr>
          <p:cNvSpPr txBox="1">
            <a:spLocks noChangeArrowheads="1"/>
          </p:cNvSpPr>
          <p:nvPr/>
        </p:nvSpPr>
        <p:spPr bwMode="auto">
          <a:xfrm>
            <a:off x="354013" y="755650"/>
            <a:ext cx="8435975"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it-IT" altLang="en-US" sz="2000" dirty="0"/>
              <a:t>«All’opposto dei romani d’oggi, che fanno tutto per </a:t>
            </a:r>
            <a:r>
              <a:rPr lang="it-IT" altLang="en-US" sz="2000" b="1" dirty="0"/>
              <a:t>scherzo</a:t>
            </a:r>
            <a:r>
              <a:rPr lang="it-IT" altLang="en-US" sz="2000" dirty="0"/>
              <a:t>, quelli dell’antichità facevano tutto sul serio. E specialmente quando si mettevano in testa di distruggere un nemico, non sono gli facevano la guerra e non gli davano tregua prima di averlo sconfitto, anche a costo di rimetterci eserciti su eserciti e quattrini su quattrini; ma poi entravano in casa e non vi lasciavano pietra su pietra.»</a:t>
            </a:r>
          </a:p>
          <a:p>
            <a:pPr>
              <a:spcAft>
                <a:spcPts val="600"/>
              </a:spcAft>
            </a:pPr>
            <a:r>
              <a:rPr lang="it-IT" altLang="en-US" sz="2000" b="1" dirty="0"/>
              <a:t>esercito</a:t>
            </a:r>
            <a:r>
              <a:rPr lang="it-IT" altLang="en-US" sz="2000" dirty="0"/>
              <a:t> = truppe, guerrieri, soldati</a:t>
            </a:r>
          </a:p>
          <a:p>
            <a:pPr>
              <a:spcAft>
                <a:spcPts val="600"/>
              </a:spcAft>
            </a:pPr>
            <a:r>
              <a:rPr lang="it-IT" altLang="en-US" sz="2000" b="1" dirty="0"/>
              <a:t>quattrini</a:t>
            </a:r>
            <a:r>
              <a:rPr lang="it-IT" altLang="en-US" sz="2000" dirty="0"/>
              <a:t> = soldi</a:t>
            </a:r>
          </a:p>
          <a:p>
            <a:pPr>
              <a:spcAft>
                <a:spcPts val="600"/>
              </a:spcAft>
            </a:pPr>
            <a:r>
              <a:rPr lang="it-IT" altLang="en-US" sz="2000" dirty="0"/>
              <a:t> «Un trattamento particolarmente severo riservarono agli etruschi. Fu una lotta [=guerra] e senza esclusione di colpi, ma al vinto non furono lasciati neanche occhi per piangere.  Raramente si è visto nella storia un popolo scomparire dalla faccia della terra, e un altro cancellarne tracce con tale ferocia. E a questi s</a:t>
            </a:r>
            <a:r>
              <a:rPr lang="pl-PL" altLang="en-US" sz="2000" dirty="0"/>
              <a:t>i</a:t>
            </a:r>
            <a:r>
              <a:rPr lang="it-IT" altLang="en-US" sz="2000" dirty="0"/>
              <a:t> deve il fatto che di tutta la civiltà etrusca non è rimasto quasi nulla. </a:t>
            </a:r>
          </a:p>
          <a:p>
            <a:endParaRPr lang="pl-PL" altLang="en-US" sz="2000" dirty="0"/>
          </a:p>
          <a:p>
            <a:r>
              <a:rPr lang="it-IT" altLang="en-US" sz="2000" b="1" dirty="0"/>
              <a:t>f</a:t>
            </a:r>
            <a:r>
              <a:rPr lang="pl-PL" altLang="en-US" sz="2000" b="1" dirty="0" err="1"/>
              <a:t>eroci</a:t>
            </a:r>
            <a:r>
              <a:rPr lang="it-IT" altLang="en-US" sz="2000" b="1" dirty="0"/>
              <a:t>o </a:t>
            </a:r>
            <a:r>
              <a:rPr lang="it-IT" altLang="en-US" sz="2000" dirty="0"/>
              <a:t>= </a:t>
            </a:r>
            <a:r>
              <a:rPr lang="it-IT" altLang="en-US" sz="2000" dirty="0" err="1"/>
              <a:t>ferocity</a:t>
            </a:r>
            <a:r>
              <a:rPr lang="it-IT" altLang="en-US" sz="2000" dirty="0"/>
              <a:t> (</a:t>
            </a:r>
            <a:r>
              <a:rPr lang="it-IT" altLang="en-US" sz="2000" dirty="0" err="1"/>
              <a:t>eng</a:t>
            </a:r>
            <a:r>
              <a:rPr lang="it-IT" altLang="en-US" sz="2000" dirty="0"/>
              <a:t>.), </a:t>
            </a:r>
            <a:r>
              <a:rPr lang="fr-FR" sz="2000" dirty="0"/>
              <a:t>férocité (</a:t>
            </a:r>
            <a:r>
              <a:rPr lang="fr-FR" sz="2000" dirty="0" err="1"/>
              <a:t>fr.</a:t>
            </a:r>
            <a:r>
              <a:rPr lang="fr-FR" sz="2000" dirty="0"/>
              <a:t>)</a:t>
            </a:r>
          </a:p>
          <a:p>
            <a:r>
              <a:rPr lang="it-IT" altLang="en-US" sz="1600" dirty="0"/>
              <a:t>Indro Montanelli, </a:t>
            </a:r>
            <a:r>
              <a:rPr lang="it-IT" altLang="en-US" sz="1600" i="1" dirty="0"/>
              <a:t>Storia d’Italia. 1. Dalla fondazione di Roma alla distruzione di Cartagine</a:t>
            </a:r>
            <a:r>
              <a:rPr lang="it-IT" altLang="en-US" sz="1600" dirty="0"/>
              <a:t>, Fabbri Editori, 1994, p. 24.   </a:t>
            </a:r>
            <a:endParaRPr lang="en-US" altLang="en-US"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EDF3C9B1-6CA7-F974-C5B0-27E14CCE9E56}"/>
              </a:ext>
            </a:extLst>
          </p:cNvPr>
          <p:cNvSpPr>
            <a:spLocks noGrp="1" noChangeArrowheads="1"/>
          </p:cNvSpPr>
          <p:nvPr>
            <p:ph type="title"/>
          </p:nvPr>
        </p:nvSpPr>
        <p:spPr>
          <a:xfrm>
            <a:off x="436563" y="-171450"/>
            <a:ext cx="8229600" cy="1143000"/>
          </a:xfrm>
        </p:spPr>
        <p:txBody>
          <a:bodyPr/>
          <a:lstStyle/>
          <a:p>
            <a:pPr eaLnBrk="1" hangingPunct="1"/>
            <a:r>
              <a:rPr lang="en-AU" altLang="it-IT" sz="3400"/>
              <a:t>“Scherzo un po’ triste” (Ennio Morricone)</a:t>
            </a:r>
          </a:p>
        </p:txBody>
      </p:sp>
      <p:sp>
        <p:nvSpPr>
          <p:cNvPr id="7171" name="pole tekstowe 4">
            <a:extLst>
              <a:ext uri="{FF2B5EF4-FFF2-40B4-BE49-F238E27FC236}">
                <a16:creationId xmlns:a16="http://schemas.microsoft.com/office/drawing/2014/main" id="{760CC71D-1E0C-6A38-C860-57148D1C0F6C}"/>
              </a:ext>
            </a:extLst>
          </p:cNvPr>
          <p:cNvSpPr txBox="1">
            <a:spLocks noChangeArrowheads="1"/>
          </p:cNvSpPr>
          <p:nvPr/>
        </p:nvSpPr>
        <p:spPr bwMode="auto">
          <a:xfrm>
            <a:off x="153585" y="4071319"/>
            <a:ext cx="67246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dirty="0"/>
              <a:t>https://www.youtube.com/watch?v=oBpgiMbLJeY&amp;t=28s</a:t>
            </a:r>
          </a:p>
        </p:txBody>
      </p:sp>
      <p:pic>
        <p:nvPicPr>
          <p:cNvPr id="2" name="Scherzo un po triste - YouTube">
            <a:hlinkClick r:id="" action="ppaction://media"/>
            <a:extLst>
              <a:ext uri="{FF2B5EF4-FFF2-40B4-BE49-F238E27FC236}">
                <a16:creationId xmlns:a16="http://schemas.microsoft.com/office/drawing/2014/main" id="{A6AF7C55-9691-E5B5-A213-845212CECE7E}"/>
              </a:ext>
            </a:extLst>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2515381" y="692696"/>
            <a:ext cx="3136739" cy="3136739"/>
          </a:xfrm>
          <a:prstGeom prst="rect">
            <a:avLst/>
          </a:prstGeom>
        </p:spPr>
      </p:pic>
      <p:sp>
        <p:nvSpPr>
          <p:cNvPr id="4" name="pole tekstowe 3">
            <a:extLst>
              <a:ext uri="{FF2B5EF4-FFF2-40B4-BE49-F238E27FC236}">
                <a16:creationId xmlns:a16="http://schemas.microsoft.com/office/drawing/2014/main" id="{4B07AEE1-8D59-D3B9-CB96-304DB41BEA1F}"/>
              </a:ext>
            </a:extLst>
          </p:cNvPr>
          <p:cNvSpPr txBox="1"/>
          <p:nvPr/>
        </p:nvSpPr>
        <p:spPr>
          <a:xfrm>
            <a:off x="188546" y="4509120"/>
            <a:ext cx="8707437" cy="2308324"/>
          </a:xfrm>
          <a:prstGeom prst="rect">
            <a:avLst/>
          </a:prstGeom>
          <a:noFill/>
        </p:spPr>
        <p:txBody>
          <a:bodyPr wrap="square">
            <a:spAutoFit/>
          </a:bodyPr>
          <a:lstStyle/>
          <a:p>
            <a:pPr algn="l">
              <a:buNone/>
            </a:pPr>
            <a:r>
              <a:rPr lang="it-IT" b="1" i="0" dirty="0">
                <a:effectLst/>
                <a:latin typeface="Arial" panose="020B0604020202020204" pitchFamily="34" charset="0"/>
              </a:rPr>
              <a:t>Ennio Morricone</a:t>
            </a:r>
            <a:r>
              <a:rPr lang="it-IT" b="0" i="0" dirty="0">
                <a:effectLst/>
                <a:latin typeface="Arial" panose="020B0604020202020204" pitchFamily="34" charset="0"/>
              </a:rPr>
              <a:t> (</a:t>
            </a:r>
            <a:r>
              <a:rPr lang="it-IT" b="0" i="0" u="none" strike="noStrike" dirty="0">
                <a:effectLst/>
                <a:latin typeface="Arial" panose="020B0604020202020204" pitchFamily="34" charset="0"/>
              </a:rPr>
              <a:t>Roma</a:t>
            </a:r>
            <a:r>
              <a:rPr lang="it-IT" b="0" i="0" dirty="0">
                <a:effectLst/>
                <a:latin typeface="Arial" panose="020B0604020202020204" pitchFamily="34" charset="0"/>
              </a:rPr>
              <a:t>, </a:t>
            </a:r>
            <a:r>
              <a:rPr lang="it-IT" b="0" i="0" u="none" strike="noStrike" dirty="0">
                <a:effectLst/>
                <a:latin typeface="Arial" panose="020B0604020202020204" pitchFamily="34" charset="0"/>
              </a:rPr>
              <a:t>10 novembre</a:t>
            </a:r>
            <a:r>
              <a:rPr lang="it-IT" b="0" i="0" dirty="0">
                <a:effectLst/>
                <a:latin typeface="Arial" panose="020B0604020202020204" pitchFamily="34" charset="0"/>
              </a:rPr>
              <a:t> </a:t>
            </a:r>
            <a:r>
              <a:rPr lang="it-IT" b="0" i="0" u="none" strike="noStrike" dirty="0">
                <a:effectLst/>
                <a:latin typeface="Arial" panose="020B0604020202020204" pitchFamily="34" charset="0"/>
              </a:rPr>
              <a:t>1928</a:t>
            </a:r>
            <a:r>
              <a:rPr lang="it-IT" b="0" i="0" dirty="0">
                <a:effectLst/>
                <a:latin typeface="Arial" panose="020B0604020202020204" pitchFamily="34" charset="0"/>
              </a:rPr>
              <a:t> – </a:t>
            </a:r>
            <a:r>
              <a:rPr lang="it-IT" b="0" i="0" u="none" strike="noStrike" dirty="0">
                <a:effectLst/>
                <a:latin typeface="Arial" panose="020B0604020202020204" pitchFamily="34" charset="0"/>
              </a:rPr>
              <a:t>Roma</a:t>
            </a:r>
            <a:r>
              <a:rPr lang="it-IT" b="0" i="0" dirty="0">
                <a:effectLst/>
                <a:latin typeface="Arial" panose="020B0604020202020204" pitchFamily="34" charset="0"/>
              </a:rPr>
              <a:t>, </a:t>
            </a:r>
            <a:r>
              <a:rPr lang="it-IT" b="0" i="0" u="none" strike="noStrike" dirty="0">
                <a:effectLst/>
                <a:latin typeface="Arial" panose="020B0604020202020204" pitchFamily="34" charset="0"/>
              </a:rPr>
              <a:t>6 luglio</a:t>
            </a:r>
            <a:r>
              <a:rPr lang="it-IT" b="0" i="0" dirty="0">
                <a:effectLst/>
                <a:latin typeface="Arial" panose="020B0604020202020204" pitchFamily="34" charset="0"/>
              </a:rPr>
              <a:t> </a:t>
            </a:r>
            <a:r>
              <a:rPr lang="it-IT" b="0" i="0" u="none" strike="noStrike" dirty="0">
                <a:effectLst/>
                <a:latin typeface="Arial" panose="020B0604020202020204" pitchFamily="34" charset="0"/>
              </a:rPr>
              <a:t>2020</a:t>
            </a:r>
            <a:r>
              <a:rPr lang="it-IT" b="0" i="0" dirty="0">
                <a:effectLst/>
                <a:latin typeface="Arial" panose="020B0604020202020204" pitchFamily="34" charset="0"/>
              </a:rPr>
              <a:t>) è stato un </a:t>
            </a:r>
            <a:r>
              <a:rPr lang="it-IT" b="0" i="0" u="none" strike="noStrike" dirty="0">
                <a:effectLst/>
                <a:latin typeface="Arial" panose="020B0604020202020204" pitchFamily="34" charset="0"/>
              </a:rPr>
              <a:t>compositore</a:t>
            </a:r>
            <a:r>
              <a:rPr lang="it-IT" b="0" i="0" dirty="0">
                <a:effectLst/>
                <a:latin typeface="Arial" panose="020B0604020202020204" pitchFamily="34" charset="0"/>
              </a:rPr>
              <a:t>, </a:t>
            </a:r>
            <a:r>
              <a:rPr lang="it-IT" b="0" i="0" u="none" strike="noStrike" dirty="0">
                <a:effectLst/>
                <a:latin typeface="Arial" panose="020B0604020202020204" pitchFamily="34" charset="0"/>
              </a:rPr>
              <a:t>direttore d'orchestra</a:t>
            </a:r>
            <a:r>
              <a:rPr lang="it-IT" b="0" i="0" dirty="0">
                <a:effectLst/>
                <a:latin typeface="Arial" panose="020B0604020202020204" pitchFamily="34" charset="0"/>
              </a:rPr>
              <a:t> e </a:t>
            </a:r>
            <a:r>
              <a:rPr lang="it-IT" b="0" i="0" u="none" strike="noStrike" dirty="0">
                <a:effectLst/>
                <a:latin typeface="Arial" panose="020B0604020202020204" pitchFamily="34" charset="0"/>
              </a:rPr>
              <a:t>arrangiatore</a:t>
            </a:r>
            <a:r>
              <a:rPr lang="it-IT" b="0" i="0" dirty="0">
                <a:effectLst/>
                <a:latin typeface="Arial" panose="020B0604020202020204" pitchFamily="34" charset="0"/>
              </a:rPr>
              <a:t> </a:t>
            </a:r>
            <a:r>
              <a:rPr lang="it-IT" b="0" i="0" u="none" strike="noStrike" dirty="0">
                <a:effectLst/>
                <a:latin typeface="Arial" panose="020B0604020202020204" pitchFamily="34" charset="0"/>
                <a:hlinkClick r:id="rId5" tooltip="Italia">
                  <a:extLst>
                    <a:ext uri="{A12FA001-AC4F-418D-AE19-62706E023703}">
                      <ahyp:hlinkClr xmlns:ahyp="http://schemas.microsoft.com/office/drawing/2018/hyperlinkcolor" val="tx"/>
                    </a:ext>
                  </a:extLst>
                </a:hlinkClick>
              </a:rPr>
              <a:t>italiano</a:t>
            </a:r>
            <a:r>
              <a:rPr lang="it-IT" b="0" i="0" dirty="0">
                <a:effectLst/>
                <a:latin typeface="Arial" panose="020B0604020202020204" pitchFamily="34" charset="0"/>
              </a:rPr>
              <a:t>.  La sua carriera ingloba un'enorme quantità di generi compositivi, che ne hanno fatto uno dei più importanti, prolifici e influenti compositori cinematografici nella </a:t>
            </a:r>
            <a:r>
              <a:rPr lang="it-IT" b="0" i="0" u="none" strike="noStrike" dirty="0">
                <a:effectLst/>
                <a:latin typeface="Arial" panose="020B0604020202020204" pitchFamily="34" charset="0"/>
              </a:rPr>
              <a:t>storia della musica</a:t>
            </a:r>
            <a:r>
              <a:rPr lang="it-IT" b="0" i="0" u="none" strike="noStrike" baseline="30000" dirty="0">
                <a:effectLst/>
                <a:latin typeface="Arial" panose="020B0604020202020204" pitchFamily="34" charset="0"/>
              </a:rPr>
              <a:t>.</a:t>
            </a:r>
            <a:r>
              <a:rPr lang="it-IT" b="0" i="0" dirty="0">
                <a:effectLst/>
                <a:latin typeface="Arial" panose="020B0604020202020204" pitchFamily="34" charset="0"/>
              </a:rPr>
              <a:t> Ha scritto le musiche per più di 470 </a:t>
            </a:r>
            <a:r>
              <a:rPr lang="it-IT" b="0" i="0" u="none" strike="noStrike" dirty="0">
                <a:effectLst/>
                <a:latin typeface="Arial" panose="020B0604020202020204" pitchFamily="34" charset="0"/>
              </a:rPr>
              <a:t>film</a:t>
            </a:r>
            <a:r>
              <a:rPr lang="it-IT" b="0" i="0" dirty="0">
                <a:effectLst/>
                <a:latin typeface="Arial" panose="020B0604020202020204" pitchFamily="34" charset="0"/>
              </a:rPr>
              <a:t> e </a:t>
            </a:r>
            <a:r>
              <a:rPr lang="it-IT" b="0" i="0" u="none" strike="noStrike" dirty="0">
                <a:effectLst/>
                <a:latin typeface="Arial" panose="020B0604020202020204" pitchFamily="34" charset="0"/>
              </a:rPr>
              <a:t>serie TV</a:t>
            </a:r>
            <a:r>
              <a:rPr lang="it-IT" b="0" i="0" dirty="0">
                <a:effectLst/>
                <a:latin typeface="Arial" panose="020B0604020202020204" pitchFamily="34" charset="0"/>
              </a:rPr>
              <a:t>, oltre che opere di </a:t>
            </a:r>
            <a:r>
              <a:rPr lang="it-IT" b="0" i="0" u="none" strike="noStrike" dirty="0">
                <a:effectLst/>
                <a:latin typeface="Arial" panose="020B0604020202020204" pitchFamily="34" charset="0"/>
              </a:rPr>
              <a:t>musica contemporanea</a:t>
            </a:r>
            <a:r>
              <a:rPr lang="it-IT" b="0" i="0" dirty="0">
                <a:effectLst/>
                <a:latin typeface="Arial" panose="020B0604020202020204" pitchFamily="34" charset="0"/>
              </a:rPr>
              <a:t>. </a:t>
            </a:r>
          </a:p>
          <a:p>
            <a:pPr algn="l">
              <a:buNone/>
            </a:pPr>
            <a:r>
              <a:rPr lang="it-IT" b="0" i="0" dirty="0">
                <a:effectLst/>
                <a:latin typeface="Arial" panose="020B0604020202020204" pitchFamily="34" charset="0"/>
              </a:rPr>
              <a:t>Le musiche di Morricone sono state usate in più di 60 film vincitori di premi.</a:t>
            </a:r>
          </a:p>
          <a:p>
            <a:pPr algn="l">
              <a:buNone/>
            </a:pPr>
            <a:endParaRPr lang="it-IT" b="0" i="0" dirty="0">
              <a:effectLst/>
              <a:latin typeface="Arial" panose="020B0604020202020204" pitchFamily="34" charset="0"/>
            </a:endParaRPr>
          </a:p>
          <a:p>
            <a:r>
              <a:rPr lang="it-IT" dirty="0">
                <a:solidFill>
                  <a:srgbClr val="202122"/>
                </a:solidFill>
              </a:rPr>
              <a:t>https://it.wikipedia.org/wiki/Ennio_Morricone</a:t>
            </a:r>
            <a:endParaRPr lang="it-IT" b="0" i="0" dirty="0">
              <a:solidFill>
                <a:srgbClr val="202122"/>
              </a:solidFill>
              <a:effectLst/>
              <a:latin typeface="Arial" panose="020B0604020202020204" pitchFamily="34" charset="0"/>
            </a:endParaRPr>
          </a:p>
        </p:txBody>
      </p:sp>
    </p:spTree>
    <p:extLst>
      <p:ext uri="{BB962C8B-B14F-4D97-AF65-F5344CB8AC3E}">
        <p14:creationId xmlns:p14="http://schemas.microsoft.com/office/powerpoint/2010/main" val="263362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7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10676</TotalTime>
  <Words>3600</Words>
  <Application>Microsoft Office PowerPoint</Application>
  <PresentationFormat>Pokaz na ekranie (4:3)</PresentationFormat>
  <Paragraphs>198</Paragraphs>
  <Slides>43</Slides>
  <Notes>0</Notes>
  <HiddenSlides>0</HiddenSlides>
  <MMClips>5</MMClips>
  <ScaleCrop>false</ScaleCrop>
  <HeadingPairs>
    <vt:vector size="6" baseType="variant">
      <vt:variant>
        <vt:lpstr>Używane czcionki</vt:lpstr>
      </vt:variant>
      <vt:variant>
        <vt:i4>11</vt:i4>
      </vt:variant>
      <vt:variant>
        <vt:lpstr>Motyw</vt:lpstr>
      </vt:variant>
      <vt:variant>
        <vt:i4>1</vt:i4>
      </vt:variant>
      <vt:variant>
        <vt:lpstr>Tytuły slajdów</vt:lpstr>
      </vt:variant>
      <vt:variant>
        <vt:i4>43</vt:i4>
      </vt:variant>
    </vt:vector>
  </HeadingPairs>
  <TitlesOfParts>
    <vt:vector size="55" baseType="lpstr">
      <vt:lpstr>Arial</vt:lpstr>
      <vt:lpstr>Arial Unicode MS</vt:lpstr>
      <vt:lpstr>BreraCondensed-Regular</vt:lpstr>
      <vt:lpstr>Calibri</vt:lpstr>
      <vt:lpstr>inherit</vt:lpstr>
      <vt:lpstr>Lato</vt:lpstr>
      <vt:lpstr>Open Sans</vt:lpstr>
      <vt:lpstr>Poppins</vt:lpstr>
      <vt:lpstr>Programme</vt:lpstr>
      <vt:lpstr>Raleway</vt:lpstr>
      <vt:lpstr>Tahoma</vt:lpstr>
      <vt:lpstr>Projekt domyślny</vt:lpstr>
      <vt:lpstr>Il bel Paese</vt:lpstr>
      <vt:lpstr>Roma: cattedrale san Pietro</vt:lpstr>
      <vt:lpstr>Roma: Papa Giovanni Paolo II</vt:lpstr>
      <vt:lpstr>Romolo e Remo</vt:lpstr>
      <vt:lpstr>Enea, nonno di Romolo </vt:lpstr>
      <vt:lpstr>I sette re di Roma</vt:lpstr>
      <vt:lpstr>Il sistema di regole giuridiche</vt:lpstr>
      <vt:lpstr>«Poveri Etruschi»</vt:lpstr>
      <vt:lpstr>“Scherzo un po’ triste” (Ennio Morricone)</vt:lpstr>
      <vt:lpstr>Filosofia degli Etruschi</vt:lpstr>
      <vt:lpstr>Concessione non-dualistica della realta’</vt:lpstr>
      <vt:lpstr>Tutte le possibilità, compreso la vita oltre la vita</vt:lpstr>
      <vt:lpstr>Necropoli Etrusca, cioè la vita gioiosa di morti</vt:lpstr>
      <vt:lpstr>Necropoli Cerveteri (Roma)</vt:lpstr>
      <vt:lpstr>Quei ventitré colpi di pugnale (44 a.C.)</vt:lpstr>
      <vt:lpstr>Il Foro è oggi un insieme </vt:lpstr>
      <vt:lpstr>Perché l'Europa si fermò all'Elba fino al 966?</vt:lpstr>
      <vt:lpstr>«Vacanze Romane»</vt:lpstr>
      <vt:lpstr>„sul Lungotevere in festa”</vt:lpstr>
      <vt:lpstr>Santa Maria Maggiore (352 AD)</vt:lpstr>
      <vt:lpstr>Quando "Roma" era fuori da Roma  (a Ravenna)</vt:lpstr>
      <vt:lpstr>S. Benedetto di Norcia,  S. Rita di Cascia, S. Franceso d’Assisi</vt:lpstr>
      <vt:lpstr>S. Benedetto di Norcia,  S. Rita di Cascia, S. Franceso d’Assisi</vt:lpstr>
      <vt:lpstr>Europa anno 800: Carlo Magno, l'imperatore "romano"</vt:lpstr>
      <vt:lpstr>Val Venosta – via Carolinga</vt:lpstr>
      <vt:lpstr>Val Venosta – via Carolinga</vt:lpstr>
      <vt:lpstr>Val Venosta – via Carolinga</vt:lpstr>
      <vt:lpstr>Val Venosta – via Carolinga</vt:lpstr>
      <vt:lpstr>L'anno 1000, progetto dell'imperatore Ottone III</vt:lpstr>
      <vt:lpstr>Rok 1000: Otton III</vt:lpstr>
      <vt:lpstr>Roma: Santa Prassede  (817)</vt:lpstr>
      <vt:lpstr>Agro Roman XVI-XVIII</vt:lpstr>
      <vt:lpstr>Roma 1506-1626</vt:lpstr>
      <vt:lpstr>Roma A.D. ~1500</vt:lpstr>
      <vt:lpstr>Cappella Sistina</vt:lpstr>
      <vt:lpstr>Barzellette su Totti</vt:lpstr>
      <vt:lpstr>I gol più belli di Francesco Totti</vt:lpstr>
      <vt:lpstr>L’abaco romano</vt:lpstr>
      <vt:lpstr>Oppenheimer o Enrico Fermi?</vt:lpstr>
      <vt:lpstr>Prezentacja programu PowerPoint</vt:lpstr>
      <vt:lpstr>Ultimo – cantautore romano (*1966)</vt:lpstr>
      <vt:lpstr>„Arrivederci Roma”</vt:lpstr>
      <vt:lpstr>Saluti da Roma…</vt:lpstr>
    </vt:vector>
  </TitlesOfParts>
  <Company>UMK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Europa, córa Zeusa i Ledy</dc:title>
  <dc:creator>Grzegorz Krwasz</dc:creator>
  <cp:lastModifiedBy>Maria Karwasz</cp:lastModifiedBy>
  <cp:revision>134</cp:revision>
  <cp:lastPrinted>2026-01-13T23:15:13Z</cp:lastPrinted>
  <dcterms:created xsi:type="dcterms:W3CDTF">2016-11-30T21:55:03Z</dcterms:created>
  <dcterms:modified xsi:type="dcterms:W3CDTF">2026-01-14T21:38:05Z</dcterms:modified>
</cp:coreProperties>
</file>