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39" r:id="rId3"/>
    <p:sldId id="355" r:id="rId4"/>
    <p:sldId id="383" r:id="rId5"/>
    <p:sldId id="321" r:id="rId6"/>
    <p:sldId id="340" r:id="rId7"/>
    <p:sldId id="314" r:id="rId8"/>
    <p:sldId id="344" r:id="rId9"/>
    <p:sldId id="341" r:id="rId10"/>
    <p:sldId id="345" r:id="rId11"/>
    <p:sldId id="316" r:id="rId12"/>
    <p:sldId id="343" r:id="rId13"/>
    <p:sldId id="363" r:id="rId14"/>
    <p:sldId id="283" r:id="rId15"/>
    <p:sldId id="297" r:id="rId16"/>
    <p:sldId id="361" r:id="rId17"/>
    <p:sldId id="365" r:id="rId18"/>
    <p:sldId id="368" r:id="rId19"/>
    <p:sldId id="378" r:id="rId20"/>
    <p:sldId id="379" r:id="rId21"/>
    <p:sldId id="380" r:id="rId22"/>
    <p:sldId id="270" r:id="rId23"/>
    <p:sldId id="333" r:id="rId24"/>
    <p:sldId id="377" r:id="rId25"/>
    <p:sldId id="357" r:id="rId26"/>
    <p:sldId id="382" r:id="rId27"/>
    <p:sldId id="384" r:id="rId28"/>
    <p:sldId id="364" r:id="rId29"/>
    <p:sldId id="348" r:id="rId30"/>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5C0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99" autoAdjust="0"/>
    <p:restoredTop sz="94660"/>
  </p:normalViewPr>
  <p:slideViewPr>
    <p:cSldViewPr>
      <p:cViewPr varScale="1">
        <p:scale>
          <a:sx n="66" d="100"/>
          <a:sy n="66" d="100"/>
        </p:scale>
        <p:origin x="54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464CA-B63A-41E1-AEBF-246CFEB1ABF0}" type="datetimeFigureOut">
              <a:rPr lang="pl-PL" smtClean="0"/>
              <a:t>19.12.2024</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CFA13-A695-44A6-B529-4C79C8208767}" type="slidenum">
              <a:rPr lang="pl-PL" smtClean="0"/>
              <a:t>‹#›</a:t>
            </a:fld>
            <a:endParaRPr lang="pl-PL"/>
          </a:p>
        </p:txBody>
      </p:sp>
    </p:spTree>
    <p:extLst>
      <p:ext uri="{BB962C8B-B14F-4D97-AF65-F5344CB8AC3E}">
        <p14:creationId xmlns:p14="http://schemas.microsoft.com/office/powerpoint/2010/main" val="42425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BEA9196A-D6DF-27DF-0285-F1902D35452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730C7818-F5FD-D630-5715-4FB36869772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B27C8AFA-18A3-DCEE-D5EE-3999C1D914F1}"/>
              </a:ext>
            </a:extLst>
          </p:cNvPr>
          <p:cNvSpPr>
            <a:spLocks noGrp="1" noChangeArrowheads="1"/>
          </p:cNvSpPr>
          <p:nvPr>
            <p:ph type="sldNum" sz="quarter" idx="12"/>
          </p:nvPr>
        </p:nvSpPr>
        <p:spPr>
          <a:ln/>
        </p:spPr>
        <p:txBody>
          <a:bodyPr/>
          <a:lstStyle>
            <a:lvl1pPr>
              <a:defRPr/>
            </a:lvl1pPr>
          </a:lstStyle>
          <a:p>
            <a:pPr>
              <a:defRPr/>
            </a:pPr>
            <a:fld id="{068E38CF-E202-4A98-B30F-9C1496FA1DE9}" type="slidenum">
              <a:rPr lang="en-AU" altLang="it-IT"/>
              <a:pPr>
                <a:defRPr/>
              </a:pPr>
              <a:t>‹#›</a:t>
            </a:fld>
            <a:endParaRPr lang="en-AU" altLang="it-IT"/>
          </a:p>
        </p:txBody>
      </p:sp>
    </p:spTree>
    <p:extLst>
      <p:ext uri="{BB962C8B-B14F-4D97-AF65-F5344CB8AC3E}">
        <p14:creationId xmlns:p14="http://schemas.microsoft.com/office/powerpoint/2010/main" val="195470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B7CB20E4-AD79-0E4E-CC72-219B6EA4BC3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8D5FA53E-070D-A060-ABEE-1EBE3911D011}"/>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47B17A9-AC10-2CB5-36FF-648E1E3DEBBA}"/>
              </a:ext>
            </a:extLst>
          </p:cNvPr>
          <p:cNvSpPr>
            <a:spLocks noGrp="1" noChangeArrowheads="1"/>
          </p:cNvSpPr>
          <p:nvPr>
            <p:ph type="sldNum" sz="quarter" idx="12"/>
          </p:nvPr>
        </p:nvSpPr>
        <p:spPr>
          <a:ln/>
        </p:spPr>
        <p:txBody>
          <a:bodyPr/>
          <a:lstStyle>
            <a:lvl1pPr>
              <a:defRPr/>
            </a:lvl1pPr>
          </a:lstStyle>
          <a:p>
            <a:pPr>
              <a:defRPr/>
            </a:pPr>
            <a:fld id="{EAF213B6-AC28-47B1-BAC5-871EDF8E455A}" type="slidenum">
              <a:rPr lang="en-AU" altLang="it-IT"/>
              <a:pPr>
                <a:defRPr/>
              </a:pPr>
              <a:t>‹#›</a:t>
            </a:fld>
            <a:endParaRPr lang="en-AU" altLang="it-IT"/>
          </a:p>
        </p:txBody>
      </p:sp>
    </p:spTree>
    <p:extLst>
      <p:ext uri="{BB962C8B-B14F-4D97-AF65-F5344CB8AC3E}">
        <p14:creationId xmlns:p14="http://schemas.microsoft.com/office/powerpoint/2010/main" val="97389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13611CE0-2076-66B7-7D13-4C8B2946E89A}"/>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5061A4F8-65EC-3226-E85A-659A4C4C280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C63DBF53-FA9A-D987-15CA-B5552CA81304}"/>
              </a:ext>
            </a:extLst>
          </p:cNvPr>
          <p:cNvSpPr>
            <a:spLocks noGrp="1" noChangeArrowheads="1"/>
          </p:cNvSpPr>
          <p:nvPr>
            <p:ph type="sldNum" sz="quarter" idx="12"/>
          </p:nvPr>
        </p:nvSpPr>
        <p:spPr>
          <a:ln/>
        </p:spPr>
        <p:txBody>
          <a:bodyPr/>
          <a:lstStyle>
            <a:lvl1pPr>
              <a:defRPr/>
            </a:lvl1pPr>
          </a:lstStyle>
          <a:p>
            <a:pPr>
              <a:defRPr/>
            </a:pPr>
            <a:fld id="{47A5835D-42A0-43E2-A41B-3FF79D0821BB}" type="slidenum">
              <a:rPr lang="en-AU" altLang="it-IT"/>
              <a:pPr>
                <a:defRPr/>
              </a:pPr>
              <a:t>‹#›</a:t>
            </a:fld>
            <a:endParaRPr lang="en-AU" altLang="it-IT"/>
          </a:p>
        </p:txBody>
      </p:sp>
    </p:spTree>
    <p:extLst>
      <p:ext uri="{BB962C8B-B14F-4D97-AF65-F5344CB8AC3E}">
        <p14:creationId xmlns:p14="http://schemas.microsoft.com/office/powerpoint/2010/main" val="46104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3152480C-B32E-BC9C-F4B1-14C7CE17EDB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CF9A3902-EDCF-B53E-D93A-C8190B152E6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AE539829-7FAF-70B1-7769-AD96A686CCC9}"/>
              </a:ext>
            </a:extLst>
          </p:cNvPr>
          <p:cNvSpPr>
            <a:spLocks noGrp="1" noChangeArrowheads="1"/>
          </p:cNvSpPr>
          <p:nvPr>
            <p:ph type="sldNum" sz="quarter" idx="12"/>
          </p:nvPr>
        </p:nvSpPr>
        <p:spPr>
          <a:ln/>
        </p:spPr>
        <p:txBody>
          <a:bodyPr/>
          <a:lstStyle>
            <a:lvl1pPr>
              <a:defRPr/>
            </a:lvl1pPr>
          </a:lstStyle>
          <a:p>
            <a:pPr>
              <a:defRPr/>
            </a:pPr>
            <a:fld id="{C5B2603B-9DAC-4D4C-989B-620E101CB640}" type="slidenum">
              <a:rPr lang="en-AU" altLang="it-IT"/>
              <a:pPr>
                <a:defRPr/>
              </a:pPr>
              <a:t>‹#›</a:t>
            </a:fld>
            <a:endParaRPr lang="en-AU" altLang="it-IT"/>
          </a:p>
        </p:txBody>
      </p:sp>
    </p:spTree>
    <p:extLst>
      <p:ext uri="{BB962C8B-B14F-4D97-AF65-F5344CB8AC3E}">
        <p14:creationId xmlns:p14="http://schemas.microsoft.com/office/powerpoint/2010/main" val="176317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8F1262EE-D505-DA7C-C547-57D5A84F666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FEB9C07C-8FA3-9D26-69F9-52E0D2D108E5}"/>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58B9730-1E0C-4307-BBB6-490F7B262526}"/>
              </a:ext>
            </a:extLst>
          </p:cNvPr>
          <p:cNvSpPr>
            <a:spLocks noGrp="1" noChangeArrowheads="1"/>
          </p:cNvSpPr>
          <p:nvPr>
            <p:ph type="sldNum" sz="quarter" idx="12"/>
          </p:nvPr>
        </p:nvSpPr>
        <p:spPr>
          <a:ln/>
        </p:spPr>
        <p:txBody>
          <a:bodyPr/>
          <a:lstStyle>
            <a:lvl1pPr>
              <a:defRPr/>
            </a:lvl1pPr>
          </a:lstStyle>
          <a:p>
            <a:pPr>
              <a:defRPr/>
            </a:pPr>
            <a:fld id="{676A7FCF-497F-4022-8ADB-9F4FFCC0C47E}" type="slidenum">
              <a:rPr lang="en-AU" altLang="it-IT"/>
              <a:pPr>
                <a:defRPr/>
              </a:pPr>
              <a:t>‹#›</a:t>
            </a:fld>
            <a:endParaRPr lang="en-AU" altLang="it-IT"/>
          </a:p>
        </p:txBody>
      </p:sp>
    </p:spTree>
    <p:extLst>
      <p:ext uri="{BB962C8B-B14F-4D97-AF65-F5344CB8AC3E}">
        <p14:creationId xmlns:p14="http://schemas.microsoft.com/office/powerpoint/2010/main" val="349827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3D494D59-3BF9-5AEA-CE5F-FA9B7669E58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1B5C1E58-1395-58BC-76E5-2277A0AEB33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24835BDA-A1FA-7AE5-59BD-C4A75FD6F999}"/>
              </a:ext>
            </a:extLst>
          </p:cNvPr>
          <p:cNvSpPr>
            <a:spLocks noGrp="1" noChangeArrowheads="1"/>
          </p:cNvSpPr>
          <p:nvPr>
            <p:ph type="sldNum" sz="quarter" idx="12"/>
          </p:nvPr>
        </p:nvSpPr>
        <p:spPr>
          <a:ln/>
        </p:spPr>
        <p:txBody>
          <a:bodyPr/>
          <a:lstStyle>
            <a:lvl1pPr>
              <a:defRPr/>
            </a:lvl1pPr>
          </a:lstStyle>
          <a:p>
            <a:pPr>
              <a:defRPr/>
            </a:pPr>
            <a:fld id="{5491B537-C81D-4395-A92C-1CE287A18C99}" type="slidenum">
              <a:rPr lang="en-AU" altLang="it-IT"/>
              <a:pPr>
                <a:defRPr/>
              </a:pPr>
              <a:t>‹#›</a:t>
            </a:fld>
            <a:endParaRPr lang="en-AU" altLang="it-IT"/>
          </a:p>
        </p:txBody>
      </p:sp>
    </p:spTree>
    <p:extLst>
      <p:ext uri="{BB962C8B-B14F-4D97-AF65-F5344CB8AC3E}">
        <p14:creationId xmlns:p14="http://schemas.microsoft.com/office/powerpoint/2010/main" val="229202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200E9156-FE9E-D563-104E-C5472504CE7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EF013D3B-DEFC-31FE-1B08-B6B575038E2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53C209F2-D370-A91F-219E-033F39A73E12}"/>
              </a:ext>
            </a:extLst>
          </p:cNvPr>
          <p:cNvSpPr>
            <a:spLocks noGrp="1" noChangeArrowheads="1"/>
          </p:cNvSpPr>
          <p:nvPr>
            <p:ph type="sldNum" sz="quarter" idx="12"/>
          </p:nvPr>
        </p:nvSpPr>
        <p:spPr>
          <a:ln/>
        </p:spPr>
        <p:txBody>
          <a:bodyPr/>
          <a:lstStyle>
            <a:lvl1pPr>
              <a:defRPr/>
            </a:lvl1pPr>
          </a:lstStyle>
          <a:p>
            <a:pPr>
              <a:defRPr/>
            </a:pPr>
            <a:fld id="{9F2FC12A-F670-45AB-954C-0A44C35D15BA}" type="slidenum">
              <a:rPr lang="en-AU" altLang="it-IT"/>
              <a:pPr>
                <a:defRPr/>
              </a:pPr>
              <a:t>‹#›</a:t>
            </a:fld>
            <a:endParaRPr lang="en-AU" altLang="it-IT"/>
          </a:p>
        </p:txBody>
      </p:sp>
    </p:spTree>
    <p:extLst>
      <p:ext uri="{BB962C8B-B14F-4D97-AF65-F5344CB8AC3E}">
        <p14:creationId xmlns:p14="http://schemas.microsoft.com/office/powerpoint/2010/main" val="119282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9D180C5D-A280-AE7C-7521-3CF48B42B55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FBCFC318-0FF0-B19B-C0BF-D4E90EE8FCE2}"/>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E859C6EE-136D-FE23-3358-E2D5E6BD6295}"/>
              </a:ext>
            </a:extLst>
          </p:cNvPr>
          <p:cNvSpPr>
            <a:spLocks noGrp="1" noChangeArrowheads="1"/>
          </p:cNvSpPr>
          <p:nvPr>
            <p:ph type="sldNum" sz="quarter" idx="12"/>
          </p:nvPr>
        </p:nvSpPr>
        <p:spPr>
          <a:ln/>
        </p:spPr>
        <p:txBody>
          <a:bodyPr/>
          <a:lstStyle>
            <a:lvl1pPr>
              <a:defRPr/>
            </a:lvl1pPr>
          </a:lstStyle>
          <a:p>
            <a:pPr>
              <a:defRPr/>
            </a:pPr>
            <a:fld id="{02CF127B-108C-4BF0-9042-637E8F514B70}" type="slidenum">
              <a:rPr lang="en-AU" altLang="it-IT"/>
              <a:pPr>
                <a:defRPr/>
              </a:pPr>
              <a:t>‹#›</a:t>
            </a:fld>
            <a:endParaRPr lang="en-AU" altLang="it-IT"/>
          </a:p>
        </p:txBody>
      </p:sp>
    </p:spTree>
    <p:extLst>
      <p:ext uri="{BB962C8B-B14F-4D97-AF65-F5344CB8AC3E}">
        <p14:creationId xmlns:p14="http://schemas.microsoft.com/office/powerpoint/2010/main" val="10681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49B85E-C545-6E3B-CDAC-1FE3C64C0F3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D1D4FA95-F49C-0612-828B-D8E252A0064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327E41CE-DD00-AF42-11BA-395A3F29AF5B}"/>
              </a:ext>
            </a:extLst>
          </p:cNvPr>
          <p:cNvSpPr>
            <a:spLocks noGrp="1" noChangeArrowheads="1"/>
          </p:cNvSpPr>
          <p:nvPr>
            <p:ph type="sldNum" sz="quarter" idx="12"/>
          </p:nvPr>
        </p:nvSpPr>
        <p:spPr>
          <a:ln/>
        </p:spPr>
        <p:txBody>
          <a:bodyPr/>
          <a:lstStyle>
            <a:lvl1pPr>
              <a:defRPr/>
            </a:lvl1pPr>
          </a:lstStyle>
          <a:p>
            <a:pPr>
              <a:defRPr/>
            </a:pPr>
            <a:fld id="{4D6F2B79-C2D7-4FCE-B823-2AF89AF40027}" type="slidenum">
              <a:rPr lang="en-AU" altLang="it-IT"/>
              <a:pPr>
                <a:defRPr/>
              </a:pPr>
              <a:t>‹#›</a:t>
            </a:fld>
            <a:endParaRPr lang="en-AU" altLang="it-IT"/>
          </a:p>
        </p:txBody>
      </p:sp>
    </p:spTree>
    <p:extLst>
      <p:ext uri="{BB962C8B-B14F-4D97-AF65-F5344CB8AC3E}">
        <p14:creationId xmlns:p14="http://schemas.microsoft.com/office/powerpoint/2010/main" val="236383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DF3A9645-F737-0F34-121C-D335FC895E4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054FA305-87C2-83CC-803B-2F3495D3A71E}"/>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C6C4BDEE-16B7-E6DE-5D98-5211CD83B10F}"/>
              </a:ext>
            </a:extLst>
          </p:cNvPr>
          <p:cNvSpPr>
            <a:spLocks noGrp="1" noChangeArrowheads="1"/>
          </p:cNvSpPr>
          <p:nvPr>
            <p:ph type="sldNum" sz="quarter" idx="12"/>
          </p:nvPr>
        </p:nvSpPr>
        <p:spPr>
          <a:ln/>
        </p:spPr>
        <p:txBody>
          <a:bodyPr/>
          <a:lstStyle>
            <a:lvl1pPr>
              <a:defRPr/>
            </a:lvl1pPr>
          </a:lstStyle>
          <a:p>
            <a:pPr>
              <a:defRPr/>
            </a:pPr>
            <a:fld id="{4DD4B5AF-782E-4A4A-95D1-338462A1CF77}" type="slidenum">
              <a:rPr lang="en-AU" altLang="it-IT"/>
              <a:pPr>
                <a:defRPr/>
              </a:pPr>
              <a:t>‹#›</a:t>
            </a:fld>
            <a:endParaRPr lang="en-AU" altLang="it-IT"/>
          </a:p>
        </p:txBody>
      </p:sp>
    </p:spTree>
    <p:extLst>
      <p:ext uri="{BB962C8B-B14F-4D97-AF65-F5344CB8AC3E}">
        <p14:creationId xmlns:p14="http://schemas.microsoft.com/office/powerpoint/2010/main" val="30679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C89F886B-E90D-A686-9998-07EA9FC54AE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CF760D80-740A-6B01-F22E-015DECF5E13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AF0993A0-5C4E-101E-D8FB-FE4D5642F0B3}"/>
              </a:ext>
            </a:extLst>
          </p:cNvPr>
          <p:cNvSpPr>
            <a:spLocks noGrp="1" noChangeArrowheads="1"/>
          </p:cNvSpPr>
          <p:nvPr>
            <p:ph type="sldNum" sz="quarter" idx="12"/>
          </p:nvPr>
        </p:nvSpPr>
        <p:spPr>
          <a:ln/>
        </p:spPr>
        <p:txBody>
          <a:bodyPr/>
          <a:lstStyle>
            <a:lvl1pPr>
              <a:defRPr/>
            </a:lvl1pPr>
          </a:lstStyle>
          <a:p>
            <a:pPr>
              <a:defRPr/>
            </a:pPr>
            <a:fld id="{87A5D2AA-3FA6-4385-A608-77D24E1307E1}" type="slidenum">
              <a:rPr lang="en-AU" altLang="it-IT"/>
              <a:pPr>
                <a:defRPr/>
              </a:pPr>
              <a:t>‹#›</a:t>
            </a:fld>
            <a:endParaRPr lang="en-AU" altLang="it-IT"/>
          </a:p>
        </p:txBody>
      </p:sp>
    </p:spTree>
    <p:extLst>
      <p:ext uri="{BB962C8B-B14F-4D97-AF65-F5344CB8AC3E}">
        <p14:creationId xmlns:p14="http://schemas.microsoft.com/office/powerpoint/2010/main" val="216685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FE3CEBA-51AD-8F47-4FC3-C90219609CB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9788A1C1-29D3-EAFA-0878-25DDD6A0D50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BA8A7F8B-899C-DDC9-EBA8-745838422EB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AU" altLang="it-IT"/>
          </a:p>
        </p:txBody>
      </p:sp>
      <p:sp>
        <p:nvSpPr>
          <p:cNvPr id="1029" name="Rectangle 5">
            <a:extLst>
              <a:ext uri="{FF2B5EF4-FFF2-40B4-BE49-F238E27FC236}">
                <a16:creationId xmlns:a16="http://schemas.microsoft.com/office/drawing/2014/main" id="{485DA0A7-3C41-1206-FE58-1CFD13F22B1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AU" altLang="it-IT"/>
          </a:p>
        </p:txBody>
      </p:sp>
      <p:sp>
        <p:nvSpPr>
          <p:cNvPr id="1030" name="Rectangle 6">
            <a:extLst>
              <a:ext uri="{FF2B5EF4-FFF2-40B4-BE49-F238E27FC236}">
                <a16:creationId xmlns:a16="http://schemas.microsoft.com/office/drawing/2014/main" id="{5047B927-1B50-ECC6-B22C-CD1EC7ADAF8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E2DC9A5-362C-4AE0-86BD-09B7919B68B3}"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ydaktyka.fizyka.umk.pl/" TargetMode="External"/><Relationship Id="rId2" Type="http://schemas.openxmlformats.org/officeDocument/2006/relationships/hyperlink" Target="mailto:karwasz@fizyka.umk.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Jean_Buridan"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n.wikipedia.org/wiki/Battle_of_Agincourt"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historylearningsite.co.uk/medieval-england/the-hundred-years-wa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n.wikipedia.org/wiki/Battle_of_Agincourt"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historylearningsite.co.uk/medieval-england/the-hundred-years-wa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pl.wikipedia.org/wiki/Brzytwa_Ockham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17E3E54-D2E1-92D6-6674-C2006EF14DE2}"/>
              </a:ext>
            </a:extLst>
          </p:cNvPr>
          <p:cNvSpPr>
            <a:spLocks noGrp="1" noChangeArrowheads="1"/>
          </p:cNvSpPr>
          <p:nvPr>
            <p:ph type="ctrTitle"/>
          </p:nvPr>
        </p:nvSpPr>
        <p:spPr>
          <a:xfrm>
            <a:off x="684213" y="836613"/>
            <a:ext cx="7772400" cy="1470025"/>
          </a:xfrm>
        </p:spPr>
        <p:txBody>
          <a:bodyPr anchor="ctr"/>
          <a:lstStyle/>
          <a:p>
            <a:pPr eaLnBrk="1" hangingPunct="1"/>
            <a:r>
              <a:rPr lang="pl-PL" altLang="it-IT" sz="4400"/>
              <a:t>Filozofia przyrody</a:t>
            </a:r>
            <a:endParaRPr lang="en-AU" altLang="it-IT" sz="4400"/>
          </a:p>
        </p:txBody>
      </p:sp>
      <p:sp>
        <p:nvSpPr>
          <p:cNvPr id="2051" name="Rectangle 3">
            <a:extLst>
              <a:ext uri="{FF2B5EF4-FFF2-40B4-BE49-F238E27FC236}">
                <a16:creationId xmlns:a16="http://schemas.microsoft.com/office/drawing/2014/main" id="{215CB8E0-E2A3-6F5D-9BC6-3EC211C5C2A8}"/>
              </a:ext>
            </a:extLst>
          </p:cNvPr>
          <p:cNvSpPr>
            <a:spLocks noGrp="1" noChangeArrowheads="1"/>
          </p:cNvSpPr>
          <p:nvPr>
            <p:ph type="subTitle" idx="1"/>
          </p:nvPr>
        </p:nvSpPr>
        <p:spPr>
          <a:xfrm>
            <a:off x="0" y="2349500"/>
            <a:ext cx="9144000" cy="2687638"/>
          </a:xfrm>
        </p:spPr>
        <p:txBody>
          <a:bodyPr/>
          <a:lstStyle/>
          <a:p>
            <a:pPr eaLnBrk="1" hangingPunct="1">
              <a:lnSpc>
                <a:spcPct val="80000"/>
              </a:lnSpc>
            </a:pPr>
            <a:r>
              <a:rPr lang="pl-PL" altLang="it-IT" sz="2800" dirty="0"/>
              <a:t>Wykład IX: „Brzytwa” Ockhama</a:t>
            </a:r>
          </a:p>
          <a:p>
            <a:pPr eaLnBrk="1" hangingPunct="1">
              <a:lnSpc>
                <a:spcPct val="80000"/>
              </a:lnSpc>
            </a:pPr>
            <a:r>
              <a:rPr lang="pl-PL" altLang="it-IT" sz="2800" dirty="0"/>
              <a:t>Metodologia współczesnej nauki (I)</a:t>
            </a:r>
          </a:p>
          <a:p>
            <a:pPr eaLnBrk="1" hangingPunct="1">
              <a:lnSpc>
                <a:spcPct val="80000"/>
              </a:lnSpc>
            </a:pPr>
            <a:endParaRPr lang="pl-PL" altLang="it-IT" sz="2800" dirty="0"/>
          </a:p>
          <a:p>
            <a:pPr eaLnBrk="1" hangingPunct="1">
              <a:lnSpc>
                <a:spcPct val="80000"/>
              </a:lnSpc>
            </a:pPr>
            <a:endParaRPr lang="pl-PL" altLang="it-IT" sz="2800" dirty="0"/>
          </a:p>
          <a:p>
            <a:pPr eaLnBrk="1" hangingPunct="1">
              <a:lnSpc>
                <a:spcPct val="80000"/>
              </a:lnSpc>
            </a:pPr>
            <a:r>
              <a:rPr lang="pl-PL" altLang="it-IT" sz="2200" dirty="0"/>
              <a:t>Prof. dr hab. inż. Grzegorz Karwasz</a:t>
            </a:r>
          </a:p>
          <a:p>
            <a:pPr eaLnBrk="1" hangingPunct="1">
              <a:lnSpc>
                <a:spcPct val="80000"/>
              </a:lnSpc>
            </a:pPr>
            <a:r>
              <a:rPr lang="pl-PL" altLang="it-IT" sz="2200" i="1" dirty="0"/>
              <a:t>Uniwersytet Mikołaja Kopernika w Toruniu</a:t>
            </a:r>
          </a:p>
          <a:p>
            <a:pPr eaLnBrk="1" hangingPunct="1">
              <a:lnSpc>
                <a:spcPct val="80000"/>
              </a:lnSpc>
            </a:pPr>
            <a:r>
              <a:rPr lang="pl-PL" altLang="it-IT" sz="2200" i="1" dirty="0" err="1"/>
              <a:t>Universita</a:t>
            </a:r>
            <a:r>
              <a:rPr lang="pl-PL" altLang="it-IT" sz="2200" i="1" dirty="0"/>
              <a:t>’ </a:t>
            </a:r>
            <a:r>
              <a:rPr lang="pl-PL" altLang="it-IT" sz="2200" i="1" dirty="0" err="1"/>
              <a:t>degli</a:t>
            </a:r>
            <a:r>
              <a:rPr lang="pl-PL" altLang="it-IT" sz="2200" i="1" dirty="0"/>
              <a:t> </a:t>
            </a:r>
            <a:r>
              <a:rPr lang="pl-PL" altLang="it-IT" sz="2200" i="1" dirty="0" err="1"/>
              <a:t>Studi</a:t>
            </a:r>
            <a:r>
              <a:rPr lang="pl-PL" altLang="it-IT" sz="2200" i="1" dirty="0"/>
              <a:t> di </a:t>
            </a:r>
            <a:r>
              <a:rPr lang="pl-PL" altLang="it-IT" sz="2200" i="1" dirty="0" err="1"/>
              <a:t>Trento</a:t>
            </a:r>
            <a:endParaRPr lang="en-AU" altLang="it-IT" sz="2200" i="1" dirty="0"/>
          </a:p>
        </p:txBody>
      </p:sp>
      <p:sp>
        <p:nvSpPr>
          <p:cNvPr id="2052" name="Text Box 4">
            <a:extLst>
              <a:ext uri="{FF2B5EF4-FFF2-40B4-BE49-F238E27FC236}">
                <a16:creationId xmlns:a16="http://schemas.microsoft.com/office/drawing/2014/main" id="{802331FE-88FF-0F20-3E65-175982F84293}"/>
              </a:ext>
            </a:extLst>
          </p:cNvPr>
          <p:cNvSpPr txBox="1">
            <a:spLocks noChangeArrowheads="1"/>
          </p:cNvSpPr>
          <p:nvPr/>
        </p:nvSpPr>
        <p:spPr bwMode="auto">
          <a:xfrm>
            <a:off x="179512" y="5877272"/>
            <a:ext cx="45577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dirty="0">
                <a:hlinkClick r:id="rId2"/>
              </a:rPr>
              <a:t>karwasz@fizyka.umk.pl</a:t>
            </a:r>
            <a:endParaRPr lang="pl-PL" altLang="it-IT" sz="1800" dirty="0"/>
          </a:p>
          <a:p>
            <a:pPr eaLnBrk="1" hangingPunct="1">
              <a:spcBef>
                <a:spcPct val="0"/>
              </a:spcBef>
              <a:buFontTx/>
              <a:buNone/>
            </a:pPr>
            <a:r>
              <a:rPr lang="pl-PL" altLang="it-IT" sz="1800" dirty="0">
                <a:hlinkClick r:id="rId3"/>
              </a:rPr>
              <a:t>www.dydaktyka.fizyka.umk.pl</a:t>
            </a:r>
            <a:r>
              <a:rPr lang="pl-PL" altLang="it-IT" sz="1800" dirty="0"/>
              <a:t>   </a:t>
            </a:r>
            <a:r>
              <a:rPr lang="pl-PL" altLang="it-IT" sz="1800" dirty="0" err="1"/>
              <a:t>Node</a:t>
            </a:r>
            <a:r>
              <a:rPr lang="pl-PL" altLang="it-IT" sz="1800" dirty="0"/>
              <a:t>: 1031</a:t>
            </a:r>
            <a:endParaRPr lang="en-AU" altLang="it-IT"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107504" y="13513"/>
            <a:ext cx="8555958" cy="1143000"/>
          </a:xfrm>
        </p:spPr>
        <p:txBody>
          <a:bodyPr/>
          <a:lstStyle/>
          <a:p>
            <a:r>
              <a:rPr lang="pl-PL" sz="3200" dirty="0"/>
              <a:t>Ockham, </a:t>
            </a:r>
            <a:r>
              <a:rPr lang="pl-PL" sz="3200" dirty="0" err="1"/>
              <a:t>Parmenides</a:t>
            </a:r>
            <a:r>
              <a:rPr lang="pl-PL" sz="3200" dirty="0"/>
              <a:t> i Lem: czy istnieje „nic”?</a:t>
            </a:r>
          </a:p>
        </p:txBody>
      </p:sp>
      <p:sp>
        <p:nvSpPr>
          <p:cNvPr id="4" name="pole tekstowe 3">
            <a:extLst>
              <a:ext uri="{FF2B5EF4-FFF2-40B4-BE49-F238E27FC236}">
                <a16:creationId xmlns:a16="http://schemas.microsoft.com/office/drawing/2014/main" id="{C3BF7251-C261-A6F1-6396-FC51BF1648F5}"/>
              </a:ext>
            </a:extLst>
          </p:cNvPr>
          <p:cNvSpPr txBox="1"/>
          <p:nvPr/>
        </p:nvSpPr>
        <p:spPr>
          <a:xfrm>
            <a:off x="107504" y="914424"/>
            <a:ext cx="9036496" cy="7155805"/>
          </a:xfrm>
          <a:prstGeom prst="rect">
            <a:avLst/>
          </a:prstGeom>
          <a:noFill/>
        </p:spPr>
        <p:txBody>
          <a:bodyPr wrap="square">
            <a:spAutoFit/>
          </a:bodyPr>
          <a:lstStyle/>
          <a:p>
            <a:pPr>
              <a:spcAft>
                <a:spcPts val="600"/>
              </a:spcAft>
            </a:pPr>
            <a:r>
              <a:rPr lang="pl-PL" dirty="0"/>
              <a:t>„To rozróżnienie sugeruje Anzelm w dziele </a:t>
            </a:r>
            <a:r>
              <a:rPr lang="pl-PL" i="1" dirty="0"/>
              <a:t>O upadku Szatana</a:t>
            </a:r>
            <a:r>
              <a:rPr lang="pl-PL" dirty="0"/>
              <a:t>, gdzie mówi on w ten sposób </a:t>
            </a:r>
            <a:r>
              <a:rPr lang="it-IT" dirty="0"/>
              <a:t>«</a:t>
            </a:r>
            <a:r>
              <a:rPr lang="pl-PL" dirty="0"/>
              <a:t>Pewnym jest, że to słowo, mianowicie </a:t>
            </a:r>
            <a:r>
              <a:rPr lang="it-IT" dirty="0"/>
              <a:t>‘</a:t>
            </a:r>
            <a:r>
              <a:rPr lang="pl-PL" dirty="0"/>
              <a:t>nic</a:t>
            </a:r>
            <a:r>
              <a:rPr lang="it-IT" dirty="0"/>
              <a:t>’</a:t>
            </a:r>
            <a:r>
              <a:rPr lang="pl-PL" dirty="0"/>
              <a:t> jeśli chodzi o jego znaczenie, pod żadnym względem nie różni się od wyrażenia </a:t>
            </a:r>
            <a:r>
              <a:rPr lang="it-IT" dirty="0"/>
              <a:t>‘</a:t>
            </a:r>
            <a:r>
              <a:rPr lang="pl-PL" dirty="0"/>
              <a:t>nie coś</a:t>
            </a:r>
            <a:r>
              <a:rPr lang="it-IT" dirty="0"/>
              <a:t>.’»</a:t>
            </a:r>
          </a:p>
          <a:p>
            <a:pPr>
              <a:spcAft>
                <a:spcPts val="600"/>
              </a:spcAft>
            </a:pPr>
            <a:r>
              <a:rPr lang="pl-PL" dirty="0"/>
              <a:t>[Tu przypomina się </a:t>
            </a:r>
            <a:r>
              <a:rPr lang="pl-PL" dirty="0" err="1"/>
              <a:t>Parmenides</a:t>
            </a:r>
            <a:r>
              <a:rPr lang="pl-PL" dirty="0"/>
              <a:t>, który mówił, że byt istnieje, a nie-byt nie istnieje.] </a:t>
            </a:r>
            <a:endParaRPr lang="it-IT" dirty="0"/>
          </a:p>
          <a:p>
            <a:pPr>
              <a:spcAft>
                <a:spcPts val="600"/>
              </a:spcAft>
            </a:pPr>
            <a:r>
              <a:rPr lang="pl-PL" dirty="0"/>
              <a:t>Wyrażenie </a:t>
            </a:r>
            <a:r>
              <a:rPr lang="it-IT" dirty="0"/>
              <a:t>‘</a:t>
            </a:r>
            <a:r>
              <a:rPr lang="it-IT" dirty="0" err="1"/>
              <a:t>nic</a:t>
            </a:r>
            <a:r>
              <a:rPr lang="it-IT" dirty="0"/>
              <a:t>’</a:t>
            </a:r>
            <a:r>
              <a:rPr lang="pl-PL" dirty="0"/>
              <a:t> oznacza powiem jaśniej to samo, co wyrażenie </a:t>
            </a:r>
            <a:r>
              <a:rPr lang="it-IT" dirty="0"/>
              <a:t>‘ni</a:t>
            </a:r>
            <a:r>
              <a:rPr lang="pl-PL" dirty="0"/>
              <a:t>e coś</a:t>
            </a:r>
            <a:r>
              <a:rPr lang="it-IT" dirty="0"/>
              <a:t>’</a:t>
            </a:r>
            <a:r>
              <a:rPr lang="pl-PL" dirty="0"/>
              <a:t>, a mianowicie wszelką w ogóle rzecz i wszystko, cokolwiek jest czymś, a czemu należy zaprzeczyć,  a więc nie oznacza ono żądnej w ogóle rzeczy, która miałaby swój odpowiednik znaczeniowy w umyśle. [Zwróćmy uwagę na </a:t>
            </a:r>
            <a:r>
              <a:rPr lang="it-IT" dirty="0"/>
              <a:t>«</a:t>
            </a:r>
            <a:r>
              <a:rPr lang="pl-PL" dirty="0"/>
              <a:t>odpowiednik znaczeniowy</a:t>
            </a:r>
            <a:r>
              <a:rPr lang="it-IT" dirty="0"/>
              <a:t>»</a:t>
            </a:r>
            <a:r>
              <a:rPr lang="pl-PL" dirty="0"/>
              <a:t>, jak u Kanta.] Jednak odrzucenie jakiejkolwiek rzeczy nie może być oznaczone inaczej, jak tylko łącznie z oznaczeniem tej rzeczy, której odrzucenie (zanegowanie) się oznacza, nikt bowiem nie rozumiałby, co oznacza wyrażenie </a:t>
            </a:r>
            <a:r>
              <a:rPr lang="it-IT" dirty="0"/>
              <a:t>‘</a:t>
            </a:r>
            <a:r>
              <a:rPr lang="pl-PL" dirty="0"/>
              <a:t>nie-człowiek</a:t>
            </a:r>
            <a:r>
              <a:rPr lang="it-IT" dirty="0"/>
              <a:t>’</a:t>
            </a:r>
            <a:r>
              <a:rPr lang="pl-PL" dirty="0"/>
              <a:t>, gdyby nie rozumiał, oznacza wyrażenie </a:t>
            </a:r>
            <a:r>
              <a:rPr lang="it-IT" dirty="0"/>
              <a:t>‘</a:t>
            </a:r>
            <a:r>
              <a:rPr lang="pl-PL" dirty="0"/>
              <a:t>człowiek. Stąd konieczną jest rzeczą, aby to wyrażenie </a:t>
            </a:r>
            <a:r>
              <a:rPr lang="it-IT" dirty="0"/>
              <a:t>‘</a:t>
            </a:r>
            <a:r>
              <a:rPr lang="pl-PL" dirty="0"/>
              <a:t>nie coś</a:t>
            </a:r>
            <a:r>
              <a:rPr lang="it-IT" dirty="0"/>
              <a:t>’</a:t>
            </a:r>
            <a:r>
              <a:rPr lang="pl-PL" dirty="0"/>
              <a:t>, zaprzeczając temu, co jest czymś, oznaczało to </a:t>
            </a:r>
            <a:r>
              <a:rPr lang="it-IT" dirty="0"/>
              <a:t>‘</a:t>
            </a:r>
            <a:r>
              <a:rPr lang="pl-PL" dirty="0"/>
              <a:t>coś</a:t>
            </a:r>
            <a:r>
              <a:rPr lang="it-IT" dirty="0"/>
              <a:t>’</a:t>
            </a:r>
            <a:r>
              <a:rPr lang="pl-PL" dirty="0"/>
              <a:t>. </a:t>
            </a:r>
          </a:p>
          <a:p>
            <a:pPr>
              <a:spcAft>
                <a:spcPts val="600"/>
              </a:spcAft>
            </a:pPr>
            <a:r>
              <a:rPr lang="pl-PL" dirty="0"/>
              <a:t>A dalej: </a:t>
            </a:r>
            <a:r>
              <a:rPr lang="it-IT" dirty="0"/>
              <a:t>«</a:t>
            </a:r>
            <a:r>
              <a:rPr lang="pl-PL" dirty="0"/>
              <a:t>oznacza coś przecząc, a nie oznacza twierdząc</a:t>
            </a:r>
            <a:r>
              <a:rPr lang="it-IT" dirty="0"/>
              <a:t>»</a:t>
            </a:r>
            <a:r>
              <a:rPr lang="pl-PL" dirty="0"/>
              <a:t>. I jeszcze: </a:t>
            </a:r>
            <a:r>
              <a:rPr lang="it-IT" dirty="0"/>
              <a:t>«</a:t>
            </a:r>
            <a:r>
              <a:rPr lang="pl-PL" dirty="0"/>
              <a:t>Nie jest to sprzeczne, aczkolwiek zło jest niczym, to jednak termin </a:t>
            </a:r>
            <a:r>
              <a:rPr lang="it-IT" dirty="0"/>
              <a:t>‘</a:t>
            </a:r>
            <a:r>
              <a:rPr lang="pl-PL" dirty="0"/>
              <a:t>zło</a:t>
            </a:r>
            <a:r>
              <a:rPr lang="it-IT" dirty="0"/>
              <a:t>’</a:t>
            </a:r>
            <a:r>
              <a:rPr lang="pl-PL" dirty="0"/>
              <a:t> jest terminem oznaczającym, jeśli w sensie negatywnym oznacza coś, co nie wchodzi w skład jakiejkolwiek rzeczy</a:t>
            </a:r>
            <a:r>
              <a:rPr lang="it-IT" dirty="0"/>
              <a:t>»</a:t>
            </a:r>
            <a:r>
              <a:rPr lang="pl-PL" dirty="0"/>
              <a:t>.   </a:t>
            </a:r>
          </a:p>
          <a:p>
            <a:pPr>
              <a:spcAft>
                <a:spcPts val="600"/>
              </a:spcAft>
            </a:pPr>
            <a:r>
              <a:rPr lang="pl-PL" dirty="0"/>
              <a:t>[Tu przypominam Św. Tomasza, że „zło” jest </a:t>
            </a:r>
            <a:r>
              <a:rPr lang="pl-PL" i="1" dirty="0"/>
              <a:t>brakiem</a:t>
            </a:r>
            <a:r>
              <a:rPr lang="pl-PL" dirty="0"/>
              <a:t> dobra, a nie jego zaprzeczeniem]</a:t>
            </a:r>
          </a:p>
          <a:p>
            <a:pPr>
              <a:spcAft>
                <a:spcPts val="600"/>
              </a:spcAft>
            </a:pPr>
            <a:r>
              <a:rPr lang="pl-PL" dirty="0"/>
              <a:t>(W. Ockham, </a:t>
            </a:r>
            <a:r>
              <a:rPr lang="pl-PL" i="1" dirty="0"/>
              <a:t>Suma logiczna, </a:t>
            </a:r>
            <a:r>
              <a:rPr lang="pl-PL" dirty="0"/>
              <a:t>Ks. I, R. 35, </a:t>
            </a:r>
            <a:r>
              <a:rPr lang="pl-PL" i="1" dirty="0"/>
              <a:t>Przeciwieństwa, </a:t>
            </a:r>
            <a:r>
              <a:rPr lang="pl-PL" dirty="0"/>
              <a:t>str. 132)</a:t>
            </a:r>
          </a:p>
          <a:p>
            <a:pPr>
              <a:spcAft>
                <a:spcPts val="600"/>
              </a:spcAft>
            </a:pPr>
            <a:endParaRPr lang="pl-PL" dirty="0">
              <a:solidFill>
                <a:schemeClr val="accent2"/>
              </a:solidFill>
            </a:endParaRPr>
          </a:p>
          <a:p>
            <a:pPr>
              <a:spcAft>
                <a:spcPts val="600"/>
              </a:spcAft>
            </a:pPr>
            <a:endParaRPr lang="pl-PL" dirty="0">
              <a:solidFill>
                <a:schemeClr val="accent2"/>
              </a:solidFill>
            </a:endParaRPr>
          </a:p>
          <a:p>
            <a:pPr>
              <a:spcAft>
                <a:spcPts val="600"/>
              </a:spcAft>
            </a:pPr>
            <a:r>
              <a:rPr lang="pl-PL" dirty="0">
                <a:solidFill>
                  <a:schemeClr val="accent2"/>
                </a:solidFill>
              </a:rPr>
              <a:t> </a:t>
            </a:r>
            <a:endParaRPr lang="pl-PL" dirty="0"/>
          </a:p>
          <a:p>
            <a:endParaRPr lang="pl-PL" dirty="0"/>
          </a:p>
        </p:txBody>
      </p:sp>
    </p:spTree>
    <p:extLst>
      <p:ext uri="{BB962C8B-B14F-4D97-AF65-F5344CB8AC3E}">
        <p14:creationId xmlns:p14="http://schemas.microsoft.com/office/powerpoint/2010/main" val="657747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E92E79D-287A-CE44-58E3-7B49CB9823B9}"/>
              </a:ext>
            </a:extLst>
          </p:cNvPr>
          <p:cNvSpPr>
            <a:spLocks noGrp="1" noChangeArrowheads="1"/>
          </p:cNvSpPr>
          <p:nvPr>
            <p:ph type="title"/>
          </p:nvPr>
        </p:nvSpPr>
        <p:spPr>
          <a:xfrm>
            <a:off x="755576" y="-46495"/>
            <a:ext cx="7349988" cy="1143000"/>
          </a:xfrm>
        </p:spPr>
        <p:txBody>
          <a:bodyPr/>
          <a:lstStyle/>
          <a:p>
            <a:pPr eaLnBrk="1" hangingPunct="1"/>
            <a:r>
              <a:rPr lang="pl-PL" altLang="en-US" sz="3600" dirty="0" err="1"/>
              <a:t>Tegmark</a:t>
            </a:r>
            <a:r>
              <a:rPr lang="pl-PL" altLang="en-US" sz="3600" dirty="0"/>
              <a:t>: wszechświaty równoległe</a:t>
            </a:r>
          </a:p>
        </p:txBody>
      </p:sp>
      <p:sp>
        <p:nvSpPr>
          <p:cNvPr id="7171" name="Rectangle 3">
            <a:extLst>
              <a:ext uri="{FF2B5EF4-FFF2-40B4-BE49-F238E27FC236}">
                <a16:creationId xmlns:a16="http://schemas.microsoft.com/office/drawing/2014/main" id="{A717C19A-C1F3-AD4D-660D-280239E53593}"/>
              </a:ext>
            </a:extLst>
          </p:cNvPr>
          <p:cNvSpPr>
            <a:spLocks noGrp="1" noChangeArrowheads="1"/>
          </p:cNvSpPr>
          <p:nvPr>
            <p:ph type="body" idx="1"/>
          </p:nvPr>
        </p:nvSpPr>
        <p:spPr>
          <a:xfrm>
            <a:off x="179512" y="932988"/>
            <a:ext cx="9073008" cy="4525963"/>
          </a:xfrm>
        </p:spPr>
        <p:txBody>
          <a:bodyPr/>
          <a:lstStyle/>
          <a:p>
            <a:pPr eaLnBrk="1" hangingPunct="1">
              <a:spcBef>
                <a:spcPts val="0"/>
              </a:spcBef>
              <a:spcAft>
                <a:spcPts val="300"/>
              </a:spcAft>
              <a:buFontTx/>
              <a:buNone/>
            </a:pPr>
            <a:r>
              <a:rPr lang="pl-PL" altLang="en-US" sz="1800" dirty="0"/>
              <a:t>Należy rozgraniczyć Fizykę, od Metafizyki: w metafizyce każdy pomysł może być twórczy (tj. rozwojowy), w fizyce – spekulacje na dłuższa metę szkodzą właśnie fizykom. (Max </a:t>
            </a:r>
            <a:r>
              <a:rPr lang="pl-PL" altLang="en-US" sz="1800" dirty="0" err="1"/>
              <a:t>Tegmark</a:t>
            </a:r>
            <a:r>
              <a:rPr lang="pl-PL" altLang="en-US" sz="1800" dirty="0"/>
              <a:t>)</a:t>
            </a:r>
          </a:p>
          <a:p>
            <a:pPr eaLnBrk="1" hangingPunct="1">
              <a:spcBef>
                <a:spcPts val="0"/>
              </a:spcBef>
              <a:spcAft>
                <a:spcPts val="300"/>
              </a:spcAft>
              <a:buFontTx/>
              <a:buNone/>
            </a:pPr>
            <a:r>
              <a:rPr lang="pl-PL" altLang="en-US" sz="1800" dirty="0"/>
              <a:t>„To doświadczenie jest ostatecznym sprawdzianem teorii” (A. Einstein)</a:t>
            </a:r>
          </a:p>
          <a:p>
            <a:pPr eaLnBrk="1" hangingPunct="1">
              <a:spcBef>
                <a:spcPts val="0"/>
              </a:spcBef>
              <a:spcAft>
                <a:spcPts val="300"/>
              </a:spcAft>
              <a:buFontTx/>
              <a:buNone/>
            </a:pPr>
            <a:r>
              <a:rPr lang="pl-PL" altLang="en-US" sz="1800" dirty="0"/>
              <a:t>W każdym swoim artykule podawał sposób na doświadczalne sprawdzenie teorii</a:t>
            </a:r>
          </a:p>
          <a:p>
            <a:pPr eaLnBrk="1" hangingPunct="1">
              <a:spcBef>
                <a:spcPts val="0"/>
              </a:spcBef>
              <a:spcAft>
                <a:spcPts val="300"/>
              </a:spcAft>
              <a:buFontTx/>
              <a:buNone/>
            </a:pPr>
            <a:r>
              <a:rPr lang="pl-PL" altLang="en-US" sz="1800" dirty="0" err="1"/>
              <a:t>Lev</a:t>
            </a:r>
            <a:r>
              <a:rPr lang="pl-PL" altLang="en-US" sz="1800" dirty="0"/>
              <a:t> </a:t>
            </a:r>
            <a:r>
              <a:rPr lang="pl-PL" altLang="en-US" sz="1800" dirty="0" err="1"/>
              <a:t>Pitajevski</a:t>
            </a:r>
            <a:r>
              <a:rPr lang="pl-PL" altLang="en-US" sz="1800" dirty="0"/>
              <a:t>: „Doświadczalna weryfikacja teorii strun, przy obecnym stanie magnesów nadprzewodzących, wymagałaby akceleratora o średnicy Wszechświata”</a:t>
            </a:r>
          </a:p>
          <a:p>
            <a:pPr eaLnBrk="1" hangingPunct="1">
              <a:spcBef>
                <a:spcPts val="0"/>
              </a:spcBef>
              <a:spcAft>
                <a:spcPts val="300"/>
              </a:spcAft>
              <a:buFontTx/>
              <a:buNone/>
            </a:pPr>
            <a:r>
              <a:rPr lang="pl-PL" altLang="en-US" sz="1800" dirty="0"/>
              <a:t>Marco </a:t>
            </a:r>
            <a:r>
              <a:rPr lang="pl-PL" altLang="en-US" sz="1800" dirty="0" err="1"/>
              <a:t>Traini</a:t>
            </a:r>
            <a:r>
              <a:rPr lang="pl-PL" altLang="en-US" sz="1800" dirty="0"/>
              <a:t>: „Po 25 latach, teoria strun nie wyciągnęła ani jednego pająka z dziupli”</a:t>
            </a:r>
          </a:p>
          <a:p>
            <a:pPr eaLnBrk="1" hangingPunct="1">
              <a:spcBef>
                <a:spcPts val="0"/>
              </a:spcBef>
              <a:spcAft>
                <a:spcPts val="0"/>
              </a:spcAft>
              <a:buFontTx/>
              <a:buNone/>
            </a:pPr>
            <a:endParaRPr lang="pl-PL" altLang="en-US" sz="1800" dirty="0"/>
          </a:p>
          <a:p>
            <a:pPr eaLnBrk="1" hangingPunct="1">
              <a:spcBef>
                <a:spcPts val="0"/>
              </a:spcBef>
              <a:spcAft>
                <a:spcPts val="0"/>
              </a:spcAft>
              <a:buFontTx/>
              <a:buNone/>
            </a:pPr>
            <a:r>
              <a:rPr lang="pl-PL" altLang="en-US" sz="1800" dirty="0"/>
              <a:t>GK:</a:t>
            </a:r>
          </a:p>
          <a:p>
            <a:pPr eaLnBrk="1" hangingPunct="1">
              <a:spcBef>
                <a:spcPts val="0"/>
              </a:spcBef>
              <a:spcAft>
                <a:spcPts val="0"/>
              </a:spcAft>
              <a:buFontTx/>
              <a:buNone/>
            </a:pPr>
            <a:r>
              <a:rPr lang="pl-PL" altLang="en-US" sz="1800" dirty="0"/>
              <a:t>Jeśli coś nie jest przewidziane </a:t>
            </a:r>
          </a:p>
          <a:p>
            <a:pPr eaLnBrk="1" hangingPunct="1">
              <a:spcBef>
                <a:spcPts val="0"/>
              </a:spcBef>
              <a:spcAft>
                <a:spcPts val="0"/>
              </a:spcAft>
              <a:buFontTx/>
              <a:buNone/>
            </a:pPr>
            <a:r>
              <a:rPr lang="pl-PL" altLang="en-US" sz="1800" dirty="0"/>
              <a:t>jako doświadczalnie weryfikowalne, </a:t>
            </a:r>
          </a:p>
          <a:p>
            <a:pPr eaLnBrk="1" hangingPunct="1">
              <a:spcBef>
                <a:spcPts val="0"/>
              </a:spcBef>
              <a:spcAft>
                <a:spcPts val="0"/>
              </a:spcAft>
              <a:buFontTx/>
              <a:buNone/>
            </a:pPr>
            <a:r>
              <a:rPr lang="pl-PL" altLang="en-US" sz="1800" dirty="0"/>
              <a:t>to (przynajmniej teraz) nie istnieje.</a:t>
            </a:r>
          </a:p>
        </p:txBody>
      </p:sp>
      <p:pic>
        <p:nvPicPr>
          <p:cNvPr id="3" name="Obraz 2">
            <a:extLst>
              <a:ext uri="{FF2B5EF4-FFF2-40B4-BE49-F238E27FC236}">
                <a16:creationId xmlns:a16="http://schemas.microsoft.com/office/drawing/2014/main" id="{1A81D4A6-AB74-49DF-3CFE-C9B3D85E9BF0}"/>
              </a:ext>
            </a:extLst>
          </p:cNvPr>
          <p:cNvPicPr>
            <a:picLocks noChangeAspect="1"/>
          </p:cNvPicPr>
          <p:nvPr/>
        </p:nvPicPr>
        <p:blipFill>
          <a:blip r:embed="rId2"/>
          <a:stretch>
            <a:fillRect/>
          </a:stretch>
        </p:blipFill>
        <p:spPr>
          <a:xfrm>
            <a:off x="3887417" y="3387932"/>
            <a:ext cx="5195543" cy="2974982"/>
          </a:xfrm>
          <a:prstGeom prst="rect">
            <a:avLst/>
          </a:prstGeom>
        </p:spPr>
      </p:pic>
      <p:sp>
        <p:nvSpPr>
          <p:cNvPr id="5" name="pole tekstowe 4">
            <a:extLst>
              <a:ext uri="{FF2B5EF4-FFF2-40B4-BE49-F238E27FC236}">
                <a16:creationId xmlns:a16="http://schemas.microsoft.com/office/drawing/2014/main" id="{8577758E-881E-770D-DE21-060B5E220E0C}"/>
              </a:ext>
            </a:extLst>
          </p:cNvPr>
          <p:cNvSpPr txBox="1"/>
          <p:nvPr/>
        </p:nvSpPr>
        <p:spPr>
          <a:xfrm>
            <a:off x="3707904" y="6445071"/>
            <a:ext cx="4664990" cy="338554"/>
          </a:xfrm>
          <a:prstGeom prst="rect">
            <a:avLst/>
          </a:prstGeom>
          <a:noFill/>
        </p:spPr>
        <p:txBody>
          <a:bodyPr wrap="square">
            <a:spAutoFit/>
          </a:bodyPr>
          <a:lstStyle/>
          <a:p>
            <a:r>
              <a:rPr lang="pl-PL" sz="1600" dirty="0"/>
              <a:t>https://space.mit.edu/home/tegmark/crazy.html</a:t>
            </a:r>
          </a:p>
        </p:txBody>
      </p:sp>
    </p:spTree>
    <p:extLst>
      <p:ext uri="{BB962C8B-B14F-4D97-AF65-F5344CB8AC3E}">
        <p14:creationId xmlns:p14="http://schemas.microsoft.com/office/powerpoint/2010/main" val="3059986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433862" y="13513"/>
            <a:ext cx="8229600" cy="1143000"/>
          </a:xfrm>
        </p:spPr>
        <p:txBody>
          <a:bodyPr/>
          <a:lstStyle/>
          <a:p>
            <a:r>
              <a:rPr lang="pl-PL" sz="3200" dirty="0"/>
              <a:t>„Spadkobiercy” Ockhama</a:t>
            </a:r>
          </a:p>
        </p:txBody>
      </p:sp>
      <p:sp>
        <p:nvSpPr>
          <p:cNvPr id="4" name="pole tekstowe 3">
            <a:extLst>
              <a:ext uri="{FF2B5EF4-FFF2-40B4-BE49-F238E27FC236}">
                <a16:creationId xmlns:a16="http://schemas.microsoft.com/office/drawing/2014/main" id="{C3BF7251-C261-A6F1-6396-FC51BF1648F5}"/>
              </a:ext>
            </a:extLst>
          </p:cNvPr>
          <p:cNvSpPr txBox="1"/>
          <p:nvPr/>
        </p:nvSpPr>
        <p:spPr>
          <a:xfrm>
            <a:off x="107504" y="988566"/>
            <a:ext cx="8928992" cy="7001917"/>
          </a:xfrm>
          <a:prstGeom prst="rect">
            <a:avLst/>
          </a:prstGeom>
          <a:noFill/>
        </p:spPr>
        <p:txBody>
          <a:bodyPr wrap="square">
            <a:spAutoFit/>
          </a:bodyPr>
          <a:lstStyle/>
          <a:p>
            <a:pPr>
              <a:spcAft>
                <a:spcPts val="600"/>
              </a:spcAft>
            </a:pPr>
            <a:r>
              <a:rPr lang="pl-PL" dirty="0"/>
              <a:t>„</a:t>
            </a:r>
            <a:r>
              <a:rPr lang="pl-PL" dirty="0" err="1"/>
              <a:t>Okhamiści</a:t>
            </a:r>
            <a:r>
              <a:rPr lang="pl-PL" dirty="0"/>
              <a:t>, którzy zajmowali się przyrodoznawstwem, położyli na tym polu wybitne zasługi, najwięcej na polu fizyki, a także astronomii.. Najznakomitsi byli: Jan Buridan (1300-1362, rektor Uniwersytetu Paryskiego), Albert Saksończyk (zm. 1390 r., pierwszy rektor Uniwersytetu Wiedeńskiego i Mikołaj z </a:t>
            </a:r>
            <a:r>
              <a:rPr lang="pl-PL" dirty="0" err="1"/>
              <a:t>Oresme</a:t>
            </a:r>
            <a:r>
              <a:rPr lang="pl-PL" dirty="0"/>
              <a:t> (zm. 1382).</a:t>
            </a:r>
          </a:p>
          <a:p>
            <a:pPr>
              <a:spcAft>
                <a:spcPts val="600"/>
              </a:spcAft>
            </a:pPr>
            <a:r>
              <a:rPr lang="pl-PL" dirty="0"/>
              <a:t>Szczególnie płodna okazała się teoria „impetu”, która przeciwstawiała się aksjomatowi dynamiki Arystoteles: że ruch nie może trwać, jeśli nie jest podtrzymywany przez stałe działanie poruszającej siły. Przeciwnie, ruch raz rozpoczęty, trwa dalej sam. Buridan nadał teorii impetu postać ścisłą: impet jest proporcjonalny do szybkości, z jaką ciało zostało poruszone, oraz do ilość materii, jaką ciała zawiera. [Dziś </a:t>
            </a:r>
            <a:r>
              <a:rPr lang="pl-PL" i="1" dirty="0"/>
              <a:t>impet</a:t>
            </a:r>
            <a:r>
              <a:rPr lang="pl-PL" dirty="0"/>
              <a:t> nazywamy pędem, i definiujemy dokładnie tak, jak to zrobił Buridan: </a:t>
            </a:r>
            <a:r>
              <a:rPr lang="pl-PL" i="1" dirty="0"/>
              <a:t>p</a:t>
            </a:r>
            <a:r>
              <a:rPr lang="pl-PL" dirty="0"/>
              <a:t>=</a:t>
            </a:r>
            <a:r>
              <a:rPr lang="pl-PL" i="1" dirty="0"/>
              <a:t>mv</a:t>
            </a:r>
            <a:r>
              <a:rPr lang="pl-PL" dirty="0"/>
              <a:t>.] Co więcej, Buridan zastosował swą teorię również do ruchów kosmicznych. [Dzieło Buridana było w bibliotece UJ, kiedy studiował tam Kopernik: mógł je znać].</a:t>
            </a:r>
          </a:p>
          <a:p>
            <a:pPr>
              <a:spcAft>
                <a:spcPts val="600"/>
              </a:spcAft>
            </a:pPr>
            <a:r>
              <a:rPr lang="pl-PL" dirty="0"/>
              <a:t>Mikołaj z </a:t>
            </a:r>
            <a:r>
              <a:rPr lang="pl-PL" dirty="0" err="1"/>
              <a:t>Oresme</a:t>
            </a:r>
            <a:r>
              <a:rPr lang="pl-PL" dirty="0"/>
              <a:t> zrobił odkrycia w trzech dziedzinach nauki ścisłej: 1) geometrii analitycznej, 2) w teorii spadania ciał i 3) w teorii ruchu dziennego Ziemi. W pierwszej dziedzinie wyprzedził Kartezjusza, w drugiej Galileusza, w trzeciej Kopernika.</a:t>
            </a:r>
          </a:p>
          <a:p>
            <a:pPr>
              <a:spcAft>
                <a:spcPts val="600"/>
              </a:spcAft>
            </a:pPr>
            <a:r>
              <a:rPr lang="pl-PL" dirty="0"/>
              <a:t>[…] bo już od początku XIV w, sprawa była dyskutowana wśród ockhamistów paryskich […] że system astronomiczny mający Ziemię za ruchomą, a niebo gwiazd stałych za nieruchome, jest bardziej zadowalający od tradycyjnego. </a:t>
            </a:r>
            <a:r>
              <a:rPr lang="pl-PL" dirty="0" err="1"/>
              <a:t>Oresme</a:t>
            </a:r>
            <a:r>
              <a:rPr lang="pl-PL" dirty="0"/>
              <a:t> zaś wyłożył ten nowy system z niezwykłą pewnością i jasnością, godną Kopernika.” </a:t>
            </a:r>
          </a:p>
          <a:p>
            <a:pPr>
              <a:spcAft>
                <a:spcPts val="600"/>
              </a:spcAft>
            </a:pPr>
            <a:r>
              <a:rPr lang="pl-PL" dirty="0"/>
              <a:t>Wł. Tatarkiewicz, </a:t>
            </a:r>
            <a:r>
              <a:rPr lang="pl-PL" i="1" dirty="0"/>
              <a:t>Historia filozofii, </a:t>
            </a:r>
            <a:r>
              <a:rPr lang="pl-PL" dirty="0"/>
              <a:t>t. I, str. 304  </a:t>
            </a:r>
            <a:r>
              <a:rPr lang="pl-PL" dirty="0">
                <a:solidFill>
                  <a:schemeClr val="accent2"/>
                </a:solidFill>
              </a:rPr>
              <a:t> </a:t>
            </a:r>
          </a:p>
          <a:p>
            <a:pPr>
              <a:spcAft>
                <a:spcPts val="600"/>
              </a:spcAft>
            </a:pPr>
            <a:endParaRPr lang="pl-PL" dirty="0">
              <a:solidFill>
                <a:schemeClr val="accent2"/>
              </a:solidFill>
            </a:endParaRPr>
          </a:p>
          <a:p>
            <a:pPr>
              <a:spcAft>
                <a:spcPts val="600"/>
              </a:spcAft>
            </a:pPr>
            <a:r>
              <a:rPr lang="pl-PL" dirty="0">
                <a:solidFill>
                  <a:schemeClr val="accent2"/>
                </a:solidFill>
              </a:rPr>
              <a:t> </a:t>
            </a:r>
            <a:endParaRPr lang="pl-PL" dirty="0"/>
          </a:p>
          <a:p>
            <a:endParaRPr lang="pl-PL" dirty="0"/>
          </a:p>
        </p:txBody>
      </p:sp>
    </p:spTree>
    <p:extLst>
      <p:ext uri="{BB962C8B-B14F-4D97-AF65-F5344CB8AC3E}">
        <p14:creationId xmlns:p14="http://schemas.microsoft.com/office/powerpoint/2010/main" val="197213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a:extLst>
              <a:ext uri="{FF2B5EF4-FFF2-40B4-BE49-F238E27FC236}">
                <a16:creationId xmlns:a16="http://schemas.microsoft.com/office/drawing/2014/main" id="{E59A5FDB-E9A0-E9B1-7941-C85AD65C4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857625"/>
            <a:ext cx="87915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a:extLst>
              <a:ext uri="{FF2B5EF4-FFF2-40B4-BE49-F238E27FC236}">
                <a16:creationId xmlns:a16="http://schemas.microsoft.com/office/drawing/2014/main" id="{D304E1D9-E0FC-056D-804E-6E755857BBDA}"/>
              </a:ext>
            </a:extLst>
          </p:cNvPr>
          <p:cNvSpPr>
            <a:spLocks noGrp="1" noChangeArrowheads="1"/>
          </p:cNvSpPr>
          <p:nvPr>
            <p:ph type="title"/>
          </p:nvPr>
        </p:nvSpPr>
        <p:spPr>
          <a:xfrm>
            <a:off x="642938" y="-53975"/>
            <a:ext cx="8229600" cy="1143000"/>
          </a:xfrm>
        </p:spPr>
        <p:txBody>
          <a:bodyPr/>
          <a:lstStyle/>
          <a:p>
            <a:pPr eaLnBrk="1" hangingPunct="1"/>
            <a:r>
              <a:rPr lang="pl-PL" altLang="en-US" sz="3600"/>
              <a:t>Jean Buridan (1295 -1361 Paris)</a:t>
            </a:r>
            <a:endParaRPr lang="en-AU" altLang="en-US" sz="3600"/>
          </a:p>
        </p:txBody>
      </p:sp>
      <p:sp>
        <p:nvSpPr>
          <p:cNvPr id="36868" name="Rectangle 4">
            <a:extLst>
              <a:ext uri="{FF2B5EF4-FFF2-40B4-BE49-F238E27FC236}">
                <a16:creationId xmlns:a16="http://schemas.microsoft.com/office/drawing/2014/main" id="{2EC25723-773C-93EC-3E44-2F4FEE3B8126}"/>
              </a:ext>
            </a:extLst>
          </p:cNvPr>
          <p:cNvSpPr>
            <a:spLocks noChangeArrowheads="1"/>
          </p:cNvSpPr>
          <p:nvPr/>
        </p:nvSpPr>
        <p:spPr bwMode="auto">
          <a:xfrm>
            <a:off x="755650" y="6267450"/>
            <a:ext cx="36258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1400">
                <a:hlinkClick r:id="rId3"/>
              </a:rPr>
              <a:t>https://en.wikipedia.org/wiki/Jean_Buridan</a:t>
            </a:r>
            <a:endParaRPr lang="pl-PL" altLang="en-US" sz="1400"/>
          </a:p>
          <a:p>
            <a:pPr eaLnBrk="1" hangingPunct="1">
              <a:spcBef>
                <a:spcPct val="0"/>
              </a:spcBef>
              <a:buFontTx/>
              <a:buNone/>
            </a:pPr>
            <a:r>
              <a:rPr lang="pl-PL" altLang="en-US" sz="1400">
                <a:solidFill>
                  <a:srgbClr val="0000FF"/>
                </a:solidFill>
              </a:rPr>
              <a:t>GK </a:t>
            </a:r>
            <a:r>
              <a:rPr lang="pl-PL" altLang="en-US" sz="1400" i="1">
                <a:solidFill>
                  <a:srgbClr val="0000FF"/>
                </a:solidFill>
              </a:rPr>
              <a:t>Science &amp; Humanities</a:t>
            </a:r>
            <a:r>
              <a:rPr lang="pl-PL" altLang="en-US" sz="1400">
                <a:solidFill>
                  <a:srgbClr val="0000FF"/>
                </a:solidFill>
              </a:rPr>
              <a:t>, work in progress</a:t>
            </a:r>
            <a:endParaRPr lang="en-AU" altLang="en-US" sz="1400">
              <a:solidFill>
                <a:srgbClr val="0000FF"/>
              </a:solidFill>
            </a:endParaRPr>
          </a:p>
        </p:txBody>
      </p:sp>
      <p:pic>
        <p:nvPicPr>
          <p:cNvPr id="36869" name="Picture 5">
            <a:extLst>
              <a:ext uri="{FF2B5EF4-FFF2-40B4-BE49-F238E27FC236}">
                <a16:creationId xmlns:a16="http://schemas.microsoft.com/office/drawing/2014/main" id="{AA43FFEF-55B3-62D9-FAD2-F94511A7A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08050"/>
            <a:ext cx="8839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500" fill="hold"/>
                                        <p:tgtEl>
                                          <p:spTgt spid="80898"/>
                                        </p:tgtEl>
                                        <p:attrNameLst>
                                          <p:attrName>ppt_x</p:attrName>
                                        </p:attrNameLst>
                                      </p:cBhvr>
                                      <p:tavLst>
                                        <p:tav tm="0">
                                          <p:val>
                                            <p:strVal val="#ppt_x-#ppt_w/2"/>
                                          </p:val>
                                        </p:tav>
                                        <p:tav tm="100000">
                                          <p:val>
                                            <p:strVal val="#ppt_x"/>
                                          </p:val>
                                        </p:tav>
                                      </p:tavLst>
                                    </p:anim>
                                    <p:anim calcmode="lin" valueType="num">
                                      <p:cBhvr>
                                        <p:cTn id="8" dur="500" fill="hold"/>
                                        <p:tgtEl>
                                          <p:spTgt spid="80898"/>
                                        </p:tgtEl>
                                        <p:attrNameLst>
                                          <p:attrName>ppt_y</p:attrName>
                                        </p:attrNameLst>
                                      </p:cBhvr>
                                      <p:tavLst>
                                        <p:tav tm="0">
                                          <p:val>
                                            <p:strVal val="#ppt_y"/>
                                          </p:val>
                                        </p:tav>
                                        <p:tav tm="100000">
                                          <p:val>
                                            <p:strVal val="#ppt_y"/>
                                          </p:val>
                                        </p:tav>
                                      </p:tavLst>
                                    </p:anim>
                                    <p:anim calcmode="lin" valueType="num">
                                      <p:cBhvr>
                                        <p:cTn id="9" dur="500" fill="hold"/>
                                        <p:tgtEl>
                                          <p:spTgt spid="80898"/>
                                        </p:tgtEl>
                                        <p:attrNameLst>
                                          <p:attrName>ppt_w</p:attrName>
                                        </p:attrNameLst>
                                      </p:cBhvr>
                                      <p:tavLst>
                                        <p:tav tm="0">
                                          <p:val>
                                            <p:fltVal val="0"/>
                                          </p:val>
                                        </p:tav>
                                        <p:tav tm="100000">
                                          <p:val>
                                            <p:strVal val="#ppt_w"/>
                                          </p:val>
                                        </p:tav>
                                      </p:tavLst>
                                    </p:anim>
                                    <p:anim calcmode="lin" valueType="num">
                                      <p:cBhvr>
                                        <p:cTn id="10" dur="500" fill="hold"/>
                                        <p:tgtEl>
                                          <p:spTgt spid="808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AB290D2-CB7F-1120-3045-23D70030AD86}"/>
              </a:ext>
            </a:extLst>
          </p:cNvPr>
          <p:cNvSpPr>
            <a:spLocks noGrp="1" noChangeArrowheads="1"/>
          </p:cNvSpPr>
          <p:nvPr>
            <p:ph type="title"/>
          </p:nvPr>
        </p:nvSpPr>
        <p:spPr>
          <a:xfrm>
            <a:off x="0" y="274638"/>
            <a:ext cx="8893175" cy="1143000"/>
          </a:xfrm>
        </p:spPr>
        <p:txBody>
          <a:bodyPr/>
          <a:lstStyle/>
          <a:p>
            <a:r>
              <a:rPr lang="pl-PL" altLang="en-US" sz="3800"/>
              <a:t>Ruch jednostajny, po linii prostej, to też</a:t>
            </a:r>
            <a:endParaRPr lang="en-AU" altLang="en-US" sz="3800"/>
          </a:p>
        </p:txBody>
      </p:sp>
      <p:sp>
        <p:nvSpPr>
          <p:cNvPr id="55299" name="Rectangle 3">
            <a:extLst>
              <a:ext uri="{FF2B5EF4-FFF2-40B4-BE49-F238E27FC236}">
                <a16:creationId xmlns:a16="http://schemas.microsoft.com/office/drawing/2014/main" id="{BCBDB213-1F2F-0100-888F-859623A0DF02}"/>
              </a:ext>
            </a:extLst>
          </p:cNvPr>
          <p:cNvSpPr>
            <a:spLocks noGrp="1" noChangeArrowheads="1"/>
          </p:cNvSpPr>
          <p:nvPr>
            <p:ph type="body" idx="1"/>
          </p:nvPr>
        </p:nvSpPr>
        <p:spPr/>
        <p:txBody>
          <a:bodyPr/>
          <a:lstStyle/>
          <a:p>
            <a:r>
              <a:rPr lang="pl-PL" altLang="en-US"/>
              <a:t>wznoszenie się jumbo-jeta (nad Tokyo)</a:t>
            </a:r>
            <a:endParaRPr lang="en-AU" altLang="en-US"/>
          </a:p>
        </p:txBody>
      </p:sp>
      <p:pic>
        <p:nvPicPr>
          <p:cNvPr id="55300" name="Picture 4">
            <a:extLst>
              <a:ext uri="{FF2B5EF4-FFF2-40B4-BE49-F238E27FC236}">
                <a16:creationId xmlns:a16="http://schemas.microsoft.com/office/drawing/2014/main" id="{C6F26187-26F0-45D8-DF30-F4BE8DC73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363" y="3152775"/>
            <a:ext cx="4973637" cy="3730625"/>
          </a:xfrm>
          <a:prstGeom prst="rect">
            <a:avLst/>
          </a:prstGeom>
          <a:noFill/>
          <a:extLst>
            <a:ext uri="{909E8E84-426E-40DD-AFC4-6F175D3DCCD1}">
              <a14:hiddenFill xmlns:a14="http://schemas.microsoft.com/office/drawing/2010/main">
                <a:solidFill>
                  <a:srgbClr val="FFFFFF"/>
                </a:solidFill>
              </a14:hiddenFill>
            </a:ext>
          </a:extLst>
        </p:spPr>
      </p:pic>
      <p:pic>
        <p:nvPicPr>
          <p:cNvPr id="55302" name="Picture 6">
            <a:extLst>
              <a:ext uri="{FF2B5EF4-FFF2-40B4-BE49-F238E27FC236}">
                <a16:creationId xmlns:a16="http://schemas.microsoft.com/office/drawing/2014/main" id="{7EC35018-D675-F200-EB33-B3B9025E5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5400"/>
            <a:ext cx="4643438" cy="3482975"/>
          </a:xfrm>
          <a:prstGeom prst="rect">
            <a:avLst/>
          </a:prstGeom>
          <a:noFill/>
          <a:extLst>
            <a:ext uri="{909E8E84-426E-40DD-AFC4-6F175D3DCCD1}">
              <a14:hiddenFill xmlns:a14="http://schemas.microsoft.com/office/drawing/2010/main">
                <a:solidFill>
                  <a:srgbClr val="FFFFFF"/>
                </a:solidFill>
              </a14:hiddenFill>
            </a:ext>
          </a:extLst>
        </p:spPr>
      </p:pic>
      <p:pic>
        <p:nvPicPr>
          <p:cNvPr id="55301" name="Picture 5">
            <a:extLst>
              <a:ext uri="{FF2B5EF4-FFF2-40B4-BE49-F238E27FC236}">
                <a16:creationId xmlns:a16="http://schemas.microsoft.com/office/drawing/2014/main" id="{95F234B3-F41A-12CE-9777-2E885A5C3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730500"/>
            <a:ext cx="4679950" cy="3509963"/>
          </a:xfrm>
          <a:prstGeom prst="rect">
            <a:avLst/>
          </a:prstGeom>
          <a:noFill/>
          <a:extLst>
            <a:ext uri="{909E8E84-426E-40DD-AFC4-6F175D3DCCD1}">
              <a14:hiddenFill xmlns:a14="http://schemas.microsoft.com/office/drawing/2010/main">
                <a:solidFill>
                  <a:srgbClr val="FFFFFF"/>
                </a:solidFill>
              </a14:hiddenFill>
            </a:ext>
          </a:extLst>
        </p:spPr>
      </p:pic>
      <p:sp>
        <p:nvSpPr>
          <p:cNvPr id="55303" name="Line 7">
            <a:extLst>
              <a:ext uri="{FF2B5EF4-FFF2-40B4-BE49-F238E27FC236}">
                <a16:creationId xmlns:a16="http://schemas.microsoft.com/office/drawing/2014/main" id="{AF5C15B9-7F55-2F8A-6199-27CFEBDCC169}"/>
              </a:ext>
            </a:extLst>
          </p:cNvPr>
          <p:cNvSpPr>
            <a:spLocks noChangeShapeType="1"/>
          </p:cNvSpPr>
          <p:nvPr/>
        </p:nvSpPr>
        <p:spPr bwMode="auto">
          <a:xfrm>
            <a:off x="1331913" y="3573463"/>
            <a:ext cx="6553200" cy="2087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additive="base">
                                        <p:cTn id="7" dur="500" fill="hold"/>
                                        <p:tgtEl>
                                          <p:spTgt spid="55300"/>
                                        </p:tgtEl>
                                        <p:attrNameLst>
                                          <p:attrName>ppt_x</p:attrName>
                                        </p:attrNameLst>
                                      </p:cBhvr>
                                      <p:tavLst>
                                        <p:tav tm="0">
                                          <p:val>
                                            <p:strVal val="1+#ppt_w/2"/>
                                          </p:val>
                                        </p:tav>
                                        <p:tav tm="100000">
                                          <p:val>
                                            <p:strVal val="#ppt_x"/>
                                          </p:val>
                                        </p:tav>
                                      </p:tavLst>
                                    </p:anim>
                                    <p:anim calcmode="lin" valueType="num">
                                      <p:cBhvr additive="base">
                                        <p:cTn id="8" dur="500" fill="hold"/>
                                        <p:tgtEl>
                                          <p:spTgt spid="553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5301"/>
                                        </p:tgtEl>
                                        <p:attrNameLst>
                                          <p:attrName>style.visibility</p:attrName>
                                        </p:attrNameLst>
                                      </p:cBhvr>
                                      <p:to>
                                        <p:strVal val="visible"/>
                                      </p:to>
                                    </p:set>
                                    <p:anim calcmode="lin" valueType="num">
                                      <p:cBhvr additive="base">
                                        <p:cTn id="13" dur="500" fill="hold"/>
                                        <p:tgtEl>
                                          <p:spTgt spid="55301"/>
                                        </p:tgtEl>
                                        <p:attrNameLst>
                                          <p:attrName>ppt_x</p:attrName>
                                        </p:attrNameLst>
                                      </p:cBhvr>
                                      <p:tavLst>
                                        <p:tav tm="0">
                                          <p:val>
                                            <p:strVal val="1+#ppt_w/2"/>
                                          </p:val>
                                        </p:tav>
                                        <p:tav tm="100000">
                                          <p:val>
                                            <p:strVal val="#ppt_x"/>
                                          </p:val>
                                        </p:tav>
                                      </p:tavLst>
                                    </p:anim>
                                    <p:anim calcmode="lin" valueType="num">
                                      <p:cBhvr additive="base">
                                        <p:cTn id="14" dur="500" fill="hold"/>
                                        <p:tgtEl>
                                          <p:spTgt spid="5530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5302"/>
                                        </p:tgtEl>
                                        <p:attrNameLst>
                                          <p:attrName>style.visibility</p:attrName>
                                        </p:attrNameLst>
                                      </p:cBhvr>
                                      <p:to>
                                        <p:strVal val="visible"/>
                                      </p:to>
                                    </p:set>
                                    <p:anim calcmode="lin" valueType="num">
                                      <p:cBhvr additive="base">
                                        <p:cTn id="19" dur="500" fill="hold"/>
                                        <p:tgtEl>
                                          <p:spTgt spid="55302"/>
                                        </p:tgtEl>
                                        <p:attrNameLst>
                                          <p:attrName>ppt_x</p:attrName>
                                        </p:attrNameLst>
                                      </p:cBhvr>
                                      <p:tavLst>
                                        <p:tav tm="0">
                                          <p:val>
                                            <p:strVal val="1+#ppt_w/2"/>
                                          </p:val>
                                        </p:tav>
                                        <p:tav tm="100000">
                                          <p:val>
                                            <p:strVal val="#ppt_x"/>
                                          </p:val>
                                        </p:tav>
                                      </p:tavLst>
                                    </p:anim>
                                    <p:anim calcmode="lin" valueType="num">
                                      <p:cBhvr additive="base">
                                        <p:cTn id="20" dur="500" fill="hold"/>
                                        <p:tgtEl>
                                          <p:spTgt spid="5530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55303"/>
                                        </p:tgtEl>
                                        <p:attrNameLst>
                                          <p:attrName>style.visibility</p:attrName>
                                        </p:attrNameLst>
                                      </p:cBhvr>
                                      <p:to>
                                        <p:strVal val="visible"/>
                                      </p:to>
                                    </p:set>
                                    <p:anim calcmode="lin" valueType="num">
                                      <p:cBhvr additive="base">
                                        <p:cTn id="25" dur="500" fill="hold"/>
                                        <p:tgtEl>
                                          <p:spTgt spid="55303"/>
                                        </p:tgtEl>
                                        <p:attrNameLst>
                                          <p:attrName>ppt_x</p:attrName>
                                        </p:attrNameLst>
                                      </p:cBhvr>
                                      <p:tavLst>
                                        <p:tav tm="0">
                                          <p:val>
                                            <p:strVal val="1+#ppt_w/2"/>
                                          </p:val>
                                        </p:tav>
                                        <p:tav tm="100000">
                                          <p:val>
                                            <p:strVal val="#ppt_x"/>
                                          </p:val>
                                        </p:tav>
                                      </p:tavLst>
                                    </p:anim>
                                    <p:anim calcmode="lin" valueType="num">
                                      <p:cBhvr additive="base">
                                        <p:cTn id="26" dur="500" fill="hold"/>
                                        <p:tgtEl>
                                          <p:spTgt spid="553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AE82EEE-9F1E-42FB-0735-05B72466692F}"/>
              </a:ext>
            </a:extLst>
          </p:cNvPr>
          <p:cNvSpPr>
            <a:spLocks noGrp="1" noChangeArrowheads="1"/>
          </p:cNvSpPr>
          <p:nvPr>
            <p:ph type="title"/>
          </p:nvPr>
        </p:nvSpPr>
        <p:spPr>
          <a:xfrm>
            <a:off x="468313" y="188913"/>
            <a:ext cx="8507412" cy="1143000"/>
          </a:xfrm>
        </p:spPr>
        <p:txBody>
          <a:bodyPr/>
          <a:lstStyle/>
          <a:p>
            <a:pPr eaLnBrk="1" hangingPunct="1">
              <a:defRPr/>
            </a:pPr>
            <a:r>
              <a:rPr lang="pl-PL" altLang="en-US" sz="3600"/>
              <a:t>„Arystoteles” (tak naprawdę nie on):</a:t>
            </a:r>
            <a:endParaRPr lang="en-AU" altLang="en-US" sz="3600"/>
          </a:p>
        </p:txBody>
      </p:sp>
      <p:sp>
        <p:nvSpPr>
          <p:cNvPr id="79875" name="Rectangle 3">
            <a:extLst>
              <a:ext uri="{FF2B5EF4-FFF2-40B4-BE49-F238E27FC236}">
                <a16:creationId xmlns:a16="http://schemas.microsoft.com/office/drawing/2014/main" id="{904733C1-9993-DD7D-65B1-1906A4A954D0}"/>
              </a:ext>
            </a:extLst>
          </p:cNvPr>
          <p:cNvSpPr>
            <a:spLocks noGrp="1" noChangeArrowheads="1"/>
          </p:cNvSpPr>
          <p:nvPr>
            <p:ph type="body" idx="1"/>
          </p:nvPr>
        </p:nvSpPr>
        <p:spPr>
          <a:xfrm>
            <a:off x="395288" y="1125538"/>
            <a:ext cx="8229600" cy="4533900"/>
          </a:xfrm>
        </p:spPr>
        <p:txBody>
          <a:bodyPr/>
          <a:lstStyle/>
          <a:p>
            <a:pPr eaLnBrk="1" hangingPunct="1">
              <a:defRPr/>
            </a:pPr>
            <a:r>
              <a:rPr lang="pl-PL" altLang="en-US" sz="2000"/>
              <a:t>Wystrzelona strzała leci w górę, a kiedy straci „rozpęd”, spada w dół</a:t>
            </a:r>
            <a:endParaRPr lang="en-AU" altLang="en-US" sz="2000"/>
          </a:p>
        </p:txBody>
      </p:sp>
      <p:sp>
        <p:nvSpPr>
          <p:cNvPr id="15364" name="Rectangle 4">
            <a:extLst>
              <a:ext uri="{FF2B5EF4-FFF2-40B4-BE49-F238E27FC236}">
                <a16:creationId xmlns:a16="http://schemas.microsoft.com/office/drawing/2014/main" id="{9E684EBF-97DD-5094-27F5-0C68D3110BD0}"/>
              </a:ext>
            </a:extLst>
          </p:cNvPr>
          <p:cNvSpPr>
            <a:spLocks noChangeArrowheads="1"/>
          </p:cNvSpPr>
          <p:nvPr/>
        </p:nvSpPr>
        <p:spPr bwMode="auto">
          <a:xfrm>
            <a:off x="123825" y="6292850"/>
            <a:ext cx="4589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pl-PL" altLang="en-US" sz="1400" baseline="0"/>
              <a:t> </a:t>
            </a:r>
            <a:r>
              <a:rPr lang="pl-PL" altLang="en-US" sz="1000" baseline="0">
                <a:hlinkClick r:id="rId2"/>
              </a:rPr>
              <a:t>https://en.wikipedia.org/wiki/Battle_of_Agincourt</a:t>
            </a:r>
            <a:r>
              <a:rPr lang="pl-PL" altLang="en-US" sz="1000" baseline="0"/>
              <a:t> </a:t>
            </a:r>
          </a:p>
          <a:p>
            <a:pPr eaLnBrk="1" hangingPunct="1"/>
            <a:r>
              <a:rPr lang="pl-PL" altLang="en-US" sz="1000" baseline="0"/>
              <a:t>https://en.wikipedia.org/wiki/Battle_of_Cr%C3%A9cy  </a:t>
            </a:r>
            <a:r>
              <a:rPr lang="pl-PL" altLang="en-US" sz="1000" b="1" baseline="0"/>
              <a:t>Bitwa pod Crecy (1346)</a:t>
            </a:r>
            <a:endParaRPr lang="en-AU" altLang="en-US" baseline="0"/>
          </a:p>
        </p:txBody>
      </p:sp>
      <p:sp>
        <p:nvSpPr>
          <p:cNvPr id="79878" name="Text Box 6">
            <a:extLst>
              <a:ext uri="{FF2B5EF4-FFF2-40B4-BE49-F238E27FC236}">
                <a16:creationId xmlns:a16="http://schemas.microsoft.com/office/drawing/2014/main" id="{628A59DA-4728-8BE6-BFA0-873DCECC58E1}"/>
              </a:ext>
            </a:extLst>
          </p:cNvPr>
          <p:cNvSpPr txBox="1">
            <a:spLocks noChangeArrowheads="1"/>
          </p:cNvSpPr>
          <p:nvPr/>
        </p:nvSpPr>
        <p:spPr bwMode="auto">
          <a:xfrm>
            <a:off x="400050" y="5013325"/>
            <a:ext cx="88152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pl-PL" altLang="en-US" sz="1800" baseline="0" dirty="0"/>
              <a:t>Gdyby tak rozumowali angielscy łucznicy pod </a:t>
            </a:r>
            <a:r>
              <a:rPr lang="pl-PL" altLang="en-US" sz="1800" baseline="0" dirty="0" err="1"/>
              <a:t>Agincourt</a:t>
            </a:r>
            <a:r>
              <a:rPr lang="pl-PL" altLang="en-US" sz="1800" baseline="0" dirty="0"/>
              <a:t> (1415), to by przegrali bitwę </a:t>
            </a:r>
            <a:endParaRPr lang="en-AU" altLang="en-US" sz="1800" baseline="0" dirty="0"/>
          </a:p>
        </p:txBody>
      </p:sp>
      <p:pic>
        <p:nvPicPr>
          <p:cNvPr id="15366" name="Picture 7">
            <a:extLst>
              <a:ext uri="{FF2B5EF4-FFF2-40B4-BE49-F238E27FC236}">
                <a16:creationId xmlns:a16="http://schemas.microsoft.com/office/drawing/2014/main" id="{6D717C34-BAC9-9522-330D-49C72DD2A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73238"/>
            <a:ext cx="46799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Text Box 8">
            <a:extLst>
              <a:ext uri="{FF2B5EF4-FFF2-40B4-BE49-F238E27FC236}">
                <a16:creationId xmlns:a16="http://schemas.microsoft.com/office/drawing/2014/main" id="{3C53DC44-FF03-4CB0-1DD1-6650CEA3752E}"/>
              </a:ext>
            </a:extLst>
          </p:cNvPr>
          <p:cNvSpPr txBox="1">
            <a:spLocks noChangeArrowheads="1"/>
          </p:cNvSpPr>
          <p:nvPr/>
        </p:nvSpPr>
        <p:spPr bwMode="auto">
          <a:xfrm>
            <a:off x="-28575" y="5445125"/>
            <a:ext cx="964723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aseline="30000">
                <a:solidFill>
                  <a:schemeClr val="tx1"/>
                </a:solidFill>
                <a:latin typeface="Arial" panose="020B0604020202020204" pitchFamily="34" charset="0"/>
                <a:cs typeface="Arial" panose="020B0604020202020204" pitchFamily="34" charset="0"/>
              </a:defRPr>
            </a:lvl1pPr>
            <a:lvl2pPr marL="742950" indent="-285750">
              <a:defRPr baseline="30000">
                <a:solidFill>
                  <a:schemeClr val="tx1"/>
                </a:solidFill>
                <a:latin typeface="Arial" panose="020B0604020202020204" pitchFamily="34" charset="0"/>
                <a:cs typeface="Arial" panose="020B0604020202020204" pitchFamily="34" charset="0"/>
              </a:defRPr>
            </a:lvl2pPr>
            <a:lvl3pPr marL="1143000" indent="-228600">
              <a:defRPr baseline="30000">
                <a:solidFill>
                  <a:schemeClr val="tx1"/>
                </a:solidFill>
                <a:latin typeface="Arial" panose="020B0604020202020204" pitchFamily="34" charset="0"/>
                <a:cs typeface="Arial" panose="020B0604020202020204" pitchFamily="34" charset="0"/>
              </a:defRPr>
            </a:lvl3pPr>
            <a:lvl4pPr marL="1600200" indent="-228600">
              <a:defRPr baseline="30000">
                <a:solidFill>
                  <a:schemeClr val="tx1"/>
                </a:solidFill>
                <a:latin typeface="Arial" panose="020B0604020202020204" pitchFamily="34" charset="0"/>
                <a:cs typeface="Arial" panose="020B0604020202020204" pitchFamily="34" charset="0"/>
              </a:defRPr>
            </a:lvl4pPr>
            <a:lvl5pPr marL="2057400" indent="-228600">
              <a:defRPr baseline="30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aseline="30000">
                <a:solidFill>
                  <a:schemeClr val="tx1"/>
                </a:solidFill>
                <a:latin typeface="Arial" panose="020B0604020202020204" pitchFamily="34" charset="0"/>
                <a:cs typeface="Arial" panose="020B0604020202020204" pitchFamily="34" charset="0"/>
              </a:defRPr>
            </a:lvl9pPr>
          </a:lstStyle>
          <a:p>
            <a:pPr eaLnBrk="1" hangingPunct="1"/>
            <a:r>
              <a:rPr lang="en-AU" altLang="en-US" sz="1700" baseline="0" dirty="0"/>
              <a:t>Six hundred years ago today, on the morning of 25th of October 1415, a small band of English archers commanded by Henry V won a great military victory in France in </a:t>
            </a:r>
            <a:r>
              <a:rPr lang="en-AU" altLang="en-US" sz="1700" baseline="0" dirty="0">
                <a:hlinkClick r:id="rId4"/>
              </a:rPr>
              <a:t>Hundred Years War</a:t>
            </a:r>
            <a:r>
              <a:rPr lang="en-AU" altLang="en-US" sz="1700" baseline="0" dirty="0"/>
              <a:t> </a:t>
            </a:r>
          </a:p>
        </p:txBody>
      </p:sp>
      <p:pic>
        <p:nvPicPr>
          <p:cNvPr id="15368" name="Picture 9">
            <a:extLst>
              <a:ext uri="{FF2B5EF4-FFF2-40B4-BE49-F238E27FC236}">
                <a16:creationId xmlns:a16="http://schemas.microsoft.com/office/drawing/2014/main" id="{F6850DCD-3D2C-6511-E670-5B84556B6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1730375"/>
            <a:ext cx="3490913"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9878"/>
                                        </p:tgtEl>
                                        <p:attrNameLst>
                                          <p:attrName>style.visibility</p:attrName>
                                        </p:attrNameLst>
                                      </p:cBhvr>
                                      <p:to>
                                        <p:strVal val="visible"/>
                                      </p:to>
                                    </p:set>
                                    <p:anim calcmode="discrete" valueType="clr">
                                      <p:cBhvr override="childStyle">
                                        <p:cTn id="7" dur="80"/>
                                        <p:tgtEl>
                                          <p:spTgt spid="798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9878"/>
                                        </p:tgtEl>
                                        <p:attrNameLst>
                                          <p:attrName>fillcolor</p:attrName>
                                        </p:attrNameLst>
                                      </p:cBhvr>
                                      <p:tavLst>
                                        <p:tav tm="0">
                                          <p:val>
                                            <p:clrVal>
                                              <a:schemeClr val="accent2"/>
                                            </p:clrVal>
                                          </p:val>
                                        </p:tav>
                                        <p:tav tm="50000">
                                          <p:val>
                                            <p:clrVal>
                                              <a:schemeClr val="hlink"/>
                                            </p:clrVal>
                                          </p:val>
                                        </p:tav>
                                      </p:tavLst>
                                    </p:anim>
                                    <p:set>
                                      <p:cBhvr>
                                        <p:cTn id="9" dur="80"/>
                                        <p:tgtEl>
                                          <p:spTgt spid="7987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grpId="0" nodeType="clickEffect">
                                  <p:stCondLst>
                                    <p:cond delay="0"/>
                                  </p:stCondLst>
                                  <p:childTnLst>
                                    <p:set>
                                      <p:cBhvr>
                                        <p:cTn id="13" dur="1" fill="hold">
                                          <p:stCondLst>
                                            <p:cond delay="0"/>
                                          </p:stCondLst>
                                        </p:cTn>
                                        <p:tgtEl>
                                          <p:spTgt spid="79880"/>
                                        </p:tgtEl>
                                        <p:attrNameLst>
                                          <p:attrName>style.visibility</p:attrName>
                                        </p:attrNameLst>
                                      </p:cBhvr>
                                      <p:to>
                                        <p:strVal val="visible"/>
                                      </p:to>
                                    </p:set>
                                    <p:anim calcmode="lin" valueType="num">
                                      <p:cBhvr>
                                        <p:cTn id="14" dur="500" fill="hold"/>
                                        <p:tgtEl>
                                          <p:spTgt spid="79880"/>
                                        </p:tgtEl>
                                        <p:attrNameLst>
                                          <p:attrName>ppt_x</p:attrName>
                                        </p:attrNameLst>
                                      </p:cBhvr>
                                      <p:tavLst>
                                        <p:tav tm="0">
                                          <p:val>
                                            <p:strVal val="#ppt_x-#ppt_w/2"/>
                                          </p:val>
                                        </p:tav>
                                        <p:tav tm="100000">
                                          <p:val>
                                            <p:strVal val="#ppt_x"/>
                                          </p:val>
                                        </p:tav>
                                      </p:tavLst>
                                    </p:anim>
                                    <p:anim calcmode="lin" valueType="num">
                                      <p:cBhvr>
                                        <p:cTn id="15" dur="500" fill="hold"/>
                                        <p:tgtEl>
                                          <p:spTgt spid="79880"/>
                                        </p:tgtEl>
                                        <p:attrNameLst>
                                          <p:attrName>ppt_y</p:attrName>
                                        </p:attrNameLst>
                                      </p:cBhvr>
                                      <p:tavLst>
                                        <p:tav tm="0">
                                          <p:val>
                                            <p:strVal val="#ppt_y"/>
                                          </p:val>
                                        </p:tav>
                                        <p:tav tm="100000">
                                          <p:val>
                                            <p:strVal val="#ppt_y"/>
                                          </p:val>
                                        </p:tav>
                                      </p:tavLst>
                                    </p:anim>
                                    <p:anim calcmode="lin" valueType="num">
                                      <p:cBhvr>
                                        <p:cTn id="16" dur="500" fill="hold"/>
                                        <p:tgtEl>
                                          <p:spTgt spid="79880"/>
                                        </p:tgtEl>
                                        <p:attrNameLst>
                                          <p:attrName>ppt_w</p:attrName>
                                        </p:attrNameLst>
                                      </p:cBhvr>
                                      <p:tavLst>
                                        <p:tav tm="0">
                                          <p:val>
                                            <p:fltVal val="0"/>
                                          </p:val>
                                        </p:tav>
                                        <p:tav tm="100000">
                                          <p:val>
                                            <p:strVal val="#ppt_w"/>
                                          </p:val>
                                        </p:tav>
                                      </p:tavLst>
                                    </p:anim>
                                    <p:anim calcmode="lin" valueType="num">
                                      <p:cBhvr>
                                        <p:cTn id="17" dur="500" fill="hold"/>
                                        <p:tgtEl>
                                          <p:spTgt spid="798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ytuł 1">
            <a:extLst>
              <a:ext uri="{FF2B5EF4-FFF2-40B4-BE49-F238E27FC236}">
                <a16:creationId xmlns:a16="http://schemas.microsoft.com/office/drawing/2014/main" id="{79C8A47E-129F-BDB7-0440-A53BB1EFD266}"/>
              </a:ext>
            </a:extLst>
          </p:cNvPr>
          <p:cNvSpPr>
            <a:spLocks noGrp="1" noChangeArrowheads="1"/>
          </p:cNvSpPr>
          <p:nvPr>
            <p:ph type="title"/>
          </p:nvPr>
        </p:nvSpPr>
        <p:spPr>
          <a:xfrm>
            <a:off x="323528" y="-28566"/>
            <a:ext cx="8229600" cy="1143000"/>
          </a:xfrm>
        </p:spPr>
        <p:txBody>
          <a:bodyPr/>
          <a:lstStyle/>
          <a:p>
            <a:r>
              <a:rPr lang="pl-PL" altLang="en-US" sz="3400" dirty="0"/>
              <a:t>Nicole </a:t>
            </a:r>
            <a:r>
              <a:rPr lang="pl-PL" altLang="en-US" sz="3400" dirty="0" err="1"/>
              <a:t>Oresme</a:t>
            </a:r>
            <a:r>
              <a:rPr lang="pl-PL" altLang="en-US" sz="3400" dirty="0"/>
              <a:t> (1320-1382)</a:t>
            </a:r>
          </a:p>
        </p:txBody>
      </p:sp>
      <p:sp>
        <p:nvSpPr>
          <p:cNvPr id="34819" name="Symbol zastępczy zawartości 2">
            <a:extLst>
              <a:ext uri="{FF2B5EF4-FFF2-40B4-BE49-F238E27FC236}">
                <a16:creationId xmlns:a16="http://schemas.microsoft.com/office/drawing/2014/main" id="{ED9F6B4B-5BB3-AFE1-AA80-B3BBAEB6ADE3}"/>
              </a:ext>
            </a:extLst>
          </p:cNvPr>
          <p:cNvSpPr>
            <a:spLocks noGrp="1" noChangeArrowheads="1"/>
          </p:cNvSpPr>
          <p:nvPr>
            <p:ph idx="1"/>
          </p:nvPr>
        </p:nvSpPr>
        <p:spPr>
          <a:xfrm>
            <a:off x="310426" y="836712"/>
            <a:ext cx="8229600" cy="4525963"/>
          </a:xfrm>
        </p:spPr>
        <p:txBody>
          <a:bodyPr/>
          <a:lstStyle/>
          <a:p>
            <a:pPr marL="0" indent="0">
              <a:spcBef>
                <a:spcPts val="0"/>
              </a:spcBef>
              <a:spcAft>
                <a:spcPts val="600"/>
              </a:spcAft>
              <a:buNone/>
            </a:pPr>
            <a:r>
              <a:rPr lang="pl-PL" altLang="en-US" sz="1900" dirty="0"/>
              <a:t>„Szkła spinowe to stopy metali, których nazwa wzięła się stąd, że ich magnetyczne przejścia fazowe – ze względu na zachowanie spinów – zachowują się jak przejścia fazowe szkła. Stopy te powstają z metali szlachetnych, takich jak złoto czy srebro, w których została roztopiona niewielka ilość żelaza. W wysokich temperaturach zachowują się jak normalne układy magnetyczne, kiedy jednak temperatura spada poniżej pewnej wartości, pojawiają się zachowania szkła, wosku czy bitumu: zmiany stają się coraz wolniejsze i wydaje się, że układ nigdy nie osiągnie stanu równowagi. (str. 73).  </a:t>
            </a:r>
          </a:p>
          <a:p>
            <a:pPr marL="0" indent="0">
              <a:spcBef>
                <a:spcPts val="0"/>
              </a:spcBef>
              <a:spcAft>
                <a:spcPts val="600"/>
              </a:spcAft>
              <a:buNone/>
            </a:pPr>
            <a:r>
              <a:rPr lang="pl-PL" altLang="en-US" sz="1900" dirty="0"/>
              <a:t>W przypadku moich wyników obliczeń szkła spinowego zdumiewa fakt, że parametr porządku nie był już zwykłą liczbą, której wartość zmieniała się podczas przejścia: to, co zmieniało, było funkcją. […] Najwyraźniej musiało istnieć jakieś wyjaśnienie fizyczne.</a:t>
            </a:r>
          </a:p>
          <a:p>
            <a:pPr marL="0" indent="0">
              <a:spcBef>
                <a:spcPts val="0"/>
              </a:spcBef>
              <a:spcAft>
                <a:spcPts val="600"/>
              </a:spcAft>
              <a:buNone/>
            </a:pPr>
            <a:r>
              <a:rPr lang="pl-PL" altLang="en-US" sz="1900" dirty="0"/>
              <a:t>Możliwość rozszerzenia metody matematycznej opiera się na dawnym pomyśle. Pierwszym, który go użył był prawdopodobnie Mikołaj z </a:t>
            </a:r>
            <a:r>
              <a:rPr lang="pl-PL" altLang="en-US" sz="1900" dirty="0" err="1"/>
              <a:t>Oresme</a:t>
            </a:r>
            <a:r>
              <a:rPr lang="pl-PL" altLang="en-US" sz="1900" dirty="0"/>
              <a:t>, francuski biskup, matematyk, fizyk i ekonomista.”</a:t>
            </a:r>
          </a:p>
          <a:p>
            <a:pPr marL="0" indent="0">
              <a:spcBef>
                <a:spcPts val="0"/>
              </a:spcBef>
              <a:spcAft>
                <a:spcPts val="600"/>
              </a:spcAft>
              <a:buNone/>
            </a:pPr>
            <a:r>
              <a:rPr lang="pl-PL" altLang="en-US" sz="1800" dirty="0"/>
              <a:t>Giorgio </a:t>
            </a:r>
            <a:r>
              <a:rPr lang="pl-PL" altLang="en-US" sz="1800" dirty="0" err="1"/>
              <a:t>Parisi</a:t>
            </a:r>
            <a:r>
              <a:rPr lang="pl-PL" altLang="en-US" sz="1800" dirty="0"/>
              <a:t>, </a:t>
            </a:r>
            <a:r>
              <a:rPr lang="pl-PL" altLang="en-US" sz="1800" i="1" dirty="0"/>
              <a:t>Taniec szpaków. Cuda systemów złożonych</a:t>
            </a:r>
            <a:r>
              <a:rPr lang="pl-PL" altLang="en-US" sz="1800" dirty="0"/>
              <a:t>, tłum. E. </a:t>
            </a:r>
            <a:r>
              <a:rPr lang="pl-PL" altLang="en-US" sz="1800" dirty="0" err="1"/>
              <a:t>Derelkowska</a:t>
            </a:r>
            <a:r>
              <a:rPr lang="pl-PL" altLang="en-US" sz="1800" dirty="0"/>
              <a:t>, Zysk i S-ka, Poznań, 2022, str. 85.   </a:t>
            </a:r>
          </a:p>
          <a:p>
            <a:pPr marL="0" indent="0">
              <a:buNone/>
            </a:pPr>
            <a:endParaRPr lang="pl-PL" alt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ytuł 1">
            <a:extLst>
              <a:ext uri="{FF2B5EF4-FFF2-40B4-BE49-F238E27FC236}">
                <a16:creationId xmlns:a16="http://schemas.microsoft.com/office/drawing/2014/main" id="{79C8A47E-129F-BDB7-0440-A53BB1EFD266}"/>
              </a:ext>
            </a:extLst>
          </p:cNvPr>
          <p:cNvSpPr>
            <a:spLocks noGrp="1" noChangeArrowheads="1"/>
          </p:cNvSpPr>
          <p:nvPr>
            <p:ph type="title"/>
          </p:nvPr>
        </p:nvSpPr>
        <p:spPr>
          <a:xfrm>
            <a:off x="323528" y="-28566"/>
            <a:ext cx="8229600" cy="1143000"/>
          </a:xfrm>
        </p:spPr>
        <p:txBody>
          <a:bodyPr/>
          <a:lstStyle/>
          <a:p>
            <a:r>
              <a:rPr lang="pl-PL" altLang="en-US" sz="3400" dirty="0"/>
              <a:t>Mikołaj z </a:t>
            </a:r>
            <a:r>
              <a:rPr lang="pl-PL" altLang="en-US" sz="3400" dirty="0" err="1"/>
              <a:t>Oresme</a:t>
            </a:r>
            <a:r>
              <a:rPr lang="pl-PL" altLang="en-US" sz="3400" dirty="0"/>
              <a:t> (1320-1382)</a:t>
            </a:r>
          </a:p>
        </p:txBody>
      </p:sp>
      <p:sp>
        <p:nvSpPr>
          <p:cNvPr id="34819" name="Symbol zastępczy zawartości 2">
            <a:extLst>
              <a:ext uri="{FF2B5EF4-FFF2-40B4-BE49-F238E27FC236}">
                <a16:creationId xmlns:a16="http://schemas.microsoft.com/office/drawing/2014/main" id="{ED9F6B4B-5BB3-AFE1-AA80-B3BBAEB6ADE3}"/>
              </a:ext>
            </a:extLst>
          </p:cNvPr>
          <p:cNvSpPr>
            <a:spLocks noGrp="1" noChangeArrowheads="1"/>
          </p:cNvSpPr>
          <p:nvPr>
            <p:ph idx="1"/>
          </p:nvPr>
        </p:nvSpPr>
        <p:spPr>
          <a:xfrm>
            <a:off x="310426" y="836712"/>
            <a:ext cx="8833574" cy="4525963"/>
          </a:xfrm>
        </p:spPr>
        <p:txBody>
          <a:bodyPr/>
          <a:lstStyle/>
          <a:p>
            <a:pPr marL="0" indent="0">
              <a:spcBef>
                <a:spcPts val="0"/>
              </a:spcBef>
              <a:spcAft>
                <a:spcPts val="600"/>
              </a:spcAft>
              <a:buNone/>
            </a:pPr>
            <a:r>
              <a:rPr lang="pl-PL" altLang="en-US" sz="1900" dirty="0"/>
              <a:t>„Nicole </a:t>
            </a:r>
            <a:r>
              <a:rPr lang="pl-PL" altLang="en-US" sz="1900" dirty="0" err="1"/>
              <a:t>Oresme</a:t>
            </a:r>
            <a:r>
              <a:rPr lang="pl-PL" altLang="en-US" sz="1900" dirty="0"/>
              <a:t> był niesamowitą postacią, dowodem na to, że średniowiecze nie było dla nauki tak mrocznym czasem, jak głosiły to nasze podręczniki szkolne. Między innymi, Nicole napisał książkę (około roku 1360!) o zaburzeniach w obserwacji gwiazd, spowodowanych refrakcją atmosferyczną. </a:t>
            </a:r>
          </a:p>
          <a:p>
            <a:pPr marL="0" indent="0">
              <a:spcBef>
                <a:spcPts val="0"/>
              </a:spcBef>
              <a:spcAft>
                <a:spcPts val="600"/>
              </a:spcAft>
              <a:buNone/>
            </a:pPr>
            <a:r>
              <a:rPr lang="pl-PL" altLang="en-US" sz="1900" dirty="0" err="1"/>
              <a:t>Oresme</a:t>
            </a:r>
            <a:r>
              <a:rPr lang="pl-PL" altLang="en-US" sz="1900" dirty="0"/>
              <a:t> był pierwszym, który uświadomił sobie, że podniesienie jakiejś liczby do potęgi ½ odpowiada wyciągnięciu z niej pierwiastka kwadratowego. Nicole </a:t>
            </a:r>
            <a:r>
              <a:rPr lang="pl-PL" altLang="en-US" sz="1900" dirty="0" err="1"/>
              <a:t>Oresme</a:t>
            </a:r>
            <a:r>
              <a:rPr lang="pl-PL" altLang="en-US" sz="1900" dirty="0"/>
              <a:t> wyszedł poza pierwotny punkt widzenia, poza oczywiste rozumowanie, a dzięki odkryciu własności formalnych otrzymał bardzo prostą metodę do rozwiązywania złożonych problemów. Od czasów </a:t>
            </a:r>
            <a:r>
              <a:rPr lang="pl-PL" altLang="en-US" sz="1900" dirty="0" err="1"/>
              <a:t>Oresme’a</a:t>
            </a:r>
            <a:r>
              <a:rPr lang="pl-PL" altLang="en-US" sz="1900" dirty="0"/>
              <a:t> matematyka często korzystała z właściwości formalnych, poszerzając w ten sposób własne horyzonty. </a:t>
            </a:r>
          </a:p>
          <a:p>
            <a:pPr marL="0" indent="0">
              <a:spcBef>
                <a:spcPts val="0"/>
              </a:spcBef>
              <a:spcAft>
                <a:spcPts val="600"/>
              </a:spcAft>
              <a:buNone/>
            </a:pPr>
            <a:r>
              <a:rPr lang="pl-PL" altLang="en-US" sz="1900" dirty="0"/>
              <a:t>Wyszedłszy z tego założenia, wpadłem na pomysł, żeby podzielić przedmioty na połowę, potem znów na połowę i na połowę, dążąc w ten sposób do zerowej wielkości przedmiotów w pudełkach.” (</a:t>
            </a:r>
            <a:r>
              <a:rPr lang="pl-PL" altLang="en-US" sz="1900" i="1" dirty="0"/>
              <a:t>Ibidem</a:t>
            </a:r>
            <a:r>
              <a:rPr lang="pl-PL" altLang="en-US" sz="1900" dirty="0"/>
              <a:t>, str. 89)</a:t>
            </a:r>
          </a:p>
          <a:p>
            <a:pPr marL="0" indent="0">
              <a:spcBef>
                <a:spcPts val="0"/>
              </a:spcBef>
              <a:spcAft>
                <a:spcPts val="600"/>
              </a:spcAft>
              <a:buNone/>
            </a:pPr>
            <a:r>
              <a:rPr lang="pl-PL" altLang="en-US" sz="1900" dirty="0"/>
              <a:t>[…] układy nieuporządkowane znajdują się jednocześnie w ogromnej liczbie różnych stanów równowagi. To było zupełnie nieoczekiwane odkrycie.” </a:t>
            </a:r>
          </a:p>
          <a:p>
            <a:pPr marL="0" indent="0">
              <a:spcBef>
                <a:spcPts val="0"/>
              </a:spcBef>
              <a:spcAft>
                <a:spcPts val="600"/>
              </a:spcAft>
              <a:buNone/>
            </a:pPr>
            <a:r>
              <a:rPr lang="pl-PL" altLang="en-US" sz="1900" dirty="0">
                <a:solidFill>
                  <a:srgbClr val="002060"/>
                </a:solidFill>
              </a:rPr>
              <a:t>„Lepkość” miodu – to jak przesuwanie się pasażerów w zatłoczonym autobusie.</a:t>
            </a:r>
          </a:p>
        </p:txBody>
      </p:sp>
      <p:sp>
        <p:nvSpPr>
          <p:cNvPr id="3" name="pole tekstowe 2">
            <a:extLst>
              <a:ext uri="{FF2B5EF4-FFF2-40B4-BE49-F238E27FC236}">
                <a16:creationId xmlns:a16="http://schemas.microsoft.com/office/drawing/2014/main" id="{4EC77E42-8231-049E-6922-B62CACDC2D0B}"/>
              </a:ext>
            </a:extLst>
          </p:cNvPr>
          <p:cNvSpPr txBox="1"/>
          <p:nvPr/>
        </p:nvSpPr>
        <p:spPr>
          <a:xfrm>
            <a:off x="310426" y="6488668"/>
            <a:ext cx="8019806" cy="369332"/>
          </a:xfrm>
          <a:prstGeom prst="rect">
            <a:avLst/>
          </a:prstGeom>
          <a:noFill/>
        </p:spPr>
        <p:txBody>
          <a:bodyPr wrap="square">
            <a:spAutoFit/>
          </a:bodyPr>
          <a:lstStyle/>
          <a:p>
            <a:r>
              <a:rPr lang="pl-PL" altLang="en-US" sz="1800" dirty="0"/>
              <a:t>Giorgio </a:t>
            </a:r>
            <a:r>
              <a:rPr lang="pl-PL" altLang="en-US" sz="1800" dirty="0" err="1"/>
              <a:t>Parisi</a:t>
            </a:r>
            <a:r>
              <a:rPr lang="pl-PL" altLang="en-US" sz="1800" dirty="0"/>
              <a:t>, </a:t>
            </a:r>
            <a:r>
              <a:rPr lang="pl-PL" altLang="en-US" sz="1800" i="1" dirty="0"/>
              <a:t>Taniec szpaków. Cuda systemów złożonych</a:t>
            </a:r>
            <a:endParaRPr lang="en-US" dirty="0"/>
          </a:p>
        </p:txBody>
      </p:sp>
    </p:spTree>
    <p:extLst>
      <p:ext uri="{BB962C8B-B14F-4D97-AF65-F5344CB8AC3E}">
        <p14:creationId xmlns:p14="http://schemas.microsoft.com/office/powerpoint/2010/main" val="4018846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92DA11-B47C-0E9F-C069-D48442CB5757}"/>
              </a:ext>
            </a:extLst>
          </p:cNvPr>
          <p:cNvSpPr>
            <a:spLocks noGrp="1"/>
          </p:cNvSpPr>
          <p:nvPr>
            <p:ph type="title"/>
          </p:nvPr>
        </p:nvSpPr>
        <p:spPr>
          <a:xfrm>
            <a:off x="457200" y="274638"/>
            <a:ext cx="8229600" cy="274042"/>
          </a:xfrm>
        </p:spPr>
        <p:txBody>
          <a:bodyPr/>
          <a:lstStyle/>
          <a:p>
            <a:r>
              <a:rPr lang="pl-PL" sz="3600" dirty="0"/>
              <a:t>G. </a:t>
            </a:r>
            <a:r>
              <a:rPr lang="pl-PL" sz="3600" dirty="0" err="1"/>
              <a:t>Parisi</a:t>
            </a:r>
            <a:r>
              <a:rPr lang="pl-PL" sz="3600" dirty="0"/>
              <a:t>: Na ramionach gigantów</a:t>
            </a:r>
          </a:p>
        </p:txBody>
      </p:sp>
      <p:sp>
        <p:nvSpPr>
          <p:cNvPr id="4" name="Rectangle 3">
            <a:extLst>
              <a:ext uri="{FF2B5EF4-FFF2-40B4-BE49-F238E27FC236}">
                <a16:creationId xmlns:a16="http://schemas.microsoft.com/office/drawing/2014/main" id="{71079700-68A6-4531-F971-3BC9E00CE0B2}"/>
              </a:ext>
            </a:extLst>
          </p:cNvPr>
          <p:cNvSpPr txBox="1">
            <a:spLocks noChangeArrowheads="1"/>
          </p:cNvSpPr>
          <p:nvPr/>
        </p:nvSpPr>
        <p:spPr>
          <a:xfrm>
            <a:off x="76278" y="800100"/>
            <a:ext cx="9067722" cy="5257800"/>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Tx/>
              <a:buNone/>
            </a:pPr>
            <a:r>
              <a:rPr lang="pl-PL" altLang="it-IT" sz="1900" dirty="0"/>
              <a:t>„To Galileusz wymyślił najlepszy sposób badania natury: upraszczanie zjawisk. Stworzył teorię, w której tarcie zostało wyeliminowane. Warto zauważyć, że w świecie pozbawionym tarcia nie moglibyśmy ani chodzić (ślizgalibyśmy się),  ani jeść (jedzenie zsuwałoby się ze sztućców). Świat Galileusz – od którego zaczęła się współczesna fizyka – jest zupełnie inny niż rzeczywisty; z upływem wieków dodawano nowe elementy, aby wreszcie stał się w miarę zadowalającym odbiciem dzisiejszego prawdziwego świata. Ten punt widzenia dobrze oddaje piękny fragment listu Evangelisty Torricellego o ruchu ciał:</a:t>
            </a:r>
          </a:p>
          <a:p>
            <a:pPr eaLnBrk="1" hangingPunct="1">
              <a:buFontTx/>
              <a:buNone/>
            </a:pPr>
            <a:r>
              <a:rPr lang="pl-PL" altLang="it-IT" sz="1900" dirty="0"/>
              <a:t>«Nadzwyczaj mało obchodzi mnie, czy zasady doktryny </a:t>
            </a:r>
            <a:r>
              <a:rPr lang="pl-PL" altLang="it-IT" sz="1900" i="1" dirty="0"/>
              <a:t>de motu</a:t>
            </a:r>
            <a:r>
              <a:rPr lang="pl-PL" altLang="it-IT" sz="1900" dirty="0"/>
              <a:t> prawdziwe są, czy fałszywe. Albowiem jeśli nie są prawdziwe, będziemy udawać, że są prawdziwe, tak jak przypuszczaliśmy» […]</a:t>
            </a:r>
          </a:p>
          <a:p>
            <a:pPr eaLnBrk="1" hangingPunct="1">
              <a:buFontTx/>
              <a:buNone/>
            </a:pPr>
            <a:r>
              <a:rPr lang="pl-PL" altLang="it-IT" sz="1900" dirty="0"/>
              <a:t>    </a:t>
            </a:r>
            <a:endParaRPr lang="pl-PL" altLang="it-IT" sz="2000" dirty="0"/>
          </a:p>
          <a:p>
            <a:pPr eaLnBrk="1" hangingPunct="1">
              <a:buFontTx/>
              <a:buNone/>
            </a:pPr>
            <a:r>
              <a:rPr lang="pl-PL" altLang="it-IT" sz="2000" dirty="0"/>
              <a:t>Wychodząc od umiejętności </a:t>
            </a:r>
            <a:r>
              <a:rPr lang="pl-PL" altLang="it-IT" sz="2000" i="1" dirty="0"/>
              <a:t>redukowania</a:t>
            </a:r>
            <a:r>
              <a:rPr lang="pl-PL" altLang="it-IT" sz="2000" dirty="0"/>
              <a:t> zjawisk fizycznych do spraw najważniejszych, naukowcy w ostatnich wiekach dokonali postępu w fizyce. Dzięki temu fizyka stała się tak potężna i bogata, że może ponownie wprowadzić do swoich modeli złożoność i nieporządek, które Galileusz musiał wykluczyć. </a:t>
            </a:r>
          </a:p>
          <a:p>
            <a:pPr eaLnBrk="1" hangingPunct="1">
              <a:buFontTx/>
              <a:buNone/>
            </a:pPr>
            <a:r>
              <a:rPr lang="pl-PL" altLang="it-IT" sz="2000" i="1" dirty="0"/>
              <a:t>Taniec szpaków</a:t>
            </a:r>
            <a:r>
              <a:rPr lang="pl-PL" altLang="it-IT" sz="2000" dirty="0"/>
              <a:t>, str. 88. </a:t>
            </a:r>
            <a:endParaRPr lang="en-AU" altLang="it-IT" sz="2800" dirty="0"/>
          </a:p>
        </p:txBody>
      </p:sp>
    </p:spTree>
    <p:extLst>
      <p:ext uri="{BB962C8B-B14F-4D97-AF65-F5344CB8AC3E}">
        <p14:creationId xmlns:p14="http://schemas.microsoft.com/office/powerpoint/2010/main" val="2183105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CE0A266-A25E-55D6-70E7-A7F9D3159F4F}"/>
              </a:ext>
            </a:extLst>
          </p:cNvPr>
          <p:cNvSpPr>
            <a:spLocks noGrp="1" noChangeArrowheads="1"/>
          </p:cNvSpPr>
          <p:nvPr>
            <p:ph type="title"/>
          </p:nvPr>
        </p:nvSpPr>
        <p:spPr>
          <a:xfrm>
            <a:off x="468313" y="-171450"/>
            <a:ext cx="8229600" cy="1143000"/>
          </a:xfrm>
        </p:spPr>
        <p:txBody>
          <a:bodyPr/>
          <a:lstStyle/>
          <a:p>
            <a:r>
              <a:rPr lang="pl-PL" altLang="en-US" sz="3600">
                <a:solidFill>
                  <a:srgbClr val="006600"/>
                </a:solidFill>
              </a:rPr>
              <a:t>Ugo Amaldi: Pojęcia podstawowe</a:t>
            </a:r>
            <a:endParaRPr lang="en-AU" altLang="en-US" sz="3600">
              <a:solidFill>
                <a:srgbClr val="006600"/>
              </a:solidFill>
            </a:endParaRPr>
          </a:p>
        </p:txBody>
      </p:sp>
      <p:sp>
        <p:nvSpPr>
          <p:cNvPr id="16388" name="Text Box 4">
            <a:extLst>
              <a:ext uri="{FF2B5EF4-FFF2-40B4-BE49-F238E27FC236}">
                <a16:creationId xmlns:a16="http://schemas.microsoft.com/office/drawing/2014/main" id="{04C85011-FDBD-DD2D-3369-0EB53174EB9F}"/>
              </a:ext>
            </a:extLst>
          </p:cNvPr>
          <p:cNvSpPr txBox="1">
            <a:spLocks noChangeArrowheads="1"/>
          </p:cNvSpPr>
          <p:nvPr/>
        </p:nvSpPr>
        <p:spPr bwMode="auto">
          <a:xfrm>
            <a:off x="323850" y="750888"/>
            <a:ext cx="8820150" cy="611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25000"/>
              </a:spcAft>
            </a:pPr>
            <a:r>
              <a:rPr lang="pl-PL" altLang="en-US" dirty="0"/>
              <a:t>Wielkości fizyczne, używane w badaniu naukowym świata, takie jak odległość, czas, energia, nie są obiektami, które można dotknąć ręką w świecie rzeczywistym. </a:t>
            </a:r>
          </a:p>
          <a:p>
            <a:pPr>
              <a:spcAft>
                <a:spcPct val="25000"/>
              </a:spcAft>
            </a:pPr>
            <a:r>
              <a:rPr lang="pl-PL" altLang="en-US" dirty="0"/>
              <a:t>Są to raczej wytwory (koncepcje) naszego umysłu, czyli wielkości abstrakcyjne, </a:t>
            </a:r>
            <a:r>
              <a:rPr lang="pl-PL" altLang="en-US" dirty="0" err="1"/>
              <a:t>króre</a:t>
            </a:r>
            <a:r>
              <a:rPr lang="pl-PL" altLang="en-US" dirty="0"/>
              <a:t> jednak pozostają w ścisłej relacji z systemami materialnymi, które chcemy badać.</a:t>
            </a:r>
          </a:p>
          <a:p>
            <a:pPr>
              <a:spcAft>
                <a:spcPct val="25000"/>
              </a:spcAft>
            </a:pPr>
            <a:endParaRPr lang="pl-PL" altLang="en-US" dirty="0"/>
          </a:p>
          <a:p>
            <a:pPr>
              <a:spcAft>
                <a:spcPct val="25000"/>
              </a:spcAft>
            </a:pPr>
            <a:endParaRPr lang="pl-PL" altLang="en-US" sz="1600" dirty="0"/>
          </a:p>
          <a:p>
            <a:pPr>
              <a:spcAft>
                <a:spcPct val="25000"/>
              </a:spcAft>
            </a:pPr>
            <a:endParaRPr lang="pl-PL" altLang="en-US" sz="1600" dirty="0"/>
          </a:p>
          <a:p>
            <a:pPr>
              <a:spcAft>
                <a:spcPct val="25000"/>
              </a:spcAft>
            </a:pPr>
            <a:endParaRPr lang="pl-PL" altLang="en-US" sz="1600" dirty="0"/>
          </a:p>
          <a:p>
            <a:pPr>
              <a:spcAft>
                <a:spcPct val="25000"/>
              </a:spcAft>
            </a:pPr>
            <a:endParaRPr lang="pl-PL" altLang="en-US" sz="1600" dirty="0"/>
          </a:p>
          <a:p>
            <a:pPr>
              <a:spcAft>
                <a:spcPct val="25000"/>
              </a:spcAft>
            </a:pPr>
            <a:endParaRPr lang="pl-PL" altLang="en-US" sz="1600" dirty="0"/>
          </a:p>
          <a:p>
            <a:pPr>
              <a:spcAft>
                <a:spcPct val="25000"/>
              </a:spcAft>
            </a:pPr>
            <a:endParaRPr lang="pl-PL" altLang="en-US" sz="1600" dirty="0"/>
          </a:p>
          <a:p>
            <a:pPr>
              <a:spcAft>
                <a:spcPct val="25000"/>
              </a:spcAft>
            </a:pPr>
            <a:endParaRPr lang="pl-PL" altLang="en-US" sz="1600" dirty="0"/>
          </a:p>
          <a:p>
            <a:pPr>
              <a:spcAft>
                <a:spcPct val="25000"/>
              </a:spcAft>
            </a:pPr>
            <a:endParaRPr lang="pl-PL" altLang="en-US" sz="1600" dirty="0"/>
          </a:p>
          <a:p>
            <a:pPr>
              <a:spcAft>
                <a:spcPct val="25000"/>
              </a:spcAft>
            </a:pPr>
            <a:r>
              <a:rPr lang="pl-PL" altLang="en-US" dirty="0"/>
              <a:t>Wielkości fizyczne służą nam do kwantyfikacji naszych obserwacji  badanych zjawisk,  definiując niektóre charakterystyki pomiarowe. Aby wielkości fizyczne były użyteczne, trzeba je zdefiniować w sposób</a:t>
            </a:r>
            <a:r>
              <a:rPr lang="pl-PL" altLang="en-US" i="1" dirty="0"/>
              <a:t> operacyjny</a:t>
            </a:r>
            <a:r>
              <a:rPr lang="pl-PL" altLang="en-US" dirty="0"/>
              <a:t>, to znaczy określając w sposób szczegółowy instrumenty, procedury, protokoły do zastosowania. </a:t>
            </a:r>
          </a:p>
          <a:p>
            <a:pPr>
              <a:spcAft>
                <a:spcPct val="25000"/>
              </a:spcAft>
            </a:pPr>
            <a:r>
              <a:rPr lang="pl-PL" altLang="en-US" dirty="0"/>
              <a:t>Aby na przykład wyjaśnić komuś, co uważamy za prędkość, trzeba podać jakich przyrządów używamy i w jaki sposób je używamy oraz jakie przeprowadzamy  obliczenia</a:t>
            </a:r>
            <a:r>
              <a:rPr lang="pl-PL" altLang="en-US" sz="1600" dirty="0"/>
              <a:t>.</a:t>
            </a:r>
            <a:endParaRPr lang="en-AU" altLang="en-US" sz="1600" dirty="0"/>
          </a:p>
        </p:txBody>
      </p:sp>
      <p:pic>
        <p:nvPicPr>
          <p:cNvPr id="16389" name="Picture 5">
            <a:extLst>
              <a:ext uri="{FF2B5EF4-FFF2-40B4-BE49-F238E27FC236}">
                <a16:creationId xmlns:a16="http://schemas.microsoft.com/office/drawing/2014/main" id="{0502D2B0-8535-E031-C9AF-7DC719187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78" y="2108200"/>
            <a:ext cx="3497263" cy="2641600"/>
          </a:xfrm>
          <a:prstGeom prst="rect">
            <a:avLst/>
          </a:prstGeom>
          <a:noFill/>
          <a:extLst>
            <a:ext uri="{909E8E84-426E-40DD-AFC4-6F175D3DCCD1}">
              <a14:hiddenFill xmlns:a14="http://schemas.microsoft.com/office/drawing/2010/main">
                <a:solidFill>
                  <a:srgbClr val="FFFFFF"/>
                </a:solidFill>
              </a14:hiddenFill>
            </a:ext>
          </a:extLst>
        </p:spPr>
      </p:pic>
      <p:sp>
        <p:nvSpPr>
          <p:cNvPr id="16390" name="Text Box 6">
            <a:extLst>
              <a:ext uri="{FF2B5EF4-FFF2-40B4-BE49-F238E27FC236}">
                <a16:creationId xmlns:a16="http://schemas.microsoft.com/office/drawing/2014/main" id="{F0700B86-3364-C8AB-4A2A-E3BD72C5127B}"/>
              </a:ext>
            </a:extLst>
          </p:cNvPr>
          <p:cNvSpPr txBox="1">
            <a:spLocks noChangeArrowheads="1"/>
          </p:cNvSpPr>
          <p:nvPr/>
        </p:nvSpPr>
        <p:spPr bwMode="auto">
          <a:xfrm>
            <a:off x="2198526" y="6454729"/>
            <a:ext cx="67659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l-PL" altLang="en-US" dirty="0">
                <a:solidFill>
                  <a:srgbClr val="0033CC"/>
                </a:solidFill>
              </a:rPr>
              <a:t>Ugo </a:t>
            </a:r>
            <a:r>
              <a:rPr lang="pl-PL" altLang="en-US" dirty="0" err="1">
                <a:solidFill>
                  <a:srgbClr val="0033CC"/>
                </a:solidFill>
              </a:rPr>
              <a:t>Amaldi</a:t>
            </a:r>
            <a:r>
              <a:rPr lang="pl-PL" altLang="en-US" dirty="0">
                <a:solidFill>
                  <a:srgbClr val="0033CC"/>
                </a:solidFill>
              </a:rPr>
              <a:t>, </a:t>
            </a:r>
            <a:r>
              <a:rPr lang="pl-PL" altLang="en-US" i="1" dirty="0" err="1">
                <a:solidFill>
                  <a:srgbClr val="0033CC"/>
                </a:solidFill>
              </a:rPr>
              <a:t>Fisica</a:t>
            </a:r>
            <a:r>
              <a:rPr lang="pl-PL" altLang="en-US" dirty="0">
                <a:solidFill>
                  <a:srgbClr val="0033CC"/>
                </a:solidFill>
              </a:rPr>
              <a:t>, </a:t>
            </a:r>
            <a:r>
              <a:rPr lang="pl-PL" altLang="en-US" dirty="0" err="1">
                <a:solidFill>
                  <a:srgbClr val="0033CC"/>
                </a:solidFill>
              </a:rPr>
              <a:t>Zanichelli</a:t>
            </a:r>
            <a:r>
              <a:rPr lang="pl-PL" altLang="en-US" dirty="0">
                <a:solidFill>
                  <a:srgbClr val="0033CC"/>
                </a:solidFill>
              </a:rPr>
              <a:t>, 1999</a:t>
            </a:r>
            <a:endParaRPr lang="en-AU" altLang="en-US" dirty="0">
              <a:solidFill>
                <a:srgbClr val="0033CC"/>
              </a:solidFill>
            </a:endParaRPr>
          </a:p>
        </p:txBody>
      </p:sp>
      <p:sp>
        <p:nvSpPr>
          <p:cNvPr id="2" name="pole tekstowe 1">
            <a:extLst>
              <a:ext uri="{FF2B5EF4-FFF2-40B4-BE49-F238E27FC236}">
                <a16:creationId xmlns:a16="http://schemas.microsoft.com/office/drawing/2014/main" id="{B0D08263-C8FC-A2B4-12D6-5B6BA10EAB83}"/>
              </a:ext>
            </a:extLst>
          </p:cNvPr>
          <p:cNvSpPr txBox="1"/>
          <p:nvPr/>
        </p:nvSpPr>
        <p:spPr>
          <a:xfrm>
            <a:off x="4572000" y="2491353"/>
            <a:ext cx="3755195" cy="1323439"/>
          </a:xfrm>
          <a:prstGeom prst="rect">
            <a:avLst/>
          </a:prstGeom>
          <a:noFill/>
        </p:spPr>
        <p:txBody>
          <a:bodyPr wrap="none" rtlCol="0">
            <a:spAutoFit/>
          </a:bodyPr>
          <a:lstStyle/>
          <a:p>
            <a:r>
              <a:rPr lang="pl-PL" sz="2000" dirty="0"/>
              <a:t>Punkt materialny</a:t>
            </a:r>
          </a:p>
          <a:p>
            <a:r>
              <a:rPr lang="pl-PL" sz="2000" dirty="0"/>
              <a:t>Odcinek prostoliniowy</a:t>
            </a:r>
          </a:p>
          <a:p>
            <a:r>
              <a:rPr lang="pl-PL" sz="2000" dirty="0"/>
              <a:t>Ruch jednostajny</a:t>
            </a:r>
          </a:p>
          <a:p>
            <a:r>
              <a:rPr lang="pl-PL" sz="2000" dirty="0"/>
              <a:t>- To wszystko są </a:t>
            </a:r>
            <a:r>
              <a:rPr lang="pl-PL" sz="2000" b="1" dirty="0"/>
              <a:t>uproszczenia</a:t>
            </a:r>
            <a:endParaRPr lang="pl-PL"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4D6AEF-7C70-9FBC-7DD7-0F6B152B9116}"/>
              </a:ext>
            </a:extLst>
          </p:cNvPr>
          <p:cNvSpPr>
            <a:spLocks noGrp="1"/>
          </p:cNvSpPr>
          <p:nvPr>
            <p:ph type="title"/>
          </p:nvPr>
        </p:nvSpPr>
        <p:spPr>
          <a:xfrm>
            <a:off x="179512" y="404664"/>
            <a:ext cx="8229600" cy="1143000"/>
          </a:xfrm>
        </p:spPr>
        <p:txBody>
          <a:bodyPr/>
          <a:lstStyle/>
          <a:p>
            <a:r>
              <a:rPr lang="pl-PL" sz="3000" dirty="0"/>
              <a:t>Od filozofii średniowiecznej do współczesnej</a:t>
            </a:r>
            <a:br>
              <a:rPr lang="pl-PL" sz="3000" dirty="0"/>
            </a:br>
            <a:r>
              <a:rPr lang="pl-PL" sz="3000" dirty="0"/>
              <a:t>Koniec scholastyki i empiryzm angielski</a:t>
            </a:r>
            <a:br>
              <a:rPr lang="pl-PL" sz="3000" dirty="0"/>
            </a:br>
            <a:endParaRPr lang="pl-PL" sz="3000" dirty="0"/>
          </a:p>
        </p:txBody>
      </p:sp>
      <p:sp>
        <p:nvSpPr>
          <p:cNvPr id="4" name="pole tekstowe 3">
            <a:extLst>
              <a:ext uri="{FF2B5EF4-FFF2-40B4-BE49-F238E27FC236}">
                <a16:creationId xmlns:a16="http://schemas.microsoft.com/office/drawing/2014/main" id="{B7446A3A-B125-BB48-1A51-3BAD36E1C3F6}"/>
              </a:ext>
            </a:extLst>
          </p:cNvPr>
          <p:cNvSpPr txBox="1"/>
          <p:nvPr/>
        </p:nvSpPr>
        <p:spPr>
          <a:xfrm>
            <a:off x="395536" y="1340768"/>
            <a:ext cx="8229600" cy="5016758"/>
          </a:xfrm>
          <a:prstGeom prst="rect">
            <a:avLst/>
          </a:prstGeom>
          <a:noFill/>
        </p:spPr>
        <p:txBody>
          <a:bodyPr wrap="square">
            <a:spAutoFit/>
          </a:bodyPr>
          <a:lstStyle/>
          <a:p>
            <a:r>
              <a:rPr lang="pl-PL" sz="2000" dirty="0"/>
              <a:t>W filozofii średniowiecznej poznaliśmy już:</a:t>
            </a:r>
          </a:p>
          <a:p>
            <a:endParaRPr lang="pl-PL" sz="2000" dirty="0"/>
          </a:p>
          <a:p>
            <a:r>
              <a:rPr lang="pl-PL" sz="2000" dirty="0"/>
              <a:t>- Św. Alberta Wielkiego, który był i botanikiem i teologiem</a:t>
            </a:r>
          </a:p>
          <a:p>
            <a:endParaRPr lang="pl-PL" sz="2000" dirty="0"/>
          </a:p>
          <a:p>
            <a:r>
              <a:rPr lang="pl-PL" sz="2000" dirty="0"/>
              <a:t>- Św. Tomasza i jego </a:t>
            </a:r>
            <a:r>
              <a:rPr lang="pl-PL" sz="2000" i="1" dirty="0"/>
              <a:t>Sumę teologiczną </a:t>
            </a:r>
            <a:r>
              <a:rPr lang="pl-PL" sz="2000" dirty="0"/>
              <a:t>i </a:t>
            </a:r>
            <a:r>
              <a:rPr lang="pl-PL" sz="2000" i="1" dirty="0"/>
              <a:t>Sumę filozoficzną</a:t>
            </a:r>
            <a:r>
              <a:rPr lang="pl-PL" sz="2000" dirty="0"/>
              <a:t>; ustosunkował się on do wszystkich prac Arystotelesa, nawet do tych z nauk przyrodniczych</a:t>
            </a:r>
            <a:endParaRPr lang="pl-PL" sz="2000" i="1" dirty="0"/>
          </a:p>
          <a:p>
            <a:endParaRPr lang="pl-PL" sz="2000" dirty="0"/>
          </a:p>
          <a:p>
            <a:r>
              <a:rPr lang="pl-PL" sz="2000" dirty="0"/>
              <a:t>- Rogera Bacona i jego </a:t>
            </a:r>
            <a:r>
              <a:rPr lang="pl-PL" sz="2000" i="1" dirty="0"/>
              <a:t>Opus Maior – </a:t>
            </a:r>
            <a:r>
              <a:rPr lang="pl-PL" sz="2000" dirty="0"/>
              <a:t>swego rodzaju encyklopedię filozoficzno-astronomiczno-geograficzną</a:t>
            </a:r>
          </a:p>
          <a:p>
            <a:endParaRPr lang="pl-PL" sz="2000" dirty="0"/>
          </a:p>
          <a:p>
            <a:r>
              <a:rPr lang="pl-PL" sz="2000" dirty="0"/>
              <a:t>Uczonych średniowiecznych (i osiągnięć cywilizacyjno-technicznych) tego okresu było mnóstwo (odsyłamy do wykładu „Europa”)</a:t>
            </a:r>
          </a:p>
          <a:p>
            <a:endParaRPr lang="pl-PL" sz="2000" dirty="0"/>
          </a:p>
          <a:p>
            <a:r>
              <a:rPr lang="pl-PL" sz="2000" dirty="0"/>
              <a:t>W tym wykładzie omówimy ostatniego filozofa scholastyki, a jednocześnie jej krytyka: Williama Ockhama. </a:t>
            </a:r>
          </a:p>
        </p:txBody>
      </p:sp>
    </p:spTree>
    <p:extLst>
      <p:ext uri="{BB962C8B-B14F-4D97-AF65-F5344CB8AC3E}">
        <p14:creationId xmlns:p14="http://schemas.microsoft.com/office/powerpoint/2010/main" val="3642935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4D45A51-B1F5-2F91-6C32-248BF1174845}"/>
              </a:ext>
            </a:extLst>
          </p:cNvPr>
          <p:cNvSpPr>
            <a:spLocks noGrp="1" noChangeArrowheads="1"/>
          </p:cNvSpPr>
          <p:nvPr>
            <p:ph type="title"/>
          </p:nvPr>
        </p:nvSpPr>
        <p:spPr>
          <a:xfrm>
            <a:off x="261938" y="-171450"/>
            <a:ext cx="8697912" cy="1143000"/>
          </a:xfrm>
        </p:spPr>
        <p:txBody>
          <a:bodyPr/>
          <a:lstStyle/>
          <a:p>
            <a:r>
              <a:rPr lang="pl-PL" altLang="en-US" sz="3600">
                <a:solidFill>
                  <a:srgbClr val="006600"/>
                </a:solidFill>
              </a:rPr>
              <a:t>Definicja operatywna wielkości fizycznych</a:t>
            </a:r>
            <a:endParaRPr lang="en-AU" altLang="en-US" sz="3600">
              <a:solidFill>
                <a:srgbClr val="006600"/>
              </a:solidFill>
            </a:endParaRPr>
          </a:p>
        </p:txBody>
      </p:sp>
      <p:sp>
        <p:nvSpPr>
          <p:cNvPr id="17411" name="Text Box 3">
            <a:extLst>
              <a:ext uri="{FF2B5EF4-FFF2-40B4-BE49-F238E27FC236}">
                <a16:creationId xmlns:a16="http://schemas.microsoft.com/office/drawing/2014/main" id="{6519D2F6-E563-38CD-37F3-5437AC797506}"/>
              </a:ext>
            </a:extLst>
          </p:cNvPr>
          <p:cNvSpPr txBox="1">
            <a:spLocks noChangeArrowheads="1"/>
          </p:cNvSpPr>
          <p:nvPr/>
        </p:nvSpPr>
        <p:spPr bwMode="auto">
          <a:xfrm>
            <a:off x="454025" y="708025"/>
            <a:ext cx="8659813" cy="606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en-US" sz="2200"/>
              <a:t>W tym przypadku instrumentami użytymi sa chronometr i słupki ustawione w równych odległościach na drodze, wzdłuż której chcemy mierzyć prędkość. Procedura polega na uruchomieniu stopera w momencie, kiedy środek samochodu jest przy pierwszym słupku a zatrzymaniu go, gdy środek samochodu jest przy ostatnim słupku</a:t>
            </a:r>
            <a:r>
              <a:rPr lang="pl-PL" altLang="en-US"/>
              <a:t>.</a:t>
            </a:r>
          </a:p>
          <a:p>
            <a:endParaRPr lang="pl-PL" altLang="en-US"/>
          </a:p>
          <a:p>
            <a:endParaRPr lang="pl-PL" altLang="en-US"/>
          </a:p>
          <a:p>
            <a:endParaRPr lang="pl-PL" altLang="en-US"/>
          </a:p>
          <a:p>
            <a:endParaRPr lang="pl-PL" altLang="en-US"/>
          </a:p>
          <a:p>
            <a:endParaRPr lang="pl-PL" altLang="en-US"/>
          </a:p>
          <a:p>
            <a:endParaRPr lang="pl-PL" altLang="en-US"/>
          </a:p>
          <a:p>
            <a:endParaRPr lang="pl-PL" altLang="en-US"/>
          </a:p>
          <a:p>
            <a:endParaRPr lang="pl-PL" altLang="en-US"/>
          </a:p>
          <a:p>
            <a:endParaRPr lang="pl-PL" altLang="en-US"/>
          </a:p>
          <a:p>
            <a:endParaRPr lang="pl-PL" altLang="en-US"/>
          </a:p>
          <a:p>
            <a:endParaRPr lang="pl-PL" altLang="en-US"/>
          </a:p>
          <a:p>
            <a:endParaRPr lang="pl-PL" altLang="en-US"/>
          </a:p>
          <a:p>
            <a:r>
              <a:rPr lang="pl-PL" altLang="en-US" sz="2200"/>
              <a:t>I wreszcie, stosunek miedzy przebytą drogą a zużytym czasem dostarcza informacji o prędkości średniej.</a:t>
            </a:r>
            <a:r>
              <a:rPr lang="pl-PL" altLang="en-US"/>
              <a:t>   </a:t>
            </a:r>
            <a:endParaRPr lang="en-AU" altLang="en-US"/>
          </a:p>
        </p:txBody>
      </p:sp>
      <p:pic>
        <p:nvPicPr>
          <p:cNvPr id="17412" name="Picture 4">
            <a:extLst>
              <a:ext uri="{FF2B5EF4-FFF2-40B4-BE49-F238E27FC236}">
                <a16:creationId xmlns:a16="http://schemas.microsoft.com/office/drawing/2014/main" id="{12E760A2-B4A4-6A49-F5E0-87C98E4C4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855913"/>
            <a:ext cx="3814762" cy="2894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88AB8D4-BFC7-D292-8B6E-D079B4D4EC2C}"/>
              </a:ext>
            </a:extLst>
          </p:cNvPr>
          <p:cNvSpPr>
            <a:spLocks noGrp="1" noChangeArrowheads="1"/>
          </p:cNvSpPr>
          <p:nvPr>
            <p:ph type="title"/>
          </p:nvPr>
        </p:nvSpPr>
        <p:spPr>
          <a:xfrm>
            <a:off x="457200" y="-77788"/>
            <a:ext cx="8229600" cy="1143001"/>
          </a:xfrm>
        </p:spPr>
        <p:txBody>
          <a:bodyPr/>
          <a:lstStyle/>
          <a:p>
            <a:r>
              <a:rPr lang="pl-PL" altLang="en-US" sz="3600">
                <a:solidFill>
                  <a:srgbClr val="006600"/>
                </a:solidFill>
              </a:rPr>
              <a:t>Procedury badań naukowych</a:t>
            </a:r>
            <a:endParaRPr lang="en-AU" altLang="en-US" sz="3600">
              <a:solidFill>
                <a:srgbClr val="006600"/>
              </a:solidFill>
            </a:endParaRPr>
          </a:p>
        </p:txBody>
      </p:sp>
      <p:sp>
        <p:nvSpPr>
          <p:cNvPr id="18437" name="Text Box 5">
            <a:extLst>
              <a:ext uri="{FF2B5EF4-FFF2-40B4-BE49-F238E27FC236}">
                <a16:creationId xmlns:a16="http://schemas.microsoft.com/office/drawing/2014/main" id="{1C1095B0-648B-F52F-EF47-FC916B5F9408}"/>
              </a:ext>
            </a:extLst>
          </p:cNvPr>
          <p:cNvSpPr txBox="1">
            <a:spLocks noChangeArrowheads="1"/>
          </p:cNvSpPr>
          <p:nvPr/>
        </p:nvSpPr>
        <p:spPr bwMode="auto">
          <a:xfrm>
            <a:off x="0" y="742950"/>
            <a:ext cx="8886825" cy="605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en-US" sz="1900"/>
              <a:t>Ta ilustracja przedstawia ogólny schemat faz, które określają badania naukowe.</a:t>
            </a:r>
          </a:p>
          <a:p>
            <a:r>
              <a:rPr lang="pl-PL" altLang="en-US" sz="1900" b="1"/>
              <a:t>Metoda</a:t>
            </a:r>
            <a:r>
              <a:rPr lang="pl-PL" altLang="en-US" sz="1900"/>
              <a:t> </a:t>
            </a:r>
            <a:r>
              <a:rPr lang="pl-PL" altLang="en-US" sz="1900" b="1"/>
              <a:t>doświadczalna </a:t>
            </a:r>
            <a:r>
              <a:rPr lang="pl-PL" altLang="en-US" sz="1900"/>
              <a:t>opiera się na serii obserwacji, rozumowania i pomiarów, które prowadza do stwierdzania ogólnych regularności: tak zwanych </a:t>
            </a:r>
            <a:r>
              <a:rPr lang="pl-PL" altLang="en-US" sz="1900" b="1"/>
              <a:t>praw doświadczalnych.</a:t>
            </a:r>
          </a:p>
          <a:p>
            <a:endParaRPr lang="pl-PL" altLang="en-US" sz="1900"/>
          </a:p>
          <a:p>
            <a:endParaRPr lang="pl-PL" altLang="en-US"/>
          </a:p>
          <a:p>
            <a:endParaRPr lang="pl-PL" altLang="en-US"/>
          </a:p>
          <a:p>
            <a:endParaRPr lang="pl-PL" altLang="en-US"/>
          </a:p>
          <a:p>
            <a:endParaRPr lang="pl-PL" altLang="en-US"/>
          </a:p>
          <a:p>
            <a:endParaRPr lang="pl-PL" altLang="en-US"/>
          </a:p>
          <a:p>
            <a:endParaRPr lang="pl-PL" altLang="en-US"/>
          </a:p>
          <a:p>
            <a:endParaRPr lang="pl-PL" altLang="en-US"/>
          </a:p>
          <a:p>
            <a:endParaRPr lang="pl-PL" altLang="en-US"/>
          </a:p>
          <a:p>
            <a:endParaRPr lang="pl-PL" altLang="en-US"/>
          </a:p>
          <a:p>
            <a:endParaRPr lang="pl-PL" altLang="en-US"/>
          </a:p>
          <a:p>
            <a:r>
              <a:rPr lang="pl-PL" altLang="en-US" sz="2000"/>
              <a:t>1. zebranie informacji, 2. obserwacja wstępna, 3. wybór wielkości fizycznych, 4.hipoteza robocza, 5. powtarzane doświadczenia, 6. dedukcja, 7. synteza, 8.wypowiedź dot. prawa doświadczalnego// system i obserwator w centrum</a:t>
            </a:r>
          </a:p>
          <a:p>
            <a:endParaRPr lang="pl-PL" altLang="en-US" sz="2000"/>
          </a:p>
          <a:p>
            <a:r>
              <a:rPr lang="pl-PL" altLang="en-US" i="1">
                <a:solidFill>
                  <a:schemeClr val="accent2"/>
                </a:solidFill>
              </a:rPr>
              <a:t>Zwracam uwagę, że rozdziela się obserwację wstępną, od właściwych pomiarów: najpierw ogólna ocena zjawiska, później rozumowanie, i dopiero pomiary.</a:t>
            </a:r>
            <a:r>
              <a:rPr lang="pl-PL" altLang="en-US" i="1"/>
              <a:t> </a:t>
            </a:r>
            <a:r>
              <a:rPr lang="pl-PL" altLang="en-US"/>
              <a:t> </a:t>
            </a:r>
            <a:endParaRPr lang="en-AU" altLang="en-US"/>
          </a:p>
        </p:txBody>
      </p:sp>
      <p:pic>
        <p:nvPicPr>
          <p:cNvPr id="18438" name="Picture 6">
            <a:extLst>
              <a:ext uri="{FF2B5EF4-FFF2-40B4-BE49-F238E27FC236}">
                <a16:creationId xmlns:a16="http://schemas.microsoft.com/office/drawing/2014/main" id="{6DE7D7CF-95F7-C862-A04D-6CAF8D9D2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775" y="1830388"/>
            <a:ext cx="4032250" cy="3028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500" fill="hold"/>
                                        <p:tgtEl>
                                          <p:spTgt spid="1843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A27B99E-46CF-E542-1708-E8EF26108B4F}"/>
              </a:ext>
            </a:extLst>
          </p:cNvPr>
          <p:cNvSpPr>
            <a:spLocks noGrp="1" noChangeArrowheads="1"/>
          </p:cNvSpPr>
          <p:nvPr>
            <p:ph type="title"/>
          </p:nvPr>
        </p:nvSpPr>
        <p:spPr>
          <a:xfrm>
            <a:off x="468313" y="-254000"/>
            <a:ext cx="8229600" cy="1143000"/>
          </a:xfrm>
        </p:spPr>
        <p:txBody>
          <a:bodyPr/>
          <a:lstStyle/>
          <a:p>
            <a:r>
              <a:rPr lang="pl-PL" altLang="en-US" sz="3600"/>
              <a:t>Prawa doświadczalne a teoria</a:t>
            </a:r>
            <a:endParaRPr lang="en-AU" altLang="en-US" sz="3600"/>
          </a:p>
        </p:txBody>
      </p:sp>
      <p:sp>
        <p:nvSpPr>
          <p:cNvPr id="19459" name="Text Box 3">
            <a:extLst>
              <a:ext uri="{FF2B5EF4-FFF2-40B4-BE49-F238E27FC236}">
                <a16:creationId xmlns:a16="http://schemas.microsoft.com/office/drawing/2014/main" id="{BD5D0196-CD49-E5AD-9FCC-9469F7005038}"/>
              </a:ext>
            </a:extLst>
          </p:cNvPr>
          <p:cNvSpPr txBox="1">
            <a:spLocks noChangeArrowheads="1"/>
          </p:cNvSpPr>
          <p:nvPr/>
        </p:nvSpPr>
        <p:spPr bwMode="auto">
          <a:xfrm>
            <a:off x="293688" y="588963"/>
            <a:ext cx="8850312" cy="774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20000"/>
              </a:spcAft>
            </a:pPr>
            <a:r>
              <a:rPr lang="pl-PL" altLang="en-US" dirty="0"/>
              <a:t>Prawa doświadczalne, aby być istotne, muszą mieć zakres stosowalności odpowiednio szeroki. </a:t>
            </a:r>
          </a:p>
          <a:p>
            <a:pPr>
              <a:spcAft>
                <a:spcPct val="40000"/>
              </a:spcAft>
            </a:pPr>
            <a:r>
              <a:rPr lang="pl-PL" altLang="en-US" dirty="0"/>
              <a:t>Pierwszym możliwym użyciem praw doświadczalnych jest dedukcyjne przewidywanie przebiegu  zjawisk podobnych do tych, które były używane, poprzez postępowanie indukcyjne, przy formułowaniu tych praw. </a:t>
            </a:r>
          </a:p>
          <a:p>
            <a:pPr>
              <a:spcAft>
                <a:spcPct val="40000"/>
              </a:spcAft>
            </a:pPr>
            <a:endParaRPr lang="pl-PL" altLang="en-US" dirty="0"/>
          </a:p>
          <a:p>
            <a:pPr>
              <a:spcAft>
                <a:spcPct val="40000"/>
              </a:spcAft>
            </a:pPr>
            <a:endParaRPr lang="pl-PL" altLang="en-US" dirty="0"/>
          </a:p>
          <a:p>
            <a:pPr>
              <a:spcAft>
                <a:spcPct val="40000"/>
              </a:spcAft>
            </a:pPr>
            <a:endParaRPr lang="pl-PL" altLang="en-US" dirty="0"/>
          </a:p>
          <a:p>
            <a:pPr>
              <a:spcAft>
                <a:spcPct val="40000"/>
              </a:spcAft>
            </a:pPr>
            <a:endParaRPr lang="pl-PL" altLang="en-US" dirty="0"/>
          </a:p>
          <a:p>
            <a:pPr>
              <a:spcAft>
                <a:spcPct val="40000"/>
              </a:spcAft>
            </a:pPr>
            <a:endParaRPr lang="pl-PL" altLang="en-US" dirty="0"/>
          </a:p>
          <a:p>
            <a:pPr>
              <a:spcAft>
                <a:spcPct val="40000"/>
              </a:spcAft>
            </a:pPr>
            <a:endParaRPr lang="pl-PL" altLang="en-US" dirty="0"/>
          </a:p>
          <a:p>
            <a:pPr>
              <a:spcAft>
                <a:spcPct val="40000"/>
              </a:spcAft>
            </a:pPr>
            <a:endParaRPr lang="pl-PL" altLang="en-US" dirty="0"/>
          </a:p>
          <a:p>
            <a:pPr>
              <a:spcAft>
                <a:spcPct val="40000"/>
              </a:spcAft>
            </a:pPr>
            <a:endParaRPr lang="pl-PL" altLang="en-US" dirty="0"/>
          </a:p>
          <a:p>
            <a:pPr>
              <a:spcAft>
                <a:spcPct val="40000"/>
              </a:spcAft>
            </a:pPr>
            <a:endParaRPr lang="pl-PL" altLang="en-US" dirty="0"/>
          </a:p>
          <a:p>
            <a:pPr>
              <a:spcAft>
                <a:spcPct val="40000"/>
              </a:spcAft>
            </a:pPr>
            <a:r>
              <a:rPr lang="pl-PL" altLang="en-US" dirty="0"/>
              <a:t>Ale z praw doświadczalnych można też wyjść, aby skonstruować teorię. </a:t>
            </a:r>
          </a:p>
          <a:p>
            <a:pPr>
              <a:spcAft>
                <a:spcPct val="40000"/>
              </a:spcAft>
            </a:pPr>
            <a:r>
              <a:rPr lang="pl-PL" altLang="en-US" dirty="0"/>
              <a:t>Teorie są wytworami umysłu ludzkiego i są proponowane  przez naukowców, aby zintegrować w jednej konstrukcji umysłowej fakty obserwowane w wielu różnych zjawiskach doświadczalnych.</a:t>
            </a:r>
            <a:r>
              <a:rPr lang="pl-PL" altLang="en-US" sz="1600" dirty="0"/>
              <a:t> </a:t>
            </a:r>
          </a:p>
          <a:p>
            <a:pPr>
              <a:spcAft>
                <a:spcPct val="40000"/>
              </a:spcAft>
            </a:pPr>
            <a:endParaRPr lang="pl-PL" altLang="en-US" sz="1600" dirty="0"/>
          </a:p>
          <a:p>
            <a:pPr>
              <a:spcAft>
                <a:spcPct val="40000"/>
              </a:spcAft>
            </a:pPr>
            <a:endParaRPr lang="pl-PL" altLang="en-US" sz="1600" dirty="0"/>
          </a:p>
          <a:p>
            <a:pPr>
              <a:spcAft>
                <a:spcPct val="40000"/>
              </a:spcAft>
            </a:pPr>
            <a:endParaRPr lang="pl-PL" altLang="en-US" sz="1600" dirty="0"/>
          </a:p>
          <a:p>
            <a:pPr>
              <a:spcAft>
                <a:spcPct val="40000"/>
              </a:spcAft>
            </a:pPr>
            <a:endParaRPr lang="pl-PL" altLang="en-US" sz="1600" dirty="0"/>
          </a:p>
        </p:txBody>
      </p:sp>
      <p:pic>
        <p:nvPicPr>
          <p:cNvPr id="19460" name="Picture 4">
            <a:extLst>
              <a:ext uri="{FF2B5EF4-FFF2-40B4-BE49-F238E27FC236}">
                <a16:creationId xmlns:a16="http://schemas.microsoft.com/office/drawing/2014/main" id="{9389C75D-5AB4-A70A-62BB-F9E866C28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32855"/>
            <a:ext cx="4449762" cy="3327143"/>
          </a:xfrm>
          <a:prstGeom prst="rect">
            <a:avLst/>
          </a:prstGeom>
          <a:noFill/>
          <a:extLst>
            <a:ext uri="{909E8E84-426E-40DD-AFC4-6F175D3DCCD1}">
              <a14:hiddenFill xmlns:a14="http://schemas.microsoft.com/office/drawing/2010/main">
                <a:solidFill>
                  <a:srgbClr val="FFFFFF"/>
                </a:solidFill>
              </a14:hiddenFill>
            </a:ext>
          </a:extLst>
        </p:spPr>
      </p:pic>
      <p:sp>
        <p:nvSpPr>
          <p:cNvPr id="19461" name="Text Box 5">
            <a:extLst>
              <a:ext uri="{FF2B5EF4-FFF2-40B4-BE49-F238E27FC236}">
                <a16:creationId xmlns:a16="http://schemas.microsoft.com/office/drawing/2014/main" id="{745E0237-BF7C-189C-0C03-6A0437639171}"/>
              </a:ext>
            </a:extLst>
          </p:cNvPr>
          <p:cNvSpPr txBox="1">
            <a:spLocks noChangeArrowheads="1"/>
          </p:cNvSpPr>
          <p:nvPr/>
        </p:nvSpPr>
        <p:spPr bwMode="auto">
          <a:xfrm>
            <a:off x="5061322" y="2852936"/>
            <a:ext cx="88011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en-US" sz="1600" dirty="0"/>
              <a:t>Prawo doświadczalne</a:t>
            </a:r>
          </a:p>
          <a:p>
            <a:r>
              <a:rPr lang="pl-PL" altLang="en-US" sz="1600" dirty="0"/>
              <a:t>Zjawisko A, B, C</a:t>
            </a:r>
          </a:p>
          <a:p>
            <a:r>
              <a:rPr lang="pl-PL" altLang="en-US" sz="1600" dirty="0"/>
              <a:t>Wnioskowanie słuszne/ </a:t>
            </a:r>
          </a:p>
          <a:p>
            <a:r>
              <a:rPr lang="pl-PL" altLang="en-US" sz="1600" dirty="0"/>
              <a:t>Wnioskowanie niesłuszne</a:t>
            </a:r>
          </a:p>
          <a:p>
            <a:r>
              <a:rPr lang="pl-PL" altLang="en-US" sz="1600" dirty="0"/>
              <a:t>Zakres stosowalności prawa</a:t>
            </a:r>
            <a:endParaRPr lang="en-AU" alt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FABA51B4-EC79-0298-F020-409DAF52D6F2}"/>
              </a:ext>
            </a:extLst>
          </p:cNvPr>
          <p:cNvSpPr>
            <a:spLocks noGrp="1" noChangeArrowheads="1"/>
          </p:cNvSpPr>
          <p:nvPr>
            <p:ph type="title" idx="4294967295"/>
          </p:nvPr>
        </p:nvSpPr>
        <p:spPr/>
        <p:txBody>
          <a:bodyPr/>
          <a:lstStyle/>
          <a:p>
            <a:r>
              <a:rPr lang="pl-PL" altLang="en-US" sz="3600" dirty="0">
                <a:cs typeface="Arial" panose="020B0604020202020204" pitchFamily="34" charset="0"/>
              </a:rPr>
              <a:t>Przedmiot i metoda „Fizyki”</a:t>
            </a:r>
            <a:endParaRPr lang="en-AU" altLang="en-US" sz="3600" dirty="0">
              <a:cs typeface="Arial" panose="020B0604020202020204" pitchFamily="34" charset="0"/>
            </a:endParaRPr>
          </a:p>
        </p:txBody>
      </p:sp>
      <p:sp>
        <p:nvSpPr>
          <p:cNvPr id="81923" name="Rectangle 3">
            <a:extLst>
              <a:ext uri="{FF2B5EF4-FFF2-40B4-BE49-F238E27FC236}">
                <a16:creationId xmlns:a16="http://schemas.microsoft.com/office/drawing/2014/main" id="{91E03C77-080E-6FA2-5B3E-661596352095}"/>
              </a:ext>
            </a:extLst>
          </p:cNvPr>
          <p:cNvSpPr>
            <a:spLocks noGrp="1" noChangeArrowheads="1"/>
          </p:cNvSpPr>
          <p:nvPr>
            <p:ph type="body" idx="4294967295"/>
          </p:nvPr>
        </p:nvSpPr>
        <p:spPr>
          <a:xfrm>
            <a:off x="3203575" y="1347654"/>
            <a:ext cx="5867400" cy="4997450"/>
          </a:xfrm>
        </p:spPr>
        <p:txBody>
          <a:bodyPr/>
          <a:lstStyle/>
          <a:p>
            <a:pPr>
              <a:spcBef>
                <a:spcPts val="0"/>
              </a:spcBef>
              <a:spcAft>
                <a:spcPts val="600"/>
              </a:spcAft>
            </a:pPr>
            <a:r>
              <a:rPr lang="pl-PL" altLang="en-US" sz="1900" dirty="0">
                <a:cs typeface="Arial" panose="020B0604020202020204" pitchFamily="34" charset="0"/>
              </a:rPr>
              <a:t>„Skoro przy wszelkich roztrząsaniach, dla których istnieją zasady lub przyczyny lub elementy, wiedza i rozumienie wynikają właśnie z ich znajomości (wtedy bowiem sądzimy, żeśmy daną rzecz poznali, gdyśmy wykryli jej pierwsze przyczyny i </a:t>
            </a:r>
            <a:r>
              <a:rPr lang="pl-PL" altLang="en-US" sz="1900" i="1" dirty="0">
                <a:cs typeface="Arial" panose="020B0604020202020204" pitchFamily="34" charset="0"/>
              </a:rPr>
              <a:t>pierwsze zasady</a:t>
            </a:r>
            <a:r>
              <a:rPr lang="pl-PL" altLang="en-US" sz="1900" dirty="0">
                <a:cs typeface="Arial" panose="020B0604020202020204" pitchFamily="34" charset="0"/>
              </a:rPr>
              <a:t> aż do ostatecznych elementów), jasne się staje, że w poznawaniu przyrody najpierw trzeba próbować określić owe pierwsze zasady.</a:t>
            </a:r>
          </a:p>
          <a:p>
            <a:pPr>
              <a:spcBef>
                <a:spcPts val="0"/>
              </a:spcBef>
              <a:spcAft>
                <a:spcPts val="600"/>
              </a:spcAft>
            </a:pPr>
            <a:r>
              <a:rPr lang="pl-PL" altLang="en-US" sz="1900" dirty="0">
                <a:cs typeface="Arial" panose="020B0604020202020204" pitchFamily="34" charset="0"/>
              </a:rPr>
              <a:t>Naturalna droga prowadzi od tego, co lepiej znane i </a:t>
            </a:r>
            <a:r>
              <a:rPr lang="pl-PL" altLang="en-US" sz="1900" i="1" dirty="0">
                <a:cs typeface="Arial" panose="020B0604020202020204" pitchFamily="34" charset="0"/>
              </a:rPr>
              <a:t>dla nas</a:t>
            </a:r>
            <a:r>
              <a:rPr lang="pl-PL" altLang="en-US" sz="1900" dirty="0">
                <a:cs typeface="Arial" panose="020B0604020202020204" pitchFamily="34" charset="0"/>
              </a:rPr>
              <a:t> jaśniejsze, do tego, co z </a:t>
            </a:r>
            <a:r>
              <a:rPr lang="pl-PL" altLang="en-US" sz="1900" i="1" dirty="0">
                <a:cs typeface="Arial" panose="020B0604020202020204" pitchFamily="34" charset="0"/>
              </a:rPr>
              <a:t>natury</a:t>
            </a:r>
            <a:r>
              <a:rPr lang="pl-PL" altLang="en-US" sz="1900" dirty="0">
                <a:cs typeface="Arial" panose="020B0604020202020204" pitchFamily="34" charset="0"/>
              </a:rPr>
              <a:t> jest jaśniejsze i lepiej znane. Bo to nie jest to samo: lepiej znane i jaśniejsze dla nas, co: lepiej znane i jaśniejsze w ogóle.”</a:t>
            </a:r>
          </a:p>
          <a:p>
            <a:pPr marL="0" indent="0">
              <a:spcBef>
                <a:spcPts val="0"/>
              </a:spcBef>
              <a:spcAft>
                <a:spcPts val="600"/>
              </a:spcAft>
              <a:buNone/>
            </a:pPr>
            <a:r>
              <a:rPr lang="pl-PL" altLang="en-US" sz="1900" b="1" dirty="0">
                <a:solidFill>
                  <a:srgbClr val="002060"/>
                </a:solidFill>
                <a:cs typeface="Arial" panose="020B0604020202020204" pitchFamily="34" charset="0"/>
              </a:rPr>
              <a:t>Dziś nazwalibyśmy te dwie drogi: </a:t>
            </a:r>
          </a:p>
          <a:p>
            <a:pPr>
              <a:spcBef>
                <a:spcPts val="0"/>
              </a:spcBef>
              <a:spcAft>
                <a:spcPts val="600"/>
              </a:spcAft>
              <a:buFontTx/>
              <a:buChar char="-"/>
            </a:pPr>
            <a:r>
              <a:rPr lang="pl-PL" altLang="en-US" sz="1900" b="1" dirty="0">
                <a:solidFill>
                  <a:srgbClr val="002060"/>
                </a:solidFill>
                <a:cs typeface="Arial" panose="020B0604020202020204" pitchFamily="34" charset="0"/>
              </a:rPr>
              <a:t>dedukcyjna (z „pierwszych zasad”</a:t>
            </a:r>
          </a:p>
          <a:p>
            <a:pPr>
              <a:spcBef>
                <a:spcPts val="0"/>
              </a:spcBef>
              <a:spcAft>
                <a:spcPts val="600"/>
              </a:spcAft>
              <a:buFontTx/>
              <a:buChar char="-"/>
            </a:pPr>
            <a:r>
              <a:rPr lang="pl-PL" altLang="en-US" sz="1900" b="1" dirty="0">
                <a:solidFill>
                  <a:srgbClr val="002060"/>
                </a:solidFill>
                <a:cs typeface="Arial" panose="020B0604020202020204" pitchFamily="34" charset="0"/>
              </a:rPr>
              <a:t>Indukcyjna – z obserwacji świata  </a:t>
            </a:r>
            <a:endParaRPr lang="en-AU" altLang="en-US" sz="1900" b="1" dirty="0">
              <a:solidFill>
                <a:srgbClr val="002060"/>
              </a:solidFill>
              <a:cs typeface="Arial" panose="020B0604020202020204" pitchFamily="34" charset="0"/>
            </a:endParaRPr>
          </a:p>
        </p:txBody>
      </p:sp>
      <p:pic>
        <p:nvPicPr>
          <p:cNvPr id="81924" name="Obraz 1">
            <a:extLst>
              <a:ext uri="{FF2B5EF4-FFF2-40B4-BE49-F238E27FC236}">
                <a16:creationId xmlns:a16="http://schemas.microsoft.com/office/drawing/2014/main" id="{609E80B1-1567-B4C1-D9C0-35C3B69109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57338"/>
            <a:ext cx="280828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PoleTekstowe 2">
            <a:extLst>
              <a:ext uri="{FF2B5EF4-FFF2-40B4-BE49-F238E27FC236}">
                <a16:creationId xmlns:a16="http://schemas.microsoft.com/office/drawing/2014/main" id="{E7F0C863-008B-EEAC-8BB2-1F9C277D463B}"/>
              </a:ext>
            </a:extLst>
          </p:cNvPr>
          <p:cNvSpPr txBox="1">
            <a:spLocks noChangeArrowheads="1"/>
          </p:cNvSpPr>
          <p:nvPr/>
        </p:nvSpPr>
        <p:spPr bwMode="auto">
          <a:xfrm>
            <a:off x="87079" y="5420452"/>
            <a:ext cx="3313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r>
              <a:rPr kumimoji="0" lang="pl-PL" altLang="en-US" sz="1800" dirty="0"/>
              <a:t>Arystoteles (384 </a:t>
            </a:r>
            <a:r>
              <a:rPr kumimoji="0" lang="mr-IN" altLang="en-US" sz="1800" dirty="0"/>
              <a:t>–</a:t>
            </a:r>
            <a:r>
              <a:rPr kumimoji="0" lang="pl-PL" altLang="en-US" sz="1800" dirty="0"/>
              <a:t> 322 </a:t>
            </a:r>
            <a:r>
              <a:rPr kumimoji="0" lang="pl-PL" altLang="en-US" sz="1800" dirty="0" err="1"/>
              <a:t>p.n.e</a:t>
            </a:r>
            <a:r>
              <a:rPr kumimoji="0" lang="pl-PL" altLang="en-US" sz="1800" dirty="0"/>
              <a:t>)</a:t>
            </a:r>
          </a:p>
        </p:txBody>
      </p:sp>
    </p:spTree>
    <p:extLst>
      <p:ext uri="{BB962C8B-B14F-4D97-AF65-F5344CB8AC3E}">
        <p14:creationId xmlns:p14="http://schemas.microsoft.com/office/powerpoint/2010/main" val="2433822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0BBAAB12-9E7C-7B0B-877C-277EED433B72}"/>
              </a:ext>
            </a:extLst>
          </p:cNvPr>
          <p:cNvSpPr>
            <a:spLocks noGrp="1" noChangeArrowheads="1"/>
          </p:cNvSpPr>
          <p:nvPr>
            <p:ph type="title" idx="4294967295"/>
          </p:nvPr>
        </p:nvSpPr>
        <p:spPr>
          <a:xfrm>
            <a:off x="468313" y="0"/>
            <a:ext cx="8229600" cy="1143000"/>
          </a:xfrm>
        </p:spPr>
        <p:txBody>
          <a:bodyPr/>
          <a:lstStyle/>
          <a:p>
            <a:r>
              <a:rPr lang="pl-PL" altLang="en-US" sz="4000">
                <a:solidFill>
                  <a:schemeClr val="accent2"/>
                </a:solidFill>
                <a:cs typeface="Arial" panose="020B0604020202020204" pitchFamily="34" charset="0"/>
              </a:rPr>
              <a:t>Sztafeta postępu</a:t>
            </a:r>
            <a:endParaRPr lang="en-AU" altLang="en-US" sz="4000">
              <a:solidFill>
                <a:schemeClr val="accent2"/>
              </a:solidFill>
              <a:cs typeface="Arial" panose="020B0604020202020204" pitchFamily="34" charset="0"/>
            </a:endParaRPr>
          </a:p>
        </p:txBody>
      </p:sp>
      <p:pic>
        <p:nvPicPr>
          <p:cNvPr id="131080" name="Picture 8">
            <a:extLst>
              <a:ext uri="{FF2B5EF4-FFF2-40B4-BE49-F238E27FC236}">
                <a16:creationId xmlns:a16="http://schemas.microsoft.com/office/drawing/2014/main" id="{B2C4A9BA-A5B2-A10D-9EDA-408D09613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35" y="789214"/>
            <a:ext cx="4033838" cy="626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081" name="Picture 9">
            <a:extLst>
              <a:ext uri="{FF2B5EF4-FFF2-40B4-BE49-F238E27FC236}">
                <a16:creationId xmlns:a16="http://schemas.microsoft.com/office/drawing/2014/main" id="{E1CA8CFF-4318-753A-74C6-57DCE7BF4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161" y="879022"/>
            <a:ext cx="4297362"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ole tekstowe 1">
            <a:extLst>
              <a:ext uri="{FF2B5EF4-FFF2-40B4-BE49-F238E27FC236}">
                <a16:creationId xmlns:a16="http://schemas.microsoft.com/office/drawing/2014/main" id="{42FEC103-CFB8-6AE7-85A0-6024D8882009}"/>
              </a:ext>
            </a:extLst>
          </p:cNvPr>
          <p:cNvSpPr txBox="1"/>
          <p:nvPr/>
        </p:nvSpPr>
        <p:spPr>
          <a:xfrm>
            <a:off x="-55788" y="6575347"/>
            <a:ext cx="4774449" cy="338554"/>
          </a:xfrm>
          <a:prstGeom prst="rect">
            <a:avLst/>
          </a:prstGeom>
          <a:noFill/>
        </p:spPr>
        <p:txBody>
          <a:bodyPr wrap="none" rtlCol="0">
            <a:spAutoFit/>
          </a:bodyPr>
          <a:lstStyle/>
          <a:p>
            <a:r>
              <a:rPr lang="pl-PL" sz="1600" dirty="0">
                <a:solidFill>
                  <a:srgbClr val="FF0000"/>
                </a:solidFill>
              </a:rPr>
              <a:t>G. Karwasz i in. </a:t>
            </a:r>
            <a:r>
              <a:rPr lang="pl-PL" sz="1600" i="1" dirty="0">
                <a:solidFill>
                  <a:srgbClr val="FF0000"/>
                </a:solidFill>
              </a:rPr>
              <a:t>Toruński po-ręcznik do fizyk, 2009</a:t>
            </a:r>
            <a:endParaRPr 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1081"/>
                                        </p:tgtEl>
                                        <p:attrNameLst>
                                          <p:attrName>style.visibility</p:attrName>
                                        </p:attrNameLst>
                                      </p:cBhvr>
                                      <p:to>
                                        <p:strVal val="visible"/>
                                      </p:to>
                                    </p:set>
                                    <p:animEffect transition="in" filter="blinds(horizontal)">
                                      <p:cBhvr>
                                        <p:cTn id="7"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903AEC92-7B3A-776F-27F5-5783CB446398}"/>
              </a:ext>
            </a:extLst>
          </p:cNvPr>
          <p:cNvSpPr>
            <a:spLocks noGrp="1" noChangeArrowheads="1"/>
          </p:cNvSpPr>
          <p:nvPr>
            <p:ph type="title" idx="4294967295"/>
          </p:nvPr>
        </p:nvSpPr>
        <p:spPr>
          <a:xfrm>
            <a:off x="468313" y="0"/>
            <a:ext cx="8229600" cy="1143000"/>
          </a:xfrm>
        </p:spPr>
        <p:txBody>
          <a:bodyPr/>
          <a:lstStyle/>
          <a:p>
            <a:r>
              <a:rPr lang="pl-PL" altLang="en-US" sz="3600" dirty="0">
                <a:solidFill>
                  <a:schemeClr val="accent2"/>
                </a:solidFill>
                <a:cs typeface="Arial" panose="020B0604020202020204" pitchFamily="34" charset="0"/>
              </a:rPr>
              <a:t>„</a:t>
            </a:r>
            <a:r>
              <a:rPr lang="pl-PL" altLang="en-US" sz="3600" dirty="0" err="1">
                <a:solidFill>
                  <a:schemeClr val="accent2"/>
                </a:solidFill>
                <a:cs typeface="Arial" panose="020B0604020202020204" pitchFamily="34" charset="0"/>
              </a:rPr>
              <a:t>Duden</a:t>
            </a:r>
            <a:r>
              <a:rPr lang="pl-PL" altLang="en-US" sz="3600" dirty="0">
                <a:solidFill>
                  <a:schemeClr val="accent2"/>
                </a:solidFill>
                <a:cs typeface="Arial" panose="020B0604020202020204" pitchFamily="34" charset="0"/>
              </a:rPr>
              <a:t>” (RFN): Sztafeta postępu</a:t>
            </a:r>
            <a:endParaRPr lang="en-AU" altLang="en-US" sz="3600" dirty="0">
              <a:solidFill>
                <a:schemeClr val="accent2"/>
              </a:solidFill>
              <a:cs typeface="Arial" panose="020B0604020202020204" pitchFamily="34" charset="0"/>
            </a:endParaRPr>
          </a:p>
        </p:txBody>
      </p:sp>
      <p:pic>
        <p:nvPicPr>
          <p:cNvPr id="108548" name="Picture 4">
            <a:extLst>
              <a:ext uri="{FF2B5EF4-FFF2-40B4-BE49-F238E27FC236}">
                <a16:creationId xmlns:a16="http://schemas.microsoft.com/office/drawing/2014/main" id="{BA04CBC3-32DA-9ECC-542E-CB82265BA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22338"/>
            <a:ext cx="8424862" cy="6013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EE7789-BC85-881A-37D6-035C279A7FC4}"/>
              </a:ext>
            </a:extLst>
          </p:cNvPr>
          <p:cNvSpPr>
            <a:spLocks noGrp="1"/>
          </p:cNvSpPr>
          <p:nvPr>
            <p:ph type="title"/>
          </p:nvPr>
        </p:nvSpPr>
        <p:spPr>
          <a:xfrm>
            <a:off x="323528" y="-171400"/>
            <a:ext cx="8229600" cy="1143000"/>
          </a:xfrm>
        </p:spPr>
        <p:txBody>
          <a:bodyPr/>
          <a:lstStyle/>
          <a:p>
            <a:r>
              <a:rPr lang="pl-PL" sz="3600" dirty="0"/>
              <a:t>Jak się rodzą idee?</a:t>
            </a:r>
          </a:p>
        </p:txBody>
      </p:sp>
      <p:sp>
        <p:nvSpPr>
          <p:cNvPr id="3" name="Symbol zastępczy zawartości 2">
            <a:extLst>
              <a:ext uri="{FF2B5EF4-FFF2-40B4-BE49-F238E27FC236}">
                <a16:creationId xmlns:a16="http://schemas.microsoft.com/office/drawing/2014/main" id="{8BFC36B7-6963-E051-57E4-2FB51E2A6E8A}"/>
              </a:ext>
            </a:extLst>
          </p:cNvPr>
          <p:cNvSpPr>
            <a:spLocks noGrp="1"/>
          </p:cNvSpPr>
          <p:nvPr>
            <p:ph idx="1"/>
          </p:nvPr>
        </p:nvSpPr>
        <p:spPr>
          <a:xfrm>
            <a:off x="161764" y="836712"/>
            <a:ext cx="8820472" cy="4525963"/>
          </a:xfrm>
        </p:spPr>
        <p:txBody>
          <a:bodyPr/>
          <a:lstStyle/>
          <a:p>
            <a:pPr marL="0" indent="0">
              <a:buNone/>
            </a:pPr>
            <a:r>
              <a:rPr lang="pl-PL" sz="1850" dirty="0"/>
              <a:t>Skąd się biorą pomysły? W jaki sposób powstają w głowie takiego fizyka teoretycznego jak ja? Jakich procesów logicznych używamy? […]</a:t>
            </a:r>
          </a:p>
          <a:p>
            <a:pPr marL="0" indent="0">
              <a:buNone/>
            </a:pPr>
            <a:r>
              <a:rPr lang="pl-PL" sz="1850" dirty="0"/>
              <a:t>Obaj (Henri </a:t>
            </a:r>
            <a:r>
              <a:rPr lang="pl-PL" sz="1850" dirty="0" err="1"/>
              <a:t>Poincar</a:t>
            </a:r>
            <a:r>
              <a:rPr lang="it-IT" sz="1850" dirty="0" err="1"/>
              <a:t>é</a:t>
            </a:r>
            <a:r>
              <a:rPr lang="pl-PL" sz="1850" dirty="0"/>
              <a:t> i </a:t>
            </a:r>
            <a:r>
              <a:rPr lang="pl-PL" sz="1850" dirty="0" err="1"/>
              <a:t>Jacque</a:t>
            </a:r>
            <a:r>
              <a:rPr lang="pl-PL" sz="1850" dirty="0"/>
              <a:t> </a:t>
            </a:r>
            <a:r>
              <a:rPr lang="pl-PL" sz="1850" dirty="0" err="1"/>
              <a:t>Hadamard</a:t>
            </a:r>
            <a:r>
              <a:rPr lang="pl-PL" sz="1850" dirty="0"/>
              <a:t>) w dowodzeniu twierdzenia </a:t>
            </a:r>
            <a:r>
              <a:rPr lang="pl-PL" sz="1850" dirty="0" err="1"/>
              <a:t>matema</a:t>
            </a:r>
            <a:r>
              <a:rPr lang="pl-PL" sz="1850" dirty="0"/>
              <a:t>-tycznego można wyróżnić kilka faz:</a:t>
            </a:r>
          </a:p>
          <a:p>
            <a:pPr marL="0" indent="0">
              <a:buNone/>
            </a:pPr>
            <a:r>
              <a:rPr lang="pl-PL" sz="1850" dirty="0"/>
              <a:t>- Najpierw jest faza przygotowań, kiedy bada się problem, czyta literaturę naukową, podejmuje pierwsze, nieudane próby. Po okresie, który może trwać od tygodnia do miesiąca, faza ta się  kończy, ponieważ nie ma żadnych postępów. </a:t>
            </a:r>
          </a:p>
          <a:p>
            <a:pPr marL="0" indent="0">
              <a:buNone/>
            </a:pPr>
            <a:r>
              <a:rPr lang="pl-PL" sz="1850" dirty="0"/>
              <a:t>- Potem następuje okres inkubacji, gdy problem zostanie odsunięty</a:t>
            </a:r>
          </a:p>
          <a:p>
            <a:pPr marL="0" indent="0">
              <a:buNone/>
            </a:pPr>
            <a:r>
              <a:rPr lang="pl-PL" sz="1850" dirty="0"/>
              <a:t>- Okres inkubacji kończy się momentem iluminacji. Często zdarza się to w sytuacji niezwiązanej z problem, na przykład w czasie rozmowy na obojętne tematy</a:t>
            </a:r>
          </a:p>
          <a:p>
            <a:pPr marL="0" indent="0">
              <a:buNone/>
            </a:pPr>
            <a:r>
              <a:rPr lang="pl-PL" sz="1850" dirty="0"/>
              <a:t>- Wreszcie, po iluminacji, wskazującej ogólnie kierunek pracy, musi zostać przeprowadzony dowód. Może to trwać dłuższy czas. […] </a:t>
            </a:r>
          </a:p>
          <a:p>
            <a:pPr marL="0" indent="0">
              <a:buNone/>
            </a:pPr>
            <a:r>
              <a:rPr lang="pl-PL" sz="1850" dirty="0"/>
              <a:t>Przytoczony opis sugeruje znaczącą rolę podświadomości. Potwierdzał to również Einstein – jakie znaczenie ma dla niego myślenie podświadome. </a:t>
            </a:r>
          </a:p>
          <a:p>
            <a:pPr marL="0" indent="0">
              <a:buNone/>
            </a:pPr>
            <a:r>
              <a:rPr lang="pl-PL" sz="1850" dirty="0"/>
              <a:t>Myślimy, używając słów, formułując zdania. Mogą to być słowa w jakimkolwiek języku, ale muszą to być słowa. Formalizowanie myśli poprzez słowa jest nie-zwykle ważne: słowa mają moc, słowa łączą się ze sobą i przyciągają. Są przecież reguły gramatyczne, które musimy przestrzegać. [Ockham]</a:t>
            </a:r>
          </a:p>
          <a:p>
            <a:pPr marL="0" indent="0">
              <a:buNone/>
            </a:pPr>
            <a:r>
              <a:rPr lang="pl-PL" sz="1850" dirty="0"/>
              <a:t>G. </a:t>
            </a:r>
            <a:r>
              <a:rPr lang="pl-PL" sz="1850" dirty="0" err="1"/>
              <a:t>Parisi</a:t>
            </a:r>
            <a:r>
              <a:rPr lang="pl-PL" sz="1850" dirty="0"/>
              <a:t>, </a:t>
            </a:r>
            <a:r>
              <a:rPr lang="pl-PL" sz="1850" i="1" dirty="0"/>
              <a:t>Taniec szpaków</a:t>
            </a:r>
            <a:r>
              <a:rPr lang="pl-PL" sz="1850" dirty="0"/>
              <a:t>, str. 117-123.</a:t>
            </a:r>
          </a:p>
        </p:txBody>
      </p:sp>
    </p:spTree>
    <p:extLst>
      <p:ext uri="{BB962C8B-B14F-4D97-AF65-F5344CB8AC3E}">
        <p14:creationId xmlns:p14="http://schemas.microsoft.com/office/powerpoint/2010/main" val="47818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8698D-0937-0021-8D66-76DE88AFA67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1D12C37-85C1-E7E8-860E-115B364B12E6}"/>
              </a:ext>
            </a:extLst>
          </p:cNvPr>
          <p:cNvSpPr>
            <a:spLocks noGrp="1"/>
          </p:cNvSpPr>
          <p:nvPr>
            <p:ph type="title"/>
          </p:nvPr>
        </p:nvSpPr>
        <p:spPr>
          <a:xfrm>
            <a:off x="323528" y="-171400"/>
            <a:ext cx="8229600" cy="1143000"/>
          </a:xfrm>
        </p:spPr>
        <p:txBody>
          <a:bodyPr/>
          <a:lstStyle/>
          <a:p>
            <a:r>
              <a:rPr lang="pl-PL" sz="3600" dirty="0"/>
              <a:t>Czy „brzytwa”  Ockhama działa?</a:t>
            </a:r>
          </a:p>
        </p:txBody>
      </p:sp>
      <p:sp>
        <p:nvSpPr>
          <p:cNvPr id="3" name="Symbol zastępczy zawartości 2">
            <a:extLst>
              <a:ext uri="{FF2B5EF4-FFF2-40B4-BE49-F238E27FC236}">
                <a16:creationId xmlns:a16="http://schemas.microsoft.com/office/drawing/2014/main" id="{D8429AA9-659A-B7A5-5A5A-A0BEF25B8EDF}"/>
              </a:ext>
            </a:extLst>
          </p:cNvPr>
          <p:cNvSpPr>
            <a:spLocks noGrp="1"/>
          </p:cNvSpPr>
          <p:nvPr>
            <p:ph idx="1"/>
          </p:nvPr>
        </p:nvSpPr>
        <p:spPr>
          <a:xfrm>
            <a:off x="0" y="836712"/>
            <a:ext cx="8982236" cy="4525963"/>
          </a:xfrm>
        </p:spPr>
        <p:txBody>
          <a:bodyPr/>
          <a:lstStyle/>
          <a:p>
            <a:r>
              <a:rPr lang="pl-PL" sz="2000" dirty="0">
                <a:solidFill>
                  <a:schemeClr val="accent2"/>
                </a:solidFill>
              </a:rPr>
              <a:t>„Brzytwa” Ockhama, rozumiana jako poszukiwanie racjonalności – czyli logiki i możliwej prostoty jest dla nas (GK)  zasadniczym motorem postępu naukowego. To ona pozwala </a:t>
            </a:r>
            <a:r>
              <a:rPr lang="pl-PL" sz="2000" i="1" dirty="0">
                <a:solidFill>
                  <a:schemeClr val="accent2"/>
                </a:solidFill>
              </a:rPr>
              <a:t>wartościować</a:t>
            </a:r>
            <a:r>
              <a:rPr lang="pl-PL" sz="2000" dirty="0">
                <a:solidFill>
                  <a:schemeClr val="accent2"/>
                </a:solidFill>
              </a:rPr>
              <a:t> różne teorie (i doświadczenia). </a:t>
            </a:r>
          </a:p>
          <a:p>
            <a:r>
              <a:rPr lang="pl-PL" sz="2000" dirty="0">
                <a:solidFill>
                  <a:schemeClr val="accent2"/>
                </a:solidFill>
              </a:rPr>
              <a:t>System Kopernika nie dlatego się „przyjął” (a i to nie od razu i nie bez oporów, prawie do dziś), że był lepszy (tzn. dokładniejszy), ale że „jednym pociągnięciem” rozwiązał problem Bacona – reformy kalendarza.</a:t>
            </a:r>
          </a:p>
          <a:p>
            <a:r>
              <a:rPr lang="pl-PL" sz="2000" dirty="0">
                <a:solidFill>
                  <a:schemeClr val="accent2"/>
                </a:solidFill>
              </a:rPr>
              <a:t>Niewielka niezgodność, 1/130 dnia na rok, spowodowała, dzięki geniuszowi młodego Mikołaja (gdy studiował w Padwie miał 30 lat), „kopernikański” przewrót. Dodanie kolejnego epicyklu pewno by pozwoliło  niezgodność poprawić. Ale było ich już 56 albo i więcej </a:t>
            </a:r>
          </a:p>
          <a:p>
            <a:r>
              <a:rPr lang="pl-PL" sz="2000" dirty="0">
                <a:solidFill>
                  <a:schemeClr val="accent2"/>
                </a:solidFill>
              </a:rPr>
              <a:t>Ale </a:t>
            </a:r>
            <a:r>
              <a:rPr lang="pl-PL" sz="2000" i="1" dirty="0">
                <a:solidFill>
                  <a:schemeClr val="accent2"/>
                </a:solidFill>
              </a:rPr>
              <a:t>uświadomienie</a:t>
            </a:r>
            <a:r>
              <a:rPr lang="pl-PL" sz="2000" dirty="0">
                <a:solidFill>
                  <a:schemeClr val="accent2"/>
                </a:solidFill>
              </a:rPr>
              <a:t> sobie, że ruch nieba może być pozorny, a Ziemia może przypominać dziecięcego bąka, uczyniło zagadnienia niewiarygodnie </a:t>
            </a:r>
            <a:r>
              <a:rPr lang="pl-PL" sz="2000" i="1" dirty="0">
                <a:solidFill>
                  <a:schemeClr val="accent2"/>
                </a:solidFill>
              </a:rPr>
              <a:t>prostym</a:t>
            </a:r>
            <a:r>
              <a:rPr lang="pl-PL" sz="2000" dirty="0">
                <a:solidFill>
                  <a:schemeClr val="accent2"/>
                </a:solidFill>
              </a:rPr>
              <a:t>: kręcący bąk również się „kołysze”. Trojaki ruch Ziemi, pisze MK. </a:t>
            </a:r>
          </a:p>
          <a:p>
            <a:r>
              <a:rPr lang="pl-PL" sz="2000" dirty="0">
                <a:solidFill>
                  <a:schemeClr val="accent2"/>
                </a:solidFill>
              </a:rPr>
              <a:t>Do dziś fizycy nazywają ten powolny obrót osi wirowania bąka, Ziemi, Marsa itd. – precesją.</a:t>
            </a:r>
          </a:p>
          <a:p>
            <a:r>
              <a:rPr lang="pl-PL" sz="2000" dirty="0">
                <a:solidFill>
                  <a:schemeClr val="accent2"/>
                </a:solidFill>
              </a:rPr>
              <a:t>Ale nigdy nie używamy „BO” przy </a:t>
            </a:r>
            <a:r>
              <a:rPr lang="pl-PL" sz="2000" i="1" dirty="0">
                <a:solidFill>
                  <a:schemeClr val="accent2"/>
                </a:solidFill>
              </a:rPr>
              <a:t>formułowaniu</a:t>
            </a:r>
            <a:r>
              <a:rPr lang="pl-PL" sz="2000" dirty="0">
                <a:solidFill>
                  <a:schemeClr val="accent2"/>
                </a:solidFill>
              </a:rPr>
              <a:t> hipotez: tu jest potrzeba objawienia się pełni </a:t>
            </a:r>
            <a:r>
              <a:rPr lang="pl-PL" sz="2000" i="1" dirty="0">
                <a:solidFill>
                  <a:schemeClr val="accent2"/>
                </a:solidFill>
              </a:rPr>
              <a:t>inteligentnej </a:t>
            </a:r>
            <a:r>
              <a:rPr lang="pl-PL" sz="2000" dirty="0">
                <a:solidFill>
                  <a:schemeClr val="accent2"/>
                </a:solidFill>
              </a:rPr>
              <a:t>duszy ludzkiej (używając terminu Arystotelesa). Po angielsku jest to „</a:t>
            </a:r>
            <a:r>
              <a:rPr lang="pl-PL" sz="2000" dirty="0" err="1">
                <a:solidFill>
                  <a:schemeClr val="accent2"/>
                </a:solidFill>
              </a:rPr>
              <a:t>brain</a:t>
            </a:r>
            <a:r>
              <a:rPr lang="pl-PL" sz="2000" dirty="0">
                <a:solidFill>
                  <a:schemeClr val="accent2"/>
                </a:solidFill>
              </a:rPr>
              <a:t> </a:t>
            </a:r>
            <a:r>
              <a:rPr lang="pl-PL" sz="2000" dirty="0" err="1">
                <a:solidFill>
                  <a:schemeClr val="accent2"/>
                </a:solidFill>
              </a:rPr>
              <a:t>storm</a:t>
            </a:r>
            <a:r>
              <a:rPr lang="pl-PL" sz="2000" dirty="0">
                <a:solidFill>
                  <a:schemeClr val="accent2"/>
                </a:solidFill>
              </a:rPr>
              <a:t>”.   </a:t>
            </a:r>
          </a:p>
        </p:txBody>
      </p:sp>
    </p:spTree>
    <p:extLst>
      <p:ext uri="{BB962C8B-B14F-4D97-AF65-F5344CB8AC3E}">
        <p14:creationId xmlns:p14="http://schemas.microsoft.com/office/powerpoint/2010/main" val="2659702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7D45962-3EB8-CB89-5879-E31AE0A1A962}"/>
              </a:ext>
            </a:extLst>
          </p:cNvPr>
          <p:cNvSpPr>
            <a:spLocks noGrp="1" noChangeArrowheads="1"/>
          </p:cNvSpPr>
          <p:nvPr>
            <p:ph type="title"/>
          </p:nvPr>
        </p:nvSpPr>
        <p:spPr>
          <a:xfrm>
            <a:off x="468313" y="188913"/>
            <a:ext cx="8507412" cy="776287"/>
          </a:xfrm>
        </p:spPr>
        <p:txBody>
          <a:bodyPr/>
          <a:lstStyle/>
          <a:p>
            <a:r>
              <a:rPr lang="pl-PL" altLang="en-US" sz="3600" dirty="0"/>
              <a:t>A później nagły koniec:</a:t>
            </a:r>
            <a:endParaRPr lang="en-AU" altLang="en-US" sz="3600" dirty="0"/>
          </a:p>
        </p:txBody>
      </p:sp>
      <p:sp>
        <p:nvSpPr>
          <p:cNvPr id="35844" name="Rectangle 4">
            <a:extLst>
              <a:ext uri="{FF2B5EF4-FFF2-40B4-BE49-F238E27FC236}">
                <a16:creationId xmlns:a16="http://schemas.microsoft.com/office/drawing/2014/main" id="{E111A1EF-1C02-BA10-C75D-C3127ACF5E35}"/>
              </a:ext>
            </a:extLst>
          </p:cNvPr>
          <p:cNvSpPr>
            <a:spLocks noChangeArrowheads="1"/>
          </p:cNvSpPr>
          <p:nvPr/>
        </p:nvSpPr>
        <p:spPr bwMode="auto">
          <a:xfrm>
            <a:off x="123825" y="6292850"/>
            <a:ext cx="4589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400">
                <a:solidFill>
                  <a:schemeClr val="tx2"/>
                </a:solidFill>
              </a:rPr>
              <a:t> </a:t>
            </a:r>
            <a:r>
              <a:rPr lang="pl-PL" altLang="en-US" sz="1000">
                <a:solidFill>
                  <a:schemeClr val="tx2"/>
                </a:solidFill>
                <a:hlinkClick r:id="rId2"/>
              </a:rPr>
              <a:t>https://en.wikipedia.org/wiki/Battle_of_Agincourt</a:t>
            </a:r>
            <a:r>
              <a:rPr lang="pl-PL" altLang="en-US" sz="1000">
                <a:solidFill>
                  <a:schemeClr val="tx2"/>
                </a:solidFill>
              </a:rPr>
              <a:t> </a:t>
            </a:r>
          </a:p>
          <a:p>
            <a:pPr>
              <a:spcBef>
                <a:spcPct val="0"/>
              </a:spcBef>
              <a:buFontTx/>
              <a:buNone/>
            </a:pPr>
            <a:r>
              <a:rPr lang="pl-PL" altLang="en-US" sz="1000">
                <a:solidFill>
                  <a:schemeClr val="tx2"/>
                </a:solidFill>
              </a:rPr>
              <a:t>https://en.wikipedia.org/wiki/Battle_of_Cr%C3%A9cy  </a:t>
            </a:r>
            <a:r>
              <a:rPr lang="pl-PL" altLang="en-US" sz="1000" b="1">
                <a:solidFill>
                  <a:schemeClr val="tx2"/>
                </a:solidFill>
              </a:rPr>
              <a:t>Bitwa pod Crecy (1346)</a:t>
            </a:r>
            <a:endParaRPr lang="en-AU" altLang="en-US" sz="3600">
              <a:solidFill>
                <a:schemeClr val="tx2"/>
              </a:solidFill>
            </a:endParaRPr>
          </a:p>
        </p:txBody>
      </p:sp>
      <p:sp>
        <p:nvSpPr>
          <p:cNvPr id="79877" name="Text Box 5">
            <a:extLst>
              <a:ext uri="{FF2B5EF4-FFF2-40B4-BE49-F238E27FC236}">
                <a16:creationId xmlns:a16="http://schemas.microsoft.com/office/drawing/2014/main" id="{C74DA4FB-ECB9-6604-EBCD-AB6DCD303004}"/>
              </a:ext>
            </a:extLst>
          </p:cNvPr>
          <p:cNvSpPr txBox="1">
            <a:spLocks noChangeArrowheads="1"/>
          </p:cNvSpPr>
          <p:nvPr/>
        </p:nvSpPr>
        <p:spPr bwMode="auto">
          <a:xfrm>
            <a:off x="14288" y="4691063"/>
            <a:ext cx="85756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2000" b="1" dirty="0">
                <a:solidFill>
                  <a:schemeClr val="tx2"/>
                </a:solidFill>
              </a:rPr>
              <a:t>Wspaniale rozwijająca się „scholastyka”, między Paryżem, Oxfordem i Cambridge (Kolonią, Neapolem itd.) urywa się. </a:t>
            </a:r>
          </a:p>
          <a:p>
            <a:pPr>
              <a:spcBef>
                <a:spcPct val="0"/>
              </a:spcBef>
              <a:buFontTx/>
              <a:buNone/>
            </a:pPr>
            <a:r>
              <a:rPr lang="pl-PL" altLang="en-US" sz="2000" b="1" dirty="0">
                <a:solidFill>
                  <a:schemeClr val="tx2"/>
                </a:solidFill>
              </a:rPr>
              <a:t>Jak 1500 lat wcześniej filozofia grecka. Przyczyna? Wojna światowa. </a:t>
            </a:r>
            <a:endParaRPr lang="en-AU" altLang="en-US" sz="2000" b="1" dirty="0">
              <a:solidFill>
                <a:schemeClr val="tx2"/>
              </a:solidFill>
            </a:endParaRPr>
          </a:p>
        </p:txBody>
      </p:sp>
      <p:pic>
        <p:nvPicPr>
          <p:cNvPr id="35846" name="Picture 6">
            <a:extLst>
              <a:ext uri="{FF2B5EF4-FFF2-40B4-BE49-F238E27FC236}">
                <a16:creationId xmlns:a16="http://schemas.microsoft.com/office/drawing/2014/main" id="{B8F8D231-0160-2DF4-5B97-B4B96B8B8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3" y="1476375"/>
            <a:ext cx="46799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9" name="Text Box 7">
            <a:extLst>
              <a:ext uri="{FF2B5EF4-FFF2-40B4-BE49-F238E27FC236}">
                <a16:creationId xmlns:a16="http://schemas.microsoft.com/office/drawing/2014/main" id="{B75064FC-0DF2-6375-D316-04AA34EBBA26}"/>
              </a:ext>
            </a:extLst>
          </p:cNvPr>
          <p:cNvSpPr txBox="1">
            <a:spLocks noChangeArrowheads="1"/>
          </p:cNvSpPr>
          <p:nvPr/>
        </p:nvSpPr>
        <p:spPr bwMode="auto">
          <a:xfrm>
            <a:off x="0" y="5781675"/>
            <a:ext cx="9647238"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AU" altLang="en-US" sz="1700">
                <a:solidFill>
                  <a:schemeClr val="tx2"/>
                </a:solidFill>
              </a:rPr>
              <a:t>Six hundred years ago today, on the morning of 25th of October 1415, a small band of English archers commanded by Henry V won a great military victory in France in </a:t>
            </a:r>
            <a:r>
              <a:rPr lang="en-AU" altLang="en-US" sz="1700">
                <a:solidFill>
                  <a:schemeClr val="tx2"/>
                </a:solidFill>
                <a:hlinkClick r:id="rId4"/>
              </a:rPr>
              <a:t>Hundred Years War</a:t>
            </a:r>
            <a:r>
              <a:rPr lang="en-AU" altLang="en-US" sz="1700">
                <a:solidFill>
                  <a:schemeClr val="tx2"/>
                </a:solidFill>
              </a:rPr>
              <a:t> </a:t>
            </a:r>
          </a:p>
        </p:txBody>
      </p:sp>
      <p:pic>
        <p:nvPicPr>
          <p:cNvPr id="35848" name="Picture 8">
            <a:extLst>
              <a:ext uri="{FF2B5EF4-FFF2-40B4-BE49-F238E27FC236}">
                <a16:creationId xmlns:a16="http://schemas.microsoft.com/office/drawing/2014/main" id="{CD8858A9-1255-5BE8-0F16-8FD2A23E5B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2400" y="1476375"/>
            <a:ext cx="3490913"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626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9877"/>
                                        </p:tgtEl>
                                        <p:attrNameLst>
                                          <p:attrName>style.visibility</p:attrName>
                                        </p:attrNameLst>
                                      </p:cBhvr>
                                      <p:to>
                                        <p:strVal val="visible"/>
                                      </p:to>
                                    </p:set>
                                    <p:anim calcmode="discrete" valueType="clr">
                                      <p:cBhvr override="childStyle">
                                        <p:cTn id="7" dur="80"/>
                                        <p:tgtEl>
                                          <p:spTgt spid="7987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9877"/>
                                        </p:tgtEl>
                                        <p:attrNameLst>
                                          <p:attrName>fillcolor</p:attrName>
                                        </p:attrNameLst>
                                      </p:cBhvr>
                                      <p:tavLst>
                                        <p:tav tm="0">
                                          <p:val>
                                            <p:clrVal>
                                              <a:schemeClr val="accent2"/>
                                            </p:clrVal>
                                          </p:val>
                                        </p:tav>
                                        <p:tav tm="50000">
                                          <p:val>
                                            <p:clrVal>
                                              <a:schemeClr val="hlink"/>
                                            </p:clrVal>
                                          </p:val>
                                        </p:tav>
                                      </p:tavLst>
                                    </p:anim>
                                    <p:set>
                                      <p:cBhvr>
                                        <p:cTn id="9" dur="80"/>
                                        <p:tgtEl>
                                          <p:spTgt spid="7987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8" fill="hold" nodeType="clickEffect">
                                  <p:stCondLst>
                                    <p:cond delay="0"/>
                                  </p:stCondLst>
                                  <p:childTnLst>
                                    <p:set>
                                      <p:cBhvr>
                                        <p:cTn id="13" dur="1" fill="hold">
                                          <p:stCondLst>
                                            <p:cond delay="0"/>
                                          </p:stCondLst>
                                        </p:cTn>
                                        <p:tgtEl>
                                          <p:spTgt spid="79879"/>
                                        </p:tgtEl>
                                        <p:attrNameLst>
                                          <p:attrName>style.visibility</p:attrName>
                                        </p:attrNameLst>
                                      </p:cBhvr>
                                      <p:to>
                                        <p:strVal val="visible"/>
                                      </p:to>
                                    </p:set>
                                    <p:anim calcmode="lin" valueType="num">
                                      <p:cBhvr>
                                        <p:cTn id="14" dur="500" fill="hold"/>
                                        <p:tgtEl>
                                          <p:spTgt spid="79879"/>
                                        </p:tgtEl>
                                        <p:attrNameLst>
                                          <p:attrName>ppt_x</p:attrName>
                                        </p:attrNameLst>
                                      </p:cBhvr>
                                      <p:tavLst>
                                        <p:tav tm="0">
                                          <p:val>
                                            <p:strVal val="#ppt_x-#ppt_w/2"/>
                                          </p:val>
                                        </p:tav>
                                        <p:tav tm="100000">
                                          <p:val>
                                            <p:strVal val="#ppt_x"/>
                                          </p:val>
                                        </p:tav>
                                      </p:tavLst>
                                    </p:anim>
                                    <p:anim calcmode="lin" valueType="num">
                                      <p:cBhvr>
                                        <p:cTn id="15" dur="500" fill="hold"/>
                                        <p:tgtEl>
                                          <p:spTgt spid="79879"/>
                                        </p:tgtEl>
                                        <p:attrNameLst>
                                          <p:attrName>ppt_y</p:attrName>
                                        </p:attrNameLst>
                                      </p:cBhvr>
                                      <p:tavLst>
                                        <p:tav tm="0">
                                          <p:val>
                                            <p:strVal val="#ppt_y"/>
                                          </p:val>
                                        </p:tav>
                                        <p:tav tm="100000">
                                          <p:val>
                                            <p:strVal val="#ppt_y"/>
                                          </p:val>
                                        </p:tav>
                                      </p:tavLst>
                                    </p:anim>
                                    <p:anim calcmode="lin" valueType="num">
                                      <p:cBhvr>
                                        <p:cTn id="16" dur="500" fill="hold"/>
                                        <p:tgtEl>
                                          <p:spTgt spid="79879"/>
                                        </p:tgtEl>
                                        <p:attrNameLst>
                                          <p:attrName>ppt_w</p:attrName>
                                        </p:attrNameLst>
                                      </p:cBhvr>
                                      <p:tavLst>
                                        <p:tav tm="0">
                                          <p:val>
                                            <p:fltVal val="0"/>
                                          </p:val>
                                        </p:tav>
                                        <p:tav tm="100000">
                                          <p:val>
                                            <p:strVal val="#ppt_w"/>
                                          </p:val>
                                        </p:tav>
                                      </p:tavLst>
                                    </p:anim>
                                    <p:anim calcmode="lin" valueType="num">
                                      <p:cBhvr>
                                        <p:cTn id="17" dur="500" fill="hold"/>
                                        <p:tgtEl>
                                          <p:spTgt spid="798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p:bldP spid="7987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6CC6AB-60B4-094F-6DD0-8844BA4C0296}"/>
              </a:ext>
            </a:extLst>
          </p:cNvPr>
          <p:cNvSpPr>
            <a:spLocks noGrp="1"/>
          </p:cNvSpPr>
          <p:nvPr>
            <p:ph type="title"/>
          </p:nvPr>
        </p:nvSpPr>
        <p:spPr>
          <a:xfrm>
            <a:off x="457200" y="-21928"/>
            <a:ext cx="8229600" cy="1143000"/>
          </a:xfrm>
        </p:spPr>
        <p:txBody>
          <a:bodyPr/>
          <a:lstStyle/>
          <a:p>
            <a:r>
              <a:rPr lang="pl-PL" sz="3600" dirty="0"/>
              <a:t>Podsumowanie </a:t>
            </a:r>
          </a:p>
        </p:txBody>
      </p:sp>
      <p:sp>
        <p:nvSpPr>
          <p:cNvPr id="3" name="Symbol zastępczy zawartości 2">
            <a:extLst>
              <a:ext uri="{FF2B5EF4-FFF2-40B4-BE49-F238E27FC236}">
                <a16:creationId xmlns:a16="http://schemas.microsoft.com/office/drawing/2014/main" id="{B3E635DC-3FC1-866E-B8B7-2DBEEC54DCF1}"/>
              </a:ext>
            </a:extLst>
          </p:cNvPr>
          <p:cNvSpPr>
            <a:spLocks noGrp="1"/>
          </p:cNvSpPr>
          <p:nvPr>
            <p:ph idx="1"/>
          </p:nvPr>
        </p:nvSpPr>
        <p:spPr>
          <a:xfrm>
            <a:off x="174340" y="953880"/>
            <a:ext cx="8969660" cy="4525963"/>
          </a:xfrm>
        </p:spPr>
        <p:txBody>
          <a:bodyPr/>
          <a:lstStyle/>
          <a:p>
            <a:r>
              <a:rPr lang="pl-PL" sz="1900" dirty="0">
                <a:solidFill>
                  <a:schemeClr val="accent2"/>
                </a:solidFill>
              </a:rPr>
              <a:t>Ockham, pewno nieco z przekory, dla obalenia „dowodów” Tomasza na istnienie Boga, poddał w wątpliwość rozumowanie: przyczyna → skutek, zasadnicze w „Fizyce” Arystotelesa.</a:t>
            </a:r>
          </a:p>
          <a:p>
            <a:r>
              <a:rPr lang="pl-PL" sz="1900" dirty="0">
                <a:solidFill>
                  <a:schemeClr val="accent2"/>
                </a:solidFill>
              </a:rPr>
              <a:t>Negacja relacji </a:t>
            </a:r>
            <a:r>
              <a:rPr lang="pl-PL" sz="1900" dirty="0" err="1">
                <a:solidFill>
                  <a:schemeClr val="accent2"/>
                </a:solidFill>
              </a:rPr>
              <a:t>przyczynowo-skutkowych</a:t>
            </a:r>
            <a:r>
              <a:rPr lang="pl-PL" sz="1900" dirty="0">
                <a:solidFill>
                  <a:schemeClr val="accent2"/>
                </a:solidFill>
              </a:rPr>
              <a:t> byłaby </a:t>
            </a:r>
            <a:r>
              <a:rPr lang="pl-PL" sz="1900" b="1" dirty="0">
                <a:solidFill>
                  <a:schemeClr val="accent2"/>
                </a:solidFill>
              </a:rPr>
              <a:t>końcem nauki</a:t>
            </a:r>
            <a:r>
              <a:rPr lang="pl-PL" sz="1900" dirty="0">
                <a:solidFill>
                  <a:schemeClr val="accent2"/>
                </a:solidFill>
              </a:rPr>
              <a:t>, nie mówiąc o dewastacyjnych konsekwencjach </a:t>
            </a:r>
            <a:r>
              <a:rPr lang="pl-PL" sz="1900" b="1" dirty="0">
                <a:solidFill>
                  <a:schemeClr val="accent2"/>
                </a:solidFill>
              </a:rPr>
              <a:t>dla etyki</a:t>
            </a:r>
            <a:r>
              <a:rPr lang="pl-PL" sz="1900" dirty="0">
                <a:solidFill>
                  <a:schemeClr val="accent2"/>
                </a:solidFill>
              </a:rPr>
              <a:t>.</a:t>
            </a:r>
          </a:p>
          <a:p>
            <a:r>
              <a:rPr lang="pl-PL" sz="1900" dirty="0">
                <a:solidFill>
                  <a:schemeClr val="accent2"/>
                </a:solidFill>
              </a:rPr>
              <a:t>Na przekór Hume’owi, fizyka dzisiejsza obaliła mnóstwo „pewnych” pojęć, jak pusta czasoprzestrzeń czy lokalność zdarzeń. Ale nie </a:t>
            </a:r>
            <a:r>
              <a:rPr lang="pl-PL" sz="1900" b="1" dirty="0">
                <a:solidFill>
                  <a:schemeClr val="accent2"/>
                </a:solidFill>
              </a:rPr>
              <a:t>przyczynowość.</a:t>
            </a:r>
            <a:r>
              <a:rPr lang="pl-PL" sz="1900" dirty="0">
                <a:solidFill>
                  <a:schemeClr val="accent2"/>
                </a:solidFill>
              </a:rPr>
              <a:t> </a:t>
            </a:r>
          </a:p>
          <a:p>
            <a:r>
              <a:rPr lang="pl-PL" sz="1900" dirty="0">
                <a:solidFill>
                  <a:schemeClr val="accent2"/>
                </a:solidFill>
              </a:rPr>
              <a:t>GK stawia wręcz przyczynowość jako zasadnicze prawo natury, oczywiście, będące stwierdzeniem meta-fizycznym, czyli </a:t>
            </a:r>
            <a:r>
              <a:rPr lang="pl-PL" sz="1900" b="1" dirty="0">
                <a:solidFill>
                  <a:schemeClr val="accent2"/>
                </a:solidFill>
              </a:rPr>
              <a:t>niemożliwym</a:t>
            </a:r>
            <a:r>
              <a:rPr lang="pl-PL" sz="1900" dirty="0">
                <a:solidFill>
                  <a:schemeClr val="accent2"/>
                </a:solidFill>
              </a:rPr>
              <a:t> do udowodnienia</a:t>
            </a:r>
          </a:p>
          <a:p>
            <a:r>
              <a:rPr lang="pl-PL" sz="1900" dirty="0">
                <a:solidFill>
                  <a:schemeClr val="accent2"/>
                </a:solidFill>
              </a:rPr>
              <a:t>GK rozciąga też zasadę przyczynowości na </a:t>
            </a:r>
            <a:r>
              <a:rPr lang="pl-PL" sz="1900" b="1" dirty="0">
                <a:solidFill>
                  <a:schemeClr val="accent2"/>
                </a:solidFill>
              </a:rPr>
              <a:t>świat niematerialny</a:t>
            </a:r>
            <a:r>
              <a:rPr lang="pl-PL" sz="1900" dirty="0">
                <a:solidFill>
                  <a:schemeClr val="accent2"/>
                </a:solidFill>
              </a:rPr>
              <a:t>, czyli poza granice czasu i przestrzeni (!)</a:t>
            </a:r>
          </a:p>
          <a:p>
            <a:r>
              <a:rPr lang="pl-PL" sz="1900" dirty="0">
                <a:solidFill>
                  <a:schemeClr val="accent2"/>
                </a:solidFill>
              </a:rPr>
              <a:t>Rozdział między naukami ścisłymi a teologią datuje się wstecz, też do czasów Ockhama. Ale istotna jest ta nowsza linia rozdziału: do kiedy filozofowie i naukowcy (Kopernik, Galileusz, Kartezjusz, Newton, Kant, Laplace, </a:t>
            </a:r>
            <a:r>
              <a:rPr lang="pl-PL" sz="1900" dirty="0" err="1">
                <a:solidFill>
                  <a:schemeClr val="accent2"/>
                </a:solidFill>
              </a:rPr>
              <a:t>Lemaître</a:t>
            </a:r>
            <a:r>
              <a:rPr lang="pl-PL" sz="1900" dirty="0">
                <a:solidFill>
                  <a:schemeClr val="accent2"/>
                </a:solidFill>
              </a:rPr>
              <a:t>, Planck, Einstein) </a:t>
            </a:r>
            <a:r>
              <a:rPr lang="pl-PL" sz="1900" i="1" dirty="0">
                <a:solidFill>
                  <a:schemeClr val="accent2"/>
                </a:solidFill>
              </a:rPr>
              <a:t>relacjonują się</a:t>
            </a:r>
            <a:r>
              <a:rPr lang="pl-PL" sz="1900" dirty="0">
                <a:solidFill>
                  <a:schemeClr val="accent2"/>
                </a:solidFill>
              </a:rPr>
              <a:t> do Boga, a od kiedy zaczynają udawać, że Pana Boga nie ma.</a:t>
            </a:r>
          </a:p>
          <a:p>
            <a:r>
              <a:rPr lang="pl-PL" sz="1900" dirty="0">
                <a:solidFill>
                  <a:schemeClr val="accent2"/>
                </a:solidFill>
              </a:rPr>
              <a:t>Ci ostatni, jak podkreślam w „Nauce i Wierze” powodują u mnie reakcję alergiczną…					</a:t>
            </a:r>
            <a:r>
              <a:rPr lang="pl-PL" sz="1900" b="1" dirty="0">
                <a:solidFill>
                  <a:schemeClr val="accent2"/>
                </a:solidFill>
              </a:rPr>
              <a:t>Dziękuję za uwagę!</a:t>
            </a:r>
            <a:endParaRPr lang="pl-PL" sz="1900" dirty="0">
              <a:solidFill>
                <a:schemeClr val="accent2"/>
              </a:solidFill>
            </a:endParaRPr>
          </a:p>
          <a:p>
            <a:endParaRPr lang="pl-PL" sz="2000" dirty="0"/>
          </a:p>
        </p:txBody>
      </p:sp>
    </p:spTree>
    <p:extLst>
      <p:ext uri="{BB962C8B-B14F-4D97-AF65-F5344CB8AC3E}">
        <p14:creationId xmlns:p14="http://schemas.microsoft.com/office/powerpoint/2010/main" val="155397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37A341A-AF32-DF0F-0CF5-07678E519BBC}"/>
              </a:ext>
            </a:extLst>
          </p:cNvPr>
          <p:cNvSpPr>
            <a:spLocks noGrp="1" noChangeArrowheads="1"/>
          </p:cNvSpPr>
          <p:nvPr>
            <p:ph type="title"/>
          </p:nvPr>
        </p:nvSpPr>
        <p:spPr>
          <a:xfrm>
            <a:off x="457200" y="22225"/>
            <a:ext cx="8686800" cy="1143000"/>
          </a:xfrm>
        </p:spPr>
        <p:txBody>
          <a:bodyPr/>
          <a:lstStyle/>
          <a:p>
            <a:pPr algn="l" eaLnBrk="1" hangingPunct="1"/>
            <a:r>
              <a:rPr lang="pl-PL" altLang="it-IT" sz="3400" dirty="0"/>
              <a:t>Tom </a:t>
            </a:r>
            <a:r>
              <a:rPr lang="pl-PL" altLang="it-IT" sz="3400" dirty="0" err="1"/>
              <a:t>McLeish</a:t>
            </a:r>
            <a:r>
              <a:rPr lang="pl-PL" altLang="it-IT" sz="3400" dirty="0"/>
              <a:t>: </a:t>
            </a:r>
            <a:br>
              <a:rPr lang="pl-PL" altLang="it-IT" sz="3400" dirty="0"/>
            </a:br>
            <a:r>
              <a:rPr lang="pl-PL" altLang="it-IT" sz="3400" dirty="0"/>
              <a:t>Czym jest nauka?</a:t>
            </a:r>
            <a:endParaRPr lang="en-AU" altLang="it-IT" sz="3400" dirty="0"/>
          </a:p>
        </p:txBody>
      </p:sp>
      <p:sp>
        <p:nvSpPr>
          <p:cNvPr id="36867" name="Rectangle 3">
            <a:extLst>
              <a:ext uri="{FF2B5EF4-FFF2-40B4-BE49-F238E27FC236}">
                <a16:creationId xmlns:a16="http://schemas.microsoft.com/office/drawing/2014/main" id="{97DFCBE6-2DC4-814E-8406-DDC9C83B7743}"/>
              </a:ext>
            </a:extLst>
          </p:cNvPr>
          <p:cNvSpPr>
            <a:spLocks noGrp="1" noChangeArrowheads="1"/>
          </p:cNvSpPr>
          <p:nvPr>
            <p:ph type="body" idx="1"/>
          </p:nvPr>
        </p:nvSpPr>
        <p:spPr>
          <a:xfrm>
            <a:off x="86868" y="1538045"/>
            <a:ext cx="9029255" cy="5229820"/>
          </a:xfrm>
        </p:spPr>
        <p:txBody>
          <a:bodyPr/>
          <a:lstStyle/>
          <a:p>
            <a:pPr marL="381000" indent="-381000" eaLnBrk="1" hangingPunct="1">
              <a:spcBef>
                <a:spcPts val="0"/>
              </a:spcBef>
              <a:spcAft>
                <a:spcPts val="600"/>
              </a:spcAft>
              <a:buFontTx/>
              <a:buNone/>
              <a:defRPr/>
            </a:pPr>
            <a:r>
              <a:rPr lang="pl-PL" altLang="it-IT" sz="2000" dirty="0">
                <a:ea typeface="Arial Unicode MS" pitchFamily="34" charset="-128"/>
              </a:rPr>
              <a:t>„Naszkicujmy parę wątków: </a:t>
            </a:r>
          </a:p>
          <a:p>
            <a:pPr marL="381000" indent="-381000" eaLnBrk="1" hangingPunct="1">
              <a:spcBef>
                <a:spcPts val="0"/>
              </a:spcBef>
              <a:spcAft>
                <a:spcPts val="600"/>
              </a:spcAft>
              <a:buFontTx/>
              <a:buNone/>
              <a:defRPr/>
            </a:pPr>
            <a:r>
              <a:rPr lang="pl-PL" altLang="it-IT" sz="2000" dirty="0">
                <a:ea typeface="Arial Unicode MS" pitchFamily="34" charset="-128"/>
              </a:rPr>
              <a:t>Po pierwsze, nauka narodziła się bardzo dawno temu. Ten ślad                       doprowadził nas m.in. do starożytnej Grecji, i korzeni hipotezy atomowej. Jednakże łatwo popaść w pułapkę zapominania o długiej historii ćwiczenia naukowej wyobraźni, na których to podstawach budujemy naukę dziś. </a:t>
            </a:r>
          </a:p>
          <a:p>
            <a:pPr marL="381000" indent="-381000" eaLnBrk="1" hangingPunct="1">
              <a:spcBef>
                <a:spcPts val="0"/>
              </a:spcBef>
              <a:spcAft>
                <a:spcPts val="600"/>
              </a:spcAft>
              <a:buFontTx/>
              <a:buNone/>
              <a:defRPr/>
            </a:pPr>
            <a:r>
              <a:rPr lang="pl-PL" altLang="it-IT" sz="2000" dirty="0">
                <a:ea typeface="Arial Unicode MS" pitchFamily="34" charset="-128"/>
              </a:rPr>
              <a:t>Po drugie, nauka jest głęboko ludzką aktywnością. Dziś „zawodowi” naukowcy mają tendencję do zawężania nauki do technologii. A nauka rodzi się przy wezgłowiu kapadockiego patriarchy i w domu średniowiecznego biskupa. </a:t>
            </a:r>
          </a:p>
          <a:p>
            <a:pPr marL="381000" indent="-381000" eaLnBrk="1" hangingPunct="1">
              <a:spcBef>
                <a:spcPts val="0"/>
              </a:spcBef>
              <a:spcAft>
                <a:spcPts val="600"/>
              </a:spcAft>
              <a:buFontTx/>
              <a:buNone/>
              <a:defRPr/>
            </a:pPr>
            <a:r>
              <a:rPr lang="pl-PL" altLang="it-IT" sz="2000" dirty="0">
                <a:ea typeface="Arial Unicode MS" pitchFamily="34" charset="-128"/>
              </a:rPr>
              <a:t>Po trzecie, nauka ma więcej wspólnego z wyobraźnią i kreatywnością, niż z metodą, logiką, czy umiejętnością odpowiadania na pytania. </a:t>
            </a:r>
          </a:p>
          <a:p>
            <a:pPr marL="381000" indent="-381000" eaLnBrk="1" hangingPunct="1">
              <a:spcBef>
                <a:spcPts val="0"/>
              </a:spcBef>
              <a:spcAft>
                <a:spcPts val="600"/>
              </a:spcAft>
              <a:buFontTx/>
              <a:buNone/>
              <a:defRPr/>
            </a:pPr>
            <a:r>
              <a:rPr lang="pl-PL" altLang="it-IT" sz="2000" dirty="0">
                <a:ea typeface="Arial Unicode MS" pitchFamily="34" charset="-128"/>
              </a:rPr>
              <a:t>Po czwarte, nauka potrafi być bolesna. Jaśniejsze spojrzenie na rzeczywistość nie jest łatwym zwycięstwem. Nadzieje na rozwiązanie często bledną.</a:t>
            </a:r>
          </a:p>
          <a:p>
            <a:pPr marL="381000" indent="-381000" eaLnBrk="1" hangingPunct="1">
              <a:spcBef>
                <a:spcPts val="0"/>
              </a:spcBef>
              <a:spcAft>
                <a:spcPts val="600"/>
              </a:spcAft>
              <a:buFontTx/>
              <a:buNone/>
              <a:defRPr/>
            </a:pPr>
            <a:r>
              <a:rPr lang="pl-PL" altLang="it-IT" sz="2000" dirty="0">
                <a:ea typeface="Arial Unicode MS" pitchFamily="34" charset="-128"/>
              </a:rPr>
              <a:t>W końcu, relacje między wiarą, we wszystkich odmianach znaczenia tego słowa a nauką mają długą historię o bogate dziedzictwo. </a:t>
            </a:r>
          </a:p>
          <a:p>
            <a:pPr marL="381000" indent="-381000" eaLnBrk="1" hangingPunct="1">
              <a:buFontTx/>
              <a:buNone/>
              <a:defRPr/>
            </a:pPr>
            <a:r>
              <a:rPr lang="pl-PL" altLang="it-IT" sz="2000" dirty="0">
                <a:ea typeface="Arial Unicode MS" pitchFamily="34" charset="-128"/>
              </a:rPr>
              <a:t>T. </a:t>
            </a:r>
            <a:r>
              <a:rPr lang="pl-PL" altLang="it-IT" sz="2000" dirty="0" err="1">
                <a:ea typeface="Arial Unicode MS" pitchFamily="34" charset="-128"/>
              </a:rPr>
              <a:t>McLeish</a:t>
            </a:r>
            <a:r>
              <a:rPr lang="pl-PL" altLang="it-IT" sz="2000" dirty="0">
                <a:ea typeface="Arial Unicode MS" pitchFamily="34" charset="-128"/>
              </a:rPr>
              <a:t>, </a:t>
            </a:r>
            <a:r>
              <a:rPr lang="pl-PL" altLang="it-IT" sz="2000" i="1" dirty="0" err="1">
                <a:ea typeface="Arial Unicode MS" pitchFamily="34" charset="-128"/>
              </a:rPr>
              <a:t>Faith</a:t>
            </a:r>
            <a:r>
              <a:rPr lang="pl-PL" altLang="it-IT" sz="2000" i="1" dirty="0">
                <a:ea typeface="Arial Unicode MS" pitchFamily="34" charset="-128"/>
              </a:rPr>
              <a:t> and </a:t>
            </a:r>
            <a:r>
              <a:rPr lang="pl-PL" altLang="it-IT" sz="2000" i="1" dirty="0" err="1">
                <a:ea typeface="Arial Unicode MS" pitchFamily="34" charset="-128"/>
              </a:rPr>
              <a:t>Wisdom</a:t>
            </a:r>
            <a:r>
              <a:rPr lang="pl-PL" altLang="it-IT" sz="2000" i="1" dirty="0">
                <a:ea typeface="Arial Unicode MS" pitchFamily="34" charset="-128"/>
              </a:rPr>
              <a:t> in Science</a:t>
            </a:r>
            <a:r>
              <a:rPr lang="pl-PL" altLang="it-IT" sz="2000" dirty="0">
                <a:ea typeface="Arial Unicode MS" pitchFamily="34" charset="-128"/>
              </a:rPr>
              <a:t>, Oxford University Press, 2014, s. 53</a:t>
            </a:r>
          </a:p>
        </p:txBody>
      </p:sp>
      <p:pic>
        <p:nvPicPr>
          <p:cNvPr id="5125" name="Picture 5">
            <a:extLst>
              <a:ext uri="{FF2B5EF4-FFF2-40B4-BE49-F238E27FC236}">
                <a16:creationId xmlns:a16="http://schemas.microsoft.com/office/drawing/2014/main" id="{0D77F8A4-BEBB-C5E0-D9CD-8B2D439A2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7966" y="110258"/>
            <a:ext cx="1361905" cy="2094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a:extLst>
              <a:ext uri="{FF2B5EF4-FFF2-40B4-BE49-F238E27FC236}">
                <a16:creationId xmlns:a16="http://schemas.microsoft.com/office/drawing/2014/main" id="{7FCE3DFD-10FD-7BC4-01D5-723C9E1EFEEA}"/>
              </a:ext>
            </a:extLst>
          </p:cNvPr>
          <p:cNvSpPr>
            <a:spLocks noGrp="1" noChangeArrowheads="1"/>
          </p:cNvSpPr>
          <p:nvPr>
            <p:ph type="title"/>
          </p:nvPr>
        </p:nvSpPr>
        <p:spPr>
          <a:xfrm>
            <a:off x="457200" y="-46495"/>
            <a:ext cx="8229600" cy="1143000"/>
          </a:xfrm>
        </p:spPr>
        <p:txBody>
          <a:bodyPr/>
          <a:lstStyle/>
          <a:p>
            <a:r>
              <a:rPr lang="pl-PL" altLang="en-US" sz="3600" dirty="0"/>
              <a:t>Ockham, Kopernik, </a:t>
            </a:r>
            <a:r>
              <a:rPr lang="pl-PL" altLang="en-US" sz="3600" dirty="0" err="1"/>
              <a:t>Galilleusz</a:t>
            </a:r>
            <a:r>
              <a:rPr lang="pl-PL" altLang="en-US" sz="3600" dirty="0"/>
              <a:t> </a:t>
            </a:r>
          </a:p>
        </p:txBody>
      </p:sp>
      <p:sp>
        <p:nvSpPr>
          <p:cNvPr id="4099" name="pole tekstowe 4">
            <a:extLst>
              <a:ext uri="{FF2B5EF4-FFF2-40B4-BE49-F238E27FC236}">
                <a16:creationId xmlns:a16="http://schemas.microsoft.com/office/drawing/2014/main" id="{CED66938-F82A-0338-B173-EAE291FB55BE}"/>
              </a:ext>
            </a:extLst>
          </p:cNvPr>
          <p:cNvSpPr txBox="1">
            <a:spLocks noChangeArrowheads="1"/>
          </p:cNvSpPr>
          <p:nvPr/>
        </p:nvSpPr>
        <p:spPr bwMode="auto">
          <a:xfrm>
            <a:off x="130921" y="937281"/>
            <a:ext cx="897778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FontTx/>
              <a:buNone/>
            </a:pPr>
            <a:r>
              <a:rPr lang="pl-PL" altLang="en-US" sz="1900" dirty="0">
                <a:latin typeface="+mj-lt"/>
                <a:cs typeface="Times New Roman" panose="02020603050405020304" pitchFamily="18" charset="0"/>
              </a:rPr>
              <a:t>„Wilhelm Ockham (ok. 1300 - ok. 1350) znany jest ze swojej "brzytwy". Termin ten nie pojawia się, co prawda, w jego </a:t>
            </a:r>
            <a:r>
              <a:rPr lang="pl-PL" altLang="en-US" sz="1900" i="1" dirty="0">
                <a:latin typeface="+mj-lt"/>
                <a:cs typeface="Times New Roman" panose="02020603050405020304" pitchFamily="18" charset="0"/>
              </a:rPr>
              <a:t>Summa </a:t>
            </a:r>
            <a:r>
              <a:rPr lang="pl-PL" altLang="en-US" sz="1900" i="1" dirty="0" err="1">
                <a:latin typeface="+mj-lt"/>
                <a:cs typeface="Times New Roman" panose="02020603050405020304" pitchFamily="18" charset="0"/>
              </a:rPr>
              <a:t>Logica</a:t>
            </a:r>
            <a:r>
              <a:rPr lang="pl-PL" altLang="en-US" sz="1900" dirty="0">
                <a:latin typeface="+mj-lt"/>
                <a:cs typeface="Times New Roman" panose="02020603050405020304" pitchFamily="18" charset="0"/>
              </a:rPr>
              <a:t>, ale cała jego twórczość jest przesiąknięta poszukiwaniem porządku między logiką, tą arystotelesowską,  gramatyką łacińską, dość sztywną i wspólnym językiem (z rodzącymi się językami narodowymi). Postulat "nie rób zbyt wielu założeń" – nie twórz logicznych zdań kategorycznych, które nie są niezbędne - pojawia się w kilku fragmentach jego twórczości. </a:t>
            </a:r>
          </a:p>
          <a:p>
            <a:pPr>
              <a:spcBef>
                <a:spcPct val="0"/>
              </a:spcBef>
              <a:spcAft>
                <a:spcPts val="600"/>
              </a:spcAft>
              <a:buFontTx/>
              <a:buNone/>
            </a:pPr>
            <a:r>
              <a:rPr lang="pl-PL" altLang="en-US" sz="1900" dirty="0">
                <a:latin typeface="+mj-lt"/>
                <a:cs typeface="Times New Roman" panose="02020603050405020304" pitchFamily="18" charset="0"/>
              </a:rPr>
              <a:t>"Brzytwa" Ockhama miała zasadnicze znaczenie dla narodzin współczesnej nauki, w szczególności fizyki. Kopernik usunął skomplikowany system epicykli Ptolemeusza – okręgów obracających się po okręgach, niezbędny do wyjaśnienia pozornego ruchu wstecznego Marsa i Jowisza, dokonując śmiałego uproszczenia – wszystkie planety krążą wokół Słońca i wszystkie w tym samym kierunku. </a:t>
            </a:r>
          </a:p>
          <a:p>
            <a:pPr>
              <a:spcBef>
                <a:spcPct val="0"/>
              </a:spcBef>
              <a:spcAft>
                <a:spcPts val="600"/>
              </a:spcAft>
              <a:buFontTx/>
              <a:buNone/>
            </a:pPr>
            <a:r>
              <a:rPr lang="pl-PL" altLang="en-US" sz="1900" dirty="0">
                <a:latin typeface="+mj-lt"/>
                <a:cs typeface="Times New Roman" panose="02020603050405020304" pitchFamily="18" charset="0"/>
              </a:rPr>
              <a:t>Galileusz usunął rozróżnienie między ciałami ciężkimi i lekkimi, "sprawiając, że wszystkie spadają" z tą samą "prędkością„.</a:t>
            </a:r>
          </a:p>
          <a:p>
            <a:pPr>
              <a:spcBef>
                <a:spcPct val="0"/>
              </a:spcBef>
              <a:spcAft>
                <a:spcPts val="600"/>
              </a:spcAft>
              <a:buFontTx/>
              <a:buNone/>
            </a:pPr>
            <a:r>
              <a:rPr lang="pl-PL" altLang="en-US" sz="1900" dirty="0">
                <a:latin typeface="+mj-lt"/>
                <a:cs typeface="Times New Roman" panose="02020603050405020304" pitchFamily="18" charset="0"/>
              </a:rPr>
              <a:t>Ale dążenie do upraszczania znajdziemy i u </a:t>
            </a:r>
            <a:r>
              <a:rPr lang="pl-PL" altLang="en-US" sz="1900" dirty="0" err="1">
                <a:latin typeface="+mj-lt"/>
                <a:cs typeface="Times New Roman" panose="02020603050405020304" pitchFamily="18" charset="0"/>
              </a:rPr>
              <a:t>Dunsa</a:t>
            </a:r>
            <a:r>
              <a:rPr lang="pl-PL" altLang="en-US" sz="1900" dirty="0">
                <a:latin typeface="+mj-lt"/>
                <a:cs typeface="Times New Roman" panose="02020603050405020304" pitchFamily="18" charset="0"/>
              </a:rPr>
              <a:t> Szkota, Roberta </a:t>
            </a:r>
            <a:r>
              <a:rPr lang="pl-PL" altLang="en-US" sz="1900" dirty="0" err="1">
                <a:latin typeface="+mj-lt"/>
                <a:cs typeface="Times New Roman" panose="02020603050405020304" pitchFamily="18" charset="0"/>
              </a:rPr>
              <a:t>Grossateste</a:t>
            </a:r>
            <a:r>
              <a:rPr lang="pl-PL" altLang="en-US" sz="1900" dirty="0">
                <a:latin typeface="+mj-lt"/>
                <a:cs typeface="Times New Roman" panose="02020603050405020304" pitchFamily="18" charset="0"/>
              </a:rPr>
              <a:t> a nawet Arystotelesa („rozumowanie korzystające z mniejszej liczby założeń góruje nad innym, wymagającym większej ilości hipotez”) i Ptolemeusza.” 
</a:t>
            </a:r>
            <a:endParaRPr lang="en-AU" altLang="en-US" sz="1900" dirty="0">
              <a:latin typeface="+mj-lt"/>
              <a:cs typeface="Times New Roman" panose="02020603050405020304" pitchFamily="18" charset="0"/>
            </a:endParaRPr>
          </a:p>
        </p:txBody>
      </p:sp>
      <p:sp>
        <p:nvSpPr>
          <p:cNvPr id="3" name="pole tekstowe 2">
            <a:extLst>
              <a:ext uri="{FF2B5EF4-FFF2-40B4-BE49-F238E27FC236}">
                <a16:creationId xmlns:a16="http://schemas.microsoft.com/office/drawing/2014/main" id="{9DC14CCD-BFFC-67A7-7A0C-62B9F228132F}"/>
              </a:ext>
            </a:extLst>
          </p:cNvPr>
          <p:cNvSpPr txBox="1"/>
          <p:nvPr/>
        </p:nvSpPr>
        <p:spPr>
          <a:xfrm>
            <a:off x="166219" y="6231038"/>
            <a:ext cx="8977781" cy="369332"/>
          </a:xfrm>
          <a:prstGeom prst="rect">
            <a:avLst/>
          </a:prstGeom>
          <a:noFill/>
        </p:spPr>
        <p:txBody>
          <a:bodyPr wrap="square">
            <a:spAutoFit/>
          </a:bodyPr>
          <a:lstStyle/>
          <a:p>
            <a:r>
              <a:rPr lang="pl-PL" dirty="0"/>
              <a:t>https://it.wikipedia.org/wiki/Rasoio_di_Occam</a:t>
            </a:r>
          </a:p>
        </p:txBody>
      </p:sp>
    </p:spTree>
    <p:extLst>
      <p:ext uri="{BB962C8B-B14F-4D97-AF65-F5344CB8AC3E}">
        <p14:creationId xmlns:p14="http://schemas.microsoft.com/office/powerpoint/2010/main" val="156507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825A6E7-5CE7-66EC-25D7-52DF7A64320E}"/>
              </a:ext>
            </a:extLst>
          </p:cNvPr>
          <p:cNvSpPr>
            <a:spLocks noGrp="1" noChangeArrowheads="1"/>
          </p:cNvSpPr>
          <p:nvPr>
            <p:ph type="title"/>
          </p:nvPr>
        </p:nvSpPr>
        <p:spPr>
          <a:xfrm>
            <a:off x="395288" y="-185738"/>
            <a:ext cx="8229600" cy="1143001"/>
          </a:xfrm>
        </p:spPr>
        <p:txBody>
          <a:bodyPr/>
          <a:lstStyle/>
          <a:p>
            <a:pPr eaLnBrk="1" hangingPunct="1"/>
            <a:r>
              <a:rPr lang="pl-PL" altLang="it-IT" sz="3600">
                <a:ea typeface="Arial Unicode MS" pitchFamily="34" charset="-128"/>
              </a:rPr>
              <a:t>Ockham: koniec scholastyki</a:t>
            </a:r>
            <a:endParaRPr lang="en-AU" altLang="it-IT" sz="3600">
              <a:ea typeface="Arial Unicode MS" pitchFamily="34" charset="-128"/>
            </a:endParaRPr>
          </a:p>
        </p:txBody>
      </p:sp>
      <p:sp>
        <p:nvSpPr>
          <p:cNvPr id="4099" name="Rectangle 3">
            <a:extLst>
              <a:ext uri="{FF2B5EF4-FFF2-40B4-BE49-F238E27FC236}">
                <a16:creationId xmlns:a16="http://schemas.microsoft.com/office/drawing/2014/main" id="{7A8A9E7C-1037-BABE-3BCB-0F5CF9A9BBCA}"/>
              </a:ext>
            </a:extLst>
          </p:cNvPr>
          <p:cNvSpPr>
            <a:spLocks noGrp="1" noChangeArrowheads="1"/>
          </p:cNvSpPr>
          <p:nvPr>
            <p:ph type="body" idx="1"/>
          </p:nvPr>
        </p:nvSpPr>
        <p:spPr>
          <a:xfrm>
            <a:off x="250825" y="692150"/>
            <a:ext cx="8713788" cy="6696075"/>
          </a:xfrm>
        </p:spPr>
        <p:txBody>
          <a:bodyPr/>
          <a:lstStyle/>
          <a:p>
            <a:pPr eaLnBrk="1" hangingPunct="1">
              <a:buFontTx/>
              <a:buNone/>
            </a:pPr>
            <a:r>
              <a:rPr lang="pl-PL" altLang="it-IT" sz="1900" dirty="0">
                <a:ea typeface="Arial Unicode MS" pitchFamily="34" charset="-128"/>
              </a:rPr>
              <a:t>„Wilhelm Ockham jest ostatnim wielkim uczonym Scholastyki, a jednocześnie pierwszym filozofem czasów współczesnych.* </a:t>
            </a:r>
          </a:p>
          <a:p>
            <a:pPr eaLnBrk="1" hangingPunct="1">
              <a:buFontTx/>
              <a:buNone/>
            </a:pPr>
            <a:r>
              <a:rPr lang="pl-PL" altLang="it-IT" sz="1900" dirty="0">
                <a:ea typeface="Arial Unicode MS" pitchFamily="34" charset="-128"/>
              </a:rPr>
              <a:t>Zasadniczy problem, którym zajęła się Scholastyka [od Abelarda, Avicenny, </a:t>
            </a:r>
            <a:r>
              <a:rPr lang="pl-PL" altLang="it-IT" sz="1900" dirty="0" err="1">
                <a:ea typeface="Arial Unicode MS" pitchFamily="34" charset="-128"/>
              </a:rPr>
              <a:t>Avveroa</a:t>
            </a:r>
            <a:r>
              <a:rPr lang="pl-PL" altLang="it-IT" sz="1900" dirty="0">
                <a:ea typeface="Arial Unicode MS" pitchFamily="34" charset="-128"/>
              </a:rPr>
              <a:t>, Alberta], było poszukiwanie </a:t>
            </a:r>
            <a:r>
              <a:rPr lang="pl-PL" altLang="it-IT" sz="1900" dirty="0" err="1">
                <a:ea typeface="Arial Unicode MS" pitchFamily="34" charset="-128"/>
              </a:rPr>
              <a:t>współ</a:t>
            </a:r>
            <a:r>
              <a:rPr lang="pl-PL" altLang="it-IT" sz="1900" dirty="0">
                <a:ea typeface="Arial Unicode MS" pitchFamily="34" charset="-128"/>
              </a:rPr>
              <a:t>-zbieżności między prawdą objawioną a refleksją filozoficzną. Ockham, jako pierwszy deklaruje, że te poszukiwania były/ mogą być bezowocne. Scholastyka średniowieczna zamyka swój cykl, zwracając filozofii jej autonomię w poszukiwaniu własnych tematów badawczych. ([1] str. 697)  </a:t>
            </a:r>
          </a:p>
          <a:p>
            <a:pPr eaLnBrk="1" hangingPunct="1">
              <a:buFontTx/>
              <a:buNone/>
            </a:pPr>
            <a:r>
              <a:rPr lang="pl-PL" altLang="it-IT" sz="1900" dirty="0">
                <a:ea typeface="Arial Unicode MS" pitchFamily="34" charset="-128"/>
              </a:rPr>
              <a:t>Metafizyka Ockhama zaczyna opierać się na empiryzmie, w tym na gramatyce jako przejawie logiki myślenia. Formułuje zasadę „oszczędności” bytów.</a:t>
            </a:r>
          </a:p>
          <a:p>
            <a:pPr eaLnBrk="1" hangingPunct="1">
              <a:buFontTx/>
              <a:buNone/>
            </a:pPr>
            <a:r>
              <a:rPr lang="pl-PL" altLang="it-IT" sz="1900" dirty="0">
                <a:ea typeface="Arial Unicode MS" pitchFamily="34" charset="-128"/>
              </a:rPr>
              <a:t>W temacie substancji, tak drogim Arystotelesowi, Ockham stwierdza, że możemy jedynie poznać zewnętrzne jej przejawy. [Dziś „substancja” jest słowem używanym w chemii, prawie nigdy w fizyce, i jeden raz w teologii...]</a:t>
            </a:r>
          </a:p>
          <a:p>
            <a:pPr eaLnBrk="1" hangingPunct="1">
              <a:buFontTx/>
              <a:buNone/>
            </a:pPr>
            <a:r>
              <a:rPr lang="pl-PL" altLang="it-IT" sz="1900" dirty="0">
                <a:ea typeface="Arial Unicode MS" pitchFamily="34" charset="-128"/>
              </a:rPr>
              <a:t>Ockham poddaje dyskusji pojęcie „przyczyny”, wskazując, że przyczyna i efekt to dwa zjawiska oddzielne. [W matematyce definiujemy przyczynę konieczną i przyczynę wystarczającą. Ale jest to stosunkowo proste jedynie w matematyce.] Dyskusją tą otwiera drogę dla Hume’a. (str. 693)   </a:t>
            </a:r>
          </a:p>
          <a:p>
            <a:pPr eaLnBrk="1" hangingPunct="1">
              <a:buFontTx/>
              <a:buNone/>
            </a:pPr>
            <a:r>
              <a:rPr lang="pl-PL" altLang="it-IT" sz="1900" dirty="0">
                <a:ea typeface="Arial Unicode MS" pitchFamily="34" charset="-128"/>
              </a:rPr>
              <a:t>*Pierwszym </a:t>
            </a:r>
            <a:r>
              <a:rPr lang="pl-PL" altLang="it-IT" sz="1900" i="1" dirty="0">
                <a:ea typeface="Arial Unicode MS" pitchFamily="34" charset="-128"/>
              </a:rPr>
              <a:t>naukowcem</a:t>
            </a:r>
            <a:r>
              <a:rPr lang="pl-PL" altLang="it-IT" sz="1900" dirty="0">
                <a:ea typeface="Arial Unicode MS" pitchFamily="34" charset="-128"/>
              </a:rPr>
              <a:t> czasów współczesnych jest, bez wątpienia, Kopernik</a:t>
            </a:r>
            <a:r>
              <a:rPr lang="pl-PL" altLang="it-IT" sz="2000" dirty="0">
                <a:ea typeface="Arial Unicode MS" pitchFamily="34" charset="-128"/>
              </a:rPr>
              <a:t>.</a:t>
            </a:r>
          </a:p>
          <a:p>
            <a:pPr eaLnBrk="1" hangingPunct="1">
              <a:buFontTx/>
              <a:buNone/>
            </a:pPr>
            <a:r>
              <a:rPr lang="pl-PL" altLang="it-IT" sz="1400" dirty="0">
                <a:ea typeface="Arial Unicode MS" pitchFamily="34" charset="-128"/>
              </a:rPr>
              <a:t>[1] N. </a:t>
            </a:r>
            <a:r>
              <a:rPr lang="pl-PL" altLang="it-IT" sz="1400" dirty="0" err="1">
                <a:ea typeface="Arial Unicode MS" pitchFamily="34" charset="-128"/>
              </a:rPr>
              <a:t>Abbagnano</a:t>
            </a:r>
            <a:r>
              <a:rPr lang="pl-PL" altLang="it-IT" sz="1400" dirty="0">
                <a:ea typeface="Arial Unicode MS" pitchFamily="34" charset="-128"/>
              </a:rPr>
              <a:t> &amp; G. </a:t>
            </a:r>
            <a:r>
              <a:rPr lang="pl-PL" altLang="it-IT" sz="1400" dirty="0" err="1">
                <a:ea typeface="Arial Unicode MS" pitchFamily="34" charset="-128"/>
              </a:rPr>
              <a:t>Fornero</a:t>
            </a:r>
            <a:r>
              <a:rPr lang="pl-PL" altLang="it-IT" sz="1400" dirty="0">
                <a:ea typeface="Arial Unicode MS" pitchFamily="34" charset="-128"/>
              </a:rPr>
              <a:t>, </a:t>
            </a:r>
            <a:r>
              <a:rPr lang="pl-PL" altLang="it-IT" sz="1400" i="1" dirty="0" err="1">
                <a:ea typeface="Arial Unicode MS" pitchFamily="34" charset="-128"/>
              </a:rPr>
              <a:t>Protagonisti</a:t>
            </a:r>
            <a:r>
              <a:rPr lang="pl-PL" altLang="it-IT" sz="1400" i="1" dirty="0">
                <a:ea typeface="Arial Unicode MS" pitchFamily="34" charset="-128"/>
              </a:rPr>
              <a:t> e </a:t>
            </a:r>
            <a:r>
              <a:rPr lang="pl-PL" altLang="it-IT" sz="1400" i="1" dirty="0" err="1">
                <a:ea typeface="Arial Unicode MS" pitchFamily="34" charset="-128"/>
              </a:rPr>
              <a:t>testi</a:t>
            </a:r>
            <a:r>
              <a:rPr lang="pl-PL" altLang="it-IT" sz="1400" i="1" dirty="0">
                <a:ea typeface="Arial Unicode MS" pitchFamily="34" charset="-128"/>
              </a:rPr>
              <a:t> </a:t>
            </a:r>
            <a:r>
              <a:rPr lang="pl-PL" altLang="it-IT" sz="1400" i="1" dirty="0" err="1">
                <a:ea typeface="Arial Unicode MS" pitchFamily="34" charset="-128"/>
              </a:rPr>
              <a:t>della</a:t>
            </a:r>
            <a:r>
              <a:rPr lang="pl-PL" altLang="it-IT" sz="1400" i="1" dirty="0">
                <a:ea typeface="Arial Unicode MS" pitchFamily="34" charset="-128"/>
              </a:rPr>
              <a:t> </a:t>
            </a:r>
            <a:r>
              <a:rPr lang="pl-PL" altLang="it-IT" sz="1400" i="1" dirty="0" err="1">
                <a:ea typeface="Arial Unicode MS" pitchFamily="34" charset="-128"/>
              </a:rPr>
              <a:t>filosofia</a:t>
            </a:r>
            <a:r>
              <a:rPr lang="pl-PL" altLang="it-IT" sz="1400" i="1" dirty="0">
                <a:ea typeface="Arial Unicode MS" pitchFamily="34" charset="-128"/>
              </a:rPr>
              <a:t>,</a:t>
            </a:r>
            <a:r>
              <a:rPr lang="pl-PL" altLang="it-IT" sz="1400" dirty="0">
                <a:ea typeface="Arial Unicode MS" pitchFamily="34" charset="-128"/>
              </a:rPr>
              <a:t> </a:t>
            </a:r>
            <a:r>
              <a:rPr lang="pl-PL" altLang="it-IT" sz="1400" dirty="0" err="1">
                <a:ea typeface="Arial Unicode MS" pitchFamily="34" charset="-128"/>
              </a:rPr>
              <a:t>Paravia</a:t>
            </a:r>
            <a:r>
              <a:rPr lang="pl-PL" altLang="it-IT" sz="1400" dirty="0">
                <a:ea typeface="Arial Unicode MS" pitchFamily="34" charset="-128"/>
              </a:rPr>
              <a:t>, </a:t>
            </a:r>
            <a:r>
              <a:rPr lang="pl-PL" altLang="it-IT" sz="1400" dirty="0" err="1">
                <a:ea typeface="Arial Unicode MS" pitchFamily="34" charset="-128"/>
              </a:rPr>
              <a:t>Torino</a:t>
            </a:r>
            <a:r>
              <a:rPr lang="pl-PL" altLang="it-IT" sz="1400" dirty="0">
                <a:ea typeface="Arial Unicode MS" pitchFamily="34" charset="-128"/>
              </a:rPr>
              <a:t>, 1996, </a:t>
            </a:r>
            <a:r>
              <a:rPr lang="pl-PL" altLang="it-IT" sz="1400" dirty="0" err="1">
                <a:ea typeface="Arial Unicode MS" pitchFamily="34" charset="-128"/>
              </a:rPr>
              <a:t>t.I</a:t>
            </a:r>
            <a:endParaRPr lang="en-AU" altLang="it-IT" sz="1400" dirty="0">
              <a:ea typeface="Arial Unicode MS"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24939" y="116632"/>
            <a:ext cx="7211357" cy="1143000"/>
          </a:xfrm>
        </p:spPr>
        <p:txBody>
          <a:bodyPr/>
          <a:lstStyle/>
          <a:p>
            <a:r>
              <a:rPr lang="pl-PL" sz="3400" dirty="0"/>
              <a:t>Ockham: krytyka filozofii tradycyjnej</a:t>
            </a:r>
          </a:p>
        </p:txBody>
      </p:sp>
      <p:sp>
        <p:nvSpPr>
          <p:cNvPr id="5" name="pole tekstowe 4">
            <a:extLst>
              <a:ext uri="{FF2B5EF4-FFF2-40B4-BE49-F238E27FC236}">
                <a16:creationId xmlns:a16="http://schemas.microsoft.com/office/drawing/2014/main" id="{98F60DAC-BAB3-CE17-1605-38AA247D3D2B}"/>
              </a:ext>
            </a:extLst>
          </p:cNvPr>
          <p:cNvSpPr txBox="1"/>
          <p:nvPr/>
        </p:nvSpPr>
        <p:spPr>
          <a:xfrm>
            <a:off x="123478" y="1052736"/>
            <a:ext cx="9121917" cy="5909310"/>
          </a:xfrm>
          <a:prstGeom prst="rect">
            <a:avLst/>
          </a:prstGeom>
          <a:noFill/>
        </p:spPr>
        <p:txBody>
          <a:bodyPr wrap="square">
            <a:spAutoFit/>
          </a:bodyPr>
          <a:lstStyle/>
          <a:p>
            <a:r>
              <a:rPr lang="pl-PL" altLang="it-IT" sz="1850" dirty="0"/>
              <a:t>„Wilhelm Ockham urodził się w pobliżu Londynu nieco przed 1300r   .                        W latach 1312-18 studiował w Oksfordzie, i tam zaczął wykładać.                           W 1324 r. został posądzony o herezję, wezwany do kurii w Awinionie                           i tam osadzony w więzieniu śledczym. Po 4 latach zbiegł i oddał                           się w opiekę cesarzowi Ludwikowi Bawarowi, toczącemu wojnę z                        papiestwem. Zmarł w r. 1350 pogodziwszy się z Kościołem.</a:t>
            </a:r>
          </a:p>
          <a:p>
            <a:endParaRPr lang="pl-PL" altLang="it-IT" sz="1900" b="1" dirty="0"/>
          </a:p>
          <a:p>
            <a:r>
              <a:rPr lang="pl-PL" altLang="it-IT" sz="1900" dirty="0"/>
              <a:t>Natomiast Ockham, wyraziciel nowego ducha, przeciwstawiał się tradycji: </a:t>
            </a:r>
          </a:p>
          <a:p>
            <a:pPr marL="342900" indent="-342900">
              <a:buAutoNum type="arabicParenR"/>
            </a:pPr>
            <a:r>
              <a:rPr lang="pl-PL" sz="1900" dirty="0"/>
              <a:t>Zamiast konstruować system zajął się krytyką wiedzy</a:t>
            </a:r>
          </a:p>
          <a:p>
            <a:pPr marL="342900" indent="-342900">
              <a:buAutoNum type="arabicParenR"/>
            </a:pPr>
            <a:r>
              <a:rPr lang="pl-PL" sz="1900" dirty="0"/>
              <a:t>Ogromna część wiedzy tradycyjnej jest pozbawiona podstaw</a:t>
            </a:r>
          </a:p>
          <a:p>
            <a:pPr marL="342900" indent="-342900">
              <a:buAutoNum type="arabicParenR" startAt="3"/>
            </a:pPr>
            <a:r>
              <a:rPr lang="pl-PL" sz="1900" dirty="0"/>
              <a:t>Za podstawowy organ wiedzy miał nie dyskursywny rozum, lecz bezpośrednią intuicję</a:t>
            </a:r>
          </a:p>
          <a:p>
            <a:pPr marL="342900" indent="-342900">
              <a:buAutoNum type="arabicParenR" startAt="3"/>
            </a:pPr>
            <a:r>
              <a:rPr lang="pl-PL" sz="1900" dirty="0"/>
              <a:t>W ogólnych pojęciach rozumu widział wytwór myśli i mowy […]</a:t>
            </a:r>
          </a:p>
          <a:p>
            <a:endParaRPr lang="pl-PL" sz="1900" dirty="0"/>
          </a:p>
          <a:p>
            <a:r>
              <a:rPr lang="pl-PL" sz="1900" dirty="0"/>
              <a:t>Był obrońcą wszechmocnej woli Bożej i odrzucał tezę, która mogłaby ją ograniczyć.</a:t>
            </a:r>
          </a:p>
          <a:p>
            <a:r>
              <a:rPr lang="pl-PL" sz="1900" dirty="0"/>
              <a:t>Miał jeszcze jedną regułę metodologiczną: aby wyjaśniać zjawiska możliwie najprościej, </a:t>
            </a:r>
            <a:r>
              <a:rPr lang="pl-PL" sz="1900" b="1" dirty="0"/>
              <a:t>aby nie mnożyć bytów </a:t>
            </a:r>
            <a:r>
              <a:rPr lang="pl-PL" sz="1900" dirty="0"/>
              <a:t>i nie postulować ich tam, gdzie wyjaśnienie zjawisk do tego nie zmusza.”</a:t>
            </a:r>
          </a:p>
          <a:p>
            <a:endParaRPr lang="pl-PL" dirty="0"/>
          </a:p>
          <a:p>
            <a:r>
              <a:rPr lang="pl-PL" dirty="0"/>
              <a:t>Wł. Tatarkiewicz, </a:t>
            </a:r>
            <a:r>
              <a:rPr lang="pl-PL" i="1" dirty="0"/>
              <a:t>Historia Filozofii</a:t>
            </a:r>
            <a:r>
              <a:rPr lang="pl-PL" dirty="0"/>
              <a:t>, t. I, str. 296</a:t>
            </a:r>
          </a:p>
        </p:txBody>
      </p:sp>
      <p:pic>
        <p:nvPicPr>
          <p:cNvPr id="1026" name="Picture 2">
            <a:extLst>
              <a:ext uri="{FF2B5EF4-FFF2-40B4-BE49-F238E27FC236}">
                <a16:creationId xmlns:a16="http://schemas.microsoft.com/office/drawing/2014/main" id="{E5C86CE0-CD93-B084-CE7B-E4C27F8FB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71500"/>
            <a:ext cx="1784226"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81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89C9675-B7BD-357F-26BE-20C9FBC63053}"/>
              </a:ext>
            </a:extLst>
          </p:cNvPr>
          <p:cNvSpPr>
            <a:spLocks noGrp="1" noChangeArrowheads="1"/>
          </p:cNvSpPr>
          <p:nvPr>
            <p:ph type="title"/>
          </p:nvPr>
        </p:nvSpPr>
        <p:spPr>
          <a:xfrm>
            <a:off x="468313" y="260350"/>
            <a:ext cx="8229600" cy="1143000"/>
          </a:xfrm>
        </p:spPr>
        <p:txBody>
          <a:bodyPr/>
          <a:lstStyle/>
          <a:p>
            <a:pPr eaLnBrk="1" hangingPunct="1"/>
            <a:r>
              <a:rPr lang="pl-PL" altLang="it-IT" sz="3600">
                <a:ea typeface="Arial Unicode MS" pitchFamily="34" charset="-128"/>
              </a:rPr>
              <a:t>Brzytwa Ockhama (1290-1348) </a:t>
            </a:r>
            <a:endParaRPr lang="en-AU" altLang="it-IT" sz="3600">
              <a:ea typeface="Arial Unicode MS" pitchFamily="34" charset="-128"/>
            </a:endParaRPr>
          </a:p>
        </p:txBody>
      </p:sp>
      <p:sp>
        <p:nvSpPr>
          <p:cNvPr id="3075" name="Rectangle 3">
            <a:extLst>
              <a:ext uri="{FF2B5EF4-FFF2-40B4-BE49-F238E27FC236}">
                <a16:creationId xmlns:a16="http://schemas.microsoft.com/office/drawing/2014/main" id="{8B931E34-2DA6-3330-2651-53956BAA58A2}"/>
              </a:ext>
            </a:extLst>
          </p:cNvPr>
          <p:cNvSpPr>
            <a:spLocks noGrp="1" noChangeArrowheads="1"/>
          </p:cNvSpPr>
          <p:nvPr>
            <p:ph type="body" idx="1"/>
          </p:nvPr>
        </p:nvSpPr>
        <p:spPr>
          <a:xfrm>
            <a:off x="250825" y="1196975"/>
            <a:ext cx="8713788" cy="6119813"/>
          </a:xfrm>
        </p:spPr>
        <p:txBody>
          <a:bodyPr/>
          <a:lstStyle/>
          <a:p>
            <a:pPr eaLnBrk="1" hangingPunct="1">
              <a:buFontTx/>
              <a:buNone/>
            </a:pPr>
            <a:r>
              <a:rPr lang="pl-PL" altLang="it-IT" sz="1800" b="1" dirty="0"/>
              <a:t>Brzytwa Ockhama</a:t>
            </a:r>
            <a:r>
              <a:rPr lang="pl-PL" altLang="it-IT" sz="1800" dirty="0"/>
              <a:t> (nazywana także </a:t>
            </a:r>
            <a:r>
              <a:rPr lang="pl-PL" altLang="it-IT" sz="1800" i="1" dirty="0"/>
              <a:t>zasadą ekonomii myślenia</a:t>
            </a:r>
            <a:r>
              <a:rPr lang="pl-PL" altLang="it-IT" sz="1800" dirty="0"/>
              <a:t>) – zasada, zgodnie z którą w wyjaśnianiu zjawisk należy dążyć do prostoty, wybierając takie wyjaśnienia, które opierają się na jak najmniejszej liczbie pojęć i założeń. Tradycyjnie wiązana jest z nazwiskiem Williama Ockhama.</a:t>
            </a:r>
          </a:p>
          <a:p>
            <a:pPr eaLnBrk="1" hangingPunct="1">
              <a:buFontTx/>
              <a:buNone/>
            </a:pPr>
            <a:r>
              <a:rPr lang="pl-PL" altLang="it-IT" sz="1800" dirty="0"/>
              <a:t>W metodzie naukowej brzytwa Ockhama ma znaczenie heurystyczne, tzn. jest użyteczną normą postępowania, wspomagającą tworzenie modeli teoretycznych zjawisk oraz ogólną wskazówką pozwalającą ocenić prawdopodobieństwo tego, która z dostępnych teorii naukowych może okazać się bliższa rzeczywistości w przyszłości. Nie ma jednak zastosowania do oceniania prawdziwości hipotez.</a:t>
            </a:r>
          </a:p>
          <a:p>
            <a:pPr eaLnBrk="1" hangingPunct="1">
              <a:buFontTx/>
              <a:buNone/>
            </a:pPr>
            <a:r>
              <a:rPr lang="pl-PL" altLang="it-IT" sz="1800" dirty="0"/>
              <a:t>„Można natomiast wątpić, czy imiesłowom wypowiedzianym i napisanym odpowiadają w umyśle pewne pojęcia, odrębne od czasowników, a to z powodu, iż nie wydaje się, aby istniała jakaś poważna konieczność przyjmowania tak wielkiego zróżnicowania w dziedzinie pojęć pomyślanych.” (LI, R3 .str. 24)</a:t>
            </a:r>
          </a:p>
          <a:p>
            <a:pPr eaLnBrk="1" hangingPunct="1">
              <a:buFontTx/>
              <a:buNone/>
            </a:pPr>
            <a:r>
              <a:rPr lang="pl-PL" altLang="it-IT" sz="1800" dirty="0"/>
              <a:t>„Wyrażenie </a:t>
            </a:r>
            <a:r>
              <a:rPr lang="en-US" altLang="it-IT" sz="1800" dirty="0"/>
              <a:t>«</a:t>
            </a:r>
            <a:r>
              <a:rPr lang="pl-PL" altLang="it-IT" sz="1800" dirty="0"/>
              <a:t>nic</a:t>
            </a:r>
            <a:r>
              <a:rPr lang="en-US" altLang="it-IT" sz="1800" dirty="0"/>
              <a:t>»</a:t>
            </a:r>
            <a:r>
              <a:rPr lang="pl-PL" altLang="it-IT" sz="1800" dirty="0"/>
              <a:t> oznacza bowiem jaśniej to samo co wyrażenie </a:t>
            </a:r>
            <a:r>
              <a:rPr lang="en-US" altLang="it-IT" sz="1800" dirty="0"/>
              <a:t>«</a:t>
            </a:r>
            <a:r>
              <a:rPr lang="pl-PL" altLang="it-IT" sz="1800" dirty="0"/>
              <a:t>nie coś</a:t>
            </a:r>
            <a:r>
              <a:rPr lang="en-US" altLang="it-IT" sz="1800" dirty="0"/>
              <a:t>»</a:t>
            </a:r>
            <a:r>
              <a:rPr lang="pl-PL" altLang="it-IT" sz="1800" dirty="0"/>
              <a:t>, a mianowicie wszelką w ogóle rzecz i wszystko, cokolwiek jest czymś, a czemu należy zaprzeczyć, a więc nie oznacza ono żadnej w ogóle rzeczy, które miałaby swój odpowiednik znaczeniowy w umyśle.” (st. 132)</a:t>
            </a:r>
          </a:p>
          <a:p>
            <a:pPr eaLnBrk="1" hangingPunct="1">
              <a:buFontTx/>
              <a:buNone/>
            </a:pPr>
            <a:r>
              <a:rPr lang="pl-PL" altLang="it-IT" sz="1400" dirty="0">
                <a:ea typeface="Arial Unicode MS" pitchFamily="34" charset="-128"/>
                <a:hlinkClick r:id="rId2"/>
              </a:rPr>
              <a:t>https://pl.wikipedia.org/wiki/Brzytwa_Ockhama</a:t>
            </a:r>
            <a:endParaRPr lang="pl-PL" altLang="it-IT" sz="1400" dirty="0">
              <a:ea typeface="Arial Unicode MS" pitchFamily="34" charset="-128"/>
            </a:endParaRPr>
          </a:p>
          <a:p>
            <a:pPr eaLnBrk="1" hangingPunct="1">
              <a:buFontTx/>
              <a:buNone/>
            </a:pPr>
            <a:r>
              <a:rPr lang="pl-PL" altLang="it-IT" sz="1400" dirty="0">
                <a:ea typeface="Arial Unicode MS" pitchFamily="34" charset="-128"/>
              </a:rPr>
              <a:t>William Ockham, </a:t>
            </a:r>
            <a:r>
              <a:rPr lang="pl-PL" altLang="it-IT" sz="1400" i="1" dirty="0">
                <a:ea typeface="Arial Unicode MS" pitchFamily="34" charset="-128"/>
              </a:rPr>
              <a:t>Suma Logiczna</a:t>
            </a:r>
            <a:r>
              <a:rPr lang="pl-PL" altLang="it-IT" sz="1400" dirty="0">
                <a:ea typeface="Arial Unicode MS" pitchFamily="34" charset="-128"/>
              </a:rPr>
              <a:t>, PWN, Warszawa, 2010.</a:t>
            </a:r>
          </a:p>
          <a:p>
            <a:pPr eaLnBrk="1" hangingPunct="1">
              <a:buFontTx/>
              <a:buNone/>
            </a:pPr>
            <a:endParaRPr lang="pl-PL" altLang="it-IT" sz="1800" dirty="0"/>
          </a:p>
          <a:p>
            <a:pPr eaLnBrk="1" hangingPunct="1">
              <a:buFontTx/>
              <a:buNone/>
            </a:pPr>
            <a:endParaRPr lang="en-AU" altLang="it-IT"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433862" y="13513"/>
            <a:ext cx="8229600" cy="1143000"/>
          </a:xfrm>
        </p:spPr>
        <p:txBody>
          <a:bodyPr/>
          <a:lstStyle/>
          <a:p>
            <a:r>
              <a:rPr lang="pl-PL" sz="3200" dirty="0"/>
              <a:t>Ockham: krytyka zasady przyczynowości</a:t>
            </a:r>
          </a:p>
        </p:txBody>
      </p:sp>
      <p:sp>
        <p:nvSpPr>
          <p:cNvPr id="4" name="pole tekstowe 3">
            <a:extLst>
              <a:ext uri="{FF2B5EF4-FFF2-40B4-BE49-F238E27FC236}">
                <a16:creationId xmlns:a16="http://schemas.microsoft.com/office/drawing/2014/main" id="{C3BF7251-C261-A6F1-6396-FC51BF1648F5}"/>
              </a:ext>
            </a:extLst>
          </p:cNvPr>
          <p:cNvSpPr txBox="1"/>
          <p:nvPr/>
        </p:nvSpPr>
        <p:spPr>
          <a:xfrm>
            <a:off x="107504" y="988566"/>
            <a:ext cx="8784976" cy="6724918"/>
          </a:xfrm>
          <a:prstGeom prst="rect">
            <a:avLst/>
          </a:prstGeom>
          <a:noFill/>
        </p:spPr>
        <p:txBody>
          <a:bodyPr wrap="square">
            <a:spAutoFit/>
          </a:bodyPr>
          <a:lstStyle/>
          <a:p>
            <a:pPr>
              <a:spcAft>
                <a:spcPts val="600"/>
              </a:spcAft>
            </a:pPr>
            <a:r>
              <a:rPr lang="pl-PL" dirty="0"/>
              <a:t>„Zakwestionował zasadę, na której głównie wspierały się rozumowania teologii: zasadę przyczynowości w jej tradycyjnej, od Arystotelesa pochodzącej postaci.</a:t>
            </a:r>
          </a:p>
          <a:p>
            <a:pPr>
              <a:spcAft>
                <a:spcPts val="600"/>
              </a:spcAft>
            </a:pPr>
            <a:r>
              <a:rPr lang="pl-PL" dirty="0"/>
              <a:t>I przez to zamknął główną drogę dowodom teologicznym. […] np. niepodobna dowieść jedności Boga, gdyż można bez-sprzecznie pomyśleć, że istnieje wiele światów, a każdy ma swojego stwórcę. </a:t>
            </a:r>
            <a:r>
              <a:rPr lang="pl-PL" dirty="0">
                <a:solidFill>
                  <a:schemeClr val="accent2"/>
                </a:solidFill>
              </a:rPr>
              <a:t>[Drogi Wilhelmie, tu właśnie użyłbym twojej brzytwy: pomyśleć można, ale to nie znaczy, że istnieją.] </a:t>
            </a:r>
          </a:p>
          <a:p>
            <a:pPr>
              <a:spcAft>
                <a:spcPts val="600"/>
              </a:spcAft>
            </a:pPr>
            <a:r>
              <a:rPr lang="pl-PL" dirty="0"/>
              <a:t>Nawet samego istnienia Boga niepodobna dowieść. Niemożliwy jest dowód </a:t>
            </a:r>
            <a:r>
              <a:rPr lang="pl-PL" i="1" dirty="0"/>
              <a:t>a priori, </a:t>
            </a:r>
            <a:r>
              <a:rPr lang="pl-PL" dirty="0"/>
              <a:t>gdyż istnienie można stwierdzić tylko przez bezpośrednią intuicję, a nigdy przez samo rozumowanie; ale i dowód </a:t>
            </a:r>
            <a:r>
              <a:rPr lang="pl-PL" i="1" dirty="0"/>
              <a:t>a posteriori</a:t>
            </a:r>
            <a:r>
              <a:rPr lang="pl-PL" dirty="0"/>
              <a:t> jest niepewny, gdyż właśnie zakłada zasadę przyczynowości i dowolnie przyjmuje, że łańcuch przyczyn jest skończony i że pierwszą przyczyną jest Bóg.” (W. Tatarkiewicz, </a:t>
            </a:r>
            <a:r>
              <a:rPr lang="pl-PL" i="1" dirty="0"/>
              <a:t>Historia filozofii</a:t>
            </a:r>
            <a:r>
              <a:rPr lang="pl-PL" dirty="0"/>
              <a:t>, str. 297)</a:t>
            </a:r>
          </a:p>
          <a:p>
            <a:pPr>
              <a:spcAft>
                <a:spcPts val="600"/>
              </a:spcAft>
            </a:pPr>
            <a:r>
              <a:rPr lang="pl-PL" dirty="0">
                <a:solidFill>
                  <a:schemeClr val="accent2"/>
                </a:solidFill>
              </a:rPr>
              <a:t>Drogi Wilhelmie, tu mamy kilka problemów. Nikt nie mówi, że chcemy </a:t>
            </a:r>
            <a:r>
              <a:rPr lang="pl-PL" i="1" dirty="0">
                <a:solidFill>
                  <a:schemeClr val="accent2"/>
                </a:solidFill>
              </a:rPr>
              <a:t>dowieść</a:t>
            </a:r>
            <a:r>
              <a:rPr lang="pl-PL" dirty="0">
                <a:solidFill>
                  <a:schemeClr val="accent2"/>
                </a:solidFill>
              </a:rPr>
              <a:t> istnienia Pana Boga. Możemy mieć tylko wskazówki. A najistotniejsza jest, i dla Tomasza i dla Kanta – złożoność (i celowość?) przyrody. GK dodaje 4 dowody humanistyczno-socjologiczne: 1) istnienie skomplikowanej osobowości człowieka,   2) dzieła wielkich naukowców, którzy spontanicznie deklarowali się po stronie wiary, 3) przepiękne dzieła sztuki „sakralnej” i 4) istnienie „wyświęconej” oraz uświęconej </a:t>
            </a:r>
            <a:r>
              <a:rPr lang="pl-PL" dirty="0" err="1">
                <a:solidFill>
                  <a:schemeClr val="accent2"/>
                </a:solidFill>
              </a:rPr>
              <a:t>kategoryj</a:t>
            </a:r>
            <a:r>
              <a:rPr lang="pl-PL" dirty="0">
                <a:solidFill>
                  <a:schemeClr val="accent2"/>
                </a:solidFill>
              </a:rPr>
              <a:t> społeczeństwa.</a:t>
            </a:r>
          </a:p>
          <a:p>
            <a:pPr>
              <a:spcAft>
                <a:spcPts val="600"/>
              </a:spcAft>
            </a:pPr>
            <a:r>
              <a:rPr lang="pl-PL" dirty="0">
                <a:solidFill>
                  <a:schemeClr val="accent2"/>
                </a:solidFill>
              </a:rPr>
              <a:t>Podobnie niebezpieczne jest „podminowanie” zasady przyczynowości, o czym dalej </a:t>
            </a:r>
          </a:p>
          <a:p>
            <a:pPr>
              <a:spcAft>
                <a:spcPts val="600"/>
              </a:spcAft>
            </a:pPr>
            <a:endParaRPr lang="pl-PL" dirty="0">
              <a:solidFill>
                <a:schemeClr val="accent2"/>
              </a:solidFill>
            </a:endParaRPr>
          </a:p>
          <a:p>
            <a:pPr>
              <a:spcAft>
                <a:spcPts val="600"/>
              </a:spcAft>
            </a:pPr>
            <a:r>
              <a:rPr lang="pl-PL" dirty="0">
                <a:solidFill>
                  <a:schemeClr val="accent2"/>
                </a:solidFill>
              </a:rPr>
              <a:t> </a:t>
            </a:r>
            <a:endParaRPr lang="pl-PL" dirty="0"/>
          </a:p>
          <a:p>
            <a:endParaRPr lang="pl-PL" dirty="0"/>
          </a:p>
        </p:txBody>
      </p:sp>
    </p:spTree>
    <p:extLst>
      <p:ext uri="{BB962C8B-B14F-4D97-AF65-F5344CB8AC3E}">
        <p14:creationId xmlns:p14="http://schemas.microsoft.com/office/powerpoint/2010/main" val="2766634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433862" y="13513"/>
            <a:ext cx="8229600" cy="1143000"/>
          </a:xfrm>
        </p:spPr>
        <p:txBody>
          <a:bodyPr/>
          <a:lstStyle/>
          <a:p>
            <a:r>
              <a:rPr lang="pl-PL" sz="3200" dirty="0"/>
              <a:t>Ockham: „Suma logiczna”</a:t>
            </a:r>
          </a:p>
        </p:txBody>
      </p:sp>
      <p:sp>
        <p:nvSpPr>
          <p:cNvPr id="4" name="pole tekstowe 3">
            <a:extLst>
              <a:ext uri="{FF2B5EF4-FFF2-40B4-BE49-F238E27FC236}">
                <a16:creationId xmlns:a16="http://schemas.microsoft.com/office/drawing/2014/main" id="{C3BF7251-C261-A6F1-6396-FC51BF1648F5}"/>
              </a:ext>
            </a:extLst>
          </p:cNvPr>
          <p:cNvSpPr txBox="1"/>
          <p:nvPr/>
        </p:nvSpPr>
        <p:spPr>
          <a:xfrm>
            <a:off x="107504" y="988566"/>
            <a:ext cx="9036496" cy="7078861"/>
          </a:xfrm>
          <a:prstGeom prst="rect">
            <a:avLst/>
          </a:prstGeom>
          <a:noFill/>
        </p:spPr>
        <p:txBody>
          <a:bodyPr wrap="square">
            <a:spAutoFit/>
          </a:bodyPr>
          <a:lstStyle/>
          <a:p>
            <a:pPr>
              <a:spcAft>
                <a:spcPts val="600"/>
              </a:spcAft>
            </a:pPr>
            <a:r>
              <a:rPr lang="pl-PL" dirty="0"/>
              <a:t>„Albowiem jak wśród wyrażeń wymówionych jedne z nich są nazwami </a:t>
            </a:r>
            <a:r>
              <a:rPr lang="pl-PL" dirty="0" err="1"/>
              <a:t>rzeczownikowy-mi</a:t>
            </a:r>
            <a:r>
              <a:rPr lang="pl-PL" dirty="0"/>
              <a:t>, inne czasownikami, inne znów stanowią inne części mowy, gdyż niektóre z nich są zaimkami, inne imiesłowami, inne przysłówkami, inne spójnikami inne przyimkami (s24) [Pamiętamy to z gramatyki języka polskiego, prawda? To „wina” Ockhama.]</a:t>
            </a:r>
          </a:p>
          <a:p>
            <a:pPr>
              <a:spcAft>
                <a:spcPts val="600"/>
              </a:spcAft>
            </a:pPr>
            <a:r>
              <a:rPr lang="pl-PL" dirty="0"/>
              <a:t> „I w ten sposób uważam, że zdaniem Arystotelesa same tylko nazwy są bytami „do czegoś” lub bytami relatywnymi. […] Albowiem mówiąc syn, poznaję też ojca, a mówiąc sługa, rozumiem też i pana.” (Ks. I, R. 49, str. 199, 200) [Ten sam byt występuje w wielu różnych relacjach: występowanie tych relacji nie wymaga </a:t>
            </a:r>
            <a:r>
              <a:rPr lang="pl-PL" i="1" dirty="0"/>
              <a:t>mnożenia</a:t>
            </a:r>
            <a:r>
              <a:rPr lang="pl-PL" dirty="0"/>
              <a:t> bytów.]</a:t>
            </a:r>
          </a:p>
          <a:p>
            <a:pPr>
              <a:spcAft>
                <a:spcPts val="600"/>
              </a:spcAft>
            </a:pPr>
            <a:r>
              <a:rPr lang="pl-PL" dirty="0"/>
              <a:t> „Zdanie łączne lub koniunkcyjne jest to zdanie składające się z wielu zdań kategorycznych połączonych za pośrednictwem łącznika „i” lub za pośrednictwem jakiegoś innego wyrażenia równoważnego temu łącznikowi.” (Ks. II, R. 32, str. 370)    [W języku polskim nazywamy takie zdania </a:t>
            </a:r>
            <a:r>
              <a:rPr lang="pl-PL" i="1" dirty="0"/>
              <a:t>współrzędnie</a:t>
            </a:r>
            <a:r>
              <a:rPr lang="pl-PL" dirty="0"/>
              <a:t> złożone, prawda?] </a:t>
            </a:r>
          </a:p>
          <a:p>
            <a:pPr>
              <a:spcAft>
                <a:spcPts val="600"/>
              </a:spcAft>
            </a:pPr>
            <a:r>
              <a:rPr lang="pl-PL" dirty="0"/>
              <a:t>„Inne rozróżnienie konsekwencji polega na tym, że pewne z nich są konsekwencjami materialnymi, a inne formalnymi. […] Konsekwencją materialną jest taka, która opiera się na treści terminów, a nie na jakim elemencie zewnętrznym, dotyczącym ogólnych właściwości zdań; taką jest na przykład konsekwencja: </a:t>
            </a:r>
            <a:r>
              <a:rPr lang="it-IT" dirty="0"/>
              <a:t>«</a:t>
            </a:r>
            <a:r>
              <a:rPr lang="it-IT" dirty="0" err="1"/>
              <a:t>Cz</a:t>
            </a:r>
            <a:r>
              <a:rPr lang="pl-PL" dirty="0" err="1"/>
              <a:t>łowiek</a:t>
            </a:r>
            <a:r>
              <a:rPr lang="pl-PL" dirty="0"/>
              <a:t> biegnie, więc Bóg istnieje, i człowiek jest osłem, więc Bóg nie istnieje</a:t>
            </a:r>
            <a:r>
              <a:rPr lang="it-IT" dirty="0"/>
              <a:t>»</a:t>
            </a:r>
            <a:r>
              <a:rPr lang="pl-PL" dirty="0"/>
              <a:t> i tym podobne.” [Dziś, w dobie tzw. sztucznej inteligencji, tego rodzaju rozważania są szczególnie pouczające.] (str. 491)</a:t>
            </a:r>
          </a:p>
          <a:p>
            <a:pPr>
              <a:spcAft>
                <a:spcPts val="600"/>
              </a:spcAft>
            </a:pPr>
            <a:r>
              <a:rPr lang="pl-PL" sz="1600" dirty="0"/>
              <a:t>Wilhelm Ockham, </a:t>
            </a:r>
            <a:r>
              <a:rPr lang="pl-PL" sz="1600" i="1" dirty="0"/>
              <a:t>Suma Logiczna</a:t>
            </a:r>
            <a:r>
              <a:rPr lang="pl-PL" sz="1600" dirty="0"/>
              <a:t>, przeł. Tadeusz Włodarczyk, PWN, Warszawa 1971</a:t>
            </a:r>
          </a:p>
          <a:p>
            <a:pPr>
              <a:spcAft>
                <a:spcPts val="600"/>
              </a:spcAft>
            </a:pPr>
            <a:endParaRPr lang="pl-PL" dirty="0">
              <a:solidFill>
                <a:schemeClr val="accent2"/>
              </a:solidFill>
            </a:endParaRPr>
          </a:p>
          <a:p>
            <a:pPr>
              <a:spcAft>
                <a:spcPts val="600"/>
              </a:spcAft>
            </a:pPr>
            <a:endParaRPr lang="pl-PL" dirty="0">
              <a:solidFill>
                <a:schemeClr val="accent2"/>
              </a:solidFill>
            </a:endParaRPr>
          </a:p>
          <a:p>
            <a:pPr>
              <a:spcAft>
                <a:spcPts val="600"/>
              </a:spcAft>
            </a:pPr>
            <a:r>
              <a:rPr lang="pl-PL" dirty="0">
                <a:solidFill>
                  <a:schemeClr val="accent2"/>
                </a:solidFill>
              </a:rPr>
              <a:t> </a:t>
            </a:r>
            <a:endParaRPr lang="pl-PL" dirty="0"/>
          </a:p>
          <a:p>
            <a:endParaRPr lang="pl-PL" dirty="0"/>
          </a:p>
        </p:txBody>
      </p:sp>
    </p:spTree>
    <p:extLst>
      <p:ext uri="{BB962C8B-B14F-4D97-AF65-F5344CB8AC3E}">
        <p14:creationId xmlns:p14="http://schemas.microsoft.com/office/powerpoint/2010/main" val="1916054085"/>
      </p:ext>
    </p:extLst>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14734</TotalTime>
  <Words>4645</Words>
  <Application>Microsoft Office PowerPoint</Application>
  <PresentationFormat>Pokaz na ekranie (4:3)</PresentationFormat>
  <Paragraphs>253</Paragraphs>
  <Slides>29</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29</vt:i4>
      </vt:variant>
    </vt:vector>
  </HeadingPairs>
  <TitlesOfParts>
    <vt:vector size="33" baseType="lpstr">
      <vt:lpstr>Arial</vt:lpstr>
      <vt:lpstr>Arial Unicode MS</vt:lpstr>
      <vt:lpstr>Calibri</vt:lpstr>
      <vt:lpstr>Projekt domyślny</vt:lpstr>
      <vt:lpstr>Filozofia przyrody</vt:lpstr>
      <vt:lpstr>Od filozofii średniowiecznej do współczesnej Koniec scholastyki i empiryzm angielski </vt:lpstr>
      <vt:lpstr>Tom McLeish:  Czym jest nauka?</vt:lpstr>
      <vt:lpstr>Ockham, Kopernik, Galilleusz </vt:lpstr>
      <vt:lpstr>Ockham: koniec scholastyki</vt:lpstr>
      <vt:lpstr>Ockham: krytyka filozofii tradycyjnej</vt:lpstr>
      <vt:lpstr>Brzytwa Ockhama (1290-1348) </vt:lpstr>
      <vt:lpstr>Ockham: krytyka zasady przyczynowości</vt:lpstr>
      <vt:lpstr>Ockham: „Suma logiczna”</vt:lpstr>
      <vt:lpstr>Ockham, Parmenides i Lem: czy istnieje „nic”?</vt:lpstr>
      <vt:lpstr>Tegmark: wszechświaty równoległe</vt:lpstr>
      <vt:lpstr>„Spadkobiercy” Ockhama</vt:lpstr>
      <vt:lpstr>Jean Buridan (1295 -1361 Paris)</vt:lpstr>
      <vt:lpstr>Ruch jednostajny, po linii prostej, to też</vt:lpstr>
      <vt:lpstr>„Arystoteles” (tak naprawdę nie on):</vt:lpstr>
      <vt:lpstr>Nicole Oresme (1320-1382)</vt:lpstr>
      <vt:lpstr>Mikołaj z Oresme (1320-1382)</vt:lpstr>
      <vt:lpstr>G. Parisi: Na ramionach gigantów</vt:lpstr>
      <vt:lpstr>Ugo Amaldi: Pojęcia podstawowe</vt:lpstr>
      <vt:lpstr>Definicja operatywna wielkości fizycznych</vt:lpstr>
      <vt:lpstr>Procedury badań naukowych</vt:lpstr>
      <vt:lpstr>Prawa doświadczalne a teoria</vt:lpstr>
      <vt:lpstr>Przedmiot i metoda „Fizyki”</vt:lpstr>
      <vt:lpstr>Sztafeta postępu</vt:lpstr>
      <vt:lpstr>„Duden” (RFN): Sztafeta postępu</vt:lpstr>
      <vt:lpstr>Jak się rodzą idee?</vt:lpstr>
      <vt:lpstr>Czy „brzytwa”  Ockhama działa?</vt:lpstr>
      <vt:lpstr>A później nagły koniec:</vt:lpstr>
      <vt:lpstr>Podsumowanie </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147</cp:revision>
  <dcterms:created xsi:type="dcterms:W3CDTF">2023-10-19T19:15:12Z</dcterms:created>
  <dcterms:modified xsi:type="dcterms:W3CDTF">2024-12-19T16:16:00Z</dcterms:modified>
</cp:coreProperties>
</file>