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8" r:id="rId3"/>
    <p:sldId id="355" r:id="rId4"/>
    <p:sldId id="358" r:id="rId5"/>
    <p:sldId id="291" r:id="rId6"/>
    <p:sldId id="273" r:id="rId7"/>
    <p:sldId id="300" r:id="rId8"/>
    <p:sldId id="301" r:id="rId9"/>
    <p:sldId id="359" r:id="rId10"/>
    <p:sldId id="356" r:id="rId11"/>
    <p:sldId id="357" r:id="rId12"/>
    <p:sldId id="313" r:id="rId13"/>
    <p:sldId id="329" r:id="rId14"/>
    <p:sldId id="330" r:id="rId15"/>
    <p:sldId id="331" r:id="rId16"/>
    <p:sldId id="333" r:id="rId17"/>
    <p:sldId id="332" r:id="rId18"/>
    <p:sldId id="342" r:id="rId19"/>
    <p:sldId id="344" r:id="rId20"/>
    <p:sldId id="353" r:id="rId21"/>
    <p:sldId id="350" r:id="rId22"/>
    <p:sldId id="361" r:id="rId23"/>
    <p:sldId id="351" r:id="rId24"/>
    <p:sldId id="362" r:id="rId25"/>
    <p:sldId id="352" r:id="rId26"/>
    <p:sldId id="510" r:id="rId27"/>
    <p:sldId id="348" r:id="rId28"/>
    <p:sldId id="349" r:id="rId29"/>
    <p:sldId id="336" r:id="rId30"/>
    <p:sldId id="339" r:id="rId31"/>
    <p:sldId id="341" r:id="rId32"/>
    <p:sldId id="360" r:id="rId33"/>
    <p:sldId id="354" r:id="rId34"/>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autoAdjust="0"/>
    <p:restoredTop sz="94702" autoAdjust="0"/>
  </p:normalViewPr>
  <p:slideViewPr>
    <p:cSldViewPr>
      <p:cViewPr varScale="1">
        <p:scale>
          <a:sx n="62" d="100"/>
          <a:sy n="62" d="100"/>
        </p:scale>
        <p:origin x="2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80F4CD9-8E10-B7AD-5172-FC9E2A38CA2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C2732D85-4A46-5DBD-8F99-4980C293A97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CCE6D9DE-954F-5D98-FAD4-905945172E3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481F2D03-F84F-5325-DBC2-9DC1E423DD1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A08D84B9-6908-B347-F6D4-CB8A89A4D11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C653CE23-9696-EE16-24AC-2D03D25ADC8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9C301728-1C88-47EA-BEF5-ACDBEE2BC1F2}"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5"/>
          </p:nvPr>
        </p:nvSpPr>
        <p:spPr/>
        <p:txBody>
          <a:bodyPr/>
          <a:lstStyle/>
          <a:p>
            <a:pPr>
              <a:defRPr/>
            </a:pPr>
            <a:fld id="{9C301728-1C88-47EA-BEF5-ACDBEE2BC1F2}" type="slidenum">
              <a:rPr lang="pl-PL" altLang="it-IT" smtClean="0"/>
              <a:pPr>
                <a:defRPr/>
              </a:pPr>
              <a:t>1</a:t>
            </a:fld>
            <a:endParaRPr lang="pl-PL" altLang="it-IT"/>
          </a:p>
        </p:txBody>
      </p:sp>
    </p:spTree>
    <p:extLst>
      <p:ext uri="{BB962C8B-B14F-4D97-AF65-F5344CB8AC3E}">
        <p14:creationId xmlns:p14="http://schemas.microsoft.com/office/powerpoint/2010/main" val="214429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87B1DAA0-581C-21F0-5584-17708D2F3803}"/>
              </a:ext>
            </a:extLst>
          </p:cNvPr>
          <p:cNvSpPr>
            <a:spLocks noGrp="1" noRot="1" noChangeAspect="1" noChangeArrowheads="1" noTextEdit="1"/>
          </p:cNvSpPr>
          <p:nvPr>
            <p:ph type="sldImg"/>
          </p:nvPr>
        </p:nvSpPr>
        <p:spPr>
          <a:ln/>
        </p:spPr>
      </p:sp>
      <p:sp>
        <p:nvSpPr>
          <p:cNvPr id="12291" name="Symbol zastępczy notatek 2">
            <a:extLst>
              <a:ext uri="{FF2B5EF4-FFF2-40B4-BE49-F238E27FC236}">
                <a16:creationId xmlns:a16="http://schemas.microsoft.com/office/drawing/2014/main" id="{379FF405-6499-BB49-E47E-0E0514F685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a:p>
        </p:txBody>
      </p:sp>
      <p:sp>
        <p:nvSpPr>
          <p:cNvPr id="12292" name="Symbol zastępczy numeru slajdu 3">
            <a:extLst>
              <a:ext uri="{FF2B5EF4-FFF2-40B4-BE49-F238E27FC236}">
                <a16:creationId xmlns:a16="http://schemas.microsoft.com/office/drawing/2014/main" id="{C3F514FB-E9BA-81C1-4DD3-7D532D2006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AA0203CF-D800-4137-BB6C-14A914534E3F}" type="slidenum">
              <a:rPr lang="pl-PL" altLang="it-IT" sz="1200" smtClean="0">
                <a:solidFill>
                  <a:schemeClr val="tx1"/>
                </a:solidFill>
              </a:rPr>
              <a:pPr/>
              <a:t>11</a:t>
            </a:fld>
            <a:endParaRPr lang="pl-PL" altLang="it-IT"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CC85D84-D615-A3F4-93E9-EBE2062C54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0FEEF166-26B5-4423-9536-6B89B1BCB942}" type="slidenum">
              <a:rPr lang="pl-PL" altLang="it-IT" sz="1200" smtClean="0">
                <a:solidFill>
                  <a:schemeClr val="tx1"/>
                </a:solidFill>
              </a:rPr>
              <a:pPr/>
              <a:t>20</a:t>
            </a:fld>
            <a:endParaRPr lang="pl-PL" altLang="it-IT" sz="1200">
              <a:solidFill>
                <a:schemeClr val="tx1"/>
              </a:solidFill>
            </a:endParaRPr>
          </a:p>
        </p:txBody>
      </p:sp>
      <p:sp>
        <p:nvSpPr>
          <p:cNvPr id="22531" name="Rectangle 2">
            <a:extLst>
              <a:ext uri="{FF2B5EF4-FFF2-40B4-BE49-F238E27FC236}">
                <a16:creationId xmlns:a16="http://schemas.microsoft.com/office/drawing/2014/main" id="{40D29C41-4511-D567-0216-BB7B83EFE8A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36F6B5F-C644-59EC-1609-AFDD583707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pl-PL" altLang="it-IT"/>
              <a:t>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6DB072DC-591F-D70A-51FE-27B516CC54F2}"/>
              </a:ext>
            </a:extLst>
          </p:cNvPr>
          <p:cNvSpPr>
            <a:spLocks noGrp="1" noRot="1" noChangeAspect="1" noChangeArrowheads="1" noTextEdit="1"/>
          </p:cNvSpPr>
          <p:nvPr>
            <p:ph type="sldImg"/>
          </p:nvPr>
        </p:nvSpPr>
        <p:spPr>
          <a:ln/>
        </p:spPr>
      </p:sp>
      <p:sp>
        <p:nvSpPr>
          <p:cNvPr id="32771" name="Symbol zastępczy notatek 2">
            <a:extLst>
              <a:ext uri="{FF2B5EF4-FFF2-40B4-BE49-F238E27FC236}">
                <a16:creationId xmlns:a16="http://schemas.microsoft.com/office/drawing/2014/main" id="{C2830A82-159A-8A54-6171-B1F6CFEE5F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a:p>
        </p:txBody>
      </p:sp>
      <p:sp>
        <p:nvSpPr>
          <p:cNvPr id="32772" name="Symbol zastępczy numeru slajdu 3">
            <a:extLst>
              <a:ext uri="{FF2B5EF4-FFF2-40B4-BE49-F238E27FC236}">
                <a16:creationId xmlns:a16="http://schemas.microsoft.com/office/drawing/2014/main" id="{C8554E7C-E733-5C89-6F5B-25C4912C88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197909D1-883A-4FE4-9F14-18BF0DDB5420}" type="slidenum">
              <a:rPr lang="pl-PL" altLang="it-IT" sz="1200" smtClean="0">
                <a:solidFill>
                  <a:schemeClr val="tx1"/>
                </a:solidFill>
              </a:rPr>
              <a:pPr/>
              <a:t>29</a:t>
            </a:fld>
            <a:endParaRPr lang="pl-PL" altLang="it-IT"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EF51E56C-C101-840A-815C-0027F82A8D7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1FCA384-CEE8-4D63-6A30-AEE9553813C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369AD4B-5962-3FE8-FD52-E8863100DDC6}"/>
              </a:ext>
            </a:extLst>
          </p:cNvPr>
          <p:cNvSpPr>
            <a:spLocks noGrp="1" noChangeArrowheads="1"/>
          </p:cNvSpPr>
          <p:nvPr>
            <p:ph type="sldNum" sz="quarter" idx="12"/>
          </p:nvPr>
        </p:nvSpPr>
        <p:spPr>
          <a:ln/>
        </p:spPr>
        <p:txBody>
          <a:bodyPr/>
          <a:lstStyle>
            <a:lvl1pPr>
              <a:defRPr/>
            </a:lvl1pPr>
          </a:lstStyle>
          <a:p>
            <a:pPr>
              <a:defRPr/>
            </a:pPr>
            <a:fld id="{91861D8A-D35B-4BE7-83DE-C9454DEBC074}" type="slidenum">
              <a:rPr lang="en-AU" altLang="it-IT"/>
              <a:pPr>
                <a:defRPr/>
              </a:pPr>
              <a:t>‹#›</a:t>
            </a:fld>
            <a:endParaRPr lang="en-AU" altLang="it-IT"/>
          </a:p>
        </p:txBody>
      </p:sp>
    </p:spTree>
    <p:extLst>
      <p:ext uri="{BB962C8B-B14F-4D97-AF65-F5344CB8AC3E}">
        <p14:creationId xmlns:p14="http://schemas.microsoft.com/office/powerpoint/2010/main" val="384189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48566E3F-8432-F4EF-DDD2-B11E16B85BE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35F25917-21DD-58D2-B13F-678E644CD70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94CCD17-B523-BA5F-A7B5-4A663AC84429}"/>
              </a:ext>
            </a:extLst>
          </p:cNvPr>
          <p:cNvSpPr>
            <a:spLocks noGrp="1" noChangeArrowheads="1"/>
          </p:cNvSpPr>
          <p:nvPr>
            <p:ph type="sldNum" sz="quarter" idx="12"/>
          </p:nvPr>
        </p:nvSpPr>
        <p:spPr>
          <a:ln/>
        </p:spPr>
        <p:txBody>
          <a:bodyPr/>
          <a:lstStyle>
            <a:lvl1pPr>
              <a:defRPr/>
            </a:lvl1pPr>
          </a:lstStyle>
          <a:p>
            <a:pPr>
              <a:defRPr/>
            </a:pPr>
            <a:fld id="{8D6D6CA9-D572-403D-A606-28B82A481E4B}" type="slidenum">
              <a:rPr lang="en-AU" altLang="it-IT"/>
              <a:pPr>
                <a:defRPr/>
              </a:pPr>
              <a:t>‹#›</a:t>
            </a:fld>
            <a:endParaRPr lang="en-AU" altLang="it-IT"/>
          </a:p>
        </p:txBody>
      </p:sp>
    </p:spTree>
    <p:extLst>
      <p:ext uri="{BB962C8B-B14F-4D97-AF65-F5344CB8AC3E}">
        <p14:creationId xmlns:p14="http://schemas.microsoft.com/office/powerpoint/2010/main" val="361378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81BA9E6D-E59B-9209-AC2E-58FBD0ACF9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40F5C03-464D-774F-DCF4-652D5D14301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8DBA97C2-F642-56FD-D08D-A24AA17DFAE9}"/>
              </a:ext>
            </a:extLst>
          </p:cNvPr>
          <p:cNvSpPr>
            <a:spLocks noGrp="1" noChangeArrowheads="1"/>
          </p:cNvSpPr>
          <p:nvPr>
            <p:ph type="sldNum" sz="quarter" idx="12"/>
          </p:nvPr>
        </p:nvSpPr>
        <p:spPr>
          <a:ln/>
        </p:spPr>
        <p:txBody>
          <a:bodyPr/>
          <a:lstStyle>
            <a:lvl1pPr>
              <a:defRPr/>
            </a:lvl1pPr>
          </a:lstStyle>
          <a:p>
            <a:pPr>
              <a:defRPr/>
            </a:pPr>
            <a:fld id="{DE500481-7918-448A-BF75-167CCC715CF7}" type="slidenum">
              <a:rPr lang="en-AU" altLang="it-IT"/>
              <a:pPr>
                <a:defRPr/>
              </a:pPr>
              <a:t>‹#›</a:t>
            </a:fld>
            <a:endParaRPr lang="en-AU" altLang="it-IT"/>
          </a:p>
        </p:txBody>
      </p:sp>
    </p:spTree>
    <p:extLst>
      <p:ext uri="{BB962C8B-B14F-4D97-AF65-F5344CB8AC3E}">
        <p14:creationId xmlns:p14="http://schemas.microsoft.com/office/powerpoint/2010/main" val="251338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8049C4C3-08C2-8848-1226-DEFF0F0743F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107756-239C-4D58-1132-EB2ADE09F44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8E64AE73-D51A-6F51-C69F-DBFD04929D40}"/>
              </a:ext>
            </a:extLst>
          </p:cNvPr>
          <p:cNvSpPr>
            <a:spLocks noGrp="1" noChangeArrowheads="1"/>
          </p:cNvSpPr>
          <p:nvPr>
            <p:ph type="sldNum" sz="quarter" idx="12"/>
          </p:nvPr>
        </p:nvSpPr>
        <p:spPr>
          <a:ln/>
        </p:spPr>
        <p:txBody>
          <a:bodyPr/>
          <a:lstStyle>
            <a:lvl1pPr>
              <a:defRPr/>
            </a:lvl1pPr>
          </a:lstStyle>
          <a:p>
            <a:pPr>
              <a:defRPr/>
            </a:pPr>
            <a:fld id="{0821614B-7EC7-4035-A3F9-70F02BA27139}" type="slidenum">
              <a:rPr lang="en-AU" altLang="it-IT"/>
              <a:pPr>
                <a:defRPr/>
              </a:pPr>
              <a:t>‹#›</a:t>
            </a:fld>
            <a:endParaRPr lang="en-AU" altLang="it-IT"/>
          </a:p>
        </p:txBody>
      </p:sp>
    </p:spTree>
    <p:extLst>
      <p:ext uri="{BB962C8B-B14F-4D97-AF65-F5344CB8AC3E}">
        <p14:creationId xmlns:p14="http://schemas.microsoft.com/office/powerpoint/2010/main" val="203839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4711CCBD-D677-00CB-8A72-7B753FD9081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E2070198-58CB-31E4-9B96-168031EAD5F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68B8EB51-A302-A999-A949-EC7DC8200A14}"/>
              </a:ext>
            </a:extLst>
          </p:cNvPr>
          <p:cNvSpPr>
            <a:spLocks noGrp="1" noChangeArrowheads="1"/>
          </p:cNvSpPr>
          <p:nvPr>
            <p:ph type="sldNum" sz="quarter" idx="12"/>
          </p:nvPr>
        </p:nvSpPr>
        <p:spPr>
          <a:ln/>
        </p:spPr>
        <p:txBody>
          <a:bodyPr/>
          <a:lstStyle>
            <a:lvl1pPr>
              <a:defRPr/>
            </a:lvl1pPr>
          </a:lstStyle>
          <a:p>
            <a:pPr>
              <a:defRPr/>
            </a:pPr>
            <a:fld id="{C7F3F1B3-40DB-49B3-87C5-F3FE18148732}" type="slidenum">
              <a:rPr lang="en-AU" altLang="it-IT"/>
              <a:pPr>
                <a:defRPr/>
              </a:pPr>
              <a:t>‹#›</a:t>
            </a:fld>
            <a:endParaRPr lang="en-AU" altLang="it-IT"/>
          </a:p>
        </p:txBody>
      </p:sp>
    </p:spTree>
    <p:extLst>
      <p:ext uri="{BB962C8B-B14F-4D97-AF65-F5344CB8AC3E}">
        <p14:creationId xmlns:p14="http://schemas.microsoft.com/office/powerpoint/2010/main" val="245607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EBA6B648-06F9-FD1E-C629-0C4C8E5C345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56743A3D-69D1-D524-9679-38926C2E6A1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BA6EC47-6E87-6305-5042-39D73A2A02BC}"/>
              </a:ext>
            </a:extLst>
          </p:cNvPr>
          <p:cNvSpPr>
            <a:spLocks noGrp="1" noChangeArrowheads="1"/>
          </p:cNvSpPr>
          <p:nvPr>
            <p:ph type="sldNum" sz="quarter" idx="12"/>
          </p:nvPr>
        </p:nvSpPr>
        <p:spPr>
          <a:ln/>
        </p:spPr>
        <p:txBody>
          <a:bodyPr/>
          <a:lstStyle>
            <a:lvl1pPr>
              <a:defRPr/>
            </a:lvl1pPr>
          </a:lstStyle>
          <a:p>
            <a:pPr>
              <a:defRPr/>
            </a:pPr>
            <a:fld id="{D151DA1B-5B71-4727-AD29-007D5D0E3E1A}" type="slidenum">
              <a:rPr lang="en-AU" altLang="it-IT"/>
              <a:pPr>
                <a:defRPr/>
              </a:pPr>
              <a:t>‹#›</a:t>
            </a:fld>
            <a:endParaRPr lang="en-AU" altLang="it-IT"/>
          </a:p>
        </p:txBody>
      </p:sp>
    </p:spTree>
    <p:extLst>
      <p:ext uri="{BB962C8B-B14F-4D97-AF65-F5344CB8AC3E}">
        <p14:creationId xmlns:p14="http://schemas.microsoft.com/office/powerpoint/2010/main" val="35780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9DA15587-E3F8-6351-AFA2-AF858C6C879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5D3A1664-F8C6-51AB-BF1F-367F6981A40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D2FC9684-F1A9-0D77-C11E-89972F3958DB}"/>
              </a:ext>
            </a:extLst>
          </p:cNvPr>
          <p:cNvSpPr>
            <a:spLocks noGrp="1" noChangeArrowheads="1"/>
          </p:cNvSpPr>
          <p:nvPr>
            <p:ph type="sldNum" sz="quarter" idx="12"/>
          </p:nvPr>
        </p:nvSpPr>
        <p:spPr>
          <a:ln/>
        </p:spPr>
        <p:txBody>
          <a:bodyPr/>
          <a:lstStyle>
            <a:lvl1pPr>
              <a:defRPr/>
            </a:lvl1pPr>
          </a:lstStyle>
          <a:p>
            <a:pPr>
              <a:defRPr/>
            </a:pPr>
            <a:fld id="{844F394D-B35F-4E3A-8D38-DAD21C78EE88}" type="slidenum">
              <a:rPr lang="en-AU" altLang="it-IT"/>
              <a:pPr>
                <a:defRPr/>
              </a:pPr>
              <a:t>‹#›</a:t>
            </a:fld>
            <a:endParaRPr lang="en-AU" altLang="it-IT"/>
          </a:p>
        </p:txBody>
      </p:sp>
    </p:spTree>
    <p:extLst>
      <p:ext uri="{BB962C8B-B14F-4D97-AF65-F5344CB8AC3E}">
        <p14:creationId xmlns:p14="http://schemas.microsoft.com/office/powerpoint/2010/main" val="189571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4C775357-D8F8-7F9A-7EF4-759B418CBBC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FCA5D7F-C9C2-2051-EF7E-F611AF6010E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7E40175B-A35C-8B74-4126-C89281DE40D3}"/>
              </a:ext>
            </a:extLst>
          </p:cNvPr>
          <p:cNvSpPr>
            <a:spLocks noGrp="1" noChangeArrowheads="1"/>
          </p:cNvSpPr>
          <p:nvPr>
            <p:ph type="sldNum" sz="quarter" idx="12"/>
          </p:nvPr>
        </p:nvSpPr>
        <p:spPr>
          <a:ln/>
        </p:spPr>
        <p:txBody>
          <a:bodyPr/>
          <a:lstStyle>
            <a:lvl1pPr>
              <a:defRPr/>
            </a:lvl1pPr>
          </a:lstStyle>
          <a:p>
            <a:pPr>
              <a:defRPr/>
            </a:pPr>
            <a:fld id="{DCEC7FDC-4EED-4C63-A790-40E6F72EE65B}" type="slidenum">
              <a:rPr lang="en-AU" altLang="it-IT"/>
              <a:pPr>
                <a:defRPr/>
              </a:pPr>
              <a:t>‹#›</a:t>
            </a:fld>
            <a:endParaRPr lang="en-AU" altLang="it-IT"/>
          </a:p>
        </p:txBody>
      </p:sp>
    </p:spTree>
    <p:extLst>
      <p:ext uri="{BB962C8B-B14F-4D97-AF65-F5344CB8AC3E}">
        <p14:creationId xmlns:p14="http://schemas.microsoft.com/office/powerpoint/2010/main" val="170415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6F2C1B-7518-5476-E132-1D82EF2C42B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1D5860E7-C6E7-30A5-8883-DF12201D4E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6F02C0CF-303B-D34C-2799-E441E5FEBD06}"/>
              </a:ext>
            </a:extLst>
          </p:cNvPr>
          <p:cNvSpPr>
            <a:spLocks noGrp="1" noChangeArrowheads="1"/>
          </p:cNvSpPr>
          <p:nvPr>
            <p:ph type="sldNum" sz="quarter" idx="12"/>
          </p:nvPr>
        </p:nvSpPr>
        <p:spPr>
          <a:ln/>
        </p:spPr>
        <p:txBody>
          <a:bodyPr/>
          <a:lstStyle>
            <a:lvl1pPr>
              <a:defRPr/>
            </a:lvl1pPr>
          </a:lstStyle>
          <a:p>
            <a:pPr>
              <a:defRPr/>
            </a:pPr>
            <a:fld id="{A9C47932-56EC-424B-BAE5-112B687CD5A0}" type="slidenum">
              <a:rPr lang="en-AU" altLang="it-IT"/>
              <a:pPr>
                <a:defRPr/>
              </a:pPr>
              <a:t>‹#›</a:t>
            </a:fld>
            <a:endParaRPr lang="en-AU" altLang="it-IT"/>
          </a:p>
        </p:txBody>
      </p:sp>
    </p:spTree>
    <p:extLst>
      <p:ext uri="{BB962C8B-B14F-4D97-AF65-F5344CB8AC3E}">
        <p14:creationId xmlns:p14="http://schemas.microsoft.com/office/powerpoint/2010/main" val="41277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E7A9E213-53F7-56CE-9459-B0C3CA178FA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F41E4896-73B8-4FE2-4A59-2A6E5EFEA9A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16D071E7-A8CF-5C3B-1B39-595E74AE3636}"/>
              </a:ext>
            </a:extLst>
          </p:cNvPr>
          <p:cNvSpPr>
            <a:spLocks noGrp="1" noChangeArrowheads="1"/>
          </p:cNvSpPr>
          <p:nvPr>
            <p:ph type="sldNum" sz="quarter" idx="12"/>
          </p:nvPr>
        </p:nvSpPr>
        <p:spPr>
          <a:ln/>
        </p:spPr>
        <p:txBody>
          <a:bodyPr/>
          <a:lstStyle>
            <a:lvl1pPr>
              <a:defRPr/>
            </a:lvl1pPr>
          </a:lstStyle>
          <a:p>
            <a:pPr>
              <a:defRPr/>
            </a:pPr>
            <a:fld id="{35D66062-FEEC-4C80-B856-3DAE3EE947A7}" type="slidenum">
              <a:rPr lang="en-AU" altLang="it-IT"/>
              <a:pPr>
                <a:defRPr/>
              </a:pPr>
              <a:t>‹#›</a:t>
            </a:fld>
            <a:endParaRPr lang="en-AU" altLang="it-IT"/>
          </a:p>
        </p:txBody>
      </p:sp>
    </p:spTree>
    <p:extLst>
      <p:ext uri="{BB962C8B-B14F-4D97-AF65-F5344CB8AC3E}">
        <p14:creationId xmlns:p14="http://schemas.microsoft.com/office/powerpoint/2010/main" val="238671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06FF44E2-4BF3-DBAF-7D4B-9F54C107AE4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5286591A-A222-53CC-3339-3FD79EDCCE3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D4D9973-58F6-D9AA-F18D-0C415F1AA905}"/>
              </a:ext>
            </a:extLst>
          </p:cNvPr>
          <p:cNvSpPr>
            <a:spLocks noGrp="1" noChangeArrowheads="1"/>
          </p:cNvSpPr>
          <p:nvPr>
            <p:ph type="sldNum" sz="quarter" idx="12"/>
          </p:nvPr>
        </p:nvSpPr>
        <p:spPr>
          <a:ln/>
        </p:spPr>
        <p:txBody>
          <a:bodyPr/>
          <a:lstStyle>
            <a:lvl1pPr>
              <a:defRPr/>
            </a:lvl1pPr>
          </a:lstStyle>
          <a:p>
            <a:pPr>
              <a:defRPr/>
            </a:pPr>
            <a:fld id="{F000A5E7-0F1E-4366-AF2C-8A9E7A6C3A08}" type="slidenum">
              <a:rPr lang="en-AU" altLang="it-IT"/>
              <a:pPr>
                <a:defRPr/>
              </a:pPr>
              <a:t>‹#›</a:t>
            </a:fld>
            <a:endParaRPr lang="en-AU" altLang="it-IT"/>
          </a:p>
        </p:txBody>
      </p:sp>
    </p:spTree>
    <p:extLst>
      <p:ext uri="{BB962C8B-B14F-4D97-AF65-F5344CB8AC3E}">
        <p14:creationId xmlns:p14="http://schemas.microsoft.com/office/powerpoint/2010/main" val="427794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05C738-5EA4-3F55-3C31-31512221A70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4CD0B384-4130-3406-F7CA-2C659A28DC6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63FA28CF-77D5-B1F7-E2F4-11E0999306C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3A1E385-BBA0-EE2C-9D5A-E40406A4484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29B4D437-2B60-7A5B-E9CD-0DB02996EC9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DC58B51A-3D8B-48A8-80BD-D07F060A77C8}"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wasz@fizyka.umk.p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t.wikiquote.org/wiki/Ruggero_Baco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wikipedia.org/wiki/Szombathely" TargetMode="External"/><Relationship Id="rId2" Type="http://schemas.openxmlformats.org/officeDocument/2006/relationships/hyperlink" Target="https://pl.wikipedia.org/wiki/Panonia"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pl.wikipedia.org/wiki/Arianizm" TargetMode="External"/><Relationship Id="rId4" Type="http://schemas.openxmlformats.org/officeDocument/2006/relationships/hyperlink" Target="https://pl.wikipedia.org/wiki/Pawia_%28miasto%2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Baptist%C3%A8re_Saint-Jean_de_Poitiers#cite_note-1" TargetMode="External"/><Relationship Id="rId2" Type="http://schemas.openxmlformats.org/officeDocument/2006/relationships/hyperlink" Target="https://fr.wikipedia.org/wiki/Poitiers"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pl.wikipedia.org/wiki/Karol_M%C5%82o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it.wikipedia.org/wiki/Avicenna" TargetMode="External"/><Relationship Id="rId1" Type="http://schemas.openxmlformats.org/officeDocument/2006/relationships/slideLayout" Target="../slideLayouts/slideLayout6.xml"/><Relationship Id="rId5" Type="http://schemas.openxmlformats.org/officeDocument/2006/relationships/hyperlink" Target="https://it.wikipedia.org/wiki/Averro%C3%A8"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54B89F3-5145-14A1-97D7-25B368D97076}"/>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3075" name="Rectangle 3">
            <a:extLst>
              <a:ext uri="{FF2B5EF4-FFF2-40B4-BE49-F238E27FC236}">
                <a16:creationId xmlns:a16="http://schemas.microsoft.com/office/drawing/2014/main" id="{AE73E9DF-E424-E746-A351-DB764A3E23FB}"/>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a:t>Wykład VII: „Na barkach gigantów”  </a:t>
            </a:r>
          </a:p>
          <a:p>
            <a:pPr eaLnBrk="1" hangingPunct="1">
              <a:lnSpc>
                <a:spcPct val="90000"/>
              </a:lnSpc>
            </a:pPr>
            <a:r>
              <a:rPr lang="pl-PL" altLang="it-IT"/>
              <a:t>Średniowieczna filozofia przyrody: </a:t>
            </a:r>
          </a:p>
          <a:p>
            <a:pPr eaLnBrk="1" hangingPunct="1">
              <a:lnSpc>
                <a:spcPct val="90000"/>
              </a:lnSpc>
            </a:pPr>
            <a:r>
              <a:rPr lang="pl-PL" altLang="it-IT"/>
              <a:t>Robert Grossateste, Roger Bacon, Witelo</a:t>
            </a:r>
          </a:p>
          <a:p>
            <a:pPr eaLnBrk="1" hangingPunct="1">
              <a:lnSpc>
                <a:spcPct val="90000"/>
              </a:lnSpc>
            </a:pPr>
            <a:endParaRPr lang="pl-PL" altLang="it-IT"/>
          </a:p>
          <a:p>
            <a:pPr eaLnBrk="1" hangingPunct="1">
              <a:lnSpc>
                <a:spcPct val="90000"/>
              </a:lnSpc>
            </a:pPr>
            <a:r>
              <a:rPr lang="pl-PL" altLang="it-IT" sz="2000">
                <a:ea typeface="Arial Unicode MS" pitchFamily="34" charset="-128"/>
              </a:rPr>
              <a:t>Prof. dr hab. inż. Grzegorz Karwasz</a:t>
            </a:r>
          </a:p>
          <a:p>
            <a:pPr eaLnBrk="1" hangingPunct="1">
              <a:lnSpc>
                <a:spcPct val="90000"/>
              </a:lnSpc>
            </a:pPr>
            <a:r>
              <a:rPr lang="pl-PL" altLang="it-IT" sz="2000" i="1">
                <a:ea typeface="Arial Unicode MS" pitchFamily="34" charset="-128"/>
              </a:rPr>
              <a:t>Uniwersytet Mikołaja Kopernika w Toruniu</a:t>
            </a:r>
          </a:p>
        </p:txBody>
      </p:sp>
      <p:sp>
        <p:nvSpPr>
          <p:cNvPr id="3076" name="Text Box 4">
            <a:extLst>
              <a:ext uri="{FF2B5EF4-FFF2-40B4-BE49-F238E27FC236}">
                <a16:creationId xmlns:a16="http://schemas.microsoft.com/office/drawing/2014/main" id="{9D2D0A3F-8E85-E970-3E2F-87E0916326D5}"/>
              </a:ext>
            </a:extLst>
          </p:cNvPr>
          <p:cNvSpPr txBox="1">
            <a:spLocks noChangeArrowheads="1"/>
          </p:cNvSpPr>
          <p:nvPr/>
        </p:nvSpPr>
        <p:spPr bwMode="auto">
          <a:xfrm>
            <a:off x="663575" y="5537200"/>
            <a:ext cx="315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hlinkClick r:id="rId3"/>
              </a:rPr>
              <a:t>karwasz@fizyka.umk.pl</a:t>
            </a:r>
            <a:endParaRPr lang="pl-PL" altLang="it-IT" sz="1800"/>
          </a:p>
          <a:p>
            <a:pPr eaLnBrk="1" hangingPunct="1">
              <a:spcBef>
                <a:spcPct val="0"/>
              </a:spcBef>
              <a:buFontTx/>
              <a:buNone/>
            </a:pPr>
            <a:r>
              <a:rPr lang="pl-PL" altLang="it-IT" sz="1800"/>
              <a:t>www.dydaktyka.fizyka.umk.pl</a:t>
            </a:r>
            <a:endParaRPr lang="en-AU" altLang="it-IT"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CDC36324-C511-2119-43B8-B60638EB5C15}"/>
              </a:ext>
            </a:extLst>
          </p:cNvPr>
          <p:cNvSpPr>
            <a:spLocks noGrp="1" noChangeArrowheads="1"/>
          </p:cNvSpPr>
          <p:nvPr>
            <p:ph type="title"/>
          </p:nvPr>
        </p:nvSpPr>
        <p:spPr>
          <a:xfrm>
            <a:off x="457200" y="0"/>
            <a:ext cx="6927850" cy="731838"/>
          </a:xfrm>
        </p:spPr>
        <p:txBody>
          <a:bodyPr/>
          <a:lstStyle/>
          <a:p>
            <a:r>
              <a:rPr lang="pl-PL" altLang="en-US" sz="3600"/>
              <a:t>Robert Grossateste (1175-1253)</a:t>
            </a:r>
          </a:p>
        </p:txBody>
      </p:sp>
      <p:sp>
        <p:nvSpPr>
          <p:cNvPr id="3" name="Symbol zastępczy zawartości 2">
            <a:extLst>
              <a:ext uri="{FF2B5EF4-FFF2-40B4-BE49-F238E27FC236}">
                <a16:creationId xmlns:a16="http://schemas.microsoft.com/office/drawing/2014/main" id="{A60E7113-06EB-3CB2-862C-3604851F5388}"/>
              </a:ext>
            </a:extLst>
          </p:cNvPr>
          <p:cNvSpPr>
            <a:spLocks noGrp="1"/>
          </p:cNvSpPr>
          <p:nvPr>
            <p:ph idx="1"/>
          </p:nvPr>
        </p:nvSpPr>
        <p:spPr>
          <a:xfrm>
            <a:off x="0" y="708025"/>
            <a:ext cx="8964613" cy="4525963"/>
          </a:xfrm>
        </p:spPr>
        <p:txBody>
          <a:bodyPr/>
          <a:lstStyle/>
          <a:p>
            <a:pPr>
              <a:defRPr/>
            </a:pPr>
            <a:r>
              <a:rPr lang="pl-PL" sz="2000" dirty="0"/>
              <a:t>Przypuszczalnie „</a:t>
            </a:r>
            <a:r>
              <a:rPr lang="pl-PL" sz="2000" i="1" dirty="0" err="1"/>
              <a:t>umile</a:t>
            </a:r>
            <a:r>
              <a:rPr lang="pl-PL" sz="2000" i="1" dirty="0"/>
              <a:t> di </a:t>
            </a:r>
            <a:r>
              <a:rPr lang="pl-PL" sz="2000" i="1" dirty="0" err="1"/>
              <a:t>provenienza</a:t>
            </a:r>
            <a:r>
              <a:rPr lang="pl-PL" sz="2000" dirty="0"/>
              <a:t>”</a:t>
            </a:r>
          </a:p>
          <a:p>
            <a:pPr>
              <a:defRPr/>
            </a:pPr>
            <a:r>
              <a:rPr lang="pl-PL" sz="2000" dirty="0"/>
              <a:t>Doszedł do swej pozycji poprzez samodzielną naukę, a po (przypuszczalnej) misji dyplomatycznej w Paryżu,                                       w 1228 r. zostaje Mistrzem Zakonu Franciszkańskiego                               w Oxfordzie, i biskupem </a:t>
            </a:r>
            <a:r>
              <a:rPr lang="pl-PL" sz="2000" dirty="0" err="1"/>
              <a:t>Lincolnu</a:t>
            </a:r>
            <a:r>
              <a:rPr lang="pl-PL" sz="2000" dirty="0"/>
              <a:t> w 1235 r. </a:t>
            </a:r>
          </a:p>
          <a:p>
            <a:pPr>
              <a:defRPr/>
            </a:pPr>
            <a:r>
              <a:rPr lang="pl-PL" sz="2000" dirty="0"/>
              <a:t>„Czytał, myślał i pisał wspaniale o teologii, nauce i filozofii, chociaż trzeba uzmysłowić sobie, że granice między tymi dyscyplinami tak jasne dla nas były wówczas znacznie bardziej rozmyte. Kategorie pytań i metody odpowiedzi na nie były jeszcze niezróżnicowane.” </a:t>
            </a:r>
          </a:p>
          <a:p>
            <a:pPr>
              <a:defRPr/>
            </a:pPr>
            <a:r>
              <a:rPr lang="pl-PL" sz="2000" dirty="0"/>
              <a:t>„</a:t>
            </a:r>
            <a:r>
              <a:rPr lang="pl-PL" sz="2000" dirty="0" err="1"/>
              <a:t>Grossateste</a:t>
            </a:r>
            <a:r>
              <a:rPr lang="pl-PL" sz="2000" dirty="0"/>
              <a:t> jako jeden z wielu miał istotny udział w procesie krystalizacji tych dziedzin, a jego prace oscylowały nadal między różnymi tematykami.” </a:t>
            </a:r>
          </a:p>
          <a:p>
            <a:pPr>
              <a:defRPr/>
            </a:pPr>
            <a:r>
              <a:rPr lang="pl-PL" sz="2000" dirty="0"/>
              <a:t>„wiedział, że do prawdy można dojść jedynie, kiedy idee i obserwacje pozostają w interakcji.”</a:t>
            </a:r>
          </a:p>
          <a:p>
            <a:pPr>
              <a:defRPr/>
            </a:pPr>
            <a:r>
              <a:rPr lang="pl-PL" sz="2000" dirty="0"/>
              <a:t>„pisał o gwiazdach, ruchu Ziemi, kolorach, dźwięku.” (T. </a:t>
            </a:r>
            <a:r>
              <a:rPr lang="pl-PL" sz="2000" dirty="0" err="1"/>
              <a:t>McLeish</a:t>
            </a:r>
            <a:r>
              <a:rPr lang="pl-PL" sz="2000" dirty="0"/>
              <a:t>, s. 42)</a:t>
            </a:r>
          </a:p>
          <a:p>
            <a:pPr>
              <a:defRPr/>
            </a:pPr>
            <a:r>
              <a:rPr lang="pl-PL" sz="2000" dirty="0" err="1">
                <a:solidFill>
                  <a:schemeClr val="accent6">
                    <a:lumMod val="75000"/>
                  </a:schemeClr>
                </a:solidFill>
              </a:rPr>
              <a:t>Grossateste</a:t>
            </a:r>
            <a:r>
              <a:rPr lang="pl-PL" sz="2000" dirty="0">
                <a:solidFill>
                  <a:schemeClr val="accent6">
                    <a:lumMod val="75000"/>
                  </a:schemeClr>
                </a:solidFill>
              </a:rPr>
              <a:t>: Dlaczego punktowe atomy mają skończone, sztywne rozmiary? Może są wypełnione czymś w rodzaju światła? </a:t>
            </a:r>
          </a:p>
          <a:p>
            <a:pPr>
              <a:defRPr/>
            </a:pPr>
            <a:r>
              <a:rPr lang="pl-PL" sz="2000" dirty="0">
                <a:solidFill>
                  <a:schemeClr val="accent6">
                    <a:lumMod val="75000"/>
                  </a:schemeClr>
                </a:solidFill>
              </a:rPr>
              <a:t>Dziś wiemy, że protony oddziałują z elektronami przez </a:t>
            </a:r>
            <a:r>
              <a:rPr lang="pl-PL" sz="2000" i="1" dirty="0">
                <a:solidFill>
                  <a:schemeClr val="accent6">
                    <a:lumMod val="75000"/>
                  </a:schemeClr>
                </a:solidFill>
              </a:rPr>
              <a:t>fotony</a:t>
            </a:r>
            <a:r>
              <a:rPr lang="pl-PL" sz="2000" dirty="0">
                <a:solidFill>
                  <a:schemeClr val="accent6">
                    <a:lumMod val="75000"/>
                  </a:schemeClr>
                </a:solidFill>
              </a:rPr>
              <a:t>, czyli cząstki światła. 			https://engines.egr.uh.edu/episode/3028</a:t>
            </a:r>
          </a:p>
        </p:txBody>
      </p:sp>
      <p:pic>
        <p:nvPicPr>
          <p:cNvPr id="10244" name="Picture 5" descr="Robert Grosseteste's Big Bang | The Engines of Our Ingenuity">
            <a:extLst>
              <a:ext uri="{FF2B5EF4-FFF2-40B4-BE49-F238E27FC236}">
                <a16:creationId xmlns:a16="http://schemas.microsoft.com/office/drawing/2014/main" id="{C0FF3519-0C4F-B485-DA52-9142BC76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5738"/>
            <a:ext cx="1616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az 7">
            <a:extLst>
              <a:ext uri="{FF2B5EF4-FFF2-40B4-BE49-F238E27FC236}">
                <a16:creationId xmlns:a16="http://schemas.microsoft.com/office/drawing/2014/main" id="{23056382-E51E-2489-741A-29613151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5518150"/>
            <a:ext cx="309721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Obraz 5">
            <a:extLst>
              <a:ext uri="{FF2B5EF4-FFF2-40B4-BE49-F238E27FC236}">
                <a16:creationId xmlns:a16="http://schemas.microsoft.com/office/drawing/2014/main" id="{F5B0C4A4-9415-F521-F32B-14F1CC2CF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0"/>
            <a:ext cx="2916237"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Obraz 9">
            <a:extLst>
              <a:ext uri="{FF2B5EF4-FFF2-40B4-BE49-F238E27FC236}">
                <a16:creationId xmlns:a16="http://schemas.microsoft.com/office/drawing/2014/main" id="{6F316486-D75D-2C23-F220-45D6E9DA7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2227263"/>
            <a:ext cx="250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ytuł 1">
            <a:extLst>
              <a:ext uri="{FF2B5EF4-FFF2-40B4-BE49-F238E27FC236}">
                <a16:creationId xmlns:a16="http://schemas.microsoft.com/office/drawing/2014/main" id="{30F5023A-44D5-4336-E737-6C27B96DDFD7}"/>
              </a:ext>
            </a:extLst>
          </p:cNvPr>
          <p:cNvSpPr>
            <a:spLocks noGrp="1" noChangeArrowheads="1"/>
          </p:cNvSpPr>
          <p:nvPr>
            <p:ph type="title"/>
          </p:nvPr>
        </p:nvSpPr>
        <p:spPr>
          <a:xfrm>
            <a:off x="-276225" y="244475"/>
            <a:ext cx="7345363" cy="731838"/>
          </a:xfrm>
        </p:spPr>
        <p:txBody>
          <a:bodyPr/>
          <a:lstStyle/>
          <a:p>
            <a:r>
              <a:rPr lang="pl-PL" altLang="en-US" sz="3600">
                <a:solidFill>
                  <a:srgbClr val="222222"/>
                </a:solidFill>
              </a:rPr>
              <a:t>Grosseteste</a:t>
            </a:r>
            <a:r>
              <a:rPr lang="en-AU" altLang="en-US" sz="3600">
                <a:solidFill>
                  <a:srgbClr val="222222"/>
                </a:solidFill>
              </a:rPr>
              <a:t>: </a:t>
            </a:r>
            <a:r>
              <a:rPr lang="pl-PL" altLang="en-US" sz="3600">
                <a:solidFill>
                  <a:srgbClr val="222222"/>
                </a:solidFill>
              </a:rPr>
              <a:t>Fiat Lux!</a:t>
            </a:r>
            <a:br>
              <a:rPr lang="en-AU" altLang="en-US" sz="3200" b="1">
                <a:solidFill>
                  <a:srgbClr val="222222"/>
                </a:solidFill>
                <a:latin typeface="Harding"/>
              </a:rPr>
            </a:br>
            <a:endParaRPr lang="pl-PL" altLang="en-US" sz="3200"/>
          </a:p>
        </p:txBody>
      </p:sp>
      <p:sp>
        <p:nvSpPr>
          <p:cNvPr id="3" name="Symbol zastępczy zawartości 2">
            <a:extLst>
              <a:ext uri="{FF2B5EF4-FFF2-40B4-BE49-F238E27FC236}">
                <a16:creationId xmlns:a16="http://schemas.microsoft.com/office/drawing/2014/main" id="{E71ED136-DE07-5183-B561-D33F1E5C4658}"/>
              </a:ext>
            </a:extLst>
          </p:cNvPr>
          <p:cNvSpPr>
            <a:spLocks noGrp="1"/>
          </p:cNvSpPr>
          <p:nvPr>
            <p:ph idx="1"/>
          </p:nvPr>
        </p:nvSpPr>
        <p:spPr>
          <a:xfrm>
            <a:off x="-11113" y="1114425"/>
            <a:ext cx="8947151" cy="4525963"/>
          </a:xfrm>
        </p:spPr>
        <p:txBody>
          <a:bodyPr/>
          <a:lstStyle/>
          <a:p>
            <a:pPr marL="0" indent="0">
              <a:buFontTx/>
              <a:buNone/>
              <a:defRPr/>
            </a:pPr>
            <a:r>
              <a:rPr lang="pl-PL" sz="2000" dirty="0"/>
              <a:t>Tom </a:t>
            </a:r>
            <a:r>
              <a:rPr lang="pl-PL" sz="2000" dirty="0" err="1"/>
              <a:t>McLeish</a:t>
            </a:r>
            <a:r>
              <a:rPr lang="pl-PL" sz="2000" dirty="0"/>
              <a:t> i in. Nature,</a:t>
            </a:r>
            <a:r>
              <a:rPr lang="pl-PL" sz="2000" dirty="0">
                <a:solidFill>
                  <a:schemeClr val="accent6">
                    <a:lumMod val="75000"/>
                  </a:schemeClr>
                </a:solidFill>
              </a:rPr>
              <a:t> 2014</a:t>
            </a:r>
          </a:p>
          <a:p>
            <a:pPr>
              <a:defRPr/>
            </a:pPr>
            <a:r>
              <a:rPr lang="pl-PL" sz="2000" dirty="0">
                <a:latin typeface="+mj-lt"/>
              </a:rPr>
              <a:t>„Traktat </a:t>
            </a:r>
            <a:r>
              <a:rPr lang="pl-PL" sz="2000" i="1" dirty="0">
                <a:latin typeface="+mj-lt"/>
              </a:rPr>
              <a:t>De Luce </a:t>
            </a:r>
            <a:r>
              <a:rPr lang="pl-PL" sz="2000" dirty="0">
                <a:latin typeface="+mj-lt"/>
              </a:rPr>
              <a:t>(O świetle), napisany w 1225 roku                                   po łacinie i przesiąknięty matematycznym myśleniem,                             bada naturę materii i kosmosu. Cztery wieki przed tym,                            jak Isaac Newton zaproponował grawitację i siedem                           wieków przed teorią Wielkiego Wybuchu, </a:t>
            </a:r>
            <a:r>
              <a:rPr lang="pl-PL" sz="2000" dirty="0" err="1">
                <a:latin typeface="+mj-lt"/>
              </a:rPr>
              <a:t>Grosseteste</a:t>
            </a:r>
            <a:r>
              <a:rPr lang="pl-PL" sz="2000" dirty="0">
                <a:latin typeface="+mj-lt"/>
              </a:rPr>
              <a:t>                         opisuje narodziny Wszechświata w eksplozji i krystalizację materii, z której powstały gwiazdy i planet - w układzie sfer wokół Ziemi. </a:t>
            </a:r>
          </a:p>
          <a:p>
            <a:pPr>
              <a:defRPr/>
            </a:pPr>
            <a:r>
              <a:rPr lang="pl-PL" sz="1900" i="1" dirty="0">
                <a:latin typeface="+mj-lt"/>
              </a:rPr>
              <a:t>De Luce </a:t>
            </a:r>
            <a:r>
              <a:rPr lang="pl-PL" sz="1900" dirty="0">
                <a:latin typeface="+mj-lt"/>
              </a:rPr>
              <a:t>jest pierwszą próbą opisania nieba i Ziemi za pomocą jednego zestawu praw fizycznych. Implikując pośrednio rodzinę uporządkowanych wszechświatów w oceanie nieuporządkowanych, jego fizyka przypomina współczesne koncepcje "</a:t>
            </a:r>
            <a:r>
              <a:rPr lang="pl-PL" sz="1900" dirty="0" err="1">
                <a:latin typeface="+mj-lt"/>
              </a:rPr>
              <a:t>multiversum</a:t>
            </a:r>
            <a:r>
              <a:rPr lang="pl-PL" sz="1900" dirty="0">
                <a:latin typeface="+mj-lt"/>
              </a:rPr>
              <a:t>".</a:t>
            </a:r>
          </a:p>
          <a:p>
            <a:pPr>
              <a:defRPr/>
            </a:pPr>
            <a:r>
              <a:rPr lang="pl-PL" sz="1900" dirty="0">
                <a:latin typeface="+mj-lt"/>
              </a:rPr>
              <a:t>Nagła eksplozja pierwotnej formy światła (Lux) dała początek światu.”</a:t>
            </a:r>
          </a:p>
          <a:p>
            <a:pPr>
              <a:defRPr/>
            </a:pPr>
            <a:r>
              <a:rPr lang="pl-PL" sz="1900" dirty="0">
                <a:solidFill>
                  <a:srgbClr val="222222"/>
                </a:solidFill>
                <a:latin typeface="+mj-lt"/>
              </a:rPr>
              <a:t>Suma nieskończona: </a:t>
            </a:r>
            <a:r>
              <a:rPr lang="en-AU" sz="1900" dirty="0">
                <a:solidFill>
                  <a:srgbClr val="222222"/>
                </a:solidFill>
                <a:latin typeface="+mj-lt"/>
              </a:rPr>
              <a:t>(1 + 2 + 4 + 8 + ...)/(0.5 + 1 + 2 + 4 + ...)</a:t>
            </a:r>
            <a:r>
              <a:rPr lang="pl-PL" sz="1900" dirty="0">
                <a:solidFill>
                  <a:srgbClr val="222222"/>
                </a:solidFill>
                <a:latin typeface="+mj-lt"/>
              </a:rPr>
              <a:t> = 2</a:t>
            </a:r>
            <a:r>
              <a:rPr lang="en-AU" sz="1900" dirty="0">
                <a:solidFill>
                  <a:srgbClr val="222222"/>
                </a:solidFill>
                <a:latin typeface="+mj-lt"/>
              </a:rPr>
              <a:t> </a:t>
            </a:r>
            <a:endParaRPr lang="pl-PL" sz="1900" dirty="0">
              <a:solidFill>
                <a:srgbClr val="222222"/>
              </a:solidFill>
              <a:latin typeface="+mj-lt"/>
            </a:endParaRPr>
          </a:p>
          <a:p>
            <a:pPr>
              <a:defRPr/>
            </a:pPr>
            <a:r>
              <a:rPr lang="pl-PL" sz="1900" dirty="0">
                <a:solidFill>
                  <a:srgbClr val="222222"/>
                </a:solidFill>
                <a:latin typeface="+mj-lt"/>
              </a:rPr>
              <a:t>Fala implozji (</a:t>
            </a:r>
            <a:r>
              <a:rPr lang="pl-PL" sz="1900" i="1" dirty="0">
                <a:solidFill>
                  <a:srgbClr val="222222"/>
                </a:solidFill>
                <a:latin typeface="+mj-lt"/>
              </a:rPr>
              <a:t>lumen</a:t>
            </a:r>
            <a:r>
              <a:rPr lang="pl-PL" sz="1900" dirty="0">
                <a:solidFill>
                  <a:srgbClr val="222222"/>
                </a:solidFill>
                <a:latin typeface="+mj-lt"/>
              </a:rPr>
              <a:t>)</a:t>
            </a:r>
            <a:endParaRPr lang="pl-PL" sz="1900" dirty="0">
              <a:latin typeface="+mj-lt"/>
            </a:endParaRPr>
          </a:p>
        </p:txBody>
      </p:sp>
      <p:sp>
        <p:nvSpPr>
          <p:cNvPr id="11271" name="pole tekstowe 3">
            <a:extLst>
              <a:ext uri="{FF2B5EF4-FFF2-40B4-BE49-F238E27FC236}">
                <a16:creationId xmlns:a16="http://schemas.microsoft.com/office/drawing/2014/main" id="{EDC57CDB-A96E-5B8B-EF33-F45EB87C14BD}"/>
              </a:ext>
            </a:extLst>
          </p:cNvPr>
          <p:cNvSpPr txBox="1">
            <a:spLocks noChangeArrowheads="1"/>
          </p:cNvSpPr>
          <p:nvPr/>
        </p:nvSpPr>
        <p:spPr bwMode="auto">
          <a:xfrm>
            <a:off x="61913" y="798513"/>
            <a:ext cx="4603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600">
                <a:solidFill>
                  <a:schemeClr val="tx2"/>
                </a:solidFill>
              </a:rPr>
              <a:t>https://www.nature.com/articles/507161a</a:t>
            </a:r>
          </a:p>
        </p:txBody>
      </p:sp>
      <p:sp>
        <p:nvSpPr>
          <p:cNvPr id="12" name="pole tekstowe 11">
            <a:extLst>
              <a:ext uri="{FF2B5EF4-FFF2-40B4-BE49-F238E27FC236}">
                <a16:creationId xmlns:a16="http://schemas.microsoft.com/office/drawing/2014/main" id="{B28E8C31-2FA1-945A-7F93-26B18CBD7240}"/>
              </a:ext>
            </a:extLst>
          </p:cNvPr>
          <p:cNvSpPr txBox="1"/>
          <p:nvPr/>
        </p:nvSpPr>
        <p:spPr>
          <a:xfrm>
            <a:off x="61913" y="6380163"/>
            <a:ext cx="9082087" cy="354012"/>
          </a:xfrm>
          <a:prstGeom prst="rect">
            <a:avLst/>
          </a:prstGeom>
          <a:noFill/>
        </p:spPr>
        <p:txBody>
          <a:bodyPr>
            <a:spAutoFit/>
          </a:bodyPr>
          <a:lstStyle/>
          <a:p>
            <a:pPr>
              <a:defRPr/>
            </a:pPr>
            <a:r>
              <a:rPr lang="pl-PL" sz="1700" dirty="0">
                <a:solidFill>
                  <a:schemeClr val="accent6">
                    <a:lumMod val="75000"/>
                  </a:schemeClr>
                </a:solidFill>
              </a:rPr>
              <a:t>R.G. </a:t>
            </a:r>
            <a:r>
              <a:rPr lang="pl-PL" sz="1700" dirty="0" err="1">
                <a:solidFill>
                  <a:schemeClr val="accent6">
                    <a:lumMod val="75000"/>
                  </a:schemeClr>
                </a:solidFill>
              </a:rPr>
              <a:t>Bower</a:t>
            </a:r>
            <a:r>
              <a:rPr lang="pl-PL" sz="1700" dirty="0">
                <a:solidFill>
                  <a:schemeClr val="accent6">
                    <a:lumMod val="75000"/>
                  </a:schemeClr>
                </a:solidFill>
              </a:rPr>
              <a:t>, T.C.B. </a:t>
            </a:r>
            <a:r>
              <a:rPr lang="pl-PL" sz="1700" dirty="0" err="1">
                <a:solidFill>
                  <a:schemeClr val="accent6">
                    <a:lumMod val="75000"/>
                  </a:schemeClr>
                </a:solidFill>
              </a:rPr>
              <a:t>McLeish</a:t>
            </a:r>
            <a:r>
              <a:rPr lang="pl-PL" sz="1700" dirty="0">
                <a:solidFill>
                  <a:schemeClr val="accent6">
                    <a:lumMod val="75000"/>
                  </a:schemeClr>
                </a:solidFill>
              </a:rPr>
              <a:t>, et al. A </a:t>
            </a:r>
            <a:r>
              <a:rPr lang="pl-PL" sz="1700" dirty="0" err="1">
                <a:solidFill>
                  <a:schemeClr val="accent6">
                    <a:lumMod val="75000"/>
                  </a:schemeClr>
                </a:solidFill>
              </a:rPr>
              <a:t>Medioeval</a:t>
            </a:r>
            <a:r>
              <a:rPr lang="pl-PL" sz="1700" dirty="0">
                <a:solidFill>
                  <a:schemeClr val="accent6">
                    <a:lumMod val="75000"/>
                  </a:schemeClr>
                </a:solidFill>
              </a:rPr>
              <a:t> </a:t>
            </a:r>
            <a:r>
              <a:rPr lang="pl-PL" sz="1700" dirty="0" err="1">
                <a:solidFill>
                  <a:schemeClr val="accent6">
                    <a:lumMod val="75000"/>
                  </a:schemeClr>
                </a:solidFill>
              </a:rPr>
              <a:t>Multiverse</a:t>
            </a:r>
            <a:r>
              <a:rPr lang="pl-PL" sz="1700" dirty="0">
                <a:solidFill>
                  <a:schemeClr val="accent6">
                    <a:lumMod val="75000"/>
                  </a:schemeClr>
                </a:solidFill>
              </a:rPr>
              <a:t>,  https://arxiv.org/abs/1403.0769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26EC0C-3124-5D00-04B7-3FB01BAA0C96}"/>
              </a:ext>
            </a:extLst>
          </p:cNvPr>
          <p:cNvSpPr>
            <a:spLocks noGrp="1" noChangeArrowheads="1"/>
          </p:cNvSpPr>
          <p:nvPr>
            <p:ph type="title"/>
          </p:nvPr>
        </p:nvSpPr>
        <p:spPr>
          <a:xfrm>
            <a:off x="-684213" y="188913"/>
            <a:ext cx="8229601" cy="1143000"/>
          </a:xfrm>
        </p:spPr>
        <p:txBody>
          <a:bodyPr/>
          <a:lstStyle/>
          <a:p>
            <a:pPr eaLnBrk="1" hangingPunct="1"/>
            <a:r>
              <a:rPr lang="pl-PL" altLang="it-IT" sz="3600">
                <a:ea typeface="Arial Unicode MS" pitchFamily="34" charset="-128"/>
              </a:rPr>
              <a:t>Roger Bacon (c.a.1214-1294)</a:t>
            </a:r>
          </a:p>
        </p:txBody>
      </p:sp>
      <p:sp>
        <p:nvSpPr>
          <p:cNvPr id="13315" name="Rectangle 3">
            <a:extLst>
              <a:ext uri="{FF2B5EF4-FFF2-40B4-BE49-F238E27FC236}">
                <a16:creationId xmlns:a16="http://schemas.microsoft.com/office/drawing/2014/main" id="{313EE90F-6A7B-B0B6-6777-FAF7ADD108F7}"/>
              </a:ext>
            </a:extLst>
          </p:cNvPr>
          <p:cNvSpPr>
            <a:spLocks noGrp="1" noChangeArrowheads="1"/>
          </p:cNvSpPr>
          <p:nvPr>
            <p:ph type="body" idx="1"/>
          </p:nvPr>
        </p:nvSpPr>
        <p:spPr>
          <a:xfrm>
            <a:off x="250825" y="1196975"/>
            <a:ext cx="8642350" cy="5661025"/>
          </a:xfrm>
        </p:spPr>
        <p:txBody>
          <a:bodyPr/>
          <a:lstStyle/>
          <a:p>
            <a:pPr eaLnBrk="1" hangingPunct="1">
              <a:lnSpc>
                <a:spcPct val="80000"/>
              </a:lnSpc>
            </a:pPr>
            <a:r>
              <a:rPr lang="pl-PL" altLang="it-IT" sz="2400">
                <a:ea typeface="Arial Unicode MS" pitchFamily="34" charset="-128"/>
              </a:rPr>
              <a:t>Franciszkanin</a:t>
            </a:r>
          </a:p>
          <a:p>
            <a:pPr eaLnBrk="1" hangingPunct="1">
              <a:lnSpc>
                <a:spcPct val="80000"/>
              </a:lnSpc>
            </a:pPr>
            <a:r>
              <a:rPr lang="pl-PL" altLang="it-IT" sz="2400">
                <a:ea typeface="Arial Unicode MS" pitchFamily="34" charset="-128"/>
              </a:rPr>
              <a:t>Wykładowca Paryż/ Oxford</a:t>
            </a:r>
          </a:p>
          <a:p>
            <a:pPr eaLnBrk="1" hangingPunct="1">
              <a:lnSpc>
                <a:spcPct val="80000"/>
              </a:lnSpc>
            </a:pPr>
            <a:r>
              <a:rPr lang="pl-PL" altLang="it-IT" sz="2400">
                <a:ea typeface="Arial Unicode MS" pitchFamily="34" charset="-128"/>
              </a:rPr>
              <a:t>„Autor  średniowiecznego empiryzmu”</a:t>
            </a:r>
          </a:p>
          <a:p>
            <a:pPr eaLnBrk="1" hangingPunct="1">
              <a:lnSpc>
                <a:spcPct val="80000"/>
              </a:lnSpc>
            </a:pPr>
            <a:endParaRPr lang="pl-PL" altLang="it-IT" sz="2400">
              <a:ea typeface="Arial Unicode MS" pitchFamily="34" charset="-128"/>
            </a:endParaRPr>
          </a:p>
          <a:p>
            <a:pPr eaLnBrk="1" hangingPunct="1">
              <a:buFontTx/>
              <a:buNone/>
            </a:pPr>
            <a:r>
              <a:rPr lang="pl-PL" altLang="it-IT" sz="2000"/>
              <a:t>Będziemy w stanie zbudować maszyny zdolne do pchania dużych statków z prędkością większą niż cała grupa wioślarzy, a do kierowania nimi potrzebny będzie jedynie pilot. Będziemy w stanie nadać rydwanom niesamowitą prędkość bez pomocy żadnego zwierzęcia. Zbudujemy skrzydlate maszyny, zdolne wznieść się w powietrze jak ptaki. (</a:t>
            </a:r>
            <a:r>
              <a:rPr lang="pl-PL" altLang="it-IT" sz="2000" i="1"/>
              <a:t>De secretis operibus artis et naturae</a:t>
            </a:r>
            <a:r>
              <a:rPr lang="pl-PL" altLang="it-IT" sz="2000"/>
              <a:t>, IV)</a:t>
            </a:r>
          </a:p>
          <a:p>
            <a:pPr eaLnBrk="1" hangingPunct="1">
              <a:buFontTx/>
              <a:buNone/>
            </a:pPr>
            <a:r>
              <a:rPr lang="pl-PL" altLang="it-IT" sz="2000"/>
              <a:t>A drzwiami i kluczem do tych nauk jest matematyka, którą święci odkryli od stworzenia świata, jak to zilustruję, i która zawsze była w użyciu wszystkich świętych i wszystkich mędrców przed wszystkimi innymi naukami (</a:t>
            </a:r>
            <a:r>
              <a:rPr lang="pl-PL" altLang="it-IT" sz="2000" i="1"/>
              <a:t>Opus maius</a:t>
            </a:r>
            <a:r>
              <a:rPr lang="pl-PL" altLang="it-IT" sz="2000"/>
              <a:t>, IV, 1, 1)</a:t>
            </a:r>
          </a:p>
          <a:p>
            <a:pPr eaLnBrk="1" hangingPunct="1">
              <a:lnSpc>
                <a:spcPct val="80000"/>
              </a:lnSpc>
              <a:buFontTx/>
              <a:buNone/>
            </a:pPr>
            <a:r>
              <a:rPr lang="pl-PL" altLang="it-IT" sz="2000"/>
              <a:t> </a:t>
            </a:r>
          </a:p>
          <a:p>
            <a:pPr eaLnBrk="1" hangingPunct="1">
              <a:lnSpc>
                <a:spcPct val="80000"/>
              </a:lnSpc>
              <a:buFontTx/>
              <a:buNone/>
            </a:pPr>
            <a:r>
              <a:rPr lang="pl-PL" altLang="it-IT" sz="2000">
                <a:hlinkClick r:id="rId2"/>
              </a:rPr>
              <a:t>https://it.wikiquote.org/wiki/Ruggero_Bacone</a:t>
            </a:r>
            <a:endParaRPr lang="pl-PL" altLang="it-IT" sz="2000"/>
          </a:p>
          <a:p>
            <a:pPr eaLnBrk="1" hangingPunct="1">
              <a:lnSpc>
                <a:spcPct val="80000"/>
              </a:lnSpc>
              <a:buFontTx/>
              <a:buNone/>
            </a:pPr>
            <a:r>
              <a:rPr lang="pl-PL" altLang="it-IT" sz="1400">
                <a:ea typeface="Arial Unicode MS" pitchFamily="34" charset="-128"/>
              </a:rPr>
              <a:t>lupa, kot Schr, </a:t>
            </a:r>
          </a:p>
        </p:txBody>
      </p:sp>
      <p:pic>
        <p:nvPicPr>
          <p:cNvPr id="13316" name="Picture 4">
            <a:extLst>
              <a:ext uri="{FF2B5EF4-FFF2-40B4-BE49-F238E27FC236}">
                <a16:creationId xmlns:a16="http://schemas.microsoft.com/office/drawing/2014/main" id="{DA3A1022-5AF9-8523-7770-9DC4B660E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414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2EC3F5E-EEC2-1F22-7EFE-7DE13F2E0484}"/>
              </a:ext>
            </a:extLst>
          </p:cNvPr>
          <p:cNvSpPr>
            <a:spLocks noGrp="1" noChangeArrowheads="1"/>
          </p:cNvSpPr>
          <p:nvPr>
            <p:ph type="title"/>
          </p:nvPr>
        </p:nvSpPr>
        <p:spPr/>
        <p:txBody>
          <a:bodyPr/>
          <a:lstStyle/>
          <a:p>
            <a:pPr eaLnBrk="1" hangingPunct="1"/>
            <a:r>
              <a:rPr lang="pl-PL" altLang="it-IT" sz="3600" i="1">
                <a:ea typeface="Arial Unicode MS" pitchFamily="34" charset="-128"/>
              </a:rPr>
              <a:t>Opus M</a:t>
            </a:r>
            <a:r>
              <a:rPr lang="pl-PL" altLang="it-IT" sz="4000" i="1"/>
              <a:t>aius</a:t>
            </a:r>
            <a:r>
              <a:rPr lang="pl-PL" altLang="it-IT" sz="4000"/>
              <a:t>: </a:t>
            </a:r>
            <a:r>
              <a:rPr lang="pl-PL" altLang="it-IT" sz="3600">
                <a:ea typeface="Arial Unicode MS" pitchFamily="34" charset="-128"/>
              </a:rPr>
              <a:t>III O pożytku gramatyki</a:t>
            </a:r>
          </a:p>
        </p:txBody>
      </p:sp>
      <p:sp>
        <p:nvSpPr>
          <p:cNvPr id="14339" name="Rectangle 3">
            <a:extLst>
              <a:ext uri="{FF2B5EF4-FFF2-40B4-BE49-F238E27FC236}">
                <a16:creationId xmlns:a16="http://schemas.microsoft.com/office/drawing/2014/main" id="{1C340A27-44FC-43F7-D790-1D1952436F44}"/>
              </a:ext>
            </a:extLst>
          </p:cNvPr>
          <p:cNvSpPr>
            <a:spLocks noGrp="1" noChangeArrowheads="1"/>
          </p:cNvSpPr>
          <p:nvPr>
            <p:ph type="body" idx="1"/>
          </p:nvPr>
        </p:nvSpPr>
        <p:spPr>
          <a:xfrm>
            <a:off x="250825" y="1341438"/>
            <a:ext cx="8686800" cy="5832475"/>
          </a:xfrm>
        </p:spPr>
        <p:txBody>
          <a:bodyPr/>
          <a:lstStyle/>
          <a:p>
            <a:pPr eaLnBrk="1" hangingPunct="1">
              <a:lnSpc>
                <a:spcPct val="95000"/>
              </a:lnSpc>
              <a:buFontTx/>
              <a:buNone/>
            </a:pPr>
            <a:r>
              <a:rPr lang="pl-PL" altLang="it-IT" sz="2000"/>
              <a:t>Z tego względu to, co wyrażone w jednym języku, nie można przełożyć na inny z zachowaniem cech i właściwości, które posiadało w języku pierwotnym.</a:t>
            </a:r>
          </a:p>
          <a:p>
            <a:pPr eaLnBrk="1" hangingPunct="1">
              <a:lnSpc>
                <a:spcPct val="95000"/>
              </a:lnSpc>
              <a:buFontTx/>
              <a:buNone/>
            </a:pPr>
            <a:r>
              <a:rPr lang="pl-PL" altLang="it-IT" sz="2000"/>
              <a:t>Stąd Hieronim, w liście o najlepszym sposobie tłumaczenia pisze następująco: „Jeżeli tłumaczę dosłownie, brzmi to absurdalnie.” Gdyby więc komuś wydawało się, że tłumaczenie nie zmienia sensu, to niech spróbuje dosłownie przetłumaczyć Homera na język łaciński. Jeśli ktoś przekłada go dosłownie na swój własny język, wówczas dostrzeże śmieszny szyk wyrazów i przekona się, że ten obdarzony darem wysławiania się poeta staje się niemal równy kwilącemu niemowlęciu. </a:t>
            </a:r>
          </a:p>
          <a:p>
            <a:pPr eaLnBrk="1" hangingPunct="1">
              <a:lnSpc>
                <a:spcPct val="95000"/>
              </a:lnSpc>
              <a:buFontTx/>
              <a:buNone/>
            </a:pPr>
            <a:r>
              <a:rPr lang="pl-PL" altLang="it-IT" sz="2000"/>
              <a:t>Po drugie, należy zwrócić uwagę na to, że tłumacze nie dysponują w języku łacińskim terminami odnoszącymi się do nauk, które przekładają, gdyż pierwotnie nie zostały one sformułowane w języku łacińskim.  </a:t>
            </a:r>
          </a:p>
          <a:p>
            <a:pPr eaLnBrk="1" hangingPunct="1">
              <a:lnSpc>
                <a:spcPct val="95000"/>
              </a:lnSpc>
              <a:buFontTx/>
              <a:buNone/>
            </a:pPr>
            <a:r>
              <a:rPr lang="pl-PL" altLang="it-IT" sz="2000"/>
              <a:t>Czwartą przyczyną i powodem tego zjawiska jest to, że łacinnicy posiadają wielkie braki zarówno w filozofii, jak w teologii. (s. 126, 131)</a:t>
            </a:r>
          </a:p>
          <a:p>
            <a:pPr eaLnBrk="1" hangingPunct="1">
              <a:lnSpc>
                <a:spcPct val="95000"/>
              </a:lnSpc>
              <a:buFontTx/>
              <a:buNone/>
            </a:pPr>
            <a:endParaRPr lang="pl-PL" altLang="it-IT" sz="2000"/>
          </a:p>
          <a:p>
            <a:pPr eaLnBrk="1" hangingPunct="1">
              <a:lnSpc>
                <a:spcPct val="95000"/>
              </a:lnSpc>
              <a:buFontTx/>
              <a:buNone/>
            </a:pPr>
            <a:r>
              <a:rPr lang="pl-PL" altLang="it-IT" sz="1600">
                <a:ea typeface="Arial Unicode MS" pitchFamily="34" charset="-128"/>
              </a:rPr>
              <a:t>(</a:t>
            </a:r>
            <a:r>
              <a:rPr lang="pl-PL" altLang="it-IT" sz="1600" i="1">
                <a:ea typeface="Arial Unicode MS" pitchFamily="34" charset="-128"/>
              </a:rPr>
              <a:t>Opus maius</a:t>
            </a:r>
            <a:r>
              <a:rPr lang="pl-PL" altLang="it-IT" sz="1600">
                <a:ea typeface="Arial Unicode MS" pitchFamily="34" charset="-128"/>
              </a:rPr>
              <a:t>, IV, 1, 1) </a:t>
            </a:r>
            <a:r>
              <a:rPr lang="pl-PL" altLang="it-IT" sz="1600" i="1">
                <a:ea typeface="Arial Unicode MS" pitchFamily="34" charset="-128"/>
              </a:rPr>
              <a:t>Dzieło większe</a:t>
            </a:r>
            <a:r>
              <a:rPr lang="pl-PL" altLang="it-IT" sz="1600">
                <a:ea typeface="Arial Unicode MS" pitchFamily="34" charset="-128"/>
              </a:rPr>
              <a:t>, przeł. T. Włodarczyk, Hachette Warszawa, 2009</a:t>
            </a:r>
          </a:p>
          <a:p>
            <a:pPr eaLnBrk="1" hangingPunct="1">
              <a:lnSpc>
                <a:spcPct val="80000"/>
              </a:lnSpc>
              <a:buFontTx/>
              <a:buNone/>
            </a:pPr>
            <a:endParaRPr lang="pl-PL" altLang="it-IT" sz="1600">
              <a:ea typeface="Arial Unicode MS"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A165C3C-F943-2CA6-A6C1-4E410AA5D694}"/>
              </a:ext>
            </a:extLst>
          </p:cNvPr>
          <p:cNvSpPr>
            <a:spLocks noGrp="1" noChangeArrowheads="1"/>
          </p:cNvSpPr>
          <p:nvPr>
            <p:ph type="title"/>
          </p:nvPr>
        </p:nvSpPr>
        <p:spPr/>
        <p:txBody>
          <a:bodyPr/>
          <a:lstStyle/>
          <a:p>
            <a:pPr eaLnBrk="1" hangingPunct="1"/>
            <a:r>
              <a:rPr lang="pl-PL" altLang="it-IT" sz="3600">
                <a:ea typeface="Arial Unicode MS" pitchFamily="34" charset="-128"/>
              </a:rPr>
              <a:t>IV O pożytku matematyki</a:t>
            </a:r>
          </a:p>
        </p:txBody>
      </p:sp>
      <p:sp>
        <p:nvSpPr>
          <p:cNvPr id="15363" name="Rectangle 3">
            <a:extLst>
              <a:ext uri="{FF2B5EF4-FFF2-40B4-BE49-F238E27FC236}">
                <a16:creationId xmlns:a16="http://schemas.microsoft.com/office/drawing/2014/main" id="{AE1DDEF7-23CF-E54B-B712-FA25EEF4C1AC}"/>
              </a:ext>
            </a:extLst>
          </p:cNvPr>
          <p:cNvSpPr>
            <a:spLocks noGrp="1" noChangeArrowheads="1"/>
          </p:cNvSpPr>
          <p:nvPr>
            <p:ph type="body" idx="1"/>
          </p:nvPr>
        </p:nvSpPr>
        <p:spPr>
          <a:xfrm>
            <a:off x="277813" y="1341438"/>
            <a:ext cx="8686800" cy="5516562"/>
          </a:xfrm>
        </p:spPr>
        <p:txBody>
          <a:bodyPr/>
          <a:lstStyle/>
          <a:p>
            <a:pPr eaLnBrk="1" hangingPunct="1">
              <a:buFontTx/>
              <a:buNone/>
            </a:pPr>
            <a:r>
              <a:rPr lang="pl-PL" altLang="it-IT" sz="2000"/>
              <a:t>Bramą i kluczem do owych nauk jest matematyka, którą uprawiali święci od początku świata. [...] Ten bowiem, kto jej nie zna, nie może opanować pozostałych nauk […] A co gorsze ludzie nieznający matematyki, nie są w stanie uświadomić sobie własnej ignorancji, i z tego powodu nie szukają środka zaradczego. Natomiast przeciwnie, poznanie tej nauki przygotowuje umysł i daje mu pewność odnośnie wszelkiego poznania […] (s.182)</a:t>
            </a:r>
          </a:p>
          <a:p>
            <a:pPr eaLnBrk="1" hangingPunct="1">
              <a:buFontTx/>
              <a:buNone/>
            </a:pPr>
            <a:r>
              <a:rPr lang="pl-PL" altLang="it-IT" sz="2000"/>
              <a:t>Po trzecie, nauka ta powstała jako pierwsza spośród wszystkich innych nauk filozoficznych. Swoimi początkami sięga bowiem do początków istnienia rodzaju ludzkiego. Znana była już przed potopem i po nim przez synów Adama, przez Noego i jego synów […] (s. 190)</a:t>
            </a:r>
          </a:p>
          <a:p>
            <a:pPr eaLnBrk="1" hangingPunct="1">
              <a:buFontTx/>
              <a:buNone/>
            </a:pPr>
            <a:r>
              <a:rPr lang="pl-PL" altLang="it-IT" sz="2000"/>
              <a:t>Stąd jedynie w matematyce istnieje pewność bez wątpliwości. (s. 195)</a:t>
            </a:r>
          </a:p>
          <a:p>
            <a:pPr eaLnBrk="1" hangingPunct="1">
              <a:buFontTx/>
              <a:buNone/>
            </a:pPr>
            <a:r>
              <a:rPr lang="pl-PL" altLang="it-IT" sz="2000"/>
              <a:t>Niemożliwe jest bowiem poznanie rzeczy tego świata bez znajomości matematyki (s.199)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7E057C0-7AC3-0219-12A7-00B13EEA8ABD}"/>
              </a:ext>
            </a:extLst>
          </p:cNvPr>
          <p:cNvSpPr>
            <a:spLocks noGrp="1" noChangeArrowheads="1"/>
          </p:cNvSpPr>
          <p:nvPr>
            <p:ph type="title"/>
          </p:nvPr>
        </p:nvSpPr>
        <p:spPr/>
        <p:txBody>
          <a:bodyPr/>
          <a:lstStyle/>
          <a:p>
            <a:pPr eaLnBrk="1" hangingPunct="1"/>
            <a:r>
              <a:rPr lang="pl-PL" altLang="it-IT" sz="3600">
                <a:ea typeface="Arial Unicode MS" pitchFamily="34" charset="-128"/>
              </a:rPr>
              <a:t>IV Astronomia teoretyczna </a:t>
            </a:r>
          </a:p>
        </p:txBody>
      </p:sp>
      <p:sp>
        <p:nvSpPr>
          <p:cNvPr id="16387" name="Rectangle 3">
            <a:extLst>
              <a:ext uri="{FF2B5EF4-FFF2-40B4-BE49-F238E27FC236}">
                <a16:creationId xmlns:a16="http://schemas.microsoft.com/office/drawing/2014/main" id="{F691C53C-6E11-30FC-C107-4D5E5247C610}"/>
              </a:ext>
            </a:extLst>
          </p:cNvPr>
          <p:cNvSpPr>
            <a:spLocks noGrp="1" noChangeArrowheads="1"/>
          </p:cNvSpPr>
          <p:nvPr>
            <p:ph type="body" idx="1"/>
          </p:nvPr>
        </p:nvSpPr>
        <p:spPr>
          <a:xfrm>
            <a:off x="250825" y="1341438"/>
            <a:ext cx="8686800" cy="4997450"/>
          </a:xfrm>
        </p:spPr>
        <p:txBody>
          <a:bodyPr/>
          <a:lstStyle/>
          <a:p>
            <a:pPr eaLnBrk="1" hangingPunct="1">
              <a:buFontTx/>
              <a:buNone/>
            </a:pPr>
            <a:r>
              <a:rPr lang="pl-PL" altLang="it-IT" sz="2000">
                <a:ea typeface="Arial Unicode MS" pitchFamily="34" charset="-128"/>
              </a:rPr>
              <a:t>Do obszaru zainteresowań astrologii teoretycznej należy wyznaczenie liczby ciał niebieskich i gwiazd, których ilość można badać i poznawać z pośrednictwem instrumentów, oraz ich kształtów i rozmiarów, odległości od Ziemi, ponadto gęstości, masy, pojawiania się i znikania gwiazd oraz wszelkiego ruchu zarówno ciał niebieskich jak i gwiazd oraz kształtu i zmiany ekliptyki. […] </a:t>
            </a:r>
          </a:p>
          <a:p>
            <a:pPr eaLnBrk="1" hangingPunct="1">
              <a:buFontTx/>
              <a:buNone/>
            </a:pPr>
            <a:r>
              <a:rPr lang="pl-PL" altLang="it-IT" sz="2000">
                <a:ea typeface="Arial Unicode MS" pitchFamily="34" charset="-128"/>
              </a:rPr>
              <a:t>Dodatkowo daje wiedzę o tym, co zachodzi w wyższych partiach atmosfery, jak na przykład bada komety i zjawisko tęczy*, oraz wszystko inne z nimi zwi</a:t>
            </a:r>
            <a:r>
              <a:rPr lang="en-US" altLang="it-IT" sz="2000">
                <a:ea typeface="Arial Unicode MS" pitchFamily="34" charset="-128"/>
              </a:rPr>
              <a:t>ą</a:t>
            </a:r>
            <a:r>
              <a:rPr lang="pl-PL" altLang="it-IT" sz="2000">
                <a:ea typeface="Arial Unicode MS" pitchFamily="34" charset="-128"/>
              </a:rPr>
              <a:t>zane w tym celu, abyśmy znali ich usytuowanie, odległości, wielkość, kształt i wszystko to, co będzie w nich występować.  </a:t>
            </a:r>
          </a:p>
          <a:p>
            <a:pPr eaLnBrk="1" hangingPunct="1">
              <a:buFontTx/>
              <a:buNone/>
            </a:pPr>
            <a:r>
              <a:rPr lang="pl-PL" altLang="it-IT" sz="2000">
                <a:ea typeface="Arial Unicode MS" pitchFamily="34" charset="-128"/>
              </a:rPr>
              <a:t>Jest więc rzeczą oczywistą, że ciała niebieskie poznaje się przy pomocy matematyki, jak również, że stanowią one drogę do poznania rzeczy niższych. (s.200-201)</a:t>
            </a:r>
          </a:p>
          <a:p>
            <a:pPr eaLnBrk="1" hangingPunct="1">
              <a:lnSpc>
                <a:spcPct val="80000"/>
              </a:lnSpc>
              <a:buFontTx/>
              <a:buNone/>
            </a:pPr>
            <a:endParaRPr lang="pl-PL" altLang="it-IT" sz="2000">
              <a:ea typeface="Arial Unicode MS" pitchFamily="34" charset="-128"/>
            </a:endParaRPr>
          </a:p>
          <a:p>
            <a:pPr eaLnBrk="1" hangingPunct="1">
              <a:lnSpc>
                <a:spcPct val="80000"/>
              </a:lnSpc>
              <a:buFontTx/>
              <a:buNone/>
            </a:pPr>
            <a:r>
              <a:rPr lang="pl-PL" altLang="it-IT" sz="2000">
                <a:solidFill>
                  <a:srgbClr val="000099"/>
                </a:solidFill>
                <a:ea typeface="Arial Unicode MS" pitchFamily="34" charset="-128"/>
              </a:rPr>
              <a:t>Tęczę Bacon wyjaśnia, całkiem nieźle, w tomie II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827FAB-AD8F-F204-5B42-256BD2E7B2F0}"/>
              </a:ext>
            </a:extLst>
          </p:cNvPr>
          <p:cNvSpPr>
            <a:spLocks noGrp="1" noChangeArrowheads="1"/>
          </p:cNvSpPr>
          <p:nvPr>
            <p:ph type="title"/>
          </p:nvPr>
        </p:nvSpPr>
        <p:spPr/>
        <p:txBody>
          <a:bodyPr/>
          <a:lstStyle/>
          <a:p>
            <a:pPr eaLnBrk="1" hangingPunct="1"/>
            <a:r>
              <a:rPr lang="pl-PL" altLang="it-IT" sz="3200">
                <a:ea typeface="Arial Unicode MS" pitchFamily="34" charset="-128"/>
              </a:rPr>
              <a:t>IV Optyka geometryczna: pr</a:t>
            </a:r>
            <a:r>
              <a:rPr lang="pl-PL" altLang="it-IT" sz="3200"/>
              <a:t>awo załamania</a:t>
            </a:r>
            <a:r>
              <a:rPr lang="pl-PL" altLang="it-IT" sz="3600">
                <a:ea typeface="Arial Unicode MS" pitchFamily="34" charset="-128"/>
              </a:rPr>
              <a:t> </a:t>
            </a:r>
          </a:p>
        </p:txBody>
      </p:sp>
      <p:sp>
        <p:nvSpPr>
          <p:cNvPr id="17411" name="Rectangle 3">
            <a:extLst>
              <a:ext uri="{FF2B5EF4-FFF2-40B4-BE49-F238E27FC236}">
                <a16:creationId xmlns:a16="http://schemas.microsoft.com/office/drawing/2014/main" id="{01E8B0EA-6E3F-BC4B-7CD7-85EB3BFCBE28}"/>
              </a:ext>
            </a:extLst>
          </p:cNvPr>
          <p:cNvSpPr>
            <a:spLocks noGrp="1" noChangeArrowheads="1"/>
          </p:cNvSpPr>
          <p:nvPr>
            <p:ph type="body" idx="1"/>
          </p:nvPr>
        </p:nvSpPr>
        <p:spPr>
          <a:xfrm>
            <a:off x="2843213" y="1268413"/>
            <a:ext cx="6121400" cy="4997450"/>
          </a:xfrm>
        </p:spPr>
        <p:txBody>
          <a:bodyPr/>
          <a:lstStyle/>
          <a:p>
            <a:pPr eaLnBrk="1" hangingPunct="1">
              <a:buFontTx/>
              <a:buNone/>
            </a:pPr>
            <a:r>
              <a:rPr lang="pl-PL" altLang="it-IT" sz="2000">
                <a:ea typeface="Arial Unicode MS" pitchFamily="34" charset="-128"/>
              </a:rPr>
              <a:t> „Bowiem, aby pojawiło się załamanie, konieczne są trzy elementy, mianowicie: drugie ciało musi posiadać różną powierzchnię od pierwszego, musi mieć inną gęstość, czyli musi być mniej lub bardziej gęste. [tak!] – zaś promienie nie mogą padać pod kątem prostym” (s. 235) </a:t>
            </a:r>
          </a:p>
          <a:p>
            <a:pPr eaLnBrk="1" hangingPunct="1">
              <a:buFontTx/>
              <a:buNone/>
            </a:pPr>
            <a:r>
              <a:rPr lang="pl-PL" altLang="it-IT" sz="2000">
                <a:solidFill>
                  <a:schemeClr val="accent2"/>
                </a:solidFill>
                <a:ea typeface="Arial Unicode MS" pitchFamily="34" charset="-128"/>
              </a:rPr>
              <a:t>Tak! liczy się sinus kąta padania liczony od prostopadłej do powierzchni; dziś nazywamy to prawem załamania, lub Snelliusa – XVII wiek. </a:t>
            </a:r>
          </a:p>
          <a:p>
            <a:pPr eaLnBrk="1" hangingPunct="1">
              <a:buFontTx/>
              <a:buNone/>
            </a:pPr>
            <a:r>
              <a:rPr lang="pl-PL" altLang="it-IT" sz="2000">
                <a:solidFill>
                  <a:schemeClr val="accent2"/>
                </a:solidFill>
                <a:ea typeface="Arial Unicode MS" pitchFamily="34" charset="-128"/>
              </a:rPr>
              <a:t>sin α/ sin </a:t>
            </a:r>
            <a:r>
              <a:rPr lang="el-GR" altLang="it-IT" sz="2000">
                <a:solidFill>
                  <a:schemeClr val="accent2"/>
                </a:solidFill>
                <a:ea typeface="Arial Unicode MS" pitchFamily="34" charset="-128"/>
              </a:rPr>
              <a:t>β</a:t>
            </a:r>
            <a:r>
              <a:rPr lang="pl-PL" altLang="it-IT" sz="2000">
                <a:solidFill>
                  <a:schemeClr val="accent2"/>
                </a:solidFill>
                <a:ea typeface="Arial Unicode MS" pitchFamily="34" charset="-128"/>
              </a:rPr>
              <a:t> = </a:t>
            </a:r>
            <a:r>
              <a:rPr lang="pl-PL" altLang="it-IT" sz="2000" i="1">
                <a:solidFill>
                  <a:schemeClr val="accent2"/>
                </a:solidFill>
                <a:ea typeface="Arial Unicode MS" pitchFamily="34" charset="-128"/>
              </a:rPr>
              <a:t>n</a:t>
            </a:r>
            <a:r>
              <a:rPr lang="pl-PL" altLang="it-IT" sz="2000">
                <a:solidFill>
                  <a:schemeClr val="accent2"/>
                </a:solidFill>
                <a:ea typeface="Arial Unicode MS" pitchFamily="34" charset="-128"/>
              </a:rPr>
              <a:t>, gdzie kąty padania α i załamania </a:t>
            </a:r>
            <a:r>
              <a:rPr lang="el-GR" altLang="it-IT" sz="2000">
                <a:solidFill>
                  <a:schemeClr val="accent2"/>
                </a:solidFill>
                <a:ea typeface="Arial Unicode MS" pitchFamily="34" charset="-128"/>
              </a:rPr>
              <a:t>β</a:t>
            </a:r>
            <a:r>
              <a:rPr lang="pl-PL" altLang="it-IT" sz="2000">
                <a:solidFill>
                  <a:schemeClr val="accent2"/>
                </a:solidFill>
                <a:ea typeface="Arial Unicode MS" pitchFamily="34" charset="-128"/>
              </a:rPr>
              <a:t> liczą się od prostopadłej do powierzchni (zob. rysunek Bacona obok), a </a:t>
            </a:r>
            <a:r>
              <a:rPr lang="pl-PL" altLang="it-IT" sz="2000" i="1">
                <a:solidFill>
                  <a:schemeClr val="accent2"/>
                </a:solidFill>
                <a:ea typeface="Arial Unicode MS" pitchFamily="34" charset="-128"/>
              </a:rPr>
              <a:t>n</a:t>
            </a:r>
            <a:r>
              <a:rPr lang="pl-PL" altLang="it-IT" sz="2000">
                <a:solidFill>
                  <a:schemeClr val="accent2"/>
                </a:solidFill>
                <a:ea typeface="Arial Unicode MS" pitchFamily="34" charset="-128"/>
              </a:rPr>
              <a:t> jest współczynnikiem załamania (stosunkiem prędkości światła w powietrzu do prędkości światła w szkle, zob. dyskusję o </a:t>
            </a:r>
            <a:r>
              <a:rPr lang="pl-PL" altLang="it-IT" sz="2000" i="1">
                <a:solidFill>
                  <a:schemeClr val="accent2"/>
                </a:solidFill>
                <a:ea typeface="Arial Unicode MS" pitchFamily="34" charset="-128"/>
              </a:rPr>
              <a:t>De Perspectiva </a:t>
            </a:r>
            <a:r>
              <a:rPr lang="pl-PL" altLang="it-IT" sz="2000">
                <a:solidFill>
                  <a:schemeClr val="accent2"/>
                </a:solidFill>
                <a:ea typeface="Arial Unicode MS" pitchFamily="34" charset="-128"/>
              </a:rPr>
              <a:t>Vitelona na końcu wykładu. </a:t>
            </a:r>
          </a:p>
          <a:p>
            <a:pPr eaLnBrk="1" hangingPunct="1">
              <a:buFontTx/>
              <a:buNone/>
            </a:pPr>
            <a:r>
              <a:rPr lang="pl-PL" altLang="it-IT" sz="1800">
                <a:ea typeface="Arial Unicode MS" pitchFamily="34" charset="-128"/>
              </a:rPr>
              <a:t> Rysunek str. 206: bieg promieni w soczewce skupiającej!</a:t>
            </a:r>
          </a:p>
          <a:p>
            <a:pPr eaLnBrk="1" hangingPunct="1">
              <a:lnSpc>
                <a:spcPct val="80000"/>
              </a:lnSpc>
              <a:buFontTx/>
              <a:buNone/>
            </a:pPr>
            <a:endParaRPr lang="pl-PL" altLang="it-IT" sz="2000"/>
          </a:p>
        </p:txBody>
      </p:sp>
      <p:pic>
        <p:nvPicPr>
          <p:cNvPr id="17412" name="Immagine 4" descr="Immagine che contiene linea, diagramma, triangolo, testo&#10;&#10;Descrizione generata automaticamente">
            <a:extLst>
              <a:ext uri="{FF2B5EF4-FFF2-40B4-BE49-F238E27FC236}">
                <a16:creationId xmlns:a16="http://schemas.microsoft.com/office/drawing/2014/main" id="{73DB44C4-5114-B784-36B1-DD3ED5B6B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3650"/>
            <a:ext cx="2159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38822DF-5136-7C4F-C86F-DF6C632EEA6E}"/>
              </a:ext>
            </a:extLst>
          </p:cNvPr>
          <p:cNvSpPr>
            <a:spLocks noGrp="1" noChangeArrowheads="1"/>
          </p:cNvSpPr>
          <p:nvPr>
            <p:ph type="title"/>
          </p:nvPr>
        </p:nvSpPr>
        <p:spPr>
          <a:xfrm>
            <a:off x="0" y="0"/>
            <a:ext cx="9144000" cy="1143000"/>
          </a:xfrm>
        </p:spPr>
        <p:txBody>
          <a:bodyPr/>
          <a:lstStyle/>
          <a:p>
            <a:pPr eaLnBrk="1" hangingPunct="1"/>
            <a:r>
              <a:rPr lang="pl-PL" altLang="it-IT" sz="3500">
                <a:ea typeface="Arial Unicode MS" pitchFamily="34" charset="-128"/>
              </a:rPr>
              <a:t>IVB Nauki szczegółowe a teologia</a:t>
            </a:r>
            <a:r>
              <a:rPr lang="pl-PL" altLang="it-IT" sz="3600">
                <a:ea typeface="Arial Unicode MS" pitchFamily="34" charset="-128"/>
              </a:rPr>
              <a:t> </a:t>
            </a:r>
          </a:p>
        </p:txBody>
      </p:sp>
      <p:sp>
        <p:nvSpPr>
          <p:cNvPr id="18435" name="Rectangle 3">
            <a:extLst>
              <a:ext uri="{FF2B5EF4-FFF2-40B4-BE49-F238E27FC236}">
                <a16:creationId xmlns:a16="http://schemas.microsoft.com/office/drawing/2014/main" id="{955BFACE-7D61-4D17-F9FC-CC8FFBD55862}"/>
              </a:ext>
            </a:extLst>
          </p:cNvPr>
          <p:cNvSpPr>
            <a:spLocks noGrp="1" noChangeArrowheads="1"/>
          </p:cNvSpPr>
          <p:nvPr>
            <p:ph type="body" idx="1"/>
          </p:nvPr>
        </p:nvSpPr>
        <p:spPr>
          <a:xfrm>
            <a:off x="250825" y="935038"/>
            <a:ext cx="8893175" cy="6381750"/>
          </a:xfrm>
        </p:spPr>
        <p:txBody>
          <a:bodyPr/>
          <a:lstStyle/>
          <a:p>
            <a:pPr eaLnBrk="1" hangingPunct="1">
              <a:buFontTx/>
              <a:buNone/>
            </a:pPr>
            <a:r>
              <a:rPr lang="pl-PL" altLang="it-IT" sz="2000">
                <a:ea typeface="Arial Unicode MS" pitchFamily="34" charset="-128"/>
              </a:rPr>
              <a:t>„Po wykazaniu konieczności matematyki w zagadnieniach dotyczących tego świats oraz w naukach ludzkich, obecnie należy wykazać to samo odnośnie nauk teologicznych. I na to należy zwrócić tym większą uwagę, gdyż nauki </a:t>
            </a:r>
            <a:r>
              <a:rPr lang="pl-PL" altLang="it-IT" sz="2000" u="sng">
                <a:ea typeface="Arial Unicode MS" pitchFamily="34" charset="-128"/>
              </a:rPr>
              <a:t>ludzkie nie mają</a:t>
            </a:r>
            <a:r>
              <a:rPr lang="pl-PL" altLang="it-IT" sz="2000">
                <a:ea typeface="Arial Unicode MS" pitchFamily="34" charset="-128"/>
              </a:rPr>
              <a:t> żadnego znaczenia, jak tylko wtedy, gdy stosowane są do </a:t>
            </a:r>
            <a:r>
              <a:rPr lang="pl-PL" altLang="it-IT" sz="2000" u="sng">
                <a:ea typeface="Arial Unicode MS" pitchFamily="34" charset="-128"/>
              </a:rPr>
              <a:t>nauk teologicznych.</a:t>
            </a:r>
            <a:r>
              <a:rPr lang="pl-PL" altLang="it-IT" sz="2000">
                <a:ea typeface="Arial Unicode MS" pitchFamily="34" charset="-128"/>
              </a:rPr>
              <a:t> </a:t>
            </a:r>
          </a:p>
          <a:p>
            <a:pPr eaLnBrk="1" hangingPunct="1">
              <a:buFontTx/>
              <a:buNone/>
            </a:pPr>
            <a:r>
              <a:rPr lang="pl-PL" altLang="it-IT" sz="2000">
                <a:ea typeface="Arial Unicode MS" pitchFamily="34" charset="-128"/>
              </a:rPr>
              <a:t>Jeżeli wiec wykazano, że filozofii nie można poznać bez znajomości matematyki, a wszystkim jest wiadomo, że teologii nie można poznać bez znajomości filozofii, jest wiec sprawą konieczną, by teolog znał matematykę. </a:t>
            </a:r>
          </a:p>
          <a:p>
            <a:pPr eaLnBrk="1" hangingPunct="1">
              <a:buFontTx/>
              <a:buNone/>
            </a:pPr>
            <a:r>
              <a:rPr lang="pl-PL" altLang="it-IT" sz="2000">
                <a:ea typeface="Arial Unicode MS" pitchFamily="34" charset="-128"/>
              </a:rPr>
              <a:t>Zresztą Bóg, który </a:t>
            </a:r>
            <a:r>
              <a:rPr lang="pl-PL" altLang="it-IT" sz="2000" u="sng">
                <a:ea typeface="Arial Unicode MS" pitchFamily="34" charset="-128"/>
              </a:rPr>
              <a:t>sam zna potęgę rzeczy</a:t>
            </a:r>
            <a:r>
              <a:rPr lang="pl-PL" altLang="it-IT" sz="2000">
                <a:ea typeface="Arial Unicode MS" pitchFamily="34" charset="-128"/>
              </a:rPr>
              <a:t>, które stworzył, i pomieścił je w swoim Piśmie, mówi o rzeczach stworzonych, a nie można błędnie przypuszczać, iż popełnił błąd albo nie znał swej prawdy. […] w</a:t>
            </a:r>
            <a:r>
              <a:rPr lang="pl-PL" altLang="it-IT" sz="2000"/>
              <a:t>ówczas jest rzeczą konieczną, by teolog znał rzeczy tego świata, skoro ma on obowiązek dokładnie poznać święty tekst.</a:t>
            </a:r>
          </a:p>
          <a:p>
            <a:pPr eaLnBrk="1" hangingPunct="1">
              <a:buFontTx/>
              <a:buNone/>
            </a:pPr>
            <a:r>
              <a:rPr lang="pl-PL" altLang="it-IT" sz="2000">
                <a:solidFill>
                  <a:srgbClr val="FF0000"/>
                </a:solidFill>
                <a:ea typeface="Arial Unicode MS" pitchFamily="34" charset="-128"/>
              </a:rPr>
              <a:t>Mamy tu (rewelacyjne) odwrócenie porządku: to nie teologia ma za zadanie wyjaśnienie stworzenia świata, ale </a:t>
            </a:r>
            <a:r>
              <a:rPr lang="pl-PL" altLang="it-IT" sz="2000" i="1">
                <a:solidFill>
                  <a:srgbClr val="FF0000"/>
                </a:solidFill>
                <a:ea typeface="Arial Unicode MS" pitchFamily="34" charset="-128"/>
              </a:rPr>
              <a:t>znajomość</a:t>
            </a:r>
            <a:r>
              <a:rPr lang="pl-PL" altLang="it-IT" sz="2000">
                <a:solidFill>
                  <a:srgbClr val="FF0000"/>
                </a:solidFill>
                <a:ea typeface="Arial Unicode MS" pitchFamily="34" charset="-128"/>
              </a:rPr>
              <a:t> nauk szczegółowych ma pomóc w zrozumieniu Pisma. Zob. też św. Augustyn: „teolog w dyskusji…”</a:t>
            </a:r>
          </a:p>
          <a:p>
            <a:pPr eaLnBrk="1" hangingPunct="1">
              <a:buFontTx/>
              <a:buNone/>
            </a:pPr>
            <a:r>
              <a:rPr lang="pl-PL" altLang="it-IT" sz="18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E3C69A-8F04-A5E8-1602-E8996C08274E}"/>
              </a:ext>
            </a:extLst>
          </p:cNvPr>
          <p:cNvSpPr>
            <a:spLocks noGrp="1" noChangeArrowheads="1"/>
          </p:cNvSpPr>
          <p:nvPr>
            <p:ph type="title"/>
          </p:nvPr>
        </p:nvSpPr>
        <p:spPr/>
        <p:txBody>
          <a:bodyPr/>
          <a:lstStyle/>
          <a:p>
            <a:pPr eaLnBrk="1" hangingPunct="1"/>
            <a:r>
              <a:rPr lang="pl-PL" altLang="it-IT" sz="3600">
                <a:ea typeface="Arial Unicode MS" pitchFamily="34" charset="-128"/>
              </a:rPr>
              <a:t>Bacon: Matematyka a teologia </a:t>
            </a:r>
          </a:p>
        </p:txBody>
      </p:sp>
      <p:sp>
        <p:nvSpPr>
          <p:cNvPr id="19459" name="Rectangle 3">
            <a:extLst>
              <a:ext uri="{FF2B5EF4-FFF2-40B4-BE49-F238E27FC236}">
                <a16:creationId xmlns:a16="http://schemas.microsoft.com/office/drawing/2014/main" id="{7B9BAE21-4243-5BB8-9419-F58EA46D37D9}"/>
              </a:ext>
            </a:extLst>
          </p:cNvPr>
          <p:cNvSpPr>
            <a:spLocks noGrp="1" noChangeArrowheads="1"/>
          </p:cNvSpPr>
          <p:nvPr>
            <p:ph type="body" idx="1"/>
          </p:nvPr>
        </p:nvSpPr>
        <p:spPr>
          <a:xfrm>
            <a:off x="250825" y="1341438"/>
            <a:ext cx="8686800" cy="5759450"/>
          </a:xfrm>
        </p:spPr>
        <p:txBody>
          <a:bodyPr/>
          <a:lstStyle/>
          <a:p>
            <a:pPr eaLnBrk="1" hangingPunct="1">
              <a:buFontTx/>
              <a:buNone/>
            </a:pPr>
            <a:r>
              <a:rPr lang="pl-PL" altLang="it-IT" sz="2000"/>
              <a:t>J</a:t>
            </a:r>
            <a:r>
              <a:rPr lang="pl-PL" altLang="it-IT" sz="2000">
                <a:ea typeface="Arial Unicode MS" pitchFamily="34" charset="-128"/>
              </a:rPr>
              <a:t>eżeli więc Bóg umieścił wszystkie rzeczy, począwszy od aniołów, poprzez najwyższe wielkości aż do najdrobniejszych rzeczy istniejących na krańcach świata w swym Piśmie, </a:t>
            </a:r>
            <a:r>
              <a:rPr lang="pl-PL" altLang="it-IT" sz="2000"/>
              <a:t> a jak mówi Arystoteles, na poznaniu ich albo w nich samych albo w ich przeciwieństwie, albo w tym, co z nimi jest sprzeczne*, polega nauka -  wówczas jest rzeczą konieczną, by </a:t>
            </a:r>
            <a:r>
              <a:rPr lang="pl-PL" altLang="it-IT" sz="2000" u="sng"/>
              <a:t>teolog znał rzeczy</a:t>
            </a:r>
            <a:r>
              <a:rPr lang="pl-PL" altLang="it-IT" sz="2000"/>
              <a:t> tego świata, skoro ma on obowiązek dokładnie poznać święty tekst.</a:t>
            </a:r>
          </a:p>
          <a:p>
            <a:pPr eaLnBrk="1" hangingPunct="1">
              <a:buFontTx/>
              <a:buNone/>
            </a:pPr>
            <a:r>
              <a:rPr lang="pl-PL" altLang="it-IT" sz="2000"/>
              <a:t>Ponadto wiadomo, że sens literalny polega na poznawaniu natury i właściwości bytów stworzonych, aby przez właściwe zastosowania i podobieństw </a:t>
            </a:r>
            <a:r>
              <a:rPr lang="pl-PL" altLang="it-IT" sz="2000" u="sng"/>
              <a:t>ujawnił się sens duchowy</a:t>
            </a:r>
            <a:r>
              <a:rPr lang="pl-PL" altLang="it-IT" sz="2000"/>
              <a:t>. Tak bowiem wykładali święci i mędrcy starożytni, i na tym polega prawdziwa i rzetelna interpretacja, jakiej uczy(ł) nas </a:t>
            </a:r>
            <a:r>
              <a:rPr lang="pl-PL" altLang="it-IT" sz="2000" u="sng"/>
              <a:t>Duch Święty</a:t>
            </a:r>
            <a:r>
              <a:rPr lang="pl-PL" altLang="it-IT" sz="2000"/>
              <a:t> (s. 302)</a:t>
            </a:r>
          </a:p>
          <a:p>
            <a:pPr eaLnBrk="1" hangingPunct="1">
              <a:buFontTx/>
              <a:buNone/>
            </a:pPr>
            <a:r>
              <a:rPr lang="pl-PL" altLang="it-IT" sz="2000"/>
              <a:t>Natomiast Augustyn mówił: „nieznajomość liczb w wielkim stopniu powoduje, że nie rozumiemy obrazowego i mistycznego znaczenia Pisma Świętego” (s. 305) </a:t>
            </a:r>
          </a:p>
          <a:p>
            <a:pPr eaLnBrk="1" hangingPunct="1">
              <a:buFontTx/>
              <a:buNone/>
            </a:pPr>
            <a:r>
              <a:rPr lang="pl-PL" altLang="it-IT" sz="1400">
                <a:solidFill>
                  <a:srgbClr val="000099"/>
                </a:solidFill>
                <a:ea typeface="Arial Unicode MS" pitchFamily="34" charset="-128"/>
              </a:rPr>
              <a:t>*Rozróżnienie między bytem (jak kolor biały), jego przeciwieństwem (kolor czarny) i jego zaprzeczeniem (niebytem, czyli brakiem koloru) omawialiśmy w wykładzie o filozofii Etrusków i Parmenidesa.</a:t>
            </a:r>
          </a:p>
          <a:p>
            <a:pPr eaLnBrk="1" hangingPunct="1">
              <a:buFontTx/>
              <a:buNone/>
            </a:pPr>
            <a:endParaRPr lang="pl-PL" altLang="it-IT"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F2C6E82-A2DD-6569-3F31-C170F8AC7E69}"/>
              </a:ext>
            </a:extLst>
          </p:cNvPr>
          <p:cNvSpPr>
            <a:spLocks noGrp="1" noChangeArrowheads="1"/>
          </p:cNvSpPr>
          <p:nvPr>
            <p:ph type="title"/>
          </p:nvPr>
        </p:nvSpPr>
        <p:spPr/>
        <p:txBody>
          <a:bodyPr/>
          <a:lstStyle/>
          <a:p>
            <a:pPr eaLnBrk="1" hangingPunct="1"/>
            <a:r>
              <a:rPr lang="pl-PL" altLang="it-IT" sz="3600">
                <a:ea typeface="Arial Unicode MS" pitchFamily="34" charset="-128"/>
              </a:rPr>
              <a:t>Bacon: Astrologia teoretyczna </a:t>
            </a:r>
          </a:p>
        </p:txBody>
      </p:sp>
      <p:sp>
        <p:nvSpPr>
          <p:cNvPr id="20483" name="Rectangle 3">
            <a:extLst>
              <a:ext uri="{FF2B5EF4-FFF2-40B4-BE49-F238E27FC236}">
                <a16:creationId xmlns:a16="http://schemas.microsoft.com/office/drawing/2014/main" id="{074207AE-C088-56A0-F117-EA29FC985625}"/>
              </a:ext>
            </a:extLst>
          </p:cNvPr>
          <p:cNvSpPr>
            <a:spLocks noGrp="1" noChangeArrowheads="1"/>
          </p:cNvSpPr>
          <p:nvPr>
            <p:ph type="body" idx="1"/>
          </p:nvPr>
        </p:nvSpPr>
        <p:spPr>
          <a:xfrm>
            <a:off x="250825" y="1341438"/>
            <a:ext cx="8686800" cy="5759450"/>
          </a:xfrm>
        </p:spPr>
        <p:txBody>
          <a:bodyPr/>
          <a:lstStyle/>
          <a:p>
            <a:pPr eaLnBrk="1" hangingPunct="1">
              <a:buFontTx/>
              <a:buNone/>
            </a:pPr>
            <a:r>
              <a:rPr lang="pl-PL" altLang="it-IT" sz="2000"/>
              <a:t>Albowiem Augustyn i niektórzy inni, zgodnie z poglądami Platona głosz</a:t>
            </a:r>
            <a:r>
              <a:rPr lang="pl-PL" altLang="it-IT" sz="2000">
                <a:ea typeface="Arial Unicode MS" pitchFamily="34" charset="-128"/>
              </a:rPr>
              <a:t>ą</a:t>
            </a:r>
            <a:r>
              <a:rPr lang="pl-PL" altLang="it-IT" sz="2000"/>
              <a:t>, że niebo posiada naturę ognistą. </a:t>
            </a:r>
          </a:p>
          <a:p>
            <a:pPr eaLnBrk="1" hangingPunct="1">
              <a:buFontTx/>
              <a:buNone/>
            </a:pPr>
            <a:r>
              <a:rPr lang="pl-PL" altLang="it-IT" sz="2000">
                <a:solidFill>
                  <a:srgbClr val="000099"/>
                </a:solidFill>
                <a:ea typeface="Arial Unicode MS" pitchFamily="34" charset="-128"/>
              </a:rPr>
              <a:t>Tak, gwiazdy zbudowane są z bardzo rozgrzanej (Słońce - 15 mln </a:t>
            </a:r>
            <a:r>
              <a:rPr lang="en-US" altLang="it-IT" sz="2000">
                <a:solidFill>
                  <a:srgbClr val="000099"/>
                </a:solidFill>
              </a:rPr>
              <a:t>º</a:t>
            </a:r>
            <a:r>
              <a:rPr lang="pl-PL" altLang="it-IT" sz="2000">
                <a:solidFill>
                  <a:srgbClr val="000099"/>
                </a:solidFill>
              </a:rPr>
              <a:t>C wewnątrz i 5700 </a:t>
            </a:r>
            <a:r>
              <a:rPr lang="en-US" altLang="it-IT" sz="2000">
                <a:solidFill>
                  <a:srgbClr val="000099"/>
                </a:solidFill>
              </a:rPr>
              <a:t>º</a:t>
            </a:r>
            <a:r>
              <a:rPr lang="pl-PL" altLang="it-IT" sz="2000">
                <a:solidFill>
                  <a:srgbClr val="000099"/>
                </a:solidFill>
              </a:rPr>
              <a:t>C w warstwach wierzchnich) ale dość rzadkiej (średnia gęstość materii Słońca to 1g/ cm</a:t>
            </a:r>
            <a:r>
              <a:rPr lang="pl-PL" altLang="it-IT" sz="2000" baseline="30000">
                <a:solidFill>
                  <a:srgbClr val="000099"/>
                </a:solidFill>
              </a:rPr>
              <a:t>3</a:t>
            </a:r>
            <a:r>
              <a:rPr lang="pl-PL" altLang="it-IT" sz="2000">
                <a:solidFill>
                  <a:srgbClr val="000099"/>
                </a:solidFill>
              </a:rPr>
              <a:t>, jak ciekła woda): mówimy o tym stanie materii – plazma; ogień jest przykładem plazmy. </a:t>
            </a:r>
            <a:endParaRPr lang="pl-PL" altLang="it-IT" sz="2000"/>
          </a:p>
          <a:p>
            <a:pPr eaLnBrk="1" hangingPunct="1">
              <a:buFontTx/>
              <a:buNone/>
            </a:pPr>
            <a:r>
              <a:rPr lang="pl-PL" altLang="it-IT" sz="2000">
                <a:ea typeface="Arial Unicode MS" pitchFamily="34" charset="-128"/>
              </a:rPr>
              <a:t>Powinni badać również problem miejsc świata ze względu na raj, czy znajdował się on pod kręgiem równonocnym; i ze względu na to, gdzie znajduje się piekło; a także, czy ciała niebieskie mogą posiadać naturę wyższą aniżeli rzeczy rodzące się i zniszczalne; a także o fatum i tym podobnych sprawach, które, jak wiadomo, wchodzą w zakres zagadnień astronomicznych. (s. 311) </a:t>
            </a:r>
            <a:endParaRPr lang="pl-PL" altLang="it-IT" sz="2000"/>
          </a:p>
          <a:p>
            <a:pPr eaLnBrk="1" hangingPunct="1">
              <a:buFontTx/>
              <a:buNone/>
            </a:pPr>
            <a:r>
              <a:rPr lang="pl-PL" altLang="it-IT" sz="2000">
                <a:solidFill>
                  <a:srgbClr val="000099"/>
                </a:solidFill>
                <a:ea typeface="Arial Unicode MS" pitchFamily="34" charset="-128"/>
              </a:rPr>
              <a:t>Jeszcze raz o „przesuwaniu się granic”: astronomia (=astrologia praktyczna) w czasach Bacona (i nawet Kopernika) miała służyć przewidywaniu przyszłości. Dziś zajmują się tym telewizyjni szarlatani</a:t>
            </a:r>
            <a:r>
              <a:rPr lang="pl-PL" altLang="it-IT" sz="1600">
                <a:solidFill>
                  <a:srgbClr val="000099"/>
                </a:solidFill>
                <a:ea typeface="Arial Unicode MS" pitchFamily="34" charset="-128"/>
              </a:rPr>
              <a:t>. </a:t>
            </a:r>
          </a:p>
          <a:p>
            <a:pPr eaLnBrk="1" hangingPunct="1">
              <a:buFontTx/>
              <a:buNone/>
            </a:pPr>
            <a:endParaRPr lang="pl-PL" altLang="it-IT"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309AF5-40E4-7AF5-55D8-507B2F8A0B39}"/>
              </a:ext>
            </a:extLst>
          </p:cNvPr>
          <p:cNvSpPr>
            <a:spLocks noGrp="1" noChangeArrowheads="1"/>
          </p:cNvSpPr>
          <p:nvPr>
            <p:ph type="title"/>
          </p:nvPr>
        </p:nvSpPr>
        <p:spPr/>
        <p:txBody>
          <a:bodyPr/>
          <a:lstStyle/>
          <a:p>
            <a:pPr eaLnBrk="1" hangingPunct="1"/>
            <a:r>
              <a:rPr lang="pl-PL" altLang="it-IT" sz="3400"/>
              <a:t>Filozofia starożytna…</a:t>
            </a:r>
            <a:endParaRPr lang="en-AU" altLang="it-IT" sz="3400"/>
          </a:p>
        </p:txBody>
      </p:sp>
      <p:sp>
        <p:nvSpPr>
          <p:cNvPr id="36867" name="Rectangle 3">
            <a:extLst>
              <a:ext uri="{FF2B5EF4-FFF2-40B4-BE49-F238E27FC236}">
                <a16:creationId xmlns:a16="http://schemas.microsoft.com/office/drawing/2014/main" id="{1A1ACE37-FDEE-04AC-18E1-9BD275D0FEF1}"/>
              </a:ext>
            </a:extLst>
          </p:cNvPr>
          <p:cNvSpPr>
            <a:spLocks noGrp="1" noChangeArrowheads="1"/>
          </p:cNvSpPr>
          <p:nvPr>
            <p:ph type="body" idx="1"/>
          </p:nvPr>
        </p:nvSpPr>
        <p:spPr>
          <a:xfrm>
            <a:off x="457200" y="1268413"/>
            <a:ext cx="8229600" cy="5589587"/>
          </a:xfrm>
        </p:spPr>
        <p:txBody>
          <a:bodyPr/>
          <a:lstStyle/>
          <a:p>
            <a:pPr marL="381000" indent="-381000" eaLnBrk="1" hangingPunct="1">
              <a:buFontTx/>
              <a:buNone/>
              <a:defRPr/>
            </a:pPr>
            <a:r>
              <a:rPr lang="pl-PL" altLang="it-IT" sz="2000" dirty="0">
                <a:solidFill>
                  <a:schemeClr val="bg2">
                    <a:lumMod val="75000"/>
                  </a:schemeClr>
                </a:solidFill>
                <a:ea typeface="Arial Unicode MS" pitchFamily="34" charset="-128"/>
              </a:rPr>
              <a:t>„Te cztery właściwości były źródłem starożytnego poglądu na świat. Jeśli nawet zdarzały się odchylenia od zasadniczej postawy, to były zbyt słabe, by wytworzyć pogląd na świat innego typu. </a:t>
            </a:r>
          </a:p>
          <a:p>
            <a:pPr marL="381000" indent="-381000" eaLnBrk="1" hangingPunct="1">
              <a:buFontTx/>
              <a:buNone/>
              <a:defRPr/>
            </a:pPr>
            <a:r>
              <a:rPr lang="pl-PL" altLang="it-IT" sz="2000" dirty="0">
                <a:solidFill>
                  <a:schemeClr val="bg2">
                    <a:lumMod val="75000"/>
                  </a:schemeClr>
                </a:solidFill>
                <a:ea typeface="Arial Unicode MS" pitchFamily="34" charset="-128"/>
              </a:rPr>
              <a:t>Wprawdzie zetknięcie się z poglądami Wschodu, jakie dokonało się pod koniec starożytności, zachwiało tradycyjną postawą myśli greckiej, ale i ono nie zdołało jej przezwyciężyć. </a:t>
            </a:r>
          </a:p>
          <a:p>
            <a:pPr marL="381000" indent="-381000" eaLnBrk="1" hangingPunct="1">
              <a:buFontTx/>
              <a:buNone/>
              <a:defRPr/>
            </a:pPr>
            <a:r>
              <a:rPr lang="pl-PL" altLang="it-IT" sz="2000" dirty="0">
                <a:ea typeface="Arial Unicode MS" pitchFamily="34" charset="-128"/>
              </a:rPr>
              <a:t>Zmiany dokonali dopiero myśliciele chrześcijańscy. Choć w niezmiernej ilości spraw korzystali z helleńskiej filozofii, ale  - przezwyciężyli obiektywizm, intelektualizm, uniwersalizm, </a:t>
            </a:r>
            <a:r>
              <a:rPr lang="pl-PL" altLang="it-IT" sz="2000" dirty="0" err="1">
                <a:ea typeface="Arial Unicode MS" pitchFamily="34" charset="-128"/>
              </a:rPr>
              <a:t>finityzm</a:t>
            </a:r>
            <a:r>
              <a:rPr lang="pl-PL" altLang="it-IT" sz="2000" dirty="0">
                <a:ea typeface="Arial Unicode MS" pitchFamily="34" charset="-128"/>
              </a:rPr>
              <a:t> starożytny.</a:t>
            </a:r>
          </a:p>
          <a:p>
            <a:pPr marL="381000" indent="-381000" eaLnBrk="1" hangingPunct="1">
              <a:buFontTx/>
              <a:buNone/>
              <a:defRPr/>
            </a:pPr>
            <a:r>
              <a:rPr lang="pl-PL" altLang="it-IT" sz="2000" dirty="0">
                <a:ea typeface="Arial Unicode MS" pitchFamily="34" charset="-128"/>
              </a:rPr>
              <a:t>Toteż pojawienie się </a:t>
            </a:r>
            <a:r>
              <a:rPr lang="pl-PL" altLang="it-IT" sz="2000" b="1" dirty="0">
                <a:ea typeface="Arial Unicode MS" pitchFamily="34" charset="-128"/>
              </a:rPr>
              <a:t>chrześcijaństwa</a:t>
            </a:r>
            <a:r>
              <a:rPr lang="pl-PL" altLang="it-IT" sz="2000" dirty="0">
                <a:ea typeface="Arial Unicode MS" pitchFamily="34" charset="-128"/>
              </a:rPr>
              <a:t>, będące bez znaczenia dla rozwoju nauk szczegółowych, w dziejach filozofii było datą przełomową.” </a:t>
            </a:r>
          </a:p>
          <a:p>
            <a:pPr marL="381000" indent="-381000" eaLnBrk="1" hangingPunct="1">
              <a:buFontTx/>
              <a:buNone/>
              <a:defRPr/>
            </a:pPr>
            <a:endParaRPr lang="pl-PL" altLang="it-IT" sz="2000" dirty="0">
              <a:ea typeface="Arial Unicode MS" pitchFamily="34" charset="-128"/>
            </a:endParaRPr>
          </a:p>
          <a:p>
            <a:pPr marL="381000" indent="-381000" eaLnBrk="1" hangingPunct="1">
              <a:buFontTx/>
              <a:buNone/>
              <a:defRPr/>
            </a:pPr>
            <a:r>
              <a:rPr lang="pl-PL" altLang="it-IT" sz="2000" dirty="0">
                <a:ea typeface="Arial Unicode MS" pitchFamily="34" charset="-128"/>
              </a:rPr>
              <a:t>Wł. Tatarkiewicz, </a:t>
            </a:r>
            <a:r>
              <a:rPr lang="pl-PL" altLang="it-IT" sz="2000" i="1" dirty="0">
                <a:ea typeface="Arial Unicode MS" pitchFamily="34" charset="-128"/>
              </a:rPr>
              <a:t>Historia filozofii</a:t>
            </a:r>
            <a:r>
              <a:rPr lang="pl-PL" altLang="it-IT" sz="2000" dirty="0">
                <a:ea typeface="Arial Unicode MS" pitchFamily="34" charset="-128"/>
              </a:rPr>
              <a:t>, t.1, wyd. XVI, PWN Warszawa, 1998, str. 172.</a:t>
            </a:r>
          </a:p>
          <a:p>
            <a:pPr marL="381000" indent="-381000" eaLnBrk="1" hangingPunct="1">
              <a:lnSpc>
                <a:spcPct val="80000"/>
              </a:lnSpc>
              <a:buFontTx/>
              <a:buNone/>
              <a:defRPr/>
            </a:pPr>
            <a:endParaRPr lang="pl-PL" altLang="it-IT" sz="2000" dirty="0">
              <a:ea typeface="Arial Unicode MS" pitchFamily="34" charset="-128"/>
            </a:endParaRPr>
          </a:p>
          <a:p>
            <a:pPr marL="381000" indent="-381000" eaLnBrk="1" hangingPunct="1">
              <a:lnSpc>
                <a:spcPct val="80000"/>
              </a:lnSpc>
              <a:buFontTx/>
              <a:buNone/>
              <a:defRPr/>
            </a:pPr>
            <a:endParaRPr lang="pl-PL" altLang="it-IT" sz="2000" dirty="0">
              <a:solidFill>
                <a:srgbClr val="000099"/>
              </a:solidFill>
              <a:ea typeface="Arial Unicode MS" pitchFamily="34" charset="-128"/>
            </a:endParaRPr>
          </a:p>
          <a:p>
            <a:pPr marL="381000" indent="-381000" eaLnBrk="1" hangingPunct="1">
              <a:lnSpc>
                <a:spcPct val="80000"/>
              </a:lnSpc>
              <a:buFontTx/>
              <a:buNone/>
              <a:defRPr/>
            </a:pPr>
            <a:endParaRPr lang="pl-PL" altLang="it-IT" sz="2000" dirty="0">
              <a:ea typeface="Arial Unicode MS" pitchFamily="34" charset="-128"/>
            </a:endParaRPr>
          </a:p>
          <a:p>
            <a:pPr marL="381000" indent="-381000" eaLnBrk="1" hangingPunct="1">
              <a:lnSpc>
                <a:spcPct val="80000"/>
              </a:lnSpc>
              <a:buFontTx/>
              <a:buNone/>
              <a:defRPr/>
            </a:pPr>
            <a:r>
              <a:rPr lang="pl-PL" altLang="it-IT" sz="18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596AC86-67C3-9B83-365A-251183BD7CB3}"/>
              </a:ext>
            </a:extLst>
          </p:cNvPr>
          <p:cNvSpPr>
            <a:spLocks noGrp="1" noChangeArrowheads="1"/>
          </p:cNvSpPr>
          <p:nvPr>
            <p:ph type="title"/>
          </p:nvPr>
        </p:nvSpPr>
        <p:spPr>
          <a:xfrm>
            <a:off x="-762000" y="-171450"/>
            <a:ext cx="8229600" cy="1143000"/>
          </a:xfrm>
        </p:spPr>
        <p:txBody>
          <a:bodyPr/>
          <a:lstStyle/>
          <a:p>
            <a:pPr eaLnBrk="1" hangingPunct="1"/>
            <a:r>
              <a:rPr lang="pl-PL" altLang="it-IT" sz="3600">
                <a:ea typeface="Arial Unicode MS" pitchFamily="34" charset="-128"/>
              </a:rPr>
              <a:t>Bacon: Astrologia teoretyczna </a:t>
            </a:r>
          </a:p>
        </p:txBody>
      </p:sp>
      <p:sp>
        <p:nvSpPr>
          <p:cNvPr id="21507" name="Rectangle 3">
            <a:extLst>
              <a:ext uri="{FF2B5EF4-FFF2-40B4-BE49-F238E27FC236}">
                <a16:creationId xmlns:a16="http://schemas.microsoft.com/office/drawing/2014/main" id="{FB56EBB6-32EE-BFBB-54F8-6A948572C185}"/>
              </a:ext>
            </a:extLst>
          </p:cNvPr>
          <p:cNvSpPr>
            <a:spLocks noGrp="1" noChangeArrowheads="1"/>
          </p:cNvSpPr>
          <p:nvPr>
            <p:ph type="body" idx="1"/>
          </p:nvPr>
        </p:nvSpPr>
        <p:spPr>
          <a:xfrm>
            <a:off x="0" y="1435100"/>
            <a:ext cx="8937625" cy="5759450"/>
          </a:xfrm>
        </p:spPr>
        <p:txBody>
          <a:bodyPr/>
          <a:lstStyle/>
          <a:p>
            <a:pPr eaLnBrk="1" hangingPunct="1">
              <a:buFontTx/>
              <a:buNone/>
            </a:pPr>
            <a:r>
              <a:rPr lang="pl-PL" altLang="it-IT" sz="1800"/>
              <a:t>„Więc średnic</a:t>
            </a:r>
            <a:r>
              <a:rPr lang="pl-PL" altLang="it-IT" sz="1800">
                <a:ea typeface="Arial Unicode MS" pitchFamily="34" charset="-128"/>
              </a:rPr>
              <a:t>a Ziemi, jeśli chodzi o długość, będzie trzy razy             większa od średnicy Księżyca i </a:t>
            </a:r>
            <a:r>
              <a:rPr lang="pl-PL" altLang="it-IT" sz="1800"/>
              <a:t>2</a:t>
            </a:r>
            <a:r>
              <a:rPr lang="pl-PL" altLang="it-IT" sz="1800">
                <a:ea typeface="Arial Unicode MS" pitchFamily="34" charset="-128"/>
              </a:rPr>
              <a:t>/5 tej średnicy.” (s. 388)</a:t>
            </a:r>
          </a:p>
          <a:p>
            <a:pPr eaLnBrk="1" hangingPunct="1">
              <a:buFontTx/>
              <a:buNone/>
            </a:pPr>
            <a:r>
              <a:rPr lang="pl-PL" altLang="it-IT" sz="1800">
                <a:solidFill>
                  <a:srgbClr val="000099"/>
                </a:solidFill>
                <a:ea typeface="Arial Unicode MS" pitchFamily="34" charset="-128"/>
              </a:rPr>
              <a:t>Średnica Ziemi to </a:t>
            </a:r>
            <a:r>
              <a:rPr lang="pl-PL" altLang="it-IT" sz="1800">
                <a:solidFill>
                  <a:srgbClr val="000099"/>
                </a:solidFill>
              </a:rPr>
              <a:t>12.742 km a średnica</a:t>
            </a:r>
            <a:r>
              <a:rPr lang="pl-PL" altLang="it-IT" sz="1800">
                <a:solidFill>
                  <a:srgbClr val="000099"/>
                </a:solidFill>
                <a:ea typeface="Arial Unicode MS" pitchFamily="34" charset="-128"/>
              </a:rPr>
              <a:t> Księżyca to </a:t>
            </a:r>
            <a:r>
              <a:rPr lang="pl-PL" altLang="it-IT" sz="1800">
                <a:solidFill>
                  <a:srgbClr val="000099"/>
                </a:solidFill>
              </a:rPr>
              <a:t>3.474 km,              czyli Ziemia jest 3 i 3/5 razy większa od Księżyca. Wiedza Ptolemeusza                   (astronomów starożytnych) była rzeczywiście znakomita.</a:t>
            </a:r>
          </a:p>
          <a:p>
            <a:pPr eaLnBrk="1" hangingPunct="1">
              <a:buFontTx/>
              <a:buNone/>
            </a:pPr>
            <a:endParaRPr lang="pl-PL" altLang="it-IT" sz="1800">
              <a:solidFill>
                <a:srgbClr val="000099"/>
              </a:solidFill>
            </a:endParaRPr>
          </a:p>
          <a:p>
            <a:pPr eaLnBrk="1" hangingPunct="1">
              <a:buFontTx/>
              <a:buNone/>
            </a:pPr>
            <a:r>
              <a:rPr lang="pl-PL" altLang="it-IT" sz="1800">
                <a:solidFill>
                  <a:srgbClr val="000099"/>
                </a:solidFill>
              </a:rPr>
              <a:t>  „</a:t>
            </a:r>
            <a:r>
              <a:rPr lang="pl-PL" altLang="it-IT" sz="1800">
                <a:ea typeface="Arial Unicode MS" pitchFamily="34" charset="-128"/>
              </a:rPr>
              <a:t>Z tego wszystkiego, co powiedzi</a:t>
            </a:r>
            <a:r>
              <a:rPr lang="pl-PL" altLang="it-IT" sz="1800"/>
              <a:t>ano o wielkości ciał wynika, że największe ze wszystkich, z wyjątkiem wszystkich orbit, pomijając orbitę Ziemi [?], jest Słońce, następnie idą gwiazdy pierwszej wielkości, dalej po trzecie, Jowisz, na czwartym miejscu Saturn, na piątym pozostałe wszystkie gwiazdy stałe, według stopnia i porządku, na szóstym Mars, na siódmym gwiazdy stałe widoczne zmysłami, na ósmym Ziemia, na dziewiątym Wenus, na dziesiątym Księżyc, na miejscu jedenastym Merkury.” (s. 393)</a:t>
            </a:r>
          </a:p>
          <a:p>
            <a:pPr eaLnBrk="1" hangingPunct="1">
              <a:buFontTx/>
              <a:buNone/>
            </a:pPr>
            <a:r>
              <a:rPr lang="pl-PL" altLang="it-IT" sz="1800">
                <a:solidFill>
                  <a:srgbClr val="000099"/>
                </a:solidFill>
                <a:ea typeface="Arial Unicode MS" pitchFamily="34" charset="-128"/>
              </a:rPr>
              <a:t>Niewiele się tu B</a:t>
            </a:r>
            <a:r>
              <a:rPr lang="pl-PL" altLang="it-IT" sz="1800">
                <a:solidFill>
                  <a:srgbClr val="000099"/>
                </a:solidFill>
              </a:rPr>
              <a:t>acon (Ptolemeusz?) pomylił: Słońce jest 100 razy większe od Ziemi. Jowisz jest największą planetą – o  średnicy jest 11 razy większej od ziemskiej, Saturn – 9 razy. Wenus jest nieco mniejsza od Ziemi, a Mars - o połowę.     Średnica Merkurego jest o 40% większa od średnicy Księżyca.</a:t>
            </a:r>
            <a:r>
              <a:rPr lang="pl-PL" altLang="it-IT" sz="1800"/>
              <a:t>   </a:t>
            </a:r>
          </a:p>
        </p:txBody>
      </p:sp>
      <p:pic>
        <p:nvPicPr>
          <p:cNvPr id="21508" name="Picture 7">
            <a:extLst>
              <a:ext uri="{FF2B5EF4-FFF2-40B4-BE49-F238E27FC236}">
                <a16:creationId xmlns:a16="http://schemas.microsoft.com/office/drawing/2014/main" id="{9684B04C-E704-950B-A9FA-6DF770CBF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58738"/>
            <a:ext cx="2359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pole tekstowe 2">
            <a:extLst>
              <a:ext uri="{FF2B5EF4-FFF2-40B4-BE49-F238E27FC236}">
                <a16:creationId xmlns:a16="http://schemas.microsoft.com/office/drawing/2014/main" id="{3388B538-34D6-7171-B328-A9D45C7443ED}"/>
              </a:ext>
            </a:extLst>
          </p:cNvPr>
          <p:cNvSpPr txBox="1">
            <a:spLocks noChangeArrowheads="1"/>
          </p:cNvSpPr>
          <p:nvPr/>
        </p:nvSpPr>
        <p:spPr bwMode="auto">
          <a:xfrm>
            <a:off x="1403350" y="1068388"/>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en-US" sz="1200">
                <a:solidFill>
                  <a:srgbClr val="626262"/>
                </a:solidFill>
                <a:latin typeface="-apple-system"/>
              </a:rPr>
              <a:t>Credit: L'image Du Monde by Gossuin de Metz, Bibliothèque Nationale de France</a:t>
            </a:r>
            <a:endParaRPr lang="pl-PL" altLang="en-US" sz="120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C5E8CCB-1051-5B8D-1E80-B1A696F1D28E}"/>
              </a:ext>
            </a:extLst>
          </p:cNvPr>
          <p:cNvSpPr>
            <a:spLocks noGrp="1" noChangeArrowheads="1"/>
          </p:cNvSpPr>
          <p:nvPr>
            <p:ph type="title"/>
          </p:nvPr>
        </p:nvSpPr>
        <p:spPr>
          <a:xfrm>
            <a:off x="0" y="333375"/>
            <a:ext cx="6059488" cy="1143000"/>
          </a:xfrm>
        </p:spPr>
        <p:txBody>
          <a:bodyPr/>
          <a:lstStyle/>
          <a:p>
            <a:pPr eaLnBrk="1" hangingPunct="1"/>
            <a:r>
              <a:rPr lang="pl-PL" altLang="it-IT" sz="3600">
                <a:ea typeface="Arial Unicode MS" pitchFamily="34" charset="-128"/>
              </a:rPr>
              <a:t>Bacon: Geografia Europy</a:t>
            </a:r>
          </a:p>
        </p:txBody>
      </p:sp>
      <p:sp>
        <p:nvSpPr>
          <p:cNvPr id="23555" name="Rectangle 3">
            <a:extLst>
              <a:ext uri="{FF2B5EF4-FFF2-40B4-BE49-F238E27FC236}">
                <a16:creationId xmlns:a16="http://schemas.microsoft.com/office/drawing/2014/main" id="{184204F7-BF39-4421-2BAF-CFEB1C2928C6}"/>
              </a:ext>
            </a:extLst>
          </p:cNvPr>
          <p:cNvSpPr>
            <a:spLocks noGrp="1" noChangeArrowheads="1"/>
          </p:cNvSpPr>
          <p:nvPr>
            <p:ph type="body" idx="1"/>
          </p:nvPr>
        </p:nvSpPr>
        <p:spPr>
          <a:xfrm>
            <a:off x="90488" y="1700213"/>
            <a:ext cx="8802687" cy="5329237"/>
          </a:xfrm>
        </p:spPr>
        <p:txBody>
          <a:bodyPr/>
          <a:lstStyle/>
          <a:p>
            <a:pPr eaLnBrk="1" hangingPunct="1">
              <a:buFontTx/>
              <a:buNone/>
            </a:pPr>
            <a:r>
              <a:rPr lang="pl-PL" altLang="it-IT" sz="2000" dirty="0"/>
              <a:t>Później w kierunku wschodnim znajduje się wspomniane już wielkie morze [Bałtyckie, czyli Wschodnie dla Niemców], które nazywa się morzem wschodnim, gdyż ocean nie rozciąga się poza to morze. Nad brzegiem północno-wschodnim tego morza, bezpośrednio po zatokach Szwecji, jest Estonia; następnie w kierunku tego morza jest </a:t>
            </a:r>
            <a:r>
              <a:rPr lang="pl-PL" altLang="it-IT" sz="2000" dirty="0" err="1"/>
              <a:t>Liwonia</a:t>
            </a:r>
            <a:r>
              <a:rPr lang="pl-PL" altLang="it-IT" sz="2000" dirty="0"/>
              <a:t> [Łotwa], następnie Kuronia, czyli Kurlandia, zbaczająca nieco na stronę południową. Później idą Prusy, wielki obszar nad brzegiem południowym. Następnie Pomorze, później Lubeka, wielki i słynny port na pograniczu Danii i Saksonii. </a:t>
            </a:r>
          </a:p>
          <a:p>
            <a:pPr eaLnBrk="1" hangingPunct="1">
              <a:buFontTx/>
              <a:buNone/>
            </a:pPr>
            <a:r>
              <a:rPr lang="pl-PL" altLang="it-IT" sz="2000" dirty="0"/>
              <a:t>W środku zaś tego morze jest pewna wyspa, która nosi nazwę </a:t>
            </a:r>
            <a:r>
              <a:rPr lang="pl-PL" altLang="it-IT" sz="2000" dirty="0" err="1"/>
              <a:t>Gothlandii</a:t>
            </a:r>
            <a:r>
              <a:rPr lang="pl-PL" altLang="it-IT" sz="2000" dirty="0"/>
              <a:t>. Za </a:t>
            </a:r>
            <a:r>
              <a:rPr lang="pl-PL" altLang="it-IT" sz="2000" dirty="0" err="1"/>
              <a:t>Liwonią</a:t>
            </a:r>
            <a:r>
              <a:rPr lang="pl-PL" altLang="it-IT" sz="2000" dirty="0"/>
              <a:t>, w kierunku wschodnim jest </a:t>
            </a:r>
            <a:r>
              <a:rPr lang="pl-PL" altLang="it-IT" sz="2000" dirty="0" err="1"/>
              <a:t>Semi</a:t>
            </a:r>
            <a:r>
              <a:rPr lang="pl-PL" altLang="it-IT" sz="2000" dirty="0"/>
              <a:t>-Galia. Te ziemie, mianowicie Estonię, </a:t>
            </a:r>
            <a:r>
              <a:rPr lang="pl-PL" altLang="it-IT" sz="2000" dirty="0" err="1"/>
              <a:t>Liwonię</a:t>
            </a:r>
            <a:r>
              <a:rPr lang="pl-PL" altLang="it-IT" sz="2000" dirty="0"/>
              <a:t>, </a:t>
            </a:r>
            <a:r>
              <a:rPr lang="pl-PL" altLang="it-IT" sz="2000" dirty="0" err="1"/>
              <a:t>Semi</a:t>
            </a:r>
            <a:r>
              <a:rPr lang="pl-PL" altLang="it-IT" sz="2000" dirty="0"/>
              <a:t>-Galię, </a:t>
            </a:r>
            <a:r>
              <a:rPr lang="pl-PL" altLang="it-IT" sz="2000" dirty="0" err="1"/>
              <a:t>Kuronię</a:t>
            </a:r>
            <a:r>
              <a:rPr lang="pl-PL" altLang="it-IT" sz="2000" dirty="0"/>
              <a:t>, otacza wymieniona wyżej </a:t>
            </a:r>
            <a:r>
              <a:rPr lang="pl-PL" altLang="it-IT" sz="2000" dirty="0" err="1"/>
              <a:t>Leukowia</a:t>
            </a:r>
            <a:r>
              <a:rPr lang="pl-PL" altLang="it-IT" sz="2000" dirty="0"/>
              <a:t>, i otacza ją wielka Rosja z obu stron wymienionego morza, i kończy się w części południowej na Prusach i Polsce. Polska zaś leży na południu od Prus, a na południe od niej znajduje się Bohemia a następnie Austria. (s. 573)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Obraz 2">
            <a:extLst>
              <a:ext uri="{FF2B5EF4-FFF2-40B4-BE49-F238E27FC236}">
                <a16:creationId xmlns:a16="http://schemas.microsoft.com/office/drawing/2014/main" id="{A405D29F-04A0-64CD-64EA-487445DEB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333375"/>
            <a:ext cx="91440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pole tekstowe 4">
            <a:extLst>
              <a:ext uri="{FF2B5EF4-FFF2-40B4-BE49-F238E27FC236}">
                <a16:creationId xmlns:a16="http://schemas.microsoft.com/office/drawing/2014/main" id="{8D6D83CC-1FCB-A513-382A-0E88AFEBEE70}"/>
              </a:ext>
            </a:extLst>
          </p:cNvPr>
          <p:cNvSpPr txBox="1">
            <a:spLocks noChangeArrowheads="1"/>
          </p:cNvSpPr>
          <p:nvPr/>
        </p:nvSpPr>
        <p:spPr bwMode="auto">
          <a:xfrm>
            <a:off x="323850" y="63246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2000">
                <a:solidFill>
                  <a:schemeClr val="tx2"/>
                </a:solidFill>
              </a:rPr>
              <a:t>https://www.cronologia.it/storia/aa1300d.htm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B20E550-045F-E1D9-FA55-9D6DD7BF9FB8}"/>
              </a:ext>
            </a:extLst>
          </p:cNvPr>
          <p:cNvSpPr>
            <a:spLocks noGrp="1" noChangeArrowheads="1"/>
          </p:cNvSpPr>
          <p:nvPr>
            <p:ph type="title"/>
          </p:nvPr>
        </p:nvSpPr>
        <p:spPr>
          <a:xfrm>
            <a:off x="457200" y="274638"/>
            <a:ext cx="5483225" cy="1143000"/>
          </a:xfrm>
        </p:spPr>
        <p:txBody>
          <a:bodyPr/>
          <a:lstStyle/>
          <a:p>
            <a:pPr eaLnBrk="1" hangingPunct="1"/>
            <a:r>
              <a:rPr lang="pl-PL" altLang="it-IT" sz="3600">
                <a:ea typeface="Arial Unicode MS" pitchFamily="34" charset="-128"/>
              </a:rPr>
              <a:t>Religie świata</a:t>
            </a:r>
          </a:p>
        </p:txBody>
      </p:sp>
      <p:sp>
        <p:nvSpPr>
          <p:cNvPr id="25603" name="Rectangle 3">
            <a:extLst>
              <a:ext uri="{FF2B5EF4-FFF2-40B4-BE49-F238E27FC236}">
                <a16:creationId xmlns:a16="http://schemas.microsoft.com/office/drawing/2014/main" id="{68E31A3D-E8A1-38FD-8B3C-41995E458428}"/>
              </a:ext>
            </a:extLst>
          </p:cNvPr>
          <p:cNvSpPr>
            <a:spLocks noGrp="1" noChangeArrowheads="1"/>
          </p:cNvSpPr>
          <p:nvPr>
            <p:ph type="body" idx="1"/>
          </p:nvPr>
        </p:nvSpPr>
        <p:spPr>
          <a:xfrm>
            <a:off x="190500" y="1268413"/>
            <a:ext cx="8774113" cy="5329237"/>
          </a:xfrm>
        </p:spPr>
        <p:txBody>
          <a:bodyPr/>
          <a:lstStyle/>
          <a:p>
            <a:pPr eaLnBrk="1" hangingPunct="1">
              <a:buFontTx/>
              <a:buNone/>
            </a:pPr>
            <a:r>
              <a:rPr lang="pl-PL" altLang="it-IT" sz="2000"/>
              <a:t>Obrządki zaś tych poszczególnych ludów są najrozmaitsze. Prusowie, Kurlandczycy, Liwonowie, Estończycy, Semigollowie, Leukowici są poganami. Natomiast Alani nie, gdyż Tatarzy napadli ich ziemie i Kumanowie schronili się aż na Węgrzech. Sami Kumanowie, podobnie jak Alanowie, byli poganami, ale zostali wyniszczeni. Rusini są chrześcijanami, ale są schizmatykami; posiadają obrządek grecki, ale nie posługują się językiem greckim, natomiast używają używają języka słowiańskiego, który to język jest jednym z licznych używanych w tych regionach. Posługują się tym językiem na Rusi, w Polsce, na Węgrzech i używa go wiele innych narodów. (s. 574)</a:t>
            </a:r>
          </a:p>
          <a:p>
            <a:pPr eaLnBrk="1" hangingPunct="1">
              <a:buFontTx/>
              <a:buNone/>
            </a:pPr>
            <a:r>
              <a:rPr lang="pl-PL" altLang="it-IT" sz="2000"/>
              <a:t>Tak więc naród Moalów, od pierwszych swych początków najgłupszy i najbiedniejszy, za dopuszczeniem bożym powoli i sukcesywnie podporządkował sobie wszystkie narody sąsiednie i w krótkim okresie czasu powalił na ziemię prawie cały świat. […] Obecnie, od strony północno-wschodniej rządzą oni aż do Polski, gdyż cała Rosja jest im podporządkowana. (s.588)</a:t>
            </a:r>
          </a:p>
          <a:p>
            <a:pPr eaLnBrk="1" hangingPunct="1">
              <a:buFontTx/>
              <a:buNone/>
            </a:pPr>
            <a:r>
              <a:rPr lang="pl-PL" altLang="it-IT" sz="2000"/>
              <a:t>„Bitwa pod Legnicą” (1241) (Wikipedia)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F747235-E895-A87F-2C1C-A65208306B11}"/>
              </a:ext>
            </a:extLst>
          </p:cNvPr>
          <p:cNvSpPr>
            <a:spLocks noGrp="1" noChangeArrowheads="1"/>
          </p:cNvSpPr>
          <p:nvPr>
            <p:ph type="title"/>
          </p:nvPr>
        </p:nvSpPr>
        <p:spPr>
          <a:xfrm>
            <a:off x="457200" y="274638"/>
            <a:ext cx="7713663" cy="706437"/>
          </a:xfrm>
        </p:spPr>
        <p:txBody>
          <a:bodyPr/>
          <a:lstStyle/>
          <a:p>
            <a:pPr eaLnBrk="1" hangingPunct="1"/>
            <a:r>
              <a:rPr lang="pl-PL" altLang="it-IT" sz="3600"/>
              <a:t>„Bitwa pod Legnicą” (1241)</a:t>
            </a:r>
            <a:endParaRPr lang="pl-PL" altLang="it-IT" sz="3600">
              <a:ea typeface="Arial Unicode MS" pitchFamily="34" charset="-128"/>
            </a:endParaRPr>
          </a:p>
        </p:txBody>
      </p:sp>
      <p:sp>
        <p:nvSpPr>
          <p:cNvPr id="26627" name="Rectangle 3">
            <a:extLst>
              <a:ext uri="{FF2B5EF4-FFF2-40B4-BE49-F238E27FC236}">
                <a16:creationId xmlns:a16="http://schemas.microsoft.com/office/drawing/2014/main" id="{7123B0DF-C3B6-BEAB-0CED-6B6395D67BF5}"/>
              </a:ext>
            </a:extLst>
          </p:cNvPr>
          <p:cNvSpPr>
            <a:spLocks noGrp="1" noChangeArrowheads="1"/>
          </p:cNvSpPr>
          <p:nvPr>
            <p:ph type="body" idx="1"/>
          </p:nvPr>
        </p:nvSpPr>
        <p:spPr>
          <a:xfrm>
            <a:off x="-17463" y="5303838"/>
            <a:ext cx="9144001" cy="706437"/>
          </a:xfrm>
        </p:spPr>
        <p:txBody>
          <a:bodyPr/>
          <a:lstStyle/>
          <a:p>
            <a:pPr eaLnBrk="1" hangingPunct="1">
              <a:buFontTx/>
              <a:buNone/>
            </a:pPr>
            <a:r>
              <a:rPr lang="pl-PL" altLang="it-IT" sz="1800"/>
              <a:t>Wikipedia „pisze”, że bitwa pod Legnicą była klęską polskiego rycerstwa. W rzeczy-wistości, na równi z bitwą pod Poitiers, była jednym z największych w historii Europy zwycięstw. Zapobiegła dalszej ekspansji kultur, jeszcze nie-europejskich. Po legnickim zwycięstwie, Tatarzy już  nigdy nie dotarli tak na zachód tak daleko, jak w 1241 roku.			Obraz: „Bitwa pod Legnicą” (1241) (Wikipedia)  </a:t>
            </a:r>
          </a:p>
        </p:txBody>
      </p:sp>
      <p:pic>
        <p:nvPicPr>
          <p:cNvPr id="24580" name="Picture 5">
            <a:extLst>
              <a:ext uri="{FF2B5EF4-FFF2-40B4-BE49-F238E27FC236}">
                <a16:creationId xmlns:a16="http://schemas.microsoft.com/office/drawing/2014/main" id="{E62A9BB5-2804-62C9-CF2B-575FFFE72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912813"/>
            <a:ext cx="612616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animEffect transition="in" filter="fade">
                                      <p:cBhvr>
                                        <p:cTn id="9"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C4D9639-3A5E-BD80-0386-817778E3A2C7}"/>
              </a:ext>
            </a:extLst>
          </p:cNvPr>
          <p:cNvSpPr>
            <a:spLocks noGrp="1" noChangeArrowheads="1"/>
          </p:cNvSpPr>
          <p:nvPr>
            <p:ph type="title"/>
          </p:nvPr>
        </p:nvSpPr>
        <p:spPr>
          <a:xfrm>
            <a:off x="395288" y="0"/>
            <a:ext cx="5329237" cy="1143000"/>
          </a:xfrm>
        </p:spPr>
        <p:txBody>
          <a:bodyPr/>
          <a:lstStyle/>
          <a:p>
            <a:pPr eaLnBrk="1" hangingPunct="1"/>
            <a:r>
              <a:rPr lang="pl-PL" altLang="it-IT" sz="3600">
                <a:ea typeface="Arial Unicode MS" pitchFamily="34" charset="-128"/>
              </a:rPr>
              <a:t>Bacon: Geografia świata</a:t>
            </a:r>
          </a:p>
        </p:txBody>
      </p:sp>
      <p:sp>
        <p:nvSpPr>
          <p:cNvPr id="27651" name="Rectangle 3">
            <a:extLst>
              <a:ext uri="{FF2B5EF4-FFF2-40B4-BE49-F238E27FC236}">
                <a16:creationId xmlns:a16="http://schemas.microsoft.com/office/drawing/2014/main" id="{E0785234-B63D-405A-F0EB-2E8E94BAC9D3}"/>
              </a:ext>
            </a:extLst>
          </p:cNvPr>
          <p:cNvSpPr>
            <a:spLocks noGrp="1" noChangeArrowheads="1"/>
          </p:cNvSpPr>
          <p:nvPr>
            <p:ph type="body" idx="1"/>
          </p:nvPr>
        </p:nvSpPr>
        <p:spPr>
          <a:xfrm>
            <a:off x="0" y="1508125"/>
            <a:ext cx="9036050" cy="5329238"/>
          </a:xfrm>
        </p:spPr>
        <p:txBody>
          <a:bodyPr/>
          <a:lstStyle/>
          <a:p>
            <a:pPr algn="just" eaLnBrk="1" hangingPunct="1">
              <a:buFontTx/>
              <a:buNone/>
            </a:pPr>
            <a:r>
              <a:rPr lang="pl-PL" altLang="it-IT" sz="2000"/>
              <a:t>N</a:t>
            </a:r>
            <a:r>
              <a:rPr lang="pl-PL" altLang="it-IT" sz="2000">
                <a:ea typeface="Arial Unicode MS" pitchFamily="34" charset="-128"/>
              </a:rPr>
              <a:t>a południe od tego rejonu zajętego przez Tatarów, za Morzem Pontyjskim [Czarnym], byli Hiberowie i Gruzini. W Gruzji jest wielkie miasto będ</a:t>
            </a:r>
            <a:r>
              <a:rPr lang="pl-PL" altLang="it-IT" sz="2000"/>
              <a:t>ą</a:t>
            </a:r>
            <a:r>
              <a:rPr lang="pl-PL" altLang="it-IT" sz="2000">
                <a:ea typeface="Arial Unicode MS" pitchFamily="34" charset="-128"/>
              </a:rPr>
              <a:t>ce  stolic</a:t>
            </a:r>
            <a:r>
              <a:rPr lang="pl-PL" altLang="it-IT" sz="2000"/>
              <a:t>ą</a:t>
            </a:r>
            <a:r>
              <a:rPr lang="pl-PL" altLang="it-IT" sz="2000">
                <a:ea typeface="Arial Unicode MS" pitchFamily="34" charset="-128"/>
              </a:rPr>
              <a:t>, które nazywa się Thephelis, gdzie maja swój klasztor bracia Kaznodzieje [Dominikanie]</a:t>
            </a:r>
          </a:p>
          <a:p>
            <a:pPr algn="just" eaLnBrk="1" hangingPunct="1">
              <a:buFontTx/>
              <a:buNone/>
            </a:pPr>
            <a:r>
              <a:rPr lang="pl-PL" altLang="it-IT" sz="2000">
                <a:ea typeface="Arial Unicode MS" pitchFamily="34" charset="-128"/>
              </a:rPr>
              <a:t>Ziemie Gruzinów i Karasiminów mają od południa ziemię Sułtana Turcji i Kapadocję. Armenia większa znajduje się powyżej Kapadocji, na wschodzie. Armenia ta, aczkolwiek leży na południu w stosunku do Gruzji, to jednak rozci</a:t>
            </a:r>
            <a:r>
              <a:rPr lang="pl-PL" altLang="it-IT" sz="2000"/>
              <a:t>ą</a:t>
            </a:r>
            <a:r>
              <a:rPr lang="pl-PL" altLang="it-IT" sz="2000">
                <a:ea typeface="Arial Unicode MS" pitchFamily="34" charset="-128"/>
              </a:rPr>
              <a:t>ga[ła] się na wschód i biegnie aż do Medii i Mezopotamii. (s. 576) </a:t>
            </a:r>
          </a:p>
          <a:p>
            <a:pPr algn="just" eaLnBrk="1" hangingPunct="1">
              <a:buFontTx/>
              <a:buNone/>
            </a:pPr>
            <a:r>
              <a:rPr lang="pl-PL" altLang="it-IT" sz="2000">
                <a:ea typeface="Arial Unicode MS" pitchFamily="34" charset="-128"/>
              </a:rPr>
              <a:t>Dalej na wschód mieszka lud zwany Thebeth.</a:t>
            </a:r>
          </a:p>
          <a:p>
            <a:pPr algn="just" eaLnBrk="1" hangingPunct="1">
              <a:buFontTx/>
              <a:buNone/>
            </a:pPr>
            <a:r>
              <a:rPr lang="pl-PL" altLang="it-IT" sz="2000">
                <a:ea typeface="Arial Unicode MS" pitchFamily="34" charset="-128"/>
              </a:rPr>
              <a:t>Za tym ludem istnieje Wielka Kataja, która filozofowie nazywaj</a:t>
            </a:r>
            <a:r>
              <a:rPr lang="pl-PL" altLang="it-IT" sz="2000"/>
              <a:t>ą</a:t>
            </a:r>
            <a:r>
              <a:rPr lang="pl-PL" altLang="it-IT" sz="2000">
                <a:ea typeface="Arial Unicode MS" pitchFamily="34" charset="-128"/>
              </a:rPr>
              <a:t> Seres. Znajduje się ona na samych krańcach wschodu, od strony północno-wschodniej w stosunku do Indii, oddzielona od niej zatoką morską i górami. Tam wyrabiane s</a:t>
            </a:r>
            <a:r>
              <a:rPr lang="pl-PL" altLang="it-IT" sz="2000"/>
              <a:t>ą</a:t>
            </a:r>
            <a:r>
              <a:rPr lang="pl-PL" altLang="it-IT" sz="2000">
                <a:ea typeface="Arial Unicode MS" pitchFamily="34" charset="-128"/>
              </a:rPr>
              <a:t> najlepsze płótna jedwabne. (s. 590)</a:t>
            </a:r>
          </a:p>
          <a:p>
            <a:pPr eaLnBrk="1" hangingPunct="1">
              <a:buFontTx/>
              <a:buNone/>
            </a:pPr>
            <a:r>
              <a:rPr lang="pl-PL" altLang="it-IT" sz="1800">
                <a:solidFill>
                  <a:srgbClr val="000099"/>
                </a:solidFill>
              </a:rPr>
              <a:t>„Wit</a:t>
            </a:r>
            <a:r>
              <a:rPr lang="pl-PL" altLang="it-IT" sz="1800">
                <a:solidFill>
                  <a:srgbClr val="000099"/>
                </a:solidFill>
                <a:ea typeface="Arial Unicode MS" pitchFamily="34" charset="-128"/>
              </a:rPr>
              <a:t>aj, witaj! My Kitajcy a to Kitaj” (Kornel Makuszyński „Koziołek Matołek”</a:t>
            </a:r>
            <a:r>
              <a:rPr lang="pl-PL" altLang="it-IT" sz="1800">
                <a:ea typeface="Arial Unicode MS" pitchFamily="34" charset="-128"/>
              </a:rPr>
              <a: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ED7A7-AD3C-031F-81E3-B57D67652F43}"/>
              </a:ext>
            </a:extLst>
          </p:cNvPr>
          <p:cNvSpPr>
            <a:spLocks noGrp="1" noChangeArrowheads="1"/>
          </p:cNvSpPr>
          <p:nvPr>
            <p:ph type="title"/>
          </p:nvPr>
        </p:nvSpPr>
        <p:spPr>
          <a:xfrm>
            <a:off x="109538" y="-53975"/>
            <a:ext cx="8840787" cy="1143000"/>
          </a:xfrm>
        </p:spPr>
        <p:txBody>
          <a:bodyPr/>
          <a:lstStyle/>
          <a:p>
            <a:r>
              <a:rPr lang="pl-PL" altLang="it-IT" sz="3200"/>
              <a:t>Roger Bacon: „Zdarzają się liczne nadużycia”</a:t>
            </a:r>
            <a:endParaRPr lang="en-AU" altLang="it-IT" sz="3200"/>
          </a:p>
        </p:txBody>
      </p:sp>
      <p:sp>
        <p:nvSpPr>
          <p:cNvPr id="12291" name="Rectangle 3">
            <a:extLst>
              <a:ext uri="{FF2B5EF4-FFF2-40B4-BE49-F238E27FC236}">
                <a16:creationId xmlns:a16="http://schemas.microsoft.com/office/drawing/2014/main" id="{FD0E56D6-61A9-BF3E-43CF-BCFAE5F8580E}"/>
              </a:ext>
            </a:extLst>
          </p:cNvPr>
          <p:cNvSpPr>
            <a:spLocks noGrp="1" noChangeArrowheads="1"/>
          </p:cNvSpPr>
          <p:nvPr>
            <p:ph type="body" idx="1"/>
          </p:nvPr>
        </p:nvSpPr>
        <p:spPr>
          <a:xfrm>
            <a:off x="250825" y="992188"/>
            <a:ext cx="8893175" cy="5257800"/>
          </a:xfrm>
        </p:spPr>
        <p:txBody>
          <a:bodyPr/>
          <a:lstStyle/>
          <a:p>
            <a:pPr>
              <a:buFontTx/>
              <a:buNone/>
            </a:pPr>
            <a:r>
              <a:rPr lang="pl-PL" altLang="it-IT" sz="1800"/>
              <a:t>Obecnie omówię problem, którego rozwiązanie powinno stać się obowiązkiem Kościoła, a który wprowadza niebezpieczeństwo i chaos i nie powinien być dłużej tolerowany, tym bardziej że już od długiego czasu zdarzają się w tym zakresie liczne nadużycia. A ponieważ cały ten problem pochodzi po prostu z czystej niewiedzy i zaniedbań w studiach, tym bardziej jest on godny potępienia zarówno w oczach Boga i ludzi świętych, jak również w oczach wszystkich, nie tylko uczonych astronomów.</a:t>
            </a:r>
          </a:p>
          <a:p>
            <a:pPr>
              <a:buFontTx/>
              <a:buNone/>
            </a:pPr>
            <a:r>
              <a:rPr lang="pl-PL" altLang="it-IT" sz="1800"/>
              <a:t>To do czego zmierzam, dotyczy poprawy kalendarza, którym posługuje się Kościół. Juliusz Cezar, jak mówi historia, uczony w zakresie astronomii, opracował kalendarz, najlepszy, jaki mógł stworzyć w tym czasie. Jednak Juliusz nie ustalił prawdziwej ilości dni w roku, założył bowiem, iż istnieje ich w naszym kalendarzu 365 i 1/4 . Jednak dla wszystkich komputystów zarówno dawnych, jak nowszych, jest jasne, i potwierdzone to zostało metodami astronomicznymi, że wielkość roku słonecznego nie jest taka, lecz jest mniejsza. I jak mówią uczeni, </a:t>
            </a:r>
            <a:r>
              <a:rPr lang="pl-PL" altLang="it-IT" sz="1800">
                <a:solidFill>
                  <a:srgbClr val="FF0000"/>
                </a:solidFill>
              </a:rPr>
              <a:t>to „mniej” wynosi prawie 1/130 części jednego dnia</a:t>
            </a:r>
            <a:r>
              <a:rPr lang="pl-PL" altLang="it-IT" sz="1800"/>
              <a:t>. Z tego powodu oblicza się, że w ciągu stu trzydziestu lat istnieje nadliczbowo jeden dzień, który gdyby odjęło się go od kalendarza, to zniwelowałoby się błąd.  </a:t>
            </a:r>
          </a:p>
          <a:p>
            <a:pPr>
              <a:buFontTx/>
              <a:buNone/>
            </a:pPr>
            <a:endParaRPr lang="pl-PL" altLang="it-IT" sz="1800"/>
          </a:p>
          <a:p>
            <a:pPr>
              <a:buFontTx/>
              <a:buNone/>
            </a:pPr>
            <a:r>
              <a:rPr lang="pl-PL" altLang="it-IT" sz="1800"/>
              <a:t>Roger Bacon, Traktat większy </a:t>
            </a:r>
            <a:r>
              <a:rPr lang="pl-PL" altLang="it-IT" sz="1800" i="1"/>
              <a:t>(Opus Maior</a:t>
            </a:r>
            <a:r>
              <a:rPr lang="pl-PL" altLang="it-IT" sz="1800"/>
              <a:t>)</a:t>
            </a:r>
            <a:r>
              <a:rPr lang="pl-PL" altLang="it-IT" sz="1800" i="1"/>
              <a:t>,</a:t>
            </a:r>
            <a:r>
              <a:rPr lang="pl-PL" altLang="it-IT" sz="1800"/>
              <a:t> 1267, tłum. T. Włodarczyk, Hachette, Warszawa, 2009,  str. 443)</a:t>
            </a:r>
          </a:p>
          <a:p>
            <a:pPr>
              <a:buFontTx/>
              <a:buNone/>
            </a:pPr>
            <a:endParaRPr lang="en-AU" altLang="it-IT"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77472AE-1D0C-BEE4-8165-70CAAFA9C8A4}"/>
              </a:ext>
            </a:extLst>
          </p:cNvPr>
          <p:cNvSpPr>
            <a:spLocks noGrp="1" noChangeArrowheads="1"/>
          </p:cNvSpPr>
          <p:nvPr>
            <p:ph type="title"/>
          </p:nvPr>
        </p:nvSpPr>
        <p:spPr>
          <a:xfrm>
            <a:off x="395288" y="0"/>
            <a:ext cx="8229600" cy="1143000"/>
          </a:xfrm>
        </p:spPr>
        <p:txBody>
          <a:bodyPr/>
          <a:lstStyle/>
          <a:p>
            <a:pPr eaLnBrk="1" hangingPunct="1"/>
            <a:r>
              <a:rPr lang="pl-PL" altLang="it-IT" sz="3600">
                <a:ea typeface="Arial Unicode MS" pitchFamily="34" charset="-128"/>
              </a:rPr>
              <a:t>Bacon: Przesilenie letnie i zimowe</a:t>
            </a:r>
          </a:p>
        </p:txBody>
      </p:sp>
      <p:sp>
        <p:nvSpPr>
          <p:cNvPr id="29699" name="Rectangle 3">
            <a:extLst>
              <a:ext uri="{FF2B5EF4-FFF2-40B4-BE49-F238E27FC236}">
                <a16:creationId xmlns:a16="http://schemas.microsoft.com/office/drawing/2014/main" id="{B6EE4D07-51A4-0D45-8059-1F1C046781E4}"/>
              </a:ext>
            </a:extLst>
          </p:cNvPr>
          <p:cNvSpPr>
            <a:spLocks noGrp="1" noChangeArrowheads="1"/>
          </p:cNvSpPr>
          <p:nvPr>
            <p:ph type="body" idx="1"/>
          </p:nvPr>
        </p:nvSpPr>
        <p:spPr>
          <a:xfrm>
            <a:off x="250825" y="1052513"/>
            <a:ext cx="8734425" cy="5805487"/>
          </a:xfrm>
        </p:spPr>
        <p:txBody>
          <a:bodyPr/>
          <a:lstStyle/>
          <a:p>
            <a:pPr eaLnBrk="1" hangingPunct="1">
              <a:buFontTx/>
              <a:buNone/>
            </a:pPr>
            <a:r>
              <a:rPr lang="pl-PL" altLang="it-IT" sz="2000">
                <a:ea typeface="Arial Unicode MS" pitchFamily="34" charset="-128"/>
              </a:rPr>
              <a:t>Następnie dochodzi do tego jeszcze inny, znacznie poważniejszy błąd; dotyczy on mianowicie ustalenia dni równonocy i przesilenia [letniego, tj. 24 czerwca i 24 grudnia, według dzisiejszego kalendarza]. Błąd ten pochodzi nie tylko z fałszywego wyliczenia wielkości roku, ale zawiera w sobie inne poważne błędy. Zakłada on, że ekwinocja i solstycja zachodzą w stałych dniach i rzekomo zachodzić będą w tych właśnie dniach, i że tak powinno być zawsze. Jednak dla astronomów jest sprawa nie ulegającą najmniejszej wątpliwości, że te dni nie są stałe. […]</a:t>
            </a:r>
          </a:p>
          <a:p>
            <a:pPr eaLnBrk="1" hangingPunct="1">
              <a:buFontTx/>
              <a:buNone/>
            </a:pPr>
            <a:r>
              <a:rPr lang="pl-PL" altLang="it-IT" sz="2000">
                <a:ea typeface="Arial Unicode MS" pitchFamily="34" charset="-128"/>
              </a:rPr>
              <a:t>Chrześcijanie chętnie przyznawali mu rację,  to z tego powodu, że święty Jan Chrzciciel powiedział: „Potrzeba by on wzrastał, a ja się umniejszał”. Z tego powodu niektórzy egzegeci Pisma Świętego przyjmowali, że Jezus Chrystus urodził się, gdy dzień zaczał wzrastać, a więc w dzień przesilenia zimowego, a Jan Chrzciciel urodził się w dniu, w którym dzień zaczął się zmniejszać, czyli w dniu przesilenia letniego.  </a:t>
            </a:r>
          </a:p>
          <a:p>
            <a:pPr eaLnBrk="1" hangingPunct="1">
              <a:buFontTx/>
              <a:buNone/>
            </a:pPr>
            <a:r>
              <a:rPr lang="pl-PL" altLang="it-IT" sz="2000">
                <a:ea typeface="Arial Unicode MS" pitchFamily="34" charset="-128"/>
              </a:rPr>
              <a:t> </a:t>
            </a:r>
          </a:p>
          <a:p>
            <a:pPr eaLnBrk="1" hangingPunct="1">
              <a:buFontTx/>
              <a:buNone/>
            </a:pPr>
            <a:r>
              <a:rPr lang="pl-PL" altLang="it-IT" sz="2000">
                <a:ea typeface="Arial Unicode MS" pitchFamily="34" charset="-128"/>
              </a:rPr>
              <a:t>(Roger Bacon, Dzieło większe, IV [D], s.446)</a:t>
            </a:r>
            <a:endParaRPr lang="en-AU" altLang="it-IT" sz="2000">
              <a:ea typeface="Arial Unicode MS" pitchFamily="34" charset="-128"/>
            </a:endParaRPr>
          </a:p>
          <a:p>
            <a:pPr eaLnBrk="1" hangingPunct="1"/>
            <a:endParaRPr lang="pl-PL" alt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B59A9B9-0B7D-63C4-862F-29D543C6A16D}"/>
              </a:ext>
            </a:extLst>
          </p:cNvPr>
          <p:cNvSpPr>
            <a:spLocks noGrp="1" noChangeArrowheads="1"/>
          </p:cNvSpPr>
          <p:nvPr>
            <p:ph type="title"/>
          </p:nvPr>
        </p:nvSpPr>
        <p:spPr>
          <a:xfrm>
            <a:off x="457200" y="188913"/>
            <a:ext cx="8229600" cy="1143000"/>
          </a:xfrm>
        </p:spPr>
        <p:txBody>
          <a:bodyPr/>
          <a:lstStyle/>
          <a:p>
            <a:pPr eaLnBrk="1" hangingPunct="1"/>
            <a:r>
              <a:rPr lang="pl-PL" altLang="it-IT" sz="3600">
                <a:ea typeface="Arial Unicode MS" pitchFamily="34" charset="-128"/>
              </a:rPr>
              <a:t>Bacon: to chyb</a:t>
            </a:r>
            <a:r>
              <a:rPr lang="pl-PL" altLang="it-IT" sz="3600"/>
              <a:t>a</a:t>
            </a:r>
            <a:r>
              <a:rPr lang="pl-PL" altLang="it-IT" sz="3600">
                <a:ea typeface="Arial Unicode MS" pitchFamily="34" charset="-128"/>
              </a:rPr>
              <a:t> s</a:t>
            </a:r>
            <a:r>
              <a:rPr lang="pl-PL" altLang="it-IT" sz="3600"/>
              <a:t>am diabeł sprawił</a:t>
            </a:r>
          </a:p>
        </p:txBody>
      </p:sp>
      <p:sp>
        <p:nvSpPr>
          <p:cNvPr id="30723" name="Rectangle 3">
            <a:extLst>
              <a:ext uri="{FF2B5EF4-FFF2-40B4-BE49-F238E27FC236}">
                <a16:creationId xmlns:a16="http://schemas.microsoft.com/office/drawing/2014/main" id="{F93A659A-6112-6BA7-0540-B215066CA0A7}"/>
              </a:ext>
            </a:extLst>
          </p:cNvPr>
          <p:cNvSpPr>
            <a:spLocks noGrp="1" noChangeArrowheads="1"/>
          </p:cNvSpPr>
          <p:nvPr>
            <p:ph type="body" idx="1"/>
          </p:nvPr>
        </p:nvSpPr>
        <p:spPr>
          <a:xfrm>
            <a:off x="250825" y="1052513"/>
            <a:ext cx="8734425" cy="5805487"/>
          </a:xfrm>
        </p:spPr>
        <p:txBody>
          <a:bodyPr/>
          <a:lstStyle/>
          <a:p>
            <a:pPr eaLnBrk="1" hangingPunct="1">
              <a:buFontTx/>
              <a:buNone/>
            </a:pPr>
            <a:endParaRPr lang="pl-PL" altLang="it-IT" sz="2000" dirty="0"/>
          </a:p>
          <a:p>
            <a:pPr eaLnBrk="1" hangingPunct="1">
              <a:buFontTx/>
              <a:buNone/>
            </a:pPr>
            <a:r>
              <a:rPr lang="pl-PL" altLang="it-IT" sz="2000" dirty="0"/>
              <a:t>A ponieważ prawdziwa równonoc ciągle się przesuwa, tak że około roku 1481 będzie V </a:t>
            </a:r>
            <a:r>
              <a:rPr lang="pl-PL" altLang="it-IT" sz="2000" dirty="0" err="1"/>
              <a:t>Idus</a:t>
            </a:r>
            <a:r>
              <a:rPr lang="pl-PL" altLang="it-IT" sz="2000" dirty="0"/>
              <a:t> </a:t>
            </a:r>
            <a:r>
              <a:rPr lang="pl-PL" altLang="it-IT" sz="2000" dirty="0" err="1"/>
              <a:t>Martii</a:t>
            </a:r>
            <a:r>
              <a:rPr lang="pl-PL" altLang="it-IT" sz="2000" dirty="0"/>
              <a:t> (5 Marca) i tak przesuwając się dalej w kierunku do początku marca i poza marzec, według wyliczeń kalendarza […] jest rzeczą konieczną, by Wielkanoc była około początków marca lub w lutym, i tak będzie się posuwać naprzód [precesja] </a:t>
            </a:r>
          </a:p>
          <a:p>
            <a:pPr eaLnBrk="1" hangingPunct="1">
              <a:buFontTx/>
              <a:buNone/>
            </a:pPr>
            <a:r>
              <a:rPr lang="pl-PL" altLang="it-IT" sz="2000" dirty="0"/>
              <a:t>A to jest absolutnie niemożliwe, gdyż […] prawdziwy początek Wielkiego Postu Czterdziestodniowego przesunie się naprzód, i w ten sposób w</a:t>
            </a:r>
            <a:r>
              <a:rPr lang="pl-PL" altLang="it-IT" sz="2000" dirty="0">
                <a:solidFill>
                  <a:srgbClr val="FF0000"/>
                </a:solidFill>
              </a:rPr>
              <a:t> prawdziwym i faktycznym okresie Wielkiego Postu chrześcijanie jeść będą mięso, co jest najbardziej absurdalne</a:t>
            </a:r>
            <a:r>
              <a:rPr lang="pl-PL" altLang="it-IT" sz="2000" dirty="0"/>
              <a:t>. </a:t>
            </a:r>
          </a:p>
          <a:p>
            <a:pPr eaLnBrk="1" hangingPunct="1">
              <a:buFontTx/>
              <a:buNone/>
            </a:pPr>
            <a:r>
              <a:rPr lang="pl-PL" altLang="it-IT" sz="2000" dirty="0"/>
              <a:t>Są to rzeczy straszne same w sobie i tym bardziej są jeszcze one nadzwyczaj głupie i warte wyśmiania, </a:t>
            </a:r>
            <a:r>
              <a:rPr lang="pl-PL" altLang="it-IT" sz="2000" dirty="0">
                <a:solidFill>
                  <a:srgbClr val="FF0000"/>
                </a:solidFill>
              </a:rPr>
              <a:t>gdyż to chyba sam diabeł sprawił, </a:t>
            </a:r>
            <a:r>
              <a:rPr lang="pl-PL" altLang="it-IT" sz="2000" dirty="0"/>
              <a:t>iż przydarzyło się to Kościołowi, na skutek jego ignorancji i niedbalstwa. </a:t>
            </a:r>
          </a:p>
          <a:p>
            <a:pPr eaLnBrk="1" hangingPunct="1">
              <a:buFontTx/>
              <a:buNone/>
            </a:pPr>
            <a:endParaRPr lang="pl-PL" altLang="it-IT" sz="2000" dirty="0"/>
          </a:p>
          <a:p>
            <a:pPr eaLnBrk="1" hangingPunct="1">
              <a:lnSpc>
                <a:spcPct val="80000"/>
              </a:lnSpc>
              <a:buFontTx/>
              <a:buNone/>
            </a:pPr>
            <a:r>
              <a:rPr lang="pl-PL" altLang="it-IT" sz="1800" dirty="0"/>
              <a:t>(Roger Bacon, Dzieło większe, 1267, , IV [D, s. 451)</a:t>
            </a:r>
            <a:endParaRPr lang="en-AU" altLang="it-IT" sz="1800" dirty="0"/>
          </a:p>
          <a:p>
            <a:pPr eaLnBrk="1" hangingPunct="1">
              <a:lnSpc>
                <a:spcPct val="80000"/>
              </a:lnSpc>
            </a:pPr>
            <a:endParaRPr lang="pl-PL" altLang="it-IT"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83DB682-4B9D-43BB-F6B5-F858915E7775}"/>
              </a:ext>
            </a:extLst>
          </p:cNvPr>
          <p:cNvSpPr>
            <a:spLocks noGrp="1" noChangeArrowheads="1"/>
          </p:cNvSpPr>
          <p:nvPr>
            <p:ph type="title"/>
          </p:nvPr>
        </p:nvSpPr>
        <p:spPr>
          <a:xfrm>
            <a:off x="2354263" y="620713"/>
            <a:ext cx="3441700" cy="1143000"/>
          </a:xfrm>
        </p:spPr>
        <p:txBody>
          <a:bodyPr/>
          <a:lstStyle/>
          <a:p>
            <a:pPr eaLnBrk="1" hangingPunct="1"/>
            <a:r>
              <a:rPr lang="pl-PL" altLang="it-IT" sz="3600"/>
              <a:t>Kopernik: wstrzymał niebo (i Słońce)</a:t>
            </a:r>
            <a:endParaRPr lang="en-AU" altLang="it-IT" sz="3600"/>
          </a:p>
        </p:txBody>
      </p:sp>
      <p:sp>
        <p:nvSpPr>
          <p:cNvPr id="31747" name="Rectangle 3">
            <a:extLst>
              <a:ext uri="{FF2B5EF4-FFF2-40B4-BE49-F238E27FC236}">
                <a16:creationId xmlns:a16="http://schemas.microsoft.com/office/drawing/2014/main" id="{3F980518-B306-B8C9-E021-165716B109C9}"/>
              </a:ext>
            </a:extLst>
          </p:cNvPr>
          <p:cNvSpPr>
            <a:spLocks noGrp="1" noChangeArrowheads="1"/>
          </p:cNvSpPr>
          <p:nvPr>
            <p:ph type="body" idx="1"/>
          </p:nvPr>
        </p:nvSpPr>
        <p:spPr>
          <a:xfrm>
            <a:off x="239713" y="2163763"/>
            <a:ext cx="8904287" cy="5257800"/>
          </a:xfrm>
        </p:spPr>
        <p:txBody>
          <a:bodyPr/>
          <a:lstStyle/>
          <a:p>
            <a:pPr eaLnBrk="1" hangingPunct="1">
              <a:buFontTx/>
              <a:buNone/>
            </a:pPr>
            <a:r>
              <a:rPr lang="pl-PL" altLang="it-IT" sz="2000" dirty="0"/>
              <a:t> </a:t>
            </a:r>
          </a:p>
          <a:p>
            <a:pPr algn="ctr" eaLnBrk="1" hangingPunct="1">
              <a:spcBef>
                <a:spcPct val="0"/>
              </a:spcBef>
              <a:buFontTx/>
              <a:buNone/>
            </a:pPr>
            <a:r>
              <a:rPr lang="pl-PL" altLang="it-IT" sz="2000" b="1" dirty="0"/>
              <a:t>Ruszył Ziemię, wstrzymał Słońce i niebo.</a:t>
            </a:r>
          </a:p>
          <a:p>
            <a:pPr eaLnBrk="1" hangingPunct="1">
              <a:buFontTx/>
              <a:buNone/>
            </a:pPr>
            <a:r>
              <a:rPr lang="pl-PL" altLang="it-IT" sz="2000" dirty="0"/>
              <a:t>Jeśli ktoś mówi, że Ziemia nie może się kręcić, bo by się rozpadła na kawałki, niech wyjaśni jak przeogromne niebo może tak szybko wirować!</a:t>
            </a:r>
          </a:p>
          <a:p>
            <a:pPr eaLnBrk="1" hangingPunct="1">
              <a:buFontTx/>
              <a:buNone/>
            </a:pPr>
            <a:r>
              <a:rPr lang="pl-PL" altLang="it-IT" sz="2000" dirty="0"/>
              <a:t>„Dlaczego nie mamy powiedzieć jasno, że to zjawisko codziennego obrotu jest na niebie czymś pozornym, a na Ziemi rzeczywistością i że rzecz ma się tutaj tak właśnie, jak to wyraził Eneasz, gdy mówi u Wergiliusz: „</a:t>
            </a:r>
            <a:r>
              <a:rPr lang="pl-PL" altLang="it-IT" sz="2000" dirty="0">
                <a:solidFill>
                  <a:srgbClr val="FF0000"/>
                </a:solidFill>
              </a:rPr>
              <a:t>My odbijamy od portu, a ląd się cofa i miasta”?</a:t>
            </a:r>
          </a:p>
          <a:p>
            <a:pPr eaLnBrk="1" hangingPunct="1">
              <a:buFontTx/>
              <a:buNone/>
            </a:pPr>
            <a:r>
              <a:rPr lang="pl-PL" altLang="it-IT" sz="2000" dirty="0"/>
              <a:t>Bo gdy okręt płynie po spokojnym morzu, wszystko, co jest na zewnątrz, widzą płynący na nim ludzi tak, jakby właśnie to poruszało się na podobieństwo ruchów okrętu, a – na odwrót – zdaje im się, że sami ze wszystkim, co jest z nimi, stoją w miejscu. </a:t>
            </a:r>
          </a:p>
          <a:p>
            <a:pPr eaLnBrk="1" hangingPunct="1">
              <a:buFontTx/>
              <a:buNone/>
            </a:pPr>
            <a:r>
              <a:rPr lang="pl-PL" altLang="it-IT" sz="2000" dirty="0"/>
              <a:t>Tak samo bez wątpienia może się mieć rzecz w wypadku ruchu Ziemi i sprawiać wrażenie, że to cały obraca się świat.” </a:t>
            </a:r>
            <a:r>
              <a:rPr lang="pl-PL" altLang="it-IT" sz="1800" i="1" dirty="0"/>
              <a:t>De </a:t>
            </a:r>
            <a:r>
              <a:rPr lang="pl-PL" altLang="it-IT" sz="1800" i="1" dirty="0" err="1"/>
              <a:t>Revolutionibus</a:t>
            </a:r>
            <a:r>
              <a:rPr lang="pl-PL" altLang="it-IT" sz="1800" dirty="0"/>
              <a:t>, 1543  </a:t>
            </a:r>
          </a:p>
          <a:p>
            <a:pPr eaLnBrk="1" hangingPunct="1">
              <a:buFontTx/>
              <a:buNone/>
            </a:pPr>
            <a:endParaRPr lang="pl-PL" altLang="it-IT" sz="2000" dirty="0"/>
          </a:p>
          <a:p>
            <a:pPr eaLnBrk="1" hangingPunct="1">
              <a:buFontTx/>
              <a:buNone/>
            </a:pPr>
            <a:endParaRPr lang="pl-PL" altLang="it-IT" sz="2000" dirty="0"/>
          </a:p>
          <a:p>
            <a:pPr eaLnBrk="1" hangingPunct="1">
              <a:buFontTx/>
              <a:buNone/>
            </a:pPr>
            <a:endParaRPr lang="en-AU" altLang="it-IT" sz="2000" dirty="0"/>
          </a:p>
        </p:txBody>
      </p:sp>
      <p:pic>
        <p:nvPicPr>
          <p:cNvPr id="31748" name="Picture 3">
            <a:extLst>
              <a:ext uri="{FF2B5EF4-FFF2-40B4-BE49-F238E27FC236}">
                <a16:creationId xmlns:a16="http://schemas.microsoft.com/office/drawing/2014/main" id="{959C2520-3D77-7143-2C74-B76FF63BF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93663"/>
            <a:ext cx="19621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a:extLst>
              <a:ext uri="{FF2B5EF4-FFF2-40B4-BE49-F238E27FC236}">
                <a16:creationId xmlns:a16="http://schemas.microsoft.com/office/drawing/2014/main" id="{A92AE326-938E-2F98-D3EB-0CB0BA937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5" y="93663"/>
            <a:ext cx="247173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C9DFD8-F6AC-5F68-3873-293BEE6C1598}"/>
              </a:ext>
            </a:extLst>
          </p:cNvPr>
          <p:cNvSpPr>
            <a:spLocks noGrp="1" noChangeArrowheads="1"/>
          </p:cNvSpPr>
          <p:nvPr>
            <p:ph type="title"/>
          </p:nvPr>
        </p:nvSpPr>
        <p:spPr>
          <a:xfrm>
            <a:off x="457200" y="22225"/>
            <a:ext cx="8686800" cy="1143000"/>
          </a:xfrm>
        </p:spPr>
        <p:txBody>
          <a:bodyPr/>
          <a:lstStyle/>
          <a:p>
            <a:pPr algn="l" eaLnBrk="1" hangingPunct="1"/>
            <a:r>
              <a:rPr lang="pl-PL" altLang="it-IT" sz="3400"/>
              <a:t>Tom McLeish: </a:t>
            </a:r>
            <a:br>
              <a:rPr lang="pl-PL" altLang="it-IT" sz="3400"/>
            </a:br>
            <a:r>
              <a:rPr lang="pl-PL" altLang="it-IT" sz="3400"/>
              <a:t>„Wiara i mądrość w nauce”*</a:t>
            </a:r>
            <a:endParaRPr lang="en-AU" altLang="it-IT" sz="3400"/>
          </a:p>
        </p:txBody>
      </p:sp>
      <p:sp>
        <p:nvSpPr>
          <p:cNvPr id="36867" name="Rectangle 3">
            <a:extLst>
              <a:ext uri="{FF2B5EF4-FFF2-40B4-BE49-F238E27FC236}">
                <a16:creationId xmlns:a16="http://schemas.microsoft.com/office/drawing/2014/main" id="{85E2F8E3-045D-C904-B0A5-D517D755D704}"/>
              </a:ext>
            </a:extLst>
          </p:cNvPr>
          <p:cNvSpPr>
            <a:spLocks noGrp="1" noChangeArrowheads="1"/>
          </p:cNvSpPr>
          <p:nvPr>
            <p:ph type="body" idx="1"/>
          </p:nvPr>
        </p:nvSpPr>
        <p:spPr>
          <a:xfrm>
            <a:off x="87313" y="1538288"/>
            <a:ext cx="9028112" cy="5229225"/>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„Jeden temat łączy historie różnych odkryć naukowych:                         </a:t>
            </a:r>
            <a:r>
              <a:rPr lang="it-IT" altLang="it-IT" sz="2000" dirty="0">
                <a:ea typeface="Arial Unicode MS" pitchFamily="34" charset="-128"/>
              </a:rPr>
              <a:t>«</a:t>
            </a:r>
            <a:r>
              <a:rPr lang="pl-PL" altLang="it-IT" sz="2000" dirty="0">
                <a:ea typeface="Arial Unicode MS" pitchFamily="34" charset="-128"/>
              </a:rPr>
              <a:t>poszukiwanie mądrości w zjawiskach naturalnych</a:t>
            </a:r>
            <a:r>
              <a:rPr lang="it-IT" altLang="it-IT" sz="2000" dirty="0">
                <a:ea typeface="Arial Unicode MS" pitchFamily="34" charset="-128"/>
              </a:rPr>
              <a:t>»</a:t>
            </a:r>
            <a:r>
              <a:rPr lang="pl-PL" altLang="it-IT" sz="2000" dirty="0">
                <a:ea typeface="Arial Unicode MS" pitchFamily="34" charset="-128"/>
              </a:rPr>
              <a:t>. […]  </a:t>
            </a:r>
          </a:p>
          <a:p>
            <a:pPr marL="381000" indent="-381000" eaLnBrk="1" hangingPunct="1">
              <a:spcBef>
                <a:spcPts val="0"/>
              </a:spcBef>
              <a:spcAft>
                <a:spcPts val="600"/>
              </a:spcAft>
              <a:buFontTx/>
              <a:buNone/>
              <a:defRPr/>
            </a:pPr>
            <a:r>
              <a:rPr lang="pl-PL" altLang="it-IT" sz="2000" dirty="0">
                <a:ea typeface="Arial Unicode MS" pitchFamily="34" charset="-128"/>
              </a:rPr>
              <a:t>Za każdą tą historią leży potrzeba odtworzenia świata wewnątrz umysłu człowieka, przede wszystkim – ogromnie ambitny projekt, którego sukces nie jest z góry gwarantowany. Dlaczegóż nasze praktyczne umysły miałyby dysponować umiejętnością tak nadzwyczajną? […]</a:t>
            </a:r>
          </a:p>
          <a:p>
            <a:pPr marL="381000" indent="-381000" eaLnBrk="1" hangingPunct="1">
              <a:spcBef>
                <a:spcPts val="0"/>
              </a:spcBef>
              <a:spcAft>
                <a:spcPts val="0"/>
              </a:spcAft>
              <a:buFontTx/>
              <a:buNone/>
              <a:defRPr/>
            </a:pPr>
            <a:r>
              <a:rPr lang="pl-PL" altLang="it-IT" sz="2000" dirty="0">
                <a:ea typeface="Arial Unicode MS" pitchFamily="34" charset="-128"/>
              </a:rPr>
              <a:t>To Newton, oczywiście, podkreślił wspaniały rozkwit fizyki matematycznej we wczesnym Średniowieczu.” (T. </a:t>
            </a:r>
            <a:r>
              <a:rPr lang="pl-PL" altLang="it-IT" sz="2000" dirty="0" err="1">
                <a:ea typeface="Arial Unicode MS" pitchFamily="34" charset="-128"/>
              </a:rPr>
              <a:t>McLeish</a:t>
            </a:r>
            <a:r>
              <a:rPr lang="pl-PL" altLang="it-IT" sz="2000" dirty="0">
                <a:ea typeface="Arial Unicode MS" pitchFamily="34" charset="-128"/>
              </a:rPr>
              <a:t>, str. 40 – 41)</a:t>
            </a:r>
          </a:p>
          <a:p>
            <a:pPr marL="381000" indent="-381000" eaLnBrk="1" hangingPunct="1">
              <a:spcBef>
                <a:spcPts val="0"/>
              </a:spcBef>
              <a:spcAft>
                <a:spcPts val="0"/>
              </a:spcAft>
              <a:buFontTx/>
              <a:buNone/>
              <a:defRPr/>
            </a:pPr>
            <a:endParaRPr lang="pl-PL" altLang="it-IT" sz="2000" dirty="0">
              <a:ea typeface="Arial Unicode MS" pitchFamily="34" charset="-128"/>
            </a:endParaRPr>
          </a:p>
          <a:p>
            <a:pPr marL="381000" indent="-381000" eaLnBrk="1" hangingPunct="1">
              <a:spcBef>
                <a:spcPts val="0"/>
              </a:spcBef>
              <a:spcAft>
                <a:spcPts val="0"/>
              </a:spcAft>
              <a:buFontTx/>
              <a:buNone/>
              <a:defRPr/>
            </a:pPr>
            <a:r>
              <a:rPr lang="pl-PL" sz="2000" dirty="0">
                <a:solidFill>
                  <a:srgbClr val="000000"/>
                </a:solidFill>
              </a:rPr>
              <a:t>Newton powtarza słowa średniowiecznych myślicieli (Bernarda z Chartres**)</a:t>
            </a:r>
          </a:p>
          <a:p>
            <a:pPr marL="381000" indent="-381000" eaLnBrk="1" hangingPunct="1">
              <a:spcBef>
                <a:spcPts val="0"/>
              </a:spcBef>
              <a:spcAft>
                <a:spcPts val="0"/>
              </a:spcAft>
              <a:buFontTx/>
              <a:buNone/>
              <a:defRPr/>
            </a:pPr>
            <a:r>
              <a:rPr lang="pl-PL" sz="2000" b="1" dirty="0">
                <a:solidFill>
                  <a:srgbClr val="000000"/>
                </a:solidFill>
              </a:rPr>
              <a:t>„możemy widzieć dalej, bo jesteśmy jak karły na barkach gigantów” </a:t>
            </a:r>
          </a:p>
          <a:p>
            <a:pPr marL="381000" indent="-381000" eaLnBrk="1" hangingPunct="1">
              <a:spcBef>
                <a:spcPts val="0"/>
              </a:spcBef>
              <a:spcAft>
                <a:spcPts val="0"/>
              </a:spcAft>
              <a:buFontTx/>
              <a:buNone/>
              <a:defRPr/>
            </a:pPr>
            <a:r>
              <a:rPr lang="pt-BR" sz="2000" dirty="0">
                <a:solidFill>
                  <a:srgbClr val="000000"/>
                </a:solidFill>
              </a:rPr>
              <a:t>(nos esse quasi nanos gigantum humeris insidientes)</a:t>
            </a:r>
            <a:endParaRPr lang="pl-PL" altLang="it-IT" sz="2000" dirty="0">
              <a:ea typeface="Arial Unicode MS" pitchFamily="34" charset="-128"/>
            </a:endParaRPr>
          </a:p>
          <a:p>
            <a:pPr marL="381000" indent="-381000" eaLnBrk="1" hangingPunct="1">
              <a:buFontTx/>
              <a:buNone/>
              <a:defRPr/>
            </a:pPr>
            <a:endParaRPr lang="pl-PL" altLang="it-IT" sz="1800" dirty="0">
              <a:ea typeface="Arial Unicode MS" pitchFamily="34" charset="-128"/>
            </a:endParaRPr>
          </a:p>
          <a:p>
            <a:pPr marL="381000" indent="-381000" eaLnBrk="1" hangingPunct="1">
              <a:buFontTx/>
              <a:buNone/>
              <a:defRPr/>
            </a:pPr>
            <a:r>
              <a:rPr lang="pl-PL" altLang="it-IT" sz="1800" dirty="0">
                <a:ea typeface="Arial Unicode MS" pitchFamily="34" charset="-128"/>
              </a:rPr>
              <a:t>T. </a:t>
            </a:r>
            <a:r>
              <a:rPr lang="pl-PL" altLang="it-IT" sz="1800" dirty="0" err="1">
                <a:ea typeface="Arial Unicode MS" pitchFamily="34" charset="-128"/>
              </a:rPr>
              <a:t>McLeish</a:t>
            </a:r>
            <a:r>
              <a:rPr lang="pl-PL" altLang="it-IT" sz="1800" dirty="0">
                <a:ea typeface="Arial Unicode MS" pitchFamily="34" charset="-128"/>
              </a:rPr>
              <a:t>, </a:t>
            </a:r>
            <a:r>
              <a:rPr lang="pl-PL" altLang="it-IT" sz="1800" i="1" dirty="0" err="1">
                <a:ea typeface="Arial Unicode MS" pitchFamily="34" charset="-128"/>
              </a:rPr>
              <a:t>Faith</a:t>
            </a:r>
            <a:r>
              <a:rPr lang="pl-PL" altLang="it-IT" sz="1800" i="1" dirty="0">
                <a:ea typeface="Arial Unicode MS" pitchFamily="34" charset="-128"/>
              </a:rPr>
              <a:t> and </a:t>
            </a:r>
            <a:r>
              <a:rPr lang="pl-PL" altLang="it-IT" sz="1800" i="1" dirty="0" err="1">
                <a:ea typeface="Arial Unicode MS" pitchFamily="34" charset="-128"/>
              </a:rPr>
              <a:t>Wisdom</a:t>
            </a:r>
            <a:r>
              <a:rPr lang="pl-PL" altLang="it-IT" sz="1800" i="1" dirty="0">
                <a:ea typeface="Arial Unicode MS" pitchFamily="34" charset="-128"/>
              </a:rPr>
              <a:t> in Science</a:t>
            </a:r>
            <a:r>
              <a:rPr lang="pl-PL" altLang="it-IT" sz="1800" dirty="0">
                <a:ea typeface="Arial Unicode MS" pitchFamily="34" charset="-128"/>
              </a:rPr>
              <a:t>, Oxford University Press, 2014</a:t>
            </a:r>
          </a:p>
          <a:p>
            <a:pPr marL="381000" indent="-381000" eaLnBrk="1" hangingPunct="1">
              <a:buFontTx/>
              <a:buNone/>
              <a:defRPr/>
            </a:pPr>
            <a:r>
              <a:rPr lang="pl-PL" altLang="it-IT" sz="1800" dirty="0">
                <a:latin typeface="+mj-lt"/>
                <a:ea typeface="Arial Unicode MS" pitchFamily="34" charset="-128"/>
              </a:rPr>
              <a:t>** Jak twierdził </a:t>
            </a:r>
            <a:r>
              <a:rPr lang="pl-PL" altLang="it-IT" sz="1800" dirty="0">
                <a:solidFill>
                  <a:srgbClr val="000000"/>
                </a:solidFill>
                <a:latin typeface="+mj-lt"/>
                <a:ea typeface="Arial Unicode MS" pitchFamily="34" charset="-128"/>
              </a:rPr>
              <a:t>Jan</a:t>
            </a:r>
            <a:r>
              <a:rPr lang="it-IT" sz="1800" dirty="0">
                <a:solidFill>
                  <a:srgbClr val="000000"/>
                </a:solidFill>
                <a:latin typeface="+mj-lt"/>
              </a:rPr>
              <a:t> </a:t>
            </a:r>
            <a:r>
              <a:rPr lang="pl-PL" sz="1800" dirty="0">
                <a:solidFill>
                  <a:srgbClr val="000000"/>
                </a:solidFill>
                <a:latin typeface="+mj-lt"/>
              </a:rPr>
              <a:t>z</a:t>
            </a:r>
            <a:r>
              <a:rPr lang="it-IT" sz="1800" dirty="0">
                <a:solidFill>
                  <a:srgbClr val="000000"/>
                </a:solidFill>
                <a:latin typeface="+mj-lt"/>
              </a:rPr>
              <a:t> Salisbury nel </a:t>
            </a:r>
            <a:r>
              <a:rPr lang="it-IT" sz="1800" i="1" dirty="0" err="1">
                <a:solidFill>
                  <a:srgbClr val="000000"/>
                </a:solidFill>
                <a:latin typeface="+mj-lt"/>
              </a:rPr>
              <a:t>Metalogicon</a:t>
            </a:r>
            <a:r>
              <a:rPr lang="it-IT" sz="1800" dirty="0">
                <a:solidFill>
                  <a:srgbClr val="000000"/>
                </a:solidFill>
                <a:latin typeface="+mj-lt"/>
              </a:rPr>
              <a:t> (III</a:t>
            </a:r>
            <a:r>
              <a:rPr lang="pl-PL" sz="1800" dirty="0">
                <a:solidFill>
                  <a:srgbClr val="000000"/>
                </a:solidFill>
                <a:latin typeface="+mj-lt"/>
              </a:rPr>
              <a:t>) z 1157 r., zob. Umberto Eco, </a:t>
            </a:r>
            <a:r>
              <a:rPr lang="pl-PL" sz="1800" i="1" dirty="0" err="1">
                <a:solidFill>
                  <a:srgbClr val="000000"/>
                </a:solidFill>
                <a:latin typeface="+mj-lt"/>
              </a:rPr>
              <a:t>Storia</a:t>
            </a:r>
            <a:r>
              <a:rPr lang="pl-PL" sz="1800" i="1" dirty="0">
                <a:solidFill>
                  <a:srgbClr val="000000"/>
                </a:solidFill>
                <a:latin typeface="+mj-lt"/>
              </a:rPr>
              <a:t> </a:t>
            </a:r>
            <a:r>
              <a:rPr lang="pl-PL" sz="1800" i="1" dirty="0" err="1">
                <a:solidFill>
                  <a:srgbClr val="000000"/>
                </a:solidFill>
                <a:latin typeface="+mj-lt"/>
              </a:rPr>
              <a:t>della</a:t>
            </a:r>
            <a:r>
              <a:rPr lang="pl-PL" sz="1800" i="1" dirty="0">
                <a:solidFill>
                  <a:srgbClr val="000000"/>
                </a:solidFill>
                <a:latin typeface="+mj-lt"/>
              </a:rPr>
              <a:t> </a:t>
            </a:r>
            <a:r>
              <a:rPr lang="pl-PL" sz="1800" i="1" dirty="0" err="1">
                <a:solidFill>
                  <a:srgbClr val="000000"/>
                </a:solidFill>
                <a:latin typeface="+mj-lt"/>
              </a:rPr>
              <a:t>civilt</a:t>
            </a:r>
            <a:r>
              <a:rPr lang="it-IT" sz="1800" i="1" dirty="0">
                <a:solidFill>
                  <a:srgbClr val="000000"/>
                </a:solidFill>
                <a:latin typeface="+mj-lt"/>
              </a:rPr>
              <a:t>à europea</a:t>
            </a:r>
            <a:r>
              <a:rPr lang="it-IT" sz="1800" dirty="0">
                <a:solidFill>
                  <a:srgbClr val="000000"/>
                </a:solidFill>
                <a:latin typeface="+mj-lt"/>
              </a:rPr>
              <a:t>, vol. 27, </a:t>
            </a:r>
            <a:r>
              <a:rPr lang="it-IT" sz="1800" i="1" dirty="0">
                <a:solidFill>
                  <a:srgbClr val="000000"/>
                </a:solidFill>
                <a:latin typeface="+mj-lt"/>
              </a:rPr>
              <a:t>Il medioevo, Secoli XI</a:t>
            </a:r>
            <a:r>
              <a:rPr lang="pl-PL" sz="1800" i="1" dirty="0">
                <a:solidFill>
                  <a:srgbClr val="000000"/>
                </a:solidFill>
                <a:latin typeface="+mj-lt"/>
              </a:rPr>
              <a:t>-XII </a:t>
            </a:r>
            <a:r>
              <a:rPr lang="pl-PL" sz="1800" i="1" dirty="0" err="1">
                <a:solidFill>
                  <a:srgbClr val="000000"/>
                </a:solidFill>
                <a:latin typeface="+mj-lt"/>
              </a:rPr>
              <a:t>Filosofia</a:t>
            </a:r>
            <a:r>
              <a:rPr lang="pl-PL" sz="1800" dirty="0">
                <a:solidFill>
                  <a:srgbClr val="000000"/>
                </a:solidFill>
                <a:latin typeface="+mj-lt"/>
              </a:rPr>
              <a:t>. </a:t>
            </a:r>
            <a:r>
              <a:rPr lang="pl-PL" sz="1800" dirty="0" err="1">
                <a:solidFill>
                  <a:srgbClr val="000000"/>
                </a:solidFill>
                <a:latin typeface="+mj-lt"/>
              </a:rPr>
              <a:t>EncycloMedia</a:t>
            </a:r>
            <a:r>
              <a:rPr lang="pl-PL" sz="1800" dirty="0">
                <a:solidFill>
                  <a:srgbClr val="000000"/>
                </a:solidFill>
                <a:latin typeface="+mj-lt"/>
              </a:rPr>
              <a:t>.</a:t>
            </a:r>
            <a:endParaRPr lang="pl-PL" altLang="it-IT" sz="1800" dirty="0"/>
          </a:p>
        </p:txBody>
      </p:sp>
      <p:pic>
        <p:nvPicPr>
          <p:cNvPr id="4100" name="Picture 5">
            <a:extLst>
              <a:ext uri="{FF2B5EF4-FFF2-40B4-BE49-F238E27FC236}">
                <a16:creationId xmlns:a16="http://schemas.microsoft.com/office/drawing/2014/main" id="{11331D7B-34D8-BE54-E060-683D641F7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3" y="109538"/>
            <a:ext cx="13620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895FE9D-C740-6184-73CA-93EA2A31F78E}"/>
              </a:ext>
            </a:extLst>
          </p:cNvPr>
          <p:cNvSpPr>
            <a:spLocks noGrp="1" noChangeArrowheads="1"/>
          </p:cNvSpPr>
          <p:nvPr>
            <p:ph type="title"/>
          </p:nvPr>
        </p:nvSpPr>
        <p:spPr>
          <a:xfrm>
            <a:off x="323850" y="0"/>
            <a:ext cx="6769100" cy="1143000"/>
          </a:xfrm>
        </p:spPr>
        <p:txBody>
          <a:bodyPr/>
          <a:lstStyle/>
          <a:p>
            <a:pPr eaLnBrk="1" hangingPunct="1"/>
            <a:r>
              <a:rPr lang="pl-PL" altLang="it-IT" sz="3200"/>
              <a:t>Uzasadnienie trojakiego ruchu Ziemi</a:t>
            </a:r>
            <a:endParaRPr lang="en-AU" altLang="it-IT" sz="3200"/>
          </a:p>
        </p:txBody>
      </p:sp>
      <p:sp>
        <p:nvSpPr>
          <p:cNvPr id="33795" name="Rectangle 3">
            <a:extLst>
              <a:ext uri="{FF2B5EF4-FFF2-40B4-BE49-F238E27FC236}">
                <a16:creationId xmlns:a16="http://schemas.microsoft.com/office/drawing/2014/main" id="{D91AD9C4-91A2-7CCD-836D-5A2246E6E715}"/>
              </a:ext>
            </a:extLst>
          </p:cNvPr>
          <p:cNvSpPr>
            <a:spLocks noGrp="1" noChangeArrowheads="1"/>
          </p:cNvSpPr>
          <p:nvPr>
            <p:ph type="body" idx="1"/>
          </p:nvPr>
        </p:nvSpPr>
        <p:spPr>
          <a:xfrm>
            <a:off x="0" y="908050"/>
            <a:ext cx="9144000" cy="5589588"/>
          </a:xfrm>
        </p:spPr>
        <p:txBody>
          <a:bodyPr/>
          <a:lstStyle/>
          <a:p>
            <a:pPr eaLnBrk="1" hangingPunct="1">
              <a:buFontTx/>
              <a:buNone/>
            </a:pPr>
            <a:r>
              <a:rPr lang="pl-PL" altLang="it-IT" sz="2000"/>
              <a:t>„Skoro zatem nic nie stoi na przeszkodzie, by przyjąć ruchomość                Ziemi, sądzę, że teraz trzeba się zastanowić, czy przystoi jej            również wielość ruchów, tak, by ją można uważać za </a:t>
            </a:r>
            <a:r>
              <a:rPr lang="pl-PL" altLang="it-IT" sz="2000">
                <a:solidFill>
                  <a:srgbClr val="FF0000"/>
                </a:solidFill>
              </a:rPr>
              <a:t>jedną z planet.”</a:t>
            </a:r>
            <a:endParaRPr lang="pl-PL" altLang="it-IT" sz="2000"/>
          </a:p>
          <a:p>
            <a:pPr eaLnBrk="1" hangingPunct="1">
              <a:buFontTx/>
              <a:buNone/>
            </a:pPr>
            <a:r>
              <a:rPr lang="pl-PL" altLang="it-IT" sz="2000"/>
              <a:t>„W ogóle trzeba przyjąć, że jest on [ruch Ziemi] trojaki. Pierwszy, który Grecy – jak powiedzieliśmy – nazywają </a:t>
            </a:r>
            <a:r>
              <a:rPr lang="pl-PL" altLang="it-IT" sz="2000" i="1"/>
              <a:t>nychtomerinos</a:t>
            </a:r>
            <a:r>
              <a:rPr lang="pl-PL" altLang="it-IT" sz="2000"/>
              <a:t>, to jest ruchem nocno-dziennym [dobowym], jest obrotem swoistym dla dnia i nocy, dokonującym się dookoła osi ziemskiej z zachodu na wschód, wobec czego ma się wrażenie, że świat obraca się w przeciwnym kierunku.</a:t>
            </a:r>
          </a:p>
          <a:p>
            <a:pPr eaLnBrk="1" hangingPunct="1">
              <a:buFontTx/>
              <a:buNone/>
            </a:pPr>
            <a:r>
              <a:rPr lang="pl-PL" altLang="it-IT" sz="2000"/>
              <a:t>Drugi jest roczny ruch środka Ziemi, który zakreśla koło zodiaku dookoła Słońca, również z zachodu na wschód, to jest za porządkiem znaków zwierzyńca, przebiegając – jak powiedzieliśmy – pomiędzy Wenus i Marsem wraz ze wszystkim, co do Ziemi należy [kwiaty, domy, ludzie].</a:t>
            </a:r>
          </a:p>
          <a:p>
            <a:pPr eaLnBrk="1" hangingPunct="1">
              <a:buFontTx/>
              <a:buNone/>
            </a:pPr>
            <a:r>
              <a:rPr lang="pl-PL" altLang="it-IT" sz="2000"/>
              <a:t>Z kolei zatem idzie ruch nachylenia jako trzeci ruch Ziemi, również o rocznym okresie, lecz przeciwny porządkowi zodiaku, to jest idący w kierunku odwrotnym niż ruch środka Ziemi. W ten sposób, dzięki temu, że oba ruchy są wzajemnie </a:t>
            </a:r>
            <a:r>
              <a:rPr lang="pl-PL" altLang="it-IT" sz="2000" i="1"/>
              <a:t>prawie</a:t>
            </a:r>
            <a:r>
              <a:rPr lang="pl-PL" altLang="it-IT" sz="2000"/>
              <a:t> równe a zarazem sobie przeciwne, oś Ziemi i naj-większy na niej równoleżnik, czyli równik, zwrócone są </a:t>
            </a:r>
            <a:r>
              <a:rPr lang="pl-PL" altLang="it-IT" sz="2000" i="1"/>
              <a:t>prawie</a:t>
            </a:r>
            <a:r>
              <a:rPr lang="pl-PL" altLang="it-IT" sz="2000"/>
              <a:t> stale w jedną i tę samą stronę świata, zupełnie jakby pozostawały bez ruchu. (s.24)  </a:t>
            </a:r>
          </a:p>
          <a:p>
            <a:pPr eaLnBrk="1" hangingPunct="1">
              <a:buFontTx/>
              <a:buNone/>
            </a:pPr>
            <a:r>
              <a:rPr lang="pl-PL" altLang="it-IT" sz="800"/>
              <a:t>https://media.istockphoto.com/id/174765331/it/foto/trottola.jpg?s=612x612&amp;w=0&amp;k=20&amp;c=RK6za7TNTRe3KQ8nc-11Gn34aXCzJ76Sr9hY0Yyyy1A=</a:t>
            </a:r>
          </a:p>
          <a:p>
            <a:pPr eaLnBrk="1" hangingPunct="1">
              <a:buFontTx/>
              <a:buNone/>
            </a:pPr>
            <a:endParaRPr lang="en-AU" altLang="it-IT" sz="2000"/>
          </a:p>
        </p:txBody>
      </p:sp>
      <p:pic>
        <p:nvPicPr>
          <p:cNvPr id="33796" name="Picture 5" descr="40.900+ Trottola Foto stock, immagini e fotografie royalty ...">
            <a:extLst>
              <a:ext uri="{FF2B5EF4-FFF2-40B4-BE49-F238E27FC236}">
                <a16:creationId xmlns:a16="http://schemas.microsoft.com/office/drawing/2014/main" id="{C304763B-7DFA-3998-6A3D-4D193F966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0" y="101600"/>
            <a:ext cx="17272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91FA51B-6FCB-43D2-7A96-E3410A059856}"/>
              </a:ext>
            </a:extLst>
          </p:cNvPr>
          <p:cNvSpPr>
            <a:spLocks noGrp="1" noChangeArrowheads="1"/>
          </p:cNvSpPr>
          <p:nvPr>
            <p:ph type="title"/>
          </p:nvPr>
        </p:nvSpPr>
        <p:spPr>
          <a:xfrm>
            <a:off x="457200" y="-100013"/>
            <a:ext cx="8229600" cy="1143001"/>
          </a:xfrm>
        </p:spPr>
        <p:txBody>
          <a:bodyPr/>
          <a:lstStyle/>
          <a:p>
            <a:pPr eaLnBrk="1" hangingPunct="1"/>
            <a:r>
              <a:rPr lang="pl-PL" altLang="it-IT" sz="3200"/>
              <a:t>Kopernik: Porządek sfer niebieskich</a:t>
            </a:r>
            <a:endParaRPr lang="en-AU" altLang="it-IT" sz="3200"/>
          </a:p>
        </p:txBody>
      </p:sp>
      <p:sp>
        <p:nvSpPr>
          <p:cNvPr id="34819" name="Rectangle 3">
            <a:extLst>
              <a:ext uri="{FF2B5EF4-FFF2-40B4-BE49-F238E27FC236}">
                <a16:creationId xmlns:a16="http://schemas.microsoft.com/office/drawing/2014/main" id="{90A72A4D-1E93-FB76-338B-35E485AEEE89}"/>
              </a:ext>
            </a:extLst>
          </p:cNvPr>
          <p:cNvSpPr>
            <a:spLocks noGrp="1" noChangeArrowheads="1"/>
          </p:cNvSpPr>
          <p:nvPr>
            <p:ph type="body" idx="1"/>
          </p:nvPr>
        </p:nvSpPr>
        <p:spPr>
          <a:xfrm>
            <a:off x="179388" y="800100"/>
            <a:ext cx="8964612" cy="5257800"/>
          </a:xfrm>
        </p:spPr>
        <p:txBody>
          <a:bodyPr/>
          <a:lstStyle/>
          <a:p>
            <a:pPr eaLnBrk="1" hangingPunct="1">
              <a:buFontTx/>
              <a:buNone/>
            </a:pPr>
            <a:r>
              <a:rPr lang="pl-PL" altLang="it-IT" sz="2000"/>
              <a:t>Odnaleźliśmy zatem w tym porządku zadziwiający ład świata i ustalony, zharmonizowany związek między ruchem a wielkością sfer, jakiego w inny sposób odkryć niepodobna.</a:t>
            </a:r>
          </a:p>
          <a:p>
            <a:pPr eaLnBrk="1" hangingPunct="1">
              <a:buFontTx/>
              <a:buNone/>
            </a:pPr>
            <a:r>
              <a:rPr lang="pl-PL" altLang="it-IT" sz="2000"/>
              <a:t>Bo o tym, że nawet od najwyższej z planet, to jest od Saturna, jest jeszcze ogromnie daleko do sfery gwiazd stałych, przekonują nas ich migoczące światła. Tą cechą najbardziej się one odróżniają od planet i ona też – jak być powinno – stanowi największą różnicę pomiędzy ciałami poruszającymi się a nieruchomymi.</a:t>
            </a:r>
          </a:p>
          <a:p>
            <a:pPr eaLnBrk="1" hangingPunct="1">
              <a:buFontTx/>
              <a:buNone/>
            </a:pPr>
            <a:r>
              <a:rPr lang="pl-PL" altLang="it-IT" sz="2000">
                <a:solidFill>
                  <a:srgbClr val="FF0000"/>
                </a:solidFill>
              </a:rPr>
              <a:t>Tak zaprawdę jest to boskie arcydzieło Istoty Najlepszej i Największej! </a:t>
            </a:r>
            <a:r>
              <a:rPr lang="pl-PL" altLang="it-IT" sz="2000"/>
              <a:t>(s.23)</a:t>
            </a:r>
            <a:r>
              <a:rPr lang="pl-PL" altLang="it-IT" sz="2400"/>
              <a:t>  </a:t>
            </a:r>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000"/>
          </a:p>
          <a:p>
            <a:pPr eaLnBrk="1" hangingPunct="1">
              <a:buFontTx/>
              <a:buNone/>
            </a:pPr>
            <a:endParaRPr lang="pl-PL" altLang="it-IT" sz="2800"/>
          </a:p>
          <a:p>
            <a:pPr eaLnBrk="1" hangingPunct="1">
              <a:buFontTx/>
              <a:buNone/>
            </a:pPr>
            <a:endParaRPr lang="en-AU" altLang="it-IT" sz="2800"/>
          </a:p>
        </p:txBody>
      </p:sp>
      <p:pic>
        <p:nvPicPr>
          <p:cNvPr id="34820" name="Picture 2">
            <a:extLst>
              <a:ext uri="{FF2B5EF4-FFF2-40B4-BE49-F238E27FC236}">
                <a16:creationId xmlns:a16="http://schemas.microsoft.com/office/drawing/2014/main" id="{107CE73B-6439-E98E-0D55-C253A58A6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05263"/>
            <a:ext cx="3600450"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a:extLst>
              <a:ext uri="{FF2B5EF4-FFF2-40B4-BE49-F238E27FC236}">
                <a16:creationId xmlns:a16="http://schemas.microsoft.com/office/drawing/2014/main" id="{E2E04B4E-605A-6080-0E4A-D514B989BFCB}"/>
              </a:ext>
            </a:extLst>
          </p:cNvPr>
          <p:cNvSpPr txBox="1"/>
          <p:nvPr/>
        </p:nvSpPr>
        <p:spPr>
          <a:xfrm>
            <a:off x="3924300" y="3911600"/>
            <a:ext cx="4587875" cy="1708150"/>
          </a:xfrm>
          <a:prstGeom prst="rect">
            <a:avLst/>
          </a:prstGeom>
          <a:noFill/>
        </p:spPr>
        <p:txBody>
          <a:bodyPr>
            <a:spAutoFit/>
          </a:bodyPr>
          <a:lstStyle/>
          <a:p>
            <a:pPr eaLnBrk="1" hangingPunct="1">
              <a:defRPr/>
            </a:pPr>
            <a:r>
              <a:rPr lang="pl-PL" altLang="it-IT" sz="2100" dirty="0">
                <a:solidFill>
                  <a:schemeClr val="accent6">
                    <a:lumMod val="75000"/>
                  </a:schemeClr>
                </a:solidFill>
              </a:rPr>
              <a:t>Ziemia, jakkolwiek wielką nie byłaby kulą, niczym jest w porównaniu z rozmiarami nieba, którego granic nie znamy, albo być może, nawet </a:t>
            </a:r>
            <a:r>
              <a:rPr lang="pl-PL" altLang="it-IT" sz="2100" b="1" dirty="0">
                <a:solidFill>
                  <a:schemeClr val="accent6">
                    <a:lumMod val="75000"/>
                  </a:schemeClr>
                </a:solidFill>
              </a:rPr>
              <a:t>znać nie możemy.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ytuł 1">
            <a:extLst>
              <a:ext uri="{FF2B5EF4-FFF2-40B4-BE49-F238E27FC236}">
                <a16:creationId xmlns:a16="http://schemas.microsoft.com/office/drawing/2014/main" id="{CD480907-DF8C-C160-9E19-A838DE0905AA}"/>
              </a:ext>
            </a:extLst>
          </p:cNvPr>
          <p:cNvSpPr>
            <a:spLocks noGrp="1" noChangeArrowheads="1"/>
          </p:cNvSpPr>
          <p:nvPr>
            <p:ph type="title"/>
          </p:nvPr>
        </p:nvSpPr>
        <p:spPr>
          <a:xfrm>
            <a:off x="860425" y="-146050"/>
            <a:ext cx="6923088" cy="1143000"/>
          </a:xfrm>
        </p:spPr>
        <p:txBody>
          <a:bodyPr/>
          <a:lstStyle/>
          <a:p>
            <a:r>
              <a:rPr lang="pl-PL" altLang="en-US" sz="3200"/>
              <a:t>Witelo Polacco, XIII sec. </a:t>
            </a:r>
          </a:p>
        </p:txBody>
      </p:sp>
      <p:pic>
        <p:nvPicPr>
          <p:cNvPr id="37891" name="Obraz 2" descr="Obraz zawierający tekst, Grafika, projekt graficzny, Czcionka&#10;&#10;Opis wygenerowany automatycznie">
            <a:extLst>
              <a:ext uri="{FF2B5EF4-FFF2-40B4-BE49-F238E27FC236}">
                <a16:creationId xmlns:a16="http://schemas.microsoft.com/office/drawing/2014/main" id="{526D6E0A-B386-CC85-E687-2CDEEF480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2700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pole tekstowe 4">
            <a:extLst>
              <a:ext uri="{FF2B5EF4-FFF2-40B4-BE49-F238E27FC236}">
                <a16:creationId xmlns:a16="http://schemas.microsoft.com/office/drawing/2014/main" id="{B9AEEC73-274F-0D12-5441-326071511E9F}"/>
              </a:ext>
            </a:extLst>
          </p:cNvPr>
          <p:cNvSpPr txBox="1">
            <a:spLocks noChangeArrowheads="1"/>
          </p:cNvSpPr>
          <p:nvPr/>
        </p:nvSpPr>
        <p:spPr bwMode="auto">
          <a:xfrm>
            <a:off x="1879600" y="5329238"/>
            <a:ext cx="72342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b="1" dirty="0">
                <a:solidFill>
                  <a:schemeClr val="tx2"/>
                </a:solidFill>
              </a:rPr>
              <a:t>Widzenie 3D</a:t>
            </a:r>
            <a:r>
              <a:rPr lang="pl-PL" altLang="en-US" sz="1800" dirty="0">
                <a:solidFill>
                  <a:schemeClr val="tx2"/>
                </a:solidFill>
              </a:rPr>
              <a:t>. </a:t>
            </a:r>
            <a:r>
              <a:rPr lang="pl-PL" altLang="en-US" sz="1800" dirty="0" err="1">
                <a:solidFill>
                  <a:schemeClr val="tx2"/>
                </a:solidFill>
              </a:rPr>
              <a:t>Witelo</a:t>
            </a:r>
            <a:r>
              <a:rPr lang="pl-PL" altLang="en-US" sz="1800" dirty="0">
                <a:solidFill>
                  <a:schemeClr val="tx2"/>
                </a:solidFill>
              </a:rPr>
              <a:t> pisze jednak więcej: </a:t>
            </a:r>
          </a:p>
          <a:p>
            <a:pPr>
              <a:spcBef>
                <a:spcPct val="0"/>
              </a:spcBef>
              <a:buFontTx/>
              <a:buNone/>
            </a:pPr>
            <a:r>
              <a:rPr lang="pl-PL" altLang="en-US" sz="1800" dirty="0">
                <a:solidFill>
                  <a:schemeClr val="tx2"/>
                </a:solidFill>
              </a:rPr>
              <a:t>„kiedy wzrok widzi jakąś dostrzegalną dla zmysłów powierzchnię, natychmiast </a:t>
            </a:r>
            <a:r>
              <a:rPr lang="pl-PL" altLang="en-US" sz="1800" i="1" dirty="0" err="1">
                <a:solidFill>
                  <a:schemeClr val="tx2"/>
                </a:solidFill>
              </a:rPr>
              <a:t>zdolnoś</a:t>
            </a:r>
            <a:r>
              <a:rPr lang="en-US" altLang="en-US" sz="1800" i="1" dirty="0">
                <a:solidFill>
                  <a:schemeClr val="tx2"/>
                </a:solidFill>
              </a:rPr>
              <a:t>ć</a:t>
            </a:r>
            <a:r>
              <a:rPr lang="pl-PL" altLang="en-US" sz="1800" dirty="0">
                <a:solidFill>
                  <a:schemeClr val="tx2"/>
                </a:solidFill>
              </a:rPr>
              <a:t> </a:t>
            </a:r>
            <a:r>
              <a:rPr lang="pl-PL" altLang="en-US" sz="1800" i="1" dirty="0">
                <a:solidFill>
                  <a:schemeClr val="tx2"/>
                </a:solidFill>
              </a:rPr>
              <a:t>osądzająca duszy</a:t>
            </a:r>
            <a:r>
              <a:rPr lang="pl-PL" altLang="en-US" sz="1800" dirty="0">
                <a:solidFill>
                  <a:schemeClr val="tx2"/>
                </a:solidFill>
              </a:rPr>
              <a:t> powie, że patrzący widzi bryłę, </a:t>
            </a:r>
            <a:r>
              <a:rPr lang="pl-PL" altLang="en-US" sz="1800" dirty="0" err="1">
                <a:solidFill>
                  <a:schemeClr val="tx2"/>
                </a:solidFill>
              </a:rPr>
              <a:t>cho</a:t>
            </a:r>
            <a:r>
              <a:rPr lang="en-US" altLang="en-US" sz="1800" dirty="0">
                <a:solidFill>
                  <a:schemeClr val="tx2"/>
                </a:solidFill>
              </a:rPr>
              <a:t>ć</a:t>
            </a:r>
            <a:r>
              <a:rPr lang="pl-PL" altLang="en-US" sz="1800" dirty="0">
                <a:solidFill>
                  <a:schemeClr val="tx2"/>
                </a:solidFill>
              </a:rPr>
              <a:t>by wzrok nie dostrzegł rozciągłości ciała w głąb.”</a:t>
            </a:r>
          </a:p>
          <a:p>
            <a:pPr algn="r">
              <a:spcBef>
                <a:spcPct val="0"/>
              </a:spcBef>
              <a:buFontTx/>
              <a:buNone/>
            </a:pPr>
            <a:r>
              <a:rPr lang="pl-PL" altLang="en-US" sz="1600" dirty="0">
                <a:solidFill>
                  <a:schemeClr val="tx2"/>
                </a:solidFill>
              </a:rPr>
              <a:t>		(Perspektywy IV, </a:t>
            </a:r>
            <a:r>
              <a:rPr lang="pl-PL" altLang="en-US" sz="1600" dirty="0" err="1">
                <a:solidFill>
                  <a:schemeClr val="tx2"/>
                </a:solidFill>
              </a:rPr>
              <a:t>tw</a:t>
            </a:r>
            <a:r>
              <a:rPr lang="pl-PL" altLang="en-US" sz="1600" dirty="0">
                <a:solidFill>
                  <a:schemeClr val="tx2"/>
                </a:solidFill>
              </a:rPr>
              <a:t>. 63)</a:t>
            </a:r>
          </a:p>
        </p:txBody>
      </p:sp>
      <p:sp>
        <p:nvSpPr>
          <p:cNvPr id="7" name="pole tekstowe 6">
            <a:extLst>
              <a:ext uri="{FF2B5EF4-FFF2-40B4-BE49-F238E27FC236}">
                <a16:creationId xmlns:a16="http://schemas.microsoft.com/office/drawing/2014/main" id="{FA3D2492-FD64-FFF0-3DDA-38060824FBCA}"/>
              </a:ext>
            </a:extLst>
          </p:cNvPr>
          <p:cNvSpPr txBox="1"/>
          <p:nvPr/>
        </p:nvSpPr>
        <p:spPr>
          <a:xfrm>
            <a:off x="1955800" y="3884613"/>
            <a:ext cx="7505700" cy="1400175"/>
          </a:xfrm>
          <a:prstGeom prst="rect">
            <a:avLst/>
          </a:prstGeom>
          <a:noFill/>
        </p:spPr>
        <p:txBody>
          <a:bodyPr>
            <a:spAutoFit/>
          </a:bodyPr>
          <a:lstStyle/>
          <a:p>
            <a:pPr>
              <a:defRPr/>
            </a:pPr>
            <a:r>
              <a:rPr lang="pl-PL" sz="1800" dirty="0"/>
              <a:t>„Każde światło przechodząc przez ciało przezroczyste, przechodzi ruchem najszybszym i niedostrzegalnym zmysłami, jednakże tak, że przez bardziej przezroczyste ruch ten jest szybszy niż przez mniej przezroczyste.” </a:t>
            </a:r>
            <a:r>
              <a:rPr lang="pl-PL" sz="1800" dirty="0">
                <a:solidFill>
                  <a:schemeClr val="accent6">
                    <a:lumMod val="75000"/>
                  </a:schemeClr>
                </a:solidFill>
              </a:rPr>
              <a:t>Tak! prędkość propagacji zależy od „przezroczystości.</a:t>
            </a:r>
          </a:p>
          <a:p>
            <a:pPr>
              <a:defRPr/>
            </a:pPr>
            <a:r>
              <a:rPr lang="pl-PL" sz="1300" dirty="0"/>
              <a:t>W. Wróblewski, </a:t>
            </a:r>
            <a:r>
              <a:rPr lang="pl-PL" sz="1300" dirty="0" err="1"/>
              <a:t>L.Bieganowski</a:t>
            </a:r>
            <a:r>
              <a:rPr lang="pl-PL" sz="1300" dirty="0"/>
              <a:t>, </a:t>
            </a:r>
            <a:r>
              <a:rPr lang="pl-PL" sz="1300" dirty="0" err="1"/>
              <a:t>A.Bielski</a:t>
            </a:r>
            <a:r>
              <a:rPr lang="pl-PL" sz="1300" dirty="0"/>
              <a:t>, Kwart. Historii Nauki i Techniki 31/2 315-334 (1986)</a:t>
            </a:r>
          </a:p>
        </p:txBody>
      </p:sp>
      <p:pic>
        <p:nvPicPr>
          <p:cNvPr id="37894" name="Obraz 8" descr="Obraz zawierający pudełko, w pomieszczeniu&#10;&#10;Opis wygenerowany automatycznie przy średnim poziomie pewności">
            <a:extLst>
              <a:ext uri="{FF2B5EF4-FFF2-40B4-BE49-F238E27FC236}">
                <a16:creationId xmlns:a16="http://schemas.microsoft.com/office/drawing/2014/main" id="{252F2D0A-C40E-DA2B-C96B-96B51555A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4641850"/>
            <a:ext cx="171926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Obraz 10" descr="Obraz zawierający tekst, sztuka, rysowanie, obraz&#10;&#10;Opis wygenerowany automatycznie">
            <a:extLst>
              <a:ext uri="{FF2B5EF4-FFF2-40B4-BE49-F238E27FC236}">
                <a16:creationId xmlns:a16="http://schemas.microsoft.com/office/drawing/2014/main" id="{570A6FA6-B23D-F0C2-69F8-4B65DA985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77788"/>
            <a:ext cx="13684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Obraz 12">
            <a:extLst>
              <a:ext uri="{FF2B5EF4-FFF2-40B4-BE49-F238E27FC236}">
                <a16:creationId xmlns:a16="http://schemas.microsoft.com/office/drawing/2014/main" id="{220EF77B-59BC-CC22-1EAC-9FA89B35F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778000"/>
            <a:ext cx="13843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ole tekstowe 14">
            <a:extLst>
              <a:ext uri="{FF2B5EF4-FFF2-40B4-BE49-F238E27FC236}">
                <a16:creationId xmlns:a16="http://schemas.microsoft.com/office/drawing/2014/main" id="{36071F47-1B07-3558-9541-2087B69EE692}"/>
              </a:ext>
            </a:extLst>
          </p:cNvPr>
          <p:cNvSpPr txBox="1"/>
          <p:nvPr/>
        </p:nvSpPr>
        <p:spPr>
          <a:xfrm>
            <a:off x="1763688" y="673199"/>
            <a:ext cx="5835010" cy="2308324"/>
          </a:xfrm>
          <a:prstGeom prst="rect">
            <a:avLst/>
          </a:prstGeom>
          <a:noFill/>
        </p:spPr>
        <p:txBody>
          <a:bodyPr>
            <a:spAutoFit/>
          </a:bodyPr>
          <a:lstStyle/>
          <a:p>
            <a:pPr>
              <a:defRPr/>
            </a:pPr>
            <a:r>
              <a:rPr lang="pl-PL" sz="1800" dirty="0">
                <a:solidFill>
                  <a:schemeClr val="accent6">
                    <a:lumMod val="75000"/>
                  </a:schemeClr>
                </a:solidFill>
                <a:highlight>
                  <a:srgbClr val="FFFFFF"/>
                </a:highlight>
              </a:rPr>
              <a:t>(1230-1300?) Początkowo nauki pobierał w szkole klasztornej w Legnicy. Tam też został zakonnikiem. Następnie studiował sztuki wyzwolone w Paryżu.  (1254-1257), później zaś prawo kanoniczne, filozofię i nauki ścisłe w Padwie (1262-1268). Od 1274 kanonik wrocławski, biskup w Passau.</a:t>
            </a:r>
          </a:p>
          <a:p>
            <a:pPr>
              <a:defRPr/>
            </a:pPr>
            <a:r>
              <a:rPr lang="pl-PL" sz="1800" dirty="0">
                <a:solidFill>
                  <a:schemeClr val="accent6">
                    <a:lumMod val="75000"/>
                  </a:schemeClr>
                </a:solidFill>
                <a:highlight>
                  <a:srgbClr val="FFFFFF"/>
                </a:highlight>
              </a:rPr>
              <a:t>Główne dzieło: </a:t>
            </a:r>
            <a:r>
              <a:rPr lang="pl-PL" sz="1800" i="1" dirty="0" err="1">
                <a:solidFill>
                  <a:schemeClr val="accent6">
                    <a:lumMod val="75000"/>
                  </a:schemeClr>
                </a:solidFill>
                <a:highlight>
                  <a:srgbClr val="FFFFFF"/>
                </a:highlight>
              </a:rPr>
              <a:t>Perspectiva</a:t>
            </a:r>
            <a:r>
              <a:rPr lang="pl-PL" sz="1800" dirty="0">
                <a:solidFill>
                  <a:schemeClr val="accent6">
                    <a:lumMod val="75000"/>
                  </a:schemeClr>
                </a:solidFill>
                <a:highlight>
                  <a:srgbClr val="FFFFFF"/>
                </a:highlight>
              </a:rPr>
              <a:t>, używane jako podręcznik optyki jeszcze przez Keplera (1600). </a:t>
            </a:r>
            <a:endParaRPr lang="pl-PL" sz="1800" dirty="0">
              <a:solidFill>
                <a:schemeClr val="accent6">
                  <a:lumMod val="75000"/>
                </a:schemeClr>
              </a:solidFill>
            </a:endParaRPr>
          </a:p>
        </p:txBody>
      </p:sp>
      <p:sp>
        <p:nvSpPr>
          <p:cNvPr id="17" name="pole tekstowe 16">
            <a:extLst>
              <a:ext uri="{FF2B5EF4-FFF2-40B4-BE49-F238E27FC236}">
                <a16:creationId xmlns:a16="http://schemas.microsoft.com/office/drawing/2014/main" id="{892B4495-A525-706F-C4F9-46FF5D7E494C}"/>
              </a:ext>
            </a:extLst>
          </p:cNvPr>
          <p:cNvSpPr txBox="1"/>
          <p:nvPr/>
        </p:nvSpPr>
        <p:spPr>
          <a:xfrm>
            <a:off x="1569217" y="2955635"/>
            <a:ext cx="7524328" cy="923330"/>
          </a:xfrm>
          <a:prstGeom prst="rect">
            <a:avLst/>
          </a:prstGeom>
          <a:noFill/>
        </p:spPr>
        <p:txBody>
          <a:bodyPr>
            <a:spAutoFit/>
          </a:bodyPr>
          <a:lstStyle/>
          <a:p>
            <a:pPr>
              <a:defRPr/>
            </a:pPr>
            <a:r>
              <a:rPr lang="pl-PL" sz="1800" dirty="0">
                <a:solidFill>
                  <a:srgbClr val="202122"/>
                </a:solidFill>
                <a:highlight>
                  <a:srgbClr val="FFFFFF"/>
                </a:highlight>
              </a:rPr>
              <a:t>Wzorował się na poglądach arabskiego uczonego </a:t>
            </a:r>
            <a:r>
              <a:rPr lang="pl-PL" sz="1800" dirty="0">
                <a:solidFill>
                  <a:srgbClr val="3366CC"/>
                </a:solidFill>
                <a:highlight>
                  <a:srgbClr val="FFFFFF"/>
                </a:highlight>
              </a:rPr>
              <a:t>Alhazena</a:t>
            </a:r>
            <a:r>
              <a:rPr lang="pl-PL" sz="1800" dirty="0">
                <a:solidFill>
                  <a:srgbClr val="202122"/>
                </a:solidFill>
                <a:highlight>
                  <a:srgbClr val="FFFFFF"/>
                </a:highlight>
              </a:rPr>
              <a:t> (około 965-1039) oraz </a:t>
            </a:r>
            <a:r>
              <a:rPr lang="pl-PL" sz="1800" dirty="0">
                <a:solidFill>
                  <a:srgbClr val="3366CC"/>
                </a:solidFill>
                <a:highlight>
                  <a:srgbClr val="FFFFFF"/>
                </a:highlight>
              </a:rPr>
              <a:t>Roberta </a:t>
            </a:r>
            <a:r>
              <a:rPr lang="pl-PL" sz="1800" dirty="0" err="1">
                <a:solidFill>
                  <a:srgbClr val="3366CC"/>
                </a:solidFill>
                <a:highlight>
                  <a:srgbClr val="FFFFFF"/>
                </a:highlight>
              </a:rPr>
              <a:t>Grosseteste</a:t>
            </a:r>
            <a:r>
              <a:rPr lang="pl-PL" sz="1800" dirty="0">
                <a:solidFill>
                  <a:srgbClr val="3366CC"/>
                </a:solidFill>
                <a:highlight>
                  <a:srgbClr val="FFFFFF"/>
                </a:highlight>
              </a:rPr>
              <a:t>. </a:t>
            </a:r>
            <a:r>
              <a:rPr lang="pl-PL" sz="1800" dirty="0">
                <a:solidFill>
                  <a:schemeClr val="accent6">
                    <a:lumMod val="75000"/>
                  </a:schemeClr>
                </a:solidFill>
                <a:highlight>
                  <a:srgbClr val="FFFFFF"/>
                </a:highlight>
              </a:rPr>
              <a:t>W sprawach filozofii bazował głównie na Awicennie i Al-</a:t>
            </a:r>
            <a:r>
              <a:rPr lang="pl-PL" sz="1800" dirty="0" err="1">
                <a:solidFill>
                  <a:schemeClr val="accent6">
                    <a:lumMod val="75000"/>
                  </a:schemeClr>
                </a:solidFill>
                <a:highlight>
                  <a:srgbClr val="FFFFFF"/>
                </a:highlight>
              </a:rPr>
              <a:t>Ghazalim</a:t>
            </a:r>
            <a:r>
              <a:rPr lang="pl-PL" sz="1800" dirty="0">
                <a:solidFill>
                  <a:schemeClr val="accent6">
                    <a:lumMod val="75000"/>
                  </a:schemeClr>
                </a:solidFill>
                <a:highlight>
                  <a:srgbClr val="FFFFFF"/>
                </a:highlight>
              </a:rPr>
              <a:t>.             </a:t>
            </a:r>
            <a:r>
              <a:rPr lang="pl-PL" sz="1800" dirty="0">
                <a:solidFill>
                  <a:schemeClr val="accent6">
                    <a:lumMod val="75000"/>
                  </a:schemeClr>
                </a:solidFill>
              </a:rPr>
              <a:t>https://pl.wikipedia.org/wiki/Witelon</a:t>
            </a:r>
            <a:endParaRPr lang="pl-PL" sz="1800" dirty="0">
              <a:solidFill>
                <a:schemeClr val="accent6">
                  <a:lumMod val="75000"/>
                </a:schemeClr>
              </a:solidFill>
              <a:highlight>
                <a:srgbClr val="FFFFFF"/>
              </a:highlight>
            </a:endParaRPr>
          </a:p>
        </p:txBody>
      </p:sp>
      <p:sp>
        <p:nvSpPr>
          <p:cNvPr id="3" name="pole tekstowe 2">
            <a:extLst>
              <a:ext uri="{FF2B5EF4-FFF2-40B4-BE49-F238E27FC236}">
                <a16:creationId xmlns:a16="http://schemas.microsoft.com/office/drawing/2014/main" id="{5872AAE0-803C-C454-94FE-48E96B3FC150}"/>
              </a:ext>
            </a:extLst>
          </p:cNvPr>
          <p:cNvSpPr txBox="1"/>
          <p:nvPr/>
        </p:nvSpPr>
        <p:spPr>
          <a:xfrm>
            <a:off x="6750943" y="2650580"/>
            <a:ext cx="2784572" cy="276999"/>
          </a:xfrm>
          <a:prstGeom prst="rect">
            <a:avLst/>
          </a:prstGeom>
          <a:noFill/>
        </p:spPr>
        <p:txBody>
          <a:bodyPr wrap="square">
            <a:spAutoFit/>
          </a:bodyPr>
          <a:lstStyle/>
          <a:p>
            <a:r>
              <a:rPr lang="pl-PL" altLang="en-US" sz="1200" dirty="0">
                <a:solidFill>
                  <a:schemeClr val="tx2"/>
                </a:solidFill>
              </a:rPr>
              <a:t>Sala 40-tu, Uniwersytet w Padwie</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5CA4569-0194-9530-BF71-E16D275BC84D}"/>
              </a:ext>
            </a:extLst>
          </p:cNvPr>
          <p:cNvSpPr>
            <a:spLocks noGrp="1" noChangeArrowheads="1"/>
          </p:cNvSpPr>
          <p:nvPr>
            <p:ph type="title"/>
          </p:nvPr>
        </p:nvSpPr>
        <p:spPr>
          <a:xfrm>
            <a:off x="395288" y="-76200"/>
            <a:ext cx="8229600" cy="1143000"/>
          </a:xfrm>
        </p:spPr>
        <p:txBody>
          <a:bodyPr/>
          <a:lstStyle/>
          <a:p>
            <a:pPr eaLnBrk="1" hangingPunct="1"/>
            <a:r>
              <a:rPr lang="pl-PL" altLang="it-IT"/>
              <a:t>Wnioski</a:t>
            </a:r>
          </a:p>
        </p:txBody>
      </p:sp>
      <p:sp>
        <p:nvSpPr>
          <p:cNvPr id="38915" name="Rectangle 3">
            <a:extLst>
              <a:ext uri="{FF2B5EF4-FFF2-40B4-BE49-F238E27FC236}">
                <a16:creationId xmlns:a16="http://schemas.microsoft.com/office/drawing/2014/main" id="{B05AAB0C-E678-5891-4EF7-D859AC75BBD5}"/>
              </a:ext>
            </a:extLst>
          </p:cNvPr>
          <p:cNvSpPr>
            <a:spLocks noGrp="1" noChangeArrowheads="1"/>
          </p:cNvSpPr>
          <p:nvPr>
            <p:ph type="body" idx="1"/>
          </p:nvPr>
        </p:nvSpPr>
        <p:spPr>
          <a:xfrm>
            <a:off x="0" y="808038"/>
            <a:ext cx="9144000" cy="5872162"/>
          </a:xfrm>
        </p:spPr>
        <p:txBody>
          <a:bodyPr/>
          <a:lstStyle/>
          <a:p>
            <a:pPr eaLnBrk="1" hangingPunct="1"/>
            <a:r>
              <a:rPr lang="pl-PL" altLang="it-IT" sz="1900" dirty="0">
                <a:ea typeface="Arial Unicode MS" pitchFamily="34" charset="-128"/>
              </a:rPr>
              <a:t>Zanurzyliśmy się, jako </a:t>
            </a:r>
            <a:r>
              <a:rPr lang="pl-PL" altLang="it-IT" sz="1900" i="1" dirty="0" err="1">
                <a:ea typeface="Arial Unicode MS" pitchFamily="34" charset="-128"/>
              </a:rPr>
              <a:t>s</a:t>
            </a:r>
            <a:r>
              <a:rPr lang="pl-PL" altLang="it-IT" sz="1900" dirty="0" err="1">
                <a:ea typeface="Arial Unicode MS" pitchFamily="34" charset="-128"/>
              </a:rPr>
              <a:t>a</a:t>
            </a:r>
            <a:r>
              <a:rPr lang="pl-PL" altLang="it-IT" sz="1900" i="1" dirty="0" err="1">
                <a:ea typeface="Arial Unicode MS" pitchFamily="34" charset="-128"/>
              </a:rPr>
              <a:t>mpling</a:t>
            </a:r>
            <a:r>
              <a:rPr lang="pl-PL" altLang="it-IT" sz="1900" dirty="0">
                <a:ea typeface="Arial Unicode MS" pitchFamily="34" charset="-128"/>
              </a:rPr>
              <a:t> w traktat napisany                                               w pełnym średniowieczu (i pięknie przetłumaczony)</a:t>
            </a:r>
          </a:p>
          <a:p>
            <a:pPr eaLnBrk="1" hangingPunct="1"/>
            <a:r>
              <a:rPr lang="pl-PL" altLang="it-IT" sz="1900" dirty="0">
                <a:ea typeface="Arial Unicode MS" pitchFamily="34" charset="-128"/>
              </a:rPr>
              <a:t>F. Bacon, franciszkanin, Anglik, żył (i pisał) współcześnie                                      ze Św. Tomaszem, dominikaninem, z Królestwa Neapolu</a:t>
            </a:r>
          </a:p>
          <a:p>
            <a:pPr eaLnBrk="1" hangingPunct="1"/>
            <a:r>
              <a:rPr lang="pl-PL" altLang="it-IT" sz="1900" i="1" dirty="0">
                <a:ea typeface="Arial Unicode MS" pitchFamily="34" charset="-128"/>
              </a:rPr>
              <a:t>Opus </a:t>
            </a:r>
            <a:r>
              <a:rPr lang="pl-PL" altLang="it-IT" sz="1900" i="1" dirty="0" err="1">
                <a:ea typeface="Arial Unicode MS" pitchFamily="34" charset="-128"/>
              </a:rPr>
              <a:t>Maius</a:t>
            </a:r>
            <a:r>
              <a:rPr lang="pl-PL" altLang="it-IT" sz="1900" dirty="0">
                <a:ea typeface="Arial Unicode MS" pitchFamily="34" charset="-128"/>
              </a:rPr>
              <a:t>, w odróżnieniu od </a:t>
            </a:r>
            <a:r>
              <a:rPr lang="pl-PL" altLang="it-IT" sz="1900" i="1" dirty="0">
                <a:ea typeface="Arial Unicode MS" pitchFamily="34" charset="-128"/>
              </a:rPr>
              <a:t>Summ</a:t>
            </a:r>
            <a:r>
              <a:rPr lang="pl-PL" altLang="it-IT" sz="1900" dirty="0">
                <a:ea typeface="Arial Unicode MS" pitchFamily="34" charset="-128"/>
              </a:rPr>
              <a:t>a</a:t>
            </a:r>
            <a:r>
              <a:rPr lang="pl-PL" altLang="it-IT" sz="1900" i="1" dirty="0">
                <a:ea typeface="Arial Unicode MS" pitchFamily="34" charset="-128"/>
              </a:rPr>
              <a:t> </a:t>
            </a:r>
            <a:r>
              <a:rPr lang="pl-PL" altLang="it-IT" sz="1900" i="1" dirty="0" err="1">
                <a:ea typeface="Arial Unicode MS" pitchFamily="34" charset="-128"/>
              </a:rPr>
              <a:t>Theologi</a:t>
            </a:r>
            <a:r>
              <a:rPr lang="pl-PL" altLang="it-IT" sz="1900" dirty="0" err="1">
                <a:ea typeface="Arial Unicode MS" pitchFamily="34" charset="-128"/>
              </a:rPr>
              <a:t>a</a:t>
            </a:r>
            <a:r>
              <a:rPr lang="pl-PL" altLang="it-IT" sz="1900" i="1" dirty="0" err="1">
                <a:ea typeface="Arial Unicode MS" pitchFamily="34" charset="-128"/>
              </a:rPr>
              <a:t>e</a:t>
            </a:r>
            <a:r>
              <a:rPr lang="pl-PL" altLang="it-IT" sz="1900" i="1" dirty="0">
                <a:ea typeface="Arial Unicode MS" pitchFamily="34" charset="-128"/>
              </a:rPr>
              <a:t>,</a:t>
            </a:r>
            <a:r>
              <a:rPr lang="pl-PL" altLang="it-IT" sz="1900" dirty="0">
                <a:ea typeface="Arial Unicode MS" pitchFamily="34" charset="-128"/>
              </a:rPr>
              <a:t> dotyczy głównie filozofii przyrody. Jest to rodzaj ówczesnego </a:t>
            </a:r>
            <a:r>
              <a:rPr lang="pl-PL" altLang="it-IT" sz="1900" dirty="0" err="1">
                <a:ea typeface="Arial Unicode MS" pitchFamily="34" charset="-128"/>
              </a:rPr>
              <a:t>compendium</a:t>
            </a:r>
            <a:r>
              <a:rPr lang="pl-PL" altLang="it-IT" sz="1900" dirty="0">
                <a:ea typeface="Arial Unicode MS" pitchFamily="34" charset="-128"/>
              </a:rPr>
              <a:t> wiedzy, praktycznie w zakresie wszystkich nauk (może z wyjątkiem teologii)</a:t>
            </a:r>
          </a:p>
          <a:p>
            <a:pPr eaLnBrk="1" hangingPunct="1"/>
            <a:r>
              <a:rPr lang="pl-PL" altLang="it-IT" sz="1900" dirty="0">
                <a:ea typeface="Arial Unicode MS" pitchFamily="34" charset="-128"/>
              </a:rPr>
              <a:t>Wiele stronic jest bardzo ciekawych, nawet dziś/ wiele maksym – wartych zapamiętania. Niestety, wiele też „bajd dla starych bab”, używaj</a:t>
            </a:r>
            <a:r>
              <a:rPr lang="en-US" altLang="it-IT" sz="1900" dirty="0">
                <a:ea typeface="Arial Unicode MS" pitchFamily="34" charset="-128"/>
              </a:rPr>
              <a:t>ą</a:t>
            </a:r>
            <a:r>
              <a:rPr lang="pl-PL" altLang="it-IT" sz="1900" dirty="0">
                <a:ea typeface="Arial Unicode MS" pitchFamily="34" charset="-128"/>
              </a:rPr>
              <a:t>c określenia filozofa–kanclerza, Francisa Bacona, który pisał 300 lat później, już w anglikańskiej Anglii (np. o Tybetańczykach, czy o humorach planet i ich wpływie na charakter ludzi)</a:t>
            </a:r>
          </a:p>
          <a:p>
            <a:pPr eaLnBrk="1" hangingPunct="1"/>
            <a:r>
              <a:rPr lang="pl-PL" altLang="it-IT" sz="1900" dirty="0">
                <a:ea typeface="Arial Unicode MS" pitchFamily="34" charset="-128"/>
              </a:rPr>
              <a:t>Od </a:t>
            </a:r>
            <a:r>
              <a:rPr lang="pl-PL" altLang="it-IT" sz="1900" i="1" dirty="0">
                <a:ea typeface="Arial Unicode MS" pitchFamily="34" charset="-128"/>
              </a:rPr>
              <a:t>De </a:t>
            </a:r>
            <a:r>
              <a:rPr lang="pl-PL" altLang="it-IT" sz="1900" i="1" dirty="0" err="1">
                <a:ea typeface="Arial Unicode MS" pitchFamily="34" charset="-128"/>
              </a:rPr>
              <a:t>Revolutionibus</a:t>
            </a:r>
            <a:r>
              <a:rPr lang="pl-PL" altLang="it-IT" sz="1900" dirty="0">
                <a:ea typeface="Arial Unicode MS" pitchFamily="34" charset="-128"/>
              </a:rPr>
              <a:t> Kopernika dzieli </a:t>
            </a:r>
            <a:r>
              <a:rPr lang="pl-PL" altLang="it-IT" sz="1900" i="1" dirty="0">
                <a:ea typeface="Arial Unicode MS" pitchFamily="34" charset="-128"/>
              </a:rPr>
              <a:t>Opus</a:t>
            </a:r>
            <a:r>
              <a:rPr lang="pl-PL" altLang="it-IT" sz="1900" dirty="0">
                <a:ea typeface="Arial Unicode MS" pitchFamily="34" charset="-128"/>
              </a:rPr>
              <a:t> </a:t>
            </a:r>
            <a:r>
              <a:rPr lang="pl-PL" altLang="it-IT" sz="1900" i="1" dirty="0" err="1">
                <a:ea typeface="Arial Unicode MS" pitchFamily="34" charset="-128"/>
              </a:rPr>
              <a:t>M</a:t>
            </a:r>
            <a:r>
              <a:rPr lang="pl-PL" altLang="it-IT" sz="1900" dirty="0" err="1">
                <a:ea typeface="Arial Unicode MS" pitchFamily="34" charset="-128"/>
              </a:rPr>
              <a:t>a</a:t>
            </a:r>
            <a:r>
              <a:rPr lang="pl-PL" altLang="it-IT" sz="1900" i="1" dirty="0" err="1">
                <a:ea typeface="Arial Unicode MS" pitchFamily="34" charset="-128"/>
              </a:rPr>
              <a:t>ius</a:t>
            </a:r>
            <a:r>
              <a:rPr lang="pl-PL" altLang="it-IT" sz="1900" dirty="0">
                <a:ea typeface="Arial Unicode MS" pitchFamily="34" charset="-128"/>
              </a:rPr>
              <a:t> </a:t>
            </a:r>
            <a:r>
              <a:rPr lang="en-US" altLang="it-IT" sz="1900" dirty="0">
                <a:ea typeface="Arial Unicode MS" pitchFamily="34" charset="-128"/>
              </a:rPr>
              <a:t>2</a:t>
            </a:r>
            <a:r>
              <a:rPr lang="pl-PL" altLang="it-IT" sz="1900" dirty="0">
                <a:ea typeface="Arial Unicode MS" pitchFamily="34" charset="-128"/>
              </a:rPr>
              <a:t>50 lat: cała epoka. Dzieło Kopernika to pierwszy traktat nowożytny, nawet bardziej niż </a:t>
            </a:r>
            <a:r>
              <a:rPr lang="pl-PL" altLang="it-IT" sz="1900" i="1" dirty="0">
                <a:ea typeface="Arial Unicode MS" pitchFamily="34" charset="-128"/>
              </a:rPr>
              <a:t>Dialog </a:t>
            </a:r>
            <a:r>
              <a:rPr lang="pl-PL" altLang="it-IT" sz="1900" dirty="0">
                <a:ea typeface="Arial Unicode MS" pitchFamily="34" charset="-128"/>
              </a:rPr>
              <a:t>Galileusza, czy nieco „euklidesowa” </a:t>
            </a:r>
            <a:r>
              <a:rPr lang="pl-PL" altLang="it-IT" sz="1900" i="1" dirty="0">
                <a:ea typeface="Arial Unicode MS" pitchFamily="34" charset="-128"/>
              </a:rPr>
              <a:t>Filozofi</a:t>
            </a:r>
            <a:r>
              <a:rPr lang="pl-PL" altLang="it-IT" sz="1900" dirty="0">
                <a:ea typeface="Arial Unicode MS" pitchFamily="34" charset="-128"/>
              </a:rPr>
              <a:t>a </a:t>
            </a:r>
            <a:r>
              <a:rPr lang="pl-PL" altLang="it-IT" sz="1900" i="1" dirty="0">
                <a:ea typeface="Arial Unicode MS" pitchFamily="34" charset="-128"/>
              </a:rPr>
              <a:t>Naturaln</a:t>
            </a:r>
            <a:r>
              <a:rPr lang="pl-PL" altLang="it-IT" sz="1900" dirty="0">
                <a:ea typeface="Arial Unicode MS" pitchFamily="34" charset="-128"/>
              </a:rPr>
              <a:t>a Newtona</a:t>
            </a:r>
          </a:p>
          <a:p>
            <a:pPr eaLnBrk="1" hangingPunct="1"/>
            <a:r>
              <a:rPr lang="pl-PL" altLang="it-IT" sz="1900" dirty="0">
                <a:ea typeface="Arial Unicode MS" pitchFamily="34" charset="-128"/>
              </a:rPr>
              <a:t>Ale o Koperniku, Galileuszu, Newtonie następnym razem… </a:t>
            </a:r>
            <a:r>
              <a:rPr lang="pl-PL" altLang="it-IT" sz="1900" b="1" dirty="0">
                <a:ea typeface="Arial Unicode MS" pitchFamily="34" charset="-128"/>
              </a:rPr>
              <a:t>Na dziś dziękuję!</a:t>
            </a:r>
          </a:p>
        </p:txBody>
      </p:sp>
      <p:pic>
        <p:nvPicPr>
          <p:cNvPr id="19" name="Obraz 18" descr="Obraz zawierający ubrania, osoba, Ludzka twarz, człowiek&#10;&#10;Opis wygenerowany automatycznie">
            <a:extLst>
              <a:ext uri="{FF2B5EF4-FFF2-40B4-BE49-F238E27FC236}">
                <a16:creationId xmlns:a16="http://schemas.microsoft.com/office/drawing/2014/main" id="{C2859D0F-7E01-FD75-0FAC-F09293033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160338"/>
            <a:ext cx="238601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pole tekstowe 1">
            <a:extLst>
              <a:ext uri="{FF2B5EF4-FFF2-40B4-BE49-F238E27FC236}">
                <a16:creationId xmlns:a16="http://schemas.microsoft.com/office/drawing/2014/main" id="{8BAA0512-31B0-D1A3-472A-99C51376C6AF}"/>
              </a:ext>
            </a:extLst>
          </p:cNvPr>
          <p:cNvSpPr txBox="1">
            <a:spLocks noChangeArrowheads="1"/>
          </p:cNvSpPr>
          <p:nvPr/>
        </p:nvSpPr>
        <p:spPr bwMode="auto">
          <a:xfrm>
            <a:off x="136525" y="5876925"/>
            <a:ext cx="8748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pl-PL" altLang="en-US" sz="1800"/>
              <a:t>G. Karwasz, M. Kłosiński </a:t>
            </a:r>
            <a:r>
              <a:rPr lang="pl-PL" altLang="en-US" sz="1800" i="1"/>
              <a:t>Fiat Lux! Od Witelona do tomografu optycznego. </a:t>
            </a:r>
          </a:p>
          <a:p>
            <a:r>
              <a:rPr lang="pl-PL" altLang="en-US" sz="1800"/>
              <a:t>Wystawy interaktywne, UMK – Muzeum Okręgowe w Toruniu, 2007-2014.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Obraz 1">
            <a:extLst>
              <a:ext uri="{FF2B5EF4-FFF2-40B4-BE49-F238E27FC236}">
                <a16:creationId xmlns:a16="http://schemas.microsoft.com/office/drawing/2014/main" id="{2891CF53-D3F2-5D0D-55E1-9F0459F93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749300"/>
            <a:ext cx="50419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ytuł 1">
            <a:extLst>
              <a:ext uri="{FF2B5EF4-FFF2-40B4-BE49-F238E27FC236}">
                <a16:creationId xmlns:a16="http://schemas.microsoft.com/office/drawing/2014/main" id="{2CB39C19-E514-B17C-BED7-3251CD68D166}"/>
              </a:ext>
            </a:extLst>
          </p:cNvPr>
          <p:cNvSpPr>
            <a:spLocks noGrp="1" noChangeArrowheads="1"/>
          </p:cNvSpPr>
          <p:nvPr>
            <p:ph type="title"/>
          </p:nvPr>
        </p:nvSpPr>
        <p:spPr>
          <a:xfrm>
            <a:off x="179388" y="0"/>
            <a:ext cx="8353425" cy="731838"/>
          </a:xfrm>
        </p:spPr>
        <p:txBody>
          <a:bodyPr/>
          <a:lstStyle/>
          <a:p>
            <a:r>
              <a:rPr lang="pl-PL" altLang="en-US" sz="3400"/>
              <a:t>Ven. Bede, Św. Bazyli Wlk. i inni</a:t>
            </a:r>
          </a:p>
        </p:txBody>
      </p:sp>
      <p:sp>
        <p:nvSpPr>
          <p:cNvPr id="3" name="Symbol zastępczy zawartości 2">
            <a:extLst>
              <a:ext uri="{FF2B5EF4-FFF2-40B4-BE49-F238E27FC236}">
                <a16:creationId xmlns:a16="http://schemas.microsoft.com/office/drawing/2014/main" id="{2C67375D-A13E-D758-E134-C8AA66DBF50A}"/>
              </a:ext>
            </a:extLst>
          </p:cNvPr>
          <p:cNvSpPr>
            <a:spLocks noGrp="1"/>
          </p:cNvSpPr>
          <p:nvPr>
            <p:ph idx="1"/>
          </p:nvPr>
        </p:nvSpPr>
        <p:spPr>
          <a:xfrm>
            <a:off x="5219700" y="814388"/>
            <a:ext cx="3924300" cy="4525962"/>
          </a:xfrm>
        </p:spPr>
        <p:txBody>
          <a:bodyPr/>
          <a:lstStyle/>
          <a:p>
            <a:pPr marL="0" indent="0">
              <a:spcBef>
                <a:spcPts val="0"/>
              </a:spcBef>
              <a:spcAft>
                <a:spcPts val="900"/>
              </a:spcAft>
              <a:buFontTx/>
              <a:buNone/>
              <a:defRPr/>
            </a:pPr>
            <a:r>
              <a:rPr lang="pl-PL" sz="2000" dirty="0">
                <a:solidFill>
                  <a:schemeClr val="accent6">
                    <a:lumMod val="75000"/>
                  </a:schemeClr>
                </a:solidFill>
              </a:rPr>
              <a:t>Bede </a:t>
            </a:r>
            <a:r>
              <a:rPr lang="pl-PL" sz="2000" dirty="0" err="1">
                <a:solidFill>
                  <a:schemeClr val="accent6">
                    <a:lumMod val="75000"/>
                  </a:schemeClr>
                </a:solidFill>
              </a:rPr>
              <a:t>il</a:t>
            </a:r>
            <a:r>
              <a:rPr lang="pl-PL" sz="2000" dirty="0">
                <a:solidFill>
                  <a:schemeClr val="accent6">
                    <a:lumMod val="75000"/>
                  </a:schemeClr>
                </a:solidFill>
              </a:rPr>
              <a:t> Venerabile (647-735)  </a:t>
            </a:r>
            <a:r>
              <a:rPr lang="pl-PL" sz="2000" i="1" dirty="0">
                <a:solidFill>
                  <a:schemeClr val="accent6">
                    <a:lumMod val="75000"/>
                  </a:schemeClr>
                </a:solidFill>
              </a:rPr>
              <a:t>De rerum natura </a:t>
            </a:r>
            <a:r>
              <a:rPr lang="pl-PL" sz="2000" dirty="0">
                <a:solidFill>
                  <a:schemeClr val="accent6">
                    <a:lumMod val="75000"/>
                  </a:schemeClr>
                </a:solidFill>
              </a:rPr>
              <a:t> (= Pliniusz)</a:t>
            </a:r>
            <a:endParaRPr lang="pl-PL" sz="2000" i="1" dirty="0">
              <a:solidFill>
                <a:schemeClr val="accent6">
                  <a:lumMod val="75000"/>
                </a:schemeClr>
              </a:solidFill>
            </a:endParaRPr>
          </a:p>
          <a:p>
            <a:pPr marL="0" indent="0">
              <a:spcBef>
                <a:spcPts val="0"/>
              </a:spcBef>
              <a:spcAft>
                <a:spcPts val="900"/>
              </a:spcAft>
              <a:buFontTx/>
              <a:buNone/>
              <a:defRPr/>
            </a:pPr>
            <a:r>
              <a:rPr lang="pl-PL" sz="2000" dirty="0">
                <a:solidFill>
                  <a:schemeClr val="accent6">
                    <a:lumMod val="75000"/>
                  </a:schemeClr>
                </a:solidFill>
              </a:rPr>
              <a:t>Izydor z </a:t>
            </a:r>
            <a:r>
              <a:rPr lang="pl-PL" sz="2000" dirty="0" err="1">
                <a:solidFill>
                  <a:schemeClr val="accent6">
                    <a:lumMod val="75000"/>
                  </a:schemeClr>
                </a:solidFill>
              </a:rPr>
              <a:t>Sewilii</a:t>
            </a:r>
            <a:r>
              <a:rPr lang="pl-PL" sz="2000" dirty="0">
                <a:solidFill>
                  <a:schemeClr val="accent6">
                    <a:lumMod val="75000"/>
                  </a:schemeClr>
                </a:solidFill>
              </a:rPr>
              <a:t> (570-646) </a:t>
            </a:r>
            <a:r>
              <a:rPr lang="pl-PL" sz="2000" i="1" dirty="0" err="1">
                <a:solidFill>
                  <a:schemeClr val="accent6">
                    <a:lumMod val="75000"/>
                  </a:schemeClr>
                </a:solidFill>
              </a:rPr>
              <a:t>Etimologia</a:t>
            </a:r>
            <a:r>
              <a:rPr lang="pl-PL" sz="2000" i="1" dirty="0">
                <a:solidFill>
                  <a:schemeClr val="accent6">
                    <a:lumMod val="75000"/>
                  </a:schemeClr>
                </a:solidFill>
              </a:rPr>
              <a:t>, Le </a:t>
            </a:r>
            <a:r>
              <a:rPr lang="pl-PL" sz="2000" i="1" dirty="0" err="1">
                <a:solidFill>
                  <a:schemeClr val="accent6">
                    <a:lumMod val="75000"/>
                  </a:schemeClr>
                </a:solidFill>
              </a:rPr>
              <a:t>origini</a:t>
            </a:r>
            <a:r>
              <a:rPr lang="pl-PL" sz="2000" dirty="0">
                <a:solidFill>
                  <a:schemeClr val="accent6">
                    <a:lumMod val="75000"/>
                  </a:schemeClr>
                </a:solidFill>
              </a:rPr>
              <a:t>: 20 tomów</a:t>
            </a:r>
          </a:p>
          <a:p>
            <a:pPr marL="0" indent="0">
              <a:spcBef>
                <a:spcPts val="0"/>
              </a:spcBef>
              <a:spcAft>
                <a:spcPts val="900"/>
              </a:spcAft>
              <a:buFontTx/>
              <a:buNone/>
              <a:defRPr/>
            </a:pPr>
            <a:r>
              <a:rPr lang="pl-PL" sz="2000" dirty="0">
                <a:solidFill>
                  <a:schemeClr val="accent6">
                    <a:lumMod val="75000"/>
                  </a:schemeClr>
                </a:solidFill>
              </a:rPr>
              <a:t>Severino </a:t>
            </a:r>
            <a:r>
              <a:rPr lang="pl-PL" sz="2000" dirty="0" err="1">
                <a:solidFill>
                  <a:schemeClr val="accent6">
                    <a:lumMod val="75000"/>
                  </a:schemeClr>
                </a:solidFill>
              </a:rPr>
              <a:t>Boezio</a:t>
            </a:r>
            <a:r>
              <a:rPr lang="pl-PL" sz="2000" dirty="0">
                <a:solidFill>
                  <a:schemeClr val="accent6">
                    <a:lumMod val="75000"/>
                  </a:schemeClr>
                </a:solidFill>
              </a:rPr>
              <a:t> (480-525) </a:t>
            </a:r>
            <a:r>
              <a:rPr lang="pl-PL" sz="2000" i="1" dirty="0">
                <a:solidFill>
                  <a:schemeClr val="accent6">
                    <a:lumMod val="75000"/>
                  </a:schemeClr>
                </a:solidFill>
              </a:rPr>
              <a:t>De </a:t>
            </a:r>
            <a:r>
              <a:rPr lang="pl-PL" sz="2000" i="1" dirty="0" err="1">
                <a:solidFill>
                  <a:schemeClr val="accent6">
                    <a:lumMod val="75000"/>
                  </a:schemeClr>
                </a:solidFill>
              </a:rPr>
              <a:t>consolazione</a:t>
            </a:r>
            <a:r>
              <a:rPr lang="pl-PL" sz="2000" i="1" dirty="0">
                <a:solidFill>
                  <a:schemeClr val="accent6">
                    <a:lumMod val="75000"/>
                  </a:schemeClr>
                </a:solidFill>
              </a:rPr>
              <a:t> </a:t>
            </a:r>
            <a:r>
              <a:rPr lang="pl-PL" sz="2000" i="1" dirty="0" err="1">
                <a:solidFill>
                  <a:schemeClr val="accent6">
                    <a:lumMod val="75000"/>
                  </a:schemeClr>
                </a:solidFill>
              </a:rPr>
              <a:t>philosophiae</a:t>
            </a:r>
            <a:endParaRPr lang="pl-PL" sz="2000" dirty="0">
              <a:solidFill>
                <a:schemeClr val="accent6">
                  <a:lumMod val="75000"/>
                </a:schemeClr>
              </a:solidFill>
            </a:endParaRPr>
          </a:p>
          <a:p>
            <a:pPr marL="0" indent="0">
              <a:spcBef>
                <a:spcPts val="0"/>
              </a:spcBef>
              <a:spcAft>
                <a:spcPts val="900"/>
              </a:spcAft>
              <a:buFontTx/>
              <a:buNone/>
              <a:defRPr/>
            </a:pPr>
            <a:r>
              <a:rPr lang="pl-PL" sz="2000" dirty="0">
                <a:solidFill>
                  <a:schemeClr val="accent6">
                    <a:lumMod val="75000"/>
                  </a:schemeClr>
                </a:solidFill>
              </a:rPr>
              <a:t>Orygenes (185-255) „Bóg stwarzał inne światy” [M. Heller]</a:t>
            </a:r>
          </a:p>
          <a:p>
            <a:pPr marL="0" indent="0">
              <a:spcBef>
                <a:spcPts val="0"/>
              </a:spcBef>
              <a:spcAft>
                <a:spcPts val="900"/>
              </a:spcAft>
              <a:buFontTx/>
              <a:buNone/>
              <a:defRPr/>
            </a:pPr>
            <a:r>
              <a:rPr lang="pl-PL" sz="2000" b="1" dirty="0">
                <a:solidFill>
                  <a:schemeClr val="accent6">
                    <a:lumMod val="75000"/>
                  </a:schemeClr>
                </a:solidFill>
              </a:rPr>
              <a:t>Kapadocja</a:t>
            </a:r>
            <a:r>
              <a:rPr lang="pl-PL" sz="2000" dirty="0">
                <a:solidFill>
                  <a:schemeClr val="accent6">
                    <a:lumMod val="75000"/>
                  </a:schemeClr>
                </a:solidFill>
              </a:rPr>
              <a:t>: Grzegorz z </a:t>
            </a:r>
            <a:r>
              <a:rPr lang="pl-PL" sz="2000" dirty="0" err="1">
                <a:solidFill>
                  <a:schemeClr val="accent6">
                    <a:lumMod val="75000"/>
                  </a:schemeClr>
                </a:solidFill>
              </a:rPr>
              <a:t>Nyssy</a:t>
            </a:r>
            <a:r>
              <a:rPr lang="pl-PL" sz="2000" dirty="0">
                <a:solidFill>
                  <a:schemeClr val="accent6">
                    <a:lumMod val="75000"/>
                  </a:schemeClr>
                </a:solidFill>
              </a:rPr>
              <a:t> (335-395), Bazyli Wielki, </a:t>
            </a:r>
            <a:r>
              <a:rPr lang="pl-PL" sz="2000" dirty="0" err="1">
                <a:solidFill>
                  <a:schemeClr val="accent6">
                    <a:lumMod val="75000"/>
                  </a:schemeClr>
                </a:solidFill>
              </a:rPr>
              <a:t>Macrina</a:t>
            </a:r>
            <a:endParaRPr lang="pl-PL" sz="2000" dirty="0">
              <a:solidFill>
                <a:schemeClr val="accent6">
                  <a:lumMod val="75000"/>
                </a:schemeClr>
              </a:solidFill>
            </a:endParaRPr>
          </a:p>
          <a:p>
            <a:pPr marL="0" indent="0">
              <a:spcBef>
                <a:spcPts val="0"/>
              </a:spcBef>
              <a:spcAft>
                <a:spcPts val="900"/>
              </a:spcAft>
              <a:buFontTx/>
              <a:buNone/>
              <a:defRPr/>
            </a:pPr>
            <a:r>
              <a:rPr lang="pl-PL" sz="2000" b="1" dirty="0">
                <a:solidFill>
                  <a:schemeClr val="accent6">
                    <a:lumMod val="75000"/>
                  </a:schemeClr>
                </a:solidFill>
              </a:rPr>
              <a:t>Sobór w Nicei (325): </a:t>
            </a:r>
            <a:r>
              <a:rPr lang="pl-PL" sz="2000" b="1" i="1" dirty="0">
                <a:solidFill>
                  <a:schemeClr val="accent6">
                    <a:lumMod val="75000"/>
                  </a:schemeClr>
                </a:solidFill>
              </a:rPr>
              <a:t>Credo</a:t>
            </a:r>
            <a:endParaRPr lang="pl-PL" sz="2000" b="1" dirty="0">
              <a:solidFill>
                <a:schemeClr val="accent6">
                  <a:lumMod val="75000"/>
                </a:schemeClr>
              </a:solidFill>
            </a:endParaRPr>
          </a:p>
          <a:p>
            <a:pPr marL="0" indent="0">
              <a:spcBef>
                <a:spcPts val="0"/>
              </a:spcBef>
              <a:spcAft>
                <a:spcPts val="900"/>
              </a:spcAft>
              <a:buFontTx/>
              <a:buNone/>
              <a:defRPr/>
            </a:pPr>
            <a:r>
              <a:rPr lang="pl-PL" sz="2000" dirty="0">
                <a:solidFill>
                  <a:schemeClr val="accent6">
                    <a:lumMod val="75000"/>
                  </a:schemeClr>
                </a:solidFill>
              </a:rPr>
              <a:t>Św. Ambroży (340-397) Mediolan      Św. Hieronim (331-419) Betlejem</a:t>
            </a:r>
          </a:p>
          <a:p>
            <a:pPr marL="0" indent="0">
              <a:buFontTx/>
              <a:buNone/>
              <a:defRPr/>
            </a:pPr>
            <a:r>
              <a:rPr lang="pl-PL" sz="1600" dirty="0">
                <a:solidFill>
                  <a:schemeClr val="accent6">
                    <a:lumMod val="75000"/>
                  </a:schemeClr>
                </a:solidFill>
              </a:rPr>
              <a:t>N. </a:t>
            </a:r>
            <a:r>
              <a:rPr lang="pl-PL" sz="1600" dirty="0" err="1">
                <a:solidFill>
                  <a:schemeClr val="accent6">
                    <a:lumMod val="75000"/>
                  </a:schemeClr>
                </a:solidFill>
              </a:rPr>
              <a:t>Abagnano</a:t>
            </a:r>
            <a:r>
              <a:rPr lang="pl-PL" sz="1600" dirty="0">
                <a:solidFill>
                  <a:schemeClr val="accent6">
                    <a:lumMod val="75000"/>
                  </a:schemeClr>
                </a:solidFill>
              </a:rPr>
              <a:t>, G. </a:t>
            </a:r>
            <a:r>
              <a:rPr lang="pl-PL" sz="1600" dirty="0" err="1">
                <a:solidFill>
                  <a:schemeClr val="accent6">
                    <a:lumMod val="75000"/>
                  </a:schemeClr>
                </a:solidFill>
              </a:rPr>
              <a:t>Fornero</a:t>
            </a:r>
            <a:r>
              <a:rPr lang="pl-PL" sz="1600" dirty="0">
                <a:solidFill>
                  <a:schemeClr val="accent6">
                    <a:lumMod val="75000"/>
                  </a:schemeClr>
                </a:solidFill>
              </a:rPr>
              <a:t>, </a:t>
            </a:r>
            <a:r>
              <a:rPr lang="pl-PL" sz="1600" i="1" dirty="0" err="1">
                <a:solidFill>
                  <a:schemeClr val="accent6">
                    <a:lumMod val="75000"/>
                  </a:schemeClr>
                </a:solidFill>
              </a:rPr>
              <a:t>Protagonisti</a:t>
            </a:r>
            <a:r>
              <a:rPr lang="pl-PL" sz="1600" i="1" dirty="0">
                <a:solidFill>
                  <a:schemeClr val="accent6">
                    <a:lumMod val="75000"/>
                  </a:schemeClr>
                </a:solidFill>
              </a:rPr>
              <a:t> e </a:t>
            </a:r>
            <a:r>
              <a:rPr lang="pl-PL" sz="1600" i="1" dirty="0" err="1">
                <a:solidFill>
                  <a:schemeClr val="accent6">
                    <a:lumMod val="75000"/>
                  </a:schemeClr>
                </a:solidFill>
              </a:rPr>
              <a:t>testi</a:t>
            </a:r>
            <a:r>
              <a:rPr lang="pl-PL" sz="1600" i="1" dirty="0">
                <a:solidFill>
                  <a:schemeClr val="accent6">
                    <a:lumMod val="75000"/>
                  </a:schemeClr>
                </a:solidFill>
              </a:rPr>
              <a:t> </a:t>
            </a:r>
            <a:r>
              <a:rPr lang="pl-PL" sz="1600" i="1" dirty="0" err="1">
                <a:solidFill>
                  <a:schemeClr val="accent6">
                    <a:lumMod val="75000"/>
                  </a:schemeClr>
                </a:solidFill>
              </a:rPr>
              <a:t>della</a:t>
            </a:r>
            <a:r>
              <a:rPr lang="pl-PL" sz="1600" i="1" dirty="0">
                <a:solidFill>
                  <a:schemeClr val="accent6">
                    <a:lumMod val="75000"/>
                  </a:schemeClr>
                </a:solidFill>
              </a:rPr>
              <a:t> </a:t>
            </a:r>
            <a:r>
              <a:rPr lang="pl-PL" sz="1600" i="1" dirty="0" err="1">
                <a:solidFill>
                  <a:schemeClr val="accent6">
                    <a:lumMod val="75000"/>
                  </a:schemeClr>
                </a:solidFill>
              </a:rPr>
              <a:t>filosofia</a:t>
            </a:r>
            <a:r>
              <a:rPr lang="pl-PL" sz="1600" dirty="0">
                <a:solidFill>
                  <a:schemeClr val="accent6">
                    <a:lumMod val="75000"/>
                  </a:schemeClr>
                </a:solidFill>
              </a:rPr>
              <a:t>, </a:t>
            </a:r>
            <a:r>
              <a:rPr lang="pl-PL" sz="1600" dirty="0" err="1">
                <a:solidFill>
                  <a:schemeClr val="accent6">
                    <a:lumMod val="75000"/>
                  </a:schemeClr>
                </a:solidFill>
              </a:rPr>
              <a:t>Paravia</a:t>
            </a:r>
            <a:r>
              <a:rPr lang="pl-PL" sz="1600" dirty="0">
                <a:solidFill>
                  <a:schemeClr val="accent6">
                    <a:lumMod val="75000"/>
                  </a:schemeClr>
                </a:solidFill>
              </a:rPr>
              <a:t>, </a:t>
            </a:r>
            <a:r>
              <a:rPr lang="pl-PL" sz="1600" dirty="0" err="1">
                <a:solidFill>
                  <a:schemeClr val="accent6">
                    <a:lumMod val="75000"/>
                  </a:schemeClr>
                </a:solidFill>
              </a:rPr>
              <a:t>Torino</a:t>
            </a:r>
            <a:r>
              <a:rPr lang="pl-PL" sz="1600" dirty="0">
                <a:solidFill>
                  <a:schemeClr val="accent6">
                    <a:lumMod val="75000"/>
                  </a:schemeClr>
                </a:solidFill>
              </a:rPr>
              <a:t> 1996</a:t>
            </a:r>
          </a:p>
          <a:p>
            <a:pPr marL="0" indent="0">
              <a:buFontTx/>
              <a:buNone/>
              <a:defRPr/>
            </a:pPr>
            <a:r>
              <a:rPr lang="pl-PL" sz="1600" dirty="0">
                <a:solidFill>
                  <a:schemeClr val="accent6">
                    <a:lumMod val="75000"/>
                  </a:schemeClr>
                </a:solidFill>
              </a:rPr>
              <a:t>M. Heller, </a:t>
            </a:r>
            <a:r>
              <a:rPr lang="pl-PL" sz="1600" i="1" dirty="0" err="1">
                <a:solidFill>
                  <a:schemeClr val="accent6">
                    <a:lumMod val="75000"/>
                  </a:schemeClr>
                </a:solidFill>
              </a:rPr>
              <a:t>Osteteczne</a:t>
            </a:r>
            <a:r>
              <a:rPr lang="pl-PL" sz="1600" i="1" dirty="0">
                <a:solidFill>
                  <a:schemeClr val="accent6">
                    <a:lumMod val="75000"/>
                  </a:schemeClr>
                </a:solidFill>
              </a:rPr>
              <a:t> wyjaśnianie </a:t>
            </a:r>
            <a:r>
              <a:rPr lang="pl-PL" sz="1600" i="1" dirty="0" err="1">
                <a:solidFill>
                  <a:schemeClr val="accent6">
                    <a:lumMod val="75000"/>
                  </a:schemeClr>
                </a:solidFill>
              </a:rPr>
              <a:t>Wszechświatwa</a:t>
            </a:r>
            <a:endParaRPr lang="pl-PL" sz="1600" dirty="0">
              <a:solidFill>
                <a:schemeClr val="accent6">
                  <a:lumMod val="75000"/>
                </a:schemeClr>
              </a:solidFill>
            </a:endParaRPr>
          </a:p>
          <a:p>
            <a:pPr marL="0" indent="0">
              <a:buFontTx/>
              <a:buNone/>
              <a:defRPr/>
            </a:pPr>
            <a:endParaRPr lang="pl-PL" sz="2000" dirty="0">
              <a:solidFill>
                <a:schemeClr val="accent6">
                  <a:lumMod val="75000"/>
                </a:schemeClr>
              </a:solidFill>
            </a:endParaRPr>
          </a:p>
        </p:txBody>
      </p:sp>
      <p:sp>
        <p:nvSpPr>
          <p:cNvPr id="35845" name="pole tekstowe 3">
            <a:extLst>
              <a:ext uri="{FF2B5EF4-FFF2-40B4-BE49-F238E27FC236}">
                <a16:creationId xmlns:a16="http://schemas.microsoft.com/office/drawing/2014/main" id="{15F69024-98CA-761C-AF80-D75767041833}"/>
              </a:ext>
            </a:extLst>
          </p:cNvPr>
          <p:cNvSpPr txBox="1">
            <a:spLocks noChangeArrowheads="1"/>
          </p:cNvSpPr>
          <p:nvPr/>
        </p:nvSpPr>
        <p:spPr bwMode="auto">
          <a:xfrm>
            <a:off x="179388" y="5422900"/>
            <a:ext cx="4211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a:solidFill>
                  <a:schemeClr val="tx2"/>
                </a:solidFill>
              </a:rPr>
              <a:t>Katedra w Durham</a:t>
            </a:r>
          </a:p>
          <a:p>
            <a:pPr>
              <a:spcBef>
                <a:spcPct val="0"/>
              </a:spcBef>
              <a:buFontTx/>
              <a:buNone/>
            </a:pPr>
            <a:r>
              <a:rPr lang="pl-PL" altLang="en-US" sz="1800">
                <a:solidFill>
                  <a:schemeClr val="tx2"/>
                </a:solidFill>
              </a:rPr>
              <a:t>„Konflikt między nauką a wiarą szkodzi </a:t>
            </a:r>
          </a:p>
          <a:p>
            <a:pPr>
              <a:spcBef>
                <a:spcPct val="0"/>
              </a:spcBef>
              <a:buFontTx/>
              <a:buNone/>
            </a:pPr>
            <a:r>
              <a:rPr lang="pl-PL" altLang="en-US" sz="1800">
                <a:solidFill>
                  <a:schemeClr val="tx2"/>
                </a:solidFill>
              </a:rPr>
              <a:t>obydwom, a nauce – najbardziej” </a:t>
            </a:r>
          </a:p>
          <a:p>
            <a:pPr>
              <a:spcBef>
                <a:spcPct val="0"/>
              </a:spcBef>
              <a:buFontTx/>
              <a:buNone/>
            </a:pPr>
            <a:r>
              <a:rPr lang="pl-PL" altLang="en-US" sz="1800">
                <a:solidFill>
                  <a:schemeClr val="tx2"/>
                </a:solidFill>
              </a:rPr>
              <a:t>Tom McLeish, Physics Today, 2019</a:t>
            </a:r>
          </a:p>
        </p:txBody>
      </p:sp>
    </p:spTree>
    <p:extLst>
      <p:ext uri="{BB962C8B-B14F-4D97-AF65-F5344CB8AC3E}">
        <p14:creationId xmlns:p14="http://schemas.microsoft.com/office/powerpoint/2010/main" val="211515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0EE77A0-57A1-5E22-6B9A-58318B915F9D}"/>
              </a:ext>
            </a:extLst>
          </p:cNvPr>
          <p:cNvSpPr>
            <a:spLocks noGrp="1" noChangeArrowheads="1"/>
          </p:cNvSpPr>
          <p:nvPr>
            <p:ph type="title"/>
          </p:nvPr>
        </p:nvSpPr>
        <p:spPr>
          <a:xfrm>
            <a:off x="250825" y="0"/>
            <a:ext cx="8229600" cy="1143000"/>
          </a:xfrm>
        </p:spPr>
        <p:txBody>
          <a:bodyPr/>
          <a:lstStyle/>
          <a:p>
            <a:r>
              <a:rPr lang="pl-PL" altLang="en-US" sz="3600"/>
              <a:t>Św. Marcin z Panonii/ Tours (317-397)</a:t>
            </a:r>
            <a:endParaRPr lang="en-AU" altLang="en-US" sz="3600"/>
          </a:p>
        </p:txBody>
      </p:sp>
      <p:sp>
        <p:nvSpPr>
          <p:cNvPr id="36867" name="Rectangle 3">
            <a:extLst>
              <a:ext uri="{FF2B5EF4-FFF2-40B4-BE49-F238E27FC236}">
                <a16:creationId xmlns:a16="http://schemas.microsoft.com/office/drawing/2014/main" id="{37B3F8B9-D4D2-CDA3-A8E2-E14309AB3ED2}"/>
              </a:ext>
            </a:extLst>
          </p:cNvPr>
          <p:cNvSpPr>
            <a:spLocks noChangeArrowheads="1"/>
          </p:cNvSpPr>
          <p:nvPr/>
        </p:nvSpPr>
        <p:spPr bwMode="auto">
          <a:xfrm>
            <a:off x="5292725" y="6553200"/>
            <a:ext cx="3603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1400">
                <a:solidFill>
                  <a:schemeClr val="accent2"/>
                </a:solidFill>
              </a:rPr>
              <a:t>https://pl.wikipedia.org/wiki/Marcin_z_Tours</a:t>
            </a:r>
          </a:p>
        </p:txBody>
      </p:sp>
      <p:sp>
        <p:nvSpPr>
          <p:cNvPr id="36868" name="Text Box 4">
            <a:extLst>
              <a:ext uri="{FF2B5EF4-FFF2-40B4-BE49-F238E27FC236}">
                <a16:creationId xmlns:a16="http://schemas.microsoft.com/office/drawing/2014/main" id="{443D6A19-E3C3-3C47-CC4D-F9FA9A69A1FE}"/>
              </a:ext>
            </a:extLst>
          </p:cNvPr>
          <p:cNvSpPr txBox="1">
            <a:spLocks noChangeArrowheads="1"/>
          </p:cNvSpPr>
          <p:nvPr/>
        </p:nvSpPr>
        <p:spPr bwMode="auto">
          <a:xfrm>
            <a:off x="250825" y="927100"/>
            <a:ext cx="5976938"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ct val="25000"/>
              </a:spcAft>
              <a:buFontTx/>
              <a:buNone/>
            </a:pPr>
            <a:r>
              <a:rPr lang="en-AU" altLang="en-US" sz="1700">
                <a:solidFill>
                  <a:schemeClr val="tx2"/>
                </a:solidFill>
              </a:rPr>
              <a:t>Marcin urodził się w Sabarii, na terenie rzymskiej prowincji </a:t>
            </a:r>
            <a:r>
              <a:rPr lang="en-AU" altLang="en-US" sz="1700">
                <a:solidFill>
                  <a:schemeClr val="tx2"/>
                </a:solidFill>
                <a:hlinkClick r:id="rId2" tooltip="Panonia"/>
              </a:rPr>
              <a:t>Panonia</a:t>
            </a:r>
            <a:r>
              <a:rPr lang="en-AU" altLang="en-US" sz="1700">
                <a:solidFill>
                  <a:schemeClr val="tx2"/>
                </a:solidFill>
              </a:rPr>
              <a:t>. Przez wieki kilkanaście miejscowości leżących na terenie obecnych Węgier, Chorwacji, Serbii i Austrii powoływało się na tradycję, zgodnie z którą właśnie tam urodził się św. Marcin. Za najbardziej prawdopodobne przyjmuje </a:t>
            </a:r>
            <a:r>
              <a:rPr lang="pl-PL" altLang="en-US" sz="1700">
                <a:solidFill>
                  <a:schemeClr val="tx2"/>
                </a:solidFill>
              </a:rPr>
              <a:t>się </a:t>
            </a:r>
            <a:r>
              <a:rPr lang="en-AU" altLang="en-US" sz="1700">
                <a:solidFill>
                  <a:schemeClr val="tx2"/>
                </a:solidFill>
                <a:hlinkClick r:id="rId3" tooltip="Szombathely"/>
              </a:rPr>
              <a:t>Szombathely</a:t>
            </a:r>
            <a:r>
              <a:rPr lang="en-AU" altLang="en-US" sz="1700">
                <a:solidFill>
                  <a:schemeClr val="tx2"/>
                </a:solidFill>
              </a:rPr>
              <a:t> na Węgrzech.</a:t>
            </a:r>
            <a:r>
              <a:rPr lang="pl-PL" altLang="en-US" sz="1700">
                <a:solidFill>
                  <a:schemeClr val="tx2"/>
                </a:solidFill>
              </a:rPr>
              <a:t> </a:t>
            </a:r>
            <a:r>
              <a:rPr lang="en-AU" altLang="en-US" sz="1700">
                <a:solidFill>
                  <a:schemeClr val="tx2"/>
                </a:solidFill>
              </a:rPr>
              <a:t>Jako dziecko przeniósł się wraz z rodzicami do </a:t>
            </a:r>
            <a:r>
              <a:rPr lang="en-AU" altLang="en-US" sz="1700">
                <a:solidFill>
                  <a:schemeClr val="tx2"/>
                </a:solidFill>
                <a:hlinkClick r:id="rId4" tooltip="Pawia (miasto)"/>
              </a:rPr>
              <a:t>Pavii</a:t>
            </a:r>
            <a:r>
              <a:rPr lang="pl-PL" altLang="en-US" sz="1700">
                <a:solidFill>
                  <a:schemeClr val="tx2"/>
                </a:solidFill>
              </a:rPr>
              <a:t>.  [...]</a:t>
            </a:r>
            <a:r>
              <a:rPr lang="en-AU" altLang="en-US" sz="1700">
                <a:solidFill>
                  <a:schemeClr val="tx2"/>
                </a:solidFill>
              </a:rPr>
              <a:t> </a:t>
            </a:r>
            <a:endParaRPr lang="pl-PL" altLang="en-US" sz="1700">
              <a:solidFill>
                <a:schemeClr val="tx2"/>
              </a:solidFill>
            </a:endParaRPr>
          </a:p>
          <a:p>
            <a:pPr algn="just">
              <a:spcBef>
                <a:spcPct val="0"/>
              </a:spcBef>
              <a:spcAft>
                <a:spcPct val="25000"/>
              </a:spcAft>
              <a:buFontTx/>
              <a:buNone/>
            </a:pPr>
            <a:r>
              <a:rPr lang="en-AU" altLang="en-US" sz="1700">
                <a:solidFill>
                  <a:schemeClr val="tx2"/>
                </a:solidFill>
              </a:rPr>
              <a:t>W roku 338 wraz z garnizonem został przeniesiony do Gali</a:t>
            </a:r>
            <a:r>
              <a:rPr lang="pl-PL" altLang="en-US" sz="1700">
                <a:solidFill>
                  <a:schemeClr val="tx2"/>
                </a:solidFill>
              </a:rPr>
              <a:t>i, w okolice Amiens [...]</a:t>
            </a:r>
            <a:r>
              <a:rPr lang="en-AU" altLang="en-US" sz="1700">
                <a:solidFill>
                  <a:schemeClr val="tx2"/>
                </a:solidFill>
              </a:rPr>
              <a:t> Pojechał na Węgry do rodziców. W</a:t>
            </a:r>
            <a:r>
              <a:rPr lang="pl-PL" altLang="en-US" sz="1700">
                <a:solidFill>
                  <a:schemeClr val="tx2"/>
                </a:solidFill>
              </a:rPr>
              <a:t> </a:t>
            </a:r>
            <a:r>
              <a:rPr lang="en-AU" altLang="en-US" sz="1700">
                <a:solidFill>
                  <a:schemeClr val="tx2"/>
                </a:solidFill>
              </a:rPr>
              <a:t>drodze powrotnej zatrzymał się w Mediolanie. Okazało się, iż tamtejszy biskup jest </a:t>
            </a:r>
            <a:r>
              <a:rPr lang="en-AU" altLang="en-US" sz="1700">
                <a:solidFill>
                  <a:schemeClr val="tx2"/>
                </a:solidFill>
                <a:hlinkClick r:id="rId5" tooltip="Arianizm"/>
              </a:rPr>
              <a:t>arianinem</a:t>
            </a:r>
            <a:r>
              <a:rPr lang="en-AU" altLang="en-US" sz="1700">
                <a:solidFill>
                  <a:schemeClr val="tx2"/>
                </a:solidFill>
              </a:rPr>
              <a:t>, gdy Marcin zaczął występować przeciw arianom, ci wyrzucili go z miasta. Z Mediolanu Marcin udał się do Francji, do miasta Poitiers.</a:t>
            </a:r>
            <a:r>
              <a:rPr lang="pl-PL" altLang="en-US" sz="1700">
                <a:solidFill>
                  <a:schemeClr val="tx2"/>
                </a:solidFill>
              </a:rPr>
              <a:t> Otaczała go aura świętości. [...] Gdy w</a:t>
            </a:r>
            <a:r>
              <a:rPr lang="en-AU" altLang="en-US" sz="1700">
                <a:solidFill>
                  <a:schemeClr val="tx2"/>
                </a:solidFill>
              </a:rPr>
              <a:t> 371 r. zmarł biskup Tours, wierni pragnęli, aby Marcin przyjął godność biskupa.  </a:t>
            </a:r>
            <a:endParaRPr lang="pl-PL" altLang="en-US" sz="1700">
              <a:solidFill>
                <a:schemeClr val="tx2"/>
              </a:solidFill>
            </a:endParaRPr>
          </a:p>
          <a:p>
            <a:pPr algn="just">
              <a:spcBef>
                <a:spcPct val="0"/>
              </a:spcBef>
              <a:buFontTx/>
              <a:buNone/>
            </a:pPr>
            <a:r>
              <a:rPr lang="en-AU" altLang="en-US" sz="1700">
                <a:solidFill>
                  <a:schemeClr val="tx2"/>
                </a:solidFill>
              </a:rPr>
              <a:t>Patronat</a:t>
            </a:r>
          </a:p>
          <a:p>
            <a:pPr algn="just">
              <a:spcBef>
                <a:spcPct val="0"/>
              </a:spcBef>
              <a:buFontTx/>
              <a:buNone/>
            </a:pPr>
            <a:r>
              <a:rPr lang="en-AU" altLang="en-US" sz="1700">
                <a:solidFill>
                  <a:schemeClr val="tx2"/>
                </a:solidFill>
              </a:rPr>
              <a:t>Święty Marcin jest patronem Francji, królewskiego rodu Merowingów, diecezji w Eisenstadt, mogunckiej (Mainz), rotterburskiej, w Amiens. Jest również patronem dzieci, hotelarzy, jeźdźców, kawalerii, kapeluszników, kowali, krawców, młynarzy, tkaczy, podróżników, więźniów, właścicieli winnic, żebraków i żołnierzy.</a:t>
            </a:r>
          </a:p>
        </p:txBody>
      </p:sp>
      <p:pic>
        <p:nvPicPr>
          <p:cNvPr id="36869" name="Picture 5">
            <a:extLst>
              <a:ext uri="{FF2B5EF4-FFF2-40B4-BE49-F238E27FC236}">
                <a16:creationId xmlns:a16="http://schemas.microsoft.com/office/drawing/2014/main" id="{0B16D9FF-18FB-20AC-2C4A-3E4CEB494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263" y="1052513"/>
            <a:ext cx="26416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53D5490C-07FE-97EF-B47F-E8FBDB3706ED}"/>
              </a:ext>
            </a:extLst>
          </p:cNvPr>
          <p:cNvSpPr txBox="1">
            <a:spLocks noChangeArrowheads="1"/>
          </p:cNvSpPr>
          <p:nvPr/>
        </p:nvSpPr>
        <p:spPr bwMode="auto">
          <a:xfrm>
            <a:off x="6567488" y="59690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3600">
                <a:solidFill>
                  <a:schemeClr val="tx2"/>
                </a:solidFill>
              </a:rPr>
              <a:t>El Greco</a:t>
            </a:r>
            <a:endParaRPr lang="en-AU" altLang="en-US" sz="3600">
              <a:solidFill>
                <a:schemeClr val="tx2"/>
              </a:solidFill>
            </a:endParaRPr>
          </a:p>
        </p:txBody>
      </p:sp>
    </p:spTree>
    <p:extLst>
      <p:ext uri="{BB962C8B-B14F-4D97-AF65-F5344CB8AC3E}">
        <p14:creationId xmlns:p14="http://schemas.microsoft.com/office/powerpoint/2010/main" val="32643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a:extLst>
              <a:ext uri="{FF2B5EF4-FFF2-40B4-BE49-F238E27FC236}">
                <a16:creationId xmlns:a16="http://schemas.microsoft.com/office/drawing/2014/main" id="{E1191E44-9E08-8340-723B-5876129E5F37}"/>
              </a:ext>
            </a:extLst>
          </p:cNvPr>
          <p:cNvSpPr txBox="1">
            <a:spLocks noChangeArrowheads="1"/>
          </p:cNvSpPr>
          <p:nvPr/>
        </p:nvSpPr>
        <p:spPr bwMode="auto">
          <a:xfrm>
            <a:off x="4895850" y="3141663"/>
            <a:ext cx="38481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t>Le </a:t>
            </a:r>
            <a:r>
              <a:rPr lang="en-AU" altLang="it-IT" sz="1200" b="1"/>
              <a:t>baptistère Saint-Jean</a:t>
            </a:r>
            <a:r>
              <a:rPr lang="en-AU" altLang="it-IT" sz="1200"/>
              <a:t> est un monument chrétien situé à </a:t>
            </a:r>
            <a:r>
              <a:rPr lang="en-AU" altLang="it-IT" sz="1200">
                <a:hlinkClick r:id="rId2" tooltip="Poitiers"/>
              </a:rPr>
              <a:t>Poitiers</a:t>
            </a:r>
            <a:r>
              <a:rPr lang="en-AU" altLang="it-IT" sz="1200"/>
              <a:t>. Il est réputé être le plus ancien monument chrétien d'Occident</a:t>
            </a:r>
            <a:r>
              <a:rPr lang="en-AU" altLang="it-IT" sz="1200">
                <a:hlinkClick r:id="rId3"/>
              </a:rPr>
              <a:t>1</a:t>
            </a:r>
            <a:r>
              <a:rPr lang="en-AU" altLang="it-IT" sz="1200"/>
              <a:t>. </a:t>
            </a:r>
          </a:p>
        </p:txBody>
      </p:sp>
      <p:sp>
        <p:nvSpPr>
          <p:cNvPr id="6147" name="Rectangle 2">
            <a:extLst>
              <a:ext uri="{FF2B5EF4-FFF2-40B4-BE49-F238E27FC236}">
                <a16:creationId xmlns:a16="http://schemas.microsoft.com/office/drawing/2014/main" id="{F6A5D170-652D-106B-4934-97D5BA843AAF}"/>
              </a:ext>
            </a:extLst>
          </p:cNvPr>
          <p:cNvSpPr>
            <a:spLocks noGrp="1" noChangeArrowheads="1"/>
          </p:cNvSpPr>
          <p:nvPr>
            <p:ph type="title"/>
          </p:nvPr>
        </p:nvSpPr>
        <p:spPr>
          <a:xfrm>
            <a:off x="250825" y="0"/>
            <a:ext cx="8229600" cy="1143000"/>
          </a:xfrm>
        </p:spPr>
        <p:txBody>
          <a:bodyPr/>
          <a:lstStyle/>
          <a:p>
            <a:pPr eaLnBrk="1" hangingPunct="1"/>
            <a:r>
              <a:rPr lang="pl-PL" altLang="it-IT" sz="3600"/>
              <a:t>Bitwa pod Poitiers (732, Karol Młot) </a:t>
            </a:r>
            <a:endParaRPr lang="en-AU" altLang="it-IT" sz="3600"/>
          </a:p>
        </p:txBody>
      </p:sp>
      <p:sp>
        <p:nvSpPr>
          <p:cNvPr id="6148" name="Rectangle 3">
            <a:extLst>
              <a:ext uri="{FF2B5EF4-FFF2-40B4-BE49-F238E27FC236}">
                <a16:creationId xmlns:a16="http://schemas.microsoft.com/office/drawing/2014/main" id="{EB4CA7EE-2007-914B-C373-1387C366603E}"/>
              </a:ext>
            </a:extLst>
          </p:cNvPr>
          <p:cNvSpPr>
            <a:spLocks noChangeArrowheads="1"/>
          </p:cNvSpPr>
          <p:nvPr/>
        </p:nvSpPr>
        <p:spPr bwMode="auto">
          <a:xfrm>
            <a:off x="382588" y="4432300"/>
            <a:ext cx="433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hlinkClick r:id="rId4"/>
              </a:rPr>
              <a:t>https://pl.wikipedia.org/wiki/Karol_M%C5%82ot</a:t>
            </a:r>
            <a:endParaRPr lang="pl-PL" altLang="it-IT" sz="1200"/>
          </a:p>
          <a:p>
            <a:pPr eaLnBrk="1" hangingPunct="1">
              <a:spcBef>
                <a:spcPct val="0"/>
              </a:spcBef>
              <a:buFontTx/>
              <a:buNone/>
            </a:pPr>
            <a:r>
              <a:rPr lang="en-AU" altLang="it-IT" sz="1200"/>
              <a:t>https://fr.wikipedia.org/wiki/Baptist</a:t>
            </a:r>
            <a:r>
              <a:rPr lang="pl-PL" altLang="it-IT" sz="1200"/>
              <a:t>e</a:t>
            </a:r>
            <a:r>
              <a:rPr lang="en-AU" altLang="it-IT" sz="1200"/>
              <a:t>re_Saint-Jean_de_Poitiers</a:t>
            </a:r>
          </a:p>
        </p:txBody>
      </p:sp>
      <p:sp>
        <p:nvSpPr>
          <p:cNvPr id="6149" name="Rectangle 5">
            <a:extLst>
              <a:ext uri="{FF2B5EF4-FFF2-40B4-BE49-F238E27FC236}">
                <a16:creationId xmlns:a16="http://schemas.microsoft.com/office/drawing/2014/main" id="{AA417260-9E41-A396-C037-B67CFDA770BF}"/>
              </a:ext>
            </a:extLst>
          </p:cNvPr>
          <p:cNvSpPr>
            <a:spLocks noChangeArrowheads="1"/>
          </p:cNvSpPr>
          <p:nvPr/>
        </p:nvSpPr>
        <p:spPr bwMode="auto">
          <a:xfrm>
            <a:off x="384175" y="5143500"/>
            <a:ext cx="8759825"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900" b="1"/>
              <a:t>Oceny bitwy</a:t>
            </a:r>
          </a:p>
          <a:p>
            <a:pPr algn="just" eaLnBrk="1" hangingPunct="1">
              <a:spcBef>
                <a:spcPct val="0"/>
              </a:spcBef>
              <a:buFontTx/>
              <a:buNone/>
            </a:pPr>
            <a:r>
              <a:rPr lang="pl-PL" altLang="it-IT" sz="1800"/>
              <a:t>Bitwa pod Poitiers często uważana jest za jedną z najważniejszych w historii, tę która powstrzymała Arabów przed podbojem Europy. Opinia ta, nieco przesadzona, bywa podważana; niektórzy historycy zwracają uwagę, iż większe znaczenie w tym czasie miała skuteczna obrona Konstantynopola w latach 717–718. (wikipedia)</a:t>
            </a:r>
          </a:p>
        </p:txBody>
      </p:sp>
      <p:pic>
        <p:nvPicPr>
          <p:cNvPr id="6150" name="Picture 7">
            <a:extLst>
              <a:ext uri="{FF2B5EF4-FFF2-40B4-BE49-F238E27FC236}">
                <a16:creationId xmlns:a16="http://schemas.microsoft.com/office/drawing/2014/main" id="{30FDA2A7-4702-0AA8-9F45-13A9982EA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196975"/>
            <a:ext cx="4392613"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a:extLst>
              <a:ext uri="{FF2B5EF4-FFF2-40B4-BE49-F238E27FC236}">
                <a16:creationId xmlns:a16="http://schemas.microsoft.com/office/drawing/2014/main" id="{02199395-9987-D2DC-6B05-58F7D86513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1201738"/>
            <a:ext cx="5072063"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id="{83732A0C-A485-9E99-415B-DAD72009F600}"/>
              </a:ext>
            </a:extLst>
          </p:cNvPr>
          <p:cNvSpPr txBox="1">
            <a:spLocks noChangeArrowheads="1"/>
          </p:cNvSpPr>
          <p:nvPr/>
        </p:nvSpPr>
        <p:spPr bwMode="auto">
          <a:xfrm>
            <a:off x="5591175" y="4697413"/>
            <a:ext cx="18256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a:t>Foto: Maria Karwasz</a:t>
            </a:r>
            <a:endParaRPr lang="en-AU" altLang="it-IT"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9312F0-F53C-171D-48D9-CB839601652D}"/>
              </a:ext>
            </a:extLst>
          </p:cNvPr>
          <p:cNvSpPr>
            <a:spLocks noGrp="1" noChangeArrowheads="1"/>
          </p:cNvSpPr>
          <p:nvPr>
            <p:ph type="title"/>
          </p:nvPr>
        </p:nvSpPr>
        <p:spPr>
          <a:xfrm>
            <a:off x="3589338" y="333375"/>
            <a:ext cx="5554662" cy="655638"/>
          </a:xfrm>
        </p:spPr>
        <p:txBody>
          <a:bodyPr/>
          <a:lstStyle/>
          <a:p>
            <a:pPr eaLnBrk="1" hangingPunct="1"/>
            <a:r>
              <a:rPr lang="pl-PL" altLang="it-IT" sz="4000"/>
              <a:t>Europa rok 910: Cluny</a:t>
            </a:r>
            <a:endParaRPr lang="en-AU" altLang="it-IT" sz="4000"/>
          </a:p>
        </p:txBody>
      </p:sp>
      <p:pic>
        <p:nvPicPr>
          <p:cNvPr id="7171" name="Picture 7">
            <a:extLst>
              <a:ext uri="{FF2B5EF4-FFF2-40B4-BE49-F238E27FC236}">
                <a16:creationId xmlns:a16="http://schemas.microsoft.com/office/drawing/2014/main" id="{2D78024D-869E-CF36-D47E-4CDC3F501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484313"/>
            <a:ext cx="5003800"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8">
            <a:extLst>
              <a:ext uri="{FF2B5EF4-FFF2-40B4-BE49-F238E27FC236}">
                <a16:creationId xmlns:a16="http://schemas.microsoft.com/office/drawing/2014/main" id="{61E8D5DB-14FA-CEC7-F68E-B0736DDE0CF1}"/>
              </a:ext>
            </a:extLst>
          </p:cNvPr>
          <p:cNvSpPr txBox="1">
            <a:spLocks noChangeArrowheads="1"/>
          </p:cNvSpPr>
          <p:nvPr/>
        </p:nvSpPr>
        <p:spPr bwMode="auto">
          <a:xfrm>
            <a:off x="250825" y="4983163"/>
            <a:ext cx="84836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AU" altLang="it-IT" sz="1800" noProof="1"/>
              <a:t>Ces monastères ne formèrent véritablement une organisation qu'à la fin du XIIe siècle. C'est au XIIIe siècle, sous l'abbatiat d'Hugues V, que l'ordre acquit une véritable organisation structurée. On considère généralement que l'ordre de Cluny compta plus de 1 000 établissements grands ou petits, dans la seconde moitié du XIIe siècle</a:t>
            </a:r>
          </a:p>
        </p:txBody>
      </p:sp>
      <p:sp>
        <p:nvSpPr>
          <p:cNvPr id="7173" name="Text Box 6">
            <a:extLst>
              <a:ext uri="{FF2B5EF4-FFF2-40B4-BE49-F238E27FC236}">
                <a16:creationId xmlns:a16="http://schemas.microsoft.com/office/drawing/2014/main" id="{A4933CFF-CBDB-D48F-7B74-631528F5278B}"/>
              </a:ext>
            </a:extLst>
          </p:cNvPr>
          <p:cNvSpPr txBox="1">
            <a:spLocks noChangeArrowheads="1"/>
          </p:cNvSpPr>
          <p:nvPr/>
        </p:nvSpPr>
        <p:spPr bwMode="auto">
          <a:xfrm>
            <a:off x="3822700" y="1219200"/>
            <a:ext cx="26241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t>http://jeanclaudegolvin.com/cluny-2/</a:t>
            </a:r>
          </a:p>
        </p:txBody>
      </p:sp>
      <p:sp>
        <p:nvSpPr>
          <p:cNvPr id="7174" name="Line 9">
            <a:extLst>
              <a:ext uri="{FF2B5EF4-FFF2-40B4-BE49-F238E27FC236}">
                <a16:creationId xmlns:a16="http://schemas.microsoft.com/office/drawing/2014/main" id="{E3BFB77D-D02F-36B8-269A-8D18EFDA2EDC}"/>
              </a:ext>
            </a:extLst>
          </p:cNvPr>
          <p:cNvSpPr>
            <a:spLocks noChangeShapeType="1"/>
          </p:cNvSpPr>
          <p:nvPr/>
        </p:nvSpPr>
        <p:spPr bwMode="auto">
          <a:xfrm>
            <a:off x="2555875" y="6103938"/>
            <a:ext cx="410368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5" name="Picture 10">
            <a:extLst>
              <a:ext uri="{FF2B5EF4-FFF2-40B4-BE49-F238E27FC236}">
                <a16:creationId xmlns:a16="http://schemas.microsoft.com/office/drawing/2014/main" id="{D3C86D3B-A7A3-91F4-77D4-84FE902B7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82563"/>
            <a:ext cx="31702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1">
            <a:extLst>
              <a:ext uri="{FF2B5EF4-FFF2-40B4-BE49-F238E27FC236}">
                <a16:creationId xmlns:a16="http://schemas.microsoft.com/office/drawing/2014/main" id="{355D73EC-79D0-AF77-9C8E-C9D6B5C443E9}"/>
              </a:ext>
            </a:extLst>
          </p:cNvPr>
          <p:cNvSpPr txBox="1">
            <a:spLocks noChangeArrowheads="1"/>
          </p:cNvSpPr>
          <p:nvPr/>
        </p:nvSpPr>
        <p:spPr bwMode="auto">
          <a:xfrm>
            <a:off x="250825" y="6235700"/>
            <a:ext cx="7443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400"/>
              <a:t>http://www.histoire-pour-tous.fr/dossiers/95-moyen-age/3184-lordre-de-cluny-au-moyen-age</a:t>
            </a:r>
            <a:r>
              <a:rPr lang="en-AU" altLang="it-IT" sz="36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E5ADF80-AC85-5283-736F-85A62668F8BF}"/>
              </a:ext>
            </a:extLst>
          </p:cNvPr>
          <p:cNvSpPr>
            <a:spLocks noGrp="1" noChangeArrowheads="1"/>
          </p:cNvSpPr>
          <p:nvPr>
            <p:ph type="title"/>
          </p:nvPr>
        </p:nvSpPr>
        <p:spPr>
          <a:xfrm>
            <a:off x="0" y="0"/>
            <a:ext cx="5554663" cy="1143000"/>
          </a:xfrm>
        </p:spPr>
        <p:txBody>
          <a:bodyPr/>
          <a:lstStyle/>
          <a:p>
            <a:pPr eaLnBrk="1" hangingPunct="1"/>
            <a:r>
              <a:rPr lang="pl-PL" altLang="it-IT" sz="3600"/>
              <a:t>Polska, rok 1212</a:t>
            </a:r>
            <a:endParaRPr lang="en-AU" altLang="it-IT" sz="3600"/>
          </a:p>
        </p:txBody>
      </p:sp>
      <p:sp>
        <p:nvSpPr>
          <p:cNvPr id="8195" name="Text Box 4">
            <a:extLst>
              <a:ext uri="{FF2B5EF4-FFF2-40B4-BE49-F238E27FC236}">
                <a16:creationId xmlns:a16="http://schemas.microsoft.com/office/drawing/2014/main" id="{7BA45C95-090B-87A1-27C8-570BE4647CCF}"/>
              </a:ext>
            </a:extLst>
          </p:cNvPr>
          <p:cNvSpPr txBox="1">
            <a:spLocks noChangeArrowheads="1"/>
          </p:cNvSpPr>
          <p:nvPr/>
        </p:nvSpPr>
        <p:spPr bwMode="auto">
          <a:xfrm>
            <a:off x="323850" y="4552950"/>
            <a:ext cx="84836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800" b="1"/>
              <a:t>Żukowo: </a:t>
            </a:r>
            <a:r>
              <a:rPr lang="pl-PL" altLang="it-IT" sz="1800"/>
              <a:t>W roku 1212 Mściwój I gdański i jego żona Zwinisława ufundowali w Żukowie klasztor norbertanek. Przywilej fundacyjny spisano w latach ok. 1212-1214, co należy uznać za datę założenia miejscowości. </a:t>
            </a:r>
          </a:p>
          <a:p>
            <a:pPr algn="just" eaLnBrk="1" hangingPunct="1">
              <a:spcBef>
                <a:spcPct val="0"/>
              </a:spcBef>
              <a:buFontTx/>
              <a:buNone/>
            </a:pPr>
            <a:r>
              <a:rPr lang="pl-PL" altLang="it-IT" sz="1800" b="1"/>
              <a:t>Żarnowiec: </a:t>
            </a:r>
            <a:r>
              <a:rPr lang="pl-PL" altLang="it-IT" sz="1800"/>
              <a:t>Fundatorami klasztoru Cysterek byli cystersi oliwscy. Fundacja nastąpiła zapewne w 1235, co może potwierdzić bulla protekcyjna papieża Innocentego IV, biorąca oliwskie opactwo wraz z dobrami, w tym jezioro obok siedziby cysterek, pod opiekę papiestwa. </a:t>
            </a:r>
          </a:p>
        </p:txBody>
      </p:sp>
      <p:sp>
        <p:nvSpPr>
          <p:cNvPr id="8196" name="Text Box 8">
            <a:extLst>
              <a:ext uri="{FF2B5EF4-FFF2-40B4-BE49-F238E27FC236}">
                <a16:creationId xmlns:a16="http://schemas.microsoft.com/office/drawing/2014/main" id="{4C06A0F5-5D50-F763-13A8-AC3F10DDF446}"/>
              </a:ext>
            </a:extLst>
          </p:cNvPr>
          <p:cNvSpPr txBox="1">
            <a:spLocks noChangeArrowheads="1"/>
          </p:cNvSpPr>
          <p:nvPr/>
        </p:nvSpPr>
        <p:spPr bwMode="auto">
          <a:xfrm>
            <a:off x="303213" y="6567488"/>
            <a:ext cx="47767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200"/>
              <a:t>https://pl.wikipedia.org/wiki/Klasztor_Cysterek_w_%C5%BBarnowcu</a:t>
            </a:r>
          </a:p>
        </p:txBody>
      </p:sp>
      <p:pic>
        <p:nvPicPr>
          <p:cNvPr id="8197" name="Picture 9">
            <a:extLst>
              <a:ext uri="{FF2B5EF4-FFF2-40B4-BE49-F238E27FC236}">
                <a16:creationId xmlns:a16="http://schemas.microsoft.com/office/drawing/2014/main" id="{1F5C767D-EABB-03C4-3AC8-D71D89CC7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04900"/>
            <a:ext cx="46085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a:extLst>
              <a:ext uri="{FF2B5EF4-FFF2-40B4-BE49-F238E27FC236}">
                <a16:creationId xmlns:a16="http://schemas.microsoft.com/office/drawing/2014/main" id="{077926A6-4326-D316-5555-1A9AFDBD6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33375"/>
            <a:ext cx="31845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5382D640-C4E0-CF56-369A-CCF026CCC638}"/>
              </a:ext>
            </a:extLst>
          </p:cNvPr>
          <p:cNvSpPr>
            <a:spLocks noGrp="1" noChangeArrowheads="1"/>
          </p:cNvSpPr>
          <p:nvPr>
            <p:ph type="title"/>
          </p:nvPr>
        </p:nvSpPr>
        <p:spPr>
          <a:xfrm>
            <a:off x="0" y="57150"/>
            <a:ext cx="7308850" cy="1143000"/>
          </a:xfrm>
        </p:spPr>
        <p:txBody>
          <a:bodyPr/>
          <a:lstStyle/>
          <a:p>
            <a:r>
              <a:rPr lang="pl-PL" altLang="en-US" sz="3200"/>
              <a:t>Ścieżka arabska: Avicenna, Averroe</a:t>
            </a:r>
          </a:p>
        </p:txBody>
      </p:sp>
      <p:sp>
        <p:nvSpPr>
          <p:cNvPr id="5" name="pole tekstowe 4">
            <a:extLst>
              <a:ext uri="{FF2B5EF4-FFF2-40B4-BE49-F238E27FC236}">
                <a16:creationId xmlns:a16="http://schemas.microsoft.com/office/drawing/2014/main" id="{61B326FB-DD1E-D1D9-4E89-3D72E6242BEA}"/>
              </a:ext>
            </a:extLst>
          </p:cNvPr>
          <p:cNvSpPr txBox="1"/>
          <p:nvPr/>
        </p:nvSpPr>
        <p:spPr>
          <a:xfrm>
            <a:off x="5796136" y="3360176"/>
            <a:ext cx="3168352" cy="523220"/>
          </a:xfrm>
          <a:prstGeom prst="rect">
            <a:avLst/>
          </a:prstGeom>
          <a:noFill/>
        </p:spPr>
        <p:txBody>
          <a:bodyPr>
            <a:spAutoFit/>
          </a:bodyPr>
          <a:lstStyle/>
          <a:p>
            <a:pPr>
              <a:defRPr/>
            </a:pPr>
            <a:r>
              <a:rPr lang="it-IT" sz="1400" dirty="0">
                <a:solidFill>
                  <a:srgbClr val="1F1F1F"/>
                </a:solidFill>
                <a:highlight>
                  <a:srgbClr val="FFFFFF"/>
                </a:highlight>
                <a:latin typeface="Google Sans"/>
              </a:rPr>
              <a:t>.</a:t>
            </a:r>
            <a:r>
              <a:rPr lang="pl-PL" sz="1400" dirty="0">
                <a:solidFill>
                  <a:srgbClr val="1F1F1F"/>
                </a:solidFill>
                <a:highlight>
                  <a:srgbClr val="FFFFFF"/>
                </a:highlight>
                <a:latin typeface="Google Sans"/>
              </a:rPr>
              <a:t> </a:t>
            </a:r>
            <a:r>
              <a:rPr lang="pl-PL" sz="1400" dirty="0">
                <a:solidFill>
                  <a:srgbClr val="1F1F1F"/>
                </a:solidFill>
                <a:highlight>
                  <a:srgbClr val="FFFFFF"/>
                </a:highlight>
                <a:latin typeface="Google Sans"/>
                <a:hlinkClick r:id="rId2"/>
              </a:rPr>
              <a:t>https://it.wikipedia.org/wiki/Avicenna</a:t>
            </a:r>
            <a:endParaRPr lang="pl-PL" sz="1400" dirty="0">
              <a:solidFill>
                <a:srgbClr val="1F1F1F"/>
              </a:solidFill>
              <a:highlight>
                <a:srgbClr val="FFFFFF"/>
              </a:highlight>
              <a:latin typeface="Google Sans"/>
            </a:endParaRPr>
          </a:p>
          <a:p>
            <a:pPr>
              <a:defRPr/>
            </a:pPr>
            <a:endParaRPr lang="pl-PL" sz="1400" dirty="0"/>
          </a:p>
        </p:txBody>
      </p:sp>
      <p:sp>
        <p:nvSpPr>
          <p:cNvPr id="9" name="pole tekstowe 8">
            <a:extLst>
              <a:ext uri="{FF2B5EF4-FFF2-40B4-BE49-F238E27FC236}">
                <a16:creationId xmlns:a16="http://schemas.microsoft.com/office/drawing/2014/main" id="{F436F6F7-CF08-04CB-11B2-5DA0422CA2BA}"/>
              </a:ext>
            </a:extLst>
          </p:cNvPr>
          <p:cNvSpPr txBox="1"/>
          <p:nvPr/>
        </p:nvSpPr>
        <p:spPr>
          <a:xfrm>
            <a:off x="119063" y="917575"/>
            <a:ext cx="7069137" cy="923925"/>
          </a:xfrm>
          <a:prstGeom prst="rect">
            <a:avLst/>
          </a:prstGeom>
          <a:noFill/>
        </p:spPr>
        <p:txBody>
          <a:bodyPr>
            <a:spAutoFit/>
          </a:bodyPr>
          <a:lstStyle/>
          <a:p>
            <a:pPr>
              <a:defRPr/>
            </a:pPr>
            <a:r>
              <a:rPr lang="pl-PL" sz="1800" dirty="0">
                <a:solidFill>
                  <a:srgbClr val="1F1F1F"/>
                </a:solidFill>
                <a:latin typeface="+mj-lt"/>
              </a:rPr>
              <a:t>Awicenna i Awerroes są jedynymi filozofami muzułmańskimi, którzy mogą zasiąść w rodzinie filozoficznej złożonej z filozofów łacińskich i greckich (Dante Alighieri, Komedia, Piekło, IV, 132)</a:t>
            </a:r>
            <a:endParaRPr lang="pl-PL" sz="1800" dirty="0">
              <a:latin typeface="+mj-lt"/>
            </a:endParaRPr>
          </a:p>
        </p:txBody>
      </p:sp>
      <p:pic>
        <p:nvPicPr>
          <p:cNvPr id="9221" name="Picture 4">
            <a:extLst>
              <a:ext uri="{FF2B5EF4-FFF2-40B4-BE49-F238E27FC236}">
                <a16:creationId xmlns:a16="http://schemas.microsoft.com/office/drawing/2014/main" id="{951E0F4C-144A-2C76-E834-E3095680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76200"/>
            <a:ext cx="162401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a:extLst>
              <a:ext uri="{FF2B5EF4-FFF2-40B4-BE49-F238E27FC236}">
                <a16:creationId xmlns:a16="http://schemas.microsoft.com/office/drawing/2014/main" id="{9314BD7D-ECA4-1BC4-B0E2-EF31DF94153A}"/>
              </a:ext>
            </a:extLst>
          </p:cNvPr>
          <p:cNvSpPr txBox="1"/>
          <p:nvPr/>
        </p:nvSpPr>
        <p:spPr>
          <a:xfrm>
            <a:off x="119438" y="1972553"/>
            <a:ext cx="8845050" cy="1754326"/>
          </a:xfrm>
          <a:prstGeom prst="rect">
            <a:avLst/>
          </a:prstGeom>
          <a:noFill/>
        </p:spPr>
        <p:txBody>
          <a:bodyPr>
            <a:spAutoFit/>
          </a:bodyPr>
          <a:lstStyle/>
          <a:p>
            <a:pPr>
              <a:defRPr/>
            </a:pPr>
            <a:r>
              <a:rPr lang="pl-PL" sz="1800" dirty="0">
                <a:solidFill>
                  <a:srgbClr val="202122"/>
                </a:solidFill>
                <a:highlight>
                  <a:srgbClr val="FFFFFF"/>
                </a:highlight>
              </a:rPr>
              <a:t>Avicenna </a:t>
            </a:r>
            <a:r>
              <a:rPr lang="en-AU" sz="1800" dirty="0">
                <a:solidFill>
                  <a:srgbClr val="202122"/>
                </a:solidFill>
                <a:highlight>
                  <a:srgbClr val="FFFFFF"/>
                </a:highlight>
              </a:rPr>
              <a:t>(</a:t>
            </a:r>
            <a:r>
              <a:rPr lang="pl-PL" sz="1800" dirty="0">
                <a:solidFill>
                  <a:srgbClr val="202122"/>
                </a:solidFill>
                <a:highlight>
                  <a:srgbClr val="FFFFFF"/>
                </a:highlight>
              </a:rPr>
              <a:t>w perskim</a:t>
            </a:r>
            <a:r>
              <a:rPr lang="en-AU" sz="1800" dirty="0">
                <a:solidFill>
                  <a:srgbClr val="202122"/>
                </a:solidFill>
                <a:highlight>
                  <a:srgbClr val="FFFFFF"/>
                </a:highlight>
              </a:rPr>
              <a:t> </a:t>
            </a:r>
            <a:r>
              <a:rPr lang="ar-AE" sz="1800" dirty="0">
                <a:solidFill>
                  <a:srgbClr val="202122"/>
                </a:solidFill>
                <a:highlight>
                  <a:srgbClr val="FFFFFF"/>
                </a:highlight>
                <a:cs typeface="Times New Roman" panose="02020603050405020304" pitchFamily="18" charset="0"/>
              </a:rPr>
              <a:t>اِبْن سِینَا</a:t>
            </a:r>
            <a:r>
              <a:rPr lang="ar-AE" sz="1800" dirty="0">
                <a:solidFill>
                  <a:srgbClr val="202122"/>
                </a:solidFill>
                <a:highlight>
                  <a:srgbClr val="FFFFFF"/>
                </a:highlight>
              </a:rPr>
              <a:t>‎, </a:t>
            </a:r>
            <a:r>
              <a:rPr lang="en-AU" sz="1800" i="1" dirty="0">
                <a:solidFill>
                  <a:srgbClr val="202122"/>
                </a:solidFill>
                <a:highlight>
                  <a:srgbClr val="FFFFFF"/>
                </a:highlight>
              </a:rPr>
              <a:t>Ibn </a:t>
            </a:r>
            <a:r>
              <a:rPr lang="en-AU" sz="1800" i="1" dirty="0" err="1">
                <a:solidFill>
                  <a:srgbClr val="202122"/>
                </a:solidFill>
                <a:highlight>
                  <a:srgbClr val="FFFFFF"/>
                </a:highlight>
              </a:rPr>
              <a:t>Sīnā</a:t>
            </a:r>
            <a:r>
              <a:rPr lang="en-AU" sz="1800" dirty="0">
                <a:solidFill>
                  <a:srgbClr val="202122"/>
                </a:solidFill>
                <a:highlight>
                  <a:srgbClr val="FFFFFF"/>
                </a:highlight>
              </a:rPr>
              <a:t>, </a:t>
            </a:r>
            <a:r>
              <a:rPr lang="pl-PL" sz="1800" dirty="0">
                <a:solidFill>
                  <a:srgbClr val="202122"/>
                </a:solidFill>
                <a:highlight>
                  <a:srgbClr val="FFFFFF"/>
                </a:highlight>
              </a:rPr>
              <a:t>ur. 980 </a:t>
            </a:r>
            <a:r>
              <a:rPr lang="pl-PL" sz="1800" dirty="0" err="1">
                <a:solidFill>
                  <a:srgbClr val="202122"/>
                </a:solidFill>
                <a:highlight>
                  <a:srgbClr val="FFFFFF"/>
                </a:highlight>
              </a:rPr>
              <a:t>Afshana</a:t>
            </a:r>
            <a:r>
              <a:rPr lang="pl-PL" sz="1800" dirty="0">
                <a:solidFill>
                  <a:srgbClr val="202122"/>
                </a:solidFill>
                <a:highlight>
                  <a:srgbClr val="FFFFFF"/>
                </a:highlight>
              </a:rPr>
              <a:t>, k. Buchary, aktualnie Uzbekistan, zm. Hamadan 1037</a:t>
            </a:r>
            <a:r>
              <a:rPr lang="en-AU" sz="1800" dirty="0">
                <a:solidFill>
                  <a:srgbClr val="202122"/>
                </a:solidFill>
                <a:highlight>
                  <a:srgbClr val="FFFFFF"/>
                </a:highlight>
              </a:rPr>
              <a:t>)</a:t>
            </a:r>
            <a:r>
              <a:rPr lang="pl-PL" sz="1800" dirty="0">
                <a:solidFill>
                  <a:srgbClr val="202122"/>
                </a:solidFill>
                <a:highlight>
                  <a:srgbClr val="FFFFFF"/>
                </a:highlight>
              </a:rPr>
              <a:t>. Uznawany za ojca współczesnej medycyny. </a:t>
            </a:r>
          </a:p>
          <a:p>
            <a:pPr>
              <a:defRPr/>
            </a:pPr>
            <a:r>
              <a:rPr lang="pl-PL" sz="1800" dirty="0">
                <a:solidFill>
                  <a:srgbClr val="202122"/>
                </a:solidFill>
                <a:highlight>
                  <a:srgbClr val="FFFFFF"/>
                </a:highlight>
              </a:rPr>
              <a:t>Prowadził badania</a:t>
            </a:r>
            <a:r>
              <a:rPr lang="pl-PL" sz="1800" dirty="0">
                <a:solidFill>
                  <a:schemeClr val="tx1"/>
                </a:solidFill>
                <a:highlight>
                  <a:srgbClr val="FFFFFF"/>
                </a:highlight>
              </a:rPr>
              <a:t> geologiczne, a </a:t>
            </a:r>
            <a:r>
              <a:rPr lang="pl-PL" sz="1800" dirty="0">
                <a:solidFill>
                  <a:srgbClr val="202122"/>
                </a:solidFill>
                <a:highlight>
                  <a:srgbClr val="FFFFFF"/>
                </a:highlight>
              </a:rPr>
              <a:t>zaproponowany przez niego podział minerałów na metale, sole, kamienie, ziemie i kopaliny, choć dziś nieaktualny, był stosowany do początku XVIII w. </a:t>
            </a:r>
            <a:r>
              <a:rPr lang="pl-PL" sz="1800" dirty="0">
                <a:solidFill>
                  <a:srgbClr val="202122"/>
                </a:solidFill>
              </a:rPr>
              <a:t>Prace Awicenny wpłynęły na myślenie wielu jego następców, w tym Tomasza z Akwinu.</a:t>
            </a:r>
            <a:endParaRPr lang="pl-PL" sz="1800" dirty="0"/>
          </a:p>
        </p:txBody>
      </p:sp>
      <p:pic>
        <p:nvPicPr>
          <p:cNvPr id="9223" name="Picture 2">
            <a:extLst>
              <a:ext uri="{FF2B5EF4-FFF2-40B4-BE49-F238E27FC236}">
                <a16:creationId xmlns:a16="http://schemas.microsoft.com/office/drawing/2014/main" id="{4DA679F1-4106-6DDB-B7B1-AD764E958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3960813"/>
            <a:ext cx="2095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4" name="Łącznik prosty 13">
            <a:extLst>
              <a:ext uri="{FF2B5EF4-FFF2-40B4-BE49-F238E27FC236}">
                <a16:creationId xmlns:a16="http://schemas.microsoft.com/office/drawing/2014/main" id="{15FA548A-94C8-B717-B52E-29C30F0EAFE4}"/>
              </a:ext>
            </a:extLst>
          </p:cNvPr>
          <p:cNvCxnSpPr>
            <a:cxnSpLocks noChangeShapeType="1"/>
          </p:cNvCxnSpPr>
          <p:nvPr/>
        </p:nvCxnSpPr>
        <p:spPr bwMode="auto">
          <a:xfrm>
            <a:off x="119063" y="1841500"/>
            <a:ext cx="68294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5" name="Łącznik prosty 14">
            <a:extLst>
              <a:ext uri="{FF2B5EF4-FFF2-40B4-BE49-F238E27FC236}">
                <a16:creationId xmlns:a16="http://schemas.microsoft.com/office/drawing/2014/main" id="{07C0A878-2115-4129-F2FF-5D77D3DF60C7}"/>
              </a:ext>
            </a:extLst>
          </p:cNvPr>
          <p:cNvCxnSpPr>
            <a:cxnSpLocks noChangeShapeType="1"/>
          </p:cNvCxnSpPr>
          <p:nvPr/>
        </p:nvCxnSpPr>
        <p:spPr bwMode="auto">
          <a:xfrm>
            <a:off x="96838" y="3810000"/>
            <a:ext cx="88677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pole tekstowe 17">
            <a:extLst>
              <a:ext uri="{FF2B5EF4-FFF2-40B4-BE49-F238E27FC236}">
                <a16:creationId xmlns:a16="http://schemas.microsoft.com/office/drawing/2014/main" id="{B5C71FB6-7E89-5EDA-8DE1-60A366FF7F34}"/>
              </a:ext>
            </a:extLst>
          </p:cNvPr>
          <p:cNvSpPr txBox="1"/>
          <p:nvPr/>
        </p:nvSpPr>
        <p:spPr>
          <a:xfrm>
            <a:off x="2298774" y="3889269"/>
            <a:ext cx="6845226" cy="2800767"/>
          </a:xfrm>
          <a:prstGeom prst="rect">
            <a:avLst/>
          </a:prstGeom>
          <a:noFill/>
        </p:spPr>
        <p:txBody>
          <a:bodyPr>
            <a:spAutoFit/>
          </a:bodyPr>
          <a:lstStyle/>
          <a:p>
            <a:pPr>
              <a:defRPr/>
            </a:pPr>
            <a:r>
              <a:rPr lang="en-AU" sz="1800" b="1" dirty="0">
                <a:solidFill>
                  <a:srgbClr val="202122"/>
                </a:solidFill>
                <a:highlight>
                  <a:srgbClr val="FFFFFF"/>
                </a:highlight>
              </a:rPr>
              <a:t>A</a:t>
            </a:r>
            <a:r>
              <a:rPr lang="pl-PL" sz="1800" b="1" dirty="0">
                <a:solidFill>
                  <a:srgbClr val="202122"/>
                </a:solidFill>
                <a:highlight>
                  <a:srgbClr val="FFFFFF"/>
                </a:highlight>
              </a:rPr>
              <a:t>w</a:t>
            </a:r>
            <a:r>
              <a:rPr lang="en-AU" sz="1800" b="1" dirty="0" err="1">
                <a:solidFill>
                  <a:srgbClr val="202122"/>
                </a:solidFill>
                <a:highlight>
                  <a:srgbClr val="FFFFFF"/>
                </a:highlight>
              </a:rPr>
              <a:t>erro</a:t>
            </a:r>
            <a:r>
              <a:rPr lang="pl-PL" sz="1800" b="1" dirty="0">
                <a:solidFill>
                  <a:srgbClr val="202122"/>
                </a:solidFill>
                <a:highlight>
                  <a:srgbClr val="FFFFFF"/>
                </a:highlight>
              </a:rPr>
              <a:t>es</a:t>
            </a:r>
            <a:r>
              <a:rPr lang="en-AU" sz="1800" dirty="0">
                <a:solidFill>
                  <a:srgbClr val="202122"/>
                </a:solidFill>
                <a:highlight>
                  <a:srgbClr val="FFFFFF"/>
                </a:highlight>
              </a:rPr>
              <a:t>, </a:t>
            </a:r>
            <a:r>
              <a:rPr lang="en-AU" sz="1800" b="1" dirty="0" err="1">
                <a:solidFill>
                  <a:srgbClr val="202122"/>
                </a:solidFill>
                <a:highlight>
                  <a:srgbClr val="FFFFFF"/>
                </a:highlight>
              </a:rPr>
              <a:t>Abū</a:t>
            </a:r>
            <a:r>
              <a:rPr lang="en-AU" sz="1800" b="1" dirty="0">
                <a:solidFill>
                  <a:srgbClr val="202122"/>
                </a:solidFill>
                <a:highlight>
                  <a:srgbClr val="FFFFFF"/>
                </a:highlight>
              </a:rPr>
              <a:t> al-</a:t>
            </a:r>
            <a:r>
              <a:rPr lang="en-AU" sz="1800" b="1" dirty="0" err="1">
                <a:solidFill>
                  <a:srgbClr val="202122"/>
                </a:solidFill>
                <a:highlight>
                  <a:srgbClr val="FFFFFF"/>
                </a:highlight>
              </a:rPr>
              <a:t>Walīd</a:t>
            </a:r>
            <a:r>
              <a:rPr lang="en-AU" sz="1800" b="1" dirty="0">
                <a:solidFill>
                  <a:srgbClr val="202122"/>
                </a:solidFill>
                <a:highlight>
                  <a:srgbClr val="FFFFFF"/>
                </a:highlight>
              </a:rPr>
              <a:t> </a:t>
            </a:r>
            <a:r>
              <a:rPr lang="en-AU" sz="1800" b="1" dirty="0" err="1">
                <a:solidFill>
                  <a:srgbClr val="202122"/>
                </a:solidFill>
                <a:highlight>
                  <a:srgbClr val="FFFFFF"/>
                </a:highlight>
              </a:rPr>
              <a:t>Muḥammad</a:t>
            </a:r>
            <a:r>
              <a:rPr lang="en-AU" sz="1800" b="1" dirty="0">
                <a:solidFill>
                  <a:srgbClr val="202122"/>
                </a:solidFill>
                <a:highlight>
                  <a:srgbClr val="FFFFFF"/>
                </a:highlight>
              </a:rPr>
              <a:t> ibn </a:t>
            </a:r>
            <a:r>
              <a:rPr lang="en-AU" sz="1800" b="1" dirty="0" err="1">
                <a:solidFill>
                  <a:srgbClr val="202122"/>
                </a:solidFill>
                <a:highlight>
                  <a:srgbClr val="FFFFFF"/>
                </a:highlight>
              </a:rPr>
              <a:t>ʾAḥmad</a:t>
            </a:r>
            <a:r>
              <a:rPr lang="en-AU" sz="1800" b="1" dirty="0">
                <a:solidFill>
                  <a:srgbClr val="202122"/>
                </a:solidFill>
                <a:highlight>
                  <a:srgbClr val="FFFFFF"/>
                </a:highlight>
              </a:rPr>
              <a:t> ibn </a:t>
            </a:r>
            <a:r>
              <a:rPr lang="en-AU" sz="1800" b="1" dirty="0" err="1">
                <a:solidFill>
                  <a:srgbClr val="202122"/>
                </a:solidFill>
                <a:highlight>
                  <a:srgbClr val="FFFFFF"/>
                </a:highlight>
              </a:rPr>
              <a:t>Rušd</a:t>
            </a:r>
            <a:r>
              <a:rPr lang="en-AU" sz="1800" dirty="0">
                <a:solidFill>
                  <a:srgbClr val="202122"/>
                </a:solidFill>
                <a:highlight>
                  <a:srgbClr val="FFFFFF"/>
                </a:highlight>
              </a:rPr>
              <a:t> </a:t>
            </a:r>
            <a:r>
              <a:rPr lang="pl-PL" sz="1800" dirty="0">
                <a:solidFill>
                  <a:srgbClr val="202122"/>
                </a:solidFill>
                <a:highlight>
                  <a:srgbClr val="FFFFFF"/>
                </a:highlight>
              </a:rPr>
              <a:t> </a:t>
            </a:r>
          </a:p>
          <a:p>
            <a:pPr>
              <a:spcAft>
                <a:spcPts val="600"/>
              </a:spcAft>
              <a:defRPr/>
            </a:pPr>
            <a:r>
              <a:rPr lang="en-AU" sz="1800" dirty="0">
                <a:solidFill>
                  <a:srgbClr val="202122"/>
                </a:solidFill>
                <a:highlight>
                  <a:srgbClr val="FFFFFF"/>
                </a:highlight>
              </a:rPr>
              <a:t>(</a:t>
            </a:r>
            <a:r>
              <a:rPr lang="pl-PL" sz="1800" dirty="0">
                <a:solidFill>
                  <a:srgbClr val="202122"/>
                </a:solidFill>
                <a:highlight>
                  <a:srgbClr val="FFFFFF"/>
                </a:highlight>
              </a:rPr>
              <a:t>arabski </a:t>
            </a:r>
            <a:r>
              <a:rPr lang="ar-AE" sz="1800" dirty="0">
                <a:solidFill>
                  <a:srgbClr val="202122"/>
                </a:solidFill>
                <a:highlight>
                  <a:srgbClr val="FFFFFF"/>
                </a:highlight>
                <a:latin typeface="Times New Roman" panose="02020603050405020304" pitchFamily="18" charset="0"/>
              </a:rPr>
              <a:t>أبو الوليد محمد ابن احمد ابن رشد</a:t>
            </a:r>
            <a:r>
              <a:rPr lang="ar-AE" sz="1800" dirty="0">
                <a:solidFill>
                  <a:srgbClr val="202122"/>
                </a:solidFill>
                <a:highlight>
                  <a:srgbClr val="FFFFFF"/>
                </a:highlight>
              </a:rPr>
              <a:t>‎</a:t>
            </a:r>
            <a:r>
              <a:rPr lang="pl-PL" sz="1800" dirty="0">
                <a:solidFill>
                  <a:srgbClr val="202122"/>
                </a:solidFill>
                <a:highlight>
                  <a:srgbClr val="FFFFFF"/>
                </a:highlight>
              </a:rPr>
              <a:t>, Kordoba 1126, </a:t>
            </a:r>
            <a:r>
              <a:rPr lang="pl-PL" sz="1800" dirty="0" err="1">
                <a:solidFill>
                  <a:srgbClr val="202122"/>
                </a:solidFill>
                <a:highlight>
                  <a:srgbClr val="FFFFFF"/>
                </a:highlight>
              </a:rPr>
              <a:t>Marakesz</a:t>
            </a:r>
            <a:r>
              <a:rPr lang="pl-PL" sz="1800" dirty="0">
                <a:solidFill>
                  <a:srgbClr val="202122"/>
                </a:solidFill>
                <a:highlight>
                  <a:srgbClr val="FFFFFF"/>
                </a:highlight>
              </a:rPr>
              <a:t> 1198)</a:t>
            </a:r>
          </a:p>
          <a:p>
            <a:pPr>
              <a:spcAft>
                <a:spcPts val="600"/>
              </a:spcAft>
              <a:defRPr/>
            </a:pPr>
            <a:r>
              <a:rPr lang="pl-PL" sz="1800" dirty="0">
                <a:solidFill>
                  <a:srgbClr val="202122"/>
                </a:solidFill>
              </a:rPr>
              <a:t>Autor ponad 100 książek i traktatów.
Awerroes był zdecydowanym zwolennikiem arystotelizmu; próbował przywrócić to, co uważał za oryginalne nauki </a:t>
            </a:r>
            <a:r>
              <a:rPr lang="pl-PL" sz="1800" dirty="0" err="1">
                <a:solidFill>
                  <a:srgbClr val="202122"/>
                </a:solidFill>
              </a:rPr>
              <a:t>Arysto-telesa</a:t>
            </a:r>
            <a:r>
              <a:rPr lang="pl-PL" sz="1800" dirty="0">
                <a:solidFill>
                  <a:srgbClr val="202122"/>
                </a:solidFill>
              </a:rPr>
              <a:t> i przeciwstawiał się neoplatońskim tendencjom wczesnych myślicieli muzułmańskich, takich jak Al-</a:t>
            </a:r>
            <a:r>
              <a:rPr lang="pl-PL" sz="1800" dirty="0" err="1">
                <a:solidFill>
                  <a:srgbClr val="202122"/>
                </a:solidFill>
              </a:rPr>
              <a:t>Farabi</a:t>
            </a:r>
            <a:r>
              <a:rPr lang="pl-PL" sz="1800" dirty="0">
                <a:solidFill>
                  <a:srgbClr val="202122"/>
                </a:solidFill>
              </a:rPr>
              <a:t> i Awicenna.</a:t>
            </a:r>
          </a:p>
          <a:p>
            <a:pPr algn="r">
              <a:spcAft>
                <a:spcPts val="600"/>
              </a:spcAft>
              <a:defRPr/>
            </a:pPr>
            <a:r>
              <a:rPr lang="pl-PL" sz="1200" dirty="0">
                <a:solidFill>
                  <a:srgbClr val="202122"/>
                </a:solidFill>
                <a:hlinkClick r:id="rId5"/>
              </a:rPr>
              <a:t>htps://it.wikipedia.org/wiki/Averro%C3%A8</a:t>
            </a:r>
            <a:endParaRPr lang="pl-PL" sz="1200" dirty="0">
              <a:solidFill>
                <a:srgbClr val="202122"/>
              </a:solidFill>
            </a:endParaRPr>
          </a:p>
          <a:p>
            <a:pPr>
              <a:spcAft>
                <a:spcPts val="600"/>
              </a:spcAft>
              <a:defRPr/>
            </a:pPr>
            <a:endParaRPr lang="pl-PL" sz="1800" dirty="0">
              <a:solidFill>
                <a:srgbClr val="202122"/>
              </a:solidFill>
              <a:highlight>
                <a:srgbClr val="FFFFFF"/>
              </a:highlight>
            </a:endParaRPr>
          </a:p>
        </p:txBody>
      </p:sp>
      <p:sp>
        <p:nvSpPr>
          <p:cNvPr id="9227" name="pole tekstowe 18">
            <a:extLst>
              <a:ext uri="{FF2B5EF4-FFF2-40B4-BE49-F238E27FC236}">
                <a16:creationId xmlns:a16="http://schemas.microsoft.com/office/drawing/2014/main" id="{967A2E4A-59B4-8A80-DEF0-7E5F17655B29}"/>
              </a:ext>
            </a:extLst>
          </p:cNvPr>
          <p:cNvSpPr txBox="1">
            <a:spLocks noChangeArrowheads="1"/>
          </p:cNvSpPr>
          <p:nvPr/>
        </p:nvSpPr>
        <p:spPr bwMode="auto">
          <a:xfrm>
            <a:off x="152400" y="6297613"/>
            <a:ext cx="368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400">
                <a:solidFill>
                  <a:schemeClr val="tx2"/>
                </a:solidFill>
              </a:rPr>
              <a:t>Andrea di Bonaiuto, </a:t>
            </a:r>
            <a:r>
              <a:rPr lang="pl-PL" altLang="en-US" sz="1400" i="1">
                <a:solidFill>
                  <a:schemeClr val="tx2"/>
                </a:solidFill>
              </a:rPr>
              <a:t>Trionfo di S. Tommaso</a:t>
            </a:r>
            <a:r>
              <a:rPr lang="pl-PL" altLang="en-US" sz="1400">
                <a:solidFill>
                  <a:schemeClr val="tx2"/>
                </a:solidFill>
              </a:rPr>
              <a:t>, </a:t>
            </a:r>
          </a:p>
          <a:p>
            <a:pPr>
              <a:spcBef>
                <a:spcPct val="0"/>
              </a:spcBef>
              <a:buFontTx/>
              <a:buNone/>
            </a:pPr>
            <a:r>
              <a:rPr lang="pl-PL" altLang="en-US" sz="1400">
                <a:solidFill>
                  <a:schemeClr val="tx2"/>
                </a:solidFill>
              </a:rPr>
              <a:t>S. Maria Novella, Firenze, 1365</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13837</TotalTime>
  <Words>5603</Words>
  <Application>Microsoft Office PowerPoint</Application>
  <PresentationFormat>Pokaz na ekranie (4:3)</PresentationFormat>
  <Paragraphs>236</Paragraphs>
  <Slides>33</Slides>
  <Notes>4</Notes>
  <HiddenSlides>2</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33</vt:i4>
      </vt:variant>
    </vt:vector>
  </HeadingPairs>
  <TitlesOfParts>
    <vt:vector size="40" baseType="lpstr">
      <vt:lpstr>Arial Unicode MS</vt:lpstr>
      <vt:lpstr>-apple-system</vt:lpstr>
      <vt:lpstr>Arial</vt:lpstr>
      <vt:lpstr>Google Sans</vt:lpstr>
      <vt:lpstr>Harding</vt:lpstr>
      <vt:lpstr>Times New Roman</vt:lpstr>
      <vt:lpstr>Projekt domyślny</vt:lpstr>
      <vt:lpstr>Filozofia przyrody</vt:lpstr>
      <vt:lpstr>Filozofia starożytna…</vt:lpstr>
      <vt:lpstr>Tom McLeish:  „Wiara i mądrość w nauce”*</vt:lpstr>
      <vt:lpstr>Ven. Bede, Św. Bazyli Wlk. i inni</vt:lpstr>
      <vt:lpstr>Św. Marcin z Panonii/ Tours (317-397)</vt:lpstr>
      <vt:lpstr>Bitwa pod Poitiers (732, Karol Młot) </vt:lpstr>
      <vt:lpstr>Europa rok 910: Cluny</vt:lpstr>
      <vt:lpstr>Polska, rok 1212</vt:lpstr>
      <vt:lpstr>Ścieżka arabska: Avicenna, Averroe</vt:lpstr>
      <vt:lpstr>Robert Grossateste (1175-1253)</vt:lpstr>
      <vt:lpstr>Grosseteste: Fiat Lux! </vt:lpstr>
      <vt:lpstr>Roger Bacon (c.a.1214-1294)</vt:lpstr>
      <vt:lpstr>Opus Maius: III O pożytku gramatyki</vt:lpstr>
      <vt:lpstr>IV O pożytku matematyki</vt:lpstr>
      <vt:lpstr>IV Astronomia teoretyczna </vt:lpstr>
      <vt:lpstr>IV Optyka geometryczna: prawo załamania </vt:lpstr>
      <vt:lpstr>IVB Nauki szczegółowe a teologia </vt:lpstr>
      <vt:lpstr>Bacon: Matematyka a teologia </vt:lpstr>
      <vt:lpstr>Bacon: Astrologia teoretyczna </vt:lpstr>
      <vt:lpstr>Bacon: Astrologia teoretyczna </vt:lpstr>
      <vt:lpstr>Bacon: Geografia Europy</vt:lpstr>
      <vt:lpstr>Prezentacja programu PowerPoint</vt:lpstr>
      <vt:lpstr>Religie świata</vt:lpstr>
      <vt:lpstr>„Bitwa pod Legnicą” (1241)</vt:lpstr>
      <vt:lpstr>Bacon: Geografia świata</vt:lpstr>
      <vt:lpstr>Roger Bacon: „Zdarzają się liczne nadużycia”</vt:lpstr>
      <vt:lpstr>Bacon: Przesilenie letnie i zimowe</vt:lpstr>
      <vt:lpstr>Bacon: to chyba sam diabeł sprawił</vt:lpstr>
      <vt:lpstr>Kopernik: wstrzymał niebo (i Słońce)</vt:lpstr>
      <vt:lpstr>Uzasadnienie trojakiego ruchu Ziemi</vt:lpstr>
      <vt:lpstr>Kopernik: Porządek sfer niebieskich</vt:lpstr>
      <vt:lpstr>Witelo Polacco, XIII sec. </vt:lpstr>
      <vt:lpstr>Wnioski</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165</cp:revision>
  <dcterms:created xsi:type="dcterms:W3CDTF">2023-10-19T19:15:12Z</dcterms:created>
  <dcterms:modified xsi:type="dcterms:W3CDTF">2024-12-14T18:24:55Z</dcterms:modified>
</cp:coreProperties>
</file>