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515" r:id="rId3"/>
    <p:sldId id="526" r:id="rId4"/>
    <p:sldId id="529" r:id="rId5"/>
    <p:sldId id="528" r:id="rId6"/>
    <p:sldId id="555" r:id="rId7"/>
    <p:sldId id="550" r:id="rId8"/>
    <p:sldId id="369" r:id="rId9"/>
    <p:sldId id="530" r:id="rId10"/>
    <p:sldId id="554" r:id="rId11"/>
    <p:sldId id="549" r:id="rId12"/>
    <p:sldId id="551" r:id="rId13"/>
    <p:sldId id="552" r:id="rId14"/>
    <p:sldId id="553" r:id="rId15"/>
    <p:sldId id="556" r:id="rId16"/>
    <p:sldId id="325" r:id="rId17"/>
    <p:sldId id="365" r:id="rId18"/>
    <p:sldId id="319" r:id="rId19"/>
    <p:sldId id="320" r:id="rId20"/>
    <p:sldId id="557" r:id="rId21"/>
    <p:sldId id="518" r:id="rId22"/>
    <p:sldId id="521" r:id="rId23"/>
    <p:sldId id="524" r:id="rId24"/>
    <p:sldId id="525" r:id="rId25"/>
    <p:sldId id="451" r:id="rId26"/>
    <p:sldId id="519" r:id="rId27"/>
    <p:sldId id="520" r:id="rId28"/>
    <p:sldId id="538" r:id="rId29"/>
    <p:sldId id="537" r:id="rId30"/>
    <p:sldId id="539" r:id="rId31"/>
    <p:sldId id="540" r:id="rId32"/>
    <p:sldId id="517" r:id="rId33"/>
    <p:sldId id="546" r:id="rId34"/>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kcja domyślna" id="{BA95AAA6-1A6F-46AD-AD2E-C5B559697D6D}">
          <p14:sldIdLst>
            <p14:sldId id="256"/>
            <p14:sldId id="515"/>
            <p14:sldId id="526"/>
            <p14:sldId id="529"/>
            <p14:sldId id="528"/>
            <p14:sldId id="555"/>
            <p14:sldId id="550"/>
            <p14:sldId id="369"/>
            <p14:sldId id="530"/>
            <p14:sldId id="554"/>
            <p14:sldId id="549"/>
            <p14:sldId id="551"/>
            <p14:sldId id="552"/>
            <p14:sldId id="553"/>
            <p14:sldId id="556"/>
            <p14:sldId id="325"/>
            <p14:sldId id="365"/>
            <p14:sldId id="319"/>
            <p14:sldId id="320"/>
            <p14:sldId id="557"/>
            <p14:sldId id="518"/>
            <p14:sldId id="521"/>
            <p14:sldId id="524"/>
            <p14:sldId id="525"/>
            <p14:sldId id="451"/>
            <p14:sldId id="519"/>
            <p14:sldId id="520"/>
            <p14:sldId id="538"/>
            <p14:sldId id="537"/>
            <p14:sldId id="539"/>
            <p14:sldId id="540"/>
            <p14:sldId id="517"/>
          </p14:sldIdLst>
        </p14:section>
        <p14:section name="Sekcja bez tytułu" id="{2FA6B348-3A29-4CFE-8558-F50872E67309}">
          <p14:sldIdLst>
            <p14:sldId id="5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37" autoAdjust="0"/>
    <p:restoredTop sz="94050" autoAdjust="0"/>
  </p:normalViewPr>
  <p:slideViewPr>
    <p:cSldViewPr>
      <p:cViewPr varScale="1">
        <p:scale>
          <a:sx n="58" d="100"/>
          <a:sy n="58" d="100"/>
        </p:scale>
        <p:origin x="1518"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9EFB0179-8D45-1067-1706-FF1623E799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a:extLst>
              <a:ext uri="{FF2B5EF4-FFF2-40B4-BE49-F238E27FC236}">
                <a16:creationId xmlns:a16="http://schemas.microsoft.com/office/drawing/2014/main" id="{85BA3AF3-3C1C-B613-7364-2D9FC69FFD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E14EDC-BEE3-48D1-AE71-1B2746CBCC3E}" type="datetimeFigureOut">
              <a:rPr lang="pl-PL"/>
              <a:pPr>
                <a:defRPr/>
              </a:pPr>
              <a:t>14.01.2026</a:t>
            </a:fld>
            <a:endParaRPr lang="pl-PL"/>
          </a:p>
        </p:txBody>
      </p:sp>
      <p:sp>
        <p:nvSpPr>
          <p:cNvPr id="4" name="Symbol zastępczy obrazu slajdu 3">
            <a:extLst>
              <a:ext uri="{FF2B5EF4-FFF2-40B4-BE49-F238E27FC236}">
                <a16:creationId xmlns:a16="http://schemas.microsoft.com/office/drawing/2014/main" id="{C4B4D5FD-E912-6807-DF9E-1D477F7BC2FF}"/>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C7267155-FD60-5249-3B8E-8AC25800EC9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E416DBD7-E077-8282-5683-6FF80614705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a:extLst>
              <a:ext uri="{FF2B5EF4-FFF2-40B4-BE49-F238E27FC236}">
                <a16:creationId xmlns:a16="http://schemas.microsoft.com/office/drawing/2014/main" id="{DB402138-2268-CE28-26B2-48C43F857FA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74507C8-368D-4B14-BFA9-CFCFA014B748}" type="slidenum">
              <a:rPr lang="pl-PL"/>
              <a:pPr>
                <a:defRPr/>
              </a:pPr>
              <a:t>‹#›</a:t>
            </a:fld>
            <a:endParaRPr 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a:extLst>
              <a:ext uri="{FF2B5EF4-FFF2-40B4-BE49-F238E27FC236}">
                <a16:creationId xmlns:a16="http://schemas.microsoft.com/office/drawing/2014/main" id="{751A1DA1-131E-8795-6569-83AA55FE98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Symbol zastępczy notatek 2">
            <a:extLst>
              <a:ext uri="{FF2B5EF4-FFF2-40B4-BE49-F238E27FC236}">
                <a16:creationId xmlns:a16="http://schemas.microsoft.com/office/drawing/2014/main" id="{937D7737-90B4-61E6-1F63-EF2DC6C01F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14340" name="Symbol zastępczy numeru slajdu 3">
            <a:extLst>
              <a:ext uri="{FF2B5EF4-FFF2-40B4-BE49-F238E27FC236}">
                <a16:creationId xmlns:a16="http://schemas.microsoft.com/office/drawing/2014/main" id="{AADA731B-4315-842E-8044-B411B24A30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38941B-F29D-44CE-8DD8-CBA35CD830F8}" type="slidenum">
              <a:rPr lang="pl-PL" altLang="pl-PL" smtClean="0"/>
              <a:pPr/>
              <a:t>24</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28</a:t>
            </a:fld>
            <a:endParaRPr lang="pl-PL"/>
          </a:p>
        </p:txBody>
      </p:sp>
    </p:spTree>
    <p:extLst>
      <p:ext uri="{BB962C8B-B14F-4D97-AF65-F5344CB8AC3E}">
        <p14:creationId xmlns:p14="http://schemas.microsoft.com/office/powerpoint/2010/main" val="302981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29</a:t>
            </a:fld>
            <a:endParaRPr lang="pl-PL"/>
          </a:p>
        </p:txBody>
      </p:sp>
    </p:spTree>
    <p:extLst>
      <p:ext uri="{BB962C8B-B14F-4D97-AF65-F5344CB8AC3E}">
        <p14:creationId xmlns:p14="http://schemas.microsoft.com/office/powerpoint/2010/main" val="3663957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30</a:t>
            </a:fld>
            <a:endParaRPr lang="pl-PL"/>
          </a:p>
        </p:txBody>
      </p:sp>
    </p:spTree>
    <p:extLst>
      <p:ext uri="{BB962C8B-B14F-4D97-AF65-F5344CB8AC3E}">
        <p14:creationId xmlns:p14="http://schemas.microsoft.com/office/powerpoint/2010/main" val="325466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a:defRPr/>
            </a:pPr>
            <a:fld id="{574507C8-368D-4B14-BFA9-CFCFA014B748}" type="slidenum">
              <a:rPr lang="pl-PL" smtClean="0"/>
              <a:pPr>
                <a:defRPr/>
              </a:pPr>
              <a:t>31</a:t>
            </a:fld>
            <a:endParaRPr lang="pl-PL"/>
          </a:p>
        </p:txBody>
      </p:sp>
    </p:spTree>
    <p:extLst>
      <p:ext uri="{BB962C8B-B14F-4D97-AF65-F5344CB8AC3E}">
        <p14:creationId xmlns:p14="http://schemas.microsoft.com/office/powerpoint/2010/main" val="3146285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2A2B1C70-1D70-4E3D-E920-9634D0D9FA7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F520AE9-C782-9066-B276-E909B9BAA08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0A0A44B-862A-3F7E-2B78-30DAC55CC2D1}"/>
              </a:ext>
            </a:extLst>
          </p:cNvPr>
          <p:cNvSpPr>
            <a:spLocks noGrp="1" noChangeArrowheads="1"/>
          </p:cNvSpPr>
          <p:nvPr>
            <p:ph type="sldNum" sz="quarter" idx="12"/>
          </p:nvPr>
        </p:nvSpPr>
        <p:spPr>
          <a:ln/>
        </p:spPr>
        <p:txBody>
          <a:bodyPr/>
          <a:lstStyle>
            <a:lvl1pPr>
              <a:defRPr/>
            </a:lvl1pPr>
          </a:lstStyle>
          <a:p>
            <a:pPr>
              <a:defRPr/>
            </a:pPr>
            <a:fld id="{75BF6A3F-38E6-4DC6-96C0-B1DAE038C526}" type="slidenum">
              <a:rPr lang="en-AU" altLang="it-IT"/>
              <a:pPr>
                <a:defRPr/>
              </a:pPr>
              <a:t>‹#›</a:t>
            </a:fld>
            <a:endParaRPr lang="en-AU" altLang="it-IT"/>
          </a:p>
        </p:txBody>
      </p:sp>
    </p:spTree>
    <p:extLst>
      <p:ext uri="{BB962C8B-B14F-4D97-AF65-F5344CB8AC3E}">
        <p14:creationId xmlns:p14="http://schemas.microsoft.com/office/powerpoint/2010/main" val="282332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450195C5-B7D7-7E0A-6381-CAA91EF01375}"/>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3553F220-2076-3003-315B-2840AFC9428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D86B21A6-6E58-1D9A-6282-F30B907DE154}"/>
              </a:ext>
            </a:extLst>
          </p:cNvPr>
          <p:cNvSpPr>
            <a:spLocks noGrp="1" noChangeArrowheads="1"/>
          </p:cNvSpPr>
          <p:nvPr>
            <p:ph type="sldNum" sz="quarter" idx="12"/>
          </p:nvPr>
        </p:nvSpPr>
        <p:spPr>
          <a:ln/>
        </p:spPr>
        <p:txBody>
          <a:bodyPr/>
          <a:lstStyle>
            <a:lvl1pPr>
              <a:defRPr/>
            </a:lvl1pPr>
          </a:lstStyle>
          <a:p>
            <a:pPr>
              <a:defRPr/>
            </a:pPr>
            <a:fld id="{A99241F7-7869-4EF6-B84B-DA8CF072B0EB}" type="slidenum">
              <a:rPr lang="en-AU" altLang="it-IT"/>
              <a:pPr>
                <a:defRPr/>
              </a:pPr>
              <a:t>‹#›</a:t>
            </a:fld>
            <a:endParaRPr lang="en-AU" altLang="it-IT"/>
          </a:p>
        </p:txBody>
      </p:sp>
    </p:spTree>
    <p:extLst>
      <p:ext uri="{BB962C8B-B14F-4D97-AF65-F5344CB8AC3E}">
        <p14:creationId xmlns:p14="http://schemas.microsoft.com/office/powerpoint/2010/main" val="261435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9939DA45-4E51-C64B-FDC1-B35E52A814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B53BFB2C-20AD-D4F4-F9A3-A9669ACE805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9D68D776-3112-4AD0-5929-60C187FAB8B0}"/>
              </a:ext>
            </a:extLst>
          </p:cNvPr>
          <p:cNvSpPr>
            <a:spLocks noGrp="1" noChangeArrowheads="1"/>
          </p:cNvSpPr>
          <p:nvPr>
            <p:ph type="sldNum" sz="quarter" idx="12"/>
          </p:nvPr>
        </p:nvSpPr>
        <p:spPr>
          <a:ln/>
        </p:spPr>
        <p:txBody>
          <a:bodyPr/>
          <a:lstStyle>
            <a:lvl1pPr>
              <a:defRPr/>
            </a:lvl1pPr>
          </a:lstStyle>
          <a:p>
            <a:pPr>
              <a:defRPr/>
            </a:pPr>
            <a:fld id="{716507EB-259F-464C-911E-F84A6831CB8F}" type="slidenum">
              <a:rPr lang="en-AU" altLang="it-IT"/>
              <a:pPr>
                <a:defRPr/>
              </a:pPr>
              <a:t>‹#›</a:t>
            </a:fld>
            <a:endParaRPr lang="en-AU" altLang="it-IT"/>
          </a:p>
        </p:txBody>
      </p:sp>
    </p:spTree>
    <p:extLst>
      <p:ext uri="{BB962C8B-B14F-4D97-AF65-F5344CB8AC3E}">
        <p14:creationId xmlns:p14="http://schemas.microsoft.com/office/powerpoint/2010/main" val="215894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E986B9C6-1CA7-E3CA-95D7-D9182790884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AC32D750-9486-2592-8006-6EC7C80823A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79FD7F2E-6048-3095-1ADA-D20F46A5DCC0}"/>
              </a:ext>
            </a:extLst>
          </p:cNvPr>
          <p:cNvSpPr>
            <a:spLocks noGrp="1" noChangeArrowheads="1"/>
          </p:cNvSpPr>
          <p:nvPr>
            <p:ph type="sldNum" sz="quarter" idx="12"/>
          </p:nvPr>
        </p:nvSpPr>
        <p:spPr>
          <a:ln/>
        </p:spPr>
        <p:txBody>
          <a:bodyPr/>
          <a:lstStyle>
            <a:lvl1pPr>
              <a:defRPr/>
            </a:lvl1pPr>
          </a:lstStyle>
          <a:p>
            <a:pPr>
              <a:defRPr/>
            </a:pPr>
            <a:fld id="{38B9CF31-9609-40D3-9E0E-E527DB71E852}" type="slidenum">
              <a:rPr lang="en-AU" altLang="it-IT"/>
              <a:pPr>
                <a:defRPr/>
              </a:pPr>
              <a:t>‹#›</a:t>
            </a:fld>
            <a:endParaRPr lang="en-AU" altLang="it-IT"/>
          </a:p>
        </p:txBody>
      </p:sp>
    </p:spTree>
    <p:extLst>
      <p:ext uri="{BB962C8B-B14F-4D97-AF65-F5344CB8AC3E}">
        <p14:creationId xmlns:p14="http://schemas.microsoft.com/office/powerpoint/2010/main" val="293449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470CC05D-5D66-924D-9FE6-50E75B47AC0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492E3AEE-D285-1B7C-EBC8-99D451A3A859}"/>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90146032-A512-28D0-AA44-488CEE6F9039}"/>
              </a:ext>
            </a:extLst>
          </p:cNvPr>
          <p:cNvSpPr>
            <a:spLocks noGrp="1" noChangeArrowheads="1"/>
          </p:cNvSpPr>
          <p:nvPr>
            <p:ph type="sldNum" sz="quarter" idx="12"/>
          </p:nvPr>
        </p:nvSpPr>
        <p:spPr>
          <a:ln/>
        </p:spPr>
        <p:txBody>
          <a:bodyPr/>
          <a:lstStyle>
            <a:lvl1pPr>
              <a:defRPr/>
            </a:lvl1pPr>
          </a:lstStyle>
          <a:p>
            <a:pPr>
              <a:defRPr/>
            </a:pPr>
            <a:fld id="{48F810AB-7AB1-45AD-8A9E-1119301B157A}" type="slidenum">
              <a:rPr lang="en-AU" altLang="it-IT"/>
              <a:pPr>
                <a:defRPr/>
              </a:pPr>
              <a:t>‹#›</a:t>
            </a:fld>
            <a:endParaRPr lang="en-AU" altLang="it-IT"/>
          </a:p>
        </p:txBody>
      </p:sp>
    </p:spTree>
    <p:extLst>
      <p:ext uri="{BB962C8B-B14F-4D97-AF65-F5344CB8AC3E}">
        <p14:creationId xmlns:p14="http://schemas.microsoft.com/office/powerpoint/2010/main" val="2181766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E3D07A71-D4A8-6CE7-E390-B879F6895156}"/>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ABA0E180-B13A-3D0A-5CCA-E4C5646766C6}"/>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DC9DFE0-60AE-0FFA-5B7A-E5291DB8D786}"/>
              </a:ext>
            </a:extLst>
          </p:cNvPr>
          <p:cNvSpPr>
            <a:spLocks noGrp="1" noChangeArrowheads="1"/>
          </p:cNvSpPr>
          <p:nvPr>
            <p:ph type="sldNum" sz="quarter" idx="12"/>
          </p:nvPr>
        </p:nvSpPr>
        <p:spPr>
          <a:ln/>
        </p:spPr>
        <p:txBody>
          <a:bodyPr/>
          <a:lstStyle>
            <a:lvl1pPr>
              <a:defRPr/>
            </a:lvl1pPr>
          </a:lstStyle>
          <a:p>
            <a:pPr>
              <a:defRPr/>
            </a:pPr>
            <a:fld id="{72E41CC0-532F-43F5-A961-F03861942F6F}" type="slidenum">
              <a:rPr lang="en-AU" altLang="it-IT"/>
              <a:pPr>
                <a:defRPr/>
              </a:pPr>
              <a:t>‹#›</a:t>
            </a:fld>
            <a:endParaRPr lang="en-AU" altLang="it-IT"/>
          </a:p>
        </p:txBody>
      </p:sp>
    </p:spTree>
    <p:extLst>
      <p:ext uri="{BB962C8B-B14F-4D97-AF65-F5344CB8AC3E}">
        <p14:creationId xmlns:p14="http://schemas.microsoft.com/office/powerpoint/2010/main" val="119178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6577334E-E786-F866-2BA2-8CCF63500B8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CB29A84B-F5D0-9755-D478-90CC164D9E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6DF81B3F-5F97-D5BF-8F0F-0824A01A0A02}"/>
              </a:ext>
            </a:extLst>
          </p:cNvPr>
          <p:cNvSpPr>
            <a:spLocks noGrp="1" noChangeArrowheads="1"/>
          </p:cNvSpPr>
          <p:nvPr>
            <p:ph type="sldNum" sz="quarter" idx="12"/>
          </p:nvPr>
        </p:nvSpPr>
        <p:spPr>
          <a:ln/>
        </p:spPr>
        <p:txBody>
          <a:bodyPr/>
          <a:lstStyle>
            <a:lvl1pPr>
              <a:defRPr/>
            </a:lvl1pPr>
          </a:lstStyle>
          <a:p>
            <a:pPr>
              <a:defRPr/>
            </a:pPr>
            <a:fld id="{4C9F3563-2849-4360-AE0D-9BDCB3D053BF}" type="slidenum">
              <a:rPr lang="en-AU" altLang="it-IT"/>
              <a:pPr>
                <a:defRPr/>
              </a:pPr>
              <a:t>‹#›</a:t>
            </a:fld>
            <a:endParaRPr lang="en-AU" altLang="it-IT"/>
          </a:p>
        </p:txBody>
      </p:sp>
    </p:spTree>
    <p:extLst>
      <p:ext uri="{BB962C8B-B14F-4D97-AF65-F5344CB8AC3E}">
        <p14:creationId xmlns:p14="http://schemas.microsoft.com/office/powerpoint/2010/main" val="2104083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25593512-D7A4-B588-0B6F-CA527518085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64E0906A-5EA2-712B-CDBC-DA316FD0109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AF07529-BC47-A5AC-2A4B-568D3574E2AC}"/>
              </a:ext>
            </a:extLst>
          </p:cNvPr>
          <p:cNvSpPr>
            <a:spLocks noGrp="1" noChangeArrowheads="1"/>
          </p:cNvSpPr>
          <p:nvPr>
            <p:ph type="sldNum" sz="quarter" idx="12"/>
          </p:nvPr>
        </p:nvSpPr>
        <p:spPr>
          <a:ln/>
        </p:spPr>
        <p:txBody>
          <a:bodyPr/>
          <a:lstStyle>
            <a:lvl1pPr>
              <a:defRPr/>
            </a:lvl1pPr>
          </a:lstStyle>
          <a:p>
            <a:pPr>
              <a:defRPr/>
            </a:pPr>
            <a:fld id="{3E5ABA25-269B-4652-B739-BAE2A1787E92}" type="slidenum">
              <a:rPr lang="en-AU" altLang="it-IT"/>
              <a:pPr>
                <a:defRPr/>
              </a:pPr>
              <a:t>‹#›</a:t>
            </a:fld>
            <a:endParaRPr lang="en-AU" altLang="it-IT"/>
          </a:p>
        </p:txBody>
      </p:sp>
    </p:spTree>
    <p:extLst>
      <p:ext uri="{BB962C8B-B14F-4D97-AF65-F5344CB8AC3E}">
        <p14:creationId xmlns:p14="http://schemas.microsoft.com/office/powerpoint/2010/main" val="275939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DB13B0-54ED-B207-337C-02D1DD43413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F8B868F2-E0CC-0670-397E-3D115B99E0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BF700C7D-66CE-430C-861A-F8406911012E}"/>
              </a:ext>
            </a:extLst>
          </p:cNvPr>
          <p:cNvSpPr>
            <a:spLocks noGrp="1" noChangeArrowheads="1"/>
          </p:cNvSpPr>
          <p:nvPr>
            <p:ph type="sldNum" sz="quarter" idx="12"/>
          </p:nvPr>
        </p:nvSpPr>
        <p:spPr>
          <a:ln/>
        </p:spPr>
        <p:txBody>
          <a:bodyPr/>
          <a:lstStyle>
            <a:lvl1pPr>
              <a:defRPr/>
            </a:lvl1pPr>
          </a:lstStyle>
          <a:p>
            <a:pPr>
              <a:defRPr/>
            </a:pPr>
            <a:fld id="{E07D6E0C-7947-47CF-8F6E-615D27633680}" type="slidenum">
              <a:rPr lang="en-AU" altLang="it-IT"/>
              <a:pPr>
                <a:defRPr/>
              </a:pPr>
              <a:t>‹#›</a:t>
            </a:fld>
            <a:endParaRPr lang="en-AU" altLang="it-IT"/>
          </a:p>
        </p:txBody>
      </p:sp>
    </p:spTree>
    <p:extLst>
      <p:ext uri="{BB962C8B-B14F-4D97-AF65-F5344CB8AC3E}">
        <p14:creationId xmlns:p14="http://schemas.microsoft.com/office/powerpoint/2010/main" val="6459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EB946BB5-B064-133E-5054-107A8D52EA2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952846-B4BF-6439-88B7-BB7A9923420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660DD4F-0C30-A638-9CD0-ABB7C9AFFFEB}"/>
              </a:ext>
            </a:extLst>
          </p:cNvPr>
          <p:cNvSpPr>
            <a:spLocks noGrp="1" noChangeArrowheads="1"/>
          </p:cNvSpPr>
          <p:nvPr>
            <p:ph type="sldNum" sz="quarter" idx="12"/>
          </p:nvPr>
        </p:nvSpPr>
        <p:spPr>
          <a:ln/>
        </p:spPr>
        <p:txBody>
          <a:bodyPr/>
          <a:lstStyle>
            <a:lvl1pPr>
              <a:defRPr/>
            </a:lvl1pPr>
          </a:lstStyle>
          <a:p>
            <a:pPr>
              <a:defRPr/>
            </a:pPr>
            <a:fld id="{28E0A786-2C87-4B00-9E03-6627D13E8A91}" type="slidenum">
              <a:rPr lang="en-AU" altLang="it-IT"/>
              <a:pPr>
                <a:defRPr/>
              </a:pPr>
              <a:t>‹#›</a:t>
            </a:fld>
            <a:endParaRPr lang="en-AU" altLang="it-IT"/>
          </a:p>
        </p:txBody>
      </p:sp>
    </p:spTree>
    <p:extLst>
      <p:ext uri="{BB962C8B-B14F-4D97-AF65-F5344CB8AC3E}">
        <p14:creationId xmlns:p14="http://schemas.microsoft.com/office/powerpoint/2010/main" val="195126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54675D7-8806-EBE0-531C-3770D7F0A9C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AE7D2C6B-C588-89BC-A647-E08ECC8DE9E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721EBBE3-A801-2EF6-D71A-3252CF77C67B}"/>
              </a:ext>
            </a:extLst>
          </p:cNvPr>
          <p:cNvSpPr>
            <a:spLocks noGrp="1" noChangeArrowheads="1"/>
          </p:cNvSpPr>
          <p:nvPr>
            <p:ph type="sldNum" sz="quarter" idx="12"/>
          </p:nvPr>
        </p:nvSpPr>
        <p:spPr>
          <a:ln/>
        </p:spPr>
        <p:txBody>
          <a:bodyPr/>
          <a:lstStyle>
            <a:lvl1pPr>
              <a:defRPr/>
            </a:lvl1pPr>
          </a:lstStyle>
          <a:p>
            <a:pPr>
              <a:defRPr/>
            </a:pPr>
            <a:fld id="{F74F6A28-EA30-4330-8E8F-3ED8378A58BF}" type="slidenum">
              <a:rPr lang="en-AU" altLang="it-IT"/>
              <a:pPr>
                <a:defRPr/>
              </a:pPr>
              <a:t>‹#›</a:t>
            </a:fld>
            <a:endParaRPr lang="en-AU" altLang="it-IT"/>
          </a:p>
        </p:txBody>
      </p:sp>
    </p:spTree>
    <p:extLst>
      <p:ext uri="{BB962C8B-B14F-4D97-AF65-F5344CB8AC3E}">
        <p14:creationId xmlns:p14="http://schemas.microsoft.com/office/powerpoint/2010/main" val="190920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D67EB82-DBEF-D0A9-3FD0-095868D2652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668BBB6-80D8-7429-DAE3-1DA1E24C308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F60D9131-A39D-2E81-58C2-5FBE324C2B5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CDB94CA1-3FA1-DF65-66B9-DBA15F78978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A023E6FB-E89F-F724-E204-564A74838DD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550C232-EB94-4455-A11B-19D57C2AC455}"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researchgate.net/profile/Grzegorz-Karwasz" TargetMode="External"/><Relationship Id="rId2" Type="http://schemas.openxmlformats.org/officeDocument/2006/relationships/hyperlink" Target="https://scholar.google.com/citations?user=z-gn_lsAAAAJ&amp;hl=en" TargetMode="External"/><Relationship Id="rId1" Type="http://schemas.openxmlformats.org/officeDocument/2006/relationships/slideLayout" Target="../slideLayouts/slideLayout1.xml"/><Relationship Id="rId4" Type="http://schemas.openxmlformats.org/officeDocument/2006/relationships/hyperlink" Target="https://orcid.org/0000-0001-7090-312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ahf.nuclearmuseum.org/ahf/key-documents/russell-einstein-manifest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Humanism_and_Its_Aspirations"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C566CAD-00F5-5B21-16D9-9597B6170B6A}"/>
              </a:ext>
            </a:extLst>
          </p:cNvPr>
          <p:cNvSpPr>
            <a:spLocks noGrp="1" noChangeArrowheads="1"/>
          </p:cNvSpPr>
          <p:nvPr>
            <p:ph type="ctrTitle"/>
          </p:nvPr>
        </p:nvSpPr>
        <p:spPr>
          <a:xfrm>
            <a:off x="684213" y="230783"/>
            <a:ext cx="7772400" cy="1470025"/>
          </a:xfrm>
        </p:spPr>
        <p:txBody>
          <a:bodyPr anchor="ctr"/>
          <a:lstStyle/>
          <a:p>
            <a:pPr eaLnBrk="1" hangingPunct="1"/>
            <a:r>
              <a:rPr lang="pl-PL" altLang="it-IT" sz="4400" dirty="0"/>
              <a:t>Filozofia przyrody (nauki)</a:t>
            </a:r>
            <a:endParaRPr lang="en-AU" altLang="it-IT" sz="4400" dirty="0"/>
          </a:p>
        </p:txBody>
      </p:sp>
      <p:sp>
        <p:nvSpPr>
          <p:cNvPr id="3075" name="Rectangle 3">
            <a:extLst>
              <a:ext uri="{FF2B5EF4-FFF2-40B4-BE49-F238E27FC236}">
                <a16:creationId xmlns:a16="http://schemas.microsoft.com/office/drawing/2014/main" id="{5E5361F1-A042-42CC-D62E-3EE88D5E8FB7}"/>
              </a:ext>
            </a:extLst>
          </p:cNvPr>
          <p:cNvSpPr>
            <a:spLocks noGrp="1" noChangeArrowheads="1"/>
          </p:cNvSpPr>
          <p:nvPr>
            <p:ph type="subTitle" idx="1"/>
          </p:nvPr>
        </p:nvSpPr>
        <p:spPr>
          <a:xfrm>
            <a:off x="430213" y="1700808"/>
            <a:ext cx="8280400" cy="2255838"/>
          </a:xfrm>
        </p:spPr>
        <p:txBody>
          <a:bodyPr/>
          <a:lstStyle/>
          <a:p>
            <a:pPr eaLnBrk="1" hangingPunct="1">
              <a:lnSpc>
                <a:spcPct val="80000"/>
              </a:lnSpc>
              <a:defRPr/>
            </a:pPr>
            <a:r>
              <a:rPr lang="pl-PL" altLang="it-IT" sz="2800" dirty="0"/>
              <a:t>Wykład XVIII: Russell, Wittgenstein, Kuhn</a:t>
            </a:r>
          </a:p>
          <a:p>
            <a:pPr eaLnBrk="1" hangingPunct="1">
              <a:lnSpc>
                <a:spcPct val="80000"/>
              </a:lnSpc>
              <a:defRPr/>
            </a:pPr>
            <a:r>
              <a:rPr lang="pl-PL" altLang="it-IT" sz="2800" dirty="0"/>
              <a:t>Tarski, Kotarbiński, Ajdukiewicz, Banach </a:t>
            </a:r>
          </a:p>
          <a:p>
            <a:pPr eaLnBrk="1" hangingPunct="1">
              <a:lnSpc>
                <a:spcPct val="80000"/>
              </a:lnSpc>
              <a:defRPr/>
            </a:pPr>
            <a:endParaRPr lang="pl-PL" altLang="it-IT" sz="2800" dirty="0"/>
          </a:p>
          <a:p>
            <a:pPr eaLnBrk="1" hangingPunct="1">
              <a:lnSpc>
                <a:spcPct val="80000"/>
              </a:lnSpc>
              <a:defRPr/>
            </a:pPr>
            <a:r>
              <a:rPr lang="pl-PL" altLang="it-IT" sz="2800" dirty="0"/>
              <a:t>Filozofia nauki XX wieku</a:t>
            </a:r>
          </a:p>
          <a:p>
            <a:pPr eaLnBrk="1" hangingPunct="1">
              <a:lnSpc>
                <a:spcPct val="80000"/>
              </a:lnSpc>
              <a:defRPr/>
            </a:pPr>
            <a:r>
              <a:rPr lang="pl-PL" altLang="it-IT" sz="2800" dirty="0"/>
              <a:t>Część I: Logika matematyczna</a:t>
            </a:r>
          </a:p>
          <a:p>
            <a:pPr eaLnBrk="1" hangingPunct="1">
              <a:lnSpc>
                <a:spcPct val="80000"/>
              </a:lnSpc>
              <a:defRPr/>
            </a:pPr>
            <a:r>
              <a:rPr lang="pl-PL" altLang="it-IT" sz="2800" dirty="0"/>
              <a:t>Rewolucje naukowe</a:t>
            </a:r>
          </a:p>
          <a:p>
            <a:pPr eaLnBrk="1" hangingPunct="1">
              <a:lnSpc>
                <a:spcPct val="80000"/>
              </a:lnSpc>
              <a:defRPr/>
            </a:pPr>
            <a:endParaRPr lang="pl-PL" altLang="it-IT" sz="2800" dirty="0"/>
          </a:p>
          <a:p>
            <a:pPr eaLnBrk="1" hangingPunct="1">
              <a:lnSpc>
                <a:spcPct val="80000"/>
              </a:lnSpc>
              <a:defRPr/>
            </a:pPr>
            <a:r>
              <a:rPr lang="pl-PL" altLang="it-IT" dirty="0"/>
              <a:t>Prof. dr hab. inż. Grzegorz Karwasz</a:t>
            </a:r>
          </a:p>
          <a:p>
            <a:pPr eaLnBrk="1" hangingPunct="1">
              <a:lnSpc>
                <a:spcPct val="80000"/>
              </a:lnSpc>
              <a:defRPr/>
            </a:pPr>
            <a:r>
              <a:rPr lang="pl-PL" altLang="it-IT" i="1" dirty="0"/>
              <a:t>Uniwersytet Mikołaja Kopernika w Toruniu</a:t>
            </a:r>
          </a:p>
          <a:p>
            <a:pPr eaLnBrk="1" hangingPunct="1">
              <a:lnSpc>
                <a:spcPct val="80000"/>
              </a:lnSpc>
              <a:defRPr/>
            </a:pPr>
            <a:endParaRPr lang="pl-PL" altLang="it-IT" sz="1800" i="1" dirty="0">
              <a:hlinkClick r:id="rId2"/>
            </a:endParaRPr>
          </a:p>
          <a:p>
            <a:pPr eaLnBrk="1" hangingPunct="1">
              <a:lnSpc>
                <a:spcPct val="80000"/>
              </a:lnSpc>
              <a:defRPr/>
            </a:pPr>
            <a:r>
              <a:rPr lang="pl-PL" altLang="it-IT" sz="1800" i="1" dirty="0">
                <a:hlinkClick r:id="rId2"/>
              </a:rPr>
              <a:t>https://scholar.google.com/citations?user=z-gn_lsAAAAJ&amp;hl=en</a:t>
            </a:r>
            <a:endParaRPr lang="pl-PL" altLang="it-IT" sz="1800" i="1" dirty="0"/>
          </a:p>
          <a:p>
            <a:pPr eaLnBrk="1" hangingPunct="1">
              <a:lnSpc>
                <a:spcPct val="80000"/>
              </a:lnSpc>
              <a:defRPr/>
            </a:pPr>
            <a:r>
              <a:rPr lang="pl-PL" altLang="it-IT" sz="1800" i="1" dirty="0">
                <a:hlinkClick r:id="rId3"/>
              </a:rPr>
              <a:t>https://www.researchgate.net/profile/Grzegorz-Karwasz</a:t>
            </a:r>
            <a:endParaRPr lang="pl-PL" altLang="it-IT" sz="1800" i="1" dirty="0"/>
          </a:p>
          <a:p>
            <a:pPr eaLnBrk="1" hangingPunct="1">
              <a:lnSpc>
                <a:spcPct val="80000"/>
              </a:lnSpc>
              <a:defRPr/>
            </a:pPr>
            <a:r>
              <a:rPr lang="pl-PL" altLang="pl-PL" sz="1800" i="1" u="sng" dirty="0">
                <a:solidFill>
                  <a:srgbClr val="0000FF"/>
                </a:solidFill>
                <a:cs typeface="Times New Roman" panose="02020603050405020304" pitchFamily="18" charset="0"/>
                <a:hlinkClick r:id="rId4"/>
              </a:rPr>
              <a:t>https://orcid.org/0000-0001-7090-3123</a:t>
            </a:r>
            <a:r>
              <a:rPr lang="pl-PL" altLang="pl-PL" sz="1800" i="1" u="sng" dirty="0">
                <a:solidFill>
                  <a:srgbClr val="0000FF"/>
                </a:solidFill>
                <a:cs typeface="Times New Roman" panose="02020603050405020304" pitchFamily="18" charset="0"/>
              </a:rPr>
              <a:t> </a:t>
            </a:r>
            <a:endParaRPr lang="pl-PL" altLang="it-IT" sz="1800" i="1" dirty="0"/>
          </a:p>
          <a:p>
            <a:pPr eaLnBrk="1" hangingPunct="1">
              <a:lnSpc>
                <a:spcPct val="80000"/>
              </a:lnSpc>
              <a:defRPr/>
            </a:pPr>
            <a:endParaRPr lang="pl-PL" altLang="it-IT" sz="1800" i="1" dirty="0"/>
          </a:p>
          <a:p>
            <a:pPr eaLnBrk="1" hangingPunct="1">
              <a:lnSpc>
                <a:spcPct val="80000"/>
              </a:lnSpc>
              <a:defRPr/>
            </a:pPr>
            <a:endParaRPr lang="en-AU" altLang="it-IT"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63952-AB41-9EF0-F13E-34D48355BC6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A94E9A0-B273-A8A4-20DA-4128DB212CA0}"/>
              </a:ext>
            </a:extLst>
          </p:cNvPr>
          <p:cNvSpPr>
            <a:spLocks noGrp="1"/>
          </p:cNvSpPr>
          <p:nvPr>
            <p:ph type="title"/>
          </p:nvPr>
        </p:nvSpPr>
        <p:spPr>
          <a:xfrm>
            <a:off x="457200" y="-171400"/>
            <a:ext cx="8229600" cy="1143000"/>
          </a:xfrm>
        </p:spPr>
        <p:txBody>
          <a:bodyPr/>
          <a:lstStyle/>
          <a:p>
            <a:r>
              <a:rPr lang="pl-PL" sz="3600" dirty="0"/>
              <a:t>Wittgenstein: </a:t>
            </a:r>
            <a:r>
              <a:rPr lang="it-IT" sz="3600" dirty="0"/>
              <a:t>Un impero fragile</a:t>
            </a:r>
            <a:endParaRPr lang="en-US" sz="3600" dirty="0"/>
          </a:p>
        </p:txBody>
      </p:sp>
      <p:sp>
        <p:nvSpPr>
          <p:cNvPr id="3" name="pole tekstowe 2">
            <a:extLst>
              <a:ext uri="{FF2B5EF4-FFF2-40B4-BE49-F238E27FC236}">
                <a16:creationId xmlns:a16="http://schemas.microsoft.com/office/drawing/2014/main" id="{8EBA9C85-5F5A-75D3-F39B-7E0DB1D0CCF1}"/>
              </a:ext>
            </a:extLst>
          </p:cNvPr>
          <p:cNvSpPr txBox="1"/>
          <p:nvPr/>
        </p:nvSpPr>
        <p:spPr>
          <a:xfrm>
            <a:off x="251520" y="971600"/>
            <a:ext cx="8892480" cy="5355312"/>
          </a:xfrm>
          <a:prstGeom prst="rect">
            <a:avLst/>
          </a:prstGeom>
          <a:noFill/>
        </p:spPr>
        <p:txBody>
          <a:bodyPr wrap="square" rtlCol="0">
            <a:spAutoFit/>
          </a:bodyPr>
          <a:lstStyle/>
          <a:p>
            <a:r>
              <a:rPr lang="it-IT" noProof="0" dirty="0"/>
              <a:t>Wittgenstein nacque a </a:t>
            </a:r>
            <a:r>
              <a:rPr lang="it-IT" dirty="0"/>
              <a:t>V</a:t>
            </a:r>
            <a:r>
              <a:rPr lang="it-IT" noProof="0" dirty="0" err="1"/>
              <a:t>ienna</a:t>
            </a:r>
            <a:r>
              <a:rPr lang="it-IT" noProof="0" dirty="0"/>
              <a:t>. </a:t>
            </a:r>
          </a:p>
          <a:p>
            <a:endParaRPr lang="pl-PL" dirty="0"/>
          </a:p>
          <a:p>
            <a:r>
              <a:rPr lang="pl-PL" dirty="0"/>
              <a:t>Był synem znanego austriackiego przemysłowca. Po śmierci ojca odziedziczył ogromny majątek [jak |Anaksagoras i Demokryt], który potem rozdał. […] i nawet opatentował kilka pomysłów w zakresie aeronautyki […] przeniósł się na uniwersytet w </a:t>
            </a:r>
            <a:r>
              <a:rPr lang="pl-PL" dirty="0" err="1"/>
              <a:t>Cambridg</a:t>
            </a:r>
            <a:r>
              <a:rPr lang="pl-PL" dirty="0"/>
              <a:t> (1911( e, gdzie wówczas wykłada Russell […] Po wybuchu wojny wstąpił jako ochotnik [jak Kartezjusz]. Wittgenstein sądził, że </a:t>
            </a:r>
            <a:r>
              <a:rPr lang="pl-PL" i="1" dirty="0" err="1"/>
              <a:t>Tractatus</a:t>
            </a:r>
            <a:r>
              <a:rPr lang="pl-PL" i="1" dirty="0"/>
              <a:t> </a:t>
            </a:r>
            <a:r>
              <a:rPr lang="pl-PL" i="1" dirty="0" err="1"/>
              <a:t>Logico-Philosophicus</a:t>
            </a:r>
            <a:r>
              <a:rPr lang="pl-PL" dirty="0"/>
              <a:t> stanowi ostateczne rozwiązanie podstawowych problemów filozoficznych i przestał zajmować się </a:t>
            </a:r>
            <a:r>
              <a:rPr lang="pl-PL" dirty="0" err="1"/>
              <a:t>filozfią</a:t>
            </a:r>
            <a:r>
              <a:rPr lang="pl-PL" dirty="0"/>
              <a:t>. W 1920 r. rozpoczął pracę jako nauczyciel </a:t>
            </a:r>
            <a:r>
              <a:rPr lang="pl-PL" dirty="0" err="1"/>
              <a:t>szkoly</a:t>
            </a:r>
            <a:r>
              <a:rPr lang="pl-PL" dirty="0"/>
              <a:t> podstawowej [Roman </a:t>
            </a:r>
            <a:r>
              <a:rPr lang="pl-PL" dirty="0" err="1"/>
              <a:t>Ingaredn</a:t>
            </a:r>
            <a:r>
              <a:rPr lang="pl-PL" dirty="0"/>
              <a:t> w tym samym czasie uczył w Liceum Kopernika w Toruniu]. W tymże roku wrócił do Widnia i starał się o przyjęcie do klasztoru […] więc zdecydował się na prace pomocnika ogrodnika. […] Po odejściu Moore’a na emeryturę został </a:t>
            </a:r>
            <a:r>
              <a:rPr lang="pl-PL" dirty="0" err="1"/>
              <a:t>powółany</a:t>
            </a:r>
            <a:r>
              <a:rPr lang="pl-PL" dirty="0"/>
              <a:t> na katedrę filozofii w Cambridge. W 1941 r. przerwał wykłady i zaczął pracować jako portier w jednym z londyńskich szpitali. </a:t>
            </a:r>
            <a:r>
              <a:rPr lang="pl-PL" dirty="0" err="1"/>
              <a:t>Zamrał</a:t>
            </a:r>
            <a:r>
              <a:rPr lang="pl-PL" dirty="0"/>
              <a:t> 29 kwietnia 1951 r. a ostatnie </a:t>
            </a:r>
            <a:r>
              <a:rPr lang="pl-PL" dirty="0" err="1"/>
              <a:t>słow</a:t>
            </a:r>
            <a:r>
              <a:rPr lang="pl-PL" dirty="0"/>
              <a:t>, do swego lekarza, brzmiały „Powiedz im, że miałem cudowne życie”.</a:t>
            </a:r>
          </a:p>
          <a:p>
            <a:r>
              <a:rPr lang="pl-PL" dirty="0"/>
              <a:t> </a:t>
            </a:r>
            <a:endParaRPr lang="it-IT" dirty="0"/>
          </a:p>
          <a:p>
            <a:r>
              <a:rPr lang="it-IT" dirty="0"/>
              <a:t>Carla Carmona, </a:t>
            </a:r>
            <a:r>
              <a:rPr lang="it-IT" i="1" dirty="0"/>
              <a:t>Wittgenstein</a:t>
            </a:r>
            <a:r>
              <a:rPr lang="it-IT" dirty="0"/>
              <a:t>. </a:t>
            </a:r>
            <a:r>
              <a:rPr lang="it-IT" i="1" dirty="0"/>
              <a:t>La coscienza del limite</a:t>
            </a:r>
            <a:r>
              <a:rPr lang="it-IT" dirty="0"/>
              <a:t>, Hachette, Milano 2015</a:t>
            </a:r>
            <a:r>
              <a:rPr lang="pl-PL" dirty="0"/>
              <a:t>. p. 16</a:t>
            </a:r>
            <a:endParaRPr lang="it-IT" dirty="0"/>
          </a:p>
          <a:p>
            <a:r>
              <a:rPr lang="it-IT" dirty="0" err="1"/>
              <a:t>Jan</a:t>
            </a:r>
            <a:r>
              <a:rPr lang="it-IT" dirty="0"/>
              <a:t> </a:t>
            </a:r>
            <a:r>
              <a:rPr lang="it-IT" dirty="0" err="1"/>
              <a:t>Wol</a:t>
            </a:r>
            <a:r>
              <a:rPr lang="pl-PL" dirty="0" err="1"/>
              <a:t>eński</a:t>
            </a:r>
            <a:r>
              <a:rPr lang="pl-PL" dirty="0"/>
              <a:t>, </a:t>
            </a:r>
            <a:r>
              <a:rPr lang="pl-PL" i="1" dirty="0"/>
              <a:t>Ludwig </a:t>
            </a:r>
            <a:r>
              <a:rPr lang="pl-PL" i="1" dirty="0" err="1"/>
              <a:t>Wittegenstein</a:t>
            </a:r>
            <a:r>
              <a:rPr lang="pl-PL" i="1" dirty="0"/>
              <a:t> o naturze refleksji filozoficznej</a:t>
            </a:r>
            <a:r>
              <a:rPr lang="pl-PL" dirty="0"/>
              <a:t>, </a:t>
            </a:r>
            <a:r>
              <a:rPr lang="it-IT" noProof="0" dirty="0"/>
              <a:t>  </a:t>
            </a:r>
          </a:p>
          <a:p>
            <a:endParaRPr lang="it-IT" noProof="0" dirty="0">
              <a:solidFill>
                <a:schemeClr val="accent2"/>
              </a:solidFill>
            </a:endParaRPr>
          </a:p>
        </p:txBody>
      </p:sp>
    </p:spTree>
    <p:extLst>
      <p:ext uri="{BB962C8B-B14F-4D97-AF65-F5344CB8AC3E}">
        <p14:creationId xmlns:p14="http://schemas.microsoft.com/office/powerpoint/2010/main" val="42533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9C4A8E-ABE8-C7CE-EF14-E7A51ED0777A}"/>
              </a:ext>
            </a:extLst>
          </p:cNvPr>
          <p:cNvSpPr>
            <a:spLocks noGrp="1"/>
          </p:cNvSpPr>
          <p:nvPr>
            <p:ph type="title"/>
          </p:nvPr>
        </p:nvSpPr>
        <p:spPr>
          <a:xfrm>
            <a:off x="457200" y="-171400"/>
            <a:ext cx="8229600" cy="1143000"/>
          </a:xfrm>
        </p:spPr>
        <p:txBody>
          <a:bodyPr/>
          <a:lstStyle/>
          <a:p>
            <a:r>
              <a:rPr lang="pl-PL" sz="3600" dirty="0"/>
              <a:t>Wittgenstein: </a:t>
            </a:r>
            <a:r>
              <a:rPr lang="it-IT" sz="3600" dirty="0"/>
              <a:t>Solo logica</a:t>
            </a:r>
            <a:endParaRPr lang="en-US" sz="3600" dirty="0"/>
          </a:p>
        </p:txBody>
      </p:sp>
      <p:sp>
        <p:nvSpPr>
          <p:cNvPr id="3" name="pole tekstowe 2">
            <a:extLst>
              <a:ext uri="{FF2B5EF4-FFF2-40B4-BE49-F238E27FC236}">
                <a16:creationId xmlns:a16="http://schemas.microsoft.com/office/drawing/2014/main" id="{95CF2909-BF48-97A1-8DD5-11E98D0A15F2}"/>
              </a:ext>
            </a:extLst>
          </p:cNvPr>
          <p:cNvSpPr txBox="1"/>
          <p:nvPr/>
        </p:nvSpPr>
        <p:spPr>
          <a:xfrm>
            <a:off x="251520" y="971600"/>
            <a:ext cx="8892480" cy="5632311"/>
          </a:xfrm>
          <a:prstGeom prst="rect">
            <a:avLst/>
          </a:prstGeom>
          <a:noFill/>
        </p:spPr>
        <p:txBody>
          <a:bodyPr wrap="square" rtlCol="0">
            <a:spAutoFit/>
          </a:bodyPr>
          <a:lstStyle/>
          <a:p>
            <a:r>
              <a:rPr lang="it-IT" noProof="0" dirty="0"/>
              <a:t>Nel contempo, Wittgenstein si sforzò di smontare l’idea secondo cui le leggi della scienza sono necessarie. A suo dire, la logica era l’ambito del necessario, e tutto quello che rimaneva fuori da essa era accidentale. Stabiliva una distinzione radicale tra l’universalità, propria della logica*, e l’accidentalità; le leggi delle scienza apparterrebbero a questa seconda categoria [!]. Dalla sua prospettiva, le leggi della natura non affermano come debbano essere le cose, ma che cosa esse sono effettivamente. Pertanto, non spiegano l’esperienza, ma la riassumono, restando sul terreno del contingente**. Questo non implica che la scienza non spieghi in assoluto, ma che non riesce a spiegar tutto: può risalire da contingenza a un’altra, ma si tratterebbe sempre di un processo infinito, incompiuto, a meno che non si parta da qualcosa di inesplicabile. In molte occasioni la filosofia ha fatto ricorso a metodi che erano sorretti da qualcosa inesplicabile. Ricordiamo impegno con cui Aristotele carcava il motore immobile. La filosofia si è sempre riferiva a Dio per porre fine alla sua ricerca di una giustificazione che non necessitasse a sua vola di giustificazione, e si è inventata ogni genera di elementi per risolvere le sua mancanze. </a:t>
            </a:r>
            <a:r>
              <a:rPr lang="it-IT" dirty="0"/>
              <a:t>(p. 72)</a:t>
            </a:r>
            <a:r>
              <a:rPr lang="it-IT" noProof="0" dirty="0"/>
              <a:t>   </a:t>
            </a:r>
          </a:p>
          <a:p>
            <a:endParaRPr lang="it-IT" noProof="0" dirty="0">
              <a:solidFill>
                <a:schemeClr val="accent2"/>
              </a:solidFill>
            </a:endParaRPr>
          </a:p>
          <a:p>
            <a:r>
              <a:rPr lang="it-IT" dirty="0">
                <a:solidFill>
                  <a:schemeClr val="accent2"/>
                </a:solidFill>
              </a:rPr>
              <a:t>*</a:t>
            </a:r>
            <a:r>
              <a:rPr lang="it-IT" noProof="0" dirty="0">
                <a:solidFill>
                  <a:schemeClr val="accent2"/>
                </a:solidFill>
              </a:rPr>
              <a:t>Logica controlla la consistenza delle strutture </a:t>
            </a:r>
            <a:r>
              <a:rPr lang="it-IT" i="1" noProof="0" dirty="0">
                <a:solidFill>
                  <a:schemeClr val="accent2"/>
                </a:solidFill>
              </a:rPr>
              <a:t>formali</a:t>
            </a:r>
            <a:r>
              <a:rPr lang="it-IT" noProof="0" dirty="0">
                <a:solidFill>
                  <a:schemeClr val="accent2"/>
                </a:solidFill>
              </a:rPr>
              <a:t>. Fisica, biologia, etc. – reali</a:t>
            </a:r>
            <a:endParaRPr lang="it-IT" dirty="0">
              <a:solidFill>
                <a:schemeClr val="accent2"/>
              </a:solidFill>
            </a:endParaRPr>
          </a:p>
          <a:p>
            <a:r>
              <a:rPr lang="it-IT" dirty="0">
                <a:solidFill>
                  <a:schemeClr val="accent2"/>
                </a:solidFill>
              </a:rPr>
              <a:t>** Le leggi della natura (fisica, cosmologia, etc.) non sono contingenti: sono mutualmente, nel modo permanente, globale e dettagliato – vincolate. Altrimenti il mondo, semplicemente, non esisterebbe. Ma cii vuole lo studio di scienze per capire</a:t>
            </a:r>
            <a:r>
              <a:rPr lang="it-IT" dirty="0"/>
              <a:t>. </a:t>
            </a:r>
            <a:endParaRPr lang="en-US" dirty="0"/>
          </a:p>
        </p:txBody>
      </p:sp>
    </p:spTree>
    <p:extLst>
      <p:ext uri="{BB962C8B-B14F-4D97-AF65-F5344CB8AC3E}">
        <p14:creationId xmlns:p14="http://schemas.microsoft.com/office/powerpoint/2010/main" val="285989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DA81F-6518-5C22-0220-997E295CC9C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FA3A68E-86CE-3556-954C-B6C8F0EBBC2E}"/>
              </a:ext>
            </a:extLst>
          </p:cNvPr>
          <p:cNvSpPr>
            <a:spLocks noGrp="1"/>
          </p:cNvSpPr>
          <p:nvPr>
            <p:ph type="title"/>
          </p:nvPr>
        </p:nvSpPr>
        <p:spPr>
          <a:xfrm>
            <a:off x="457200" y="-171400"/>
            <a:ext cx="8229600" cy="1143000"/>
          </a:xfrm>
        </p:spPr>
        <p:txBody>
          <a:bodyPr/>
          <a:lstStyle/>
          <a:p>
            <a:r>
              <a:rPr lang="pl-PL" sz="3600" dirty="0"/>
              <a:t>Wittgenstein: </a:t>
            </a:r>
            <a:r>
              <a:rPr lang="it-IT" sz="3600" dirty="0" err="1"/>
              <a:t>tylko</a:t>
            </a:r>
            <a:r>
              <a:rPr lang="it-IT" sz="3600" dirty="0"/>
              <a:t> </a:t>
            </a:r>
            <a:r>
              <a:rPr lang="it-IT" sz="3600" dirty="0" err="1"/>
              <a:t>logi</a:t>
            </a:r>
            <a:r>
              <a:rPr lang="pl-PL" sz="3600" dirty="0"/>
              <a:t>k</a:t>
            </a:r>
            <a:r>
              <a:rPr lang="it-IT" sz="3600" dirty="0"/>
              <a:t>a</a:t>
            </a:r>
            <a:endParaRPr lang="en-US" sz="3600" dirty="0"/>
          </a:p>
        </p:txBody>
      </p:sp>
      <p:sp>
        <p:nvSpPr>
          <p:cNvPr id="3" name="pole tekstowe 2">
            <a:extLst>
              <a:ext uri="{FF2B5EF4-FFF2-40B4-BE49-F238E27FC236}">
                <a16:creationId xmlns:a16="http://schemas.microsoft.com/office/drawing/2014/main" id="{3082126B-B6C2-D841-9888-0F5A75F3544A}"/>
              </a:ext>
            </a:extLst>
          </p:cNvPr>
          <p:cNvSpPr txBox="1"/>
          <p:nvPr/>
        </p:nvSpPr>
        <p:spPr>
          <a:xfrm>
            <a:off x="251520" y="971600"/>
            <a:ext cx="8892480" cy="5632311"/>
          </a:xfrm>
          <a:prstGeom prst="rect">
            <a:avLst/>
          </a:prstGeom>
          <a:noFill/>
        </p:spPr>
        <p:txBody>
          <a:bodyPr wrap="square" rtlCol="0">
            <a:spAutoFit/>
          </a:bodyPr>
          <a:lstStyle/>
          <a:p>
            <a:r>
              <a:rPr lang="pl-PL" dirty="0"/>
              <a:t>W tym samym czasie Wittgenstein dążył do obalenia idei, że prawa nauki są konieczne. Według niego logika była sferą tego, co konieczne, a wszystko, co pozostawało poza nią, było przypadkowe. Ustanowił radykalne rozróżnienie między powszechnością, właściwą logice*, a przypadkowością; Prawa nauki należałyby do tej drugiej kategorii [!]. Z jego perspektywy prawa natury nie określają, jak rzeczy powinny być, ale jakie są w rzeczywistości. W związku z tym nie wyjaśniają doświadczenia, ale je podsumowują, pozostając na terenie </a:t>
            </a:r>
            <a:r>
              <a:rPr lang="it-IT" dirty="0" err="1"/>
              <a:t>przypadkowo</a:t>
            </a:r>
            <a:r>
              <a:rPr lang="pl-PL" dirty="0" err="1"/>
              <a:t>ści</a:t>
            </a:r>
            <a:r>
              <a:rPr lang="pl-PL" dirty="0"/>
              <a:t>**. Nie oznacza to, że nauka nie wyjaśnia w sposób absolutny, ale że nie może wyjaśnić wszystkiego: może cofać się od jednej ewentualności do drugiej, ale zawsze będzie to nieskończony, niedokończony, chyba że zaczniemy od czegoś niewytłumaczalnego. Przy wielu okazjach filozofia uciekała się do metod, które były wspierane przez coś niewytłumaczalnego. Przypomnijmy sobie zaangażowanie, z jakim Arystoteles </a:t>
            </a:r>
            <a:r>
              <a:rPr lang="pl-PL" dirty="0" err="1"/>
              <a:t>szuk</a:t>
            </a:r>
            <a:r>
              <a:rPr lang="it-IT" dirty="0"/>
              <a:t>a</a:t>
            </a:r>
            <a:r>
              <a:rPr lang="pl-PL" dirty="0"/>
              <a:t>ł Pierwszego </a:t>
            </a:r>
            <a:r>
              <a:rPr lang="pl-PL" dirty="0" err="1"/>
              <a:t>Poruszyciela</a:t>
            </a:r>
            <a:r>
              <a:rPr lang="pl-PL" dirty="0"/>
              <a:t>. F</a:t>
            </a:r>
            <a:r>
              <a:rPr lang="it-IT" dirty="0"/>
              <a:t>i</a:t>
            </a:r>
            <a:r>
              <a:rPr lang="pl-PL" dirty="0" err="1"/>
              <a:t>lozofia</a:t>
            </a:r>
            <a:r>
              <a:rPr lang="pl-PL" dirty="0"/>
              <a:t> zawsze odwoływała się do Boga, aby położyć kres poszukiwaniu usprawiedliwienia, które</a:t>
            </a:r>
            <a:r>
              <a:rPr lang="it-IT" dirty="0"/>
              <a:t>by </a:t>
            </a:r>
            <a:r>
              <a:rPr lang="pl-PL" dirty="0"/>
              <a:t>nie potrzebowało usprawiedliwienia na swój sposób, i wynajdywała wszelkiego rodzaju elementy, aby rozwiązać swoje braki. </a:t>
            </a:r>
          </a:p>
          <a:p>
            <a:r>
              <a:rPr lang="pl-PL" dirty="0"/>
              <a:t>   
</a:t>
            </a:r>
            <a:r>
              <a:rPr lang="pl-PL" dirty="0">
                <a:solidFill>
                  <a:schemeClr val="accent2"/>
                </a:solidFill>
              </a:rPr>
              <a:t>*Logika kontroluje spójność struktur formalnych. Fizyka, biologia itd. – realnych.
** Prawa przyrody (fizyka, kosmologia itd.) nie są przypadkowe: są wzajemnie uwarunkowane, trwale, globalne, i szczegółowo powiązane. W przeciwnym razie świat po prostu by nie istniał. Ale potrzeba studiowania nauki, aby to zrozumieć.</a:t>
            </a:r>
            <a:endParaRPr lang="en-US" dirty="0">
              <a:solidFill>
                <a:schemeClr val="accent2"/>
              </a:solidFill>
            </a:endParaRPr>
          </a:p>
        </p:txBody>
      </p:sp>
    </p:spTree>
    <p:extLst>
      <p:ext uri="{BB962C8B-B14F-4D97-AF65-F5344CB8AC3E}">
        <p14:creationId xmlns:p14="http://schemas.microsoft.com/office/powerpoint/2010/main" val="189982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E6E61AA-C277-5AC0-87EA-AA87CE6D2D2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157E350-7391-A334-8871-72B2CCE5E403}"/>
              </a:ext>
            </a:extLst>
          </p:cNvPr>
          <p:cNvSpPr>
            <a:spLocks noGrp="1"/>
          </p:cNvSpPr>
          <p:nvPr>
            <p:ph type="title"/>
          </p:nvPr>
        </p:nvSpPr>
        <p:spPr>
          <a:xfrm>
            <a:off x="457200" y="-171400"/>
            <a:ext cx="8229600" cy="1143000"/>
          </a:xfrm>
        </p:spPr>
        <p:txBody>
          <a:bodyPr/>
          <a:lstStyle/>
          <a:p>
            <a:r>
              <a:rPr lang="pl-PL" sz="3600" dirty="0">
                <a:solidFill>
                  <a:srgbClr val="008000"/>
                </a:solidFill>
              </a:rPr>
              <a:t>Wittgenstein: no ca</a:t>
            </a:r>
            <a:r>
              <a:rPr lang="it-IT" sz="3600" dirty="0" err="1">
                <a:solidFill>
                  <a:srgbClr val="008000"/>
                </a:solidFill>
              </a:rPr>
              <a:t>usalità</a:t>
            </a:r>
            <a:endParaRPr lang="en-US" sz="3600" dirty="0">
              <a:solidFill>
                <a:srgbClr val="008000"/>
              </a:solidFill>
            </a:endParaRPr>
          </a:p>
        </p:txBody>
      </p:sp>
      <p:sp>
        <p:nvSpPr>
          <p:cNvPr id="3" name="pole tekstowe 2">
            <a:extLst>
              <a:ext uri="{FF2B5EF4-FFF2-40B4-BE49-F238E27FC236}">
                <a16:creationId xmlns:a16="http://schemas.microsoft.com/office/drawing/2014/main" id="{047AF2E0-BCAE-1934-D8FC-AF6028911AE3}"/>
              </a:ext>
            </a:extLst>
          </p:cNvPr>
          <p:cNvSpPr txBox="1"/>
          <p:nvPr/>
        </p:nvSpPr>
        <p:spPr>
          <a:xfrm>
            <a:off x="251520" y="971600"/>
            <a:ext cx="8892480" cy="5632311"/>
          </a:xfrm>
          <a:prstGeom prst="rect">
            <a:avLst/>
          </a:prstGeom>
          <a:noFill/>
        </p:spPr>
        <p:txBody>
          <a:bodyPr wrap="square" rtlCol="0">
            <a:spAutoFit/>
          </a:bodyPr>
          <a:lstStyle/>
          <a:p>
            <a:r>
              <a:rPr lang="it-IT" dirty="0"/>
              <a:t>Anche Wittgenstein volle richiamare l’attenzione su quel tipo di formule che chiamiamo </a:t>
            </a:r>
            <a:r>
              <a:rPr lang="it-IT" i="1" dirty="0"/>
              <a:t>leggi</a:t>
            </a:r>
            <a:r>
              <a:rPr lang="it-IT" dirty="0"/>
              <a:t>, che non saranno leggi dei fatti in senso stretto, ma forme di leggi. Così si riferì, per esempio, alla legge della causalità che afferma che tuto ha una causa. Per Wittgenstein, affermare che tutto ha una causa non dice nulla riguardo al mondo. Noi potremmo immaginare il mondo, qualunque differenza che osserviamo in esso, come risultato del puro caso, per cui la cosiddetta legge di causalità non sarebbe altro che una forma di presentare i fatti. Questo è tutto quello cui può aspirare una qualsiasi teoria: rappresentare i fatti, non dire qualcosa su di essi.*</a:t>
            </a:r>
          </a:p>
          <a:p>
            <a:endParaRPr lang="it-IT" dirty="0"/>
          </a:p>
          <a:p>
            <a:r>
              <a:rPr lang="it-IT" dirty="0"/>
              <a:t>La scienza ci si presenta come una mescolanza di ciò che è empirico e ciò che non è empirico; quando dice qualcosa riguardo al mondo, i suoi enunciati sono contingenti, quando invece non dice nulla sono metodi di rappresentazione.**  (C. Carmona, p.73)</a:t>
            </a:r>
          </a:p>
          <a:p>
            <a:r>
              <a:rPr lang="pl-PL" dirty="0"/>
              <a:t>
</a:t>
            </a:r>
            <a:r>
              <a:rPr lang="pl-PL" dirty="0">
                <a:solidFill>
                  <a:schemeClr val="accent2"/>
                </a:solidFill>
              </a:rPr>
              <a:t>*</a:t>
            </a:r>
            <a:r>
              <a:rPr lang="it-IT" dirty="0">
                <a:solidFill>
                  <a:schemeClr val="accent2"/>
                </a:solidFill>
              </a:rPr>
              <a:t> Stranamente, la legge di causalità fu negata da filosofi Hume, Wittgenstein), mai da fisici</a:t>
            </a:r>
            <a:r>
              <a:rPr lang="pl-PL" dirty="0">
                <a:solidFill>
                  <a:schemeClr val="accent2"/>
                </a:solidFill>
              </a:rPr>
              <a:t>.</a:t>
            </a:r>
            <a:r>
              <a:rPr lang="it-IT" dirty="0">
                <a:solidFill>
                  <a:schemeClr val="accent2"/>
                </a:solidFill>
              </a:rPr>
              <a:t> Newton con la teoria di gravità ha spiegato le leggi di Keplero, pur sapendo che il concetto della gravità richiede la </a:t>
            </a:r>
            <a:r>
              <a:rPr lang="it-IT" i="1" dirty="0">
                <a:solidFill>
                  <a:schemeClr val="accent2"/>
                </a:solidFill>
              </a:rPr>
              <a:t>causa, </a:t>
            </a:r>
            <a:r>
              <a:rPr lang="it-IT" dirty="0">
                <a:solidFill>
                  <a:schemeClr val="accent2"/>
                </a:solidFill>
              </a:rPr>
              <a:t>a sua volta.  </a:t>
            </a:r>
          </a:p>
          <a:p>
            <a:r>
              <a:rPr lang="pl-PL" dirty="0">
                <a:solidFill>
                  <a:schemeClr val="accent2"/>
                </a:solidFill>
              </a:rPr>
              <a:t>
** </a:t>
            </a:r>
            <a:r>
              <a:rPr lang="it-IT" dirty="0">
                <a:solidFill>
                  <a:schemeClr val="accent2"/>
                </a:solidFill>
              </a:rPr>
              <a:t>Qui retrocediamo al stato di pensiero prima di Kant - fu lui ha caratterizzare molto bene gli enunciati della scienza: le </a:t>
            </a:r>
            <a:r>
              <a:rPr lang="it-IT" i="1" dirty="0">
                <a:solidFill>
                  <a:schemeClr val="accent2"/>
                </a:solidFill>
              </a:rPr>
              <a:t>leggi</a:t>
            </a:r>
            <a:r>
              <a:rPr lang="it-IT" dirty="0">
                <a:solidFill>
                  <a:schemeClr val="accent2"/>
                </a:solidFill>
              </a:rPr>
              <a:t> di Maxwell e di Einstein sono i giudizi sintetici a priori, ma descrivono </a:t>
            </a:r>
            <a:r>
              <a:rPr lang="it-IT" dirty="0" err="1">
                <a:solidFill>
                  <a:schemeClr val="accent2"/>
                </a:solidFill>
              </a:rPr>
              <a:t>perfetamente</a:t>
            </a:r>
            <a:r>
              <a:rPr lang="it-IT" dirty="0">
                <a:solidFill>
                  <a:schemeClr val="accent2"/>
                </a:solidFill>
              </a:rPr>
              <a:t> la natura in tutta la sua complessità </a:t>
            </a:r>
            <a:endParaRPr lang="en-US" dirty="0">
              <a:solidFill>
                <a:schemeClr val="accent2"/>
              </a:solidFill>
            </a:endParaRPr>
          </a:p>
        </p:txBody>
      </p:sp>
    </p:spTree>
    <p:extLst>
      <p:ext uri="{BB962C8B-B14F-4D97-AF65-F5344CB8AC3E}">
        <p14:creationId xmlns:p14="http://schemas.microsoft.com/office/powerpoint/2010/main" val="193310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1DBDA-5547-951A-96FB-F9A0383769D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7CB1D22-FE9A-0A68-9095-CA0DD6453716}"/>
              </a:ext>
            </a:extLst>
          </p:cNvPr>
          <p:cNvSpPr>
            <a:spLocks noGrp="1"/>
          </p:cNvSpPr>
          <p:nvPr>
            <p:ph type="title"/>
          </p:nvPr>
        </p:nvSpPr>
        <p:spPr>
          <a:xfrm>
            <a:off x="457200" y="-171400"/>
            <a:ext cx="8229600" cy="1143000"/>
          </a:xfrm>
        </p:spPr>
        <p:txBody>
          <a:bodyPr/>
          <a:lstStyle/>
          <a:p>
            <a:r>
              <a:rPr lang="pl-PL" sz="3600" dirty="0"/>
              <a:t>Wittgenstein: no ca</a:t>
            </a:r>
            <a:r>
              <a:rPr lang="it-IT" sz="3600" dirty="0" err="1"/>
              <a:t>usalità</a:t>
            </a:r>
            <a:endParaRPr lang="en-US" sz="3600" dirty="0"/>
          </a:p>
        </p:txBody>
      </p:sp>
      <p:sp>
        <p:nvSpPr>
          <p:cNvPr id="3" name="pole tekstowe 2">
            <a:extLst>
              <a:ext uri="{FF2B5EF4-FFF2-40B4-BE49-F238E27FC236}">
                <a16:creationId xmlns:a16="http://schemas.microsoft.com/office/drawing/2014/main" id="{88F79CA4-FBE3-543B-10A8-888B751A7AC0}"/>
              </a:ext>
            </a:extLst>
          </p:cNvPr>
          <p:cNvSpPr txBox="1"/>
          <p:nvPr/>
        </p:nvSpPr>
        <p:spPr>
          <a:xfrm>
            <a:off x="236071" y="938389"/>
            <a:ext cx="8892480" cy="5632311"/>
          </a:xfrm>
          <a:prstGeom prst="rect">
            <a:avLst/>
          </a:prstGeom>
          <a:noFill/>
        </p:spPr>
        <p:txBody>
          <a:bodyPr wrap="square" rtlCol="0">
            <a:spAutoFit/>
          </a:bodyPr>
          <a:lstStyle/>
          <a:p>
            <a:r>
              <a:rPr lang="pl-PL" dirty="0"/>
              <a:t>Wittgenstein chciał również zwrócić uwagę na rodzaj formuł, które nazywamy prawami, które nie będą prawami faktów w ścisłym tego słowa znaczeniu, ale formami praw. W ten sposób powoływał się na przykład na prawo przyczynowości, które mówi, że wszystko ma swoją przyczynę. Dla Wittgensteina stwierdzenie, że wszystko ma przyczynę, nie mówi nic o świecie. Moglibyśmy sobie wyobrazić świat, bez względu na to, jakie różnice w nim obserwujemy, jako wynik czystego przypadku, tak że tak zwane prawo przyczynowości nie byłoby niczym więcej niż formą przedstawiania faktów. To wszystko, do czego może aspirować każda teoria: do przedstawiania faktów, a nie do mówienia o nich czegokolwiek.
Nauka przedstawia się nam jako mieszanina tego, co empiryczne, i tego, co nie jest empiryczne; Kiedy mówi coś o świecie, jego wypowiedzi są przypadkowe, kiedy nic nie mówi, są to metody przedstawiania.  </a:t>
            </a:r>
            <a:endParaRPr lang="it-IT" dirty="0"/>
          </a:p>
          <a:p>
            <a:r>
              <a:rPr lang="pl-PL" dirty="0"/>
              <a:t>
</a:t>
            </a:r>
            <a:r>
              <a:rPr lang="it-IT" dirty="0">
                <a:solidFill>
                  <a:schemeClr val="accent6"/>
                </a:solidFill>
              </a:rPr>
              <a:t>* </a:t>
            </a:r>
            <a:r>
              <a:rPr lang="pl-PL" dirty="0">
                <a:solidFill>
                  <a:schemeClr val="accent6"/>
                </a:solidFill>
              </a:rPr>
              <a:t>O dziwo, prawo przyczynowości było negowane przez filozofów (Hume'a, Wittgensteina), nigdy przez fizyków. Newton wyjaśnił prawa Keplera za pomocą teorii grawitacji, mimo że wiedział, że pojęcie grawitacji wymaga z kolei </a:t>
            </a:r>
            <a:r>
              <a:rPr lang="it-IT" dirty="0" err="1">
                <a:solidFill>
                  <a:schemeClr val="accent6"/>
                </a:solidFill>
              </a:rPr>
              <a:t>swojej</a:t>
            </a:r>
            <a:r>
              <a:rPr lang="it-IT" dirty="0">
                <a:solidFill>
                  <a:schemeClr val="accent6"/>
                </a:solidFill>
              </a:rPr>
              <a:t> </a:t>
            </a:r>
            <a:r>
              <a:rPr lang="pl-PL" dirty="0">
                <a:solidFill>
                  <a:schemeClr val="accent6"/>
                </a:solidFill>
              </a:rPr>
              <a:t>przyczyny. </a:t>
            </a:r>
            <a:endParaRPr lang="it-IT" dirty="0">
              <a:solidFill>
                <a:schemeClr val="accent6"/>
              </a:solidFill>
            </a:endParaRPr>
          </a:p>
          <a:p>
            <a:r>
              <a:rPr lang="pl-PL" dirty="0">
                <a:solidFill>
                  <a:schemeClr val="accent6"/>
                </a:solidFill>
              </a:rPr>
              <a:t> 
** Tu wracamy do stanu myślenia sprzed Kanta – to on bardzo dobrze scharakteryzował twierdzenia nauki: prawa Maxwella i Einsteina są sądami syntetycznymi a priori, ale doskonale opisują przyrodę w całej jej złożoności</a:t>
            </a:r>
            <a:endParaRPr lang="en-US" dirty="0">
              <a:solidFill>
                <a:schemeClr val="accent6"/>
              </a:solidFill>
            </a:endParaRPr>
          </a:p>
        </p:txBody>
      </p:sp>
    </p:spTree>
    <p:extLst>
      <p:ext uri="{BB962C8B-B14F-4D97-AF65-F5344CB8AC3E}">
        <p14:creationId xmlns:p14="http://schemas.microsoft.com/office/powerpoint/2010/main" val="2945389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B332-4B4E-F99E-D01E-C04E0DC76D4D}"/>
            </a:ext>
          </a:extLst>
        </p:cNvPr>
        <p:cNvGrpSpPr/>
        <p:nvPr/>
      </p:nvGrpSpPr>
      <p:grpSpPr>
        <a:xfrm>
          <a:off x="0" y="0"/>
          <a:ext cx="0" cy="0"/>
          <a:chOff x="0" y="0"/>
          <a:chExt cx="0" cy="0"/>
        </a:xfrm>
      </p:grpSpPr>
      <p:sp>
        <p:nvSpPr>
          <p:cNvPr id="7170" name="Tytuł 1">
            <a:extLst>
              <a:ext uri="{FF2B5EF4-FFF2-40B4-BE49-F238E27FC236}">
                <a16:creationId xmlns:a16="http://schemas.microsoft.com/office/drawing/2014/main" id="{5CBBA36B-B1BE-3251-85C0-74C3EE6FDD0D}"/>
              </a:ext>
            </a:extLst>
          </p:cNvPr>
          <p:cNvSpPr>
            <a:spLocks noGrp="1" noChangeArrowheads="1"/>
          </p:cNvSpPr>
          <p:nvPr>
            <p:ph type="title"/>
          </p:nvPr>
        </p:nvSpPr>
        <p:spPr>
          <a:xfrm>
            <a:off x="457200" y="0"/>
            <a:ext cx="8229600" cy="808038"/>
          </a:xfrm>
        </p:spPr>
        <p:txBody>
          <a:bodyPr/>
          <a:lstStyle/>
          <a:p>
            <a:r>
              <a:rPr lang="pl-PL" altLang="pl-PL" sz="3600" dirty="0"/>
              <a:t>Logika XX wieku  </a:t>
            </a:r>
          </a:p>
        </p:txBody>
      </p:sp>
      <p:sp>
        <p:nvSpPr>
          <p:cNvPr id="3" name="Symbol zastępczy zawartości 2">
            <a:extLst>
              <a:ext uri="{FF2B5EF4-FFF2-40B4-BE49-F238E27FC236}">
                <a16:creationId xmlns:a16="http://schemas.microsoft.com/office/drawing/2014/main" id="{C47ED2AF-4CE3-A42A-3C2F-B692ADEA608A}"/>
              </a:ext>
            </a:extLst>
          </p:cNvPr>
          <p:cNvSpPr txBox="1">
            <a:spLocks noChangeArrowheads="1"/>
          </p:cNvSpPr>
          <p:nvPr/>
        </p:nvSpPr>
        <p:spPr>
          <a:xfrm>
            <a:off x="228600" y="620688"/>
            <a:ext cx="8686800" cy="2376264"/>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defRPr/>
            </a:pPr>
            <a:r>
              <a:rPr lang="pl-PL" altLang="pl-PL" sz="1800" dirty="0"/>
              <a:t>Znaczny wkład w logikę XX wieku mieli polscy filozofowie i matematycy: </a:t>
            </a:r>
            <a:r>
              <a:rPr lang="it-IT" altLang="pl-PL" sz="1800" dirty="0" err="1"/>
              <a:t>Wac</a:t>
            </a:r>
            <a:r>
              <a:rPr lang="pl-PL" altLang="pl-PL" sz="1800" dirty="0"/>
              <a:t>ław </a:t>
            </a:r>
            <a:r>
              <a:rPr lang="pl-PL" altLang="pl-PL" sz="1800" dirty="0" err="1"/>
              <a:t>Sie</a:t>
            </a:r>
            <a:r>
              <a:rPr lang="it-IT" altLang="pl-PL" sz="1800" dirty="0"/>
              <a:t>r</a:t>
            </a:r>
            <a:r>
              <a:rPr lang="pl-PL" altLang="pl-PL" sz="1800" dirty="0" err="1"/>
              <a:t>pińsk</a:t>
            </a:r>
            <a:r>
              <a:rPr lang="it-IT" altLang="pl-PL" sz="1800" dirty="0"/>
              <a:t>i</a:t>
            </a:r>
            <a:r>
              <a:rPr lang="pl-PL" altLang="pl-PL" sz="1800" dirty="0"/>
              <a:t>, Stefan Banach </a:t>
            </a:r>
            <a:r>
              <a:rPr lang="it-IT" altLang="pl-PL" sz="1800" dirty="0"/>
              <a:t>Kazimierz </a:t>
            </a:r>
            <a:r>
              <a:rPr lang="pl-PL" altLang="pl-PL" sz="1800" dirty="0"/>
              <a:t>Ajdukiewicz, T</a:t>
            </a:r>
            <a:r>
              <a:rPr lang="it-IT" altLang="pl-PL" sz="1800" dirty="0" err="1"/>
              <a:t>adeusz</a:t>
            </a:r>
            <a:r>
              <a:rPr lang="it-IT" altLang="pl-PL" sz="1800" dirty="0"/>
              <a:t> </a:t>
            </a:r>
            <a:r>
              <a:rPr lang="pl-PL" altLang="pl-PL" sz="1800" dirty="0"/>
              <a:t>Kotarbiński, Alfred Tarski  Ten ostatni rozwiązał tzw. paradoks kłamcy: „wszyscy Ateńczycy są kłamcami”</a:t>
            </a:r>
          </a:p>
          <a:p>
            <a:pPr marL="0" indent="0">
              <a:spcBef>
                <a:spcPts val="0"/>
              </a:spcBef>
              <a:spcAft>
                <a:spcPts val="600"/>
              </a:spcAft>
              <a:buFontTx/>
              <a:buNone/>
              <a:defRPr/>
            </a:pPr>
            <a:r>
              <a:rPr lang="pl-PL" altLang="pl-PL" sz="1800" dirty="0"/>
              <a:t>Kogo uznać należy za Ateńczyka? Anaksagoras, przypuszczalnie przybyły z armią perską z Azji Mniejszej, został skazany przez ateński sąd na banicję. </a:t>
            </a:r>
            <a:r>
              <a:rPr lang="it-IT" altLang="pl-PL" sz="1800" dirty="0"/>
              <a:t> </a:t>
            </a:r>
            <a:r>
              <a:rPr lang="pl-PL" altLang="pl-PL" sz="1800" dirty="0"/>
              <a:t>Był, czy nie był Ateńczykiem? A o kłamstwo – jakie chodzi? Jakieś ogólne, kłamstwo w wystąpieniu politycznym, czy wykręt w sprawach prywatnych? </a:t>
            </a:r>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a:p>
            <a:pPr marL="0" indent="0">
              <a:spcBef>
                <a:spcPts val="0"/>
              </a:spcBef>
              <a:spcAft>
                <a:spcPts val="600"/>
              </a:spcAft>
              <a:buFontTx/>
              <a:buNone/>
              <a:defRPr/>
            </a:pPr>
            <a:endParaRPr lang="pl-PL" altLang="pl-PL" sz="1900" dirty="0"/>
          </a:p>
        </p:txBody>
      </p:sp>
      <p:pic>
        <p:nvPicPr>
          <p:cNvPr id="6" name="Obraz 5">
            <a:extLst>
              <a:ext uri="{FF2B5EF4-FFF2-40B4-BE49-F238E27FC236}">
                <a16:creationId xmlns:a16="http://schemas.microsoft.com/office/drawing/2014/main" id="{42104FBB-E58C-C43A-D653-C5920995D689}"/>
              </a:ext>
            </a:extLst>
          </p:cNvPr>
          <p:cNvPicPr>
            <a:picLocks noChangeAspect="1"/>
          </p:cNvPicPr>
          <p:nvPr/>
        </p:nvPicPr>
        <p:blipFill>
          <a:blip r:embed="rId2"/>
          <a:stretch>
            <a:fillRect/>
          </a:stretch>
        </p:blipFill>
        <p:spPr>
          <a:xfrm>
            <a:off x="218052" y="2971867"/>
            <a:ext cx="8697348" cy="3861048"/>
          </a:xfrm>
          <a:prstGeom prst="rect">
            <a:avLst/>
          </a:prstGeom>
        </p:spPr>
      </p:pic>
      <p:sp>
        <p:nvSpPr>
          <p:cNvPr id="8" name="pole tekstowe 7">
            <a:extLst>
              <a:ext uri="{FF2B5EF4-FFF2-40B4-BE49-F238E27FC236}">
                <a16:creationId xmlns:a16="http://schemas.microsoft.com/office/drawing/2014/main" id="{84149A68-FECA-4510-7D00-0DE30DBD65DD}"/>
              </a:ext>
            </a:extLst>
          </p:cNvPr>
          <p:cNvSpPr txBox="1"/>
          <p:nvPr/>
        </p:nvSpPr>
        <p:spPr>
          <a:xfrm>
            <a:off x="4124739" y="2996952"/>
            <a:ext cx="4800600" cy="338554"/>
          </a:xfrm>
          <a:prstGeom prst="rect">
            <a:avLst/>
          </a:prstGeom>
          <a:noFill/>
        </p:spPr>
        <p:txBody>
          <a:bodyPr wrap="square">
            <a:spAutoFit/>
          </a:bodyPr>
          <a:lstStyle/>
          <a:p>
            <a:pPr marL="0" indent="0">
              <a:spcBef>
                <a:spcPts val="0"/>
              </a:spcBef>
              <a:spcAft>
                <a:spcPts val="600"/>
              </a:spcAft>
              <a:buFontTx/>
              <a:buNone/>
              <a:defRPr/>
            </a:pPr>
            <a:r>
              <a:rPr lang="pl-PL" altLang="pl-PL" sz="1600" dirty="0"/>
              <a:t>https://en.wikipedia.org/wiki/Liar_paradox</a:t>
            </a:r>
          </a:p>
        </p:txBody>
      </p:sp>
    </p:spTree>
    <p:extLst>
      <p:ext uri="{BB962C8B-B14F-4D97-AF65-F5344CB8AC3E}">
        <p14:creationId xmlns:p14="http://schemas.microsoft.com/office/powerpoint/2010/main" val="474127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A2007A7-5074-74A0-C668-21C25A86A5C9}"/>
              </a:ext>
            </a:extLst>
          </p:cNvPr>
          <p:cNvSpPr>
            <a:spLocks noGrp="1" noChangeArrowheads="1"/>
          </p:cNvSpPr>
          <p:nvPr>
            <p:ph type="title"/>
          </p:nvPr>
        </p:nvSpPr>
        <p:spPr>
          <a:xfrm>
            <a:off x="457200" y="103188"/>
            <a:ext cx="8229600" cy="1143000"/>
          </a:xfrm>
        </p:spPr>
        <p:txBody>
          <a:bodyPr/>
          <a:lstStyle/>
          <a:p>
            <a:r>
              <a:rPr lang="pl-PL" altLang="en-US" sz="3600">
                <a:solidFill>
                  <a:schemeClr val="accent2"/>
                </a:solidFill>
              </a:rPr>
              <a:t>„Alfred Tarski – Polak, który zdefiniował prawdę”</a:t>
            </a:r>
            <a:endParaRPr lang="pl-PL" altLang="en-US" sz="4000" b="1"/>
          </a:p>
        </p:txBody>
      </p:sp>
      <p:sp>
        <p:nvSpPr>
          <p:cNvPr id="92163" name="Rectangle 3">
            <a:extLst>
              <a:ext uri="{FF2B5EF4-FFF2-40B4-BE49-F238E27FC236}">
                <a16:creationId xmlns:a16="http://schemas.microsoft.com/office/drawing/2014/main" id="{34B4E194-B5F8-D4A9-9893-66CC79641CED}"/>
              </a:ext>
            </a:extLst>
          </p:cNvPr>
          <p:cNvSpPr>
            <a:spLocks noGrp="1" noChangeArrowheads="1"/>
          </p:cNvSpPr>
          <p:nvPr>
            <p:ph type="body" idx="1"/>
          </p:nvPr>
        </p:nvSpPr>
        <p:spPr>
          <a:xfrm>
            <a:off x="0" y="1268413"/>
            <a:ext cx="9144000" cy="5257800"/>
          </a:xfrm>
        </p:spPr>
        <p:txBody>
          <a:bodyPr/>
          <a:lstStyle/>
          <a:p>
            <a:pPr>
              <a:lnSpc>
                <a:spcPct val="90000"/>
              </a:lnSpc>
            </a:pPr>
            <a:r>
              <a:rPr lang="pl-PL" altLang="en-US" sz="1800"/>
              <a:t>Jednak najważniejszym osiągnięciem Tarskiego było zdefiniowanie prawdy. Co prawda pojęcie prawdy istniało już od czasów starożytnych przynosiło utrapienie filozofom, a to z powodu paradoksu kłamcy, który wykazywał sprzeczność wszystkich rozsądnych definicji prawdy, jakie proponował filozofowie. Tarski wyprowadził pojęcie prawdy jako </a:t>
            </a:r>
            <a:r>
              <a:rPr lang="pl-PL" altLang="en-US" sz="1800" u="sng"/>
              <a:t>cechy zdań logicznych</a:t>
            </a:r>
            <a:r>
              <a:rPr lang="pl-PL" altLang="en-US" sz="1800"/>
              <a:t>, należącej do języka, będącego </a:t>
            </a:r>
            <a:r>
              <a:rPr lang="pl-PL" altLang="en-US" sz="1800" u="sng"/>
              <a:t>metajęzykiem wobec języka</a:t>
            </a:r>
            <a:r>
              <a:rPr lang="pl-PL" altLang="en-US" sz="1800"/>
              <a:t>, w jakim zdania te są wypowiadane.</a:t>
            </a:r>
          </a:p>
          <a:p>
            <a:pPr>
              <a:lnSpc>
                <a:spcPct val="90000"/>
              </a:lnSpc>
            </a:pPr>
            <a:r>
              <a:rPr lang="pl-PL" altLang="en-US" sz="1800"/>
              <a:t>Definicja Tarskiego wygląda w następujący sposób: zdanie „Śnieg jest biały” jest prawdziwe wtedy i tylko wtedy, gdy śnieg jest biały. Przy czym „wtedy i tylko wtedy” jest prawdziwościowym spójnikiem logicznym, natomiast zdania pisane dużymi literami są przekładem odpowiednich zdań języka angielskiego na zdania języka polskiego z zachowaniem (z dokładnością co do) ich ekstensji.</a:t>
            </a:r>
          </a:p>
          <a:p>
            <a:pPr>
              <a:lnSpc>
                <a:spcPct val="90000"/>
              </a:lnSpc>
            </a:pPr>
            <a:r>
              <a:rPr lang="pl-PL" altLang="en-US" sz="1800"/>
              <a:t>Antynomia kłamcy nie ima się tej definicji, gdyż zdanie „ja kłamię” byłoby zdaniem nie z języka polskiego, lecz właśnie z owego </a:t>
            </a:r>
            <a:r>
              <a:rPr lang="pl-PL" altLang="en-US" sz="1800" u="sng"/>
              <a:t>zewnętrznego języka</a:t>
            </a:r>
            <a:r>
              <a:rPr lang="pl-PL" altLang="en-US" sz="1800"/>
              <a:t>, opisującego stan faktyczny i jako takie nie podlegałoby definicji Tarskiego.</a:t>
            </a:r>
          </a:p>
          <a:p>
            <a:pPr>
              <a:lnSpc>
                <a:spcPct val="90000"/>
              </a:lnSpc>
            </a:pPr>
            <a:r>
              <a:rPr lang="pl-PL" altLang="en-US" sz="1800">
                <a:solidFill>
                  <a:schemeClr val="accent2"/>
                </a:solidFill>
              </a:rPr>
              <a:t>„Polak mówi, że kłamie”</a:t>
            </a:r>
          </a:p>
          <a:p>
            <a:pPr>
              <a:lnSpc>
                <a:spcPct val="90000"/>
              </a:lnSpc>
            </a:pPr>
            <a:r>
              <a:rPr lang="pl-PL" altLang="en-US" sz="1800"/>
              <a:t>Ten krok uporządkował rozważania semantyczne i pozwolił rozwój badań nad semantyką, logiką i filozofią matematyki. Tarski zapoczątkował w ten sposób nowy dział matematyki – teorię modeli, który bujnie rozwinął się w połowie XX wieku. Teorię modeli można określić jako próbę ogólnego spojrzenia na całą matematykę.</a:t>
            </a:r>
          </a:p>
        </p:txBody>
      </p:sp>
      <p:sp>
        <p:nvSpPr>
          <p:cNvPr id="92164" name="Text Box 4">
            <a:extLst>
              <a:ext uri="{FF2B5EF4-FFF2-40B4-BE49-F238E27FC236}">
                <a16:creationId xmlns:a16="http://schemas.microsoft.com/office/drawing/2014/main" id="{3930820E-E814-667B-403B-599FF016F38E}"/>
              </a:ext>
            </a:extLst>
          </p:cNvPr>
          <p:cNvSpPr txBox="1">
            <a:spLocks noChangeArrowheads="1"/>
          </p:cNvSpPr>
          <p:nvPr/>
        </p:nvSpPr>
        <p:spPr bwMode="auto">
          <a:xfrm>
            <a:off x="158750" y="6238875"/>
            <a:ext cx="62023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600"/>
              <a:t>https://historiamniejznanaizapomniana.wordpress.com/2016/01/14/</a:t>
            </a:r>
          </a:p>
          <a:p>
            <a:r>
              <a:rPr lang="pl-PL" altLang="en-US" sz="1600"/>
              <a:t>alfred-tarski-polak-ktory-zdefiniowal-prawde/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7" dur="5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405D5F3A-935F-1C32-6087-8DB205629FBA}"/>
              </a:ext>
            </a:extLst>
          </p:cNvPr>
          <p:cNvSpPr>
            <a:spLocks noGrp="1" noChangeArrowheads="1"/>
          </p:cNvSpPr>
          <p:nvPr>
            <p:ph type="title"/>
          </p:nvPr>
        </p:nvSpPr>
        <p:spPr/>
        <p:txBody>
          <a:bodyPr/>
          <a:lstStyle/>
          <a:p>
            <a:r>
              <a:rPr lang="pl-PL" altLang="en-US" sz="3600" dirty="0">
                <a:solidFill>
                  <a:schemeClr val="accent2"/>
                </a:solidFill>
              </a:rPr>
              <a:t>Ajdukiewicz: </a:t>
            </a:r>
            <a:r>
              <a:rPr lang="pl-PL" altLang="en-US" sz="3600" i="1" dirty="0">
                <a:solidFill>
                  <a:schemeClr val="accent2"/>
                </a:solidFill>
              </a:rPr>
              <a:t>Logika pragmatyczna</a:t>
            </a:r>
            <a:endParaRPr lang="pl-PL" altLang="en-US" sz="3600" dirty="0">
              <a:solidFill>
                <a:schemeClr val="accent2"/>
              </a:solidFill>
            </a:endParaRPr>
          </a:p>
        </p:txBody>
      </p:sp>
      <p:sp>
        <p:nvSpPr>
          <p:cNvPr id="144387" name="Rectangle 3">
            <a:extLst>
              <a:ext uri="{FF2B5EF4-FFF2-40B4-BE49-F238E27FC236}">
                <a16:creationId xmlns:a16="http://schemas.microsoft.com/office/drawing/2014/main" id="{738C32EA-B917-1DAE-3436-FEFABDA697F0}"/>
              </a:ext>
            </a:extLst>
          </p:cNvPr>
          <p:cNvSpPr>
            <a:spLocks noGrp="1" noChangeArrowheads="1"/>
          </p:cNvSpPr>
          <p:nvPr>
            <p:ph type="body" idx="1"/>
          </p:nvPr>
        </p:nvSpPr>
        <p:spPr>
          <a:xfrm>
            <a:off x="0" y="1341438"/>
            <a:ext cx="9144000" cy="5516562"/>
          </a:xfrm>
        </p:spPr>
        <p:txBody>
          <a:bodyPr/>
          <a:lstStyle/>
          <a:p>
            <a:pPr marL="609600" indent="-609600">
              <a:lnSpc>
                <a:spcPct val="90000"/>
              </a:lnSpc>
            </a:pPr>
            <a:r>
              <a:rPr lang="pl-PL" altLang="en-US" sz="1800"/>
              <a:t>„Kto jasno i </a:t>
            </a:r>
            <a:r>
              <a:rPr lang="pl-PL" altLang="en-US" sz="1800" u="sng"/>
              <a:t>konsekwentnie</a:t>
            </a:r>
            <a:r>
              <a:rPr lang="pl-PL" altLang="en-US" sz="1800"/>
              <a:t> </a:t>
            </a:r>
            <a:r>
              <a:rPr lang="pl-PL" altLang="en-US" sz="1800" u="sng"/>
              <a:t>myśli</a:t>
            </a:r>
            <a:r>
              <a:rPr lang="pl-PL" altLang="en-US" sz="1800"/>
              <a:t>, ściśle i </a:t>
            </a:r>
            <a:r>
              <a:rPr lang="pl-PL" altLang="en-US" sz="1800" u="sng"/>
              <a:t>z ładem</a:t>
            </a:r>
            <a:r>
              <a:rPr lang="pl-PL" altLang="en-US" sz="1800"/>
              <a:t> się wyraża, kto poprawnie wnioskuje i uzasadnia swe twierdzenia, o tym mówimy, że </a:t>
            </a:r>
            <a:r>
              <a:rPr lang="pl-PL" altLang="en-US" sz="1800" u="sng"/>
              <a:t>myśli i mówi logicznie</a:t>
            </a:r>
            <a:r>
              <a:rPr lang="pl-PL" altLang="en-US" sz="1800"/>
              <a:t>. </a:t>
            </a:r>
          </a:p>
          <a:p>
            <a:pPr marL="609600" indent="-609600">
              <a:lnSpc>
                <a:spcPct val="90000"/>
              </a:lnSpc>
            </a:pPr>
            <a:r>
              <a:rPr lang="pl-PL" altLang="en-US" sz="1800"/>
              <a:t>Nie trzeba nikogo o tym przekonywać, jak ważną jest rzeczą posiadać umiejętność logicznego myślenia. Kto nie umie myśleć logicznie, ten narażony jest na każdym kroku na błąd, narażony jest na to, że przewidywania jego nie będą się zgadzały z </a:t>
            </a:r>
            <a:r>
              <a:rPr lang="pl-PL" altLang="en-US" sz="1800" u="sng"/>
              <a:t>rzeczywistością</a:t>
            </a:r>
            <a:r>
              <a:rPr lang="pl-PL" altLang="en-US" sz="1800"/>
              <a:t>, a wskutek tego w działaniu swym napotykać będzie na nieprzewidziane zapory, które </a:t>
            </a:r>
            <a:r>
              <a:rPr lang="pl-PL" altLang="en-US" sz="1800" u="sng"/>
              <a:t>uniemożliwią</a:t>
            </a:r>
            <a:r>
              <a:rPr lang="pl-PL" altLang="en-US" sz="1800"/>
              <a:t> mu realizację zamierzeń.</a:t>
            </a:r>
          </a:p>
          <a:p>
            <a:pPr marL="609600" indent="-609600">
              <a:lnSpc>
                <a:spcPct val="90000"/>
              </a:lnSpc>
            </a:pPr>
            <a:r>
              <a:rPr lang="pl-PL" altLang="en-US" sz="1800"/>
              <a:t>Umiejętność logicznego myślenia – to dla człowieka niezbędny warunek </a:t>
            </a:r>
            <a:r>
              <a:rPr lang="pl-PL" altLang="en-US" sz="1800" u="sng"/>
              <a:t>pomyślnej</a:t>
            </a:r>
            <a:r>
              <a:rPr lang="pl-PL" altLang="en-US" sz="1800"/>
              <a:t> działalności praktycznej. […]</a:t>
            </a:r>
          </a:p>
          <a:p>
            <a:pPr marL="609600" indent="-609600">
              <a:lnSpc>
                <a:spcPct val="90000"/>
              </a:lnSpc>
            </a:pPr>
            <a:r>
              <a:rPr lang="pl-PL" altLang="en-US" sz="1800"/>
              <a:t>Nie poddając w wątpliwość wysokiej ceny logicznego myślenia, możemy jednak słusznie wątpić, czy na to, by umieć myśleć logicznie, koniecznie trzeba studiować logikę. Otóż na pewno nie jest to konieczne, tak samo, jak studiowanie gramatyki nie jest konieczne, aby umieć gramatycznie mówić. </a:t>
            </a:r>
          </a:p>
          <a:p>
            <a:pPr marL="609600" indent="-609600">
              <a:lnSpc>
                <a:spcPct val="90000"/>
              </a:lnSpc>
            </a:pPr>
            <a:r>
              <a:rPr lang="pl-PL" altLang="en-US" sz="1800"/>
              <a:t>Logicznego myślenia uczymy się </a:t>
            </a:r>
            <a:r>
              <a:rPr lang="pl-PL" altLang="en-US" sz="1800" u="sng"/>
              <a:t>w życiu praktycznym</a:t>
            </a:r>
            <a:r>
              <a:rPr lang="pl-PL" altLang="en-US" sz="1800"/>
              <a:t> i we wszystkich naukach, a nie dopiero wtedy, gdy studiujemy logikę.   </a:t>
            </a:r>
          </a:p>
          <a:p>
            <a:pPr marL="609600" indent="-609600">
              <a:lnSpc>
                <a:spcPct val="90000"/>
              </a:lnSpc>
            </a:pPr>
            <a:r>
              <a:rPr lang="pl-PL" altLang="en-US" sz="1800"/>
              <a:t>Ale umiejętność logicznego myślenia można posiadać w wyższym lub niższym stopniu. I wprawdzie można się nauczyć logicznego myślenia bez studiowania logiki, jednakże studium to podnosi naszą umiejętność logicznego myślenia na </a:t>
            </a:r>
            <a:r>
              <a:rPr lang="pl-PL" altLang="en-US" sz="1800" u="sng"/>
              <a:t>wyższy poziom</a:t>
            </a:r>
            <a:r>
              <a:rPr lang="pl-PL" altLang="en-US" sz="1800"/>
              <a:t>.”</a:t>
            </a:r>
          </a:p>
        </p:txBody>
      </p:sp>
      <p:sp>
        <p:nvSpPr>
          <p:cNvPr id="144388" name="Text Box 4">
            <a:extLst>
              <a:ext uri="{FF2B5EF4-FFF2-40B4-BE49-F238E27FC236}">
                <a16:creationId xmlns:a16="http://schemas.microsoft.com/office/drawing/2014/main" id="{35F246BC-8819-3794-B05A-75161CAF3576}"/>
              </a:ext>
            </a:extLst>
          </p:cNvPr>
          <p:cNvSpPr txBox="1">
            <a:spLocks noChangeArrowheads="1"/>
          </p:cNvSpPr>
          <p:nvPr/>
        </p:nvSpPr>
        <p:spPr bwMode="auto">
          <a:xfrm>
            <a:off x="3419475" y="6381750"/>
            <a:ext cx="5343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600"/>
              <a:t>Kazimierz Ajdukiewicz, </a:t>
            </a:r>
            <a:r>
              <a:rPr lang="pl-PL" altLang="en-US" sz="1600" i="1"/>
              <a:t>Zarys logiki</a:t>
            </a:r>
            <a:r>
              <a:rPr lang="pl-PL" altLang="en-US" sz="1600"/>
              <a:t>, PZWS, 1960, str. 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blinds(horizontal)">
                                      <p:cBhvr>
                                        <p:cTn id="7" dur="5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4387">
                                            <p:txEl>
                                              <p:pRg st="1" end="1"/>
                                            </p:txEl>
                                          </p:spTgt>
                                        </p:tgtEl>
                                        <p:attrNameLst>
                                          <p:attrName>style.visibility</p:attrName>
                                        </p:attrNameLst>
                                      </p:cBhvr>
                                      <p:to>
                                        <p:strVal val="visible"/>
                                      </p:to>
                                    </p:set>
                                    <p:animEffect transition="in" filter="blinds(horizontal)">
                                      <p:cBhvr>
                                        <p:cTn id="12" dur="500"/>
                                        <p:tgtEl>
                                          <p:spTgt spid="144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blinds(horizontal)">
                                      <p:cBhvr>
                                        <p:cTn id="17" dur="500"/>
                                        <p:tgtEl>
                                          <p:spTgt spid="144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4387">
                                            <p:txEl>
                                              <p:pRg st="3" end="3"/>
                                            </p:txEl>
                                          </p:spTgt>
                                        </p:tgtEl>
                                        <p:attrNameLst>
                                          <p:attrName>style.visibility</p:attrName>
                                        </p:attrNameLst>
                                      </p:cBhvr>
                                      <p:to>
                                        <p:strVal val="visible"/>
                                      </p:to>
                                    </p:set>
                                    <p:animEffect transition="in" filter="blinds(horizontal)">
                                      <p:cBhvr>
                                        <p:cTn id="22" dur="500"/>
                                        <p:tgtEl>
                                          <p:spTgt spid="144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4387">
                                            <p:txEl>
                                              <p:pRg st="4" end="4"/>
                                            </p:txEl>
                                          </p:spTgt>
                                        </p:tgtEl>
                                        <p:attrNameLst>
                                          <p:attrName>style.visibility</p:attrName>
                                        </p:attrNameLst>
                                      </p:cBhvr>
                                      <p:to>
                                        <p:strVal val="visible"/>
                                      </p:to>
                                    </p:set>
                                    <p:animEffect transition="in" filter="blinds(horizontal)">
                                      <p:cBhvr>
                                        <p:cTn id="27" dur="500"/>
                                        <p:tgtEl>
                                          <p:spTgt spid="144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4387">
                                            <p:txEl>
                                              <p:pRg st="5" end="5"/>
                                            </p:txEl>
                                          </p:spTgt>
                                        </p:tgtEl>
                                        <p:attrNameLst>
                                          <p:attrName>style.visibility</p:attrName>
                                        </p:attrNameLst>
                                      </p:cBhvr>
                                      <p:to>
                                        <p:strVal val="visible"/>
                                      </p:to>
                                    </p:set>
                                    <p:animEffect transition="in" filter="blinds(horizontal)">
                                      <p:cBhvr>
                                        <p:cTn id="32" dur="500"/>
                                        <p:tgtEl>
                                          <p:spTgt spid="144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79B1085-054A-6E02-5552-9D76741D92F9}"/>
              </a:ext>
            </a:extLst>
          </p:cNvPr>
          <p:cNvSpPr>
            <a:spLocks noGrp="1" noChangeArrowheads="1"/>
          </p:cNvSpPr>
          <p:nvPr>
            <p:ph type="title"/>
          </p:nvPr>
        </p:nvSpPr>
        <p:spPr>
          <a:xfrm>
            <a:off x="0" y="0"/>
            <a:ext cx="8964613" cy="1143000"/>
          </a:xfrm>
        </p:spPr>
        <p:txBody>
          <a:bodyPr/>
          <a:lstStyle/>
          <a:p>
            <a:r>
              <a:rPr lang="pl-PL" altLang="en-US" sz="3600" dirty="0">
                <a:solidFill>
                  <a:schemeClr val="accent2"/>
                </a:solidFill>
              </a:rPr>
              <a:t>T. Kotarbiński: </a:t>
            </a:r>
            <a:r>
              <a:rPr lang="pl-PL" altLang="en-US" sz="3600" i="1" dirty="0">
                <a:solidFill>
                  <a:schemeClr val="accent2"/>
                </a:solidFill>
              </a:rPr>
              <a:t>Logika dla prawników</a:t>
            </a:r>
          </a:p>
        </p:txBody>
      </p:sp>
      <p:sp>
        <p:nvSpPr>
          <p:cNvPr id="83971" name="Text Box 3">
            <a:extLst>
              <a:ext uri="{FF2B5EF4-FFF2-40B4-BE49-F238E27FC236}">
                <a16:creationId xmlns:a16="http://schemas.microsoft.com/office/drawing/2014/main" id="{0282BFAC-E179-DC5D-27EC-6EE4B82DDC07}"/>
              </a:ext>
            </a:extLst>
          </p:cNvPr>
          <p:cNvSpPr txBox="1">
            <a:spLocks noChangeArrowheads="1"/>
          </p:cNvSpPr>
          <p:nvPr/>
        </p:nvSpPr>
        <p:spPr bwMode="auto">
          <a:xfrm>
            <a:off x="7164388" y="6583363"/>
            <a:ext cx="1622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200"/>
              <a:t>Ibidem, str. 66, 75-80</a:t>
            </a:r>
          </a:p>
        </p:txBody>
      </p:sp>
      <p:sp>
        <p:nvSpPr>
          <p:cNvPr id="83972" name="Rectangle 4">
            <a:extLst>
              <a:ext uri="{FF2B5EF4-FFF2-40B4-BE49-F238E27FC236}">
                <a16:creationId xmlns:a16="http://schemas.microsoft.com/office/drawing/2014/main" id="{EEEAD067-9505-DD82-FF40-0D15BE7B1A50}"/>
              </a:ext>
            </a:extLst>
          </p:cNvPr>
          <p:cNvSpPr>
            <a:spLocks noGrp="1" noChangeArrowheads="1"/>
          </p:cNvSpPr>
          <p:nvPr>
            <p:ph type="body" idx="1"/>
          </p:nvPr>
        </p:nvSpPr>
        <p:spPr>
          <a:xfrm>
            <a:off x="0" y="908050"/>
            <a:ext cx="9144000" cy="5949950"/>
          </a:xfrm>
        </p:spPr>
        <p:txBody>
          <a:bodyPr/>
          <a:lstStyle/>
          <a:p>
            <a:pPr>
              <a:lnSpc>
                <a:spcPct val="90000"/>
              </a:lnSpc>
            </a:pPr>
            <a:r>
              <a:rPr lang="pl-PL" altLang="en-US" sz="1800"/>
              <a:t>„Dwa są główne działy logiki formalnej, </a:t>
            </a:r>
            <a:r>
              <a:rPr lang="pl-PL" altLang="en-US" sz="1800" u="sng"/>
              <a:t>rachunek zdań i rachunek nazw</a:t>
            </a:r>
            <a:r>
              <a:rPr lang="pl-PL" altLang="en-US" sz="1800"/>
              <a:t>. Pierwszy obejmuje formuły, czyli wzory ze zmiennymi zdaniowymi, drugi – wzory ze zmiennymi nazwowymi. […]</a:t>
            </a:r>
          </a:p>
          <a:p>
            <a:pPr>
              <a:lnSpc>
                <a:spcPct val="90000"/>
              </a:lnSpc>
            </a:pPr>
            <a:r>
              <a:rPr lang="pl-PL" altLang="en-US" sz="1800"/>
              <a:t>Więc z punktu widzenia sensu zwykłego nie jest bynajmniej prawdziwe zdanie: „Jeżeli 2x2=4, to komary roznoszą malarię”, gdy tymczasem w rozumieniu implikacyjnym spójnika warunkowego jest to implikacja prawdziwa. </a:t>
            </a:r>
          </a:p>
          <a:p>
            <a:pPr>
              <a:lnSpc>
                <a:spcPct val="90000"/>
              </a:lnSpc>
            </a:pPr>
            <a:r>
              <a:rPr lang="pl-PL" altLang="en-US" sz="1800" u="sng"/>
              <a:t>(Wybrane) prawa rachunku zdań</a:t>
            </a:r>
            <a:r>
              <a:rPr lang="pl-PL" altLang="en-US" sz="1800"/>
              <a:t>:</a:t>
            </a:r>
          </a:p>
          <a:p>
            <a:pPr>
              <a:lnSpc>
                <a:spcPct val="90000"/>
              </a:lnSpc>
              <a:buFontTx/>
              <a:buChar char="-"/>
            </a:pPr>
            <a:r>
              <a:rPr lang="pl-PL" altLang="en-US" sz="1800"/>
              <a:t>Prawo wykluczenia zdania pośredniego (tzw. </a:t>
            </a:r>
            <a:r>
              <a:rPr lang="pl-PL" altLang="en-US" sz="1800" u="sng"/>
              <a:t>wyłączonego środka</a:t>
            </a:r>
            <a:r>
              <a:rPr lang="pl-PL" altLang="en-US" sz="1800"/>
              <a:t>). Np. „Wygram na loterii lub nie wygram na loterii” to całość jest niewątpliwie prawdą, chociaż przed ciągnieniem – jeżeli mam bilet – nie wiadomo która.   </a:t>
            </a:r>
          </a:p>
          <a:p>
            <a:pPr>
              <a:lnSpc>
                <a:spcPct val="90000"/>
              </a:lnSpc>
              <a:buFontTx/>
              <a:buChar char="-"/>
            </a:pPr>
            <a:r>
              <a:rPr lang="pl-PL" altLang="en-US" sz="1800" i="1"/>
              <a:t>Modus ponendo ponens</a:t>
            </a:r>
            <a:r>
              <a:rPr lang="pl-PL" altLang="en-US" sz="1800"/>
              <a:t> (dokładamy dokładając): „Jeśli zawinił, i jeśli za tę winę jest przewidziana kara, to musi ponieść karę.”</a:t>
            </a:r>
          </a:p>
          <a:p>
            <a:pPr>
              <a:lnSpc>
                <a:spcPct val="90000"/>
              </a:lnSpc>
              <a:buFontTx/>
              <a:buChar char="-"/>
            </a:pPr>
            <a:r>
              <a:rPr lang="pl-PL" altLang="en-US" sz="1800" i="1"/>
              <a:t>Modus tollendo tolens</a:t>
            </a:r>
            <a:r>
              <a:rPr lang="pl-PL" altLang="en-US" sz="1800"/>
              <a:t> (usuwamy usuwając): „Jeśli prawda, że gdy brak podpisu, to ten czek jest nieważny, a ten czek nie jest nieważny, to nie brak podpisu.”</a:t>
            </a:r>
          </a:p>
          <a:p>
            <a:pPr>
              <a:lnSpc>
                <a:spcPct val="90000"/>
              </a:lnSpc>
              <a:buFontTx/>
              <a:buChar char="-"/>
            </a:pPr>
            <a:r>
              <a:rPr lang="pl-PL" altLang="en-US" sz="1800" i="1"/>
              <a:t>Modus ponendo tollens</a:t>
            </a:r>
            <a:r>
              <a:rPr lang="pl-PL" altLang="en-US" sz="1800"/>
              <a:t>: „Jeżeli prawda, że ty nie zostaniesz lub ja nie zostanę, a nadto prawda, że ty zostaniesz, w takim razie ja nie zostanę.”</a:t>
            </a:r>
          </a:p>
          <a:p>
            <a:pPr>
              <a:lnSpc>
                <a:spcPct val="90000"/>
              </a:lnSpc>
              <a:buFontTx/>
              <a:buNone/>
            </a:pPr>
            <a:r>
              <a:rPr lang="pl-PL" altLang="en-US" sz="1800"/>
              <a:t>Jan proponuje, aby uchwalić votum zaufania dla zarządu, Piotr – by uchwalić votum nieufności dla zarządu. Czy na rację przewodniczący, jeśli poddaje pod głosowanie „przede wszystkim wniosek Piotra, jako </a:t>
            </a:r>
            <a:r>
              <a:rPr lang="pl-PL" altLang="en-US" sz="1800" u="sng"/>
              <a:t>dalej idący</a:t>
            </a:r>
            <a:r>
              <a:rPr lang="pl-PL" altLang="en-US" sz="1800"/>
              <a:t>”? Oczywiście – nie ma racji. Wniosek Piotra może być wprawdzie dalej idący w jakimś życiowym sensie, gdyż zapowiada większe zmiany w życiu stowarzyszenia, ale nie w sensie </a:t>
            </a:r>
            <a:r>
              <a:rPr lang="pl-PL" altLang="en-US" sz="1800" u="sng"/>
              <a:t>logicznym</a:t>
            </a:r>
            <a:r>
              <a:rPr lang="pl-PL" altLang="en-US" sz="1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2">
                                            <p:txEl>
                                              <p:pRg st="0" end="0"/>
                                            </p:txEl>
                                          </p:spTgt>
                                        </p:tgtEl>
                                        <p:attrNameLst>
                                          <p:attrName>style.visibility</p:attrName>
                                        </p:attrNameLst>
                                      </p:cBhvr>
                                      <p:to>
                                        <p:strVal val="visible"/>
                                      </p:to>
                                    </p:set>
                                    <p:animEffect transition="in" filter="blinds(horizontal)">
                                      <p:cBhvr>
                                        <p:cTn id="7" dur="500"/>
                                        <p:tgtEl>
                                          <p:spTgt spid="839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2">
                                            <p:txEl>
                                              <p:pRg st="1" end="1"/>
                                            </p:txEl>
                                          </p:spTgt>
                                        </p:tgtEl>
                                        <p:attrNameLst>
                                          <p:attrName>style.visibility</p:attrName>
                                        </p:attrNameLst>
                                      </p:cBhvr>
                                      <p:to>
                                        <p:strVal val="visible"/>
                                      </p:to>
                                    </p:set>
                                    <p:animEffect transition="in" filter="blinds(horizontal)">
                                      <p:cBhvr>
                                        <p:cTn id="12" dur="500"/>
                                        <p:tgtEl>
                                          <p:spTgt spid="8397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3972">
                                            <p:txEl>
                                              <p:pRg st="2" end="2"/>
                                            </p:txEl>
                                          </p:spTgt>
                                        </p:tgtEl>
                                        <p:attrNameLst>
                                          <p:attrName>style.visibility</p:attrName>
                                        </p:attrNameLst>
                                      </p:cBhvr>
                                      <p:to>
                                        <p:strVal val="visible"/>
                                      </p:to>
                                    </p:set>
                                    <p:animEffect transition="in" filter="blinds(horizontal)">
                                      <p:cBhvr>
                                        <p:cTn id="17" dur="500"/>
                                        <p:tgtEl>
                                          <p:spTgt spid="8397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3972">
                                            <p:txEl>
                                              <p:pRg st="3" end="3"/>
                                            </p:txEl>
                                          </p:spTgt>
                                        </p:tgtEl>
                                        <p:attrNameLst>
                                          <p:attrName>style.visibility</p:attrName>
                                        </p:attrNameLst>
                                      </p:cBhvr>
                                      <p:to>
                                        <p:strVal val="visible"/>
                                      </p:to>
                                    </p:set>
                                    <p:animEffect transition="in" filter="blinds(horizontal)">
                                      <p:cBhvr>
                                        <p:cTn id="22" dur="500"/>
                                        <p:tgtEl>
                                          <p:spTgt spid="8397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972">
                                            <p:txEl>
                                              <p:pRg st="4" end="4"/>
                                            </p:txEl>
                                          </p:spTgt>
                                        </p:tgtEl>
                                        <p:attrNameLst>
                                          <p:attrName>style.visibility</p:attrName>
                                        </p:attrNameLst>
                                      </p:cBhvr>
                                      <p:to>
                                        <p:strVal val="visible"/>
                                      </p:to>
                                    </p:set>
                                    <p:animEffect transition="in" filter="blinds(horizontal)">
                                      <p:cBhvr>
                                        <p:cTn id="27" dur="500"/>
                                        <p:tgtEl>
                                          <p:spTgt spid="8397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3972">
                                            <p:txEl>
                                              <p:pRg st="5" end="5"/>
                                            </p:txEl>
                                          </p:spTgt>
                                        </p:tgtEl>
                                        <p:attrNameLst>
                                          <p:attrName>style.visibility</p:attrName>
                                        </p:attrNameLst>
                                      </p:cBhvr>
                                      <p:to>
                                        <p:strVal val="visible"/>
                                      </p:to>
                                    </p:set>
                                    <p:animEffect transition="in" filter="blinds(horizontal)">
                                      <p:cBhvr>
                                        <p:cTn id="32" dur="500"/>
                                        <p:tgtEl>
                                          <p:spTgt spid="8397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3972">
                                            <p:txEl>
                                              <p:pRg st="6" end="6"/>
                                            </p:txEl>
                                          </p:spTgt>
                                        </p:tgtEl>
                                        <p:attrNameLst>
                                          <p:attrName>style.visibility</p:attrName>
                                        </p:attrNameLst>
                                      </p:cBhvr>
                                      <p:to>
                                        <p:strVal val="visible"/>
                                      </p:to>
                                    </p:set>
                                    <p:animEffect transition="in" filter="blinds(horizontal)">
                                      <p:cBhvr>
                                        <p:cTn id="37" dur="500"/>
                                        <p:tgtEl>
                                          <p:spTgt spid="8397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3972">
                                            <p:txEl>
                                              <p:pRg st="7" end="7"/>
                                            </p:txEl>
                                          </p:spTgt>
                                        </p:tgtEl>
                                        <p:attrNameLst>
                                          <p:attrName>style.visibility</p:attrName>
                                        </p:attrNameLst>
                                      </p:cBhvr>
                                      <p:to>
                                        <p:strVal val="visible"/>
                                      </p:to>
                                    </p:set>
                                    <p:animEffect transition="in" filter="blinds(horizontal)">
                                      <p:cBhvr>
                                        <p:cTn id="42" dur="500"/>
                                        <p:tgtEl>
                                          <p:spTgt spid="839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9AEE6A1-66D6-3B84-2E65-A98EE7E88FF2}"/>
              </a:ext>
            </a:extLst>
          </p:cNvPr>
          <p:cNvSpPr>
            <a:spLocks noGrp="1" noChangeArrowheads="1"/>
          </p:cNvSpPr>
          <p:nvPr>
            <p:ph type="title"/>
          </p:nvPr>
        </p:nvSpPr>
        <p:spPr>
          <a:xfrm>
            <a:off x="14288" y="-114300"/>
            <a:ext cx="8964612" cy="1143000"/>
          </a:xfrm>
        </p:spPr>
        <p:txBody>
          <a:bodyPr/>
          <a:lstStyle/>
          <a:p>
            <a:r>
              <a:rPr lang="pl-PL" altLang="en-US" sz="3600">
                <a:solidFill>
                  <a:schemeClr val="accent2"/>
                </a:solidFill>
              </a:rPr>
              <a:t>T. Kotarbiński (i Arystoteles): Sylogizmy</a:t>
            </a:r>
          </a:p>
        </p:txBody>
      </p:sp>
      <p:sp>
        <p:nvSpPr>
          <p:cNvPr id="86019" name="Text Box 3">
            <a:extLst>
              <a:ext uri="{FF2B5EF4-FFF2-40B4-BE49-F238E27FC236}">
                <a16:creationId xmlns:a16="http://schemas.microsoft.com/office/drawing/2014/main" id="{3D2ADD8F-C815-990C-53C6-0D9B5ECE4CD3}"/>
              </a:ext>
            </a:extLst>
          </p:cNvPr>
          <p:cNvSpPr txBox="1">
            <a:spLocks noChangeArrowheads="1"/>
          </p:cNvSpPr>
          <p:nvPr/>
        </p:nvSpPr>
        <p:spPr bwMode="auto">
          <a:xfrm>
            <a:off x="179388" y="6215063"/>
            <a:ext cx="48799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400"/>
              <a:t>[1] Ibidem, Rozdział VIII-IX</a:t>
            </a:r>
          </a:p>
          <a:p>
            <a:r>
              <a:rPr lang="pl-PL" altLang="en-US" sz="1400"/>
              <a:t>[2] Jean-Blaise Grize, </a:t>
            </a:r>
            <a:r>
              <a:rPr lang="pl-PL" altLang="en-US" sz="1400" i="1"/>
              <a:t> Historique </a:t>
            </a:r>
            <a:r>
              <a:rPr lang="pl-PL" altLang="en-US" sz="1400"/>
              <a:t>[…] w: Jean Piaget </a:t>
            </a:r>
            <a:r>
              <a:rPr lang="pl-PL" altLang="en-US" sz="1400" i="1"/>
              <a:t>op cit.</a:t>
            </a:r>
            <a:r>
              <a:rPr lang="pl-PL" altLang="en-US" sz="1200" i="1"/>
              <a:t> </a:t>
            </a:r>
            <a:endParaRPr lang="pl-PL" altLang="en-US" sz="1200"/>
          </a:p>
        </p:txBody>
      </p:sp>
      <p:sp>
        <p:nvSpPr>
          <p:cNvPr id="86020" name="Rectangle 4">
            <a:extLst>
              <a:ext uri="{FF2B5EF4-FFF2-40B4-BE49-F238E27FC236}">
                <a16:creationId xmlns:a16="http://schemas.microsoft.com/office/drawing/2014/main" id="{FEF964D2-68D7-268F-3F91-22423943E9F5}"/>
              </a:ext>
            </a:extLst>
          </p:cNvPr>
          <p:cNvSpPr>
            <a:spLocks noGrp="1" noChangeArrowheads="1"/>
          </p:cNvSpPr>
          <p:nvPr>
            <p:ph type="body" idx="1"/>
          </p:nvPr>
        </p:nvSpPr>
        <p:spPr>
          <a:xfrm>
            <a:off x="0" y="765175"/>
            <a:ext cx="9144000" cy="5949950"/>
          </a:xfrm>
        </p:spPr>
        <p:txBody>
          <a:bodyPr/>
          <a:lstStyle/>
          <a:p>
            <a:pPr>
              <a:lnSpc>
                <a:spcPct val="80000"/>
              </a:lnSpc>
            </a:pPr>
            <a:r>
              <a:rPr lang="pl-PL" altLang="en-US" sz="1800"/>
              <a:t>Trzy konstrukcje zdaniowe o różnych zakresach pojęciowych: dwie przesłanki i wniosek, np. „Jeżeli każdy kooptowany do zarządu (=</a:t>
            </a:r>
            <a:r>
              <a:rPr lang="pl-PL" altLang="en-US" sz="1800" i="1"/>
              <a:t>S</a:t>
            </a:r>
            <a:r>
              <a:rPr lang="pl-PL" altLang="en-US" sz="1800"/>
              <a:t>)</a:t>
            </a:r>
            <a:r>
              <a:rPr lang="pl-PL" altLang="en-US" sz="1800" i="1"/>
              <a:t> </a:t>
            </a:r>
            <a:r>
              <a:rPr lang="pl-PL" altLang="en-US" sz="1800"/>
              <a:t>jest członkiem zarządu (</a:t>
            </a:r>
            <a:r>
              <a:rPr lang="pl-PL" altLang="en-US" sz="1800" i="1"/>
              <a:t>=M</a:t>
            </a:r>
            <a:r>
              <a:rPr lang="pl-PL" altLang="en-US" sz="1800"/>
              <a:t>)</a:t>
            </a:r>
            <a:r>
              <a:rPr lang="pl-PL" altLang="en-US" sz="1800" i="1"/>
              <a:t>,</a:t>
            </a:r>
            <a:r>
              <a:rPr lang="pl-PL" altLang="en-US" sz="1800"/>
              <a:t> a każdy członek zarządu jest uprawniony do głosowania </a:t>
            </a:r>
            <a:r>
              <a:rPr lang="pl-PL" altLang="en-US" sz="1800" i="1"/>
              <a:t>(=P</a:t>
            </a:r>
            <a:r>
              <a:rPr lang="pl-PL" altLang="en-US" sz="1800"/>
              <a:t>)</a:t>
            </a:r>
            <a:r>
              <a:rPr lang="pl-PL" altLang="en-US" sz="1800" i="1"/>
              <a:t>,</a:t>
            </a:r>
            <a:r>
              <a:rPr lang="pl-PL" altLang="en-US" sz="1800"/>
              <a:t> to każdy kooptowany do zarządu jest uprawniony do głosowania”. </a:t>
            </a:r>
          </a:p>
          <a:p>
            <a:pPr>
              <a:lnSpc>
                <a:spcPct val="80000"/>
              </a:lnSpc>
            </a:pPr>
            <a:r>
              <a:rPr lang="pl-PL" altLang="en-US" sz="1800"/>
              <a:t>Zakresy pojęciowe (w matematyce tzw. </a:t>
            </a:r>
            <a:r>
              <a:rPr lang="pl-PL" altLang="en-US" sz="1800" i="1"/>
              <a:t>kwantyfikatory</a:t>
            </a:r>
            <a:r>
              <a:rPr lang="pl-PL" altLang="en-US" sz="1800"/>
              <a:t>, czyli „zliczacze”): 1) każdy jest </a:t>
            </a:r>
            <a:r>
              <a:rPr lang="pl-PL" altLang="en-US" sz="1800" i="1"/>
              <a:t>a</a:t>
            </a:r>
            <a:r>
              <a:rPr lang="pl-PL" altLang="en-US" sz="1800"/>
              <a:t>, 2) niektóry jest </a:t>
            </a:r>
            <a:r>
              <a:rPr lang="pl-PL" altLang="en-US" sz="1800" i="1"/>
              <a:t>i</a:t>
            </a:r>
            <a:r>
              <a:rPr lang="pl-PL" altLang="en-US" sz="1800"/>
              <a:t>, 3) żaden nie jest </a:t>
            </a:r>
            <a:r>
              <a:rPr lang="pl-PL" altLang="en-US" sz="1800" i="1"/>
              <a:t>e, </a:t>
            </a:r>
            <a:r>
              <a:rPr lang="pl-PL" altLang="en-US" sz="1800"/>
              <a:t>4) niektóry nie jest </a:t>
            </a:r>
            <a:r>
              <a:rPr lang="pl-PL" altLang="en-US" sz="1800" i="1"/>
              <a:t>o. </a:t>
            </a:r>
            <a:r>
              <a:rPr lang="pl-PL" altLang="en-US" sz="1800"/>
              <a:t>Litery </a:t>
            </a:r>
            <a:r>
              <a:rPr lang="pl-PL" altLang="en-US" sz="1800" i="1"/>
              <a:t>a, i, e, o</a:t>
            </a:r>
            <a:r>
              <a:rPr lang="pl-PL" altLang="en-US" sz="1800"/>
              <a:t> są wzięte ze słów łacińskich </a:t>
            </a:r>
            <a:r>
              <a:rPr lang="pl-PL" altLang="en-US" sz="1800" i="1"/>
              <a:t>affirmo</a:t>
            </a:r>
            <a:r>
              <a:rPr lang="pl-PL" altLang="en-US" sz="1800"/>
              <a:t> – twierdzę, </a:t>
            </a:r>
            <a:r>
              <a:rPr lang="pl-PL" altLang="en-US" sz="1800" i="1"/>
              <a:t>nego</a:t>
            </a:r>
            <a:r>
              <a:rPr lang="pl-PL" altLang="en-US" sz="1800"/>
              <a:t> – przeczę.</a:t>
            </a:r>
          </a:p>
          <a:p>
            <a:pPr>
              <a:lnSpc>
                <a:spcPct val="80000"/>
              </a:lnSpc>
            </a:pPr>
            <a:r>
              <a:rPr lang="pl-PL" altLang="en-US" sz="1800"/>
              <a:t>Powyższy przykład możemy więc zapisać: </a:t>
            </a:r>
          </a:p>
          <a:p>
            <a:pPr>
              <a:lnSpc>
                <a:spcPct val="80000"/>
              </a:lnSpc>
              <a:buFontTx/>
              <a:buNone/>
            </a:pPr>
            <a:r>
              <a:rPr lang="pl-PL" altLang="en-US" sz="1800" i="1"/>
              <a:t>				SaM</a:t>
            </a:r>
          </a:p>
          <a:p>
            <a:pPr>
              <a:lnSpc>
                <a:spcPct val="80000"/>
              </a:lnSpc>
              <a:buFontTx/>
              <a:buNone/>
            </a:pPr>
            <a:r>
              <a:rPr lang="pl-PL" altLang="en-US" sz="1800"/>
              <a:t>				</a:t>
            </a:r>
            <a:r>
              <a:rPr lang="pl-PL" altLang="en-US" sz="1800" i="1" u="sng"/>
              <a:t>MaP</a:t>
            </a:r>
            <a:endParaRPr lang="pl-PL" altLang="en-US" sz="1800"/>
          </a:p>
          <a:p>
            <a:pPr>
              <a:lnSpc>
                <a:spcPct val="80000"/>
              </a:lnSpc>
              <a:buFontTx/>
              <a:buNone/>
            </a:pPr>
            <a:r>
              <a:rPr lang="pl-PL" altLang="en-US" sz="1800"/>
              <a:t>				</a:t>
            </a:r>
            <a:r>
              <a:rPr lang="pl-PL" altLang="en-US" sz="1800" i="1"/>
              <a:t>SaP</a:t>
            </a:r>
            <a:r>
              <a:rPr lang="pl-PL" altLang="en-US" sz="1800"/>
              <a:t> </a:t>
            </a:r>
          </a:p>
          <a:p>
            <a:pPr>
              <a:lnSpc>
                <a:spcPct val="80000"/>
              </a:lnSpc>
              <a:buFontTx/>
              <a:buNone/>
            </a:pPr>
            <a:r>
              <a:rPr lang="pl-PL" altLang="en-US" sz="1800"/>
              <a:t>Dla lepszego zapamiętania, nazywamy go </a:t>
            </a:r>
            <a:r>
              <a:rPr lang="pl-PL" altLang="en-US" sz="1800" i="1"/>
              <a:t>Barbara</a:t>
            </a:r>
          </a:p>
          <a:p>
            <a:pPr>
              <a:lnSpc>
                <a:spcPct val="80000"/>
              </a:lnSpc>
              <a:buFontTx/>
              <a:buNone/>
            </a:pPr>
            <a:r>
              <a:rPr lang="pl-PL" altLang="en-US" sz="1800"/>
              <a:t>Schemat </a:t>
            </a:r>
            <a:r>
              <a:rPr lang="pl-PL" altLang="en-US" sz="1800" i="1"/>
              <a:t>Camestres	PaM</a:t>
            </a:r>
          </a:p>
          <a:p>
            <a:pPr>
              <a:lnSpc>
                <a:spcPct val="80000"/>
              </a:lnSpc>
              <a:buFontTx/>
              <a:buNone/>
            </a:pPr>
            <a:r>
              <a:rPr lang="pl-PL" altLang="en-US" sz="1800"/>
              <a:t>				</a:t>
            </a:r>
            <a:r>
              <a:rPr lang="pl-PL" altLang="en-US" sz="1800" u="sng"/>
              <a:t>SeM</a:t>
            </a:r>
            <a:endParaRPr lang="pl-PL" altLang="en-US" sz="1800"/>
          </a:p>
          <a:p>
            <a:pPr>
              <a:lnSpc>
                <a:spcPct val="80000"/>
              </a:lnSpc>
              <a:buFontTx/>
              <a:buNone/>
            </a:pPr>
            <a:r>
              <a:rPr lang="pl-PL" altLang="en-US" sz="1800"/>
              <a:t>				</a:t>
            </a:r>
            <a:r>
              <a:rPr lang="pl-PL" altLang="en-US" sz="1800" i="1"/>
              <a:t>SeP</a:t>
            </a:r>
          </a:p>
          <a:p>
            <a:pPr>
              <a:lnSpc>
                <a:spcPct val="80000"/>
              </a:lnSpc>
              <a:buFontTx/>
              <a:buNone/>
            </a:pPr>
            <a:r>
              <a:rPr lang="pl-PL" altLang="en-US" sz="1800"/>
              <a:t>np. „Jeżeli każdy autobus jest środkiem masowego transportu, a żadna taksówka nie jest środkiem masowego transportu, to żadna taksówka nie jest autobusem.”</a:t>
            </a:r>
          </a:p>
          <a:p>
            <a:pPr>
              <a:lnSpc>
                <a:spcPct val="80000"/>
              </a:lnSpc>
              <a:buFontTx/>
              <a:buNone/>
            </a:pPr>
            <a:r>
              <a:rPr lang="pl-PL" altLang="en-US" sz="1800">
                <a:solidFill>
                  <a:srgbClr val="6600CC"/>
                </a:solidFill>
              </a:rPr>
              <a:t>Dziś, ten dział logiki Arystotelesa rozwinął się w nową gałąź, zwaną </a:t>
            </a:r>
            <a:r>
              <a:rPr lang="pl-PL" altLang="en-US" sz="1800" i="1">
                <a:solidFill>
                  <a:srgbClr val="6600CC"/>
                </a:solidFill>
              </a:rPr>
              <a:t>logiką modalną</a:t>
            </a:r>
            <a:r>
              <a:rPr lang="pl-PL" altLang="en-US" sz="1800">
                <a:solidFill>
                  <a:srgbClr val="6600CC"/>
                </a:solidFill>
              </a:rPr>
              <a:t> [2] </a:t>
            </a:r>
          </a:p>
          <a:p>
            <a:pPr>
              <a:lnSpc>
                <a:spcPct val="80000"/>
              </a:lnSpc>
              <a:buFontTx/>
              <a:buNone/>
            </a:pPr>
            <a:r>
              <a:rPr lang="pl-PL" altLang="en-US" sz="1800" b="1">
                <a:solidFill>
                  <a:schemeClr val="accent2"/>
                </a:solidFill>
              </a:rPr>
              <a:t>Reguły zaprzeczenia</a:t>
            </a:r>
            <a:r>
              <a:rPr lang="pl-PL" altLang="en-US" sz="1800">
                <a:solidFill>
                  <a:schemeClr val="accent2"/>
                </a:solidFill>
              </a:rPr>
              <a:t>: </a:t>
            </a:r>
          </a:p>
          <a:p>
            <a:pPr>
              <a:lnSpc>
                <a:spcPct val="80000"/>
              </a:lnSpc>
              <a:buFontTx/>
              <a:buNone/>
            </a:pPr>
            <a:r>
              <a:rPr lang="pl-PL" altLang="en-US" sz="1800">
                <a:solidFill>
                  <a:schemeClr val="accent2"/>
                </a:solidFill>
              </a:rPr>
              <a:t>1) </a:t>
            </a:r>
            <a:r>
              <a:rPr lang="pl-PL" altLang="en-US" sz="1800" i="1">
                <a:solidFill>
                  <a:schemeClr val="accent2"/>
                </a:solidFill>
              </a:rPr>
              <a:t>Nieprawda</a:t>
            </a:r>
            <a:r>
              <a:rPr lang="pl-PL" altLang="en-US" sz="1800">
                <a:solidFill>
                  <a:schemeClr val="accent2"/>
                </a:solidFill>
              </a:rPr>
              <a:t>, że (każdy Polak jest pianistą) = Niektórzy Polacy nie są pianistami</a:t>
            </a:r>
          </a:p>
          <a:p>
            <a:pPr>
              <a:lnSpc>
                <a:spcPct val="80000"/>
              </a:lnSpc>
              <a:buFontTx/>
              <a:buNone/>
            </a:pPr>
            <a:r>
              <a:rPr lang="pl-PL" altLang="en-US" sz="1800">
                <a:solidFill>
                  <a:schemeClr val="accent2"/>
                </a:solidFill>
              </a:rPr>
              <a:t>2) </a:t>
            </a:r>
            <a:r>
              <a:rPr lang="pl-PL" altLang="en-US" sz="1800" i="1">
                <a:solidFill>
                  <a:schemeClr val="accent2"/>
                </a:solidFill>
              </a:rPr>
              <a:t>Nieprawda</a:t>
            </a:r>
            <a:r>
              <a:rPr lang="pl-PL" altLang="en-US" sz="1800">
                <a:solidFill>
                  <a:schemeClr val="accent2"/>
                </a:solidFill>
              </a:rPr>
              <a:t>, że (jakiś Polak poleciał na Marsa) = Żaden Polak nie poleciał na Marsa </a:t>
            </a:r>
            <a:r>
              <a:rPr lang="pl-PL"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blinds(horizontal)">
                                      <p:cBhvr>
                                        <p:cTn id="7" dur="500"/>
                                        <p:tgtEl>
                                          <p:spTgt spid="860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0">
                                            <p:txEl>
                                              <p:pRg st="1" end="1"/>
                                            </p:txEl>
                                          </p:spTgt>
                                        </p:tgtEl>
                                        <p:attrNameLst>
                                          <p:attrName>style.visibility</p:attrName>
                                        </p:attrNameLst>
                                      </p:cBhvr>
                                      <p:to>
                                        <p:strVal val="visible"/>
                                      </p:to>
                                    </p:set>
                                    <p:animEffect transition="in" filter="blinds(horizontal)">
                                      <p:cBhvr>
                                        <p:cTn id="12" dur="500"/>
                                        <p:tgtEl>
                                          <p:spTgt spid="8602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20">
                                            <p:txEl>
                                              <p:pRg st="2" end="2"/>
                                            </p:txEl>
                                          </p:spTgt>
                                        </p:tgtEl>
                                        <p:attrNameLst>
                                          <p:attrName>style.visibility</p:attrName>
                                        </p:attrNameLst>
                                      </p:cBhvr>
                                      <p:to>
                                        <p:strVal val="visible"/>
                                      </p:to>
                                    </p:set>
                                    <p:animEffect transition="in" filter="blinds(horizontal)">
                                      <p:cBhvr>
                                        <p:cTn id="17" dur="500"/>
                                        <p:tgtEl>
                                          <p:spTgt spid="8602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20">
                                            <p:txEl>
                                              <p:pRg st="3" end="3"/>
                                            </p:txEl>
                                          </p:spTgt>
                                        </p:tgtEl>
                                        <p:attrNameLst>
                                          <p:attrName>style.visibility</p:attrName>
                                        </p:attrNameLst>
                                      </p:cBhvr>
                                      <p:to>
                                        <p:strVal val="visible"/>
                                      </p:to>
                                    </p:set>
                                    <p:animEffect transition="in" filter="blinds(horizontal)">
                                      <p:cBhvr>
                                        <p:cTn id="22" dur="500"/>
                                        <p:tgtEl>
                                          <p:spTgt spid="8602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020">
                                            <p:txEl>
                                              <p:pRg st="4" end="4"/>
                                            </p:txEl>
                                          </p:spTgt>
                                        </p:tgtEl>
                                        <p:attrNameLst>
                                          <p:attrName>style.visibility</p:attrName>
                                        </p:attrNameLst>
                                      </p:cBhvr>
                                      <p:to>
                                        <p:strVal val="visible"/>
                                      </p:to>
                                    </p:set>
                                    <p:animEffect transition="in" filter="blinds(horizontal)">
                                      <p:cBhvr>
                                        <p:cTn id="27" dur="500"/>
                                        <p:tgtEl>
                                          <p:spTgt spid="8602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6020">
                                            <p:txEl>
                                              <p:pRg st="5" end="5"/>
                                            </p:txEl>
                                          </p:spTgt>
                                        </p:tgtEl>
                                        <p:attrNameLst>
                                          <p:attrName>style.visibility</p:attrName>
                                        </p:attrNameLst>
                                      </p:cBhvr>
                                      <p:to>
                                        <p:strVal val="visible"/>
                                      </p:to>
                                    </p:set>
                                    <p:animEffect transition="in" filter="blinds(horizontal)">
                                      <p:cBhvr>
                                        <p:cTn id="32" dur="500"/>
                                        <p:tgtEl>
                                          <p:spTgt spid="8602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6020">
                                            <p:txEl>
                                              <p:pRg st="6" end="6"/>
                                            </p:txEl>
                                          </p:spTgt>
                                        </p:tgtEl>
                                        <p:attrNameLst>
                                          <p:attrName>style.visibility</p:attrName>
                                        </p:attrNameLst>
                                      </p:cBhvr>
                                      <p:to>
                                        <p:strVal val="visible"/>
                                      </p:to>
                                    </p:set>
                                    <p:animEffect transition="in" filter="blinds(horizontal)">
                                      <p:cBhvr>
                                        <p:cTn id="37" dur="500"/>
                                        <p:tgtEl>
                                          <p:spTgt spid="8602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6020">
                                            <p:txEl>
                                              <p:pRg st="7" end="7"/>
                                            </p:txEl>
                                          </p:spTgt>
                                        </p:tgtEl>
                                        <p:attrNameLst>
                                          <p:attrName>style.visibility</p:attrName>
                                        </p:attrNameLst>
                                      </p:cBhvr>
                                      <p:to>
                                        <p:strVal val="visible"/>
                                      </p:to>
                                    </p:set>
                                    <p:animEffect transition="in" filter="blinds(horizontal)">
                                      <p:cBhvr>
                                        <p:cTn id="42" dur="500"/>
                                        <p:tgtEl>
                                          <p:spTgt spid="8602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020">
                                            <p:txEl>
                                              <p:pRg st="8" end="8"/>
                                            </p:txEl>
                                          </p:spTgt>
                                        </p:tgtEl>
                                        <p:attrNameLst>
                                          <p:attrName>style.visibility</p:attrName>
                                        </p:attrNameLst>
                                      </p:cBhvr>
                                      <p:to>
                                        <p:strVal val="visible"/>
                                      </p:to>
                                    </p:set>
                                    <p:animEffect transition="in" filter="blinds(horizontal)">
                                      <p:cBhvr>
                                        <p:cTn id="47" dur="500"/>
                                        <p:tgtEl>
                                          <p:spTgt spid="8602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6020">
                                            <p:txEl>
                                              <p:pRg st="9" end="9"/>
                                            </p:txEl>
                                          </p:spTgt>
                                        </p:tgtEl>
                                        <p:attrNameLst>
                                          <p:attrName>style.visibility</p:attrName>
                                        </p:attrNameLst>
                                      </p:cBhvr>
                                      <p:to>
                                        <p:strVal val="visible"/>
                                      </p:to>
                                    </p:set>
                                    <p:animEffect transition="in" filter="blinds(horizontal)">
                                      <p:cBhvr>
                                        <p:cTn id="52" dur="500"/>
                                        <p:tgtEl>
                                          <p:spTgt spid="86020">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6020">
                                            <p:txEl>
                                              <p:pRg st="10" end="10"/>
                                            </p:txEl>
                                          </p:spTgt>
                                        </p:tgtEl>
                                        <p:attrNameLst>
                                          <p:attrName>style.visibility</p:attrName>
                                        </p:attrNameLst>
                                      </p:cBhvr>
                                      <p:to>
                                        <p:strVal val="visible"/>
                                      </p:to>
                                    </p:set>
                                    <p:animEffect transition="in" filter="blinds(horizontal)">
                                      <p:cBhvr>
                                        <p:cTn id="57" dur="500"/>
                                        <p:tgtEl>
                                          <p:spTgt spid="86020">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6020">
                                            <p:txEl>
                                              <p:pRg st="11" end="11"/>
                                            </p:txEl>
                                          </p:spTgt>
                                        </p:tgtEl>
                                        <p:attrNameLst>
                                          <p:attrName>style.visibility</p:attrName>
                                        </p:attrNameLst>
                                      </p:cBhvr>
                                      <p:to>
                                        <p:strVal val="visible"/>
                                      </p:to>
                                    </p:set>
                                    <p:animEffect transition="in" filter="blinds(horizontal)">
                                      <p:cBhvr>
                                        <p:cTn id="62" dur="500"/>
                                        <p:tgtEl>
                                          <p:spTgt spid="86020">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6020">
                                            <p:txEl>
                                              <p:pRg st="12" end="12"/>
                                            </p:txEl>
                                          </p:spTgt>
                                        </p:tgtEl>
                                        <p:attrNameLst>
                                          <p:attrName>style.visibility</p:attrName>
                                        </p:attrNameLst>
                                      </p:cBhvr>
                                      <p:to>
                                        <p:strVal val="visible"/>
                                      </p:to>
                                    </p:set>
                                    <p:animEffect transition="in" filter="blinds(horizontal)">
                                      <p:cBhvr>
                                        <p:cTn id="67" dur="500"/>
                                        <p:tgtEl>
                                          <p:spTgt spid="86020">
                                            <p:txEl>
                                              <p:pRg st="12" end="12"/>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86020">
                                            <p:txEl>
                                              <p:pRg st="13" end="13"/>
                                            </p:txEl>
                                          </p:spTgt>
                                        </p:tgtEl>
                                        <p:attrNameLst>
                                          <p:attrName>style.visibility</p:attrName>
                                        </p:attrNameLst>
                                      </p:cBhvr>
                                      <p:to>
                                        <p:strVal val="visible"/>
                                      </p:to>
                                    </p:set>
                                    <p:animEffect transition="in" filter="blinds(horizontal)">
                                      <p:cBhvr>
                                        <p:cTn id="72" dur="500"/>
                                        <p:tgtEl>
                                          <p:spTgt spid="86020">
                                            <p:txEl>
                                              <p:pRg st="13" end="13"/>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86020">
                                            <p:txEl>
                                              <p:pRg st="14" end="14"/>
                                            </p:txEl>
                                          </p:spTgt>
                                        </p:tgtEl>
                                        <p:attrNameLst>
                                          <p:attrName>style.visibility</p:attrName>
                                        </p:attrNameLst>
                                      </p:cBhvr>
                                      <p:to>
                                        <p:strVal val="visible"/>
                                      </p:to>
                                    </p:set>
                                    <p:animEffect transition="in" filter="blinds(horizontal)">
                                      <p:cBhvr>
                                        <p:cTn id="77" dur="500"/>
                                        <p:tgtEl>
                                          <p:spTgt spid="8602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ytuł 1">
            <a:extLst>
              <a:ext uri="{FF2B5EF4-FFF2-40B4-BE49-F238E27FC236}">
                <a16:creationId xmlns:a16="http://schemas.microsoft.com/office/drawing/2014/main" id="{A6CD369B-B478-5B98-D1C0-A1025C92FC26}"/>
              </a:ext>
            </a:extLst>
          </p:cNvPr>
          <p:cNvSpPr>
            <a:spLocks noGrp="1" noChangeArrowheads="1"/>
          </p:cNvSpPr>
          <p:nvPr>
            <p:ph type="title"/>
          </p:nvPr>
        </p:nvSpPr>
        <p:spPr>
          <a:xfrm>
            <a:off x="457200" y="-15875"/>
            <a:ext cx="8229600" cy="1143000"/>
          </a:xfrm>
        </p:spPr>
        <p:txBody>
          <a:bodyPr/>
          <a:lstStyle/>
          <a:p>
            <a:r>
              <a:rPr lang="pl-PL" altLang="pl-PL" sz="3600"/>
              <a:t>„Filozofia nauki”</a:t>
            </a:r>
          </a:p>
        </p:txBody>
      </p:sp>
      <p:sp>
        <p:nvSpPr>
          <p:cNvPr id="4099" name="pole tekstowe 3">
            <a:extLst>
              <a:ext uri="{FF2B5EF4-FFF2-40B4-BE49-F238E27FC236}">
                <a16:creationId xmlns:a16="http://schemas.microsoft.com/office/drawing/2014/main" id="{2289C69D-592A-3D00-3CDA-99363D391F49}"/>
              </a:ext>
            </a:extLst>
          </p:cNvPr>
          <p:cNvSpPr txBox="1">
            <a:spLocks noChangeArrowheads="1"/>
          </p:cNvSpPr>
          <p:nvPr/>
        </p:nvSpPr>
        <p:spPr bwMode="auto">
          <a:xfrm>
            <a:off x="179388" y="908050"/>
            <a:ext cx="8964612"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it-IT" sz="2000" dirty="0"/>
              <a:t>„W poprzednich okresach, filozofowie uważali, że istnieje metafizyka przyrody, dział wiedzy głębszy i bardziej zasadniczy niż każda z nauk empirycznych. […] Dziś filozof nauki nie wierzy już w istnienie tego rodzaju metafizyki; stara filozofia przyrody została zastąpiona przez filozofię nauki,   i ta najnowsza filozofia nie interesuje się odkrywaniem faktów i praw (co dziś jest zadaniem naukowca empiryka) ani metafizyką świata. Filozofia nauki zwraca uwagę na samą naukę, studiując pojęcia, które owa stosuje, metody które używa, jej możliwe rezultaty, formy jej stwierdzeń i typy logiki, które są stosowane.” (R. Carnap, </a:t>
            </a:r>
            <a:r>
              <a:rPr lang="pl-PL" altLang="it-IT" sz="2000" i="1" dirty="0" err="1"/>
              <a:t>Philosophical</a:t>
            </a:r>
            <a:r>
              <a:rPr lang="pl-PL" altLang="it-IT" sz="2000" i="1" dirty="0"/>
              <a:t> </a:t>
            </a:r>
            <a:r>
              <a:rPr lang="pl-PL" altLang="it-IT" sz="2000" i="1" dirty="0" err="1"/>
              <a:t>Foundations</a:t>
            </a:r>
            <a:r>
              <a:rPr lang="pl-PL" altLang="it-IT" sz="2000" i="1" dirty="0"/>
              <a:t> of </a:t>
            </a:r>
            <a:r>
              <a:rPr lang="pl-PL" altLang="it-IT" sz="2000" i="1" dirty="0" err="1"/>
              <a:t>Physics</a:t>
            </a:r>
            <a:r>
              <a:rPr lang="pl-PL" altLang="it-IT" sz="2000" dirty="0"/>
              <a:t>)</a:t>
            </a:r>
          </a:p>
          <a:p>
            <a:pPr>
              <a:spcBef>
                <a:spcPct val="0"/>
              </a:spcBef>
              <a:buFontTx/>
              <a:buNone/>
            </a:pPr>
            <a:r>
              <a:rPr lang="pl-PL" altLang="it-IT" sz="2000" dirty="0"/>
              <a:t>„Ale obszerna literatura […] obejmuje również rozważania metafizyczne na temat odpowiedniości przedstawień naukowych świata i ich relacji z wyobrażeniami powszednimi, rozważania nt. aktualności i praktyczności; w świetle nauki obecnej znaczenie pojęć, jak „substancja” (Whitehead), materia i przyczynowość (Bertrand Russell); i w końcu rozważania etyczne nt. konsekwencji odkryć naukowych i ich zastosowań, jak też rozważania nt. „wpływowych metafizyk”, wizji świata i ich założeń kategorialnych, wpływających na jej rozwój.”</a:t>
            </a:r>
          </a:p>
          <a:p>
            <a:pPr>
              <a:spcBef>
                <a:spcPct val="0"/>
              </a:spcBef>
              <a:buFontTx/>
              <a:buNone/>
            </a:pPr>
            <a:endParaRPr lang="pl-PL" altLang="it-IT" sz="1800" dirty="0"/>
          </a:p>
          <a:p>
            <a:pPr>
              <a:spcBef>
                <a:spcPct val="0"/>
              </a:spcBef>
              <a:buFontTx/>
              <a:buNone/>
            </a:pPr>
            <a:r>
              <a:rPr lang="pl-PL" altLang="it-IT" sz="1800" dirty="0"/>
              <a:t>N. </a:t>
            </a:r>
            <a:r>
              <a:rPr lang="pl-PL" altLang="it-IT" sz="1800" dirty="0" err="1"/>
              <a:t>Abbagnano</a:t>
            </a:r>
            <a:r>
              <a:rPr lang="pl-PL" altLang="it-IT" sz="1800" dirty="0"/>
              <a:t>, </a:t>
            </a:r>
            <a:r>
              <a:rPr lang="pl-PL" altLang="it-IT" sz="1800" i="1" dirty="0" err="1"/>
              <a:t>Storia</a:t>
            </a:r>
            <a:r>
              <a:rPr lang="pl-PL" altLang="it-IT" sz="1800" i="1" dirty="0"/>
              <a:t> </a:t>
            </a:r>
            <a:r>
              <a:rPr lang="pl-PL" altLang="it-IT" sz="1800" i="1" dirty="0" err="1"/>
              <a:t>della</a:t>
            </a:r>
            <a:r>
              <a:rPr lang="pl-PL" altLang="it-IT" sz="1800" i="1" dirty="0"/>
              <a:t> </a:t>
            </a:r>
            <a:r>
              <a:rPr lang="pl-PL" altLang="it-IT" sz="1800" i="1" dirty="0" err="1"/>
              <a:t>filosofia</a:t>
            </a:r>
            <a:r>
              <a:rPr lang="pl-PL" altLang="it-IT" sz="1800" dirty="0"/>
              <a:t>, De </a:t>
            </a:r>
            <a:r>
              <a:rPr lang="pl-PL" altLang="it-IT" sz="1800" dirty="0" err="1"/>
              <a:t>Agostini</a:t>
            </a:r>
            <a:r>
              <a:rPr lang="pl-PL" altLang="it-IT" sz="1800" dirty="0"/>
              <a:t>, Novara 2006, t. 12, s. 369, tł. GK</a:t>
            </a:r>
          </a:p>
          <a:p>
            <a:pPr>
              <a:spcBef>
                <a:spcPct val="0"/>
              </a:spcBef>
              <a:buFontTx/>
              <a:buNone/>
            </a:pPr>
            <a:r>
              <a:rPr lang="pl-PL" altLang="it-IT" sz="2100" dirty="0"/>
              <a:t>  </a:t>
            </a:r>
            <a:endParaRPr lang="pl-PL" altLang="pl-PL" sz="2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452C4B-EAB8-67FF-7DE8-B3BDF23A9C21}"/>
              </a:ext>
            </a:extLst>
          </p:cNvPr>
          <p:cNvSpPr>
            <a:spLocks noGrp="1"/>
          </p:cNvSpPr>
          <p:nvPr>
            <p:ph type="title"/>
          </p:nvPr>
        </p:nvSpPr>
        <p:spPr>
          <a:xfrm>
            <a:off x="457199" y="-146961"/>
            <a:ext cx="8229600" cy="1143000"/>
          </a:xfrm>
        </p:spPr>
        <p:txBody>
          <a:bodyPr/>
          <a:lstStyle/>
          <a:p>
            <a:r>
              <a:rPr lang="pl-PL" sz="3600" dirty="0"/>
              <a:t>Stefan Banach (1892-1945)</a:t>
            </a:r>
            <a:endParaRPr lang="en-US" sz="3600" dirty="0"/>
          </a:p>
        </p:txBody>
      </p:sp>
      <p:pic>
        <p:nvPicPr>
          <p:cNvPr id="4" name="Obraz 3" descr="Obraz zawierający tekst, pismo odręczne, papier, menu&#10;&#10;Opis wygenerowany automatycznie">
            <a:extLst>
              <a:ext uri="{FF2B5EF4-FFF2-40B4-BE49-F238E27FC236}">
                <a16:creationId xmlns:a16="http://schemas.microsoft.com/office/drawing/2014/main" id="{B08BA6A5-97DA-F8E9-B23A-C55DB018F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464340" y="166484"/>
            <a:ext cx="4215319" cy="5411760"/>
          </a:xfrm>
          <a:prstGeom prst="rect">
            <a:avLst/>
          </a:prstGeom>
        </p:spPr>
      </p:pic>
      <p:sp>
        <p:nvSpPr>
          <p:cNvPr id="5" name="Rectangle 2">
            <a:extLst>
              <a:ext uri="{FF2B5EF4-FFF2-40B4-BE49-F238E27FC236}">
                <a16:creationId xmlns:a16="http://schemas.microsoft.com/office/drawing/2014/main" id="{80DD9375-B4EF-D594-500C-F9A15EFFAF4D}"/>
              </a:ext>
            </a:extLst>
          </p:cNvPr>
          <p:cNvSpPr>
            <a:spLocks noChangeArrowheads="1"/>
          </p:cNvSpPr>
          <p:nvPr/>
        </p:nvSpPr>
        <p:spPr bwMode="auto">
          <a:xfrm>
            <a:off x="-92091" y="5065243"/>
            <a:ext cx="9236092" cy="2090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7935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400" b="0" i="0" u="none" strike="noStrike" cap="none" normalizeH="0" baseline="0" dirty="0">
                <a:ln>
                  <a:noFill/>
                </a:ln>
                <a:solidFill>
                  <a:schemeClr val="tx1"/>
                </a:solidFill>
                <a:effectLst/>
                <a:latin typeface="Arial" panose="020B0604020202020204" pitchFamily="34" charset="0"/>
              </a:rPr>
              <a:t>Nel 1941 per Leopoli comincia una brutale occupazione da parte della Germania nazista; </a:t>
            </a:r>
            <a:r>
              <a:rPr kumimoji="0" lang="it-IT" altLang="en-US" sz="1400" b="0" i="0" u="none" strike="noStrike" cap="none" normalizeH="0" baseline="0" dirty="0" err="1">
                <a:ln>
                  <a:noFill/>
                </a:ln>
                <a:solidFill>
                  <a:schemeClr val="tx1"/>
                </a:solidFill>
                <a:effectLst/>
                <a:latin typeface="Arial" panose="020B0604020202020204" pitchFamily="34" charset="0"/>
              </a:rPr>
              <a:t>Banach</a:t>
            </a:r>
            <a:r>
              <a:rPr kumimoji="0" lang="it-IT" altLang="en-US" sz="1400" b="0" i="0" u="none" strike="noStrike" cap="none" normalizeH="0" baseline="0" dirty="0">
                <a:ln>
                  <a:noFill/>
                </a:ln>
                <a:solidFill>
                  <a:schemeClr val="tx1"/>
                </a:solidFill>
                <a:effectLst/>
                <a:latin typeface="Arial" panose="020B0604020202020204" pitchFamily="34" charset="0"/>
              </a:rPr>
              <a:t> riesce a </a:t>
            </a:r>
            <a:r>
              <a:rPr kumimoji="0" lang="it-IT" altLang="en-US" sz="1400" b="0" i="0" u="none" strike="noStrike" cap="none" normalizeH="0" baseline="0" dirty="0" err="1">
                <a:ln>
                  <a:noFill/>
                </a:ln>
                <a:solidFill>
                  <a:schemeClr val="tx1"/>
                </a:solidFill>
                <a:effectLst/>
                <a:latin typeface="Arial" panose="020B0604020202020204" pitchFamily="34" charset="0"/>
              </a:rPr>
              <a:t>soprav</a:t>
            </a:r>
            <a:r>
              <a:rPr lang="pl-PL" altLang="en-US" sz="1400" dirty="0"/>
              <a:t>-</a:t>
            </a:r>
            <a:r>
              <a:rPr kumimoji="0" lang="it-IT" altLang="en-US" sz="1400" b="0" i="0" u="none" strike="noStrike" cap="none" normalizeH="0" baseline="0" dirty="0">
                <a:ln>
                  <a:noFill/>
                </a:ln>
                <a:solidFill>
                  <a:schemeClr val="tx1"/>
                </a:solidFill>
                <a:effectLst/>
                <a:latin typeface="Arial" panose="020B0604020202020204" pitchFamily="34" charset="0"/>
              </a:rPr>
              <a:t>vivere guadagnandosi da vivere alimentando con il proprio sangue dei pidocchi utilizzati per la produzione del vaccino per il tifo condotta da Rudolf </a:t>
            </a:r>
            <a:r>
              <a:rPr kumimoji="0" lang="it-IT" altLang="en-US" sz="1400" b="0" i="0" u="none" strike="noStrike" cap="none" normalizeH="0" baseline="0" dirty="0" err="1">
                <a:ln>
                  <a:noFill/>
                </a:ln>
                <a:solidFill>
                  <a:schemeClr val="tx1"/>
                </a:solidFill>
                <a:effectLst/>
                <a:latin typeface="Arial" panose="020B0604020202020204" pitchFamily="34" charset="0"/>
              </a:rPr>
              <a:t>Weigl</a:t>
            </a:r>
            <a:r>
              <a:rPr kumimoji="0" lang="it-IT" altLang="en-US" sz="1400" b="0" i="0" u="none" strike="noStrike" cap="none" normalizeH="0" baseline="0" dirty="0">
                <a:ln>
                  <a:noFill/>
                </a:ln>
                <a:solidFill>
                  <a:schemeClr val="tx1"/>
                </a:solidFill>
                <a:effectLst/>
                <a:latin typeface="Arial" panose="020B0604020202020204" pitchFamily="34" charset="0"/>
              </a:rPr>
              <a:t>. In questi anni la sua salute declina e contrae un cancro ai polmoni.</a:t>
            </a:r>
            <a:endParaRPr kumimoji="0" lang="pl-PL"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pl-PL" altLang="en-US" sz="1400" dirty="0"/>
              <a:t>   </a:t>
            </a:r>
            <a:r>
              <a:rPr kumimoji="0" lang="pl-PL" altLang="en-US" sz="1400" b="0" i="0" u="none" strike="noStrike" cap="none" normalizeH="0" baseline="0" dirty="0">
                <a:ln>
                  <a:noFill/>
                </a:ln>
                <a:solidFill>
                  <a:schemeClr val="tx1"/>
                </a:solidFill>
                <a:effectLst/>
                <a:latin typeface="Arial" panose="020B0604020202020204" pitchFamily="34" charset="0"/>
              </a:rPr>
              <a:t> </a:t>
            </a:r>
            <a:r>
              <a:rPr kumimoji="0" lang="it-IT" altLang="en-US" sz="1400" b="0" i="0" u="none" strike="noStrike" cap="none" normalizeH="0" baseline="0" dirty="0" err="1">
                <a:ln>
                  <a:noFill/>
                </a:ln>
                <a:solidFill>
                  <a:schemeClr val="tx1"/>
                </a:solidFill>
                <a:effectLst/>
                <a:latin typeface="Arial" panose="020B0604020202020204" pitchFamily="34" charset="0"/>
              </a:rPr>
              <a:t>Banach</a:t>
            </a:r>
            <a:r>
              <a:rPr kumimoji="0" lang="it-IT" altLang="en-US" sz="1400" b="0" i="0" u="none" strike="noStrike" cap="none" normalizeH="0" baseline="0" dirty="0">
                <a:ln>
                  <a:noFill/>
                </a:ln>
                <a:solidFill>
                  <a:schemeClr val="tx1"/>
                </a:solidFill>
                <a:effectLst/>
                <a:latin typeface="Arial" panose="020B0604020202020204" pitchFamily="34" charset="0"/>
              </a:rPr>
              <a:t> viene considerato il fondatore dell'analisi funzionale, argomento del quale avviò una trattazione sistematica sviluppando i risultati precedenti sopra le equazioni integrali di Volterra, </a:t>
            </a:r>
            <a:r>
              <a:rPr kumimoji="0" lang="it-IT" altLang="en-US" sz="1400" b="0" i="0" u="none" strike="noStrike" cap="none" normalizeH="0" baseline="0" dirty="0" err="1">
                <a:ln>
                  <a:noFill/>
                </a:ln>
                <a:solidFill>
                  <a:schemeClr val="tx1"/>
                </a:solidFill>
                <a:effectLst/>
                <a:latin typeface="Arial" panose="020B0604020202020204" pitchFamily="34" charset="0"/>
              </a:rPr>
              <a:t>Fredholm</a:t>
            </a:r>
            <a:r>
              <a:rPr kumimoji="0" lang="it-IT" altLang="en-US" sz="1400" b="0" i="0" u="none" strike="noStrike" cap="none" normalizeH="0" baseline="0" dirty="0">
                <a:ln>
                  <a:noFill/>
                </a:ln>
                <a:solidFill>
                  <a:schemeClr val="tx1"/>
                </a:solidFill>
                <a:effectLst/>
                <a:latin typeface="Arial" panose="020B0604020202020204" pitchFamily="34" charset="0"/>
              </a:rPr>
              <a:t> e Hilbert. Egli diede anche importanti contributi alla teoria degli spazi vettoriali topologici, alla teoria della misura, alla teoria degli insiemi e alla teoria dei polinomi ortogonali.</a:t>
            </a: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1400" b="0" i="0" u="none" strike="noStrike" cap="none" normalizeH="0" baseline="0" dirty="0">
                <a:ln>
                  <a:noFill/>
                </a:ln>
                <a:solidFill>
                  <a:schemeClr val="tx1"/>
                </a:solidFill>
                <a:effectLst/>
                <a:latin typeface="Arial" panose="020B0604020202020204" pitchFamily="34" charset="0"/>
              </a:rPr>
              <a:t>    </a:t>
            </a:r>
            <a:r>
              <a:rPr kumimoji="0" lang="it-IT" altLang="en-US" sz="1400" b="0" i="0" u="none" strike="noStrike" cap="none" normalizeH="0" baseline="0" dirty="0">
                <a:ln>
                  <a:noFill/>
                </a:ln>
                <a:solidFill>
                  <a:schemeClr val="tx1"/>
                </a:solidFill>
                <a:effectLst/>
                <a:latin typeface="Arial" panose="020B0604020202020204" pitchFamily="34" charset="0"/>
              </a:rPr>
              <a:t>"I buoni matematici riescono a vedere le analogie. I grandi matematici riescono a vedere le analogie tra le analogie.„</a:t>
            </a:r>
            <a:r>
              <a:rPr kumimoji="0" lang="pl-PL" altLang="en-US" sz="1400" b="0" i="0" u="none" strike="noStrike" cap="none" normalizeH="0" baseline="0" dirty="0">
                <a:ln>
                  <a:noFill/>
                </a:ln>
                <a:solidFill>
                  <a:schemeClr val="tx1"/>
                </a:solidFill>
                <a:effectLst/>
                <a:latin typeface="Arial" panose="020B0604020202020204" pitchFamily="34" charset="0"/>
              </a:rPr>
              <a:t> </a:t>
            </a:r>
            <a:r>
              <a:rPr kumimoji="0" lang="it-IT" altLang="en-US" sz="1400" b="0" i="0" u="none" strike="noStrike" cap="none" normalizeH="0" baseline="0" dirty="0">
                <a:ln>
                  <a:noFill/>
                </a:ln>
                <a:solidFill>
                  <a:schemeClr val="tx1"/>
                </a:solidFill>
                <a:effectLst/>
                <a:latin typeface="Arial" panose="020B0604020202020204" pitchFamily="34" charset="0"/>
              </a:rPr>
              <a:t>Aforisma che Stanisław Marcin </a:t>
            </a:r>
            <a:r>
              <a:rPr kumimoji="0" lang="it-IT" altLang="en-US" sz="1400" b="0" i="0" u="none" strike="noStrike" cap="none" normalizeH="0" baseline="0" dirty="0" err="1">
                <a:ln>
                  <a:noFill/>
                </a:ln>
                <a:solidFill>
                  <a:schemeClr val="tx1"/>
                </a:solidFill>
                <a:effectLst/>
                <a:latin typeface="Arial" panose="020B0604020202020204" pitchFamily="34" charset="0"/>
              </a:rPr>
              <a:t>Ulam</a:t>
            </a:r>
            <a:r>
              <a:rPr kumimoji="0" lang="it-IT" altLang="en-US" sz="1400" b="0" i="0" u="none" strike="noStrike" cap="none" normalizeH="0" baseline="0" dirty="0">
                <a:ln>
                  <a:noFill/>
                </a:ln>
                <a:solidFill>
                  <a:schemeClr val="tx1"/>
                </a:solidFill>
                <a:effectLst/>
                <a:latin typeface="Arial" panose="020B0604020202020204" pitchFamily="34" charset="0"/>
              </a:rPr>
              <a:t>, un altro matematico della Scuola matematica di</a:t>
            </a:r>
            <a:r>
              <a:rPr kumimoji="0" lang="pl-PL" altLang="en-US" sz="1400" b="0" i="0" u="none" strike="noStrike" cap="none" normalizeH="0" baseline="0" dirty="0">
                <a:ln>
                  <a:noFill/>
                </a:ln>
                <a:solidFill>
                  <a:schemeClr val="tx1"/>
                </a:solidFill>
                <a:effectLst/>
                <a:latin typeface="Arial" panose="020B0604020202020204" pitchFamily="34" charset="0"/>
              </a:rPr>
              <a:t> </a:t>
            </a:r>
            <a:r>
              <a:rPr kumimoji="0" lang="pl-PL" altLang="en-US" sz="1400" b="0" i="0" u="none" strike="noStrike" cap="none" normalizeH="0" baseline="0" dirty="0" err="1">
                <a:ln>
                  <a:noFill/>
                </a:ln>
                <a:solidFill>
                  <a:schemeClr val="tx1"/>
                </a:solidFill>
                <a:effectLst/>
                <a:latin typeface="Arial" panose="020B0604020202020204" pitchFamily="34" charset="0"/>
              </a:rPr>
              <a:t>Leopoli</a:t>
            </a:r>
            <a:r>
              <a:rPr kumimoji="0" lang="pl-PL" altLang="en-US" sz="1400" b="0" i="0" u="none" strike="noStrike" cap="none" normalizeH="0" baseline="0">
                <a:ln>
                  <a:noFill/>
                </a:ln>
                <a:solidFill>
                  <a:schemeClr val="tx1"/>
                </a:solidFill>
                <a:effectLst/>
                <a:latin typeface="Arial" panose="020B0604020202020204" pitchFamily="34" charset="0"/>
              </a:rPr>
              <a:t>  </a:t>
            </a:r>
            <a:r>
              <a:rPr kumimoji="0" lang="it-IT" altLang="en-US" sz="1400" b="0" i="0" u="none" strike="noStrike" cap="none" normalizeH="0" baseline="0">
                <a:ln>
                  <a:noFill/>
                </a:ln>
                <a:solidFill>
                  <a:schemeClr val="tx1"/>
                </a:solidFill>
                <a:effectLst/>
                <a:latin typeface="Arial" panose="020B0604020202020204" pitchFamily="34" charset="0"/>
              </a:rPr>
              <a:t>attribuisce</a:t>
            </a:r>
            <a:r>
              <a:rPr kumimoji="0" lang="pl-PL" altLang="en-US" sz="1400" b="0" i="0" u="none" strike="noStrike" cap="none" normalizeH="0" baseline="0" dirty="0">
                <a:ln>
                  <a:noFill/>
                </a:ln>
                <a:solidFill>
                  <a:schemeClr val="tx1"/>
                </a:solidFill>
                <a:effectLst/>
                <a:latin typeface="Arial" panose="020B0604020202020204" pitchFamily="34" charset="0"/>
              </a:rPr>
              <a:t> </a:t>
            </a:r>
            <a:r>
              <a:rPr kumimoji="0" lang="it-IT" altLang="en-US" sz="1400" b="0" i="0" u="none" strike="noStrike" cap="none" normalizeH="0" baseline="0" dirty="0">
                <a:ln>
                  <a:noFill/>
                </a:ln>
                <a:solidFill>
                  <a:schemeClr val="tx1"/>
                </a:solidFill>
                <a:effectLst/>
                <a:latin typeface="Arial" panose="020B0604020202020204" pitchFamily="34" charset="0"/>
              </a:rPr>
              <a:t>a Stefan </a:t>
            </a:r>
            <a:r>
              <a:rPr kumimoji="0" lang="it-IT" altLang="en-US" sz="1400" b="0" i="0" u="none" strike="noStrike" cap="none" normalizeH="0" baseline="0" dirty="0" err="1">
                <a:ln>
                  <a:noFill/>
                </a:ln>
                <a:solidFill>
                  <a:schemeClr val="tx1"/>
                </a:solidFill>
                <a:effectLst/>
                <a:latin typeface="Arial" panose="020B0604020202020204" pitchFamily="34" charset="0"/>
              </a:rPr>
              <a:t>Banach</a:t>
            </a:r>
            <a:r>
              <a:rPr kumimoji="0" lang="it-IT" altLang="en-US" sz="1400" b="0" i="0" u="none" strike="noStrike" cap="none" normalizeH="0" baseline="0" dirty="0">
                <a:ln>
                  <a:noFill/>
                </a:ln>
                <a:solidFill>
                  <a:schemeClr val="tx1"/>
                </a:solidFill>
                <a:effectLst/>
                <a:latin typeface="Arial" panose="020B0604020202020204" pitchFamily="34"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4361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ytuł 1">
            <a:extLst>
              <a:ext uri="{FF2B5EF4-FFF2-40B4-BE49-F238E27FC236}">
                <a16:creationId xmlns:a16="http://schemas.microsoft.com/office/drawing/2014/main" id="{8C6EE990-0AC8-B40A-0AAC-8E1CB8739DB3}"/>
              </a:ext>
            </a:extLst>
          </p:cNvPr>
          <p:cNvSpPr>
            <a:spLocks noGrp="1" noChangeArrowheads="1"/>
          </p:cNvSpPr>
          <p:nvPr>
            <p:ph type="title"/>
          </p:nvPr>
        </p:nvSpPr>
        <p:spPr>
          <a:xfrm>
            <a:off x="457200" y="28575"/>
            <a:ext cx="8229600" cy="808038"/>
          </a:xfrm>
        </p:spPr>
        <p:txBody>
          <a:bodyPr/>
          <a:lstStyle/>
          <a:p>
            <a:r>
              <a:rPr lang="pl-PL" altLang="pl-PL" sz="3600"/>
              <a:t>Thomas Kuhn (1922-1996)</a:t>
            </a:r>
          </a:p>
        </p:txBody>
      </p:sp>
      <p:sp>
        <p:nvSpPr>
          <p:cNvPr id="3" name="Symbol zastępczy zawartości 2">
            <a:extLst>
              <a:ext uri="{FF2B5EF4-FFF2-40B4-BE49-F238E27FC236}">
                <a16:creationId xmlns:a16="http://schemas.microsoft.com/office/drawing/2014/main" id="{8542CD63-A628-0AF1-DF57-65F706745E35}"/>
              </a:ext>
            </a:extLst>
          </p:cNvPr>
          <p:cNvSpPr txBox="1">
            <a:spLocks noChangeArrowheads="1"/>
          </p:cNvSpPr>
          <p:nvPr/>
        </p:nvSpPr>
        <p:spPr>
          <a:xfrm>
            <a:off x="0" y="793750"/>
            <a:ext cx="9144000"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pl-PL" altLang="pl-PL" sz="1900" dirty="0"/>
              <a:t>Historyk nauki i filozof amerykański, położył bazy epistemologiczne analizy modeli, według których nauka się rozwija, w radykalnej opozycji do modelu racjonalnego, typowego dla XX wieku (</a:t>
            </a:r>
            <a:r>
              <a:rPr lang="pl-PL" altLang="pl-PL" sz="1900" dirty="0" err="1"/>
              <a:t>neo</a:t>
            </a:r>
            <a:r>
              <a:rPr lang="pl-PL" altLang="pl-PL" sz="1900" dirty="0"/>
              <a:t>-pozytywizm i racjonalizm krytyczny Poppera), według których historia nauki jest nieistotna dla epistemologii. W </a:t>
            </a:r>
            <a:r>
              <a:rPr lang="pl-PL" altLang="pl-PL" sz="1900" i="1" dirty="0"/>
              <a:t>Strukturze rewolucji naukowej </a:t>
            </a:r>
            <a:r>
              <a:rPr lang="pl-PL" altLang="pl-PL" sz="1900" dirty="0"/>
              <a:t>(1962) rysuje model nie „kumulatywny” ale „rewolucyjny” rozwoju naukowego. Według tego modelu rozwój nauki przebiega poprzez zmianę aktualnego </a:t>
            </a:r>
            <a:r>
              <a:rPr lang="pl-PL" altLang="pl-PL" sz="1900" b="1" dirty="0"/>
              <a:t>paradygmatu</a:t>
            </a:r>
            <a:r>
              <a:rPr lang="pl-PL" altLang="pl-PL" sz="1900" baseline="30000" dirty="0"/>
              <a:t>1)</a:t>
            </a:r>
            <a:r>
              <a:rPr lang="pl-PL" altLang="pl-PL" sz="1900" dirty="0"/>
              <a:t> (czyli „solidnej struktury założeń koncepcyjnych, teoretycznych, instrumentalnych i metodologicznych” które rządzą badaniami społeczności naukowej w określonym zakresie zjawisk), do nowego paradygmatu.</a:t>
            </a:r>
          </a:p>
          <a:p>
            <a:pPr marL="0" indent="0">
              <a:buFontTx/>
              <a:buNone/>
              <a:defRPr/>
            </a:pPr>
            <a:r>
              <a:rPr lang="pl-PL" altLang="pl-PL" sz="1900" dirty="0"/>
              <a:t>Taka zmiana zachodzi, kiedy stosowany aktualnie paradygmat akumuluje znaczną serię „anomalii”, w swych próbach wyjaśnienia zachowania natury. A ponieważ </a:t>
            </a:r>
            <a:r>
              <a:rPr lang="pl-PL" altLang="pl-PL" sz="1900" b="1" dirty="0"/>
              <a:t>różne paradygmaty są</a:t>
            </a:r>
            <a:r>
              <a:rPr lang="pl-PL" altLang="pl-PL" sz="1900" dirty="0"/>
              <a:t> różnymi sposobami patrzenia na świat i prowadzenia badań naukowych i są nie do pogodzenia między sobą, zmiana paradygmatu, przejście społeczności naukowej do nowego paradygmatu jest procesem rewolucyjnym. Procesem, który dla Kuhna jest z pewnością nacechowany „coraz to dokładniejszymi bardziej wyrafinowanym” zrozumieniem świata, ale który nie może być rozumiany jako postęp w kierunku „kompletnego, obiektywnego, i prawdziwego wyjaśnienia przyrody”. </a:t>
            </a:r>
          </a:p>
          <a:p>
            <a:pPr marL="0" indent="0">
              <a:buFontTx/>
              <a:buNone/>
              <a:defRPr/>
            </a:pPr>
            <a:r>
              <a:rPr lang="pl-PL" altLang="pl-PL" sz="1900" i="1" dirty="0" err="1"/>
              <a:t>Tutto</a:t>
            </a:r>
            <a:r>
              <a:rPr lang="pl-PL" altLang="pl-PL" sz="1900" i="1" dirty="0"/>
              <a:t> </a:t>
            </a:r>
            <a:r>
              <a:rPr lang="pl-PL" altLang="pl-PL" sz="1900" i="1" dirty="0" err="1"/>
              <a:t>filosofia</a:t>
            </a:r>
            <a:r>
              <a:rPr lang="pl-PL" altLang="pl-PL" sz="1900" dirty="0"/>
              <a:t>, </a:t>
            </a:r>
            <a:r>
              <a:rPr lang="pl-PL" altLang="pl-PL" sz="1900" dirty="0" err="1"/>
              <a:t>DeAgostini</a:t>
            </a:r>
            <a:r>
              <a:rPr lang="pl-PL" altLang="pl-PL" sz="1900" dirty="0"/>
              <a:t>, Novara, 1997, str. 317   </a:t>
            </a:r>
          </a:p>
          <a:p>
            <a:pPr>
              <a:defRPr/>
            </a:pPr>
            <a:endParaRPr lang="pl-PL" alt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8322C82A-20DE-04B1-F608-852574207101}"/>
              </a:ext>
            </a:extLst>
          </p:cNvPr>
          <p:cNvSpPr>
            <a:spLocks noGrp="1" noChangeArrowheads="1"/>
          </p:cNvSpPr>
          <p:nvPr>
            <p:ph type="title"/>
          </p:nvPr>
        </p:nvSpPr>
        <p:spPr>
          <a:xfrm>
            <a:off x="457200" y="28575"/>
            <a:ext cx="8229600" cy="808038"/>
          </a:xfrm>
        </p:spPr>
        <p:txBody>
          <a:bodyPr/>
          <a:lstStyle/>
          <a:p>
            <a:r>
              <a:rPr lang="pl-PL" altLang="pl-PL" sz="3600" dirty="0"/>
              <a:t>Thomas Kuhn: Teorie w fizyce</a:t>
            </a:r>
          </a:p>
        </p:txBody>
      </p:sp>
      <p:sp>
        <p:nvSpPr>
          <p:cNvPr id="3" name="Symbol zastępczy zawartości 2">
            <a:extLst>
              <a:ext uri="{FF2B5EF4-FFF2-40B4-BE49-F238E27FC236}">
                <a16:creationId xmlns:a16="http://schemas.microsoft.com/office/drawing/2014/main" id="{98024C86-D354-0556-BC3C-5EF74F12760D}"/>
              </a:ext>
            </a:extLst>
          </p:cNvPr>
          <p:cNvSpPr txBox="1">
            <a:spLocks noChangeArrowheads="1"/>
          </p:cNvSpPr>
          <p:nvPr/>
        </p:nvSpPr>
        <p:spPr>
          <a:xfrm>
            <a:off x="0" y="793750"/>
            <a:ext cx="9144000"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pl-PL" altLang="pl-PL" sz="2000" dirty="0"/>
              <a:t>„Nowe kanony wyjaśniania w fizyce rodzą się wraz z nowymi teoriami, wobec których są one w znacznym stopniu pochodne. Nowe teorie fizyczne – na przykład mechanika Newtona – były powszechnie </a:t>
            </a:r>
            <a:r>
              <a:rPr lang="pl-PL" altLang="pl-PL" sz="2000" i="1" dirty="0"/>
              <a:t>odrzucane</a:t>
            </a:r>
            <a:r>
              <a:rPr lang="pl-PL" altLang="pl-PL" sz="2000" dirty="0"/>
              <a:t> przez ludzi, którzy wprawdzie przyznawali im zdolność rozwiązywania nie dających się uprzednio wyjaśnić problemów, niemniej z uporem twierdzili, że niczego one nie tłumaczą</a:t>
            </a:r>
          </a:p>
          <a:p>
            <a:pPr marL="0" indent="0">
              <a:buFontTx/>
              <a:buNone/>
              <a:defRPr/>
            </a:pPr>
            <a:r>
              <a:rPr lang="pl-PL" altLang="pl-PL" sz="2000" dirty="0"/>
              <a:t>Następne pokolenia, nauczone korzystać z tych teorii, uznawały z reguły, że mają one również moc </a:t>
            </a:r>
            <a:r>
              <a:rPr lang="pl-PL" altLang="pl-PL" sz="2000" i="1" dirty="0"/>
              <a:t>wyjaśniającą</a:t>
            </a:r>
            <a:r>
              <a:rPr lang="pl-PL" altLang="pl-PL" sz="2000" dirty="0"/>
              <a:t>. Pragmatyczne powodzenie teorii naukowej zdaje się gwarantować ostateczny sukces związanego z nią sposobu wyjaśniania. Moc wyjaśniająca rodzi się jednak dopiero z czasem. </a:t>
            </a:r>
          </a:p>
          <a:p>
            <a:pPr marL="0" indent="0">
              <a:buFontTx/>
              <a:buNone/>
              <a:defRPr/>
            </a:pPr>
            <a:r>
              <a:rPr lang="pl-PL" altLang="pl-PL" sz="2000" dirty="0"/>
              <a:t>Doświadczenie wielu współczesnych uczonych wskazuje, że można być mocno przekonanym do nowej teorii, a zarazem nie być odpowiednio przygotowanym, by traktować ją jako teorię wyjaśniającą. To przychodzi dopiero z czasem, ale – jak dotąd, zawsze przychodziło.” </a:t>
            </a:r>
          </a:p>
          <a:p>
            <a:pPr>
              <a:defRPr/>
            </a:pPr>
            <a:r>
              <a:rPr lang="pl-PL" altLang="pl-PL" sz="2000" dirty="0"/>
              <a:t>T. Kuhn, </a:t>
            </a:r>
            <a:r>
              <a:rPr lang="pl-PL" altLang="pl-PL" sz="2000" i="1" dirty="0"/>
              <a:t>Pojęcia przyczyny w rozwoju fizyki</a:t>
            </a:r>
            <a:r>
              <a:rPr lang="pl-PL" altLang="pl-PL" sz="2000" dirty="0"/>
              <a:t>, w: Dwa bieguny</a:t>
            </a:r>
            <a:r>
              <a:rPr lang="pl-PL" altLang="pl-PL" sz="2000" i="1" dirty="0"/>
              <a:t>, </a:t>
            </a:r>
            <a:r>
              <a:rPr lang="pl-PL" altLang="pl-PL" sz="2000" dirty="0"/>
              <a:t>str. 64</a:t>
            </a:r>
          </a:p>
          <a:p>
            <a:pPr marL="0" indent="0">
              <a:buFontTx/>
              <a:buNone/>
              <a:defRPr/>
            </a:pPr>
            <a:r>
              <a:rPr lang="pl-PL" altLang="pl-PL" sz="2000" dirty="0">
                <a:solidFill>
                  <a:srgbClr val="000099"/>
                </a:solidFill>
              </a:rPr>
              <a:t>Jak cytowałem, 100 lat po jej powstaniu, „mechaniki kwantowej ciągle nie rozumiemy”. Co nie zmienia faktu, że znakomicie z niej </a:t>
            </a:r>
            <a:r>
              <a:rPr lang="pl-PL" altLang="pl-PL" sz="2000" i="1" dirty="0">
                <a:solidFill>
                  <a:srgbClr val="000099"/>
                </a:solidFill>
              </a:rPr>
              <a:t>korzystamy</a:t>
            </a:r>
            <a:r>
              <a:rPr lang="pl-PL" altLang="pl-PL" sz="2000" dirty="0">
                <a:solidFill>
                  <a:srgbClr val="000099"/>
                </a:solidFill>
              </a:rPr>
              <a:t>.</a:t>
            </a:r>
          </a:p>
          <a:p>
            <a:pPr marL="0" indent="0">
              <a:buFontTx/>
              <a:buNone/>
              <a:defRPr/>
            </a:pPr>
            <a:r>
              <a:rPr lang="pl-PL" altLang="pl-PL" sz="2000" dirty="0">
                <a:solidFill>
                  <a:srgbClr val="000099"/>
                </a:solidFill>
              </a:rPr>
              <a:t>Kuhn, fizyk z zawodu, dużo lepiej rozumie tę dziedzinę niż Popper. Ale ich wyjaśnienia są ciekawe, bo komplementarne.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ytuł 1">
            <a:extLst>
              <a:ext uri="{FF2B5EF4-FFF2-40B4-BE49-F238E27FC236}">
                <a16:creationId xmlns:a16="http://schemas.microsoft.com/office/drawing/2014/main" id="{AAB8B165-6362-973B-5D4C-98072F02A263}"/>
              </a:ext>
            </a:extLst>
          </p:cNvPr>
          <p:cNvSpPr>
            <a:spLocks noGrp="1" noChangeArrowheads="1"/>
          </p:cNvSpPr>
          <p:nvPr>
            <p:ph type="title"/>
          </p:nvPr>
        </p:nvSpPr>
        <p:spPr>
          <a:xfrm>
            <a:off x="457200" y="28575"/>
            <a:ext cx="8686800" cy="808038"/>
          </a:xfrm>
        </p:spPr>
        <p:txBody>
          <a:bodyPr/>
          <a:lstStyle/>
          <a:p>
            <a:r>
              <a:rPr lang="pl-PL" altLang="pl-PL" sz="3600"/>
              <a:t>Kuhn: Rola matematyki i doświadczenia</a:t>
            </a:r>
          </a:p>
        </p:txBody>
      </p:sp>
      <p:sp>
        <p:nvSpPr>
          <p:cNvPr id="12291" name="Symbol zastępczy zawartości 2">
            <a:extLst>
              <a:ext uri="{FF2B5EF4-FFF2-40B4-BE49-F238E27FC236}">
                <a16:creationId xmlns:a16="http://schemas.microsoft.com/office/drawing/2014/main" id="{54263F22-E78C-B556-87AC-5FD212A891E4}"/>
              </a:ext>
            </a:extLst>
          </p:cNvPr>
          <p:cNvSpPr txBox="1">
            <a:spLocks noChangeArrowheads="1"/>
          </p:cNvSpPr>
          <p:nvPr/>
        </p:nvSpPr>
        <p:spPr bwMode="auto">
          <a:xfrm>
            <a:off x="0" y="79375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pl-PL" altLang="pl-PL" sz="2000"/>
              <a:t>„Przed Tycho de Brahe astronomowie nie śledzili ciągłego ruchu planet. Notowali natomiast wschody, opozycje [zbliżenia] i inne podstawowe konfiguracje planet, które były potrzebne do sporządzania tablic efemeryd [do dziś się to tak nazywa] oraz obliczania parametrów, jakich wymagała teoria. […]</a:t>
            </a:r>
          </a:p>
          <a:p>
            <a:pPr>
              <a:buFontTx/>
              <a:buNone/>
            </a:pPr>
            <a:r>
              <a:rPr lang="pl-PL" altLang="pl-PL" sz="2000"/>
              <a:t>Zwolennicy Bacona, ludzie tacy jak Boyle, Gilbert czy Hooke, dokonywali eksperymentów, rzadko kiedy dążyli do okazania czegoś, co było już znane lub do określenia jakiegoś szczegółu w celu rozszerzenia istniejącej teorii. Chcieli raczej przekonać się, jak zachowywać się będzie przyrod w dotąd niezbada-nich lub nawet niezachodzących okolicznościach. […] Drugą innowacją był nacisk na eksperymenty, o których Bacon powiadał, że „chwytają byka za rogi”</a:t>
            </a:r>
          </a:p>
          <a:p>
            <a:pPr>
              <a:buFontTx/>
              <a:buNone/>
            </a:pPr>
            <a:r>
              <a:rPr lang="pl-PL" altLang="pl-PL" sz="2000"/>
              <a:t>Powołania na barometr i pompę powietrzną naświetlają trzecią, być może najbardziej uderzająca innowację wprowadzoną przez ruch baconowski. […]</a:t>
            </a:r>
          </a:p>
          <a:p>
            <a:pPr>
              <a:buFontTx/>
              <a:buNone/>
            </a:pPr>
            <a:r>
              <a:rPr lang="pl-PL" altLang="pl-PL" sz="2000"/>
              <a:t>Następne stulecie było świadkiem szybkiego wprowadzania i coraz szerszego wykorzystania teleskopów, mikroskopów, termometrów, barometrów, pomp powietrznych, elektroskopów oraz rozmaitych innych nowych urządzeń.” </a:t>
            </a:r>
          </a:p>
          <a:p>
            <a:pPr>
              <a:buFontTx/>
              <a:buNone/>
            </a:pPr>
            <a:r>
              <a:rPr lang="pl-PL" altLang="pl-PL" sz="2000"/>
              <a:t>T. Kuhn, </a:t>
            </a:r>
            <a:r>
              <a:rPr lang="pl-PL" altLang="pl-PL" sz="2000" i="1"/>
              <a:t>Tradycje matematyczne a tradycje eksperymentalne w rozwoju nauk fizycznych, </a:t>
            </a:r>
            <a:r>
              <a:rPr lang="pl-PL" altLang="pl-PL" sz="2000"/>
              <a:t>w: </a:t>
            </a:r>
            <a:r>
              <a:rPr lang="pl-PL" altLang="pl-PL" sz="2000" i="1"/>
              <a:t>Dwa </a:t>
            </a:r>
            <a:r>
              <a:rPr lang="pl-PL" altLang="pl-PL" sz="2000"/>
              <a:t>bieguny, przeł. Stefan Amsterdamski, PIW, 1985, str. 83-84</a:t>
            </a:r>
            <a:endParaRPr lang="pl-PL" altLang="pl-PL" sz="2000">
              <a:solidFill>
                <a:srgbClr val="00009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Obraz 4">
            <a:extLst>
              <a:ext uri="{FF2B5EF4-FFF2-40B4-BE49-F238E27FC236}">
                <a16:creationId xmlns:a16="http://schemas.microsoft.com/office/drawing/2014/main" id="{6D1B86F0-4141-BB00-CAB4-12BA28F0F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5" y="2762250"/>
            <a:ext cx="8261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Obraz 6">
            <a:extLst>
              <a:ext uri="{FF2B5EF4-FFF2-40B4-BE49-F238E27FC236}">
                <a16:creationId xmlns:a16="http://schemas.microsoft.com/office/drawing/2014/main" id="{3CB24D7F-BC2E-F7FA-59F0-8651A924B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217488"/>
            <a:ext cx="79152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pole tekstowe 7">
            <a:extLst>
              <a:ext uri="{FF2B5EF4-FFF2-40B4-BE49-F238E27FC236}">
                <a16:creationId xmlns:a16="http://schemas.microsoft.com/office/drawing/2014/main" id="{6ED1A569-AA95-6AF5-2034-94BEE5CD49E5}"/>
              </a:ext>
            </a:extLst>
          </p:cNvPr>
          <p:cNvSpPr txBox="1">
            <a:spLocks noChangeArrowheads="1"/>
          </p:cNvSpPr>
          <p:nvPr/>
        </p:nvSpPr>
        <p:spPr bwMode="auto">
          <a:xfrm>
            <a:off x="306388" y="6351588"/>
            <a:ext cx="826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a:t>G. Karwasz, J. Kruk, </a:t>
            </a:r>
            <a:r>
              <a:rPr lang="pl-PL" altLang="pl-PL" i="1"/>
              <a:t>Idee i realizacje dydaktyki interaktywnej</a:t>
            </a:r>
            <a:r>
              <a:rPr lang="pl-PL" altLang="pl-PL"/>
              <a:t>, UMK, 2011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152EC345-B28C-B714-7F1E-B1D535B9999E}"/>
              </a:ext>
            </a:extLst>
          </p:cNvPr>
          <p:cNvSpPr>
            <a:spLocks noGrp="1" noChangeArrowheads="1"/>
          </p:cNvSpPr>
          <p:nvPr>
            <p:ph type="title"/>
          </p:nvPr>
        </p:nvSpPr>
        <p:spPr>
          <a:xfrm>
            <a:off x="323850" y="0"/>
            <a:ext cx="8229600" cy="1143000"/>
          </a:xfrm>
        </p:spPr>
        <p:txBody>
          <a:bodyPr/>
          <a:lstStyle/>
          <a:p>
            <a:r>
              <a:rPr lang="pl-PL" altLang="pl-PL" sz="3600"/>
              <a:t>„Rewolucja kopernikańska”</a:t>
            </a:r>
          </a:p>
        </p:txBody>
      </p:sp>
      <p:sp>
        <p:nvSpPr>
          <p:cNvPr id="15363" name="Symbol zastępczy zawartości 2">
            <a:extLst>
              <a:ext uri="{FF2B5EF4-FFF2-40B4-BE49-F238E27FC236}">
                <a16:creationId xmlns:a16="http://schemas.microsoft.com/office/drawing/2014/main" id="{B660D256-9E38-F166-D84A-1603A7BD422F}"/>
              </a:ext>
            </a:extLst>
          </p:cNvPr>
          <p:cNvSpPr>
            <a:spLocks noGrp="1" noChangeArrowheads="1"/>
          </p:cNvSpPr>
          <p:nvPr>
            <p:ph idx="1"/>
          </p:nvPr>
        </p:nvSpPr>
        <p:spPr>
          <a:xfrm>
            <a:off x="0" y="981075"/>
            <a:ext cx="9144000" cy="4525963"/>
          </a:xfrm>
        </p:spPr>
        <p:txBody>
          <a:bodyPr/>
          <a:lstStyle/>
          <a:p>
            <a:r>
              <a:rPr lang="pl-PL" altLang="pl-PL" sz="2000" dirty="0"/>
              <a:t>Kopernik nie zamierzał dokonywać żadnej rewolucji</a:t>
            </a:r>
          </a:p>
          <a:p>
            <a:r>
              <a:rPr lang="pl-PL" altLang="pl-PL" sz="2000" dirty="0"/>
              <a:t>Zafascynowany astronomią, z pewnością od czasów studiów w Krakowie 1492-1496 (w bibliotece były dzieła wybitnych uczonych starożytnych i średniowiecznych, m.in. </a:t>
            </a:r>
            <a:r>
              <a:rPr lang="pl-PL" altLang="pl-PL" sz="2000" dirty="0" err="1"/>
              <a:t>Burydiana</a:t>
            </a:r>
            <a:r>
              <a:rPr lang="pl-PL" altLang="pl-PL" sz="2000" dirty="0"/>
              <a:t>, który sformułował zasadę bezwładności) - pobyt w Bolonii, a szczególnie w Padwie, poświęcił obserwacjom astronomicznym (nauce greki i kolekcjonowaniu dzieł)</a:t>
            </a:r>
          </a:p>
          <a:p>
            <a:r>
              <a:rPr lang="pl-PL" altLang="pl-PL" sz="2000" dirty="0"/>
              <a:t>Konieczność reformy kalendarza była oczywista od czasów Rogera Bacona (1267). Zbliżający się rok 1500 wyzwolił zapotrzebowanie na tę reformę: ustalenie dnia równonocy tak, aby Wielkanoc nie przesuwała się w kierunku karnawału. Chodzi o 1 dzień na 130 lat.</a:t>
            </a:r>
          </a:p>
          <a:p>
            <a:r>
              <a:rPr lang="pl-PL" altLang="pl-PL" sz="2000" dirty="0"/>
              <a:t>Kopernik, m.in. na podstawie lektury dzieł greckich, uświadomił sobie, że najprostszym wyjaśnieniem jest przyjęcie ruchu Ziemi, jako jednej z planet.  I to „trojakiego ruchu Ziemi”. Ten trzeci, to powolna „precesja” osi obrotu</a:t>
            </a:r>
          </a:p>
          <a:p>
            <a:r>
              <a:rPr lang="pl-PL" altLang="pl-PL" sz="2000" dirty="0"/>
              <a:t>Wiedząc, że ten pomysł wzbudzi kontrowersje (np. we Francji, na Oxfordzie) kompletował dane obserwacyjne. Tym bardziej, że było jasne, że orbity nie są dokładnie koliste. </a:t>
            </a:r>
          </a:p>
          <a:p>
            <a:r>
              <a:rPr lang="pl-PL" altLang="pl-PL" sz="2000" dirty="0"/>
              <a:t>Ale tego kolejnego kroku dokonał już ktoś inny: Johannes Kepler</a:t>
            </a:r>
          </a:p>
          <a:p>
            <a:endParaRPr lang="pl-PL" altLang="pl-PL" sz="2000" dirty="0"/>
          </a:p>
          <a:p>
            <a:endParaRPr lang="pl-PL" alt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1">
            <a:extLst>
              <a:ext uri="{FF2B5EF4-FFF2-40B4-BE49-F238E27FC236}">
                <a16:creationId xmlns:a16="http://schemas.microsoft.com/office/drawing/2014/main" id="{15910F88-514E-AD99-C0E2-0E8DBDC9A88D}"/>
              </a:ext>
            </a:extLst>
          </p:cNvPr>
          <p:cNvSpPr>
            <a:spLocks noGrp="1" noChangeArrowheads="1"/>
          </p:cNvSpPr>
          <p:nvPr>
            <p:ph type="title"/>
          </p:nvPr>
        </p:nvSpPr>
        <p:spPr>
          <a:xfrm>
            <a:off x="457200" y="28575"/>
            <a:ext cx="8229600" cy="808038"/>
          </a:xfrm>
        </p:spPr>
        <p:txBody>
          <a:bodyPr/>
          <a:lstStyle/>
          <a:p>
            <a:r>
              <a:rPr lang="pl-PL" altLang="pl-PL" sz="3600">
                <a:solidFill>
                  <a:schemeClr val="accent2"/>
                </a:solidFill>
              </a:rPr>
              <a:t>Struktura rewolucji naukowej?</a:t>
            </a:r>
          </a:p>
        </p:txBody>
      </p:sp>
      <p:sp>
        <p:nvSpPr>
          <p:cNvPr id="16387" name="Symbol zastępczy zawartości 2">
            <a:extLst>
              <a:ext uri="{FF2B5EF4-FFF2-40B4-BE49-F238E27FC236}">
                <a16:creationId xmlns:a16="http://schemas.microsoft.com/office/drawing/2014/main" id="{E606EE73-6FE1-5913-996D-0DC22E91507C}"/>
              </a:ext>
            </a:extLst>
          </p:cNvPr>
          <p:cNvSpPr txBox="1">
            <a:spLocks noChangeArrowheads="1"/>
          </p:cNvSpPr>
          <p:nvPr/>
        </p:nvSpPr>
        <p:spPr bwMode="auto">
          <a:xfrm>
            <a:off x="0" y="79375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pl-PL" altLang="pl-PL" sz="2000" dirty="0"/>
              <a:t>Jak mówiliśmy, punktem przejścia od świata nieracjonalnego, pełnego zjaw  i demonów, do </a:t>
            </a:r>
            <a:r>
              <a:rPr lang="pl-PL" altLang="pl-PL" sz="2000" i="1" dirty="0"/>
              <a:t>Matematycznych zasad filozofii przyrody</a:t>
            </a:r>
            <a:r>
              <a:rPr lang="pl-PL" altLang="pl-PL" sz="2000" dirty="0"/>
              <a:t> jest praca Newtona z 1687 r. (chociaż to Kopernik był autorem pierwszego nowoczesnego – analityczno-syntetycznego i obserwacyjno-obliczeniowego traktatu naukowego, a Galileusz - autorem paradygmatu doświadczalnego fizyki).</a:t>
            </a:r>
          </a:p>
          <a:p>
            <a:r>
              <a:rPr lang="pl-PL" altLang="pl-PL" sz="2000" dirty="0"/>
              <a:t>Praca Newtona, jak mówiliśmy, była bestselerem wśród europejskiej arystokracji (chociaż np. </a:t>
            </a:r>
            <a:r>
              <a:rPr lang="pl-PL" altLang="pl-PL" sz="2000" dirty="0" err="1"/>
              <a:t>Locke</a:t>
            </a:r>
            <a:r>
              <a:rPr lang="pl-PL" altLang="pl-PL" sz="2000" dirty="0"/>
              <a:t> poprosił Newtona o uproszczoną wersję, bez formuł matematycznych). Tak więc Newton (a nie np. również znaczny fizyk, Robert </a:t>
            </a:r>
            <a:r>
              <a:rPr lang="pl-PL" altLang="pl-PL" sz="2000" dirty="0" err="1"/>
              <a:t>Hook</a:t>
            </a:r>
            <a:r>
              <a:rPr lang="pl-PL" altLang="pl-PL" sz="2000" dirty="0"/>
              <a:t>, ani astronom </a:t>
            </a:r>
            <a:r>
              <a:rPr lang="pl-PL" altLang="pl-PL" sz="2000" dirty="0" err="1"/>
              <a:t>Flamsteed</a:t>
            </a:r>
            <a:r>
              <a:rPr lang="pl-PL" altLang="pl-PL" sz="2000" dirty="0"/>
              <a:t>) stał się ikoną angielskiej nauki. Prawa Newtona są do dziś podstawą mechaniki. Sonda „New </a:t>
            </a:r>
            <a:r>
              <a:rPr lang="pl-PL" altLang="pl-PL" sz="2000" dirty="0" err="1"/>
              <a:t>Horizons</a:t>
            </a:r>
            <a:r>
              <a:rPr lang="pl-PL" altLang="pl-PL" sz="2000" dirty="0"/>
              <a:t>” wysłana w 2006 roku w kierunku Plutona, po prawie 10 latach i przebyciu 4,5 mld km przeleciała w odległości 12,5 tys. km od tej planetki. To jakby trafić piłką golfową do dołka odległego o 40 km.    </a:t>
            </a:r>
          </a:p>
          <a:p>
            <a:r>
              <a:rPr lang="pl-PL" altLang="pl-PL" sz="2000" dirty="0"/>
              <a:t>Newton korzystał z praw Keplera (a ten z modelu Kopernika). Ale prawo grawitacji – oddziaływania ciała niestykających się, wzbudzało kontrowersje; idea wirów Kartezjusza została skrytykowana przez Newtona w </a:t>
            </a:r>
            <a:r>
              <a:rPr lang="pl-PL" altLang="pl-PL" sz="2000" i="1" dirty="0"/>
              <a:t>Scholium.</a:t>
            </a:r>
            <a:endParaRPr lang="pl-PL" altLang="pl-PL" sz="2000" dirty="0"/>
          </a:p>
          <a:p>
            <a:r>
              <a:rPr lang="pl-PL" altLang="pl-PL" sz="2000" dirty="0"/>
              <a:t>I tak, pod koniec XIX wieku Newton był „królem” fizyki. Jedynie orbita </a:t>
            </a:r>
            <a:r>
              <a:rPr lang="pl-PL" altLang="pl-PL" sz="2000" dirty="0" err="1"/>
              <a:t>Merku-rego</a:t>
            </a:r>
            <a:r>
              <a:rPr lang="pl-PL" altLang="pl-PL" sz="2000" dirty="0"/>
              <a:t> wykazywała systematyczną, acz małą anomalię od prawa Newtona.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a:extLst>
              <a:ext uri="{FF2B5EF4-FFF2-40B4-BE49-F238E27FC236}">
                <a16:creationId xmlns:a16="http://schemas.microsoft.com/office/drawing/2014/main" id="{766EC269-184F-88FB-4F7E-4A0CAF01675B}"/>
              </a:ext>
            </a:extLst>
          </p:cNvPr>
          <p:cNvSpPr>
            <a:spLocks noGrp="1" noChangeArrowheads="1"/>
          </p:cNvSpPr>
          <p:nvPr>
            <p:ph type="title"/>
          </p:nvPr>
        </p:nvSpPr>
        <p:spPr>
          <a:xfrm>
            <a:off x="457200" y="28575"/>
            <a:ext cx="8229600" cy="808038"/>
          </a:xfrm>
        </p:spPr>
        <p:txBody>
          <a:bodyPr/>
          <a:lstStyle/>
          <a:p>
            <a:r>
              <a:rPr lang="pl-PL" altLang="pl-PL" sz="3600">
                <a:solidFill>
                  <a:schemeClr val="accent2"/>
                </a:solidFill>
              </a:rPr>
              <a:t>Struktura rewolucji naukowej?</a:t>
            </a:r>
          </a:p>
        </p:txBody>
      </p:sp>
      <p:sp>
        <p:nvSpPr>
          <p:cNvPr id="17411" name="Symbol zastępczy zawartości 2">
            <a:extLst>
              <a:ext uri="{FF2B5EF4-FFF2-40B4-BE49-F238E27FC236}">
                <a16:creationId xmlns:a16="http://schemas.microsoft.com/office/drawing/2014/main" id="{8C2A908A-1107-10C0-A11E-181C19812E5D}"/>
              </a:ext>
            </a:extLst>
          </p:cNvPr>
          <p:cNvSpPr txBox="1">
            <a:spLocks noChangeArrowheads="1"/>
          </p:cNvSpPr>
          <p:nvPr/>
        </p:nvSpPr>
        <p:spPr bwMode="auto">
          <a:xfrm>
            <a:off x="0" y="79375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pl-PL" altLang="pl-PL" sz="2000" dirty="0"/>
              <a:t>Einstein, w dwóch pracach z 1905 podjął zagadnienie „pogodzenia” praw elektromagnetyzmu Maxwella z zasadą względności dwóch ruchów (prostoliniowych i jednostajnych) Galileusza. Było to pytanie jak najbardziej uzasadnione, nie wynikające z żadnych obserwowanych „anomalii”. Wynikiem, zupełnie niespodziewanym był, w pierwszym artykule, wniosek o stałej prędkości światła, w drugim – słynne </a:t>
            </a:r>
            <a:r>
              <a:rPr lang="pl-PL" altLang="pl-PL" sz="2000" i="1" dirty="0"/>
              <a:t>E</a:t>
            </a:r>
            <a:r>
              <a:rPr lang="pl-PL" altLang="pl-PL" sz="2000" dirty="0"/>
              <a:t>=</a:t>
            </a:r>
            <a:r>
              <a:rPr lang="pl-PL" altLang="pl-PL" sz="2000" i="1" dirty="0"/>
              <a:t>mc</a:t>
            </a:r>
            <a:r>
              <a:rPr lang="pl-PL" altLang="pl-PL" sz="2000" baseline="30000" dirty="0"/>
              <a:t>2</a:t>
            </a:r>
            <a:r>
              <a:rPr lang="pl-PL" altLang="pl-PL" sz="2000" dirty="0"/>
              <a:t>.</a:t>
            </a:r>
          </a:p>
          <a:p>
            <a:r>
              <a:rPr lang="pl-PL" altLang="pl-PL" sz="2000" dirty="0"/>
              <a:t>Einstein pracował jako urzędnik w Biurze Patentowym w Bernie. Żart, który opowiadam (za Tullio </a:t>
            </a:r>
            <a:r>
              <a:rPr lang="pl-PL" altLang="pl-PL" sz="2000" dirty="0" err="1"/>
              <a:t>Regge</a:t>
            </a:r>
            <a:r>
              <a:rPr lang="pl-PL" altLang="pl-PL" sz="2000" dirty="0"/>
              <a:t>), że zasnąwszy spadł z krzesła, a gdy się obudził, zadał sobie pytanie, czy w czasie spadku działa grawitacja (bo jej nie czujemy). Wniosek, z porównania grawitacji i przyspieszającej windy jest taki, że te dwa efekty nie dadzą się odróżnić, no prawie. Linie sił grawitacji działają do środka Ziemi (czyli radialnie), a w windzie linie tych pozornych sił są równoległe. Innymi słowy, zmienia się mierzona geometria przestrzeni. </a:t>
            </a:r>
          </a:p>
          <a:p>
            <a:r>
              <a:rPr lang="pl-PL" altLang="pl-PL" sz="2000" dirty="0"/>
              <a:t>A tak serio, to Einstein chciał rozwinąć teorię względności na drugą, obok ruchu jednostajnego prostoliniowego, klasę modelowych ruchów Galileusza: na ruch jednostajnie przyspieszony. Nazywany to ogólną teorią względności.</a:t>
            </a:r>
          </a:p>
          <a:p>
            <a:r>
              <a:rPr lang="pl-PL" altLang="pl-PL" sz="2000" dirty="0"/>
              <a:t>Precesja orbity Merkurego, zakrzywienie przez Słońce światła odległej gwiazdy, spowolnienie czasu w polu grawitacyjnym: to wyniki OTW.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CEB57B-E987-EE4B-5523-143799D5555B}"/>
              </a:ext>
            </a:extLst>
          </p:cNvPr>
          <p:cNvSpPr>
            <a:spLocks noGrp="1"/>
          </p:cNvSpPr>
          <p:nvPr>
            <p:ph type="title"/>
          </p:nvPr>
        </p:nvSpPr>
        <p:spPr>
          <a:xfrm>
            <a:off x="2339752" y="-302460"/>
            <a:ext cx="8229600" cy="1143000"/>
          </a:xfrm>
        </p:spPr>
        <p:txBody>
          <a:bodyPr/>
          <a:lstStyle/>
          <a:p>
            <a:r>
              <a:rPr lang="pl-PL" sz="3600" dirty="0"/>
              <a:t>Co dalej?</a:t>
            </a:r>
          </a:p>
        </p:txBody>
      </p:sp>
      <p:pic>
        <p:nvPicPr>
          <p:cNvPr id="5" name="Obraz 4">
            <a:extLst>
              <a:ext uri="{FF2B5EF4-FFF2-40B4-BE49-F238E27FC236}">
                <a16:creationId xmlns:a16="http://schemas.microsoft.com/office/drawing/2014/main" id="{BC5BCA36-AADE-25A2-E5F8-6CBAB5C39DDF}"/>
              </a:ext>
            </a:extLst>
          </p:cNvPr>
          <p:cNvPicPr>
            <a:picLocks noChangeAspect="1"/>
          </p:cNvPicPr>
          <p:nvPr/>
        </p:nvPicPr>
        <p:blipFill>
          <a:blip r:embed="rId3"/>
          <a:stretch>
            <a:fillRect/>
          </a:stretch>
        </p:blipFill>
        <p:spPr>
          <a:xfrm>
            <a:off x="165594" y="188640"/>
            <a:ext cx="4788024" cy="6833715"/>
          </a:xfrm>
          <a:prstGeom prst="rect">
            <a:avLst/>
          </a:prstGeom>
        </p:spPr>
      </p:pic>
      <p:sp>
        <p:nvSpPr>
          <p:cNvPr id="6" name="pole tekstowe 5">
            <a:extLst>
              <a:ext uri="{FF2B5EF4-FFF2-40B4-BE49-F238E27FC236}">
                <a16:creationId xmlns:a16="http://schemas.microsoft.com/office/drawing/2014/main" id="{272A15B2-51CE-7F39-C17D-289A7EF52593}"/>
              </a:ext>
            </a:extLst>
          </p:cNvPr>
          <p:cNvSpPr txBox="1"/>
          <p:nvPr/>
        </p:nvSpPr>
        <p:spPr>
          <a:xfrm>
            <a:off x="4801290" y="765384"/>
            <a:ext cx="4054315" cy="830997"/>
          </a:xfrm>
          <a:prstGeom prst="rect">
            <a:avLst/>
          </a:prstGeom>
          <a:noFill/>
        </p:spPr>
        <p:txBody>
          <a:bodyPr wrap="none" rtlCol="0">
            <a:spAutoFit/>
          </a:bodyPr>
          <a:lstStyle/>
          <a:p>
            <a:r>
              <a:rPr lang="pl-PL" sz="2400" dirty="0"/>
              <a:t>Współczesna filozofia nauki,</a:t>
            </a:r>
          </a:p>
          <a:p>
            <a:r>
              <a:rPr lang="pl-PL" sz="2400" dirty="0"/>
              <a:t> przyrody, logiki</a:t>
            </a:r>
          </a:p>
        </p:txBody>
      </p:sp>
      <p:sp>
        <p:nvSpPr>
          <p:cNvPr id="7" name="pole tekstowe 6">
            <a:extLst>
              <a:ext uri="{FF2B5EF4-FFF2-40B4-BE49-F238E27FC236}">
                <a16:creationId xmlns:a16="http://schemas.microsoft.com/office/drawing/2014/main" id="{4533ABED-470E-CC28-0599-E764DEFD4FF8}"/>
              </a:ext>
            </a:extLst>
          </p:cNvPr>
          <p:cNvSpPr txBox="1"/>
          <p:nvPr/>
        </p:nvSpPr>
        <p:spPr>
          <a:xfrm>
            <a:off x="4801290" y="1758072"/>
            <a:ext cx="4342710" cy="5493812"/>
          </a:xfrm>
          <a:prstGeom prst="rect">
            <a:avLst/>
          </a:prstGeom>
          <a:noFill/>
        </p:spPr>
        <p:txBody>
          <a:bodyPr wrap="square" rtlCol="0">
            <a:spAutoFit/>
          </a:bodyPr>
          <a:lstStyle/>
          <a:p>
            <a:r>
              <a:rPr lang="pl-PL" sz="1700" dirty="0"/>
              <a:t>„Współczesne teorie wiedzy, poczynając</a:t>
            </a:r>
          </a:p>
          <a:p>
            <a:r>
              <a:rPr lang="pl-PL" sz="1700" dirty="0"/>
              <a:t>od Kanta do XX wieku, były oparte na neuropsychologii, elektromagnetyzmie, akustyce itd., mimo że powinno być raczej na odwrót: poszczególne dziedziny nauki powinny być weryfikowane przez teorię wiedzy. Dlatego, w dzisiejszej praktyce, teorie wiedzy są zastępowane przez paradygmaty.” […]</a:t>
            </a:r>
          </a:p>
          <a:p>
            <a:endParaRPr lang="pl-PL" dirty="0"/>
          </a:p>
          <a:p>
            <a:r>
              <a:rPr lang="pl-PL" dirty="0"/>
              <a:t>International Union of </a:t>
            </a:r>
            <a:r>
              <a:rPr lang="pl-PL" dirty="0" err="1"/>
              <a:t>History</a:t>
            </a:r>
            <a:r>
              <a:rPr lang="pl-PL" dirty="0"/>
              <a:t> and </a:t>
            </a:r>
            <a:r>
              <a:rPr lang="pl-PL" dirty="0" err="1"/>
              <a:t>Philosophy</a:t>
            </a:r>
            <a:r>
              <a:rPr lang="pl-PL" dirty="0"/>
              <a:t> of Science</a:t>
            </a:r>
          </a:p>
          <a:p>
            <a:r>
              <a:rPr lang="pl-PL" dirty="0"/>
              <a:t>11th </a:t>
            </a:r>
            <a:r>
              <a:rPr lang="pl-PL" dirty="0" err="1"/>
              <a:t>Int</a:t>
            </a:r>
            <a:r>
              <a:rPr lang="pl-PL" dirty="0"/>
              <a:t>. </a:t>
            </a:r>
            <a:r>
              <a:rPr lang="pl-PL" dirty="0" err="1"/>
              <a:t>Congress</a:t>
            </a:r>
            <a:r>
              <a:rPr lang="pl-PL" dirty="0"/>
              <a:t> of </a:t>
            </a:r>
            <a:r>
              <a:rPr lang="pl-PL" dirty="0" err="1"/>
              <a:t>Logic</a:t>
            </a:r>
            <a:r>
              <a:rPr lang="pl-PL" dirty="0"/>
              <a:t>, </a:t>
            </a:r>
            <a:r>
              <a:rPr lang="pl-PL" dirty="0" err="1"/>
              <a:t>Methodology</a:t>
            </a:r>
            <a:r>
              <a:rPr lang="pl-PL" dirty="0"/>
              <a:t> and </a:t>
            </a:r>
            <a:r>
              <a:rPr lang="pl-PL" dirty="0" err="1"/>
              <a:t>Philosophy</a:t>
            </a:r>
            <a:r>
              <a:rPr lang="pl-PL" dirty="0"/>
              <a:t> of Science, Kraków,  August 20-26, 1999, Volume of </a:t>
            </a:r>
            <a:r>
              <a:rPr lang="pl-PL" dirty="0" err="1"/>
              <a:t>Abstracts</a:t>
            </a:r>
            <a:endParaRPr lang="pl-PL" dirty="0"/>
          </a:p>
          <a:p>
            <a:endParaRPr lang="pl-PL" dirty="0"/>
          </a:p>
          <a:p>
            <a:r>
              <a:rPr lang="pl-PL" b="1" dirty="0">
                <a:solidFill>
                  <a:srgbClr val="FF0000"/>
                </a:solidFill>
              </a:rPr>
              <a:t>Special, </a:t>
            </a:r>
            <a:r>
              <a:rPr lang="pl-PL" b="1" dirty="0" err="1">
                <a:solidFill>
                  <a:srgbClr val="FF0000"/>
                </a:solidFill>
              </a:rPr>
              <a:t>great</a:t>
            </a:r>
            <a:r>
              <a:rPr lang="pl-PL" b="1" dirty="0">
                <a:solidFill>
                  <a:srgbClr val="FF0000"/>
                </a:solidFill>
              </a:rPr>
              <a:t> </a:t>
            </a:r>
            <a:r>
              <a:rPr lang="pl-PL" b="1" dirty="0" err="1">
                <a:solidFill>
                  <a:srgbClr val="FF0000"/>
                </a:solidFill>
              </a:rPr>
              <a:t>thanks</a:t>
            </a:r>
            <a:r>
              <a:rPr lang="pl-PL" b="1" dirty="0">
                <a:solidFill>
                  <a:srgbClr val="FF0000"/>
                </a:solidFill>
              </a:rPr>
              <a:t> to </a:t>
            </a:r>
            <a:r>
              <a:rPr lang="pl-PL" b="1" dirty="0" err="1">
                <a:solidFill>
                  <a:srgbClr val="FF0000"/>
                </a:solidFill>
              </a:rPr>
              <a:t>Akinori</a:t>
            </a:r>
            <a:r>
              <a:rPr lang="pl-PL" b="1" dirty="0">
                <a:solidFill>
                  <a:srgbClr val="FF0000"/>
                </a:solidFill>
              </a:rPr>
              <a:t> </a:t>
            </a:r>
            <a:r>
              <a:rPr lang="pl-PL" b="1" dirty="0" err="1">
                <a:solidFill>
                  <a:srgbClr val="FF0000"/>
                </a:solidFill>
              </a:rPr>
              <a:t>Tanogashira</a:t>
            </a:r>
            <a:r>
              <a:rPr lang="pl-PL" b="1" dirty="0">
                <a:solidFill>
                  <a:srgbClr val="FF0000"/>
                </a:solidFill>
              </a:rPr>
              <a:t> san</a:t>
            </a:r>
          </a:p>
          <a:p>
            <a:endParaRPr lang="pl-PL" dirty="0"/>
          </a:p>
          <a:p>
            <a:endParaRPr lang="pl-PL" dirty="0"/>
          </a:p>
        </p:txBody>
      </p:sp>
    </p:spTree>
    <p:extLst>
      <p:ext uri="{BB962C8B-B14F-4D97-AF65-F5344CB8AC3E}">
        <p14:creationId xmlns:p14="http://schemas.microsoft.com/office/powerpoint/2010/main" val="2725281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1E488E7F-7EDB-12FE-A9C8-FDD39F802324}"/>
              </a:ext>
            </a:extLst>
          </p:cNvPr>
          <p:cNvPicPr>
            <a:picLocks noChangeAspect="1"/>
          </p:cNvPicPr>
          <p:nvPr/>
        </p:nvPicPr>
        <p:blipFill rotWithShape="1">
          <a:blip r:embed="rId3">
            <a:extLst>
              <a:ext uri="{28A0092B-C50C-407E-A947-70E740481C1C}">
                <a14:useLocalDpi xmlns:a14="http://schemas.microsoft.com/office/drawing/2010/main" val="0"/>
              </a:ext>
            </a:extLst>
          </a:blip>
          <a:srcRect r="21260" b="21692"/>
          <a:stretch/>
        </p:blipFill>
        <p:spPr>
          <a:xfrm>
            <a:off x="-72394" y="745338"/>
            <a:ext cx="9216394" cy="6500086"/>
          </a:xfrm>
          <a:prstGeom prst="rect">
            <a:avLst/>
          </a:prstGeom>
        </p:spPr>
      </p:pic>
      <p:sp>
        <p:nvSpPr>
          <p:cNvPr id="5" name="Tytuł 4">
            <a:extLst>
              <a:ext uri="{FF2B5EF4-FFF2-40B4-BE49-F238E27FC236}">
                <a16:creationId xmlns:a16="http://schemas.microsoft.com/office/drawing/2014/main" id="{37EE4A77-336D-DE64-29B7-215524732DFD}"/>
              </a:ext>
            </a:extLst>
          </p:cNvPr>
          <p:cNvSpPr>
            <a:spLocks noGrp="1"/>
          </p:cNvSpPr>
          <p:nvPr>
            <p:ph type="title"/>
          </p:nvPr>
        </p:nvSpPr>
        <p:spPr>
          <a:xfrm>
            <a:off x="457200" y="0"/>
            <a:ext cx="8229600" cy="834170"/>
          </a:xfrm>
        </p:spPr>
        <p:txBody>
          <a:bodyPr/>
          <a:lstStyle/>
          <a:p>
            <a:r>
              <a:rPr lang="pl-PL" sz="3600" dirty="0"/>
              <a:t>„Aktualność i potencjalność w fizyce”</a:t>
            </a:r>
          </a:p>
        </p:txBody>
      </p:sp>
      <p:sp>
        <p:nvSpPr>
          <p:cNvPr id="6" name="pole tekstowe 5">
            <a:extLst>
              <a:ext uri="{FF2B5EF4-FFF2-40B4-BE49-F238E27FC236}">
                <a16:creationId xmlns:a16="http://schemas.microsoft.com/office/drawing/2014/main" id="{56E811EB-E748-4354-D743-F7E1673EE03F}"/>
              </a:ext>
            </a:extLst>
          </p:cNvPr>
          <p:cNvSpPr txBox="1"/>
          <p:nvPr/>
        </p:nvSpPr>
        <p:spPr>
          <a:xfrm>
            <a:off x="4445278" y="6112662"/>
            <a:ext cx="4775666" cy="646331"/>
          </a:xfrm>
          <a:prstGeom prst="rect">
            <a:avLst/>
          </a:prstGeom>
          <a:noFill/>
        </p:spPr>
        <p:txBody>
          <a:bodyPr wrap="none" rtlCol="0">
            <a:spAutoFit/>
          </a:bodyPr>
          <a:lstStyle/>
          <a:p>
            <a:r>
              <a:rPr lang="pl-PL" dirty="0"/>
              <a:t>„Potencjalny – zanim zrobimy doświadczenie</a:t>
            </a:r>
          </a:p>
          <a:p>
            <a:r>
              <a:rPr lang="pl-PL" dirty="0"/>
              <a:t>Aktualny – po zrobieniu…”</a:t>
            </a:r>
          </a:p>
        </p:txBody>
      </p:sp>
    </p:spTree>
    <p:extLst>
      <p:ext uri="{BB962C8B-B14F-4D97-AF65-F5344CB8AC3E}">
        <p14:creationId xmlns:p14="http://schemas.microsoft.com/office/powerpoint/2010/main" val="72325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a:extLst>
              <a:ext uri="{FF2B5EF4-FFF2-40B4-BE49-F238E27FC236}">
                <a16:creationId xmlns:a16="http://schemas.microsoft.com/office/drawing/2014/main" id="{930B66AD-5CBC-31C5-C6EC-2EAB027C6E3C}"/>
              </a:ext>
            </a:extLst>
          </p:cNvPr>
          <p:cNvSpPr>
            <a:spLocks noGrp="1" noChangeArrowheads="1"/>
          </p:cNvSpPr>
          <p:nvPr>
            <p:ph type="title"/>
          </p:nvPr>
        </p:nvSpPr>
        <p:spPr>
          <a:xfrm>
            <a:off x="457200" y="28575"/>
            <a:ext cx="8229600" cy="808038"/>
          </a:xfrm>
        </p:spPr>
        <p:txBody>
          <a:bodyPr/>
          <a:lstStyle/>
          <a:p>
            <a:r>
              <a:rPr lang="pl-PL" altLang="pl-PL" sz="3600"/>
              <a:t>Bertrand Arthur Russell (1872-1970)</a:t>
            </a:r>
          </a:p>
        </p:txBody>
      </p:sp>
      <p:sp>
        <p:nvSpPr>
          <p:cNvPr id="3" name="Symbol zastępczy zawartości 2">
            <a:extLst>
              <a:ext uri="{FF2B5EF4-FFF2-40B4-BE49-F238E27FC236}">
                <a16:creationId xmlns:a16="http://schemas.microsoft.com/office/drawing/2014/main" id="{F4246316-490D-B6A3-550A-01CECEB154F4}"/>
              </a:ext>
            </a:extLst>
          </p:cNvPr>
          <p:cNvSpPr txBox="1">
            <a:spLocks noChangeArrowheads="1"/>
          </p:cNvSpPr>
          <p:nvPr/>
        </p:nvSpPr>
        <p:spPr>
          <a:xfrm>
            <a:off x="0" y="692150"/>
            <a:ext cx="9144000"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defRPr/>
            </a:pPr>
            <a:r>
              <a:rPr lang="pl-PL" altLang="pl-PL" sz="2000" dirty="0"/>
              <a:t>„</a:t>
            </a:r>
            <a:r>
              <a:rPr lang="pl-PL" altLang="pl-PL" sz="1900" dirty="0"/>
              <a:t>Filozof, matematyki i myśliciel społeczny, był wnukiem Lorda Johna Russella, premiera rządu w czasach królowej Wiktorii. […] W 1916 r. został usunięty z college’u za działalność pacyfistyczną i skazany na 6 miesięcy więzienia. Po raz drugi był więziony przez 7 dni w 1961 r. w wieku 89 lat w związku z prowadzoną przez niego aktywną kampanią przeciwko zbrojeniom nuklearnym. W 1950 r. otrzymał Nagrodę Nobla w dziedzinie literatury; w uzasadnieniu określono Russella jako „jednego z najwybitniejszych rzeczników racjonalizmu i humanizmu naszych czasów oraz nieustraszonego bojownika o swobodę wypowiedzi i myślenia na Zachodzie” </a:t>
            </a:r>
          </a:p>
          <a:p>
            <a:pPr marL="0" indent="0">
              <a:buFontTx/>
              <a:buNone/>
              <a:defRPr/>
            </a:pPr>
            <a:r>
              <a:rPr lang="pl-PL" altLang="pl-PL" sz="1900" dirty="0"/>
              <a:t>W swoich głównych pracach z zakresu logiki i matematyki (1910-13, </a:t>
            </a:r>
            <a:r>
              <a:rPr lang="pl-PL" altLang="pl-PL" sz="1900" i="1" dirty="0"/>
              <a:t>Principia </a:t>
            </a:r>
            <a:r>
              <a:rPr lang="pl-PL" altLang="pl-PL" sz="1900" i="1" dirty="0" err="1"/>
              <a:t>Mathematica</a:t>
            </a:r>
            <a:r>
              <a:rPr lang="pl-PL" altLang="pl-PL" sz="1900" dirty="0"/>
              <a:t>, wspólnie z A.N. Whiteheadem) stworzył podstawy współczesnej logiki, odkrył szereg związków logicznych, wprowadził nowe teorie. Dowodził, że podstawowe terminy matematyki można zdefiniować za pomocą pojęć czysto logicznych, tak jak „lub”, „nie”, „wszelkie”, „niektóre” [te ostatnie dziś powszechnie używane i nazywane </a:t>
            </a:r>
            <a:r>
              <a:rPr lang="pl-PL" altLang="pl-PL" sz="1900" i="1" dirty="0"/>
              <a:t>kwantyfikatorami</a:t>
            </a:r>
            <a:r>
              <a:rPr lang="pl-PL" altLang="pl-PL" sz="1900" dirty="0"/>
              <a:t>]. W tym celu sformułował system logiki dostatecznie ścisły i bogaty, aby mógł objąć podstawowe twierdzenia matematyki. </a:t>
            </a:r>
          </a:p>
          <a:p>
            <a:pPr marL="0" indent="0">
              <a:buFontTx/>
              <a:buNone/>
              <a:defRPr/>
            </a:pPr>
            <a:r>
              <a:rPr lang="pl-PL" altLang="pl-PL" sz="1900" dirty="0"/>
              <a:t>[…] W odniesieniu do religii Russell odważnie zajmował stanowisko zdecydowanie krytyczne. Świat pojmował jako zbiór zdarzeń fizycznych.” </a:t>
            </a:r>
          </a:p>
          <a:p>
            <a:pPr marL="0" indent="0">
              <a:buFontTx/>
              <a:buNone/>
              <a:defRPr/>
            </a:pPr>
            <a:r>
              <a:rPr lang="pl-PL" altLang="pl-PL" sz="1600" dirty="0"/>
              <a:t>M. </a:t>
            </a:r>
            <a:r>
              <a:rPr lang="pl-PL" altLang="pl-PL" sz="1600" dirty="0" err="1"/>
              <a:t>Hemploliński</a:t>
            </a:r>
            <a:r>
              <a:rPr lang="pl-PL" altLang="pl-PL" sz="1600" i="1" dirty="0"/>
              <a:t>, Bertrand Russell – analiza formalna przeciwko paradoksom filozofii</a:t>
            </a:r>
            <a:r>
              <a:rPr lang="pl-PL" altLang="pl-PL" sz="1600" dirty="0"/>
              <a:t>, w: Myśli i ludzie, Filozofia XX wieku, pod red. Z. </a:t>
            </a:r>
            <a:r>
              <a:rPr lang="pl-PL" altLang="pl-PL" sz="1600" dirty="0" err="1"/>
              <a:t>Kuderowicza</a:t>
            </a:r>
            <a:r>
              <a:rPr lang="pl-PL" altLang="pl-PL" sz="1600" dirty="0"/>
              <a:t>, Wiedza Powszechna, 2002</a:t>
            </a:r>
          </a:p>
          <a:p>
            <a:pPr>
              <a:defRPr/>
            </a:pPr>
            <a:endParaRPr lang="pl-PL" alt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7EE4A77-336D-DE64-29B7-215524732DFD}"/>
              </a:ext>
            </a:extLst>
          </p:cNvPr>
          <p:cNvSpPr>
            <a:spLocks noGrp="1"/>
          </p:cNvSpPr>
          <p:nvPr>
            <p:ph type="title"/>
          </p:nvPr>
        </p:nvSpPr>
        <p:spPr>
          <a:xfrm>
            <a:off x="457199" y="0"/>
            <a:ext cx="8539411" cy="834170"/>
          </a:xfrm>
        </p:spPr>
        <p:txBody>
          <a:bodyPr/>
          <a:lstStyle/>
          <a:p>
            <a:r>
              <a:rPr lang="pl-PL" sz="3200" dirty="0"/>
              <a:t>„Logika wielowartościowa w fizyce kwantowej”</a:t>
            </a:r>
          </a:p>
        </p:txBody>
      </p:sp>
      <p:sp>
        <p:nvSpPr>
          <p:cNvPr id="6" name="pole tekstowe 5">
            <a:extLst>
              <a:ext uri="{FF2B5EF4-FFF2-40B4-BE49-F238E27FC236}">
                <a16:creationId xmlns:a16="http://schemas.microsoft.com/office/drawing/2014/main" id="{56E811EB-E748-4354-D743-F7E1673EE03F}"/>
              </a:ext>
            </a:extLst>
          </p:cNvPr>
          <p:cNvSpPr txBox="1"/>
          <p:nvPr/>
        </p:nvSpPr>
        <p:spPr>
          <a:xfrm>
            <a:off x="4606832" y="1196752"/>
            <a:ext cx="4304516" cy="3693319"/>
          </a:xfrm>
          <a:prstGeom prst="rect">
            <a:avLst/>
          </a:prstGeom>
          <a:noFill/>
        </p:spPr>
        <p:txBody>
          <a:bodyPr wrap="square" rtlCol="0">
            <a:spAutoFit/>
          </a:bodyPr>
          <a:lstStyle/>
          <a:p>
            <a:r>
              <a:rPr lang="pl-PL" dirty="0"/>
              <a:t>GK: Wynik pomiaru w mechanice kwantowej nie jest przewidywalny. </a:t>
            </a:r>
          </a:p>
          <a:p>
            <a:endParaRPr lang="pl-PL" dirty="0"/>
          </a:p>
          <a:p>
            <a:r>
              <a:rPr lang="pl-PL" dirty="0"/>
              <a:t>Czy to znaczy, że logika jest wielowartościowa?</a:t>
            </a:r>
          </a:p>
          <a:p>
            <a:endParaRPr lang="pl-PL" dirty="0"/>
          </a:p>
          <a:p>
            <a:r>
              <a:rPr lang="pl-PL" dirty="0"/>
              <a:t>Kłania się </a:t>
            </a:r>
            <a:r>
              <a:rPr lang="pl-PL" dirty="0" err="1"/>
              <a:t>Parmenides</a:t>
            </a:r>
            <a:r>
              <a:rPr lang="pl-PL" dirty="0"/>
              <a:t>: albo coś jest, albo czegoś nie ma.</a:t>
            </a:r>
          </a:p>
          <a:p>
            <a:endParaRPr lang="pl-PL" dirty="0"/>
          </a:p>
          <a:p>
            <a:r>
              <a:rPr lang="pl-PL" dirty="0"/>
              <a:t>W kulturze wschodniej jest inaczej: </a:t>
            </a:r>
          </a:p>
          <a:p>
            <a:r>
              <a:rPr lang="pl-PL" dirty="0" err="1"/>
              <a:t>Yin</a:t>
            </a:r>
            <a:r>
              <a:rPr lang="pl-PL" dirty="0"/>
              <a:t> and Yang</a:t>
            </a:r>
          </a:p>
          <a:p>
            <a:endParaRPr lang="pl-PL" dirty="0"/>
          </a:p>
          <a:p>
            <a:endParaRPr lang="pl-PL" dirty="0"/>
          </a:p>
        </p:txBody>
      </p:sp>
      <p:pic>
        <p:nvPicPr>
          <p:cNvPr id="3" name="Obraz 2">
            <a:extLst>
              <a:ext uri="{FF2B5EF4-FFF2-40B4-BE49-F238E27FC236}">
                <a16:creationId xmlns:a16="http://schemas.microsoft.com/office/drawing/2014/main" id="{5366B979-5E39-F6C4-D75F-35B8EA304A13}"/>
              </a:ext>
            </a:extLst>
          </p:cNvPr>
          <p:cNvPicPr>
            <a:picLocks noChangeAspect="1"/>
          </p:cNvPicPr>
          <p:nvPr/>
        </p:nvPicPr>
        <p:blipFill>
          <a:blip r:embed="rId3"/>
          <a:stretch>
            <a:fillRect/>
          </a:stretch>
        </p:blipFill>
        <p:spPr>
          <a:xfrm>
            <a:off x="147389" y="834169"/>
            <a:ext cx="4459443" cy="5985301"/>
          </a:xfrm>
          <a:prstGeom prst="rect">
            <a:avLst/>
          </a:prstGeom>
        </p:spPr>
      </p:pic>
      <p:pic>
        <p:nvPicPr>
          <p:cNvPr id="1028" name="Picture 4">
            <a:extLst>
              <a:ext uri="{FF2B5EF4-FFF2-40B4-BE49-F238E27FC236}">
                <a16:creationId xmlns:a16="http://schemas.microsoft.com/office/drawing/2014/main" id="{DD429B30-CA88-2E76-3D5F-467DA1116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4366828"/>
            <a:ext cx="177165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75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7EE4A77-336D-DE64-29B7-215524732DFD}"/>
              </a:ext>
            </a:extLst>
          </p:cNvPr>
          <p:cNvSpPr>
            <a:spLocks noGrp="1"/>
          </p:cNvSpPr>
          <p:nvPr>
            <p:ph type="title"/>
          </p:nvPr>
        </p:nvSpPr>
        <p:spPr>
          <a:xfrm>
            <a:off x="457200" y="0"/>
            <a:ext cx="8229600" cy="834170"/>
          </a:xfrm>
        </p:spPr>
        <p:txBody>
          <a:bodyPr/>
          <a:lstStyle/>
          <a:p>
            <a:r>
              <a:rPr lang="pl-PL" sz="3200" dirty="0"/>
              <a:t>„</a:t>
            </a:r>
            <a:r>
              <a:rPr lang="pl-PL" sz="3200" dirty="0" err="1"/>
              <a:t>Parmenides</a:t>
            </a:r>
            <a:r>
              <a:rPr lang="pl-PL" sz="3200" dirty="0"/>
              <a:t> &amp; Platon: </a:t>
            </a:r>
            <a:r>
              <a:rPr lang="pl-PL" sz="3200" dirty="0" err="1"/>
              <a:t>numerical</a:t>
            </a:r>
            <a:r>
              <a:rPr lang="pl-PL" sz="3200" dirty="0"/>
              <a:t> </a:t>
            </a:r>
            <a:r>
              <a:rPr lang="pl-PL" sz="3200" dirty="0" err="1"/>
              <a:t>monism</a:t>
            </a:r>
            <a:r>
              <a:rPr lang="pl-PL" sz="3200" dirty="0"/>
              <a:t>”</a:t>
            </a:r>
          </a:p>
        </p:txBody>
      </p:sp>
      <p:pic>
        <p:nvPicPr>
          <p:cNvPr id="4" name="Obraz 3">
            <a:extLst>
              <a:ext uri="{FF2B5EF4-FFF2-40B4-BE49-F238E27FC236}">
                <a16:creationId xmlns:a16="http://schemas.microsoft.com/office/drawing/2014/main" id="{BC278AD5-D9DD-62FD-20F2-23D16990ADA1}"/>
              </a:ext>
            </a:extLst>
          </p:cNvPr>
          <p:cNvPicPr>
            <a:picLocks noChangeAspect="1"/>
          </p:cNvPicPr>
          <p:nvPr/>
        </p:nvPicPr>
        <p:blipFill>
          <a:blip r:embed="rId3"/>
          <a:stretch>
            <a:fillRect/>
          </a:stretch>
        </p:blipFill>
        <p:spPr>
          <a:xfrm>
            <a:off x="375652" y="678408"/>
            <a:ext cx="8311148" cy="5858369"/>
          </a:xfrm>
          <a:prstGeom prst="rect">
            <a:avLst/>
          </a:prstGeom>
        </p:spPr>
      </p:pic>
      <p:sp>
        <p:nvSpPr>
          <p:cNvPr id="6" name="pole tekstowe 5">
            <a:extLst>
              <a:ext uri="{FF2B5EF4-FFF2-40B4-BE49-F238E27FC236}">
                <a16:creationId xmlns:a16="http://schemas.microsoft.com/office/drawing/2014/main" id="{56E811EB-E748-4354-D743-F7E1673EE03F}"/>
              </a:ext>
            </a:extLst>
          </p:cNvPr>
          <p:cNvSpPr txBox="1"/>
          <p:nvPr/>
        </p:nvSpPr>
        <p:spPr>
          <a:xfrm>
            <a:off x="267484" y="6212360"/>
            <a:ext cx="8500864" cy="861774"/>
          </a:xfrm>
          <a:prstGeom prst="rect">
            <a:avLst/>
          </a:prstGeom>
          <a:noFill/>
        </p:spPr>
        <p:txBody>
          <a:bodyPr wrap="square" rtlCol="0">
            <a:spAutoFit/>
          </a:bodyPr>
          <a:lstStyle/>
          <a:p>
            <a:r>
              <a:rPr lang="pl-PL" sz="1600" dirty="0"/>
              <a:t>Filozofia, od zawsze zadaje podstawowe pytania, udziela odpowiedzi, po czym znów wraca. </a:t>
            </a:r>
          </a:p>
          <a:p>
            <a:r>
              <a:rPr lang="pl-PL" sz="1600" dirty="0"/>
              <a:t>Słyszeliśmy to na obecnym kursie wiele razy, nie tylko w kwestii filozofii przyrody</a:t>
            </a:r>
          </a:p>
          <a:p>
            <a:endParaRPr lang="pl-PL" dirty="0"/>
          </a:p>
        </p:txBody>
      </p:sp>
      <p:sp>
        <p:nvSpPr>
          <p:cNvPr id="7" name="pole tekstowe 6">
            <a:extLst>
              <a:ext uri="{FF2B5EF4-FFF2-40B4-BE49-F238E27FC236}">
                <a16:creationId xmlns:a16="http://schemas.microsoft.com/office/drawing/2014/main" id="{A32AC884-AF9B-AEF7-7662-E0B006CFC51C}"/>
              </a:ext>
            </a:extLst>
          </p:cNvPr>
          <p:cNvSpPr txBox="1"/>
          <p:nvPr/>
        </p:nvSpPr>
        <p:spPr>
          <a:xfrm>
            <a:off x="4581485" y="5659901"/>
            <a:ext cx="3409780" cy="615553"/>
          </a:xfrm>
          <a:prstGeom prst="rect">
            <a:avLst/>
          </a:prstGeom>
          <a:noFill/>
        </p:spPr>
        <p:txBody>
          <a:bodyPr wrap="none" rtlCol="0">
            <a:spAutoFit/>
          </a:bodyPr>
          <a:lstStyle/>
          <a:p>
            <a:r>
              <a:rPr lang="pl-PL" sz="1700" dirty="0"/>
              <a:t>Po tych obliczaniach widzimy, że </a:t>
            </a:r>
          </a:p>
          <a:p>
            <a:r>
              <a:rPr lang="pl-PL" sz="1700" dirty="0"/>
              <a:t>„Zenon z </a:t>
            </a:r>
            <a:r>
              <a:rPr lang="pl-PL" sz="1700" dirty="0" err="1"/>
              <a:t>Elei</a:t>
            </a:r>
            <a:r>
              <a:rPr lang="pl-PL" sz="1700" dirty="0"/>
              <a:t> nie miał racji”</a:t>
            </a:r>
          </a:p>
        </p:txBody>
      </p:sp>
    </p:spTree>
    <p:extLst>
      <p:ext uri="{BB962C8B-B14F-4D97-AF65-F5344CB8AC3E}">
        <p14:creationId xmlns:p14="http://schemas.microsoft.com/office/powerpoint/2010/main" val="993907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3127CB13-9CE9-C15E-28C2-FDF3CA47C8B0}"/>
              </a:ext>
            </a:extLst>
          </p:cNvPr>
          <p:cNvSpPr>
            <a:spLocks noGrp="1" noChangeArrowheads="1"/>
          </p:cNvSpPr>
          <p:nvPr>
            <p:ph type="title"/>
          </p:nvPr>
        </p:nvSpPr>
        <p:spPr>
          <a:xfrm>
            <a:off x="457200" y="-28575"/>
            <a:ext cx="8518525" cy="1143000"/>
          </a:xfrm>
        </p:spPr>
        <p:txBody>
          <a:bodyPr/>
          <a:lstStyle/>
          <a:p>
            <a:r>
              <a:rPr lang="pl-PL" altLang="pl-PL" sz="3200" dirty="0">
                <a:solidFill>
                  <a:schemeClr val="accent2"/>
                </a:solidFill>
              </a:rPr>
              <a:t>Popper, Kuhn, </a:t>
            </a:r>
            <a:r>
              <a:rPr lang="pl-PL" altLang="pl-PL" sz="3200" dirty="0" err="1">
                <a:solidFill>
                  <a:schemeClr val="accent2"/>
                </a:solidFill>
              </a:rPr>
              <a:t>Feyerabend</a:t>
            </a:r>
            <a:r>
              <a:rPr lang="pl-PL" altLang="pl-PL" sz="3200" dirty="0">
                <a:solidFill>
                  <a:schemeClr val="accent2"/>
                </a:solidFill>
              </a:rPr>
              <a:t>: podsumowanie</a:t>
            </a:r>
          </a:p>
        </p:txBody>
      </p:sp>
      <p:sp>
        <p:nvSpPr>
          <p:cNvPr id="44035" name="Text Box 4">
            <a:extLst>
              <a:ext uri="{FF2B5EF4-FFF2-40B4-BE49-F238E27FC236}">
                <a16:creationId xmlns:a16="http://schemas.microsoft.com/office/drawing/2014/main" id="{6941BC91-E578-50F0-86DC-9916A930532A}"/>
              </a:ext>
            </a:extLst>
          </p:cNvPr>
          <p:cNvSpPr txBox="1">
            <a:spLocks noChangeArrowheads="1"/>
          </p:cNvSpPr>
          <p:nvPr/>
        </p:nvSpPr>
        <p:spPr bwMode="auto">
          <a:xfrm>
            <a:off x="90488" y="1114425"/>
            <a:ext cx="8963025" cy="8248650"/>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eaLnBrk="1" hangingPunct="1">
              <a:spcBef>
                <a:spcPct val="0"/>
              </a:spcBef>
              <a:spcAft>
                <a:spcPts val="600"/>
              </a:spcAft>
              <a:defRPr/>
            </a:pPr>
            <a:r>
              <a:rPr lang="pl-PL" altLang="it-IT" sz="2000" dirty="0"/>
              <a:t>Ponad dwa i pół tysiąca lat od dysput między filozofami „greckim” na temat pierwszych elementów natury, po powstaniu oraz po nadzwyczajnych sukcesach nauk przyrodniczych i technicznych w międzyczasie, wracamy do różnych zdań na temat samych tych nauk.</a:t>
            </a:r>
          </a:p>
          <a:p>
            <a:pPr marL="342900" indent="-342900" eaLnBrk="1" hangingPunct="1">
              <a:spcBef>
                <a:spcPct val="0"/>
              </a:spcBef>
              <a:spcAft>
                <a:spcPts val="600"/>
              </a:spcAft>
              <a:defRPr/>
            </a:pPr>
            <a:r>
              <a:rPr lang="pl-PL" altLang="it-IT" sz="2000" dirty="0"/>
              <a:t>Jak pisze Tatarkiewicz w podsumowaniu wczesnej filozofii greckiej, cechą charakterystyczną tej dziedziny </a:t>
            </a:r>
            <a:r>
              <a:rPr lang="pl-PL" altLang="it-IT" sz="2000" i="1" dirty="0"/>
              <a:t>humanistyki</a:t>
            </a:r>
            <a:r>
              <a:rPr lang="pl-PL" altLang="it-IT" sz="2000" dirty="0"/>
              <a:t> jest tendencja do (celowego) popadania w skrajności: oczywiście, kolejny myśliciel, o ile chce być oryginalny, musi zacząć od zaprzeczenia myśli poprzedniej.</a:t>
            </a:r>
          </a:p>
          <a:p>
            <a:pPr marL="342900" indent="-342900" eaLnBrk="1" hangingPunct="1">
              <a:spcBef>
                <a:spcPct val="0"/>
              </a:spcBef>
              <a:spcAft>
                <a:spcPts val="600"/>
              </a:spcAft>
              <a:defRPr/>
            </a:pPr>
            <a:r>
              <a:rPr lang="pl-PL" altLang="it-IT" sz="2000" dirty="0"/>
              <a:t>Podsumowując (niektórych z) filozofów nauki XX wieku: pokazali różne aspekty rozwoju nauki. Pojawiło się pojęcie paradygmatu i rewolucji naukowej (Kuhn), rozwoju spontanicznego (</a:t>
            </a:r>
            <a:r>
              <a:rPr lang="pl-PL" altLang="it-IT" sz="2000" dirty="0" err="1"/>
              <a:t>Feyerabend</a:t>
            </a:r>
            <a:r>
              <a:rPr lang="pl-PL" altLang="it-IT" sz="2000" dirty="0"/>
              <a:t>), konieczność weryfikacji (falsyfikacji) teorii oraz ich nie-absolutnego charakteru (Popper). </a:t>
            </a:r>
          </a:p>
          <a:p>
            <a:pPr marL="342900" indent="-342900" eaLnBrk="1" hangingPunct="1">
              <a:spcBef>
                <a:spcPct val="0"/>
              </a:spcBef>
              <a:spcAft>
                <a:spcPts val="600"/>
              </a:spcAft>
              <a:defRPr/>
            </a:pPr>
            <a:r>
              <a:rPr lang="pl-PL" altLang="it-IT" sz="2000" dirty="0"/>
              <a:t>Oczywiście, motorem tego myślenia był nadzwyczajny rozwój nauki, a szczególnie fizyki, jako nauki o naturze w rozumieniu Greków, w XX wieku: Einstein, Planck, Bohr, Schrödinger, półprzewodniki itd.</a:t>
            </a:r>
          </a:p>
          <a:p>
            <a:pPr marL="342900" indent="-342900" eaLnBrk="1" hangingPunct="1">
              <a:spcBef>
                <a:spcPct val="0"/>
              </a:spcBef>
              <a:spcAft>
                <a:spcPts val="600"/>
              </a:spcAft>
              <a:defRPr/>
            </a:pPr>
            <a:r>
              <a:rPr lang="pl-PL" altLang="it-IT" sz="2000" dirty="0">
                <a:solidFill>
                  <a:srgbClr val="FF0000"/>
                </a:solidFill>
              </a:rPr>
              <a:t>Warto inwestować w nauki ścisłe, bo i humanistyczne z nich korzystają.</a:t>
            </a:r>
          </a:p>
          <a:p>
            <a:pPr marL="342900" indent="-342900" eaLnBrk="1" hangingPunct="1">
              <a:spcBef>
                <a:spcPct val="0"/>
              </a:spcBef>
              <a:spcAft>
                <a:spcPts val="600"/>
              </a:spcAft>
              <a:defRPr/>
            </a:pPr>
            <a:r>
              <a:rPr lang="pl-PL" altLang="it-IT" sz="2000" dirty="0">
                <a:solidFill>
                  <a:srgbClr val="FF0000"/>
                </a:solidFill>
              </a:rPr>
              <a:t>Warto inwestować w nauki humanistyczne, bo i ścisłe z nich korzystają. </a:t>
            </a:r>
          </a:p>
          <a:p>
            <a:pPr marL="342900" indent="-342900" eaLnBrk="1" hangingPunct="1">
              <a:spcBef>
                <a:spcPct val="0"/>
              </a:spcBef>
              <a:spcAft>
                <a:spcPts val="600"/>
              </a:spcAft>
              <a:defRPr/>
            </a:pPr>
            <a:endParaRPr lang="pl-PL" altLang="it-IT" sz="2000" dirty="0"/>
          </a:p>
          <a:p>
            <a:pPr eaLnBrk="1" hangingPunct="1">
              <a:spcBef>
                <a:spcPct val="0"/>
              </a:spcBef>
              <a:spcAft>
                <a:spcPts val="600"/>
              </a:spcAft>
              <a:buFontTx/>
              <a:buNone/>
              <a:defRPr/>
            </a:pPr>
            <a:endParaRPr lang="pl-PL" altLang="it-IT" sz="2000" dirty="0"/>
          </a:p>
          <a:p>
            <a:pPr eaLnBrk="1" hangingPunct="1">
              <a:spcBef>
                <a:spcPct val="0"/>
              </a:spcBef>
              <a:spcAft>
                <a:spcPts val="600"/>
              </a:spcAft>
              <a:buFontTx/>
              <a:buNone/>
              <a:defRPr/>
            </a:pPr>
            <a:endParaRPr lang="pl-PL" altLang="it-IT" sz="1900" dirty="0"/>
          </a:p>
          <a:p>
            <a:pPr eaLnBrk="1" hangingPunct="1">
              <a:spcBef>
                <a:spcPct val="0"/>
              </a:spcBef>
              <a:spcAft>
                <a:spcPts val="600"/>
              </a:spcAft>
              <a:buFontTx/>
              <a:buNone/>
              <a:defRPr/>
            </a:pPr>
            <a:endParaRPr lang="pl-PL" altLang="it-IT" sz="1900" dirty="0"/>
          </a:p>
          <a:p>
            <a:pPr eaLnBrk="1" hangingPunct="1">
              <a:spcBef>
                <a:spcPct val="0"/>
              </a:spcBef>
              <a:spcAft>
                <a:spcPts val="600"/>
              </a:spcAft>
              <a:buFontTx/>
              <a:buNone/>
              <a:defRPr/>
            </a:pPr>
            <a:endParaRPr lang="pl-PL" altLang="it-IT" sz="1900" dirty="0"/>
          </a:p>
          <a:p>
            <a:pPr eaLnBrk="1" hangingPunct="1">
              <a:spcBef>
                <a:spcPct val="0"/>
              </a:spcBef>
              <a:spcAft>
                <a:spcPts val="0"/>
              </a:spcAft>
              <a:buFontTx/>
              <a:buNone/>
              <a:defRPr/>
            </a:pPr>
            <a:endParaRPr lang="pl-PL" altLang="it-IT" sz="1600" dirty="0"/>
          </a:p>
          <a:p>
            <a:pPr eaLnBrk="1" hangingPunct="1">
              <a:spcBef>
                <a:spcPct val="0"/>
              </a:spcBef>
              <a:buFontTx/>
              <a:buNone/>
              <a:defRPr/>
            </a:pPr>
            <a:endParaRPr lang="en-AU" altLang="it-IT"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A7C6CC-2D82-FDA8-76D9-32EB49D68CC0}"/>
              </a:ext>
            </a:extLst>
          </p:cNvPr>
          <p:cNvSpPr>
            <a:spLocks noGrp="1"/>
          </p:cNvSpPr>
          <p:nvPr>
            <p:ph type="title"/>
          </p:nvPr>
        </p:nvSpPr>
        <p:spPr>
          <a:xfrm>
            <a:off x="457200" y="-99392"/>
            <a:ext cx="8229600" cy="1143000"/>
          </a:xfrm>
        </p:spPr>
        <p:txBody>
          <a:bodyPr/>
          <a:lstStyle/>
          <a:p>
            <a:r>
              <a:rPr lang="pl-PL" sz="3600" dirty="0"/>
              <a:t>Literatura</a:t>
            </a:r>
            <a:endParaRPr lang="en-US" sz="3600" dirty="0"/>
          </a:p>
        </p:txBody>
      </p:sp>
      <p:sp>
        <p:nvSpPr>
          <p:cNvPr id="3" name="Segnaposto contenuto 2">
            <a:extLst>
              <a:ext uri="{FF2B5EF4-FFF2-40B4-BE49-F238E27FC236}">
                <a16:creationId xmlns:a16="http://schemas.microsoft.com/office/drawing/2014/main" id="{8F16BD09-65F3-8547-88BA-AD42E274215C}"/>
              </a:ext>
            </a:extLst>
          </p:cNvPr>
          <p:cNvSpPr txBox="1">
            <a:spLocks/>
          </p:cNvSpPr>
          <p:nvPr/>
        </p:nvSpPr>
        <p:spPr>
          <a:xfrm>
            <a:off x="161185" y="908720"/>
            <a:ext cx="8821629" cy="452596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altLang="pl-PL" sz="1800" dirty="0"/>
              <a:t>A. N. Whitehead, </a:t>
            </a:r>
            <a:r>
              <a:rPr lang="pl-PL" altLang="pl-PL" sz="1800" i="1" dirty="0"/>
              <a:t>Proces i rzeczywistość. Esej kosmologiczny</a:t>
            </a:r>
            <a:r>
              <a:rPr lang="pl-PL" altLang="pl-PL" sz="1800" dirty="0"/>
              <a:t>. Tłum. P. Staroń, Wyd. Marek Derewiecki, Kąty, 2021.</a:t>
            </a:r>
          </a:p>
          <a:p>
            <a:r>
              <a:rPr lang="it-IT" sz="1800" dirty="0"/>
              <a:t>Carla Carmona, </a:t>
            </a:r>
            <a:r>
              <a:rPr lang="it-IT" sz="1800" i="1" dirty="0"/>
              <a:t>Wittgenstein</a:t>
            </a:r>
            <a:r>
              <a:rPr lang="it-IT" sz="1800" dirty="0"/>
              <a:t>. </a:t>
            </a:r>
            <a:r>
              <a:rPr lang="it-IT" sz="1800" i="1" dirty="0"/>
              <a:t>La coscienza del limite</a:t>
            </a:r>
            <a:r>
              <a:rPr lang="it-IT" sz="1800" dirty="0"/>
              <a:t>, Hachette, Milano 2015.</a:t>
            </a:r>
          </a:p>
          <a:p>
            <a:r>
              <a:rPr lang="it-IT" sz="1800" dirty="0" err="1"/>
              <a:t>Jan</a:t>
            </a:r>
            <a:r>
              <a:rPr lang="it-IT" sz="1800" dirty="0"/>
              <a:t> </a:t>
            </a:r>
            <a:r>
              <a:rPr lang="it-IT" sz="1800" dirty="0" err="1"/>
              <a:t>Wol</a:t>
            </a:r>
            <a:r>
              <a:rPr lang="pl-PL" sz="1800" dirty="0" err="1"/>
              <a:t>eński</a:t>
            </a:r>
            <a:r>
              <a:rPr lang="pl-PL" sz="1800" dirty="0"/>
              <a:t>, </a:t>
            </a:r>
            <a:r>
              <a:rPr lang="pl-PL" sz="1800" i="1" dirty="0"/>
              <a:t>Ludwig </a:t>
            </a:r>
            <a:r>
              <a:rPr lang="pl-PL" sz="1800" i="1" dirty="0" err="1"/>
              <a:t>Wittegenstein</a:t>
            </a:r>
            <a:r>
              <a:rPr lang="pl-PL" sz="1800" i="1" dirty="0"/>
              <a:t> o naturze refleksji filozoficznej</a:t>
            </a:r>
            <a:r>
              <a:rPr lang="pl-PL" sz="1800" dirty="0"/>
              <a:t>, [w] Filozofia XX wieku. Pod. Red. Zbigniewa </a:t>
            </a:r>
            <a:r>
              <a:rPr lang="pl-PL" sz="1800" dirty="0" err="1"/>
              <a:t>Kuderowicza</a:t>
            </a:r>
            <a:r>
              <a:rPr lang="pl-PL" sz="1800" dirty="0"/>
              <a:t>, Wiedza Powszechna 2002.</a:t>
            </a:r>
            <a:endParaRPr lang="it-IT" sz="1800" noProof="0" dirty="0"/>
          </a:p>
          <a:p>
            <a:endParaRPr lang="pl-PL" altLang="pl-PL" sz="1800" dirty="0"/>
          </a:p>
          <a:p>
            <a:r>
              <a:rPr lang="pl-PL" altLang="pl-PL" sz="1800" dirty="0"/>
              <a:t>Thomas S. Kuhn</a:t>
            </a:r>
            <a:r>
              <a:rPr lang="pl-PL" altLang="pl-PL" sz="1800" i="1" dirty="0"/>
              <a:t>, Dwa bieguny. Tradycja i nowatorstwo w badaniach naukowych</a:t>
            </a:r>
            <a:r>
              <a:rPr lang="pl-PL" altLang="pl-PL" sz="1800" dirty="0"/>
              <a:t>, </a:t>
            </a:r>
            <a:r>
              <a:rPr lang="pl-PL" altLang="pl-PL" sz="1800" dirty="0" err="1"/>
              <a:t>przeł</a:t>
            </a:r>
            <a:r>
              <a:rPr lang="pl-PL" altLang="pl-PL" sz="1800" dirty="0"/>
              <a:t>, Stefan Amsterdamski, PIW, Warszawa, 1985</a:t>
            </a:r>
          </a:p>
          <a:p>
            <a:r>
              <a:rPr lang="pl-PL" sz="1800" dirty="0"/>
              <a:t>Alberto </a:t>
            </a:r>
            <a:r>
              <a:rPr lang="pl-PL" sz="1800" dirty="0" err="1"/>
              <a:t>Tom</a:t>
            </a:r>
            <a:r>
              <a:rPr lang="pl-PL" sz="1800" dirty="0" err="1">
                <a:cs typeface="Arial" panose="020B0604020202020204" pitchFamily="34" charset="0"/>
              </a:rPr>
              <a:t>ás</a:t>
            </a:r>
            <a:r>
              <a:rPr lang="pl-PL" sz="1800" dirty="0">
                <a:cs typeface="Arial" panose="020B0604020202020204" pitchFamily="34" charset="0"/>
              </a:rPr>
              <a:t> </a:t>
            </a:r>
            <a:r>
              <a:rPr lang="pl-PL" sz="1800" dirty="0" err="1">
                <a:cs typeface="Arial" panose="020B0604020202020204" pitchFamily="34" charset="0"/>
              </a:rPr>
              <a:t>Pérez</a:t>
            </a:r>
            <a:r>
              <a:rPr lang="pl-PL" sz="1800" dirty="0">
                <a:cs typeface="Arial" panose="020B0604020202020204" pitchFamily="34" charset="0"/>
              </a:rPr>
              <a:t> </a:t>
            </a:r>
            <a:r>
              <a:rPr lang="pl-PL" sz="1800" dirty="0" err="1">
                <a:cs typeface="Arial" panose="020B0604020202020204" pitchFamily="34" charset="0"/>
              </a:rPr>
              <a:t>Izquierdo</a:t>
            </a:r>
            <a:r>
              <a:rPr lang="pl-PL" sz="1800" dirty="0">
                <a:cs typeface="Arial" panose="020B0604020202020204" pitchFamily="34" charset="0"/>
              </a:rPr>
              <a:t>, </a:t>
            </a:r>
            <a:r>
              <a:rPr lang="pl-PL" sz="1800" i="1" dirty="0">
                <a:cs typeface="Arial" panose="020B0604020202020204" pitchFamily="34" charset="0"/>
              </a:rPr>
              <a:t>Planck. </a:t>
            </a:r>
            <a:r>
              <a:rPr lang="pl-PL" sz="1800" i="1" dirty="0">
                <a:latin typeface="Arial" panose="020B0604020202020204" pitchFamily="34" charset="0"/>
                <a:cs typeface="Arial" panose="020B0604020202020204" pitchFamily="34" charset="0"/>
              </a:rPr>
              <a:t>La teoria </a:t>
            </a:r>
            <a:r>
              <a:rPr lang="pl-PL" sz="1800" i="1" dirty="0" err="1">
                <a:latin typeface="Arial" panose="020B0604020202020204" pitchFamily="34" charset="0"/>
                <a:cs typeface="Arial" panose="020B0604020202020204" pitchFamily="34" charset="0"/>
              </a:rPr>
              <a:t>Quantistica</a:t>
            </a:r>
            <a:r>
              <a:rPr lang="pl-PL" sz="1800" i="1" dirty="0">
                <a:latin typeface="Arial" panose="020B0604020202020204" pitchFamily="34" charset="0"/>
                <a:cs typeface="Arial" panose="020B0604020202020204" pitchFamily="34" charset="0"/>
              </a:rPr>
              <a:t>. La </a:t>
            </a:r>
            <a:r>
              <a:rPr lang="pl-PL" sz="1800" i="1" dirty="0" err="1">
                <a:latin typeface="Arial" panose="020B0604020202020204" pitchFamily="34" charset="0"/>
                <a:cs typeface="Arial" panose="020B0604020202020204" pitchFamily="34" charset="0"/>
              </a:rPr>
              <a:t>rivoluzione</a:t>
            </a:r>
            <a:r>
              <a:rPr lang="pl-PL" sz="1800" i="1" dirty="0">
                <a:latin typeface="Arial" panose="020B0604020202020204" pitchFamily="34" charset="0"/>
                <a:cs typeface="Arial" panose="020B0604020202020204" pitchFamily="34" charset="0"/>
              </a:rPr>
              <a:t> </a:t>
            </a:r>
            <a:r>
              <a:rPr lang="pl-PL" sz="1800" i="1" dirty="0" err="1">
                <a:latin typeface="Arial" panose="020B0604020202020204" pitchFamily="34" charset="0"/>
                <a:cs typeface="Arial" panose="020B0604020202020204" pitchFamily="34" charset="0"/>
              </a:rPr>
              <a:t>dell’infititamente</a:t>
            </a:r>
            <a:r>
              <a:rPr lang="pl-PL" sz="1800" i="1" dirty="0">
                <a:latin typeface="Arial" panose="020B0604020202020204" pitchFamily="34" charset="0"/>
                <a:cs typeface="Arial" panose="020B0604020202020204" pitchFamily="34" charset="0"/>
              </a:rPr>
              <a:t> piccolo, </a:t>
            </a:r>
            <a:r>
              <a:rPr lang="pl-PL" sz="1800" dirty="0"/>
              <a:t> Grandi idee </a:t>
            </a:r>
            <a:r>
              <a:rPr lang="pl-PL" sz="1800" dirty="0" err="1"/>
              <a:t>della</a:t>
            </a:r>
            <a:r>
              <a:rPr lang="pl-PL" sz="1800" dirty="0"/>
              <a:t> </a:t>
            </a:r>
            <a:r>
              <a:rPr lang="pl-PL" sz="1800" dirty="0" err="1"/>
              <a:t>scienza</a:t>
            </a:r>
            <a:r>
              <a:rPr lang="pl-PL" sz="1800" dirty="0"/>
              <a:t>,</a:t>
            </a:r>
            <a:r>
              <a:rPr lang="it-IT" sz="1800" dirty="0"/>
              <a:t> RBA, Milano, 2012</a:t>
            </a:r>
            <a:endParaRPr lang="pl-PL" sz="1800" dirty="0"/>
          </a:p>
          <a:p>
            <a:r>
              <a:rPr lang="pl-PL" sz="1800" dirty="0"/>
              <a:t>Max Planck, </a:t>
            </a:r>
            <a:r>
              <a:rPr lang="pl-PL" sz="1800" i="1" dirty="0"/>
              <a:t>The </a:t>
            </a:r>
            <a:r>
              <a:rPr lang="pl-PL" sz="1800" i="1" dirty="0" err="1"/>
              <a:t>Universe</a:t>
            </a:r>
            <a:r>
              <a:rPr lang="pl-PL" sz="1800" i="1" dirty="0"/>
              <a:t> in the </a:t>
            </a:r>
            <a:r>
              <a:rPr lang="pl-PL" sz="1800" i="1" dirty="0" err="1"/>
              <a:t>Light</a:t>
            </a:r>
            <a:r>
              <a:rPr lang="pl-PL" sz="1800" i="1" dirty="0"/>
              <a:t> of Modern </a:t>
            </a:r>
            <a:r>
              <a:rPr lang="pl-PL" sz="1800" i="1" dirty="0" err="1"/>
              <a:t>Physics</a:t>
            </a:r>
            <a:r>
              <a:rPr lang="pl-PL" sz="1800" dirty="0"/>
              <a:t>, George Allen </a:t>
            </a:r>
            <a:r>
              <a:rPr lang="it-IT" sz="1800" dirty="0"/>
              <a:t>&amp;</a:t>
            </a:r>
            <a:r>
              <a:rPr lang="pl-PL" sz="1800" dirty="0"/>
              <a:t> </a:t>
            </a:r>
            <a:r>
              <a:rPr lang="pl-PL" sz="1800" dirty="0" err="1"/>
              <a:t>Unwin</a:t>
            </a:r>
            <a:r>
              <a:rPr lang="pl-PL" sz="1800" dirty="0"/>
              <a:t> </a:t>
            </a:r>
            <a:r>
              <a:rPr lang="pl-PL" sz="1800" dirty="0" err="1"/>
              <a:t>Ltd</a:t>
            </a:r>
            <a:r>
              <a:rPr lang="pl-PL" sz="1800" dirty="0"/>
              <a:t>, </a:t>
            </a:r>
            <a:r>
              <a:rPr lang="pl-PL" sz="1800" dirty="0" err="1"/>
              <a:t>Museum</a:t>
            </a:r>
            <a:r>
              <a:rPr lang="pl-PL" sz="1800" dirty="0"/>
              <a:t> </a:t>
            </a:r>
            <a:r>
              <a:rPr lang="pl-PL" sz="1800" dirty="0" err="1"/>
              <a:t>Street</a:t>
            </a:r>
            <a:r>
              <a:rPr lang="pl-PL" sz="1800" dirty="0"/>
              <a:t>, London</a:t>
            </a:r>
          </a:p>
          <a:p>
            <a:endParaRPr lang="pl-PL" sz="1800" dirty="0"/>
          </a:p>
          <a:p>
            <a:pPr marL="0" indent="0">
              <a:buNone/>
            </a:pPr>
            <a:r>
              <a:rPr lang="pl-PL" sz="1800" b="1"/>
              <a:t>„Najlepszym </a:t>
            </a:r>
            <a:r>
              <a:rPr lang="pl-PL" sz="1800" b="1" dirty="0"/>
              <a:t>sposobem zdefiniowania tradycji europejskiej filozofii jako całości jest powiedzenie, że jest ona serią notatek na marginesie prac Platona” </a:t>
            </a:r>
          </a:p>
          <a:p>
            <a:pPr marL="0" indent="0">
              <a:buNone/>
            </a:pPr>
            <a:r>
              <a:rPr lang="pl-PL" sz="1800" dirty="0"/>
              <a:t>(Whitehead, op. cit. cytowanie za E.A. Dal </a:t>
            </a:r>
            <a:r>
              <a:rPr lang="pl-PL" sz="1800" dirty="0" err="1"/>
              <a:t>Maschio</a:t>
            </a:r>
            <a:r>
              <a:rPr lang="pl-PL" sz="1800" dirty="0"/>
              <a:t>, </a:t>
            </a:r>
            <a:r>
              <a:rPr lang="pl-PL" sz="1800" i="1" dirty="0" err="1"/>
              <a:t>Platone</a:t>
            </a:r>
            <a:r>
              <a:rPr lang="pl-PL" sz="1800" dirty="0"/>
              <a:t>, </a:t>
            </a:r>
            <a:r>
              <a:rPr lang="pl-PL" sz="1800" dirty="0" err="1"/>
              <a:t>Hechette</a:t>
            </a:r>
            <a:r>
              <a:rPr lang="pl-PL" sz="1800" dirty="0"/>
              <a:t>, 2015)</a:t>
            </a:r>
            <a:endParaRPr lang="it-IT" sz="1800" dirty="0"/>
          </a:p>
        </p:txBody>
      </p:sp>
    </p:spTree>
    <p:extLst>
      <p:ext uri="{BB962C8B-B14F-4D97-AF65-F5344CB8AC3E}">
        <p14:creationId xmlns:p14="http://schemas.microsoft.com/office/powerpoint/2010/main" val="316796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CCE6076B-6C27-7E18-07BF-0C73A1ABCDB6}"/>
              </a:ext>
            </a:extLst>
          </p:cNvPr>
          <p:cNvSpPr>
            <a:spLocks noGrp="1" noChangeArrowheads="1"/>
          </p:cNvSpPr>
          <p:nvPr>
            <p:ph type="title"/>
          </p:nvPr>
        </p:nvSpPr>
        <p:spPr>
          <a:xfrm>
            <a:off x="1547813" y="-118531"/>
            <a:ext cx="7088187" cy="908050"/>
          </a:xfrm>
        </p:spPr>
        <p:txBody>
          <a:bodyPr/>
          <a:lstStyle/>
          <a:p>
            <a:r>
              <a:rPr lang="pl-PL" altLang="pl-PL" sz="3600" dirty="0"/>
              <a:t>Rachunek kwantyfikatorów</a:t>
            </a:r>
          </a:p>
        </p:txBody>
      </p:sp>
      <p:pic>
        <p:nvPicPr>
          <p:cNvPr id="6147" name="Obraz 5">
            <a:extLst>
              <a:ext uri="{FF2B5EF4-FFF2-40B4-BE49-F238E27FC236}">
                <a16:creationId xmlns:a16="http://schemas.microsoft.com/office/drawing/2014/main" id="{F33A304F-D9EB-970A-2DB1-9C23ECBCD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2738"/>
            <a:ext cx="7089775"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pole tekstowe 7">
            <a:extLst>
              <a:ext uri="{FF2B5EF4-FFF2-40B4-BE49-F238E27FC236}">
                <a16:creationId xmlns:a16="http://schemas.microsoft.com/office/drawing/2014/main" id="{076E8E8C-721A-E5DB-D60B-AFB5ACE8C39F}"/>
              </a:ext>
            </a:extLst>
          </p:cNvPr>
          <p:cNvSpPr txBox="1">
            <a:spLocks noChangeArrowheads="1"/>
          </p:cNvSpPr>
          <p:nvPr/>
        </p:nvSpPr>
        <p:spPr bwMode="auto">
          <a:xfrm>
            <a:off x="457200" y="62134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a:t>https://pl.wikipedia.org/wiki/Kwantyfikator</a:t>
            </a:r>
          </a:p>
        </p:txBody>
      </p:sp>
      <p:sp>
        <p:nvSpPr>
          <p:cNvPr id="6149" name="pole tekstowe 9">
            <a:extLst>
              <a:ext uri="{FF2B5EF4-FFF2-40B4-BE49-F238E27FC236}">
                <a16:creationId xmlns:a16="http://schemas.microsoft.com/office/drawing/2014/main" id="{30095587-D4A3-7D95-8229-777A9EA18C3B}"/>
              </a:ext>
            </a:extLst>
          </p:cNvPr>
          <p:cNvSpPr txBox="1">
            <a:spLocks noChangeArrowheads="1"/>
          </p:cNvSpPr>
          <p:nvPr/>
        </p:nvSpPr>
        <p:spPr bwMode="auto">
          <a:xfrm>
            <a:off x="312738" y="2389188"/>
            <a:ext cx="85074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l-PL" altLang="pl-PL" sz="1600"/>
              <a:t>https://ai.ia.agh.edu.pl/_media/pl:dydaktyka:logic:logika-kwantyfikatory-11-14-dl.pdf</a:t>
            </a:r>
          </a:p>
        </p:txBody>
      </p:sp>
      <p:pic>
        <p:nvPicPr>
          <p:cNvPr id="6150" name="Obraz 11">
            <a:extLst>
              <a:ext uri="{FF2B5EF4-FFF2-40B4-BE49-F238E27FC236}">
                <a16:creationId xmlns:a16="http://schemas.microsoft.com/office/drawing/2014/main" id="{5BDB459B-D0B3-5C93-8E14-00426349E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48551"/>
            <a:ext cx="4697248" cy="178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le tekstowe 2">
            <a:extLst>
              <a:ext uri="{FF2B5EF4-FFF2-40B4-BE49-F238E27FC236}">
                <a16:creationId xmlns:a16="http://schemas.microsoft.com/office/drawing/2014/main" id="{12B7E433-4CE8-1AA7-89A6-2F03FB0577EF}"/>
              </a:ext>
            </a:extLst>
          </p:cNvPr>
          <p:cNvSpPr txBox="1"/>
          <p:nvPr/>
        </p:nvSpPr>
        <p:spPr>
          <a:xfrm>
            <a:off x="5148231" y="743660"/>
            <a:ext cx="3771097" cy="923330"/>
          </a:xfrm>
          <a:prstGeom prst="rect">
            <a:avLst/>
          </a:prstGeom>
          <a:noFill/>
        </p:spPr>
        <p:txBody>
          <a:bodyPr wrap="none" rtlCol="0">
            <a:spAutoFit/>
          </a:bodyPr>
          <a:lstStyle/>
          <a:p>
            <a:r>
              <a:rPr lang="pl-PL" b="1" dirty="0"/>
              <a:t>Każda</a:t>
            </a:r>
            <a:r>
              <a:rPr lang="pl-PL" dirty="0"/>
              <a:t> kobieta</a:t>
            </a:r>
          </a:p>
          <a:p>
            <a:endParaRPr lang="pl-PL" dirty="0"/>
          </a:p>
          <a:p>
            <a:r>
              <a:rPr lang="pl-PL" b="1" dirty="0"/>
              <a:t>Istnieją</a:t>
            </a:r>
            <a:r>
              <a:rPr lang="pl-PL" dirty="0"/>
              <a:t> tacy, co chodzą do fryzjera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2FEC8525-54F4-95E1-B391-99F55E696929}"/>
              </a:ext>
            </a:extLst>
          </p:cNvPr>
          <p:cNvSpPr>
            <a:spLocks noGrp="1" noChangeArrowheads="1"/>
          </p:cNvSpPr>
          <p:nvPr>
            <p:ph type="title"/>
          </p:nvPr>
        </p:nvSpPr>
        <p:spPr>
          <a:xfrm>
            <a:off x="457200" y="28575"/>
            <a:ext cx="8229600" cy="808038"/>
          </a:xfrm>
        </p:spPr>
        <p:txBody>
          <a:bodyPr/>
          <a:lstStyle/>
          <a:p>
            <a:r>
              <a:rPr lang="pl-PL" altLang="pl-PL" sz="3600"/>
              <a:t>Russell: „brzytwa” logiczna </a:t>
            </a:r>
          </a:p>
        </p:txBody>
      </p:sp>
      <p:sp>
        <p:nvSpPr>
          <p:cNvPr id="3" name="Symbol zastępczy zawartości 2">
            <a:extLst>
              <a:ext uri="{FF2B5EF4-FFF2-40B4-BE49-F238E27FC236}">
                <a16:creationId xmlns:a16="http://schemas.microsoft.com/office/drawing/2014/main" id="{5158B947-E9A3-2072-05D9-DE7AFB95F26D}"/>
              </a:ext>
            </a:extLst>
          </p:cNvPr>
          <p:cNvSpPr txBox="1">
            <a:spLocks noChangeArrowheads="1"/>
          </p:cNvSpPr>
          <p:nvPr/>
        </p:nvSpPr>
        <p:spPr>
          <a:xfrm>
            <a:off x="0" y="836613"/>
            <a:ext cx="9144000" cy="4525962"/>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defRPr/>
            </a:pPr>
            <a:r>
              <a:rPr lang="pl-PL" altLang="pl-PL" sz="1900" dirty="0"/>
              <a:t>„Głównym narzędziem logicznym dla eliminacji paradoksów ontologicznych (zwłaszcza dotyczących przedmiotów nierealnych i bytów ogólnych) mających swe źródło w języku [por. </a:t>
            </a:r>
            <a:r>
              <a:rPr lang="pl-PL" altLang="pl-PL" sz="1900" i="1" dirty="0"/>
              <a:t>Suma logiczna</a:t>
            </a:r>
            <a:r>
              <a:rPr lang="pl-PL" altLang="pl-PL" sz="1900" dirty="0"/>
              <a:t>, Ockhama] jest teoria deskrypcji.  Teoria podaje sposób analizy wyrażeń językowych występujących w podmiotach zdań i uchodzących za nazwy oznaczające rzekomo określone obiekty (np. w gramatyce tzw. nazwy złożone, nazwy ogólne oraz nazwy przedmiotów nierealnych). </a:t>
            </a:r>
            <a:r>
              <a:rPr lang="pl-PL" altLang="pl-PL" sz="1900" dirty="0">
                <a:solidFill>
                  <a:schemeClr val="bg2">
                    <a:lumMod val="75000"/>
                  </a:schemeClr>
                </a:solidFill>
              </a:rPr>
              <a:t>Teoria stwierdza w ogólności, że wszelkie takie wyrażenia, nie będąc nazwami w sensie logicznym, są wyłącznie deskrypcjami określonymi lub nieokreślonymi i są całkowicie przekładalne na wyrażanie zawierające predykatory i kwantyfikatory.</a:t>
            </a:r>
            <a:r>
              <a:rPr lang="pl-PL" altLang="pl-PL" sz="1900" dirty="0"/>
              <a:t> ” </a:t>
            </a:r>
          </a:p>
          <a:p>
            <a:pPr marL="0" indent="0">
              <a:spcBef>
                <a:spcPts val="0"/>
              </a:spcBef>
              <a:spcAft>
                <a:spcPts val="600"/>
              </a:spcAft>
              <a:buFontTx/>
              <a:buNone/>
              <a:defRPr/>
            </a:pPr>
            <a:r>
              <a:rPr lang="pl-PL" altLang="pl-PL" sz="1900" dirty="0"/>
              <a:t>Metafizyka ta (</a:t>
            </a:r>
            <a:r>
              <a:rPr lang="pl-PL" altLang="pl-PL" sz="1900" dirty="0" err="1"/>
              <a:t>neoheglistów</a:t>
            </a:r>
            <a:r>
              <a:rPr lang="pl-PL" altLang="pl-PL" sz="1900" dirty="0"/>
              <a:t>, </a:t>
            </a:r>
            <a:r>
              <a:rPr lang="pl-PL" altLang="pl-PL" sz="1900" dirty="0" err="1"/>
              <a:t>McTaggarta</a:t>
            </a:r>
            <a:r>
              <a:rPr lang="pl-PL" altLang="pl-PL" sz="1900" dirty="0"/>
              <a:t> i Bradleya) prowadziła do odrzucenia wszelkich twierdzeń zdrowego rozsądku i nauki. W Absolucie myśl identyfikuje się z przedmiotem myślanym, doświadczanie z przedmiotem doświadczanym. [!] </a:t>
            </a:r>
          </a:p>
          <a:p>
            <a:pPr marL="0" indent="0">
              <a:spcBef>
                <a:spcPts val="0"/>
              </a:spcBef>
              <a:spcAft>
                <a:spcPts val="600"/>
              </a:spcAft>
              <a:buFontTx/>
              <a:buNone/>
              <a:defRPr/>
            </a:pPr>
            <a:r>
              <a:rPr lang="pl-PL" altLang="pl-PL" sz="1900" dirty="0"/>
              <a:t>Russell opowiedział się za realizmem. […] Poprzez analizę zdań można dokonać analizy faktów. Począwszy od 1914 zaczyna stosowań wobec swej dotychczasowej koncepcji rzeczywistości przepełnionej najrozmaitszego rodzaju bytami, brzytwę Ockhama. Tradycyjną formułę: </a:t>
            </a:r>
            <a:r>
              <a:rPr lang="pl-PL" altLang="pl-PL" sz="1900" i="1" dirty="0" err="1"/>
              <a:t>Entia</a:t>
            </a:r>
            <a:r>
              <a:rPr lang="pl-PL" altLang="pl-PL" sz="1900" i="1" dirty="0"/>
              <a:t> non </a:t>
            </a:r>
            <a:r>
              <a:rPr lang="pl-PL" altLang="pl-PL" sz="1900" i="1" dirty="0" err="1"/>
              <a:t>sunt</a:t>
            </a:r>
            <a:r>
              <a:rPr lang="pl-PL" altLang="pl-PL" sz="1900" i="1" dirty="0"/>
              <a:t> </a:t>
            </a:r>
            <a:r>
              <a:rPr lang="pl-PL" altLang="pl-PL" sz="1900" i="1" dirty="0" err="1"/>
              <a:t>multiplicanda</a:t>
            </a:r>
            <a:r>
              <a:rPr lang="pl-PL" altLang="pl-PL" sz="1900" i="1" dirty="0"/>
              <a:t> </a:t>
            </a:r>
            <a:r>
              <a:rPr lang="pl-PL" altLang="pl-PL" sz="1900" i="1" dirty="0" err="1"/>
              <a:t>praeter</a:t>
            </a:r>
            <a:r>
              <a:rPr lang="pl-PL" altLang="pl-PL" sz="1900" i="1" dirty="0"/>
              <a:t> </a:t>
            </a:r>
            <a:r>
              <a:rPr lang="pl-PL" altLang="pl-PL" sz="1900" i="1" dirty="0" err="1"/>
              <a:t>necessitatem</a:t>
            </a:r>
            <a:r>
              <a:rPr lang="pl-PL" altLang="pl-PL" sz="1900" i="1" dirty="0"/>
              <a:t>, </a:t>
            </a:r>
            <a:r>
              <a:rPr lang="pl-PL" altLang="pl-PL" sz="1900" dirty="0"/>
              <a:t>przekształcił Russell w postulat: gdziekolwiek jest to możliwe, należy zastąpić byty znane na mocy wnioskowania przez obiekty będące logicznymi konstrukcjami z przedmiotów bezpośrednio uświadamianych” (</a:t>
            </a:r>
            <a:r>
              <a:rPr lang="pl-PL" altLang="pl-PL" sz="1800" dirty="0"/>
              <a:t>M. </a:t>
            </a:r>
            <a:r>
              <a:rPr lang="pl-PL" altLang="pl-PL" sz="1800" dirty="0" err="1"/>
              <a:t>Hemploliński</a:t>
            </a:r>
            <a:r>
              <a:rPr lang="pl-PL" altLang="pl-PL" sz="1800" i="1" dirty="0"/>
              <a:t>, op. cit., </a:t>
            </a:r>
            <a:r>
              <a:rPr lang="pl-PL" altLang="pl-PL" sz="1800" dirty="0"/>
              <a:t>str. 235-8)</a:t>
            </a:r>
            <a:endParaRPr lang="pl-PL" alt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F9F9-BA71-4BBD-44F2-C38A14E991F5}"/>
            </a:ext>
          </a:extLst>
        </p:cNvPr>
        <p:cNvGrpSpPr/>
        <p:nvPr/>
      </p:nvGrpSpPr>
      <p:grpSpPr>
        <a:xfrm>
          <a:off x="0" y="0"/>
          <a:ext cx="0" cy="0"/>
          <a:chOff x="0" y="0"/>
          <a:chExt cx="0" cy="0"/>
        </a:xfrm>
      </p:grpSpPr>
      <p:sp>
        <p:nvSpPr>
          <p:cNvPr id="7170" name="Tytuł 1">
            <a:extLst>
              <a:ext uri="{FF2B5EF4-FFF2-40B4-BE49-F238E27FC236}">
                <a16:creationId xmlns:a16="http://schemas.microsoft.com/office/drawing/2014/main" id="{61C5692F-E3B6-A82E-E351-3DEEE14E4C32}"/>
              </a:ext>
            </a:extLst>
          </p:cNvPr>
          <p:cNvSpPr>
            <a:spLocks noGrp="1" noChangeArrowheads="1"/>
          </p:cNvSpPr>
          <p:nvPr>
            <p:ph type="title"/>
          </p:nvPr>
        </p:nvSpPr>
        <p:spPr>
          <a:xfrm>
            <a:off x="457200" y="28575"/>
            <a:ext cx="8229600" cy="808038"/>
          </a:xfrm>
        </p:spPr>
        <p:txBody>
          <a:bodyPr/>
          <a:lstStyle/>
          <a:p>
            <a:r>
              <a:rPr lang="pl-PL" altLang="pl-PL" sz="3600" dirty="0"/>
              <a:t>Ockham: „brzytwa” logiczna </a:t>
            </a:r>
          </a:p>
        </p:txBody>
      </p:sp>
      <p:sp>
        <p:nvSpPr>
          <p:cNvPr id="3" name="Symbol zastępczy zawartości 2">
            <a:extLst>
              <a:ext uri="{FF2B5EF4-FFF2-40B4-BE49-F238E27FC236}">
                <a16:creationId xmlns:a16="http://schemas.microsoft.com/office/drawing/2014/main" id="{D4DEBC14-666A-E91C-3126-08A896D59B4A}"/>
              </a:ext>
            </a:extLst>
          </p:cNvPr>
          <p:cNvSpPr txBox="1">
            <a:spLocks noChangeArrowheads="1"/>
          </p:cNvSpPr>
          <p:nvPr/>
        </p:nvSpPr>
        <p:spPr>
          <a:xfrm>
            <a:off x="0" y="836613"/>
            <a:ext cx="9144000" cy="4525962"/>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Tx/>
              <a:buNone/>
              <a:defRPr/>
            </a:pPr>
            <a:r>
              <a:rPr lang="pl-PL" altLang="pl-PL" sz="1900" dirty="0">
                <a:solidFill>
                  <a:schemeClr val="accent6"/>
                </a:solidFill>
              </a:rPr>
              <a:t>Ani rachunek kwantyfikatorów ani konstrukcje logiczne zdań nie są wynalazkiem XX wieku: o tych samych kwestiach, choć innym językiem mówi Ockham: </a:t>
            </a:r>
          </a:p>
          <a:p>
            <a:pPr marL="0" indent="0">
              <a:spcBef>
                <a:spcPts val="0"/>
              </a:spcBef>
              <a:spcAft>
                <a:spcPts val="600"/>
              </a:spcAft>
              <a:buNone/>
              <a:defRPr/>
            </a:pPr>
            <a:r>
              <a:rPr lang="pl-PL" altLang="pl-PL" sz="1900" dirty="0"/>
              <a:t>„Po ustaleniu, co wystarcza do prawdziwości zdania jednostkowego, obecnie należy rozpatrzyć. Co wymagane jest do prawdziwości zdania nieokreślonego i szczegółowego. […] jak zamienne są następujące zdania: </a:t>
            </a:r>
            <a:r>
              <a:rPr lang="it-IT" altLang="pl-PL" sz="1900" dirty="0"/>
              <a:t>«</a:t>
            </a:r>
            <a:r>
              <a:rPr lang="pl-PL" altLang="pl-PL" sz="1900" dirty="0"/>
              <a:t>Człowiek biegnie</a:t>
            </a:r>
            <a:r>
              <a:rPr lang="it-IT" altLang="pl-PL" sz="1900" dirty="0"/>
              <a:t>»</a:t>
            </a:r>
            <a:r>
              <a:rPr lang="pl-PL" altLang="pl-PL" sz="1900" dirty="0"/>
              <a:t>, </a:t>
            </a:r>
            <a:r>
              <a:rPr lang="it-IT" altLang="pl-PL" sz="1900" dirty="0"/>
              <a:t>«</a:t>
            </a:r>
            <a:r>
              <a:rPr lang="pl-PL" altLang="pl-PL" sz="1900" dirty="0"/>
              <a:t>pewien człowiek biegnie</a:t>
            </a:r>
            <a:r>
              <a:rPr lang="it-IT" altLang="pl-PL" sz="1900" dirty="0"/>
              <a:t>»</a:t>
            </a:r>
            <a:r>
              <a:rPr lang="pl-PL" altLang="pl-PL" sz="1900" dirty="0"/>
              <a:t>; </a:t>
            </a:r>
            <a:r>
              <a:rPr lang="it-IT" altLang="pl-PL" sz="1900" dirty="0"/>
              <a:t>«</a:t>
            </a:r>
            <a:r>
              <a:rPr lang="pl-PL" altLang="pl-PL" sz="1900" dirty="0"/>
              <a:t>Zwierzę jest człowiekiem</a:t>
            </a:r>
            <a:r>
              <a:rPr lang="it-IT" altLang="pl-PL" sz="1900" dirty="0"/>
              <a:t>»</a:t>
            </a:r>
            <a:r>
              <a:rPr lang="pl-PL" altLang="pl-PL" sz="1900" dirty="0"/>
              <a:t>; </a:t>
            </a:r>
            <a:r>
              <a:rPr lang="it-IT" altLang="pl-PL" sz="1900" dirty="0"/>
              <a:t>«</a:t>
            </a:r>
            <a:r>
              <a:rPr lang="pl-PL" altLang="pl-PL" sz="1900" dirty="0"/>
              <a:t>Pewne zwierzę jest człowiekiem</a:t>
            </a:r>
            <a:r>
              <a:rPr lang="it-IT" altLang="pl-PL" sz="1900" dirty="0"/>
              <a:t>»</a:t>
            </a:r>
            <a:r>
              <a:rPr lang="pl-PL" altLang="pl-PL" sz="1900" dirty="0"/>
              <a:t>* </a:t>
            </a:r>
            <a:r>
              <a:rPr lang="pl-PL" altLang="pl-PL" sz="2400" dirty="0"/>
              <a:t>,  </a:t>
            </a:r>
            <a:r>
              <a:rPr lang="pl-PL" altLang="pl-PL" sz="2400" i="1" dirty="0"/>
              <a:t>(</a:t>
            </a:r>
            <a:r>
              <a:rPr lang="pl-PL" altLang="pl-PL" sz="2000" i="1" dirty="0"/>
              <a:t>Suma logiczna, </a:t>
            </a:r>
            <a:r>
              <a:rPr lang="pl-PL" altLang="pl-PL" sz="2000" dirty="0"/>
              <a:t>str. 282)</a:t>
            </a:r>
            <a:endParaRPr lang="pl-PL" altLang="pl-PL" sz="1200" dirty="0"/>
          </a:p>
          <a:p>
            <a:pPr marL="0" indent="0">
              <a:spcBef>
                <a:spcPts val="0"/>
              </a:spcBef>
              <a:spcAft>
                <a:spcPts val="600"/>
              </a:spcAft>
              <a:buFontTx/>
              <a:buNone/>
              <a:defRPr/>
            </a:pPr>
            <a:r>
              <a:rPr lang="pl-PL" altLang="pl-PL" sz="1900" dirty="0"/>
              <a:t>Do prawdziwości tego rodzaju zdania wystarczy, że podmiot i orzeczenie zastępują to samo, jeśli zdanie jest twierdzące i nie dodaje się znaku uogólniającego do orzeczenia; dodaję to ze względu na takie zdania, jak na przykład </a:t>
            </a:r>
            <a:r>
              <a:rPr lang="it-IT" altLang="pl-PL" sz="1900" dirty="0"/>
              <a:t>«</a:t>
            </a:r>
            <a:r>
              <a:rPr lang="pl-PL" altLang="pl-PL" sz="1900" dirty="0"/>
              <a:t>Pewne zwierzę jest każdym człowiekiem</a:t>
            </a:r>
            <a:r>
              <a:rPr lang="it-IT" altLang="pl-PL" sz="1900" dirty="0"/>
              <a:t>»;</a:t>
            </a:r>
            <a:r>
              <a:rPr lang="pl-PL" altLang="pl-PL" sz="1900" dirty="0"/>
              <a:t> </a:t>
            </a:r>
            <a:r>
              <a:rPr lang="it-IT" altLang="pl-PL" sz="1900" dirty="0"/>
              <a:t>«</a:t>
            </a:r>
            <a:r>
              <a:rPr lang="pl-PL" altLang="pl-PL" sz="1900" dirty="0"/>
              <a:t>Pewien anioł jest każdym aniołem</a:t>
            </a:r>
            <a:r>
              <a:rPr lang="it-IT" altLang="pl-PL" sz="1900" dirty="0"/>
              <a:t>»</a:t>
            </a:r>
            <a:r>
              <a:rPr lang="pl-PL" altLang="pl-PL" sz="1900" dirty="0"/>
              <a:t>”. </a:t>
            </a:r>
          </a:p>
          <a:p>
            <a:pPr marL="0" indent="0">
              <a:spcBef>
                <a:spcPts val="0"/>
              </a:spcBef>
              <a:spcAft>
                <a:spcPts val="600"/>
              </a:spcAft>
              <a:buFontTx/>
              <a:buNone/>
              <a:defRPr/>
            </a:pPr>
            <a:r>
              <a:rPr lang="pl-PL" altLang="pl-PL" sz="1900" dirty="0">
                <a:solidFill>
                  <a:schemeClr val="accent6"/>
                </a:solidFill>
              </a:rPr>
              <a:t>* Trudność tych zdań polega na braku określników w języku polskim. Po włosku brzmiałoby to „</a:t>
            </a:r>
            <a:r>
              <a:rPr lang="pl-PL" altLang="pl-PL" sz="1900" dirty="0" err="1">
                <a:solidFill>
                  <a:schemeClr val="accent6"/>
                </a:solidFill>
              </a:rPr>
              <a:t>L’uomo</a:t>
            </a:r>
            <a:r>
              <a:rPr lang="pl-PL" altLang="pl-PL" sz="1900" dirty="0">
                <a:solidFill>
                  <a:schemeClr val="accent6"/>
                </a:solidFill>
              </a:rPr>
              <a:t> </a:t>
            </a:r>
            <a:r>
              <a:rPr lang="pl-PL" altLang="pl-PL" sz="1900" dirty="0" err="1">
                <a:solidFill>
                  <a:schemeClr val="accent6"/>
                </a:solidFill>
              </a:rPr>
              <a:t>corre</a:t>
            </a:r>
            <a:r>
              <a:rPr lang="pl-PL" altLang="pl-PL" sz="1900" dirty="0">
                <a:solidFill>
                  <a:schemeClr val="accent6"/>
                </a:solidFill>
              </a:rPr>
              <a:t>” (ten człowiek biegnie, lub np. całe życie człowiek musi gonić) lub „</a:t>
            </a:r>
            <a:r>
              <a:rPr lang="pl-PL" altLang="pl-PL" sz="1900" dirty="0" err="1">
                <a:solidFill>
                  <a:schemeClr val="accent6"/>
                </a:solidFill>
              </a:rPr>
              <a:t>Un</a:t>
            </a:r>
            <a:r>
              <a:rPr lang="pl-PL" altLang="pl-PL" sz="1900" dirty="0">
                <a:solidFill>
                  <a:schemeClr val="accent6"/>
                </a:solidFill>
              </a:rPr>
              <a:t> uomo </a:t>
            </a:r>
            <a:r>
              <a:rPr lang="pl-PL" altLang="pl-PL" sz="1900" dirty="0" err="1">
                <a:solidFill>
                  <a:schemeClr val="accent6"/>
                </a:solidFill>
              </a:rPr>
              <a:t>corre</a:t>
            </a:r>
            <a:r>
              <a:rPr lang="pl-PL" altLang="pl-PL" sz="1900" dirty="0">
                <a:solidFill>
                  <a:schemeClr val="accent6"/>
                </a:solidFill>
              </a:rPr>
              <a:t>” (jakiś człowiek biegnie, i pewno zaraz zastuka do naszych drzwi”</a:t>
            </a:r>
          </a:p>
          <a:p>
            <a:pPr marL="0" indent="0">
              <a:spcBef>
                <a:spcPts val="0"/>
              </a:spcBef>
              <a:spcAft>
                <a:spcPts val="600"/>
              </a:spcAft>
              <a:buFontTx/>
              <a:buNone/>
              <a:defRPr/>
            </a:pPr>
            <a:r>
              <a:rPr lang="pl-PL" altLang="pl-PL" sz="1900" dirty="0">
                <a:solidFill>
                  <a:schemeClr val="accent6"/>
                </a:solidFill>
              </a:rPr>
              <a:t>** Oczywiście, zdania poprawne pod względem logiki nie muszą być sensowne pod względem </a:t>
            </a:r>
            <a:r>
              <a:rPr lang="pl-PL" altLang="pl-PL" sz="1900" i="1" dirty="0">
                <a:solidFill>
                  <a:schemeClr val="accent6"/>
                </a:solidFill>
              </a:rPr>
              <a:t>rzeczywistości</a:t>
            </a:r>
            <a:r>
              <a:rPr lang="pl-PL" altLang="pl-PL" sz="1900" dirty="0">
                <a:solidFill>
                  <a:schemeClr val="accent6"/>
                </a:solidFill>
              </a:rPr>
              <a:t>. Hania (pawie 4 lata) bawi się </a:t>
            </a:r>
            <a:r>
              <a:rPr lang="pl-PL" altLang="pl-PL" sz="1900" dirty="0" err="1">
                <a:solidFill>
                  <a:schemeClr val="accent6"/>
                </a:solidFill>
              </a:rPr>
              <a:t>układanjką</a:t>
            </a:r>
            <a:r>
              <a:rPr lang="pl-PL" altLang="pl-PL" sz="1900" dirty="0">
                <a:solidFill>
                  <a:schemeClr val="accent6"/>
                </a:solidFill>
              </a:rPr>
              <a:t> zawierającą podmiot, czynność i miejsce. I tak „Lis leczy się w Lidlu”  lub  „Wąż myje zęby w górach”. .  </a:t>
            </a:r>
          </a:p>
          <a:p>
            <a:pPr marL="0" indent="0">
              <a:spcBef>
                <a:spcPts val="0"/>
              </a:spcBef>
              <a:spcAft>
                <a:spcPts val="600"/>
              </a:spcAft>
              <a:buFontTx/>
              <a:buNone/>
              <a:defRPr/>
            </a:pPr>
            <a:endParaRPr lang="pl-PL" altLang="pl-PL" sz="1900" dirty="0"/>
          </a:p>
        </p:txBody>
      </p:sp>
    </p:spTree>
    <p:extLst>
      <p:ext uri="{BB962C8B-B14F-4D97-AF65-F5344CB8AC3E}">
        <p14:creationId xmlns:p14="http://schemas.microsoft.com/office/powerpoint/2010/main" val="597929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B732-2B94-706A-2D58-C5C89B6A4349}"/>
            </a:ext>
          </a:extLst>
        </p:cNvPr>
        <p:cNvGrpSpPr/>
        <p:nvPr/>
      </p:nvGrpSpPr>
      <p:grpSpPr>
        <a:xfrm>
          <a:off x="0" y="0"/>
          <a:ext cx="0" cy="0"/>
          <a:chOff x="0" y="0"/>
          <a:chExt cx="0" cy="0"/>
        </a:xfrm>
      </p:grpSpPr>
      <p:sp>
        <p:nvSpPr>
          <p:cNvPr id="5122" name="Tytuł 1">
            <a:extLst>
              <a:ext uri="{FF2B5EF4-FFF2-40B4-BE49-F238E27FC236}">
                <a16:creationId xmlns:a16="http://schemas.microsoft.com/office/drawing/2014/main" id="{F2022CF5-87F0-0FFC-560A-3B73AA3AE6B0}"/>
              </a:ext>
            </a:extLst>
          </p:cNvPr>
          <p:cNvSpPr>
            <a:spLocks noGrp="1" noChangeArrowheads="1"/>
          </p:cNvSpPr>
          <p:nvPr>
            <p:ph type="title"/>
          </p:nvPr>
        </p:nvSpPr>
        <p:spPr>
          <a:xfrm>
            <a:off x="457200" y="-234280"/>
            <a:ext cx="8229600" cy="1143000"/>
          </a:xfrm>
        </p:spPr>
        <p:txBody>
          <a:bodyPr/>
          <a:lstStyle/>
          <a:p>
            <a:r>
              <a:rPr lang="en-US" altLang="en-US" sz="3600" dirty="0"/>
              <a:t>Manifest </a:t>
            </a:r>
            <a:r>
              <a:rPr lang="pl-PL" altLang="en-US" sz="3600" dirty="0"/>
              <a:t>Bertranda, Einsteina, </a:t>
            </a:r>
            <a:r>
              <a:rPr lang="pl-PL" altLang="en-US" sz="3600" dirty="0" err="1"/>
              <a:t>Rotblata</a:t>
            </a:r>
            <a:endParaRPr lang="en-US" altLang="en-US" sz="3600" dirty="0"/>
          </a:p>
        </p:txBody>
      </p:sp>
      <p:pic>
        <p:nvPicPr>
          <p:cNvPr id="3" name="Obraz 2">
            <a:extLst>
              <a:ext uri="{FF2B5EF4-FFF2-40B4-BE49-F238E27FC236}">
                <a16:creationId xmlns:a16="http://schemas.microsoft.com/office/drawing/2014/main" id="{7C8FB8A7-585C-892C-D45B-CA1B4FBAF586}"/>
              </a:ext>
            </a:extLst>
          </p:cNvPr>
          <p:cNvPicPr>
            <a:picLocks noChangeAspect="1"/>
          </p:cNvPicPr>
          <p:nvPr/>
        </p:nvPicPr>
        <p:blipFill>
          <a:blip r:embed="rId2"/>
          <a:stretch>
            <a:fillRect/>
          </a:stretch>
        </p:blipFill>
        <p:spPr>
          <a:xfrm>
            <a:off x="213420" y="562422"/>
            <a:ext cx="6984776" cy="5696803"/>
          </a:xfrm>
          <a:prstGeom prst="rect">
            <a:avLst/>
          </a:prstGeom>
        </p:spPr>
      </p:pic>
      <p:pic>
        <p:nvPicPr>
          <p:cNvPr id="5" name="Obraz 4">
            <a:extLst>
              <a:ext uri="{FF2B5EF4-FFF2-40B4-BE49-F238E27FC236}">
                <a16:creationId xmlns:a16="http://schemas.microsoft.com/office/drawing/2014/main" id="{E0412395-88BB-85A8-74D3-3A141F48BBE7}"/>
              </a:ext>
            </a:extLst>
          </p:cNvPr>
          <p:cNvPicPr>
            <a:picLocks noChangeAspect="1"/>
          </p:cNvPicPr>
          <p:nvPr/>
        </p:nvPicPr>
        <p:blipFill>
          <a:blip r:embed="rId3"/>
          <a:stretch>
            <a:fillRect/>
          </a:stretch>
        </p:blipFill>
        <p:spPr>
          <a:xfrm>
            <a:off x="7308304" y="737270"/>
            <a:ext cx="1689146" cy="4499991"/>
          </a:xfrm>
          <a:prstGeom prst="rect">
            <a:avLst/>
          </a:prstGeom>
        </p:spPr>
      </p:pic>
      <p:sp>
        <p:nvSpPr>
          <p:cNvPr id="7" name="pole tekstowe 6">
            <a:extLst>
              <a:ext uri="{FF2B5EF4-FFF2-40B4-BE49-F238E27FC236}">
                <a16:creationId xmlns:a16="http://schemas.microsoft.com/office/drawing/2014/main" id="{8981AE2F-EDC4-5059-D48C-55045502D069}"/>
              </a:ext>
            </a:extLst>
          </p:cNvPr>
          <p:cNvSpPr txBox="1"/>
          <p:nvPr/>
        </p:nvSpPr>
        <p:spPr>
          <a:xfrm>
            <a:off x="346770" y="6030625"/>
            <a:ext cx="9361040" cy="861774"/>
          </a:xfrm>
          <a:prstGeom prst="rect">
            <a:avLst/>
          </a:prstGeom>
          <a:noFill/>
        </p:spPr>
        <p:txBody>
          <a:bodyPr wrap="square">
            <a:spAutoFit/>
          </a:bodyPr>
          <a:lstStyle/>
          <a:p>
            <a:r>
              <a:rPr lang="en-US" sz="1400" dirty="0">
                <a:hlinkClick r:id="rId4"/>
              </a:rPr>
              <a:t>https://ahf.nuclearmuseum.org/ahf/key-documents/russell-einstein-manifesto</a:t>
            </a:r>
            <a:r>
              <a:rPr lang="en-US" dirty="0">
                <a:hlinkClick r:id="rId4"/>
              </a:rPr>
              <a:t>/</a:t>
            </a:r>
            <a:endParaRPr lang="pl-PL" dirty="0"/>
          </a:p>
          <a:p>
            <a:r>
              <a:rPr lang="pl-PL" sz="1600" dirty="0"/>
              <a:t>G. Karwasz, </a:t>
            </a:r>
            <a:r>
              <a:rPr lang="pl-PL" sz="1600" i="1" dirty="0"/>
              <a:t>Ja ją, niestety, wymyśliłem. Wywiad z J. </a:t>
            </a:r>
            <a:r>
              <a:rPr lang="pl-PL" sz="1600" i="1" dirty="0" err="1"/>
              <a:t>Rotblatem</a:t>
            </a:r>
            <a:r>
              <a:rPr lang="pl-PL" sz="1600" i="1" dirty="0"/>
              <a:t>, </a:t>
            </a:r>
            <a:r>
              <a:rPr lang="pl-PL" sz="1600" dirty="0"/>
              <a:t>Głos Koszaliński, 15.10.2000.</a:t>
            </a:r>
          </a:p>
          <a:p>
            <a:r>
              <a:rPr lang="pl-PL" sz="1600" dirty="0"/>
              <a:t>Zob. „Polak, fizyk, noblista”, https://dydaktyka.fizyka.umk.pl/nowa_strona/?q=node/812</a:t>
            </a:r>
            <a:endParaRPr lang="en-US" sz="1600" dirty="0"/>
          </a:p>
        </p:txBody>
      </p:sp>
      <p:sp>
        <p:nvSpPr>
          <p:cNvPr id="8" name="pole tekstowe 7">
            <a:extLst>
              <a:ext uri="{FF2B5EF4-FFF2-40B4-BE49-F238E27FC236}">
                <a16:creationId xmlns:a16="http://schemas.microsoft.com/office/drawing/2014/main" id="{52658BC9-E732-3BEF-B0E6-4F28866CAE80}"/>
              </a:ext>
            </a:extLst>
          </p:cNvPr>
          <p:cNvSpPr txBox="1"/>
          <p:nvPr/>
        </p:nvSpPr>
        <p:spPr>
          <a:xfrm>
            <a:off x="7020272" y="5147290"/>
            <a:ext cx="2123729" cy="1200329"/>
          </a:xfrm>
          <a:prstGeom prst="rect">
            <a:avLst/>
          </a:prstGeom>
          <a:noFill/>
        </p:spPr>
        <p:txBody>
          <a:bodyPr wrap="square" rtlCol="0">
            <a:spAutoFit/>
          </a:bodyPr>
          <a:lstStyle/>
          <a:p>
            <a:r>
              <a:rPr lang="pl-PL" dirty="0"/>
              <a:t>Sir Józef </a:t>
            </a:r>
            <a:r>
              <a:rPr lang="pl-PL" dirty="0" err="1"/>
              <a:t>Rotblat</a:t>
            </a:r>
            <a:endParaRPr lang="pl-PL" dirty="0"/>
          </a:p>
          <a:p>
            <a:r>
              <a:rPr lang="pl-PL" dirty="0"/>
              <a:t>otrzymał Pokojową</a:t>
            </a:r>
          </a:p>
          <a:p>
            <a:r>
              <a:rPr lang="pl-PL" dirty="0"/>
              <a:t>Nagrodę Nobla w 1995 roku</a:t>
            </a:r>
            <a:endParaRPr lang="en-US" dirty="0"/>
          </a:p>
        </p:txBody>
      </p:sp>
    </p:spTree>
    <p:extLst>
      <p:ext uri="{BB962C8B-B14F-4D97-AF65-F5344CB8AC3E}">
        <p14:creationId xmlns:p14="http://schemas.microsoft.com/office/powerpoint/2010/main" val="277939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ytuł 1">
            <a:extLst>
              <a:ext uri="{FF2B5EF4-FFF2-40B4-BE49-F238E27FC236}">
                <a16:creationId xmlns:a16="http://schemas.microsoft.com/office/drawing/2014/main" id="{84011FDC-F7BA-C4D0-54EC-7C6A65460403}"/>
              </a:ext>
            </a:extLst>
          </p:cNvPr>
          <p:cNvSpPr>
            <a:spLocks noGrp="1" noChangeArrowheads="1"/>
          </p:cNvSpPr>
          <p:nvPr>
            <p:ph type="title"/>
          </p:nvPr>
        </p:nvSpPr>
        <p:spPr>
          <a:xfrm>
            <a:off x="457200" y="0"/>
            <a:ext cx="8229600" cy="1143000"/>
          </a:xfrm>
        </p:spPr>
        <p:txBody>
          <a:bodyPr/>
          <a:lstStyle/>
          <a:p>
            <a:r>
              <a:rPr lang="en-US" altLang="en-US" sz="3600" dirty="0"/>
              <a:t>Manifest </a:t>
            </a:r>
            <a:r>
              <a:rPr lang="en-US" altLang="en-US" sz="3600" dirty="0" err="1"/>
              <a:t>ateistycznej</a:t>
            </a:r>
            <a:r>
              <a:rPr lang="en-US" altLang="en-US" sz="3600" dirty="0"/>
              <a:t> </a:t>
            </a:r>
            <a:r>
              <a:rPr lang="en-US" altLang="en-US" sz="3600" dirty="0" err="1"/>
              <a:t>etyki</a:t>
            </a:r>
            <a:endParaRPr lang="en-US" altLang="en-US" sz="3600" dirty="0"/>
          </a:p>
        </p:txBody>
      </p:sp>
      <p:pic>
        <p:nvPicPr>
          <p:cNvPr id="5123" name="Obraz 8">
            <a:extLst>
              <a:ext uri="{FF2B5EF4-FFF2-40B4-BE49-F238E27FC236}">
                <a16:creationId xmlns:a16="http://schemas.microsoft.com/office/drawing/2014/main" id="{EA24CB2A-76CC-0BB9-4C2A-76927405B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pole tekstowe 9">
            <a:extLst>
              <a:ext uri="{FF2B5EF4-FFF2-40B4-BE49-F238E27FC236}">
                <a16:creationId xmlns:a16="http://schemas.microsoft.com/office/drawing/2014/main" id="{B4D75DDD-7777-55AE-2415-889D6247945D}"/>
              </a:ext>
            </a:extLst>
          </p:cNvPr>
          <p:cNvSpPr txBox="1">
            <a:spLocks noChangeArrowheads="1"/>
          </p:cNvSpPr>
          <p:nvPr/>
        </p:nvSpPr>
        <p:spPr bwMode="auto">
          <a:xfrm>
            <a:off x="0" y="4640097"/>
            <a:ext cx="89644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r>
              <a:rPr lang="en-US" altLang="en-US" sz="1600" dirty="0"/>
              <a:t>Richard </a:t>
            </a:r>
            <a:r>
              <a:rPr lang="en-US" altLang="en-US" sz="1600" dirty="0" err="1"/>
              <a:t>Dawking</a:t>
            </a:r>
            <a:r>
              <a:rPr lang="en-US" altLang="en-US" sz="1600" dirty="0"/>
              <a:t>, Jerome Isaac Friedman (deep inelastic scattering – quarks)</a:t>
            </a:r>
          </a:p>
          <a:p>
            <a:r>
              <a:rPr lang="en-US" altLang="en-US" sz="1600" dirty="0">
                <a:hlinkClick r:id="rId3"/>
              </a:rPr>
              <a:t>https://en.wikipedia.org/wiki/Humanism_and_Its_Aspirations</a:t>
            </a:r>
            <a:endParaRPr lang="pl-PL" altLang="en-US" sz="1600" dirty="0"/>
          </a:p>
          <a:p>
            <a:endParaRPr lang="pl-PL" altLang="en-US" sz="1600" dirty="0"/>
          </a:p>
          <a:p>
            <a:r>
              <a:rPr lang="pl-PL" altLang="en-US" sz="1800" dirty="0">
                <a:solidFill>
                  <a:schemeClr val="accent2"/>
                </a:solidFill>
              </a:rPr>
              <a:t>Mówiliśmy już o etyce przy okazji stoików i Marka Aureliusza: etyka „fai-da-te” (zrób to sam) może i sama z siebie nie jest naganna, ale niebezpieczna. Tak, jak zdolne dziecko (Izaak Newton) może ostrym nożem wystrugać piękne wiatraki, ale nieudolne – tylko się pokaleczy. </a:t>
            </a:r>
            <a:endParaRPr lang="en-US" altLang="en-US" sz="1800" dirty="0">
              <a:solidFill>
                <a:schemeClr val="accent2"/>
              </a:solidFill>
            </a:endParaRPr>
          </a:p>
        </p:txBody>
      </p:sp>
    </p:spTree>
    <p:extLst>
      <p:ext uri="{BB962C8B-B14F-4D97-AF65-F5344CB8AC3E}">
        <p14:creationId xmlns:p14="http://schemas.microsoft.com/office/powerpoint/2010/main" val="385996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a:extLst>
              <a:ext uri="{FF2B5EF4-FFF2-40B4-BE49-F238E27FC236}">
                <a16:creationId xmlns:a16="http://schemas.microsoft.com/office/drawing/2014/main" id="{AF5EEC3E-3E7D-142F-E415-B203FCEE15FA}"/>
              </a:ext>
            </a:extLst>
          </p:cNvPr>
          <p:cNvSpPr>
            <a:spLocks noGrp="1" noChangeArrowheads="1"/>
          </p:cNvSpPr>
          <p:nvPr>
            <p:ph type="title"/>
          </p:nvPr>
        </p:nvSpPr>
        <p:spPr>
          <a:xfrm>
            <a:off x="457200" y="0"/>
            <a:ext cx="8229600" cy="836613"/>
          </a:xfrm>
        </p:spPr>
        <p:txBody>
          <a:bodyPr/>
          <a:lstStyle/>
          <a:p>
            <a:r>
              <a:rPr lang="pl-PL" altLang="pl-PL" sz="3600"/>
              <a:t>Whitehead: filozofia organizmu</a:t>
            </a:r>
          </a:p>
        </p:txBody>
      </p:sp>
      <p:sp>
        <p:nvSpPr>
          <p:cNvPr id="8195" name="pole tekstowe 3">
            <a:extLst>
              <a:ext uri="{FF2B5EF4-FFF2-40B4-BE49-F238E27FC236}">
                <a16:creationId xmlns:a16="http://schemas.microsoft.com/office/drawing/2014/main" id="{B63EA479-34B9-B623-83BF-A85D5BEC9C29}"/>
              </a:ext>
            </a:extLst>
          </p:cNvPr>
          <p:cNvSpPr txBox="1">
            <a:spLocks noChangeArrowheads="1"/>
          </p:cNvSpPr>
          <p:nvPr/>
        </p:nvSpPr>
        <p:spPr bwMode="auto">
          <a:xfrm>
            <a:off x="179388" y="841375"/>
            <a:ext cx="8964612"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pl-PL" altLang="pl-PL" dirty="0"/>
              <a:t>Alfred </a:t>
            </a:r>
            <a:r>
              <a:rPr lang="pl-PL" altLang="pl-PL" dirty="0" err="1"/>
              <a:t>North</a:t>
            </a:r>
            <a:r>
              <a:rPr lang="pl-PL" altLang="pl-PL" dirty="0"/>
              <a:t> </a:t>
            </a:r>
            <a:r>
              <a:rPr lang="pl-PL" altLang="pl-PL" dirty="0" err="1"/>
              <a:t>Whiteahead</a:t>
            </a:r>
            <a:r>
              <a:rPr lang="pl-PL" altLang="pl-PL" dirty="0"/>
              <a:t> (1861-1947) angielski matematyk, fizyk, filozof. Twórca filozofii organizmu i prekursor filozofii procesu. Twierdził, że świat i znajdujące się w nim przedmioty są organizmami, w których zachodzą ciągłe procesy, a ich zasadniczą cechą jest zdolność do rozwijania się i realizacji potencjalnych możliwości. </a:t>
            </a:r>
          </a:p>
          <a:p>
            <a:pPr>
              <a:spcAft>
                <a:spcPts val="600"/>
              </a:spcAft>
            </a:pPr>
            <a:r>
              <a:rPr lang="pl-PL" altLang="pl-PL" sz="1900" dirty="0"/>
              <a:t>„</a:t>
            </a:r>
            <a:r>
              <a:rPr lang="pl-PL" altLang="pl-PL" sz="2000" dirty="0"/>
              <a:t>O ile chodzi o funkcjonowanie ciała zwierzęcego, ostateczny rezultat jest taki, że przekaz fizycznego wpływu, poprzez pusta przestrzeń w obrębie </a:t>
            </a:r>
            <a:r>
              <a:rPr lang="pl-PL" altLang="pl-PL" sz="2000" dirty="0" err="1"/>
              <a:t>orga-nizmu</a:t>
            </a:r>
            <a:r>
              <a:rPr lang="pl-PL" altLang="pl-PL" sz="2000" dirty="0"/>
              <a:t>, nie jest całkowicie zgodny z fizycznymi prawami obowiązującymi dla nieorganicznych społeczności. […] W istocie, żyjące społeczności obrazują teorię, zgodnie z którą prawa natury rozwijają się wraz ze społecznościami, które konstytuują danę epokę.” [Dla biologa to, zapewne, nieco bełkot.]</a:t>
            </a:r>
          </a:p>
          <a:p>
            <a:pPr>
              <a:spcAft>
                <a:spcPts val="600"/>
              </a:spcAft>
            </a:pPr>
            <a:r>
              <a:rPr lang="pl-PL" altLang="pl-PL" sz="2000" dirty="0"/>
              <a:t>„Pierwotne dążenia, które wspólnie konstytuują zamiar Boga, zmierzają do intensywności, a nie do zachowania czegoś. Bóg, w swej pierwotnej naturze, jest nieporuszony miłością do tego czy innego szczegółu.” [dla teologa to…]</a:t>
            </a:r>
          </a:p>
          <a:p>
            <a:r>
              <a:rPr lang="pl-PL" altLang="pl-PL" sz="2000" dirty="0"/>
              <a:t>Jeden z końcowych wniosków Whitehead</a:t>
            </a:r>
            <a:r>
              <a:rPr lang="it-IT" altLang="pl-PL" sz="2000" dirty="0"/>
              <a:t>a</a:t>
            </a:r>
            <a:r>
              <a:rPr lang="pl-PL" altLang="pl-PL" sz="2000" dirty="0"/>
              <a:t> brzmi: </a:t>
            </a:r>
            <a:r>
              <a:rPr lang="it-IT" altLang="pl-PL" sz="2000" dirty="0"/>
              <a:t>«</a:t>
            </a:r>
            <a:r>
              <a:rPr lang="it-IT" altLang="pl-PL" sz="2000" dirty="0" err="1"/>
              <a:t>Koncepcja</a:t>
            </a:r>
            <a:r>
              <a:rPr lang="it-IT" altLang="pl-PL" sz="2000" dirty="0"/>
              <a:t> Boga</a:t>
            </a:r>
            <a:r>
              <a:rPr lang="pl-PL" altLang="pl-PL" sz="2000" dirty="0"/>
              <a:t> jest sposobem, w jaki rozumiemy ten niewiarygodny fakt, że to, czego nie może być jednak jest […] naszych działań, które przemijają, a jednak żyją wiecznie</a:t>
            </a:r>
            <a:r>
              <a:rPr lang="it-IT" altLang="pl-PL" sz="2000" dirty="0"/>
              <a:t>»  </a:t>
            </a:r>
            <a:endParaRPr lang="pl-PL" altLang="pl-PL" sz="2000" dirty="0"/>
          </a:p>
          <a:p>
            <a:endParaRPr lang="pl-PL" altLang="pl-PL" sz="1600" dirty="0"/>
          </a:p>
          <a:p>
            <a:r>
              <a:rPr lang="pl-PL" altLang="pl-PL" sz="1600" dirty="0"/>
              <a:t>A. N. Whitehead, </a:t>
            </a:r>
            <a:r>
              <a:rPr lang="pl-PL" altLang="pl-PL" sz="1600" i="1" dirty="0"/>
              <a:t>Proces i rzeczywistość. Esej kosmologiczny</a:t>
            </a:r>
            <a:r>
              <a:rPr lang="pl-PL" altLang="pl-PL" sz="1600" dirty="0"/>
              <a:t>. Tłum. P. Staroń, Wyd. Marek Derewiecki, Kąty 2021, str. 173, 172, 25.</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16365</TotalTime>
  <Words>6040</Words>
  <Application>Microsoft Office PowerPoint</Application>
  <PresentationFormat>Pokaz na ekranie (4:3)</PresentationFormat>
  <Paragraphs>235</Paragraphs>
  <Slides>33</Slides>
  <Notes>5</Notes>
  <HiddenSlides>3</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33</vt:i4>
      </vt:variant>
    </vt:vector>
  </HeadingPairs>
  <TitlesOfParts>
    <vt:vector size="37" baseType="lpstr">
      <vt:lpstr>Arial</vt:lpstr>
      <vt:lpstr>Calibri</vt:lpstr>
      <vt:lpstr>Times New Roman</vt:lpstr>
      <vt:lpstr>Projekt domyślny</vt:lpstr>
      <vt:lpstr>Filozofia przyrody (nauki)</vt:lpstr>
      <vt:lpstr>„Filozofia nauki”</vt:lpstr>
      <vt:lpstr>Bertrand Arthur Russell (1872-1970)</vt:lpstr>
      <vt:lpstr>Rachunek kwantyfikatorów</vt:lpstr>
      <vt:lpstr>Russell: „brzytwa” logiczna </vt:lpstr>
      <vt:lpstr>Ockham: „brzytwa” logiczna </vt:lpstr>
      <vt:lpstr>Manifest Bertranda, Einsteina, Rotblata</vt:lpstr>
      <vt:lpstr>Manifest ateistycznej etyki</vt:lpstr>
      <vt:lpstr>Whitehead: filozofia organizmu</vt:lpstr>
      <vt:lpstr>Wittgenstein: Un impero fragile</vt:lpstr>
      <vt:lpstr>Wittgenstein: Solo logica</vt:lpstr>
      <vt:lpstr>Wittgenstein: tylko logika</vt:lpstr>
      <vt:lpstr>Wittgenstein: no causalità</vt:lpstr>
      <vt:lpstr>Wittgenstein: no causalità</vt:lpstr>
      <vt:lpstr>Logika XX wieku  </vt:lpstr>
      <vt:lpstr>„Alfred Tarski – Polak, który zdefiniował prawdę”</vt:lpstr>
      <vt:lpstr>Ajdukiewicz: Logika pragmatyczna</vt:lpstr>
      <vt:lpstr>T. Kotarbiński: Logika dla prawników</vt:lpstr>
      <vt:lpstr>T. Kotarbiński (i Arystoteles): Sylogizmy</vt:lpstr>
      <vt:lpstr>Stefan Banach (1892-1945)</vt:lpstr>
      <vt:lpstr>Thomas Kuhn (1922-1996)</vt:lpstr>
      <vt:lpstr>Thomas Kuhn: Teorie w fizyce</vt:lpstr>
      <vt:lpstr>Kuhn: Rola matematyki i doświadczenia</vt:lpstr>
      <vt:lpstr>Prezentacja programu PowerPoint</vt:lpstr>
      <vt:lpstr>„Rewolucja kopernikańska”</vt:lpstr>
      <vt:lpstr>Struktura rewolucji naukowej?</vt:lpstr>
      <vt:lpstr>Struktura rewolucji naukowej?</vt:lpstr>
      <vt:lpstr>Co dalej?</vt:lpstr>
      <vt:lpstr>„Aktualność i potencjalność w fizyce”</vt:lpstr>
      <vt:lpstr>„Logika wielowartościowa w fizyce kwantowej”</vt:lpstr>
      <vt:lpstr>„Parmenides &amp; Platon: numerical monism”</vt:lpstr>
      <vt:lpstr>Popper, Kuhn, Feyerabend: podsumowanie</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248</cp:revision>
  <cp:lastPrinted>2025-01-26T17:28:37Z</cp:lastPrinted>
  <dcterms:created xsi:type="dcterms:W3CDTF">2023-10-19T19:15:12Z</dcterms:created>
  <dcterms:modified xsi:type="dcterms:W3CDTF">2026-01-14T18:40:02Z</dcterms:modified>
</cp:coreProperties>
</file>