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560" r:id="rId3"/>
    <p:sldId id="321" r:id="rId4"/>
    <p:sldId id="370" r:id="rId5"/>
    <p:sldId id="372" r:id="rId6"/>
    <p:sldId id="511" r:id="rId7"/>
    <p:sldId id="512" r:id="rId8"/>
    <p:sldId id="413" r:id="rId9"/>
    <p:sldId id="513" r:id="rId10"/>
    <p:sldId id="324" r:id="rId11"/>
    <p:sldId id="325" r:id="rId12"/>
    <p:sldId id="326" r:id="rId13"/>
    <p:sldId id="327" r:id="rId14"/>
    <p:sldId id="514" r:id="rId15"/>
    <p:sldId id="515" r:id="rId16"/>
    <p:sldId id="328" r:id="rId17"/>
    <p:sldId id="329" r:id="rId18"/>
    <p:sldId id="330" r:id="rId19"/>
    <p:sldId id="332" r:id="rId20"/>
    <p:sldId id="334" r:id="rId21"/>
    <p:sldId id="335" r:id="rId22"/>
    <p:sldId id="336" r:id="rId23"/>
    <p:sldId id="337" r:id="rId24"/>
    <p:sldId id="338" r:id="rId25"/>
    <p:sldId id="510" r:id="rId26"/>
    <p:sldId id="482" r:id="rId27"/>
    <p:sldId id="483" r:id="rId28"/>
    <p:sldId id="484" r:id="rId29"/>
    <p:sldId id="485" r:id="rId30"/>
    <p:sldId id="486" r:id="rId31"/>
    <p:sldId id="487" r:id="rId32"/>
    <p:sldId id="359" r:id="rId33"/>
    <p:sldId id="371" r:id="rId34"/>
    <p:sldId id="364" r:id="rId35"/>
    <p:sldId id="348" r:id="rId36"/>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D5C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4" autoAdjust="0"/>
    <p:restoredTop sz="94660"/>
  </p:normalViewPr>
  <p:slideViewPr>
    <p:cSldViewPr>
      <p:cViewPr varScale="1">
        <p:scale>
          <a:sx n="48" d="100"/>
          <a:sy n="48" d="100"/>
        </p:scale>
        <p:origin x="93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464CA-B63A-41E1-AEBF-246CFEB1ABF0}" type="datetimeFigureOut">
              <a:rPr lang="pl-PL" smtClean="0"/>
              <a:t>15.04.2025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FA13-A695-44A6-B529-4C79C8208767}" type="slidenum">
              <a:rPr lang="pl-PL" smtClean="0"/>
              <a:t>‹#›</a:t>
            </a:fld>
            <a:endParaRPr lang="pl-PL"/>
          </a:p>
        </p:txBody>
      </p:sp>
    </p:spTree>
    <p:extLst>
      <p:ext uri="{BB962C8B-B14F-4D97-AF65-F5344CB8AC3E}">
        <p14:creationId xmlns:p14="http://schemas.microsoft.com/office/powerpoint/2010/main" val="4242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EA9196A-D6DF-27DF-0285-F1902D3545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30C7818-F5FD-D630-5715-4FB3686977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27C8AFA-18A3-DCEE-D5EE-3999C1D914F1}"/>
              </a:ext>
            </a:extLst>
          </p:cNvPr>
          <p:cNvSpPr>
            <a:spLocks noGrp="1" noChangeArrowheads="1"/>
          </p:cNvSpPr>
          <p:nvPr>
            <p:ph type="sldNum" sz="quarter" idx="12"/>
          </p:nvPr>
        </p:nvSpPr>
        <p:spPr>
          <a:ln/>
        </p:spPr>
        <p:txBody>
          <a:bodyPr/>
          <a:lstStyle>
            <a:lvl1pPr>
              <a:defRPr/>
            </a:lvl1pPr>
          </a:lstStyle>
          <a:p>
            <a:pPr>
              <a:defRPr/>
            </a:pPr>
            <a:fld id="{068E38CF-E202-4A98-B30F-9C1496FA1DE9}" type="slidenum">
              <a:rPr lang="en-AU" altLang="it-IT"/>
              <a:pPr>
                <a:defRPr/>
              </a:pPr>
              <a:t>‹#›</a:t>
            </a:fld>
            <a:endParaRPr lang="en-AU" altLang="it-IT"/>
          </a:p>
        </p:txBody>
      </p:sp>
    </p:spTree>
    <p:extLst>
      <p:ext uri="{BB962C8B-B14F-4D97-AF65-F5344CB8AC3E}">
        <p14:creationId xmlns:p14="http://schemas.microsoft.com/office/powerpoint/2010/main" val="195470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B7CB20E4-AD79-0E4E-CC72-219B6EA4BC3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8D5FA53E-070D-A060-ABEE-1EBE3911D01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47B17A9-AC10-2CB5-36FF-648E1E3DEBBA}"/>
              </a:ext>
            </a:extLst>
          </p:cNvPr>
          <p:cNvSpPr>
            <a:spLocks noGrp="1" noChangeArrowheads="1"/>
          </p:cNvSpPr>
          <p:nvPr>
            <p:ph type="sldNum" sz="quarter" idx="12"/>
          </p:nvPr>
        </p:nvSpPr>
        <p:spPr>
          <a:ln/>
        </p:spPr>
        <p:txBody>
          <a:bodyPr/>
          <a:lstStyle>
            <a:lvl1pPr>
              <a:defRPr/>
            </a:lvl1pPr>
          </a:lstStyle>
          <a:p>
            <a:pPr>
              <a:defRPr/>
            </a:pPr>
            <a:fld id="{EAF213B6-AC28-47B1-BAC5-871EDF8E455A}" type="slidenum">
              <a:rPr lang="en-AU" altLang="it-IT"/>
              <a:pPr>
                <a:defRPr/>
              </a:pPr>
              <a:t>‹#›</a:t>
            </a:fld>
            <a:endParaRPr lang="en-AU" altLang="it-IT"/>
          </a:p>
        </p:txBody>
      </p:sp>
    </p:spTree>
    <p:extLst>
      <p:ext uri="{BB962C8B-B14F-4D97-AF65-F5344CB8AC3E}">
        <p14:creationId xmlns:p14="http://schemas.microsoft.com/office/powerpoint/2010/main" val="9738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13611CE0-2076-66B7-7D13-4C8B2946E8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061A4F8-65EC-3226-E85A-659A4C4C28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63DBF53-FA9A-D987-15CA-B5552CA81304}"/>
              </a:ext>
            </a:extLst>
          </p:cNvPr>
          <p:cNvSpPr>
            <a:spLocks noGrp="1" noChangeArrowheads="1"/>
          </p:cNvSpPr>
          <p:nvPr>
            <p:ph type="sldNum" sz="quarter" idx="12"/>
          </p:nvPr>
        </p:nvSpPr>
        <p:spPr>
          <a:ln/>
        </p:spPr>
        <p:txBody>
          <a:bodyPr/>
          <a:lstStyle>
            <a:lvl1pPr>
              <a:defRPr/>
            </a:lvl1pPr>
          </a:lstStyle>
          <a:p>
            <a:pPr>
              <a:defRPr/>
            </a:pPr>
            <a:fld id="{47A5835D-42A0-43E2-A41B-3FF79D0821BB}" type="slidenum">
              <a:rPr lang="en-AU" altLang="it-IT"/>
              <a:pPr>
                <a:defRPr/>
              </a:pPr>
              <a:t>‹#›</a:t>
            </a:fld>
            <a:endParaRPr lang="en-AU" altLang="it-IT"/>
          </a:p>
        </p:txBody>
      </p:sp>
    </p:spTree>
    <p:extLst>
      <p:ext uri="{BB962C8B-B14F-4D97-AF65-F5344CB8AC3E}">
        <p14:creationId xmlns:p14="http://schemas.microsoft.com/office/powerpoint/2010/main" val="4610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3152480C-B32E-BC9C-F4B1-14C7CE17ED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CF9A3902-EDCF-B53E-D93A-C8190B152E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E539829-7FAF-70B1-7769-AD96A686CCC9}"/>
              </a:ext>
            </a:extLst>
          </p:cNvPr>
          <p:cNvSpPr>
            <a:spLocks noGrp="1" noChangeArrowheads="1"/>
          </p:cNvSpPr>
          <p:nvPr>
            <p:ph type="sldNum" sz="quarter" idx="12"/>
          </p:nvPr>
        </p:nvSpPr>
        <p:spPr>
          <a:ln/>
        </p:spPr>
        <p:txBody>
          <a:bodyPr/>
          <a:lstStyle>
            <a:lvl1pPr>
              <a:defRPr/>
            </a:lvl1pPr>
          </a:lstStyle>
          <a:p>
            <a:pPr>
              <a:defRPr/>
            </a:pPr>
            <a:fld id="{C5B2603B-9DAC-4D4C-989B-620E101CB640}" type="slidenum">
              <a:rPr lang="en-AU" altLang="it-IT"/>
              <a:pPr>
                <a:defRPr/>
              </a:pPr>
              <a:t>‹#›</a:t>
            </a:fld>
            <a:endParaRPr lang="en-AU" altLang="it-IT"/>
          </a:p>
        </p:txBody>
      </p:sp>
    </p:spTree>
    <p:extLst>
      <p:ext uri="{BB962C8B-B14F-4D97-AF65-F5344CB8AC3E}">
        <p14:creationId xmlns:p14="http://schemas.microsoft.com/office/powerpoint/2010/main" val="17631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8F1262EE-D505-DA7C-C547-57D5A84F666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EB9C07C-8FA3-9D26-69F9-52E0D2D108E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58B9730-1E0C-4307-BBB6-490F7B262526}"/>
              </a:ext>
            </a:extLst>
          </p:cNvPr>
          <p:cNvSpPr>
            <a:spLocks noGrp="1" noChangeArrowheads="1"/>
          </p:cNvSpPr>
          <p:nvPr>
            <p:ph type="sldNum" sz="quarter" idx="12"/>
          </p:nvPr>
        </p:nvSpPr>
        <p:spPr>
          <a:ln/>
        </p:spPr>
        <p:txBody>
          <a:bodyPr/>
          <a:lstStyle>
            <a:lvl1pPr>
              <a:defRPr/>
            </a:lvl1pPr>
          </a:lstStyle>
          <a:p>
            <a:pPr>
              <a:defRPr/>
            </a:pPr>
            <a:fld id="{676A7FCF-497F-4022-8ADB-9F4FFCC0C47E}" type="slidenum">
              <a:rPr lang="en-AU" altLang="it-IT"/>
              <a:pPr>
                <a:defRPr/>
              </a:pPr>
              <a:t>‹#›</a:t>
            </a:fld>
            <a:endParaRPr lang="en-AU" altLang="it-IT"/>
          </a:p>
        </p:txBody>
      </p:sp>
    </p:spTree>
    <p:extLst>
      <p:ext uri="{BB962C8B-B14F-4D97-AF65-F5344CB8AC3E}">
        <p14:creationId xmlns:p14="http://schemas.microsoft.com/office/powerpoint/2010/main" val="349827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3D494D59-3BF9-5AEA-CE5F-FA9B7669E5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1B5C1E58-1395-58BC-76E5-2277A0AEB3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4835BDA-A1FA-7AE5-59BD-C4A75FD6F999}"/>
              </a:ext>
            </a:extLst>
          </p:cNvPr>
          <p:cNvSpPr>
            <a:spLocks noGrp="1" noChangeArrowheads="1"/>
          </p:cNvSpPr>
          <p:nvPr>
            <p:ph type="sldNum" sz="quarter" idx="12"/>
          </p:nvPr>
        </p:nvSpPr>
        <p:spPr>
          <a:ln/>
        </p:spPr>
        <p:txBody>
          <a:bodyPr/>
          <a:lstStyle>
            <a:lvl1pPr>
              <a:defRPr/>
            </a:lvl1pPr>
          </a:lstStyle>
          <a:p>
            <a:pPr>
              <a:defRPr/>
            </a:pPr>
            <a:fld id="{5491B537-C81D-4395-A92C-1CE287A18C99}" type="slidenum">
              <a:rPr lang="en-AU" altLang="it-IT"/>
              <a:pPr>
                <a:defRPr/>
              </a:pPr>
              <a:t>‹#›</a:t>
            </a:fld>
            <a:endParaRPr lang="en-AU" altLang="it-IT"/>
          </a:p>
        </p:txBody>
      </p:sp>
    </p:spTree>
    <p:extLst>
      <p:ext uri="{BB962C8B-B14F-4D97-AF65-F5344CB8AC3E}">
        <p14:creationId xmlns:p14="http://schemas.microsoft.com/office/powerpoint/2010/main" val="229202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200E9156-FE9E-D563-104E-C5472504CE7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EF013D3B-DEFC-31FE-1B08-B6B575038E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53C209F2-D370-A91F-219E-033F39A73E12}"/>
              </a:ext>
            </a:extLst>
          </p:cNvPr>
          <p:cNvSpPr>
            <a:spLocks noGrp="1" noChangeArrowheads="1"/>
          </p:cNvSpPr>
          <p:nvPr>
            <p:ph type="sldNum" sz="quarter" idx="12"/>
          </p:nvPr>
        </p:nvSpPr>
        <p:spPr>
          <a:ln/>
        </p:spPr>
        <p:txBody>
          <a:bodyPr/>
          <a:lstStyle>
            <a:lvl1pPr>
              <a:defRPr/>
            </a:lvl1pPr>
          </a:lstStyle>
          <a:p>
            <a:pPr>
              <a:defRPr/>
            </a:pPr>
            <a:fld id="{9F2FC12A-F670-45AB-954C-0A44C35D15BA}" type="slidenum">
              <a:rPr lang="en-AU" altLang="it-IT"/>
              <a:pPr>
                <a:defRPr/>
              </a:pPr>
              <a:t>‹#›</a:t>
            </a:fld>
            <a:endParaRPr lang="en-AU" altLang="it-IT"/>
          </a:p>
        </p:txBody>
      </p:sp>
    </p:spTree>
    <p:extLst>
      <p:ext uri="{BB962C8B-B14F-4D97-AF65-F5344CB8AC3E}">
        <p14:creationId xmlns:p14="http://schemas.microsoft.com/office/powerpoint/2010/main" val="11928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D180C5D-A280-AE7C-7521-3CF48B42B55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BCFC318-0FF0-B19B-C0BF-D4E90EE8FCE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859C6EE-136D-FE23-3358-E2D5E6BD6295}"/>
              </a:ext>
            </a:extLst>
          </p:cNvPr>
          <p:cNvSpPr>
            <a:spLocks noGrp="1" noChangeArrowheads="1"/>
          </p:cNvSpPr>
          <p:nvPr>
            <p:ph type="sldNum" sz="quarter" idx="12"/>
          </p:nvPr>
        </p:nvSpPr>
        <p:spPr>
          <a:ln/>
        </p:spPr>
        <p:txBody>
          <a:bodyPr/>
          <a:lstStyle>
            <a:lvl1pPr>
              <a:defRPr/>
            </a:lvl1pPr>
          </a:lstStyle>
          <a:p>
            <a:pPr>
              <a:defRPr/>
            </a:pPr>
            <a:fld id="{02CF127B-108C-4BF0-9042-637E8F514B70}" type="slidenum">
              <a:rPr lang="en-AU" altLang="it-IT"/>
              <a:pPr>
                <a:defRPr/>
              </a:pPr>
              <a:t>‹#›</a:t>
            </a:fld>
            <a:endParaRPr lang="en-AU" altLang="it-IT"/>
          </a:p>
        </p:txBody>
      </p:sp>
    </p:spTree>
    <p:extLst>
      <p:ext uri="{BB962C8B-B14F-4D97-AF65-F5344CB8AC3E}">
        <p14:creationId xmlns:p14="http://schemas.microsoft.com/office/powerpoint/2010/main" val="10681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49B85E-C545-6E3B-CDAC-1FE3C64C0F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D1D4FA95-F49C-0612-828B-D8E252A0064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327E41CE-DD00-AF42-11BA-395A3F29AF5B}"/>
              </a:ext>
            </a:extLst>
          </p:cNvPr>
          <p:cNvSpPr>
            <a:spLocks noGrp="1" noChangeArrowheads="1"/>
          </p:cNvSpPr>
          <p:nvPr>
            <p:ph type="sldNum" sz="quarter" idx="12"/>
          </p:nvPr>
        </p:nvSpPr>
        <p:spPr>
          <a:ln/>
        </p:spPr>
        <p:txBody>
          <a:bodyPr/>
          <a:lstStyle>
            <a:lvl1pPr>
              <a:defRPr/>
            </a:lvl1pPr>
          </a:lstStyle>
          <a:p>
            <a:pPr>
              <a:defRPr/>
            </a:pPr>
            <a:fld id="{4D6F2B79-C2D7-4FCE-B823-2AF89AF40027}" type="slidenum">
              <a:rPr lang="en-AU" altLang="it-IT"/>
              <a:pPr>
                <a:defRPr/>
              </a:pPr>
              <a:t>‹#›</a:t>
            </a:fld>
            <a:endParaRPr lang="en-AU" altLang="it-IT"/>
          </a:p>
        </p:txBody>
      </p:sp>
    </p:spTree>
    <p:extLst>
      <p:ext uri="{BB962C8B-B14F-4D97-AF65-F5344CB8AC3E}">
        <p14:creationId xmlns:p14="http://schemas.microsoft.com/office/powerpoint/2010/main" val="236383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F3A9645-F737-0F34-121C-D335FC895E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4FA305-87C2-83CC-803B-2F3495D3A71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6C4BDEE-16B7-E6DE-5D98-5211CD83B10F}"/>
              </a:ext>
            </a:extLst>
          </p:cNvPr>
          <p:cNvSpPr>
            <a:spLocks noGrp="1" noChangeArrowheads="1"/>
          </p:cNvSpPr>
          <p:nvPr>
            <p:ph type="sldNum" sz="quarter" idx="12"/>
          </p:nvPr>
        </p:nvSpPr>
        <p:spPr>
          <a:ln/>
        </p:spPr>
        <p:txBody>
          <a:bodyPr/>
          <a:lstStyle>
            <a:lvl1pPr>
              <a:defRPr/>
            </a:lvl1pPr>
          </a:lstStyle>
          <a:p>
            <a:pPr>
              <a:defRPr/>
            </a:pPr>
            <a:fld id="{4DD4B5AF-782E-4A4A-95D1-338462A1CF77}" type="slidenum">
              <a:rPr lang="en-AU" altLang="it-IT"/>
              <a:pPr>
                <a:defRPr/>
              </a:pPr>
              <a:t>‹#›</a:t>
            </a:fld>
            <a:endParaRPr lang="en-AU" altLang="it-IT"/>
          </a:p>
        </p:txBody>
      </p:sp>
    </p:spTree>
    <p:extLst>
      <p:ext uri="{BB962C8B-B14F-4D97-AF65-F5344CB8AC3E}">
        <p14:creationId xmlns:p14="http://schemas.microsoft.com/office/powerpoint/2010/main" val="30679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C89F886B-E90D-A686-9998-07EA9FC54AE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CF760D80-740A-6B01-F22E-015DECF5E1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F0993A0-5C4E-101E-D8FB-FE4D5642F0B3}"/>
              </a:ext>
            </a:extLst>
          </p:cNvPr>
          <p:cNvSpPr>
            <a:spLocks noGrp="1" noChangeArrowheads="1"/>
          </p:cNvSpPr>
          <p:nvPr>
            <p:ph type="sldNum" sz="quarter" idx="12"/>
          </p:nvPr>
        </p:nvSpPr>
        <p:spPr>
          <a:ln/>
        </p:spPr>
        <p:txBody>
          <a:bodyPr/>
          <a:lstStyle>
            <a:lvl1pPr>
              <a:defRPr/>
            </a:lvl1pPr>
          </a:lstStyle>
          <a:p>
            <a:pPr>
              <a:defRPr/>
            </a:pPr>
            <a:fld id="{87A5D2AA-3FA6-4385-A608-77D24E1307E1}" type="slidenum">
              <a:rPr lang="en-AU" altLang="it-IT"/>
              <a:pPr>
                <a:defRPr/>
              </a:pPr>
              <a:t>‹#›</a:t>
            </a:fld>
            <a:endParaRPr lang="en-AU" altLang="it-IT"/>
          </a:p>
        </p:txBody>
      </p:sp>
    </p:spTree>
    <p:extLst>
      <p:ext uri="{BB962C8B-B14F-4D97-AF65-F5344CB8AC3E}">
        <p14:creationId xmlns:p14="http://schemas.microsoft.com/office/powerpoint/2010/main" val="216685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E3CEBA-51AD-8F47-4FC3-C90219609C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9788A1C1-29D3-EAFA-0878-25DDD6A0D50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A8A7F8B-899C-DDC9-EBA8-745838422E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485DA0A7-3C41-1206-FE58-1CFD13F22B1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5047B927-1B50-ECC6-B22C-CD1EC7ADAF8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E2DC9A5-362C-4AE0-86BD-09B7919B68B3}"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ydaktyka.fizyka.umk.pl/" TargetMode="External"/><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youtube.com/watch?v=PanqoHa_B6c" TargetMode="External"/><Relationship Id="rId7" Type="http://schemas.openxmlformats.org/officeDocument/2006/relationships/image" Target="../media/image7.gif"/><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dydaktyka.fizyka.umk.pl/zabawki/files/optyka/okulary.html" TargetMode="External"/><Relationship Id="rId4" Type="http://schemas.openxmlformats.org/officeDocument/2006/relationships/hyperlink" Target="https://www.hitachi.com/rd/research/materials/quantum/doubleslit/index.html"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n.wikipedia.org/wiki/Schrodinger_equation" TargetMode="External"/><Relationship Id="rId7" Type="http://schemas.openxmlformats.org/officeDocument/2006/relationships/image" Target="../media/image12.png"/><Relationship Id="rId2" Type="http://schemas.openxmlformats.org/officeDocument/2006/relationships/hyperlink" Target="https://en.wikipedia.org/wiki/Wave_equation"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iep.utm.edu/berkeley/" TargetMode="External"/><Relationship Id="rId2" Type="http://schemas.openxmlformats.org/officeDocument/2006/relationships/hyperlink" Target="https://iep.utm.edu/lock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7E3E54-D2E1-92D6-6674-C2006EF14DE2}"/>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2051" name="Rectangle 3">
            <a:extLst>
              <a:ext uri="{FF2B5EF4-FFF2-40B4-BE49-F238E27FC236}">
                <a16:creationId xmlns:a16="http://schemas.microsoft.com/office/drawing/2014/main" id="{215CB8E0-E2A3-6F5D-9BC6-3EC211C5C2A8}"/>
              </a:ext>
            </a:extLst>
          </p:cNvPr>
          <p:cNvSpPr>
            <a:spLocks noGrp="1" noChangeArrowheads="1"/>
          </p:cNvSpPr>
          <p:nvPr>
            <p:ph type="subTitle" idx="1"/>
          </p:nvPr>
        </p:nvSpPr>
        <p:spPr>
          <a:xfrm>
            <a:off x="0" y="2349500"/>
            <a:ext cx="9144000" cy="2687638"/>
          </a:xfrm>
        </p:spPr>
        <p:txBody>
          <a:bodyPr/>
          <a:lstStyle/>
          <a:p>
            <a:pPr eaLnBrk="1" hangingPunct="1">
              <a:lnSpc>
                <a:spcPct val="80000"/>
              </a:lnSpc>
            </a:pPr>
            <a:r>
              <a:rPr lang="pl-PL" altLang="it-IT" sz="2800" dirty="0"/>
              <a:t>Wykład XII: Empiryzm (sceptycyzm) angielski</a:t>
            </a:r>
          </a:p>
          <a:p>
            <a:pPr eaLnBrk="1" hangingPunct="1">
              <a:lnSpc>
                <a:spcPct val="80000"/>
              </a:lnSpc>
            </a:pPr>
            <a:endParaRPr lang="pl-PL" altLang="it-IT" sz="2800" dirty="0"/>
          </a:p>
          <a:p>
            <a:pPr eaLnBrk="1" hangingPunct="1">
              <a:lnSpc>
                <a:spcPct val="80000"/>
              </a:lnSpc>
            </a:pPr>
            <a:r>
              <a:rPr lang="pl-PL" altLang="it-IT" sz="2800" dirty="0"/>
              <a:t>Przyczynowość: </a:t>
            </a:r>
            <a:r>
              <a:rPr lang="pl-PL" altLang="it-IT" sz="2800" dirty="0">
                <a:solidFill>
                  <a:schemeClr val="tx1">
                    <a:lumMod val="50000"/>
                    <a:lumOff val="50000"/>
                  </a:schemeClr>
                </a:solidFill>
              </a:rPr>
              <a:t>Ockham, F. Bacon, </a:t>
            </a:r>
            <a:r>
              <a:rPr lang="pl-PL" altLang="it-IT" sz="2800" dirty="0"/>
              <a:t>D. Hume, B. Russell</a:t>
            </a:r>
          </a:p>
          <a:p>
            <a:pPr eaLnBrk="1" hangingPunct="1">
              <a:lnSpc>
                <a:spcPct val="80000"/>
              </a:lnSpc>
            </a:pPr>
            <a:endParaRPr lang="pl-PL" altLang="it-IT" sz="2800" dirty="0"/>
          </a:p>
          <a:p>
            <a:pPr eaLnBrk="1" hangingPunct="1">
              <a:lnSpc>
                <a:spcPct val="80000"/>
              </a:lnSpc>
            </a:pPr>
            <a:endParaRPr lang="pl-PL" altLang="it-IT" sz="2800" dirty="0"/>
          </a:p>
          <a:p>
            <a:pPr eaLnBrk="1" hangingPunct="1">
              <a:lnSpc>
                <a:spcPct val="80000"/>
              </a:lnSpc>
            </a:pPr>
            <a:r>
              <a:rPr lang="pl-PL" altLang="it-IT" sz="2200" dirty="0"/>
              <a:t>Prof. dr hab. inż. Grzegorz Karwasz</a:t>
            </a:r>
          </a:p>
          <a:p>
            <a:pPr eaLnBrk="1" hangingPunct="1">
              <a:lnSpc>
                <a:spcPct val="80000"/>
              </a:lnSpc>
            </a:pPr>
            <a:r>
              <a:rPr lang="pl-PL" altLang="it-IT" sz="2200" i="1" dirty="0"/>
              <a:t>Uniwersytet Mikołaja Kopernika w Toruniu</a:t>
            </a:r>
          </a:p>
          <a:p>
            <a:pPr eaLnBrk="1" hangingPunct="1">
              <a:lnSpc>
                <a:spcPct val="80000"/>
              </a:lnSpc>
            </a:pPr>
            <a:r>
              <a:rPr lang="pl-PL" altLang="it-IT" sz="2200" i="1" dirty="0" err="1"/>
              <a:t>Universita</a:t>
            </a:r>
            <a:r>
              <a:rPr lang="pl-PL" altLang="it-IT" sz="2200" i="1" dirty="0"/>
              <a:t>’ </a:t>
            </a:r>
            <a:r>
              <a:rPr lang="pl-PL" altLang="it-IT" sz="2200" i="1" dirty="0" err="1"/>
              <a:t>degli</a:t>
            </a:r>
            <a:r>
              <a:rPr lang="pl-PL" altLang="it-IT" sz="2200" i="1" dirty="0"/>
              <a:t> </a:t>
            </a:r>
            <a:r>
              <a:rPr lang="pl-PL" altLang="it-IT" sz="2200" i="1" dirty="0" err="1"/>
              <a:t>Studi</a:t>
            </a:r>
            <a:r>
              <a:rPr lang="pl-PL" altLang="it-IT" sz="2200" i="1" dirty="0"/>
              <a:t> di </a:t>
            </a:r>
            <a:r>
              <a:rPr lang="pl-PL" altLang="it-IT" sz="2200" i="1" dirty="0" err="1"/>
              <a:t>Trento</a:t>
            </a:r>
            <a:endParaRPr lang="en-AU" altLang="it-IT" sz="2200" i="1" dirty="0"/>
          </a:p>
        </p:txBody>
      </p:sp>
      <p:sp>
        <p:nvSpPr>
          <p:cNvPr id="2052" name="Text Box 4">
            <a:extLst>
              <a:ext uri="{FF2B5EF4-FFF2-40B4-BE49-F238E27FC236}">
                <a16:creationId xmlns:a16="http://schemas.microsoft.com/office/drawing/2014/main" id="{802331FE-88FF-0F20-3E65-175982F84293}"/>
              </a:ext>
            </a:extLst>
          </p:cNvPr>
          <p:cNvSpPr txBox="1">
            <a:spLocks noChangeArrowheads="1"/>
          </p:cNvSpPr>
          <p:nvPr/>
        </p:nvSpPr>
        <p:spPr bwMode="auto">
          <a:xfrm>
            <a:off x="179512" y="5877272"/>
            <a:ext cx="4557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hlinkClick r:id="rId2"/>
              </a:rPr>
              <a:t>karwasz@fizyka.umk.pl</a:t>
            </a:r>
            <a:endParaRPr lang="pl-PL" altLang="it-IT" sz="1800" dirty="0"/>
          </a:p>
          <a:p>
            <a:pPr eaLnBrk="1" hangingPunct="1">
              <a:spcBef>
                <a:spcPct val="0"/>
              </a:spcBef>
              <a:buFontTx/>
              <a:buNone/>
            </a:pPr>
            <a:r>
              <a:rPr lang="pl-PL" altLang="it-IT" sz="1800" dirty="0">
                <a:hlinkClick r:id="rId3"/>
              </a:rPr>
              <a:t>www.dydaktyka.fizyka.umk.pl</a:t>
            </a:r>
            <a:r>
              <a:rPr lang="pl-PL" altLang="it-IT" sz="1800" dirty="0"/>
              <a:t>   </a:t>
            </a:r>
            <a:r>
              <a:rPr lang="pl-PL" altLang="it-IT" sz="1800" dirty="0" err="1"/>
              <a:t>Node</a:t>
            </a:r>
            <a:r>
              <a:rPr lang="pl-PL" altLang="it-IT" sz="1800" dirty="0"/>
              <a:t>: 1031</a:t>
            </a:r>
            <a:endParaRPr lang="en-AU" altLang="it-IT"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Nie istnieją związki przyczynowe</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213509" y="816004"/>
            <a:ext cx="8964612" cy="6021388"/>
          </a:xfrm>
        </p:spPr>
        <p:txBody>
          <a:bodyPr/>
          <a:lstStyle/>
          <a:p>
            <a:pPr eaLnBrk="1" hangingPunct="1">
              <a:buFontTx/>
              <a:buNone/>
            </a:pPr>
            <a:r>
              <a:rPr lang="pl-PL" altLang="it-IT" sz="1800" dirty="0"/>
              <a:t>„Angielski empiryzm XVIII wieki w ostatniej, najdojrzalszej fazie poddał krytyce własne swe podstawy i zachwiał nimi wykazawszy w doświadczeniu czynniki subiektywny i niepewności. Było to dziełem filozofii Hume’a. </a:t>
            </a:r>
          </a:p>
          <a:p>
            <a:pPr eaLnBrk="1" hangingPunct="1">
              <a:buFontTx/>
              <a:buNone/>
            </a:pPr>
            <a:r>
              <a:rPr lang="pl-PL" altLang="it-IT" sz="1800" dirty="0"/>
              <a:t>David Hume (1711-1776), Szkot, pochodził ze średnio zamożnej ziemiańskiej rodziny. Zamieszkawszy w latach 1734-1737 w wiejskim zaciszu we Francji, tam napisał swe główne dzieło. Zostało ono źle przyjęte, śmiałe poglądy zepsuły mu opinię i zamknęły karierę uniwersytecką. Będąc w latach 1752-57 bibliotekarzem z </a:t>
            </a:r>
            <a:r>
              <a:rPr lang="pl-PL" altLang="it-IT" sz="1800" dirty="0" err="1"/>
              <a:t>Edymburgu</a:t>
            </a:r>
            <a:r>
              <a:rPr lang="pl-PL" altLang="it-IT" sz="1800" dirty="0"/>
              <a:t>, zachęcony materiałami jakie tam znalazł [...] owocem była wielka historia Anglii wydana w 6 tomach.</a:t>
            </a:r>
          </a:p>
          <a:p>
            <a:pPr eaLnBrk="1" hangingPunct="1">
              <a:buFontTx/>
              <a:buNone/>
            </a:pPr>
            <a:r>
              <a:rPr lang="pl-PL" altLang="it-IT" sz="1800" dirty="0"/>
              <a:t>Schematyzując jego życiorys, można rzec: w trzecim dziesiątku swych lat stworzył dzieło filozoficzne, w czwartym spopularyzował je, w piątym zajmował się historią, w szóstym był dyplomata i zbierał sławę, którą dawniej posiał, w siódmy był emerytem. Jak Bacon, </a:t>
            </a:r>
            <a:r>
              <a:rPr lang="pl-PL" altLang="it-IT" sz="1800" dirty="0" err="1"/>
              <a:t>Locke</a:t>
            </a:r>
            <a:r>
              <a:rPr lang="pl-PL" altLang="it-IT" sz="1800" dirty="0"/>
              <a:t> i wielu innych Anglików, był zarazem filozofem i mężem stanu.</a:t>
            </a:r>
          </a:p>
          <a:p>
            <a:pPr eaLnBrk="1" hangingPunct="1">
              <a:buFontTx/>
              <a:buNone/>
            </a:pPr>
            <a:r>
              <a:rPr lang="pl-PL" altLang="it-IT" sz="1800" dirty="0"/>
              <a:t>Krytyka Hume’a godziła w rozum, natomiast zostawił nienaruszoną inną zdolność człowieka: instynkt. Hume sądził, że instynkt lepiej niż rozum odgaduje rzeczywistość”  </a:t>
            </a:r>
          </a:p>
          <a:p>
            <a:pPr eaLnBrk="1" hangingPunct="1">
              <a:buFontTx/>
              <a:buNone/>
            </a:pPr>
            <a:r>
              <a:rPr lang="pl-PL" altLang="it-IT" sz="1800" dirty="0">
                <a:solidFill>
                  <a:schemeClr val="accent2"/>
                </a:solidFill>
              </a:rPr>
              <a:t>Hume chyba pomylił instynkt (zwierząt) z intelektem (człowieka), zob. </a:t>
            </a:r>
            <a:r>
              <a:rPr lang="pl-PL" altLang="it-IT" sz="1800" i="1" dirty="0">
                <a:solidFill>
                  <a:schemeClr val="accent2"/>
                </a:solidFill>
              </a:rPr>
              <a:t>De </a:t>
            </a:r>
            <a:r>
              <a:rPr lang="pl-PL" altLang="it-IT" sz="1800" i="1" dirty="0" err="1">
                <a:solidFill>
                  <a:schemeClr val="accent2"/>
                </a:solidFill>
              </a:rPr>
              <a:t>Anima</a:t>
            </a:r>
            <a:r>
              <a:rPr lang="pl-PL" altLang="it-IT" sz="1800" dirty="0">
                <a:solidFill>
                  <a:schemeClr val="accent2"/>
                </a:solidFill>
              </a:rPr>
              <a:t>, Arystotelesa. Nie mówiąc o teologicznych darach Ducha Świętego: rozumu, itd</a:t>
            </a:r>
            <a:r>
              <a:rPr lang="pl-PL" altLang="it-IT" sz="1800" dirty="0"/>
              <a:t>.</a:t>
            </a:r>
          </a:p>
          <a:p>
            <a:pPr eaLnBrk="1" hangingPunct="1">
              <a:buFontTx/>
              <a:buNone/>
            </a:pPr>
            <a:r>
              <a:rPr lang="pl-PL" altLang="it-IT" sz="1600" dirty="0"/>
              <a:t>Władysław Tatarkiewicz, </a:t>
            </a:r>
            <a:r>
              <a:rPr lang="pl-PL" altLang="it-IT" sz="1600" i="1" dirty="0"/>
              <a:t>Historia </a:t>
            </a:r>
            <a:r>
              <a:rPr lang="pl-PL" altLang="it-IT" sz="1600" dirty="0"/>
              <a:t>filozofii, t. II, str. 110, 115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8E5188-D018-62AD-241A-94B575EA15B3}"/>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Idee i fakty</a:t>
            </a:r>
          </a:p>
        </p:txBody>
      </p:sp>
      <p:sp>
        <p:nvSpPr>
          <p:cNvPr id="17411" name="Rectangle 3">
            <a:extLst>
              <a:ext uri="{FF2B5EF4-FFF2-40B4-BE49-F238E27FC236}">
                <a16:creationId xmlns:a16="http://schemas.microsoft.com/office/drawing/2014/main" id="{A11F16C7-B612-8CAD-2E7C-C91799107628}"/>
              </a:ext>
            </a:extLst>
          </p:cNvPr>
          <p:cNvSpPr>
            <a:spLocks noGrp="1" noChangeArrowheads="1"/>
          </p:cNvSpPr>
          <p:nvPr>
            <p:ph type="body" idx="1"/>
          </p:nvPr>
        </p:nvSpPr>
        <p:spPr>
          <a:xfrm>
            <a:off x="90488" y="820738"/>
            <a:ext cx="8963025" cy="6021387"/>
          </a:xfrm>
        </p:spPr>
        <p:txBody>
          <a:bodyPr/>
          <a:lstStyle/>
          <a:p>
            <a:pPr eaLnBrk="1" hangingPunct="1">
              <a:buFontTx/>
              <a:buNone/>
              <a:defRPr/>
            </a:pPr>
            <a:r>
              <a:rPr lang="pl-PL" altLang="it-IT" sz="1800" dirty="0"/>
              <a:t>„Hume był wierny tradycji empiryzmu angielskiego od Locke’a: badał nie rzeczy, lecz nasze o nich przedstawienia. Pogląd zaś na przedstawienia miał prosty, stosował jeden tylko fundamentalny podział: na pierwotne i pochodne; pierwsze nazywał wrażeniami (</a:t>
            </a:r>
            <a:r>
              <a:rPr lang="pl-PL" altLang="it-IT" sz="1800" i="1" dirty="0"/>
              <a:t>impressions), </a:t>
            </a:r>
            <a:r>
              <a:rPr lang="pl-PL" altLang="it-IT" sz="1800" dirty="0"/>
              <a:t>drugie zaś ideami (</a:t>
            </a:r>
            <a:r>
              <a:rPr lang="pl-PL" altLang="it-IT" sz="1800" i="1" dirty="0"/>
              <a:t>ideas</a:t>
            </a:r>
            <a:r>
              <a:rPr lang="pl-PL" altLang="it-IT" sz="1800" dirty="0"/>
              <a:t>), zawężając dalej ten termin Locke’a, zawężony już raz przez Berkeleya. I głosił o przedstawieniach jedno tylko fundamentane twierdzenie: że idee pochodzą z wrażeń. Wrażenia są </a:t>
            </a:r>
            <a:r>
              <a:rPr lang="pl-PL" altLang="it-IT" sz="1800" dirty="0" err="1"/>
              <a:t>pierwo</a:t>
            </a:r>
            <a:r>
              <a:rPr lang="pl-PL" altLang="it-IT" sz="1800" dirty="0"/>
              <a:t>-wzorami, idee zaś tylko ich kopiami, wytwarzanymi przez umysł. Wrażenia są właściwym środkiem poznanie rzeczywistości i sprawdzianami prawdziwości idej; idee mają wartośc dla poznania rzeczy, o ile wiernie kopiują wrażenia. </a:t>
            </a:r>
          </a:p>
          <a:p>
            <a:pPr eaLnBrk="1" hangingPunct="1">
              <a:buFontTx/>
              <a:buNone/>
              <a:defRPr/>
            </a:pPr>
            <a:r>
              <a:rPr lang="it-IT" altLang="it-IT" sz="1800" dirty="0" err="1"/>
              <a:t>Dwa</a:t>
            </a:r>
            <a:r>
              <a:rPr lang="it-IT" altLang="it-IT" sz="1800" dirty="0"/>
              <a:t> s</a:t>
            </a:r>
            <a:r>
              <a:rPr lang="pl-PL" altLang="it-IT" sz="1800" dirty="0"/>
              <a:t>ą przedmioty badania: stosunki między ideami (</a:t>
            </a:r>
            <a:r>
              <a:rPr lang="pl-PL" altLang="it-IT" sz="1800" i="1" dirty="0"/>
              <a:t>relations of ideas) </a:t>
            </a:r>
            <a:r>
              <a:rPr lang="pl-PL" altLang="it-IT" sz="1800" dirty="0"/>
              <a:t>i fakty (</a:t>
            </a:r>
            <a:r>
              <a:rPr lang="pl-PL" altLang="it-IT" sz="1800" i="1" dirty="0"/>
              <a:t>matters of fact</a:t>
            </a:r>
            <a:r>
              <a:rPr lang="pl-PL" altLang="it-IT" sz="1800" dirty="0"/>
              <a:t>). Przykład pierwszego stanowi cała matematyka</a:t>
            </a:r>
            <a:r>
              <a:rPr lang="pl-PL" altLang="it-IT" sz="1800" baseline="30000" dirty="0"/>
              <a:t>1)</a:t>
            </a:r>
            <a:r>
              <a:rPr lang="pl-PL" altLang="it-IT" sz="1800" dirty="0"/>
              <a:t>. Np. twierdzenie, że </a:t>
            </a:r>
            <a:r>
              <a:rPr lang="pl-PL" altLang="it-IT" sz="1800" i="1" dirty="0"/>
              <a:t>a</a:t>
            </a:r>
            <a:r>
              <a:rPr lang="pl-PL" altLang="it-IT" sz="1800" baseline="30000" dirty="0"/>
              <a:t>2</a:t>
            </a:r>
            <a:r>
              <a:rPr lang="pl-PL" altLang="it-IT" sz="1800" dirty="0"/>
              <a:t> + </a:t>
            </a:r>
            <a:r>
              <a:rPr lang="pl-PL" altLang="it-IT" sz="1800" i="1" dirty="0"/>
              <a:t>b</a:t>
            </a:r>
            <a:r>
              <a:rPr lang="pl-PL" altLang="it-IT" sz="1800" baseline="30000" dirty="0"/>
              <a:t>2</a:t>
            </a:r>
            <a:r>
              <a:rPr lang="pl-PL" altLang="it-IT" sz="1800" dirty="0"/>
              <a:t> = </a:t>
            </a:r>
            <a:r>
              <a:rPr lang="pl-PL" altLang="it-IT" sz="1800" i="1" dirty="0"/>
              <a:t>c</a:t>
            </a:r>
            <a:r>
              <a:rPr lang="pl-PL" altLang="it-IT" sz="1800" baseline="30000" dirty="0"/>
              <a:t>2</a:t>
            </a:r>
            <a:r>
              <a:rPr lang="pl-PL" altLang="it-IT" sz="1800" dirty="0"/>
              <a:t> ustala pewien związek między ideami. Twierdzenie takie umysł znajduje niezależnie od doświadczenia. I jest ono niezależne od istnienie czegokolwiek na świecie; choćby nigdzie na świecie nie było trójkóatów, to twierdzenie to, podobnie jak wszystkie inne dowiedzione przez Euklidesa, zachowałyby swą pewność i oczywistość</a:t>
            </a:r>
            <a:r>
              <a:rPr lang="pl-PL" altLang="it-IT" sz="1800" baseline="30000" dirty="0"/>
              <a:t>2)</a:t>
            </a:r>
            <a:r>
              <a:rPr lang="pl-PL" altLang="it-IT" sz="1800" dirty="0"/>
              <a:t>.”</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Przypominamy Arystotelesa i jego podział nauk na fizykę i matematykę</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W XX wieku Kurt Gödel dowiódł, że matematyka nie może być „kompletna” i niesprzeczna. Traci więc pewność matematyka Euklidesa: jest zbiorem założeń.</a:t>
            </a:r>
          </a:p>
          <a:p>
            <a:pPr eaLnBrk="1" hangingPunct="1">
              <a:buFontTx/>
              <a:buNone/>
              <a:defRPr/>
            </a:pPr>
            <a:r>
              <a:rPr lang="pl-PL" altLang="it-IT" sz="1800" dirty="0"/>
              <a:t>Władysław Tatarkiewicz, </a:t>
            </a:r>
            <a:r>
              <a:rPr lang="pl-PL" altLang="it-IT" sz="1800" i="1" dirty="0"/>
              <a:t>Historia </a:t>
            </a:r>
            <a:r>
              <a:rPr lang="pl-PL" altLang="it-IT" sz="1800" dirty="0"/>
              <a:t>filozofii, t. II, str. 111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D18FB73-BAE3-275D-7A93-2E6DB4B2D950}"/>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Idee i fakty – pewność?</a:t>
            </a:r>
          </a:p>
        </p:txBody>
      </p:sp>
      <p:sp>
        <p:nvSpPr>
          <p:cNvPr id="17411" name="Rectangle 3">
            <a:extLst>
              <a:ext uri="{FF2B5EF4-FFF2-40B4-BE49-F238E27FC236}">
                <a16:creationId xmlns:a16="http://schemas.microsoft.com/office/drawing/2014/main" id="{326417D5-8D40-04FA-9CE9-26BDF7C5AB67}"/>
              </a:ext>
            </a:extLst>
          </p:cNvPr>
          <p:cNvSpPr>
            <a:spLocks noGrp="1" noChangeArrowheads="1"/>
          </p:cNvSpPr>
          <p:nvPr>
            <p:ph type="body" idx="1"/>
          </p:nvPr>
        </p:nvSpPr>
        <p:spPr>
          <a:xfrm>
            <a:off x="90488" y="849313"/>
            <a:ext cx="8963025" cy="6021387"/>
          </a:xfrm>
        </p:spPr>
        <p:txBody>
          <a:bodyPr/>
          <a:lstStyle/>
          <a:p>
            <a:pPr eaLnBrk="1" hangingPunct="1">
              <a:buFontTx/>
              <a:buNone/>
              <a:defRPr/>
            </a:pPr>
            <a:r>
              <a:rPr lang="pl-PL" altLang="it-IT" sz="1800" dirty="0"/>
              <a:t>„Twierdzenia o faktach nie mają już tej samej oczywistości i pewności. Przeciwieństwo żadnego faktu nie zawiera sprzeczności i może być przez umysł przedstawione z całą wyrazistością; np. że słońce jutro nie wstanie, jest twierdzeniem tak samo niesprzecznym i zrozumiałym, jak twierdzenie, że jutro wstanie. Na próżno więc usiłowalibyśmy dowodzić dedukcyjnie twierdzeń tego rodzaju – możemy jedynie odwoływać się do doświadczenia</a:t>
            </a:r>
            <a:r>
              <a:rPr lang="pl-PL" altLang="it-IT" sz="1800" baseline="30000" dirty="0"/>
              <a:t>1)</a:t>
            </a:r>
            <a:r>
              <a:rPr lang="pl-PL" altLang="it-IT" sz="1800" dirty="0"/>
              <a:t>.</a:t>
            </a:r>
          </a:p>
          <a:p>
            <a:pPr eaLnBrk="1" hangingPunct="1">
              <a:buFontTx/>
              <a:buNone/>
              <a:defRPr/>
            </a:pPr>
            <a:r>
              <a:rPr lang="pl-PL" altLang="it-IT" sz="1800" dirty="0"/>
              <a:t>Te dwa rodzaje twierdzeń ludzkich różnią się tedy stopniem pewności i sposobem uzasadnienia, a także przedmiotem. Pierwszy rodzaj dotyczy idej, a tylko drugi rzeczywistości. Znamy, wedle Hume’a, prawdy koniecznie i oczywiste</a:t>
            </a:r>
            <a:r>
              <a:rPr lang="pl-PL" altLang="it-IT" sz="1800" baseline="30000" dirty="0"/>
              <a:t>2)</a:t>
            </a:r>
            <a:r>
              <a:rPr lang="pl-PL" altLang="it-IT" sz="1800" dirty="0"/>
              <a:t>, ale są to prawdy pierwszego rodzaju, które </a:t>
            </a:r>
            <a:r>
              <a:rPr lang="pl-PL" altLang="it-IT" sz="1800" i="1" dirty="0"/>
              <a:t>nie mają za przedmiot rzeczywistości</a:t>
            </a:r>
            <a:r>
              <a:rPr lang="pl-PL" altLang="it-IT" sz="1800" dirty="0"/>
              <a:t>; znamy też prawdy dotyczące rzeczywistości, ale te znów nie są konieczne ani oczywiste</a:t>
            </a:r>
            <a:r>
              <a:rPr lang="pl-PL" altLang="it-IT" sz="1800" baseline="30000" dirty="0"/>
              <a:t>3)</a:t>
            </a:r>
            <a:r>
              <a:rPr lang="pl-PL" altLang="it-IT" sz="1800" dirty="0"/>
              <a:t>.” </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Nie bez powodu odwołujemy się zaraz na wstępie książki „Nauka i wiara” do </a:t>
            </a:r>
            <a:r>
              <a:rPr lang="pl-PL" altLang="it-IT" sz="1800" i="1" dirty="0">
                <a:solidFill>
                  <a:schemeClr val="accent6"/>
                </a:solidFill>
              </a:rPr>
              <a:t>praw </a:t>
            </a:r>
            <a:r>
              <a:rPr lang="pl-PL" altLang="it-IT" sz="1800" dirty="0">
                <a:solidFill>
                  <a:schemeClr val="accent6"/>
                </a:solidFill>
              </a:rPr>
              <a:t> fizyki: zgodnie </a:t>
            </a:r>
            <a:r>
              <a:rPr lang="pl-PL" altLang="it-IT" sz="1800" u="sng" dirty="0">
                <a:solidFill>
                  <a:schemeClr val="accent6"/>
                </a:solidFill>
              </a:rPr>
              <a:t>z prawami fizyki</a:t>
            </a:r>
            <a:r>
              <a:rPr lang="pl-PL" altLang="it-IT" sz="1800" dirty="0">
                <a:solidFill>
                  <a:schemeClr val="accent6"/>
                </a:solidFill>
              </a:rPr>
              <a:t>, ruch po orbicie pozostaje zachowany, czyli słońce jutro wstanie. Chyba, że zdarzy się kosmiczny kataklizm lub (Ktoś) zawiesi prawa fizyki [czyli zajdzie „cud”, lub Special </a:t>
            </a:r>
            <a:r>
              <a:rPr lang="pl-PL" altLang="it-IT" sz="1800" dirty="0" err="1">
                <a:solidFill>
                  <a:schemeClr val="accent6"/>
                </a:solidFill>
              </a:rPr>
              <a:t>Divine</a:t>
            </a:r>
            <a:r>
              <a:rPr lang="pl-PL" altLang="it-IT" sz="1800" dirty="0">
                <a:solidFill>
                  <a:schemeClr val="accent6"/>
                </a:solidFill>
              </a:rPr>
              <a:t> Action, wg Nicolasa </a:t>
            </a:r>
            <a:r>
              <a:rPr lang="pl-PL" altLang="it-IT" sz="1800" dirty="0" err="1">
                <a:solidFill>
                  <a:schemeClr val="accent6"/>
                </a:solidFill>
              </a:rPr>
              <a:t>Saundersa</a:t>
            </a:r>
            <a:r>
              <a:rPr lang="pl-PL" altLang="it-IT" sz="1800" dirty="0">
                <a:solidFill>
                  <a:schemeClr val="accent6"/>
                </a:solidFill>
              </a:rPr>
              <a:t>]</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Tak, prawdy matematyki są konieczne i oczywiste – ja je nazywam </a:t>
            </a:r>
            <a:r>
              <a:rPr lang="pl-PL" altLang="it-IT" sz="1800" u="sng" dirty="0">
                <a:solidFill>
                  <a:schemeClr val="accent6"/>
                </a:solidFill>
              </a:rPr>
              <a:t>tautologiami</a:t>
            </a:r>
            <a:r>
              <a:rPr lang="pl-PL" altLang="it-IT" sz="1800" dirty="0">
                <a:solidFill>
                  <a:schemeClr val="accent6"/>
                </a:solidFill>
              </a:rPr>
              <a:t>, czyli stwierdzeniami niewiele wnoszących nowego.</a:t>
            </a:r>
          </a:p>
          <a:p>
            <a:pPr eaLnBrk="1" hangingPunct="1">
              <a:buFontTx/>
              <a:buNone/>
              <a:defRPr/>
            </a:pPr>
            <a:r>
              <a:rPr lang="pl-PL" altLang="it-IT" sz="1800" baseline="30000" dirty="0">
                <a:solidFill>
                  <a:schemeClr val="accent6"/>
                </a:solidFill>
              </a:rPr>
              <a:t>3)</a:t>
            </a:r>
            <a:r>
              <a:rPr lang="pl-PL" altLang="it-IT" sz="1800" dirty="0">
                <a:solidFill>
                  <a:schemeClr val="accent6"/>
                </a:solidFill>
              </a:rPr>
              <a:t> Stąd już tylko jeden krok do </a:t>
            </a:r>
            <a:r>
              <a:rPr lang="pl-PL" altLang="it-IT" sz="1800" u="sng" dirty="0">
                <a:solidFill>
                  <a:schemeClr val="accent6"/>
                </a:solidFill>
              </a:rPr>
              <a:t>solipsyzmu</a:t>
            </a:r>
            <a:r>
              <a:rPr lang="pl-PL" altLang="it-IT" sz="1800" dirty="0">
                <a:solidFill>
                  <a:schemeClr val="accent6"/>
                </a:solidFill>
              </a:rPr>
              <a:t>, czyli stwierdzenia, że rzeczywistość jest tylko </a:t>
            </a:r>
            <a:r>
              <a:rPr lang="pl-PL" altLang="it-IT" sz="1800" i="1" dirty="0">
                <a:solidFill>
                  <a:schemeClr val="accent6"/>
                </a:solidFill>
              </a:rPr>
              <a:t>wrażeniem</a:t>
            </a:r>
            <a:r>
              <a:rPr lang="pl-PL" altLang="it-IT" sz="1800" dirty="0">
                <a:solidFill>
                  <a:schemeClr val="accent6"/>
                </a:solidFill>
              </a:rPr>
              <a:t>.  </a:t>
            </a:r>
            <a:endParaRPr lang="pl-PL" altLang="it-IT" sz="1800" baseline="30000" dirty="0">
              <a:solidFill>
                <a:schemeClr val="accent6"/>
              </a:solidFill>
            </a:endParaRPr>
          </a:p>
          <a:p>
            <a:pPr eaLnBrk="1" hangingPunct="1">
              <a:buFontTx/>
              <a:buNone/>
              <a:defRPr/>
            </a:pPr>
            <a:r>
              <a:rPr lang="pl-PL" altLang="it-IT" sz="1800" dirty="0"/>
              <a:t>Władysław Tatarkiewicz, </a:t>
            </a:r>
            <a:r>
              <a:rPr lang="pl-PL" altLang="it-IT" sz="1800" i="1" dirty="0"/>
              <a:t>Historia </a:t>
            </a:r>
            <a:r>
              <a:rPr lang="pl-PL" altLang="it-IT" sz="1800" dirty="0"/>
              <a:t>filozofii, t. II, str. 111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A1D99E0-8D76-9A7C-7F36-8F60B651E927}"/>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związek przyczynowy to supozycja</a:t>
            </a:r>
          </a:p>
        </p:txBody>
      </p:sp>
      <p:sp>
        <p:nvSpPr>
          <p:cNvPr id="17411" name="Rectangle 3">
            <a:extLst>
              <a:ext uri="{FF2B5EF4-FFF2-40B4-BE49-F238E27FC236}">
                <a16:creationId xmlns:a16="http://schemas.microsoft.com/office/drawing/2014/main" id="{DEDFE5D9-7C88-F645-C6D6-435B918F58F5}"/>
              </a:ext>
            </a:extLst>
          </p:cNvPr>
          <p:cNvSpPr>
            <a:spLocks noGrp="1" noChangeArrowheads="1"/>
          </p:cNvSpPr>
          <p:nvPr>
            <p:ph type="body" idx="1"/>
          </p:nvPr>
        </p:nvSpPr>
        <p:spPr>
          <a:xfrm>
            <a:off x="90488" y="633413"/>
            <a:ext cx="9053512" cy="6021387"/>
          </a:xfrm>
        </p:spPr>
        <p:txBody>
          <a:bodyPr/>
          <a:lstStyle/>
          <a:p>
            <a:pPr eaLnBrk="1" hangingPunct="1">
              <a:buFontTx/>
              <a:buNone/>
              <a:defRPr/>
            </a:pPr>
            <a:r>
              <a:rPr lang="pl-PL" altLang="it-IT" sz="1800" dirty="0"/>
              <a:t>„Twierdzenie, że np. jutro wzejdzie słońce, jest oparte na rozumowaniu empirycznym; niemniej nie jest stwierdzeniem faktu, boć fakt ten jeszcze nie zaszedł. Hume postawił zagadnienie: co doświadczenie zawiera poza stwierdzeniem faktów. I w tym leży jego oryginalność i głębokość: inni empiryści widziel w doświadczeniu rozwiązanie wszystkich zagadnień, on zaś w samym dośwaidczeniu dojrzał zagadnienie, które wymaga rozwiązania. [...] Jeżeli zachodzą takie związki konieczne, to możemy stwierdziwszy jeden fakt, wnioskować o drugim</a:t>
            </a:r>
          </a:p>
          <a:p>
            <a:pPr eaLnBrk="1" hangingPunct="1">
              <a:buFontTx/>
              <a:buNone/>
              <a:defRPr/>
            </a:pPr>
            <a:r>
              <a:rPr lang="pl-PL" altLang="it-IT" sz="1800" dirty="0"/>
              <a:t>Czy taki związek konieczny między faktami zachodzi? Związek, do którego odwołujemy się w rozumowaniu empirycznym, jest zawsze jeden i ten sam; jest to zwiazek przyczynowy: wychodzimy poza stwierdzone fakty, szukając ich </a:t>
            </a:r>
            <a:r>
              <a:rPr lang="pl-PL" altLang="it-IT" sz="1800" i="1" dirty="0"/>
              <a:t>przyczyn</a:t>
            </a:r>
            <a:r>
              <a:rPr lang="pl-PL" altLang="it-IT" sz="1800" dirty="0"/>
              <a:t> lub </a:t>
            </a:r>
            <a:r>
              <a:rPr lang="pl-PL" altLang="it-IT" sz="1800" i="1" dirty="0"/>
              <a:t>skutków</a:t>
            </a:r>
            <a:r>
              <a:rPr lang="pl-PL" altLang="it-IT" sz="1800" dirty="0"/>
              <a:t>. [...] Czy do wniosków tego rodzaju mamy prawo? Tylko o ile związek przyczynowy jest związkiem koniecznym. [...]</a:t>
            </a:r>
          </a:p>
          <a:p>
            <a:pPr eaLnBrk="1" hangingPunct="1">
              <a:buFontTx/>
              <a:buNone/>
              <a:defRPr/>
            </a:pPr>
            <a:r>
              <a:rPr lang="pl-PL" altLang="it-IT" sz="1800" dirty="0"/>
              <a:t>[...] na jakiej podstawie poznajemy jego konieczność? Odpowiedź była możliwa dwojako: bądź że związek przyczynowy poznajemy </a:t>
            </a:r>
            <a:r>
              <a:rPr lang="pl-PL" altLang="it-IT" sz="1800" i="1" dirty="0"/>
              <a:t>a priori</a:t>
            </a:r>
            <a:r>
              <a:rPr lang="pl-PL" altLang="it-IT" sz="1800" dirty="0"/>
              <a:t>, bądź empirycznie. </a:t>
            </a:r>
          </a:p>
          <a:p>
            <a:pPr eaLnBrk="1" hangingPunct="1">
              <a:buFontTx/>
              <a:buNone/>
              <a:defRPr/>
            </a:pPr>
            <a:r>
              <a:rPr lang="pl-PL" altLang="it-IT" sz="1800" dirty="0"/>
              <a:t>Po pierwsze, nikt nie wyobraża sobie nawet, </a:t>
            </a:r>
            <a:r>
              <a:rPr lang="pl-PL" altLang="it-IT" sz="1800" i="1" dirty="0"/>
              <a:t>a priori</a:t>
            </a:r>
            <a:r>
              <a:rPr lang="pl-PL" altLang="it-IT" sz="1800" dirty="0"/>
              <a:t>, przez samą analizę np. pojęcia prochu można było wykazać, że ekspoduje</a:t>
            </a:r>
            <a:r>
              <a:rPr lang="pl-PL" altLang="it-IT" sz="1800" baseline="30000" dirty="0"/>
              <a:t>1).</a:t>
            </a:r>
            <a:r>
              <a:rPr lang="pl-PL" altLang="it-IT" sz="1800" dirty="0"/>
              <a:t>. [...] Ale po wtóre: związku przyczynowego nie poznajemy także empirycznie: sekwencja wydarzeń nie oznacza konieczności związku przyczynowego</a:t>
            </a:r>
            <a:r>
              <a:rPr lang="pl-PL" altLang="it-IT" sz="1800" baseline="30000" dirty="0"/>
              <a:t>2)</a:t>
            </a:r>
            <a:r>
              <a:rPr lang="pl-PL" altLang="it-IT" sz="1800" dirty="0"/>
              <a:t>.”  (Wł. T., str. 112, ze skrótami GK)</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A jednak możemy wnioskować, znając skład prochu i własności reakcji utleniania.</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Znalezienie składników związku przyczyna(y) →  skutek (skutki) jest bardzo trudne. Ale </a:t>
            </a:r>
            <a:r>
              <a:rPr lang="pl-PL" altLang="it-IT" sz="1800" b="1" dirty="0">
                <a:solidFill>
                  <a:schemeClr val="accent6"/>
                </a:solidFill>
              </a:rPr>
              <a:t>negowanie</a:t>
            </a:r>
            <a:r>
              <a:rPr lang="pl-PL" altLang="it-IT" sz="1800" dirty="0">
                <a:solidFill>
                  <a:schemeClr val="accent6"/>
                </a:solidFill>
              </a:rPr>
              <a:t> istnienia tego związku byłoby dla nauki </a:t>
            </a:r>
            <a:r>
              <a:rPr lang="pl-PL" altLang="it-IT" sz="1800" b="1" dirty="0">
                <a:solidFill>
                  <a:schemeClr val="accent6"/>
                </a:solidFill>
              </a:rPr>
              <a:t>destruktywne. </a:t>
            </a:r>
            <a:r>
              <a:rPr lang="pl-PL" altLang="it-IT" sz="1800" dirty="0">
                <a:solidFill>
                  <a:schemeClr val="accent6"/>
                </a:solidFill>
              </a:rPr>
              <a:t> </a:t>
            </a:r>
            <a:endParaRPr lang="pl-PL" altLang="it-IT"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794750-354C-F31C-AFE6-BA4E5F03B94E}"/>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36967CEC-1BCF-D1A5-16C6-AEC17445BE36}"/>
              </a:ext>
            </a:extLst>
          </p:cNvPr>
          <p:cNvSpPr>
            <a:spLocks noGrp="1" noChangeArrowheads="1"/>
          </p:cNvSpPr>
          <p:nvPr>
            <p:ph type="title"/>
          </p:nvPr>
        </p:nvSpPr>
        <p:spPr>
          <a:xfrm>
            <a:off x="0" y="-26988"/>
            <a:ext cx="9144000" cy="863601"/>
          </a:xfrm>
        </p:spPr>
        <p:txBody>
          <a:bodyPr/>
          <a:lstStyle/>
          <a:p>
            <a:pPr eaLnBrk="1" hangingPunct="1"/>
            <a:r>
              <a:rPr lang="pl-PL" altLang="it-IT" sz="3100" dirty="0">
                <a:ea typeface="Arial Unicode MS" pitchFamily="34" charset="-128"/>
              </a:rPr>
              <a:t>F</a:t>
            </a:r>
            <a:r>
              <a:rPr lang="it-IT" altLang="it-IT" sz="3100" dirty="0">
                <a:ea typeface="Arial Unicode MS" pitchFamily="34" charset="-128"/>
              </a:rPr>
              <a:t>ondamento empirico della relazione causale</a:t>
            </a:r>
            <a:endParaRPr lang="pl-PL" altLang="it-IT" sz="3100" dirty="0">
              <a:ea typeface="Arial Unicode MS" pitchFamily="34" charset="-128"/>
            </a:endParaRPr>
          </a:p>
        </p:txBody>
      </p:sp>
      <p:sp>
        <p:nvSpPr>
          <p:cNvPr id="17411" name="Rectangle 3">
            <a:extLst>
              <a:ext uri="{FF2B5EF4-FFF2-40B4-BE49-F238E27FC236}">
                <a16:creationId xmlns:a16="http://schemas.microsoft.com/office/drawing/2014/main" id="{89AB0098-ECCD-AFFE-22C7-264E98768513}"/>
              </a:ext>
            </a:extLst>
          </p:cNvPr>
          <p:cNvSpPr>
            <a:spLocks noGrp="1" noChangeArrowheads="1"/>
          </p:cNvSpPr>
          <p:nvPr>
            <p:ph type="body" idx="1"/>
          </p:nvPr>
        </p:nvSpPr>
        <p:spPr>
          <a:xfrm>
            <a:off x="90488" y="633413"/>
            <a:ext cx="9053512" cy="6021387"/>
          </a:xfrm>
        </p:spPr>
        <p:txBody>
          <a:bodyPr/>
          <a:lstStyle/>
          <a:p>
            <a:pPr eaLnBrk="1" hangingPunct="1">
              <a:buFontTx/>
              <a:buNone/>
              <a:defRPr/>
            </a:pPr>
            <a:r>
              <a:rPr lang="pl-PL" altLang="it-IT" sz="1800" i="1" dirty="0" err="1"/>
              <a:t>Prende</a:t>
            </a:r>
            <a:r>
              <a:rPr lang="pl-PL" altLang="it-IT" sz="1800" i="1" dirty="0"/>
              <a:t> </a:t>
            </a:r>
            <a:r>
              <a:rPr lang="pl-PL" altLang="it-IT" sz="1800" i="1" dirty="0" err="1"/>
              <a:t>avvio</a:t>
            </a:r>
            <a:r>
              <a:rPr lang="pl-PL" altLang="it-IT" sz="1800" i="1" dirty="0"/>
              <a:t> la celebrę </a:t>
            </a:r>
            <a:r>
              <a:rPr lang="pl-PL" altLang="it-IT" sz="1800" i="1" dirty="0" err="1"/>
              <a:t>analisi</a:t>
            </a:r>
            <a:r>
              <a:rPr lang="pl-PL" altLang="it-IT" sz="1800" i="1" dirty="0"/>
              <a:t> </a:t>
            </a:r>
            <a:r>
              <a:rPr lang="pl-PL" altLang="it-IT" sz="1800" i="1" dirty="0" err="1"/>
              <a:t>della</a:t>
            </a:r>
            <a:r>
              <a:rPr lang="pl-PL" altLang="it-IT" sz="1800" i="1" dirty="0"/>
              <a:t> </a:t>
            </a:r>
            <a:r>
              <a:rPr lang="pl-PL" altLang="it-IT" sz="1800" i="1" dirty="0" err="1"/>
              <a:t>causalit</a:t>
            </a:r>
            <a:r>
              <a:rPr lang="it-IT" altLang="it-IT" sz="1800" i="1" dirty="0"/>
              <a:t>à, che fa di Hume uno dei grandi critici della tradizione metafisica. La trattazione ha dato e continua a dare molto filo da torcere a filosofi ed epistemologi, tanto che il problema qui considerato anche ai nostri giorni tutt’altro che risolto. I brani sono tratti da </a:t>
            </a:r>
            <a:r>
              <a:rPr lang="it-IT" altLang="it-IT" sz="1800" dirty="0"/>
              <a:t>Trattato sulla natura umana</a:t>
            </a:r>
            <a:r>
              <a:rPr lang="it-IT" altLang="it-IT" sz="1800" i="1" dirty="0"/>
              <a:t>, cit. pp.86-90, 91-92. 100-06</a:t>
            </a:r>
          </a:p>
          <a:p>
            <a:pPr eaLnBrk="1" hangingPunct="1">
              <a:buFontTx/>
              <a:buNone/>
              <a:defRPr/>
            </a:pPr>
            <a:r>
              <a:rPr lang="it-IT" altLang="it-IT" sz="1800" dirty="0"/>
              <a:t>Diamo uno sguardo a due di quegli oggetti che chiamiamo causa ed effetto […] al fine di trovare quell’impressione che produce un’idea così prodigiosa. Vedo subito che non devo cercarla in nessuna delle particolari </a:t>
            </a:r>
            <a:r>
              <a:rPr lang="it-IT" altLang="it-IT" sz="1800" i="1" dirty="0"/>
              <a:t>qualità</a:t>
            </a:r>
            <a:r>
              <a:rPr lang="it-IT" altLang="it-IT" sz="1800" dirty="0"/>
              <a:t> degli oggetti. […] L’idea di causalità deve derivare da qualche </a:t>
            </a:r>
            <a:r>
              <a:rPr lang="it-IT" altLang="it-IT" sz="1800" i="1" dirty="0"/>
              <a:t>relazione </a:t>
            </a:r>
            <a:r>
              <a:rPr lang="it-IT" altLang="it-IT" sz="1800" dirty="0"/>
              <a:t>esistente tra gli oggetti. In primo luogo ‘ devono essere </a:t>
            </a:r>
            <a:r>
              <a:rPr lang="it-IT" altLang="it-IT" sz="1800" i="1" dirty="0"/>
              <a:t>contigui</a:t>
            </a:r>
            <a:r>
              <a:rPr lang="it-IT" altLang="it-IT" sz="1800" dirty="0"/>
              <a:t>, e che niente potrebbe agire su altro se tra essi ci fosse il minimo intervallo di tempo e di spazio. […] consiste nella </a:t>
            </a:r>
            <a:r>
              <a:rPr lang="it-IT" altLang="it-IT" sz="1800" i="1" dirty="0"/>
              <a:t>priorità</a:t>
            </a:r>
            <a:r>
              <a:rPr lang="it-IT" altLang="it-IT" sz="1800" dirty="0"/>
              <a:t> di tempo della causa sull’effetto. </a:t>
            </a:r>
          </a:p>
          <a:p>
            <a:pPr eaLnBrk="1" hangingPunct="1">
              <a:buFontTx/>
              <a:buNone/>
              <a:defRPr/>
            </a:pPr>
            <a:r>
              <a:rPr lang="it-IT" altLang="it-IT" sz="1800" dirty="0"/>
              <a:t>Relazione di contiguità e di successione sono essenziali. </a:t>
            </a:r>
          </a:p>
          <a:p>
            <a:pPr eaLnBrk="1" hangingPunct="1">
              <a:buFontTx/>
              <a:buNone/>
              <a:defRPr/>
            </a:pPr>
            <a:endParaRPr lang="it-IT" altLang="it-IT" sz="1800" dirty="0"/>
          </a:p>
          <a:p>
            <a:pPr eaLnBrk="1" hangingPunct="1">
              <a:buFontTx/>
              <a:buNone/>
              <a:defRPr/>
            </a:pPr>
            <a:r>
              <a:rPr lang="it-IT" altLang="it-IT" sz="1800" dirty="0"/>
              <a:t>Nicola Abbagnano, Giovanni Fornero, </a:t>
            </a:r>
            <a:r>
              <a:rPr lang="it-IT" altLang="it-IT" sz="1800" i="1" dirty="0"/>
              <a:t>Protagonisti e testi delle filosofia, </a:t>
            </a:r>
            <a:r>
              <a:rPr lang="it-IT" altLang="it-IT" sz="1800" dirty="0"/>
              <a:t>Paravia, Torino, 1996, vol. II, p. 526-7</a:t>
            </a:r>
            <a:endParaRPr lang="pl-PL" altLang="it-IT" sz="1800" dirty="0"/>
          </a:p>
        </p:txBody>
      </p:sp>
    </p:spTree>
    <p:extLst>
      <p:ext uri="{BB962C8B-B14F-4D97-AF65-F5344CB8AC3E}">
        <p14:creationId xmlns:p14="http://schemas.microsoft.com/office/powerpoint/2010/main" val="15287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690B1-11D3-41B8-5DC1-2E0311D96459}"/>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B83F18AE-B3DA-C41B-B9D5-AF85C1095464}"/>
              </a:ext>
            </a:extLst>
          </p:cNvPr>
          <p:cNvSpPr>
            <a:spLocks noGrp="1" noChangeArrowheads="1"/>
          </p:cNvSpPr>
          <p:nvPr>
            <p:ph type="title"/>
          </p:nvPr>
        </p:nvSpPr>
        <p:spPr>
          <a:xfrm>
            <a:off x="0" y="-26988"/>
            <a:ext cx="9144000" cy="863601"/>
          </a:xfrm>
        </p:spPr>
        <p:txBody>
          <a:bodyPr/>
          <a:lstStyle/>
          <a:p>
            <a:pPr eaLnBrk="1" hangingPunct="1"/>
            <a:r>
              <a:rPr lang="pl-PL" altLang="it-IT" sz="3100" dirty="0">
                <a:ea typeface="Arial Unicode MS" pitchFamily="34" charset="-128"/>
              </a:rPr>
              <a:t>Fundament empiryczny zależności przyczynowych</a:t>
            </a:r>
          </a:p>
        </p:txBody>
      </p:sp>
      <p:sp>
        <p:nvSpPr>
          <p:cNvPr id="17411" name="Rectangle 3">
            <a:extLst>
              <a:ext uri="{FF2B5EF4-FFF2-40B4-BE49-F238E27FC236}">
                <a16:creationId xmlns:a16="http://schemas.microsoft.com/office/drawing/2014/main" id="{C3FD3A05-B471-02A5-6F1F-CBA6D003DBF1}"/>
              </a:ext>
            </a:extLst>
          </p:cNvPr>
          <p:cNvSpPr>
            <a:spLocks noGrp="1" noChangeArrowheads="1"/>
          </p:cNvSpPr>
          <p:nvPr>
            <p:ph type="body" idx="1"/>
          </p:nvPr>
        </p:nvSpPr>
        <p:spPr>
          <a:xfrm>
            <a:off x="90488" y="633413"/>
            <a:ext cx="9053512" cy="6021387"/>
          </a:xfrm>
        </p:spPr>
        <p:txBody>
          <a:bodyPr/>
          <a:lstStyle/>
          <a:p>
            <a:pPr eaLnBrk="1" hangingPunct="1">
              <a:buFontTx/>
              <a:buNone/>
              <a:defRPr/>
            </a:pPr>
            <a:r>
              <a:rPr lang="pl-PL" altLang="it-IT" sz="1900" i="1" dirty="0"/>
              <a:t>Rozpoczyna się słynna analiza przyczynowości, która czyni Hume'a jednym z wielkich krytyków tradycji metafizycznej. Dyskusja ta przysporzyła i nadal sprawia wiele kłopotów filozofom i epistemologom, do tego stopnia, że problem, o którym tu mowa, nawet w naszych czasach, jest daleki od rozwiązania. Fragmenty pochodzą z </a:t>
            </a:r>
            <a:r>
              <a:rPr lang="pl-PL" altLang="it-IT" sz="1900" dirty="0"/>
              <a:t>Traktatu o naturze ludzkiej, </a:t>
            </a:r>
            <a:r>
              <a:rPr lang="it-IT" altLang="it-IT" sz="1900" i="1" dirty="0"/>
              <a:t>op. </a:t>
            </a:r>
            <a:r>
              <a:rPr lang="it-IT" altLang="it-IT" sz="1900" i="1" dirty="0" err="1"/>
              <a:t>cit</a:t>
            </a:r>
            <a:r>
              <a:rPr lang="pl-PL" altLang="it-IT" sz="1900" i="1" dirty="0"/>
              <a:t>., s. 86-90, 91-92. 100-06
„</a:t>
            </a:r>
            <a:r>
              <a:rPr lang="pl-PL" altLang="it-IT" sz="1900" dirty="0"/>
              <a:t>Przyjrzyjmy się dwóm z tych </a:t>
            </a:r>
            <a:r>
              <a:rPr lang="it-IT" altLang="it-IT" sz="1900" dirty="0" err="1"/>
              <a:t>obiekt</a:t>
            </a:r>
            <a:r>
              <a:rPr lang="pl-PL" altLang="it-IT" sz="1900" dirty="0"/>
              <a:t>ów, które nazywamy przyczyną i skutkiem, aby znaleźć ową moc, która wytwarza tak zdumiewającą ideę. Od razu widzę, że nie mogę jej szukać w żadnej z poszczególnych właściwości przedmiotów. […] Idea przyczynowości musi wywodzić się z jakiegoś stosunku istniejącego między obiektami. Po pierwsze, muszą one przylegać do siebie: nic nie może oddziaływać na nic innego, jeśli istnieje między nimi jakiś odstęp czasu i przestrzeni. Ten atrybut oznacza też, że przyczyna musi wyprzedzać skutek. 
Zasadnicze znaczenie mają więc zależności sąsiedztwa przestrzennego i sukcesji w czasie</a:t>
            </a:r>
            <a:r>
              <a:rPr lang="it-IT" altLang="it-IT" sz="1900" dirty="0"/>
              <a:t>.</a:t>
            </a:r>
            <a:r>
              <a:rPr lang="pl-PL" altLang="it-IT" sz="1900" dirty="0"/>
              <a:t>”</a:t>
            </a:r>
            <a:r>
              <a:rPr lang="it-IT" altLang="it-IT" sz="1900" dirty="0"/>
              <a:t> </a:t>
            </a:r>
          </a:p>
          <a:p>
            <a:pPr eaLnBrk="1" hangingPunct="1">
              <a:buFontTx/>
              <a:buNone/>
              <a:defRPr/>
            </a:pPr>
            <a:r>
              <a:rPr lang="pl-PL" altLang="it-IT" sz="1900" dirty="0">
                <a:solidFill>
                  <a:schemeClr val="accent2"/>
                </a:solidFill>
              </a:rPr>
              <a:t>Obawiam się, że nie: sygnały elektromagnetyczne Maxwella (i stożek </a:t>
            </a:r>
            <a:r>
              <a:rPr lang="pl-PL" altLang="it-IT" sz="1900" dirty="0" err="1">
                <a:solidFill>
                  <a:schemeClr val="accent2"/>
                </a:solidFill>
              </a:rPr>
              <a:t>czaso</a:t>
            </a:r>
            <a:r>
              <a:rPr lang="pl-PL" altLang="it-IT" sz="1900" dirty="0">
                <a:solidFill>
                  <a:schemeClr val="accent2"/>
                </a:solidFill>
              </a:rPr>
              <a:t>-przestrzenny Minkowskiego) wskazują, że nie musi zachodzić sąsiadowanie, a jedynie zależność interwału </a:t>
            </a:r>
            <a:r>
              <a:rPr lang="pl-PL" altLang="it-IT" sz="1900" dirty="0" err="1">
                <a:solidFill>
                  <a:schemeClr val="accent2"/>
                </a:solidFill>
              </a:rPr>
              <a:t>czaso</a:t>
            </a:r>
            <a:r>
              <a:rPr lang="pl-PL" altLang="it-IT" sz="1900" dirty="0">
                <a:solidFill>
                  <a:schemeClr val="accent2"/>
                </a:solidFill>
              </a:rPr>
              <a:t>-przestrzennego. A współczesne rozważania kwantowo-spekulacyjne mówią wręcz o </a:t>
            </a:r>
            <a:r>
              <a:rPr lang="pl-PL" altLang="it-IT" sz="1900" i="1" dirty="0" err="1">
                <a:solidFill>
                  <a:schemeClr val="accent2"/>
                </a:solidFill>
              </a:rPr>
              <a:t>Retrocausality</a:t>
            </a:r>
            <a:r>
              <a:rPr lang="pl-PL" altLang="it-IT" sz="1900">
                <a:solidFill>
                  <a:schemeClr val="accent2"/>
                </a:solidFill>
              </a:rPr>
              <a:t> (!)</a:t>
            </a:r>
            <a:endParaRPr lang="pl-PL" altLang="it-IT" sz="1900" dirty="0">
              <a:solidFill>
                <a:schemeClr val="accent2"/>
              </a:solidFill>
            </a:endParaRPr>
          </a:p>
          <a:p>
            <a:pPr eaLnBrk="1" hangingPunct="1">
              <a:buFontTx/>
              <a:buNone/>
              <a:defRPr/>
            </a:pPr>
            <a:r>
              <a:rPr lang="it-IT" altLang="it-IT" sz="1400" dirty="0"/>
              <a:t>Nicola Abbagnano, Giovanni Fornero, </a:t>
            </a:r>
            <a:r>
              <a:rPr lang="it-IT" altLang="it-IT" sz="1400" i="1" dirty="0"/>
              <a:t>Protagonisti e testi delle filosofia, </a:t>
            </a:r>
            <a:r>
              <a:rPr lang="it-IT" altLang="it-IT" sz="1400" dirty="0"/>
              <a:t>Paravia, Torino, 1996, vol. II, p. 526-7</a:t>
            </a:r>
            <a:endParaRPr lang="pl-PL" altLang="it-IT" sz="1400" dirty="0"/>
          </a:p>
        </p:txBody>
      </p:sp>
    </p:spTree>
    <p:extLst>
      <p:ext uri="{BB962C8B-B14F-4D97-AF65-F5344CB8AC3E}">
        <p14:creationId xmlns:p14="http://schemas.microsoft.com/office/powerpoint/2010/main" val="360055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0FDD5E1B-18CE-73ED-D418-07E6C33FEA76}"/>
              </a:ext>
            </a:extLst>
          </p:cNvPr>
          <p:cNvSpPr>
            <a:spLocks noGrp="1" noChangeArrowheads="1"/>
          </p:cNvSpPr>
          <p:nvPr>
            <p:ph type="title"/>
          </p:nvPr>
        </p:nvSpPr>
        <p:spPr>
          <a:xfrm>
            <a:off x="0" y="274638"/>
            <a:ext cx="9036050" cy="1143000"/>
          </a:xfrm>
        </p:spPr>
        <p:txBody>
          <a:bodyPr/>
          <a:lstStyle/>
          <a:p>
            <a:r>
              <a:rPr lang="pl-PL" altLang="pl-PL" sz="3200"/>
              <a:t>GK: związek przyczynowy to najważniejsze prawo, nie tylko świata materialnego</a:t>
            </a:r>
          </a:p>
        </p:txBody>
      </p:sp>
      <p:sp>
        <p:nvSpPr>
          <p:cNvPr id="11267" name="Segnaposto contenuto 2">
            <a:extLst>
              <a:ext uri="{FF2B5EF4-FFF2-40B4-BE49-F238E27FC236}">
                <a16:creationId xmlns:a16="http://schemas.microsoft.com/office/drawing/2014/main" id="{82CE4E9D-7A85-7468-1850-558796B001EC}"/>
              </a:ext>
            </a:extLst>
          </p:cNvPr>
          <p:cNvSpPr>
            <a:spLocks noGrp="1" noChangeArrowheads="1"/>
          </p:cNvSpPr>
          <p:nvPr>
            <p:ph idx="1"/>
          </p:nvPr>
        </p:nvSpPr>
        <p:spPr>
          <a:xfrm>
            <a:off x="-12700" y="1417638"/>
            <a:ext cx="9037638" cy="4525962"/>
          </a:xfrm>
        </p:spPr>
        <p:txBody>
          <a:bodyPr/>
          <a:lstStyle/>
          <a:p>
            <a:pPr indent="179388" algn="just"/>
            <a:r>
              <a:rPr lang="pl-PL" altLang="pl-PL" sz="2000" dirty="0">
                <a:latin typeface="Times New Roman" panose="02020603050405020304" pitchFamily="18" charset="0"/>
                <a:cs typeface="Times New Roman" panose="02020603050405020304" pitchFamily="18" charset="0"/>
              </a:rPr>
              <a:t>Cała współczesna nauka poddaje krytyce idee Hume'a: </a:t>
            </a:r>
            <a:r>
              <a:rPr lang="pl-PL" altLang="pl-PL" sz="2000" i="1" dirty="0">
                <a:latin typeface="Times New Roman" panose="02020603050405020304" pitchFamily="18" charset="0"/>
                <a:cs typeface="Times New Roman" panose="02020603050405020304" pitchFamily="18" charset="0"/>
              </a:rPr>
              <a:t>przekonanie</a:t>
            </a:r>
            <a:r>
              <a:rPr lang="pl-PL" altLang="pl-PL" sz="2000" dirty="0">
                <a:latin typeface="Times New Roman" panose="02020603050405020304" pitchFamily="18" charset="0"/>
                <a:cs typeface="Times New Roman" panose="02020603050405020304" pitchFamily="18" charset="0"/>
              </a:rPr>
              <a:t> o zasadzie przyczynowości jest podstawą i motywacją wszelkich badań. «Nie mogę dosłownie zaobserwować związku </a:t>
            </a:r>
            <a:r>
              <a:rPr lang="pl-PL" altLang="pl-PL" sz="2000" dirty="0" err="1">
                <a:latin typeface="Times New Roman" panose="02020603050405020304" pitchFamily="18" charset="0"/>
                <a:cs typeface="Times New Roman" panose="02020603050405020304" pitchFamily="18" charset="0"/>
              </a:rPr>
              <a:t>przyczynowo-skutkowego</a:t>
            </a:r>
            <a:r>
              <a:rPr lang="pl-PL" altLang="pl-PL" sz="2000" dirty="0">
                <a:latin typeface="Times New Roman" panose="02020603050405020304" pitchFamily="18" charset="0"/>
                <a:cs typeface="Times New Roman" panose="02020603050405020304" pitchFamily="18" charset="0"/>
              </a:rPr>
              <a:t> między komarem na moim ramieniu a swędzeniem, które następuje po jego odlocie. Ale moje wnioskowanie </a:t>
            </a:r>
            <a:r>
              <a:rPr lang="pl-PL" altLang="pl-PL" sz="2000" dirty="0" err="1">
                <a:latin typeface="Times New Roman" panose="02020603050405020304" pitchFamily="18" charset="0"/>
                <a:cs typeface="Times New Roman" panose="02020603050405020304" pitchFamily="18" charset="0"/>
              </a:rPr>
              <a:t>przyczynowo-skutkowe</a:t>
            </a:r>
            <a:r>
              <a:rPr lang="pl-PL" altLang="pl-PL" sz="2000" dirty="0">
                <a:latin typeface="Times New Roman" panose="02020603050405020304" pitchFamily="18" charset="0"/>
                <a:cs typeface="Times New Roman" panose="02020603050405020304" pitchFamily="18" charset="0"/>
              </a:rPr>
              <a:t> opiera się na silnym, zasadniczym przekonaniu», pisze Patricia </a:t>
            </a:r>
            <a:r>
              <a:rPr lang="pl-PL" altLang="pl-PL" sz="2000" dirty="0" err="1">
                <a:latin typeface="Times New Roman" panose="02020603050405020304" pitchFamily="18" charset="0"/>
                <a:cs typeface="Times New Roman" panose="02020603050405020304" pitchFamily="18" charset="0"/>
              </a:rPr>
              <a:t>Churchland</a:t>
            </a:r>
            <a:r>
              <a:rPr lang="pl-PL" altLang="pl-PL" sz="2000" dirty="0">
                <a:latin typeface="Times New Roman" panose="02020603050405020304" pitchFamily="18" charset="0"/>
                <a:cs typeface="Times New Roman" panose="02020603050405020304" pitchFamily="18" charset="0"/>
              </a:rPr>
              <a:t> [2016] w "How </a:t>
            </a:r>
            <a:r>
              <a:rPr lang="pl-PL" altLang="pl-PL" sz="2000" dirty="0" err="1">
                <a:latin typeface="Times New Roman" panose="02020603050405020304" pitchFamily="18" charset="0"/>
                <a:cs typeface="Times New Roman" panose="02020603050405020304" pitchFamily="18" charset="0"/>
              </a:rPr>
              <a:t>Biology</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Influences</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Philosophy</a:t>
            </a:r>
            <a:r>
              <a:rPr lang="pl-PL" altLang="pl-PL" sz="2000" dirty="0">
                <a:latin typeface="Times New Roman" panose="02020603050405020304" pitchFamily="18" charset="0"/>
                <a:cs typeface="Times New Roman" panose="02020603050405020304" pitchFamily="18" charset="0"/>
              </a:rPr>
              <a:t>". </a:t>
            </a:r>
          </a:p>
          <a:p>
            <a:pPr indent="179388" algn="just"/>
            <a:r>
              <a:rPr lang="pl-PL" altLang="pl-PL" sz="2000" dirty="0">
                <a:latin typeface="Times New Roman" panose="02020603050405020304" pitchFamily="18" charset="0"/>
                <a:cs typeface="Times New Roman" panose="02020603050405020304" pitchFamily="18" charset="0"/>
              </a:rPr>
              <a:t>"Udowodnienie" przyczynowości jest zadaniem trudnym, a ściślej rzecz ujmując, niemożliwym. W innych kwestiach wystarczy wykazać istnienie jednego przykładu, powiedzmy jednorożca, aby dowieść, że one istnieją. Normalnie trudniej jest pokazać nieistnienie jednorożców, ponieważ należałoby przejrzeć cały ziemski glob. W przypadku przyczynowości należy znaleźć zdarzenie, które wystąpiło </a:t>
            </a:r>
            <a:r>
              <a:rPr lang="pl-PL" altLang="pl-PL" sz="2000" i="1" dirty="0">
                <a:latin typeface="Times New Roman" panose="02020603050405020304" pitchFamily="18" charset="0"/>
                <a:cs typeface="Times New Roman" panose="02020603050405020304" pitchFamily="18" charset="0"/>
              </a:rPr>
              <a:t>bez</a:t>
            </a:r>
            <a:r>
              <a:rPr lang="pl-PL" altLang="pl-PL" sz="2000" dirty="0">
                <a:latin typeface="Times New Roman" panose="02020603050405020304" pitchFamily="18" charset="0"/>
                <a:cs typeface="Times New Roman" panose="02020603050405020304" pitchFamily="18" charset="0"/>
              </a:rPr>
              <a:t> przyczyny. Pytanie jest zawsze takie samo –  w ogóle nie było przyczyny </a:t>
            </a:r>
            <a:r>
              <a:rPr lang="pl-PL" altLang="pl-PL" sz="2000" i="1" dirty="0">
                <a:latin typeface="Times New Roman" panose="02020603050405020304" pitchFamily="18" charset="0"/>
                <a:cs typeface="Times New Roman" panose="02020603050405020304" pitchFamily="18" charset="0"/>
              </a:rPr>
              <a:t>lub po prostu nie jesteśmy </a:t>
            </a:r>
            <a:r>
              <a:rPr lang="pl-PL" altLang="pl-PL" sz="2000" dirty="0">
                <a:latin typeface="Times New Roman" panose="02020603050405020304" pitchFamily="18" charset="0"/>
                <a:cs typeface="Times New Roman" panose="02020603050405020304" pitchFamily="18" charset="0"/>
              </a:rPr>
              <a:t>w stanie </a:t>
            </a:r>
            <a:r>
              <a:rPr lang="pl-PL" altLang="pl-PL" sz="2000" i="1" dirty="0">
                <a:latin typeface="Times New Roman" panose="02020603050405020304" pitchFamily="18" charset="0"/>
                <a:cs typeface="Times New Roman" panose="02020603050405020304" pitchFamily="18" charset="0"/>
              </a:rPr>
              <a:t> tej przyczyny zidentyfikować</a:t>
            </a:r>
            <a:r>
              <a:rPr lang="pl-PL" altLang="pl-PL" sz="2000" dirty="0">
                <a:latin typeface="Times New Roman" panose="02020603050405020304" pitchFamily="18" charset="0"/>
                <a:cs typeface="Times New Roman" panose="02020603050405020304" pitchFamily="18" charset="0"/>
              </a:rPr>
              <a:t> .</a:t>
            </a:r>
          </a:p>
          <a:p>
            <a:pPr indent="179388" algn="just">
              <a:buFontTx/>
              <a:buNone/>
            </a:pPr>
            <a:endParaRPr lang="pl-PL" altLang="pl-PL" sz="2000" dirty="0">
              <a:latin typeface="Times New Roman" panose="02020603050405020304" pitchFamily="18" charset="0"/>
              <a:cs typeface="Times New Roman" panose="02020603050405020304" pitchFamily="18" charset="0"/>
            </a:endParaRPr>
          </a:p>
          <a:p>
            <a:pPr indent="179388" algn="just">
              <a:buFontTx/>
              <a:buNone/>
            </a:pPr>
            <a:r>
              <a:rPr lang="pl-PL" altLang="pl-PL" sz="2000" dirty="0">
                <a:latin typeface="Times New Roman" panose="02020603050405020304" pitchFamily="18" charset="0"/>
                <a:cs typeface="Times New Roman" panose="02020603050405020304" pitchFamily="18" charset="0"/>
              </a:rPr>
              <a:t>G. Karwasz, </a:t>
            </a:r>
            <a:r>
              <a:rPr lang="pl-PL" altLang="pl-PL" sz="2000" i="1" dirty="0" err="1">
                <a:latin typeface="Times New Roman" panose="02020603050405020304" pitchFamily="18" charset="0"/>
                <a:cs typeface="Times New Roman" panose="02020603050405020304" pitchFamily="18" charset="0"/>
              </a:rPr>
              <a:t>Between</a:t>
            </a:r>
            <a:r>
              <a:rPr lang="pl-PL" altLang="pl-PL" sz="2000" i="1" dirty="0">
                <a:latin typeface="Times New Roman" panose="02020603050405020304" pitchFamily="18" charset="0"/>
                <a:cs typeface="Times New Roman" panose="02020603050405020304" pitchFamily="18" charset="0"/>
              </a:rPr>
              <a:t> </a:t>
            </a:r>
            <a:r>
              <a:rPr lang="pl-PL" altLang="pl-PL" sz="2000" i="1" dirty="0" err="1">
                <a:latin typeface="Times New Roman" panose="02020603050405020304" pitchFamily="18" charset="0"/>
                <a:cs typeface="Times New Roman" panose="02020603050405020304" pitchFamily="18" charset="0"/>
              </a:rPr>
              <a:t>physics</a:t>
            </a:r>
            <a:r>
              <a:rPr lang="pl-PL" altLang="pl-PL" sz="2000" i="1" dirty="0">
                <a:latin typeface="Times New Roman" panose="02020603050405020304" pitchFamily="18" charset="0"/>
                <a:cs typeface="Times New Roman" panose="02020603050405020304" pitchFamily="18" charset="0"/>
              </a:rPr>
              <a:t> and </a:t>
            </a:r>
            <a:r>
              <a:rPr lang="pl-PL" altLang="pl-PL" sz="2000" i="1" dirty="0" err="1">
                <a:latin typeface="Times New Roman" panose="02020603050405020304" pitchFamily="18" charset="0"/>
                <a:cs typeface="Times New Roman" panose="02020603050405020304" pitchFamily="18" charset="0"/>
              </a:rPr>
              <a:t>metaphysics</a:t>
            </a:r>
            <a:r>
              <a:rPr lang="pl-PL" altLang="pl-PL" sz="2000" i="1" dirty="0">
                <a:latin typeface="Times New Roman" panose="02020603050405020304" pitchFamily="18" charset="0"/>
                <a:cs typeface="Times New Roman" panose="02020603050405020304" pitchFamily="18" charset="0"/>
              </a:rPr>
              <a:t> – on </a:t>
            </a:r>
            <a:r>
              <a:rPr lang="pl-PL" altLang="pl-PL" sz="2000" i="1" dirty="0" err="1">
                <a:latin typeface="Times New Roman" panose="02020603050405020304" pitchFamily="18" charset="0"/>
                <a:cs typeface="Times New Roman" panose="02020603050405020304" pitchFamily="18" charset="0"/>
              </a:rPr>
              <a:t>determinism</a:t>
            </a:r>
            <a:r>
              <a:rPr lang="pl-PL" altLang="pl-PL" sz="2000" i="1" dirty="0">
                <a:latin typeface="Times New Roman" panose="02020603050405020304" pitchFamily="18" charset="0"/>
                <a:cs typeface="Times New Roman" panose="02020603050405020304" pitchFamily="18" charset="0"/>
              </a:rPr>
              <a:t>, </a:t>
            </a:r>
            <a:r>
              <a:rPr lang="pl-PL" altLang="pl-PL" sz="2000" i="1" dirty="0" err="1">
                <a:latin typeface="Times New Roman" panose="02020603050405020304" pitchFamily="18" charset="0"/>
                <a:cs typeface="Times New Roman" panose="02020603050405020304" pitchFamily="18" charset="0"/>
              </a:rPr>
              <a:t>arrow</a:t>
            </a:r>
            <a:r>
              <a:rPr lang="pl-PL" altLang="pl-PL" sz="2000" i="1" dirty="0">
                <a:latin typeface="Times New Roman" panose="02020603050405020304" pitchFamily="18" charset="0"/>
                <a:cs typeface="Times New Roman" panose="02020603050405020304" pitchFamily="18" charset="0"/>
              </a:rPr>
              <a:t> of </a:t>
            </a:r>
            <a:r>
              <a:rPr lang="pl-PL" altLang="pl-PL" sz="2000" i="1" dirty="0" err="1">
                <a:latin typeface="Times New Roman" panose="02020603050405020304" pitchFamily="18" charset="0"/>
                <a:cs typeface="Times New Roman" panose="02020603050405020304" pitchFamily="18" charset="0"/>
              </a:rPr>
              <a:t>time</a:t>
            </a:r>
            <a:r>
              <a:rPr lang="pl-PL" altLang="pl-PL" sz="2000" i="1" dirty="0">
                <a:latin typeface="Times New Roman" panose="02020603050405020304" pitchFamily="18" charset="0"/>
                <a:cs typeface="Times New Roman" panose="02020603050405020304" pitchFamily="18" charset="0"/>
              </a:rPr>
              <a:t> and </a:t>
            </a:r>
            <a:r>
              <a:rPr lang="pl-PL" altLang="pl-PL" sz="2000" i="1" dirty="0" err="1">
                <a:latin typeface="Times New Roman" panose="02020603050405020304" pitchFamily="18" charset="0"/>
                <a:cs typeface="Times New Roman" panose="02020603050405020304" pitchFamily="18" charset="0"/>
              </a:rPr>
              <a:t>causality</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Philosophy</a:t>
            </a:r>
            <a:r>
              <a:rPr lang="pl-PL" altLang="pl-PL" sz="2000" dirty="0">
                <a:latin typeface="Times New Roman" panose="02020603050405020304" pitchFamily="18" charset="0"/>
                <a:cs typeface="Times New Roman" panose="02020603050405020304" pitchFamily="18" charset="0"/>
              </a:rPr>
              <a:t> and </a:t>
            </a:r>
            <a:r>
              <a:rPr lang="pl-PL" altLang="pl-PL" sz="2000" dirty="0" err="1">
                <a:latin typeface="Times New Roman" panose="02020603050405020304" pitchFamily="18" charset="0"/>
                <a:cs typeface="Times New Roman" panose="02020603050405020304" pitchFamily="18" charset="0"/>
              </a:rPr>
              <a:t>Cosmology</a:t>
            </a:r>
            <a:r>
              <a:rPr lang="pl-PL" altLang="pl-PL" sz="2000" dirty="0">
                <a:latin typeface="Times New Roman" panose="02020603050405020304" pitchFamily="18" charset="0"/>
                <a:cs typeface="Times New Roman" panose="02020603050405020304" pitchFamily="18" charset="0"/>
              </a:rPr>
              <a:t>, vol. 24 (2020) 15-24. </a:t>
            </a:r>
          </a:p>
          <a:p>
            <a:pPr indent="179388"/>
            <a:endParaRPr lang="pl-PL" alt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0C4D14F8-F742-5FA4-B4E1-04255D5EC063}"/>
              </a:ext>
            </a:extLst>
          </p:cNvPr>
          <p:cNvSpPr>
            <a:spLocks noGrp="1" noChangeArrowheads="1"/>
          </p:cNvSpPr>
          <p:nvPr>
            <p:ph type="title"/>
          </p:nvPr>
        </p:nvSpPr>
        <p:spPr>
          <a:xfrm>
            <a:off x="0" y="274638"/>
            <a:ext cx="9036050" cy="1143000"/>
          </a:xfrm>
        </p:spPr>
        <p:txBody>
          <a:bodyPr/>
          <a:lstStyle/>
          <a:p>
            <a:r>
              <a:rPr lang="pl-PL" altLang="pl-PL" sz="3200" dirty="0">
                <a:solidFill>
                  <a:srgbClr val="FF0000"/>
                </a:solidFill>
              </a:rPr>
              <a:t>GK: związek przyczynowy to najważniejsze prawo, nie tylko świata materialnego</a:t>
            </a:r>
          </a:p>
        </p:txBody>
      </p:sp>
      <p:sp>
        <p:nvSpPr>
          <p:cNvPr id="12291" name="Segnaposto contenuto 2">
            <a:extLst>
              <a:ext uri="{FF2B5EF4-FFF2-40B4-BE49-F238E27FC236}">
                <a16:creationId xmlns:a16="http://schemas.microsoft.com/office/drawing/2014/main" id="{50E76B57-35E2-627C-3818-E14F9BD0B676}"/>
              </a:ext>
            </a:extLst>
          </p:cNvPr>
          <p:cNvSpPr>
            <a:spLocks noGrp="1" noChangeArrowheads="1"/>
          </p:cNvSpPr>
          <p:nvPr>
            <p:ph idx="1"/>
          </p:nvPr>
        </p:nvSpPr>
        <p:spPr>
          <a:xfrm>
            <a:off x="-12700" y="1417638"/>
            <a:ext cx="9037638" cy="4525962"/>
          </a:xfrm>
        </p:spPr>
        <p:txBody>
          <a:bodyPr/>
          <a:lstStyle/>
          <a:p>
            <a:pPr indent="179388" algn="just">
              <a:buFontTx/>
              <a:buNone/>
            </a:pPr>
            <a:r>
              <a:rPr lang="pl-PL" altLang="it-IT" sz="2000">
                <a:solidFill>
                  <a:schemeClr val="accent2"/>
                </a:solidFill>
              </a:rPr>
              <a:t>W dyskusji na temat prawa przyczynowości posuwam się jeszcze dalej. Tzw. paradoks Einsteina-Rosena-Podolsky’ego na temat korelacji dwóch fotonów na (nieskończoną) odległość, potwierdzony przez nagrodę Nobla dla Alan Aspeca (2022) może mieć trojakie wyjaśnienie: 1) brak wolnej woli fizyka doświadczalnika, 2) propagacja informacji wstecz w czasie 3) nielo-kalność zdarzeń [bilokacja św. Antoniego i św. Ojca Pio]. </a:t>
            </a:r>
          </a:p>
          <a:p>
            <a:pPr indent="179388" algn="just">
              <a:buFontTx/>
              <a:buNone/>
            </a:pPr>
            <a:r>
              <a:rPr lang="pl-PL" altLang="it-IT" sz="2000">
                <a:solidFill>
                  <a:schemeClr val="accent2"/>
                </a:solidFill>
              </a:rPr>
              <a:t>Z trojga „złego” fizycy wybierają nielokalność. </a:t>
            </a:r>
          </a:p>
          <a:p>
            <a:pPr indent="179388" algn="just">
              <a:buFontTx/>
              <a:buNone/>
            </a:pPr>
            <a:r>
              <a:rPr lang="pl-PL" altLang="it-IT" sz="2000">
                <a:solidFill>
                  <a:schemeClr val="accent2"/>
                </a:solidFill>
              </a:rPr>
              <a:t>Paradoks EPR, wydaje się, narusza lokalność zdarzeń, dopuszcza jakieś „nieczyste działania” na odległość, jakby umożliwiał natychmiastową propagację informacji, ale </a:t>
            </a:r>
            <a:r>
              <a:rPr lang="pl-PL" altLang="it-IT" sz="2000" b="1">
                <a:solidFill>
                  <a:schemeClr val="accent2"/>
                </a:solidFill>
              </a:rPr>
              <a:t>nie narusza</a:t>
            </a:r>
            <a:r>
              <a:rPr lang="pl-PL" altLang="it-IT" sz="2000">
                <a:solidFill>
                  <a:schemeClr val="accent2"/>
                </a:solidFill>
              </a:rPr>
              <a:t> zasady przyczynowości.</a:t>
            </a:r>
          </a:p>
          <a:p>
            <a:pPr indent="179388" algn="just">
              <a:buFontTx/>
              <a:buNone/>
            </a:pPr>
            <a:r>
              <a:rPr lang="pl-PL" altLang="it-IT" sz="2000">
                <a:solidFill>
                  <a:schemeClr val="accent2"/>
                </a:solidFill>
              </a:rPr>
              <a:t>Z wykładu „Duch” (i postulatów Arystotelesa), wiemy, że świat niematerial-ny jest nielokalny. Ale i tam zasada przyczynowości</a:t>
            </a:r>
            <a:r>
              <a:rPr lang="pl-PL" altLang="it-IT" sz="2000" b="1">
                <a:solidFill>
                  <a:schemeClr val="accent2"/>
                </a:solidFill>
              </a:rPr>
              <a:t>, zdaje się</a:t>
            </a:r>
            <a:r>
              <a:rPr lang="pl-PL" altLang="it-IT" sz="2000">
                <a:solidFill>
                  <a:schemeClr val="accent2"/>
                </a:solidFill>
              </a:rPr>
              <a:t> [z pewnoś-cią] obowiązywać.  </a:t>
            </a:r>
          </a:p>
          <a:p>
            <a:pPr indent="179388">
              <a:buFontTx/>
              <a:buNone/>
            </a:pPr>
            <a:r>
              <a:rPr lang="pl-PL" altLang="it-IT" sz="2000" b="1">
                <a:solidFill>
                  <a:schemeClr val="accent2"/>
                </a:solidFill>
              </a:rPr>
              <a:t>Modlitwa, </a:t>
            </a:r>
            <a:r>
              <a:rPr lang="pl-PL" altLang="it-IT" sz="2000">
                <a:solidFill>
                  <a:schemeClr val="accent2"/>
                </a:solidFill>
              </a:rPr>
              <a:t>jako ciąg przyczynowo- skutkowy: </a:t>
            </a:r>
            <a:r>
              <a:rPr lang="pl-PL" altLang="it-IT" sz="2000" b="1">
                <a:solidFill>
                  <a:schemeClr val="accent2"/>
                </a:solidFill>
              </a:rPr>
              <a:t>prośba → łaska Boża</a:t>
            </a:r>
            <a:r>
              <a:rPr lang="pl-PL" altLang="it-IT" sz="2000">
                <a:solidFill>
                  <a:schemeClr val="accent2"/>
                </a:solidFill>
              </a:rPr>
              <a:t> jest sposobem na naruszenie ścisłego (możliwego) determinizmu świata materialnego (!!) Mówi, uznany fizyk doświadczalny…</a:t>
            </a:r>
          </a:p>
          <a:p>
            <a:pPr indent="179388" algn="just">
              <a:buFontTx/>
              <a:buNone/>
            </a:pPr>
            <a:endParaRPr lang="pl-PL" altLang="pl-PL" sz="2000">
              <a:solidFill>
                <a:schemeClr val="accent2"/>
              </a:solidFill>
              <a:latin typeface="Times New Roman" panose="02020603050405020304" pitchFamily="18" charset="0"/>
              <a:cs typeface="Times New Roman" panose="02020603050405020304" pitchFamily="18" charset="0"/>
            </a:endParaRPr>
          </a:p>
          <a:p>
            <a:pPr indent="179388"/>
            <a:endParaRPr lang="pl-PL" altLang="pl-PL"/>
          </a:p>
        </p:txBody>
      </p:sp>
    </p:spTree>
    <p:extLst>
      <p:ext uri="{BB962C8B-B14F-4D97-AF65-F5344CB8AC3E}">
        <p14:creationId xmlns:p14="http://schemas.microsoft.com/office/powerpoint/2010/main" val="314840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457200" y="135492"/>
            <a:ext cx="8229600" cy="1143000"/>
          </a:xfrm>
        </p:spPr>
        <p:txBody>
          <a:bodyPr/>
          <a:lstStyle/>
          <a:p>
            <a:r>
              <a:rPr lang="pl-PL" sz="2800" dirty="0"/>
              <a:t>Karl Popper (1902-1994): Empiryzm należy rozumieć jako…</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179512" y="1196752"/>
            <a:ext cx="8229600" cy="4847481"/>
          </a:xfrm>
          <a:prstGeom prst="rect">
            <a:avLst/>
          </a:prstGeom>
          <a:noFill/>
        </p:spPr>
        <p:txBody>
          <a:bodyPr wrap="square">
            <a:spAutoFit/>
          </a:bodyPr>
          <a:lstStyle/>
          <a:p>
            <a:pPr>
              <a:spcAft>
                <a:spcPts val="600"/>
              </a:spcAft>
            </a:pPr>
            <a:r>
              <a:rPr lang="pl-PL" sz="1900" dirty="0"/>
              <a:t>„Empiryzm w wersji </a:t>
            </a:r>
            <a:r>
              <a:rPr lang="pl-PL" sz="1900" dirty="0" err="1"/>
              <a:t>Locke’a</a:t>
            </a:r>
            <a:r>
              <a:rPr lang="pl-PL" sz="1900" dirty="0"/>
              <a:t>, Berkeleya i Hume’a należy rozumieć w jego historycznym kontekście. Głównym problemem empiryzmu była po prostu kontrowersja pomiędzy religią i niereligijnością czy, ściślej: racjonalne uzasadnienie i w ogóle problem </a:t>
            </a:r>
            <a:r>
              <a:rPr lang="pl-PL" sz="1900" dirty="0" err="1"/>
              <a:t>uzasadnialności</a:t>
            </a:r>
            <a:r>
              <a:rPr lang="pl-PL" sz="1900" dirty="0"/>
              <a:t> chrześcijaństwa w porównaniu z wiedzą naukową </a:t>
            </a:r>
            <a:r>
              <a:rPr lang="pl-PL" sz="1900" dirty="0">
                <a:solidFill>
                  <a:schemeClr val="accent2"/>
                </a:solidFill>
              </a:rPr>
              <a:t>[przywołujemy tu zdanie </a:t>
            </a:r>
            <a:r>
              <a:rPr lang="pl-PL" sz="1900" dirty="0" err="1">
                <a:solidFill>
                  <a:schemeClr val="accent2"/>
                </a:solidFill>
              </a:rPr>
              <a:t>Messoriego</a:t>
            </a:r>
            <a:r>
              <a:rPr lang="pl-PL" sz="1900" dirty="0">
                <a:solidFill>
                  <a:schemeClr val="accent2"/>
                </a:solidFill>
              </a:rPr>
              <a:t> o nie-możliwości definitywnego uzasadnienia wiary]. </a:t>
            </a:r>
            <a:r>
              <a:rPr lang="pl-PL" sz="1900" dirty="0"/>
              <a:t>Wyjaśnia to, dlaczego empiryzm traktuje wiedzę przez cały czas jako rodzaj wiary – wiary uzasadnionej przez doświadczenie, zwłaszcza doświadczenie postrzegawcze, doświadczenie naszych zmysłów.  </a:t>
            </a:r>
          </a:p>
          <a:p>
            <a:pPr>
              <a:spcAft>
                <a:spcPts val="600"/>
              </a:spcAft>
            </a:pPr>
            <a:r>
              <a:rPr lang="pl-PL" sz="1900" dirty="0"/>
              <a:t>Jakkolwiek ich stanowiska różnią się między sobą znacznie, gdy idzie o stosunek do nauki, zasadniczo każdy z nich zgadzał się z wymogiem, że powinniśmy odrzucać wszelkie zdania – w szczególności zdania o znaczeniu egzystencjalnym – jeśli nie są one dostatecznie uzasadnione, i przyjmować tylko te zdania, dla których mamy dostatecznie zweryfikowane dane, tj. te, które można udowodnić lub zweryfikować za pomocą danych zmysłowych.” (K. Popper, </a:t>
            </a:r>
            <a:r>
              <a:rPr lang="pl-PL" sz="1900" i="1" dirty="0"/>
              <a:t>Wiedza obiektywna</a:t>
            </a:r>
            <a:r>
              <a:rPr lang="pl-PL" sz="1900" dirty="0"/>
              <a:t>, PWN, 2012, str. 164)</a:t>
            </a:r>
          </a:p>
        </p:txBody>
      </p:sp>
    </p:spTree>
    <p:extLst>
      <p:ext uri="{BB962C8B-B14F-4D97-AF65-F5344CB8AC3E}">
        <p14:creationId xmlns:p14="http://schemas.microsoft.com/office/powerpoint/2010/main" val="40882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323528" y="0"/>
            <a:ext cx="8229600" cy="1143000"/>
          </a:xfrm>
        </p:spPr>
        <p:txBody>
          <a:bodyPr/>
          <a:lstStyle/>
          <a:p>
            <a:r>
              <a:rPr lang="pl-PL" sz="3000" dirty="0"/>
              <a:t>Wróćmy jeszcze do Poppera i empiryzmu…</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0" y="805410"/>
            <a:ext cx="9144000" cy="6401753"/>
          </a:xfrm>
          <a:prstGeom prst="rect">
            <a:avLst/>
          </a:prstGeom>
          <a:noFill/>
        </p:spPr>
        <p:txBody>
          <a:bodyPr wrap="square">
            <a:spAutoFit/>
          </a:bodyPr>
          <a:lstStyle/>
          <a:p>
            <a:pPr>
              <a:spcAft>
                <a:spcPts val="600"/>
              </a:spcAft>
            </a:pPr>
            <a:r>
              <a:rPr lang="pl-PL" sz="1900" dirty="0">
                <a:solidFill>
                  <a:schemeClr val="bg2">
                    <a:lumMod val="75000"/>
                  </a:schemeClr>
                </a:solidFill>
              </a:rPr>
              <a:t>powinniśmy odrzucać wszelkie zdania – w szczególności zdania o znaczeniu egzystencjalnym – jeśli nie są one dostatecznie uzasadnione, i przyjmować tylko te zdania, dla których mamy dostatecznie zweryfikowane dane, tj. te, które można udowodnić lub zweryfikować za pomocą danych zmysłowych.” (K. Popper, </a:t>
            </a:r>
            <a:r>
              <a:rPr lang="pl-PL" sz="1900" i="1" dirty="0">
                <a:solidFill>
                  <a:schemeClr val="bg2">
                    <a:lumMod val="75000"/>
                  </a:schemeClr>
                </a:solidFill>
              </a:rPr>
              <a:t>Wiedza obiektywna</a:t>
            </a:r>
            <a:r>
              <a:rPr lang="pl-PL" sz="1900" dirty="0">
                <a:solidFill>
                  <a:schemeClr val="bg2">
                    <a:lumMod val="75000"/>
                  </a:schemeClr>
                </a:solidFill>
              </a:rPr>
              <a:t>, PWN, 2012, str. 164)</a:t>
            </a:r>
          </a:p>
          <a:p>
            <a:pPr>
              <a:spcAft>
                <a:spcPts val="600"/>
              </a:spcAft>
            </a:pPr>
            <a:r>
              <a:rPr lang="pl-PL" sz="1900" dirty="0">
                <a:solidFill>
                  <a:schemeClr val="accent2"/>
                </a:solidFill>
              </a:rPr>
              <a:t>Tak, to prawda: kanon nauki to stwierdzenia, na dzień dzisiejszy, udowodnione według (aktualnie) obowiązującego paradygmatu [czyli metodologii] danej dziedziny naukowej. Inne są te paradygmaty w poszukiwaniu nowego gatunku żaby na Madagaskarze, inne w przypadku odkrycia bozonu </a:t>
            </a:r>
            <a:r>
              <a:rPr lang="pl-PL" sz="1900" dirty="0" err="1">
                <a:solidFill>
                  <a:schemeClr val="accent2"/>
                </a:solidFill>
              </a:rPr>
              <a:t>Higgsa</a:t>
            </a:r>
            <a:r>
              <a:rPr lang="pl-PL" sz="1900" dirty="0">
                <a:solidFill>
                  <a:schemeClr val="accent2"/>
                </a:solidFill>
              </a:rPr>
              <a:t> (tzw. „boskiej cząstki” w tytule książki W. </a:t>
            </a:r>
            <a:r>
              <a:rPr lang="pl-PL" sz="1900" dirty="0" err="1">
                <a:solidFill>
                  <a:schemeClr val="accent2"/>
                </a:solidFill>
              </a:rPr>
              <a:t>Ledermana</a:t>
            </a:r>
            <a:r>
              <a:rPr lang="pl-PL" sz="1900" dirty="0">
                <a:solidFill>
                  <a:schemeClr val="accent2"/>
                </a:solidFill>
              </a:rPr>
              <a:t>). </a:t>
            </a:r>
          </a:p>
          <a:p>
            <a:pPr>
              <a:spcAft>
                <a:spcPts val="600"/>
              </a:spcAft>
            </a:pPr>
            <a:r>
              <a:rPr lang="pl-PL" sz="1900" dirty="0">
                <a:solidFill>
                  <a:schemeClr val="tx2"/>
                </a:solidFill>
              </a:rPr>
              <a:t>„Stanowisko to można analizować na wiele różnych sposobów. Dosyć śmiałą analizę stanowiłby następujący ciąg równań lub równoważności, większość których ma poparcie w tekstach empiryków brytyjskich, a nawet Bertranda Russela.</a:t>
            </a:r>
          </a:p>
          <a:p>
            <a:pPr>
              <a:spcAft>
                <a:spcPts val="600"/>
              </a:spcAft>
            </a:pPr>
            <a:r>
              <a:rPr lang="pl-PL" sz="1900" i="1" dirty="0">
                <a:solidFill>
                  <a:schemeClr val="tx2"/>
                </a:solidFill>
              </a:rPr>
              <a:t>p </a:t>
            </a:r>
            <a:r>
              <a:rPr lang="pl-PL" sz="1900" dirty="0">
                <a:solidFill>
                  <a:schemeClr val="tx2"/>
                </a:solidFill>
              </a:rPr>
              <a:t>jest zweryfikowane lub udowodnione [?] przez doświadczenie zmysłowe, [czyli]       istnieją racje dostateczne lub dostatecznie udowodnione abyśmy </a:t>
            </a:r>
            <a:r>
              <a:rPr lang="pl-PL" sz="1900" i="1" dirty="0">
                <a:solidFill>
                  <a:schemeClr val="tx2"/>
                </a:solidFill>
              </a:rPr>
              <a:t>wierzyli</a:t>
            </a:r>
            <a:r>
              <a:rPr lang="pl-PL" sz="1900" dirty="0">
                <a:solidFill>
                  <a:schemeClr val="tx2"/>
                </a:solidFill>
              </a:rPr>
              <a:t> że </a:t>
            </a:r>
            <a:r>
              <a:rPr lang="pl-PL" sz="1900" i="1" dirty="0">
                <a:solidFill>
                  <a:schemeClr val="tx2"/>
                </a:solidFill>
              </a:rPr>
              <a:t>p</a:t>
            </a:r>
            <a:r>
              <a:rPr lang="pl-PL" sz="1900" dirty="0">
                <a:solidFill>
                  <a:schemeClr val="tx2"/>
                </a:solidFill>
              </a:rPr>
              <a:t>, [czyli] = wierzymy lub sądzimy albo twierdzimy, przyznajemy lub wiemy, że </a:t>
            </a:r>
            <a:r>
              <a:rPr lang="pl-PL" sz="1900" i="1" dirty="0">
                <a:solidFill>
                  <a:schemeClr val="tx2"/>
                </a:solidFill>
              </a:rPr>
              <a:t>p</a:t>
            </a:r>
            <a:r>
              <a:rPr lang="pl-PL" sz="1900" dirty="0">
                <a:solidFill>
                  <a:schemeClr val="tx2"/>
                </a:solidFill>
              </a:rPr>
              <a:t> jest prawdziwe, [czyli] = </a:t>
            </a:r>
            <a:r>
              <a:rPr lang="pl-PL" sz="1900" i="1" dirty="0">
                <a:solidFill>
                  <a:schemeClr val="tx2"/>
                </a:solidFill>
              </a:rPr>
              <a:t>p</a:t>
            </a:r>
            <a:r>
              <a:rPr lang="pl-PL" sz="1900" dirty="0">
                <a:solidFill>
                  <a:schemeClr val="tx2"/>
                </a:solidFill>
              </a:rPr>
              <a:t> jest prawdziwe, [czyli] = </a:t>
            </a:r>
            <a:r>
              <a:rPr lang="pl-PL" sz="1900" i="1" dirty="0">
                <a:solidFill>
                  <a:schemeClr val="tx2"/>
                </a:solidFill>
              </a:rPr>
              <a:t>p</a:t>
            </a:r>
            <a:r>
              <a:rPr lang="pl-PL" sz="1900" dirty="0">
                <a:solidFill>
                  <a:schemeClr val="tx2"/>
                </a:solidFill>
              </a:rPr>
              <a:t>.”</a:t>
            </a:r>
            <a:endParaRPr lang="pl-PL" sz="1900" i="1" dirty="0">
              <a:solidFill>
                <a:schemeClr val="tx2"/>
              </a:solidFill>
            </a:endParaRPr>
          </a:p>
          <a:p>
            <a:pPr>
              <a:spcAft>
                <a:spcPts val="600"/>
              </a:spcAft>
            </a:pPr>
            <a:r>
              <a:rPr lang="pl-PL" sz="1900" dirty="0">
                <a:solidFill>
                  <a:schemeClr val="accent2"/>
                </a:solidFill>
              </a:rPr>
              <a:t>Niby dowód, ale jak w każdym ludzkim rozumowaniu, musi zawierać </a:t>
            </a:r>
            <a:r>
              <a:rPr lang="pl-PL" sz="1900" b="1" dirty="0">
                <a:solidFill>
                  <a:schemeClr val="accent2"/>
                </a:solidFill>
              </a:rPr>
              <a:t>„wierzymy” </a:t>
            </a:r>
            <a:endParaRPr lang="pl-PL" sz="1900" b="1" i="1" dirty="0">
              <a:solidFill>
                <a:schemeClr val="accent2"/>
              </a:solidFill>
            </a:endParaRPr>
          </a:p>
          <a:p>
            <a:pPr>
              <a:spcAft>
                <a:spcPts val="600"/>
              </a:spcAft>
            </a:pPr>
            <a:r>
              <a:rPr lang="pl-PL" sz="1900" dirty="0">
                <a:solidFill>
                  <a:schemeClr val="bg2">
                    <a:lumMod val="75000"/>
                  </a:schemeClr>
                </a:solidFill>
              </a:rPr>
              <a:t>(K. Popper, </a:t>
            </a:r>
            <a:r>
              <a:rPr lang="pl-PL" sz="1900" i="1" dirty="0">
                <a:solidFill>
                  <a:schemeClr val="bg2">
                    <a:lumMod val="75000"/>
                  </a:schemeClr>
                </a:solidFill>
              </a:rPr>
              <a:t>Wiedza obiektywna</a:t>
            </a:r>
            <a:r>
              <a:rPr lang="pl-PL" sz="1900" dirty="0">
                <a:solidFill>
                  <a:schemeClr val="bg2">
                    <a:lumMod val="75000"/>
                  </a:schemeClr>
                </a:solidFill>
              </a:rPr>
              <a:t>, PWN, 2012, str. 165)</a:t>
            </a:r>
            <a:endParaRPr lang="pl-PL" sz="1900" dirty="0">
              <a:solidFill>
                <a:schemeClr val="accent2"/>
              </a:solidFill>
            </a:endParaRPr>
          </a:p>
          <a:p>
            <a:pPr>
              <a:spcAft>
                <a:spcPts val="600"/>
              </a:spcAft>
            </a:pPr>
            <a:endParaRPr lang="pl-PL" sz="1900" dirty="0">
              <a:solidFill>
                <a:schemeClr val="accent2"/>
              </a:solidFill>
            </a:endParaRPr>
          </a:p>
        </p:txBody>
      </p:sp>
    </p:spTree>
    <p:extLst>
      <p:ext uri="{BB962C8B-B14F-4D97-AF65-F5344CB8AC3E}">
        <p14:creationId xmlns:p14="http://schemas.microsoft.com/office/powerpoint/2010/main" val="101614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9FADE2-BD91-F66F-8459-51FC9AC491BF}"/>
              </a:ext>
            </a:extLst>
          </p:cNvPr>
          <p:cNvSpPr>
            <a:spLocks noGrp="1"/>
          </p:cNvSpPr>
          <p:nvPr>
            <p:ph type="title"/>
          </p:nvPr>
        </p:nvSpPr>
        <p:spPr>
          <a:xfrm>
            <a:off x="457200" y="0"/>
            <a:ext cx="8229600" cy="1143000"/>
          </a:xfrm>
        </p:spPr>
        <p:txBody>
          <a:bodyPr/>
          <a:lstStyle/>
          <a:p>
            <a:r>
              <a:rPr lang="pl-PL" sz="3600"/>
              <a:t>Sekwencja historii</a:t>
            </a:r>
            <a:endParaRPr lang="en-US" sz="3600" dirty="0"/>
          </a:p>
        </p:txBody>
      </p:sp>
      <p:pic>
        <p:nvPicPr>
          <p:cNvPr id="7" name="Obraz 6">
            <a:extLst>
              <a:ext uri="{FF2B5EF4-FFF2-40B4-BE49-F238E27FC236}">
                <a16:creationId xmlns:a16="http://schemas.microsoft.com/office/drawing/2014/main" id="{37653E8F-EE75-0072-6EE7-B835E5C0F990}"/>
              </a:ext>
            </a:extLst>
          </p:cNvPr>
          <p:cNvPicPr>
            <a:picLocks noChangeAspect="1"/>
          </p:cNvPicPr>
          <p:nvPr/>
        </p:nvPicPr>
        <p:blipFill>
          <a:blip r:embed="rId2"/>
          <a:stretch>
            <a:fillRect/>
          </a:stretch>
        </p:blipFill>
        <p:spPr>
          <a:xfrm>
            <a:off x="696345" y="1119673"/>
            <a:ext cx="7668344" cy="5335501"/>
          </a:xfrm>
          <a:prstGeom prst="rect">
            <a:avLst/>
          </a:prstGeom>
          <a:ln>
            <a:solidFill>
              <a:schemeClr val="accent1"/>
            </a:solidFill>
          </a:ln>
        </p:spPr>
      </p:pic>
    </p:spTree>
    <p:extLst>
      <p:ext uri="{BB962C8B-B14F-4D97-AF65-F5344CB8AC3E}">
        <p14:creationId xmlns:p14="http://schemas.microsoft.com/office/powerpoint/2010/main" val="2914352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323528" y="0"/>
            <a:ext cx="8229600" cy="1143000"/>
          </a:xfrm>
        </p:spPr>
        <p:txBody>
          <a:bodyPr/>
          <a:lstStyle/>
          <a:p>
            <a:r>
              <a:rPr lang="pl-PL" sz="3000" dirty="0"/>
              <a:t>Wróćmy jeszcze do Poppera i empiryzmu…</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0" y="805410"/>
            <a:ext cx="9144000" cy="6247864"/>
          </a:xfrm>
          <a:prstGeom prst="rect">
            <a:avLst/>
          </a:prstGeom>
          <a:noFill/>
        </p:spPr>
        <p:txBody>
          <a:bodyPr wrap="square">
            <a:spAutoFit/>
          </a:bodyPr>
          <a:lstStyle/>
          <a:p>
            <a:pPr>
              <a:spcAft>
                <a:spcPts val="600"/>
              </a:spcAft>
            </a:pPr>
            <a:r>
              <a:rPr lang="pl-PL" sz="1900" dirty="0">
                <a:solidFill>
                  <a:schemeClr val="tx2"/>
                </a:solidFill>
              </a:rPr>
              <a:t>„Cechy takiego stanowiska, które utożsamia </a:t>
            </a:r>
            <a:r>
              <a:rPr lang="pl-PL" sz="1900" i="1" dirty="0">
                <a:solidFill>
                  <a:schemeClr val="tx2"/>
                </a:solidFill>
              </a:rPr>
              <a:t>dowód</a:t>
            </a:r>
            <a:r>
              <a:rPr lang="pl-PL" sz="1900" dirty="0">
                <a:solidFill>
                  <a:schemeClr val="tx2"/>
                </a:solidFill>
              </a:rPr>
              <a:t> czy uzasadnienie z twierdzeniem </a:t>
            </a:r>
            <a:r>
              <a:rPr lang="pl-PL" sz="1900" i="1" dirty="0">
                <a:solidFill>
                  <a:schemeClr val="tx2"/>
                </a:solidFill>
              </a:rPr>
              <a:t>do udowodnienia, </a:t>
            </a:r>
            <a:r>
              <a:rPr lang="pl-PL" sz="1900" dirty="0">
                <a:solidFill>
                  <a:schemeClr val="tx2"/>
                </a:solidFill>
              </a:rPr>
              <a:t>jest to, że każdy, kto je podtrzymuje, musi odrzucać prawo wyłączonego środka.</a:t>
            </a:r>
          </a:p>
          <a:p>
            <a:pPr marL="0" marR="0" lvl="0" indent="0" algn="l" defTabSz="914400" rtl="0" eaLnBrk="0" fontAlgn="base" latinLnBrk="0" hangingPunct="0">
              <a:lnSpc>
                <a:spcPct val="100000"/>
              </a:lnSpc>
              <a:spcBef>
                <a:spcPct val="0"/>
              </a:spcBef>
              <a:spcAft>
                <a:spcPts val="600"/>
              </a:spcAft>
              <a:buClrTx/>
              <a:buSzTx/>
              <a:buFontTx/>
              <a:buNone/>
              <a:tabLst/>
            </a:pPr>
            <a:r>
              <a:rPr lang="pl-PL" dirty="0">
                <a:solidFill>
                  <a:schemeClr val="tx2"/>
                </a:solidFill>
              </a:rPr>
              <a:t>[</a:t>
            </a:r>
            <a:r>
              <a:rPr kumimoji="0" lang="pl-PL" altLang="pl-PL" b="1" i="0" u="none" strike="noStrike" cap="none" normalizeH="0" baseline="0" dirty="0">
                <a:ln>
                  <a:noFill/>
                </a:ln>
                <a:solidFill>
                  <a:srgbClr val="202122"/>
                </a:solidFill>
                <a:effectLst/>
                <a:latin typeface="Arial" panose="020B0604020202020204" pitchFamily="34" charset="0"/>
                <a:cs typeface="Arial" panose="020B0604020202020204" pitchFamily="34" charset="0"/>
              </a:rPr>
              <a:t>Prawo wyłączonego </a:t>
            </a:r>
            <a:r>
              <a:rPr kumimoji="0" lang="pl-PL" altLang="pl-PL" b="1" i="0" u="none" strike="noStrike" cap="none" normalizeH="0" baseline="0" dirty="0">
                <a:ln>
                  <a:noFill/>
                </a:ln>
                <a:effectLst/>
                <a:latin typeface="Arial" panose="020B0604020202020204" pitchFamily="34" charset="0"/>
                <a:cs typeface="Arial" panose="020B0604020202020204" pitchFamily="34" charset="0"/>
              </a:rPr>
              <a:t>środka</a:t>
            </a:r>
            <a:r>
              <a:rPr kumimoji="0" lang="pl-PL" altLang="pl-PL" b="0" i="0" u="none" strike="noStrike" cap="none" normalizeH="0" baseline="0" dirty="0">
                <a:ln>
                  <a:noFill/>
                </a:ln>
                <a:effectLst/>
                <a:latin typeface="Arial" panose="020B0604020202020204" pitchFamily="34" charset="0"/>
                <a:cs typeface="Arial" panose="020B0604020202020204" pitchFamily="34" charset="0"/>
              </a:rPr>
              <a:t> (łac. </a:t>
            </a:r>
            <a:r>
              <a:rPr kumimoji="0" lang="pl-PL" altLang="pl-PL" b="0" i="1" u="none" strike="noStrike" cap="none" normalizeH="0" baseline="0" dirty="0" err="1">
                <a:ln>
                  <a:noFill/>
                </a:ln>
                <a:effectLst/>
                <a:latin typeface="Arial" panose="020B0604020202020204" pitchFamily="34" charset="0"/>
                <a:cs typeface="Arial" panose="020B0604020202020204" pitchFamily="34" charset="0"/>
              </a:rPr>
              <a:t>tertium</a:t>
            </a:r>
            <a:r>
              <a:rPr kumimoji="0" lang="pl-PL" altLang="pl-PL" b="0" i="1" u="none" strike="noStrike" cap="none" normalizeH="0" baseline="0" dirty="0">
                <a:ln>
                  <a:noFill/>
                </a:ln>
                <a:effectLst/>
                <a:latin typeface="Arial" panose="020B0604020202020204" pitchFamily="34" charset="0"/>
                <a:cs typeface="Arial" panose="020B0604020202020204" pitchFamily="34" charset="0"/>
              </a:rPr>
              <a:t> non datur</a:t>
            </a:r>
            <a:r>
              <a:rPr kumimoji="0" lang="pl-PL" altLang="pl-PL" b="0" i="0" u="none" strike="noStrike" cap="none" normalizeH="0" baseline="0" dirty="0">
                <a:ln>
                  <a:noFill/>
                </a:ln>
                <a:effectLst/>
                <a:latin typeface="Arial" panose="020B0604020202020204" pitchFamily="34" charset="0"/>
                <a:cs typeface="Arial" panose="020B0604020202020204" pitchFamily="34" charset="0"/>
              </a:rPr>
              <a:t>, dosł. trzecie nie będzie dane, trzeciej możliwości nie ma) – jedno z podstawowych praw klasycznego rachunku zdań. Prawo to mówi, że dla dowolnego zdania logicznego  albo ono samo jest prawdziwe, albo prawdziwe jest jego zaprzeczenie. Takie sformułowanie obowiązuje jednak tylko w logice dwuwartościowej. (https://pl.wikipedia.org/wiki)]</a:t>
            </a:r>
          </a:p>
          <a:p>
            <a:pPr>
              <a:spcAft>
                <a:spcPts val="600"/>
              </a:spcAft>
            </a:pPr>
            <a:r>
              <a:rPr lang="pl-PL" sz="1900" dirty="0">
                <a:solidFill>
                  <a:schemeClr val="tx2"/>
                </a:solidFill>
              </a:rPr>
              <a:t>Albowiem jest oczywiste, że musi zaistnieć sytuacja (byłaby to w praktyce sytuacja normalna) że ani </a:t>
            </a:r>
            <a:r>
              <a:rPr lang="pl-PL" sz="1900" i="1" dirty="0">
                <a:solidFill>
                  <a:schemeClr val="tx2"/>
                </a:solidFill>
              </a:rPr>
              <a:t>p</a:t>
            </a:r>
            <a:r>
              <a:rPr lang="pl-PL" sz="1900" dirty="0">
                <a:solidFill>
                  <a:schemeClr val="tx2"/>
                </a:solidFill>
              </a:rPr>
              <a:t> ani </a:t>
            </a:r>
            <a:r>
              <a:rPr lang="pl-PL" sz="1900" i="1" dirty="0">
                <a:solidFill>
                  <a:schemeClr val="tx2"/>
                </a:solidFill>
              </a:rPr>
              <a:t>nie-p</a:t>
            </a:r>
            <a:r>
              <a:rPr lang="pl-PL" sz="1900" dirty="0">
                <a:solidFill>
                  <a:schemeClr val="tx2"/>
                </a:solidFill>
              </a:rPr>
              <a:t> nie mogłoby być w pełni uzasadnione przez dostępne dane doświadczenia.” </a:t>
            </a:r>
            <a:r>
              <a:rPr lang="pl-PL" sz="1900" dirty="0">
                <a:solidFill>
                  <a:schemeClr val="bg2">
                    <a:lumMod val="75000"/>
                  </a:schemeClr>
                </a:solidFill>
              </a:rPr>
              <a:t>(K. Popper, </a:t>
            </a:r>
            <a:r>
              <a:rPr lang="pl-PL" sz="1900" i="1" dirty="0">
                <a:solidFill>
                  <a:schemeClr val="bg2">
                    <a:lumMod val="75000"/>
                  </a:schemeClr>
                </a:solidFill>
              </a:rPr>
              <a:t>Wiedza obiektywna</a:t>
            </a:r>
            <a:r>
              <a:rPr lang="pl-PL" sz="1900" dirty="0">
                <a:solidFill>
                  <a:schemeClr val="bg2">
                    <a:lumMod val="75000"/>
                  </a:schemeClr>
                </a:solidFill>
              </a:rPr>
              <a:t>, PWN, 2012, str. 165)</a:t>
            </a:r>
            <a:endParaRPr lang="pl-PL" sz="1900" dirty="0">
              <a:solidFill>
                <a:schemeClr val="accent2"/>
              </a:solidFill>
            </a:endParaRPr>
          </a:p>
          <a:p>
            <a:pPr>
              <a:spcAft>
                <a:spcPts val="600"/>
              </a:spcAft>
            </a:pPr>
            <a:r>
              <a:rPr lang="pl-PL" sz="1900" dirty="0">
                <a:solidFill>
                  <a:schemeClr val="accent2"/>
                </a:solidFill>
              </a:rPr>
              <a:t>W rzeczywistości, w rozwoju nauki (czyli w naszej Filozofii przyrody) jest to sytuacja jak najbardziej normalna, powiedziałbym </a:t>
            </a:r>
            <a:r>
              <a:rPr lang="pl-PL" sz="1900" i="1" dirty="0" err="1">
                <a:solidFill>
                  <a:schemeClr val="accent2"/>
                </a:solidFill>
              </a:rPr>
              <a:t>salutare</a:t>
            </a:r>
            <a:r>
              <a:rPr lang="pl-PL" sz="1900" dirty="0">
                <a:solidFill>
                  <a:schemeClr val="accent2"/>
                </a:solidFill>
              </a:rPr>
              <a:t> (zdrowa). Nie jesteśmy istotami wszechwiedzącymi: przytaczam tu genialne stwierdzenie genialnego fizyka, </a:t>
            </a:r>
            <a:r>
              <a:rPr lang="pl-PL" sz="1900" dirty="0" err="1">
                <a:solidFill>
                  <a:schemeClr val="accent2"/>
                </a:solidFill>
              </a:rPr>
              <a:t>Lva</a:t>
            </a:r>
            <a:r>
              <a:rPr lang="pl-PL" sz="1900" dirty="0">
                <a:solidFill>
                  <a:schemeClr val="accent2"/>
                </a:solidFill>
              </a:rPr>
              <a:t> </a:t>
            </a:r>
            <a:r>
              <a:rPr lang="pl-PL" sz="1900" dirty="0" err="1">
                <a:solidFill>
                  <a:schemeClr val="accent2"/>
                </a:solidFill>
              </a:rPr>
              <a:t>Pitajevskiego</a:t>
            </a:r>
            <a:r>
              <a:rPr lang="pl-PL" sz="1900" dirty="0">
                <a:solidFill>
                  <a:schemeClr val="accent2"/>
                </a:solidFill>
              </a:rPr>
              <a:t>, który mi kiedyś powiedział – „Czy my musimy wszystko wiedzieć?”</a:t>
            </a:r>
          </a:p>
          <a:p>
            <a:pPr>
              <a:spcAft>
                <a:spcPts val="600"/>
              </a:spcAft>
            </a:pPr>
            <a:r>
              <a:rPr lang="pl-PL" sz="1900" dirty="0">
                <a:solidFill>
                  <a:schemeClr val="accent2"/>
                </a:solidFill>
              </a:rPr>
              <a:t>I chyba natura „zabrania” nam wszystko wiedzieć. Liczne przykłady dyskutuję w „Nauka i wiara”: ograniczona prędkość światła, skończony czas życia Wszechświata, II prawo dynamiki Newtona, zasada Heisenberga, „kot” Schrödingera itd. </a:t>
            </a:r>
          </a:p>
          <a:p>
            <a:pPr>
              <a:spcAft>
                <a:spcPts val="600"/>
              </a:spcAft>
            </a:pPr>
            <a:endParaRPr lang="pl-PL" sz="1900" dirty="0">
              <a:solidFill>
                <a:schemeClr val="accent2"/>
              </a:solidFill>
            </a:endParaRPr>
          </a:p>
        </p:txBody>
      </p:sp>
      <p:sp>
        <p:nvSpPr>
          <p:cNvPr id="4" name="AutoShape 3" descr="p">
            <a:extLst>
              <a:ext uri="{FF2B5EF4-FFF2-40B4-BE49-F238E27FC236}">
                <a16:creationId xmlns:a16="http://schemas.microsoft.com/office/drawing/2014/main" id="{FECAF782-2068-79A9-079B-8FA520EA5838}"/>
              </a:ext>
            </a:extLst>
          </p:cNvPr>
          <p:cNvSpPr>
            <a:spLocks noChangeAspect="1" noChangeArrowheads="1"/>
          </p:cNvSpPr>
          <p:nvPr/>
        </p:nvSpPr>
        <p:spPr bwMode="auto">
          <a:xfrm>
            <a:off x="3030538"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46826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1A110C-B53A-3E2F-5D7C-BDEE0EEE32A7}"/>
              </a:ext>
            </a:extLst>
          </p:cNvPr>
          <p:cNvSpPr>
            <a:spLocks noGrp="1"/>
          </p:cNvSpPr>
          <p:nvPr>
            <p:ph type="title"/>
          </p:nvPr>
        </p:nvSpPr>
        <p:spPr>
          <a:xfrm>
            <a:off x="323528" y="0"/>
            <a:ext cx="8229600" cy="1143000"/>
          </a:xfrm>
        </p:spPr>
        <p:txBody>
          <a:bodyPr/>
          <a:lstStyle/>
          <a:p>
            <a:r>
              <a:rPr lang="pl-PL" sz="3600" dirty="0"/>
              <a:t>Nasze granice poznania</a:t>
            </a:r>
          </a:p>
        </p:txBody>
      </p:sp>
      <p:sp>
        <p:nvSpPr>
          <p:cNvPr id="4" name="pole tekstowe 3">
            <a:extLst>
              <a:ext uri="{FF2B5EF4-FFF2-40B4-BE49-F238E27FC236}">
                <a16:creationId xmlns:a16="http://schemas.microsoft.com/office/drawing/2014/main" id="{1F2EB524-551A-D38C-AEF9-14C3D8086AB0}"/>
              </a:ext>
            </a:extLst>
          </p:cNvPr>
          <p:cNvSpPr txBox="1"/>
          <p:nvPr/>
        </p:nvSpPr>
        <p:spPr>
          <a:xfrm>
            <a:off x="61785" y="958334"/>
            <a:ext cx="8964488" cy="5463034"/>
          </a:xfrm>
          <a:prstGeom prst="rect">
            <a:avLst/>
          </a:prstGeom>
          <a:noFill/>
        </p:spPr>
        <p:txBody>
          <a:bodyPr wrap="square">
            <a:spAutoFit/>
          </a:bodyPr>
          <a:lstStyle/>
          <a:p>
            <a:pPr>
              <a:spcAft>
                <a:spcPts val="600"/>
              </a:spcAft>
            </a:pPr>
            <a:r>
              <a:rPr lang="pl-PL" sz="2000" dirty="0">
                <a:solidFill>
                  <a:schemeClr val="accent2"/>
                </a:solidFill>
              </a:rPr>
              <a:t>Już u Keplera mieliśmy przekonanie, że natura „broni się” przed wyjawianiem nam swoich tajemnic (i że praca naukowa jest </a:t>
            </a:r>
            <a:r>
              <a:rPr lang="pl-PL" sz="2000" i="1" dirty="0">
                <a:solidFill>
                  <a:schemeClr val="accent2"/>
                </a:solidFill>
              </a:rPr>
              <a:t>również</a:t>
            </a:r>
            <a:r>
              <a:rPr lang="pl-PL" sz="2000" dirty="0">
                <a:solidFill>
                  <a:schemeClr val="accent2"/>
                </a:solidFill>
              </a:rPr>
              <a:t> powołaniem). </a:t>
            </a:r>
          </a:p>
          <a:p>
            <a:pPr>
              <a:spcAft>
                <a:spcPts val="600"/>
              </a:spcAft>
            </a:pPr>
            <a:r>
              <a:rPr lang="pl-PL" sz="2000" dirty="0">
                <a:solidFill>
                  <a:schemeClr val="accent2"/>
                </a:solidFill>
              </a:rPr>
              <a:t>Fizyka XX wieku wydatnie nam to potwierdziła. Dlaczego są takie, a nie inne masy kwarków? nie wiemy. Co było przed Wielkim Wybuchem? nie wiemy. Gdzie znajduje się elektron? nie wiemy.</a:t>
            </a:r>
          </a:p>
          <a:p>
            <a:pPr algn="just">
              <a:spcAft>
                <a:spcPts val="600"/>
              </a:spcAft>
            </a:pPr>
            <a:r>
              <a:rPr lang="pl-PL" sz="2000" dirty="0">
                <a:solidFill>
                  <a:schemeClr val="accent2"/>
                </a:solidFill>
              </a:rPr>
              <a:t>Nie wiemy, czy nie możemy wiedzieć? Tego też fizycy </a:t>
            </a:r>
            <a:r>
              <a:rPr lang="pl-PL" sz="2000" dirty="0"/>
              <a:t>nie wiedzą</a:t>
            </a:r>
            <a:r>
              <a:rPr lang="pl-PL" sz="2000" dirty="0">
                <a:solidFill>
                  <a:schemeClr val="accent2"/>
                </a:solidFill>
              </a:rPr>
              <a:t>. </a:t>
            </a:r>
          </a:p>
          <a:p>
            <a:pPr algn="just">
              <a:spcAft>
                <a:spcPts val="600"/>
              </a:spcAft>
            </a:pPr>
            <a:r>
              <a:rPr lang="pl-PL" sz="2000" dirty="0">
                <a:solidFill>
                  <a:schemeClr val="accent2"/>
                </a:solidFill>
              </a:rPr>
              <a:t>W kwestii, czy elektron znajduje się jednocześnie w dwóch miejscach, czy tylko my nie wiemy (nie możemy) wiedzieć, stu najwybitniejszych fizyków kwantowych świata w 2015 roku udzieliło odpowiedzi „fifty-fifty: połowa z nich twierdziła, że nieokreśloność położenia elektronu jest </a:t>
            </a:r>
            <a:r>
              <a:rPr lang="pl-PL" sz="2000" i="1" dirty="0">
                <a:solidFill>
                  <a:schemeClr val="accent2"/>
                </a:solidFill>
              </a:rPr>
              <a:t>ontologiczna</a:t>
            </a:r>
            <a:r>
              <a:rPr lang="pl-PL" sz="2000" dirty="0">
                <a:solidFill>
                  <a:schemeClr val="accent2"/>
                </a:solidFill>
              </a:rPr>
              <a:t> (elektron „sam w sobie” jest w położeniu nieokreślonym, połowa – że jest to nieokreśloność </a:t>
            </a:r>
            <a:r>
              <a:rPr lang="pl-PL" sz="2000" i="1" dirty="0" err="1">
                <a:solidFill>
                  <a:schemeClr val="accent2"/>
                </a:solidFill>
              </a:rPr>
              <a:t>epistemiczna</a:t>
            </a:r>
            <a:r>
              <a:rPr lang="pl-PL" sz="2000" i="1" dirty="0">
                <a:solidFill>
                  <a:schemeClr val="accent2"/>
                </a:solidFill>
              </a:rPr>
              <a:t>, </a:t>
            </a:r>
            <a:r>
              <a:rPr lang="pl-PL" sz="2000" dirty="0">
                <a:solidFill>
                  <a:schemeClr val="accent2"/>
                </a:solidFill>
              </a:rPr>
              <a:t>nawet nie </a:t>
            </a:r>
            <a:r>
              <a:rPr lang="pl-PL" sz="2000" i="1" dirty="0">
                <a:solidFill>
                  <a:schemeClr val="accent2"/>
                </a:solidFill>
              </a:rPr>
              <a:t>epistemologiczna </a:t>
            </a:r>
            <a:r>
              <a:rPr lang="pl-PL" sz="2000" dirty="0">
                <a:solidFill>
                  <a:schemeClr val="accent2"/>
                </a:solidFill>
              </a:rPr>
              <a:t>– po prostu, </a:t>
            </a:r>
            <a:r>
              <a:rPr lang="pl-PL" sz="2000" i="1" dirty="0">
                <a:solidFill>
                  <a:schemeClr val="accent2"/>
                </a:solidFill>
              </a:rPr>
              <a:t>nie istnieje</a:t>
            </a:r>
            <a:r>
              <a:rPr lang="pl-PL" sz="2000" dirty="0">
                <a:solidFill>
                  <a:schemeClr val="accent2"/>
                </a:solidFill>
              </a:rPr>
              <a:t> metodologia, która pozwoliłaby </a:t>
            </a:r>
            <a:r>
              <a:rPr lang="pl-PL" sz="2000" b="1" dirty="0">
                <a:solidFill>
                  <a:schemeClr val="accent2"/>
                </a:solidFill>
              </a:rPr>
              <a:t>nam</a:t>
            </a:r>
            <a:r>
              <a:rPr lang="pl-PL" sz="2000" dirty="0">
                <a:solidFill>
                  <a:schemeClr val="accent2"/>
                </a:solidFill>
              </a:rPr>
              <a:t> znać położenie </a:t>
            </a:r>
            <a:r>
              <a:rPr lang="pl-PL" sz="2000" i="1" dirty="0" err="1">
                <a:solidFill>
                  <a:schemeClr val="accent2"/>
                </a:solidFill>
              </a:rPr>
              <a:t>istantaneo</a:t>
            </a:r>
            <a:r>
              <a:rPr lang="pl-PL" sz="2000" i="1" dirty="0">
                <a:solidFill>
                  <a:schemeClr val="accent2"/>
                </a:solidFill>
              </a:rPr>
              <a:t> </a:t>
            </a:r>
            <a:r>
              <a:rPr lang="pl-PL" sz="2000" dirty="0">
                <a:solidFill>
                  <a:schemeClr val="accent2"/>
                </a:solidFill>
              </a:rPr>
              <a:t>pojedynczego elektronu. </a:t>
            </a:r>
          </a:p>
          <a:p>
            <a:pPr algn="just">
              <a:spcAft>
                <a:spcPts val="600"/>
              </a:spcAft>
            </a:pPr>
            <a:endParaRPr lang="pl-PL" sz="2000" dirty="0">
              <a:solidFill>
                <a:schemeClr val="accent2"/>
              </a:solidFill>
            </a:endParaRPr>
          </a:p>
          <a:p>
            <a:r>
              <a:rPr lang="pl-PL" sz="2400" dirty="0">
                <a:solidFill>
                  <a:srgbClr val="FD5C03"/>
                </a:solidFill>
              </a:rPr>
              <a:t>„Ja jestem drogą, prawdą, i życiem”</a:t>
            </a:r>
          </a:p>
        </p:txBody>
      </p:sp>
    </p:spTree>
    <p:extLst>
      <p:ext uri="{BB962C8B-B14F-4D97-AF65-F5344CB8AC3E}">
        <p14:creationId xmlns:p14="http://schemas.microsoft.com/office/powerpoint/2010/main" val="2988108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67462-F668-FD4A-E3E0-44C785210744}"/>
              </a:ext>
            </a:extLst>
          </p:cNvPr>
          <p:cNvSpPr>
            <a:spLocks noGrp="1"/>
          </p:cNvSpPr>
          <p:nvPr>
            <p:ph type="title"/>
          </p:nvPr>
        </p:nvSpPr>
        <p:spPr>
          <a:xfrm>
            <a:off x="457200" y="0"/>
            <a:ext cx="8229600" cy="1143000"/>
          </a:xfrm>
        </p:spPr>
        <p:txBody>
          <a:bodyPr/>
          <a:lstStyle/>
          <a:p>
            <a:r>
              <a:rPr lang="pl-PL" sz="3600" dirty="0"/>
              <a:t>„Falowa natura elektronu”</a:t>
            </a:r>
          </a:p>
        </p:txBody>
      </p:sp>
      <p:pic>
        <p:nvPicPr>
          <p:cNvPr id="8" name="Obraz 7" descr="Obraz zawierający tekst, zrzut ekranu, Oprogramowanie multimedialne, oprogramowanie&#10;&#10;Opis wygenerowany automatycznie">
            <a:extLst>
              <a:ext uri="{FF2B5EF4-FFF2-40B4-BE49-F238E27FC236}">
                <a16:creationId xmlns:a16="http://schemas.microsoft.com/office/drawing/2014/main" id="{9CF7DBB0-D848-BB09-C84E-A97B7BA8C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89" y="980728"/>
            <a:ext cx="5812867" cy="3396139"/>
          </a:xfrm>
          <a:prstGeom prst="rect">
            <a:avLst/>
          </a:prstGeom>
        </p:spPr>
      </p:pic>
      <p:sp>
        <p:nvSpPr>
          <p:cNvPr id="9" name="pole tekstowe 8">
            <a:extLst>
              <a:ext uri="{FF2B5EF4-FFF2-40B4-BE49-F238E27FC236}">
                <a16:creationId xmlns:a16="http://schemas.microsoft.com/office/drawing/2014/main" id="{287D7693-0367-6678-6915-604EABAC5AAE}"/>
              </a:ext>
            </a:extLst>
          </p:cNvPr>
          <p:cNvSpPr txBox="1"/>
          <p:nvPr/>
        </p:nvSpPr>
        <p:spPr>
          <a:xfrm>
            <a:off x="457200" y="4581128"/>
            <a:ext cx="7900433" cy="2123658"/>
          </a:xfrm>
          <a:prstGeom prst="rect">
            <a:avLst/>
          </a:prstGeom>
          <a:noFill/>
        </p:spPr>
        <p:txBody>
          <a:bodyPr wrap="none" rtlCol="0">
            <a:spAutoFit/>
          </a:bodyPr>
          <a:lstStyle/>
          <a:p>
            <a:r>
              <a:rPr lang="pl-PL" dirty="0"/>
              <a:t>Obraz interferencyjny, jak prążki światła obserwowane w siatce dyfrakcyjnej</a:t>
            </a:r>
          </a:p>
          <a:p>
            <a:endParaRPr lang="pl-PL" dirty="0"/>
          </a:p>
          <a:p>
            <a:r>
              <a:rPr lang="pl-PL" dirty="0"/>
              <a:t>Elektrony, czyli cząstki, zachowują się jak światło, czyli fala? </a:t>
            </a:r>
          </a:p>
          <a:p>
            <a:r>
              <a:rPr lang="pl-PL" dirty="0"/>
              <a:t>A może elektron </a:t>
            </a:r>
            <a:r>
              <a:rPr lang="pl-PL" i="1" dirty="0"/>
              <a:t>jest</a:t>
            </a:r>
            <a:r>
              <a:rPr lang="pl-PL" dirty="0"/>
              <a:t> falą?</a:t>
            </a:r>
          </a:p>
          <a:p>
            <a:endParaRPr lang="pl-PL" dirty="0"/>
          </a:p>
          <a:p>
            <a:r>
              <a:rPr lang="pl-PL" sz="1400" dirty="0">
                <a:hlinkClick r:id="rId3"/>
              </a:rPr>
              <a:t>https://www.youtube.com/watch?v=PanqoHa_B6c</a:t>
            </a:r>
            <a:endParaRPr lang="pl-PL" sz="1400" dirty="0"/>
          </a:p>
          <a:p>
            <a:r>
              <a:rPr lang="pl-PL" sz="1400" dirty="0">
                <a:hlinkClick r:id="rId4"/>
              </a:rPr>
              <a:t>https://www.hitachi.com/rd/research/materials/quantum/doubleslit/index.html</a:t>
            </a:r>
            <a:r>
              <a:rPr lang="pl-PL" sz="1400" dirty="0"/>
              <a:t> </a:t>
            </a:r>
          </a:p>
          <a:p>
            <a:r>
              <a:rPr lang="pl-PL" sz="1400" dirty="0">
                <a:hlinkClick r:id="rId5"/>
              </a:rPr>
              <a:t>https://dydaktyka.fizyka.umk.pl/zabawki/files/optyka/okulary.html</a:t>
            </a:r>
            <a:r>
              <a:rPr lang="pl-PL" sz="1400" dirty="0"/>
              <a:t>  </a:t>
            </a:r>
          </a:p>
        </p:txBody>
      </p:sp>
      <p:pic>
        <p:nvPicPr>
          <p:cNvPr id="50178" name="Picture 2">
            <a:extLst>
              <a:ext uri="{FF2B5EF4-FFF2-40B4-BE49-F238E27FC236}">
                <a16:creationId xmlns:a16="http://schemas.microsoft.com/office/drawing/2014/main" id="{3FFCF103-C3EF-3127-2B4F-A9153321E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917946"/>
            <a:ext cx="1845767" cy="1853555"/>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10" descr="Obraz zawierający tekst, zrzut ekranu, komputer, design&#10;&#10;Opis wygenerowany automatycznie">
            <a:extLst>
              <a:ext uri="{FF2B5EF4-FFF2-40B4-BE49-F238E27FC236}">
                <a16:creationId xmlns:a16="http://schemas.microsoft.com/office/drawing/2014/main" id="{88D61504-E82D-A618-B9A1-0DAED4B99C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1138" y="986788"/>
            <a:ext cx="2359699" cy="1773145"/>
          </a:xfrm>
          <a:prstGeom prst="rect">
            <a:avLst/>
          </a:prstGeom>
        </p:spPr>
      </p:pic>
      <p:pic>
        <p:nvPicPr>
          <p:cNvPr id="50182" name="Picture 6">
            <a:extLst>
              <a:ext uri="{FF2B5EF4-FFF2-40B4-BE49-F238E27FC236}">
                <a16:creationId xmlns:a16="http://schemas.microsoft.com/office/drawing/2014/main" id="{80040B6A-E1DD-8661-AE5A-117095360F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1137" y="2825321"/>
            <a:ext cx="2359699" cy="156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66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DF878D-5EA1-7B3A-055E-8501449378D5}"/>
              </a:ext>
            </a:extLst>
          </p:cNvPr>
          <p:cNvSpPr>
            <a:spLocks noGrp="1"/>
          </p:cNvSpPr>
          <p:nvPr>
            <p:ph type="title"/>
          </p:nvPr>
        </p:nvSpPr>
        <p:spPr>
          <a:xfrm>
            <a:off x="323528" y="0"/>
            <a:ext cx="5814392" cy="1143000"/>
          </a:xfrm>
        </p:spPr>
        <p:txBody>
          <a:bodyPr/>
          <a:lstStyle/>
          <a:p>
            <a:r>
              <a:rPr lang="pl-PL" sz="3600" dirty="0"/>
              <a:t>Równanie falowe</a:t>
            </a:r>
          </a:p>
        </p:txBody>
      </p:sp>
      <p:sp>
        <p:nvSpPr>
          <p:cNvPr id="4" name="pole tekstowe 3">
            <a:extLst>
              <a:ext uri="{FF2B5EF4-FFF2-40B4-BE49-F238E27FC236}">
                <a16:creationId xmlns:a16="http://schemas.microsoft.com/office/drawing/2014/main" id="{F323AE36-7E8F-50A8-A850-998C3FDAC284}"/>
              </a:ext>
            </a:extLst>
          </p:cNvPr>
          <p:cNvSpPr txBox="1"/>
          <p:nvPr/>
        </p:nvSpPr>
        <p:spPr>
          <a:xfrm>
            <a:off x="323528" y="6093296"/>
            <a:ext cx="5814392" cy="523220"/>
          </a:xfrm>
          <a:prstGeom prst="rect">
            <a:avLst/>
          </a:prstGeom>
          <a:noFill/>
        </p:spPr>
        <p:txBody>
          <a:bodyPr wrap="square">
            <a:spAutoFit/>
          </a:bodyPr>
          <a:lstStyle/>
          <a:p>
            <a:r>
              <a:rPr lang="pl-PL" sz="1400" dirty="0">
                <a:hlinkClick r:id="rId2"/>
              </a:rPr>
              <a:t>https://en.wikipedia.org/wiki/Wave_equation</a:t>
            </a:r>
            <a:endParaRPr lang="pl-PL" sz="1400" dirty="0"/>
          </a:p>
          <a:p>
            <a:r>
              <a:rPr lang="pl-PL" sz="1400" dirty="0">
                <a:hlinkClick r:id="rId3"/>
              </a:rPr>
              <a:t>https://en.wikipedia.org/wiki/Schrodinger_equation</a:t>
            </a:r>
            <a:r>
              <a:rPr lang="pl-PL" sz="1400" dirty="0"/>
              <a:t> </a:t>
            </a:r>
          </a:p>
        </p:txBody>
      </p:sp>
      <p:pic>
        <p:nvPicPr>
          <p:cNvPr id="6" name="Obraz 5">
            <a:extLst>
              <a:ext uri="{FF2B5EF4-FFF2-40B4-BE49-F238E27FC236}">
                <a16:creationId xmlns:a16="http://schemas.microsoft.com/office/drawing/2014/main" id="{A1BDD4C9-5ABB-849B-C957-4D262D3AEDAB}"/>
              </a:ext>
            </a:extLst>
          </p:cNvPr>
          <p:cNvPicPr>
            <a:picLocks noChangeAspect="1"/>
          </p:cNvPicPr>
          <p:nvPr/>
        </p:nvPicPr>
        <p:blipFill>
          <a:blip r:embed="rId4"/>
          <a:stretch>
            <a:fillRect/>
          </a:stretch>
        </p:blipFill>
        <p:spPr>
          <a:xfrm>
            <a:off x="5724128" y="1006928"/>
            <a:ext cx="3024336" cy="2307176"/>
          </a:xfrm>
          <a:prstGeom prst="rect">
            <a:avLst/>
          </a:prstGeom>
        </p:spPr>
      </p:pic>
      <p:pic>
        <p:nvPicPr>
          <p:cNvPr id="14" name="Obraz 13">
            <a:extLst>
              <a:ext uri="{FF2B5EF4-FFF2-40B4-BE49-F238E27FC236}">
                <a16:creationId xmlns:a16="http://schemas.microsoft.com/office/drawing/2014/main" id="{47703E05-0EAF-B0E1-4DA4-AFBBD22392EA}"/>
              </a:ext>
            </a:extLst>
          </p:cNvPr>
          <p:cNvPicPr>
            <a:picLocks noChangeAspect="1"/>
          </p:cNvPicPr>
          <p:nvPr/>
        </p:nvPicPr>
        <p:blipFill>
          <a:blip r:embed="rId5"/>
          <a:stretch>
            <a:fillRect/>
          </a:stretch>
        </p:blipFill>
        <p:spPr>
          <a:xfrm>
            <a:off x="5940152" y="162319"/>
            <a:ext cx="2088232" cy="818361"/>
          </a:xfrm>
          <a:prstGeom prst="rect">
            <a:avLst/>
          </a:prstGeom>
        </p:spPr>
      </p:pic>
      <p:pic>
        <p:nvPicPr>
          <p:cNvPr id="17" name="Obraz 16">
            <a:extLst>
              <a:ext uri="{FF2B5EF4-FFF2-40B4-BE49-F238E27FC236}">
                <a16:creationId xmlns:a16="http://schemas.microsoft.com/office/drawing/2014/main" id="{666FF2EA-3A18-652B-24C7-216C5F2D4CC1}"/>
              </a:ext>
            </a:extLst>
          </p:cNvPr>
          <p:cNvPicPr>
            <a:picLocks noChangeAspect="1"/>
          </p:cNvPicPr>
          <p:nvPr/>
        </p:nvPicPr>
        <p:blipFill>
          <a:blip r:embed="rId6"/>
          <a:stretch>
            <a:fillRect/>
          </a:stretch>
        </p:blipFill>
        <p:spPr>
          <a:xfrm>
            <a:off x="995705" y="1038821"/>
            <a:ext cx="1771897" cy="924054"/>
          </a:xfrm>
          <a:prstGeom prst="rect">
            <a:avLst/>
          </a:prstGeom>
        </p:spPr>
      </p:pic>
      <p:sp>
        <p:nvSpPr>
          <p:cNvPr id="18" name="pole tekstowe 17">
            <a:extLst>
              <a:ext uri="{FF2B5EF4-FFF2-40B4-BE49-F238E27FC236}">
                <a16:creationId xmlns:a16="http://schemas.microsoft.com/office/drawing/2014/main" id="{C4D75D36-51E0-D481-6F6F-C23793F70B04}"/>
              </a:ext>
            </a:extLst>
          </p:cNvPr>
          <p:cNvSpPr txBox="1"/>
          <p:nvPr/>
        </p:nvSpPr>
        <p:spPr>
          <a:xfrm>
            <a:off x="164899" y="1850091"/>
            <a:ext cx="5192971" cy="1200329"/>
          </a:xfrm>
          <a:prstGeom prst="rect">
            <a:avLst/>
          </a:prstGeom>
          <a:noFill/>
        </p:spPr>
        <p:txBody>
          <a:bodyPr wrap="square" rtlCol="0">
            <a:spAutoFit/>
          </a:bodyPr>
          <a:lstStyle/>
          <a:p>
            <a:r>
              <a:rPr lang="pl-PL" dirty="0"/>
              <a:t>Rozwiązanie:</a:t>
            </a:r>
          </a:p>
          <a:p>
            <a:r>
              <a:rPr lang="pl-PL" i="1" dirty="0"/>
              <a:t>u</a:t>
            </a:r>
            <a:r>
              <a:rPr lang="pl-PL" dirty="0"/>
              <a:t> (</a:t>
            </a:r>
            <a:r>
              <a:rPr lang="pl-PL" i="1" dirty="0"/>
              <a:t>x</a:t>
            </a:r>
            <a:r>
              <a:rPr lang="pl-PL" dirty="0"/>
              <a:t>, </a:t>
            </a:r>
            <a:r>
              <a:rPr lang="pl-PL" i="1" dirty="0"/>
              <a:t>t </a:t>
            </a:r>
            <a:r>
              <a:rPr lang="pl-PL" dirty="0"/>
              <a:t>) = </a:t>
            </a:r>
            <a:r>
              <a:rPr lang="pl-PL" i="1" dirty="0"/>
              <a:t>A</a:t>
            </a:r>
            <a:r>
              <a:rPr lang="pl-PL" dirty="0"/>
              <a:t> sin(</a:t>
            </a:r>
            <a:r>
              <a:rPr lang="el-GR" i="1" dirty="0"/>
              <a:t>ω</a:t>
            </a:r>
            <a:r>
              <a:rPr lang="pl-PL" i="1" dirty="0"/>
              <a:t>t – </a:t>
            </a:r>
            <a:r>
              <a:rPr lang="pl-PL" i="1" dirty="0" err="1"/>
              <a:t>kx</a:t>
            </a:r>
            <a:r>
              <a:rPr lang="pl-PL" dirty="0"/>
              <a:t>), gdzie </a:t>
            </a:r>
            <a:r>
              <a:rPr lang="pl-PL" i="1" dirty="0"/>
              <a:t>A</a:t>
            </a:r>
            <a:r>
              <a:rPr lang="pl-PL" dirty="0"/>
              <a:t> to amplituda fali</a:t>
            </a:r>
          </a:p>
          <a:p>
            <a:r>
              <a:rPr lang="pl-PL" i="1" dirty="0"/>
              <a:t>ω – </a:t>
            </a:r>
            <a:r>
              <a:rPr lang="pl-PL" dirty="0"/>
              <a:t>częstość kołowa, </a:t>
            </a:r>
            <a:r>
              <a:rPr lang="pl-PL" i="1" dirty="0"/>
              <a:t>ω = </a:t>
            </a:r>
            <a:r>
              <a:rPr lang="pl-PL" dirty="0"/>
              <a:t>2</a:t>
            </a:r>
            <a:r>
              <a:rPr lang="el-GR" i="1" dirty="0"/>
              <a:t>π</a:t>
            </a:r>
            <a:r>
              <a:rPr lang="pl-PL" dirty="0"/>
              <a:t>/</a:t>
            </a:r>
            <a:r>
              <a:rPr lang="pl-PL" i="1" dirty="0"/>
              <a:t>T, </a:t>
            </a:r>
            <a:r>
              <a:rPr lang="pl-PL" dirty="0"/>
              <a:t>gdzie </a:t>
            </a:r>
            <a:r>
              <a:rPr lang="pl-PL" i="1" dirty="0"/>
              <a:t>T </a:t>
            </a:r>
            <a:r>
              <a:rPr lang="pl-PL" dirty="0"/>
              <a:t>to okres</a:t>
            </a:r>
          </a:p>
          <a:p>
            <a:r>
              <a:rPr lang="pl-PL" i="1" dirty="0"/>
              <a:t>k</a:t>
            </a:r>
            <a:r>
              <a:rPr lang="pl-PL" dirty="0"/>
              <a:t> – wektor falowy, </a:t>
            </a:r>
            <a:r>
              <a:rPr lang="pl-PL" i="1" dirty="0"/>
              <a:t>k = </a:t>
            </a:r>
            <a:r>
              <a:rPr lang="pl-PL" dirty="0"/>
              <a:t>2</a:t>
            </a:r>
            <a:r>
              <a:rPr lang="el-GR" i="1" dirty="0"/>
              <a:t>π</a:t>
            </a:r>
            <a:r>
              <a:rPr lang="pl-PL" dirty="0"/>
              <a:t>/</a:t>
            </a:r>
            <a:r>
              <a:rPr lang="el-GR" i="1" dirty="0"/>
              <a:t>λ</a:t>
            </a:r>
            <a:r>
              <a:rPr lang="pl-PL" dirty="0"/>
              <a:t>, gdzie </a:t>
            </a:r>
            <a:r>
              <a:rPr lang="el-GR" i="1" dirty="0"/>
              <a:t>λ</a:t>
            </a:r>
            <a:r>
              <a:rPr lang="pl-PL" dirty="0"/>
              <a:t> – długość fali</a:t>
            </a:r>
            <a:endParaRPr lang="pl-PL" i="1" dirty="0"/>
          </a:p>
        </p:txBody>
      </p:sp>
      <p:pic>
        <p:nvPicPr>
          <p:cNvPr id="22" name="Obraz 21">
            <a:extLst>
              <a:ext uri="{FF2B5EF4-FFF2-40B4-BE49-F238E27FC236}">
                <a16:creationId xmlns:a16="http://schemas.microsoft.com/office/drawing/2014/main" id="{59597915-7A44-CBD6-6432-3860E13D20F1}"/>
              </a:ext>
            </a:extLst>
          </p:cNvPr>
          <p:cNvPicPr>
            <a:picLocks noChangeAspect="1"/>
          </p:cNvPicPr>
          <p:nvPr/>
        </p:nvPicPr>
        <p:blipFill>
          <a:blip r:embed="rId7"/>
          <a:stretch>
            <a:fillRect/>
          </a:stretch>
        </p:blipFill>
        <p:spPr>
          <a:xfrm>
            <a:off x="274390" y="3837903"/>
            <a:ext cx="2905530" cy="828791"/>
          </a:xfrm>
          <a:prstGeom prst="rect">
            <a:avLst/>
          </a:prstGeom>
        </p:spPr>
      </p:pic>
      <p:pic>
        <p:nvPicPr>
          <p:cNvPr id="24" name="Obraz 23">
            <a:extLst>
              <a:ext uri="{FF2B5EF4-FFF2-40B4-BE49-F238E27FC236}">
                <a16:creationId xmlns:a16="http://schemas.microsoft.com/office/drawing/2014/main" id="{5A6115A0-1F5B-4974-61C3-FE52A48BF7D3}"/>
              </a:ext>
            </a:extLst>
          </p:cNvPr>
          <p:cNvPicPr>
            <a:picLocks noChangeAspect="1"/>
          </p:cNvPicPr>
          <p:nvPr/>
        </p:nvPicPr>
        <p:blipFill>
          <a:blip r:embed="rId8"/>
          <a:stretch>
            <a:fillRect/>
          </a:stretch>
        </p:blipFill>
        <p:spPr>
          <a:xfrm>
            <a:off x="3086811" y="3837903"/>
            <a:ext cx="905001" cy="809738"/>
          </a:xfrm>
          <a:prstGeom prst="rect">
            <a:avLst/>
          </a:prstGeom>
        </p:spPr>
      </p:pic>
      <p:pic>
        <p:nvPicPr>
          <p:cNvPr id="26" name="Obraz 25">
            <a:extLst>
              <a:ext uri="{FF2B5EF4-FFF2-40B4-BE49-F238E27FC236}">
                <a16:creationId xmlns:a16="http://schemas.microsoft.com/office/drawing/2014/main" id="{65ACDFEE-34DB-5777-6D2C-99E77685D6D1}"/>
              </a:ext>
            </a:extLst>
          </p:cNvPr>
          <p:cNvPicPr>
            <a:picLocks noChangeAspect="1"/>
          </p:cNvPicPr>
          <p:nvPr/>
        </p:nvPicPr>
        <p:blipFill>
          <a:blip r:embed="rId9"/>
          <a:stretch>
            <a:fillRect/>
          </a:stretch>
        </p:blipFill>
        <p:spPr>
          <a:xfrm>
            <a:off x="5708706" y="3389477"/>
            <a:ext cx="3128203" cy="2784773"/>
          </a:xfrm>
          <a:prstGeom prst="rect">
            <a:avLst/>
          </a:prstGeom>
        </p:spPr>
      </p:pic>
      <p:sp>
        <p:nvSpPr>
          <p:cNvPr id="28" name="pole tekstowe 27">
            <a:extLst>
              <a:ext uri="{FF2B5EF4-FFF2-40B4-BE49-F238E27FC236}">
                <a16:creationId xmlns:a16="http://schemas.microsoft.com/office/drawing/2014/main" id="{380C72C8-E470-1E10-46E1-9B942052E9D3}"/>
              </a:ext>
            </a:extLst>
          </p:cNvPr>
          <p:cNvSpPr txBox="1"/>
          <p:nvPr/>
        </p:nvSpPr>
        <p:spPr>
          <a:xfrm>
            <a:off x="164899" y="4854012"/>
            <a:ext cx="5192971" cy="1200329"/>
          </a:xfrm>
          <a:prstGeom prst="rect">
            <a:avLst/>
          </a:prstGeom>
          <a:noFill/>
        </p:spPr>
        <p:txBody>
          <a:bodyPr wrap="square">
            <a:spAutoFit/>
          </a:bodyPr>
          <a:lstStyle/>
          <a:p>
            <a:r>
              <a:rPr lang="el-GR" dirty="0"/>
              <a:t>Ψ</a:t>
            </a:r>
            <a:r>
              <a:rPr lang="pl-PL" dirty="0"/>
              <a:t> (</a:t>
            </a:r>
            <a:r>
              <a:rPr lang="pl-PL" i="1" dirty="0"/>
              <a:t>x</a:t>
            </a:r>
            <a:r>
              <a:rPr lang="pl-PL" dirty="0"/>
              <a:t>, </a:t>
            </a:r>
            <a:r>
              <a:rPr lang="pl-PL" i="1" dirty="0"/>
              <a:t>t</a:t>
            </a:r>
            <a:r>
              <a:rPr lang="pl-PL" dirty="0"/>
              <a:t>) – funkcja falowa: jej kwadrat to prawdo-podobieństwo znalezienia elektronu w miejscu </a:t>
            </a:r>
            <a:r>
              <a:rPr lang="pl-PL" i="1" dirty="0"/>
              <a:t>x</a:t>
            </a:r>
            <a:r>
              <a:rPr lang="pl-PL" dirty="0"/>
              <a:t> w momencie </a:t>
            </a:r>
            <a:r>
              <a:rPr lang="pl-PL" i="1" dirty="0"/>
              <a:t>t</a:t>
            </a:r>
          </a:p>
          <a:p>
            <a:r>
              <a:rPr lang="pl-PL" i="1" dirty="0"/>
              <a:t>i</a:t>
            </a:r>
            <a:r>
              <a:rPr lang="pl-PL" dirty="0"/>
              <a:t> – jednostka urojona, </a:t>
            </a:r>
            <a:r>
              <a:rPr lang="pl-PL" i="1" dirty="0"/>
              <a:t>h</a:t>
            </a:r>
            <a:r>
              <a:rPr lang="pl-PL" dirty="0"/>
              <a:t> – stała Plancka</a:t>
            </a:r>
            <a:endParaRPr lang="pl-PL" i="1" dirty="0"/>
          </a:p>
        </p:txBody>
      </p:sp>
      <p:sp>
        <p:nvSpPr>
          <p:cNvPr id="30" name="pole tekstowe 29">
            <a:extLst>
              <a:ext uri="{FF2B5EF4-FFF2-40B4-BE49-F238E27FC236}">
                <a16:creationId xmlns:a16="http://schemas.microsoft.com/office/drawing/2014/main" id="{C77CF06C-D52B-2BEA-AB3A-C0EE38B9E97F}"/>
              </a:ext>
            </a:extLst>
          </p:cNvPr>
          <p:cNvSpPr txBox="1"/>
          <p:nvPr/>
        </p:nvSpPr>
        <p:spPr>
          <a:xfrm>
            <a:off x="164899" y="3281253"/>
            <a:ext cx="4572000" cy="369332"/>
          </a:xfrm>
          <a:prstGeom prst="rect">
            <a:avLst/>
          </a:prstGeom>
          <a:noFill/>
        </p:spPr>
        <p:txBody>
          <a:bodyPr wrap="square">
            <a:spAutoFit/>
          </a:bodyPr>
          <a:lstStyle/>
          <a:p>
            <a:r>
              <a:rPr lang="pl-PL" b="1" dirty="0"/>
              <a:t>Równanie Schrödingera</a:t>
            </a:r>
          </a:p>
        </p:txBody>
      </p:sp>
    </p:spTree>
    <p:extLst>
      <p:ext uri="{BB962C8B-B14F-4D97-AF65-F5344CB8AC3E}">
        <p14:creationId xmlns:p14="http://schemas.microsoft.com/office/powerpoint/2010/main" val="57889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67462-F668-FD4A-E3E0-44C785210744}"/>
              </a:ext>
            </a:extLst>
          </p:cNvPr>
          <p:cNvSpPr>
            <a:spLocks noGrp="1"/>
          </p:cNvSpPr>
          <p:nvPr>
            <p:ph type="title"/>
          </p:nvPr>
        </p:nvSpPr>
        <p:spPr>
          <a:xfrm>
            <a:off x="457200" y="0"/>
            <a:ext cx="8229600" cy="1143000"/>
          </a:xfrm>
        </p:spPr>
        <p:txBody>
          <a:bodyPr/>
          <a:lstStyle/>
          <a:p>
            <a:r>
              <a:rPr lang="pl-PL" sz="3600" dirty="0"/>
              <a:t>„Falowa natura elektronu”</a:t>
            </a:r>
          </a:p>
        </p:txBody>
      </p:sp>
      <p:pic>
        <p:nvPicPr>
          <p:cNvPr id="8" name="Obraz 7" descr="Obraz zawierający tekst, zrzut ekranu, Oprogramowanie multimedialne, oprogramowanie&#10;&#10;Opis wygenerowany automatycznie">
            <a:extLst>
              <a:ext uri="{FF2B5EF4-FFF2-40B4-BE49-F238E27FC236}">
                <a16:creationId xmlns:a16="http://schemas.microsoft.com/office/drawing/2014/main" id="{9CF7DBB0-D848-BB09-C84E-A97B7BA8C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90" y="980729"/>
            <a:ext cx="4929986" cy="2880320"/>
          </a:xfrm>
          <a:prstGeom prst="rect">
            <a:avLst/>
          </a:prstGeom>
        </p:spPr>
      </p:pic>
      <p:sp>
        <p:nvSpPr>
          <p:cNvPr id="9" name="pole tekstowe 8">
            <a:extLst>
              <a:ext uri="{FF2B5EF4-FFF2-40B4-BE49-F238E27FC236}">
                <a16:creationId xmlns:a16="http://schemas.microsoft.com/office/drawing/2014/main" id="{287D7693-0367-6678-6915-604EABAC5AAE}"/>
              </a:ext>
            </a:extLst>
          </p:cNvPr>
          <p:cNvSpPr txBox="1"/>
          <p:nvPr/>
        </p:nvSpPr>
        <p:spPr>
          <a:xfrm>
            <a:off x="107504" y="4013449"/>
            <a:ext cx="8763938" cy="2031325"/>
          </a:xfrm>
          <a:prstGeom prst="rect">
            <a:avLst/>
          </a:prstGeom>
          <a:noFill/>
        </p:spPr>
        <p:txBody>
          <a:bodyPr wrap="none" rtlCol="0">
            <a:spAutoFit/>
          </a:bodyPr>
          <a:lstStyle/>
          <a:p>
            <a:r>
              <a:rPr lang="pl-PL" dirty="0"/>
              <a:t>Innymi słowy, według równania Schrödingera nie </a:t>
            </a:r>
            <a:r>
              <a:rPr lang="pl-PL" i="1" dirty="0"/>
              <a:t>wiemy</a:t>
            </a:r>
            <a:r>
              <a:rPr lang="pl-PL" dirty="0"/>
              <a:t>, gdzie znajduje się obecnie</a:t>
            </a:r>
          </a:p>
          <a:p>
            <a:r>
              <a:rPr lang="pl-PL" dirty="0"/>
              <a:t>pojedynczy elektron; znamy jedynie </a:t>
            </a:r>
            <a:r>
              <a:rPr lang="pl-PL" i="1" dirty="0"/>
              <a:t>prawdopodobieństwo</a:t>
            </a:r>
            <a:r>
              <a:rPr lang="pl-PL" dirty="0"/>
              <a:t>, że jeżeli zmierzymy jego </a:t>
            </a:r>
          </a:p>
          <a:p>
            <a:r>
              <a:rPr lang="pl-PL" dirty="0"/>
              <a:t>położenie, to wynik będzie taki, jak to wynika z rozwiązania równania Schrödingera.</a:t>
            </a:r>
          </a:p>
          <a:p>
            <a:endParaRPr lang="pl-PL" dirty="0"/>
          </a:p>
          <a:p>
            <a:r>
              <a:rPr lang="pl-PL" dirty="0"/>
              <a:t>Prawdopodobieństwo to rozkład wyników, przy dużej liczbie</a:t>
            </a:r>
          </a:p>
          <a:p>
            <a:endParaRPr lang="pl-PL" dirty="0"/>
          </a:p>
          <a:p>
            <a:r>
              <a:rPr lang="pl-PL" dirty="0"/>
              <a:t>Innymi słowy,  natura „broni się”, aby nie dostarczyć nam pełni informacji (= prawdy)</a:t>
            </a:r>
            <a:endParaRPr lang="pl-PL" sz="1400" dirty="0"/>
          </a:p>
        </p:txBody>
      </p:sp>
      <p:pic>
        <p:nvPicPr>
          <p:cNvPr id="3" name="Obraz 2">
            <a:extLst>
              <a:ext uri="{FF2B5EF4-FFF2-40B4-BE49-F238E27FC236}">
                <a16:creationId xmlns:a16="http://schemas.microsoft.com/office/drawing/2014/main" id="{FFFE5C20-7A22-0C83-4AE6-E4852441EA7B}"/>
              </a:ext>
            </a:extLst>
          </p:cNvPr>
          <p:cNvPicPr>
            <a:picLocks noChangeAspect="1"/>
          </p:cNvPicPr>
          <p:nvPr/>
        </p:nvPicPr>
        <p:blipFill>
          <a:blip r:embed="rId3"/>
          <a:stretch>
            <a:fillRect/>
          </a:stretch>
        </p:blipFill>
        <p:spPr>
          <a:xfrm>
            <a:off x="5695484" y="1029563"/>
            <a:ext cx="3180677" cy="2831486"/>
          </a:xfrm>
          <a:prstGeom prst="rect">
            <a:avLst/>
          </a:prstGeom>
        </p:spPr>
      </p:pic>
    </p:spTree>
    <p:extLst>
      <p:ext uri="{BB962C8B-B14F-4D97-AF65-F5344CB8AC3E}">
        <p14:creationId xmlns:p14="http://schemas.microsoft.com/office/powerpoint/2010/main" val="1078161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a:extLst>
              <a:ext uri="{FF2B5EF4-FFF2-40B4-BE49-F238E27FC236}">
                <a16:creationId xmlns:a16="http://schemas.microsoft.com/office/drawing/2014/main" id="{58C15AB2-CB53-4C8A-A6A6-B7E2E3A15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8604250"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515" name="Text Box 3">
            <a:extLst>
              <a:ext uri="{FF2B5EF4-FFF2-40B4-BE49-F238E27FC236}">
                <a16:creationId xmlns:a16="http://schemas.microsoft.com/office/drawing/2014/main" id="{F44F5875-4B0C-FD67-F7C0-3FA75BAB7DC8}"/>
              </a:ext>
            </a:extLst>
          </p:cNvPr>
          <p:cNvSpPr txBox="1">
            <a:spLocks noChangeArrowheads="1"/>
          </p:cNvSpPr>
          <p:nvPr/>
        </p:nvSpPr>
        <p:spPr bwMode="auto">
          <a:xfrm>
            <a:off x="455613" y="5516563"/>
            <a:ext cx="8688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pl-PL" altLang="en-US"/>
              <a:t>Niezwykle ciekawy wykład, </a:t>
            </a:r>
          </a:p>
          <a:p>
            <a:r>
              <a:rPr lang="pl-PL" altLang="en-US"/>
              <a:t>począwszy od chemii, skończywszy na teologii</a:t>
            </a:r>
            <a:endParaRPr lang="en-AU"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E6DDBE5C-D0B0-07D9-CADC-8DE9A5BF0E58}"/>
              </a:ext>
            </a:extLst>
          </p:cNvPr>
          <p:cNvSpPr>
            <a:spLocks noChangeArrowheads="1"/>
          </p:cNvSpPr>
          <p:nvPr/>
        </p:nvSpPr>
        <p:spPr bwMode="auto">
          <a:xfrm>
            <a:off x="179388" y="260350"/>
            <a:ext cx="8709025"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en-US" altLang="en-US" sz="2000"/>
              <a:t>Denis R. Alexander</a:t>
            </a:r>
            <a:endParaRPr lang="pl-PL" altLang="en-US" sz="2000"/>
          </a:p>
          <a:p>
            <a:r>
              <a:rPr lang="en-US" altLang="en-US" sz="2000" b="1"/>
              <a:t>Is There Purpose in Biology?</a:t>
            </a:r>
            <a:endParaRPr lang="pl-PL" altLang="en-US" sz="2000"/>
          </a:p>
          <a:p>
            <a:r>
              <a:rPr lang="en-US" altLang="en-US" sz="2000" b="1"/>
              <a:t>The Cost of Existence and the God of Love</a:t>
            </a:r>
            <a:endParaRPr lang="pl-PL" altLang="en-US" sz="2000"/>
          </a:p>
          <a:p>
            <a:r>
              <a:rPr lang="en-US" altLang="en-US" sz="2000" b="1"/>
              <a:t>Czy biologia ma jakiś cel? </a:t>
            </a:r>
            <a:endParaRPr lang="pl-PL" altLang="en-US" sz="2000"/>
          </a:p>
          <a:p>
            <a:r>
              <a:rPr lang="en-US" altLang="en-US" sz="2000" b="1"/>
              <a:t>Koszt istnienia i Bóg mi</a:t>
            </a:r>
            <a:r>
              <a:rPr lang="pl-PL" altLang="en-US" sz="2000" b="1"/>
              <a:t>łości</a:t>
            </a:r>
            <a:endParaRPr lang="pl-PL" altLang="en-US" sz="2000"/>
          </a:p>
          <a:p>
            <a:r>
              <a:rPr lang="pl-PL" altLang="en-US" sz="2000" b="1"/>
              <a:t>Wstęp</a:t>
            </a:r>
            <a:endParaRPr lang="pl-PL" altLang="en-US" sz="2000"/>
          </a:p>
          <a:p>
            <a:r>
              <a:rPr lang="pl-PL" altLang="en-US" sz="2000"/>
              <a:t>[…] W każdym bądź razie, pytanie, jakie chcę podjąć w tej książce jest jedno: Czy na pewno jest faktem, jak to sugerują ci i inni komentatorzy, że biologia w ogólności, a procesy ewolucyjne w szczególności, mówią nam, że nie mają żadnego celu? Pytanie precyzuję  w tych dokładnie słowach. Jeśli zapytałbym: „Czy historia ewolucyjna koniecznie pokazuje, że musi być cel w biologii?” wówczas odpowiedziałbym prosto, że nie myślę, jakoby tak metafizyczna konkluzja, dotycząca pytań w zakresie celów ostatecznych mogła być wyprowadzona tak szybko z badań naukowych. Obserwacje naukowe mogłyby jedynie dać odpowiedź potwierdzającą mniej lub bardziej wiarygodną – do tego zagadnienia wrócimy później. Ale nauka sama nie ma herkulesowego zadania pokazania Celu w sensie metafizycznym. Może uczynić pewne metafizyczne ingerencje mniej potrzebnymi, ale próbowanie ustalenia metafizycznego światopoglądu opartego na nauce szybko rodzi problemy.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806E6321-2655-4C7B-49C8-2AD2C5932039}"/>
              </a:ext>
            </a:extLst>
          </p:cNvPr>
          <p:cNvSpPr>
            <a:spLocks noChangeArrowheads="1"/>
          </p:cNvSpPr>
          <p:nvPr/>
        </p:nvSpPr>
        <p:spPr bwMode="auto">
          <a:xfrm>
            <a:off x="179388" y="382588"/>
            <a:ext cx="87090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en-US" altLang="en-US" sz="2000"/>
              <a:t>Denis R. Alexander</a:t>
            </a:r>
            <a:endParaRPr lang="pl-PL" altLang="en-US" sz="2000"/>
          </a:p>
          <a:p>
            <a:r>
              <a:rPr lang="en-US" altLang="en-US" sz="2000" b="1"/>
              <a:t>Is There Purpose in Biology?</a:t>
            </a:r>
            <a:endParaRPr lang="pl-PL" altLang="en-US" sz="2000"/>
          </a:p>
          <a:p>
            <a:r>
              <a:rPr lang="en-US" altLang="en-US" sz="2000" b="1"/>
              <a:t>The Cost of Existence and the God of Love</a:t>
            </a:r>
            <a:endParaRPr lang="pl-PL" altLang="en-US" sz="2000"/>
          </a:p>
          <a:p>
            <a:r>
              <a:rPr lang="en-US" altLang="en-US" sz="2000" b="1"/>
              <a:t>Czy biologia ma jakiś cel? </a:t>
            </a:r>
            <a:endParaRPr lang="pl-PL" altLang="en-US" sz="2000"/>
          </a:p>
          <a:p>
            <a:r>
              <a:rPr lang="en-US" altLang="en-US" sz="2000" b="1"/>
              <a:t>Koszt istnienia i Bóg mi</a:t>
            </a:r>
            <a:r>
              <a:rPr lang="pl-PL" altLang="en-US" sz="2000" b="1"/>
              <a:t>łości</a:t>
            </a:r>
          </a:p>
          <a:p>
            <a:endParaRPr lang="pl-PL" altLang="en-US" sz="2000"/>
          </a:p>
          <a:p>
            <a:r>
              <a:rPr lang="pl-PL" altLang="en-US" sz="2000"/>
              <a:t>Aby rozwikłać pytanie dalej: „Czy biologia jest koniecznie bezcelowa?” jest oczywiście ważne zapytać najpierw, co uważamy za „cel”. Pomocne jest rozróżnienie między celem przez małe „c” i Celem przez duże „C”. Odmiennie niż fizyka i chemia biologia jest pełna teleologicznego języka celów i jest tak zawsze od Arystotelesa. Bobry budują tamy, aby zabezpieczyć żeremia przed drapieżcami. Samce pawie pokazują ogon, aby przyciągnąć samice. Wielbłądy mają garby, aby magazynować pożywienie. To jest cel przez małe „c:. Wszyscy biolodzy używają takiego języka zawsze ale żaden biolog nie uległby pokusie. aby wyciągać wnioski metafizyczne z użycia takiego języka. Nie zawsze tak było. Jak pokażemy w I Rozdziale, przez wiele stuleci było powszechne wyciąganie metafizycznych wniosków z celów przez małe „c”. Rozdział I opowie, jak klimat tych opinii się zmienił.</a:t>
            </a:r>
            <a:r>
              <a:rPr lang="pl-PL" altLang="en-US"/>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CCACC8E5-403E-3299-9352-C0A1A5DEF95D}"/>
              </a:ext>
            </a:extLst>
          </p:cNvPr>
          <p:cNvSpPr>
            <a:spLocks noChangeArrowheads="1"/>
          </p:cNvSpPr>
          <p:nvPr/>
        </p:nvSpPr>
        <p:spPr bwMode="auto">
          <a:xfrm>
            <a:off x="179388" y="260350"/>
            <a:ext cx="8709025"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en-US" altLang="en-US" sz="2000"/>
              <a:t>Denis R. Alexander</a:t>
            </a:r>
            <a:endParaRPr lang="pl-PL" altLang="en-US" sz="2000"/>
          </a:p>
          <a:p>
            <a:r>
              <a:rPr lang="en-US" altLang="en-US" sz="2000" b="1"/>
              <a:t>Is There Purpose in Biology?</a:t>
            </a:r>
            <a:endParaRPr lang="pl-PL" altLang="en-US" sz="2000"/>
          </a:p>
          <a:p>
            <a:r>
              <a:rPr lang="en-US" altLang="en-US" sz="2000" b="1"/>
              <a:t>The Cost of Existence and the God of Love</a:t>
            </a:r>
            <a:endParaRPr lang="pl-PL" altLang="en-US" sz="2000"/>
          </a:p>
          <a:p>
            <a:r>
              <a:rPr lang="en-US" altLang="en-US" sz="2000" b="1"/>
              <a:t>Czy biologia ma jakiś cel? </a:t>
            </a:r>
            <a:endParaRPr lang="pl-PL" altLang="en-US" sz="2000"/>
          </a:p>
          <a:p>
            <a:r>
              <a:rPr lang="en-US" altLang="en-US" sz="2000" b="1"/>
              <a:t>Koszt istnienia i Bóg mi</a:t>
            </a:r>
            <a:r>
              <a:rPr lang="pl-PL" altLang="en-US" sz="2000" b="1"/>
              <a:t>łości</a:t>
            </a:r>
          </a:p>
          <a:p>
            <a:endParaRPr lang="pl-PL" altLang="en-US" sz="2000" b="1"/>
          </a:p>
          <a:p>
            <a:r>
              <a:rPr lang="pl-PL" altLang="en-US" sz="2000"/>
              <a:t>W każdym przypadku, przyglądając się podanym wcześniej cytatom autorów jak Atkins, Dawkins, Dennett i inni, jasne jest, że negacja celów przez małe „c” nie jest tym, co mają oni  na myśli, a raczej negacja Celu, negacja ostatecznego powodu istnienia procesów biologicznych takich jak ewolucja. Kiedy Dawkins pisze „nie ma, na samym dnie, żadnego planu, żadnego celu…” a Dennet odważnie ogłasza, że „Ewolucja nie jest procesem, który został zaplanowany aby stworzyć nas”, są to już tezy metafizyczne, stwierdzenia Celów przez duże „C”. Biologia ewolucyjna sama w sobie – rozwijając myśl – czyni niemożliwym aby historia ewolucyjna, wzięta w całości, mogła mieć jakikolwiek rytm czy powód. Przypadek rządzi. Nasze własne istnienie jest szczęśliwym zbiegiem okoliczności. Sprawy mogły pójść zupełnie innym trybem. Biologia z konieczności jest bezcelowa. I to jest ten metafizyczny wniosek z faktów biologicznych, któremu moja książka rzuca wyzwanie. (s. 13-15)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E1C1615C-631F-5E80-4E20-ACCFC1325A0D}"/>
              </a:ext>
            </a:extLst>
          </p:cNvPr>
          <p:cNvSpPr>
            <a:spLocks noGrp="1" noChangeArrowheads="1"/>
          </p:cNvSpPr>
          <p:nvPr>
            <p:ph type="body" idx="1"/>
          </p:nvPr>
        </p:nvSpPr>
        <p:spPr>
          <a:xfrm>
            <a:off x="0" y="0"/>
            <a:ext cx="9144000" cy="8181975"/>
          </a:xfrm>
        </p:spPr>
        <p:txBody>
          <a:bodyPr/>
          <a:lstStyle/>
          <a:p>
            <a:r>
              <a:rPr lang="pl-PL" altLang="en-US" sz="1800" b="1"/>
              <a:t>I Korzenie historyczne celu w biologii</a:t>
            </a:r>
            <a:endParaRPr lang="pl-PL" altLang="en-US" sz="1800" i="1"/>
          </a:p>
          <a:p>
            <a:r>
              <a:rPr lang="pl-PL" altLang="en-US" sz="1800" i="1"/>
              <a:t>Autor opisuje różne koncepcje celowości w biologii, poczynając od Arystotelesa. To Arystoteles wprowadził pojęcie przyczyny celowej (teleologicznej</a:t>
            </a:r>
            <a:r>
              <a:rPr lang="pl-PL" altLang="ja-JP" sz="1800" b="1" i="1">
                <a:hlinkClick r:id="" action="ppaction://noaction"/>
              </a:rPr>
              <a:t>[1]</a:t>
            </a:r>
            <a:r>
              <a:rPr lang="pl-PL" altLang="ja-JP" sz="1800" i="1"/>
              <a:t>). W swych traktatach zoologicznych (m.in. „O częściach zwierząt” i „O rodzeniu się zwierząt”) w wielu miejscach wyjaśnia „dla-czego”.  Pisze Denis Alexander:</a:t>
            </a:r>
            <a:r>
              <a:rPr lang="pl-PL" altLang="ja-JP" sz="1800"/>
              <a:t> Dla uniknięcia wątpliwości, puentą Arystotelesa jest, że „wszystko, co czyni Natura dąży do celu </a:t>
            </a:r>
            <a:r>
              <a:rPr lang="pl-PL" altLang="ja-JP" sz="1800">
                <a:hlinkClick r:id="" action="ppaction://noaction"/>
              </a:rPr>
              <a:t>[2]</a:t>
            </a:r>
            <a:r>
              <a:rPr lang="pl-PL" altLang="ja-JP" sz="1800"/>
              <a:t>”. </a:t>
            </a:r>
            <a:r>
              <a:rPr lang="pl-PL" altLang="ja-JP" sz="1800" i="1"/>
              <a:t>Ale Arystoteles, będąc bardziej materialistą niż platończykiem, nie przypisuje Bogu istnienia celowości w biologii. </a:t>
            </a:r>
            <a:endParaRPr lang="pl-PL" altLang="ja-JP" sz="1800"/>
          </a:p>
          <a:p>
            <a:r>
              <a:rPr lang="pl-PL" altLang="ja-JP" sz="1800"/>
              <a:t>Późne Europejskie Średniowiecze (1000-1500) stworzyło bazę dla nowożytnej nauki. </a:t>
            </a:r>
          </a:p>
          <a:p>
            <a:r>
              <a:rPr lang="pl-PL" altLang="ja-JP" sz="1800"/>
              <a:t>W każdym razie, okres średniowiecza był czasem wielkiego fermentu umysłowego, w czasie którego zostały położone podwaliny dla rozkwitu „wczesno-współczesnych” ruchów naukowych, którymi charakteryzował się wiek szesnasty i siedemnasty. (31)</a:t>
            </a:r>
          </a:p>
          <a:p>
            <a:r>
              <a:rPr lang="pl-PL" altLang="ja-JP" sz="1800"/>
              <a:t>John Ray (1627-1705) to figura kluczowa dla powstania dyscypliny, którą dziś znamy jako biologię […] Jego bardzo popularna książka „Mądrość Boga przejawia się w dziele Stworzenia” (1692) miała w ciągu dwudziestu lat pięć wydań.</a:t>
            </a:r>
            <a:endParaRPr lang="pl-PL" altLang="ja-JP" sz="1800" i="1"/>
          </a:p>
          <a:p>
            <a:r>
              <a:rPr lang="pl-PL" altLang="ja-JP" sz="1800" i="1"/>
              <a:t>Teorię Newtona spopularyzował we Francji Voltaire.</a:t>
            </a:r>
            <a:r>
              <a:rPr lang="pl-PL" altLang="ja-JP" sz="1800"/>
              <a:t> Daleki od ateizmu, Voltaire zwalczał ateizm aktywnie, podkreślając na początkowych stronach swej popularnej wersji idei Newtona, że „cała filozofia Newtona z konieczności prowadzi do wiedzy o najwyższym Bycie, który stworzył wszystko i urządził wszystko w swobodny sposób.” </a:t>
            </a:r>
            <a:endParaRPr lang="pl-PL" altLang="ja-JP" sz="1800" i="1"/>
          </a:p>
          <a:p>
            <a:r>
              <a:rPr lang="pl-PL" altLang="ja-JP" sz="1200" i="1"/>
              <a:t> </a:t>
            </a:r>
            <a:br>
              <a:rPr lang="pl-PL" altLang="ja-JP" sz="1200"/>
            </a:br>
            <a:r>
              <a:rPr lang="pl-PL" altLang="ja-JP" sz="1200">
                <a:hlinkClick r:id="" action="ppaction://noaction"/>
              </a:rPr>
              <a:t>[1]</a:t>
            </a:r>
            <a:r>
              <a:rPr lang="pl-PL" altLang="ja-JP" sz="1200"/>
              <a:t> </a:t>
            </a:r>
            <a:r>
              <a:rPr lang="pl-PL" altLang="ja-JP" sz="1200" i="1"/>
              <a:t> Dla Arystoteles przyczyna celowa była jedną z czterech (oprócz materialnej, sprawczej i formalnej). W„Fizyce” pisze, że lekarz idzie do chorego aby go wyleczyć. Ciała spadają bo są ciężkie, a naturalne miejsce ciał ciężkich jest w środku Ziemi. </a:t>
            </a:r>
            <a:r>
              <a:rPr lang="pl-PL" altLang="ja-JP" sz="1200"/>
              <a:t>  </a:t>
            </a:r>
            <a:endParaRPr lang="pl-PL" altLang="ja-JP" sz="1200">
              <a:hlinkClick r:id="" action="ppaction://noaction"/>
            </a:endParaRPr>
          </a:p>
          <a:p>
            <a:r>
              <a:rPr lang="pl-PL" altLang="ja-JP" sz="1200">
                <a:hlinkClick r:id="" action="ppaction://noaction"/>
              </a:rPr>
              <a:t>[2]</a:t>
            </a:r>
            <a:r>
              <a:rPr lang="en-US" altLang="ja-JP" sz="1200">
                <a:ea typeface="MS PGothic" panose="020B0600070205080204" pitchFamily="34" charset="-128"/>
              </a:rPr>
              <a:t> To avoid any doubt, Aristotle’s punchline is that “everything the Nature makes is means to an end” (str. 20)</a:t>
            </a:r>
            <a:endParaRPr lang="en-AU"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25A6E7-5CE7-66EC-25D7-52DF7A64320E}"/>
              </a:ext>
            </a:extLst>
          </p:cNvPr>
          <p:cNvSpPr>
            <a:spLocks noGrp="1" noChangeArrowheads="1"/>
          </p:cNvSpPr>
          <p:nvPr>
            <p:ph type="title"/>
          </p:nvPr>
        </p:nvSpPr>
        <p:spPr>
          <a:xfrm>
            <a:off x="395288" y="-185738"/>
            <a:ext cx="8229600" cy="1143001"/>
          </a:xfrm>
        </p:spPr>
        <p:txBody>
          <a:bodyPr/>
          <a:lstStyle/>
          <a:p>
            <a:pPr eaLnBrk="1" hangingPunct="1"/>
            <a:r>
              <a:rPr lang="pl-PL" altLang="it-IT" sz="3600">
                <a:ea typeface="Arial Unicode MS" pitchFamily="34" charset="-128"/>
              </a:rPr>
              <a:t>Ockham: koniec scholastyki</a:t>
            </a:r>
            <a:endParaRPr lang="en-AU" altLang="it-IT" sz="3600">
              <a:ea typeface="Arial Unicode MS" pitchFamily="34" charset="-128"/>
            </a:endParaRPr>
          </a:p>
        </p:txBody>
      </p:sp>
      <p:sp>
        <p:nvSpPr>
          <p:cNvPr id="4099" name="Rectangle 3">
            <a:extLst>
              <a:ext uri="{FF2B5EF4-FFF2-40B4-BE49-F238E27FC236}">
                <a16:creationId xmlns:a16="http://schemas.microsoft.com/office/drawing/2014/main" id="{7A8A9E7C-1037-BABE-3BCB-0F5CF9A9BBCA}"/>
              </a:ext>
            </a:extLst>
          </p:cNvPr>
          <p:cNvSpPr>
            <a:spLocks noGrp="1" noChangeArrowheads="1"/>
          </p:cNvSpPr>
          <p:nvPr>
            <p:ph type="body" idx="1"/>
          </p:nvPr>
        </p:nvSpPr>
        <p:spPr>
          <a:xfrm>
            <a:off x="250825" y="692150"/>
            <a:ext cx="8713788" cy="6696075"/>
          </a:xfrm>
        </p:spPr>
        <p:txBody>
          <a:bodyPr/>
          <a:lstStyle/>
          <a:p>
            <a:pPr eaLnBrk="1" hangingPunct="1">
              <a:buFontTx/>
              <a:buNone/>
            </a:pPr>
            <a:r>
              <a:rPr lang="pl-PL" altLang="it-IT" sz="1900" dirty="0">
                <a:ea typeface="Arial Unicode MS" pitchFamily="34" charset="-128"/>
              </a:rPr>
              <a:t>„Wilhelm Ockham jest ostatnim wielkim uczonym Scholastyki, a jednocześnie pierwszym filozofem czasów współczesnych.* </a:t>
            </a:r>
          </a:p>
          <a:p>
            <a:pPr eaLnBrk="1" hangingPunct="1">
              <a:buFontTx/>
              <a:buNone/>
            </a:pPr>
            <a:r>
              <a:rPr lang="pl-PL" altLang="it-IT" sz="1900" dirty="0">
                <a:ea typeface="Arial Unicode MS" pitchFamily="34" charset="-128"/>
              </a:rPr>
              <a:t>Metafizyka Ockhama zaczyna opierać się na empiryzmie, w tym na gramatyce jako przejawie logiki myślenia. Formułuje zasadę „oszczędności” bytów.</a:t>
            </a:r>
          </a:p>
          <a:p>
            <a:pPr eaLnBrk="1" hangingPunct="1">
              <a:buFontTx/>
              <a:buNone/>
            </a:pPr>
            <a:r>
              <a:rPr lang="pl-PL" altLang="it-IT" sz="1900" dirty="0">
                <a:ea typeface="Arial Unicode MS" pitchFamily="34" charset="-128"/>
              </a:rPr>
              <a:t>W temacie substancji, tak drogim Arystotelesowi, Ockham stwierdza, że możemy jedynie poznać zewnętrzne jej przejawy. </a:t>
            </a:r>
          </a:p>
          <a:p>
            <a:pPr>
              <a:spcAft>
                <a:spcPts val="600"/>
              </a:spcAft>
            </a:pPr>
            <a:r>
              <a:rPr lang="pl-PL" sz="1900" dirty="0"/>
              <a:t>„Zakwestionował zasadę, na której głównie wspierały się rozumowania teologii: zasadę przyczynowości w jej tradycyjnej, od Arystotelesa pochodzącej postaci. I przez to zamknął główną drogę dowodom teologicznym. […] np. niepodobna dowieść jedności Boga, gdyż można bez-sprzecznie pomyśleć, że istnieje wiele światów, a każdy ma swojego stwórcę.</a:t>
            </a:r>
            <a:endParaRPr lang="pl-PL" altLang="it-IT" sz="1900" dirty="0">
              <a:ea typeface="Arial Unicode MS" pitchFamily="34" charset="-128"/>
            </a:endParaRPr>
          </a:p>
          <a:p>
            <a:pPr eaLnBrk="1" hangingPunct="1">
              <a:buFontTx/>
              <a:buNone/>
            </a:pPr>
            <a:r>
              <a:rPr lang="pl-PL" altLang="it-IT" sz="1900" dirty="0">
                <a:ea typeface="Arial Unicode MS" pitchFamily="34" charset="-128"/>
              </a:rPr>
              <a:t>Ockham poddaje dyskusji pojęcie „przyczyny”, wskazując, że przyczyna i efekt to dwa zjawiska oddzielne</a:t>
            </a:r>
            <a:r>
              <a:rPr lang="pl-PL" altLang="it-IT" sz="1900" dirty="0">
                <a:solidFill>
                  <a:srgbClr val="000099"/>
                </a:solidFill>
                <a:ea typeface="Arial Unicode MS" pitchFamily="34" charset="-128"/>
              </a:rPr>
              <a:t>. </a:t>
            </a:r>
            <a:r>
              <a:rPr lang="pl-PL" altLang="it-IT" sz="1900" dirty="0">
                <a:ea typeface="Arial Unicode MS" pitchFamily="34" charset="-128"/>
              </a:rPr>
              <a:t>Dyskusją tą otwiera drogę dla Hume’a. (str. 693)   </a:t>
            </a:r>
          </a:p>
          <a:p>
            <a:pPr eaLnBrk="1" hangingPunct="1">
              <a:buFontTx/>
              <a:buNone/>
            </a:pPr>
            <a:r>
              <a:rPr lang="pl-PL" altLang="it-IT" sz="2000" dirty="0">
                <a:ea typeface="Arial Unicode MS" pitchFamily="34" charset="-128"/>
              </a:rPr>
              <a:t>.</a:t>
            </a:r>
          </a:p>
          <a:p>
            <a:pPr eaLnBrk="1" hangingPunct="1">
              <a:buFontTx/>
              <a:buNone/>
            </a:pPr>
            <a:r>
              <a:rPr lang="pl-PL" altLang="it-IT" sz="1400" dirty="0">
                <a:ea typeface="Arial Unicode MS" pitchFamily="34" charset="-128"/>
              </a:rPr>
              <a:t>[1] N. </a:t>
            </a:r>
            <a:r>
              <a:rPr lang="pl-PL" altLang="it-IT" sz="1400" dirty="0" err="1">
                <a:ea typeface="Arial Unicode MS" pitchFamily="34" charset="-128"/>
              </a:rPr>
              <a:t>Abbagnano</a:t>
            </a:r>
            <a:r>
              <a:rPr lang="pl-PL" altLang="it-IT" sz="1400" dirty="0">
                <a:ea typeface="Arial Unicode MS" pitchFamily="34" charset="-128"/>
              </a:rPr>
              <a:t> &amp; G. </a:t>
            </a:r>
            <a:r>
              <a:rPr lang="pl-PL" altLang="it-IT" sz="1400" dirty="0" err="1">
                <a:ea typeface="Arial Unicode MS" pitchFamily="34" charset="-128"/>
              </a:rPr>
              <a:t>Fornero</a:t>
            </a:r>
            <a:r>
              <a:rPr lang="pl-PL" altLang="it-IT" sz="1400" dirty="0">
                <a:ea typeface="Arial Unicode MS" pitchFamily="34" charset="-128"/>
              </a:rPr>
              <a:t>, </a:t>
            </a:r>
            <a:r>
              <a:rPr lang="pl-PL" altLang="it-IT" sz="1400" i="1" dirty="0" err="1">
                <a:ea typeface="Arial Unicode MS" pitchFamily="34" charset="-128"/>
              </a:rPr>
              <a:t>Protagonisti</a:t>
            </a:r>
            <a:r>
              <a:rPr lang="pl-PL" altLang="it-IT" sz="1400" i="1" dirty="0">
                <a:ea typeface="Arial Unicode MS" pitchFamily="34" charset="-128"/>
              </a:rPr>
              <a:t> e </a:t>
            </a:r>
            <a:r>
              <a:rPr lang="pl-PL" altLang="it-IT" sz="1400" i="1" dirty="0" err="1">
                <a:ea typeface="Arial Unicode MS" pitchFamily="34" charset="-128"/>
              </a:rPr>
              <a:t>testi</a:t>
            </a:r>
            <a:r>
              <a:rPr lang="pl-PL" altLang="it-IT" sz="1400" i="1" dirty="0">
                <a:ea typeface="Arial Unicode MS" pitchFamily="34" charset="-128"/>
              </a:rPr>
              <a:t> </a:t>
            </a:r>
            <a:r>
              <a:rPr lang="pl-PL" altLang="it-IT" sz="1400" i="1" dirty="0" err="1">
                <a:ea typeface="Arial Unicode MS" pitchFamily="34" charset="-128"/>
              </a:rPr>
              <a:t>della</a:t>
            </a:r>
            <a:r>
              <a:rPr lang="pl-PL" altLang="it-IT" sz="1400" i="1" dirty="0">
                <a:ea typeface="Arial Unicode MS" pitchFamily="34" charset="-128"/>
              </a:rPr>
              <a:t> </a:t>
            </a:r>
            <a:r>
              <a:rPr lang="pl-PL" altLang="it-IT" sz="1400" i="1" dirty="0" err="1">
                <a:ea typeface="Arial Unicode MS" pitchFamily="34" charset="-128"/>
              </a:rPr>
              <a:t>filosofia</a:t>
            </a:r>
            <a:r>
              <a:rPr lang="pl-PL" altLang="it-IT" sz="1400" i="1" dirty="0">
                <a:ea typeface="Arial Unicode MS" pitchFamily="34" charset="-128"/>
              </a:rPr>
              <a:t>,</a:t>
            </a:r>
            <a:r>
              <a:rPr lang="pl-PL" altLang="it-IT" sz="1400" dirty="0">
                <a:ea typeface="Arial Unicode MS" pitchFamily="34" charset="-128"/>
              </a:rPr>
              <a:t> </a:t>
            </a:r>
            <a:r>
              <a:rPr lang="pl-PL" altLang="it-IT" sz="1400" dirty="0" err="1">
                <a:ea typeface="Arial Unicode MS" pitchFamily="34" charset="-128"/>
              </a:rPr>
              <a:t>Paravia</a:t>
            </a:r>
            <a:r>
              <a:rPr lang="pl-PL" altLang="it-IT" sz="1400" dirty="0">
                <a:ea typeface="Arial Unicode MS" pitchFamily="34" charset="-128"/>
              </a:rPr>
              <a:t>, </a:t>
            </a:r>
            <a:r>
              <a:rPr lang="pl-PL" altLang="it-IT" sz="1400" dirty="0" err="1">
                <a:ea typeface="Arial Unicode MS" pitchFamily="34" charset="-128"/>
              </a:rPr>
              <a:t>Torino</a:t>
            </a:r>
            <a:r>
              <a:rPr lang="pl-PL" altLang="it-IT" sz="1400" dirty="0">
                <a:ea typeface="Arial Unicode MS" pitchFamily="34" charset="-128"/>
              </a:rPr>
              <a:t>, 1996, </a:t>
            </a:r>
            <a:r>
              <a:rPr lang="pl-PL" altLang="it-IT" sz="1400" dirty="0" err="1">
                <a:ea typeface="Arial Unicode MS" pitchFamily="34" charset="-128"/>
              </a:rPr>
              <a:t>t.I</a:t>
            </a:r>
            <a:endParaRPr lang="en-AU" altLang="it-IT" sz="1400" dirty="0">
              <a:ea typeface="Arial Unicode MS"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A7385EFE-C5AA-0EDF-B5A1-F0BA8BC0385A}"/>
              </a:ext>
            </a:extLst>
          </p:cNvPr>
          <p:cNvSpPr>
            <a:spLocks noGrp="1" noChangeArrowheads="1"/>
          </p:cNvSpPr>
          <p:nvPr>
            <p:ph type="body" idx="1"/>
          </p:nvPr>
        </p:nvSpPr>
        <p:spPr>
          <a:xfrm>
            <a:off x="0" y="0"/>
            <a:ext cx="9144000" cy="8181975"/>
          </a:xfrm>
        </p:spPr>
        <p:txBody>
          <a:bodyPr/>
          <a:lstStyle/>
          <a:p>
            <a:pPr>
              <a:lnSpc>
                <a:spcPct val="90000"/>
              </a:lnSpc>
            </a:pPr>
            <a:r>
              <a:rPr lang="pl-PL" altLang="en-US" sz="2400"/>
              <a:t>Charles Darwin (1809-1892)  </a:t>
            </a:r>
          </a:p>
          <a:p>
            <a:pPr>
              <a:lnSpc>
                <a:spcPct val="90000"/>
              </a:lnSpc>
            </a:pPr>
            <a:r>
              <a:rPr lang="pl-PL" altLang="en-US" sz="2400"/>
              <a:t>[…] Sam Darwin stracił wiarę w późniejszym wieku, nazywając się „agnostykiem” po tym, jak jego przyjaciel Thomas Henry Huxley wymyślił to słowo w 1869 roku. Ale, jako historyk i biograf Darwina, James Moore komentuje: ” Darwina rozumienie przyrody nigdy nie odbiegło od teologicznego punktu widzenia. Zawsze, wierzę, aż do dnia zgonu, przynajmniej połowa niego wierzyła w Boga.”. (s. 52)</a:t>
            </a:r>
            <a:endParaRPr lang="pl-PL" altLang="en-US" sz="2400" i="1"/>
          </a:p>
          <a:p>
            <a:pPr>
              <a:lnSpc>
                <a:spcPct val="90000"/>
              </a:lnSpc>
            </a:pPr>
            <a:r>
              <a:rPr lang="pl-PL" altLang="en-US" sz="2400" i="1"/>
              <a:t>Pierwszy rozdział kończy Denis Alexander definiując jeszcze raz cel książki. </a:t>
            </a:r>
            <a:endParaRPr lang="pl-PL" altLang="en-US" sz="2400"/>
          </a:p>
          <a:p>
            <a:pPr>
              <a:lnSpc>
                <a:spcPct val="90000"/>
              </a:lnSpc>
            </a:pPr>
            <a:r>
              <a:rPr lang="pl-PL" altLang="en-US" sz="2400"/>
              <a:t>Celem tutaj nie jest jakaś próba re-instalowania argumentów religijnych wynikających z projektu biologicznego czy teologii. Nie jest też naszym celem, trzeba to jeszcze raz podkreślić, sugerowanie ze Cel może zostać wywnioskowany z biologii, ale bardziej umiarkowane stwierdzenie, że jeśli staniesz z boku i spojrzysz na proces ewolucji jako całość, nie wygląda on na „koniecznie bezcelowy”. Przynajmniej, jeśli ta szczegółowa ideologiczna ekstrapolacja poza biologię złoży swe skrzydła, będzie możliwe posunąć się do przodu i podjąć bardziej miarodajną dyskusję o biologii i teologii.  (str. 57) </a:t>
            </a:r>
            <a:endParaRPr lang="en-AU" alt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1CFC6C59-199E-CCBD-9C33-026EAA60FB5B}"/>
              </a:ext>
            </a:extLst>
          </p:cNvPr>
          <p:cNvSpPr>
            <a:spLocks noGrp="1" noChangeArrowheads="1"/>
          </p:cNvSpPr>
          <p:nvPr>
            <p:ph type="body" idx="1"/>
          </p:nvPr>
        </p:nvSpPr>
        <p:spPr>
          <a:xfrm>
            <a:off x="0" y="0"/>
            <a:ext cx="9144000" cy="8181975"/>
          </a:xfrm>
        </p:spPr>
        <p:txBody>
          <a:bodyPr/>
          <a:lstStyle/>
          <a:p>
            <a:r>
              <a:rPr lang="pl-PL" altLang="en-US" sz="2000" b="1"/>
              <a:t>II Wielka narracja biologii </a:t>
            </a:r>
            <a:endParaRPr lang="pl-PL" altLang="en-US" sz="2000" i="1"/>
          </a:p>
          <a:p>
            <a:r>
              <a:rPr lang="pl-PL" altLang="en-US" sz="2000" i="1"/>
              <a:t>W dwóch kolejnych rozdziałach, bardzo szczegółowych, poświeconych głównie genetyce, Denis Alexander opisuje zjawiska, trudne do wyjaśnienia na zasadzie czystego przypadku. </a:t>
            </a:r>
          </a:p>
          <a:p>
            <a:r>
              <a:rPr lang="pl-PL" altLang="en-US" sz="2000" i="1"/>
              <a:t>Rozdział II „Wielka narracja biologii” zaczyna się od cytatu R. Dawkinsa, zagorzałego materialisty [przyp. GK]: „Jestem pod wrażeniem, jak ewolucja prowadzi do podobnych wyników, jeśli pozwoli się jej zajść powtórnie.”</a:t>
            </a:r>
          </a:p>
          <a:p>
            <a:r>
              <a:rPr lang="pl-PL" altLang="en-US" sz="2000" i="1"/>
              <a:t>Denis Alexander opisuje eksperyment Richarda Lensky’ego, w którym przez 10 lat śledzono, na 12 różnych stosach płytek laboratoryjnych (dla sprawdzenia równoległości przebiegu) spontaniczną ewolucję bakterii </a:t>
            </a:r>
            <a:r>
              <a:rPr lang="pl-PL" altLang="en-US" sz="2000"/>
              <a:t>Escherichia coli</a:t>
            </a:r>
            <a:r>
              <a:rPr lang="pl-PL" altLang="en-US" sz="2000" i="1"/>
              <a:t>, przez 50 000 pokoleń, co odpowiada milionowi lat ewolucji człowieka. W pokoleniu 33127 w jednym z 12 „rodowodów” pojawiła się mutacja, polegająca na możliwości metabolizowania cytrynianu. </a:t>
            </a:r>
            <a:endParaRPr lang="pl-PL" altLang="en-US" sz="2000"/>
          </a:p>
          <a:p>
            <a:r>
              <a:rPr lang="pl-PL" altLang="en-US" sz="2000"/>
              <a:t>To jakby koty, które zasmakowały w whisky (a do której miały nieograniczony dostęp), a  które dało tej populacji ogromne korzyści wzrostu, gdyż nie potrzebowały glikozy jako źródła pożywienia. Ta zmiana zaszła tylko w jednej z 12 butelek, i zeszło ponad 10 lat, aby się ujawniła. Dalsza analiza wykazała, że możliwość wykorzystania cytrynianu nie mogła zajść w jednym kroku, ale wymagała trzech różnych mutacji. Dwie mutacje, „w tle” musiały zajść uprzednio, a dopiero trzecia pozwoliła na skompletowanie wszystkich razem, umożliwiła użycie cytrynianu i w ten sposób otworzyła całkowicie nową drogę życia tej właśnie kolonii. (str. 65). </a:t>
            </a:r>
            <a:endParaRPr lang="en-AU" altLang="en-US"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92C8E12-B731-6F42-9723-6AC693817346}"/>
              </a:ext>
            </a:extLst>
          </p:cNvPr>
          <p:cNvPicPr>
            <a:picLocks noChangeAspect="1"/>
          </p:cNvPicPr>
          <p:nvPr/>
        </p:nvPicPr>
        <p:blipFill>
          <a:blip r:embed="rId2"/>
          <a:stretch>
            <a:fillRect/>
          </a:stretch>
        </p:blipFill>
        <p:spPr>
          <a:xfrm>
            <a:off x="153607" y="0"/>
            <a:ext cx="8836785" cy="6858000"/>
          </a:xfrm>
          <a:prstGeom prst="rect">
            <a:avLst/>
          </a:prstGeom>
        </p:spPr>
      </p:pic>
      <p:cxnSp>
        <p:nvCxnSpPr>
          <p:cNvPr id="7" name="Łącznik prosty 6">
            <a:extLst>
              <a:ext uri="{FF2B5EF4-FFF2-40B4-BE49-F238E27FC236}">
                <a16:creationId xmlns:a16="http://schemas.microsoft.com/office/drawing/2014/main" id="{23772D11-885C-ABCE-772F-ED036CD0EA18}"/>
              </a:ext>
            </a:extLst>
          </p:cNvPr>
          <p:cNvCxnSpPr/>
          <p:nvPr/>
        </p:nvCxnSpPr>
        <p:spPr>
          <a:xfrm>
            <a:off x="6012160" y="2348880"/>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8B81114F-C7C4-17E5-D4D2-B8D2E2238544}"/>
              </a:ext>
            </a:extLst>
          </p:cNvPr>
          <p:cNvCxnSpPr/>
          <p:nvPr/>
        </p:nvCxnSpPr>
        <p:spPr>
          <a:xfrm>
            <a:off x="2411760" y="3026756"/>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8FF54A3F-CFE9-E457-DFE6-B70A8AF4F3CC}"/>
              </a:ext>
            </a:extLst>
          </p:cNvPr>
          <p:cNvCxnSpPr>
            <a:cxnSpLocks/>
          </p:cNvCxnSpPr>
          <p:nvPr/>
        </p:nvCxnSpPr>
        <p:spPr>
          <a:xfrm>
            <a:off x="323528" y="6481472"/>
            <a:ext cx="37444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002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CB9BD86B-2ADA-0813-93B3-889002E99A4E}"/>
              </a:ext>
            </a:extLst>
          </p:cNvPr>
          <p:cNvPicPr>
            <a:picLocks noChangeAspect="1"/>
          </p:cNvPicPr>
          <p:nvPr/>
        </p:nvPicPr>
        <p:blipFill>
          <a:blip r:embed="rId2"/>
          <a:stretch>
            <a:fillRect/>
          </a:stretch>
        </p:blipFill>
        <p:spPr>
          <a:xfrm>
            <a:off x="0" y="-9305"/>
            <a:ext cx="9131627" cy="6867305"/>
          </a:xfrm>
          <a:prstGeom prst="rect">
            <a:avLst/>
          </a:prstGeom>
        </p:spPr>
      </p:pic>
      <p:pic>
        <p:nvPicPr>
          <p:cNvPr id="8" name="Obraz 7">
            <a:extLst>
              <a:ext uri="{FF2B5EF4-FFF2-40B4-BE49-F238E27FC236}">
                <a16:creationId xmlns:a16="http://schemas.microsoft.com/office/drawing/2014/main" id="{A3654BEB-DE7C-6B3B-D186-1D4DCF30C109}"/>
              </a:ext>
            </a:extLst>
          </p:cNvPr>
          <p:cNvPicPr>
            <a:picLocks noChangeAspect="1"/>
          </p:cNvPicPr>
          <p:nvPr/>
        </p:nvPicPr>
        <p:blipFill>
          <a:blip r:embed="rId3"/>
          <a:stretch>
            <a:fillRect/>
          </a:stretch>
        </p:blipFill>
        <p:spPr>
          <a:xfrm>
            <a:off x="422181" y="2996952"/>
            <a:ext cx="6092919" cy="634349"/>
          </a:xfrm>
          <a:prstGeom prst="rect">
            <a:avLst/>
          </a:prstGeom>
        </p:spPr>
      </p:pic>
    </p:spTree>
    <p:extLst>
      <p:ext uri="{BB962C8B-B14F-4D97-AF65-F5344CB8AC3E}">
        <p14:creationId xmlns:p14="http://schemas.microsoft.com/office/powerpoint/2010/main" val="2293905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9D1C07-74E0-DD70-39FE-C2E9B78B6BF9}"/>
              </a:ext>
            </a:extLst>
          </p:cNvPr>
          <p:cNvSpPr>
            <a:spLocks noGrp="1"/>
          </p:cNvSpPr>
          <p:nvPr>
            <p:ph type="title"/>
          </p:nvPr>
        </p:nvSpPr>
        <p:spPr/>
        <p:txBody>
          <a:bodyPr/>
          <a:lstStyle/>
          <a:p>
            <a:r>
              <a:rPr lang="pl-PL" sz="3600" dirty="0"/>
              <a:t>Fizyk, ekonomista mówi</a:t>
            </a:r>
            <a:endParaRPr lang="en-US" sz="3600" dirty="0"/>
          </a:p>
        </p:txBody>
      </p:sp>
      <p:sp>
        <p:nvSpPr>
          <p:cNvPr id="3" name="pole tekstowe 2">
            <a:extLst>
              <a:ext uri="{FF2B5EF4-FFF2-40B4-BE49-F238E27FC236}">
                <a16:creationId xmlns:a16="http://schemas.microsoft.com/office/drawing/2014/main" id="{3743232E-DAE4-91D5-6255-D5A88BFC99FC}"/>
              </a:ext>
            </a:extLst>
          </p:cNvPr>
          <p:cNvSpPr txBox="1"/>
          <p:nvPr/>
        </p:nvSpPr>
        <p:spPr>
          <a:xfrm>
            <a:off x="611561" y="1448672"/>
            <a:ext cx="8532440" cy="5016758"/>
          </a:xfrm>
          <a:prstGeom prst="rect">
            <a:avLst/>
          </a:prstGeom>
          <a:noFill/>
        </p:spPr>
        <p:txBody>
          <a:bodyPr wrap="square" rtlCol="0">
            <a:spAutoFit/>
          </a:bodyPr>
          <a:lstStyle/>
          <a:p>
            <a:pPr marL="342900" indent="-342900">
              <a:buFont typeface="Arial" panose="020B0604020202020204" pitchFamily="34" charset="0"/>
              <a:buChar char="•"/>
            </a:pPr>
            <a:r>
              <a:rPr lang="pl-PL" sz="2000" dirty="0"/>
              <a:t>Że wszystkie zjawiska mają swoje przyczyny, które niekoniecznie są oczywiste, więc naukowcy mają zajęcie</a:t>
            </a:r>
          </a:p>
          <a:p>
            <a:pPr marL="342900" indent="-342900">
              <a:buFont typeface="Arial" panose="020B0604020202020204" pitchFamily="34" charset="0"/>
              <a:buChar char="•"/>
            </a:pPr>
            <a:r>
              <a:rPr lang="pl-PL" sz="2000" dirty="0"/>
              <a:t>Ba! Kontrowersje dotyczą zazwyczaj podawanych </a:t>
            </a:r>
            <a:r>
              <a:rPr lang="pl-PL" sz="2000" i="1" dirty="0"/>
              <a:t>przyczyn</a:t>
            </a:r>
            <a:r>
              <a:rPr lang="pl-PL" sz="2000" dirty="0"/>
              <a:t>, a nie faktów.</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W świecie człowieka, to człowiek jest zazwyczaj przyczyną </a:t>
            </a:r>
            <a:r>
              <a:rPr lang="pl-PL" sz="2000" i="1" dirty="0"/>
              <a:t>sprawczą</a:t>
            </a:r>
          </a:p>
          <a:p>
            <a:pPr marL="342900" indent="-342900">
              <a:buFont typeface="Arial" panose="020B0604020202020204" pitchFamily="34" charset="0"/>
              <a:buChar char="•"/>
            </a:pPr>
            <a:endParaRPr lang="pl-PL" sz="2000" i="1" dirty="0"/>
          </a:p>
          <a:p>
            <a:pPr marL="342900" indent="-342900">
              <a:buFont typeface="Arial" panose="020B0604020202020204" pitchFamily="34" charset="0"/>
              <a:buChar char="•"/>
            </a:pPr>
            <a:r>
              <a:rPr lang="pl-PL" sz="2000" dirty="0"/>
              <a:t>Przyczyny działają na stulecia do przodu</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Myśl jest jednak wytworem nie tylko </a:t>
            </a:r>
            <a:r>
              <a:rPr lang="pl-PL" sz="2000" dirty="0" err="1"/>
              <a:t>pojedycznego</a:t>
            </a:r>
            <a:r>
              <a:rPr lang="pl-PL" sz="2000" dirty="0"/>
              <a:t> człowieka, ale przede wszystkim </a:t>
            </a:r>
            <a:r>
              <a:rPr lang="pl-PL" sz="2000" i="1" dirty="0"/>
              <a:t>warunków brzegowych</a:t>
            </a:r>
            <a:endParaRPr lang="pl-PL" sz="2000" dirty="0"/>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Filozofia, w szczególności, „rzutuje” na stulecia do przodu</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Dzisiejszy scjentyzm, relatywizm moralny, oraz beztroska, może wynikać z myśli nawet 300 lat temu…</a:t>
            </a:r>
            <a:endParaRPr lang="en-US" sz="2000" dirty="0"/>
          </a:p>
        </p:txBody>
      </p:sp>
    </p:spTree>
    <p:extLst>
      <p:ext uri="{BB962C8B-B14F-4D97-AF65-F5344CB8AC3E}">
        <p14:creationId xmlns:p14="http://schemas.microsoft.com/office/powerpoint/2010/main" val="3195900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 </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74340" y="953880"/>
            <a:ext cx="8969660" cy="4525963"/>
          </a:xfrm>
        </p:spPr>
        <p:txBody>
          <a:bodyPr/>
          <a:lstStyle/>
          <a:p>
            <a:r>
              <a:rPr lang="pl-PL" sz="1900" dirty="0">
                <a:solidFill>
                  <a:schemeClr val="accent2"/>
                </a:solidFill>
              </a:rPr>
              <a:t>Ockham, pewno nieco z przekory, dla obalenia „dowodów” Tomasza na istnienie Boga, poddał w wątpliwość rozumowanie: przyczyna → skutek, zasadnicze w „Fizyce” Arystotelesa.</a:t>
            </a:r>
          </a:p>
          <a:p>
            <a:r>
              <a:rPr lang="pl-PL" sz="1900" dirty="0">
                <a:solidFill>
                  <a:schemeClr val="accent2"/>
                </a:solidFill>
              </a:rPr>
              <a:t>Negacja relacji </a:t>
            </a:r>
            <a:r>
              <a:rPr lang="pl-PL" sz="1900" dirty="0" err="1">
                <a:solidFill>
                  <a:schemeClr val="accent2"/>
                </a:solidFill>
              </a:rPr>
              <a:t>przyczynowo-skutkowych</a:t>
            </a:r>
            <a:r>
              <a:rPr lang="pl-PL" sz="1900" dirty="0">
                <a:solidFill>
                  <a:schemeClr val="accent2"/>
                </a:solidFill>
              </a:rPr>
              <a:t> byłaby </a:t>
            </a:r>
            <a:r>
              <a:rPr lang="pl-PL" sz="1900" b="1" dirty="0">
                <a:solidFill>
                  <a:schemeClr val="accent2"/>
                </a:solidFill>
              </a:rPr>
              <a:t>końcem nauki</a:t>
            </a:r>
            <a:r>
              <a:rPr lang="pl-PL" sz="1900" dirty="0">
                <a:solidFill>
                  <a:schemeClr val="accent2"/>
                </a:solidFill>
              </a:rPr>
              <a:t>, nie mówiąc o dewastacyjnych konsekwencjach </a:t>
            </a:r>
            <a:r>
              <a:rPr lang="pl-PL" sz="1900" b="1" dirty="0">
                <a:solidFill>
                  <a:schemeClr val="accent2"/>
                </a:solidFill>
              </a:rPr>
              <a:t>dla etyki</a:t>
            </a:r>
            <a:r>
              <a:rPr lang="pl-PL" sz="1900" dirty="0">
                <a:solidFill>
                  <a:schemeClr val="accent2"/>
                </a:solidFill>
              </a:rPr>
              <a:t>.</a:t>
            </a:r>
          </a:p>
          <a:p>
            <a:r>
              <a:rPr lang="pl-PL" sz="1900" dirty="0">
                <a:solidFill>
                  <a:schemeClr val="accent2"/>
                </a:solidFill>
              </a:rPr>
              <a:t>Na przekór Hume’owi, fizyka dzisiejsza obaliła mnóstwo „pewnych” pojęć, jak pusta czasoprzestrzeń czy lokalność zdarzeń. Ale nie </a:t>
            </a:r>
            <a:r>
              <a:rPr lang="pl-PL" sz="1900" b="1" dirty="0">
                <a:solidFill>
                  <a:schemeClr val="accent2"/>
                </a:solidFill>
              </a:rPr>
              <a:t>przyczynowość.</a:t>
            </a:r>
            <a:r>
              <a:rPr lang="pl-PL" sz="1900" dirty="0">
                <a:solidFill>
                  <a:schemeClr val="accent2"/>
                </a:solidFill>
              </a:rPr>
              <a:t> </a:t>
            </a:r>
          </a:p>
          <a:p>
            <a:r>
              <a:rPr lang="pl-PL" sz="1900" dirty="0">
                <a:solidFill>
                  <a:schemeClr val="accent2"/>
                </a:solidFill>
              </a:rPr>
              <a:t>GK stawia wręcz przyczynowość jako zasadnicze prawo natury, oczywiście, będące stwierdzeniem meta-fizycznym, czyli </a:t>
            </a:r>
            <a:r>
              <a:rPr lang="pl-PL" sz="1900" b="1" dirty="0">
                <a:solidFill>
                  <a:schemeClr val="accent2"/>
                </a:solidFill>
              </a:rPr>
              <a:t>niemożliwym</a:t>
            </a:r>
            <a:r>
              <a:rPr lang="pl-PL" sz="1900" dirty="0">
                <a:solidFill>
                  <a:schemeClr val="accent2"/>
                </a:solidFill>
              </a:rPr>
              <a:t> do udowodnienia</a:t>
            </a:r>
          </a:p>
          <a:p>
            <a:r>
              <a:rPr lang="pl-PL" sz="1900" dirty="0">
                <a:solidFill>
                  <a:schemeClr val="accent2"/>
                </a:solidFill>
              </a:rPr>
              <a:t>GK rozciąga też zasadę przyczynowości na świat niematerialny, czyli poza granice czasu i przestrzeni (!)</a:t>
            </a:r>
          </a:p>
          <a:p>
            <a:r>
              <a:rPr lang="pl-PL" sz="1900" dirty="0">
                <a:solidFill>
                  <a:schemeClr val="accent2"/>
                </a:solidFill>
              </a:rPr>
              <a:t>Rozdział między naukami ścisłymi a teologią datuje się wstecz, też do czasów Ockhama. Ale istotna jest ta nowsza linia rozdziału: do kiedy filozofowie i naukowcy (Kopernik, Galileusz, Kartezjusz, Newton, Kant, Laplace, </a:t>
            </a:r>
            <a:r>
              <a:rPr lang="pl-PL" sz="1900" dirty="0" err="1">
                <a:solidFill>
                  <a:schemeClr val="accent2"/>
                </a:solidFill>
              </a:rPr>
              <a:t>Lemaître</a:t>
            </a:r>
            <a:r>
              <a:rPr lang="pl-PL" sz="1900" dirty="0">
                <a:solidFill>
                  <a:schemeClr val="accent2"/>
                </a:solidFill>
              </a:rPr>
              <a:t>, Planck, Einstein) </a:t>
            </a:r>
            <a:r>
              <a:rPr lang="pl-PL" sz="1900" i="1" dirty="0">
                <a:solidFill>
                  <a:schemeClr val="accent2"/>
                </a:solidFill>
              </a:rPr>
              <a:t>relacjonują się</a:t>
            </a:r>
            <a:r>
              <a:rPr lang="pl-PL" sz="1900" dirty="0">
                <a:solidFill>
                  <a:schemeClr val="accent2"/>
                </a:solidFill>
              </a:rPr>
              <a:t> do Boga, a od kiedy zaczynają udawać, że Pana Boga nie ma.</a:t>
            </a:r>
          </a:p>
          <a:p>
            <a:r>
              <a:rPr lang="pl-PL" sz="1900" dirty="0">
                <a:solidFill>
                  <a:schemeClr val="accent2"/>
                </a:solidFill>
              </a:rPr>
              <a:t>Ci ostatni, jak podkreślam w „Nauce i Wierze” powodują u mnie reakcję alergiczną</a:t>
            </a:r>
            <a:r>
              <a:rPr lang="pl-PL" sz="2400" dirty="0">
                <a:solidFill>
                  <a:schemeClr val="accent2"/>
                </a:solidFill>
              </a:rPr>
              <a:t>…                               </a:t>
            </a:r>
            <a:r>
              <a:rPr lang="pl-PL" sz="2400" b="1" dirty="0">
                <a:solidFill>
                  <a:srgbClr val="FF0000"/>
                </a:solidFill>
              </a:rPr>
              <a:t>Dziękuję za uwagę!</a:t>
            </a:r>
          </a:p>
          <a:p>
            <a:endParaRPr lang="pl-PL" sz="2000" dirty="0"/>
          </a:p>
        </p:txBody>
      </p:sp>
    </p:spTree>
    <p:extLst>
      <p:ext uri="{BB962C8B-B14F-4D97-AF65-F5344CB8AC3E}">
        <p14:creationId xmlns:p14="http://schemas.microsoft.com/office/powerpoint/2010/main" val="110068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00EF40-6918-4EE6-7BC1-05DB7D5F779F}"/>
              </a:ext>
            </a:extLst>
          </p:cNvPr>
          <p:cNvSpPr>
            <a:spLocks noGrp="1"/>
          </p:cNvSpPr>
          <p:nvPr>
            <p:ph type="title"/>
          </p:nvPr>
        </p:nvSpPr>
        <p:spPr>
          <a:xfrm>
            <a:off x="457200" y="-30832"/>
            <a:ext cx="8229600" cy="1143000"/>
          </a:xfrm>
        </p:spPr>
        <p:txBody>
          <a:bodyPr/>
          <a:lstStyle/>
          <a:p>
            <a:r>
              <a:rPr lang="pl-PL" sz="3600" dirty="0"/>
              <a:t>Hobbes: Przyczyna i skutek</a:t>
            </a:r>
            <a:endParaRPr lang="en-US" sz="3600" dirty="0"/>
          </a:p>
        </p:txBody>
      </p:sp>
      <p:sp>
        <p:nvSpPr>
          <p:cNvPr id="3" name="Symbol zastępczy zawartości 2">
            <a:extLst>
              <a:ext uri="{FF2B5EF4-FFF2-40B4-BE49-F238E27FC236}">
                <a16:creationId xmlns:a16="http://schemas.microsoft.com/office/drawing/2014/main" id="{553CFDA8-030A-292B-DA34-A1F54C629FDF}"/>
              </a:ext>
            </a:extLst>
          </p:cNvPr>
          <p:cNvSpPr>
            <a:spLocks noGrp="1"/>
          </p:cNvSpPr>
          <p:nvPr>
            <p:ph idx="1"/>
          </p:nvPr>
        </p:nvSpPr>
        <p:spPr>
          <a:xfrm>
            <a:off x="352128" y="836712"/>
            <a:ext cx="8612359" cy="4525963"/>
          </a:xfrm>
        </p:spPr>
        <p:txBody>
          <a:bodyPr/>
          <a:lstStyle/>
          <a:p>
            <a:pPr marL="0" indent="0">
              <a:spcBef>
                <a:spcPts val="0"/>
              </a:spcBef>
              <a:spcAft>
                <a:spcPts val="600"/>
              </a:spcAft>
              <a:buNone/>
            </a:pPr>
            <a:r>
              <a:rPr lang="pl-PL" sz="1900" dirty="0"/>
              <a:t>„Hobbes przedstawił dwa sposoby badania przyczyn: poprzez wyjaśnienia nieznanych skutków danej przyczyny i poprzez opisywanie skutków znanych, w celu znalezienia przyczyny. Za pomocą pierwszego sposobu, polegającym na arbitralnym przyjmowaniu nazw i definicji rzeczy, starał się m.in. wyjaśnić zagadnienia linii, kątów, światła i różnych rodzajów ruchu. Drugi sposób odnosił się do tych gałęzi wiedzy, które opierają się na badaniu szczegółów, poprzez ich opis, jak np. nauki o przyrodzie i społeczeństwie. Sformułował też rozwiniętą klasyfikację rodzajów przyczyn, dzieląc je na: bezpośrednie i pośrednie, naturalny i nienaturalne, pełne i cząstkowe , a nadto na nieodzowne, sprawcze i materialne.” [R. Tokarczuk, </a:t>
            </a:r>
            <a:r>
              <a:rPr lang="pl-PL" sz="1900" i="1" dirty="0"/>
              <a:t>op. cit</a:t>
            </a:r>
            <a:r>
              <a:rPr lang="pl-PL" sz="1900" dirty="0"/>
              <a:t>. str. 41</a:t>
            </a:r>
            <a:endParaRPr lang="pl-PL" sz="1900" dirty="0">
              <a:solidFill>
                <a:schemeClr val="accent2"/>
              </a:solidFill>
            </a:endParaRPr>
          </a:p>
          <a:p>
            <a:pPr marL="0" indent="0">
              <a:buNone/>
            </a:pPr>
            <a:r>
              <a:rPr lang="pl-PL" altLang="it-IT" sz="1900" dirty="0">
                <a:solidFill>
                  <a:srgbClr val="000099"/>
                </a:solidFill>
                <a:ea typeface="Arial Unicode MS" pitchFamily="34" charset="-128"/>
              </a:rPr>
              <a:t>W matematyce definiujemy przyczynę konieczną i przyczynę wystarczającą. Ale jest to stosunkowo proste jedynie w matematyce.</a:t>
            </a:r>
            <a:endParaRPr lang="en-US" sz="1900" dirty="0"/>
          </a:p>
        </p:txBody>
      </p:sp>
      <p:pic>
        <p:nvPicPr>
          <p:cNvPr id="7" name="Obraz 6">
            <a:extLst>
              <a:ext uri="{FF2B5EF4-FFF2-40B4-BE49-F238E27FC236}">
                <a16:creationId xmlns:a16="http://schemas.microsoft.com/office/drawing/2014/main" id="{E8200ED1-9A82-6BC1-289B-4FF753D9BCF1}"/>
              </a:ext>
            </a:extLst>
          </p:cNvPr>
          <p:cNvPicPr>
            <a:picLocks noChangeAspect="1"/>
          </p:cNvPicPr>
          <p:nvPr/>
        </p:nvPicPr>
        <p:blipFill>
          <a:blip r:embed="rId2"/>
          <a:stretch>
            <a:fillRect/>
          </a:stretch>
        </p:blipFill>
        <p:spPr>
          <a:xfrm>
            <a:off x="904886" y="4929227"/>
            <a:ext cx="7168748" cy="1952856"/>
          </a:xfrm>
          <a:prstGeom prst="rect">
            <a:avLst/>
          </a:prstGeom>
        </p:spPr>
      </p:pic>
      <p:sp>
        <p:nvSpPr>
          <p:cNvPr id="8" name="pole tekstowe 7">
            <a:extLst>
              <a:ext uri="{FF2B5EF4-FFF2-40B4-BE49-F238E27FC236}">
                <a16:creationId xmlns:a16="http://schemas.microsoft.com/office/drawing/2014/main" id="{DA6F6FF0-C99C-0324-6E8A-A09B6E6FFC9A}"/>
              </a:ext>
            </a:extLst>
          </p:cNvPr>
          <p:cNvSpPr txBox="1"/>
          <p:nvPr/>
        </p:nvSpPr>
        <p:spPr>
          <a:xfrm>
            <a:off x="1070365" y="5645444"/>
            <a:ext cx="7168749" cy="584775"/>
          </a:xfrm>
          <a:prstGeom prst="rect">
            <a:avLst/>
          </a:prstGeom>
          <a:noFill/>
        </p:spPr>
        <p:txBody>
          <a:bodyPr wrap="square" rtlCol="0">
            <a:spAutoFit/>
          </a:bodyPr>
          <a:lstStyle/>
          <a:p>
            <a:r>
              <a:rPr lang="pl-PL" sz="1600" dirty="0"/>
              <a:t>G. Karwasz, </a:t>
            </a:r>
            <a:r>
              <a:rPr lang="pl-PL" sz="1600" i="1" dirty="0" err="1"/>
              <a:t>Between</a:t>
            </a:r>
            <a:r>
              <a:rPr lang="pl-PL" sz="1600" i="1" dirty="0"/>
              <a:t> </a:t>
            </a:r>
            <a:r>
              <a:rPr lang="pl-PL" sz="1600" i="1" dirty="0" err="1"/>
              <a:t>Physics</a:t>
            </a:r>
            <a:r>
              <a:rPr lang="pl-PL" sz="1600" i="1" dirty="0"/>
              <a:t> and </a:t>
            </a:r>
            <a:r>
              <a:rPr lang="pl-PL" sz="1600" i="1" dirty="0" err="1"/>
              <a:t>Metaphysics</a:t>
            </a:r>
            <a:r>
              <a:rPr lang="pl-PL" sz="1600" i="1" dirty="0"/>
              <a:t>: on </a:t>
            </a:r>
            <a:r>
              <a:rPr lang="pl-PL" sz="1600" i="1" dirty="0" err="1"/>
              <a:t>Determinism</a:t>
            </a:r>
            <a:r>
              <a:rPr lang="pl-PL" sz="1600" i="1" dirty="0"/>
              <a:t>, Arrow of Time and </a:t>
            </a:r>
            <a:r>
              <a:rPr lang="pl-PL" sz="1600" i="1" dirty="0" err="1"/>
              <a:t>Causality</a:t>
            </a:r>
            <a:r>
              <a:rPr lang="pl-PL" sz="1600" i="1" dirty="0"/>
              <a:t>, </a:t>
            </a:r>
            <a:r>
              <a:rPr lang="pl-PL" sz="1600" dirty="0" err="1"/>
              <a:t>Philosophy</a:t>
            </a:r>
            <a:r>
              <a:rPr lang="pl-PL" sz="1600" dirty="0"/>
              <a:t> and </a:t>
            </a:r>
            <a:r>
              <a:rPr lang="pl-PL" sz="1600" dirty="0" err="1"/>
              <a:t>Cosmology</a:t>
            </a:r>
            <a:r>
              <a:rPr lang="pl-PL" sz="1600" dirty="0"/>
              <a:t> (</a:t>
            </a:r>
            <a:r>
              <a:rPr lang="pl-PL" sz="1600" dirty="0" err="1"/>
              <a:t>Kiev</a:t>
            </a:r>
            <a:r>
              <a:rPr lang="pl-PL" sz="1600" dirty="0"/>
              <a:t>), 2020.</a:t>
            </a:r>
            <a:endParaRPr lang="en-US" sz="1600" dirty="0"/>
          </a:p>
        </p:txBody>
      </p:sp>
    </p:spTree>
    <p:extLst>
      <p:ext uri="{BB962C8B-B14F-4D97-AF65-F5344CB8AC3E}">
        <p14:creationId xmlns:p14="http://schemas.microsoft.com/office/powerpoint/2010/main" val="89203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DE959-6031-6283-274A-431D3865304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C9557A6-D150-9B7D-94C0-BCA59D28D04A}"/>
              </a:ext>
            </a:extLst>
          </p:cNvPr>
          <p:cNvSpPr>
            <a:spLocks noGrp="1"/>
          </p:cNvSpPr>
          <p:nvPr>
            <p:ph type="title"/>
          </p:nvPr>
        </p:nvSpPr>
        <p:spPr>
          <a:xfrm>
            <a:off x="457200" y="-30832"/>
            <a:ext cx="8229600" cy="1143000"/>
          </a:xfrm>
        </p:spPr>
        <p:txBody>
          <a:bodyPr/>
          <a:lstStyle/>
          <a:p>
            <a:r>
              <a:rPr lang="pl-PL" sz="3600" dirty="0"/>
              <a:t>Hobbes: Filozofia przyrody</a:t>
            </a:r>
            <a:endParaRPr lang="en-US" sz="3600" dirty="0"/>
          </a:p>
        </p:txBody>
      </p:sp>
      <p:sp>
        <p:nvSpPr>
          <p:cNvPr id="3" name="Symbol zastępczy zawartości 2">
            <a:extLst>
              <a:ext uri="{FF2B5EF4-FFF2-40B4-BE49-F238E27FC236}">
                <a16:creationId xmlns:a16="http://schemas.microsoft.com/office/drawing/2014/main" id="{D514F0C2-0ECD-FEEC-99D5-3E8A9DF5473D}"/>
              </a:ext>
            </a:extLst>
          </p:cNvPr>
          <p:cNvSpPr>
            <a:spLocks noGrp="1"/>
          </p:cNvSpPr>
          <p:nvPr>
            <p:ph idx="1"/>
          </p:nvPr>
        </p:nvSpPr>
        <p:spPr>
          <a:xfrm>
            <a:off x="176064" y="1112168"/>
            <a:ext cx="8791872" cy="4525963"/>
          </a:xfrm>
        </p:spPr>
        <p:txBody>
          <a:bodyPr/>
          <a:lstStyle/>
          <a:p>
            <a:pPr marL="0" indent="0">
              <a:spcBef>
                <a:spcPts val="0"/>
              </a:spcBef>
              <a:spcAft>
                <a:spcPts val="600"/>
              </a:spcAft>
              <a:buNone/>
            </a:pPr>
            <a:r>
              <a:rPr lang="pl-PL" sz="1900" dirty="0"/>
              <a:t>„Filozofia Hobbesa, zestawiana często z przyrodnicza koncepcją Galileusza, na tym tle odsłania swój abstrakcyjny, czy wręcz metafizyczny charakter. […] Takie zacieranie się granic tego, co filozoficzne, z tym co naukowe, wynikało być może z tego, że w owych czasach nie odróżniano jeszcze zbyt wyraźnie filozofii od nauki, często je natomiast ze sobą utożsamiano. </a:t>
            </a:r>
          </a:p>
          <a:p>
            <a:pPr marL="0" indent="0">
              <a:spcBef>
                <a:spcPts val="0"/>
              </a:spcBef>
              <a:spcAft>
                <a:spcPts val="600"/>
              </a:spcAft>
              <a:buNone/>
            </a:pPr>
            <a:r>
              <a:rPr lang="pl-PL" sz="1900" dirty="0"/>
              <a:t>Filozofia przyrody Hobbesa oparta była na racjonalistycznych założeniach, dedukcyjnej metodzie poznanie i sceptycznym stosunku do wyników bez-pośredniej obserwacji przyrody przez człowieka. Jego wysiłki, zmierzające do znalezienia jednej, uniwersalnej zasady obowiązującej całą filozofię przyrody, były bliskie założeniom innych systemów metafizycznych. Zmierzając do całościowego ogarnięcia przyrody, na dalszym planie pozostawiał wyjaśnianie szczegółowych problemów. Była to filozofia metafizyczna, która ogólne pojęcia, adekwatne do mechanistycznie wyobrażonego systemu przyrody, usiłowała także zastosować do analiz problemów człowieka.” (R. Tokarczyk, </a:t>
            </a:r>
            <a:r>
              <a:rPr lang="pl-PL" sz="1900" i="1" dirty="0" err="1"/>
              <a:t>op</a:t>
            </a:r>
            <a:r>
              <a:rPr lang="pl-PL" sz="1900" i="1" dirty="0"/>
              <a:t> cit., </a:t>
            </a:r>
            <a:r>
              <a:rPr lang="pl-PL" sz="1900" dirty="0" err="1"/>
              <a:t>str</a:t>
            </a:r>
            <a:r>
              <a:rPr lang="pl-PL" sz="1900" dirty="0"/>
              <a:t> 47)</a:t>
            </a:r>
          </a:p>
          <a:p>
            <a:pPr marL="0" indent="0">
              <a:spcBef>
                <a:spcPts val="0"/>
              </a:spcBef>
              <a:spcAft>
                <a:spcPts val="600"/>
              </a:spcAft>
              <a:buNone/>
            </a:pPr>
            <a:endParaRPr lang="pl-PL" sz="1900" dirty="0"/>
          </a:p>
          <a:p>
            <a:pPr marL="0" indent="0">
              <a:spcBef>
                <a:spcPts val="0"/>
              </a:spcBef>
              <a:spcAft>
                <a:spcPts val="600"/>
              </a:spcAft>
              <a:buNone/>
            </a:pPr>
            <a:r>
              <a:rPr lang="pl-PL" sz="1900" dirty="0">
                <a:solidFill>
                  <a:schemeClr val="accent2"/>
                </a:solidFill>
              </a:rPr>
              <a:t>Mieliśmy już tego przykłady: Kartezjusz, który szukał zmysłu wspólnego w szyszynce, La </a:t>
            </a:r>
            <a:r>
              <a:rPr lang="pl-PL" sz="1900" dirty="0" err="1">
                <a:solidFill>
                  <a:schemeClr val="accent2"/>
                </a:solidFill>
              </a:rPr>
              <a:t>Mettrie</a:t>
            </a:r>
            <a:r>
              <a:rPr lang="pl-PL" sz="1900" dirty="0">
                <a:solidFill>
                  <a:schemeClr val="accent2"/>
                </a:solidFill>
              </a:rPr>
              <a:t> (nieco później) który pisał o </a:t>
            </a:r>
            <a:r>
              <a:rPr lang="pl-PL" sz="1900" dirty="0" err="1">
                <a:solidFill>
                  <a:schemeClr val="accent2"/>
                </a:solidFill>
              </a:rPr>
              <a:t>człowieku-maszynie</a:t>
            </a:r>
            <a:r>
              <a:rPr lang="pl-PL" sz="1900" dirty="0">
                <a:solidFill>
                  <a:schemeClr val="accent2"/>
                </a:solidFill>
              </a:rPr>
              <a:t> itd. </a:t>
            </a:r>
          </a:p>
          <a:p>
            <a:pPr marL="0" indent="0">
              <a:buNone/>
            </a:pPr>
            <a:endParaRPr lang="pl-PL" sz="1900" dirty="0"/>
          </a:p>
          <a:p>
            <a:pPr marL="0" indent="0">
              <a:buNone/>
            </a:pPr>
            <a:endParaRPr lang="pl-PL" sz="1900" dirty="0"/>
          </a:p>
        </p:txBody>
      </p:sp>
    </p:spTree>
    <p:extLst>
      <p:ext uri="{BB962C8B-B14F-4D97-AF65-F5344CB8AC3E}">
        <p14:creationId xmlns:p14="http://schemas.microsoft.com/office/powerpoint/2010/main" val="416603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28307-1FDE-BB86-9F8A-A6D199D7862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D4F2A66-A90C-ADFF-FC13-DC495C420BF8}"/>
              </a:ext>
            </a:extLst>
          </p:cNvPr>
          <p:cNvSpPr>
            <a:spLocks noGrp="1"/>
          </p:cNvSpPr>
          <p:nvPr>
            <p:ph type="title"/>
          </p:nvPr>
        </p:nvSpPr>
        <p:spPr>
          <a:xfrm>
            <a:off x="443699" y="-181596"/>
            <a:ext cx="8229600" cy="1143000"/>
          </a:xfrm>
        </p:spPr>
        <p:txBody>
          <a:bodyPr/>
          <a:lstStyle/>
          <a:p>
            <a:r>
              <a:rPr lang="pl-PL" sz="3600" dirty="0"/>
              <a:t>Hobbes: Doznania zmysłowe</a:t>
            </a:r>
            <a:endParaRPr lang="en-US" sz="3600" dirty="0"/>
          </a:p>
        </p:txBody>
      </p:sp>
      <p:sp>
        <p:nvSpPr>
          <p:cNvPr id="3" name="Symbol zastępczy zawartości 2">
            <a:extLst>
              <a:ext uri="{FF2B5EF4-FFF2-40B4-BE49-F238E27FC236}">
                <a16:creationId xmlns:a16="http://schemas.microsoft.com/office/drawing/2014/main" id="{A2F93520-A5DD-B1CB-D318-AF6764C54890}"/>
              </a:ext>
            </a:extLst>
          </p:cNvPr>
          <p:cNvSpPr>
            <a:spLocks noGrp="1"/>
          </p:cNvSpPr>
          <p:nvPr>
            <p:ph idx="1"/>
          </p:nvPr>
        </p:nvSpPr>
        <p:spPr>
          <a:xfrm>
            <a:off x="179512" y="684873"/>
            <a:ext cx="8856984" cy="4525963"/>
          </a:xfrm>
        </p:spPr>
        <p:txBody>
          <a:bodyPr/>
          <a:lstStyle/>
          <a:p>
            <a:pPr marL="0" indent="0">
              <a:spcBef>
                <a:spcPts val="0"/>
              </a:spcBef>
              <a:spcAft>
                <a:spcPts val="600"/>
              </a:spcAft>
              <a:buNone/>
            </a:pPr>
            <a:r>
              <a:rPr lang="pl-PL" sz="1900" dirty="0"/>
              <a:t>„Doznania zmysłowe i obrazy zmysłowe, wyobraźnia i wyobrażenia przez wiele lat przyciągały uwagę badawczą Hobbesa. […] Doznanie zmysłowe jest jakimś ruchem wewnętrznym w tym, kto go doznaje, powstałym wskutek jakiegoś ruchu cząstek wewnętrznych przedmiotu i przenoszonym przez środowiska do </a:t>
            </a:r>
            <a:r>
              <a:rPr lang="pl-PL" sz="1900" dirty="0" err="1"/>
              <a:t>najbar</a:t>
            </a:r>
            <a:r>
              <a:rPr lang="pl-PL" sz="1900" dirty="0"/>
              <a:t>-dziej wewnętrznej części organizmu. […] Wyobrażenia były według niego niczym więcej, jak tylko ruchami w pewnych wewnętrznych  substancjach w mózgu.” </a:t>
            </a:r>
          </a:p>
          <a:p>
            <a:pPr marL="0" indent="0">
              <a:spcBef>
                <a:spcPts val="0"/>
              </a:spcBef>
              <a:spcAft>
                <a:spcPts val="600"/>
              </a:spcAft>
              <a:buNone/>
            </a:pPr>
            <a:r>
              <a:rPr lang="pl-PL" sz="1600" dirty="0"/>
              <a:t>[1] R. Tokarczyk, </a:t>
            </a:r>
            <a:r>
              <a:rPr lang="pl-PL" sz="1600" i="1" dirty="0"/>
              <a:t>op. cit., </a:t>
            </a:r>
            <a:r>
              <a:rPr lang="pl-PL" sz="1600" dirty="0"/>
              <a:t>s. 49 [2] T. Hobbes, </a:t>
            </a:r>
            <a:r>
              <a:rPr lang="pl-PL" sz="1600" i="1" dirty="0"/>
              <a:t>Elementy </a:t>
            </a:r>
            <a:r>
              <a:rPr lang="pl-PL" sz="1600" dirty="0"/>
              <a:t>filozofii, t. I, Warszawa 1956, s. 405</a:t>
            </a:r>
          </a:p>
          <a:p>
            <a:pPr marL="0" indent="0">
              <a:spcBef>
                <a:spcPts val="0"/>
              </a:spcBef>
              <a:spcAft>
                <a:spcPts val="600"/>
              </a:spcAft>
              <a:buNone/>
            </a:pPr>
            <a:r>
              <a:rPr lang="pl-PL" sz="1900" dirty="0">
                <a:solidFill>
                  <a:schemeClr val="accent2"/>
                </a:solidFill>
              </a:rPr>
              <a:t>I znów: poszukiwania trwały/ trwają tysiąclecia: od </a:t>
            </a:r>
            <a:r>
              <a:rPr lang="pl-PL" sz="1900" i="1" dirty="0">
                <a:solidFill>
                  <a:schemeClr val="accent2"/>
                </a:solidFill>
              </a:rPr>
              <a:t>De </a:t>
            </a:r>
            <a:r>
              <a:rPr lang="pl-PL" sz="1900" i="1" dirty="0" err="1">
                <a:solidFill>
                  <a:schemeClr val="accent2"/>
                </a:solidFill>
              </a:rPr>
              <a:t>Anima</a:t>
            </a:r>
            <a:r>
              <a:rPr lang="pl-PL" sz="1900" dirty="0">
                <a:solidFill>
                  <a:schemeClr val="accent2"/>
                </a:solidFill>
              </a:rPr>
              <a:t> Arystotelesa, który pisał o powietrzu (i wodzie) jako ośrodku przenoszącym drgania akustyczne,  po współczesne </a:t>
            </a:r>
            <a:r>
              <a:rPr lang="pl-PL" sz="1900" dirty="0" err="1">
                <a:solidFill>
                  <a:schemeClr val="accent2"/>
                </a:solidFill>
              </a:rPr>
              <a:t>neuro</a:t>
            </a:r>
            <a:r>
              <a:rPr lang="pl-PL" sz="1900" dirty="0">
                <a:solidFill>
                  <a:schemeClr val="accent2"/>
                </a:solidFill>
              </a:rPr>
              <a:t>-nauki, których skrajna materialistyczna wersja uważa świadomość za serię prądów elektrycznych w mózgu  </a:t>
            </a:r>
          </a:p>
          <a:p>
            <a:pPr marL="0" indent="0">
              <a:spcBef>
                <a:spcPts val="0"/>
              </a:spcBef>
              <a:spcAft>
                <a:spcPts val="600"/>
              </a:spcAft>
              <a:buNone/>
            </a:pPr>
            <a:endParaRPr lang="pl-PL" sz="1900" dirty="0">
              <a:solidFill>
                <a:schemeClr val="accent2"/>
              </a:solidFill>
            </a:endParaRPr>
          </a:p>
          <a:p>
            <a:pPr marL="0" indent="0">
              <a:buNone/>
            </a:pPr>
            <a:endParaRPr lang="pl-PL" sz="1900" dirty="0"/>
          </a:p>
          <a:p>
            <a:pPr marL="0" indent="0">
              <a:buNone/>
            </a:pPr>
            <a:endParaRPr lang="pl-PL" sz="1900" dirty="0"/>
          </a:p>
        </p:txBody>
      </p:sp>
      <p:pic>
        <p:nvPicPr>
          <p:cNvPr id="5" name="Obraz 4">
            <a:extLst>
              <a:ext uri="{FF2B5EF4-FFF2-40B4-BE49-F238E27FC236}">
                <a16:creationId xmlns:a16="http://schemas.microsoft.com/office/drawing/2014/main" id="{A7EF7D5C-F091-6BE5-836A-4F649781938F}"/>
              </a:ext>
            </a:extLst>
          </p:cNvPr>
          <p:cNvPicPr>
            <a:picLocks noChangeAspect="1"/>
          </p:cNvPicPr>
          <p:nvPr/>
        </p:nvPicPr>
        <p:blipFill>
          <a:blip r:embed="rId2"/>
          <a:stretch>
            <a:fillRect/>
          </a:stretch>
        </p:blipFill>
        <p:spPr>
          <a:xfrm>
            <a:off x="3707904" y="4161300"/>
            <a:ext cx="2841171" cy="1942088"/>
          </a:xfrm>
          <a:prstGeom prst="rect">
            <a:avLst/>
          </a:prstGeom>
        </p:spPr>
      </p:pic>
      <p:sp>
        <p:nvSpPr>
          <p:cNvPr id="6" name="pole tekstowe 5">
            <a:extLst>
              <a:ext uri="{FF2B5EF4-FFF2-40B4-BE49-F238E27FC236}">
                <a16:creationId xmlns:a16="http://schemas.microsoft.com/office/drawing/2014/main" id="{43FD02F3-941A-8D25-7DF9-69D3730A8958}"/>
              </a:ext>
            </a:extLst>
          </p:cNvPr>
          <p:cNvSpPr txBox="1"/>
          <p:nvPr/>
        </p:nvSpPr>
        <p:spPr>
          <a:xfrm>
            <a:off x="457200" y="5965448"/>
            <a:ext cx="7826181" cy="892552"/>
          </a:xfrm>
          <a:prstGeom prst="rect">
            <a:avLst/>
          </a:prstGeom>
          <a:solidFill>
            <a:schemeClr val="bg1"/>
          </a:solidFill>
        </p:spPr>
        <p:txBody>
          <a:bodyPr wrap="none" rtlCol="0">
            <a:spAutoFit/>
          </a:bodyPr>
          <a:lstStyle/>
          <a:p>
            <a:r>
              <a:rPr lang="pl-PL" sz="1600" dirty="0"/>
              <a:t>G. Karwasz, K. Wyborska, </a:t>
            </a:r>
            <a:r>
              <a:rPr lang="pl-PL" sz="1600" i="1" dirty="0"/>
              <a:t>Dydaktyka kognitywistyczna</a:t>
            </a:r>
            <a:r>
              <a:rPr lang="pl-PL" sz="1600" dirty="0"/>
              <a:t>, Fizyka w Szkole, 6/2024</a:t>
            </a:r>
          </a:p>
          <a:p>
            <a:r>
              <a:rPr lang="pl-PL" sz="1600" dirty="0"/>
              <a:t>G. Karwasz, </a:t>
            </a:r>
            <a:r>
              <a:rPr lang="pl-PL" sz="1600" i="1" dirty="0"/>
              <a:t>Arystoteles, </a:t>
            </a:r>
            <a:r>
              <a:rPr lang="pl-PL" sz="1600" i="1" dirty="0" err="1"/>
              <a:t>Buridian</a:t>
            </a:r>
            <a:r>
              <a:rPr lang="pl-PL" sz="1600" i="1" dirty="0"/>
              <a:t>, Kartezjusz</a:t>
            </a:r>
            <a:r>
              <a:rPr lang="pl-PL" sz="1600" dirty="0"/>
              <a:t>, Fizyka w Szkole 1/2024</a:t>
            </a:r>
          </a:p>
          <a:p>
            <a:pPr algn="l"/>
            <a:r>
              <a:rPr lang="en-US" sz="1000" b="0" i="0" u="none" strike="noStrike" baseline="0" dirty="0">
                <a:latin typeface="TimesNewRomanPSMT"/>
              </a:rPr>
              <a:t>https://upload.wikimedia.org/wikipedia/commons/thumb/f/fd/Organ_of_Corti_multilingual.svg/900px-Organ_of_Corti_multilingual.svg.png; Autor:</a:t>
            </a:r>
          </a:p>
          <a:p>
            <a:pPr algn="l"/>
            <a:r>
              <a:rPr lang="en-US" sz="1000" b="0" i="0" u="none" strike="noStrike" baseline="0" dirty="0">
                <a:latin typeface="TimesNewRomanPSMT"/>
              </a:rPr>
              <a:t>https://commons.wikimedia.org/wiki/User:Jmarchn</a:t>
            </a:r>
            <a:endParaRPr lang="en-US" sz="1000" dirty="0"/>
          </a:p>
        </p:txBody>
      </p:sp>
      <p:pic>
        <p:nvPicPr>
          <p:cNvPr id="8" name="Obraz 7">
            <a:extLst>
              <a:ext uri="{FF2B5EF4-FFF2-40B4-BE49-F238E27FC236}">
                <a16:creationId xmlns:a16="http://schemas.microsoft.com/office/drawing/2014/main" id="{D9F3B514-04BA-5714-8199-D20A4505D8D5}"/>
              </a:ext>
            </a:extLst>
          </p:cNvPr>
          <p:cNvPicPr>
            <a:picLocks noChangeAspect="1"/>
          </p:cNvPicPr>
          <p:nvPr/>
        </p:nvPicPr>
        <p:blipFill>
          <a:blip r:embed="rId3"/>
          <a:stretch>
            <a:fillRect/>
          </a:stretch>
        </p:blipFill>
        <p:spPr>
          <a:xfrm>
            <a:off x="607208" y="4183151"/>
            <a:ext cx="2700374" cy="1713445"/>
          </a:xfrm>
          <a:prstGeom prst="rect">
            <a:avLst/>
          </a:prstGeom>
        </p:spPr>
      </p:pic>
    </p:spTree>
    <p:extLst>
      <p:ext uri="{BB962C8B-B14F-4D97-AF65-F5344CB8AC3E}">
        <p14:creationId xmlns:p14="http://schemas.microsoft.com/office/powerpoint/2010/main" val="179099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5360-6546-0919-D022-246A0C2FCC6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7F749D6-F60A-001A-92F4-9C4038871628}"/>
              </a:ext>
            </a:extLst>
          </p:cNvPr>
          <p:cNvSpPr>
            <a:spLocks noGrp="1"/>
          </p:cNvSpPr>
          <p:nvPr>
            <p:ph type="title"/>
          </p:nvPr>
        </p:nvSpPr>
        <p:spPr>
          <a:xfrm>
            <a:off x="443699" y="-181596"/>
            <a:ext cx="8229600" cy="1143000"/>
          </a:xfrm>
        </p:spPr>
        <p:txBody>
          <a:bodyPr/>
          <a:lstStyle/>
          <a:p>
            <a:r>
              <a:rPr lang="pl-PL" sz="3600" dirty="0"/>
              <a:t>Hobbes: Nominalizm</a:t>
            </a:r>
            <a:endParaRPr lang="en-US" sz="3600" dirty="0"/>
          </a:p>
        </p:txBody>
      </p:sp>
      <p:sp>
        <p:nvSpPr>
          <p:cNvPr id="3" name="Symbol zastępczy zawartości 2">
            <a:extLst>
              <a:ext uri="{FF2B5EF4-FFF2-40B4-BE49-F238E27FC236}">
                <a16:creationId xmlns:a16="http://schemas.microsoft.com/office/drawing/2014/main" id="{399DCAC8-E350-1473-6273-65D953F57879}"/>
              </a:ext>
            </a:extLst>
          </p:cNvPr>
          <p:cNvSpPr>
            <a:spLocks noGrp="1"/>
          </p:cNvSpPr>
          <p:nvPr>
            <p:ph idx="1"/>
          </p:nvPr>
        </p:nvSpPr>
        <p:spPr>
          <a:xfrm>
            <a:off x="179512" y="684873"/>
            <a:ext cx="8640960" cy="4525963"/>
          </a:xfrm>
        </p:spPr>
        <p:txBody>
          <a:bodyPr/>
          <a:lstStyle/>
          <a:p>
            <a:pPr marL="0" indent="0">
              <a:spcBef>
                <a:spcPts val="0"/>
              </a:spcBef>
              <a:spcAft>
                <a:spcPts val="600"/>
              </a:spcAft>
              <a:buNone/>
            </a:pPr>
            <a:r>
              <a:rPr lang="pl-PL" sz="1900" dirty="0"/>
              <a:t>„Natomiast według Hobbesa, nazwy ogólne to tylko pojęciowe </a:t>
            </a:r>
            <a:r>
              <a:rPr lang="pl-PL" sz="1900" dirty="0" err="1"/>
              <a:t>odzwiercied</a:t>
            </a:r>
            <a:r>
              <a:rPr lang="pl-PL" sz="1900" dirty="0"/>
              <a:t>-lenie w umyśle człowieka pewnych cech wspólnych dla określonej grupy pojedynczych rzeczy. […] Umożliwiają one myślenie, rozumowanie i liczenie bez konieczności bezpośredniej percepcji rzeczy. (s. 68-69)</a:t>
            </a:r>
          </a:p>
          <a:p>
            <a:pPr marL="0" indent="0">
              <a:spcBef>
                <a:spcPts val="0"/>
              </a:spcBef>
              <a:spcAft>
                <a:spcPts val="600"/>
              </a:spcAft>
              <a:buNone/>
            </a:pPr>
            <a:r>
              <a:rPr lang="pl-PL" sz="1900" dirty="0"/>
              <a:t>Filozof angielski konsekwentnie utrzymywał, że poza nazwami ogólnymi nie ma w świecie powszechników. Dzięki temu zyskał miano radyklanego nominalisty. Do szczególnych cech tego nominalizmu należy jego ścisły związek z empiryzmem, materializmem oraz indywidualizmem (s. 73) </a:t>
            </a:r>
          </a:p>
          <a:p>
            <a:pPr marL="0" indent="0">
              <a:spcBef>
                <a:spcPts val="0"/>
              </a:spcBef>
              <a:spcAft>
                <a:spcPts val="600"/>
              </a:spcAft>
              <a:buNone/>
            </a:pPr>
            <a:r>
              <a:rPr lang="pl-PL" sz="1600" dirty="0"/>
              <a:t>R. Tokarczyk, </a:t>
            </a:r>
            <a:r>
              <a:rPr lang="pl-PL" sz="1600" i="1" dirty="0"/>
              <a:t>op. cit., </a:t>
            </a:r>
            <a:r>
              <a:rPr lang="pl-PL" sz="1600" dirty="0"/>
              <a:t>s. 73</a:t>
            </a:r>
          </a:p>
          <a:p>
            <a:pPr marL="0" indent="0">
              <a:spcBef>
                <a:spcPts val="0"/>
              </a:spcBef>
              <a:spcAft>
                <a:spcPts val="600"/>
              </a:spcAft>
              <a:buNone/>
            </a:pPr>
            <a:endParaRPr lang="pl-PL" sz="1600" dirty="0"/>
          </a:p>
          <a:p>
            <a:pPr marL="0" indent="0">
              <a:spcBef>
                <a:spcPts val="0"/>
              </a:spcBef>
              <a:spcAft>
                <a:spcPts val="600"/>
              </a:spcAft>
              <a:buNone/>
            </a:pPr>
            <a:r>
              <a:rPr lang="pl-PL" sz="1900" dirty="0">
                <a:solidFill>
                  <a:schemeClr val="accent2"/>
                </a:solidFill>
              </a:rPr>
              <a:t>Dyskutujemy nominalizm Hobbesa, aby </a:t>
            </a:r>
            <a:r>
              <a:rPr lang="pl-PL" sz="1900">
                <a:solidFill>
                  <a:schemeClr val="accent2"/>
                </a:solidFill>
              </a:rPr>
              <a:t>przejść do </a:t>
            </a:r>
            <a:r>
              <a:rPr lang="pl-PL" sz="1900" dirty="0">
                <a:solidFill>
                  <a:schemeClr val="accent2"/>
                </a:solidFill>
              </a:rPr>
              <a:t>ostatniego z serii empirystów angielskich, Davida Hume’a i jego krytyki </a:t>
            </a:r>
            <a:r>
              <a:rPr lang="pl-PL" sz="1900" i="1" dirty="0">
                <a:solidFill>
                  <a:schemeClr val="accent2"/>
                </a:solidFill>
              </a:rPr>
              <a:t>zasady przyczynowości</a:t>
            </a:r>
            <a:r>
              <a:rPr lang="pl-PL" sz="1900" dirty="0">
                <a:solidFill>
                  <a:schemeClr val="accent2"/>
                </a:solidFill>
              </a:rPr>
              <a:t>. </a:t>
            </a:r>
          </a:p>
          <a:p>
            <a:pPr marL="0" indent="0">
              <a:spcBef>
                <a:spcPts val="0"/>
              </a:spcBef>
              <a:spcAft>
                <a:spcPts val="600"/>
              </a:spcAft>
              <a:buNone/>
            </a:pPr>
            <a:r>
              <a:rPr lang="pl-PL" sz="1900" dirty="0">
                <a:solidFill>
                  <a:schemeClr val="accent2"/>
                </a:solidFill>
              </a:rPr>
              <a:t>Pojęcie przyczyny pochodzi, jak zwykle, od Arystotelesa.</a:t>
            </a:r>
          </a:p>
          <a:p>
            <a:pPr marL="0" indent="0">
              <a:spcBef>
                <a:spcPts val="0"/>
              </a:spcBef>
              <a:spcAft>
                <a:spcPts val="600"/>
              </a:spcAft>
              <a:buNone/>
            </a:pPr>
            <a:r>
              <a:rPr lang="pl-PL" sz="1900" dirty="0">
                <a:solidFill>
                  <a:schemeClr val="accent2"/>
                </a:solidFill>
              </a:rPr>
              <a:t>W perspektywie indywidualizmu i materializmu poszukiwanie </a:t>
            </a:r>
            <a:r>
              <a:rPr lang="pl-PL" sz="1900" i="1" dirty="0">
                <a:solidFill>
                  <a:schemeClr val="accent2"/>
                </a:solidFill>
              </a:rPr>
              <a:t>przyczyn</a:t>
            </a:r>
            <a:r>
              <a:rPr lang="pl-PL" sz="1900" dirty="0">
                <a:solidFill>
                  <a:schemeClr val="accent2"/>
                </a:solidFill>
              </a:rPr>
              <a:t>, wymagające rozumienie </a:t>
            </a:r>
            <a:r>
              <a:rPr lang="pl-PL" sz="1900" i="1" dirty="0">
                <a:solidFill>
                  <a:schemeClr val="accent2"/>
                </a:solidFill>
              </a:rPr>
              <a:t>praw</a:t>
            </a:r>
            <a:r>
              <a:rPr lang="pl-PL" sz="1900" dirty="0">
                <a:solidFill>
                  <a:schemeClr val="accent2"/>
                </a:solidFill>
              </a:rPr>
              <a:t>, operujących pojęciami abstrakcyjnymi, jak punkt materialny lub ruch jednostajny (Newtona) jest trudne. </a:t>
            </a:r>
          </a:p>
          <a:p>
            <a:pPr marL="0" indent="0">
              <a:spcBef>
                <a:spcPts val="0"/>
              </a:spcBef>
              <a:spcAft>
                <a:spcPts val="600"/>
              </a:spcAft>
              <a:buNone/>
            </a:pPr>
            <a:endParaRPr lang="pl-PL" sz="1900" dirty="0">
              <a:solidFill>
                <a:schemeClr val="accent2"/>
              </a:solidFill>
            </a:endParaRPr>
          </a:p>
          <a:p>
            <a:pPr marL="0" indent="0">
              <a:buNone/>
            </a:pPr>
            <a:endParaRPr lang="pl-PL" sz="1900" dirty="0"/>
          </a:p>
          <a:p>
            <a:pPr marL="0" indent="0">
              <a:buNone/>
            </a:pPr>
            <a:endParaRPr lang="pl-PL" sz="1900" dirty="0"/>
          </a:p>
        </p:txBody>
      </p:sp>
    </p:spTree>
    <p:extLst>
      <p:ext uri="{BB962C8B-B14F-4D97-AF65-F5344CB8AC3E}">
        <p14:creationId xmlns:p14="http://schemas.microsoft.com/office/powerpoint/2010/main" val="370696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a:extLst>
              <a:ext uri="{FF2B5EF4-FFF2-40B4-BE49-F238E27FC236}">
                <a16:creationId xmlns:a16="http://schemas.microsoft.com/office/drawing/2014/main" id="{CB05EDF4-CC90-101A-BB57-CD8F3D27F0CB}"/>
              </a:ext>
            </a:extLst>
          </p:cNvPr>
          <p:cNvSpPr>
            <a:spLocks noGrp="1" noChangeArrowheads="1"/>
          </p:cNvSpPr>
          <p:nvPr>
            <p:ph type="title"/>
          </p:nvPr>
        </p:nvSpPr>
        <p:spPr>
          <a:xfrm>
            <a:off x="457200" y="0"/>
            <a:ext cx="8229600" cy="1143000"/>
          </a:xfrm>
        </p:spPr>
        <p:txBody>
          <a:bodyPr/>
          <a:lstStyle/>
          <a:p>
            <a:r>
              <a:rPr lang="pl-PL" altLang="it-IT" sz="3600"/>
              <a:t>Arystoteles: cztery przyczyny</a:t>
            </a:r>
          </a:p>
        </p:txBody>
      </p:sp>
      <p:sp>
        <p:nvSpPr>
          <p:cNvPr id="20483" name="CasellaDiTesto 3">
            <a:extLst>
              <a:ext uri="{FF2B5EF4-FFF2-40B4-BE49-F238E27FC236}">
                <a16:creationId xmlns:a16="http://schemas.microsoft.com/office/drawing/2014/main" id="{1A800FF2-EFED-C1BA-228B-600235155B85}"/>
              </a:ext>
            </a:extLst>
          </p:cNvPr>
          <p:cNvSpPr txBox="1">
            <a:spLocks noChangeArrowheads="1"/>
          </p:cNvSpPr>
          <p:nvPr/>
        </p:nvSpPr>
        <p:spPr bwMode="auto">
          <a:xfrm>
            <a:off x="457200" y="908050"/>
            <a:ext cx="8507413"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ts val="300"/>
              </a:spcAft>
              <a:buFontTx/>
              <a:buNone/>
            </a:pPr>
            <a:r>
              <a:rPr lang="pl-PL" altLang="it-IT" sz="1900" dirty="0">
                <a:cs typeface="Times New Roman" panose="02020603050405020304" pitchFamily="18" charset="0"/>
              </a:rPr>
              <a:t>„W jednym przeto znaczeniu nazywa się przyczyną to, z czego coś powstaje i co trwa, np. brąz jest w tym sensie przyczyną posągu, a srebro naczynia; ponadto [przyczyną nazywa się] rodzaje, których gatunkami są brąz i srebro [dziś wiemy, że są to metale o określonym składzie chemicznym].  </a:t>
            </a:r>
            <a:r>
              <a:rPr lang="pl-PL" altLang="it-IT" sz="1900" b="1" dirty="0">
                <a:cs typeface="Times New Roman" panose="02020603050405020304" pitchFamily="18" charset="0"/>
              </a:rPr>
              <a:t>Przyczyna materialna</a:t>
            </a:r>
            <a:endParaRPr lang="pl-PL" altLang="it-IT" sz="1900" dirty="0">
              <a:cs typeface="Times New Roman" panose="02020603050405020304" pitchFamily="18" charset="0"/>
            </a:endParaRPr>
          </a:p>
          <a:p>
            <a:pPr algn="just">
              <a:spcBef>
                <a:spcPct val="0"/>
              </a:spcBef>
              <a:spcAft>
                <a:spcPts val="300"/>
              </a:spcAft>
              <a:buFontTx/>
              <a:buNone/>
            </a:pPr>
            <a:r>
              <a:rPr lang="pl-PL" altLang="it-IT" sz="1900" dirty="0">
                <a:cs typeface="Times New Roman" panose="02020603050405020304" pitchFamily="18" charset="0"/>
              </a:rPr>
              <a:t>W drugim znaczeniu nazywa się przyczyną danej rzeczy jej formę lub model, tzn. pojęcie istoty i jej rodzaj (np. dla oktawy stosunek 2:1) i w ogóle liczba oraz składniki pojęcia. </a:t>
            </a:r>
            <a:r>
              <a:rPr lang="pl-PL" altLang="it-IT" sz="1900" b="1" dirty="0">
                <a:cs typeface="Times New Roman" panose="02020603050405020304" pitchFamily="18" charset="0"/>
              </a:rPr>
              <a:t>Przyczyna formalna</a:t>
            </a:r>
            <a:endParaRPr lang="pl-PL" altLang="it-IT" sz="1900" dirty="0">
              <a:cs typeface="Times New Roman" panose="02020603050405020304" pitchFamily="18" charset="0"/>
            </a:endParaRPr>
          </a:p>
          <a:p>
            <a:pPr algn="just">
              <a:spcBef>
                <a:spcPct val="0"/>
              </a:spcBef>
              <a:spcAft>
                <a:spcPts val="300"/>
              </a:spcAft>
              <a:buFontTx/>
              <a:buNone/>
            </a:pPr>
            <a:r>
              <a:rPr lang="pl-PL" altLang="it-IT" sz="1900" dirty="0">
                <a:cs typeface="Times New Roman" panose="02020603050405020304" pitchFamily="18" charset="0"/>
              </a:rPr>
              <a:t>W trzecim znaczeniu nazywa się przyczyną źródło przemian                    i spoczynku, np. człowiek dający rady jest przyczyną, ojciec jest przyczyną dziecka; ogólnie mówiąc: czynnik tworzący jest przyczyną przedmiotu wytworzonego, a czynnik zmieniający – zmiany.</a:t>
            </a:r>
            <a:r>
              <a:rPr lang="pl-PL" altLang="it-IT" sz="1900" b="1" dirty="0">
                <a:cs typeface="Times New Roman" panose="02020603050405020304" pitchFamily="18" charset="0"/>
              </a:rPr>
              <a:t> Sprawcza</a:t>
            </a:r>
            <a:endParaRPr lang="pl-PL" altLang="it-IT" sz="1900" dirty="0">
              <a:cs typeface="Times New Roman" panose="02020603050405020304" pitchFamily="18" charset="0"/>
            </a:endParaRPr>
          </a:p>
          <a:p>
            <a:pPr algn="just">
              <a:spcBef>
                <a:spcPct val="0"/>
              </a:spcBef>
              <a:spcAft>
                <a:spcPts val="300"/>
              </a:spcAft>
              <a:buFontTx/>
              <a:buNone/>
            </a:pPr>
            <a:r>
              <a:rPr lang="pl-PL" altLang="it-IT" sz="1900" dirty="0">
                <a:cs typeface="Times New Roman" panose="02020603050405020304" pitchFamily="18" charset="0"/>
              </a:rPr>
              <a:t>W czwartym wreszcie znaczeniu nazywa się przyczyną cel, czyli </a:t>
            </a:r>
            <a:r>
              <a:rPr lang="pl-PL" altLang="it-IT" sz="1900" b="1" dirty="0">
                <a:cs typeface="Times New Roman" panose="02020603050405020304" pitchFamily="18" charset="0"/>
              </a:rPr>
              <a:t>przyczynę celową</a:t>
            </a:r>
            <a:r>
              <a:rPr lang="pl-PL" altLang="it-IT" sz="1900" dirty="0">
                <a:cs typeface="Times New Roman" panose="02020603050405020304" pitchFamily="18" charset="0"/>
              </a:rPr>
              <a:t>, np. zdrowie jest przyczyną spaceru; dlaczego spacer, pytamy? „</a:t>
            </a:r>
            <a:r>
              <a:rPr lang="pl-PL" altLang="it-IT" sz="1900" b="1" dirty="0">
                <a:cs typeface="Times New Roman" panose="02020603050405020304" pitchFamily="18" charset="0"/>
              </a:rPr>
              <a:t>Ażeby spacerujący był zdrów</a:t>
            </a:r>
            <a:r>
              <a:rPr lang="pl-PL" altLang="it-IT" sz="1900" dirty="0">
                <a:cs typeface="Times New Roman" panose="02020603050405020304" pitchFamily="18" charset="0"/>
              </a:rPr>
              <a:t>.” To samo można powiedzieć o tym wszystkim, co wprawione w ruch przez rzecz różną od siebie stanowi czynnik pośredni między ruchem i celem, np. dla zdrowia: schudnięcie, przeczyszczenie, lekarstwa czy instrumenty chirurgiczne.” </a:t>
            </a:r>
            <a:r>
              <a:rPr lang="pl-PL" altLang="it-IT" sz="1900" b="1" dirty="0">
                <a:cs typeface="Times New Roman" panose="02020603050405020304" pitchFamily="18" charset="0"/>
              </a:rPr>
              <a:t>Teleologiczna</a:t>
            </a:r>
            <a:r>
              <a:rPr lang="pl-PL" altLang="it-IT" sz="1900" dirty="0">
                <a:cs typeface="Times New Roman" panose="02020603050405020304" pitchFamily="18" charset="0"/>
              </a:rPr>
              <a:t> </a:t>
            </a:r>
          </a:p>
          <a:p>
            <a:pPr algn="just">
              <a:spcBef>
                <a:spcPct val="0"/>
              </a:spcBef>
              <a:spcAft>
                <a:spcPts val="300"/>
              </a:spcAft>
              <a:buFontTx/>
              <a:buNone/>
            </a:pPr>
            <a:r>
              <a:rPr lang="pl-PL" altLang="it-IT" sz="1800" dirty="0">
                <a:cs typeface="Times New Roman" panose="02020603050405020304" pitchFamily="18" charset="0"/>
              </a:rPr>
              <a:t>(Arystoteles, </a:t>
            </a:r>
            <a:r>
              <a:rPr lang="pl-PL" altLang="it-IT" sz="1800" i="1" dirty="0">
                <a:cs typeface="Times New Roman" panose="02020603050405020304" pitchFamily="18" charset="0"/>
              </a:rPr>
              <a:t>Fizyka</a:t>
            </a:r>
            <a:r>
              <a:rPr lang="pl-PL" altLang="it-IT" sz="1800" dirty="0">
                <a:cs typeface="Times New Roman" panose="02020603050405020304" pitchFamily="18" charset="0"/>
              </a:rPr>
              <a:t>, Seria Wielcy Filozofowie, PWN 2010, str. 94)</a:t>
            </a:r>
            <a:endParaRPr lang="it-IT" altLang="it-IT" sz="1800" dirty="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3D6856-C9FA-6C94-CF10-845C7DC3C22E}"/>
              </a:ext>
            </a:extLst>
          </p:cNvPr>
          <p:cNvSpPr>
            <a:spLocks noGrp="1"/>
          </p:cNvSpPr>
          <p:nvPr>
            <p:ph type="title"/>
          </p:nvPr>
        </p:nvSpPr>
        <p:spPr>
          <a:xfrm>
            <a:off x="394854" y="66818"/>
            <a:ext cx="8229600" cy="1143000"/>
          </a:xfrm>
        </p:spPr>
        <p:txBody>
          <a:bodyPr/>
          <a:lstStyle/>
          <a:p>
            <a:r>
              <a:rPr lang="pl-PL" sz="3600" dirty="0"/>
              <a:t>David Hume (1714-1776</a:t>
            </a:r>
            <a:r>
              <a:rPr lang="pl-PL" dirty="0"/>
              <a:t>)</a:t>
            </a:r>
            <a:endParaRPr lang="en-US" dirty="0"/>
          </a:p>
        </p:txBody>
      </p:sp>
      <p:sp>
        <p:nvSpPr>
          <p:cNvPr id="4" name="pole tekstowe 3">
            <a:extLst>
              <a:ext uri="{FF2B5EF4-FFF2-40B4-BE49-F238E27FC236}">
                <a16:creationId xmlns:a16="http://schemas.microsoft.com/office/drawing/2014/main" id="{7862AC85-EC60-A062-4E6F-405568C942D9}"/>
              </a:ext>
            </a:extLst>
          </p:cNvPr>
          <p:cNvSpPr txBox="1"/>
          <p:nvPr/>
        </p:nvSpPr>
        <p:spPr>
          <a:xfrm>
            <a:off x="125760" y="4788962"/>
            <a:ext cx="8892480" cy="1815882"/>
          </a:xfrm>
          <a:prstGeom prst="rect">
            <a:avLst/>
          </a:prstGeom>
          <a:noFill/>
        </p:spPr>
        <p:txBody>
          <a:bodyPr wrap="square">
            <a:spAutoFit/>
          </a:bodyPr>
          <a:lstStyle/>
          <a:p>
            <a:r>
              <a:rPr lang="en-AU" sz="1400" b="0" i="0" dirty="0">
                <a:solidFill>
                  <a:srgbClr val="000000"/>
                </a:solidFill>
                <a:effectLst/>
                <a:latin typeface="Georgia" panose="02040502050405020303" pitchFamily="18" charset="0"/>
              </a:rPr>
              <a:t>David Hume (1711-1776) is one of the British Empiricists of the Early Modern period, along with </a:t>
            </a:r>
            <a:r>
              <a:rPr lang="en-AU" sz="1400" b="0" i="0" u="sng" dirty="0">
                <a:solidFill>
                  <a:srgbClr val="0A5167"/>
                </a:solidFill>
                <a:effectLst/>
                <a:latin typeface="Georgia" panose="02040502050405020303" pitchFamily="18" charset="0"/>
                <a:hlinkClick r:id="rId2"/>
              </a:rPr>
              <a:t>John Locke</a:t>
            </a:r>
            <a:r>
              <a:rPr lang="en-AU" sz="1400" b="0" i="0" dirty="0">
                <a:solidFill>
                  <a:srgbClr val="000000"/>
                </a:solidFill>
                <a:effectLst/>
                <a:latin typeface="Georgia" panose="02040502050405020303" pitchFamily="18" charset="0"/>
              </a:rPr>
              <a:t> and </a:t>
            </a:r>
            <a:r>
              <a:rPr lang="en-AU" sz="1400" b="0" i="0" u="sng" dirty="0">
                <a:solidFill>
                  <a:srgbClr val="0A5167"/>
                </a:solidFill>
                <a:effectLst/>
                <a:latin typeface="Georgia" panose="02040502050405020303" pitchFamily="18" charset="0"/>
                <a:hlinkClick r:id="rId3"/>
              </a:rPr>
              <a:t>George Berkeley</a:t>
            </a:r>
            <a:r>
              <a:rPr lang="en-AU" sz="1400" b="0" i="0" dirty="0">
                <a:solidFill>
                  <a:srgbClr val="000000"/>
                </a:solidFill>
                <a:effectLst/>
                <a:latin typeface="Georgia" panose="02040502050405020303" pitchFamily="18" charset="0"/>
              </a:rPr>
              <a:t>. Although the three advocate similar empirical standards for knowledge,  that is, that there are no innate ideas and that all knowledge comes from experience, Hume is known for applying this standard rigorously to causation and necessity. Instead of taking the notion of causation for granted, Hume challenges us to consider what experience allows us to know about cause and effect.</a:t>
            </a:r>
            <a:endParaRPr lang="pl-PL" sz="1400" b="0" i="0" dirty="0">
              <a:solidFill>
                <a:srgbClr val="000000"/>
              </a:solidFill>
              <a:effectLst/>
              <a:latin typeface="Georgia" panose="02040502050405020303" pitchFamily="18" charset="0"/>
            </a:endParaRPr>
          </a:p>
          <a:p>
            <a:r>
              <a:rPr lang="en-AU" sz="1400" b="0" i="0" dirty="0">
                <a:solidFill>
                  <a:srgbClr val="000000"/>
                </a:solidFill>
                <a:effectLst/>
                <a:latin typeface="Georgia" panose="02040502050405020303" pitchFamily="18" charset="0"/>
              </a:rPr>
              <a:t>This tenuous grasp on causal efficacy helps give rise to the Problem of Induction–that we are not reasonably justified in making any inductive inference about the world. </a:t>
            </a:r>
            <a:endParaRPr lang="pl-PL" sz="1400" b="0" i="0" dirty="0">
              <a:solidFill>
                <a:srgbClr val="000000"/>
              </a:solidFill>
              <a:effectLst/>
              <a:latin typeface="Georgia" panose="02040502050405020303" pitchFamily="18" charset="0"/>
            </a:endParaRPr>
          </a:p>
          <a:p>
            <a:r>
              <a:rPr lang="pl-PL" sz="1400" dirty="0">
                <a:solidFill>
                  <a:srgbClr val="000000"/>
                </a:solidFill>
                <a:latin typeface="Georgia" panose="02040502050405020303" pitchFamily="18" charset="0"/>
              </a:rPr>
              <a:t>Internet Encyclopedia of </a:t>
            </a:r>
            <a:r>
              <a:rPr lang="pl-PL" sz="1400" dirty="0" err="1">
                <a:solidFill>
                  <a:srgbClr val="000000"/>
                </a:solidFill>
                <a:latin typeface="Georgia" panose="02040502050405020303" pitchFamily="18" charset="0"/>
              </a:rPr>
              <a:t>Philosophy</a:t>
            </a:r>
            <a:r>
              <a:rPr lang="pl-PL" sz="1400" dirty="0">
                <a:solidFill>
                  <a:srgbClr val="000000"/>
                </a:solidFill>
                <a:latin typeface="Georgia" panose="02040502050405020303" pitchFamily="18" charset="0"/>
              </a:rPr>
              <a:t>, https://iep.utm.edu/hume-causation/#H5</a:t>
            </a:r>
            <a:endParaRPr lang="en-US" sz="1400" dirty="0"/>
          </a:p>
        </p:txBody>
      </p:sp>
      <p:sp>
        <p:nvSpPr>
          <p:cNvPr id="6" name="pole tekstowe 5">
            <a:extLst>
              <a:ext uri="{FF2B5EF4-FFF2-40B4-BE49-F238E27FC236}">
                <a16:creationId xmlns:a16="http://schemas.microsoft.com/office/drawing/2014/main" id="{A97B5A20-A485-EF13-3F31-A0D62927E60C}"/>
              </a:ext>
            </a:extLst>
          </p:cNvPr>
          <p:cNvSpPr txBox="1"/>
          <p:nvPr/>
        </p:nvSpPr>
        <p:spPr>
          <a:xfrm>
            <a:off x="239452" y="1077969"/>
            <a:ext cx="8778788" cy="3600986"/>
          </a:xfrm>
          <a:prstGeom prst="rect">
            <a:avLst/>
          </a:prstGeom>
          <a:noFill/>
        </p:spPr>
        <p:txBody>
          <a:bodyPr wrap="square">
            <a:spAutoFit/>
          </a:bodyPr>
          <a:lstStyle/>
          <a:p>
            <a:r>
              <a:rPr lang="pl-PL" sz="1900" b="0" i="0" dirty="0">
                <a:solidFill>
                  <a:srgbClr val="000000"/>
                </a:solidFill>
                <a:effectLst/>
                <a:latin typeface="+mj-lt"/>
              </a:rPr>
              <a:t>David Hume (1711-1776) jest jednym z brytyjskich empirystów okresu </a:t>
            </a:r>
            <a:r>
              <a:rPr lang="pl-PL" sz="1900" b="0" i="0" dirty="0" err="1">
                <a:solidFill>
                  <a:srgbClr val="000000"/>
                </a:solidFill>
                <a:effectLst/>
                <a:latin typeface="+mj-lt"/>
              </a:rPr>
              <a:t>wczesnonowożytnego</a:t>
            </a:r>
            <a:r>
              <a:rPr lang="pl-PL" sz="1900" b="0" i="0" dirty="0">
                <a:solidFill>
                  <a:srgbClr val="000000"/>
                </a:solidFill>
                <a:effectLst/>
                <a:latin typeface="+mj-lt"/>
              </a:rPr>
              <a:t>, obok Johna </a:t>
            </a:r>
            <a:r>
              <a:rPr lang="pl-PL" sz="1900" b="0" i="0" dirty="0" err="1">
                <a:solidFill>
                  <a:srgbClr val="000000"/>
                </a:solidFill>
                <a:effectLst/>
                <a:latin typeface="+mj-lt"/>
              </a:rPr>
              <a:t>Locke'a</a:t>
            </a:r>
            <a:r>
              <a:rPr lang="pl-PL" sz="1900" b="0" i="0" dirty="0">
                <a:solidFill>
                  <a:srgbClr val="000000"/>
                </a:solidFill>
                <a:effectLst/>
                <a:latin typeface="+mj-lt"/>
              </a:rPr>
              <a:t> i George'a Berkeleya. Chociaż </a:t>
            </a:r>
            <a:r>
              <a:rPr lang="pl-PL" sz="1900" dirty="0">
                <a:solidFill>
                  <a:srgbClr val="000000"/>
                </a:solidFill>
                <a:latin typeface="+mj-lt"/>
              </a:rPr>
              <a:t>wszyscy</a:t>
            </a:r>
            <a:r>
              <a:rPr lang="pl-PL" sz="1900" b="0" i="0" dirty="0">
                <a:solidFill>
                  <a:srgbClr val="000000"/>
                </a:solidFill>
                <a:effectLst/>
                <a:latin typeface="+mj-lt"/>
              </a:rPr>
              <a:t> trzej argumentują za podobnymi empirycznymi standardami wiedzy, to znaczy, że nie ma wrodzonych idei i że cała wiedza pochodzi z doświadczenia, Hume jest znany z rygorystycznego stosowania tego standardu do przyczynowości i konieczności. Zamiast przyjmować pojęcie przyczynowości za coś oczywistego, Hume rzuca nam wyzwanie, abyśmy zastanowili się, co doświadczenie pozwala nam wiedzieć o przyczynie i skutku.</a:t>
            </a:r>
          </a:p>
          <a:p>
            <a:endParaRPr lang="pl-PL" sz="1900" dirty="0">
              <a:solidFill>
                <a:srgbClr val="000000"/>
              </a:solidFill>
              <a:latin typeface="+mj-lt"/>
            </a:endParaRPr>
          </a:p>
          <a:p>
            <a:r>
              <a:rPr lang="pl-PL" sz="1900" dirty="0">
                <a:solidFill>
                  <a:srgbClr val="000000"/>
                </a:solidFill>
                <a:latin typeface="+mj-lt"/>
              </a:rPr>
              <a:t>Pytanie o konieczność związków przyczynowych rodzi pytanie o zasadność indukcji -  [być może] </a:t>
            </a:r>
            <a:r>
              <a:rPr lang="pl-PL" sz="1900" b="0" i="0" dirty="0">
                <a:solidFill>
                  <a:srgbClr val="000000"/>
                </a:solidFill>
                <a:effectLst/>
                <a:latin typeface="+mj-lt"/>
              </a:rPr>
              <a:t>nie mamy racjonalnego prawa do wyciągania jakichkolwiek indukcyjnych wniosków o świecie. </a:t>
            </a:r>
            <a:endParaRPr lang="en-US" sz="1900" dirty="0">
              <a:latin typeface="+mj-lt"/>
            </a:endParaRPr>
          </a:p>
        </p:txBody>
      </p:sp>
    </p:spTree>
    <p:extLst>
      <p:ext uri="{BB962C8B-B14F-4D97-AF65-F5344CB8AC3E}">
        <p14:creationId xmlns:p14="http://schemas.microsoft.com/office/powerpoint/2010/main" val="3383225417"/>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18979</TotalTime>
  <Words>6118</Words>
  <Application>Microsoft Office PowerPoint</Application>
  <PresentationFormat>Pokaz na ekranie (4:3)</PresentationFormat>
  <Paragraphs>219</Paragraphs>
  <Slides>35</Slides>
  <Notes>0</Notes>
  <HiddenSlides>1</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35</vt:i4>
      </vt:variant>
    </vt:vector>
  </HeadingPairs>
  <TitlesOfParts>
    <vt:vector size="43" baseType="lpstr">
      <vt:lpstr>MS PGothic</vt:lpstr>
      <vt:lpstr>Arial</vt:lpstr>
      <vt:lpstr>Arial Unicode MS</vt:lpstr>
      <vt:lpstr>Calibri</vt:lpstr>
      <vt:lpstr>Georgia</vt:lpstr>
      <vt:lpstr>Times New Roman</vt:lpstr>
      <vt:lpstr>TimesNewRomanPSMT</vt:lpstr>
      <vt:lpstr>Projekt domyślny</vt:lpstr>
      <vt:lpstr>Filozofia przyrody</vt:lpstr>
      <vt:lpstr>Sekwencja historii</vt:lpstr>
      <vt:lpstr>Ockham: koniec scholastyki</vt:lpstr>
      <vt:lpstr>Hobbes: Przyczyna i skutek</vt:lpstr>
      <vt:lpstr>Hobbes: Filozofia przyrody</vt:lpstr>
      <vt:lpstr>Hobbes: Doznania zmysłowe</vt:lpstr>
      <vt:lpstr>Hobbes: Nominalizm</vt:lpstr>
      <vt:lpstr>Arystoteles: cztery przyczyny</vt:lpstr>
      <vt:lpstr>David Hume (1714-1776)</vt:lpstr>
      <vt:lpstr>David Hume: Nie istnieją związki przyczynowe</vt:lpstr>
      <vt:lpstr>David Hume: Idee i fakty</vt:lpstr>
      <vt:lpstr>David Hume: Idee i fakty – pewność?</vt:lpstr>
      <vt:lpstr>David Hume: związek przyczynowy to supozycja</vt:lpstr>
      <vt:lpstr>Fondamento empirico della relazione causale</vt:lpstr>
      <vt:lpstr>Fundament empiryczny zależności przyczynowych</vt:lpstr>
      <vt:lpstr>GK: związek przyczynowy to najważniejsze prawo, nie tylko świata materialnego</vt:lpstr>
      <vt:lpstr>GK: związek przyczynowy to najważniejsze prawo, nie tylko świata materialnego</vt:lpstr>
      <vt:lpstr>Karl Popper (1902-1994): Empiryzm należy rozumieć jako…</vt:lpstr>
      <vt:lpstr>Wróćmy jeszcze do Poppera i empiryzmu…</vt:lpstr>
      <vt:lpstr>Wróćmy jeszcze do Poppera i empiryzmu…</vt:lpstr>
      <vt:lpstr>Nasze granice poznania</vt:lpstr>
      <vt:lpstr>„Falowa natura elektronu”</vt:lpstr>
      <vt:lpstr>Równanie falowe</vt:lpstr>
      <vt:lpstr>„Falowa natura elektronu”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Fizyk, ekonomista mówi</vt:lpstr>
      <vt:lpstr>Podsumowanie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156</cp:revision>
  <dcterms:created xsi:type="dcterms:W3CDTF">2023-10-19T19:15:12Z</dcterms:created>
  <dcterms:modified xsi:type="dcterms:W3CDTF">2025-04-15T16:28:52Z</dcterms:modified>
</cp:coreProperties>
</file>