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61" r:id="rId2"/>
    <p:sldId id="256" r:id="rId3"/>
    <p:sldId id="381" r:id="rId4"/>
    <p:sldId id="335" r:id="rId5"/>
    <p:sldId id="533" r:id="rId6"/>
    <p:sldId id="334" r:id="rId7"/>
    <p:sldId id="322" r:id="rId8"/>
    <p:sldId id="507" r:id="rId9"/>
    <p:sldId id="534" r:id="rId10"/>
    <p:sldId id="336" r:id="rId11"/>
    <p:sldId id="538" r:id="rId12"/>
    <p:sldId id="539" r:id="rId13"/>
    <p:sldId id="540" r:id="rId14"/>
    <p:sldId id="541" r:id="rId15"/>
    <p:sldId id="535" r:id="rId16"/>
    <p:sldId id="536" r:id="rId17"/>
    <p:sldId id="392" r:id="rId18"/>
    <p:sldId id="393" r:id="rId19"/>
    <p:sldId id="310" r:id="rId20"/>
    <p:sldId id="257" r:id="rId21"/>
    <p:sldId id="543" r:id="rId22"/>
    <p:sldId id="470" r:id="rId23"/>
    <p:sldId id="502" r:id="rId24"/>
    <p:sldId id="420" r:id="rId25"/>
    <p:sldId id="431" r:id="rId26"/>
    <p:sldId id="388" r:id="rId27"/>
    <p:sldId id="295" r:id="rId28"/>
    <p:sldId id="432" r:id="rId29"/>
    <p:sldId id="433" r:id="rId30"/>
    <p:sldId id="298" r:id="rId31"/>
    <p:sldId id="422" r:id="rId32"/>
    <p:sldId id="498" r:id="rId33"/>
    <p:sldId id="497" r:id="rId34"/>
    <p:sldId id="285" r:id="rId35"/>
    <p:sldId id="499" r:id="rId36"/>
    <p:sldId id="319" r:id="rId37"/>
    <p:sldId id="320" r:id="rId38"/>
    <p:sldId id="389" r:id="rId39"/>
    <p:sldId id="495" r:id="rId40"/>
    <p:sldId id="496" r:id="rId41"/>
    <p:sldId id="299" r:id="rId42"/>
    <p:sldId id="300" r:id="rId43"/>
    <p:sldId id="313" r:id="rId44"/>
    <p:sldId id="544" r:id="rId45"/>
    <p:sldId id="547" r:id="rId46"/>
    <p:sldId id="301" r:id="rId47"/>
    <p:sldId id="259" r:id="rId48"/>
    <p:sldId id="302" r:id="rId49"/>
    <p:sldId id="303" r:id="rId50"/>
    <p:sldId id="304" r:id="rId51"/>
    <p:sldId id="305" r:id="rId52"/>
    <p:sldId id="306" r:id="rId53"/>
    <p:sldId id="309" r:id="rId54"/>
    <p:sldId id="327" r:id="rId55"/>
    <p:sldId id="530" r:id="rId56"/>
    <p:sldId id="531" r:id="rId57"/>
    <p:sldId id="424" r:id="rId58"/>
    <p:sldId id="419" r:id="rId59"/>
    <p:sldId id="425" r:id="rId60"/>
    <p:sldId id="429" r:id="rId61"/>
    <p:sldId id="532" r:id="rId62"/>
    <p:sldId id="430" r:id="rId63"/>
    <p:sldId id="427" r:id="rId64"/>
    <p:sldId id="428" r:id="rId65"/>
    <p:sldId id="451" r:id="rId66"/>
    <p:sldId id="456" r:id="rId67"/>
    <p:sldId id="367" r:id="rId68"/>
    <p:sldId id="368" r:id="rId69"/>
    <p:sldId id="501" r:id="rId70"/>
    <p:sldId id="546" r:id="rId71"/>
  </p:sldIdLst>
  <p:sldSz cx="9144000" cy="6858000" type="screen4x3"/>
  <p:notesSz cx="6858000" cy="9144000"/>
  <p:defaultTextStyle>
    <a:defPPr>
      <a:defRPr lang="en-AU"/>
    </a:defPPr>
    <a:lvl1pPr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3" autoAdjust="0"/>
    <p:restoredTop sz="94702" autoAdjust="0"/>
  </p:normalViewPr>
  <p:slideViewPr>
    <p:cSldViewPr>
      <p:cViewPr varScale="1">
        <p:scale>
          <a:sx n="49" d="100"/>
          <a:sy n="49" d="100"/>
        </p:scale>
        <p:origin x="72" y="3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0:17.595"/>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05.326"/>
    </inkml:context>
    <inkml:brush xml:id="br0">
      <inkml:brushProperty name="width" value="0.025" units="cm"/>
      <inkml:brushProperty name="height" value="0.025" units="cm"/>
      <inkml:brushProperty name="color" value="#E71224"/>
    </inkml:brush>
  </inkml:definitions>
  <inkml:trace contextRef="#ctx0" brushRef="#br0">1 1 24575,'2395'0'0,"-2371"1"0,-1 2 0,0 0 0,26 8 0,-22-5 0,48 5 0,395-7 0,-241-7 0,-197 3 0,186 6 0,-181-2 0,-1 1 0,0 2 0,70 22 0,-84-22 0,1-1 0,0-1 0,0-1 0,43 2 0,99-8 0,-62-1 0,2761 3 0,-2852 0-341,-1 0 0,0-1-1,21-5 1,-8-2-6485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2.674"/>
    </inkml:context>
    <inkml:brush xml:id="br0">
      <inkml:brushProperty name="width" value="0.025" units="cm"/>
      <inkml:brushProperty name="height" value="0.025" units="cm"/>
      <inkml:brushProperty name="color" value="#E71224"/>
    </inkml:brush>
  </inkml:definitions>
  <inkml:trace contextRef="#ctx0" brushRef="#br0">0 40 24575,'13'-1'0,"0"-1"0,0 0 0,-1-1 0,16-4 0,27-7 0,58 5 0,179 8 0,-130 3 0,464-2 0,-589 2 0,0 2 0,42 9 0,-39-6 0,62 4 0,131-12 0,78 3 0,-184 16 0,-84-11 0,70 5 0,28-14 0,71 4 0,-98 15 0,20 1 0,-5-18 0,-83-2 0,0 3 0,-1 1 0,66 12 0,-47-4 0,-1-2 0,1-3 0,104-6 0,59 3 0,-109 15 0,-79-9 0,64 3 0,622-9 0,-350-5 0,3274 3 0,-3604-2 0,73-14 0,27-1 0,242 15 0,-202 3 0,-149-3 0,1-1 0,44-11 0,-41 6 0,63-4 0,600 11 0,-339 3 0,3281-2 0,-3623 2 0,1 0 0,-1 1 0,30 9 0,-26-6 0,50 6 0,199-10 54,-147-3-1473,-96 1-5407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5.952"/>
    </inkml:context>
    <inkml:brush xml:id="br0">
      <inkml:brushProperty name="width" value="0.025" units="cm"/>
      <inkml:brushProperty name="height" value="0.025" units="cm"/>
      <inkml:brushProperty name="color" value="#E71224"/>
    </inkml:brush>
  </inkml:definitions>
  <inkml:trace contextRef="#ctx0" brushRef="#br0">0 0 24575,'1475'0'0,"-1465"0"-273,1 1 0,0 0 0,0 0 0,12 3 0,0 4-6553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704571F-0EC5-2A8F-035D-65EFCAAEC0A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59" name="Rectangle 3">
            <a:extLst>
              <a:ext uri="{FF2B5EF4-FFF2-40B4-BE49-F238E27FC236}">
                <a16:creationId xmlns:a16="http://schemas.microsoft.com/office/drawing/2014/main" id="{904A163A-4E45-0145-8D8A-D2A06F9ACF3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pl-PL" altLang="it-IT"/>
          </a:p>
        </p:txBody>
      </p:sp>
      <p:sp>
        <p:nvSpPr>
          <p:cNvPr id="2052" name="Rectangle 4">
            <a:extLst>
              <a:ext uri="{FF2B5EF4-FFF2-40B4-BE49-F238E27FC236}">
                <a16:creationId xmlns:a16="http://schemas.microsoft.com/office/drawing/2014/main" id="{61526F47-7E80-AD58-07E6-33808C0502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a:extLst>
              <a:ext uri="{FF2B5EF4-FFF2-40B4-BE49-F238E27FC236}">
                <a16:creationId xmlns:a16="http://schemas.microsoft.com/office/drawing/2014/main" id="{0115A6E4-0AB5-324F-2EF0-B3228638C50A}"/>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70662" name="Rectangle 6">
            <a:extLst>
              <a:ext uri="{FF2B5EF4-FFF2-40B4-BE49-F238E27FC236}">
                <a16:creationId xmlns:a16="http://schemas.microsoft.com/office/drawing/2014/main" id="{5FB4A5C5-B923-75DC-B957-0FB5CEA11D8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63" name="Rectangle 7">
            <a:extLst>
              <a:ext uri="{FF2B5EF4-FFF2-40B4-BE49-F238E27FC236}">
                <a16:creationId xmlns:a16="http://schemas.microsoft.com/office/drawing/2014/main" id="{74A3EDB5-5B6D-83D4-2B63-DEFFCB9E124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B5B243C1-232C-45E8-A873-BEE9B3C9C231}" type="slidenum">
              <a:rPr lang="pl-PL" altLang="it-IT"/>
              <a:pPr>
                <a:defRPr/>
              </a:pPr>
              <a:t>‹#›</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BFFEBD2-EC1C-1122-E9ED-F9876A08257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1B4E5E8-6DE3-703B-9523-9F66FBF949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253413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31E6AFC-B966-C65D-699F-6D319B68F237}"/>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82F7204-6E67-1E7B-1870-6221CBCD37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2AFD4A3-6686-4FA9-2DCC-CE13C93D126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D44B73F9-032D-234C-5E89-A543CDA757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E029999-21C9-9A2A-5C33-2D26B2B794B1}"/>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CAC626C1-33A6-8451-19E7-F9747E4CC4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E1904A0-4C7B-DB36-F91C-C80F4BF2002A}"/>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E0D171E-49C3-0C8E-6AF3-94770F9CEB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3271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58C0CD2-C2B4-E21F-6885-0A075417D8F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647A9DE7-9399-385D-E941-3E4B72912D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97934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3984101-FB19-9A59-49C6-E285D879C13B}"/>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4144A70B-DEBB-9DEE-FB73-3CC06F1A72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10264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3F2765A-5288-9B84-91D2-71D49F18150B}"/>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5106189D-2C9B-5994-E907-ACD9F0092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A1A4E6B-0DBC-42F4-9022-0FFD2B1B42D6}" type="slidenum">
              <a:rPr lang="it-IT" smtClean="0"/>
              <a:t>35</a:t>
            </a:fld>
            <a:endParaRPr lang="it-IT"/>
          </a:p>
        </p:txBody>
      </p:sp>
    </p:spTree>
    <p:extLst>
      <p:ext uri="{BB962C8B-B14F-4D97-AF65-F5344CB8AC3E}">
        <p14:creationId xmlns:p14="http://schemas.microsoft.com/office/powerpoint/2010/main" val="313739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F265380-E1D2-7BD7-B458-E1167D43C50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DC7EE076-26CD-CAA1-7779-99A17CA471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0BA6DB9-D096-832A-C082-14253D90BE65}"/>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7E124256-6427-7FF1-1593-43004BA9C6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A21FAAC-183B-4939-0508-1825923ED3DD}"/>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4FEDC8AB-478B-E329-DFB1-4333081534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A9E332B8-174A-2D33-2CAF-FFC799A0D9AD}"/>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E88AA8A-8F85-AEEA-90CA-7541FE9709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73DA3C95-3B30-01C1-DF6E-52D3BDDA83F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17B9ACB-61FA-836D-990E-6F51E8A6583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54C5752-F194-B72A-FB5B-084D3F5FFF00}"/>
              </a:ext>
            </a:extLst>
          </p:cNvPr>
          <p:cNvSpPr>
            <a:spLocks noGrp="1" noChangeArrowheads="1"/>
          </p:cNvSpPr>
          <p:nvPr>
            <p:ph type="sldNum" sz="quarter" idx="12"/>
          </p:nvPr>
        </p:nvSpPr>
        <p:spPr>
          <a:ln/>
        </p:spPr>
        <p:txBody>
          <a:bodyPr/>
          <a:lstStyle>
            <a:lvl1pPr>
              <a:defRPr/>
            </a:lvl1pPr>
          </a:lstStyle>
          <a:p>
            <a:pPr>
              <a:defRPr/>
            </a:pPr>
            <a:fld id="{48990D13-4BEA-4EA8-B74E-EF76FD85E502}" type="slidenum">
              <a:rPr lang="en-AU" altLang="it-IT"/>
              <a:pPr>
                <a:defRPr/>
              </a:pPr>
              <a:t>‹#›</a:t>
            </a:fld>
            <a:endParaRPr lang="en-AU" altLang="it-IT"/>
          </a:p>
        </p:txBody>
      </p:sp>
    </p:spTree>
    <p:extLst>
      <p:ext uri="{BB962C8B-B14F-4D97-AF65-F5344CB8AC3E}">
        <p14:creationId xmlns:p14="http://schemas.microsoft.com/office/powerpoint/2010/main" val="153975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02BEB2EF-4511-94B7-74C1-B5C0FB4764C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02200A4-F25C-5F19-8EF2-E05CFBE06A4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BDFA922-FD5E-1A78-C0E2-EEDC2A4A70A2}"/>
              </a:ext>
            </a:extLst>
          </p:cNvPr>
          <p:cNvSpPr>
            <a:spLocks noGrp="1" noChangeArrowheads="1"/>
          </p:cNvSpPr>
          <p:nvPr>
            <p:ph type="sldNum" sz="quarter" idx="12"/>
          </p:nvPr>
        </p:nvSpPr>
        <p:spPr>
          <a:ln/>
        </p:spPr>
        <p:txBody>
          <a:bodyPr/>
          <a:lstStyle>
            <a:lvl1pPr>
              <a:defRPr/>
            </a:lvl1pPr>
          </a:lstStyle>
          <a:p>
            <a:pPr>
              <a:defRPr/>
            </a:pPr>
            <a:fld id="{CCADEAE8-8B00-425E-9330-5C7D2ED97AB5}" type="slidenum">
              <a:rPr lang="en-AU" altLang="it-IT"/>
              <a:pPr>
                <a:defRPr/>
              </a:pPr>
              <a:t>‹#›</a:t>
            </a:fld>
            <a:endParaRPr lang="en-AU" altLang="it-IT"/>
          </a:p>
        </p:txBody>
      </p:sp>
    </p:spTree>
    <p:extLst>
      <p:ext uri="{BB962C8B-B14F-4D97-AF65-F5344CB8AC3E}">
        <p14:creationId xmlns:p14="http://schemas.microsoft.com/office/powerpoint/2010/main" val="53650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EAF37D7-2179-590A-A584-E67CDD086E0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BB066F78-8E07-2A51-BE0F-EA4790BF108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02D2A49-9F24-0AEF-20A7-248CF6739BFD}"/>
              </a:ext>
            </a:extLst>
          </p:cNvPr>
          <p:cNvSpPr>
            <a:spLocks noGrp="1" noChangeArrowheads="1"/>
          </p:cNvSpPr>
          <p:nvPr>
            <p:ph type="sldNum" sz="quarter" idx="12"/>
          </p:nvPr>
        </p:nvSpPr>
        <p:spPr>
          <a:ln/>
        </p:spPr>
        <p:txBody>
          <a:bodyPr/>
          <a:lstStyle>
            <a:lvl1pPr>
              <a:defRPr/>
            </a:lvl1pPr>
          </a:lstStyle>
          <a:p>
            <a:pPr>
              <a:defRPr/>
            </a:pPr>
            <a:fld id="{1FC4557B-D17B-463A-B60F-D2CE53F0430D}" type="slidenum">
              <a:rPr lang="en-AU" altLang="it-IT"/>
              <a:pPr>
                <a:defRPr/>
              </a:pPr>
              <a:t>‹#›</a:t>
            </a:fld>
            <a:endParaRPr lang="en-AU" altLang="it-IT"/>
          </a:p>
        </p:txBody>
      </p:sp>
    </p:spTree>
    <p:extLst>
      <p:ext uri="{BB962C8B-B14F-4D97-AF65-F5344CB8AC3E}">
        <p14:creationId xmlns:p14="http://schemas.microsoft.com/office/powerpoint/2010/main" val="88889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6093E69-31E6-FEEC-69AB-81E23AFEC84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27095310-EA0A-A35D-4F94-E73181192D5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2930A92-3FE6-9FC1-DF1D-58CA6DF698A1}"/>
              </a:ext>
            </a:extLst>
          </p:cNvPr>
          <p:cNvSpPr>
            <a:spLocks noGrp="1" noChangeArrowheads="1"/>
          </p:cNvSpPr>
          <p:nvPr>
            <p:ph type="sldNum" sz="quarter" idx="12"/>
          </p:nvPr>
        </p:nvSpPr>
        <p:spPr>
          <a:ln/>
        </p:spPr>
        <p:txBody>
          <a:bodyPr/>
          <a:lstStyle>
            <a:lvl1pPr>
              <a:defRPr/>
            </a:lvl1pPr>
          </a:lstStyle>
          <a:p>
            <a:pPr>
              <a:defRPr/>
            </a:pPr>
            <a:fld id="{F0EA0C95-FD6F-498B-AE15-83C2CB219558}" type="slidenum">
              <a:rPr lang="en-AU" altLang="it-IT"/>
              <a:pPr>
                <a:defRPr/>
              </a:pPr>
              <a:t>‹#›</a:t>
            </a:fld>
            <a:endParaRPr lang="en-AU" altLang="it-IT"/>
          </a:p>
        </p:txBody>
      </p:sp>
    </p:spTree>
    <p:extLst>
      <p:ext uri="{BB962C8B-B14F-4D97-AF65-F5344CB8AC3E}">
        <p14:creationId xmlns:p14="http://schemas.microsoft.com/office/powerpoint/2010/main" val="274270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4318CE1C-7050-0644-2B16-EB964F31DC0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3F0DA31E-173B-D838-4613-7AD79860DF5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8716B41B-8B3C-C4A5-552F-E0C8427AF18E}"/>
              </a:ext>
            </a:extLst>
          </p:cNvPr>
          <p:cNvSpPr>
            <a:spLocks noGrp="1" noChangeArrowheads="1"/>
          </p:cNvSpPr>
          <p:nvPr>
            <p:ph type="sldNum" sz="quarter" idx="12"/>
          </p:nvPr>
        </p:nvSpPr>
        <p:spPr>
          <a:ln/>
        </p:spPr>
        <p:txBody>
          <a:bodyPr/>
          <a:lstStyle>
            <a:lvl1pPr>
              <a:defRPr/>
            </a:lvl1pPr>
          </a:lstStyle>
          <a:p>
            <a:pPr>
              <a:defRPr/>
            </a:pPr>
            <a:fld id="{29EB60E9-D6B4-4492-92A2-F5541BFBFA81}" type="slidenum">
              <a:rPr lang="en-AU" altLang="it-IT"/>
              <a:pPr>
                <a:defRPr/>
              </a:pPr>
              <a:t>‹#›</a:t>
            </a:fld>
            <a:endParaRPr lang="en-AU" altLang="it-IT"/>
          </a:p>
        </p:txBody>
      </p:sp>
    </p:spTree>
    <p:extLst>
      <p:ext uri="{BB962C8B-B14F-4D97-AF65-F5344CB8AC3E}">
        <p14:creationId xmlns:p14="http://schemas.microsoft.com/office/powerpoint/2010/main" val="84770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B839E1C3-D78A-C333-68F6-F526476437E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3976F903-E099-7B23-1978-050874A9F41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70D28EF-E9AC-1A5F-6C2E-A3E64635C86B}"/>
              </a:ext>
            </a:extLst>
          </p:cNvPr>
          <p:cNvSpPr>
            <a:spLocks noGrp="1" noChangeArrowheads="1"/>
          </p:cNvSpPr>
          <p:nvPr>
            <p:ph type="sldNum" sz="quarter" idx="12"/>
          </p:nvPr>
        </p:nvSpPr>
        <p:spPr>
          <a:ln/>
        </p:spPr>
        <p:txBody>
          <a:bodyPr/>
          <a:lstStyle>
            <a:lvl1pPr>
              <a:defRPr/>
            </a:lvl1pPr>
          </a:lstStyle>
          <a:p>
            <a:pPr>
              <a:defRPr/>
            </a:pPr>
            <a:fld id="{9BA61C74-6F13-4FFA-9BE7-DD0510219467}" type="slidenum">
              <a:rPr lang="en-AU" altLang="it-IT"/>
              <a:pPr>
                <a:defRPr/>
              </a:pPr>
              <a:t>‹#›</a:t>
            </a:fld>
            <a:endParaRPr lang="en-AU" altLang="it-IT"/>
          </a:p>
        </p:txBody>
      </p:sp>
    </p:spTree>
    <p:extLst>
      <p:ext uri="{BB962C8B-B14F-4D97-AF65-F5344CB8AC3E}">
        <p14:creationId xmlns:p14="http://schemas.microsoft.com/office/powerpoint/2010/main" val="183652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EB66707D-EE41-A0FB-5A70-485177A80B0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375FEE8F-A2DD-458A-BAF8-55DDBE5EBC5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52248512-11F4-838F-848B-EAE46564C8F7}"/>
              </a:ext>
            </a:extLst>
          </p:cNvPr>
          <p:cNvSpPr>
            <a:spLocks noGrp="1" noChangeArrowheads="1"/>
          </p:cNvSpPr>
          <p:nvPr>
            <p:ph type="sldNum" sz="quarter" idx="12"/>
          </p:nvPr>
        </p:nvSpPr>
        <p:spPr>
          <a:ln/>
        </p:spPr>
        <p:txBody>
          <a:bodyPr/>
          <a:lstStyle>
            <a:lvl1pPr>
              <a:defRPr/>
            </a:lvl1pPr>
          </a:lstStyle>
          <a:p>
            <a:pPr>
              <a:defRPr/>
            </a:pPr>
            <a:fld id="{D3A1541C-A7F0-4588-A76A-5F6346DAFE30}" type="slidenum">
              <a:rPr lang="en-AU" altLang="it-IT"/>
              <a:pPr>
                <a:defRPr/>
              </a:pPr>
              <a:t>‹#›</a:t>
            </a:fld>
            <a:endParaRPr lang="en-AU" altLang="it-IT"/>
          </a:p>
        </p:txBody>
      </p:sp>
    </p:spTree>
    <p:extLst>
      <p:ext uri="{BB962C8B-B14F-4D97-AF65-F5344CB8AC3E}">
        <p14:creationId xmlns:p14="http://schemas.microsoft.com/office/powerpoint/2010/main" val="94706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D0DEA5D8-8786-8B71-AFAD-2E6673B8C89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4FAC096E-E198-E796-BC72-685CA86A1D0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FE288D22-32BE-8FD1-DE80-BE951A75AD02}"/>
              </a:ext>
            </a:extLst>
          </p:cNvPr>
          <p:cNvSpPr>
            <a:spLocks noGrp="1" noChangeArrowheads="1"/>
          </p:cNvSpPr>
          <p:nvPr>
            <p:ph type="sldNum" sz="quarter" idx="12"/>
          </p:nvPr>
        </p:nvSpPr>
        <p:spPr>
          <a:ln/>
        </p:spPr>
        <p:txBody>
          <a:bodyPr/>
          <a:lstStyle>
            <a:lvl1pPr>
              <a:defRPr/>
            </a:lvl1pPr>
          </a:lstStyle>
          <a:p>
            <a:pPr>
              <a:defRPr/>
            </a:pPr>
            <a:fld id="{13782D12-10B4-41B2-9F57-CE122A1B964F}" type="slidenum">
              <a:rPr lang="en-AU" altLang="it-IT"/>
              <a:pPr>
                <a:defRPr/>
              </a:pPr>
              <a:t>‹#›</a:t>
            </a:fld>
            <a:endParaRPr lang="en-AU" altLang="it-IT"/>
          </a:p>
        </p:txBody>
      </p:sp>
    </p:spTree>
    <p:extLst>
      <p:ext uri="{BB962C8B-B14F-4D97-AF65-F5344CB8AC3E}">
        <p14:creationId xmlns:p14="http://schemas.microsoft.com/office/powerpoint/2010/main" val="243197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ED597B-2211-11ED-3476-29D02D8E579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29E7B52E-56C2-9403-10BE-6968FC9E94F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77DAD720-BCA4-B687-A0AE-EA7F07A79C14}"/>
              </a:ext>
            </a:extLst>
          </p:cNvPr>
          <p:cNvSpPr>
            <a:spLocks noGrp="1" noChangeArrowheads="1"/>
          </p:cNvSpPr>
          <p:nvPr>
            <p:ph type="sldNum" sz="quarter" idx="12"/>
          </p:nvPr>
        </p:nvSpPr>
        <p:spPr>
          <a:ln/>
        </p:spPr>
        <p:txBody>
          <a:bodyPr/>
          <a:lstStyle>
            <a:lvl1pPr>
              <a:defRPr/>
            </a:lvl1pPr>
          </a:lstStyle>
          <a:p>
            <a:pPr>
              <a:defRPr/>
            </a:pPr>
            <a:fld id="{708492BF-4478-42A2-B61B-529CB2E0826C}" type="slidenum">
              <a:rPr lang="en-AU" altLang="it-IT"/>
              <a:pPr>
                <a:defRPr/>
              </a:pPr>
              <a:t>‹#›</a:t>
            </a:fld>
            <a:endParaRPr lang="en-AU" altLang="it-IT"/>
          </a:p>
        </p:txBody>
      </p:sp>
    </p:spTree>
    <p:extLst>
      <p:ext uri="{BB962C8B-B14F-4D97-AF65-F5344CB8AC3E}">
        <p14:creationId xmlns:p14="http://schemas.microsoft.com/office/powerpoint/2010/main" val="122229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86CC51B-9040-20C1-EEE9-AB1F8E0E094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D1C9E94-0298-00D9-39FD-C8D88255534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5BFB424E-5A7B-F702-B541-8AC137453DEE}"/>
              </a:ext>
            </a:extLst>
          </p:cNvPr>
          <p:cNvSpPr>
            <a:spLocks noGrp="1" noChangeArrowheads="1"/>
          </p:cNvSpPr>
          <p:nvPr>
            <p:ph type="sldNum" sz="quarter" idx="12"/>
          </p:nvPr>
        </p:nvSpPr>
        <p:spPr>
          <a:ln/>
        </p:spPr>
        <p:txBody>
          <a:bodyPr/>
          <a:lstStyle>
            <a:lvl1pPr>
              <a:defRPr/>
            </a:lvl1pPr>
          </a:lstStyle>
          <a:p>
            <a:pPr>
              <a:defRPr/>
            </a:pPr>
            <a:fld id="{F8DAB4C0-AAFB-4778-935C-5C68A7B1C394}" type="slidenum">
              <a:rPr lang="en-AU" altLang="it-IT"/>
              <a:pPr>
                <a:defRPr/>
              </a:pPr>
              <a:t>‹#›</a:t>
            </a:fld>
            <a:endParaRPr lang="en-AU" altLang="it-IT"/>
          </a:p>
        </p:txBody>
      </p:sp>
    </p:spTree>
    <p:extLst>
      <p:ext uri="{BB962C8B-B14F-4D97-AF65-F5344CB8AC3E}">
        <p14:creationId xmlns:p14="http://schemas.microsoft.com/office/powerpoint/2010/main" val="203523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159A75A-A695-A0A7-6001-280EC75CD41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90AF62E5-E2DE-877C-D3F7-9FB2DED2912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CDF6B4EC-2360-30B9-8C39-962D68DBACCD}"/>
              </a:ext>
            </a:extLst>
          </p:cNvPr>
          <p:cNvSpPr>
            <a:spLocks noGrp="1" noChangeArrowheads="1"/>
          </p:cNvSpPr>
          <p:nvPr>
            <p:ph type="sldNum" sz="quarter" idx="12"/>
          </p:nvPr>
        </p:nvSpPr>
        <p:spPr>
          <a:ln/>
        </p:spPr>
        <p:txBody>
          <a:bodyPr/>
          <a:lstStyle>
            <a:lvl1pPr>
              <a:defRPr/>
            </a:lvl1pPr>
          </a:lstStyle>
          <a:p>
            <a:pPr>
              <a:defRPr/>
            </a:pPr>
            <a:fld id="{568FAE0A-B38E-44F5-8D67-62B9659F8904}" type="slidenum">
              <a:rPr lang="en-AU" altLang="it-IT"/>
              <a:pPr>
                <a:defRPr/>
              </a:pPr>
              <a:t>‹#›</a:t>
            </a:fld>
            <a:endParaRPr lang="en-AU" altLang="it-IT"/>
          </a:p>
        </p:txBody>
      </p:sp>
    </p:spTree>
    <p:extLst>
      <p:ext uri="{BB962C8B-B14F-4D97-AF65-F5344CB8AC3E}">
        <p14:creationId xmlns:p14="http://schemas.microsoft.com/office/powerpoint/2010/main" val="377547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F3178D-28C7-A51B-3D3F-E2E521D033D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3BF305E-0641-EC7D-875C-57ED8EC0936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06E125D3-CDDD-7A4B-4D12-DF462C05EC9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AU" altLang="it-IT"/>
          </a:p>
        </p:txBody>
      </p:sp>
      <p:sp>
        <p:nvSpPr>
          <p:cNvPr id="1029" name="Rectangle 5">
            <a:extLst>
              <a:ext uri="{FF2B5EF4-FFF2-40B4-BE49-F238E27FC236}">
                <a16:creationId xmlns:a16="http://schemas.microsoft.com/office/drawing/2014/main" id="{8B86C4A3-BF36-2B92-65B2-3BC144E94B7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AU" altLang="it-IT"/>
          </a:p>
        </p:txBody>
      </p:sp>
      <p:sp>
        <p:nvSpPr>
          <p:cNvPr id="1030" name="Rectangle 6">
            <a:extLst>
              <a:ext uri="{FF2B5EF4-FFF2-40B4-BE49-F238E27FC236}">
                <a16:creationId xmlns:a16="http://schemas.microsoft.com/office/drawing/2014/main" id="{D2AE97F7-D8A8-D62B-7450-26E95D00009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9E1E4E8C-E024-4BB7-8A77-864E342BE471}"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rwasz@fizyka.umk.p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ragicocomedia.files.wordpress.com/2015/11/solar-system.jp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2.xml"/><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it.wikipedia.org/wiki/Guidobaldo_Del_Monte"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it.wikipedia.org/wiki/1616"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ideo" Target="file:///E:\!Karwasz\LECTURE\Gunsan\Filmy\Wzglednosc_ruchu_z_poduszkowcem1.wmv" TargetMode="Externa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wmf"/></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it.wikisource.org/wiki/Lettere_%28Galileo%29/XIV#nelle_disput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F8B4B7C-24AD-0DF8-2C94-BDD40C2FB883}"/>
              </a:ext>
            </a:extLst>
          </p:cNvPr>
          <p:cNvSpPr>
            <a:spLocks noGrp="1" noChangeArrowheads="1"/>
          </p:cNvSpPr>
          <p:nvPr>
            <p:ph type="ctrTitle"/>
          </p:nvPr>
        </p:nvSpPr>
        <p:spPr>
          <a:xfrm>
            <a:off x="684213" y="836613"/>
            <a:ext cx="7772400" cy="1470025"/>
          </a:xfrm>
        </p:spPr>
        <p:txBody>
          <a:bodyPr anchor="ctr"/>
          <a:lstStyle/>
          <a:p>
            <a:pPr eaLnBrk="1" hangingPunct="1"/>
            <a:r>
              <a:rPr lang="pl-PL" altLang="it-IT" sz="4400" dirty="0"/>
              <a:t>Filozofia przyrody</a:t>
            </a:r>
            <a:endParaRPr lang="en-AU" altLang="it-IT" sz="4400" dirty="0"/>
          </a:p>
        </p:txBody>
      </p:sp>
      <p:sp>
        <p:nvSpPr>
          <p:cNvPr id="3075" name="Rectangle 3">
            <a:extLst>
              <a:ext uri="{FF2B5EF4-FFF2-40B4-BE49-F238E27FC236}">
                <a16:creationId xmlns:a16="http://schemas.microsoft.com/office/drawing/2014/main" id="{FF61222D-A067-32EF-3EA5-94727756C5C9}"/>
              </a:ext>
            </a:extLst>
          </p:cNvPr>
          <p:cNvSpPr>
            <a:spLocks noGrp="1" noChangeArrowheads="1"/>
          </p:cNvSpPr>
          <p:nvPr>
            <p:ph type="subTitle" idx="1"/>
          </p:nvPr>
        </p:nvSpPr>
        <p:spPr>
          <a:xfrm>
            <a:off x="395288" y="2420938"/>
            <a:ext cx="8280400" cy="2808287"/>
          </a:xfrm>
        </p:spPr>
        <p:txBody>
          <a:bodyPr/>
          <a:lstStyle/>
          <a:p>
            <a:pPr eaLnBrk="1" hangingPunct="1">
              <a:lnSpc>
                <a:spcPct val="90000"/>
              </a:lnSpc>
            </a:pPr>
            <a:r>
              <a:rPr lang="pl-PL" altLang="it-IT" dirty="0"/>
              <a:t>Wykład XI: Il metodo </a:t>
            </a:r>
            <a:r>
              <a:rPr lang="pl-PL" altLang="it-IT" dirty="0" err="1"/>
              <a:t>scientifico</a:t>
            </a:r>
            <a:r>
              <a:rPr lang="pl-PL" altLang="it-IT" dirty="0"/>
              <a:t>*</a:t>
            </a:r>
          </a:p>
          <a:p>
            <a:pPr eaLnBrk="1" hangingPunct="1">
              <a:lnSpc>
                <a:spcPct val="90000"/>
              </a:lnSpc>
            </a:pPr>
            <a:endParaRPr lang="pl-PL" altLang="it-IT" dirty="0"/>
          </a:p>
          <a:p>
            <a:pPr eaLnBrk="1" hangingPunct="1">
              <a:lnSpc>
                <a:spcPct val="90000"/>
              </a:lnSpc>
            </a:pPr>
            <a:r>
              <a:rPr lang="pl-PL" altLang="it-IT" dirty="0">
                <a:solidFill>
                  <a:schemeClr val="accent3">
                    <a:lumMod val="50000"/>
                  </a:schemeClr>
                </a:solidFill>
              </a:rPr>
              <a:t>Kopernik, </a:t>
            </a:r>
            <a:r>
              <a:rPr lang="pl-PL" altLang="it-IT" dirty="0"/>
              <a:t>Kepler, Galileusz</a:t>
            </a:r>
          </a:p>
          <a:p>
            <a:pPr eaLnBrk="1" hangingPunct="1">
              <a:lnSpc>
                <a:spcPct val="90000"/>
              </a:lnSpc>
            </a:pPr>
            <a:endParaRPr lang="pl-PL" altLang="it-IT" dirty="0"/>
          </a:p>
          <a:p>
            <a:pPr eaLnBrk="1" hangingPunct="1">
              <a:lnSpc>
                <a:spcPct val="90000"/>
              </a:lnSpc>
            </a:pPr>
            <a:r>
              <a:rPr lang="pl-PL" altLang="it-IT" sz="2000" dirty="0">
                <a:ea typeface="Arial Unicode MS" pitchFamily="34" charset="-128"/>
              </a:rPr>
              <a:t>Prof. dr hab. inż. Grzegorz Karwasz</a:t>
            </a:r>
          </a:p>
          <a:p>
            <a:pPr eaLnBrk="1" hangingPunct="1">
              <a:lnSpc>
                <a:spcPct val="90000"/>
              </a:lnSpc>
            </a:pPr>
            <a:r>
              <a:rPr lang="pl-PL" altLang="it-IT" sz="2000" i="1" dirty="0">
                <a:ea typeface="Arial Unicode MS" pitchFamily="34" charset="-128"/>
              </a:rPr>
              <a:t>Uniwersytet Mikołaja Kopernika w Toruniu</a:t>
            </a:r>
          </a:p>
          <a:p>
            <a:pPr eaLnBrk="1" hangingPunct="1">
              <a:lnSpc>
                <a:spcPct val="90000"/>
              </a:lnSpc>
            </a:pPr>
            <a:endParaRPr lang="en-AU" altLang="it-IT" sz="2000" i="1" dirty="0">
              <a:ea typeface="Arial Unicode MS" pitchFamily="34" charset="-128"/>
            </a:endParaRPr>
          </a:p>
        </p:txBody>
      </p:sp>
      <p:sp>
        <p:nvSpPr>
          <p:cNvPr id="3076" name="Text Box 4">
            <a:extLst>
              <a:ext uri="{FF2B5EF4-FFF2-40B4-BE49-F238E27FC236}">
                <a16:creationId xmlns:a16="http://schemas.microsoft.com/office/drawing/2014/main" id="{C73C6369-46AC-8FC5-240F-CF9A7998E5B1}"/>
              </a:ext>
            </a:extLst>
          </p:cNvPr>
          <p:cNvSpPr txBox="1">
            <a:spLocks noChangeArrowheads="1"/>
          </p:cNvSpPr>
          <p:nvPr/>
        </p:nvSpPr>
        <p:spPr bwMode="auto">
          <a:xfrm>
            <a:off x="663575" y="5537200"/>
            <a:ext cx="846943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800" dirty="0">
              <a:hlinkClick r:id="rId2"/>
            </a:endParaRPr>
          </a:p>
          <a:p>
            <a:pPr eaLnBrk="1" hangingPunct="1">
              <a:spcBef>
                <a:spcPct val="0"/>
              </a:spcBef>
              <a:buFontTx/>
              <a:buNone/>
            </a:pPr>
            <a:r>
              <a:rPr lang="pl-PL" altLang="it-IT" sz="2000" dirty="0"/>
              <a:t>*T. C. </a:t>
            </a:r>
            <a:r>
              <a:rPr lang="pl-PL" altLang="it-IT" sz="2000" dirty="0" err="1"/>
              <a:t>Oorbit</a:t>
            </a:r>
            <a:r>
              <a:rPr lang="pl-PL" altLang="it-IT" sz="2000" dirty="0"/>
              <a:t>, </a:t>
            </a:r>
            <a:r>
              <a:rPr lang="pl-PL" altLang="it-IT" sz="2000" i="1" dirty="0"/>
              <a:t>Galileo: Il metodo </a:t>
            </a:r>
            <a:r>
              <a:rPr lang="pl-PL" altLang="it-IT" sz="2000" i="1" dirty="0" err="1"/>
              <a:t>scientifico</a:t>
            </a:r>
            <a:r>
              <a:rPr lang="pl-PL" altLang="it-IT" sz="2000" i="1" dirty="0"/>
              <a:t>. La natura si </a:t>
            </a:r>
            <a:r>
              <a:rPr lang="pl-PL" altLang="it-IT" sz="2000" i="1" dirty="0" err="1"/>
              <a:t>scrive</a:t>
            </a:r>
            <a:r>
              <a:rPr lang="pl-PL" altLang="it-IT" sz="2000" i="1" dirty="0"/>
              <a:t> con </a:t>
            </a:r>
            <a:r>
              <a:rPr lang="pl-PL" altLang="it-IT" sz="2000" i="1" dirty="0" err="1"/>
              <a:t>numeri</a:t>
            </a:r>
            <a:endParaRPr lang="en-AU" altLang="it-IT" sz="20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C598EBD-FAF9-CE28-83DE-CE78FFF1E984}"/>
              </a:ext>
            </a:extLst>
          </p:cNvPr>
          <p:cNvSpPr>
            <a:spLocks noGrp="1" noChangeArrowheads="1"/>
          </p:cNvSpPr>
          <p:nvPr>
            <p:ph type="title"/>
          </p:nvPr>
        </p:nvSpPr>
        <p:spPr>
          <a:xfrm>
            <a:off x="468313" y="260350"/>
            <a:ext cx="8229600" cy="1143000"/>
          </a:xfrm>
        </p:spPr>
        <p:txBody>
          <a:bodyPr/>
          <a:lstStyle/>
          <a:p>
            <a:r>
              <a:rPr lang="pl-PL" altLang="en-US" sz="3600"/>
              <a:t>Johannes Kepler: trzy prawa znacznie lepsze niż Harmonia Sfer</a:t>
            </a:r>
            <a:endParaRPr lang="en-AU" altLang="en-US" sz="3600"/>
          </a:p>
        </p:txBody>
      </p:sp>
      <p:pic>
        <p:nvPicPr>
          <p:cNvPr id="49155" name="Picture 3">
            <a:extLst>
              <a:ext uri="{FF2B5EF4-FFF2-40B4-BE49-F238E27FC236}">
                <a16:creationId xmlns:a16="http://schemas.microsoft.com/office/drawing/2014/main" id="{73DD8D95-EF9B-7891-6A52-1ED4C7DEF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888" y="2852738"/>
            <a:ext cx="4392612"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DBCDFCED-34CA-1297-7DB0-FEACE3AA2E2D}"/>
              </a:ext>
            </a:extLst>
          </p:cNvPr>
          <p:cNvSpPr txBox="1">
            <a:spLocks noChangeArrowheads="1"/>
          </p:cNvSpPr>
          <p:nvPr/>
        </p:nvSpPr>
        <p:spPr bwMode="auto">
          <a:xfrm>
            <a:off x="323850" y="1281113"/>
            <a:ext cx="7332663"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200" b="1">
                <a:solidFill>
                  <a:schemeClr val="tx2"/>
                </a:solidFill>
              </a:rPr>
              <a:t>I Prawo:</a:t>
            </a:r>
            <a:r>
              <a:rPr lang="pl-PL" altLang="en-US" sz="2200">
                <a:solidFill>
                  <a:schemeClr val="tx2"/>
                </a:solidFill>
              </a:rPr>
              <a:t> </a:t>
            </a:r>
          </a:p>
          <a:p>
            <a:pPr>
              <a:spcBef>
                <a:spcPct val="0"/>
              </a:spcBef>
              <a:buFontTx/>
              <a:buNone/>
            </a:pPr>
            <a:r>
              <a:rPr lang="pl-PL" altLang="en-US" sz="2200">
                <a:solidFill>
                  <a:schemeClr val="accent2"/>
                </a:solidFill>
              </a:rPr>
              <a:t>Planety krążą dookoła Słońca po elipsach. </a:t>
            </a:r>
          </a:p>
          <a:p>
            <a:pPr>
              <a:spcBef>
                <a:spcPct val="0"/>
              </a:spcBef>
              <a:buFontTx/>
              <a:buNone/>
            </a:pPr>
            <a:r>
              <a:rPr lang="pl-PL" altLang="en-US" sz="2200">
                <a:solidFill>
                  <a:schemeClr val="accent2"/>
                </a:solidFill>
              </a:rPr>
              <a:t>Słońce znajduje się w jednym z dwóch</a:t>
            </a:r>
          </a:p>
          <a:p>
            <a:pPr>
              <a:spcBef>
                <a:spcPct val="0"/>
              </a:spcBef>
              <a:buFontTx/>
              <a:buNone/>
            </a:pPr>
            <a:r>
              <a:rPr lang="pl-PL" altLang="en-US" sz="2200">
                <a:solidFill>
                  <a:schemeClr val="accent2"/>
                </a:solidFill>
              </a:rPr>
              <a:t>ognisk elipsy.</a:t>
            </a:r>
            <a:r>
              <a:rPr lang="pl-PL" altLang="en-US" sz="2200">
                <a:solidFill>
                  <a:schemeClr val="tx2"/>
                </a:solidFill>
              </a:rPr>
              <a:t> (A nie w jej środku!)</a:t>
            </a:r>
          </a:p>
          <a:p>
            <a:pPr>
              <a:spcBef>
                <a:spcPct val="0"/>
              </a:spcBef>
              <a:buFontTx/>
              <a:buNone/>
            </a:pPr>
            <a:endParaRPr lang="pl-PL" altLang="en-US" sz="2200">
              <a:solidFill>
                <a:schemeClr val="tx2"/>
              </a:solidFill>
            </a:endParaRPr>
          </a:p>
          <a:p>
            <a:pPr>
              <a:spcBef>
                <a:spcPct val="0"/>
              </a:spcBef>
              <a:buFontTx/>
              <a:buNone/>
            </a:pPr>
            <a:endParaRPr lang="pl-PL" altLang="en-US" sz="2200">
              <a:solidFill>
                <a:schemeClr val="tx2"/>
              </a:solidFill>
            </a:endParaRPr>
          </a:p>
          <a:p>
            <a:pPr>
              <a:spcBef>
                <a:spcPct val="0"/>
              </a:spcBef>
              <a:buFontTx/>
              <a:buNone/>
            </a:pPr>
            <a:r>
              <a:rPr lang="pl-PL" altLang="en-US" sz="2200" b="1">
                <a:solidFill>
                  <a:schemeClr val="tx2"/>
                </a:solidFill>
              </a:rPr>
              <a:t>II Prawo:</a:t>
            </a:r>
          </a:p>
          <a:p>
            <a:pPr>
              <a:spcBef>
                <a:spcPct val="0"/>
              </a:spcBef>
              <a:buFontTx/>
              <a:buNone/>
            </a:pPr>
            <a:r>
              <a:rPr lang="pl-PL" altLang="en-US" sz="2200">
                <a:solidFill>
                  <a:schemeClr val="accent2"/>
                </a:solidFill>
              </a:rPr>
              <a:t>Promień „wodzący” planety</a:t>
            </a:r>
          </a:p>
          <a:p>
            <a:pPr>
              <a:spcBef>
                <a:spcPct val="0"/>
              </a:spcBef>
              <a:buFontTx/>
              <a:buNone/>
            </a:pPr>
            <a:r>
              <a:rPr lang="pl-PL" altLang="en-US" sz="2200">
                <a:solidFill>
                  <a:schemeClr val="accent2"/>
                </a:solidFill>
              </a:rPr>
              <a:t>w równych czasach zakreśla</a:t>
            </a:r>
          </a:p>
          <a:p>
            <a:pPr>
              <a:spcBef>
                <a:spcPct val="0"/>
              </a:spcBef>
              <a:buFontTx/>
              <a:buNone/>
            </a:pPr>
            <a:r>
              <a:rPr lang="pl-PL" altLang="en-US" sz="2200">
                <a:solidFill>
                  <a:schemeClr val="accent2"/>
                </a:solidFill>
              </a:rPr>
              <a:t>równe powierzchnie</a:t>
            </a:r>
          </a:p>
          <a:p>
            <a:pPr>
              <a:spcBef>
                <a:spcPct val="0"/>
              </a:spcBef>
              <a:buFontTx/>
              <a:buNone/>
            </a:pPr>
            <a:r>
              <a:rPr lang="pl-PL" altLang="en-US" sz="2200">
                <a:solidFill>
                  <a:schemeClr val="tx2"/>
                </a:solidFill>
              </a:rPr>
              <a:t>(czyli planeta przyspiesza, </a:t>
            </a:r>
          </a:p>
          <a:p>
            <a:pPr>
              <a:spcBef>
                <a:spcPct val="0"/>
              </a:spcBef>
              <a:buFontTx/>
              <a:buNone/>
            </a:pPr>
            <a:r>
              <a:rPr lang="pl-PL" altLang="en-US" sz="2200">
                <a:solidFill>
                  <a:schemeClr val="tx2"/>
                </a:solidFill>
              </a:rPr>
              <a:t>kiedy jest bliżej Słońca)</a:t>
            </a:r>
          </a:p>
          <a:p>
            <a:pPr>
              <a:spcBef>
                <a:spcPct val="0"/>
              </a:spcBef>
              <a:buFontTx/>
              <a:buNone/>
            </a:pPr>
            <a:endParaRPr lang="pl-PL" altLang="en-US" sz="2200">
              <a:solidFill>
                <a:schemeClr val="tx2"/>
              </a:solidFill>
            </a:endParaRPr>
          </a:p>
          <a:p>
            <a:pPr>
              <a:spcBef>
                <a:spcPct val="0"/>
              </a:spcBef>
              <a:buFontTx/>
              <a:buNone/>
            </a:pPr>
            <a:r>
              <a:rPr lang="pl-PL" altLang="en-US" sz="2200" b="1">
                <a:solidFill>
                  <a:schemeClr val="tx2"/>
                </a:solidFill>
              </a:rPr>
              <a:t>III Prawo:  </a:t>
            </a:r>
          </a:p>
          <a:p>
            <a:pPr>
              <a:spcBef>
                <a:spcPct val="0"/>
              </a:spcBef>
              <a:buFontTx/>
              <a:buNone/>
            </a:pPr>
            <a:r>
              <a:rPr lang="pl-PL" altLang="en-US" sz="2200">
                <a:solidFill>
                  <a:schemeClr val="tx2"/>
                </a:solidFill>
              </a:rPr>
              <a:t>Sześciany odległości planet od Słońca mają się do siebie </a:t>
            </a:r>
          </a:p>
          <a:p>
            <a:pPr>
              <a:spcBef>
                <a:spcPct val="0"/>
              </a:spcBef>
              <a:buFontTx/>
              <a:buNone/>
            </a:pPr>
            <a:r>
              <a:rPr lang="pl-PL" altLang="en-US" sz="2200">
                <a:solidFill>
                  <a:schemeClr val="tx2"/>
                </a:solidFill>
              </a:rPr>
              <a:t>jak kwadraty okresu obiegu.  </a:t>
            </a:r>
            <a:endParaRPr lang="en-AU" altLang="en-US" sz="2200">
              <a:solidFill>
                <a:schemeClr val="tx2"/>
              </a:solidFill>
            </a:endParaRPr>
          </a:p>
        </p:txBody>
      </p:sp>
      <p:sp>
        <p:nvSpPr>
          <p:cNvPr id="49157" name="Text Box 5">
            <a:extLst>
              <a:ext uri="{FF2B5EF4-FFF2-40B4-BE49-F238E27FC236}">
                <a16:creationId xmlns:a16="http://schemas.microsoft.com/office/drawing/2014/main" id="{01456252-7948-E0A1-2A3A-8E28E3E0D2DD}"/>
              </a:ext>
            </a:extLst>
          </p:cNvPr>
          <p:cNvSpPr txBox="1">
            <a:spLocks noChangeArrowheads="1"/>
          </p:cNvSpPr>
          <p:nvPr/>
        </p:nvSpPr>
        <p:spPr bwMode="auto">
          <a:xfrm>
            <a:off x="6804025" y="2587625"/>
            <a:ext cx="164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a:solidFill>
                  <a:schemeClr val="tx2"/>
                </a:solidFill>
              </a:rPr>
              <a:t>włoska gimnazjalistka</a:t>
            </a:r>
            <a:endParaRPr lang="en-AU" altLang="en-US" sz="1200">
              <a:solidFill>
                <a:schemeClr val="tx2"/>
              </a:solidFill>
            </a:endParaRPr>
          </a:p>
        </p:txBody>
      </p:sp>
    </p:spTree>
    <p:extLst>
      <p:ext uri="{BB962C8B-B14F-4D97-AF65-F5344CB8AC3E}">
        <p14:creationId xmlns:p14="http://schemas.microsoft.com/office/powerpoint/2010/main" val="944343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p:cTn id="7" dur="500" fill="hold"/>
                                        <p:tgtEl>
                                          <p:spTgt spid="98308"/>
                                        </p:tgtEl>
                                        <p:attrNameLst>
                                          <p:attrName>ppt_x</p:attrName>
                                        </p:attrNameLst>
                                      </p:cBhvr>
                                      <p:tavLst>
                                        <p:tav tm="0">
                                          <p:val>
                                            <p:strVal val="#ppt_x"/>
                                          </p:val>
                                        </p:tav>
                                        <p:tav tm="100000">
                                          <p:val>
                                            <p:strVal val="#ppt_x"/>
                                          </p:val>
                                        </p:tav>
                                      </p:tavLst>
                                    </p:anim>
                                    <p:anim calcmode="lin" valueType="num">
                                      <p:cBhvr>
                                        <p:cTn id="8" dur="500" fill="hold"/>
                                        <p:tgtEl>
                                          <p:spTgt spid="98308"/>
                                        </p:tgtEl>
                                        <p:attrNameLst>
                                          <p:attrName>ppt_y</p:attrName>
                                        </p:attrNameLst>
                                      </p:cBhvr>
                                      <p:tavLst>
                                        <p:tav tm="0">
                                          <p:val>
                                            <p:strVal val="#ppt_y-#ppt_h/2"/>
                                          </p:val>
                                        </p:tav>
                                        <p:tav tm="100000">
                                          <p:val>
                                            <p:strVal val="#ppt_y"/>
                                          </p:val>
                                        </p:tav>
                                      </p:tavLst>
                                    </p:anim>
                                    <p:anim calcmode="lin" valueType="num">
                                      <p:cBhvr>
                                        <p:cTn id="9" dur="500" fill="hold"/>
                                        <p:tgtEl>
                                          <p:spTgt spid="98308"/>
                                        </p:tgtEl>
                                        <p:attrNameLst>
                                          <p:attrName>ppt_w</p:attrName>
                                        </p:attrNameLst>
                                      </p:cBhvr>
                                      <p:tavLst>
                                        <p:tav tm="0">
                                          <p:val>
                                            <p:strVal val="#ppt_w"/>
                                          </p:val>
                                        </p:tav>
                                        <p:tav tm="100000">
                                          <p:val>
                                            <p:strVal val="#ppt_w"/>
                                          </p:val>
                                        </p:tav>
                                      </p:tavLst>
                                    </p:anim>
                                    <p:anim calcmode="lin" valueType="num">
                                      <p:cBhvr>
                                        <p:cTn id="10" dur="500" fill="hold"/>
                                        <p:tgtEl>
                                          <p:spTgt spid="983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ytuł 1">
            <a:extLst>
              <a:ext uri="{FF2B5EF4-FFF2-40B4-BE49-F238E27FC236}">
                <a16:creationId xmlns:a16="http://schemas.microsoft.com/office/drawing/2014/main" id="{7A309793-D12B-18A4-7547-EABD1E96A489}"/>
              </a:ext>
            </a:extLst>
          </p:cNvPr>
          <p:cNvSpPr>
            <a:spLocks noGrp="1" noChangeArrowheads="1"/>
          </p:cNvSpPr>
          <p:nvPr>
            <p:ph type="title"/>
          </p:nvPr>
        </p:nvSpPr>
        <p:spPr/>
        <p:txBody>
          <a:bodyPr/>
          <a:lstStyle/>
          <a:p>
            <a:r>
              <a:rPr lang="pl-PL" altLang="en-US" sz="3600">
                <a:cs typeface="Times New Roman" panose="02020603050405020304" pitchFamily="18" charset="0"/>
              </a:rPr>
              <a:t>Johannes Kepler i jego widzenie świata</a:t>
            </a:r>
            <a:br>
              <a:rPr lang="en-AU" altLang="en-US">
                <a:latin typeface="Times New Roman" panose="02020603050405020304" pitchFamily="18" charset="0"/>
                <a:cs typeface="Times New Roman" panose="02020603050405020304" pitchFamily="18" charset="0"/>
              </a:rPr>
            </a:br>
            <a:endParaRPr lang="en-US" altLang="en-US"/>
          </a:p>
        </p:txBody>
      </p:sp>
      <p:sp>
        <p:nvSpPr>
          <p:cNvPr id="43011" name="Symbol zastępczy zawartości 2">
            <a:extLst>
              <a:ext uri="{FF2B5EF4-FFF2-40B4-BE49-F238E27FC236}">
                <a16:creationId xmlns:a16="http://schemas.microsoft.com/office/drawing/2014/main" id="{FF8BC38E-9448-13A1-505A-6F0CA6A124B3}"/>
              </a:ext>
            </a:extLst>
          </p:cNvPr>
          <p:cNvSpPr>
            <a:spLocks noGrp="1" noChangeArrowheads="1"/>
          </p:cNvSpPr>
          <p:nvPr>
            <p:ph idx="1"/>
          </p:nvPr>
        </p:nvSpPr>
        <p:spPr>
          <a:xfrm>
            <a:off x="-139700" y="450850"/>
            <a:ext cx="9104313" cy="4525963"/>
          </a:xfrm>
        </p:spPr>
        <p:txBody>
          <a:bodyPr/>
          <a:lstStyle/>
          <a:p>
            <a:pPr algn="ctr"/>
            <a:r>
              <a:rPr lang="pl-PL" altLang="en-US" sz="1800" b="1" dirty="0">
                <a:cs typeface="Times New Roman" panose="02020603050405020304" pitchFamily="18" charset="0"/>
              </a:rPr>
              <a:t> </a:t>
            </a:r>
            <a:endParaRPr lang="en-AU" altLang="en-US" sz="1800" dirty="0">
              <a:cs typeface="Times New Roman" panose="02020603050405020304" pitchFamily="18" charset="0"/>
            </a:endParaRPr>
          </a:p>
          <a:p>
            <a:pPr algn="just"/>
            <a:r>
              <a:rPr lang="pl-PL" altLang="en-US" sz="1800" dirty="0">
                <a:cs typeface="Times New Roman" panose="02020603050405020304" pitchFamily="18" charset="0"/>
              </a:rPr>
              <a:t>   Cztery wieki temu, wbrew panującym wówczas obyczajom naukowym, Johannes Kepler zaimplementował fizykę do astronomii i wypracował nowy, bardzo skuteczny, sposób dochodzenia prawd o otaczającym świecie, zasadzający się przede wszystkim na empirii. Zaowocowało to wspaniałymi odkryciami, które odmieniły bieg czasów i pozwoliły ludzkości osiągnąć, w trybie niemalże galopującym, obecnie rejestrowany poziom rozwoju cywilizacyjnego. Prawa ruchu planet odkryte przez Keplera, i wyprowadzone z nich przez Newtona prawo powszechnego ciążenia, setki lat później pozwoliły ludzkości zrealizować, roztoczoną przez Keplera w jego dziele </a:t>
            </a:r>
            <a:r>
              <a:rPr lang="pl-PL" altLang="en-US" sz="1800" i="1" dirty="0" err="1">
                <a:cs typeface="Times New Roman" panose="02020603050405020304" pitchFamily="18" charset="0"/>
              </a:rPr>
              <a:t>Somnium</a:t>
            </a:r>
            <a:r>
              <a:rPr lang="pl-PL" altLang="en-US" sz="1800" dirty="0">
                <a:cs typeface="Times New Roman" panose="02020603050405020304" pitchFamily="18" charset="0"/>
              </a:rPr>
              <a:t>, wizję lądowania człowieka na Księżycu.</a:t>
            </a:r>
            <a:endParaRPr lang="en-AU" altLang="en-US" sz="1800" dirty="0">
              <a:cs typeface="Times New Roman" panose="02020603050405020304" pitchFamily="18" charset="0"/>
            </a:endParaRPr>
          </a:p>
          <a:p>
            <a:pPr algn="just"/>
            <a:r>
              <a:rPr lang="pl-PL" altLang="en-US" sz="1800" dirty="0">
                <a:cs typeface="Times New Roman" panose="02020603050405020304" pitchFamily="18" charset="0"/>
              </a:rPr>
              <a:t>   Kepler jest wspaniałym przykładem badacza interdyscyplinarnego. Równolegle doskonalił się w zakresie astronomii, matematyki, fizyki i filozofii. Jego rozprawy, oprócz rozważań stricte naukowych, zawierają przemyślenia o charakterze filozoficznym, teologicznym i estetycznym. Zadziwiająca śmiałość myśli Keplera      i towarzysząca jej uporczywa praca rachunkowa często skutkowały odkrywaniem nowych prawd o przyrodzie. Kepler wszystko poddawał obliczeniom i nie zostawił idei, dopóki nie wykazał jej słuszności albo fałszywości. W ten sposób doszedł do swoich nieśmiertelnych odkryć. Dociekał istoty rzeczy zadając śmiało pytania „dlaczego?”, a nie tylko „jak?”, jeśli chodzi o procesy zachodzące w przyrodzie</a:t>
            </a:r>
            <a:endParaRPr lang="en-AU" altLang="en-US" sz="1800" dirty="0">
              <a:cs typeface="Times New Roman" panose="02020603050405020304" pitchFamily="18" charset="0"/>
            </a:endParaRPr>
          </a:p>
          <a:p>
            <a:pPr>
              <a:buFontTx/>
              <a:buNone/>
            </a:pPr>
            <a:endParaRPr lang="pl-PL" altLang="en-US" sz="1800" dirty="0"/>
          </a:p>
          <a:p>
            <a:pPr>
              <a:buFontTx/>
              <a:buNone/>
            </a:pPr>
            <a:endParaRPr lang="en-US" altLang="en-US" sz="1800" dirty="0"/>
          </a:p>
        </p:txBody>
      </p:sp>
      <p:sp>
        <p:nvSpPr>
          <p:cNvPr id="43012" name="pole tekstowe 4">
            <a:extLst>
              <a:ext uri="{FF2B5EF4-FFF2-40B4-BE49-F238E27FC236}">
                <a16:creationId xmlns:a16="http://schemas.microsoft.com/office/drawing/2014/main" id="{FF2B6810-1DA3-073A-E456-97D5FC71933D}"/>
              </a:ext>
            </a:extLst>
          </p:cNvPr>
          <p:cNvSpPr txBox="1">
            <a:spLocks noChangeArrowheads="1"/>
          </p:cNvSpPr>
          <p:nvPr/>
        </p:nvSpPr>
        <p:spPr bwMode="auto">
          <a:xfrm>
            <a:off x="179388" y="5659438"/>
            <a:ext cx="676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b="1" dirty="0">
                <a:solidFill>
                  <a:srgbClr val="FF0000"/>
                </a:solidFill>
              </a:rPr>
              <a:t> </a:t>
            </a:r>
            <a:r>
              <a:rPr lang="pl-PL" altLang="en-US" sz="1800" b="1" dirty="0">
                <a:solidFill>
                  <a:srgbClr val="FF0000"/>
                </a:solidFill>
              </a:rPr>
              <a:t>Bogdan Wszołek, </a:t>
            </a:r>
            <a:r>
              <a:rPr lang="pl-PL" altLang="en-US" sz="1800" b="1" i="1" dirty="0">
                <a:solidFill>
                  <a:srgbClr val="FF0000"/>
                </a:solidFill>
                <a:cs typeface="Times New Roman" panose="02020603050405020304" pitchFamily="18" charset="0"/>
              </a:rPr>
              <a:t>Johannes Kepler i jego widzenie świata, </a:t>
            </a:r>
            <a:r>
              <a:rPr lang="pl-PL" altLang="en-US" sz="1800" dirty="0">
                <a:solidFill>
                  <a:srgbClr val="FF0000"/>
                </a:solidFill>
              </a:rPr>
              <a:t>Urania – Postępy Astronomii, 4/2021 z podziękowaniami</a:t>
            </a:r>
            <a:endParaRPr lang="en-US" altLang="en-US" sz="1800" dirty="0">
              <a:solidFill>
                <a:schemeClr val="tx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ytuł 1">
            <a:extLst>
              <a:ext uri="{FF2B5EF4-FFF2-40B4-BE49-F238E27FC236}">
                <a16:creationId xmlns:a16="http://schemas.microsoft.com/office/drawing/2014/main" id="{7C766AF7-CB34-6F21-FCE8-1F83B8FC2FED}"/>
              </a:ext>
            </a:extLst>
          </p:cNvPr>
          <p:cNvSpPr>
            <a:spLocks noGrp="1" noChangeArrowheads="1"/>
          </p:cNvSpPr>
          <p:nvPr>
            <p:ph type="title"/>
          </p:nvPr>
        </p:nvSpPr>
        <p:spPr/>
        <p:txBody>
          <a:bodyPr/>
          <a:lstStyle/>
          <a:p>
            <a:r>
              <a:rPr lang="pl-PL" altLang="en-US" sz="3600">
                <a:cs typeface="Times New Roman" panose="02020603050405020304" pitchFamily="18" charset="0"/>
              </a:rPr>
              <a:t>Johannes Kepler i jego widzenie świata</a:t>
            </a:r>
            <a:br>
              <a:rPr lang="en-AU" altLang="en-US">
                <a:latin typeface="Times New Roman" panose="02020603050405020304" pitchFamily="18" charset="0"/>
                <a:cs typeface="Times New Roman" panose="02020603050405020304" pitchFamily="18" charset="0"/>
              </a:rPr>
            </a:br>
            <a:endParaRPr lang="en-US" altLang="en-US"/>
          </a:p>
        </p:txBody>
      </p:sp>
      <p:sp>
        <p:nvSpPr>
          <p:cNvPr id="44035" name="Symbol zastępczy zawartości 2">
            <a:extLst>
              <a:ext uri="{FF2B5EF4-FFF2-40B4-BE49-F238E27FC236}">
                <a16:creationId xmlns:a16="http://schemas.microsoft.com/office/drawing/2014/main" id="{EE0DABF9-8A1B-5012-F67A-637A52014D4C}"/>
              </a:ext>
            </a:extLst>
          </p:cNvPr>
          <p:cNvSpPr>
            <a:spLocks noGrp="1" noChangeArrowheads="1"/>
          </p:cNvSpPr>
          <p:nvPr>
            <p:ph idx="1"/>
          </p:nvPr>
        </p:nvSpPr>
        <p:spPr>
          <a:xfrm>
            <a:off x="457200" y="1017588"/>
            <a:ext cx="8686800" cy="4525962"/>
          </a:xfrm>
        </p:spPr>
        <p:txBody>
          <a:bodyPr/>
          <a:lstStyle/>
          <a:p>
            <a:pPr marL="0" indent="0">
              <a:buFontTx/>
              <a:buNone/>
            </a:pPr>
            <a:r>
              <a:rPr lang="pl-PL" altLang="en-US" sz="1800" dirty="0">
                <a:cs typeface="Times New Roman" panose="02020603050405020304" pitchFamily="18" charset="0"/>
              </a:rPr>
              <a:t> Kepler był z wykształcenia przede wszystkim teologiem, dlatego jego sposób myślenia był głęboko religijny. Starał się dostrzec Boski zamysł odzwierciedlony      w pięknie Wszechświata. Twierdził, że przyroda jest obrazem Stwórcy, lubi prostotę i jedność. Poznawanie przyrody przybliża człowieka do poznania Boga.                   </a:t>
            </a:r>
          </a:p>
          <a:p>
            <a:pPr marL="0" indent="0">
              <a:buFontTx/>
              <a:buNone/>
            </a:pPr>
            <a:r>
              <a:rPr lang="pl-PL" altLang="en-US" sz="1800" dirty="0">
                <a:cs typeface="Times New Roman" panose="02020603050405020304" pitchFamily="18" charset="0"/>
              </a:rPr>
              <a:t>W przyrodzie wszystko jest aktywne i potrzebne. Według Keplera, Wszechświat funkcjonuje w sposób harmonijny. Jeśli gdzieś zostanie utracona harmonia, jest ona na powrót odzyskiwana. Chociaż przyroda podporządkowuje się ścisłym prawom fundamentalnym, to jednak pozostawia sobie zawsze pewien margines swobody, pozwalający jej na bieżąco się dostrajać i korygować odstępstwa od idealnej harmonii. </a:t>
            </a:r>
          </a:p>
          <a:p>
            <a:pPr marL="0" indent="0">
              <a:buFontTx/>
              <a:buNone/>
            </a:pPr>
            <a:r>
              <a:rPr lang="pl-PL" altLang="en-US" sz="1800" dirty="0">
                <a:cs typeface="Times New Roman" panose="02020603050405020304" pitchFamily="18" charset="0"/>
              </a:rPr>
              <a:t>Procesy w przyrodzie realizują się minimalnym wysiłkiem. Cała przyroda jest przeniknięta siłą ożywiającą i zdolnością „odczuwania”. Siły kształtujące w przyrodzie działają nie tylko ze względu na cel, ale także „dla ozdoby”. Człowiek powinien traktować przyrodę z miłością. Zdaniem Keplera, osiągnięcia naukowe są wspólnym dziedzictwem całej ludzkości, nie tylko w zakresie zastosowań praktycznych i czerpania dochodów, ale również dla zachowania światowego pokoju i dla lepszego rozumienia przyrody. </a:t>
            </a:r>
            <a:endParaRPr lang="pl-PL" altLang="en-US" sz="1800" dirty="0"/>
          </a:p>
          <a:p>
            <a:pPr marL="0" indent="0">
              <a:buFontTx/>
              <a:buNone/>
            </a:pPr>
            <a:endParaRPr lang="en-US" altLang="en-US" sz="1800" dirty="0"/>
          </a:p>
        </p:txBody>
      </p:sp>
      <p:sp>
        <p:nvSpPr>
          <p:cNvPr id="44036" name="pole tekstowe 4">
            <a:extLst>
              <a:ext uri="{FF2B5EF4-FFF2-40B4-BE49-F238E27FC236}">
                <a16:creationId xmlns:a16="http://schemas.microsoft.com/office/drawing/2014/main" id="{4DF0F243-8606-4BF0-ACF3-E21553C7A73D}"/>
              </a:ext>
            </a:extLst>
          </p:cNvPr>
          <p:cNvSpPr txBox="1">
            <a:spLocks noChangeArrowheads="1"/>
          </p:cNvSpPr>
          <p:nvPr/>
        </p:nvSpPr>
        <p:spPr bwMode="auto">
          <a:xfrm>
            <a:off x="3006725" y="5772150"/>
            <a:ext cx="676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a:solidFill>
                  <a:srgbClr val="FF0000"/>
                </a:solidFill>
              </a:rPr>
              <a:t> </a:t>
            </a:r>
            <a:r>
              <a:rPr lang="pl-PL" altLang="en-US" sz="1800">
                <a:solidFill>
                  <a:srgbClr val="FF0000"/>
                </a:solidFill>
              </a:rPr>
              <a:t>Bogdan Wszołek, </a:t>
            </a:r>
            <a:r>
              <a:rPr lang="pl-PL" altLang="en-US" sz="1800" i="1">
                <a:solidFill>
                  <a:srgbClr val="FF0000"/>
                </a:solidFill>
                <a:cs typeface="Times New Roman" panose="02020603050405020304" pitchFamily="18" charset="0"/>
              </a:rPr>
              <a:t>Johannes Kepler i jego widzenie świata, </a:t>
            </a:r>
            <a:r>
              <a:rPr lang="pl-PL" altLang="en-US" sz="1800">
                <a:solidFill>
                  <a:srgbClr val="FF0000"/>
                </a:solidFill>
              </a:rPr>
              <a:t>Urania – Postępy Astronomii, 4/2021 z podziękowaniami</a:t>
            </a:r>
            <a:endParaRPr lang="en-US" altLang="en-US" sz="1800">
              <a:solidFill>
                <a:schemeClr val="tx2"/>
              </a:solidFill>
            </a:endParaRPr>
          </a:p>
        </p:txBody>
      </p:sp>
      <p:cxnSp>
        <p:nvCxnSpPr>
          <p:cNvPr id="44037" name="Łącznik prosty 5">
            <a:extLst>
              <a:ext uri="{FF2B5EF4-FFF2-40B4-BE49-F238E27FC236}">
                <a16:creationId xmlns:a16="http://schemas.microsoft.com/office/drawing/2014/main" id="{E68F19AC-A1F0-F542-506C-64FC8C7054BB}"/>
              </a:ext>
            </a:extLst>
          </p:cNvPr>
          <p:cNvCxnSpPr>
            <a:cxnSpLocks noChangeShapeType="1"/>
          </p:cNvCxnSpPr>
          <p:nvPr/>
        </p:nvCxnSpPr>
        <p:spPr bwMode="auto">
          <a:xfrm>
            <a:off x="2555875" y="4724400"/>
            <a:ext cx="331152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38" name="Łącznik prosty 6">
            <a:extLst>
              <a:ext uri="{FF2B5EF4-FFF2-40B4-BE49-F238E27FC236}">
                <a16:creationId xmlns:a16="http://schemas.microsoft.com/office/drawing/2014/main" id="{B03D8ECA-C7EB-E3FB-E3E3-CB3E3F724E26}"/>
              </a:ext>
            </a:extLst>
          </p:cNvPr>
          <p:cNvCxnSpPr>
            <a:cxnSpLocks noChangeShapeType="1"/>
          </p:cNvCxnSpPr>
          <p:nvPr/>
        </p:nvCxnSpPr>
        <p:spPr bwMode="auto">
          <a:xfrm>
            <a:off x="4398963" y="1897063"/>
            <a:ext cx="331152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ytuł 1">
            <a:extLst>
              <a:ext uri="{FF2B5EF4-FFF2-40B4-BE49-F238E27FC236}">
                <a16:creationId xmlns:a16="http://schemas.microsoft.com/office/drawing/2014/main" id="{4E3640A9-D52D-C6B7-A5D9-C5860D51BF38}"/>
              </a:ext>
            </a:extLst>
          </p:cNvPr>
          <p:cNvSpPr>
            <a:spLocks noGrp="1" noChangeArrowheads="1"/>
          </p:cNvSpPr>
          <p:nvPr>
            <p:ph type="title"/>
          </p:nvPr>
        </p:nvSpPr>
        <p:spPr/>
        <p:txBody>
          <a:bodyPr/>
          <a:lstStyle/>
          <a:p>
            <a:r>
              <a:rPr lang="pl-PL" altLang="en-US" sz="3600">
                <a:cs typeface="Times New Roman" panose="02020603050405020304" pitchFamily="18" charset="0"/>
              </a:rPr>
              <a:t>Johannes Kepler i jego widzenie świata</a:t>
            </a:r>
            <a:br>
              <a:rPr lang="en-AU" altLang="en-US">
                <a:latin typeface="Times New Roman" panose="02020603050405020304" pitchFamily="18" charset="0"/>
                <a:cs typeface="Times New Roman" panose="02020603050405020304" pitchFamily="18" charset="0"/>
              </a:rPr>
            </a:br>
            <a:endParaRPr lang="en-US" altLang="en-US"/>
          </a:p>
        </p:txBody>
      </p:sp>
      <p:sp>
        <p:nvSpPr>
          <p:cNvPr id="45059" name="Symbol zastępczy zawartości 2">
            <a:extLst>
              <a:ext uri="{FF2B5EF4-FFF2-40B4-BE49-F238E27FC236}">
                <a16:creationId xmlns:a16="http://schemas.microsoft.com/office/drawing/2014/main" id="{F8990520-F563-80E2-854F-7999699CF702}"/>
              </a:ext>
            </a:extLst>
          </p:cNvPr>
          <p:cNvSpPr>
            <a:spLocks noGrp="1" noChangeArrowheads="1"/>
          </p:cNvSpPr>
          <p:nvPr>
            <p:ph idx="1"/>
          </p:nvPr>
        </p:nvSpPr>
        <p:spPr>
          <a:xfrm>
            <a:off x="228600" y="846138"/>
            <a:ext cx="8686800" cy="4525962"/>
          </a:xfrm>
        </p:spPr>
        <p:txBody>
          <a:bodyPr/>
          <a:lstStyle/>
          <a:p>
            <a:pPr marL="0" indent="0">
              <a:buFontTx/>
              <a:buNone/>
            </a:pPr>
            <a:r>
              <a:rPr lang="pl-PL" altLang="en-US" sz="1800" dirty="0">
                <a:cs typeface="Times New Roman" panose="02020603050405020304" pitchFamily="18" charset="0"/>
              </a:rPr>
              <a:t>Powszechne przestrogi przed kalwinistycznymi herezjami pobudziły Keplera do szczegółowego przestudiowania nauczania wszystkich trzech wyznań: katolicyzmu, luteranizmu i kalwinizmu</a:t>
            </a:r>
            <a:r>
              <a:rPr lang="pl-PL" altLang="en-US" sz="1800" dirty="0">
                <a:solidFill>
                  <a:schemeClr val="bg2">
                    <a:lumMod val="75000"/>
                  </a:schemeClr>
                </a:solidFill>
                <a:cs typeface="Times New Roman" panose="02020603050405020304" pitchFamily="18" charset="0"/>
              </a:rPr>
              <a:t>. Studium to, przy jednoczesnej znajomości treści biblijnych oraz filozofii i fizyki Arystotelesa, spowodowało stopniowe odejście Keplera od luterańskich ortodoksyjnych poglądów odnośnie istnienia rzeczywistego ciała i krwi Chrystusa podczas Wieczerzy Pańskiej na rzecz chrystologii kalwinistycznej. Zgodnie z nią świętowanie Wieczerzy znaczy więcej niż przypomnienie zdarzenia, chodzi o duchowe, a nie cielesne, zjednoczenie wiernego z Chrystusem. Kepler nawiązywał z tym do staro kościelnej i jezuickiej tradycji i próbował swoje stanowisko dogłębnie uzasadnić w oparciu o czysto teologiczne pisma. Zasadnicze nauczanie kalwinizmu i katolicyzmu były zdecydowanie przeciwne przemyśleniom Keplera. </a:t>
            </a:r>
          </a:p>
          <a:p>
            <a:pPr marL="0" indent="0">
              <a:buFontTx/>
              <a:buNone/>
            </a:pPr>
            <a:r>
              <a:rPr lang="pl-PL" altLang="en-US" sz="1800" dirty="0">
                <a:cs typeface="Times New Roman" panose="02020603050405020304" pitchFamily="18" charset="0"/>
              </a:rPr>
              <a:t>W kalwinizmie przede wszystkim nie podobało mu się nauczanie  o predestynacji, które było zupełnym odwróceniem Bożego zamiaru stworzenia </a:t>
            </a:r>
            <a:r>
              <a:rPr lang="pl-PL" altLang="en-US" sz="1800" i="1" dirty="0">
                <a:cs typeface="Times New Roman" panose="02020603050405020304" pitchFamily="18" charset="0"/>
              </a:rPr>
              <a:t>wolnego</a:t>
            </a:r>
            <a:r>
              <a:rPr lang="pl-PL" altLang="en-US" sz="1800" dirty="0">
                <a:cs typeface="Times New Roman" panose="02020603050405020304" pitchFamily="18" charset="0"/>
              </a:rPr>
              <a:t> człowieka. </a:t>
            </a:r>
            <a:r>
              <a:rPr lang="pl-PL" altLang="en-US" sz="1800" dirty="0">
                <a:solidFill>
                  <a:schemeClr val="bg2">
                    <a:lumMod val="75000"/>
                  </a:schemeClr>
                </a:solidFill>
                <a:cs typeface="Times New Roman" panose="02020603050405020304" pitchFamily="18" charset="0"/>
              </a:rPr>
              <a:t>W katolicyzmie święte uwielbienie dla papiestwa i hierarchii kościelnej stało według Keplera w jawnej sprzeczności z chrześcijańskim sposobem myślenia. </a:t>
            </a:r>
            <a:r>
              <a:rPr lang="pl-PL" altLang="en-US" sz="1800" dirty="0">
                <a:cs typeface="Times New Roman" panose="02020603050405020304" pitchFamily="18" charset="0"/>
              </a:rPr>
              <a:t>W obliczu przekształceń ustawowych regulujących od 1577 roku sprawy wyznaniowe nie zachował się Kepler zgodnie z wolą ustawodawców, ale mając zastrzeżenia do formuł konkordatowych nie podpisał się pod nimi.</a:t>
            </a:r>
          </a:p>
          <a:p>
            <a:pPr marL="0" indent="0">
              <a:buFontTx/>
              <a:buNone/>
            </a:pPr>
            <a:r>
              <a:rPr lang="pl-PL" altLang="en-US" sz="2000" b="1" dirty="0">
                <a:solidFill>
                  <a:srgbClr val="002060"/>
                </a:solidFill>
                <a:cs typeface="Times New Roman" panose="02020603050405020304" pitchFamily="18" charset="0"/>
              </a:rPr>
              <a:t>Nie ustawą reguluje się wiarę (GK).</a:t>
            </a:r>
            <a:endParaRPr lang="en-AU" altLang="en-US" sz="2000" b="1" dirty="0">
              <a:solidFill>
                <a:srgbClr val="002060"/>
              </a:solidFill>
              <a:cs typeface="Times New Roman" panose="02020603050405020304" pitchFamily="18" charset="0"/>
            </a:endParaRPr>
          </a:p>
          <a:p>
            <a:pPr marL="0" indent="0">
              <a:buFontTx/>
              <a:buNone/>
            </a:pPr>
            <a:endParaRPr lang="en-US" altLang="en-US" sz="1800" dirty="0"/>
          </a:p>
        </p:txBody>
      </p:sp>
      <p:sp>
        <p:nvSpPr>
          <p:cNvPr id="45060" name="pole tekstowe 4">
            <a:extLst>
              <a:ext uri="{FF2B5EF4-FFF2-40B4-BE49-F238E27FC236}">
                <a16:creationId xmlns:a16="http://schemas.microsoft.com/office/drawing/2014/main" id="{5E402656-2C2C-3732-37B7-11D7C826EAEA}"/>
              </a:ext>
            </a:extLst>
          </p:cNvPr>
          <p:cNvSpPr txBox="1">
            <a:spLocks noChangeArrowheads="1"/>
          </p:cNvSpPr>
          <p:nvPr/>
        </p:nvSpPr>
        <p:spPr bwMode="auto">
          <a:xfrm>
            <a:off x="5940152" y="6211887"/>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dirty="0">
                <a:solidFill>
                  <a:srgbClr val="FF0000"/>
                </a:solidFill>
              </a:rPr>
              <a:t> </a:t>
            </a:r>
            <a:r>
              <a:rPr lang="pl-PL" altLang="en-US" sz="1800" dirty="0">
                <a:solidFill>
                  <a:srgbClr val="FF0000"/>
                </a:solidFill>
              </a:rPr>
              <a:t>Bogdan Wszołek, </a:t>
            </a:r>
            <a:r>
              <a:rPr lang="pl-PL" altLang="en-US" sz="1800" i="1" dirty="0">
                <a:solidFill>
                  <a:srgbClr val="FF0000"/>
                </a:solidFill>
              </a:rPr>
              <a:t>op. cit.</a:t>
            </a:r>
            <a:endParaRPr lang="en-US" altLang="en-US" sz="1800" dirty="0">
              <a:solidFill>
                <a:schemeClr val="tx2"/>
              </a:solidFill>
            </a:endParaRPr>
          </a:p>
        </p:txBody>
      </p:sp>
      <p:cxnSp>
        <p:nvCxnSpPr>
          <p:cNvPr id="45061" name="Łącznik prosty 3">
            <a:extLst>
              <a:ext uri="{FF2B5EF4-FFF2-40B4-BE49-F238E27FC236}">
                <a16:creationId xmlns:a16="http://schemas.microsoft.com/office/drawing/2014/main" id="{0CFCB1A1-C2B4-C787-94BD-32A80192F2E4}"/>
              </a:ext>
            </a:extLst>
          </p:cNvPr>
          <p:cNvCxnSpPr>
            <a:cxnSpLocks noChangeShapeType="1"/>
          </p:cNvCxnSpPr>
          <p:nvPr/>
        </p:nvCxnSpPr>
        <p:spPr bwMode="auto">
          <a:xfrm>
            <a:off x="4360863" y="2259013"/>
            <a:ext cx="4027487"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62" name="Łącznik prosty 6">
            <a:extLst>
              <a:ext uri="{FF2B5EF4-FFF2-40B4-BE49-F238E27FC236}">
                <a16:creationId xmlns:a16="http://schemas.microsoft.com/office/drawing/2014/main" id="{3200113D-7C85-CBF8-2FED-1DE7D4468824}"/>
              </a:ext>
            </a:extLst>
          </p:cNvPr>
          <p:cNvCxnSpPr>
            <a:cxnSpLocks noChangeShapeType="1"/>
          </p:cNvCxnSpPr>
          <p:nvPr/>
        </p:nvCxnSpPr>
        <p:spPr bwMode="auto">
          <a:xfrm>
            <a:off x="2339975" y="4797425"/>
            <a:ext cx="604837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63E3EB9-301C-26EF-A5C1-5D2DE7B28594}"/>
              </a:ext>
            </a:extLst>
          </p:cNvPr>
          <p:cNvSpPr>
            <a:spLocks noGrp="1"/>
          </p:cNvSpPr>
          <p:nvPr>
            <p:ph idx="1"/>
          </p:nvPr>
        </p:nvSpPr>
        <p:spPr>
          <a:xfrm>
            <a:off x="107504" y="876300"/>
            <a:ext cx="9036496" cy="4525963"/>
          </a:xfrm>
        </p:spPr>
        <p:txBody>
          <a:bodyPr/>
          <a:lstStyle/>
          <a:p>
            <a:r>
              <a:rPr lang="pl-PL" altLang="en-US" sz="1800" b="1" dirty="0">
                <a:cs typeface="Times New Roman" panose="02020603050405020304" pitchFamily="18" charset="0"/>
              </a:rPr>
              <a:t>Poznawanie przyrody przybliża człowieka do poznania Boga </a:t>
            </a:r>
            <a:r>
              <a:rPr lang="pl-PL" altLang="en-US" sz="1800" dirty="0">
                <a:cs typeface="Times New Roman" panose="02020603050405020304" pitchFamily="18" charset="0"/>
              </a:rPr>
              <a:t>.                Uznanie Wszechświata jako Boskiego dzieła było wspólną prawdą wiary wielu wyznań – i stąd też możliwość poznawania Boga nie tylko w oparciu o </a:t>
            </a:r>
            <a:r>
              <a:rPr lang="pl-PL" altLang="en-US" sz="1800" i="1" dirty="0">
                <a:cs typeface="Times New Roman" panose="02020603050405020304" pitchFamily="18" charset="0"/>
              </a:rPr>
              <a:t>Księgi Objawienia</a:t>
            </a:r>
            <a:r>
              <a:rPr lang="pl-PL" altLang="en-US" sz="1800" dirty="0">
                <a:cs typeface="Times New Roman" panose="02020603050405020304" pitchFamily="18" charset="0"/>
              </a:rPr>
              <a:t>, ale również w oparciu o </a:t>
            </a:r>
            <a:r>
              <a:rPr lang="pl-PL" altLang="en-US" sz="1800" i="1" dirty="0">
                <a:cs typeface="Times New Roman" panose="02020603050405020304" pitchFamily="18" charset="0"/>
              </a:rPr>
              <a:t>Księgę Natury</a:t>
            </a:r>
            <a:r>
              <a:rPr lang="pl-PL" altLang="en-US" sz="1800" dirty="0">
                <a:cs typeface="Times New Roman" panose="02020603050405020304" pitchFamily="18" charset="0"/>
              </a:rPr>
              <a:t>. Człowiek, zgodnie ze starym sposobem myślenia, przez poznawanie natury, jako Dzieła Bożego, mógłby z powrotem odzyskać podobieństwo Boże, które utracił przez grzechy. </a:t>
            </a:r>
          </a:p>
          <a:p>
            <a:r>
              <a:rPr lang="pl-PL" altLang="en-US" sz="1800" dirty="0">
                <a:cs typeface="Times New Roman" panose="02020603050405020304" pitchFamily="18" charset="0"/>
              </a:rPr>
              <a:t>Według Keplera udaje się to jednak tylko poprzez bardzo dokładne, naukowe, poznawanie natury; ponieważ jako dowód podobieństwa Bożego człowieka trzeba uznać zdolność uchwycenia przez ludzki intelekt geometryczno-harmonicznych zależności przyrodniczych (odblask Bożego Ducha) oraz uczynienie tego w sposób bezsprzecznie dokładny. Dlatego Bóg chce być poznawany poprzez matematyczne treści </a:t>
            </a:r>
            <a:r>
              <a:rPr lang="pl-PL" altLang="en-US" sz="1800" i="1" dirty="0">
                <a:cs typeface="Times New Roman" panose="02020603050405020304" pitchFamily="18" charset="0"/>
              </a:rPr>
              <a:t>Księgi Natury</a:t>
            </a:r>
            <a:r>
              <a:rPr lang="pl-PL" altLang="en-US" sz="1800" dirty="0">
                <a:cs typeface="Times New Roman" panose="02020603050405020304" pitchFamily="18" charset="0"/>
              </a:rPr>
              <a:t>. Świat przyrody został powołany do istnienia przez Boga i lepiej niż jakiekolwiek Pisma Święte świadczy o Bogu.</a:t>
            </a:r>
          </a:p>
          <a:p>
            <a:r>
              <a:rPr lang="pl-PL" altLang="en-US" sz="1800" dirty="0">
                <a:cs typeface="Times New Roman" panose="02020603050405020304" pitchFamily="18" charset="0"/>
              </a:rPr>
              <a:t>Treści biblijne domagają się usprawiedliwienia empirycznego. Treści przyrodnicze domagają się zrozumienia. To wymaga pracy umysłowej człowieka. Jeśli dzięki tej pracy człowiek lepiej zrozumie przyrodę, to będzie bliższy poznania jej Stwórcy. Bezmyślne życie w żadnym razie nie przybliża człowieka do Boga. </a:t>
            </a:r>
            <a:endParaRPr lang="en-AU" altLang="en-US" sz="1800" dirty="0">
              <a:cs typeface="Times New Roman" panose="02020603050405020304" pitchFamily="18" charset="0"/>
            </a:endParaRPr>
          </a:p>
          <a:p>
            <a:r>
              <a:rPr lang="pl-PL" altLang="en-US" sz="1800" b="1" dirty="0">
                <a:cs typeface="Times New Roman" panose="02020603050405020304" pitchFamily="18" charset="0"/>
              </a:rPr>
              <a:t>Praca naukowa formą oddawania czci Bogu</a:t>
            </a:r>
            <a:r>
              <a:rPr lang="pl-PL" altLang="en-US" sz="1800" i="1" dirty="0">
                <a:cs typeface="Times New Roman" panose="02020603050405020304" pitchFamily="18" charset="0"/>
              </a:rPr>
              <a:t>. </a:t>
            </a:r>
            <a:endParaRPr lang="en-US" altLang="en-US" dirty="0"/>
          </a:p>
        </p:txBody>
      </p:sp>
      <p:sp>
        <p:nvSpPr>
          <p:cNvPr id="46083" name="Tytuł 1">
            <a:extLst>
              <a:ext uri="{FF2B5EF4-FFF2-40B4-BE49-F238E27FC236}">
                <a16:creationId xmlns:a16="http://schemas.microsoft.com/office/drawing/2014/main" id="{2634047B-9CF5-E978-EAE2-201CE70B033D}"/>
              </a:ext>
            </a:extLst>
          </p:cNvPr>
          <p:cNvSpPr>
            <a:spLocks noGrp="1" noChangeArrowheads="1"/>
          </p:cNvSpPr>
          <p:nvPr>
            <p:ph type="title"/>
          </p:nvPr>
        </p:nvSpPr>
        <p:spPr>
          <a:xfrm>
            <a:off x="457200" y="450850"/>
            <a:ext cx="8229600" cy="557213"/>
          </a:xfrm>
        </p:spPr>
        <p:txBody>
          <a:bodyPr/>
          <a:lstStyle/>
          <a:p>
            <a:r>
              <a:rPr lang="pl-PL" altLang="en-US" sz="3600">
                <a:cs typeface="Times New Roman" panose="02020603050405020304" pitchFamily="18" charset="0"/>
              </a:rPr>
              <a:t>Johannes Kepler i jego widzenie świata</a:t>
            </a:r>
            <a:br>
              <a:rPr lang="en-AU" altLang="en-US">
                <a:latin typeface="Times New Roman" panose="02020603050405020304" pitchFamily="18" charset="0"/>
                <a:cs typeface="Times New Roman" panose="02020603050405020304" pitchFamily="18" charset="0"/>
              </a:rPr>
            </a:br>
            <a:endParaRPr lang="en-US" altLang="en-US"/>
          </a:p>
        </p:txBody>
      </p:sp>
      <p:sp>
        <p:nvSpPr>
          <p:cNvPr id="46084" name="pole tekstowe 4">
            <a:extLst>
              <a:ext uri="{FF2B5EF4-FFF2-40B4-BE49-F238E27FC236}">
                <a16:creationId xmlns:a16="http://schemas.microsoft.com/office/drawing/2014/main" id="{8420626E-3B0C-34E4-72FC-62D4DF031D7B}"/>
              </a:ext>
            </a:extLst>
          </p:cNvPr>
          <p:cNvSpPr txBox="1">
            <a:spLocks noChangeArrowheads="1"/>
          </p:cNvSpPr>
          <p:nvPr/>
        </p:nvSpPr>
        <p:spPr bwMode="auto">
          <a:xfrm>
            <a:off x="6372225" y="6276975"/>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a:solidFill>
                  <a:srgbClr val="FF0000"/>
                </a:solidFill>
              </a:rPr>
              <a:t> </a:t>
            </a:r>
            <a:r>
              <a:rPr lang="pl-PL" altLang="en-US" sz="1800">
                <a:solidFill>
                  <a:srgbClr val="FF0000"/>
                </a:solidFill>
              </a:rPr>
              <a:t>Bogdan Wszołek, </a:t>
            </a:r>
            <a:r>
              <a:rPr lang="pl-PL" altLang="en-US" sz="1800" i="1">
                <a:solidFill>
                  <a:srgbClr val="FF0000"/>
                </a:solidFill>
              </a:rPr>
              <a:t>op. cit.</a:t>
            </a:r>
            <a:endParaRPr lang="en-US" altLang="en-US" sz="1800">
              <a:solidFill>
                <a:schemeClr val="tx2"/>
              </a:solidFill>
            </a:endParaRPr>
          </a:p>
        </p:txBody>
      </p:sp>
      <p:cxnSp>
        <p:nvCxnSpPr>
          <p:cNvPr id="46085" name="Łącznik prosty 3">
            <a:extLst>
              <a:ext uri="{FF2B5EF4-FFF2-40B4-BE49-F238E27FC236}">
                <a16:creationId xmlns:a16="http://schemas.microsoft.com/office/drawing/2014/main" id="{BB9F3FFC-4A8B-FBEA-C92C-DD70AC76CE28}"/>
              </a:ext>
            </a:extLst>
          </p:cNvPr>
          <p:cNvCxnSpPr>
            <a:cxnSpLocks noChangeShapeType="1"/>
          </p:cNvCxnSpPr>
          <p:nvPr/>
        </p:nvCxnSpPr>
        <p:spPr bwMode="auto">
          <a:xfrm>
            <a:off x="1935163" y="2060575"/>
            <a:ext cx="4027487"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6" name="Łącznik prosty 6">
            <a:extLst>
              <a:ext uri="{FF2B5EF4-FFF2-40B4-BE49-F238E27FC236}">
                <a16:creationId xmlns:a16="http://schemas.microsoft.com/office/drawing/2014/main" id="{104A7855-1CFE-4B73-79C3-44362948B9E2}"/>
              </a:ext>
            </a:extLst>
          </p:cNvPr>
          <p:cNvCxnSpPr>
            <a:cxnSpLocks noChangeShapeType="1"/>
          </p:cNvCxnSpPr>
          <p:nvPr/>
        </p:nvCxnSpPr>
        <p:spPr bwMode="auto">
          <a:xfrm>
            <a:off x="457200" y="6021288"/>
            <a:ext cx="4392612"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7" name="Łącznik prosty 3">
            <a:extLst>
              <a:ext uri="{FF2B5EF4-FFF2-40B4-BE49-F238E27FC236}">
                <a16:creationId xmlns:a16="http://schemas.microsoft.com/office/drawing/2014/main" id="{2336904B-E435-9E6F-D09F-26A717C44830}"/>
              </a:ext>
            </a:extLst>
          </p:cNvPr>
          <p:cNvCxnSpPr>
            <a:cxnSpLocks noChangeShapeType="1"/>
          </p:cNvCxnSpPr>
          <p:nvPr/>
        </p:nvCxnSpPr>
        <p:spPr bwMode="auto">
          <a:xfrm>
            <a:off x="4187825" y="3198813"/>
            <a:ext cx="4027488"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9954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4B58F67-4486-7AEE-79A6-2C57F558B3D8}"/>
              </a:ext>
            </a:extLst>
          </p:cNvPr>
          <p:cNvSpPr>
            <a:spLocks noGrp="1" noChangeArrowheads="1"/>
          </p:cNvSpPr>
          <p:nvPr>
            <p:ph type="title"/>
          </p:nvPr>
        </p:nvSpPr>
        <p:spPr>
          <a:xfrm>
            <a:off x="374650" y="188913"/>
            <a:ext cx="8769350" cy="1143000"/>
          </a:xfrm>
        </p:spPr>
        <p:txBody>
          <a:bodyPr/>
          <a:lstStyle/>
          <a:p>
            <a:r>
              <a:rPr lang="pl-PL" altLang="en-US" sz="3200"/>
              <a:t>A jakie są „prawdziwe” </a:t>
            </a:r>
            <a:br>
              <a:rPr lang="pl-PL" altLang="en-US" sz="3200"/>
            </a:br>
            <a:r>
              <a:rPr lang="pl-PL" altLang="en-US" sz="3200"/>
              <a:t>odległości planet od Słońca?</a:t>
            </a:r>
            <a:endParaRPr lang="en-AU" altLang="en-US" sz="3200"/>
          </a:p>
        </p:txBody>
      </p:sp>
      <p:sp>
        <p:nvSpPr>
          <p:cNvPr id="50179" name="Text Box 6">
            <a:extLst>
              <a:ext uri="{FF2B5EF4-FFF2-40B4-BE49-F238E27FC236}">
                <a16:creationId xmlns:a16="http://schemas.microsoft.com/office/drawing/2014/main" id="{6381E484-5339-24F1-517E-0F5AC3768C74}"/>
              </a:ext>
            </a:extLst>
          </p:cNvPr>
          <p:cNvSpPr txBox="1">
            <a:spLocks noChangeArrowheads="1"/>
          </p:cNvSpPr>
          <p:nvPr/>
        </p:nvSpPr>
        <p:spPr bwMode="auto">
          <a:xfrm>
            <a:off x="4235450" y="1700213"/>
            <a:ext cx="487825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solidFill>
                  <a:schemeClr val="tx2"/>
                </a:solidFill>
              </a:rPr>
              <a:t>Dziś znamy te odległości z dużą dokładnością</a:t>
            </a:r>
          </a:p>
          <a:p>
            <a:pPr>
              <a:spcBef>
                <a:spcPct val="0"/>
              </a:spcBef>
              <a:buFontTx/>
              <a:buNone/>
            </a:pPr>
            <a:r>
              <a:rPr lang="pl-PL" altLang="en-US" sz="1800" dirty="0">
                <a:solidFill>
                  <a:schemeClr val="tx2"/>
                </a:solidFill>
              </a:rPr>
              <a:t>np. z „tranzytu” Wenus na tle Słońca</a:t>
            </a:r>
          </a:p>
          <a:p>
            <a:pPr>
              <a:spcBef>
                <a:spcPct val="0"/>
              </a:spcBef>
              <a:buFontTx/>
              <a:buNone/>
            </a:pPr>
            <a:endParaRPr lang="pl-PL" altLang="en-US" sz="1800" dirty="0">
              <a:solidFill>
                <a:schemeClr val="tx2"/>
              </a:solidFill>
            </a:endParaRPr>
          </a:p>
          <a:p>
            <a:pPr>
              <a:spcBef>
                <a:spcPct val="0"/>
              </a:spcBef>
              <a:buFontTx/>
              <a:buNone/>
            </a:pPr>
            <a:r>
              <a:rPr lang="pl-PL" altLang="en-US" sz="1800" dirty="0">
                <a:solidFill>
                  <a:schemeClr val="tx2"/>
                </a:solidFill>
              </a:rPr>
              <a:t>(Znana jest zależność zwana Titusa-Bodego)</a:t>
            </a: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en-AU" altLang="en-US" sz="3600" dirty="0">
              <a:solidFill>
                <a:schemeClr val="tx2"/>
              </a:solidFill>
            </a:endParaRPr>
          </a:p>
        </p:txBody>
      </p:sp>
      <p:sp>
        <p:nvSpPr>
          <p:cNvPr id="137227" name="Text Box 11">
            <a:extLst>
              <a:ext uri="{FF2B5EF4-FFF2-40B4-BE49-F238E27FC236}">
                <a16:creationId xmlns:a16="http://schemas.microsoft.com/office/drawing/2014/main" id="{FEACBB43-7CFA-2E2E-86B2-A49A702BEAFC}"/>
              </a:ext>
            </a:extLst>
          </p:cNvPr>
          <p:cNvSpPr txBox="1">
            <a:spLocks noChangeArrowheads="1"/>
          </p:cNvSpPr>
          <p:nvPr/>
        </p:nvSpPr>
        <p:spPr bwMode="auto">
          <a:xfrm>
            <a:off x="4287839" y="1606550"/>
            <a:ext cx="487826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r>
              <a:rPr lang="pl-PL" altLang="en-US" sz="2000" dirty="0">
                <a:solidFill>
                  <a:schemeClr val="accent2"/>
                </a:solidFill>
                <a:ea typeface="Arial Unicode MS" pitchFamily="34" charset="-128"/>
              </a:rPr>
              <a:t>Ale my mamy inną (tzw. wzór Karwasza)</a:t>
            </a:r>
          </a:p>
          <a:p>
            <a:pPr>
              <a:spcBef>
                <a:spcPct val="0"/>
              </a:spcBef>
              <a:buFontTx/>
              <a:buNone/>
            </a:pPr>
            <a:r>
              <a:rPr lang="pl-PL" altLang="en-US" sz="2000" dirty="0">
                <a:solidFill>
                  <a:schemeClr val="accent2"/>
                </a:solidFill>
                <a:ea typeface="Arial Unicode MS" pitchFamily="34" charset="-128"/>
              </a:rPr>
              <a:t>Merkury:  3/8 </a:t>
            </a:r>
          </a:p>
          <a:p>
            <a:pPr>
              <a:spcBef>
                <a:spcPct val="0"/>
              </a:spcBef>
              <a:buFontTx/>
              <a:buNone/>
            </a:pPr>
            <a:r>
              <a:rPr lang="pl-PL" altLang="en-US" sz="2000" dirty="0">
                <a:solidFill>
                  <a:schemeClr val="accent2"/>
                </a:solidFill>
                <a:ea typeface="Arial Unicode MS" pitchFamily="34" charset="-128"/>
              </a:rPr>
              <a:t>Wenus:    3/4</a:t>
            </a:r>
          </a:p>
          <a:p>
            <a:pPr>
              <a:spcBef>
                <a:spcPct val="0"/>
              </a:spcBef>
              <a:buFontTx/>
              <a:buNone/>
            </a:pPr>
            <a:r>
              <a:rPr lang="pl-PL" altLang="en-US" sz="2000" dirty="0">
                <a:solidFill>
                  <a:schemeClr val="accent2"/>
                </a:solidFill>
                <a:ea typeface="Arial Unicode MS" pitchFamily="34" charset="-128"/>
              </a:rPr>
              <a:t>Ziemia:     3/3 (1 a. u. =150 mln km)</a:t>
            </a:r>
          </a:p>
          <a:p>
            <a:pPr>
              <a:spcBef>
                <a:spcPct val="0"/>
              </a:spcBef>
              <a:buFontTx/>
              <a:buNone/>
            </a:pPr>
            <a:r>
              <a:rPr lang="pl-PL" altLang="en-US" sz="2000" dirty="0">
                <a:solidFill>
                  <a:schemeClr val="accent2"/>
                </a:solidFill>
                <a:ea typeface="Arial Unicode MS" pitchFamily="34" charset="-128"/>
              </a:rPr>
              <a:t>Mars:       3/2</a:t>
            </a:r>
          </a:p>
          <a:p>
            <a:pPr>
              <a:spcBef>
                <a:spcPct val="0"/>
              </a:spcBef>
              <a:buFontTx/>
              <a:buNone/>
            </a:pPr>
            <a:r>
              <a:rPr lang="pl-PL" altLang="en-US" sz="2000" dirty="0">
                <a:solidFill>
                  <a:schemeClr val="accent2"/>
                </a:solidFill>
                <a:ea typeface="Arial Unicode MS" pitchFamily="34" charset="-128"/>
              </a:rPr>
              <a:t>…              3</a:t>
            </a:r>
          </a:p>
          <a:p>
            <a:pPr>
              <a:spcBef>
                <a:spcPct val="0"/>
              </a:spcBef>
              <a:buFontTx/>
              <a:buNone/>
            </a:pPr>
            <a:r>
              <a:rPr lang="pl-PL" altLang="en-US" sz="2000" dirty="0">
                <a:solidFill>
                  <a:schemeClr val="accent2"/>
                </a:solidFill>
                <a:ea typeface="Arial Unicode MS" pitchFamily="34" charset="-128"/>
              </a:rPr>
              <a:t>Jowisz       5  (powinno być 6)</a:t>
            </a:r>
          </a:p>
          <a:p>
            <a:pPr>
              <a:spcBef>
                <a:spcPct val="0"/>
              </a:spcBef>
              <a:buFontTx/>
              <a:buNone/>
            </a:pPr>
            <a:r>
              <a:rPr lang="pl-PL" altLang="en-US" sz="2000" dirty="0">
                <a:solidFill>
                  <a:schemeClr val="accent2"/>
                </a:solidFill>
                <a:ea typeface="Arial Unicode MS" pitchFamily="34" charset="-128"/>
              </a:rPr>
              <a:t>Saturn     10  (powinno być 12)</a:t>
            </a:r>
          </a:p>
          <a:p>
            <a:pPr>
              <a:spcBef>
                <a:spcPct val="0"/>
              </a:spcBef>
              <a:buFontTx/>
              <a:buNone/>
            </a:pPr>
            <a:endParaRPr lang="pl-PL" altLang="en-US" sz="2000" dirty="0">
              <a:solidFill>
                <a:schemeClr val="accent2"/>
              </a:solidFill>
              <a:ea typeface="Arial Unicode MS" pitchFamily="34" charset="-128"/>
            </a:endParaRPr>
          </a:p>
          <a:p>
            <a:pPr>
              <a:spcBef>
                <a:spcPct val="0"/>
              </a:spcBef>
              <a:buFontTx/>
              <a:buNone/>
            </a:pPr>
            <a:r>
              <a:rPr lang="pl-PL" altLang="en-US" sz="1800" dirty="0">
                <a:solidFill>
                  <a:schemeClr val="accent2"/>
                </a:solidFill>
                <a:ea typeface="Arial Unicode MS" pitchFamily="34" charset="-128"/>
              </a:rPr>
              <a:t>Skąd to? Z kręcenia kosmicznym plackiem, ale tak naprawdę, ciągle czekamy na model</a:t>
            </a:r>
          </a:p>
          <a:p>
            <a:pPr>
              <a:spcBef>
                <a:spcPct val="0"/>
              </a:spcBef>
              <a:buFontTx/>
              <a:buNone/>
            </a:pPr>
            <a:endParaRPr lang="pl-PL" altLang="en-US" sz="3600" dirty="0">
              <a:solidFill>
                <a:schemeClr val="accent2"/>
              </a:solidFill>
              <a:ea typeface="Arial Unicode MS" pitchFamily="34" charset="-128"/>
            </a:endParaRPr>
          </a:p>
          <a:p>
            <a:pPr>
              <a:spcBef>
                <a:spcPct val="0"/>
              </a:spcBef>
              <a:buFontTx/>
              <a:buNone/>
            </a:pPr>
            <a:endParaRPr lang="en-AU" altLang="en-US" sz="3600" dirty="0">
              <a:solidFill>
                <a:schemeClr val="tx2"/>
              </a:solidFill>
            </a:endParaRPr>
          </a:p>
        </p:txBody>
      </p:sp>
      <p:pic>
        <p:nvPicPr>
          <p:cNvPr id="50181" name="Picture 12">
            <a:extLst>
              <a:ext uri="{FF2B5EF4-FFF2-40B4-BE49-F238E27FC236}">
                <a16:creationId xmlns:a16="http://schemas.microsoft.com/office/drawing/2014/main" id="{2A15B728-A869-7728-48F5-4BA2EB608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33115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13">
            <a:extLst>
              <a:ext uri="{FF2B5EF4-FFF2-40B4-BE49-F238E27FC236}">
                <a16:creationId xmlns:a16="http://schemas.microsoft.com/office/drawing/2014/main" id="{C9905E98-CAB3-0D54-78E1-9231D234AEFD}"/>
              </a:ext>
            </a:extLst>
          </p:cNvPr>
          <p:cNvSpPr txBox="1">
            <a:spLocks noChangeArrowheads="1"/>
          </p:cNvSpPr>
          <p:nvPr/>
        </p:nvSpPr>
        <p:spPr bwMode="auto">
          <a:xfrm>
            <a:off x="519113" y="5538788"/>
            <a:ext cx="1847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a:solidFill>
                  <a:schemeClr val="tx2"/>
                </a:solidFill>
              </a:rPr>
              <a:t>6/6/2012</a:t>
            </a:r>
          </a:p>
          <a:p>
            <a:pPr>
              <a:spcBef>
                <a:spcPct val="0"/>
              </a:spcBef>
              <a:buFontTx/>
              <a:buNone/>
            </a:pPr>
            <a:r>
              <a:rPr lang="pl-PL" altLang="en-US" sz="1200">
                <a:solidFill>
                  <a:schemeClr val="tx2"/>
                </a:solidFill>
              </a:rPr>
              <a:t>Cristian Lavarian, Trento</a:t>
            </a:r>
            <a:endParaRPr lang="en-AU" altLang="en-US" sz="1200">
              <a:solidFill>
                <a:schemeClr val="tx2"/>
              </a:solidFill>
            </a:endParaRPr>
          </a:p>
        </p:txBody>
      </p:sp>
    </p:spTree>
    <p:extLst>
      <p:ext uri="{BB962C8B-B14F-4D97-AF65-F5344CB8AC3E}">
        <p14:creationId xmlns:p14="http://schemas.microsoft.com/office/powerpoint/2010/main" val="2033349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ppt_x</p:attrName>
                                        </p:attrNameLst>
                                      </p:cBhvr>
                                      <p:tavLst>
                                        <p:tav tm="0">
                                          <p:val>
                                            <p:strVal val="#ppt_x"/>
                                          </p:val>
                                        </p:tav>
                                        <p:tav tm="100000">
                                          <p:val>
                                            <p:strVal val="#ppt_x"/>
                                          </p:val>
                                        </p:tav>
                                      </p:tavLst>
                                    </p:anim>
                                    <p:anim calcmode="lin" valueType="num">
                                      <p:cBhvr>
                                        <p:cTn id="8" dur="500" fill="hold"/>
                                        <p:tgtEl>
                                          <p:spTgt spid="137227"/>
                                        </p:tgtEl>
                                        <p:attrNameLst>
                                          <p:attrName>ppt_y</p:attrName>
                                        </p:attrNameLst>
                                      </p:cBhvr>
                                      <p:tavLst>
                                        <p:tav tm="0">
                                          <p:val>
                                            <p:strVal val="#ppt_y-#ppt_h/2"/>
                                          </p:val>
                                        </p:tav>
                                        <p:tav tm="100000">
                                          <p:val>
                                            <p:strVal val="#ppt_y"/>
                                          </p:val>
                                        </p:tav>
                                      </p:tavLst>
                                    </p:anim>
                                    <p:anim calcmode="lin" valueType="num">
                                      <p:cBhvr>
                                        <p:cTn id="9" dur="500" fill="hold"/>
                                        <p:tgtEl>
                                          <p:spTgt spid="137227"/>
                                        </p:tgtEl>
                                        <p:attrNameLst>
                                          <p:attrName>ppt_w</p:attrName>
                                        </p:attrNameLst>
                                      </p:cBhvr>
                                      <p:tavLst>
                                        <p:tav tm="0">
                                          <p:val>
                                            <p:strVal val="#ppt_w"/>
                                          </p:val>
                                        </p:tav>
                                        <p:tav tm="100000">
                                          <p:val>
                                            <p:strVal val="#ppt_w"/>
                                          </p:val>
                                        </p:tav>
                                      </p:tavLst>
                                    </p:anim>
                                    <p:anim calcmode="lin" valueType="num">
                                      <p:cBhvr>
                                        <p:cTn id="10" dur="500" fill="hold"/>
                                        <p:tgtEl>
                                          <p:spTgt spid="137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0FA8C02-83BF-65B6-B0D7-538B66B1675C}"/>
              </a:ext>
            </a:extLst>
          </p:cNvPr>
          <p:cNvSpPr>
            <a:spLocks noGrp="1" noChangeArrowheads="1"/>
          </p:cNvSpPr>
          <p:nvPr>
            <p:ph type="title"/>
          </p:nvPr>
        </p:nvSpPr>
        <p:spPr/>
        <p:txBody>
          <a:bodyPr/>
          <a:lstStyle/>
          <a:p>
            <a:r>
              <a:rPr lang="pl-PL" altLang="en-US" sz="3600">
                <a:solidFill>
                  <a:schemeClr val="accent2"/>
                </a:solidFill>
              </a:rPr>
              <a:t>Wiemy więc, jak wygląda Układ Słoneczny (choć nie w skali)</a:t>
            </a:r>
            <a:endParaRPr lang="en-AU" altLang="en-US" sz="3600">
              <a:solidFill>
                <a:schemeClr val="accent2"/>
              </a:solidFill>
            </a:endParaRPr>
          </a:p>
        </p:txBody>
      </p:sp>
      <p:sp>
        <p:nvSpPr>
          <p:cNvPr id="51203" name="Rectangle 3">
            <a:extLst>
              <a:ext uri="{FF2B5EF4-FFF2-40B4-BE49-F238E27FC236}">
                <a16:creationId xmlns:a16="http://schemas.microsoft.com/office/drawing/2014/main" id="{6D928F4B-C15E-AAAF-DE61-07EF935B7138}"/>
              </a:ext>
            </a:extLst>
          </p:cNvPr>
          <p:cNvSpPr>
            <a:spLocks noGrp="1" noChangeArrowheads="1"/>
          </p:cNvSpPr>
          <p:nvPr>
            <p:ph type="body" idx="1"/>
          </p:nvPr>
        </p:nvSpPr>
        <p:spPr/>
        <p:txBody>
          <a:bodyPr/>
          <a:lstStyle/>
          <a:p>
            <a:r>
              <a:rPr lang="pl-PL" altLang="en-US" sz="2400"/>
              <a:t>Kopernik: „Saturn jest daleko, a do gwiazd stałych jest jeszcze dużo dalej”</a:t>
            </a:r>
            <a:endParaRPr lang="en-AU" altLang="en-US" sz="2400"/>
          </a:p>
        </p:txBody>
      </p:sp>
      <p:pic>
        <p:nvPicPr>
          <p:cNvPr id="51204" name="Picture 4">
            <a:extLst>
              <a:ext uri="{FF2B5EF4-FFF2-40B4-BE49-F238E27FC236}">
                <a16:creationId xmlns:a16="http://schemas.microsoft.com/office/drawing/2014/main" id="{E5847E35-D10C-D1D4-0CC6-B49601BDE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80" y="1417638"/>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a:extLst>
              <a:ext uri="{FF2B5EF4-FFF2-40B4-BE49-F238E27FC236}">
                <a16:creationId xmlns:a16="http://schemas.microsoft.com/office/drawing/2014/main" id="{E64C0B43-79FB-0512-5C43-15B26859BD9A}"/>
              </a:ext>
            </a:extLst>
          </p:cNvPr>
          <p:cNvSpPr txBox="1">
            <a:spLocks noChangeArrowheads="1"/>
          </p:cNvSpPr>
          <p:nvPr/>
        </p:nvSpPr>
        <p:spPr bwMode="auto">
          <a:xfrm>
            <a:off x="376238" y="6256338"/>
            <a:ext cx="56023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400" dirty="0">
                <a:solidFill>
                  <a:schemeClr val="tx2"/>
                </a:solidFill>
                <a:hlinkClick r:id="rId3"/>
              </a:rPr>
              <a:t>https://tragicocomedia.files.wordpress.com/2015/11/solar-system.jpg</a:t>
            </a:r>
            <a:endParaRPr lang="en-AU" altLang="en-US" sz="1400" dirty="0">
              <a:solidFill>
                <a:schemeClr val="tx2"/>
              </a:solidFill>
            </a:endParaRPr>
          </a:p>
        </p:txBody>
      </p:sp>
    </p:spTree>
    <p:extLst>
      <p:ext uri="{BB962C8B-B14F-4D97-AF65-F5344CB8AC3E}">
        <p14:creationId xmlns:p14="http://schemas.microsoft.com/office/powerpoint/2010/main" val="1732136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D8415D2-2C21-285B-88BE-A4514B642BB7}"/>
              </a:ext>
            </a:extLst>
          </p:cNvPr>
          <p:cNvSpPr>
            <a:spLocks noGrp="1" noChangeArrowheads="1"/>
          </p:cNvSpPr>
          <p:nvPr>
            <p:ph type="title"/>
          </p:nvPr>
        </p:nvSpPr>
        <p:spPr>
          <a:xfrm>
            <a:off x="468313" y="0"/>
            <a:ext cx="8229600" cy="1143000"/>
          </a:xfrm>
        </p:spPr>
        <p:txBody>
          <a:bodyPr/>
          <a:lstStyle/>
          <a:p>
            <a:pPr eaLnBrk="1" hangingPunct="1"/>
            <a:r>
              <a:rPr lang="pl-PL" altLang="it-IT"/>
              <a:t>1600: Giordano Bruno</a:t>
            </a:r>
            <a:endParaRPr lang="en-AU" altLang="it-IT"/>
          </a:p>
        </p:txBody>
      </p:sp>
      <p:pic>
        <p:nvPicPr>
          <p:cNvPr id="52227" name="Picture 5">
            <a:extLst>
              <a:ext uri="{FF2B5EF4-FFF2-40B4-BE49-F238E27FC236}">
                <a16:creationId xmlns:a16="http://schemas.microsoft.com/office/drawing/2014/main" id="{B66E9B55-6C27-B585-0589-9A82408B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0263"/>
            <a:ext cx="8820150" cy="599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Text Box 6">
            <a:extLst>
              <a:ext uri="{FF2B5EF4-FFF2-40B4-BE49-F238E27FC236}">
                <a16:creationId xmlns:a16="http://schemas.microsoft.com/office/drawing/2014/main" id="{CE0E6A29-B3F3-3C14-C3D4-5A3D6C08E12F}"/>
              </a:ext>
            </a:extLst>
          </p:cNvPr>
          <p:cNvSpPr txBox="1">
            <a:spLocks noChangeArrowheads="1"/>
          </p:cNvSpPr>
          <p:nvPr/>
        </p:nvSpPr>
        <p:spPr bwMode="auto">
          <a:xfrm>
            <a:off x="4698016" y="830263"/>
            <a:ext cx="4016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pl-PL" altLang="it-IT" sz="2400" dirty="0">
                <a:solidFill>
                  <a:srgbClr val="0033CC"/>
                </a:solidFill>
              </a:rPr>
              <a:t>Wielość Wszechświatów</a:t>
            </a:r>
          </a:p>
          <a:p>
            <a:pPr marL="342900" indent="-342900" eaLnBrk="1" hangingPunct="1">
              <a:spcBef>
                <a:spcPct val="0"/>
              </a:spcBef>
              <a:buFontTx/>
              <a:buChar char="-"/>
            </a:pPr>
            <a:r>
              <a:rPr lang="pl-PL" altLang="it-IT" sz="2400" dirty="0">
                <a:solidFill>
                  <a:srgbClr val="0033CC"/>
                </a:solidFill>
              </a:rPr>
              <a:t>Idea powróci u Leibniza dziś: Max </a:t>
            </a:r>
            <a:r>
              <a:rPr lang="pl-PL" altLang="it-IT" sz="2400" dirty="0" err="1">
                <a:solidFill>
                  <a:srgbClr val="0033CC"/>
                </a:solidFill>
              </a:rPr>
              <a:t>Tegmark</a:t>
            </a:r>
            <a:endParaRPr lang="pl-PL" altLang="it-IT" sz="2400" dirty="0">
              <a:solidFill>
                <a:srgbClr val="0033CC"/>
              </a:solidFill>
            </a:endParaRPr>
          </a:p>
          <a:p>
            <a:pPr marL="342900" indent="-342900" eaLnBrk="1" hangingPunct="1">
              <a:spcBef>
                <a:spcPct val="0"/>
              </a:spcBef>
              <a:buFontTx/>
              <a:buChar char="-"/>
            </a:pPr>
            <a:endParaRPr lang="en-AU" altLang="it-IT" sz="2400" dirty="0">
              <a:solidFill>
                <a:srgbClr val="0033C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9AAEB89-B107-68A7-311D-C24B81D97027}"/>
              </a:ext>
            </a:extLst>
          </p:cNvPr>
          <p:cNvSpPr>
            <a:spLocks noGrp="1" noChangeArrowheads="1"/>
          </p:cNvSpPr>
          <p:nvPr>
            <p:ph type="title"/>
          </p:nvPr>
        </p:nvSpPr>
        <p:spPr/>
        <p:txBody>
          <a:bodyPr/>
          <a:lstStyle/>
          <a:p>
            <a:pPr eaLnBrk="1" hangingPunct="1"/>
            <a:r>
              <a:rPr lang="pl-PL" altLang="it-IT"/>
              <a:t>1600: Giordano Bruno</a:t>
            </a:r>
            <a:endParaRPr lang="en-AU" altLang="it-IT"/>
          </a:p>
        </p:txBody>
      </p:sp>
      <p:pic>
        <p:nvPicPr>
          <p:cNvPr id="53251" name="Picture 4">
            <a:extLst>
              <a:ext uri="{FF2B5EF4-FFF2-40B4-BE49-F238E27FC236}">
                <a16:creationId xmlns:a16="http://schemas.microsoft.com/office/drawing/2014/main" id="{7DBCA494-5F99-61FA-94E0-D4F0F84A8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146175"/>
            <a:ext cx="8820150"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C51864-3E60-AECA-B6B7-CD1E7F7C0236}"/>
              </a:ext>
            </a:extLst>
          </p:cNvPr>
          <p:cNvSpPr>
            <a:spLocks noGrp="1" noChangeArrowheads="1"/>
          </p:cNvSpPr>
          <p:nvPr>
            <p:ph type="ctrTitle"/>
          </p:nvPr>
        </p:nvSpPr>
        <p:spPr>
          <a:xfrm>
            <a:off x="539750" y="404813"/>
            <a:ext cx="7772400" cy="1470025"/>
          </a:xfrm>
        </p:spPr>
        <p:txBody>
          <a:bodyPr anchor="ctr"/>
          <a:lstStyle/>
          <a:p>
            <a:pPr eaLnBrk="1" hangingPunct="1"/>
            <a:r>
              <a:rPr lang="pl-PL" altLang="it-IT" sz="3600" dirty="0" err="1"/>
              <a:t>Physics</a:t>
            </a:r>
            <a:r>
              <a:rPr lang="pl-PL" altLang="it-IT" sz="3600" dirty="0"/>
              <a:t> </a:t>
            </a:r>
            <a:r>
              <a:rPr lang="pl-PL" altLang="it-IT" sz="3600" dirty="0" err="1"/>
              <a:t>is</a:t>
            </a:r>
            <a:r>
              <a:rPr lang="pl-PL" altLang="it-IT" sz="3600" dirty="0"/>
              <a:t> Fun:</a:t>
            </a:r>
            <a:br>
              <a:rPr lang="pl-PL" altLang="it-IT" sz="3600" dirty="0"/>
            </a:br>
            <a:r>
              <a:rPr lang="pl-PL" altLang="it-IT" sz="3600" dirty="0" err="1"/>
              <a:t>Why</a:t>
            </a:r>
            <a:r>
              <a:rPr lang="pl-PL" altLang="it-IT" sz="3600" dirty="0"/>
              <a:t> do </a:t>
            </a:r>
            <a:r>
              <a:rPr lang="pl-PL" altLang="it-IT" sz="3600" dirty="0" err="1"/>
              <a:t>objects</a:t>
            </a:r>
            <a:r>
              <a:rPr lang="pl-PL" altLang="it-IT" sz="3600" dirty="0"/>
              <a:t> </a:t>
            </a:r>
            <a:r>
              <a:rPr lang="pl-PL" altLang="it-IT" sz="3600" dirty="0" err="1"/>
              <a:t>fall</a:t>
            </a:r>
            <a:r>
              <a:rPr lang="pl-PL" altLang="it-IT" sz="3600" dirty="0"/>
              <a:t>?</a:t>
            </a:r>
            <a:endParaRPr lang="en-AU" altLang="it-IT" sz="3600" dirty="0"/>
          </a:p>
        </p:txBody>
      </p:sp>
      <p:sp>
        <p:nvSpPr>
          <p:cNvPr id="7171" name="Rectangle 3">
            <a:extLst>
              <a:ext uri="{FF2B5EF4-FFF2-40B4-BE49-F238E27FC236}">
                <a16:creationId xmlns:a16="http://schemas.microsoft.com/office/drawing/2014/main" id="{75F687A0-C04B-7CE6-7DCB-6A52F0FBF31B}"/>
              </a:ext>
            </a:extLst>
          </p:cNvPr>
          <p:cNvSpPr>
            <a:spLocks noGrp="1" noChangeArrowheads="1"/>
          </p:cNvSpPr>
          <p:nvPr>
            <p:ph type="subTitle" idx="1"/>
          </p:nvPr>
        </p:nvSpPr>
        <p:spPr>
          <a:xfrm>
            <a:off x="1259340" y="1844824"/>
            <a:ext cx="6400800" cy="1752600"/>
          </a:xfrm>
        </p:spPr>
        <p:txBody>
          <a:bodyPr/>
          <a:lstStyle/>
          <a:p>
            <a:pPr eaLnBrk="1" hangingPunct="1">
              <a:lnSpc>
                <a:spcPct val="80000"/>
              </a:lnSpc>
            </a:pPr>
            <a:r>
              <a:rPr lang="pl-PL" altLang="it-IT" dirty="0"/>
              <a:t>Grzegorz Karwasz</a:t>
            </a:r>
          </a:p>
          <a:p>
            <a:pPr eaLnBrk="1" hangingPunct="1">
              <a:lnSpc>
                <a:spcPct val="80000"/>
              </a:lnSpc>
            </a:pPr>
            <a:r>
              <a:rPr lang="pl-PL" altLang="it-IT" i="1" dirty="0" err="1"/>
              <a:t>Didactics</a:t>
            </a:r>
            <a:r>
              <a:rPr lang="pl-PL" altLang="it-IT" i="1" dirty="0"/>
              <a:t> of </a:t>
            </a:r>
            <a:r>
              <a:rPr lang="pl-PL" altLang="it-IT" i="1" dirty="0" err="1"/>
              <a:t>Physics</a:t>
            </a:r>
            <a:r>
              <a:rPr lang="pl-PL" altLang="it-IT" i="1" dirty="0"/>
              <a:t> </a:t>
            </a:r>
            <a:r>
              <a:rPr lang="pl-PL" altLang="it-IT" i="1" dirty="0" err="1"/>
              <a:t>Division</a:t>
            </a:r>
            <a:endParaRPr lang="pl-PL" altLang="it-IT" i="1" dirty="0"/>
          </a:p>
          <a:p>
            <a:pPr eaLnBrk="1" hangingPunct="1">
              <a:lnSpc>
                <a:spcPct val="80000"/>
              </a:lnSpc>
            </a:pPr>
            <a:r>
              <a:rPr lang="pl-PL" altLang="it-IT" i="1" dirty="0">
                <a:solidFill>
                  <a:srgbClr val="FF0000"/>
                </a:solidFill>
              </a:rPr>
              <a:t>Nicolaus Copernicus University</a:t>
            </a:r>
          </a:p>
          <a:p>
            <a:pPr eaLnBrk="1" hangingPunct="1">
              <a:lnSpc>
                <a:spcPct val="80000"/>
              </a:lnSpc>
            </a:pPr>
            <a:r>
              <a:rPr lang="pl-PL" altLang="it-IT" i="1" dirty="0"/>
              <a:t>Toruń, Poland</a:t>
            </a:r>
          </a:p>
          <a:p>
            <a:pPr eaLnBrk="1" hangingPunct="1">
              <a:lnSpc>
                <a:spcPct val="80000"/>
              </a:lnSpc>
            </a:pPr>
            <a:endParaRPr lang="pl-PL" altLang="it-IT" i="1" dirty="0"/>
          </a:p>
          <a:p>
            <a:pPr eaLnBrk="1" hangingPunct="1">
              <a:lnSpc>
                <a:spcPct val="80000"/>
              </a:lnSpc>
            </a:pPr>
            <a:endParaRPr lang="pl-PL" altLang="it-IT" i="1" dirty="0"/>
          </a:p>
          <a:p>
            <a:pPr eaLnBrk="1" hangingPunct="1">
              <a:lnSpc>
                <a:spcPct val="80000"/>
              </a:lnSpc>
            </a:pPr>
            <a:endParaRPr lang="pl-PL" altLang="it-IT" sz="3200" dirty="0"/>
          </a:p>
          <a:p>
            <a:pPr eaLnBrk="1" hangingPunct="1">
              <a:lnSpc>
                <a:spcPct val="80000"/>
              </a:lnSpc>
            </a:pPr>
            <a:r>
              <a:rPr lang="en-AU" altLang="it-IT" sz="3200" dirty="0" err="1"/>
              <a:t>송미영</a:t>
            </a:r>
            <a:endParaRPr lang="pl-PL" altLang="it-IT" sz="3200" dirty="0"/>
          </a:p>
          <a:p>
            <a:pPr eaLnBrk="1" hangingPunct="1"/>
            <a:r>
              <a:rPr lang="en-AU" altLang="it-IT" sz="2000" b="1" dirty="0" err="1"/>
              <a:t>선임</a:t>
            </a:r>
            <a:r>
              <a:rPr lang="en-AU" altLang="it-IT" sz="2000" b="1" dirty="0"/>
              <a:t> </a:t>
            </a:r>
            <a:r>
              <a:rPr lang="en-AU" altLang="it-IT" sz="2000" b="1" dirty="0" err="1"/>
              <a:t>연구원</a:t>
            </a:r>
            <a:endParaRPr lang="en-AU" altLang="it-IT" sz="2000" b="1" dirty="0"/>
          </a:p>
          <a:p>
            <a:pPr eaLnBrk="1" hangingPunct="1"/>
            <a:r>
              <a:rPr lang="en-AU" altLang="it-IT" sz="2000" b="1" dirty="0" err="1"/>
              <a:t>플라즈마물성데이터</a:t>
            </a:r>
            <a:r>
              <a:rPr lang="en-AU" altLang="it-IT" sz="2000" b="1" dirty="0"/>
              <a:t> </a:t>
            </a:r>
            <a:r>
              <a:rPr lang="en-AU" altLang="it-IT" sz="2000" b="1" dirty="0" err="1"/>
              <a:t>센터</a:t>
            </a:r>
            <a:endParaRPr lang="en-AU" altLang="it-IT" sz="2000" b="1" dirty="0"/>
          </a:p>
          <a:p>
            <a:pPr eaLnBrk="1" hangingPunct="1"/>
            <a:r>
              <a:rPr lang="en-AU" altLang="it-IT" sz="2000" b="1" dirty="0" err="1"/>
              <a:t>플라즈마물성연구팀</a:t>
            </a:r>
            <a:r>
              <a:rPr lang="en-AU" altLang="it-IT" sz="2000" b="1" dirty="0"/>
              <a:t> / </a:t>
            </a:r>
            <a:r>
              <a:rPr lang="en-AU" altLang="it-IT" sz="2000" b="1" dirty="0" err="1"/>
              <a:t>원천기술연구부</a:t>
            </a:r>
            <a:r>
              <a:rPr lang="en-AU" altLang="it-IT" sz="2000" b="1" dirty="0"/>
              <a:t>/</a:t>
            </a:r>
          </a:p>
          <a:p>
            <a:pPr eaLnBrk="1" hangingPunct="1"/>
            <a:r>
              <a:rPr lang="en-AU" altLang="it-IT" sz="2000" b="1" dirty="0" err="1"/>
              <a:t>플라즈마기술연구센터</a:t>
            </a:r>
            <a:r>
              <a:rPr lang="en-AU" altLang="it-IT" sz="2000" b="1" dirty="0"/>
              <a:t> /</a:t>
            </a:r>
            <a:r>
              <a:rPr lang="en-AU" altLang="it-IT" sz="2000" b="1" dirty="0" err="1"/>
              <a:t>국가핵융합연구소</a:t>
            </a:r>
            <a:r>
              <a:rPr lang="en-AU" altLang="it-IT" sz="3200" dirty="0"/>
              <a:t> </a:t>
            </a:r>
          </a:p>
        </p:txBody>
      </p:sp>
      <p:pic>
        <p:nvPicPr>
          <p:cNvPr id="2" name="Picture 4">
            <a:extLst>
              <a:ext uri="{FF2B5EF4-FFF2-40B4-BE49-F238E27FC236}">
                <a16:creationId xmlns:a16="http://schemas.microsoft.com/office/drawing/2014/main" id="{80A3FD13-AAEF-5800-00E6-AAF7695BA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016" y="2925479"/>
            <a:ext cx="279426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B96D5772-EF86-E20A-AED8-382F5BC50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58" y="2924944"/>
            <a:ext cx="30184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61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A6F02AC-2CB8-CB75-2842-B0411E81949D}"/>
              </a:ext>
            </a:extLst>
          </p:cNvPr>
          <p:cNvSpPr>
            <a:spLocks noGrp="1" noChangeArrowheads="1"/>
          </p:cNvSpPr>
          <p:nvPr>
            <p:ph type="ctrTitle"/>
          </p:nvPr>
        </p:nvSpPr>
        <p:spPr>
          <a:xfrm>
            <a:off x="0" y="1052513"/>
            <a:ext cx="4752975" cy="1470025"/>
          </a:xfrm>
        </p:spPr>
        <p:txBody>
          <a:bodyPr anchor="ctr"/>
          <a:lstStyle/>
          <a:p>
            <a:r>
              <a:rPr lang="pl-PL" altLang="en-US" sz="4000"/>
              <a:t>Matematyka, Muzyka, Fizyka, </a:t>
            </a:r>
            <a:br>
              <a:rPr lang="pl-PL" altLang="en-US" sz="4000"/>
            </a:br>
            <a:r>
              <a:rPr lang="pl-PL" altLang="en-US" sz="4000"/>
              <a:t>Astronomia:</a:t>
            </a:r>
            <a:br>
              <a:rPr lang="pl-PL" altLang="en-US" sz="4000"/>
            </a:br>
            <a:br>
              <a:rPr lang="pl-PL" altLang="en-US" sz="4000"/>
            </a:br>
            <a:r>
              <a:rPr lang="pl-PL" altLang="en-US" sz="4000">
                <a:solidFill>
                  <a:schemeClr val="accent2"/>
                </a:solidFill>
              </a:rPr>
              <a:t>Harmonia Mundis</a:t>
            </a:r>
            <a:endParaRPr lang="en-AU" altLang="en-US" sz="4000">
              <a:solidFill>
                <a:schemeClr val="accent2"/>
              </a:solidFill>
            </a:endParaRPr>
          </a:p>
        </p:txBody>
      </p:sp>
      <p:sp>
        <p:nvSpPr>
          <p:cNvPr id="39939" name="Rectangle 3">
            <a:extLst>
              <a:ext uri="{FF2B5EF4-FFF2-40B4-BE49-F238E27FC236}">
                <a16:creationId xmlns:a16="http://schemas.microsoft.com/office/drawing/2014/main" id="{593CB2B5-CCCF-88FD-03CD-1F9F207D8589}"/>
              </a:ext>
            </a:extLst>
          </p:cNvPr>
          <p:cNvSpPr>
            <a:spLocks noGrp="1" noChangeArrowheads="1"/>
          </p:cNvSpPr>
          <p:nvPr>
            <p:ph type="subTitle" idx="1"/>
          </p:nvPr>
        </p:nvSpPr>
        <p:spPr>
          <a:xfrm>
            <a:off x="0" y="3573463"/>
            <a:ext cx="4859338" cy="1752600"/>
          </a:xfrm>
        </p:spPr>
        <p:txBody>
          <a:bodyPr/>
          <a:lstStyle/>
          <a:p>
            <a:r>
              <a:rPr lang="pl-PL" altLang="en-US" sz="3200"/>
              <a:t>Grzegorz Karwasz</a:t>
            </a:r>
            <a:endParaRPr lang="en-AU" altLang="en-US" sz="3200"/>
          </a:p>
        </p:txBody>
      </p:sp>
      <p:sp>
        <p:nvSpPr>
          <p:cNvPr id="39940" name="Text Box 4">
            <a:extLst>
              <a:ext uri="{FF2B5EF4-FFF2-40B4-BE49-F238E27FC236}">
                <a16:creationId xmlns:a16="http://schemas.microsoft.com/office/drawing/2014/main" id="{1B5571FC-6C63-E311-7F33-22453FAB3045}"/>
              </a:ext>
            </a:extLst>
          </p:cNvPr>
          <p:cNvSpPr txBox="1">
            <a:spLocks noChangeArrowheads="1"/>
          </p:cNvSpPr>
          <p:nvPr/>
        </p:nvSpPr>
        <p:spPr bwMode="auto">
          <a:xfrm>
            <a:off x="539750" y="4221163"/>
            <a:ext cx="2667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400" dirty="0">
                <a:solidFill>
                  <a:schemeClr val="tx2"/>
                </a:solidFill>
              </a:rPr>
              <a:t>Toruń, 18.03.2025</a:t>
            </a:r>
            <a:endParaRPr lang="en-AU" altLang="en-US" sz="2400" dirty="0">
              <a:solidFill>
                <a:schemeClr val="tx2"/>
              </a:solidFill>
            </a:endParaRPr>
          </a:p>
        </p:txBody>
      </p:sp>
      <p:pic>
        <p:nvPicPr>
          <p:cNvPr id="39941" name="Picture 7">
            <a:extLst>
              <a:ext uri="{FF2B5EF4-FFF2-40B4-BE49-F238E27FC236}">
                <a16:creationId xmlns:a16="http://schemas.microsoft.com/office/drawing/2014/main" id="{0A201498-DF25-F047-E186-591E36BA7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5" y="298450"/>
            <a:ext cx="42576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8">
            <a:extLst>
              <a:ext uri="{FF2B5EF4-FFF2-40B4-BE49-F238E27FC236}">
                <a16:creationId xmlns:a16="http://schemas.microsoft.com/office/drawing/2014/main" id="{66D63157-4F96-620E-4C5E-8682067B2C65}"/>
              </a:ext>
            </a:extLst>
          </p:cNvPr>
          <p:cNvSpPr txBox="1">
            <a:spLocks noChangeArrowheads="1"/>
          </p:cNvSpPr>
          <p:nvPr/>
        </p:nvSpPr>
        <p:spPr bwMode="auto">
          <a:xfrm>
            <a:off x="5056188" y="5969000"/>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a:solidFill>
                  <a:schemeClr val="tx2"/>
                </a:solidFill>
              </a:rPr>
              <a:t>Rosa Maria Ros</a:t>
            </a:r>
            <a:endParaRPr lang="en-AU" altLang="en-US" sz="360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BED10CC-0BA8-AD82-8F97-7D9053F84081}"/>
              </a:ext>
            </a:extLst>
          </p:cNvPr>
          <p:cNvSpPr>
            <a:spLocks noGrp="1" noChangeArrowheads="1"/>
          </p:cNvSpPr>
          <p:nvPr>
            <p:ph type="title"/>
          </p:nvPr>
        </p:nvSpPr>
        <p:spPr>
          <a:xfrm>
            <a:off x="468313" y="-242888"/>
            <a:ext cx="8229600" cy="1143001"/>
          </a:xfrm>
        </p:spPr>
        <p:txBody>
          <a:bodyPr/>
          <a:lstStyle/>
          <a:p>
            <a:r>
              <a:rPr lang="pl-PL" altLang="it-IT" sz="3600"/>
              <a:t>Gunsan, 15.09.2016</a:t>
            </a:r>
            <a:endParaRPr lang="en-AU" altLang="it-IT" sz="3600"/>
          </a:p>
        </p:txBody>
      </p:sp>
      <p:pic>
        <p:nvPicPr>
          <p:cNvPr id="8195" name="Picture 3">
            <a:extLst>
              <a:ext uri="{FF2B5EF4-FFF2-40B4-BE49-F238E27FC236}">
                <a16:creationId xmlns:a16="http://schemas.microsoft.com/office/drawing/2014/main" id="{32DC80C4-A36B-651A-AEDA-C2482C760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620713"/>
            <a:ext cx="4932363"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a:extLst>
              <a:ext uri="{FF2B5EF4-FFF2-40B4-BE49-F238E27FC236}">
                <a16:creationId xmlns:a16="http://schemas.microsoft.com/office/drawing/2014/main" id="{277BD24F-DABA-328B-9EE1-22E4BACB2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701925"/>
            <a:ext cx="46799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971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53DD39F-E88D-72C0-D5F4-4CC847F48258}"/>
              </a:ext>
            </a:extLst>
          </p:cNvPr>
          <p:cNvSpPr>
            <a:spLocks noGrp="1" noChangeArrowheads="1"/>
          </p:cNvSpPr>
          <p:nvPr>
            <p:ph type="ctrTitle"/>
          </p:nvPr>
        </p:nvSpPr>
        <p:spPr>
          <a:xfrm>
            <a:off x="505780" y="290512"/>
            <a:ext cx="7772400" cy="1470025"/>
          </a:xfrm>
        </p:spPr>
        <p:txBody>
          <a:bodyPr anchor="ctr"/>
          <a:lstStyle/>
          <a:p>
            <a:pPr algn="l" eaLnBrk="1" hangingPunct="1"/>
            <a:br>
              <a:rPr lang="it-IT" altLang="it-IT" sz="3600" dirty="0"/>
            </a:br>
            <a:r>
              <a:rPr lang="it-IT" altLang="it-IT" sz="3600" dirty="0"/>
              <a:t>Galileo Galilei (Parte I)</a:t>
            </a:r>
            <a:br>
              <a:rPr lang="it-IT" altLang="it-IT" sz="3600" dirty="0"/>
            </a:br>
            <a:r>
              <a:rPr lang="pl-PL" altLang="it-IT" sz="3600" dirty="0">
                <a:solidFill>
                  <a:schemeClr val="accent2"/>
                </a:solidFill>
              </a:rPr>
              <a:t>"Fizyka zstąpiła z nieba na ziemię po równi pochyłej Galileusza"*</a:t>
            </a:r>
            <a:endParaRPr lang="it-IT" altLang="it-IT" sz="3600" dirty="0">
              <a:solidFill>
                <a:schemeClr val="accent2"/>
              </a:solidFill>
            </a:endParaRPr>
          </a:p>
        </p:txBody>
      </p:sp>
      <p:sp>
        <p:nvSpPr>
          <p:cNvPr id="2051" name="Rectangle 3">
            <a:extLst>
              <a:ext uri="{FF2B5EF4-FFF2-40B4-BE49-F238E27FC236}">
                <a16:creationId xmlns:a16="http://schemas.microsoft.com/office/drawing/2014/main" id="{8BFAAC0D-8673-895E-3590-961F450FB7A9}"/>
              </a:ext>
            </a:extLst>
          </p:cNvPr>
          <p:cNvSpPr>
            <a:spLocks noGrp="1" noChangeArrowheads="1"/>
          </p:cNvSpPr>
          <p:nvPr>
            <p:ph type="subTitle" idx="1"/>
          </p:nvPr>
        </p:nvSpPr>
        <p:spPr>
          <a:xfrm>
            <a:off x="138708" y="4263232"/>
            <a:ext cx="6400800" cy="1752600"/>
          </a:xfrm>
        </p:spPr>
        <p:txBody>
          <a:bodyPr/>
          <a:lstStyle/>
          <a:p>
            <a:pPr eaLnBrk="1" hangingPunct="1">
              <a:lnSpc>
                <a:spcPct val="80000"/>
              </a:lnSpc>
            </a:pPr>
            <a:r>
              <a:rPr lang="pl-PL" altLang="it-IT" dirty="0"/>
              <a:t>Grzegorz Karwasz</a:t>
            </a:r>
          </a:p>
          <a:p>
            <a:pPr eaLnBrk="1" hangingPunct="1">
              <a:lnSpc>
                <a:spcPct val="80000"/>
              </a:lnSpc>
            </a:pPr>
            <a:r>
              <a:rPr lang="pl-PL" altLang="it-IT" i="1" dirty="0"/>
              <a:t>Division</a:t>
            </a:r>
            <a:r>
              <a:rPr lang="it-IT" altLang="it-IT" i="1" dirty="0"/>
              <a:t>e della Didattica di Fisica</a:t>
            </a:r>
            <a:endParaRPr lang="pl-PL" altLang="it-IT" i="1" dirty="0"/>
          </a:p>
          <a:p>
            <a:pPr eaLnBrk="1" hangingPunct="1">
              <a:lnSpc>
                <a:spcPct val="80000"/>
              </a:lnSpc>
            </a:pPr>
            <a:r>
              <a:rPr lang="it-IT" altLang="it-IT" i="1" dirty="0">
                <a:solidFill>
                  <a:srgbClr val="FF0000"/>
                </a:solidFill>
              </a:rPr>
              <a:t>Università di </a:t>
            </a:r>
            <a:r>
              <a:rPr lang="pl-PL" altLang="it-IT" i="1" dirty="0">
                <a:solidFill>
                  <a:srgbClr val="FF0000"/>
                </a:solidFill>
              </a:rPr>
              <a:t>Nicola</a:t>
            </a:r>
            <a:r>
              <a:rPr lang="it-IT" altLang="it-IT" i="1" dirty="0">
                <a:solidFill>
                  <a:srgbClr val="FF0000"/>
                </a:solidFill>
              </a:rPr>
              <a:t>o</a:t>
            </a:r>
            <a:r>
              <a:rPr lang="pl-PL" altLang="it-IT" i="1" dirty="0">
                <a:solidFill>
                  <a:srgbClr val="FF0000"/>
                </a:solidFill>
              </a:rPr>
              <a:t> Copernic</a:t>
            </a:r>
            <a:r>
              <a:rPr lang="it-IT" altLang="it-IT" i="1" dirty="0">
                <a:solidFill>
                  <a:srgbClr val="FF0000"/>
                </a:solidFill>
              </a:rPr>
              <a:t>o</a:t>
            </a:r>
            <a:endParaRPr lang="pl-PL" altLang="it-IT" i="1" dirty="0">
              <a:solidFill>
                <a:srgbClr val="FF0000"/>
              </a:solidFill>
            </a:endParaRPr>
          </a:p>
          <a:p>
            <a:pPr eaLnBrk="1" hangingPunct="1">
              <a:lnSpc>
                <a:spcPct val="80000"/>
              </a:lnSpc>
            </a:pPr>
            <a:r>
              <a:rPr lang="pl-PL" altLang="it-IT" i="1" dirty="0"/>
              <a:t>Toruń, </a:t>
            </a:r>
            <a:r>
              <a:rPr lang="it-IT" altLang="it-IT" i="1" dirty="0"/>
              <a:t>Polonia</a:t>
            </a:r>
            <a:endParaRPr lang="pl-PL" altLang="it-IT" i="1" dirty="0"/>
          </a:p>
        </p:txBody>
      </p:sp>
      <p:pic>
        <p:nvPicPr>
          <p:cNvPr id="2" name="Picture 6">
            <a:extLst>
              <a:ext uri="{FF2B5EF4-FFF2-40B4-BE49-F238E27FC236}">
                <a16:creationId xmlns:a16="http://schemas.microsoft.com/office/drawing/2014/main" id="{91EAEE5F-A090-0C1F-9B9E-3C9F7832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594769"/>
            <a:ext cx="27051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3254B646-00CF-253B-46A8-8485635FD08B}"/>
              </a:ext>
            </a:extLst>
          </p:cNvPr>
          <p:cNvSpPr txBox="1"/>
          <p:nvPr/>
        </p:nvSpPr>
        <p:spPr>
          <a:xfrm>
            <a:off x="323528" y="6088559"/>
            <a:ext cx="8136904" cy="400110"/>
          </a:xfrm>
          <a:prstGeom prst="rect">
            <a:avLst/>
          </a:prstGeom>
          <a:noFill/>
        </p:spPr>
        <p:txBody>
          <a:bodyPr wrap="square" rtlCol="0">
            <a:spAutoFit/>
          </a:bodyPr>
          <a:lstStyle/>
          <a:p>
            <a:r>
              <a:rPr lang="it-IT" sz="2000" dirty="0"/>
              <a:t>E. M. Rogers, </a:t>
            </a:r>
            <a:r>
              <a:rPr lang="it-IT" sz="2000" i="1" dirty="0" err="1"/>
              <a:t>Physics</a:t>
            </a:r>
            <a:r>
              <a:rPr lang="it-IT" sz="2000" i="1" dirty="0"/>
              <a:t> for </a:t>
            </a:r>
            <a:r>
              <a:rPr lang="it-IT" sz="2000" i="1" dirty="0" err="1"/>
              <a:t>Inquiring</a:t>
            </a:r>
            <a:r>
              <a:rPr lang="it-IT" sz="2000" i="1" dirty="0"/>
              <a:t> Minds, Oxford, 1960</a:t>
            </a:r>
            <a:endParaRPr lang="it-IT" sz="2000" dirty="0"/>
          </a:p>
        </p:txBody>
      </p:sp>
    </p:spTree>
    <p:extLst>
      <p:ext uri="{BB962C8B-B14F-4D97-AF65-F5344CB8AC3E}">
        <p14:creationId xmlns:p14="http://schemas.microsoft.com/office/powerpoint/2010/main" val="3291982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B1D42-76B6-83E7-AD4F-C5B8EBD3A1CA}"/>
              </a:ext>
            </a:extLst>
          </p:cNvPr>
          <p:cNvSpPr>
            <a:spLocks noGrp="1"/>
          </p:cNvSpPr>
          <p:nvPr>
            <p:ph type="title"/>
          </p:nvPr>
        </p:nvSpPr>
        <p:spPr>
          <a:xfrm>
            <a:off x="457199" y="22847"/>
            <a:ext cx="8229600" cy="1143000"/>
          </a:xfrm>
        </p:spPr>
        <p:txBody>
          <a:bodyPr/>
          <a:lstStyle/>
          <a:p>
            <a:r>
              <a:rPr lang="pl-PL" sz="3600" dirty="0"/>
              <a:t>„</a:t>
            </a:r>
            <a:r>
              <a:rPr lang="pl-PL" sz="3600" dirty="0" err="1"/>
              <a:t>Father</a:t>
            </a:r>
            <a:r>
              <a:rPr lang="pl-PL" sz="3600" dirty="0"/>
              <a:t>” of the modern science</a:t>
            </a:r>
            <a:endParaRPr lang="it-IT" sz="3600" dirty="0"/>
          </a:p>
        </p:txBody>
      </p:sp>
      <p:pic>
        <p:nvPicPr>
          <p:cNvPr id="5" name="Immagine 4">
            <a:extLst>
              <a:ext uri="{FF2B5EF4-FFF2-40B4-BE49-F238E27FC236}">
                <a16:creationId xmlns:a16="http://schemas.microsoft.com/office/drawing/2014/main" id="{3D027157-DAEC-712B-B735-AF15CC28FAE4}"/>
              </a:ext>
            </a:extLst>
          </p:cNvPr>
          <p:cNvPicPr>
            <a:picLocks noChangeAspect="1"/>
          </p:cNvPicPr>
          <p:nvPr/>
        </p:nvPicPr>
        <p:blipFill>
          <a:blip r:embed="rId2"/>
          <a:stretch>
            <a:fillRect/>
          </a:stretch>
        </p:blipFill>
        <p:spPr>
          <a:xfrm>
            <a:off x="101533" y="1052736"/>
            <a:ext cx="8940934" cy="524259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5EA40290-9CA8-D697-8999-C7D3883C615D}"/>
                  </a:ext>
                </a:extLst>
              </p14:cNvPr>
              <p14:cNvContentPartPr/>
              <p14:nvPr/>
            </p14:nvContentPartPr>
            <p14:xfrm>
              <a:off x="5711431" y="4028202"/>
              <a:ext cx="360" cy="360"/>
            </p14:xfrm>
          </p:contentPart>
        </mc:Choice>
        <mc:Fallback xmlns="">
          <p:pic>
            <p:nvPicPr>
              <p:cNvPr id="3" name="Input penna 2">
                <a:extLst>
                  <a:ext uri="{FF2B5EF4-FFF2-40B4-BE49-F238E27FC236}">
                    <a16:creationId xmlns:a16="http://schemas.microsoft.com/office/drawing/2014/main" id="{5EA40290-9CA8-D697-8999-C7D3883C615D}"/>
                  </a:ext>
                </a:extLst>
              </p:cNvPr>
              <p:cNvPicPr/>
              <p:nvPr/>
            </p:nvPicPr>
            <p:blipFill>
              <a:blip r:embed="rId4"/>
              <a:stretch>
                <a:fillRect/>
              </a:stretch>
            </p:blipFill>
            <p:spPr>
              <a:xfrm>
                <a:off x="5707111" y="40238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put penna 7">
                <a:extLst>
                  <a:ext uri="{FF2B5EF4-FFF2-40B4-BE49-F238E27FC236}">
                    <a16:creationId xmlns:a16="http://schemas.microsoft.com/office/drawing/2014/main" id="{9FA54088-7FFF-F303-ED26-9D8997D1C067}"/>
                  </a:ext>
                </a:extLst>
              </p14:cNvPr>
              <p14:cNvContentPartPr/>
              <p14:nvPr/>
            </p14:nvContentPartPr>
            <p14:xfrm>
              <a:off x="3127351" y="3458682"/>
              <a:ext cx="2577600" cy="41760"/>
            </p14:xfrm>
          </p:contentPart>
        </mc:Choice>
        <mc:Fallback xmlns="">
          <p:pic>
            <p:nvPicPr>
              <p:cNvPr id="8" name="Input penna 7">
                <a:extLst>
                  <a:ext uri="{FF2B5EF4-FFF2-40B4-BE49-F238E27FC236}">
                    <a16:creationId xmlns:a16="http://schemas.microsoft.com/office/drawing/2014/main" id="{9FA54088-7FFF-F303-ED26-9D8997D1C067}"/>
                  </a:ext>
                </a:extLst>
              </p:cNvPr>
              <p:cNvPicPr/>
              <p:nvPr/>
            </p:nvPicPr>
            <p:blipFill>
              <a:blip r:embed="rId6"/>
              <a:stretch>
                <a:fillRect/>
              </a:stretch>
            </p:blipFill>
            <p:spPr>
              <a:xfrm>
                <a:off x="3123031" y="3454362"/>
                <a:ext cx="2586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put penna 8">
                <a:extLst>
                  <a:ext uri="{FF2B5EF4-FFF2-40B4-BE49-F238E27FC236}">
                    <a16:creationId xmlns:a16="http://schemas.microsoft.com/office/drawing/2014/main" id="{78E456A3-B5E9-7F4A-B216-92085402DFEE}"/>
                  </a:ext>
                </a:extLst>
              </p14:cNvPr>
              <p14:cNvContentPartPr/>
              <p14:nvPr/>
            </p14:nvContentPartPr>
            <p14:xfrm>
              <a:off x="291631" y="3669642"/>
              <a:ext cx="5604480" cy="68400"/>
            </p14:xfrm>
          </p:contentPart>
        </mc:Choice>
        <mc:Fallback xmlns="">
          <p:pic>
            <p:nvPicPr>
              <p:cNvPr id="9" name="Input penna 8">
                <a:extLst>
                  <a:ext uri="{FF2B5EF4-FFF2-40B4-BE49-F238E27FC236}">
                    <a16:creationId xmlns:a16="http://schemas.microsoft.com/office/drawing/2014/main" id="{78E456A3-B5E9-7F4A-B216-92085402DFEE}"/>
                  </a:ext>
                </a:extLst>
              </p:cNvPr>
              <p:cNvPicPr/>
              <p:nvPr/>
            </p:nvPicPr>
            <p:blipFill>
              <a:blip r:embed="rId8"/>
              <a:stretch>
                <a:fillRect/>
              </a:stretch>
            </p:blipFill>
            <p:spPr>
              <a:xfrm>
                <a:off x="287311" y="3665322"/>
                <a:ext cx="56131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put penna 9">
                <a:extLst>
                  <a:ext uri="{FF2B5EF4-FFF2-40B4-BE49-F238E27FC236}">
                    <a16:creationId xmlns:a16="http://schemas.microsoft.com/office/drawing/2014/main" id="{0FAC16FA-CF52-1130-DF44-D49CA651FE1E}"/>
                  </a:ext>
                </a:extLst>
              </p14:cNvPr>
              <p14:cNvContentPartPr/>
              <p14:nvPr/>
            </p14:nvContentPartPr>
            <p14:xfrm>
              <a:off x="212071" y="3935682"/>
              <a:ext cx="563400" cy="5760"/>
            </p14:xfrm>
          </p:contentPart>
        </mc:Choice>
        <mc:Fallback xmlns="">
          <p:pic>
            <p:nvPicPr>
              <p:cNvPr id="10" name="Input penna 9">
                <a:extLst>
                  <a:ext uri="{FF2B5EF4-FFF2-40B4-BE49-F238E27FC236}">
                    <a16:creationId xmlns:a16="http://schemas.microsoft.com/office/drawing/2014/main" id="{0FAC16FA-CF52-1130-DF44-D49CA651FE1E}"/>
                  </a:ext>
                </a:extLst>
              </p:cNvPr>
              <p:cNvPicPr/>
              <p:nvPr/>
            </p:nvPicPr>
            <p:blipFill>
              <a:blip r:embed="rId10"/>
              <a:stretch>
                <a:fillRect/>
              </a:stretch>
            </p:blipFill>
            <p:spPr>
              <a:xfrm>
                <a:off x="207751" y="3931362"/>
                <a:ext cx="572040" cy="14400"/>
              </a:xfrm>
              <a:prstGeom prst="rect">
                <a:avLst/>
              </a:prstGeom>
            </p:spPr>
          </p:pic>
        </mc:Fallback>
      </mc:AlternateContent>
    </p:spTree>
    <p:extLst>
      <p:ext uri="{BB962C8B-B14F-4D97-AF65-F5344CB8AC3E}">
        <p14:creationId xmlns:p14="http://schemas.microsoft.com/office/powerpoint/2010/main" val="163192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A954A9-8524-4B02-1666-3E6D4BC7FCC5}"/>
              </a:ext>
            </a:extLst>
          </p:cNvPr>
          <p:cNvSpPr>
            <a:spLocks noGrp="1"/>
          </p:cNvSpPr>
          <p:nvPr>
            <p:ph type="title"/>
          </p:nvPr>
        </p:nvSpPr>
        <p:spPr/>
        <p:txBody>
          <a:bodyPr/>
          <a:lstStyle/>
          <a:p>
            <a:r>
              <a:rPr lang="pl-PL" sz="3200" dirty="0"/>
              <a:t>Wystawa interaktywna</a:t>
            </a:r>
            <a:r>
              <a:rPr lang="it-IT" sz="3200" dirty="0"/>
              <a:t>: «</a:t>
            </a:r>
            <a:r>
              <a:rPr lang="pl-PL" sz="3200" dirty="0"/>
              <a:t>Z górki na pazurki</a:t>
            </a:r>
            <a:r>
              <a:rPr lang="it-IT" sz="3200" dirty="0"/>
              <a:t>» (UMK, 2007)</a:t>
            </a:r>
          </a:p>
        </p:txBody>
      </p:sp>
      <p:sp>
        <p:nvSpPr>
          <p:cNvPr id="3" name="Segnaposto contenuto 2">
            <a:extLst>
              <a:ext uri="{FF2B5EF4-FFF2-40B4-BE49-F238E27FC236}">
                <a16:creationId xmlns:a16="http://schemas.microsoft.com/office/drawing/2014/main" id="{064333E6-E3C3-7F33-2E3B-717981B7FEA1}"/>
              </a:ext>
            </a:extLst>
          </p:cNvPr>
          <p:cNvSpPr>
            <a:spLocks noGrp="1"/>
          </p:cNvSpPr>
          <p:nvPr>
            <p:ph idx="1"/>
          </p:nvPr>
        </p:nvSpPr>
        <p:spPr>
          <a:xfrm>
            <a:off x="457200" y="1600200"/>
            <a:ext cx="8435280" cy="4525963"/>
          </a:xfrm>
        </p:spPr>
        <p:txBody>
          <a:bodyPr/>
          <a:lstStyle/>
          <a:p>
            <a:pPr marL="0" indent="0">
              <a:buNone/>
            </a:pPr>
            <a:r>
              <a:rPr lang="pl-PL" sz="2200" dirty="0"/>
              <a:t>„Dlaczego przedmioty zsuwają się, staczają się, przyspieszają, innymi słowy – wszystko po pochyłej płaszczyźnie Galileusza, albo – jak energia potencjalna zamienia się w energię kinetyczną i jak można się przy tym dobrze bawić"</a:t>
            </a:r>
            <a:endParaRPr lang="it-IT" sz="2200" dirty="0"/>
          </a:p>
        </p:txBody>
      </p:sp>
      <p:pic>
        <p:nvPicPr>
          <p:cNvPr id="7" name="Immagine 6">
            <a:extLst>
              <a:ext uri="{FF2B5EF4-FFF2-40B4-BE49-F238E27FC236}">
                <a16:creationId xmlns:a16="http://schemas.microsoft.com/office/drawing/2014/main" id="{D410A4F6-B39A-F767-51BA-D7EAEAC86B83}"/>
              </a:ext>
            </a:extLst>
          </p:cNvPr>
          <p:cNvPicPr>
            <a:picLocks noChangeAspect="1"/>
          </p:cNvPicPr>
          <p:nvPr/>
        </p:nvPicPr>
        <p:blipFill>
          <a:blip r:embed="rId2"/>
          <a:stretch>
            <a:fillRect/>
          </a:stretch>
        </p:blipFill>
        <p:spPr>
          <a:xfrm>
            <a:off x="755576" y="3113366"/>
            <a:ext cx="7267575" cy="2600325"/>
          </a:xfrm>
          <a:prstGeom prst="rect">
            <a:avLst/>
          </a:prstGeom>
        </p:spPr>
      </p:pic>
      <p:sp>
        <p:nvSpPr>
          <p:cNvPr id="9" name="CasellaDiTesto 8">
            <a:extLst>
              <a:ext uri="{FF2B5EF4-FFF2-40B4-BE49-F238E27FC236}">
                <a16:creationId xmlns:a16="http://schemas.microsoft.com/office/drawing/2014/main" id="{F925A8D8-FD13-6700-688C-5372FC9E5112}"/>
              </a:ext>
            </a:extLst>
          </p:cNvPr>
          <p:cNvSpPr txBox="1"/>
          <p:nvPr/>
        </p:nvSpPr>
        <p:spPr>
          <a:xfrm>
            <a:off x="457200" y="5513636"/>
            <a:ext cx="7139136" cy="400110"/>
          </a:xfrm>
          <a:prstGeom prst="rect">
            <a:avLst/>
          </a:prstGeom>
          <a:noFill/>
        </p:spPr>
        <p:txBody>
          <a:bodyPr wrap="square">
            <a:spAutoFit/>
          </a:bodyPr>
          <a:lstStyle/>
          <a:p>
            <a:r>
              <a:rPr lang="it-IT" sz="2000" dirty="0"/>
              <a:t>http://dydaktyka.fizyka.umk.pl/pazurki/galileo.html</a:t>
            </a:r>
          </a:p>
        </p:txBody>
      </p:sp>
    </p:spTree>
    <p:extLst>
      <p:ext uri="{BB962C8B-B14F-4D97-AF65-F5344CB8AC3E}">
        <p14:creationId xmlns:p14="http://schemas.microsoft.com/office/powerpoint/2010/main" val="1179400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381E122-45BC-77D2-F4E7-5615E1D9784C}"/>
              </a:ext>
            </a:extLst>
          </p:cNvPr>
          <p:cNvSpPr>
            <a:spLocks noGrp="1" noChangeArrowheads="1"/>
          </p:cNvSpPr>
          <p:nvPr>
            <p:ph type="title"/>
          </p:nvPr>
        </p:nvSpPr>
        <p:spPr>
          <a:xfrm>
            <a:off x="439186" y="-258463"/>
            <a:ext cx="8229600" cy="1143000"/>
          </a:xfrm>
        </p:spPr>
        <p:txBody>
          <a:bodyPr/>
          <a:lstStyle/>
          <a:p>
            <a:pPr eaLnBrk="1" hangingPunct="1"/>
            <a:r>
              <a:rPr lang="pl-PL" altLang="it-IT" sz="3600" dirty="0"/>
              <a:t>Galileo Galilei (1564-1642)</a:t>
            </a:r>
            <a:endParaRPr lang="en-AU" altLang="it-IT" sz="3600" dirty="0"/>
          </a:p>
        </p:txBody>
      </p:sp>
      <p:sp>
        <p:nvSpPr>
          <p:cNvPr id="57347" name="Text Box 6">
            <a:extLst>
              <a:ext uri="{FF2B5EF4-FFF2-40B4-BE49-F238E27FC236}">
                <a16:creationId xmlns:a16="http://schemas.microsoft.com/office/drawing/2014/main" id="{76475EF5-BD20-3970-B42D-2D2EE4CFF253}"/>
              </a:ext>
            </a:extLst>
          </p:cNvPr>
          <p:cNvSpPr txBox="1">
            <a:spLocks noChangeArrowheads="1"/>
          </p:cNvSpPr>
          <p:nvPr/>
        </p:nvSpPr>
        <p:spPr bwMode="auto">
          <a:xfrm>
            <a:off x="360469" y="786205"/>
            <a:ext cx="861325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900" dirty="0">
                <a:solidFill>
                  <a:srgbClr val="0033CC"/>
                </a:solidFill>
              </a:rPr>
              <a:t> syn lutnika i teoretyka muzyki [harmonia dźwięków to matematyka]</a:t>
            </a:r>
          </a:p>
          <a:p>
            <a:pPr eaLnBrk="1" hangingPunct="1">
              <a:spcBef>
                <a:spcPct val="0"/>
              </a:spcBef>
            </a:pPr>
            <a:r>
              <a:rPr lang="pl-PL" altLang="it-IT" sz="1900" dirty="0">
                <a:solidFill>
                  <a:srgbClr val="0033CC"/>
                </a:solidFill>
              </a:rPr>
              <a:t> nowicjat do lat 14-tu</a:t>
            </a:r>
          </a:p>
          <a:p>
            <a:pPr eaLnBrk="1" hangingPunct="1">
              <a:spcBef>
                <a:spcPct val="0"/>
              </a:spcBef>
            </a:pPr>
            <a:r>
              <a:rPr lang="pl-PL" altLang="it-IT" sz="1900" dirty="0">
                <a:solidFill>
                  <a:srgbClr val="0033CC"/>
                </a:solidFill>
              </a:rPr>
              <a:t> 1580 ojciec zapisuje go na Uniwersytet w Pizie, aby studiował medycynę</a:t>
            </a:r>
          </a:p>
          <a:p>
            <a:pPr eaLnBrk="1" hangingPunct="1">
              <a:spcBef>
                <a:spcPct val="0"/>
              </a:spcBef>
            </a:pPr>
            <a:r>
              <a:rPr lang="pl-PL" altLang="it-IT" sz="1900" dirty="0">
                <a:solidFill>
                  <a:srgbClr val="0033CC"/>
                </a:solidFill>
              </a:rPr>
              <a:t> 1583 ale Galileo studiuje matematykę i fizykę</a:t>
            </a:r>
          </a:p>
          <a:p>
            <a:pPr eaLnBrk="1" hangingPunct="1">
              <a:spcBef>
                <a:spcPct val="0"/>
              </a:spcBef>
            </a:pPr>
            <a:r>
              <a:rPr lang="pl-PL" altLang="it-IT" sz="1900" dirty="0">
                <a:solidFill>
                  <a:srgbClr val="0033CC"/>
                </a:solidFill>
              </a:rPr>
              <a:t> 1585 (nudząc się w katedrze), odkrywa izochronizm wahadła (kandelabrów) </a:t>
            </a:r>
            <a:endParaRPr lang="en-AU" altLang="it-IT" sz="1900" dirty="0">
              <a:solidFill>
                <a:srgbClr val="0033CC"/>
              </a:solidFill>
            </a:endParaRPr>
          </a:p>
        </p:txBody>
      </p:sp>
      <p:pic>
        <p:nvPicPr>
          <p:cNvPr id="57348" name="Picture 7">
            <a:extLst>
              <a:ext uri="{FF2B5EF4-FFF2-40B4-BE49-F238E27FC236}">
                <a16:creationId xmlns:a16="http://schemas.microsoft.com/office/drawing/2014/main" id="{07A5900B-95A7-29F8-5142-CA88514EC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97200"/>
            <a:ext cx="432117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CE3E2C85-B324-3C35-8E2A-6E008631C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997200"/>
            <a:ext cx="388143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9">
            <a:extLst>
              <a:ext uri="{FF2B5EF4-FFF2-40B4-BE49-F238E27FC236}">
                <a16:creationId xmlns:a16="http://schemas.microsoft.com/office/drawing/2014/main" id="{5C60100A-5C03-3D0D-3D0A-22D4EFB74ECC}"/>
              </a:ext>
            </a:extLst>
          </p:cNvPr>
          <p:cNvSpPr txBox="1">
            <a:spLocks noChangeArrowheads="1"/>
          </p:cNvSpPr>
          <p:nvPr/>
        </p:nvSpPr>
        <p:spPr bwMode="auto">
          <a:xfrm>
            <a:off x="2051050" y="2420938"/>
            <a:ext cx="5665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rPr>
              <a:t>T=√(2L/g),  niezależnie od wychylenia (!)</a:t>
            </a:r>
          </a:p>
        </p:txBody>
      </p:sp>
      <p:sp>
        <p:nvSpPr>
          <p:cNvPr id="57351" name="Text Box 10">
            <a:extLst>
              <a:ext uri="{FF2B5EF4-FFF2-40B4-BE49-F238E27FC236}">
                <a16:creationId xmlns:a16="http://schemas.microsoft.com/office/drawing/2014/main" id="{C2C1E040-BAE6-0C50-3A58-EE41D64989F6}"/>
              </a:ext>
            </a:extLst>
          </p:cNvPr>
          <p:cNvSpPr txBox="1">
            <a:spLocks noChangeArrowheads="1"/>
          </p:cNvSpPr>
          <p:nvPr/>
        </p:nvSpPr>
        <p:spPr bwMode="auto">
          <a:xfrm>
            <a:off x="1187450" y="6021388"/>
            <a:ext cx="73003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900" dirty="0">
                <a:solidFill>
                  <a:srgbClr val="0033CC"/>
                </a:solidFill>
              </a:rPr>
              <a:t> porzuca medycynę i przenosi się do Florencji </a:t>
            </a:r>
          </a:p>
          <a:p>
            <a:pPr eaLnBrk="1" hangingPunct="1">
              <a:spcBef>
                <a:spcPct val="0"/>
              </a:spcBef>
            </a:pPr>
            <a:r>
              <a:rPr lang="pl-PL" altLang="it-IT" sz="1900" dirty="0">
                <a:solidFill>
                  <a:srgbClr val="0033CC"/>
                </a:solidFill>
              </a:rPr>
              <a:t> utrzymuje się z korepetycji z matematyki (jak Maria Skłodowska)</a:t>
            </a:r>
            <a:endParaRPr lang="en-AU" altLang="it-IT" sz="1900" dirty="0">
              <a:solidFill>
                <a:srgbClr val="0033CC"/>
              </a:solidFill>
            </a:endParaRPr>
          </a:p>
        </p:txBody>
      </p:sp>
    </p:spTree>
    <p:extLst>
      <p:ext uri="{BB962C8B-B14F-4D97-AF65-F5344CB8AC3E}">
        <p14:creationId xmlns:p14="http://schemas.microsoft.com/office/powerpoint/2010/main" val="2472934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AF6D75D-667F-FE8A-292D-19C54CA20535}"/>
              </a:ext>
            </a:extLst>
          </p:cNvPr>
          <p:cNvSpPr>
            <a:spLocks noGrp="1" noChangeArrowheads="1"/>
          </p:cNvSpPr>
          <p:nvPr>
            <p:ph type="title"/>
          </p:nvPr>
        </p:nvSpPr>
        <p:spPr>
          <a:xfrm>
            <a:off x="-828675" y="404813"/>
            <a:ext cx="7128867" cy="1143000"/>
          </a:xfrm>
        </p:spPr>
        <p:txBody>
          <a:bodyPr/>
          <a:lstStyle/>
          <a:p>
            <a:pPr eaLnBrk="1" hangingPunct="1"/>
            <a:r>
              <a:rPr lang="pl-PL" altLang="it-IT" sz="3600" dirty="0"/>
              <a:t>Galileo Galilei: </a:t>
            </a:r>
            <a:br>
              <a:rPr lang="pl-PL" altLang="it-IT" sz="3600" dirty="0"/>
            </a:br>
            <a:r>
              <a:rPr lang="pl-PL" altLang="it-IT" sz="3600" dirty="0"/>
              <a:t>fizyk, astronom)</a:t>
            </a:r>
            <a:endParaRPr lang="en-AU" altLang="it-IT" sz="3600" dirty="0"/>
          </a:p>
        </p:txBody>
      </p:sp>
      <p:sp>
        <p:nvSpPr>
          <p:cNvPr id="54275" name="Text Box 4">
            <a:extLst>
              <a:ext uri="{FF2B5EF4-FFF2-40B4-BE49-F238E27FC236}">
                <a16:creationId xmlns:a16="http://schemas.microsoft.com/office/drawing/2014/main" id="{4BC9F352-FD19-F441-4B0E-E547C03EC1E5}"/>
              </a:ext>
            </a:extLst>
          </p:cNvPr>
          <p:cNvSpPr txBox="1">
            <a:spLocks noChangeArrowheads="1"/>
          </p:cNvSpPr>
          <p:nvPr/>
        </p:nvSpPr>
        <p:spPr bwMode="auto">
          <a:xfrm>
            <a:off x="300327" y="1718119"/>
            <a:ext cx="921727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Char char="-"/>
            </a:pPr>
            <a:r>
              <a:rPr lang="pl-PL" altLang="it-IT" sz="2200" dirty="0">
                <a:solidFill>
                  <a:srgbClr val="0033CC"/>
                </a:solidFill>
              </a:rPr>
              <a:t> Wahadło matematyczne (=zegar) </a:t>
            </a:r>
          </a:p>
          <a:p>
            <a:pPr eaLnBrk="1" hangingPunct="1">
              <a:spcBef>
                <a:spcPct val="0"/>
              </a:spcBef>
              <a:buFontTx/>
              <a:buChar char="-"/>
            </a:pPr>
            <a:r>
              <a:rPr lang="pl-PL" altLang="it-IT" sz="2200" dirty="0">
                <a:solidFill>
                  <a:srgbClr val="0033CC"/>
                </a:solidFill>
              </a:rPr>
              <a:t> Ruch jednostajny i jednostajnie przyspieszony</a:t>
            </a:r>
          </a:p>
          <a:p>
            <a:pPr eaLnBrk="1" hangingPunct="1">
              <a:spcBef>
                <a:spcPct val="0"/>
              </a:spcBef>
              <a:buFontTx/>
              <a:buChar char="-"/>
            </a:pPr>
            <a:r>
              <a:rPr lang="pl-PL" altLang="it-IT" sz="2200" dirty="0">
                <a:solidFill>
                  <a:srgbClr val="0033CC"/>
                </a:solidFill>
              </a:rPr>
              <a:t> Prawo spadku swobodnego („wszystkie ciała </a:t>
            </a:r>
          </a:p>
          <a:p>
            <a:pPr eaLnBrk="1" hangingPunct="1">
              <a:spcBef>
                <a:spcPct val="0"/>
              </a:spcBef>
              <a:buNone/>
            </a:pPr>
            <a:r>
              <a:rPr lang="pl-PL" altLang="it-IT" sz="2200" dirty="0">
                <a:solidFill>
                  <a:srgbClr val="0033CC"/>
                </a:solidFill>
              </a:rPr>
              <a:t>spadają z takim samym przyspieszeniem”)</a:t>
            </a:r>
          </a:p>
          <a:p>
            <a:pPr eaLnBrk="1" hangingPunct="1">
              <a:spcBef>
                <a:spcPct val="0"/>
              </a:spcBef>
              <a:buFontTx/>
              <a:buChar char="-"/>
            </a:pPr>
            <a:r>
              <a:rPr lang="pl-PL" altLang="it-IT" sz="2200" dirty="0">
                <a:solidFill>
                  <a:srgbClr val="0033CC"/>
                </a:solidFill>
              </a:rPr>
              <a:t> Luneta astronomiczna</a:t>
            </a:r>
          </a:p>
          <a:p>
            <a:pPr eaLnBrk="1" hangingPunct="1">
              <a:spcBef>
                <a:spcPct val="0"/>
              </a:spcBef>
              <a:buFontTx/>
              <a:buChar char="-"/>
            </a:pPr>
            <a:r>
              <a:rPr lang="pl-PL" altLang="it-IT" sz="2200" dirty="0">
                <a:solidFill>
                  <a:srgbClr val="0033CC"/>
                </a:solidFill>
              </a:rPr>
              <a:t> Góry i doliny na Księżycu</a:t>
            </a:r>
          </a:p>
          <a:p>
            <a:pPr eaLnBrk="1" hangingPunct="1">
              <a:spcBef>
                <a:spcPct val="0"/>
              </a:spcBef>
              <a:buFontTx/>
              <a:buChar char="-"/>
            </a:pPr>
            <a:r>
              <a:rPr lang="pl-PL" altLang="it-IT" sz="2200" dirty="0">
                <a:solidFill>
                  <a:srgbClr val="0033CC"/>
                </a:solidFill>
              </a:rPr>
              <a:t> Plamy na Słońcu</a:t>
            </a:r>
          </a:p>
          <a:p>
            <a:pPr eaLnBrk="1" hangingPunct="1">
              <a:spcBef>
                <a:spcPct val="0"/>
              </a:spcBef>
              <a:buFontTx/>
              <a:buChar char="-"/>
            </a:pPr>
            <a:r>
              <a:rPr lang="pl-PL" altLang="it-IT" sz="2200" dirty="0">
                <a:solidFill>
                  <a:srgbClr val="0033CC"/>
                </a:solidFill>
              </a:rPr>
              <a:t> Fazy (nów, kwadra...) Wenus</a:t>
            </a:r>
          </a:p>
          <a:p>
            <a:pPr eaLnBrk="1" hangingPunct="1">
              <a:spcBef>
                <a:spcPct val="0"/>
              </a:spcBef>
              <a:buFontTx/>
              <a:buChar char="-"/>
            </a:pPr>
            <a:r>
              <a:rPr lang="pl-PL" altLang="it-IT" sz="2200" dirty="0">
                <a:solidFill>
                  <a:srgbClr val="0033CC"/>
                </a:solidFill>
              </a:rPr>
              <a:t> Satelity Jowisza</a:t>
            </a:r>
          </a:p>
          <a:p>
            <a:pPr eaLnBrk="1" hangingPunct="1">
              <a:spcBef>
                <a:spcPct val="0"/>
              </a:spcBef>
              <a:buFontTx/>
              <a:buChar char="-"/>
            </a:pPr>
            <a:r>
              <a:rPr lang="pl-PL" altLang="it-IT" sz="2200" dirty="0">
                <a:solidFill>
                  <a:srgbClr val="0033CC"/>
                </a:solidFill>
              </a:rPr>
              <a:t> „uszy” Saturna</a:t>
            </a:r>
          </a:p>
          <a:p>
            <a:pPr eaLnBrk="1" hangingPunct="1">
              <a:spcBef>
                <a:spcPct val="0"/>
              </a:spcBef>
              <a:buFontTx/>
              <a:buChar char="-"/>
            </a:pPr>
            <a:r>
              <a:rPr lang="pl-PL" altLang="it-IT" sz="2200" dirty="0">
                <a:solidFill>
                  <a:srgbClr val="0033CC"/>
                </a:solidFill>
              </a:rPr>
              <a:t> Droga Mleczna to wiele, wiele gwiazd</a:t>
            </a:r>
          </a:p>
          <a:p>
            <a:pPr eaLnBrk="1" hangingPunct="1">
              <a:spcBef>
                <a:spcPct val="0"/>
              </a:spcBef>
              <a:buFontTx/>
              <a:buChar char="-"/>
            </a:pPr>
            <a:endParaRPr lang="pl-PL" altLang="it-IT" sz="2200" dirty="0">
              <a:solidFill>
                <a:srgbClr val="0033CC"/>
              </a:solidFill>
            </a:endParaRPr>
          </a:p>
          <a:p>
            <a:pPr eaLnBrk="1" hangingPunct="1">
              <a:spcBef>
                <a:spcPct val="0"/>
              </a:spcBef>
              <a:buFontTx/>
              <a:buChar char="-"/>
            </a:pPr>
            <a:r>
              <a:rPr lang="pl-PL" altLang="it-IT" sz="2400" dirty="0">
                <a:solidFill>
                  <a:srgbClr val="0033CC"/>
                </a:solidFill>
              </a:rPr>
              <a:t>„Fizyka zeszła z nieba na ziemię po równi pochyłej Galileusza”</a:t>
            </a:r>
          </a:p>
          <a:p>
            <a:pPr eaLnBrk="1" hangingPunct="1">
              <a:spcBef>
                <a:spcPct val="0"/>
              </a:spcBef>
              <a:buFontTx/>
              <a:buNone/>
            </a:pPr>
            <a:r>
              <a:rPr lang="pl-PL" altLang="it-IT" sz="1800" dirty="0">
                <a:solidFill>
                  <a:srgbClr val="0033CC"/>
                </a:solidFill>
              </a:rPr>
              <a:t>[E. M. Rogers, </a:t>
            </a:r>
            <a:r>
              <a:rPr lang="pl-PL" altLang="it-IT" sz="1800" i="1" dirty="0">
                <a:solidFill>
                  <a:srgbClr val="0033CC"/>
                </a:solidFill>
              </a:rPr>
              <a:t>Fizyka dla dociekliwych</a:t>
            </a:r>
            <a:r>
              <a:rPr lang="pl-PL" altLang="it-IT" sz="1800" dirty="0">
                <a:solidFill>
                  <a:srgbClr val="0033CC"/>
                </a:solidFill>
              </a:rPr>
              <a:t>, PWN, 1972]</a:t>
            </a:r>
          </a:p>
          <a:p>
            <a:pPr eaLnBrk="1" hangingPunct="1">
              <a:spcBef>
                <a:spcPct val="0"/>
              </a:spcBef>
              <a:buFontTx/>
              <a:buChar char="-"/>
            </a:pPr>
            <a:endParaRPr lang="en-AU" altLang="it-IT" sz="1800" dirty="0">
              <a:solidFill>
                <a:srgbClr val="0033CC"/>
              </a:solidFill>
            </a:endParaRPr>
          </a:p>
        </p:txBody>
      </p:sp>
      <p:pic>
        <p:nvPicPr>
          <p:cNvPr id="54276" name="Picture 5">
            <a:extLst>
              <a:ext uri="{FF2B5EF4-FFF2-40B4-BE49-F238E27FC236}">
                <a16:creationId xmlns:a16="http://schemas.microsoft.com/office/drawing/2014/main" id="{C7029697-FD5B-B71E-99DE-F4D950E53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03570"/>
            <a:ext cx="2266568" cy="28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ymbol zastępczy zawartości 2">
            <a:extLst>
              <a:ext uri="{FF2B5EF4-FFF2-40B4-BE49-F238E27FC236}">
                <a16:creationId xmlns:a16="http://schemas.microsoft.com/office/drawing/2014/main" id="{8CC70989-2BB8-8563-3598-E686078DD3E1}"/>
              </a:ext>
            </a:extLst>
          </p:cNvPr>
          <p:cNvSpPr>
            <a:spLocks noGrp="1" noChangeArrowheads="1"/>
          </p:cNvSpPr>
          <p:nvPr>
            <p:ph idx="4294967295"/>
          </p:nvPr>
        </p:nvSpPr>
        <p:spPr>
          <a:xfrm>
            <a:off x="-51752" y="4484360"/>
            <a:ext cx="8857232" cy="1511300"/>
          </a:xfrm>
        </p:spPr>
        <p:txBody>
          <a:bodyPr lIns="0" rIns="0"/>
          <a:lstStyle/>
          <a:p>
            <a:pPr eaLnBrk="1" hangingPunct="1">
              <a:lnSpc>
                <a:spcPct val="80000"/>
              </a:lnSpc>
            </a:pPr>
            <a:r>
              <a:rPr lang="en-US" sz="1200" noProof="1"/>
              <a:t>Galileo si rivolse allora all'influente amico </a:t>
            </a:r>
            <a:r>
              <a:rPr lang="en-US" sz="1200" noProof="1">
                <a:hlinkClick r:id="rId2" tooltip="Guidobaldo Del Monte"/>
              </a:rPr>
              <a:t>Guidobaldo Del Monte</a:t>
            </a:r>
            <a:r>
              <a:rPr lang="en-US" sz="1200" noProof="1"/>
              <a:t>, matematico conosciuto tramite uno scambio epistolare su questioni matematiche. Guidobaldo fu fondamentale nell'aiutare Galilei a progredire nella carriera universitaria, quando, superando l'inimicizia di Giovanni de' Medici, un figlio naturale di Cosimo de' Medici</a:t>
            </a:r>
            <a:r>
              <a:rPr lang="pl-PL" sz="1200" noProof="1"/>
              <a:t> </a:t>
            </a:r>
            <a:r>
              <a:rPr lang="en-US" sz="1200" noProof="1"/>
              <a:t> lo raccomandò al fratello cardinale Francesco Maria Del Monte, che a sua volta parlò con il potente Duca di Toscana, Ferdinando I de' Medici. Sotto la sua protezione, Galileo ebbe nel 1589 un contratto triennale per una cattedra di matematica all'Università di Pisa, dove espose chiaramente il suo programma pedagogico, procurandosi subito una certa ostilità nell'ambiente accademico di formazione aristotelica:</a:t>
            </a:r>
          </a:p>
          <a:p>
            <a:pPr eaLnBrk="1" hangingPunct="1">
              <a:lnSpc>
                <a:spcPct val="80000"/>
              </a:lnSpc>
            </a:pPr>
            <a:r>
              <a:rPr lang="en-US" sz="1200" noProof="1"/>
              <a:t>« Il metodo che seguiremo sarà quello di far dipendere quel che si dice da quel che si è detto, senza mai supporre come vero quello che si deve spiegare. Questo metodo me l'hanno insegnato i miei matematici, mentre non è abbastanza osservato da certi filosofi quando insegnano elementi fisici... Per conseguenza quelli che imparano, non sanno mai le cose dalle loro cause, ma le credono solamente per fede, cioè perché le ha dette Aristotele. Se poi sarà vero quello che ha detto Aristotele, sono pochi quelli che indagano; basta loro essere ritenuti più dotti perché hanno per le mani maggior numero di testi aristotelici[...] che una tesi sia contraria all'opinione di molti, non m'importa affatto, purché corrisponda alla esperienza e alla ragione.»</a:t>
            </a:r>
          </a:p>
          <a:p>
            <a:pPr eaLnBrk="1" hangingPunct="1">
              <a:lnSpc>
                <a:spcPct val="80000"/>
              </a:lnSpc>
            </a:pPr>
            <a:r>
              <a:rPr lang="en-US" sz="1200" noProof="1"/>
              <a:t>Wikipedia,it „Galileo Galilei”</a:t>
            </a:r>
            <a:endParaRPr lang="en-US" noProof="1"/>
          </a:p>
        </p:txBody>
      </p:sp>
      <p:sp>
        <p:nvSpPr>
          <p:cNvPr id="58371" name="Rectangle 4">
            <a:extLst>
              <a:ext uri="{FF2B5EF4-FFF2-40B4-BE49-F238E27FC236}">
                <a16:creationId xmlns:a16="http://schemas.microsoft.com/office/drawing/2014/main" id="{3C9F2849-81FC-C7F1-7925-D428DF6036D9}"/>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Pizie (1589-1592)</a:t>
            </a:r>
            <a:endParaRPr lang="en-AU" altLang="it-IT">
              <a:solidFill>
                <a:schemeClr val="tx2"/>
              </a:solidFill>
            </a:endParaRPr>
          </a:p>
        </p:txBody>
      </p:sp>
      <p:sp>
        <p:nvSpPr>
          <p:cNvPr id="58372" name="Text Box 5">
            <a:extLst>
              <a:ext uri="{FF2B5EF4-FFF2-40B4-BE49-F238E27FC236}">
                <a16:creationId xmlns:a16="http://schemas.microsoft.com/office/drawing/2014/main" id="{27EAD39D-33BA-493D-48F5-B046ADD94095}"/>
              </a:ext>
            </a:extLst>
          </p:cNvPr>
          <p:cNvSpPr txBox="1">
            <a:spLocks noChangeArrowheads="1"/>
          </p:cNvSpPr>
          <p:nvPr/>
        </p:nvSpPr>
        <p:spPr bwMode="auto">
          <a:xfrm>
            <a:off x="315913" y="865475"/>
            <a:ext cx="8675687"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spcAft>
                <a:spcPct val="25000"/>
              </a:spcAft>
            </a:pPr>
            <a:r>
              <a:rPr lang="pl-PL" altLang="it-IT" sz="1800" dirty="0">
                <a:solidFill>
                  <a:srgbClr val="0033CC"/>
                </a:solidFill>
              </a:rPr>
              <a:t> Galileusz zwrócił się więc do wpływowego przyjaciela, </a:t>
            </a:r>
            <a:r>
              <a:rPr lang="pl-PL" altLang="it-IT" sz="1800" dirty="0" err="1">
                <a:solidFill>
                  <a:srgbClr val="0033CC"/>
                </a:solidFill>
              </a:rPr>
              <a:t>Guidobaldo</a:t>
            </a:r>
            <a:r>
              <a:rPr lang="pl-PL" altLang="it-IT" sz="1800" dirty="0">
                <a:solidFill>
                  <a:srgbClr val="0033CC"/>
                </a:solidFill>
              </a:rPr>
              <a:t>, matematyka, który, przezwyciężając wrogość Giovanniego de’ Medici, syna księcia Cosima I, zarekomendował go bratu, kardynałowi, który z kolei porozmawiał z potężnym księciem Toskanii, </a:t>
            </a:r>
            <a:r>
              <a:rPr lang="pl-PL" altLang="it-IT" sz="1800" dirty="0" err="1">
                <a:solidFill>
                  <a:srgbClr val="0033CC"/>
                </a:solidFill>
              </a:rPr>
              <a:t>Ferdynardem</a:t>
            </a:r>
            <a:r>
              <a:rPr lang="pl-PL" altLang="it-IT" sz="1800" dirty="0">
                <a:solidFill>
                  <a:srgbClr val="0033CC"/>
                </a:solidFill>
              </a:rPr>
              <a:t> I </a:t>
            </a:r>
            <a:r>
              <a:rPr lang="pl-PL" altLang="it-IT" sz="1800" dirty="0" err="1">
                <a:solidFill>
                  <a:srgbClr val="0033CC"/>
                </a:solidFill>
              </a:rPr>
              <a:t>de’Medici</a:t>
            </a:r>
            <a:r>
              <a:rPr lang="pl-PL" altLang="it-IT" sz="1800" dirty="0">
                <a:solidFill>
                  <a:srgbClr val="0033CC"/>
                </a:solidFill>
              </a:rPr>
              <a:t>.</a:t>
            </a:r>
          </a:p>
          <a:p>
            <a:pPr algn="just" eaLnBrk="1" hangingPunct="1">
              <a:spcBef>
                <a:spcPct val="0"/>
              </a:spcBef>
              <a:spcAft>
                <a:spcPct val="25000"/>
              </a:spcAft>
            </a:pPr>
            <a:r>
              <a:rPr lang="pl-PL" altLang="it-IT" sz="1800" dirty="0">
                <a:solidFill>
                  <a:srgbClr val="0033CC"/>
                </a:solidFill>
              </a:rPr>
              <a:t> </a:t>
            </a:r>
            <a:r>
              <a:rPr lang="pl-PL" altLang="it-IT" sz="1800" dirty="0" err="1">
                <a:solidFill>
                  <a:srgbClr val="0033CC"/>
                </a:solidFill>
              </a:rPr>
              <a:t>Dziękie</a:t>
            </a:r>
            <a:r>
              <a:rPr lang="pl-PL" altLang="it-IT" sz="1800" dirty="0">
                <a:solidFill>
                  <a:srgbClr val="0033CC"/>
                </a:solidFill>
              </a:rPr>
              <a:t> tej protekcji, Galileo w 1589 roku uzyskał 3-letni kontrakt na objęcie katedry matematyki na Uniwersytecie w Pizie, gdzie natychmiast przysporzył sobie wrogów w Arystotelesowym środowisku uniwersyteckim, swoim programem:</a:t>
            </a:r>
          </a:p>
          <a:p>
            <a:pPr algn="just" eaLnBrk="1" hangingPunct="1">
              <a:spcBef>
                <a:spcPct val="0"/>
              </a:spcBef>
              <a:spcAft>
                <a:spcPct val="25000"/>
              </a:spcAft>
            </a:pPr>
            <a:r>
              <a:rPr lang="pl-PL" altLang="it-IT" sz="1800" dirty="0">
                <a:solidFill>
                  <a:srgbClr val="0033CC"/>
                </a:solidFill>
              </a:rPr>
              <a:t> „Metodę jaką zastosujemy, to wyciąganie wniosków z tego co stwierdzimy, bez zakładania, że jest prawdą, to co chcemy pokazać. Tak mnie nauczyli moi koledzy matematycy, w odróżnieniu od niektórych filozofów-fizyków, którzy opierają się jedynie na wierze, że powiedział to Arystoteles. W ten sposób uważają się za mądrzejszych, bo mają w ręce więcej tekstów Arystotelesowych.”  </a:t>
            </a:r>
          </a:p>
          <a:p>
            <a:pPr eaLnBrk="1" hangingPunct="1">
              <a:spcBef>
                <a:spcPct val="0"/>
              </a:spcBef>
              <a:buFontTx/>
              <a:buNone/>
            </a:pPr>
            <a:r>
              <a:rPr lang="pl-PL" altLang="it-IT" sz="1800" dirty="0">
                <a:solidFill>
                  <a:srgbClr val="0033CC"/>
                </a:solidFill>
              </a:rPr>
              <a:t> </a:t>
            </a:r>
            <a:endParaRPr lang="en-AU" altLang="it-IT" sz="1800" dirty="0">
              <a:solidFill>
                <a:srgbClr val="0033CC"/>
              </a:solidFill>
            </a:endParaRPr>
          </a:p>
        </p:txBody>
      </p:sp>
    </p:spTree>
    <p:extLst>
      <p:ext uri="{BB962C8B-B14F-4D97-AF65-F5344CB8AC3E}">
        <p14:creationId xmlns:p14="http://schemas.microsoft.com/office/powerpoint/2010/main" val="3255181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E5C7FCE-D749-DDA8-D394-A9C016C766FF}"/>
              </a:ext>
            </a:extLst>
          </p:cNvPr>
          <p:cNvSpPr>
            <a:spLocks noGrp="1" noChangeArrowheads="1"/>
          </p:cNvSpPr>
          <p:nvPr>
            <p:ph type="ctrTitle"/>
          </p:nvPr>
        </p:nvSpPr>
        <p:spPr>
          <a:xfrm>
            <a:off x="-85903" y="131397"/>
            <a:ext cx="4788148" cy="1470025"/>
          </a:xfrm>
        </p:spPr>
        <p:txBody>
          <a:bodyPr anchor="ctr"/>
          <a:lstStyle/>
          <a:p>
            <a:pPr eaLnBrk="1" hangingPunct="1"/>
            <a:r>
              <a:rPr lang="pl-PL" altLang="it-IT" sz="3200" dirty="0"/>
              <a:t>Galileo i Krzywa Wieża</a:t>
            </a:r>
            <a:endParaRPr lang="en-AU" altLang="it-IT" sz="3600" dirty="0"/>
          </a:p>
        </p:txBody>
      </p:sp>
      <p:sp>
        <p:nvSpPr>
          <p:cNvPr id="31747" name="Text Box 3">
            <a:extLst>
              <a:ext uri="{FF2B5EF4-FFF2-40B4-BE49-F238E27FC236}">
                <a16:creationId xmlns:a16="http://schemas.microsoft.com/office/drawing/2014/main" id="{0F867BBA-C798-881E-47B0-B69B63A6AEEA}"/>
              </a:ext>
            </a:extLst>
          </p:cNvPr>
          <p:cNvSpPr txBox="1">
            <a:spLocks noChangeArrowheads="1"/>
          </p:cNvSpPr>
          <p:nvPr/>
        </p:nvSpPr>
        <p:spPr bwMode="auto">
          <a:xfrm>
            <a:off x="215900" y="1284691"/>
            <a:ext cx="444224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dirty="0">
                <a:solidFill>
                  <a:schemeClr val="accent2"/>
                </a:solidFill>
              </a:rPr>
              <a:t>Wszystkie obiekty spadają z tą samą </a:t>
            </a:r>
          </a:p>
          <a:p>
            <a:pPr eaLnBrk="1" hangingPunct="1"/>
            <a:r>
              <a:rPr lang="pl-PL" altLang="it-IT" sz="2000" dirty="0">
                <a:solidFill>
                  <a:schemeClr val="accent2"/>
                </a:solidFill>
              </a:rPr>
              <a:t>"prędkością"
Może zrzucał kamienie z Wieży</a:t>
            </a:r>
          </a:p>
          <a:p>
            <a:pPr eaLnBrk="1" hangingPunct="1"/>
            <a:endParaRPr lang="pl-PL" altLang="it-IT" sz="2200" dirty="0">
              <a:solidFill>
                <a:schemeClr val="accent2"/>
              </a:solidFill>
            </a:endParaRPr>
          </a:p>
          <a:p>
            <a:pPr eaLnBrk="1" hangingPunct="1"/>
            <a:endParaRPr lang="pl-PL" altLang="it-IT" sz="2200" dirty="0">
              <a:solidFill>
                <a:schemeClr val="accent2"/>
              </a:solidFill>
            </a:endParaRPr>
          </a:p>
          <a:p>
            <a:pPr eaLnBrk="1" hangingPunct="1"/>
            <a:endParaRPr lang="pl-PL" altLang="it-IT" sz="2200" dirty="0">
              <a:solidFill>
                <a:schemeClr val="accent2"/>
              </a:solidFill>
            </a:endParaRPr>
          </a:p>
          <a:p>
            <a:pPr eaLnBrk="1" hangingPunct="1"/>
            <a:endParaRPr lang="pl-PL" altLang="it-IT" sz="2200" dirty="0">
              <a:solidFill>
                <a:schemeClr val="accent2"/>
              </a:solidFill>
            </a:endParaRPr>
          </a:p>
        </p:txBody>
      </p:sp>
      <p:pic>
        <p:nvPicPr>
          <p:cNvPr id="31748" name="Picture 4">
            <a:extLst>
              <a:ext uri="{FF2B5EF4-FFF2-40B4-BE49-F238E27FC236}">
                <a16:creationId xmlns:a16="http://schemas.microsoft.com/office/drawing/2014/main" id="{9CD54A6B-8B83-ED77-7428-D51938A3B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689" y="717595"/>
            <a:ext cx="27527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299B4B89-6B52-5A25-A723-7208F294C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071" y="717595"/>
            <a:ext cx="1166689" cy="147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a:extLst>
              <a:ext uri="{FF2B5EF4-FFF2-40B4-BE49-F238E27FC236}">
                <a16:creationId xmlns:a16="http://schemas.microsoft.com/office/drawing/2014/main" id="{D7BF5F4A-84F7-C0DF-07BC-F39880A1C4A3}"/>
              </a:ext>
            </a:extLst>
          </p:cNvPr>
          <p:cNvSpPr txBox="1">
            <a:spLocks noChangeArrowheads="1"/>
          </p:cNvSpPr>
          <p:nvPr/>
        </p:nvSpPr>
        <p:spPr bwMode="auto">
          <a:xfrm>
            <a:off x="233018" y="2495021"/>
            <a:ext cx="596967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dirty="0">
                <a:solidFill>
                  <a:schemeClr val="accent2"/>
                </a:solidFill>
              </a:rPr>
              <a:t>Wieża, którą zaczęto budować w 1172 r., była pochylona już w czasach Galileusza. </a:t>
            </a:r>
          </a:p>
          <a:p>
            <a:pPr eaLnBrk="1" hangingPunct="1"/>
            <a:endParaRPr lang="pl-PL" altLang="it-IT" sz="2000" dirty="0">
              <a:solidFill>
                <a:schemeClr val="accent2"/>
              </a:solidFill>
            </a:endParaRPr>
          </a:p>
          <a:p>
            <a:pPr eaLnBrk="1" hangingPunct="1"/>
            <a:r>
              <a:rPr lang="pl-PL" altLang="it-IT" sz="2000" dirty="0">
                <a:solidFill>
                  <a:schemeClr val="accent2"/>
                </a:solidFill>
              </a:rPr>
              <a:t>Ba! kiedy zauważono, w trakcie budowy, że wieża chyli się, próbowano zaradzić, skrzywiając nieco kolejne kondygnacje. Ale, na glinianym podłożu, nie na wiele to się zdało. W XX wieku Wieża stała cudem: jej środek ciężkości był już poza obrysem podstawy. Nic dziwnego, bo cały plac nazywa się </a:t>
            </a:r>
            <a:r>
              <a:rPr lang="pl-PL" altLang="it-IT" sz="2000" i="1" dirty="0" err="1">
                <a:solidFill>
                  <a:schemeClr val="accent2"/>
                </a:solidFill>
              </a:rPr>
              <a:t>Piazza</a:t>
            </a:r>
            <a:r>
              <a:rPr lang="pl-PL" altLang="it-IT" sz="2000" i="1" dirty="0">
                <a:solidFill>
                  <a:schemeClr val="accent2"/>
                </a:solidFill>
              </a:rPr>
              <a:t> di </a:t>
            </a:r>
            <a:r>
              <a:rPr lang="pl-PL" altLang="it-IT" sz="2000" i="1" dirty="0" err="1">
                <a:solidFill>
                  <a:schemeClr val="accent2"/>
                </a:solidFill>
              </a:rPr>
              <a:t>miracoli</a:t>
            </a:r>
            <a:r>
              <a:rPr lang="pl-PL" altLang="it-IT" sz="2000" dirty="0">
                <a:solidFill>
                  <a:schemeClr val="accent2"/>
                </a:solidFill>
              </a:rPr>
              <a:t>.</a:t>
            </a:r>
          </a:p>
        </p:txBody>
      </p:sp>
      <p:sp>
        <p:nvSpPr>
          <p:cNvPr id="3" name="pole tekstowe 2">
            <a:extLst>
              <a:ext uri="{FF2B5EF4-FFF2-40B4-BE49-F238E27FC236}">
                <a16:creationId xmlns:a16="http://schemas.microsoft.com/office/drawing/2014/main" id="{A2844622-78E8-FEC3-31E2-0C46148144AB}"/>
              </a:ext>
            </a:extLst>
          </p:cNvPr>
          <p:cNvSpPr txBox="1"/>
          <p:nvPr/>
        </p:nvSpPr>
        <p:spPr>
          <a:xfrm>
            <a:off x="320586" y="5698462"/>
            <a:ext cx="8559878" cy="1015663"/>
          </a:xfrm>
          <a:prstGeom prst="rect">
            <a:avLst/>
          </a:prstGeom>
          <a:noFill/>
        </p:spPr>
        <p:txBody>
          <a:bodyPr wrap="square">
            <a:spAutoFit/>
          </a:bodyPr>
          <a:lstStyle/>
          <a:p>
            <a:pPr eaLnBrk="1" hangingPunct="1"/>
            <a:r>
              <a:rPr lang="pl-PL" altLang="it-IT" sz="2000" dirty="0">
                <a:solidFill>
                  <a:schemeClr val="accent2"/>
                </a:solidFill>
              </a:rPr>
              <a:t>Dopiero w 2001 roku, polski inżynier, Michał Jamiołkowski, rektor Politechniki w Turynie, zdołał ją wyprostować. Proces zajął kilkanaście lat lat, był bardzo pomysłowy, a interwencja wystarczy na 300 lat.</a:t>
            </a:r>
            <a:endParaRPr lang="en-AU" altLang="it-IT" sz="3600" dirty="0">
              <a:solidFill>
                <a:schemeClr val="accent2"/>
              </a:solidFill>
            </a:endParaRPr>
          </a:p>
        </p:txBody>
      </p:sp>
    </p:spTree>
    <p:extLst>
      <p:ext uri="{BB962C8B-B14F-4D97-AF65-F5344CB8AC3E}">
        <p14:creationId xmlns:p14="http://schemas.microsoft.com/office/powerpoint/2010/main" val="3085215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E4D9C5B-E10A-4421-E762-253C0BBB223E}"/>
              </a:ext>
            </a:extLst>
          </p:cNvPr>
          <p:cNvSpPr>
            <a:spLocks noGrp="1" noChangeArrowheads="1"/>
          </p:cNvSpPr>
          <p:nvPr>
            <p:ph type="ctrTitle"/>
          </p:nvPr>
        </p:nvSpPr>
        <p:spPr>
          <a:xfrm>
            <a:off x="215900" y="188913"/>
            <a:ext cx="7308850" cy="1470025"/>
          </a:xfrm>
        </p:spPr>
        <p:txBody>
          <a:bodyPr anchor="ctr"/>
          <a:lstStyle/>
          <a:p>
            <a:pPr eaLnBrk="1" hangingPunct="1"/>
            <a:r>
              <a:rPr lang="pl-PL" altLang="it-IT" sz="3200"/>
              <a:t>Galileo Galilei:</a:t>
            </a:r>
            <a:endParaRPr lang="en-AU" altLang="it-IT" sz="3600"/>
          </a:p>
        </p:txBody>
      </p:sp>
      <p:sp>
        <p:nvSpPr>
          <p:cNvPr id="55299" name="Text Box 3">
            <a:extLst>
              <a:ext uri="{FF2B5EF4-FFF2-40B4-BE49-F238E27FC236}">
                <a16:creationId xmlns:a16="http://schemas.microsoft.com/office/drawing/2014/main" id="{28DC7966-4E26-F3BF-50FD-EC4B69D827FC}"/>
              </a:ext>
            </a:extLst>
          </p:cNvPr>
          <p:cNvSpPr txBox="1">
            <a:spLocks noChangeArrowheads="1"/>
          </p:cNvSpPr>
          <p:nvPr/>
        </p:nvSpPr>
        <p:spPr bwMode="auto">
          <a:xfrm>
            <a:off x="611188" y="1916113"/>
            <a:ext cx="511333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„Co się stanie, jeśli spuścimy ciężki i lekki kamień? 
Który spadnie jako pierwszy?"</a:t>
            </a:r>
          </a:p>
        </p:txBody>
      </p:sp>
      <p:pic>
        <p:nvPicPr>
          <p:cNvPr id="55300" name="Picture 4">
            <a:extLst>
              <a:ext uri="{FF2B5EF4-FFF2-40B4-BE49-F238E27FC236}">
                <a16:creationId xmlns:a16="http://schemas.microsoft.com/office/drawing/2014/main" id="{EA3C6A3D-2FCE-6686-2511-46B2A6317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57563"/>
            <a:ext cx="18732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C44962B7-BE5D-38ED-7DAD-F7D7C891A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3744913"/>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Line 6">
            <a:extLst>
              <a:ext uri="{FF2B5EF4-FFF2-40B4-BE49-F238E27FC236}">
                <a16:creationId xmlns:a16="http://schemas.microsoft.com/office/drawing/2014/main" id="{63DDF382-9585-B4C0-71A1-F56EDD4CF015}"/>
              </a:ext>
            </a:extLst>
          </p:cNvPr>
          <p:cNvSpPr>
            <a:spLocks noChangeShapeType="1"/>
          </p:cNvSpPr>
          <p:nvPr/>
        </p:nvSpPr>
        <p:spPr bwMode="auto">
          <a:xfrm>
            <a:off x="1331913" y="4724400"/>
            <a:ext cx="0" cy="12239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7">
            <a:extLst>
              <a:ext uri="{FF2B5EF4-FFF2-40B4-BE49-F238E27FC236}">
                <a16:creationId xmlns:a16="http://schemas.microsoft.com/office/drawing/2014/main" id="{CBBE88CC-84ED-BBC2-8B7C-E11AFC1E5A78}"/>
              </a:ext>
            </a:extLst>
          </p:cNvPr>
          <p:cNvSpPr>
            <a:spLocks noChangeShapeType="1"/>
          </p:cNvSpPr>
          <p:nvPr/>
        </p:nvSpPr>
        <p:spPr bwMode="auto">
          <a:xfrm>
            <a:off x="3059113" y="4652963"/>
            <a:ext cx="0" cy="57626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Text Box 8">
            <a:extLst>
              <a:ext uri="{FF2B5EF4-FFF2-40B4-BE49-F238E27FC236}">
                <a16:creationId xmlns:a16="http://schemas.microsoft.com/office/drawing/2014/main" id="{F2E2C4FE-8295-A9C7-CA02-DBFF63EDC305}"/>
              </a:ext>
            </a:extLst>
          </p:cNvPr>
          <p:cNvSpPr txBox="1">
            <a:spLocks noChangeArrowheads="1"/>
          </p:cNvSpPr>
          <p:nvPr/>
        </p:nvSpPr>
        <p:spPr bwMode="auto">
          <a:xfrm>
            <a:off x="5056188" y="3616325"/>
            <a:ext cx="275588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Cięższy czy lżejszy?</a:t>
            </a:r>
            <a:endParaRPr lang="en-AU" altLang="it-IT" sz="2200" dirty="0">
              <a:solidFill>
                <a:schemeClr val="accent2"/>
              </a:solidFill>
            </a:endParaRPr>
          </a:p>
        </p:txBody>
      </p:sp>
    </p:spTree>
    <p:extLst>
      <p:ext uri="{BB962C8B-B14F-4D97-AF65-F5344CB8AC3E}">
        <p14:creationId xmlns:p14="http://schemas.microsoft.com/office/powerpoint/2010/main" val="211098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D166FAA-DD26-8F7B-743B-6A1B2939F4E4}"/>
              </a:ext>
            </a:extLst>
          </p:cNvPr>
          <p:cNvSpPr>
            <a:spLocks noGrp="1" noChangeArrowheads="1"/>
          </p:cNvSpPr>
          <p:nvPr>
            <p:ph type="ctrTitle"/>
          </p:nvPr>
        </p:nvSpPr>
        <p:spPr>
          <a:xfrm>
            <a:off x="215900" y="188913"/>
            <a:ext cx="7308850" cy="1470025"/>
          </a:xfrm>
        </p:spPr>
        <p:txBody>
          <a:bodyPr anchor="ctr"/>
          <a:lstStyle/>
          <a:p>
            <a:pPr eaLnBrk="1" hangingPunct="1"/>
            <a:r>
              <a:rPr lang="pl-PL" altLang="it-IT" sz="3200"/>
              <a:t>Galileo Galilei:</a:t>
            </a:r>
            <a:endParaRPr lang="en-AU" altLang="it-IT" sz="3600"/>
          </a:p>
        </p:txBody>
      </p:sp>
      <p:sp>
        <p:nvSpPr>
          <p:cNvPr id="56323" name="Text Box 3">
            <a:extLst>
              <a:ext uri="{FF2B5EF4-FFF2-40B4-BE49-F238E27FC236}">
                <a16:creationId xmlns:a16="http://schemas.microsoft.com/office/drawing/2014/main" id="{59BF46C5-5FE9-4CCE-65DD-20354E6835ED}"/>
              </a:ext>
            </a:extLst>
          </p:cNvPr>
          <p:cNvSpPr txBox="1">
            <a:spLocks noChangeArrowheads="1"/>
          </p:cNvSpPr>
          <p:nvPr/>
        </p:nvSpPr>
        <p:spPr bwMode="auto">
          <a:xfrm>
            <a:off x="431006" y="1223226"/>
            <a:ext cx="810143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"Co się stanie, jeśli połączymy ciężki kamień i lekki kamień?</a:t>
            </a:r>
          </a:p>
          <a:p>
            <a:pPr eaLnBrk="1" hangingPunct="1">
              <a:spcBef>
                <a:spcPct val="0"/>
              </a:spcBef>
              <a:buFontTx/>
              <a:buNone/>
            </a:pPr>
            <a:r>
              <a:rPr lang="pl-PL" altLang="it-IT" sz="2200" dirty="0">
                <a:solidFill>
                  <a:schemeClr val="accent2"/>
                </a:solidFill>
              </a:rPr>
              <a:t>Lekki będzie spowalniał cięższy, a cięższy przyspieszał lżejszy?</a:t>
            </a:r>
          </a:p>
          <a:p>
            <a:pPr eaLnBrk="1" hangingPunct="1">
              <a:spcBef>
                <a:spcPct val="0"/>
              </a:spcBef>
              <a:buFontTx/>
              <a:buNone/>
            </a:pPr>
            <a:endParaRPr lang="pl-PL" altLang="it-IT" sz="2200" dirty="0">
              <a:solidFill>
                <a:schemeClr val="accent2"/>
              </a:solidFill>
            </a:endParaRPr>
          </a:p>
          <a:p>
            <a:pPr eaLnBrk="1" hangingPunct="1">
              <a:spcBef>
                <a:spcPct val="0"/>
              </a:spcBef>
              <a:buFontTx/>
              <a:buNone/>
            </a:pPr>
            <a:r>
              <a:rPr lang="pl-PL" altLang="it-IT" sz="2200" dirty="0">
                <a:solidFill>
                  <a:schemeClr val="accent2"/>
                </a:solidFill>
              </a:rPr>
              <a:t>Ale mamy w ten sposób innym trzeci kamień, jeszcze cięższy</a:t>
            </a:r>
          </a:p>
        </p:txBody>
      </p:sp>
      <p:pic>
        <p:nvPicPr>
          <p:cNvPr id="56324" name="Picture 4">
            <a:extLst>
              <a:ext uri="{FF2B5EF4-FFF2-40B4-BE49-F238E27FC236}">
                <a16:creationId xmlns:a16="http://schemas.microsoft.com/office/drawing/2014/main" id="{94DBBC7E-9B0D-2E1E-6936-968A1F0B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97200"/>
            <a:ext cx="18732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Line 5">
            <a:extLst>
              <a:ext uri="{FF2B5EF4-FFF2-40B4-BE49-F238E27FC236}">
                <a16:creationId xmlns:a16="http://schemas.microsoft.com/office/drawing/2014/main" id="{CA3F675B-90A7-520C-3A33-BDA34D32346E}"/>
              </a:ext>
            </a:extLst>
          </p:cNvPr>
          <p:cNvSpPr>
            <a:spLocks noChangeShapeType="1"/>
          </p:cNvSpPr>
          <p:nvPr/>
        </p:nvSpPr>
        <p:spPr bwMode="auto">
          <a:xfrm>
            <a:off x="1331913" y="4365625"/>
            <a:ext cx="0" cy="12239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Line 6">
            <a:extLst>
              <a:ext uri="{FF2B5EF4-FFF2-40B4-BE49-F238E27FC236}">
                <a16:creationId xmlns:a16="http://schemas.microsoft.com/office/drawing/2014/main" id="{1A220196-A537-0C65-BBBD-7626B1E95138}"/>
              </a:ext>
            </a:extLst>
          </p:cNvPr>
          <p:cNvSpPr>
            <a:spLocks noChangeShapeType="1"/>
          </p:cNvSpPr>
          <p:nvPr/>
        </p:nvSpPr>
        <p:spPr bwMode="auto">
          <a:xfrm>
            <a:off x="3175000" y="4033838"/>
            <a:ext cx="0" cy="57626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Text Box 7">
            <a:extLst>
              <a:ext uri="{FF2B5EF4-FFF2-40B4-BE49-F238E27FC236}">
                <a16:creationId xmlns:a16="http://schemas.microsoft.com/office/drawing/2014/main" id="{A0312D08-F209-B3CE-7ABA-D3702666960F}"/>
              </a:ext>
            </a:extLst>
          </p:cNvPr>
          <p:cNvSpPr txBox="1">
            <a:spLocks noChangeArrowheads="1"/>
          </p:cNvSpPr>
          <p:nvPr/>
        </p:nvSpPr>
        <p:spPr bwMode="auto">
          <a:xfrm>
            <a:off x="2987675" y="5949950"/>
            <a:ext cx="537999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Ciężkie i lekkie spadają razem!</a:t>
            </a:r>
          </a:p>
          <a:p>
            <a:pPr eaLnBrk="1" hangingPunct="1">
              <a:spcBef>
                <a:spcPct val="0"/>
              </a:spcBef>
              <a:buFontTx/>
              <a:buNone/>
            </a:pPr>
            <a:r>
              <a:rPr lang="pl-PL" altLang="it-IT" sz="2200" dirty="0">
                <a:solidFill>
                  <a:schemeClr val="accent2"/>
                </a:solidFill>
              </a:rPr>
              <a:t>Einstein nazywał to </a:t>
            </a:r>
            <a:r>
              <a:rPr lang="pl-PL" altLang="it-IT" sz="2200" i="1" dirty="0" err="1">
                <a:solidFill>
                  <a:schemeClr val="accent2"/>
                </a:solidFill>
              </a:rPr>
              <a:t>Gedankenexperiment</a:t>
            </a:r>
            <a:endParaRPr lang="en-AU" altLang="it-IT" sz="2200" dirty="0">
              <a:solidFill>
                <a:schemeClr val="accent2"/>
              </a:solidFill>
            </a:endParaRPr>
          </a:p>
        </p:txBody>
      </p:sp>
      <p:pic>
        <p:nvPicPr>
          <p:cNvPr id="56328" name="Picture 8">
            <a:extLst>
              <a:ext uri="{FF2B5EF4-FFF2-40B4-BE49-F238E27FC236}">
                <a16:creationId xmlns:a16="http://schemas.microsoft.com/office/drawing/2014/main" id="{5437BD81-BEB9-280E-2FF1-5BF68C50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141663"/>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9">
            <a:extLst>
              <a:ext uri="{FF2B5EF4-FFF2-40B4-BE49-F238E27FC236}">
                <a16:creationId xmlns:a16="http://schemas.microsoft.com/office/drawing/2014/main" id="{2CD2468D-4A93-1EF9-46A3-57599060BCC0}"/>
              </a:ext>
            </a:extLst>
          </p:cNvPr>
          <p:cNvSpPr txBox="1">
            <a:spLocks noChangeArrowheads="1"/>
          </p:cNvSpPr>
          <p:nvPr/>
        </p:nvSpPr>
        <p:spPr bwMode="auto">
          <a:xfrm>
            <a:off x="2378075" y="3255963"/>
            <a:ext cx="3476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0" name="Text Box 10">
            <a:extLst>
              <a:ext uri="{FF2B5EF4-FFF2-40B4-BE49-F238E27FC236}">
                <a16:creationId xmlns:a16="http://schemas.microsoft.com/office/drawing/2014/main" id="{9231BDAD-2B0B-F67D-A03C-C8A1CFB6C457}"/>
              </a:ext>
            </a:extLst>
          </p:cNvPr>
          <p:cNvSpPr txBox="1">
            <a:spLocks noChangeArrowheads="1"/>
          </p:cNvSpPr>
          <p:nvPr/>
        </p:nvSpPr>
        <p:spPr bwMode="auto">
          <a:xfrm>
            <a:off x="3851275" y="3213100"/>
            <a:ext cx="347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1" name="Line 11">
            <a:extLst>
              <a:ext uri="{FF2B5EF4-FFF2-40B4-BE49-F238E27FC236}">
                <a16:creationId xmlns:a16="http://schemas.microsoft.com/office/drawing/2014/main" id="{F32A3A92-9650-014B-DBA8-4CEF59E5837C}"/>
              </a:ext>
            </a:extLst>
          </p:cNvPr>
          <p:cNvSpPr>
            <a:spLocks noChangeShapeType="1"/>
          </p:cNvSpPr>
          <p:nvPr/>
        </p:nvSpPr>
        <p:spPr bwMode="auto">
          <a:xfrm>
            <a:off x="2555875" y="4724400"/>
            <a:ext cx="0" cy="10080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2" name="Text Box 12">
            <a:extLst>
              <a:ext uri="{FF2B5EF4-FFF2-40B4-BE49-F238E27FC236}">
                <a16:creationId xmlns:a16="http://schemas.microsoft.com/office/drawing/2014/main" id="{64D0702C-C567-CF12-D89D-79F54927B596}"/>
              </a:ext>
            </a:extLst>
          </p:cNvPr>
          <p:cNvSpPr txBox="1">
            <a:spLocks noChangeArrowheads="1"/>
          </p:cNvSpPr>
          <p:nvPr/>
        </p:nvSpPr>
        <p:spPr bwMode="auto">
          <a:xfrm>
            <a:off x="3708400" y="5013325"/>
            <a:ext cx="347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3" name="Text Box 13">
            <a:extLst>
              <a:ext uri="{FF2B5EF4-FFF2-40B4-BE49-F238E27FC236}">
                <a16:creationId xmlns:a16="http://schemas.microsoft.com/office/drawing/2014/main" id="{9A0C3DEC-0245-1828-706E-9C9F4B8D3C6A}"/>
              </a:ext>
            </a:extLst>
          </p:cNvPr>
          <p:cNvSpPr txBox="1">
            <a:spLocks noChangeArrowheads="1"/>
          </p:cNvSpPr>
          <p:nvPr/>
        </p:nvSpPr>
        <p:spPr bwMode="auto">
          <a:xfrm>
            <a:off x="179388" y="3284538"/>
            <a:ext cx="3397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pic>
        <p:nvPicPr>
          <p:cNvPr id="56334" name="Picture 14">
            <a:extLst>
              <a:ext uri="{FF2B5EF4-FFF2-40B4-BE49-F238E27FC236}">
                <a16:creationId xmlns:a16="http://schemas.microsoft.com/office/drawing/2014/main" id="{6F347ED8-A59C-E690-7445-6C8955948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781300"/>
            <a:ext cx="18002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Line 15">
            <a:extLst>
              <a:ext uri="{FF2B5EF4-FFF2-40B4-BE49-F238E27FC236}">
                <a16:creationId xmlns:a16="http://schemas.microsoft.com/office/drawing/2014/main" id="{8F79B21F-3551-2011-4FF8-AB00627CEECF}"/>
              </a:ext>
            </a:extLst>
          </p:cNvPr>
          <p:cNvSpPr>
            <a:spLocks noChangeShapeType="1"/>
          </p:cNvSpPr>
          <p:nvPr/>
        </p:nvSpPr>
        <p:spPr bwMode="auto">
          <a:xfrm>
            <a:off x="4932363" y="4221163"/>
            <a:ext cx="0" cy="1512887"/>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33798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Obraz 4" descr="Obraz zawierający tekst, Czcionka&#10;&#10;Opis wygenerowany automatycznie">
            <a:extLst>
              <a:ext uri="{FF2B5EF4-FFF2-40B4-BE49-F238E27FC236}">
                <a16:creationId xmlns:a16="http://schemas.microsoft.com/office/drawing/2014/main" id="{9224FDB6-11EC-B40B-2FC2-E0D1F5393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06" y="0"/>
            <a:ext cx="7615386" cy="231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ole tekstowe 5">
            <a:extLst>
              <a:ext uri="{FF2B5EF4-FFF2-40B4-BE49-F238E27FC236}">
                <a16:creationId xmlns:a16="http://schemas.microsoft.com/office/drawing/2014/main" id="{58DD7A1E-45C8-E193-7C1D-89DCA3F558ED}"/>
              </a:ext>
            </a:extLst>
          </p:cNvPr>
          <p:cNvSpPr txBox="1">
            <a:spLocks noChangeArrowheads="1"/>
          </p:cNvSpPr>
          <p:nvPr/>
        </p:nvSpPr>
        <p:spPr bwMode="auto">
          <a:xfrm>
            <a:off x="427038" y="1521255"/>
            <a:ext cx="4144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400" i="1" dirty="0" err="1">
                <a:solidFill>
                  <a:srgbClr val="FFFF00"/>
                </a:solidFill>
              </a:rPr>
              <a:t>Storica</a:t>
            </a:r>
            <a:r>
              <a:rPr lang="pl-PL" altLang="en-US" sz="1400" dirty="0">
                <a:solidFill>
                  <a:srgbClr val="FFFF00"/>
                </a:solidFill>
              </a:rPr>
              <a:t>. </a:t>
            </a:r>
            <a:r>
              <a:rPr lang="pl-PL" altLang="en-US" sz="1400" dirty="0" err="1">
                <a:solidFill>
                  <a:srgbClr val="FFFF00"/>
                </a:solidFill>
              </a:rPr>
              <a:t>National</a:t>
            </a:r>
            <a:r>
              <a:rPr lang="pl-PL" altLang="en-US" sz="1400" dirty="0">
                <a:solidFill>
                  <a:srgbClr val="FFFF00"/>
                </a:solidFill>
              </a:rPr>
              <a:t> </a:t>
            </a:r>
            <a:r>
              <a:rPr lang="pl-PL" altLang="en-US" sz="1400" dirty="0" err="1">
                <a:solidFill>
                  <a:srgbClr val="FFFF00"/>
                </a:solidFill>
              </a:rPr>
              <a:t>Geographic</a:t>
            </a:r>
            <a:r>
              <a:rPr lang="pl-PL" altLang="en-US" sz="1400" dirty="0">
                <a:solidFill>
                  <a:srgbClr val="FFFF00"/>
                </a:solidFill>
              </a:rPr>
              <a:t>, N. 80, </a:t>
            </a:r>
            <a:r>
              <a:rPr lang="pl-PL" altLang="en-US" sz="1400" dirty="0" err="1">
                <a:solidFill>
                  <a:srgbClr val="FFFF00"/>
                </a:solidFill>
              </a:rPr>
              <a:t>Ottobre</a:t>
            </a:r>
            <a:r>
              <a:rPr lang="pl-PL" altLang="en-US" sz="1400" dirty="0">
                <a:solidFill>
                  <a:srgbClr val="FFFF00"/>
                </a:solidFill>
              </a:rPr>
              <a:t> 2015</a:t>
            </a:r>
            <a:endParaRPr lang="pl-PL" altLang="en-US" sz="1400" i="1" dirty="0">
              <a:solidFill>
                <a:srgbClr val="FFFF00"/>
              </a:solidFill>
            </a:endParaRPr>
          </a:p>
        </p:txBody>
      </p:sp>
      <p:sp>
        <p:nvSpPr>
          <p:cNvPr id="7" name="pole tekstowe 6">
            <a:extLst>
              <a:ext uri="{FF2B5EF4-FFF2-40B4-BE49-F238E27FC236}">
                <a16:creationId xmlns:a16="http://schemas.microsoft.com/office/drawing/2014/main" id="{FD242CE8-DE3D-4B5C-C801-238A6FC5DA24}"/>
              </a:ext>
            </a:extLst>
          </p:cNvPr>
          <p:cNvSpPr txBox="1"/>
          <p:nvPr/>
        </p:nvSpPr>
        <p:spPr>
          <a:xfrm>
            <a:off x="212725" y="2277942"/>
            <a:ext cx="8931275" cy="4062651"/>
          </a:xfrm>
          <a:prstGeom prst="rect">
            <a:avLst/>
          </a:prstGeom>
          <a:noFill/>
        </p:spPr>
        <p:txBody>
          <a:bodyPr wrap="square">
            <a:spAutoFit/>
          </a:bodyPr>
          <a:lstStyle/>
          <a:p>
            <a:pPr>
              <a:spcAft>
                <a:spcPts val="600"/>
              </a:spcAft>
              <a:defRPr/>
            </a:pPr>
            <a:r>
              <a:rPr lang="pl-PL" sz="2200" b="1" dirty="0"/>
              <a:t>„Prawdę odnajduje się w prostocie, a nie w złożoności i zagmatwaniu rzeczy </a:t>
            </a:r>
            <a:r>
              <a:rPr lang="pl-PL" sz="2200" dirty="0"/>
              <a:t>(Izaak </a:t>
            </a:r>
            <a:r>
              <a:rPr lang="pl-PL" sz="2200" dirty="0" err="1"/>
              <a:t>Newon</a:t>
            </a:r>
            <a:r>
              <a:rPr lang="pl-PL" sz="2200" dirty="0"/>
              <a:t>)</a:t>
            </a:r>
            <a:endParaRPr lang="pl-PL" sz="2200" b="1" dirty="0"/>
          </a:p>
          <a:p>
            <a:pPr>
              <a:spcAft>
                <a:spcPts val="600"/>
              </a:spcAft>
              <a:defRPr/>
            </a:pPr>
            <a:r>
              <a:rPr lang="pl-PL" sz="2200" b="1" dirty="0"/>
              <a:t>«Wszystko jest w harmonii ze wszystkim» </a:t>
            </a:r>
            <a:r>
              <a:rPr lang="pl-PL" sz="2200" dirty="0"/>
              <a:t>(Johannes Kepler)</a:t>
            </a:r>
          </a:p>
          <a:p>
            <a:pPr>
              <a:defRPr/>
            </a:pPr>
            <a:r>
              <a:rPr lang="pl-PL" sz="1900" dirty="0"/>
              <a:t>Badając orbitę Marsa, Kepler zauważył, że z jednej strony planety mają różne okresy obiegu i ich prędkości maleją z odległością. Z drugiej strony, uzmysłowił sobie, że orbity nie mogły być idealnymi kołami: nie było sposobu na uzgodnienie orbit tego typu. Jego idea wszechświata matematycznego rozpadała się na kawałki pod presją faktów. Ale później doszedł do wniosku, że powód ruchu planet nie mógł pochodzić z peryferii kosmosu, jak myślał Arystoteles, ale jego źródłem jest Słońce. Doszedł więc do wniosku, że prędkość ruchu planet była w jakiejś relacji do ich odległości od Słońca,</a:t>
            </a:r>
          </a:p>
          <a:p>
            <a:pPr>
              <a:defRPr/>
            </a:pPr>
            <a:endParaRPr lang="pl-PL" sz="1600" dirty="0"/>
          </a:p>
          <a:p>
            <a:pPr>
              <a:defRPr/>
            </a:pPr>
            <a:r>
              <a:rPr lang="pl-PL" sz="1400" dirty="0"/>
              <a:t>Robert </a:t>
            </a:r>
            <a:r>
              <a:rPr lang="pl-PL" sz="1400" dirty="0" err="1"/>
              <a:t>Corchio</a:t>
            </a:r>
            <a:r>
              <a:rPr lang="pl-PL" sz="1400" dirty="0"/>
              <a:t> </a:t>
            </a:r>
            <a:r>
              <a:rPr lang="pl-PL" sz="1400" dirty="0" err="1"/>
              <a:t>Orrit</a:t>
            </a:r>
            <a:r>
              <a:rPr lang="pl-PL" sz="1400" dirty="0"/>
              <a:t>, </a:t>
            </a:r>
            <a:r>
              <a:rPr lang="pl-PL" sz="1400" i="1" dirty="0" err="1"/>
              <a:t>Galieleo</a:t>
            </a:r>
            <a:r>
              <a:rPr lang="pl-PL" sz="1400" i="1" dirty="0"/>
              <a:t>, Il metodo </a:t>
            </a:r>
            <a:r>
              <a:rPr lang="pl-PL" sz="1400" i="1" dirty="0" err="1"/>
              <a:t>scientifico</a:t>
            </a:r>
            <a:r>
              <a:rPr lang="pl-PL" sz="1400" i="1" dirty="0"/>
              <a:t>. La natura si </a:t>
            </a:r>
            <a:r>
              <a:rPr lang="pl-PL" sz="1400" i="1" dirty="0" err="1"/>
              <a:t>scrive</a:t>
            </a:r>
            <a:r>
              <a:rPr lang="pl-PL" sz="1400" i="1" dirty="0"/>
              <a:t> in formule,</a:t>
            </a:r>
            <a:r>
              <a:rPr lang="pl-PL" sz="1400" dirty="0"/>
              <a:t> RBA Italia, 2013, str. 69.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274EDE1-1B0B-68D9-EBE5-BE1BA33448B8}"/>
              </a:ext>
            </a:extLst>
          </p:cNvPr>
          <p:cNvSpPr>
            <a:spLocks noGrp="1" noChangeArrowheads="1"/>
          </p:cNvSpPr>
          <p:nvPr>
            <p:ph type="ctrTitle"/>
          </p:nvPr>
        </p:nvSpPr>
        <p:spPr>
          <a:xfrm>
            <a:off x="250825" y="0"/>
            <a:ext cx="4969247" cy="1470025"/>
          </a:xfrm>
        </p:spPr>
        <p:txBody>
          <a:bodyPr anchor="ctr"/>
          <a:lstStyle/>
          <a:p>
            <a:pPr eaLnBrk="1" hangingPunct="1"/>
            <a:r>
              <a:rPr lang="en-AU" altLang="it-IT" sz="3200" dirty="0"/>
              <a:t>Now we make experiment on </a:t>
            </a:r>
            <a:r>
              <a:rPr lang="pl-PL" altLang="it-IT" sz="3200" dirty="0"/>
              <a:t>the </a:t>
            </a:r>
            <a:r>
              <a:rPr lang="en-AU" altLang="it-IT" sz="3200" dirty="0"/>
              <a:t>Moon</a:t>
            </a:r>
            <a:endParaRPr lang="en-AU" altLang="it-IT" sz="3600" dirty="0"/>
          </a:p>
        </p:txBody>
      </p:sp>
      <p:pic>
        <p:nvPicPr>
          <p:cNvPr id="34823" name="Picture 7">
            <a:extLst>
              <a:ext uri="{FF2B5EF4-FFF2-40B4-BE49-F238E27FC236}">
                <a16:creationId xmlns:a16="http://schemas.microsoft.com/office/drawing/2014/main" id="{08EA7A4A-EB22-1ABB-0744-3AF1747F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40887"/>
            <a:ext cx="3887787" cy="29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4" name="Text Box 8">
            <a:extLst>
              <a:ext uri="{FF2B5EF4-FFF2-40B4-BE49-F238E27FC236}">
                <a16:creationId xmlns:a16="http://schemas.microsoft.com/office/drawing/2014/main" id="{1538657F-4DEE-72F1-EBCE-D4A5E7CE4177}"/>
              </a:ext>
            </a:extLst>
          </p:cNvPr>
          <p:cNvSpPr txBox="1">
            <a:spLocks noChangeArrowheads="1"/>
          </p:cNvSpPr>
          <p:nvPr/>
        </p:nvSpPr>
        <p:spPr bwMode="auto">
          <a:xfrm>
            <a:off x="250825" y="1268413"/>
            <a:ext cx="22367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2200">
                <a:solidFill>
                  <a:schemeClr val="accent2"/>
                </a:solidFill>
              </a:rPr>
              <a:t>Apollo 15 (1971)</a:t>
            </a:r>
          </a:p>
        </p:txBody>
      </p:sp>
      <p:sp>
        <p:nvSpPr>
          <p:cNvPr id="34826" name="Rectangle 10">
            <a:extLst>
              <a:ext uri="{FF2B5EF4-FFF2-40B4-BE49-F238E27FC236}">
                <a16:creationId xmlns:a16="http://schemas.microsoft.com/office/drawing/2014/main" id="{993C1D3A-E4DB-2951-832A-4A4EBB1DC32D}"/>
              </a:ext>
            </a:extLst>
          </p:cNvPr>
          <p:cNvSpPr>
            <a:spLocks noChangeArrowheads="1"/>
          </p:cNvSpPr>
          <p:nvPr/>
        </p:nvSpPr>
        <p:spPr bwMode="auto">
          <a:xfrm>
            <a:off x="11084" y="2114288"/>
            <a:ext cx="5269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1800" dirty="0"/>
              <a:t>https://www.youtube.com/watch?v=oYEgdZ3iEKA</a:t>
            </a:r>
          </a:p>
        </p:txBody>
      </p:sp>
      <p:sp>
        <p:nvSpPr>
          <p:cNvPr id="4" name="Text Box 4">
            <a:extLst>
              <a:ext uri="{FF2B5EF4-FFF2-40B4-BE49-F238E27FC236}">
                <a16:creationId xmlns:a16="http://schemas.microsoft.com/office/drawing/2014/main" id="{3C1571C8-E384-7EDB-B49F-A4A09739EF6F}"/>
              </a:ext>
            </a:extLst>
          </p:cNvPr>
          <p:cNvSpPr txBox="1">
            <a:spLocks noChangeArrowheads="1"/>
          </p:cNvSpPr>
          <p:nvPr/>
        </p:nvSpPr>
        <p:spPr bwMode="auto">
          <a:xfrm>
            <a:off x="436463" y="3429000"/>
            <a:ext cx="8671396"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IN" altLang="it-IT" sz="1900" dirty="0">
                <a:solidFill>
                  <a:schemeClr val="accent2"/>
                </a:solidFill>
              </a:rPr>
              <a:t>In my left hand I have a feather, in my right hand I have a hammer.</a:t>
            </a:r>
          </a:p>
          <a:p>
            <a:pPr eaLnBrk="1" hangingPunct="1">
              <a:spcBef>
                <a:spcPct val="0"/>
              </a:spcBef>
              <a:buFontTx/>
              <a:buNone/>
            </a:pPr>
            <a:r>
              <a:rPr lang="en-IN" altLang="it-IT" sz="1900" dirty="0">
                <a:solidFill>
                  <a:schemeClr val="accent2"/>
                </a:solidFill>
              </a:rPr>
              <a:t>One of the reasons that we got here today was because of a gentleman named Galileo,</a:t>
            </a:r>
            <a:r>
              <a:rPr lang="pl-PL" altLang="it-IT" sz="1900" dirty="0">
                <a:solidFill>
                  <a:schemeClr val="accent2"/>
                </a:solidFill>
              </a:rPr>
              <a:t> </a:t>
            </a:r>
            <a:r>
              <a:rPr lang="en-IN" altLang="it-IT" sz="1900" dirty="0">
                <a:solidFill>
                  <a:schemeClr val="accent2"/>
                </a:solidFill>
              </a:rPr>
              <a:t>a long time ago. He made a rather significant discovery about falling objects in gravity field. And we thought what would be the best place to confirm his findings than the Moon. </a:t>
            </a:r>
          </a:p>
          <a:p>
            <a:pPr eaLnBrk="1" hangingPunct="1">
              <a:spcBef>
                <a:spcPct val="0"/>
              </a:spcBef>
              <a:buFontTx/>
              <a:buNone/>
            </a:pPr>
            <a:endParaRPr lang="en-IN" altLang="it-IT" sz="1900" dirty="0">
              <a:solidFill>
                <a:schemeClr val="accent2"/>
              </a:solidFill>
            </a:endParaRPr>
          </a:p>
          <a:p>
            <a:pPr eaLnBrk="1" hangingPunct="1">
              <a:spcBef>
                <a:spcPct val="0"/>
              </a:spcBef>
              <a:buFontTx/>
              <a:buNone/>
            </a:pPr>
            <a:r>
              <a:rPr lang="en-IN" altLang="it-IT" sz="1900" dirty="0">
                <a:solidFill>
                  <a:schemeClr val="accent2"/>
                </a:solidFill>
              </a:rPr>
              <a:t>So we will try it here for you. […]</a:t>
            </a:r>
          </a:p>
          <a:p>
            <a:pPr eaLnBrk="1" hangingPunct="1">
              <a:spcBef>
                <a:spcPct val="0"/>
              </a:spcBef>
              <a:buFontTx/>
              <a:buNone/>
            </a:pPr>
            <a:r>
              <a:rPr lang="en-IN" altLang="it-IT" sz="1900" dirty="0">
                <a:solidFill>
                  <a:schemeClr val="accent2"/>
                </a:solidFill>
              </a:rPr>
              <a:t>I will drop two of them, and </a:t>
            </a:r>
            <a:r>
              <a:rPr lang="en-IN" altLang="it-IT" sz="1900" dirty="0" err="1">
                <a:solidFill>
                  <a:schemeClr val="accent2"/>
                </a:solidFill>
              </a:rPr>
              <a:t>hopely</a:t>
            </a:r>
            <a:r>
              <a:rPr lang="en-IN" altLang="it-IT" sz="1900" dirty="0">
                <a:solidFill>
                  <a:schemeClr val="accent2"/>
                </a:solidFill>
              </a:rPr>
              <a:t>, they will come to the ground at the same time.  </a:t>
            </a:r>
          </a:p>
          <a:p>
            <a:pPr eaLnBrk="1" hangingPunct="1">
              <a:spcBef>
                <a:spcPct val="0"/>
              </a:spcBef>
              <a:buFontTx/>
              <a:buNone/>
            </a:pPr>
            <a:r>
              <a:rPr lang="en-IN" altLang="it-IT" sz="1900" dirty="0">
                <a:solidFill>
                  <a:schemeClr val="accent2"/>
                </a:solidFill>
              </a:rPr>
              <a:t>And that it</a:t>
            </a:r>
            <a:r>
              <a:rPr lang="pl-PL" altLang="it-IT" sz="1900" dirty="0">
                <a:solidFill>
                  <a:schemeClr val="accent2"/>
                </a:solidFill>
              </a:rPr>
              <a:t>!</a:t>
            </a:r>
            <a:r>
              <a:rPr lang="en-IN" altLang="it-IT" sz="1900" dirty="0">
                <a:solidFill>
                  <a:schemeClr val="accent2"/>
                </a:solidFill>
              </a:rPr>
              <a:t> </a:t>
            </a:r>
          </a:p>
          <a:p>
            <a:pPr eaLnBrk="1" hangingPunct="1">
              <a:spcBef>
                <a:spcPct val="0"/>
              </a:spcBef>
              <a:buFontTx/>
              <a:buNone/>
            </a:pPr>
            <a:endParaRPr lang="en-AU" altLang="it-IT" sz="1400" dirty="0">
              <a:solidFill>
                <a:schemeClr val="accent2"/>
              </a:solidFill>
            </a:endParaRPr>
          </a:p>
        </p:txBody>
      </p:sp>
    </p:spTree>
    <p:extLst>
      <p:ext uri="{BB962C8B-B14F-4D97-AF65-F5344CB8AC3E}">
        <p14:creationId xmlns:p14="http://schemas.microsoft.com/office/powerpoint/2010/main" val="2254158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3D62A1E4-C99A-F3B3-641D-20EAFDF11BA2}"/>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Padwie (1592-1610)</a:t>
            </a:r>
            <a:endParaRPr lang="en-AU" altLang="it-IT">
              <a:solidFill>
                <a:schemeClr val="tx2"/>
              </a:solidFill>
            </a:endParaRPr>
          </a:p>
        </p:txBody>
      </p:sp>
      <p:sp>
        <p:nvSpPr>
          <p:cNvPr id="59395" name="Text Box 4">
            <a:extLst>
              <a:ext uri="{FF2B5EF4-FFF2-40B4-BE49-F238E27FC236}">
                <a16:creationId xmlns:a16="http://schemas.microsoft.com/office/drawing/2014/main" id="{429E2448-ABFA-1C0F-53D3-36ED6B1D9D23}"/>
              </a:ext>
            </a:extLst>
          </p:cNvPr>
          <p:cNvSpPr txBox="1">
            <a:spLocks noChangeArrowheads="1"/>
          </p:cNvSpPr>
          <p:nvPr/>
        </p:nvSpPr>
        <p:spPr bwMode="auto">
          <a:xfrm>
            <a:off x="468313" y="1052513"/>
            <a:ext cx="8675687" cy="619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25000"/>
              </a:spcAft>
            </a:pPr>
            <a:r>
              <a:rPr lang="pl-PL" altLang="it-IT" sz="1900" dirty="0">
                <a:solidFill>
                  <a:srgbClr val="0033CC"/>
                </a:solidFill>
              </a:rPr>
              <a:t> Latem 1591 umiera ojciec, Vincenzo, i Galileo musi zapewnić wyprawkę ślubną siostrom oraz pomaga bratu, który ma liczną rodzinę.</a:t>
            </a:r>
          </a:p>
          <a:p>
            <a:pPr eaLnBrk="1" hangingPunct="1">
              <a:spcBef>
                <a:spcPct val="0"/>
              </a:spcBef>
              <a:spcAft>
                <a:spcPct val="25000"/>
              </a:spcAft>
            </a:pPr>
            <a:r>
              <a:rPr lang="pl-PL" altLang="it-IT" sz="1900" dirty="0">
                <a:solidFill>
                  <a:srgbClr val="0033CC"/>
                </a:solidFill>
              </a:rPr>
              <a:t> </a:t>
            </a:r>
            <a:r>
              <a:rPr lang="pl-PL" altLang="it-IT" sz="1900" dirty="0" err="1">
                <a:solidFill>
                  <a:srgbClr val="0033CC"/>
                </a:solidFill>
              </a:rPr>
              <a:t>Guidobaldo</a:t>
            </a:r>
            <a:r>
              <a:rPr lang="pl-PL" altLang="it-IT" sz="1900" dirty="0">
                <a:solidFill>
                  <a:srgbClr val="0033CC"/>
                </a:solidFill>
              </a:rPr>
              <a:t> pomaga ponownie, rekomendując Galileusza senatowi Republiki Weneckiej, gdzie od 1588 roku wakowała katedra matematyki w Padwie. </a:t>
            </a:r>
          </a:p>
          <a:p>
            <a:pPr eaLnBrk="1" hangingPunct="1">
              <a:spcBef>
                <a:spcPct val="0"/>
              </a:spcBef>
              <a:spcAft>
                <a:spcPct val="25000"/>
              </a:spcAft>
            </a:pPr>
            <a:r>
              <a:rPr lang="pl-PL" altLang="it-IT" sz="1900" dirty="0">
                <a:solidFill>
                  <a:srgbClr val="0033CC"/>
                </a:solidFill>
              </a:rPr>
              <a:t> „To były najlepsze 18 lat mojego życia” - pensja wzrosła z 170 florenów do 1000 F</a:t>
            </a:r>
          </a:p>
          <a:p>
            <a:pPr eaLnBrk="1" hangingPunct="1">
              <a:spcBef>
                <a:spcPct val="0"/>
              </a:spcBef>
            </a:pPr>
            <a:r>
              <a:rPr lang="pl-PL" altLang="it-IT" sz="1900" dirty="0">
                <a:solidFill>
                  <a:srgbClr val="0033CC"/>
                </a:solidFill>
              </a:rPr>
              <a:t> Własnoręcznie szlifuje soczewki, buduje lunetę, </a:t>
            </a:r>
          </a:p>
          <a:p>
            <a:pPr eaLnBrk="1" hangingPunct="1">
              <a:spcBef>
                <a:spcPct val="0"/>
              </a:spcBef>
              <a:buFontTx/>
              <a:buNone/>
            </a:pPr>
            <a:r>
              <a:rPr lang="pl-PL" altLang="it-IT" sz="1900" dirty="0">
                <a:solidFill>
                  <a:srgbClr val="0033CC"/>
                </a:solidFill>
              </a:rPr>
              <a:t>i w styczniu 1610 kieruje ją na Jowisza: </a:t>
            </a:r>
          </a:p>
          <a:p>
            <a:pPr eaLnBrk="1" hangingPunct="1">
              <a:spcBef>
                <a:spcPct val="0"/>
              </a:spcBef>
              <a:buFontTx/>
              <a:buNone/>
            </a:pPr>
            <a:r>
              <a:rPr lang="pl-PL" altLang="it-IT" sz="1900" dirty="0">
                <a:solidFill>
                  <a:srgbClr val="0033CC"/>
                </a:solidFill>
              </a:rPr>
              <a:t>obserwuje 4 małe gwiazdki ułożone na linii prostej, </a:t>
            </a:r>
          </a:p>
          <a:p>
            <a:pPr eaLnBrk="1" hangingPunct="1">
              <a:spcBef>
                <a:spcPct val="0"/>
              </a:spcBef>
              <a:buFontTx/>
              <a:buNone/>
            </a:pPr>
            <a:r>
              <a:rPr lang="pl-PL" altLang="it-IT" sz="1900" dirty="0">
                <a:solidFill>
                  <a:srgbClr val="0033CC"/>
                </a:solidFill>
              </a:rPr>
              <a:t>które następnego dnia zmieniają swe położenie. </a:t>
            </a:r>
          </a:p>
          <a:p>
            <a:pPr eaLnBrk="1" hangingPunct="1">
              <a:spcBef>
                <a:spcPct val="0"/>
              </a:spcBef>
              <a:buFontTx/>
              <a:buNone/>
            </a:pPr>
            <a:endParaRPr lang="pl-PL" altLang="it-IT" sz="1900" dirty="0">
              <a:solidFill>
                <a:srgbClr val="0033CC"/>
              </a:solidFill>
            </a:endParaRPr>
          </a:p>
          <a:p>
            <a:pPr eaLnBrk="1" hangingPunct="1">
              <a:spcBef>
                <a:spcPct val="0"/>
              </a:spcBef>
              <a:buFontTx/>
              <a:buNone/>
            </a:pPr>
            <a:r>
              <a:rPr lang="pl-PL" altLang="it-IT" sz="1900" dirty="0">
                <a:solidFill>
                  <a:srgbClr val="0033CC"/>
                </a:solidFill>
              </a:rPr>
              <a:t>Są to 4 największe satelity Jowisza: </a:t>
            </a:r>
          </a:p>
          <a:p>
            <a:pPr eaLnBrk="1" hangingPunct="1">
              <a:spcBef>
                <a:spcPct val="0"/>
              </a:spcBef>
              <a:buFontTx/>
              <a:buNone/>
            </a:pPr>
            <a:r>
              <a:rPr lang="pl-PL" altLang="it-IT" sz="1900" dirty="0">
                <a:solidFill>
                  <a:srgbClr val="0033CC"/>
                </a:solidFill>
              </a:rPr>
              <a:t>pierwszy obserwowalny dowód na prawdziwość</a:t>
            </a:r>
          </a:p>
          <a:p>
            <a:pPr eaLnBrk="1" hangingPunct="1">
              <a:spcBef>
                <a:spcPct val="0"/>
              </a:spcBef>
              <a:buFontTx/>
              <a:buNone/>
            </a:pPr>
            <a:r>
              <a:rPr lang="pl-PL" altLang="it-IT" sz="1900" dirty="0">
                <a:solidFill>
                  <a:srgbClr val="0033CC"/>
                </a:solidFill>
              </a:rPr>
              <a:t>systemu Kopernika - ciała lżejsze okrążają cięższe</a:t>
            </a:r>
          </a:p>
          <a:p>
            <a:pPr eaLnBrk="1" hangingPunct="1">
              <a:spcBef>
                <a:spcPct val="0"/>
              </a:spcBef>
              <a:buFontTx/>
              <a:buChar char="-"/>
            </a:pPr>
            <a:r>
              <a:rPr lang="pl-PL" altLang="it-IT" sz="1900" dirty="0">
                <a:solidFill>
                  <a:srgbClr val="0033CC"/>
                </a:solidFill>
              </a:rPr>
              <a:t>Ziemia Słońce a Księżyc Ziemię (!)</a:t>
            </a:r>
          </a:p>
          <a:p>
            <a:pPr eaLnBrk="1" hangingPunct="1">
              <a:spcBef>
                <a:spcPct val="0"/>
              </a:spcBef>
              <a:buFontTx/>
              <a:buChar char="-"/>
            </a:pPr>
            <a:endParaRPr lang="pl-PL" altLang="it-IT" sz="1900" dirty="0">
              <a:solidFill>
                <a:srgbClr val="0033CC"/>
              </a:solidFill>
            </a:endParaRPr>
          </a:p>
          <a:p>
            <a:pPr eaLnBrk="1" hangingPunct="1">
              <a:spcBef>
                <a:spcPct val="0"/>
              </a:spcBef>
              <a:buFontTx/>
              <a:buNone/>
            </a:pPr>
            <a:r>
              <a:rPr lang="pl-PL" altLang="it-IT" sz="1900" dirty="0">
                <a:solidFill>
                  <a:srgbClr val="0033CC"/>
                </a:solidFill>
              </a:rPr>
              <a:t>Odkrywa fazy Wenus, góry na Księżycu,</a:t>
            </a:r>
          </a:p>
          <a:p>
            <a:pPr eaLnBrk="1" hangingPunct="1">
              <a:spcBef>
                <a:spcPct val="0"/>
              </a:spcBef>
              <a:buFontTx/>
              <a:buNone/>
            </a:pPr>
            <a:r>
              <a:rPr lang="pl-PL" altLang="it-IT" sz="1900" dirty="0">
                <a:solidFill>
                  <a:srgbClr val="0033CC"/>
                </a:solidFill>
              </a:rPr>
              <a:t>plamy na Słońcu</a:t>
            </a:r>
          </a:p>
          <a:p>
            <a:pPr eaLnBrk="1" hangingPunct="1">
              <a:spcBef>
                <a:spcPct val="0"/>
              </a:spcBef>
              <a:spcAft>
                <a:spcPct val="25000"/>
              </a:spcAft>
            </a:pPr>
            <a:endParaRPr lang="pl-PL" altLang="it-IT" sz="1800" dirty="0">
              <a:solidFill>
                <a:srgbClr val="0033CC"/>
              </a:solidFill>
            </a:endParaRPr>
          </a:p>
          <a:p>
            <a:pPr eaLnBrk="1" hangingPunct="1">
              <a:spcBef>
                <a:spcPct val="0"/>
              </a:spcBef>
              <a:buFontTx/>
              <a:buNone/>
            </a:pPr>
            <a:r>
              <a:rPr lang="pl-PL" altLang="it-IT" sz="1800" dirty="0">
                <a:solidFill>
                  <a:srgbClr val="0033CC"/>
                </a:solidFill>
              </a:rPr>
              <a:t> </a:t>
            </a:r>
            <a:endParaRPr lang="en-AU" altLang="it-IT" sz="1800" dirty="0">
              <a:solidFill>
                <a:srgbClr val="0033CC"/>
              </a:solidFill>
            </a:endParaRPr>
          </a:p>
        </p:txBody>
      </p:sp>
      <p:sp>
        <p:nvSpPr>
          <p:cNvPr id="59396" name="Text Box 5">
            <a:extLst>
              <a:ext uri="{FF2B5EF4-FFF2-40B4-BE49-F238E27FC236}">
                <a16:creationId xmlns:a16="http://schemas.microsoft.com/office/drawing/2014/main" id="{99CCD424-77C8-7DC1-03E9-28F8228673BE}"/>
              </a:ext>
            </a:extLst>
          </p:cNvPr>
          <p:cNvSpPr txBox="1">
            <a:spLocks noChangeArrowheads="1"/>
          </p:cNvSpPr>
          <p:nvPr/>
        </p:nvSpPr>
        <p:spPr bwMode="auto">
          <a:xfrm>
            <a:off x="2759432" y="6493981"/>
            <a:ext cx="55931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dirty="0">
                <a:latin typeface="Times New Roman" panose="02020603050405020304" pitchFamily="18" charset="0"/>
              </a:rPr>
              <a:t>https://commons.wikimedia.org/wiki/File:Jupiter_and_Galilean_moons.jpg</a:t>
            </a:r>
          </a:p>
        </p:txBody>
      </p:sp>
      <p:pic>
        <p:nvPicPr>
          <p:cNvPr id="59397" name="Picture 6">
            <a:extLst>
              <a:ext uri="{FF2B5EF4-FFF2-40B4-BE49-F238E27FC236}">
                <a16:creationId xmlns:a16="http://schemas.microsoft.com/office/drawing/2014/main" id="{0780597B-8FF1-77E8-2AD0-083EED2B1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787397"/>
            <a:ext cx="2667634" cy="375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208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5A60B-22E7-0234-1936-08AAB8058F47}"/>
              </a:ext>
            </a:extLst>
          </p:cNvPr>
          <p:cNvSpPr>
            <a:spLocks noGrp="1"/>
          </p:cNvSpPr>
          <p:nvPr>
            <p:ph type="title"/>
          </p:nvPr>
        </p:nvSpPr>
        <p:spPr>
          <a:xfrm>
            <a:off x="407796" y="-48082"/>
            <a:ext cx="8229600" cy="1143000"/>
          </a:xfrm>
        </p:spPr>
        <p:txBody>
          <a:bodyPr/>
          <a:lstStyle/>
          <a:p>
            <a:r>
              <a:rPr lang="it-IT" sz="3600" dirty="0"/>
              <a:t>«</a:t>
            </a:r>
            <a:r>
              <a:rPr lang="it-IT" sz="3600" dirty="0" err="1"/>
              <a:t>Sidereus</a:t>
            </a:r>
            <a:r>
              <a:rPr lang="it-IT" sz="3600" dirty="0"/>
              <a:t> </a:t>
            </a:r>
            <a:r>
              <a:rPr lang="it-IT" sz="3600" dirty="0" err="1"/>
              <a:t>Nun</a:t>
            </a:r>
            <a:r>
              <a:rPr lang="pl-PL" sz="3600" dirty="0"/>
              <a:t>c</a:t>
            </a:r>
            <a:r>
              <a:rPr lang="it-IT" sz="3600" dirty="0"/>
              <a:t>ius»</a:t>
            </a:r>
          </a:p>
        </p:txBody>
      </p:sp>
      <p:pic>
        <p:nvPicPr>
          <p:cNvPr id="5" name="Immagine 4">
            <a:extLst>
              <a:ext uri="{FF2B5EF4-FFF2-40B4-BE49-F238E27FC236}">
                <a16:creationId xmlns:a16="http://schemas.microsoft.com/office/drawing/2014/main" id="{E4EF7EC6-CF77-AD2D-683F-79992A4BE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96" y="954930"/>
            <a:ext cx="3046013" cy="468439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6C86A908-F71E-A81A-8B94-AE84A0FE5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999164"/>
            <a:ext cx="3046014" cy="4859671"/>
          </a:xfrm>
          <a:prstGeom prst="rect">
            <a:avLst/>
          </a:prstGeom>
        </p:spPr>
      </p:pic>
      <p:sp>
        <p:nvSpPr>
          <p:cNvPr id="8" name="Rectangle 5">
            <a:extLst>
              <a:ext uri="{FF2B5EF4-FFF2-40B4-BE49-F238E27FC236}">
                <a16:creationId xmlns:a16="http://schemas.microsoft.com/office/drawing/2014/main" id="{8A6B7D18-431F-3FB6-85A5-785A12AF9B63}"/>
              </a:ext>
            </a:extLst>
          </p:cNvPr>
          <p:cNvSpPr>
            <a:spLocks noChangeArrowheads="1"/>
          </p:cNvSpPr>
          <p:nvPr/>
        </p:nvSpPr>
        <p:spPr bwMode="auto">
          <a:xfrm>
            <a:off x="417513" y="5715000"/>
            <a:ext cx="73132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a:solidFill>
                  <a:srgbClr val="000099"/>
                </a:solidFill>
              </a:rPr>
              <a:t>Mgławica </a:t>
            </a:r>
            <a:r>
              <a:rPr lang="it-IT" altLang="it-IT" sz="2000" dirty="0">
                <a:solidFill>
                  <a:srgbClr val="000099"/>
                </a:solidFill>
              </a:rPr>
              <a:t> Orion</a:t>
            </a:r>
            <a:r>
              <a:rPr lang="pl-PL" altLang="it-IT" sz="2000" dirty="0">
                <a:solidFill>
                  <a:srgbClr val="000099"/>
                </a:solidFill>
              </a:rPr>
              <a:t>a</a:t>
            </a:r>
            <a:r>
              <a:rPr lang="it-IT" altLang="it-IT" sz="2000" dirty="0">
                <a:solidFill>
                  <a:srgbClr val="000099"/>
                </a:solidFill>
              </a:rPr>
              <a:t>                      </a:t>
            </a:r>
            <a:r>
              <a:rPr lang="pl-PL" altLang="it-IT" sz="2000" dirty="0">
                <a:solidFill>
                  <a:srgbClr val="000099"/>
                </a:solidFill>
              </a:rPr>
              <a:t>Góry i kratery na Księżycu</a:t>
            </a:r>
            <a:r>
              <a:rPr lang="it-IT" altLang="it-IT" sz="2000" dirty="0">
                <a:solidFill>
                  <a:srgbClr val="000099"/>
                </a:solidFill>
              </a:rPr>
              <a:t> !</a:t>
            </a:r>
          </a:p>
          <a:p>
            <a:pPr eaLnBrk="1" hangingPunct="1">
              <a:spcBef>
                <a:spcPct val="0"/>
              </a:spcBef>
              <a:buFontTx/>
              <a:buNone/>
            </a:pPr>
            <a:r>
              <a:rPr lang="it-IT" altLang="it-IT" sz="2000" dirty="0">
                <a:solidFill>
                  <a:srgbClr val="000099"/>
                </a:solidFill>
              </a:rPr>
              <a:t>			</a:t>
            </a:r>
            <a:r>
              <a:rPr lang="pl-PL" altLang="it-IT" sz="2000" dirty="0">
                <a:solidFill>
                  <a:srgbClr val="000099"/>
                </a:solidFill>
              </a:rPr>
              <a:t>Z tego samego materiały co na Ziemi</a:t>
            </a:r>
            <a:r>
              <a:rPr lang="it-IT" altLang="it-IT" sz="2000" dirty="0">
                <a:solidFill>
                  <a:srgbClr val="000099"/>
                </a:solidFill>
              </a:rPr>
              <a:t>?</a:t>
            </a:r>
            <a:endParaRPr lang="pl-PL" altLang="it-IT" sz="2000" dirty="0">
              <a:solidFill>
                <a:srgbClr val="000099"/>
              </a:solidFill>
            </a:endParaRPr>
          </a:p>
          <a:p>
            <a:pPr eaLnBrk="1" hangingPunct="1">
              <a:spcBef>
                <a:spcPct val="0"/>
              </a:spcBef>
              <a:buFontTx/>
              <a:buNone/>
            </a:pPr>
            <a:r>
              <a:rPr lang="pl-PL" altLang="it-IT" sz="2000" dirty="0">
                <a:solidFill>
                  <a:srgbClr val="000099"/>
                </a:solidFill>
              </a:rPr>
              <a:t>			Dziś wiemy (od lotów Apollo), że tak! </a:t>
            </a:r>
            <a:endParaRPr lang="it-IT" altLang="it-IT" sz="2000" dirty="0">
              <a:solidFill>
                <a:srgbClr val="000099"/>
              </a:solidFill>
            </a:endParaRPr>
          </a:p>
        </p:txBody>
      </p:sp>
    </p:spTree>
    <p:extLst>
      <p:ext uri="{BB962C8B-B14F-4D97-AF65-F5344CB8AC3E}">
        <p14:creationId xmlns:p14="http://schemas.microsoft.com/office/powerpoint/2010/main" val="155885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25B918D-2B40-110F-4AA7-E53EAFF1E6BB}"/>
              </a:ext>
            </a:extLst>
          </p:cNvPr>
          <p:cNvSpPr>
            <a:spLocks noGrp="1" noChangeArrowheads="1"/>
          </p:cNvSpPr>
          <p:nvPr>
            <p:ph type="title"/>
          </p:nvPr>
        </p:nvSpPr>
        <p:spPr>
          <a:xfrm>
            <a:off x="468313" y="0"/>
            <a:ext cx="8229600" cy="1143000"/>
          </a:xfrm>
        </p:spPr>
        <p:txBody>
          <a:bodyPr/>
          <a:lstStyle/>
          <a:p>
            <a:pPr eaLnBrk="1" hangingPunct="1"/>
            <a:r>
              <a:rPr lang="pl-PL" altLang="it-IT" sz="3600" dirty="0"/>
              <a:t>Dziś, jeden z kraterów, nazwano „Copernicus”</a:t>
            </a:r>
            <a:endParaRPr lang="en-AU" altLang="it-IT" sz="3600" dirty="0"/>
          </a:p>
        </p:txBody>
      </p:sp>
      <p:pic>
        <p:nvPicPr>
          <p:cNvPr id="36867" name="Picture 3">
            <a:extLst>
              <a:ext uri="{FF2B5EF4-FFF2-40B4-BE49-F238E27FC236}">
                <a16:creationId xmlns:a16="http://schemas.microsoft.com/office/drawing/2014/main" id="{DE0BFB1D-A871-A1B9-4BD3-4FB29AD4E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1263"/>
            <a:ext cx="64357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Oval 8">
            <a:extLst>
              <a:ext uri="{FF2B5EF4-FFF2-40B4-BE49-F238E27FC236}">
                <a16:creationId xmlns:a16="http://schemas.microsoft.com/office/drawing/2014/main" id="{FD166A72-7EBB-5EB2-C305-05542D6CA459}"/>
              </a:ext>
            </a:extLst>
          </p:cNvPr>
          <p:cNvSpPr>
            <a:spLocks noChangeAspect="1" noChangeArrowheads="1"/>
          </p:cNvSpPr>
          <p:nvPr/>
        </p:nvSpPr>
        <p:spPr bwMode="auto">
          <a:xfrm>
            <a:off x="2916238" y="2565400"/>
            <a:ext cx="554037" cy="554038"/>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99"/>
              </a:solidFill>
            </a:endParaRPr>
          </a:p>
        </p:txBody>
      </p:sp>
      <p:sp>
        <p:nvSpPr>
          <p:cNvPr id="36869" name="Rectangle 5">
            <a:extLst>
              <a:ext uri="{FF2B5EF4-FFF2-40B4-BE49-F238E27FC236}">
                <a16:creationId xmlns:a16="http://schemas.microsoft.com/office/drawing/2014/main" id="{48DA7F2C-966B-7056-BCDE-4EB0AC16F643}"/>
              </a:ext>
            </a:extLst>
          </p:cNvPr>
          <p:cNvSpPr>
            <a:spLocks noChangeArrowheads="1"/>
          </p:cNvSpPr>
          <p:nvPr/>
        </p:nvSpPr>
        <p:spPr bwMode="auto">
          <a:xfrm>
            <a:off x="417513" y="5715000"/>
            <a:ext cx="7907337"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rgbClr val="000099"/>
                </a:solidFill>
              </a:rPr>
              <a:t>La Terra dista dalla Luna solo 380 mila km (364-404 mila km),</a:t>
            </a:r>
          </a:p>
          <a:p>
            <a:pPr eaLnBrk="1" hangingPunct="1">
              <a:spcBef>
                <a:spcPct val="0"/>
              </a:spcBef>
              <a:buFontTx/>
              <a:buNone/>
            </a:pPr>
            <a:r>
              <a:rPr lang="it-IT" altLang="it-IT" sz="2200" dirty="0">
                <a:solidFill>
                  <a:srgbClr val="000099"/>
                </a:solidFill>
              </a:rPr>
              <a:t>cioè appena 10 lunghezze della sua circonferenza. </a:t>
            </a:r>
          </a:p>
          <a:p>
            <a:pPr eaLnBrk="1" hangingPunct="1">
              <a:spcBef>
                <a:spcPct val="0"/>
              </a:spcBef>
              <a:buFontTx/>
              <a:buNone/>
            </a:pPr>
            <a:r>
              <a:rPr lang="it-IT" altLang="it-IT" sz="2200" dirty="0">
                <a:solidFill>
                  <a:srgbClr val="000099"/>
                </a:solidFill>
              </a:rPr>
              <a:t>Si può dire, che Terra-Luna sono un sistema doppio (binario)</a:t>
            </a:r>
          </a:p>
        </p:txBody>
      </p:sp>
    </p:spTree>
    <p:extLst>
      <p:ext uri="{BB962C8B-B14F-4D97-AF65-F5344CB8AC3E}">
        <p14:creationId xmlns:p14="http://schemas.microsoft.com/office/powerpoint/2010/main" val="927374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3">
            <a:extLst>
              <a:ext uri="{FF2B5EF4-FFF2-40B4-BE49-F238E27FC236}">
                <a16:creationId xmlns:a16="http://schemas.microsoft.com/office/drawing/2014/main" id="{EE21BA7E-177E-A0A5-EFEB-06A31902C469}"/>
              </a:ext>
            </a:extLst>
          </p:cNvPr>
          <p:cNvSpPr txBox="1">
            <a:spLocks noChangeArrowheads="1"/>
          </p:cNvSpPr>
          <p:nvPr/>
        </p:nvSpPr>
        <p:spPr bwMode="auto">
          <a:xfrm>
            <a:off x="6084888" y="692150"/>
            <a:ext cx="3059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a:solidFill>
                  <a:schemeClr val="bg1"/>
                </a:solidFill>
              </a:rPr>
              <a:t>Lune di Giove – la più grande scoperta di Galieo</a:t>
            </a:r>
            <a:endParaRPr lang="pl-PL" altLang="it-IT" sz="1800">
              <a:solidFill>
                <a:schemeClr val="bg1"/>
              </a:solidFill>
            </a:endParaRPr>
          </a:p>
        </p:txBody>
      </p:sp>
      <p:pic>
        <p:nvPicPr>
          <p:cNvPr id="30723" name="Picture 4">
            <a:extLst>
              <a:ext uri="{FF2B5EF4-FFF2-40B4-BE49-F238E27FC236}">
                <a16:creationId xmlns:a16="http://schemas.microsoft.com/office/drawing/2014/main" id="{C87A9502-A423-D29D-2DCB-5C0CCB3A1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3037"/>
            <a:ext cx="2659062" cy="37449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49" name="Picture 5">
            <a:extLst>
              <a:ext uri="{FF2B5EF4-FFF2-40B4-BE49-F238E27FC236}">
                <a16:creationId xmlns:a16="http://schemas.microsoft.com/office/drawing/2014/main" id="{9AF551EA-04B7-BA28-A238-D8F529B29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832643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a:extLst>
              <a:ext uri="{FF2B5EF4-FFF2-40B4-BE49-F238E27FC236}">
                <a16:creationId xmlns:a16="http://schemas.microsoft.com/office/drawing/2014/main" id="{A9EF4905-018C-79D1-C176-B3FC4C29EBF6}"/>
              </a:ext>
            </a:extLst>
          </p:cNvPr>
          <p:cNvSpPr txBox="1">
            <a:spLocks noChangeArrowheads="1"/>
          </p:cNvSpPr>
          <p:nvPr/>
        </p:nvSpPr>
        <p:spPr bwMode="auto">
          <a:xfrm>
            <a:off x="855662" y="6371245"/>
            <a:ext cx="7432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err="1">
                <a:solidFill>
                  <a:schemeClr val="bg1"/>
                </a:solidFill>
              </a:rPr>
              <a:t>Io</a:t>
            </a:r>
            <a:r>
              <a:rPr lang="pl-PL" altLang="it-IT" sz="2000" dirty="0">
                <a:solidFill>
                  <a:schemeClr val="bg1"/>
                </a:solidFill>
              </a:rPr>
              <a:t> 		Europa 		</a:t>
            </a:r>
            <a:r>
              <a:rPr lang="pl-PL" altLang="it-IT" sz="2000" dirty="0" err="1">
                <a:solidFill>
                  <a:schemeClr val="bg1"/>
                </a:solidFill>
              </a:rPr>
              <a:t>Ganimede</a:t>
            </a:r>
            <a:r>
              <a:rPr lang="pl-PL" altLang="it-IT" sz="2000" dirty="0">
                <a:solidFill>
                  <a:schemeClr val="bg1"/>
                </a:solidFill>
              </a:rPr>
              <a:t>		</a:t>
            </a:r>
            <a:r>
              <a:rPr lang="it-IT" altLang="it-IT" sz="2000" dirty="0">
                <a:solidFill>
                  <a:schemeClr val="bg1"/>
                </a:solidFill>
              </a:rPr>
              <a:t>C</a:t>
            </a:r>
            <a:r>
              <a:rPr lang="pl-PL" altLang="it-IT" sz="2000" dirty="0" err="1">
                <a:solidFill>
                  <a:schemeClr val="bg1"/>
                </a:solidFill>
              </a:rPr>
              <a:t>alisto</a:t>
            </a:r>
            <a:endParaRPr lang="en-AU" altLang="it-IT" sz="2000" dirty="0">
              <a:solidFill>
                <a:schemeClr val="bg1"/>
              </a:solidFill>
            </a:endParaRPr>
          </a:p>
        </p:txBody>
      </p:sp>
      <p:sp>
        <p:nvSpPr>
          <p:cNvPr id="30727" name="Text Box 7">
            <a:extLst>
              <a:ext uri="{FF2B5EF4-FFF2-40B4-BE49-F238E27FC236}">
                <a16:creationId xmlns:a16="http://schemas.microsoft.com/office/drawing/2014/main" id="{982FC65D-9228-2EEA-3076-55F89A11D5AE}"/>
              </a:ext>
            </a:extLst>
          </p:cNvPr>
          <p:cNvSpPr txBox="1">
            <a:spLocks noChangeArrowheads="1"/>
          </p:cNvSpPr>
          <p:nvPr/>
        </p:nvSpPr>
        <p:spPr bwMode="auto">
          <a:xfrm>
            <a:off x="3672787" y="320218"/>
            <a:ext cx="236649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a-Latn" altLang="it-IT" sz="1400" i="1" dirty="0">
                <a:solidFill>
                  <a:schemeClr val="bg1"/>
                </a:solidFill>
              </a:rPr>
              <a:t>... Quin etiam impensius amavit Ganymedem puerum formosum, Trois Regis filium, adeo etiam assumptâ aquilæ figurâ, illum humeris impositum, in cœlum transportavit, prout fabulantur poetæ... à me vocatur... Tertius ob luminis Majestatem Ganymedes... [Io,] Europa, Ganimedes puer, atque Calisto, lascivo nimium perplacuere Jovi</a:t>
            </a:r>
            <a:endParaRPr lang="pl-PL" altLang="it-IT" sz="1400" i="1" dirty="0">
              <a:solidFill>
                <a:schemeClr val="bg1"/>
              </a:solidFill>
            </a:endParaRPr>
          </a:p>
          <a:p>
            <a:r>
              <a:rPr lang="la-Latn" altLang="it-IT" sz="1400" i="1" dirty="0">
                <a:solidFill>
                  <a:schemeClr val="bg1"/>
                </a:solidFill>
              </a:rPr>
              <a:t>https://en.wikipedia.org/wiki/Ganymede_(moon</a:t>
            </a:r>
            <a:r>
              <a:rPr lang="la-Latn" altLang="it-IT" sz="1400" i="1" dirty="0"/>
              <a:t>)</a:t>
            </a:r>
            <a:r>
              <a:rPr lang="la-Latn" altLang="it-IT" sz="1400" i="1" dirty="0">
                <a:solidFill>
                  <a:schemeClr val="bg1"/>
                </a:solidFill>
              </a:rPr>
              <a:t>.</a:t>
            </a:r>
            <a:r>
              <a:rPr lang="la-Latn" altLang="it-IT" sz="1400" dirty="0">
                <a:solidFill>
                  <a:schemeClr val="bg1"/>
                </a:solidFill>
              </a:rPr>
              <a:t> </a:t>
            </a:r>
          </a:p>
        </p:txBody>
      </p:sp>
      <p:pic>
        <p:nvPicPr>
          <p:cNvPr id="2" name="Obraz 5">
            <a:extLst>
              <a:ext uri="{FF2B5EF4-FFF2-40B4-BE49-F238E27FC236}">
                <a16:creationId xmlns:a16="http://schemas.microsoft.com/office/drawing/2014/main" id="{B9288D6E-240C-7351-3D7B-98162945F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16932"/>
            <a:ext cx="3059112" cy="37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anim calcmode="lin" valueType="num">
                                      <p:cBhvr additive="base">
                                        <p:cTn id="7" dur="5000" fill="hold"/>
                                        <p:tgtEl>
                                          <p:spTgt spid="108549"/>
                                        </p:tgtEl>
                                        <p:attrNameLst>
                                          <p:attrName>ppt_x</p:attrName>
                                        </p:attrNameLst>
                                      </p:cBhvr>
                                      <p:tavLst>
                                        <p:tav tm="0">
                                          <p:val>
                                            <p:strVal val="1+#ppt_w/2"/>
                                          </p:val>
                                        </p:tav>
                                        <p:tav tm="100000">
                                          <p:val>
                                            <p:strVal val="#ppt_x"/>
                                          </p:val>
                                        </p:tav>
                                      </p:tavLst>
                                    </p:anim>
                                    <p:anim calcmode="lin" valueType="num">
                                      <p:cBhvr additive="base">
                                        <p:cTn id="8" dur="5000" fill="hold"/>
                                        <p:tgtEl>
                                          <p:spTgt spid="1085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813BAB-4C02-FA8E-4C5F-47ABE1815B55}"/>
              </a:ext>
            </a:extLst>
          </p:cNvPr>
          <p:cNvSpPr>
            <a:spLocks noGrp="1"/>
          </p:cNvSpPr>
          <p:nvPr>
            <p:ph type="title"/>
          </p:nvPr>
        </p:nvSpPr>
        <p:spPr>
          <a:xfrm>
            <a:off x="457200" y="0"/>
            <a:ext cx="4906888" cy="1143000"/>
          </a:xfrm>
        </p:spPr>
        <p:txBody>
          <a:bodyPr/>
          <a:lstStyle/>
          <a:p>
            <a:r>
              <a:rPr lang="it-IT" sz="3600" dirty="0"/>
              <a:t>Guardando i pianeti</a:t>
            </a:r>
          </a:p>
        </p:txBody>
      </p:sp>
      <p:pic>
        <p:nvPicPr>
          <p:cNvPr id="4" name="Immagine 3" descr="Immagine che contiene testo, quotidiano&#10;&#10;Descrizione generata automaticamente">
            <a:extLst>
              <a:ext uri="{FF2B5EF4-FFF2-40B4-BE49-F238E27FC236}">
                <a16:creationId xmlns:a16="http://schemas.microsoft.com/office/drawing/2014/main" id="{2D5CD85B-195D-DD98-8D4E-9B0851ECE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9" y="1340768"/>
            <a:ext cx="4949583" cy="4613044"/>
          </a:xfrm>
          <a:prstGeom prst="rect">
            <a:avLst/>
          </a:prstGeom>
        </p:spPr>
      </p:pic>
      <p:pic>
        <p:nvPicPr>
          <p:cNvPr id="6" name="Immagine 5" descr="Immagine che contiene testo, quotidiano, screenshot&#10;&#10;Descrizione generata automaticamente">
            <a:extLst>
              <a:ext uri="{FF2B5EF4-FFF2-40B4-BE49-F238E27FC236}">
                <a16:creationId xmlns:a16="http://schemas.microsoft.com/office/drawing/2014/main" id="{82A78F03-9BB9-9D17-20AB-1C2B3952C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537" y="60996"/>
            <a:ext cx="3858768" cy="6217920"/>
          </a:xfrm>
          <a:prstGeom prst="rect">
            <a:avLst/>
          </a:prstGeom>
          <a:ln>
            <a:solidFill>
              <a:srgbClr val="00B050"/>
            </a:solidFill>
          </a:ln>
        </p:spPr>
      </p:pic>
    </p:spTree>
    <p:extLst>
      <p:ext uri="{BB962C8B-B14F-4D97-AF65-F5344CB8AC3E}">
        <p14:creationId xmlns:p14="http://schemas.microsoft.com/office/powerpoint/2010/main" val="2914912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F00429F-65C1-DB64-3F8B-0511E0DF97C2}"/>
              </a:ext>
            </a:extLst>
          </p:cNvPr>
          <p:cNvSpPr>
            <a:spLocks noGrp="1" noChangeArrowheads="1"/>
          </p:cNvSpPr>
          <p:nvPr>
            <p:ph type="title"/>
          </p:nvPr>
        </p:nvSpPr>
        <p:spPr>
          <a:xfrm>
            <a:off x="323850" y="266700"/>
            <a:ext cx="8686800" cy="1143000"/>
          </a:xfrm>
        </p:spPr>
        <p:txBody>
          <a:bodyPr/>
          <a:lstStyle/>
          <a:p>
            <a:pPr eaLnBrk="1" hangingPunct="1"/>
            <a:r>
              <a:rPr lang="it-IT" altLang="it-IT" sz="3200">
                <a:solidFill>
                  <a:schemeClr val="accent2"/>
                </a:solidFill>
              </a:rPr>
              <a:t>Giove</a:t>
            </a:r>
            <a:r>
              <a:rPr lang="pl-PL" altLang="it-IT" sz="3200">
                <a:solidFill>
                  <a:schemeClr val="accent2"/>
                </a:solidFill>
              </a:rPr>
              <a:t> </a:t>
            </a:r>
            <a:r>
              <a:rPr lang="it-IT" altLang="it-IT" sz="3200">
                <a:solidFill>
                  <a:schemeClr val="accent2"/>
                </a:solidFill>
              </a:rPr>
              <a:t>e suoi quattro satelliti</a:t>
            </a:r>
            <a:br>
              <a:rPr lang="it-IT" altLang="it-IT" sz="3200">
                <a:solidFill>
                  <a:schemeClr val="accent2"/>
                </a:solidFill>
              </a:rPr>
            </a:br>
            <a:r>
              <a:rPr lang="it-IT" altLang="it-IT" sz="3200">
                <a:solidFill>
                  <a:schemeClr val="accent2"/>
                </a:solidFill>
              </a:rPr>
              <a:t>(pianeti Medicei, Galileo, 1610)</a:t>
            </a:r>
            <a:br>
              <a:rPr lang="pl-PL" altLang="it-IT" sz="3600">
                <a:solidFill>
                  <a:schemeClr val="accent2"/>
                </a:solidFill>
              </a:rPr>
            </a:br>
            <a:endParaRPr lang="en-AU" altLang="it-IT" sz="3600">
              <a:solidFill>
                <a:schemeClr val="accent2"/>
              </a:solidFill>
            </a:endParaRPr>
          </a:p>
        </p:txBody>
      </p:sp>
      <p:pic>
        <p:nvPicPr>
          <p:cNvPr id="51203" name="Picture 4">
            <a:extLst>
              <a:ext uri="{FF2B5EF4-FFF2-40B4-BE49-F238E27FC236}">
                <a16:creationId xmlns:a16="http://schemas.microsoft.com/office/drawing/2014/main" id="{3EFEFB60-C153-5563-FB71-4668CA3CE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190625"/>
            <a:ext cx="61595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5">
            <a:extLst>
              <a:ext uri="{FF2B5EF4-FFF2-40B4-BE49-F238E27FC236}">
                <a16:creationId xmlns:a16="http://schemas.microsoft.com/office/drawing/2014/main" id="{1B0AFDAA-4F32-587A-7C70-74240058E871}"/>
              </a:ext>
            </a:extLst>
          </p:cNvPr>
          <p:cNvSpPr>
            <a:spLocks noChangeArrowheads="1"/>
          </p:cNvSpPr>
          <p:nvPr/>
        </p:nvSpPr>
        <p:spPr bwMode="auto">
          <a:xfrm>
            <a:off x="403225" y="5657850"/>
            <a:ext cx="7777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dirty="0">
                <a:solidFill>
                  <a:srgbClr val="000099"/>
                </a:solidFill>
              </a:rPr>
              <a:t>Si possono vedere con un binocolo: a parte le righe spettrali dell’elio (He) è il quadro più bello della Natura </a:t>
            </a:r>
            <a:r>
              <a:rPr lang="pl-PL" altLang="it-IT" sz="1600" dirty="0">
                <a:solidFill>
                  <a:srgbClr val="000099"/>
                </a:solidFill>
              </a:rPr>
              <a:t> </a:t>
            </a:r>
            <a:endParaRPr lang="en-AU" altLang="it-IT" sz="1600" dirty="0">
              <a:solidFill>
                <a:srgbClr val="000099"/>
              </a:solidFill>
            </a:endParaRPr>
          </a:p>
        </p:txBody>
      </p:sp>
      <p:sp>
        <p:nvSpPr>
          <p:cNvPr id="51205" name="Text Box 6">
            <a:extLst>
              <a:ext uri="{FF2B5EF4-FFF2-40B4-BE49-F238E27FC236}">
                <a16:creationId xmlns:a16="http://schemas.microsoft.com/office/drawing/2014/main" id="{B66F3FFC-4440-6BA9-3C5E-84EE2BE4972A}"/>
              </a:ext>
            </a:extLst>
          </p:cNvPr>
          <p:cNvSpPr txBox="1">
            <a:spLocks noChangeArrowheads="1"/>
          </p:cNvSpPr>
          <p:nvPr/>
        </p:nvSpPr>
        <p:spPr bwMode="auto">
          <a:xfrm>
            <a:off x="377825" y="4972050"/>
            <a:ext cx="58801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 periodi di rotazione sono in risonanza</a:t>
            </a:r>
            <a:r>
              <a:rPr lang="pl-PL" altLang="it-IT" sz="2000">
                <a:solidFill>
                  <a:srgbClr val="000099"/>
                </a:solidFill>
              </a:rPr>
              <a:t>: 1:2:4: (10)</a:t>
            </a:r>
            <a:endParaRPr lang="it-IT" altLang="it-IT" sz="2000">
              <a:solidFill>
                <a:srgbClr val="000099"/>
              </a:solidFill>
            </a:endParaRPr>
          </a:p>
          <a:p>
            <a:pPr eaLnBrk="1" hangingPunct="1">
              <a:spcBef>
                <a:spcPct val="0"/>
              </a:spcBef>
              <a:buFontTx/>
              <a:buNone/>
            </a:pPr>
            <a:r>
              <a:rPr lang="it-IT" altLang="it-IT" sz="2000">
                <a:solidFill>
                  <a:srgbClr val="000099"/>
                </a:solidFill>
              </a:rPr>
              <a:t>Il periodo di rotazione dell’Io è di 1,77 giorni. </a:t>
            </a:r>
            <a:endParaRPr lang="en-AU" altLang="it-IT" sz="2000">
              <a:solidFill>
                <a:srgbClr val="000099"/>
              </a:solidFill>
            </a:endParaRPr>
          </a:p>
        </p:txBody>
      </p:sp>
      <p:sp>
        <p:nvSpPr>
          <p:cNvPr id="51206" name="Rectangle 5">
            <a:extLst>
              <a:ext uri="{FF2B5EF4-FFF2-40B4-BE49-F238E27FC236}">
                <a16:creationId xmlns:a16="http://schemas.microsoft.com/office/drawing/2014/main" id="{20CE750D-8498-E7D2-9C75-F9E90EAE686B}"/>
              </a:ext>
            </a:extLst>
          </p:cNvPr>
          <p:cNvSpPr>
            <a:spLocks noChangeArrowheads="1"/>
          </p:cNvSpPr>
          <p:nvPr/>
        </p:nvSpPr>
        <p:spPr bwMode="auto">
          <a:xfrm>
            <a:off x="6551613" y="1425575"/>
            <a:ext cx="259238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Io, Europa,</a:t>
            </a:r>
          </a:p>
          <a:p>
            <a:pPr eaLnBrk="1" hangingPunct="1">
              <a:spcBef>
                <a:spcPct val="0"/>
              </a:spcBef>
              <a:buFontTx/>
              <a:buNone/>
            </a:pPr>
            <a:r>
              <a:rPr lang="it-IT" altLang="it-IT" sz="2000">
                <a:solidFill>
                  <a:srgbClr val="000099"/>
                </a:solidFill>
              </a:rPr>
              <a:t>Ganimede,</a:t>
            </a:r>
          </a:p>
          <a:p>
            <a:pPr eaLnBrk="1" hangingPunct="1">
              <a:spcBef>
                <a:spcPct val="0"/>
              </a:spcBef>
              <a:buFontTx/>
              <a:buNone/>
            </a:pPr>
            <a:r>
              <a:rPr lang="it-IT" altLang="it-IT" sz="2000">
                <a:solidFill>
                  <a:srgbClr val="000099"/>
                </a:solidFill>
              </a:rPr>
              <a:t>Callisto.</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Perfettamente</a:t>
            </a:r>
          </a:p>
          <a:p>
            <a:pPr eaLnBrk="1" hangingPunct="1">
              <a:spcBef>
                <a:spcPct val="0"/>
              </a:spcBef>
              <a:buFontTx/>
              <a:buNone/>
            </a:pPr>
            <a:r>
              <a:rPr lang="it-IT" altLang="it-IT" sz="2000">
                <a:solidFill>
                  <a:srgbClr val="000099"/>
                </a:solidFill>
              </a:rPr>
              <a:t>allineati, sono</a:t>
            </a:r>
          </a:p>
          <a:p>
            <a:pPr eaLnBrk="1" hangingPunct="1">
              <a:spcBef>
                <a:spcPct val="0"/>
              </a:spcBef>
              <a:buFontTx/>
              <a:buNone/>
            </a:pPr>
            <a:r>
              <a:rPr lang="it-IT" altLang="it-IT" sz="2000">
                <a:solidFill>
                  <a:srgbClr val="000099"/>
                </a:solidFill>
              </a:rPr>
              <a:t>come un piccolo</a:t>
            </a:r>
          </a:p>
          <a:p>
            <a:pPr eaLnBrk="1" hangingPunct="1">
              <a:spcBef>
                <a:spcPct val="0"/>
              </a:spcBef>
              <a:buFontTx/>
              <a:buNone/>
            </a:pPr>
            <a:r>
              <a:rPr lang="it-IT" altLang="it-IT" sz="2000">
                <a:solidFill>
                  <a:srgbClr val="000099"/>
                </a:solidFill>
              </a:rPr>
              <a:t>sistema planetario, </a:t>
            </a:r>
          </a:p>
          <a:p>
            <a:pPr eaLnBrk="1" hangingPunct="1">
              <a:spcBef>
                <a:spcPct val="0"/>
              </a:spcBef>
              <a:buFontTx/>
              <a:buNone/>
            </a:pPr>
            <a:r>
              <a:rPr lang="it-IT" altLang="it-IT" sz="2000">
                <a:solidFill>
                  <a:srgbClr val="000099"/>
                </a:solidFill>
              </a:rPr>
              <a:t>che cambia ogni</a:t>
            </a:r>
          </a:p>
          <a:p>
            <a:pPr eaLnBrk="1" hangingPunct="1">
              <a:spcBef>
                <a:spcPct val="0"/>
              </a:spcBef>
              <a:buFontTx/>
              <a:buNone/>
            </a:pPr>
            <a:r>
              <a:rPr lang="it-IT" altLang="it-IT" sz="2000">
                <a:solidFill>
                  <a:srgbClr val="000099"/>
                </a:solidFill>
              </a:rPr>
              <a:t>notte  </a:t>
            </a:r>
            <a:endParaRPr lang="en-AU" altLang="it-IT" sz="1600">
              <a:solidFill>
                <a:srgbClr val="000099"/>
              </a:solidFill>
            </a:endParaRPr>
          </a:p>
        </p:txBody>
      </p:sp>
    </p:spTree>
    <p:extLst>
      <p:ext uri="{BB962C8B-B14F-4D97-AF65-F5344CB8AC3E}">
        <p14:creationId xmlns:p14="http://schemas.microsoft.com/office/powerpoint/2010/main" val="3543472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ED618F6-E13B-5244-1C51-DBD6792AA189}"/>
              </a:ext>
            </a:extLst>
          </p:cNvPr>
          <p:cNvSpPr>
            <a:spLocks noGrp="1" noChangeArrowheads="1"/>
          </p:cNvSpPr>
          <p:nvPr>
            <p:ph type="title"/>
          </p:nvPr>
        </p:nvSpPr>
        <p:spPr/>
        <p:txBody>
          <a:bodyPr/>
          <a:lstStyle/>
          <a:p>
            <a:pPr eaLnBrk="1" hangingPunct="1"/>
            <a:r>
              <a:rPr lang="pl-PL" altLang="it-IT" sz="3200">
                <a:solidFill>
                  <a:schemeClr val="accent2"/>
                </a:solidFill>
              </a:rPr>
              <a:t>Io: </a:t>
            </a:r>
            <a:r>
              <a:rPr lang="it-IT" altLang="it-IT" sz="3200">
                <a:solidFill>
                  <a:schemeClr val="accent2"/>
                </a:solidFill>
              </a:rPr>
              <a:t>i geyser di km altezza di zolfo liquido</a:t>
            </a:r>
            <a:endParaRPr lang="en-AU" altLang="it-IT" sz="3200">
              <a:solidFill>
                <a:schemeClr val="accent2"/>
              </a:solidFill>
            </a:endParaRPr>
          </a:p>
        </p:txBody>
      </p:sp>
      <p:pic>
        <p:nvPicPr>
          <p:cNvPr id="52227" name="Picture 4">
            <a:extLst>
              <a:ext uri="{FF2B5EF4-FFF2-40B4-BE49-F238E27FC236}">
                <a16:creationId xmlns:a16="http://schemas.microsoft.com/office/drawing/2014/main" id="{A9D6F248-5BBA-F105-EB07-6E689B53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357313"/>
            <a:ext cx="795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6">
            <a:extLst>
              <a:ext uri="{FF2B5EF4-FFF2-40B4-BE49-F238E27FC236}">
                <a16:creationId xmlns:a16="http://schemas.microsoft.com/office/drawing/2014/main" id="{E7E84E70-0FB6-8C1E-1A84-816B6C4AFDBA}"/>
              </a:ext>
            </a:extLst>
          </p:cNvPr>
          <p:cNvSpPr>
            <a:spLocks noChangeArrowheads="1"/>
          </p:cNvSpPr>
          <p:nvPr/>
        </p:nvSpPr>
        <p:spPr bwMode="auto">
          <a:xfrm>
            <a:off x="447675" y="5661025"/>
            <a:ext cx="751522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Il corpo (pianeta/ satellite) geologicamente più attivo </a:t>
            </a:r>
          </a:p>
          <a:p>
            <a:pPr eaLnBrk="1" hangingPunct="1">
              <a:spcBef>
                <a:spcPct val="0"/>
              </a:spcBef>
              <a:buFontTx/>
              <a:buNone/>
            </a:pPr>
            <a:r>
              <a:rPr lang="it-IT" altLang="it-IT" sz="2200">
                <a:solidFill>
                  <a:srgbClr val="000099"/>
                </a:solidFill>
              </a:rPr>
              <a:t>nel Sistema Solare: 300 vulcani, geyser alti anche 500 km.</a:t>
            </a:r>
          </a:p>
          <a:p>
            <a:pPr eaLnBrk="1" hangingPunct="1">
              <a:spcBef>
                <a:spcPct val="0"/>
              </a:spcBef>
              <a:buFontTx/>
              <a:buNone/>
            </a:pPr>
            <a:r>
              <a:rPr lang="it-IT" altLang="it-IT" sz="2200">
                <a:solidFill>
                  <a:srgbClr val="000099"/>
                </a:solidFill>
              </a:rPr>
              <a:t>Temperatura sulla superficie fino a 2000°C.</a:t>
            </a:r>
            <a:endParaRPr lang="en-AU" altLang="it-IT" sz="2200">
              <a:solidFill>
                <a:srgbClr val="000099"/>
              </a:solidFill>
            </a:endParaRPr>
          </a:p>
        </p:txBody>
      </p:sp>
    </p:spTree>
    <p:extLst>
      <p:ext uri="{BB962C8B-B14F-4D97-AF65-F5344CB8AC3E}">
        <p14:creationId xmlns:p14="http://schemas.microsoft.com/office/powerpoint/2010/main" val="1065109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zawartości 2">
            <a:extLst>
              <a:ext uri="{FF2B5EF4-FFF2-40B4-BE49-F238E27FC236}">
                <a16:creationId xmlns:a16="http://schemas.microsoft.com/office/drawing/2014/main" id="{D648134B-E430-F667-08A6-5319A68738BE}"/>
              </a:ext>
            </a:extLst>
          </p:cNvPr>
          <p:cNvSpPr>
            <a:spLocks noGrp="1" noChangeArrowheads="1"/>
          </p:cNvSpPr>
          <p:nvPr>
            <p:ph idx="4294967295"/>
          </p:nvPr>
        </p:nvSpPr>
        <p:spPr>
          <a:xfrm>
            <a:off x="35496" y="794379"/>
            <a:ext cx="8893175" cy="4022725"/>
          </a:xfrm>
        </p:spPr>
        <p:txBody>
          <a:bodyPr lIns="0" rIns="0"/>
          <a:lstStyle/>
          <a:p>
            <a:pPr eaLnBrk="1" hangingPunct="1"/>
            <a:r>
              <a:rPr lang="pl-PL" altLang="it-IT" sz="1800" dirty="0">
                <a:solidFill>
                  <a:schemeClr val="accent2"/>
                </a:solidFill>
              </a:rPr>
              <a:t>Cosimo II (1592-1621, Książę Toskanii) przejawiał zawsze duże zainteresowanie nauką i był przyjacielem i protektorem Galileusza: 5 czerwca 1610 r. ten pizański naukowiec został przywołany od ojczyzny, gdzie uzyskał katedrę na Uniwersytecie w Pizie, </a:t>
            </a:r>
            <a:r>
              <a:rPr lang="pl-PL" altLang="it-IT" sz="1800" u="sng" dirty="0">
                <a:solidFill>
                  <a:schemeClr val="accent2"/>
                </a:solidFill>
              </a:rPr>
              <a:t>bez konieczności prowadzenia wykładów</a:t>
            </a:r>
            <a:r>
              <a:rPr lang="pl-PL" altLang="it-IT" sz="1800" dirty="0">
                <a:solidFill>
                  <a:schemeClr val="accent2"/>
                </a:solidFill>
              </a:rPr>
              <a:t> oraz został mianowany Filozofem i Matematykiem dworu. W tej okazji Galileusz pomyślał dobrze, by podziękować Wielkiemu Księciu dedykując mu (data publikacji 12.03.1610) mu „Gońca Gwiazdowego” i nazywając „gwiazdami </a:t>
            </a:r>
            <a:r>
              <a:rPr lang="pl-PL" altLang="it-IT" sz="1800" dirty="0" err="1">
                <a:solidFill>
                  <a:schemeClr val="accent2"/>
                </a:solidFill>
              </a:rPr>
              <a:t>medyceuszowymi</a:t>
            </a:r>
            <a:r>
              <a:rPr lang="pl-PL" altLang="it-IT" sz="1800" dirty="0">
                <a:solidFill>
                  <a:schemeClr val="accent2"/>
                </a:solidFill>
              </a:rPr>
              <a:t>” cztery satelity Jowisza, które to odkrył.</a:t>
            </a:r>
          </a:p>
          <a:p>
            <a:pPr eaLnBrk="1" hangingPunct="1"/>
            <a:r>
              <a:rPr lang="pl-PL" altLang="it-IT" sz="1800" dirty="0">
                <a:solidFill>
                  <a:schemeClr val="accent2"/>
                </a:solidFill>
              </a:rPr>
              <a:t>W marcu 1616 roku, przy pierwszej próbie Inkwizycji potępienia naukowca, Cosimo II obronił swego znakomitego poddanego przed trybunałem rzymskim.</a:t>
            </a:r>
          </a:p>
          <a:p>
            <a:pPr eaLnBrk="1" hangingPunct="1"/>
            <a:r>
              <a:rPr lang="pl-PL" altLang="it-IT" sz="1800" dirty="0">
                <a:solidFill>
                  <a:schemeClr val="accent2"/>
                </a:solidFill>
              </a:rPr>
              <a:t>(Młodszy brat Cosimo, Carlo Ferdinando 1595-1666, został w grudniu 1615 roku kardynałem)</a:t>
            </a:r>
          </a:p>
          <a:p>
            <a:pPr eaLnBrk="1" hangingPunct="1"/>
            <a:r>
              <a:rPr lang="pl-PL" altLang="it-IT" sz="1800" dirty="0">
                <a:solidFill>
                  <a:schemeClr val="accent2"/>
                </a:solidFill>
              </a:rPr>
              <a:t>Cosimo II umiera w 1621 roku.</a:t>
            </a:r>
          </a:p>
          <a:p>
            <a:pPr eaLnBrk="1" hangingPunct="1"/>
            <a:r>
              <a:rPr lang="pl-PL" altLang="it-IT" sz="1800" dirty="0">
                <a:solidFill>
                  <a:schemeClr val="accent2"/>
                </a:solidFill>
              </a:rPr>
              <a:t>Przenosząc się do Florencji, Galileo pozostawia swoją </a:t>
            </a:r>
            <a:r>
              <a:rPr lang="pl-PL" altLang="it-IT" sz="1800" i="1" dirty="0" err="1">
                <a:solidFill>
                  <a:schemeClr val="accent2"/>
                </a:solidFill>
              </a:rPr>
              <a:t>convivente</a:t>
            </a:r>
            <a:r>
              <a:rPr lang="pl-PL" altLang="it-IT" sz="1800" dirty="0">
                <a:solidFill>
                  <a:schemeClr val="accent2"/>
                </a:solidFill>
              </a:rPr>
              <a:t> Marinę Gamba (1570-1612), z którą miał trójkę dzieci. Córki oddaje do klasztoru w </a:t>
            </a:r>
            <a:r>
              <a:rPr lang="pl-PL" altLang="it-IT" sz="1800" dirty="0" err="1">
                <a:solidFill>
                  <a:schemeClr val="accent2"/>
                </a:solidFill>
              </a:rPr>
              <a:t>Arcetri</a:t>
            </a:r>
            <a:r>
              <a:rPr lang="pl-PL" altLang="it-IT" sz="1800" dirty="0">
                <a:solidFill>
                  <a:schemeClr val="accent2"/>
                </a:solidFill>
              </a:rPr>
              <a:t> a syna zostawia z matką.</a:t>
            </a:r>
          </a:p>
          <a:p>
            <a:pPr eaLnBrk="1" hangingPunct="1">
              <a:lnSpc>
                <a:spcPct val="80000"/>
              </a:lnSpc>
            </a:pPr>
            <a:r>
              <a:rPr lang="en-AU" sz="1400" noProof="1"/>
              <a:t>Cosimo II mantenne sempre un grande interesse per la scienza e fu amico e protettore di Galileo Galilei: nel 1610 lo scienziato pisano fu richiamato in patria, dove ottenne una cattedra all'Università di Pisa, senza obbligo di lezioni e fu nominato Filosofo e Matematico di corte. In tale occasione, Galileo pensò bene di ringraziare il Granduca dedicandogli il "Sidereus Nuncius" e chiamando "</a:t>
            </a:r>
            <a:r>
              <a:rPr lang="en-AU" sz="1400" i="1" noProof="1"/>
              <a:t>medicea sidera</a:t>
            </a:r>
            <a:r>
              <a:rPr lang="en-AU" sz="1400" noProof="1"/>
              <a:t>" (astri medicei) i quattro satelliti di Giove da lui scoperti. Nel </a:t>
            </a:r>
            <a:r>
              <a:rPr lang="en-AU" sz="1400" noProof="1">
                <a:hlinkClick r:id="rId2" tooltip="1616"/>
              </a:rPr>
              <a:t>1616</a:t>
            </a:r>
            <a:r>
              <a:rPr lang="en-AU" sz="1400" noProof="1"/>
              <a:t>, in occasione di un primo tentativo dell'Inquisizione di condannare lo scienziato, Cosimo II fu determinato nel sottrarre il celebre suddito alla giustizia romana</a:t>
            </a:r>
            <a:r>
              <a:rPr lang="en-AU" altLang="it-IT" sz="1400" dirty="0"/>
              <a:t>.</a:t>
            </a:r>
            <a:endParaRPr lang="pl-PL" altLang="it-IT" sz="1400" dirty="0"/>
          </a:p>
        </p:txBody>
      </p:sp>
      <p:sp>
        <p:nvSpPr>
          <p:cNvPr id="60419" name="Rectangle 4">
            <a:extLst>
              <a:ext uri="{FF2B5EF4-FFF2-40B4-BE49-F238E27FC236}">
                <a16:creationId xmlns:a16="http://schemas.microsoft.com/office/drawing/2014/main" id="{BFC2300A-9356-DD22-9D28-73BFF531DAF1}"/>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Pizie (1610-)</a:t>
            </a:r>
            <a:endParaRPr lang="en-AU" altLang="it-IT">
              <a:solidFill>
                <a:schemeClr val="tx2"/>
              </a:solidFill>
            </a:endParaRPr>
          </a:p>
        </p:txBody>
      </p:sp>
    </p:spTree>
    <p:extLst>
      <p:ext uri="{BB962C8B-B14F-4D97-AF65-F5344CB8AC3E}">
        <p14:creationId xmlns:p14="http://schemas.microsoft.com/office/powerpoint/2010/main" val="3901289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6B2F6793-E561-FD47-E7A5-D8FCDE848F89}"/>
              </a:ext>
            </a:extLst>
          </p:cNvPr>
          <p:cNvSpPr>
            <a:spLocks noGrp="1" noChangeArrowheads="1"/>
          </p:cNvSpPr>
          <p:nvPr>
            <p:ph type="title"/>
          </p:nvPr>
        </p:nvSpPr>
        <p:spPr/>
        <p:txBody>
          <a:bodyPr/>
          <a:lstStyle/>
          <a:p>
            <a:pPr algn="l" eaLnBrk="1" hangingPunct="1"/>
            <a:r>
              <a:rPr lang="pl-PL" altLang="it-IT" sz="3200" dirty="0"/>
              <a:t>Galileusz: izochronizm wahadła</a:t>
            </a:r>
            <a:br>
              <a:rPr lang="pl-PL" altLang="it-IT" sz="3200" dirty="0"/>
            </a:br>
            <a:r>
              <a:rPr lang="pl-PL" altLang="it-IT" sz="2400" dirty="0">
                <a:solidFill>
                  <a:schemeClr val="accent2"/>
                </a:solidFill>
              </a:rPr>
              <a:t>Piękne średniowieczne zegary, nie były dokładne</a:t>
            </a:r>
            <a:endParaRPr lang="it-IT" altLang="it-IT" sz="2400" dirty="0">
              <a:solidFill>
                <a:schemeClr val="accent2"/>
              </a:solidFill>
            </a:endParaRPr>
          </a:p>
        </p:txBody>
      </p:sp>
      <p:pic>
        <p:nvPicPr>
          <p:cNvPr id="22531" name="Segnaposto contenuto 6" descr="Immagine che contiene edificio, orologio, esterni, pietra&#10;&#10;Descrizione generata automaticamente">
            <a:extLst>
              <a:ext uri="{FF2B5EF4-FFF2-40B4-BE49-F238E27FC236}">
                <a16:creationId xmlns:a16="http://schemas.microsoft.com/office/drawing/2014/main" id="{F998CA63-3B40-785B-CE7A-CB8EAFDC59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675" y="1792288"/>
            <a:ext cx="4256088" cy="3868737"/>
          </a:xfrm>
        </p:spPr>
      </p:pic>
      <p:sp>
        <p:nvSpPr>
          <p:cNvPr id="22532" name="CasellaDiTesto 4">
            <a:extLst>
              <a:ext uri="{FF2B5EF4-FFF2-40B4-BE49-F238E27FC236}">
                <a16:creationId xmlns:a16="http://schemas.microsoft.com/office/drawing/2014/main" id="{9206AA06-A26A-F51F-B0D3-95C370B3DA25}"/>
              </a:ext>
            </a:extLst>
          </p:cNvPr>
          <p:cNvSpPr txBox="1">
            <a:spLocks noChangeArrowheads="1"/>
          </p:cNvSpPr>
          <p:nvPr/>
        </p:nvSpPr>
        <p:spPr bwMode="auto">
          <a:xfrm>
            <a:off x="180975" y="61023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https://www.barcelo.com/guia-turismo/en/czech-republic/praga/things-to-do/astronomical-clock-prague/</a:t>
            </a:r>
          </a:p>
        </p:txBody>
      </p:sp>
      <p:pic>
        <p:nvPicPr>
          <p:cNvPr id="22533" name="Immagine 8" descr="Immagine che contiene interni&#10;&#10;Descrizione generata automaticamente">
            <a:extLst>
              <a:ext uri="{FF2B5EF4-FFF2-40B4-BE49-F238E27FC236}">
                <a16:creationId xmlns:a16="http://schemas.microsoft.com/office/drawing/2014/main" id="{19830CCD-AF6A-EAA7-336A-246466310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1587086"/>
            <a:ext cx="3384377" cy="451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CasellaDiTesto 10">
            <a:extLst>
              <a:ext uri="{FF2B5EF4-FFF2-40B4-BE49-F238E27FC236}">
                <a16:creationId xmlns:a16="http://schemas.microsoft.com/office/drawing/2014/main" id="{30FB0185-6276-2AB0-D12C-F3E99654EF8E}"/>
              </a:ext>
            </a:extLst>
          </p:cNvPr>
          <p:cNvSpPr txBox="1">
            <a:spLocks noChangeArrowheads="1"/>
          </p:cNvSpPr>
          <p:nvPr/>
        </p:nvSpPr>
        <p:spPr bwMode="auto">
          <a:xfrm>
            <a:off x="4776788" y="62595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https://www.gdansk.pl/download/2019-11/138309.jpg</a:t>
            </a:r>
          </a:p>
        </p:txBody>
      </p:sp>
    </p:spTree>
    <p:extLst>
      <p:ext uri="{BB962C8B-B14F-4D97-AF65-F5344CB8AC3E}">
        <p14:creationId xmlns:p14="http://schemas.microsoft.com/office/powerpoint/2010/main" val="396000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0C11C4B-5D74-39A7-1490-301108EDC509}"/>
              </a:ext>
            </a:extLst>
          </p:cNvPr>
          <p:cNvSpPr>
            <a:spLocks noGrp="1" noChangeArrowheads="1"/>
          </p:cNvSpPr>
          <p:nvPr>
            <p:ph type="title"/>
          </p:nvPr>
        </p:nvSpPr>
        <p:spPr>
          <a:xfrm>
            <a:off x="468313" y="260350"/>
            <a:ext cx="8229600" cy="1143000"/>
          </a:xfrm>
        </p:spPr>
        <p:txBody>
          <a:bodyPr/>
          <a:lstStyle/>
          <a:p>
            <a:r>
              <a:rPr lang="pl-PL" altLang="en-US" sz="3600">
                <a:solidFill>
                  <a:schemeClr val="accent2"/>
                </a:solidFill>
              </a:rPr>
              <a:t>Johannes Kepler: Harmonia Sfer</a:t>
            </a:r>
            <a:endParaRPr lang="en-AU" altLang="en-US" sz="3600">
              <a:solidFill>
                <a:schemeClr val="accent2"/>
              </a:solidFill>
            </a:endParaRPr>
          </a:p>
        </p:txBody>
      </p:sp>
      <p:sp>
        <p:nvSpPr>
          <p:cNvPr id="47107" name="Text Box 3">
            <a:extLst>
              <a:ext uri="{FF2B5EF4-FFF2-40B4-BE49-F238E27FC236}">
                <a16:creationId xmlns:a16="http://schemas.microsoft.com/office/drawing/2014/main" id="{496ECF53-29BE-D959-3232-D92B6E939F25}"/>
              </a:ext>
            </a:extLst>
          </p:cNvPr>
          <p:cNvSpPr txBox="1">
            <a:spLocks noChangeArrowheads="1"/>
          </p:cNvSpPr>
          <p:nvPr/>
        </p:nvSpPr>
        <p:spPr bwMode="auto">
          <a:xfrm>
            <a:off x="303213" y="6329363"/>
            <a:ext cx="4640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600" dirty="0">
                <a:solidFill>
                  <a:schemeClr val="tx2"/>
                </a:solidFill>
              </a:rPr>
              <a:t>http://www.keplersdiscovery.com/Harmonies.html</a:t>
            </a:r>
          </a:p>
        </p:txBody>
      </p:sp>
      <p:pic>
        <p:nvPicPr>
          <p:cNvPr id="47108" name="Picture 4">
            <a:extLst>
              <a:ext uri="{FF2B5EF4-FFF2-40B4-BE49-F238E27FC236}">
                <a16:creationId xmlns:a16="http://schemas.microsoft.com/office/drawing/2014/main" id="{2E8D5AD0-D58F-EFB3-3B74-FC42BE59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060575"/>
            <a:ext cx="3468687" cy="38163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 Box 5">
            <a:extLst>
              <a:ext uri="{FF2B5EF4-FFF2-40B4-BE49-F238E27FC236}">
                <a16:creationId xmlns:a16="http://schemas.microsoft.com/office/drawing/2014/main" id="{DCCB3337-B9DB-97BD-0F16-9211CB47157E}"/>
              </a:ext>
            </a:extLst>
          </p:cNvPr>
          <p:cNvSpPr txBox="1">
            <a:spLocks noChangeArrowheads="1"/>
          </p:cNvSpPr>
          <p:nvPr/>
        </p:nvSpPr>
        <p:spPr bwMode="auto">
          <a:xfrm>
            <a:off x="-59754" y="1192638"/>
            <a:ext cx="842530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pl-PL" altLang="en-US" sz="1900" dirty="0">
                <a:solidFill>
                  <a:schemeClr val="tx2"/>
                </a:solidFill>
              </a:rPr>
              <a:t>W „</a:t>
            </a:r>
            <a:r>
              <a:rPr lang="pl-PL" altLang="en-US" sz="1900" dirty="0" err="1">
                <a:solidFill>
                  <a:schemeClr val="tx2"/>
                </a:solidFill>
              </a:rPr>
              <a:t>Mysterium</a:t>
            </a:r>
            <a:r>
              <a:rPr lang="pl-PL" altLang="en-US" sz="1900" dirty="0">
                <a:solidFill>
                  <a:schemeClr val="tx2"/>
                </a:solidFill>
              </a:rPr>
              <a:t> </a:t>
            </a:r>
            <a:r>
              <a:rPr lang="pl-PL" altLang="en-US" sz="1900" dirty="0" err="1">
                <a:solidFill>
                  <a:schemeClr val="tx2"/>
                </a:solidFill>
              </a:rPr>
              <a:t>Cosmographicum</a:t>
            </a:r>
            <a:r>
              <a:rPr lang="pl-PL" altLang="en-US" sz="1900" dirty="0">
                <a:solidFill>
                  <a:schemeClr val="tx2"/>
                </a:solidFill>
              </a:rPr>
              <a:t>” Kepler nie szukał praw </a:t>
            </a:r>
            <a:r>
              <a:rPr lang="pl-PL" altLang="en-US" sz="1900" i="1" dirty="0">
                <a:solidFill>
                  <a:schemeClr val="tx2"/>
                </a:solidFill>
              </a:rPr>
              <a:t>Keplera</a:t>
            </a:r>
            <a:r>
              <a:rPr lang="pl-PL" altLang="en-US" sz="1900" dirty="0">
                <a:solidFill>
                  <a:schemeClr val="tx2"/>
                </a:solidFill>
              </a:rPr>
              <a:t>, ale idealnych nieco zależności rozmiarów orbit od </a:t>
            </a:r>
          </a:p>
          <a:p>
            <a:pPr algn="r">
              <a:spcBef>
                <a:spcPct val="0"/>
              </a:spcBef>
              <a:buFontTx/>
              <a:buNone/>
            </a:pPr>
            <a:r>
              <a:rPr lang="pl-PL" altLang="en-US" sz="1900" dirty="0">
                <a:solidFill>
                  <a:schemeClr val="tx2"/>
                </a:solidFill>
              </a:rPr>
              <a:t>idealnych, Platońskich brył.</a:t>
            </a:r>
          </a:p>
          <a:p>
            <a:pPr algn="r">
              <a:spcBef>
                <a:spcPct val="0"/>
              </a:spcBef>
              <a:buFontTx/>
              <a:buNone/>
            </a:pPr>
            <a:endParaRPr lang="pl-PL" altLang="en-US" sz="1900" dirty="0">
              <a:solidFill>
                <a:schemeClr val="tx2"/>
              </a:solidFill>
            </a:endParaRPr>
          </a:p>
          <a:p>
            <a:pPr algn="r">
              <a:spcBef>
                <a:spcPct val="0"/>
              </a:spcBef>
              <a:buFontTx/>
              <a:buNone/>
            </a:pPr>
            <a:r>
              <a:rPr lang="pl-PL" altLang="en-US" sz="1900" dirty="0">
                <a:solidFill>
                  <a:schemeClr val="tx2"/>
                </a:solidFill>
              </a:rPr>
              <a:t>To jeden z najlepszych w historii nauki</a:t>
            </a:r>
          </a:p>
          <a:p>
            <a:pPr algn="r">
              <a:spcBef>
                <a:spcPct val="0"/>
              </a:spcBef>
              <a:buFontTx/>
              <a:buNone/>
            </a:pPr>
            <a:r>
              <a:rPr lang="pl-PL" altLang="en-US" sz="1900" dirty="0">
                <a:solidFill>
                  <a:schemeClr val="tx2"/>
                </a:solidFill>
              </a:rPr>
              <a:t>przykład, kiedy błędna idea prowadzi </a:t>
            </a:r>
          </a:p>
          <a:p>
            <a:pPr algn="r">
              <a:spcBef>
                <a:spcPct val="0"/>
              </a:spcBef>
              <a:buFontTx/>
              <a:buNone/>
            </a:pPr>
            <a:r>
              <a:rPr lang="pl-PL" altLang="en-US" sz="1900" dirty="0">
                <a:solidFill>
                  <a:schemeClr val="tx2"/>
                </a:solidFill>
              </a:rPr>
              <a:t>do nieoczekiwanych, genialnych </a:t>
            </a:r>
          </a:p>
          <a:p>
            <a:pPr algn="r">
              <a:spcBef>
                <a:spcPct val="0"/>
              </a:spcBef>
              <a:buFontTx/>
              <a:buNone/>
            </a:pPr>
            <a:r>
              <a:rPr lang="pl-PL" altLang="en-US" sz="1900" dirty="0">
                <a:solidFill>
                  <a:schemeClr val="tx2"/>
                </a:solidFill>
              </a:rPr>
              <a:t>wniosków i praw.   </a:t>
            </a:r>
            <a:endParaRPr lang="en-AU" altLang="en-US" sz="1900" dirty="0">
              <a:solidFill>
                <a:schemeClr val="tx2"/>
              </a:solidFill>
            </a:endParaRPr>
          </a:p>
        </p:txBody>
      </p:sp>
      <p:sp>
        <p:nvSpPr>
          <p:cNvPr id="97287" name="Text Box 7">
            <a:extLst>
              <a:ext uri="{FF2B5EF4-FFF2-40B4-BE49-F238E27FC236}">
                <a16:creationId xmlns:a16="http://schemas.microsoft.com/office/drawing/2014/main" id="{5FC89B70-8745-F4A6-BFA6-91274C4B0C4C}"/>
              </a:ext>
            </a:extLst>
          </p:cNvPr>
          <p:cNvSpPr txBox="1">
            <a:spLocks noChangeArrowheads="1"/>
          </p:cNvSpPr>
          <p:nvPr/>
        </p:nvSpPr>
        <p:spPr bwMode="auto">
          <a:xfrm>
            <a:off x="5219699" y="3855501"/>
            <a:ext cx="3240088" cy="24860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400">
                <a:solidFill>
                  <a:srgbClr val="FF0000"/>
                </a:solidFill>
              </a:rPr>
              <a:t>Kepler (1610):</a:t>
            </a:r>
          </a:p>
          <a:p>
            <a:pPr>
              <a:spcBef>
                <a:spcPct val="0"/>
              </a:spcBef>
              <a:buFontTx/>
              <a:buNone/>
            </a:pPr>
            <a:endParaRPr lang="pl-PL" altLang="en-US" sz="2400">
              <a:solidFill>
                <a:srgbClr val="FF0000"/>
              </a:solidFill>
            </a:endParaRPr>
          </a:p>
          <a:p>
            <a:pPr>
              <a:spcBef>
                <a:spcPct val="0"/>
              </a:spcBef>
              <a:buFontTx/>
              <a:buNone/>
            </a:pPr>
            <a:r>
              <a:rPr lang="pl-PL" altLang="en-US" sz="2400" b="1">
                <a:solidFill>
                  <a:srgbClr val="FF0000"/>
                </a:solidFill>
              </a:rPr>
              <a:t>R</a:t>
            </a:r>
            <a:r>
              <a:rPr lang="pl-PL" altLang="en-US" sz="2400" b="1" baseline="30000">
                <a:solidFill>
                  <a:srgbClr val="FF0000"/>
                </a:solidFill>
              </a:rPr>
              <a:t>3</a:t>
            </a:r>
            <a:r>
              <a:rPr lang="pl-PL" altLang="en-US" sz="2400" b="1">
                <a:solidFill>
                  <a:srgbClr val="FF0000"/>
                </a:solidFill>
              </a:rPr>
              <a:t>/T</a:t>
            </a:r>
            <a:r>
              <a:rPr lang="pl-PL" altLang="en-US" sz="2400" b="1" baseline="30000">
                <a:solidFill>
                  <a:srgbClr val="FF0000"/>
                </a:solidFill>
              </a:rPr>
              <a:t>2</a:t>
            </a:r>
            <a:r>
              <a:rPr lang="pl-PL" altLang="en-US" sz="2400" b="1">
                <a:solidFill>
                  <a:srgbClr val="FF0000"/>
                </a:solidFill>
              </a:rPr>
              <a:t> = const</a:t>
            </a:r>
          </a:p>
          <a:p>
            <a:pPr>
              <a:spcBef>
                <a:spcPct val="0"/>
              </a:spcBef>
              <a:buFontTx/>
              <a:buNone/>
            </a:pPr>
            <a:endParaRPr lang="pl-PL" altLang="en-US" sz="2400" b="1">
              <a:solidFill>
                <a:srgbClr val="FF0000"/>
              </a:solidFill>
            </a:endParaRPr>
          </a:p>
          <a:p>
            <a:pPr>
              <a:spcBef>
                <a:spcPct val="0"/>
              </a:spcBef>
              <a:buFontTx/>
              <a:buNone/>
            </a:pPr>
            <a:r>
              <a:rPr lang="pl-PL" altLang="en-US" sz="2000">
                <a:solidFill>
                  <a:schemeClr val="tx2"/>
                </a:solidFill>
              </a:rPr>
              <a:t>gdzie </a:t>
            </a:r>
            <a:r>
              <a:rPr lang="pl-PL" altLang="en-US" sz="2000" i="1">
                <a:solidFill>
                  <a:schemeClr val="tx2"/>
                </a:solidFill>
              </a:rPr>
              <a:t>R</a:t>
            </a:r>
            <a:r>
              <a:rPr lang="pl-PL" altLang="en-US" sz="2000">
                <a:solidFill>
                  <a:schemeClr val="tx2"/>
                </a:solidFill>
              </a:rPr>
              <a:t> jest odległością planety od Słońca </a:t>
            </a:r>
          </a:p>
          <a:p>
            <a:pPr>
              <a:spcBef>
                <a:spcPct val="0"/>
              </a:spcBef>
              <a:buFontTx/>
              <a:buNone/>
            </a:pPr>
            <a:r>
              <a:rPr lang="pl-PL" altLang="en-US" sz="2000">
                <a:solidFill>
                  <a:schemeClr val="tx2"/>
                </a:solidFill>
              </a:rPr>
              <a:t>a </a:t>
            </a:r>
            <a:r>
              <a:rPr lang="pl-PL" altLang="en-US" sz="2000" i="1">
                <a:solidFill>
                  <a:schemeClr val="tx2"/>
                </a:solidFill>
              </a:rPr>
              <a:t>T </a:t>
            </a:r>
            <a:r>
              <a:rPr lang="pl-PL" altLang="en-US" sz="2000">
                <a:solidFill>
                  <a:schemeClr val="tx2"/>
                </a:solidFill>
              </a:rPr>
              <a:t>– okresem obiegu </a:t>
            </a:r>
            <a:endParaRPr lang="en-AU" altLang="en-US" sz="2000">
              <a:solidFill>
                <a:schemeClr val="tx2"/>
              </a:solidFill>
            </a:endParaRPr>
          </a:p>
        </p:txBody>
      </p:sp>
    </p:spTree>
    <p:extLst>
      <p:ext uri="{BB962C8B-B14F-4D97-AF65-F5344CB8AC3E}">
        <p14:creationId xmlns:p14="http://schemas.microsoft.com/office/powerpoint/2010/main" val="103797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riodo di un pendolo">
            <a:extLst>
              <a:ext uri="{FF2B5EF4-FFF2-40B4-BE49-F238E27FC236}">
                <a16:creationId xmlns:a16="http://schemas.microsoft.com/office/drawing/2014/main" id="{900C4729-41FD-8F4C-24C2-0884CE72E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32" y="4847588"/>
            <a:ext cx="2628868" cy="173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olo 1">
            <a:extLst>
              <a:ext uri="{FF2B5EF4-FFF2-40B4-BE49-F238E27FC236}">
                <a16:creationId xmlns:a16="http://schemas.microsoft.com/office/drawing/2014/main" id="{2E2F09A1-36F6-B5B2-EF78-50EAA7990709}"/>
              </a:ext>
            </a:extLst>
          </p:cNvPr>
          <p:cNvSpPr>
            <a:spLocks noGrp="1" noChangeArrowheads="1"/>
          </p:cNvSpPr>
          <p:nvPr>
            <p:ph type="title"/>
          </p:nvPr>
        </p:nvSpPr>
        <p:spPr/>
        <p:txBody>
          <a:bodyPr/>
          <a:lstStyle/>
          <a:p>
            <a:pPr eaLnBrk="1" hangingPunct="1"/>
            <a:r>
              <a:rPr lang="pl-PL" altLang="it-IT" sz="3600" dirty="0"/>
              <a:t>Musieliśmy czekać na wielkiego Galileusza</a:t>
            </a:r>
            <a:endParaRPr lang="it-IT" altLang="it-IT" sz="3600" dirty="0"/>
          </a:p>
        </p:txBody>
      </p:sp>
      <p:sp>
        <p:nvSpPr>
          <p:cNvPr id="23555" name="Segnaposto contenuto 2">
            <a:extLst>
              <a:ext uri="{FF2B5EF4-FFF2-40B4-BE49-F238E27FC236}">
                <a16:creationId xmlns:a16="http://schemas.microsoft.com/office/drawing/2014/main" id="{E8A11CD8-7ACA-D59F-BE3C-EAC1DA94D8D1}"/>
              </a:ext>
            </a:extLst>
          </p:cNvPr>
          <p:cNvSpPr>
            <a:spLocks noGrp="1" noChangeArrowheads="1"/>
          </p:cNvSpPr>
          <p:nvPr>
            <p:ph idx="1"/>
          </p:nvPr>
        </p:nvSpPr>
        <p:spPr>
          <a:xfrm>
            <a:off x="-100418" y="1404938"/>
            <a:ext cx="8840788" cy="4525962"/>
          </a:xfrm>
        </p:spPr>
        <p:txBody>
          <a:bodyPr/>
          <a:lstStyle/>
          <a:p>
            <a:pPr eaLnBrk="1" hangingPunct="1"/>
            <a:r>
              <a:rPr lang="pl-PL" altLang="it-IT" sz="2200" dirty="0"/>
              <a:t>On, prawdopodobnie znudzony lekcją na uniwersytecie (którego nigdy nie ukończył, ale kilka lat później powrócił do Pizy jako profesor matematyki na uniwersytecie) zauważył, że duże kandelabry zwisające z sufitu kołyszą się powoli.</a:t>
            </a:r>
            <a:r>
              <a:rPr lang="it-IT" altLang="it-IT" sz="2200" dirty="0"/>
              <a:t>  </a:t>
            </a:r>
          </a:p>
        </p:txBody>
      </p:sp>
      <p:sp>
        <p:nvSpPr>
          <p:cNvPr id="23556" name="CasellaDiTesto 4">
            <a:extLst>
              <a:ext uri="{FF2B5EF4-FFF2-40B4-BE49-F238E27FC236}">
                <a16:creationId xmlns:a16="http://schemas.microsoft.com/office/drawing/2014/main" id="{6A98D8A6-947D-8F17-7364-B3FBA92D8811}"/>
              </a:ext>
            </a:extLst>
          </p:cNvPr>
          <p:cNvSpPr txBox="1">
            <a:spLocks noChangeArrowheads="1"/>
          </p:cNvSpPr>
          <p:nvPr/>
        </p:nvSpPr>
        <p:spPr bwMode="auto">
          <a:xfrm>
            <a:off x="5077619" y="2878916"/>
            <a:ext cx="37401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t>Mierząc własnym biciem serca, zdał sobie sprawę, że okres tych oscylacji nie zależy od ich amplitudy.
W ten sposób wynaleziono współczesny "zegar".</a:t>
            </a:r>
            <a:endParaRPr lang="it-IT" altLang="it-IT" sz="2200" i="0" dirty="0"/>
          </a:p>
        </p:txBody>
      </p:sp>
      <p:pic>
        <p:nvPicPr>
          <p:cNvPr id="23557" name="Immagine 6" descr="Immagine che contiene interni, arco, colonnato&#10;&#10;Descrizione generata automaticamente">
            <a:extLst>
              <a:ext uri="{FF2B5EF4-FFF2-40B4-BE49-F238E27FC236}">
                <a16:creationId xmlns:a16="http://schemas.microsoft.com/office/drawing/2014/main" id="{5C9DFE54-F15D-8F49-923B-83E03797D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2898537"/>
            <a:ext cx="45196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CasellaDiTesto 8">
            <a:extLst>
              <a:ext uri="{FF2B5EF4-FFF2-40B4-BE49-F238E27FC236}">
                <a16:creationId xmlns:a16="http://schemas.microsoft.com/office/drawing/2014/main" id="{C0D4221D-12A6-5ABD-61FC-21A592931FB6}"/>
              </a:ext>
            </a:extLst>
          </p:cNvPr>
          <p:cNvSpPr txBox="1">
            <a:spLocks noChangeArrowheads="1"/>
          </p:cNvSpPr>
          <p:nvPr/>
        </p:nvSpPr>
        <p:spPr bwMode="auto">
          <a:xfrm>
            <a:off x="277971" y="6326191"/>
            <a:ext cx="7785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dirty="0"/>
              <a:t>https://commons.wikimedia.org/wiki/File:Interno_del_Battistero_-_panoramio_(1).jpg</a:t>
            </a:r>
          </a:p>
        </p:txBody>
      </p:sp>
    </p:spTree>
    <p:extLst>
      <p:ext uri="{BB962C8B-B14F-4D97-AF65-F5344CB8AC3E}">
        <p14:creationId xmlns:p14="http://schemas.microsoft.com/office/powerpoint/2010/main" val="150805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18EBABC-8B2E-23D9-C09E-8932B96A2D96}"/>
              </a:ext>
            </a:extLst>
          </p:cNvPr>
          <p:cNvSpPr>
            <a:spLocks noGrp="1" noChangeArrowheads="1"/>
          </p:cNvSpPr>
          <p:nvPr>
            <p:ph type="ctrTitle"/>
          </p:nvPr>
        </p:nvSpPr>
        <p:spPr>
          <a:xfrm>
            <a:off x="0" y="188913"/>
            <a:ext cx="7308850" cy="1470025"/>
          </a:xfrm>
        </p:spPr>
        <p:txBody>
          <a:bodyPr anchor="ctr"/>
          <a:lstStyle/>
          <a:p>
            <a:pPr eaLnBrk="1" hangingPunct="1"/>
            <a:r>
              <a:rPr lang="it-IT" altLang="it-IT" sz="3200" dirty="0"/>
              <a:t>Proviamo un piano inclinato un po’ più grande…</a:t>
            </a:r>
            <a:endParaRPr lang="en-AU" altLang="it-IT" sz="3600" dirty="0"/>
          </a:p>
        </p:txBody>
      </p:sp>
      <p:sp>
        <p:nvSpPr>
          <p:cNvPr id="33795" name="Text Box 4">
            <a:extLst>
              <a:ext uri="{FF2B5EF4-FFF2-40B4-BE49-F238E27FC236}">
                <a16:creationId xmlns:a16="http://schemas.microsoft.com/office/drawing/2014/main" id="{D0795115-A8D6-F126-C35F-3F8D6DAB4E29}"/>
              </a:ext>
            </a:extLst>
          </p:cNvPr>
          <p:cNvSpPr txBox="1">
            <a:spLocks noChangeArrowheads="1"/>
          </p:cNvSpPr>
          <p:nvPr/>
        </p:nvSpPr>
        <p:spPr bwMode="auto">
          <a:xfrm>
            <a:off x="611188" y="3500438"/>
            <a:ext cx="222368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Ascolta il filmato</a:t>
            </a:r>
            <a:endParaRPr lang="en-AU" altLang="it-IT" sz="2200" dirty="0">
              <a:solidFill>
                <a:schemeClr val="accent2"/>
              </a:solidFill>
            </a:endParaRPr>
          </a:p>
        </p:txBody>
      </p:sp>
      <p:pic>
        <p:nvPicPr>
          <p:cNvPr id="33796" name="Picture 7">
            <a:extLst>
              <a:ext uri="{FF2B5EF4-FFF2-40B4-BE49-F238E27FC236}">
                <a16:creationId xmlns:a16="http://schemas.microsoft.com/office/drawing/2014/main" id="{C91F45C3-D3F2-6730-59C8-896473DD2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57338"/>
            <a:ext cx="3979863"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8">
            <a:extLst>
              <a:ext uri="{FF2B5EF4-FFF2-40B4-BE49-F238E27FC236}">
                <a16:creationId xmlns:a16="http://schemas.microsoft.com/office/drawing/2014/main" id="{258D5CD2-3174-6EE5-6A6C-3A25D2F6F33B}"/>
              </a:ext>
            </a:extLst>
          </p:cNvPr>
          <p:cNvSpPr txBox="1">
            <a:spLocks noChangeArrowheads="1"/>
          </p:cNvSpPr>
          <p:nvPr/>
        </p:nvSpPr>
        <p:spPr bwMode="auto">
          <a:xfrm>
            <a:off x="611188" y="4437063"/>
            <a:ext cx="69497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A che distanza si trovano i campanelli</a:t>
            </a:r>
            <a:r>
              <a:rPr lang="pl-PL" altLang="it-IT" sz="2200" dirty="0">
                <a:solidFill>
                  <a:schemeClr val="accent2"/>
                </a:solidFill>
              </a:rPr>
              <a:t>? </a:t>
            </a:r>
            <a:r>
              <a:rPr lang="it-IT" altLang="it-IT" sz="2200" dirty="0">
                <a:solidFill>
                  <a:schemeClr val="accent2"/>
                </a:solidFill>
              </a:rPr>
              <a:t>Uguali, vero</a:t>
            </a:r>
            <a:r>
              <a:rPr lang="pl-PL" altLang="it-IT" sz="2200" dirty="0">
                <a:solidFill>
                  <a:schemeClr val="accent2"/>
                </a:solidFill>
              </a:rPr>
              <a:t>?</a:t>
            </a:r>
            <a:endParaRPr lang="en-AU" altLang="it-IT" sz="2200" dirty="0">
              <a:solidFill>
                <a:schemeClr val="accent2"/>
              </a:solidFill>
            </a:endParaRPr>
          </a:p>
        </p:txBody>
      </p:sp>
      <p:sp>
        <p:nvSpPr>
          <p:cNvPr id="33798" name="Text Box 9">
            <a:extLst>
              <a:ext uri="{FF2B5EF4-FFF2-40B4-BE49-F238E27FC236}">
                <a16:creationId xmlns:a16="http://schemas.microsoft.com/office/drawing/2014/main" id="{856D7DAC-4657-8E20-0519-C92059F8BE62}"/>
              </a:ext>
            </a:extLst>
          </p:cNvPr>
          <p:cNvSpPr txBox="1">
            <a:spLocks noChangeArrowheads="1"/>
          </p:cNvSpPr>
          <p:nvPr/>
        </p:nvSpPr>
        <p:spPr bwMode="auto">
          <a:xfrm>
            <a:off x="611188" y="5400983"/>
            <a:ext cx="36535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Adesso </a:t>
            </a:r>
            <a:r>
              <a:rPr lang="it-IT" altLang="it-IT" sz="2200" i="1" dirty="0">
                <a:solidFill>
                  <a:schemeClr val="accent2"/>
                </a:solidFill>
              </a:rPr>
              <a:t>guardiamo</a:t>
            </a:r>
            <a:r>
              <a:rPr lang="it-IT" altLang="it-IT" sz="2200" dirty="0">
                <a:solidFill>
                  <a:schemeClr val="accent2"/>
                </a:solidFill>
              </a:rPr>
              <a:t> il filmato</a:t>
            </a:r>
            <a:endParaRPr lang="en-AU" altLang="it-IT" sz="2200" dirty="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0806FF2-4DE2-4036-2C5A-9465BB77E853}"/>
              </a:ext>
            </a:extLst>
          </p:cNvPr>
          <p:cNvSpPr>
            <a:spLocks noGrp="1" noChangeArrowheads="1"/>
          </p:cNvSpPr>
          <p:nvPr>
            <p:ph type="ctrTitle"/>
          </p:nvPr>
        </p:nvSpPr>
        <p:spPr>
          <a:xfrm>
            <a:off x="0" y="188913"/>
            <a:ext cx="7308850" cy="1470025"/>
          </a:xfrm>
        </p:spPr>
        <p:txBody>
          <a:bodyPr anchor="ctr"/>
          <a:lstStyle/>
          <a:p>
            <a:pPr eaLnBrk="1" hangingPunct="1"/>
            <a:r>
              <a:rPr lang="it-IT" altLang="it-IT" sz="3200" dirty="0"/>
              <a:t>Misuriamo le distanze </a:t>
            </a:r>
            <a:endParaRPr lang="en-AU" altLang="it-IT" sz="3600" dirty="0"/>
          </a:p>
        </p:txBody>
      </p:sp>
      <p:sp>
        <p:nvSpPr>
          <p:cNvPr id="34819" name="Text Box 5">
            <a:extLst>
              <a:ext uri="{FF2B5EF4-FFF2-40B4-BE49-F238E27FC236}">
                <a16:creationId xmlns:a16="http://schemas.microsoft.com/office/drawing/2014/main" id="{031B5C14-E98D-639D-5922-456569838186}"/>
              </a:ext>
            </a:extLst>
          </p:cNvPr>
          <p:cNvSpPr txBox="1">
            <a:spLocks noChangeArrowheads="1"/>
          </p:cNvSpPr>
          <p:nvPr/>
        </p:nvSpPr>
        <p:spPr bwMode="auto">
          <a:xfrm>
            <a:off x="689694" y="4465199"/>
            <a:ext cx="84737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Distan</a:t>
            </a:r>
            <a:r>
              <a:rPr lang="it-IT" altLang="it-IT" sz="2200" dirty="0" err="1">
                <a:solidFill>
                  <a:schemeClr val="accent2"/>
                </a:solidFill>
              </a:rPr>
              <a:t>ze</a:t>
            </a:r>
            <a:r>
              <a:rPr lang="it-IT" altLang="it-IT" sz="2200" dirty="0">
                <a:solidFill>
                  <a:schemeClr val="accent2"/>
                </a:solidFill>
              </a:rPr>
              <a:t> sono</a:t>
            </a:r>
            <a:r>
              <a:rPr lang="pl-PL" altLang="it-IT" sz="2200" dirty="0">
                <a:solidFill>
                  <a:schemeClr val="accent2"/>
                </a:solidFill>
              </a:rPr>
              <a:t> 1 : 3 : 5 :</a:t>
            </a:r>
            <a:r>
              <a:rPr lang="it-IT" altLang="it-IT" sz="2200" dirty="0">
                <a:solidFill>
                  <a:schemeClr val="accent2"/>
                </a:solidFill>
              </a:rPr>
              <a:t> </a:t>
            </a:r>
            <a:r>
              <a:rPr lang="pl-PL" altLang="it-IT" sz="2200" dirty="0">
                <a:solidFill>
                  <a:schemeClr val="accent2"/>
                </a:solidFill>
              </a:rPr>
              <a:t>7</a:t>
            </a:r>
            <a:r>
              <a:rPr lang="it-IT" altLang="it-IT" sz="2200" dirty="0">
                <a:solidFill>
                  <a:schemeClr val="accent2"/>
                </a:solidFill>
              </a:rPr>
              <a:t> (scarpe)</a:t>
            </a:r>
            <a:r>
              <a:rPr lang="pl-PL" altLang="it-IT" sz="2200" dirty="0">
                <a:solidFill>
                  <a:schemeClr val="accent2"/>
                </a:solidFill>
              </a:rPr>
              <a:t>, i.e. </a:t>
            </a:r>
            <a:r>
              <a:rPr lang="it-IT" altLang="it-IT" sz="2200" dirty="0">
                <a:solidFill>
                  <a:schemeClr val="accent2"/>
                </a:solidFill>
              </a:rPr>
              <a:t>numeri dispari </a:t>
            </a:r>
            <a:r>
              <a:rPr lang="pl-PL" altLang="it-IT" sz="2200" dirty="0">
                <a:solidFill>
                  <a:schemeClr val="accent2"/>
                </a:solidFill>
              </a:rPr>
              <a:t>successiv</a:t>
            </a:r>
            <a:r>
              <a:rPr lang="it-IT" altLang="it-IT" sz="2200" dirty="0">
                <a:solidFill>
                  <a:schemeClr val="accent2"/>
                </a:solidFill>
              </a:rPr>
              <a:t>i</a:t>
            </a:r>
            <a:endParaRPr lang="en-AU" altLang="it-IT" sz="2200" dirty="0">
              <a:solidFill>
                <a:schemeClr val="accent2"/>
              </a:solidFill>
            </a:endParaRPr>
          </a:p>
        </p:txBody>
      </p:sp>
      <p:sp>
        <p:nvSpPr>
          <p:cNvPr id="34820" name="Text Box 6">
            <a:extLst>
              <a:ext uri="{FF2B5EF4-FFF2-40B4-BE49-F238E27FC236}">
                <a16:creationId xmlns:a16="http://schemas.microsoft.com/office/drawing/2014/main" id="{535774AE-CB93-F229-6172-6B2478F12508}"/>
              </a:ext>
            </a:extLst>
          </p:cNvPr>
          <p:cNvSpPr txBox="1">
            <a:spLocks noChangeArrowheads="1"/>
          </p:cNvSpPr>
          <p:nvPr/>
        </p:nvSpPr>
        <p:spPr bwMode="auto">
          <a:xfrm>
            <a:off x="611188" y="5373688"/>
            <a:ext cx="491031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Questa è la legge scoperta da G</a:t>
            </a:r>
            <a:r>
              <a:rPr lang="pl-PL" altLang="it-IT" sz="2200" dirty="0">
                <a:solidFill>
                  <a:schemeClr val="accent2"/>
                </a:solidFill>
              </a:rPr>
              <a:t>alileo</a:t>
            </a:r>
            <a:endParaRPr lang="en-AU" altLang="it-IT" sz="2200" dirty="0">
              <a:solidFill>
                <a:schemeClr val="accent2"/>
              </a:solidFill>
            </a:endParaRPr>
          </a:p>
        </p:txBody>
      </p:sp>
      <p:pic>
        <p:nvPicPr>
          <p:cNvPr id="34821" name="Picture 8">
            <a:extLst>
              <a:ext uri="{FF2B5EF4-FFF2-40B4-BE49-F238E27FC236}">
                <a16:creationId xmlns:a16="http://schemas.microsoft.com/office/drawing/2014/main" id="{B3E05B29-FE38-998A-AD78-68C6E3B30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342741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8249122-42DB-E226-8657-7D9A08C98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73188"/>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a:extLst>
              <a:ext uri="{FF2B5EF4-FFF2-40B4-BE49-F238E27FC236}">
                <a16:creationId xmlns:a16="http://schemas.microsoft.com/office/drawing/2014/main" id="{D4EB1007-94D8-7FD5-1501-A35C168DD0CA}"/>
              </a:ext>
            </a:extLst>
          </p:cNvPr>
          <p:cNvSpPr>
            <a:spLocks noGrp="1" noChangeArrowheads="1"/>
          </p:cNvSpPr>
          <p:nvPr>
            <p:ph type="title"/>
          </p:nvPr>
        </p:nvSpPr>
        <p:spPr>
          <a:xfrm>
            <a:off x="755576" y="84088"/>
            <a:ext cx="8229600" cy="1143000"/>
          </a:xfrm>
        </p:spPr>
        <p:txBody>
          <a:bodyPr/>
          <a:lstStyle/>
          <a:p>
            <a:pPr algn="l"/>
            <a:r>
              <a:rPr lang="it-IT" altLang="en-US" sz="3600" dirty="0"/>
              <a:t>«Dialogo </a:t>
            </a:r>
            <a:r>
              <a:rPr lang="pl-PL" altLang="en-US" sz="3600" dirty="0" err="1"/>
              <a:t>sopra</a:t>
            </a:r>
            <a:r>
              <a:rPr lang="pl-PL" altLang="en-US" sz="3600" dirty="0"/>
              <a:t> i </a:t>
            </a:r>
            <a:r>
              <a:rPr lang="pl-PL" altLang="en-US" sz="3600" dirty="0" err="1"/>
              <a:t>due</a:t>
            </a:r>
            <a:r>
              <a:rPr lang="it-IT" altLang="en-US" sz="3600" dirty="0"/>
              <a:t> </a:t>
            </a:r>
            <a:r>
              <a:rPr lang="pl-PL" altLang="en-US" sz="3600" dirty="0"/>
              <a:t>m</a:t>
            </a:r>
            <a:r>
              <a:rPr lang="it-IT" altLang="en-US" sz="3600" dirty="0" err="1"/>
              <a:t>assimi</a:t>
            </a:r>
            <a:r>
              <a:rPr lang="it-IT" altLang="en-US" sz="3600" dirty="0"/>
              <a:t> </a:t>
            </a:r>
            <a:r>
              <a:rPr lang="pl-PL" altLang="en-US" sz="3600" dirty="0"/>
              <a:t>s</a:t>
            </a:r>
            <a:r>
              <a:rPr lang="it-IT" altLang="en-US" sz="3600" dirty="0" err="1"/>
              <a:t>istemi</a:t>
            </a:r>
            <a:r>
              <a:rPr lang="it-IT" altLang="en-US" sz="3600" dirty="0"/>
              <a:t>» (1632)</a:t>
            </a:r>
            <a:r>
              <a:rPr lang="pl-PL" altLang="en-US" sz="3600" dirty="0"/>
              <a:t> </a:t>
            </a:r>
            <a:endParaRPr lang="it-IT" altLang="en-US" sz="3600" dirty="0"/>
          </a:p>
        </p:txBody>
      </p:sp>
      <p:pic>
        <p:nvPicPr>
          <p:cNvPr id="46083" name="Picture 2">
            <a:extLst>
              <a:ext uri="{FF2B5EF4-FFF2-40B4-BE49-F238E27FC236}">
                <a16:creationId xmlns:a16="http://schemas.microsoft.com/office/drawing/2014/main" id="{A462FC9C-29E6-EFC5-442B-58CB143C3C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597819"/>
            <a:ext cx="3346450" cy="4805362"/>
          </a:xfrm>
          <a:noFill/>
          <a:extLst>
            <a:ext uri="{909E8E84-426E-40DD-AFC4-6F175D3DCCD1}">
              <a14:hiddenFill xmlns:a14="http://schemas.microsoft.com/office/drawing/2010/main">
                <a:solidFill>
                  <a:srgbClr val="FFFFFF"/>
                </a:solidFill>
              </a14:hiddenFill>
            </a:ext>
          </a:extLst>
        </p:spPr>
      </p:pic>
      <p:sp>
        <p:nvSpPr>
          <p:cNvPr id="46084" name="CasellaDiTesto 3">
            <a:extLst>
              <a:ext uri="{FF2B5EF4-FFF2-40B4-BE49-F238E27FC236}">
                <a16:creationId xmlns:a16="http://schemas.microsoft.com/office/drawing/2014/main" id="{7BFF093E-88EB-EB63-4995-277A72285935}"/>
              </a:ext>
            </a:extLst>
          </p:cNvPr>
          <p:cNvSpPr txBox="1">
            <a:spLocks noChangeArrowheads="1"/>
          </p:cNvSpPr>
          <p:nvPr/>
        </p:nvSpPr>
        <p:spPr bwMode="auto">
          <a:xfrm flipH="1">
            <a:off x="3561008" y="680507"/>
            <a:ext cx="5459338"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accent2"/>
                </a:solidFill>
                <a:latin typeface="Arial" panose="020B0604020202020204" pitchFamily="34" charset="0"/>
                <a:cs typeface="Arial" panose="020B0604020202020204" pitchFamily="34" charset="0"/>
              </a:defRPr>
            </a:lvl1pPr>
            <a:lvl2pPr marL="742950" indent="-285750">
              <a:defRPr sz="2200">
                <a:solidFill>
                  <a:schemeClr val="accent2"/>
                </a:solidFill>
                <a:latin typeface="Arial" panose="020B0604020202020204" pitchFamily="34" charset="0"/>
                <a:cs typeface="Arial" panose="020B0604020202020204" pitchFamily="34" charset="0"/>
              </a:defRPr>
            </a:lvl2pPr>
            <a:lvl3pPr marL="1143000" indent="-228600">
              <a:defRPr sz="2200">
                <a:solidFill>
                  <a:schemeClr val="accent2"/>
                </a:solidFill>
                <a:latin typeface="Arial" panose="020B0604020202020204" pitchFamily="34" charset="0"/>
                <a:cs typeface="Arial" panose="020B0604020202020204" pitchFamily="34" charset="0"/>
              </a:defRPr>
            </a:lvl3pPr>
            <a:lvl4pPr marL="1600200" indent="-228600">
              <a:defRPr sz="2200">
                <a:solidFill>
                  <a:schemeClr val="accent2"/>
                </a:solidFill>
                <a:latin typeface="Arial" panose="020B0604020202020204" pitchFamily="34" charset="0"/>
                <a:cs typeface="Arial" panose="020B0604020202020204" pitchFamily="34" charset="0"/>
              </a:defRPr>
            </a:lvl4pPr>
            <a:lvl5pPr marL="2057400" indent="-228600">
              <a:defRPr sz="2200">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9pPr>
          </a:lstStyle>
          <a:p>
            <a:r>
              <a:rPr lang="it-IT" sz="1600" dirty="0">
                <a:effectLst/>
                <a:latin typeface="+mj-lt"/>
                <a:ea typeface="Times New Roman" panose="02020603050405020304" pitchFamily="18" charset="0"/>
              </a:rPr>
              <a:t>Avanti di ogni altra cosa, bisogna considerare come il movimento de i gravi descendenti   non è uniforme, ma partendosi dalla quiete vanno continuamente </a:t>
            </a:r>
            <a:r>
              <a:rPr lang="it-IT" sz="1600" dirty="0" err="1">
                <a:effectLst/>
                <a:latin typeface="+mj-lt"/>
                <a:ea typeface="Times New Roman" panose="02020603050405020304" pitchFamily="18" charset="0"/>
              </a:rPr>
              <a:t>accele</a:t>
            </a:r>
            <a:r>
              <a:rPr lang="pl-PL" sz="1600" dirty="0">
                <a:effectLst/>
                <a:latin typeface="+mj-lt"/>
                <a:ea typeface="Times New Roman" panose="02020603050405020304" pitchFamily="18" charset="0"/>
              </a:rPr>
              <a:t>-</a:t>
            </a:r>
            <a:r>
              <a:rPr lang="it-IT" sz="1600" dirty="0" err="1">
                <a:effectLst/>
                <a:latin typeface="+mj-lt"/>
                <a:ea typeface="Times New Roman" panose="02020603050405020304" pitchFamily="18" charset="0"/>
              </a:rPr>
              <a:t>randosi</a:t>
            </a:r>
            <a:r>
              <a:rPr lang="it-IT" sz="1600" dirty="0">
                <a:effectLst/>
                <a:latin typeface="+mj-lt"/>
                <a:ea typeface="Times New Roman" panose="02020603050405020304" pitchFamily="18" charset="0"/>
              </a:rPr>
              <a:t>; effetto conosciuto ed osservato da tutti, fuor che dal prefato autore moderno, il quale, non parlando di accelerazione, lo fa equabile. </a:t>
            </a:r>
            <a:r>
              <a:rPr lang="it-IT" altLang="en-US" sz="1600" dirty="0"/>
              <a:t>Ma questa general cognizione è di niun profitto, quando non si sappia </a:t>
            </a:r>
            <a:r>
              <a:rPr lang="it-IT" altLang="en-US" sz="1600" dirty="0" err="1"/>
              <a:t>secon</a:t>
            </a:r>
            <a:r>
              <a:rPr lang="pl-PL" altLang="en-US" sz="1600" dirty="0"/>
              <a:t>-</a:t>
            </a:r>
            <a:r>
              <a:rPr lang="it-IT" altLang="en-US" sz="1600" dirty="0"/>
              <a:t>do qual proporzione sia fatto questo accrescimento di velocità, conclusione stata sino a i tempi nostri ignorata a tutti i filosofi, e primieramente ritrovata e dimostrata dall’Accademico, nostro comun amico: il quale, in alcuni suoi scritti on ancor pubblicati, ma in confidenza mostrati a me e ad alcuni altri amici suoi, dimostra come l’accelera</a:t>
            </a:r>
            <a:r>
              <a:rPr lang="pl-PL" altLang="en-US" sz="1600" dirty="0"/>
              <a:t>-</a:t>
            </a:r>
            <a:r>
              <a:rPr lang="it-IT" altLang="en-US" sz="1600" dirty="0"/>
              <a:t>zione del moto retto de i gravi fa secondo i numeri impari </a:t>
            </a:r>
            <a:r>
              <a:rPr lang="it-IT" altLang="en-US" sz="1600" i="1" dirty="0"/>
              <a:t>ab unitate</a:t>
            </a:r>
            <a:r>
              <a:rPr lang="it-IT" altLang="en-US" sz="1600" dirty="0"/>
              <a:t>, cioè che segnati quali e quanti si </a:t>
            </a:r>
            <a:r>
              <a:rPr lang="it-IT" altLang="en-US" sz="1600" dirty="0" err="1"/>
              <a:t>voglino</a:t>
            </a:r>
            <a:r>
              <a:rPr lang="it-IT" altLang="en-US" sz="1600" dirty="0"/>
              <a:t> tempi eguali, se nel primo tempo, partendosi il dalla quiete, </a:t>
            </a:r>
            <a:r>
              <a:rPr lang="it-IT" altLang="en-US" sz="1600" dirty="0" err="1"/>
              <a:t>averà</a:t>
            </a:r>
            <a:r>
              <a:rPr lang="it-IT" altLang="en-US" sz="1600" dirty="0"/>
              <a:t> passato un tale spazio, come per esempio, una canna, nel secondo tempo passerà tre canne, nel terzo cinque, nel quarto sette, e così conseguentemente secondo i succedenti numero caffi, che in somma è l’istesso che il dire che gli spazi passati dal mobile, partendosi dalla quiete, hanno tra di loro proporzione duplicata di quella che hanno i tempi ne’ quali spazi son misurati, o </a:t>
            </a:r>
            <a:r>
              <a:rPr lang="it-IT" altLang="en-US" sz="1600" dirty="0" err="1"/>
              <a:t>vogliam</a:t>
            </a:r>
            <a:r>
              <a:rPr lang="it-IT" altLang="en-US" sz="1600" dirty="0"/>
              <a:t> dire che gli spazi passati son tra di loro come i quadrati de’ tempi.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0BA73DD-FAC3-40CC-77E6-C5BAA8053653}"/>
              </a:ext>
            </a:extLst>
          </p:cNvPr>
          <p:cNvSpPr>
            <a:spLocks noGrp="1" noChangeArrowheads="1"/>
          </p:cNvSpPr>
          <p:nvPr>
            <p:ph type="ctrTitle"/>
          </p:nvPr>
        </p:nvSpPr>
        <p:spPr>
          <a:xfrm>
            <a:off x="0" y="188913"/>
            <a:ext cx="5148263" cy="1470025"/>
          </a:xfrm>
        </p:spPr>
        <p:txBody>
          <a:bodyPr anchor="ctr"/>
          <a:lstStyle/>
          <a:p>
            <a:pPr eaLnBrk="1" hangingPunct="1"/>
            <a:r>
              <a:rPr lang="it-IT" altLang="it-IT" sz="3200" dirty="0"/>
              <a:t>Numeri caffi successivi</a:t>
            </a:r>
            <a:endParaRPr lang="en-AU" altLang="it-IT" sz="3600" dirty="0"/>
          </a:p>
        </p:txBody>
      </p:sp>
      <p:sp>
        <p:nvSpPr>
          <p:cNvPr id="35843" name="Text Box 4">
            <a:extLst>
              <a:ext uri="{FF2B5EF4-FFF2-40B4-BE49-F238E27FC236}">
                <a16:creationId xmlns:a16="http://schemas.microsoft.com/office/drawing/2014/main" id="{559E0FE6-3CEC-4DBB-01E6-07B39AF4B2CE}"/>
              </a:ext>
            </a:extLst>
          </p:cNvPr>
          <p:cNvSpPr txBox="1">
            <a:spLocks noChangeArrowheads="1"/>
          </p:cNvSpPr>
          <p:nvPr/>
        </p:nvSpPr>
        <p:spPr bwMode="auto">
          <a:xfrm>
            <a:off x="611188" y="5373688"/>
            <a:ext cx="31369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Science Center, Daejon</a:t>
            </a:r>
            <a:endParaRPr lang="en-AU" altLang="it-IT" sz="2200">
              <a:solidFill>
                <a:schemeClr val="accent2"/>
              </a:solidFill>
            </a:endParaRPr>
          </a:p>
        </p:txBody>
      </p:sp>
      <p:sp>
        <p:nvSpPr>
          <p:cNvPr id="35844" name="Text Box 7">
            <a:extLst>
              <a:ext uri="{FF2B5EF4-FFF2-40B4-BE49-F238E27FC236}">
                <a16:creationId xmlns:a16="http://schemas.microsoft.com/office/drawing/2014/main" id="{631C9369-DFDA-0A39-B509-91957002579A}"/>
              </a:ext>
            </a:extLst>
          </p:cNvPr>
          <p:cNvSpPr txBox="1">
            <a:spLocks noChangeArrowheads="1"/>
          </p:cNvSpPr>
          <p:nvPr/>
        </p:nvSpPr>
        <p:spPr bwMode="auto">
          <a:xfrm>
            <a:off x="222250" y="2565400"/>
            <a:ext cx="48029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i="1" dirty="0">
                <a:solidFill>
                  <a:schemeClr val="accent2"/>
                </a:solidFill>
              </a:rPr>
              <a:t>s</a:t>
            </a:r>
            <a:r>
              <a:rPr lang="pl-PL" altLang="it-IT" sz="2200" dirty="0">
                <a:solidFill>
                  <a:schemeClr val="accent2"/>
                </a:solidFill>
              </a:rPr>
              <a:t>= ½ </a:t>
            </a:r>
            <a:r>
              <a:rPr lang="pl-PL" altLang="it-IT" sz="2200" i="1" dirty="0">
                <a:solidFill>
                  <a:schemeClr val="accent2"/>
                </a:solidFill>
              </a:rPr>
              <a:t>at</a:t>
            </a:r>
            <a:r>
              <a:rPr lang="pl-PL" altLang="it-IT" sz="2200" dirty="0">
                <a:solidFill>
                  <a:schemeClr val="accent2"/>
                </a:solidFill>
              </a:rPr>
              <a:t> </a:t>
            </a:r>
            <a:r>
              <a:rPr lang="pl-PL" altLang="it-IT" sz="2200" baseline="30000" dirty="0">
                <a:solidFill>
                  <a:schemeClr val="accent2"/>
                </a:solidFill>
              </a:rPr>
              <a:t>2</a:t>
            </a:r>
            <a:r>
              <a:rPr lang="pl-PL" altLang="it-IT" sz="2200" dirty="0">
                <a:solidFill>
                  <a:schemeClr val="accent2"/>
                </a:solidFill>
              </a:rPr>
              <a:t>    </a:t>
            </a:r>
            <a:r>
              <a:rPr lang="it-IT" altLang="it-IT" sz="2200" dirty="0">
                <a:solidFill>
                  <a:schemeClr val="accent2"/>
                </a:solidFill>
              </a:rPr>
              <a:t>dove</a:t>
            </a:r>
            <a:r>
              <a:rPr lang="pl-PL" altLang="it-IT" sz="2200" dirty="0">
                <a:solidFill>
                  <a:schemeClr val="accent2"/>
                </a:solidFill>
              </a:rPr>
              <a:t> </a:t>
            </a:r>
            <a:r>
              <a:rPr lang="pl-PL" altLang="it-IT" sz="2200" i="1" dirty="0">
                <a:solidFill>
                  <a:schemeClr val="accent2"/>
                </a:solidFill>
              </a:rPr>
              <a:t>a</a:t>
            </a:r>
            <a:r>
              <a:rPr lang="pl-PL" altLang="it-IT" sz="2200" dirty="0">
                <a:solidFill>
                  <a:schemeClr val="accent2"/>
                </a:solidFill>
              </a:rPr>
              <a:t> </a:t>
            </a:r>
            <a:r>
              <a:rPr lang="it-IT" altLang="it-IT" sz="2200" dirty="0">
                <a:solidFill>
                  <a:schemeClr val="accent2"/>
                </a:solidFill>
              </a:rPr>
              <a:t>è l’accelerazione</a:t>
            </a:r>
            <a:endParaRPr lang="en-AU" altLang="it-IT" sz="2200" i="1" dirty="0">
              <a:solidFill>
                <a:schemeClr val="accent2"/>
              </a:solidFill>
            </a:endParaRPr>
          </a:p>
        </p:txBody>
      </p:sp>
      <p:pic>
        <p:nvPicPr>
          <p:cNvPr id="35845" name="Picture 10">
            <a:extLst>
              <a:ext uri="{FF2B5EF4-FFF2-40B4-BE49-F238E27FC236}">
                <a16:creationId xmlns:a16="http://schemas.microsoft.com/office/drawing/2014/main" id="{54389490-827D-054A-4BA9-EEE0849FB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333375"/>
            <a:ext cx="39497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4D532-9E1A-E83B-93C6-1A77DF14DA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DDE38BB-5DC9-3914-B221-F716FC33C967}"/>
              </a:ext>
            </a:extLst>
          </p:cNvPr>
          <p:cNvSpPr>
            <a:spLocks noGrp="1"/>
          </p:cNvSpPr>
          <p:nvPr>
            <p:ph type="title"/>
          </p:nvPr>
        </p:nvSpPr>
        <p:spPr>
          <a:xfrm>
            <a:off x="263352" y="0"/>
            <a:ext cx="8229600" cy="1143000"/>
          </a:xfrm>
        </p:spPr>
        <p:txBody>
          <a:bodyPr/>
          <a:lstStyle/>
          <a:p>
            <a:r>
              <a:rPr lang="pl-PL" sz="3600" dirty="0"/>
              <a:t>Względność ruchu</a:t>
            </a:r>
            <a:r>
              <a:rPr lang="it-IT" sz="3600" dirty="0"/>
              <a:t> </a:t>
            </a:r>
          </a:p>
        </p:txBody>
      </p:sp>
      <p:sp>
        <p:nvSpPr>
          <p:cNvPr id="3" name="Segnaposto contenuto 2">
            <a:extLst>
              <a:ext uri="{FF2B5EF4-FFF2-40B4-BE49-F238E27FC236}">
                <a16:creationId xmlns:a16="http://schemas.microsoft.com/office/drawing/2014/main" id="{0672020F-E12A-3F6D-486F-459AD0DD6F6F}"/>
              </a:ext>
            </a:extLst>
          </p:cNvPr>
          <p:cNvSpPr>
            <a:spLocks noGrp="1"/>
          </p:cNvSpPr>
          <p:nvPr>
            <p:ph idx="1"/>
          </p:nvPr>
        </p:nvSpPr>
        <p:spPr>
          <a:xfrm>
            <a:off x="240904" y="980728"/>
            <a:ext cx="8507560" cy="4525963"/>
          </a:xfrm>
        </p:spPr>
        <p:txBody>
          <a:bodyPr/>
          <a:lstStyle/>
          <a:p>
            <a:r>
              <a:rPr lang="pl-PL" sz="2000" dirty="0"/>
              <a:t>"Zamknij się z przyjaciółmi w dużej kajucie pod pokładem jakiegoś dużego okrętu, i upewnij się, że są tam muchy, motyle i tym podobne latające owady: niech będzie tam też duże akwarium z wodą, a w nim kilka małych rybek; Na górze zawieś jakieś wiadro, za którego kropla po kropli będzie kapała woda do innego wazonu z wąskim otworem, pod tym wiadrem. A kiedy statek stoi, obserwuj pilnie, jak owady i rybki przemieszczają się we wszystkich kierunkach [..] 
Zauważ precyzyjnie, jak ta wszystkie zjawiska mają się, gdy statek jest nieruchomy; teraz, jeśli statek płynie po spokojnym morzu, nie rozpoznasz najmniejszej zmiany we wszystkich wymienionych skutkach; Nie będziesz też w stanie stwierdzić na podstawie żadnego z nich, czy statek się porusza, czy stoi w miejscu.</a:t>
            </a:r>
          </a:p>
          <a:p>
            <a:pPr marL="0" indent="0">
              <a:buNone/>
            </a:pPr>
            <a:endParaRPr lang="pl-PL" sz="2000" i="1" dirty="0"/>
          </a:p>
          <a:p>
            <a:pPr marL="0" indent="0">
              <a:buNone/>
            </a:pPr>
            <a:r>
              <a:rPr lang="it-IT" sz="1800" i="1" dirty="0"/>
              <a:t>Dialoghi sopra due massimi sistemi del mondo</a:t>
            </a:r>
            <a:r>
              <a:rPr lang="pl-PL" sz="1800" dirty="0"/>
              <a:t>, tłum. niedosłowne GK</a:t>
            </a:r>
            <a:endParaRPr lang="it-IT" sz="1800" i="1" dirty="0"/>
          </a:p>
          <a:p>
            <a:pPr marL="0" indent="0">
              <a:buNone/>
            </a:pPr>
            <a:r>
              <a:rPr lang="it-IT" sz="2000" dirty="0">
                <a:solidFill>
                  <a:schemeClr val="accent2"/>
                </a:solidFill>
              </a:rPr>
              <a:t>«Ci allontaniamo dal porto, terre e città retrocedendo» (</a:t>
            </a:r>
            <a:r>
              <a:rPr lang="it-IT" sz="2000" i="1" dirty="0">
                <a:solidFill>
                  <a:schemeClr val="accent2"/>
                </a:solidFill>
              </a:rPr>
              <a:t>Eneide</a:t>
            </a:r>
            <a:r>
              <a:rPr lang="it-IT" sz="2000" dirty="0">
                <a:solidFill>
                  <a:schemeClr val="accent2"/>
                </a:solidFill>
              </a:rPr>
              <a:t>, III, 72)</a:t>
            </a:r>
          </a:p>
          <a:p>
            <a:pPr marL="0" indent="0">
              <a:buNone/>
            </a:pPr>
            <a:endParaRPr lang="it-IT" sz="1400" dirty="0"/>
          </a:p>
          <a:p>
            <a:pPr marL="0" indent="0">
              <a:buNone/>
            </a:pPr>
            <a:r>
              <a:rPr lang="it-IT" sz="1400" dirty="0"/>
              <a:t>https://it.wikipedia.org/wiki/Relativit%C3%A0_galileiana </a:t>
            </a:r>
          </a:p>
        </p:txBody>
      </p:sp>
    </p:spTree>
    <p:extLst>
      <p:ext uri="{BB962C8B-B14F-4D97-AF65-F5344CB8AC3E}">
        <p14:creationId xmlns:p14="http://schemas.microsoft.com/office/powerpoint/2010/main" val="174049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C7DBA68-9466-7546-6B7F-D4EC5C75F1A2}"/>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600">
                <a:solidFill>
                  <a:schemeClr val="accent2"/>
                </a:solidFill>
              </a:rPr>
              <a:t>Galileo’s transformations</a:t>
            </a:r>
            <a:r>
              <a:rPr lang="pl-PL" altLang="it-IT" sz="3200"/>
              <a:t> </a:t>
            </a:r>
            <a:endParaRPr lang="en-AU" altLang="it-IT" sz="3200"/>
          </a:p>
        </p:txBody>
      </p:sp>
      <p:sp>
        <p:nvSpPr>
          <p:cNvPr id="38915" name="Text Box 3">
            <a:extLst>
              <a:ext uri="{FF2B5EF4-FFF2-40B4-BE49-F238E27FC236}">
                <a16:creationId xmlns:a16="http://schemas.microsoft.com/office/drawing/2014/main" id="{0B9AAD1A-F3C6-6989-AC5F-F846BCDC8F58}"/>
              </a:ext>
            </a:extLst>
          </p:cNvPr>
          <p:cNvSpPr txBox="1">
            <a:spLocks noChangeArrowheads="1"/>
          </p:cNvSpPr>
          <p:nvPr/>
        </p:nvSpPr>
        <p:spPr bwMode="auto">
          <a:xfrm>
            <a:off x="1116013" y="1628775"/>
            <a:ext cx="14605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rgbClr val="FF33CC"/>
                </a:solidFill>
              </a:rPr>
              <a:t>v’</a:t>
            </a:r>
            <a:r>
              <a:rPr lang="pl-PL" altLang="it-IT" sz="2200">
                <a:solidFill>
                  <a:schemeClr val="accent2"/>
                </a:solidFill>
              </a:rPr>
              <a:t> = </a:t>
            </a:r>
            <a:r>
              <a:rPr lang="pl-PL" altLang="it-IT" sz="2200" b="1">
                <a:solidFill>
                  <a:srgbClr val="FF0000"/>
                </a:solidFill>
              </a:rPr>
              <a:t>v</a:t>
            </a:r>
            <a:r>
              <a:rPr lang="pl-PL" altLang="it-IT" sz="2200">
                <a:solidFill>
                  <a:srgbClr val="FF0000"/>
                </a:solidFill>
              </a:rPr>
              <a:t> </a:t>
            </a:r>
            <a:r>
              <a:rPr lang="pl-PL" altLang="it-IT" sz="2200">
                <a:solidFill>
                  <a:schemeClr val="accent2"/>
                </a:solidFill>
              </a:rPr>
              <a:t>+ </a:t>
            </a:r>
            <a:r>
              <a:rPr lang="pl-PL" altLang="it-IT" sz="2200" b="1">
                <a:solidFill>
                  <a:schemeClr val="accent2"/>
                </a:solidFill>
              </a:rPr>
              <a:t>u </a:t>
            </a:r>
            <a:endParaRPr lang="en-AU" altLang="it-IT" sz="2200" b="1">
              <a:solidFill>
                <a:schemeClr val="accent2"/>
              </a:solidFill>
            </a:endParaRPr>
          </a:p>
        </p:txBody>
      </p:sp>
      <p:sp>
        <p:nvSpPr>
          <p:cNvPr id="38916" name="Line 4">
            <a:extLst>
              <a:ext uri="{FF2B5EF4-FFF2-40B4-BE49-F238E27FC236}">
                <a16:creationId xmlns:a16="http://schemas.microsoft.com/office/drawing/2014/main" id="{51A2C5C0-9C0A-04F2-5B82-B9962CE93F6E}"/>
              </a:ext>
            </a:extLst>
          </p:cNvPr>
          <p:cNvSpPr>
            <a:spLocks noChangeShapeType="1"/>
          </p:cNvSpPr>
          <p:nvPr/>
        </p:nvSpPr>
        <p:spPr bwMode="auto">
          <a:xfrm flipV="1">
            <a:off x="5867400" y="2708275"/>
            <a:ext cx="1150938" cy="1588"/>
          </a:xfrm>
          <a:prstGeom prst="line">
            <a:avLst/>
          </a:prstGeom>
          <a:noFill/>
          <a:ln w="254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17" name="Group 5">
            <a:extLst>
              <a:ext uri="{FF2B5EF4-FFF2-40B4-BE49-F238E27FC236}">
                <a16:creationId xmlns:a16="http://schemas.microsoft.com/office/drawing/2014/main" id="{A69A630D-EC77-ACF4-89FC-2680EDF5BF6D}"/>
              </a:ext>
            </a:extLst>
          </p:cNvPr>
          <p:cNvGrpSpPr>
            <a:grpSpLocks/>
          </p:cNvGrpSpPr>
          <p:nvPr/>
        </p:nvGrpSpPr>
        <p:grpSpPr bwMode="auto">
          <a:xfrm>
            <a:off x="1619250" y="2997200"/>
            <a:ext cx="1901825" cy="1838325"/>
            <a:chOff x="1507" y="1661"/>
            <a:chExt cx="1198" cy="1158"/>
          </a:xfrm>
        </p:grpSpPr>
        <p:sp>
          <p:nvSpPr>
            <p:cNvPr id="38933" name="Line 6">
              <a:extLst>
                <a:ext uri="{FF2B5EF4-FFF2-40B4-BE49-F238E27FC236}">
                  <a16:creationId xmlns:a16="http://schemas.microsoft.com/office/drawing/2014/main" id="{8EA0D8E5-CDD6-0ABB-59C3-EAD8C3FBACE2}"/>
                </a:ext>
              </a:extLst>
            </p:cNvPr>
            <p:cNvSpPr>
              <a:spLocks noChangeShapeType="1"/>
            </p:cNvSpPr>
            <p:nvPr/>
          </p:nvSpPr>
          <p:spPr bwMode="auto">
            <a:xfrm flipV="1">
              <a:off x="1791" y="1661"/>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4" name="Line 7">
              <a:extLst>
                <a:ext uri="{FF2B5EF4-FFF2-40B4-BE49-F238E27FC236}">
                  <a16:creationId xmlns:a16="http://schemas.microsoft.com/office/drawing/2014/main" id="{85C89DBA-7E7F-437E-8ECD-82A5518F7379}"/>
                </a:ext>
              </a:extLst>
            </p:cNvPr>
            <p:cNvSpPr>
              <a:spLocks noChangeShapeType="1"/>
            </p:cNvSpPr>
            <p:nvPr/>
          </p:nvSpPr>
          <p:spPr bwMode="auto">
            <a:xfrm>
              <a:off x="1791" y="2523"/>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5" name="Line 8">
              <a:extLst>
                <a:ext uri="{FF2B5EF4-FFF2-40B4-BE49-F238E27FC236}">
                  <a16:creationId xmlns:a16="http://schemas.microsoft.com/office/drawing/2014/main" id="{D946CA91-FC9B-D9C8-B707-D9828A49D5A6}"/>
                </a:ext>
              </a:extLst>
            </p:cNvPr>
            <p:cNvSpPr>
              <a:spLocks noChangeShapeType="1"/>
            </p:cNvSpPr>
            <p:nvPr/>
          </p:nvSpPr>
          <p:spPr bwMode="auto">
            <a:xfrm flipV="1">
              <a:off x="1791" y="2069"/>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6" name="Text Box 9">
              <a:extLst>
                <a:ext uri="{FF2B5EF4-FFF2-40B4-BE49-F238E27FC236}">
                  <a16:creationId xmlns:a16="http://schemas.microsoft.com/office/drawing/2014/main" id="{7C9A1AC0-81B4-CADE-1BA4-6EAAC5DEA52D}"/>
                </a:ext>
              </a:extLst>
            </p:cNvPr>
            <p:cNvSpPr txBox="1">
              <a:spLocks noChangeArrowheads="1"/>
            </p:cNvSpPr>
            <p:nvPr/>
          </p:nvSpPr>
          <p:spPr bwMode="auto">
            <a:xfrm>
              <a:off x="1643" y="2550"/>
              <a:ext cx="25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O</a:t>
              </a:r>
              <a:endParaRPr lang="en-AU" altLang="it-IT" sz="2200">
                <a:solidFill>
                  <a:schemeClr val="accent2"/>
                </a:solidFill>
              </a:endParaRPr>
            </a:p>
          </p:txBody>
        </p:sp>
        <p:sp>
          <p:nvSpPr>
            <p:cNvPr id="38937" name="Text Box 10">
              <a:extLst>
                <a:ext uri="{FF2B5EF4-FFF2-40B4-BE49-F238E27FC236}">
                  <a16:creationId xmlns:a16="http://schemas.microsoft.com/office/drawing/2014/main" id="{E4A7464E-C6C2-C5B8-C9B6-87F1F0511E2D}"/>
                </a:ext>
              </a:extLst>
            </p:cNvPr>
            <p:cNvSpPr txBox="1">
              <a:spLocks noChangeArrowheads="1"/>
            </p:cNvSpPr>
            <p:nvPr/>
          </p:nvSpPr>
          <p:spPr bwMode="auto">
            <a:xfrm>
              <a:off x="2472" y="252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X</a:t>
              </a:r>
              <a:endParaRPr lang="en-AU" altLang="it-IT" sz="2200">
                <a:solidFill>
                  <a:schemeClr val="accent2"/>
                </a:solidFill>
              </a:endParaRPr>
            </a:p>
          </p:txBody>
        </p:sp>
        <p:sp>
          <p:nvSpPr>
            <p:cNvPr id="38938" name="Text Box 11">
              <a:extLst>
                <a:ext uri="{FF2B5EF4-FFF2-40B4-BE49-F238E27FC236}">
                  <a16:creationId xmlns:a16="http://schemas.microsoft.com/office/drawing/2014/main" id="{60AD9D6A-A772-CB0C-5C73-513F4526C8EA}"/>
                </a:ext>
              </a:extLst>
            </p:cNvPr>
            <p:cNvSpPr txBox="1">
              <a:spLocks noChangeArrowheads="1"/>
            </p:cNvSpPr>
            <p:nvPr/>
          </p:nvSpPr>
          <p:spPr bwMode="auto">
            <a:xfrm>
              <a:off x="1507" y="173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Y</a:t>
              </a:r>
              <a:endParaRPr lang="en-AU" altLang="it-IT" sz="2200">
                <a:solidFill>
                  <a:schemeClr val="accent2"/>
                </a:solidFill>
              </a:endParaRPr>
            </a:p>
          </p:txBody>
        </p:sp>
      </p:grpSp>
      <p:grpSp>
        <p:nvGrpSpPr>
          <p:cNvPr id="38918" name="Group 12">
            <a:extLst>
              <a:ext uri="{FF2B5EF4-FFF2-40B4-BE49-F238E27FC236}">
                <a16:creationId xmlns:a16="http://schemas.microsoft.com/office/drawing/2014/main" id="{11B73C27-9D0B-193F-68ED-E56D6743D39A}"/>
              </a:ext>
            </a:extLst>
          </p:cNvPr>
          <p:cNvGrpSpPr>
            <a:grpSpLocks/>
          </p:cNvGrpSpPr>
          <p:nvPr/>
        </p:nvGrpSpPr>
        <p:grpSpPr bwMode="auto">
          <a:xfrm>
            <a:off x="5219700" y="3009900"/>
            <a:ext cx="1963738" cy="1838325"/>
            <a:chOff x="3107" y="1480"/>
            <a:chExt cx="1237" cy="1158"/>
          </a:xfrm>
        </p:grpSpPr>
        <p:sp>
          <p:nvSpPr>
            <p:cNvPr id="38927" name="Line 13">
              <a:extLst>
                <a:ext uri="{FF2B5EF4-FFF2-40B4-BE49-F238E27FC236}">
                  <a16:creationId xmlns:a16="http://schemas.microsoft.com/office/drawing/2014/main" id="{997058B7-9E8E-3F12-3BF8-E174A30F3E54}"/>
                </a:ext>
              </a:extLst>
            </p:cNvPr>
            <p:cNvSpPr>
              <a:spLocks noChangeShapeType="1"/>
            </p:cNvSpPr>
            <p:nvPr/>
          </p:nvSpPr>
          <p:spPr bwMode="auto">
            <a:xfrm flipV="1">
              <a:off x="3391" y="1480"/>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8" name="Line 14">
              <a:extLst>
                <a:ext uri="{FF2B5EF4-FFF2-40B4-BE49-F238E27FC236}">
                  <a16:creationId xmlns:a16="http://schemas.microsoft.com/office/drawing/2014/main" id="{B582DD3B-4F3A-5F05-2635-001B9BDE3574}"/>
                </a:ext>
              </a:extLst>
            </p:cNvPr>
            <p:cNvSpPr>
              <a:spLocks noChangeShapeType="1"/>
            </p:cNvSpPr>
            <p:nvPr/>
          </p:nvSpPr>
          <p:spPr bwMode="auto">
            <a:xfrm>
              <a:off x="3391" y="2342"/>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9" name="Line 15">
              <a:extLst>
                <a:ext uri="{FF2B5EF4-FFF2-40B4-BE49-F238E27FC236}">
                  <a16:creationId xmlns:a16="http://schemas.microsoft.com/office/drawing/2014/main" id="{38FE9399-072A-E059-CD47-72C63A0F698D}"/>
                </a:ext>
              </a:extLst>
            </p:cNvPr>
            <p:cNvSpPr>
              <a:spLocks noChangeShapeType="1"/>
            </p:cNvSpPr>
            <p:nvPr/>
          </p:nvSpPr>
          <p:spPr bwMode="auto">
            <a:xfrm flipV="1">
              <a:off x="3391" y="1888"/>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0" name="Text Box 16">
              <a:extLst>
                <a:ext uri="{FF2B5EF4-FFF2-40B4-BE49-F238E27FC236}">
                  <a16:creationId xmlns:a16="http://schemas.microsoft.com/office/drawing/2014/main" id="{16258311-4DB0-1289-3C3D-02C87900C042}"/>
                </a:ext>
              </a:extLst>
            </p:cNvPr>
            <p:cNvSpPr txBox="1">
              <a:spLocks noChangeArrowheads="1"/>
            </p:cNvSpPr>
            <p:nvPr/>
          </p:nvSpPr>
          <p:spPr bwMode="auto">
            <a:xfrm>
              <a:off x="3243" y="2369"/>
              <a:ext cx="29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O’</a:t>
              </a:r>
              <a:endParaRPr lang="en-AU" altLang="it-IT" sz="2200">
                <a:solidFill>
                  <a:schemeClr val="accent2"/>
                </a:solidFill>
              </a:endParaRPr>
            </a:p>
          </p:txBody>
        </p:sp>
        <p:sp>
          <p:nvSpPr>
            <p:cNvPr id="38931" name="Text Box 17">
              <a:extLst>
                <a:ext uri="{FF2B5EF4-FFF2-40B4-BE49-F238E27FC236}">
                  <a16:creationId xmlns:a16="http://schemas.microsoft.com/office/drawing/2014/main" id="{A5B5EA78-0306-1F27-7EC6-0B1C45D56139}"/>
                </a:ext>
              </a:extLst>
            </p:cNvPr>
            <p:cNvSpPr txBox="1">
              <a:spLocks noChangeArrowheads="1"/>
            </p:cNvSpPr>
            <p:nvPr/>
          </p:nvSpPr>
          <p:spPr bwMode="auto">
            <a:xfrm>
              <a:off x="4072" y="234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X’</a:t>
              </a:r>
              <a:endParaRPr lang="en-AU" altLang="it-IT" sz="2200">
                <a:solidFill>
                  <a:schemeClr val="accent2"/>
                </a:solidFill>
              </a:endParaRPr>
            </a:p>
          </p:txBody>
        </p:sp>
        <p:sp>
          <p:nvSpPr>
            <p:cNvPr id="38932" name="Text Box 18">
              <a:extLst>
                <a:ext uri="{FF2B5EF4-FFF2-40B4-BE49-F238E27FC236}">
                  <a16:creationId xmlns:a16="http://schemas.microsoft.com/office/drawing/2014/main" id="{90786844-5DA4-080B-109F-E2A609D3E255}"/>
                </a:ext>
              </a:extLst>
            </p:cNvPr>
            <p:cNvSpPr txBox="1">
              <a:spLocks noChangeArrowheads="1"/>
            </p:cNvSpPr>
            <p:nvPr/>
          </p:nvSpPr>
          <p:spPr bwMode="auto">
            <a:xfrm>
              <a:off x="3107" y="155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Y’</a:t>
              </a:r>
              <a:endParaRPr lang="en-AU" altLang="it-IT" sz="2200">
                <a:solidFill>
                  <a:schemeClr val="accent2"/>
                </a:solidFill>
              </a:endParaRPr>
            </a:p>
          </p:txBody>
        </p:sp>
      </p:grpSp>
      <p:sp>
        <p:nvSpPr>
          <p:cNvPr id="38919" name="Text Box 19">
            <a:extLst>
              <a:ext uri="{FF2B5EF4-FFF2-40B4-BE49-F238E27FC236}">
                <a16:creationId xmlns:a16="http://schemas.microsoft.com/office/drawing/2014/main" id="{91143B18-D48F-0E3C-B777-2C287095463B}"/>
              </a:ext>
            </a:extLst>
          </p:cNvPr>
          <p:cNvSpPr txBox="1">
            <a:spLocks noChangeArrowheads="1"/>
          </p:cNvSpPr>
          <p:nvPr/>
        </p:nvSpPr>
        <p:spPr bwMode="auto">
          <a:xfrm>
            <a:off x="6351588" y="2103438"/>
            <a:ext cx="3556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chemeClr val="accent2"/>
                </a:solidFill>
              </a:rPr>
              <a:t>u</a:t>
            </a:r>
            <a:endParaRPr lang="en-AU" altLang="it-IT" sz="2200" b="1">
              <a:solidFill>
                <a:schemeClr val="accent2"/>
              </a:solidFill>
            </a:endParaRPr>
          </a:p>
        </p:txBody>
      </p:sp>
      <p:sp>
        <p:nvSpPr>
          <p:cNvPr id="38920" name="Line 20">
            <a:extLst>
              <a:ext uri="{FF2B5EF4-FFF2-40B4-BE49-F238E27FC236}">
                <a16:creationId xmlns:a16="http://schemas.microsoft.com/office/drawing/2014/main" id="{47809FB7-4D5F-5B45-F043-56BF4F9A664A}"/>
              </a:ext>
            </a:extLst>
          </p:cNvPr>
          <p:cNvSpPr>
            <a:spLocks noChangeShapeType="1"/>
          </p:cNvSpPr>
          <p:nvPr/>
        </p:nvSpPr>
        <p:spPr bwMode="auto">
          <a:xfrm flipV="1">
            <a:off x="2987675" y="3860800"/>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1" name="Line 21">
            <a:extLst>
              <a:ext uri="{FF2B5EF4-FFF2-40B4-BE49-F238E27FC236}">
                <a16:creationId xmlns:a16="http://schemas.microsoft.com/office/drawing/2014/main" id="{C50BD6B2-BFB5-FD92-9E06-DE81DD01801B}"/>
              </a:ext>
            </a:extLst>
          </p:cNvPr>
          <p:cNvSpPr>
            <a:spLocks noChangeShapeType="1"/>
          </p:cNvSpPr>
          <p:nvPr/>
        </p:nvSpPr>
        <p:spPr bwMode="auto">
          <a:xfrm flipV="1">
            <a:off x="6516688" y="3789363"/>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2" name="Line 22">
            <a:extLst>
              <a:ext uri="{FF2B5EF4-FFF2-40B4-BE49-F238E27FC236}">
                <a16:creationId xmlns:a16="http://schemas.microsoft.com/office/drawing/2014/main" id="{46C70A0A-AA2D-2E42-49ED-C464050AC600}"/>
              </a:ext>
            </a:extLst>
          </p:cNvPr>
          <p:cNvSpPr>
            <a:spLocks noChangeShapeType="1"/>
          </p:cNvSpPr>
          <p:nvPr/>
        </p:nvSpPr>
        <p:spPr bwMode="auto">
          <a:xfrm flipV="1">
            <a:off x="7092950" y="3789363"/>
            <a:ext cx="1150938" cy="1587"/>
          </a:xfrm>
          <a:prstGeom prst="line">
            <a:avLst/>
          </a:prstGeom>
          <a:noFill/>
          <a:ln w="254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3" name="Line 23">
            <a:extLst>
              <a:ext uri="{FF2B5EF4-FFF2-40B4-BE49-F238E27FC236}">
                <a16:creationId xmlns:a16="http://schemas.microsoft.com/office/drawing/2014/main" id="{8B57BE02-5A6E-36D1-E5DD-DC88C5CA9BBB}"/>
              </a:ext>
            </a:extLst>
          </p:cNvPr>
          <p:cNvSpPr>
            <a:spLocks noChangeShapeType="1"/>
          </p:cNvSpPr>
          <p:nvPr/>
        </p:nvSpPr>
        <p:spPr bwMode="auto">
          <a:xfrm flipV="1">
            <a:off x="6588125" y="3789363"/>
            <a:ext cx="1512888" cy="2159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4" name="Text Box 24">
            <a:extLst>
              <a:ext uri="{FF2B5EF4-FFF2-40B4-BE49-F238E27FC236}">
                <a16:creationId xmlns:a16="http://schemas.microsoft.com/office/drawing/2014/main" id="{D197C63E-D16E-1C26-E31F-7C6E23347A15}"/>
              </a:ext>
            </a:extLst>
          </p:cNvPr>
          <p:cNvSpPr txBox="1">
            <a:spLocks noChangeArrowheads="1"/>
          </p:cNvSpPr>
          <p:nvPr/>
        </p:nvSpPr>
        <p:spPr bwMode="auto">
          <a:xfrm>
            <a:off x="3203575" y="3429000"/>
            <a:ext cx="3397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rgbClr val="FF0000"/>
                </a:solidFill>
              </a:rPr>
              <a:t>v</a:t>
            </a:r>
            <a:endParaRPr lang="en-AU" altLang="it-IT" sz="2200" b="1">
              <a:solidFill>
                <a:srgbClr val="FF0000"/>
              </a:solidFill>
            </a:endParaRPr>
          </a:p>
        </p:txBody>
      </p:sp>
      <p:sp>
        <p:nvSpPr>
          <p:cNvPr id="38925" name="Text Box 25">
            <a:extLst>
              <a:ext uri="{FF2B5EF4-FFF2-40B4-BE49-F238E27FC236}">
                <a16:creationId xmlns:a16="http://schemas.microsoft.com/office/drawing/2014/main" id="{A7B333A9-5A32-3022-712B-E421EC0C09BA}"/>
              </a:ext>
            </a:extLst>
          </p:cNvPr>
          <p:cNvSpPr txBox="1">
            <a:spLocks noChangeArrowheads="1"/>
          </p:cNvSpPr>
          <p:nvPr/>
        </p:nvSpPr>
        <p:spPr bwMode="auto">
          <a:xfrm>
            <a:off x="7524750" y="3933825"/>
            <a:ext cx="4175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rgbClr val="FF33CC"/>
                </a:solidFill>
              </a:rPr>
              <a:t>v’</a:t>
            </a:r>
            <a:endParaRPr lang="en-AU" altLang="it-IT" sz="2200" b="1">
              <a:solidFill>
                <a:srgbClr val="FF33CC"/>
              </a:solidFill>
            </a:endParaRPr>
          </a:p>
        </p:txBody>
      </p:sp>
      <p:sp>
        <p:nvSpPr>
          <p:cNvPr id="38926" name="Text Box 26">
            <a:extLst>
              <a:ext uri="{FF2B5EF4-FFF2-40B4-BE49-F238E27FC236}">
                <a16:creationId xmlns:a16="http://schemas.microsoft.com/office/drawing/2014/main" id="{E2FBCFEA-BAEF-0461-10A4-2BE07474DA2A}"/>
              </a:ext>
            </a:extLst>
          </p:cNvPr>
          <p:cNvSpPr txBox="1">
            <a:spLocks noChangeArrowheads="1"/>
          </p:cNvSpPr>
          <p:nvPr/>
        </p:nvSpPr>
        <p:spPr bwMode="auto">
          <a:xfrm>
            <a:off x="808038" y="5343525"/>
            <a:ext cx="77549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2200">
                <a:solidFill>
                  <a:schemeClr val="accent2"/>
                </a:solidFill>
              </a:rPr>
              <a:t>All (?) observers moving with constant velocity are equivalent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5FB0524-EA91-E786-8BD1-8C70EB0715D5}"/>
              </a:ext>
            </a:extLst>
          </p:cNvPr>
          <p:cNvSpPr>
            <a:spLocks noGrp="1" noChangeArrowheads="1"/>
          </p:cNvSpPr>
          <p:nvPr>
            <p:ph type="ctrTitle"/>
          </p:nvPr>
        </p:nvSpPr>
        <p:spPr>
          <a:xfrm>
            <a:off x="611188" y="-171450"/>
            <a:ext cx="7772400" cy="1470025"/>
          </a:xfrm>
        </p:spPr>
        <p:txBody>
          <a:bodyPr anchor="ctr"/>
          <a:lstStyle/>
          <a:p>
            <a:r>
              <a:rPr lang="pl-PL" altLang="it-IT" sz="3200" dirty="0"/>
              <a:t>Czy możemy rozpoznać ruch "absolutny"?</a:t>
            </a:r>
            <a:endParaRPr lang="en-AU" altLang="it-IT" sz="3200" dirty="0"/>
          </a:p>
        </p:txBody>
      </p:sp>
      <p:pic>
        <p:nvPicPr>
          <p:cNvPr id="5129" name="Picture 9">
            <a:extLst>
              <a:ext uri="{FF2B5EF4-FFF2-40B4-BE49-F238E27FC236}">
                <a16:creationId xmlns:a16="http://schemas.microsoft.com/office/drawing/2014/main" id="{DD1AF7C1-2E08-16CB-8BBC-1BAEF38A0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10" y="2251472"/>
            <a:ext cx="5297375"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131" name="Wzglednosc_ruchu_z_poduszkowcem1.wmv">
            <a:hlinkClick r:id="" action="ppaction://media"/>
            <a:extLst>
              <a:ext uri="{FF2B5EF4-FFF2-40B4-BE49-F238E27FC236}">
                <a16:creationId xmlns:a16="http://schemas.microsoft.com/office/drawing/2014/main" id="{98CA2FE3-E8C8-DB14-EC97-9BD3059D548E}"/>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304985" y="905332"/>
            <a:ext cx="1651391" cy="132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63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131"/>
                                        </p:tgtEl>
                                      </p:cBhvr>
                                    </p:cmd>
                                  </p:childTnLst>
                                </p:cTn>
                              </p:par>
                            </p:childTnLst>
                          </p:cTn>
                        </p:par>
                      </p:childTnLst>
                    </p:cTn>
                  </p:par>
                </p:childTnLst>
              </p:cTn>
              <p:nextCondLst>
                <p:cond evt="onClick" delay="0">
                  <p:tgtEl>
                    <p:spTgt spid="5131"/>
                  </p:tgtEl>
                </p:cond>
              </p:nextCondLst>
            </p:seq>
            <p:video>
              <p:cMediaNode>
                <p:cTn id="7" fill="hold" display="0">
                  <p:stCondLst>
                    <p:cond delay="indefinite"/>
                  </p:stCondLst>
                  <p:endCondLst>
                    <p:cond evt="onNext" delay="0">
                      <p:tgtEl>
                        <p:sldTgt/>
                      </p:tgtEl>
                    </p:cond>
                    <p:cond evt="onPrev" delay="0">
                      <p:tgtEl>
                        <p:sldTgt/>
                      </p:tgtEl>
                    </p:cond>
                  </p:endCondLst>
                </p:cTn>
                <p:tgtEl>
                  <p:spTgt spid="5131"/>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E17F89-6B29-7F5F-3B33-6368952EB9EF}"/>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600">
                <a:solidFill>
                  <a:schemeClr val="accent2"/>
                </a:solidFill>
              </a:rPr>
              <a:t>Maxwell’s equations (</a:t>
            </a:r>
            <a:r>
              <a:rPr lang="en-US" altLang="it-IT" sz="3600">
                <a:solidFill>
                  <a:schemeClr val="accent2"/>
                </a:solidFill>
              </a:rPr>
              <a:t>~</a:t>
            </a:r>
            <a:r>
              <a:rPr lang="pl-PL" altLang="it-IT" sz="3600">
                <a:solidFill>
                  <a:schemeClr val="accent2"/>
                </a:solidFill>
              </a:rPr>
              <a:t>1865)</a:t>
            </a:r>
            <a:r>
              <a:rPr lang="pl-PL" altLang="it-IT" sz="3200"/>
              <a:t> </a:t>
            </a:r>
            <a:endParaRPr lang="en-AU" altLang="it-IT" sz="3200"/>
          </a:p>
        </p:txBody>
      </p:sp>
      <p:pic>
        <p:nvPicPr>
          <p:cNvPr id="39939" name="Picture 3">
            <a:extLst>
              <a:ext uri="{FF2B5EF4-FFF2-40B4-BE49-F238E27FC236}">
                <a16:creationId xmlns:a16="http://schemas.microsoft.com/office/drawing/2014/main" id="{B322226D-6831-F15B-2D48-4C3B7D68C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060575"/>
            <a:ext cx="4032250" cy="3106738"/>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4">
            <a:extLst>
              <a:ext uri="{FF2B5EF4-FFF2-40B4-BE49-F238E27FC236}">
                <a16:creationId xmlns:a16="http://schemas.microsoft.com/office/drawing/2014/main" id="{BC5CA0BC-E4F8-9CFA-F98C-771869C53401}"/>
              </a:ext>
            </a:extLst>
          </p:cNvPr>
          <p:cNvSpPr txBox="1">
            <a:spLocks noChangeArrowheads="1"/>
          </p:cNvSpPr>
          <p:nvPr/>
        </p:nvSpPr>
        <p:spPr bwMode="auto">
          <a:xfrm>
            <a:off x="4408488" y="1382713"/>
            <a:ext cx="13811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rgbClr val="FF0000"/>
                </a:solidFill>
              </a:rPr>
              <a:t>God said:</a:t>
            </a:r>
            <a:endParaRPr lang="en-AU" altLang="it-IT" sz="2200">
              <a:solidFill>
                <a:srgbClr val="FF0000"/>
              </a:solidFill>
            </a:endParaRPr>
          </a:p>
        </p:txBody>
      </p:sp>
      <p:sp>
        <p:nvSpPr>
          <p:cNvPr id="39941" name="Text Box 5">
            <a:extLst>
              <a:ext uri="{FF2B5EF4-FFF2-40B4-BE49-F238E27FC236}">
                <a16:creationId xmlns:a16="http://schemas.microsoft.com/office/drawing/2014/main" id="{BE8FF0CA-26AB-DBF9-6E7A-D7100DD6262E}"/>
              </a:ext>
            </a:extLst>
          </p:cNvPr>
          <p:cNvSpPr txBox="1">
            <a:spLocks noChangeArrowheads="1"/>
          </p:cNvSpPr>
          <p:nvPr/>
        </p:nvSpPr>
        <p:spPr bwMode="auto">
          <a:xfrm>
            <a:off x="5867400" y="5589588"/>
            <a:ext cx="26876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rgbClr val="FF0000"/>
                </a:solidFill>
              </a:rPr>
              <a:t>and there was light!</a:t>
            </a:r>
            <a:r>
              <a:rPr lang="pl-PL" altLang="it-IT" sz="2200">
                <a:solidFill>
                  <a:schemeClr val="accent2"/>
                </a:solidFill>
              </a:rPr>
              <a:t> </a:t>
            </a:r>
            <a:endParaRPr lang="en-AU" altLang="it-IT" sz="2200">
              <a:solidFill>
                <a:schemeClr val="accent2"/>
              </a:solidFill>
            </a:endParaRPr>
          </a:p>
        </p:txBody>
      </p:sp>
      <p:pic>
        <p:nvPicPr>
          <p:cNvPr id="39942" name="Picture 6">
            <a:extLst>
              <a:ext uri="{FF2B5EF4-FFF2-40B4-BE49-F238E27FC236}">
                <a16:creationId xmlns:a16="http://schemas.microsoft.com/office/drawing/2014/main" id="{15473251-95A9-F2EC-11FF-3EF254AD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329565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E560444-F487-2D91-58ED-3A6AD3A72A47}"/>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50825" y="931863"/>
            <a:ext cx="54102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430E0611-248A-B2C0-D050-5C51F6D673A4}"/>
              </a:ext>
            </a:extLst>
          </p:cNvPr>
          <p:cNvSpPr>
            <a:spLocks noGrp="1" noChangeArrowheads="1"/>
          </p:cNvSpPr>
          <p:nvPr>
            <p:ph type="title"/>
          </p:nvPr>
        </p:nvSpPr>
        <p:spPr>
          <a:xfrm>
            <a:off x="250825" y="0"/>
            <a:ext cx="8435975" cy="1143000"/>
          </a:xfrm>
        </p:spPr>
        <p:txBody>
          <a:bodyPr/>
          <a:lstStyle/>
          <a:p>
            <a:pPr eaLnBrk="1" hangingPunct="1"/>
            <a:r>
              <a:rPr lang="pl-PL" altLang="it-IT" sz="3600">
                <a:solidFill>
                  <a:schemeClr val="accent2"/>
                </a:solidFill>
              </a:rPr>
              <a:t>On electrodynamics of moving bodies</a:t>
            </a:r>
            <a:br>
              <a:rPr lang="pl-PL" altLang="it-IT" sz="3600">
                <a:solidFill>
                  <a:schemeClr val="accent2"/>
                </a:solidFill>
              </a:rPr>
            </a:br>
            <a:r>
              <a:rPr lang="pl-PL" altLang="it-IT" sz="3600">
                <a:solidFill>
                  <a:schemeClr val="accent2"/>
                </a:solidFill>
              </a:rPr>
              <a:t>(Albert Einstein, June 1905)</a:t>
            </a:r>
            <a:endParaRPr lang="en-AU" altLang="it-IT" sz="3600">
              <a:solidFill>
                <a:schemeClr val="accent2"/>
              </a:solidFill>
            </a:endParaRPr>
          </a:p>
        </p:txBody>
      </p:sp>
      <p:sp>
        <p:nvSpPr>
          <p:cNvPr id="40964" name="Text Box 4">
            <a:extLst>
              <a:ext uri="{FF2B5EF4-FFF2-40B4-BE49-F238E27FC236}">
                <a16:creationId xmlns:a16="http://schemas.microsoft.com/office/drawing/2014/main" id="{5559F08A-1061-0BE2-5C80-4FD532BAFC73}"/>
              </a:ext>
            </a:extLst>
          </p:cNvPr>
          <p:cNvSpPr txBox="1">
            <a:spLocks noChangeArrowheads="1"/>
          </p:cNvSpPr>
          <p:nvPr/>
        </p:nvSpPr>
        <p:spPr bwMode="auto">
          <a:xfrm>
            <a:off x="5724525" y="4652963"/>
            <a:ext cx="2874963"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2200">
                <a:solidFill>
                  <a:schemeClr val="accent2"/>
                </a:solidFill>
              </a:rPr>
              <a:t>How Maxwell’s law</a:t>
            </a:r>
          </a:p>
          <a:p>
            <a:pPr eaLnBrk="1" hangingPunct="1"/>
            <a:r>
              <a:rPr lang="en-AU" altLang="it-IT" sz="2200">
                <a:solidFill>
                  <a:schemeClr val="accent2"/>
                </a:solidFill>
              </a:rPr>
              <a:t>transform in a moving</a:t>
            </a:r>
          </a:p>
          <a:p>
            <a:pPr eaLnBrk="1" hangingPunct="1"/>
            <a:r>
              <a:rPr lang="en-AU" altLang="it-IT" sz="2200">
                <a:solidFill>
                  <a:schemeClr val="accent2"/>
                </a:solidFill>
              </a:rPr>
              <a:t>reference frame?</a:t>
            </a:r>
          </a:p>
        </p:txBody>
      </p:sp>
      <p:pic>
        <p:nvPicPr>
          <p:cNvPr id="40965" name="Picture 5">
            <a:extLst>
              <a:ext uri="{FF2B5EF4-FFF2-40B4-BE49-F238E27FC236}">
                <a16:creationId xmlns:a16="http://schemas.microsoft.com/office/drawing/2014/main" id="{30BEE43C-AAA7-48EA-37F6-C2F6FAB88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557338"/>
            <a:ext cx="25923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BD869F1-A155-3AE1-3C02-7459E8A2EDED}"/>
              </a:ext>
            </a:extLst>
          </p:cNvPr>
          <p:cNvSpPr>
            <a:spLocks noGrp="1" noChangeArrowheads="1"/>
          </p:cNvSpPr>
          <p:nvPr>
            <p:ph type="title"/>
          </p:nvPr>
        </p:nvSpPr>
        <p:spPr>
          <a:xfrm>
            <a:off x="468313" y="0"/>
            <a:ext cx="8229600" cy="1143000"/>
          </a:xfrm>
        </p:spPr>
        <p:txBody>
          <a:bodyPr/>
          <a:lstStyle/>
          <a:p>
            <a:r>
              <a:rPr lang="pl-PL" altLang="en-US" sz="3600" dirty="0"/>
              <a:t>Bryły Platona (Pitagorasa, Keplera)</a:t>
            </a:r>
            <a:endParaRPr lang="en-AU" altLang="en-US" sz="3600" dirty="0"/>
          </a:p>
        </p:txBody>
      </p:sp>
      <p:pic>
        <p:nvPicPr>
          <p:cNvPr id="41987" name="Picture 3">
            <a:extLst>
              <a:ext uri="{FF2B5EF4-FFF2-40B4-BE49-F238E27FC236}">
                <a16:creationId xmlns:a16="http://schemas.microsoft.com/office/drawing/2014/main" id="{E6CDDB0B-35E1-9FB0-1DF4-40FDB55F8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272337"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a:extLst>
              <a:ext uri="{FF2B5EF4-FFF2-40B4-BE49-F238E27FC236}">
                <a16:creationId xmlns:a16="http://schemas.microsoft.com/office/drawing/2014/main" id="{845AF170-43EB-A152-CC39-FC51A81644AE}"/>
              </a:ext>
            </a:extLst>
          </p:cNvPr>
          <p:cNvSpPr>
            <a:spLocks noChangeArrowheads="1"/>
          </p:cNvSpPr>
          <p:nvPr/>
        </p:nvSpPr>
        <p:spPr bwMode="auto">
          <a:xfrm>
            <a:off x="2700338" y="6223000"/>
            <a:ext cx="29702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400">
                <a:solidFill>
                  <a:schemeClr val="accent2"/>
                </a:solidFill>
              </a:rPr>
              <a:t>https://joedubs.com/platonic-solids/</a:t>
            </a:r>
          </a:p>
        </p:txBody>
      </p:sp>
    </p:spTree>
    <p:extLst>
      <p:ext uri="{BB962C8B-B14F-4D97-AF65-F5344CB8AC3E}">
        <p14:creationId xmlns:p14="http://schemas.microsoft.com/office/powerpoint/2010/main" val="1314000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8DA0DD5-FD6B-9EDF-1EBF-9AD59413695A}"/>
              </a:ext>
            </a:extLst>
          </p:cNvPr>
          <p:cNvSpPr>
            <a:spLocks noGrp="1" noChangeArrowheads="1"/>
          </p:cNvSpPr>
          <p:nvPr>
            <p:ph type="title"/>
          </p:nvPr>
        </p:nvSpPr>
        <p:spPr>
          <a:xfrm>
            <a:off x="457200" y="274638"/>
            <a:ext cx="8435975" cy="1143000"/>
          </a:xfrm>
        </p:spPr>
        <p:txBody>
          <a:bodyPr/>
          <a:lstStyle/>
          <a:p>
            <a:pPr algn="l" eaLnBrk="1" hangingPunct="1"/>
            <a:r>
              <a:rPr lang="pl-PL" altLang="it-IT" sz="3600">
                <a:solidFill>
                  <a:schemeClr val="accent2"/>
                </a:solidFill>
              </a:rPr>
              <a:t>Abraham Michelson – experiment on motion of Earth (Potsdam, 1881)</a:t>
            </a:r>
            <a:r>
              <a:rPr lang="pl-PL" altLang="it-IT" sz="4000"/>
              <a:t> </a:t>
            </a:r>
            <a:endParaRPr lang="en-AU" altLang="it-IT" sz="4000"/>
          </a:p>
        </p:txBody>
      </p:sp>
      <p:pic>
        <p:nvPicPr>
          <p:cNvPr id="41987" name="Picture 3">
            <a:extLst>
              <a:ext uri="{FF2B5EF4-FFF2-40B4-BE49-F238E27FC236}">
                <a16:creationId xmlns:a16="http://schemas.microsoft.com/office/drawing/2014/main" id="{2E7B4884-A5BE-6501-88C9-BD92195D577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633538"/>
            <a:ext cx="25193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a:extLst>
              <a:ext uri="{FF2B5EF4-FFF2-40B4-BE49-F238E27FC236}">
                <a16:creationId xmlns:a16="http://schemas.microsoft.com/office/drawing/2014/main" id="{C80BF251-6590-55F8-2284-4F81E3B18B57}"/>
              </a:ext>
            </a:extLst>
          </p:cNvPr>
          <p:cNvSpPr txBox="1">
            <a:spLocks noChangeArrowheads="1"/>
          </p:cNvSpPr>
          <p:nvPr/>
        </p:nvSpPr>
        <p:spPr bwMode="auto">
          <a:xfrm>
            <a:off x="376238" y="5056188"/>
            <a:ext cx="649446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Born in Strzelno (50 km from Toruń) in 1852,</a:t>
            </a:r>
          </a:p>
          <a:p>
            <a:pPr eaLnBrk="1" hangingPunct="1"/>
            <a:r>
              <a:rPr lang="pl-PL" altLang="it-IT" sz="2200">
                <a:solidFill>
                  <a:schemeClr val="accent2"/>
                </a:solidFill>
              </a:rPr>
              <a:t>moved with parents to USA when he was 3 yrs old.</a:t>
            </a:r>
          </a:p>
          <a:p>
            <a:pPr eaLnBrk="1" hangingPunct="1"/>
            <a:endParaRPr lang="pl-PL" altLang="it-IT" sz="2200">
              <a:solidFill>
                <a:schemeClr val="accent2"/>
              </a:solidFill>
            </a:endParaRPr>
          </a:p>
          <a:p>
            <a:pPr eaLnBrk="1" hangingPunct="1"/>
            <a:r>
              <a:rPr lang="pl-PL" altLang="it-IT" sz="2200">
                <a:solidFill>
                  <a:schemeClr val="accent2"/>
                </a:solidFill>
              </a:rPr>
              <a:t>First American Nobel Prize (1907)</a:t>
            </a:r>
            <a:endParaRPr lang="en-AU" altLang="it-IT" sz="2200">
              <a:solidFill>
                <a:schemeClr val="accent2"/>
              </a:solidFill>
            </a:endParaRPr>
          </a:p>
        </p:txBody>
      </p:sp>
      <p:pic>
        <p:nvPicPr>
          <p:cNvPr id="41989" name="Picture 5">
            <a:extLst>
              <a:ext uri="{FF2B5EF4-FFF2-40B4-BE49-F238E27FC236}">
                <a16:creationId xmlns:a16="http://schemas.microsoft.com/office/drawing/2014/main" id="{0746FB69-C7F3-A7F4-8604-0AF6BC88B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276475"/>
            <a:ext cx="17272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a:extLst>
              <a:ext uri="{FF2B5EF4-FFF2-40B4-BE49-F238E27FC236}">
                <a16:creationId xmlns:a16="http://schemas.microsoft.com/office/drawing/2014/main" id="{D9E281B9-F2A1-15CC-516F-320330CEF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2259013"/>
            <a:ext cx="352901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433919-E34F-F983-A419-E04BE35D2440}"/>
              </a:ext>
            </a:extLst>
          </p:cNvPr>
          <p:cNvSpPr>
            <a:spLocks noGrp="1" noChangeArrowheads="1"/>
          </p:cNvSpPr>
          <p:nvPr>
            <p:ph type="title"/>
          </p:nvPr>
        </p:nvSpPr>
        <p:spPr/>
        <p:txBody>
          <a:bodyPr/>
          <a:lstStyle/>
          <a:p>
            <a:pPr algn="l" eaLnBrk="1" hangingPunct="1"/>
            <a:r>
              <a:rPr lang="pl-PL" altLang="it-IT" sz="3600">
                <a:solidFill>
                  <a:schemeClr val="accent2"/>
                </a:solidFill>
              </a:rPr>
              <a:t>Abraham Michelson – how velocity of Earth changes in one year ?</a:t>
            </a:r>
            <a:r>
              <a:rPr lang="pl-PL" altLang="it-IT" sz="4000"/>
              <a:t> </a:t>
            </a:r>
            <a:endParaRPr lang="en-AU" altLang="it-IT" sz="4000"/>
          </a:p>
        </p:txBody>
      </p:sp>
      <p:pic>
        <p:nvPicPr>
          <p:cNvPr id="43011" name="Picture 3">
            <a:extLst>
              <a:ext uri="{FF2B5EF4-FFF2-40B4-BE49-F238E27FC236}">
                <a16:creationId xmlns:a16="http://schemas.microsoft.com/office/drawing/2014/main" id="{AA168C4E-BC35-9A2C-5FF4-87463D5B98A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060575"/>
            <a:ext cx="428466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1EEBD9C8-2E84-0A45-B7F0-F534A6D3CD0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989138"/>
            <a:ext cx="3313113"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a:extLst>
              <a:ext uri="{FF2B5EF4-FFF2-40B4-BE49-F238E27FC236}">
                <a16:creationId xmlns:a16="http://schemas.microsoft.com/office/drawing/2014/main" id="{42F98E04-86C9-06E0-FB23-1C1165ED3B5C}"/>
              </a:ext>
            </a:extLst>
          </p:cNvPr>
          <p:cNvSpPr txBox="1">
            <a:spLocks noChangeArrowheads="1"/>
          </p:cNvSpPr>
          <p:nvPr/>
        </p:nvSpPr>
        <p:spPr bwMode="auto">
          <a:xfrm>
            <a:off x="231775" y="5848350"/>
            <a:ext cx="85613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Earth’s velocity on orbit is 30 km/s. Velocity of light is 300 000 km/s.</a:t>
            </a:r>
          </a:p>
          <a:p>
            <a:pPr eaLnBrk="1" hangingPunct="1"/>
            <a:r>
              <a:rPr lang="pl-PL" altLang="it-IT" sz="2200">
                <a:solidFill>
                  <a:schemeClr val="accent2"/>
                </a:solidFill>
              </a:rPr>
              <a:t>We can measure this by </a:t>
            </a:r>
            <a:r>
              <a:rPr lang="pl-PL" altLang="it-IT" sz="2200" i="1">
                <a:solidFill>
                  <a:schemeClr val="accent2"/>
                </a:solidFill>
              </a:rPr>
              <a:t>ligth interference</a:t>
            </a:r>
            <a:r>
              <a:rPr lang="pl-PL" altLang="it-IT" sz="2200">
                <a:solidFill>
                  <a:schemeClr val="accent2"/>
                </a:solidFill>
              </a:rPr>
              <a:t>. </a:t>
            </a:r>
            <a:endParaRPr lang="en-AU" altLang="it-IT" sz="2200">
              <a:solidFill>
                <a:schemeClr val="accent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77F0BC9-A2DD-E79C-C7DC-01DF1C24F2DC}"/>
              </a:ext>
            </a:extLst>
          </p:cNvPr>
          <p:cNvSpPr>
            <a:spLocks noGrp="1" noChangeArrowheads="1"/>
          </p:cNvSpPr>
          <p:nvPr>
            <p:ph type="title"/>
          </p:nvPr>
        </p:nvSpPr>
        <p:spPr>
          <a:xfrm>
            <a:off x="250825" y="366712"/>
            <a:ext cx="8893174" cy="1143000"/>
          </a:xfrm>
        </p:spPr>
        <p:txBody>
          <a:bodyPr/>
          <a:lstStyle/>
          <a:p>
            <a:pPr algn="l" eaLnBrk="1" hangingPunct="1"/>
            <a:r>
              <a:rPr lang="pl-PL" altLang="it-IT" sz="3200" dirty="0">
                <a:solidFill>
                  <a:schemeClr val="accent2"/>
                </a:solidFill>
              </a:rPr>
              <a:t>Abraham Michelson &amp; Morley (1898 Cleveland):</a:t>
            </a:r>
            <a:r>
              <a:rPr lang="pl-PL" altLang="it-IT" sz="3200" dirty="0"/>
              <a:t> </a:t>
            </a:r>
            <a:br>
              <a:rPr lang="pl-PL" altLang="it-IT" sz="3200" dirty="0"/>
            </a:br>
            <a:r>
              <a:rPr lang="pl-PL" altLang="it-IT" sz="3200" dirty="0">
                <a:solidFill>
                  <a:srgbClr val="FF0000"/>
                </a:solidFill>
              </a:rPr>
              <a:t>Earth </a:t>
            </a:r>
            <a:r>
              <a:rPr lang="pl-PL" altLang="it-IT" sz="3200" dirty="0" err="1">
                <a:solidFill>
                  <a:srgbClr val="FF0000"/>
                </a:solidFill>
              </a:rPr>
              <a:t>is</a:t>
            </a:r>
            <a:r>
              <a:rPr lang="pl-PL" altLang="it-IT" sz="3200" dirty="0">
                <a:solidFill>
                  <a:srgbClr val="FF0000"/>
                </a:solidFill>
              </a:rPr>
              <a:t> not </a:t>
            </a:r>
            <a:r>
              <a:rPr lang="pl-PL" altLang="it-IT" sz="3200" dirty="0" err="1">
                <a:solidFill>
                  <a:srgbClr val="FF0000"/>
                </a:solidFill>
              </a:rPr>
              <a:t>moving</a:t>
            </a:r>
            <a:r>
              <a:rPr lang="pl-PL" altLang="it-IT" sz="3200" dirty="0">
                <a:solidFill>
                  <a:srgbClr val="FF0000"/>
                </a:solidFill>
              </a:rPr>
              <a:t>!</a:t>
            </a:r>
            <a:r>
              <a:rPr lang="pl-PL" altLang="it-IT" sz="3200" dirty="0"/>
              <a:t> </a:t>
            </a:r>
            <a:endParaRPr lang="en-AU" altLang="it-IT" sz="3200" dirty="0"/>
          </a:p>
        </p:txBody>
      </p:sp>
      <p:pic>
        <p:nvPicPr>
          <p:cNvPr id="44035" name="Picture 3">
            <a:extLst>
              <a:ext uri="{FF2B5EF4-FFF2-40B4-BE49-F238E27FC236}">
                <a16:creationId xmlns:a16="http://schemas.microsoft.com/office/drawing/2014/main" id="{ACC6388E-5861-E203-B4D7-4BEC774AC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2" y="1700808"/>
            <a:ext cx="5222769" cy="2845792"/>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4036" name="Rectangle 4">
            <a:extLst>
              <a:ext uri="{FF2B5EF4-FFF2-40B4-BE49-F238E27FC236}">
                <a16:creationId xmlns:a16="http://schemas.microsoft.com/office/drawing/2014/main" id="{523C4793-A782-F157-E964-0BE72E2FBAA0}"/>
              </a:ext>
            </a:extLst>
          </p:cNvPr>
          <p:cNvSpPr>
            <a:spLocks noChangeArrowheads="1"/>
          </p:cNvSpPr>
          <p:nvPr/>
        </p:nvSpPr>
        <p:spPr bwMode="auto">
          <a:xfrm>
            <a:off x="250825" y="4724400"/>
            <a:ext cx="8646919"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dirty="0">
                <a:solidFill>
                  <a:schemeClr val="accent2"/>
                </a:solidFill>
              </a:rPr>
              <a:t>Wynik: 
</a:t>
            </a:r>
            <a:r>
              <a:rPr lang="pl-PL" altLang="it-IT" sz="2200" b="1" dirty="0">
                <a:solidFill>
                  <a:schemeClr val="accent2"/>
                </a:solidFill>
              </a:rPr>
              <a:t>Zerowa prędkość orbitalna</a:t>
            </a:r>
            <a:r>
              <a:rPr lang="pl-PL" altLang="it-IT" sz="2200" dirty="0">
                <a:solidFill>
                  <a:schemeClr val="accent2"/>
                </a:solidFill>
              </a:rPr>
              <a:t>, w granicach 0,1 oczekiwanej wartości
? Ziemia się nie porusza
? Nie ma eteru
? Coś jest nie tak z prędkością światła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19CFFBC-6346-3DFF-FC4F-8AF7F7266767}"/>
              </a:ext>
            </a:extLst>
          </p:cNvPr>
          <p:cNvSpPr>
            <a:spLocks noGrp="1" noChangeArrowheads="1"/>
          </p:cNvSpPr>
          <p:nvPr>
            <p:ph type="title"/>
          </p:nvPr>
        </p:nvSpPr>
        <p:spPr/>
        <p:txBody>
          <a:bodyPr/>
          <a:lstStyle/>
          <a:p>
            <a:pPr eaLnBrk="1" hangingPunct="1"/>
            <a:r>
              <a:rPr lang="pl-PL" altLang="it-IT" sz="3600">
                <a:solidFill>
                  <a:schemeClr val="accent2"/>
                </a:solidFill>
              </a:rPr>
              <a:t>Einstein, September 1905: „Does the mass of a body depend on its energy?</a:t>
            </a:r>
            <a:r>
              <a:rPr lang="pl-PL" altLang="it-IT" sz="4000"/>
              <a:t> </a:t>
            </a:r>
            <a:endParaRPr lang="en-AU" altLang="it-IT" sz="4000"/>
          </a:p>
        </p:txBody>
      </p:sp>
      <p:pic>
        <p:nvPicPr>
          <p:cNvPr id="45059" name="Picture 3">
            <a:extLst>
              <a:ext uri="{FF2B5EF4-FFF2-40B4-BE49-F238E27FC236}">
                <a16:creationId xmlns:a16="http://schemas.microsoft.com/office/drawing/2014/main" id="{75DB90D7-B46B-E3C1-BE29-2CCC1154D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58975"/>
            <a:ext cx="56165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a:extLst>
              <a:ext uri="{FF2B5EF4-FFF2-40B4-BE49-F238E27FC236}">
                <a16:creationId xmlns:a16="http://schemas.microsoft.com/office/drawing/2014/main" id="{0236B2F1-AE33-4D25-D4AC-B107B832A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243388"/>
            <a:ext cx="67691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Oval 5">
            <a:extLst>
              <a:ext uri="{FF2B5EF4-FFF2-40B4-BE49-F238E27FC236}">
                <a16:creationId xmlns:a16="http://schemas.microsoft.com/office/drawing/2014/main" id="{06300B21-24B3-025E-B357-226DABF48062}"/>
              </a:ext>
            </a:extLst>
          </p:cNvPr>
          <p:cNvSpPr>
            <a:spLocks noChangeArrowheads="1"/>
          </p:cNvSpPr>
          <p:nvPr/>
        </p:nvSpPr>
        <p:spPr bwMode="auto">
          <a:xfrm>
            <a:off x="3635375" y="5876925"/>
            <a:ext cx="2089150" cy="431800"/>
          </a:xfrm>
          <a:prstGeom prst="ellipse">
            <a:avLst/>
          </a:prstGeom>
          <a:solidFill>
            <a:schemeClr val="accent1">
              <a:alpha val="0"/>
            </a:schemeClr>
          </a:solidFill>
          <a:ln w="222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en-US"/>
          </a:p>
        </p:txBody>
      </p:sp>
      <p:sp>
        <p:nvSpPr>
          <p:cNvPr id="60422" name="Text Box 6">
            <a:extLst>
              <a:ext uri="{FF2B5EF4-FFF2-40B4-BE49-F238E27FC236}">
                <a16:creationId xmlns:a16="http://schemas.microsoft.com/office/drawing/2014/main" id="{7A5279C2-AF30-E34F-E653-5739EE6308DD}"/>
              </a:ext>
            </a:extLst>
          </p:cNvPr>
          <p:cNvSpPr txBox="1">
            <a:spLocks noChangeArrowheads="1"/>
          </p:cNvSpPr>
          <p:nvPr/>
        </p:nvSpPr>
        <p:spPr bwMode="auto">
          <a:xfrm>
            <a:off x="5726113" y="4699000"/>
            <a:ext cx="1628775" cy="6508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3600" i="1">
                <a:solidFill>
                  <a:srgbClr val="FF0000"/>
                </a:solidFill>
              </a:rPr>
              <a:t>E</a:t>
            </a:r>
            <a:r>
              <a:rPr lang="pl-PL" altLang="it-IT" sz="3600">
                <a:solidFill>
                  <a:srgbClr val="FF0000"/>
                </a:solidFill>
              </a:rPr>
              <a:t>=</a:t>
            </a:r>
            <a:r>
              <a:rPr lang="pl-PL" altLang="it-IT" sz="3600" i="1">
                <a:solidFill>
                  <a:srgbClr val="FF0000"/>
                </a:solidFill>
              </a:rPr>
              <a:t>mc</a:t>
            </a:r>
            <a:r>
              <a:rPr lang="pl-PL" altLang="it-IT" sz="3600" baseline="30000">
                <a:solidFill>
                  <a:srgbClr val="FF0000"/>
                </a:solidFill>
              </a:rPr>
              <a:t> 2</a:t>
            </a:r>
            <a:endParaRPr lang="en-AU" altLang="it-IT" sz="3600" i="1">
              <a:solidFill>
                <a:srgbClr val="FF0000"/>
              </a:solidFill>
            </a:endParaRPr>
          </a:p>
        </p:txBody>
      </p:sp>
      <p:pic>
        <p:nvPicPr>
          <p:cNvPr id="45063" name="Picture 7">
            <a:extLst>
              <a:ext uri="{FF2B5EF4-FFF2-40B4-BE49-F238E27FC236}">
                <a16:creationId xmlns:a16="http://schemas.microsoft.com/office/drawing/2014/main" id="{C8EDD15F-4595-D34C-3E83-8DF7A9D3D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308725"/>
            <a:ext cx="3816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4" name="Rectangle 8">
            <a:extLst>
              <a:ext uri="{FF2B5EF4-FFF2-40B4-BE49-F238E27FC236}">
                <a16:creationId xmlns:a16="http://schemas.microsoft.com/office/drawing/2014/main" id="{B8DCF5B5-4064-93D5-09D8-9B40B6F7BDF1}"/>
              </a:ext>
            </a:extLst>
          </p:cNvPr>
          <p:cNvSpPr>
            <a:spLocks noChangeArrowheads="1"/>
          </p:cNvSpPr>
          <p:nvPr/>
        </p:nvSpPr>
        <p:spPr bwMode="auto">
          <a:xfrm>
            <a:off x="179388" y="1484313"/>
            <a:ext cx="89646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pl-PL" altLang="it-IT" sz="1950" b="1" dirty="0">
                <a:solidFill>
                  <a:srgbClr val="FF0066"/>
                </a:solidFill>
              </a:rPr>
              <a:t>Prędkość światła jest stała, niezależna od spoczynku czy ruchu
Prędkość światła jest granicą, z jaką możemy przesyłać informacje</a:t>
            </a:r>
            <a:endParaRPr lang="pl-PL" altLang="it-IT" sz="1950" dirty="0">
              <a:solidFill>
                <a:srgbClr val="FF0066"/>
              </a:solidFill>
            </a:endParaRPr>
          </a:p>
          <a:p>
            <a:pPr eaLnBrk="1" hangingPunct="1">
              <a:spcBef>
                <a:spcPct val="50000"/>
              </a:spcBef>
              <a:buFontTx/>
              <a:buChar char="-"/>
            </a:pPr>
            <a:r>
              <a:rPr lang="pl-PL" altLang="it-IT" sz="2200" dirty="0">
                <a:solidFill>
                  <a:schemeClr val="accent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p:cTn id="7" dur="1000" fill="hold"/>
                                        <p:tgtEl>
                                          <p:spTgt spid="604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042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0422"/>
                                        </p:tgtEl>
                                        <p:attrNameLst>
                                          <p:attrName>ppt_y</p:attrName>
                                        </p:attrNameLst>
                                      </p:cBhvr>
                                      <p:tavLst>
                                        <p:tav tm="0">
                                          <p:val>
                                            <p:strVal val="#ppt_y"/>
                                          </p:val>
                                        </p:tav>
                                        <p:tav tm="100000">
                                          <p:val>
                                            <p:strVal val="#ppt_y"/>
                                          </p:val>
                                        </p:tav>
                                      </p:tavLst>
                                    </p:anim>
                                    <p:animEffect transition="in" filter="fade">
                                      <p:cBhvr>
                                        <p:cTn id="10"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4" name="Picture 10" descr="Doodle for Nicolaus Copernicus">
            <a:extLst>
              <a:ext uri="{FF2B5EF4-FFF2-40B4-BE49-F238E27FC236}">
                <a16:creationId xmlns:a16="http://schemas.microsoft.com/office/drawing/2014/main" id="{1194F268-D431-1A83-5079-D8D0DA673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936" y="-295276"/>
            <a:ext cx="4067175" cy="3051175"/>
          </a:xfrm>
          <a:prstGeom prst="rect">
            <a:avLst/>
          </a:prstGeom>
          <a:noFill/>
          <a:extLst>
            <a:ext uri="{909E8E84-426E-40DD-AFC4-6F175D3DCCD1}">
              <a14:hiddenFill xmlns:a14="http://schemas.microsoft.com/office/drawing/2010/main">
                <a:solidFill>
                  <a:srgbClr val="FFFFFF"/>
                </a:solidFill>
              </a14:hiddenFill>
            </a:ext>
          </a:extLst>
        </p:spPr>
      </p:pic>
      <p:sp>
        <p:nvSpPr>
          <p:cNvPr id="67586" name="Rectangle 2">
            <a:extLst>
              <a:ext uri="{FF2B5EF4-FFF2-40B4-BE49-F238E27FC236}">
                <a16:creationId xmlns:a16="http://schemas.microsoft.com/office/drawing/2014/main" id="{CE7D1BF4-225B-BDA3-93CB-3A40129DBB3A}"/>
              </a:ext>
            </a:extLst>
          </p:cNvPr>
          <p:cNvSpPr>
            <a:spLocks noGrp="1" noChangeArrowheads="1"/>
          </p:cNvSpPr>
          <p:nvPr>
            <p:ph type="title"/>
          </p:nvPr>
        </p:nvSpPr>
        <p:spPr>
          <a:xfrm>
            <a:off x="-1462445" y="658812"/>
            <a:ext cx="8229601" cy="1143000"/>
          </a:xfrm>
        </p:spPr>
        <p:txBody>
          <a:bodyPr/>
          <a:lstStyle/>
          <a:p>
            <a:r>
              <a:rPr lang="pl-PL" altLang="en-US" sz="3200" dirty="0" err="1"/>
              <a:t>Dialogo</a:t>
            </a:r>
            <a:r>
              <a:rPr lang="pl-PL" altLang="en-US" sz="3200" dirty="0"/>
              <a:t> </a:t>
            </a:r>
            <a:r>
              <a:rPr lang="pl-PL" altLang="en-US" sz="3200" dirty="0" err="1"/>
              <a:t>su</a:t>
            </a:r>
            <a:r>
              <a:rPr lang="pl-PL" altLang="en-US" sz="3200" dirty="0"/>
              <a:t> </a:t>
            </a:r>
            <a:r>
              <a:rPr lang="pl-PL" altLang="en-US" sz="3200" dirty="0" err="1"/>
              <a:t>due</a:t>
            </a:r>
            <a:r>
              <a:rPr lang="pl-PL" altLang="en-US" sz="3200" dirty="0"/>
              <a:t> </a:t>
            </a:r>
            <a:r>
              <a:rPr lang="pl-PL" altLang="en-US" sz="3200" dirty="0" err="1"/>
              <a:t>massimi</a:t>
            </a:r>
            <a:br>
              <a:rPr lang="pl-PL" altLang="en-US" sz="3200" dirty="0"/>
            </a:br>
            <a:r>
              <a:rPr lang="pl-PL" altLang="en-US" sz="3200" dirty="0" err="1"/>
              <a:t>sistemi</a:t>
            </a:r>
            <a:r>
              <a:rPr lang="pl-PL" altLang="en-US" sz="3200" dirty="0"/>
              <a:t> del </a:t>
            </a:r>
            <a:r>
              <a:rPr lang="pl-PL" altLang="en-US" sz="3200" dirty="0" err="1"/>
              <a:t>mondo</a:t>
            </a:r>
            <a:r>
              <a:rPr lang="pl-PL" altLang="en-US" sz="3200" dirty="0"/>
              <a:t>, </a:t>
            </a:r>
            <a:br>
              <a:rPr lang="pl-PL" altLang="en-US" sz="3200" dirty="0"/>
            </a:br>
            <a:r>
              <a:rPr lang="pl-PL" altLang="en-US" sz="3200" dirty="0"/>
              <a:t>di </a:t>
            </a:r>
            <a:r>
              <a:rPr lang="pl-PL" altLang="en-US" sz="3200" dirty="0" err="1"/>
              <a:t>Tolemeo</a:t>
            </a:r>
            <a:r>
              <a:rPr lang="pl-PL" altLang="en-US" sz="3200" dirty="0"/>
              <a:t> e </a:t>
            </a:r>
            <a:r>
              <a:rPr lang="pl-PL" altLang="en-US" sz="3200" dirty="0" err="1"/>
              <a:t>Copernico</a:t>
            </a:r>
            <a:endParaRPr lang="en-AU" altLang="en-US" sz="3200" dirty="0"/>
          </a:p>
        </p:txBody>
      </p:sp>
      <p:pic>
        <p:nvPicPr>
          <p:cNvPr id="67589" name="Picture 5">
            <a:extLst>
              <a:ext uri="{FF2B5EF4-FFF2-40B4-BE49-F238E27FC236}">
                <a16:creationId xmlns:a16="http://schemas.microsoft.com/office/drawing/2014/main" id="{0CE95E21-AD91-F433-7EA6-BCAB481A9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25" y="2409827"/>
            <a:ext cx="4176712" cy="3384550"/>
          </a:xfrm>
          <a:prstGeom prst="rect">
            <a:avLst/>
          </a:prstGeom>
          <a:noFill/>
          <a:extLst>
            <a:ext uri="{909E8E84-426E-40DD-AFC4-6F175D3DCCD1}">
              <a14:hiddenFill xmlns:a14="http://schemas.microsoft.com/office/drawing/2010/main">
                <a:solidFill>
                  <a:srgbClr val="FFFFFF"/>
                </a:solidFill>
              </a14:hiddenFill>
            </a:ext>
          </a:extLst>
        </p:spPr>
      </p:pic>
      <p:sp>
        <p:nvSpPr>
          <p:cNvPr id="67590" name="Text Box 6">
            <a:extLst>
              <a:ext uri="{FF2B5EF4-FFF2-40B4-BE49-F238E27FC236}">
                <a16:creationId xmlns:a16="http://schemas.microsoft.com/office/drawing/2014/main" id="{8FF5E8DC-88B6-144B-748A-990A98CD52D9}"/>
              </a:ext>
            </a:extLst>
          </p:cNvPr>
          <p:cNvSpPr txBox="1">
            <a:spLocks noChangeArrowheads="1"/>
          </p:cNvSpPr>
          <p:nvPr/>
        </p:nvSpPr>
        <p:spPr bwMode="auto">
          <a:xfrm>
            <a:off x="274863" y="5949491"/>
            <a:ext cx="84487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sz="2400" dirty="0"/>
              <a:t>Kopia ryciny z XVII w.: dwa systemy były nadal dyskutowane</a:t>
            </a:r>
          </a:p>
          <a:p>
            <a:r>
              <a:rPr lang="pl-PL" altLang="en-US" sz="2400" dirty="0"/>
              <a:t>Castello </a:t>
            </a:r>
            <a:r>
              <a:rPr lang="pl-PL" altLang="en-US" sz="2400" dirty="0" err="1"/>
              <a:t>Brianza</a:t>
            </a:r>
            <a:r>
              <a:rPr lang="pl-PL" altLang="en-US" sz="2400" dirty="0"/>
              <a:t>, 17.06.201, foto Maria Karwasz</a:t>
            </a:r>
            <a:endParaRPr lang="en-AU" altLang="en-US" sz="2400" dirty="0"/>
          </a:p>
        </p:txBody>
      </p:sp>
      <p:pic>
        <p:nvPicPr>
          <p:cNvPr id="67591" name="Picture 7">
            <a:extLst>
              <a:ext uri="{FF2B5EF4-FFF2-40B4-BE49-F238E27FC236}">
                <a16:creationId xmlns:a16="http://schemas.microsoft.com/office/drawing/2014/main" id="{B9E6B8FF-619B-9FCB-3A4F-C07C89B27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800" y="2401093"/>
            <a:ext cx="4356100" cy="3346450"/>
          </a:xfrm>
          <a:prstGeom prst="rect">
            <a:avLst/>
          </a:prstGeom>
          <a:noFill/>
          <a:extLst>
            <a:ext uri="{909E8E84-426E-40DD-AFC4-6F175D3DCCD1}">
              <a14:hiddenFill xmlns:a14="http://schemas.microsoft.com/office/drawing/2010/main">
                <a:solidFill>
                  <a:srgbClr val="FFFFFF"/>
                </a:solidFill>
              </a14:hiddenFill>
            </a:ext>
          </a:extLst>
        </p:spPr>
      </p:pic>
      <p:sp>
        <p:nvSpPr>
          <p:cNvPr id="67595" name="Rectangle 11">
            <a:extLst>
              <a:ext uri="{FF2B5EF4-FFF2-40B4-BE49-F238E27FC236}">
                <a16:creationId xmlns:a16="http://schemas.microsoft.com/office/drawing/2014/main" id="{CC4049DF-1F98-4FF7-F166-DCDA77B622A8}"/>
              </a:ext>
            </a:extLst>
          </p:cNvPr>
          <p:cNvSpPr>
            <a:spLocks noChangeArrowheads="1"/>
          </p:cNvSpPr>
          <p:nvPr/>
        </p:nvSpPr>
        <p:spPr bwMode="auto">
          <a:xfrm>
            <a:off x="4913458" y="2156618"/>
            <a:ext cx="3990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sz="1000" dirty="0"/>
              <a:t>http</a:t>
            </a:r>
            <a:r>
              <a:rPr lang="en-AU" altLang="en-US" sz="1000" dirty="0"/>
              <a:t>s://dribbble.com/shots/5780069-Doodle-for-Nicolaus-Copernicus</a:t>
            </a:r>
          </a:p>
        </p:txBody>
      </p:sp>
    </p:spTree>
    <p:extLst>
      <p:ext uri="{BB962C8B-B14F-4D97-AF65-F5344CB8AC3E}">
        <p14:creationId xmlns:p14="http://schemas.microsoft.com/office/powerpoint/2010/main" val="4116921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zawartości 2">
            <a:extLst>
              <a:ext uri="{FF2B5EF4-FFF2-40B4-BE49-F238E27FC236}">
                <a16:creationId xmlns:a16="http://schemas.microsoft.com/office/drawing/2014/main" id="{55E10F9F-3947-7D6D-46E5-840F2C552D59}"/>
              </a:ext>
            </a:extLst>
          </p:cNvPr>
          <p:cNvSpPr>
            <a:spLocks noGrp="1" noChangeArrowheads="1"/>
          </p:cNvSpPr>
          <p:nvPr>
            <p:ph idx="4294967295"/>
          </p:nvPr>
        </p:nvSpPr>
        <p:spPr>
          <a:xfrm>
            <a:off x="179512" y="981075"/>
            <a:ext cx="8964488" cy="4022725"/>
          </a:xfrm>
        </p:spPr>
        <p:txBody>
          <a:bodyPr lIns="0" rIns="0"/>
          <a:lstStyle/>
          <a:p>
            <a:pPr eaLnBrk="1" hangingPunct="1">
              <a:lnSpc>
                <a:spcPct val="85000"/>
              </a:lnSpc>
            </a:pPr>
            <a:r>
              <a:rPr lang="pl-PL" altLang="it-IT" sz="1900" dirty="0"/>
              <a:t>29 marca 1611 Galileo udaje się do Jezuitów w Rzymie, aby potwierdzić odkrycie satelitów (w które to powątpiewał nawet Kepler).</a:t>
            </a:r>
          </a:p>
          <a:p>
            <a:pPr eaLnBrk="1" hangingPunct="1">
              <a:lnSpc>
                <a:spcPct val="85000"/>
              </a:lnSpc>
            </a:pPr>
            <a:r>
              <a:rPr lang="pl-PL" altLang="it-IT" sz="1900" dirty="0"/>
              <a:t>Ale już 19 kwietnia, w Rzymie, kardynał </a:t>
            </a:r>
            <a:r>
              <a:rPr lang="pl-PL" altLang="it-IT" sz="1900" dirty="0" err="1"/>
              <a:t>Bellarmino</a:t>
            </a:r>
            <a:r>
              <a:rPr lang="pl-PL" altLang="it-IT" sz="1900" dirty="0"/>
              <a:t> zleca zbadanie „w jaki sposób pojedyncze odkrycia naukowe mogą wpłynąć na ogólną koncepcję świata, a przez to na święte zasady tradycyjnej teologii”</a:t>
            </a:r>
          </a:p>
          <a:p>
            <a:pPr eaLnBrk="1" hangingPunct="1">
              <a:lnSpc>
                <a:spcPct val="85000"/>
              </a:lnSpc>
            </a:pPr>
            <a:r>
              <a:rPr lang="pl-PL" altLang="it-IT" sz="1900" dirty="0"/>
              <a:t>21.12.1614 dominikanin </a:t>
            </a:r>
            <a:r>
              <a:rPr lang="pl-PL" altLang="it-IT" sz="1900" dirty="0" err="1"/>
              <a:t>Caccini</a:t>
            </a:r>
            <a:r>
              <a:rPr lang="pl-PL" altLang="it-IT" sz="1900" dirty="0"/>
              <a:t> we Florencji atakuje w kazaniu Galileusza.</a:t>
            </a:r>
          </a:p>
          <a:p>
            <a:pPr eaLnBrk="1" hangingPunct="1">
              <a:lnSpc>
                <a:spcPct val="85000"/>
              </a:lnSpc>
            </a:pPr>
            <a:r>
              <a:rPr lang="pl-PL" altLang="it-IT" sz="1900" dirty="0"/>
              <a:t>7.02.1615 jeden z prywatnych listów Galileusza, „przypadkowo” zostaje przesłany z zakonu we Florencji do prefekta Kongregacji Indeksu</a:t>
            </a:r>
          </a:p>
          <a:p>
            <a:pPr eaLnBrk="1" hangingPunct="1">
              <a:lnSpc>
                <a:spcPct val="85000"/>
              </a:lnSpc>
            </a:pPr>
            <a:r>
              <a:rPr lang="pl-PL" altLang="it-IT" sz="1900" dirty="0"/>
              <a:t>20.02.1615 </a:t>
            </a:r>
            <a:r>
              <a:rPr lang="pl-PL" altLang="it-IT" sz="1900" dirty="0" err="1"/>
              <a:t>Caccini</a:t>
            </a:r>
            <a:r>
              <a:rPr lang="pl-PL" altLang="it-IT" sz="1900" dirty="0"/>
              <a:t> udaje się do Rzymu, „zeznawać” w sprawie Galileusza</a:t>
            </a:r>
          </a:p>
          <a:p>
            <a:pPr eaLnBrk="1" hangingPunct="1">
              <a:lnSpc>
                <a:spcPct val="85000"/>
              </a:lnSpc>
            </a:pPr>
            <a:r>
              <a:rPr lang="pl-PL" altLang="it-IT" sz="1900" dirty="0" err="1"/>
              <a:t>Karmelitanin</a:t>
            </a:r>
            <a:r>
              <a:rPr lang="pl-PL" altLang="it-IT" sz="1900" dirty="0"/>
              <a:t> </a:t>
            </a:r>
            <a:r>
              <a:rPr lang="pl-PL" altLang="it-IT" sz="1900" dirty="0" err="1"/>
              <a:t>Foscarini</a:t>
            </a:r>
            <a:r>
              <a:rPr lang="pl-PL" altLang="it-IT" sz="1900" dirty="0"/>
              <a:t> z Neapolu pisze rozprawę w obronie Galileusza. Rok później zostaje na krótko uwięziony a publikacja rozprawy zakazana.</a:t>
            </a:r>
          </a:p>
          <a:p>
            <a:pPr eaLnBrk="1" hangingPunct="1">
              <a:lnSpc>
                <a:spcPct val="85000"/>
              </a:lnSpc>
            </a:pPr>
            <a:r>
              <a:rPr lang="pl-PL" altLang="it-IT" sz="1900" dirty="0"/>
              <a:t>Galileusz udaje się do Rzymu, za poparciem księcia Cosimo; ambasador Toskanii w Rzymie pisze, że „nie był to dobry pomysł”  </a:t>
            </a:r>
          </a:p>
          <a:p>
            <a:pPr eaLnBrk="1" hangingPunct="1">
              <a:lnSpc>
                <a:spcPct val="85000"/>
              </a:lnSpc>
            </a:pPr>
            <a:r>
              <a:rPr lang="pl-PL" altLang="it-IT" sz="1900" dirty="0"/>
              <a:t>25.02.1616 na polecenie Papieża Pawła V kardynał </a:t>
            </a:r>
            <a:r>
              <a:rPr lang="pl-PL" altLang="it-IT" sz="1900" dirty="0" err="1"/>
              <a:t>Bellarmino</a:t>
            </a:r>
            <a:r>
              <a:rPr lang="pl-PL" altLang="it-IT" sz="1900" dirty="0"/>
              <a:t> (sędzia w procesie Bruno) wzywa Galileusza i ostrzega, aby porzucił idee, że: </a:t>
            </a:r>
          </a:p>
          <a:p>
            <a:pPr marL="0" indent="0" eaLnBrk="1" hangingPunct="1">
              <a:lnSpc>
                <a:spcPct val="85000"/>
              </a:lnSpc>
              <a:buNone/>
            </a:pPr>
            <a:r>
              <a:rPr lang="pl-PL" altLang="it-IT" sz="1900" dirty="0"/>
              <a:t>1) Ziemia krąży dookoła Słońca, 2) że Ziemia nie jest środkiem świata.</a:t>
            </a:r>
          </a:p>
          <a:p>
            <a:pPr eaLnBrk="1" hangingPunct="1">
              <a:lnSpc>
                <a:spcPct val="85000"/>
              </a:lnSpc>
            </a:pPr>
            <a:r>
              <a:rPr lang="pl-PL" altLang="it-IT" sz="1900" dirty="0"/>
              <a:t>Jednocześnie, 5.03.1616 </a:t>
            </a:r>
            <a:r>
              <a:rPr lang="pl-PL" altLang="it-IT" sz="1900" i="1" dirty="0"/>
              <a:t>De </a:t>
            </a:r>
            <a:r>
              <a:rPr lang="pl-PL" altLang="it-IT" sz="1900" i="1" dirty="0" err="1"/>
              <a:t>Revolutionibus</a:t>
            </a:r>
            <a:r>
              <a:rPr lang="pl-PL" altLang="it-IT" sz="1900" dirty="0"/>
              <a:t> zostaje zakazane, „do poprawienia”   </a:t>
            </a:r>
          </a:p>
          <a:p>
            <a:pPr eaLnBrk="1" hangingPunct="1">
              <a:lnSpc>
                <a:spcPct val="85000"/>
              </a:lnSpc>
            </a:pPr>
            <a:r>
              <a:rPr lang="pl-PL" altLang="it-IT" sz="1900" dirty="0"/>
              <a:t>© tej części Piotr Roszak</a:t>
            </a:r>
          </a:p>
          <a:p>
            <a:pPr eaLnBrk="1" hangingPunct="1">
              <a:lnSpc>
                <a:spcPct val="85000"/>
              </a:lnSpc>
            </a:pPr>
            <a:r>
              <a:rPr lang="pl-PL" altLang="it-IT" sz="1900" dirty="0">
                <a:solidFill>
                  <a:srgbClr val="FF0000"/>
                </a:solidFill>
              </a:rPr>
              <a:t>Tym bardziej, że ówczesny, najnowszy model, znakomitego astronoma, precyzyjnego obserwatora, Duńczyka Tycho </a:t>
            </a:r>
            <a:r>
              <a:rPr lang="pl-PL" altLang="it-IT" sz="1900" dirty="0" err="1">
                <a:solidFill>
                  <a:srgbClr val="FF0000"/>
                </a:solidFill>
              </a:rPr>
              <a:t>Brahe</a:t>
            </a:r>
            <a:r>
              <a:rPr lang="pl-PL" altLang="it-IT" sz="1900" dirty="0">
                <a:solidFill>
                  <a:srgbClr val="FF0000"/>
                </a:solidFill>
              </a:rPr>
              <a:t> (1605), był </a:t>
            </a:r>
            <a:r>
              <a:rPr lang="pl-PL" altLang="it-IT" sz="1900" b="1" dirty="0">
                <a:solidFill>
                  <a:srgbClr val="FF0000"/>
                </a:solidFill>
              </a:rPr>
              <a:t>geocentryczny</a:t>
            </a:r>
            <a:r>
              <a:rPr lang="pl-PL" altLang="it-IT" sz="1900" dirty="0">
                <a:solidFill>
                  <a:srgbClr val="FF0000"/>
                </a:solidFill>
              </a:rPr>
              <a:t>  </a:t>
            </a:r>
          </a:p>
        </p:txBody>
      </p:sp>
      <p:sp>
        <p:nvSpPr>
          <p:cNvPr id="61443" name="Rectangle 4">
            <a:extLst>
              <a:ext uri="{FF2B5EF4-FFF2-40B4-BE49-F238E27FC236}">
                <a16:creationId xmlns:a16="http://schemas.microsoft.com/office/drawing/2014/main" id="{47972CFB-F9E8-1BDD-B6CB-D7063A029683}"/>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„Zbierają się chmury” (1614-1616)</a:t>
            </a:r>
            <a:endParaRPr lang="en-AU" altLang="it-IT">
              <a:solidFill>
                <a:schemeClr val="tx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ytuł 1">
            <a:extLst>
              <a:ext uri="{FF2B5EF4-FFF2-40B4-BE49-F238E27FC236}">
                <a16:creationId xmlns:a16="http://schemas.microsoft.com/office/drawing/2014/main" id="{04C0629E-3C01-52DE-F5A1-F4A01DD67B46}"/>
              </a:ext>
            </a:extLst>
          </p:cNvPr>
          <p:cNvSpPr>
            <a:spLocks noGrp="1" noChangeArrowheads="1"/>
          </p:cNvSpPr>
          <p:nvPr>
            <p:ph type="title" idx="4294967295"/>
          </p:nvPr>
        </p:nvSpPr>
        <p:spPr/>
        <p:txBody>
          <a:bodyPr anchor="b"/>
          <a:lstStyle/>
          <a:p>
            <a:pPr eaLnBrk="1" hangingPunct="1"/>
            <a:r>
              <a:rPr lang="pl-PL" altLang="it-IT" sz="3200"/>
              <a:t>Reakcje świata na poglądy Galileusza</a:t>
            </a:r>
          </a:p>
        </p:txBody>
      </p:sp>
      <p:sp>
        <p:nvSpPr>
          <p:cNvPr id="62467" name="Symbol zastępczy zawartości 2">
            <a:extLst>
              <a:ext uri="{FF2B5EF4-FFF2-40B4-BE49-F238E27FC236}">
                <a16:creationId xmlns:a16="http://schemas.microsoft.com/office/drawing/2014/main" id="{0CF1238A-E62E-2120-9AC2-E359E21C08D2}"/>
              </a:ext>
            </a:extLst>
          </p:cNvPr>
          <p:cNvSpPr>
            <a:spLocks noGrp="1" noChangeArrowheads="1"/>
          </p:cNvSpPr>
          <p:nvPr>
            <p:ph idx="4294967295"/>
          </p:nvPr>
        </p:nvSpPr>
        <p:spPr>
          <a:xfrm>
            <a:off x="323850" y="1557338"/>
            <a:ext cx="8142288" cy="4022725"/>
          </a:xfrm>
        </p:spPr>
        <p:txBody>
          <a:bodyPr lIns="0" rIns="0"/>
          <a:lstStyle/>
          <a:p>
            <a:pPr algn="just" eaLnBrk="1" hangingPunct="1"/>
            <a:r>
              <a:rPr lang="pl-PL" altLang="pl-PL" sz="2000" dirty="0">
                <a:solidFill>
                  <a:schemeClr val="accent4"/>
                </a:solidFill>
              </a:rPr>
              <a:t>W kontekście propagowania </a:t>
            </a:r>
            <a:r>
              <a:rPr lang="pl-PL" altLang="pl-PL" sz="2000" dirty="0" err="1">
                <a:solidFill>
                  <a:schemeClr val="accent4"/>
                </a:solidFill>
              </a:rPr>
              <a:t>kopernikanizmu</a:t>
            </a:r>
            <a:r>
              <a:rPr lang="pl-PL" altLang="pl-PL" sz="2000" dirty="0">
                <a:solidFill>
                  <a:schemeClr val="accent4"/>
                </a:solidFill>
              </a:rPr>
              <a:t>, w imieniu papieża Pawła V, Robert </a:t>
            </a:r>
            <a:r>
              <a:rPr lang="pl-PL" altLang="pl-PL" sz="2000" dirty="0" err="1">
                <a:solidFill>
                  <a:schemeClr val="accent4"/>
                </a:solidFill>
              </a:rPr>
              <a:t>Belarmin</a:t>
            </a:r>
            <a:r>
              <a:rPr lang="pl-PL" altLang="pl-PL" sz="2000" dirty="0">
                <a:solidFill>
                  <a:schemeClr val="accent4"/>
                </a:solidFill>
              </a:rPr>
              <a:t> upomina Galileusza, aby nie publikował na ten temat. </a:t>
            </a:r>
            <a:r>
              <a:rPr lang="pl-PL" altLang="pl-PL" sz="2000" b="1" dirty="0">
                <a:solidFill>
                  <a:schemeClr val="accent4"/>
                </a:solidFill>
              </a:rPr>
              <a:t>Galileusz się zgadza i rzeczywiście wiele lat nie publikuje. Dopiero, gdy złamie to zobowiązanie, zostanie przeprowadzony proces w 1633 roku.</a:t>
            </a:r>
          </a:p>
          <a:p>
            <a:pPr algn="just" eaLnBrk="1" hangingPunct="1"/>
            <a:r>
              <a:rPr lang="pl-PL" altLang="pl-PL" sz="2000" dirty="0">
                <a:solidFill>
                  <a:schemeClr val="accent4"/>
                </a:solidFill>
              </a:rPr>
              <a:t>Dokument z rozmowy między </a:t>
            </a:r>
            <a:r>
              <a:rPr lang="pl-PL" altLang="pl-PL" sz="2000" dirty="0" err="1">
                <a:solidFill>
                  <a:schemeClr val="accent4"/>
                </a:solidFill>
              </a:rPr>
              <a:t>Belarminem</a:t>
            </a:r>
            <a:r>
              <a:rPr lang="pl-PL" altLang="pl-PL" sz="2000" dirty="0">
                <a:solidFill>
                  <a:schemeClr val="accent4"/>
                </a:solidFill>
              </a:rPr>
              <a:t> a Galileuszem nie jest podpisany….</a:t>
            </a:r>
          </a:p>
          <a:p>
            <a:pPr algn="just" eaLnBrk="1" hangingPunct="1"/>
            <a:r>
              <a:rPr lang="pl-PL" altLang="pl-PL" sz="2000" dirty="0">
                <a:solidFill>
                  <a:schemeClr val="accent4"/>
                </a:solidFill>
              </a:rPr>
              <a:t>Dla porównania:</a:t>
            </a:r>
          </a:p>
          <a:p>
            <a:pPr marL="0" indent="0" algn="just" eaLnBrk="1" hangingPunct="1">
              <a:buNone/>
            </a:pPr>
            <a:r>
              <a:rPr lang="pl-PL" altLang="pl-PL" sz="2000" dirty="0">
                <a:solidFill>
                  <a:schemeClr val="accent4"/>
                </a:solidFill>
              </a:rPr>
              <a:t>Najżywiej protestujące i domagające się kary wobec naukowca za jego sprzeciw wobec Arystotelesa i </a:t>
            </a:r>
            <a:r>
              <a:rPr lang="pl-PL" altLang="pl-PL" sz="2000" dirty="0" err="1">
                <a:solidFill>
                  <a:schemeClr val="accent4"/>
                </a:solidFill>
              </a:rPr>
              <a:t>Ptolomeusza</a:t>
            </a:r>
            <a:r>
              <a:rPr lang="pl-PL" altLang="pl-PL" sz="2000" dirty="0">
                <a:solidFill>
                  <a:schemeClr val="accent4"/>
                </a:solidFill>
              </a:rPr>
              <a:t> było środowisko akademickie, uniwersyteckie. W 1624 roku parlament paryski </a:t>
            </a:r>
            <a:r>
              <a:rPr lang="pl-PL" altLang="pl-PL" sz="2000" b="1" dirty="0">
                <a:solidFill>
                  <a:schemeClr val="accent4"/>
                </a:solidFill>
              </a:rPr>
              <a:t>podarł</a:t>
            </a:r>
            <a:r>
              <a:rPr lang="pl-PL" altLang="pl-PL" sz="2000" dirty="0">
                <a:solidFill>
                  <a:schemeClr val="accent4"/>
                </a:solidFill>
              </a:rPr>
              <a:t> tezy zwolenników Galileusza, a ich autorów wygnał ze stolicy Francji. Zabronił też nauczania takich treści </a:t>
            </a:r>
            <a:r>
              <a:rPr lang="pl-PL" altLang="pl-PL" sz="2000" b="1" dirty="0">
                <a:solidFill>
                  <a:schemeClr val="accent4"/>
                </a:solidFill>
              </a:rPr>
              <a:t>pod karą śmierci</a:t>
            </a:r>
            <a:r>
              <a:rPr lang="pl-PL" altLang="pl-PL" sz="2000" dirty="0">
                <a:solidFill>
                  <a:schemeClr val="accent4"/>
                </a:solidFill>
              </a:rPr>
              <a:t>. Sam Kartezjusz głośno sprzeciwiał się temu systemowi.</a:t>
            </a:r>
          </a:p>
          <a:p>
            <a:pPr eaLnBrk="1" hangingPunct="1"/>
            <a:endParaRPr lang="pl-PL" altLang="pl-PL" sz="2000" dirty="0">
              <a:solidFill>
                <a:srgbClr val="0033CC"/>
              </a:solidFill>
            </a:endParaRPr>
          </a:p>
        </p:txBody>
      </p:sp>
      <p:sp>
        <p:nvSpPr>
          <p:cNvPr id="62468" name="Text Box 4">
            <a:extLst>
              <a:ext uri="{FF2B5EF4-FFF2-40B4-BE49-F238E27FC236}">
                <a16:creationId xmlns:a16="http://schemas.microsoft.com/office/drawing/2014/main" id="{25C26348-3046-2D52-4150-78AE3EB83A39}"/>
              </a:ext>
            </a:extLst>
          </p:cNvPr>
          <p:cNvSpPr txBox="1">
            <a:spLocks noChangeArrowheads="1"/>
          </p:cNvSpPr>
          <p:nvPr/>
        </p:nvSpPr>
        <p:spPr bwMode="auto">
          <a:xfrm>
            <a:off x="5580063" y="6308725"/>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(C) Ks. Prof. Piotr Roszak</a:t>
            </a:r>
            <a:endParaRPr lang="en-AU" altLang="it-IT" sz="1800">
              <a:solidFill>
                <a:srgbClr val="0033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F1671F1-CD69-5EDB-1F4B-FFC5139CDC5B}"/>
              </a:ext>
            </a:extLst>
          </p:cNvPr>
          <p:cNvSpPr>
            <a:spLocks noGrp="1" noChangeArrowheads="1"/>
          </p:cNvSpPr>
          <p:nvPr>
            <p:ph type="title"/>
          </p:nvPr>
        </p:nvSpPr>
        <p:spPr>
          <a:xfrm>
            <a:off x="468313" y="0"/>
            <a:ext cx="8229600" cy="1143000"/>
          </a:xfrm>
        </p:spPr>
        <p:txBody>
          <a:bodyPr/>
          <a:lstStyle/>
          <a:p>
            <a:pPr eaLnBrk="1" hangingPunct="1"/>
            <a:r>
              <a:rPr lang="pl-PL" altLang="it-IT" sz="3600"/>
              <a:t>Proces z 1633 roku</a:t>
            </a:r>
            <a:endParaRPr lang="en-AU" altLang="it-IT" sz="3600"/>
          </a:p>
        </p:txBody>
      </p:sp>
      <p:sp>
        <p:nvSpPr>
          <p:cNvPr id="63491" name="Text Box 3">
            <a:extLst>
              <a:ext uri="{FF2B5EF4-FFF2-40B4-BE49-F238E27FC236}">
                <a16:creationId xmlns:a16="http://schemas.microsoft.com/office/drawing/2014/main" id="{E5682609-DEA2-0153-C3B5-136C117CBF2B}"/>
              </a:ext>
            </a:extLst>
          </p:cNvPr>
          <p:cNvSpPr txBox="1">
            <a:spLocks noChangeArrowheads="1"/>
          </p:cNvSpPr>
          <p:nvPr/>
        </p:nvSpPr>
        <p:spPr bwMode="auto">
          <a:xfrm>
            <a:off x="900113" y="14128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solidFill>
                <a:srgbClr val="0033CC"/>
              </a:solidFill>
            </a:endParaRPr>
          </a:p>
        </p:txBody>
      </p:sp>
      <p:sp>
        <p:nvSpPr>
          <p:cNvPr id="63492" name="Text Box 4">
            <a:extLst>
              <a:ext uri="{FF2B5EF4-FFF2-40B4-BE49-F238E27FC236}">
                <a16:creationId xmlns:a16="http://schemas.microsoft.com/office/drawing/2014/main" id="{27E09C99-DCDB-5C7D-59F4-8AAC95E3A0C3}"/>
              </a:ext>
            </a:extLst>
          </p:cNvPr>
          <p:cNvSpPr txBox="1">
            <a:spLocks noChangeArrowheads="1"/>
          </p:cNvSpPr>
          <p:nvPr/>
        </p:nvSpPr>
        <p:spPr bwMode="auto">
          <a:xfrm>
            <a:off x="446087" y="671691"/>
            <a:ext cx="8640762"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800" dirty="0">
              <a:solidFill>
                <a:schemeClr val="accent4"/>
              </a:solidFill>
            </a:endParaRPr>
          </a:p>
          <a:p>
            <a:pPr eaLnBrk="1" hangingPunct="1">
              <a:spcBef>
                <a:spcPct val="0"/>
              </a:spcBef>
              <a:spcAft>
                <a:spcPct val="20000"/>
              </a:spcAft>
            </a:pPr>
            <a:r>
              <a:rPr lang="pl-PL" altLang="it-IT" sz="1800" dirty="0">
                <a:solidFill>
                  <a:schemeClr val="accent4"/>
                </a:solidFill>
              </a:rPr>
              <a:t> Papieżem zostaje Urban VIII, przychylny Galileuszowi (poświęcił mu poemat) </a:t>
            </a:r>
          </a:p>
          <a:p>
            <a:pPr eaLnBrk="1" hangingPunct="1">
              <a:spcBef>
                <a:spcPct val="0"/>
              </a:spcBef>
              <a:spcAft>
                <a:spcPct val="20000"/>
              </a:spcAft>
            </a:pPr>
            <a:r>
              <a:rPr lang="pl-PL" altLang="it-IT" sz="1800" dirty="0">
                <a:solidFill>
                  <a:schemeClr val="accent4"/>
                </a:solidFill>
              </a:rPr>
              <a:t>1624 Galileusz udaje się do Papieża, aby uzyskać zgodę na tezy kopernikańskie, ale na sześciu prywatnych audiencjach nie uzyskuje jednoznacznej deklaracji</a:t>
            </a:r>
          </a:p>
          <a:p>
            <a:pPr eaLnBrk="1" hangingPunct="1">
              <a:spcBef>
                <a:spcPct val="0"/>
              </a:spcBef>
              <a:spcAft>
                <a:spcPct val="20000"/>
              </a:spcAft>
            </a:pPr>
            <a:r>
              <a:rPr lang="pl-PL" altLang="it-IT" sz="1800" dirty="0">
                <a:solidFill>
                  <a:schemeClr val="accent4"/>
                </a:solidFill>
              </a:rPr>
              <a:t> W tym samym roku zaczyna pisać „Dialog o dwóch największych systemach”</a:t>
            </a:r>
          </a:p>
          <a:p>
            <a:pPr eaLnBrk="1" hangingPunct="1">
              <a:spcBef>
                <a:spcPct val="0"/>
              </a:spcBef>
              <a:spcAft>
                <a:spcPct val="20000"/>
              </a:spcAft>
            </a:pPr>
            <a:r>
              <a:rPr lang="pl-PL" altLang="it-IT" sz="1800" dirty="0">
                <a:solidFill>
                  <a:schemeClr val="accent4"/>
                </a:solidFill>
              </a:rPr>
              <a:t> Z powodów rodzinnych praca posuwa się powoli; syn kończy prawo i żeni się, Galileo na prośbę córki wynajmuję willę w </a:t>
            </a:r>
            <a:r>
              <a:rPr lang="pl-PL" altLang="it-IT" sz="1800" dirty="0" err="1">
                <a:solidFill>
                  <a:schemeClr val="accent4"/>
                </a:solidFill>
              </a:rPr>
              <a:t>Arcetri</a:t>
            </a:r>
            <a:r>
              <a:rPr lang="pl-PL" altLang="it-IT" sz="1800" dirty="0">
                <a:solidFill>
                  <a:schemeClr val="accent4"/>
                </a:solidFill>
              </a:rPr>
              <a:t>, w pobliżu jej zakonu</a:t>
            </a:r>
          </a:p>
          <a:p>
            <a:pPr eaLnBrk="1" hangingPunct="1">
              <a:spcBef>
                <a:spcPct val="0"/>
              </a:spcBef>
              <a:spcAft>
                <a:spcPct val="20000"/>
              </a:spcAft>
            </a:pPr>
            <a:r>
              <a:rPr lang="pl-PL" altLang="it-IT" sz="1800" dirty="0">
                <a:solidFill>
                  <a:schemeClr val="accent4"/>
                </a:solidFill>
              </a:rPr>
              <a:t> „Dialog” zostaje wydrukowany w 1632 roku, po Imprimatur, we Florencji; natychmiast wzbudza wielkie zainteresowanie</a:t>
            </a:r>
          </a:p>
          <a:p>
            <a:pPr eaLnBrk="1" hangingPunct="1">
              <a:spcBef>
                <a:spcPct val="0"/>
              </a:spcBef>
              <a:spcAft>
                <a:spcPct val="20000"/>
              </a:spcAft>
            </a:pPr>
            <a:r>
              <a:rPr lang="pl-PL" altLang="it-IT" sz="1800" dirty="0">
                <a:solidFill>
                  <a:schemeClr val="accent4"/>
                </a:solidFill>
              </a:rPr>
              <a:t> Ale latem, w Rzymie zaczynają się „podszepty”; Papież stwierdza, że Galileusz wprowadził go w błąd: jego argumenty, że system heliocentryczny to tylko hipoteza, Galileusz umieścił na końcu, w ustach </a:t>
            </a:r>
            <a:r>
              <a:rPr lang="pl-PL" altLang="it-IT" sz="1800" dirty="0" err="1">
                <a:solidFill>
                  <a:schemeClr val="accent4"/>
                </a:solidFill>
              </a:rPr>
              <a:t>Simpliciusa</a:t>
            </a:r>
            <a:r>
              <a:rPr lang="pl-PL" altLang="it-IT" sz="1800" dirty="0">
                <a:solidFill>
                  <a:schemeClr val="accent4"/>
                </a:solidFill>
              </a:rPr>
              <a:t>.  </a:t>
            </a:r>
          </a:p>
          <a:p>
            <a:pPr eaLnBrk="1" hangingPunct="1">
              <a:spcBef>
                <a:spcPct val="0"/>
              </a:spcBef>
              <a:spcAft>
                <a:spcPct val="20000"/>
              </a:spcAft>
            </a:pPr>
            <a:r>
              <a:rPr lang="pl-PL" altLang="it-IT" sz="1800" dirty="0">
                <a:solidFill>
                  <a:schemeClr val="accent4"/>
                </a:solidFill>
              </a:rPr>
              <a:t> 1633 to kulminacja wojny trzydziestoletniej (1618-1648)</a:t>
            </a:r>
          </a:p>
          <a:p>
            <a:pPr eaLnBrk="1" hangingPunct="1">
              <a:spcBef>
                <a:spcPct val="0"/>
              </a:spcBef>
              <a:spcAft>
                <a:spcPct val="20000"/>
              </a:spcAft>
            </a:pPr>
            <a:r>
              <a:rPr lang="pl-PL" altLang="it-IT" sz="1800" dirty="0">
                <a:solidFill>
                  <a:schemeClr val="accent4"/>
                </a:solidFill>
              </a:rPr>
              <a:t>12.04.1633 zaczyna się proces, w siedzibie Inkwizycji. Dominikanin, Vincenzo </a:t>
            </a:r>
            <a:r>
              <a:rPr lang="pl-PL" altLang="it-IT" sz="1800" dirty="0" err="1">
                <a:solidFill>
                  <a:schemeClr val="accent4"/>
                </a:solidFill>
              </a:rPr>
              <a:t>Maculano</a:t>
            </a:r>
            <a:r>
              <a:rPr lang="pl-PL" altLang="it-IT" sz="1800" dirty="0">
                <a:solidFill>
                  <a:schemeClr val="accent4"/>
                </a:solidFill>
              </a:rPr>
              <a:t> pokazuje dokument z 1616 roku, na którym jednak nie ma żadnego podpisu. Galileo twierdzi, że go nigdy nie otrzymał, później że nie zrozumiał zakazu </a:t>
            </a:r>
          </a:p>
          <a:p>
            <a:pPr eaLnBrk="1" hangingPunct="1">
              <a:spcBef>
                <a:spcPct val="0"/>
              </a:spcBef>
              <a:spcAft>
                <a:spcPct val="20000"/>
              </a:spcAft>
            </a:pPr>
            <a:r>
              <a:rPr lang="pl-PL" altLang="it-IT" sz="1800" dirty="0">
                <a:solidFill>
                  <a:schemeClr val="accent4"/>
                </a:solidFill>
              </a:rPr>
              <a:t> Zagrożony torturami, odwołuje tezy kopernikańskie (22.6.1633)</a:t>
            </a:r>
          </a:p>
          <a:p>
            <a:pPr eaLnBrk="1" hangingPunct="1">
              <a:spcBef>
                <a:spcPct val="0"/>
              </a:spcBef>
              <a:spcAft>
                <a:spcPct val="20000"/>
              </a:spcAft>
            </a:pPr>
            <a:r>
              <a:rPr lang="pl-PL" altLang="it-IT" sz="1800" dirty="0">
                <a:solidFill>
                  <a:schemeClr val="accent4"/>
                </a:solidFill>
              </a:rPr>
              <a:t> Dekret nie jest podpisany przez Papieża, ale jedynie przez 7 z 10 obecnych kardynałów                                 </a:t>
            </a:r>
          </a:p>
          <a:p>
            <a:pPr eaLnBrk="1" hangingPunct="1">
              <a:spcBef>
                <a:spcPct val="0"/>
              </a:spcBef>
              <a:spcAft>
                <a:spcPct val="20000"/>
              </a:spcAft>
              <a:buNone/>
            </a:pPr>
            <a:r>
              <a:rPr lang="pl-PL" altLang="it-IT" sz="1800" dirty="0">
                <a:solidFill>
                  <a:srgbClr val="0033CC"/>
                </a:solidFill>
              </a:rPr>
              <a:t>                                                                            © X prof. Piotr Roszak</a:t>
            </a:r>
            <a:endParaRPr lang="en-AU" altLang="it-IT" sz="1800" dirty="0">
              <a:solidFill>
                <a:srgbClr val="0033CC"/>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0EEBFCA-5454-93DD-50CF-7CAD0B4F8781}"/>
              </a:ext>
            </a:extLst>
          </p:cNvPr>
          <p:cNvSpPr>
            <a:spLocks noGrp="1" noChangeArrowheads="1"/>
          </p:cNvSpPr>
          <p:nvPr>
            <p:ph type="title"/>
          </p:nvPr>
        </p:nvSpPr>
        <p:spPr/>
        <p:txBody>
          <a:bodyPr/>
          <a:lstStyle/>
          <a:p>
            <a:pPr eaLnBrk="1" hangingPunct="1"/>
            <a:r>
              <a:rPr lang="pl-PL" altLang="it-IT" sz="3600"/>
              <a:t>„Proces Galileusza”</a:t>
            </a:r>
            <a:endParaRPr lang="en-AU" altLang="it-IT" sz="3600"/>
          </a:p>
        </p:txBody>
      </p:sp>
      <p:sp>
        <p:nvSpPr>
          <p:cNvPr id="64515" name="Text Box 4">
            <a:extLst>
              <a:ext uri="{FF2B5EF4-FFF2-40B4-BE49-F238E27FC236}">
                <a16:creationId xmlns:a16="http://schemas.microsoft.com/office/drawing/2014/main" id="{981711B3-EDEE-D626-0862-2F886D1ADFD7}"/>
              </a:ext>
            </a:extLst>
          </p:cNvPr>
          <p:cNvSpPr txBox="1">
            <a:spLocks noChangeArrowheads="1"/>
          </p:cNvSpPr>
          <p:nvPr/>
        </p:nvSpPr>
        <p:spPr bwMode="auto">
          <a:xfrm>
            <a:off x="323850" y="1268413"/>
            <a:ext cx="882015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dirty="0">
                <a:solidFill>
                  <a:srgbClr val="003300"/>
                </a:solidFill>
                <a:latin typeface="Times New Roman" panose="02020603050405020304" pitchFamily="18" charset="0"/>
              </a:rPr>
              <a:t>In the 1633 trial of Galileo Galilei, two worlds come into cosmic conflict.  Galileo's world of science and humanism collides with </a:t>
            </a:r>
            <a:r>
              <a:rPr lang="en-AU" altLang="it-IT" sz="1400" dirty="0">
                <a:solidFill>
                  <a:schemeClr val="tx2"/>
                </a:solidFill>
                <a:latin typeface="Times New Roman" panose="02020603050405020304" pitchFamily="18" charset="0"/>
              </a:rPr>
              <a:t>the world of Scholasticism and absolutism that held power in the Catholic Church.  The result is a tragedy that marks both the end of Galileo's liberty and the end of the Italian Renaissance. </a:t>
            </a:r>
            <a:r>
              <a:rPr lang="pl-PL" altLang="it-IT" sz="1400" dirty="0">
                <a:solidFill>
                  <a:schemeClr val="tx2"/>
                </a:solidFill>
                <a:latin typeface="Times New Roman" panose="02020603050405020304" pitchFamily="18" charset="0"/>
              </a:rPr>
              <a:t> [...]</a:t>
            </a:r>
          </a:p>
          <a:p>
            <a:pPr eaLnBrk="1" hangingPunct="1">
              <a:spcBef>
                <a:spcPct val="0"/>
              </a:spcBef>
              <a:buFontTx/>
              <a:buNone/>
            </a:pPr>
            <a:endParaRPr lang="pl-PL" altLang="it-IT" sz="1400" dirty="0">
              <a:solidFill>
                <a:schemeClr val="tx2"/>
              </a:solidFill>
              <a:latin typeface="Times New Roman" panose="02020603050405020304" pitchFamily="18" charset="0"/>
            </a:endParaRPr>
          </a:p>
          <a:p>
            <a:pPr eaLnBrk="1" hangingPunct="1">
              <a:spcBef>
                <a:spcPct val="0"/>
              </a:spcBef>
              <a:buFontTx/>
              <a:buNone/>
            </a:pPr>
            <a:r>
              <a:rPr lang="pl-PL" altLang="it-IT" sz="1400" dirty="0">
                <a:solidFill>
                  <a:schemeClr val="tx2"/>
                </a:solidFill>
                <a:latin typeface="Times New Roman" panose="02020603050405020304" pitchFamily="18" charset="0"/>
              </a:rPr>
              <a:t>„</a:t>
            </a:r>
            <a:r>
              <a:rPr lang="en-AU" altLang="it-IT" sz="1400" dirty="0">
                <a:solidFill>
                  <a:schemeClr val="tx2"/>
                </a:solidFill>
                <a:latin typeface="Times New Roman" panose="02020603050405020304" pitchFamily="18" charset="0"/>
              </a:rPr>
              <a:t>As a salutary penance we impose on you to recite the seven penitential psalms once a week for the next three years.</a:t>
            </a:r>
            <a:r>
              <a:rPr lang="pl-PL" altLang="it-IT" sz="1400" dirty="0">
                <a:solidFill>
                  <a:schemeClr val="tx2"/>
                </a:solidFill>
                <a:latin typeface="Times New Roman" panose="02020603050405020304" pitchFamily="18" charset="0"/>
              </a:rPr>
              <a:t>”</a:t>
            </a:r>
          </a:p>
          <a:p>
            <a:pPr eaLnBrk="1" hangingPunct="1">
              <a:spcBef>
                <a:spcPct val="0"/>
              </a:spcBef>
              <a:buFontTx/>
              <a:buNone/>
            </a:pPr>
            <a:endParaRPr lang="pl-PL" altLang="it-IT" sz="1400" dirty="0">
              <a:solidFill>
                <a:schemeClr val="tx2"/>
              </a:solidFill>
              <a:latin typeface="Times New Roman" panose="02020603050405020304" pitchFamily="18" charset="0"/>
            </a:endParaRPr>
          </a:p>
          <a:p>
            <a:pPr eaLnBrk="1" hangingPunct="1">
              <a:spcBef>
                <a:spcPct val="0"/>
              </a:spcBef>
              <a:buFontTx/>
              <a:buNone/>
            </a:pPr>
            <a:r>
              <a:rPr lang="en-AU" altLang="it-IT" sz="1400" dirty="0">
                <a:solidFill>
                  <a:schemeClr val="tx2"/>
                </a:solidFill>
                <a:latin typeface="Times New Roman" panose="02020603050405020304" pitchFamily="18" charset="0"/>
              </a:rPr>
              <a:t>In late 1633, Galileo received permission to move into his own small farmhouse in </a:t>
            </a:r>
            <a:r>
              <a:rPr lang="en-AU" altLang="it-IT" sz="1400" dirty="0" err="1">
                <a:solidFill>
                  <a:schemeClr val="tx2"/>
                </a:solidFill>
                <a:latin typeface="Times New Roman" panose="02020603050405020304" pitchFamily="18" charset="0"/>
              </a:rPr>
              <a:t>Arcetri</a:t>
            </a:r>
            <a:r>
              <a:rPr lang="en-AU" altLang="it-IT" sz="1400" dirty="0">
                <a:solidFill>
                  <a:schemeClr val="tx2"/>
                </a:solidFill>
                <a:latin typeface="Times New Roman" panose="02020603050405020304" pitchFamily="18" charset="0"/>
              </a:rPr>
              <a:t>, where he would grow blind and, in 1642, die.</a:t>
            </a:r>
            <a:endParaRPr lang="en-AU" altLang="it-IT" sz="1400" dirty="0">
              <a:solidFill>
                <a:srgbClr val="0033CC"/>
              </a:solidFill>
              <a:latin typeface="Times New Roman" panose="02020603050405020304" pitchFamily="18" charset="0"/>
            </a:endParaRPr>
          </a:p>
        </p:txBody>
      </p:sp>
      <p:sp>
        <p:nvSpPr>
          <p:cNvPr id="64516" name="Text Box 5">
            <a:extLst>
              <a:ext uri="{FF2B5EF4-FFF2-40B4-BE49-F238E27FC236}">
                <a16:creationId xmlns:a16="http://schemas.microsoft.com/office/drawing/2014/main" id="{2430E1B5-B289-AFD4-2786-5994DA9EF68A}"/>
              </a:ext>
            </a:extLst>
          </p:cNvPr>
          <p:cNvSpPr txBox="1">
            <a:spLocks noChangeArrowheads="1"/>
          </p:cNvSpPr>
          <p:nvPr/>
        </p:nvSpPr>
        <p:spPr bwMode="auto">
          <a:xfrm>
            <a:off x="280988" y="3141663"/>
            <a:ext cx="8748712"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dirty="0">
                <a:solidFill>
                  <a:schemeClr val="accent6"/>
                </a:solidFill>
              </a:rPr>
              <a:t>W procesie Galileusza z 1633 dwa światy weszły w kosmiczny konflikt. Świat Galileusza – nauki i humanizmu zderza się ze światem Scholastyki i absolutyzmu, który dzierżył władzę w Kościele Katolickim. Wynikiem jest tragedia, która oznacza tak koniec wolności Galileusz jak i koniec Włoskiego Renesansu. </a:t>
            </a:r>
          </a:p>
          <a:p>
            <a:pPr eaLnBrk="1" hangingPunct="1">
              <a:spcBef>
                <a:spcPct val="0"/>
              </a:spcBef>
              <a:buFontTx/>
              <a:buNone/>
            </a:pPr>
            <a:endParaRPr lang="pl-PL" altLang="it-IT" sz="1800" dirty="0">
              <a:solidFill>
                <a:schemeClr val="accent6"/>
              </a:solidFill>
            </a:endParaRPr>
          </a:p>
          <a:p>
            <a:pPr eaLnBrk="1" hangingPunct="1">
              <a:spcBef>
                <a:spcPct val="0"/>
              </a:spcBef>
              <a:buFontTx/>
              <a:buNone/>
            </a:pPr>
            <a:r>
              <a:rPr lang="pl-PL" altLang="it-IT" sz="1800" dirty="0">
                <a:solidFill>
                  <a:schemeClr val="accent6"/>
                </a:solidFill>
              </a:rPr>
              <a:t>„Jako uzdrawiającą pokutę nakazujemy odmawianie siedmiu psalmów pokutnych raz w tygodniu przez trzy lata”.</a:t>
            </a:r>
          </a:p>
          <a:p>
            <a:pPr eaLnBrk="1" hangingPunct="1">
              <a:spcBef>
                <a:spcPct val="0"/>
              </a:spcBef>
              <a:buFontTx/>
              <a:buNone/>
            </a:pPr>
            <a:endParaRPr lang="pl-PL" altLang="it-IT" sz="1800" dirty="0">
              <a:solidFill>
                <a:schemeClr val="accent6"/>
              </a:solidFill>
            </a:endParaRPr>
          </a:p>
          <a:p>
            <a:pPr eaLnBrk="1" hangingPunct="1">
              <a:spcBef>
                <a:spcPct val="0"/>
              </a:spcBef>
              <a:buFontTx/>
              <a:buNone/>
            </a:pPr>
            <a:r>
              <a:rPr lang="pl-PL" altLang="it-IT" sz="1800" dirty="0">
                <a:solidFill>
                  <a:schemeClr val="accent6"/>
                </a:solidFill>
              </a:rPr>
              <a:t>Pod koniec 1633 roku Galileusz otrzymał zezwolenie na przeniesienie się do swej małej posiadłości w </a:t>
            </a:r>
            <a:r>
              <a:rPr lang="pl-PL" altLang="it-IT" sz="1800" dirty="0" err="1">
                <a:solidFill>
                  <a:schemeClr val="accent6"/>
                </a:solidFill>
              </a:rPr>
              <a:t>Arcetri</a:t>
            </a:r>
            <a:r>
              <a:rPr lang="pl-PL" altLang="it-IT" sz="1800" dirty="0">
                <a:solidFill>
                  <a:schemeClr val="accent6"/>
                </a:solidFill>
              </a:rPr>
              <a:t>, gdzie stopniowo oślepł [wskutek patrzenia na Słońce przez lunetę], i w 1642 roku zmarł. </a:t>
            </a:r>
            <a:endParaRPr lang="en-AU" altLang="it-IT" sz="1800" dirty="0">
              <a:solidFill>
                <a:schemeClr val="accent6"/>
              </a:solidFill>
            </a:endParaRPr>
          </a:p>
        </p:txBody>
      </p:sp>
      <p:sp>
        <p:nvSpPr>
          <p:cNvPr id="64517" name="Text Box 6">
            <a:extLst>
              <a:ext uri="{FF2B5EF4-FFF2-40B4-BE49-F238E27FC236}">
                <a16:creationId xmlns:a16="http://schemas.microsoft.com/office/drawing/2014/main" id="{C6549958-A40A-32B7-3D08-F8C4B80C34CE}"/>
              </a:ext>
            </a:extLst>
          </p:cNvPr>
          <p:cNvSpPr txBox="1">
            <a:spLocks noChangeArrowheads="1"/>
          </p:cNvSpPr>
          <p:nvPr/>
        </p:nvSpPr>
        <p:spPr bwMode="auto">
          <a:xfrm>
            <a:off x="1042988" y="6181725"/>
            <a:ext cx="65071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3300"/>
                </a:solidFill>
              </a:rPr>
              <a:t>Doug Linder, University of Missouri, Kansas City</a:t>
            </a:r>
          </a:p>
          <a:p>
            <a:pPr eaLnBrk="1" hangingPunct="1">
              <a:spcBef>
                <a:spcPct val="0"/>
              </a:spcBef>
              <a:buFontTx/>
              <a:buNone/>
            </a:pPr>
            <a:r>
              <a:rPr lang="en-AU" altLang="it-IT" sz="1600">
                <a:solidFill>
                  <a:srgbClr val="003300"/>
                </a:solidFill>
              </a:rPr>
              <a:t>http://law2.umkc.edu/Faculty/projects/ftrials/galileo/galileoaccount.html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BD8AAF5-A4D5-D2E0-F599-34F44E001C22}"/>
              </a:ext>
            </a:extLst>
          </p:cNvPr>
          <p:cNvSpPr>
            <a:spLocks noGrp="1" noChangeArrowheads="1"/>
          </p:cNvSpPr>
          <p:nvPr>
            <p:ph type="title"/>
          </p:nvPr>
        </p:nvSpPr>
        <p:spPr>
          <a:xfrm>
            <a:off x="395288" y="0"/>
            <a:ext cx="8229600" cy="1143000"/>
          </a:xfrm>
        </p:spPr>
        <p:txBody>
          <a:bodyPr/>
          <a:lstStyle/>
          <a:p>
            <a:pPr eaLnBrk="1" hangingPunct="1"/>
            <a:r>
              <a:rPr lang="pl-PL" altLang="it-IT" sz="3600"/>
              <a:t>„Wyrok”</a:t>
            </a:r>
            <a:endParaRPr lang="en-AU" altLang="it-IT" sz="3600"/>
          </a:p>
        </p:txBody>
      </p:sp>
      <p:sp>
        <p:nvSpPr>
          <p:cNvPr id="65539" name="Text Box 4">
            <a:extLst>
              <a:ext uri="{FF2B5EF4-FFF2-40B4-BE49-F238E27FC236}">
                <a16:creationId xmlns:a16="http://schemas.microsoft.com/office/drawing/2014/main" id="{8CDABCA3-6BA0-8841-C4C2-A6245A4C7328}"/>
              </a:ext>
            </a:extLst>
          </p:cNvPr>
          <p:cNvSpPr txBox="1">
            <a:spLocks noChangeArrowheads="1"/>
          </p:cNvSpPr>
          <p:nvPr/>
        </p:nvSpPr>
        <p:spPr bwMode="auto">
          <a:xfrm>
            <a:off x="503238" y="1052513"/>
            <a:ext cx="8640762" cy="510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800" dirty="0">
              <a:solidFill>
                <a:srgbClr val="0033CC"/>
              </a:solidFill>
            </a:endParaRPr>
          </a:p>
          <a:p>
            <a:pPr eaLnBrk="1" hangingPunct="1">
              <a:spcBef>
                <a:spcPct val="0"/>
              </a:spcBef>
              <a:spcAft>
                <a:spcPct val="25000"/>
              </a:spcAft>
            </a:pPr>
            <a:r>
              <a:rPr lang="pl-PL" altLang="it-IT" sz="1800" dirty="0">
                <a:solidFill>
                  <a:srgbClr val="0033CC"/>
                </a:solidFill>
              </a:rPr>
              <a:t> Galileusz zostaje skazany na więzienie, w warunkach „do decyzji naszej” </a:t>
            </a:r>
          </a:p>
          <a:p>
            <a:pPr eaLnBrk="1" hangingPunct="1">
              <a:spcBef>
                <a:spcPct val="0"/>
              </a:spcBef>
              <a:spcAft>
                <a:spcPct val="25000"/>
              </a:spcAft>
            </a:pPr>
            <a:r>
              <a:rPr lang="pl-PL" altLang="it-IT" sz="1800" dirty="0">
                <a:solidFill>
                  <a:srgbClr val="0033CC"/>
                </a:solidFill>
              </a:rPr>
              <a:t> Pierwsze pięć miesięcy spędza w rezydencji ambasadora Toskanii, Villa Medici</a:t>
            </a:r>
          </a:p>
          <a:p>
            <a:pPr eaLnBrk="1" hangingPunct="1">
              <a:spcBef>
                <a:spcPct val="0"/>
              </a:spcBef>
              <a:spcAft>
                <a:spcPct val="25000"/>
              </a:spcAft>
            </a:pPr>
            <a:r>
              <a:rPr lang="pl-PL" altLang="it-IT" sz="1800" dirty="0">
                <a:solidFill>
                  <a:srgbClr val="0033CC"/>
                </a:solidFill>
              </a:rPr>
              <a:t> Później przenosi się do Sieny, do domu arcybiskupa. Po anonimowym donosie, zostaje przeniesiony do swej willi w </a:t>
            </a:r>
            <a:r>
              <a:rPr lang="pl-PL" altLang="it-IT" sz="1800" dirty="0" err="1">
                <a:solidFill>
                  <a:srgbClr val="0033CC"/>
                </a:solidFill>
              </a:rPr>
              <a:t>Arcetri</a:t>
            </a:r>
            <a:r>
              <a:rPr lang="pl-PL" altLang="it-IT" sz="1800" dirty="0">
                <a:solidFill>
                  <a:srgbClr val="0033CC"/>
                </a:solidFill>
              </a:rPr>
              <a:t> (dziś Obserwatorium Astronomiczne)</a:t>
            </a:r>
          </a:p>
          <a:p>
            <a:pPr eaLnBrk="1" hangingPunct="1">
              <a:spcBef>
                <a:spcPct val="0"/>
              </a:spcBef>
              <a:spcAft>
                <a:spcPct val="25000"/>
              </a:spcAft>
            </a:pPr>
            <a:r>
              <a:rPr lang="pl-PL" altLang="it-IT" sz="1800" dirty="0">
                <a:solidFill>
                  <a:srgbClr val="0033CC"/>
                </a:solidFill>
              </a:rPr>
              <a:t> Uzgodniono, że psalmy pokutne będzie odmawiać, w zastępstwie, córka Galileusza w klasztorze. </a:t>
            </a:r>
          </a:p>
          <a:p>
            <a:pPr eaLnBrk="1" hangingPunct="1">
              <a:spcBef>
                <a:spcPct val="0"/>
              </a:spcBef>
              <a:spcAft>
                <a:spcPct val="25000"/>
              </a:spcAft>
            </a:pPr>
            <a:r>
              <a:rPr lang="pl-PL" altLang="it-IT" sz="1800" dirty="0">
                <a:solidFill>
                  <a:srgbClr val="0033CC"/>
                </a:solidFill>
              </a:rPr>
              <a:t> W 1638 GG publikuje w Niderlandach dialog, w którym stwarza podwaliny nowoczesnej fizyki – statyki, dynamiki, teorii atomowej, ruchu wahadła, spadku swobodnego: „w próżni wszystkie ciała spadają z tą samą prędkością”.</a:t>
            </a:r>
          </a:p>
          <a:p>
            <a:pPr eaLnBrk="1" hangingPunct="1">
              <a:spcBef>
                <a:spcPct val="0"/>
              </a:spcBef>
              <a:spcAft>
                <a:spcPct val="25000"/>
              </a:spcAft>
            </a:pPr>
            <a:r>
              <a:rPr lang="pl-PL" altLang="it-IT" sz="1800" dirty="0">
                <a:solidFill>
                  <a:srgbClr val="0033CC"/>
                </a:solidFill>
              </a:rPr>
              <a:t> Zweryfikowała to dopiero załoga Apollo 15, w 1970 roku, na Księżycu</a:t>
            </a:r>
          </a:p>
          <a:p>
            <a:pPr eaLnBrk="1" hangingPunct="1">
              <a:spcBef>
                <a:spcPct val="0"/>
              </a:spcBef>
              <a:spcAft>
                <a:spcPct val="25000"/>
              </a:spcAft>
            </a:pPr>
            <a:r>
              <a:rPr lang="pl-PL" altLang="it-IT" sz="1800" dirty="0">
                <a:solidFill>
                  <a:srgbClr val="0033CC"/>
                </a:solidFill>
              </a:rPr>
              <a:t> Galileo umiera w </a:t>
            </a:r>
            <a:r>
              <a:rPr lang="pl-PL" altLang="it-IT" sz="1800" dirty="0" err="1">
                <a:solidFill>
                  <a:srgbClr val="0033CC"/>
                </a:solidFill>
              </a:rPr>
              <a:t>Arcetri</a:t>
            </a:r>
            <a:r>
              <a:rPr lang="pl-PL" altLang="it-IT" sz="1800" dirty="0">
                <a:solidFill>
                  <a:srgbClr val="0033CC"/>
                </a:solidFill>
              </a:rPr>
              <a:t>, niewidomy z powodu wieloletnich obserwacji Słońca  </a:t>
            </a:r>
          </a:p>
          <a:p>
            <a:pPr eaLnBrk="1" hangingPunct="1">
              <a:spcBef>
                <a:spcPct val="0"/>
              </a:spcBef>
              <a:spcAft>
                <a:spcPct val="25000"/>
              </a:spcAft>
            </a:pPr>
            <a:r>
              <a:rPr lang="pl-PL" altLang="it-IT" sz="1800" dirty="0">
                <a:solidFill>
                  <a:srgbClr val="0033CC"/>
                </a:solidFill>
              </a:rPr>
              <a:t> </a:t>
            </a:r>
            <a:r>
              <a:rPr lang="pl-PL" altLang="it-IT" sz="1800" dirty="0">
                <a:solidFill>
                  <a:srgbClr val="FF0000"/>
                </a:solidFill>
              </a:rPr>
              <a:t>Mimo legendy o </a:t>
            </a:r>
            <a:r>
              <a:rPr lang="pl-PL" altLang="it-IT" sz="1800" dirty="0" err="1">
                <a:solidFill>
                  <a:srgbClr val="FF0000"/>
                </a:solidFill>
              </a:rPr>
              <a:t>słwoach</a:t>
            </a:r>
            <a:r>
              <a:rPr lang="pl-PL" altLang="it-IT" sz="1800" dirty="0">
                <a:solidFill>
                  <a:srgbClr val="FF0000"/>
                </a:solidFill>
              </a:rPr>
              <a:t> </a:t>
            </a:r>
            <a:r>
              <a:rPr lang="pl-PL" altLang="it-IT" sz="1800" i="1" dirty="0">
                <a:solidFill>
                  <a:srgbClr val="FF0000"/>
                </a:solidFill>
              </a:rPr>
              <a:t>E </a:t>
            </a:r>
            <a:r>
              <a:rPr lang="pl-PL" altLang="it-IT" sz="1800" i="1" dirty="0" err="1">
                <a:solidFill>
                  <a:srgbClr val="FF0000"/>
                </a:solidFill>
              </a:rPr>
              <a:t>pur</a:t>
            </a:r>
            <a:r>
              <a:rPr lang="pl-PL" altLang="it-IT" sz="1800" i="1" dirty="0">
                <a:solidFill>
                  <a:srgbClr val="FF0000"/>
                </a:solidFill>
              </a:rPr>
              <a:t> si </a:t>
            </a:r>
            <a:r>
              <a:rPr lang="pl-PL" altLang="it-IT" sz="1800" i="1" dirty="0" err="1">
                <a:solidFill>
                  <a:srgbClr val="FF0000"/>
                </a:solidFill>
              </a:rPr>
              <a:t>muove</a:t>
            </a:r>
            <a:r>
              <a:rPr lang="pl-PL" altLang="it-IT" sz="1800" dirty="0">
                <a:solidFill>
                  <a:srgbClr val="FF0000"/>
                </a:solidFill>
              </a:rPr>
              <a:t>, wyrok z 1633 powstrzymał rozpowszechnienie się metody Galileusza: </a:t>
            </a:r>
            <a:r>
              <a:rPr lang="pl-PL" altLang="it-IT" sz="1800" u="sng" dirty="0">
                <a:solidFill>
                  <a:srgbClr val="FF0000"/>
                </a:solidFill>
              </a:rPr>
              <a:t>sprawdzania hipotez i uczenia myślenia</a:t>
            </a:r>
          </a:p>
          <a:p>
            <a:pPr eaLnBrk="1" hangingPunct="1">
              <a:spcBef>
                <a:spcPct val="0"/>
              </a:spcBef>
              <a:spcAft>
                <a:spcPct val="25000"/>
              </a:spcAft>
              <a:buFontTx/>
              <a:buNone/>
            </a:pPr>
            <a:endParaRPr lang="pl-PL" altLang="it-IT" sz="1800" dirty="0">
              <a:solidFill>
                <a:srgbClr val="FF0000"/>
              </a:solidFill>
            </a:endParaRPr>
          </a:p>
          <a:p>
            <a:pPr eaLnBrk="1" hangingPunct="1">
              <a:spcBef>
                <a:spcPct val="0"/>
              </a:spcBef>
              <a:spcAft>
                <a:spcPct val="25000"/>
              </a:spcAft>
              <a:buFontTx/>
              <a:buNone/>
            </a:pPr>
            <a:r>
              <a:rPr lang="pl-PL" altLang="it-IT" sz="1800" dirty="0">
                <a:solidFill>
                  <a:srgbClr val="0033CC"/>
                </a:solidFill>
              </a:rPr>
              <a:t>Św. Jan Paweł II, w 1998 przeprasza za „sprawę Galileusza”</a:t>
            </a:r>
            <a:endParaRPr lang="en-AU" altLang="it-IT" sz="1800" dirty="0">
              <a:solidFill>
                <a:srgbClr val="0033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F6B453D-49AE-3681-4A30-50C3AF8012D7}"/>
              </a:ext>
            </a:extLst>
          </p:cNvPr>
          <p:cNvSpPr>
            <a:spLocks noGrp="1" noChangeArrowheads="1"/>
          </p:cNvSpPr>
          <p:nvPr>
            <p:ph type="title"/>
          </p:nvPr>
        </p:nvSpPr>
        <p:spPr>
          <a:xfrm>
            <a:off x="468313" y="260350"/>
            <a:ext cx="8229600" cy="1143000"/>
          </a:xfrm>
        </p:spPr>
        <p:txBody>
          <a:bodyPr/>
          <a:lstStyle/>
          <a:p>
            <a:r>
              <a:rPr lang="pl-PL" altLang="en-US" sz="3600"/>
              <a:t>Johannes Kepler: Harmonia Mundi</a:t>
            </a:r>
            <a:endParaRPr lang="en-AU" altLang="en-US" sz="3600"/>
          </a:p>
        </p:txBody>
      </p:sp>
      <p:pic>
        <p:nvPicPr>
          <p:cNvPr id="40963" name="Picture 3">
            <a:extLst>
              <a:ext uri="{FF2B5EF4-FFF2-40B4-BE49-F238E27FC236}">
                <a16:creationId xmlns:a16="http://schemas.microsoft.com/office/drawing/2014/main" id="{5627997A-6948-986C-99AF-3C5273905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68413"/>
            <a:ext cx="8604250" cy="45974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D739093A-D813-6A2A-B36A-8A8775CB5A15}"/>
              </a:ext>
            </a:extLst>
          </p:cNvPr>
          <p:cNvSpPr txBox="1">
            <a:spLocks noChangeArrowheads="1"/>
          </p:cNvSpPr>
          <p:nvPr/>
        </p:nvSpPr>
        <p:spPr bwMode="auto">
          <a:xfrm>
            <a:off x="454025" y="6013450"/>
            <a:ext cx="61864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600">
                <a:solidFill>
                  <a:schemeClr val="tx2"/>
                </a:solidFill>
              </a:rPr>
              <a:t>https://www.youtube.com/watch?v=VUj4IKcE-0o</a:t>
            </a:r>
          </a:p>
          <a:p>
            <a:pPr>
              <a:spcBef>
                <a:spcPct val="0"/>
              </a:spcBef>
              <a:buFontTx/>
              <a:buNone/>
            </a:pPr>
            <a:r>
              <a:rPr lang="en-AU" altLang="en-US" sz="1600">
                <a:solidFill>
                  <a:schemeClr val="tx2"/>
                </a:solidFill>
              </a:rPr>
              <a:t>http://uebergreifen.blogspot.com/2012/10/coltrane-and-kepler.html</a:t>
            </a:r>
          </a:p>
        </p:txBody>
      </p:sp>
    </p:spTree>
    <p:extLst>
      <p:ext uri="{BB962C8B-B14F-4D97-AF65-F5344CB8AC3E}">
        <p14:creationId xmlns:p14="http://schemas.microsoft.com/office/powerpoint/2010/main" val="3000367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ytuł 1">
            <a:extLst>
              <a:ext uri="{FF2B5EF4-FFF2-40B4-BE49-F238E27FC236}">
                <a16:creationId xmlns:a16="http://schemas.microsoft.com/office/drawing/2014/main" id="{4FDD456E-FADF-2021-C01E-B53958AA005C}"/>
              </a:ext>
            </a:extLst>
          </p:cNvPr>
          <p:cNvSpPr>
            <a:spLocks noGrp="1" noChangeArrowheads="1"/>
          </p:cNvSpPr>
          <p:nvPr>
            <p:ph type="title" idx="4294967295"/>
          </p:nvPr>
        </p:nvSpPr>
        <p:spPr/>
        <p:txBody>
          <a:bodyPr anchor="b"/>
          <a:lstStyle/>
          <a:p>
            <a:pPr eaLnBrk="1" hangingPunct="1"/>
            <a:r>
              <a:rPr lang="pl-PL" altLang="it-IT">
                <a:solidFill>
                  <a:srgbClr val="FF0000"/>
                </a:solidFill>
              </a:rPr>
              <a:t>Galileusz i Kościół</a:t>
            </a:r>
          </a:p>
        </p:txBody>
      </p:sp>
      <p:sp>
        <p:nvSpPr>
          <p:cNvPr id="66563" name="Symbol zastępczy zawartości 2">
            <a:extLst>
              <a:ext uri="{FF2B5EF4-FFF2-40B4-BE49-F238E27FC236}">
                <a16:creationId xmlns:a16="http://schemas.microsoft.com/office/drawing/2014/main" id="{34C04143-A988-AF0B-C966-D2BC2E25DC8D}"/>
              </a:ext>
            </a:extLst>
          </p:cNvPr>
          <p:cNvSpPr>
            <a:spLocks noGrp="1" noChangeArrowheads="1"/>
          </p:cNvSpPr>
          <p:nvPr>
            <p:ph idx="4294967295"/>
          </p:nvPr>
        </p:nvSpPr>
        <p:spPr/>
        <p:txBody>
          <a:bodyPr lIns="0" rIns="0"/>
          <a:lstStyle/>
          <a:p>
            <a:pPr eaLnBrk="1" hangingPunct="1"/>
            <a:r>
              <a:rPr lang="pl-PL" altLang="it-IT" sz="2000" dirty="0"/>
              <a:t>- Galileusz nie umiera na stosie, lecz śmiercią naturalną we własnym domu, </a:t>
            </a:r>
            <a:r>
              <a:rPr lang="pl-PL" altLang="it-IT" sz="2000" b="1" dirty="0">
                <a:solidFill>
                  <a:schemeClr val="accent2"/>
                </a:solidFill>
              </a:rPr>
              <a:t>8 stycznia 1642</a:t>
            </a:r>
            <a:r>
              <a:rPr lang="pl-PL" altLang="it-IT" sz="2000" dirty="0"/>
              <a:t>, do końca prowadząc badania naukowe. Nie został nigdy skazany na śmierć.</a:t>
            </a:r>
          </a:p>
          <a:p>
            <a:pPr eaLnBrk="1" hangingPunct="1"/>
            <a:endParaRPr lang="pl-PL" altLang="it-IT" sz="2000" dirty="0"/>
          </a:p>
          <a:p>
            <a:pPr eaLnBrk="1" hangingPunct="1"/>
            <a:r>
              <a:rPr lang="pl-PL" altLang="it-IT" sz="2000" dirty="0"/>
              <a:t> - Według ogólnych ówczesnych norm, w czasie procesu powinien był przebywać w więzieniu – Galileusz mieszkał w Rzymie, w </a:t>
            </a:r>
            <a:r>
              <a:rPr lang="pl-PL" altLang="it-IT" sz="2000" dirty="0" err="1"/>
              <a:t>Palazzo</a:t>
            </a:r>
            <a:r>
              <a:rPr lang="pl-PL" altLang="it-IT" sz="2000" dirty="0"/>
              <a:t> </a:t>
            </a:r>
            <a:r>
              <a:rPr lang="pl-PL" altLang="it-IT" sz="2000" dirty="0" err="1"/>
              <a:t>Firenze</a:t>
            </a:r>
            <a:r>
              <a:rPr lang="pl-PL" altLang="it-IT" sz="2000" dirty="0"/>
              <a:t> niedaleko </a:t>
            </a:r>
            <a:r>
              <a:rPr lang="pl-PL" altLang="it-IT" sz="2000" dirty="0" err="1"/>
              <a:t>Piazza</a:t>
            </a:r>
            <a:r>
              <a:rPr lang="pl-PL" altLang="it-IT" sz="2000" dirty="0"/>
              <a:t> </a:t>
            </a:r>
            <a:r>
              <a:rPr lang="pl-PL" altLang="it-IT" sz="2000" dirty="0" err="1"/>
              <a:t>Navona</a:t>
            </a:r>
            <a:r>
              <a:rPr lang="pl-PL" altLang="it-IT" sz="2000" dirty="0"/>
              <a:t>, u ambasadora Toskanii. W trakcie procesu przeniósł się na kilka dni do budynku Inkwizycji, ale zajął cele duchownych. </a:t>
            </a:r>
          </a:p>
          <a:p>
            <a:pPr eaLnBrk="1" hangingPunct="1"/>
            <a:r>
              <a:rPr lang="pl-PL" altLang="it-IT" sz="2000" dirty="0"/>
              <a:t>Po zakończeniu procesu przeniósł się do Villa Medici, jednej z najlepszych w Rzymie, z pięknymi ogrodami, potem do Sieny i do swojego domu, w okolicach Florencji. </a:t>
            </a:r>
          </a:p>
          <a:p>
            <a:pPr eaLnBrk="1" hangingPunct="1">
              <a:lnSpc>
                <a:spcPct val="80000"/>
              </a:lnSpc>
            </a:pPr>
            <a:endParaRPr lang="pl-PL" altLang="it-IT" sz="2000" dirty="0"/>
          </a:p>
        </p:txBody>
      </p:sp>
      <p:sp>
        <p:nvSpPr>
          <p:cNvPr id="66564" name="Text Box 4">
            <a:extLst>
              <a:ext uri="{FF2B5EF4-FFF2-40B4-BE49-F238E27FC236}">
                <a16:creationId xmlns:a16="http://schemas.microsoft.com/office/drawing/2014/main" id="{C61AB607-266A-C44D-1A86-3E87CED5BAA7}"/>
              </a:ext>
            </a:extLst>
          </p:cNvPr>
          <p:cNvSpPr txBox="1">
            <a:spLocks noChangeArrowheads="1"/>
          </p:cNvSpPr>
          <p:nvPr/>
        </p:nvSpPr>
        <p:spPr bwMode="auto">
          <a:xfrm>
            <a:off x="5292080" y="5589240"/>
            <a:ext cx="2651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solidFill>
                  <a:srgbClr val="0033CC"/>
                </a:solidFill>
              </a:rPr>
              <a:t>© Ks. Prof. Piotr Roszak</a:t>
            </a:r>
            <a:endParaRPr lang="en-AU" altLang="it-IT" sz="1800" dirty="0">
              <a:solidFill>
                <a:srgbClr val="0033CC"/>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ytuł 1">
            <a:extLst>
              <a:ext uri="{FF2B5EF4-FFF2-40B4-BE49-F238E27FC236}">
                <a16:creationId xmlns:a16="http://schemas.microsoft.com/office/drawing/2014/main" id="{A8A58C93-8299-EE64-B159-54CF194900B6}"/>
              </a:ext>
            </a:extLst>
          </p:cNvPr>
          <p:cNvSpPr>
            <a:spLocks noGrp="1" noChangeArrowheads="1"/>
          </p:cNvSpPr>
          <p:nvPr>
            <p:ph type="title" idx="4294967295"/>
          </p:nvPr>
        </p:nvSpPr>
        <p:spPr/>
        <p:txBody>
          <a:bodyPr anchor="b"/>
          <a:lstStyle/>
          <a:p>
            <a:pPr eaLnBrk="1" hangingPunct="1"/>
            <a:r>
              <a:rPr lang="pl-PL" altLang="it-IT" sz="3200">
                <a:solidFill>
                  <a:srgbClr val="FF0000"/>
                </a:solidFill>
              </a:rPr>
              <a:t>Pismo Święte a odkrycia naukowe</a:t>
            </a:r>
          </a:p>
        </p:txBody>
      </p:sp>
      <p:sp>
        <p:nvSpPr>
          <p:cNvPr id="67587" name="Symbol zastępczy zawartości 2">
            <a:extLst>
              <a:ext uri="{FF2B5EF4-FFF2-40B4-BE49-F238E27FC236}">
                <a16:creationId xmlns:a16="http://schemas.microsoft.com/office/drawing/2014/main" id="{50F56A86-5499-4C04-25E9-02193C26DFD5}"/>
              </a:ext>
            </a:extLst>
          </p:cNvPr>
          <p:cNvSpPr>
            <a:spLocks noGrp="1" noChangeArrowheads="1"/>
          </p:cNvSpPr>
          <p:nvPr>
            <p:ph idx="4294967295"/>
          </p:nvPr>
        </p:nvSpPr>
        <p:spPr>
          <a:xfrm>
            <a:off x="427038" y="1931988"/>
            <a:ext cx="5133975" cy="4022725"/>
          </a:xfrm>
        </p:spPr>
        <p:txBody>
          <a:bodyPr lIns="0" rIns="0"/>
          <a:lstStyle/>
          <a:p>
            <a:pPr algn="just" eaLnBrk="1" hangingPunct="1"/>
            <a:r>
              <a:rPr lang="pl-PL" altLang="pl-PL" sz="2000"/>
              <a:t>„Twierdzę, że jeśli znalazłby się prawdziwy dowód, iż Słońce jest w centrum świata […] i nie obraca się wokół Ziemi, ale Ziemia wokół słońca, wówczas będzie konieczne zająć się, z wielką roztropnością, wyjaśnianiem tych fragmentów Pisma Świętego, które wydawałyby się z tym sprzeczne. I musielibyśmy raczej stwierdzić, że nie zrozumieliśmy tych fragmentów niż za fałsz uważać to, co zostało dowiedzione”</a:t>
            </a:r>
          </a:p>
          <a:p>
            <a:pPr algn="r" eaLnBrk="1" hangingPunct="1"/>
            <a:r>
              <a:rPr lang="pl-PL" altLang="pl-PL" sz="2000"/>
              <a:t>/Robert Bellarmino, </a:t>
            </a:r>
            <a:r>
              <a:rPr lang="pl-PL" altLang="pl-PL" sz="2000" i="1"/>
              <a:t>List do Foscariniego</a:t>
            </a:r>
            <a:r>
              <a:rPr lang="pl-PL" altLang="pl-PL" sz="2000"/>
              <a:t>/</a:t>
            </a:r>
          </a:p>
          <a:p>
            <a:pPr eaLnBrk="1" hangingPunct="1"/>
            <a:r>
              <a:rPr lang="pl-PL" altLang="pl-PL" sz="2000" i="1"/>
              <a:t>Scientia est nobilissima perfectio </a:t>
            </a:r>
          </a:p>
          <a:p>
            <a:pPr algn="r" eaLnBrk="1" hangingPunct="1"/>
            <a:r>
              <a:rPr lang="pl-PL" altLang="pl-PL" sz="2000"/>
              <a:t>/Tomasz z Akwinu/</a:t>
            </a:r>
          </a:p>
        </p:txBody>
      </p:sp>
      <p:pic>
        <p:nvPicPr>
          <p:cNvPr id="67588" name="Picture 2" descr="http://jezuici.pl/wp-content/uploads/2013/08/RobertBellarminSJ.png">
            <a:extLst>
              <a:ext uri="{FF2B5EF4-FFF2-40B4-BE49-F238E27FC236}">
                <a16:creationId xmlns:a16="http://schemas.microsoft.com/office/drawing/2014/main" id="{E56F747F-D8D2-61C4-9353-5BF01BB53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63" y="2644775"/>
            <a:ext cx="29051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a:extLst>
              <a:ext uri="{FF2B5EF4-FFF2-40B4-BE49-F238E27FC236}">
                <a16:creationId xmlns:a16="http://schemas.microsoft.com/office/drawing/2014/main" id="{B5C5207A-4494-0F87-DDEF-7DFF0FB59FAD}"/>
              </a:ext>
            </a:extLst>
          </p:cNvPr>
          <p:cNvSpPr txBox="1">
            <a:spLocks noChangeArrowheads="1"/>
          </p:cNvSpPr>
          <p:nvPr/>
        </p:nvSpPr>
        <p:spPr bwMode="auto">
          <a:xfrm>
            <a:off x="6084888" y="6308725"/>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(C) Ks. Prof. Piotr Roszak</a:t>
            </a:r>
            <a:endParaRPr lang="en-AU" altLang="it-IT" sz="1800">
              <a:solidFill>
                <a:srgbClr val="0033CC"/>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248E5F5-9545-CF55-CA03-A0B34638B8AA}"/>
              </a:ext>
            </a:extLst>
          </p:cNvPr>
          <p:cNvSpPr>
            <a:spLocks noGrp="1" noChangeArrowheads="1"/>
          </p:cNvSpPr>
          <p:nvPr>
            <p:ph type="title"/>
          </p:nvPr>
        </p:nvSpPr>
        <p:spPr>
          <a:xfrm>
            <a:off x="395288" y="0"/>
            <a:ext cx="8229600" cy="1143000"/>
          </a:xfrm>
        </p:spPr>
        <p:txBody>
          <a:bodyPr/>
          <a:lstStyle/>
          <a:p>
            <a:pPr eaLnBrk="1" hangingPunct="1"/>
            <a:r>
              <a:rPr lang="pl-PL" altLang="it-IT" sz="3600" dirty="0">
                <a:solidFill>
                  <a:srgbClr val="FF0000"/>
                </a:solidFill>
              </a:rPr>
              <a:t>Nauka a religia</a:t>
            </a:r>
            <a:endParaRPr lang="en-AU" altLang="it-IT" sz="3600" dirty="0">
              <a:solidFill>
                <a:srgbClr val="FF0000"/>
              </a:solidFill>
            </a:endParaRPr>
          </a:p>
        </p:txBody>
      </p:sp>
      <p:sp>
        <p:nvSpPr>
          <p:cNvPr id="68611" name="Text Box 3">
            <a:extLst>
              <a:ext uri="{FF2B5EF4-FFF2-40B4-BE49-F238E27FC236}">
                <a16:creationId xmlns:a16="http://schemas.microsoft.com/office/drawing/2014/main" id="{3FA042EC-8598-43AB-65FB-CABBCA67D3AB}"/>
              </a:ext>
            </a:extLst>
          </p:cNvPr>
          <p:cNvSpPr txBox="1">
            <a:spLocks noChangeArrowheads="1"/>
          </p:cNvSpPr>
          <p:nvPr/>
        </p:nvSpPr>
        <p:spPr bwMode="auto">
          <a:xfrm>
            <a:off x="503238" y="1052513"/>
            <a:ext cx="8640762" cy="578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dirty="0">
                <a:solidFill>
                  <a:srgbClr val="0033CC"/>
                </a:solidFill>
              </a:rPr>
              <a:t> </a:t>
            </a:r>
            <a:r>
              <a:rPr lang="pl-PL" altLang="it-IT" sz="1800" dirty="0"/>
              <a:t>GG: „jak uważa osoba niezwykle wysokiego prestiżu [kardynał </a:t>
            </a:r>
            <a:r>
              <a:rPr lang="pl-PL" altLang="it-IT" sz="1800" dirty="0" err="1"/>
              <a:t>Cesare</a:t>
            </a:r>
            <a:r>
              <a:rPr lang="pl-PL" altLang="it-IT" sz="1800" dirty="0"/>
              <a:t> Baronio], zamierzeniem Ducha Świętego jest nauczenie nas, </a:t>
            </a:r>
            <a:r>
              <a:rPr lang="pl-PL" altLang="it-IT" sz="1800" u="sng" dirty="0"/>
              <a:t>jak się kierować do nieba</a:t>
            </a:r>
            <a:r>
              <a:rPr lang="pl-PL" altLang="it-IT" sz="1800" dirty="0"/>
              <a:t> [</a:t>
            </a:r>
            <a:r>
              <a:rPr lang="pl-PL" altLang="it-IT" sz="1800" dirty="0" err="1"/>
              <a:t>come</a:t>
            </a:r>
            <a:r>
              <a:rPr lang="pl-PL" altLang="it-IT" sz="1800" dirty="0"/>
              <a:t> si </a:t>
            </a:r>
            <a:r>
              <a:rPr lang="pl-PL" altLang="it-IT" sz="1800" dirty="0" err="1"/>
              <a:t>vada</a:t>
            </a:r>
            <a:r>
              <a:rPr lang="pl-PL" altLang="it-IT" sz="1800" dirty="0"/>
              <a:t> al </a:t>
            </a:r>
            <a:r>
              <a:rPr lang="pl-PL" altLang="it-IT" sz="1800" dirty="0" err="1"/>
              <a:t>cielo</a:t>
            </a:r>
            <a:r>
              <a:rPr lang="pl-PL" altLang="it-IT" sz="1800" dirty="0"/>
              <a:t>] </a:t>
            </a:r>
            <a:r>
              <a:rPr lang="pl-PL" altLang="it-IT" sz="1800" u="sng" dirty="0"/>
              <a:t>a nie jak krąży niebo</a:t>
            </a:r>
            <a:r>
              <a:rPr lang="pl-PL" altLang="it-IT" sz="1800" dirty="0"/>
              <a:t> [e non </a:t>
            </a:r>
            <a:r>
              <a:rPr lang="pl-PL" altLang="it-IT" sz="1800" dirty="0" err="1"/>
              <a:t>come</a:t>
            </a:r>
            <a:r>
              <a:rPr lang="pl-PL" altLang="it-IT" sz="1800" dirty="0"/>
              <a:t> </a:t>
            </a:r>
            <a:r>
              <a:rPr lang="pl-PL" altLang="it-IT" sz="1800" dirty="0" err="1"/>
              <a:t>vada</a:t>
            </a:r>
            <a:r>
              <a:rPr lang="pl-PL" altLang="it-IT" sz="1800" dirty="0"/>
              <a:t> </a:t>
            </a:r>
            <a:r>
              <a:rPr lang="pl-PL" altLang="it-IT" sz="1800" dirty="0" err="1"/>
              <a:t>il</a:t>
            </a:r>
            <a:r>
              <a:rPr lang="pl-PL" altLang="it-IT" sz="1800" dirty="0"/>
              <a:t> </a:t>
            </a:r>
            <a:r>
              <a:rPr lang="pl-PL" altLang="it-IT" sz="1800" dirty="0" err="1"/>
              <a:t>cielo</a:t>
            </a:r>
            <a:r>
              <a:rPr lang="pl-PL" altLang="it-IT" sz="1800" dirty="0"/>
              <a:t>]”. </a:t>
            </a:r>
          </a:p>
          <a:p>
            <a:pPr algn="just" eaLnBrk="1" hangingPunct="1">
              <a:spcBef>
                <a:spcPct val="0"/>
              </a:spcBef>
              <a:spcAft>
                <a:spcPct val="25000"/>
              </a:spcAft>
            </a:pPr>
            <a:r>
              <a:rPr lang="pl-PL" altLang="it-IT" sz="1800" dirty="0"/>
              <a:t> Z tego twierdzenia wynika </a:t>
            </a:r>
            <a:r>
              <a:rPr lang="pl-PL" altLang="it-IT" sz="1800" dirty="0" err="1"/>
              <a:t>Galileuszaowa</a:t>
            </a:r>
            <a:r>
              <a:rPr lang="pl-PL" altLang="it-IT" sz="1800" dirty="0"/>
              <a:t> wizja, według której istnieją dwa źródła wiedzy („księgi”), które są w stanie pokazać tę samą prawdę, pochodzącą od Boga. Pierwszym jest </a:t>
            </a:r>
            <a:r>
              <a:rPr lang="pl-PL" altLang="it-IT" sz="1800" i="1" dirty="0"/>
              <a:t>Biblia</a:t>
            </a:r>
            <a:r>
              <a:rPr lang="pl-PL" altLang="it-IT" sz="1800" dirty="0"/>
              <a:t>, zapisana w </a:t>
            </a:r>
            <a:r>
              <a:rPr lang="pl-PL" altLang="it-IT" sz="1800" dirty="0" err="1"/>
              <a:t>jezyku</a:t>
            </a:r>
            <a:r>
              <a:rPr lang="pl-PL" altLang="it-IT" sz="1800" dirty="0"/>
              <a:t> zrozumiałym dla </a:t>
            </a:r>
            <a:r>
              <a:rPr lang="pl-PL" altLang="it-IT" sz="1800" i="1" dirty="0"/>
              <a:t>ludu, </a:t>
            </a:r>
            <a:r>
              <a:rPr lang="pl-PL" altLang="it-IT" sz="1800" dirty="0"/>
              <a:t>dla której wartością zasadniczą jest zbawienie i odkupienie duszy i z tego też powodu wymaga ona bardzo ostrożnej interpretacji w odniesieniu do opisu zjawisk naturalnych, które w niej się znalazły. </a:t>
            </a:r>
          </a:p>
          <a:p>
            <a:pPr algn="just" eaLnBrk="1" hangingPunct="1">
              <a:spcBef>
                <a:spcPct val="0"/>
              </a:spcBef>
              <a:spcAft>
                <a:spcPct val="25000"/>
              </a:spcAft>
            </a:pPr>
            <a:r>
              <a:rPr lang="pl-PL" altLang="it-IT" sz="1800" dirty="0"/>
              <a:t> Drugim jest „ta wielka księga, która bez przerwy pozostaje otwarta przed naszymi oczyma (ja mówię Wszechświat), [...] zapisana językiem matematyki”, którą należy odczytywać za </a:t>
            </a:r>
            <a:r>
              <a:rPr lang="pl-PL" altLang="it-IT" sz="1800" dirty="0" err="1"/>
              <a:t>pomoca</a:t>
            </a:r>
            <a:r>
              <a:rPr lang="pl-PL" altLang="it-IT" sz="1800" dirty="0"/>
              <a:t> racjonalności naukowej i która nie następuje po tej pierwszej, ale dla właściwej interpretacji, musi być studiowana za pomocą narzędzi, w które ten </a:t>
            </a:r>
            <a:r>
              <a:rPr lang="pl-PL" altLang="it-IT" sz="1800" u="sng" dirty="0"/>
              <a:t>sam Bóg z Biblii nas wyposażył</a:t>
            </a:r>
            <a:r>
              <a:rPr lang="pl-PL" altLang="it-IT" sz="1800" dirty="0"/>
              <a:t>: </a:t>
            </a:r>
            <a:r>
              <a:rPr lang="pl-PL" altLang="it-IT" sz="1800" i="1" dirty="0"/>
              <a:t>zmysły</a:t>
            </a:r>
            <a:r>
              <a:rPr lang="pl-PL" altLang="it-IT" sz="1800" dirty="0"/>
              <a:t>, </a:t>
            </a:r>
            <a:r>
              <a:rPr lang="pl-PL" altLang="it-IT" sz="1800" i="1" dirty="0"/>
              <a:t>dyskusja</a:t>
            </a:r>
            <a:r>
              <a:rPr lang="pl-PL" altLang="it-IT" sz="1800" dirty="0"/>
              <a:t> i </a:t>
            </a:r>
            <a:r>
              <a:rPr lang="pl-PL" altLang="it-IT" sz="1800" i="1" dirty="0"/>
              <a:t>intelekt. </a:t>
            </a:r>
          </a:p>
          <a:p>
            <a:pPr algn="just" eaLnBrk="1" hangingPunct="1">
              <a:spcBef>
                <a:spcPct val="0"/>
              </a:spcBef>
              <a:spcAft>
                <a:spcPct val="25000"/>
              </a:spcAft>
            </a:pPr>
            <a:r>
              <a:rPr lang="pl-PL" altLang="it-IT" sz="1800" i="1" dirty="0"/>
              <a:t> </a:t>
            </a:r>
            <a:r>
              <a:rPr lang="pl-PL" altLang="it-IT" sz="1800" dirty="0"/>
              <a:t>„W dyskusji problemów przyrodniczych nie powinno się zaczynać od tematów Pisma, ale od sensownych eksperymentów i niezbędnych dowodów - wychodząc w równej mierze ze Słowa Bożego w Piśmie Świętym i z przyrody, pierwszego zapisanego pod dyktando Ducha Świętego, drugiej zaś będącej </a:t>
            </a:r>
            <a:r>
              <a:rPr lang="pl-PL" altLang="it-IT" sz="1800" u="sng" dirty="0"/>
              <a:t>uważną wykonawczynią rozkazów Boga </a:t>
            </a:r>
          </a:p>
          <a:p>
            <a:pPr eaLnBrk="1" hangingPunct="1">
              <a:spcBef>
                <a:spcPct val="0"/>
              </a:spcBef>
              <a:spcAft>
                <a:spcPct val="25000"/>
              </a:spcAft>
              <a:buFontTx/>
              <a:buNone/>
            </a:pPr>
            <a:r>
              <a:rPr lang="pl-PL" altLang="it-IT" sz="1800" dirty="0">
                <a:solidFill>
                  <a:srgbClr val="0033CC"/>
                </a:solidFill>
              </a:rPr>
              <a:t>[</a:t>
            </a:r>
            <a:r>
              <a:rPr lang="en-AU" altLang="it-IT" sz="1800" i="1" dirty="0" err="1">
                <a:solidFill>
                  <a:srgbClr val="003300"/>
                </a:solidFill>
                <a:hlinkClick r:id="rId2" tooltip="s:Lettere (Galileo)/XIV"/>
              </a:rPr>
              <a:t>Lettera</a:t>
            </a:r>
            <a:r>
              <a:rPr lang="en-AU" altLang="it-IT" sz="1800" i="1" dirty="0">
                <a:solidFill>
                  <a:srgbClr val="003300"/>
                </a:solidFill>
                <a:hlinkClick r:id="rId2" tooltip="s:Lettere (Galileo)/XIV"/>
              </a:rPr>
              <a:t> a Madama Cristina di Lorena </a:t>
            </a:r>
            <a:r>
              <a:rPr lang="en-AU" altLang="it-IT" sz="1800" i="1" dirty="0" err="1">
                <a:solidFill>
                  <a:srgbClr val="003300"/>
                </a:solidFill>
                <a:hlinkClick r:id="rId2" tooltip="s:Lettere (Galileo)/XIV"/>
              </a:rPr>
              <a:t>granduchessa</a:t>
            </a:r>
            <a:r>
              <a:rPr lang="en-AU" altLang="it-IT" sz="1800" i="1" dirty="0">
                <a:solidFill>
                  <a:srgbClr val="003300"/>
                </a:solidFill>
                <a:hlinkClick r:id="rId2" tooltip="s:Lettere (Galileo)/XIV"/>
              </a:rPr>
              <a:t> di Toscana</a:t>
            </a:r>
            <a:r>
              <a:rPr lang="pl-PL" altLang="it-IT" sz="1800" dirty="0">
                <a:solidFill>
                  <a:srgbClr val="003300"/>
                </a:solidFill>
              </a:rPr>
              <a:t>]</a:t>
            </a:r>
            <a:r>
              <a:rPr lang="pl-PL" altLang="it-IT" sz="1800" dirty="0">
                <a:solidFill>
                  <a:srgbClr val="0033CC"/>
                </a:solidFill>
              </a:rPr>
              <a:t>  </a:t>
            </a:r>
            <a:endParaRPr lang="en-AU" altLang="it-IT" sz="1800" dirty="0">
              <a:solidFill>
                <a:srgbClr val="0033C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A5DBB9A-4B88-6C63-AB92-1579C685B09E}"/>
              </a:ext>
            </a:extLst>
          </p:cNvPr>
          <p:cNvSpPr>
            <a:spLocks noGrp="1" noChangeArrowheads="1"/>
          </p:cNvSpPr>
          <p:nvPr>
            <p:ph type="title"/>
          </p:nvPr>
        </p:nvSpPr>
        <p:spPr>
          <a:xfrm>
            <a:off x="395288" y="0"/>
            <a:ext cx="8229600" cy="1143000"/>
          </a:xfrm>
        </p:spPr>
        <p:txBody>
          <a:bodyPr/>
          <a:lstStyle/>
          <a:p>
            <a:pPr eaLnBrk="1" hangingPunct="1"/>
            <a:r>
              <a:rPr lang="pl-PL" altLang="it-IT" sz="3600"/>
              <a:t>Nauka a religia (GG)</a:t>
            </a:r>
            <a:endParaRPr lang="en-AU" altLang="it-IT" sz="3600"/>
          </a:p>
        </p:txBody>
      </p:sp>
      <p:pic>
        <p:nvPicPr>
          <p:cNvPr id="69635" name="Picture 7">
            <a:extLst>
              <a:ext uri="{FF2B5EF4-FFF2-40B4-BE49-F238E27FC236}">
                <a16:creationId xmlns:a16="http://schemas.microsoft.com/office/drawing/2014/main" id="{F481E9B9-6857-6835-D05F-AB1BC8905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720"/>
            <a:ext cx="8128000"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a:extLst>
              <a:ext uri="{FF2B5EF4-FFF2-40B4-BE49-F238E27FC236}">
                <a16:creationId xmlns:a16="http://schemas.microsoft.com/office/drawing/2014/main" id="{A9674219-CE2B-4F3F-B842-E5C66855CBBB}"/>
              </a:ext>
            </a:extLst>
          </p:cNvPr>
          <p:cNvSpPr txBox="1"/>
          <p:nvPr/>
        </p:nvSpPr>
        <p:spPr>
          <a:xfrm>
            <a:off x="5364088" y="6132666"/>
            <a:ext cx="2634054" cy="369332"/>
          </a:xfrm>
          <a:prstGeom prst="rect">
            <a:avLst/>
          </a:prstGeom>
          <a:noFill/>
        </p:spPr>
        <p:txBody>
          <a:bodyPr wrap="none" rtlCol="0">
            <a:spAutoFit/>
          </a:bodyPr>
          <a:lstStyle/>
          <a:p>
            <a:r>
              <a:rPr lang="pl-PL" sz="1800" dirty="0" err="1"/>
              <a:t>Galileo</a:t>
            </a:r>
            <a:r>
              <a:rPr lang="pl-PL" sz="1800" i="1" dirty="0" err="1"/>
              <a:t>,Opere</a:t>
            </a:r>
            <a:r>
              <a:rPr lang="pl-PL" sz="1800" dirty="0"/>
              <a:t>, tłum. GK</a:t>
            </a:r>
            <a:endParaRPr lang="en-US" sz="18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8EC99BE-777E-97B4-EA9E-4D9B7FF943BA}"/>
              </a:ext>
            </a:extLst>
          </p:cNvPr>
          <p:cNvSpPr>
            <a:spLocks noGrp="1" noChangeArrowheads="1"/>
          </p:cNvSpPr>
          <p:nvPr>
            <p:ph type="title"/>
          </p:nvPr>
        </p:nvSpPr>
        <p:spPr>
          <a:xfrm>
            <a:off x="395288" y="0"/>
            <a:ext cx="8229600" cy="1143000"/>
          </a:xfrm>
        </p:spPr>
        <p:txBody>
          <a:bodyPr/>
          <a:lstStyle/>
          <a:p>
            <a:pPr eaLnBrk="1" hangingPunct="1"/>
            <a:r>
              <a:rPr lang="pl-PL" altLang="it-IT" sz="3600" dirty="0"/>
              <a:t>Nauka a religia (jeszcze raz)</a:t>
            </a:r>
            <a:endParaRPr lang="en-AU" altLang="it-IT" sz="3600" dirty="0"/>
          </a:p>
        </p:txBody>
      </p:sp>
      <p:pic>
        <p:nvPicPr>
          <p:cNvPr id="70659" name="Picture 4">
            <a:extLst>
              <a:ext uri="{FF2B5EF4-FFF2-40B4-BE49-F238E27FC236}">
                <a16:creationId xmlns:a16="http://schemas.microsoft.com/office/drawing/2014/main" id="{9B163999-2315-0AA5-D0B8-36BB6F078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02482"/>
            <a:ext cx="8437563"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Line 5">
            <a:extLst>
              <a:ext uri="{FF2B5EF4-FFF2-40B4-BE49-F238E27FC236}">
                <a16:creationId xmlns:a16="http://schemas.microsoft.com/office/drawing/2014/main" id="{D1AED471-B50D-029D-01E6-D6DF54C56FA7}"/>
              </a:ext>
            </a:extLst>
          </p:cNvPr>
          <p:cNvSpPr>
            <a:spLocks noChangeShapeType="1"/>
          </p:cNvSpPr>
          <p:nvPr/>
        </p:nvSpPr>
        <p:spPr bwMode="auto">
          <a:xfrm>
            <a:off x="1619250" y="6453188"/>
            <a:ext cx="669766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B3FEB41-CC3D-FFE3-AD51-75177981FAA4}"/>
              </a:ext>
            </a:extLst>
          </p:cNvPr>
          <p:cNvSpPr>
            <a:spLocks noGrp="1" noChangeArrowheads="1"/>
          </p:cNvSpPr>
          <p:nvPr>
            <p:ph type="title"/>
          </p:nvPr>
        </p:nvSpPr>
        <p:spPr>
          <a:xfrm>
            <a:off x="395288" y="0"/>
            <a:ext cx="8229600" cy="1143000"/>
          </a:xfrm>
        </p:spPr>
        <p:txBody>
          <a:bodyPr/>
          <a:lstStyle/>
          <a:p>
            <a:pPr eaLnBrk="1" hangingPunct="1"/>
            <a:r>
              <a:rPr lang="pl-PL" altLang="it-IT" sz="3600"/>
              <a:t>Thomas More (1478-1535)</a:t>
            </a:r>
            <a:endParaRPr lang="en-AU" altLang="it-IT" sz="3600"/>
          </a:p>
        </p:txBody>
      </p:sp>
      <p:sp>
        <p:nvSpPr>
          <p:cNvPr id="71683" name="Text Box 5">
            <a:extLst>
              <a:ext uri="{FF2B5EF4-FFF2-40B4-BE49-F238E27FC236}">
                <a16:creationId xmlns:a16="http://schemas.microsoft.com/office/drawing/2014/main" id="{CF7F9B99-58EC-EED9-0998-FA9A6789AA4F}"/>
              </a:ext>
            </a:extLst>
          </p:cNvPr>
          <p:cNvSpPr txBox="1">
            <a:spLocks noChangeArrowheads="1"/>
          </p:cNvSpPr>
          <p:nvPr/>
        </p:nvSpPr>
        <p:spPr bwMode="auto">
          <a:xfrm>
            <a:off x="323850" y="1052513"/>
            <a:ext cx="8640763"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pPr>
            <a:r>
              <a:rPr lang="en-US" sz="1800" b="1" noProof="1"/>
              <a:t>Tomasz Morus był uznanym w całej Europie wybitnym humanistą.</a:t>
            </a:r>
          </a:p>
          <a:p>
            <a:pPr algn="just" eaLnBrk="1" hangingPunct="1">
              <a:spcBef>
                <a:spcPct val="0"/>
              </a:spcBef>
            </a:pPr>
            <a:r>
              <a:rPr lang="en-US" sz="1800" b="1" noProof="1"/>
              <a:t>Tomasz More</a:t>
            </a:r>
            <a:r>
              <a:rPr lang="en-US" sz="1800" noProof="1"/>
              <a:t> (</a:t>
            </a:r>
            <a:r>
              <a:rPr lang="en-US" sz="1800" i="1" noProof="1"/>
              <a:t>Thomas More</a:t>
            </a:r>
            <a:r>
              <a:rPr lang="en-US" sz="1800" noProof="1"/>
              <a:t>, lub </a:t>
            </a:r>
            <a:r>
              <a:rPr lang="en-US" sz="1800" b="1" noProof="1"/>
              <a:t>Morus</a:t>
            </a:r>
            <a:r>
              <a:rPr lang="en-US" sz="1800" noProof="1"/>
              <a:t> (ur. 7 lutego 1478 w Londynie, zm. 6 lipca 1535 tamże) – angielski myśliciel, pisarz i polityk, członek Izby Lordów i kanclerz królewski, tercjarz franciszkański (OFS), męczennik chrześcijański czczony przez anglikanów, święty Kościoła katolickiego. </a:t>
            </a:r>
          </a:p>
          <a:p>
            <a:pPr algn="just" eaLnBrk="1" hangingPunct="1">
              <a:spcBef>
                <a:spcPct val="0"/>
              </a:spcBef>
            </a:pPr>
            <a:r>
              <a:rPr lang="en-US" sz="1800" noProof="1"/>
              <a:t>Od 1517, już po śmierci Henryka VII (zm. 1509), Tomasz powrócił do działalności publicznej - był dyplomatą i doradcą królewskim Henryka VIII. Otrzymał tytuł szlachecki i został członkiem Izby Lordów. W 1520 był jej skarbnikiem a w 1523 przewodniczącym. W latach 1529–1532 był </a:t>
            </a:r>
            <a:r>
              <a:rPr lang="en-US" sz="1800" b="1" noProof="1"/>
              <a:t>kanclerzem Anglii.</a:t>
            </a:r>
            <a:r>
              <a:rPr lang="en-US" sz="1800" noProof="1"/>
              <a:t> </a:t>
            </a:r>
          </a:p>
          <a:p>
            <a:pPr algn="just" eaLnBrk="1" hangingPunct="1">
              <a:spcBef>
                <a:spcPct val="0"/>
              </a:spcBef>
            </a:pPr>
            <a:r>
              <a:rPr lang="en-US" sz="1800" noProof="1"/>
              <a:t>Podobnie jak przysięga supremacji, obowiązywała ona nie wszystkich obywateli, tylko tych, których specjalnie zawezwano, to znaczy piastujących urzędy państwowe oraz podejrzanych o zdradę. W kwietniu 1535 roku More został poproszony o złożenie tej przysięgi, a kiedy odmówił, uwięziono go w Tower of London, gdzie nadal pisał. Konsekwentnie milczał, co zgodnie z prawem uważane było za zgodę bez krzywoprzysięstwa.</a:t>
            </a:r>
          </a:p>
          <a:p>
            <a:pPr algn="just" eaLnBrk="1" hangingPunct="1">
              <a:spcBef>
                <a:spcPct val="0"/>
              </a:spcBef>
            </a:pPr>
            <a:r>
              <a:rPr lang="en-US" sz="1800" noProof="1"/>
              <a:t>Został osądzony, skazany i </a:t>
            </a:r>
            <a:r>
              <a:rPr lang="en-US" sz="1800" b="1" noProof="1"/>
              <a:t>ścięty </a:t>
            </a:r>
            <a:r>
              <a:rPr lang="en-US" sz="1800" noProof="1"/>
              <a:t>na Tower Hill w dniu 6 lipca. Ostatnie jego słowa to „Umieram jako dobry sługa króla, ale przede wszystkim sługa Boga”. Jego głowa była zatknięta na Moście Londyńskim przez miesiąc, potem odzyskała ją jego córka.</a:t>
            </a:r>
          </a:p>
        </p:txBody>
      </p:sp>
      <p:sp>
        <p:nvSpPr>
          <p:cNvPr id="71684" name="Text Box 6">
            <a:extLst>
              <a:ext uri="{FF2B5EF4-FFF2-40B4-BE49-F238E27FC236}">
                <a16:creationId xmlns:a16="http://schemas.microsoft.com/office/drawing/2014/main" id="{87433138-5520-C80A-2839-0D182DE436CE}"/>
              </a:ext>
            </a:extLst>
          </p:cNvPr>
          <p:cNvSpPr txBox="1">
            <a:spLocks noChangeArrowheads="1"/>
          </p:cNvSpPr>
          <p:nvPr/>
        </p:nvSpPr>
        <p:spPr bwMode="auto">
          <a:xfrm>
            <a:off x="5559425" y="6424613"/>
            <a:ext cx="1920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3300"/>
                </a:solidFill>
              </a:rPr>
              <a:t>Źródło: Wikpedia.pl</a:t>
            </a:r>
            <a:endParaRPr lang="en-AU" altLang="it-IT" sz="1600">
              <a:solidFill>
                <a:srgbClr val="0033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CD8B087-047C-8732-F08D-A5712016DD8E}"/>
              </a:ext>
            </a:extLst>
          </p:cNvPr>
          <p:cNvSpPr>
            <a:spLocks noGrp="1" noChangeArrowheads="1"/>
          </p:cNvSpPr>
          <p:nvPr>
            <p:ph type="title"/>
          </p:nvPr>
        </p:nvSpPr>
        <p:spPr>
          <a:xfrm>
            <a:off x="457200" y="-99392"/>
            <a:ext cx="8229600" cy="1143000"/>
          </a:xfrm>
        </p:spPr>
        <p:txBody>
          <a:bodyPr/>
          <a:lstStyle/>
          <a:p>
            <a:pPr eaLnBrk="1" hangingPunct="1"/>
            <a:r>
              <a:rPr lang="pl-PL" altLang="it-IT" dirty="0"/>
              <a:t>Reasumując, </a:t>
            </a:r>
            <a:endParaRPr lang="en-AU" altLang="it-IT" dirty="0"/>
          </a:p>
        </p:txBody>
      </p:sp>
      <p:sp>
        <p:nvSpPr>
          <p:cNvPr id="72707" name="Rectangle 3">
            <a:extLst>
              <a:ext uri="{FF2B5EF4-FFF2-40B4-BE49-F238E27FC236}">
                <a16:creationId xmlns:a16="http://schemas.microsoft.com/office/drawing/2014/main" id="{3697FCAC-E12F-22E1-2DE9-FCC1AE5F3F62}"/>
              </a:ext>
            </a:extLst>
          </p:cNvPr>
          <p:cNvSpPr>
            <a:spLocks noGrp="1" noChangeArrowheads="1"/>
          </p:cNvSpPr>
          <p:nvPr>
            <p:ph type="body" idx="1"/>
          </p:nvPr>
        </p:nvSpPr>
        <p:spPr>
          <a:xfrm>
            <a:off x="28524" y="908720"/>
            <a:ext cx="8686800" cy="4525963"/>
          </a:xfrm>
        </p:spPr>
        <p:txBody>
          <a:bodyPr/>
          <a:lstStyle/>
          <a:p>
            <a:pPr eaLnBrk="1" hangingPunct="1">
              <a:lnSpc>
                <a:spcPct val="90000"/>
              </a:lnSpc>
            </a:pPr>
            <a:r>
              <a:rPr lang="pl-PL" altLang="it-IT" sz="1800" dirty="0"/>
              <a:t>Praca Kopernika, pierwszy traktat doświadczalno-teoretyczny nowoczesnej nauki, wydrukowana w 200 egzemplarzach, przeszła niezauważona. Tycho </a:t>
            </a:r>
            <a:r>
              <a:rPr lang="pl-PL" altLang="it-IT" sz="1800" dirty="0" err="1"/>
              <a:t>Brahe</a:t>
            </a:r>
            <a:r>
              <a:rPr lang="pl-PL" altLang="it-IT" sz="1800" dirty="0"/>
              <a:t> sformułował wręcz inny, hybrydowy model, z Ziemią nieruchomą. </a:t>
            </a:r>
          </a:p>
          <a:p>
            <a:pPr eaLnBrk="1" hangingPunct="1">
              <a:lnSpc>
                <a:spcPct val="90000"/>
              </a:lnSpc>
            </a:pPr>
            <a:r>
              <a:rPr lang="pl-PL" altLang="it-IT" sz="1800" dirty="0"/>
              <a:t>Dopiero Dialog Galileusza, pisany w </a:t>
            </a:r>
            <a:r>
              <a:rPr lang="pl-PL" altLang="it-IT" sz="1800" i="1" dirty="0" err="1"/>
              <a:t>volgare</a:t>
            </a:r>
            <a:r>
              <a:rPr lang="pl-PL" altLang="it-IT" sz="1800" dirty="0"/>
              <a:t>, jak nazywano wówczas włoski, wzbudził protesty. Nawet wśród naukowców (jak Kartezjusz)</a:t>
            </a:r>
          </a:p>
          <a:p>
            <a:pPr eaLnBrk="1" hangingPunct="1">
              <a:lnSpc>
                <a:spcPct val="90000"/>
              </a:lnSpc>
            </a:pPr>
            <a:r>
              <a:rPr lang="pl-PL" altLang="it-IT" sz="1800" dirty="0"/>
              <a:t>Głównym powodem niechęci do Galileusza (ze strony środowisk w Pizie i Florencji) były jego niestandardowe zachowania, głównie akademickie. Jak napisał angielski autor (zob. Literaturę): „A </a:t>
            </a:r>
            <a:r>
              <a:rPr lang="pl-PL" altLang="it-IT" sz="1800" dirty="0" err="1"/>
              <a:t>troublesome</a:t>
            </a:r>
            <a:r>
              <a:rPr lang="pl-PL" altLang="it-IT" sz="1800" dirty="0"/>
              <a:t> </a:t>
            </a:r>
            <a:r>
              <a:rPr lang="pl-PL" altLang="it-IT" sz="1800" dirty="0" err="1"/>
              <a:t>genius</a:t>
            </a:r>
            <a:r>
              <a:rPr lang="pl-PL" altLang="it-IT" sz="1800" dirty="0"/>
              <a:t>”</a:t>
            </a:r>
          </a:p>
          <a:p>
            <a:pPr eaLnBrk="1" hangingPunct="1">
              <a:lnSpc>
                <a:spcPct val="90000"/>
              </a:lnSpc>
            </a:pPr>
            <a:r>
              <a:rPr lang="pl-PL" altLang="it-IT" sz="1800" dirty="0"/>
              <a:t>W Padwie również Galileusz działał „niestandardowo”: dożowie weneccy płacili licencję za każdorazowe użycie lunety (którą wynaleziono również w Holandii…) </a:t>
            </a:r>
          </a:p>
          <a:p>
            <a:pPr eaLnBrk="1" hangingPunct="1">
              <a:lnSpc>
                <a:spcPct val="90000"/>
              </a:lnSpc>
            </a:pPr>
            <a:r>
              <a:rPr lang="pl-PL" altLang="it-IT" sz="1800" dirty="0"/>
              <a:t>Kiedy więc wydajemy sąd o zdarzeniach, warto poznać cały </a:t>
            </a:r>
            <a:r>
              <a:rPr lang="pl-PL" altLang="it-IT" sz="1800" dirty="0" err="1"/>
              <a:t>kon</a:t>
            </a:r>
            <a:r>
              <a:rPr lang="pl-PL" altLang="it-IT" sz="1800" dirty="0"/>
              <a:t>-tekst.</a:t>
            </a:r>
          </a:p>
          <a:p>
            <a:pPr eaLnBrk="1" hangingPunct="1">
              <a:lnSpc>
                <a:spcPct val="90000"/>
              </a:lnSpc>
            </a:pPr>
            <a:r>
              <a:rPr lang="pl-PL" altLang="it-IT" sz="1800" dirty="0"/>
              <a:t>Warto też zajrzeć do tekstów oryginalnych, a nie cudzych opinii o tych tekstach</a:t>
            </a:r>
          </a:p>
          <a:p>
            <a:pPr eaLnBrk="1" hangingPunct="1">
              <a:lnSpc>
                <a:spcPct val="90000"/>
              </a:lnSpc>
            </a:pPr>
            <a:r>
              <a:rPr lang="pl-PL" altLang="it-IT" sz="1800" dirty="0"/>
              <a:t>Te oryginalne teksty trzeba odczytać w całej zaszłości tego, co z nich wynikło i/lub co mimo nich wynikło</a:t>
            </a:r>
          </a:p>
          <a:p>
            <a:pPr eaLnBrk="1" hangingPunct="1">
              <a:lnSpc>
                <a:spcPct val="90000"/>
              </a:lnSpc>
            </a:pPr>
            <a:r>
              <a:rPr lang="pl-PL" altLang="it-IT" sz="1800" b="1" dirty="0"/>
              <a:t>I Kopernik i Galileusz uważali Pismo Święte i  Naturę za dwa </a:t>
            </a:r>
            <a:r>
              <a:rPr lang="pl-PL" altLang="it-IT" sz="1800" b="1" i="1" dirty="0"/>
              <a:t>komplementarne</a:t>
            </a:r>
            <a:r>
              <a:rPr lang="pl-PL" altLang="it-IT" sz="1800" b="1" dirty="0"/>
              <a:t> sposoby na naszą wiedzę o świecie</a:t>
            </a:r>
          </a:p>
          <a:p>
            <a:pPr eaLnBrk="1" hangingPunct="1">
              <a:lnSpc>
                <a:spcPct val="90000"/>
              </a:lnSpc>
            </a:pPr>
            <a:r>
              <a:rPr lang="pl-PL" altLang="it-IT" sz="1800" dirty="0"/>
              <a:t>Galileusz, wręcz, nazywa „naturę najposłuszniejszą wykonawczynią rozkazów Pana Boga”: prawa fizyki są, rzeczywiście, wszechobowiązujące i niezmienne</a:t>
            </a:r>
          </a:p>
          <a:p>
            <a:pPr eaLnBrk="1" hangingPunct="1">
              <a:lnSpc>
                <a:spcPct val="90000"/>
              </a:lnSpc>
            </a:pPr>
            <a:r>
              <a:rPr lang="pl-PL" altLang="it-IT" sz="1800" dirty="0"/>
              <a:t>Określone „opcje” polityczne potrzebują argumentów na własne poparcie: nie ma lepszego sposobu niż oczernianie przeciwników</a:t>
            </a:r>
            <a:endParaRPr lang="en-AU" altLang="it-IT" sz="1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ytuł 1">
            <a:extLst>
              <a:ext uri="{FF2B5EF4-FFF2-40B4-BE49-F238E27FC236}">
                <a16:creationId xmlns:a16="http://schemas.microsoft.com/office/drawing/2014/main" id="{7F8559D4-816D-CA57-2603-BC2D311F2ED2}"/>
              </a:ext>
            </a:extLst>
          </p:cNvPr>
          <p:cNvSpPr>
            <a:spLocks noGrp="1" noChangeArrowheads="1"/>
          </p:cNvSpPr>
          <p:nvPr>
            <p:ph type="title"/>
          </p:nvPr>
        </p:nvSpPr>
        <p:spPr>
          <a:xfrm>
            <a:off x="0" y="-174625"/>
            <a:ext cx="9086850" cy="1143000"/>
          </a:xfrm>
        </p:spPr>
        <p:txBody>
          <a:bodyPr/>
          <a:lstStyle/>
          <a:p>
            <a:r>
              <a:rPr lang="pl-PL" altLang="en-US" sz="3300"/>
              <a:t>E. M. Rogers: najistotniejszy wkład Galileusza</a:t>
            </a:r>
          </a:p>
        </p:txBody>
      </p:sp>
      <p:sp>
        <p:nvSpPr>
          <p:cNvPr id="3" name="Rectangle 3">
            <a:extLst>
              <a:ext uri="{FF2B5EF4-FFF2-40B4-BE49-F238E27FC236}">
                <a16:creationId xmlns:a16="http://schemas.microsoft.com/office/drawing/2014/main" id="{48A12278-860D-B2E9-FCA8-E3B8BDC006AE}"/>
              </a:ext>
            </a:extLst>
          </p:cNvPr>
          <p:cNvSpPr txBox="1">
            <a:spLocks noChangeArrowheads="1"/>
          </p:cNvSpPr>
          <p:nvPr/>
        </p:nvSpPr>
        <p:spPr>
          <a:xfrm>
            <a:off x="76200" y="800100"/>
            <a:ext cx="8939213" cy="52578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Tx/>
              <a:buNone/>
              <a:defRPr/>
            </a:pPr>
            <a:r>
              <a:rPr lang="pl-PL" altLang="it-IT" sz="1900" dirty="0"/>
              <a:t>„Najistotniejszy wkład Galileusza do nowej fizyki to przede wszystkim zmiana metody badań. Odnowił on postawę naukowa reprezentowaną przez Pitagorasa i Archimedesa: </a:t>
            </a:r>
            <a:r>
              <a:rPr lang="pl-PL" altLang="it-IT" sz="1900" i="1" dirty="0"/>
              <a:t>wiedz płynąca z doświadczenia powinna być uporządkowana za pomocą abstrakcyjnych pojęć matematyki</a:t>
            </a:r>
            <a:r>
              <a:rPr lang="pl-PL" altLang="it-IT" sz="1900" dirty="0"/>
              <a:t>.” […]</a:t>
            </a:r>
          </a:p>
          <a:p>
            <a:pPr eaLnBrk="1" hangingPunct="1">
              <a:buFontTx/>
              <a:buNone/>
              <a:defRPr/>
            </a:pPr>
            <a:r>
              <a:rPr lang="pl-PL" altLang="it-IT" sz="1900" dirty="0"/>
              <a:t>Galileusz zapoczątkował również zmianę poglądów w astronomii, dowodząc bezpodstawności rozdzielania nauki ziemskiej od spraw niebieskich.</a:t>
            </a:r>
          </a:p>
          <a:p>
            <a:pPr eaLnBrk="1" hangingPunct="1">
              <a:buFontTx/>
              <a:buNone/>
              <a:defRPr/>
            </a:pPr>
            <a:r>
              <a:rPr lang="pl-PL" altLang="it-IT" sz="1900" dirty="0"/>
              <a:t>Rozważania matematyczne mógł Galileusz zastosowań tylko do wielkości, które podlegają określonym pomiarom. Nadał więc szczególne znacznie „jakościom pierwotnym” materii, takim jak długość, objętość, prędkość, siłą, a usunął z zakresu zainteresowań nauki własności subiektywne, jak barwa, smak, zapach i tony muzyczne, które jak utrzymywał, znikają w nieobecności obserwatora. Szekspir tak pisał w Kupcu Weneckim:</a:t>
            </a:r>
          </a:p>
          <a:p>
            <a:pPr marL="1080000" eaLnBrk="1" hangingPunct="1">
              <a:buFontTx/>
              <a:buNone/>
              <a:defRPr/>
            </a:pPr>
            <a:r>
              <a:rPr lang="pl-PL" altLang="it-IT" sz="1800" dirty="0"/>
              <a:t>Dla obojętnych, roztargnionych uszu </a:t>
            </a:r>
          </a:p>
          <a:p>
            <a:pPr marL="1080000" eaLnBrk="1" hangingPunct="1">
              <a:buFontTx/>
              <a:buNone/>
              <a:defRPr/>
            </a:pPr>
            <a:r>
              <a:rPr lang="pl-PL" altLang="it-IT" sz="1800" dirty="0"/>
              <a:t>wrona tak słodko jak skowronek śpiewa…. </a:t>
            </a:r>
          </a:p>
          <a:p>
            <a:pPr eaLnBrk="1" hangingPunct="1">
              <a:buFontTx/>
              <a:buNone/>
              <a:defRPr/>
            </a:pPr>
            <a:r>
              <a:rPr lang="pl-PL" altLang="it-IT" sz="1900" dirty="0"/>
              <a:t>W ten sposób Galileusz spowodował zwrot badań naukowych ku analizie mate-</a:t>
            </a:r>
            <a:r>
              <a:rPr lang="pl-PL" altLang="it-IT" sz="1900" dirty="0" err="1"/>
              <a:t>matycznej</a:t>
            </a:r>
            <a:r>
              <a:rPr lang="pl-PL" altLang="it-IT" sz="1900" dirty="0"/>
              <a:t> (i ta drogą poszedł Newton);  w filozofii przyczynił się do całko-witego oddzielenia materii od spraw umysłu (co rozwijał dalej Descartes).” </a:t>
            </a:r>
            <a:r>
              <a:rPr lang="pl-PL" altLang="it-IT" sz="2000" dirty="0"/>
              <a:t> </a:t>
            </a:r>
          </a:p>
          <a:p>
            <a:pPr eaLnBrk="1" hangingPunct="1">
              <a:buFontTx/>
              <a:buNone/>
              <a:defRPr/>
            </a:pPr>
            <a:r>
              <a:rPr lang="pl-PL" altLang="it-IT" sz="2000" dirty="0"/>
              <a:t>E.M. Rogers, t. II, str. 164-166. </a:t>
            </a:r>
            <a:endParaRPr lang="en-AU" altLang="it-IT" sz="28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ytuł 1">
            <a:extLst>
              <a:ext uri="{FF2B5EF4-FFF2-40B4-BE49-F238E27FC236}">
                <a16:creationId xmlns:a16="http://schemas.microsoft.com/office/drawing/2014/main" id="{8321A4EC-B990-FFCE-514D-481E0A1D8D91}"/>
              </a:ext>
            </a:extLst>
          </p:cNvPr>
          <p:cNvSpPr>
            <a:spLocks noGrp="1" noChangeArrowheads="1"/>
          </p:cNvSpPr>
          <p:nvPr>
            <p:ph type="title"/>
          </p:nvPr>
        </p:nvSpPr>
        <p:spPr>
          <a:xfrm>
            <a:off x="457200" y="274638"/>
            <a:ext cx="8229600" cy="274637"/>
          </a:xfrm>
        </p:spPr>
        <p:txBody>
          <a:bodyPr/>
          <a:lstStyle/>
          <a:p>
            <a:r>
              <a:rPr lang="pl-PL" altLang="en-US" sz="3600"/>
              <a:t>G. Parisi: Na ramionach gigantów</a:t>
            </a:r>
          </a:p>
        </p:txBody>
      </p:sp>
      <p:sp>
        <p:nvSpPr>
          <p:cNvPr id="74755" name="Rectangle 3">
            <a:extLst>
              <a:ext uri="{FF2B5EF4-FFF2-40B4-BE49-F238E27FC236}">
                <a16:creationId xmlns:a16="http://schemas.microsoft.com/office/drawing/2014/main" id="{B9959C3C-C282-6A93-9C29-8D3B320A10C7}"/>
              </a:ext>
            </a:extLst>
          </p:cNvPr>
          <p:cNvSpPr txBox="1">
            <a:spLocks noChangeArrowheads="1"/>
          </p:cNvSpPr>
          <p:nvPr/>
        </p:nvSpPr>
        <p:spPr bwMode="auto">
          <a:xfrm>
            <a:off x="76200" y="800100"/>
            <a:ext cx="8939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pl-PL" altLang="it-IT" sz="1900"/>
              <a:t>„To Galileusz wymyślił najlepszy sposób badania natury: upraszczanie zjawisk. Stworzył teorię, w której tarcie zostało wyeliminowane. Warto zauważyć, że w świecie pozbawionym tarcia nie moglibyśmy ani chodzić (ślizgalibyśmy się), ani jeść (jedzenie zsuwałoby się ze sztućców). Świat Galileusz – od którego zaczęła się współczesna fizyka – jest zupełnie inny niż rzeczywisty; z upływem wieków dodawano nowe elementy, aby wreszcie stał się w miarę zadowalającym odbiciem dzisiejszego prawdziwego świata. Ten punt widzenia dobrze oddaje piękny fragment listu Evangelisty Torricellego o ruchu ciał:</a:t>
            </a:r>
          </a:p>
          <a:p>
            <a:pPr eaLnBrk="1" hangingPunct="1">
              <a:buFontTx/>
              <a:buNone/>
            </a:pPr>
            <a:r>
              <a:rPr lang="pl-PL" altLang="it-IT" sz="1900"/>
              <a:t>Nadzwyczaj mało obchodzi mnie, czy zasady doktryny </a:t>
            </a:r>
            <a:r>
              <a:rPr lang="pl-PL" altLang="it-IT" sz="1900" i="1"/>
              <a:t>de motu</a:t>
            </a:r>
            <a:r>
              <a:rPr lang="pl-PL" altLang="it-IT" sz="1900"/>
              <a:t> prawdziwe są, czy fałszywe. Albowiem jeśli nie są prawdziwe, będziemy udawać, że są prawdziwe, tak jak przypuszczaliśmy […]</a:t>
            </a:r>
          </a:p>
          <a:p>
            <a:pPr eaLnBrk="1" hangingPunct="1">
              <a:buFontTx/>
              <a:buNone/>
            </a:pPr>
            <a:r>
              <a:rPr lang="pl-PL" altLang="it-IT" sz="1900"/>
              <a:t>    </a:t>
            </a:r>
            <a:endParaRPr lang="pl-PL" altLang="it-IT" sz="2000"/>
          </a:p>
          <a:p>
            <a:pPr eaLnBrk="1" hangingPunct="1">
              <a:buFontTx/>
              <a:buNone/>
            </a:pPr>
            <a:r>
              <a:rPr lang="pl-PL" altLang="it-IT" sz="2000"/>
              <a:t>Wychodząc od umiejętności </a:t>
            </a:r>
            <a:r>
              <a:rPr lang="pl-PL" altLang="it-IT" sz="2000" i="1"/>
              <a:t>redukowania</a:t>
            </a:r>
            <a:r>
              <a:rPr lang="pl-PL" altLang="it-IT" sz="2000"/>
              <a:t> zjawisk fizycznych do spraw najważniejszych, naukowcy w ostatnich wiekach dokonali postępu w fizyce. Dzięki temu fizyka stała się tak potężna i bogata, że może ponownie wprowadzić do swoich modeli złożoność i nieporządek, które Galileusz musiał wykluczyć. </a:t>
            </a:r>
          </a:p>
          <a:p>
            <a:pPr eaLnBrk="1" hangingPunct="1">
              <a:buFontTx/>
              <a:buNone/>
            </a:pPr>
            <a:r>
              <a:rPr lang="pl-PL" altLang="it-IT" sz="2000"/>
              <a:t>Taniec szpaków, str. 88. </a:t>
            </a:r>
            <a:endParaRPr lang="en-AU" altLang="it-IT" sz="2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21C1AF-97C1-BA6B-00AC-567AF2D01900}"/>
              </a:ext>
            </a:extLst>
          </p:cNvPr>
          <p:cNvSpPr>
            <a:spLocks noGrp="1"/>
          </p:cNvSpPr>
          <p:nvPr>
            <p:ph type="title"/>
          </p:nvPr>
        </p:nvSpPr>
        <p:spPr>
          <a:xfrm>
            <a:off x="421428" y="-6638"/>
            <a:ext cx="8229600" cy="1143000"/>
          </a:xfrm>
        </p:spPr>
        <p:txBody>
          <a:bodyPr/>
          <a:lstStyle/>
          <a:p>
            <a:r>
              <a:rPr lang="it-IT" sz="3600" dirty="0"/>
              <a:t>Galileo Galilei</a:t>
            </a:r>
          </a:p>
        </p:txBody>
      </p:sp>
      <p:sp>
        <p:nvSpPr>
          <p:cNvPr id="3" name="Segnaposto contenuto 2">
            <a:extLst>
              <a:ext uri="{FF2B5EF4-FFF2-40B4-BE49-F238E27FC236}">
                <a16:creationId xmlns:a16="http://schemas.microsoft.com/office/drawing/2014/main" id="{D7BA203F-A4D9-2983-93BB-EEE390249F35}"/>
              </a:ext>
            </a:extLst>
          </p:cNvPr>
          <p:cNvSpPr>
            <a:spLocks noGrp="1"/>
          </p:cNvSpPr>
          <p:nvPr>
            <p:ph idx="1"/>
          </p:nvPr>
        </p:nvSpPr>
        <p:spPr>
          <a:xfrm>
            <a:off x="192828" y="908720"/>
            <a:ext cx="8686800" cy="4525963"/>
          </a:xfrm>
        </p:spPr>
        <p:txBody>
          <a:bodyPr/>
          <a:lstStyle/>
          <a:p>
            <a:r>
              <a:rPr lang="pl-PL" sz="2000" dirty="0"/>
              <a:t>Wprowadził metodę naukową: nie "metafizykę", ale uważną, skrupulatną, systematyczną i zaplanowaną obserwację przyrody.
Obserwację dokonaną za pomocą prostych i powtarzalnych eksperymentów,
uzupełnioną rozumowaniem, które dąży do wyeliminowania czynników drugorzędnych (tj. staje się rozumowaniem abstrakcyjnym).
W ten sposób Galileusz stworzył metodę, którą dziś chciały-by stosować wszystkie nauki, od biologii po psychologię.
Wkrótce, wkrótce, opis słowny Galileusza został uzupełniony wzorami matematycznymi: "Przyrodę opisuje się za pomocą liczb„</a:t>
            </a:r>
          </a:p>
          <a:p>
            <a:r>
              <a:rPr lang="pl-PL" sz="2000" dirty="0"/>
              <a:t>Ale najważniejsze jego stwierdzenie, to o dwóch sposobach, na jakie przemawia do nas Pan Bóg: przez Pismo Święte, zapisane pod dyktando Ducha Świętego, i poprzez Naturę, jako </a:t>
            </a:r>
            <a:r>
              <a:rPr lang="pl-PL" sz="2000" i="1" dirty="0"/>
              <a:t>najposłuszniejszą wykonawczynię</a:t>
            </a:r>
            <a:r>
              <a:rPr lang="pl-PL" sz="2000" dirty="0"/>
              <a:t> rozkazów Boga. </a:t>
            </a:r>
          </a:p>
          <a:p>
            <a:r>
              <a:rPr lang="pl-PL" sz="2000" dirty="0"/>
              <a:t>Tę ostatnią myśl znajdujemy, w różnych formach, i u Kanta, i u Einsteina - o Newtonie, Koperniku i Keplerze nie mówiąc… </a:t>
            </a:r>
            <a:endParaRPr lang="it-IT" sz="2000" dirty="0"/>
          </a:p>
        </p:txBody>
      </p:sp>
    </p:spTree>
    <p:extLst>
      <p:ext uri="{BB962C8B-B14F-4D97-AF65-F5344CB8AC3E}">
        <p14:creationId xmlns:p14="http://schemas.microsoft.com/office/powerpoint/2010/main" val="139775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AB64342-EE93-0A2C-143E-16763ACC9F25}"/>
              </a:ext>
            </a:extLst>
          </p:cNvPr>
          <p:cNvSpPr>
            <a:spLocks noGrp="1" noChangeArrowheads="1"/>
          </p:cNvSpPr>
          <p:nvPr>
            <p:ph type="title"/>
          </p:nvPr>
        </p:nvSpPr>
        <p:spPr>
          <a:xfrm>
            <a:off x="395288" y="0"/>
            <a:ext cx="8229600" cy="1143000"/>
          </a:xfrm>
        </p:spPr>
        <p:txBody>
          <a:bodyPr/>
          <a:lstStyle/>
          <a:p>
            <a:pPr eaLnBrk="1" hangingPunct="1"/>
            <a:r>
              <a:rPr lang="pl-PL" altLang="it-IT"/>
              <a:t>Johannes Kepler (1571-1630)</a:t>
            </a:r>
            <a:endParaRPr lang="en-AU" altLang="it-IT"/>
          </a:p>
        </p:txBody>
      </p:sp>
      <p:sp>
        <p:nvSpPr>
          <p:cNvPr id="27651" name="Rectangle 3">
            <a:extLst>
              <a:ext uri="{FF2B5EF4-FFF2-40B4-BE49-F238E27FC236}">
                <a16:creationId xmlns:a16="http://schemas.microsoft.com/office/drawing/2014/main" id="{8EB749B6-8473-8D96-AEB7-14EB7695E927}"/>
              </a:ext>
            </a:extLst>
          </p:cNvPr>
          <p:cNvSpPr>
            <a:spLocks noGrp="1" noChangeArrowheads="1"/>
          </p:cNvSpPr>
          <p:nvPr>
            <p:ph type="body" idx="1"/>
          </p:nvPr>
        </p:nvSpPr>
        <p:spPr>
          <a:xfrm>
            <a:off x="395288" y="1341438"/>
            <a:ext cx="8229600" cy="4525962"/>
          </a:xfrm>
        </p:spPr>
        <p:txBody>
          <a:bodyPr/>
          <a:lstStyle/>
          <a:p>
            <a:pPr eaLnBrk="1" hangingPunct="1"/>
            <a:r>
              <a:rPr lang="pl-PL" altLang="it-IT" sz="2200" dirty="0"/>
              <a:t>Kopernik wiedział, że orbity planet nie są idealnymi okręgami (w tym momencie jego system również się komplikował), ale wahał się, czy odrzucić Arystotelesowski idealny ruch kołowy
Zrobił to dopiero Kepler: orbity planet są elipsami</a:t>
            </a:r>
            <a:endParaRPr lang="pl-PL" altLang="it-IT" sz="2000" dirty="0"/>
          </a:p>
          <a:p>
            <a:pPr eaLnBrk="1" hangingPunct="1">
              <a:buFontTx/>
              <a:buNone/>
            </a:pPr>
            <a:endParaRPr lang="en-AU" altLang="it-IT" dirty="0"/>
          </a:p>
        </p:txBody>
      </p:sp>
      <p:pic>
        <p:nvPicPr>
          <p:cNvPr id="27652" name="Picture 4">
            <a:extLst>
              <a:ext uri="{FF2B5EF4-FFF2-40B4-BE49-F238E27FC236}">
                <a16:creationId xmlns:a16="http://schemas.microsoft.com/office/drawing/2014/main" id="{4F3E1FFD-E6A8-DDB8-0A58-EBDD4C738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97200"/>
            <a:ext cx="3024187"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extLst>
              <a:ext uri="{FF2B5EF4-FFF2-40B4-BE49-F238E27FC236}">
                <a16:creationId xmlns:a16="http://schemas.microsoft.com/office/drawing/2014/main" id="{5962CF92-FAAB-F068-E3C2-1305A499C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141663"/>
            <a:ext cx="5545137"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Text Box 6">
            <a:extLst>
              <a:ext uri="{FF2B5EF4-FFF2-40B4-BE49-F238E27FC236}">
                <a16:creationId xmlns:a16="http://schemas.microsoft.com/office/drawing/2014/main" id="{27E8D289-677A-8A6B-7BB9-3A7F7EE081E5}"/>
              </a:ext>
            </a:extLst>
          </p:cNvPr>
          <p:cNvSpPr txBox="1">
            <a:spLocks noChangeArrowheads="1"/>
          </p:cNvSpPr>
          <p:nvPr/>
        </p:nvSpPr>
        <p:spPr bwMode="auto">
          <a:xfrm>
            <a:off x="3903663" y="5824538"/>
            <a:ext cx="42082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400" dirty="0"/>
              <a:t>Martina, 12 </a:t>
            </a:r>
            <a:r>
              <a:rPr lang="pl-PL" altLang="it-IT" sz="2400" dirty="0" err="1"/>
              <a:t>anni</a:t>
            </a:r>
            <a:r>
              <a:rPr lang="pl-PL" altLang="it-IT" sz="2400" dirty="0"/>
              <a:t>, San </a:t>
            </a:r>
            <a:r>
              <a:rPr lang="pl-PL" altLang="it-IT" sz="2400" dirty="0" err="1"/>
              <a:t>Elpidio</a:t>
            </a:r>
            <a:r>
              <a:rPr lang="pl-PL" altLang="it-IT" sz="2400" dirty="0"/>
              <a:t> </a:t>
            </a:r>
            <a:endParaRPr lang="en-AU" altLang="it-IT" sz="2400" dirty="0"/>
          </a:p>
        </p:txBody>
      </p:sp>
    </p:spTree>
    <p:extLst>
      <p:ext uri="{BB962C8B-B14F-4D97-AF65-F5344CB8AC3E}">
        <p14:creationId xmlns:p14="http://schemas.microsoft.com/office/powerpoint/2010/main" val="433042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A7C6CC-2D82-FDA8-76D9-32EB49D68CC0}"/>
              </a:ext>
            </a:extLst>
          </p:cNvPr>
          <p:cNvSpPr>
            <a:spLocks noGrp="1"/>
          </p:cNvSpPr>
          <p:nvPr>
            <p:ph type="title"/>
          </p:nvPr>
        </p:nvSpPr>
        <p:spPr>
          <a:xfrm>
            <a:off x="457200" y="-99392"/>
            <a:ext cx="8229600" cy="1143000"/>
          </a:xfrm>
        </p:spPr>
        <p:txBody>
          <a:bodyPr/>
          <a:lstStyle/>
          <a:p>
            <a:r>
              <a:rPr lang="pl-PL" sz="3600" dirty="0"/>
              <a:t>Literatura</a:t>
            </a:r>
            <a:endParaRPr lang="en-US" sz="3600" dirty="0"/>
          </a:p>
        </p:txBody>
      </p:sp>
      <p:sp>
        <p:nvSpPr>
          <p:cNvPr id="3" name="Segnaposto contenuto 2">
            <a:extLst>
              <a:ext uri="{FF2B5EF4-FFF2-40B4-BE49-F238E27FC236}">
                <a16:creationId xmlns:a16="http://schemas.microsoft.com/office/drawing/2014/main" id="{8F16BD09-65F3-8547-88BA-AD42E274215C}"/>
              </a:ext>
            </a:extLst>
          </p:cNvPr>
          <p:cNvSpPr txBox="1">
            <a:spLocks/>
          </p:cNvSpPr>
          <p:nvPr/>
        </p:nvSpPr>
        <p:spPr>
          <a:xfrm>
            <a:off x="457200" y="1281453"/>
            <a:ext cx="8363272"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Letteratura e vita civile. I </a:t>
            </a:r>
            <a:r>
              <a:rPr lang="pl-PL" sz="2000" dirty="0"/>
              <a:t>c</a:t>
            </a:r>
            <a:r>
              <a:rPr lang="it-IT" sz="2000" dirty="0"/>
              <a:t>lassi</a:t>
            </a:r>
            <a:r>
              <a:rPr lang="pl-PL" sz="2000" dirty="0"/>
              <a:t>ci</a:t>
            </a:r>
            <a:r>
              <a:rPr lang="it-IT" sz="2000" dirty="0"/>
              <a:t> del pensiero italiano. 2. </a:t>
            </a:r>
            <a:r>
              <a:rPr lang="pl-PL" sz="2000" dirty="0"/>
              <a:t>Galileo Galilei </a:t>
            </a:r>
            <a:r>
              <a:rPr lang="it-IT" sz="2000" i="1" dirty="0"/>
              <a:t>Opere</a:t>
            </a:r>
            <a:r>
              <a:rPr lang="it-IT" sz="2000" dirty="0"/>
              <a:t>, Biblioteca Treccani, 2006</a:t>
            </a:r>
            <a:endParaRPr lang="it-IT" sz="2000" i="1" dirty="0"/>
          </a:p>
          <a:p>
            <a:r>
              <a:rPr lang="it-IT" sz="2000" dirty="0"/>
              <a:t>G. Galilei</a:t>
            </a:r>
            <a:r>
              <a:rPr lang="it-IT" sz="2000" i="1" dirty="0"/>
              <a:t>, Dialogo dei Massimi Sistemi</a:t>
            </a:r>
            <a:r>
              <a:rPr lang="it-IT" sz="2000" dirty="0"/>
              <a:t>, Oscar Mondadori, 2004</a:t>
            </a:r>
            <a:endParaRPr lang="pl-PL" sz="2000" dirty="0"/>
          </a:p>
          <a:p>
            <a:r>
              <a:rPr lang="it-IT" sz="2000" dirty="0"/>
              <a:t>Robert </a:t>
            </a:r>
            <a:r>
              <a:rPr lang="it-IT" sz="2000" dirty="0" err="1"/>
              <a:t>Corchio</a:t>
            </a:r>
            <a:r>
              <a:rPr lang="it-IT" sz="2000" dirty="0"/>
              <a:t> </a:t>
            </a:r>
            <a:r>
              <a:rPr lang="it-IT" sz="2000" dirty="0" err="1"/>
              <a:t>Orrit</a:t>
            </a:r>
            <a:r>
              <a:rPr lang="it-IT" sz="2000" dirty="0"/>
              <a:t>, </a:t>
            </a:r>
            <a:r>
              <a:rPr lang="it-IT" sz="2000" i="1" dirty="0"/>
              <a:t>Galileo. Il metodo scientifico. La natura si scrive in formule</a:t>
            </a:r>
            <a:r>
              <a:rPr lang="it-IT" sz="2000" dirty="0"/>
              <a:t>, RBA, Milano, 2012</a:t>
            </a:r>
          </a:p>
          <a:p>
            <a:r>
              <a:rPr lang="pl-PL" sz="2000" dirty="0"/>
              <a:t>Flavia </a:t>
            </a:r>
            <a:r>
              <a:rPr lang="pl-PL" sz="2000" dirty="0" err="1"/>
              <a:t>Marcacci</a:t>
            </a:r>
            <a:r>
              <a:rPr lang="pl-PL" sz="2000" dirty="0"/>
              <a:t>, </a:t>
            </a:r>
            <a:r>
              <a:rPr lang="pl-PL" sz="2000" i="1" dirty="0"/>
              <a:t>Galileo. </a:t>
            </a:r>
            <a:r>
              <a:rPr lang="pl-PL" sz="2000" i="1" dirty="0" err="1"/>
              <a:t>Una</a:t>
            </a:r>
            <a:r>
              <a:rPr lang="pl-PL" sz="2000" i="1" dirty="0"/>
              <a:t> </a:t>
            </a:r>
            <a:r>
              <a:rPr lang="pl-PL" sz="2000" i="1" dirty="0" err="1"/>
              <a:t>storia</a:t>
            </a:r>
            <a:r>
              <a:rPr lang="pl-PL" sz="2000" i="1" dirty="0"/>
              <a:t> da </a:t>
            </a:r>
            <a:r>
              <a:rPr lang="pl-PL" sz="2000" i="1" dirty="0" err="1"/>
              <a:t>osservare</a:t>
            </a:r>
            <a:r>
              <a:rPr lang="pl-PL" sz="2000" dirty="0"/>
              <a:t>. Lateran University Press, </a:t>
            </a:r>
            <a:r>
              <a:rPr lang="pl-PL" sz="2000" dirty="0" err="1"/>
              <a:t>Citt</a:t>
            </a:r>
            <a:r>
              <a:rPr lang="it-IT" sz="2000" dirty="0"/>
              <a:t>à del Vaticano, 2015.</a:t>
            </a:r>
          </a:p>
          <a:p>
            <a:r>
              <a:rPr lang="it-IT" sz="2000" dirty="0" err="1"/>
              <a:t>Willam</a:t>
            </a:r>
            <a:r>
              <a:rPr lang="it-IT" sz="2000" dirty="0"/>
              <a:t> R. Shea, M. A</a:t>
            </a:r>
            <a:r>
              <a:rPr lang="pl-PL" sz="2000" dirty="0"/>
              <a:t>r</a:t>
            </a:r>
            <a:r>
              <a:rPr lang="it-IT" sz="2000" dirty="0" err="1"/>
              <a:t>tigas</a:t>
            </a:r>
            <a:r>
              <a:rPr lang="it-IT" sz="2000" dirty="0"/>
              <a:t>, </a:t>
            </a:r>
            <a:r>
              <a:rPr lang="it-IT" sz="2000" i="1" dirty="0"/>
              <a:t>Galileo in Rome. The Rise and Fall of s </a:t>
            </a:r>
            <a:r>
              <a:rPr lang="it-IT" sz="2000" i="1" dirty="0" err="1"/>
              <a:t>Troublesome</a:t>
            </a:r>
            <a:r>
              <a:rPr lang="it-IT" sz="2000" i="1" dirty="0"/>
              <a:t> Genius</a:t>
            </a:r>
            <a:r>
              <a:rPr lang="it-IT" sz="2000" dirty="0"/>
              <a:t>, Oxford University Press, 2003</a:t>
            </a:r>
          </a:p>
          <a:p>
            <a:r>
              <a:rPr lang="it-IT" sz="2000" dirty="0"/>
              <a:t>B. Pascal, </a:t>
            </a:r>
            <a:r>
              <a:rPr lang="it-IT" sz="2000" i="1" dirty="0"/>
              <a:t>Dio o il mondo?</a:t>
            </a:r>
            <a:r>
              <a:rPr lang="it-IT" sz="2000" dirty="0"/>
              <a:t>, Oscar Mondadori, 2008</a:t>
            </a:r>
          </a:p>
          <a:p>
            <a:r>
              <a:rPr lang="it-IT" sz="2000" dirty="0">
                <a:solidFill>
                  <a:schemeClr val="bg2">
                    <a:lumMod val="75000"/>
                  </a:schemeClr>
                </a:solidFill>
              </a:rPr>
              <a:t>Peter Atkins, </a:t>
            </a:r>
            <a:r>
              <a:rPr lang="it-IT" sz="2000" i="1" dirty="0">
                <a:solidFill>
                  <a:schemeClr val="bg2">
                    <a:lumMod val="75000"/>
                  </a:schemeClr>
                </a:solidFill>
              </a:rPr>
              <a:t>Il dito di Galileo. Le dieci grandi idee della scienza</a:t>
            </a:r>
            <a:r>
              <a:rPr lang="it-IT" sz="2000" dirty="0">
                <a:solidFill>
                  <a:schemeClr val="bg2">
                    <a:lumMod val="75000"/>
                  </a:schemeClr>
                </a:solidFill>
              </a:rPr>
              <a:t>, Raffaello Cortina Editore, Milano, 2004</a:t>
            </a:r>
          </a:p>
        </p:txBody>
      </p:sp>
    </p:spTree>
    <p:extLst>
      <p:ext uri="{BB962C8B-B14F-4D97-AF65-F5344CB8AC3E}">
        <p14:creationId xmlns:p14="http://schemas.microsoft.com/office/powerpoint/2010/main" val="3167961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8D695D-C441-E801-C4F4-039CA6A0A47B}"/>
              </a:ext>
            </a:extLst>
          </p:cNvPr>
          <p:cNvSpPr>
            <a:spLocks noGrp="1"/>
          </p:cNvSpPr>
          <p:nvPr>
            <p:ph type="title"/>
          </p:nvPr>
        </p:nvSpPr>
        <p:spPr>
          <a:xfrm>
            <a:off x="457200" y="-53775"/>
            <a:ext cx="8229600" cy="1143000"/>
          </a:xfrm>
        </p:spPr>
        <p:txBody>
          <a:bodyPr/>
          <a:lstStyle/>
          <a:p>
            <a:r>
              <a:rPr lang="pl-PL" sz="3600" dirty="0"/>
              <a:t>Trzy prawa Keplera</a:t>
            </a:r>
          </a:p>
        </p:txBody>
      </p:sp>
      <p:pic>
        <p:nvPicPr>
          <p:cNvPr id="3" name="lejek_a_0">
            <a:hlinkClick r:id="" action="ppaction://media"/>
            <a:extLst>
              <a:ext uri="{FF2B5EF4-FFF2-40B4-BE49-F238E27FC236}">
                <a16:creationId xmlns:a16="http://schemas.microsoft.com/office/drawing/2014/main" id="{3B1B698A-3AC1-4A88-369A-C3AAEE8DB1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988" y="856189"/>
            <a:ext cx="3828256" cy="2871192"/>
          </a:xfrm>
          <a:prstGeom prst="rect">
            <a:avLst/>
          </a:prstGeom>
        </p:spPr>
      </p:pic>
      <p:sp>
        <p:nvSpPr>
          <p:cNvPr id="5" name="pole tekstowe 4">
            <a:extLst>
              <a:ext uri="{FF2B5EF4-FFF2-40B4-BE49-F238E27FC236}">
                <a16:creationId xmlns:a16="http://schemas.microsoft.com/office/drawing/2014/main" id="{CD9945A2-5D0B-1051-D6B0-2917BD4BA768}"/>
              </a:ext>
            </a:extLst>
          </p:cNvPr>
          <p:cNvSpPr txBox="1"/>
          <p:nvPr/>
        </p:nvSpPr>
        <p:spPr>
          <a:xfrm>
            <a:off x="0" y="4203384"/>
            <a:ext cx="8964488" cy="3170099"/>
          </a:xfrm>
          <a:prstGeom prst="rect">
            <a:avLst/>
          </a:prstGeom>
          <a:noFill/>
        </p:spPr>
        <p:txBody>
          <a:bodyPr wrap="square" rtlCol="0">
            <a:spAutoFit/>
          </a:bodyPr>
          <a:lstStyle/>
          <a:p>
            <a:pPr marL="457200" indent="-457200">
              <a:buAutoNum type="arabicPeriod"/>
            </a:pPr>
            <a:r>
              <a:rPr lang="pl-PL" sz="2000" dirty="0"/>
              <a:t>Planety krążą po orbitach eliptycznych, a Słońce znajduje się w jednym (z dwóch) ognisk elipsy</a:t>
            </a:r>
          </a:p>
          <a:p>
            <a:pPr marL="457200" indent="-457200">
              <a:buAutoNum type="arabicPeriod"/>
            </a:pPr>
            <a:r>
              <a:rPr lang="pl-PL" sz="2000" dirty="0"/>
              <a:t>Pola zakreślane przez promień wodzący planety w określonym czasie są stałe (im bliżej Słońca, tym planeta porusza się szybciej)</a:t>
            </a:r>
          </a:p>
          <a:p>
            <a:pPr marL="457200" indent="-457200">
              <a:buAutoNum type="arabicPeriod"/>
            </a:pPr>
            <a:r>
              <a:rPr lang="pl-PL" sz="2000" dirty="0"/>
              <a:t>Stosunek trzeciej potęgi odległości </a:t>
            </a:r>
            <a:r>
              <a:rPr lang="pl-PL" sz="2000" i="1" dirty="0"/>
              <a:t>R</a:t>
            </a:r>
            <a:r>
              <a:rPr lang="pl-PL" sz="2000" dirty="0"/>
              <a:t> planet od Słońca do kwadratu okresów obiegu </a:t>
            </a:r>
            <a:r>
              <a:rPr lang="pl-PL" sz="2000" i="1" dirty="0"/>
              <a:t>T</a:t>
            </a:r>
            <a:r>
              <a:rPr lang="pl-PL" sz="2000" dirty="0"/>
              <a:t> pozostają - dla wszystkich planet – stałe </a:t>
            </a:r>
            <a:r>
              <a:rPr lang="pl-PL" sz="2000" i="1" dirty="0"/>
              <a:t>R</a:t>
            </a:r>
            <a:r>
              <a:rPr lang="pl-PL" sz="2000" baseline="30000" dirty="0"/>
              <a:t>3</a:t>
            </a:r>
            <a:r>
              <a:rPr lang="pl-PL" sz="2000" i="1" dirty="0"/>
              <a:t>/ T</a:t>
            </a:r>
            <a:r>
              <a:rPr lang="pl-PL" sz="2000" i="1" baseline="30000" dirty="0"/>
              <a:t>2</a:t>
            </a:r>
            <a:r>
              <a:rPr lang="pl-PL" sz="2000" dirty="0"/>
              <a:t> = </a:t>
            </a:r>
            <a:r>
              <a:rPr lang="pl-PL" sz="2000" dirty="0" err="1"/>
              <a:t>const</a:t>
            </a:r>
            <a:endParaRPr lang="pl-PL" sz="2000" dirty="0"/>
          </a:p>
          <a:p>
            <a:r>
              <a:rPr lang="pl-PL" sz="2000" dirty="0"/>
              <a:t>Dziś wiemy, że trzy prawa Keplera wynikają z prawa grawitacji Newtona: to siła grawitacji (zależna od masy Słońca </a:t>
            </a:r>
            <a:r>
              <a:rPr lang="pl-PL" sz="2000" i="1" dirty="0"/>
              <a:t>M</a:t>
            </a:r>
            <a:r>
              <a:rPr lang="pl-PL" sz="2000" dirty="0"/>
              <a:t> i od kwadratu odległości planety od Słońca) </a:t>
            </a:r>
            <a:r>
              <a:rPr lang="pl-PL" sz="2000" i="1" dirty="0"/>
              <a:t>F</a:t>
            </a:r>
            <a:r>
              <a:rPr lang="pl-PL" sz="2000" dirty="0"/>
              <a:t> = </a:t>
            </a:r>
            <a:r>
              <a:rPr lang="pl-PL" sz="2000" i="1" dirty="0" err="1"/>
              <a:t>GMm</a:t>
            </a:r>
            <a:r>
              <a:rPr lang="pl-PL" sz="2000" dirty="0"/>
              <a:t>/</a:t>
            </a:r>
            <a:r>
              <a:rPr lang="pl-PL" sz="2000" i="1" dirty="0"/>
              <a:t>R</a:t>
            </a:r>
            <a:r>
              <a:rPr lang="pl-PL" sz="2000" baseline="30000" dirty="0"/>
              <a:t>2</a:t>
            </a:r>
            <a:r>
              <a:rPr lang="pl-PL" sz="2000" dirty="0"/>
              <a:t> jest </a:t>
            </a:r>
            <a:r>
              <a:rPr lang="pl-PL" sz="2000" i="1" dirty="0"/>
              <a:t>przyczyną </a:t>
            </a:r>
            <a:r>
              <a:rPr lang="pl-PL" sz="2000" dirty="0"/>
              <a:t>ruchu orbitalnego planet.</a:t>
            </a:r>
          </a:p>
          <a:p>
            <a:endParaRPr lang="en-US" sz="2000" dirty="0"/>
          </a:p>
        </p:txBody>
      </p:sp>
      <p:pic>
        <p:nvPicPr>
          <p:cNvPr id="4" name="lejek-ng1">
            <a:hlinkClick r:id="" action="ppaction://media"/>
            <a:extLst>
              <a:ext uri="{FF2B5EF4-FFF2-40B4-BE49-F238E27FC236}">
                <a16:creationId xmlns:a16="http://schemas.microsoft.com/office/drawing/2014/main" id="{10109835-FF45-FE0E-03C5-FF6E66C8AEF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4187" y="856188"/>
            <a:ext cx="3745033" cy="2871192"/>
          </a:xfrm>
          <a:prstGeom prst="rect">
            <a:avLst/>
          </a:prstGeom>
        </p:spPr>
      </p:pic>
    </p:spTree>
    <p:extLst>
      <p:ext uri="{BB962C8B-B14F-4D97-AF65-F5344CB8AC3E}">
        <p14:creationId xmlns:p14="http://schemas.microsoft.com/office/powerpoint/2010/main" val="410514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A664691-5CAD-27CC-EB7F-E9691585EB56}"/>
              </a:ext>
            </a:extLst>
          </p:cNvPr>
          <p:cNvSpPr>
            <a:spLocks noGrp="1" noChangeArrowheads="1"/>
          </p:cNvSpPr>
          <p:nvPr>
            <p:ph type="title"/>
          </p:nvPr>
        </p:nvSpPr>
        <p:spPr>
          <a:xfrm>
            <a:off x="374650" y="188913"/>
            <a:ext cx="8769350" cy="1143000"/>
          </a:xfrm>
        </p:spPr>
        <p:txBody>
          <a:bodyPr/>
          <a:lstStyle/>
          <a:p>
            <a:r>
              <a:rPr lang="pl-PL" altLang="en-US" sz="3200"/>
              <a:t>Skąd Kepler wiedział, jak daleko są planety    (w porównaniu z odległością Ziemi od Słońca)?</a:t>
            </a:r>
            <a:endParaRPr lang="en-AU" altLang="en-US" sz="3200"/>
          </a:p>
        </p:txBody>
      </p:sp>
      <p:sp>
        <p:nvSpPr>
          <p:cNvPr id="48131" name="Text Box 3">
            <a:extLst>
              <a:ext uri="{FF2B5EF4-FFF2-40B4-BE49-F238E27FC236}">
                <a16:creationId xmlns:a16="http://schemas.microsoft.com/office/drawing/2014/main" id="{4F8574B0-4A8F-C5A4-A64B-414CA1E32548}"/>
              </a:ext>
            </a:extLst>
          </p:cNvPr>
          <p:cNvSpPr txBox="1">
            <a:spLocks noChangeArrowheads="1"/>
          </p:cNvSpPr>
          <p:nvPr/>
        </p:nvSpPr>
        <p:spPr bwMode="auto">
          <a:xfrm>
            <a:off x="755650" y="1412875"/>
            <a:ext cx="799306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200">
                <a:solidFill>
                  <a:schemeClr val="tx2"/>
                </a:solidFill>
              </a:rPr>
              <a:t>Z wielkości „pętli” zataczanej przez planetę na niebie.</a:t>
            </a:r>
          </a:p>
          <a:p>
            <a:pPr>
              <a:spcBef>
                <a:spcPct val="0"/>
              </a:spcBef>
              <a:buFontTx/>
              <a:buNone/>
            </a:pPr>
            <a:r>
              <a:rPr lang="pl-PL" altLang="en-US" sz="2200">
                <a:solidFill>
                  <a:schemeClr val="tx2"/>
                </a:solidFill>
              </a:rPr>
              <a:t>Oczywiście, ta pętla jest pozorna.</a:t>
            </a:r>
          </a:p>
          <a:p>
            <a:pPr>
              <a:spcBef>
                <a:spcPct val="0"/>
              </a:spcBef>
              <a:buFontTx/>
              <a:buNone/>
            </a:pPr>
            <a:endParaRPr lang="en-AU" altLang="en-US" sz="2200">
              <a:solidFill>
                <a:schemeClr val="tx2"/>
              </a:solidFill>
            </a:endParaRPr>
          </a:p>
        </p:txBody>
      </p:sp>
      <p:pic>
        <p:nvPicPr>
          <p:cNvPr id="48132" name="Picture 4">
            <a:extLst>
              <a:ext uri="{FF2B5EF4-FFF2-40B4-BE49-F238E27FC236}">
                <a16:creationId xmlns:a16="http://schemas.microsoft.com/office/drawing/2014/main" id="{42196C20-5899-40CB-7B5C-8672669D0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92375"/>
            <a:ext cx="370046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5">
            <a:extLst>
              <a:ext uri="{FF2B5EF4-FFF2-40B4-BE49-F238E27FC236}">
                <a16:creationId xmlns:a16="http://schemas.microsoft.com/office/drawing/2014/main" id="{B495CC47-40A2-E188-FA61-484AF05CAFC3}"/>
              </a:ext>
            </a:extLst>
          </p:cNvPr>
          <p:cNvSpPr>
            <a:spLocks noChangeAspect="1" noChangeArrowheads="1"/>
          </p:cNvSpPr>
          <p:nvPr/>
        </p:nvSpPr>
        <p:spPr bwMode="auto">
          <a:xfrm>
            <a:off x="5795963" y="4437063"/>
            <a:ext cx="1439862" cy="1439862"/>
          </a:xfrm>
          <a:prstGeom prst="ellipse">
            <a:avLst/>
          </a:prstGeom>
          <a:noFill/>
          <a:ln w="222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34" name="Oval 6">
            <a:extLst>
              <a:ext uri="{FF2B5EF4-FFF2-40B4-BE49-F238E27FC236}">
                <a16:creationId xmlns:a16="http://schemas.microsoft.com/office/drawing/2014/main" id="{0C19625E-3608-6649-50AE-423CAAA38D52}"/>
              </a:ext>
            </a:extLst>
          </p:cNvPr>
          <p:cNvSpPr>
            <a:spLocks noChangeAspect="1" noChangeArrowheads="1"/>
          </p:cNvSpPr>
          <p:nvPr/>
        </p:nvSpPr>
        <p:spPr bwMode="auto">
          <a:xfrm>
            <a:off x="6443663" y="5084763"/>
            <a:ext cx="179387" cy="1793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7" name="Oval 7">
            <a:extLst>
              <a:ext uri="{FF2B5EF4-FFF2-40B4-BE49-F238E27FC236}">
                <a16:creationId xmlns:a16="http://schemas.microsoft.com/office/drawing/2014/main" id="{B0CE4386-95E5-C7B3-BE32-544BFE36ED8C}"/>
              </a:ext>
            </a:extLst>
          </p:cNvPr>
          <p:cNvSpPr>
            <a:spLocks noChangeAspect="1" noChangeArrowheads="1"/>
          </p:cNvSpPr>
          <p:nvPr/>
        </p:nvSpPr>
        <p:spPr bwMode="auto">
          <a:xfrm>
            <a:off x="6804025" y="4437063"/>
            <a:ext cx="179388"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8" name="Oval 8">
            <a:extLst>
              <a:ext uri="{FF2B5EF4-FFF2-40B4-BE49-F238E27FC236}">
                <a16:creationId xmlns:a16="http://schemas.microsoft.com/office/drawing/2014/main" id="{394733C7-C159-2805-281E-CDE64A1E154A}"/>
              </a:ext>
            </a:extLst>
          </p:cNvPr>
          <p:cNvSpPr>
            <a:spLocks noChangeAspect="1" noChangeArrowheads="1"/>
          </p:cNvSpPr>
          <p:nvPr/>
        </p:nvSpPr>
        <p:spPr bwMode="auto">
          <a:xfrm>
            <a:off x="6443663" y="4365625"/>
            <a:ext cx="179387"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9" name="Oval 9">
            <a:extLst>
              <a:ext uri="{FF2B5EF4-FFF2-40B4-BE49-F238E27FC236}">
                <a16:creationId xmlns:a16="http://schemas.microsoft.com/office/drawing/2014/main" id="{9A1C65A0-5489-4027-C298-F65245B9C572}"/>
              </a:ext>
            </a:extLst>
          </p:cNvPr>
          <p:cNvSpPr>
            <a:spLocks noChangeAspect="1" noChangeArrowheads="1"/>
          </p:cNvSpPr>
          <p:nvPr/>
        </p:nvSpPr>
        <p:spPr bwMode="auto">
          <a:xfrm>
            <a:off x="6049963" y="4449763"/>
            <a:ext cx="179387"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0" name="Oval 10">
            <a:extLst>
              <a:ext uri="{FF2B5EF4-FFF2-40B4-BE49-F238E27FC236}">
                <a16:creationId xmlns:a16="http://schemas.microsoft.com/office/drawing/2014/main" id="{BFCD94D4-E177-691F-D79E-6600E80BDDEF}"/>
              </a:ext>
            </a:extLst>
          </p:cNvPr>
          <p:cNvSpPr>
            <a:spLocks noChangeAspect="1" noChangeArrowheads="1"/>
          </p:cNvSpPr>
          <p:nvPr/>
        </p:nvSpPr>
        <p:spPr bwMode="auto">
          <a:xfrm>
            <a:off x="7092950" y="4797425"/>
            <a:ext cx="179388"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39" name="Oval 11">
            <a:extLst>
              <a:ext uri="{FF2B5EF4-FFF2-40B4-BE49-F238E27FC236}">
                <a16:creationId xmlns:a16="http://schemas.microsoft.com/office/drawing/2014/main" id="{97EE95D3-CDE0-8936-8AAE-8A330CB8420F}"/>
              </a:ext>
            </a:extLst>
          </p:cNvPr>
          <p:cNvSpPr>
            <a:spLocks noChangeAspect="1" noChangeArrowheads="1"/>
          </p:cNvSpPr>
          <p:nvPr/>
        </p:nvSpPr>
        <p:spPr bwMode="auto">
          <a:xfrm>
            <a:off x="5435600" y="4078288"/>
            <a:ext cx="2159000" cy="21590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2" name="Oval 12">
            <a:extLst>
              <a:ext uri="{FF2B5EF4-FFF2-40B4-BE49-F238E27FC236}">
                <a16:creationId xmlns:a16="http://schemas.microsoft.com/office/drawing/2014/main" id="{7127D1E0-6265-602B-6F1D-15039109C77C}"/>
              </a:ext>
            </a:extLst>
          </p:cNvPr>
          <p:cNvSpPr>
            <a:spLocks noChangeAspect="1" noChangeArrowheads="1"/>
          </p:cNvSpPr>
          <p:nvPr/>
        </p:nvSpPr>
        <p:spPr bwMode="auto">
          <a:xfrm>
            <a:off x="7019925" y="4149725"/>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3" name="Oval 13">
            <a:extLst>
              <a:ext uri="{FF2B5EF4-FFF2-40B4-BE49-F238E27FC236}">
                <a16:creationId xmlns:a16="http://schemas.microsoft.com/office/drawing/2014/main" id="{FA61355B-8EE7-804C-33BC-0A6B1AE4BD14}"/>
              </a:ext>
            </a:extLst>
          </p:cNvPr>
          <p:cNvSpPr>
            <a:spLocks noChangeAspect="1" noChangeArrowheads="1"/>
          </p:cNvSpPr>
          <p:nvPr/>
        </p:nvSpPr>
        <p:spPr bwMode="auto">
          <a:xfrm>
            <a:off x="6770688" y="4030663"/>
            <a:ext cx="179387" cy="1793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4" name="Oval 14">
            <a:extLst>
              <a:ext uri="{FF2B5EF4-FFF2-40B4-BE49-F238E27FC236}">
                <a16:creationId xmlns:a16="http://schemas.microsoft.com/office/drawing/2014/main" id="{9629FF65-30F5-DCB9-1E72-FF54FCC2419F}"/>
              </a:ext>
            </a:extLst>
          </p:cNvPr>
          <p:cNvSpPr>
            <a:spLocks noChangeAspect="1" noChangeArrowheads="1"/>
          </p:cNvSpPr>
          <p:nvPr/>
        </p:nvSpPr>
        <p:spPr bwMode="auto">
          <a:xfrm>
            <a:off x="6500813" y="4005263"/>
            <a:ext cx="179387" cy="1793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5" name="Oval 15">
            <a:extLst>
              <a:ext uri="{FF2B5EF4-FFF2-40B4-BE49-F238E27FC236}">
                <a16:creationId xmlns:a16="http://schemas.microsoft.com/office/drawing/2014/main" id="{2627E181-E956-5DAB-C37E-398E5EC7EA7B}"/>
              </a:ext>
            </a:extLst>
          </p:cNvPr>
          <p:cNvSpPr>
            <a:spLocks noChangeAspect="1" noChangeArrowheads="1"/>
          </p:cNvSpPr>
          <p:nvPr/>
        </p:nvSpPr>
        <p:spPr bwMode="auto">
          <a:xfrm>
            <a:off x="6223000" y="4019550"/>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44" name="Oval 16">
            <a:extLst>
              <a:ext uri="{FF2B5EF4-FFF2-40B4-BE49-F238E27FC236}">
                <a16:creationId xmlns:a16="http://schemas.microsoft.com/office/drawing/2014/main" id="{52A53955-28B0-C59E-ED37-4CCB6C4754D6}"/>
              </a:ext>
            </a:extLst>
          </p:cNvPr>
          <p:cNvSpPr>
            <a:spLocks noChangeAspect="1" noChangeArrowheads="1"/>
          </p:cNvSpPr>
          <p:nvPr/>
        </p:nvSpPr>
        <p:spPr bwMode="auto">
          <a:xfrm>
            <a:off x="7164388" y="5157788"/>
            <a:ext cx="179387"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45" name="Oval 17">
            <a:extLst>
              <a:ext uri="{FF2B5EF4-FFF2-40B4-BE49-F238E27FC236}">
                <a16:creationId xmlns:a16="http://schemas.microsoft.com/office/drawing/2014/main" id="{10D3A392-8730-A8BE-C1F6-22EFF42B050E}"/>
              </a:ext>
            </a:extLst>
          </p:cNvPr>
          <p:cNvSpPr>
            <a:spLocks noChangeAspect="1" noChangeArrowheads="1"/>
          </p:cNvSpPr>
          <p:nvPr/>
        </p:nvSpPr>
        <p:spPr bwMode="auto">
          <a:xfrm>
            <a:off x="7235825" y="4365625"/>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8" name="Oval 18">
            <a:extLst>
              <a:ext uri="{FF2B5EF4-FFF2-40B4-BE49-F238E27FC236}">
                <a16:creationId xmlns:a16="http://schemas.microsoft.com/office/drawing/2014/main" id="{B0F55C34-7369-93CF-F197-BFDC96C69429}"/>
              </a:ext>
            </a:extLst>
          </p:cNvPr>
          <p:cNvSpPr>
            <a:spLocks noChangeAspect="1" noChangeArrowheads="1"/>
          </p:cNvSpPr>
          <p:nvPr/>
        </p:nvSpPr>
        <p:spPr bwMode="auto">
          <a:xfrm>
            <a:off x="5940425" y="4076700"/>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9" name="Oval 19">
            <a:extLst>
              <a:ext uri="{FF2B5EF4-FFF2-40B4-BE49-F238E27FC236}">
                <a16:creationId xmlns:a16="http://schemas.microsoft.com/office/drawing/2014/main" id="{3C320C38-E11A-73CE-A3A7-B18A4AFE8D4F}"/>
              </a:ext>
            </a:extLst>
          </p:cNvPr>
          <p:cNvSpPr>
            <a:spLocks noChangeAspect="1" noChangeArrowheads="1"/>
          </p:cNvSpPr>
          <p:nvPr/>
        </p:nvSpPr>
        <p:spPr bwMode="auto">
          <a:xfrm>
            <a:off x="5795963" y="4724400"/>
            <a:ext cx="179387"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94" name="Line 34">
            <a:extLst>
              <a:ext uri="{FF2B5EF4-FFF2-40B4-BE49-F238E27FC236}">
                <a16:creationId xmlns:a16="http://schemas.microsoft.com/office/drawing/2014/main" id="{9C382F1C-41A2-82B2-947C-EA1368ACEE71}"/>
              </a:ext>
            </a:extLst>
          </p:cNvPr>
          <p:cNvSpPr>
            <a:spLocks noChangeShapeType="1"/>
          </p:cNvSpPr>
          <p:nvPr/>
        </p:nvSpPr>
        <p:spPr bwMode="auto">
          <a:xfrm flipV="1">
            <a:off x="6516688" y="2781300"/>
            <a:ext cx="287337" cy="16573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5" name="Line 35">
            <a:extLst>
              <a:ext uri="{FF2B5EF4-FFF2-40B4-BE49-F238E27FC236}">
                <a16:creationId xmlns:a16="http://schemas.microsoft.com/office/drawing/2014/main" id="{D330D755-C5D4-7FA4-35A9-7E718BC04E18}"/>
              </a:ext>
            </a:extLst>
          </p:cNvPr>
          <p:cNvSpPr>
            <a:spLocks noChangeShapeType="1"/>
          </p:cNvSpPr>
          <p:nvPr/>
        </p:nvSpPr>
        <p:spPr bwMode="auto">
          <a:xfrm flipH="1" flipV="1">
            <a:off x="7092950" y="2781300"/>
            <a:ext cx="71438"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6" name="Line 36">
            <a:extLst>
              <a:ext uri="{FF2B5EF4-FFF2-40B4-BE49-F238E27FC236}">
                <a16:creationId xmlns:a16="http://schemas.microsoft.com/office/drawing/2014/main" id="{028F75CB-5A68-51B1-84B6-3A06BB94BE00}"/>
              </a:ext>
            </a:extLst>
          </p:cNvPr>
          <p:cNvSpPr>
            <a:spLocks noChangeShapeType="1"/>
          </p:cNvSpPr>
          <p:nvPr/>
        </p:nvSpPr>
        <p:spPr bwMode="auto">
          <a:xfrm flipH="1" flipV="1">
            <a:off x="6804025" y="2781300"/>
            <a:ext cx="73025"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7" name="Line 37">
            <a:extLst>
              <a:ext uri="{FF2B5EF4-FFF2-40B4-BE49-F238E27FC236}">
                <a16:creationId xmlns:a16="http://schemas.microsoft.com/office/drawing/2014/main" id="{C930E3A5-60BA-D79C-ABC8-16FCD9F4DBDA}"/>
              </a:ext>
            </a:extLst>
          </p:cNvPr>
          <p:cNvSpPr>
            <a:spLocks noChangeShapeType="1"/>
          </p:cNvSpPr>
          <p:nvPr/>
        </p:nvSpPr>
        <p:spPr bwMode="auto">
          <a:xfrm flipV="1">
            <a:off x="7245350" y="2801938"/>
            <a:ext cx="266700" cy="2414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8" name="Line 38">
            <a:extLst>
              <a:ext uri="{FF2B5EF4-FFF2-40B4-BE49-F238E27FC236}">
                <a16:creationId xmlns:a16="http://schemas.microsoft.com/office/drawing/2014/main" id="{B32E27D7-C4BC-C72C-C918-F4F75ED8FE04}"/>
              </a:ext>
            </a:extLst>
          </p:cNvPr>
          <p:cNvSpPr>
            <a:spLocks noChangeShapeType="1"/>
          </p:cNvSpPr>
          <p:nvPr/>
        </p:nvSpPr>
        <p:spPr bwMode="auto">
          <a:xfrm flipV="1">
            <a:off x="6156325" y="2781300"/>
            <a:ext cx="815975" cy="1728788"/>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9" name="Line 39">
            <a:extLst>
              <a:ext uri="{FF2B5EF4-FFF2-40B4-BE49-F238E27FC236}">
                <a16:creationId xmlns:a16="http://schemas.microsoft.com/office/drawing/2014/main" id="{696E1879-810A-3178-C48C-A072D9393C81}"/>
              </a:ext>
            </a:extLst>
          </p:cNvPr>
          <p:cNvSpPr>
            <a:spLocks noChangeShapeType="1"/>
          </p:cNvSpPr>
          <p:nvPr/>
        </p:nvSpPr>
        <p:spPr bwMode="auto">
          <a:xfrm flipV="1">
            <a:off x="5867400" y="2781300"/>
            <a:ext cx="649288" cy="2016125"/>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0" name="AutoShape 40">
            <a:extLst>
              <a:ext uri="{FF2B5EF4-FFF2-40B4-BE49-F238E27FC236}">
                <a16:creationId xmlns:a16="http://schemas.microsoft.com/office/drawing/2014/main" id="{8F2DCF29-9D6B-6460-A6C4-A8C4524677A8}"/>
              </a:ext>
            </a:extLst>
          </p:cNvPr>
          <p:cNvSpPr>
            <a:spLocks noChangeAspect="1" noChangeArrowheads="1"/>
          </p:cNvSpPr>
          <p:nvPr/>
        </p:nvSpPr>
        <p:spPr bwMode="auto">
          <a:xfrm>
            <a:off x="7308850" y="2133600"/>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1" name="AutoShape 41">
            <a:extLst>
              <a:ext uri="{FF2B5EF4-FFF2-40B4-BE49-F238E27FC236}">
                <a16:creationId xmlns:a16="http://schemas.microsoft.com/office/drawing/2014/main" id="{1F163EDA-AF37-0FB8-F46A-74C7C1D9C381}"/>
              </a:ext>
            </a:extLst>
          </p:cNvPr>
          <p:cNvSpPr>
            <a:spLocks noChangeAspect="1" noChangeArrowheads="1"/>
          </p:cNvSpPr>
          <p:nvPr/>
        </p:nvSpPr>
        <p:spPr bwMode="auto">
          <a:xfrm>
            <a:off x="6948488" y="1989138"/>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2" name="AutoShape 42">
            <a:extLst>
              <a:ext uri="{FF2B5EF4-FFF2-40B4-BE49-F238E27FC236}">
                <a16:creationId xmlns:a16="http://schemas.microsoft.com/office/drawing/2014/main" id="{C8B6B0F0-F57C-BC06-4B62-A986FB2A69C5}"/>
              </a:ext>
            </a:extLst>
          </p:cNvPr>
          <p:cNvSpPr>
            <a:spLocks noChangeAspect="1" noChangeArrowheads="1"/>
          </p:cNvSpPr>
          <p:nvPr/>
        </p:nvSpPr>
        <p:spPr bwMode="auto">
          <a:xfrm>
            <a:off x="6084888" y="2205038"/>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3" name="AutoShape 43">
            <a:extLst>
              <a:ext uri="{FF2B5EF4-FFF2-40B4-BE49-F238E27FC236}">
                <a16:creationId xmlns:a16="http://schemas.microsoft.com/office/drawing/2014/main" id="{A99FA75A-973E-2B60-05AB-4C8DD8EE66C6}"/>
              </a:ext>
            </a:extLst>
          </p:cNvPr>
          <p:cNvSpPr>
            <a:spLocks noChangeAspect="1" noChangeArrowheads="1"/>
          </p:cNvSpPr>
          <p:nvPr/>
        </p:nvSpPr>
        <p:spPr bwMode="auto">
          <a:xfrm>
            <a:off x="5795963" y="1916113"/>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4" name="AutoShape 44">
            <a:extLst>
              <a:ext uri="{FF2B5EF4-FFF2-40B4-BE49-F238E27FC236}">
                <a16:creationId xmlns:a16="http://schemas.microsoft.com/office/drawing/2014/main" id="{46D8C58D-5E10-F55A-EC31-DD44C8FA178A}"/>
              </a:ext>
            </a:extLst>
          </p:cNvPr>
          <p:cNvSpPr>
            <a:spLocks noChangeAspect="1" noChangeArrowheads="1"/>
          </p:cNvSpPr>
          <p:nvPr/>
        </p:nvSpPr>
        <p:spPr bwMode="auto">
          <a:xfrm>
            <a:off x="7596188" y="1916113"/>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48159" name="AutoShape 45">
            <a:extLst>
              <a:ext uri="{FF2B5EF4-FFF2-40B4-BE49-F238E27FC236}">
                <a16:creationId xmlns:a16="http://schemas.microsoft.com/office/drawing/2014/main" id="{229BFE0F-2718-685B-C8CD-2F81067D757A}"/>
              </a:ext>
            </a:extLst>
          </p:cNvPr>
          <p:cNvSpPr>
            <a:spLocks noChangeArrowheads="1"/>
          </p:cNvSpPr>
          <p:nvPr/>
        </p:nvSpPr>
        <p:spPr bwMode="auto">
          <a:xfrm flipH="1">
            <a:off x="6011863" y="4652963"/>
            <a:ext cx="1008062" cy="97631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296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70"/>
                                        </p:tgtEl>
                                        <p:attrNameLst>
                                          <p:attrName>style.visibility</p:attrName>
                                        </p:attrNameLst>
                                      </p:cBhvr>
                                      <p:to>
                                        <p:strVal val="visible"/>
                                      </p:to>
                                    </p:set>
                                    <p:animEffect transition="in" filter="fade">
                                      <p:cBhvr>
                                        <p:cTn id="7" dur="500"/>
                                        <p:tgtEl>
                                          <p:spTgt spid="143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7"/>
                                        </p:tgtEl>
                                        <p:attrNameLst>
                                          <p:attrName>style.visibility</p:attrName>
                                        </p:attrNameLst>
                                      </p:cBhvr>
                                      <p:to>
                                        <p:strVal val="visible"/>
                                      </p:to>
                                    </p:set>
                                    <p:animEffect transition="in" filter="fade">
                                      <p:cBhvr>
                                        <p:cTn id="12" dur="500"/>
                                        <p:tgtEl>
                                          <p:spTgt spid="143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368"/>
                                        </p:tgtEl>
                                        <p:attrNameLst>
                                          <p:attrName>style.visibility</p:attrName>
                                        </p:attrNameLst>
                                      </p:cBhvr>
                                      <p:to>
                                        <p:strVal val="visible"/>
                                      </p:to>
                                    </p:set>
                                    <p:animEffect transition="in" filter="fade">
                                      <p:cBhvr>
                                        <p:cTn id="17" dur="500"/>
                                        <p:tgtEl>
                                          <p:spTgt spid="1433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369"/>
                                        </p:tgtEl>
                                        <p:attrNameLst>
                                          <p:attrName>style.visibility</p:attrName>
                                        </p:attrNameLst>
                                      </p:cBhvr>
                                      <p:to>
                                        <p:strVal val="visible"/>
                                      </p:to>
                                    </p:set>
                                    <p:animEffect transition="in" filter="fade">
                                      <p:cBhvr>
                                        <p:cTn id="22" dur="500"/>
                                        <p:tgtEl>
                                          <p:spTgt spid="1433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3379"/>
                                        </p:tgtEl>
                                        <p:attrNameLst>
                                          <p:attrName>style.visibility</p:attrName>
                                        </p:attrNameLst>
                                      </p:cBhvr>
                                      <p:to>
                                        <p:strVal val="visible"/>
                                      </p:to>
                                    </p:set>
                                    <p:animEffect transition="in" filter="fade">
                                      <p:cBhvr>
                                        <p:cTn id="27" dur="2000"/>
                                        <p:tgtEl>
                                          <p:spTgt spid="14337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3372"/>
                                        </p:tgtEl>
                                        <p:attrNameLst>
                                          <p:attrName>style.visibility</p:attrName>
                                        </p:attrNameLst>
                                      </p:cBhvr>
                                      <p:to>
                                        <p:strVal val="visible"/>
                                      </p:to>
                                    </p:set>
                                    <p:animEffect transition="in" filter="fade">
                                      <p:cBhvr>
                                        <p:cTn id="32" dur="1000"/>
                                        <p:tgtEl>
                                          <p:spTgt spid="143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73"/>
                                        </p:tgtEl>
                                        <p:attrNameLst>
                                          <p:attrName>style.visibility</p:attrName>
                                        </p:attrNameLst>
                                      </p:cBhvr>
                                      <p:to>
                                        <p:strVal val="visible"/>
                                      </p:to>
                                    </p:set>
                                    <p:animEffect transition="in" filter="fade">
                                      <p:cBhvr>
                                        <p:cTn id="37" dur="1000"/>
                                        <p:tgtEl>
                                          <p:spTgt spid="143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43374"/>
                                        </p:tgtEl>
                                        <p:attrNameLst>
                                          <p:attrName>style.visibility</p:attrName>
                                        </p:attrNameLst>
                                      </p:cBhvr>
                                      <p:to>
                                        <p:strVal val="visible"/>
                                      </p:to>
                                    </p:set>
                                    <p:animEffect transition="in" filter="fade">
                                      <p:cBhvr>
                                        <p:cTn id="42" dur="1000"/>
                                        <p:tgtEl>
                                          <p:spTgt spid="143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43375"/>
                                        </p:tgtEl>
                                        <p:attrNameLst>
                                          <p:attrName>style.visibility</p:attrName>
                                        </p:attrNameLst>
                                      </p:cBhvr>
                                      <p:to>
                                        <p:strVal val="visible"/>
                                      </p:to>
                                    </p:set>
                                    <p:animEffect transition="in" filter="fade">
                                      <p:cBhvr>
                                        <p:cTn id="47" dur="1000"/>
                                        <p:tgtEl>
                                          <p:spTgt spid="143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43378"/>
                                        </p:tgtEl>
                                        <p:attrNameLst>
                                          <p:attrName>style.visibility</p:attrName>
                                        </p:attrNameLst>
                                      </p:cBhvr>
                                      <p:to>
                                        <p:strVal val="visible"/>
                                      </p:to>
                                    </p:set>
                                    <p:animEffect transition="in" filter="fade">
                                      <p:cBhvr>
                                        <p:cTn id="52" dur="1000"/>
                                        <p:tgtEl>
                                          <p:spTgt spid="1433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nodeType="clickEffect">
                                  <p:stCondLst>
                                    <p:cond delay="0"/>
                                  </p:stCondLst>
                                  <p:childTnLst>
                                    <p:set>
                                      <p:cBhvr>
                                        <p:cTn id="56" dur="1" fill="hold">
                                          <p:stCondLst>
                                            <p:cond delay="0"/>
                                          </p:stCondLst>
                                        </p:cTn>
                                        <p:tgtEl>
                                          <p:spTgt spid="143397"/>
                                        </p:tgtEl>
                                        <p:attrNameLst>
                                          <p:attrName>style.visibility</p:attrName>
                                        </p:attrNameLst>
                                      </p:cBhvr>
                                      <p:to>
                                        <p:strVal val="visible"/>
                                      </p:to>
                                    </p:set>
                                    <p:anim calcmode="lin" valueType="num">
                                      <p:cBhvr>
                                        <p:cTn id="57" dur="1000" fill="hold"/>
                                        <p:tgtEl>
                                          <p:spTgt spid="143397"/>
                                        </p:tgtEl>
                                        <p:attrNameLst>
                                          <p:attrName>ppt_w</p:attrName>
                                        </p:attrNameLst>
                                      </p:cBhvr>
                                      <p:tavLst>
                                        <p:tav tm="0">
                                          <p:val>
                                            <p:strVal val="#ppt_w*0.70"/>
                                          </p:val>
                                        </p:tav>
                                        <p:tav tm="100000">
                                          <p:val>
                                            <p:strVal val="#ppt_w"/>
                                          </p:val>
                                        </p:tav>
                                      </p:tavLst>
                                    </p:anim>
                                    <p:anim calcmode="lin" valueType="num">
                                      <p:cBhvr>
                                        <p:cTn id="58" dur="1000" fill="hold"/>
                                        <p:tgtEl>
                                          <p:spTgt spid="143397"/>
                                        </p:tgtEl>
                                        <p:attrNameLst>
                                          <p:attrName>ppt_h</p:attrName>
                                        </p:attrNameLst>
                                      </p:cBhvr>
                                      <p:tavLst>
                                        <p:tav tm="0">
                                          <p:val>
                                            <p:strVal val="#ppt_h"/>
                                          </p:val>
                                        </p:tav>
                                        <p:tav tm="100000">
                                          <p:val>
                                            <p:strVal val="#ppt_h"/>
                                          </p:val>
                                        </p:tav>
                                      </p:tavLst>
                                    </p:anim>
                                    <p:animEffect transition="in" filter="fade">
                                      <p:cBhvr>
                                        <p:cTn id="59" dur="1000"/>
                                        <p:tgtEl>
                                          <p:spTgt spid="14339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5" presetClass="entr" presetSubtype="0" fill="hold" nodeType="clickEffect">
                                  <p:stCondLst>
                                    <p:cond delay="0"/>
                                  </p:stCondLst>
                                  <p:childTnLst>
                                    <p:set>
                                      <p:cBhvr>
                                        <p:cTn id="63" dur="1" fill="hold">
                                          <p:stCondLst>
                                            <p:cond delay="0"/>
                                          </p:stCondLst>
                                        </p:cTn>
                                        <p:tgtEl>
                                          <p:spTgt spid="143395"/>
                                        </p:tgtEl>
                                        <p:attrNameLst>
                                          <p:attrName>style.visibility</p:attrName>
                                        </p:attrNameLst>
                                      </p:cBhvr>
                                      <p:to>
                                        <p:strVal val="visible"/>
                                      </p:to>
                                    </p:set>
                                    <p:anim calcmode="lin" valueType="num">
                                      <p:cBhvr>
                                        <p:cTn id="64" dur="1000" fill="hold"/>
                                        <p:tgtEl>
                                          <p:spTgt spid="143395"/>
                                        </p:tgtEl>
                                        <p:attrNameLst>
                                          <p:attrName>ppt_w</p:attrName>
                                        </p:attrNameLst>
                                      </p:cBhvr>
                                      <p:tavLst>
                                        <p:tav tm="0">
                                          <p:val>
                                            <p:strVal val="#ppt_w*0.70"/>
                                          </p:val>
                                        </p:tav>
                                        <p:tav tm="100000">
                                          <p:val>
                                            <p:strVal val="#ppt_w"/>
                                          </p:val>
                                        </p:tav>
                                      </p:tavLst>
                                    </p:anim>
                                    <p:anim calcmode="lin" valueType="num">
                                      <p:cBhvr>
                                        <p:cTn id="65" dur="1000" fill="hold"/>
                                        <p:tgtEl>
                                          <p:spTgt spid="143395"/>
                                        </p:tgtEl>
                                        <p:attrNameLst>
                                          <p:attrName>ppt_h</p:attrName>
                                        </p:attrNameLst>
                                      </p:cBhvr>
                                      <p:tavLst>
                                        <p:tav tm="0">
                                          <p:val>
                                            <p:strVal val="#ppt_h"/>
                                          </p:val>
                                        </p:tav>
                                        <p:tav tm="100000">
                                          <p:val>
                                            <p:strVal val="#ppt_h"/>
                                          </p:val>
                                        </p:tav>
                                      </p:tavLst>
                                    </p:anim>
                                    <p:animEffect transition="in" filter="fade">
                                      <p:cBhvr>
                                        <p:cTn id="66" dur="1000"/>
                                        <p:tgtEl>
                                          <p:spTgt spid="14339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5" presetClass="entr" presetSubtype="0" fill="hold" nodeType="clickEffect">
                                  <p:stCondLst>
                                    <p:cond delay="0"/>
                                  </p:stCondLst>
                                  <p:childTnLst>
                                    <p:set>
                                      <p:cBhvr>
                                        <p:cTn id="70" dur="1" fill="hold">
                                          <p:stCondLst>
                                            <p:cond delay="0"/>
                                          </p:stCondLst>
                                        </p:cTn>
                                        <p:tgtEl>
                                          <p:spTgt spid="143396"/>
                                        </p:tgtEl>
                                        <p:attrNameLst>
                                          <p:attrName>style.visibility</p:attrName>
                                        </p:attrNameLst>
                                      </p:cBhvr>
                                      <p:to>
                                        <p:strVal val="visible"/>
                                      </p:to>
                                    </p:set>
                                    <p:anim calcmode="lin" valueType="num">
                                      <p:cBhvr>
                                        <p:cTn id="71" dur="1000" fill="hold"/>
                                        <p:tgtEl>
                                          <p:spTgt spid="143396"/>
                                        </p:tgtEl>
                                        <p:attrNameLst>
                                          <p:attrName>ppt_w</p:attrName>
                                        </p:attrNameLst>
                                      </p:cBhvr>
                                      <p:tavLst>
                                        <p:tav tm="0">
                                          <p:val>
                                            <p:strVal val="#ppt_w*0.70"/>
                                          </p:val>
                                        </p:tav>
                                        <p:tav tm="100000">
                                          <p:val>
                                            <p:strVal val="#ppt_w"/>
                                          </p:val>
                                        </p:tav>
                                      </p:tavLst>
                                    </p:anim>
                                    <p:anim calcmode="lin" valueType="num">
                                      <p:cBhvr>
                                        <p:cTn id="72" dur="1000" fill="hold"/>
                                        <p:tgtEl>
                                          <p:spTgt spid="143396"/>
                                        </p:tgtEl>
                                        <p:attrNameLst>
                                          <p:attrName>ppt_h</p:attrName>
                                        </p:attrNameLst>
                                      </p:cBhvr>
                                      <p:tavLst>
                                        <p:tav tm="0">
                                          <p:val>
                                            <p:strVal val="#ppt_h"/>
                                          </p:val>
                                        </p:tav>
                                        <p:tav tm="100000">
                                          <p:val>
                                            <p:strVal val="#ppt_h"/>
                                          </p:val>
                                        </p:tav>
                                      </p:tavLst>
                                    </p:anim>
                                    <p:animEffect transition="in" filter="fade">
                                      <p:cBhvr>
                                        <p:cTn id="73" dur="1000"/>
                                        <p:tgtEl>
                                          <p:spTgt spid="14339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nodeType="clickEffect">
                                  <p:stCondLst>
                                    <p:cond delay="0"/>
                                  </p:stCondLst>
                                  <p:childTnLst>
                                    <p:set>
                                      <p:cBhvr>
                                        <p:cTn id="77" dur="1" fill="hold">
                                          <p:stCondLst>
                                            <p:cond delay="0"/>
                                          </p:stCondLst>
                                        </p:cTn>
                                        <p:tgtEl>
                                          <p:spTgt spid="143394"/>
                                        </p:tgtEl>
                                        <p:attrNameLst>
                                          <p:attrName>style.visibility</p:attrName>
                                        </p:attrNameLst>
                                      </p:cBhvr>
                                      <p:to>
                                        <p:strVal val="visible"/>
                                      </p:to>
                                    </p:set>
                                    <p:anim calcmode="lin" valueType="num">
                                      <p:cBhvr>
                                        <p:cTn id="78" dur="1000" fill="hold"/>
                                        <p:tgtEl>
                                          <p:spTgt spid="143394"/>
                                        </p:tgtEl>
                                        <p:attrNameLst>
                                          <p:attrName>ppt_w</p:attrName>
                                        </p:attrNameLst>
                                      </p:cBhvr>
                                      <p:tavLst>
                                        <p:tav tm="0">
                                          <p:val>
                                            <p:strVal val="#ppt_w*0.70"/>
                                          </p:val>
                                        </p:tav>
                                        <p:tav tm="100000">
                                          <p:val>
                                            <p:strVal val="#ppt_w"/>
                                          </p:val>
                                        </p:tav>
                                      </p:tavLst>
                                    </p:anim>
                                    <p:anim calcmode="lin" valueType="num">
                                      <p:cBhvr>
                                        <p:cTn id="79" dur="1000" fill="hold"/>
                                        <p:tgtEl>
                                          <p:spTgt spid="143394"/>
                                        </p:tgtEl>
                                        <p:attrNameLst>
                                          <p:attrName>ppt_h</p:attrName>
                                        </p:attrNameLst>
                                      </p:cBhvr>
                                      <p:tavLst>
                                        <p:tav tm="0">
                                          <p:val>
                                            <p:strVal val="#ppt_h"/>
                                          </p:val>
                                        </p:tav>
                                        <p:tav tm="100000">
                                          <p:val>
                                            <p:strVal val="#ppt_h"/>
                                          </p:val>
                                        </p:tav>
                                      </p:tavLst>
                                    </p:anim>
                                    <p:animEffect transition="in" filter="fade">
                                      <p:cBhvr>
                                        <p:cTn id="80" dur="1000"/>
                                        <p:tgtEl>
                                          <p:spTgt spid="14339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5" presetClass="entr" presetSubtype="0" fill="hold" nodeType="clickEffect">
                                  <p:stCondLst>
                                    <p:cond delay="0"/>
                                  </p:stCondLst>
                                  <p:childTnLst>
                                    <p:set>
                                      <p:cBhvr>
                                        <p:cTn id="84" dur="1" fill="hold">
                                          <p:stCondLst>
                                            <p:cond delay="0"/>
                                          </p:stCondLst>
                                        </p:cTn>
                                        <p:tgtEl>
                                          <p:spTgt spid="143398"/>
                                        </p:tgtEl>
                                        <p:attrNameLst>
                                          <p:attrName>style.visibility</p:attrName>
                                        </p:attrNameLst>
                                      </p:cBhvr>
                                      <p:to>
                                        <p:strVal val="visible"/>
                                      </p:to>
                                    </p:set>
                                    <p:anim calcmode="lin" valueType="num">
                                      <p:cBhvr>
                                        <p:cTn id="85" dur="1000" fill="hold"/>
                                        <p:tgtEl>
                                          <p:spTgt spid="143398"/>
                                        </p:tgtEl>
                                        <p:attrNameLst>
                                          <p:attrName>ppt_w</p:attrName>
                                        </p:attrNameLst>
                                      </p:cBhvr>
                                      <p:tavLst>
                                        <p:tav tm="0">
                                          <p:val>
                                            <p:strVal val="#ppt_w*0.70"/>
                                          </p:val>
                                        </p:tav>
                                        <p:tav tm="100000">
                                          <p:val>
                                            <p:strVal val="#ppt_w"/>
                                          </p:val>
                                        </p:tav>
                                      </p:tavLst>
                                    </p:anim>
                                    <p:anim calcmode="lin" valueType="num">
                                      <p:cBhvr>
                                        <p:cTn id="86" dur="1000" fill="hold"/>
                                        <p:tgtEl>
                                          <p:spTgt spid="143398"/>
                                        </p:tgtEl>
                                        <p:attrNameLst>
                                          <p:attrName>ppt_h</p:attrName>
                                        </p:attrNameLst>
                                      </p:cBhvr>
                                      <p:tavLst>
                                        <p:tav tm="0">
                                          <p:val>
                                            <p:strVal val="#ppt_h"/>
                                          </p:val>
                                        </p:tav>
                                        <p:tav tm="100000">
                                          <p:val>
                                            <p:strVal val="#ppt_h"/>
                                          </p:val>
                                        </p:tav>
                                      </p:tavLst>
                                    </p:anim>
                                    <p:animEffect transition="in" filter="fade">
                                      <p:cBhvr>
                                        <p:cTn id="87" dur="1000"/>
                                        <p:tgtEl>
                                          <p:spTgt spid="14339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5" presetClass="entr" presetSubtype="0" fill="hold" nodeType="clickEffect">
                                  <p:stCondLst>
                                    <p:cond delay="0"/>
                                  </p:stCondLst>
                                  <p:childTnLst>
                                    <p:set>
                                      <p:cBhvr>
                                        <p:cTn id="91" dur="1" fill="hold">
                                          <p:stCondLst>
                                            <p:cond delay="0"/>
                                          </p:stCondLst>
                                        </p:cTn>
                                        <p:tgtEl>
                                          <p:spTgt spid="143399"/>
                                        </p:tgtEl>
                                        <p:attrNameLst>
                                          <p:attrName>style.visibility</p:attrName>
                                        </p:attrNameLst>
                                      </p:cBhvr>
                                      <p:to>
                                        <p:strVal val="visible"/>
                                      </p:to>
                                    </p:set>
                                    <p:anim calcmode="lin" valueType="num">
                                      <p:cBhvr>
                                        <p:cTn id="92" dur="1000" fill="hold"/>
                                        <p:tgtEl>
                                          <p:spTgt spid="143399"/>
                                        </p:tgtEl>
                                        <p:attrNameLst>
                                          <p:attrName>ppt_w</p:attrName>
                                        </p:attrNameLst>
                                      </p:cBhvr>
                                      <p:tavLst>
                                        <p:tav tm="0">
                                          <p:val>
                                            <p:strVal val="#ppt_w*0.70"/>
                                          </p:val>
                                        </p:tav>
                                        <p:tav tm="100000">
                                          <p:val>
                                            <p:strVal val="#ppt_w"/>
                                          </p:val>
                                        </p:tav>
                                      </p:tavLst>
                                    </p:anim>
                                    <p:anim calcmode="lin" valueType="num">
                                      <p:cBhvr>
                                        <p:cTn id="93" dur="1000" fill="hold"/>
                                        <p:tgtEl>
                                          <p:spTgt spid="143399"/>
                                        </p:tgtEl>
                                        <p:attrNameLst>
                                          <p:attrName>ppt_h</p:attrName>
                                        </p:attrNameLst>
                                      </p:cBhvr>
                                      <p:tavLst>
                                        <p:tav tm="0">
                                          <p:val>
                                            <p:strVal val="#ppt_h"/>
                                          </p:val>
                                        </p:tav>
                                        <p:tav tm="100000">
                                          <p:val>
                                            <p:strVal val="#ppt_h"/>
                                          </p:val>
                                        </p:tav>
                                      </p:tavLst>
                                    </p:anim>
                                    <p:animEffect transition="in" filter="fade">
                                      <p:cBhvr>
                                        <p:cTn id="94" dur="1000"/>
                                        <p:tgtEl>
                                          <p:spTgt spid="143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16091</TotalTime>
  <Words>7166</Words>
  <Application>Microsoft Office PowerPoint</Application>
  <PresentationFormat>Pokaz na ekranie (4:3)</PresentationFormat>
  <Paragraphs>450</Paragraphs>
  <Slides>70</Slides>
  <Notes>13</Notes>
  <HiddenSlides>3</HiddenSlides>
  <MMClips>3</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70</vt:i4>
      </vt:variant>
    </vt:vector>
  </HeadingPairs>
  <TitlesOfParts>
    <vt:vector size="74" baseType="lpstr">
      <vt:lpstr>Arial</vt:lpstr>
      <vt:lpstr>Arial Unicode MS</vt:lpstr>
      <vt:lpstr>Times New Roman</vt:lpstr>
      <vt:lpstr>Projekt domyślny</vt:lpstr>
      <vt:lpstr>Filozofia przyrody</vt:lpstr>
      <vt:lpstr>Matematyka, Muzyka, Fizyka,  Astronomia:  Harmonia Mundis</vt:lpstr>
      <vt:lpstr>Prezentacja programu PowerPoint</vt:lpstr>
      <vt:lpstr>Johannes Kepler: Harmonia Sfer</vt:lpstr>
      <vt:lpstr>Bryły Platona (Pitagorasa, Keplera)</vt:lpstr>
      <vt:lpstr>Johannes Kepler: Harmonia Mundi</vt:lpstr>
      <vt:lpstr>Johannes Kepler (1571-1630)</vt:lpstr>
      <vt:lpstr>Trzy prawa Keplera</vt:lpstr>
      <vt:lpstr>Skąd Kepler wiedział, jak daleko są planety    (w porównaniu z odległością Ziemi od Słońca)?</vt:lpstr>
      <vt:lpstr>Johannes Kepler: trzy prawa znacznie lepsze niż Harmonia Sfer</vt:lpstr>
      <vt:lpstr>Johannes Kepler i jego widzenie świata </vt:lpstr>
      <vt:lpstr>Johannes Kepler i jego widzenie świata </vt:lpstr>
      <vt:lpstr>Johannes Kepler i jego widzenie świata </vt:lpstr>
      <vt:lpstr>Johannes Kepler i jego widzenie świata </vt:lpstr>
      <vt:lpstr>A jakie są „prawdziwe”  odległości planet od Słońca?</vt:lpstr>
      <vt:lpstr>Wiemy więc, jak wygląda Układ Słoneczny (choć nie w skali)</vt:lpstr>
      <vt:lpstr>1600: Giordano Bruno</vt:lpstr>
      <vt:lpstr>1600: Giordano Bruno</vt:lpstr>
      <vt:lpstr>Physics is Fun: Why do objects fall?</vt:lpstr>
      <vt:lpstr>Gunsan, 15.09.2016</vt:lpstr>
      <vt:lpstr> Galileo Galilei (Parte I) "Fizyka zstąpiła z nieba na ziemię po równi pochyłej Galileusza"*</vt:lpstr>
      <vt:lpstr>„Father” of the modern science</vt:lpstr>
      <vt:lpstr>Wystawa interaktywna: «Z górki na pazurki» (UMK, 2007)</vt:lpstr>
      <vt:lpstr>Galileo Galilei (1564-1642)</vt:lpstr>
      <vt:lpstr>Galileo Galilei:  fizyk, astronom)</vt:lpstr>
      <vt:lpstr>Prezentacja programu PowerPoint</vt:lpstr>
      <vt:lpstr>Galileo i Krzywa Wieża</vt:lpstr>
      <vt:lpstr>Galileo Galilei:</vt:lpstr>
      <vt:lpstr>Galileo Galilei:</vt:lpstr>
      <vt:lpstr>Now we make experiment on the Moon</vt:lpstr>
      <vt:lpstr>Prezentacja programu PowerPoint</vt:lpstr>
      <vt:lpstr>«Sidereus Nuncius»</vt:lpstr>
      <vt:lpstr>Dziś, jeden z kraterów, nazwano „Copernicus”</vt:lpstr>
      <vt:lpstr>Prezentacja programu PowerPoint</vt:lpstr>
      <vt:lpstr>Guardando i pianeti</vt:lpstr>
      <vt:lpstr>Giove e suoi quattro satelliti (pianeti Medicei, Galileo, 1610) </vt:lpstr>
      <vt:lpstr>Io: i geyser di km altezza di zolfo liquido</vt:lpstr>
      <vt:lpstr>Prezentacja programu PowerPoint</vt:lpstr>
      <vt:lpstr>Galileusz: izochronizm wahadła Piękne średniowieczne zegary, nie były dokładne</vt:lpstr>
      <vt:lpstr>Musieliśmy czekać na wielkiego Galileusza</vt:lpstr>
      <vt:lpstr>Proviamo un piano inclinato un po’ più grande…</vt:lpstr>
      <vt:lpstr>Misuriamo le distanze </vt:lpstr>
      <vt:lpstr>«Dialogo sopra i due massimi sistemi» (1632) </vt:lpstr>
      <vt:lpstr>Numeri caffi successivi</vt:lpstr>
      <vt:lpstr>Względność ruchu </vt:lpstr>
      <vt:lpstr>Galileo’s transformations </vt:lpstr>
      <vt:lpstr>Czy możemy rozpoznać ruch "absolutny"?</vt:lpstr>
      <vt:lpstr>Maxwell’s equations (~1865) </vt:lpstr>
      <vt:lpstr>On electrodynamics of moving bodies (Albert Einstein, June 1905)</vt:lpstr>
      <vt:lpstr>Abraham Michelson – experiment on motion of Earth (Potsdam, 1881) </vt:lpstr>
      <vt:lpstr>Abraham Michelson – how velocity of Earth changes in one year ? </vt:lpstr>
      <vt:lpstr>Abraham Michelson &amp; Morley (1898 Cleveland):  Earth is not moving! </vt:lpstr>
      <vt:lpstr>Einstein, September 1905: „Does the mass of a body depend on its energy? </vt:lpstr>
      <vt:lpstr>Dialogo su due massimi sistemi del mondo,  di Tolemeo e Copernico</vt:lpstr>
      <vt:lpstr>Prezentacja programu PowerPoint</vt:lpstr>
      <vt:lpstr>Reakcje świata na poglądy Galileusza</vt:lpstr>
      <vt:lpstr>Proces z 1633 roku</vt:lpstr>
      <vt:lpstr>„Proces Galileusza”</vt:lpstr>
      <vt:lpstr>„Wyrok”</vt:lpstr>
      <vt:lpstr>Galileusz i Kościół</vt:lpstr>
      <vt:lpstr>Pismo Święte a odkrycia naukowe</vt:lpstr>
      <vt:lpstr>Nauka a religia</vt:lpstr>
      <vt:lpstr>Nauka a religia (GG)</vt:lpstr>
      <vt:lpstr>Nauka a religia (jeszcze raz)</vt:lpstr>
      <vt:lpstr>Thomas More (1478-1535)</vt:lpstr>
      <vt:lpstr>Reasumując, </vt:lpstr>
      <vt:lpstr>E. M. Rogers: najistotniejszy wkład Galileusza</vt:lpstr>
      <vt:lpstr>G. Parisi: Na ramionach gigantów</vt:lpstr>
      <vt:lpstr>Galileo Galilei</vt:lpstr>
      <vt:lpstr>Literatura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170</cp:revision>
  <dcterms:created xsi:type="dcterms:W3CDTF">2023-10-19T19:15:12Z</dcterms:created>
  <dcterms:modified xsi:type="dcterms:W3CDTF">2025-03-17T17:20:23Z</dcterms:modified>
</cp:coreProperties>
</file>