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323" r:id="rId3"/>
    <p:sldId id="314" r:id="rId4"/>
    <p:sldId id="324" r:id="rId5"/>
    <p:sldId id="315" r:id="rId6"/>
    <p:sldId id="316" r:id="rId7"/>
    <p:sldId id="319" r:id="rId8"/>
    <p:sldId id="320" r:id="rId9"/>
    <p:sldId id="321" r:id="rId10"/>
    <p:sldId id="322" r:id="rId11"/>
    <p:sldId id="317" r:id="rId12"/>
    <p:sldId id="318" r:id="rId13"/>
    <p:sldId id="313" r:id="rId14"/>
  </p:sldIdLst>
  <p:sldSz cx="9144000" cy="6858000" type="screen4x3"/>
  <p:notesSz cx="6858000" cy="9144000"/>
  <p:defaultTextStyle>
    <a:defPPr>
      <a:defRPr lang="en-A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57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0BF90CDA-A3A4-4BE3-5862-02BDDA7BC31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70F12274-9AB3-0A74-A604-5B393978CD8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741A6A3-BEC3-44F2-80E4-51AC0BD9955B}" type="datetimeFigureOut">
              <a:rPr lang="pl-PL"/>
              <a:pPr>
                <a:defRPr/>
              </a:pPr>
              <a:t>02.12.2024</a:t>
            </a:fld>
            <a:endParaRPr lang="pl-PL"/>
          </a:p>
        </p:txBody>
      </p:sp>
      <p:sp>
        <p:nvSpPr>
          <p:cNvPr id="4" name="Symbol zastępczy obrazu slajdu 3">
            <a:extLst>
              <a:ext uri="{FF2B5EF4-FFF2-40B4-BE49-F238E27FC236}">
                <a16:creationId xmlns:a16="http://schemas.microsoft.com/office/drawing/2014/main" id="{CB1E58BF-8B8B-726B-9E34-92AFC8A2ECC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l-PL" noProof="0"/>
          </a:p>
        </p:txBody>
      </p:sp>
      <p:sp>
        <p:nvSpPr>
          <p:cNvPr id="5" name="Symbol zastępczy notatek 4">
            <a:extLst>
              <a:ext uri="{FF2B5EF4-FFF2-40B4-BE49-F238E27FC236}">
                <a16:creationId xmlns:a16="http://schemas.microsoft.com/office/drawing/2014/main" id="{A9403C1F-364F-B562-B7A8-FA9C76A179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Kliknij, aby edytować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83F76756-026D-376C-9E51-69EC16EEE4AE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CAB318FF-CB76-922E-E74F-4A9B303279A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0BEBB9D-867D-4268-A8F7-2926BFB2989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pl-PL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pl-P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C9D7FD6-7B6B-D23F-8253-04D1D97F8D1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B68CF42-C55F-FEED-01FB-5193C036E6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86896BC-C249-4013-FC54-D21A01912C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FD765D-D046-407D-8F8D-7756B8CD0C92}" type="slidenum">
              <a:rPr lang="en-AU" altLang="it-IT"/>
              <a:pPr>
                <a:defRPr/>
              </a:pPr>
              <a:t>‹#›</a:t>
            </a:fld>
            <a:endParaRPr lang="en-AU" altLang="it-IT"/>
          </a:p>
        </p:txBody>
      </p:sp>
    </p:spTree>
    <p:extLst>
      <p:ext uri="{BB962C8B-B14F-4D97-AF65-F5344CB8AC3E}">
        <p14:creationId xmlns:p14="http://schemas.microsoft.com/office/powerpoint/2010/main" val="4269241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pl-PL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pl-P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1BEE7B6-5B93-66A4-355D-E3A859F4BDB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3966ED0-BE90-54C3-4D64-1ADCAEDFA4B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302721-110C-D8A2-060E-7D0F69AA95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59D9E2-D687-492C-B512-0E299A3830F1}" type="slidenum">
              <a:rPr lang="en-AU" altLang="it-IT"/>
              <a:pPr>
                <a:defRPr/>
              </a:pPr>
              <a:t>‹#›</a:t>
            </a:fld>
            <a:endParaRPr lang="en-AU" altLang="it-IT"/>
          </a:p>
        </p:txBody>
      </p:sp>
    </p:spTree>
    <p:extLst>
      <p:ext uri="{BB962C8B-B14F-4D97-AF65-F5344CB8AC3E}">
        <p14:creationId xmlns:p14="http://schemas.microsoft.com/office/powerpoint/2010/main" val="499519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pl-PL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pl-P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DAF22F0-4395-2EF1-369C-813F47E624B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07498F2-80B4-9E96-906C-BBA15694808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427647F-B1B4-6C8F-38F6-0D7CD7AD62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A3B07-6D00-41CC-88FA-3E47767AF95F}" type="slidenum">
              <a:rPr lang="en-AU" altLang="it-IT"/>
              <a:pPr>
                <a:defRPr/>
              </a:pPr>
              <a:t>‹#›</a:t>
            </a:fld>
            <a:endParaRPr lang="en-AU" altLang="it-IT"/>
          </a:p>
        </p:txBody>
      </p:sp>
    </p:spTree>
    <p:extLst>
      <p:ext uri="{BB962C8B-B14F-4D97-AF65-F5344CB8AC3E}">
        <p14:creationId xmlns:p14="http://schemas.microsoft.com/office/powerpoint/2010/main" val="3722722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pl-PL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pl-P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3941536-F48B-18C5-3C7E-E3008C3C909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53BC667-052A-9D6B-D6ED-4E445DB555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19D801D-D132-262A-184A-D13E718EED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10B569-0132-441C-8C4A-8E6A155C4106}" type="slidenum">
              <a:rPr lang="en-AU" altLang="it-IT"/>
              <a:pPr>
                <a:defRPr/>
              </a:pPr>
              <a:t>‹#›</a:t>
            </a:fld>
            <a:endParaRPr lang="en-AU" altLang="it-IT"/>
          </a:p>
        </p:txBody>
      </p:sp>
    </p:spTree>
    <p:extLst>
      <p:ext uri="{BB962C8B-B14F-4D97-AF65-F5344CB8AC3E}">
        <p14:creationId xmlns:p14="http://schemas.microsoft.com/office/powerpoint/2010/main" val="5025614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pl-PL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BF4B43A-1F66-E8B3-4789-CA6BA4DE1E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BAB2DB2-8FFD-F7F2-FB53-2D12CC40C4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E11C02A-BA19-F79B-EFDD-4DFB264F57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AEBCDC-5A21-4F7B-8EC0-F9EFFE8AE5F2}" type="slidenum">
              <a:rPr lang="en-AU" altLang="it-IT"/>
              <a:pPr>
                <a:defRPr/>
              </a:pPr>
              <a:t>‹#›</a:t>
            </a:fld>
            <a:endParaRPr lang="en-AU" altLang="it-IT"/>
          </a:p>
        </p:txBody>
      </p:sp>
    </p:spTree>
    <p:extLst>
      <p:ext uri="{BB962C8B-B14F-4D97-AF65-F5344CB8AC3E}">
        <p14:creationId xmlns:p14="http://schemas.microsoft.com/office/powerpoint/2010/main" val="3101087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pl-PL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pl-PL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pl-P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1910DB4-99F6-C8D9-1A66-76ADFE20A9E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25B988C-AF21-D8CA-119F-9685E3A903B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CBBBF1F-5A10-D4A9-7010-DC5CD7C929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D4ED9F-926A-436B-A6A6-BB7D930ABBEA}" type="slidenum">
              <a:rPr lang="en-AU" altLang="it-IT"/>
              <a:pPr>
                <a:defRPr/>
              </a:pPr>
              <a:t>‹#›</a:t>
            </a:fld>
            <a:endParaRPr lang="en-AU" altLang="it-IT"/>
          </a:p>
        </p:txBody>
      </p:sp>
    </p:spTree>
    <p:extLst>
      <p:ext uri="{BB962C8B-B14F-4D97-AF65-F5344CB8AC3E}">
        <p14:creationId xmlns:p14="http://schemas.microsoft.com/office/powerpoint/2010/main" val="1305736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pl-PL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pl-PL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pl-P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49F40387-F6F1-3776-D215-A5506699813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C98CF483-43BF-8C27-BBC5-C6B97C785F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5EAFB50B-912B-E220-5075-6B2026F5B7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B060AC-8A2E-4A5B-94A9-7F739BBEBF68}" type="slidenum">
              <a:rPr lang="en-AU" altLang="it-IT"/>
              <a:pPr>
                <a:defRPr/>
              </a:pPr>
              <a:t>‹#›</a:t>
            </a:fld>
            <a:endParaRPr lang="en-AU" altLang="it-IT"/>
          </a:p>
        </p:txBody>
      </p:sp>
    </p:spTree>
    <p:extLst>
      <p:ext uri="{BB962C8B-B14F-4D97-AF65-F5344CB8AC3E}">
        <p14:creationId xmlns:p14="http://schemas.microsoft.com/office/powerpoint/2010/main" val="271128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pl-P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18C61E0-01FC-4CC1-EABD-A1E767C2AB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2410E6A-F764-9E2B-216A-6C9C0AEF38C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A10D694-059C-B132-5B3C-8431B3AD09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1F78-E970-4426-990E-ED7FEB4CAA46}" type="slidenum">
              <a:rPr lang="en-AU" altLang="it-IT"/>
              <a:pPr>
                <a:defRPr/>
              </a:pPr>
              <a:t>‹#›</a:t>
            </a:fld>
            <a:endParaRPr lang="en-AU" altLang="it-IT"/>
          </a:p>
        </p:txBody>
      </p:sp>
    </p:spTree>
    <p:extLst>
      <p:ext uri="{BB962C8B-B14F-4D97-AF65-F5344CB8AC3E}">
        <p14:creationId xmlns:p14="http://schemas.microsoft.com/office/powerpoint/2010/main" val="3863610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21ED0C3D-72AC-AFAD-8CDF-2A4B13F02E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BF558269-BAAD-F152-615F-51C598EB64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5BE9A9B-C538-1C93-5B3F-19750E4FB8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B09216-93F9-445A-8550-C0C85E12A8E8}" type="slidenum">
              <a:rPr lang="en-AU" altLang="it-IT"/>
              <a:pPr>
                <a:defRPr/>
              </a:pPr>
              <a:t>‹#›</a:t>
            </a:fld>
            <a:endParaRPr lang="en-AU" altLang="it-IT"/>
          </a:p>
        </p:txBody>
      </p:sp>
    </p:spTree>
    <p:extLst>
      <p:ext uri="{BB962C8B-B14F-4D97-AF65-F5344CB8AC3E}">
        <p14:creationId xmlns:p14="http://schemas.microsoft.com/office/powerpoint/2010/main" val="8333412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pl-PL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pl-PL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C3451B-D597-15F1-7225-0E277490819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9D04DB-C78D-5B16-B624-E3AE048A863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CDC590A-454B-91EA-2B36-66B17E5F147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F4803-3347-493C-8DBE-4CD9023BA98F}" type="slidenum">
              <a:rPr lang="en-AU" altLang="it-IT"/>
              <a:pPr>
                <a:defRPr/>
              </a:pPr>
              <a:t>‹#›</a:t>
            </a:fld>
            <a:endParaRPr lang="en-AU" altLang="it-IT"/>
          </a:p>
        </p:txBody>
      </p:sp>
    </p:spTree>
    <p:extLst>
      <p:ext uri="{BB962C8B-B14F-4D97-AF65-F5344CB8AC3E}">
        <p14:creationId xmlns:p14="http://schemas.microsoft.com/office/powerpoint/2010/main" val="1865104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pl-PL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4FC3065-0259-346F-A7E3-241EB5CCFDD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342EFD-4E33-2C34-385D-71589D2202C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F0F731A-EC58-6681-51E3-DED03AB602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92BEDB-EE47-4CD0-B706-3DBF8004A1D7}" type="slidenum">
              <a:rPr lang="en-AU" altLang="it-IT"/>
              <a:pPr>
                <a:defRPr/>
              </a:pPr>
              <a:t>‹#›</a:t>
            </a:fld>
            <a:endParaRPr lang="en-AU" altLang="it-IT"/>
          </a:p>
        </p:txBody>
      </p:sp>
    </p:spTree>
    <p:extLst>
      <p:ext uri="{BB962C8B-B14F-4D97-AF65-F5344CB8AC3E}">
        <p14:creationId xmlns:p14="http://schemas.microsoft.com/office/powerpoint/2010/main" val="1401010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84F45925-0694-2EF9-1DE0-741A01801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it-IT"/>
              <a:t>Kliknij, aby edytować styl wzorca tytułu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BC779C8D-AF86-8BF6-92D1-11683D1C8E4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it-IT"/>
              <a:t>Kliknij, aby edytować style wzorca tekstu</a:t>
            </a:r>
          </a:p>
          <a:p>
            <a:pPr lvl="1"/>
            <a:r>
              <a:rPr lang="en-AU" altLang="it-IT"/>
              <a:t>Drugi poziom</a:t>
            </a:r>
          </a:p>
          <a:p>
            <a:pPr lvl="2"/>
            <a:r>
              <a:rPr lang="en-AU" altLang="it-IT"/>
              <a:t>Trzeci poziom</a:t>
            </a:r>
          </a:p>
          <a:p>
            <a:pPr lvl="3"/>
            <a:r>
              <a:rPr lang="en-AU" altLang="it-IT"/>
              <a:t>Czwarty poziom</a:t>
            </a:r>
          </a:p>
          <a:p>
            <a:pPr lvl="4"/>
            <a:r>
              <a:rPr lang="en-AU" altLang="it-IT"/>
              <a:t>Piąty poziom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381E111-B749-18DB-E280-DF6F341EC1D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A0C51EE-12AF-C6F4-1FF5-9971F12902D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AU" altLang="it-IT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34E609EF-D877-0FA1-AD8D-741EE0954B1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68D9F36-9D17-4935-A131-67375278BE7F}" type="slidenum">
              <a:rPr lang="en-AU" altLang="it-IT"/>
              <a:pPr>
                <a:defRPr/>
              </a:pPr>
              <a:t>‹#›</a:t>
            </a:fld>
            <a:endParaRPr lang="en-AU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B544387D-1F48-9FFD-BDCE-48E5497FB9A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4213" y="836613"/>
            <a:ext cx="5183931" cy="1470025"/>
          </a:xfrm>
        </p:spPr>
        <p:txBody>
          <a:bodyPr anchor="ctr"/>
          <a:lstStyle/>
          <a:p>
            <a:pPr eaLnBrk="1" hangingPunct="1"/>
            <a:r>
              <a:rPr lang="pl-PL" altLang="it-IT" sz="4400" dirty="0"/>
              <a:t>Filozofia przyrody</a:t>
            </a:r>
            <a:endParaRPr lang="en-AU" altLang="it-IT" sz="4400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E31221D-CE0F-6B8B-0F9A-6A85F65357DD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39893" y="3206033"/>
            <a:ext cx="6696992" cy="28321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l-PL" altLang="it-IT" sz="2800" dirty="0"/>
              <a:t>Intermezzo</a:t>
            </a:r>
          </a:p>
          <a:p>
            <a:pPr eaLnBrk="1" hangingPunct="1">
              <a:lnSpc>
                <a:spcPct val="90000"/>
              </a:lnSpc>
            </a:pPr>
            <a:r>
              <a:rPr lang="pl-PL" altLang="it-IT" sz="2800" dirty="0"/>
              <a:t>„Fides et Ratio” (JPII) </a:t>
            </a:r>
          </a:p>
          <a:p>
            <a:pPr eaLnBrk="1" hangingPunct="1">
              <a:lnSpc>
                <a:spcPct val="90000"/>
              </a:lnSpc>
            </a:pPr>
            <a:endParaRPr lang="pl-PL" altLang="it-IT" sz="2800" dirty="0"/>
          </a:p>
          <a:p>
            <a:pPr eaLnBrk="1" hangingPunct="1">
              <a:lnSpc>
                <a:spcPct val="90000"/>
              </a:lnSpc>
            </a:pPr>
            <a:r>
              <a:rPr lang="pl-PL" altLang="it-IT" dirty="0">
                <a:ea typeface="Arial Unicode MS"/>
                <a:cs typeface="Arial Unicode MS"/>
              </a:rPr>
              <a:t>Prof. dr hab. inż. Grzegorz Karwasz</a:t>
            </a:r>
          </a:p>
          <a:p>
            <a:pPr eaLnBrk="1" hangingPunct="1">
              <a:lnSpc>
                <a:spcPct val="90000"/>
              </a:lnSpc>
            </a:pPr>
            <a:r>
              <a:rPr lang="pl-PL" altLang="it-IT" i="1" dirty="0">
                <a:ea typeface="Arial Unicode MS"/>
                <a:cs typeface="Arial Unicode MS"/>
              </a:rPr>
              <a:t>Uniwersytet Mikołaja Kopernika w Toruniu</a:t>
            </a:r>
          </a:p>
        </p:txBody>
      </p:sp>
      <p:sp>
        <p:nvSpPr>
          <p:cNvPr id="3076" name="Text Box 4">
            <a:extLst>
              <a:ext uri="{FF2B5EF4-FFF2-40B4-BE49-F238E27FC236}">
                <a16:creationId xmlns:a16="http://schemas.microsoft.com/office/drawing/2014/main" id="{1A21A9CA-8647-1091-F4D5-7B9FE0644F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11960" y="5995709"/>
            <a:ext cx="44935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pl-PL" altLang="it-IT" sz="1800" dirty="0"/>
              <a:t>Encyklika Fides et Ratio, </a:t>
            </a:r>
            <a:r>
              <a:rPr lang="pl-PL" altLang="it-IT" sz="1800" dirty="0" err="1"/>
              <a:t>Pallotinum</a:t>
            </a:r>
            <a:r>
              <a:rPr lang="pl-PL" altLang="it-IT" sz="1800" dirty="0"/>
              <a:t>, 1998</a:t>
            </a:r>
          </a:p>
        </p:txBody>
      </p:sp>
      <p:pic>
        <p:nvPicPr>
          <p:cNvPr id="7" name="Obraz 6" descr="Obraz zawierający tekst, plakat, książka, klarnet&#10;&#10;Opis wygenerowany automatycznie">
            <a:extLst>
              <a:ext uri="{FF2B5EF4-FFF2-40B4-BE49-F238E27FC236}">
                <a16:creationId xmlns:a16="http://schemas.microsoft.com/office/drawing/2014/main" id="{A53F511C-95D7-36CF-C034-93DAF0830A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54614"/>
            <a:ext cx="2697857" cy="426538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168E28-5AB0-7374-3B5E-5AB0173CA2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8F7B1645-86D4-5CDA-2E2C-407B322C2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678"/>
            <a:ext cx="8229600" cy="1143000"/>
          </a:xfrm>
        </p:spPr>
        <p:txBody>
          <a:bodyPr/>
          <a:lstStyle/>
          <a:p>
            <a:r>
              <a:rPr lang="pl-PL" sz="3600" dirty="0"/>
              <a:t>Współczesna refleksja filozoficzna</a:t>
            </a:r>
            <a:endParaRPr lang="en-US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35002F5-6360-1D02-8C11-F32EA3AC0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8520" y="980728"/>
            <a:ext cx="9252520" cy="4525963"/>
          </a:xfrm>
        </p:spPr>
        <p:txBody>
          <a:bodyPr/>
          <a:lstStyle/>
          <a:p>
            <a:r>
              <a:rPr lang="pl-PL" sz="2100" dirty="0"/>
              <a:t>„[…] prowadzą do koncepcji ogólniejszej, wyznaczającej dziś – jak się wydaje - wspólny charakter wielu filozofii, które straciły wrażliwość na zagadnienia bytu. Mam na myśli wizję </a:t>
            </a:r>
            <a:r>
              <a:rPr lang="pl-PL" sz="2100" i="1" dirty="0"/>
              <a:t>nihilistyczną</a:t>
            </a:r>
            <a:r>
              <a:rPr lang="pl-PL" sz="2100" dirty="0"/>
              <a:t>, która jest jednocześnie odrzuceniem wszelkich </a:t>
            </a:r>
            <a:r>
              <a:rPr lang="pl-PL" sz="2100" i="1" dirty="0"/>
              <a:t>fundamentów</a:t>
            </a:r>
            <a:r>
              <a:rPr lang="pl-PL" sz="2100" dirty="0"/>
              <a:t> i negacją wszelkiej prawdy </a:t>
            </a:r>
            <a:r>
              <a:rPr lang="pl-PL" sz="2100" i="1" dirty="0"/>
              <a:t>obiektywnej</a:t>
            </a:r>
            <a:r>
              <a:rPr lang="pl-PL" sz="2100" dirty="0"/>
              <a:t>. […] </a:t>
            </a:r>
          </a:p>
          <a:p>
            <a:r>
              <a:rPr lang="pl-PL" sz="2100" dirty="0"/>
              <a:t>W ten sposób stwarza się możliwość wymazania z oblicza człowieka tych cech, które ujawniają jego podobieństwo do Boga, aby stopniowo wzbudzić w nim destrukcyjną </a:t>
            </a:r>
            <a:r>
              <a:rPr lang="pl-PL" sz="2100" i="1" dirty="0"/>
              <a:t>wolę mocy</a:t>
            </a:r>
            <a:r>
              <a:rPr lang="pl-PL" sz="2100" dirty="0"/>
              <a:t>, albo pogrążyć go w rozpaczy osamotnienia. Gdy człowiekowi odbierze się prawdę, wszelkie próby wyzwolenia go stają się całkowicie nierealne, ponieważ </a:t>
            </a:r>
            <a:r>
              <a:rPr lang="pl-PL" sz="2100" i="1" dirty="0"/>
              <a:t>prawda</a:t>
            </a:r>
            <a:r>
              <a:rPr lang="pl-PL" sz="2100" dirty="0"/>
              <a:t> i </a:t>
            </a:r>
            <a:r>
              <a:rPr lang="pl-PL" sz="2100" i="1" dirty="0"/>
              <a:t>wolność</a:t>
            </a:r>
            <a:r>
              <a:rPr lang="pl-PL" sz="2100" dirty="0"/>
              <a:t> albo istnieją razem, albo też razem marnie giną. (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§90, str. 134)</a:t>
            </a:r>
          </a:p>
          <a:p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Zanik idei uniwersalnej prawdy o dobru, dostępnym poznawczo dla ludzkiego rozumu [</a:t>
            </a:r>
            <a:r>
              <a:rPr lang="pl-PL" sz="21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zob. Sokrates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], w nieunikniony sposób doprowadził także do zmiany koncepcji sumienia: nie jest już ono postrzegane jako akt rozumowego poznania […] w oparciu o wiedzę 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uniwersalną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o dobru. Powstała tendencja, by przyznać sumieniu jednostki wyłączny przywilej </a:t>
            </a:r>
            <a:r>
              <a:rPr lang="pl-PL" sz="2100" i="1" dirty="0">
                <a:latin typeface="Arial" panose="020B0604020202020204" pitchFamily="34" charset="0"/>
                <a:cs typeface="Arial" panose="020B0604020202020204" pitchFamily="34" charset="0"/>
              </a:rPr>
              <a:t>autonomicznego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 określania kryteriów dobra i zła </a:t>
            </a:r>
            <a:r>
              <a:rPr lang="pl-PL" sz="2100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[=grzech pierworodny]  </a:t>
            </a:r>
            <a:endParaRPr lang="en-US" sz="2600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5046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6F8F2C-8405-B553-4C96-E36FC6ECAD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9821761-FA79-FF01-9B1A-8D34DF88B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144800"/>
            <a:ext cx="8229600" cy="1143000"/>
          </a:xfrm>
        </p:spPr>
        <p:txBody>
          <a:bodyPr/>
          <a:lstStyle/>
          <a:p>
            <a:r>
              <a:rPr lang="pl-PL" sz="3600" dirty="0"/>
              <a:t>… do teologów</a:t>
            </a:r>
            <a:endParaRPr lang="en-US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7754369-B35C-BADB-6922-2C44864179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21260" y="799811"/>
            <a:ext cx="9386520" cy="4525963"/>
          </a:xfrm>
        </p:spPr>
        <p:txBody>
          <a:bodyPr/>
          <a:lstStyle/>
          <a:p>
            <a:r>
              <a:rPr lang="pl-PL" sz="2050" dirty="0"/>
              <a:t>„Na zakończenie tej Encykliki zamierzam zwrócić się z ostatnim wezwaniem do </a:t>
            </a:r>
            <a:r>
              <a:rPr lang="pl-PL" sz="2050" i="1" dirty="0"/>
              <a:t>teologów</a:t>
            </a:r>
            <a:r>
              <a:rPr lang="pl-PL" sz="2050" dirty="0"/>
              <a:t>, aby poświęcili szczególną uwagę filozoficznym implikacjom słowa Bożego. […] Głęboka więź między mądrością </a:t>
            </a:r>
            <a:r>
              <a:rPr lang="pl-PL" sz="2050" i="1" dirty="0"/>
              <a:t>teologiczną</a:t>
            </a:r>
            <a:r>
              <a:rPr lang="pl-PL" sz="2050" dirty="0"/>
              <a:t> a wiedzą filozoficzną to jeden z najbardziej oryginalnych elementów dziedzictwa, którym posługuje się chrześcijańska tradycja zgłębiając prawdę objawioną. </a:t>
            </a:r>
          </a:p>
          <a:p>
            <a:r>
              <a:rPr lang="pl-PL" sz="2050" dirty="0"/>
              <a:t>Zwracam się z wezwaniem także do </a:t>
            </a:r>
            <a:r>
              <a:rPr lang="pl-PL" sz="2050" i="1" dirty="0"/>
              <a:t>odpowiedzialnych za formację kapłanów</a:t>
            </a:r>
            <a:r>
              <a:rPr lang="pl-PL" sz="2050" dirty="0"/>
              <a:t>, zarówno akademicką, jak duszpasterską, aby zatroszczyli się zwłaszcza o przygotowanie filozoficzne tych, którzy będą głosili Ewangelię współczesnemu człowiekowi, a nade wszystko tych, którzy mają się poświęcić studium i nauczaniu teologii. Nie należy zapominać o poważnym obowiązku odpowiedniego przygotowania zespołu wykładowców, mających nauczać filozofii w seminariach. (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§ 105, </a:t>
            </a:r>
            <a:r>
              <a:rPr lang="pl-PL" sz="2050" dirty="0"/>
              <a:t>str. 153).</a:t>
            </a:r>
          </a:p>
          <a:p>
            <a:r>
              <a:rPr lang="pl-PL" sz="2050" dirty="0"/>
              <a:t>[…] </a:t>
            </a:r>
            <a:r>
              <a:rPr lang="pl-PL" sz="2050" i="1" dirty="0"/>
              <a:t>do filozofów i wykładowców filozofii</a:t>
            </a:r>
            <a:r>
              <a:rPr lang="pl-PL" sz="2050" dirty="0"/>
              <a:t>. […] Niech otworzą się na wymagania, jakie stawia im słowo Boże […] Niech zawsze dążą ku prawdzie i będą wrażliwi na </a:t>
            </a:r>
            <a:r>
              <a:rPr lang="pl-PL" sz="2050" i="1" dirty="0"/>
              <a:t>dobro</a:t>
            </a:r>
            <a:r>
              <a:rPr lang="pl-PL" sz="2050" dirty="0"/>
              <a:t> w niej zawarte. Dzięki temu będą umieli zbudować autentyczną </a:t>
            </a:r>
            <a:r>
              <a:rPr lang="pl-PL" sz="2050" i="1" dirty="0"/>
              <a:t>etykę</a:t>
            </a:r>
            <a:r>
              <a:rPr lang="pl-PL" sz="2050" dirty="0"/>
              <a:t>, której ludzkość tak pilnie potrzebuje, zwłaszcza w obecnym czasie. (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§ 106, </a:t>
            </a:r>
            <a:r>
              <a:rPr lang="pl-PL" sz="2050" dirty="0"/>
              <a:t>str. 154). </a:t>
            </a:r>
          </a:p>
        </p:txBody>
      </p:sp>
    </p:spTree>
    <p:extLst>
      <p:ext uri="{BB962C8B-B14F-4D97-AF65-F5344CB8AC3E}">
        <p14:creationId xmlns:p14="http://schemas.microsoft.com/office/powerpoint/2010/main" val="2784856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0E9CD6-2429-CDA8-842C-2A93497BB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9B0A4E7-4A94-CBAF-447F-9FE21C2AB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678"/>
            <a:ext cx="8229600" cy="1143000"/>
          </a:xfrm>
        </p:spPr>
        <p:txBody>
          <a:bodyPr/>
          <a:lstStyle/>
          <a:p>
            <a:r>
              <a:rPr lang="pl-PL" sz="3600" dirty="0"/>
              <a:t>… do naukowców</a:t>
            </a:r>
            <a:endParaRPr lang="en-US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38E38AC-A3CF-2F58-2BD1-C9F387FB9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21260" y="980728"/>
            <a:ext cx="9265260" cy="4525963"/>
          </a:xfrm>
        </p:spPr>
        <p:txBody>
          <a:bodyPr/>
          <a:lstStyle/>
          <a:p>
            <a:r>
              <a:rPr lang="pl-PL" sz="2100" dirty="0"/>
              <a:t>„Na koniec pragnę zwrócić się także do </a:t>
            </a:r>
            <a:r>
              <a:rPr lang="pl-PL" sz="2100" i="1" dirty="0"/>
              <a:t>naukowców</a:t>
            </a:r>
            <a:r>
              <a:rPr lang="pl-PL" sz="2100" dirty="0"/>
              <a:t>, których poszukiwania są dla nas źródłem coraz większej wiedzy o wszechświecie jako całości,   o niewiarygodnym bogactw jego różnorodnych składników, ożywionych i nieożywionych, oraz o ich złożonych strukturach atomowych </a:t>
            </a:r>
            <a:r>
              <a:rPr lang="pl-PL" sz="2100"/>
              <a:t>i molekularnych</a:t>
            </a:r>
            <a:r>
              <a:rPr lang="pl-PL" sz="2100" dirty="0"/>
              <a:t>. Na tej drodze osiągnęli oni – zwłaszcza w obecnym stuleciu – wyniki, które nie przestają nas zdumiewać. </a:t>
            </a:r>
          </a:p>
          <a:p>
            <a:r>
              <a:rPr lang="pl-PL" sz="2100" dirty="0"/>
              <a:t>Kieruję słowa podziwu i zachęty do tych śmiałych pionierów nauki, którym ludzkość w tak wielkiej mierze zawdzięcza swój obecny rozwój, ale mam zarazem obowiązek wezwać ich, aby kontynuowali swoje wysiłki nie tracąc nigdy z oczu horyzontu </a:t>
            </a:r>
            <a:r>
              <a:rPr lang="pl-PL" sz="2100" i="1" dirty="0" err="1"/>
              <a:t>mądrościowego</a:t>
            </a:r>
            <a:r>
              <a:rPr lang="pl-PL" sz="2100" dirty="0"/>
              <a:t>, w którym obok zdobyczny naukowych i technicznych dołączają się także wartości filozoficzne i etyczne, będące charakterystycznym i nieodzownym wyrazem tożsamości osoby ludzkiej. </a:t>
            </a:r>
          </a:p>
          <a:p>
            <a:r>
              <a:rPr lang="pl-PL" sz="2100" dirty="0"/>
              <a:t>[…] ku pytaniom otwierającym dostęp do Tajemnicy.”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710719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olo 1">
            <a:extLst>
              <a:ext uri="{FF2B5EF4-FFF2-40B4-BE49-F238E27FC236}">
                <a16:creationId xmlns:a16="http://schemas.microsoft.com/office/drawing/2014/main" id="{8AC81F48-FE4F-AD8D-815F-F1C5138B85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pl-PL" sz="3600"/>
              <a:t>Podsumowanie</a:t>
            </a:r>
            <a:endParaRPr lang="pl-PL" altLang="pl-PL" sz="3600"/>
          </a:p>
        </p:txBody>
      </p:sp>
      <p:sp>
        <p:nvSpPr>
          <p:cNvPr id="39939" name="Segnaposto contenuto 2">
            <a:extLst>
              <a:ext uri="{FF2B5EF4-FFF2-40B4-BE49-F238E27FC236}">
                <a16:creationId xmlns:a16="http://schemas.microsoft.com/office/drawing/2014/main" id="{3BBD7FD3-A929-3B90-4A47-95847A9F35A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0" y="1316038"/>
            <a:ext cx="8867775" cy="4525962"/>
          </a:xfrm>
        </p:spPr>
        <p:txBody>
          <a:bodyPr/>
          <a:lstStyle/>
          <a:p>
            <a:r>
              <a:rPr lang="pl-PL" altLang="pl-PL" sz="2400" cap="small" dirty="0"/>
              <a:t>Wiara i rozum </a:t>
            </a:r>
            <a:r>
              <a:rPr lang="pl-PL" altLang="pl-PL" sz="2400" dirty="0"/>
              <a:t> (</a:t>
            </a:r>
            <a:r>
              <a:rPr lang="pl-PL" altLang="pl-PL" sz="2400" i="1" dirty="0"/>
              <a:t>Fides et ratio</a:t>
            </a:r>
            <a:r>
              <a:rPr lang="pl-PL" altLang="pl-PL" sz="2400" dirty="0"/>
              <a:t>) są jak dwa skrzydła, na których duch ludzki unosi się ku kontemplacji prawdy. Sam Bóg zaszczepił w ludzkim sercu pragnienie poznania prawdy, którego ostatecznym celem jest poznanie Jego samego, aby człowiek – poznając go i miłując – mógł dotrzeć także do pełnej prawdy o sobie. </a:t>
            </a:r>
          </a:p>
          <a:p>
            <a:pPr marL="0" indent="0">
              <a:buNone/>
            </a:pPr>
            <a:r>
              <a:rPr lang="pl-PL" altLang="pl-PL" sz="2100" dirty="0"/>
              <a:t>(por. </a:t>
            </a:r>
            <a:r>
              <a:rPr lang="pl-PL" altLang="pl-PL" sz="2100" i="1" dirty="0" err="1"/>
              <a:t>Wj</a:t>
            </a:r>
            <a:r>
              <a:rPr lang="pl-PL" altLang="pl-PL" sz="2100" dirty="0"/>
              <a:t> 33, 18; </a:t>
            </a:r>
            <a:r>
              <a:rPr lang="pl-PL" altLang="pl-PL" sz="2100" i="1" dirty="0" err="1"/>
              <a:t>Ps</a:t>
            </a:r>
            <a:r>
              <a:rPr lang="pl-PL" altLang="pl-PL" sz="2100" i="1" dirty="0"/>
              <a:t> </a:t>
            </a:r>
            <a:r>
              <a:rPr lang="pl-PL" altLang="pl-PL" sz="2100" dirty="0"/>
              <a:t>27, 8-9; 63, 2-3; </a:t>
            </a:r>
            <a:r>
              <a:rPr lang="pl-PL" altLang="pl-PL" sz="2100" i="1" dirty="0"/>
              <a:t>J</a:t>
            </a:r>
            <a:r>
              <a:rPr lang="pl-PL" altLang="pl-PL" sz="2100" dirty="0"/>
              <a:t> 14, 8, </a:t>
            </a:r>
            <a:r>
              <a:rPr lang="pl-PL" altLang="pl-PL" sz="2100" i="1" dirty="0"/>
              <a:t>1J</a:t>
            </a:r>
            <a:r>
              <a:rPr lang="pl-PL" altLang="pl-PL" sz="2100" dirty="0"/>
              <a:t> 3, 2)</a:t>
            </a:r>
          </a:p>
        </p:txBody>
      </p:sp>
      <p:sp>
        <p:nvSpPr>
          <p:cNvPr id="39940" name="pole tekstowe 1">
            <a:extLst>
              <a:ext uri="{FF2B5EF4-FFF2-40B4-BE49-F238E27FC236}">
                <a16:creationId xmlns:a16="http://schemas.microsoft.com/office/drawing/2014/main" id="{BDDA9371-57B9-7241-8FA6-09D318390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5842000"/>
            <a:ext cx="28575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pl-PL" altLang="en-US" sz="2400">
                <a:solidFill>
                  <a:srgbClr val="FF0000"/>
                </a:solidFill>
              </a:rPr>
              <a:t>Dziękuję za uwagę!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2964B-29D9-9147-67A6-103B6C81DA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olo 1">
            <a:extLst>
              <a:ext uri="{FF2B5EF4-FFF2-40B4-BE49-F238E27FC236}">
                <a16:creationId xmlns:a16="http://schemas.microsoft.com/office/drawing/2014/main" id="{49DC4BCA-E3BD-7004-0F14-23B3018916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pl-PL" altLang="pl-PL" sz="3600" dirty="0"/>
              <a:t>Wprowadzenie</a:t>
            </a:r>
          </a:p>
        </p:txBody>
      </p:sp>
      <p:sp>
        <p:nvSpPr>
          <p:cNvPr id="39939" name="Segnaposto contenuto 2">
            <a:extLst>
              <a:ext uri="{FF2B5EF4-FFF2-40B4-BE49-F238E27FC236}">
                <a16:creationId xmlns:a16="http://schemas.microsoft.com/office/drawing/2014/main" id="{1E9F0F6C-7714-0CB6-7031-DCE9FDC71D2E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138112" y="1384540"/>
            <a:ext cx="8867775" cy="4525962"/>
          </a:xfrm>
        </p:spPr>
        <p:txBody>
          <a:bodyPr/>
          <a:lstStyle/>
          <a:p>
            <a:r>
              <a:rPr lang="pl-PL" altLang="pl-PL" sz="1900" cap="small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Wiara i rozum </a:t>
            </a:r>
            <a:r>
              <a:rPr lang="pl-PL" altLang="pl-PL" sz="19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(</a:t>
            </a:r>
            <a:r>
              <a:rPr lang="pl-PL" altLang="pl-PL" sz="1900" i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Fides et ratio</a:t>
            </a:r>
            <a:r>
              <a:rPr lang="pl-PL" altLang="pl-PL" sz="19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) są jak dwa skrzydła, na których duch ludzki unosi się ku kontemplacji prawdy. Sam Bóg zaszczepił w ludzkim sercu pragnienie poznania prawdy, którego ostatecznym celem jest poznanie Jego samego, aby człowiek – poznając go i miłując – mógł dotrzeć także do pełnej prawdy o sobie. </a:t>
            </a:r>
          </a:p>
          <a:p>
            <a:pPr marL="0" indent="0">
              <a:buNone/>
            </a:pPr>
            <a:r>
              <a:rPr lang="pl-PL" altLang="pl-PL" sz="19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(por. </a:t>
            </a:r>
            <a:r>
              <a:rPr lang="pl-PL" altLang="pl-PL" sz="1900" i="1" dirty="0" err="1">
                <a:solidFill>
                  <a:schemeClr val="accent4">
                    <a:lumMod val="50000"/>
                    <a:lumOff val="50000"/>
                  </a:schemeClr>
                </a:solidFill>
              </a:rPr>
              <a:t>Wj</a:t>
            </a:r>
            <a:r>
              <a:rPr lang="pl-PL" altLang="pl-PL" sz="19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33, 18; </a:t>
            </a:r>
            <a:r>
              <a:rPr lang="pl-PL" altLang="pl-PL" sz="1900" i="1" dirty="0" err="1">
                <a:solidFill>
                  <a:schemeClr val="accent4">
                    <a:lumMod val="50000"/>
                    <a:lumOff val="50000"/>
                  </a:schemeClr>
                </a:solidFill>
              </a:rPr>
              <a:t>Ps</a:t>
            </a:r>
            <a:r>
              <a:rPr lang="pl-PL" altLang="pl-PL" sz="1900" i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</a:t>
            </a:r>
            <a:r>
              <a:rPr lang="pl-PL" altLang="pl-PL" sz="19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27, 8-9; 63, 2-3; </a:t>
            </a:r>
            <a:r>
              <a:rPr lang="pl-PL" altLang="pl-PL" sz="1900" i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J</a:t>
            </a:r>
            <a:r>
              <a:rPr lang="pl-PL" altLang="pl-PL" sz="19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14, 8, </a:t>
            </a:r>
            <a:r>
              <a:rPr lang="pl-PL" altLang="pl-PL" sz="1900" i="1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1J</a:t>
            </a:r>
            <a:r>
              <a:rPr lang="pl-PL" altLang="pl-PL" sz="1900" dirty="0">
                <a:solidFill>
                  <a:schemeClr val="accent4">
                    <a:lumMod val="50000"/>
                    <a:lumOff val="50000"/>
                  </a:schemeClr>
                </a:solidFill>
              </a:rPr>
              <a:t> 3, 2)</a:t>
            </a:r>
          </a:p>
          <a:p>
            <a:pPr marL="0" indent="0">
              <a:buNone/>
            </a:pPr>
            <a:endParaRPr lang="pl-PL" altLang="pl-PL" sz="1900" dirty="0">
              <a:solidFill>
                <a:schemeClr val="accent4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pl-PL" altLang="pl-PL" sz="1900" i="1" dirty="0"/>
              <a:t>Kim jestem? Skąd przychodzę i dokąd zmierzam? Dlaczego istnieje zło? Co czeka mnie po tym życiu?</a:t>
            </a:r>
          </a:p>
          <a:p>
            <a:pPr marL="0" indent="0">
              <a:buNone/>
            </a:pPr>
            <a:r>
              <a:rPr lang="pl-PL" altLang="pl-PL" sz="1900" dirty="0"/>
              <a:t>Pytania te są obecne w świętych pismach Izraela, znajdujemy je w Wedach; spotykamy je w pismach Konfucjusz</a:t>
            </a:r>
            <a:r>
              <a:rPr lang="it-IT" altLang="pl-PL" sz="1900" dirty="0"/>
              <a:t>a</a:t>
            </a:r>
            <a:r>
              <a:rPr lang="pl-PL" altLang="pl-PL" sz="1900" dirty="0"/>
              <a:t>, w przepowiadaniu </a:t>
            </a:r>
            <a:r>
              <a:rPr lang="pl-PL" altLang="pl-PL" sz="1900" dirty="0" err="1"/>
              <a:t>Tirthankhary</a:t>
            </a:r>
            <a:r>
              <a:rPr lang="pl-PL" altLang="pl-PL" sz="1900" dirty="0"/>
              <a:t> i Buddy; są obecne </a:t>
            </a:r>
            <a:r>
              <a:rPr lang="it-IT" altLang="pl-PL" sz="1900" dirty="0"/>
              <a:t>w</a:t>
            </a:r>
            <a:r>
              <a:rPr lang="pl-PL" altLang="pl-PL" sz="1900" dirty="0"/>
              <a:t> poematach Homera czy w tragediach Eurypidesa i Sofoklesa, podobnie jak w pismach filozoficznych Platona i Arystotelesa.</a:t>
            </a:r>
          </a:p>
          <a:p>
            <a:pPr marL="0" indent="0">
              <a:buNone/>
            </a:pPr>
            <a:r>
              <a:rPr lang="pl-PL" altLang="pl-PL" sz="1900" i="1" dirty="0"/>
              <a:t>Fides et ratio</a:t>
            </a:r>
            <a:r>
              <a:rPr lang="pl-PL" altLang="pl-PL" sz="1900" dirty="0"/>
              <a:t>, str. 4.</a:t>
            </a:r>
            <a:endParaRPr lang="pl-PL" altLang="pl-PL" sz="1900" i="1" dirty="0"/>
          </a:p>
        </p:txBody>
      </p:sp>
    </p:spTree>
    <p:extLst>
      <p:ext uri="{BB962C8B-B14F-4D97-AF65-F5344CB8AC3E}">
        <p14:creationId xmlns:p14="http://schemas.microsoft.com/office/powerpoint/2010/main" val="3743139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7AF0700-FEBA-1535-A84D-B757E804F1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678"/>
            <a:ext cx="8229600" cy="1143000"/>
          </a:xfrm>
        </p:spPr>
        <p:txBody>
          <a:bodyPr/>
          <a:lstStyle/>
          <a:p>
            <a:r>
              <a:rPr lang="pl-PL" sz="3600" dirty="0"/>
              <a:t>Filozofia, czyli „umiłowanie mądrości”</a:t>
            </a:r>
            <a:endParaRPr lang="en-US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9322B9E-51F8-5E3F-4749-C3F243E26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66018"/>
            <a:ext cx="8964488" cy="4525963"/>
          </a:xfrm>
        </p:spPr>
        <p:txBody>
          <a:bodyPr/>
          <a:lstStyle/>
          <a:p>
            <a:r>
              <a:rPr lang="pl-PL" sz="2100" dirty="0"/>
              <a:t>„Wiele jest dróg, którymi człowiek może zmierzać do lepszego poznania prawdy, a przez to czynić swoje życie bardziej ludzkim.   Wyróżnia się wśród nich </a:t>
            </a:r>
            <a:r>
              <a:rPr lang="pl-PL" sz="2100" i="1" dirty="0"/>
              <a:t>filozofia</a:t>
            </a:r>
            <a:r>
              <a:rPr lang="pl-PL" sz="2100" dirty="0"/>
              <a:t>, która ma bezpośredni udział w formułowaniu pytania o sens życia i poszukiwaniu odpowiedzi na nie: jawi się ona zatem jako jedno z najwznioślejszych zadań ludzkości. </a:t>
            </a:r>
            <a:r>
              <a:rPr lang="pl-PL" sz="2100" dirty="0">
                <a:solidFill>
                  <a:schemeClr val="accent2"/>
                </a:solidFill>
              </a:rPr>
              <a:t>[Wł. Tatarkiewicz: „Filozofia to nauka …]</a:t>
            </a:r>
          </a:p>
          <a:p>
            <a:endParaRPr lang="pl-PL" sz="2100" dirty="0"/>
          </a:p>
          <a:p>
            <a:r>
              <a:rPr lang="pl-PL" sz="2100" dirty="0"/>
              <a:t>Filozofia wywarła silny wpływ na ukształtowanie i rozwój kultury na Zachodzie, nie powinniśmy jednak zapominać również o jej oddziaływaniu na sposoby pojmowania egzystencji rozpowszechnione na Wschodzie. (str. 6) </a:t>
            </a:r>
            <a:r>
              <a:rPr lang="pl-PL" sz="2100" dirty="0">
                <a:solidFill>
                  <a:schemeClr val="accent2"/>
                </a:solidFill>
              </a:rPr>
              <a:t>[zob. wykład nr 1, na temat wierzeń religijnych]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383545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00ABB7-4656-23AD-01BB-51E466FD5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F97CB40-2798-92FA-6E36-494B20B3F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678"/>
            <a:ext cx="8229600" cy="1143000"/>
          </a:xfrm>
        </p:spPr>
        <p:txBody>
          <a:bodyPr/>
          <a:lstStyle/>
          <a:p>
            <a:r>
              <a:rPr lang="pl-PL" sz="3600" dirty="0"/>
              <a:t>Obecny status filozofii</a:t>
            </a:r>
            <a:endParaRPr lang="en-US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C62E15C-7CA8-EFD2-F696-C04AC51973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66018"/>
            <a:ext cx="8964488" cy="4525963"/>
          </a:xfrm>
        </p:spPr>
        <p:txBody>
          <a:bodyPr/>
          <a:lstStyle/>
          <a:p>
            <a:r>
              <a:rPr lang="pl-PL" sz="2100" dirty="0"/>
              <a:t>„Z drugiej strony nie należy zapominać, że we współczesnej kulturze zmieniła się rola samej filozofii. Straciła ona status uniwersalnej mądrości, aby stać się stopniowo tylko jedną z wielu dziedzin ludzkiego poznania; pod pewnymi względami został sprowadzona do roli drugoplanowej. Inne formy racjonalności […] Zamiast do kontemplacji prawdy oraz poszukiwania ostatecznego celu i sensu życia, te formy racjonalności służą – a w każdym razie  mogą być wykorzystane – jako „rozum instrumentalny”, który pozwala osiągać doraźne cele, czerpać korzyści i sprawować władzę.” (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§47,</a:t>
            </a:r>
            <a:r>
              <a:rPr lang="pl-PL" sz="2100" dirty="0"/>
              <a:t> str. 72-73)</a:t>
            </a:r>
          </a:p>
          <a:p>
            <a:r>
              <a:rPr lang="pl-PL" sz="2100" dirty="0">
                <a:solidFill>
                  <a:schemeClr val="accent2"/>
                </a:solidFill>
              </a:rPr>
              <a:t>Mówiliśmy już o doraźnych sposobach uzyskania „szczęścia”, przy okazji dyskusji traktatu Wł. Tatarkiewicza (wykład nr 4, o Platonie)</a:t>
            </a:r>
          </a:p>
          <a:p>
            <a:r>
              <a:rPr lang="pl-PL" sz="2100" dirty="0"/>
              <a:t>„Człowiek dzisiejszy zdaje się być stale zagrożony przez to, co jest jego własnym wytworem […] pracy jego umysłu, dążeń jego woli. </a:t>
            </a:r>
          </a:p>
          <a:p>
            <a:r>
              <a:rPr lang="pl-PL" sz="2100" dirty="0"/>
              <a:t>Człowiek coraz bardziej bytuje w lęku. Żyje w lęku, że jego wytwory […] mogą być obrócone przeciwko człowiekowi.” (tamże) </a:t>
            </a:r>
            <a:endParaRPr lang="en-US" sz="2100" dirty="0"/>
          </a:p>
        </p:txBody>
      </p:sp>
    </p:spTree>
    <p:extLst>
      <p:ext uri="{BB962C8B-B14F-4D97-AF65-F5344CB8AC3E}">
        <p14:creationId xmlns:p14="http://schemas.microsoft.com/office/powerpoint/2010/main" val="25748099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D47A0-88D6-4451-49A0-5F1DC562AF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32EF839-98D2-C37F-B340-3734025A0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678"/>
            <a:ext cx="8229600" cy="1143000"/>
          </a:xfrm>
        </p:spPr>
        <p:txBody>
          <a:bodyPr/>
          <a:lstStyle/>
          <a:p>
            <a:r>
              <a:rPr lang="pl-PL" sz="3600" dirty="0"/>
              <a:t>Niektóry filozofowie</a:t>
            </a:r>
            <a:endParaRPr lang="en-US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84227D-6E6D-A923-21A4-FBC86F141B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21260" y="980728"/>
            <a:ext cx="9386520" cy="4525963"/>
          </a:xfrm>
        </p:spPr>
        <p:txBody>
          <a:bodyPr/>
          <a:lstStyle/>
          <a:p>
            <a:r>
              <a:rPr lang="pl-PL" sz="2100" dirty="0"/>
              <a:t>„W ślad za tymi przekształceniami kulturowymi niektórzy filozofowie, rezygnując z poszukiwania prawdy dla niej samej, za jedyny cel swoich poszukiwań uznali </a:t>
            </a:r>
            <a:r>
              <a:rPr lang="pl-PL" sz="2100" i="1" dirty="0"/>
              <a:t>subiektywną</a:t>
            </a:r>
            <a:r>
              <a:rPr lang="pl-PL" sz="2100" dirty="0"/>
              <a:t> pewność lub </a:t>
            </a:r>
            <a:r>
              <a:rPr lang="pl-PL" sz="2100" i="1" dirty="0"/>
              <a:t>praktyczną</a:t>
            </a:r>
            <a:r>
              <a:rPr lang="pl-PL" sz="2100" dirty="0"/>
              <a:t> użyteczność.      W konsekwencji stracili z oczu prawdziwą </a:t>
            </a:r>
            <a:r>
              <a:rPr lang="pl-PL" sz="2100" i="1" dirty="0"/>
              <a:t>godność</a:t>
            </a:r>
            <a:r>
              <a:rPr lang="pl-PL" sz="2100" dirty="0"/>
              <a:t> rozumu, któremu nie pozwala się już poznać prawdy i szukać </a:t>
            </a:r>
            <a:r>
              <a:rPr lang="pl-PL" sz="2100" i="1" dirty="0"/>
              <a:t>absolutu</a:t>
            </a:r>
            <a:r>
              <a:rPr lang="pl-PL" sz="2100" dirty="0"/>
              <a:t>. (tamże, str. 74)</a:t>
            </a:r>
          </a:p>
          <a:p>
            <a:endParaRPr lang="pl-PL" sz="2100" dirty="0"/>
          </a:p>
          <a:p>
            <a:pPr marL="0" indent="0">
              <a:buNone/>
            </a:pPr>
            <a:r>
              <a:rPr lang="pl-PL" sz="2400" dirty="0"/>
              <a:t>    Rozum i wiara</a:t>
            </a:r>
          </a:p>
          <a:p>
            <a:r>
              <a:rPr lang="pl-PL" sz="2050" dirty="0"/>
              <a:t>[…] zarówno rozum, jak i wiara zostały zubożone i osłabione w swych wzajemnych odniesieniach. Rozum, pozbawiony wsparcia ze strony Objawienia, podążał bocznymi drogami, na których istniało ryzyko zagubienia jego </a:t>
            </a:r>
            <a:r>
              <a:rPr lang="pl-PL" sz="2050" i="1" dirty="0"/>
              <a:t>ostatecznego</a:t>
            </a:r>
            <a:r>
              <a:rPr lang="pl-PL" sz="2050" dirty="0"/>
              <a:t> celu. Wiara, pozbawiona oparcia w rozumie, skupiła się bardziej na uczuciach i przeżyciach, co stwarza zagrożenie, że przestanie być propozycją uniwersalną. </a:t>
            </a:r>
            <a:r>
              <a:rPr lang="pl-PL" sz="2050" i="1" dirty="0"/>
              <a:t>Złudne</a:t>
            </a:r>
            <a:r>
              <a:rPr lang="pl-PL" sz="2050" dirty="0"/>
              <a:t> jest mniemanie, że wiara może silniej oddziaływać na słaby rozum; przeciwnie, jest wówczas narażona na poważne niebezpieczeństwo, może bowiem zostać sprowadzona do poziomu mitu lub przesądu. (</a:t>
            </a:r>
            <a:r>
              <a:rPr lang="pl-PL" sz="2050" dirty="0">
                <a:latin typeface="Arial" panose="020B0604020202020204" pitchFamily="34" charset="0"/>
                <a:cs typeface="Arial" panose="020B0604020202020204" pitchFamily="34" charset="0"/>
              </a:rPr>
              <a:t>§48 str. 74-75)</a:t>
            </a:r>
            <a:r>
              <a:rPr lang="pl-PL" sz="2050" dirty="0"/>
              <a:t> </a:t>
            </a:r>
          </a:p>
          <a:p>
            <a:pPr marL="0" indent="0">
              <a:buNone/>
            </a:pP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802710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22B550-2228-5134-345F-2B8566C33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FCBF2A5-D65D-BC54-1F96-7996149F6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678"/>
            <a:ext cx="8229600" cy="1143000"/>
          </a:xfrm>
        </p:spPr>
        <p:txBody>
          <a:bodyPr/>
          <a:lstStyle/>
          <a:p>
            <a:r>
              <a:rPr lang="pl-PL" sz="3600" dirty="0"/>
              <a:t>Współczesna refleksja filozoficzna</a:t>
            </a:r>
            <a:endParaRPr lang="en-US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CE424DB-BFE8-DC64-DFCA-8442485529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3756" y="1166018"/>
            <a:ext cx="9157756" cy="4525963"/>
          </a:xfrm>
        </p:spPr>
        <p:txBody>
          <a:bodyPr/>
          <a:lstStyle/>
          <a:p>
            <a:r>
              <a:rPr lang="pl-PL" sz="2100" dirty="0"/>
              <a:t>„Nacisk kładziony na potrzebę zachowania ścisłej ciągłości między współczesną refleksją filozoficzną a myślą wypracowaną przez tradycję </a:t>
            </a:r>
            <a:r>
              <a:rPr lang="pl-PL" sz="2100" i="1" dirty="0"/>
              <a:t>chrześcijańską</a:t>
            </a:r>
            <a:r>
              <a:rPr lang="pl-PL" sz="2100" dirty="0"/>
              <a:t> ma zażegnać niebezpieczeństwo, jakie kryje się niektórych nurtach myślowych, dzisiaj szczególnie rozpowszechnionych.</a:t>
            </a:r>
          </a:p>
          <a:p>
            <a:endParaRPr lang="pl-PL" sz="2100" dirty="0"/>
          </a:p>
          <a:p>
            <a:r>
              <a:rPr lang="pl-PL" sz="2100" dirty="0"/>
              <a:t>1) Pierwszy z tych nurtów określany jest mianem </a:t>
            </a:r>
            <a:r>
              <a:rPr lang="pl-PL" sz="2100" i="1" dirty="0"/>
              <a:t>eklektyzmu, </a:t>
            </a:r>
            <a:r>
              <a:rPr lang="pl-PL" sz="2100" dirty="0"/>
              <a:t>który to termin oznacza postawę kogoś, kto w swoich poszukiwaniach, w nauczaniu i w argumentacji, także w sferze teologii, ma zwyczaj posługiwać się izolowanymi ideami zaczerpniętymi z różnych filozofii,  nie bacząc ani na ich spójność i systematyczne powiązania, ani na ich kontekst historyczny. W ten sposób pozbawia się możliwości odróżnienia cząstki prawdy zawartej w danej myśli od tego, co może być w niej błędne lub chybione (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§ 86, </a:t>
            </a:r>
            <a:r>
              <a:rPr lang="pl-PL" sz="2100" dirty="0"/>
              <a:t>str. 130)</a:t>
            </a:r>
          </a:p>
          <a:p>
            <a:r>
              <a:rPr lang="pl-PL" sz="2100" dirty="0">
                <a:solidFill>
                  <a:schemeClr val="bg1">
                    <a:lumMod val="50000"/>
                  </a:schemeClr>
                </a:solidFill>
              </a:rPr>
              <a:t>Pewną skrajną postać eklektyzmu można dostrzec także w retorycznym nadużywaniu terminów filozoficznych, do jakiego uciekają się niektórzy teolodzy. (tamże) </a:t>
            </a:r>
          </a:p>
          <a:p>
            <a:pPr marL="0" indent="0">
              <a:buNone/>
            </a:pPr>
            <a:r>
              <a:rPr lang="pl-PL" sz="2400" dirty="0"/>
              <a:t>   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48404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C426CD-FD44-1B12-44FE-FB3E9105BD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5F0D20D-8105-9DE7-D649-01BC4E7869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678"/>
            <a:ext cx="8229600" cy="1143000"/>
          </a:xfrm>
        </p:spPr>
        <p:txBody>
          <a:bodyPr/>
          <a:lstStyle/>
          <a:p>
            <a:r>
              <a:rPr lang="pl-PL" sz="3600" dirty="0"/>
              <a:t>Współczesna refleksja filozoficzna</a:t>
            </a:r>
            <a:endParaRPr lang="en-US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515AF4F-AD1A-EDAA-CCEA-DA90E3FCE9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3756" y="1134628"/>
            <a:ext cx="9157756" cy="4525963"/>
          </a:xfrm>
        </p:spPr>
        <p:txBody>
          <a:bodyPr/>
          <a:lstStyle/>
          <a:p>
            <a:r>
              <a:rPr lang="pl-PL" sz="2100" dirty="0"/>
              <a:t>„Eklektyzm jest błędem metodologicznym, ale może także zawierać w sobie ukryte tezy </a:t>
            </a:r>
            <a:r>
              <a:rPr lang="pl-PL" sz="2100" i="1" dirty="0"/>
              <a:t>historyzmu</a:t>
            </a:r>
            <a:r>
              <a:rPr lang="pl-PL" sz="2100" dirty="0"/>
              <a:t>. Aby zrozumieć poprawnie jakąś doktrynę powstałą w przeszłości, trzeba ją osadzić we właściwym kontekście historycznym i kulturowym </a:t>
            </a:r>
            <a:r>
              <a:rPr lang="pl-PL" sz="2100" dirty="0">
                <a:solidFill>
                  <a:schemeClr val="accent2"/>
                </a:solidFill>
              </a:rPr>
              <a:t>[czynimy to zawsze, przy każdym myślicielu: skąd pochodził i co się działo w jego mieście/ państwie w tym czasie]. </a:t>
            </a:r>
            <a:r>
              <a:rPr lang="pl-PL" sz="2100" dirty="0">
                <a:solidFill>
                  <a:schemeClr val="tx2"/>
                </a:solidFill>
              </a:rPr>
              <a:t>Natomiast zasadniczą cechą historyzmu jest to, że uznaje on wybraną filozofię za </a:t>
            </a:r>
            <a:r>
              <a:rPr lang="pl-PL" sz="2100" i="1" dirty="0">
                <a:solidFill>
                  <a:schemeClr val="tx2"/>
                </a:solidFill>
              </a:rPr>
              <a:t>prawdziwą</a:t>
            </a:r>
            <a:r>
              <a:rPr lang="pl-PL" sz="2100" dirty="0">
                <a:solidFill>
                  <a:schemeClr val="tx2"/>
                </a:solidFill>
              </a:rPr>
              <a:t>, jeśli odpowiada ona wymogom danej epoki i spełnia wyznaczone jej zadanie historyczne</a:t>
            </a:r>
            <a:r>
              <a:rPr lang="pl-PL" sz="2100" dirty="0"/>
              <a:t>.  (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§</a:t>
            </a:r>
            <a:r>
              <a:rPr lang="pl-PL" sz="2100" dirty="0"/>
              <a:t>87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l-PL" sz="2100" dirty="0"/>
              <a:t>str. 131)</a:t>
            </a:r>
            <a:r>
              <a:rPr lang="pl-PL" sz="2100" dirty="0">
                <a:solidFill>
                  <a:schemeClr val="tx2"/>
                </a:solidFill>
              </a:rPr>
              <a:t> </a:t>
            </a:r>
          </a:p>
          <a:p>
            <a:r>
              <a:rPr lang="pl-PL" sz="2100" dirty="0">
                <a:solidFill>
                  <a:schemeClr val="accent2"/>
                </a:solidFill>
              </a:rPr>
              <a:t>I to jest nasz punkt niezgodności z historyzmem: nauka ma zapewniać stały - krok po kroku - postęp, czyli wznoszenie się na wyższy poziom (technologiczny, intelektualny, moralny). Skutki danej filozofii objawiają się dziesięciolecia, jeśli nie stulecia – później. </a:t>
            </a:r>
          </a:p>
          <a:p>
            <a:r>
              <a:rPr lang="pl-PL" sz="2100" dirty="0">
                <a:solidFill>
                  <a:schemeClr val="accent4"/>
                </a:solidFill>
              </a:rPr>
              <a:t>Podważa się w ten sposób – przynajmniej pośrednio – trwałą wartość prawdy. (tamże)</a:t>
            </a:r>
          </a:p>
          <a:p>
            <a:r>
              <a:rPr lang="pl-PL" sz="2100" dirty="0">
                <a:solidFill>
                  <a:schemeClr val="accent2"/>
                </a:solidFill>
              </a:rPr>
              <a:t>I to jest kolejny punkt niezgody: prawda, przynajmniej w fizyce, to ciąg kolejnych przybliżeń, ale </a:t>
            </a:r>
            <a:r>
              <a:rPr lang="pl-PL" sz="2100" i="1" dirty="0">
                <a:solidFill>
                  <a:schemeClr val="accent2"/>
                </a:solidFill>
              </a:rPr>
              <a:t>nigdy</a:t>
            </a:r>
            <a:r>
              <a:rPr lang="pl-PL" sz="2100" dirty="0">
                <a:solidFill>
                  <a:schemeClr val="accent2"/>
                </a:solidFill>
              </a:rPr>
              <a:t> nie może być dostosowana do historii</a:t>
            </a:r>
            <a:endParaRPr lang="pl-PL" sz="2100" dirty="0"/>
          </a:p>
          <a:p>
            <a:pPr marL="0" indent="0">
              <a:buNone/>
            </a:pPr>
            <a:r>
              <a:rPr lang="pl-PL" sz="2400" dirty="0"/>
              <a:t>   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538005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91C174-ABFB-DB67-DD0E-80D84AD9C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9001B073-00D1-AD87-43EE-9485FB4E2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678"/>
            <a:ext cx="8229600" cy="1143000"/>
          </a:xfrm>
        </p:spPr>
        <p:txBody>
          <a:bodyPr/>
          <a:lstStyle/>
          <a:p>
            <a:r>
              <a:rPr lang="pl-PL" sz="3600" dirty="0"/>
              <a:t>Współczesna refleksja filozoficzna</a:t>
            </a:r>
            <a:endParaRPr lang="en-US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A3B27A36-36BF-D146-481F-087E471114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8520" y="1134628"/>
            <a:ext cx="9073008" cy="4525963"/>
          </a:xfrm>
        </p:spPr>
        <p:txBody>
          <a:bodyPr/>
          <a:lstStyle/>
          <a:p>
            <a:r>
              <a:rPr lang="pl-PL" sz="2100" dirty="0"/>
              <a:t>„Kolejnym niebezpieczeństwem, jakie należy rozważyć, jest </a:t>
            </a:r>
            <a:r>
              <a:rPr lang="pl-PL" sz="2100" i="1" dirty="0"/>
              <a:t>scjentyzm</a:t>
            </a:r>
            <a:r>
              <a:rPr lang="pl-PL" sz="2100" dirty="0"/>
              <a:t>. Ta koncepcja filozoficzna nie uznaje wartości innych form poznania niż formy właściwe dla nauk ścisłych, spychając do sfery wytworów wyobraźni zarówno poznanie religijne jak teologiczne, jak i wiedzę z dziedziny etyki </a:t>
            </a:r>
            <a:r>
              <a:rPr lang="pl-PL" sz="2100" dirty="0">
                <a:solidFill>
                  <a:srgbClr val="FF0000"/>
                </a:solidFill>
              </a:rPr>
              <a:t>[!]</a:t>
            </a:r>
            <a:r>
              <a:rPr lang="pl-PL" sz="2100" dirty="0"/>
              <a:t> i estetyki. W przeszłości tę samą ideę głosił pozytywizm i neopozytywizm, według których twierdzenia o charakterze metafizycznym są pozbawione sensu. Krytyka epistemologiczna wykazał bezpodstawność tego poglądu, teraz jednak odrodził się on w nowej postaci scjentyzmu. […]</a:t>
            </a:r>
          </a:p>
          <a:p>
            <a:r>
              <a:rPr lang="pl-PL" sz="2100" dirty="0"/>
              <a:t>Trzeba niestety stwierdzić, że scjentyzm zalicza wszystko, co dotyczy pytania o sens życia, do sfery irracjonalnej lub do domeny wyobraźni. […] Prowadzi to do zubożenia ludzkiej refleksji przez usunięcie z jej zasięgu owych fundamentalnych pytań, które </a:t>
            </a:r>
            <a:r>
              <a:rPr lang="pl-PL" sz="2100" i="1" dirty="0" err="1"/>
              <a:t>animal</a:t>
            </a:r>
            <a:r>
              <a:rPr lang="pl-PL" sz="2100" i="1" dirty="0"/>
              <a:t> </a:t>
            </a:r>
            <a:r>
              <a:rPr lang="pl-PL" sz="2100" i="1" dirty="0" err="1"/>
              <a:t>rationale</a:t>
            </a:r>
            <a:r>
              <a:rPr lang="pl-PL" sz="2100" dirty="0"/>
              <a:t> od początku swego życia na ziemi nieustannie sobie zadawał.” [i ciągle zadaje]   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625928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7BC84-EB1F-E916-2EBF-017FEA017B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CAB373B-097F-F491-DC24-8A3A04F81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5678"/>
            <a:ext cx="8229600" cy="1143000"/>
          </a:xfrm>
        </p:spPr>
        <p:txBody>
          <a:bodyPr/>
          <a:lstStyle/>
          <a:p>
            <a:r>
              <a:rPr lang="pl-PL" sz="3600" dirty="0"/>
              <a:t>Współczesna refleksja filozoficzna</a:t>
            </a:r>
            <a:endParaRPr lang="en-US" sz="36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90D0D63-C7AA-7651-03FE-EE67BDA3CF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108520" y="1134628"/>
            <a:ext cx="9252520" cy="4525963"/>
          </a:xfrm>
        </p:spPr>
        <p:txBody>
          <a:bodyPr/>
          <a:lstStyle/>
          <a:p>
            <a:r>
              <a:rPr lang="pl-PL" sz="2100" dirty="0"/>
              <a:t>„Źródłem nie mniejszych zagrożeń jest </a:t>
            </a:r>
            <a:r>
              <a:rPr lang="pl-PL" sz="2100" i="1" dirty="0"/>
              <a:t>pragmatyzm – </a:t>
            </a:r>
            <a:r>
              <a:rPr lang="pl-PL" sz="2100" dirty="0"/>
              <a:t>sposób myślenia tych, którzy dokonując wyborów nie widzą potrzeby odwoływania się do refleksji teoretycznej ani do ocen opartych na zasadach etycznych. Ten nurt myślowy ma doniosłe konsekwencje praktyczne. </a:t>
            </a:r>
          </a:p>
          <a:p>
            <a:r>
              <a:rPr lang="pl-PL" sz="2100" dirty="0"/>
              <a:t>W szczególności doprowadził do ukształtowania się </a:t>
            </a:r>
            <a:r>
              <a:rPr lang="pl-PL" sz="2100" i="1" dirty="0"/>
              <a:t>pewnej</a:t>
            </a:r>
            <a:r>
              <a:rPr lang="pl-PL" sz="2100" dirty="0"/>
              <a:t> koncepcji demokracji, w której nie ma miejsca na jakiejkolwiek odniesienie do zasad o charakterze </a:t>
            </a:r>
            <a:r>
              <a:rPr lang="pl-PL" sz="2100" i="1" dirty="0"/>
              <a:t>aksjologicznym</a:t>
            </a:r>
            <a:r>
              <a:rPr lang="pl-PL" sz="2100" dirty="0"/>
              <a:t> [</a:t>
            </a:r>
            <a:r>
              <a:rPr lang="pl-PL" sz="2100" dirty="0">
                <a:solidFill>
                  <a:schemeClr val="accent2"/>
                </a:solidFill>
              </a:rPr>
              <a:t>zob. wykład „Aksjologia” w pakiecie „Dydaktyka kognitywistyczna”], </a:t>
            </a:r>
            <a:r>
              <a:rPr lang="pl-PL" sz="2100" dirty="0"/>
              <a:t>a więc niezmiennych: o dopuszczalności lub niedopuszczalności określonego postępowania decyduje tu głosowanie większości parlamentarnej. Konsekwencje takiego założenia są oczywiste: najważniejsze wybory </a:t>
            </a:r>
            <a:r>
              <a:rPr lang="pl-PL" sz="2100" i="1" dirty="0"/>
              <a:t>moralne</a:t>
            </a:r>
            <a:r>
              <a:rPr lang="pl-PL" sz="2100" dirty="0"/>
              <a:t> człowieka zostają w rzeczywistości uzależnione od decyzji podejmowanych doraźnie przez organy instytucjonalne.   (</a:t>
            </a:r>
            <a:r>
              <a:rPr lang="pl-PL" sz="2100" dirty="0">
                <a:latin typeface="Arial" panose="020B0604020202020204" pitchFamily="34" charset="0"/>
                <a:cs typeface="Arial" panose="020B0604020202020204" pitchFamily="34" charset="0"/>
              </a:rPr>
              <a:t>§89, str. 132)</a:t>
            </a:r>
            <a:endParaRPr lang="en-US" sz="2600" i="1" dirty="0"/>
          </a:p>
        </p:txBody>
      </p:sp>
    </p:spTree>
    <p:extLst>
      <p:ext uri="{BB962C8B-B14F-4D97-AF65-F5344CB8AC3E}">
        <p14:creationId xmlns:p14="http://schemas.microsoft.com/office/powerpoint/2010/main" val="2614311562"/>
      </p:ext>
    </p:extLst>
  </p:cSld>
  <p:clrMapOvr>
    <a:masterClrMapping/>
  </p:clrMapOvr>
</p:sld>
</file>

<file path=ppt/theme/theme1.xml><?xml version="1.0" encoding="utf-8"?>
<a:theme xmlns:a="http://schemas.openxmlformats.org/drawingml/2006/main" name="Projekt domyślny">
  <a:themeElements>
    <a:clrScheme name="Projekt domyśln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rojekt domyślny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Projekt domyśln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kt domyśln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kt domyśln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4503</TotalTime>
  <Words>1852</Words>
  <Application>Microsoft Office PowerPoint</Application>
  <PresentationFormat>Pokaz na ekranie (4:3)</PresentationFormat>
  <Paragraphs>62</Paragraphs>
  <Slides>13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13</vt:i4>
      </vt:variant>
    </vt:vector>
  </HeadingPairs>
  <TitlesOfParts>
    <vt:vector size="17" baseType="lpstr">
      <vt:lpstr>Aptos</vt:lpstr>
      <vt:lpstr>Arial</vt:lpstr>
      <vt:lpstr>Arial Unicode MS</vt:lpstr>
      <vt:lpstr>Projekt domyślny</vt:lpstr>
      <vt:lpstr>Filozofia przyrody</vt:lpstr>
      <vt:lpstr>Wprowadzenie</vt:lpstr>
      <vt:lpstr>Filozofia, czyli „umiłowanie mądrości”</vt:lpstr>
      <vt:lpstr>Obecny status filozofii</vt:lpstr>
      <vt:lpstr>Niektóry filozofowie</vt:lpstr>
      <vt:lpstr>Współczesna refleksja filozoficzna</vt:lpstr>
      <vt:lpstr>Współczesna refleksja filozoficzna</vt:lpstr>
      <vt:lpstr>Współczesna refleksja filozoficzna</vt:lpstr>
      <vt:lpstr>Współczesna refleksja filozoficzna</vt:lpstr>
      <vt:lpstr>Współczesna refleksja filozoficzna</vt:lpstr>
      <vt:lpstr>… do teologów</vt:lpstr>
      <vt:lpstr>… do naukowców</vt:lpstr>
      <vt:lpstr>Podsumowanie</vt:lpstr>
    </vt:vector>
  </TitlesOfParts>
  <Company>UMK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Filozofia przyrody</dc:title>
  <dc:creator>GK</dc:creator>
  <cp:lastModifiedBy>Maria Karwasz</cp:lastModifiedBy>
  <cp:revision>79</cp:revision>
  <dcterms:created xsi:type="dcterms:W3CDTF">2023-10-29T15:31:37Z</dcterms:created>
  <dcterms:modified xsi:type="dcterms:W3CDTF">2024-12-02T21:12:10Z</dcterms:modified>
</cp:coreProperties>
</file>