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55" r:id="rId3"/>
    <p:sldId id="356" r:id="rId4"/>
    <p:sldId id="313" r:id="rId5"/>
    <p:sldId id="321" r:id="rId6"/>
    <p:sldId id="340" r:id="rId7"/>
    <p:sldId id="344" r:id="rId8"/>
    <p:sldId id="323" r:id="rId9"/>
    <p:sldId id="322" r:id="rId10"/>
    <p:sldId id="349" r:id="rId11"/>
    <p:sldId id="351" r:id="rId12"/>
    <p:sldId id="358" r:id="rId13"/>
    <p:sldId id="357" r:id="rId14"/>
    <p:sldId id="360" r:id="rId15"/>
    <p:sldId id="324" r:id="rId16"/>
    <p:sldId id="325" r:id="rId17"/>
    <p:sldId id="326" r:id="rId18"/>
    <p:sldId id="327" r:id="rId19"/>
    <p:sldId id="328" r:id="rId20"/>
    <p:sldId id="329" r:id="rId21"/>
    <p:sldId id="330" r:id="rId22"/>
    <p:sldId id="332" r:id="rId23"/>
    <p:sldId id="334" r:id="rId24"/>
    <p:sldId id="335" r:id="rId25"/>
    <p:sldId id="336" r:id="rId26"/>
    <p:sldId id="337" r:id="rId27"/>
    <p:sldId id="338" r:id="rId28"/>
    <p:sldId id="347" r:id="rId29"/>
    <p:sldId id="348" r:id="rId30"/>
    <p:sldId id="359" r:id="rId31"/>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5C0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64" autoAdjust="0"/>
    <p:restoredTop sz="94660"/>
  </p:normalViewPr>
  <p:slideViewPr>
    <p:cSldViewPr>
      <p:cViewPr varScale="1">
        <p:scale>
          <a:sx n="48" d="100"/>
          <a:sy n="48" d="100"/>
        </p:scale>
        <p:origin x="642"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8464CA-B63A-41E1-AEBF-246CFEB1ABF0}" type="datetimeFigureOut">
              <a:rPr lang="pl-PL" smtClean="0"/>
              <a:t>26.03.2025</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ACFA13-A695-44A6-B529-4C79C8208767}" type="slidenum">
              <a:rPr lang="pl-PL" smtClean="0"/>
              <a:t>‹#›</a:t>
            </a:fld>
            <a:endParaRPr lang="pl-PL"/>
          </a:p>
        </p:txBody>
      </p:sp>
    </p:spTree>
    <p:extLst>
      <p:ext uri="{BB962C8B-B14F-4D97-AF65-F5344CB8AC3E}">
        <p14:creationId xmlns:p14="http://schemas.microsoft.com/office/powerpoint/2010/main" val="424258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 dello schema</a:t>
            </a:r>
            <a:endParaRPr lang="pl-PL"/>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pl-PL"/>
          </a:p>
        </p:txBody>
      </p:sp>
      <p:sp>
        <p:nvSpPr>
          <p:cNvPr id="4" name="Rectangle 4">
            <a:extLst>
              <a:ext uri="{FF2B5EF4-FFF2-40B4-BE49-F238E27FC236}">
                <a16:creationId xmlns:a16="http://schemas.microsoft.com/office/drawing/2014/main" id="{BEA9196A-D6DF-27DF-0285-F1902D35452D}"/>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730C7818-F5FD-D630-5715-4FB36869772C}"/>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B27C8AFA-18A3-DCEE-D5EE-3999C1D914F1}"/>
              </a:ext>
            </a:extLst>
          </p:cNvPr>
          <p:cNvSpPr>
            <a:spLocks noGrp="1" noChangeArrowheads="1"/>
          </p:cNvSpPr>
          <p:nvPr>
            <p:ph type="sldNum" sz="quarter" idx="12"/>
          </p:nvPr>
        </p:nvSpPr>
        <p:spPr>
          <a:ln/>
        </p:spPr>
        <p:txBody>
          <a:bodyPr/>
          <a:lstStyle>
            <a:lvl1pPr>
              <a:defRPr/>
            </a:lvl1pPr>
          </a:lstStyle>
          <a:p>
            <a:pPr>
              <a:defRPr/>
            </a:pPr>
            <a:fld id="{068E38CF-E202-4A98-B30F-9C1496FA1DE9}" type="slidenum">
              <a:rPr lang="en-AU" altLang="it-IT"/>
              <a:pPr>
                <a:defRPr/>
              </a:pPr>
              <a:t>‹#›</a:t>
            </a:fld>
            <a:endParaRPr lang="en-AU" altLang="it-IT"/>
          </a:p>
        </p:txBody>
      </p:sp>
    </p:spTree>
    <p:extLst>
      <p:ext uri="{BB962C8B-B14F-4D97-AF65-F5344CB8AC3E}">
        <p14:creationId xmlns:p14="http://schemas.microsoft.com/office/powerpoint/2010/main" val="195470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Rectangle 4">
            <a:extLst>
              <a:ext uri="{FF2B5EF4-FFF2-40B4-BE49-F238E27FC236}">
                <a16:creationId xmlns:a16="http://schemas.microsoft.com/office/drawing/2014/main" id="{B7CB20E4-AD79-0E4E-CC72-219B6EA4BC39}"/>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8D5FA53E-070D-A060-ABEE-1EBE3911D011}"/>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047B17A9-AC10-2CB5-36FF-648E1E3DEBBA}"/>
              </a:ext>
            </a:extLst>
          </p:cNvPr>
          <p:cNvSpPr>
            <a:spLocks noGrp="1" noChangeArrowheads="1"/>
          </p:cNvSpPr>
          <p:nvPr>
            <p:ph type="sldNum" sz="quarter" idx="12"/>
          </p:nvPr>
        </p:nvSpPr>
        <p:spPr>
          <a:ln/>
        </p:spPr>
        <p:txBody>
          <a:bodyPr/>
          <a:lstStyle>
            <a:lvl1pPr>
              <a:defRPr/>
            </a:lvl1pPr>
          </a:lstStyle>
          <a:p>
            <a:pPr>
              <a:defRPr/>
            </a:pPr>
            <a:fld id="{EAF213B6-AC28-47B1-BAC5-871EDF8E455A}" type="slidenum">
              <a:rPr lang="en-AU" altLang="it-IT"/>
              <a:pPr>
                <a:defRPr/>
              </a:pPr>
              <a:t>‹#›</a:t>
            </a:fld>
            <a:endParaRPr lang="en-AU" altLang="it-IT"/>
          </a:p>
        </p:txBody>
      </p:sp>
    </p:spTree>
    <p:extLst>
      <p:ext uri="{BB962C8B-B14F-4D97-AF65-F5344CB8AC3E}">
        <p14:creationId xmlns:p14="http://schemas.microsoft.com/office/powerpoint/2010/main" val="973892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 dello schema</a:t>
            </a:r>
            <a:endParaRPr lang="pl-PL"/>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Rectangle 4">
            <a:extLst>
              <a:ext uri="{FF2B5EF4-FFF2-40B4-BE49-F238E27FC236}">
                <a16:creationId xmlns:a16="http://schemas.microsoft.com/office/drawing/2014/main" id="{13611CE0-2076-66B7-7D13-4C8B2946E89A}"/>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5061A4F8-65EC-3226-E85A-659A4C4C280B}"/>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C63DBF53-FA9A-D987-15CA-B5552CA81304}"/>
              </a:ext>
            </a:extLst>
          </p:cNvPr>
          <p:cNvSpPr>
            <a:spLocks noGrp="1" noChangeArrowheads="1"/>
          </p:cNvSpPr>
          <p:nvPr>
            <p:ph type="sldNum" sz="quarter" idx="12"/>
          </p:nvPr>
        </p:nvSpPr>
        <p:spPr>
          <a:ln/>
        </p:spPr>
        <p:txBody>
          <a:bodyPr/>
          <a:lstStyle>
            <a:lvl1pPr>
              <a:defRPr/>
            </a:lvl1pPr>
          </a:lstStyle>
          <a:p>
            <a:pPr>
              <a:defRPr/>
            </a:pPr>
            <a:fld id="{47A5835D-42A0-43E2-A41B-3FF79D0821BB}" type="slidenum">
              <a:rPr lang="en-AU" altLang="it-IT"/>
              <a:pPr>
                <a:defRPr/>
              </a:pPr>
              <a:t>‹#›</a:t>
            </a:fld>
            <a:endParaRPr lang="en-AU" altLang="it-IT"/>
          </a:p>
        </p:txBody>
      </p:sp>
    </p:spTree>
    <p:extLst>
      <p:ext uri="{BB962C8B-B14F-4D97-AF65-F5344CB8AC3E}">
        <p14:creationId xmlns:p14="http://schemas.microsoft.com/office/powerpoint/2010/main" val="461040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Rectangle 4">
            <a:extLst>
              <a:ext uri="{FF2B5EF4-FFF2-40B4-BE49-F238E27FC236}">
                <a16:creationId xmlns:a16="http://schemas.microsoft.com/office/drawing/2014/main" id="{3152480C-B32E-BC9C-F4B1-14C7CE17EDB9}"/>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CF9A3902-EDCF-B53E-D93A-C8190B152E60}"/>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AE539829-7FAF-70B1-7769-AD96A686CCC9}"/>
              </a:ext>
            </a:extLst>
          </p:cNvPr>
          <p:cNvSpPr>
            <a:spLocks noGrp="1" noChangeArrowheads="1"/>
          </p:cNvSpPr>
          <p:nvPr>
            <p:ph type="sldNum" sz="quarter" idx="12"/>
          </p:nvPr>
        </p:nvSpPr>
        <p:spPr>
          <a:ln/>
        </p:spPr>
        <p:txBody>
          <a:bodyPr/>
          <a:lstStyle>
            <a:lvl1pPr>
              <a:defRPr/>
            </a:lvl1pPr>
          </a:lstStyle>
          <a:p>
            <a:pPr>
              <a:defRPr/>
            </a:pPr>
            <a:fld id="{C5B2603B-9DAC-4D4C-989B-620E101CB640}" type="slidenum">
              <a:rPr lang="en-AU" altLang="it-IT"/>
              <a:pPr>
                <a:defRPr/>
              </a:pPr>
              <a:t>‹#›</a:t>
            </a:fld>
            <a:endParaRPr lang="en-AU" altLang="it-IT"/>
          </a:p>
        </p:txBody>
      </p:sp>
    </p:spTree>
    <p:extLst>
      <p:ext uri="{BB962C8B-B14F-4D97-AF65-F5344CB8AC3E}">
        <p14:creationId xmlns:p14="http://schemas.microsoft.com/office/powerpoint/2010/main" val="1763176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 dello schema</a:t>
            </a:r>
            <a:endParaRPr lang="pl-PL"/>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gli stili del testo dello schema</a:t>
            </a:r>
          </a:p>
        </p:txBody>
      </p:sp>
      <p:sp>
        <p:nvSpPr>
          <p:cNvPr id="4" name="Rectangle 4">
            <a:extLst>
              <a:ext uri="{FF2B5EF4-FFF2-40B4-BE49-F238E27FC236}">
                <a16:creationId xmlns:a16="http://schemas.microsoft.com/office/drawing/2014/main" id="{8F1262EE-D505-DA7C-C547-57D5A84F6668}"/>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FEB9C07C-8FA3-9D26-69F9-52E0D2D108E5}"/>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158B9730-1E0C-4307-BBB6-490F7B262526}"/>
              </a:ext>
            </a:extLst>
          </p:cNvPr>
          <p:cNvSpPr>
            <a:spLocks noGrp="1" noChangeArrowheads="1"/>
          </p:cNvSpPr>
          <p:nvPr>
            <p:ph type="sldNum" sz="quarter" idx="12"/>
          </p:nvPr>
        </p:nvSpPr>
        <p:spPr>
          <a:ln/>
        </p:spPr>
        <p:txBody>
          <a:bodyPr/>
          <a:lstStyle>
            <a:lvl1pPr>
              <a:defRPr/>
            </a:lvl1pPr>
          </a:lstStyle>
          <a:p>
            <a:pPr>
              <a:defRPr/>
            </a:pPr>
            <a:fld id="{676A7FCF-497F-4022-8ADB-9F4FFCC0C47E}" type="slidenum">
              <a:rPr lang="en-AU" altLang="it-IT"/>
              <a:pPr>
                <a:defRPr/>
              </a:pPr>
              <a:t>‹#›</a:t>
            </a:fld>
            <a:endParaRPr lang="en-AU" altLang="it-IT"/>
          </a:p>
        </p:txBody>
      </p:sp>
    </p:spTree>
    <p:extLst>
      <p:ext uri="{BB962C8B-B14F-4D97-AF65-F5344CB8AC3E}">
        <p14:creationId xmlns:p14="http://schemas.microsoft.com/office/powerpoint/2010/main" val="349827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5" name="Rectangle 4">
            <a:extLst>
              <a:ext uri="{FF2B5EF4-FFF2-40B4-BE49-F238E27FC236}">
                <a16:creationId xmlns:a16="http://schemas.microsoft.com/office/drawing/2014/main" id="{3D494D59-3BF9-5AEA-CE5F-FA9B7669E58D}"/>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6" name="Rectangle 5">
            <a:extLst>
              <a:ext uri="{FF2B5EF4-FFF2-40B4-BE49-F238E27FC236}">
                <a16:creationId xmlns:a16="http://schemas.microsoft.com/office/drawing/2014/main" id="{1B5C1E58-1395-58BC-76E5-2277A0AEB33C}"/>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7" name="Rectangle 6">
            <a:extLst>
              <a:ext uri="{FF2B5EF4-FFF2-40B4-BE49-F238E27FC236}">
                <a16:creationId xmlns:a16="http://schemas.microsoft.com/office/drawing/2014/main" id="{24835BDA-A1FA-7AE5-59BD-C4A75FD6F999}"/>
              </a:ext>
            </a:extLst>
          </p:cNvPr>
          <p:cNvSpPr>
            <a:spLocks noGrp="1" noChangeArrowheads="1"/>
          </p:cNvSpPr>
          <p:nvPr>
            <p:ph type="sldNum" sz="quarter" idx="12"/>
          </p:nvPr>
        </p:nvSpPr>
        <p:spPr>
          <a:ln/>
        </p:spPr>
        <p:txBody>
          <a:bodyPr/>
          <a:lstStyle>
            <a:lvl1pPr>
              <a:defRPr/>
            </a:lvl1pPr>
          </a:lstStyle>
          <a:p>
            <a:pPr>
              <a:defRPr/>
            </a:pPr>
            <a:fld id="{5491B537-C81D-4395-A92C-1CE287A18C99}" type="slidenum">
              <a:rPr lang="en-AU" altLang="it-IT"/>
              <a:pPr>
                <a:defRPr/>
              </a:pPr>
              <a:t>‹#›</a:t>
            </a:fld>
            <a:endParaRPr lang="en-AU" altLang="it-IT"/>
          </a:p>
        </p:txBody>
      </p:sp>
    </p:spTree>
    <p:extLst>
      <p:ext uri="{BB962C8B-B14F-4D97-AF65-F5344CB8AC3E}">
        <p14:creationId xmlns:p14="http://schemas.microsoft.com/office/powerpoint/2010/main" val="2292027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 dello schema</a:t>
            </a:r>
            <a:endParaRPr lang="pl-PL"/>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7" name="Rectangle 4">
            <a:extLst>
              <a:ext uri="{FF2B5EF4-FFF2-40B4-BE49-F238E27FC236}">
                <a16:creationId xmlns:a16="http://schemas.microsoft.com/office/drawing/2014/main" id="{200E9156-FE9E-D563-104E-C5472504CE7D}"/>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8" name="Rectangle 5">
            <a:extLst>
              <a:ext uri="{FF2B5EF4-FFF2-40B4-BE49-F238E27FC236}">
                <a16:creationId xmlns:a16="http://schemas.microsoft.com/office/drawing/2014/main" id="{EF013D3B-DEFC-31FE-1B08-B6B575038E24}"/>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9" name="Rectangle 6">
            <a:extLst>
              <a:ext uri="{FF2B5EF4-FFF2-40B4-BE49-F238E27FC236}">
                <a16:creationId xmlns:a16="http://schemas.microsoft.com/office/drawing/2014/main" id="{53C209F2-D370-A91F-219E-033F39A73E12}"/>
              </a:ext>
            </a:extLst>
          </p:cNvPr>
          <p:cNvSpPr>
            <a:spLocks noGrp="1" noChangeArrowheads="1"/>
          </p:cNvSpPr>
          <p:nvPr>
            <p:ph type="sldNum" sz="quarter" idx="12"/>
          </p:nvPr>
        </p:nvSpPr>
        <p:spPr>
          <a:ln/>
        </p:spPr>
        <p:txBody>
          <a:bodyPr/>
          <a:lstStyle>
            <a:lvl1pPr>
              <a:defRPr/>
            </a:lvl1pPr>
          </a:lstStyle>
          <a:p>
            <a:pPr>
              <a:defRPr/>
            </a:pPr>
            <a:fld id="{9F2FC12A-F670-45AB-954C-0A44C35D15BA}" type="slidenum">
              <a:rPr lang="en-AU" altLang="it-IT"/>
              <a:pPr>
                <a:defRPr/>
              </a:pPr>
              <a:t>‹#›</a:t>
            </a:fld>
            <a:endParaRPr lang="en-AU" altLang="it-IT"/>
          </a:p>
        </p:txBody>
      </p:sp>
    </p:spTree>
    <p:extLst>
      <p:ext uri="{BB962C8B-B14F-4D97-AF65-F5344CB8AC3E}">
        <p14:creationId xmlns:p14="http://schemas.microsoft.com/office/powerpoint/2010/main" val="119282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Rectangle 4">
            <a:extLst>
              <a:ext uri="{FF2B5EF4-FFF2-40B4-BE49-F238E27FC236}">
                <a16:creationId xmlns:a16="http://schemas.microsoft.com/office/drawing/2014/main" id="{9D180C5D-A280-AE7C-7521-3CF48B42B550}"/>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4" name="Rectangle 5">
            <a:extLst>
              <a:ext uri="{FF2B5EF4-FFF2-40B4-BE49-F238E27FC236}">
                <a16:creationId xmlns:a16="http://schemas.microsoft.com/office/drawing/2014/main" id="{FBCFC318-0FF0-B19B-C0BF-D4E90EE8FCE2}"/>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5" name="Rectangle 6">
            <a:extLst>
              <a:ext uri="{FF2B5EF4-FFF2-40B4-BE49-F238E27FC236}">
                <a16:creationId xmlns:a16="http://schemas.microsoft.com/office/drawing/2014/main" id="{E859C6EE-136D-FE23-3358-E2D5E6BD6295}"/>
              </a:ext>
            </a:extLst>
          </p:cNvPr>
          <p:cNvSpPr>
            <a:spLocks noGrp="1" noChangeArrowheads="1"/>
          </p:cNvSpPr>
          <p:nvPr>
            <p:ph type="sldNum" sz="quarter" idx="12"/>
          </p:nvPr>
        </p:nvSpPr>
        <p:spPr>
          <a:ln/>
        </p:spPr>
        <p:txBody>
          <a:bodyPr/>
          <a:lstStyle>
            <a:lvl1pPr>
              <a:defRPr/>
            </a:lvl1pPr>
          </a:lstStyle>
          <a:p>
            <a:pPr>
              <a:defRPr/>
            </a:pPr>
            <a:fld id="{02CF127B-108C-4BF0-9042-637E8F514B70}" type="slidenum">
              <a:rPr lang="en-AU" altLang="it-IT"/>
              <a:pPr>
                <a:defRPr/>
              </a:pPr>
              <a:t>‹#›</a:t>
            </a:fld>
            <a:endParaRPr lang="en-AU" altLang="it-IT"/>
          </a:p>
        </p:txBody>
      </p:sp>
    </p:spTree>
    <p:extLst>
      <p:ext uri="{BB962C8B-B14F-4D97-AF65-F5344CB8AC3E}">
        <p14:creationId xmlns:p14="http://schemas.microsoft.com/office/powerpoint/2010/main" val="106816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449B85E-C545-6E3B-CDAC-1FE3C64C0F37}"/>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3" name="Rectangle 5">
            <a:extLst>
              <a:ext uri="{FF2B5EF4-FFF2-40B4-BE49-F238E27FC236}">
                <a16:creationId xmlns:a16="http://schemas.microsoft.com/office/drawing/2014/main" id="{D1D4FA95-F49C-0612-828B-D8E252A00648}"/>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4" name="Rectangle 6">
            <a:extLst>
              <a:ext uri="{FF2B5EF4-FFF2-40B4-BE49-F238E27FC236}">
                <a16:creationId xmlns:a16="http://schemas.microsoft.com/office/drawing/2014/main" id="{327E41CE-DD00-AF42-11BA-395A3F29AF5B}"/>
              </a:ext>
            </a:extLst>
          </p:cNvPr>
          <p:cNvSpPr>
            <a:spLocks noGrp="1" noChangeArrowheads="1"/>
          </p:cNvSpPr>
          <p:nvPr>
            <p:ph type="sldNum" sz="quarter" idx="12"/>
          </p:nvPr>
        </p:nvSpPr>
        <p:spPr>
          <a:ln/>
        </p:spPr>
        <p:txBody>
          <a:bodyPr/>
          <a:lstStyle>
            <a:lvl1pPr>
              <a:defRPr/>
            </a:lvl1pPr>
          </a:lstStyle>
          <a:p>
            <a:pPr>
              <a:defRPr/>
            </a:pPr>
            <a:fld id="{4D6F2B79-C2D7-4FCE-B823-2AF89AF40027}" type="slidenum">
              <a:rPr lang="en-AU" altLang="it-IT"/>
              <a:pPr>
                <a:defRPr/>
              </a:pPr>
              <a:t>‹#›</a:t>
            </a:fld>
            <a:endParaRPr lang="en-AU" altLang="it-IT"/>
          </a:p>
        </p:txBody>
      </p:sp>
    </p:spTree>
    <p:extLst>
      <p:ext uri="{BB962C8B-B14F-4D97-AF65-F5344CB8AC3E}">
        <p14:creationId xmlns:p14="http://schemas.microsoft.com/office/powerpoint/2010/main" val="236383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endParaRPr lang="pl-PL"/>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DF3A9645-F737-0F34-121C-D335FC895E40}"/>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6" name="Rectangle 5">
            <a:extLst>
              <a:ext uri="{FF2B5EF4-FFF2-40B4-BE49-F238E27FC236}">
                <a16:creationId xmlns:a16="http://schemas.microsoft.com/office/drawing/2014/main" id="{054FA305-87C2-83CC-803B-2F3495D3A71E}"/>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7" name="Rectangle 6">
            <a:extLst>
              <a:ext uri="{FF2B5EF4-FFF2-40B4-BE49-F238E27FC236}">
                <a16:creationId xmlns:a16="http://schemas.microsoft.com/office/drawing/2014/main" id="{C6C4BDEE-16B7-E6DE-5D98-5211CD83B10F}"/>
              </a:ext>
            </a:extLst>
          </p:cNvPr>
          <p:cNvSpPr>
            <a:spLocks noGrp="1" noChangeArrowheads="1"/>
          </p:cNvSpPr>
          <p:nvPr>
            <p:ph type="sldNum" sz="quarter" idx="12"/>
          </p:nvPr>
        </p:nvSpPr>
        <p:spPr>
          <a:ln/>
        </p:spPr>
        <p:txBody>
          <a:bodyPr/>
          <a:lstStyle>
            <a:lvl1pPr>
              <a:defRPr/>
            </a:lvl1pPr>
          </a:lstStyle>
          <a:p>
            <a:pPr>
              <a:defRPr/>
            </a:pPr>
            <a:fld id="{4DD4B5AF-782E-4A4A-95D1-338462A1CF77}" type="slidenum">
              <a:rPr lang="en-AU" altLang="it-IT"/>
              <a:pPr>
                <a:defRPr/>
              </a:pPr>
              <a:t>‹#›</a:t>
            </a:fld>
            <a:endParaRPr lang="en-AU" altLang="it-IT"/>
          </a:p>
        </p:txBody>
      </p:sp>
    </p:spTree>
    <p:extLst>
      <p:ext uri="{BB962C8B-B14F-4D97-AF65-F5344CB8AC3E}">
        <p14:creationId xmlns:p14="http://schemas.microsoft.com/office/powerpoint/2010/main" val="306791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endParaRPr lang="pl-PL"/>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C89F886B-E90D-A686-9998-07EA9FC54AE8}"/>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6" name="Rectangle 5">
            <a:extLst>
              <a:ext uri="{FF2B5EF4-FFF2-40B4-BE49-F238E27FC236}">
                <a16:creationId xmlns:a16="http://schemas.microsoft.com/office/drawing/2014/main" id="{CF760D80-740A-6B01-F22E-015DECF5E130}"/>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7" name="Rectangle 6">
            <a:extLst>
              <a:ext uri="{FF2B5EF4-FFF2-40B4-BE49-F238E27FC236}">
                <a16:creationId xmlns:a16="http://schemas.microsoft.com/office/drawing/2014/main" id="{AF0993A0-5C4E-101E-D8FB-FE4D5642F0B3}"/>
              </a:ext>
            </a:extLst>
          </p:cNvPr>
          <p:cNvSpPr>
            <a:spLocks noGrp="1" noChangeArrowheads="1"/>
          </p:cNvSpPr>
          <p:nvPr>
            <p:ph type="sldNum" sz="quarter" idx="12"/>
          </p:nvPr>
        </p:nvSpPr>
        <p:spPr>
          <a:ln/>
        </p:spPr>
        <p:txBody>
          <a:bodyPr/>
          <a:lstStyle>
            <a:lvl1pPr>
              <a:defRPr/>
            </a:lvl1pPr>
          </a:lstStyle>
          <a:p>
            <a:pPr>
              <a:defRPr/>
            </a:pPr>
            <a:fld id="{87A5D2AA-3FA6-4385-A608-77D24E1307E1}" type="slidenum">
              <a:rPr lang="en-AU" altLang="it-IT"/>
              <a:pPr>
                <a:defRPr/>
              </a:pPr>
              <a:t>‹#›</a:t>
            </a:fld>
            <a:endParaRPr lang="en-AU" altLang="it-IT"/>
          </a:p>
        </p:txBody>
      </p:sp>
    </p:spTree>
    <p:extLst>
      <p:ext uri="{BB962C8B-B14F-4D97-AF65-F5344CB8AC3E}">
        <p14:creationId xmlns:p14="http://schemas.microsoft.com/office/powerpoint/2010/main" val="2166856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FE3CEBA-51AD-8F47-4FC3-C90219609CB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altLang="it-IT"/>
              <a:t>Kliknij, aby edytować styl wzorca tytułu</a:t>
            </a:r>
          </a:p>
        </p:txBody>
      </p:sp>
      <p:sp>
        <p:nvSpPr>
          <p:cNvPr id="1027" name="Rectangle 3">
            <a:extLst>
              <a:ext uri="{FF2B5EF4-FFF2-40B4-BE49-F238E27FC236}">
                <a16:creationId xmlns:a16="http://schemas.microsoft.com/office/drawing/2014/main" id="{9788A1C1-29D3-EAFA-0878-25DDD6A0D50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ltLang="it-IT"/>
              <a:t>Kliknij, aby edytować style wzorca tekstu</a:t>
            </a:r>
          </a:p>
          <a:p>
            <a:pPr lvl="1"/>
            <a:r>
              <a:rPr lang="en-AU" altLang="it-IT"/>
              <a:t>Drugi poziom</a:t>
            </a:r>
          </a:p>
          <a:p>
            <a:pPr lvl="2"/>
            <a:r>
              <a:rPr lang="en-AU" altLang="it-IT"/>
              <a:t>Trzeci poziom</a:t>
            </a:r>
          </a:p>
          <a:p>
            <a:pPr lvl="3"/>
            <a:r>
              <a:rPr lang="en-AU" altLang="it-IT"/>
              <a:t>Czwarty poziom</a:t>
            </a:r>
          </a:p>
          <a:p>
            <a:pPr lvl="4"/>
            <a:r>
              <a:rPr lang="en-AU" altLang="it-IT"/>
              <a:t>Piąty poziom</a:t>
            </a:r>
          </a:p>
        </p:txBody>
      </p:sp>
      <p:sp>
        <p:nvSpPr>
          <p:cNvPr id="1028" name="Rectangle 4">
            <a:extLst>
              <a:ext uri="{FF2B5EF4-FFF2-40B4-BE49-F238E27FC236}">
                <a16:creationId xmlns:a16="http://schemas.microsoft.com/office/drawing/2014/main" id="{BA8A7F8B-899C-DDC9-EBA8-745838422EB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AU" altLang="it-IT"/>
          </a:p>
        </p:txBody>
      </p:sp>
      <p:sp>
        <p:nvSpPr>
          <p:cNvPr id="1029" name="Rectangle 5">
            <a:extLst>
              <a:ext uri="{FF2B5EF4-FFF2-40B4-BE49-F238E27FC236}">
                <a16:creationId xmlns:a16="http://schemas.microsoft.com/office/drawing/2014/main" id="{485DA0A7-3C41-1206-FE58-1CFD13F22B10}"/>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AU" altLang="it-IT"/>
          </a:p>
        </p:txBody>
      </p:sp>
      <p:sp>
        <p:nvSpPr>
          <p:cNvPr id="1030" name="Rectangle 6">
            <a:extLst>
              <a:ext uri="{FF2B5EF4-FFF2-40B4-BE49-F238E27FC236}">
                <a16:creationId xmlns:a16="http://schemas.microsoft.com/office/drawing/2014/main" id="{5047B927-1B50-ECC6-B22C-CD1EC7ADAF8C}"/>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E2DC9A5-362C-4AE0-86BD-09B7919B68B3}" type="slidenum">
              <a:rPr lang="en-AU" altLang="it-IT"/>
              <a:pPr>
                <a:defRPr/>
              </a:pPr>
              <a:t>‹#›</a:t>
            </a:fld>
            <a:endParaRPr lang="en-AU"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ydaktyka.fizyka.umk.pl/" TargetMode="External"/><Relationship Id="rId2" Type="http://schemas.openxmlformats.org/officeDocument/2006/relationships/hyperlink" Target="mailto:karwasz@fizyka.umk.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s://pl.wikipedia.org/wiki/Rachunek_zda%C5%84" TargetMode="External"/><Relationship Id="rId2" Type="http://schemas.openxmlformats.org/officeDocument/2006/relationships/hyperlink" Target="https://pl.wikipedia.org/wiki/%C5%81acina" TargetMode="External"/><Relationship Id="rId1" Type="http://schemas.openxmlformats.org/officeDocument/2006/relationships/slideLayout" Target="../slideLayouts/slideLayout6.xml"/><Relationship Id="rId5" Type="http://schemas.openxmlformats.org/officeDocument/2006/relationships/hyperlink" Target="https://pl.wikipedia.org/wiki/Prawda_(logika)" TargetMode="External"/><Relationship Id="rId4" Type="http://schemas.openxmlformats.org/officeDocument/2006/relationships/hyperlink" Target="https://pl.wikipedia.org/wiki/Zdanie_logiczne"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youtube.com/watch?v=PanqoHa_B6c" TargetMode="External"/><Relationship Id="rId7" Type="http://schemas.openxmlformats.org/officeDocument/2006/relationships/image" Target="../media/image6.gif"/><Relationship Id="rId2" Type="http://schemas.openxmlformats.org/officeDocument/2006/relationships/image" Target="../media/image4.jpg"/><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hyperlink" Target="https://dydaktyka.fizyka.umk.pl/zabawki/files/optyka/okulary.html" TargetMode="External"/><Relationship Id="rId4" Type="http://schemas.openxmlformats.org/officeDocument/2006/relationships/hyperlink" Target="https://www.hitachi.com/rd/research/materials/quantum/doubleslit/index.html" TargetMode="External"/></Relationships>
</file>

<file path=ppt/slides/_rels/slide2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en.wikipedia.org/wiki/Schrodinger_equation" TargetMode="External"/><Relationship Id="rId7" Type="http://schemas.openxmlformats.org/officeDocument/2006/relationships/image" Target="../media/image11.png"/><Relationship Id="rId2" Type="http://schemas.openxmlformats.org/officeDocument/2006/relationships/hyperlink" Target="https://en.wikipedia.org/wiki/Wave_equation"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png"/></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it.wikiquote.org/wiki/Ruggero_Bacon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17E3E54-D2E1-92D6-6674-C2006EF14DE2}"/>
              </a:ext>
            </a:extLst>
          </p:cNvPr>
          <p:cNvSpPr>
            <a:spLocks noGrp="1" noChangeArrowheads="1"/>
          </p:cNvSpPr>
          <p:nvPr>
            <p:ph type="ctrTitle"/>
          </p:nvPr>
        </p:nvSpPr>
        <p:spPr>
          <a:xfrm>
            <a:off x="684213" y="836613"/>
            <a:ext cx="7772400" cy="1470025"/>
          </a:xfrm>
        </p:spPr>
        <p:txBody>
          <a:bodyPr anchor="ctr"/>
          <a:lstStyle/>
          <a:p>
            <a:pPr eaLnBrk="1" hangingPunct="1"/>
            <a:r>
              <a:rPr lang="pl-PL" altLang="it-IT" sz="4400"/>
              <a:t>Filozofia przyrody</a:t>
            </a:r>
            <a:endParaRPr lang="en-AU" altLang="it-IT" sz="4400"/>
          </a:p>
        </p:txBody>
      </p:sp>
      <p:sp>
        <p:nvSpPr>
          <p:cNvPr id="2051" name="Rectangle 3">
            <a:extLst>
              <a:ext uri="{FF2B5EF4-FFF2-40B4-BE49-F238E27FC236}">
                <a16:creationId xmlns:a16="http://schemas.microsoft.com/office/drawing/2014/main" id="{215CB8E0-E2A3-6F5D-9BC6-3EC211C5C2A8}"/>
              </a:ext>
            </a:extLst>
          </p:cNvPr>
          <p:cNvSpPr>
            <a:spLocks noGrp="1" noChangeArrowheads="1"/>
          </p:cNvSpPr>
          <p:nvPr>
            <p:ph type="subTitle" idx="1"/>
          </p:nvPr>
        </p:nvSpPr>
        <p:spPr>
          <a:xfrm>
            <a:off x="0" y="2349500"/>
            <a:ext cx="9144000" cy="2687638"/>
          </a:xfrm>
        </p:spPr>
        <p:txBody>
          <a:bodyPr/>
          <a:lstStyle/>
          <a:p>
            <a:pPr eaLnBrk="1" hangingPunct="1">
              <a:lnSpc>
                <a:spcPct val="80000"/>
              </a:lnSpc>
            </a:pPr>
            <a:r>
              <a:rPr lang="pl-PL" altLang="it-IT" sz="2800" dirty="0"/>
              <a:t>Wykład XII: Empiryzm (sceptycyzm) angielski</a:t>
            </a:r>
          </a:p>
          <a:p>
            <a:pPr eaLnBrk="1" hangingPunct="1">
              <a:lnSpc>
                <a:spcPct val="80000"/>
              </a:lnSpc>
            </a:pPr>
            <a:endParaRPr lang="pl-PL" altLang="it-IT" sz="2800" dirty="0"/>
          </a:p>
          <a:p>
            <a:pPr eaLnBrk="1" hangingPunct="1">
              <a:lnSpc>
                <a:spcPct val="80000"/>
              </a:lnSpc>
            </a:pPr>
            <a:r>
              <a:rPr lang="pl-PL" altLang="it-IT" sz="2800" dirty="0"/>
              <a:t>Przyczynowość: Ockham, F. Bacon, D. Hume, B. Russell</a:t>
            </a:r>
          </a:p>
          <a:p>
            <a:pPr eaLnBrk="1" hangingPunct="1">
              <a:lnSpc>
                <a:spcPct val="80000"/>
              </a:lnSpc>
            </a:pPr>
            <a:endParaRPr lang="pl-PL" altLang="it-IT" sz="2800" dirty="0"/>
          </a:p>
          <a:p>
            <a:pPr eaLnBrk="1" hangingPunct="1">
              <a:lnSpc>
                <a:spcPct val="80000"/>
              </a:lnSpc>
            </a:pPr>
            <a:endParaRPr lang="pl-PL" altLang="it-IT" sz="2800" dirty="0"/>
          </a:p>
          <a:p>
            <a:pPr eaLnBrk="1" hangingPunct="1">
              <a:lnSpc>
                <a:spcPct val="80000"/>
              </a:lnSpc>
            </a:pPr>
            <a:r>
              <a:rPr lang="pl-PL" altLang="it-IT" sz="2200" dirty="0"/>
              <a:t>Prof. dr hab. inż. Grzegorz Karwasz</a:t>
            </a:r>
          </a:p>
          <a:p>
            <a:pPr eaLnBrk="1" hangingPunct="1">
              <a:lnSpc>
                <a:spcPct val="80000"/>
              </a:lnSpc>
            </a:pPr>
            <a:r>
              <a:rPr lang="pl-PL" altLang="it-IT" sz="2200" i="1" dirty="0"/>
              <a:t>Uniwersytet Mikołaja Kopernika w Toruniu</a:t>
            </a:r>
          </a:p>
          <a:p>
            <a:pPr eaLnBrk="1" hangingPunct="1">
              <a:lnSpc>
                <a:spcPct val="80000"/>
              </a:lnSpc>
            </a:pPr>
            <a:r>
              <a:rPr lang="pl-PL" altLang="it-IT" sz="2200" i="1" dirty="0" err="1"/>
              <a:t>Universita</a:t>
            </a:r>
            <a:r>
              <a:rPr lang="pl-PL" altLang="it-IT" sz="2200" i="1" dirty="0"/>
              <a:t>’ </a:t>
            </a:r>
            <a:r>
              <a:rPr lang="pl-PL" altLang="it-IT" sz="2200" i="1" dirty="0" err="1"/>
              <a:t>degli</a:t>
            </a:r>
            <a:r>
              <a:rPr lang="pl-PL" altLang="it-IT" sz="2200" i="1" dirty="0"/>
              <a:t> </a:t>
            </a:r>
            <a:r>
              <a:rPr lang="pl-PL" altLang="it-IT" sz="2200" i="1" dirty="0" err="1"/>
              <a:t>Studi</a:t>
            </a:r>
            <a:r>
              <a:rPr lang="pl-PL" altLang="it-IT" sz="2200" i="1" dirty="0"/>
              <a:t> di </a:t>
            </a:r>
            <a:r>
              <a:rPr lang="pl-PL" altLang="it-IT" sz="2200" i="1" dirty="0" err="1"/>
              <a:t>Trento</a:t>
            </a:r>
            <a:endParaRPr lang="en-AU" altLang="it-IT" sz="2200" i="1" dirty="0"/>
          </a:p>
        </p:txBody>
      </p:sp>
      <p:sp>
        <p:nvSpPr>
          <p:cNvPr id="2052" name="Text Box 4">
            <a:extLst>
              <a:ext uri="{FF2B5EF4-FFF2-40B4-BE49-F238E27FC236}">
                <a16:creationId xmlns:a16="http://schemas.microsoft.com/office/drawing/2014/main" id="{802331FE-88FF-0F20-3E65-175982F84293}"/>
              </a:ext>
            </a:extLst>
          </p:cNvPr>
          <p:cNvSpPr txBox="1">
            <a:spLocks noChangeArrowheads="1"/>
          </p:cNvSpPr>
          <p:nvPr/>
        </p:nvSpPr>
        <p:spPr bwMode="auto">
          <a:xfrm>
            <a:off x="179512" y="5877272"/>
            <a:ext cx="455772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pl-PL" altLang="it-IT" sz="1800" dirty="0">
                <a:hlinkClick r:id="rId2"/>
              </a:rPr>
              <a:t>karwasz@fizyka.umk.pl</a:t>
            </a:r>
            <a:endParaRPr lang="pl-PL" altLang="it-IT" sz="1800" dirty="0"/>
          </a:p>
          <a:p>
            <a:pPr eaLnBrk="1" hangingPunct="1">
              <a:spcBef>
                <a:spcPct val="0"/>
              </a:spcBef>
              <a:buFontTx/>
              <a:buNone/>
            </a:pPr>
            <a:r>
              <a:rPr lang="pl-PL" altLang="it-IT" sz="1800" dirty="0">
                <a:hlinkClick r:id="rId3"/>
              </a:rPr>
              <a:t>www.dydaktyka.fizyka.umk.pl</a:t>
            </a:r>
            <a:r>
              <a:rPr lang="pl-PL" altLang="it-IT" sz="1800" dirty="0"/>
              <a:t>   </a:t>
            </a:r>
            <a:r>
              <a:rPr lang="pl-PL" altLang="it-IT" sz="1800" dirty="0" err="1"/>
              <a:t>Node</a:t>
            </a:r>
            <a:r>
              <a:rPr lang="pl-PL" altLang="it-IT" sz="1800" dirty="0"/>
              <a:t>: 1031</a:t>
            </a:r>
            <a:endParaRPr lang="en-AU" altLang="it-IT"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D2DAD9-D802-0EBB-3AC0-2169B377131F}"/>
              </a:ext>
            </a:extLst>
          </p:cNvPr>
          <p:cNvSpPr>
            <a:spLocks noGrp="1" noChangeArrowheads="1"/>
          </p:cNvSpPr>
          <p:nvPr>
            <p:ph type="title"/>
          </p:nvPr>
        </p:nvSpPr>
        <p:spPr>
          <a:xfrm>
            <a:off x="0" y="-26988"/>
            <a:ext cx="9144000" cy="863601"/>
          </a:xfrm>
        </p:spPr>
        <p:txBody>
          <a:bodyPr/>
          <a:lstStyle/>
          <a:p>
            <a:pPr eaLnBrk="1" hangingPunct="1"/>
            <a:r>
              <a:rPr lang="pl-PL" altLang="it-IT" sz="3200" dirty="0">
                <a:ea typeface="Arial Unicode MS" pitchFamily="34" charset="-128"/>
              </a:rPr>
              <a:t>John </a:t>
            </a:r>
            <a:r>
              <a:rPr lang="pl-PL" altLang="it-IT" sz="3200" dirty="0" err="1">
                <a:ea typeface="Arial Unicode MS" pitchFamily="34" charset="-128"/>
              </a:rPr>
              <a:t>Locke</a:t>
            </a:r>
            <a:r>
              <a:rPr lang="pl-PL" altLang="it-IT" sz="3200" dirty="0">
                <a:ea typeface="Arial Unicode MS" pitchFamily="34" charset="-128"/>
              </a:rPr>
              <a:t> i jego empiryzm</a:t>
            </a:r>
          </a:p>
        </p:txBody>
      </p:sp>
      <p:sp>
        <p:nvSpPr>
          <p:cNvPr id="7171" name="Rectangle 3">
            <a:extLst>
              <a:ext uri="{FF2B5EF4-FFF2-40B4-BE49-F238E27FC236}">
                <a16:creationId xmlns:a16="http://schemas.microsoft.com/office/drawing/2014/main" id="{74115CE8-643A-E61E-B299-6CCF709B15D0}"/>
              </a:ext>
            </a:extLst>
          </p:cNvPr>
          <p:cNvSpPr>
            <a:spLocks noGrp="1" noChangeArrowheads="1"/>
          </p:cNvSpPr>
          <p:nvPr>
            <p:ph type="body" idx="1"/>
          </p:nvPr>
        </p:nvSpPr>
        <p:spPr>
          <a:xfrm>
            <a:off x="89694" y="836612"/>
            <a:ext cx="8964612" cy="6021388"/>
          </a:xfrm>
        </p:spPr>
        <p:txBody>
          <a:bodyPr/>
          <a:lstStyle/>
          <a:p>
            <a:pPr eaLnBrk="1" hangingPunct="1">
              <a:buFontTx/>
              <a:buNone/>
            </a:pPr>
            <a:r>
              <a:rPr lang="pl-PL" altLang="it-IT" sz="1800" dirty="0"/>
              <a:t>„John </a:t>
            </a:r>
            <a:r>
              <a:rPr lang="pl-PL" altLang="it-IT" sz="1800" dirty="0" err="1"/>
              <a:t>Locke</a:t>
            </a:r>
            <a:r>
              <a:rPr lang="pl-PL" altLang="it-IT" sz="1800" dirty="0"/>
              <a:t> (1632-1704) urodził się w tym samym roku co Spinoza, niemniej jednak należał już do innego okresu filozofii. Pochodził z rodziny wolnomyślnej, wzrastał  w atmosferze postępu i całe życie był pionierem liberalizmu. […] Filozofia scholastyczna wykładana w Oksfordzie nie zaspokoiła jego potrzeb naukowych. Wykształcił się na zawodowego lekarza. Los zbliżył go do sfer rządzących Anglią i skierował na drogę urzędniczą i polityczną. […] Powrócił po rewolucji 1688 r.   </a:t>
            </a:r>
          </a:p>
          <a:p>
            <a:pPr eaLnBrk="1" hangingPunct="1">
              <a:buFontTx/>
              <a:buNone/>
            </a:pPr>
            <a:r>
              <a:rPr lang="pl-PL" altLang="it-IT" sz="1800" dirty="0"/>
              <a:t> Filozofii </a:t>
            </a:r>
            <a:r>
              <a:rPr lang="pl-PL" altLang="it-IT" sz="1800" dirty="0" err="1"/>
              <a:t>Locke’a</a:t>
            </a:r>
            <a:r>
              <a:rPr lang="pl-PL" altLang="it-IT" sz="1800" dirty="0"/>
              <a:t> zwykło się dawać tę samą nazwę, co filozofii Bacona: empiryzmu. Obie w tym samym stopniu wiążą wiedzę z doświadczeniem, z faktami, obie można sformułować w tych słowach: nie ma wiedzy bez doświadczenia. A jednak zachodzi między nimi istotna różnica. Mianowicie Bacon twierdził, że nie ma wiedzy </a:t>
            </a:r>
            <a:r>
              <a:rPr lang="pl-PL" altLang="it-IT" sz="1800" i="1" dirty="0"/>
              <a:t>prawdziwej</a:t>
            </a:r>
            <a:r>
              <a:rPr lang="pl-PL" altLang="it-IT" sz="1800" dirty="0"/>
              <a:t> bez </a:t>
            </a:r>
            <a:r>
              <a:rPr lang="pl-PL" altLang="it-IT" sz="1800" u="sng" dirty="0"/>
              <a:t>doświadczenia</a:t>
            </a:r>
            <a:r>
              <a:rPr lang="pl-PL" altLang="it-IT" sz="1800" dirty="0"/>
              <a:t>, że bez oparcia  się o fakty musimy popaść w błąd, wiec powinniśmy trzymać się doświadczenia. Teoria jego byłą normatywna, miała charakter metodologiczny.</a:t>
            </a:r>
          </a:p>
          <a:p>
            <a:pPr eaLnBrk="1" hangingPunct="1">
              <a:buFontTx/>
              <a:buNone/>
            </a:pPr>
            <a:r>
              <a:rPr lang="pl-PL" altLang="it-IT" sz="1800" dirty="0"/>
              <a:t>Inaczej </a:t>
            </a:r>
            <a:r>
              <a:rPr lang="pl-PL" altLang="it-IT" sz="1800" dirty="0" err="1"/>
              <a:t>Locke</a:t>
            </a:r>
            <a:r>
              <a:rPr lang="pl-PL" altLang="it-IT" sz="1800" dirty="0"/>
              <a:t>: on twierdził, że wszelka wiedza, wszelkie wyobrażenia, wszelkie sądy, błędna tak samo jak prawdziwe, wytwarzają się na drodze doświadczenia, innej drogi nie ma, umysł jest niezapisaną kartą, które jedynie doświadczenie może zapisać. Teoria </a:t>
            </a:r>
            <a:r>
              <a:rPr lang="pl-PL" altLang="it-IT" sz="1800" dirty="0" err="1"/>
              <a:t>Locke’a</a:t>
            </a:r>
            <a:r>
              <a:rPr lang="pl-PL" altLang="it-IT" sz="1800" dirty="0"/>
              <a:t> była opisowa, genetyczna, miała charakter psychologiczny. Bacon mówił o tym, jak kierować umysłem. </a:t>
            </a:r>
            <a:r>
              <a:rPr lang="pl-PL" altLang="it-IT" sz="1800" dirty="0" err="1"/>
              <a:t>Locke</a:t>
            </a:r>
            <a:r>
              <a:rPr lang="pl-PL" altLang="it-IT" sz="1800" dirty="0"/>
              <a:t> zaś o tym, jak umysł nasz się rozwijał, zanim mogliśmy nim kierować.” [Odsyłam do Jeana Piageta, 1936] </a:t>
            </a:r>
          </a:p>
          <a:p>
            <a:pPr eaLnBrk="1" hangingPunct="1">
              <a:buFontTx/>
              <a:buNone/>
            </a:pPr>
            <a:r>
              <a:rPr lang="pl-PL" altLang="it-IT" sz="1600" dirty="0"/>
              <a:t>Władysław Tatarkiewicz, </a:t>
            </a:r>
            <a:r>
              <a:rPr lang="pl-PL" altLang="it-IT" sz="1600" i="1" dirty="0"/>
              <a:t>Historia </a:t>
            </a:r>
            <a:r>
              <a:rPr lang="pl-PL" altLang="it-IT" sz="1600" dirty="0"/>
              <a:t>filozofii, t. II, str. 98</a:t>
            </a:r>
          </a:p>
          <a:p>
            <a:pPr eaLnBrk="1" hangingPunct="1">
              <a:buFontTx/>
              <a:buNone/>
            </a:pPr>
            <a:r>
              <a:rPr lang="pl-PL" altLang="it-IT" sz="1600" dirty="0"/>
              <a:t>Jean Piaget, </a:t>
            </a:r>
            <a:r>
              <a:rPr lang="pl-PL" altLang="it-IT" sz="1600" i="1" dirty="0"/>
              <a:t>Narodziny inteligencji dziecka, </a:t>
            </a:r>
            <a:r>
              <a:rPr lang="pl-PL" altLang="it-IT" sz="1600" dirty="0"/>
              <a:t>1936, PWN 1966.</a:t>
            </a:r>
          </a:p>
        </p:txBody>
      </p:sp>
    </p:spTree>
    <p:extLst>
      <p:ext uri="{BB962C8B-B14F-4D97-AF65-F5344CB8AC3E}">
        <p14:creationId xmlns:p14="http://schemas.microsoft.com/office/powerpoint/2010/main" val="1296679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D2DAD9-D802-0EBB-3AC0-2169B377131F}"/>
              </a:ext>
            </a:extLst>
          </p:cNvPr>
          <p:cNvSpPr>
            <a:spLocks noGrp="1" noChangeArrowheads="1"/>
          </p:cNvSpPr>
          <p:nvPr>
            <p:ph type="title"/>
          </p:nvPr>
        </p:nvSpPr>
        <p:spPr>
          <a:xfrm>
            <a:off x="0" y="-26988"/>
            <a:ext cx="9144000" cy="863601"/>
          </a:xfrm>
        </p:spPr>
        <p:txBody>
          <a:bodyPr/>
          <a:lstStyle/>
          <a:p>
            <a:pPr eaLnBrk="1" hangingPunct="1"/>
            <a:r>
              <a:rPr lang="pl-PL" altLang="it-IT" sz="3200" dirty="0">
                <a:ea typeface="Arial Unicode MS" pitchFamily="34" charset="-128"/>
              </a:rPr>
              <a:t>Berkeley (1685-1753): radykalny empiryzm</a:t>
            </a:r>
          </a:p>
        </p:txBody>
      </p:sp>
      <p:sp>
        <p:nvSpPr>
          <p:cNvPr id="7171" name="Rectangle 3">
            <a:extLst>
              <a:ext uri="{FF2B5EF4-FFF2-40B4-BE49-F238E27FC236}">
                <a16:creationId xmlns:a16="http://schemas.microsoft.com/office/drawing/2014/main" id="{74115CE8-643A-E61E-B299-6CCF709B15D0}"/>
              </a:ext>
            </a:extLst>
          </p:cNvPr>
          <p:cNvSpPr>
            <a:spLocks noGrp="1" noChangeArrowheads="1"/>
          </p:cNvSpPr>
          <p:nvPr>
            <p:ph type="body" idx="1"/>
          </p:nvPr>
        </p:nvSpPr>
        <p:spPr>
          <a:xfrm>
            <a:off x="89694" y="836612"/>
            <a:ext cx="9054306" cy="6021388"/>
          </a:xfrm>
        </p:spPr>
        <p:txBody>
          <a:bodyPr/>
          <a:lstStyle/>
          <a:p>
            <a:pPr eaLnBrk="1" hangingPunct="1">
              <a:buFontTx/>
              <a:buNone/>
            </a:pPr>
            <a:r>
              <a:rPr lang="pl-PL" altLang="it-IT" sz="1800" dirty="0"/>
              <a:t>„Empiryzm w zaraz po </a:t>
            </a:r>
            <a:r>
              <a:rPr lang="pl-PL" altLang="it-IT" sz="1800" dirty="0" err="1"/>
              <a:t>Locke’u</a:t>
            </a:r>
            <a:r>
              <a:rPr lang="pl-PL" altLang="it-IT" sz="1800" dirty="0"/>
              <a:t> generacji osiągnął postać najbardziej radyklaną, a zarazem – związał się z </a:t>
            </a:r>
            <a:r>
              <a:rPr lang="pl-PL" altLang="it-IT" sz="1800" dirty="0" err="1"/>
              <a:t>immaterialistyczną</a:t>
            </a:r>
            <a:r>
              <a:rPr lang="pl-PL" altLang="it-IT" sz="1800" dirty="0"/>
              <a:t> metafizyką. Było to dzieło Berkeleya.</a:t>
            </a:r>
          </a:p>
          <a:p>
            <a:pPr eaLnBrk="1" hangingPunct="1">
              <a:buFontTx/>
              <a:buNone/>
            </a:pPr>
            <a:r>
              <a:rPr lang="pl-PL" altLang="it-IT" sz="1800" dirty="0"/>
              <a:t>George Berkeley (1685-1753) urodził się i większość życia spędził w Irlandii. Studia odbywał w Dublinie. Jako duchowny anglikański zajmował stanowiska kościelne. </a:t>
            </a:r>
          </a:p>
          <a:p>
            <a:pPr eaLnBrk="1" hangingPunct="1">
              <a:buFontTx/>
              <a:buNone/>
            </a:pPr>
            <a:r>
              <a:rPr lang="pl-PL" altLang="it-IT" sz="1800" dirty="0"/>
              <a:t>Typ jego umysłowy cechowała bystrość i śmiałość, nie cofająca się przed najbardziej paradoksalnymi konsekwencjami; śmiałość myśli godził z lojalnością wyznaniową.</a:t>
            </a:r>
          </a:p>
          <a:p>
            <a:pPr eaLnBrk="1" hangingPunct="1">
              <a:buFontTx/>
              <a:buNone/>
            </a:pPr>
            <a:r>
              <a:rPr lang="pl-PL" altLang="it-IT" sz="1800" dirty="0"/>
              <a:t>1. Skrajny nominalizm: </a:t>
            </a:r>
            <a:r>
              <a:rPr lang="pl-PL" altLang="it-IT" sz="1800" dirty="0" err="1"/>
              <a:t>Locke</a:t>
            </a:r>
            <a:r>
              <a:rPr lang="pl-PL" altLang="it-IT" sz="1800" dirty="0"/>
              <a:t> zaprzeczał, jakoby w świecie zewnętrznym istniały przedmioty ogólne i abstrakcyjne; natomiast przyznawał, że pojęcia abstrakcyjne istnieją w umysłach. Berkeley zaprzeczał i temu: w umyśle tak samo nie ma nic abstrakcyjnego, jak poza umysłem. [Nie ma pojęcia „barwy”, ale tylko b. czerwona.]</a:t>
            </a:r>
          </a:p>
          <a:p>
            <a:pPr eaLnBrk="1" hangingPunct="1">
              <a:buFontTx/>
              <a:buNone/>
            </a:pPr>
            <a:r>
              <a:rPr lang="pl-PL" altLang="it-IT" sz="1800" dirty="0"/>
              <a:t>2. Skrajny </a:t>
            </a:r>
            <a:r>
              <a:rPr lang="pl-PL" altLang="it-IT" sz="1800" dirty="0" err="1"/>
              <a:t>sensualism</a:t>
            </a:r>
            <a:r>
              <a:rPr lang="pl-PL" altLang="it-IT" sz="1800" dirty="0"/>
              <a:t>: tylko to istnieje, czego doświadczamy […]Teoria matematyki był najradykalniej sensualistyczną teorią wiedzy, jaka kiedykolwiek była wygłoszona, Figury, które geometra rysuje na tablicy, nie były dla Berkeleya ilustracją, lecz właściwym przedmiotem wiedzy matematycznej, one bowiem są oglądane przez zmysły. […] Przede wszystkim odrzucał mechanikę Newtona. </a:t>
            </a:r>
          </a:p>
          <a:p>
            <a:pPr eaLnBrk="1" hangingPunct="1">
              <a:buFontTx/>
              <a:buNone/>
            </a:pPr>
            <a:r>
              <a:rPr lang="pl-PL" altLang="it-IT" sz="1800" dirty="0"/>
              <a:t>3. Skrajny subiektywizm: pierwotne własności są subiektywne: istnieją tylko w umysłach</a:t>
            </a:r>
          </a:p>
          <a:p>
            <a:pPr eaLnBrk="1" hangingPunct="1">
              <a:buFontTx/>
              <a:buNone/>
            </a:pPr>
            <a:r>
              <a:rPr lang="pl-PL" altLang="it-IT" sz="1800" dirty="0"/>
              <a:t>4. Immaterializm: </a:t>
            </a:r>
            <a:r>
              <a:rPr lang="pl-PL" altLang="it-IT" sz="1800" dirty="0" err="1"/>
              <a:t>substancyj</a:t>
            </a:r>
            <a:r>
              <a:rPr lang="pl-PL" altLang="it-IT" sz="1800" dirty="0"/>
              <a:t> nie doświadczamy, więc ich nie ma. Rzeczy, które by były różne od postrzeżeń są tylko fikcjami umysłu. […] istnieją tylko idee.</a:t>
            </a:r>
          </a:p>
          <a:p>
            <a:pPr eaLnBrk="1" hangingPunct="1">
              <a:buFontTx/>
              <a:buNone/>
            </a:pPr>
            <a:r>
              <a:rPr lang="pl-PL" altLang="it-IT" sz="1800" dirty="0"/>
              <a:t>Zasłużył się szeregiem badań specjalnych, jak psychologiczna analiza widzenia 3D.” </a:t>
            </a:r>
          </a:p>
          <a:p>
            <a:pPr eaLnBrk="1" hangingPunct="1">
              <a:buFontTx/>
              <a:buNone/>
            </a:pPr>
            <a:r>
              <a:rPr lang="pl-PL" altLang="it-IT" sz="1600" dirty="0"/>
              <a:t>Władysław Tatarkiewicz, </a:t>
            </a:r>
            <a:r>
              <a:rPr lang="pl-PL" altLang="it-IT" sz="1600" i="1" dirty="0"/>
              <a:t>Historia </a:t>
            </a:r>
            <a:r>
              <a:rPr lang="pl-PL" altLang="it-IT" sz="1600" dirty="0"/>
              <a:t>filozofii, t. II, str. 104-108.</a:t>
            </a:r>
          </a:p>
        </p:txBody>
      </p:sp>
    </p:spTree>
    <p:extLst>
      <p:ext uri="{BB962C8B-B14F-4D97-AF65-F5344CB8AC3E}">
        <p14:creationId xmlns:p14="http://schemas.microsoft.com/office/powerpoint/2010/main" val="474087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166E55-1123-2DE6-219E-0C2A458C3270}"/>
              </a:ext>
            </a:extLst>
          </p:cNvPr>
          <p:cNvSpPr>
            <a:spLocks noGrp="1"/>
          </p:cNvSpPr>
          <p:nvPr>
            <p:ph type="title"/>
          </p:nvPr>
        </p:nvSpPr>
        <p:spPr>
          <a:xfrm>
            <a:off x="457200" y="-64691"/>
            <a:ext cx="8229600" cy="1143000"/>
          </a:xfrm>
        </p:spPr>
        <p:txBody>
          <a:bodyPr/>
          <a:lstStyle/>
          <a:p>
            <a:r>
              <a:rPr lang="pl-PL" sz="3600" dirty="0"/>
              <a:t>Husserl: Fenomenologia</a:t>
            </a:r>
            <a:endParaRPr lang="en-US" sz="3600" dirty="0"/>
          </a:p>
        </p:txBody>
      </p:sp>
      <p:sp>
        <p:nvSpPr>
          <p:cNvPr id="3" name="Symbol zastępczy zawartości 2">
            <a:extLst>
              <a:ext uri="{FF2B5EF4-FFF2-40B4-BE49-F238E27FC236}">
                <a16:creationId xmlns:a16="http://schemas.microsoft.com/office/drawing/2014/main" id="{1A763F13-226D-73EE-0979-04D12DDC2B9D}"/>
              </a:ext>
            </a:extLst>
          </p:cNvPr>
          <p:cNvSpPr>
            <a:spLocks noGrp="1"/>
          </p:cNvSpPr>
          <p:nvPr>
            <p:ph idx="1"/>
          </p:nvPr>
        </p:nvSpPr>
        <p:spPr>
          <a:xfrm>
            <a:off x="-16070" y="764704"/>
            <a:ext cx="9036496" cy="4525963"/>
          </a:xfrm>
        </p:spPr>
        <p:txBody>
          <a:bodyPr/>
          <a:lstStyle/>
          <a:p>
            <a:r>
              <a:rPr lang="pl-PL" sz="1780" dirty="0"/>
              <a:t>Mimo zaznaczonych niejasności Husserl wielokrotnie wprost podkreśla, że </a:t>
            </a:r>
            <a:r>
              <a:rPr lang="pl-PL" sz="1780" i="1" dirty="0"/>
              <a:t>warunkiem istnienia świata </a:t>
            </a:r>
            <a:r>
              <a:rPr lang="pl-PL" sz="1780" dirty="0"/>
              <a:t>jest istnienie czystej świadomości i nie jakiej bądź, lecz właśnie takiej, w której występują mnogości aktów jednozgodnie konstytuujące składniki świata i świat jako całość. „</a:t>
            </a:r>
            <a:r>
              <a:rPr lang="pl-PL" sz="1780" dirty="0" err="1"/>
              <a:t>Streichen</a:t>
            </a:r>
            <a:r>
              <a:rPr lang="pl-PL" sz="1780" dirty="0"/>
              <a:t> wir </a:t>
            </a:r>
            <a:r>
              <a:rPr lang="pl-PL" sz="1780" dirty="0" err="1"/>
              <a:t>das</a:t>
            </a:r>
            <a:r>
              <a:rPr lang="pl-PL" sz="1780" dirty="0"/>
              <a:t> </a:t>
            </a:r>
            <a:r>
              <a:rPr lang="pl-PL" sz="1780" dirty="0" err="1"/>
              <a:t>Bewusststein</a:t>
            </a:r>
            <a:r>
              <a:rPr lang="pl-PL" sz="1780" dirty="0"/>
              <a:t>, </a:t>
            </a:r>
            <a:r>
              <a:rPr lang="pl-PL" sz="1780" dirty="0" err="1"/>
              <a:t>so</a:t>
            </a:r>
            <a:r>
              <a:rPr lang="pl-PL" sz="1780" dirty="0"/>
              <a:t> </a:t>
            </a:r>
            <a:r>
              <a:rPr lang="pl-PL" sz="1780" dirty="0" err="1"/>
              <a:t>strichen</a:t>
            </a:r>
            <a:r>
              <a:rPr lang="pl-PL" sz="1780" dirty="0"/>
              <a:t> wir </a:t>
            </a:r>
            <a:r>
              <a:rPr lang="pl-PL" sz="1780" dirty="0" err="1"/>
              <a:t>die</a:t>
            </a:r>
            <a:r>
              <a:rPr lang="pl-PL" sz="1780" dirty="0"/>
              <a:t> </a:t>
            </a:r>
            <a:r>
              <a:rPr lang="pl-PL" sz="1780" dirty="0" err="1"/>
              <a:t>Welt</a:t>
            </a:r>
            <a:r>
              <a:rPr lang="pl-PL" sz="1780" dirty="0"/>
              <a:t>” – oto zwrot, którego Husserl niejednokrotnie używał w swych wykładach. Wydaje się, że to nic innego nie znaczy – wobec jednocześnie głoszonej transcendencji świata – jak tylko, że świat realny jest egzystencjalnie </a:t>
            </a:r>
            <a:r>
              <a:rPr lang="pl-PL" sz="1780" spc="150" dirty="0"/>
              <a:t>zależny</a:t>
            </a:r>
            <a:r>
              <a:rPr lang="pl-PL" sz="1780" dirty="0"/>
              <a:t> od czystej świadomości. Przy tym odwrotnie świadomość nie ma być zależna w bycie od świata realnego. (str. 173) </a:t>
            </a:r>
          </a:p>
          <a:p>
            <a:endParaRPr lang="pl-PL" sz="1780" dirty="0"/>
          </a:p>
          <a:p>
            <a:r>
              <a:rPr lang="pl-PL" sz="1780" dirty="0"/>
              <a:t>Gdy więc ostatecznie zestawimy podane przeze mnie określenie stanowiska, które tu nazwałem „idealistycznym kreacjonizmem zależnościowym” […] Husserl stwierdza </a:t>
            </a:r>
            <a:r>
              <a:rPr lang="pl-PL" sz="1780" spc="150" dirty="0"/>
              <a:t>absolutne istnienie </a:t>
            </a:r>
            <a:r>
              <a:rPr lang="pl-PL" sz="1780" dirty="0"/>
              <a:t>czystej świadomości i względne w stosunku do świadomości</a:t>
            </a:r>
            <a:r>
              <a:rPr lang="pl-PL" sz="1780" spc="150" dirty="0"/>
              <a:t> istnienie </a:t>
            </a:r>
            <a:r>
              <a:rPr lang="pl-PL" sz="1780" dirty="0"/>
              <a:t>świata realnego (str. 174)</a:t>
            </a:r>
          </a:p>
          <a:p>
            <a:r>
              <a:rPr lang="pl-PL" sz="1780" dirty="0"/>
              <a:t>Tak np. u Berkeleya motyw teologiczny sprawia, że „rzeczy” są pojęte jako idee Boga i przyczyniają się zarazem do tego, iż moment pochodzenia świata rzeczy z aktów świadomości skończonej zostaje w ten sposób osłabiony. (str. 177)</a:t>
            </a:r>
          </a:p>
          <a:p>
            <a:pPr marL="0" indent="0" algn="r">
              <a:buNone/>
            </a:pPr>
            <a:r>
              <a:rPr lang="pl-PL" sz="1780" i="1" dirty="0"/>
              <a:t>Spór o istnienie świata</a:t>
            </a:r>
            <a:r>
              <a:rPr lang="pl-PL" sz="1780" dirty="0"/>
              <a:t>, t. I, Kraków 1947</a:t>
            </a:r>
          </a:p>
          <a:p>
            <a:pPr>
              <a:spcBef>
                <a:spcPts val="0"/>
              </a:spcBef>
            </a:pPr>
            <a:r>
              <a:rPr lang="pl-PL" sz="1780" dirty="0">
                <a:solidFill>
                  <a:schemeClr val="accent6"/>
                </a:solidFill>
              </a:rPr>
              <a:t>Reasumując: Berkeley uważa świat za ideę w umyśle Boga </a:t>
            </a:r>
          </a:p>
          <a:p>
            <a:r>
              <a:rPr lang="pl-PL" sz="1780" dirty="0">
                <a:solidFill>
                  <a:schemeClr val="accent6"/>
                </a:solidFill>
              </a:rPr>
              <a:t>Husserl – jako warunkiem istnienia świata przywołuje świadomość (człowieka) a najlepiej więcej niż jednego (= solipsyzm zbiorowy) </a:t>
            </a:r>
            <a:endParaRPr lang="en-US" sz="1780" dirty="0">
              <a:solidFill>
                <a:schemeClr val="accent6"/>
              </a:solidFill>
            </a:endParaRPr>
          </a:p>
        </p:txBody>
      </p:sp>
      <p:sp>
        <p:nvSpPr>
          <p:cNvPr id="4" name="Rectangle 1">
            <a:extLst>
              <a:ext uri="{FF2B5EF4-FFF2-40B4-BE49-F238E27FC236}">
                <a16:creationId xmlns:a16="http://schemas.microsoft.com/office/drawing/2014/main" id="{CA532A34-4D2B-29FA-889C-7C57FC56032D}"/>
              </a:ext>
            </a:extLst>
          </p:cNvPr>
          <p:cNvSpPr>
            <a:spLocks noChangeArrowheads="1"/>
          </p:cNvSpPr>
          <p:nvPr/>
        </p:nvSpPr>
        <p:spPr bwMode="auto">
          <a:xfrm>
            <a:off x="251520" y="3200400"/>
            <a:ext cx="9144000" cy="4572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en-US" sz="2100" b="0" i="0" u="none" strike="noStrike" cap="none" normalizeH="0" baseline="0" dirty="0">
                <a:ln>
                  <a:noFill/>
                </a:ln>
                <a:solidFill>
                  <a:srgbClr val="1F1F1F"/>
                </a:solidFill>
                <a:effectLst/>
                <a:latin typeface="inherit"/>
              </a:rPr>
              <a:t>Jeśli usuniemy kamień świadomości, usuniemy świat</a:t>
            </a:r>
            <a:r>
              <a:rPr kumimoji="0" lang="pl-PL" altLang="en-US" sz="800" b="0" i="0" u="none" strike="noStrike" cap="none" normalizeH="0" baseline="0" dirty="0">
                <a:ln>
                  <a:noFill/>
                </a:ln>
                <a:solidFill>
                  <a:schemeClr val="tx1"/>
                </a:solidFill>
                <a:effectLst/>
              </a:rPr>
              <a:t> </a:t>
            </a:r>
            <a:endParaRPr kumimoji="0" lang="pl-PL"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96341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0F3A05-DF25-8FB3-0662-C3A7E79EAFD2}"/>
              </a:ext>
            </a:extLst>
          </p:cNvPr>
          <p:cNvSpPr>
            <a:spLocks noGrp="1"/>
          </p:cNvSpPr>
          <p:nvPr>
            <p:ph type="title"/>
          </p:nvPr>
        </p:nvSpPr>
        <p:spPr>
          <a:xfrm>
            <a:off x="457200" y="-99392"/>
            <a:ext cx="8229600" cy="1143000"/>
          </a:xfrm>
        </p:spPr>
        <p:txBody>
          <a:bodyPr/>
          <a:lstStyle/>
          <a:p>
            <a:r>
              <a:rPr lang="pl-PL" sz="3400" dirty="0"/>
              <a:t>Thomas Hobbes (1588-1679): </a:t>
            </a:r>
            <a:r>
              <a:rPr lang="pl-PL" sz="3400" i="1" dirty="0"/>
              <a:t>„</a:t>
            </a:r>
            <a:r>
              <a:rPr lang="pl-PL" sz="3400" dirty="0"/>
              <a:t>Lewiatan”</a:t>
            </a:r>
            <a:endParaRPr lang="en-US" sz="3400" dirty="0"/>
          </a:p>
        </p:txBody>
      </p:sp>
      <p:sp>
        <p:nvSpPr>
          <p:cNvPr id="3" name="pole tekstowe 2">
            <a:extLst>
              <a:ext uri="{FF2B5EF4-FFF2-40B4-BE49-F238E27FC236}">
                <a16:creationId xmlns:a16="http://schemas.microsoft.com/office/drawing/2014/main" id="{77783801-895C-9AC9-1354-C5F8314D2CA0}"/>
              </a:ext>
            </a:extLst>
          </p:cNvPr>
          <p:cNvSpPr txBox="1"/>
          <p:nvPr/>
        </p:nvSpPr>
        <p:spPr>
          <a:xfrm>
            <a:off x="171195" y="902325"/>
            <a:ext cx="8964488" cy="6370975"/>
          </a:xfrm>
          <a:prstGeom prst="rect">
            <a:avLst/>
          </a:prstGeom>
          <a:noFill/>
        </p:spPr>
        <p:txBody>
          <a:bodyPr wrap="square" rtlCol="0">
            <a:spAutoFit/>
          </a:bodyPr>
          <a:lstStyle/>
          <a:p>
            <a:pPr>
              <a:spcAft>
                <a:spcPts val="600"/>
              </a:spcAft>
            </a:pPr>
            <a:r>
              <a:rPr lang="pl-PL" dirty="0"/>
              <a:t>Filozofia Hobbesa jest alternatywą do Kartezjusza: oparta jest ona o założenia materialistyczne i nominalistyczne, zaś ta Kartezjusza związana była z metafizyką spirytualistyczną. </a:t>
            </a:r>
          </a:p>
          <a:p>
            <a:pPr>
              <a:spcAft>
                <a:spcPts val="600"/>
              </a:spcAft>
            </a:pPr>
            <a:r>
              <a:rPr lang="pl-PL" dirty="0"/>
              <a:t>Najważniejsza praca to </a:t>
            </a:r>
            <a:r>
              <a:rPr lang="pl-PL" i="1" dirty="0"/>
              <a:t>Lewiatan, czyli materia, forma i moc państwa eklezjalnego i cywilnego </a:t>
            </a:r>
            <a:r>
              <a:rPr lang="pl-PL" dirty="0"/>
              <a:t>(1651). […] Hobbes chciał skonstruować filozofię czysto racjonalną, </a:t>
            </a:r>
            <a:r>
              <a:rPr lang="pl-PL" i="1" dirty="0"/>
              <a:t>ludzko</a:t>
            </a:r>
            <a:r>
              <a:rPr lang="pl-PL" dirty="0"/>
              <a:t> racjonalną, która usuwa jakiekolwiek objawienie nadprzyrodzone, autorytet ksiąg i autorów starożytnych a czerpie inspirację wyłącznie ze świata przyrody [!]. (str. 241)</a:t>
            </a:r>
          </a:p>
          <a:p>
            <a:pPr>
              <a:spcAft>
                <a:spcPts val="600"/>
              </a:spcAft>
            </a:pPr>
            <a:r>
              <a:rPr lang="pl-PL" b="1" dirty="0"/>
              <a:t>Dobro i zło</a:t>
            </a:r>
            <a:r>
              <a:rPr lang="pl-PL" dirty="0"/>
              <a:t>, według Hobbesa nie są jakościami inherentnymi dla samych siebie, ale ocenami subiektywnymi, które zależą od naszych apetytów: „każdy człowiek nazywa to, co mu się podoba i go zadowala </a:t>
            </a:r>
            <a:r>
              <a:rPr lang="pl-PL" i="1" dirty="0"/>
              <a:t>dobrem</a:t>
            </a:r>
            <a:r>
              <a:rPr lang="pl-PL" dirty="0"/>
              <a:t>, a </a:t>
            </a:r>
            <a:r>
              <a:rPr lang="pl-PL" i="1" dirty="0"/>
              <a:t>złem</a:t>
            </a:r>
            <a:r>
              <a:rPr lang="pl-PL" dirty="0"/>
              <a:t>, to czego nie lubi. Ten relatywizm etyczny, który byłby letalny dla jakiekolwiek formy współistnienia ludzkiego, znajduje barierę w formie Państwa, które przez swoje prawa decyduje, co jest dobrem lub złem dla wszystkich. </a:t>
            </a:r>
            <a:r>
              <a:rPr lang="it-IT" dirty="0"/>
              <a:t>(</a:t>
            </a:r>
            <a:r>
              <a:rPr lang="it-IT" dirty="0" err="1"/>
              <a:t>str</a:t>
            </a:r>
            <a:r>
              <a:rPr lang="it-IT" dirty="0"/>
              <a:t>. 250)</a:t>
            </a:r>
            <a:endParaRPr lang="pl-PL" dirty="0"/>
          </a:p>
          <a:p>
            <a:pPr>
              <a:spcAft>
                <a:spcPts val="600"/>
              </a:spcAft>
            </a:pPr>
            <a:r>
              <a:rPr lang="pl-PL" b="1" dirty="0"/>
              <a:t>Wolność</a:t>
            </a:r>
            <a:r>
              <a:rPr lang="pl-PL" dirty="0"/>
              <a:t> nie polega na </a:t>
            </a:r>
            <a:r>
              <a:rPr lang="pl-PL" i="1" dirty="0"/>
              <a:t>wolnej woli </a:t>
            </a:r>
            <a:r>
              <a:rPr lang="pl-PL" dirty="0"/>
              <a:t>(tzn. braku oporów wewnętrznych) ale jedynie na </a:t>
            </a:r>
            <a:r>
              <a:rPr lang="pl-PL" i="1" dirty="0"/>
              <a:t>swobodzie działania </a:t>
            </a:r>
            <a:r>
              <a:rPr lang="pl-PL" dirty="0"/>
              <a:t>(tzn. braku ograniczeń zewnętrznych). Innymi słowy, w swej wizji determinizmu Hobbes za jedyną formę wolności pozostawioną człowiekowi uważa możliwość realizacji bez przeszkód (zewnętrznych) własne życzenia (wewnętrzne). </a:t>
            </a:r>
          </a:p>
          <a:p>
            <a:pPr>
              <a:spcAft>
                <a:spcPts val="600"/>
              </a:spcAft>
            </a:pPr>
            <a:r>
              <a:rPr lang="pl-PL" dirty="0"/>
              <a:t>Nicola </a:t>
            </a:r>
            <a:r>
              <a:rPr lang="pl-PL" dirty="0" err="1"/>
              <a:t>Abbagnano</a:t>
            </a:r>
            <a:r>
              <a:rPr lang="pl-PL" dirty="0"/>
              <a:t>, Giovanni </a:t>
            </a:r>
            <a:r>
              <a:rPr lang="pl-PL" dirty="0" err="1"/>
              <a:t>Fornero</a:t>
            </a:r>
            <a:r>
              <a:rPr lang="pl-PL" dirty="0"/>
              <a:t>, </a:t>
            </a:r>
            <a:r>
              <a:rPr lang="pl-PL" i="1" dirty="0" err="1"/>
              <a:t>Protagonisti</a:t>
            </a:r>
            <a:r>
              <a:rPr lang="it-IT" i="1" dirty="0"/>
              <a:t> </a:t>
            </a:r>
            <a:r>
              <a:rPr lang="pl-PL" i="1" dirty="0"/>
              <a:t>e </a:t>
            </a:r>
            <a:r>
              <a:rPr lang="pl-PL" i="1" dirty="0" err="1"/>
              <a:t>testi</a:t>
            </a:r>
            <a:r>
              <a:rPr lang="pl-PL" i="1" dirty="0"/>
              <a:t> </a:t>
            </a:r>
            <a:r>
              <a:rPr lang="pl-PL" i="1" dirty="0" err="1"/>
              <a:t>della</a:t>
            </a:r>
            <a:r>
              <a:rPr lang="pl-PL" i="1" dirty="0"/>
              <a:t> filo</a:t>
            </a:r>
            <a:r>
              <a:rPr lang="it-IT" i="1" dirty="0"/>
              <a:t>s</a:t>
            </a:r>
            <a:r>
              <a:rPr lang="pl-PL" i="1" dirty="0" err="1"/>
              <a:t>ofia</a:t>
            </a:r>
            <a:r>
              <a:rPr lang="pl-PL" dirty="0"/>
              <a:t>, Vol.2 </a:t>
            </a:r>
            <a:r>
              <a:rPr lang="pl-PL" i="1" dirty="0"/>
              <a:t>Il </a:t>
            </a:r>
            <a:r>
              <a:rPr lang="pl-PL" i="1" dirty="0" err="1"/>
              <a:t>Rinascimento</a:t>
            </a:r>
            <a:r>
              <a:rPr lang="pl-PL" i="1" dirty="0"/>
              <a:t> e l</a:t>
            </a:r>
            <a:r>
              <a:rPr lang="it-IT" i="1" dirty="0"/>
              <a:t>’età moderna, </a:t>
            </a:r>
            <a:r>
              <a:rPr lang="it-IT" dirty="0"/>
              <a:t>Paravia, Torino, 1996</a:t>
            </a:r>
            <a:endParaRPr lang="pl-PL" dirty="0"/>
          </a:p>
          <a:p>
            <a:pPr>
              <a:spcAft>
                <a:spcPts val="600"/>
              </a:spcAft>
            </a:pPr>
            <a:r>
              <a:rPr lang="pl-PL" dirty="0"/>
              <a:t>  </a:t>
            </a:r>
            <a:endParaRPr lang="pl-PL" b="1" dirty="0"/>
          </a:p>
          <a:p>
            <a:pPr>
              <a:spcAft>
                <a:spcPts val="600"/>
              </a:spcAft>
            </a:pPr>
            <a:endParaRPr lang="en-US" b="1" dirty="0"/>
          </a:p>
        </p:txBody>
      </p:sp>
    </p:spTree>
    <p:extLst>
      <p:ext uri="{BB962C8B-B14F-4D97-AF65-F5344CB8AC3E}">
        <p14:creationId xmlns:p14="http://schemas.microsoft.com/office/powerpoint/2010/main" val="3901120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5F94D-1F0C-FD38-9CB8-A01ADAB4A3D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86D4AC9-A8B4-0BD8-E540-F4BC418BAE8B}"/>
              </a:ext>
            </a:extLst>
          </p:cNvPr>
          <p:cNvSpPr>
            <a:spLocks noGrp="1"/>
          </p:cNvSpPr>
          <p:nvPr>
            <p:ph type="title"/>
          </p:nvPr>
        </p:nvSpPr>
        <p:spPr>
          <a:xfrm>
            <a:off x="457200" y="-99392"/>
            <a:ext cx="8229600" cy="1143000"/>
          </a:xfrm>
        </p:spPr>
        <p:txBody>
          <a:bodyPr/>
          <a:lstStyle/>
          <a:p>
            <a:r>
              <a:rPr lang="pl-PL" sz="3400" dirty="0"/>
              <a:t>Thomas Hobbes (1588-1679): </a:t>
            </a:r>
            <a:r>
              <a:rPr lang="pl-PL" sz="3400" i="1" dirty="0"/>
              <a:t>„</a:t>
            </a:r>
            <a:r>
              <a:rPr lang="pl-PL" sz="3400" dirty="0"/>
              <a:t>Lewiatan”</a:t>
            </a:r>
            <a:endParaRPr lang="en-US" sz="3400" dirty="0"/>
          </a:p>
        </p:txBody>
      </p:sp>
      <p:sp>
        <p:nvSpPr>
          <p:cNvPr id="3" name="pole tekstowe 2">
            <a:extLst>
              <a:ext uri="{FF2B5EF4-FFF2-40B4-BE49-F238E27FC236}">
                <a16:creationId xmlns:a16="http://schemas.microsoft.com/office/drawing/2014/main" id="{C2D93A4A-95AB-D12D-CDE2-F4286302314F}"/>
              </a:ext>
            </a:extLst>
          </p:cNvPr>
          <p:cNvSpPr txBox="1"/>
          <p:nvPr/>
        </p:nvSpPr>
        <p:spPr>
          <a:xfrm>
            <a:off x="179512" y="766976"/>
            <a:ext cx="8964488" cy="6017032"/>
          </a:xfrm>
          <a:prstGeom prst="rect">
            <a:avLst/>
          </a:prstGeom>
          <a:noFill/>
        </p:spPr>
        <p:txBody>
          <a:bodyPr wrap="square" rtlCol="0">
            <a:spAutoFit/>
          </a:bodyPr>
          <a:lstStyle/>
          <a:p>
            <a:pPr>
              <a:spcAft>
                <a:spcPts val="600"/>
              </a:spcAft>
            </a:pPr>
            <a:r>
              <a:rPr lang="pl-PL" b="1" dirty="0"/>
              <a:t>Państwo </a:t>
            </a:r>
            <a:r>
              <a:rPr lang="pl-PL" dirty="0"/>
              <a:t>lub </a:t>
            </a:r>
            <a:r>
              <a:rPr lang="pl-PL" b="1" dirty="0"/>
              <a:t>społeczność</a:t>
            </a:r>
            <a:r>
              <a:rPr lang="it-IT" b="1" dirty="0"/>
              <a:t> </a:t>
            </a:r>
            <a:r>
              <a:rPr lang="it-IT" dirty="0" err="1"/>
              <a:t>rodzi</a:t>
            </a:r>
            <a:r>
              <a:rPr lang="it-IT" dirty="0"/>
              <a:t> si</a:t>
            </a:r>
            <a:r>
              <a:rPr lang="pl-PL" dirty="0"/>
              <a:t>ę</a:t>
            </a:r>
            <a:r>
              <a:rPr lang="it-IT" dirty="0"/>
              <a:t> w </a:t>
            </a:r>
            <a:r>
              <a:rPr lang="it-IT" dirty="0" err="1"/>
              <a:t>ramach</a:t>
            </a:r>
            <a:r>
              <a:rPr lang="it-IT" dirty="0"/>
              <a:t> </a:t>
            </a:r>
            <a:r>
              <a:rPr lang="pl-PL" dirty="0"/>
              <a:t>umowy (kontraktu), poprzez który jednostki cedują własne </a:t>
            </a:r>
            <a:r>
              <a:rPr lang="pl-PL" i="1" dirty="0" err="1"/>
              <a:t>ius</a:t>
            </a:r>
            <a:r>
              <a:rPr lang="pl-PL" i="1" dirty="0"/>
              <a:t> in </a:t>
            </a:r>
            <a:r>
              <a:rPr lang="pl-PL" i="1" dirty="0" err="1"/>
              <a:t>omnia</a:t>
            </a:r>
            <a:r>
              <a:rPr lang="pl-PL" dirty="0"/>
              <a:t> panującemu (osobie lub parlamentowi), który jest w stanie zabezpieczyć respektowanie paktów i pokój społeczności. Rzeczywiście, bez zewnętrznego przymusu, który wymaga od jednostek respektowania paktów, byłyby one w nieunikniony sposób łamane i nastąpiłby powrót do stanu natury. „Ja ceduję moje prawo do rządzenia samym sobą tobie, pod warunkiem, że ty scedujesz twoje prawa tej samej władzy i dasz jej prawo do działania, w ten sam sposób.” (str. 251)     </a:t>
            </a:r>
            <a:endParaRPr lang="pl-PL" b="1" dirty="0"/>
          </a:p>
          <a:p>
            <a:pPr>
              <a:spcAft>
                <a:spcPts val="600"/>
              </a:spcAft>
            </a:pPr>
            <a:endParaRPr lang="pl-PL" b="1" dirty="0"/>
          </a:p>
          <a:p>
            <a:pPr>
              <a:spcAft>
                <a:spcPts val="600"/>
              </a:spcAft>
            </a:pPr>
            <a:r>
              <a:rPr lang="pl-PL" dirty="0">
                <a:solidFill>
                  <a:schemeClr val="accent6"/>
                </a:solidFill>
              </a:rPr>
              <a:t>Filozofia Hobbesa wynika z </a:t>
            </a:r>
            <a:r>
              <a:rPr lang="pl-PL" i="1" dirty="0">
                <a:solidFill>
                  <a:schemeClr val="accent6"/>
                </a:solidFill>
              </a:rPr>
              <a:t>tamtych</a:t>
            </a:r>
            <a:r>
              <a:rPr lang="pl-PL" dirty="0">
                <a:solidFill>
                  <a:schemeClr val="accent6"/>
                </a:solidFill>
              </a:rPr>
              <a:t> czasów: supremacji Kościoła Anglikańskiego, po latach niepewności religijnej. Odmiennie niż żyjący nieco później Izaak newton,  Newton, który odwoływał się do Boga, Hobbes odwołuje się do państwa, niekoniecznie  „korony” angielskiej, jako decydenta również w kwestiach moralnych.</a:t>
            </a:r>
          </a:p>
          <a:p>
            <a:pPr>
              <a:spcAft>
                <a:spcPts val="600"/>
              </a:spcAft>
            </a:pPr>
            <a:r>
              <a:rPr lang="pl-PL" dirty="0">
                <a:solidFill>
                  <a:schemeClr val="accent6"/>
                </a:solidFill>
              </a:rPr>
              <a:t>Otwiera tym drogę do współczesnego państwa, jako umowy społecznej, gwarantowanej przez konstytucję (np. Amerykańska, 1772) </a:t>
            </a:r>
          </a:p>
          <a:p>
            <a:pPr>
              <a:spcAft>
                <a:spcPts val="600"/>
              </a:spcAft>
            </a:pPr>
            <a:r>
              <a:rPr lang="pl-PL" dirty="0">
                <a:solidFill>
                  <a:schemeClr val="accent6"/>
                </a:solidFill>
              </a:rPr>
              <a:t>Stwarza warunki do emigracji do kraju pluralizmu religijnego, z podkreśleniem </a:t>
            </a:r>
            <a:r>
              <a:rPr lang="pl-PL" i="1" dirty="0">
                <a:solidFill>
                  <a:schemeClr val="accent6"/>
                </a:solidFill>
              </a:rPr>
              <a:t>religijnego</a:t>
            </a:r>
            <a:r>
              <a:rPr lang="pl-PL" dirty="0">
                <a:solidFill>
                  <a:schemeClr val="accent6"/>
                </a:solidFill>
              </a:rPr>
              <a:t>, ale też drogę do współczesnego </a:t>
            </a:r>
            <a:r>
              <a:rPr lang="pl-PL" i="1" dirty="0">
                <a:solidFill>
                  <a:schemeClr val="accent6"/>
                </a:solidFill>
              </a:rPr>
              <a:t>relatywizmu</a:t>
            </a:r>
            <a:r>
              <a:rPr lang="pl-PL" dirty="0">
                <a:solidFill>
                  <a:schemeClr val="accent6"/>
                </a:solidFill>
              </a:rPr>
              <a:t> etycznego. </a:t>
            </a:r>
          </a:p>
          <a:p>
            <a:pPr>
              <a:spcAft>
                <a:spcPts val="600"/>
              </a:spcAft>
            </a:pPr>
            <a:r>
              <a:rPr lang="pl-PL" dirty="0">
                <a:solidFill>
                  <a:schemeClr val="accent6"/>
                </a:solidFill>
              </a:rPr>
              <a:t>Co więcej, przesunięcie </a:t>
            </a:r>
            <a:r>
              <a:rPr lang="pl-PL" i="1" dirty="0">
                <a:solidFill>
                  <a:schemeClr val="accent6"/>
                </a:solidFill>
              </a:rPr>
              <a:t>wolności</a:t>
            </a:r>
            <a:r>
              <a:rPr lang="pl-PL" dirty="0">
                <a:solidFill>
                  <a:schemeClr val="accent6"/>
                </a:solidFill>
              </a:rPr>
              <a:t> ze sfery sumienia (tj. indywidualnej odpowiedzialności transcendentalnej) do wolności działania („to co nie jest zabronione jest dozwolone”) otwiera drogę do współczesnego – indywidualnego i globalnego </a:t>
            </a:r>
            <a:r>
              <a:rPr lang="pl-PL" i="1" dirty="0" err="1">
                <a:solidFill>
                  <a:schemeClr val="accent6"/>
                </a:solidFill>
              </a:rPr>
              <a:t>konsumizmu</a:t>
            </a:r>
            <a:r>
              <a:rPr lang="pl-PL" i="1" dirty="0">
                <a:solidFill>
                  <a:schemeClr val="accent6"/>
                </a:solidFill>
              </a:rPr>
              <a:t> </a:t>
            </a:r>
            <a:r>
              <a:rPr lang="pl-PL" dirty="0">
                <a:solidFill>
                  <a:schemeClr val="accent6"/>
                </a:solidFill>
              </a:rPr>
              <a:t>(nie mylić z komunizmem) [!] </a:t>
            </a:r>
          </a:p>
        </p:txBody>
      </p:sp>
    </p:spTree>
    <p:extLst>
      <p:ext uri="{BB962C8B-B14F-4D97-AF65-F5344CB8AC3E}">
        <p14:creationId xmlns:p14="http://schemas.microsoft.com/office/powerpoint/2010/main" val="2681849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D2DAD9-D802-0EBB-3AC0-2169B377131F}"/>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Nie istnieją związki przyczynowe</a:t>
            </a:r>
          </a:p>
        </p:txBody>
      </p:sp>
      <p:sp>
        <p:nvSpPr>
          <p:cNvPr id="7171" name="Rectangle 3">
            <a:extLst>
              <a:ext uri="{FF2B5EF4-FFF2-40B4-BE49-F238E27FC236}">
                <a16:creationId xmlns:a16="http://schemas.microsoft.com/office/drawing/2014/main" id="{74115CE8-643A-E61E-B299-6CCF709B15D0}"/>
              </a:ext>
            </a:extLst>
          </p:cNvPr>
          <p:cNvSpPr>
            <a:spLocks noGrp="1" noChangeArrowheads="1"/>
          </p:cNvSpPr>
          <p:nvPr>
            <p:ph type="body" idx="1"/>
          </p:nvPr>
        </p:nvSpPr>
        <p:spPr>
          <a:xfrm>
            <a:off x="213509" y="816004"/>
            <a:ext cx="8964612" cy="6021388"/>
          </a:xfrm>
        </p:spPr>
        <p:txBody>
          <a:bodyPr/>
          <a:lstStyle/>
          <a:p>
            <a:pPr eaLnBrk="1" hangingPunct="1">
              <a:buFontTx/>
              <a:buNone/>
            </a:pPr>
            <a:r>
              <a:rPr lang="pl-PL" altLang="it-IT" sz="1800" dirty="0"/>
              <a:t>„Angielski empiryzm XVIII wieki w ostatniej, najdojrzalszej fazie poddał krytyce własne swe podstawy i zachwiał nimi wykazawszy w doświadczeniu czynniki subiektywny i niepewności. Było to dziełem filozofii Hume’a. </a:t>
            </a:r>
          </a:p>
          <a:p>
            <a:pPr eaLnBrk="1" hangingPunct="1">
              <a:buFontTx/>
              <a:buNone/>
            </a:pPr>
            <a:r>
              <a:rPr lang="pl-PL" altLang="it-IT" sz="1800" dirty="0"/>
              <a:t>David Hume (1711-1776), Szkot, pochodził ze średnio zamożnej ziemiańskiej rodziny. Zamieszkawszy w latach 1734-1737 w wiejskim zaciszu we Francji, tam napisał swe główne dzieło. Zostało ono źle przyjęte, śmiałe poglądy zepsuły mu opinię i zamknęły karierę uniwersytecką. Będąc w latach 1752-57 bibliotekarzem z </a:t>
            </a:r>
            <a:r>
              <a:rPr lang="pl-PL" altLang="it-IT" sz="1800" dirty="0" err="1"/>
              <a:t>Edymburgu</a:t>
            </a:r>
            <a:r>
              <a:rPr lang="pl-PL" altLang="it-IT" sz="1800" dirty="0"/>
              <a:t>, zachęcony materiałami jakie tam znalazł [...] owocem była wielka historia Anglii wydana w 6 tomach.</a:t>
            </a:r>
          </a:p>
          <a:p>
            <a:pPr eaLnBrk="1" hangingPunct="1">
              <a:buFontTx/>
              <a:buNone/>
            </a:pPr>
            <a:r>
              <a:rPr lang="pl-PL" altLang="it-IT" sz="1800" dirty="0"/>
              <a:t>Schematyzując jego życiorys, można rzec: w trzecim dziesiątku swych lat stworzył dzieło filozoficzne, w czwartym spopularyzował je, w piątym zajmował się historią, w szóstym był dyplomata i zbierał sławę, którą dawniej posiał, w siódmy był emerytem. Jak Bacon, </a:t>
            </a:r>
            <a:r>
              <a:rPr lang="pl-PL" altLang="it-IT" sz="1800" dirty="0" err="1"/>
              <a:t>Locke</a:t>
            </a:r>
            <a:r>
              <a:rPr lang="pl-PL" altLang="it-IT" sz="1800" dirty="0"/>
              <a:t> i wielu innych Anglików, był zarazem filozofem i mężem stanu.</a:t>
            </a:r>
          </a:p>
          <a:p>
            <a:pPr eaLnBrk="1" hangingPunct="1">
              <a:buFontTx/>
              <a:buNone/>
            </a:pPr>
            <a:r>
              <a:rPr lang="pl-PL" altLang="it-IT" sz="1800" dirty="0"/>
              <a:t>Krytyka Hume’a godziła w rozum, natomiast zostawił nienaruszoną inną zdolność człowieka: instynkt. Hume sądził, że instynkt lepiej niż rozum odgaduje rzeczywistość”  </a:t>
            </a:r>
          </a:p>
          <a:p>
            <a:pPr eaLnBrk="1" hangingPunct="1">
              <a:buFontTx/>
              <a:buNone/>
            </a:pPr>
            <a:r>
              <a:rPr lang="pl-PL" altLang="it-IT" sz="1800" dirty="0">
                <a:solidFill>
                  <a:schemeClr val="accent2"/>
                </a:solidFill>
              </a:rPr>
              <a:t>Hume chyba pomylił instynkt (zwierząt) z intelektem (człowieka), zob. </a:t>
            </a:r>
            <a:r>
              <a:rPr lang="pl-PL" altLang="it-IT" sz="1800" i="1" dirty="0">
                <a:solidFill>
                  <a:schemeClr val="accent2"/>
                </a:solidFill>
              </a:rPr>
              <a:t>De </a:t>
            </a:r>
            <a:r>
              <a:rPr lang="pl-PL" altLang="it-IT" sz="1800" i="1" dirty="0" err="1">
                <a:solidFill>
                  <a:schemeClr val="accent2"/>
                </a:solidFill>
              </a:rPr>
              <a:t>Anima</a:t>
            </a:r>
            <a:r>
              <a:rPr lang="pl-PL" altLang="it-IT" sz="1800" dirty="0">
                <a:solidFill>
                  <a:schemeClr val="accent2"/>
                </a:solidFill>
              </a:rPr>
              <a:t>, Arystotelesa. Nie mówiąc o teologicznych darach Ducha Świętego: rozumu, itd</a:t>
            </a:r>
            <a:r>
              <a:rPr lang="pl-PL" altLang="it-IT" sz="1800" dirty="0"/>
              <a:t>.</a:t>
            </a:r>
          </a:p>
          <a:p>
            <a:pPr eaLnBrk="1" hangingPunct="1">
              <a:buFontTx/>
              <a:buNone/>
            </a:pPr>
            <a:r>
              <a:rPr lang="pl-PL" altLang="it-IT" sz="1600" dirty="0"/>
              <a:t>Władysław Tatarkiewicz, </a:t>
            </a:r>
            <a:r>
              <a:rPr lang="pl-PL" altLang="it-IT" sz="1600" i="1" dirty="0"/>
              <a:t>Historia </a:t>
            </a:r>
            <a:r>
              <a:rPr lang="pl-PL" altLang="it-IT" sz="1600" dirty="0"/>
              <a:t>filozofii, t. II, str. 110, 115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A8E5188-D018-62AD-241A-94B575EA15B3}"/>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Idee i fakty</a:t>
            </a:r>
          </a:p>
        </p:txBody>
      </p:sp>
      <p:sp>
        <p:nvSpPr>
          <p:cNvPr id="17411" name="Rectangle 3">
            <a:extLst>
              <a:ext uri="{FF2B5EF4-FFF2-40B4-BE49-F238E27FC236}">
                <a16:creationId xmlns:a16="http://schemas.microsoft.com/office/drawing/2014/main" id="{A11F16C7-B612-8CAD-2E7C-C91799107628}"/>
              </a:ext>
            </a:extLst>
          </p:cNvPr>
          <p:cNvSpPr>
            <a:spLocks noGrp="1" noChangeArrowheads="1"/>
          </p:cNvSpPr>
          <p:nvPr>
            <p:ph type="body" idx="1"/>
          </p:nvPr>
        </p:nvSpPr>
        <p:spPr>
          <a:xfrm>
            <a:off x="90488" y="820738"/>
            <a:ext cx="8963025" cy="6021387"/>
          </a:xfrm>
        </p:spPr>
        <p:txBody>
          <a:bodyPr/>
          <a:lstStyle/>
          <a:p>
            <a:pPr eaLnBrk="1" hangingPunct="1">
              <a:buFontTx/>
              <a:buNone/>
              <a:defRPr/>
            </a:pPr>
            <a:r>
              <a:rPr lang="pl-PL" altLang="it-IT" sz="1800" dirty="0"/>
              <a:t>„Hume był wierny tradycji empiryzmu angielskiego od Locke’a: badał nie rzeczy, lecz nasze o nich przedstawienia. Pogląd zaś na przedstawienia miał prosty, stosował jeden tylko fundamentalny podział: na pierwotne i pochodne; pierwsze nazywał wrażeniami (</a:t>
            </a:r>
            <a:r>
              <a:rPr lang="pl-PL" altLang="it-IT" sz="1800" i="1" dirty="0"/>
              <a:t>impressions), </a:t>
            </a:r>
            <a:r>
              <a:rPr lang="pl-PL" altLang="it-IT" sz="1800" dirty="0"/>
              <a:t>drugie zaś ideami (</a:t>
            </a:r>
            <a:r>
              <a:rPr lang="pl-PL" altLang="it-IT" sz="1800" i="1" dirty="0"/>
              <a:t>ideas</a:t>
            </a:r>
            <a:r>
              <a:rPr lang="pl-PL" altLang="it-IT" sz="1800" dirty="0"/>
              <a:t>), zawężając dalej ten termin Locke’a, zawężony już raz przez Berkeleya. I głosił o przedstawieniach jedno tylko fundamentane twierdzenie: że idee pochodzą z wrażeń. Wrażenia są </a:t>
            </a:r>
            <a:r>
              <a:rPr lang="pl-PL" altLang="it-IT" sz="1800" dirty="0" err="1"/>
              <a:t>pierwo</a:t>
            </a:r>
            <a:r>
              <a:rPr lang="pl-PL" altLang="it-IT" sz="1800" dirty="0"/>
              <a:t>-wzorami, idee zaś tylko ich kopiami, wytwarzanymi przez umysł. Wrażenia są właściwym środkiem poznanie rzeczywistości i sprawdzianami prawdziwości idej; idee mają wartośc dla poznania rzeczy, o ile wiernie kopiują wrażenia. </a:t>
            </a:r>
          </a:p>
          <a:p>
            <a:pPr eaLnBrk="1" hangingPunct="1">
              <a:buFontTx/>
              <a:buNone/>
              <a:defRPr/>
            </a:pPr>
            <a:r>
              <a:rPr lang="it-IT" altLang="it-IT" sz="1800" dirty="0" err="1"/>
              <a:t>Dwa</a:t>
            </a:r>
            <a:r>
              <a:rPr lang="it-IT" altLang="it-IT" sz="1800" dirty="0"/>
              <a:t> s</a:t>
            </a:r>
            <a:r>
              <a:rPr lang="pl-PL" altLang="it-IT" sz="1800" dirty="0"/>
              <a:t>ą przedmioty badania: stosunki między ideami (</a:t>
            </a:r>
            <a:r>
              <a:rPr lang="pl-PL" altLang="it-IT" sz="1800" i="1" dirty="0"/>
              <a:t>relations of ideas) </a:t>
            </a:r>
            <a:r>
              <a:rPr lang="pl-PL" altLang="it-IT" sz="1800" dirty="0"/>
              <a:t>i fakty (</a:t>
            </a:r>
            <a:r>
              <a:rPr lang="pl-PL" altLang="it-IT" sz="1800" i="1" dirty="0"/>
              <a:t>matters of fact</a:t>
            </a:r>
            <a:r>
              <a:rPr lang="pl-PL" altLang="it-IT" sz="1800" dirty="0"/>
              <a:t>). Przykład pierwszego stanowi cała matematyka</a:t>
            </a:r>
            <a:r>
              <a:rPr lang="pl-PL" altLang="it-IT" sz="1800" baseline="30000" dirty="0"/>
              <a:t>1)</a:t>
            </a:r>
            <a:r>
              <a:rPr lang="pl-PL" altLang="it-IT" sz="1800" dirty="0"/>
              <a:t>. Np. twierdzenie, że </a:t>
            </a:r>
            <a:r>
              <a:rPr lang="pl-PL" altLang="it-IT" sz="1800" i="1" dirty="0"/>
              <a:t>a</a:t>
            </a:r>
            <a:r>
              <a:rPr lang="pl-PL" altLang="it-IT" sz="1800" baseline="30000" dirty="0"/>
              <a:t>2</a:t>
            </a:r>
            <a:r>
              <a:rPr lang="pl-PL" altLang="it-IT" sz="1800" dirty="0"/>
              <a:t> + </a:t>
            </a:r>
            <a:r>
              <a:rPr lang="pl-PL" altLang="it-IT" sz="1800" i="1" dirty="0"/>
              <a:t>b</a:t>
            </a:r>
            <a:r>
              <a:rPr lang="pl-PL" altLang="it-IT" sz="1800" baseline="30000" dirty="0"/>
              <a:t>2</a:t>
            </a:r>
            <a:r>
              <a:rPr lang="pl-PL" altLang="it-IT" sz="1800" dirty="0"/>
              <a:t> = </a:t>
            </a:r>
            <a:r>
              <a:rPr lang="pl-PL" altLang="it-IT" sz="1800" i="1" dirty="0"/>
              <a:t>c</a:t>
            </a:r>
            <a:r>
              <a:rPr lang="pl-PL" altLang="it-IT" sz="1800" baseline="30000" dirty="0"/>
              <a:t>2</a:t>
            </a:r>
            <a:r>
              <a:rPr lang="pl-PL" altLang="it-IT" sz="1800" dirty="0"/>
              <a:t> ustala pewien związek między ideami. Twierdzenie takie umysł znajduje niezależnie od doświadczenia. I jest ono niezależne od istnienie czegokolwiek na świecie; choćby nigdzie na świecie nie było trójkóatów, to twierdzenie to, podobnie jak wszystkie inne dowiedzione przez Euklidesa, zachowałyby swą pewność i oczywistość</a:t>
            </a:r>
            <a:r>
              <a:rPr lang="pl-PL" altLang="it-IT" sz="1800" baseline="30000" dirty="0"/>
              <a:t>2)</a:t>
            </a:r>
            <a:r>
              <a:rPr lang="pl-PL" altLang="it-IT" sz="1800" dirty="0"/>
              <a:t>.”</a:t>
            </a:r>
          </a:p>
          <a:p>
            <a:pPr eaLnBrk="1" hangingPunct="1">
              <a:buFontTx/>
              <a:buNone/>
              <a:defRPr/>
            </a:pPr>
            <a:r>
              <a:rPr lang="pl-PL" altLang="it-IT" sz="1800" baseline="30000" dirty="0">
                <a:solidFill>
                  <a:schemeClr val="accent6"/>
                </a:solidFill>
              </a:rPr>
              <a:t>1)</a:t>
            </a:r>
            <a:r>
              <a:rPr lang="pl-PL" altLang="it-IT" sz="1800" dirty="0">
                <a:solidFill>
                  <a:schemeClr val="accent6"/>
                </a:solidFill>
              </a:rPr>
              <a:t> Przypominamy Arystotelesa i jego podział nauk na fizykę i matematykę</a:t>
            </a:r>
          </a:p>
          <a:p>
            <a:pPr eaLnBrk="1" hangingPunct="1">
              <a:buFontTx/>
              <a:buNone/>
              <a:defRPr/>
            </a:pPr>
            <a:r>
              <a:rPr lang="pl-PL" altLang="it-IT" sz="1800" baseline="30000" dirty="0">
                <a:solidFill>
                  <a:schemeClr val="accent6"/>
                </a:solidFill>
              </a:rPr>
              <a:t>2)</a:t>
            </a:r>
            <a:r>
              <a:rPr lang="pl-PL" altLang="it-IT" sz="1800" dirty="0">
                <a:solidFill>
                  <a:schemeClr val="accent6"/>
                </a:solidFill>
              </a:rPr>
              <a:t>  W XX wieku Kurt Gödel dowiódł, że matematyka nie może być „kompletna” i niesprzeczna. Traci więc pewność matematyka Euklidesa: jest zbiorem założeń.</a:t>
            </a:r>
          </a:p>
          <a:p>
            <a:pPr eaLnBrk="1" hangingPunct="1">
              <a:buFontTx/>
              <a:buNone/>
              <a:defRPr/>
            </a:pPr>
            <a:r>
              <a:rPr lang="pl-PL" altLang="it-IT" sz="1800" dirty="0"/>
              <a:t>Władysław Tatarkiewicz, </a:t>
            </a:r>
            <a:r>
              <a:rPr lang="pl-PL" altLang="it-IT" sz="1800" i="1" dirty="0"/>
              <a:t>Historia </a:t>
            </a:r>
            <a:r>
              <a:rPr lang="pl-PL" altLang="it-IT" sz="1800" dirty="0"/>
              <a:t>filozofii, t. II, str. 111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D18FB73-BAE3-275D-7A93-2E6DB4B2D950}"/>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Idee i fakty – pewność?</a:t>
            </a:r>
          </a:p>
        </p:txBody>
      </p:sp>
      <p:sp>
        <p:nvSpPr>
          <p:cNvPr id="17411" name="Rectangle 3">
            <a:extLst>
              <a:ext uri="{FF2B5EF4-FFF2-40B4-BE49-F238E27FC236}">
                <a16:creationId xmlns:a16="http://schemas.microsoft.com/office/drawing/2014/main" id="{326417D5-8D40-04FA-9CE9-26BDF7C5AB67}"/>
              </a:ext>
            </a:extLst>
          </p:cNvPr>
          <p:cNvSpPr>
            <a:spLocks noGrp="1" noChangeArrowheads="1"/>
          </p:cNvSpPr>
          <p:nvPr>
            <p:ph type="body" idx="1"/>
          </p:nvPr>
        </p:nvSpPr>
        <p:spPr>
          <a:xfrm>
            <a:off x="90488" y="849313"/>
            <a:ext cx="8963025" cy="6021387"/>
          </a:xfrm>
        </p:spPr>
        <p:txBody>
          <a:bodyPr/>
          <a:lstStyle/>
          <a:p>
            <a:pPr eaLnBrk="1" hangingPunct="1">
              <a:buFontTx/>
              <a:buNone/>
              <a:defRPr/>
            </a:pPr>
            <a:r>
              <a:rPr lang="pl-PL" altLang="it-IT" sz="1800" dirty="0"/>
              <a:t>„Twierdzenia o faktach nie mają już tej samej oczywistości i pewności. Przeciwieństwo żadnego faktu nie zawiera sprzeczności i może być przez umysł przedstawione z całą wyrazistością; np. że słońce jutro nie wstanie, jest twierdzeniem tak samo niesprzecznym i zrozumiałym, jak twierdzenie, że jutro wstanie. Na próżno więc usiłowalibyśmy dowodzić dedukcyjnie twierdzeń tego rodzaju – możemy jedynie odwoływać się do doświadczenia</a:t>
            </a:r>
            <a:r>
              <a:rPr lang="pl-PL" altLang="it-IT" sz="1800" baseline="30000" dirty="0"/>
              <a:t>1)</a:t>
            </a:r>
            <a:r>
              <a:rPr lang="pl-PL" altLang="it-IT" sz="1800" dirty="0"/>
              <a:t>.</a:t>
            </a:r>
          </a:p>
          <a:p>
            <a:pPr eaLnBrk="1" hangingPunct="1">
              <a:buFontTx/>
              <a:buNone/>
              <a:defRPr/>
            </a:pPr>
            <a:r>
              <a:rPr lang="pl-PL" altLang="it-IT" sz="1800" dirty="0"/>
              <a:t>Te dwa rodzaje twierdzeń ludzkich różnią się tedy stopniem pewności i sposobem uzasadnienia, a także przedmiotem. Pierwszy rodzaj dotyczy idej, a tylko drugi rzeczywistości. Znamy, wedle Hume’a, prawdy koniecznie i oczywiste</a:t>
            </a:r>
            <a:r>
              <a:rPr lang="pl-PL" altLang="it-IT" sz="1800" baseline="30000" dirty="0"/>
              <a:t>2)</a:t>
            </a:r>
            <a:r>
              <a:rPr lang="pl-PL" altLang="it-IT" sz="1800" dirty="0"/>
              <a:t>, ale są to prawdy pierwszego rodzaju, które </a:t>
            </a:r>
            <a:r>
              <a:rPr lang="pl-PL" altLang="it-IT" sz="1800" i="1" dirty="0"/>
              <a:t>nie mają za przedmiot rzeczywistości</a:t>
            </a:r>
            <a:r>
              <a:rPr lang="pl-PL" altLang="it-IT" sz="1800" dirty="0"/>
              <a:t>; znamy też prawdy dotyczące rzeczywistości, ale te znów nie są konieczne ani oczywiste</a:t>
            </a:r>
            <a:r>
              <a:rPr lang="pl-PL" altLang="it-IT" sz="1800" baseline="30000" dirty="0"/>
              <a:t>3)</a:t>
            </a:r>
            <a:r>
              <a:rPr lang="pl-PL" altLang="it-IT" sz="1800" dirty="0"/>
              <a:t>.” </a:t>
            </a:r>
          </a:p>
          <a:p>
            <a:pPr eaLnBrk="1" hangingPunct="1">
              <a:buFontTx/>
              <a:buNone/>
              <a:defRPr/>
            </a:pPr>
            <a:r>
              <a:rPr lang="pl-PL" altLang="it-IT" sz="1800" baseline="30000" dirty="0">
                <a:solidFill>
                  <a:schemeClr val="accent6"/>
                </a:solidFill>
              </a:rPr>
              <a:t>1)</a:t>
            </a:r>
            <a:r>
              <a:rPr lang="pl-PL" altLang="it-IT" sz="1800" dirty="0">
                <a:solidFill>
                  <a:schemeClr val="accent6"/>
                </a:solidFill>
              </a:rPr>
              <a:t> Nie bez powodu odwołujemy się zaraz na wstępie książki „Nauka i wiara” do </a:t>
            </a:r>
            <a:r>
              <a:rPr lang="pl-PL" altLang="it-IT" sz="1800" i="1" dirty="0">
                <a:solidFill>
                  <a:schemeClr val="accent6"/>
                </a:solidFill>
              </a:rPr>
              <a:t>praw </a:t>
            </a:r>
            <a:r>
              <a:rPr lang="pl-PL" altLang="it-IT" sz="1800" dirty="0">
                <a:solidFill>
                  <a:schemeClr val="accent6"/>
                </a:solidFill>
              </a:rPr>
              <a:t> fizyki: zgodnie </a:t>
            </a:r>
            <a:r>
              <a:rPr lang="pl-PL" altLang="it-IT" sz="1800" u="sng" dirty="0">
                <a:solidFill>
                  <a:schemeClr val="accent6"/>
                </a:solidFill>
              </a:rPr>
              <a:t>z prawami fizyki</a:t>
            </a:r>
            <a:r>
              <a:rPr lang="pl-PL" altLang="it-IT" sz="1800" dirty="0">
                <a:solidFill>
                  <a:schemeClr val="accent6"/>
                </a:solidFill>
              </a:rPr>
              <a:t>, ruch po orbicie pozostaje zachowany, czyli słońce jutro wstanie. Chyba, że zdarzy się kosmiczny kataklizm lub (Ktoś) zawiesi prawa fizyki [czyli zajdzie „cud”, lub Special </a:t>
            </a:r>
            <a:r>
              <a:rPr lang="pl-PL" altLang="it-IT" sz="1800" dirty="0" err="1">
                <a:solidFill>
                  <a:schemeClr val="accent6"/>
                </a:solidFill>
              </a:rPr>
              <a:t>Divine</a:t>
            </a:r>
            <a:r>
              <a:rPr lang="pl-PL" altLang="it-IT" sz="1800" dirty="0">
                <a:solidFill>
                  <a:schemeClr val="accent6"/>
                </a:solidFill>
              </a:rPr>
              <a:t> Action, wg Nicolasa </a:t>
            </a:r>
            <a:r>
              <a:rPr lang="pl-PL" altLang="it-IT" sz="1800" dirty="0" err="1">
                <a:solidFill>
                  <a:schemeClr val="accent6"/>
                </a:solidFill>
              </a:rPr>
              <a:t>Saundersa</a:t>
            </a:r>
            <a:r>
              <a:rPr lang="pl-PL" altLang="it-IT" sz="1800" dirty="0">
                <a:solidFill>
                  <a:schemeClr val="accent6"/>
                </a:solidFill>
              </a:rPr>
              <a:t>]</a:t>
            </a:r>
          </a:p>
          <a:p>
            <a:pPr eaLnBrk="1" hangingPunct="1">
              <a:buFontTx/>
              <a:buNone/>
              <a:defRPr/>
            </a:pPr>
            <a:r>
              <a:rPr lang="pl-PL" altLang="it-IT" sz="1800" baseline="30000" dirty="0">
                <a:solidFill>
                  <a:schemeClr val="accent6"/>
                </a:solidFill>
              </a:rPr>
              <a:t>2)</a:t>
            </a:r>
            <a:r>
              <a:rPr lang="pl-PL" altLang="it-IT" sz="1800" dirty="0">
                <a:solidFill>
                  <a:schemeClr val="accent6"/>
                </a:solidFill>
              </a:rPr>
              <a:t> Tak, prawdy matematyki są konieczne i oczywiste – ja je nazywam </a:t>
            </a:r>
            <a:r>
              <a:rPr lang="pl-PL" altLang="it-IT" sz="1800" u="sng" dirty="0">
                <a:solidFill>
                  <a:schemeClr val="accent6"/>
                </a:solidFill>
              </a:rPr>
              <a:t>tautologiami</a:t>
            </a:r>
            <a:r>
              <a:rPr lang="pl-PL" altLang="it-IT" sz="1800" dirty="0">
                <a:solidFill>
                  <a:schemeClr val="accent6"/>
                </a:solidFill>
              </a:rPr>
              <a:t>, czyli stwierdzeniami niewiele wnoszących nowego.</a:t>
            </a:r>
          </a:p>
          <a:p>
            <a:pPr eaLnBrk="1" hangingPunct="1">
              <a:buFontTx/>
              <a:buNone/>
              <a:defRPr/>
            </a:pPr>
            <a:r>
              <a:rPr lang="pl-PL" altLang="it-IT" sz="1800" baseline="30000" dirty="0">
                <a:solidFill>
                  <a:schemeClr val="accent6"/>
                </a:solidFill>
              </a:rPr>
              <a:t>3)</a:t>
            </a:r>
            <a:r>
              <a:rPr lang="pl-PL" altLang="it-IT" sz="1800" dirty="0">
                <a:solidFill>
                  <a:schemeClr val="accent6"/>
                </a:solidFill>
              </a:rPr>
              <a:t> Stąd już tylko jeden krok do </a:t>
            </a:r>
            <a:r>
              <a:rPr lang="pl-PL" altLang="it-IT" sz="1800" u="sng" dirty="0">
                <a:solidFill>
                  <a:schemeClr val="accent6"/>
                </a:solidFill>
              </a:rPr>
              <a:t>solipsyzmu</a:t>
            </a:r>
            <a:r>
              <a:rPr lang="pl-PL" altLang="it-IT" sz="1800" dirty="0">
                <a:solidFill>
                  <a:schemeClr val="accent6"/>
                </a:solidFill>
              </a:rPr>
              <a:t>, czyli stwierdzenia, że rzeczywistość jest tylko </a:t>
            </a:r>
            <a:r>
              <a:rPr lang="pl-PL" altLang="it-IT" sz="1800" i="1" dirty="0">
                <a:solidFill>
                  <a:schemeClr val="accent6"/>
                </a:solidFill>
              </a:rPr>
              <a:t>wrażeniem</a:t>
            </a:r>
            <a:r>
              <a:rPr lang="pl-PL" altLang="it-IT" sz="1800" dirty="0">
                <a:solidFill>
                  <a:schemeClr val="accent6"/>
                </a:solidFill>
              </a:rPr>
              <a:t>.  </a:t>
            </a:r>
            <a:endParaRPr lang="pl-PL" altLang="it-IT" sz="1800" baseline="30000" dirty="0">
              <a:solidFill>
                <a:schemeClr val="accent6"/>
              </a:solidFill>
            </a:endParaRPr>
          </a:p>
          <a:p>
            <a:pPr eaLnBrk="1" hangingPunct="1">
              <a:buFontTx/>
              <a:buNone/>
              <a:defRPr/>
            </a:pPr>
            <a:r>
              <a:rPr lang="pl-PL" altLang="it-IT" sz="1800" dirty="0"/>
              <a:t>Władysław Tatarkiewicz, </a:t>
            </a:r>
            <a:r>
              <a:rPr lang="pl-PL" altLang="it-IT" sz="1800" i="1" dirty="0"/>
              <a:t>Historia </a:t>
            </a:r>
            <a:r>
              <a:rPr lang="pl-PL" altLang="it-IT" sz="1800" dirty="0"/>
              <a:t>filozofii, t. II, str. 111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A1D99E0-8D76-9A7C-7F36-8F60B651E927}"/>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związek przyczynowy to supozycja</a:t>
            </a:r>
          </a:p>
        </p:txBody>
      </p:sp>
      <p:sp>
        <p:nvSpPr>
          <p:cNvPr id="17411" name="Rectangle 3">
            <a:extLst>
              <a:ext uri="{FF2B5EF4-FFF2-40B4-BE49-F238E27FC236}">
                <a16:creationId xmlns:a16="http://schemas.microsoft.com/office/drawing/2014/main" id="{DEDFE5D9-7C88-F645-C6D6-435B918F58F5}"/>
              </a:ext>
            </a:extLst>
          </p:cNvPr>
          <p:cNvSpPr>
            <a:spLocks noGrp="1" noChangeArrowheads="1"/>
          </p:cNvSpPr>
          <p:nvPr>
            <p:ph type="body" idx="1"/>
          </p:nvPr>
        </p:nvSpPr>
        <p:spPr>
          <a:xfrm>
            <a:off x="90488" y="633413"/>
            <a:ext cx="9053512" cy="6021387"/>
          </a:xfrm>
        </p:spPr>
        <p:txBody>
          <a:bodyPr/>
          <a:lstStyle/>
          <a:p>
            <a:pPr eaLnBrk="1" hangingPunct="1">
              <a:buFontTx/>
              <a:buNone/>
              <a:defRPr/>
            </a:pPr>
            <a:r>
              <a:rPr lang="pl-PL" altLang="it-IT" sz="1800" dirty="0"/>
              <a:t>„Twierdzenie, że np. jutro wzejdzie słońce, jest oparte na rozumowaniu empirycznym; niemniej nie jest stwierdzeniem faktu, boć fakt ten jeszcze nie zaszedł. Hume postawił zagadnienie: co doświadczenie zawiera poza stwierdzeniem faktów. I w tym leży jego oryginalność i głębokość: inni empiryści widziel w doświadczeniu rozwiązanie wszystkich zagadnień, on zaś w samym dośwaidczeniu dojrzał zagadnienie, które wymaga rozwiązania. [...] Jeżeli zachodzą takie związki konieczne, to możemy stwierdziwszy jeden fakt, wnioskować o drugim</a:t>
            </a:r>
          </a:p>
          <a:p>
            <a:pPr eaLnBrk="1" hangingPunct="1">
              <a:buFontTx/>
              <a:buNone/>
              <a:defRPr/>
            </a:pPr>
            <a:r>
              <a:rPr lang="pl-PL" altLang="it-IT" sz="1800" dirty="0"/>
              <a:t>Czy taki związek konieczny między faktami zachodzi? Związek, do którego odwołujemy się w rozumowaniu empirycznym, jest zawsze jeden i ten sam; jest to zwiazek przyczynowy: wychodzimy poza stwierdzone fakty, szukając ich </a:t>
            </a:r>
            <a:r>
              <a:rPr lang="pl-PL" altLang="it-IT" sz="1800" i="1" dirty="0"/>
              <a:t>przyczyn</a:t>
            </a:r>
            <a:r>
              <a:rPr lang="pl-PL" altLang="it-IT" sz="1800" dirty="0"/>
              <a:t> lub </a:t>
            </a:r>
            <a:r>
              <a:rPr lang="pl-PL" altLang="it-IT" sz="1800" i="1" dirty="0"/>
              <a:t>skutków</a:t>
            </a:r>
            <a:r>
              <a:rPr lang="pl-PL" altLang="it-IT" sz="1800" dirty="0"/>
              <a:t>. [...] Czy do wniosków tego rodzaju mamy prawo? Tylko o ile związek przyczynowy jest związkiem koniecznym. [...]</a:t>
            </a:r>
          </a:p>
          <a:p>
            <a:pPr eaLnBrk="1" hangingPunct="1">
              <a:buFontTx/>
              <a:buNone/>
              <a:defRPr/>
            </a:pPr>
            <a:r>
              <a:rPr lang="pl-PL" altLang="it-IT" sz="1800" dirty="0"/>
              <a:t>[...] na jakiej podstawie poznajemy jego konieczność? Odpowiedź była możliwa dwojako: bądź że związek przyczynowy poznajemy </a:t>
            </a:r>
            <a:r>
              <a:rPr lang="pl-PL" altLang="it-IT" sz="1800" i="1" dirty="0"/>
              <a:t>a priori</a:t>
            </a:r>
            <a:r>
              <a:rPr lang="pl-PL" altLang="it-IT" sz="1800" dirty="0"/>
              <a:t>, bądź empirycznie. </a:t>
            </a:r>
          </a:p>
          <a:p>
            <a:pPr eaLnBrk="1" hangingPunct="1">
              <a:buFontTx/>
              <a:buNone/>
              <a:defRPr/>
            </a:pPr>
            <a:r>
              <a:rPr lang="pl-PL" altLang="it-IT" sz="1800" dirty="0"/>
              <a:t>Po pierwsze, nikt nie wyobraża sobie nawet, </a:t>
            </a:r>
            <a:r>
              <a:rPr lang="pl-PL" altLang="it-IT" sz="1800" i="1" dirty="0"/>
              <a:t>a priori</a:t>
            </a:r>
            <a:r>
              <a:rPr lang="pl-PL" altLang="it-IT" sz="1800" dirty="0"/>
              <a:t>, przez samą analizę np. pojęcia prochu można było wykazać, że ekspoduje</a:t>
            </a:r>
            <a:r>
              <a:rPr lang="pl-PL" altLang="it-IT" sz="1800" baseline="30000" dirty="0"/>
              <a:t>1).</a:t>
            </a:r>
            <a:r>
              <a:rPr lang="pl-PL" altLang="it-IT" sz="1800" dirty="0"/>
              <a:t>. [...] Ale po wtóre: związku przyczynowego nie poznajemy także empirycznie: sekwencja wydarzeń nie oznacza konieczności związku przyczynowego</a:t>
            </a:r>
            <a:r>
              <a:rPr lang="pl-PL" altLang="it-IT" sz="1800" baseline="30000" dirty="0"/>
              <a:t>2)</a:t>
            </a:r>
            <a:r>
              <a:rPr lang="pl-PL" altLang="it-IT" sz="1800" dirty="0"/>
              <a:t>.”  (Wł. T., str. 112, ze skrótami GK)</a:t>
            </a:r>
          </a:p>
          <a:p>
            <a:pPr eaLnBrk="1" hangingPunct="1">
              <a:buFontTx/>
              <a:buNone/>
              <a:defRPr/>
            </a:pPr>
            <a:r>
              <a:rPr lang="pl-PL" altLang="it-IT" sz="1800" baseline="30000" dirty="0">
                <a:solidFill>
                  <a:schemeClr val="accent6"/>
                </a:solidFill>
              </a:rPr>
              <a:t>1)</a:t>
            </a:r>
            <a:r>
              <a:rPr lang="pl-PL" altLang="it-IT" sz="1800" dirty="0">
                <a:solidFill>
                  <a:schemeClr val="accent6"/>
                </a:solidFill>
              </a:rPr>
              <a:t> A jednak możemy wnioskować, znając skład prochu i własności reakcji utleniania.</a:t>
            </a:r>
          </a:p>
          <a:p>
            <a:pPr eaLnBrk="1" hangingPunct="1">
              <a:buFontTx/>
              <a:buNone/>
              <a:defRPr/>
            </a:pPr>
            <a:r>
              <a:rPr lang="pl-PL" altLang="it-IT" sz="1800" baseline="30000" dirty="0">
                <a:solidFill>
                  <a:schemeClr val="accent6"/>
                </a:solidFill>
              </a:rPr>
              <a:t>2)</a:t>
            </a:r>
            <a:r>
              <a:rPr lang="pl-PL" altLang="it-IT" sz="1800" dirty="0">
                <a:solidFill>
                  <a:schemeClr val="accent6"/>
                </a:solidFill>
              </a:rPr>
              <a:t> Znalezienie składników związku przyczyna(y) →  skutek (skutki) jest bardzo trudne. Ale </a:t>
            </a:r>
            <a:r>
              <a:rPr lang="pl-PL" altLang="it-IT" sz="1800" b="1" dirty="0">
                <a:solidFill>
                  <a:schemeClr val="accent6"/>
                </a:solidFill>
              </a:rPr>
              <a:t>negowanie</a:t>
            </a:r>
            <a:r>
              <a:rPr lang="pl-PL" altLang="it-IT" sz="1800" dirty="0">
                <a:solidFill>
                  <a:schemeClr val="accent6"/>
                </a:solidFill>
              </a:rPr>
              <a:t> istnienia tego związku byłoby dla nauki </a:t>
            </a:r>
            <a:r>
              <a:rPr lang="pl-PL" altLang="it-IT" sz="1800" b="1" dirty="0">
                <a:solidFill>
                  <a:schemeClr val="accent6"/>
                </a:solidFill>
              </a:rPr>
              <a:t>destruktywne. </a:t>
            </a:r>
            <a:r>
              <a:rPr lang="pl-PL" altLang="it-IT" sz="1800" dirty="0">
                <a:solidFill>
                  <a:schemeClr val="accent6"/>
                </a:solidFill>
              </a:rPr>
              <a:t> </a:t>
            </a:r>
            <a:endParaRPr lang="pl-PL" altLang="it-IT"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a:extLst>
              <a:ext uri="{FF2B5EF4-FFF2-40B4-BE49-F238E27FC236}">
                <a16:creationId xmlns:a16="http://schemas.microsoft.com/office/drawing/2014/main" id="{0FDD5E1B-18CE-73ED-D418-07E6C33FEA76}"/>
              </a:ext>
            </a:extLst>
          </p:cNvPr>
          <p:cNvSpPr>
            <a:spLocks noGrp="1" noChangeArrowheads="1"/>
          </p:cNvSpPr>
          <p:nvPr>
            <p:ph type="title"/>
          </p:nvPr>
        </p:nvSpPr>
        <p:spPr>
          <a:xfrm>
            <a:off x="0" y="274638"/>
            <a:ext cx="9036050" cy="1143000"/>
          </a:xfrm>
        </p:spPr>
        <p:txBody>
          <a:bodyPr/>
          <a:lstStyle/>
          <a:p>
            <a:r>
              <a:rPr lang="pl-PL" altLang="pl-PL" sz="3200"/>
              <a:t>GK: związek przyczynowy to najważniejsze prawo, nie tylko świata materialnego</a:t>
            </a:r>
          </a:p>
        </p:txBody>
      </p:sp>
      <p:sp>
        <p:nvSpPr>
          <p:cNvPr id="11267" name="Segnaposto contenuto 2">
            <a:extLst>
              <a:ext uri="{FF2B5EF4-FFF2-40B4-BE49-F238E27FC236}">
                <a16:creationId xmlns:a16="http://schemas.microsoft.com/office/drawing/2014/main" id="{82CE4E9D-7A85-7468-1850-558796B001EC}"/>
              </a:ext>
            </a:extLst>
          </p:cNvPr>
          <p:cNvSpPr>
            <a:spLocks noGrp="1" noChangeArrowheads="1"/>
          </p:cNvSpPr>
          <p:nvPr>
            <p:ph idx="1"/>
          </p:nvPr>
        </p:nvSpPr>
        <p:spPr>
          <a:xfrm>
            <a:off x="-12700" y="1417638"/>
            <a:ext cx="9037638" cy="4525962"/>
          </a:xfrm>
        </p:spPr>
        <p:txBody>
          <a:bodyPr/>
          <a:lstStyle/>
          <a:p>
            <a:pPr indent="179388" algn="just"/>
            <a:r>
              <a:rPr lang="pl-PL" altLang="pl-PL" sz="2000" dirty="0">
                <a:latin typeface="Times New Roman" panose="02020603050405020304" pitchFamily="18" charset="0"/>
                <a:cs typeface="Times New Roman" panose="02020603050405020304" pitchFamily="18" charset="0"/>
              </a:rPr>
              <a:t>Cała współczesna nauka poddaje krytyce idee Hume'a: </a:t>
            </a:r>
            <a:r>
              <a:rPr lang="pl-PL" altLang="pl-PL" sz="2000" i="1" dirty="0">
                <a:latin typeface="Times New Roman" panose="02020603050405020304" pitchFamily="18" charset="0"/>
                <a:cs typeface="Times New Roman" panose="02020603050405020304" pitchFamily="18" charset="0"/>
              </a:rPr>
              <a:t>przekonanie</a:t>
            </a:r>
            <a:r>
              <a:rPr lang="pl-PL" altLang="pl-PL" sz="2000" dirty="0">
                <a:latin typeface="Times New Roman" panose="02020603050405020304" pitchFamily="18" charset="0"/>
                <a:cs typeface="Times New Roman" panose="02020603050405020304" pitchFamily="18" charset="0"/>
              </a:rPr>
              <a:t> o zasadzie przyczynowości jest podstawą i motywacją wszelkich badań. «Nie mogę dosłownie zaobserwować związku </a:t>
            </a:r>
            <a:r>
              <a:rPr lang="pl-PL" altLang="pl-PL" sz="2000" dirty="0" err="1">
                <a:latin typeface="Times New Roman" panose="02020603050405020304" pitchFamily="18" charset="0"/>
                <a:cs typeface="Times New Roman" panose="02020603050405020304" pitchFamily="18" charset="0"/>
              </a:rPr>
              <a:t>przyczynowo-skutkowego</a:t>
            </a:r>
            <a:r>
              <a:rPr lang="pl-PL" altLang="pl-PL" sz="2000" dirty="0">
                <a:latin typeface="Times New Roman" panose="02020603050405020304" pitchFamily="18" charset="0"/>
                <a:cs typeface="Times New Roman" panose="02020603050405020304" pitchFamily="18" charset="0"/>
              </a:rPr>
              <a:t> między komarem na moim ramieniu a swędzeniem, które następuje po jego odlocie. Ale moje wnioskowanie </a:t>
            </a:r>
            <a:r>
              <a:rPr lang="pl-PL" altLang="pl-PL" sz="2000" dirty="0" err="1">
                <a:latin typeface="Times New Roman" panose="02020603050405020304" pitchFamily="18" charset="0"/>
                <a:cs typeface="Times New Roman" panose="02020603050405020304" pitchFamily="18" charset="0"/>
              </a:rPr>
              <a:t>przyczynowo-skutkowe</a:t>
            </a:r>
            <a:r>
              <a:rPr lang="pl-PL" altLang="pl-PL" sz="2000" dirty="0">
                <a:latin typeface="Times New Roman" panose="02020603050405020304" pitchFamily="18" charset="0"/>
                <a:cs typeface="Times New Roman" panose="02020603050405020304" pitchFamily="18" charset="0"/>
              </a:rPr>
              <a:t> opiera się na silnym, zasadniczym przekonaniu», pisze Patricia </a:t>
            </a:r>
            <a:r>
              <a:rPr lang="pl-PL" altLang="pl-PL" sz="2000" dirty="0" err="1">
                <a:latin typeface="Times New Roman" panose="02020603050405020304" pitchFamily="18" charset="0"/>
                <a:cs typeface="Times New Roman" panose="02020603050405020304" pitchFamily="18" charset="0"/>
              </a:rPr>
              <a:t>Churchland</a:t>
            </a:r>
            <a:r>
              <a:rPr lang="pl-PL" altLang="pl-PL" sz="2000" dirty="0">
                <a:latin typeface="Times New Roman" panose="02020603050405020304" pitchFamily="18" charset="0"/>
                <a:cs typeface="Times New Roman" panose="02020603050405020304" pitchFamily="18" charset="0"/>
              </a:rPr>
              <a:t> [2016] w "How </a:t>
            </a:r>
            <a:r>
              <a:rPr lang="pl-PL" altLang="pl-PL" sz="2000" dirty="0" err="1">
                <a:latin typeface="Times New Roman" panose="02020603050405020304" pitchFamily="18" charset="0"/>
                <a:cs typeface="Times New Roman" panose="02020603050405020304" pitchFamily="18" charset="0"/>
              </a:rPr>
              <a:t>Biology</a:t>
            </a:r>
            <a:r>
              <a:rPr lang="pl-PL" altLang="pl-PL" sz="2000" dirty="0">
                <a:latin typeface="Times New Roman" panose="02020603050405020304" pitchFamily="18" charset="0"/>
                <a:cs typeface="Times New Roman" panose="02020603050405020304" pitchFamily="18" charset="0"/>
              </a:rPr>
              <a:t> </a:t>
            </a:r>
            <a:r>
              <a:rPr lang="pl-PL" altLang="pl-PL" sz="2000" dirty="0" err="1">
                <a:latin typeface="Times New Roman" panose="02020603050405020304" pitchFamily="18" charset="0"/>
                <a:cs typeface="Times New Roman" panose="02020603050405020304" pitchFamily="18" charset="0"/>
              </a:rPr>
              <a:t>Influences</a:t>
            </a:r>
            <a:r>
              <a:rPr lang="pl-PL" altLang="pl-PL" sz="2000" dirty="0">
                <a:latin typeface="Times New Roman" panose="02020603050405020304" pitchFamily="18" charset="0"/>
                <a:cs typeface="Times New Roman" panose="02020603050405020304" pitchFamily="18" charset="0"/>
              </a:rPr>
              <a:t> </a:t>
            </a:r>
            <a:r>
              <a:rPr lang="pl-PL" altLang="pl-PL" sz="2000" dirty="0" err="1">
                <a:latin typeface="Times New Roman" panose="02020603050405020304" pitchFamily="18" charset="0"/>
                <a:cs typeface="Times New Roman" panose="02020603050405020304" pitchFamily="18" charset="0"/>
              </a:rPr>
              <a:t>Philosophy</a:t>
            </a:r>
            <a:r>
              <a:rPr lang="pl-PL" altLang="pl-PL" sz="2000" dirty="0">
                <a:latin typeface="Times New Roman" panose="02020603050405020304" pitchFamily="18" charset="0"/>
                <a:cs typeface="Times New Roman" panose="02020603050405020304" pitchFamily="18" charset="0"/>
              </a:rPr>
              <a:t>". </a:t>
            </a:r>
          </a:p>
          <a:p>
            <a:pPr indent="179388" algn="just"/>
            <a:r>
              <a:rPr lang="pl-PL" altLang="pl-PL" sz="2000" dirty="0">
                <a:latin typeface="Times New Roman" panose="02020603050405020304" pitchFamily="18" charset="0"/>
                <a:cs typeface="Times New Roman" panose="02020603050405020304" pitchFamily="18" charset="0"/>
              </a:rPr>
              <a:t>"Udowodnienie" przyczynowości jest zadaniem trudnym, a ściślej rzecz ujmując, niemożliwym. W innych kwestiach wystarczy wykazać istnienie jednego przykładu, powiedzmy jednorożca, aby dowieść, że one istnieją. Normalnie trudniej jest pokazać nieistnienie jednorożców, ponieważ należałoby przejrzeć cały ziemski glob. W przypadku przyczynowości należy znaleźć zdarzenie, które wystąpiło </a:t>
            </a:r>
            <a:r>
              <a:rPr lang="pl-PL" altLang="pl-PL" sz="2000" i="1" dirty="0">
                <a:latin typeface="Times New Roman" panose="02020603050405020304" pitchFamily="18" charset="0"/>
                <a:cs typeface="Times New Roman" panose="02020603050405020304" pitchFamily="18" charset="0"/>
              </a:rPr>
              <a:t>bez</a:t>
            </a:r>
            <a:r>
              <a:rPr lang="pl-PL" altLang="pl-PL" sz="2000" dirty="0">
                <a:latin typeface="Times New Roman" panose="02020603050405020304" pitchFamily="18" charset="0"/>
                <a:cs typeface="Times New Roman" panose="02020603050405020304" pitchFamily="18" charset="0"/>
              </a:rPr>
              <a:t> przyczyny. Pytanie jest zawsze takie samo –  w ogóle nie było przyczyny </a:t>
            </a:r>
            <a:r>
              <a:rPr lang="pl-PL" altLang="pl-PL" sz="2000" i="1" dirty="0">
                <a:latin typeface="Times New Roman" panose="02020603050405020304" pitchFamily="18" charset="0"/>
                <a:cs typeface="Times New Roman" panose="02020603050405020304" pitchFamily="18" charset="0"/>
              </a:rPr>
              <a:t>lub po prostu nie jesteśmy </a:t>
            </a:r>
            <a:r>
              <a:rPr lang="pl-PL" altLang="pl-PL" sz="2000" dirty="0">
                <a:latin typeface="Times New Roman" panose="02020603050405020304" pitchFamily="18" charset="0"/>
                <a:cs typeface="Times New Roman" panose="02020603050405020304" pitchFamily="18" charset="0"/>
              </a:rPr>
              <a:t>w stanie </a:t>
            </a:r>
            <a:r>
              <a:rPr lang="pl-PL" altLang="pl-PL" sz="2000" i="1" dirty="0">
                <a:latin typeface="Times New Roman" panose="02020603050405020304" pitchFamily="18" charset="0"/>
                <a:cs typeface="Times New Roman" panose="02020603050405020304" pitchFamily="18" charset="0"/>
              </a:rPr>
              <a:t> tej przyczyny zidentyfikować</a:t>
            </a:r>
            <a:r>
              <a:rPr lang="pl-PL" altLang="pl-PL" sz="2000" dirty="0">
                <a:latin typeface="Times New Roman" panose="02020603050405020304" pitchFamily="18" charset="0"/>
                <a:cs typeface="Times New Roman" panose="02020603050405020304" pitchFamily="18" charset="0"/>
              </a:rPr>
              <a:t> .</a:t>
            </a:r>
          </a:p>
          <a:p>
            <a:pPr indent="179388" algn="just">
              <a:buFontTx/>
              <a:buNone/>
            </a:pPr>
            <a:endParaRPr lang="pl-PL" altLang="pl-PL" sz="2000" dirty="0">
              <a:latin typeface="Times New Roman" panose="02020603050405020304" pitchFamily="18" charset="0"/>
              <a:cs typeface="Times New Roman" panose="02020603050405020304" pitchFamily="18" charset="0"/>
            </a:endParaRPr>
          </a:p>
          <a:p>
            <a:pPr indent="179388" algn="just">
              <a:buFontTx/>
              <a:buNone/>
            </a:pPr>
            <a:r>
              <a:rPr lang="pl-PL" altLang="pl-PL" sz="2000" dirty="0">
                <a:latin typeface="Times New Roman" panose="02020603050405020304" pitchFamily="18" charset="0"/>
                <a:cs typeface="Times New Roman" panose="02020603050405020304" pitchFamily="18" charset="0"/>
              </a:rPr>
              <a:t>G. Karwasz, </a:t>
            </a:r>
            <a:r>
              <a:rPr lang="pl-PL" altLang="pl-PL" sz="2000" i="1" dirty="0" err="1">
                <a:latin typeface="Times New Roman" panose="02020603050405020304" pitchFamily="18" charset="0"/>
                <a:cs typeface="Times New Roman" panose="02020603050405020304" pitchFamily="18" charset="0"/>
              </a:rPr>
              <a:t>Between</a:t>
            </a:r>
            <a:r>
              <a:rPr lang="pl-PL" altLang="pl-PL" sz="2000" i="1" dirty="0">
                <a:latin typeface="Times New Roman" panose="02020603050405020304" pitchFamily="18" charset="0"/>
                <a:cs typeface="Times New Roman" panose="02020603050405020304" pitchFamily="18" charset="0"/>
              </a:rPr>
              <a:t> </a:t>
            </a:r>
            <a:r>
              <a:rPr lang="pl-PL" altLang="pl-PL" sz="2000" i="1" dirty="0" err="1">
                <a:latin typeface="Times New Roman" panose="02020603050405020304" pitchFamily="18" charset="0"/>
                <a:cs typeface="Times New Roman" panose="02020603050405020304" pitchFamily="18" charset="0"/>
              </a:rPr>
              <a:t>physics</a:t>
            </a:r>
            <a:r>
              <a:rPr lang="pl-PL" altLang="pl-PL" sz="2000" i="1" dirty="0">
                <a:latin typeface="Times New Roman" panose="02020603050405020304" pitchFamily="18" charset="0"/>
                <a:cs typeface="Times New Roman" panose="02020603050405020304" pitchFamily="18" charset="0"/>
              </a:rPr>
              <a:t> and </a:t>
            </a:r>
            <a:r>
              <a:rPr lang="pl-PL" altLang="pl-PL" sz="2000" i="1" dirty="0" err="1">
                <a:latin typeface="Times New Roman" panose="02020603050405020304" pitchFamily="18" charset="0"/>
                <a:cs typeface="Times New Roman" panose="02020603050405020304" pitchFamily="18" charset="0"/>
              </a:rPr>
              <a:t>metaphysics</a:t>
            </a:r>
            <a:r>
              <a:rPr lang="pl-PL" altLang="pl-PL" sz="2000" i="1" dirty="0">
                <a:latin typeface="Times New Roman" panose="02020603050405020304" pitchFamily="18" charset="0"/>
                <a:cs typeface="Times New Roman" panose="02020603050405020304" pitchFamily="18" charset="0"/>
              </a:rPr>
              <a:t> – on </a:t>
            </a:r>
            <a:r>
              <a:rPr lang="pl-PL" altLang="pl-PL" sz="2000" i="1" dirty="0" err="1">
                <a:latin typeface="Times New Roman" panose="02020603050405020304" pitchFamily="18" charset="0"/>
                <a:cs typeface="Times New Roman" panose="02020603050405020304" pitchFamily="18" charset="0"/>
              </a:rPr>
              <a:t>determinism</a:t>
            </a:r>
            <a:r>
              <a:rPr lang="pl-PL" altLang="pl-PL" sz="2000" i="1" dirty="0">
                <a:latin typeface="Times New Roman" panose="02020603050405020304" pitchFamily="18" charset="0"/>
                <a:cs typeface="Times New Roman" panose="02020603050405020304" pitchFamily="18" charset="0"/>
              </a:rPr>
              <a:t>, </a:t>
            </a:r>
            <a:r>
              <a:rPr lang="pl-PL" altLang="pl-PL" sz="2000" i="1" dirty="0" err="1">
                <a:latin typeface="Times New Roman" panose="02020603050405020304" pitchFamily="18" charset="0"/>
                <a:cs typeface="Times New Roman" panose="02020603050405020304" pitchFamily="18" charset="0"/>
              </a:rPr>
              <a:t>arrow</a:t>
            </a:r>
            <a:r>
              <a:rPr lang="pl-PL" altLang="pl-PL" sz="2000" i="1" dirty="0">
                <a:latin typeface="Times New Roman" panose="02020603050405020304" pitchFamily="18" charset="0"/>
                <a:cs typeface="Times New Roman" panose="02020603050405020304" pitchFamily="18" charset="0"/>
              </a:rPr>
              <a:t> of </a:t>
            </a:r>
            <a:r>
              <a:rPr lang="pl-PL" altLang="pl-PL" sz="2000" i="1" dirty="0" err="1">
                <a:latin typeface="Times New Roman" panose="02020603050405020304" pitchFamily="18" charset="0"/>
                <a:cs typeface="Times New Roman" panose="02020603050405020304" pitchFamily="18" charset="0"/>
              </a:rPr>
              <a:t>time</a:t>
            </a:r>
            <a:r>
              <a:rPr lang="pl-PL" altLang="pl-PL" sz="2000" i="1" dirty="0">
                <a:latin typeface="Times New Roman" panose="02020603050405020304" pitchFamily="18" charset="0"/>
                <a:cs typeface="Times New Roman" panose="02020603050405020304" pitchFamily="18" charset="0"/>
              </a:rPr>
              <a:t> and </a:t>
            </a:r>
            <a:r>
              <a:rPr lang="pl-PL" altLang="pl-PL" sz="2000" i="1" dirty="0" err="1">
                <a:latin typeface="Times New Roman" panose="02020603050405020304" pitchFamily="18" charset="0"/>
                <a:cs typeface="Times New Roman" panose="02020603050405020304" pitchFamily="18" charset="0"/>
              </a:rPr>
              <a:t>causality</a:t>
            </a:r>
            <a:r>
              <a:rPr lang="pl-PL" altLang="pl-PL" sz="2000" dirty="0">
                <a:latin typeface="Times New Roman" panose="02020603050405020304" pitchFamily="18" charset="0"/>
                <a:cs typeface="Times New Roman" panose="02020603050405020304" pitchFamily="18" charset="0"/>
              </a:rPr>
              <a:t>, </a:t>
            </a:r>
            <a:r>
              <a:rPr lang="pl-PL" altLang="pl-PL" sz="2000" dirty="0" err="1">
                <a:latin typeface="Times New Roman" panose="02020603050405020304" pitchFamily="18" charset="0"/>
                <a:cs typeface="Times New Roman" panose="02020603050405020304" pitchFamily="18" charset="0"/>
              </a:rPr>
              <a:t>Philosophy</a:t>
            </a:r>
            <a:r>
              <a:rPr lang="pl-PL" altLang="pl-PL" sz="2000" dirty="0">
                <a:latin typeface="Times New Roman" panose="02020603050405020304" pitchFamily="18" charset="0"/>
                <a:cs typeface="Times New Roman" panose="02020603050405020304" pitchFamily="18" charset="0"/>
              </a:rPr>
              <a:t> and </a:t>
            </a:r>
            <a:r>
              <a:rPr lang="pl-PL" altLang="pl-PL" sz="2000" dirty="0" err="1">
                <a:latin typeface="Times New Roman" panose="02020603050405020304" pitchFamily="18" charset="0"/>
                <a:cs typeface="Times New Roman" panose="02020603050405020304" pitchFamily="18" charset="0"/>
              </a:rPr>
              <a:t>Cosmology</a:t>
            </a:r>
            <a:r>
              <a:rPr lang="pl-PL" altLang="pl-PL" sz="2000" dirty="0">
                <a:latin typeface="Times New Roman" panose="02020603050405020304" pitchFamily="18" charset="0"/>
                <a:cs typeface="Times New Roman" panose="02020603050405020304" pitchFamily="18" charset="0"/>
              </a:rPr>
              <a:t>, vol. 24 (2020) 15-24. </a:t>
            </a:r>
          </a:p>
          <a:p>
            <a:pPr indent="179388"/>
            <a:endParaRPr lang="pl-PL" alt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37A341A-AF32-DF0F-0CF5-07678E519BBC}"/>
              </a:ext>
            </a:extLst>
          </p:cNvPr>
          <p:cNvSpPr>
            <a:spLocks noGrp="1" noChangeArrowheads="1"/>
          </p:cNvSpPr>
          <p:nvPr>
            <p:ph type="title"/>
          </p:nvPr>
        </p:nvSpPr>
        <p:spPr>
          <a:xfrm>
            <a:off x="457200" y="22225"/>
            <a:ext cx="8686800" cy="1143000"/>
          </a:xfrm>
        </p:spPr>
        <p:txBody>
          <a:bodyPr/>
          <a:lstStyle/>
          <a:p>
            <a:pPr algn="l" eaLnBrk="1" hangingPunct="1"/>
            <a:r>
              <a:rPr lang="pl-PL" altLang="it-IT" sz="3400" dirty="0"/>
              <a:t>Tom </a:t>
            </a:r>
            <a:r>
              <a:rPr lang="pl-PL" altLang="it-IT" sz="3400" dirty="0" err="1"/>
              <a:t>McLeish</a:t>
            </a:r>
            <a:r>
              <a:rPr lang="pl-PL" altLang="it-IT" sz="3400" dirty="0"/>
              <a:t>: </a:t>
            </a:r>
            <a:br>
              <a:rPr lang="pl-PL" altLang="it-IT" sz="3400" dirty="0"/>
            </a:br>
            <a:r>
              <a:rPr lang="pl-PL" altLang="it-IT" sz="3400" dirty="0"/>
              <a:t>Czym jest nauka?</a:t>
            </a:r>
            <a:endParaRPr lang="en-AU" altLang="it-IT" sz="3400" dirty="0"/>
          </a:p>
        </p:txBody>
      </p:sp>
      <p:sp>
        <p:nvSpPr>
          <p:cNvPr id="36867" name="Rectangle 3">
            <a:extLst>
              <a:ext uri="{FF2B5EF4-FFF2-40B4-BE49-F238E27FC236}">
                <a16:creationId xmlns:a16="http://schemas.microsoft.com/office/drawing/2014/main" id="{97DFCBE6-2DC4-814E-8406-DDC9C83B7743}"/>
              </a:ext>
            </a:extLst>
          </p:cNvPr>
          <p:cNvSpPr>
            <a:spLocks noGrp="1" noChangeArrowheads="1"/>
          </p:cNvSpPr>
          <p:nvPr>
            <p:ph type="body" idx="1"/>
          </p:nvPr>
        </p:nvSpPr>
        <p:spPr>
          <a:xfrm>
            <a:off x="86868" y="1538045"/>
            <a:ext cx="9029255" cy="5229820"/>
          </a:xfrm>
        </p:spPr>
        <p:txBody>
          <a:bodyPr/>
          <a:lstStyle/>
          <a:p>
            <a:pPr marL="381000" indent="-381000" eaLnBrk="1" hangingPunct="1">
              <a:spcBef>
                <a:spcPts val="0"/>
              </a:spcBef>
              <a:spcAft>
                <a:spcPts val="600"/>
              </a:spcAft>
              <a:buFontTx/>
              <a:buNone/>
              <a:defRPr/>
            </a:pPr>
            <a:r>
              <a:rPr lang="pl-PL" altLang="it-IT" sz="2000" dirty="0">
                <a:ea typeface="Arial Unicode MS" pitchFamily="34" charset="-128"/>
              </a:rPr>
              <a:t>„Naszkicujmy parę wątków: </a:t>
            </a:r>
          </a:p>
          <a:p>
            <a:pPr marL="381000" indent="-381000" eaLnBrk="1" hangingPunct="1">
              <a:spcBef>
                <a:spcPts val="0"/>
              </a:spcBef>
              <a:spcAft>
                <a:spcPts val="600"/>
              </a:spcAft>
              <a:buFontTx/>
              <a:buNone/>
              <a:defRPr/>
            </a:pPr>
            <a:r>
              <a:rPr lang="pl-PL" altLang="it-IT" sz="2000" dirty="0">
                <a:ea typeface="Arial Unicode MS" pitchFamily="34" charset="-128"/>
              </a:rPr>
              <a:t>Po pierwsze, nauka narodziła się bardzo dawno temu. Ten ślad                       doprowadził nas m.in. do starożytnej Grecji, i korzeni hipotezy atomowej. Jednakże łatwo popaść w pułapkę zapominania o długiej historii ćwiczenia naukowej wyobraźni, na których to podstawach budujemy naukę dziś. </a:t>
            </a:r>
          </a:p>
          <a:p>
            <a:pPr marL="381000" indent="-381000" eaLnBrk="1" hangingPunct="1">
              <a:spcBef>
                <a:spcPts val="0"/>
              </a:spcBef>
              <a:spcAft>
                <a:spcPts val="600"/>
              </a:spcAft>
              <a:buFontTx/>
              <a:buNone/>
              <a:defRPr/>
            </a:pPr>
            <a:r>
              <a:rPr lang="pl-PL" altLang="it-IT" sz="2000" dirty="0">
                <a:ea typeface="Arial Unicode MS" pitchFamily="34" charset="-128"/>
              </a:rPr>
              <a:t>Po drugie, nauka jest głęboko ludzką aktywnością. Dziś „zawodowi” naukowcy mają tendencję do zawężania nauki do technologii. A nauka rodzi się przy wezgłowiu kapadockiego patriarchy i w domu średniowiecznego biskupa. </a:t>
            </a:r>
          </a:p>
          <a:p>
            <a:pPr marL="381000" indent="-381000" eaLnBrk="1" hangingPunct="1">
              <a:spcBef>
                <a:spcPts val="0"/>
              </a:spcBef>
              <a:spcAft>
                <a:spcPts val="600"/>
              </a:spcAft>
              <a:buFontTx/>
              <a:buNone/>
              <a:defRPr/>
            </a:pPr>
            <a:r>
              <a:rPr lang="pl-PL" altLang="it-IT" sz="2000" dirty="0">
                <a:ea typeface="Arial Unicode MS" pitchFamily="34" charset="-128"/>
              </a:rPr>
              <a:t>Po trzecie, nauka ma więcej wspólnego z wyobraźnią i kreatywnością, niż z metodą, logiką, czy umiejętnością odpowiadania na pytania. </a:t>
            </a:r>
          </a:p>
          <a:p>
            <a:pPr marL="381000" indent="-381000" eaLnBrk="1" hangingPunct="1">
              <a:spcBef>
                <a:spcPts val="0"/>
              </a:spcBef>
              <a:spcAft>
                <a:spcPts val="600"/>
              </a:spcAft>
              <a:buFontTx/>
              <a:buNone/>
              <a:defRPr/>
            </a:pPr>
            <a:r>
              <a:rPr lang="pl-PL" altLang="it-IT" sz="2000" dirty="0">
                <a:ea typeface="Arial Unicode MS" pitchFamily="34" charset="-128"/>
              </a:rPr>
              <a:t>Po czwarte, nauka potrafi być bolesna. Jaśniejsze spojrzenie na rzeczywistość nie jest łatwym zwycięstwem. Nadzieje na rozwiązanie często bledną.</a:t>
            </a:r>
          </a:p>
          <a:p>
            <a:pPr marL="381000" indent="-381000" eaLnBrk="1" hangingPunct="1">
              <a:spcBef>
                <a:spcPts val="0"/>
              </a:spcBef>
              <a:spcAft>
                <a:spcPts val="600"/>
              </a:spcAft>
              <a:buFontTx/>
              <a:buNone/>
              <a:defRPr/>
            </a:pPr>
            <a:r>
              <a:rPr lang="pl-PL" altLang="it-IT" sz="2000" dirty="0">
                <a:ea typeface="Arial Unicode MS" pitchFamily="34" charset="-128"/>
              </a:rPr>
              <a:t>W końcu, relacje między wiarą, we wszystkich odmianach znaczenia tego słowa a nauką mają długą historię o bogate dziedzictwo. </a:t>
            </a:r>
          </a:p>
          <a:p>
            <a:pPr marL="381000" indent="-381000" eaLnBrk="1" hangingPunct="1">
              <a:spcBef>
                <a:spcPts val="0"/>
              </a:spcBef>
              <a:spcAft>
                <a:spcPts val="600"/>
              </a:spcAft>
              <a:buFontTx/>
              <a:buNone/>
              <a:defRPr/>
            </a:pPr>
            <a:r>
              <a:rPr lang="pl-PL" altLang="it-IT" sz="2000" dirty="0">
                <a:ea typeface="Arial Unicode MS" pitchFamily="34" charset="-128"/>
              </a:rPr>
              <a:t>(T. </a:t>
            </a:r>
            <a:r>
              <a:rPr lang="pl-PL" altLang="it-IT" sz="2000" dirty="0" err="1">
                <a:ea typeface="Arial Unicode MS" pitchFamily="34" charset="-128"/>
              </a:rPr>
              <a:t>McLeish</a:t>
            </a:r>
            <a:r>
              <a:rPr lang="pl-PL" altLang="it-IT" sz="2000" dirty="0">
                <a:ea typeface="Arial Unicode MS" pitchFamily="34" charset="-128"/>
              </a:rPr>
              <a:t>, str. 52 – 53, tłumaczenie dość swobodne i skróty GK)</a:t>
            </a:r>
          </a:p>
          <a:p>
            <a:pPr marL="381000" indent="-381000" eaLnBrk="1" hangingPunct="1">
              <a:spcBef>
                <a:spcPts val="0"/>
              </a:spcBef>
              <a:spcAft>
                <a:spcPts val="0"/>
              </a:spcAft>
              <a:buFontTx/>
              <a:buNone/>
              <a:defRPr/>
            </a:pPr>
            <a:endParaRPr lang="pl-PL" altLang="it-IT" sz="2000" dirty="0">
              <a:ea typeface="Arial Unicode MS" pitchFamily="34" charset="-128"/>
            </a:endParaRPr>
          </a:p>
          <a:p>
            <a:pPr marL="381000" indent="-381000" eaLnBrk="1" hangingPunct="1">
              <a:spcBef>
                <a:spcPts val="0"/>
              </a:spcBef>
              <a:spcAft>
                <a:spcPts val="0"/>
              </a:spcAft>
              <a:buFontTx/>
              <a:buNone/>
              <a:defRPr/>
            </a:pPr>
            <a:r>
              <a:rPr lang="pl-PL" sz="2000" dirty="0">
                <a:solidFill>
                  <a:srgbClr val="000000"/>
                </a:solidFill>
              </a:rPr>
              <a:t>Newton powtarza słowa średniowiecznych myślicieli (Bernarda z Chartres**)</a:t>
            </a:r>
          </a:p>
          <a:p>
            <a:pPr marL="381000" indent="-381000" eaLnBrk="1" hangingPunct="1">
              <a:spcBef>
                <a:spcPts val="0"/>
              </a:spcBef>
              <a:spcAft>
                <a:spcPts val="0"/>
              </a:spcAft>
              <a:buFontTx/>
              <a:buNone/>
              <a:defRPr/>
            </a:pPr>
            <a:r>
              <a:rPr lang="pl-PL" sz="2000" b="1" dirty="0">
                <a:solidFill>
                  <a:srgbClr val="000000"/>
                </a:solidFill>
              </a:rPr>
              <a:t>„możemy widzieć dalej, bo jesteśmy jak karły na barkach gigantów” </a:t>
            </a:r>
          </a:p>
          <a:p>
            <a:pPr marL="381000" indent="-381000" eaLnBrk="1" hangingPunct="1">
              <a:spcBef>
                <a:spcPts val="0"/>
              </a:spcBef>
              <a:spcAft>
                <a:spcPts val="0"/>
              </a:spcAft>
              <a:buFontTx/>
              <a:buNone/>
              <a:defRPr/>
            </a:pPr>
            <a:r>
              <a:rPr lang="pt-BR" sz="2000" dirty="0">
                <a:solidFill>
                  <a:srgbClr val="000000"/>
                </a:solidFill>
              </a:rPr>
              <a:t>(nos esse quasi nanos gigantum humeris insidientes)</a:t>
            </a:r>
            <a:endParaRPr lang="pl-PL" altLang="it-IT" sz="2000" dirty="0">
              <a:ea typeface="Arial Unicode MS" pitchFamily="34" charset="-128"/>
            </a:endParaRPr>
          </a:p>
          <a:p>
            <a:pPr marL="381000" indent="-381000" eaLnBrk="1" hangingPunct="1">
              <a:buFontTx/>
              <a:buNone/>
              <a:defRPr/>
            </a:pPr>
            <a:endParaRPr lang="pl-PL" altLang="it-IT" sz="1800" dirty="0">
              <a:ea typeface="Arial Unicode MS" pitchFamily="34" charset="-128"/>
            </a:endParaRPr>
          </a:p>
          <a:p>
            <a:pPr marL="381000" indent="-381000" eaLnBrk="1" hangingPunct="1">
              <a:buFontTx/>
              <a:buNone/>
              <a:defRPr/>
            </a:pPr>
            <a:r>
              <a:rPr lang="pl-PL" altLang="it-IT" sz="2000" dirty="0">
                <a:ea typeface="Arial Unicode MS" pitchFamily="34" charset="-128"/>
              </a:rPr>
              <a:t>T. </a:t>
            </a:r>
            <a:r>
              <a:rPr lang="pl-PL" altLang="it-IT" sz="2000" dirty="0" err="1">
                <a:ea typeface="Arial Unicode MS" pitchFamily="34" charset="-128"/>
              </a:rPr>
              <a:t>McLeish</a:t>
            </a:r>
            <a:r>
              <a:rPr lang="pl-PL" altLang="it-IT" sz="2000" dirty="0">
                <a:ea typeface="Arial Unicode MS" pitchFamily="34" charset="-128"/>
              </a:rPr>
              <a:t>, </a:t>
            </a:r>
            <a:r>
              <a:rPr lang="pl-PL" altLang="it-IT" sz="2000" i="1" dirty="0" err="1">
                <a:ea typeface="Arial Unicode MS" pitchFamily="34" charset="-128"/>
              </a:rPr>
              <a:t>Faith</a:t>
            </a:r>
            <a:r>
              <a:rPr lang="pl-PL" altLang="it-IT" sz="2000" i="1" dirty="0">
                <a:ea typeface="Arial Unicode MS" pitchFamily="34" charset="-128"/>
              </a:rPr>
              <a:t> and </a:t>
            </a:r>
            <a:r>
              <a:rPr lang="pl-PL" altLang="it-IT" sz="2000" i="1" dirty="0" err="1">
                <a:ea typeface="Arial Unicode MS" pitchFamily="34" charset="-128"/>
              </a:rPr>
              <a:t>Wisdom</a:t>
            </a:r>
            <a:r>
              <a:rPr lang="pl-PL" altLang="it-IT" sz="2000" i="1" dirty="0">
                <a:ea typeface="Arial Unicode MS" pitchFamily="34" charset="-128"/>
              </a:rPr>
              <a:t> in Science</a:t>
            </a:r>
            <a:r>
              <a:rPr lang="pl-PL" altLang="it-IT" sz="2000" dirty="0">
                <a:ea typeface="Arial Unicode MS" pitchFamily="34" charset="-128"/>
              </a:rPr>
              <a:t>, Oxford University Press, 2014</a:t>
            </a:r>
          </a:p>
        </p:txBody>
      </p:sp>
      <p:pic>
        <p:nvPicPr>
          <p:cNvPr id="5125" name="Picture 5">
            <a:extLst>
              <a:ext uri="{FF2B5EF4-FFF2-40B4-BE49-F238E27FC236}">
                <a16:creationId xmlns:a16="http://schemas.microsoft.com/office/drawing/2014/main" id="{0D77F8A4-BEBB-C5E0-D9CD-8B2D439A2A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7966" y="110258"/>
            <a:ext cx="1361905" cy="209460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a:extLst>
              <a:ext uri="{FF2B5EF4-FFF2-40B4-BE49-F238E27FC236}">
                <a16:creationId xmlns:a16="http://schemas.microsoft.com/office/drawing/2014/main" id="{0C4D14F8-F742-5FA4-B4E1-04255D5EC063}"/>
              </a:ext>
            </a:extLst>
          </p:cNvPr>
          <p:cNvSpPr>
            <a:spLocks noGrp="1" noChangeArrowheads="1"/>
          </p:cNvSpPr>
          <p:nvPr>
            <p:ph type="title"/>
          </p:nvPr>
        </p:nvSpPr>
        <p:spPr>
          <a:xfrm>
            <a:off x="0" y="274638"/>
            <a:ext cx="9036050" cy="1143000"/>
          </a:xfrm>
        </p:spPr>
        <p:txBody>
          <a:bodyPr/>
          <a:lstStyle/>
          <a:p>
            <a:r>
              <a:rPr lang="pl-PL" altLang="pl-PL" sz="3200" dirty="0">
                <a:solidFill>
                  <a:srgbClr val="FF0000"/>
                </a:solidFill>
              </a:rPr>
              <a:t>GK: związek przyczynowy to najważniejsze prawo, nie tylko świata materialnego</a:t>
            </a:r>
          </a:p>
        </p:txBody>
      </p:sp>
      <p:sp>
        <p:nvSpPr>
          <p:cNvPr id="12291" name="Segnaposto contenuto 2">
            <a:extLst>
              <a:ext uri="{FF2B5EF4-FFF2-40B4-BE49-F238E27FC236}">
                <a16:creationId xmlns:a16="http://schemas.microsoft.com/office/drawing/2014/main" id="{50E76B57-35E2-627C-3818-E14F9BD0B676}"/>
              </a:ext>
            </a:extLst>
          </p:cNvPr>
          <p:cNvSpPr>
            <a:spLocks noGrp="1" noChangeArrowheads="1"/>
          </p:cNvSpPr>
          <p:nvPr>
            <p:ph idx="1"/>
          </p:nvPr>
        </p:nvSpPr>
        <p:spPr>
          <a:xfrm>
            <a:off x="-12700" y="1417638"/>
            <a:ext cx="9037638" cy="4525962"/>
          </a:xfrm>
        </p:spPr>
        <p:txBody>
          <a:bodyPr/>
          <a:lstStyle/>
          <a:p>
            <a:pPr indent="179388" algn="just">
              <a:buFontTx/>
              <a:buNone/>
            </a:pPr>
            <a:r>
              <a:rPr lang="pl-PL" altLang="it-IT" sz="2000">
                <a:solidFill>
                  <a:schemeClr val="accent2"/>
                </a:solidFill>
              </a:rPr>
              <a:t>W dyskusji na temat prawa przyczynowości posuwam się jeszcze dalej. Tzw. paradoks Einsteina-Rosena-Podolsky’ego na temat korelacji dwóch fotonów na (nieskończoną) odległość, potwierdzony przez nagrodę Nobla dla Alan Aspeca (2022) może mieć trojakie wyjaśnienie: 1) brak wolnej woli fizyka doświadczalnika, 2) propagacja informacji wstecz w czasie 3) nielo-kalność zdarzeń [bilokacja św. Antoniego i św. Ojca Pio]. </a:t>
            </a:r>
          </a:p>
          <a:p>
            <a:pPr indent="179388" algn="just">
              <a:buFontTx/>
              <a:buNone/>
            </a:pPr>
            <a:r>
              <a:rPr lang="pl-PL" altLang="it-IT" sz="2000">
                <a:solidFill>
                  <a:schemeClr val="accent2"/>
                </a:solidFill>
              </a:rPr>
              <a:t>Z trojga „złego” fizycy wybierają nielokalność. </a:t>
            </a:r>
          </a:p>
          <a:p>
            <a:pPr indent="179388" algn="just">
              <a:buFontTx/>
              <a:buNone/>
            </a:pPr>
            <a:r>
              <a:rPr lang="pl-PL" altLang="it-IT" sz="2000">
                <a:solidFill>
                  <a:schemeClr val="accent2"/>
                </a:solidFill>
              </a:rPr>
              <a:t>Paradoks EPR, wydaje się, narusza lokalność zdarzeń, dopuszcza jakieś „nieczyste działania” na odległość, jakby umożliwiał natychmiastową propagację informacji, ale </a:t>
            </a:r>
            <a:r>
              <a:rPr lang="pl-PL" altLang="it-IT" sz="2000" b="1">
                <a:solidFill>
                  <a:schemeClr val="accent2"/>
                </a:solidFill>
              </a:rPr>
              <a:t>nie narusza</a:t>
            </a:r>
            <a:r>
              <a:rPr lang="pl-PL" altLang="it-IT" sz="2000">
                <a:solidFill>
                  <a:schemeClr val="accent2"/>
                </a:solidFill>
              </a:rPr>
              <a:t> zasady przyczynowości.</a:t>
            </a:r>
          </a:p>
          <a:p>
            <a:pPr indent="179388" algn="just">
              <a:buFontTx/>
              <a:buNone/>
            </a:pPr>
            <a:r>
              <a:rPr lang="pl-PL" altLang="it-IT" sz="2000">
                <a:solidFill>
                  <a:schemeClr val="accent2"/>
                </a:solidFill>
              </a:rPr>
              <a:t>Z wykładu „Duch” (i postulatów Arystotelesa), wiemy, że świat niematerial-ny jest nielokalny. Ale i tam zasada przyczynowości</a:t>
            </a:r>
            <a:r>
              <a:rPr lang="pl-PL" altLang="it-IT" sz="2000" b="1">
                <a:solidFill>
                  <a:schemeClr val="accent2"/>
                </a:solidFill>
              </a:rPr>
              <a:t>, zdaje się</a:t>
            </a:r>
            <a:r>
              <a:rPr lang="pl-PL" altLang="it-IT" sz="2000">
                <a:solidFill>
                  <a:schemeClr val="accent2"/>
                </a:solidFill>
              </a:rPr>
              <a:t> [z pewnoś-cią] obowiązywać.  </a:t>
            </a:r>
          </a:p>
          <a:p>
            <a:pPr indent="179388">
              <a:buFontTx/>
              <a:buNone/>
            </a:pPr>
            <a:r>
              <a:rPr lang="pl-PL" altLang="it-IT" sz="2000" b="1">
                <a:solidFill>
                  <a:schemeClr val="accent2"/>
                </a:solidFill>
              </a:rPr>
              <a:t>Modlitwa, </a:t>
            </a:r>
            <a:r>
              <a:rPr lang="pl-PL" altLang="it-IT" sz="2000">
                <a:solidFill>
                  <a:schemeClr val="accent2"/>
                </a:solidFill>
              </a:rPr>
              <a:t>jako ciąg przyczynowo- skutkowy: </a:t>
            </a:r>
            <a:r>
              <a:rPr lang="pl-PL" altLang="it-IT" sz="2000" b="1">
                <a:solidFill>
                  <a:schemeClr val="accent2"/>
                </a:solidFill>
              </a:rPr>
              <a:t>prośba → łaska Boża</a:t>
            </a:r>
            <a:r>
              <a:rPr lang="pl-PL" altLang="it-IT" sz="2000">
                <a:solidFill>
                  <a:schemeClr val="accent2"/>
                </a:solidFill>
              </a:rPr>
              <a:t> jest sposobem na naruszenie ścisłego (możliwego) determinizmu świata materialnego (!!) Mówi, uznany fizyk doświadczalny…</a:t>
            </a:r>
          </a:p>
          <a:p>
            <a:pPr indent="179388" algn="just">
              <a:buFontTx/>
              <a:buNone/>
            </a:pPr>
            <a:endParaRPr lang="pl-PL" altLang="pl-PL" sz="2000">
              <a:solidFill>
                <a:schemeClr val="accent2"/>
              </a:solidFill>
              <a:latin typeface="Times New Roman" panose="02020603050405020304" pitchFamily="18" charset="0"/>
              <a:cs typeface="Times New Roman" panose="02020603050405020304" pitchFamily="18" charset="0"/>
            </a:endParaRPr>
          </a:p>
          <a:p>
            <a:pPr indent="179388"/>
            <a:endParaRPr lang="pl-PL" altLang="pl-PL"/>
          </a:p>
        </p:txBody>
      </p:sp>
    </p:spTree>
    <p:extLst>
      <p:ext uri="{BB962C8B-B14F-4D97-AF65-F5344CB8AC3E}">
        <p14:creationId xmlns:p14="http://schemas.microsoft.com/office/powerpoint/2010/main" val="3148408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00393-5355-560D-0631-AAAE314CA779}"/>
              </a:ext>
            </a:extLst>
          </p:cNvPr>
          <p:cNvSpPr>
            <a:spLocks noGrp="1"/>
          </p:cNvSpPr>
          <p:nvPr>
            <p:ph type="title"/>
          </p:nvPr>
        </p:nvSpPr>
        <p:spPr/>
        <p:txBody>
          <a:bodyPr/>
          <a:lstStyle/>
          <a:p>
            <a:r>
              <a:rPr lang="pl-PL" sz="3000" dirty="0"/>
              <a:t>Karl Popper: Empiryzm należy rozumieć jako…</a:t>
            </a:r>
          </a:p>
        </p:txBody>
      </p:sp>
      <p:sp>
        <p:nvSpPr>
          <p:cNvPr id="6" name="pole tekstowe 5">
            <a:extLst>
              <a:ext uri="{FF2B5EF4-FFF2-40B4-BE49-F238E27FC236}">
                <a16:creationId xmlns:a16="http://schemas.microsoft.com/office/drawing/2014/main" id="{992EEFD2-766E-BAAF-50EA-E2640B1EB14D}"/>
              </a:ext>
            </a:extLst>
          </p:cNvPr>
          <p:cNvSpPr txBox="1"/>
          <p:nvPr/>
        </p:nvSpPr>
        <p:spPr>
          <a:xfrm>
            <a:off x="179512" y="1196752"/>
            <a:ext cx="8229600" cy="5232202"/>
          </a:xfrm>
          <a:prstGeom prst="rect">
            <a:avLst/>
          </a:prstGeom>
          <a:noFill/>
        </p:spPr>
        <p:txBody>
          <a:bodyPr wrap="square">
            <a:spAutoFit/>
          </a:bodyPr>
          <a:lstStyle/>
          <a:p>
            <a:pPr>
              <a:spcAft>
                <a:spcPts val="600"/>
              </a:spcAft>
            </a:pPr>
            <a:r>
              <a:rPr lang="pl-PL" sz="1900" dirty="0"/>
              <a:t>„Empiryzm w wersji </a:t>
            </a:r>
            <a:r>
              <a:rPr lang="pl-PL" sz="1900" dirty="0" err="1"/>
              <a:t>Locke’a</a:t>
            </a:r>
            <a:r>
              <a:rPr lang="pl-PL" sz="1900" dirty="0"/>
              <a:t>, Berkeleya i Hume’a należy rozumieć w jego historycznym kontekście. Głównym problemem empiryzmu była po prostu kontrowersja pomiędzy religią i niereligijnością czy, ściślej: racjonalne uzasadnienie i w ogóle problem </a:t>
            </a:r>
            <a:r>
              <a:rPr lang="pl-PL" sz="1900" dirty="0" err="1"/>
              <a:t>uzasadnialności</a:t>
            </a:r>
            <a:r>
              <a:rPr lang="pl-PL" sz="1900" dirty="0"/>
              <a:t> chrześcijaństwa w porównaniu z wiedzą naukową [przywołujemy tu zdanie </a:t>
            </a:r>
            <a:r>
              <a:rPr lang="pl-PL" sz="1900" dirty="0" err="1"/>
              <a:t>Messoriego</a:t>
            </a:r>
            <a:r>
              <a:rPr lang="pl-PL" sz="1900" dirty="0"/>
              <a:t> o nie-możliwości definitywnego uzasadnienia wiary]. Wyjaśnia to, dlaczego empiryzm traktuje wiedzę przez cały czas jako rodzaj wiary – wiary uzasadnionej przez doświadczenie, zwłaszcza doświadczenie postrzegawcze, doświadczenie naszych zmysłów.  </a:t>
            </a:r>
          </a:p>
          <a:p>
            <a:pPr>
              <a:spcAft>
                <a:spcPts val="600"/>
              </a:spcAft>
            </a:pPr>
            <a:r>
              <a:rPr lang="pl-PL" sz="1900" dirty="0"/>
              <a:t>Jakkolwiek ich stanowiska różnią się między sobą znacznie, gdy idzie o stosunek do nauki, zasadniczo każdy z nich zgadzał się z wymogiem, że powinniśmy odrzucać wszelkie zdania – w szczególności zdania o znaczeniu egzystencjalnym – jeśli nie są one dostatecznie uzasadnione, i przyjmować tylko te zdania, dla których mamy dostatecznie zweryfikowane dane, tj. te, które można udowodnić lub zweryfikować za pomocą danych zmysłowych.” (K. Popper, </a:t>
            </a:r>
            <a:r>
              <a:rPr lang="pl-PL" sz="1900" i="1" dirty="0"/>
              <a:t>Wiedza obiektywna</a:t>
            </a:r>
            <a:r>
              <a:rPr lang="pl-PL" sz="1900" dirty="0"/>
              <a:t>, PWN, 2012, str. 164)</a:t>
            </a:r>
          </a:p>
          <a:p>
            <a:r>
              <a:rPr lang="pl-PL" sz="2000" dirty="0">
                <a:solidFill>
                  <a:srgbClr val="FF0000"/>
                </a:solidFill>
              </a:rPr>
              <a:t>Zobaczmy, co trzysta lat później wynikło z takiego podejścia do nauki…</a:t>
            </a:r>
          </a:p>
        </p:txBody>
      </p:sp>
    </p:spTree>
    <p:extLst>
      <p:ext uri="{BB962C8B-B14F-4D97-AF65-F5344CB8AC3E}">
        <p14:creationId xmlns:p14="http://schemas.microsoft.com/office/powerpoint/2010/main" val="408829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00393-5355-560D-0631-AAAE314CA779}"/>
              </a:ext>
            </a:extLst>
          </p:cNvPr>
          <p:cNvSpPr>
            <a:spLocks noGrp="1"/>
          </p:cNvSpPr>
          <p:nvPr>
            <p:ph type="title"/>
          </p:nvPr>
        </p:nvSpPr>
        <p:spPr>
          <a:xfrm>
            <a:off x="323528" y="0"/>
            <a:ext cx="8229600" cy="1143000"/>
          </a:xfrm>
        </p:spPr>
        <p:txBody>
          <a:bodyPr/>
          <a:lstStyle/>
          <a:p>
            <a:r>
              <a:rPr lang="pl-PL" sz="3000" dirty="0"/>
              <a:t>Wróćmy jeszcze do Poppera i empiryzmu…</a:t>
            </a:r>
          </a:p>
        </p:txBody>
      </p:sp>
      <p:sp>
        <p:nvSpPr>
          <p:cNvPr id="6" name="pole tekstowe 5">
            <a:extLst>
              <a:ext uri="{FF2B5EF4-FFF2-40B4-BE49-F238E27FC236}">
                <a16:creationId xmlns:a16="http://schemas.microsoft.com/office/drawing/2014/main" id="{992EEFD2-766E-BAAF-50EA-E2640B1EB14D}"/>
              </a:ext>
            </a:extLst>
          </p:cNvPr>
          <p:cNvSpPr txBox="1"/>
          <p:nvPr/>
        </p:nvSpPr>
        <p:spPr>
          <a:xfrm>
            <a:off x="0" y="805410"/>
            <a:ext cx="9144000" cy="6401753"/>
          </a:xfrm>
          <a:prstGeom prst="rect">
            <a:avLst/>
          </a:prstGeom>
          <a:noFill/>
        </p:spPr>
        <p:txBody>
          <a:bodyPr wrap="square">
            <a:spAutoFit/>
          </a:bodyPr>
          <a:lstStyle/>
          <a:p>
            <a:pPr>
              <a:spcAft>
                <a:spcPts val="600"/>
              </a:spcAft>
            </a:pPr>
            <a:r>
              <a:rPr lang="pl-PL" sz="1900" dirty="0">
                <a:solidFill>
                  <a:schemeClr val="bg2">
                    <a:lumMod val="75000"/>
                  </a:schemeClr>
                </a:solidFill>
              </a:rPr>
              <a:t>powinniśmy odrzucać wszelkie zdania – w szczególności zdania o znaczeniu egzystencjalnym – jeśli nie są one dostatecznie uzasadnione, i przyjmować tylko te zdania, dla których mamy dostatecznie zweryfikowane dane, tj. te, które można udowodnić lub zweryfikować za pomocą danych zmysłowych.” (K. Popper, </a:t>
            </a:r>
            <a:r>
              <a:rPr lang="pl-PL" sz="1900" i="1" dirty="0">
                <a:solidFill>
                  <a:schemeClr val="bg2">
                    <a:lumMod val="75000"/>
                  </a:schemeClr>
                </a:solidFill>
              </a:rPr>
              <a:t>Wiedza obiektywna</a:t>
            </a:r>
            <a:r>
              <a:rPr lang="pl-PL" sz="1900" dirty="0">
                <a:solidFill>
                  <a:schemeClr val="bg2">
                    <a:lumMod val="75000"/>
                  </a:schemeClr>
                </a:solidFill>
              </a:rPr>
              <a:t>, PWN, 2012, str. 164)</a:t>
            </a:r>
          </a:p>
          <a:p>
            <a:pPr>
              <a:spcAft>
                <a:spcPts val="600"/>
              </a:spcAft>
            </a:pPr>
            <a:r>
              <a:rPr lang="pl-PL" sz="1900" dirty="0">
                <a:solidFill>
                  <a:schemeClr val="accent2"/>
                </a:solidFill>
              </a:rPr>
              <a:t>Tak, to prawda: kanon nauki to stwierdzenia, na dzień dzisiejszy, udowodnione według (aktualnie) obowiązującego paradygmatu [czyli metodologii] danej dziedziny naukowej. Inne są te paradygmaty w poszukiwaniu nowego gatunku żaby na Madagaskarze, inne w przypadku odkrycia bozonu </a:t>
            </a:r>
            <a:r>
              <a:rPr lang="pl-PL" sz="1900" dirty="0" err="1">
                <a:solidFill>
                  <a:schemeClr val="accent2"/>
                </a:solidFill>
              </a:rPr>
              <a:t>Higgsa</a:t>
            </a:r>
            <a:r>
              <a:rPr lang="pl-PL" sz="1900" dirty="0">
                <a:solidFill>
                  <a:schemeClr val="accent2"/>
                </a:solidFill>
              </a:rPr>
              <a:t> (tzw. „boskiej cząstki” w tytule książki W. </a:t>
            </a:r>
            <a:r>
              <a:rPr lang="pl-PL" sz="1900" dirty="0" err="1">
                <a:solidFill>
                  <a:schemeClr val="accent2"/>
                </a:solidFill>
              </a:rPr>
              <a:t>Ledermana</a:t>
            </a:r>
            <a:r>
              <a:rPr lang="pl-PL" sz="1900" dirty="0">
                <a:solidFill>
                  <a:schemeClr val="accent2"/>
                </a:solidFill>
              </a:rPr>
              <a:t>). </a:t>
            </a:r>
          </a:p>
          <a:p>
            <a:pPr>
              <a:spcAft>
                <a:spcPts val="600"/>
              </a:spcAft>
            </a:pPr>
            <a:r>
              <a:rPr lang="pl-PL" sz="1900" dirty="0">
                <a:solidFill>
                  <a:schemeClr val="tx2"/>
                </a:solidFill>
              </a:rPr>
              <a:t>„Stanowisko to można analizować na wiele różnych sposobów. Dosyć śmiałą analizę stanowiłby następujący ciąg równań lub równoważności, większość których ma poparcie w tekstach empiryków brytyjskich, a nawet Bertranda Russela.</a:t>
            </a:r>
          </a:p>
          <a:p>
            <a:pPr>
              <a:spcAft>
                <a:spcPts val="600"/>
              </a:spcAft>
            </a:pPr>
            <a:r>
              <a:rPr lang="pl-PL" sz="1900" i="1" dirty="0">
                <a:solidFill>
                  <a:schemeClr val="tx2"/>
                </a:solidFill>
              </a:rPr>
              <a:t>p </a:t>
            </a:r>
            <a:r>
              <a:rPr lang="pl-PL" sz="1900" dirty="0">
                <a:solidFill>
                  <a:schemeClr val="tx2"/>
                </a:solidFill>
              </a:rPr>
              <a:t>jest zweryfikowane lub udowodnione [?] przez doświadczenie zmysłowe, [czyli]       istnieją racje dostateczne lub dostatecznie udowodnione abyśmy </a:t>
            </a:r>
            <a:r>
              <a:rPr lang="pl-PL" sz="1900" i="1" dirty="0">
                <a:solidFill>
                  <a:schemeClr val="tx2"/>
                </a:solidFill>
              </a:rPr>
              <a:t>wierzyli</a:t>
            </a:r>
            <a:r>
              <a:rPr lang="pl-PL" sz="1900" dirty="0">
                <a:solidFill>
                  <a:schemeClr val="tx2"/>
                </a:solidFill>
              </a:rPr>
              <a:t> że </a:t>
            </a:r>
            <a:r>
              <a:rPr lang="pl-PL" sz="1900" i="1" dirty="0">
                <a:solidFill>
                  <a:schemeClr val="tx2"/>
                </a:solidFill>
              </a:rPr>
              <a:t>p</a:t>
            </a:r>
            <a:r>
              <a:rPr lang="pl-PL" sz="1900" dirty="0">
                <a:solidFill>
                  <a:schemeClr val="tx2"/>
                </a:solidFill>
              </a:rPr>
              <a:t>, [czyli] = wierzymy lub sądzimy albo twierdzimy, przyznajemy lub wiemy, że </a:t>
            </a:r>
            <a:r>
              <a:rPr lang="pl-PL" sz="1900" i="1" dirty="0">
                <a:solidFill>
                  <a:schemeClr val="tx2"/>
                </a:solidFill>
              </a:rPr>
              <a:t>p</a:t>
            </a:r>
            <a:r>
              <a:rPr lang="pl-PL" sz="1900" dirty="0">
                <a:solidFill>
                  <a:schemeClr val="tx2"/>
                </a:solidFill>
              </a:rPr>
              <a:t> jest prawdziwe, [czyli] = </a:t>
            </a:r>
            <a:r>
              <a:rPr lang="pl-PL" sz="1900" i="1" dirty="0">
                <a:solidFill>
                  <a:schemeClr val="tx2"/>
                </a:solidFill>
              </a:rPr>
              <a:t>p</a:t>
            </a:r>
            <a:r>
              <a:rPr lang="pl-PL" sz="1900" dirty="0">
                <a:solidFill>
                  <a:schemeClr val="tx2"/>
                </a:solidFill>
              </a:rPr>
              <a:t> jest prawdziwe, [czyli] = </a:t>
            </a:r>
            <a:r>
              <a:rPr lang="pl-PL" sz="1900" i="1" dirty="0">
                <a:solidFill>
                  <a:schemeClr val="tx2"/>
                </a:solidFill>
              </a:rPr>
              <a:t>p</a:t>
            </a:r>
            <a:r>
              <a:rPr lang="pl-PL" sz="1900" dirty="0">
                <a:solidFill>
                  <a:schemeClr val="tx2"/>
                </a:solidFill>
              </a:rPr>
              <a:t>.”</a:t>
            </a:r>
            <a:endParaRPr lang="pl-PL" sz="1900" i="1" dirty="0">
              <a:solidFill>
                <a:schemeClr val="tx2"/>
              </a:solidFill>
            </a:endParaRPr>
          </a:p>
          <a:p>
            <a:pPr>
              <a:spcAft>
                <a:spcPts val="600"/>
              </a:spcAft>
            </a:pPr>
            <a:r>
              <a:rPr lang="pl-PL" sz="1900" dirty="0">
                <a:solidFill>
                  <a:schemeClr val="accent2"/>
                </a:solidFill>
              </a:rPr>
              <a:t>Niby dowód, ale jak w każdym ludzkim rozumowaniu, musi zawierać </a:t>
            </a:r>
            <a:r>
              <a:rPr lang="pl-PL" sz="1900" b="1" dirty="0">
                <a:solidFill>
                  <a:schemeClr val="accent2"/>
                </a:solidFill>
              </a:rPr>
              <a:t>„wierzymy” </a:t>
            </a:r>
            <a:endParaRPr lang="pl-PL" sz="1900" b="1" i="1" dirty="0">
              <a:solidFill>
                <a:schemeClr val="accent2"/>
              </a:solidFill>
            </a:endParaRPr>
          </a:p>
          <a:p>
            <a:pPr>
              <a:spcAft>
                <a:spcPts val="600"/>
              </a:spcAft>
            </a:pPr>
            <a:r>
              <a:rPr lang="pl-PL" sz="1900" dirty="0">
                <a:solidFill>
                  <a:schemeClr val="bg2">
                    <a:lumMod val="75000"/>
                  </a:schemeClr>
                </a:solidFill>
              </a:rPr>
              <a:t>(K. Popper, </a:t>
            </a:r>
            <a:r>
              <a:rPr lang="pl-PL" sz="1900" i="1" dirty="0">
                <a:solidFill>
                  <a:schemeClr val="bg2">
                    <a:lumMod val="75000"/>
                  </a:schemeClr>
                </a:solidFill>
              </a:rPr>
              <a:t>Wiedza obiektywna</a:t>
            </a:r>
            <a:r>
              <a:rPr lang="pl-PL" sz="1900" dirty="0">
                <a:solidFill>
                  <a:schemeClr val="bg2">
                    <a:lumMod val="75000"/>
                  </a:schemeClr>
                </a:solidFill>
              </a:rPr>
              <a:t>, PWN, 2012, str. 165)</a:t>
            </a:r>
            <a:endParaRPr lang="pl-PL" sz="1900" dirty="0">
              <a:solidFill>
                <a:schemeClr val="accent2"/>
              </a:solidFill>
            </a:endParaRPr>
          </a:p>
          <a:p>
            <a:pPr>
              <a:spcAft>
                <a:spcPts val="600"/>
              </a:spcAft>
            </a:pPr>
            <a:endParaRPr lang="pl-PL" sz="1900" dirty="0">
              <a:solidFill>
                <a:schemeClr val="accent2"/>
              </a:solidFill>
            </a:endParaRPr>
          </a:p>
        </p:txBody>
      </p:sp>
    </p:spTree>
    <p:extLst>
      <p:ext uri="{BB962C8B-B14F-4D97-AF65-F5344CB8AC3E}">
        <p14:creationId xmlns:p14="http://schemas.microsoft.com/office/powerpoint/2010/main" val="1016142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00393-5355-560D-0631-AAAE314CA779}"/>
              </a:ext>
            </a:extLst>
          </p:cNvPr>
          <p:cNvSpPr>
            <a:spLocks noGrp="1"/>
          </p:cNvSpPr>
          <p:nvPr>
            <p:ph type="title"/>
          </p:nvPr>
        </p:nvSpPr>
        <p:spPr>
          <a:xfrm>
            <a:off x="323528" y="0"/>
            <a:ext cx="8229600" cy="1143000"/>
          </a:xfrm>
        </p:spPr>
        <p:txBody>
          <a:bodyPr/>
          <a:lstStyle/>
          <a:p>
            <a:r>
              <a:rPr lang="pl-PL" sz="3000" dirty="0"/>
              <a:t>Wróćmy jeszcze do Poppera i empiryzmu…</a:t>
            </a:r>
          </a:p>
        </p:txBody>
      </p:sp>
      <p:sp>
        <p:nvSpPr>
          <p:cNvPr id="6" name="pole tekstowe 5">
            <a:extLst>
              <a:ext uri="{FF2B5EF4-FFF2-40B4-BE49-F238E27FC236}">
                <a16:creationId xmlns:a16="http://schemas.microsoft.com/office/drawing/2014/main" id="{992EEFD2-766E-BAAF-50EA-E2640B1EB14D}"/>
              </a:ext>
            </a:extLst>
          </p:cNvPr>
          <p:cNvSpPr txBox="1"/>
          <p:nvPr/>
        </p:nvSpPr>
        <p:spPr>
          <a:xfrm>
            <a:off x="0" y="805410"/>
            <a:ext cx="9144000" cy="6247864"/>
          </a:xfrm>
          <a:prstGeom prst="rect">
            <a:avLst/>
          </a:prstGeom>
          <a:noFill/>
        </p:spPr>
        <p:txBody>
          <a:bodyPr wrap="square">
            <a:spAutoFit/>
          </a:bodyPr>
          <a:lstStyle/>
          <a:p>
            <a:pPr>
              <a:spcAft>
                <a:spcPts val="600"/>
              </a:spcAft>
            </a:pPr>
            <a:r>
              <a:rPr lang="pl-PL" sz="1900" dirty="0">
                <a:solidFill>
                  <a:schemeClr val="tx2"/>
                </a:solidFill>
              </a:rPr>
              <a:t>„Cechy takiego stanowiska, które utożsamia </a:t>
            </a:r>
            <a:r>
              <a:rPr lang="pl-PL" sz="1900" i="1" dirty="0">
                <a:solidFill>
                  <a:schemeClr val="tx2"/>
                </a:solidFill>
              </a:rPr>
              <a:t>dowód</a:t>
            </a:r>
            <a:r>
              <a:rPr lang="pl-PL" sz="1900" dirty="0">
                <a:solidFill>
                  <a:schemeClr val="tx2"/>
                </a:solidFill>
              </a:rPr>
              <a:t> czy uzasadnienie z twierdzeniem </a:t>
            </a:r>
            <a:r>
              <a:rPr lang="pl-PL" sz="1900" i="1" dirty="0">
                <a:solidFill>
                  <a:schemeClr val="tx2"/>
                </a:solidFill>
              </a:rPr>
              <a:t>do udowodnienia, </a:t>
            </a:r>
            <a:r>
              <a:rPr lang="pl-PL" sz="1900" dirty="0">
                <a:solidFill>
                  <a:schemeClr val="tx2"/>
                </a:solidFill>
              </a:rPr>
              <a:t>jest to, że każdy, kto je podtrzymuje, musi odrzucać prawo wyłączonego środka.</a:t>
            </a:r>
          </a:p>
          <a:p>
            <a:pPr marL="0" marR="0" lvl="0" indent="0" algn="l" defTabSz="914400" rtl="0" eaLnBrk="0" fontAlgn="base" latinLnBrk="0" hangingPunct="0">
              <a:lnSpc>
                <a:spcPct val="100000"/>
              </a:lnSpc>
              <a:spcBef>
                <a:spcPct val="0"/>
              </a:spcBef>
              <a:spcAft>
                <a:spcPts val="600"/>
              </a:spcAft>
              <a:buClrTx/>
              <a:buSzTx/>
              <a:buFontTx/>
              <a:buNone/>
              <a:tabLst/>
            </a:pPr>
            <a:r>
              <a:rPr lang="pl-PL" dirty="0">
                <a:solidFill>
                  <a:schemeClr val="tx2"/>
                </a:solidFill>
              </a:rPr>
              <a:t>[</a:t>
            </a:r>
            <a:r>
              <a:rPr kumimoji="0" lang="pl-PL" altLang="pl-PL" b="1" i="0" u="none" strike="noStrike" cap="none" normalizeH="0" baseline="0" dirty="0">
                <a:ln>
                  <a:noFill/>
                </a:ln>
                <a:solidFill>
                  <a:srgbClr val="202122"/>
                </a:solidFill>
                <a:effectLst/>
                <a:latin typeface="Arial" panose="020B0604020202020204" pitchFamily="34" charset="0"/>
                <a:cs typeface="Arial" panose="020B0604020202020204" pitchFamily="34" charset="0"/>
              </a:rPr>
              <a:t>Prawo wyłączonego środka</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2" tooltip="Łacina"/>
              </a:rPr>
              <a:t>łac.</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pl-PL" altLang="pl-PL" b="0" i="1" u="none" strike="noStrike" cap="none" normalizeH="0" baseline="0" dirty="0" err="1">
                <a:ln>
                  <a:noFill/>
                </a:ln>
                <a:solidFill>
                  <a:srgbClr val="202122"/>
                </a:solidFill>
                <a:effectLst/>
                <a:latin typeface="Arial" panose="020B0604020202020204" pitchFamily="34" charset="0"/>
                <a:cs typeface="Arial" panose="020B0604020202020204" pitchFamily="34" charset="0"/>
              </a:rPr>
              <a:t>tertium</a:t>
            </a:r>
            <a:r>
              <a:rPr kumimoji="0" lang="pl-PL" altLang="pl-PL"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non datur</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dosł. trzecie nie będzie dane, trzeciej możliwości nie ma) – jedno z podstawowych praw klasycznego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3" tooltip="Rachunek zdań"/>
              </a:rPr>
              <a:t>rachunku zdań</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Prawo to mówi, że dla dowolnego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4" tooltip="Zdanie logiczne"/>
              </a:rPr>
              <a:t>zdania logicznego</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albo ono samo jest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5" tooltip="Prawda (logika)"/>
              </a:rPr>
              <a:t>prawdziwe</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albo prawdziwe jest jego zaprzeczenie. Takie sformułowanie obowiązuje jednak tylko w logice dwuwartościowej. (https://pl.wikipedia.org/wiki)]</a:t>
            </a:r>
            <a:endParaRPr kumimoji="0" lang="pl-PL" altLang="pl-PL"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a:spcAft>
                <a:spcPts val="600"/>
              </a:spcAft>
            </a:pPr>
            <a:r>
              <a:rPr lang="pl-PL" sz="1900" dirty="0">
                <a:solidFill>
                  <a:schemeClr val="tx2"/>
                </a:solidFill>
              </a:rPr>
              <a:t>Albowiem jest oczywiste, że musi zaistnieć sytuacja (byłaby to w praktyce sytuacja normalna) że ani </a:t>
            </a:r>
            <a:r>
              <a:rPr lang="pl-PL" sz="1900" i="1" dirty="0">
                <a:solidFill>
                  <a:schemeClr val="tx2"/>
                </a:solidFill>
              </a:rPr>
              <a:t>p</a:t>
            </a:r>
            <a:r>
              <a:rPr lang="pl-PL" sz="1900" dirty="0">
                <a:solidFill>
                  <a:schemeClr val="tx2"/>
                </a:solidFill>
              </a:rPr>
              <a:t> ani </a:t>
            </a:r>
            <a:r>
              <a:rPr lang="pl-PL" sz="1900" i="1" dirty="0">
                <a:solidFill>
                  <a:schemeClr val="tx2"/>
                </a:solidFill>
              </a:rPr>
              <a:t>nie-p</a:t>
            </a:r>
            <a:r>
              <a:rPr lang="pl-PL" sz="1900" dirty="0">
                <a:solidFill>
                  <a:schemeClr val="tx2"/>
                </a:solidFill>
              </a:rPr>
              <a:t> nie mogłoby być w pełni uzasadnione przez dostępne dane doświadczenia.” </a:t>
            </a:r>
            <a:r>
              <a:rPr lang="pl-PL" sz="1900" dirty="0">
                <a:solidFill>
                  <a:schemeClr val="bg2">
                    <a:lumMod val="75000"/>
                  </a:schemeClr>
                </a:solidFill>
              </a:rPr>
              <a:t>(K. Popper, </a:t>
            </a:r>
            <a:r>
              <a:rPr lang="pl-PL" sz="1900" i="1" dirty="0">
                <a:solidFill>
                  <a:schemeClr val="bg2">
                    <a:lumMod val="75000"/>
                  </a:schemeClr>
                </a:solidFill>
              </a:rPr>
              <a:t>Wiedza obiektywna</a:t>
            </a:r>
            <a:r>
              <a:rPr lang="pl-PL" sz="1900" dirty="0">
                <a:solidFill>
                  <a:schemeClr val="bg2">
                    <a:lumMod val="75000"/>
                  </a:schemeClr>
                </a:solidFill>
              </a:rPr>
              <a:t>, PWN, 2012, str. 165)</a:t>
            </a:r>
            <a:endParaRPr lang="pl-PL" sz="1900" dirty="0">
              <a:solidFill>
                <a:schemeClr val="accent2"/>
              </a:solidFill>
            </a:endParaRPr>
          </a:p>
          <a:p>
            <a:pPr>
              <a:spcAft>
                <a:spcPts val="600"/>
              </a:spcAft>
            </a:pPr>
            <a:r>
              <a:rPr lang="pl-PL" sz="1900" dirty="0">
                <a:solidFill>
                  <a:schemeClr val="accent2"/>
                </a:solidFill>
              </a:rPr>
              <a:t>W rzeczywistości, w rozwoju nauki (czyli w naszej Filozofii przyrody) jest to sytuacja jak najbardziej normalna, powiedziałbym </a:t>
            </a:r>
            <a:r>
              <a:rPr lang="pl-PL" sz="1900" i="1" dirty="0" err="1">
                <a:solidFill>
                  <a:schemeClr val="accent2"/>
                </a:solidFill>
              </a:rPr>
              <a:t>salutare</a:t>
            </a:r>
            <a:r>
              <a:rPr lang="pl-PL" sz="1900" dirty="0">
                <a:solidFill>
                  <a:schemeClr val="accent2"/>
                </a:solidFill>
              </a:rPr>
              <a:t> (zdrowa). Nie jesteśmy istotami wszechwiedzącymi: przytaczam tu genialne stwierdzenie genialnego fizyka, </a:t>
            </a:r>
            <a:r>
              <a:rPr lang="pl-PL" sz="1900" dirty="0" err="1">
                <a:solidFill>
                  <a:schemeClr val="accent2"/>
                </a:solidFill>
              </a:rPr>
              <a:t>Lva</a:t>
            </a:r>
            <a:r>
              <a:rPr lang="pl-PL" sz="1900" dirty="0">
                <a:solidFill>
                  <a:schemeClr val="accent2"/>
                </a:solidFill>
              </a:rPr>
              <a:t> </a:t>
            </a:r>
            <a:r>
              <a:rPr lang="pl-PL" sz="1900" dirty="0" err="1">
                <a:solidFill>
                  <a:schemeClr val="accent2"/>
                </a:solidFill>
              </a:rPr>
              <a:t>Pitajevskiego</a:t>
            </a:r>
            <a:r>
              <a:rPr lang="pl-PL" sz="1900" dirty="0">
                <a:solidFill>
                  <a:schemeClr val="accent2"/>
                </a:solidFill>
              </a:rPr>
              <a:t>, który mi kiedyś powiedział – „Czy my musimy wszystko wiedzieć?”</a:t>
            </a:r>
          </a:p>
          <a:p>
            <a:pPr>
              <a:spcAft>
                <a:spcPts val="600"/>
              </a:spcAft>
            </a:pPr>
            <a:r>
              <a:rPr lang="pl-PL" sz="1900" dirty="0">
                <a:solidFill>
                  <a:schemeClr val="accent2"/>
                </a:solidFill>
              </a:rPr>
              <a:t>I chyba natura „zabrania” nam wszystko wiedzieć. Liczne przykłady dyskutuję w „Nauka i wiara”: ograniczona prędkość światła, skończony czas życia Wszechświata, II prawo dynamiki Newtona, zasada Heisenberga, „kot” Schrödingera itd. </a:t>
            </a:r>
          </a:p>
          <a:p>
            <a:pPr>
              <a:spcAft>
                <a:spcPts val="600"/>
              </a:spcAft>
            </a:pPr>
            <a:endParaRPr lang="pl-PL" sz="1900" dirty="0">
              <a:solidFill>
                <a:schemeClr val="accent2"/>
              </a:solidFill>
            </a:endParaRPr>
          </a:p>
        </p:txBody>
      </p:sp>
      <p:sp>
        <p:nvSpPr>
          <p:cNvPr id="4" name="AutoShape 3" descr="p">
            <a:extLst>
              <a:ext uri="{FF2B5EF4-FFF2-40B4-BE49-F238E27FC236}">
                <a16:creationId xmlns:a16="http://schemas.microsoft.com/office/drawing/2014/main" id="{FECAF782-2068-79A9-079B-8FA520EA5838}"/>
              </a:ext>
            </a:extLst>
          </p:cNvPr>
          <p:cNvSpPr>
            <a:spLocks noChangeAspect="1" noChangeArrowheads="1"/>
          </p:cNvSpPr>
          <p:nvPr/>
        </p:nvSpPr>
        <p:spPr bwMode="auto">
          <a:xfrm>
            <a:off x="3030538" y="-682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Tree>
    <p:extLst>
      <p:ext uri="{BB962C8B-B14F-4D97-AF65-F5344CB8AC3E}">
        <p14:creationId xmlns:p14="http://schemas.microsoft.com/office/powerpoint/2010/main" val="1468263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1A110C-B53A-3E2F-5D7C-BDEE0EEE32A7}"/>
              </a:ext>
            </a:extLst>
          </p:cNvPr>
          <p:cNvSpPr>
            <a:spLocks noGrp="1"/>
          </p:cNvSpPr>
          <p:nvPr>
            <p:ph type="title"/>
          </p:nvPr>
        </p:nvSpPr>
        <p:spPr>
          <a:xfrm>
            <a:off x="323528" y="0"/>
            <a:ext cx="8229600" cy="1143000"/>
          </a:xfrm>
        </p:spPr>
        <p:txBody>
          <a:bodyPr/>
          <a:lstStyle/>
          <a:p>
            <a:r>
              <a:rPr lang="pl-PL" sz="3600" dirty="0"/>
              <a:t>Nasze granice poznania</a:t>
            </a:r>
          </a:p>
        </p:txBody>
      </p:sp>
      <p:sp>
        <p:nvSpPr>
          <p:cNvPr id="4" name="pole tekstowe 3">
            <a:extLst>
              <a:ext uri="{FF2B5EF4-FFF2-40B4-BE49-F238E27FC236}">
                <a16:creationId xmlns:a16="http://schemas.microsoft.com/office/drawing/2014/main" id="{1F2EB524-551A-D38C-AEF9-14C3D8086AB0}"/>
              </a:ext>
            </a:extLst>
          </p:cNvPr>
          <p:cNvSpPr txBox="1"/>
          <p:nvPr/>
        </p:nvSpPr>
        <p:spPr>
          <a:xfrm>
            <a:off x="61785" y="958334"/>
            <a:ext cx="8964488" cy="5463034"/>
          </a:xfrm>
          <a:prstGeom prst="rect">
            <a:avLst/>
          </a:prstGeom>
          <a:noFill/>
        </p:spPr>
        <p:txBody>
          <a:bodyPr wrap="square">
            <a:spAutoFit/>
          </a:bodyPr>
          <a:lstStyle/>
          <a:p>
            <a:pPr>
              <a:spcAft>
                <a:spcPts val="600"/>
              </a:spcAft>
            </a:pPr>
            <a:r>
              <a:rPr lang="pl-PL" sz="2000" dirty="0">
                <a:solidFill>
                  <a:schemeClr val="accent2"/>
                </a:solidFill>
              </a:rPr>
              <a:t>Już u Keplera mieliśmy przekonanie, że natura „broni się” przed wyjawianiem nam swoich tajemnic (i że praca naukowa jest </a:t>
            </a:r>
            <a:r>
              <a:rPr lang="pl-PL" sz="2000" i="1" dirty="0">
                <a:solidFill>
                  <a:schemeClr val="accent2"/>
                </a:solidFill>
              </a:rPr>
              <a:t>również</a:t>
            </a:r>
            <a:r>
              <a:rPr lang="pl-PL" sz="2000" dirty="0">
                <a:solidFill>
                  <a:schemeClr val="accent2"/>
                </a:solidFill>
              </a:rPr>
              <a:t> powołaniem). </a:t>
            </a:r>
          </a:p>
          <a:p>
            <a:pPr>
              <a:spcAft>
                <a:spcPts val="600"/>
              </a:spcAft>
            </a:pPr>
            <a:r>
              <a:rPr lang="pl-PL" sz="2000" dirty="0">
                <a:solidFill>
                  <a:schemeClr val="accent2"/>
                </a:solidFill>
              </a:rPr>
              <a:t>Fizyka XX wieku wydatnie nam to potwierdziła. Dlaczego są takie, a nie inne masy kwarków? nie wiemy. Co było przed Wielkim Wybuchem? nie wiemy. Gdzie znajduje się elektron? nie wiemy.</a:t>
            </a:r>
          </a:p>
          <a:p>
            <a:pPr algn="just">
              <a:spcAft>
                <a:spcPts val="600"/>
              </a:spcAft>
            </a:pPr>
            <a:r>
              <a:rPr lang="pl-PL" sz="2000" dirty="0">
                <a:solidFill>
                  <a:schemeClr val="accent2"/>
                </a:solidFill>
              </a:rPr>
              <a:t>Nie wiemy, czy nie możemy wiedzieć? Tego też fizycy </a:t>
            </a:r>
            <a:r>
              <a:rPr lang="pl-PL" sz="2000" dirty="0"/>
              <a:t>nie wiedzą</a:t>
            </a:r>
            <a:r>
              <a:rPr lang="pl-PL" sz="2000" dirty="0">
                <a:solidFill>
                  <a:schemeClr val="accent2"/>
                </a:solidFill>
              </a:rPr>
              <a:t>. </a:t>
            </a:r>
          </a:p>
          <a:p>
            <a:pPr algn="just">
              <a:spcAft>
                <a:spcPts val="600"/>
              </a:spcAft>
            </a:pPr>
            <a:r>
              <a:rPr lang="pl-PL" sz="2000" dirty="0">
                <a:solidFill>
                  <a:schemeClr val="accent2"/>
                </a:solidFill>
              </a:rPr>
              <a:t>W kwestii, czy elektron znajduje się jednocześnie w dwóch miejscach, czy tylko my nie wiemy (nie możemy) wiedzieć, stu najwybitniejszych fizyków kwantowych świata w 2015 roku udzieliło odpowiedzi „fifty-fifty: połowa z nich twierdziła, że nieokreśloność położenia elektronu jest </a:t>
            </a:r>
            <a:r>
              <a:rPr lang="pl-PL" sz="2000" i="1" dirty="0">
                <a:solidFill>
                  <a:schemeClr val="accent2"/>
                </a:solidFill>
              </a:rPr>
              <a:t>ontologiczna</a:t>
            </a:r>
            <a:r>
              <a:rPr lang="pl-PL" sz="2000" dirty="0">
                <a:solidFill>
                  <a:schemeClr val="accent2"/>
                </a:solidFill>
              </a:rPr>
              <a:t> (elektron „sam w sobie” jest w położeniu nieokreślonym, połowa – że jest to nieokreśloność </a:t>
            </a:r>
            <a:r>
              <a:rPr lang="pl-PL" sz="2000" i="1" dirty="0" err="1">
                <a:solidFill>
                  <a:schemeClr val="accent2"/>
                </a:solidFill>
              </a:rPr>
              <a:t>epistemiczna</a:t>
            </a:r>
            <a:r>
              <a:rPr lang="pl-PL" sz="2000" i="1" dirty="0">
                <a:solidFill>
                  <a:schemeClr val="accent2"/>
                </a:solidFill>
              </a:rPr>
              <a:t>, </a:t>
            </a:r>
            <a:r>
              <a:rPr lang="pl-PL" sz="2000" dirty="0">
                <a:solidFill>
                  <a:schemeClr val="accent2"/>
                </a:solidFill>
              </a:rPr>
              <a:t>nawet nie </a:t>
            </a:r>
            <a:r>
              <a:rPr lang="pl-PL" sz="2000" i="1" dirty="0">
                <a:solidFill>
                  <a:schemeClr val="accent2"/>
                </a:solidFill>
              </a:rPr>
              <a:t>epistemologiczna </a:t>
            </a:r>
            <a:r>
              <a:rPr lang="pl-PL" sz="2000" dirty="0">
                <a:solidFill>
                  <a:schemeClr val="accent2"/>
                </a:solidFill>
              </a:rPr>
              <a:t>– po prostu, </a:t>
            </a:r>
            <a:r>
              <a:rPr lang="pl-PL" sz="2000" i="1" dirty="0">
                <a:solidFill>
                  <a:schemeClr val="accent2"/>
                </a:solidFill>
              </a:rPr>
              <a:t>nie istnieje</a:t>
            </a:r>
            <a:r>
              <a:rPr lang="pl-PL" sz="2000" dirty="0">
                <a:solidFill>
                  <a:schemeClr val="accent2"/>
                </a:solidFill>
              </a:rPr>
              <a:t> metodologia, która pozwoliłaby </a:t>
            </a:r>
            <a:r>
              <a:rPr lang="pl-PL" sz="2000" b="1" dirty="0">
                <a:solidFill>
                  <a:schemeClr val="accent2"/>
                </a:solidFill>
              </a:rPr>
              <a:t>nam</a:t>
            </a:r>
            <a:r>
              <a:rPr lang="pl-PL" sz="2000" dirty="0">
                <a:solidFill>
                  <a:schemeClr val="accent2"/>
                </a:solidFill>
              </a:rPr>
              <a:t> znać położenie </a:t>
            </a:r>
            <a:r>
              <a:rPr lang="pl-PL" sz="2000" i="1" dirty="0" err="1">
                <a:solidFill>
                  <a:schemeClr val="accent2"/>
                </a:solidFill>
              </a:rPr>
              <a:t>istantaneo</a:t>
            </a:r>
            <a:r>
              <a:rPr lang="pl-PL" sz="2000" i="1" dirty="0">
                <a:solidFill>
                  <a:schemeClr val="accent2"/>
                </a:solidFill>
              </a:rPr>
              <a:t> </a:t>
            </a:r>
            <a:r>
              <a:rPr lang="pl-PL" sz="2000" dirty="0">
                <a:solidFill>
                  <a:schemeClr val="accent2"/>
                </a:solidFill>
              </a:rPr>
              <a:t>pojedynczego elektronu. </a:t>
            </a:r>
          </a:p>
          <a:p>
            <a:pPr algn="just">
              <a:spcAft>
                <a:spcPts val="600"/>
              </a:spcAft>
            </a:pPr>
            <a:endParaRPr lang="pl-PL" sz="2000" dirty="0">
              <a:solidFill>
                <a:schemeClr val="accent2"/>
              </a:solidFill>
            </a:endParaRPr>
          </a:p>
          <a:p>
            <a:r>
              <a:rPr lang="pl-PL" sz="2400" dirty="0">
                <a:solidFill>
                  <a:srgbClr val="FD5C03"/>
                </a:solidFill>
              </a:rPr>
              <a:t>„Ja jestem drogą, prawdą, i życiem”</a:t>
            </a:r>
          </a:p>
        </p:txBody>
      </p:sp>
    </p:spTree>
    <p:extLst>
      <p:ext uri="{BB962C8B-B14F-4D97-AF65-F5344CB8AC3E}">
        <p14:creationId xmlns:p14="http://schemas.microsoft.com/office/powerpoint/2010/main" val="2988108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367462-F668-FD4A-E3E0-44C785210744}"/>
              </a:ext>
            </a:extLst>
          </p:cNvPr>
          <p:cNvSpPr>
            <a:spLocks noGrp="1"/>
          </p:cNvSpPr>
          <p:nvPr>
            <p:ph type="title"/>
          </p:nvPr>
        </p:nvSpPr>
        <p:spPr>
          <a:xfrm>
            <a:off x="457200" y="0"/>
            <a:ext cx="8229600" cy="1143000"/>
          </a:xfrm>
        </p:spPr>
        <p:txBody>
          <a:bodyPr/>
          <a:lstStyle/>
          <a:p>
            <a:r>
              <a:rPr lang="pl-PL" sz="3600" dirty="0"/>
              <a:t>„Falowa natura elektronu”</a:t>
            </a:r>
          </a:p>
        </p:txBody>
      </p:sp>
      <p:pic>
        <p:nvPicPr>
          <p:cNvPr id="8" name="Obraz 7" descr="Obraz zawierający tekst, zrzut ekranu, Oprogramowanie multimedialne, oprogramowanie&#10;&#10;Opis wygenerowany automatycznie">
            <a:extLst>
              <a:ext uri="{FF2B5EF4-FFF2-40B4-BE49-F238E27FC236}">
                <a16:creationId xmlns:a16="http://schemas.microsoft.com/office/drawing/2014/main" id="{9CF7DBB0-D848-BB09-C84E-A97B7BA8C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089" y="980728"/>
            <a:ext cx="5812867" cy="3396139"/>
          </a:xfrm>
          <a:prstGeom prst="rect">
            <a:avLst/>
          </a:prstGeom>
        </p:spPr>
      </p:pic>
      <p:sp>
        <p:nvSpPr>
          <p:cNvPr id="9" name="pole tekstowe 8">
            <a:extLst>
              <a:ext uri="{FF2B5EF4-FFF2-40B4-BE49-F238E27FC236}">
                <a16:creationId xmlns:a16="http://schemas.microsoft.com/office/drawing/2014/main" id="{287D7693-0367-6678-6915-604EABAC5AAE}"/>
              </a:ext>
            </a:extLst>
          </p:cNvPr>
          <p:cNvSpPr txBox="1"/>
          <p:nvPr/>
        </p:nvSpPr>
        <p:spPr>
          <a:xfrm>
            <a:off x="457200" y="4581128"/>
            <a:ext cx="7900433" cy="2123658"/>
          </a:xfrm>
          <a:prstGeom prst="rect">
            <a:avLst/>
          </a:prstGeom>
          <a:noFill/>
        </p:spPr>
        <p:txBody>
          <a:bodyPr wrap="none" rtlCol="0">
            <a:spAutoFit/>
          </a:bodyPr>
          <a:lstStyle/>
          <a:p>
            <a:r>
              <a:rPr lang="pl-PL" dirty="0"/>
              <a:t>Obraz interferencyjny, jak prążki światła obserwowane w siatce dyfrakcyjnej</a:t>
            </a:r>
          </a:p>
          <a:p>
            <a:endParaRPr lang="pl-PL" dirty="0"/>
          </a:p>
          <a:p>
            <a:r>
              <a:rPr lang="pl-PL" dirty="0"/>
              <a:t>Elektrony, czyli cząstki, zachowują się jak światło, czyli fala? </a:t>
            </a:r>
          </a:p>
          <a:p>
            <a:r>
              <a:rPr lang="pl-PL" dirty="0"/>
              <a:t>A może elektron </a:t>
            </a:r>
            <a:r>
              <a:rPr lang="pl-PL" i="1" dirty="0"/>
              <a:t>jest</a:t>
            </a:r>
            <a:r>
              <a:rPr lang="pl-PL" dirty="0"/>
              <a:t> falą?</a:t>
            </a:r>
          </a:p>
          <a:p>
            <a:endParaRPr lang="pl-PL" dirty="0"/>
          </a:p>
          <a:p>
            <a:r>
              <a:rPr lang="pl-PL" sz="1400" dirty="0">
                <a:hlinkClick r:id="rId3"/>
              </a:rPr>
              <a:t>https://www.youtube.com/watch?v=PanqoHa_B6c</a:t>
            </a:r>
            <a:endParaRPr lang="pl-PL" sz="1400" dirty="0"/>
          </a:p>
          <a:p>
            <a:r>
              <a:rPr lang="pl-PL" sz="1400" dirty="0">
                <a:hlinkClick r:id="rId4"/>
              </a:rPr>
              <a:t>https://www.hitachi.com/rd/research/materials/quantum/doubleslit/index.html</a:t>
            </a:r>
            <a:r>
              <a:rPr lang="pl-PL" sz="1400" dirty="0"/>
              <a:t> </a:t>
            </a:r>
          </a:p>
          <a:p>
            <a:r>
              <a:rPr lang="pl-PL" sz="1400" dirty="0">
                <a:hlinkClick r:id="rId5"/>
              </a:rPr>
              <a:t>https://dydaktyka.fizyka.umk.pl/zabawki/files/optyka/okulary.html</a:t>
            </a:r>
            <a:r>
              <a:rPr lang="pl-PL" sz="1400" dirty="0"/>
              <a:t>  </a:t>
            </a:r>
          </a:p>
        </p:txBody>
      </p:sp>
      <p:pic>
        <p:nvPicPr>
          <p:cNvPr id="50178" name="Picture 2">
            <a:extLst>
              <a:ext uri="{FF2B5EF4-FFF2-40B4-BE49-F238E27FC236}">
                <a16:creationId xmlns:a16="http://schemas.microsoft.com/office/drawing/2014/main" id="{3FFCF103-C3EF-3127-2B4F-A9153321E8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0272" y="4917946"/>
            <a:ext cx="1845767" cy="1853555"/>
          </a:xfrm>
          <a:prstGeom prst="rect">
            <a:avLst/>
          </a:prstGeom>
          <a:noFill/>
          <a:extLst>
            <a:ext uri="{909E8E84-426E-40DD-AFC4-6F175D3DCCD1}">
              <a14:hiddenFill xmlns:a14="http://schemas.microsoft.com/office/drawing/2010/main">
                <a:solidFill>
                  <a:srgbClr val="FFFFFF"/>
                </a:solidFill>
              </a14:hiddenFill>
            </a:ext>
          </a:extLst>
        </p:spPr>
      </p:pic>
      <p:pic>
        <p:nvPicPr>
          <p:cNvPr id="11" name="Obraz 10" descr="Obraz zawierający tekst, zrzut ekranu, komputer, design&#10;&#10;Opis wygenerowany automatycznie">
            <a:extLst>
              <a:ext uri="{FF2B5EF4-FFF2-40B4-BE49-F238E27FC236}">
                <a16:creationId xmlns:a16="http://schemas.microsoft.com/office/drawing/2014/main" id="{88D61504-E82D-A618-B9A1-0DAED4B99CE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01138" y="986788"/>
            <a:ext cx="2359699" cy="1773145"/>
          </a:xfrm>
          <a:prstGeom prst="rect">
            <a:avLst/>
          </a:prstGeom>
        </p:spPr>
      </p:pic>
      <p:pic>
        <p:nvPicPr>
          <p:cNvPr id="50182" name="Picture 6">
            <a:extLst>
              <a:ext uri="{FF2B5EF4-FFF2-40B4-BE49-F238E27FC236}">
                <a16:creationId xmlns:a16="http://schemas.microsoft.com/office/drawing/2014/main" id="{80040B6A-E1DD-8661-AE5A-117095360FE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1137" y="2825321"/>
            <a:ext cx="2359699" cy="1563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366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DF878D-5EA1-7B3A-055E-8501449378D5}"/>
              </a:ext>
            </a:extLst>
          </p:cNvPr>
          <p:cNvSpPr>
            <a:spLocks noGrp="1"/>
          </p:cNvSpPr>
          <p:nvPr>
            <p:ph type="title"/>
          </p:nvPr>
        </p:nvSpPr>
        <p:spPr>
          <a:xfrm>
            <a:off x="323528" y="0"/>
            <a:ext cx="5814392" cy="1143000"/>
          </a:xfrm>
        </p:spPr>
        <p:txBody>
          <a:bodyPr/>
          <a:lstStyle/>
          <a:p>
            <a:r>
              <a:rPr lang="pl-PL" sz="3600" dirty="0"/>
              <a:t>Równanie falowe</a:t>
            </a:r>
          </a:p>
        </p:txBody>
      </p:sp>
      <p:sp>
        <p:nvSpPr>
          <p:cNvPr id="4" name="pole tekstowe 3">
            <a:extLst>
              <a:ext uri="{FF2B5EF4-FFF2-40B4-BE49-F238E27FC236}">
                <a16:creationId xmlns:a16="http://schemas.microsoft.com/office/drawing/2014/main" id="{F323AE36-7E8F-50A8-A850-998C3FDAC284}"/>
              </a:ext>
            </a:extLst>
          </p:cNvPr>
          <p:cNvSpPr txBox="1"/>
          <p:nvPr/>
        </p:nvSpPr>
        <p:spPr>
          <a:xfrm>
            <a:off x="323528" y="6093296"/>
            <a:ext cx="5814392" cy="523220"/>
          </a:xfrm>
          <a:prstGeom prst="rect">
            <a:avLst/>
          </a:prstGeom>
          <a:noFill/>
        </p:spPr>
        <p:txBody>
          <a:bodyPr wrap="square">
            <a:spAutoFit/>
          </a:bodyPr>
          <a:lstStyle/>
          <a:p>
            <a:r>
              <a:rPr lang="pl-PL" sz="1400" dirty="0">
                <a:hlinkClick r:id="rId2"/>
              </a:rPr>
              <a:t>https://en.wikipedia.org/wiki/Wave_equation</a:t>
            </a:r>
            <a:endParaRPr lang="pl-PL" sz="1400" dirty="0"/>
          </a:p>
          <a:p>
            <a:r>
              <a:rPr lang="pl-PL" sz="1400" dirty="0">
                <a:hlinkClick r:id="rId3"/>
              </a:rPr>
              <a:t>https://en.wikipedia.org/wiki/Schrodinger_equation</a:t>
            </a:r>
            <a:r>
              <a:rPr lang="pl-PL" sz="1400" dirty="0"/>
              <a:t> </a:t>
            </a:r>
          </a:p>
        </p:txBody>
      </p:sp>
      <p:pic>
        <p:nvPicPr>
          <p:cNvPr id="6" name="Obraz 5">
            <a:extLst>
              <a:ext uri="{FF2B5EF4-FFF2-40B4-BE49-F238E27FC236}">
                <a16:creationId xmlns:a16="http://schemas.microsoft.com/office/drawing/2014/main" id="{A1BDD4C9-5ABB-849B-C957-4D262D3AEDAB}"/>
              </a:ext>
            </a:extLst>
          </p:cNvPr>
          <p:cNvPicPr>
            <a:picLocks noChangeAspect="1"/>
          </p:cNvPicPr>
          <p:nvPr/>
        </p:nvPicPr>
        <p:blipFill>
          <a:blip r:embed="rId4"/>
          <a:stretch>
            <a:fillRect/>
          </a:stretch>
        </p:blipFill>
        <p:spPr>
          <a:xfrm>
            <a:off x="5724128" y="1006928"/>
            <a:ext cx="3024336" cy="2307176"/>
          </a:xfrm>
          <a:prstGeom prst="rect">
            <a:avLst/>
          </a:prstGeom>
        </p:spPr>
      </p:pic>
      <p:pic>
        <p:nvPicPr>
          <p:cNvPr id="14" name="Obraz 13">
            <a:extLst>
              <a:ext uri="{FF2B5EF4-FFF2-40B4-BE49-F238E27FC236}">
                <a16:creationId xmlns:a16="http://schemas.microsoft.com/office/drawing/2014/main" id="{47703E05-0EAF-B0E1-4DA4-AFBBD22392EA}"/>
              </a:ext>
            </a:extLst>
          </p:cNvPr>
          <p:cNvPicPr>
            <a:picLocks noChangeAspect="1"/>
          </p:cNvPicPr>
          <p:nvPr/>
        </p:nvPicPr>
        <p:blipFill>
          <a:blip r:embed="rId5"/>
          <a:stretch>
            <a:fillRect/>
          </a:stretch>
        </p:blipFill>
        <p:spPr>
          <a:xfrm>
            <a:off x="5940152" y="162319"/>
            <a:ext cx="2088232" cy="818361"/>
          </a:xfrm>
          <a:prstGeom prst="rect">
            <a:avLst/>
          </a:prstGeom>
        </p:spPr>
      </p:pic>
      <p:pic>
        <p:nvPicPr>
          <p:cNvPr id="17" name="Obraz 16">
            <a:extLst>
              <a:ext uri="{FF2B5EF4-FFF2-40B4-BE49-F238E27FC236}">
                <a16:creationId xmlns:a16="http://schemas.microsoft.com/office/drawing/2014/main" id="{666FF2EA-3A18-652B-24C7-216C5F2D4CC1}"/>
              </a:ext>
            </a:extLst>
          </p:cNvPr>
          <p:cNvPicPr>
            <a:picLocks noChangeAspect="1"/>
          </p:cNvPicPr>
          <p:nvPr/>
        </p:nvPicPr>
        <p:blipFill>
          <a:blip r:embed="rId6"/>
          <a:stretch>
            <a:fillRect/>
          </a:stretch>
        </p:blipFill>
        <p:spPr>
          <a:xfrm>
            <a:off x="995705" y="1038821"/>
            <a:ext cx="1771897" cy="924054"/>
          </a:xfrm>
          <a:prstGeom prst="rect">
            <a:avLst/>
          </a:prstGeom>
        </p:spPr>
      </p:pic>
      <p:sp>
        <p:nvSpPr>
          <p:cNvPr id="18" name="pole tekstowe 17">
            <a:extLst>
              <a:ext uri="{FF2B5EF4-FFF2-40B4-BE49-F238E27FC236}">
                <a16:creationId xmlns:a16="http://schemas.microsoft.com/office/drawing/2014/main" id="{C4D75D36-51E0-D481-6F6F-C23793F70B04}"/>
              </a:ext>
            </a:extLst>
          </p:cNvPr>
          <p:cNvSpPr txBox="1"/>
          <p:nvPr/>
        </p:nvSpPr>
        <p:spPr>
          <a:xfrm>
            <a:off x="164899" y="1850091"/>
            <a:ext cx="5192971" cy="1200329"/>
          </a:xfrm>
          <a:prstGeom prst="rect">
            <a:avLst/>
          </a:prstGeom>
          <a:noFill/>
        </p:spPr>
        <p:txBody>
          <a:bodyPr wrap="square" rtlCol="0">
            <a:spAutoFit/>
          </a:bodyPr>
          <a:lstStyle/>
          <a:p>
            <a:r>
              <a:rPr lang="pl-PL" dirty="0"/>
              <a:t>Rozwiązanie:</a:t>
            </a:r>
          </a:p>
          <a:p>
            <a:r>
              <a:rPr lang="pl-PL" i="1" dirty="0"/>
              <a:t>u</a:t>
            </a:r>
            <a:r>
              <a:rPr lang="pl-PL" dirty="0"/>
              <a:t> (</a:t>
            </a:r>
            <a:r>
              <a:rPr lang="pl-PL" i="1" dirty="0"/>
              <a:t>x</a:t>
            </a:r>
            <a:r>
              <a:rPr lang="pl-PL" dirty="0"/>
              <a:t>, </a:t>
            </a:r>
            <a:r>
              <a:rPr lang="pl-PL" i="1" dirty="0"/>
              <a:t>t </a:t>
            </a:r>
            <a:r>
              <a:rPr lang="pl-PL" dirty="0"/>
              <a:t>) = </a:t>
            </a:r>
            <a:r>
              <a:rPr lang="pl-PL" i="1" dirty="0"/>
              <a:t>A</a:t>
            </a:r>
            <a:r>
              <a:rPr lang="pl-PL" dirty="0"/>
              <a:t> sin(</a:t>
            </a:r>
            <a:r>
              <a:rPr lang="el-GR" i="1" dirty="0"/>
              <a:t>ω</a:t>
            </a:r>
            <a:r>
              <a:rPr lang="pl-PL" i="1" dirty="0"/>
              <a:t>t – </a:t>
            </a:r>
            <a:r>
              <a:rPr lang="pl-PL" i="1" dirty="0" err="1"/>
              <a:t>kx</a:t>
            </a:r>
            <a:r>
              <a:rPr lang="pl-PL" dirty="0"/>
              <a:t>), gdzie </a:t>
            </a:r>
            <a:r>
              <a:rPr lang="pl-PL" i="1" dirty="0"/>
              <a:t>A</a:t>
            </a:r>
            <a:r>
              <a:rPr lang="pl-PL" dirty="0"/>
              <a:t> to amplituda fali</a:t>
            </a:r>
          </a:p>
          <a:p>
            <a:r>
              <a:rPr lang="pl-PL" i="1" dirty="0"/>
              <a:t>ω – </a:t>
            </a:r>
            <a:r>
              <a:rPr lang="pl-PL" dirty="0"/>
              <a:t>częstość kołowa, </a:t>
            </a:r>
            <a:r>
              <a:rPr lang="pl-PL" i="1" dirty="0"/>
              <a:t>ω = </a:t>
            </a:r>
            <a:r>
              <a:rPr lang="pl-PL" dirty="0"/>
              <a:t>2</a:t>
            </a:r>
            <a:r>
              <a:rPr lang="el-GR" i="1" dirty="0"/>
              <a:t>π</a:t>
            </a:r>
            <a:r>
              <a:rPr lang="pl-PL" dirty="0"/>
              <a:t>/</a:t>
            </a:r>
            <a:r>
              <a:rPr lang="pl-PL" i="1" dirty="0"/>
              <a:t>T, </a:t>
            </a:r>
            <a:r>
              <a:rPr lang="pl-PL" dirty="0"/>
              <a:t>gdzie </a:t>
            </a:r>
            <a:r>
              <a:rPr lang="pl-PL" i="1" dirty="0"/>
              <a:t>T </a:t>
            </a:r>
            <a:r>
              <a:rPr lang="pl-PL" dirty="0"/>
              <a:t>to okres</a:t>
            </a:r>
          </a:p>
          <a:p>
            <a:r>
              <a:rPr lang="pl-PL" i="1" dirty="0"/>
              <a:t>k</a:t>
            </a:r>
            <a:r>
              <a:rPr lang="pl-PL" dirty="0"/>
              <a:t> – wektor falowy, </a:t>
            </a:r>
            <a:r>
              <a:rPr lang="pl-PL" i="1" dirty="0"/>
              <a:t>k = </a:t>
            </a:r>
            <a:r>
              <a:rPr lang="pl-PL" dirty="0"/>
              <a:t>2</a:t>
            </a:r>
            <a:r>
              <a:rPr lang="el-GR" i="1" dirty="0"/>
              <a:t>π</a:t>
            </a:r>
            <a:r>
              <a:rPr lang="pl-PL" dirty="0"/>
              <a:t>/</a:t>
            </a:r>
            <a:r>
              <a:rPr lang="el-GR" i="1" dirty="0"/>
              <a:t>λ</a:t>
            </a:r>
            <a:r>
              <a:rPr lang="pl-PL" dirty="0"/>
              <a:t>, gdzie </a:t>
            </a:r>
            <a:r>
              <a:rPr lang="el-GR" i="1" dirty="0"/>
              <a:t>λ</a:t>
            </a:r>
            <a:r>
              <a:rPr lang="pl-PL" dirty="0"/>
              <a:t> – długość fali</a:t>
            </a:r>
            <a:endParaRPr lang="pl-PL" i="1" dirty="0"/>
          </a:p>
        </p:txBody>
      </p:sp>
      <p:pic>
        <p:nvPicPr>
          <p:cNvPr id="22" name="Obraz 21">
            <a:extLst>
              <a:ext uri="{FF2B5EF4-FFF2-40B4-BE49-F238E27FC236}">
                <a16:creationId xmlns:a16="http://schemas.microsoft.com/office/drawing/2014/main" id="{59597915-7A44-CBD6-6432-3860E13D20F1}"/>
              </a:ext>
            </a:extLst>
          </p:cNvPr>
          <p:cNvPicPr>
            <a:picLocks noChangeAspect="1"/>
          </p:cNvPicPr>
          <p:nvPr/>
        </p:nvPicPr>
        <p:blipFill>
          <a:blip r:embed="rId7"/>
          <a:stretch>
            <a:fillRect/>
          </a:stretch>
        </p:blipFill>
        <p:spPr>
          <a:xfrm>
            <a:off x="274390" y="3837903"/>
            <a:ext cx="2905530" cy="828791"/>
          </a:xfrm>
          <a:prstGeom prst="rect">
            <a:avLst/>
          </a:prstGeom>
        </p:spPr>
      </p:pic>
      <p:pic>
        <p:nvPicPr>
          <p:cNvPr id="24" name="Obraz 23">
            <a:extLst>
              <a:ext uri="{FF2B5EF4-FFF2-40B4-BE49-F238E27FC236}">
                <a16:creationId xmlns:a16="http://schemas.microsoft.com/office/drawing/2014/main" id="{5A6115A0-1F5B-4974-61C3-FE52A48BF7D3}"/>
              </a:ext>
            </a:extLst>
          </p:cNvPr>
          <p:cNvPicPr>
            <a:picLocks noChangeAspect="1"/>
          </p:cNvPicPr>
          <p:nvPr/>
        </p:nvPicPr>
        <p:blipFill>
          <a:blip r:embed="rId8"/>
          <a:stretch>
            <a:fillRect/>
          </a:stretch>
        </p:blipFill>
        <p:spPr>
          <a:xfrm>
            <a:off x="3086811" y="3837903"/>
            <a:ext cx="905001" cy="809738"/>
          </a:xfrm>
          <a:prstGeom prst="rect">
            <a:avLst/>
          </a:prstGeom>
        </p:spPr>
      </p:pic>
      <p:pic>
        <p:nvPicPr>
          <p:cNvPr id="26" name="Obraz 25">
            <a:extLst>
              <a:ext uri="{FF2B5EF4-FFF2-40B4-BE49-F238E27FC236}">
                <a16:creationId xmlns:a16="http://schemas.microsoft.com/office/drawing/2014/main" id="{65ACDFEE-34DB-5777-6D2C-99E77685D6D1}"/>
              </a:ext>
            </a:extLst>
          </p:cNvPr>
          <p:cNvPicPr>
            <a:picLocks noChangeAspect="1"/>
          </p:cNvPicPr>
          <p:nvPr/>
        </p:nvPicPr>
        <p:blipFill>
          <a:blip r:embed="rId9"/>
          <a:stretch>
            <a:fillRect/>
          </a:stretch>
        </p:blipFill>
        <p:spPr>
          <a:xfrm>
            <a:off x="5708706" y="3389477"/>
            <a:ext cx="3128203" cy="2784773"/>
          </a:xfrm>
          <a:prstGeom prst="rect">
            <a:avLst/>
          </a:prstGeom>
        </p:spPr>
      </p:pic>
      <p:sp>
        <p:nvSpPr>
          <p:cNvPr id="28" name="pole tekstowe 27">
            <a:extLst>
              <a:ext uri="{FF2B5EF4-FFF2-40B4-BE49-F238E27FC236}">
                <a16:creationId xmlns:a16="http://schemas.microsoft.com/office/drawing/2014/main" id="{380C72C8-E470-1E10-46E1-9B942052E9D3}"/>
              </a:ext>
            </a:extLst>
          </p:cNvPr>
          <p:cNvSpPr txBox="1"/>
          <p:nvPr/>
        </p:nvSpPr>
        <p:spPr>
          <a:xfrm>
            <a:off x="164899" y="4854012"/>
            <a:ext cx="5192971" cy="1200329"/>
          </a:xfrm>
          <a:prstGeom prst="rect">
            <a:avLst/>
          </a:prstGeom>
          <a:noFill/>
        </p:spPr>
        <p:txBody>
          <a:bodyPr wrap="square">
            <a:spAutoFit/>
          </a:bodyPr>
          <a:lstStyle/>
          <a:p>
            <a:r>
              <a:rPr lang="el-GR" dirty="0"/>
              <a:t>Ψ</a:t>
            </a:r>
            <a:r>
              <a:rPr lang="pl-PL" dirty="0"/>
              <a:t> (</a:t>
            </a:r>
            <a:r>
              <a:rPr lang="pl-PL" i="1" dirty="0"/>
              <a:t>x</a:t>
            </a:r>
            <a:r>
              <a:rPr lang="pl-PL" dirty="0"/>
              <a:t>, </a:t>
            </a:r>
            <a:r>
              <a:rPr lang="pl-PL" i="1" dirty="0"/>
              <a:t>t</a:t>
            </a:r>
            <a:r>
              <a:rPr lang="pl-PL" dirty="0"/>
              <a:t>) – funkcja falowa: jej kwadrat to prawdo-podobieństwo znalezienia elektronu w miejscu </a:t>
            </a:r>
            <a:r>
              <a:rPr lang="pl-PL" i="1" dirty="0"/>
              <a:t>x</a:t>
            </a:r>
            <a:r>
              <a:rPr lang="pl-PL" dirty="0"/>
              <a:t> w momencie </a:t>
            </a:r>
            <a:r>
              <a:rPr lang="pl-PL" i="1" dirty="0"/>
              <a:t>t</a:t>
            </a:r>
          </a:p>
          <a:p>
            <a:r>
              <a:rPr lang="pl-PL" i="1" dirty="0"/>
              <a:t>i</a:t>
            </a:r>
            <a:r>
              <a:rPr lang="pl-PL" dirty="0"/>
              <a:t> – jednostka urojona, </a:t>
            </a:r>
            <a:r>
              <a:rPr lang="pl-PL" i="1" dirty="0"/>
              <a:t>h</a:t>
            </a:r>
            <a:r>
              <a:rPr lang="pl-PL" dirty="0"/>
              <a:t> – stała Plancka</a:t>
            </a:r>
            <a:endParaRPr lang="pl-PL" i="1" dirty="0"/>
          </a:p>
        </p:txBody>
      </p:sp>
      <p:sp>
        <p:nvSpPr>
          <p:cNvPr id="30" name="pole tekstowe 29">
            <a:extLst>
              <a:ext uri="{FF2B5EF4-FFF2-40B4-BE49-F238E27FC236}">
                <a16:creationId xmlns:a16="http://schemas.microsoft.com/office/drawing/2014/main" id="{C77CF06C-D52B-2BEA-AB3A-C0EE38B9E97F}"/>
              </a:ext>
            </a:extLst>
          </p:cNvPr>
          <p:cNvSpPr txBox="1"/>
          <p:nvPr/>
        </p:nvSpPr>
        <p:spPr>
          <a:xfrm>
            <a:off x="164899" y="3281253"/>
            <a:ext cx="4572000" cy="369332"/>
          </a:xfrm>
          <a:prstGeom prst="rect">
            <a:avLst/>
          </a:prstGeom>
          <a:noFill/>
        </p:spPr>
        <p:txBody>
          <a:bodyPr wrap="square">
            <a:spAutoFit/>
          </a:bodyPr>
          <a:lstStyle/>
          <a:p>
            <a:r>
              <a:rPr lang="pl-PL" b="1" dirty="0"/>
              <a:t>Równanie Schrödingera</a:t>
            </a:r>
          </a:p>
        </p:txBody>
      </p:sp>
    </p:spTree>
    <p:extLst>
      <p:ext uri="{BB962C8B-B14F-4D97-AF65-F5344CB8AC3E}">
        <p14:creationId xmlns:p14="http://schemas.microsoft.com/office/powerpoint/2010/main" val="578893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367462-F668-FD4A-E3E0-44C785210744}"/>
              </a:ext>
            </a:extLst>
          </p:cNvPr>
          <p:cNvSpPr>
            <a:spLocks noGrp="1"/>
          </p:cNvSpPr>
          <p:nvPr>
            <p:ph type="title"/>
          </p:nvPr>
        </p:nvSpPr>
        <p:spPr>
          <a:xfrm>
            <a:off x="457200" y="0"/>
            <a:ext cx="8229600" cy="1143000"/>
          </a:xfrm>
        </p:spPr>
        <p:txBody>
          <a:bodyPr/>
          <a:lstStyle/>
          <a:p>
            <a:r>
              <a:rPr lang="pl-PL" sz="3600" dirty="0"/>
              <a:t>„Falowa natura elektronu”</a:t>
            </a:r>
          </a:p>
        </p:txBody>
      </p:sp>
      <p:pic>
        <p:nvPicPr>
          <p:cNvPr id="8" name="Obraz 7" descr="Obraz zawierający tekst, zrzut ekranu, Oprogramowanie multimedialne, oprogramowanie&#10;&#10;Opis wygenerowany automatycznie">
            <a:extLst>
              <a:ext uri="{FF2B5EF4-FFF2-40B4-BE49-F238E27FC236}">
                <a16:creationId xmlns:a16="http://schemas.microsoft.com/office/drawing/2014/main" id="{9CF7DBB0-D848-BB09-C84E-A97B7BA8C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090" y="980729"/>
            <a:ext cx="4929986" cy="2880320"/>
          </a:xfrm>
          <a:prstGeom prst="rect">
            <a:avLst/>
          </a:prstGeom>
        </p:spPr>
      </p:pic>
      <p:sp>
        <p:nvSpPr>
          <p:cNvPr id="9" name="pole tekstowe 8">
            <a:extLst>
              <a:ext uri="{FF2B5EF4-FFF2-40B4-BE49-F238E27FC236}">
                <a16:creationId xmlns:a16="http://schemas.microsoft.com/office/drawing/2014/main" id="{287D7693-0367-6678-6915-604EABAC5AAE}"/>
              </a:ext>
            </a:extLst>
          </p:cNvPr>
          <p:cNvSpPr txBox="1"/>
          <p:nvPr/>
        </p:nvSpPr>
        <p:spPr>
          <a:xfrm>
            <a:off x="107504" y="4013449"/>
            <a:ext cx="8763938" cy="2031325"/>
          </a:xfrm>
          <a:prstGeom prst="rect">
            <a:avLst/>
          </a:prstGeom>
          <a:noFill/>
        </p:spPr>
        <p:txBody>
          <a:bodyPr wrap="none" rtlCol="0">
            <a:spAutoFit/>
          </a:bodyPr>
          <a:lstStyle/>
          <a:p>
            <a:r>
              <a:rPr lang="pl-PL" dirty="0"/>
              <a:t>Innymi słowy, według równania Schrödingera nie </a:t>
            </a:r>
            <a:r>
              <a:rPr lang="pl-PL" i="1" dirty="0"/>
              <a:t>wiemy</a:t>
            </a:r>
            <a:r>
              <a:rPr lang="pl-PL" dirty="0"/>
              <a:t>, gdzie znajduje się obecnie</a:t>
            </a:r>
          </a:p>
          <a:p>
            <a:r>
              <a:rPr lang="pl-PL" dirty="0"/>
              <a:t>pojedynczy elektron; znamy jedynie </a:t>
            </a:r>
            <a:r>
              <a:rPr lang="pl-PL" i="1" dirty="0"/>
              <a:t>prawdopodobieństwo</a:t>
            </a:r>
            <a:r>
              <a:rPr lang="pl-PL" dirty="0"/>
              <a:t>, że jeżeli zmierzymy jego </a:t>
            </a:r>
          </a:p>
          <a:p>
            <a:r>
              <a:rPr lang="pl-PL" dirty="0"/>
              <a:t>położenie, to wynik będzie taki, jak to wynika z rozwiązania równania Schrödingera.</a:t>
            </a:r>
          </a:p>
          <a:p>
            <a:endParaRPr lang="pl-PL" dirty="0"/>
          </a:p>
          <a:p>
            <a:r>
              <a:rPr lang="pl-PL" dirty="0"/>
              <a:t>Prawdopodobieństwo to rozkład wyników, przy dużej liczbie</a:t>
            </a:r>
          </a:p>
          <a:p>
            <a:endParaRPr lang="pl-PL" dirty="0"/>
          </a:p>
          <a:p>
            <a:r>
              <a:rPr lang="pl-PL" dirty="0"/>
              <a:t>Innymi słowy,  natura „broni się”, aby nie dostarczyć nam pełni informacji (= prawdy)</a:t>
            </a:r>
            <a:endParaRPr lang="pl-PL" sz="1400" dirty="0"/>
          </a:p>
        </p:txBody>
      </p:sp>
      <p:pic>
        <p:nvPicPr>
          <p:cNvPr id="3" name="Obraz 2">
            <a:extLst>
              <a:ext uri="{FF2B5EF4-FFF2-40B4-BE49-F238E27FC236}">
                <a16:creationId xmlns:a16="http://schemas.microsoft.com/office/drawing/2014/main" id="{FFFE5C20-7A22-0C83-4AE6-E4852441EA7B}"/>
              </a:ext>
            </a:extLst>
          </p:cNvPr>
          <p:cNvPicPr>
            <a:picLocks noChangeAspect="1"/>
          </p:cNvPicPr>
          <p:nvPr/>
        </p:nvPicPr>
        <p:blipFill>
          <a:blip r:embed="rId3"/>
          <a:stretch>
            <a:fillRect/>
          </a:stretch>
        </p:blipFill>
        <p:spPr>
          <a:xfrm>
            <a:off x="5695484" y="1029563"/>
            <a:ext cx="3180677" cy="2831486"/>
          </a:xfrm>
          <a:prstGeom prst="rect">
            <a:avLst/>
          </a:prstGeom>
        </p:spPr>
      </p:pic>
    </p:spTree>
    <p:extLst>
      <p:ext uri="{BB962C8B-B14F-4D97-AF65-F5344CB8AC3E}">
        <p14:creationId xmlns:p14="http://schemas.microsoft.com/office/powerpoint/2010/main" val="1078161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6CC6AB-60B4-094F-6DD0-8844BA4C0296}"/>
              </a:ext>
            </a:extLst>
          </p:cNvPr>
          <p:cNvSpPr>
            <a:spLocks noGrp="1"/>
          </p:cNvSpPr>
          <p:nvPr>
            <p:ph type="title"/>
          </p:nvPr>
        </p:nvSpPr>
        <p:spPr>
          <a:xfrm>
            <a:off x="457200" y="-21928"/>
            <a:ext cx="8229600" cy="1143000"/>
          </a:xfrm>
        </p:spPr>
        <p:txBody>
          <a:bodyPr/>
          <a:lstStyle/>
          <a:p>
            <a:r>
              <a:rPr lang="pl-PL" sz="3600" dirty="0"/>
              <a:t>Podsumowanie</a:t>
            </a:r>
          </a:p>
        </p:txBody>
      </p:sp>
      <p:sp>
        <p:nvSpPr>
          <p:cNvPr id="3" name="Symbol zastępczy zawartości 2">
            <a:extLst>
              <a:ext uri="{FF2B5EF4-FFF2-40B4-BE49-F238E27FC236}">
                <a16:creationId xmlns:a16="http://schemas.microsoft.com/office/drawing/2014/main" id="{B3E635DC-3FC1-866E-B8B7-2DBEEC54DCF1}"/>
              </a:ext>
            </a:extLst>
          </p:cNvPr>
          <p:cNvSpPr>
            <a:spLocks noGrp="1"/>
          </p:cNvSpPr>
          <p:nvPr>
            <p:ph idx="1"/>
          </p:nvPr>
        </p:nvSpPr>
        <p:spPr>
          <a:xfrm>
            <a:off x="107504" y="953880"/>
            <a:ext cx="9036496" cy="4525963"/>
          </a:xfrm>
        </p:spPr>
        <p:txBody>
          <a:bodyPr/>
          <a:lstStyle/>
          <a:p>
            <a:r>
              <a:rPr lang="pl-PL" sz="1900" dirty="0">
                <a:solidFill>
                  <a:schemeClr val="accent2"/>
                </a:solidFill>
              </a:rPr>
              <a:t>Ten dość złożony, wielowątkowy wykład jest ważny w całości kursu</a:t>
            </a:r>
          </a:p>
          <a:p>
            <a:r>
              <a:rPr lang="pl-PL" sz="1900" dirty="0">
                <a:solidFill>
                  <a:schemeClr val="accent2"/>
                </a:solidFill>
              </a:rPr>
              <a:t>Przede wszystkim stanowi łącznik między ostatnią epoką średniowiecza, a współczesną, często mocno racjonalną („scjentyzm” jest właściwym słowem) filozofią. Nurt ten rozpoczęty w Anglii przez Ockhama nazywamy </a:t>
            </a:r>
            <a:r>
              <a:rPr lang="pl-PL" sz="1900" i="1" dirty="0">
                <a:solidFill>
                  <a:schemeClr val="accent2"/>
                </a:solidFill>
              </a:rPr>
              <a:t>empiryzmem.</a:t>
            </a:r>
            <a:endParaRPr lang="pl-PL" sz="1900" dirty="0">
              <a:solidFill>
                <a:schemeClr val="accent2"/>
              </a:solidFill>
            </a:endParaRPr>
          </a:p>
          <a:p>
            <a:r>
              <a:rPr lang="pl-PL" sz="1900" dirty="0">
                <a:solidFill>
                  <a:schemeClr val="accent2"/>
                </a:solidFill>
              </a:rPr>
              <a:t>Fizykowi doświadczalnemu empiryzm powinien się bardzo podobać. Mówi on, że to fakty doświadczalne – wrażenia zmysłowe, obrazy mikroskopowe, pomiary fizyczne są jedynie realną nauką.</a:t>
            </a:r>
          </a:p>
          <a:p>
            <a:r>
              <a:rPr lang="pl-PL" sz="1900" dirty="0">
                <a:solidFill>
                  <a:schemeClr val="accent2"/>
                </a:solidFill>
              </a:rPr>
              <a:t>Ale się </a:t>
            </a:r>
            <a:r>
              <a:rPr lang="pl-PL" sz="1900" i="1" dirty="0">
                <a:solidFill>
                  <a:schemeClr val="accent2"/>
                </a:solidFill>
              </a:rPr>
              <a:t>temu</a:t>
            </a:r>
            <a:r>
              <a:rPr lang="pl-PL" sz="1900" dirty="0">
                <a:solidFill>
                  <a:schemeClr val="accent2"/>
                </a:solidFill>
              </a:rPr>
              <a:t> fizykowi empiryzm bardzo nie podoba: redukcja poznania naukowego do zbioru obserwacji jest </a:t>
            </a:r>
            <a:r>
              <a:rPr lang="pl-PL" sz="1900" i="1" dirty="0">
                <a:solidFill>
                  <a:schemeClr val="accent2"/>
                </a:solidFill>
              </a:rPr>
              <a:t>negacją</a:t>
            </a:r>
            <a:r>
              <a:rPr lang="pl-PL" sz="1900" dirty="0">
                <a:solidFill>
                  <a:schemeClr val="accent2"/>
                </a:solidFill>
              </a:rPr>
              <a:t> nauki, jest czystą „fenomenologią”: motyl żółty, motyl zielony, motyl niebieski.</a:t>
            </a:r>
          </a:p>
          <a:p>
            <a:r>
              <a:rPr lang="pl-PL" sz="1900" dirty="0">
                <a:solidFill>
                  <a:schemeClr val="accent2"/>
                </a:solidFill>
              </a:rPr>
              <a:t>Nauka polega na umiejętności </a:t>
            </a:r>
            <a:r>
              <a:rPr lang="pl-PL" sz="1900" i="1" dirty="0">
                <a:solidFill>
                  <a:schemeClr val="accent2"/>
                </a:solidFill>
              </a:rPr>
              <a:t>stawiania</a:t>
            </a:r>
            <a:r>
              <a:rPr lang="pl-PL" sz="1900" dirty="0">
                <a:solidFill>
                  <a:schemeClr val="accent2"/>
                </a:solidFill>
              </a:rPr>
              <a:t> naturze pytań, według naszego własnego </a:t>
            </a:r>
            <a:r>
              <a:rPr lang="pl-PL" sz="1900" i="1" dirty="0">
                <a:solidFill>
                  <a:schemeClr val="accent2"/>
                </a:solidFill>
              </a:rPr>
              <a:t>pomysłu</a:t>
            </a:r>
            <a:r>
              <a:rPr lang="pl-PL" sz="1900" dirty="0">
                <a:solidFill>
                  <a:schemeClr val="accent2"/>
                </a:solidFill>
              </a:rPr>
              <a:t>. Natura to nie film oglądany przez szklaną szybę, ale organizm, w który badacz ingeruje, w którym uczestniczy, którego stanowi część.</a:t>
            </a:r>
          </a:p>
          <a:p>
            <a:r>
              <a:rPr lang="pl-PL" sz="1900" dirty="0">
                <a:solidFill>
                  <a:schemeClr val="accent2"/>
                </a:solidFill>
              </a:rPr>
              <a:t>Innymi słowy, czysty empiryzm wymagał przezwyciężania. Dokonał tego Immanuel Kant, może też Szkot z pochodzenia, ale w Królewcu, koła Gdańska</a:t>
            </a:r>
            <a:endParaRPr lang="pl-PL" sz="2000" dirty="0"/>
          </a:p>
        </p:txBody>
      </p:sp>
    </p:spTree>
    <p:extLst>
      <p:ext uri="{BB962C8B-B14F-4D97-AF65-F5344CB8AC3E}">
        <p14:creationId xmlns:p14="http://schemas.microsoft.com/office/powerpoint/2010/main" val="31686927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6CC6AB-60B4-094F-6DD0-8844BA4C0296}"/>
              </a:ext>
            </a:extLst>
          </p:cNvPr>
          <p:cNvSpPr>
            <a:spLocks noGrp="1"/>
          </p:cNvSpPr>
          <p:nvPr>
            <p:ph type="title"/>
          </p:nvPr>
        </p:nvSpPr>
        <p:spPr>
          <a:xfrm>
            <a:off x="457200" y="-21928"/>
            <a:ext cx="8229600" cy="1143000"/>
          </a:xfrm>
        </p:spPr>
        <p:txBody>
          <a:bodyPr/>
          <a:lstStyle/>
          <a:p>
            <a:r>
              <a:rPr lang="pl-PL" sz="3600" dirty="0"/>
              <a:t>Podsumowanie (II)</a:t>
            </a:r>
          </a:p>
        </p:txBody>
      </p:sp>
      <p:sp>
        <p:nvSpPr>
          <p:cNvPr id="3" name="Symbol zastępczy zawartości 2">
            <a:extLst>
              <a:ext uri="{FF2B5EF4-FFF2-40B4-BE49-F238E27FC236}">
                <a16:creationId xmlns:a16="http://schemas.microsoft.com/office/drawing/2014/main" id="{B3E635DC-3FC1-866E-B8B7-2DBEEC54DCF1}"/>
              </a:ext>
            </a:extLst>
          </p:cNvPr>
          <p:cNvSpPr>
            <a:spLocks noGrp="1"/>
          </p:cNvSpPr>
          <p:nvPr>
            <p:ph idx="1"/>
          </p:nvPr>
        </p:nvSpPr>
        <p:spPr>
          <a:xfrm>
            <a:off x="174340" y="953880"/>
            <a:ext cx="8969660" cy="4525963"/>
          </a:xfrm>
        </p:spPr>
        <p:txBody>
          <a:bodyPr/>
          <a:lstStyle/>
          <a:p>
            <a:r>
              <a:rPr lang="pl-PL" sz="1900" dirty="0">
                <a:solidFill>
                  <a:schemeClr val="accent2"/>
                </a:solidFill>
              </a:rPr>
              <a:t>Ockham, pewno nieco z przekory, dla obalenia „dowodów” Tomasza na istnienie Boga, poddał w wątpliwość rozumowanie: przyczyna → skutek, zasadnicze w „Fizyce” Arystotelesa.</a:t>
            </a:r>
          </a:p>
          <a:p>
            <a:r>
              <a:rPr lang="pl-PL" sz="1900" dirty="0">
                <a:solidFill>
                  <a:schemeClr val="accent2"/>
                </a:solidFill>
              </a:rPr>
              <a:t>Negacja relacji </a:t>
            </a:r>
            <a:r>
              <a:rPr lang="pl-PL" sz="1900" dirty="0" err="1">
                <a:solidFill>
                  <a:schemeClr val="accent2"/>
                </a:solidFill>
              </a:rPr>
              <a:t>przyczynowo-skutkowych</a:t>
            </a:r>
            <a:r>
              <a:rPr lang="pl-PL" sz="1900" dirty="0">
                <a:solidFill>
                  <a:schemeClr val="accent2"/>
                </a:solidFill>
              </a:rPr>
              <a:t> byłaby </a:t>
            </a:r>
            <a:r>
              <a:rPr lang="pl-PL" sz="1900" b="1" dirty="0">
                <a:solidFill>
                  <a:schemeClr val="accent2"/>
                </a:solidFill>
              </a:rPr>
              <a:t>końcem nauki</a:t>
            </a:r>
            <a:r>
              <a:rPr lang="pl-PL" sz="1900" dirty="0">
                <a:solidFill>
                  <a:schemeClr val="accent2"/>
                </a:solidFill>
              </a:rPr>
              <a:t>, nie mówiąc o dewastacyjnych konsekwencjach </a:t>
            </a:r>
            <a:r>
              <a:rPr lang="pl-PL" sz="1900" b="1" dirty="0">
                <a:solidFill>
                  <a:schemeClr val="accent2"/>
                </a:solidFill>
              </a:rPr>
              <a:t>dla etyki</a:t>
            </a:r>
            <a:r>
              <a:rPr lang="pl-PL" sz="1900" dirty="0">
                <a:solidFill>
                  <a:schemeClr val="accent2"/>
                </a:solidFill>
              </a:rPr>
              <a:t>.</a:t>
            </a:r>
          </a:p>
          <a:p>
            <a:r>
              <a:rPr lang="pl-PL" sz="1900" dirty="0">
                <a:solidFill>
                  <a:schemeClr val="accent2"/>
                </a:solidFill>
              </a:rPr>
              <a:t>Na przekór Hume’owi, fizyka dzisiejsza obaliła mnóstwo „pewnych” pojęć, jak pusta czasoprzestrzeń czy lokalność zdarzeń. Ale nie </a:t>
            </a:r>
            <a:r>
              <a:rPr lang="pl-PL" sz="1900" b="1" dirty="0">
                <a:solidFill>
                  <a:schemeClr val="accent2"/>
                </a:solidFill>
              </a:rPr>
              <a:t>przyczynowość.</a:t>
            </a:r>
            <a:r>
              <a:rPr lang="pl-PL" sz="1900" dirty="0">
                <a:solidFill>
                  <a:schemeClr val="accent2"/>
                </a:solidFill>
              </a:rPr>
              <a:t> </a:t>
            </a:r>
          </a:p>
          <a:p>
            <a:r>
              <a:rPr lang="pl-PL" sz="1900" dirty="0">
                <a:solidFill>
                  <a:schemeClr val="accent2"/>
                </a:solidFill>
              </a:rPr>
              <a:t>GK stawia wręcz przyczynowość jako zasadnicze prawo natury, oczywiście, będące stwierdzeniem meta-fizycznym, czyli </a:t>
            </a:r>
            <a:r>
              <a:rPr lang="pl-PL" sz="1900" b="1" dirty="0">
                <a:solidFill>
                  <a:schemeClr val="accent2"/>
                </a:solidFill>
              </a:rPr>
              <a:t>niemożliwym</a:t>
            </a:r>
            <a:r>
              <a:rPr lang="pl-PL" sz="1900" dirty="0">
                <a:solidFill>
                  <a:schemeClr val="accent2"/>
                </a:solidFill>
              </a:rPr>
              <a:t> do udowodnienia</a:t>
            </a:r>
          </a:p>
          <a:p>
            <a:r>
              <a:rPr lang="pl-PL" sz="1900" dirty="0">
                <a:solidFill>
                  <a:schemeClr val="accent2"/>
                </a:solidFill>
              </a:rPr>
              <a:t>GK rozciąga też zasadę przyczynowości na świat niematerialny, czyli poza granice czasu i przestrzeni (!)</a:t>
            </a:r>
          </a:p>
          <a:p>
            <a:r>
              <a:rPr lang="pl-PL" sz="1900" dirty="0">
                <a:solidFill>
                  <a:schemeClr val="accent2"/>
                </a:solidFill>
              </a:rPr>
              <a:t>Rozdział między naukami ścisłymi a teologią datuje się wstecz, też do czasów Ockhama. Ale istotna jest ta nowsza linia rozdziału: do kiedy filozofowie i naukowcy (Kopernik, Galileusz, Kartezjusz, Newton, Kant, Laplace, </a:t>
            </a:r>
            <a:r>
              <a:rPr lang="pl-PL" sz="1900" dirty="0" err="1">
                <a:solidFill>
                  <a:schemeClr val="accent2"/>
                </a:solidFill>
              </a:rPr>
              <a:t>Lemaître</a:t>
            </a:r>
            <a:r>
              <a:rPr lang="pl-PL" sz="1900" dirty="0">
                <a:solidFill>
                  <a:schemeClr val="accent2"/>
                </a:solidFill>
              </a:rPr>
              <a:t>, Planck, Einstein) </a:t>
            </a:r>
            <a:r>
              <a:rPr lang="pl-PL" sz="1900" i="1" dirty="0">
                <a:solidFill>
                  <a:schemeClr val="accent2"/>
                </a:solidFill>
              </a:rPr>
              <a:t>relacjonują się</a:t>
            </a:r>
            <a:r>
              <a:rPr lang="pl-PL" sz="1900" dirty="0">
                <a:solidFill>
                  <a:schemeClr val="accent2"/>
                </a:solidFill>
              </a:rPr>
              <a:t> do Boga, a od kiedy zaczynają udawać, że Pana Boga nie ma.</a:t>
            </a:r>
          </a:p>
          <a:p>
            <a:r>
              <a:rPr lang="pl-PL" sz="1900" dirty="0">
                <a:solidFill>
                  <a:schemeClr val="accent2"/>
                </a:solidFill>
              </a:rPr>
              <a:t>Ci ostatni, jak podkreślam w „Nauce i Wierze” powodują u mnie reakcję alergiczną…</a:t>
            </a:r>
          </a:p>
          <a:p>
            <a:endParaRPr lang="pl-PL" sz="2000" dirty="0"/>
          </a:p>
        </p:txBody>
      </p:sp>
    </p:spTree>
    <p:extLst>
      <p:ext uri="{BB962C8B-B14F-4D97-AF65-F5344CB8AC3E}">
        <p14:creationId xmlns:p14="http://schemas.microsoft.com/office/powerpoint/2010/main" val="155397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a:extLst>
              <a:ext uri="{FF2B5EF4-FFF2-40B4-BE49-F238E27FC236}">
                <a16:creationId xmlns:a16="http://schemas.microsoft.com/office/drawing/2014/main" id="{CDC36324-C511-2119-43B8-B60638EB5C15}"/>
              </a:ext>
            </a:extLst>
          </p:cNvPr>
          <p:cNvSpPr>
            <a:spLocks noGrp="1" noChangeArrowheads="1"/>
          </p:cNvSpPr>
          <p:nvPr>
            <p:ph type="title"/>
          </p:nvPr>
        </p:nvSpPr>
        <p:spPr>
          <a:xfrm>
            <a:off x="457200" y="0"/>
            <a:ext cx="6927850" cy="731838"/>
          </a:xfrm>
        </p:spPr>
        <p:txBody>
          <a:bodyPr/>
          <a:lstStyle/>
          <a:p>
            <a:r>
              <a:rPr lang="pl-PL" altLang="en-US" sz="3600"/>
              <a:t>Robert Grossateste (1175-1253)</a:t>
            </a:r>
          </a:p>
        </p:txBody>
      </p:sp>
      <p:sp>
        <p:nvSpPr>
          <p:cNvPr id="3" name="Symbol zastępczy zawartości 2">
            <a:extLst>
              <a:ext uri="{FF2B5EF4-FFF2-40B4-BE49-F238E27FC236}">
                <a16:creationId xmlns:a16="http://schemas.microsoft.com/office/drawing/2014/main" id="{A60E7113-06EB-3CB2-862C-3604851F5388}"/>
              </a:ext>
            </a:extLst>
          </p:cNvPr>
          <p:cNvSpPr>
            <a:spLocks noGrp="1"/>
          </p:cNvSpPr>
          <p:nvPr>
            <p:ph idx="1"/>
          </p:nvPr>
        </p:nvSpPr>
        <p:spPr>
          <a:xfrm>
            <a:off x="0" y="708025"/>
            <a:ext cx="8964613" cy="4525963"/>
          </a:xfrm>
        </p:spPr>
        <p:txBody>
          <a:bodyPr/>
          <a:lstStyle/>
          <a:p>
            <a:pPr>
              <a:defRPr/>
            </a:pPr>
            <a:r>
              <a:rPr lang="pl-PL" sz="2000" dirty="0"/>
              <a:t>Przypuszczalnie „</a:t>
            </a:r>
            <a:r>
              <a:rPr lang="pl-PL" sz="2000" i="1" dirty="0" err="1"/>
              <a:t>umile</a:t>
            </a:r>
            <a:r>
              <a:rPr lang="pl-PL" sz="2000" i="1" dirty="0"/>
              <a:t> di </a:t>
            </a:r>
            <a:r>
              <a:rPr lang="pl-PL" sz="2000" i="1" dirty="0" err="1"/>
              <a:t>provenienza</a:t>
            </a:r>
            <a:r>
              <a:rPr lang="pl-PL" sz="2000" dirty="0"/>
              <a:t>”</a:t>
            </a:r>
          </a:p>
          <a:p>
            <a:pPr>
              <a:defRPr/>
            </a:pPr>
            <a:r>
              <a:rPr lang="pl-PL" sz="2000" dirty="0"/>
              <a:t>Doszedł do swej pozycji poprzez samodzielną naukę, a po (przypuszczalnej) misji dyplomatycznej w Paryżu,                                       w 1228 r. zostaje Mistrzem Zakonu Franciszkańskiego                               w Oxfordzie, i biskupem </a:t>
            </a:r>
            <a:r>
              <a:rPr lang="pl-PL" sz="2000" dirty="0" err="1"/>
              <a:t>Lincolnu</a:t>
            </a:r>
            <a:r>
              <a:rPr lang="pl-PL" sz="2000" dirty="0"/>
              <a:t> w 1235 r. </a:t>
            </a:r>
          </a:p>
          <a:p>
            <a:pPr>
              <a:defRPr/>
            </a:pPr>
            <a:r>
              <a:rPr lang="pl-PL" sz="2000" dirty="0"/>
              <a:t>„Czytał, myślał i pisał wspaniale o teologii, nauce i filozofii, chociaż trzeba uzmysłowić sobie, że granice między tymi dyscyplinami tak jasne dla nas były wówczas znacznie bardziej rozmyte. Kategorie pytań i metody odpowiedzi na nie były jeszcze niezróżnicowane.” </a:t>
            </a:r>
          </a:p>
          <a:p>
            <a:pPr>
              <a:defRPr/>
            </a:pPr>
            <a:r>
              <a:rPr lang="pl-PL" sz="2000" dirty="0"/>
              <a:t>„</a:t>
            </a:r>
            <a:r>
              <a:rPr lang="pl-PL" sz="2000" dirty="0" err="1"/>
              <a:t>Grossateste</a:t>
            </a:r>
            <a:r>
              <a:rPr lang="pl-PL" sz="2000" dirty="0"/>
              <a:t> jako jeden z wielu miał istotny udział w procesie krystalizacji tych dziedzin, a jego prace oscylowały nadal między różnymi tematykami.” </a:t>
            </a:r>
          </a:p>
          <a:p>
            <a:pPr>
              <a:defRPr/>
            </a:pPr>
            <a:r>
              <a:rPr lang="pl-PL" sz="2000" dirty="0"/>
              <a:t>„wiedział, że do prawdy można dojść jedynie, kiedy idee i obserwacje pozostają w interakcji.”</a:t>
            </a:r>
          </a:p>
          <a:p>
            <a:pPr>
              <a:defRPr/>
            </a:pPr>
            <a:r>
              <a:rPr lang="pl-PL" sz="2000" dirty="0"/>
              <a:t>„pisał o gwiazdach, ruchu Ziemi, kolorach, dźwięku.” (T. </a:t>
            </a:r>
            <a:r>
              <a:rPr lang="pl-PL" sz="2000" dirty="0" err="1"/>
              <a:t>McLeish</a:t>
            </a:r>
            <a:r>
              <a:rPr lang="pl-PL" sz="2000" dirty="0"/>
              <a:t>, s. 42)</a:t>
            </a:r>
          </a:p>
          <a:p>
            <a:pPr>
              <a:defRPr/>
            </a:pPr>
            <a:r>
              <a:rPr lang="pl-PL" sz="2000" dirty="0" err="1">
                <a:solidFill>
                  <a:schemeClr val="accent6">
                    <a:lumMod val="75000"/>
                  </a:schemeClr>
                </a:solidFill>
              </a:rPr>
              <a:t>Grossateste</a:t>
            </a:r>
            <a:r>
              <a:rPr lang="pl-PL" sz="2000" dirty="0">
                <a:solidFill>
                  <a:schemeClr val="accent6">
                    <a:lumMod val="75000"/>
                  </a:schemeClr>
                </a:solidFill>
              </a:rPr>
              <a:t>: Dlaczego punktowe atomy mają skończone, sztywne rozmiary? Może są wypełnione czymś w rodzaju światła? </a:t>
            </a:r>
          </a:p>
          <a:p>
            <a:pPr>
              <a:defRPr/>
            </a:pPr>
            <a:r>
              <a:rPr lang="pl-PL" sz="2000" dirty="0">
                <a:solidFill>
                  <a:schemeClr val="accent6">
                    <a:lumMod val="75000"/>
                  </a:schemeClr>
                </a:solidFill>
              </a:rPr>
              <a:t>Dziś wiemy, że protony oddziałują z elektronami przez </a:t>
            </a:r>
            <a:r>
              <a:rPr lang="pl-PL" sz="2000" i="1" dirty="0">
                <a:solidFill>
                  <a:schemeClr val="accent6">
                    <a:lumMod val="75000"/>
                  </a:schemeClr>
                </a:solidFill>
              </a:rPr>
              <a:t>fotony</a:t>
            </a:r>
            <a:r>
              <a:rPr lang="pl-PL" sz="2000" dirty="0">
                <a:solidFill>
                  <a:schemeClr val="accent6">
                    <a:lumMod val="75000"/>
                  </a:schemeClr>
                </a:solidFill>
              </a:rPr>
              <a:t>, czyli cząstki światła. 			https://engines.egr.uh.edu/episode/3028</a:t>
            </a:r>
          </a:p>
        </p:txBody>
      </p:sp>
      <p:pic>
        <p:nvPicPr>
          <p:cNvPr id="10244" name="Picture 5" descr="Robert Grosseteste's Big Bang | The Engines of Our Ingenuity">
            <a:extLst>
              <a:ext uri="{FF2B5EF4-FFF2-40B4-BE49-F238E27FC236}">
                <a16:creationId xmlns:a16="http://schemas.microsoft.com/office/drawing/2014/main" id="{C0FF3519-0C4F-B485-DA52-9142BC76BB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2338" y="185738"/>
            <a:ext cx="1616075" cy="215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a:extLst>
              <a:ext uri="{FF2B5EF4-FFF2-40B4-BE49-F238E27FC236}">
                <a16:creationId xmlns:a16="http://schemas.microsoft.com/office/drawing/2014/main" id="{892C8E12-B731-6F42-9723-6AC693817346}"/>
              </a:ext>
            </a:extLst>
          </p:cNvPr>
          <p:cNvPicPr>
            <a:picLocks noChangeAspect="1"/>
          </p:cNvPicPr>
          <p:nvPr/>
        </p:nvPicPr>
        <p:blipFill>
          <a:blip r:embed="rId2"/>
          <a:stretch>
            <a:fillRect/>
          </a:stretch>
        </p:blipFill>
        <p:spPr>
          <a:xfrm>
            <a:off x="153607" y="0"/>
            <a:ext cx="8836785" cy="6858000"/>
          </a:xfrm>
          <a:prstGeom prst="rect">
            <a:avLst/>
          </a:prstGeom>
        </p:spPr>
      </p:pic>
      <p:cxnSp>
        <p:nvCxnSpPr>
          <p:cNvPr id="7" name="Łącznik prosty 6">
            <a:extLst>
              <a:ext uri="{FF2B5EF4-FFF2-40B4-BE49-F238E27FC236}">
                <a16:creationId xmlns:a16="http://schemas.microsoft.com/office/drawing/2014/main" id="{23772D11-885C-ABCE-772F-ED036CD0EA18}"/>
              </a:ext>
            </a:extLst>
          </p:cNvPr>
          <p:cNvCxnSpPr/>
          <p:nvPr/>
        </p:nvCxnSpPr>
        <p:spPr>
          <a:xfrm>
            <a:off x="6012160" y="2348880"/>
            <a:ext cx="115212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Łącznik prosty 7">
            <a:extLst>
              <a:ext uri="{FF2B5EF4-FFF2-40B4-BE49-F238E27FC236}">
                <a16:creationId xmlns:a16="http://schemas.microsoft.com/office/drawing/2014/main" id="{8B81114F-C7C4-17E5-D4D2-B8D2E2238544}"/>
              </a:ext>
            </a:extLst>
          </p:cNvPr>
          <p:cNvCxnSpPr/>
          <p:nvPr/>
        </p:nvCxnSpPr>
        <p:spPr>
          <a:xfrm>
            <a:off x="2411760" y="3026756"/>
            <a:ext cx="115212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Łącznik prosty 8">
            <a:extLst>
              <a:ext uri="{FF2B5EF4-FFF2-40B4-BE49-F238E27FC236}">
                <a16:creationId xmlns:a16="http://schemas.microsoft.com/office/drawing/2014/main" id="{8FF54A3F-CFE9-E457-DFE6-B70A8AF4F3CC}"/>
              </a:ext>
            </a:extLst>
          </p:cNvPr>
          <p:cNvCxnSpPr>
            <a:cxnSpLocks/>
          </p:cNvCxnSpPr>
          <p:nvPr/>
        </p:nvCxnSpPr>
        <p:spPr>
          <a:xfrm>
            <a:off x="323528" y="6481472"/>
            <a:ext cx="374441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8002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326EC0C-3124-5D00-04B7-3FB01BAA0C96}"/>
              </a:ext>
            </a:extLst>
          </p:cNvPr>
          <p:cNvSpPr>
            <a:spLocks noGrp="1" noChangeArrowheads="1"/>
          </p:cNvSpPr>
          <p:nvPr>
            <p:ph type="title"/>
          </p:nvPr>
        </p:nvSpPr>
        <p:spPr>
          <a:xfrm>
            <a:off x="-684213" y="188913"/>
            <a:ext cx="8229601" cy="1143000"/>
          </a:xfrm>
        </p:spPr>
        <p:txBody>
          <a:bodyPr/>
          <a:lstStyle/>
          <a:p>
            <a:pPr eaLnBrk="1" hangingPunct="1"/>
            <a:r>
              <a:rPr lang="pl-PL" altLang="it-IT" sz="3600">
                <a:ea typeface="Arial Unicode MS" pitchFamily="34" charset="-128"/>
              </a:rPr>
              <a:t>Roger Bacon (c.a.1214-1294)</a:t>
            </a:r>
          </a:p>
        </p:txBody>
      </p:sp>
      <p:sp>
        <p:nvSpPr>
          <p:cNvPr id="13315" name="Rectangle 3">
            <a:extLst>
              <a:ext uri="{FF2B5EF4-FFF2-40B4-BE49-F238E27FC236}">
                <a16:creationId xmlns:a16="http://schemas.microsoft.com/office/drawing/2014/main" id="{313EE90F-6A7B-B0B6-6777-FAF7ADD108F7}"/>
              </a:ext>
            </a:extLst>
          </p:cNvPr>
          <p:cNvSpPr>
            <a:spLocks noGrp="1" noChangeArrowheads="1"/>
          </p:cNvSpPr>
          <p:nvPr>
            <p:ph type="body" idx="1"/>
          </p:nvPr>
        </p:nvSpPr>
        <p:spPr>
          <a:xfrm>
            <a:off x="250825" y="1196975"/>
            <a:ext cx="8642350" cy="5661025"/>
          </a:xfrm>
        </p:spPr>
        <p:txBody>
          <a:bodyPr/>
          <a:lstStyle/>
          <a:p>
            <a:pPr eaLnBrk="1" hangingPunct="1">
              <a:lnSpc>
                <a:spcPct val="80000"/>
              </a:lnSpc>
            </a:pPr>
            <a:r>
              <a:rPr lang="pl-PL" altLang="it-IT" sz="2400">
                <a:ea typeface="Arial Unicode MS" pitchFamily="34" charset="-128"/>
              </a:rPr>
              <a:t>Franciszkanin</a:t>
            </a:r>
          </a:p>
          <a:p>
            <a:pPr eaLnBrk="1" hangingPunct="1">
              <a:lnSpc>
                <a:spcPct val="80000"/>
              </a:lnSpc>
            </a:pPr>
            <a:r>
              <a:rPr lang="pl-PL" altLang="it-IT" sz="2400">
                <a:ea typeface="Arial Unicode MS" pitchFamily="34" charset="-128"/>
              </a:rPr>
              <a:t>Wykładowca Paryż/ Oxford</a:t>
            </a:r>
          </a:p>
          <a:p>
            <a:pPr eaLnBrk="1" hangingPunct="1">
              <a:lnSpc>
                <a:spcPct val="80000"/>
              </a:lnSpc>
            </a:pPr>
            <a:r>
              <a:rPr lang="pl-PL" altLang="it-IT" sz="2400">
                <a:ea typeface="Arial Unicode MS" pitchFamily="34" charset="-128"/>
              </a:rPr>
              <a:t>„Autor  średniowiecznego empiryzmu”</a:t>
            </a:r>
          </a:p>
          <a:p>
            <a:pPr eaLnBrk="1" hangingPunct="1">
              <a:lnSpc>
                <a:spcPct val="80000"/>
              </a:lnSpc>
            </a:pPr>
            <a:endParaRPr lang="pl-PL" altLang="it-IT" sz="2400">
              <a:ea typeface="Arial Unicode MS" pitchFamily="34" charset="-128"/>
            </a:endParaRPr>
          </a:p>
          <a:p>
            <a:pPr eaLnBrk="1" hangingPunct="1">
              <a:buFontTx/>
              <a:buNone/>
            </a:pPr>
            <a:r>
              <a:rPr lang="pl-PL" altLang="it-IT" sz="2000"/>
              <a:t>Będziemy w stanie zbudować maszyny zdolne do pchania dużych statków z prędkością większą niż cała grupa wioślarzy, a do kierowania nimi potrzebny będzie jedynie pilot. Będziemy w stanie nadać rydwanom niesamowitą prędkość bez pomocy żadnego zwierzęcia. Zbudujemy skrzydlate maszyny, zdolne wznieść się w powietrze jak ptaki. (</a:t>
            </a:r>
            <a:r>
              <a:rPr lang="pl-PL" altLang="it-IT" sz="2000" i="1"/>
              <a:t>De secretis operibus artis et naturae</a:t>
            </a:r>
            <a:r>
              <a:rPr lang="pl-PL" altLang="it-IT" sz="2000"/>
              <a:t>, IV)</a:t>
            </a:r>
          </a:p>
          <a:p>
            <a:pPr eaLnBrk="1" hangingPunct="1">
              <a:buFontTx/>
              <a:buNone/>
            </a:pPr>
            <a:r>
              <a:rPr lang="pl-PL" altLang="it-IT" sz="2000"/>
              <a:t>A drzwiami i kluczem do tych nauk jest matematyka, którą święci odkryli od stworzenia świata, jak to zilustruję, i która zawsze była w użyciu wszystkich świętych i wszystkich mędrców przed wszystkimi innymi naukami (</a:t>
            </a:r>
            <a:r>
              <a:rPr lang="pl-PL" altLang="it-IT" sz="2000" i="1"/>
              <a:t>Opus maius</a:t>
            </a:r>
            <a:r>
              <a:rPr lang="pl-PL" altLang="it-IT" sz="2000"/>
              <a:t>, IV, 1, 1)</a:t>
            </a:r>
          </a:p>
          <a:p>
            <a:pPr eaLnBrk="1" hangingPunct="1">
              <a:lnSpc>
                <a:spcPct val="80000"/>
              </a:lnSpc>
              <a:buFontTx/>
              <a:buNone/>
            </a:pPr>
            <a:r>
              <a:rPr lang="pl-PL" altLang="it-IT" sz="2000"/>
              <a:t> </a:t>
            </a:r>
          </a:p>
          <a:p>
            <a:pPr eaLnBrk="1" hangingPunct="1">
              <a:lnSpc>
                <a:spcPct val="80000"/>
              </a:lnSpc>
              <a:buFontTx/>
              <a:buNone/>
            </a:pPr>
            <a:r>
              <a:rPr lang="pl-PL" altLang="it-IT" sz="2000">
                <a:hlinkClick r:id="rId2"/>
              </a:rPr>
              <a:t>https://it.wikiquote.org/wiki/Ruggero_Bacone</a:t>
            </a:r>
            <a:endParaRPr lang="pl-PL" altLang="it-IT" sz="2000"/>
          </a:p>
          <a:p>
            <a:pPr eaLnBrk="1" hangingPunct="1">
              <a:lnSpc>
                <a:spcPct val="80000"/>
              </a:lnSpc>
              <a:buFontTx/>
              <a:buNone/>
            </a:pPr>
            <a:r>
              <a:rPr lang="pl-PL" altLang="it-IT" sz="1400">
                <a:ea typeface="Arial Unicode MS" pitchFamily="34" charset="-128"/>
              </a:rPr>
              <a:t>lupa, kot Schr, </a:t>
            </a:r>
          </a:p>
        </p:txBody>
      </p:sp>
      <p:pic>
        <p:nvPicPr>
          <p:cNvPr id="13316" name="Picture 4">
            <a:extLst>
              <a:ext uri="{FF2B5EF4-FFF2-40B4-BE49-F238E27FC236}">
                <a16:creationId xmlns:a16="http://schemas.microsoft.com/office/drawing/2014/main" id="{DA3A1022-5AF9-8523-7770-9DC4B660ED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50" y="188913"/>
            <a:ext cx="1541463"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825A6E7-5CE7-66EC-25D7-52DF7A64320E}"/>
              </a:ext>
            </a:extLst>
          </p:cNvPr>
          <p:cNvSpPr>
            <a:spLocks noGrp="1" noChangeArrowheads="1"/>
          </p:cNvSpPr>
          <p:nvPr>
            <p:ph type="title"/>
          </p:nvPr>
        </p:nvSpPr>
        <p:spPr>
          <a:xfrm>
            <a:off x="395288" y="-185738"/>
            <a:ext cx="8229600" cy="1143001"/>
          </a:xfrm>
        </p:spPr>
        <p:txBody>
          <a:bodyPr/>
          <a:lstStyle/>
          <a:p>
            <a:pPr eaLnBrk="1" hangingPunct="1"/>
            <a:r>
              <a:rPr lang="pl-PL" altLang="it-IT" sz="3600">
                <a:ea typeface="Arial Unicode MS" pitchFamily="34" charset="-128"/>
              </a:rPr>
              <a:t>Ockham: koniec scholastyki</a:t>
            </a:r>
            <a:endParaRPr lang="en-AU" altLang="it-IT" sz="3600">
              <a:ea typeface="Arial Unicode MS" pitchFamily="34" charset="-128"/>
            </a:endParaRPr>
          </a:p>
        </p:txBody>
      </p:sp>
      <p:sp>
        <p:nvSpPr>
          <p:cNvPr id="4099" name="Rectangle 3">
            <a:extLst>
              <a:ext uri="{FF2B5EF4-FFF2-40B4-BE49-F238E27FC236}">
                <a16:creationId xmlns:a16="http://schemas.microsoft.com/office/drawing/2014/main" id="{7A8A9E7C-1037-BABE-3BCB-0F5CF9A9BBCA}"/>
              </a:ext>
            </a:extLst>
          </p:cNvPr>
          <p:cNvSpPr>
            <a:spLocks noGrp="1" noChangeArrowheads="1"/>
          </p:cNvSpPr>
          <p:nvPr>
            <p:ph type="body" idx="1"/>
          </p:nvPr>
        </p:nvSpPr>
        <p:spPr>
          <a:xfrm>
            <a:off x="250825" y="692150"/>
            <a:ext cx="8713788" cy="6696075"/>
          </a:xfrm>
        </p:spPr>
        <p:txBody>
          <a:bodyPr/>
          <a:lstStyle/>
          <a:p>
            <a:pPr eaLnBrk="1" hangingPunct="1">
              <a:buFontTx/>
              <a:buNone/>
            </a:pPr>
            <a:r>
              <a:rPr lang="pl-PL" altLang="it-IT" sz="1900" dirty="0">
                <a:ea typeface="Arial Unicode MS" pitchFamily="34" charset="-128"/>
              </a:rPr>
              <a:t>„Wilhelm Ockham jest ostatnim wielkim uczonym Scholastyki, a jednocześnie pierwszym filozofem czasów współczesnych.* </a:t>
            </a:r>
          </a:p>
          <a:p>
            <a:pPr eaLnBrk="1" hangingPunct="1">
              <a:buFontTx/>
              <a:buNone/>
            </a:pPr>
            <a:r>
              <a:rPr lang="pl-PL" altLang="it-IT" sz="1900" dirty="0">
                <a:ea typeface="Arial Unicode MS" pitchFamily="34" charset="-128"/>
              </a:rPr>
              <a:t>Zasadniczy problem, którym zajęła się Scholastyka [od Abelarda, Avicenny, </a:t>
            </a:r>
            <a:r>
              <a:rPr lang="pl-PL" altLang="it-IT" sz="1900" dirty="0" err="1">
                <a:ea typeface="Arial Unicode MS" pitchFamily="34" charset="-128"/>
              </a:rPr>
              <a:t>Avveroa</a:t>
            </a:r>
            <a:r>
              <a:rPr lang="pl-PL" altLang="it-IT" sz="1900" dirty="0">
                <a:ea typeface="Arial Unicode MS" pitchFamily="34" charset="-128"/>
              </a:rPr>
              <a:t>, Alberta], było poszukiwanie </a:t>
            </a:r>
            <a:r>
              <a:rPr lang="pl-PL" altLang="it-IT" sz="1900" dirty="0" err="1">
                <a:ea typeface="Arial Unicode MS" pitchFamily="34" charset="-128"/>
              </a:rPr>
              <a:t>współ</a:t>
            </a:r>
            <a:r>
              <a:rPr lang="pl-PL" altLang="it-IT" sz="1900" dirty="0">
                <a:ea typeface="Arial Unicode MS" pitchFamily="34" charset="-128"/>
              </a:rPr>
              <a:t>-zbieżności między prawdą objawioną a refleksją filozoficzną. Ockham, jako pierwszy deklaruje, że te poszukiwania były/ mogą być bezowocne. Scholastyka średniowieczna zamyka swój cykl, zwracając filozofii jej autonomię w poszukiwaniu własnych tematów badawczych. ([1] str. 697)  </a:t>
            </a:r>
          </a:p>
          <a:p>
            <a:pPr eaLnBrk="1" hangingPunct="1">
              <a:buFontTx/>
              <a:buNone/>
            </a:pPr>
            <a:r>
              <a:rPr lang="pl-PL" altLang="it-IT" sz="1900" dirty="0">
                <a:ea typeface="Arial Unicode MS" pitchFamily="34" charset="-128"/>
              </a:rPr>
              <a:t>Metafizyka Ockhama zaczyna opierać się na empiryzmie, w tym na gramatyce jako przejawie logiki myślenia. Formułuje zasadę „oszczędności” bytów.</a:t>
            </a:r>
          </a:p>
          <a:p>
            <a:pPr eaLnBrk="1" hangingPunct="1">
              <a:buFontTx/>
              <a:buNone/>
            </a:pPr>
            <a:r>
              <a:rPr lang="pl-PL" altLang="it-IT" sz="1900" dirty="0">
                <a:ea typeface="Arial Unicode MS" pitchFamily="34" charset="-128"/>
              </a:rPr>
              <a:t>W temacie substancji, tak drogim Arystotelesowi, Ockham stwierdza, że możemy jedynie poznać zewnętrzne jej przejawy. [Dziś „substancja” jest słowem używanym w chemii, prawie nigdy w fizyce, i jeden raz w teologii...]</a:t>
            </a:r>
          </a:p>
          <a:p>
            <a:pPr eaLnBrk="1" hangingPunct="1">
              <a:buFontTx/>
              <a:buNone/>
            </a:pPr>
            <a:r>
              <a:rPr lang="pl-PL" altLang="it-IT" sz="1900" dirty="0">
                <a:ea typeface="Arial Unicode MS" pitchFamily="34" charset="-128"/>
              </a:rPr>
              <a:t>Ockham poddaje dyskusji pojęcie „przyczyny”, wskazując, że przyczyna i efekt to dwa zjawiska oddzielne. [W matematyce definiujemy przyczynę konieczną i przyczynę wystarczającą. Ale jest to stosunkowo proste jedynie w matematyce.] Dyskusją tą otwiera drogę dla Hume’a. (str. 693)   </a:t>
            </a:r>
          </a:p>
          <a:p>
            <a:pPr eaLnBrk="1" hangingPunct="1">
              <a:buFontTx/>
              <a:buNone/>
            </a:pPr>
            <a:r>
              <a:rPr lang="pl-PL" altLang="it-IT" sz="1900" dirty="0">
                <a:ea typeface="Arial Unicode MS" pitchFamily="34" charset="-128"/>
              </a:rPr>
              <a:t>*Pierwszym </a:t>
            </a:r>
            <a:r>
              <a:rPr lang="pl-PL" altLang="it-IT" sz="1900" i="1" dirty="0">
                <a:ea typeface="Arial Unicode MS" pitchFamily="34" charset="-128"/>
              </a:rPr>
              <a:t>naukowcem</a:t>
            </a:r>
            <a:r>
              <a:rPr lang="pl-PL" altLang="it-IT" sz="1900" dirty="0">
                <a:ea typeface="Arial Unicode MS" pitchFamily="34" charset="-128"/>
              </a:rPr>
              <a:t> czasów współczesnych jest, bez wątpienia, Kopernik</a:t>
            </a:r>
            <a:r>
              <a:rPr lang="pl-PL" altLang="it-IT" sz="2000" dirty="0">
                <a:ea typeface="Arial Unicode MS" pitchFamily="34" charset="-128"/>
              </a:rPr>
              <a:t>.</a:t>
            </a:r>
          </a:p>
          <a:p>
            <a:pPr eaLnBrk="1" hangingPunct="1">
              <a:buFontTx/>
              <a:buNone/>
            </a:pPr>
            <a:r>
              <a:rPr lang="pl-PL" altLang="it-IT" sz="1400" dirty="0">
                <a:ea typeface="Arial Unicode MS" pitchFamily="34" charset="-128"/>
              </a:rPr>
              <a:t>[1] N. </a:t>
            </a:r>
            <a:r>
              <a:rPr lang="pl-PL" altLang="it-IT" sz="1400" dirty="0" err="1">
                <a:ea typeface="Arial Unicode MS" pitchFamily="34" charset="-128"/>
              </a:rPr>
              <a:t>Abbagnano</a:t>
            </a:r>
            <a:r>
              <a:rPr lang="pl-PL" altLang="it-IT" sz="1400" dirty="0">
                <a:ea typeface="Arial Unicode MS" pitchFamily="34" charset="-128"/>
              </a:rPr>
              <a:t> &amp; G. </a:t>
            </a:r>
            <a:r>
              <a:rPr lang="pl-PL" altLang="it-IT" sz="1400" dirty="0" err="1">
                <a:ea typeface="Arial Unicode MS" pitchFamily="34" charset="-128"/>
              </a:rPr>
              <a:t>Fornero</a:t>
            </a:r>
            <a:r>
              <a:rPr lang="pl-PL" altLang="it-IT" sz="1400" dirty="0">
                <a:ea typeface="Arial Unicode MS" pitchFamily="34" charset="-128"/>
              </a:rPr>
              <a:t>, </a:t>
            </a:r>
            <a:r>
              <a:rPr lang="pl-PL" altLang="it-IT" sz="1400" i="1" dirty="0" err="1">
                <a:ea typeface="Arial Unicode MS" pitchFamily="34" charset="-128"/>
              </a:rPr>
              <a:t>Protagonisti</a:t>
            </a:r>
            <a:r>
              <a:rPr lang="pl-PL" altLang="it-IT" sz="1400" i="1" dirty="0">
                <a:ea typeface="Arial Unicode MS" pitchFamily="34" charset="-128"/>
              </a:rPr>
              <a:t> e </a:t>
            </a:r>
            <a:r>
              <a:rPr lang="pl-PL" altLang="it-IT" sz="1400" i="1" dirty="0" err="1">
                <a:ea typeface="Arial Unicode MS" pitchFamily="34" charset="-128"/>
              </a:rPr>
              <a:t>testi</a:t>
            </a:r>
            <a:r>
              <a:rPr lang="pl-PL" altLang="it-IT" sz="1400" i="1" dirty="0">
                <a:ea typeface="Arial Unicode MS" pitchFamily="34" charset="-128"/>
              </a:rPr>
              <a:t> </a:t>
            </a:r>
            <a:r>
              <a:rPr lang="pl-PL" altLang="it-IT" sz="1400" i="1" dirty="0" err="1">
                <a:ea typeface="Arial Unicode MS" pitchFamily="34" charset="-128"/>
              </a:rPr>
              <a:t>della</a:t>
            </a:r>
            <a:r>
              <a:rPr lang="pl-PL" altLang="it-IT" sz="1400" i="1" dirty="0">
                <a:ea typeface="Arial Unicode MS" pitchFamily="34" charset="-128"/>
              </a:rPr>
              <a:t> </a:t>
            </a:r>
            <a:r>
              <a:rPr lang="pl-PL" altLang="it-IT" sz="1400" i="1" dirty="0" err="1">
                <a:ea typeface="Arial Unicode MS" pitchFamily="34" charset="-128"/>
              </a:rPr>
              <a:t>filosofia</a:t>
            </a:r>
            <a:r>
              <a:rPr lang="pl-PL" altLang="it-IT" sz="1400" i="1" dirty="0">
                <a:ea typeface="Arial Unicode MS" pitchFamily="34" charset="-128"/>
              </a:rPr>
              <a:t>,</a:t>
            </a:r>
            <a:r>
              <a:rPr lang="pl-PL" altLang="it-IT" sz="1400" dirty="0">
                <a:ea typeface="Arial Unicode MS" pitchFamily="34" charset="-128"/>
              </a:rPr>
              <a:t> </a:t>
            </a:r>
            <a:r>
              <a:rPr lang="pl-PL" altLang="it-IT" sz="1400" dirty="0" err="1">
                <a:ea typeface="Arial Unicode MS" pitchFamily="34" charset="-128"/>
              </a:rPr>
              <a:t>Paravia</a:t>
            </a:r>
            <a:r>
              <a:rPr lang="pl-PL" altLang="it-IT" sz="1400" dirty="0">
                <a:ea typeface="Arial Unicode MS" pitchFamily="34" charset="-128"/>
              </a:rPr>
              <a:t>, </a:t>
            </a:r>
            <a:r>
              <a:rPr lang="pl-PL" altLang="it-IT" sz="1400" dirty="0" err="1">
                <a:ea typeface="Arial Unicode MS" pitchFamily="34" charset="-128"/>
              </a:rPr>
              <a:t>Torino</a:t>
            </a:r>
            <a:r>
              <a:rPr lang="pl-PL" altLang="it-IT" sz="1400" dirty="0">
                <a:ea typeface="Arial Unicode MS" pitchFamily="34" charset="-128"/>
              </a:rPr>
              <a:t>, 1996, </a:t>
            </a:r>
            <a:r>
              <a:rPr lang="pl-PL" altLang="it-IT" sz="1400" dirty="0" err="1">
                <a:ea typeface="Arial Unicode MS" pitchFamily="34" charset="-128"/>
              </a:rPr>
              <a:t>t.I</a:t>
            </a:r>
            <a:endParaRPr lang="en-AU" altLang="it-IT" sz="1400" dirty="0">
              <a:ea typeface="Arial Unicode MS"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28A46F-D74C-CF2C-376F-2F6648C97C95}"/>
              </a:ext>
            </a:extLst>
          </p:cNvPr>
          <p:cNvSpPr>
            <a:spLocks noGrp="1"/>
          </p:cNvSpPr>
          <p:nvPr>
            <p:ph type="title"/>
          </p:nvPr>
        </p:nvSpPr>
        <p:spPr>
          <a:xfrm>
            <a:off x="433862" y="13513"/>
            <a:ext cx="8229600" cy="1143000"/>
          </a:xfrm>
        </p:spPr>
        <p:txBody>
          <a:bodyPr/>
          <a:lstStyle/>
          <a:p>
            <a:r>
              <a:rPr lang="pl-PL" sz="3600" dirty="0"/>
              <a:t>Ockham: krytyka filozofii tradycyjnej</a:t>
            </a:r>
          </a:p>
        </p:txBody>
      </p:sp>
      <p:sp>
        <p:nvSpPr>
          <p:cNvPr id="5" name="pole tekstowe 4">
            <a:extLst>
              <a:ext uri="{FF2B5EF4-FFF2-40B4-BE49-F238E27FC236}">
                <a16:creationId xmlns:a16="http://schemas.microsoft.com/office/drawing/2014/main" id="{98F60DAC-BAB3-CE17-1605-38AA247D3D2B}"/>
              </a:ext>
            </a:extLst>
          </p:cNvPr>
          <p:cNvSpPr txBox="1"/>
          <p:nvPr/>
        </p:nvSpPr>
        <p:spPr>
          <a:xfrm>
            <a:off x="22083" y="1052736"/>
            <a:ext cx="8726700" cy="5355312"/>
          </a:xfrm>
          <a:prstGeom prst="rect">
            <a:avLst/>
          </a:prstGeom>
          <a:noFill/>
        </p:spPr>
        <p:txBody>
          <a:bodyPr wrap="square">
            <a:spAutoFit/>
          </a:bodyPr>
          <a:lstStyle/>
          <a:p>
            <a:r>
              <a:rPr lang="pl-PL" altLang="it-IT" dirty="0"/>
              <a:t>„Wilhelm Ockham urodził się w pobliżu Londynu, nieco przed 1300 r. W latach 1312-18 studiował w Oksfordzie, i tam zaczął wykładać. W 1324 r. został posądzony o herezję, wezwany do kurii w Awinionie i tam osadzony w więzieniu śledczym. Po czterech latach zbiegł i oddał się w opiekę cesarzowi Ludwikowi Bawarowi, toczącemu wojnę z papiestwem. […] Zmarł w r. 1350 pogodziwszy się z Kościołem.</a:t>
            </a:r>
            <a:endParaRPr lang="pl-PL" altLang="it-IT" sz="1800" dirty="0"/>
          </a:p>
          <a:p>
            <a:endParaRPr lang="pl-PL" altLang="it-IT" sz="1800" b="1" dirty="0"/>
          </a:p>
          <a:p>
            <a:r>
              <a:rPr lang="pl-PL" altLang="it-IT" sz="1800" dirty="0"/>
              <a:t>Natomiast Ockham, wyraziciel nowego ducha, przeciwstawiał się tradycji: </a:t>
            </a:r>
          </a:p>
          <a:p>
            <a:pPr marL="342900" indent="-342900">
              <a:buAutoNum type="arabicParenR"/>
            </a:pPr>
            <a:r>
              <a:rPr lang="pl-PL" dirty="0"/>
              <a:t>Zamiast konstruować system zajął się krytyką wiedzy</a:t>
            </a:r>
          </a:p>
          <a:p>
            <a:pPr marL="342900" indent="-342900">
              <a:buAutoNum type="arabicParenR"/>
            </a:pPr>
            <a:r>
              <a:rPr lang="pl-PL" dirty="0"/>
              <a:t>Ogromna część wiedzy tradycyjnej jest pozbawiona podstaw</a:t>
            </a:r>
          </a:p>
          <a:p>
            <a:pPr marL="342900" indent="-342900">
              <a:buAutoNum type="arabicParenR" startAt="3"/>
            </a:pPr>
            <a:r>
              <a:rPr lang="pl-PL" dirty="0"/>
              <a:t>Za podstawowy organ wiedzy miał nie dyskursywny rozum, lecz bezpośrednią intuicję</a:t>
            </a:r>
          </a:p>
          <a:p>
            <a:pPr marL="342900" indent="-342900">
              <a:buAutoNum type="arabicParenR" startAt="3"/>
            </a:pPr>
            <a:r>
              <a:rPr lang="pl-PL" dirty="0"/>
              <a:t>W ogólnych pojęciach rozumu widział wytwór myśli i mowy […]</a:t>
            </a:r>
          </a:p>
          <a:p>
            <a:endParaRPr lang="pl-PL" dirty="0"/>
          </a:p>
          <a:p>
            <a:r>
              <a:rPr lang="pl-PL" dirty="0"/>
              <a:t>Był obrońcą wszechmocnej woli Bożej i odrzucał tezę, która mogłaby ją ograniczyć.</a:t>
            </a:r>
          </a:p>
          <a:p>
            <a:r>
              <a:rPr lang="pl-PL" dirty="0"/>
              <a:t>Miał jeszcze jedną regułę metodologiczną: aby wyjaśniać zjawiska możliwie najprościej, </a:t>
            </a:r>
            <a:r>
              <a:rPr lang="pl-PL" b="1" dirty="0"/>
              <a:t>aby nie mnożyć bytów </a:t>
            </a:r>
            <a:r>
              <a:rPr lang="pl-PL" dirty="0"/>
              <a:t>i nie postulować ich tam, gdzie wyjaśnienie zjawisk do tego nie zmusza.”</a:t>
            </a:r>
          </a:p>
          <a:p>
            <a:endParaRPr lang="pl-PL" dirty="0"/>
          </a:p>
          <a:p>
            <a:r>
              <a:rPr lang="pl-PL" dirty="0"/>
              <a:t>Wł. Tatarkiewicz, </a:t>
            </a:r>
            <a:r>
              <a:rPr lang="pl-PL" i="1" dirty="0"/>
              <a:t>Historia Filozofii</a:t>
            </a:r>
            <a:r>
              <a:rPr lang="pl-PL" dirty="0"/>
              <a:t>, t. I, str. 296</a:t>
            </a:r>
          </a:p>
        </p:txBody>
      </p:sp>
    </p:spTree>
    <p:extLst>
      <p:ext uri="{BB962C8B-B14F-4D97-AF65-F5344CB8AC3E}">
        <p14:creationId xmlns:p14="http://schemas.microsoft.com/office/powerpoint/2010/main" val="1462812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28A46F-D74C-CF2C-376F-2F6648C97C95}"/>
              </a:ext>
            </a:extLst>
          </p:cNvPr>
          <p:cNvSpPr>
            <a:spLocks noGrp="1"/>
          </p:cNvSpPr>
          <p:nvPr>
            <p:ph type="title"/>
          </p:nvPr>
        </p:nvSpPr>
        <p:spPr>
          <a:xfrm>
            <a:off x="433862" y="13513"/>
            <a:ext cx="8229600" cy="1143000"/>
          </a:xfrm>
        </p:spPr>
        <p:txBody>
          <a:bodyPr/>
          <a:lstStyle/>
          <a:p>
            <a:r>
              <a:rPr lang="pl-PL" sz="3200" dirty="0"/>
              <a:t>Ockham: krytyka zasady przyczynowości</a:t>
            </a:r>
          </a:p>
        </p:txBody>
      </p:sp>
      <p:sp>
        <p:nvSpPr>
          <p:cNvPr id="4" name="pole tekstowe 3">
            <a:extLst>
              <a:ext uri="{FF2B5EF4-FFF2-40B4-BE49-F238E27FC236}">
                <a16:creationId xmlns:a16="http://schemas.microsoft.com/office/drawing/2014/main" id="{C3BF7251-C261-A6F1-6396-FC51BF1648F5}"/>
              </a:ext>
            </a:extLst>
          </p:cNvPr>
          <p:cNvSpPr txBox="1"/>
          <p:nvPr/>
        </p:nvSpPr>
        <p:spPr>
          <a:xfrm>
            <a:off x="107504" y="988566"/>
            <a:ext cx="8784976" cy="6724918"/>
          </a:xfrm>
          <a:prstGeom prst="rect">
            <a:avLst/>
          </a:prstGeom>
          <a:noFill/>
        </p:spPr>
        <p:txBody>
          <a:bodyPr wrap="square">
            <a:spAutoFit/>
          </a:bodyPr>
          <a:lstStyle/>
          <a:p>
            <a:pPr>
              <a:spcAft>
                <a:spcPts val="600"/>
              </a:spcAft>
            </a:pPr>
            <a:r>
              <a:rPr lang="pl-PL" dirty="0"/>
              <a:t>„Zakwestionował zasadę, na której głównie wspierały się rozumowania teologii: zasadę przyczynowości w jej tradycyjnej, od Arystotelesa pochodzącej postaci.</a:t>
            </a:r>
          </a:p>
          <a:p>
            <a:pPr>
              <a:spcAft>
                <a:spcPts val="600"/>
              </a:spcAft>
            </a:pPr>
            <a:r>
              <a:rPr lang="pl-PL" dirty="0"/>
              <a:t>I przez to zamknął główną drogę dowodom teologicznym. […] np. niepodobna dowieść jedności Boga, gdyż można bez-sprzecznie pomyśleć, że istnieje wiele światów, a każdy ma swojego stwórcę. </a:t>
            </a:r>
            <a:r>
              <a:rPr lang="pl-PL" dirty="0">
                <a:solidFill>
                  <a:schemeClr val="accent2"/>
                </a:solidFill>
              </a:rPr>
              <a:t>[Drogi Wilhelmie, tu właśnie użyłbym twojej brzytwy: pomyśleć można, ale to nie znaczy, że istnieją.] </a:t>
            </a:r>
          </a:p>
          <a:p>
            <a:pPr>
              <a:spcAft>
                <a:spcPts val="600"/>
              </a:spcAft>
            </a:pPr>
            <a:r>
              <a:rPr lang="pl-PL" dirty="0"/>
              <a:t>Nawet samego istnienia Boga niepodobna dowieść. Niemożliwy jest dowód </a:t>
            </a:r>
            <a:r>
              <a:rPr lang="pl-PL" i="1" dirty="0"/>
              <a:t>a priori, </a:t>
            </a:r>
            <a:r>
              <a:rPr lang="pl-PL" dirty="0"/>
              <a:t>gdyż istnienie można stwierdzić tylko przez bezpośrednią intuicję, a nigdy przez samo rozumowanie; ale i dowód </a:t>
            </a:r>
            <a:r>
              <a:rPr lang="pl-PL" i="1" dirty="0"/>
              <a:t>a posteriori</a:t>
            </a:r>
            <a:r>
              <a:rPr lang="pl-PL" dirty="0"/>
              <a:t> jest niepewny, gdyż właśnie zakłada zasadę przyczynowości i dowolnie przyjmuje, że łańcuch przyczyn jest skończony i że pierwszą przyczyną jest Bóg.” (</a:t>
            </a:r>
            <a:r>
              <a:rPr lang="pl-PL" i="1" dirty="0"/>
              <a:t>Historia filozofii</a:t>
            </a:r>
            <a:r>
              <a:rPr lang="pl-PL" dirty="0"/>
              <a:t>, str. 297)</a:t>
            </a:r>
          </a:p>
          <a:p>
            <a:pPr>
              <a:spcAft>
                <a:spcPts val="600"/>
              </a:spcAft>
            </a:pPr>
            <a:r>
              <a:rPr lang="pl-PL" dirty="0">
                <a:solidFill>
                  <a:schemeClr val="accent2"/>
                </a:solidFill>
              </a:rPr>
              <a:t>Drogi Wilhelmie, tu mamy kilka problemów. Nikt nie mówi, że chcemy </a:t>
            </a:r>
            <a:r>
              <a:rPr lang="pl-PL" i="1" dirty="0">
                <a:solidFill>
                  <a:schemeClr val="accent2"/>
                </a:solidFill>
              </a:rPr>
              <a:t>dowieść</a:t>
            </a:r>
            <a:r>
              <a:rPr lang="pl-PL" dirty="0">
                <a:solidFill>
                  <a:schemeClr val="accent2"/>
                </a:solidFill>
              </a:rPr>
              <a:t> istnienia Pana Boga. Możemy mieć tylko wskazówki. A najistotniejsza jest, i dla Tomasza i dla Kanta – złożoność (i celowość?) przyrody. GK dodaje 4 dowody humanistyczno-socjologiczne: 1) istnienie skomplikowanej osobowości człowieka,   2) dzieła wielkich naukowców, którzy spontanicznie deklarowali się po stronie wiary, 3) przepiękne dzieła sztuki „sakralnej” i 4) istnienie „wyświęconej” oraz uświęconej </a:t>
            </a:r>
            <a:r>
              <a:rPr lang="pl-PL" dirty="0" err="1">
                <a:solidFill>
                  <a:schemeClr val="accent2"/>
                </a:solidFill>
              </a:rPr>
              <a:t>kategoryj</a:t>
            </a:r>
            <a:r>
              <a:rPr lang="pl-PL" dirty="0">
                <a:solidFill>
                  <a:schemeClr val="accent2"/>
                </a:solidFill>
              </a:rPr>
              <a:t> społeczeństwa.</a:t>
            </a:r>
          </a:p>
          <a:p>
            <a:pPr>
              <a:spcAft>
                <a:spcPts val="600"/>
              </a:spcAft>
            </a:pPr>
            <a:r>
              <a:rPr lang="pl-PL" dirty="0">
                <a:solidFill>
                  <a:schemeClr val="accent2"/>
                </a:solidFill>
              </a:rPr>
              <a:t>Podobnie niebezpieczne jest „podminowanie” zasady przyczynowości, o czym dalej </a:t>
            </a:r>
          </a:p>
          <a:p>
            <a:pPr>
              <a:spcAft>
                <a:spcPts val="600"/>
              </a:spcAft>
            </a:pPr>
            <a:endParaRPr lang="pl-PL" dirty="0">
              <a:solidFill>
                <a:schemeClr val="accent2"/>
              </a:solidFill>
            </a:endParaRPr>
          </a:p>
          <a:p>
            <a:pPr>
              <a:spcAft>
                <a:spcPts val="600"/>
              </a:spcAft>
            </a:pPr>
            <a:r>
              <a:rPr lang="pl-PL" dirty="0">
                <a:solidFill>
                  <a:schemeClr val="accent2"/>
                </a:solidFill>
              </a:rPr>
              <a:t> </a:t>
            </a:r>
            <a:endParaRPr lang="pl-PL" dirty="0"/>
          </a:p>
          <a:p>
            <a:endParaRPr lang="pl-PL" dirty="0"/>
          </a:p>
        </p:txBody>
      </p:sp>
    </p:spTree>
    <p:extLst>
      <p:ext uri="{BB962C8B-B14F-4D97-AF65-F5344CB8AC3E}">
        <p14:creationId xmlns:p14="http://schemas.microsoft.com/office/powerpoint/2010/main" val="276663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76CF0C3-2816-C105-9525-055DEA59DE41}"/>
              </a:ext>
            </a:extLst>
          </p:cNvPr>
          <p:cNvSpPr>
            <a:spLocks noGrp="1" noChangeArrowheads="1"/>
          </p:cNvSpPr>
          <p:nvPr>
            <p:ph type="title"/>
          </p:nvPr>
        </p:nvSpPr>
        <p:spPr>
          <a:xfrm>
            <a:off x="0" y="274638"/>
            <a:ext cx="9144000" cy="1143000"/>
          </a:xfrm>
        </p:spPr>
        <p:txBody>
          <a:bodyPr/>
          <a:lstStyle/>
          <a:p>
            <a:pPr eaLnBrk="1" hangingPunct="1"/>
            <a:r>
              <a:rPr lang="pl-PL" altLang="it-IT" sz="3200">
                <a:ea typeface="Arial Unicode MS" pitchFamily="34" charset="-128"/>
              </a:rPr>
              <a:t>Francis Bacon (1561-1626)</a:t>
            </a:r>
          </a:p>
        </p:txBody>
      </p:sp>
      <p:sp>
        <p:nvSpPr>
          <p:cNvPr id="5123" name="Rectangle 3">
            <a:extLst>
              <a:ext uri="{FF2B5EF4-FFF2-40B4-BE49-F238E27FC236}">
                <a16:creationId xmlns:a16="http://schemas.microsoft.com/office/drawing/2014/main" id="{DD1D8E98-F9DE-6045-8892-53C19E88D04B}"/>
              </a:ext>
            </a:extLst>
          </p:cNvPr>
          <p:cNvSpPr>
            <a:spLocks noGrp="1" noChangeArrowheads="1"/>
          </p:cNvSpPr>
          <p:nvPr>
            <p:ph type="body" idx="1"/>
          </p:nvPr>
        </p:nvSpPr>
        <p:spPr>
          <a:xfrm>
            <a:off x="457200" y="1268413"/>
            <a:ext cx="8229600" cy="5184775"/>
          </a:xfrm>
        </p:spPr>
        <p:txBody>
          <a:bodyPr/>
          <a:lstStyle/>
          <a:p>
            <a:pPr eaLnBrk="1" hangingPunct="1">
              <a:buFontTx/>
              <a:buNone/>
            </a:pPr>
            <a:r>
              <a:rPr lang="pl-PL" altLang="it-IT" sz="2000" dirty="0"/>
              <a:t>„Metodologiczne pomysły Odrodzenia i jego empiryczne dążności znalazły dojrzały wyraz dopiero w końcu epoki, w pismach Bacona.</a:t>
            </a:r>
          </a:p>
          <a:p>
            <a:pPr eaLnBrk="1" hangingPunct="1">
              <a:buFontTx/>
              <a:buNone/>
            </a:pPr>
            <a:r>
              <a:rPr lang="pl-PL" altLang="it-IT" sz="2000" dirty="0"/>
              <a:t>Urodzony w Londynie jako syn dygnitarza koronnego, odbywał studia w Cambridge a praktykę dyplomatyczną w Paryżu […] a w 1618 – lordem kanclerzem […] Ale jeszcze w tymże roku, za dowiedzione mu przekupstwo, postradał wszystkie urzędy i został skazany na więzienie. Zmarł w 1626 r., przeziębiwszy się przy robieniu eksperymentów na śniegu. </a:t>
            </a:r>
          </a:p>
          <a:p>
            <a:pPr eaLnBrk="1" hangingPunct="1">
              <a:buFontTx/>
              <a:buNone/>
            </a:pPr>
            <a:r>
              <a:rPr lang="pl-PL" altLang="it-IT" sz="2000" dirty="0"/>
              <a:t>Do postępu myśli naukowej Bacon przyczynił się przez: </a:t>
            </a:r>
          </a:p>
          <a:p>
            <a:pPr marL="457200" indent="-457200" eaLnBrk="1" hangingPunct="1">
              <a:buFontTx/>
              <a:buAutoNum type="arabicParenR"/>
            </a:pPr>
            <a:r>
              <a:rPr lang="pl-PL" altLang="it-IT" sz="2000" dirty="0"/>
              <a:t>wskazanie praktycznych zadań nauki, </a:t>
            </a:r>
          </a:p>
          <a:p>
            <a:pPr marL="0" indent="0" eaLnBrk="1" hangingPunct="1">
              <a:buNone/>
            </a:pPr>
            <a:r>
              <a:rPr lang="pl-PL" altLang="it-IT" sz="2000" dirty="0"/>
              <a:t>2) zestawienie  złudzeń umysłu zasługujących na wyrugowanie, </a:t>
            </a:r>
          </a:p>
          <a:p>
            <a:pPr marL="0" indent="0" eaLnBrk="1" hangingPunct="1">
              <a:buNone/>
            </a:pPr>
            <a:r>
              <a:rPr lang="pl-PL" altLang="it-IT" sz="2000" dirty="0"/>
              <a:t>3) zaznaczenie wagi eksperymentów przy ustalaniu faktów, </a:t>
            </a:r>
          </a:p>
          <a:p>
            <a:pPr marL="0" indent="0" eaLnBrk="1" hangingPunct="1">
              <a:buNone/>
            </a:pPr>
            <a:r>
              <a:rPr lang="pl-PL" altLang="it-IT" sz="2000" dirty="0"/>
              <a:t>i 4) opracowanie reguł indukcji przy ustalaniu faktów.”</a:t>
            </a:r>
          </a:p>
          <a:p>
            <a:pPr eaLnBrk="1" hangingPunct="1">
              <a:buFontTx/>
              <a:buNone/>
            </a:pPr>
            <a:endParaRPr lang="pl-PL" altLang="it-IT" sz="2000" dirty="0"/>
          </a:p>
          <a:p>
            <a:pPr eaLnBrk="1" hangingPunct="1">
              <a:buFontTx/>
              <a:buNone/>
            </a:pPr>
            <a:r>
              <a:rPr lang="pl-PL" altLang="it-IT" sz="2000" dirty="0"/>
              <a:t>Wł. Tatarkiewicz, </a:t>
            </a:r>
            <a:r>
              <a:rPr lang="pl-PL" altLang="it-IT" sz="2000" i="1" dirty="0"/>
              <a:t>Historia Filozofii</a:t>
            </a:r>
            <a:r>
              <a:rPr lang="pl-PL" altLang="it-IT" sz="2000" dirty="0"/>
              <a:t>, t. II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C5C12AE-F1AE-8E3B-12EF-33602DC7D88F}"/>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F. Bacon: Filozofia naturalna a teologia</a:t>
            </a:r>
          </a:p>
        </p:txBody>
      </p:sp>
      <p:sp>
        <p:nvSpPr>
          <p:cNvPr id="17411" name="Rectangle 3">
            <a:extLst>
              <a:ext uri="{FF2B5EF4-FFF2-40B4-BE49-F238E27FC236}">
                <a16:creationId xmlns:a16="http://schemas.microsoft.com/office/drawing/2014/main" id="{39934984-FF9D-10E4-9BD5-AC08EFBEC1AD}"/>
              </a:ext>
            </a:extLst>
          </p:cNvPr>
          <p:cNvSpPr>
            <a:spLocks noGrp="1" noChangeArrowheads="1"/>
          </p:cNvSpPr>
          <p:nvPr>
            <p:ph type="body" idx="1"/>
          </p:nvPr>
        </p:nvSpPr>
        <p:spPr>
          <a:xfrm>
            <a:off x="179388" y="836613"/>
            <a:ext cx="8964612" cy="6021387"/>
          </a:xfrm>
        </p:spPr>
        <p:txBody>
          <a:bodyPr/>
          <a:lstStyle/>
          <a:p>
            <a:pPr marL="288000" eaLnBrk="1" hangingPunct="1">
              <a:buFontTx/>
              <a:buNone/>
              <a:defRPr/>
            </a:pPr>
            <a:r>
              <a:rPr lang="pl-PL" altLang="it-IT" sz="1800" dirty="0"/>
              <a:t>„Wiek XVII był epoką głęboko religijną, a instytucje religijne we wszystkich krajach europejskich, czy to na własną rękę, czy we współpracy z państwem, sprawowały ogromną władzę świecką. Żaden nowy prąd w kulturze, jeżeli był powszechnie postrzegany jako zagrożenie dla religii, nie mógł liczyć na instytucjonalizację. </a:t>
            </a:r>
          </a:p>
          <a:p>
            <a:pPr marL="288000" eaLnBrk="1" hangingPunct="1">
              <a:buFontTx/>
              <a:buNone/>
              <a:defRPr/>
            </a:pPr>
            <a:r>
              <a:rPr lang="pl-PL" altLang="it-IT" sz="1800" dirty="0"/>
              <a:t>W protestanckiej Anglii obrońcy zreformowanej wiedzy przyrodniczej powiadali, że właściwe odczytanie księgi natury wspierać może religię chrześcijańską przez jej oczyszczenie. Przez stulecia wiązano z religią niezliczone przesądy i bajdy […] – pisał Bacon. </a:t>
            </a:r>
          </a:p>
          <a:p>
            <a:pPr marL="288000" eaLnBrk="1" hangingPunct="1">
              <a:buFontTx/>
              <a:buNone/>
              <a:defRPr/>
            </a:pPr>
            <a:r>
              <a:rPr lang="pl-PL" altLang="it-IT" sz="1800" dirty="0"/>
              <a:t>Metody kontroli jakości w zreformowanej historii naturalnej [tj. filozofii przyrody] powinny zostać wykorzystane do odsiewania ziarna od plew, oczyszczenia wiary </a:t>
            </a:r>
            <a:r>
              <a:rPr lang="pl-PL" altLang="it-IT" sz="1800" i="1" dirty="0"/>
              <a:t>protestanckiej </a:t>
            </a:r>
            <a:r>
              <a:rPr lang="pl-PL" altLang="it-IT" sz="1800" dirty="0"/>
              <a:t>z bałwochwalstwa i przywrócenia jej pierwotnej czystości. </a:t>
            </a:r>
          </a:p>
          <a:p>
            <a:pPr marL="288000" eaLnBrk="1" hangingPunct="1">
              <a:buFontTx/>
              <a:buNone/>
              <a:defRPr/>
            </a:pPr>
            <a:r>
              <a:rPr lang="pl-PL" altLang="it-IT" sz="1800" dirty="0"/>
              <a:t>Bacon zgadzał się z Galileuszem, że Pismo, jeśli ujawniony ma być jego prawdziwy sens, jest księgą wymagającą kompetentnej interpretacji. Jeśli jednak równoległa księga natury zostanie trafnie, zgodnie z metodą, odczytana, to badacz filozofii naturalnej [fizyk doświadczalny] przyczynić się może w takiej samej co teolog, jeśli nie większej do ustalenia prawdy religijnej i umocnienia słusznych przekonań. Nauka i teologia to oczywiście odrębne przedsięwzięcia, jednakże właśnie ta separacja pozwalała zreformowanej filozofii naturalnej samodzielnie przyczyniać się do umocnienia religii.”</a:t>
            </a:r>
          </a:p>
          <a:p>
            <a:pPr eaLnBrk="1" hangingPunct="1">
              <a:buFontTx/>
              <a:buNone/>
              <a:defRPr/>
            </a:pPr>
            <a:r>
              <a:rPr lang="pl-PL" altLang="it-IT" sz="1800" dirty="0"/>
              <a:t>Steven Shapin, </a:t>
            </a:r>
            <a:r>
              <a:rPr lang="pl-PL" altLang="it-IT" sz="1800" i="1" dirty="0"/>
              <a:t>Rewolucja naukowa, </a:t>
            </a:r>
            <a:r>
              <a:rPr lang="pl-PL" altLang="it-IT" sz="1800" dirty="0"/>
              <a:t>Prószyński i S-ka, University of Chicago, 1996  </a:t>
            </a:r>
          </a:p>
        </p:txBody>
      </p:sp>
    </p:spTree>
  </p:cSld>
  <p:clrMapOvr>
    <a:masterClrMapping/>
  </p:clrMapOvr>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13359</TotalTime>
  <Words>5918</Words>
  <Application>Microsoft Office PowerPoint</Application>
  <PresentationFormat>Pokaz na ekranie (4:3)</PresentationFormat>
  <Paragraphs>232</Paragraphs>
  <Slides>30</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30</vt:i4>
      </vt:variant>
    </vt:vector>
  </HeadingPairs>
  <TitlesOfParts>
    <vt:vector size="36" baseType="lpstr">
      <vt:lpstr>Arial</vt:lpstr>
      <vt:lpstr>Arial Unicode MS</vt:lpstr>
      <vt:lpstr>Calibri</vt:lpstr>
      <vt:lpstr>inherit</vt:lpstr>
      <vt:lpstr>Times New Roman</vt:lpstr>
      <vt:lpstr>Projekt domyślny</vt:lpstr>
      <vt:lpstr>Filozofia przyrody</vt:lpstr>
      <vt:lpstr>Tom McLeish:  Czym jest nauka?</vt:lpstr>
      <vt:lpstr>Robert Grossateste (1175-1253)</vt:lpstr>
      <vt:lpstr>Roger Bacon (c.a.1214-1294)</vt:lpstr>
      <vt:lpstr>Ockham: koniec scholastyki</vt:lpstr>
      <vt:lpstr>Ockham: krytyka filozofii tradycyjnej</vt:lpstr>
      <vt:lpstr>Ockham: krytyka zasady przyczynowości</vt:lpstr>
      <vt:lpstr>Francis Bacon (1561-1626)</vt:lpstr>
      <vt:lpstr>F. Bacon: Filozofia naturalna a teologia</vt:lpstr>
      <vt:lpstr>John Locke i jego empiryzm</vt:lpstr>
      <vt:lpstr>Berkeley (1685-1753): radykalny empiryzm</vt:lpstr>
      <vt:lpstr>Husserl: Fenomenologia</vt:lpstr>
      <vt:lpstr>Thomas Hobbes (1588-1679): „Lewiatan”</vt:lpstr>
      <vt:lpstr>Thomas Hobbes (1588-1679): „Lewiatan”</vt:lpstr>
      <vt:lpstr>David Hume: Nie istnieją związki przyczynowe</vt:lpstr>
      <vt:lpstr>David Hume: Idee i fakty</vt:lpstr>
      <vt:lpstr>David Hume: Idee i fakty – pewność?</vt:lpstr>
      <vt:lpstr>David Hume: związek przyczynowy to supozycja</vt:lpstr>
      <vt:lpstr>GK: związek przyczynowy to najważniejsze prawo, nie tylko świata materialnego</vt:lpstr>
      <vt:lpstr>GK: związek przyczynowy to najważniejsze prawo, nie tylko świata materialnego</vt:lpstr>
      <vt:lpstr>Karl Popper: Empiryzm należy rozumieć jako…</vt:lpstr>
      <vt:lpstr>Wróćmy jeszcze do Poppera i empiryzmu…</vt:lpstr>
      <vt:lpstr>Wróćmy jeszcze do Poppera i empiryzmu…</vt:lpstr>
      <vt:lpstr>Nasze granice poznania</vt:lpstr>
      <vt:lpstr>„Falowa natura elektronu”</vt:lpstr>
      <vt:lpstr>Równanie falowe</vt:lpstr>
      <vt:lpstr>„Falowa natura elektronu”</vt:lpstr>
      <vt:lpstr>Podsumowanie</vt:lpstr>
      <vt:lpstr>Podsumowanie (II)</vt:lpstr>
      <vt:lpstr>Prezentacja programu PowerPoint</vt:lpstr>
    </vt:vector>
  </TitlesOfParts>
  <Company>UMK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Filozofia przyrody</dc:title>
  <dc:creator>GK</dc:creator>
  <cp:lastModifiedBy>Maria Karwasz</cp:lastModifiedBy>
  <cp:revision>127</cp:revision>
  <dcterms:created xsi:type="dcterms:W3CDTF">2023-10-19T19:15:12Z</dcterms:created>
  <dcterms:modified xsi:type="dcterms:W3CDTF">2025-03-26T17:10:35Z</dcterms:modified>
</cp:coreProperties>
</file>