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61" r:id="rId2"/>
    <p:sldId id="437" r:id="rId3"/>
    <p:sldId id="469" r:id="rId4"/>
    <p:sldId id="436" r:id="rId5"/>
    <p:sldId id="439" r:id="rId6"/>
    <p:sldId id="461" r:id="rId7"/>
    <p:sldId id="493" r:id="rId8"/>
    <p:sldId id="450" r:id="rId9"/>
    <p:sldId id="434" r:id="rId10"/>
    <p:sldId id="451" r:id="rId11"/>
    <p:sldId id="452" r:id="rId12"/>
    <p:sldId id="297" r:id="rId13"/>
    <p:sldId id="298" r:id="rId14"/>
    <p:sldId id="259" r:id="rId15"/>
    <p:sldId id="492" r:id="rId16"/>
    <p:sldId id="491" r:id="rId17"/>
    <p:sldId id="490" r:id="rId18"/>
    <p:sldId id="489" r:id="rId19"/>
    <p:sldId id="453" r:id="rId20"/>
    <p:sldId id="438" r:id="rId21"/>
    <p:sldId id="440" r:id="rId22"/>
    <p:sldId id="441" r:id="rId23"/>
    <p:sldId id="442" r:id="rId24"/>
    <p:sldId id="454" r:id="rId25"/>
    <p:sldId id="401" r:id="rId26"/>
    <p:sldId id="276" r:id="rId27"/>
    <p:sldId id="449" r:id="rId28"/>
    <p:sldId id="484" r:id="rId29"/>
    <p:sldId id="485" r:id="rId30"/>
    <p:sldId id="486" r:id="rId31"/>
    <p:sldId id="483" r:id="rId32"/>
    <p:sldId id="465" r:id="rId33"/>
    <p:sldId id="466" r:id="rId34"/>
    <p:sldId id="487" r:id="rId35"/>
    <p:sldId id="467" r:id="rId36"/>
    <p:sldId id="488" r:id="rId37"/>
    <p:sldId id="468" r:id="rId38"/>
    <p:sldId id="472" r:id="rId39"/>
    <p:sldId id="482" r:id="rId40"/>
    <p:sldId id="460" r:id="rId41"/>
  </p:sldIdLst>
  <p:sldSz cx="9144000" cy="6858000" type="screen4x3"/>
  <p:notesSz cx="6858000" cy="9144000"/>
  <p:defaultTextStyle>
    <a:defPPr>
      <a:defRPr lang="en-AU"/>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2292" autoAdjust="0"/>
  </p:normalViewPr>
  <p:slideViewPr>
    <p:cSldViewPr>
      <p:cViewPr>
        <p:scale>
          <a:sx n="71" d="100"/>
          <a:sy n="71" d="100"/>
        </p:scale>
        <p:origin x="324"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635AEC8-6C22-FF0B-A193-87CDC2CFA0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59" name="Rectangle 3">
            <a:extLst>
              <a:ext uri="{FF2B5EF4-FFF2-40B4-BE49-F238E27FC236}">
                <a16:creationId xmlns:a16="http://schemas.microsoft.com/office/drawing/2014/main" id="{66518DD3-E1CF-5E2C-801D-470FFA3C4A6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pl-PL" altLang="it-IT"/>
          </a:p>
        </p:txBody>
      </p:sp>
      <p:sp>
        <p:nvSpPr>
          <p:cNvPr id="2052" name="Rectangle 4">
            <a:extLst>
              <a:ext uri="{FF2B5EF4-FFF2-40B4-BE49-F238E27FC236}">
                <a16:creationId xmlns:a16="http://schemas.microsoft.com/office/drawing/2014/main" id="{3A2C7ED2-2013-74AB-6B77-8C37A3E75B9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2A076AEC-E753-7450-0638-F8911598220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70662" name="Rectangle 6">
            <a:extLst>
              <a:ext uri="{FF2B5EF4-FFF2-40B4-BE49-F238E27FC236}">
                <a16:creationId xmlns:a16="http://schemas.microsoft.com/office/drawing/2014/main" id="{1388EA40-0677-6CFA-446A-22AAA0E55BA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63" name="Rectangle 7">
            <a:extLst>
              <a:ext uri="{FF2B5EF4-FFF2-40B4-BE49-F238E27FC236}">
                <a16:creationId xmlns:a16="http://schemas.microsoft.com/office/drawing/2014/main" id="{48481952-5BDF-6FA7-FF48-A23F85C08D7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D67FCD8-9DDE-40B0-B9D4-0062AD065490}" type="slidenum">
              <a:rPr lang="pl-PL" altLang="it-IT"/>
              <a:pPr>
                <a:defRPr/>
              </a:pPr>
              <a:t>‹#›</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562EA9A-507D-474C-BF04-3FC720D1049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0C59993C-C1AD-8973-F96E-9A26C43D07D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3AAAD66-A759-1B82-F055-5065AB68A2BD}"/>
              </a:ext>
            </a:extLst>
          </p:cNvPr>
          <p:cNvSpPr>
            <a:spLocks noGrp="1" noChangeArrowheads="1"/>
          </p:cNvSpPr>
          <p:nvPr>
            <p:ph type="sldNum" sz="quarter" idx="12"/>
          </p:nvPr>
        </p:nvSpPr>
        <p:spPr>
          <a:ln/>
        </p:spPr>
        <p:txBody>
          <a:bodyPr/>
          <a:lstStyle>
            <a:lvl1pPr>
              <a:defRPr/>
            </a:lvl1pPr>
          </a:lstStyle>
          <a:p>
            <a:pPr>
              <a:defRPr/>
            </a:pPr>
            <a:fld id="{E134AAEE-8024-44B9-BEB4-B07CC19E4E01}" type="slidenum">
              <a:rPr lang="en-AU" altLang="it-IT"/>
              <a:pPr>
                <a:defRPr/>
              </a:pPr>
              <a:t>‹#›</a:t>
            </a:fld>
            <a:endParaRPr lang="en-AU" altLang="it-IT"/>
          </a:p>
        </p:txBody>
      </p:sp>
    </p:spTree>
    <p:extLst>
      <p:ext uri="{BB962C8B-B14F-4D97-AF65-F5344CB8AC3E}">
        <p14:creationId xmlns:p14="http://schemas.microsoft.com/office/powerpoint/2010/main" val="344481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DF7366-1FF8-BD2D-AFD3-9298575F14D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BFDC0D2-151D-8830-7361-7C63425ECCDF}"/>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40116B8C-4EA1-47A8-F7B2-CFB66156341F}"/>
              </a:ext>
            </a:extLst>
          </p:cNvPr>
          <p:cNvSpPr>
            <a:spLocks noGrp="1" noChangeArrowheads="1"/>
          </p:cNvSpPr>
          <p:nvPr>
            <p:ph type="sldNum" sz="quarter" idx="12"/>
          </p:nvPr>
        </p:nvSpPr>
        <p:spPr>
          <a:ln/>
        </p:spPr>
        <p:txBody>
          <a:bodyPr/>
          <a:lstStyle>
            <a:lvl1pPr>
              <a:defRPr/>
            </a:lvl1pPr>
          </a:lstStyle>
          <a:p>
            <a:pPr>
              <a:defRPr/>
            </a:pPr>
            <a:fld id="{0D82A258-40F7-408D-8B48-0737CFA74398}" type="slidenum">
              <a:rPr lang="en-AU" altLang="it-IT"/>
              <a:pPr>
                <a:defRPr/>
              </a:pPr>
              <a:t>‹#›</a:t>
            </a:fld>
            <a:endParaRPr lang="en-AU" altLang="it-IT"/>
          </a:p>
        </p:txBody>
      </p:sp>
    </p:spTree>
    <p:extLst>
      <p:ext uri="{BB962C8B-B14F-4D97-AF65-F5344CB8AC3E}">
        <p14:creationId xmlns:p14="http://schemas.microsoft.com/office/powerpoint/2010/main" val="1757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506CE3-8763-C500-F39B-451173EFFA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2D8B083-E753-BB99-1835-EE86186178E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D5C93C9-E45F-9576-A9B5-076BF843ACA9}"/>
              </a:ext>
            </a:extLst>
          </p:cNvPr>
          <p:cNvSpPr>
            <a:spLocks noGrp="1" noChangeArrowheads="1"/>
          </p:cNvSpPr>
          <p:nvPr>
            <p:ph type="sldNum" sz="quarter" idx="12"/>
          </p:nvPr>
        </p:nvSpPr>
        <p:spPr>
          <a:ln/>
        </p:spPr>
        <p:txBody>
          <a:bodyPr/>
          <a:lstStyle>
            <a:lvl1pPr>
              <a:defRPr/>
            </a:lvl1pPr>
          </a:lstStyle>
          <a:p>
            <a:pPr>
              <a:defRPr/>
            </a:pPr>
            <a:fld id="{11AC91AA-8358-4841-9639-B017B939AF79}" type="slidenum">
              <a:rPr lang="en-AU" altLang="it-IT"/>
              <a:pPr>
                <a:defRPr/>
              </a:pPr>
              <a:t>‹#›</a:t>
            </a:fld>
            <a:endParaRPr lang="en-AU" altLang="it-IT"/>
          </a:p>
        </p:txBody>
      </p:sp>
    </p:spTree>
    <p:extLst>
      <p:ext uri="{BB962C8B-B14F-4D97-AF65-F5344CB8AC3E}">
        <p14:creationId xmlns:p14="http://schemas.microsoft.com/office/powerpoint/2010/main" val="137272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55BE03A4-85BA-FFB1-BD4E-D9380EF5F31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7D913CF-A137-00DD-F044-F746A97BDCE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1B1463D-D0B0-45E5-BBC2-ED84794F1300}"/>
              </a:ext>
            </a:extLst>
          </p:cNvPr>
          <p:cNvSpPr>
            <a:spLocks noGrp="1" noChangeArrowheads="1"/>
          </p:cNvSpPr>
          <p:nvPr>
            <p:ph type="sldNum" sz="quarter" idx="12"/>
          </p:nvPr>
        </p:nvSpPr>
        <p:spPr>
          <a:ln/>
        </p:spPr>
        <p:txBody>
          <a:bodyPr/>
          <a:lstStyle>
            <a:lvl1pPr>
              <a:defRPr/>
            </a:lvl1pPr>
          </a:lstStyle>
          <a:p>
            <a:pPr>
              <a:defRPr/>
            </a:pPr>
            <a:fld id="{3B710820-B80B-499B-8A73-ABF3B5998298}" type="slidenum">
              <a:rPr lang="en-AU" altLang="it-IT"/>
              <a:pPr>
                <a:defRPr/>
              </a:pPr>
              <a:t>‹#›</a:t>
            </a:fld>
            <a:endParaRPr lang="en-AU" altLang="it-IT"/>
          </a:p>
        </p:txBody>
      </p:sp>
    </p:spTree>
    <p:extLst>
      <p:ext uri="{BB962C8B-B14F-4D97-AF65-F5344CB8AC3E}">
        <p14:creationId xmlns:p14="http://schemas.microsoft.com/office/powerpoint/2010/main" val="15621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A27F4DF3-B3D0-24C3-832A-61430DB6F57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907048D-591B-F771-DC26-EF75C9CD353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B259CF4-EB7F-3D28-10F4-AEA458513C92}"/>
              </a:ext>
            </a:extLst>
          </p:cNvPr>
          <p:cNvSpPr>
            <a:spLocks noGrp="1" noChangeArrowheads="1"/>
          </p:cNvSpPr>
          <p:nvPr>
            <p:ph type="sldNum" sz="quarter" idx="12"/>
          </p:nvPr>
        </p:nvSpPr>
        <p:spPr>
          <a:ln/>
        </p:spPr>
        <p:txBody>
          <a:bodyPr/>
          <a:lstStyle>
            <a:lvl1pPr>
              <a:defRPr/>
            </a:lvl1pPr>
          </a:lstStyle>
          <a:p>
            <a:pPr>
              <a:defRPr/>
            </a:pPr>
            <a:fld id="{5BEC338E-2015-4B8D-A5CB-4DB88A5AF45A}" type="slidenum">
              <a:rPr lang="en-AU" altLang="it-IT"/>
              <a:pPr>
                <a:defRPr/>
              </a:pPr>
              <a:t>‹#›</a:t>
            </a:fld>
            <a:endParaRPr lang="en-AU" altLang="it-IT"/>
          </a:p>
        </p:txBody>
      </p:sp>
    </p:spTree>
    <p:extLst>
      <p:ext uri="{BB962C8B-B14F-4D97-AF65-F5344CB8AC3E}">
        <p14:creationId xmlns:p14="http://schemas.microsoft.com/office/powerpoint/2010/main" val="211787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D783E0A9-0ED9-9882-7952-701B218041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64F972C-0F01-180B-65F3-11FB070C2F6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0B1EA40E-59B2-E35B-A873-D9937E8B60C5}"/>
              </a:ext>
            </a:extLst>
          </p:cNvPr>
          <p:cNvSpPr>
            <a:spLocks noGrp="1" noChangeArrowheads="1"/>
          </p:cNvSpPr>
          <p:nvPr>
            <p:ph type="sldNum" sz="quarter" idx="12"/>
          </p:nvPr>
        </p:nvSpPr>
        <p:spPr>
          <a:ln/>
        </p:spPr>
        <p:txBody>
          <a:bodyPr/>
          <a:lstStyle>
            <a:lvl1pPr>
              <a:defRPr/>
            </a:lvl1pPr>
          </a:lstStyle>
          <a:p>
            <a:pPr>
              <a:defRPr/>
            </a:pPr>
            <a:fld id="{614C6B94-3E67-4C97-B9FC-5B3B9607BE23}" type="slidenum">
              <a:rPr lang="en-AU" altLang="it-IT"/>
              <a:pPr>
                <a:defRPr/>
              </a:pPr>
              <a:t>‹#›</a:t>
            </a:fld>
            <a:endParaRPr lang="en-AU" altLang="it-IT"/>
          </a:p>
        </p:txBody>
      </p:sp>
    </p:spTree>
    <p:extLst>
      <p:ext uri="{BB962C8B-B14F-4D97-AF65-F5344CB8AC3E}">
        <p14:creationId xmlns:p14="http://schemas.microsoft.com/office/powerpoint/2010/main" val="20566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7B8FE648-5234-0E21-EBB8-8431CC27472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B935EF5D-A107-BF1D-BB66-2CEDBA56FD8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7EB65979-6E13-2178-151E-D05DBEE30F0C}"/>
              </a:ext>
            </a:extLst>
          </p:cNvPr>
          <p:cNvSpPr>
            <a:spLocks noGrp="1" noChangeArrowheads="1"/>
          </p:cNvSpPr>
          <p:nvPr>
            <p:ph type="sldNum" sz="quarter" idx="12"/>
          </p:nvPr>
        </p:nvSpPr>
        <p:spPr>
          <a:ln/>
        </p:spPr>
        <p:txBody>
          <a:bodyPr/>
          <a:lstStyle>
            <a:lvl1pPr>
              <a:defRPr/>
            </a:lvl1pPr>
          </a:lstStyle>
          <a:p>
            <a:pPr>
              <a:defRPr/>
            </a:pPr>
            <a:fld id="{6C4EF242-A1CB-4712-9AEF-F7C95C0F39A6}" type="slidenum">
              <a:rPr lang="en-AU" altLang="it-IT"/>
              <a:pPr>
                <a:defRPr/>
              </a:pPr>
              <a:t>‹#›</a:t>
            </a:fld>
            <a:endParaRPr lang="en-AU" altLang="it-IT"/>
          </a:p>
        </p:txBody>
      </p:sp>
    </p:spTree>
    <p:extLst>
      <p:ext uri="{BB962C8B-B14F-4D97-AF65-F5344CB8AC3E}">
        <p14:creationId xmlns:p14="http://schemas.microsoft.com/office/powerpoint/2010/main" val="18885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EB1BA86-D3BD-9DB1-09B1-6826760D1BF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1E44B195-29BE-5B81-8F94-645FDDF2DF6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1C762EB6-B8F5-4A09-3DFF-5331FCACBC86}"/>
              </a:ext>
            </a:extLst>
          </p:cNvPr>
          <p:cNvSpPr>
            <a:spLocks noGrp="1" noChangeArrowheads="1"/>
          </p:cNvSpPr>
          <p:nvPr>
            <p:ph type="sldNum" sz="quarter" idx="12"/>
          </p:nvPr>
        </p:nvSpPr>
        <p:spPr>
          <a:ln/>
        </p:spPr>
        <p:txBody>
          <a:bodyPr/>
          <a:lstStyle>
            <a:lvl1pPr>
              <a:defRPr/>
            </a:lvl1pPr>
          </a:lstStyle>
          <a:p>
            <a:pPr>
              <a:defRPr/>
            </a:pPr>
            <a:fld id="{64494877-F777-44E5-8D24-630EF139F2AF}" type="slidenum">
              <a:rPr lang="en-AU" altLang="it-IT"/>
              <a:pPr>
                <a:defRPr/>
              </a:pPr>
              <a:t>‹#›</a:t>
            </a:fld>
            <a:endParaRPr lang="en-AU" altLang="it-IT"/>
          </a:p>
        </p:txBody>
      </p:sp>
    </p:spTree>
    <p:extLst>
      <p:ext uri="{BB962C8B-B14F-4D97-AF65-F5344CB8AC3E}">
        <p14:creationId xmlns:p14="http://schemas.microsoft.com/office/powerpoint/2010/main" val="148257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CA73EE-3A04-F305-7D27-6301E85EA73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C4E5366B-8DFB-E26B-8A22-F312EB72118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7156386F-E4B3-DBDD-F095-26D2511FA28E}"/>
              </a:ext>
            </a:extLst>
          </p:cNvPr>
          <p:cNvSpPr>
            <a:spLocks noGrp="1" noChangeArrowheads="1"/>
          </p:cNvSpPr>
          <p:nvPr>
            <p:ph type="sldNum" sz="quarter" idx="12"/>
          </p:nvPr>
        </p:nvSpPr>
        <p:spPr>
          <a:ln/>
        </p:spPr>
        <p:txBody>
          <a:bodyPr/>
          <a:lstStyle>
            <a:lvl1pPr>
              <a:defRPr/>
            </a:lvl1pPr>
          </a:lstStyle>
          <a:p>
            <a:pPr>
              <a:defRPr/>
            </a:pPr>
            <a:fld id="{2F61B863-E573-4F80-BDEB-F94A51D763A4}" type="slidenum">
              <a:rPr lang="en-AU" altLang="it-IT"/>
              <a:pPr>
                <a:defRPr/>
              </a:pPr>
              <a:t>‹#›</a:t>
            </a:fld>
            <a:endParaRPr lang="en-AU" altLang="it-IT"/>
          </a:p>
        </p:txBody>
      </p:sp>
    </p:spTree>
    <p:extLst>
      <p:ext uri="{BB962C8B-B14F-4D97-AF65-F5344CB8AC3E}">
        <p14:creationId xmlns:p14="http://schemas.microsoft.com/office/powerpoint/2010/main" val="42212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39F25AF2-EF07-BB89-73DA-AFE5854054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1ECE75D-60F5-7FCB-9E25-10E12CBFF12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9B7AC206-1169-9369-D114-A016FA9F9259}"/>
              </a:ext>
            </a:extLst>
          </p:cNvPr>
          <p:cNvSpPr>
            <a:spLocks noGrp="1" noChangeArrowheads="1"/>
          </p:cNvSpPr>
          <p:nvPr>
            <p:ph type="sldNum" sz="quarter" idx="12"/>
          </p:nvPr>
        </p:nvSpPr>
        <p:spPr>
          <a:ln/>
        </p:spPr>
        <p:txBody>
          <a:bodyPr/>
          <a:lstStyle>
            <a:lvl1pPr>
              <a:defRPr/>
            </a:lvl1pPr>
          </a:lstStyle>
          <a:p>
            <a:pPr>
              <a:defRPr/>
            </a:pPr>
            <a:fld id="{76DE90A2-B823-4074-80F4-D241854808CE}" type="slidenum">
              <a:rPr lang="en-AU" altLang="it-IT"/>
              <a:pPr>
                <a:defRPr/>
              </a:pPr>
              <a:t>‹#›</a:t>
            </a:fld>
            <a:endParaRPr lang="en-AU" altLang="it-IT"/>
          </a:p>
        </p:txBody>
      </p:sp>
    </p:spTree>
    <p:extLst>
      <p:ext uri="{BB962C8B-B14F-4D97-AF65-F5344CB8AC3E}">
        <p14:creationId xmlns:p14="http://schemas.microsoft.com/office/powerpoint/2010/main" val="300951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0BC7733-7165-0326-9EC3-4C50F16A05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2A3A5C5-9CEA-EE8A-9FC2-35AE29B772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3D8A488E-01D6-2C36-A141-2940531F4991}"/>
              </a:ext>
            </a:extLst>
          </p:cNvPr>
          <p:cNvSpPr>
            <a:spLocks noGrp="1" noChangeArrowheads="1"/>
          </p:cNvSpPr>
          <p:nvPr>
            <p:ph type="sldNum" sz="quarter" idx="12"/>
          </p:nvPr>
        </p:nvSpPr>
        <p:spPr>
          <a:ln/>
        </p:spPr>
        <p:txBody>
          <a:bodyPr/>
          <a:lstStyle>
            <a:lvl1pPr>
              <a:defRPr/>
            </a:lvl1pPr>
          </a:lstStyle>
          <a:p>
            <a:pPr>
              <a:defRPr/>
            </a:pPr>
            <a:fld id="{29F35E08-A5A2-453B-9F41-7D3EA04700CD}" type="slidenum">
              <a:rPr lang="en-AU" altLang="it-IT"/>
              <a:pPr>
                <a:defRPr/>
              </a:pPr>
              <a:t>‹#›</a:t>
            </a:fld>
            <a:endParaRPr lang="en-AU" altLang="it-IT"/>
          </a:p>
        </p:txBody>
      </p:sp>
    </p:spTree>
    <p:extLst>
      <p:ext uri="{BB962C8B-B14F-4D97-AF65-F5344CB8AC3E}">
        <p14:creationId xmlns:p14="http://schemas.microsoft.com/office/powerpoint/2010/main" val="63187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673C90-6C06-34CC-3E47-CB8065022D5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1238A0BD-9A23-667C-658D-C96B8D74E71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2A6D4D35-6EB9-B446-C9C0-0F139E255CD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AU" altLang="it-IT"/>
          </a:p>
        </p:txBody>
      </p:sp>
      <p:sp>
        <p:nvSpPr>
          <p:cNvPr id="1029" name="Rectangle 5">
            <a:extLst>
              <a:ext uri="{FF2B5EF4-FFF2-40B4-BE49-F238E27FC236}">
                <a16:creationId xmlns:a16="http://schemas.microsoft.com/office/drawing/2014/main" id="{BD72DAC0-1B8B-EF1F-4137-B0FEDAA4E53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AU" altLang="it-IT"/>
          </a:p>
        </p:txBody>
      </p:sp>
      <p:sp>
        <p:nvSpPr>
          <p:cNvPr id="1030" name="Rectangle 6">
            <a:extLst>
              <a:ext uri="{FF2B5EF4-FFF2-40B4-BE49-F238E27FC236}">
                <a16:creationId xmlns:a16="http://schemas.microsoft.com/office/drawing/2014/main" id="{CB2BB452-626F-9783-06E6-6FC4DD329EE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3336C58D-C9DE-4DC9-A650-29C0A4DE6BD2}"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Battle_of_Agincourt"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historylearningsite.co.uk/medieval-england/the-hundred-years-wa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Jean_Buridan"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png"/><Relationship Id="rId7"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hyperlink" Target="https://web.math.princeton.edu/~eprywes/F22FRS/newtonprincipia.pdf" TargetMode="Externa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dzieje.us.edu.pl/fil.leibniz.monadologia.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hilpapers.org/rec/KARODC" TargetMode="External"/><Relationship Id="rId2" Type="http://schemas.openxmlformats.org/officeDocument/2006/relationships/hyperlink" Target="https://philpapers.org/rec/KARBPA-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archive.org/details/philosophiaenat00newt/page/n5/mode/2up"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39AB6D-C6DB-7FB5-A49A-362164384D84}"/>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dirty="0"/>
              <a:t>Filozofia przyrody</a:t>
            </a:r>
            <a:endParaRPr lang="en-AU" altLang="it-IT" sz="4400" dirty="0"/>
          </a:p>
        </p:txBody>
      </p:sp>
      <p:sp>
        <p:nvSpPr>
          <p:cNvPr id="3075" name="Rectangle 3">
            <a:extLst>
              <a:ext uri="{FF2B5EF4-FFF2-40B4-BE49-F238E27FC236}">
                <a16:creationId xmlns:a16="http://schemas.microsoft.com/office/drawing/2014/main" id="{EA5F857C-7B07-24F5-1A5B-817261594CD6}"/>
              </a:ext>
            </a:extLst>
          </p:cNvPr>
          <p:cNvSpPr>
            <a:spLocks noGrp="1" noChangeArrowheads="1"/>
          </p:cNvSpPr>
          <p:nvPr>
            <p:ph type="subTitle" idx="1"/>
          </p:nvPr>
        </p:nvSpPr>
        <p:spPr>
          <a:xfrm>
            <a:off x="395288" y="2420938"/>
            <a:ext cx="8280400" cy="2808287"/>
          </a:xfrm>
        </p:spPr>
        <p:txBody>
          <a:bodyPr/>
          <a:lstStyle/>
          <a:p>
            <a:pPr eaLnBrk="1" hangingPunct="1">
              <a:lnSpc>
                <a:spcPct val="90000"/>
              </a:lnSpc>
            </a:pPr>
            <a:r>
              <a:rPr lang="pl-PL" altLang="it-IT" dirty="0"/>
              <a:t>Wykład XIII Matematyczne zasady filozofii przyrody* (1687)</a:t>
            </a:r>
          </a:p>
          <a:p>
            <a:pPr eaLnBrk="1" hangingPunct="1">
              <a:lnSpc>
                <a:spcPct val="90000"/>
              </a:lnSpc>
            </a:pPr>
            <a:endParaRPr lang="pl-PL" altLang="it-IT" dirty="0"/>
          </a:p>
          <a:p>
            <a:pPr eaLnBrk="1" hangingPunct="1">
              <a:lnSpc>
                <a:spcPct val="90000"/>
              </a:lnSpc>
            </a:pPr>
            <a:r>
              <a:rPr lang="pl-PL" altLang="it-IT" dirty="0">
                <a:solidFill>
                  <a:schemeClr val="bg1">
                    <a:lumMod val="50000"/>
                  </a:schemeClr>
                </a:solidFill>
              </a:rPr>
              <a:t>Kartezjusz, Pascal</a:t>
            </a:r>
            <a:r>
              <a:rPr lang="pl-PL" altLang="it-IT" dirty="0"/>
              <a:t>, Leibniz, Newton*</a:t>
            </a:r>
          </a:p>
          <a:p>
            <a:pPr eaLnBrk="1" hangingPunct="1">
              <a:lnSpc>
                <a:spcPct val="90000"/>
              </a:lnSpc>
            </a:pPr>
            <a:endParaRPr lang="pl-PL" altLang="it-IT" dirty="0"/>
          </a:p>
          <a:p>
            <a:pPr eaLnBrk="1" hangingPunct="1">
              <a:lnSpc>
                <a:spcPct val="90000"/>
              </a:lnSpc>
            </a:pPr>
            <a:endParaRPr lang="pl-PL" altLang="it-IT" dirty="0"/>
          </a:p>
          <a:p>
            <a:pPr eaLnBrk="1" hangingPunct="1">
              <a:lnSpc>
                <a:spcPct val="90000"/>
              </a:lnSpc>
            </a:pPr>
            <a:r>
              <a:rPr lang="pl-PL" altLang="it-IT" sz="2000" dirty="0">
                <a:ea typeface="Arial Unicode MS" pitchFamily="34" charset="-128"/>
              </a:rPr>
              <a:t>Prof. dr hab. inż. Grzegorz Karwasz</a:t>
            </a:r>
          </a:p>
          <a:p>
            <a:pPr eaLnBrk="1" hangingPunct="1">
              <a:lnSpc>
                <a:spcPct val="90000"/>
              </a:lnSpc>
            </a:pPr>
            <a:r>
              <a:rPr lang="pl-PL" altLang="it-IT" sz="2000" i="1" dirty="0">
                <a:ea typeface="Arial Unicode MS" pitchFamily="34" charset="-128"/>
              </a:rPr>
              <a:t>Uniwersytet Mikołaja Kopernika w Toruniu</a:t>
            </a:r>
          </a:p>
          <a:p>
            <a:pPr eaLnBrk="1" hangingPunct="1">
              <a:lnSpc>
                <a:spcPct val="90000"/>
              </a:lnSpc>
            </a:pPr>
            <a:endParaRPr lang="pl-PL" altLang="it-IT" sz="2000" i="1" dirty="0">
              <a:ea typeface="Arial Unicode MS" pitchFamily="34" charset="-128"/>
            </a:endParaRPr>
          </a:p>
          <a:p>
            <a:pPr eaLnBrk="1" hangingPunct="1">
              <a:lnSpc>
                <a:spcPct val="90000"/>
              </a:lnSpc>
            </a:pPr>
            <a:endParaRPr lang="en-AU" altLang="it-IT" sz="2000" i="1" dirty="0">
              <a:ea typeface="Arial Unicode MS" pitchFamily="34" charset="-128"/>
            </a:endParaRPr>
          </a:p>
        </p:txBody>
      </p:sp>
      <p:sp>
        <p:nvSpPr>
          <p:cNvPr id="3076" name="Text Box 4">
            <a:extLst>
              <a:ext uri="{FF2B5EF4-FFF2-40B4-BE49-F238E27FC236}">
                <a16:creationId xmlns:a16="http://schemas.microsoft.com/office/drawing/2014/main" id="{31F3CA61-76A9-CCDD-4C0E-9A74F87B464D}"/>
              </a:ext>
            </a:extLst>
          </p:cNvPr>
          <p:cNvSpPr txBox="1">
            <a:spLocks noChangeArrowheads="1"/>
          </p:cNvSpPr>
          <p:nvPr/>
        </p:nvSpPr>
        <p:spPr bwMode="auto">
          <a:xfrm>
            <a:off x="663575" y="5537200"/>
            <a:ext cx="52613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sz="2000" b="0" i="0" dirty="0" err="1">
                <a:solidFill>
                  <a:srgbClr val="002060"/>
                </a:solidFill>
                <a:effectLst/>
                <a:latin typeface="Arial" panose="020B0604020202020204" pitchFamily="34" charset="0"/>
              </a:rPr>
              <a:t>Ph</a:t>
            </a:r>
            <a:r>
              <a:rPr lang="en-AU" sz="2000" b="0" i="0" dirty="0" err="1">
                <a:solidFill>
                  <a:srgbClr val="002060"/>
                </a:solidFill>
                <a:effectLst/>
                <a:latin typeface="Arial" panose="020B0604020202020204" pitchFamily="34" charset="0"/>
              </a:rPr>
              <a:t>ilosophiae</a:t>
            </a:r>
            <a:r>
              <a:rPr lang="en-AU" sz="2000" b="0" i="0" dirty="0">
                <a:solidFill>
                  <a:srgbClr val="002060"/>
                </a:solidFill>
                <a:effectLst/>
                <a:latin typeface="Arial" panose="020B0604020202020204" pitchFamily="34" charset="0"/>
              </a:rPr>
              <a:t> </a:t>
            </a:r>
            <a:r>
              <a:rPr lang="en-AU" sz="2000" b="0" i="0" dirty="0" err="1">
                <a:solidFill>
                  <a:srgbClr val="002060"/>
                </a:solidFill>
                <a:effectLst/>
                <a:latin typeface="Arial" panose="020B0604020202020204" pitchFamily="34" charset="0"/>
              </a:rPr>
              <a:t>naturalis</a:t>
            </a:r>
            <a:r>
              <a:rPr lang="en-AU" sz="2000" b="0" i="0" dirty="0">
                <a:solidFill>
                  <a:srgbClr val="002060"/>
                </a:solidFill>
                <a:effectLst/>
                <a:latin typeface="Arial" panose="020B0604020202020204" pitchFamily="34" charset="0"/>
              </a:rPr>
              <a:t> principia </a:t>
            </a:r>
            <a:r>
              <a:rPr lang="en-AU" sz="2000" b="0" i="0" dirty="0" err="1">
                <a:solidFill>
                  <a:srgbClr val="002060"/>
                </a:solidFill>
                <a:effectLst/>
                <a:latin typeface="Arial" panose="020B0604020202020204" pitchFamily="34" charset="0"/>
              </a:rPr>
              <a:t>mathematica</a:t>
            </a:r>
            <a:endParaRPr lang="en-AU" altLang="it-IT" sz="20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a:extLst>
              <a:ext uri="{FF2B5EF4-FFF2-40B4-BE49-F238E27FC236}">
                <a16:creationId xmlns:a16="http://schemas.microsoft.com/office/drawing/2014/main" id="{4250658C-10FF-29D9-1EA3-6AA2DE30D936}"/>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7651" name="Symbol zastępczy zawartości 2">
            <a:extLst>
              <a:ext uri="{FF2B5EF4-FFF2-40B4-BE49-F238E27FC236}">
                <a16:creationId xmlns:a16="http://schemas.microsoft.com/office/drawing/2014/main" id="{EEC3E2CE-F35D-F157-00DD-CCF948DE4B3E}"/>
              </a:ext>
            </a:extLst>
          </p:cNvPr>
          <p:cNvSpPr>
            <a:spLocks noGrp="1" noChangeArrowheads="1"/>
          </p:cNvSpPr>
          <p:nvPr>
            <p:ph idx="1"/>
          </p:nvPr>
        </p:nvSpPr>
        <p:spPr>
          <a:xfrm>
            <a:off x="323850" y="5876925"/>
            <a:ext cx="8820150" cy="4525963"/>
          </a:xfrm>
        </p:spPr>
        <p:txBody>
          <a:bodyPr/>
          <a:lstStyle/>
          <a:p>
            <a:pPr marL="0" indent="0">
              <a:buFontTx/>
              <a:buNone/>
            </a:pPr>
            <a:r>
              <a:rPr lang="pl-PL" altLang="en-US" sz="1700" dirty="0"/>
              <a:t>Newton, mimo rozwoju algebry (we Włoszech i Francji) nadal używa geometrii</a:t>
            </a:r>
          </a:p>
          <a:p>
            <a:pPr marL="0" indent="0">
              <a:buFontTx/>
              <a:buNone/>
            </a:pPr>
            <a:r>
              <a:rPr lang="en-AU" altLang="en-US" sz="1400" dirty="0"/>
              <a:t>Philosophiae Naturalis Principia Mathematica</a:t>
            </a:r>
            <a:r>
              <a:rPr lang="pl-PL" altLang="en-US" sz="1400" dirty="0"/>
              <a:t>, trans. Andrew </a:t>
            </a:r>
            <a:r>
              <a:rPr lang="pl-PL" altLang="en-US" sz="1400" dirty="0" err="1"/>
              <a:t>Motte</a:t>
            </a:r>
            <a:r>
              <a:rPr lang="pl-PL" altLang="en-US" sz="1400" dirty="0"/>
              <a:t>.</a:t>
            </a:r>
          </a:p>
          <a:p>
            <a:pPr marL="0" indent="0">
              <a:buFontTx/>
              <a:buNone/>
            </a:pPr>
            <a:r>
              <a:rPr lang="pl-PL" altLang="en-US" sz="1400" dirty="0"/>
              <a:t>https://web.math.princeton.edu/~eprywes/F22FRS/newtonprincipia.pdf</a:t>
            </a:r>
          </a:p>
        </p:txBody>
      </p:sp>
      <p:pic>
        <p:nvPicPr>
          <p:cNvPr id="27652" name="Obraz 4">
            <a:extLst>
              <a:ext uri="{FF2B5EF4-FFF2-40B4-BE49-F238E27FC236}">
                <a16:creationId xmlns:a16="http://schemas.microsoft.com/office/drawing/2014/main" id="{93EF5F26-446F-2F85-89AE-91CF58BD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944563"/>
            <a:ext cx="61737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a:extLst>
              <a:ext uri="{FF2B5EF4-FFF2-40B4-BE49-F238E27FC236}">
                <a16:creationId xmlns:a16="http://schemas.microsoft.com/office/drawing/2014/main" id="{78001F9F-A2FE-E130-C269-30C8C1658A7D}"/>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8675" name="Symbol zastępczy zawartości 2">
            <a:extLst>
              <a:ext uri="{FF2B5EF4-FFF2-40B4-BE49-F238E27FC236}">
                <a16:creationId xmlns:a16="http://schemas.microsoft.com/office/drawing/2014/main" id="{082121EA-6FEE-5A31-A1A5-8F32E75B108D}"/>
              </a:ext>
            </a:extLst>
          </p:cNvPr>
          <p:cNvSpPr>
            <a:spLocks noGrp="1" noChangeArrowheads="1"/>
          </p:cNvSpPr>
          <p:nvPr>
            <p:ph idx="1"/>
          </p:nvPr>
        </p:nvSpPr>
        <p:spPr>
          <a:xfrm>
            <a:off x="428625" y="6496050"/>
            <a:ext cx="8820150" cy="382588"/>
          </a:xfrm>
        </p:spPr>
        <p:txBody>
          <a:bodyPr/>
          <a:lstStyle/>
          <a:p>
            <a:pPr marL="0" indent="0">
              <a:buFontTx/>
              <a:buNone/>
            </a:pPr>
            <a:r>
              <a:rPr lang="pl-PL" altLang="en-US" sz="1400" i="1"/>
              <a:t>Matematyczne zasady filozofii naturalnej</a:t>
            </a:r>
            <a:r>
              <a:rPr lang="pl-PL" altLang="en-US" sz="1400"/>
              <a:t>, tłum S. Brzezowski, Copernicus Center, 2022</a:t>
            </a:r>
          </a:p>
        </p:txBody>
      </p:sp>
      <p:sp>
        <p:nvSpPr>
          <p:cNvPr id="7" name="pole tekstowe 6">
            <a:extLst>
              <a:ext uri="{FF2B5EF4-FFF2-40B4-BE49-F238E27FC236}">
                <a16:creationId xmlns:a16="http://schemas.microsoft.com/office/drawing/2014/main" id="{8DDA2439-9B8B-A35C-AC74-5263EC1483C1}"/>
              </a:ext>
            </a:extLst>
          </p:cNvPr>
          <p:cNvSpPr txBox="1">
            <a:spLocks noRot="1" noChangeAspect="1" noMove="1" noResize="1" noEditPoints="1" noAdjustHandles="1" noChangeArrowheads="1" noChangeShapeType="1" noTextEdit="1"/>
          </p:cNvSpPr>
          <p:nvPr/>
        </p:nvSpPr>
        <p:spPr>
          <a:xfrm>
            <a:off x="427148" y="846138"/>
            <a:ext cx="8229601" cy="5355312"/>
          </a:xfrm>
          <a:prstGeom prst="rect">
            <a:avLst/>
          </a:prstGeom>
          <a:blipFill>
            <a:blip r:embed="rId2"/>
            <a:stretch>
              <a:fillRect l="-593" t="-683" r="-1259" b="-6948"/>
            </a:stretch>
          </a:blipFill>
        </p:spPr>
        <p:txBody>
          <a:bodyPr/>
          <a:lstStyle/>
          <a:p>
            <a:pPr>
              <a:defRPr/>
            </a:pPr>
            <a:r>
              <a:rPr lang="en-US">
                <a:no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AE82EEE-9F1E-42FB-0735-05B72466692F}"/>
              </a:ext>
            </a:extLst>
          </p:cNvPr>
          <p:cNvSpPr>
            <a:spLocks noGrp="1" noChangeArrowheads="1"/>
          </p:cNvSpPr>
          <p:nvPr>
            <p:ph type="title"/>
          </p:nvPr>
        </p:nvSpPr>
        <p:spPr>
          <a:xfrm>
            <a:off x="468313" y="188913"/>
            <a:ext cx="8507412" cy="1143000"/>
          </a:xfrm>
        </p:spPr>
        <p:txBody>
          <a:bodyPr/>
          <a:lstStyle/>
          <a:p>
            <a:pPr eaLnBrk="1" hangingPunct="1">
              <a:defRPr/>
            </a:pPr>
            <a:r>
              <a:rPr lang="pl-PL" altLang="en-US" sz="3600"/>
              <a:t>„Arystoteles” (tak naprawdę nie on):</a:t>
            </a:r>
            <a:endParaRPr lang="en-AU" altLang="en-US" sz="3600"/>
          </a:p>
        </p:txBody>
      </p:sp>
      <p:sp>
        <p:nvSpPr>
          <p:cNvPr id="79875" name="Rectangle 3">
            <a:extLst>
              <a:ext uri="{FF2B5EF4-FFF2-40B4-BE49-F238E27FC236}">
                <a16:creationId xmlns:a16="http://schemas.microsoft.com/office/drawing/2014/main" id="{904733C1-9993-DD7D-65B1-1906A4A954D0}"/>
              </a:ext>
            </a:extLst>
          </p:cNvPr>
          <p:cNvSpPr>
            <a:spLocks noGrp="1" noChangeArrowheads="1"/>
          </p:cNvSpPr>
          <p:nvPr>
            <p:ph type="body" idx="1"/>
          </p:nvPr>
        </p:nvSpPr>
        <p:spPr>
          <a:xfrm>
            <a:off x="395288" y="1125538"/>
            <a:ext cx="8229600" cy="4533900"/>
          </a:xfrm>
        </p:spPr>
        <p:txBody>
          <a:bodyPr/>
          <a:lstStyle/>
          <a:p>
            <a:pPr eaLnBrk="1" hangingPunct="1">
              <a:defRPr/>
            </a:pPr>
            <a:r>
              <a:rPr lang="pl-PL" altLang="en-US" sz="2000"/>
              <a:t>Wystrzelona strzała leci w górę, a kiedy straci „rozpęd”, spada w dół</a:t>
            </a:r>
            <a:endParaRPr lang="en-AU" altLang="en-US" sz="2000"/>
          </a:p>
        </p:txBody>
      </p:sp>
      <p:sp>
        <p:nvSpPr>
          <p:cNvPr id="15364" name="Rectangle 4">
            <a:extLst>
              <a:ext uri="{FF2B5EF4-FFF2-40B4-BE49-F238E27FC236}">
                <a16:creationId xmlns:a16="http://schemas.microsoft.com/office/drawing/2014/main" id="{9E684EBF-97DD-5094-27F5-0C68D3110BD0}"/>
              </a:ext>
            </a:extLst>
          </p:cNvPr>
          <p:cNvSpPr>
            <a:spLocks noChangeArrowheads="1"/>
          </p:cNvSpPr>
          <p:nvPr/>
        </p:nvSpPr>
        <p:spPr bwMode="auto">
          <a:xfrm>
            <a:off x="123825" y="6292850"/>
            <a:ext cx="458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1400" baseline="0"/>
              <a:t> </a:t>
            </a:r>
            <a:r>
              <a:rPr lang="pl-PL" altLang="en-US" sz="1000" baseline="0">
                <a:hlinkClick r:id="rId2"/>
              </a:rPr>
              <a:t>https://en.wikipedia.org/wiki/Battle_of_Agincourt</a:t>
            </a:r>
            <a:r>
              <a:rPr lang="pl-PL" altLang="en-US" sz="1000" baseline="0"/>
              <a:t> </a:t>
            </a:r>
          </a:p>
          <a:p>
            <a:pPr eaLnBrk="1" hangingPunct="1"/>
            <a:r>
              <a:rPr lang="pl-PL" altLang="en-US" sz="1000" baseline="0"/>
              <a:t>https://en.wikipedia.org/wiki/Battle_of_Cr%C3%A9cy  </a:t>
            </a:r>
            <a:r>
              <a:rPr lang="pl-PL" altLang="en-US" sz="1000" b="1" baseline="0"/>
              <a:t>Bitwa pod Crecy (1346)</a:t>
            </a:r>
            <a:endParaRPr lang="en-AU" altLang="en-US" baseline="0"/>
          </a:p>
        </p:txBody>
      </p:sp>
      <p:sp>
        <p:nvSpPr>
          <p:cNvPr id="79878" name="Text Box 6">
            <a:extLst>
              <a:ext uri="{FF2B5EF4-FFF2-40B4-BE49-F238E27FC236}">
                <a16:creationId xmlns:a16="http://schemas.microsoft.com/office/drawing/2014/main" id="{628A59DA-4728-8BE6-BFA0-873DCECC58E1}"/>
              </a:ext>
            </a:extLst>
          </p:cNvPr>
          <p:cNvSpPr txBox="1">
            <a:spLocks noChangeArrowheads="1"/>
          </p:cNvSpPr>
          <p:nvPr/>
        </p:nvSpPr>
        <p:spPr bwMode="auto">
          <a:xfrm>
            <a:off x="400051" y="5013325"/>
            <a:ext cx="806038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2200" baseline="0" dirty="0"/>
              <a:t>Gdyby tak rozumowali angielscy łucznicy pod </a:t>
            </a:r>
            <a:r>
              <a:rPr lang="pl-PL" altLang="en-US" sz="2200" baseline="0" dirty="0" err="1"/>
              <a:t>Agincourt</a:t>
            </a:r>
            <a:r>
              <a:rPr lang="pl-PL" altLang="en-US" sz="2200" baseline="0" dirty="0"/>
              <a:t> (1415), to by przegrali bitwę </a:t>
            </a:r>
            <a:endParaRPr lang="en-AU" altLang="en-US" sz="2200" baseline="0" dirty="0"/>
          </a:p>
        </p:txBody>
      </p:sp>
      <p:pic>
        <p:nvPicPr>
          <p:cNvPr id="15366" name="Picture 7">
            <a:extLst>
              <a:ext uri="{FF2B5EF4-FFF2-40B4-BE49-F238E27FC236}">
                <a16:creationId xmlns:a16="http://schemas.microsoft.com/office/drawing/2014/main" id="{6D717C34-BAC9-9522-330D-49C72DD2A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4679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a:extLst>
              <a:ext uri="{FF2B5EF4-FFF2-40B4-BE49-F238E27FC236}">
                <a16:creationId xmlns:a16="http://schemas.microsoft.com/office/drawing/2014/main" id="{3C53DC44-FF03-4CB0-1DD1-6650CEA3752E}"/>
              </a:ext>
            </a:extLst>
          </p:cNvPr>
          <p:cNvSpPr txBox="1">
            <a:spLocks noChangeArrowheads="1"/>
          </p:cNvSpPr>
          <p:nvPr/>
        </p:nvSpPr>
        <p:spPr bwMode="auto">
          <a:xfrm>
            <a:off x="-28575" y="5781024"/>
            <a:ext cx="96472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en-AU" altLang="en-US" sz="1700" baseline="0" dirty="0"/>
              <a:t>Six hundred years ago today, on the morning of 25th of October 1415, a small band of English archers commanded by Henry V won a great military victory in France in </a:t>
            </a:r>
            <a:r>
              <a:rPr lang="en-AU" altLang="en-US" sz="1700" baseline="0" dirty="0">
                <a:hlinkClick r:id="rId4"/>
              </a:rPr>
              <a:t>Hundred Years War</a:t>
            </a:r>
            <a:r>
              <a:rPr lang="en-AU" altLang="en-US" sz="1700" baseline="0" dirty="0"/>
              <a:t> </a:t>
            </a:r>
          </a:p>
        </p:txBody>
      </p:sp>
      <p:pic>
        <p:nvPicPr>
          <p:cNvPr id="15368" name="Picture 9">
            <a:extLst>
              <a:ext uri="{FF2B5EF4-FFF2-40B4-BE49-F238E27FC236}">
                <a16:creationId xmlns:a16="http://schemas.microsoft.com/office/drawing/2014/main" id="{F6850DCD-3D2C-6511-E670-5B84556B6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730375"/>
            <a:ext cx="34909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8"/>
                                        </p:tgtEl>
                                        <p:attrNameLst>
                                          <p:attrName>style.visibility</p:attrName>
                                        </p:attrNameLst>
                                      </p:cBhvr>
                                      <p:to>
                                        <p:strVal val="visible"/>
                                      </p:to>
                                    </p:set>
                                    <p:anim calcmode="discrete" valueType="clr">
                                      <p:cBhvr override="childStyle">
                                        <p:cTn id="7" dur="80"/>
                                        <p:tgtEl>
                                          <p:spTgt spid="798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8"/>
                                        </p:tgtEl>
                                        <p:attrNameLst>
                                          <p:attrName>fillcolor</p:attrName>
                                        </p:attrNameLst>
                                      </p:cBhvr>
                                      <p:tavLst>
                                        <p:tav tm="0">
                                          <p:val>
                                            <p:clrVal>
                                              <a:schemeClr val="accent2"/>
                                            </p:clrVal>
                                          </p:val>
                                        </p:tav>
                                        <p:tav tm="50000">
                                          <p:val>
                                            <p:clrVal>
                                              <a:schemeClr val="hlink"/>
                                            </p:clrVal>
                                          </p:val>
                                        </p:tav>
                                      </p:tavLst>
                                    </p:anim>
                                    <p:set>
                                      <p:cBhvr>
                                        <p:cTn id="9" dur="80"/>
                                        <p:tgtEl>
                                          <p:spTgt spid="798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79880"/>
                                        </p:tgtEl>
                                        <p:attrNameLst>
                                          <p:attrName>style.visibility</p:attrName>
                                        </p:attrNameLst>
                                      </p:cBhvr>
                                      <p:to>
                                        <p:strVal val="visible"/>
                                      </p:to>
                                    </p:set>
                                    <p:anim calcmode="lin" valueType="num">
                                      <p:cBhvr>
                                        <p:cTn id="14" dur="500" fill="hold"/>
                                        <p:tgtEl>
                                          <p:spTgt spid="79880"/>
                                        </p:tgtEl>
                                        <p:attrNameLst>
                                          <p:attrName>ppt_x</p:attrName>
                                        </p:attrNameLst>
                                      </p:cBhvr>
                                      <p:tavLst>
                                        <p:tav tm="0">
                                          <p:val>
                                            <p:strVal val="#ppt_x-#ppt_w/2"/>
                                          </p:val>
                                        </p:tav>
                                        <p:tav tm="100000">
                                          <p:val>
                                            <p:strVal val="#ppt_x"/>
                                          </p:val>
                                        </p:tav>
                                      </p:tavLst>
                                    </p:anim>
                                    <p:anim calcmode="lin" valueType="num">
                                      <p:cBhvr>
                                        <p:cTn id="15" dur="500" fill="hold"/>
                                        <p:tgtEl>
                                          <p:spTgt spid="79880"/>
                                        </p:tgtEl>
                                        <p:attrNameLst>
                                          <p:attrName>ppt_y</p:attrName>
                                        </p:attrNameLst>
                                      </p:cBhvr>
                                      <p:tavLst>
                                        <p:tav tm="0">
                                          <p:val>
                                            <p:strVal val="#ppt_y"/>
                                          </p:val>
                                        </p:tav>
                                        <p:tav tm="100000">
                                          <p:val>
                                            <p:strVal val="#ppt_y"/>
                                          </p:val>
                                        </p:tav>
                                      </p:tavLst>
                                    </p:anim>
                                    <p:anim calcmode="lin" valueType="num">
                                      <p:cBhvr>
                                        <p:cTn id="16" dur="500" fill="hold"/>
                                        <p:tgtEl>
                                          <p:spTgt spid="79880"/>
                                        </p:tgtEl>
                                        <p:attrNameLst>
                                          <p:attrName>ppt_w</p:attrName>
                                        </p:attrNameLst>
                                      </p:cBhvr>
                                      <p:tavLst>
                                        <p:tav tm="0">
                                          <p:val>
                                            <p:fltVal val="0"/>
                                          </p:val>
                                        </p:tav>
                                        <p:tav tm="100000">
                                          <p:val>
                                            <p:strVal val="#ppt_w"/>
                                          </p:val>
                                        </p:tav>
                                      </p:tavLst>
                                    </p:anim>
                                    <p:anim calcmode="lin" valueType="num">
                                      <p:cBhvr>
                                        <p:cTn id="17" dur="500" fill="hold"/>
                                        <p:tgtEl>
                                          <p:spTgt spid="798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8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72117B3-5B12-F9C2-EB82-210FE1B29730}"/>
              </a:ext>
            </a:extLst>
          </p:cNvPr>
          <p:cNvSpPr>
            <a:spLocks noGrp="1" noChangeArrowheads="1"/>
          </p:cNvSpPr>
          <p:nvPr>
            <p:ph type="title"/>
          </p:nvPr>
        </p:nvSpPr>
        <p:spPr>
          <a:xfrm>
            <a:off x="468313" y="188913"/>
            <a:ext cx="8507412" cy="1143000"/>
          </a:xfrm>
        </p:spPr>
        <p:txBody>
          <a:bodyPr/>
          <a:lstStyle/>
          <a:p>
            <a:pPr eaLnBrk="1" hangingPunct="1">
              <a:defRPr/>
            </a:pPr>
            <a:r>
              <a:rPr lang="pl-PL" altLang="en-US" sz="3600"/>
              <a:t>Arystoteles natomiast zaproponował:</a:t>
            </a:r>
            <a:endParaRPr lang="en-AU" altLang="en-US" sz="3600"/>
          </a:p>
        </p:txBody>
      </p:sp>
      <p:sp>
        <p:nvSpPr>
          <p:cNvPr id="80899" name="Rectangle 3">
            <a:extLst>
              <a:ext uri="{FF2B5EF4-FFF2-40B4-BE49-F238E27FC236}">
                <a16:creationId xmlns:a16="http://schemas.microsoft.com/office/drawing/2014/main" id="{23DB3E4A-4693-1B5F-F57E-F937E3AFFB02}"/>
              </a:ext>
            </a:extLst>
          </p:cNvPr>
          <p:cNvSpPr>
            <a:spLocks noGrp="1" noChangeArrowheads="1"/>
          </p:cNvSpPr>
          <p:nvPr>
            <p:ph type="body" idx="1"/>
          </p:nvPr>
        </p:nvSpPr>
        <p:spPr>
          <a:xfrm>
            <a:off x="323850" y="1412875"/>
            <a:ext cx="8820150" cy="4533900"/>
          </a:xfrm>
        </p:spPr>
        <p:txBody>
          <a:bodyPr/>
          <a:lstStyle/>
          <a:p>
            <a:pPr eaLnBrk="1" hangingPunct="1">
              <a:defRPr/>
            </a:pPr>
            <a:r>
              <a:rPr lang="pl-PL" altLang="en-US" sz="2800" dirty="0">
                <a:solidFill>
                  <a:srgbClr val="FF0000"/>
                </a:solidFill>
              </a:rPr>
              <a:t>Rozważać oddzielnie różne rodzaje ruchu</a:t>
            </a:r>
            <a:endParaRPr lang="en-AU" altLang="en-US" sz="2800" dirty="0">
              <a:solidFill>
                <a:srgbClr val="FF0000"/>
              </a:solidFill>
            </a:endParaRPr>
          </a:p>
        </p:txBody>
      </p:sp>
      <p:sp>
        <p:nvSpPr>
          <p:cNvPr id="17412" name="Rectangle 4">
            <a:extLst>
              <a:ext uri="{FF2B5EF4-FFF2-40B4-BE49-F238E27FC236}">
                <a16:creationId xmlns:a16="http://schemas.microsoft.com/office/drawing/2014/main" id="{E84427A3-C6A0-E9F4-0C3E-E400BA725293}"/>
              </a:ext>
            </a:extLst>
          </p:cNvPr>
          <p:cNvSpPr>
            <a:spLocks noChangeArrowheads="1"/>
          </p:cNvSpPr>
          <p:nvPr/>
        </p:nvSpPr>
        <p:spPr bwMode="auto">
          <a:xfrm>
            <a:off x="123825" y="6242050"/>
            <a:ext cx="173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i="1" baseline="0"/>
              <a:t>Fizyka, </a:t>
            </a:r>
            <a:r>
              <a:rPr lang="pl-PL" altLang="en-US" baseline="0"/>
              <a:t>str. 302</a:t>
            </a:r>
            <a:endParaRPr lang="en-AU" altLang="en-US" i="1" baseline="0"/>
          </a:p>
        </p:txBody>
      </p:sp>
      <p:sp>
        <p:nvSpPr>
          <p:cNvPr id="17413" name="Text Box 9">
            <a:extLst>
              <a:ext uri="{FF2B5EF4-FFF2-40B4-BE49-F238E27FC236}">
                <a16:creationId xmlns:a16="http://schemas.microsoft.com/office/drawing/2014/main" id="{6AABFAD7-C6DA-2B84-BF3A-6BD40E7A543B}"/>
              </a:ext>
            </a:extLst>
          </p:cNvPr>
          <p:cNvSpPr txBox="1">
            <a:spLocks noChangeArrowheads="1"/>
          </p:cNvSpPr>
          <p:nvPr/>
        </p:nvSpPr>
        <p:spPr bwMode="auto">
          <a:xfrm>
            <a:off x="323850" y="2205038"/>
            <a:ext cx="8569325"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algn="just" eaLnBrk="1" hangingPunct="1"/>
            <a:r>
              <a:rPr lang="pl-PL" altLang="en-US" sz="2600" baseline="0" dirty="0">
                <a:solidFill>
                  <a:srgbClr val="969696"/>
                </a:solidFill>
              </a:rPr>
              <a:t>Teraz z kolei trzeba przystąpić do wykazania, iż może istnieć ruch nieskończony, jeden i ciągły, i że ruchem tym jest ruch kołowy. </a:t>
            </a:r>
            <a:r>
              <a:rPr lang="pl-PL" altLang="en-US" sz="2600" baseline="0" dirty="0">
                <a:solidFill>
                  <a:srgbClr val="FF0000"/>
                </a:solidFill>
              </a:rPr>
              <a:t>Wszystko, co się porusza ruchem </a:t>
            </a:r>
            <a:r>
              <a:rPr lang="pl-PL" altLang="en-US" sz="2600" i="1" baseline="0" dirty="0">
                <a:solidFill>
                  <a:srgbClr val="FF0000"/>
                </a:solidFill>
              </a:rPr>
              <a:t>przestrzennym</a:t>
            </a:r>
            <a:r>
              <a:rPr lang="pl-PL" altLang="en-US" sz="2600" baseline="0" dirty="0">
                <a:solidFill>
                  <a:srgbClr val="FF0000"/>
                </a:solidFill>
              </a:rPr>
              <a:t>, porusza się po kole, albo po linii prostej, albo wreszcie ruchem mieszanym</a:t>
            </a:r>
            <a:r>
              <a:rPr lang="pl-PL" altLang="en-US" sz="2600" baseline="0" dirty="0">
                <a:solidFill>
                  <a:srgbClr val="DDDDDD"/>
                </a:solidFill>
              </a:rPr>
              <a:t>. </a:t>
            </a:r>
            <a:r>
              <a:rPr lang="pl-PL" altLang="en-US" sz="2600" baseline="0" dirty="0">
                <a:solidFill>
                  <a:schemeClr val="hlink"/>
                </a:solidFill>
              </a:rPr>
              <a:t>Jeżeli zatem jeden z tych ruchów nie jest ciągły, to nie będzie też ciągły i ten, który powstanie z połączenia obydwóch. </a:t>
            </a:r>
            <a:endParaRPr lang="en-AU" altLang="en-US" sz="2600" baseline="0" dirty="0">
              <a:solidFill>
                <a:srgbClr val="96969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pic>
        <p:nvPicPr>
          <p:cNvPr id="18445" name="Picture 13">
            <a:extLst>
              <a:ext uri="{FF2B5EF4-FFF2-40B4-BE49-F238E27FC236}">
                <a16:creationId xmlns:a16="http://schemas.microsoft.com/office/drawing/2014/main" id="{A3006BD8-AFE1-217F-92F8-61C55C6D2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857625"/>
            <a:ext cx="8791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a:extLst>
              <a:ext uri="{FF2B5EF4-FFF2-40B4-BE49-F238E27FC236}">
                <a16:creationId xmlns:a16="http://schemas.microsoft.com/office/drawing/2014/main" id="{E6A9D93E-AC2E-BAB4-98FE-EF91126EDD4D}"/>
              </a:ext>
            </a:extLst>
          </p:cNvPr>
          <p:cNvSpPr>
            <a:spLocks noGrp="1" noChangeArrowheads="1"/>
          </p:cNvSpPr>
          <p:nvPr>
            <p:ph type="title"/>
          </p:nvPr>
        </p:nvSpPr>
        <p:spPr>
          <a:xfrm>
            <a:off x="323850" y="-53975"/>
            <a:ext cx="8548688" cy="1143000"/>
          </a:xfrm>
        </p:spPr>
        <p:txBody>
          <a:bodyPr/>
          <a:lstStyle/>
          <a:p>
            <a:pPr eaLnBrk="1" hangingPunct="1">
              <a:defRPr/>
            </a:pPr>
            <a:r>
              <a:rPr lang="pl-PL" altLang="en-US" sz="3600" dirty="0"/>
              <a:t>Jean </a:t>
            </a:r>
            <a:r>
              <a:rPr lang="pl-PL" altLang="en-US" sz="3600" dirty="0" err="1"/>
              <a:t>Buridian</a:t>
            </a:r>
            <a:r>
              <a:rPr lang="pl-PL" altLang="en-US" sz="3600" dirty="0"/>
              <a:t> (1300-1361) + Kartezjusz</a:t>
            </a:r>
            <a:endParaRPr lang="en-AU" altLang="en-US" sz="3600" dirty="0"/>
          </a:p>
        </p:txBody>
      </p:sp>
      <p:sp>
        <p:nvSpPr>
          <p:cNvPr id="18436" name="Rectangle 11">
            <a:extLst>
              <a:ext uri="{FF2B5EF4-FFF2-40B4-BE49-F238E27FC236}">
                <a16:creationId xmlns:a16="http://schemas.microsoft.com/office/drawing/2014/main" id="{4413F916-C2DF-E08A-0C84-B236FA84C289}"/>
              </a:ext>
            </a:extLst>
          </p:cNvPr>
          <p:cNvSpPr>
            <a:spLocks noChangeArrowheads="1"/>
          </p:cNvSpPr>
          <p:nvPr/>
        </p:nvSpPr>
        <p:spPr bwMode="auto">
          <a:xfrm>
            <a:off x="755650" y="6267450"/>
            <a:ext cx="3625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en-AU" altLang="en-US" sz="1400" baseline="0">
                <a:hlinkClick r:id="rId3"/>
              </a:rPr>
              <a:t>https://en.wikipedia.org/wiki/Jean_Buridan</a:t>
            </a:r>
            <a:endParaRPr lang="pl-PL" altLang="en-US" sz="1400" baseline="0"/>
          </a:p>
          <a:p>
            <a:pPr eaLnBrk="1" hangingPunct="1"/>
            <a:r>
              <a:rPr lang="pl-PL" altLang="en-US" sz="1400" baseline="0">
                <a:solidFill>
                  <a:srgbClr val="0000FF"/>
                </a:solidFill>
              </a:rPr>
              <a:t>GK </a:t>
            </a:r>
            <a:r>
              <a:rPr lang="pl-PL" altLang="en-US" sz="1400" i="1" baseline="0">
                <a:solidFill>
                  <a:srgbClr val="0000FF"/>
                </a:solidFill>
              </a:rPr>
              <a:t>Science &amp; Humanities</a:t>
            </a:r>
            <a:r>
              <a:rPr lang="pl-PL" altLang="en-US" sz="1400" baseline="0">
                <a:solidFill>
                  <a:srgbClr val="0000FF"/>
                </a:solidFill>
              </a:rPr>
              <a:t>, work in progress</a:t>
            </a:r>
            <a:endParaRPr lang="en-AU" altLang="en-US" sz="1400" baseline="0">
              <a:solidFill>
                <a:srgbClr val="0000FF"/>
              </a:solidFill>
            </a:endParaRPr>
          </a:p>
        </p:txBody>
      </p:sp>
      <p:pic>
        <p:nvPicPr>
          <p:cNvPr id="18437" name="Picture 12">
            <a:extLst>
              <a:ext uri="{FF2B5EF4-FFF2-40B4-BE49-F238E27FC236}">
                <a16:creationId xmlns:a16="http://schemas.microsoft.com/office/drawing/2014/main" id="{343E169B-5667-6D0C-2811-D135FC5EC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08050"/>
            <a:ext cx="8839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8445"/>
                                        </p:tgtEl>
                                        <p:attrNameLst>
                                          <p:attrName>style.visibility</p:attrName>
                                        </p:attrNameLst>
                                      </p:cBhvr>
                                      <p:to>
                                        <p:strVal val="visible"/>
                                      </p:to>
                                    </p:set>
                                    <p:anim calcmode="lin" valueType="num">
                                      <p:cBhvr>
                                        <p:cTn id="7" dur="500" fill="hold"/>
                                        <p:tgtEl>
                                          <p:spTgt spid="18445"/>
                                        </p:tgtEl>
                                        <p:attrNameLst>
                                          <p:attrName>ppt_x</p:attrName>
                                        </p:attrNameLst>
                                      </p:cBhvr>
                                      <p:tavLst>
                                        <p:tav tm="0">
                                          <p:val>
                                            <p:strVal val="#ppt_x-#ppt_w/2"/>
                                          </p:val>
                                        </p:tav>
                                        <p:tav tm="100000">
                                          <p:val>
                                            <p:strVal val="#ppt_x"/>
                                          </p:val>
                                        </p:tav>
                                      </p:tavLst>
                                    </p:anim>
                                    <p:anim calcmode="lin" valueType="num">
                                      <p:cBhvr>
                                        <p:cTn id="8" dur="500" fill="hold"/>
                                        <p:tgtEl>
                                          <p:spTgt spid="18445"/>
                                        </p:tgtEl>
                                        <p:attrNameLst>
                                          <p:attrName>ppt_y</p:attrName>
                                        </p:attrNameLst>
                                      </p:cBhvr>
                                      <p:tavLst>
                                        <p:tav tm="0">
                                          <p:val>
                                            <p:strVal val="#ppt_y"/>
                                          </p:val>
                                        </p:tav>
                                        <p:tav tm="100000">
                                          <p:val>
                                            <p:strVal val="#ppt_y"/>
                                          </p:val>
                                        </p:tav>
                                      </p:tavLst>
                                    </p:anim>
                                    <p:anim calcmode="lin" valueType="num">
                                      <p:cBhvr>
                                        <p:cTn id="9" dur="500" fill="hold"/>
                                        <p:tgtEl>
                                          <p:spTgt spid="18445"/>
                                        </p:tgtEl>
                                        <p:attrNameLst>
                                          <p:attrName>ppt_w</p:attrName>
                                        </p:attrNameLst>
                                      </p:cBhvr>
                                      <p:tavLst>
                                        <p:tav tm="0">
                                          <p:val>
                                            <p:fltVal val="0"/>
                                          </p:val>
                                        </p:tav>
                                        <p:tav tm="100000">
                                          <p:val>
                                            <p:strVal val="#ppt_w"/>
                                          </p:val>
                                        </p:tav>
                                      </p:tavLst>
                                    </p:anim>
                                    <p:anim calcmode="lin" valueType="num">
                                      <p:cBhvr>
                                        <p:cTn id="10" dur="500" fill="hold"/>
                                        <p:tgtEl>
                                          <p:spTgt spid="184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3B9E-E86E-844A-08F5-82A1A26D5FD7}"/>
            </a:ext>
          </a:extLst>
        </p:cNvPr>
        <p:cNvGrpSpPr/>
        <p:nvPr/>
      </p:nvGrpSpPr>
      <p:grpSpPr>
        <a:xfrm>
          <a:off x="0" y="0"/>
          <a:ext cx="0" cy="0"/>
          <a:chOff x="0" y="0"/>
          <a:chExt cx="0" cy="0"/>
        </a:xfrm>
      </p:grpSpPr>
      <p:sp>
        <p:nvSpPr>
          <p:cNvPr id="28675" name="Symbol zastępczy zawartości 2">
            <a:extLst>
              <a:ext uri="{FF2B5EF4-FFF2-40B4-BE49-F238E27FC236}">
                <a16:creationId xmlns:a16="http://schemas.microsoft.com/office/drawing/2014/main" id="{1B678AE7-A5CF-8400-F7D0-57C8932CCDEC}"/>
              </a:ext>
            </a:extLst>
          </p:cNvPr>
          <p:cNvSpPr>
            <a:spLocks noGrp="1" noChangeArrowheads="1"/>
          </p:cNvSpPr>
          <p:nvPr>
            <p:ph idx="1"/>
          </p:nvPr>
        </p:nvSpPr>
        <p:spPr>
          <a:xfrm>
            <a:off x="112313" y="6304527"/>
            <a:ext cx="7629103" cy="361950"/>
          </a:xfrm>
        </p:spPr>
        <p:txBody>
          <a:bodyPr/>
          <a:lstStyle/>
          <a:p>
            <a:pPr marL="0" indent="0">
              <a:buFontTx/>
              <a:buNone/>
            </a:pPr>
            <a:r>
              <a:rPr lang="pl-PL" altLang="en-US" sz="1400" i="1" dirty="0"/>
              <a:t>Matematyczne zasady filozofii naturalnej</a:t>
            </a:r>
            <a:r>
              <a:rPr lang="pl-PL" altLang="en-US" sz="1400" dirty="0"/>
              <a:t>, tłum S. Brzezowski, Copernicus Center, 2022, str. 96</a:t>
            </a:r>
          </a:p>
          <a:p>
            <a:pPr marL="0" indent="0">
              <a:buFontTx/>
              <a:buNone/>
            </a:pPr>
            <a:r>
              <a:rPr lang="pl-PL" altLang="en-US" sz="1400" dirty="0"/>
              <a:t>G. Karwasz, M. Sadowska, K. Rochowicz, </a:t>
            </a:r>
            <a:r>
              <a:rPr lang="pl-PL" altLang="en-US" sz="1400" i="1" dirty="0"/>
              <a:t>Toruński po-ręcznik do fizyki</a:t>
            </a:r>
            <a:r>
              <a:rPr lang="pl-PL" altLang="en-US" sz="1400" dirty="0"/>
              <a:t>, UMK, 2009</a:t>
            </a:r>
            <a:r>
              <a:rPr lang="pl-PL" altLang="en-US" sz="1400" i="1" dirty="0"/>
              <a:t> </a:t>
            </a:r>
          </a:p>
        </p:txBody>
      </p:sp>
      <p:sp>
        <p:nvSpPr>
          <p:cNvPr id="2" name="pole tekstowe 1">
            <a:extLst>
              <a:ext uri="{FF2B5EF4-FFF2-40B4-BE49-F238E27FC236}">
                <a16:creationId xmlns:a16="http://schemas.microsoft.com/office/drawing/2014/main" id="{6A93CAC2-0293-30DB-019A-CD6EAE542615}"/>
              </a:ext>
            </a:extLst>
          </p:cNvPr>
          <p:cNvSpPr txBox="1"/>
          <p:nvPr/>
        </p:nvSpPr>
        <p:spPr>
          <a:xfrm>
            <a:off x="144339" y="260648"/>
            <a:ext cx="8999661" cy="6278642"/>
          </a:xfrm>
          <a:prstGeom prst="rect">
            <a:avLst/>
          </a:prstGeom>
          <a:noFill/>
        </p:spPr>
        <p:txBody>
          <a:bodyPr wrap="square" rtlCol="0">
            <a:spAutoFit/>
          </a:bodyPr>
          <a:lstStyle/>
          <a:p>
            <a:pPr algn="ctr"/>
            <a:r>
              <a:rPr lang="pl-PL" sz="2000" b="1" dirty="0"/>
              <a:t>Prawo III</a:t>
            </a:r>
          </a:p>
          <a:p>
            <a:pPr>
              <a:spcAft>
                <a:spcPts val="600"/>
              </a:spcAft>
            </a:pPr>
            <a:r>
              <a:rPr lang="pl-PL" sz="1900" i="1" dirty="0"/>
              <a:t>Każdemu działaniu przeciwstawione jest równe mu przeciwdziałanie, to jest wzajemne działania dwóch ciał, jednego na drugie, są zawsze równe i skierowane ku tej drugiej części.</a:t>
            </a:r>
          </a:p>
          <a:p>
            <a:pPr>
              <a:spcAft>
                <a:spcPts val="600"/>
              </a:spcAft>
            </a:pPr>
            <a:r>
              <a:rPr lang="pl-PL" sz="1800" dirty="0">
                <a:solidFill>
                  <a:schemeClr val="accent6"/>
                </a:solidFill>
              </a:rPr>
              <a:t>W polskim nauczaniu fizyki mówi się o sile </a:t>
            </a:r>
            <a:r>
              <a:rPr lang="pl-PL" sz="1800" b="1" dirty="0">
                <a:solidFill>
                  <a:schemeClr val="accent6"/>
                </a:solidFill>
              </a:rPr>
              <a:t>akcji </a:t>
            </a:r>
            <a:r>
              <a:rPr lang="pl-PL" sz="1800" dirty="0">
                <a:solidFill>
                  <a:schemeClr val="accent6"/>
                </a:solidFill>
              </a:rPr>
              <a:t>i sile </a:t>
            </a:r>
            <a:r>
              <a:rPr lang="pl-PL" sz="1800" b="1" dirty="0">
                <a:solidFill>
                  <a:schemeClr val="accent6"/>
                </a:solidFill>
              </a:rPr>
              <a:t>reakcji</a:t>
            </a:r>
            <a:r>
              <a:rPr lang="pl-PL" sz="1800" b="1" i="1" dirty="0">
                <a:solidFill>
                  <a:schemeClr val="accent6"/>
                </a:solidFill>
              </a:rPr>
              <a:t>.</a:t>
            </a:r>
            <a:r>
              <a:rPr lang="pl-PL" sz="1800" i="1" dirty="0">
                <a:solidFill>
                  <a:schemeClr val="accent6"/>
                </a:solidFill>
              </a:rPr>
              <a:t> </a:t>
            </a:r>
          </a:p>
          <a:p>
            <a:pPr>
              <a:spcAft>
                <a:spcPts val="600"/>
              </a:spcAft>
            </a:pPr>
            <a:r>
              <a:rPr lang="pl-PL" sz="1800" dirty="0">
                <a:solidFill>
                  <a:schemeClr val="accent6"/>
                </a:solidFill>
              </a:rPr>
              <a:t>Trudność dydaktyczna (dla ucznia) polega na tym, że te dwie siły, co prawda równe (ale przeciwnie zwrócone) mają różne </a:t>
            </a:r>
            <a:r>
              <a:rPr lang="pl-PL" sz="1800" b="1" dirty="0">
                <a:solidFill>
                  <a:schemeClr val="accent6"/>
                </a:solidFill>
              </a:rPr>
              <a:t>punkty przyłożenia</a:t>
            </a:r>
            <a:r>
              <a:rPr lang="pl-PL" sz="1800" dirty="0">
                <a:solidFill>
                  <a:schemeClr val="accent6"/>
                </a:solidFill>
              </a:rPr>
              <a:t>. Niezręczność merytoryczna polega na tym, że w zasadzie nie można powiedzieć, co jest akcją, a co reakcją: kto kogo popchnął? Kuba Artura, czy Artur Kubę? Newton to wyjaśnia precyzyjnie:</a:t>
            </a:r>
          </a:p>
          <a:p>
            <a:pPr>
              <a:spcAft>
                <a:spcPts val="600"/>
              </a:spcAft>
            </a:pPr>
            <a:r>
              <a:rPr lang="pl-PL" sz="1800" dirty="0">
                <a:solidFill>
                  <a:schemeClr val="tx1"/>
                </a:solidFill>
              </a:rPr>
              <a:t>„Cokolwiek ciągnie kub naciska coś innego, jest w równym stopniu ciągnięte lub naciskane prze to coś. […] Gdy koń ciągnie kamień uwiązany na linie, koń będzie w równym stopniu ciągnięty do tyłu w stronę kamienia […]”</a:t>
            </a:r>
          </a:p>
          <a:p>
            <a:pPr>
              <a:spcAft>
                <a:spcPts val="600"/>
              </a:spcAft>
            </a:pPr>
            <a:endParaRPr lang="pl-PL" sz="1900" dirty="0">
              <a:solidFill>
                <a:schemeClr val="tx1"/>
              </a:solidFill>
            </a:endParaRPr>
          </a:p>
          <a:p>
            <a:pPr>
              <a:spcAft>
                <a:spcPts val="600"/>
              </a:spcAft>
            </a:pPr>
            <a:endParaRPr lang="pl-PL" sz="1900" dirty="0">
              <a:solidFill>
                <a:schemeClr val="tx1"/>
              </a:solidFill>
            </a:endParaRPr>
          </a:p>
          <a:p>
            <a:pPr>
              <a:spcAft>
                <a:spcPts val="600"/>
              </a:spcAft>
            </a:pPr>
            <a:endParaRPr lang="pl-PL" sz="1900" dirty="0">
              <a:solidFill>
                <a:schemeClr val="tx1"/>
              </a:solidFill>
            </a:endParaRPr>
          </a:p>
          <a:p>
            <a:pPr>
              <a:spcAft>
                <a:spcPts val="600"/>
              </a:spcAft>
            </a:pPr>
            <a:endParaRPr lang="pl-PL" sz="1900" dirty="0">
              <a:solidFill>
                <a:schemeClr val="tx1"/>
              </a:solidFill>
            </a:endParaRPr>
          </a:p>
          <a:p>
            <a:pPr>
              <a:spcAft>
                <a:spcPts val="600"/>
              </a:spcAft>
            </a:pPr>
            <a:r>
              <a:rPr lang="pl-PL" sz="1900" dirty="0">
                <a:solidFill>
                  <a:srgbClr val="000099"/>
                </a:solidFill>
              </a:rPr>
              <a:t>III prawo w sformułowaniu Kartezjusza jest inne: „Gdy ciało będące w ruchu zderza się z innym, […] tyleż traci ze swojego ruchu, ile tamte zyskuje”. </a:t>
            </a:r>
            <a:endParaRPr lang="en-US" sz="1900" dirty="0">
              <a:solidFill>
                <a:srgbClr val="000099"/>
              </a:solidFill>
            </a:endParaRPr>
          </a:p>
        </p:txBody>
      </p:sp>
      <p:pic>
        <p:nvPicPr>
          <p:cNvPr id="7" name="Obraz 6">
            <a:extLst>
              <a:ext uri="{FF2B5EF4-FFF2-40B4-BE49-F238E27FC236}">
                <a16:creationId xmlns:a16="http://schemas.microsoft.com/office/drawing/2014/main" id="{D2714B4D-5FE1-1C49-2B45-F9C99272388F}"/>
              </a:ext>
            </a:extLst>
          </p:cNvPr>
          <p:cNvPicPr>
            <a:picLocks noChangeAspect="1"/>
          </p:cNvPicPr>
          <p:nvPr/>
        </p:nvPicPr>
        <p:blipFill>
          <a:blip r:embed="rId2"/>
          <a:stretch>
            <a:fillRect/>
          </a:stretch>
        </p:blipFill>
        <p:spPr>
          <a:xfrm>
            <a:off x="117361" y="4183766"/>
            <a:ext cx="4292919" cy="1512168"/>
          </a:xfrm>
          <a:prstGeom prst="rect">
            <a:avLst/>
          </a:prstGeom>
        </p:spPr>
      </p:pic>
      <p:sp>
        <p:nvSpPr>
          <p:cNvPr id="8" name="Symbol zastępczy zawartości 2">
            <a:extLst>
              <a:ext uri="{FF2B5EF4-FFF2-40B4-BE49-F238E27FC236}">
                <a16:creationId xmlns:a16="http://schemas.microsoft.com/office/drawing/2014/main" id="{15EB725D-E2CC-0EC9-7336-3F0911DF195D}"/>
              </a:ext>
            </a:extLst>
          </p:cNvPr>
          <p:cNvSpPr txBox="1">
            <a:spLocks noChangeArrowheads="1"/>
          </p:cNvSpPr>
          <p:nvPr/>
        </p:nvSpPr>
        <p:spPr bwMode="auto">
          <a:xfrm>
            <a:off x="4211960" y="4225838"/>
            <a:ext cx="468052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pl-PL" altLang="en-US" sz="1600" dirty="0">
                <a:solidFill>
                  <a:schemeClr val="accent2"/>
                </a:solidFill>
              </a:rPr>
              <a:t>Lokomotywa ciągnie wagony z siłą F</a:t>
            </a:r>
            <a:r>
              <a:rPr lang="pl-PL" altLang="en-US" sz="1600" baseline="-25000" dirty="0">
                <a:solidFill>
                  <a:schemeClr val="accent2"/>
                </a:solidFill>
              </a:rPr>
              <a:t>1</a:t>
            </a:r>
            <a:r>
              <a:rPr lang="pl-PL" altLang="en-US" sz="1600" dirty="0">
                <a:solidFill>
                  <a:schemeClr val="accent2"/>
                </a:solidFill>
              </a:rPr>
              <a:t> (żółta strzałka). Wagony ciągną lokomotywę do tyłu z taką samą siłą (strzałka czerwona). Ale </a:t>
            </a:r>
            <a:r>
              <a:rPr lang="pl-PL" altLang="en-US" sz="1600" dirty="0" err="1">
                <a:solidFill>
                  <a:schemeClr val="accent2"/>
                </a:solidFill>
              </a:rPr>
              <a:t>lokomo-tywa</a:t>
            </a:r>
            <a:r>
              <a:rPr lang="pl-PL" altLang="en-US" sz="1600" dirty="0">
                <a:solidFill>
                  <a:schemeClr val="accent2"/>
                </a:solidFill>
              </a:rPr>
              <a:t> jedzie przed siebie, bo popycha ją reakcja </a:t>
            </a:r>
            <a:r>
              <a:rPr lang="pl-PL" altLang="en-US" sz="1600">
                <a:solidFill>
                  <a:schemeClr val="accent2"/>
                </a:solidFill>
              </a:rPr>
              <a:t>szyn F</a:t>
            </a:r>
            <a:r>
              <a:rPr lang="pl-PL" altLang="en-US" sz="1600" baseline="-25000">
                <a:solidFill>
                  <a:schemeClr val="accent2"/>
                </a:solidFill>
              </a:rPr>
              <a:t>2</a:t>
            </a:r>
            <a:r>
              <a:rPr lang="pl-PL" altLang="en-US" sz="1600">
                <a:solidFill>
                  <a:schemeClr val="accent2"/>
                </a:solidFill>
              </a:rPr>
              <a:t> </a:t>
            </a:r>
            <a:r>
              <a:rPr lang="pl-PL" altLang="en-US" sz="1600" dirty="0">
                <a:solidFill>
                  <a:schemeClr val="accent2"/>
                </a:solidFill>
              </a:rPr>
              <a:t>(strzałka niebieska).                                 </a:t>
            </a:r>
            <a:r>
              <a:rPr lang="pl-PL" altLang="en-US" sz="1200" dirty="0"/>
              <a:t>Rysunek mgr K. Służewski, UMK, </a:t>
            </a:r>
            <a:r>
              <a:rPr lang="pl-PL" altLang="en-US" sz="1200" i="1" dirty="0"/>
              <a:t>Toruński po-ręcznik do fizyki</a:t>
            </a:r>
            <a:endParaRPr lang="pl-PL" altLang="en-US" sz="1200" dirty="0"/>
          </a:p>
        </p:txBody>
      </p:sp>
      <p:cxnSp>
        <p:nvCxnSpPr>
          <p:cNvPr id="10" name="Łącznik prosty ze strzałką 9">
            <a:extLst>
              <a:ext uri="{FF2B5EF4-FFF2-40B4-BE49-F238E27FC236}">
                <a16:creationId xmlns:a16="http://schemas.microsoft.com/office/drawing/2014/main" id="{D33AB4FB-01B0-40BF-E4B3-DB346A98B12F}"/>
              </a:ext>
            </a:extLst>
          </p:cNvPr>
          <p:cNvCxnSpPr/>
          <p:nvPr/>
        </p:nvCxnSpPr>
        <p:spPr bwMode="auto">
          <a:xfrm>
            <a:off x="2051720" y="5143745"/>
            <a:ext cx="504056" cy="0"/>
          </a:xfrm>
          <a:prstGeom prst="straightConnector1">
            <a:avLst/>
          </a:prstGeom>
          <a:solidFill>
            <a:schemeClr val="accent1"/>
          </a:solidFill>
          <a:ln w="38100" cap="flat" cmpd="sng" algn="ctr">
            <a:solidFill>
              <a:srgbClr val="FFFF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Łącznik prosty ze strzałką 10">
            <a:extLst>
              <a:ext uri="{FF2B5EF4-FFF2-40B4-BE49-F238E27FC236}">
                <a16:creationId xmlns:a16="http://schemas.microsoft.com/office/drawing/2014/main" id="{308FA45D-15B2-D901-4E09-E1A38FE53D51}"/>
              </a:ext>
            </a:extLst>
          </p:cNvPr>
          <p:cNvCxnSpPr/>
          <p:nvPr/>
        </p:nvCxnSpPr>
        <p:spPr bwMode="auto">
          <a:xfrm>
            <a:off x="3546540" y="5400110"/>
            <a:ext cx="504056" cy="0"/>
          </a:xfrm>
          <a:prstGeom prst="straightConnector1">
            <a:avLst/>
          </a:prstGeom>
          <a:solidFill>
            <a:schemeClr val="accent1"/>
          </a:solidFill>
          <a:ln w="381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425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8FB536-1D38-9578-4F64-925B04247ED4}"/>
              </a:ext>
            </a:extLst>
          </p:cNvPr>
          <p:cNvSpPr>
            <a:spLocks noGrp="1"/>
          </p:cNvSpPr>
          <p:nvPr>
            <p:ph type="title"/>
          </p:nvPr>
        </p:nvSpPr>
        <p:spPr>
          <a:xfrm>
            <a:off x="457200" y="76201"/>
            <a:ext cx="8229600" cy="766008"/>
          </a:xfrm>
        </p:spPr>
        <p:txBody>
          <a:bodyPr/>
          <a:lstStyle/>
          <a:p>
            <a:r>
              <a:rPr lang="pl-PL" sz="3200" dirty="0"/>
              <a:t>Planety i komety</a:t>
            </a:r>
            <a:endParaRPr lang="en-US" sz="3200" dirty="0"/>
          </a:p>
        </p:txBody>
      </p:sp>
      <p:pic>
        <p:nvPicPr>
          <p:cNvPr id="7" name="Obraz 6">
            <a:extLst>
              <a:ext uri="{FF2B5EF4-FFF2-40B4-BE49-F238E27FC236}">
                <a16:creationId xmlns:a16="http://schemas.microsoft.com/office/drawing/2014/main" id="{62FACF83-9E2E-7AD1-85AA-16C4293D35E9}"/>
              </a:ext>
            </a:extLst>
          </p:cNvPr>
          <p:cNvPicPr>
            <a:picLocks noChangeAspect="1"/>
          </p:cNvPicPr>
          <p:nvPr/>
        </p:nvPicPr>
        <p:blipFill>
          <a:blip r:embed="rId2"/>
          <a:stretch>
            <a:fillRect/>
          </a:stretch>
        </p:blipFill>
        <p:spPr>
          <a:xfrm rot="5400000">
            <a:off x="888111" y="303445"/>
            <a:ext cx="2823173" cy="3900703"/>
          </a:xfrm>
          <a:prstGeom prst="rect">
            <a:avLst/>
          </a:prstGeom>
        </p:spPr>
      </p:pic>
      <p:pic>
        <p:nvPicPr>
          <p:cNvPr id="8" name="Obraz 7">
            <a:extLst>
              <a:ext uri="{FF2B5EF4-FFF2-40B4-BE49-F238E27FC236}">
                <a16:creationId xmlns:a16="http://schemas.microsoft.com/office/drawing/2014/main" id="{115ED204-A5CC-EB8F-117C-AD72964C137B}"/>
              </a:ext>
            </a:extLst>
          </p:cNvPr>
          <p:cNvPicPr>
            <a:picLocks noChangeAspect="1"/>
          </p:cNvPicPr>
          <p:nvPr/>
        </p:nvPicPr>
        <p:blipFill>
          <a:blip r:embed="rId3"/>
          <a:stretch>
            <a:fillRect/>
          </a:stretch>
        </p:blipFill>
        <p:spPr>
          <a:xfrm>
            <a:off x="3828847" y="4131514"/>
            <a:ext cx="2240987" cy="2265979"/>
          </a:xfrm>
          <a:prstGeom prst="rect">
            <a:avLst/>
          </a:prstGeom>
        </p:spPr>
      </p:pic>
      <p:pic>
        <p:nvPicPr>
          <p:cNvPr id="12" name="Obraz 11">
            <a:extLst>
              <a:ext uri="{FF2B5EF4-FFF2-40B4-BE49-F238E27FC236}">
                <a16:creationId xmlns:a16="http://schemas.microsoft.com/office/drawing/2014/main" id="{B155EAFA-4B4C-708F-3E8C-22783E164FFE}"/>
              </a:ext>
            </a:extLst>
          </p:cNvPr>
          <p:cNvPicPr>
            <a:picLocks noChangeAspect="1"/>
          </p:cNvPicPr>
          <p:nvPr/>
        </p:nvPicPr>
        <p:blipFill>
          <a:blip r:embed="rId4"/>
          <a:stretch>
            <a:fillRect/>
          </a:stretch>
        </p:blipFill>
        <p:spPr>
          <a:xfrm>
            <a:off x="6223167" y="3964401"/>
            <a:ext cx="2739234" cy="2714993"/>
          </a:xfrm>
          <a:prstGeom prst="rect">
            <a:avLst/>
          </a:prstGeom>
        </p:spPr>
      </p:pic>
      <p:sp>
        <p:nvSpPr>
          <p:cNvPr id="15" name="pole tekstowe 14">
            <a:extLst>
              <a:ext uri="{FF2B5EF4-FFF2-40B4-BE49-F238E27FC236}">
                <a16:creationId xmlns:a16="http://schemas.microsoft.com/office/drawing/2014/main" id="{9B4A4D40-3D7E-63B3-959E-BE3A4FD09396}"/>
              </a:ext>
            </a:extLst>
          </p:cNvPr>
          <p:cNvSpPr txBox="1"/>
          <p:nvPr/>
        </p:nvSpPr>
        <p:spPr>
          <a:xfrm>
            <a:off x="327845" y="6372412"/>
            <a:ext cx="5834050" cy="1015663"/>
          </a:xfrm>
          <a:prstGeom prst="rect">
            <a:avLst/>
          </a:prstGeom>
          <a:noFill/>
        </p:spPr>
        <p:txBody>
          <a:bodyPr wrap="square" rtlCol="0">
            <a:spAutoFit/>
          </a:bodyPr>
          <a:lstStyle/>
          <a:p>
            <a:pPr marL="0" indent="0">
              <a:buFontTx/>
              <a:buNone/>
            </a:pPr>
            <a:r>
              <a:rPr lang="pl-PL" altLang="en-US" sz="1200" dirty="0">
                <a:hlinkClick r:id="rId5"/>
              </a:rPr>
              <a:t>https://web.math.princeton.edu/~eprywes/F22FRS/newtonprincipia.pdf</a:t>
            </a:r>
            <a:r>
              <a:rPr lang="pl-PL" altLang="en-US" sz="1200" dirty="0"/>
              <a:t>, str. 505</a:t>
            </a:r>
          </a:p>
          <a:p>
            <a:r>
              <a:rPr lang="pl-PL" sz="1200" dirty="0"/>
              <a:t>Giotto, </a:t>
            </a:r>
            <a:r>
              <a:rPr lang="pl-PL" sz="1200" i="1" dirty="0"/>
              <a:t>Capella </a:t>
            </a:r>
            <a:r>
              <a:rPr lang="pl-PL" sz="1200" i="1" dirty="0" err="1"/>
              <a:t>degli</a:t>
            </a:r>
            <a:r>
              <a:rPr lang="pl-PL" sz="1200" i="1" dirty="0"/>
              <a:t> </a:t>
            </a:r>
            <a:r>
              <a:rPr lang="pl-PL" sz="1200" i="1" dirty="0" err="1"/>
              <a:t>Scrovegni</a:t>
            </a:r>
            <a:r>
              <a:rPr lang="pl-PL" sz="1200" i="1" dirty="0"/>
              <a:t>, </a:t>
            </a:r>
            <a:r>
              <a:rPr lang="pl-PL" sz="1200" dirty="0"/>
              <a:t>Padwa</a:t>
            </a:r>
            <a:r>
              <a:rPr lang="pl-PL" sz="1200" i="1" dirty="0"/>
              <a:t>, </a:t>
            </a:r>
            <a:r>
              <a:rPr lang="pl-PL" sz="1200" dirty="0"/>
              <a:t>dzięki uprzejmości </a:t>
            </a:r>
            <a:r>
              <a:rPr lang="pl-PL" sz="1200" dirty="0" err="1"/>
              <a:t>Municipio</a:t>
            </a:r>
            <a:r>
              <a:rPr lang="pl-PL" sz="1200" dirty="0"/>
              <a:t> di </a:t>
            </a:r>
            <a:r>
              <a:rPr lang="pl-PL" sz="1200" dirty="0" err="1"/>
              <a:t>Padova</a:t>
            </a:r>
            <a:endParaRPr lang="pl-PL" sz="1200" dirty="0"/>
          </a:p>
          <a:p>
            <a:endParaRPr lang="en-US" dirty="0"/>
          </a:p>
        </p:txBody>
      </p:sp>
      <p:pic>
        <p:nvPicPr>
          <p:cNvPr id="23" name="Obraz 22">
            <a:extLst>
              <a:ext uri="{FF2B5EF4-FFF2-40B4-BE49-F238E27FC236}">
                <a16:creationId xmlns:a16="http://schemas.microsoft.com/office/drawing/2014/main" id="{04B60C29-8644-1A9F-357C-4AB73F395246}"/>
              </a:ext>
            </a:extLst>
          </p:cNvPr>
          <p:cNvPicPr>
            <a:picLocks noChangeAspect="1"/>
          </p:cNvPicPr>
          <p:nvPr/>
        </p:nvPicPr>
        <p:blipFill>
          <a:blip r:embed="rId6"/>
          <a:stretch>
            <a:fillRect/>
          </a:stretch>
        </p:blipFill>
        <p:spPr>
          <a:xfrm>
            <a:off x="184686" y="3845415"/>
            <a:ext cx="4726709" cy="460407"/>
          </a:xfrm>
          <a:prstGeom prst="rect">
            <a:avLst/>
          </a:prstGeom>
        </p:spPr>
      </p:pic>
      <p:pic>
        <p:nvPicPr>
          <p:cNvPr id="25" name="Obraz 24">
            <a:extLst>
              <a:ext uri="{FF2B5EF4-FFF2-40B4-BE49-F238E27FC236}">
                <a16:creationId xmlns:a16="http://schemas.microsoft.com/office/drawing/2014/main" id="{9C07CD15-C075-0E38-7F5A-E8071B55F7DD}"/>
              </a:ext>
            </a:extLst>
          </p:cNvPr>
          <p:cNvPicPr>
            <a:picLocks noChangeAspect="1"/>
          </p:cNvPicPr>
          <p:nvPr/>
        </p:nvPicPr>
        <p:blipFill>
          <a:blip r:embed="rId7"/>
          <a:stretch>
            <a:fillRect/>
          </a:stretch>
        </p:blipFill>
        <p:spPr>
          <a:xfrm>
            <a:off x="184686" y="4374275"/>
            <a:ext cx="4703383" cy="493916"/>
          </a:xfrm>
          <a:prstGeom prst="rect">
            <a:avLst/>
          </a:prstGeom>
        </p:spPr>
      </p:pic>
      <p:pic>
        <p:nvPicPr>
          <p:cNvPr id="27" name="Obraz 26">
            <a:extLst>
              <a:ext uri="{FF2B5EF4-FFF2-40B4-BE49-F238E27FC236}">
                <a16:creationId xmlns:a16="http://schemas.microsoft.com/office/drawing/2014/main" id="{9D9BD5BF-47AC-2BC0-ECD1-B0739313F8E2}"/>
              </a:ext>
            </a:extLst>
          </p:cNvPr>
          <p:cNvPicPr>
            <a:picLocks noChangeAspect="1"/>
          </p:cNvPicPr>
          <p:nvPr/>
        </p:nvPicPr>
        <p:blipFill>
          <a:blip r:embed="rId8"/>
          <a:stretch>
            <a:fillRect/>
          </a:stretch>
        </p:blipFill>
        <p:spPr>
          <a:xfrm>
            <a:off x="4516018" y="873953"/>
            <a:ext cx="4544606" cy="2797080"/>
          </a:xfrm>
          <a:prstGeom prst="rect">
            <a:avLst/>
          </a:prstGeom>
        </p:spPr>
      </p:pic>
    </p:spTree>
    <p:extLst>
      <p:ext uri="{BB962C8B-B14F-4D97-AF65-F5344CB8AC3E}">
        <p14:creationId xmlns:p14="http://schemas.microsoft.com/office/powerpoint/2010/main" val="250029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7ECFF-AC84-0234-8E5E-1D9F7869B38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55583C9-54F3-FCFD-AE11-8E9ADFD0D6D8}"/>
              </a:ext>
            </a:extLst>
          </p:cNvPr>
          <p:cNvSpPr>
            <a:spLocks noGrp="1"/>
          </p:cNvSpPr>
          <p:nvPr>
            <p:ph type="title"/>
          </p:nvPr>
        </p:nvSpPr>
        <p:spPr/>
        <p:txBody>
          <a:bodyPr/>
          <a:lstStyle/>
          <a:p>
            <a:r>
              <a:rPr lang="pl-PL" sz="3600" dirty="0"/>
              <a:t>ZASADY ROZUMOWANIA W NAUKACH PRZYRODNICZYCH</a:t>
            </a:r>
            <a:endParaRPr lang="en-US" sz="3600" dirty="0"/>
          </a:p>
        </p:txBody>
      </p:sp>
      <p:sp>
        <p:nvSpPr>
          <p:cNvPr id="3" name="pole tekstowe 2">
            <a:extLst>
              <a:ext uri="{FF2B5EF4-FFF2-40B4-BE49-F238E27FC236}">
                <a16:creationId xmlns:a16="http://schemas.microsoft.com/office/drawing/2014/main" id="{A8817124-6B09-819D-0E4E-D800F14F01AF}"/>
              </a:ext>
            </a:extLst>
          </p:cNvPr>
          <p:cNvSpPr txBox="1"/>
          <p:nvPr/>
        </p:nvSpPr>
        <p:spPr>
          <a:xfrm>
            <a:off x="457200" y="1417638"/>
            <a:ext cx="8507288" cy="5201424"/>
          </a:xfrm>
          <a:prstGeom prst="rect">
            <a:avLst/>
          </a:prstGeom>
          <a:noFill/>
        </p:spPr>
        <p:txBody>
          <a:bodyPr wrap="square" rtlCol="0">
            <a:spAutoFit/>
          </a:bodyPr>
          <a:lstStyle/>
          <a:p>
            <a:pPr algn="ctr"/>
            <a:r>
              <a:rPr lang="pl-PL" dirty="0">
                <a:latin typeface="AngsanaUPC" panose="020B0502040204020203" pitchFamily="18" charset="-34"/>
                <a:cs typeface="AngsanaUPC" panose="020B0502040204020203" pitchFamily="18" charset="-34"/>
              </a:rPr>
              <a:t>ZASADA I</a:t>
            </a:r>
          </a:p>
          <a:p>
            <a:pPr algn="ctr"/>
            <a:r>
              <a:rPr lang="pl-PL" sz="2000" i="1" dirty="0">
                <a:latin typeface="Times New Roman" panose="02020603050405020304" pitchFamily="18" charset="0"/>
                <a:cs typeface="Times New Roman" panose="02020603050405020304" pitchFamily="18" charset="0"/>
              </a:rPr>
              <a:t>Nie należy rozważać innych przyczyn naturalnych zjawisk ponad te, które są zarazem prawdziwe i dostateczne dla wyjaśnienia ich występowania </a:t>
            </a:r>
          </a:p>
          <a:p>
            <a:pPr algn="ctr"/>
            <a:endParaRPr lang="pl-PL" sz="2000" i="1"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Dlatego przyrodniczy twierdzą, że Natura niczego nie robi na próżno, a wszystko ponad to, co dobrze służy jej opisowi, jest zbędne [Ockham]. Jeżeli Natura lubi prostotę [Kepler] i nie dopuszcza odwoływania się do zbytecznych przyczyn. </a:t>
            </a:r>
          </a:p>
          <a:p>
            <a:pPr algn="ctr"/>
            <a:r>
              <a:rPr lang="pl-PL" dirty="0">
                <a:latin typeface="AngsanaUPC" panose="020B0502040204020203" pitchFamily="18" charset="-34"/>
                <a:cs typeface="AngsanaUPC" panose="020B0502040204020203" pitchFamily="18" charset="-34"/>
              </a:rPr>
              <a:t>ZASADA II</a:t>
            </a:r>
          </a:p>
          <a:p>
            <a:pPr algn="ctr"/>
            <a:r>
              <a:rPr lang="pl-PL" sz="2000" i="1" dirty="0">
                <a:latin typeface="Times New Roman" panose="02020603050405020304" pitchFamily="18" charset="0"/>
                <a:cs typeface="Times New Roman" panose="02020603050405020304" pitchFamily="18" charset="0"/>
              </a:rPr>
              <a:t>Dlatego tym samym zjawiskom naturalnym należy w miarę możliwości przypisywać te same przyczyny</a:t>
            </a:r>
          </a:p>
          <a:p>
            <a:pPr algn="ctr"/>
            <a:endParaRPr lang="pl-PL" sz="2000" i="1"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Tak jak oddychaniu człowieka i zwierzęcia, spadaniu kamieni w Europie i w Ameryce, światłu od naszego ognia kuchennego i od Słońca, odbiciu światła od Ziemi i od planet.  </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0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FDF922-198E-C54C-E1DD-70818E6F0294}"/>
              </a:ext>
            </a:extLst>
          </p:cNvPr>
          <p:cNvSpPr>
            <a:spLocks noGrp="1"/>
          </p:cNvSpPr>
          <p:nvPr>
            <p:ph type="title"/>
          </p:nvPr>
        </p:nvSpPr>
        <p:spPr/>
        <p:txBody>
          <a:bodyPr/>
          <a:lstStyle/>
          <a:p>
            <a:r>
              <a:rPr lang="pl-PL" sz="3600" dirty="0"/>
              <a:t>ZASADY ROZUMOWANIA W NAUKACH PRZYRODNICZYCH</a:t>
            </a:r>
            <a:endParaRPr lang="en-US" sz="3600" dirty="0"/>
          </a:p>
        </p:txBody>
      </p:sp>
      <p:sp>
        <p:nvSpPr>
          <p:cNvPr id="3" name="pole tekstowe 2">
            <a:extLst>
              <a:ext uri="{FF2B5EF4-FFF2-40B4-BE49-F238E27FC236}">
                <a16:creationId xmlns:a16="http://schemas.microsoft.com/office/drawing/2014/main" id="{8209F5BC-4EC1-FE6D-979B-2D5A0EA7DC87}"/>
              </a:ext>
            </a:extLst>
          </p:cNvPr>
          <p:cNvSpPr txBox="1"/>
          <p:nvPr/>
        </p:nvSpPr>
        <p:spPr>
          <a:xfrm>
            <a:off x="457200" y="1417638"/>
            <a:ext cx="8507288" cy="4893647"/>
          </a:xfrm>
          <a:prstGeom prst="rect">
            <a:avLst/>
          </a:prstGeom>
          <a:noFill/>
        </p:spPr>
        <p:txBody>
          <a:bodyPr wrap="square" rtlCol="0">
            <a:spAutoFit/>
          </a:bodyPr>
          <a:lstStyle/>
          <a:p>
            <a:pPr algn="ctr"/>
            <a:r>
              <a:rPr lang="pl-PL" dirty="0">
                <a:latin typeface="AngsanaUPC" panose="020B0502040204020203" pitchFamily="18" charset="-34"/>
                <a:cs typeface="AngsanaUPC" panose="020B0502040204020203" pitchFamily="18" charset="-34"/>
              </a:rPr>
              <a:t>ZASADA III</a:t>
            </a:r>
          </a:p>
          <a:p>
            <a:pPr algn="ctr"/>
            <a:r>
              <a:rPr lang="pl-PL" sz="2000" i="1" dirty="0">
                <a:latin typeface="Times New Roman" panose="02020603050405020304" pitchFamily="18" charset="0"/>
                <a:cs typeface="Times New Roman" panose="02020603050405020304" pitchFamily="18" charset="0"/>
              </a:rPr>
              <a:t>Te własności ciał, które nie mogą być wzmocnione  </a:t>
            </a:r>
          </a:p>
          <a:p>
            <a:pPr algn="ctr"/>
            <a:endParaRPr lang="pl-PL" sz="2000" i="1"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Dlatego przyrodniczy twierdzą, że Natura niczego nie robi na próżno, a wszystko ponad to, co dobrze służy jej opisowi, jest zbędne [Ockham]. Jeżeli Natura lubi prostotę [Kepler] i nie dopuszcza odwoływania się do zbytecznych przyczyn. </a:t>
            </a:r>
          </a:p>
          <a:p>
            <a:pPr algn="ctr"/>
            <a:r>
              <a:rPr lang="pl-PL" dirty="0">
                <a:latin typeface="AngsanaUPC" panose="020B0502040204020203" pitchFamily="18" charset="-34"/>
                <a:cs typeface="AngsanaUPC" panose="020B0502040204020203" pitchFamily="18" charset="-34"/>
              </a:rPr>
              <a:t>ZASADA II</a:t>
            </a:r>
          </a:p>
          <a:p>
            <a:pPr algn="ctr"/>
            <a:r>
              <a:rPr lang="pl-PL" sz="2000" i="1" dirty="0">
                <a:latin typeface="Times New Roman" panose="02020603050405020304" pitchFamily="18" charset="0"/>
                <a:cs typeface="Times New Roman" panose="02020603050405020304" pitchFamily="18" charset="0"/>
              </a:rPr>
              <a:t>Dlatego tym samym zjawiskom naturalnym należy w miarę możliwości przypisywać te same przyczyny</a:t>
            </a:r>
          </a:p>
          <a:p>
            <a:pPr algn="ctr"/>
            <a:endParaRPr lang="pl-PL" sz="2000" i="1"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Tak jak oddychaniu człowieka i zwierzęcia, spadaniu kamieni w Europie i w Ameryce, światłu od naszego ognia kuchennego i od Słońca, odbiciu światła od Ziemi i od planet.  </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19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a:extLst>
              <a:ext uri="{FF2B5EF4-FFF2-40B4-BE49-F238E27FC236}">
                <a16:creationId xmlns:a16="http://schemas.microsoft.com/office/drawing/2014/main" id="{965A7F19-037E-41FE-9D14-DDF2FF659541}"/>
              </a:ext>
            </a:extLst>
          </p:cNvPr>
          <p:cNvSpPr>
            <a:spLocks noGrp="1" noChangeArrowheads="1"/>
          </p:cNvSpPr>
          <p:nvPr>
            <p:ph type="title"/>
          </p:nvPr>
        </p:nvSpPr>
        <p:spPr>
          <a:xfrm>
            <a:off x="298450" y="-171450"/>
            <a:ext cx="8229600" cy="1143000"/>
          </a:xfrm>
        </p:spPr>
        <p:txBody>
          <a:bodyPr/>
          <a:lstStyle/>
          <a:p>
            <a:r>
              <a:rPr lang="pl-PL" altLang="en-US" sz="3600"/>
              <a:t>Newton’s universe</a:t>
            </a:r>
            <a:endParaRPr lang="en-US" altLang="en-US" sz="3600"/>
          </a:p>
        </p:txBody>
      </p:sp>
      <p:sp>
        <p:nvSpPr>
          <p:cNvPr id="29699" name="pole tekstowe 2">
            <a:extLst>
              <a:ext uri="{FF2B5EF4-FFF2-40B4-BE49-F238E27FC236}">
                <a16:creationId xmlns:a16="http://schemas.microsoft.com/office/drawing/2014/main" id="{75197A4D-A4CE-011D-2B21-44DEC908C0C5}"/>
              </a:ext>
            </a:extLst>
          </p:cNvPr>
          <p:cNvSpPr txBox="1">
            <a:spLocks noChangeArrowheads="1"/>
          </p:cNvSpPr>
          <p:nvPr/>
        </p:nvSpPr>
        <p:spPr bwMode="auto">
          <a:xfrm>
            <a:off x="146050" y="765175"/>
            <a:ext cx="8532813"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en-US" sz="1800" dirty="0">
                <a:solidFill>
                  <a:schemeClr val="tx2"/>
                </a:solidFill>
              </a:rPr>
              <a:t>Ale użycie nazwiska Newtona jako rozpoznawalnej „marki” wynika z wpływu, jakie jego prace wywarły na kulturę. Największy spadek po nim – mechanika Newtona – wpłynęła na ludzkie życie poprzez pogłębienie wiedzy o świecie, poprzez rozszerzenie naszych możliwości kontroli nad nim, i kształtując jak różnie naukowcy i nie-naukowcy go doświadczają. </a:t>
            </a:r>
          </a:p>
          <a:p>
            <a:pPr>
              <a:spcBef>
                <a:spcPct val="0"/>
              </a:spcBef>
              <a:spcAft>
                <a:spcPts val="600"/>
              </a:spcAft>
              <a:buFontTx/>
              <a:buNone/>
            </a:pPr>
            <a:r>
              <a:rPr lang="pl-PL" altLang="en-US" sz="1800" dirty="0">
                <a:solidFill>
                  <a:schemeClr val="tx2"/>
                </a:solidFill>
              </a:rPr>
              <a:t>Nadejście wszechświata Newtona było pociągające, wyzwalające a nawet komfortowe dla wielu z nich w XVII i XVIII wieku; jego obietnica była że świat nie jest miejscem chaotycznym, pogmatwanym i zagrażającym – rządzonym przez złowróżbne [</a:t>
            </a:r>
            <a:r>
              <a:rPr lang="pl-PL" altLang="en-US" sz="1800" dirty="0" err="1">
                <a:solidFill>
                  <a:schemeClr val="tx2"/>
                </a:solidFill>
              </a:rPr>
              <a:t>ocult</a:t>
            </a:r>
            <a:r>
              <a:rPr lang="pl-PL" altLang="en-US" sz="1800" dirty="0">
                <a:solidFill>
                  <a:schemeClr val="tx2"/>
                </a:solidFill>
              </a:rPr>
              <a:t>] siły i pełen zagadkowych zjawisk – ale jest prosty, elegancki i zrozumiały. Dzieło Newtona pomogło ludziom zrozumieć w nowy sposób podstawowe problemy, których człowiek poszukiwał: co może wiedzieć, jak powinien się zachowywać [</a:t>
            </a:r>
            <a:r>
              <a:rPr lang="pl-PL" altLang="en-US" sz="1800" dirty="0" err="1">
                <a:solidFill>
                  <a:schemeClr val="tx2"/>
                </a:solidFill>
              </a:rPr>
              <a:t>act</a:t>
            </a:r>
            <a:r>
              <a:rPr lang="pl-PL" altLang="en-US" sz="1800" dirty="0">
                <a:solidFill>
                  <a:schemeClr val="tx2"/>
                </a:solidFill>
              </a:rPr>
              <a:t>] i na co może liczyć [</a:t>
            </a:r>
            <a:r>
              <a:rPr lang="pl-PL" altLang="en-US" sz="1800" dirty="0" err="1">
                <a:solidFill>
                  <a:schemeClr val="tx2"/>
                </a:solidFill>
              </a:rPr>
              <a:t>hope</a:t>
            </a:r>
            <a:r>
              <a:rPr lang="pl-PL" altLang="en-US" sz="1800" dirty="0">
                <a:solidFill>
                  <a:schemeClr val="tx2"/>
                </a:solidFill>
              </a:rPr>
              <a:t>]</a:t>
            </a:r>
          </a:p>
          <a:p>
            <a:pPr>
              <a:spcBef>
                <a:spcPct val="0"/>
              </a:spcBef>
              <a:spcAft>
                <a:spcPts val="600"/>
              </a:spcAft>
              <a:buFontTx/>
              <a:buNone/>
            </a:pPr>
            <a:r>
              <a:rPr lang="pl-PL" altLang="en-US" sz="1800" dirty="0">
                <a:solidFill>
                  <a:schemeClr val="tx2"/>
                </a:solidFill>
              </a:rPr>
              <a:t>Newtona niebo i ziemia, zgodnie z jego mechaniką, nie były oddzielnymi miejscami z różnych substancji [</a:t>
            </a:r>
            <a:r>
              <a:rPr lang="pl-PL" altLang="en-US" sz="1800" dirty="0" err="1">
                <a:solidFill>
                  <a:schemeClr val="tx2"/>
                </a:solidFill>
              </a:rPr>
              <a:t>stuff</a:t>
            </a:r>
            <a:r>
              <a:rPr lang="pl-PL" altLang="en-US" sz="1800" dirty="0">
                <a:solidFill>
                  <a:schemeClr val="tx2"/>
                </a:solidFill>
              </a:rPr>
              <a:t>] ale częścią „</a:t>
            </a:r>
            <a:r>
              <a:rPr lang="pl-PL" altLang="en-US" sz="1800" dirty="0" err="1">
                <a:solidFill>
                  <a:schemeClr val="tx2"/>
                </a:solidFill>
              </a:rPr>
              <a:t>uni-verse</a:t>
            </a:r>
            <a:r>
              <a:rPr lang="pl-PL" altLang="en-US" sz="1800" dirty="0">
                <a:solidFill>
                  <a:schemeClr val="tx2"/>
                </a:solidFill>
              </a:rPr>
              <a:t>” w którym przestrzeń i czas – i prawa które nimi rządzą, są jednakowe, jednorodne i takie same we wszystkich skalach. Nie jest rządzony przez duchy czy zjawy, które się pojawiają i znikają w nieprzewidywalnie. Wszystko ma swoją tożsamość i jest umieszczone we właściwym [</a:t>
            </a:r>
            <a:r>
              <a:rPr lang="pl-PL" altLang="en-US" sz="1800" dirty="0" err="1">
                <a:solidFill>
                  <a:schemeClr val="tx2"/>
                </a:solidFill>
              </a:rPr>
              <a:t>specific</a:t>
            </a:r>
            <a:r>
              <a:rPr lang="pl-PL" altLang="en-US" sz="1800" dirty="0">
                <a:solidFill>
                  <a:schemeClr val="tx2"/>
                </a:solidFill>
              </a:rPr>
              <a:t>] miejscu i czasie. Świat Newtona to jak stół bilardowy […]</a:t>
            </a:r>
          </a:p>
          <a:p>
            <a:pPr>
              <a:spcBef>
                <a:spcPct val="0"/>
              </a:spcBef>
              <a:spcAft>
                <a:spcPts val="600"/>
              </a:spcAft>
              <a:buFontTx/>
              <a:buNone/>
            </a:pPr>
            <a:r>
              <a:rPr lang="pl-PL" altLang="en-US" sz="1600" dirty="0">
                <a:solidFill>
                  <a:schemeClr val="tx2"/>
                </a:solidFill>
              </a:rPr>
              <a:t>Robert </a:t>
            </a:r>
            <a:r>
              <a:rPr lang="pl-PL" altLang="en-US" sz="1600" dirty="0" err="1">
                <a:solidFill>
                  <a:schemeClr val="tx2"/>
                </a:solidFill>
              </a:rPr>
              <a:t>Crease</a:t>
            </a:r>
            <a:r>
              <a:rPr lang="pl-PL" altLang="en-US" sz="1600" dirty="0">
                <a:solidFill>
                  <a:schemeClr val="tx2"/>
                </a:solidFill>
              </a:rPr>
              <a:t>, </a:t>
            </a:r>
            <a:r>
              <a:rPr lang="pl-PL" altLang="en-US" sz="1600" i="1" dirty="0">
                <a:solidFill>
                  <a:schemeClr val="tx2"/>
                </a:solidFill>
              </a:rPr>
              <a:t>Critical Point. The quantum </a:t>
            </a:r>
            <a:r>
              <a:rPr lang="pl-PL" altLang="en-US" sz="1600" i="1" dirty="0" err="1">
                <a:solidFill>
                  <a:schemeClr val="tx2"/>
                </a:solidFill>
              </a:rPr>
              <a:t>worlds</a:t>
            </a:r>
            <a:r>
              <a:rPr lang="pl-PL" altLang="en-US" sz="1600" dirty="0">
                <a:solidFill>
                  <a:schemeClr val="tx2"/>
                </a:solidFill>
              </a:rPr>
              <a:t>, Physicsworld.com, no. 26, March 2013</a:t>
            </a:r>
          </a:p>
          <a:p>
            <a:pPr>
              <a:spcBef>
                <a:spcPct val="0"/>
              </a:spcBef>
              <a:spcAft>
                <a:spcPts val="600"/>
              </a:spcAft>
              <a:buFontTx/>
              <a:buNone/>
            </a:pPr>
            <a:r>
              <a:rPr lang="pl-PL" altLang="en-US" sz="1800" dirty="0">
                <a:solidFill>
                  <a:srgbClr val="000099"/>
                </a:solidFill>
              </a:rPr>
              <a:t>Od Newtona świat jest normalny – materialny i przewidywalny. Dziwaczne pojęcia </a:t>
            </a:r>
            <a:r>
              <a:rPr lang="pl-PL" altLang="en-US" sz="1800" i="1" dirty="0">
                <a:solidFill>
                  <a:srgbClr val="000099"/>
                </a:solidFill>
              </a:rPr>
              <a:t>pierwiastków, eterów</a:t>
            </a:r>
            <a:r>
              <a:rPr lang="pl-PL" altLang="en-US" sz="1800" dirty="0">
                <a:solidFill>
                  <a:srgbClr val="000099"/>
                </a:solidFill>
              </a:rPr>
              <a:t> </a:t>
            </a:r>
            <a:r>
              <a:rPr lang="pl-PL" altLang="en-US" sz="1800" i="1" dirty="0">
                <a:solidFill>
                  <a:srgbClr val="000099"/>
                </a:solidFill>
              </a:rPr>
              <a:t>i duchów</a:t>
            </a:r>
            <a:r>
              <a:rPr lang="pl-PL" altLang="en-US" sz="1800" dirty="0">
                <a:solidFill>
                  <a:srgbClr val="000099"/>
                </a:solidFill>
              </a:rPr>
              <a:t> zniknęły z nauki (tj. fizyki). </a:t>
            </a:r>
            <a:endParaRPr lang="en-US" altLang="en-US" sz="1800" dirty="0">
              <a:solidFill>
                <a:srgbClr val="0000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B180CE52-B70F-036B-9365-840AFF0B7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92696"/>
            <a:ext cx="6121102" cy="577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a:extLst>
              <a:ext uri="{FF2B5EF4-FFF2-40B4-BE49-F238E27FC236}">
                <a16:creationId xmlns:a16="http://schemas.microsoft.com/office/drawing/2014/main" id="{66BF396E-CD66-1F1D-D3B8-F380E138C9A9}"/>
              </a:ext>
            </a:extLst>
          </p:cNvPr>
          <p:cNvSpPr>
            <a:spLocks noGrp="1" noChangeArrowheads="1"/>
          </p:cNvSpPr>
          <p:nvPr>
            <p:ph type="title"/>
          </p:nvPr>
        </p:nvSpPr>
        <p:spPr>
          <a:xfrm>
            <a:off x="-230188" y="-228600"/>
            <a:ext cx="8229601" cy="1143000"/>
          </a:xfrm>
        </p:spPr>
        <p:txBody>
          <a:bodyPr/>
          <a:lstStyle/>
          <a:p>
            <a:pPr eaLnBrk="1" hangingPunct="1"/>
            <a:r>
              <a:rPr lang="pl-PL" altLang="it-IT" sz="3600"/>
              <a:t>Sztafeta postępu naukowego</a:t>
            </a:r>
            <a:endParaRPr lang="en-AU" altLang="it-IT" sz="3600"/>
          </a:p>
        </p:txBody>
      </p:sp>
      <p:sp>
        <p:nvSpPr>
          <p:cNvPr id="2" name="pole tekstowe 1">
            <a:extLst>
              <a:ext uri="{FF2B5EF4-FFF2-40B4-BE49-F238E27FC236}">
                <a16:creationId xmlns:a16="http://schemas.microsoft.com/office/drawing/2014/main" id="{86B8B1E9-A2AF-5343-E995-1379D6916281}"/>
              </a:ext>
            </a:extLst>
          </p:cNvPr>
          <p:cNvSpPr txBox="1"/>
          <p:nvPr/>
        </p:nvSpPr>
        <p:spPr>
          <a:xfrm>
            <a:off x="395536" y="6597352"/>
            <a:ext cx="4754507" cy="369332"/>
          </a:xfrm>
          <a:prstGeom prst="rect">
            <a:avLst/>
          </a:prstGeom>
          <a:noFill/>
        </p:spPr>
        <p:txBody>
          <a:bodyPr wrap="none" rtlCol="0">
            <a:spAutoFit/>
          </a:bodyPr>
          <a:lstStyle/>
          <a:p>
            <a:r>
              <a:rPr lang="pl-PL" sz="1800" dirty="0"/>
              <a:t>G. Karwasz i in. </a:t>
            </a:r>
            <a:r>
              <a:rPr lang="pl-PL" sz="1800" i="1" dirty="0"/>
              <a:t>Toruński po-ręcznik do fizyki</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C09023F6-4D26-3C50-5C4E-65D975CA3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47088"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5">
            <a:extLst>
              <a:ext uri="{FF2B5EF4-FFF2-40B4-BE49-F238E27FC236}">
                <a16:creationId xmlns:a16="http://schemas.microsoft.com/office/drawing/2014/main" id="{28AC538D-8364-30FC-6CD5-B9AE4BC9D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289300"/>
            <a:ext cx="851376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10">
            <a:extLst>
              <a:ext uri="{FF2B5EF4-FFF2-40B4-BE49-F238E27FC236}">
                <a16:creationId xmlns:a16="http://schemas.microsoft.com/office/drawing/2014/main" id="{2B14FFFB-0F78-CE5A-BEBC-EEE279C2E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5157788"/>
            <a:ext cx="8424862"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 Box 11">
            <a:extLst>
              <a:ext uri="{FF2B5EF4-FFF2-40B4-BE49-F238E27FC236}">
                <a16:creationId xmlns:a16="http://schemas.microsoft.com/office/drawing/2014/main" id="{266EEF13-C853-5C4E-232C-E0F52D9287AC}"/>
              </a:ext>
            </a:extLst>
          </p:cNvPr>
          <p:cNvSpPr txBox="1">
            <a:spLocks noChangeArrowheads="1"/>
          </p:cNvSpPr>
          <p:nvPr/>
        </p:nvSpPr>
        <p:spPr bwMode="auto">
          <a:xfrm>
            <a:off x="3040063" y="6329363"/>
            <a:ext cx="614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0033CC"/>
                </a:solidFill>
              </a:rPr>
              <a:t>Principia Matematicae Philosophia Naturale, 2-gie wydanie</a:t>
            </a:r>
            <a:endParaRPr lang="en-AU" altLang="it-IT" sz="1800">
              <a:solidFill>
                <a:srgbClr val="0033CC"/>
              </a:solidFill>
            </a:endParaRPr>
          </a:p>
        </p:txBody>
      </p:sp>
      <p:sp>
        <p:nvSpPr>
          <p:cNvPr id="30726" name="Line 12">
            <a:extLst>
              <a:ext uri="{FF2B5EF4-FFF2-40B4-BE49-F238E27FC236}">
                <a16:creationId xmlns:a16="http://schemas.microsoft.com/office/drawing/2014/main" id="{C257B84C-E7A8-0D46-CBA4-F81A872CFA8E}"/>
              </a:ext>
            </a:extLst>
          </p:cNvPr>
          <p:cNvSpPr>
            <a:spLocks noChangeShapeType="1"/>
          </p:cNvSpPr>
          <p:nvPr/>
        </p:nvSpPr>
        <p:spPr bwMode="auto">
          <a:xfrm>
            <a:off x="2195513" y="4797425"/>
            <a:ext cx="22320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8EE3C8F5-1EDE-FDE1-F6F4-6DEFDBE00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566738"/>
            <a:ext cx="9039225"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Line 5">
            <a:extLst>
              <a:ext uri="{FF2B5EF4-FFF2-40B4-BE49-F238E27FC236}">
                <a16:creationId xmlns:a16="http://schemas.microsoft.com/office/drawing/2014/main" id="{C7CD6078-AF2C-2CE3-55C0-8348F41C1585}"/>
              </a:ext>
            </a:extLst>
          </p:cNvPr>
          <p:cNvSpPr>
            <a:spLocks noChangeShapeType="1"/>
          </p:cNvSpPr>
          <p:nvPr/>
        </p:nvSpPr>
        <p:spPr bwMode="auto">
          <a:xfrm>
            <a:off x="5435600" y="11969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8" name="Line 6">
            <a:extLst>
              <a:ext uri="{FF2B5EF4-FFF2-40B4-BE49-F238E27FC236}">
                <a16:creationId xmlns:a16="http://schemas.microsoft.com/office/drawing/2014/main" id="{2AA0C377-DF9E-C6BF-8E0F-960A5DF26600}"/>
              </a:ext>
            </a:extLst>
          </p:cNvPr>
          <p:cNvSpPr>
            <a:spLocks noChangeShapeType="1"/>
          </p:cNvSpPr>
          <p:nvPr/>
        </p:nvSpPr>
        <p:spPr bwMode="auto">
          <a:xfrm>
            <a:off x="5724525" y="21336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7">
            <a:extLst>
              <a:ext uri="{FF2B5EF4-FFF2-40B4-BE49-F238E27FC236}">
                <a16:creationId xmlns:a16="http://schemas.microsoft.com/office/drawing/2014/main" id="{1B86347F-38BA-9804-1211-47CD7B908F4D}"/>
              </a:ext>
            </a:extLst>
          </p:cNvPr>
          <p:cNvSpPr>
            <a:spLocks noChangeShapeType="1"/>
          </p:cNvSpPr>
          <p:nvPr/>
        </p:nvSpPr>
        <p:spPr bwMode="auto">
          <a:xfrm>
            <a:off x="230188" y="2441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8">
            <a:extLst>
              <a:ext uri="{FF2B5EF4-FFF2-40B4-BE49-F238E27FC236}">
                <a16:creationId xmlns:a16="http://schemas.microsoft.com/office/drawing/2014/main" id="{5D90446E-AE23-3327-B1AF-83F5499F4741}"/>
              </a:ext>
            </a:extLst>
          </p:cNvPr>
          <p:cNvSpPr>
            <a:spLocks noChangeShapeType="1"/>
          </p:cNvSpPr>
          <p:nvPr/>
        </p:nvSpPr>
        <p:spPr bwMode="auto">
          <a:xfrm>
            <a:off x="5435600" y="50847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9">
            <a:extLst>
              <a:ext uri="{FF2B5EF4-FFF2-40B4-BE49-F238E27FC236}">
                <a16:creationId xmlns:a16="http://schemas.microsoft.com/office/drawing/2014/main" id="{68324FA8-0B11-AA39-7394-035CE4080A49}"/>
              </a:ext>
            </a:extLst>
          </p:cNvPr>
          <p:cNvSpPr>
            <a:spLocks noChangeShapeType="1"/>
          </p:cNvSpPr>
          <p:nvPr/>
        </p:nvSpPr>
        <p:spPr bwMode="auto">
          <a:xfrm>
            <a:off x="250825" y="6308725"/>
            <a:ext cx="36004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10">
            <a:extLst>
              <a:ext uri="{FF2B5EF4-FFF2-40B4-BE49-F238E27FC236}">
                <a16:creationId xmlns:a16="http://schemas.microsoft.com/office/drawing/2014/main" id="{4D4F3DDA-A79D-C7C3-55A6-CB16851E719E}"/>
              </a:ext>
            </a:extLst>
          </p:cNvPr>
          <p:cNvSpPr>
            <a:spLocks noChangeShapeType="1"/>
          </p:cNvSpPr>
          <p:nvPr/>
        </p:nvSpPr>
        <p:spPr bwMode="auto">
          <a:xfrm>
            <a:off x="4572000" y="630872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5698D576-2097-1A90-77F5-8408670A6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865188"/>
            <a:ext cx="8988425" cy="512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Line 5">
            <a:extLst>
              <a:ext uri="{FF2B5EF4-FFF2-40B4-BE49-F238E27FC236}">
                <a16:creationId xmlns:a16="http://schemas.microsoft.com/office/drawing/2014/main" id="{8B96DB33-450D-9205-FE39-8D3D60A6A97C}"/>
              </a:ext>
            </a:extLst>
          </p:cNvPr>
          <p:cNvSpPr>
            <a:spLocks noChangeShapeType="1"/>
          </p:cNvSpPr>
          <p:nvPr/>
        </p:nvSpPr>
        <p:spPr bwMode="auto">
          <a:xfrm>
            <a:off x="395288" y="1412875"/>
            <a:ext cx="511333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 name="Line 6">
            <a:extLst>
              <a:ext uri="{FF2B5EF4-FFF2-40B4-BE49-F238E27FC236}">
                <a16:creationId xmlns:a16="http://schemas.microsoft.com/office/drawing/2014/main" id="{304140B8-476C-0812-DB61-E0C206553E3A}"/>
              </a:ext>
            </a:extLst>
          </p:cNvPr>
          <p:cNvSpPr>
            <a:spLocks noChangeShapeType="1"/>
          </p:cNvSpPr>
          <p:nvPr/>
        </p:nvSpPr>
        <p:spPr bwMode="auto">
          <a:xfrm>
            <a:off x="1042988" y="20701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Line 7">
            <a:extLst>
              <a:ext uri="{FF2B5EF4-FFF2-40B4-BE49-F238E27FC236}">
                <a16:creationId xmlns:a16="http://schemas.microsoft.com/office/drawing/2014/main" id="{A4B49F4E-8656-15AB-B4DD-A537F6C136A1}"/>
              </a:ext>
            </a:extLst>
          </p:cNvPr>
          <p:cNvSpPr>
            <a:spLocks noChangeShapeType="1"/>
          </p:cNvSpPr>
          <p:nvPr/>
        </p:nvSpPr>
        <p:spPr bwMode="auto">
          <a:xfrm>
            <a:off x="5508625" y="21082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Line 8">
            <a:extLst>
              <a:ext uri="{FF2B5EF4-FFF2-40B4-BE49-F238E27FC236}">
                <a16:creationId xmlns:a16="http://schemas.microsoft.com/office/drawing/2014/main" id="{B58AC5A5-C372-BD8A-0FFA-C90D991C7904}"/>
              </a:ext>
            </a:extLst>
          </p:cNvPr>
          <p:cNvSpPr>
            <a:spLocks noChangeShapeType="1"/>
          </p:cNvSpPr>
          <p:nvPr/>
        </p:nvSpPr>
        <p:spPr bwMode="auto">
          <a:xfrm>
            <a:off x="5795963" y="40306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9FB95E23-4F92-B730-7C5D-86CCE860F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438"/>
            <a:ext cx="8029575" cy="658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5">
            <a:extLst>
              <a:ext uri="{FF2B5EF4-FFF2-40B4-BE49-F238E27FC236}">
                <a16:creationId xmlns:a16="http://schemas.microsoft.com/office/drawing/2014/main" id="{CBF53EE7-0AF9-4D47-2F1B-14168934004C}"/>
              </a:ext>
            </a:extLst>
          </p:cNvPr>
          <p:cNvSpPr txBox="1">
            <a:spLocks noChangeArrowheads="1"/>
          </p:cNvSpPr>
          <p:nvPr/>
        </p:nvSpPr>
        <p:spPr bwMode="auto">
          <a:xfrm>
            <a:off x="8440738" y="6256338"/>
            <a:ext cx="604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400">
                <a:solidFill>
                  <a:srgbClr val="FF0000"/>
                </a:solidFill>
              </a:rPr>
              <a:t>[...]</a:t>
            </a:r>
            <a:endParaRPr lang="en-AU" altLang="it-IT" sz="2400">
              <a:solidFill>
                <a:srgbClr val="FF0000"/>
              </a:solidFill>
            </a:endParaRPr>
          </a:p>
        </p:txBody>
      </p:sp>
      <p:sp>
        <p:nvSpPr>
          <p:cNvPr id="33796" name="Line 6">
            <a:extLst>
              <a:ext uri="{FF2B5EF4-FFF2-40B4-BE49-F238E27FC236}">
                <a16:creationId xmlns:a16="http://schemas.microsoft.com/office/drawing/2014/main" id="{1DEFF256-04F0-A17F-23E4-89DEFF6FF50E}"/>
              </a:ext>
            </a:extLst>
          </p:cNvPr>
          <p:cNvSpPr>
            <a:spLocks noChangeShapeType="1"/>
          </p:cNvSpPr>
          <p:nvPr/>
        </p:nvSpPr>
        <p:spPr bwMode="auto">
          <a:xfrm>
            <a:off x="5181600" y="40481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Line 7">
            <a:extLst>
              <a:ext uri="{FF2B5EF4-FFF2-40B4-BE49-F238E27FC236}">
                <a16:creationId xmlns:a16="http://schemas.microsoft.com/office/drawing/2014/main" id="{359048BF-AB21-9B72-2024-9B1BF536F4BC}"/>
              </a:ext>
            </a:extLst>
          </p:cNvPr>
          <p:cNvSpPr>
            <a:spLocks noChangeShapeType="1"/>
          </p:cNvSpPr>
          <p:nvPr/>
        </p:nvSpPr>
        <p:spPr bwMode="auto">
          <a:xfrm>
            <a:off x="3276600" y="2060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A3CA2695-DA30-4630-BE52-BED5C4DD7780}"/>
              </a:ext>
            </a:extLst>
          </p:cNvPr>
          <p:cNvSpPr>
            <a:spLocks noGrp="1" noChangeArrowheads="1"/>
          </p:cNvSpPr>
          <p:nvPr>
            <p:ph type="title"/>
          </p:nvPr>
        </p:nvSpPr>
        <p:spPr>
          <a:xfrm>
            <a:off x="452438" y="-171450"/>
            <a:ext cx="8229600" cy="936625"/>
          </a:xfrm>
        </p:spPr>
        <p:txBody>
          <a:bodyPr/>
          <a:lstStyle/>
          <a:p>
            <a:r>
              <a:rPr lang="pl-PL" altLang="en-US" sz="3200"/>
              <a:t>Od Newtona do Einsteina</a:t>
            </a:r>
            <a:endParaRPr lang="en-US" altLang="en-US" sz="3200"/>
          </a:p>
        </p:txBody>
      </p:sp>
      <p:sp>
        <p:nvSpPr>
          <p:cNvPr id="3" name="Symbol zastępczy zawartości 2">
            <a:extLst>
              <a:ext uri="{FF2B5EF4-FFF2-40B4-BE49-F238E27FC236}">
                <a16:creationId xmlns:a16="http://schemas.microsoft.com/office/drawing/2014/main" id="{4A41C4FD-96C4-30CC-ECE9-13FCB984858D}"/>
              </a:ext>
            </a:extLst>
          </p:cNvPr>
          <p:cNvSpPr>
            <a:spLocks noGrp="1"/>
          </p:cNvSpPr>
          <p:nvPr>
            <p:ph idx="1"/>
          </p:nvPr>
        </p:nvSpPr>
        <p:spPr>
          <a:xfrm>
            <a:off x="0" y="539750"/>
            <a:ext cx="9136063" cy="4525963"/>
          </a:xfrm>
        </p:spPr>
        <p:txBody>
          <a:bodyPr/>
          <a:lstStyle/>
          <a:p>
            <a:pPr>
              <a:defRPr/>
            </a:pPr>
            <a:r>
              <a:rPr lang="pl-PL" sz="1750" dirty="0"/>
              <a:t>Najważniejszą pracą jego złotego wieku był artykuł zatytułowany „</a:t>
            </a:r>
            <a:r>
              <a:rPr lang="pl-PL" sz="1750" i="1" dirty="0" err="1"/>
              <a:t>Irenicum</a:t>
            </a:r>
            <a:r>
              <a:rPr lang="pl-PL" sz="1750" dirty="0"/>
              <a:t> czyli Kościelna Polityczność dążąca do pokoju" [</a:t>
            </a:r>
            <a:r>
              <a:rPr lang="pl-PL" sz="1750" dirty="0" err="1"/>
              <a:t>Irenicum</a:t>
            </a:r>
            <a:r>
              <a:rPr lang="pl-PL" sz="1750" dirty="0"/>
              <a:t> </a:t>
            </a:r>
            <a:r>
              <a:rPr lang="pl-PL" sz="1750" dirty="0" err="1"/>
              <a:t>or</a:t>
            </a:r>
            <a:r>
              <a:rPr lang="pl-PL" sz="1750" dirty="0"/>
              <a:t> </a:t>
            </a:r>
            <a:r>
              <a:rPr lang="pl-PL" sz="1750" dirty="0" err="1"/>
              <a:t>Ecclesiastical</a:t>
            </a:r>
            <a:r>
              <a:rPr lang="pl-PL" sz="1750" dirty="0"/>
              <a:t> </a:t>
            </a:r>
            <a:r>
              <a:rPr lang="pl-PL" sz="1750" dirty="0" err="1"/>
              <a:t>Polyty</a:t>
            </a:r>
            <a:r>
              <a:rPr lang="pl-PL" sz="1750" dirty="0"/>
              <a:t> </a:t>
            </a:r>
            <a:r>
              <a:rPr lang="pl-PL" sz="1750" dirty="0" err="1"/>
              <a:t>tending</a:t>
            </a:r>
            <a:r>
              <a:rPr lang="pl-PL" sz="1750" dirty="0"/>
              <a:t> to </a:t>
            </a:r>
            <a:r>
              <a:rPr lang="pl-PL" sz="1750" dirty="0" err="1"/>
              <a:t>peace</a:t>
            </a:r>
            <a:r>
              <a:rPr lang="pl-PL" sz="1750" dirty="0"/>
              <a:t>] Zasady religii Chrześcijańskiej znaleźć można w dokładnych słowach [express </a:t>
            </a:r>
            <a:r>
              <a:rPr lang="pl-PL" sz="1750" dirty="0" err="1"/>
              <a:t>words</a:t>
            </a:r>
            <a:r>
              <a:rPr lang="pl-PL" sz="1750" dirty="0"/>
              <a:t>]  Chrystusa i Apostołów – a nie w „metafizyce </a:t>
            </a:r>
            <a:r>
              <a:rPr lang="it-IT" sz="1750" dirty="0"/>
              <a:t>&amp;</a:t>
            </a:r>
            <a:r>
              <a:rPr lang="pl-PL" sz="1750" dirty="0"/>
              <a:t> filozofii” – i niekoniecznie w pismach [</a:t>
            </a:r>
            <a:r>
              <a:rPr lang="pl-PL" sz="1750" dirty="0" err="1"/>
              <a:t>scripture</a:t>
            </a:r>
            <a:r>
              <a:rPr lang="pl-PL" sz="1750" dirty="0"/>
              <a:t>] jak są one dziś ustalone. Początkowo wszystkie narody miały jedną religię, którymi podstawowymi wskazówkami były</a:t>
            </a:r>
          </a:p>
          <a:p>
            <a:pPr marL="558000" indent="0">
              <a:buFontTx/>
              <a:buNone/>
              <a:defRPr/>
            </a:pPr>
            <a:r>
              <a:rPr lang="pl-PL" sz="1700" dirty="0"/>
              <a:t>mieć jednego Boga, </a:t>
            </a:r>
            <a:r>
              <a:rPr lang="it-IT" sz="1700" dirty="0"/>
              <a:t>&amp;</a:t>
            </a:r>
            <a:r>
              <a:rPr lang="pl-PL" sz="1700" dirty="0"/>
              <a:t> nie wypaczać jego czci, ani nie profanować jego imienia; powstrzymać się od morderstwa, kradzieży, nierządu, </a:t>
            </a:r>
            <a:r>
              <a:rPr lang="it-IT" sz="1700" dirty="0"/>
              <a:t>&amp;</a:t>
            </a:r>
            <a:r>
              <a:rPr lang="pl-PL" sz="1700" dirty="0"/>
              <a:t> wszelkiej niesprawiedliwości; nie żywić się mięsem ani nie pić krwi żywych zwierząt, ale być miłościwym nawet dla hałaśliwych bestii; </a:t>
            </a:r>
            <a:r>
              <a:rPr lang="it-IT" sz="1700" dirty="0"/>
              <a:t>&amp;</a:t>
            </a:r>
            <a:r>
              <a:rPr lang="pl-PL" sz="1700" dirty="0"/>
              <a:t> ustalić Sądy sprawiedliwości we wszystkich miastach </a:t>
            </a:r>
            <a:r>
              <a:rPr lang="it-IT" sz="1700" dirty="0"/>
              <a:t>&amp;</a:t>
            </a:r>
            <a:r>
              <a:rPr lang="pl-PL" sz="1700" dirty="0"/>
              <a:t> i społecznościach poprzez przestrzeganie tych praw</a:t>
            </a:r>
          </a:p>
          <a:p>
            <a:pPr marL="197100" indent="0">
              <a:buFontTx/>
              <a:buNone/>
              <a:defRPr/>
            </a:pPr>
            <a:r>
              <a:rPr lang="pl-PL" sz="1750" dirty="0"/>
              <a:t>Ludzie jak Pitagoras, Sokrates czy Konfucjusz zdobyli tę mądrość i stopniowo stała się ona filozofią moralną pogan – „moralnym prawem wszystkich narodów” – mimo że większość z nich zmieniła się w idolatrię. Idolatria była naruszeniem pierwszego z wielkich przykazań, które przywołuje Newton – czcić i wielbić Boga. […] </a:t>
            </a:r>
          </a:p>
          <a:p>
            <a:pPr marL="197100" indent="0">
              <a:buFontTx/>
              <a:buNone/>
              <a:defRPr/>
            </a:pPr>
            <a:r>
              <a:rPr lang="pl-PL" sz="1750" dirty="0"/>
              <a:t>W kwestii społeczności Chrześcijańskich, Newton twierdził, że wszyscy ochrzczeni są członkami ciała Chrystusa, a nawet „kościoła”, nawet jeśli nie był członkami jakiegoś określonego kościoła lub denominacji.  </a:t>
            </a:r>
            <a:r>
              <a:rPr lang="pl-PL" sz="1800" dirty="0"/>
              <a:t>‚  </a:t>
            </a:r>
          </a:p>
          <a:p>
            <a:pPr marL="197100" indent="0">
              <a:buFontTx/>
              <a:buNone/>
              <a:defRPr/>
            </a:pPr>
            <a:r>
              <a:rPr lang="pl-PL" sz="1600" dirty="0"/>
              <a:t>Rob </a:t>
            </a:r>
            <a:r>
              <a:rPr lang="pl-PL" sz="1600" dirty="0" err="1"/>
              <a:t>Iliffe</a:t>
            </a:r>
            <a:r>
              <a:rPr lang="pl-PL" sz="1600" dirty="0"/>
              <a:t>, </a:t>
            </a:r>
            <a:r>
              <a:rPr lang="pl-PL" sz="1600" i="1" dirty="0"/>
              <a:t>Newton. A </a:t>
            </a:r>
            <a:r>
              <a:rPr lang="pl-PL" sz="1600" i="1" dirty="0" err="1"/>
              <a:t>very</a:t>
            </a:r>
            <a:r>
              <a:rPr lang="pl-PL" sz="1600" i="1" dirty="0"/>
              <a:t> </a:t>
            </a:r>
            <a:r>
              <a:rPr lang="pl-PL" sz="1600" i="1" dirty="0" err="1"/>
              <a:t>Short</a:t>
            </a:r>
            <a:r>
              <a:rPr lang="pl-PL" sz="1600" i="1" dirty="0"/>
              <a:t> </a:t>
            </a:r>
            <a:r>
              <a:rPr lang="pl-PL" sz="1600" i="1" dirty="0" err="1"/>
              <a:t>Introduction</a:t>
            </a:r>
            <a:r>
              <a:rPr lang="pl-PL" sz="1600" dirty="0"/>
              <a:t>, Oxford, 2007.</a:t>
            </a:r>
          </a:p>
          <a:p>
            <a:pPr marL="197100" indent="0">
              <a:buFontTx/>
              <a:buNone/>
              <a:defRPr/>
            </a:pPr>
            <a:r>
              <a:rPr lang="pl-PL" sz="1750" dirty="0">
                <a:solidFill>
                  <a:schemeClr val="accent2"/>
                </a:solidFill>
              </a:rPr>
              <a:t>Podobne wezwanie do pan-religii znajdziemy u Einsteina, którego „sytuacja” była podobna do Newtona: głęboko wierzący, ale formalnie przynależny do xxx.  Z etyką pogańską jednak się nie zgadzamy: zob. wykład  GK </a:t>
            </a:r>
            <a:r>
              <a:rPr lang="pl-PL" sz="1750" i="1" dirty="0">
                <a:solidFill>
                  <a:schemeClr val="accent2"/>
                </a:solidFill>
              </a:rPr>
              <a:t>Aksjologia:</a:t>
            </a:r>
            <a:r>
              <a:rPr lang="pl-PL" sz="1750" dirty="0">
                <a:solidFill>
                  <a:schemeClr val="accent2"/>
                </a:solidFill>
              </a:rPr>
              <a:t> „i nagle nowa etyka”</a:t>
            </a:r>
            <a:endParaRPr lang="en-US" sz="1750" dirty="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0AE0231-9DEF-1735-F65D-D6D515BBED2C}"/>
              </a:ext>
            </a:extLst>
          </p:cNvPr>
          <p:cNvSpPr>
            <a:spLocks noGrp="1" noChangeArrowheads="1"/>
          </p:cNvSpPr>
          <p:nvPr>
            <p:ph type="title"/>
          </p:nvPr>
        </p:nvSpPr>
        <p:spPr>
          <a:xfrm>
            <a:off x="107950" y="7938"/>
            <a:ext cx="8229600" cy="1143000"/>
          </a:xfrm>
        </p:spPr>
        <p:txBody>
          <a:bodyPr/>
          <a:lstStyle/>
          <a:p>
            <a:pPr eaLnBrk="1" hangingPunct="1"/>
            <a:r>
              <a:rPr lang="pl-PL" altLang="it-IT" sz="3600"/>
              <a:t>Wilhelm Leibniz (1646-1716)</a:t>
            </a:r>
            <a:endParaRPr lang="en-AU" altLang="it-IT" sz="3600"/>
          </a:p>
        </p:txBody>
      </p:sp>
      <p:sp>
        <p:nvSpPr>
          <p:cNvPr id="35843" name="Text Box 7">
            <a:extLst>
              <a:ext uri="{FF2B5EF4-FFF2-40B4-BE49-F238E27FC236}">
                <a16:creationId xmlns:a16="http://schemas.microsoft.com/office/drawing/2014/main" id="{A012B9D6-E34E-C524-BE00-416E82316428}"/>
              </a:ext>
            </a:extLst>
          </p:cNvPr>
          <p:cNvSpPr txBox="1">
            <a:spLocks noChangeArrowheads="1"/>
          </p:cNvSpPr>
          <p:nvPr/>
        </p:nvSpPr>
        <p:spPr bwMode="auto">
          <a:xfrm>
            <a:off x="1095375" y="2008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35844" name="Text Box 8">
            <a:extLst>
              <a:ext uri="{FF2B5EF4-FFF2-40B4-BE49-F238E27FC236}">
                <a16:creationId xmlns:a16="http://schemas.microsoft.com/office/drawing/2014/main" id="{5C49A947-4CE1-FCDE-4BF2-AB1627203041}"/>
              </a:ext>
            </a:extLst>
          </p:cNvPr>
          <p:cNvSpPr txBox="1">
            <a:spLocks noChangeArrowheads="1"/>
          </p:cNvSpPr>
          <p:nvPr/>
        </p:nvSpPr>
        <p:spPr bwMode="auto">
          <a:xfrm>
            <a:off x="358775" y="981075"/>
            <a:ext cx="8424863" cy="61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pl-PL" altLang="it-IT" sz="1900"/>
              <a:t> Twórca rachun</a:t>
            </a:r>
            <a:r>
              <a:rPr lang="it-IT" altLang="it-IT" sz="1900"/>
              <a:t>k</a:t>
            </a:r>
            <a:r>
              <a:rPr lang="pl-PL" altLang="it-IT" sz="1900"/>
              <a:t>u całkowego (i różniczkowego)</a:t>
            </a:r>
          </a:p>
          <a:p>
            <a:pPr eaLnBrk="1" hangingPunct="1">
              <a:spcBef>
                <a:spcPct val="0"/>
              </a:spcBef>
            </a:pPr>
            <a:r>
              <a:rPr lang="pl-PL" altLang="it-IT" sz="1900"/>
              <a:t> twórca prototypu kalkulatora mechanicznego</a:t>
            </a:r>
          </a:p>
          <a:p>
            <a:pPr eaLnBrk="1" hangingPunct="1">
              <a:spcBef>
                <a:spcPct val="0"/>
              </a:spcBef>
            </a:pPr>
            <a:r>
              <a:rPr lang="pl-PL" altLang="it-IT" sz="1900"/>
              <a:t> bibliotekarz, kronikarz, dyplomata, kanclerz na dworze w Hanowerze i Brunszwiku; przyczynił się do wyboru dynastii Hanowerskiej na tron Anglii</a:t>
            </a:r>
          </a:p>
          <a:p>
            <a:pPr eaLnBrk="1" hangingPunct="1">
              <a:spcBef>
                <a:spcPct val="0"/>
              </a:spcBef>
            </a:pPr>
            <a:r>
              <a:rPr lang="pl-PL" altLang="it-IT" sz="1900"/>
              <a:t> zainteresowania: polityka, prawo, filozofia, etyka, filologia, historia</a:t>
            </a:r>
          </a:p>
          <a:p>
            <a:pPr eaLnBrk="1" hangingPunct="1">
              <a:spcBef>
                <a:spcPct val="0"/>
              </a:spcBef>
            </a:pPr>
            <a:r>
              <a:rPr lang="pl-PL" altLang="it-IT" sz="1900"/>
              <a:t> pisał po niemiecku, łacinie, francusku, zapewne znał serbsko-łużycki</a:t>
            </a:r>
          </a:p>
          <a:p>
            <a:pPr eaLnBrk="1" hangingPunct="1">
              <a:spcBef>
                <a:spcPct val="0"/>
              </a:spcBef>
            </a:pPr>
            <a:r>
              <a:rPr lang="pl-PL" altLang="it-IT" sz="1900"/>
              <a:t> Monadologia” – wielość światów (?), a w zasadzie próba filozoficznej eksploatacji idei (nowej wówczas) atomu</a:t>
            </a:r>
          </a:p>
          <a:p>
            <a:pPr eaLnBrk="1" hangingPunct="1">
              <a:spcBef>
                <a:spcPct val="0"/>
              </a:spcBef>
            </a:pPr>
            <a:r>
              <a:rPr lang="pl-PL" altLang="it-IT" sz="1900"/>
              <a:t> „Esej o Teodycei” – jak Pan Bóg może pozwalać na zło</a:t>
            </a:r>
            <a:endParaRPr lang="it-IT" altLang="it-IT" sz="1900"/>
          </a:p>
          <a:p>
            <a:pPr eaLnBrk="1" hangingPunct="1">
              <a:spcBef>
                <a:spcPct val="0"/>
              </a:spcBef>
            </a:pPr>
            <a:endParaRPr lang="pl-PL" altLang="it-IT" sz="1900"/>
          </a:p>
          <a:p>
            <a:pPr eaLnBrk="1" hangingPunct="1">
              <a:spcBef>
                <a:spcPct val="0"/>
              </a:spcBef>
              <a:buFontTx/>
              <a:buNone/>
            </a:pPr>
            <a:r>
              <a:rPr lang="fr-FR" altLang="it-IT" sz="1900"/>
              <a:t>«Dieu existe-t-il? – Calculons!» Cet étrange dialogue résume en quelque sorte la démarche de Leibniz. L’essentiel s’y trouve: interrogation fondamentale sur métaphysique et sur l’Être suprême; réponse sous forme d’algèbre, à l’aide d’un alphabet des pensées qui permet du traiter les problèmes philosophiques comme on résout une équation</a:t>
            </a:r>
            <a:r>
              <a:rPr lang="pl-PL" altLang="it-IT" sz="1900"/>
              <a:t>. </a:t>
            </a:r>
          </a:p>
          <a:p>
            <a:pPr eaLnBrk="1" hangingPunct="1">
              <a:spcBef>
                <a:spcPct val="0"/>
              </a:spcBef>
              <a:buFontTx/>
              <a:buNone/>
            </a:pPr>
            <a:endParaRPr lang="fr-FR" altLang="it-IT" sz="2000"/>
          </a:p>
          <a:p>
            <a:pPr eaLnBrk="1" hangingPunct="1">
              <a:spcBef>
                <a:spcPct val="0"/>
              </a:spcBef>
              <a:buFontTx/>
              <a:buNone/>
            </a:pPr>
            <a:r>
              <a:rPr lang="pl-PL" altLang="it-IT" sz="1600"/>
              <a:t>Leibniz, </a:t>
            </a:r>
            <a:r>
              <a:rPr lang="pl-PL" altLang="it-IT" sz="1600" i="1"/>
              <a:t>Discours de m</a:t>
            </a:r>
            <a:r>
              <a:rPr lang="fr-FR" altLang="it-IT" sz="1600" i="1"/>
              <a:t>é</a:t>
            </a:r>
            <a:r>
              <a:rPr lang="pl-PL" altLang="it-IT" sz="1600" i="1"/>
              <a:t>taphysique</a:t>
            </a:r>
            <a:r>
              <a:rPr lang="pl-PL" altLang="it-IT" sz="1600"/>
              <a:t>, Roger-Pol Droit, </a:t>
            </a:r>
            <a:r>
              <a:rPr lang="pl-PL" altLang="it-IT" sz="1600" i="1"/>
              <a:t>Leibniz l’universel,</a:t>
            </a:r>
            <a:r>
              <a:rPr lang="pl-PL" altLang="it-IT" sz="1600"/>
              <a:t> przedmowa, </a:t>
            </a:r>
            <a:r>
              <a:rPr lang="fr-FR" altLang="it-IT" sz="1600"/>
              <a:t>Flammarion, 1996 </a:t>
            </a:r>
            <a:endParaRPr lang="pl-PL" altLang="it-IT" sz="1600"/>
          </a:p>
          <a:p>
            <a:pPr eaLnBrk="1" hangingPunct="1">
              <a:spcBef>
                <a:spcPct val="0"/>
              </a:spcBef>
              <a:buFontTx/>
              <a:buNone/>
            </a:pPr>
            <a:endParaRPr lang="fr-FR" altLang="it-IT" sz="1800"/>
          </a:p>
          <a:p>
            <a:pPr eaLnBrk="1" hangingPunct="1">
              <a:spcBef>
                <a:spcPct val="0"/>
              </a:spcBef>
              <a:buFontTx/>
              <a:buNone/>
            </a:pPr>
            <a:r>
              <a:rPr lang="fr-FR" altLang="it-IT" sz="1800" b="1">
                <a:solidFill>
                  <a:srgbClr val="FF0000"/>
                </a:solidFill>
              </a:rPr>
              <a:t>Pytanie podobne do zadanego przez Pascala, i podobnie rozwi</a:t>
            </a:r>
            <a:r>
              <a:rPr lang="pl-PL" altLang="it-IT" sz="1800" b="1">
                <a:solidFill>
                  <a:srgbClr val="FF0000"/>
                </a:solidFill>
              </a:rPr>
              <a:t>ązane</a:t>
            </a:r>
            <a:endParaRPr lang="fr-FR" altLang="it-IT" sz="1800" b="1">
              <a:solidFill>
                <a:srgbClr val="FF0000"/>
              </a:solidFill>
            </a:endParaRPr>
          </a:p>
          <a:p>
            <a:pPr eaLnBrk="1" hangingPunct="1">
              <a:spcBef>
                <a:spcPct val="0"/>
              </a:spcBef>
              <a:buFontTx/>
              <a:buNone/>
            </a:pPr>
            <a:r>
              <a:rPr lang="pl-PL" altLang="it-IT" sz="2000"/>
              <a:t> </a:t>
            </a:r>
            <a:endParaRPr lang="en-AU" altLang="it-IT"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482B56A7-28A0-4D42-B8EF-6161D6240B43}"/>
              </a:ext>
            </a:extLst>
          </p:cNvPr>
          <p:cNvSpPr>
            <a:spLocks noGrp="1" noChangeArrowheads="1"/>
          </p:cNvSpPr>
          <p:nvPr>
            <p:ph type="title"/>
          </p:nvPr>
        </p:nvSpPr>
        <p:spPr/>
        <p:txBody>
          <a:bodyPr/>
          <a:lstStyle/>
          <a:p>
            <a:r>
              <a:rPr lang="pl-PL" altLang="it-IT" sz="3200"/>
              <a:t>Wilhelm Leibniz: </a:t>
            </a:r>
            <a:br>
              <a:rPr lang="pl-PL" altLang="it-IT" sz="3200"/>
            </a:br>
            <a:r>
              <a:rPr lang="pl-PL" altLang="it-IT" sz="3200"/>
              <a:t>Najlepszy ze światów</a:t>
            </a:r>
          </a:p>
        </p:txBody>
      </p:sp>
      <p:sp>
        <p:nvSpPr>
          <p:cNvPr id="17411" name="Segnaposto contenuto 2">
            <a:extLst>
              <a:ext uri="{FF2B5EF4-FFF2-40B4-BE49-F238E27FC236}">
                <a16:creationId xmlns:a16="http://schemas.microsoft.com/office/drawing/2014/main" id="{B67EB49F-D520-1638-C08A-67F0C17EB429}"/>
              </a:ext>
            </a:extLst>
          </p:cNvPr>
          <p:cNvSpPr>
            <a:spLocks noGrp="1" noChangeArrowheads="1"/>
          </p:cNvSpPr>
          <p:nvPr>
            <p:ph idx="1"/>
          </p:nvPr>
        </p:nvSpPr>
        <p:spPr>
          <a:xfrm>
            <a:off x="179388" y="1600200"/>
            <a:ext cx="8964612" cy="4525963"/>
          </a:xfrm>
        </p:spPr>
        <p:txBody>
          <a:bodyPr/>
          <a:lstStyle/>
          <a:p>
            <a:pPr marL="0" indent="0">
              <a:buFontTx/>
              <a:buNone/>
              <a:defRPr/>
            </a:pPr>
            <a:r>
              <a:rPr lang="pl-PL" altLang="it-IT" sz="2000" dirty="0">
                <a:solidFill>
                  <a:srgbClr val="000000"/>
                </a:solidFill>
                <a:latin typeface="+mj-lt"/>
              </a:rPr>
              <a:t>21. </a:t>
            </a:r>
            <a:r>
              <a:rPr lang="pl-PL" sz="1800" dirty="0">
                <a:solidFill>
                  <a:srgbClr val="000000"/>
                </a:solidFill>
                <a:latin typeface="+mj-lt"/>
              </a:rPr>
              <a:t>Zło można ujmować w sensie metafizycznym, fizycznym i moralnym. </a:t>
            </a:r>
            <a:r>
              <a:rPr lang="pl-PL" sz="1800" i="1" dirty="0">
                <a:solidFill>
                  <a:srgbClr val="000000"/>
                </a:solidFill>
                <a:latin typeface="+mj-lt"/>
              </a:rPr>
              <a:t>Zło meta-fizyczne </a:t>
            </a:r>
            <a:r>
              <a:rPr lang="pl-PL" sz="1800" dirty="0">
                <a:solidFill>
                  <a:srgbClr val="000000"/>
                </a:solidFill>
                <a:latin typeface="+mj-lt"/>
              </a:rPr>
              <a:t>polega na zwykłej niedoskonałości, </a:t>
            </a:r>
            <a:r>
              <a:rPr lang="pl-PL" sz="1800" i="1" dirty="0">
                <a:solidFill>
                  <a:srgbClr val="000000"/>
                </a:solidFill>
                <a:latin typeface="+mj-lt"/>
              </a:rPr>
              <a:t>zło fizyczne </a:t>
            </a:r>
            <a:r>
              <a:rPr lang="pl-PL" sz="1800" dirty="0">
                <a:solidFill>
                  <a:srgbClr val="000000"/>
                </a:solidFill>
                <a:latin typeface="+mj-lt"/>
              </a:rPr>
              <a:t>- na cierpieniu, a </a:t>
            </a:r>
            <a:r>
              <a:rPr lang="pl-PL" sz="1800" i="1" dirty="0">
                <a:solidFill>
                  <a:srgbClr val="000000"/>
                </a:solidFill>
                <a:latin typeface="+mj-lt"/>
              </a:rPr>
              <a:t>zło moralne </a:t>
            </a:r>
            <a:r>
              <a:rPr lang="pl-PL" sz="1800" dirty="0">
                <a:solidFill>
                  <a:srgbClr val="000000"/>
                </a:solidFill>
                <a:latin typeface="+mj-lt"/>
              </a:rPr>
              <a:t>- na grzechu. Chociaż więc zło fizyczne i zło moralne nie są wcale konieczne, wystarcza, że są one możliwe na mocy wiecznych prawd. A ponieważ ów </a:t>
            </a:r>
            <a:r>
              <a:rPr lang="pl-PL" sz="1800" dirty="0" err="1">
                <a:solidFill>
                  <a:srgbClr val="000000"/>
                </a:solidFill>
                <a:latin typeface="+mj-lt"/>
              </a:rPr>
              <a:t>niezmie-rzony</a:t>
            </a:r>
            <a:r>
              <a:rPr lang="pl-PL" sz="1800" dirty="0">
                <a:solidFill>
                  <a:srgbClr val="000000"/>
                </a:solidFill>
                <a:latin typeface="+mj-lt"/>
              </a:rPr>
              <a:t> </a:t>
            </a:r>
            <a:r>
              <a:rPr lang="pl-PL" sz="1800" i="1" dirty="0">
                <a:solidFill>
                  <a:srgbClr val="000000"/>
                </a:solidFill>
                <a:latin typeface="+mj-lt"/>
              </a:rPr>
              <a:t>obszar </a:t>
            </a:r>
            <a:r>
              <a:rPr lang="pl-PL" sz="1800" dirty="0">
                <a:solidFill>
                  <a:srgbClr val="000000"/>
                </a:solidFill>
                <a:latin typeface="+mj-lt"/>
              </a:rPr>
              <a:t>prawd zawiera wszystkie możliwości, musi istnieć nieskończona wielość możliwych światów, zło musi wchodzić w skład wielu z nich i nawet najlepszy ze wszystkich światów musi je zawierać. To właśnie skłoniło Boga do przyzwolenia na zło. </a:t>
            </a:r>
            <a:endParaRPr lang="pl-PL" altLang="it-IT" sz="2000" dirty="0">
              <a:solidFill>
                <a:srgbClr val="000000"/>
              </a:solidFill>
              <a:latin typeface="+mj-lt"/>
            </a:endParaRPr>
          </a:p>
          <a:p>
            <a:pPr marL="0" indent="0">
              <a:buFontTx/>
              <a:buNone/>
              <a:defRPr/>
            </a:pPr>
            <a:r>
              <a:rPr lang="pl-PL" altLang="it-IT" sz="2000" dirty="0">
                <a:solidFill>
                  <a:srgbClr val="000000"/>
                </a:solidFill>
                <a:latin typeface="+mj-lt"/>
              </a:rPr>
              <a:t>23. </a:t>
            </a:r>
            <a:r>
              <a:rPr lang="pl-PL" sz="1800" dirty="0">
                <a:solidFill>
                  <a:srgbClr val="000000"/>
                </a:solidFill>
                <a:latin typeface="+mj-lt"/>
              </a:rPr>
              <a:t>Stąd wynika, że Bóg </a:t>
            </a:r>
            <a:r>
              <a:rPr lang="pl-PL" sz="1800" i="1" dirty="0">
                <a:solidFill>
                  <a:srgbClr val="000000"/>
                </a:solidFill>
                <a:latin typeface="+mj-lt"/>
              </a:rPr>
              <a:t>uprzednio </a:t>
            </a:r>
            <a:r>
              <a:rPr lang="pl-PL" sz="1800" dirty="0">
                <a:solidFill>
                  <a:srgbClr val="000000"/>
                </a:solidFill>
                <a:latin typeface="+mj-lt"/>
              </a:rPr>
              <a:t>chce dobra, a </a:t>
            </a:r>
            <a:r>
              <a:rPr lang="pl-PL" sz="1800" i="1" dirty="0">
                <a:solidFill>
                  <a:srgbClr val="000000"/>
                </a:solidFill>
                <a:latin typeface="+mj-lt"/>
              </a:rPr>
              <a:t>następczo - </a:t>
            </a:r>
            <a:r>
              <a:rPr lang="pl-PL" sz="1800" dirty="0">
                <a:solidFill>
                  <a:srgbClr val="000000"/>
                </a:solidFill>
                <a:latin typeface="+mj-lt"/>
              </a:rPr>
              <a:t>tego, co najlepsze. Jeżeli zaś chodzi o zło, to Bóg w ogóle nie chce zła moralnego i nie chce </a:t>
            </a:r>
            <a:r>
              <a:rPr lang="pl-PL" sz="1800" dirty="0" err="1">
                <a:solidFill>
                  <a:srgbClr val="000000"/>
                </a:solidFill>
                <a:latin typeface="+mj-lt"/>
              </a:rPr>
              <a:t>bezwarun-kowo</a:t>
            </a:r>
            <a:r>
              <a:rPr lang="pl-PL" sz="1800" dirty="0">
                <a:solidFill>
                  <a:srgbClr val="000000"/>
                </a:solidFill>
                <a:latin typeface="+mj-lt"/>
              </a:rPr>
              <a:t> zła fizycznego lub cierpień. Dlatego nie ma bezwzględnego przeznaczenia na potępienie, a o złu fizycznym można powiedzieć, że Bóg pragnie go często jako należnej za winę kary oraz jako właściwego środka do celu, aby przeszkodzić większemu złu albo aby uzyskać więcej dobra. Kara służy również poprawie i jako przykład, a zło przydaje się często, aby lepiej odczuć smak dobra, niekiedy zaś przyczynia się też do większej doskonałości tego, kto je znosi. </a:t>
            </a:r>
          </a:p>
          <a:p>
            <a:pPr marL="0" indent="0">
              <a:buFontTx/>
              <a:buNone/>
              <a:defRPr/>
            </a:pPr>
            <a:endParaRPr lang="pl-PL" sz="1800" dirty="0">
              <a:solidFill>
                <a:srgbClr val="000000"/>
              </a:solidFill>
              <a:latin typeface="+mj-lt"/>
            </a:endParaRPr>
          </a:p>
          <a:p>
            <a:pPr marL="0" indent="0">
              <a:buFontTx/>
              <a:buNone/>
              <a:defRPr/>
            </a:pPr>
            <a:r>
              <a:rPr lang="pl-PL" sz="1800" dirty="0">
                <a:solidFill>
                  <a:srgbClr val="000000"/>
                </a:solidFill>
                <a:latin typeface="+mj-lt"/>
              </a:rPr>
              <a:t>G. W. Leibniz, </a:t>
            </a:r>
            <a:r>
              <a:rPr lang="pl-PL" sz="1800" i="1" dirty="0">
                <a:solidFill>
                  <a:srgbClr val="000000"/>
                </a:solidFill>
                <a:latin typeface="+mj-lt"/>
              </a:rPr>
              <a:t>Teodycea. O dobroci Boga, wolności człowieka i pochodzeniu zła. p</a:t>
            </a:r>
            <a:r>
              <a:rPr lang="pl-PL" sz="1800" dirty="0">
                <a:solidFill>
                  <a:srgbClr val="000000"/>
                </a:solidFill>
                <a:latin typeface="+mj-lt"/>
              </a:rPr>
              <a:t>rzeł. M. Frankiewicz, Wyd. Naukowe PWN, Warszawa, 2001. str. 138, 139.</a:t>
            </a:r>
          </a:p>
          <a:p>
            <a:pPr marL="0" indent="0">
              <a:buFontTx/>
              <a:buNone/>
              <a:defRPr/>
            </a:pPr>
            <a:endParaRPr lang="pl-PL" sz="1800" dirty="0">
              <a:solidFill>
                <a:srgbClr val="000000"/>
              </a:solidFill>
              <a:latin typeface="Times New Roman" panose="02020603050405020304" pitchFamily="18" charset="0"/>
            </a:endParaRPr>
          </a:p>
          <a:p>
            <a:pPr>
              <a:defRPr/>
            </a:pPr>
            <a:endParaRPr lang="pl-PL" sz="1800" dirty="0">
              <a:solidFill>
                <a:srgbClr val="000000"/>
              </a:solidFill>
              <a:latin typeface="Times New Roman" panose="02020603050405020304" pitchFamily="18" charset="0"/>
            </a:endParaRPr>
          </a:p>
          <a:p>
            <a:pPr>
              <a:defRPr/>
            </a:pPr>
            <a:r>
              <a:rPr lang="pl-PL" sz="1800" cap="all" dirty="0">
                <a:solidFill>
                  <a:srgbClr val="000000"/>
                </a:solidFill>
                <a:latin typeface="Times New Roman" panose="02020603050405020304" pitchFamily="18" charset="0"/>
              </a:rPr>
              <a:t> GOTTFRIED WILHELM LEIBNIZ </a:t>
            </a:r>
          </a:p>
          <a:p>
            <a:pPr>
              <a:defRPr/>
            </a:pPr>
            <a:r>
              <a:rPr lang="pl-PL" sz="1800" cap="all" dirty="0">
                <a:solidFill>
                  <a:srgbClr val="000000"/>
                </a:solidFill>
                <a:latin typeface="Times New Roman" panose="02020603050405020304" pitchFamily="18" charset="0"/>
              </a:rPr>
              <a:t>TEODYCEA </a:t>
            </a:r>
          </a:p>
          <a:p>
            <a:pPr>
              <a:defRPr/>
            </a:pPr>
            <a:r>
              <a:rPr lang="pl-PL" sz="1800" cap="all" dirty="0">
                <a:solidFill>
                  <a:srgbClr val="000000"/>
                </a:solidFill>
                <a:latin typeface="Times New Roman" panose="02020603050405020304" pitchFamily="18" charset="0"/>
              </a:rPr>
              <a:t>O DOBROCI BOGA, </a:t>
            </a:r>
          </a:p>
          <a:p>
            <a:pPr>
              <a:defRPr/>
            </a:pPr>
            <a:r>
              <a:rPr lang="pl-PL" sz="1800" cap="all" dirty="0">
                <a:solidFill>
                  <a:srgbClr val="000000"/>
                </a:solidFill>
                <a:latin typeface="Times New Roman" panose="02020603050405020304" pitchFamily="18" charset="0"/>
              </a:rPr>
              <a:t>WOLNOŚCI CZŁOWIEKA </a:t>
            </a:r>
          </a:p>
          <a:p>
            <a:pPr>
              <a:defRPr/>
            </a:pPr>
            <a:r>
              <a:rPr lang="pl-PL" sz="1800" cap="all" dirty="0">
                <a:solidFill>
                  <a:srgbClr val="000000"/>
                </a:solidFill>
                <a:latin typeface="Times New Roman" panose="02020603050405020304" pitchFamily="18" charset="0"/>
              </a:rPr>
              <a:t>I POCHODZENIU ZŁA </a:t>
            </a:r>
          </a:p>
          <a:p>
            <a:pPr marL="0" indent="0">
              <a:buFontTx/>
              <a:buNone/>
              <a:defRPr/>
            </a:pPr>
            <a:r>
              <a:rPr lang="pl-PL" sz="1800" dirty="0">
                <a:solidFill>
                  <a:srgbClr val="000000"/>
                </a:solidFill>
                <a:latin typeface="Times New Roman" panose="02020603050405020304" pitchFamily="18" charset="0"/>
              </a:rPr>
              <a:t> </a:t>
            </a:r>
            <a:r>
              <a:rPr lang="pl-PL" altLang="it-IT" sz="2000" dirty="0">
                <a:solidFill>
                  <a:srgbClr val="000000"/>
                </a:solidFill>
              </a:rPr>
              <a:t> </a:t>
            </a:r>
          </a:p>
        </p:txBody>
      </p:sp>
      <p:cxnSp>
        <p:nvCxnSpPr>
          <p:cNvPr id="36868" name="Łącznik prosty 2">
            <a:extLst>
              <a:ext uri="{FF2B5EF4-FFF2-40B4-BE49-F238E27FC236}">
                <a16:creationId xmlns:a16="http://schemas.microsoft.com/office/drawing/2014/main" id="{AF5C019C-375A-1105-3B12-5C7DD3C3D93C}"/>
              </a:ext>
            </a:extLst>
          </p:cNvPr>
          <p:cNvCxnSpPr>
            <a:cxnSpLocks noChangeShapeType="1"/>
          </p:cNvCxnSpPr>
          <p:nvPr/>
        </p:nvCxnSpPr>
        <p:spPr bwMode="auto">
          <a:xfrm>
            <a:off x="2987675" y="4221163"/>
            <a:ext cx="3600450" cy="0"/>
          </a:xfrm>
          <a:prstGeom prst="line">
            <a:avLst/>
          </a:prstGeom>
          <a:noFill/>
          <a:ln w="127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D0398BF-D412-2DC1-34F1-DFAD5F05FA27}"/>
              </a:ext>
            </a:extLst>
          </p:cNvPr>
          <p:cNvSpPr>
            <a:spLocks noGrp="1" noChangeArrowheads="1"/>
          </p:cNvSpPr>
          <p:nvPr>
            <p:ph type="title"/>
          </p:nvPr>
        </p:nvSpPr>
        <p:spPr>
          <a:xfrm>
            <a:off x="521291" y="47505"/>
            <a:ext cx="8229600" cy="1143000"/>
          </a:xfrm>
        </p:spPr>
        <p:txBody>
          <a:bodyPr/>
          <a:lstStyle/>
          <a:p>
            <a:pPr eaLnBrk="1" hangingPunct="1"/>
            <a:r>
              <a:rPr lang="pl-PL" altLang="it-IT" sz="3200" dirty="0"/>
              <a:t>„</a:t>
            </a:r>
            <a:r>
              <a:rPr lang="pl-PL" altLang="it-IT" sz="3200" dirty="0" err="1"/>
              <a:t>Essais</a:t>
            </a:r>
            <a:r>
              <a:rPr lang="pl-PL" altLang="it-IT" sz="3200" dirty="0"/>
              <a:t> de th</a:t>
            </a:r>
            <a:r>
              <a:rPr lang="en-US" altLang="it-IT" sz="3200" dirty="0"/>
              <a:t>é</a:t>
            </a:r>
            <a:r>
              <a:rPr lang="pl-PL" altLang="it-IT" sz="3200" dirty="0" err="1"/>
              <a:t>odic</a:t>
            </a:r>
            <a:r>
              <a:rPr lang="en-US" altLang="it-IT" sz="3200" dirty="0"/>
              <a:t>é</a:t>
            </a:r>
            <a:r>
              <a:rPr lang="pl-PL" altLang="it-IT" sz="3200" dirty="0"/>
              <a:t>e”</a:t>
            </a:r>
            <a:r>
              <a:rPr lang="it-IT" altLang="it-IT" sz="3200" dirty="0"/>
              <a:t>: </a:t>
            </a:r>
            <a:r>
              <a:rPr lang="it-IT" altLang="it-IT" sz="3200" i="1" dirty="0"/>
              <a:t>La lumière </a:t>
            </a:r>
            <a:r>
              <a:rPr lang="it-IT" altLang="it-IT" sz="3200" i="1" dirty="0" err="1"/>
              <a:t>innée</a:t>
            </a:r>
            <a:endParaRPr lang="en-US" altLang="it-IT" sz="3200" dirty="0"/>
          </a:p>
        </p:txBody>
      </p:sp>
      <p:sp>
        <p:nvSpPr>
          <p:cNvPr id="37891" name="Text Box 3">
            <a:extLst>
              <a:ext uri="{FF2B5EF4-FFF2-40B4-BE49-F238E27FC236}">
                <a16:creationId xmlns:a16="http://schemas.microsoft.com/office/drawing/2014/main" id="{BA9761F0-39E0-2AE4-CA1D-F296750485BC}"/>
              </a:ext>
            </a:extLst>
          </p:cNvPr>
          <p:cNvSpPr txBox="1">
            <a:spLocks noChangeArrowheads="1"/>
          </p:cNvSpPr>
          <p:nvPr/>
        </p:nvSpPr>
        <p:spPr bwMode="auto">
          <a:xfrm>
            <a:off x="1095375" y="2008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37892" name="Text Box 4">
            <a:extLst>
              <a:ext uri="{FF2B5EF4-FFF2-40B4-BE49-F238E27FC236}">
                <a16:creationId xmlns:a16="http://schemas.microsoft.com/office/drawing/2014/main" id="{ECFED710-C32E-4B67-00D5-32842DB45014}"/>
              </a:ext>
            </a:extLst>
          </p:cNvPr>
          <p:cNvSpPr txBox="1">
            <a:spLocks noChangeArrowheads="1"/>
          </p:cNvSpPr>
          <p:nvPr/>
        </p:nvSpPr>
        <p:spPr bwMode="auto">
          <a:xfrm>
            <a:off x="197846" y="1052736"/>
            <a:ext cx="8424863"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900" b="1" dirty="0"/>
              <a:t>99. </a:t>
            </a:r>
            <a:r>
              <a:rPr lang="pl-PL" altLang="it-IT" sz="1900" dirty="0"/>
              <a:t>To </a:t>
            </a:r>
            <a:r>
              <a:rPr lang="pl-PL" altLang="it-IT" sz="1900" i="1" dirty="0"/>
              <a:t>światło wewnętrzne </a:t>
            </a:r>
            <a:r>
              <a:rPr lang="pl-PL" altLang="it-IT" sz="1900" dirty="0"/>
              <a:t>składa się po części z niekompletnych idei, z drugiej zaś strony ze złożonej wiedzy, która rodzi się z tych pierwszych. Tak się składa, że Bóg i wieczne prawo boże są wpisane w nasze serca, mimo tego, że są zwykle zaciemnione przez zaniedbania ludzi i pragnienie rzeczy materialnych. </a:t>
            </a:r>
            <a:r>
              <a:rPr lang="pl-PL" altLang="it-IT" sz="1900" dirty="0">
                <a:solidFill>
                  <a:schemeClr val="accent6">
                    <a:lumMod val="75000"/>
                  </a:schemeClr>
                </a:solidFill>
              </a:rPr>
              <a:t>[O wewnętrznym prawie moralnym pisał, sto lat później, Kant.]</a:t>
            </a:r>
            <a:endParaRPr lang="pl-PL" altLang="it-IT" sz="1900" dirty="0"/>
          </a:p>
          <a:p>
            <a:pPr algn="just" eaLnBrk="1" hangingPunct="1">
              <a:spcBef>
                <a:spcPct val="0"/>
              </a:spcBef>
              <a:buFontTx/>
              <a:buNone/>
            </a:pPr>
            <a:endParaRPr lang="pl-PL" altLang="it-IT" sz="1900" dirty="0"/>
          </a:p>
          <a:p>
            <a:pPr algn="just" eaLnBrk="1" hangingPunct="1">
              <a:spcBef>
                <a:spcPct val="0"/>
              </a:spcBef>
              <a:buFontTx/>
              <a:buNone/>
            </a:pPr>
            <a:r>
              <a:rPr lang="pl-PL" altLang="it-IT" sz="1900" b="1" dirty="0"/>
              <a:t>100</a:t>
            </a:r>
            <a:r>
              <a:rPr lang="pl-PL" altLang="it-IT" sz="1900" dirty="0"/>
              <a:t>. To światło okazuje się sprzeciwiać niektórym współczesnym pisarzom - z jednej strony poprzez Pismo Święte, które potwierdza, że prawo boskie jest wpisane w nasze serca, z drugiej strony poprzez rozum, ponieważ prawdy konieczne mogą być udowodnione tylko przez zasady osadzone w duszy a nie przez indukcję zmysłów. Zaprawdę, indukcja z pojedynczych rzeczy nie dostarcza nigdy konieczności uniwersalnych.  </a:t>
            </a:r>
            <a:endParaRPr lang="it-IT" altLang="it-IT" sz="1900" dirty="0"/>
          </a:p>
          <a:p>
            <a:pPr algn="just" eaLnBrk="1" hangingPunct="1">
              <a:spcBef>
                <a:spcPct val="0"/>
              </a:spcBef>
              <a:buFontTx/>
              <a:buNone/>
            </a:pPr>
            <a:endParaRPr lang="it-IT" altLang="it-IT" sz="1900" dirty="0"/>
          </a:p>
          <a:p>
            <a:pPr algn="just" eaLnBrk="1" hangingPunct="1">
              <a:spcBef>
                <a:spcPct val="0"/>
              </a:spcBef>
              <a:buFontTx/>
              <a:buNone/>
            </a:pPr>
            <a:r>
              <a:rPr lang="it-IT" altLang="it-IT" sz="1900" b="1" dirty="0"/>
              <a:t>101</a:t>
            </a:r>
            <a:r>
              <a:rPr lang="it-IT" altLang="it-IT" sz="1900" dirty="0"/>
              <a:t>. </a:t>
            </a:r>
            <a:r>
              <a:rPr lang="it-IT" altLang="it-IT" sz="1900" i="1" dirty="0" err="1"/>
              <a:t>Wolno</a:t>
            </a:r>
            <a:r>
              <a:rPr lang="pl-PL" altLang="it-IT" sz="1900" i="1" dirty="0" err="1"/>
              <a:t>ść</a:t>
            </a:r>
            <a:r>
              <a:rPr lang="pl-PL" altLang="it-IT" sz="1900" i="1" dirty="0"/>
              <a:t> </a:t>
            </a:r>
            <a:r>
              <a:rPr lang="pl-PL" altLang="it-IT" sz="1900" dirty="0"/>
              <a:t>pozostaje </a:t>
            </a:r>
            <a:r>
              <a:rPr lang="pl-PL" altLang="it-IT" sz="1900" dirty="0" err="1"/>
              <a:t>zapewnion</a:t>
            </a:r>
            <a:r>
              <a:rPr lang="it-IT" altLang="it-IT" sz="1900" dirty="0"/>
              <a:t>a</a:t>
            </a:r>
            <a:r>
              <a:rPr lang="pl-PL" altLang="it-IT" sz="1900" dirty="0"/>
              <a:t> </a:t>
            </a:r>
            <a:r>
              <a:rPr lang="it-IT" altLang="it-IT" sz="1900" dirty="0" err="1"/>
              <a:t>cz</a:t>
            </a:r>
            <a:r>
              <a:rPr lang="pl-PL" altLang="it-IT" sz="1900" dirty="0" err="1"/>
              <a:t>łowiekowi</a:t>
            </a:r>
            <a:r>
              <a:rPr lang="pl-PL" altLang="it-IT" sz="1900" dirty="0"/>
              <a:t>, mimo jego człowieka i niezależnie jak wielkie byłoby to zepsucie; Tak więc człowiek, chociaż nie </a:t>
            </a:r>
            <a:r>
              <a:rPr lang="it-IT" altLang="it-IT" sz="1900" dirty="0"/>
              <a:t>ma </a:t>
            </a:r>
            <a:r>
              <a:rPr lang="pl-PL" altLang="it-IT" sz="1900" dirty="0"/>
              <a:t> wątpliwości, że zamierza zgrzeszyć,</a:t>
            </a:r>
            <a:r>
              <a:rPr lang="it-IT" altLang="it-IT" sz="1900" dirty="0"/>
              <a:t> </a:t>
            </a:r>
            <a:r>
              <a:rPr lang="pl-PL" altLang="it-IT" sz="1900" dirty="0"/>
              <a:t>jednak nie</a:t>
            </a:r>
            <a:r>
              <a:rPr lang="it-IT" altLang="it-IT" sz="1900" dirty="0"/>
              <a:t> musi </a:t>
            </a:r>
            <a:r>
              <a:rPr lang="pl-PL" altLang="it-IT" sz="1900" dirty="0"/>
              <a:t>koniecznie popełnić  grzechu, o ile to możliwe.</a:t>
            </a:r>
            <a:endParaRPr lang="en-AU" altLang="it-IT" sz="1900" b="1" dirty="0"/>
          </a:p>
        </p:txBody>
      </p:sp>
      <p:sp>
        <p:nvSpPr>
          <p:cNvPr id="37893" name="Text Box 5">
            <a:extLst>
              <a:ext uri="{FF2B5EF4-FFF2-40B4-BE49-F238E27FC236}">
                <a16:creationId xmlns:a16="http://schemas.microsoft.com/office/drawing/2014/main" id="{A2111CA0-BFDC-54F3-CCFF-340A2C1AE934}"/>
              </a:ext>
            </a:extLst>
          </p:cNvPr>
          <p:cNvSpPr txBox="1">
            <a:spLocks noChangeArrowheads="1"/>
          </p:cNvSpPr>
          <p:nvPr/>
        </p:nvSpPr>
        <p:spPr bwMode="auto">
          <a:xfrm>
            <a:off x="433388" y="6334125"/>
            <a:ext cx="7359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W. Leibniz, </a:t>
            </a:r>
            <a:r>
              <a:rPr lang="pl-PL" altLang="it-IT" sz="1600" i="1"/>
              <a:t>Essai, </a:t>
            </a:r>
            <a:r>
              <a:rPr lang="pl-PL" altLang="it-IT" sz="1600"/>
              <a:t>Flammarion, Paris 2008, str. 720, tłumaczenie Piotr Karwasz</a:t>
            </a:r>
            <a:endParaRPr lang="en-AU" altLang="it-IT"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569337-EABE-9578-154C-354F28924186}"/>
              </a:ext>
            </a:extLst>
          </p:cNvPr>
          <p:cNvSpPr>
            <a:spLocks noGrp="1"/>
          </p:cNvSpPr>
          <p:nvPr>
            <p:ph type="title"/>
          </p:nvPr>
        </p:nvSpPr>
        <p:spPr>
          <a:xfrm>
            <a:off x="457200" y="-138024"/>
            <a:ext cx="8229600" cy="1143000"/>
          </a:xfrm>
        </p:spPr>
        <p:txBody>
          <a:bodyPr/>
          <a:lstStyle/>
          <a:p>
            <a:r>
              <a:rPr lang="pl-PL" sz="3600" dirty="0"/>
              <a:t>Monady</a:t>
            </a:r>
            <a:endParaRPr lang="en-US" sz="3600" dirty="0"/>
          </a:p>
        </p:txBody>
      </p:sp>
      <p:sp>
        <p:nvSpPr>
          <p:cNvPr id="3" name="Symbol zastępczy zawartości 2">
            <a:extLst>
              <a:ext uri="{FF2B5EF4-FFF2-40B4-BE49-F238E27FC236}">
                <a16:creationId xmlns:a16="http://schemas.microsoft.com/office/drawing/2014/main" id="{12937252-43FB-953E-42EA-8D3B913A7ACE}"/>
              </a:ext>
            </a:extLst>
          </p:cNvPr>
          <p:cNvSpPr>
            <a:spLocks noGrp="1"/>
          </p:cNvSpPr>
          <p:nvPr>
            <p:ph idx="1"/>
          </p:nvPr>
        </p:nvSpPr>
        <p:spPr>
          <a:xfrm>
            <a:off x="215516" y="701684"/>
            <a:ext cx="8712968" cy="4525963"/>
          </a:xfrm>
        </p:spPr>
        <p:txBody>
          <a:bodyPr/>
          <a:lstStyle/>
          <a:p>
            <a:r>
              <a:rPr lang="pl-PL" sz="1800" dirty="0">
                <a:solidFill>
                  <a:schemeClr val="accent6"/>
                </a:solidFill>
              </a:rPr>
              <a:t>„Monadologie” – krótki traktat z 1714 jest interpretowany jako rozprawa o wielości światów, jak to było u Giordano Bruno i </a:t>
            </a:r>
            <a:r>
              <a:rPr lang="pl-PL" sz="1800" dirty="0" err="1">
                <a:solidFill>
                  <a:schemeClr val="accent6"/>
                </a:solidFill>
              </a:rPr>
              <a:t>Maxa</a:t>
            </a:r>
            <a:r>
              <a:rPr lang="pl-PL" sz="1800" dirty="0">
                <a:solidFill>
                  <a:schemeClr val="accent6"/>
                </a:solidFill>
              </a:rPr>
              <a:t> </a:t>
            </a:r>
            <a:r>
              <a:rPr lang="pl-PL" sz="1800" dirty="0" err="1">
                <a:solidFill>
                  <a:schemeClr val="accent6"/>
                </a:solidFill>
              </a:rPr>
              <a:t>Tegmarka</a:t>
            </a:r>
            <a:r>
              <a:rPr lang="pl-PL" sz="1800" dirty="0">
                <a:solidFill>
                  <a:schemeClr val="accent6"/>
                </a:solidFill>
              </a:rPr>
              <a:t> w XXI wieku.</a:t>
            </a:r>
          </a:p>
          <a:p>
            <a:r>
              <a:rPr lang="pl-PL" sz="1800" dirty="0">
                <a:solidFill>
                  <a:schemeClr val="accent6"/>
                </a:solidFill>
              </a:rPr>
              <a:t>W rzeczywistości, traktat zaczyna się od dyskusji o atomach. Były one już u Demokryta i Marka Aureliusza. W XVII wieku prace doświadczalne nad przemianami gazowymi (prawa gazu doskonałego) oraz rodząca się chemia (stechiometria) zaczynają wskazywać na realne istnienie atomów. </a:t>
            </a:r>
          </a:p>
          <a:p>
            <a:r>
              <a:rPr lang="pl-PL" sz="1800" i="1" dirty="0">
                <a:solidFill>
                  <a:schemeClr val="accent6"/>
                </a:solidFill>
              </a:rPr>
              <a:t>Monadologie</a:t>
            </a:r>
            <a:r>
              <a:rPr lang="pl-PL" sz="1800" dirty="0">
                <a:solidFill>
                  <a:schemeClr val="accent6"/>
                </a:solidFill>
              </a:rPr>
              <a:t> jest też okazją dla Leibniza, aby jeszcze raz podkreślić atrybuty Pana Boga, te same, które znajdujemy u Newtona</a:t>
            </a:r>
            <a:endParaRPr lang="pl-PL" sz="1800" i="1" dirty="0">
              <a:solidFill>
                <a:schemeClr val="accent6"/>
              </a:solidFill>
            </a:endParaRPr>
          </a:p>
          <a:p>
            <a:pPr marL="0" indent="0">
              <a:buNone/>
            </a:pPr>
            <a:r>
              <a:rPr lang="pl-PL" sz="1800" b="0" i="0" dirty="0">
                <a:solidFill>
                  <a:srgbClr val="000000"/>
                </a:solidFill>
                <a:effectLst/>
              </a:rPr>
              <a:t>§1 </a:t>
            </a:r>
            <a:r>
              <a:rPr lang="pl-PL" sz="1800" i="1" dirty="0"/>
              <a:t>Monada</a:t>
            </a:r>
            <a:r>
              <a:rPr lang="pl-PL" sz="1800" dirty="0"/>
              <a:t>, o których będziemy mówić tutaj, nie jest niczym innym jak substancją proste, która buduje substancje złożone; prosta, czyli bez części składowych </a:t>
            </a:r>
          </a:p>
          <a:p>
            <a:pPr marL="0" indent="0">
              <a:buNone/>
            </a:pPr>
            <a:r>
              <a:rPr lang="pl-PL" sz="1800" b="0" i="0" dirty="0">
                <a:solidFill>
                  <a:srgbClr val="000000"/>
                </a:solidFill>
                <a:effectLst/>
              </a:rPr>
              <a:t>§ 3 […] I monady te są prawdziwymi atomami natury - elementami rzeczy</a:t>
            </a:r>
          </a:p>
          <a:p>
            <a:pPr marL="0" indent="0">
              <a:buNone/>
            </a:pPr>
            <a:r>
              <a:rPr lang="pl-PL" sz="1800" b="0" i="0" dirty="0">
                <a:solidFill>
                  <a:srgbClr val="000000"/>
                </a:solidFill>
                <a:effectLst/>
              </a:rPr>
              <a:t>§ 29. Atoli znajomość prawd koniecznych i wieczystych jest tym, co odróżnia nas od zwykłych zwierząt i daje nam </a:t>
            </a:r>
            <a:r>
              <a:rPr lang="pl-PL" sz="1800" b="0" i="1" dirty="0">
                <a:solidFill>
                  <a:srgbClr val="000000"/>
                </a:solidFill>
                <a:effectLst/>
              </a:rPr>
              <a:t>rozum</a:t>
            </a:r>
            <a:r>
              <a:rPr lang="pl-PL" sz="1800" b="0" i="0" dirty="0">
                <a:solidFill>
                  <a:srgbClr val="000000"/>
                </a:solidFill>
                <a:effectLst/>
              </a:rPr>
              <a:t> i </a:t>
            </a:r>
            <a:r>
              <a:rPr lang="pl-PL" sz="1800" b="0" i="1" dirty="0">
                <a:solidFill>
                  <a:srgbClr val="000000"/>
                </a:solidFill>
                <a:effectLst/>
              </a:rPr>
              <a:t>wiedzę</a:t>
            </a:r>
            <a:r>
              <a:rPr lang="pl-PL" sz="1800" b="0" i="0" dirty="0">
                <a:solidFill>
                  <a:srgbClr val="000000"/>
                </a:solidFill>
                <a:effectLst/>
              </a:rPr>
              <a:t>, podnosząc nas do poznania samych siebie i Boga. I to właśnie zowie się w nas duszą rozumna lub </a:t>
            </a:r>
            <a:r>
              <a:rPr lang="pl-PL" sz="1800" b="0" i="1" dirty="0">
                <a:solidFill>
                  <a:srgbClr val="000000"/>
                </a:solidFill>
                <a:effectLst/>
              </a:rPr>
              <a:t>duchem</a:t>
            </a:r>
          </a:p>
          <a:p>
            <a:pPr marL="254000" marR="254000" algn="l">
              <a:spcAft>
                <a:spcPts val="600"/>
              </a:spcAft>
              <a:buNone/>
            </a:pPr>
            <a:r>
              <a:rPr lang="pl-PL" sz="1800" b="0" i="0" dirty="0">
                <a:solidFill>
                  <a:srgbClr val="000000"/>
                </a:solidFill>
                <a:effectLst/>
                <a:latin typeface="Arial" panose="020B0604020202020204" pitchFamily="34" charset="0"/>
              </a:rPr>
              <a:t>§ 38. Dlatego właśnie racja ostateczna rzeczy musi tkwić w substancji koniecznej, w której owa szczegółowoś</a:t>
            </a:r>
            <a:r>
              <a:rPr lang="pl-PL" sz="1800" dirty="0">
                <a:solidFill>
                  <a:srgbClr val="000000"/>
                </a:solidFill>
                <a:latin typeface="Arial" panose="020B0604020202020204" pitchFamily="34" charset="0"/>
              </a:rPr>
              <a:t>ć</a:t>
            </a:r>
            <a:r>
              <a:rPr lang="pl-PL" sz="1800" b="0" i="0" dirty="0">
                <a:solidFill>
                  <a:srgbClr val="000000"/>
                </a:solidFill>
                <a:effectLst/>
                <a:latin typeface="Arial" panose="020B0604020202020204" pitchFamily="34" charset="0"/>
              </a:rPr>
              <a:t> mian zawiera się eminentnie, jako w swoim źródle; i to właśnie nazywamy Bogiem.</a:t>
            </a:r>
          </a:p>
          <a:p>
            <a:pPr marL="0" marR="254000" indent="0" algn="l">
              <a:spcAft>
                <a:spcPts val="600"/>
              </a:spcAft>
              <a:buNone/>
            </a:pPr>
            <a:r>
              <a:rPr lang="pl-PL" sz="1800" b="0" i="0" dirty="0">
                <a:solidFill>
                  <a:srgbClr val="000000"/>
                </a:solidFill>
                <a:effectLst/>
                <a:latin typeface="Arial" panose="020B0604020202020204" pitchFamily="34" charset="0"/>
              </a:rPr>
              <a:t>§ 39. Jako że ta substancja jest racją dostateczną całej tej szczegółowości, w której także wszystko jest wszędzie ze sobą powiązane, przeto </a:t>
            </a:r>
            <a:r>
              <a:rPr lang="pl-PL" sz="1800" b="0" i="1" dirty="0">
                <a:solidFill>
                  <a:srgbClr val="000000"/>
                </a:solidFill>
                <a:effectLst/>
                <a:latin typeface="Arial" panose="020B0604020202020204" pitchFamily="34" charset="0"/>
              </a:rPr>
              <a:t>jest jeden tylko Bóg i ten Bóg wystarcza</a:t>
            </a:r>
            <a:r>
              <a:rPr lang="pl-PL" sz="1800" b="0" i="0"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3587053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3AD71-CBF4-6766-787C-0EEEB163457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69A78D7-6DDB-34E9-6C2E-C0ECB2081CC0}"/>
              </a:ext>
            </a:extLst>
          </p:cNvPr>
          <p:cNvSpPr>
            <a:spLocks noGrp="1"/>
          </p:cNvSpPr>
          <p:nvPr>
            <p:ph type="title"/>
          </p:nvPr>
        </p:nvSpPr>
        <p:spPr>
          <a:xfrm>
            <a:off x="457200" y="-34506"/>
            <a:ext cx="8229600" cy="1143000"/>
          </a:xfrm>
        </p:spPr>
        <p:txBody>
          <a:bodyPr/>
          <a:lstStyle/>
          <a:p>
            <a:r>
              <a:rPr lang="pl-PL" sz="3600" dirty="0"/>
              <a:t>Monady a organizmy</a:t>
            </a:r>
            <a:endParaRPr lang="en-US" sz="3600" dirty="0"/>
          </a:p>
        </p:txBody>
      </p:sp>
      <p:sp>
        <p:nvSpPr>
          <p:cNvPr id="3" name="Symbol zastępczy zawartości 2">
            <a:extLst>
              <a:ext uri="{FF2B5EF4-FFF2-40B4-BE49-F238E27FC236}">
                <a16:creationId xmlns:a16="http://schemas.microsoft.com/office/drawing/2014/main" id="{65A62DC3-CB08-3478-BEF4-E0A9C5E82C6B}"/>
              </a:ext>
            </a:extLst>
          </p:cNvPr>
          <p:cNvSpPr>
            <a:spLocks noGrp="1"/>
          </p:cNvSpPr>
          <p:nvPr>
            <p:ph idx="1"/>
          </p:nvPr>
        </p:nvSpPr>
        <p:spPr>
          <a:xfrm>
            <a:off x="215516" y="908720"/>
            <a:ext cx="8712968" cy="4525963"/>
          </a:xfrm>
        </p:spPr>
        <p:txBody>
          <a:bodyPr/>
          <a:lstStyle/>
          <a:p>
            <a:pPr marL="254000" marR="254000" algn="l">
              <a:spcAft>
                <a:spcPts val="600"/>
              </a:spcAft>
              <a:buNone/>
            </a:pPr>
            <a:r>
              <a:rPr lang="pl-PL" sz="1800" b="0" i="0" dirty="0">
                <a:solidFill>
                  <a:srgbClr val="000000"/>
                </a:solidFill>
                <a:effectLst/>
                <a:latin typeface="Arial" panose="020B0604020202020204" pitchFamily="34" charset="0"/>
              </a:rPr>
              <a:t>§ 63. </a:t>
            </a:r>
            <a:r>
              <a:rPr lang="pl-PL" sz="1800" dirty="0">
                <a:solidFill>
                  <a:srgbClr val="000000"/>
                </a:solidFill>
                <a:latin typeface="Arial" panose="020B0604020202020204" pitchFamily="34" charset="0"/>
              </a:rPr>
              <a:t>„</a:t>
            </a:r>
            <a:r>
              <a:rPr lang="pl-PL" sz="1800" b="0" i="0" dirty="0">
                <a:solidFill>
                  <a:srgbClr val="000000"/>
                </a:solidFill>
                <a:effectLst/>
                <a:latin typeface="Arial" panose="020B0604020202020204" pitchFamily="34" charset="0"/>
              </a:rPr>
              <a:t>Ciało należące do monady, która jest w nim entelechią lub duszą, stanowi wespół z entelechią to, co można nazwać </a:t>
            </a:r>
            <a:r>
              <a:rPr lang="pl-PL" sz="1800" b="0" i="0" u="sng" dirty="0">
                <a:solidFill>
                  <a:srgbClr val="000000"/>
                </a:solidFill>
                <a:effectLst/>
                <a:latin typeface="Arial" panose="020B0604020202020204" pitchFamily="34" charset="0"/>
              </a:rPr>
              <a:t>żyjątkiem,</a:t>
            </a:r>
            <a:r>
              <a:rPr lang="pl-PL" sz="1800" b="0" i="0" dirty="0">
                <a:solidFill>
                  <a:srgbClr val="000000"/>
                </a:solidFill>
                <a:effectLst/>
                <a:latin typeface="Arial" panose="020B0604020202020204" pitchFamily="34" charset="0"/>
              </a:rPr>
              <a:t> wespół zaś z duszą to, co się zowie zwierzęciem. Otóż ciało żyjątka lub zwierzęcia zawsze jest organiczne; skoro bowiem każda monada stanowi na swój sposób zwierciadło wszechświata, a we wszechświecie został zaprowadzony </a:t>
            </a:r>
            <a:r>
              <a:rPr lang="pl-PL" sz="1800" b="0" i="0" u="sng" dirty="0">
                <a:solidFill>
                  <a:srgbClr val="000000"/>
                </a:solidFill>
                <a:effectLst/>
                <a:latin typeface="Arial" panose="020B0604020202020204" pitchFamily="34" charset="0"/>
              </a:rPr>
              <a:t>ład doskonały</a:t>
            </a:r>
            <a:r>
              <a:rPr lang="pl-PL" sz="1800" b="0" i="0" dirty="0">
                <a:solidFill>
                  <a:srgbClr val="000000"/>
                </a:solidFill>
                <a:effectLst/>
                <a:latin typeface="Arial" panose="020B0604020202020204" pitchFamily="34" charset="0"/>
              </a:rPr>
              <a:t>, musi przeto istnieć ład w przedstawiającym podmiocie (</a:t>
            </a:r>
            <a:r>
              <a:rPr lang="pl-PL" sz="1800" b="0" i="1" dirty="0">
                <a:solidFill>
                  <a:srgbClr val="000000"/>
                </a:solidFill>
                <a:effectLst/>
                <a:latin typeface="Arial" panose="020B0604020202020204" pitchFamily="34" charset="0"/>
              </a:rPr>
              <a:t>le </a:t>
            </a:r>
            <a:r>
              <a:rPr lang="pl-PL" sz="1800" b="0" i="1" dirty="0" err="1">
                <a:solidFill>
                  <a:srgbClr val="000000"/>
                </a:solidFill>
                <a:effectLst/>
                <a:latin typeface="Arial" panose="020B0604020202020204" pitchFamily="34" charset="0"/>
              </a:rPr>
              <a:t>représentant</a:t>
            </a:r>
            <a:r>
              <a:rPr lang="pl-PL" sz="1800" b="0" i="0" dirty="0">
                <a:solidFill>
                  <a:srgbClr val="000000"/>
                </a:solidFill>
                <a:effectLst/>
                <a:latin typeface="Arial" panose="020B0604020202020204" pitchFamily="34" charset="0"/>
              </a:rPr>
              <a:t>), tzn. postrzeżeniach duszy, a zatem i w ciele, według którego wszechświat jest w niej przedstawiony.” </a:t>
            </a:r>
            <a:r>
              <a:rPr lang="pl-PL" sz="1800" b="1" dirty="0">
                <a:solidFill>
                  <a:schemeClr val="accent6"/>
                </a:solidFill>
                <a:latin typeface="Arial" panose="020B0604020202020204" pitchFamily="34" charset="0"/>
              </a:rPr>
              <a:t>Ten ład w żyjątkach nazwalibyśmy dziś DNA</a:t>
            </a:r>
            <a:endParaRPr lang="pl-PL" sz="1800" b="1" i="0" dirty="0">
              <a:solidFill>
                <a:schemeClr val="accent6"/>
              </a:solidFill>
              <a:effectLst/>
              <a:latin typeface="Arial" panose="020B0604020202020204" pitchFamily="34" charset="0"/>
            </a:endParaRPr>
          </a:p>
          <a:p>
            <a:pPr marL="0" marR="254000" indent="0" algn="l">
              <a:spcAft>
                <a:spcPts val="600"/>
              </a:spcAft>
              <a:buNone/>
            </a:pPr>
            <a:r>
              <a:rPr lang="pl-PL" sz="1800" b="0" i="0" dirty="0">
                <a:solidFill>
                  <a:srgbClr val="000000"/>
                </a:solidFill>
                <a:effectLst/>
                <a:latin typeface="Arial" panose="020B0604020202020204" pitchFamily="34" charset="0"/>
              </a:rPr>
              <a:t>§ 64. „Tak więc każde </a:t>
            </a:r>
            <a:r>
              <a:rPr lang="pl-PL" sz="1800" b="0" i="0" u="sng" dirty="0">
                <a:solidFill>
                  <a:srgbClr val="000000"/>
                </a:solidFill>
                <a:effectLst/>
                <a:latin typeface="Arial" panose="020B0604020202020204" pitchFamily="34" charset="0"/>
              </a:rPr>
              <a:t>organiczne ciało żyjątka </a:t>
            </a:r>
            <a:r>
              <a:rPr lang="pl-PL" sz="1800" b="0" i="0" dirty="0">
                <a:solidFill>
                  <a:srgbClr val="000000"/>
                </a:solidFill>
                <a:effectLst/>
                <a:latin typeface="Arial" panose="020B0604020202020204" pitchFamily="34" charset="0"/>
              </a:rPr>
              <a:t>staje się czymś w rodzaju </a:t>
            </a:r>
            <a:r>
              <a:rPr lang="pl-PL" sz="1800" b="0" i="0" u="sng" dirty="0">
                <a:solidFill>
                  <a:srgbClr val="000000"/>
                </a:solidFill>
                <a:effectLst/>
                <a:latin typeface="Arial" panose="020B0604020202020204" pitchFamily="34" charset="0"/>
              </a:rPr>
              <a:t>machiny Boskiej</a:t>
            </a:r>
            <a:r>
              <a:rPr lang="pl-PL" sz="1800" b="0" i="0" dirty="0">
                <a:solidFill>
                  <a:srgbClr val="000000"/>
                </a:solidFill>
                <a:effectLst/>
                <a:latin typeface="Arial" panose="020B0604020202020204" pitchFamily="34" charset="0"/>
              </a:rPr>
              <a:t>, czyli automatu naturalnego, przewyższającego nieskończenie automaty sztuczne. Albowiem machina stworzona sztuką człowieka nie jest machiną w każdej swojej części. Na przykład ząb mosiężnego koła składa się z części czy kawałków, które nie są już czymś sztucznym i nie mają w sobie śladu machiny, jeśli uwzględnić użytek, do jakiego koło było przeznaczone. Wszelako machiny natury, czyli </a:t>
            </a:r>
            <a:r>
              <a:rPr lang="pl-PL" sz="1800" b="0" i="0" u="sng" dirty="0">
                <a:solidFill>
                  <a:srgbClr val="000000"/>
                </a:solidFill>
                <a:effectLst/>
                <a:latin typeface="Arial" panose="020B0604020202020204" pitchFamily="34" charset="0"/>
              </a:rPr>
              <a:t>żywe ciała, </a:t>
            </a:r>
            <a:r>
              <a:rPr lang="pl-PL" sz="1800" b="0" i="0" dirty="0">
                <a:solidFill>
                  <a:srgbClr val="000000"/>
                </a:solidFill>
                <a:effectLst/>
                <a:latin typeface="Arial" panose="020B0604020202020204" pitchFamily="34" charset="0"/>
              </a:rPr>
              <a:t>są </a:t>
            </a:r>
            <a:r>
              <a:rPr lang="pl-PL" sz="1800" b="0" i="0" u="sng" dirty="0">
                <a:solidFill>
                  <a:srgbClr val="000000"/>
                </a:solidFill>
                <a:effectLst/>
                <a:latin typeface="Arial" panose="020B0604020202020204" pitchFamily="34" charset="0"/>
              </a:rPr>
              <a:t>machinami w swych najdrobniejszych częściach </a:t>
            </a:r>
            <a:r>
              <a:rPr lang="pl-PL" sz="1800" b="0" i="0" dirty="0">
                <a:solidFill>
                  <a:srgbClr val="000000"/>
                </a:solidFill>
                <a:effectLst/>
                <a:latin typeface="Arial" panose="020B0604020202020204" pitchFamily="34" charset="0"/>
              </a:rPr>
              <a:t>aż po nieskończoność. Na tym właśnie polega różnica między naturą a sztuką, tzn. między sztuką Boską a naszą.</a:t>
            </a:r>
            <a:r>
              <a:rPr lang="pl-PL" sz="1800" dirty="0">
                <a:solidFill>
                  <a:srgbClr val="000000"/>
                </a:solidFill>
                <a:latin typeface="Arial" panose="020B0604020202020204" pitchFamily="34" charset="0"/>
              </a:rPr>
              <a:t>  </a:t>
            </a:r>
            <a:r>
              <a:rPr lang="pl-PL" sz="1800" b="1" i="0" dirty="0">
                <a:solidFill>
                  <a:schemeClr val="accent6"/>
                </a:solidFill>
                <a:effectLst/>
                <a:latin typeface="Arial" panose="020B0604020202020204" pitchFamily="34" charset="0"/>
              </a:rPr>
              <a:t>O</a:t>
            </a:r>
            <a:r>
              <a:rPr lang="pl-PL" sz="1800" b="1" dirty="0">
                <a:solidFill>
                  <a:schemeClr val="accent6"/>
                </a:solidFill>
                <a:latin typeface="Arial" panose="020B0604020202020204" pitchFamily="34" charset="0"/>
              </a:rPr>
              <a:t>rganizm =, machina Boska</a:t>
            </a:r>
            <a:endParaRPr lang="pl-PL" sz="1900" b="1" i="1" dirty="0">
              <a:solidFill>
                <a:srgbClr val="000000"/>
              </a:solidFill>
            </a:endParaRPr>
          </a:p>
          <a:p>
            <a:pPr marL="0" indent="0">
              <a:buNone/>
            </a:pPr>
            <a:r>
              <a:rPr lang="pl-PL" sz="1400" dirty="0">
                <a:hlinkClick r:id="rId2"/>
              </a:rPr>
              <a:t> </a:t>
            </a:r>
            <a:r>
              <a:rPr lang="en-US" sz="1400" dirty="0">
                <a:hlinkClick r:id="rId2"/>
              </a:rPr>
              <a:t>https://www.dzieje.us.edu.pl/fil.leibniz.monadologia.htm</a:t>
            </a:r>
            <a:r>
              <a:rPr lang="pl-PL" sz="1400" dirty="0"/>
              <a:t> Wojciech Sady, Uniwersytet Śląski, wykłady, </a:t>
            </a:r>
          </a:p>
          <a:p>
            <a:pPr marL="0" indent="0">
              <a:buNone/>
            </a:pPr>
            <a:r>
              <a:rPr lang="pl-PL" sz="1400" dirty="0"/>
              <a:t>Leibniz, </a:t>
            </a:r>
            <a:r>
              <a:rPr lang="pl-PL" sz="1400" i="1" dirty="0"/>
              <a:t>Monadologie</a:t>
            </a:r>
            <a:r>
              <a:rPr lang="pl-PL" sz="1400" dirty="0"/>
              <a:t>, </a:t>
            </a:r>
            <a:r>
              <a:rPr lang="pl-PL" sz="1400" dirty="0" err="1"/>
              <a:t>Flammarion</a:t>
            </a:r>
            <a:r>
              <a:rPr lang="pl-PL" sz="1400" dirty="0"/>
              <a:t>, Paris, 1996, Tłumaczenie </a:t>
            </a:r>
            <a:r>
              <a:rPr lang="en-AU" sz="1400" b="0" i="0" dirty="0">
                <a:solidFill>
                  <a:srgbClr val="000000"/>
                </a:solidFill>
                <a:effectLst/>
                <a:latin typeface="Arial" panose="020B0604020202020204" pitchFamily="34" charset="0"/>
              </a:rPr>
              <a:t>Stanisław Cichowicz</a:t>
            </a:r>
            <a:r>
              <a:rPr lang="pl-PL" sz="1400" dirty="0"/>
              <a:t> </a:t>
            </a:r>
            <a:endParaRPr lang="en-US" sz="1400" dirty="0"/>
          </a:p>
        </p:txBody>
      </p:sp>
    </p:spTree>
    <p:extLst>
      <p:ext uri="{BB962C8B-B14F-4D97-AF65-F5344CB8AC3E}">
        <p14:creationId xmlns:p14="http://schemas.microsoft.com/office/powerpoint/2010/main" val="395326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917C89-C23D-609D-8AB0-EF88A1E09BA5}"/>
              </a:ext>
            </a:extLst>
          </p:cNvPr>
          <p:cNvSpPr>
            <a:spLocks noGrp="1"/>
          </p:cNvSpPr>
          <p:nvPr>
            <p:ph type="title"/>
          </p:nvPr>
        </p:nvSpPr>
        <p:spPr>
          <a:xfrm>
            <a:off x="-876675" y="53475"/>
            <a:ext cx="8229600" cy="1143000"/>
          </a:xfrm>
        </p:spPr>
        <p:txBody>
          <a:bodyPr/>
          <a:lstStyle/>
          <a:p>
            <a:r>
              <a:rPr lang="pl-PL" sz="3200" dirty="0"/>
              <a:t>Descartes „Rozprawa o metodzie”</a:t>
            </a:r>
            <a:endParaRPr lang="en-US" sz="3200" dirty="0"/>
          </a:p>
        </p:txBody>
      </p:sp>
      <p:pic>
        <p:nvPicPr>
          <p:cNvPr id="55298" name="Picture 2">
            <a:extLst>
              <a:ext uri="{FF2B5EF4-FFF2-40B4-BE49-F238E27FC236}">
                <a16:creationId xmlns:a16="http://schemas.microsoft.com/office/drawing/2014/main" id="{2D3EF83E-163E-BCB3-1A0C-799E2E847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39" y="1196475"/>
            <a:ext cx="3204824" cy="4355647"/>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EF87E25-B0EB-5E72-B39F-2AF2DB71D564}"/>
              </a:ext>
            </a:extLst>
          </p:cNvPr>
          <p:cNvSpPr txBox="1"/>
          <p:nvPr/>
        </p:nvSpPr>
        <p:spPr>
          <a:xfrm>
            <a:off x="3606181" y="4047658"/>
            <a:ext cx="5070275" cy="1785104"/>
          </a:xfrm>
          <a:prstGeom prst="rect">
            <a:avLst/>
          </a:prstGeom>
          <a:noFill/>
        </p:spPr>
        <p:txBody>
          <a:bodyPr wrap="square" rtlCol="0">
            <a:spAutoFit/>
          </a:bodyPr>
          <a:lstStyle/>
          <a:p>
            <a:r>
              <a:rPr lang="pl-PL" sz="1800" dirty="0"/>
              <a:t>„Rozprawa o metodzie. Aby dobrze prowadzić rozum,  poszukiwania prawdy w naukach. </a:t>
            </a:r>
          </a:p>
          <a:p>
            <a:r>
              <a:rPr lang="pl-PL" sz="1800" dirty="0"/>
              <a:t>Plus Dioptryka, Meteory i Geometria, które są esejami o tej Metodzie”</a:t>
            </a:r>
          </a:p>
          <a:p>
            <a:r>
              <a:rPr lang="pl-PL" sz="1800" dirty="0"/>
              <a:t>Anonimowa, Lejda, </a:t>
            </a:r>
            <a:r>
              <a:rPr lang="pl-PL" sz="1800" dirty="0" err="1"/>
              <a:t>Ian</a:t>
            </a:r>
            <a:r>
              <a:rPr lang="pl-PL" sz="1800" dirty="0"/>
              <a:t> </a:t>
            </a:r>
            <a:r>
              <a:rPr lang="pl-PL" sz="1800" dirty="0" err="1"/>
              <a:t>Maire</a:t>
            </a:r>
            <a:r>
              <a:rPr lang="pl-PL" sz="1800" dirty="0"/>
              <a:t>, 1637</a:t>
            </a:r>
          </a:p>
          <a:p>
            <a:r>
              <a:rPr lang="pl-PL" sz="2000" dirty="0"/>
              <a:t> </a:t>
            </a:r>
            <a:endParaRPr lang="en-US" sz="2000" dirty="0"/>
          </a:p>
        </p:txBody>
      </p:sp>
      <p:sp>
        <p:nvSpPr>
          <p:cNvPr id="5" name="pole tekstowe 4">
            <a:extLst>
              <a:ext uri="{FF2B5EF4-FFF2-40B4-BE49-F238E27FC236}">
                <a16:creationId xmlns:a16="http://schemas.microsoft.com/office/drawing/2014/main" id="{1AF46658-E83E-52EC-95CC-CD3F964B8D83}"/>
              </a:ext>
            </a:extLst>
          </p:cNvPr>
          <p:cNvSpPr txBox="1"/>
          <p:nvPr/>
        </p:nvSpPr>
        <p:spPr>
          <a:xfrm>
            <a:off x="239339" y="5689276"/>
            <a:ext cx="6193410" cy="923330"/>
          </a:xfrm>
          <a:prstGeom prst="rect">
            <a:avLst/>
          </a:prstGeom>
          <a:noFill/>
        </p:spPr>
        <p:txBody>
          <a:bodyPr wrap="square">
            <a:spAutoFit/>
          </a:bodyPr>
          <a:lstStyle/>
          <a:p>
            <a:r>
              <a:rPr lang="pl-PL" sz="1800" dirty="0">
                <a:latin typeface="+mj-lt"/>
              </a:rPr>
              <a:t>„Byłem wówczas w Niemczech, przywołany tam  przez trwające jeszcze wojny; i wracając do wojska po koronacji cesarza, początek zimy zaskoczył mnie w miejscu …”</a:t>
            </a:r>
            <a:endParaRPr lang="pl-PL" altLang="en-US" sz="1800" b="1" dirty="0">
              <a:latin typeface="+mj-lt"/>
            </a:endParaRPr>
          </a:p>
        </p:txBody>
      </p:sp>
      <p:pic>
        <p:nvPicPr>
          <p:cNvPr id="2050" name="Picture 2">
            <a:extLst>
              <a:ext uri="{FF2B5EF4-FFF2-40B4-BE49-F238E27FC236}">
                <a16:creationId xmlns:a16="http://schemas.microsoft.com/office/drawing/2014/main" id="{DA47C282-8C36-4B4C-30E5-F77796189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939" y="216696"/>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3CD598A3-35E5-B7BD-AD79-6ACC34AB2414}"/>
              </a:ext>
            </a:extLst>
          </p:cNvPr>
          <p:cNvSpPr txBox="1"/>
          <p:nvPr/>
        </p:nvSpPr>
        <p:spPr>
          <a:xfrm>
            <a:off x="4018343" y="3072168"/>
            <a:ext cx="5091192" cy="800219"/>
          </a:xfrm>
          <a:prstGeom prst="rect">
            <a:avLst/>
          </a:prstGeom>
          <a:noFill/>
        </p:spPr>
        <p:txBody>
          <a:bodyPr wrap="square">
            <a:spAutoFit/>
          </a:bodyPr>
          <a:lstStyle/>
          <a:p>
            <a:r>
              <a:rPr lang="pl-PL" sz="1600" dirty="0"/>
              <a:t>Pomnik Jakuba Wejhera (1609-1657) w Wejherowie</a:t>
            </a:r>
          </a:p>
          <a:p>
            <a:r>
              <a:rPr lang="pl-PL" sz="1600" dirty="0"/>
              <a:t>Bohatera Wojny Trzydziestoletniej</a:t>
            </a:r>
          </a:p>
          <a:p>
            <a:r>
              <a:rPr lang="en-US" sz="1400" dirty="0"/>
              <a:t>https://pl.wikipedia.org/wiki/Jakub_Weiher</a:t>
            </a:r>
          </a:p>
        </p:txBody>
      </p:sp>
    </p:spTree>
    <p:extLst>
      <p:ext uri="{BB962C8B-B14F-4D97-AF65-F5344CB8AC3E}">
        <p14:creationId xmlns:p14="http://schemas.microsoft.com/office/powerpoint/2010/main" val="43402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ABAA17-F0FC-4166-BB95-43B9AF405427}"/>
              </a:ext>
            </a:extLst>
          </p:cNvPr>
          <p:cNvSpPr>
            <a:spLocks noGrp="1"/>
          </p:cNvSpPr>
          <p:nvPr>
            <p:ph type="title"/>
          </p:nvPr>
        </p:nvSpPr>
        <p:spPr/>
        <p:txBody>
          <a:bodyPr/>
          <a:lstStyle/>
          <a:p>
            <a:r>
              <a:rPr lang="pl-PL" sz="3200" dirty="0" err="1"/>
              <a:t>Iulien</a:t>
            </a:r>
            <a:r>
              <a:rPr lang="pl-PL" sz="3200" dirty="0"/>
              <a:t> O. de La </a:t>
            </a:r>
            <a:r>
              <a:rPr lang="pl-PL" sz="3200"/>
              <a:t>Mettrie</a:t>
            </a:r>
            <a:r>
              <a:rPr lang="pl-PL" sz="3200" dirty="0"/>
              <a:t> (1709-1751): </a:t>
            </a:r>
            <a:br>
              <a:rPr lang="pl-PL" sz="3200" dirty="0"/>
            </a:br>
            <a:r>
              <a:rPr lang="pl-PL" sz="3200" dirty="0"/>
              <a:t>„Człowiek – maszyna” (?)</a:t>
            </a:r>
            <a:endParaRPr lang="en-US" sz="3200" dirty="0"/>
          </a:p>
        </p:txBody>
      </p:sp>
      <p:sp>
        <p:nvSpPr>
          <p:cNvPr id="3" name="pole tekstowe 2">
            <a:extLst>
              <a:ext uri="{FF2B5EF4-FFF2-40B4-BE49-F238E27FC236}">
                <a16:creationId xmlns:a16="http://schemas.microsoft.com/office/drawing/2014/main" id="{CE90D57F-CF55-09D9-1B39-9BC01047A01D}"/>
              </a:ext>
            </a:extLst>
          </p:cNvPr>
          <p:cNvSpPr txBox="1"/>
          <p:nvPr/>
        </p:nvSpPr>
        <p:spPr>
          <a:xfrm>
            <a:off x="323528" y="1525282"/>
            <a:ext cx="8568952" cy="5370701"/>
          </a:xfrm>
          <a:prstGeom prst="rect">
            <a:avLst/>
          </a:prstGeom>
          <a:noFill/>
        </p:spPr>
        <p:txBody>
          <a:bodyPr wrap="square" rtlCol="0">
            <a:spAutoFit/>
          </a:bodyPr>
          <a:lstStyle/>
          <a:p>
            <a:pPr>
              <a:spcAft>
                <a:spcPts val="600"/>
              </a:spcAft>
            </a:pPr>
            <a:r>
              <a:rPr lang="pl-PL" sz="1900" dirty="0">
                <a:solidFill>
                  <a:schemeClr val="accent6"/>
                </a:solidFill>
              </a:rPr>
              <a:t>Rzeczywiście, de La </a:t>
            </a:r>
            <a:r>
              <a:rPr lang="pl-PL" sz="1900" dirty="0" err="1">
                <a:solidFill>
                  <a:schemeClr val="accent6"/>
                </a:solidFill>
              </a:rPr>
              <a:t>Mattrie</a:t>
            </a:r>
            <a:r>
              <a:rPr lang="pl-PL" sz="1900" dirty="0">
                <a:solidFill>
                  <a:schemeClr val="accent6"/>
                </a:solidFill>
              </a:rPr>
              <a:t> pisze</a:t>
            </a:r>
            <a:r>
              <a:rPr lang="pl-PL" sz="1900" dirty="0"/>
              <a:t>: „Wnioskujemy zatem śmiało, że człowiek jest maszyną i że w całym wszechświecie istnieje tylko jedna substancja, występująca w rozmaitych postaciach.”</a:t>
            </a:r>
          </a:p>
          <a:p>
            <a:pPr>
              <a:spcAft>
                <a:spcPts val="600"/>
              </a:spcAft>
            </a:pPr>
            <a:r>
              <a:rPr lang="pl-PL" sz="1900" dirty="0">
                <a:solidFill>
                  <a:schemeClr val="accent6"/>
                </a:solidFill>
              </a:rPr>
              <a:t>Ale o rzeczach „ostatecznych” mówi w sposób podobny do Marka Aureliusza</a:t>
            </a:r>
          </a:p>
          <a:p>
            <a:r>
              <a:rPr lang="pl-PL" sz="1900" dirty="0"/>
              <a:t>„Cóż więcej wiemy o naszym przeznaczeniu niż o naszym pochodzeniu? </a:t>
            </a:r>
            <a:r>
              <a:rPr lang="pl-PL" sz="1900" dirty="0" err="1"/>
              <a:t>Pogódźmyż</a:t>
            </a:r>
            <a:r>
              <a:rPr lang="pl-PL" sz="1900" dirty="0"/>
              <a:t> się więc z naszą niewiedzą, której nie umiemy przezwyciężyć i na której opiera się nasze szczęście.</a:t>
            </a:r>
          </a:p>
          <a:p>
            <a:r>
              <a:rPr lang="pl-PL" sz="1900" dirty="0"/>
              <a:t>Ten, kto tak będzie myślał, będzie mądry, sprawiedliwy, spokojny o swój los, a zatem szczęśliwy […] Im subtelniejsza wrażliwość, im większe dobrodziejstwa otrzyma ów człowiek od natury, tym głębsze poszanowanie, tym tkliwsze przywiązanie i wdzięczność będzie dla niej żywił. Wreszcie odczucie jej uroków, udział w czarującym widowisku wszechświata będzie go napawać takim szczęściem, że z pewnością nigdy jej nie zniszczy ani w sobie, ani w innych. </a:t>
            </a:r>
          </a:p>
          <a:p>
            <a:endParaRPr lang="pl-PL" sz="1600" dirty="0"/>
          </a:p>
          <a:p>
            <a:r>
              <a:rPr lang="pl-PL" sz="1600" dirty="0" err="1"/>
              <a:t>Iulien</a:t>
            </a:r>
            <a:r>
              <a:rPr lang="pl-PL" sz="1600" dirty="0"/>
              <a:t> </a:t>
            </a:r>
            <a:r>
              <a:rPr lang="pl-PL" sz="1600" dirty="0" err="1"/>
              <a:t>Offray</a:t>
            </a:r>
            <a:r>
              <a:rPr lang="pl-PL" sz="1600" dirty="0"/>
              <a:t> de La </a:t>
            </a:r>
            <a:r>
              <a:rPr lang="pl-PL" sz="1600" dirty="0" err="1"/>
              <a:t>Mettrie</a:t>
            </a:r>
            <a:r>
              <a:rPr lang="pl-PL" sz="1600" i="1" dirty="0"/>
              <a:t>, Człowiek – maszyna</a:t>
            </a:r>
            <a:r>
              <a:rPr lang="pl-PL" sz="1600" dirty="0"/>
              <a:t>, w przekładzie Stefana </a:t>
            </a:r>
            <a:r>
              <a:rPr lang="pl-PL" sz="1600" dirty="0" err="1"/>
              <a:t>Rudniańskiego</a:t>
            </a:r>
            <a:r>
              <a:rPr lang="pl-PL" sz="1600" dirty="0"/>
              <a:t>, PWN, 1984</a:t>
            </a:r>
          </a:p>
          <a:p>
            <a:endParaRPr lang="en-US" sz="1900" dirty="0"/>
          </a:p>
        </p:txBody>
      </p:sp>
    </p:spTree>
    <p:extLst>
      <p:ext uri="{BB962C8B-B14F-4D97-AF65-F5344CB8AC3E}">
        <p14:creationId xmlns:p14="http://schemas.microsoft.com/office/powerpoint/2010/main" val="3131231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7711A6-4684-DEE0-E0C8-2519B6F0D58F}"/>
              </a:ext>
            </a:extLst>
          </p:cNvPr>
          <p:cNvSpPr>
            <a:spLocks noGrp="1"/>
          </p:cNvSpPr>
          <p:nvPr>
            <p:ph type="title"/>
          </p:nvPr>
        </p:nvSpPr>
        <p:spPr>
          <a:xfrm>
            <a:off x="323528" y="15297"/>
            <a:ext cx="8229600" cy="1143000"/>
          </a:xfrm>
        </p:spPr>
        <p:txBody>
          <a:bodyPr/>
          <a:lstStyle/>
          <a:p>
            <a:r>
              <a:rPr lang="pl-PL" sz="3600" dirty="0"/>
              <a:t>XVII wiek w Europie…</a:t>
            </a:r>
            <a:endParaRPr lang="en-US" sz="3600" dirty="0"/>
          </a:p>
        </p:txBody>
      </p:sp>
      <p:sp>
        <p:nvSpPr>
          <p:cNvPr id="3" name="Symbol zastępczy zawartości 2">
            <a:extLst>
              <a:ext uri="{FF2B5EF4-FFF2-40B4-BE49-F238E27FC236}">
                <a16:creationId xmlns:a16="http://schemas.microsoft.com/office/drawing/2014/main" id="{B6EDFB9F-3D3E-5924-82EA-F79EDA8CBEC4}"/>
              </a:ext>
            </a:extLst>
          </p:cNvPr>
          <p:cNvSpPr>
            <a:spLocks noGrp="1"/>
          </p:cNvSpPr>
          <p:nvPr>
            <p:ph idx="1"/>
          </p:nvPr>
        </p:nvSpPr>
        <p:spPr>
          <a:xfrm>
            <a:off x="179512" y="958982"/>
            <a:ext cx="8964488" cy="4525963"/>
          </a:xfrm>
        </p:spPr>
        <p:txBody>
          <a:bodyPr/>
          <a:lstStyle/>
          <a:p>
            <a:pPr marL="0" indent="0">
              <a:buNone/>
            </a:pPr>
            <a:r>
              <a:rPr lang="pl-PL" sz="1900" dirty="0"/>
              <a:t>„wyprodukował” wiele umysłów, w wielu krajach. Mówiliśmy o prawach mechaniki Kartezjusza i Newtona, ale to Holender, Christiaan </a:t>
            </a:r>
            <a:r>
              <a:rPr lang="pl-PL" sz="1900" b="1" dirty="0" err="1"/>
              <a:t>Huyghens</a:t>
            </a:r>
            <a:r>
              <a:rPr lang="pl-PL" sz="1900" dirty="0"/>
              <a:t> (1629-1695) właściwie zinterpretował pojęcie pędu, jako iloczynu masy i prędkości. </a:t>
            </a:r>
          </a:p>
          <a:p>
            <a:pPr marL="0" indent="0">
              <a:buNone/>
            </a:pPr>
            <a:r>
              <a:rPr lang="pl-PL" sz="1900" dirty="0"/>
              <a:t>Holendrem był </a:t>
            </a:r>
            <a:r>
              <a:rPr lang="pl-PL" sz="1900" b="1" dirty="0"/>
              <a:t>Snellius</a:t>
            </a:r>
            <a:r>
              <a:rPr lang="pl-PL" sz="1900" dirty="0"/>
              <a:t>  (</a:t>
            </a:r>
            <a:r>
              <a:rPr lang="en-AU" sz="1900" b="0" i="0" dirty="0" err="1">
                <a:effectLst/>
                <a:latin typeface="Arial" panose="020B0604020202020204" pitchFamily="34" charset="0"/>
              </a:rPr>
              <a:t>Willebrord</a:t>
            </a:r>
            <a:r>
              <a:rPr lang="en-AU" sz="1900" b="0" i="0" dirty="0">
                <a:effectLst/>
                <a:latin typeface="Arial" panose="020B0604020202020204" pitchFamily="34" charset="0"/>
              </a:rPr>
              <a:t> Snel van </a:t>
            </a:r>
            <a:r>
              <a:rPr lang="en-AU" sz="1900" b="0" i="0" dirty="0" err="1">
                <a:effectLst/>
                <a:latin typeface="Arial" panose="020B0604020202020204" pitchFamily="34" charset="0"/>
              </a:rPr>
              <a:t>Royen</a:t>
            </a:r>
            <a:r>
              <a:rPr lang="pl-PL" sz="1900" b="0" i="0" dirty="0">
                <a:effectLst/>
                <a:latin typeface="Arial" panose="020B0604020202020204" pitchFamily="34" charset="0"/>
              </a:rPr>
              <a:t> 1580-1632)</a:t>
            </a:r>
            <a:r>
              <a:rPr lang="pl-PL" sz="1900" dirty="0"/>
              <a:t>, który wyjaśnił prawa załamania światła – czekały one od czasów </a:t>
            </a:r>
            <a:r>
              <a:rPr lang="pl-PL" sz="1900" dirty="0" err="1"/>
              <a:t>Vitelona</a:t>
            </a:r>
            <a:r>
              <a:rPr lang="pl-PL" sz="1900" dirty="0"/>
              <a:t>, tj. od XIII wieku.</a:t>
            </a:r>
          </a:p>
          <a:p>
            <a:pPr marL="0" indent="0">
              <a:buNone/>
            </a:pPr>
            <a:r>
              <a:rPr lang="pl-PL" sz="1900" dirty="0" err="1"/>
              <a:t>Huyghens</a:t>
            </a:r>
            <a:r>
              <a:rPr lang="pl-PL" sz="1900" dirty="0"/>
              <a:t>, a nie Newton, miał rację w sprawie natury światła: jest ono falą – stąd kolory na płycie CD i ugięcie                                                                            światła lasera na łebku szpilki,                                                                                jak fali na jeziorze </a:t>
            </a:r>
          </a:p>
          <a:p>
            <a:pPr marL="0" indent="0">
              <a:buNone/>
            </a:pPr>
            <a:r>
              <a:rPr lang="pl-PL" sz="1600" dirty="0"/>
              <a:t>(foto K. Służewski i Maria Karwasz)                                                                         .</a:t>
            </a:r>
          </a:p>
          <a:p>
            <a:pPr marL="0" indent="0">
              <a:buNone/>
            </a:pPr>
            <a:endParaRPr lang="pl-PL" sz="1900" dirty="0"/>
          </a:p>
          <a:p>
            <a:pPr marL="0" indent="0">
              <a:buNone/>
            </a:pPr>
            <a:r>
              <a:rPr lang="pl-PL" sz="1900" dirty="0"/>
              <a:t>A przynajmniej - miał rację do czasów Einsteina, który pokazał, że światło to (też) cząstka – foton. (mówimy o dualizmie falowo-korpuskularnym)</a:t>
            </a:r>
          </a:p>
          <a:p>
            <a:pPr marL="0" indent="0">
              <a:buNone/>
            </a:pPr>
            <a:r>
              <a:rPr lang="pl-PL" sz="1900" dirty="0"/>
              <a:t>Adwokat francuski, Pierre de </a:t>
            </a:r>
            <a:r>
              <a:rPr lang="pl-PL" sz="1900" b="1" dirty="0"/>
              <a:t>Fermat</a:t>
            </a:r>
            <a:r>
              <a:rPr lang="pl-PL" sz="1900" dirty="0"/>
              <a:t> (1601-1665), sformułował alternatywną zasadę załamania światła – przebiega ono drogę po </a:t>
            </a:r>
            <a:r>
              <a:rPr lang="pl-PL" sz="1900" i="1" dirty="0"/>
              <a:t>najkrótszym</a:t>
            </a:r>
            <a:r>
              <a:rPr lang="pl-PL" sz="1900" dirty="0"/>
              <a:t> czasie. </a:t>
            </a:r>
          </a:p>
          <a:p>
            <a:pPr marL="0" indent="0">
              <a:buNone/>
            </a:pPr>
            <a:r>
              <a:rPr lang="pl-PL" sz="1900" dirty="0"/>
              <a:t>Fermat zadał matematykom zagadkę na ponad trzysta lat: czy </a:t>
            </a:r>
            <a:r>
              <a:rPr lang="pl-PL" sz="1900" i="1" dirty="0"/>
              <a:t>a</a:t>
            </a:r>
            <a:r>
              <a:rPr lang="pl-PL" sz="1900" baseline="30000" dirty="0"/>
              <a:t>3</a:t>
            </a:r>
            <a:r>
              <a:rPr lang="pl-PL" sz="1900" i="1" dirty="0"/>
              <a:t> + b</a:t>
            </a:r>
            <a:r>
              <a:rPr lang="pl-PL" sz="1900" baseline="30000" dirty="0"/>
              <a:t>3</a:t>
            </a:r>
            <a:r>
              <a:rPr lang="pl-PL" sz="1900" i="1" dirty="0"/>
              <a:t> = c</a:t>
            </a:r>
            <a:r>
              <a:rPr lang="pl-PL" sz="1900" baseline="30000" dirty="0"/>
              <a:t>3</a:t>
            </a:r>
            <a:r>
              <a:rPr lang="pl-PL" sz="1900" dirty="0"/>
              <a:t>        ma rozwiązania (w zbiorze liczb całkowitych)? Dopiero w XXI wieku program komputerowy (ale napisany przez człowieka) odpowiedział na to pytanie.  </a:t>
            </a:r>
            <a:endParaRPr lang="en-US" sz="1900" dirty="0"/>
          </a:p>
        </p:txBody>
      </p:sp>
      <p:pic>
        <p:nvPicPr>
          <p:cNvPr id="7" name="Obraz 6">
            <a:extLst>
              <a:ext uri="{FF2B5EF4-FFF2-40B4-BE49-F238E27FC236}">
                <a16:creationId xmlns:a16="http://schemas.microsoft.com/office/drawing/2014/main" id="{CBCEB4FE-329B-2B2A-9A44-4A664FDE182F}"/>
              </a:ext>
            </a:extLst>
          </p:cNvPr>
          <p:cNvPicPr>
            <a:picLocks noChangeAspect="1"/>
          </p:cNvPicPr>
          <p:nvPr/>
        </p:nvPicPr>
        <p:blipFill>
          <a:blip r:embed="rId2"/>
          <a:stretch>
            <a:fillRect/>
          </a:stretch>
        </p:blipFill>
        <p:spPr>
          <a:xfrm>
            <a:off x="4004201" y="2878558"/>
            <a:ext cx="4402916" cy="1558554"/>
          </a:xfrm>
          <a:prstGeom prst="rect">
            <a:avLst/>
          </a:prstGeom>
        </p:spPr>
      </p:pic>
    </p:spTree>
    <p:extLst>
      <p:ext uri="{BB962C8B-B14F-4D97-AF65-F5344CB8AC3E}">
        <p14:creationId xmlns:p14="http://schemas.microsoft.com/office/powerpoint/2010/main" val="508419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a:extLst>
              <a:ext uri="{FF2B5EF4-FFF2-40B4-BE49-F238E27FC236}">
                <a16:creationId xmlns:a16="http://schemas.microsoft.com/office/drawing/2014/main" id="{0B63959F-BAAB-2305-AEE6-ACEB1FD9B9D3}"/>
              </a:ext>
            </a:extLst>
          </p:cNvPr>
          <p:cNvSpPr>
            <a:spLocks noGrp="1" noChangeArrowheads="1"/>
          </p:cNvSpPr>
          <p:nvPr>
            <p:ph type="title"/>
          </p:nvPr>
        </p:nvSpPr>
        <p:spPr>
          <a:xfrm>
            <a:off x="250825" y="-44450"/>
            <a:ext cx="8229600" cy="1143000"/>
          </a:xfrm>
        </p:spPr>
        <p:txBody>
          <a:bodyPr/>
          <a:lstStyle/>
          <a:p>
            <a:r>
              <a:rPr lang="pl-PL" altLang="en-US" sz="3400" dirty="0"/>
              <a:t>Laplace (1749-1827): Zegarmistrz świata</a:t>
            </a:r>
            <a:endParaRPr lang="en-US" altLang="en-US" sz="3400" dirty="0"/>
          </a:p>
        </p:txBody>
      </p:sp>
      <p:sp>
        <p:nvSpPr>
          <p:cNvPr id="38915" name="Symbol zastępczy zawartości 2">
            <a:extLst>
              <a:ext uri="{FF2B5EF4-FFF2-40B4-BE49-F238E27FC236}">
                <a16:creationId xmlns:a16="http://schemas.microsoft.com/office/drawing/2014/main" id="{A58B0EDF-A7E5-E1B0-8762-237DABD73ACE}"/>
              </a:ext>
            </a:extLst>
          </p:cNvPr>
          <p:cNvSpPr>
            <a:spLocks noGrp="1" noChangeArrowheads="1"/>
          </p:cNvSpPr>
          <p:nvPr>
            <p:ph idx="1"/>
          </p:nvPr>
        </p:nvSpPr>
        <p:spPr>
          <a:xfrm>
            <a:off x="215900" y="1098550"/>
            <a:ext cx="8712200" cy="5054600"/>
          </a:xfrm>
        </p:spPr>
        <p:txBody>
          <a:bodyPr/>
          <a:lstStyle/>
          <a:p>
            <a:pPr algn="just"/>
            <a:r>
              <a:rPr lang="pl-PL" altLang="en-US" sz="1800" b="1">
                <a:latin typeface="Times New Roman" panose="02020603050405020304" pitchFamily="18" charset="0"/>
                <a:cs typeface="Times New Roman" panose="02020603050405020304" pitchFamily="18" charset="0"/>
              </a:rPr>
              <a:t>7.10.</a:t>
            </a:r>
            <a:r>
              <a:rPr lang="pl-PL" altLang="en-US" sz="1800">
                <a:latin typeface="Times New Roman" panose="02020603050405020304" pitchFamily="18" charset="0"/>
                <a:cs typeface="Times New Roman" panose="02020603050405020304" pitchFamily="18" charset="0"/>
              </a:rPr>
              <a:t> </a:t>
            </a:r>
            <a:r>
              <a:rPr lang="pl-PL" altLang="en-US" sz="1800" b="1">
                <a:latin typeface="Times New Roman" panose="02020603050405020304" pitchFamily="18" charset="0"/>
                <a:cs typeface="Times New Roman" panose="02020603050405020304" pitchFamily="18" charset="0"/>
              </a:rPr>
              <a:t>Laplace: Bóg zegarmistrz świata?</a:t>
            </a:r>
            <a:endParaRPr lang="en-AU" altLang="en-US" sz="1800">
              <a:latin typeface="Times New Roman" panose="02020603050405020304" pitchFamily="18" charset="0"/>
              <a:cs typeface="Times New Roman" panose="02020603050405020304" pitchFamily="18" charset="0"/>
            </a:endParaRPr>
          </a:p>
          <a:p>
            <a:pPr algn="just"/>
            <a:r>
              <a:rPr lang="pl-PL" altLang="en-US" sz="1800">
                <a:latin typeface="Times New Roman" panose="02020603050405020304" pitchFamily="18" charset="0"/>
                <a:cs typeface="Times New Roman" panose="02020603050405020304" pitchFamily="18" charset="0"/>
              </a:rPr>
              <a:t> </a:t>
            </a:r>
            <a:endParaRPr lang="en-AU" altLang="en-US" sz="1800">
              <a:latin typeface="Times New Roman" panose="02020603050405020304" pitchFamily="18" charset="0"/>
              <a:cs typeface="Times New Roman" panose="02020603050405020304" pitchFamily="18" charset="0"/>
            </a:endParaRPr>
          </a:p>
          <a:p>
            <a:pPr algn="just">
              <a:buFontTx/>
              <a:buNone/>
            </a:pPr>
            <a:r>
              <a:rPr lang="pl-PL" altLang="en-US" sz="1800">
                <a:latin typeface="Times New Roman" panose="02020603050405020304" pitchFamily="18" charset="0"/>
                <a:cs typeface="Times New Roman" panose="02020603050405020304" pitchFamily="18" charset="0"/>
              </a:rPr>
              <a:t>	Deklaracje Kopernika, Galileusza i Newtona o wielkim planie Boga, które znajdujemy w matematycznym porządku natury, powinny służyć umocnieniu wiary. Ale w niektórych przypadkach tak nie było: Bóg, który zaprojektował świat, być może, nie jest już zainteresowany swoim dziełem. Gdy świat się już zaczął, idzie sam, jak idealny zegar? Powszechny stereotyp (</a:t>
            </a:r>
            <a:r>
              <a:rPr lang="pl-PL" altLang="en-US" sz="1800" i="1">
                <a:latin typeface="Times New Roman" panose="02020603050405020304" pitchFamily="18" charset="0"/>
                <a:cs typeface="Times New Roman" panose="02020603050405020304" pitchFamily="18" charset="0"/>
              </a:rPr>
              <a:t>powszechne przekonanie</a:t>
            </a:r>
            <a:r>
              <a:rPr lang="pl-PL" altLang="en-US" sz="1800">
                <a:latin typeface="Times New Roman" panose="02020603050405020304" pitchFamily="18" charset="0"/>
                <a:cs typeface="Times New Roman" panose="02020603050405020304" pitchFamily="18" charset="0"/>
              </a:rPr>
              <a:t>, jak nazywa to Stephen Snobelen) przypisuje tę opinię Newtonowi, ale pokazaliśmy powyżej, że jest to uproszczenie, które nie odpowiada treści </a:t>
            </a:r>
            <a:r>
              <a:rPr lang="pl-PL" altLang="en-US" sz="1800" i="1">
                <a:latin typeface="Times New Roman" panose="02020603050405020304" pitchFamily="18" charset="0"/>
                <a:cs typeface="Times New Roman" panose="02020603050405020304" pitchFamily="18" charset="0"/>
              </a:rPr>
              <a:t>Zasad</a:t>
            </a:r>
            <a:r>
              <a:rPr lang="pl-PL" altLang="en-US" sz="1800">
                <a:latin typeface="Times New Roman" panose="02020603050405020304" pitchFamily="18" charset="0"/>
                <a:cs typeface="Times New Roman" panose="02020603050405020304" pitchFamily="18" charset="0"/>
              </a:rPr>
              <a:t>. To fizyk i matematyk, Francuz, Pierre-Simon de la Plac, powiedział Napoleonowi, że nie potrzebuje hipotezy zwanej Bogiem.	</a:t>
            </a:r>
          </a:p>
          <a:p>
            <a:pPr algn="just">
              <a:buFontTx/>
              <a:buNone/>
            </a:pPr>
            <a:r>
              <a:rPr lang="pl-PL" altLang="en-US" sz="1800">
                <a:latin typeface="Times New Roman" panose="02020603050405020304" pitchFamily="18" charset="0"/>
                <a:cs typeface="Times New Roman" panose="02020603050405020304" pitchFamily="18" charset="0"/>
              </a:rPr>
              <a:t>	Markiz Laplace (1749-1827) był najpierw zwolennikiem rewolucji, a następnie monarchii absolutnej. Wniósł ważny wkład do mechaniki nieba, matematyki i fizyki teoretycznej.</a:t>
            </a:r>
          </a:p>
          <a:p>
            <a:pPr algn="just">
              <a:buFontTx/>
              <a:buNone/>
            </a:pPr>
            <a:r>
              <a:rPr lang="en-US" altLang="en-US" sz="1800">
                <a:latin typeface="Times New Roman" panose="02020603050405020304" pitchFamily="18" charset="0"/>
                <a:cs typeface="Times New Roman" panose="02020603050405020304" pitchFamily="18" charset="0"/>
              </a:rPr>
              <a:t>S. D.  SNOBELEN, </a:t>
            </a:r>
            <a:r>
              <a:rPr lang="en-US" altLang="en-US" sz="1800" i="1">
                <a:latin typeface="Times New Roman" panose="02020603050405020304" pitchFamily="18" charset="0"/>
                <a:cs typeface="Times New Roman" panose="02020603050405020304" pitchFamily="18" charset="0"/>
              </a:rPr>
              <a:t>The Theology of Isaac Newton </a:t>
            </a:r>
            <a:r>
              <a:rPr lang="en-US" altLang="en-US" sz="1800">
                <a:latin typeface="Times New Roman" panose="02020603050405020304" pitchFamily="18" charset="0"/>
                <a:cs typeface="Times New Roman" panose="02020603050405020304" pitchFamily="18" charset="0"/>
              </a:rPr>
              <a:t>Principia Mathematica:</a:t>
            </a:r>
            <a:r>
              <a:rPr lang="en-US" altLang="en-US" sz="1800" i="1">
                <a:latin typeface="Times New Roman" panose="02020603050405020304" pitchFamily="18" charset="0"/>
                <a:cs typeface="Times New Roman" panose="02020603050405020304" pitchFamily="18" charset="0"/>
              </a:rPr>
              <a:t> A Preliminary Survey</a:t>
            </a:r>
            <a:r>
              <a:rPr lang="en-US" altLang="en-US" sz="1800">
                <a:latin typeface="Times New Roman" panose="02020603050405020304" pitchFamily="18" charset="0"/>
                <a:cs typeface="Times New Roman" panose="02020603050405020304" pitchFamily="18" charset="0"/>
              </a:rPr>
              <a:t>. Neue Zeitr. </a:t>
            </a:r>
            <a:r>
              <a:rPr lang="de-DE" altLang="en-US" sz="1800">
                <a:latin typeface="Times New Roman" panose="02020603050405020304" pitchFamily="18" charset="0"/>
                <a:cs typeface="Times New Roman" panose="02020603050405020304" pitchFamily="18" charset="0"/>
              </a:rPr>
              <a:t>Systematische Theologie und Religionphilosophie, Jan.2010, str. 377.</a:t>
            </a:r>
            <a:endParaRPr lang="pl-PL" altLang="en-US" sz="1800">
              <a:latin typeface="Times New Roman" panose="02020603050405020304" pitchFamily="18" charset="0"/>
              <a:cs typeface="Times New Roman" panose="02020603050405020304" pitchFamily="18" charset="0"/>
            </a:endParaRPr>
          </a:p>
          <a:p>
            <a:pPr algn="just">
              <a:buFontTx/>
              <a:buNone/>
            </a:pPr>
            <a:endParaRPr lang="pl-PL" altLang="en-US" sz="1800">
              <a:latin typeface="Times New Roman" panose="02020603050405020304" pitchFamily="18" charset="0"/>
              <a:cs typeface="Times New Roman" panose="02020603050405020304" pitchFamily="18" charset="0"/>
            </a:endParaRPr>
          </a:p>
          <a:p>
            <a:pPr algn="just">
              <a:buFontTx/>
              <a:buNone/>
            </a:pPr>
            <a:r>
              <a:rPr lang="pl-PL" altLang="en-US" sz="1800">
                <a:latin typeface="Times New Roman" panose="02020603050405020304" pitchFamily="18" charset="0"/>
                <a:cs typeface="Times New Roman" panose="02020603050405020304" pitchFamily="18" charset="0"/>
              </a:rPr>
              <a:t>G. Karwasz, </a:t>
            </a:r>
            <a:r>
              <a:rPr lang="pl-PL" altLang="en-US" sz="1800" i="1">
                <a:latin typeface="Times New Roman" panose="02020603050405020304" pitchFamily="18" charset="0"/>
                <a:cs typeface="Times New Roman" panose="02020603050405020304" pitchFamily="18" charset="0"/>
              </a:rPr>
              <a:t>Nauka i wiara</a:t>
            </a:r>
            <a:r>
              <a:rPr lang="pl-PL" altLang="en-US" sz="1800">
                <a:latin typeface="Times New Roman" panose="02020603050405020304" pitchFamily="18" charset="0"/>
                <a:cs typeface="Times New Roman" panose="02020603050405020304" pitchFamily="18" charset="0"/>
              </a:rPr>
              <a:t>, </a:t>
            </a:r>
            <a:r>
              <a:rPr lang="pl-PL" altLang="en-US" sz="1800" i="1">
                <a:latin typeface="Times New Roman" panose="02020603050405020304" pitchFamily="18" charset="0"/>
                <a:cs typeface="Times New Roman" panose="02020603050405020304" pitchFamily="18" charset="0"/>
              </a:rPr>
              <a:t>Krótki poradnik</a:t>
            </a:r>
            <a:r>
              <a:rPr lang="pl-PL" altLang="en-US" sz="1800">
                <a:latin typeface="Times New Roman" panose="02020603050405020304" pitchFamily="18" charset="0"/>
                <a:cs typeface="Times New Roman" panose="02020603050405020304" pitchFamily="18" charset="0"/>
              </a:rPr>
              <a:t>. (</a:t>
            </a:r>
            <a:r>
              <a:rPr lang="pl-PL" altLang="en-US" sz="1800" i="1">
                <a:latin typeface="Times New Roman" panose="02020603050405020304" pitchFamily="18" charset="0"/>
                <a:cs typeface="Times New Roman" panose="02020603050405020304" pitchFamily="18" charset="0"/>
              </a:rPr>
              <a:t>Scienza e Fede. Un breve manuale</a:t>
            </a:r>
            <a:r>
              <a:rPr lang="pl-PL" altLang="en-US" sz="1800">
                <a:latin typeface="Times New Roman" panose="02020603050405020304" pitchFamily="18" charset="0"/>
                <a:cs typeface="Times New Roman" panose="02020603050405020304" pitchFamily="18" charset="0"/>
              </a:rPr>
              <a:t>, Aracne Editrice, Roma, 2019), tłum. z włoskiego GK.</a:t>
            </a:r>
            <a:endParaRPr lang="en-AU" altLang="en-US" sz="1800">
              <a:latin typeface="Times New Roman" panose="02020603050405020304" pitchFamily="18" charset="0"/>
              <a:cs typeface="Times New Roman" panose="02020603050405020304" pitchFamily="18" charset="0"/>
            </a:endParaRPr>
          </a:p>
          <a:p>
            <a:pPr>
              <a:buFontTx/>
              <a:buNone/>
            </a:pP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1">
            <a:extLst>
              <a:ext uri="{FF2B5EF4-FFF2-40B4-BE49-F238E27FC236}">
                <a16:creationId xmlns:a16="http://schemas.microsoft.com/office/drawing/2014/main" id="{8F06A6BF-04B0-B113-220B-B300D41D8301}"/>
              </a:ext>
            </a:extLst>
          </p:cNvPr>
          <p:cNvSpPr>
            <a:spLocks noGrp="1" noChangeArrowheads="1"/>
          </p:cNvSpPr>
          <p:nvPr>
            <p:ph type="title"/>
          </p:nvPr>
        </p:nvSpPr>
        <p:spPr>
          <a:xfrm>
            <a:off x="250825" y="-44450"/>
            <a:ext cx="8229600" cy="1143000"/>
          </a:xfrm>
        </p:spPr>
        <p:txBody>
          <a:bodyPr/>
          <a:lstStyle/>
          <a:p>
            <a:r>
              <a:rPr lang="pl-PL" altLang="en-US" sz="3600"/>
              <a:t>Jak przeliczyć pozycje atomów? (GK)</a:t>
            </a:r>
            <a:endParaRPr lang="en-US" altLang="en-US" sz="3600"/>
          </a:p>
        </p:txBody>
      </p:sp>
      <p:sp>
        <p:nvSpPr>
          <p:cNvPr id="39939" name="Symbol zastępczy zawartości 2">
            <a:extLst>
              <a:ext uri="{FF2B5EF4-FFF2-40B4-BE49-F238E27FC236}">
                <a16:creationId xmlns:a16="http://schemas.microsoft.com/office/drawing/2014/main" id="{293C6AA9-06C4-4118-E812-AD946C4A2E3A}"/>
              </a:ext>
            </a:extLst>
          </p:cNvPr>
          <p:cNvSpPr>
            <a:spLocks noGrp="1" noChangeArrowheads="1"/>
          </p:cNvSpPr>
          <p:nvPr>
            <p:ph idx="1"/>
          </p:nvPr>
        </p:nvSpPr>
        <p:spPr>
          <a:xfrm>
            <a:off x="215900" y="1098550"/>
            <a:ext cx="8712200" cy="5054600"/>
          </a:xfrm>
        </p:spPr>
        <p:txBody>
          <a:bodyPr/>
          <a:lstStyle/>
          <a:p>
            <a:pPr marL="0" indent="0" algn="just">
              <a:buFontTx/>
              <a:buNone/>
            </a:pPr>
            <a:r>
              <a:rPr lang="pl-PL" altLang="en-US" sz="1900">
                <a:latin typeface="Times New Roman" panose="02020603050405020304" pitchFamily="18" charset="0"/>
                <a:cs typeface="Times New Roman" panose="02020603050405020304" pitchFamily="18" charset="0"/>
              </a:rPr>
              <a:t>Stwierdzenie przypisywane Laplace'owi brzmi: "Daj mi warunki początkowe, a będę mógł przewidzieć losy całego świata". Powiedzenie tak absurdalne jak Archimedesa o punkcie podparcia i dźwigni, która poruszy ziemię. Dźwignia Archimedesa powinna mieć długość porównywalną z odległością Ziemia-Księżyc, nie wspominając o punkcie podparcia, który powinien być cięższy od Jowisza. Warunki początkowe Laplace'a oznaczają pozycje i prędkości (oba wektory, o trzech współrzędnych) wszystkich atomów we wszechświecie. Gdzie chcemy zapisać te pozycje, aby wykonać obliczenia? Na wszystkich atomach innego wszechświata? Nie jesteśmy w stanie zidentyfikować nawet ciał wędrujących po Układzie Słonecznym: milionów asteroid, z których największa, Ceres, została odkryta przez sycylijskiego księdza współczesnego Laplace'owi, Giuseppe Piazziego.</a:t>
            </a:r>
            <a:endParaRPr lang="en-AU" altLang="en-US" sz="1900">
              <a:latin typeface="Times New Roman" panose="02020603050405020304" pitchFamily="18" charset="0"/>
              <a:cs typeface="Times New Roman" panose="02020603050405020304" pitchFamily="18" charset="0"/>
            </a:endParaRPr>
          </a:p>
          <a:p>
            <a:pPr marL="0" indent="0" algn="just">
              <a:buFontTx/>
              <a:buNone/>
            </a:pPr>
            <a:endParaRPr lang="pl-PL" altLang="en-US" sz="1800">
              <a:latin typeface="Times New Roman" panose="02020603050405020304" pitchFamily="18" charset="0"/>
              <a:cs typeface="Times New Roman" panose="02020603050405020304" pitchFamily="18" charset="0"/>
            </a:endParaRPr>
          </a:p>
          <a:p>
            <a:pPr marL="0" indent="0" algn="just">
              <a:buFontTx/>
              <a:buNone/>
            </a:pPr>
            <a:endParaRPr lang="pl-PL" altLang="en-US" sz="1800">
              <a:latin typeface="Times New Roman" panose="02020603050405020304" pitchFamily="18" charset="0"/>
              <a:cs typeface="Times New Roman" panose="02020603050405020304" pitchFamily="18" charset="0"/>
            </a:endParaRPr>
          </a:p>
          <a:p>
            <a:pPr marL="0" indent="0" algn="just">
              <a:buFontTx/>
              <a:buNone/>
            </a:pPr>
            <a:r>
              <a:rPr lang="pl-PL" altLang="en-US" sz="1800">
                <a:latin typeface="Times New Roman" panose="02020603050405020304" pitchFamily="18" charset="0"/>
                <a:cs typeface="Times New Roman" panose="02020603050405020304" pitchFamily="18" charset="0"/>
              </a:rPr>
              <a:t>G. Karwasz, </a:t>
            </a:r>
            <a:r>
              <a:rPr lang="pl-PL" altLang="en-US" sz="1800" i="1">
                <a:latin typeface="Times New Roman" panose="02020603050405020304" pitchFamily="18" charset="0"/>
                <a:cs typeface="Times New Roman" panose="02020603050405020304" pitchFamily="18" charset="0"/>
              </a:rPr>
              <a:t>Nauka i wiara</a:t>
            </a:r>
            <a:r>
              <a:rPr lang="pl-PL" altLang="en-US" sz="1800">
                <a:latin typeface="Times New Roman" panose="02020603050405020304" pitchFamily="18" charset="0"/>
                <a:cs typeface="Times New Roman" panose="02020603050405020304" pitchFamily="18" charset="0"/>
              </a:rPr>
              <a:t>, op. cit., str. 224.</a:t>
            </a:r>
          </a:p>
          <a:p>
            <a:pPr marL="0" indent="0" algn="just">
              <a:buFontTx/>
              <a:buNone/>
            </a:pPr>
            <a:r>
              <a:rPr lang="en-AU" altLang="en-US" sz="1100" b="1">
                <a:solidFill>
                  <a:srgbClr val="184EA2"/>
                </a:solidFill>
                <a:latin typeface="Open Sans" panose="020B0606030504020204" pitchFamily="34" charset="0"/>
                <a:hlinkClick r:id="rId2"/>
              </a:rPr>
              <a:t>Between Physics and Metaphysics — on Determinism, Arrow of Time and Causality</a:t>
            </a:r>
            <a:r>
              <a:rPr lang="en-AU" altLang="en-US" sz="1100" i="1">
                <a:solidFill>
                  <a:srgbClr val="00A14B"/>
                </a:solidFill>
                <a:latin typeface="Open Sans" panose="020B0606030504020204" pitchFamily="34" charset="0"/>
              </a:rPr>
              <a:t>Философия И Космология</a:t>
            </a:r>
            <a:r>
              <a:rPr lang="en-AU" altLang="en-US" sz="1100">
                <a:solidFill>
                  <a:srgbClr val="777777"/>
                </a:solidFill>
                <a:latin typeface="Open Sans" panose="020B0606030504020204" pitchFamily="34" charset="0"/>
              </a:rPr>
              <a:t> 24 15-28. 2020.</a:t>
            </a:r>
          </a:p>
          <a:p>
            <a:pPr marL="0" indent="0" algn="just">
              <a:buFontTx/>
              <a:buNone/>
            </a:pPr>
            <a:r>
              <a:rPr lang="en-AU" altLang="en-US" sz="1100" b="1">
                <a:solidFill>
                  <a:srgbClr val="184EA2"/>
                </a:solidFill>
                <a:latin typeface="Open Sans" panose="020B0606030504020204" pitchFamily="34" charset="0"/>
                <a:hlinkClick r:id="rId3"/>
              </a:rPr>
              <a:t>On Determinism, Causality, and Free Will: Contribution from Physics</a:t>
            </a:r>
            <a:r>
              <a:rPr lang="en-AU" altLang="en-US" sz="1100" i="1">
                <a:solidFill>
                  <a:srgbClr val="00A14B"/>
                </a:solidFill>
                <a:latin typeface="Open Sans" panose="020B0606030504020204" pitchFamily="34" charset="0"/>
              </a:rPr>
              <a:t>Roczniki Filozoficzne</a:t>
            </a:r>
            <a:r>
              <a:rPr lang="en-AU" altLang="en-US" sz="1100">
                <a:solidFill>
                  <a:srgbClr val="777777"/>
                </a:solidFill>
                <a:latin typeface="Open Sans" panose="020B0606030504020204" pitchFamily="34" charset="0"/>
              </a:rPr>
              <a:t> 69 (4): 5-24. 2021</a:t>
            </a:r>
          </a:p>
          <a:p>
            <a:pPr marL="0" indent="0" algn="just">
              <a:buFontTx/>
              <a:buNone/>
            </a:pPr>
            <a:endParaRPr lang="en-AU" altLang="en-US" sz="1800">
              <a:latin typeface="Times New Roman" panose="02020603050405020304" pitchFamily="18" charset="0"/>
              <a:cs typeface="Times New Roman" panose="02020603050405020304" pitchFamily="18" charset="0"/>
            </a:endParaRPr>
          </a:p>
          <a:p>
            <a:pPr marL="0" indent="0">
              <a:buFontTx/>
              <a:buNone/>
            </a:pP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4948E7-1C0F-CF28-792A-1611D5C62473}"/>
              </a:ext>
            </a:extLst>
          </p:cNvPr>
          <p:cNvSpPr>
            <a:spLocks noGrp="1"/>
          </p:cNvSpPr>
          <p:nvPr>
            <p:ph type="title"/>
          </p:nvPr>
        </p:nvSpPr>
        <p:spPr/>
        <p:txBody>
          <a:bodyPr/>
          <a:lstStyle/>
          <a:p>
            <a:r>
              <a:rPr lang="pl-PL" sz="3600" dirty="0"/>
              <a:t>Czy świat jest deterministyczny </a:t>
            </a:r>
            <a:r>
              <a:rPr lang="pl-PL" sz="3600"/>
              <a:t>czy kontyngenty? </a:t>
            </a:r>
            <a:endParaRPr lang="en-US" sz="3600" dirty="0"/>
          </a:p>
        </p:txBody>
      </p:sp>
      <p:sp>
        <p:nvSpPr>
          <p:cNvPr id="3" name="Symbol zastępczy zawartości 2">
            <a:extLst>
              <a:ext uri="{FF2B5EF4-FFF2-40B4-BE49-F238E27FC236}">
                <a16:creationId xmlns:a16="http://schemas.microsoft.com/office/drawing/2014/main" id="{120A4E93-437B-B542-FF91-A071F1096B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6326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ytuł 1">
            <a:extLst>
              <a:ext uri="{FF2B5EF4-FFF2-40B4-BE49-F238E27FC236}">
                <a16:creationId xmlns:a16="http://schemas.microsoft.com/office/drawing/2014/main" id="{53A4792F-1C51-5324-2A90-93401FF5B915}"/>
              </a:ext>
            </a:extLst>
          </p:cNvPr>
          <p:cNvSpPr>
            <a:spLocks noGrp="1" noChangeArrowheads="1"/>
          </p:cNvSpPr>
          <p:nvPr>
            <p:ph type="title"/>
          </p:nvPr>
        </p:nvSpPr>
        <p:spPr>
          <a:xfrm>
            <a:off x="250825" y="-44450"/>
            <a:ext cx="8229600" cy="1143000"/>
          </a:xfrm>
        </p:spPr>
        <p:txBody>
          <a:bodyPr/>
          <a:lstStyle/>
          <a:p>
            <a:r>
              <a:rPr lang="pl-PL" altLang="en-US" sz="3600" dirty="0"/>
              <a:t>„Bóg nie jest popychaczem  świata”</a:t>
            </a:r>
            <a:endParaRPr lang="en-US" altLang="en-US" sz="3600" dirty="0"/>
          </a:p>
        </p:txBody>
      </p:sp>
      <p:sp>
        <p:nvSpPr>
          <p:cNvPr id="40963" name="Symbol zastępczy zawartości 2">
            <a:extLst>
              <a:ext uri="{FF2B5EF4-FFF2-40B4-BE49-F238E27FC236}">
                <a16:creationId xmlns:a16="http://schemas.microsoft.com/office/drawing/2014/main" id="{33E1BFE9-E79A-0937-E265-AE926B940DCC}"/>
              </a:ext>
            </a:extLst>
          </p:cNvPr>
          <p:cNvSpPr>
            <a:spLocks noGrp="1" noChangeArrowheads="1"/>
          </p:cNvSpPr>
          <p:nvPr>
            <p:ph idx="1"/>
          </p:nvPr>
        </p:nvSpPr>
        <p:spPr>
          <a:xfrm>
            <a:off x="0" y="1098550"/>
            <a:ext cx="8893175" cy="5054600"/>
          </a:xfrm>
        </p:spPr>
        <p:txBody>
          <a:bodyPr/>
          <a:lstStyle/>
          <a:p>
            <a:pPr indent="0" algn="just">
              <a:buFontTx/>
              <a:buNone/>
            </a:pPr>
            <a:r>
              <a:rPr lang="pl-PL" altLang="en-US" sz="1900" dirty="0">
                <a:latin typeface="Times New Roman" panose="02020603050405020304" pitchFamily="18" charset="0"/>
                <a:cs typeface="Times New Roman" panose="02020603050405020304" pitchFamily="18" charset="0"/>
              </a:rPr>
              <a:t>	Prawdę mówiąc, nawet Laplace'a nie można oceniać jako a-teisty. Jego ojciec chciał, aby został księdzem, ale jego talent matematyczny zwyciężył. Literacka reprodukcja jego powiedzenia o determinizmie świata nie mówi "my" możemy wiedzieć, ale "</a:t>
            </a:r>
            <a:r>
              <a:rPr lang="pl-PL" altLang="en-US" sz="1900" i="1" dirty="0" err="1">
                <a:latin typeface="Times New Roman" panose="02020603050405020304" pitchFamily="18" charset="0"/>
                <a:cs typeface="Times New Roman" panose="02020603050405020304" pitchFamily="18" charset="0"/>
              </a:rPr>
              <a:t>Une</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intelligence</a:t>
            </a:r>
            <a:r>
              <a:rPr lang="pl-PL" altLang="en-US" sz="1900" i="1" dirty="0">
                <a:latin typeface="Times New Roman" panose="02020603050405020304" pitchFamily="18" charset="0"/>
                <a:cs typeface="Times New Roman" panose="02020603050405020304" pitchFamily="18" charset="0"/>
              </a:rPr>
              <a:t> qui</a:t>
            </a:r>
            <a:r>
              <a:rPr lang="pl-PL" altLang="en-US" sz="1900" dirty="0">
                <a:latin typeface="Times New Roman" panose="02020603050405020304" pitchFamily="18" charset="0"/>
                <a:cs typeface="Times New Roman" panose="02020603050405020304" pitchFamily="18" charset="0"/>
              </a:rPr>
              <a:t>" – co może być tą samą wyższą inteligencją, o której Św. Tomasz mówił w swojej trzeciej "drodze".  Pytanie Napoleona nie dotyczyło tego, czy Bóg istnieje, ale czy Bóg od czasu do czasu interweniuje w maszynę wszechświata (</a:t>
            </a:r>
            <a:r>
              <a:rPr lang="pl-PL" altLang="en-US" sz="1900" dirty="0" err="1">
                <a:latin typeface="Times New Roman" panose="02020603050405020304" pitchFamily="18" charset="0"/>
                <a:cs typeface="Times New Roman" panose="02020603050405020304" pitchFamily="18" charset="0"/>
              </a:rPr>
              <a:t>l'intervention</a:t>
            </a:r>
            <a:r>
              <a:rPr lang="pl-PL" altLang="en-US" sz="1900" dirty="0">
                <a:latin typeface="Times New Roman" panose="02020603050405020304" pitchFamily="18" charset="0"/>
                <a:cs typeface="Times New Roman" panose="02020603050405020304" pitchFamily="18" charset="0"/>
              </a:rPr>
              <a:t> de </a:t>
            </a:r>
            <a:r>
              <a:rPr lang="pl-PL" altLang="en-US" sz="1900" i="1" dirty="0" err="1">
                <a:latin typeface="Times New Roman" panose="02020603050405020304" pitchFamily="18" charset="0"/>
                <a:cs typeface="Times New Roman" panose="02020603050405020304" pitchFamily="18" charset="0"/>
              </a:rPr>
              <a:t>Dieu</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pour</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raccommoder</a:t>
            </a:r>
            <a:r>
              <a:rPr lang="pl-PL" altLang="en-US" sz="1900" i="1" dirty="0">
                <a:latin typeface="Times New Roman" panose="02020603050405020304" pitchFamily="18" charset="0"/>
                <a:cs typeface="Times New Roman" panose="02020603050405020304" pitchFamily="18" charset="0"/>
              </a:rPr>
              <a:t> de </a:t>
            </a:r>
            <a:r>
              <a:rPr lang="pl-PL" altLang="en-US" sz="1900" i="1" dirty="0" err="1">
                <a:latin typeface="Times New Roman" panose="02020603050405020304" pitchFamily="18" charset="0"/>
                <a:cs typeface="Times New Roman" panose="02020603050405020304" pitchFamily="18" charset="0"/>
              </a:rPr>
              <a:t>temps</a:t>
            </a:r>
            <a:r>
              <a:rPr lang="pl-PL" altLang="en-US" sz="1900" i="1" dirty="0">
                <a:latin typeface="Times New Roman" panose="02020603050405020304" pitchFamily="18" charset="0"/>
                <a:cs typeface="Times New Roman" panose="02020603050405020304" pitchFamily="18" charset="0"/>
              </a:rPr>
              <a:t> en </a:t>
            </a:r>
            <a:r>
              <a:rPr lang="pl-PL" altLang="en-US" sz="1900" i="1" dirty="0" err="1">
                <a:latin typeface="Times New Roman" panose="02020603050405020304" pitchFamily="18" charset="0"/>
                <a:cs typeface="Times New Roman" panose="02020603050405020304" pitchFamily="18" charset="0"/>
              </a:rPr>
              <a:t>temps</a:t>
            </a:r>
            <a:r>
              <a:rPr lang="pl-PL" altLang="en-US" sz="1900" i="1" dirty="0">
                <a:latin typeface="Times New Roman" panose="02020603050405020304" pitchFamily="18" charset="0"/>
                <a:cs typeface="Times New Roman" panose="02020603050405020304" pitchFamily="18" charset="0"/>
              </a:rPr>
              <a:t> la </a:t>
            </a:r>
            <a:r>
              <a:rPr lang="pl-PL" altLang="en-US" sz="1900" i="1" dirty="0" err="1">
                <a:latin typeface="Times New Roman" panose="02020603050405020304" pitchFamily="18" charset="0"/>
                <a:cs typeface="Times New Roman" panose="02020603050405020304" pitchFamily="18" charset="0"/>
              </a:rPr>
              <a:t>machine</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du</a:t>
            </a:r>
            <a:r>
              <a:rPr lang="pl-PL" altLang="en-US" sz="1900" i="1" dirty="0">
                <a:latin typeface="Times New Roman" panose="02020603050405020304" pitchFamily="18" charset="0"/>
                <a:cs typeface="Times New Roman" panose="02020603050405020304" pitchFamily="18" charset="0"/>
              </a:rPr>
              <a:t> </a:t>
            </a:r>
            <a:r>
              <a:rPr lang="pl-PL" altLang="en-US" sz="1900" i="1" dirty="0" err="1">
                <a:latin typeface="Times New Roman" panose="02020603050405020304" pitchFamily="18" charset="0"/>
                <a:cs typeface="Times New Roman" panose="02020603050405020304" pitchFamily="18" charset="0"/>
              </a:rPr>
              <a:t>monde</a:t>
            </a:r>
            <a:r>
              <a:rPr lang="pl-PL" altLang="en-US" sz="1900" dirty="0">
                <a:latin typeface="Times New Roman" panose="02020603050405020304" pitchFamily="18" charset="0"/>
                <a:cs typeface="Times New Roman" panose="02020603050405020304" pitchFamily="18" charset="0"/>
              </a:rPr>
              <a:t>). Odpowiedź Laplace'a brzmiała: "Nie potrzebuję takiego założenia". Jednym słowem, Bóg nie jest zegarmistrzem ani „popychaczem” świata. </a:t>
            </a:r>
            <a:endParaRPr lang="en-AU" altLang="en-US" sz="1900" dirty="0">
              <a:latin typeface="Times New Roman" panose="02020603050405020304" pitchFamily="18" charset="0"/>
              <a:cs typeface="Times New Roman" panose="02020603050405020304" pitchFamily="18" charset="0"/>
            </a:endParaRPr>
          </a:p>
          <a:p>
            <a:pPr indent="0" algn="just">
              <a:buFontTx/>
              <a:buNone/>
            </a:pPr>
            <a:r>
              <a:rPr lang="pl-PL" altLang="en-US" sz="1900" dirty="0">
                <a:latin typeface="Times New Roman" panose="02020603050405020304" pitchFamily="18" charset="0"/>
                <a:cs typeface="Times New Roman" panose="02020603050405020304" pitchFamily="18" charset="0"/>
              </a:rPr>
              <a:t>	Cały wszechświat mógłby postępować jak zegarek, ale nigdy nie dowiemy się, w jakim kierunku. Ale codzienne doświadczenie tych którzy, kto to </a:t>
            </a:r>
            <a:r>
              <a:rPr lang="pl-PL" altLang="en-US" sz="1900" i="1" dirty="0">
                <a:latin typeface="Times New Roman" panose="02020603050405020304" pitchFamily="18" charset="0"/>
                <a:cs typeface="Times New Roman" panose="02020603050405020304" pitchFamily="18" charset="0"/>
              </a:rPr>
              <a:t>chcą</a:t>
            </a:r>
            <a:r>
              <a:rPr lang="pl-PL" altLang="en-US" sz="1900" dirty="0">
                <a:latin typeface="Times New Roman" panose="02020603050405020304" pitchFamily="18" charset="0"/>
                <a:cs typeface="Times New Roman" panose="02020603050405020304" pitchFamily="18" charset="0"/>
              </a:rPr>
              <a:t> zobaczyć, wskazuje, że Bóg jest zainteresowany swoim dziełem, minuta po minucie: może nie ruchem atomów i planet, ponieważ nie są one bardzo złożone, opisane prostymi </a:t>
            </a:r>
            <a:r>
              <a:rPr lang="pl-PL" altLang="en-US" sz="1900" i="1" dirty="0">
                <a:latin typeface="Times New Roman" panose="02020603050405020304" pitchFamily="18" charset="0"/>
                <a:cs typeface="Times New Roman" panose="02020603050405020304" pitchFamily="18" charset="0"/>
              </a:rPr>
              <a:t>równaniami</a:t>
            </a:r>
            <a:r>
              <a:rPr lang="pl-PL" altLang="en-US" sz="1900" dirty="0">
                <a:latin typeface="Times New Roman" panose="02020603050405020304" pitchFamily="18" charset="0"/>
                <a:cs typeface="Times New Roman" panose="02020603050405020304" pitchFamily="18" charset="0"/>
              </a:rPr>
              <a:t>, ale losem człowieka, to znaczy jego najpełniejszego </a:t>
            </a:r>
            <a:r>
              <a:rPr lang="pl-PL" altLang="en-US" sz="1900" i="1" dirty="0">
                <a:latin typeface="Times New Roman" panose="02020603050405020304" pitchFamily="18" charset="0"/>
                <a:cs typeface="Times New Roman" panose="02020603050405020304" pitchFamily="18" charset="0"/>
              </a:rPr>
              <a:t>stworzenia</a:t>
            </a:r>
            <a:r>
              <a:rPr lang="pl-PL" altLang="en-US" sz="1900" dirty="0">
                <a:latin typeface="Times New Roman" panose="02020603050405020304" pitchFamily="18" charset="0"/>
                <a:cs typeface="Times New Roman" panose="02020603050405020304" pitchFamily="18" charset="0"/>
              </a:rPr>
              <a:t>, najbardziej wrażliwego, a zatem także najbardziej kruchego. Stworzenie, które potrzebuje również łaski Bożej do rozumowania, jak pisał inny "ateista" w powszechnym mniemaniu, Immanuel Kant. </a:t>
            </a:r>
          </a:p>
          <a:p>
            <a:pPr indent="0" algn="just">
              <a:buFontTx/>
              <a:buNone/>
            </a:pPr>
            <a:endParaRPr lang="pl-PL" altLang="en-US" sz="1800" dirty="0">
              <a:latin typeface="Times New Roman" panose="02020603050405020304" pitchFamily="18" charset="0"/>
              <a:cs typeface="Times New Roman" panose="02020603050405020304" pitchFamily="18" charset="0"/>
            </a:endParaRPr>
          </a:p>
          <a:p>
            <a:pPr indent="0" algn="just">
              <a:buFontTx/>
              <a:buNone/>
            </a:pPr>
            <a:r>
              <a:rPr lang="en-AU" altLang="en-US" sz="1800" dirty="0">
                <a:latin typeface="Times New Roman" panose="02020603050405020304" pitchFamily="18" charset="0"/>
                <a:cs typeface="Times New Roman" panose="02020603050405020304" pitchFamily="18" charset="0"/>
              </a:rPr>
              <a:t>https://fr.wikipedia.org/wiki/Pierre-Simon_de_Laplace, </a:t>
            </a:r>
            <a:r>
              <a:rPr lang="en-AU" altLang="en-US" sz="1800" dirty="0" err="1">
                <a:latin typeface="Times New Roman" panose="02020603050405020304" pitchFamily="18" charset="0"/>
                <a:cs typeface="Times New Roman" panose="02020603050405020304" pitchFamily="18" charset="0"/>
              </a:rPr>
              <a:t>cytowanie</a:t>
            </a:r>
            <a:r>
              <a:rPr lang="en-AU" altLang="en-US" sz="1800" dirty="0">
                <a:latin typeface="Times New Roman" panose="02020603050405020304" pitchFamily="18" charset="0"/>
                <a:cs typeface="Times New Roman" panose="02020603050405020304" pitchFamily="18" charset="0"/>
              </a:rPr>
              <a:t> Hervé Faye z 1884 </a:t>
            </a:r>
          </a:p>
          <a:p>
            <a:pPr indent="0">
              <a:buFontTx/>
              <a:buNone/>
            </a:pP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EF9F1A-0DFF-82A4-56EF-EA61D1BBE934}"/>
              </a:ext>
            </a:extLst>
          </p:cNvPr>
          <p:cNvSpPr>
            <a:spLocks noGrp="1"/>
          </p:cNvSpPr>
          <p:nvPr>
            <p:ph type="title"/>
          </p:nvPr>
        </p:nvSpPr>
        <p:spPr/>
        <p:txBody>
          <a:bodyPr/>
          <a:lstStyle/>
          <a:p>
            <a:r>
              <a:rPr lang="pl-PL" sz="3600" dirty="0"/>
              <a:t>Co mówi teologia o determinizmie?</a:t>
            </a:r>
            <a:endParaRPr lang="en-US" sz="3600" dirty="0"/>
          </a:p>
        </p:txBody>
      </p:sp>
      <p:sp>
        <p:nvSpPr>
          <p:cNvPr id="3" name="pole tekstowe 2">
            <a:extLst>
              <a:ext uri="{FF2B5EF4-FFF2-40B4-BE49-F238E27FC236}">
                <a16:creationId xmlns:a16="http://schemas.microsoft.com/office/drawing/2014/main" id="{F06BFE7E-0965-2365-ADA1-A09BDA725C2A}"/>
              </a:ext>
            </a:extLst>
          </p:cNvPr>
          <p:cNvSpPr txBox="1"/>
          <p:nvPr/>
        </p:nvSpPr>
        <p:spPr>
          <a:xfrm>
            <a:off x="251520" y="1844825"/>
            <a:ext cx="8712968" cy="4708981"/>
          </a:xfrm>
          <a:prstGeom prst="rect">
            <a:avLst/>
          </a:prstGeom>
          <a:noFill/>
        </p:spPr>
        <p:txBody>
          <a:bodyPr wrap="square" rtlCol="0">
            <a:spAutoFit/>
          </a:bodyPr>
          <a:lstStyle/>
          <a:p>
            <a:pPr>
              <a:spcAft>
                <a:spcPts val="600"/>
              </a:spcAft>
            </a:pPr>
            <a:r>
              <a:rPr lang="pl-PL" sz="1900" dirty="0"/>
              <a:t>Zanim zaczniemy analizować, co Jan Paweł II wiedział, musimy przyzwyczaić nasz wzrok do bliskiej obecności tego, co nadprzyrodzone.  […]</a:t>
            </a:r>
          </a:p>
          <a:p>
            <a:pPr>
              <a:spcAft>
                <a:spcPts val="600"/>
              </a:spcAft>
            </a:pPr>
            <a:r>
              <a:rPr lang="pl-PL" sz="1900" dirty="0"/>
              <a:t>Bardzo dobrze wyjaśnił to kardynał Ratzinger w wykładzie o św. Augustynie: „Wszyscy po trosze żyjemy w atmosferze </a:t>
            </a:r>
            <a:r>
              <a:rPr lang="pl-PL" sz="1900" u="sng" dirty="0"/>
              <a:t>deizmu</a:t>
            </a:r>
            <a:r>
              <a:rPr lang="pl-PL" sz="1900" dirty="0"/>
              <a:t> [Bóg stworzył świat, ale już w niego nie ingeruje]. Nasze pojęcie praw naturalnych nie ułatwia nam myślenia o działaniu Boga w naszym świecie. Wydaje się, że nie ma przestrzeni na to, aby Bóg sam mógł działać w historii człowieka i w moim życiu. Według naszego wyobrażenia Bóg nie może już wejść do naszego układu zamkniętego przed Nim. Cóż pozostaje? Nasze działanie. To my musimy przekształcać świat, my musimy stworzyć odkupienie, my musimy stworzyć lepszy, nowy świat [marksizm]. Przy takim myśleniu chrześcijaństwo jest martwe, a język religijny staje się językiem czysto symbolicznym i pustym”</a:t>
            </a:r>
          </a:p>
          <a:p>
            <a:pPr>
              <a:spcAft>
                <a:spcPts val="600"/>
              </a:spcAft>
            </a:pPr>
            <a:endParaRPr lang="pl-PL" sz="1900" dirty="0"/>
          </a:p>
          <a:p>
            <a:pPr>
              <a:spcAft>
                <a:spcPts val="600"/>
              </a:spcAft>
            </a:pPr>
            <a:r>
              <a:rPr lang="pl-PL" sz="1900" dirty="0"/>
              <a:t>[1] Antonio </a:t>
            </a:r>
            <a:r>
              <a:rPr lang="pl-PL" sz="1900" dirty="0" err="1"/>
              <a:t>Socci</a:t>
            </a:r>
            <a:r>
              <a:rPr lang="pl-PL" sz="1900" dirty="0"/>
              <a:t>, </a:t>
            </a:r>
            <a:r>
              <a:rPr lang="pl-PL" sz="1900" i="1" dirty="0"/>
              <a:t>Tajemnice Jana Pawła II</a:t>
            </a:r>
            <a:r>
              <a:rPr lang="pl-PL" sz="1900" dirty="0"/>
              <a:t>, tłum. J. </a:t>
            </a:r>
            <a:r>
              <a:rPr lang="pl-PL" sz="1900" dirty="0" err="1"/>
              <a:t>Kornecka-Kaczmarek</a:t>
            </a:r>
            <a:r>
              <a:rPr lang="pl-PL" sz="1900" dirty="0"/>
              <a:t>, Rafael, Krakó2, 2009, cytat z „30 </a:t>
            </a:r>
            <a:r>
              <a:rPr lang="pl-PL" sz="1900" dirty="0" err="1"/>
              <a:t>Giorni</a:t>
            </a:r>
            <a:r>
              <a:rPr lang="pl-PL" sz="1900" dirty="0"/>
              <a:t>”, nr. 10, 10 X 1998, s. </a:t>
            </a:r>
            <a:r>
              <a:rPr lang="pl-PL" sz="1900"/>
              <a:t>62-63</a:t>
            </a:r>
            <a:endParaRPr lang="pl-PL" sz="1900" dirty="0"/>
          </a:p>
        </p:txBody>
      </p:sp>
    </p:spTree>
    <p:extLst>
      <p:ext uri="{BB962C8B-B14F-4D97-AF65-F5344CB8AC3E}">
        <p14:creationId xmlns:p14="http://schemas.microsoft.com/office/powerpoint/2010/main" val="2744119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a:extLst>
              <a:ext uri="{FF2B5EF4-FFF2-40B4-BE49-F238E27FC236}">
                <a16:creationId xmlns:a16="http://schemas.microsoft.com/office/drawing/2014/main" id="{A690ACD9-4557-EFD2-ABDF-D1EDD8821A62}"/>
              </a:ext>
            </a:extLst>
          </p:cNvPr>
          <p:cNvSpPr>
            <a:spLocks noGrp="1" noChangeArrowheads="1"/>
          </p:cNvSpPr>
          <p:nvPr>
            <p:ph type="title"/>
          </p:nvPr>
        </p:nvSpPr>
        <p:spPr/>
        <p:txBody>
          <a:bodyPr/>
          <a:lstStyle/>
          <a:p>
            <a:r>
              <a:rPr lang="pl-PL" altLang="en-US" sz="3600"/>
              <a:t>Podsumowanie</a:t>
            </a:r>
            <a:endParaRPr lang="en-US" altLang="en-US" sz="3600"/>
          </a:p>
        </p:txBody>
      </p:sp>
      <p:sp>
        <p:nvSpPr>
          <p:cNvPr id="3" name="pole tekstowe 2">
            <a:extLst>
              <a:ext uri="{FF2B5EF4-FFF2-40B4-BE49-F238E27FC236}">
                <a16:creationId xmlns:a16="http://schemas.microsoft.com/office/drawing/2014/main" id="{9D20B084-10DF-D26F-96FD-66A7C3AF2A1C}"/>
              </a:ext>
            </a:extLst>
          </p:cNvPr>
          <p:cNvSpPr txBox="1"/>
          <p:nvPr/>
        </p:nvSpPr>
        <p:spPr>
          <a:xfrm>
            <a:off x="142875" y="1196975"/>
            <a:ext cx="8858250" cy="5632311"/>
          </a:xfrm>
          <a:prstGeom prst="rect">
            <a:avLst/>
          </a:prstGeom>
          <a:noFill/>
        </p:spPr>
        <p:txBody>
          <a:bodyPr>
            <a:spAutoFit/>
          </a:bodyPr>
          <a:lstStyle/>
          <a:p>
            <a:pPr marL="342900" indent="-342900">
              <a:buFont typeface="Arial" panose="020B0604020202020204" pitchFamily="34" charset="0"/>
              <a:buChar char="•"/>
              <a:defRPr/>
            </a:pPr>
            <a:r>
              <a:rPr lang="pl-PL" sz="2000" dirty="0">
                <a:solidFill>
                  <a:schemeClr val="accent2"/>
                </a:solidFill>
              </a:rPr>
              <a:t>Podobnie jak dla innych filozofów, nie ograniczamy się do „utartego” schematu, </a:t>
            </a:r>
            <a:r>
              <a:rPr lang="pl-PL" sz="2000" i="1" dirty="0">
                <a:solidFill>
                  <a:schemeClr val="accent2"/>
                </a:solidFill>
              </a:rPr>
              <a:t>omawiając </a:t>
            </a:r>
            <a:r>
              <a:rPr lang="pl-PL" sz="2000" dirty="0">
                <a:solidFill>
                  <a:schemeClr val="accent2"/>
                </a:solidFill>
              </a:rPr>
              <a:t>jedynie i tylko najważniejsze dzieła, ale szukamy w oryginalnych tekstach - niekoniecznie najczęściej cytowanych – nieco zaskakujących  stwierdzeń, ale świadczących o </a:t>
            </a:r>
            <a:r>
              <a:rPr lang="pl-PL" sz="2000" i="1" dirty="0">
                <a:solidFill>
                  <a:schemeClr val="accent2"/>
                </a:solidFill>
              </a:rPr>
              <a:t>geniuszu</a:t>
            </a:r>
            <a:r>
              <a:rPr lang="pl-PL" sz="2000" dirty="0">
                <a:solidFill>
                  <a:schemeClr val="accent2"/>
                </a:solidFill>
              </a:rPr>
              <a:t> i </a:t>
            </a:r>
            <a:r>
              <a:rPr lang="pl-PL" sz="2000" i="1" dirty="0">
                <a:solidFill>
                  <a:schemeClr val="accent2"/>
                </a:solidFill>
              </a:rPr>
              <a:t>wszechstronności </a:t>
            </a:r>
            <a:r>
              <a:rPr lang="pl-PL" sz="2000" dirty="0">
                <a:solidFill>
                  <a:schemeClr val="accent2"/>
                </a:solidFill>
              </a:rPr>
              <a:t>filozofów, astronomów, fizyków   </a:t>
            </a:r>
          </a:p>
          <a:p>
            <a:pPr marL="342900" indent="-342900">
              <a:buFont typeface="Arial" panose="020B0604020202020204" pitchFamily="34" charset="0"/>
              <a:buChar char="•"/>
              <a:defRPr/>
            </a:pPr>
            <a:r>
              <a:rPr lang="pl-PL" sz="2000" dirty="0">
                <a:solidFill>
                  <a:schemeClr val="accent2"/>
                </a:solidFill>
              </a:rPr>
              <a:t>U Arystotelesa było to np. stwierdzenie o życiu gwiazd, o świetle jako emanacji ognia i o dźwięku, jako wibracji powietrza</a:t>
            </a:r>
          </a:p>
          <a:p>
            <a:pPr marL="342900" indent="-342900">
              <a:buFont typeface="Arial" panose="020B0604020202020204" pitchFamily="34" charset="0"/>
              <a:buChar char="•"/>
              <a:defRPr/>
            </a:pPr>
            <a:r>
              <a:rPr lang="pl-PL" sz="2000" dirty="0">
                <a:solidFill>
                  <a:schemeClr val="accent2"/>
                </a:solidFill>
              </a:rPr>
              <a:t>U Mikołaja – podsumowanie „modelu Kopernika” na stronie zaraz obok graficznego schematu: „najdoskonalsze dzieło Boskiej Istoty”</a:t>
            </a:r>
          </a:p>
          <a:p>
            <a:pPr marL="342900" indent="-342900">
              <a:buFont typeface="Arial" panose="020B0604020202020204" pitchFamily="34" charset="0"/>
              <a:buChar char="•"/>
              <a:defRPr/>
            </a:pPr>
            <a:r>
              <a:rPr lang="pl-PL" sz="2000" dirty="0">
                <a:solidFill>
                  <a:schemeClr val="accent2"/>
                </a:solidFill>
              </a:rPr>
              <a:t>U Galileusza – list prywatny ze stwierdzeniem, że Natura jest najposłuszniejszą wykonawczynią rozkazów Boga</a:t>
            </a:r>
          </a:p>
          <a:p>
            <a:pPr marL="342900" indent="-342900">
              <a:buFont typeface="Arial" panose="020B0604020202020204" pitchFamily="34" charset="0"/>
              <a:buChar char="•"/>
              <a:defRPr/>
            </a:pPr>
            <a:r>
              <a:rPr lang="pl-PL" sz="2000" dirty="0">
                <a:solidFill>
                  <a:schemeClr val="accent2"/>
                </a:solidFill>
              </a:rPr>
              <a:t>U Kartezjusza – mało znane pośmiertne dzieło mówiące o duszy nieśmiertelnej i Bogu, który nas nie oszukuje</a:t>
            </a:r>
          </a:p>
          <a:p>
            <a:pPr marL="342900" indent="-342900">
              <a:buFont typeface="Arial" panose="020B0604020202020204" pitchFamily="34" charset="0"/>
              <a:buChar char="•"/>
              <a:defRPr/>
            </a:pPr>
            <a:r>
              <a:rPr lang="pl-PL" sz="2000" dirty="0">
                <a:solidFill>
                  <a:schemeClr val="accent2"/>
                </a:solidFill>
              </a:rPr>
              <a:t>U Newtona – Scholium Generale o Bogu Wszechmogącym, do II Wydania </a:t>
            </a:r>
            <a:r>
              <a:rPr lang="pl-PL" sz="2000" i="1" dirty="0">
                <a:solidFill>
                  <a:schemeClr val="accent2"/>
                </a:solidFill>
              </a:rPr>
              <a:t>Matematycznych Zasad</a:t>
            </a:r>
          </a:p>
          <a:p>
            <a:pPr marL="342900" indent="-342900">
              <a:buFont typeface="Arial" panose="020B0604020202020204" pitchFamily="34" charset="0"/>
              <a:buChar char="•"/>
              <a:defRPr/>
            </a:pPr>
            <a:r>
              <a:rPr lang="pl-PL" sz="2000" dirty="0">
                <a:solidFill>
                  <a:schemeClr val="accent2"/>
                </a:solidFill>
              </a:rPr>
              <a:t>U Leibniza – interpretacja </a:t>
            </a:r>
            <a:r>
              <a:rPr lang="pl-PL" sz="2000" i="1" dirty="0">
                <a:solidFill>
                  <a:schemeClr val="accent2"/>
                </a:solidFill>
              </a:rPr>
              <a:t>Monad</a:t>
            </a:r>
            <a:r>
              <a:rPr lang="pl-PL" sz="2000" dirty="0">
                <a:solidFill>
                  <a:schemeClr val="accent2"/>
                </a:solidFill>
              </a:rPr>
              <a:t> przez fizyka atomowego a nie filozofa</a:t>
            </a:r>
          </a:p>
          <a:p>
            <a:pPr>
              <a:defRPr/>
            </a:pPr>
            <a:endParaRPr lang="pl-PL" sz="2000" dirty="0">
              <a:solidFill>
                <a:schemeClr val="accent2"/>
              </a:solidFill>
            </a:endParaRPr>
          </a:p>
          <a:p>
            <a:pPr>
              <a:defRPr/>
            </a:pPr>
            <a:r>
              <a:rPr lang="pl-PL" sz="2000" dirty="0">
                <a:solidFill>
                  <a:schemeClr val="accent2"/>
                </a:solidFill>
              </a:rPr>
              <a:t>Jak wspomniał kleryk Kamil, św. Tomasz powiedział: „Jestem, więc myślę.” </a:t>
            </a:r>
            <a:endParaRPr lang="en-US" sz="2000" dirty="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8D4D-82E0-876D-C996-DB992D0E6524}"/>
            </a:ext>
          </a:extLst>
        </p:cNvPr>
        <p:cNvGrpSpPr/>
        <p:nvPr/>
      </p:nvGrpSpPr>
      <p:grpSpPr>
        <a:xfrm>
          <a:off x="0" y="0"/>
          <a:ext cx="0" cy="0"/>
          <a:chOff x="0" y="0"/>
          <a:chExt cx="0" cy="0"/>
        </a:xfrm>
      </p:grpSpPr>
      <p:sp>
        <p:nvSpPr>
          <p:cNvPr id="41986" name="Tytuł 1">
            <a:extLst>
              <a:ext uri="{FF2B5EF4-FFF2-40B4-BE49-F238E27FC236}">
                <a16:creationId xmlns:a16="http://schemas.microsoft.com/office/drawing/2014/main" id="{4F971880-7EC8-E2FD-FCF7-CDDF90276163}"/>
              </a:ext>
            </a:extLst>
          </p:cNvPr>
          <p:cNvSpPr>
            <a:spLocks noGrp="1" noChangeArrowheads="1"/>
          </p:cNvSpPr>
          <p:nvPr>
            <p:ph type="title"/>
          </p:nvPr>
        </p:nvSpPr>
        <p:spPr>
          <a:xfrm>
            <a:off x="457200" y="-243408"/>
            <a:ext cx="8229600" cy="1143000"/>
          </a:xfrm>
        </p:spPr>
        <p:txBody>
          <a:bodyPr/>
          <a:lstStyle/>
          <a:p>
            <a:r>
              <a:rPr lang="pl-PL" altLang="en-US" sz="3600" dirty="0"/>
              <a:t>Podsumowanie</a:t>
            </a:r>
            <a:r>
              <a:rPr lang="it-IT" altLang="en-US" sz="3600" dirty="0"/>
              <a:t> </a:t>
            </a:r>
            <a:r>
              <a:rPr lang="it-IT" altLang="en-US" sz="3600" dirty="0" err="1"/>
              <a:t>epoki</a:t>
            </a:r>
            <a:endParaRPr lang="en-US" altLang="en-US" sz="3600" dirty="0"/>
          </a:p>
        </p:txBody>
      </p:sp>
      <p:sp>
        <p:nvSpPr>
          <p:cNvPr id="3" name="pole tekstowe 2">
            <a:extLst>
              <a:ext uri="{FF2B5EF4-FFF2-40B4-BE49-F238E27FC236}">
                <a16:creationId xmlns:a16="http://schemas.microsoft.com/office/drawing/2014/main" id="{F1A5D5CF-C38B-1C6A-8717-8159396A55F1}"/>
              </a:ext>
            </a:extLst>
          </p:cNvPr>
          <p:cNvSpPr txBox="1"/>
          <p:nvPr/>
        </p:nvSpPr>
        <p:spPr>
          <a:xfrm>
            <a:off x="0" y="692696"/>
            <a:ext cx="9001125" cy="6140142"/>
          </a:xfrm>
          <a:prstGeom prst="rect">
            <a:avLst/>
          </a:prstGeom>
          <a:noFill/>
        </p:spPr>
        <p:txBody>
          <a:bodyPr wrap="square">
            <a:spAutoFit/>
          </a:bodyPr>
          <a:lstStyle/>
          <a:p>
            <a:pPr marL="342900" indent="-342900">
              <a:buFont typeface="Arial" panose="020B0604020202020204" pitchFamily="34" charset="0"/>
              <a:buChar char="•"/>
              <a:defRPr/>
            </a:pPr>
            <a:r>
              <a:rPr lang="pl-PL" sz="1900" dirty="0">
                <a:solidFill>
                  <a:schemeClr val="tx1"/>
                </a:solidFill>
              </a:rPr>
              <a:t>„</a:t>
            </a:r>
            <a:r>
              <a:rPr lang="en-US" sz="1900" dirty="0" err="1">
                <a:solidFill>
                  <a:schemeClr val="tx1"/>
                </a:solidFill>
              </a:rPr>
              <a:t>Dlaczego</a:t>
            </a:r>
            <a:r>
              <a:rPr lang="en-US" sz="1900" dirty="0">
                <a:solidFill>
                  <a:schemeClr val="tx1"/>
                </a:solidFill>
              </a:rPr>
              <a:t> </a:t>
            </a:r>
            <a:r>
              <a:rPr lang="en-US" sz="1900" dirty="0" err="1">
                <a:solidFill>
                  <a:schemeClr val="tx1"/>
                </a:solidFill>
              </a:rPr>
              <a:t>istnieje</a:t>
            </a:r>
            <a:r>
              <a:rPr lang="en-US" sz="1900" dirty="0">
                <a:solidFill>
                  <a:schemeClr val="tx1"/>
                </a:solidFill>
              </a:rPr>
              <a:t> </a:t>
            </a:r>
            <a:r>
              <a:rPr lang="pl-PL" sz="1900" dirty="0">
                <a:solidFill>
                  <a:schemeClr val="tx1"/>
                </a:solidFill>
              </a:rPr>
              <a:t>świat? I dlaczego taki właśnie świat? Nieźle, jak na pytanie wstępne: ukierunkowuje ono nas natychmiast do środka tego labiryntu myślowego, którym jest filozofia Leibniza. Odpowiedzią jest, że z nieskończoności możliwych światów, jeden jest najlepszy ze wszystkich:         w przeciwnym razie Bóg nie stworzyłby świata. A jeśli możliwy byłby świat jeszcze lepszy, Bóg stworzyłby tamten inny.  </a:t>
            </a:r>
          </a:p>
          <a:p>
            <a:pPr marL="342900" indent="-342900">
              <a:buFont typeface="Arial" panose="020B0604020202020204" pitchFamily="34" charset="0"/>
              <a:buChar char="•"/>
              <a:defRPr/>
            </a:pPr>
            <a:r>
              <a:rPr lang="pl-PL" sz="1900" dirty="0">
                <a:solidFill>
                  <a:schemeClr val="tx1"/>
                </a:solidFill>
              </a:rPr>
              <a:t>Przez te słowa odnajdujemy </a:t>
            </a:r>
            <a:r>
              <a:rPr lang="pl-PL" sz="1900" i="1" dirty="0" err="1">
                <a:solidFill>
                  <a:schemeClr val="tx1"/>
                </a:solidFill>
              </a:rPr>
              <a:t>universum</a:t>
            </a:r>
            <a:r>
              <a:rPr lang="pl-PL" sz="1900" dirty="0">
                <a:solidFill>
                  <a:schemeClr val="tx1"/>
                </a:solidFill>
              </a:rPr>
              <a:t> ścisłego dedukowania i racjonalności, który przydziela prawa żelaznej, nienaruszalnej prawdy nie tylko człowiekowi, ale również Bogu. […]</a:t>
            </a:r>
          </a:p>
          <a:p>
            <a:pPr marL="342900" indent="-342900">
              <a:buFont typeface="Arial" panose="020B0604020202020204" pitchFamily="34" charset="0"/>
              <a:buChar char="•"/>
              <a:defRPr/>
            </a:pPr>
            <a:r>
              <a:rPr lang="pl-PL" sz="1900" dirty="0">
                <a:solidFill>
                  <a:schemeClr val="tx1"/>
                </a:solidFill>
              </a:rPr>
              <a:t>Rozumowanie tego typu dalekie jest od naszego: od czasu krytyki rozumu przez Kanta, tego rodzaju stwierdzenia uważa się za przekraczające </a:t>
            </a:r>
            <a:r>
              <a:rPr lang="pl-PL" sz="1900" i="1" dirty="0">
                <a:solidFill>
                  <a:schemeClr val="tx1"/>
                </a:solidFill>
              </a:rPr>
              <a:t>ratio</a:t>
            </a:r>
            <a:r>
              <a:rPr lang="pl-PL" sz="1900" dirty="0">
                <a:solidFill>
                  <a:schemeClr val="tx1"/>
                </a:solidFill>
              </a:rPr>
              <a:t> </a:t>
            </a:r>
            <a:r>
              <a:rPr lang="pl-PL" sz="1900" i="1" dirty="0" err="1">
                <a:solidFill>
                  <a:schemeClr val="tx1"/>
                </a:solidFill>
              </a:rPr>
              <a:t>umana</a:t>
            </a:r>
            <a:r>
              <a:rPr lang="pl-PL" sz="1900" i="1" dirty="0">
                <a:solidFill>
                  <a:schemeClr val="tx1"/>
                </a:solidFill>
              </a:rPr>
              <a:t>. </a:t>
            </a:r>
            <a:r>
              <a:rPr lang="pl-PL" sz="1900" dirty="0">
                <a:solidFill>
                  <a:schemeClr val="tx1"/>
                </a:solidFill>
              </a:rPr>
              <a:t>I dlatego też, od dawna, nikt nie prezentuje wizji nauki jako całości, jednocześnie osiągając nadzwyczajne wyniki w wielu dziedzinach.” </a:t>
            </a:r>
          </a:p>
          <a:p>
            <a:pPr marL="342900" indent="-342900">
              <a:buFont typeface="Arial" panose="020B0604020202020204" pitchFamily="34" charset="0"/>
              <a:buChar char="•"/>
              <a:defRPr/>
            </a:pPr>
            <a:r>
              <a:rPr lang="pl-PL" sz="1900" dirty="0">
                <a:solidFill>
                  <a:srgbClr val="002060"/>
                </a:solidFill>
              </a:rPr>
              <a:t>Nauki szczegółowe i filo-</a:t>
            </a:r>
            <a:r>
              <a:rPr lang="pl-PL" sz="1900" dirty="0" err="1">
                <a:solidFill>
                  <a:srgbClr val="002060"/>
                </a:solidFill>
              </a:rPr>
              <a:t>sofia</a:t>
            </a:r>
            <a:r>
              <a:rPr lang="pl-PL" sz="1900" dirty="0">
                <a:solidFill>
                  <a:srgbClr val="002060"/>
                </a:solidFill>
              </a:rPr>
              <a:t>, rozeszły się dziś, niejako za obopólną zgodą.</a:t>
            </a:r>
          </a:p>
          <a:p>
            <a:pPr marL="342900" indent="-342900">
              <a:buFont typeface="Arial" panose="020B0604020202020204" pitchFamily="34" charset="0"/>
              <a:buChar char="•"/>
              <a:defRPr/>
            </a:pPr>
            <a:r>
              <a:rPr lang="pl-PL" sz="1900" dirty="0">
                <a:solidFill>
                  <a:schemeClr val="tx1"/>
                </a:solidFill>
              </a:rPr>
              <a:t>„Przed-Oświecenie - czyli epoka wiary w potęgę umysłu i perspektywy postępu, zaufania do Człowieka i wiary popartej rozumem.”</a:t>
            </a:r>
          </a:p>
          <a:p>
            <a:pPr marL="342900" indent="-342900">
              <a:buFont typeface="Arial" panose="020B0604020202020204" pitchFamily="34" charset="0"/>
              <a:buChar char="•"/>
              <a:defRPr/>
            </a:pPr>
            <a:r>
              <a:rPr lang="pl-PL" sz="1900" dirty="0">
                <a:solidFill>
                  <a:srgbClr val="002060"/>
                </a:solidFill>
              </a:rPr>
              <a:t>Była to epoka, gdy wiara i rozum wzajemnie się wspomagały: u Pascala, Keplera, Kartezjusza, Newtona. </a:t>
            </a:r>
          </a:p>
          <a:p>
            <a:pPr>
              <a:defRPr/>
            </a:pPr>
            <a:endParaRPr lang="pl-PL" sz="1700" dirty="0">
              <a:solidFill>
                <a:schemeClr val="tx1"/>
              </a:solidFill>
            </a:endParaRPr>
          </a:p>
          <a:p>
            <a:pPr>
              <a:defRPr/>
            </a:pPr>
            <a:r>
              <a:rPr lang="pl-PL" sz="1700" dirty="0">
                <a:solidFill>
                  <a:schemeClr val="tx1"/>
                </a:solidFill>
              </a:rPr>
              <a:t>Michael Kempe, </a:t>
            </a:r>
            <a:r>
              <a:rPr lang="pl-PL" sz="1700" i="1" dirty="0" err="1">
                <a:solidFill>
                  <a:schemeClr val="tx1"/>
                </a:solidFill>
              </a:rPr>
              <a:t>Die</a:t>
            </a:r>
            <a:r>
              <a:rPr lang="pl-PL" sz="1700" i="1" dirty="0">
                <a:solidFill>
                  <a:schemeClr val="tx1"/>
                </a:solidFill>
              </a:rPr>
              <a:t> </a:t>
            </a:r>
            <a:r>
              <a:rPr lang="pl-PL" sz="1700" i="1" dirty="0" err="1">
                <a:solidFill>
                  <a:schemeClr val="tx1"/>
                </a:solidFill>
              </a:rPr>
              <a:t>beste</a:t>
            </a:r>
            <a:r>
              <a:rPr lang="pl-PL" sz="1700" i="1" dirty="0">
                <a:solidFill>
                  <a:schemeClr val="tx1"/>
                </a:solidFill>
              </a:rPr>
              <a:t> </a:t>
            </a:r>
            <a:r>
              <a:rPr lang="pl-PL" sz="1700" i="1" dirty="0" err="1">
                <a:solidFill>
                  <a:schemeClr val="tx1"/>
                </a:solidFill>
              </a:rPr>
              <a:t>aller</a:t>
            </a:r>
            <a:r>
              <a:rPr lang="pl-PL" sz="1700" i="1" dirty="0">
                <a:solidFill>
                  <a:schemeClr val="tx1"/>
                </a:solidFill>
              </a:rPr>
              <a:t> </a:t>
            </a:r>
            <a:r>
              <a:rPr lang="pl-PL" sz="1700" i="1" dirty="0" err="1">
                <a:solidFill>
                  <a:schemeClr val="tx1"/>
                </a:solidFill>
              </a:rPr>
              <a:t>möglichen</a:t>
            </a:r>
            <a:r>
              <a:rPr lang="pl-PL" sz="1700" i="1" dirty="0">
                <a:solidFill>
                  <a:schemeClr val="tx1"/>
                </a:solidFill>
              </a:rPr>
              <a:t> </a:t>
            </a:r>
            <a:r>
              <a:rPr lang="pl-PL" sz="1700" i="1" dirty="0" err="1">
                <a:solidFill>
                  <a:schemeClr val="tx1"/>
                </a:solidFill>
              </a:rPr>
              <a:t>Welten</a:t>
            </a:r>
            <a:r>
              <a:rPr lang="pl-PL" sz="1700" i="1" dirty="0">
                <a:solidFill>
                  <a:schemeClr val="tx1"/>
                </a:solidFill>
              </a:rPr>
              <a:t>. </a:t>
            </a:r>
            <a:r>
              <a:rPr lang="pl-PL" sz="1700" i="1" dirty="0" err="1">
                <a:solidFill>
                  <a:schemeClr val="tx1"/>
                </a:solidFill>
              </a:rPr>
              <a:t>Gotfried</a:t>
            </a:r>
            <a:r>
              <a:rPr lang="pl-PL" sz="1700" i="1" dirty="0">
                <a:solidFill>
                  <a:schemeClr val="tx1"/>
                </a:solidFill>
              </a:rPr>
              <a:t> Wilhelm Leibniz in </a:t>
            </a:r>
            <a:r>
              <a:rPr lang="pl-PL" sz="1700" i="1" dirty="0" err="1">
                <a:solidFill>
                  <a:schemeClr val="tx1"/>
                </a:solidFill>
              </a:rPr>
              <a:t>seiner</a:t>
            </a:r>
            <a:r>
              <a:rPr lang="pl-PL" sz="1700" i="1" dirty="0">
                <a:solidFill>
                  <a:schemeClr val="tx1"/>
                </a:solidFill>
              </a:rPr>
              <a:t> </a:t>
            </a:r>
            <a:r>
              <a:rPr lang="pl-PL" sz="1700" i="1" dirty="0" err="1">
                <a:solidFill>
                  <a:schemeClr val="tx1"/>
                </a:solidFill>
              </a:rPr>
              <a:t>Zeit</a:t>
            </a:r>
            <a:r>
              <a:rPr lang="pl-PL" sz="1700" i="1" dirty="0">
                <a:solidFill>
                  <a:schemeClr val="tx1"/>
                </a:solidFill>
              </a:rPr>
              <a:t>, </a:t>
            </a:r>
            <a:r>
              <a:rPr lang="pl-PL" sz="1700" dirty="0">
                <a:solidFill>
                  <a:schemeClr val="tx1"/>
                </a:solidFill>
              </a:rPr>
              <a:t>S. Fisher </a:t>
            </a:r>
            <a:r>
              <a:rPr lang="pl-PL" sz="1700" dirty="0" err="1">
                <a:solidFill>
                  <a:schemeClr val="tx1"/>
                </a:solidFill>
              </a:rPr>
              <a:t>Verlag</a:t>
            </a:r>
            <a:r>
              <a:rPr lang="pl-PL" sz="1700" dirty="0">
                <a:solidFill>
                  <a:schemeClr val="tx1"/>
                </a:solidFill>
              </a:rPr>
              <a:t>, Frankfurt, 2024, </a:t>
            </a:r>
            <a:r>
              <a:rPr lang="pl-PL" sz="1700" dirty="0" err="1">
                <a:solidFill>
                  <a:schemeClr val="tx1"/>
                </a:solidFill>
              </a:rPr>
              <a:t>trad</a:t>
            </a:r>
            <a:r>
              <a:rPr lang="pl-PL" sz="1700" dirty="0">
                <a:solidFill>
                  <a:schemeClr val="tx1"/>
                </a:solidFill>
              </a:rPr>
              <a:t>. z wersji włoskiej GK</a:t>
            </a:r>
            <a:endParaRPr lang="en-US" sz="1700" dirty="0">
              <a:solidFill>
                <a:schemeClr val="tx1"/>
              </a:solidFill>
            </a:endParaRPr>
          </a:p>
        </p:txBody>
      </p:sp>
    </p:spTree>
    <p:extLst>
      <p:ext uri="{BB962C8B-B14F-4D97-AF65-F5344CB8AC3E}">
        <p14:creationId xmlns:p14="http://schemas.microsoft.com/office/powerpoint/2010/main" val="2165360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C8F06D-B932-38E6-B000-4B8D1CC7F139}"/>
              </a:ext>
            </a:extLst>
          </p:cNvPr>
          <p:cNvSpPr>
            <a:spLocks noGrp="1"/>
          </p:cNvSpPr>
          <p:nvPr>
            <p:ph type="title"/>
          </p:nvPr>
        </p:nvSpPr>
        <p:spPr>
          <a:xfrm>
            <a:off x="457200" y="27943"/>
            <a:ext cx="8229600" cy="1143000"/>
          </a:xfrm>
        </p:spPr>
        <p:txBody>
          <a:bodyPr/>
          <a:lstStyle/>
          <a:p>
            <a:r>
              <a:rPr lang="pl-PL" sz="3600" dirty="0" err="1"/>
              <a:t>Pre</a:t>
            </a:r>
            <a:r>
              <a:rPr lang="pl-PL" sz="3600" dirty="0"/>
              <a:t>-iluminizm</a:t>
            </a:r>
            <a:endParaRPr lang="en-US" sz="3600" dirty="0"/>
          </a:p>
        </p:txBody>
      </p:sp>
      <p:sp>
        <p:nvSpPr>
          <p:cNvPr id="3" name="pole tekstowe 2">
            <a:extLst>
              <a:ext uri="{FF2B5EF4-FFF2-40B4-BE49-F238E27FC236}">
                <a16:creationId xmlns:a16="http://schemas.microsoft.com/office/drawing/2014/main" id="{CFB15D07-9417-6FF5-99DF-06A9F0A35CE8}"/>
              </a:ext>
            </a:extLst>
          </p:cNvPr>
          <p:cNvSpPr txBox="1"/>
          <p:nvPr/>
        </p:nvSpPr>
        <p:spPr>
          <a:xfrm>
            <a:off x="228600" y="997691"/>
            <a:ext cx="8686800" cy="583236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pl-PL" sz="1900" dirty="0"/>
              <a:t>Początek wieku XVII, bardzo niespokojnego, pełnego wojen religijnych, niespodziewanie wydał nową jakość filozofii (i nie tylko filozofii)</a:t>
            </a:r>
          </a:p>
          <a:p>
            <a:pPr marL="342900" indent="-342900">
              <a:spcAft>
                <a:spcPts val="600"/>
              </a:spcAft>
              <a:buFont typeface="Arial" panose="020B0604020202020204" pitchFamily="34" charset="0"/>
              <a:buChar char="•"/>
            </a:pPr>
            <a:r>
              <a:rPr lang="pl-PL" sz="1900" dirty="0"/>
              <a:t>Po Koperniku, Keplerze i Galileuszu, którzy sto lat wcześniej „przełamali” filozoficzność fizyki, mimo że z piękna filozofii korzystali dla wyjaśnienia zasad przyrody (ale o filozofii jako takiej nie pisali), pojawiają się ponownie umysły wszechstronne – </a:t>
            </a:r>
            <a:r>
              <a:rPr lang="pl-PL" sz="1900" dirty="0" err="1"/>
              <a:t>ścisło</a:t>
            </a:r>
            <a:r>
              <a:rPr lang="pl-PL" sz="1900" dirty="0"/>
              <a:t>-humanistyczne: Pascal, Kartezjusz, Leibniz (Newton)</a:t>
            </a:r>
          </a:p>
          <a:p>
            <a:pPr marL="342900" indent="-342900">
              <a:spcAft>
                <a:spcPts val="600"/>
              </a:spcAft>
              <a:buFont typeface="Arial" panose="020B0604020202020204" pitchFamily="34" charset="0"/>
              <a:buChar char="•"/>
            </a:pPr>
            <a:r>
              <a:rPr lang="pl-PL" sz="1900" dirty="0"/>
              <a:t>Jest to niejako powrót do Św. Alberta Wielkiego (botanika), Rogera Bacona (i św. Tomasza), ale w zupełnie nowym ujęciu: matematyka staje się nauką niezbędną dla przyrodoznawstwa (jak to przewidział Bacon)</a:t>
            </a:r>
          </a:p>
          <a:p>
            <a:pPr marL="342900" indent="-342900">
              <a:spcAft>
                <a:spcPts val="600"/>
              </a:spcAft>
              <a:buFont typeface="Arial" panose="020B0604020202020204" pitchFamily="34" charset="0"/>
              <a:buChar char="•"/>
            </a:pPr>
            <a:r>
              <a:rPr lang="pl-PL" sz="1900" dirty="0"/>
              <a:t>Pascal, Kartezjusz, Leibniz (Newton) nie są już duchownymi ani aspirantami na duchownych, ale w miarę niezależnymi, podróżującymi od dworu do dworu – intelektualistami.</a:t>
            </a:r>
          </a:p>
          <a:p>
            <a:pPr marL="342900" indent="-342900">
              <a:spcAft>
                <a:spcPts val="600"/>
              </a:spcAft>
              <a:buFont typeface="Arial" panose="020B0604020202020204" pitchFamily="34" charset="0"/>
              <a:buChar char="•"/>
            </a:pPr>
            <a:r>
              <a:rPr lang="pl-PL" sz="1900" dirty="0"/>
              <a:t>Ich wkład w nowoczesną filozofię, we wszystkich jej działach, a szczególnie w metodologię nauki – jest trudny do przecenienia</a:t>
            </a:r>
          </a:p>
          <a:p>
            <a:pPr>
              <a:spcAft>
                <a:spcPts val="600"/>
              </a:spcAft>
            </a:pPr>
            <a:r>
              <a:rPr lang="pl-PL" sz="1900" dirty="0"/>
              <a:t>O Leibnizu (urodzonym w Miśni) i Newtonie (urodzonym w małej wiosce) – następnym razem.</a:t>
            </a:r>
          </a:p>
          <a:p>
            <a:pPr lvl="1" algn="r">
              <a:spcAft>
                <a:spcPts val="600"/>
              </a:spcAft>
            </a:pPr>
            <a:r>
              <a:rPr lang="pl-PL" sz="2000" b="1" dirty="0">
                <a:solidFill>
                  <a:srgbClr val="FF0000"/>
                </a:solidFill>
              </a:rPr>
              <a:t>Dziękuję za uwagę!        </a:t>
            </a:r>
            <a:r>
              <a:rPr lang="pl-PL" sz="2000" dirty="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348401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43AE1B-8F58-5233-7BCE-3F51F8140F97}"/>
              </a:ext>
            </a:extLst>
          </p:cNvPr>
          <p:cNvSpPr>
            <a:spLocks noGrp="1" noChangeArrowheads="1"/>
          </p:cNvSpPr>
          <p:nvPr>
            <p:ph type="title"/>
          </p:nvPr>
        </p:nvSpPr>
        <p:spPr/>
        <p:txBody>
          <a:bodyPr/>
          <a:lstStyle/>
          <a:p>
            <a:pPr eaLnBrk="1" hangingPunct="1"/>
            <a:r>
              <a:rPr lang="pl-PL" altLang="it-IT" sz="3600"/>
              <a:t>Izaak Newton (1666-1734)</a:t>
            </a:r>
            <a:endParaRPr lang="en-AU" altLang="it-IT" sz="3600"/>
          </a:p>
        </p:txBody>
      </p:sp>
      <p:sp>
        <p:nvSpPr>
          <p:cNvPr id="22531" name="Text Box 5">
            <a:extLst>
              <a:ext uri="{FF2B5EF4-FFF2-40B4-BE49-F238E27FC236}">
                <a16:creationId xmlns:a16="http://schemas.microsoft.com/office/drawing/2014/main" id="{072366B1-14AC-1D83-09E2-B0778E7E1CB4}"/>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2532" name="Rectangle 6">
            <a:extLst>
              <a:ext uri="{FF2B5EF4-FFF2-40B4-BE49-F238E27FC236}">
                <a16:creationId xmlns:a16="http://schemas.microsoft.com/office/drawing/2014/main" id="{F953DBB1-DC26-7A71-2BD0-E0EE2F3D5DC3}"/>
              </a:ext>
            </a:extLst>
          </p:cNvPr>
          <p:cNvSpPr>
            <a:spLocks noGrp="1" noChangeArrowheads="1"/>
          </p:cNvSpPr>
          <p:nvPr>
            <p:ph type="body" idx="1"/>
          </p:nvPr>
        </p:nvSpPr>
        <p:spPr>
          <a:xfrm>
            <a:off x="323850" y="1916113"/>
            <a:ext cx="8229600" cy="4525962"/>
          </a:xfrm>
          <a:noFill/>
        </p:spPr>
        <p:txBody>
          <a:bodyPr/>
          <a:lstStyle/>
          <a:p>
            <a:pPr eaLnBrk="1" hangingPunct="1"/>
            <a:r>
              <a:rPr lang="pl-PL" altLang="it-IT" sz="2800" dirty="0"/>
              <a:t>Trzy prawa dynamiki „Newtona”</a:t>
            </a:r>
          </a:p>
          <a:p>
            <a:pPr eaLnBrk="1" hangingPunct="1"/>
            <a:r>
              <a:rPr lang="pl-PL" altLang="it-IT" sz="2800" dirty="0"/>
              <a:t>Prawo grawitacji powszechnej</a:t>
            </a:r>
          </a:p>
          <a:p>
            <a:pPr eaLnBrk="1" hangingPunct="1"/>
            <a:r>
              <a:rPr lang="pl-PL" altLang="it-IT" sz="2800" dirty="0"/>
              <a:t>Rozszczepienie światła („podczerwień”, „nadfiolet”)</a:t>
            </a:r>
          </a:p>
          <a:p>
            <a:pPr eaLnBrk="1" hangingPunct="1"/>
            <a:r>
              <a:rPr lang="pl-PL" altLang="it-IT" sz="2800" dirty="0"/>
              <a:t>Równanie soczewki cienkiej i zwierciadła</a:t>
            </a:r>
          </a:p>
          <a:p>
            <a:pPr eaLnBrk="1" hangingPunct="1"/>
            <a:r>
              <a:rPr lang="pl-PL" altLang="it-IT" sz="2800" dirty="0"/>
              <a:t>Propagacja fal na strunie</a:t>
            </a:r>
            <a:endParaRPr lang="it-IT" altLang="it-IT" sz="2800" dirty="0"/>
          </a:p>
          <a:p>
            <a:pPr eaLnBrk="1" hangingPunct="1"/>
            <a:r>
              <a:rPr lang="it-IT" altLang="it-IT" sz="2800" dirty="0"/>
              <a:t>Op</a:t>
            </a:r>
            <a:r>
              <a:rPr lang="pl-PL" altLang="it-IT" sz="2800" dirty="0" err="1"/>
              <a:t>ór</a:t>
            </a:r>
            <a:r>
              <a:rPr lang="pl-PL" altLang="it-IT" sz="2800" dirty="0"/>
              <a:t> powietrza (współczynniki </a:t>
            </a:r>
            <a:r>
              <a:rPr lang="pl-PL" altLang="it-IT" sz="2800" i="1" dirty="0"/>
              <a:t>c</a:t>
            </a:r>
            <a:r>
              <a:rPr lang="pl-PL" altLang="it-IT" sz="2800" dirty="0"/>
              <a:t>)</a:t>
            </a:r>
          </a:p>
          <a:p>
            <a:pPr eaLnBrk="1" hangingPunct="1"/>
            <a:r>
              <a:rPr lang="pl-PL" altLang="it-IT" sz="2800" dirty="0"/>
              <a:t>Rachunek różniczkowy</a:t>
            </a:r>
          </a:p>
          <a:p>
            <a:pPr eaLnBrk="1" hangingPunct="1">
              <a:buFontTx/>
              <a:buNone/>
            </a:pPr>
            <a:endParaRPr lang="en-AU" altLang="it-IT"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a:extLst>
              <a:ext uri="{FF2B5EF4-FFF2-40B4-BE49-F238E27FC236}">
                <a16:creationId xmlns:a16="http://schemas.microsoft.com/office/drawing/2014/main" id="{813217E5-190B-B1AF-EA2B-DB2F21AB8ACB}"/>
              </a:ext>
            </a:extLst>
          </p:cNvPr>
          <p:cNvSpPr>
            <a:spLocks noGrp="1" noChangeArrowheads="1"/>
          </p:cNvSpPr>
          <p:nvPr>
            <p:ph type="title"/>
          </p:nvPr>
        </p:nvSpPr>
        <p:spPr>
          <a:xfrm>
            <a:off x="457200" y="-160338"/>
            <a:ext cx="8229600" cy="1143001"/>
          </a:xfrm>
        </p:spPr>
        <p:txBody>
          <a:bodyPr/>
          <a:lstStyle/>
          <a:p>
            <a:r>
              <a:rPr lang="it-IT" altLang="en-US" sz="3600"/>
              <a:t>Literatura</a:t>
            </a:r>
            <a:endParaRPr lang="en-US" altLang="en-US" sz="3600"/>
          </a:p>
        </p:txBody>
      </p:sp>
      <p:sp>
        <p:nvSpPr>
          <p:cNvPr id="41987" name="Text Box 8">
            <a:extLst>
              <a:ext uri="{FF2B5EF4-FFF2-40B4-BE49-F238E27FC236}">
                <a16:creationId xmlns:a16="http://schemas.microsoft.com/office/drawing/2014/main" id="{A1D79011-A936-C68A-E4C7-EE3AEB83F09A}"/>
              </a:ext>
            </a:extLst>
          </p:cNvPr>
          <p:cNvSpPr txBox="1">
            <a:spLocks noChangeArrowheads="1"/>
          </p:cNvSpPr>
          <p:nvPr/>
        </p:nvSpPr>
        <p:spPr bwMode="auto">
          <a:xfrm>
            <a:off x="277813" y="908050"/>
            <a:ext cx="8866187" cy="3139321"/>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r>
              <a:rPr lang="it-IT" altLang="it-IT" sz="1800" i="1" dirty="0"/>
              <a:t> </a:t>
            </a:r>
            <a:r>
              <a:rPr lang="pl-PL" altLang="it-IT" sz="1800" dirty="0">
                <a:latin typeface="+mn-lt"/>
              </a:rPr>
              <a:t> </a:t>
            </a:r>
            <a:r>
              <a:rPr lang="it-IT" altLang="it-IT" sz="1800" dirty="0">
                <a:latin typeface="+mn-lt"/>
              </a:rPr>
              <a:t>Isaac Newton, </a:t>
            </a:r>
            <a:r>
              <a:rPr lang="en-AU" sz="1800" i="1" dirty="0" err="1">
                <a:solidFill>
                  <a:srgbClr val="2C2C2C"/>
                </a:solidFill>
                <a:latin typeface="+mn-lt"/>
              </a:rPr>
              <a:t>Philosophiae</a:t>
            </a:r>
            <a:r>
              <a:rPr lang="en-AU" sz="1800" i="1" dirty="0">
                <a:solidFill>
                  <a:srgbClr val="2C2C2C"/>
                </a:solidFill>
                <a:latin typeface="+mn-lt"/>
              </a:rPr>
              <a:t> </a:t>
            </a:r>
            <a:r>
              <a:rPr lang="en-AU" sz="1800" i="1" dirty="0" err="1">
                <a:solidFill>
                  <a:srgbClr val="2C2C2C"/>
                </a:solidFill>
                <a:latin typeface="+mn-lt"/>
              </a:rPr>
              <a:t>naturalis</a:t>
            </a:r>
            <a:r>
              <a:rPr lang="en-AU" sz="1800" i="1" dirty="0">
                <a:solidFill>
                  <a:srgbClr val="2C2C2C"/>
                </a:solidFill>
                <a:latin typeface="+mn-lt"/>
              </a:rPr>
              <a:t> principia </a:t>
            </a:r>
            <a:r>
              <a:rPr lang="en-AU" sz="1800" i="1" dirty="0" err="1">
                <a:solidFill>
                  <a:srgbClr val="2C2C2C"/>
                </a:solidFill>
                <a:latin typeface="+mn-lt"/>
              </a:rPr>
              <a:t>mathematica</a:t>
            </a:r>
            <a:r>
              <a:rPr lang="en-AU" sz="1800" dirty="0">
                <a:solidFill>
                  <a:srgbClr val="2C2C2C"/>
                </a:solidFill>
                <a:latin typeface="+mn-lt"/>
              </a:rPr>
              <a:t>, Londyn, 1687 </a:t>
            </a:r>
            <a:r>
              <a:rPr lang="pl-PL" altLang="it-IT" sz="1800" i="1" dirty="0">
                <a:hlinkClick r:id="rId2"/>
              </a:rPr>
              <a:t>https://archive.org/details/philosophiaenat00newt/page/n5/mode/2up</a:t>
            </a:r>
            <a:endParaRPr lang="pl-PL" altLang="it-IT" sz="1800" i="1" dirty="0"/>
          </a:p>
          <a:p>
            <a:pPr eaLnBrk="1" hangingPunct="1">
              <a:spcBef>
                <a:spcPct val="0"/>
              </a:spcBef>
              <a:defRPr/>
            </a:pPr>
            <a:endParaRPr lang="it-IT" altLang="it-IT" sz="1800" i="1" dirty="0"/>
          </a:p>
          <a:p>
            <a:pPr eaLnBrk="1" hangingPunct="1">
              <a:spcBef>
                <a:spcPct val="0"/>
              </a:spcBef>
              <a:defRPr/>
            </a:pPr>
            <a:r>
              <a:rPr lang="it-IT" altLang="it-IT" sz="1800" i="1" dirty="0"/>
              <a:t>The Cambridge Companion to Newton</a:t>
            </a:r>
            <a:r>
              <a:rPr lang="it-IT" altLang="it-IT" sz="1800" dirty="0"/>
              <a:t>, ed. by Robert </a:t>
            </a:r>
            <a:r>
              <a:rPr lang="it-IT" altLang="it-IT" sz="1800" dirty="0" err="1"/>
              <a:t>Iliffe</a:t>
            </a:r>
            <a:r>
              <a:rPr lang="it-IT" altLang="it-IT" sz="1800" dirty="0"/>
              <a:t> and George E. Smith, Cambridge University Press, 2012</a:t>
            </a:r>
            <a:endParaRPr lang="pl-PL" altLang="it-IT" sz="1800" dirty="0"/>
          </a:p>
          <a:p>
            <a:pPr eaLnBrk="1" hangingPunct="1">
              <a:spcBef>
                <a:spcPct val="0"/>
              </a:spcBef>
              <a:defRPr/>
            </a:pPr>
            <a:endParaRPr lang="pl-PL" altLang="it-IT" sz="1800" dirty="0"/>
          </a:p>
          <a:p>
            <a:pPr eaLnBrk="1" hangingPunct="1">
              <a:spcBef>
                <a:spcPct val="0"/>
              </a:spcBef>
              <a:defRPr/>
            </a:pPr>
            <a:r>
              <a:rPr lang="pl-PL" altLang="it-IT" sz="1800" dirty="0"/>
              <a:t> Rob </a:t>
            </a:r>
            <a:r>
              <a:rPr lang="pl-PL" altLang="it-IT" sz="1800" dirty="0" err="1"/>
              <a:t>Iliffe</a:t>
            </a:r>
            <a:r>
              <a:rPr lang="pl-PL" altLang="it-IT" sz="1800" dirty="0"/>
              <a:t>, </a:t>
            </a:r>
            <a:r>
              <a:rPr lang="pl-PL" altLang="it-IT" sz="1800" i="1" dirty="0"/>
              <a:t>Newton. A </a:t>
            </a:r>
            <a:r>
              <a:rPr lang="pl-PL" altLang="it-IT" sz="1800" i="1" dirty="0" err="1"/>
              <a:t>Very</a:t>
            </a:r>
            <a:r>
              <a:rPr lang="pl-PL" altLang="it-IT" sz="1800" i="1" dirty="0"/>
              <a:t> </a:t>
            </a:r>
            <a:r>
              <a:rPr lang="pl-PL" altLang="it-IT" sz="1800" i="1" dirty="0" err="1"/>
              <a:t>Short</a:t>
            </a:r>
            <a:r>
              <a:rPr lang="pl-PL" altLang="it-IT" sz="1800" i="1" dirty="0"/>
              <a:t> </a:t>
            </a:r>
            <a:r>
              <a:rPr lang="pl-PL" altLang="it-IT" sz="1800" i="1" dirty="0" err="1"/>
              <a:t>Introduction</a:t>
            </a:r>
            <a:r>
              <a:rPr lang="pl-PL" altLang="it-IT" sz="1800" dirty="0"/>
              <a:t>, Oxford, 2007.</a:t>
            </a:r>
          </a:p>
          <a:p>
            <a:pPr eaLnBrk="1" hangingPunct="1">
              <a:spcBef>
                <a:spcPct val="0"/>
              </a:spcBef>
              <a:defRPr/>
            </a:pPr>
            <a:endParaRPr lang="it-IT" altLang="it-IT" sz="1800" dirty="0"/>
          </a:p>
          <a:p>
            <a:pPr eaLnBrk="1" hangingPunct="1">
              <a:spcBef>
                <a:spcPct val="0"/>
              </a:spcBef>
              <a:defRPr/>
            </a:pPr>
            <a:r>
              <a:rPr lang="pl-PL" altLang="it-IT" sz="1800" i="1" dirty="0"/>
              <a:t> </a:t>
            </a:r>
            <a:r>
              <a:rPr lang="pl-PL" altLang="it-IT" sz="1800" dirty="0"/>
              <a:t>Leibniz, </a:t>
            </a:r>
            <a:r>
              <a:rPr lang="pl-PL" altLang="it-IT" sz="1800" i="1" dirty="0" err="1"/>
              <a:t>Discours</a:t>
            </a:r>
            <a:r>
              <a:rPr lang="pl-PL" altLang="it-IT" sz="1800" i="1" dirty="0"/>
              <a:t> de </a:t>
            </a:r>
            <a:r>
              <a:rPr lang="it-IT" altLang="it-IT" sz="1800" i="1" dirty="0" err="1"/>
              <a:t>métaphysique</a:t>
            </a:r>
            <a:r>
              <a:rPr lang="it-IT" altLang="it-IT" sz="1800" i="1" dirty="0"/>
              <a:t>. </a:t>
            </a:r>
            <a:r>
              <a:rPr lang="it-IT" altLang="it-IT" sz="1800" i="1" dirty="0" err="1"/>
              <a:t>Essais</a:t>
            </a:r>
            <a:r>
              <a:rPr lang="it-IT" altLang="it-IT" sz="1800" i="1" dirty="0"/>
              <a:t> de </a:t>
            </a:r>
            <a:r>
              <a:rPr lang="it-IT" altLang="it-IT" sz="1800" i="1" dirty="0" err="1"/>
              <a:t>théodicée</a:t>
            </a:r>
            <a:r>
              <a:rPr lang="it-IT" altLang="it-IT" sz="1800" i="1" dirty="0"/>
              <a:t>. Monadologie</a:t>
            </a:r>
            <a:r>
              <a:rPr lang="it-IT" altLang="it-IT" sz="1800" dirty="0"/>
              <a:t>. Flammarion, </a:t>
            </a:r>
            <a:r>
              <a:rPr lang="pl-PL" altLang="it-IT" sz="1800" dirty="0"/>
              <a:t>Paris, </a:t>
            </a:r>
            <a:r>
              <a:rPr lang="it-IT" altLang="it-IT" sz="1800" dirty="0"/>
              <a:t>2008.</a:t>
            </a:r>
          </a:p>
          <a:p>
            <a:pPr eaLnBrk="1" hangingPunct="1">
              <a:spcBef>
                <a:spcPct val="0"/>
              </a:spcBef>
              <a:defRPr/>
            </a:pPr>
            <a:endParaRPr lang="en-AU" altLang="it-IT"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78877A2-2EE8-4067-9471-0CA61F180775}"/>
              </a:ext>
            </a:extLst>
          </p:cNvPr>
          <p:cNvSpPr>
            <a:spLocks noGrp="1" noChangeArrowheads="1"/>
          </p:cNvSpPr>
          <p:nvPr>
            <p:ph type="title"/>
          </p:nvPr>
        </p:nvSpPr>
        <p:spPr/>
        <p:txBody>
          <a:bodyPr/>
          <a:lstStyle/>
          <a:p>
            <a:pPr eaLnBrk="1" hangingPunct="1"/>
            <a:r>
              <a:rPr lang="pl-PL" altLang="it-IT" sz="3600"/>
              <a:t>Izaak Newton (1643-1734)</a:t>
            </a:r>
            <a:endParaRPr lang="en-AU" altLang="it-IT" sz="3600"/>
          </a:p>
        </p:txBody>
      </p:sp>
      <p:sp>
        <p:nvSpPr>
          <p:cNvPr id="23555" name="Text Box 3">
            <a:extLst>
              <a:ext uri="{FF2B5EF4-FFF2-40B4-BE49-F238E27FC236}">
                <a16:creationId xmlns:a16="http://schemas.microsoft.com/office/drawing/2014/main" id="{429339A4-1EA0-D5C7-CCAE-435D42B1244D}"/>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3556" name="Rectangle 4">
            <a:extLst>
              <a:ext uri="{FF2B5EF4-FFF2-40B4-BE49-F238E27FC236}">
                <a16:creationId xmlns:a16="http://schemas.microsoft.com/office/drawing/2014/main" id="{0E34A7A4-2E63-E932-9D81-EDB3AEF23B94}"/>
              </a:ext>
            </a:extLst>
          </p:cNvPr>
          <p:cNvSpPr>
            <a:spLocks noGrp="1" noChangeArrowheads="1"/>
          </p:cNvSpPr>
          <p:nvPr>
            <p:ph type="body" idx="1"/>
          </p:nvPr>
        </p:nvSpPr>
        <p:spPr>
          <a:xfrm>
            <a:off x="179388" y="1400175"/>
            <a:ext cx="8507412" cy="4525963"/>
          </a:xfrm>
          <a:noFill/>
        </p:spPr>
        <p:txBody>
          <a:bodyPr/>
          <a:lstStyle/>
          <a:p>
            <a:pPr eaLnBrk="1" hangingPunct="1"/>
            <a:r>
              <a:rPr lang="pl-PL" altLang="it-IT" sz="1800"/>
              <a:t>Urodził się w miejscowości, której nie ma na żadnej z map.</a:t>
            </a:r>
          </a:p>
          <a:p>
            <a:pPr eaLnBrk="1" hangingPunct="1"/>
            <a:r>
              <a:rPr lang="pl-PL" altLang="it-IT" sz="1800"/>
              <a:t>Ojciec Izaaka umiera 3 miesiące przed urodzeniem się Izaaka</a:t>
            </a:r>
          </a:p>
          <a:p>
            <a:pPr eaLnBrk="1" hangingPunct="1"/>
            <a:r>
              <a:rPr lang="pl-PL" altLang="it-IT" sz="1800"/>
              <a:t>Matka wychodzi za mąż za pastora; Izaakiem opiekuje się babcia</a:t>
            </a:r>
          </a:p>
          <a:p>
            <a:pPr eaLnBrk="1" hangingPunct="1"/>
            <a:r>
              <a:rPr lang="pl-PL" altLang="it-IT" sz="1800"/>
              <a:t>Izaak ma nadzwyczajny talent do strugania drewnianych wózków, młynów, przekładni; zostaje więc wysłany do szkoły (w wieku 12 lat)</a:t>
            </a:r>
          </a:p>
          <a:p>
            <a:pPr eaLnBrk="1" hangingPunct="1"/>
            <a:r>
              <a:rPr lang="pl-PL" altLang="it-IT" sz="1800"/>
              <a:t>W 1661 r. zostaje przyjęty do „Trinity College” w Cambridge, ma być pastorem</a:t>
            </a:r>
          </a:p>
          <a:p>
            <a:pPr eaLnBrk="1" hangingPunct="1"/>
            <a:r>
              <a:rPr lang="pl-PL" altLang="it-IT" sz="1800"/>
              <a:t>Nieźle sobie radzi, pożycza pieniądze mniej gospodarnym kolegom</a:t>
            </a:r>
          </a:p>
          <a:p>
            <a:pPr eaLnBrk="1" hangingPunct="1"/>
            <a:r>
              <a:rPr lang="pl-PL" altLang="it-IT" sz="1800"/>
              <a:t>Jego siostrzenica „wpadła w oko” ministrowi – Izaak zostaje dyrektorem mennicy; to on wynalazł grawerkę na brzegu monety</a:t>
            </a:r>
          </a:p>
          <a:p>
            <a:pPr eaLnBrk="1" hangingPunct="1"/>
            <a:r>
              <a:rPr lang="pl-PL" altLang="it-IT" sz="1800"/>
              <a:t>Jego czasy to utwierdzanie się ortodoksyjnego anglikanizmu </a:t>
            </a:r>
          </a:p>
          <a:p>
            <a:pPr eaLnBrk="1" hangingPunct="1"/>
            <a:r>
              <a:rPr lang="pl-PL" altLang="it-IT" sz="1800"/>
              <a:t>Sporo czasu, lektury i inteligencji Izaak poświęca teologii: powątpiewa w zasadność dogmatu o Trójcy Świętej; uważa, że część obecnych zasad wiary została „spreparowana” przez ojców Kościoła w II-IV wieku</a:t>
            </a:r>
          </a:p>
          <a:p>
            <a:pPr eaLnBrk="1" hangingPunct="1"/>
            <a:r>
              <a:rPr lang="pl-PL" altLang="it-IT" sz="1800"/>
              <a:t>Samodzielnie dokonuje wykładni Apokalipsy</a:t>
            </a:r>
          </a:p>
          <a:p>
            <a:pPr eaLnBrk="1" hangingPunct="1"/>
            <a:r>
              <a:rPr lang="pl-PL" altLang="it-IT" sz="1800"/>
              <a:t>Jego „Principia Matematicae Philosophia Naturalae” (napisane po łacinie) stają się bestsellerem w europejskich salonach arystokracji [choć przypuszczalnie mało kto je rozumie].  </a:t>
            </a:r>
          </a:p>
          <a:p>
            <a:pPr eaLnBrk="1" hangingPunct="1">
              <a:lnSpc>
                <a:spcPct val="80000"/>
              </a:lnSpc>
              <a:buFontTx/>
              <a:buNone/>
            </a:pPr>
            <a:endParaRPr lang="en-AU" altLang="it-IT" sz="1800">
              <a:solidFill>
                <a:srgbClr val="0033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a:extLst>
              <a:ext uri="{FF2B5EF4-FFF2-40B4-BE49-F238E27FC236}">
                <a16:creationId xmlns:a16="http://schemas.microsoft.com/office/drawing/2014/main" id="{48236535-E5C7-A76E-9366-2CE59359C45F}"/>
              </a:ext>
            </a:extLst>
          </p:cNvPr>
          <p:cNvSpPr>
            <a:spLocks noGrp="1" noChangeArrowheads="1"/>
          </p:cNvSpPr>
          <p:nvPr>
            <p:ph type="title"/>
          </p:nvPr>
        </p:nvSpPr>
        <p:spPr>
          <a:xfrm>
            <a:off x="454025" y="-55563"/>
            <a:ext cx="8434388" cy="1143001"/>
          </a:xfrm>
        </p:spPr>
        <p:txBody>
          <a:bodyPr/>
          <a:lstStyle/>
          <a:p>
            <a:r>
              <a:rPr lang="pl-PL" altLang="en-US" sz="3200"/>
              <a:t>„Orientacja filozofii Newtona i jej poprzednicy”</a:t>
            </a:r>
            <a:endParaRPr lang="en-US" altLang="en-US" sz="3200"/>
          </a:p>
        </p:txBody>
      </p:sp>
      <p:sp>
        <p:nvSpPr>
          <p:cNvPr id="3" name="pole tekstowe 2">
            <a:extLst>
              <a:ext uri="{FF2B5EF4-FFF2-40B4-BE49-F238E27FC236}">
                <a16:creationId xmlns:a16="http://schemas.microsoft.com/office/drawing/2014/main" id="{A83ACCC0-26DF-29B4-AD28-FA8CE57CB31A}"/>
              </a:ext>
            </a:extLst>
          </p:cNvPr>
          <p:cNvSpPr txBox="1"/>
          <p:nvPr/>
        </p:nvSpPr>
        <p:spPr>
          <a:xfrm>
            <a:off x="198438" y="836613"/>
            <a:ext cx="8945562" cy="7078662"/>
          </a:xfrm>
          <a:prstGeom prst="rect">
            <a:avLst/>
          </a:prstGeom>
          <a:noFill/>
        </p:spPr>
        <p:txBody>
          <a:bodyPr>
            <a:spAutoFit/>
          </a:bodyPr>
          <a:lstStyle/>
          <a:p>
            <a:pPr>
              <a:spcAft>
                <a:spcPts val="600"/>
              </a:spcAft>
              <a:defRPr/>
            </a:pPr>
            <a:r>
              <a:rPr lang="pl-PL" sz="1800" dirty="0"/>
              <a:t>Poprzez badania naukowe, które prowadził aż </a:t>
            </a:r>
            <a:r>
              <a:rPr lang="pl-PL" sz="1800" i="1" dirty="0"/>
              <a:t>do podstaw</a:t>
            </a:r>
            <a:r>
              <a:rPr lang="pl-PL" sz="1800" dirty="0"/>
              <a:t>, Newton doszedł do zagadnień filozoficznych. Z drugiej zaś strony, ten człowiek religijny i praktykujący, który chwile wolne od pracy przyrodniczej poświęcał komentowaniu Apokalipsy, szukał w filozofii zaspokojenia swych potrzeb filozoficznych. Przeto jego nie była filozofią „czysto naukową; miała dwojaką orientację: </a:t>
            </a:r>
            <a:r>
              <a:rPr lang="pl-PL" sz="1800" spc="200" dirty="0"/>
              <a:t>naukową i religijną. </a:t>
            </a:r>
            <a:endParaRPr lang="pl-PL" sz="1800" i="1" spc="200" dirty="0"/>
          </a:p>
          <a:p>
            <a:pPr>
              <a:spcAft>
                <a:spcPts val="600"/>
              </a:spcAft>
              <a:defRPr/>
            </a:pPr>
            <a:r>
              <a:rPr lang="pl-PL" sz="1800" dirty="0"/>
              <a:t>W </a:t>
            </a:r>
            <a:r>
              <a:rPr lang="pl-PL" sz="1800" i="1" dirty="0"/>
              <a:t>Matematycznych </a:t>
            </a:r>
            <a:r>
              <a:rPr lang="pl-PL" sz="1800" dirty="0"/>
              <a:t>zasadach  </a:t>
            </a:r>
            <a:r>
              <a:rPr lang="pl-PL" sz="1800" spc="200" dirty="0"/>
              <a:t>nauka ścisła </a:t>
            </a:r>
            <a:r>
              <a:rPr lang="pl-PL" sz="1800" dirty="0"/>
              <a:t>o przyrodzie </a:t>
            </a:r>
            <a:r>
              <a:rPr lang="pl-PL" sz="1800" spc="200" dirty="0"/>
              <a:t>stała się faktem</a:t>
            </a:r>
            <a:r>
              <a:rPr lang="pl-PL" sz="1800" dirty="0"/>
              <a:t>.</a:t>
            </a:r>
          </a:p>
          <a:p>
            <a:pPr>
              <a:spcAft>
                <a:spcPts val="600"/>
              </a:spcAft>
              <a:defRPr/>
            </a:pPr>
            <a:r>
              <a:rPr lang="pl-PL" sz="1800" dirty="0"/>
              <a:t>Usiłował ustalić, jakie </a:t>
            </a:r>
            <a:r>
              <a:rPr lang="pl-PL" sz="1800" spc="100" dirty="0"/>
              <a:t>zjawiska</a:t>
            </a:r>
            <a:r>
              <a:rPr lang="pl-PL" sz="1800" spc="200" dirty="0"/>
              <a:t> </a:t>
            </a:r>
            <a:r>
              <a:rPr lang="pl-PL" sz="1800" dirty="0"/>
              <a:t>połączone są ze sobą związkami </a:t>
            </a:r>
            <a:r>
              <a:rPr lang="pl-PL" sz="1800" spc="100" dirty="0"/>
              <a:t>przyczynowymi</a:t>
            </a:r>
            <a:r>
              <a:rPr lang="pl-PL" sz="1800" dirty="0"/>
              <a:t>; natomiast </a:t>
            </a:r>
            <a:r>
              <a:rPr lang="pl-PL" sz="1800" spc="100" dirty="0"/>
              <a:t>transcendentalne przyczyny</a:t>
            </a:r>
            <a:r>
              <a:rPr lang="pl-PL" sz="1800" spc="200" dirty="0"/>
              <a:t> </a:t>
            </a:r>
            <a:r>
              <a:rPr lang="pl-PL" sz="1800" dirty="0"/>
              <a:t>wywołujące zjawiska wyłączał z zakresu nauki. </a:t>
            </a:r>
          </a:p>
          <a:p>
            <a:pPr>
              <a:spcAft>
                <a:spcPts val="600"/>
              </a:spcAft>
              <a:defRPr/>
            </a:pPr>
            <a:r>
              <a:rPr lang="pl-PL" sz="1800" dirty="0">
                <a:solidFill>
                  <a:srgbClr val="FF0000"/>
                </a:solidFill>
              </a:rPr>
              <a:t>Innymi słowy, świat fizyczny rządzi się przewidywalnymi, matematycznymi zasadami; a do świata transcendentalnego - zasad matematycznych stosować nie można. </a:t>
            </a:r>
          </a:p>
          <a:p>
            <a:pPr>
              <a:spcAft>
                <a:spcPts val="600"/>
              </a:spcAft>
              <a:defRPr/>
            </a:pPr>
            <a:r>
              <a:rPr lang="pl-PL" sz="1800" dirty="0"/>
              <a:t>„Hipotez nie wymyślam” – pisał. „Wszystko, co nie wynika ze zjawisk [pomiaru, lub matematycznego rozważania – GK] jest hipotezą, hipotezy zaś, metafizyczne czy też fizykalne, mechanistyczne czy też dotyczące utajonych jakości [David Bohm: ukryte parametry mechaniki kwantowej] – nie powinny być dopuszczone w fizyce </a:t>
            </a:r>
            <a:r>
              <a:rPr lang="pl-PL" sz="1800" i="1" dirty="0"/>
              <a:t>eksperymentalnej.”  </a:t>
            </a:r>
            <a:r>
              <a:rPr lang="pl-PL" sz="1800" dirty="0"/>
              <a:t>Newton pojmował </a:t>
            </a:r>
            <a:r>
              <a:rPr lang="pl-PL" sz="1800" spc="100" dirty="0"/>
              <a:t>przyrodoznawstwo jako opis zjawisk.</a:t>
            </a:r>
          </a:p>
          <a:p>
            <a:pPr>
              <a:spcAft>
                <a:spcPts val="600"/>
              </a:spcAft>
              <a:defRPr/>
            </a:pPr>
            <a:r>
              <a:rPr lang="pl-PL" sz="1800" dirty="0"/>
              <a:t>ZNACZENIE Newtona było potrójne: 1. Stworzenie nauki przyrodniczej niezależnej od filozofii. 2. Sformułowanie fenomenalistycznej [nie fenomenologicznej], opisowej teorii nauki. 3. Powiązanie przyrodoznawstwa z teologią, w postaci fizyko-teologicznego dowodu istnienia Pana Boga.             </a:t>
            </a:r>
            <a:r>
              <a:rPr lang="pl-PL" sz="1600" dirty="0"/>
              <a:t>Wł. Tatarkiewicz, </a:t>
            </a:r>
            <a:r>
              <a:rPr lang="pl-PL" sz="1600" i="1" dirty="0" err="1"/>
              <a:t>op</a:t>
            </a:r>
            <a:r>
              <a:rPr lang="pl-PL" sz="1600" i="1" dirty="0"/>
              <a:t> cit.</a:t>
            </a:r>
            <a:r>
              <a:rPr lang="pl-PL" sz="1600" dirty="0"/>
              <a:t> t. 2, str. 84-86  </a:t>
            </a:r>
          </a:p>
          <a:p>
            <a:pPr>
              <a:spcAft>
                <a:spcPts val="600"/>
              </a:spcAft>
              <a:defRPr/>
            </a:pPr>
            <a:endParaRPr lang="pl-PL" sz="1800" spc="100" dirty="0"/>
          </a:p>
          <a:p>
            <a:pPr>
              <a:spcAft>
                <a:spcPts val="600"/>
              </a:spcAft>
              <a:defRPr/>
            </a:pPr>
            <a:endParaRPr lang="pl-PL" sz="1800" spc="100" dirty="0"/>
          </a:p>
          <a:p>
            <a:pPr>
              <a:spcAft>
                <a:spcPts val="600"/>
              </a:spcAft>
              <a:defRPr/>
            </a:pPr>
            <a:r>
              <a:rPr lang="pl-PL" sz="1800" spc="100" dirty="0"/>
              <a:t> </a:t>
            </a:r>
            <a:endParaRPr lang="pl-PL" sz="1800" spc="1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31EC7D-431E-D2AF-B1F0-71D42E5495B6}"/>
              </a:ext>
            </a:extLst>
          </p:cNvPr>
          <p:cNvSpPr>
            <a:spLocks noGrp="1"/>
          </p:cNvSpPr>
          <p:nvPr>
            <p:ph type="title"/>
          </p:nvPr>
        </p:nvSpPr>
        <p:spPr>
          <a:xfrm>
            <a:off x="307912" y="144011"/>
            <a:ext cx="8686800" cy="1143000"/>
          </a:xfrm>
        </p:spPr>
        <p:txBody>
          <a:bodyPr/>
          <a:lstStyle/>
          <a:p>
            <a:r>
              <a:rPr lang="pl-PL" sz="3200" dirty="0"/>
              <a:t>Matematyczne zasady filozofii przyrody (1686)</a:t>
            </a:r>
            <a:endParaRPr lang="en-US" sz="3200" dirty="0"/>
          </a:p>
        </p:txBody>
      </p:sp>
      <p:pic>
        <p:nvPicPr>
          <p:cNvPr id="6" name="Obraz 5">
            <a:extLst>
              <a:ext uri="{FF2B5EF4-FFF2-40B4-BE49-F238E27FC236}">
                <a16:creationId xmlns:a16="http://schemas.microsoft.com/office/drawing/2014/main" id="{C542E77D-C6B6-B47F-D47B-A3ADD425D8AA}"/>
              </a:ext>
            </a:extLst>
          </p:cNvPr>
          <p:cNvPicPr>
            <a:picLocks noChangeAspect="1"/>
          </p:cNvPicPr>
          <p:nvPr/>
        </p:nvPicPr>
        <p:blipFill>
          <a:blip r:embed="rId2"/>
          <a:stretch>
            <a:fillRect/>
          </a:stretch>
        </p:blipFill>
        <p:spPr>
          <a:xfrm>
            <a:off x="457403" y="1143000"/>
            <a:ext cx="3849907" cy="5440362"/>
          </a:xfrm>
          <a:prstGeom prst="rect">
            <a:avLst/>
          </a:prstGeom>
        </p:spPr>
      </p:pic>
      <p:sp>
        <p:nvSpPr>
          <p:cNvPr id="7" name="pole tekstowe 6">
            <a:extLst>
              <a:ext uri="{FF2B5EF4-FFF2-40B4-BE49-F238E27FC236}">
                <a16:creationId xmlns:a16="http://schemas.microsoft.com/office/drawing/2014/main" id="{34960FBC-FDAD-BB9C-313D-1EF34D523F14}"/>
              </a:ext>
            </a:extLst>
          </p:cNvPr>
          <p:cNvSpPr txBox="1"/>
          <p:nvPr/>
        </p:nvSpPr>
        <p:spPr>
          <a:xfrm>
            <a:off x="4284796" y="1524950"/>
            <a:ext cx="4983749" cy="4708981"/>
          </a:xfrm>
          <a:prstGeom prst="rect">
            <a:avLst/>
          </a:prstGeom>
          <a:noFill/>
        </p:spPr>
        <p:txBody>
          <a:bodyPr wrap="square" rtlCol="0">
            <a:spAutoFit/>
          </a:bodyPr>
          <a:lstStyle/>
          <a:p>
            <a:r>
              <a:rPr lang="pl-PL" sz="2000" dirty="0"/>
              <a:t>I w zasadzie z tą datą moglibyśmy/ powinniśmy zamknąć „Filozofię przyrody” tak, jak ją rozumieli starożytni Grecy,        a otworzyć nowoczesną, matematyczną fizykę.</a:t>
            </a:r>
          </a:p>
          <a:p>
            <a:endParaRPr lang="pl-PL" sz="2000" dirty="0"/>
          </a:p>
          <a:p>
            <a:r>
              <a:rPr lang="pl-PL" sz="2000" dirty="0"/>
              <a:t>Ale brak refleksji filozoficznej zubożyłby przede wszystkim właśnie fizykę.</a:t>
            </a:r>
          </a:p>
          <a:p>
            <a:endParaRPr lang="pl-PL" sz="2000" dirty="0"/>
          </a:p>
          <a:p>
            <a:r>
              <a:rPr lang="pl-PL" sz="2000" dirty="0"/>
              <a:t>Jednak od roku 1686, musimy pamiętać, że w każdej chwili Newtonowski sposób rozumienia fizyki </a:t>
            </a:r>
            <a:r>
              <a:rPr lang="pl-PL" sz="2000" i="1" dirty="0"/>
              <a:t>dostarcza</a:t>
            </a:r>
            <a:r>
              <a:rPr lang="pl-PL" sz="2000" dirty="0"/>
              <a:t> nam brzytwę Ockhama, pozwalającą rozdzielić naukową </a:t>
            </a:r>
            <a:r>
              <a:rPr lang="pl-PL" sz="2000" i="1" dirty="0"/>
              <a:t>pewność</a:t>
            </a:r>
            <a:r>
              <a:rPr lang="pl-PL" sz="2000" dirty="0"/>
              <a:t> od możności (a często – spekulacji). </a:t>
            </a:r>
            <a:endParaRPr lang="en-US" sz="2000" dirty="0"/>
          </a:p>
        </p:txBody>
      </p:sp>
    </p:spTree>
    <p:extLst>
      <p:ext uri="{BB962C8B-B14F-4D97-AF65-F5344CB8AC3E}">
        <p14:creationId xmlns:p14="http://schemas.microsoft.com/office/powerpoint/2010/main" val="293680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a:extLst>
              <a:ext uri="{FF2B5EF4-FFF2-40B4-BE49-F238E27FC236}">
                <a16:creationId xmlns:a16="http://schemas.microsoft.com/office/drawing/2014/main" id="{70588F0E-5B12-2F15-59E8-BC5C2DFA693F}"/>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3" name="Symbol zastępczy zawartości 2">
            <a:extLst>
              <a:ext uri="{FF2B5EF4-FFF2-40B4-BE49-F238E27FC236}">
                <a16:creationId xmlns:a16="http://schemas.microsoft.com/office/drawing/2014/main" id="{56CF1A35-0D8E-9679-722A-6F14489F667F}"/>
              </a:ext>
            </a:extLst>
          </p:cNvPr>
          <p:cNvSpPr>
            <a:spLocks noGrp="1"/>
          </p:cNvSpPr>
          <p:nvPr>
            <p:ph idx="1"/>
          </p:nvPr>
        </p:nvSpPr>
        <p:spPr>
          <a:xfrm>
            <a:off x="323850" y="846138"/>
            <a:ext cx="8820150" cy="4525962"/>
          </a:xfrm>
        </p:spPr>
        <p:txBody>
          <a:bodyPr/>
          <a:lstStyle/>
          <a:p>
            <a:pPr>
              <a:defRPr/>
            </a:pPr>
            <a:r>
              <a:rPr lang="pl-PL" sz="1700" dirty="0"/>
              <a:t>„Skoro starożytni w badaniach praw naturalnych przywiązywali wielką wagę do zasad mechaniki, a współcześni, odkładając na bok zagadnienia istoty substancji i jej własności nadprzyrodzone, starając się podporządkować zjawiska natury prawom matematyki, uprawiam w tym traktacie matematykę w takim zakresie, w jakim odnosi się do </a:t>
            </a:r>
            <a:r>
              <a:rPr lang="pl-PL" sz="1700" i="1" dirty="0"/>
              <a:t>filozofii</a:t>
            </a:r>
            <a:r>
              <a:rPr lang="pl-PL" sz="1700" dirty="0"/>
              <a:t>. Starożytni rozważali mechanikę w dwojakim odniesieniu: jako dziedzinę wiedzy, która rozwija się w ścisłym związku z doświadczeniem, i w jej znaczeniu praktycznym. […] </a:t>
            </a:r>
          </a:p>
          <a:p>
            <a:pPr>
              <a:defRPr/>
            </a:pPr>
            <a:r>
              <a:rPr lang="pl-PL" sz="1700" dirty="0"/>
              <a:t>Kreślenie linii prostych i kół, na których opiera się geometria, należy do mechaniki. Geometria nie mówi, jak rysować te linie, ale oczekuje, że będą narysowane. […] Geometria pokazuje, jak tych rozwiązań używać, a potęga geometrii polega na tym, że z kilku zasad wziętych </a:t>
            </a:r>
            <a:r>
              <a:rPr lang="pl-PL" sz="1700" i="1" dirty="0"/>
              <a:t>znikąd</a:t>
            </a:r>
            <a:r>
              <a:rPr lang="pl-PL" sz="1700" dirty="0"/>
              <a:t>, można wyprowadzić tak wiele. (Wstęp, str. 74)</a:t>
            </a:r>
          </a:p>
          <a:p>
            <a:pPr>
              <a:defRPr/>
            </a:pPr>
            <a:r>
              <a:rPr lang="pl-PL" sz="1700" dirty="0"/>
              <a:t>Dlatego przedstawiamy tę pracę jako matematyczne zasady filozofii, jako że całą trudność filozofii wydaje się w tym zawierać – od zjawisk ruchu do badania sił natury, a dalej od tych sił do przedstawienia innych zjawisk.” (Wstęp do I wydania, 1686, str. 75)</a:t>
            </a:r>
          </a:p>
          <a:p>
            <a:pPr marL="0" indent="0">
              <a:buFontTx/>
              <a:buNone/>
              <a:defRPr/>
            </a:pPr>
            <a:r>
              <a:rPr lang="pl-PL" sz="1700" b="1" dirty="0">
                <a:solidFill>
                  <a:schemeClr val="accent6"/>
                </a:solidFill>
              </a:rPr>
              <a:t>Sztafeta postępu naukowego: </a:t>
            </a:r>
          </a:p>
          <a:p>
            <a:pPr>
              <a:buFontTx/>
              <a:buAutoNum type="arabicParenR"/>
              <a:defRPr/>
            </a:pPr>
            <a:r>
              <a:rPr lang="pl-PL" sz="1700" dirty="0">
                <a:solidFill>
                  <a:schemeClr val="accent6"/>
                </a:solidFill>
              </a:rPr>
              <a:t>Kopernik stwierdził, że Ziemia jest jedną z planet i że ruchy tych planet wykazują regularności (Mars </a:t>
            </a:r>
            <a:r>
              <a:rPr lang="pl-PL" sz="1700" i="1" dirty="0">
                <a:solidFill>
                  <a:schemeClr val="accent6"/>
                </a:solidFill>
              </a:rPr>
              <a:t>bima</a:t>
            </a:r>
            <a:r>
              <a:rPr lang="pl-PL" sz="1700" dirty="0">
                <a:solidFill>
                  <a:schemeClr val="accent6"/>
                </a:solidFill>
              </a:rPr>
              <a:t>, </a:t>
            </a:r>
            <a:r>
              <a:rPr lang="pl-PL" sz="1700" dirty="0" err="1">
                <a:solidFill>
                  <a:schemeClr val="accent6"/>
                </a:solidFill>
              </a:rPr>
              <a:t>Iovis</a:t>
            </a:r>
            <a:r>
              <a:rPr lang="pl-PL" sz="1700" dirty="0">
                <a:solidFill>
                  <a:schemeClr val="accent6"/>
                </a:solidFill>
              </a:rPr>
              <a:t> xii etc.)</a:t>
            </a:r>
          </a:p>
          <a:p>
            <a:pPr>
              <a:buFontTx/>
              <a:buAutoNum type="arabicParenR"/>
              <a:defRPr/>
            </a:pPr>
            <a:r>
              <a:rPr lang="pl-PL" sz="1700" dirty="0">
                <a:solidFill>
                  <a:schemeClr val="accent6"/>
                </a:solidFill>
              </a:rPr>
              <a:t>Kepler znalazł zależności matematyczne między okresem obiegu a odległością</a:t>
            </a:r>
          </a:p>
          <a:p>
            <a:pPr>
              <a:buFontTx/>
              <a:buAutoNum type="arabicParenR"/>
              <a:defRPr/>
            </a:pPr>
            <a:r>
              <a:rPr lang="pl-PL" sz="1700" dirty="0">
                <a:solidFill>
                  <a:schemeClr val="accent6"/>
                </a:solidFill>
              </a:rPr>
              <a:t>Newton znalazł matematyczną zależność dla siły oddziaływania na odległość tak, aby obowiązywały prawa Keplera </a:t>
            </a:r>
          </a:p>
          <a:p>
            <a:pPr marL="0" indent="0">
              <a:buFontTx/>
              <a:buNone/>
              <a:defRPr/>
            </a:pPr>
            <a:r>
              <a:rPr lang="pl-PL" sz="1700" i="1" dirty="0"/>
              <a:t>Matematyczne zasady filozofii naturalnej</a:t>
            </a:r>
            <a:r>
              <a:rPr lang="pl-PL" sz="1700" dirty="0"/>
              <a:t>, tłum S. Brzezowski, Copernicus Center, 2022.</a:t>
            </a:r>
            <a:endParaRPr lang="pl-PL" sz="17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E9E70E2-7C3A-0184-5C58-3CB9BE9D2377}"/>
              </a:ext>
            </a:extLst>
          </p:cNvPr>
          <p:cNvSpPr>
            <a:spLocks noGrp="1" noChangeArrowheads="1"/>
          </p:cNvSpPr>
          <p:nvPr>
            <p:ph type="title"/>
          </p:nvPr>
        </p:nvSpPr>
        <p:spPr/>
        <p:txBody>
          <a:bodyPr/>
          <a:lstStyle/>
          <a:p>
            <a:pPr eaLnBrk="1" hangingPunct="1"/>
            <a:r>
              <a:rPr lang="pl-PL" altLang="it-IT" sz="3200" dirty="0"/>
              <a:t>Genialny trick Newtona</a:t>
            </a:r>
            <a:endParaRPr lang="en-AU" altLang="it-IT" sz="3200" dirty="0"/>
          </a:p>
        </p:txBody>
      </p:sp>
      <p:pic>
        <p:nvPicPr>
          <p:cNvPr id="25603" name="Picture 3">
            <a:extLst>
              <a:ext uri="{FF2B5EF4-FFF2-40B4-BE49-F238E27FC236}">
                <a16:creationId xmlns:a16="http://schemas.microsoft.com/office/drawing/2014/main" id="{E12A41C8-5D12-53CC-C638-B030797D6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383381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4">
            <a:extLst>
              <a:ext uri="{FF2B5EF4-FFF2-40B4-BE49-F238E27FC236}">
                <a16:creationId xmlns:a16="http://schemas.microsoft.com/office/drawing/2014/main" id="{F8B11EB9-270D-8225-2EF5-98E523F395C8}"/>
              </a:ext>
            </a:extLst>
          </p:cNvPr>
          <p:cNvSpPr>
            <a:spLocks noChangeShapeType="1"/>
          </p:cNvSpPr>
          <p:nvPr/>
        </p:nvSpPr>
        <p:spPr bwMode="auto">
          <a:xfrm>
            <a:off x="755650" y="4365625"/>
            <a:ext cx="0" cy="1439863"/>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Text Box 5">
            <a:extLst>
              <a:ext uri="{FF2B5EF4-FFF2-40B4-BE49-F238E27FC236}">
                <a16:creationId xmlns:a16="http://schemas.microsoft.com/office/drawing/2014/main" id="{0799D056-C995-FEB1-0561-92AECFE6FC01}"/>
              </a:ext>
            </a:extLst>
          </p:cNvPr>
          <p:cNvSpPr txBox="1">
            <a:spLocks noChangeArrowheads="1"/>
          </p:cNvSpPr>
          <p:nvPr/>
        </p:nvSpPr>
        <p:spPr bwMode="auto">
          <a:xfrm>
            <a:off x="376238" y="50482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endParaRPr lang="en-AU" altLang="it-IT" sz="1800" i="1"/>
          </a:p>
        </p:txBody>
      </p:sp>
      <p:sp>
        <p:nvSpPr>
          <p:cNvPr id="25606" name="Text Box 6">
            <a:extLst>
              <a:ext uri="{FF2B5EF4-FFF2-40B4-BE49-F238E27FC236}">
                <a16:creationId xmlns:a16="http://schemas.microsoft.com/office/drawing/2014/main" id="{0A13B698-6AE0-908A-ABD3-643C35A56C2D}"/>
              </a:ext>
            </a:extLst>
          </p:cNvPr>
          <p:cNvSpPr txBox="1">
            <a:spLocks noChangeArrowheads="1"/>
          </p:cNvSpPr>
          <p:nvPr/>
        </p:nvSpPr>
        <p:spPr bwMode="auto">
          <a:xfrm>
            <a:off x="3492500" y="299720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r>
              <a:rPr lang="pl-PL" altLang="it-IT" sz="1800"/>
              <a:t>/4000</a:t>
            </a:r>
            <a:endParaRPr lang="en-AU" altLang="it-IT" sz="1800" i="1"/>
          </a:p>
        </p:txBody>
      </p:sp>
      <p:sp>
        <p:nvSpPr>
          <p:cNvPr id="25607" name="Line 7">
            <a:extLst>
              <a:ext uri="{FF2B5EF4-FFF2-40B4-BE49-F238E27FC236}">
                <a16:creationId xmlns:a16="http://schemas.microsoft.com/office/drawing/2014/main" id="{D1B30D7A-F47B-751B-425D-6C4DFDBF6129}"/>
              </a:ext>
            </a:extLst>
          </p:cNvPr>
          <p:cNvSpPr>
            <a:spLocks noChangeShapeType="1"/>
          </p:cNvSpPr>
          <p:nvPr/>
        </p:nvSpPr>
        <p:spPr bwMode="auto">
          <a:xfrm flipH="1">
            <a:off x="1476375" y="2825750"/>
            <a:ext cx="2016125" cy="4032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8">
            <a:extLst>
              <a:ext uri="{FF2B5EF4-FFF2-40B4-BE49-F238E27FC236}">
                <a16:creationId xmlns:a16="http://schemas.microsoft.com/office/drawing/2014/main" id="{1CB255BD-5331-ADAC-0A69-D20FA81D5C21}"/>
              </a:ext>
            </a:extLst>
          </p:cNvPr>
          <p:cNvSpPr txBox="1">
            <a:spLocks noChangeArrowheads="1"/>
          </p:cNvSpPr>
          <p:nvPr/>
        </p:nvSpPr>
        <p:spPr bwMode="auto">
          <a:xfrm>
            <a:off x="2268538" y="5157788"/>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=384 000 km</a:t>
            </a:r>
            <a:endParaRPr lang="en-AU" altLang="it-IT" sz="1800" i="1"/>
          </a:p>
        </p:txBody>
      </p:sp>
      <p:sp>
        <p:nvSpPr>
          <p:cNvPr id="25609" name="Line 9">
            <a:extLst>
              <a:ext uri="{FF2B5EF4-FFF2-40B4-BE49-F238E27FC236}">
                <a16:creationId xmlns:a16="http://schemas.microsoft.com/office/drawing/2014/main" id="{28BBE5FC-DCDB-CB1B-DD18-0598FD00E3B0}"/>
              </a:ext>
            </a:extLst>
          </p:cNvPr>
          <p:cNvSpPr>
            <a:spLocks noChangeShapeType="1"/>
          </p:cNvSpPr>
          <p:nvPr/>
        </p:nvSpPr>
        <p:spPr bwMode="auto">
          <a:xfrm flipH="1">
            <a:off x="1476375" y="4724400"/>
            <a:ext cx="71438" cy="1873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10">
            <a:extLst>
              <a:ext uri="{FF2B5EF4-FFF2-40B4-BE49-F238E27FC236}">
                <a16:creationId xmlns:a16="http://schemas.microsoft.com/office/drawing/2014/main" id="{7B3ECBDE-53AF-CA68-562B-FFE542ACE8D6}"/>
              </a:ext>
            </a:extLst>
          </p:cNvPr>
          <p:cNvSpPr txBox="1">
            <a:spLocks noChangeArrowheads="1"/>
          </p:cNvSpPr>
          <p:nvPr/>
        </p:nvSpPr>
        <p:spPr bwMode="auto">
          <a:xfrm>
            <a:off x="1187450" y="4292600"/>
            <a:ext cx="142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=6374  km</a:t>
            </a:r>
            <a:endParaRPr lang="en-AU" altLang="it-IT" sz="1800" i="1"/>
          </a:p>
        </p:txBody>
      </p:sp>
      <p:sp>
        <p:nvSpPr>
          <p:cNvPr id="25611" name="Line 11">
            <a:extLst>
              <a:ext uri="{FF2B5EF4-FFF2-40B4-BE49-F238E27FC236}">
                <a16:creationId xmlns:a16="http://schemas.microsoft.com/office/drawing/2014/main" id="{E82813FE-99D9-7518-D02B-FE77C590BC70}"/>
              </a:ext>
            </a:extLst>
          </p:cNvPr>
          <p:cNvSpPr>
            <a:spLocks noChangeShapeType="1"/>
          </p:cNvSpPr>
          <p:nvPr/>
        </p:nvSpPr>
        <p:spPr bwMode="auto">
          <a:xfrm flipH="1">
            <a:off x="3348038" y="2549525"/>
            <a:ext cx="431800" cy="87947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Text Box 12">
            <a:extLst>
              <a:ext uri="{FF2B5EF4-FFF2-40B4-BE49-F238E27FC236}">
                <a16:creationId xmlns:a16="http://schemas.microsoft.com/office/drawing/2014/main" id="{C2413D85-35BF-2A58-CB12-96208E61743B}"/>
              </a:ext>
            </a:extLst>
          </p:cNvPr>
          <p:cNvSpPr txBox="1">
            <a:spLocks noChangeArrowheads="1"/>
          </p:cNvSpPr>
          <p:nvPr/>
        </p:nvSpPr>
        <p:spPr bwMode="auto">
          <a:xfrm>
            <a:off x="5272088" y="2895600"/>
            <a:ext cx="184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2200">
              <a:solidFill>
                <a:schemeClr val="accent2"/>
              </a:solidFill>
            </a:endParaRPr>
          </a:p>
        </p:txBody>
      </p:sp>
      <p:sp>
        <p:nvSpPr>
          <p:cNvPr id="25613" name="Text Box 13">
            <a:extLst>
              <a:ext uri="{FF2B5EF4-FFF2-40B4-BE49-F238E27FC236}">
                <a16:creationId xmlns:a16="http://schemas.microsoft.com/office/drawing/2014/main" id="{B6EF59C4-FCE4-0F66-68EC-90960CE4A83E}"/>
              </a:ext>
            </a:extLst>
          </p:cNvPr>
          <p:cNvSpPr txBox="1">
            <a:spLocks noChangeArrowheads="1"/>
          </p:cNvSpPr>
          <p:nvPr/>
        </p:nvSpPr>
        <p:spPr bwMode="auto">
          <a:xfrm>
            <a:off x="4481513" y="2722939"/>
            <a:ext cx="4410967"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dirty="0">
                <a:solidFill>
                  <a:schemeClr val="accent2"/>
                </a:solidFill>
              </a:rPr>
              <a:t>Newton: ruch po okręgu to też (ciągłe) spadanie</a:t>
            </a:r>
          </a:p>
          <a:p>
            <a:pPr eaLnBrk="1" hangingPunct="1">
              <a:spcBef>
                <a:spcPct val="0"/>
              </a:spcBef>
              <a:buFontTx/>
              <a:buNone/>
            </a:pPr>
            <a:endParaRPr lang="pl-PL" altLang="it-IT" sz="2200" dirty="0">
              <a:solidFill>
                <a:schemeClr val="accent2"/>
              </a:solidFill>
            </a:endParaRPr>
          </a:p>
          <a:p>
            <a:pPr eaLnBrk="1" hangingPunct="1">
              <a:spcBef>
                <a:spcPct val="0"/>
              </a:spcBef>
              <a:buFontTx/>
              <a:buNone/>
            </a:pPr>
            <a:r>
              <a:rPr lang="pl-PL" altLang="it-IT" sz="2200" dirty="0">
                <a:solidFill>
                  <a:schemeClr val="accent2"/>
                </a:solidFill>
              </a:rPr>
              <a:t>Księżyc jest daleko (400 tys. km), a spada z przyspieszeniem g/4000</a:t>
            </a:r>
          </a:p>
          <a:p>
            <a:pPr eaLnBrk="1" hangingPunct="1">
              <a:spcBef>
                <a:spcPct val="0"/>
              </a:spcBef>
              <a:buFontTx/>
              <a:buNone/>
            </a:pPr>
            <a:endParaRPr lang="pl-PL" altLang="it-IT" sz="2200" dirty="0">
              <a:solidFill>
                <a:schemeClr val="accent2"/>
              </a:solidFill>
            </a:endParaRPr>
          </a:p>
          <a:p>
            <a:pPr eaLnBrk="1" hangingPunct="1">
              <a:spcBef>
                <a:spcPct val="0"/>
              </a:spcBef>
              <a:buFontTx/>
              <a:buNone/>
            </a:pPr>
            <a:r>
              <a:rPr lang="pl-PL" altLang="it-IT" sz="2200" dirty="0">
                <a:solidFill>
                  <a:schemeClr val="accent2"/>
                </a:solidFill>
              </a:rPr>
              <a:t>(Bo zatacza jedną orbitę w 28 dni -  Kopernik)</a:t>
            </a:r>
          </a:p>
          <a:p>
            <a:pPr eaLnBrk="1" hangingPunct="1">
              <a:spcBef>
                <a:spcPct val="0"/>
              </a:spcBef>
              <a:buFontTx/>
              <a:buNone/>
            </a:pPr>
            <a:endParaRPr lang="pl-PL" altLang="it-IT" sz="2200" dirty="0">
              <a:solidFill>
                <a:schemeClr val="accent2"/>
              </a:solidFill>
            </a:endParaRPr>
          </a:p>
          <a:p>
            <a:pPr eaLnBrk="1" hangingPunct="1">
              <a:spcBef>
                <a:spcPct val="0"/>
              </a:spcBef>
              <a:buFontTx/>
              <a:buNone/>
            </a:pPr>
            <a:r>
              <a:rPr lang="pl-PL" altLang="it-IT" sz="2800" i="1" dirty="0">
                <a:solidFill>
                  <a:schemeClr val="accent2"/>
                </a:solidFill>
              </a:rPr>
              <a:t>F/m </a:t>
            </a:r>
            <a:r>
              <a:rPr lang="pl-PL" altLang="it-IT" sz="2800" dirty="0">
                <a:solidFill>
                  <a:schemeClr val="accent2"/>
                </a:solidFill>
              </a:rPr>
              <a:t>=</a:t>
            </a:r>
            <a:r>
              <a:rPr lang="pl-PL" altLang="it-IT" sz="2800" i="1" dirty="0">
                <a:solidFill>
                  <a:schemeClr val="accent2"/>
                </a:solidFill>
              </a:rPr>
              <a:t>G</a:t>
            </a:r>
            <a:r>
              <a:rPr lang="pl-PL" altLang="it-IT" sz="2800" dirty="0">
                <a:solidFill>
                  <a:schemeClr val="accent2"/>
                </a:solidFill>
              </a:rPr>
              <a:t> </a:t>
            </a:r>
            <a:r>
              <a:rPr lang="pl-PL" altLang="it-IT" sz="2800" i="1" dirty="0">
                <a:solidFill>
                  <a:schemeClr val="accent2"/>
                </a:solidFill>
              </a:rPr>
              <a:t>M/ r</a:t>
            </a:r>
            <a:r>
              <a:rPr lang="pl-PL" altLang="it-IT" sz="2800" i="1" baseline="30000" dirty="0">
                <a:solidFill>
                  <a:schemeClr val="accent2"/>
                </a:solidFill>
              </a:rPr>
              <a:t>2</a:t>
            </a:r>
            <a:endParaRPr lang="en-AU" altLang="it-IT" sz="2800" i="1" dirty="0">
              <a:solidFill>
                <a:schemeClr val="accent2"/>
              </a:solidFill>
            </a:endParaRPr>
          </a:p>
        </p:txBody>
      </p:sp>
      <p:sp>
        <p:nvSpPr>
          <p:cNvPr id="25614" name="Text Box 14">
            <a:extLst>
              <a:ext uri="{FF2B5EF4-FFF2-40B4-BE49-F238E27FC236}">
                <a16:creationId xmlns:a16="http://schemas.microsoft.com/office/drawing/2014/main" id="{0C778B1C-A331-B1FB-9773-1383ED69E22C}"/>
              </a:ext>
            </a:extLst>
          </p:cNvPr>
          <p:cNvSpPr txBox="1">
            <a:spLocks noChangeArrowheads="1"/>
          </p:cNvSpPr>
          <p:nvPr/>
        </p:nvSpPr>
        <p:spPr bwMode="auto">
          <a:xfrm>
            <a:off x="4336241" y="1566525"/>
            <a:ext cx="480775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dirty="0">
                <a:solidFill>
                  <a:schemeClr val="accent2"/>
                </a:solidFill>
              </a:rPr>
              <a:t>Galileo: </a:t>
            </a:r>
          </a:p>
          <a:p>
            <a:pPr eaLnBrk="1" hangingPunct="1">
              <a:spcBef>
                <a:spcPct val="0"/>
              </a:spcBef>
              <a:buFontTx/>
              <a:buNone/>
            </a:pPr>
            <a:r>
              <a:rPr lang="pl-PL" altLang="it-IT" sz="2200" dirty="0">
                <a:solidFill>
                  <a:schemeClr val="accent2"/>
                </a:solidFill>
              </a:rPr>
              <a:t>Wszystkie obiekty (na Ziemi) spadają z tym samym </a:t>
            </a:r>
            <a:r>
              <a:rPr lang="pl-PL" altLang="it-IT" sz="2200" i="1" dirty="0">
                <a:solidFill>
                  <a:schemeClr val="accent2"/>
                </a:solidFill>
              </a:rPr>
              <a:t>przyspieszeniem</a:t>
            </a:r>
            <a:r>
              <a:rPr lang="pl-PL" altLang="it-IT" sz="2200" dirty="0">
                <a:solidFill>
                  <a:schemeClr val="accent2"/>
                </a:solidFill>
              </a:rPr>
              <a:t> g</a:t>
            </a:r>
            <a:endParaRPr lang="en-AU" altLang="it-IT" sz="2200" dirty="0">
              <a:solidFill>
                <a:schemeClr val="accent2"/>
              </a:solidFill>
            </a:endParaRP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22338</TotalTime>
  <Words>5589</Words>
  <Application>Microsoft Office PowerPoint</Application>
  <PresentationFormat>Pokaz na ekranie (4:3)</PresentationFormat>
  <Paragraphs>274</Paragraphs>
  <Slides>40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40</vt:i4>
      </vt:variant>
    </vt:vector>
  </HeadingPairs>
  <TitlesOfParts>
    <vt:vector size="47" baseType="lpstr">
      <vt:lpstr>AngsanaUPC</vt:lpstr>
      <vt:lpstr>Arial</vt:lpstr>
      <vt:lpstr>Arial Unicode MS</vt:lpstr>
      <vt:lpstr>Google Sans</vt:lpstr>
      <vt:lpstr>Open Sans</vt:lpstr>
      <vt:lpstr>Times New Roman</vt:lpstr>
      <vt:lpstr>Projekt domyślny</vt:lpstr>
      <vt:lpstr>Filozofia przyrody</vt:lpstr>
      <vt:lpstr>Sztafeta postępu naukowego</vt:lpstr>
      <vt:lpstr>Descartes „Rozprawa o metodzie”</vt:lpstr>
      <vt:lpstr>Izaak Newton (1666-1734)</vt:lpstr>
      <vt:lpstr>Izaak Newton (1643-1734)</vt:lpstr>
      <vt:lpstr>„Orientacja filozofii Newtona i jej poprzednicy”</vt:lpstr>
      <vt:lpstr>Matematyczne zasady filozofii przyrody (1686)</vt:lpstr>
      <vt:lpstr>Philosophiae Naturalis Principia Mathematica </vt:lpstr>
      <vt:lpstr>Genialny trick Newtona</vt:lpstr>
      <vt:lpstr>Philosophiae Naturalis Principia Mathematica </vt:lpstr>
      <vt:lpstr>Philosophiae Naturalis Principia Mathematica </vt:lpstr>
      <vt:lpstr>„Arystoteles” (tak naprawdę nie on):</vt:lpstr>
      <vt:lpstr>Arystoteles natomiast zaproponował:</vt:lpstr>
      <vt:lpstr>Jean Buridian (1300-1361) + Kartezjusz</vt:lpstr>
      <vt:lpstr>Prezentacja programu PowerPoint</vt:lpstr>
      <vt:lpstr>Planety i komety</vt:lpstr>
      <vt:lpstr>ZASADY ROZUMOWANIA W NAUKACH PRZYRODNICZYCH</vt:lpstr>
      <vt:lpstr>ZASADY ROZUMOWANIA W NAUKACH PRZYRODNICZYCH</vt:lpstr>
      <vt:lpstr>Newton’s universe</vt:lpstr>
      <vt:lpstr>Prezentacja programu PowerPoint</vt:lpstr>
      <vt:lpstr>Prezentacja programu PowerPoint</vt:lpstr>
      <vt:lpstr>Prezentacja programu PowerPoint</vt:lpstr>
      <vt:lpstr>Prezentacja programu PowerPoint</vt:lpstr>
      <vt:lpstr>Od Newtona do Einsteina</vt:lpstr>
      <vt:lpstr>Wilhelm Leibniz (1646-1716)</vt:lpstr>
      <vt:lpstr>Wilhelm Leibniz:  Najlepszy ze światów</vt:lpstr>
      <vt:lpstr>„Essais de théodicée”: La lumière innée</vt:lpstr>
      <vt:lpstr>Monady</vt:lpstr>
      <vt:lpstr>Monady a organizmy</vt:lpstr>
      <vt:lpstr>Iulien O. de La Mettrie (1709-1751):  „Człowiek – maszyna” (?)</vt:lpstr>
      <vt:lpstr>XVII wiek w Europie…</vt:lpstr>
      <vt:lpstr>Laplace (1749-1827): Zegarmistrz świata</vt:lpstr>
      <vt:lpstr>Jak przeliczyć pozycje atomów? (GK)</vt:lpstr>
      <vt:lpstr>Czy świat jest deterministyczny czy kontyngenty? </vt:lpstr>
      <vt:lpstr>„Bóg nie jest popychaczem  świata”</vt:lpstr>
      <vt:lpstr>Co mówi teologia o determinizmie?</vt:lpstr>
      <vt:lpstr>Podsumowanie</vt:lpstr>
      <vt:lpstr>Podsumowanie epoki</vt:lpstr>
      <vt:lpstr>Pre-iluminizm</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236</cp:revision>
  <dcterms:created xsi:type="dcterms:W3CDTF">2023-10-19T19:15:12Z</dcterms:created>
  <dcterms:modified xsi:type="dcterms:W3CDTF">2025-04-02T03:47:05Z</dcterms:modified>
</cp:coreProperties>
</file>