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61" r:id="rId2"/>
    <p:sldId id="474" r:id="rId3"/>
    <p:sldId id="469" r:id="rId4"/>
    <p:sldId id="470" r:id="rId5"/>
    <p:sldId id="471" r:id="rId6"/>
    <p:sldId id="418" r:id="rId7"/>
    <p:sldId id="473" r:id="rId8"/>
    <p:sldId id="264" r:id="rId9"/>
    <p:sldId id="475" r:id="rId10"/>
    <p:sldId id="480" r:id="rId11"/>
    <p:sldId id="476" r:id="rId12"/>
    <p:sldId id="477" r:id="rId13"/>
    <p:sldId id="462" r:id="rId14"/>
    <p:sldId id="478" r:id="rId15"/>
    <p:sldId id="479" r:id="rId16"/>
    <p:sldId id="417" r:id="rId17"/>
    <p:sldId id="415" r:id="rId18"/>
    <p:sldId id="396" r:id="rId19"/>
    <p:sldId id="456" r:id="rId20"/>
    <p:sldId id="398" r:id="rId21"/>
    <p:sldId id="414" r:id="rId22"/>
    <p:sldId id="463" r:id="rId23"/>
    <p:sldId id="464" r:id="rId24"/>
    <p:sldId id="458" r:id="rId25"/>
    <p:sldId id="435" r:id="rId26"/>
    <p:sldId id="457" r:id="rId27"/>
    <p:sldId id="307" r:id="rId28"/>
    <p:sldId id="455" r:id="rId29"/>
    <p:sldId id="459" r:id="rId30"/>
    <p:sldId id="437" r:id="rId31"/>
    <p:sldId id="436" r:id="rId32"/>
    <p:sldId id="439" r:id="rId33"/>
    <p:sldId id="461" r:id="rId34"/>
    <p:sldId id="434" r:id="rId35"/>
    <p:sldId id="450" r:id="rId36"/>
    <p:sldId id="451" r:id="rId37"/>
    <p:sldId id="452" r:id="rId38"/>
    <p:sldId id="453" r:id="rId39"/>
    <p:sldId id="438" r:id="rId40"/>
    <p:sldId id="440" r:id="rId41"/>
    <p:sldId id="441" r:id="rId42"/>
    <p:sldId id="442" r:id="rId43"/>
    <p:sldId id="454" r:id="rId44"/>
    <p:sldId id="401" r:id="rId45"/>
    <p:sldId id="276" r:id="rId46"/>
    <p:sldId id="449" r:id="rId47"/>
    <p:sldId id="465" r:id="rId48"/>
    <p:sldId id="466" r:id="rId49"/>
    <p:sldId id="467" r:id="rId50"/>
    <p:sldId id="468" r:id="rId51"/>
    <p:sldId id="472" r:id="rId52"/>
    <p:sldId id="460" r:id="rId53"/>
  </p:sldIdLst>
  <p:sldSz cx="9144000" cy="6858000" type="screen4x3"/>
  <p:notesSz cx="6858000" cy="9144000"/>
  <p:defaultTextStyle>
    <a:defPPr>
      <a:defRPr lang="en-AU"/>
    </a:defPPr>
    <a:lvl1pPr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5pPr>
    <a:lvl6pPr marL="22860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6pPr>
    <a:lvl7pPr marL="27432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7pPr>
    <a:lvl8pPr marL="32004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8pPr>
    <a:lvl9pPr marL="36576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2292" autoAdjust="0"/>
  </p:normalViewPr>
  <p:slideViewPr>
    <p:cSldViewPr>
      <p:cViewPr>
        <p:scale>
          <a:sx n="62" d="100"/>
          <a:sy n="62" d="100"/>
        </p:scale>
        <p:origin x="846"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635AEC8-6C22-FF0B-A193-87CDC2CFA027}"/>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defRPr>
            </a:lvl1pPr>
          </a:lstStyle>
          <a:p>
            <a:pPr>
              <a:defRPr/>
            </a:pPr>
            <a:endParaRPr lang="pl-PL" altLang="it-IT"/>
          </a:p>
        </p:txBody>
      </p:sp>
      <p:sp>
        <p:nvSpPr>
          <p:cNvPr id="70659" name="Rectangle 3">
            <a:extLst>
              <a:ext uri="{FF2B5EF4-FFF2-40B4-BE49-F238E27FC236}">
                <a16:creationId xmlns:a16="http://schemas.microsoft.com/office/drawing/2014/main" id="{66518DD3-E1CF-5E2C-801D-470FFA3C4A6A}"/>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defRPr>
            </a:lvl1pPr>
          </a:lstStyle>
          <a:p>
            <a:pPr>
              <a:defRPr/>
            </a:pPr>
            <a:endParaRPr lang="pl-PL" altLang="it-IT"/>
          </a:p>
        </p:txBody>
      </p:sp>
      <p:sp>
        <p:nvSpPr>
          <p:cNvPr id="2052" name="Rectangle 4">
            <a:extLst>
              <a:ext uri="{FF2B5EF4-FFF2-40B4-BE49-F238E27FC236}">
                <a16:creationId xmlns:a16="http://schemas.microsoft.com/office/drawing/2014/main" id="{3A2C7ED2-2013-74AB-6B77-8C37A3E75B9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61" name="Rectangle 5">
            <a:extLst>
              <a:ext uri="{FF2B5EF4-FFF2-40B4-BE49-F238E27FC236}">
                <a16:creationId xmlns:a16="http://schemas.microsoft.com/office/drawing/2014/main" id="{2A076AEC-E753-7450-0638-F8911598220B}"/>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pl-PL" altLang="it-IT" noProof="0"/>
              <a:t>Kliknij, aby edytować style wzorca tekstu</a:t>
            </a:r>
          </a:p>
          <a:p>
            <a:pPr lvl="1"/>
            <a:r>
              <a:rPr lang="pl-PL" altLang="it-IT" noProof="0"/>
              <a:t>Drugi poziom</a:t>
            </a:r>
          </a:p>
          <a:p>
            <a:pPr lvl="2"/>
            <a:r>
              <a:rPr lang="pl-PL" altLang="it-IT" noProof="0"/>
              <a:t>Trzeci poziom</a:t>
            </a:r>
          </a:p>
          <a:p>
            <a:pPr lvl="3"/>
            <a:r>
              <a:rPr lang="pl-PL" altLang="it-IT" noProof="0"/>
              <a:t>Czwarty poziom</a:t>
            </a:r>
          </a:p>
          <a:p>
            <a:pPr lvl="4"/>
            <a:r>
              <a:rPr lang="pl-PL" altLang="it-IT" noProof="0"/>
              <a:t>Piąty poziom</a:t>
            </a:r>
          </a:p>
        </p:txBody>
      </p:sp>
      <p:sp>
        <p:nvSpPr>
          <p:cNvPr id="70662" name="Rectangle 6">
            <a:extLst>
              <a:ext uri="{FF2B5EF4-FFF2-40B4-BE49-F238E27FC236}">
                <a16:creationId xmlns:a16="http://schemas.microsoft.com/office/drawing/2014/main" id="{1388EA40-0677-6CFA-446A-22AAA0E55BAE}"/>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defRPr>
            </a:lvl1pPr>
          </a:lstStyle>
          <a:p>
            <a:pPr>
              <a:defRPr/>
            </a:pPr>
            <a:endParaRPr lang="pl-PL" altLang="it-IT"/>
          </a:p>
        </p:txBody>
      </p:sp>
      <p:sp>
        <p:nvSpPr>
          <p:cNvPr id="70663" name="Rectangle 7">
            <a:extLst>
              <a:ext uri="{FF2B5EF4-FFF2-40B4-BE49-F238E27FC236}">
                <a16:creationId xmlns:a16="http://schemas.microsoft.com/office/drawing/2014/main" id="{48481952-5BDF-6FA7-FF48-A23F85C08D7E}"/>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1D67FCD8-9DDE-40B0-B9D4-0062AD065490}" type="slidenum">
              <a:rPr lang="pl-PL" altLang="it-IT"/>
              <a:pPr>
                <a:defRPr/>
              </a:pPr>
              <a:t>‹#›</a:t>
            </a:fld>
            <a:endParaRPr lang="pl-PL"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3A506-A56C-3A2A-1EA4-68B5B838DE3E}"/>
            </a:ext>
          </a:extLst>
        </p:cNvPr>
        <p:cNvGrpSpPr/>
        <p:nvPr/>
      </p:nvGrpSpPr>
      <p:grpSpPr>
        <a:xfrm>
          <a:off x="0" y="0"/>
          <a:ext cx="0" cy="0"/>
          <a:chOff x="0" y="0"/>
          <a:chExt cx="0" cy="0"/>
        </a:xfrm>
      </p:grpSpPr>
      <p:sp>
        <p:nvSpPr>
          <p:cNvPr id="5122" name="Rectangle 7">
            <a:extLst>
              <a:ext uri="{FF2B5EF4-FFF2-40B4-BE49-F238E27FC236}">
                <a16:creationId xmlns:a16="http://schemas.microsoft.com/office/drawing/2014/main" id="{22329633-6BC2-BF36-FB98-1A9D90EEBD0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sz="3600">
                <a:solidFill>
                  <a:schemeClr val="tx2"/>
                </a:solidFill>
                <a:latin typeface="Arial" panose="020B0604020202020204" pitchFamily="34" charset="0"/>
                <a:cs typeface="Arial" panose="020B0604020202020204" pitchFamily="34" charset="0"/>
              </a:defRPr>
            </a:lvl1pPr>
            <a:lvl2pPr marL="742950" indent="-285750" defTabSz="990600">
              <a:defRPr sz="3600">
                <a:solidFill>
                  <a:schemeClr val="tx2"/>
                </a:solidFill>
                <a:latin typeface="Arial" panose="020B0604020202020204" pitchFamily="34" charset="0"/>
                <a:cs typeface="Arial" panose="020B0604020202020204" pitchFamily="34" charset="0"/>
              </a:defRPr>
            </a:lvl2pPr>
            <a:lvl3pPr marL="1143000" indent="-228600" defTabSz="990600">
              <a:defRPr sz="3600">
                <a:solidFill>
                  <a:schemeClr val="tx2"/>
                </a:solidFill>
                <a:latin typeface="Arial" panose="020B0604020202020204" pitchFamily="34" charset="0"/>
                <a:cs typeface="Arial" panose="020B0604020202020204" pitchFamily="34" charset="0"/>
              </a:defRPr>
            </a:lvl3pPr>
            <a:lvl4pPr marL="1600200" indent="-228600" defTabSz="990600">
              <a:defRPr sz="3600">
                <a:solidFill>
                  <a:schemeClr val="tx2"/>
                </a:solidFill>
                <a:latin typeface="Arial" panose="020B0604020202020204" pitchFamily="34" charset="0"/>
                <a:cs typeface="Arial" panose="020B0604020202020204" pitchFamily="34" charset="0"/>
              </a:defRPr>
            </a:lvl4pPr>
            <a:lvl5pPr marL="2057400" indent="-228600" defTabSz="990600">
              <a:defRPr sz="3600">
                <a:solidFill>
                  <a:schemeClr val="tx2"/>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430EBCF5-046B-4EF9-A23C-9417D825B089}" type="slidenum">
              <a:rPr lang="en-US" altLang="it-IT" sz="1300" smtClean="0">
                <a:solidFill>
                  <a:schemeClr val="tx1"/>
                </a:solidFill>
              </a:rPr>
              <a:pPr/>
              <a:t>2</a:t>
            </a:fld>
            <a:endParaRPr lang="en-US" altLang="it-IT" sz="1300">
              <a:solidFill>
                <a:schemeClr val="tx1"/>
              </a:solidFill>
            </a:endParaRPr>
          </a:p>
        </p:txBody>
      </p:sp>
      <p:sp>
        <p:nvSpPr>
          <p:cNvPr id="5123" name="Rectangle 2">
            <a:extLst>
              <a:ext uri="{FF2B5EF4-FFF2-40B4-BE49-F238E27FC236}">
                <a16:creationId xmlns:a16="http://schemas.microsoft.com/office/drawing/2014/main" id="{224CD3BF-D1B7-6483-D701-75C40E599B3C}"/>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9B4838D9-A193-15A2-34BF-C6A6CE676F9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AU" altLang="it-IT"/>
          </a:p>
        </p:txBody>
      </p:sp>
    </p:spTree>
    <p:extLst>
      <p:ext uri="{BB962C8B-B14F-4D97-AF65-F5344CB8AC3E}">
        <p14:creationId xmlns:p14="http://schemas.microsoft.com/office/powerpoint/2010/main" val="3300353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7614E369-FD84-FB27-DEB8-1D9EA29715E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sz="3600">
                <a:solidFill>
                  <a:schemeClr val="tx2"/>
                </a:solidFill>
                <a:latin typeface="Arial" panose="020B0604020202020204" pitchFamily="34" charset="0"/>
                <a:cs typeface="Arial" panose="020B0604020202020204" pitchFamily="34" charset="0"/>
              </a:defRPr>
            </a:lvl1pPr>
            <a:lvl2pPr marL="742950" indent="-285750" defTabSz="990600">
              <a:defRPr sz="3600">
                <a:solidFill>
                  <a:schemeClr val="tx2"/>
                </a:solidFill>
                <a:latin typeface="Arial" panose="020B0604020202020204" pitchFamily="34" charset="0"/>
                <a:cs typeface="Arial" panose="020B0604020202020204" pitchFamily="34" charset="0"/>
              </a:defRPr>
            </a:lvl2pPr>
            <a:lvl3pPr marL="1143000" indent="-228600" defTabSz="990600">
              <a:defRPr sz="3600">
                <a:solidFill>
                  <a:schemeClr val="tx2"/>
                </a:solidFill>
                <a:latin typeface="Arial" panose="020B0604020202020204" pitchFamily="34" charset="0"/>
                <a:cs typeface="Arial" panose="020B0604020202020204" pitchFamily="34" charset="0"/>
              </a:defRPr>
            </a:lvl3pPr>
            <a:lvl4pPr marL="1600200" indent="-228600" defTabSz="990600">
              <a:defRPr sz="3600">
                <a:solidFill>
                  <a:schemeClr val="tx2"/>
                </a:solidFill>
                <a:latin typeface="Arial" panose="020B0604020202020204" pitchFamily="34" charset="0"/>
                <a:cs typeface="Arial" panose="020B0604020202020204" pitchFamily="34" charset="0"/>
              </a:defRPr>
            </a:lvl4pPr>
            <a:lvl5pPr marL="2057400" indent="-228600" defTabSz="990600">
              <a:defRPr sz="3600">
                <a:solidFill>
                  <a:schemeClr val="tx2"/>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430EBCF5-046B-4EF9-A23C-9417D825B089}" type="slidenum">
              <a:rPr lang="en-US" altLang="it-IT" sz="1300" smtClean="0">
                <a:solidFill>
                  <a:schemeClr val="tx1"/>
                </a:solidFill>
              </a:rPr>
              <a:pPr/>
              <a:t>6</a:t>
            </a:fld>
            <a:endParaRPr lang="en-US" altLang="it-IT" sz="1300">
              <a:solidFill>
                <a:schemeClr val="tx1"/>
              </a:solidFill>
            </a:endParaRPr>
          </a:p>
        </p:txBody>
      </p:sp>
      <p:sp>
        <p:nvSpPr>
          <p:cNvPr id="5123" name="Rectangle 2">
            <a:extLst>
              <a:ext uri="{FF2B5EF4-FFF2-40B4-BE49-F238E27FC236}">
                <a16:creationId xmlns:a16="http://schemas.microsoft.com/office/drawing/2014/main" id="{3CCEA6B3-BB17-6C10-A172-62D807EB7ADB}"/>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E170EA95-E1BE-DA8C-9F97-6FB32E0B26D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AU"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2F8EA-22CA-1C03-820E-FF45F736622B}"/>
            </a:ext>
          </a:extLst>
        </p:cNvPr>
        <p:cNvGrpSpPr/>
        <p:nvPr/>
      </p:nvGrpSpPr>
      <p:grpSpPr>
        <a:xfrm>
          <a:off x="0" y="0"/>
          <a:ext cx="0" cy="0"/>
          <a:chOff x="0" y="0"/>
          <a:chExt cx="0" cy="0"/>
        </a:xfrm>
      </p:grpSpPr>
      <p:sp>
        <p:nvSpPr>
          <p:cNvPr id="5122" name="Rectangle 7">
            <a:extLst>
              <a:ext uri="{FF2B5EF4-FFF2-40B4-BE49-F238E27FC236}">
                <a16:creationId xmlns:a16="http://schemas.microsoft.com/office/drawing/2014/main" id="{03528DBF-4350-3177-8238-DA20365388A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sz="3600">
                <a:solidFill>
                  <a:schemeClr val="tx2"/>
                </a:solidFill>
                <a:latin typeface="Arial" panose="020B0604020202020204" pitchFamily="34" charset="0"/>
                <a:cs typeface="Arial" panose="020B0604020202020204" pitchFamily="34" charset="0"/>
              </a:defRPr>
            </a:lvl1pPr>
            <a:lvl2pPr marL="742950" indent="-285750" defTabSz="990600">
              <a:defRPr sz="3600">
                <a:solidFill>
                  <a:schemeClr val="tx2"/>
                </a:solidFill>
                <a:latin typeface="Arial" panose="020B0604020202020204" pitchFamily="34" charset="0"/>
                <a:cs typeface="Arial" panose="020B0604020202020204" pitchFamily="34" charset="0"/>
              </a:defRPr>
            </a:lvl2pPr>
            <a:lvl3pPr marL="1143000" indent="-228600" defTabSz="990600">
              <a:defRPr sz="3600">
                <a:solidFill>
                  <a:schemeClr val="tx2"/>
                </a:solidFill>
                <a:latin typeface="Arial" panose="020B0604020202020204" pitchFamily="34" charset="0"/>
                <a:cs typeface="Arial" panose="020B0604020202020204" pitchFamily="34" charset="0"/>
              </a:defRPr>
            </a:lvl3pPr>
            <a:lvl4pPr marL="1600200" indent="-228600" defTabSz="990600">
              <a:defRPr sz="3600">
                <a:solidFill>
                  <a:schemeClr val="tx2"/>
                </a:solidFill>
                <a:latin typeface="Arial" panose="020B0604020202020204" pitchFamily="34" charset="0"/>
                <a:cs typeface="Arial" panose="020B0604020202020204" pitchFamily="34" charset="0"/>
              </a:defRPr>
            </a:lvl4pPr>
            <a:lvl5pPr marL="2057400" indent="-228600" defTabSz="990600">
              <a:defRPr sz="3600">
                <a:solidFill>
                  <a:schemeClr val="tx2"/>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430EBCF5-046B-4EF9-A23C-9417D825B089}" type="slidenum">
              <a:rPr lang="en-US" altLang="it-IT" sz="1300" smtClean="0">
                <a:solidFill>
                  <a:schemeClr val="tx1"/>
                </a:solidFill>
              </a:rPr>
              <a:pPr/>
              <a:t>9</a:t>
            </a:fld>
            <a:endParaRPr lang="en-US" altLang="it-IT" sz="1300">
              <a:solidFill>
                <a:schemeClr val="tx1"/>
              </a:solidFill>
            </a:endParaRPr>
          </a:p>
        </p:txBody>
      </p:sp>
      <p:sp>
        <p:nvSpPr>
          <p:cNvPr id="5123" name="Rectangle 2">
            <a:extLst>
              <a:ext uri="{FF2B5EF4-FFF2-40B4-BE49-F238E27FC236}">
                <a16:creationId xmlns:a16="http://schemas.microsoft.com/office/drawing/2014/main" id="{97D01435-39F8-564D-FCB1-E77B3BD73837}"/>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79CA17F9-80DE-A177-8D8C-6F392D3FC6C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AU" altLang="it-IT"/>
          </a:p>
        </p:txBody>
      </p:sp>
    </p:spTree>
    <p:extLst>
      <p:ext uri="{BB962C8B-B14F-4D97-AF65-F5344CB8AC3E}">
        <p14:creationId xmlns:p14="http://schemas.microsoft.com/office/powerpoint/2010/main" val="1181465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pPr>
              <a:defRPr/>
            </a:pPr>
            <a:fld id="{1D67FCD8-9DDE-40B0-B9D4-0062AD065490}" type="slidenum">
              <a:rPr lang="pl-PL" altLang="it-IT" smtClean="0"/>
              <a:pPr>
                <a:defRPr/>
              </a:pPr>
              <a:t>10</a:t>
            </a:fld>
            <a:endParaRPr lang="pl-PL" altLang="it-IT"/>
          </a:p>
        </p:txBody>
      </p:sp>
    </p:spTree>
    <p:extLst>
      <p:ext uri="{BB962C8B-B14F-4D97-AF65-F5344CB8AC3E}">
        <p14:creationId xmlns:p14="http://schemas.microsoft.com/office/powerpoint/2010/main" val="2980441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pPr>
              <a:defRPr/>
            </a:pPr>
            <a:fld id="{1D67FCD8-9DDE-40B0-B9D4-0062AD065490}" type="slidenum">
              <a:rPr lang="pl-PL" altLang="it-IT" smtClean="0"/>
              <a:pPr>
                <a:defRPr/>
              </a:pPr>
              <a:t>13</a:t>
            </a:fld>
            <a:endParaRPr lang="pl-PL" altLang="it-IT"/>
          </a:p>
        </p:txBody>
      </p:sp>
    </p:spTree>
    <p:extLst>
      <p:ext uri="{BB962C8B-B14F-4D97-AF65-F5344CB8AC3E}">
        <p14:creationId xmlns:p14="http://schemas.microsoft.com/office/powerpoint/2010/main" val="2040717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endParaRPr lang="pl-PL"/>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pl-PL"/>
          </a:p>
        </p:txBody>
      </p:sp>
      <p:sp>
        <p:nvSpPr>
          <p:cNvPr id="4" name="Rectangle 4">
            <a:extLst>
              <a:ext uri="{FF2B5EF4-FFF2-40B4-BE49-F238E27FC236}">
                <a16:creationId xmlns:a16="http://schemas.microsoft.com/office/drawing/2014/main" id="{B562EA9A-507D-474C-BF04-3FC720D1049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0C59993C-C1AD-8973-F96E-9A26C43D07D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03AAAD66-A759-1B82-F055-5065AB68A2BD}"/>
              </a:ext>
            </a:extLst>
          </p:cNvPr>
          <p:cNvSpPr>
            <a:spLocks noGrp="1" noChangeArrowheads="1"/>
          </p:cNvSpPr>
          <p:nvPr>
            <p:ph type="sldNum" sz="quarter" idx="12"/>
          </p:nvPr>
        </p:nvSpPr>
        <p:spPr>
          <a:ln/>
        </p:spPr>
        <p:txBody>
          <a:bodyPr/>
          <a:lstStyle>
            <a:lvl1pPr>
              <a:defRPr/>
            </a:lvl1pPr>
          </a:lstStyle>
          <a:p>
            <a:pPr>
              <a:defRPr/>
            </a:pPr>
            <a:fld id="{E134AAEE-8024-44B9-BEB4-B07CC19E4E01}" type="slidenum">
              <a:rPr lang="en-AU" altLang="it-IT"/>
              <a:pPr>
                <a:defRPr/>
              </a:pPr>
              <a:t>‹#›</a:t>
            </a:fld>
            <a:endParaRPr lang="en-AU" altLang="it-IT"/>
          </a:p>
        </p:txBody>
      </p:sp>
    </p:spTree>
    <p:extLst>
      <p:ext uri="{BB962C8B-B14F-4D97-AF65-F5344CB8AC3E}">
        <p14:creationId xmlns:p14="http://schemas.microsoft.com/office/powerpoint/2010/main" val="344481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CADF7366-1FF8-BD2D-AFD3-9298575F14D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6BFDC0D2-151D-8830-7361-7C63425ECCDF}"/>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40116B8C-4EA1-47A8-F7B2-CFB66156341F}"/>
              </a:ext>
            </a:extLst>
          </p:cNvPr>
          <p:cNvSpPr>
            <a:spLocks noGrp="1" noChangeArrowheads="1"/>
          </p:cNvSpPr>
          <p:nvPr>
            <p:ph type="sldNum" sz="quarter" idx="12"/>
          </p:nvPr>
        </p:nvSpPr>
        <p:spPr>
          <a:ln/>
        </p:spPr>
        <p:txBody>
          <a:bodyPr/>
          <a:lstStyle>
            <a:lvl1pPr>
              <a:defRPr/>
            </a:lvl1pPr>
          </a:lstStyle>
          <a:p>
            <a:pPr>
              <a:defRPr/>
            </a:pPr>
            <a:fld id="{0D82A258-40F7-408D-8B48-0737CFA74398}" type="slidenum">
              <a:rPr lang="en-AU" altLang="it-IT"/>
              <a:pPr>
                <a:defRPr/>
              </a:pPr>
              <a:t>‹#›</a:t>
            </a:fld>
            <a:endParaRPr lang="en-AU" altLang="it-IT"/>
          </a:p>
        </p:txBody>
      </p:sp>
    </p:spTree>
    <p:extLst>
      <p:ext uri="{BB962C8B-B14F-4D97-AF65-F5344CB8AC3E}">
        <p14:creationId xmlns:p14="http://schemas.microsoft.com/office/powerpoint/2010/main" val="17574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endParaRPr lang="pl-PL"/>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CA506CE3-8763-C500-F39B-451173EFFAD1}"/>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D2D8B083-E753-BB99-1835-EE86186178EA}"/>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1D5C93C9-E45F-9576-A9B5-076BF843ACA9}"/>
              </a:ext>
            </a:extLst>
          </p:cNvPr>
          <p:cNvSpPr>
            <a:spLocks noGrp="1" noChangeArrowheads="1"/>
          </p:cNvSpPr>
          <p:nvPr>
            <p:ph type="sldNum" sz="quarter" idx="12"/>
          </p:nvPr>
        </p:nvSpPr>
        <p:spPr>
          <a:ln/>
        </p:spPr>
        <p:txBody>
          <a:bodyPr/>
          <a:lstStyle>
            <a:lvl1pPr>
              <a:defRPr/>
            </a:lvl1pPr>
          </a:lstStyle>
          <a:p>
            <a:pPr>
              <a:defRPr/>
            </a:pPr>
            <a:fld id="{11AC91AA-8358-4841-9639-B017B939AF79}" type="slidenum">
              <a:rPr lang="en-AU" altLang="it-IT"/>
              <a:pPr>
                <a:defRPr/>
              </a:pPr>
              <a:t>‹#›</a:t>
            </a:fld>
            <a:endParaRPr lang="en-AU" altLang="it-IT"/>
          </a:p>
        </p:txBody>
      </p:sp>
    </p:spTree>
    <p:extLst>
      <p:ext uri="{BB962C8B-B14F-4D97-AF65-F5344CB8AC3E}">
        <p14:creationId xmlns:p14="http://schemas.microsoft.com/office/powerpoint/2010/main" val="1372720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55BE03A4-85BA-FFB1-BD4E-D9380EF5F31F}"/>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17D913CF-A137-00DD-F044-F746A97BDCE7}"/>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B1B1463D-D0B0-45E5-BBC2-ED84794F1300}"/>
              </a:ext>
            </a:extLst>
          </p:cNvPr>
          <p:cNvSpPr>
            <a:spLocks noGrp="1" noChangeArrowheads="1"/>
          </p:cNvSpPr>
          <p:nvPr>
            <p:ph type="sldNum" sz="quarter" idx="12"/>
          </p:nvPr>
        </p:nvSpPr>
        <p:spPr>
          <a:ln/>
        </p:spPr>
        <p:txBody>
          <a:bodyPr/>
          <a:lstStyle>
            <a:lvl1pPr>
              <a:defRPr/>
            </a:lvl1pPr>
          </a:lstStyle>
          <a:p>
            <a:pPr>
              <a:defRPr/>
            </a:pPr>
            <a:fld id="{3B710820-B80B-499B-8A73-ABF3B5998298}" type="slidenum">
              <a:rPr lang="en-AU" altLang="it-IT"/>
              <a:pPr>
                <a:defRPr/>
              </a:pPr>
              <a:t>‹#›</a:t>
            </a:fld>
            <a:endParaRPr lang="en-AU" altLang="it-IT"/>
          </a:p>
        </p:txBody>
      </p:sp>
    </p:spTree>
    <p:extLst>
      <p:ext uri="{BB962C8B-B14F-4D97-AF65-F5344CB8AC3E}">
        <p14:creationId xmlns:p14="http://schemas.microsoft.com/office/powerpoint/2010/main" val="156213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endParaRPr lang="pl-PL"/>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A27F4DF3-B3D0-24C3-832A-61430DB6F57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D907048D-591B-F771-DC26-EF75C9CD353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0B259CF4-EB7F-3D28-10F4-AEA458513C92}"/>
              </a:ext>
            </a:extLst>
          </p:cNvPr>
          <p:cNvSpPr>
            <a:spLocks noGrp="1" noChangeArrowheads="1"/>
          </p:cNvSpPr>
          <p:nvPr>
            <p:ph type="sldNum" sz="quarter" idx="12"/>
          </p:nvPr>
        </p:nvSpPr>
        <p:spPr>
          <a:ln/>
        </p:spPr>
        <p:txBody>
          <a:bodyPr/>
          <a:lstStyle>
            <a:lvl1pPr>
              <a:defRPr/>
            </a:lvl1pPr>
          </a:lstStyle>
          <a:p>
            <a:pPr>
              <a:defRPr/>
            </a:pPr>
            <a:fld id="{5BEC338E-2015-4B8D-A5CB-4DB88A5AF45A}" type="slidenum">
              <a:rPr lang="en-AU" altLang="it-IT"/>
              <a:pPr>
                <a:defRPr/>
              </a:pPr>
              <a:t>‹#›</a:t>
            </a:fld>
            <a:endParaRPr lang="en-AU" altLang="it-IT"/>
          </a:p>
        </p:txBody>
      </p:sp>
    </p:spTree>
    <p:extLst>
      <p:ext uri="{BB962C8B-B14F-4D97-AF65-F5344CB8AC3E}">
        <p14:creationId xmlns:p14="http://schemas.microsoft.com/office/powerpoint/2010/main" val="2117874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Rectangle 4">
            <a:extLst>
              <a:ext uri="{FF2B5EF4-FFF2-40B4-BE49-F238E27FC236}">
                <a16:creationId xmlns:a16="http://schemas.microsoft.com/office/drawing/2014/main" id="{D783E0A9-0ED9-9882-7952-701B218041D1}"/>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064F972C-0F01-180B-65F3-11FB070C2F6D}"/>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0B1EA40E-59B2-E35B-A873-D9937E8B60C5}"/>
              </a:ext>
            </a:extLst>
          </p:cNvPr>
          <p:cNvSpPr>
            <a:spLocks noGrp="1" noChangeArrowheads="1"/>
          </p:cNvSpPr>
          <p:nvPr>
            <p:ph type="sldNum" sz="quarter" idx="12"/>
          </p:nvPr>
        </p:nvSpPr>
        <p:spPr>
          <a:ln/>
        </p:spPr>
        <p:txBody>
          <a:bodyPr/>
          <a:lstStyle>
            <a:lvl1pPr>
              <a:defRPr/>
            </a:lvl1pPr>
          </a:lstStyle>
          <a:p>
            <a:pPr>
              <a:defRPr/>
            </a:pPr>
            <a:fld id="{614C6B94-3E67-4C97-B9FC-5B3B9607BE23}" type="slidenum">
              <a:rPr lang="en-AU" altLang="it-IT"/>
              <a:pPr>
                <a:defRPr/>
              </a:pPr>
              <a:t>‹#›</a:t>
            </a:fld>
            <a:endParaRPr lang="en-AU" altLang="it-IT"/>
          </a:p>
        </p:txBody>
      </p:sp>
    </p:spTree>
    <p:extLst>
      <p:ext uri="{BB962C8B-B14F-4D97-AF65-F5344CB8AC3E}">
        <p14:creationId xmlns:p14="http://schemas.microsoft.com/office/powerpoint/2010/main" val="2056672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endParaRPr lang="pl-PL"/>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7" name="Rectangle 4">
            <a:extLst>
              <a:ext uri="{FF2B5EF4-FFF2-40B4-BE49-F238E27FC236}">
                <a16:creationId xmlns:a16="http://schemas.microsoft.com/office/drawing/2014/main" id="{7B8FE648-5234-0E21-EBB8-8431CC27472C}"/>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8" name="Rectangle 5">
            <a:extLst>
              <a:ext uri="{FF2B5EF4-FFF2-40B4-BE49-F238E27FC236}">
                <a16:creationId xmlns:a16="http://schemas.microsoft.com/office/drawing/2014/main" id="{B935EF5D-A107-BF1D-BB66-2CEDBA56FD8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9" name="Rectangle 6">
            <a:extLst>
              <a:ext uri="{FF2B5EF4-FFF2-40B4-BE49-F238E27FC236}">
                <a16:creationId xmlns:a16="http://schemas.microsoft.com/office/drawing/2014/main" id="{7EB65979-6E13-2178-151E-D05DBEE30F0C}"/>
              </a:ext>
            </a:extLst>
          </p:cNvPr>
          <p:cNvSpPr>
            <a:spLocks noGrp="1" noChangeArrowheads="1"/>
          </p:cNvSpPr>
          <p:nvPr>
            <p:ph type="sldNum" sz="quarter" idx="12"/>
          </p:nvPr>
        </p:nvSpPr>
        <p:spPr>
          <a:ln/>
        </p:spPr>
        <p:txBody>
          <a:bodyPr/>
          <a:lstStyle>
            <a:lvl1pPr>
              <a:defRPr/>
            </a:lvl1pPr>
          </a:lstStyle>
          <a:p>
            <a:pPr>
              <a:defRPr/>
            </a:pPr>
            <a:fld id="{6C4EF242-A1CB-4712-9AEF-F7C95C0F39A6}" type="slidenum">
              <a:rPr lang="en-AU" altLang="it-IT"/>
              <a:pPr>
                <a:defRPr/>
              </a:pPr>
              <a:t>‹#›</a:t>
            </a:fld>
            <a:endParaRPr lang="en-AU" altLang="it-IT"/>
          </a:p>
        </p:txBody>
      </p:sp>
    </p:spTree>
    <p:extLst>
      <p:ext uri="{BB962C8B-B14F-4D97-AF65-F5344CB8AC3E}">
        <p14:creationId xmlns:p14="http://schemas.microsoft.com/office/powerpoint/2010/main" val="1888550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Rectangle 4">
            <a:extLst>
              <a:ext uri="{FF2B5EF4-FFF2-40B4-BE49-F238E27FC236}">
                <a16:creationId xmlns:a16="http://schemas.microsoft.com/office/drawing/2014/main" id="{9EB1BA86-D3BD-9DB1-09B1-6826760D1BF1}"/>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4" name="Rectangle 5">
            <a:extLst>
              <a:ext uri="{FF2B5EF4-FFF2-40B4-BE49-F238E27FC236}">
                <a16:creationId xmlns:a16="http://schemas.microsoft.com/office/drawing/2014/main" id="{1E44B195-29BE-5B81-8F94-645FDDF2DF6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5" name="Rectangle 6">
            <a:extLst>
              <a:ext uri="{FF2B5EF4-FFF2-40B4-BE49-F238E27FC236}">
                <a16:creationId xmlns:a16="http://schemas.microsoft.com/office/drawing/2014/main" id="{1C762EB6-B8F5-4A09-3DFF-5331FCACBC86}"/>
              </a:ext>
            </a:extLst>
          </p:cNvPr>
          <p:cNvSpPr>
            <a:spLocks noGrp="1" noChangeArrowheads="1"/>
          </p:cNvSpPr>
          <p:nvPr>
            <p:ph type="sldNum" sz="quarter" idx="12"/>
          </p:nvPr>
        </p:nvSpPr>
        <p:spPr>
          <a:ln/>
        </p:spPr>
        <p:txBody>
          <a:bodyPr/>
          <a:lstStyle>
            <a:lvl1pPr>
              <a:defRPr/>
            </a:lvl1pPr>
          </a:lstStyle>
          <a:p>
            <a:pPr>
              <a:defRPr/>
            </a:pPr>
            <a:fld id="{64494877-F777-44E5-8D24-630EF139F2AF}" type="slidenum">
              <a:rPr lang="en-AU" altLang="it-IT"/>
              <a:pPr>
                <a:defRPr/>
              </a:pPr>
              <a:t>‹#›</a:t>
            </a:fld>
            <a:endParaRPr lang="en-AU" altLang="it-IT"/>
          </a:p>
        </p:txBody>
      </p:sp>
    </p:spTree>
    <p:extLst>
      <p:ext uri="{BB962C8B-B14F-4D97-AF65-F5344CB8AC3E}">
        <p14:creationId xmlns:p14="http://schemas.microsoft.com/office/powerpoint/2010/main" val="148257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0CA73EE-3A04-F305-7D27-6301E85EA73C}"/>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3" name="Rectangle 5">
            <a:extLst>
              <a:ext uri="{FF2B5EF4-FFF2-40B4-BE49-F238E27FC236}">
                <a16:creationId xmlns:a16="http://schemas.microsoft.com/office/drawing/2014/main" id="{C4E5366B-8DFB-E26B-8A22-F312EB72118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4" name="Rectangle 6">
            <a:extLst>
              <a:ext uri="{FF2B5EF4-FFF2-40B4-BE49-F238E27FC236}">
                <a16:creationId xmlns:a16="http://schemas.microsoft.com/office/drawing/2014/main" id="{7156386F-E4B3-DBDD-F095-26D2511FA28E}"/>
              </a:ext>
            </a:extLst>
          </p:cNvPr>
          <p:cNvSpPr>
            <a:spLocks noGrp="1" noChangeArrowheads="1"/>
          </p:cNvSpPr>
          <p:nvPr>
            <p:ph type="sldNum" sz="quarter" idx="12"/>
          </p:nvPr>
        </p:nvSpPr>
        <p:spPr>
          <a:ln/>
        </p:spPr>
        <p:txBody>
          <a:bodyPr/>
          <a:lstStyle>
            <a:lvl1pPr>
              <a:defRPr/>
            </a:lvl1pPr>
          </a:lstStyle>
          <a:p>
            <a:pPr>
              <a:defRPr/>
            </a:pPr>
            <a:fld id="{2F61B863-E573-4F80-BDEB-F94A51D763A4}" type="slidenum">
              <a:rPr lang="en-AU" altLang="it-IT"/>
              <a:pPr>
                <a:defRPr/>
              </a:pPr>
              <a:t>‹#›</a:t>
            </a:fld>
            <a:endParaRPr lang="en-AU" altLang="it-IT"/>
          </a:p>
        </p:txBody>
      </p:sp>
    </p:spTree>
    <p:extLst>
      <p:ext uri="{BB962C8B-B14F-4D97-AF65-F5344CB8AC3E}">
        <p14:creationId xmlns:p14="http://schemas.microsoft.com/office/powerpoint/2010/main" val="4221275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39F25AF2-EF07-BB89-73DA-AFE58540548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E1ECE75D-60F5-7FCB-9E25-10E12CBFF12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9B7AC206-1169-9369-D114-A016FA9F9259}"/>
              </a:ext>
            </a:extLst>
          </p:cNvPr>
          <p:cNvSpPr>
            <a:spLocks noGrp="1" noChangeArrowheads="1"/>
          </p:cNvSpPr>
          <p:nvPr>
            <p:ph type="sldNum" sz="quarter" idx="12"/>
          </p:nvPr>
        </p:nvSpPr>
        <p:spPr>
          <a:ln/>
        </p:spPr>
        <p:txBody>
          <a:bodyPr/>
          <a:lstStyle>
            <a:lvl1pPr>
              <a:defRPr/>
            </a:lvl1pPr>
          </a:lstStyle>
          <a:p>
            <a:pPr>
              <a:defRPr/>
            </a:pPr>
            <a:fld id="{76DE90A2-B823-4074-80F4-D241854808CE}" type="slidenum">
              <a:rPr lang="en-AU" altLang="it-IT"/>
              <a:pPr>
                <a:defRPr/>
              </a:pPr>
              <a:t>‹#›</a:t>
            </a:fld>
            <a:endParaRPr lang="en-AU" altLang="it-IT"/>
          </a:p>
        </p:txBody>
      </p:sp>
    </p:spTree>
    <p:extLst>
      <p:ext uri="{BB962C8B-B14F-4D97-AF65-F5344CB8AC3E}">
        <p14:creationId xmlns:p14="http://schemas.microsoft.com/office/powerpoint/2010/main" val="300951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80BC7733-7165-0326-9EC3-4C50F16A054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E2A3A5C5-9CEA-EE8A-9FC2-35AE29B7722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3D8A488E-01D6-2C36-A141-2940531F4991}"/>
              </a:ext>
            </a:extLst>
          </p:cNvPr>
          <p:cNvSpPr>
            <a:spLocks noGrp="1" noChangeArrowheads="1"/>
          </p:cNvSpPr>
          <p:nvPr>
            <p:ph type="sldNum" sz="quarter" idx="12"/>
          </p:nvPr>
        </p:nvSpPr>
        <p:spPr>
          <a:ln/>
        </p:spPr>
        <p:txBody>
          <a:bodyPr/>
          <a:lstStyle>
            <a:lvl1pPr>
              <a:defRPr/>
            </a:lvl1pPr>
          </a:lstStyle>
          <a:p>
            <a:pPr>
              <a:defRPr/>
            </a:pPr>
            <a:fld id="{29F35E08-A5A2-453B-9F41-7D3EA04700CD}" type="slidenum">
              <a:rPr lang="en-AU" altLang="it-IT"/>
              <a:pPr>
                <a:defRPr/>
              </a:pPr>
              <a:t>‹#›</a:t>
            </a:fld>
            <a:endParaRPr lang="en-AU" altLang="it-IT"/>
          </a:p>
        </p:txBody>
      </p:sp>
    </p:spTree>
    <p:extLst>
      <p:ext uri="{BB962C8B-B14F-4D97-AF65-F5344CB8AC3E}">
        <p14:creationId xmlns:p14="http://schemas.microsoft.com/office/powerpoint/2010/main" val="63187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F673C90-6C06-34CC-3E47-CB8065022D5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1238A0BD-9A23-667C-658D-C96B8D74E71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2A6D4D35-6EB9-B446-C9C0-0F139E255CD1}"/>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defRPr>
            </a:lvl1pPr>
          </a:lstStyle>
          <a:p>
            <a:pPr>
              <a:defRPr/>
            </a:pPr>
            <a:endParaRPr lang="en-AU" altLang="it-IT"/>
          </a:p>
        </p:txBody>
      </p:sp>
      <p:sp>
        <p:nvSpPr>
          <p:cNvPr id="1029" name="Rectangle 5">
            <a:extLst>
              <a:ext uri="{FF2B5EF4-FFF2-40B4-BE49-F238E27FC236}">
                <a16:creationId xmlns:a16="http://schemas.microsoft.com/office/drawing/2014/main" id="{BD72DAC0-1B8B-EF1F-4137-B0FEDAA4E538}"/>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defRPr>
            </a:lvl1pPr>
          </a:lstStyle>
          <a:p>
            <a:pPr>
              <a:defRPr/>
            </a:pPr>
            <a:endParaRPr lang="en-AU" altLang="it-IT"/>
          </a:p>
        </p:txBody>
      </p:sp>
      <p:sp>
        <p:nvSpPr>
          <p:cNvPr id="1030" name="Rectangle 6">
            <a:extLst>
              <a:ext uri="{FF2B5EF4-FFF2-40B4-BE49-F238E27FC236}">
                <a16:creationId xmlns:a16="http://schemas.microsoft.com/office/drawing/2014/main" id="{CB2BB452-626F-9783-06E6-6FC4DD329EE7}"/>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3336C58D-C9DE-4DC9-A650-29C0A4DE6BD2}" type="slidenum">
              <a:rPr lang="en-AU" altLang="it-IT"/>
              <a:pPr>
                <a:defRPr/>
              </a:pPr>
              <a:t>‹#›</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hyperlink" Target="https://pl.wikipedia.org/wiki/Ren%C3%A9_Descarte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bpb-us-e1.wpmucdn.com/sites.dartmouth.edu/dist/0/2024/files/2008/05/picture-101.png" TargetMode="External"/><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hyperlink" Target="https://archive.org/download/discoursdel00desc/discoursdel00desc.pdf"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hyperlink" Target="https://www.filosofico.net/cartesiodiscorsometodo.pdf"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philpapers.org/rec/KARODC" TargetMode="External"/><Relationship Id="rId2" Type="http://schemas.openxmlformats.org/officeDocument/2006/relationships/hyperlink" Target="https://philpapers.org/rec/KARBPA-3"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filosofico.net/cartesiodiscorsometodo.pdf"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hyperlink" Target="http://faktyliczby.stronazen.pl/wordpress/wp-content/uploads/2015/04/image36.png"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dydaktyka.fizyka.umk.pl/Wystawy_archiwum/z_omegi/tecza.html"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739AB6D-C6DB-7FB5-A49A-362164384D84}"/>
              </a:ext>
            </a:extLst>
          </p:cNvPr>
          <p:cNvSpPr>
            <a:spLocks noGrp="1" noChangeArrowheads="1"/>
          </p:cNvSpPr>
          <p:nvPr>
            <p:ph type="ctrTitle"/>
          </p:nvPr>
        </p:nvSpPr>
        <p:spPr>
          <a:xfrm>
            <a:off x="684213" y="836613"/>
            <a:ext cx="7772400" cy="1470025"/>
          </a:xfrm>
        </p:spPr>
        <p:txBody>
          <a:bodyPr anchor="ctr"/>
          <a:lstStyle/>
          <a:p>
            <a:pPr eaLnBrk="1" hangingPunct="1"/>
            <a:r>
              <a:rPr lang="pl-PL" altLang="it-IT" sz="4400" dirty="0"/>
              <a:t>Filozofia przyrody</a:t>
            </a:r>
            <a:endParaRPr lang="en-AU" altLang="it-IT" sz="4400" dirty="0"/>
          </a:p>
        </p:txBody>
      </p:sp>
      <p:sp>
        <p:nvSpPr>
          <p:cNvPr id="3075" name="Rectangle 3">
            <a:extLst>
              <a:ext uri="{FF2B5EF4-FFF2-40B4-BE49-F238E27FC236}">
                <a16:creationId xmlns:a16="http://schemas.microsoft.com/office/drawing/2014/main" id="{EA5F857C-7B07-24F5-1A5B-817261594CD6}"/>
              </a:ext>
            </a:extLst>
          </p:cNvPr>
          <p:cNvSpPr>
            <a:spLocks noGrp="1" noChangeArrowheads="1"/>
          </p:cNvSpPr>
          <p:nvPr>
            <p:ph type="subTitle" idx="1"/>
          </p:nvPr>
        </p:nvSpPr>
        <p:spPr>
          <a:xfrm>
            <a:off x="395288" y="2420938"/>
            <a:ext cx="8280400" cy="2808287"/>
          </a:xfrm>
        </p:spPr>
        <p:txBody>
          <a:bodyPr/>
          <a:lstStyle/>
          <a:p>
            <a:pPr eaLnBrk="1" hangingPunct="1">
              <a:lnSpc>
                <a:spcPct val="90000"/>
              </a:lnSpc>
            </a:pPr>
            <a:r>
              <a:rPr lang="pl-PL" altLang="it-IT" dirty="0"/>
              <a:t>Wykład XII Matematyczne zasady filozofii przyrody* (1687)</a:t>
            </a:r>
          </a:p>
          <a:p>
            <a:pPr eaLnBrk="1" hangingPunct="1">
              <a:lnSpc>
                <a:spcPct val="90000"/>
              </a:lnSpc>
            </a:pPr>
            <a:endParaRPr lang="pl-PL" altLang="it-IT" dirty="0"/>
          </a:p>
          <a:p>
            <a:pPr eaLnBrk="1" hangingPunct="1">
              <a:lnSpc>
                <a:spcPct val="90000"/>
              </a:lnSpc>
            </a:pPr>
            <a:r>
              <a:rPr lang="pl-PL" altLang="it-IT" dirty="0"/>
              <a:t>Kartezjusz, Pascal, Newton*</a:t>
            </a:r>
          </a:p>
          <a:p>
            <a:pPr eaLnBrk="1" hangingPunct="1">
              <a:lnSpc>
                <a:spcPct val="90000"/>
              </a:lnSpc>
            </a:pPr>
            <a:endParaRPr lang="pl-PL" altLang="it-IT" dirty="0"/>
          </a:p>
          <a:p>
            <a:pPr eaLnBrk="1" hangingPunct="1">
              <a:lnSpc>
                <a:spcPct val="90000"/>
              </a:lnSpc>
            </a:pPr>
            <a:endParaRPr lang="pl-PL" altLang="it-IT" dirty="0"/>
          </a:p>
          <a:p>
            <a:pPr eaLnBrk="1" hangingPunct="1">
              <a:lnSpc>
                <a:spcPct val="90000"/>
              </a:lnSpc>
            </a:pPr>
            <a:r>
              <a:rPr lang="pl-PL" altLang="it-IT" sz="2000" dirty="0">
                <a:ea typeface="Arial Unicode MS" pitchFamily="34" charset="-128"/>
              </a:rPr>
              <a:t>Prof. dr hab. inż. Grzegorz Karwasz</a:t>
            </a:r>
          </a:p>
          <a:p>
            <a:pPr eaLnBrk="1" hangingPunct="1">
              <a:lnSpc>
                <a:spcPct val="90000"/>
              </a:lnSpc>
            </a:pPr>
            <a:r>
              <a:rPr lang="pl-PL" altLang="it-IT" sz="2000" i="1" dirty="0">
                <a:ea typeface="Arial Unicode MS" pitchFamily="34" charset="-128"/>
              </a:rPr>
              <a:t>Uniwersytet Mikołaja Kopernika w Toruniu</a:t>
            </a:r>
          </a:p>
          <a:p>
            <a:pPr eaLnBrk="1" hangingPunct="1">
              <a:lnSpc>
                <a:spcPct val="90000"/>
              </a:lnSpc>
            </a:pPr>
            <a:endParaRPr lang="pl-PL" altLang="it-IT" sz="2000" i="1" dirty="0">
              <a:ea typeface="Arial Unicode MS" pitchFamily="34" charset="-128"/>
            </a:endParaRPr>
          </a:p>
          <a:p>
            <a:pPr eaLnBrk="1" hangingPunct="1">
              <a:lnSpc>
                <a:spcPct val="90000"/>
              </a:lnSpc>
            </a:pPr>
            <a:endParaRPr lang="en-AU" altLang="it-IT" sz="2000" i="1" dirty="0">
              <a:ea typeface="Arial Unicode MS" pitchFamily="34" charset="-128"/>
            </a:endParaRPr>
          </a:p>
        </p:txBody>
      </p:sp>
      <p:sp>
        <p:nvSpPr>
          <p:cNvPr id="3076" name="Text Box 4">
            <a:extLst>
              <a:ext uri="{FF2B5EF4-FFF2-40B4-BE49-F238E27FC236}">
                <a16:creationId xmlns:a16="http://schemas.microsoft.com/office/drawing/2014/main" id="{31F3CA61-76A9-CCDD-4C0E-9A74F87B464D}"/>
              </a:ext>
            </a:extLst>
          </p:cNvPr>
          <p:cNvSpPr txBox="1">
            <a:spLocks noChangeArrowheads="1"/>
          </p:cNvSpPr>
          <p:nvPr/>
        </p:nvSpPr>
        <p:spPr bwMode="auto">
          <a:xfrm>
            <a:off x="663575" y="5537200"/>
            <a:ext cx="52613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sz="2000" b="0" i="0" dirty="0" err="1">
                <a:solidFill>
                  <a:srgbClr val="002060"/>
                </a:solidFill>
                <a:effectLst/>
                <a:latin typeface="Arial" panose="020B0604020202020204" pitchFamily="34" charset="0"/>
              </a:rPr>
              <a:t>Ph</a:t>
            </a:r>
            <a:r>
              <a:rPr lang="en-AU" sz="2000" b="0" i="0" dirty="0" err="1">
                <a:solidFill>
                  <a:srgbClr val="002060"/>
                </a:solidFill>
                <a:effectLst/>
                <a:latin typeface="Arial" panose="020B0604020202020204" pitchFamily="34" charset="0"/>
              </a:rPr>
              <a:t>ilosophiae</a:t>
            </a:r>
            <a:r>
              <a:rPr lang="en-AU" sz="2000" b="0" i="0" dirty="0">
                <a:solidFill>
                  <a:srgbClr val="002060"/>
                </a:solidFill>
                <a:effectLst/>
                <a:latin typeface="Arial" panose="020B0604020202020204" pitchFamily="34" charset="0"/>
              </a:rPr>
              <a:t> </a:t>
            </a:r>
            <a:r>
              <a:rPr lang="en-AU" sz="2000" b="0" i="0" dirty="0" err="1">
                <a:solidFill>
                  <a:srgbClr val="002060"/>
                </a:solidFill>
                <a:effectLst/>
                <a:latin typeface="Arial" panose="020B0604020202020204" pitchFamily="34" charset="0"/>
              </a:rPr>
              <a:t>naturalis</a:t>
            </a:r>
            <a:r>
              <a:rPr lang="en-AU" sz="2000" b="0" i="0" dirty="0">
                <a:solidFill>
                  <a:srgbClr val="002060"/>
                </a:solidFill>
                <a:effectLst/>
                <a:latin typeface="Arial" panose="020B0604020202020204" pitchFamily="34" charset="0"/>
              </a:rPr>
              <a:t> principia </a:t>
            </a:r>
            <a:r>
              <a:rPr lang="en-AU" sz="2000" b="0" i="0" dirty="0" err="1">
                <a:solidFill>
                  <a:srgbClr val="002060"/>
                </a:solidFill>
                <a:effectLst/>
                <a:latin typeface="Arial" panose="020B0604020202020204" pitchFamily="34" charset="0"/>
              </a:rPr>
              <a:t>mathematica</a:t>
            </a:r>
            <a:endParaRPr lang="en-AU" altLang="it-IT" sz="2000"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2BD386-8769-173C-BCA6-5213897D164B}"/>
              </a:ext>
            </a:extLst>
          </p:cNvPr>
          <p:cNvSpPr>
            <a:spLocks noGrp="1"/>
          </p:cNvSpPr>
          <p:nvPr>
            <p:ph type="title"/>
          </p:nvPr>
        </p:nvSpPr>
        <p:spPr>
          <a:xfrm>
            <a:off x="-828600" y="84608"/>
            <a:ext cx="5554960" cy="1143000"/>
          </a:xfrm>
        </p:spPr>
        <p:txBody>
          <a:bodyPr/>
          <a:lstStyle/>
          <a:p>
            <a:r>
              <a:rPr lang="pl-PL" sz="3600" dirty="0"/>
              <a:t>Ruchy planet</a:t>
            </a:r>
            <a:endParaRPr lang="en-US" sz="3600" dirty="0"/>
          </a:p>
        </p:txBody>
      </p:sp>
      <p:pic>
        <p:nvPicPr>
          <p:cNvPr id="6146" name="Picture 2">
            <a:extLst>
              <a:ext uri="{FF2B5EF4-FFF2-40B4-BE49-F238E27FC236}">
                <a16:creationId xmlns:a16="http://schemas.microsoft.com/office/drawing/2014/main" id="{BFF198EF-018C-02C2-235A-7CD8AF34E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896374"/>
            <a:ext cx="3230016" cy="5065252"/>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F8263277-6652-FD0B-F78D-61342CA381CF}"/>
              </a:ext>
            </a:extLst>
          </p:cNvPr>
          <p:cNvSpPr txBox="1"/>
          <p:nvPr/>
        </p:nvSpPr>
        <p:spPr>
          <a:xfrm>
            <a:off x="179512" y="6142395"/>
            <a:ext cx="4392488" cy="646331"/>
          </a:xfrm>
          <a:prstGeom prst="rect">
            <a:avLst/>
          </a:prstGeom>
          <a:noFill/>
        </p:spPr>
        <p:txBody>
          <a:bodyPr wrap="square" rtlCol="0">
            <a:spAutoFit/>
          </a:bodyPr>
          <a:lstStyle/>
          <a:p>
            <a:r>
              <a:rPr lang="en-AU" sz="1800" b="0" i="0" dirty="0">
                <a:solidFill>
                  <a:srgbClr val="202122"/>
                </a:solidFill>
                <a:effectLst/>
                <a:latin typeface="Arial" panose="020B0604020202020204" pitchFamily="34" charset="0"/>
              </a:rPr>
              <a:t>Wiry </a:t>
            </a:r>
            <a:r>
              <a:rPr lang="en-AU" sz="1800" b="0" i="0" dirty="0" err="1">
                <a:solidFill>
                  <a:srgbClr val="202122"/>
                </a:solidFill>
                <a:effectLst/>
                <a:latin typeface="Arial" panose="020B0604020202020204" pitchFamily="34" charset="0"/>
              </a:rPr>
              <a:t>eteru</a:t>
            </a:r>
            <a:r>
              <a:rPr lang="en-AU" sz="1800" b="0" i="0" dirty="0">
                <a:solidFill>
                  <a:srgbClr val="202122"/>
                </a:solidFill>
                <a:effectLst/>
                <a:latin typeface="Arial" panose="020B0604020202020204" pitchFamily="34" charset="0"/>
              </a:rPr>
              <a:t> </a:t>
            </a:r>
            <a:r>
              <a:rPr lang="en-AU" sz="1800" b="0" i="0" dirty="0" err="1">
                <a:solidFill>
                  <a:srgbClr val="202122"/>
                </a:solidFill>
                <a:effectLst/>
                <a:latin typeface="Arial" panose="020B0604020202020204" pitchFamily="34" charset="0"/>
              </a:rPr>
              <a:t>wokół</a:t>
            </a:r>
            <a:r>
              <a:rPr lang="en-AU" sz="1800" b="0" i="0" dirty="0">
                <a:solidFill>
                  <a:srgbClr val="202122"/>
                </a:solidFill>
                <a:effectLst/>
                <a:latin typeface="Arial" panose="020B0604020202020204" pitchFamily="34" charset="0"/>
              </a:rPr>
              <a:t> planet (</a:t>
            </a:r>
            <a:r>
              <a:rPr lang="en-AU" sz="1800" b="0" i="0" dirty="0" err="1">
                <a:solidFill>
                  <a:srgbClr val="202122"/>
                </a:solidFill>
                <a:effectLst/>
                <a:latin typeface="Arial" panose="020B0604020202020204" pitchFamily="34" charset="0"/>
              </a:rPr>
              <a:t>ilustracja</a:t>
            </a:r>
            <a:r>
              <a:rPr lang="en-AU" sz="1800" b="0" i="0" dirty="0">
                <a:solidFill>
                  <a:srgbClr val="202122"/>
                </a:solidFill>
                <a:effectLst/>
                <a:latin typeface="Arial" panose="020B0604020202020204" pitchFamily="34" charset="0"/>
              </a:rPr>
              <a:t> z </a:t>
            </a:r>
            <a:r>
              <a:rPr lang="en-AU" sz="1800" b="0" i="1" dirty="0">
                <a:solidFill>
                  <a:srgbClr val="202122"/>
                </a:solidFill>
                <a:effectLst/>
                <a:latin typeface="Arial" panose="020B0604020202020204" pitchFamily="34" charset="0"/>
              </a:rPr>
              <a:t>Principia philosophiae</a:t>
            </a:r>
            <a:r>
              <a:rPr lang="en-AU" sz="1800" b="0" i="0" dirty="0">
                <a:solidFill>
                  <a:srgbClr val="202122"/>
                </a:solidFill>
                <a:effectLst/>
                <a:latin typeface="Arial" panose="020B0604020202020204" pitchFamily="34" charset="0"/>
              </a:rPr>
              <a:t>, 1644)</a:t>
            </a:r>
            <a:endParaRPr lang="en-US" sz="1800" dirty="0"/>
          </a:p>
        </p:txBody>
      </p:sp>
      <p:pic>
        <p:nvPicPr>
          <p:cNvPr id="4" name="Picture 4">
            <a:extLst>
              <a:ext uri="{FF2B5EF4-FFF2-40B4-BE49-F238E27FC236}">
                <a16:creationId xmlns:a16="http://schemas.microsoft.com/office/drawing/2014/main" id="{0AE5F86D-1BB3-04E6-76C5-40B2FC3BA8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35626"/>
            <a:ext cx="2876065" cy="285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A9C3283-0FA8-B113-A477-866AADCCD9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8120" y="3406409"/>
            <a:ext cx="2876064" cy="3164329"/>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528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6391AE-95E0-E036-7379-4986E9062B56}"/>
              </a:ext>
            </a:extLst>
          </p:cNvPr>
          <p:cNvSpPr>
            <a:spLocks noGrp="1"/>
          </p:cNvSpPr>
          <p:nvPr>
            <p:ph type="title"/>
          </p:nvPr>
        </p:nvSpPr>
        <p:spPr>
          <a:xfrm>
            <a:off x="323528" y="-171400"/>
            <a:ext cx="8229600" cy="1143000"/>
          </a:xfrm>
        </p:spPr>
        <p:txBody>
          <a:bodyPr/>
          <a:lstStyle/>
          <a:p>
            <a:r>
              <a:rPr lang="pl-PL" sz="3600" dirty="0"/>
              <a:t>Pole magnetyczne Ziemi</a:t>
            </a:r>
            <a:endParaRPr lang="en-US" sz="3600" dirty="0"/>
          </a:p>
        </p:txBody>
      </p:sp>
      <p:pic>
        <p:nvPicPr>
          <p:cNvPr id="3074" name="Picture 2">
            <a:extLst>
              <a:ext uri="{FF2B5EF4-FFF2-40B4-BE49-F238E27FC236}">
                <a16:creationId xmlns:a16="http://schemas.microsoft.com/office/drawing/2014/main" id="{34326545-75D2-B932-6D79-69B5A90E8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954" y="863114"/>
            <a:ext cx="6828717" cy="48559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A6DA18E-25DD-4E51-5560-56E0BAAE5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71600" y="863114"/>
            <a:ext cx="4438946" cy="4855976"/>
          </a:xfrm>
          <a:prstGeom prst="rect">
            <a:avLst/>
          </a:prstGeom>
          <a:noFill/>
          <a:extLst>
            <a:ext uri="{909E8E84-426E-40DD-AFC4-6F175D3DCCD1}">
              <a14:hiddenFill xmlns:a14="http://schemas.microsoft.com/office/drawing/2010/main">
                <a:solidFill>
                  <a:srgbClr val="00B8FF"/>
                </a:solidFill>
              </a14:hiddenFill>
            </a:ext>
          </a:extLst>
        </p:spPr>
      </p:pic>
      <p:sp>
        <p:nvSpPr>
          <p:cNvPr id="5" name="pole tekstowe 4">
            <a:extLst>
              <a:ext uri="{FF2B5EF4-FFF2-40B4-BE49-F238E27FC236}">
                <a16:creationId xmlns:a16="http://schemas.microsoft.com/office/drawing/2014/main" id="{2E0AA1F5-713B-5C6F-90E4-03F4E0C82F6A}"/>
              </a:ext>
            </a:extLst>
          </p:cNvPr>
          <p:cNvSpPr txBox="1"/>
          <p:nvPr/>
        </p:nvSpPr>
        <p:spPr>
          <a:xfrm>
            <a:off x="909608" y="5805620"/>
            <a:ext cx="6534080" cy="1367747"/>
          </a:xfrm>
          <a:prstGeom prst="rect">
            <a:avLst/>
          </a:prstGeom>
          <a:noFill/>
        </p:spPr>
        <p:txBody>
          <a:bodyPr wrap="square">
            <a:spAutoFit/>
          </a:bodyPr>
          <a:lstStyle/>
          <a:p>
            <a:pPr>
              <a:spcBef>
                <a:spcPts val="0"/>
              </a:spcBef>
              <a:buClr>
                <a:srgbClr val="000000"/>
              </a:buClr>
              <a:buFont typeface="Times New Roman" panose="02020603050405020304" pitchFamily="18" charset="0"/>
              <a:buNone/>
            </a:pPr>
            <a:r>
              <a:rPr lang="pl-PL" sz="1600" b="0" i="0" dirty="0">
                <a:solidFill>
                  <a:srgbClr val="202122"/>
                </a:solidFill>
                <a:effectLst/>
                <a:latin typeface="Arial" panose="020B0604020202020204" pitchFamily="34" charset="0"/>
              </a:rPr>
              <a:t>Pole magnetyczne ziemi w </a:t>
            </a:r>
            <a:r>
              <a:rPr lang="pl-PL" sz="1600" b="0" i="1" dirty="0" err="1">
                <a:solidFill>
                  <a:srgbClr val="202122"/>
                </a:solidFill>
                <a:effectLst/>
                <a:latin typeface="Arial" panose="020B0604020202020204" pitchFamily="34" charset="0"/>
              </a:rPr>
              <a:t>Specimina</a:t>
            </a:r>
            <a:r>
              <a:rPr lang="pl-PL" sz="1600" b="0" i="1" dirty="0">
                <a:solidFill>
                  <a:srgbClr val="202122"/>
                </a:solidFill>
                <a:effectLst/>
                <a:latin typeface="Arial" panose="020B0604020202020204" pitchFamily="34" charset="0"/>
              </a:rPr>
              <a:t> </a:t>
            </a:r>
            <a:r>
              <a:rPr lang="pl-PL" sz="1600" b="0" i="1" dirty="0" err="1">
                <a:solidFill>
                  <a:srgbClr val="202122"/>
                </a:solidFill>
                <a:effectLst/>
                <a:latin typeface="Arial" panose="020B0604020202020204" pitchFamily="34" charset="0"/>
              </a:rPr>
              <a:t>philosophiae</a:t>
            </a:r>
            <a:r>
              <a:rPr lang="pl-PL" sz="1600" b="0" i="0" dirty="0">
                <a:solidFill>
                  <a:srgbClr val="202122"/>
                </a:solidFill>
                <a:effectLst/>
                <a:latin typeface="Arial" panose="020B0604020202020204" pitchFamily="34" charset="0"/>
              </a:rPr>
              <a:t> (1644)</a:t>
            </a:r>
            <a:endParaRPr lang="pl-PL" altLang="it-IT" sz="1600" dirty="0"/>
          </a:p>
          <a:p>
            <a:pPr>
              <a:spcBef>
                <a:spcPts val="0"/>
              </a:spcBef>
              <a:buClr>
                <a:srgbClr val="000000"/>
              </a:buClr>
              <a:buFont typeface="Times New Roman" panose="02020603050405020304" pitchFamily="18" charset="0"/>
              <a:buNone/>
            </a:pPr>
            <a:r>
              <a:rPr lang="pl-PL" altLang="it-IT" sz="1400" dirty="0">
                <a:hlinkClick r:id="rId4"/>
              </a:rPr>
              <a:t>https://pl.wikipedia.org/wiki/Ren%C3%A9_Descartes</a:t>
            </a:r>
            <a:endParaRPr lang="pl-PL" altLang="it-IT" sz="1400" dirty="0"/>
          </a:p>
          <a:p>
            <a:pPr>
              <a:spcBef>
                <a:spcPts val="0"/>
              </a:spcBef>
              <a:buClr>
                <a:srgbClr val="000000"/>
              </a:buClr>
              <a:buFont typeface="Times New Roman" panose="02020603050405020304" pitchFamily="18" charset="0"/>
              <a:buNone/>
            </a:pPr>
            <a:endParaRPr lang="pl-PL" altLang="it-IT" sz="1400" dirty="0"/>
          </a:p>
          <a:p>
            <a:pPr>
              <a:spcBef>
                <a:spcPts val="0"/>
              </a:spcBef>
              <a:buClr>
                <a:srgbClr val="000000"/>
              </a:buClr>
              <a:buFont typeface="Times New Roman" panose="02020603050405020304" pitchFamily="18" charset="0"/>
              <a:buNone/>
            </a:pPr>
            <a:r>
              <a:rPr lang="pl-PL" altLang="it-IT" sz="1600" dirty="0" err="1"/>
              <a:t>Glatzmaier</a:t>
            </a:r>
            <a:r>
              <a:rPr lang="pl-PL" altLang="it-IT" sz="1600" dirty="0"/>
              <a:t> and </a:t>
            </a:r>
            <a:r>
              <a:rPr lang="pl-PL" altLang="it-IT" sz="1600" dirty="0" err="1"/>
              <a:t>Roberts</a:t>
            </a:r>
            <a:r>
              <a:rPr lang="pl-PL" altLang="it-IT" sz="1600" dirty="0"/>
              <a:t> 1995</a:t>
            </a:r>
          </a:p>
          <a:p>
            <a:pPr>
              <a:lnSpc>
                <a:spcPct val="93000"/>
              </a:lnSpc>
              <a:spcBef>
                <a:spcPct val="50000"/>
              </a:spcBef>
              <a:buClr>
                <a:srgbClr val="000000"/>
              </a:buClr>
              <a:buFont typeface="Times New Roman" panose="02020603050405020304" pitchFamily="18" charset="0"/>
              <a:buNone/>
            </a:pPr>
            <a:endParaRPr lang="pl-PL" altLang="it-IT" sz="1600" dirty="0">
              <a:solidFill>
                <a:srgbClr val="FF9900"/>
              </a:solidFill>
            </a:endParaRPr>
          </a:p>
        </p:txBody>
      </p:sp>
    </p:spTree>
    <p:extLst>
      <p:ext uri="{BB962C8B-B14F-4D97-AF65-F5344CB8AC3E}">
        <p14:creationId xmlns:p14="http://schemas.microsoft.com/office/powerpoint/2010/main" val="4135661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19A76D-9EC5-98E7-1647-A44F31F37EA9}"/>
              </a:ext>
            </a:extLst>
          </p:cNvPr>
          <p:cNvSpPr>
            <a:spLocks noGrp="1"/>
          </p:cNvSpPr>
          <p:nvPr>
            <p:ph type="title"/>
          </p:nvPr>
        </p:nvSpPr>
        <p:spPr>
          <a:xfrm>
            <a:off x="457200" y="-99392"/>
            <a:ext cx="8229600" cy="1143000"/>
          </a:xfrm>
        </p:spPr>
        <p:txBody>
          <a:bodyPr/>
          <a:lstStyle/>
          <a:p>
            <a:r>
              <a:rPr lang="pl-PL" sz="3600" dirty="0"/>
              <a:t>Św. Albert: „zmysł wspólny”</a:t>
            </a:r>
            <a:endParaRPr lang="en-US" sz="3600" dirty="0"/>
          </a:p>
        </p:txBody>
      </p:sp>
      <p:pic>
        <p:nvPicPr>
          <p:cNvPr id="5122" name="Picture 2">
            <a:extLst>
              <a:ext uri="{FF2B5EF4-FFF2-40B4-BE49-F238E27FC236}">
                <a16:creationId xmlns:a16="http://schemas.microsoft.com/office/drawing/2014/main" id="{96A26A4B-559E-0792-F648-52593BFBD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192" y="828740"/>
            <a:ext cx="2919958" cy="3557040"/>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a:extLst>
              <a:ext uri="{FF2B5EF4-FFF2-40B4-BE49-F238E27FC236}">
                <a16:creationId xmlns:a16="http://schemas.microsoft.com/office/drawing/2014/main" id="{ACD6009F-1D00-3DBD-2C4F-3870D0683851}"/>
              </a:ext>
            </a:extLst>
          </p:cNvPr>
          <p:cNvSpPr txBox="1"/>
          <p:nvPr/>
        </p:nvSpPr>
        <p:spPr>
          <a:xfrm>
            <a:off x="127534" y="6310413"/>
            <a:ext cx="8892480" cy="492443"/>
          </a:xfrm>
          <a:prstGeom prst="rect">
            <a:avLst/>
          </a:prstGeom>
          <a:noFill/>
        </p:spPr>
        <p:txBody>
          <a:bodyPr wrap="square">
            <a:spAutoFit/>
          </a:bodyPr>
          <a:lstStyle/>
          <a:p>
            <a:r>
              <a:rPr lang="en-US" sz="1300" dirty="0">
                <a:hlinkClick r:id="rId3"/>
              </a:rPr>
              <a:t>https://bpb-us-e1.wpmucdn.com/sites.dartmouth.edu/dist/0/2024/files/2008/05/picture-101.png</a:t>
            </a:r>
            <a:endParaRPr lang="pl-PL" sz="1300" dirty="0"/>
          </a:p>
          <a:p>
            <a:r>
              <a:rPr lang="en-US" sz="1300" dirty="0"/>
              <a:t>https://pl.wikipedia.org/wiki/Plik:Descartes;_A_Treatise_on_the_formation_of_the_foetus_Wellcome_L0017416.jpg</a:t>
            </a:r>
          </a:p>
        </p:txBody>
      </p:sp>
      <p:pic>
        <p:nvPicPr>
          <p:cNvPr id="5124" name="Picture 4">
            <a:extLst>
              <a:ext uri="{FF2B5EF4-FFF2-40B4-BE49-F238E27FC236}">
                <a16:creationId xmlns:a16="http://schemas.microsoft.com/office/drawing/2014/main" id="{932F7A62-9AE1-966A-692F-811130195E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3350" y="759646"/>
            <a:ext cx="5200650" cy="4695825"/>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368F7462-4D5D-8260-7B30-70E9C9E32334}"/>
              </a:ext>
            </a:extLst>
          </p:cNvPr>
          <p:cNvSpPr txBox="1"/>
          <p:nvPr/>
        </p:nvSpPr>
        <p:spPr>
          <a:xfrm>
            <a:off x="65544" y="4352644"/>
            <a:ext cx="3888432" cy="1323439"/>
          </a:xfrm>
          <a:prstGeom prst="rect">
            <a:avLst/>
          </a:prstGeom>
          <a:noFill/>
        </p:spPr>
        <p:txBody>
          <a:bodyPr wrap="square">
            <a:spAutoFit/>
          </a:bodyPr>
          <a:lstStyle/>
          <a:p>
            <a:r>
              <a:rPr lang="pl-PL" sz="1600" b="0" i="0" dirty="0">
                <a:solidFill>
                  <a:srgbClr val="202122"/>
                </a:solidFill>
                <a:effectLst/>
                <a:latin typeface="Arial" panose="020B0604020202020204" pitchFamily="34" charset="0"/>
              </a:rPr>
              <a:t>Wrażenia zmysłowe przenoszone są </a:t>
            </a:r>
            <a:r>
              <a:rPr lang="pl-PL" sz="1600" b="0" i="0" u="none" strike="noStrike" dirty="0">
                <a:effectLst/>
                <a:latin typeface="Arial" panose="020B0604020202020204" pitchFamily="34" charset="0"/>
              </a:rPr>
              <a:t>nerwami</a:t>
            </a:r>
            <a:r>
              <a:rPr lang="pl-PL" sz="1600" b="0" i="0" dirty="0">
                <a:solidFill>
                  <a:srgbClr val="202122"/>
                </a:solidFill>
                <a:effectLst/>
                <a:latin typeface="Arial" panose="020B0604020202020204" pitchFamily="34" charset="0"/>
              </a:rPr>
              <a:t> do </a:t>
            </a:r>
            <a:r>
              <a:rPr lang="pl-PL" sz="1600" b="0" i="0" u="none" strike="noStrike" dirty="0">
                <a:effectLst/>
                <a:latin typeface="Arial" panose="020B0604020202020204" pitchFamily="34" charset="0"/>
              </a:rPr>
              <a:t>szyszynki</a:t>
            </a:r>
            <a:r>
              <a:rPr lang="pl-PL" sz="1600" b="0" i="0" dirty="0">
                <a:solidFill>
                  <a:srgbClr val="202122"/>
                </a:solidFill>
                <a:effectLst/>
                <a:latin typeface="Arial" panose="020B0604020202020204" pitchFamily="34" charset="0"/>
              </a:rPr>
              <a:t>, gdzie powstaje reakcja, przekazywana nerwami do </a:t>
            </a:r>
            <a:r>
              <a:rPr lang="pl-PL" sz="1600" b="0" i="0" u="none" strike="noStrike" dirty="0">
                <a:effectLst/>
                <a:latin typeface="Arial" panose="020B0604020202020204" pitchFamily="34" charset="0"/>
              </a:rPr>
              <a:t>mięśni</a:t>
            </a:r>
            <a:r>
              <a:rPr lang="pl-PL" sz="1600" b="0" i="0" dirty="0">
                <a:solidFill>
                  <a:srgbClr val="202122"/>
                </a:solidFill>
                <a:effectLst/>
                <a:latin typeface="Arial" panose="020B0604020202020204" pitchFamily="34" charset="0"/>
              </a:rPr>
              <a:t> (ilustracja z </a:t>
            </a:r>
            <a:r>
              <a:rPr lang="pl-PL" sz="1600" b="0" i="1" dirty="0" err="1">
                <a:solidFill>
                  <a:srgbClr val="202122"/>
                </a:solidFill>
                <a:effectLst/>
                <a:latin typeface="Arial" panose="020B0604020202020204" pitchFamily="34" charset="0"/>
              </a:rPr>
              <a:t>L’homme</a:t>
            </a:r>
            <a:r>
              <a:rPr lang="pl-PL" sz="1600" b="0" i="1" dirty="0">
                <a:solidFill>
                  <a:srgbClr val="202122"/>
                </a:solidFill>
                <a:effectLst/>
                <a:latin typeface="Arial" panose="020B0604020202020204" pitchFamily="34" charset="0"/>
              </a:rPr>
              <a:t>, et </a:t>
            </a:r>
            <a:r>
              <a:rPr lang="pl-PL" sz="1600" b="0" i="1" dirty="0" err="1">
                <a:solidFill>
                  <a:srgbClr val="202122"/>
                </a:solidFill>
                <a:effectLst/>
                <a:latin typeface="Arial" panose="020B0604020202020204" pitchFamily="34" charset="0"/>
              </a:rPr>
              <a:t>un</a:t>
            </a:r>
            <a:r>
              <a:rPr lang="pl-PL" sz="1600" b="0" i="1" dirty="0">
                <a:solidFill>
                  <a:srgbClr val="202122"/>
                </a:solidFill>
                <a:effectLst/>
                <a:latin typeface="Arial" panose="020B0604020202020204" pitchFamily="34" charset="0"/>
              </a:rPr>
              <a:t> </a:t>
            </a:r>
            <a:r>
              <a:rPr lang="pl-PL" sz="1600" b="0" i="1" dirty="0" err="1">
                <a:solidFill>
                  <a:srgbClr val="202122"/>
                </a:solidFill>
                <a:effectLst/>
                <a:latin typeface="Arial" panose="020B0604020202020204" pitchFamily="34" charset="0"/>
              </a:rPr>
              <a:t>Traitté</a:t>
            </a:r>
            <a:r>
              <a:rPr lang="pl-PL" sz="1600" b="0" i="1" dirty="0">
                <a:solidFill>
                  <a:srgbClr val="202122"/>
                </a:solidFill>
                <a:effectLst/>
                <a:latin typeface="Arial" panose="020B0604020202020204" pitchFamily="34" charset="0"/>
              </a:rPr>
              <a:t> de la </a:t>
            </a:r>
            <a:r>
              <a:rPr lang="pl-PL" sz="1600" b="0" i="1" dirty="0" err="1">
                <a:solidFill>
                  <a:srgbClr val="202122"/>
                </a:solidFill>
                <a:effectLst/>
                <a:latin typeface="Arial" panose="020B0604020202020204" pitchFamily="34" charset="0"/>
              </a:rPr>
              <a:t>formation</a:t>
            </a:r>
            <a:r>
              <a:rPr lang="pl-PL" sz="1600" b="0" i="1" dirty="0">
                <a:solidFill>
                  <a:srgbClr val="202122"/>
                </a:solidFill>
                <a:effectLst/>
                <a:latin typeface="Arial" panose="020B0604020202020204" pitchFamily="34" charset="0"/>
              </a:rPr>
              <a:t> </a:t>
            </a:r>
            <a:r>
              <a:rPr lang="pl-PL" sz="1600" b="0" i="1" dirty="0" err="1">
                <a:solidFill>
                  <a:srgbClr val="202122"/>
                </a:solidFill>
                <a:effectLst/>
                <a:latin typeface="Arial" panose="020B0604020202020204" pitchFamily="34" charset="0"/>
              </a:rPr>
              <a:t>du</a:t>
            </a:r>
            <a:r>
              <a:rPr lang="pl-PL" sz="1600" b="0" i="1" dirty="0">
                <a:solidFill>
                  <a:srgbClr val="202122"/>
                </a:solidFill>
                <a:effectLst/>
                <a:latin typeface="Arial" panose="020B0604020202020204" pitchFamily="34" charset="0"/>
              </a:rPr>
              <a:t> </a:t>
            </a:r>
            <a:r>
              <a:rPr lang="pl-PL" sz="1600" b="0" i="1" dirty="0" err="1">
                <a:solidFill>
                  <a:srgbClr val="202122"/>
                </a:solidFill>
                <a:effectLst/>
                <a:latin typeface="Arial" panose="020B0604020202020204" pitchFamily="34" charset="0"/>
              </a:rPr>
              <a:t>foetus</a:t>
            </a:r>
            <a:r>
              <a:rPr lang="pl-PL" sz="1600" b="0" i="0" dirty="0">
                <a:solidFill>
                  <a:srgbClr val="202122"/>
                </a:solidFill>
                <a:effectLst/>
                <a:latin typeface="Arial" panose="020B0604020202020204" pitchFamily="34" charset="0"/>
              </a:rPr>
              <a:t>, 1664)</a:t>
            </a:r>
            <a:endParaRPr lang="en-US" sz="1600" dirty="0"/>
          </a:p>
        </p:txBody>
      </p:sp>
      <p:sp>
        <p:nvSpPr>
          <p:cNvPr id="7" name="pole tekstowe 6">
            <a:extLst>
              <a:ext uri="{FF2B5EF4-FFF2-40B4-BE49-F238E27FC236}">
                <a16:creationId xmlns:a16="http://schemas.microsoft.com/office/drawing/2014/main" id="{D5E22F17-1A12-B458-3B82-B43F251A5BB4}"/>
              </a:ext>
            </a:extLst>
          </p:cNvPr>
          <p:cNvSpPr txBox="1"/>
          <p:nvPr/>
        </p:nvSpPr>
        <p:spPr>
          <a:xfrm>
            <a:off x="209228" y="5681280"/>
            <a:ext cx="9083352" cy="646331"/>
          </a:xfrm>
          <a:prstGeom prst="rect">
            <a:avLst/>
          </a:prstGeom>
          <a:noFill/>
        </p:spPr>
        <p:txBody>
          <a:bodyPr wrap="square" rtlCol="0">
            <a:spAutoFit/>
          </a:bodyPr>
          <a:lstStyle/>
          <a:p>
            <a:r>
              <a:rPr lang="pl-PL" sz="1800" dirty="0"/>
              <a:t>Michał Zembrzuski, </a:t>
            </a:r>
            <a:r>
              <a:rPr lang="pl-PL" sz="1800" i="1" dirty="0"/>
              <a:t>Od zmysłu wspólnego do pamięci i przypominania. Koncepcja zmysłów wewnętrznych w teorii poznania św. Tomasza z Akwinu</a:t>
            </a:r>
            <a:r>
              <a:rPr lang="pl-PL" sz="1800" dirty="0"/>
              <a:t>, Warszawa 2015</a:t>
            </a:r>
            <a:endParaRPr lang="en-US" sz="1800" dirty="0"/>
          </a:p>
        </p:txBody>
      </p:sp>
    </p:spTree>
    <p:extLst>
      <p:ext uri="{BB962C8B-B14F-4D97-AF65-F5344CB8AC3E}">
        <p14:creationId xmlns:p14="http://schemas.microsoft.com/office/powerpoint/2010/main" val="626101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a:extLst>
              <a:ext uri="{FF2B5EF4-FFF2-40B4-BE49-F238E27FC236}">
                <a16:creationId xmlns:a16="http://schemas.microsoft.com/office/drawing/2014/main" id="{EF833A8A-5232-F369-9C31-C4D34010F6CF}"/>
              </a:ext>
            </a:extLst>
          </p:cNvPr>
          <p:cNvSpPr>
            <a:spLocks noGrp="1" noChangeArrowheads="1"/>
          </p:cNvSpPr>
          <p:nvPr>
            <p:ph type="title"/>
          </p:nvPr>
        </p:nvSpPr>
        <p:spPr>
          <a:xfrm>
            <a:off x="428625" y="30163"/>
            <a:ext cx="8229600" cy="1143000"/>
          </a:xfrm>
        </p:spPr>
        <p:txBody>
          <a:bodyPr/>
          <a:lstStyle/>
          <a:p>
            <a:r>
              <a:rPr lang="pl-PL" altLang="en-US" sz="3600" dirty="0"/>
              <a:t>Poglądy Kartezjusza</a:t>
            </a:r>
            <a:endParaRPr lang="en-US" altLang="en-US" sz="3600" dirty="0"/>
          </a:p>
        </p:txBody>
      </p:sp>
      <p:sp>
        <p:nvSpPr>
          <p:cNvPr id="3" name="Symbol zastępczy zawartości 2">
            <a:extLst>
              <a:ext uri="{FF2B5EF4-FFF2-40B4-BE49-F238E27FC236}">
                <a16:creationId xmlns:a16="http://schemas.microsoft.com/office/drawing/2014/main" id="{7F18FE99-1C54-8DE2-434F-3E909FAF7100}"/>
              </a:ext>
            </a:extLst>
          </p:cNvPr>
          <p:cNvSpPr>
            <a:spLocks noGrp="1"/>
          </p:cNvSpPr>
          <p:nvPr>
            <p:ph idx="1"/>
          </p:nvPr>
        </p:nvSpPr>
        <p:spPr>
          <a:xfrm>
            <a:off x="250825" y="1052513"/>
            <a:ext cx="8785225" cy="4525962"/>
          </a:xfrm>
        </p:spPr>
        <p:txBody>
          <a:bodyPr/>
          <a:lstStyle/>
          <a:p>
            <a:pPr marL="0" indent="0">
              <a:buFontTx/>
              <a:buNone/>
              <a:defRPr/>
            </a:pPr>
            <a:r>
              <a:rPr lang="pl-PL" sz="1800" dirty="0"/>
              <a:t>1. METAFIZYKA. 1. Metoda. Gdy Kartezjusz postanowił dokonać reformy nauki, stan jej był niepomyślny: scholastyka była skończona, a Odrodzenie do pozytywnych wyników nie doszło. Główne dzieła Bacona i Galileusza nie były jeszcze napisane. Zresztą rozwiązania Bacona nie zadowoliło Kartezjusza, a reforma Galileusza ograniczała się do nauki empirycznej i nie obejmowała filozofii. Przyczynę niezadowalającego stanu nauk Kartezjusz widział w braku odpowiedniej metody.  </a:t>
            </a:r>
          </a:p>
          <a:p>
            <a:pPr marL="0" indent="0">
              <a:buFontTx/>
              <a:buNone/>
              <a:defRPr/>
            </a:pPr>
            <a:r>
              <a:rPr lang="pl-PL" sz="1800" dirty="0"/>
              <a:t>Miarą niezawodnej wiedzy była dla Kartezjusza </a:t>
            </a:r>
            <a:r>
              <a:rPr lang="pl-PL" sz="1800" spc="100" dirty="0"/>
              <a:t>jasność i wyraźność</a:t>
            </a:r>
            <a:r>
              <a:rPr lang="pl-PL" sz="1800" dirty="0"/>
              <a:t>. […] Jasne i wyraźne było dla Kartezjusza to, co </a:t>
            </a:r>
            <a:r>
              <a:rPr lang="pl-PL" sz="1800" spc="100" dirty="0"/>
              <a:t>proste. […] metoda analityczna</a:t>
            </a:r>
            <a:r>
              <a:rPr lang="pl-PL" sz="1800" dirty="0"/>
              <a:t>, jaka jest stosowana w arytmetyce [przekształcanie równań, krok po kroku]</a:t>
            </a:r>
          </a:p>
          <a:p>
            <a:pPr marL="0" indent="0">
              <a:buFontTx/>
              <a:buNone/>
              <a:defRPr/>
            </a:pPr>
            <a:r>
              <a:rPr lang="pl-PL" sz="1800" cap="small" dirty="0"/>
              <a:t>2. Cogito, ergo sum. </a:t>
            </a:r>
            <a:r>
              <a:rPr lang="pl-PL" sz="1800" dirty="0"/>
              <a:t>[…] Tymczasem </a:t>
            </a:r>
            <a:r>
              <a:rPr lang="pl-PL" sz="1800" spc="100" dirty="0"/>
              <a:t>właśnie w wątpieniu </a:t>
            </a:r>
            <a:r>
              <a:rPr lang="pl-PL" sz="1800" dirty="0"/>
              <a:t>znalazła się </a:t>
            </a:r>
            <a:r>
              <a:rPr lang="pl-PL" sz="1800" spc="100" dirty="0"/>
              <a:t>ostoja pewności</a:t>
            </a:r>
            <a:r>
              <a:rPr lang="pl-PL" sz="1800" dirty="0"/>
              <a:t>. </a:t>
            </a:r>
            <a:r>
              <a:rPr lang="pl-PL" sz="1800" spc="200" dirty="0"/>
              <a:t>Jeśli </a:t>
            </a:r>
            <a:r>
              <a:rPr lang="pl-PL" sz="1800" dirty="0"/>
              <a:t>bowiem </a:t>
            </a:r>
            <a:r>
              <a:rPr lang="pl-PL" sz="1800" spc="100" dirty="0"/>
              <a:t>wątpię, to myślę</a:t>
            </a:r>
            <a:r>
              <a:rPr lang="pl-PL" sz="1800" dirty="0"/>
              <a:t>; </a:t>
            </a:r>
            <a:r>
              <a:rPr lang="pl-PL" sz="1800" spc="100" dirty="0"/>
              <a:t>myśl istnieje </a:t>
            </a:r>
            <a:r>
              <a:rPr lang="pl-PL" sz="1800" dirty="0"/>
              <a:t>(</a:t>
            </a:r>
            <a:r>
              <a:rPr lang="pl-PL" sz="1800" i="1" dirty="0" err="1"/>
              <a:t>cogitatio</a:t>
            </a:r>
            <a:r>
              <a:rPr lang="pl-PL" sz="1800" i="1" dirty="0"/>
              <a:t> </a:t>
            </a:r>
            <a:r>
              <a:rPr lang="pl-PL" sz="1800" i="1" dirty="0" err="1"/>
              <a:t>est</a:t>
            </a:r>
            <a:r>
              <a:rPr lang="pl-PL" sz="1800" dirty="0"/>
              <a:t>), </a:t>
            </a:r>
            <a:r>
              <a:rPr lang="pl-PL" sz="1800" spc="100" dirty="0"/>
              <a:t>choćbym śnił lub choćby mię zły demon wprowadzał w błąd</a:t>
            </a:r>
            <a:r>
              <a:rPr lang="pl-PL" sz="1800" dirty="0"/>
              <a:t>. […] Był to prosty zwrot, ale wystarczał, by dokonać przewrotu. Kartezjusz wskazał, że </a:t>
            </a:r>
            <a:r>
              <a:rPr lang="pl-PL" sz="1800" spc="100" dirty="0"/>
              <a:t>fundamentu wiedzy </a:t>
            </a:r>
            <a:r>
              <a:rPr lang="pl-PL" sz="1800" dirty="0"/>
              <a:t>szukać należy nie w świecie zewnętrznym, lecz w </a:t>
            </a:r>
            <a:r>
              <a:rPr lang="pl-PL" sz="1800" spc="100" dirty="0"/>
              <a:t>człowieku</a:t>
            </a:r>
            <a:r>
              <a:rPr lang="pl-PL" sz="1800" dirty="0"/>
              <a:t>, nie w przedmiocie, ale w </a:t>
            </a:r>
            <a:r>
              <a:rPr lang="pl-PL" sz="1800" spc="100" dirty="0"/>
              <a:t>podmiocie</a:t>
            </a:r>
            <a:r>
              <a:rPr lang="pl-PL" sz="1800" dirty="0"/>
              <a:t>, nie w materii, lecz w </a:t>
            </a:r>
            <a:r>
              <a:rPr lang="pl-PL" sz="1800" spc="100" dirty="0"/>
              <a:t>świadomym duchu. </a:t>
            </a:r>
            <a:r>
              <a:rPr lang="pl-PL" sz="1800" dirty="0"/>
              <a:t>W myśli Kartezjusz znalazł „punkt archimedesowy” dla filozofii, wystarczający by oprzeć na nim przekonanie o istnieniu </a:t>
            </a:r>
            <a:r>
              <a:rPr lang="pl-PL" sz="1800" spc="100" dirty="0"/>
              <a:t>jaźni</a:t>
            </a:r>
            <a:r>
              <a:rPr lang="pl-PL" sz="1800" dirty="0"/>
              <a:t>, a pośrednio także o istnieniu </a:t>
            </a:r>
            <a:r>
              <a:rPr lang="pl-PL" sz="1800" spc="100" dirty="0"/>
              <a:t>Boga</a:t>
            </a:r>
            <a:r>
              <a:rPr lang="pl-PL" sz="1800" dirty="0"/>
              <a:t> i istnieniu </a:t>
            </a:r>
            <a:r>
              <a:rPr lang="pl-PL" sz="1800" spc="100" dirty="0"/>
              <a:t>ciał</a:t>
            </a:r>
            <a:r>
              <a:rPr lang="pl-PL" sz="1800" dirty="0"/>
              <a:t>. </a:t>
            </a:r>
          </a:p>
          <a:p>
            <a:pPr marL="0" indent="0">
              <a:buFontTx/>
              <a:buNone/>
              <a:defRPr/>
            </a:pPr>
            <a:endParaRPr lang="pl-PL" sz="1600" dirty="0"/>
          </a:p>
          <a:p>
            <a:pPr marL="0" indent="0">
              <a:buFontTx/>
              <a:buNone/>
              <a:defRPr/>
            </a:pPr>
            <a:r>
              <a:rPr lang="pl-PL" sz="1600" dirty="0"/>
              <a:t>Wł. Tatarkiewicz, </a:t>
            </a:r>
            <a:r>
              <a:rPr lang="pl-PL" sz="1600" i="1" dirty="0"/>
              <a:t>Historia filozofii</a:t>
            </a:r>
            <a:r>
              <a:rPr lang="pl-PL" sz="1600" dirty="0"/>
              <a:t>, </a:t>
            </a:r>
            <a:r>
              <a:rPr lang="pl-PL" sz="1600" i="1" dirty="0"/>
              <a:t>op. cit</a:t>
            </a:r>
            <a:r>
              <a:rPr lang="pl-PL" sz="1600" dirty="0"/>
              <a:t>. str. 48</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2D67F4-2158-95EA-62A4-DE0482D5B936}"/>
              </a:ext>
            </a:extLst>
          </p:cNvPr>
          <p:cNvSpPr>
            <a:spLocks noGrp="1"/>
          </p:cNvSpPr>
          <p:nvPr>
            <p:ph type="title"/>
          </p:nvPr>
        </p:nvSpPr>
        <p:spPr>
          <a:xfrm>
            <a:off x="457200" y="-77490"/>
            <a:ext cx="8229600" cy="1143000"/>
          </a:xfrm>
        </p:spPr>
        <p:txBody>
          <a:bodyPr/>
          <a:lstStyle/>
          <a:p>
            <a:r>
              <a:rPr lang="pl-PL" sz="3200" dirty="0"/>
              <a:t>Cogito, ergo sum</a:t>
            </a:r>
            <a:endParaRPr lang="en-US" sz="3200" dirty="0"/>
          </a:p>
        </p:txBody>
      </p:sp>
      <p:sp>
        <p:nvSpPr>
          <p:cNvPr id="9" name="pole tekstowe 8">
            <a:extLst>
              <a:ext uri="{FF2B5EF4-FFF2-40B4-BE49-F238E27FC236}">
                <a16:creationId xmlns:a16="http://schemas.microsoft.com/office/drawing/2014/main" id="{7FE1D833-AC3A-12CD-8312-D9F8763F5741}"/>
              </a:ext>
            </a:extLst>
          </p:cNvPr>
          <p:cNvSpPr txBox="1"/>
          <p:nvPr/>
        </p:nvSpPr>
        <p:spPr>
          <a:xfrm>
            <a:off x="379708" y="834934"/>
            <a:ext cx="8764292" cy="923330"/>
          </a:xfrm>
          <a:prstGeom prst="rect">
            <a:avLst/>
          </a:prstGeom>
          <a:noFill/>
        </p:spPr>
        <p:txBody>
          <a:bodyPr wrap="square" rtlCol="0">
            <a:spAutoFit/>
          </a:bodyPr>
          <a:lstStyle/>
          <a:p>
            <a:r>
              <a:rPr lang="pl-PL" sz="1800" dirty="0"/>
              <a:t>Czymże więc jestem? </a:t>
            </a:r>
            <a:r>
              <a:rPr lang="pl-PL" sz="1800" i="1" dirty="0"/>
              <a:t>Rzeczą myślącą</a:t>
            </a:r>
            <a:r>
              <a:rPr lang="pl-PL" sz="1800" dirty="0"/>
              <a:t>: jest to rzecz, która myśli, czyli rzecz która wątpi, która pojmuje, która wie, która twierdzi, która przeczy, która chce, która nie chce, która również wyobraża sobie i która czuje? Oczywiście, to nie jest mało […] </a:t>
            </a:r>
            <a:endParaRPr lang="en-US" sz="1800" dirty="0"/>
          </a:p>
        </p:txBody>
      </p:sp>
      <p:sp>
        <p:nvSpPr>
          <p:cNvPr id="10" name="pole tekstowe 9">
            <a:extLst>
              <a:ext uri="{FF2B5EF4-FFF2-40B4-BE49-F238E27FC236}">
                <a16:creationId xmlns:a16="http://schemas.microsoft.com/office/drawing/2014/main" id="{95C0738B-3046-6CC2-3574-88A9016E9632}"/>
              </a:ext>
            </a:extLst>
          </p:cNvPr>
          <p:cNvSpPr txBox="1"/>
          <p:nvPr/>
        </p:nvSpPr>
        <p:spPr>
          <a:xfrm>
            <a:off x="971600" y="6370447"/>
            <a:ext cx="7311489" cy="338554"/>
          </a:xfrm>
          <a:prstGeom prst="rect">
            <a:avLst/>
          </a:prstGeom>
          <a:noFill/>
        </p:spPr>
        <p:txBody>
          <a:bodyPr wrap="none" rtlCol="0">
            <a:spAutoFit/>
          </a:bodyPr>
          <a:lstStyle/>
          <a:p>
            <a:r>
              <a:rPr lang="pl-PL" sz="1600" dirty="0">
                <a:hlinkClick r:id="rId2"/>
              </a:rPr>
              <a:t>https://archive.org/download/discoursdel00desc/discoursdel00desc.pdf</a:t>
            </a:r>
            <a:r>
              <a:rPr lang="pl-PL" sz="1600" dirty="0"/>
              <a:t>, str. 84</a:t>
            </a:r>
            <a:endParaRPr lang="en-US" sz="1600" dirty="0"/>
          </a:p>
        </p:txBody>
      </p:sp>
      <p:sp>
        <p:nvSpPr>
          <p:cNvPr id="15" name="pole tekstowe 14">
            <a:extLst>
              <a:ext uri="{FF2B5EF4-FFF2-40B4-BE49-F238E27FC236}">
                <a16:creationId xmlns:a16="http://schemas.microsoft.com/office/drawing/2014/main" id="{64E3A1D4-DC0B-9DE5-EBEC-753712133126}"/>
              </a:ext>
            </a:extLst>
          </p:cNvPr>
          <p:cNvSpPr txBox="1"/>
          <p:nvPr/>
        </p:nvSpPr>
        <p:spPr>
          <a:xfrm>
            <a:off x="377081" y="5656710"/>
            <a:ext cx="8764292" cy="646331"/>
          </a:xfrm>
          <a:prstGeom prst="rect">
            <a:avLst/>
          </a:prstGeom>
          <a:noFill/>
        </p:spPr>
        <p:txBody>
          <a:bodyPr wrap="square" rtlCol="0">
            <a:spAutoFit/>
          </a:bodyPr>
          <a:lstStyle/>
          <a:p>
            <a:r>
              <a:rPr lang="pl-PL" sz="1800" i="1" dirty="0"/>
              <a:t>Medytacje o pierwszej filozofii</a:t>
            </a:r>
            <a:r>
              <a:rPr lang="pl-PL" sz="1800" dirty="0"/>
              <a:t> (1640) Medytacja druga, §28, tłum. Maria i Kazimierz Ajdukiewiczowie, PWN 2010, str. 34</a:t>
            </a:r>
            <a:endParaRPr lang="en-US" sz="1800" i="1" dirty="0"/>
          </a:p>
        </p:txBody>
      </p:sp>
      <p:pic>
        <p:nvPicPr>
          <p:cNvPr id="19" name="Obraz 18">
            <a:extLst>
              <a:ext uri="{FF2B5EF4-FFF2-40B4-BE49-F238E27FC236}">
                <a16:creationId xmlns:a16="http://schemas.microsoft.com/office/drawing/2014/main" id="{78846AA4-5FB6-2F97-03B1-A61D3265ABD5}"/>
              </a:ext>
            </a:extLst>
          </p:cNvPr>
          <p:cNvPicPr>
            <a:picLocks noChangeAspect="1"/>
          </p:cNvPicPr>
          <p:nvPr/>
        </p:nvPicPr>
        <p:blipFill>
          <a:blip r:embed="rId3"/>
          <a:stretch>
            <a:fillRect/>
          </a:stretch>
        </p:blipFill>
        <p:spPr>
          <a:xfrm>
            <a:off x="674800" y="1857090"/>
            <a:ext cx="7794400" cy="3568531"/>
          </a:xfrm>
          <a:prstGeom prst="rect">
            <a:avLst/>
          </a:prstGeom>
        </p:spPr>
      </p:pic>
    </p:spTree>
    <p:extLst>
      <p:ext uri="{BB962C8B-B14F-4D97-AF65-F5344CB8AC3E}">
        <p14:creationId xmlns:p14="http://schemas.microsoft.com/office/powerpoint/2010/main" val="1293273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893CC-D759-1A0F-D876-4540298C11A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150CCFA-04BF-644C-0964-46B2959AF1BD}"/>
              </a:ext>
            </a:extLst>
          </p:cNvPr>
          <p:cNvSpPr>
            <a:spLocks noGrp="1"/>
          </p:cNvSpPr>
          <p:nvPr>
            <p:ph type="title"/>
          </p:nvPr>
        </p:nvSpPr>
        <p:spPr>
          <a:xfrm>
            <a:off x="457200" y="-77490"/>
            <a:ext cx="8229600" cy="1143000"/>
          </a:xfrm>
        </p:spPr>
        <p:txBody>
          <a:bodyPr/>
          <a:lstStyle/>
          <a:p>
            <a:r>
              <a:rPr lang="pl-PL" sz="3200" dirty="0"/>
              <a:t>Cogito, ergo sum</a:t>
            </a:r>
            <a:endParaRPr lang="en-US" sz="3200" dirty="0"/>
          </a:p>
        </p:txBody>
      </p:sp>
      <p:sp>
        <p:nvSpPr>
          <p:cNvPr id="9" name="pole tekstowe 8">
            <a:extLst>
              <a:ext uri="{FF2B5EF4-FFF2-40B4-BE49-F238E27FC236}">
                <a16:creationId xmlns:a16="http://schemas.microsoft.com/office/drawing/2014/main" id="{85C08AAF-9FF8-DB74-3560-295AC7B78479}"/>
              </a:ext>
            </a:extLst>
          </p:cNvPr>
          <p:cNvSpPr txBox="1"/>
          <p:nvPr/>
        </p:nvSpPr>
        <p:spPr>
          <a:xfrm>
            <a:off x="251520" y="834934"/>
            <a:ext cx="8892480" cy="5355312"/>
          </a:xfrm>
          <a:prstGeom prst="rect">
            <a:avLst/>
          </a:prstGeom>
          <a:noFill/>
        </p:spPr>
        <p:txBody>
          <a:bodyPr wrap="square" rtlCol="0">
            <a:spAutoFit/>
          </a:bodyPr>
          <a:lstStyle/>
          <a:p>
            <a:r>
              <a:rPr lang="pl-PL" sz="1800" dirty="0"/>
              <a:t>„A jak się ma rzecz z czuciem? I ono oczywiście nie może odbywać się bez ciała.</a:t>
            </a:r>
          </a:p>
          <a:p>
            <a:r>
              <a:rPr lang="pl-PL" sz="1800" dirty="0"/>
              <a:t>A jak jest z myśleniem? Teraz znalazłem! Tak: to myślenie! Ono jedno nie daje się ode mnie oddzielić. Ja jestem, ja istnieję; to jest pewne. Jak długo jednak? Oczywiście, jak długo myślę; bo może mogłoby się zdarzyć, że gdybym zaprzestał w ogóle myśleć, to natychmiast bym cały przestał istnieć. […] jestem więc dokładnie mówiąc tylko rzeczą myślącą, to znaczy umysłem (</a:t>
            </a:r>
            <a:r>
              <a:rPr lang="pl-PL" sz="1800" i="1" dirty="0"/>
              <a:t>mens</a:t>
            </a:r>
            <a:r>
              <a:rPr lang="pl-PL" sz="1800" dirty="0"/>
              <a:t>), bądź duchem (</a:t>
            </a:r>
            <a:r>
              <a:rPr lang="pl-PL" sz="1800" i="1" dirty="0" err="1"/>
              <a:t>animus</a:t>
            </a:r>
            <a:r>
              <a:rPr lang="pl-PL" sz="1800" dirty="0"/>
              <a:t>), bądź intelektem (</a:t>
            </a:r>
            <a:r>
              <a:rPr lang="pl-PL" sz="1800" i="1" dirty="0" err="1"/>
              <a:t>intellectus</a:t>
            </a:r>
            <a:r>
              <a:rPr lang="pl-PL" sz="1800" dirty="0"/>
              <a:t>), bądź rozumem (</a:t>
            </a:r>
            <a:r>
              <a:rPr lang="pl-PL" sz="1800" i="1" dirty="0"/>
              <a:t>ratio</a:t>
            </a:r>
            <a:r>
              <a:rPr lang="pl-PL" sz="1800" dirty="0"/>
              <a:t>), wszystko wyrazy o nie znanym mi wcześniej znaczeniu.”</a:t>
            </a:r>
          </a:p>
          <a:p>
            <a:endParaRPr lang="pl-PL" sz="1800" dirty="0"/>
          </a:p>
          <a:p>
            <a:r>
              <a:rPr lang="pl-PL" sz="1800" dirty="0">
                <a:solidFill>
                  <a:schemeClr val="accent6"/>
                </a:solidFill>
              </a:rPr>
              <a:t>Kartezjusz przywołuje te same atrybuty, które duszy człowieka przypisywał Arystoteles: intelekt, wyobraźnię, rozum. </a:t>
            </a:r>
          </a:p>
          <a:p>
            <a:endParaRPr lang="pl-PL" sz="1800" dirty="0">
              <a:solidFill>
                <a:schemeClr val="accent6"/>
              </a:solidFill>
            </a:endParaRPr>
          </a:p>
          <a:p>
            <a:r>
              <a:rPr lang="pl-PL" sz="1800" dirty="0">
                <a:solidFill>
                  <a:schemeClr val="accent6"/>
                </a:solidFill>
              </a:rPr>
              <a:t>U Alberta Wielkiego funkcjami zmysłu wspólnego były: wyobraźnia, ocena, pamięć, przypominanie [Zembrzuski, </a:t>
            </a:r>
            <a:r>
              <a:rPr lang="pl-PL" sz="1800" i="1" dirty="0">
                <a:solidFill>
                  <a:schemeClr val="accent6"/>
                </a:solidFill>
              </a:rPr>
              <a:t>op. cit.</a:t>
            </a:r>
            <a:r>
              <a:rPr lang="pl-PL" sz="1800" dirty="0">
                <a:solidFill>
                  <a:schemeClr val="accent6"/>
                </a:solidFill>
              </a:rPr>
              <a:t> str. 84.]</a:t>
            </a:r>
          </a:p>
          <a:p>
            <a:endParaRPr lang="pl-PL" sz="1800" dirty="0">
              <a:solidFill>
                <a:schemeClr val="accent6"/>
              </a:solidFill>
            </a:endParaRPr>
          </a:p>
          <a:p>
            <a:r>
              <a:rPr lang="pl-PL" sz="1800" dirty="0">
                <a:solidFill>
                  <a:schemeClr val="accent6"/>
                </a:solidFill>
              </a:rPr>
              <a:t>John </a:t>
            </a:r>
            <a:r>
              <a:rPr lang="pl-PL" sz="1800" dirty="0" err="1">
                <a:solidFill>
                  <a:schemeClr val="accent6"/>
                </a:solidFill>
              </a:rPr>
              <a:t>Searle</a:t>
            </a:r>
            <a:r>
              <a:rPr lang="pl-PL" sz="1800" dirty="0">
                <a:solidFill>
                  <a:schemeClr val="accent6"/>
                </a:solidFill>
              </a:rPr>
              <a:t> [</a:t>
            </a:r>
            <a:r>
              <a:rPr lang="pl-PL" sz="1800" i="1" dirty="0" err="1">
                <a:solidFill>
                  <a:schemeClr val="accent6"/>
                </a:solidFill>
              </a:rPr>
              <a:t>Mind</a:t>
            </a:r>
            <a:r>
              <a:rPr lang="pl-PL" sz="1800" i="1" dirty="0">
                <a:solidFill>
                  <a:schemeClr val="accent6"/>
                </a:solidFill>
              </a:rPr>
              <a:t>. A </a:t>
            </a:r>
            <a:r>
              <a:rPr lang="pl-PL" sz="1800" i="1" dirty="0" err="1">
                <a:solidFill>
                  <a:schemeClr val="accent6"/>
                </a:solidFill>
              </a:rPr>
              <a:t>brief</a:t>
            </a:r>
            <a:r>
              <a:rPr lang="pl-PL" sz="1800" i="1" dirty="0">
                <a:solidFill>
                  <a:schemeClr val="accent6"/>
                </a:solidFill>
              </a:rPr>
              <a:t> </a:t>
            </a:r>
            <a:r>
              <a:rPr lang="pl-PL" sz="1800" i="1" dirty="0" err="1">
                <a:solidFill>
                  <a:schemeClr val="accent6"/>
                </a:solidFill>
              </a:rPr>
              <a:t>introduction</a:t>
            </a:r>
            <a:r>
              <a:rPr lang="pl-PL" sz="1800" dirty="0">
                <a:solidFill>
                  <a:schemeClr val="accent6"/>
                </a:solidFill>
              </a:rPr>
              <a:t>, 2004] pisze: „Większość ludzi na Zachodzie zapytana o naturę człowieka odpowiada, że składa się z ciała i ducha. Niektórzy dodają – również z duszy. Cały ten bełkot pochodzi od Kartezjusza” (</a:t>
            </a:r>
            <a:r>
              <a:rPr lang="pl-PL" sz="1800" dirty="0" err="1">
                <a:solidFill>
                  <a:schemeClr val="accent6"/>
                </a:solidFill>
              </a:rPr>
              <a:t>Cartesius</a:t>
            </a:r>
            <a:r>
              <a:rPr lang="pl-PL" sz="1800" dirty="0">
                <a:solidFill>
                  <a:schemeClr val="accent6"/>
                </a:solidFill>
              </a:rPr>
              <a:t> and </a:t>
            </a:r>
            <a:r>
              <a:rPr lang="pl-PL" sz="1800" dirty="0" err="1">
                <a:solidFill>
                  <a:schemeClr val="accent6"/>
                </a:solidFill>
              </a:rPr>
              <a:t>other</a:t>
            </a:r>
            <a:r>
              <a:rPr lang="pl-PL" sz="1800" dirty="0">
                <a:solidFill>
                  <a:schemeClr val="accent6"/>
                </a:solidFill>
              </a:rPr>
              <a:t> </a:t>
            </a:r>
            <a:r>
              <a:rPr lang="pl-PL" sz="1800" dirty="0" err="1">
                <a:solidFill>
                  <a:schemeClr val="accent6"/>
                </a:solidFill>
              </a:rPr>
              <a:t>disasters</a:t>
            </a:r>
            <a:r>
              <a:rPr lang="pl-PL" sz="1800" dirty="0">
                <a:solidFill>
                  <a:schemeClr val="accent6"/>
                </a:solidFill>
              </a:rPr>
              <a:t>), tłum. skrótowe GK. </a:t>
            </a:r>
            <a:endParaRPr lang="en-US" sz="1800" dirty="0">
              <a:solidFill>
                <a:schemeClr val="accent6"/>
              </a:solidFill>
            </a:endParaRPr>
          </a:p>
        </p:txBody>
      </p:sp>
      <p:sp>
        <p:nvSpPr>
          <p:cNvPr id="15" name="pole tekstowe 14">
            <a:extLst>
              <a:ext uri="{FF2B5EF4-FFF2-40B4-BE49-F238E27FC236}">
                <a16:creationId xmlns:a16="http://schemas.microsoft.com/office/drawing/2014/main" id="{44C520FB-F263-1B4A-0EE5-576423E53375}"/>
              </a:ext>
            </a:extLst>
          </p:cNvPr>
          <p:cNvSpPr txBox="1"/>
          <p:nvPr/>
        </p:nvSpPr>
        <p:spPr>
          <a:xfrm>
            <a:off x="189854" y="6256284"/>
            <a:ext cx="8764292" cy="584775"/>
          </a:xfrm>
          <a:prstGeom prst="rect">
            <a:avLst/>
          </a:prstGeom>
          <a:noFill/>
        </p:spPr>
        <p:txBody>
          <a:bodyPr wrap="square" rtlCol="0">
            <a:spAutoFit/>
          </a:bodyPr>
          <a:lstStyle/>
          <a:p>
            <a:r>
              <a:rPr lang="pl-PL" sz="1600" i="1" dirty="0"/>
              <a:t>Medytacje o pierwszej filozofii</a:t>
            </a:r>
            <a:r>
              <a:rPr lang="pl-PL" sz="1600" dirty="0"/>
              <a:t> (1640) Medytacja druga, §27, tłum. Maria i Kazimierz Ajdukiewiczowie, PWN 2010, str. 33</a:t>
            </a:r>
            <a:endParaRPr lang="en-US" sz="1600" i="1" dirty="0"/>
          </a:p>
        </p:txBody>
      </p:sp>
    </p:spTree>
    <p:extLst>
      <p:ext uri="{BB962C8B-B14F-4D97-AF65-F5344CB8AC3E}">
        <p14:creationId xmlns:p14="http://schemas.microsoft.com/office/powerpoint/2010/main" val="1295729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31F086F9-F3FA-975C-4F53-3524BFCC62FA}"/>
              </a:ext>
            </a:extLst>
          </p:cNvPr>
          <p:cNvSpPr txBox="1">
            <a:spLocks noChangeArrowheads="1"/>
          </p:cNvSpPr>
          <p:nvPr/>
        </p:nvSpPr>
        <p:spPr bwMode="auto">
          <a:xfrm>
            <a:off x="468313" y="908050"/>
            <a:ext cx="8137525"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pl-PL" altLang="it-IT" sz="1800"/>
              <a:t>EUDOKS (Kartezjusz) – Trzeba będzie zacząć od duszy rozumnej, ponieważ w niej jest osadzone całe nasze poznanie; a rozważywszy jej naturę i skutki, przejdziemy do jej Sprawcy; poznawszy zaś, kim On jest i w jaki sposób stworzył wszystko, co istnieje na świecie, zwrócimy uwagę na to, co da się orzec z największą pewnością o innych stworzeniach, i zbadamy, w jaki sposób nasze zmysły spostrzegają przedmioty i na czym polega prawda lub fałsz naszych myśli.</a:t>
            </a:r>
          </a:p>
          <a:p>
            <a:pPr algn="just" eaLnBrk="1" hangingPunct="1">
              <a:spcBef>
                <a:spcPct val="0"/>
              </a:spcBef>
              <a:buFontTx/>
              <a:buNone/>
            </a:pPr>
            <a:endParaRPr lang="pl-PL" altLang="it-IT" sz="1800"/>
          </a:p>
          <a:p>
            <a:pPr algn="just" eaLnBrk="1" hangingPunct="1">
              <a:spcBef>
                <a:spcPct val="0"/>
              </a:spcBef>
              <a:buFontTx/>
              <a:buNone/>
            </a:pPr>
            <a:r>
              <a:rPr lang="pl-PL" altLang="it-IT" sz="1800"/>
              <a:t>Następnie przejdę do rzeczy natury, a wyłożywszy Wam przyczynę wszystkich jej zmian, różnorodność jej jakości oraz czym dusza roślin i zwierząt różni się od naszej, będę rozważał całą budowę wewnętrzną rzeczy zmysłowych; zdawszy zaś sprawę z obserwacji niebieskich i z tego, które z nich można uważać za pewne, przejdę do najbardziej zdrowych przypuszczeń, dotyczących tych zagadnień, których ludzie nie są w stanie rozwiązać, aby wyjaśnić stosunek rzeczy zmysłowych do umysłowych, tych zaś obydwóch do Stwórcy, nieśmiertelność stworzeń oraz jaki będzie ich stan bytowania po dopełnieniu się wieków. </a:t>
            </a:r>
            <a:endParaRPr lang="en-AU" altLang="it-IT" sz="1800"/>
          </a:p>
        </p:txBody>
      </p:sp>
      <p:sp>
        <p:nvSpPr>
          <p:cNvPr id="8196" name="Line 4">
            <a:extLst>
              <a:ext uri="{FF2B5EF4-FFF2-40B4-BE49-F238E27FC236}">
                <a16:creationId xmlns:a16="http://schemas.microsoft.com/office/drawing/2014/main" id="{F5F16871-1070-6D53-61B4-EFFFC82AA80A}"/>
              </a:ext>
            </a:extLst>
          </p:cNvPr>
          <p:cNvSpPr>
            <a:spLocks noChangeShapeType="1"/>
          </p:cNvSpPr>
          <p:nvPr/>
        </p:nvSpPr>
        <p:spPr bwMode="auto">
          <a:xfrm>
            <a:off x="1593850" y="5368925"/>
            <a:ext cx="237648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 Box 4">
            <a:extLst>
              <a:ext uri="{FF2B5EF4-FFF2-40B4-BE49-F238E27FC236}">
                <a16:creationId xmlns:a16="http://schemas.microsoft.com/office/drawing/2014/main" id="{C2E443D1-1B40-885D-19A7-3D5F80DAA776}"/>
              </a:ext>
            </a:extLst>
          </p:cNvPr>
          <p:cNvSpPr txBox="1">
            <a:spLocks noChangeArrowheads="1"/>
          </p:cNvSpPr>
          <p:nvPr/>
        </p:nvSpPr>
        <p:spPr bwMode="auto">
          <a:xfrm>
            <a:off x="251520" y="5949950"/>
            <a:ext cx="771683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600" dirty="0">
                <a:latin typeface="Times New Roman" panose="02020603050405020304" pitchFamily="18" charset="0"/>
              </a:rPr>
              <a:t>Rene Descartes (1596-1650)  “</a:t>
            </a:r>
            <a:r>
              <a:rPr lang="it-IT" altLang="it-IT" sz="1600" dirty="0" err="1">
                <a:latin typeface="Times New Roman" panose="02020603050405020304" pitchFamily="18" charset="0"/>
              </a:rPr>
              <a:t>Poszukiwanie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prawdy</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przez</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światło</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naturalne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tłumaczenie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Ludwik</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Chmaj</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Wydawnictwo</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Antyk</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Kęty</a:t>
            </a:r>
            <a:r>
              <a:rPr lang="it-IT" altLang="it-IT" sz="1600" dirty="0">
                <a:latin typeface="Times New Roman" panose="02020603050405020304" pitchFamily="18" charset="0"/>
              </a:rPr>
              <a:t> 2002, </a:t>
            </a:r>
            <a:r>
              <a:rPr lang="it-IT" altLang="it-IT" sz="1600" dirty="0" err="1">
                <a:latin typeface="Times New Roman" panose="02020603050405020304" pitchFamily="18" charset="0"/>
              </a:rPr>
              <a:t>str</a:t>
            </a:r>
            <a:r>
              <a:rPr lang="it-IT" altLang="it-IT" sz="1600" dirty="0">
                <a:latin typeface="Times New Roman" panose="02020603050405020304" pitchFamily="18" charset="0"/>
              </a:rPr>
              <a:t>. 86 (“La </a:t>
            </a:r>
            <a:r>
              <a:rPr lang="it-IT" altLang="it-IT" sz="1600" dirty="0" err="1">
                <a:latin typeface="Times New Roman" panose="02020603050405020304" pitchFamily="18" charset="0"/>
              </a:rPr>
              <a:t>recherche</a:t>
            </a:r>
            <a:r>
              <a:rPr lang="it-IT" altLang="it-IT" sz="1600" dirty="0">
                <a:latin typeface="Times New Roman" panose="02020603050405020304" pitchFamily="18" charset="0"/>
              </a:rPr>
              <a:t> de la </a:t>
            </a:r>
            <a:r>
              <a:rPr lang="it-IT" altLang="it-IT" sz="1600" dirty="0" err="1">
                <a:latin typeface="Times New Roman" panose="02020603050405020304" pitchFamily="18" charset="0"/>
              </a:rPr>
              <a:t>vérité</a:t>
            </a:r>
            <a:r>
              <a:rPr lang="it-IT" altLang="it-IT" sz="1600" dirty="0">
                <a:latin typeface="Times New Roman" panose="02020603050405020304" pitchFamily="18" charset="0"/>
              </a:rPr>
              <a:t> par la </a:t>
            </a:r>
            <a:r>
              <a:rPr lang="it-IT" altLang="it-IT" sz="1600" dirty="0" err="1">
                <a:latin typeface="Times New Roman" panose="02020603050405020304" pitchFamily="18" charset="0"/>
              </a:rPr>
              <a:t>lumiére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naturelle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rękopis</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powstał</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zapewne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około</a:t>
            </a:r>
            <a:r>
              <a:rPr lang="it-IT" altLang="it-IT" sz="1600" dirty="0">
                <a:latin typeface="Times New Roman" panose="02020603050405020304" pitchFamily="18" charset="0"/>
              </a:rPr>
              <a:t> 1630 </a:t>
            </a:r>
            <a:r>
              <a:rPr lang="it-IT" altLang="it-IT" sz="1600" dirty="0" err="1">
                <a:latin typeface="Times New Roman" panose="02020603050405020304" pitchFamily="18" charset="0"/>
              </a:rPr>
              <a:t>roku</a:t>
            </a:r>
            <a:r>
              <a:rPr lang="it-IT" altLang="it-IT" sz="1600" dirty="0">
                <a:latin typeface="Times New Roman" panose="02020603050405020304" pitchFamily="18" charset="0"/>
              </a:rPr>
              <a:t>) </a:t>
            </a:r>
            <a:endParaRPr lang="en-AU" altLang="it-IT" sz="1600" dirty="0">
              <a:latin typeface="Times New Roman" panose="02020603050405020304" pitchFamily="18" charset="0"/>
            </a:endParaRPr>
          </a:p>
        </p:txBody>
      </p:sp>
      <p:sp>
        <p:nvSpPr>
          <p:cNvPr id="3" name="Rectangle 2">
            <a:extLst>
              <a:ext uri="{FF2B5EF4-FFF2-40B4-BE49-F238E27FC236}">
                <a16:creationId xmlns:a16="http://schemas.microsoft.com/office/drawing/2014/main" id="{08D0FEBA-FC59-B674-556D-5F25D75505C8}"/>
              </a:ext>
            </a:extLst>
          </p:cNvPr>
          <p:cNvSpPr>
            <a:spLocks noGrp="1" noChangeArrowheads="1"/>
          </p:cNvSpPr>
          <p:nvPr>
            <p:ph type="title"/>
          </p:nvPr>
        </p:nvSpPr>
        <p:spPr>
          <a:xfrm>
            <a:off x="-16911" y="-234950"/>
            <a:ext cx="8939336" cy="1143000"/>
          </a:xfrm>
        </p:spPr>
        <p:txBody>
          <a:bodyPr/>
          <a:lstStyle/>
          <a:p>
            <a:pPr eaLnBrk="1" hangingPunct="1"/>
            <a:r>
              <a:rPr lang="pl-PL" altLang="it-IT" sz="3200" dirty="0"/>
              <a:t>„Poszukiwanie prawdy przez światło naturalne”</a:t>
            </a:r>
            <a:endParaRPr lang="en-AU" altLang="it-IT"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90E006E-1492-682A-5B7C-39840DD598F5}"/>
              </a:ext>
            </a:extLst>
          </p:cNvPr>
          <p:cNvSpPr>
            <a:spLocks noGrp="1" noChangeArrowheads="1"/>
          </p:cNvSpPr>
          <p:nvPr>
            <p:ph type="title"/>
          </p:nvPr>
        </p:nvSpPr>
        <p:spPr/>
        <p:txBody>
          <a:bodyPr/>
          <a:lstStyle/>
          <a:p>
            <a:pPr eaLnBrk="1" hangingPunct="1"/>
            <a:r>
              <a:rPr lang="pl-PL" altLang="it-IT" sz="3600"/>
              <a:t>„Reguły kierowania umysłem”</a:t>
            </a:r>
            <a:endParaRPr lang="en-AU" altLang="it-IT" sz="3600"/>
          </a:p>
        </p:txBody>
      </p:sp>
      <p:sp>
        <p:nvSpPr>
          <p:cNvPr id="8195" name="Text Box 3">
            <a:extLst>
              <a:ext uri="{FF2B5EF4-FFF2-40B4-BE49-F238E27FC236}">
                <a16:creationId xmlns:a16="http://schemas.microsoft.com/office/drawing/2014/main" id="{C3D6C718-0079-B647-4E47-52182847D378}"/>
              </a:ext>
            </a:extLst>
          </p:cNvPr>
          <p:cNvSpPr txBox="1">
            <a:spLocks noChangeArrowheads="1"/>
          </p:cNvSpPr>
          <p:nvPr/>
        </p:nvSpPr>
        <p:spPr bwMode="auto">
          <a:xfrm>
            <a:off x="468313" y="1700213"/>
            <a:ext cx="8137525" cy="35988625"/>
          </a:xfrm>
          <a:prstGeom prst="rect">
            <a:avLst/>
          </a:prstGeom>
          <a:noFill/>
          <a:ln>
            <a:noFill/>
          </a:ln>
          <a:effec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pl-PL" altLang="it-IT" sz="1800" dirty="0">
                <a:solidFill>
                  <a:schemeClr val="accent4"/>
                </a:solidFill>
              </a:rPr>
              <a:t>„Otóż to są dwie drogi [intuicja i dedukcja], które prowadzą do nauki w sposób</a:t>
            </a:r>
          </a:p>
          <a:p>
            <a:pPr algn="just" eaLnBrk="1" hangingPunct="1">
              <a:spcBef>
                <a:spcPct val="0"/>
              </a:spcBef>
              <a:spcAft>
                <a:spcPct val="25000"/>
              </a:spcAft>
              <a:buFontTx/>
              <a:buNone/>
              <a:defRPr/>
            </a:pPr>
            <a:r>
              <a:rPr lang="pl-PL" altLang="it-IT" sz="1800" dirty="0">
                <a:solidFill>
                  <a:schemeClr val="accent4"/>
                </a:solidFill>
              </a:rPr>
              <a:t>najpewniejszy, żadnych też więcej ze strony umysłu nie można dopuszczać, ale wszystkie inne należy odrzucić jako podejrzane i podlegające błędom. </a:t>
            </a:r>
          </a:p>
          <a:p>
            <a:pPr algn="just" eaLnBrk="1" hangingPunct="1">
              <a:spcBef>
                <a:spcPct val="0"/>
              </a:spcBef>
              <a:spcAft>
                <a:spcPct val="25000"/>
              </a:spcAft>
              <a:buFontTx/>
              <a:buNone/>
              <a:defRPr/>
            </a:pPr>
            <a:r>
              <a:rPr lang="pl-PL" altLang="it-IT" sz="1800" dirty="0">
                <a:solidFill>
                  <a:schemeClr val="accent4"/>
                </a:solidFill>
              </a:rPr>
              <a:t>Nie przeszkadza to nam jednak wierzyć, iż to, co nam przez Boga zostało objawione, jest </a:t>
            </a:r>
            <a:r>
              <a:rPr lang="pl-PL" altLang="it-IT" sz="1800" u="sng" dirty="0">
                <a:solidFill>
                  <a:schemeClr val="accent4"/>
                </a:solidFill>
              </a:rPr>
              <a:t>pewniejsze od wszelkiego poznania</a:t>
            </a:r>
            <a:r>
              <a:rPr lang="pl-PL" altLang="it-IT" sz="1800" dirty="0">
                <a:solidFill>
                  <a:schemeClr val="accent4"/>
                </a:solidFill>
              </a:rPr>
              <a:t>, ponieważ wiara w nie, jak w ogóle w rzeczach niewidocznych [ciemnych], jest aktem </a:t>
            </a:r>
            <a:r>
              <a:rPr lang="pl-PL" altLang="it-IT" sz="1800" u="sng" dirty="0">
                <a:solidFill>
                  <a:schemeClr val="accent4"/>
                </a:solidFill>
              </a:rPr>
              <a:t>nie umysłu ale woli</a:t>
            </a:r>
            <a:r>
              <a:rPr lang="pl-PL" altLang="it-IT" sz="1800" dirty="0">
                <a:solidFill>
                  <a:schemeClr val="accent4"/>
                </a:solidFill>
              </a:rPr>
              <a:t>; jeśli zaś posiada ona jakieś podstawy w umyśle, to te mogą i powinny dać się odnaleźć przede wszystkim na jednej z wyżej wymienionych dróg, jak to może kiedyś obszerniej wykażemy.”</a:t>
            </a:r>
            <a:endParaRPr lang="pl-PL" altLang="it-IT" sz="1800" u="sng" dirty="0">
              <a:solidFill>
                <a:schemeClr val="accent4"/>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r>
              <a:rPr lang="pl-PL" altLang="it-IT" sz="1800" dirty="0">
                <a:solidFill>
                  <a:srgbClr val="0033CC"/>
                </a:solidFill>
              </a:rPr>
              <a:t> </a:t>
            </a:r>
            <a:endParaRPr lang="en-AU" altLang="it-IT" sz="1800" dirty="0">
              <a:solidFill>
                <a:srgbClr val="0033CC"/>
              </a:solidFill>
            </a:endParaRPr>
          </a:p>
        </p:txBody>
      </p:sp>
      <p:sp>
        <p:nvSpPr>
          <p:cNvPr id="9220" name="Text Box 4">
            <a:extLst>
              <a:ext uri="{FF2B5EF4-FFF2-40B4-BE49-F238E27FC236}">
                <a16:creationId xmlns:a16="http://schemas.microsoft.com/office/drawing/2014/main" id="{2FC444ED-7EBB-53DC-2277-74F89F7F188A}"/>
              </a:ext>
            </a:extLst>
          </p:cNvPr>
          <p:cNvSpPr txBox="1">
            <a:spLocks noChangeArrowheads="1"/>
          </p:cNvSpPr>
          <p:nvPr/>
        </p:nvSpPr>
        <p:spPr bwMode="auto">
          <a:xfrm>
            <a:off x="468313" y="5084763"/>
            <a:ext cx="77168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600">
                <a:latin typeface="Times New Roman" panose="02020603050405020304" pitchFamily="18" charset="0"/>
              </a:rPr>
              <a:t>Rene Descartes (1596-1650)  “</a:t>
            </a:r>
            <a:r>
              <a:rPr lang="pl-PL" altLang="it-IT" sz="1600">
                <a:latin typeface="Times New Roman" panose="02020603050405020304" pitchFamily="18" charset="0"/>
              </a:rPr>
              <a:t>Reguły kierowania umysłem</a:t>
            </a:r>
            <a:r>
              <a:rPr lang="it-IT" altLang="it-IT" sz="1600">
                <a:latin typeface="Times New Roman" panose="02020603050405020304" pitchFamily="18" charset="0"/>
              </a:rPr>
              <a:t>”, tłumaczenie Ludwik Chmaj, Wydawnictwo Antyk, Kęty 2002, str. </a:t>
            </a:r>
            <a:r>
              <a:rPr lang="pl-PL" altLang="it-IT" sz="1600">
                <a:latin typeface="Times New Roman" panose="02020603050405020304" pitchFamily="18" charset="0"/>
              </a:rPr>
              <a:t>22</a:t>
            </a:r>
            <a:r>
              <a:rPr lang="it-IT" altLang="it-IT" sz="1600">
                <a:latin typeface="Times New Roman" panose="02020603050405020304" pitchFamily="18" charset="0"/>
              </a:rPr>
              <a:t>) </a:t>
            </a:r>
            <a:endParaRPr lang="en-AU" altLang="it-IT" sz="1600">
              <a:latin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38BDED9-2517-3D47-334C-F41A2694D083}"/>
              </a:ext>
            </a:extLst>
          </p:cNvPr>
          <p:cNvSpPr>
            <a:spLocks noGrp="1" noChangeArrowheads="1"/>
          </p:cNvSpPr>
          <p:nvPr>
            <p:ph type="title"/>
          </p:nvPr>
        </p:nvSpPr>
        <p:spPr/>
        <p:txBody>
          <a:bodyPr/>
          <a:lstStyle/>
          <a:p>
            <a:pPr eaLnBrk="1" hangingPunct="1"/>
            <a:r>
              <a:rPr lang="pl-PL" altLang="it-IT" sz="3600"/>
              <a:t>„Zasady filozofii”</a:t>
            </a:r>
            <a:endParaRPr lang="en-AU" altLang="it-IT" sz="3600"/>
          </a:p>
        </p:txBody>
      </p:sp>
      <p:sp>
        <p:nvSpPr>
          <p:cNvPr id="10243" name="Text Box 3">
            <a:extLst>
              <a:ext uri="{FF2B5EF4-FFF2-40B4-BE49-F238E27FC236}">
                <a16:creationId xmlns:a16="http://schemas.microsoft.com/office/drawing/2014/main" id="{475B6BFF-0DB9-61CC-C2F0-074449D70FA9}"/>
              </a:ext>
            </a:extLst>
          </p:cNvPr>
          <p:cNvSpPr txBox="1">
            <a:spLocks noChangeArrowheads="1"/>
          </p:cNvSpPr>
          <p:nvPr/>
        </p:nvSpPr>
        <p:spPr bwMode="auto">
          <a:xfrm>
            <a:off x="192881" y="4803225"/>
            <a:ext cx="84359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dirty="0">
                <a:latin typeface="Times New Roman" panose="02020603050405020304" pitchFamily="18" charset="0"/>
              </a:rPr>
              <a:t>Rene Descartes (1596-1650)  “</a:t>
            </a:r>
            <a:r>
              <a:rPr lang="pl-PL" altLang="it-IT" sz="1800" dirty="0">
                <a:latin typeface="Times New Roman" panose="02020603050405020304" pitchFamily="18" charset="0"/>
              </a:rPr>
              <a:t>Zasady filozofii</a:t>
            </a:r>
            <a:r>
              <a:rPr lang="it-IT" altLang="it-IT" sz="1800" dirty="0">
                <a:latin typeface="Times New Roman" panose="02020603050405020304" pitchFamily="18" charset="0"/>
              </a:rPr>
              <a:t>”, </a:t>
            </a:r>
            <a:r>
              <a:rPr lang="pl-PL" altLang="it-IT" sz="1800" i="1" dirty="0">
                <a:latin typeface="Times New Roman" panose="02020603050405020304" pitchFamily="18" charset="0"/>
              </a:rPr>
              <a:t> Principia </a:t>
            </a:r>
            <a:r>
              <a:rPr lang="pl-PL" altLang="it-IT" sz="1800" i="1" dirty="0" err="1">
                <a:latin typeface="Times New Roman" panose="02020603050405020304" pitchFamily="18" charset="0"/>
              </a:rPr>
              <a:t>Philosophiae</a:t>
            </a:r>
            <a:r>
              <a:rPr lang="pl-PL" altLang="it-IT" sz="1800" dirty="0">
                <a:latin typeface="Times New Roman" panose="02020603050405020304" pitchFamily="18" charset="0"/>
              </a:rPr>
              <a:t>, </a:t>
            </a:r>
            <a:r>
              <a:rPr lang="it-IT" altLang="it-IT" sz="1800" dirty="0" err="1">
                <a:latin typeface="Times New Roman" panose="02020603050405020304" pitchFamily="18" charset="0"/>
              </a:rPr>
              <a:t>tłumaczenie</a:t>
            </a:r>
            <a:r>
              <a:rPr lang="it-IT" altLang="it-IT" sz="1800" dirty="0">
                <a:latin typeface="Times New Roman" panose="02020603050405020304" pitchFamily="18" charset="0"/>
              </a:rPr>
              <a:t> </a:t>
            </a:r>
            <a:r>
              <a:rPr lang="pl-PL" altLang="it-IT" sz="1800" dirty="0">
                <a:latin typeface="Times New Roman" panose="02020603050405020304" pitchFamily="18" charset="0"/>
              </a:rPr>
              <a:t>Izydora Dąbska, </a:t>
            </a:r>
            <a:r>
              <a:rPr lang="it-IT" altLang="it-IT" sz="1800" dirty="0">
                <a:latin typeface="Times New Roman" panose="02020603050405020304" pitchFamily="18" charset="0"/>
              </a:rPr>
              <a:t> </a:t>
            </a:r>
            <a:r>
              <a:rPr lang="it-IT" altLang="it-IT" sz="1800" dirty="0" err="1">
                <a:latin typeface="Times New Roman" panose="02020603050405020304" pitchFamily="18" charset="0"/>
              </a:rPr>
              <a:t>Wydawnictwo</a:t>
            </a:r>
            <a:r>
              <a:rPr lang="it-IT" altLang="it-IT" sz="1800" dirty="0">
                <a:latin typeface="Times New Roman" panose="02020603050405020304" pitchFamily="18" charset="0"/>
              </a:rPr>
              <a:t> </a:t>
            </a:r>
            <a:r>
              <a:rPr lang="it-IT" altLang="it-IT" sz="1800" dirty="0" err="1">
                <a:latin typeface="Times New Roman" panose="02020603050405020304" pitchFamily="18" charset="0"/>
              </a:rPr>
              <a:t>Antyk</a:t>
            </a:r>
            <a:r>
              <a:rPr lang="it-IT" altLang="it-IT" sz="1800" dirty="0">
                <a:latin typeface="Times New Roman" panose="02020603050405020304" pitchFamily="18" charset="0"/>
              </a:rPr>
              <a:t>, </a:t>
            </a:r>
            <a:r>
              <a:rPr lang="it-IT" altLang="it-IT" sz="1800" dirty="0" err="1">
                <a:latin typeface="Times New Roman" panose="02020603050405020304" pitchFamily="18" charset="0"/>
              </a:rPr>
              <a:t>Kęty</a:t>
            </a:r>
            <a:r>
              <a:rPr lang="it-IT" altLang="it-IT" sz="1800" dirty="0">
                <a:latin typeface="Times New Roman" panose="02020603050405020304" pitchFamily="18" charset="0"/>
              </a:rPr>
              <a:t> 200</a:t>
            </a:r>
            <a:r>
              <a:rPr lang="pl-PL" altLang="it-IT" sz="1800" dirty="0">
                <a:latin typeface="Times New Roman" panose="02020603050405020304" pitchFamily="18" charset="0"/>
              </a:rPr>
              <a:t>1</a:t>
            </a:r>
            <a:r>
              <a:rPr lang="it-IT" altLang="it-IT" sz="1800" dirty="0">
                <a:latin typeface="Times New Roman" panose="02020603050405020304" pitchFamily="18" charset="0"/>
              </a:rPr>
              <a:t>, </a:t>
            </a:r>
            <a:r>
              <a:rPr lang="it-IT" altLang="it-IT" sz="1800" dirty="0" err="1">
                <a:latin typeface="Times New Roman" panose="02020603050405020304" pitchFamily="18" charset="0"/>
              </a:rPr>
              <a:t>str</a:t>
            </a:r>
            <a:r>
              <a:rPr lang="it-IT" altLang="it-IT" sz="1800" dirty="0">
                <a:latin typeface="Times New Roman" panose="02020603050405020304" pitchFamily="18" charset="0"/>
              </a:rPr>
              <a:t>. </a:t>
            </a:r>
            <a:r>
              <a:rPr lang="pl-PL" altLang="it-IT" sz="1800" dirty="0">
                <a:latin typeface="Times New Roman" panose="02020603050405020304" pitchFamily="18" charset="0"/>
              </a:rPr>
              <a:t>72</a:t>
            </a:r>
            <a:r>
              <a:rPr lang="it-IT" altLang="it-IT" sz="1800" dirty="0">
                <a:latin typeface="Times New Roman" panose="02020603050405020304" pitchFamily="18" charset="0"/>
              </a:rPr>
              <a:t>) </a:t>
            </a:r>
            <a:endParaRPr lang="en-AU" altLang="it-IT" sz="1800" dirty="0">
              <a:latin typeface="Times New Roman" panose="02020603050405020304" pitchFamily="18" charset="0"/>
            </a:endParaRPr>
          </a:p>
        </p:txBody>
      </p:sp>
      <p:sp>
        <p:nvSpPr>
          <p:cNvPr id="10244" name="Text Box 4">
            <a:extLst>
              <a:ext uri="{FF2B5EF4-FFF2-40B4-BE49-F238E27FC236}">
                <a16:creationId xmlns:a16="http://schemas.microsoft.com/office/drawing/2014/main" id="{1DA85D50-30EB-3F74-2EBE-5839E47E02EA}"/>
              </a:ext>
            </a:extLst>
          </p:cNvPr>
          <p:cNvSpPr txBox="1">
            <a:spLocks noChangeArrowheads="1"/>
          </p:cNvSpPr>
          <p:nvPr/>
        </p:nvSpPr>
        <p:spPr bwMode="auto">
          <a:xfrm>
            <a:off x="192882" y="1205149"/>
            <a:ext cx="8700294"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spcAft>
                <a:spcPct val="25000"/>
              </a:spcAft>
              <a:buFontTx/>
              <a:buNone/>
            </a:pPr>
            <a:r>
              <a:rPr lang="pl-PL" altLang="it-IT" sz="1800" dirty="0"/>
              <a:t>„Udowadnia się zaś drugą [część prawa przekazu pędu] na podstawie niezmienności działania Boga, ciągle obecnie utrzymującego świat przez tę samą czynność, przez którą go stworzył. Skoro bowiem wszystko wypełniają ciała, a niemniej jednak ruch każdego ciała zmierza po linii prostej, widać stąd, że Bóg od początku stworzenia świata nie tylko różne jego części w rozmaity ruch wprawił, ale też równocześnie sprawił, że jedne z nich dają impuls drugim, przenosząc na nie swoje ruchy. </a:t>
            </a:r>
          </a:p>
          <a:p>
            <a:pPr algn="just" eaLnBrk="1" hangingPunct="1">
              <a:spcBef>
                <a:spcPct val="0"/>
              </a:spcBef>
              <a:spcAft>
                <a:spcPct val="25000"/>
              </a:spcAft>
              <a:buFontTx/>
              <a:buNone/>
            </a:pPr>
            <a:r>
              <a:rPr lang="pl-PL" altLang="it-IT" sz="1800" dirty="0"/>
              <a:t>Tak więc Bóg przez jedno i to samo działanie i na zasadzie tych samych praw, z pomocą których dany ruch stworzył, utrzymuje go, choć nie zawsze jako złączony z tymi samymi częściami materii, ale, gdy te wzajem ze sobą się zderzają, jako przechodzący z jednych z nich na drugie. W ten sposób nawet i ta ciągła zmiana rzeczy stworzonych dowodzi nieśmiertelności Boga.” [!]</a:t>
            </a:r>
            <a:endParaRPr lang="en-AU" altLang="it-IT" sz="1800" dirty="0"/>
          </a:p>
        </p:txBody>
      </p:sp>
      <p:sp>
        <p:nvSpPr>
          <p:cNvPr id="9221" name="Text Box 5">
            <a:extLst>
              <a:ext uri="{FF2B5EF4-FFF2-40B4-BE49-F238E27FC236}">
                <a16:creationId xmlns:a16="http://schemas.microsoft.com/office/drawing/2014/main" id="{0C603835-22CA-7CDF-3D49-4476A48B1E98}"/>
              </a:ext>
            </a:extLst>
          </p:cNvPr>
          <p:cNvSpPr txBox="1">
            <a:spLocks noChangeArrowheads="1"/>
          </p:cNvSpPr>
          <p:nvPr/>
        </p:nvSpPr>
        <p:spPr bwMode="auto">
          <a:xfrm>
            <a:off x="192881" y="5591647"/>
            <a:ext cx="8964612" cy="923925"/>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pl-PL" altLang="it-IT" sz="1800" dirty="0">
                <a:solidFill>
                  <a:schemeClr val="accent6"/>
                </a:solidFill>
              </a:rPr>
              <a:t>Dziś nazywamy to zasadą zachowania pędu. Ale Kartezjusz ma rację, pisząc, że pęd w całości Wszechświata, od jego początku, musi być zachowany. I warte podkreślenia jest podjęcie przez niego argumentów św. Tomasza.</a:t>
            </a:r>
            <a:endParaRPr lang="en-AU" altLang="it-IT" sz="2000" dirty="0">
              <a:solidFill>
                <a:srgbClr val="003300"/>
              </a:solidFill>
            </a:endParaRPr>
          </a:p>
        </p:txBody>
      </p:sp>
      <p:sp>
        <p:nvSpPr>
          <p:cNvPr id="10246" name="Line 6">
            <a:extLst>
              <a:ext uri="{FF2B5EF4-FFF2-40B4-BE49-F238E27FC236}">
                <a16:creationId xmlns:a16="http://schemas.microsoft.com/office/drawing/2014/main" id="{3AB03264-C2D3-62FE-D5B4-F299F6704F5E}"/>
              </a:ext>
            </a:extLst>
          </p:cNvPr>
          <p:cNvSpPr>
            <a:spLocks noChangeShapeType="1"/>
          </p:cNvSpPr>
          <p:nvPr/>
        </p:nvSpPr>
        <p:spPr bwMode="auto">
          <a:xfrm>
            <a:off x="2195736" y="4661136"/>
            <a:ext cx="3168650"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a:extLst>
              <a:ext uri="{FF2B5EF4-FFF2-40B4-BE49-F238E27FC236}">
                <a16:creationId xmlns:a16="http://schemas.microsoft.com/office/drawing/2014/main" id="{AFF39F68-8E05-F439-F451-1A9D581368E1}"/>
              </a:ext>
            </a:extLst>
          </p:cNvPr>
          <p:cNvSpPr>
            <a:spLocks noGrp="1" noChangeArrowheads="1"/>
          </p:cNvSpPr>
          <p:nvPr>
            <p:ph type="title"/>
          </p:nvPr>
        </p:nvSpPr>
        <p:spPr>
          <a:xfrm>
            <a:off x="457200" y="274638"/>
            <a:ext cx="8229600" cy="457200"/>
          </a:xfrm>
        </p:spPr>
        <p:txBody>
          <a:bodyPr/>
          <a:lstStyle/>
          <a:p>
            <a:r>
              <a:rPr lang="pl-PL" altLang="en-US" sz="3600"/>
              <a:t>Kartezjusz: poszukiwanie Boga</a:t>
            </a:r>
            <a:endParaRPr lang="en-US" altLang="en-US" sz="3600"/>
          </a:p>
        </p:txBody>
      </p:sp>
      <p:sp>
        <p:nvSpPr>
          <p:cNvPr id="11267" name="pole tekstowe 4">
            <a:extLst>
              <a:ext uri="{FF2B5EF4-FFF2-40B4-BE49-F238E27FC236}">
                <a16:creationId xmlns:a16="http://schemas.microsoft.com/office/drawing/2014/main" id="{60F58688-A6C5-0BDB-8C49-157A5D608720}"/>
              </a:ext>
            </a:extLst>
          </p:cNvPr>
          <p:cNvSpPr txBox="1">
            <a:spLocks noChangeArrowheads="1"/>
          </p:cNvSpPr>
          <p:nvPr/>
        </p:nvSpPr>
        <p:spPr bwMode="auto">
          <a:xfrm>
            <a:off x="336722" y="1012954"/>
            <a:ext cx="8362950" cy="5786199"/>
          </a:xfrm>
          <a:prstGeom prst="rect">
            <a:avLst/>
          </a:prstGeom>
          <a:noFill/>
          <a:ln>
            <a:noFill/>
          </a:ln>
        </p:spPr>
        <p:txBody>
          <a:bodyPr>
            <a:spAutoFit/>
          </a:bodyPr>
          <a:lstStyle>
            <a:lvl1pPr indent="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defRPr/>
            </a:pPr>
            <a:r>
              <a:rPr lang="pl-PL" altLang="en-US" sz="1800" dirty="0">
                <a:solidFill>
                  <a:schemeClr val="tx2"/>
                </a:solidFill>
                <a:cs typeface="Times New Roman" panose="02020603050405020304" pitchFamily="18" charset="0"/>
              </a:rPr>
              <a:t>W trzeciej </a:t>
            </a:r>
            <a:r>
              <a:rPr lang="pl-PL" altLang="en-US" sz="1800" i="1" dirty="0">
                <a:solidFill>
                  <a:schemeClr val="tx2"/>
                </a:solidFill>
                <a:cs typeface="Times New Roman" panose="02020603050405020304" pitchFamily="18" charset="0"/>
              </a:rPr>
              <a:t>z Medytacji metafizycznych</a:t>
            </a:r>
            <a:r>
              <a:rPr lang="pl-PL" altLang="en-US" sz="1800" dirty="0">
                <a:solidFill>
                  <a:schemeClr val="tx2"/>
                </a:solidFill>
                <a:cs typeface="Times New Roman" panose="02020603050405020304" pitchFamily="18" charset="0"/>
              </a:rPr>
              <a:t> Kartezjusz mówi o istnieniu Boga</a:t>
            </a:r>
          </a:p>
          <a:p>
            <a:pPr algn="just">
              <a:spcBef>
                <a:spcPct val="0"/>
              </a:spcBef>
              <a:buFontTx/>
              <a:buNone/>
              <a:defRPr/>
            </a:pPr>
            <a:endParaRPr lang="pl-PL" altLang="en-US" sz="1800" dirty="0">
              <a:solidFill>
                <a:schemeClr val="tx2"/>
              </a:solidFill>
              <a:cs typeface="Times New Roman" panose="02020603050405020304" pitchFamily="18" charset="0"/>
            </a:endParaRPr>
          </a:p>
          <a:p>
            <a:pPr algn="just">
              <a:spcBef>
                <a:spcPct val="0"/>
              </a:spcBef>
              <a:buFontTx/>
              <a:buNone/>
              <a:defRPr/>
            </a:pPr>
            <a:r>
              <a:rPr lang="pl-PL" altLang="en-US" sz="1800" dirty="0">
                <a:solidFill>
                  <a:schemeClr val="tx2"/>
                </a:solidFill>
                <a:cs typeface="Times New Roman" panose="02020603050405020304" pitchFamily="18" charset="0"/>
              </a:rPr>
              <a:t>Pozostaje więc jedynie idea Boga, nad którą należy się zastanowić, czy nie ma w niej czegoś takiego, co nie mogłoby pochodzić ode mnie samego. Pod nazwą Boga rozumiem substancję nieskończoną, niezależną, o najwyższym rozumie i mocy, która stworzyła zarówno mnie samego jak i wszystko inne, co istnieje, o ile istnieje. Otóż te wszystkie przymioty są tak wielkie i tak znamienite, że im uważniej się nad nimi zastanawiam, tym bardziej niemożliwym mi się wydaje, by mogły pochodzić ode mnie samego. Musi się wiec na podstawie tego, co przed chwilą powiedziałem, dojść do wniosku, że Bóg koniecznie istnieje.</a:t>
            </a:r>
          </a:p>
          <a:p>
            <a:pPr algn="just">
              <a:spcBef>
                <a:spcPct val="0"/>
              </a:spcBef>
              <a:buFontTx/>
              <a:buNone/>
              <a:defRPr/>
            </a:pPr>
            <a:endParaRPr lang="pl-PL" altLang="en-US" sz="1800" dirty="0">
              <a:solidFill>
                <a:schemeClr val="tx2"/>
              </a:solidFill>
              <a:cs typeface="Times New Roman" panose="02020603050405020304" pitchFamily="18" charset="0"/>
            </a:endParaRPr>
          </a:p>
          <a:p>
            <a:pPr algn="just">
              <a:spcBef>
                <a:spcPct val="0"/>
              </a:spcBef>
              <a:buFontTx/>
              <a:buNone/>
              <a:defRPr/>
            </a:pPr>
            <a:r>
              <a:rPr lang="pl-PL" altLang="en-US" sz="1800" dirty="0">
                <a:solidFill>
                  <a:schemeClr val="tx2"/>
                </a:solidFill>
                <a:cs typeface="Times New Roman" panose="02020603050405020304" pitchFamily="18" charset="0"/>
              </a:rPr>
              <a:t>W Medytacji szóstej Kartezjusz rozważa jedność ciała i duszy</a:t>
            </a:r>
          </a:p>
          <a:p>
            <a:pPr algn="just">
              <a:spcBef>
                <a:spcPct val="0"/>
              </a:spcBef>
              <a:buFontTx/>
              <a:buNone/>
              <a:defRPr/>
            </a:pPr>
            <a:r>
              <a:rPr lang="pl-PL" altLang="en-US" sz="1800" dirty="0">
                <a:solidFill>
                  <a:schemeClr val="tx2"/>
                </a:solidFill>
                <a:cs typeface="Times New Roman" panose="02020603050405020304" pitchFamily="18" charset="0"/>
              </a:rPr>
              <a:t>„Na postawie tego jest już najzupełniej oczywiste, że – bez uszczerbku dla niezmiernej dobroci Bożej – matura człowieka jako połączenie umysłu i ciała musi być niekiedy zwodnicza.”  </a:t>
            </a:r>
          </a:p>
          <a:p>
            <a:pPr indent="0" algn="just">
              <a:spcBef>
                <a:spcPts val="600"/>
              </a:spcBef>
              <a:spcAft>
                <a:spcPts val="600"/>
              </a:spcAft>
              <a:buFontTx/>
              <a:buNone/>
              <a:defRPr/>
            </a:pPr>
            <a:r>
              <a:rPr lang="pl-PL" altLang="en-US" sz="1800" dirty="0">
                <a:solidFill>
                  <a:schemeClr val="accent2"/>
                </a:solidFill>
                <a:cs typeface="Times New Roman" panose="02020603050405020304" pitchFamily="18" charset="0"/>
              </a:rPr>
              <a:t>Daleko Kartezjuszowi do ateizmu. Podobnie jak innemu jego rodakowi, z tej samej epoki bratobójczych wojen religijnych w Europie: Błażejowi Pascalowi.</a:t>
            </a:r>
            <a:endParaRPr lang="en-AU" altLang="en-US" sz="1800" dirty="0">
              <a:solidFill>
                <a:schemeClr val="accent2"/>
              </a:solidFill>
              <a:cs typeface="Times New Roman" panose="02020603050405020304" pitchFamily="18" charset="0"/>
            </a:endParaRPr>
          </a:p>
          <a:p>
            <a:pPr>
              <a:spcBef>
                <a:spcPct val="0"/>
              </a:spcBef>
              <a:buFontTx/>
              <a:buNone/>
              <a:defRPr/>
            </a:pPr>
            <a:endParaRPr lang="pl-PL" altLang="en-US" sz="1800" dirty="0">
              <a:solidFill>
                <a:schemeClr val="tx2"/>
              </a:solidFill>
              <a:cs typeface="Times New Roman" panose="02020603050405020304" pitchFamily="18" charset="0"/>
            </a:endParaRPr>
          </a:p>
          <a:p>
            <a:pPr>
              <a:spcBef>
                <a:spcPct val="0"/>
              </a:spcBef>
              <a:buFontTx/>
              <a:buNone/>
              <a:defRPr/>
            </a:pPr>
            <a:r>
              <a:rPr lang="pl-PL" altLang="en-US" sz="1800" dirty="0">
                <a:solidFill>
                  <a:schemeClr val="tx2"/>
                </a:solidFill>
                <a:cs typeface="Times New Roman" panose="02020603050405020304" pitchFamily="18" charset="0"/>
              </a:rPr>
              <a:t>R. KARTEZJUSZ,</a:t>
            </a:r>
            <a:r>
              <a:rPr lang="pl-PL" altLang="en-US" sz="1800" i="1" dirty="0">
                <a:solidFill>
                  <a:schemeClr val="tx2"/>
                </a:solidFill>
                <a:cs typeface="Times New Roman" panose="02020603050405020304" pitchFamily="18" charset="0"/>
              </a:rPr>
              <a:t> Medytacje metafizyczne</a:t>
            </a:r>
            <a:r>
              <a:rPr lang="pl-PL" altLang="en-US" sz="1800" dirty="0">
                <a:solidFill>
                  <a:schemeClr val="tx2"/>
                </a:solidFill>
                <a:cs typeface="Times New Roman" panose="02020603050405020304" pitchFamily="18" charset="0"/>
              </a:rPr>
              <a:t>, Medytacja trzecie, §45, PWN 2010, str. 50; Medytacje szósta, §88, str. 91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69450-1F6D-E8CD-2F4C-2F917F5DA26C}"/>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EECCDC70-07E4-C825-BEE6-87FEFE2354CA}"/>
              </a:ext>
            </a:extLst>
          </p:cNvPr>
          <p:cNvSpPr>
            <a:spLocks noGrp="1" noChangeArrowheads="1"/>
          </p:cNvSpPr>
          <p:nvPr>
            <p:ph type="title"/>
          </p:nvPr>
        </p:nvSpPr>
        <p:spPr>
          <a:xfrm>
            <a:off x="457200" y="274638"/>
            <a:ext cx="8229600" cy="490537"/>
          </a:xfrm>
        </p:spPr>
        <p:txBody>
          <a:bodyPr/>
          <a:lstStyle/>
          <a:p>
            <a:pPr eaLnBrk="1" hangingPunct="1"/>
            <a:r>
              <a:rPr lang="pl-PL" altLang="it-IT" sz="3600" dirty="0" err="1"/>
              <a:t>Ren</a:t>
            </a:r>
            <a:r>
              <a:rPr lang="pl-PL" altLang="it-IT" sz="3600" dirty="0" err="1">
                <a:latin typeface="Arial" panose="020B0604020202020204" pitchFamily="34" charset="0"/>
                <a:cs typeface="Arial" panose="020B0604020202020204" pitchFamily="34" charset="0"/>
              </a:rPr>
              <a:t>é</a:t>
            </a:r>
            <a:r>
              <a:rPr lang="pl-PL" altLang="it-IT" sz="3600" dirty="0"/>
              <a:t> Descartes (1596-1650)</a:t>
            </a:r>
            <a:endParaRPr lang="en-AU" altLang="it-IT" sz="3600" dirty="0"/>
          </a:p>
        </p:txBody>
      </p:sp>
      <p:sp>
        <p:nvSpPr>
          <p:cNvPr id="4100" name="Rectangle 4">
            <a:extLst>
              <a:ext uri="{FF2B5EF4-FFF2-40B4-BE49-F238E27FC236}">
                <a16:creationId xmlns:a16="http://schemas.microsoft.com/office/drawing/2014/main" id="{20B3D60F-7E68-67B2-667A-38B7B43D1069}"/>
              </a:ext>
            </a:extLst>
          </p:cNvPr>
          <p:cNvSpPr>
            <a:spLocks noChangeArrowheads="1"/>
          </p:cNvSpPr>
          <p:nvPr/>
        </p:nvSpPr>
        <p:spPr bwMode="auto">
          <a:xfrm>
            <a:off x="128980" y="770232"/>
            <a:ext cx="8886040" cy="5761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20000"/>
              </a:spcAft>
              <a:buFontTx/>
              <a:buNone/>
            </a:pPr>
            <a:r>
              <a:rPr lang="pl-PL" altLang="it-IT" sz="1800" dirty="0"/>
              <a:t>„Kartezjusz (</a:t>
            </a:r>
            <a:r>
              <a:rPr lang="pl-PL" altLang="it-IT" sz="1800" dirty="0" err="1"/>
              <a:t>René</a:t>
            </a:r>
            <a:r>
              <a:rPr lang="pl-PL" altLang="it-IT" sz="1800" dirty="0"/>
              <a:t> Descartes), francuski filozof i uczony, jest ojcem nowożytnej refleksji, tradycyjnego </a:t>
            </a:r>
            <a:r>
              <a:rPr lang="pl-PL" altLang="it-IT" sz="1800" u="sng" dirty="0"/>
              <a:t>europejskiego </a:t>
            </a:r>
            <a:r>
              <a:rPr lang="pl-PL" altLang="it-IT" sz="1800" dirty="0"/>
              <a:t> sposobu myślenia i krytycznego uprawiania nauki. Był niewiarygodnie wszechstronnym, pracowitym i aktywnym uczonym. [1] </a:t>
            </a:r>
          </a:p>
          <a:p>
            <a:pPr eaLnBrk="1" hangingPunct="1">
              <a:spcBef>
                <a:spcPct val="0"/>
              </a:spcBef>
              <a:spcAft>
                <a:spcPct val="20000"/>
              </a:spcAft>
              <a:buFontTx/>
              <a:buNone/>
            </a:pPr>
            <a:r>
              <a:rPr lang="pl-PL" altLang="it-IT" sz="1800" b="1" dirty="0">
                <a:solidFill>
                  <a:schemeClr val="accent2"/>
                </a:solidFill>
              </a:rPr>
              <a:t>Ojciec nowożytnej – analitycznej i dychotomicznej metodologii myślenia</a:t>
            </a:r>
            <a:r>
              <a:rPr lang="pl-PL" altLang="it-IT" sz="1800" dirty="0">
                <a:solidFill>
                  <a:schemeClr val="accent2"/>
                </a:solidFill>
              </a:rPr>
              <a:t>.</a:t>
            </a:r>
          </a:p>
          <a:p>
            <a:pPr eaLnBrk="1" hangingPunct="1">
              <a:spcBef>
                <a:spcPct val="0"/>
              </a:spcBef>
              <a:spcAft>
                <a:spcPct val="20000"/>
              </a:spcAft>
              <a:buFontTx/>
              <a:buNone/>
            </a:pPr>
            <a:r>
              <a:rPr lang="pl-PL" altLang="it-IT" sz="1800" dirty="0"/>
              <a:t>Studiował w kolegium jezuickim: trzy lata gramatykę, trzy lata – przedmioty humanistyczne i trzy - filozofię. Ta ostatnia opierała się o dzieła Arystotelesa: logikę, fizykę, metafizykę; matematyki uczono jedną godzinę dziennie, na drugim roku filozofii. W 1616 roku uzyskuje licencjat z prawa kanonicznego i cywilnego w Poitiers. W 1618 roku zaciąga się do wojska – był to krótki okres zawieszenia broni w czasie Wojny Trzydziestoletniej. Sporo podróżuje po Europie, utrzymując się z dochodów ze swych posiadłości. Umiera w Szwecji, przypuszczalnie na zapalenie płuc. [2]  </a:t>
            </a:r>
          </a:p>
          <a:p>
            <a:pPr eaLnBrk="1" hangingPunct="1">
              <a:spcBef>
                <a:spcPct val="0"/>
              </a:spcBef>
              <a:spcAft>
                <a:spcPct val="20000"/>
              </a:spcAft>
              <a:buFontTx/>
              <a:buNone/>
            </a:pPr>
            <a:endParaRPr lang="pl-PL" altLang="it-IT" sz="1800" dirty="0"/>
          </a:p>
          <a:p>
            <a:pPr eaLnBrk="1" hangingPunct="1">
              <a:spcBef>
                <a:spcPct val="0"/>
              </a:spcBef>
              <a:spcAft>
                <a:spcPct val="20000"/>
              </a:spcAft>
              <a:buFontTx/>
              <a:buNone/>
            </a:pPr>
            <a:endParaRPr lang="pl-PL" altLang="it-IT" sz="1800" dirty="0"/>
          </a:p>
          <a:p>
            <a:pPr eaLnBrk="1" hangingPunct="1">
              <a:spcBef>
                <a:spcPct val="0"/>
              </a:spcBef>
              <a:spcAft>
                <a:spcPct val="20000"/>
              </a:spcAft>
              <a:buFontTx/>
              <a:buNone/>
            </a:pPr>
            <a:endParaRPr lang="pl-PL" altLang="it-IT" sz="1800" dirty="0"/>
          </a:p>
          <a:p>
            <a:pPr eaLnBrk="1" hangingPunct="1">
              <a:spcBef>
                <a:spcPct val="0"/>
              </a:spcBef>
              <a:spcAft>
                <a:spcPct val="20000"/>
              </a:spcAft>
              <a:buFontTx/>
              <a:buNone/>
            </a:pPr>
            <a:endParaRPr lang="pl-PL" altLang="it-IT" sz="1800" dirty="0"/>
          </a:p>
          <a:p>
            <a:pPr eaLnBrk="1" hangingPunct="1">
              <a:spcBef>
                <a:spcPct val="0"/>
              </a:spcBef>
              <a:spcAft>
                <a:spcPct val="20000"/>
              </a:spcAft>
              <a:buFontTx/>
              <a:buNone/>
            </a:pPr>
            <a:endParaRPr lang="pl-PL" altLang="it-IT" sz="1800" dirty="0"/>
          </a:p>
          <a:p>
            <a:pPr eaLnBrk="1" hangingPunct="1">
              <a:spcBef>
                <a:spcPct val="0"/>
              </a:spcBef>
              <a:spcAft>
                <a:spcPct val="20000"/>
              </a:spcAft>
              <a:buFontTx/>
              <a:buNone/>
            </a:pPr>
            <a:r>
              <a:rPr lang="pl-PL" altLang="it-IT" sz="1400" dirty="0"/>
              <a:t>[1] Kartezjusz</a:t>
            </a:r>
            <a:r>
              <a:rPr lang="pl-PL" altLang="it-IT" sz="1400" i="1" dirty="0"/>
              <a:t>, Medytacje o pierwszej filozofii</a:t>
            </a:r>
            <a:r>
              <a:rPr lang="pl-PL" altLang="it-IT" sz="1400" dirty="0"/>
              <a:t>, Biblioteka Gazety Wyborczej, 2010, okładka</a:t>
            </a:r>
          </a:p>
          <a:p>
            <a:pPr eaLnBrk="1" hangingPunct="1">
              <a:spcBef>
                <a:spcPct val="0"/>
              </a:spcBef>
              <a:spcAft>
                <a:spcPct val="20000"/>
              </a:spcAft>
              <a:buFontTx/>
              <a:buNone/>
            </a:pPr>
            <a:r>
              <a:rPr lang="pl-PL" altLang="it-IT" sz="1400" dirty="0"/>
              <a:t>[2] https://it.wikipedia.org/wiki/Cartesio</a:t>
            </a:r>
          </a:p>
          <a:p>
            <a:pPr eaLnBrk="1" hangingPunct="1">
              <a:spcBef>
                <a:spcPct val="0"/>
              </a:spcBef>
              <a:spcAft>
                <a:spcPct val="20000"/>
              </a:spcAft>
              <a:buFontTx/>
              <a:buNone/>
            </a:pPr>
            <a:endParaRPr lang="pl-PL" altLang="it-IT" sz="1800" dirty="0"/>
          </a:p>
        </p:txBody>
      </p:sp>
      <p:sp>
        <p:nvSpPr>
          <p:cNvPr id="4" name="Rectangle 3">
            <a:extLst>
              <a:ext uri="{FF2B5EF4-FFF2-40B4-BE49-F238E27FC236}">
                <a16:creationId xmlns:a16="http://schemas.microsoft.com/office/drawing/2014/main" id="{CFAFF68C-41A4-137E-1E92-95F94CB2F9B3}"/>
              </a:ext>
            </a:extLst>
          </p:cNvPr>
          <p:cNvSpPr txBox="1">
            <a:spLocks noChangeArrowheads="1"/>
          </p:cNvSpPr>
          <p:nvPr/>
        </p:nvSpPr>
        <p:spPr bwMode="auto">
          <a:xfrm>
            <a:off x="1619672" y="396405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spcBef>
                <a:spcPct val="0"/>
              </a:spcBef>
            </a:pPr>
            <a:r>
              <a:rPr lang="pl-PL" altLang="it-IT" sz="2000" dirty="0">
                <a:solidFill>
                  <a:srgbClr val="0033CC"/>
                </a:solidFill>
              </a:rPr>
              <a:t>„Rozprawa o metodzie”</a:t>
            </a:r>
          </a:p>
          <a:p>
            <a:pPr eaLnBrk="1" hangingPunct="1">
              <a:spcBef>
                <a:spcPct val="0"/>
              </a:spcBef>
            </a:pPr>
            <a:r>
              <a:rPr lang="pl-PL" altLang="it-IT" sz="2000" dirty="0">
                <a:solidFill>
                  <a:srgbClr val="0033CC"/>
                </a:solidFill>
              </a:rPr>
              <a:t>Trzy prawa dynamiki (Newtona)</a:t>
            </a:r>
          </a:p>
          <a:p>
            <a:pPr eaLnBrk="1" hangingPunct="1">
              <a:spcBef>
                <a:spcPct val="0"/>
              </a:spcBef>
            </a:pPr>
            <a:r>
              <a:rPr lang="pl-PL" altLang="it-IT" sz="2000" dirty="0">
                <a:solidFill>
                  <a:srgbClr val="0033CC"/>
                </a:solidFill>
              </a:rPr>
              <a:t>Wyjaśnienie tęczy  </a:t>
            </a:r>
          </a:p>
          <a:p>
            <a:pPr eaLnBrk="1" hangingPunct="1">
              <a:spcBef>
                <a:spcPct val="0"/>
              </a:spcBef>
            </a:pPr>
            <a:r>
              <a:rPr lang="pl-PL" altLang="it-IT" sz="2000" dirty="0">
                <a:solidFill>
                  <a:srgbClr val="0033CC"/>
                </a:solidFill>
              </a:rPr>
              <a:t>Prace z magnetyzmu   </a:t>
            </a:r>
          </a:p>
          <a:p>
            <a:pPr eaLnBrk="1" hangingPunct="1">
              <a:spcBef>
                <a:spcPct val="0"/>
              </a:spcBef>
            </a:pPr>
            <a:r>
              <a:rPr lang="pl-PL" altLang="it-IT" sz="2000" dirty="0">
                <a:solidFill>
                  <a:srgbClr val="0033CC"/>
                </a:solidFill>
              </a:rPr>
              <a:t>Układ współrzędnych „kartezjańskich”</a:t>
            </a:r>
          </a:p>
          <a:p>
            <a:pPr eaLnBrk="1" hangingPunct="1"/>
            <a:endParaRPr lang="en-AU" altLang="it-IT" sz="2800" dirty="0">
              <a:solidFill>
                <a:srgbClr val="0033CC"/>
              </a:solidFill>
            </a:endParaRPr>
          </a:p>
        </p:txBody>
      </p:sp>
    </p:spTree>
    <p:extLst>
      <p:ext uri="{BB962C8B-B14F-4D97-AF65-F5344CB8AC3E}">
        <p14:creationId xmlns:p14="http://schemas.microsoft.com/office/powerpoint/2010/main" val="1905713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F95241B-67F2-82A4-0EDB-AB5CBCB00C23}"/>
              </a:ext>
            </a:extLst>
          </p:cNvPr>
          <p:cNvSpPr>
            <a:spLocks noGrp="1" noChangeArrowheads="1"/>
          </p:cNvSpPr>
          <p:nvPr>
            <p:ph type="title"/>
          </p:nvPr>
        </p:nvSpPr>
        <p:spPr/>
        <p:txBody>
          <a:bodyPr/>
          <a:lstStyle/>
          <a:p>
            <a:pPr eaLnBrk="1" hangingPunct="1"/>
            <a:r>
              <a:rPr lang="pl-PL" altLang="it-IT" sz="3600"/>
              <a:t>„Medytacje o filozofii pierwszej” (1641)</a:t>
            </a:r>
            <a:endParaRPr lang="en-AU" altLang="it-IT" sz="3600"/>
          </a:p>
        </p:txBody>
      </p:sp>
      <p:sp>
        <p:nvSpPr>
          <p:cNvPr id="12291" name="Text Box 3">
            <a:extLst>
              <a:ext uri="{FF2B5EF4-FFF2-40B4-BE49-F238E27FC236}">
                <a16:creationId xmlns:a16="http://schemas.microsoft.com/office/drawing/2014/main" id="{7F976AC2-E8C4-2E6C-D415-ABB6CAC5EB87}"/>
              </a:ext>
            </a:extLst>
          </p:cNvPr>
          <p:cNvSpPr txBox="1">
            <a:spLocks noChangeArrowheads="1"/>
          </p:cNvSpPr>
          <p:nvPr/>
        </p:nvSpPr>
        <p:spPr bwMode="auto">
          <a:xfrm>
            <a:off x="447675" y="1982788"/>
            <a:ext cx="8443913"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000">
                <a:solidFill>
                  <a:srgbClr val="0033CC"/>
                </a:solidFill>
              </a:rPr>
              <a:t>Niestety, w „Medytacjach” (1641) Kartezjusz niejako niechcący poddał w</a:t>
            </a:r>
          </a:p>
          <a:p>
            <a:pPr eaLnBrk="1" hangingPunct="1">
              <a:spcBef>
                <a:spcPct val="0"/>
              </a:spcBef>
              <a:buFontTx/>
              <a:buNone/>
            </a:pPr>
            <a:r>
              <a:rPr lang="pl-PL" altLang="it-IT" sz="2000">
                <a:solidFill>
                  <a:srgbClr val="0033CC"/>
                </a:solidFill>
              </a:rPr>
              <a:t>wątpliwość nieśmiertelność duszy ludzkiej pisząc, że nie powinniśmy w tę</a:t>
            </a:r>
          </a:p>
          <a:p>
            <a:pPr eaLnBrk="1" hangingPunct="1">
              <a:spcBef>
                <a:spcPct val="0"/>
              </a:spcBef>
              <a:buFontTx/>
              <a:buNone/>
            </a:pPr>
            <a:r>
              <a:rPr lang="pl-PL" altLang="it-IT" sz="2000">
                <a:solidFill>
                  <a:srgbClr val="0033CC"/>
                </a:solidFill>
              </a:rPr>
              <a:t>nieśmiertelność powątpiewać, jako że Bóg jest dobry i na pewno stworzył</a:t>
            </a:r>
          </a:p>
          <a:p>
            <a:pPr eaLnBrk="1" hangingPunct="1">
              <a:spcBef>
                <a:spcPct val="0"/>
              </a:spcBef>
              <a:buFontTx/>
              <a:buNone/>
            </a:pPr>
            <a:r>
              <a:rPr lang="pl-PL" altLang="it-IT" sz="2000">
                <a:solidFill>
                  <a:srgbClr val="0033CC"/>
                </a:solidFill>
              </a:rPr>
              <a:t>duszę jako nieśmiertelną. </a:t>
            </a:r>
          </a:p>
          <a:p>
            <a:pPr eaLnBrk="1" hangingPunct="1">
              <a:spcBef>
                <a:spcPct val="0"/>
              </a:spcBef>
              <a:buFontTx/>
              <a:buNone/>
            </a:pPr>
            <a:endParaRPr lang="pl-PL" altLang="it-IT" sz="2000">
              <a:solidFill>
                <a:srgbClr val="0033CC"/>
              </a:solidFill>
            </a:endParaRPr>
          </a:p>
          <a:p>
            <a:pPr eaLnBrk="1" hangingPunct="1">
              <a:spcBef>
                <a:spcPct val="0"/>
              </a:spcBef>
              <a:buFontTx/>
              <a:buNone/>
            </a:pPr>
            <a:r>
              <a:rPr lang="pl-PL" altLang="it-IT" sz="2000">
                <a:solidFill>
                  <a:srgbClr val="0033CC"/>
                </a:solidFill>
              </a:rPr>
              <a:t>Wziął się z tego „kartezjański dualizm” : </a:t>
            </a:r>
          </a:p>
          <a:p>
            <a:pPr eaLnBrk="1" hangingPunct="1">
              <a:spcBef>
                <a:spcPct val="0"/>
              </a:spcBef>
              <a:buFontTx/>
              <a:buNone/>
            </a:pPr>
            <a:r>
              <a:rPr lang="pl-PL" altLang="it-IT" sz="2000">
                <a:solidFill>
                  <a:srgbClr val="0033CC"/>
                </a:solidFill>
              </a:rPr>
              <a:t>mózg i dusza to dwie odrębne kategorie </a:t>
            </a:r>
          </a:p>
          <a:p>
            <a:pPr eaLnBrk="1" hangingPunct="1">
              <a:spcBef>
                <a:spcPct val="0"/>
              </a:spcBef>
              <a:buFontTx/>
              <a:buNone/>
            </a:pPr>
            <a:r>
              <a:rPr lang="pl-PL" altLang="it-IT" sz="2000">
                <a:solidFill>
                  <a:srgbClr val="0033CC"/>
                </a:solidFill>
              </a:rPr>
              <a:t>– w mózgu </a:t>
            </a:r>
            <a:r>
              <a:rPr lang="pl-PL" altLang="it-IT" sz="2000" i="1">
                <a:solidFill>
                  <a:srgbClr val="0033CC"/>
                </a:solidFill>
              </a:rPr>
              <a:t>umiejscawia </a:t>
            </a:r>
            <a:r>
              <a:rPr lang="pl-PL" altLang="it-IT" sz="2000">
                <a:solidFill>
                  <a:srgbClr val="0033CC"/>
                </a:solidFill>
              </a:rPr>
              <a:t> się dusza (czy raczej, dla ateistów – Rozum). </a:t>
            </a:r>
            <a:endParaRPr lang="en-AU" altLang="it-IT" sz="2000">
              <a:solidFill>
                <a:srgbClr val="0033CC"/>
              </a:solidFill>
            </a:endParaRPr>
          </a:p>
        </p:txBody>
      </p:sp>
      <p:sp>
        <p:nvSpPr>
          <p:cNvPr id="12292" name="Text Box 4">
            <a:extLst>
              <a:ext uri="{FF2B5EF4-FFF2-40B4-BE49-F238E27FC236}">
                <a16:creationId xmlns:a16="http://schemas.microsoft.com/office/drawing/2014/main" id="{3B30E82B-E16B-0720-232E-DB278EDC5FA5}"/>
              </a:ext>
            </a:extLst>
          </p:cNvPr>
          <p:cNvSpPr txBox="1">
            <a:spLocks noChangeArrowheads="1"/>
          </p:cNvSpPr>
          <p:nvPr/>
        </p:nvSpPr>
        <p:spPr bwMode="auto">
          <a:xfrm>
            <a:off x="2268538" y="5305425"/>
            <a:ext cx="66516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000">
                <a:solidFill>
                  <a:srgbClr val="FF0000"/>
                </a:solidFill>
                <a:ea typeface="Arial Unicode MS" pitchFamily="34" charset="-128"/>
              </a:rPr>
              <a:t>Stąd z jednej strony – neurofizjologia</a:t>
            </a:r>
          </a:p>
          <a:p>
            <a:pPr eaLnBrk="1" hangingPunct="1">
              <a:spcBef>
                <a:spcPct val="0"/>
              </a:spcBef>
              <a:buFontTx/>
              <a:buNone/>
            </a:pPr>
            <a:r>
              <a:rPr lang="pl-PL" altLang="it-IT" sz="2000">
                <a:solidFill>
                  <a:srgbClr val="FF0000"/>
                </a:solidFill>
                <a:ea typeface="Arial Unicode MS" pitchFamily="34" charset="-128"/>
              </a:rPr>
              <a:t>ale z drugiej – redukcjonizm psychologiczny </a:t>
            </a:r>
          </a:p>
          <a:p>
            <a:pPr eaLnBrk="1" hangingPunct="1">
              <a:spcBef>
                <a:spcPct val="0"/>
              </a:spcBef>
              <a:buFontTx/>
              <a:buNone/>
            </a:pPr>
            <a:r>
              <a:rPr lang="pl-PL" altLang="it-IT" sz="2000">
                <a:solidFill>
                  <a:srgbClr val="FF0000"/>
                </a:solidFill>
                <a:ea typeface="Arial Unicode MS" pitchFamily="34" charset="-128"/>
              </a:rPr>
              <a:t>(dusza znika wraz z wyłączeniem prądu elektrycznego)...</a:t>
            </a:r>
            <a:r>
              <a:rPr lang="pl-PL" altLang="it-IT" sz="1800">
                <a:solidFill>
                  <a:srgbClr val="0033CC"/>
                </a:solidFill>
              </a:rPr>
              <a:t> </a:t>
            </a:r>
            <a:endParaRPr lang="en-AU" altLang="it-IT" sz="1800">
              <a:solidFill>
                <a:srgbClr val="0033CC"/>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AC95AD5-DDD5-339A-8FC5-3FC0EF8E40B3}"/>
              </a:ext>
            </a:extLst>
          </p:cNvPr>
          <p:cNvSpPr>
            <a:spLocks noGrp="1" noChangeArrowheads="1"/>
          </p:cNvSpPr>
          <p:nvPr>
            <p:ph type="title"/>
          </p:nvPr>
        </p:nvSpPr>
        <p:spPr/>
        <p:txBody>
          <a:bodyPr/>
          <a:lstStyle/>
          <a:p>
            <a:pPr eaLnBrk="1" hangingPunct="1"/>
            <a:r>
              <a:rPr lang="pl-PL" altLang="it-IT" sz="3200" dirty="0"/>
              <a:t>„Poszukiwanie prawdy przez światło naturalne”</a:t>
            </a:r>
            <a:endParaRPr lang="en-AU" altLang="it-IT" sz="3200" dirty="0"/>
          </a:p>
        </p:txBody>
      </p:sp>
      <p:sp>
        <p:nvSpPr>
          <p:cNvPr id="7171" name="Text Box 3">
            <a:extLst>
              <a:ext uri="{FF2B5EF4-FFF2-40B4-BE49-F238E27FC236}">
                <a16:creationId xmlns:a16="http://schemas.microsoft.com/office/drawing/2014/main" id="{AB7AB6E6-1316-A415-D0F6-D3250582523B}"/>
              </a:ext>
            </a:extLst>
          </p:cNvPr>
          <p:cNvSpPr txBox="1">
            <a:spLocks noChangeArrowheads="1"/>
          </p:cNvSpPr>
          <p:nvPr/>
        </p:nvSpPr>
        <p:spPr bwMode="auto">
          <a:xfrm>
            <a:off x="468313" y="1700213"/>
            <a:ext cx="8137525" cy="3598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000" dirty="0"/>
              <a:t>„Człowiek nie jest zobowiązany przeczytać wszystkie książki ani wyuczyć się starannie tego wszystkiego, czego uczy się w szkołach; byłoby to nawet pewnego rodzaju brakiem w jego wychowaniu, gdyby zbyt wiele czasu poświęcał na ćwiczeniu się w naukach. Ma on wiele innych rzeczy do zrobienia w swoim życiu; toteż tak się powinien w nim urządzić, by mu jego największa część pozostała do spełniania </a:t>
            </a:r>
            <a:r>
              <a:rPr lang="pl-PL" altLang="it-IT" sz="2000" i="1" dirty="0"/>
              <a:t>dobrych uczynków</a:t>
            </a:r>
            <a:r>
              <a:rPr lang="pl-PL" altLang="it-IT" sz="2000" dirty="0"/>
              <a:t>, o których będzie go musiał pouczyć jego własny rozum, jeśli od niego tylko otrzymuje nauki.”</a:t>
            </a: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r>
              <a:rPr lang="pl-PL" altLang="it-IT" sz="1800" dirty="0">
                <a:solidFill>
                  <a:srgbClr val="0033CC"/>
                </a:solidFill>
              </a:rPr>
              <a:t> </a:t>
            </a:r>
            <a:endParaRPr lang="en-AU" altLang="it-IT" sz="1800" dirty="0">
              <a:solidFill>
                <a:srgbClr val="0033CC"/>
              </a:solidFill>
            </a:endParaRPr>
          </a:p>
        </p:txBody>
      </p:sp>
      <p:sp>
        <p:nvSpPr>
          <p:cNvPr id="7172" name="Text Box 4">
            <a:extLst>
              <a:ext uri="{FF2B5EF4-FFF2-40B4-BE49-F238E27FC236}">
                <a16:creationId xmlns:a16="http://schemas.microsoft.com/office/drawing/2014/main" id="{B3205C63-5F96-3B31-0025-8804D436886D}"/>
              </a:ext>
            </a:extLst>
          </p:cNvPr>
          <p:cNvSpPr txBox="1">
            <a:spLocks noChangeArrowheads="1"/>
          </p:cNvSpPr>
          <p:nvPr/>
        </p:nvSpPr>
        <p:spPr bwMode="auto">
          <a:xfrm>
            <a:off x="457200" y="4332287"/>
            <a:ext cx="771683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600" dirty="0">
                <a:latin typeface="Times New Roman" panose="02020603050405020304" pitchFamily="18" charset="0"/>
              </a:rPr>
              <a:t>Rene Descartes (1596-1650)  “</a:t>
            </a:r>
            <a:r>
              <a:rPr lang="it-IT" altLang="it-IT" sz="1600" dirty="0" err="1">
                <a:latin typeface="Times New Roman" panose="02020603050405020304" pitchFamily="18" charset="0"/>
              </a:rPr>
              <a:t>Poszukiwanie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prawdy</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przez</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światło</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naturalne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tłumaczenie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Ludwik</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Chmaj</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Wydawnictwo</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Antyk</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Kęty</a:t>
            </a:r>
            <a:r>
              <a:rPr lang="it-IT" altLang="it-IT" sz="1600" dirty="0">
                <a:latin typeface="Times New Roman" panose="02020603050405020304" pitchFamily="18" charset="0"/>
              </a:rPr>
              <a:t> 2002, </a:t>
            </a:r>
            <a:r>
              <a:rPr lang="it-IT" altLang="it-IT" sz="1600" dirty="0" err="1">
                <a:latin typeface="Times New Roman" panose="02020603050405020304" pitchFamily="18" charset="0"/>
              </a:rPr>
              <a:t>str</a:t>
            </a:r>
            <a:r>
              <a:rPr lang="it-IT" altLang="it-IT" sz="1600" dirty="0">
                <a:latin typeface="Times New Roman" panose="02020603050405020304" pitchFamily="18" charset="0"/>
              </a:rPr>
              <a:t>. 81 i 86 (“La </a:t>
            </a:r>
            <a:r>
              <a:rPr lang="it-IT" altLang="it-IT" sz="1600" dirty="0" err="1">
                <a:latin typeface="Times New Roman" panose="02020603050405020304" pitchFamily="18" charset="0"/>
              </a:rPr>
              <a:t>recherche</a:t>
            </a:r>
            <a:r>
              <a:rPr lang="it-IT" altLang="it-IT" sz="1600" dirty="0">
                <a:latin typeface="Times New Roman" panose="02020603050405020304" pitchFamily="18" charset="0"/>
              </a:rPr>
              <a:t> de la </a:t>
            </a:r>
            <a:r>
              <a:rPr lang="it-IT" altLang="it-IT" sz="1600" dirty="0" err="1">
                <a:latin typeface="Times New Roman" panose="02020603050405020304" pitchFamily="18" charset="0"/>
              </a:rPr>
              <a:t>vérité</a:t>
            </a:r>
            <a:r>
              <a:rPr lang="it-IT" altLang="it-IT" sz="1600" dirty="0">
                <a:latin typeface="Times New Roman" panose="02020603050405020304" pitchFamily="18" charset="0"/>
              </a:rPr>
              <a:t> par la </a:t>
            </a:r>
            <a:r>
              <a:rPr lang="it-IT" altLang="it-IT" sz="1600" dirty="0" err="1">
                <a:latin typeface="Times New Roman" panose="02020603050405020304" pitchFamily="18" charset="0"/>
              </a:rPr>
              <a:t>lumiére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naturelle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rękopis</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powstał</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zapewne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około</a:t>
            </a:r>
            <a:r>
              <a:rPr lang="it-IT" altLang="it-IT" sz="1600" dirty="0">
                <a:latin typeface="Times New Roman" panose="02020603050405020304" pitchFamily="18" charset="0"/>
              </a:rPr>
              <a:t> 1630 </a:t>
            </a:r>
            <a:r>
              <a:rPr lang="it-IT" altLang="it-IT" sz="1600" dirty="0" err="1">
                <a:latin typeface="Times New Roman" panose="02020603050405020304" pitchFamily="18" charset="0"/>
              </a:rPr>
              <a:t>roku</a:t>
            </a:r>
            <a:r>
              <a:rPr lang="it-IT" altLang="it-IT" sz="1600" dirty="0">
                <a:latin typeface="Times New Roman" panose="02020603050405020304" pitchFamily="18" charset="0"/>
              </a:rPr>
              <a:t>) </a:t>
            </a:r>
            <a:endParaRPr lang="en-AU" altLang="it-IT" sz="1600" dirty="0">
              <a:latin typeface="Times New Roman" panose="02020603050405020304" pitchFamily="18" charset="0"/>
            </a:endParaRPr>
          </a:p>
        </p:txBody>
      </p:sp>
    </p:spTree>
    <p:extLst>
      <p:ext uri="{BB962C8B-B14F-4D97-AF65-F5344CB8AC3E}">
        <p14:creationId xmlns:p14="http://schemas.microsoft.com/office/powerpoint/2010/main" val="433882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ytuł 1">
            <a:extLst>
              <a:ext uri="{FF2B5EF4-FFF2-40B4-BE49-F238E27FC236}">
                <a16:creationId xmlns:a16="http://schemas.microsoft.com/office/drawing/2014/main" id="{5F203816-BC2D-9778-1A9C-42026D1F4BF1}"/>
              </a:ext>
            </a:extLst>
          </p:cNvPr>
          <p:cNvSpPr>
            <a:spLocks noGrp="1" noChangeArrowheads="1"/>
          </p:cNvSpPr>
          <p:nvPr>
            <p:ph type="title"/>
          </p:nvPr>
        </p:nvSpPr>
        <p:spPr/>
        <p:txBody>
          <a:bodyPr/>
          <a:lstStyle/>
          <a:p>
            <a:r>
              <a:rPr lang="pl-PL" altLang="en-US" sz="3600"/>
              <a:t>Cartesio nella filo</a:t>
            </a:r>
            <a:r>
              <a:rPr lang="it-IT" altLang="en-US" sz="3600"/>
              <a:t>s</a:t>
            </a:r>
            <a:r>
              <a:rPr lang="pl-PL" altLang="en-US" sz="3600"/>
              <a:t>ofia moderna</a:t>
            </a:r>
            <a:endParaRPr lang="en-US" altLang="en-US" sz="3600"/>
          </a:p>
        </p:txBody>
      </p:sp>
      <p:sp>
        <p:nvSpPr>
          <p:cNvPr id="3" name="Symbol zastępczy zawartości 2">
            <a:extLst>
              <a:ext uri="{FF2B5EF4-FFF2-40B4-BE49-F238E27FC236}">
                <a16:creationId xmlns:a16="http://schemas.microsoft.com/office/drawing/2014/main" id="{F0128E59-5C96-070D-14B4-54BF4A674C62}"/>
              </a:ext>
            </a:extLst>
          </p:cNvPr>
          <p:cNvSpPr>
            <a:spLocks noGrp="1"/>
          </p:cNvSpPr>
          <p:nvPr>
            <p:ph idx="1"/>
          </p:nvPr>
        </p:nvSpPr>
        <p:spPr>
          <a:xfrm>
            <a:off x="107950" y="1414463"/>
            <a:ext cx="8229600" cy="4525962"/>
          </a:xfrm>
        </p:spPr>
        <p:txBody>
          <a:bodyPr/>
          <a:lstStyle/>
          <a:p>
            <a:pPr>
              <a:defRPr/>
            </a:pPr>
            <a:r>
              <a:rPr lang="it-IT" sz="1800" dirty="0"/>
              <a:t>Apprezzato subito per la sua statura intellettuale ed elevato ben presto a simbolo della modernità, Cartesio ha ispirato le filosofia più disparate: come filosofo della coscienza o come filosofo della materia; come filosofi della libertà o come filosofo del meccanicismo come filosofo cristiano o come filosofo che pone basi dell’ateismo, come filosofo conservatore o come filosofo rivoluzionario ecc.  </a:t>
            </a:r>
          </a:p>
          <a:p>
            <a:pPr>
              <a:defRPr/>
            </a:pPr>
            <a:r>
              <a:rPr lang="it-IT" sz="1800" dirty="0"/>
              <a:t>Al di là queste divergenti interpretazioni, il suo sistema ha rappresentano una pietra miliare della filosofia moderna. </a:t>
            </a:r>
          </a:p>
          <a:p>
            <a:pPr>
              <a:defRPr/>
            </a:pPr>
            <a:r>
              <a:rPr lang="it-IT" sz="1800" dirty="0"/>
              <a:t>Tuttavia, la ripresa più esplicita e storicamente importante di Cartesio si trova nella fenomenologia. Non per nulla, Husserl intitola uno dei suoi capolavori </a:t>
            </a:r>
            <a:r>
              <a:rPr lang="it-IT" sz="1800" i="1" dirty="0"/>
              <a:t>Meditazioni cartesiane.</a:t>
            </a:r>
          </a:p>
          <a:p>
            <a:pPr>
              <a:defRPr/>
            </a:pPr>
            <a:endParaRPr lang="it-IT" sz="1800" i="1" dirty="0"/>
          </a:p>
          <a:p>
            <a:pPr marL="0" indent="0">
              <a:buFontTx/>
              <a:buNone/>
              <a:defRPr/>
            </a:pPr>
            <a:r>
              <a:rPr lang="it-IT" sz="1800" dirty="0"/>
              <a:t>N. Abbagnano, G. Fornero, </a:t>
            </a:r>
            <a:r>
              <a:rPr lang="it-IT" sz="1800" i="1" dirty="0"/>
              <a:t>Protagonisti e testi della filosofia, op. cit. </a:t>
            </a:r>
            <a:r>
              <a:rPr lang="it-IT" sz="1800" dirty="0" err="1"/>
              <a:t>str</a:t>
            </a:r>
            <a:r>
              <a:rPr lang="it-IT" sz="1800" dirty="0"/>
              <a:t>. 209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ytuł 1">
            <a:extLst>
              <a:ext uri="{FF2B5EF4-FFF2-40B4-BE49-F238E27FC236}">
                <a16:creationId xmlns:a16="http://schemas.microsoft.com/office/drawing/2014/main" id="{730C8175-50C8-1F0A-8C69-014EEAB8CB35}"/>
              </a:ext>
            </a:extLst>
          </p:cNvPr>
          <p:cNvSpPr>
            <a:spLocks noGrp="1" noChangeArrowheads="1"/>
          </p:cNvSpPr>
          <p:nvPr>
            <p:ph type="title"/>
          </p:nvPr>
        </p:nvSpPr>
        <p:spPr/>
        <p:txBody>
          <a:bodyPr/>
          <a:lstStyle/>
          <a:p>
            <a:r>
              <a:rPr lang="pl-PL" altLang="en-US" sz="3600"/>
              <a:t>Cartesio nella filo</a:t>
            </a:r>
            <a:r>
              <a:rPr lang="it-IT" altLang="en-US" sz="3600"/>
              <a:t>s</a:t>
            </a:r>
            <a:r>
              <a:rPr lang="pl-PL" altLang="en-US" sz="3600"/>
              <a:t>ofia moderna</a:t>
            </a:r>
            <a:endParaRPr lang="en-US" altLang="en-US" sz="3600"/>
          </a:p>
        </p:txBody>
      </p:sp>
      <p:sp>
        <p:nvSpPr>
          <p:cNvPr id="3" name="Symbol zastępczy zawartości 2">
            <a:extLst>
              <a:ext uri="{FF2B5EF4-FFF2-40B4-BE49-F238E27FC236}">
                <a16:creationId xmlns:a16="http://schemas.microsoft.com/office/drawing/2014/main" id="{8E208B84-EA2E-689A-88BB-5BF9CCA8B4BC}"/>
              </a:ext>
            </a:extLst>
          </p:cNvPr>
          <p:cNvSpPr>
            <a:spLocks noGrp="1"/>
          </p:cNvSpPr>
          <p:nvPr>
            <p:ph idx="1"/>
          </p:nvPr>
        </p:nvSpPr>
        <p:spPr>
          <a:xfrm>
            <a:off x="107950" y="1414463"/>
            <a:ext cx="8229600" cy="4525962"/>
          </a:xfrm>
        </p:spPr>
        <p:txBody>
          <a:bodyPr/>
          <a:lstStyle/>
          <a:p>
            <a:pPr>
              <a:defRPr/>
            </a:pPr>
            <a:r>
              <a:rPr lang="pl-PL" sz="1800" dirty="0"/>
              <a:t>Kartezjusz, natychmiast doceniony za swoją intelektualną rangę i wkrótce wyniesiony do rangi symbolu nowoczesności, inspirował najróżniejsze filozofie: jako filozof świadomości lub jako filozof materii; jako filozof wolności lub jako filozof mechanizmu</a:t>
            </a:r>
            <a:r>
              <a:rPr lang="it-IT" sz="1800" dirty="0"/>
              <a:t>;</a:t>
            </a:r>
            <a:r>
              <a:rPr lang="pl-PL" sz="1800" dirty="0"/>
              <a:t> jako filozof chrześcijański lub jako filozof kładący podwaliny ateizmu</a:t>
            </a:r>
            <a:r>
              <a:rPr lang="it-IT" sz="1800" dirty="0"/>
              <a:t>;</a:t>
            </a:r>
            <a:r>
              <a:rPr lang="pl-PL" sz="1800" dirty="0"/>
              <a:t> jako filozof konserwatywny lub jako filozof rewolucyjny itp.  
Poza tymi rozbieżnymi interpretacjami, jego system stanowił kamień milowy współczesnej filozofii. 
Jednak najbardziej wyraźne i historycznie ważne wznowienie Kartezjusza znajduje się w fenomenologii. Nie bez powodu Husserl zatytułował jedno ze swoich arcydzieł </a:t>
            </a:r>
            <a:r>
              <a:rPr lang="pl-PL" sz="1800" i="1" dirty="0"/>
              <a:t>Rozmyślania kartezjańskie</a:t>
            </a:r>
            <a:r>
              <a:rPr lang="pl-PL" sz="1800" dirty="0"/>
              <a:t>.</a:t>
            </a:r>
          </a:p>
          <a:p>
            <a:pPr>
              <a:defRPr/>
            </a:pPr>
            <a:endParaRPr lang="it-IT" sz="1800" i="1" dirty="0"/>
          </a:p>
          <a:p>
            <a:pPr marL="0" indent="0">
              <a:buFontTx/>
              <a:buNone/>
              <a:defRPr/>
            </a:pPr>
            <a:r>
              <a:rPr lang="it-IT" sz="1800" dirty="0"/>
              <a:t>N. Abbagnano, G. Fornero, </a:t>
            </a:r>
            <a:r>
              <a:rPr lang="it-IT" sz="1800" i="1" dirty="0"/>
              <a:t>Protagonisti e testi della filosofia, op. cit. </a:t>
            </a:r>
            <a:r>
              <a:rPr lang="it-IT" sz="1800" dirty="0" err="1"/>
              <a:t>str</a:t>
            </a:r>
            <a:r>
              <a:rPr lang="it-IT" sz="1800" dirty="0"/>
              <a:t>. 209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a:extLst>
              <a:ext uri="{FF2B5EF4-FFF2-40B4-BE49-F238E27FC236}">
                <a16:creationId xmlns:a16="http://schemas.microsoft.com/office/drawing/2014/main" id="{FC743334-C0F8-6CF7-77E0-1C6ED355D20E}"/>
              </a:ext>
            </a:extLst>
          </p:cNvPr>
          <p:cNvSpPr>
            <a:spLocks noGrp="1" noChangeArrowheads="1"/>
          </p:cNvSpPr>
          <p:nvPr>
            <p:ph type="title"/>
          </p:nvPr>
        </p:nvSpPr>
        <p:spPr>
          <a:xfrm>
            <a:off x="457200" y="-171450"/>
            <a:ext cx="8229600" cy="1143000"/>
          </a:xfrm>
        </p:spPr>
        <p:txBody>
          <a:bodyPr/>
          <a:lstStyle/>
          <a:p>
            <a:r>
              <a:rPr lang="pl-PL" altLang="en-US" sz="3600"/>
              <a:t>Kartezjusz, Spinoza, Pascal</a:t>
            </a:r>
            <a:endParaRPr lang="en-US" altLang="en-US" sz="3600"/>
          </a:p>
        </p:txBody>
      </p:sp>
      <p:sp>
        <p:nvSpPr>
          <p:cNvPr id="15363" name="pole tekstowe 3">
            <a:extLst>
              <a:ext uri="{FF2B5EF4-FFF2-40B4-BE49-F238E27FC236}">
                <a16:creationId xmlns:a16="http://schemas.microsoft.com/office/drawing/2014/main" id="{8ADE2FBD-F445-7B67-7636-4B6A8DC428D2}"/>
              </a:ext>
            </a:extLst>
          </p:cNvPr>
          <p:cNvSpPr txBox="1">
            <a:spLocks noChangeArrowheads="1"/>
          </p:cNvSpPr>
          <p:nvPr/>
        </p:nvSpPr>
        <p:spPr bwMode="auto">
          <a:xfrm>
            <a:off x="-107950" y="765175"/>
            <a:ext cx="9144000"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ts val="600"/>
              </a:spcBef>
              <a:spcAft>
                <a:spcPts val="600"/>
              </a:spcAft>
              <a:buFontTx/>
              <a:buNone/>
            </a:pPr>
            <a:r>
              <a:rPr lang="pl-PL" altLang="en-US" sz="1800">
                <a:solidFill>
                  <a:schemeClr val="tx2"/>
                </a:solidFill>
                <a:cs typeface="Times New Roman" panose="02020603050405020304" pitchFamily="18" charset="0"/>
              </a:rPr>
              <a:t>Myśl Kartezjusza stanowi najważniejsze wydarzenie filozoficzne XVII w., do której odwołuje się – krytykując ją lub rozwijając - obfita linia myślicieli. </a:t>
            </a:r>
          </a:p>
          <a:p>
            <a:pPr algn="just">
              <a:spcBef>
                <a:spcPts val="600"/>
              </a:spcBef>
              <a:spcAft>
                <a:spcPts val="600"/>
              </a:spcAft>
              <a:buFontTx/>
              <a:buNone/>
            </a:pPr>
            <a:r>
              <a:rPr lang="pl-PL" altLang="en-US" sz="1800">
                <a:solidFill>
                  <a:schemeClr val="tx2"/>
                </a:solidFill>
                <a:cs typeface="Times New Roman" panose="02020603050405020304" pitchFamily="18" charset="0"/>
              </a:rPr>
              <a:t>Wśród kontynuatorów pojawia się Spinoza, z jego rygorystycznym racjonalizmem i naturalistycznym panteizmem. Wśród tych, którzy podejmują dyskusję, wyróżnia się Pascal, który mimo przyjęcia metody racjonalistycznej w zakresie nauki, ocenia rozum za niezdolny do zrozumienia rzeczywistości i </a:t>
            </a:r>
            <a:r>
              <a:rPr lang="pl-PL" altLang="en-US" sz="1800" i="1">
                <a:solidFill>
                  <a:schemeClr val="tx2"/>
                </a:solidFill>
                <a:cs typeface="Times New Roman" panose="02020603050405020304" pitchFamily="18" charset="0"/>
              </a:rPr>
              <a:t>sensu</a:t>
            </a:r>
            <a:r>
              <a:rPr lang="pl-PL" altLang="en-US" sz="1800">
                <a:solidFill>
                  <a:schemeClr val="tx2"/>
                </a:solidFill>
                <a:cs typeface="Times New Roman" panose="02020603050405020304" pitchFamily="18" charset="0"/>
              </a:rPr>
              <a:t> życia, uważając, że tylko chrześcijaństwo czyni zrozumiałym tego „potwora niezrozumiałego” jakim jest człowiek, i wyjaśnia to, czego czysty rozum, a więc nauka i filozofia, nie są w stanie wyjaśnić. I tak, poprzez subtelną analizę kondycji człowieka, będącą zapowiedzią w pewnych aspektach współczesnego egzystencjalizmu, wynosi na światło dzienne i wylicza charakterystyki i struktury trwałe życia człowieka w świecie: niepokój duszy [Św. Augustyn] niezaspokojone pożądanie szczęścia, nieuchronność śmierci, ogłuszenie i zagubienie siebie samego, świadomość własnego ubóstwa i wielkości, poczucie misterium, poszukiwania Boga, przyjęcie albo odrzucenie wiary itd.      </a:t>
            </a:r>
            <a:endParaRPr lang="en-AU" altLang="en-US" sz="1800">
              <a:solidFill>
                <a:schemeClr val="tx2"/>
              </a:solidFill>
              <a:cs typeface="Times New Roman" panose="02020603050405020304" pitchFamily="18" charset="0"/>
            </a:endParaRPr>
          </a:p>
          <a:p>
            <a:pPr>
              <a:spcBef>
                <a:spcPct val="0"/>
              </a:spcBef>
              <a:buFontTx/>
              <a:buNone/>
            </a:pPr>
            <a:endParaRPr lang="pl-PL" altLang="en-US" sz="1600">
              <a:solidFill>
                <a:schemeClr val="tx2"/>
              </a:solidFill>
              <a:cs typeface="Times New Roman" panose="02020603050405020304" pitchFamily="18" charset="0"/>
            </a:endParaRPr>
          </a:p>
          <a:p>
            <a:pPr>
              <a:spcBef>
                <a:spcPct val="0"/>
              </a:spcBef>
              <a:buFontTx/>
              <a:buNone/>
            </a:pPr>
            <a:r>
              <a:rPr lang="pl-PL" altLang="en-US" sz="1400">
                <a:solidFill>
                  <a:schemeClr val="tx2"/>
                </a:solidFill>
                <a:cs typeface="Times New Roman" panose="02020603050405020304" pitchFamily="18" charset="0"/>
              </a:rPr>
              <a:t>N. Abbagnano, G. Fornero, </a:t>
            </a:r>
            <a:r>
              <a:rPr lang="pl-PL" altLang="en-US" sz="1400" i="1">
                <a:solidFill>
                  <a:schemeClr val="tx2"/>
                </a:solidFill>
                <a:cs typeface="Times New Roman" panose="02020603050405020304" pitchFamily="18" charset="0"/>
              </a:rPr>
              <a:t>Protagonisti e testi della filosofia. </a:t>
            </a:r>
            <a:r>
              <a:rPr lang="pl-PL" altLang="en-US" sz="1400">
                <a:solidFill>
                  <a:schemeClr val="tx2"/>
                </a:solidFill>
                <a:cs typeface="Times New Roman" panose="02020603050405020304" pitchFamily="18" charset="0"/>
              </a:rPr>
              <a:t>Vol 2, Paravia, Torino, 1994, str. 279, tłum GK</a:t>
            </a:r>
            <a:r>
              <a:rPr lang="pl-PL" altLang="en-US" sz="1600">
                <a:solidFill>
                  <a:schemeClr val="tx2"/>
                </a:solidFill>
                <a:cs typeface="Times New Roman" panose="02020603050405020304" pitchFamily="18" charset="0"/>
              </a:rPr>
              <a:t>.</a:t>
            </a:r>
            <a:endParaRPr lang="en-AU" altLang="en-US" sz="1600">
              <a:solidFill>
                <a:schemeClr val="tx2"/>
              </a:solidFill>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A49ECCD-AA4A-B104-4EF6-DB248D9823F4}"/>
              </a:ext>
            </a:extLst>
          </p:cNvPr>
          <p:cNvSpPr>
            <a:spLocks noGrp="1" noChangeArrowheads="1"/>
          </p:cNvSpPr>
          <p:nvPr>
            <p:ph type="title"/>
          </p:nvPr>
        </p:nvSpPr>
        <p:spPr/>
        <p:txBody>
          <a:bodyPr/>
          <a:lstStyle/>
          <a:p>
            <a:pPr eaLnBrk="1" hangingPunct="1"/>
            <a:r>
              <a:rPr lang="pl-PL" altLang="it-IT" sz="3600"/>
              <a:t>Blaise Pascal (1623-1662)</a:t>
            </a:r>
            <a:r>
              <a:rPr lang="pl-PL" altLang="it-IT" sz="3200"/>
              <a:t> </a:t>
            </a:r>
            <a:br>
              <a:rPr lang="pl-PL" altLang="it-IT" sz="3200"/>
            </a:br>
            <a:endParaRPr lang="en-AU" altLang="it-IT" sz="3200"/>
          </a:p>
        </p:txBody>
      </p:sp>
      <p:pic>
        <p:nvPicPr>
          <p:cNvPr id="16387" name="Picture 3">
            <a:extLst>
              <a:ext uri="{FF2B5EF4-FFF2-40B4-BE49-F238E27FC236}">
                <a16:creationId xmlns:a16="http://schemas.microsoft.com/office/drawing/2014/main" id="{C7FDADA9-9EA6-414A-AEE9-0B04FCBB9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557338"/>
            <a:ext cx="7461250" cy="168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a:extLst>
              <a:ext uri="{FF2B5EF4-FFF2-40B4-BE49-F238E27FC236}">
                <a16:creationId xmlns:a16="http://schemas.microsoft.com/office/drawing/2014/main" id="{FF914991-C3CB-B5CA-8CFB-B36B94003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3425825"/>
            <a:ext cx="8677275" cy="156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pole tekstowe 1">
            <a:extLst>
              <a:ext uri="{FF2B5EF4-FFF2-40B4-BE49-F238E27FC236}">
                <a16:creationId xmlns:a16="http://schemas.microsoft.com/office/drawing/2014/main" id="{2AD3EDAE-9858-1FCE-F1C2-C47D658E2617}"/>
              </a:ext>
            </a:extLst>
          </p:cNvPr>
          <p:cNvSpPr txBox="1">
            <a:spLocks noChangeArrowheads="1"/>
          </p:cNvSpPr>
          <p:nvPr/>
        </p:nvSpPr>
        <p:spPr bwMode="auto">
          <a:xfrm>
            <a:off x="169863" y="4929188"/>
            <a:ext cx="88661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1800">
                <a:solidFill>
                  <a:schemeClr val="tx2"/>
                </a:solidFill>
              </a:rPr>
              <a:t>Pierwsze prace dotyczą matematyki i fizyki. W wieku 16 lat pisze </a:t>
            </a:r>
            <a:r>
              <a:rPr lang="pl-PL" altLang="en-US" sz="1800" i="1">
                <a:solidFill>
                  <a:schemeClr val="tx2"/>
                </a:solidFill>
              </a:rPr>
              <a:t>Traktat o przecięciu</a:t>
            </a:r>
          </a:p>
          <a:p>
            <a:pPr>
              <a:spcBef>
                <a:spcPct val="0"/>
              </a:spcBef>
              <a:buFontTx/>
              <a:buNone/>
            </a:pPr>
            <a:r>
              <a:rPr lang="pl-PL" altLang="en-US" sz="1800" i="1">
                <a:solidFill>
                  <a:schemeClr val="tx2"/>
                </a:solidFill>
              </a:rPr>
              <a:t>krzywych stożkowych</a:t>
            </a:r>
            <a:r>
              <a:rPr lang="pl-PL" altLang="en-US" sz="1800">
                <a:solidFill>
                  <a:schemeClr val="tx2"/>
                </a:solidFill>
              </a:rPr>
              <a:t>, w wieku 18 lat konstruuje kalkulator mechaniczny</a:t>
            </a:r>
            <a:r>
              <a:rPr lang="pl-PL" altLang="en-US" sz="1800" i="1">
                <a:solidFill>
                  <a:schemeClr val="tx2"/>
                </a:solidFill>
              </a:rPr>
              <a:t> </a:t>
            </a:r>
            <a:endParaRPr lang="en-US" altLang="en-US" sz="1800">
              <a:solidFill>
                <a:schemeClr val="tx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290C17E-2C3A-0AB4-81F9-94C3C97E5623}"/>
              </a:ext>
            </a:extLst>
          </p:cNvPr>
          <p:cNvSpPr>
            <a:spLocks noGrp="1" noChangeArrowheads="1"/>
          </p:cNvSpPr>
          <p:nvPr>
            <p:ph type="title"/>
          </p:nvPr>
        </p:nvSpPr>
        <p:spPr/>
        <p:txBody>
          <a:bodyPr/>
          <a:lstStyle/>
          <a:p>
            <a:pPr eaLnBrk="1" hangingPunct="1"/>
            <a:r>
              <a:rPr lang="pl-PL" altLang="it-IT" sz="3200"/>
              <a:t>Blaise Pascal: </a:t>
            </a:r>
            <a:r>
              <a:rPr lang="it-IT" altLang="it-IT" sz="3200"/>
              <a:t>T</a:t>
            </a:r>
            <a:r>
              <a:rPr lang="pl-PL" altLang="it-IT" sz="3200"/>
              <a:t>rzcina myśląca </a:t>
            </a:r>
            <a:r>
              <a:rPr lang="it-IT" altLang="it-IT" sz="3200"/>
              <a:t>&amp;</a:t>
            </a:r>
            <a:r>
              <a:rPr lang="pl-PL" altLang="it-IT" sz="3200"/>
              <a:t> </a:t>
            </a:r>
            <a:r>
              <a:rPr lang="it-IT" altLang="it-IT" sz="3200"/>
              <a:t>Z</a:t>
            </a:r>
            <a:r>
              <a:rPr lang="pl-PL" altLang="it-IT" sz="3200"/>
              <a:t>akład </a:t>
            </a:r>
            <a:br>
              <a:rPr lang="pl-PL" altLang="it-IT" sz="3200"/>
            </a:br>
            <a:endParaRPr lang="en-AU" altLang="it-IT" sz="3200"/>
          </a:p>
        </p:txBody>
      </p:sp>
      <p:sp>
        <p:nvSpPr>
          <p:cNvPr id="17411" name="pole tekstowe 2">
            <a:extLst>
              <a:ext uri="{FF2B5EF4-FFF2-40B4-BE49-F238E27FC236}">
                <a16:creationId xmlns:a16="http://schemas.microsoft.com/office/drawing/2014/main" id="{A53A3210-A5C9-BAF4-88E2-849CB13308D8}"/>
              </a:ext>
            </a:extLst>
          </p:cNvPr>
          <p:cNvSpPr txBox="1">
            <a:spLocks noChangeArrowheads="1"/>
          </p:cNvSpPr>
          <p:nvPr/>
        </p:nvSpPr>
        <p:spPr bwMode="auto">
          <a:xfrm>
            <a:off x="323850" y="1052513"/>
            <a:ext cx="8229600"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pl-PL" altLang="en-US" sz="1800">
                <a:solidFill>
                  <a:schemeClr val="tx2"/>
                </a:solidFill>
                <a:cs typeface="Times New Roman" panose="02020603050405020304" pitchFamily="18" charset="0"/>
              </a:rPr>
              <a:t>Słynne są dwie jego refleksje – o człowieku, który jest tylko cienką trzciną, ale myślącą, oraz "zakład Pascala" oparty nieco na obliczaniu prawdopodobieństwa: biorąc pod uwagę wielkość możliwej nagrody w niebiosach, lepiej wierzyć niż być ateistą. Pascal przez całe swoje, dość krótkie życie, spisywał różne refleksje, „rozrzucone po kartkach wszerz i po bokach, pismem raz pewnym, a raz drżącym, raz literami dużymi, raz nieczytelnymi [...] ukazuję pracę rwaną męką cierpień fizycznych i męką ducha, pasującego się z wielkością zadania”. „Zakład” Pascala wiąże się, jak u Platona, z kwestią nieśmiertelności duszy i rzutuje na całe nasze życie.</a:t>
            </a:r>
            <a:endParaRPr lang="en-AU" altLang="en-US" sz="1800">
              <a:solidFill>
                <a:schemeClr val="tx2"/>
              </a:solidFill>
              <a:cs typeface="Times New Roman" panose="02020603050405020304" pitchFamily="18" charset="0"/>
            </a:endParaRPr>
          </a:p>
          <a:p>
            <a:pPr algn="just">
              <a:spcBef>
                <a:spcPts val="600"/>
              </a:spcBef>
              <a:spcAft>
                <a:spcPts val="600"/>
              </a:spcAft>
              <a:buFontTx/>
              <a:buNone/>
            </a:pPr>
            <a:r>
              <a:rPr lang="pl-PL" altLang="en-US" sz="1800">
                <a:solidFill>
                  <a:schemeClr val="tx2"/>
                </a:solidFill>
                <a:cs typeface="Times New Roman" panose="02020603050405020304" pitchFamily="18" charset="0"/>
              </a:rPr>
              <a:t>194 [...] Nieśmiertelność duszy to rzecz dla nas tak ważna, dotycząca nas tak głęboko, że trzeba chyba zatracić wszelkie uczucie, aby być obojętnym w tym względzie. Wszystkie nasze uczynki i myśli muszą iść różnymi drogami wedle tego, czy mamy się spodziewać dóbr wiekuistych, czy nie; nie podobna nam uczynić jednego kroku z rozsądkiem i zastanowieniem, o ile nie miarkujemy go wedle tego punktu, który ma być naszym ostatecznym </a:t>
            </a:r>
            <a:r>
              <a:rPr lang="pl-PL" altLang="en-US" sz="1800" i="1">
                <a:solidFill>
                  <a:schemeClr val="tx2"/>
                </a:solidFill>
                <a:cs typeface="Times New Roman" panose="02020603050405020304" pitchFamily="18" charset="0"/>
              </a:rPr>
              <a:t>celem</a:t>
            </a:r>
            <a:r>
              <a:rPr lang="pl-PL" altLang="en-US" sz="1800">
                <a:solidFill>
                  <a:schemeClr val="tx2"/>
                </a:solidFill>
                <a:cs typeface="Times New Roman" panose="02020603050405020304" pitchFamily="18" charset="0"/>
              </a:rPr>
              <a:t>. </a:t>
            </a:r>
          </a:p>
          <a:p>
            <a:pPr algn="just">
              <a:spcBef>
                <a:spcPts val="600"/>
              </a:spcBef>
              <a:spcAft>
                <a:spcPts val="600"/>
              </a:spcAft>
              <a:buFontTx/>
              <a:buNone/>
            </a:pPr>
            <a:endParaRPr lang="en-AU" altLang="en-US" sz="1800">
              <a:solidFill>
                <a:schemeClr val="tx2"/>
              </a:solidFill>
              <a:cs typeface="Times New Roman" panose="02020603050405020304" pitchFamily="18" charset="0"/>
            </a:endParaRPr>
          </a:p>
          <a:p>
            <a:pPr>
              <a:spcBef>
                <a:spcPct val="0"/>
              </a:spcBef>
              <a:buFontTx/>
              <a:buNone/>
            </a:pPr>
            <a:r>
              <a:rPr lang="pl-PL" altLang="en-US" sz="1600">
                <a:solidFill>
                  <a:schemeClr val="tx2"/>
                </a:solidFill>
                <a:cs typeface="Times New Roman" panose="02020603050405020304" pitchFamily="18" charset="0"/>
              </a:rPr>
              <a:t>TADEUSZ ŻELEŃSKI (BOY), </a:t>
            </a:r>
            <a:r>
              <a:rPr lang="pl-PL" altLang="en-US" sz="1600" i="1">
                <a:solidFill>
                  <a:schemeClr val="tx2"/>
                </a:solidFill>
                <a:cs typeface="Times New Roman" panose="02020603050405020304" pitchFamily="18" charset="0"/>
              </a:rPr>
              <a:t>Pascal i dzieło jego życia</a:t>
            </a:r>
            <a:r>
              <a:rPr lang="pl-PL" altLang="en-US" sz="1600">
                <a:solidFill>
                  <a:schemeClr val="tx2"/>
                </a:solidFill>
                <a:cs typeface="Times New Roman" panose="02020603050405020304" pitchFamily="18" charset="0"/>
              </a:rPr>
              <a:t>, przedmowa do </a:t>
            </a:r>
            <a:r>
              <a:rPr lang="pl-PL" altLang="en-US" sz="1600" i="1">
                <a:solidFill>
                  <a:schemeClr val="tx2"/>
                </a:solidFill>
                <a:cs typeface="Times New Roman" panose="02020603050405020304" pitchFamily="18" charset="0"/>
              </a:rPr>
              <a:t>Myśli</a:t>
            </a:r>
            <a:r>
              <a:rPr lang="pl-PL" altLang="en-US" sz="1600">
                <a:solidFill>
                  <a:schemeClr val="tx2"/>
                </a:solidFill>
                <a:cs typeface="Times New Roman" panose="02020603050405020304" pitchFamily="18" charset="0"/>
              </a:rPr>
              <a:t> Blaise Pascala, Inst. Wyd. PAX, Warszawa, 1952, str. XXVI.</a:t>
            </a:r>
            <a:endParaRPr lang="en-AU" altLang="en-US" sz="1600">
              <a:solidFill>
                <a:schemeClr val="tx2"/>
              </a:solidFill>
              <a:cs typeface="Times New Roman" panose="02020603050405020304" pitchFamily="18" charset="0"/>
            </a:endParaRPr>
          </a:p>
          <a:p>
            <a:pPr>
              <a:spcBef>
                <a:spcPct val="0"/>
              </a:spcBef>
              <a:buFontTx/>
              <a:buNone/>
            </a:pPr>
            <a:r>
              <a:rPr lang="it-IT" altLang="en-US" sz="1600">
                <a:solidFill>
                  <a:schemeClr val="tx2"/>
                </a:solidFill>
                <a:cs typeface="Times New Roman" panose="02020603050405020304" pitchFamily="18" charset="0"/>
              </a:rPr>
              <a:t> </a:t>
            </a:r>
            <a:r>
              <a:rPr lang="pl-PL" altLang="en-US" sz="1600">
                <a:solidFill>
                  <a:schemeClr val="tx2"/>
                </a:solidFill>
                <a:cs typeface="Times New Roman" panose="02020603050405020304" pitchFamily="18" charset="0"/>
              </a:rPr>
              <a:t>B. PASCAL, </a:t>
            </a:r>
            <a:r>
              <a:rPr lang="pl-PL" altLang="en-US" sz="1600" i="1">
                <a:solidFill>
                  <a:schemeClr val="tx2"/>
                </a:solidFill>
                <a:cs typeface="Times New Roman" panose="02020603050405020304" pitchFamily="18" charset="0"/>
              </a:rPr>
              <a:t>Myśli</a:t>
            </a:r>
            <a:r>
              <a:rPr lang="pl-PL" altLang="en-US" sz="1600">
                <a:solidFill>
                  <a:schemeClr val="tx2"/>
                </a:solidFill>
                <a:cs typeface="Times New Roman" panose="02020603050405020304" pitchFamily="18" charset="0"/>
              </a:rPr>
              <a:t>, przekł. T. Żeleńskiego (Boya), Inst. Wyd. PAX, Warszawa 1952, str. 77.</a:t>
            </a:r>
            <a:endParaRPr lang="en-AU" altLang="en-US" sz="1600">
              <a:solidFill>
                <a:schemeClr val="tx2"/>
              </a:solidFill>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E5B361C-EFF6-10C6-9872-60A19EE0EF75}"/>
              </a:ext>
            </a:extLst>
          </p:cNvPr>
          <p:cNvSpPr>
            <a:spLocks noGrp="1" noChangeArrowheads="1"/>
          </p:cNvSpPr>
          <p:nvPr>
            <p:ph type="title"/>
          </p:nvPr>
        </p:nvSpPr>
        <p:spPr>
          <a:xfrm>
            <a:off x="404813" y="-171450"/>
            <a:ext cx="8229600" cy="1143000"/>
          </a:xfrm>
        </p:spPr>
        <p:txBody>
          <a:bodyPr/>
          <a:lstStyle/>
          <a:p>
            <a:r>
              <a:rPr lang="pl-PL" altLang="it-IT" sz="3200"/>
              <a:t>Blais Pascal: „Penses”</a:t>
            </a:r>
            <a:endParaRPr lang="en-AU" altLang="it-IT" sz="3200"/>
          </a:p>
        </p:txBody>
      </p:sp>
      <p:sp>
        <p:nvSpPr>
          <p:cNvPr id="60419" name="Rectangle 3">
            <a:extLst>
              <a:ext uri="{FF2B5EF4-FFF2-40B4-BE49-F238E27FC236}">
                <a16:creationId xmlns:a16="http://schemas.microsoft.com/office/drawing/2014/main" id="{1799E95A-7767-C4C0-59D8-4A4044836319}"/>
              </a:ext>
            </a:extLst>
          </p:cNvPr>
          <p:cNvSpPr>
            <a:spLocks noGrp="1" noChangeArrowheads="1"/>
          </p:cNvSpPr>
          <p:nvPr>
            <p:ph type="body" idx="1"/>
          </p:nvPr>
        </p:nvSpPr>
        <p:spPr>
          <a:xfrm>
            <a:off x="182563" y="765175"/>
            <a:ext cx="8853487" cy="4421188"/>
          </a:xfrm>
        </p:spPr>
        <p:txBody>
          <a:bodyPr/>
          <a:lstStyle/>
          <a:p>
            <a:pPr>
              <a:lnSpc>
                <a:spcPct val="90000"/>
              </a:lnSpc>
            </a:pPr>
            <a:r>
              <a:rPr lang="it-IT" altLang="it-IT" sz="1900" b="1"/>
              <a:t>72. </a:t>
            </a:r>
            <a:r>
              <a:rPr lang="it-IT" altLang="it-IT" sz="1900" i="1"/>
              <a:t>Niepropocjonalność człowieka</a:t>
            </a:r>
            <a:endParaRPr lang="pl-PL" altLang="it-IT" sz="1900"/>
          </a:p>
          <a:p>
            <a:pPr>
              <a:lnSpc>
                <a:spcPct val="90000"/>
              </a:lnSpc>
            </a:pPr>
            <a:r>
              <a:rPr lang="pl-PL" altLang="it-IT" sz="1900"/>
              <a:t>[...] Niech człowiek podziwia więc całą przyrodę w jej wysublimowanym i pełnym mistrzostwie; a oderwie wzrok od rzeczy, który ma w pobliżu. Niech patrzy w to oślepiające światło, które zostało umieszczone jako wieczna lampa, aby rozjaśniało wszechświat; i niech Ziemia jawi się mu jak punkt wobec ogromnego okręgu, jaki ta gwiazda zatacza, i niech się zadziwi, że ten wielki krąg jest jedynie maleńką częścią tego, co zataczają wszystkie inne gwiazdy krążące po firmamencie.  </a:t>
            </a:r>
          </a:p>
          <a:p>
            <a:pPr>
              <a:lnSpc>
                <a:spcPct val="90000"/>
              </a:lnSpc>
            </a:pPr>
            <a:r>
              <a:rPr lang="pl-PL" altLang="it-IT" sz="1900"/>
              <a:t>Ale jeśli nasz wzrok się tam zatrzyma, wyobraźnia musi podążyć dalej; i szybciej ona się zmęczy niż przyroda, która ją woła. Cały ten świat widzialny jest jedynie niepostrzegalnym fragmentem wielkiego okręgu przyrody. Żadna idea do niego się nie przybliża. Mamy ochotę aby nadąć nasze wyobraźnie poza przestrzeń wyobrażalną; potrafimy jedynie spłodzić pojedyncze atomy w porównaniu z rzeczywistością świata. Jest to sfera nieskończona, której środek jest wszędzie  i której brzeg nie ma nigdzie umiejscowienia. </a:t>
            </a:r>
            <a:endParaRPr lang="it-IT" altLang="it-IT" sz="1900"/>
          </a:p>
          <a:p>
            <a:pPr>
              <a:lnSpc>
                <a:spcPct val="90000"/>
              </a:lnSpc>
            </a:pPr>
            <a:r>
              <a:rPr lang="it-IT" altLang="it-IT" sz="1900">
                <a:solidFill>
                  <a:schemeClr val="accent2"/>
                </a:solidFill>
              </a:rPr>
              <a:t>Tak! Nie mo</a:t>
            </a:r>
            <a:r>
              <a:rPr lang="pl-PL" altLang="it-IT" sz="1900">
                <a:solidFill>
                  <a:schemeClr val="accent2"/>
                </a:solidFill>
              </a:rPr>
              <a:t>żna powiedzieć, gdzie jest środek Wszechświata</a:t>
            </a:r>
          </a:p>
          <a:p>
            <a:pPr>
              <a:lnSpc>
                <a:spcPct val="90000"/>
              </a:lnSpc>
            </a:pPr>
            <a:r>
              <a:rPr lang="pl-PL" altLang="it-IT" sz="1900"/>
              <a:t>A w końcu, największym namacalnym dowodem wszechmocy Boga jest fakt, że </a:t>
            </a:r>
            <a:r>
              <a:rPr lang="pl-PL" altLang="it-IT" sz="1900" u="sng"/>
              <a:t>nasza wyobraźnia</a:t>
            </a:r>
            <a:r>
              <a:rPr lang="pl-PL" altLang="it-IT" sz="1900"/>
              <a:t> błądzi wśród tych myśli.    [...] str. 18-19 </a:t>
            </a:r>
            <a:endParaRPr lang="en-AU" altLang="it-IT" sz="1900"/>
          </a:p>
        </p:txBody>
      </p:sp>
      <p:sp>
        <p:nvSpPr>
          <p:cNvPr id="18436" name="Text Box 4">
            <a:extLst>
              <a:ext uri="{FF2B5EF4-FFF2-40B4-BE49-F238E27FC236}">
                <a16:creationId xmlns:a16="http://schemas.microsoft.com/office/drawing/2014/main" id="{875AE8BD-1C03-E6B6-357C-79400767E537}"/>
              </a:ext>
            </a:extLst>
          </p:cNvPr>
          <p:cNvSpPr txBox="1">
            <a:spLocks noChangeArrowheads="1"/>
          </p:cNvSpPr>
          <p:nvPr/>
        </p:nvSpPr>
        <p:spPr bwMode="auto">
          <a:xfrm>
            <a:off x="188913" y="6051550"/>
            <a:ext cx="8199437"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85000"/>
              </a:lnSpc>
              <a:spcBef>
                <a:spcPct val="0"/>
              </a:spcBef>
              <a:buFontTx/>
              <a:buNone/>
            </a:pPr>
            <a:r>
              <a:rPr lang="pl-PL" altLang="it-IT" sz="1600" b="1"/>
              <a:t>Dio o il mondo? (Bóg czy świat)</a:t>
            </a:r>
            <a:r>
              <a:rPr lang="it-IT" altLang="it-IT" sz="1600" b="1"/>
              <a:t> </a:t>
            </a:r>
            <a:r>
              <a:rPr lang="it-IT" altLang="it-IT" sz="1600"/>
              <a:t>(C) 2008 Anroldo Mondadori Editore, S. p. A. Milano</a:t>
            </a:r>
          </a:p>
          <a:p>
            <a:pPr>
              <a:lnSpc>
                <a:spcPct val="85000"/>
              </a:lnSpc>
              <a:spcBef>
                <a:spcPct val="0"/>
              </a:spcBef>
              <a:buFontTx/>
              <a:buNone/>
            </a:pPr>
            <a:r>
              <a:rPr lang="it-IT" altLang="it-IT" sz="1600"/>
              <a:t>Teksty wybrane z „Myśli” Pascala, przez Gennaro Aulettę, edizioni Paoline, Milano, 1987</a:t>
            </a:r>
          </a:p>
          <a:p>
            <a:pPr>
              <a:lnSpc>
                <a:spcPct val="85000"/>
              </a:lnSpc>
              <a:spcBef>
                <a:spcPct val="0"/>
              </a:spcBef>
              <a:buFontTx/>
              <a:buNone/>
            </a:pPr>
            <a:r>
              <a:rPr lang="it-IT" altLang="it-IT" sz="1600"/>
              <a:t>Tłumaczenie z włoskiego GK</a:t>
            </a:r>
            <a:r>
              <a:rPr lang="pl-PL" altLang="it-IT" sz="1800"/>
              <a:t> </a:t>
            </a:r>
            <a:endParaRPr lang="en-AU" altLang="it-IT" sz="1800"/>
          </a:p>
        </p:txBody>
      </p:sp>
      <p:sp>
        <p:nvSpPr>
          <p:cNvPr id="18437" name="Line 6">
            <a:extLst>
              <a:ext uri="{FF2B5EF4-FFF2-40B4-BE49-F238E27FC236}">
                <a16:creationId xmlns:a16="http://schemas.microsoft.com/office/drawing/2014/main" id="{7273987E-C55D-C333-ACE7-DA0DF9705890}"/>
              </a:ext>
            </a:extLst>
          </p:cNvPr>
          <p:cNvSpPr>
            <a:spLocks noChangeShapeType="1"/>
          </p:cNvSpPr>
          <p:nvPr/>
        </p:nvSpPr>
        <p:spPr bwMode="auto">
          <a:xfrm>
            <a:off x="755650" y="2708275"/>
            <a:ext cx="33845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6">
            <a:extLst>
              <a:ext uri="{FF2B5EF4-FFF2-40B4-BE49-F238E27FC236}">
                <a16:creationId xmlns:a16="http://schemas.microsoft.com/office/drawing/2014/main" id="{BED200E1-1190-6EA7-DB3E-63DFA0AABCE7}"/>
              </a:ext>
            </a:extLst>
          </p:cNvPr>
          <p:cNvSpPr>
            <a:spLocks noChangeShapeType="1"/>
          </p:cNvSpPr>
          <p:nvPr/>
        </p:nvSpPr>
        <p:spPr bwMode="auto">
          <a:xfrm>
            <a:off x="3708400" y="3789363"/>
            <a:ext cx="33845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blinds(horizontal)">
                                      <p:cBhvr>
                                        <p:cTn id="7" dur="500"/>
                                        <p:tgtEl>
                                          <p:spTgt spid="60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blinds(horizontal)">
                                      <p:cBhvr>
                                        <p:cTn id="12" dur="500"/>
                                        <p:tgtEl>
                                          <p:spTgt spid="604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blinds(horizontal)">
                                      <p:cBhvr>
                                        <p:cTn id="17" dur="500"/>
                                        <p:tgtEl>
                                          <p:spTgt spid="604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0419">
                                            <p:txEl>
                                              <p:pRg st="3" end="3"/>
                                            </p:txEl>
                                          </p:spTgt>
                                        </p:tgtEl>
                                        <p:attrNameLst>
                                          <p:attrName>style.visibility</p:attrName>
                                        </p:attrNameLst>
                                      </p:cBhvr>
                                      <p:to>
                                        <p:strVal val="visible"/>
                                      </p:to>
                                    </p:set>
                                    <p:animEffect transition="in" filter="blinds(horizontal)">
                                      <p:cBhvr>
                                        <p:cTn id="22" dur="500"/>
                                        <p:tgtEl>
                                          <p:spTgt spid="604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0419">
                                            <p:txEl>
                                              <p:pRg st="4" end="4"/>
                                            </p:txEl>
                                          </p:spTgt>
                                        </p:tgtEl>
                                        <p:attrNameLst>
                                          <p:attrName>style.visibility</p:attrName>
                                        </p:attrNameLst>
                                      </p:cBhvr>
                                      <p:to>
                                        <p:strVal val="visible"/>
                                      </p:to>
                                    </p:set>
                                    <p:animEffect transition="in" filter="blinds(horizontal)">
                                      <p:cBhvr>
                                        <p:cTn id="27" dur="500"/>
                                        <p:tgtEl>
                                          <p:spTgt spid="604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5DB9E5D-B195-9424-6F66-F8B05110F360}"/>
              </a:ext>
            </a:extLst>
          </p:cNvPr>
          <p:cNvSpPr>
            <a:spLocks noGrp="1" noChangeArrowheads="1"/>
          </p:cNvSpPr>
          <p:nvPr>
            <p:ph type="title"/>
          </p:nvPr>
        </p:nvSpPr>
        <p:spPr>
          <a:xfrm>
            <a:off x="404813" y="-171450"/>
            <a:ext cx="8229600" cy="1143000"/>
          </a:xfrm>
        </p:spPr>
        <p:txBody>
          <a:bodyPr/>
          <a:lstStyle/>
          <a:p>
            <a:r>
              <a:rPr lang="pl-PL" altLang="it-IT" sz="3200"/>
              <a:t>Blais Pascal: „Penses”</a:t>
            </a:r>
            <a:endParaRPr lang="en-AU" altLang="it-IT" sz="3200"/>
          </a:p>
        </p:txBody>
      </p:sp>
      <p:sp>
        <p:nvSpPr>
          <p:cNvPr id="19459" name="pole tekstowe 2">
            <a:extLst>
              <a:ext uri="{FF2B5EF4-FFF2-40B4-BE49-F238E27FC236}">
                <a16:creationId xmlns:a16="http://schemas.microsoft.com/office/drawing/2014/main" id="{D383A8DC-1C6B-BC1C-6549-B5A3388FBF7D}"/>
              </a:ext>
            </a:extLst>
          </p:cNvPr>
          <p:cNvSpPr txBox="1">
            <a:spLocks noChangeArrowheads="1"/>
          </p:cNvSpPr>
          <p:nvPr/>
        </p:nvSpPr>
        <p:spPr bwMode="auto">
          <a:xfrm>
            <a:off x="209550" y="696913"/>
            <a:ext cx="8620125"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pl-PL" altLang="en-US" sz="1800">
                <a:solidFill>
                  <a:srgbClr val="2D2D8A"/>
                </a:solidFill>
                <a:cs typeface="Times New Roman" panose="02020603050405020304" pitchFamily="18" charset="0"/>
              </a:rPr>
              <a:t>Pascal, naukowiec, zdawał sobie sprawę z ograniczeń poznania Boga poprzez rozumowanie. Poznajemy wiarę nie tylko rozumem, ale i sercem. Ale, cytując św. Jana Pawła II, sama wiara, bez rozumu ryzykuje, że stanie zabobonem. Pascal dyskutuje tę dychotomię:</a:t>
            </a:r>
            <a:endParaRPr lang="en-AU" altLang="en-US" sz="1800">
              <a:solidFill>
                <a:srgbClr val="2D2D8A"/>
              </a:solidFill>
              <a:cs typeface="Times New Roman" panose="02020603050405020304" pitchFamily="18" charset="0"/>
            </a:endParaRPr>
          </a:p>
          <a:p>
            <a:pPr algn="just">
              <a:spcBef>
                <a:spcPts val="600"/>
              </a:spcBef>
              <a:buFontTx/>
              <a:buNone/>
            </a:pPr>
            <a:r>
              <a:rPr lang="pl-PL" altLang="en-US" sz="1800">
                <a:solidFill>
                  <a:schemeClr val="tx2"/>
                </a:solidFill>
                <a:cs typeface="Times New Roman" panose="02020603050405020304" pitchFamily="18" charset="0"/>
              </a:rPr>
              <a:t>282 Znamy prawdę nie tylko rozumem ale i sercem, w ten sposób znamy pierwsze zasady i na próżno rozumowanie, które nie ma w tym udziału, sili się je zwalczyć. [...] Znajomość bowiem pierwszych zasad, jak </a:t>
            </a:r>
            <a:r>
              <a:rPr lang="pl-PL" altLang="en-US" sz="1800" i="1">
                <a:solidFill>
                  <a:schemeClr val="tx2"/>
                </a:solidFill>
                <a:cs typeface="Times New Roman" panose="02020603050405020304" pitchFamily="18" charset="0"/>
              </a:rPr>
              <a:t>przestrzeń, czas, ruch, liczby</a:t>
            </a:r>
            <a:r>
              <a:rPr lang="pl-PL" altLang="en-US" sz="1800">
                <a:solidFill>
                  <a:schemeClr val="tx2"/>
                </a:solidFill>
                <a:cs typeface="Times New Roman" panose="02020603050405020304" pitchFamily="18" charset="0"/>
              </a:rPr>
              <a:t>, jest równie mocna jak którakolwiek z tych, które czerpiemy z rozumowania. [...]</a:t>
            </a:r>
            <a:endParaRPr lang="en-AU" altLang="en-US" sz="1800">
              <a:solidFill>
                <a:schemeClr val="tx2"/>
              </a:solidFill>
              <a:cs typeface="Times New Roman" panose="02020603050405020304" pitchFamily="18" charset="0"/>
            </a:endParaRPr>
          </a:p>
          <a:p>
            <a:pPr algn="just">
              <a:spcBef>
                <a:spcPct val="0"/>
              </a:spcBef>
              <a:buFontTx/>
              <a:buNone/>
            </a:pPr>
            <a:r>
              <a:rPr lang="pl-PL" altLang="en-US" sz="1800">
                <a:solidFill>
                  <a:schemeClr val="tx2"/>
                </a:solidFill>
                <a:cs typeface="Times New Roman" panose="02020603050405020304" pitchFamily="18" charset="0"/>
              </a:rPr>
              <a:t>Ta niemoc winna tedy prowadzić jedynie do upokorzenia rozumu, który chciałby sądzić o wszystkim, ale nie do zwalczania naszej pewności, tak jak gdyby rozum zdolen był nas o czymś pouczyć. Dałby Bóg, abyśmy go, przeciwnie, nigdy nie potrzebowali i abyśmy znali wszystkie rzeczy instynktem i uczuciem! Ale natura odmówiła nam tego dobra; dała nam, przeciwnie, bardzo niewiele wiadomości tego rodzaju; wszystkie inne możemy nabyć jedynie rozumowaniem. </a:t>
            </a:r>
            <a:endParaRPr lang="en-AU" altLang="en-US" sz="1800">
              <a:solidFill>
                <a:schemeClr val="tx2"/>
              </a:solidFill>
              <a:cs typeface="Times New Roman" panose="02020603050405020304" pitchFamily="18" charset="0"/>
            </a:endParaRPr>
          </a:p>
          <a:p>
            <a:pPr algn="just">
              <a:spcBef>
                <a:spcPct val="0"/>
              </a:spcBef>
              <a:spcAft>
                <a:spcPts val="600"/>
              </a:spcAft>
              <a:buFontTx/>
              <a:buNone/>
            </a:pPr>
            <a:r>
              <a:rPr lang="pl-PL" altLang="en-US" sz="1800">
                <a:solidFill>
                  <a:schemeClr val="tx2"/>
                </a:solidFill>
                <a:cs typeface="Times New Roman" panose="02020603050405020304" pitchFamily="18" charset="0"/>
              </a:rPr>
              <a:t>I oto, czemu ci, którym Bóg dał religię z poczucia serca, bardzo są szczęśliwi i bardzo słusznie przekonani. Ale tym, którzy jej nie mają, możemy ją dać jedynie rozumowaniem w oczekiwaniu, aż Bóg da im ją przez poczucie serca, bez czego wiara jest jeno ludzka i bezużyteczna dla zbawienia. [GK, Nauka i wiara] </a:t>
            </a:r>
            <a:endParaRPr lang="en-AU" altLang="en-US" sz="1800">
              <a:solidFill>
                <a:schemeClr val="tx2"/>
              </a:solidFill>
              <a:cs typeface="Times New Roman" panose="02020603050405020304" pitchFamily="18" charset="0"/>
            </a:endParaRPr>
          </a:p>
          <a:p>
            <a:pPr>
              <a:spcBef>
                <a:spcPct val="0"/>
              </a:spcBef>
              <a:buFontTx/>
              <a:buNone/>
            </a:pPr>
            <a:r>
              <a:rPr lang="it-IT" altLang="en-US" sz="1600">
                <a:solidFill>
                  <a:schemeClr val="tx2"/>
                </a:solidFill>
                <a:latin typeface="Times New Roman" panose="02020603050405020304" pitchFamily="18" charset="0"/>
                <a:cs typeface="Times New Roman" panose="02020603050405020304" pitchFamily="18" charset="0"/>
              </a:rPr>
              <a:t> </a:t>
            </a:r>
            <a:r>
              <a:rPr lang="pl-PL" altLang="en-US" sz="1600">
                <a:solidFill>
                  <a:schemeClr val="tx2"/>
                </a:solidFill>
                <a:latin typeface="Times New Roman" panose="02020603050405020304" pitchFamily="18" charset="0"/>
                <a:cs typeface="Times New Roman" panose="02020603050405020304" pitchFamily="18" charset="0"/>
              </a:rPr>
              <a:t>B. PASCAL, </a:t>
            </a:r>
            <a:r>
              <a:rPr lang="pl-PL" altLang="en-US" sz="1600" i="1">
                <a:solidFill>
                  <a:schemeClr val="tx2"/>
                </a:solidFill>
                <a:latin typeface="Times New Roman" panose="02020603050405020304" pitchFamily="18" charset="0"/>
                <a:cs typeface="Times New Roman" panose="02020603050405020304" pitchFamily="18" charset="0"/>
              </a:rPr>
              <a:t>Myśli</a:t>
            </a:r>
            <a:r>
              <a:rPr lang="pl-PL" altLang="en-US" sz="1600">
                <a:solidFill>
                  <a:schemeClr val="tx2"/>
                </a:solidFill>
                <a:latin typeface="Times New Roman" panose="02020603050405020304" pitchFamily="18" charset="0"/>
                <a:cs typeface="Times New Roman" panose="02020603050405020304" pitchFamily="18" charset="0"/>
              </a:rPr>
              <a:t>, przekł. T. Żeleńskiego (Boya), Inst. Wyd. PAX, Warszawa 1952, str. 106-107.</a:t>
            </a:r>
            <a:endParaRPr lang="en-AU" altLang="en-US" sz="160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1">
            <a:extLst>
              <a:ext uri="{FF2B5EF4-FFF2-40B4-BE49-F238E27FC236}">
                <a16:creationId xmlns:a16="http://schemas.microsoft.com/office/drawing/2014/main" id="{C91FB759-243F-8099-6F52-F4B088F63187}"/>
              </a:ext>
            </a:extLst>
          </p:cNvPr>
          <p:cNvSpPr>
            <a:spLocks noGrp="1" noChangeArrowheads="1"/>
          </p:cNvSpPr>
          <p:nvPr>
            <p:ph type="title"/>
          </p:nvPr>
        </p:nvSpPr>
        <p:spPr>
          <a:xfrm>
            <a:off x="457200" y="274638"/>
            <a:ext cx="8229600" cy="490537"/>
          </a:xfrm>
        </p:spPr>
        <p:txBody>
          <a:bodyPr/>
          <a:lstStyle/>
          <a:p>
            <a:r>
              <a:rPr lang="pl-PL" altLang="en-US" sz="3200"/>
              <a:t>Pascal: Deklaracja wiary, filozofia nauki</a:t>
            </a:r>
            <a:endParaRPr lang="en-US" altLang="en-US" sz="3200"/>
          </a:p>
        </p:txBody>
      </p:sp>
      <p:sp>
        <p:nvSpPr>
          <p:cNvPr id="4" name="pole tekstowe 3">
            <a:extLst>
              <a:ext uri="{FF2B5EF4-FFF2-40B4-BE49-F238E27FC236}">
                <a16:creationId xmlns:a16="http://schemas.microsoft.com/office/drawing/2014/main" id="{51374208-A846-A21E-0C5F-B42ADACE9DBF}"/>
              </a:ext>
            </a:extLst>
          </p:cNvPr>
          <p:cNvSpPr txBox="1"/>
          <p:nvPr/>
        </p:nvSpPr>
        <p:spPr>
          <a:xfrm>
            <a:off x="133350" y="712788"/>
            <a:ext cx="8877300" cy="6210300"/>
          </a:xfrm>
          <a:prstGeom prst="rect">
            <a:avLst/>
          </a:prstGeom>
          <a:noFill/>
        </p:spPr>
        <p:txBody>
          <a:bodyPr>
            <a:spAutoFit/>
          </a:bodyPr>
          <a:lstStyle/>
          <a:p>
            <a:pPr>
              <a:spcAft>
                <a:spcPts val="600"/>
              </a:spcAft>
              <a:defRPr/>
            </a:pPr>
            <a:r>
              <a:rPr lang="pl-PL" sz="1750" dirty="0">
                <a:latin typeface="+mj-lt"/>
              </a:rPr>
              <a:t>W 1654 dojrzewa w nim powołanie religijne. W zapisku (z 23/11/1654) znalezionym po śmierci zaszytym w jego ubraniu, udokumentowane jest jego oświecenie [</a:t>
            </a:r>
            <a:r>
              <a:rPr lang="pl-PL" sz="1750" dirty="0" err="1">
                <a:latin typeface="+mj-lt"/>
              </a:rPr>
              <a:t>illuminazione</a:t>
            </a:r>
            <a:r>
              <a:rPr lang="pl-PL" sz="1750" dirty="0">
                <a:latin typeface="+mj-lt"/>
              </a:rPr>
              <a:t>], jaki pojawiło się jego duszy. Oto niektóre zdania:</a:t>
            </a:r>
          </a:p>
          <a:p>
            <a:pPr marL="360000">
              <a:spcAft>
                <a:spcPts val="0"/>
              </a:spcAft>
              <a:defRPr/>
            </a:pPr>
            <a:r>
              <a:rPr lang="pl-PL" sz="1750" dirty="0">
                <a:latin typeface="+mj-lt"/>
              </a:rPr>
              <a:t>Bóg Abrama, Bóg Izaaka, Bóg Jakuba.</a:t>
            </a:r>
          </a:p>
          <a:p>
            <a:pPr marL="360000">
              <a:spcAft>
                <a:spcPts val="0"/>
              </a:spcAft>
              <a:defRPr/>
            </a:pPr>
            <a:r>
              <a:rPr lang="pl-PL" sz="1750" dirty="0">
                <a:latin typeface="+mj-lt"/>
              </a:rPr>
              <a:t>Nie filozofów ani naukowców.</a:t>
            </a:r>
          </a:p>
          <a:p>
            <a:pPr marL="360000">
              <a:spcAft>
                <a:spcPts val="0"/>
              </a:spcAft>
              <a:defRPr/>
            </a:pPr>
            <a:r>
              <a:rPr lang="pl-PL" sz="1750" dirty="0">
                <a:latin typeface="+mj-lt"/>
              </a:rPr>
              <a:t>Pewność, pewność, uczucie, radość, pokój.</a:t>
            </a:r>
          </a:p>
          <a:p>
            <a:pPr marL="360000">
              <a:spcAft>
                <a:spcPts val="600"/>
              </a:spcAft>
              <a:defRPr/>
            </a:pPr>
            <a:r>
              <a:rPr lang="pl-PL" sz="1750" dirty="0">
                <a:latin typeface="+mj-lt"/>
              </a:rPr>
              <a:t>Bóg Jezusa Chrystusa. </a:t>
            </a:r>
          </a:p>
          <a:p>
            <a:pPr>
              <a:spcAft>
                <a:spcPts val="600"/>
              </a:spcAft>
              <a:defRPr/>
            </a:pPr>
            <a:r>
              <a:rPr lang="pl-PL" sz="1750" dirty="0">
                <a:latin typeface="+mj-lt"/>
              </a:rPr>
              <a:t>Gdy publikował </a:t>
            </a:r>
            <a:r>
              <a:rPr lang="pl-PL" sz="1750" i="1" dirty="0">
                <a:latin typeface="+mj-lt"/>
              </a:rPr>
              <a:t>Listy prowincjała</a:t>
            </a:r>
            <a:r>
              <a:rPr lang="pl-PL" sz="1750" dirty="0">
                <a:latin typeface="+mj-lt"/>
              </a:rPr>
              <a:t> i prowadził badania naukowe, pracował nad </a:t>
            </a:r>
            <a:r>
              <a:rPr lang="pl-PL" sz="1750" i="1" dirty="0">
                <a:latin typeface="+mj-lt"/>
              </a:rPr>
              <a:t>Apologią chrześcijaństwa</a:t>
            </a:r>
            <a:r>
              <a:rPr lang="pl-PL" sz="1750" dirty="0">
                <a:latin typeface="+mj-lt"/>
              </a:rPr>
              <a:t>, która miała być jego największym dziełem. Ale jego zdrowie, bardzo wątłe już od dzieciństwa, stale się pogarszało: zmarł 19.08.1662 roku, w wieku 39 lat.  </a:t>
            </a:r>
          </a:p>
          <a:p>
            <a:pPr>
              <a:spcAft>
                <a:spcPts val="600"/>
              </a:spcAft>
              <a:defRPr/>
            </a:pPr>
            <a:r>
              <a:rPr lang="pl-PL" sz="1750" dirty="0">
                <a:latin typeface="+mj-lt"/>
              </a:rPr>
              <a:t>Mimo że było naukowcem interesującym się problemami ścisłymi, Pascal uważał, że nauka posiada pewne granice strukturalne, zarówno sama w sobie, jak w stosunku do problemów </a:t>
            </a:r>
            <a:r>
              <a:rPr lang="pl-PL" sz="1750" i="1" dirty="0">
                <a:latin typeface="+mj-lt"/>
              </a:rPr>
              <a:t>człowieka</a:t>
            </a:r>
            <a:r>
              <a:rPr lang="pl-PL" sz="1750" dirty="0">
                <a:latin typeface="+mj-lt"/>
              </a:rPr>
              <a:t>. Pierwszym ograniczeniem nauki jest </a:t>
            </a:r>
            <a:r>
              <a:rPr lang="pl-PL" sz="1750" i="1" dirty="0">
                <a:latin typeface="+mj-lt"/>
              </a:rPr>
              <a:t>doświadczenie </a:t>
            </a:r>
            <a:r>
              <a:rPr lang="pl-PL" sz="1750" dirty="0">
                <a:latin typeface="+mj-lt"/>
              </a:rPr>
              <a:t>(Pascal jest kontynuatorem Galileusza i przeciwnikiem czystego racjonalizmu Kartezjusza). Mimo, że doświadczenie jest niezbędne, wymaga ono współudziału rozumowania, którego moc nie jest nieskończona. Po drugie, nauka opiera się na </a:t>
            </a:r>
            <a:r>
              <a:rPr lang="pl-PL" sz="1750" i="1" dirty="0">
                <a:latin typeface="+mj-lt"/>
              </a:rPr>
              <a:t>założeniach</a:t>
            </a:r>
            <a:r>
              <a:rPr lang="pl-PL" sz="1750" dirty="0">
                <a:latin typeface="+mj-lt"/>
              </a:rPr>
              <a:t>, których nie jesteśmy w stanie udowodnić  [</a:t>
            </a:r>
            <a:r>
              <a:rPr lang="pl-PL" sz="1750" dirty="0" err="1">
                <a:latin typeface="+mj-lt"/>
              </a:rPr>
              <a:t>Amaldi</a:t>
            </a:r>
            <a:r>
              <a:rPr lang="pl-PL" sz="1750" dirty="0">
                <a:latin typeface="+mj-lt"/>
              </a:rPr>
              <a:t>, Gödel etc.]  (str. 283)</a:t>
            </a:r>
          </a:p>
          <a:p>
            <a:pPr>
              <a:spcAft>
                <a:spcPts val="600"/>
              </a:spcAft>
              <a:defRPr/>
            </a:pPr>
            <a:r>
              <a:rPr lang="pl-PL" sz="1750" dirty="0">
                <a:latin typeface="+mj-lt"/>
              </a:rPr>
              <a:t>„Cuda natury” nie stanowią dowodu, </a:t>
            </a:r>
            <a:r>
              <a:rPr lang="pl-PL" sz="1750" i="1" dirty="0">
                <a:latin typeface="+mj-lt"/>
              </a:rPr>
              <a:t>per s</a:t>
            </a:r>
            <a:r>
              <a:rPr lang="it-IT" sz="1750" i="1" dirty="0" err="1">
                <a:latin typeface="+mj-lt"/>
              </a:rPr>
              <a:t>é</a:t>
            </a:r>
            <a:r>
              <a:rPr lang="pl-PL" sz="1750" i="1" dirty="0">
                <a:latin typeface="+mj-lt"/>
              </a:rPr>
              <a:t> </a:t>
            </a:r>
            <a:r>
              <a:rPr lang="pl-PL" sz="1750" dirty="0">
                <a:latin typeface="+mj-lt"/>
              </a:rPr>
              <a:t>istnienia Boga. Tylko w oczach wierzącego natura przejawia się jako dzieło Boże. (str. 284)</a:t>
            </a:r>
          </a:p>
          <a:p>
            <a:pPr>
              <a:spcAft>
                <a:spcPts val="600"/>
              </a:spcAft>
              <a:defRPr/>
            </a:pPr>
            <a:r>
              <a:rPr lang="pl-PL" sz="1750" dirty="0">
                <a:latin typeface="+mj-lt"/>
              </a:rPr>
              <a:t>Pozycja człowieka – pomiędzy nieskończenie wielkim i nieskończenie małym (GK, r.VI)</a:t>
            </a:r>
          </a:p>
          <a:p>
            <a:pPr>
              <a:defRPr/>
            </a:pPr>
            <a:r>
              <a:rPr lang="pl-PL" sz="1750" i="1" dirty="0" err="1"/>
              <a:t>Protagonisti</a:t>
            </a:r>
            <a:r>
              <a:rPr lang="pl-PL" sz="1750" i="1" dirty="0"/>
              <a:t> e </a:t>
            </a:r>
            <a:r>
              <a:rPr lang="pl-PL" sz="1750" i="1" dirty="0" err="1"/>
              <a:t>testi</a:t>
            </a:r>
            <a:r>
              <a:rPr lang="pl-PL" sz="1750" dirty="0"/>
              <a:t>, op. cit. </a:t>
            </a:r>
            <a:endParaRPr lang="en-US" sz="175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917C89-C23D-609D-8AB0-EF88A1E09BA5}"/>
              </a:ext>
            </a:extLst>
          </p:cNvPr>
          <p:cNvSpPr>
            <a:spLocks noGrp="1"/>
          </p:cNvSpPr>
          <p:nvPr>
            <p:ph type="title"/>
          </p:nvPr>
        </p:nvSpPr>
        <p:spPr>
          <a:xfrm>
            <a:off x="-1044624" y="53475"/>
            <a:ext cx="8229600" cy="1143000"/>
          </a:xfrm>
        </p:spPr>
        <p:txBody>
          <a:bodyPr/>
          <a:lstStyle/>
          <a:p>
            <a:r>
              <a:rPr lang="pl-PL" sz="3600" dirty="0"/>
              <a:t>„Rozprawa o metodzie”</a:t>
            </a:r>
            <a:endParaRPr lang="en-US" sz="3600" dirty="0"/>
          </a:p>
        </p:txBody>
      </p:sp>
      <p:pic>
        <p:nvPicPr>
          <p:cNvPr id="55298" name="Picture 2">
            <a:extLst>
              <a:ext uri="{FF2B5EF4-FFF2-40B4-BE49-F238E27FC236}">
                <a16:creationId xmlns:a16="http://schemas.microsoft.com/office/drawing/2014/main" id="{2D3EF83E-163E-BCB3-1A0C-799E2E847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39" y="1196475"/>
            <a:ext cx="3204824" cy="4355647"/>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CEF87E25-B0EB-5E72-B39F-2AF2DB71D564}"/>
              </a:ext>
            </a:extLst>
          </p:cNvPr>
          <p:cNvSpPr txBox="1"/>
          <p:nvPr/>
        </p:nvSpPr>
        <p:spPr>
          <a:xfrm>
            <a:off x="3606181" y="3861048"/>
            <a:ext cx="5070275" cy="2062103"/>
          </a:xfrm>
          <a:prstGeom prst="rect">
            <a:avLst/>
          </a:prstGeom>
          <a:noFill/>
        </p:spPr>
        <p:txBody>
          <a:bodyPr wrap="square" rtlCol="0">
            <a:spAutoFit/>
          </a:bodyPr>
          <a:lstStyle/>
          <a:p>
            <a:r>
              <a:rPr lang="pl-PL" sz="1800" dirty="0"/>
              <a:t>Aby dobrze prowadzić rozum,  poszukiwania prawdy w naukach. </a:t>
            </a:r>
          </a:p>
          <a:p>
            <a:r>
              <a:rPr lang="pl-PL" sz="1800" dirty="0"/>
              <a:t>Plus Dioptryka, Meteory i Geometria, które są esejami o Metodzie</a:t>
            </a:r>
          </a:p>
          <a:p>
            <a:r>
              <a:rPr lang="pl-PL" sz="1800" dirty="0"/>
              <a:t>(Anonimowa)</a:t>
            </a:r>
          </a:p>
          <a:p>
            <a:r>
              <a:rPr lang="pl-PL" sz="1800" dirty="0"/>
              <a:t>Lejda, </a:t>
            </a:r>
            <a:r>
              <a:rPr lang="pl-PL" sz="1800" dirty="0" err="1"/>
              <a:t>Ian</a:t>
            </a:r>
            <a:r>
              <a:rPr lang="pl-PL" sz="1800" dirty="0"/>
              <a:t> </a:t>
            </a:r>
            <a:r>
              <a:rPr lang="pl-PL" sz="1800" dirty="0" err="1"/>
              <a:t>Maire</a:t>
            </a:r>
            <a:r>
              <a:rPr lang="pl-PL" sz="1800" dirty="0"/>
              <a:t>, 1637</a:t>
            </a:r>
          </a:p>
          <a:p>
            <a:r>
              <a:rPr lang="pl-PL" sz="2000" dirty="0"/>
              <a:t> </a:t>
            </a:r>
            <a:endParaRPr lang="en-US" sz="2000" dirty="0"/>
          </a:p>
        </p:txBody>
      </p:sp>
      <p:sp>
        <p:nvSpPr>
          <p:cNvPr id="5" name="pole tekstowe 4">
            <a:extLst>
              <a:ext uri="{FF2B5EF4-FFF2-40B4-BE49-F238E27FC236}">
                <a16:creationId xmlns:a16="http://schemas.microsoft.com/office/drawing/2014/main" id="{1AF46658-E83E-52EC-95CC-CD3F964B8D83}"/>
              </a:ext>
            </a:extLst>
          </p:cNvPr>
          <p:cNvSpPr txBox="1"/>
          <p:nvPr/>
        </p:nvSpPr>
        <p:spPr>
          <a:xfrm>
            <a:off x="239339" y="5689276"/>
            <a:ext cx="6193410" cy="923330"/>
          </a:xfrm>
          <a:prstGeom prst="rect">
            <a:avLst/>
          </a:prstGeom>
          <a:noFill/>
        </p:spPr>
        <p:txBody>
          <a:bodyPr wrap="square">
            <a:spAutoFit/>
          </a:bodyPr>
          <a:lstStyle/>
          <a:p>
            <a:r>
              <a:rPr lang="pl-PL" sz="1800" dirty="0">
                <a:latin typeface="+mj-lt"/>
              </a:rPr>
              <a:t>Byłem wówczas w Niemczech, przywołany tam  przez trwające jeszcze wojny; i wracając do wojska po koronacji cesarza, początek zimy zaskoczył mnie w miejscu …</a:t>
            </a:r>
            <a:endParaRPr lang="pl-PL" altLang="en-US" sz="1800" b="1" dirty="0">
              <a:latin typeface="+mj-lt"/>
            </a:endParaRPr>
          </a:p>
        </p:txBody>
      </p:sp>
      <p:pic>
        <p:nvPicPr>
          <p:cNvPr id="2050" name="Picture 2">
            <a:extLst>
              <a:ext uri="{FF2B5EF4-FFF2-40B4-BE49-F238E27FC236}">
                <a16:creationId xmlns:a16="http://schemas.microsoft.com/office/drawing/2014/main" id="{DA47C282-8C36-4B4C-30E5-F77796189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196" y="314093"/>
            <a:ext cx="1905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3CD598A3-35E5-B7BD-AD79-6ACC34AB2414}"/>
              </a:ext>
            </a:extLst>
          </p:cNvPr>
          <p:cNvSpPr txBox="1"/>
          <p:nvPr/>
        </p:nvSpPr>
        <p:spPr>
          <a:xfrm>
            <a:off x="4572000" y="3205021"/>
            <a:ext cx="5091192" cy="338554"/>
          </a:xfrm>
          <a:prstGeom prst="rect">
            <a:avLst/>
          </a:prstGeom>
          <a:noFill/>
        </p:spPr>
        <p:txBody>
          <a:bodyPr wrap="square">
            <a:spAutoFit/>
          </a:bodyPr>
          <a:lstStyle/>
          <a:p>
            <a:r>
              <a:rPr lang="en-US" sz="1600" dirty="0"/>
              <a:t>https://pl.wikipedia.org/wiki/Jakub_Weiher</a:t>
            </a:r>
          </a:p>
        </p:txBody>
      </p:sp>
    </p:spTree>
    <p:extLst>
      <p:ext uri="{BB962C8B-B14F-4D97-AF65-F5344CB8AC3E}">
        <p14:creationId xmlns:p14="http://schemas.microsoft.com/office/powerpoint/2010/main" val="43402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a:extLst>
              <a:ext uri="{FF2B5EF4-FFF2-40B4-BE49-F238E27FC236}">
                <a16:creationId xmlns:a16="http://schemas.microsoft.com/office/drawing/2014/main" id="{B180CE52-B70F-036B-9365-840AFF0B7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644525"/>
            <a:ext cx="6480175" cy="610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Rectangle 2">
            <a:extLst>
              <a:ext uri="{FF2B5EF4-FFF2-40B4-BE49-F238E27FC236}">
                <a16:creationId xmlns:a16="http://schemas.microsoft.com/office/drawing/2014/main" id="{66BF396E-CD66-1F1D-D3B8-F380E138C9A9}"/>
              </a:ext>
            </a:extLst>
          </p:cNvPr>
          <p:cNvSpPr>
            <a:spLocks noGrp="1" noChangeArrowheads="1"/>
          </p:cNvSpPr>
          <p:nvPr>
            <p:ph type="title"/>
          </p:nvPr>
        </p:nvSpPr>
        <p:spPr>
          <a:xfrm>
            <a:off x="-230188" y="-228600"/>
            <a:ext cx="8229601" cy="1143000"/>
          </a:xfrm>
        </p:spPr>
        <p:txBody>
          <a:bodyPr/>
          <a:lstStyle/>
          <a:p>
            <a:pPr eaLnBrk="1" hangingPunct="1"/>
            <a:r>
              <a:rPr lang="pl-PL" altLang="it-IT" sz="3600"/>
              <a:t>Sztafeta postępu naukowego</a:t>
            </a:r>
            <a:endParaRPr lang="en-AU" altLang="it-IT" sz="3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043AE1B-8F58-5233-7BCE-3F51F8140F97}"/>
              </a:ext>
            </a:extLst>
          </p:cNvPr>
          <p:cNvSpPr>
            <a:spLocks noGrp="1" noChangeArrowheads="1"/>
          </p:cNvSpPr>
          <p:nvPr>
            <p:ph type="title"/>
          </p:nvPr>
        </p:nvSpPr>
        <p:spPr/>
        <p:txBody>
          <a:bodyPr/>
          <a:lstStyle/>
          <a:p>
            <a:pPr eaLnBrk="1" hangingPunct="1"/>
            <a:r>
              <a:rPr lang="pl-PL" altLang="it-IT" sz="3600"/>
              <a:t>Izaak Newton (1666-1734)</a:t>
            </a:r>
            <a:endParaRPr lang="en-AU" altLang="it-IT" sz="3600"/>
          </a:p>
        </p:txBody>
      </p:sp>
      <p:sp>
        <p:nvSpPr>
          <p:cNvPr id="22531" name="Text Box 5">
            <a:extLst>
              <a:ext uri="{FF2B5EF4-FFF2-40B4-BE49-F238E27FC236}">
                <a16:creationId xmlns:a16="http://schemas.microsoft.com/office/drawing/2014/main" id="{072366B1-14AC-1D83-09E2-B0778E7E1CB4}"/>
              </a:ext>
            </a:extLst>
          </p:cNvPr>
          <p:cNvSpPr txBox="1">
            <a:spLocks noChangeArrowheads="1"/>
          </p:cNvSpPr>
          <p:nvPr/>
        </p:nvSpPr>
        <p:spPr bwMode="auto">
          <a:xfrm>
            <a:off x="3759200" y="2297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AU" altLang="it-IT" sz="1800">
              <a:solidFill>
                <a:srgbClr val="0033CC"/>
              </a:solidFill>
            </a:endParaRPr>
          </a:p>
        </p:txBody>
      </p:sp>
      <p:sp>
        <p:nvSpPr>
          <p:cNvPr id="22532" name="Rectangle 6">
            <a:extLst>
              <a:ext uri="{FF2B5EF4-FFF2-40B4-BE49-F238E27FC236}">
                <a16:creationId xmlns:a16="http://schemas.microsoft.com/office/drawing/2014/main" id="{F953DBB1-DC26-7A71-2BD0-E0EE2F3D5DC3}"/>
              </a:ext>
            </a:extLst>
          </p:cNvPr>
          <p:cNvSpPr>
            <a:spLocks noGrp="1" noChangeArrowheads="1"/>
          </p:cNvSpPr>
          <p:nvPr>
            <p:ph type="body" idx="1"/>
          </p:nvPr>
        </p:nvSpPr>
        <p:spPr>
          <a:xfrm>
            <a:off x="323850" y="1916113"/>
            <a:ext cx="8229600" cy="4525962"/>
          </a:xfrm>
          <a:noFill/>
        </p:spPr>
        <p:txBody>
          <a:bodyPr/>
          <a:lstStyle/>
          <a:p>
            <a:pPr eaLnBrk="1" hangingPunct="1"/>
            <a:r>
              <a:rPr lang="pl-PL" altLang="it-IT" sz="2800"/>
              <a:t>Trzy prawa dynamiki „Newtona”</a:t>
            </a:r>
          </a:p>
          <a:p>
            <a:pPr eaLnBrk="1" hangingPunct="1"/>
            <a:r>
              <a:rPr lang="pl-PL" altLang="it-IT" sz="2800"/>
              <a:t>Prawo grawitacji powszechnej</a:t>
            </a:r>
          </a:p>
          <a:p>
            <a:pPr eaLnBrk="1" hangingPunct="1"/>
            <a:r>
              <a:rPr lang="pl-PL" altLang="it-IT" sz="2800"/>
              <a:t>Rozszczepienie światła („podczerwień”, „nadfiolet”)</a:t>
            </a:r>
          </a:p>
          <a:p>
            <a:pPr eaLnBrk="1" hangingPunct="1"/>
            <a:r>
              <a:rPr lang="pl-PL" altLang="it-IT" sz="2800"/>
              <a:t>Równanie soczewki cienkiej i zwierciadła</a:t>
            </a:r>
          </a:p>
          <a:p>
            <a:pPr eaLnBrk="1" hangingPunct="1"/>
            <a:r>
              <a:rPr lang="pl-PL" altLang="it-IT" sz="2800"/>
              <a:t>Propagacja fal na strunie</a:t>
            </a:r>
          </a:p>
          <a:p>
            <a:pPr eaLnBrk="1" hangingPunct="1"/>
            <a:r>
              <a:rPr lang="pl-PL" altLang="it-IT" sz="2800"/>
              <a:t>Rachunek różniczkowy</a:t>
            </a:r>
          </a:p>
          <a:p>
            <a:pPr eaLnBrk="1" hangingPunct="1">
              <a:buFontTx/>
              <a:buNone/>
            </a:pPr>
            <a:endParaRPr lang="en-AU" altLang="it-IT" sz="2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78877A2-2EE8-4067-9471-0CA61F180775}"/>
              </a:ext>
            </a:extLst>
          </p:cNvPr>
          <p:cNvSpPr>
            <a:spLocks noGrp="1" noChangeArrowheads="1"/>
          </p:cNvSpPr>
          <p:nvPr>
            <p:ph type="title"/>
          </p:nvPr>
        </p:nvSpPr>
        <p:spPr/>
        <p:txBody>
          <a:bodyPr/>
          <a:lstStyle/>
          <a:p>
            <a:pPr eaLnBrk="1" hangingPunct="1"/>
            <a:r>
              <a:rPr lang="pl-PL" altLang="it-IT" sz="3600"/>
              <a:t>Izaak Newton (1643-1734)</a:t>
            </a:r>
            <a:endParaRPr lang="en-AU" altLang="it-IT" sz="3600"/>
          </a:p>
        </p:txBody>
      </p:sp>
      <p:sp>
        <p:nvSpPr>
          <p:cNvPr id="23555" name="Text Box 3">
            <a:extLst>
              <a:ext uri="{FF2B5EF4-FFF2-40B4-BE49-F238E27FC236}">
                <a16:creationId xmlns:a16="http://schemas.microsoft.com/office/drawing/2014/main" id="{429339A4-1EA0-D5C7-CCAE-435D42B1244D}"/>
              </a:ext>
            </a:extLst>
          </p:cNvPr>
          <p:cNvSpPr txBox="1">
            <a:spLocks noChangeArrowheads="1"/>
          </p:cNvSpPr>
          <p:nvPr/>
        </p:nvSpPr>
        <p:spPr bwMode="auto">
          <a:xfrm>
            <a:off x="3759200" y="2297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AU" altLang="it-IT" sz="1800">
              <a:solidFill>
                <a:srgbClr val="0033CC"/>
              </a:solidFill>
            </a:endParaRPr>
          </a:p>
        </p:txBody>
      </p:sp>
      <p:sp>
        <p:nvSpPr>
          <p:cNvPr id="23556" name="Rectangle 4">
            <a:extLst>
              <a:ext uri="{FF2B5EF4-FFF2-40B4-BE49-F238E27FC236}">
                <a16:creationId xmlns:a16="http://schemas.microsoft.com/office/drawing/2014/main" id="{0E34A7A4-2E63-E932-9D81-EDB3AEF23B94}"/>
              </a:ext>
            </a:extLst>
          </p:cNvPr>
          <p:cNvSpPr>
            <a:spLocks noGrp="1" noChangeArrowheads="1"/>
          </p:cNvSpPr>
          <p:nvPr>
            <p:ph type="body" idx="1"/>
          </p:nvPr>
        </p:nvSpPr>
        <p:spPr>
          <a:xfrm>
            <a:off x="179388" y="1400175"/>
            <a:ext cx="8507412" cy="4525963"/>
          </a:xfrm>
          <a:noFill/>
        </p:spPr>
        <p:txBody>
          <a:bodyPr/>
          <a:lstStyle/>
          <a:p>
            <a:pPr eaLnBrk="1" hangingPunct="1"/>
            <a:r>
              <a:rPr lang="pl-PL" altLang="it-IT" sz="1800"/>
              <a:t>Urodził się w miejscowości, której nie ma na żadnej z map.</a:t>
            </a:r>
          </a:p>
          <a:p>
            <a:pPr eaLnBrk="1" hangingPunct="1"/>
            <a:r>
              <a:rPr lang="pl-PL" altLang="it-IT" sz="1800"/>
              <a:t>Ojciec Izaaka umiera 3 miesiące przed urodzeniem się Izaaka</a:t>
            </a:r>
          </a:p>
          <a:p>
            <a:pPr eaLnBrk="1" hangingPunct="1"/>
            <a:r>
              <a:rPr lang="pl-PL" altLang="it-IT" sz="1800"/>
              <a:t>Matka wychodzi za mąż za pastora; Izaakiem opiekuje się babcia</a:t>
            </a:r>
          </a:p>
          <a:p>
            <a:pPr eaLnBrk="1" hangingPunct="1"/>
            <a:r>
              <a:rPr lang="pl-PL" altLang="it-IT" sz="1800"/>
              <a:t>Izaak ma nadzwyczajny talent do strugania drewnianych wózków, młynów, przekładni; zostaje więc wysłany do szkoły (w wieku 12 lat)</a:t>
            </a:r>
          </a:p>
          <a:p>
            <a:pPr eaLnBrk="1" hangingPunct="1"/>
            <a:r>
              <a:rPr lang="pl-PL" altLang="it-IT" sz="1800"/>
              <a:t>W 1661 r. zostaje przyjęty do „Trinity College” w Cambridge, ma być pastorem</a:t>
            </a:r>
          </a:p>
          <a:p>
            <a:pPr eaLnBrk="1" hangingPunct="1"/>
            <a:r>
              <a:rPr lang="pl-PL" altLang="it-IT" sz="1800"/>
              <a:t>Nieźle sobie radzi, pożycza pieniądze mniej gospodarnym kolegom</a:t>
            </a:r>
          </a:p>
          <a:p>
            <a:pPr eaLnBrk="1" hangingPunct="1"/>
            <a:r>
              <a:rPr lang="pl-PL" altLang="it-IT" sz="1800"/>
              <a:t>Jego siostrzenica „wpadła w oko” ministrowi – Izaak zostaje dyrektorem mennicy; to on wynalazł grawerkę na brzegu monety</a:t>
            </a:r>
          </a:p>
          <a:p>
            <a:pPr eaLnBrk="1" hangingPunct="1"/>
            <a:r>
              <a:rPr lang="pl-PL" altLang="it-IT" sz="1800"/>
              <a:t>Jego czasy to utwierdzanie się ortodoksyjnego anglikanizmu </a:t>
            </a:r>
          </a:p>
          <a:p>
            <a:pPr eaLnBrk="1" hangingPunct="1"/>
            <a:r>
              <a:rPr lang="pl-PL" altLang="it-IT" sz="1800"/>
              <a:t>Sporo czasu, lektury i inteligencji Izaak poświęca teologii: powątpiewa w zasadność dogmatu o Trójcy Świętej; uważa, że część obecnych zasad wiary została „spreparowana” przez ojców Kościoła w II-IV wieku</a:t>
            </a:r>
          </a:p>
          <a:p>
            <a:pPr eaLnBrk="1" hangingPunct="1"/>
            <a:r>
              <a:rPr lang="pl-PL" altLang="it-IT" sz="1800"/>
              <a:t>Samodzielnie dokonuje wykładni Apokalipsy</a:t>
            </a:r>
          </a:p>
          <a:p>
            <a:pPr eaLnBrk="1" hangingPunct="1"/>
            <a:r>
              <a:rPr lang="pl-PL" altLang="it-IT" sz="1800"/>
              <a:t>Jego „Principia Matematicae Philosophia Naturalae” (napisane po łacinie) stają się bestsellerem w europejskich salonach arystokracji [choć przypuszczalnie mało kto je rozumie].  </a:t>
            </a:r>
          </a:p>
          <a:p>
            <a:pPr eaLnBrk="1" hangingPunct="1">
              <a:lnSpc>
                <a:spcPct val="80000"/>
              </a:lnSpc>
              <a:buFontTx/>
              <a:buNone/>
            </a:pPr>
            <a:endParaRPr lang="en-AU" altLang="it-IT" sz="1800">
              <a:solidFill>
                <a:srgbClr val="0033CC"/>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ytuł 1">
            <a:extLst>
              <a:ext uri="{FF2B5EF4-FFF2-40B4-BE49-F238E27FC236}">
                <a16:creationId xmlns:a16="http://schemas.microsoft.com/office/drawing/2014/main" id="{48236535-E5C7-A76E-9366-2CE59359C45F}"/>
              </a:ext>
            </a:extLst>
          </p:cNvPr>
          <p:cNvSpPr>
            <a:spLocks noGrp="1" noChangeArrowheads="1"/>
          </p:cNvSpPr>
          <p:nvPr>
            <p:ph type="title"/>
          </p:nvPr>
        </p:nvSpPr>
        <p:spPr>
          <a:xfrm>
            <a:off x="454025" y="-55563"/>
            <a:ext cx="8434388" cy="1143001"/>
          </a:xfrm>
        </p:spPr>
        <p:txBody>
          <a:bodyPr/>
          <a:lstStyle/>
          <a:p>
            <a:r>
              <a:rPr lang="pl-PL" altLang="en-US" sz="3200"/>
              <a:t>„Orientacja filozofii Newtona i jej poprzednicy”</a:t>
            </a:r>
            <a:endParaRPr lang="en-US" altLang="en-US" sz="3200"/>
          </a:p>
        </p:txBody>
      </p:sp>
      <p:sp>
        <p:nvSpPr>
          <p:cNvPr id="3" name="pole tekstowe 2">
            <a:extLst>
              <a:ext uri="{FF2B5EF4-FFF2-40B4-BE49-F238E27FC236}">
                <a16:creationId xmlns:a16="http://schemas.microsoft.com/office/drawing/2014/main" id="{A83ACCC0-26DF-29B4-AD28-FA8CE57CB31A}"/>
              </a:ext>
            </a:extLst>
          </p:cNvPr>
          <p:cNvSpPr txBox="1"/>
          <p:nvPr/>
        </p:nvSpPr>
        <p:spPr>
          <a:xfrm>
            <a:off x="198438" y="836613"/>
            <a:ext cx="8945562" cy="7078662"/>
          </a:xfrm>
          <a:prstGeom prst="rect">
            <a:avLst/>
          </a:prstGeom>
          <a:noFill/>
        </p:spPr>
        <p:txBody>
          <a:bodyPr>
            <a:spAutoFit/>
          </a:bodyPr>
          <a:lstStyle/>
          <a:p>
            <a:pPr>
              <a:spcAft>
                <a:spcPts val="600"/>
              </a:spcAft>
              <a:defRPr/>
            </a:pPr>
            <a:r>
              <a:rPr lang="pl-PL" sz="1800" dirty="0"/>
              <a:t>Poprzez badania naukowe, które prowadził aż </a:t>
            </a:r>
            <a:r>
              <a:rPr lang="pl-PL" sz="1800" i="1" dirty="0"/>
              <a:t>do podstaw</a:t>
            </a:r>
            <a:r>
              <a:rPr lang="pl-PL" sz="1800" dirty="0"/>
              <a:t>, Newton doszedł do zagadnień filozoficznych. Z drugiej zaś strony, ten człowiek religijny i praktykujący, który chwile wolne od pracy przyrodniczej poświęcał komentowaniu Apokalipsy, szukał w filozofii zaspokojenia swych potrzeb filozoficznych. Przeto jego nie była filozofią „czysto naukową; miała dwojaką orientację: </a:t>
            </a:r>
            <a:r>
              <a:rPr lang="pl-PL" sz="1800" spc="200" dirty="0"/>
              <a:t>naukową i religijną. </a:t>
            </a:r>
            <a:endParaRPr lang="pl-PL" sz="1800" i="1" spc="200" dirty="0"/>
          </a:p>
          <a:p>
            <a:pPr>
              <a:spcAft>
                <a:spcPts val="600"/>
              </a:spcAft>
              <a:defRPr/>
            </a:pPr>
            <a:r>
              <a:rPr lang="pl-PL" sz="1800" dirty="0"/>
              <a:t>W </a:t>
            </a:r>
            <a:r>
              <a:rPr lang="pl-PL" sz="1800" i="1" dirty="0"/>
              <a:t>Matematycznych </a:t>
            </a:r>
            <a:r>
              <a:rPr lang="pl-PL" sz="1800" dirty="0"/>
              <a:t>zasadach  </a:t>
            </a:r>
            <a:r>
              <a:rPr lang="pl-PL" sz="1800" spc="200" dirty="0"/>
              <a:t>nauka ścisła </a:t>
            </a:r>
            <a:r>
              <a:rPr lang="pl-PL" sz="1800" dirty="0"/>
              <a:t>o przyrodzie </a:t>
            </a:r>
            <a:r>
              <a:rPr lang="pl-PL" sz="1800" spc="200" dirty="0"/>
              <a:t>stała się faktem</a:t>
            </a:r>
            <a:r>
              <a:rPr lang="pl-PL" sz="1800" dirty="0"/>
              <a:t>.</a:t>
            </a:r>
          </a:p>
          <a:p>
            <a:pPr>
              <a:spcAft>
                <a:spcPts val="600"/>
              </a:spcAft>
              <a:defRPr/>
            </a:pPr>
            <a:r>
              <a:rPr lang="pl-PL" sz="1800" dirty="0"/>
              <a:t>Usiłował ustalić, jakie </a:t>
            </a:r>
            <a:r>
              <a:rPr lang="pl-PL" sz="1800" spc="100" dirty="0"/>
              <a:t>zjawiska</a:t>
            </a:r>
            <a:r>
              <a:rPr lang="pl-PL" sz="1800" spc="200" dirty="0"/>
              <a:t> </a:t>
            </a:r>
            <a:r>
              <a:rPr lang="pl-PL" sz="1800" dirty="0"/>
              <a:t>połączone są ze sobą związkami </a:t>
            </a:r>
            <a:r>
              <a:rPr lang="pl-PL" sz="1800" spc="100" dirty="0"/>
              <a:t>przyczynowymi</a:t>
            </a:r>
            <a:r>
              <a:rPr lang="pl-PL" sz="1800" dirty="0"/>
              <a:t>; natomiast </a:t>
            </a:r>
            <a:r>
              <a:rPr lang="pl-PL" sz="1800" spc="100" dirty="0"/>
              <a:t>transcendentalne przyczyny</a:t>
            </a:r>
            <a:r>
              <a:rPr lang="pl-PL" sz="1800" spc="200" dirty="0"/>
              <a:t> </a:t>
            </a:r>
            <a:r>
              <a:rPr lang="pl-PL" sz="1800" dirty="0"/>
              <a:t>wywołujące zjawiska wyłączał z zakresu nauki. </a:t>
            </a:r>
          </a:p>
          <a:p>
            <a:pPr>
              <a:spcAft>
                <a:spcPts val="600"/>
              </a:spcAft>
              <a:defRPr/>
            </a:pPr>
            <a:r>
              <a:rPr lang="pl-PL" sz="1800" dirty="0">
                <a:solidFill>
                  <a:srgbClr val="FF0000"/>
                </a:solidFill>
              </a:rPr>
              <a:t>Innymi słowy, świat fizyczny rządzi się przewidywalnymi, matematycznymi zasadami; a do świata transcendentalnego - zasad matematycznych stosować nie można. </a:t>
            </a:r>
          </a:p>
          <a:p>
            <a:pPr>
              <a:spcAft>
                <a:spcPts val="600"/>
              </a:spcAft>
              <a:defRPr/>
            </a:pPr>
            <a:r>
              <a:rPr lang="pl-PL" sz="1800" dirty="0"/>
              <a:t>„Hipotez nie wymyślam” – pisał. „Wszystko, co nie wynika ze zjawisk [pomiaru, lub matematycznego rozważania – GK] jest hipotezą, hipotezy zaś, metafizyczne czy też fizykalne, mechanistyczne czy też dotyczące utajonych jakości [David Bohm: ukryte parametry mechaniki kwantowej] – nie powinny być dopuszczone w fizyce </a:t>
            </a:r>
            <a:r>
              <a:rPr lang="pl-PL" sz="1800" i="1" dirty="0"/>
              <a:t>eksperymentalnej.”  </a:t>
            </a:r>
            <a:r>
              <a:rPr lang="pl-PL" sz="1800" dirty="0"/>
              <a:t>Newton pojmował </a:t>
            </a:r>
            <a:r>
              <a:rPr lang="pl-PL" sz="1800" spc="100" dirty="0"/>
              <a:t>przyrodoznawstwo jako opis zjawisk.</a:t>
            </a:r>
          </a:p>
          <a:p>
            <a:pPr>
              <a:spcAft>
                <a:spcPts val="600"/>
              </a:spcAft>
              <a:defRPr/>
            </a:pPr>
            <a:r>
              <a:rPr lang="pl-PL" sz="1800" dirty="0"/>
              <a:t>ZNACZENIE Newtona było potrójne: 1. Stworzenie nauki przyrodniczej niezależnej od filozofii. 2. Sformułowanie fenomenalistycznej [nie fenomenologicznej], opisowej teorii nauki. 3. Powiązanie przyrodoznawstwa z teologią, w postaci fizyko-teologicznego dowodu istnienia Pana Boga.             </a:t>
            </a:r>
            <a:r>
              <a:rPr lang="pl-PL" sz="1600" dirty="0"/>
              <a:t>Wł. Tatarkiewicz, </a:t>
            </a:r>
            <a:r>
              <a:rPr lang="pl-PL" sz="1600" i="1" dirty="0" err="1"/>
              <a:t>op</a:t>
            </a:r>
            <a:r>
              <a:rPr lang="pl-PL" sz="1600" i="1" dirty="0"/>
              <a:t> cit.</a:t>
            </a:r>
            <a:r>
              <a:rPr lang="pl-PL" sz="1600" dirty="0"/>
              <a:t> t. 2, str. 84-86  </a:t>
            </a:r>
          </a:p>
          <a:p>
            <a:pPr>
              <a:spcAft>
                <a:spcPts val="600"/>
              </a:spcAft>
              <a:defRPr/>
            </a:pPr>
            <a:endParaRPr lang="pl-PL" sz="1800" spc="100" dirty="0"/>
          </a:p>
          <a:p>
            <a:pPr>
              <a:spcAft>
                <a:spcPts val="600"/>
              </a:spcAft>
              <a:defRPr/>
            </a:pPr>
            <a:endParaRPr lang="pl-PL" sz="1800" spc="100" dirty="0"/>
          </a:p>
          <a:p>
            <a:pPr>
              <a:spcAft>
                <a:spcPts val="600"/>
              </a:spcAft>
              <a:defRPr/>
            </a:pPr>
            <a:r>
              <a:rPr lang="pl-PL" sz="1800" spc="100" dirty="0"/>
              <a:t> </a:t>
            </a:r>
            <a:endParaRPr lang="pl-PL" sz="1800" spc="100" dirty="0">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E9E70E2-7C3A-0184-5C58-3CB9BE9D2377}"/>
              </a:ext>
            </a:extLst>
          </p:cNvPr>
          <p:cNvSpPr>
            <a:spLocks noGrp="1" noChangeArrowheads="1"/>
          </p:cNvSpPr>
          <p:nvPr>
            <p:ph type="title"/>
          </p:nvPr>
        </p:nvSpPr>
        <p:spPr/>
        <p:txBody>
          <a:bodyPr/>
          <a:lstStyle/>
          <a:p>
            <a:pPr eaLnBrk="1" hangingPunct="1"/>
            <a:r>
              <a:rPr lang="pl-PL" altLang="it-IT" sz="3200"/>
              <a:t>Newton: Moon is constantly falling on Earth</a:t>
            </a:r>
            <a:endParaRPr lang="en-AU" altLang="it-IT" sz="3200"/>
          </a:p>
        </p:txBody>
      </p:sp>
      <p:pic>
        <p:nvPicPr>
          <p:cNvPr id="25603" name="Picture 3">
            <a:extLst>
              <a:ext uri="{FF2B5EF4-FFF2-40B4-BE49-F238E27FC236}">
                <a16:creationId xmlns:a16="http://schemas.microsoft.com/office/drawing/2014/main" id="{E12A41C8-5D12-53CC-C638-B030797D67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44675"/>
            <a:ext cx="3833812"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Line 4">
            <a:extLst>
              <a:ext uri="{FF2B5EF4-FFF2-40B4-BE49-F238E27FC236}">
                <a16:creationId xmlns:a16="http://schemas.microsoft.com/office/drawing/2014/main" id="{F8B11EB9-270D-8225-2EF5-98E523F395C8}"/>
              </a:ext>
            </a:extLst>
          </p:cNvPr>
          <p:cNvSpPr>
            <a:spLocks noChangeShapeType="1"/>
          </p:cNvSpPr>
          <p:nvPr/>
        </p:nvSpPr>
        <p:spPr bwMode="auto">
          <a:xfrm>
            <a:off x="755650" y="4365625"/>
            <a:ext cx="0" cy="1439863"/>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5" name="Text Box 5">
            <a:extLst>
              <a:ext uri="{FF2B5EF4-FFF2-40B4-BE49-F238E27FC236}">
                <a16:creationId xmlns:a16="http://schemas.microsoft.com/office/drawing/2014/main" id="{0799D056-C995-FEB1-0561-92AECFE6FC01}"/>
              </a:ext>
            </a:extLst>
          </p:cNvPr>
          <p:cNvSpPr txBox="1">
            <a:spLocks noChangeArrowheads="1"/>
          </p:cNvSpPr>
          <p:nvPr/>
        </p:nvSpPr>
        <p:spPr bwMode="auto">
          <a:xfrm>
            <a:off x="376238" y="504825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i="1"/>
              <a:t>g</a:t>
            </a:r>
            <a:endParaRPr lang="en-AU" altLang="it-IT" sz="1800" i="1"/>
          </a:p>
        </p:txBody>
      </p:sp>
      <p:sp>
        <p:nvSpPr>
          <p:cNvPr id="25606" name="Text Box 6">
            <a:extLst>
              <a:ext uri="{FF2B5EF4-FFF2-40B4-BE49-F238E27FC236}">
                <a16:creationId xmlns:a16="http://schemas.microsoft.com/office/drawing/2014/main" id="{0A13B698-6AE0-908A-ABD3-643C35A56C2D}"/>
              </a:ext>
            </a:extLst>
          </p:cNvPr>
          <p:cNvSpPr txBox="1">
            <a:spLocks noChangeArrowheads="1"/>
          </p:cNvSpPr>
          <p:nvPr/>
        </p:nvSpPr>
        <p:spPr bwMode="auto">
          <a:xfrm>
            <a:off x="3492500" y="2997200"/>
            <a:ext cx="882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i="1"/>
              <a:t>g</a:t>
            </a:r>
            <a:r>
              <a:rPr lang="pl-PL" altLang="it-IT" sz="1800"/>
              <a:t>/4000</a:t>
            </a:r>
            <a:endParaRPr lang="en-AU" altLang="it-IT" sz="1800" i="1"/>
          </a:p>
        </p:txBody>
      </p:sp>
      <p:sp>
        <p:nvSpPr>
          <p:cNvPr id="25607" name="Line 7">
            <a:extLst>
              <a:ext uri="{FF2B5EF4-FFF2-40B4-BE49-F238E27FC236}">
                <a16:creationId xmlns:a16="http://schemas.microsoft.com/office/drawing/2014/main" id="{D1B30D7A-F47B-751B-425D-6C4DFDBF6129}"/>
              </a:ext>
            </a:extLst>
          </p:cNvPr>
          <p:cNvSpPr>
            <a:spLocks noChangeShapeType="1"/>
          </p:cNvSpPr>
          <p:nvPr/>
        </p:nvSpPr>
        <p:spPr bwMode="auto">
          <a:xfrm flipH="1">
            <a:off x="1476375" y="2825750"/>
            <a:ext cx="2016125" cy="40322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Text Box 8">
            <a:extLst>
              <a:ext uri="{FF2B5EF4-FFF2-40B4-BE49-F238E27FC236}">
                <a16:creationId xmlns:a16="http://schemas.microsoft.com/office/drawing/2014/main" id="{1CB255BD-5331-ADAC-0A69-D20FA81D5C21}"/>
              </a:ext>
            </a:extLst>
          </p:cNvPr>
          <p:cNvSpPr txBox="1">
            <a:spLocks noChangeArrowheads="1"/>
          </p:cNvSpPr>
          <p:nvPr/>
        </p:nvSpPr>
        <p:spPr bwMode="auto">
          <a:xfrm>
            <a:off x="2268538" y="5157788"/>
            <a:ext cx="1676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i="1"/>
              <a:t>R</a:t>
            </a:r>
            <a:r>
              <a:rPr lang="pl-PL" altLang="it-IT" sz="1800"/>
              <a:t>=384 000 km</a:t>
            </a:r>
            <a:endParaRPr lang="en-AU" altLang="it-IT" sz="1800" i="1"/>
          </a:p>
        </p:txBody>
      </p:sp>
      <p:sp>
        <p:nvSpPr>
          <p:cNvPr id="25609" name="Line 9">
            <a:extLst>
              <a:ext uri="{FF2B5EF4-FFF2-40B4-BE49-F238E27FC236}">
                <a16:creationId xmlns:a16="http://schemas.microsoft.com/office/drawing/2014/main" id="{28BBE5FC-DCDB-CB1B-DD18-0598FD00E3B0}"/>
              </a:ext>
            </a:extLst>
          </p:cNvPr>
          <p:cNvSpPr>
            <a:spLocks noChangeShapeType="1"/>
          </p:cNvSpPr>
          <p:nvPr/>
        </p:nvSpPr>
        <p:spPr bwMode="auto">
          <a:xfrm flipH="1">
            <a:off x="1476375" y="4724400"/>
            <a:ext cx="71438" cy="18732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0" name="Text Box 10">
            <a:extLst>
              <a:ext uri="{FF2B5EF4-FFF2-40B4-BE49-F238E27FC236}">
                <a16:creationId xmlns:a16="http://schemas.microsoft.com/office/drawing/2014/main" id="{7B3ECBDE-53AF-CA68-562B-FFE542ACE8D6}"/>
              </a:ext>
            </a:extLst>
          </p:cNvPr>
          <p:cNvSpPr txBox="1">
            <a:spLocks noChangeArrowheads="1"/>
          </p:cNvSpPr>
          <p:nvPr/>
        </p:nvSpPr>
        <p:spPr bwMode="auto">
          <a:xfrm>
            <a:off x="1187450" y="4292600"/>
            <a:ext cx="142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i="1"/>
              <a:t>R</a:t>
            </a:r>
            <a:r>
              <a:rPr lang="pl-PL" altLang="it-IT" sz="1800"/>
              <a:t>=6374  km</a:t>
            </a:r>
            <a:endParaRPr lang="en-AU" altLang="it-IT" sz="1800" i="1"/>
          </a:p>
        </p:txBody>
      </p:sp>
      <p:sp>
        <p:nvSpPr>
          <p:cNvPr id="25611" name="Line 11">
            <a:extLst>
              <a:ext uri="{FF2B5EF4-FFF2-40B4-BE49-F238E27FC236}">
                <a16:creationId xmlns:a16="http://schemas.microsoft.com/office/drawing/2014/main" id="{E82813FE-99D9-7518-D02B-FE77C590BC70}"/>
              </a:ext>
            </a:extLst>
          </p:cNvPr>
          <p:cNvSpPr>
            <a:spLocks noChangeShapeType="1"/>
          </p:cNvSpPr>
          <p:nvPr/>
        </p:nvSpPr>
        <p:spPr bwMode="auto">
          <a:xfrm flipH="1">
            <a:off x="3348038" y="2549525"/>
            <a:ext cx="431800" cy="879475"/>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2" name="Text Box 12">
            <a:extLst>
              <a:ext uri="{FF2B5EF4-FFF2-40B4-BE49-F238E27FC236}">
                <a16:creationId xmlns:a16="http://schemas.microsoft.com/office/drawing/2014/main" id="{C2413D85-35BF-2A58-CB12-96208E61743B}"/>
              </a:ext>
            </a:extLst>
          </p:cNvPr>
          <p:cNvSpPr txBox="1">
            <a:spLocks noChangeArrowheads="1"/>
          </p:cNvSpPr>
          <p:nvPr/>
        </p:nvSpPr>
        <p:spPr bwMode="auto">
          <a:xfrm>
            <a:off x="5272088" y="2895600"/>
            <a:ext cx="1841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AU" altLang="it-IT" sz="2200">
              <a:solidFill>
                <a:schemeClr val="accent2"/>
              </a:solidFill>
            </a:endParaRPr>
          </a:p>
        </p:txBody>
      </p:sp>
      <p:sp>
        <p:nvSpPr>
          <p:cNvPr id="25613" name="Text Box 13">
            <a:extLst>
              <a:ext uri="{FF2B5EF4-FFF2-40B4-BE49-F238E27FC236}">
                <a16:creationId xmlns:a16="http://schemas.microsoft.com/office/drawing/2014/main" id="{B6EF59C4-FCE4-0F66-68EC-90960CE4A83E}"/>
              </a:ext>
            </a:extLst>
          </p:cNvPr>
          <p:cNvSpPr txBox="1">
            <a:spLocks noChangeArrowheads="1"/>
          </p:cNvSpPr>
          <p:nvPr/>
        </p:nvSpPr>
        <p:spPr bwMode="auto">
          <a:xfrm>
            <a:off x="4716463" y="3573463"/>
            <a:ext cx="2813050" cy="176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200">
                <a:solidFill>
                  <a:schemeClr val="accent2"/>
                </a:solidFill>
              </a:rPr>
              <a:t>Moon is more distant</a:t>
            </a:r>
          </a:p>
          <a:p>
            <a:pPr eaLnBrk="1" hangingPunct="1">
              <a:spcBef>
                <a:spcPct val="0"/>
              </a:spcBef>
              <a:buFontTx/>
              <a:buNone/>
            </a:pPr>
            <a:endParaRPr lang="pl-PL" altLang="it-IT" sz="2200">
              <a:solidFill>
                <a:schemeClr val="accent2"/>
              </a:solidFill>
            </a:endParaRPr>
          </a:p>
          <a:p>
            <a:pPr eaLnBrk="1" hangingPunct="1">
              <a:spcBef>
                <a:spcPct val="0"/>
              </a:spcBef>
              <a:buFontTx/>
              <a:buNone/>
            </a:pPr>
            <a:r>
              <a:rPr lang="pl-PL" altLang="it-IT" sz="2200">
                <a:solidFill>
                  <a:schemeClr val="accent2"/>
                </a:solidFill>
              </a:rPr>
              <a:t>so it falls with g/4000</a:t>
            </a:r>
          </a:p>
          <a:p>
            <a:pPr eaLnBrk="1" hangingPunct="1">
              <a:spcBef>
                <a:spcPct val="0"/>
              </a:spcBef>
              <a:buFontTx/>
              <a:buNone/>
            </a:pPr>
            <a:endParaRPr lang="pl-PL" altLang="it-IT" sz="2200">
              <a:solidFill>
                <a:schemeClr val="accent2"/>
              </a:solidFill>
            </a:endParaRPr>
          </a:p>
          <a:p>
            <a:pPr eaLnBrk="1" hangingPunct="1">
              <a:spcBef>
                <a:spcPct val="0"/>
              </a:spcBef>
              <a:buFontTx/>
              <a:buNone/>
            </a:pPr>
            <a:r>
              <a:rPr lang="pl-PL" altLang="it-IT" sz="2200">
                <a:solidFill>
                  <a:schemeClr val="accent2"/>
                </a:solidFill>
              </a:rPr>
              <a:t>(one orbit in 28 days)</a:t>
            </a:r>
            <a:endParaRPr lang="en-AU" altLang="it-IT" sz="2200">
              <a:solidFill>
                <a:schemeClr val="accent2"/>
              </a:solidFill>
            </a:endParaRPr>
          </a:p>
        </p:txBody>
      </p:sp>
      <p:sp>
        <p:nvSpPr>
          <p:cNvPr id="25614" name="Text Box 14">
            <a:extLst>
              <a:ext uri="{FF2B5EF4-FFF2-40B4-BE49-F238E27FC236}">
                <a16:creationId xmlns:a16="http://schemas.microsoft.com/office/drawing/2014/main" id="{0C778B1C-A331-B1FB-9773-1383ED69E22C}"/>
              </a:ext>
            </a:extLst>
          </p:cNvPr>
          <p:cNvSpPr txBox="1">
            <a:spLocks noChangeArrowheads="1"/>
          </p:cNvSpPr>
          <p:nvPr/>
        </p:nvSpPr>
        <p:spPr bwMode="auto">
          <a:xfrm>
            <a:off x="4624388" y="1816100"/>
            <a:ext cx="3729037"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200">
                <a:solidFill>
                  <a:schemeClr val="accent2"/>
                </a:solidFill>
              </a:rPr>
              <a:t>All objects (on Earth) fall</a:t>
            </a:r>
          </a:p>
          <a:p>
            <a:pPr eaLnBrk="1" hangingPunct="1">
              <a:spcBef>
                <a:spcPct val="0"/>
              </a:spcBef>
              <a:buFontTx/>
              <a:buNone/>
            </a:pPr>
            <a:endParaRPr lang="pl-PL" altLang="it-IT" sz="2200">
              <a:solidFill>
                <a:schemeClr val="accent2"/>
              </a:solidFill>
            </a:endParaRPr>
          </a:p>
          <a:p>
            <a:pPr eaLnBrk="1" hangingPunct="1">
              <a:spcBef>
                <a:spcPct val="0"/>
              </a:spcBef>
              <a:buFontTx/>
              <a:buNone/>
            </a:pPr>
            <a:r>
              <a:rPr lang="pl-PL" altLang="it-IT" sz="2200">
                <a:solidFill>
                  <a:schemeClr val="accent2"/>
                </a:solidFill>
              </a:rPr>
              <a:t>with the same </a:t>
            </a:r>
            <a:r>
              <a:rPr lang="pl-PL" altLang="it-IT" sz="2200" i="1">
                <a:solidFill>
                  <a:schemeClr val="accent2"/>
                </a:solidFill>
              </a:rPr>
              <a:t>acceleration</a:t>
            </a:r>
            <a:r>
              <a:rPr lang="pl-PL" altLang="it-IT" sz="2200">
                <a:solidFill>
                  <a:schemeClr val="accent2"/>
                </a:solidFill>
              </a:rPr>
              <a:t> g</a:t>
            </a:r>
            <a:endParaRPr lang="en-AU" altLang="it-IT" sz="2200">
              <a:solidFill>
                <a:schemeClr val="accent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ytuł 1">
            <a:extLst>
              <a:ext uri="{FF2B5EF4-FFF2-40B4-BE49-F238E27FC236}">
                <a16:creationId xmlns:a16="http://schemas.microsoft.com/office/drawing/2014/main" id="{70588F0E-5B12-2F15-59E8-BC5C2DFA693F}"/>
              </a:ext>
            </a:extLst>
          </p:cNvPr>
          <p:cNvSpPr>
            <a:spLocks noGrp="1" noChangeArrowheads="1"/>
          </p:cNvSpPr>
          <p:nvPr>
            <p:ph type="title"/>
          </p:nvPr>
        </p:nvSpPr>
        <p:spPr/>
        <p:txBody>
          <a:bodyPr/>
          <a:lstStyle/>
          <a:p>
            <a:r>
              <a:rPr lang="en-AU" altLang="en-US" sz="3400">
                <a:latin typeface="Google Sans"/>
              </a:rPr>
              <a:t>Philosophiae Naturalis Principia Mathematica</a:t>
            </a:r>
            <a:br>
              <a:rPr lang="en-AU" altLang="en-US" sz="3400">
                <a:latin typeface="Google Sans"/>
              </a:rPr>
            </a:br>
            <a:endParaRPr lang="en-US" altLang="en-US" sz="3400"/>
          </a:p>
        </p:txBody>
      </p:sp>
      <p:sp>
        <p:nvSpPr>
          <p:cNvPr id="3" name="Symbol zastępczy zawartości 2">
            <a:extLst>
              <a:ext uri="{FF2B5EF4-FFF2-40B4-BE49-F238E27FC236}">
                <a16:creationId xmlns:a16="http://schemas.microsoft.com/office/drawing/2014/main" id="{56CF1A35-0D8E-9679-722A-6F14489F667F}"/>
              </a:ext>
            </a:extLst>
          </p:cNvPr>
          <p:cNvSpPr>
            <a:spLocks noGrp="1"/>
          </p:cNvSpPr>
          <p:nvPr>
            <p:ph idx="1"/>
          </p:nvPr>
        </p:nvSpPr>
        <p:spPr>
          <a:xfrm>
            <a:off x="323850" y="846138"/>
            <a:ext cx="8820150" cy="4525962"/>
          </a:xfrm>
        </p:spPr>
        <p:txBody>
          <a:bodyPr/>
          <a:lstStyle/>
          <a:p>
            <a:pPr>
              <a:defRPr/>
            </a:pPr>
            <a:r>
              <a:rPr lang="pl-PL" sz="1700" dirty="0"/>
              <a:t>Skoro starożytni w badaniach praw naturalnych przywiązywali wielką wagę do zasad mechaniki, a współcześni, odkładając na bok zagadnienia istoty substancji i jej własności nadprzyrodzone, starając się podporządkować zjawiska natury prawom matematyki, uprawiam w tym traktacie matematykę w takim zakresie, w jakim odnosi się do </a:t>
            </a:r>
            <a:r>
              <a:rPr lang="pl-PL" sz="1700" i="1" dirty="0"/>
              <a:t>filozofii</a:t>
            </a:r>
            <a:r>
              <a:rPr lang="pl-PL" sz="1700" dirty="0"/>
              <a:t>. Starożytni rozważali mechanikę w dwojakim odniesieniu: jako dziedzinę wiedzy, która rozwija się w ścisłym związku z doświadczeniem, i w jej znaczeniu praktycznym. […] </a:t>
            </a:r>
          </a:p>
          <a:p>
            <a:pPr>
              <a:defRPr/>
            </a:pPr>
            <a:r>
              <a:rPr lang="pl-PL" sz="1700" dirty="0"/>
              <a:t>Kreślenie linii prostych i kół, na których opiera się geometria, należy do mechaniki. Geometria nie mówi, jak rysować te linie, ale oczekuje, że będą narysowane. […] Geometria pokazuje, jak tych rozwiązań używać, a potęga geometrii polega na tym, że z kilku zasad wziętych </a:t>
            </a:r>
            <a:r>
              <a:rPr lang="pl-PL" sz="1700" i="1" dirty="0"/>
              <a:t>znikąd</a:t>
            </a:r>
            <a:r>
              <a:rPr lang="pl-PL" sz="1700" dirty="0"/>
              <a:t>, można wyprowadzić tak wiele. (Wstęp, str. 74)</a:t>
            </a:r>
          </a:p>
          <a:p>
            <a:pPr>
              <a:defRPr/>
            </a:pPr>
            <a:r>
              <a:rPr lang="pl-PL" sz="1700" dirty="0"/>
              <a:t>Dlatego przedstawiamy tę pracę jako matematyczne zasady filozofii, jako że całą trudność filozofii wydaje się w tym zawierać – od zjawisk ruchu do badania sił natury, a dalej od tych sił do przedstawienia innych zjawisk. (Wstęp do I wydania, 1686, str. 75)</a:t>
            </a:r>
          </a:p>
          <a:p>
            <a:pPr marL="0" indent="0">
              <a:buFontTx/>
              <a:buNone/>
              <a:defRPr/>
            </a:pPr>
            <a:r>
              <a:rPr lang="pl-PL" sz="1700" b="1" dirty="0">
                <a:solidFill>
                  <a:schemeClr val="accent6"/>
                </a:solidFill>
              </a:rPr>
              <a:t>Sztafeta postępu naukowego: </a:t>
            </a:r>
          </a:p>
          <a:p>
            <a:pPr>
              <a:buFontTx/>
              <a:buAutoNum type="arabicParenR"/>
              <a:defRPr/>
            </a:pPr>
            <a:r>
              <a:rPr lang="pl-PL" sz="1700" dirty="0">
                <a:solidFill>
                  <a:schemeClr val="accent6"/>
                </a:solidFill>
              </a:rPr>
              <a:t>Kopernik stwierdził, że Ziemia jest jedną z planet i że ruchy tych planet wykazują regularności (Mars </a:t>
            </a:r>
            <a:r>
              <a:rPr lang="pl-PL" sz="1700" i="1" dirty="0">
                <a:solidFill>
                  <a:schemeClr val="accent6"/>
                </a:solidFill>
              </a:rPr>
              <a:t>bima</a:t>
            </a:r>
            <a:r>
              <a:rPr lang="pl-PL" sz="1700" dirty="0">
                <a:solidFill>
                  <a:schemeClr val="accent6"/>
                </a:solidFill>
              </a:rPr>
              <a:t>, </a:t>
            </a:r>
            <a:r>
              <a:rPr lang="pl-PL" sz="1700" dirty="0" err="1">
                <a:solidFill>
                  <a:schemeClr val="accent6"/>
                </a:solidFill>
              </a:rPr>
              <a:t>Iovis</a:t>
            </a:r>
            <a:r>
              <a:rPr lang="pl-PL" sz="1700" dirty="0">
                <a:solidFill>
                  <a:schemeClr val="accent6"/>
                </a:solidFill>
              </a:rPr>
              <a:t> xii etc.)</a:t>
            </a:r>
          </a:p>
          <a:p>
            <a:pPr>
              <a:buFontTx/>
              <a:buAutoNum type="arabicParenR"/>
              <a:defRPr/>
            </a:pPr>
            <a:r>
              <a:rPr lang="pl-PL" sz="1700" dirty="0">
                <a:solidFill>
                  <a:schemeClr val="accent6"/>
                </a:solidFill>
              </a:rPr>
              <a:t>Kepler znalazł zależności matematyczne między okresem obiegu a odległością</a:t>
            </a:r>
          </a:p>
          <a:p>
            <a:pPr>
              <a:buFontTx/>
              <a:buAutoNum type="arabicParenR"/>
              <a:defRPr/>
            </a:pPr>
            <a:r>
              <a:rPr lang="pl-PL" sz="1700" dirty="0">
                <a:solidFill>
                  <a:schemeClr val="accent6"/>
                </a:solidFill>
              </a:rPr>
              <a:t>Newton znalazł matematyczną zależność dla siły oddziaływania na odległość tak, aby obowiązywały prawa Keplera </a:t>
            </a:r>
          </a:p>
          <a:p>
            <a:pPr marL="0" indent="0">
              <a:buFontTx/>
              <a:buNone/>
              <a:defRPr/>
            </a:pPr>
            <a:r>
              <a:rPr lang="pl-PL" sz="1700" i="1" dirty="0"/>
              <a:t>Matematyczne zasady filozofii naturalnej</a:t>
            </a:r>
            <a:r>
              <a:rPr lang="pl-PL" sz="1700" dirty="0"/>
              <a:t>, tłum S. Brzezowski, Copernicus Center, 2022.</a:t>
            </a:r>
            <a:endParaRPr lang="pl-PL" sz="1700" i="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ytuł 1">
            <a:extLst>
              <a:ext uri="{FF2B5EF4-FFF2-40B4-BE49-F238E27FC236}">
                <a16:creationId xmlns:a16="http://schemas.microsoft.com/office/drawing/2014/main" id="{4250658C-10FF-29D9-1EA3-6AA2DE30D936}"/>
              </a:ext>
            </a:extLst>
          </p:cNvPr>
          <p:cNvSpPr>
            <a:spLocks noGrp="1" noChangeArrowheads="1"/>
          </p:cNvSpPr>
          <p:nvPr>
            <p:ph type="title"/>
          </p:nvPr>
        </p:nvSpPr>
        <p:spPr/>
        <p:txBody>
          <a:bodyPr/>
          <a:lstStyle/>
          <a:p>
            <a:r>
              <a:rPr lang="en-AU" altLang="en-US" sz="3400">
                <a:latin typeface="Google Sans"/>
              </a:rPr>
              <a:t>Philosophiae Naturalis Principia Mathematica</a:t>
            </a:r>
            <a:br>
              <a:rPr lang="en-AU" altLang="en-US" sz="3400">
                <a:latin typeface="Google Sans"/>
              </a:rPr>
            </a:br>
            <a:endParaRPr lang="en-US" altLang="en-US" sz="3400"/>
          </a:p>
        </p:txBody>
      </p:sp>
      <p:sp>
        <p:nvSpPr>
          <p:cNvPr id="27651" name="Symbol zastępczy zawartości 2">
            <a:extLst>
              <a:ext uri="{FF2B5EF4-FFF2-40B4-BE49-F238E27FC236}">
                <a16:creationId xmlns:a16="http://schemas.microsoft.com/office/drawing/2014/main" id="{EEC3E2CE-F35D-F157-00DD-CCF948DE4B3E}"/>
              </a:ext>
            </a:extLst>
          </p:cNvPr>
          <p:cNvSpPr>
            <a:spLocks noGrp="1" noChangeArrowheads="1"/>
          </p:cNvSpPr>
          <p:nvPr>
            <p:ph idx="1"/>
          </p:nvPr>
        </p:nvSpPr>
        <p:spPr>
          <a:xfrm>
            <a:off x="323850" y="5876925"/>
            <a:ext cx="8820150" cy="4525963"/>
          </a:xfrm>
        </p:spPr>
        <p:txBody>
          <a:bodyPr/>
          <a:lstStyle/>
          <a:p>
            <a:pPr marL="0" indent="0">
              <a:buFontTx/>
              <a:buNone/>
            </a:pPr>
            <a:r>
              <a:rPr lang="pl-PL" altLang="en-US" sz="1700"/>
              <a:t>Newton, mimo rozwoju algebry (we Włoszech i Francji) nadal używa geometrii</a:t>
            </a:r>
          </a:p>
          <a:p>
            <a:pPr marL="0" indent="0">
              <a:buFontTx/>
              <a:buNone/>
            </a:pPr>
            <a:r>
              <a:rPr lang="en-AU" altLang="en-US" sz="1400"/>
              <a:t>Philosophiae Naturalis Principia Mathematica</a:t>
            </a:r>
            <a:r>
              <a:rPr lang="pl-PL" altLang="en-US" sz="1400"/>
              <a:t>, trans. Andrew Motte.</a:t>
            </a:r>
          </a:p>
          <a:p>
            <a:pPr marL="0" indent="0">
              <a:buFontTx/>
              <a:buNone/>
            </a:pPr>
            <a:r>
              <a:rPr lang="pl-PL" altLang="en-US" sz="1400"/>
              <a:t>https://web.math.princeton.edu/~eprywes/F22FRS/newtonprincipia.pdf</a:t>
            </a:r>
          </a:p>
        </p:txBody>
      </p:sp>
      <p:pic>
        <p:nvPicPr>
          <p:cNvPr id="27652" name="Obraz 4">
            <a:extLst>
              <a:ext uri="{FF2B5EF4-FFF2-40B4-BE49-F238E27FC236}">
                <a16:creationId xmlns:a16="http://schemas.microsoft.com/office/drawing/2014/main" id="{93EF5F26-446F-2F85-89AE-91CF58BDE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88" y="944563"/>
            <a:ext cx="61737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ytuł 1">
            <a:extLst>
              <a:ext uri="{FF2B5EF4-FFF2-40B4-BE49-F238E27FC236}">
                <a16:creationId xmlns:a16="http://schemas.microsoft.com/office/drawing/2014/main" id="{78001F9F-A2FE-E130-C269-30C8C1658A7D}"/>
              </a:ext>
            </a:extLst>
          </p:cNvPr>
          <p:cNvSpPr>
            <a:spLocks noGrp="1" noChangeArrowheads="1"/>
          </p:cNvSpPr>
          <p:nvPr>
            <p:ph type="title"/>
          </p:nvPr>
        </p:nvSpPr>
        <p:spPr/>
        <p:txBody>
          <a:bodyPr/>
          <a:lstStyle/>
          <a:p>
            <a:r>
              <a:rPr lang="en-AU" altLang="en-US" sz="3400">
                <a:latin typeface="Google Sans"/>
              </a:rPr>
              <a:t>Philosophiae Naturalis Principia Mathematica</a:t>
            </a:r>
            <a:br>
              <a:rPr lang="en-AU" altLang="en-US" sz="3400">
                <a:latin typeface="Google Sans"/>
              </a:rPr>
            </a:br>
            <a:endParaRPr lang="en-US" altLang="en-US" sz="3400"/>
          </a:p>
        </p:txBody>
      </p:sp>
      <p:sp>
        <p:nvSpPr>
          <p:cNvPr id="28675" name="Symbol zastępczy zawartości 2">
            <a:extLst>
              <a:ext uri="{FF2B5EF4-FFF2-40B4-BE49-F238E27FC236}">
                <a16:creationId xmlns:a16="http://schemas.microsoft.com/office/drawing/2014/main" id="{082121EA-6FEE-5A31-A1A5-8F32E75B108D}"/>
              </a:ext>
            </a:extLst>
          </p:cNvPr>
          <p:cNvSpPr>
            <a:spLocks noGrp="1" noChangeArrowheads="1"/>
          </p:cNvSpPr>
          <p:nvPr>
            <p:ph idx="1"/>
          </p:nvPr>
        </p:nvSpPr>
        <p:spPr>
          <a:xfrm>
            <a:off x="428625" y="6496050"/>
            <a:ext cx="8820150" cy="382588"/>
          </a:xfrm>
        </p:spPr>
        <p:txBody>
          <a:bodyPr/>
          <a:lstStyle/>
          <a:p>
            <a:pPr marL="0" indent="0">
              <a:buFontTx/>
              <a:buNone/>
            </a:pPr>
            <a:r>
              <a:rPr lang="pl-PL" altLang="en-US" sz="1400" i="1"/>
              <a:t>Matematyczne zasady filozofii naturalnej</a:t>
            </a:r>
            <a:r>
              <a:rPr lang="pl-PL" altLang="en-US" sz="1400"/>
              <a:t>, tłum S. Brzezowski, Copernicus Center, 2022</a:t>
            </a:r>
          </a:p>
        </p:txBody>
      </p:sp>
      <p:sp>
        <p:nvSpPr>
          <p:cNvPr id="7" name="pole tekstowe 6">
            <a:extLst>
              <a:ext uri="{FF2B5EF4-FFF2-40B4-BE49-F238E27FC236}">
                <a16:creationId xmlns:a16="http://schemas.microsoft.com/office/drawing/2014/main" id="{8DDA2439-9B8B-A35C-AC74-5263EC1483C1}"/>
              </a:ext>
            </a:extLst>
          </p:cNvPr>
          <p:cNvSpPr txBox="1">
            <a:spLocks noRot="1" noChangeAspect="1" noMove="1" noResize="1" noEditPoints="1" noAdjustHandles="1" noChangeArrowheads="1" noChangeShapeType="1" noTextEdit="1"/>
          </p:cNvSpPr>
          <p:nvPr/>
        </p:nvSpPr>
        <p:spPr>
          <a:xfrm>
            <a:off x="427148" y="846138"/>
            <a:ext cx="8229601" cy="5355312"/>
          </a:xfrm>
          <a:prstGeom prst="rect">
            <a:avLst/>
          </a:prstGeom>
          <a:blipFill>
            <a:blip r:embed="rId2"/>
            <a:stretch>
              <a:fillRect l="-593" t="-683" r="-1259" b="-6948"/>
            </a:stretch>
          </a:blipFill>
        </p:spPr>
        <p:txBody>
          <a:bodyPr/>
          <a:lstStyle/>
          <a:p>
            <a:pPr>
              <a:defRPr/>
            </a:pPr>
            <a:r>
              <a:rPr lang="en-US">
                <a:noFill/>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ytuł 1">
            <a:extLst>
              <a:ext uri="{FF2B5EF4-FFF2-40B4-BE49-F238E27FC236}">
                <a16:creationId xmlns:a16="http://schemas.microsoft.com/office/drawing/2014/main" id="{965A7F19-037E-41FE-9D14-DDF2FF659541}"/>
              </a:ext>
            </a:extLst>
          </p:cNvPr>
          <p:cNvSpPr>
            <a:spLocks noGrp="1" noChangeArrowheads="1"/>
          </p:cNvSpPr>
          <p:nvPr>
            <p:ph type="title"/>
          </p:nvPr>
        </p:nvSpPr>
        <p:spPr>
          <a:xfrm>
            <a:off x="298450" y="-171450"/>
            <a:ext cx="8229600" cy="1143000"/>
          </a:xfrm>
        </p:spPr>
        <p:txBody>
          <a:bodyPr/>
          <a:lstStyle/>
          <a:p>
            <a:r>
              <a:rPr lang="pl-PL" altLang="en-US" sz="3600"/>
              <a:t>Newton’s universe</a:t>
            </a:r>
            <a:endParaRPr lang="en-US" altLang="en-US" sz="3600"/>
          </a:p>
        </p:txBody>
      </p:sp>
      <p:sp>
        <p:nvSpPr>
          <p:cNvPr id="29699" name="pole tekstowe 2">
            <a:extLst>
              <a:ext uri="{FF2B5EF4-FFF2-40B4-BE49-F238E27FC236}">
                <a16:creationId xmlns:a16="http://schemas.microsoft.com/office/drawing/2014/main" id="{75197A4D-A4CE-011D-2B21-44DEC908C0C5}"/>
              </a:ext>
            </a:extLst>
          </p:cNvPr>
          <p:cNvSpPr txBox="1">
            <a:spLocks noChangeArrowheads="1"/>
          </p:cNvSpPr>
          <p:nvPr/>
        </p:nvSpPr>
        <p:spPr bwMode="auto">
          <a:xfrm>
            <a:off x="146050" y="765175"/>
            <a:ext cx="8532813"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600"/>
              </a:spcAft>
              <a:buFontTx/>
              <a:buNone/>
            </a:pPr>
            <a:r>
              <a:rPr lang="pl-PL" altLang="en-US" sz="1800">
                <a:solidFill>
                  <a:schemeClr val="tx2"/>
                </a:solidFill>
              </a:rPr>
              <a:t>Ale użycie nazwiska Newtona jako rozpoznawalnej „marki” wynika z wpływu, jakie jego prace wywarły na kulturę. Największy spadek po nim – mechanika Newtona – wpłynęła na ludzkie życie poprzez pogłębienie wiedzy o świecie, poprzez rozszerzenie naszych możliwości kontroli nad nim, i kształtując jak różnie naukowcy i nie-naukowcy go doświadczają. Nadejście wszechświata Newtona było pociągające, wyzwalające a nawet komfortowe dla wielu z nich w XVII i XVIII wieku; jego obietnica była że świat nie jest miejscem chaotycznym, pogmatwanym i zagrażającym – rządzonym przez złowróżbne [ocult] siły i pełen zagadkowych zjawisk – ale jest prosty, elegancki i zrozumiały. Dzieło Newtona pomogło ludziom zrozumieć w nowy sposób podstawowe problemy, których człowiek poszukiwał: co może wiedzieć, jak powinien się zachowywać [act] i na co może liczyć [hope]</a:t>
            </a:r>
          </a:p>
          <a:p>
            <a:pPr>
              <a:spcBef>
                <a:spcPct val="0"/>
              </a:spcBef>
              <a:spcAft>
                <a:spcPts val="600"/>
              </a:spcAft>
              <a:buFontTx/>
              <a:buNone/>
            </a:pPr>
            <a:r>
              <a:rPr lang="pl-PL" altLang="en-US" sz="1800">
                <a:solidFill>
                  <a:schemeClr val="tx2"/>
                </a:solidFill>
              </a:rPr>
              <a:t>Newtona niebo i ziemia, zgodnie z jego mechaniką, nie były oddzielnymi miejscami z różnych substancji [stuff] ale częścią „uni-verse” w którym przestrzeń i czas – i prawa które nimi rządzą, są jednakowe, jednorodne i takie same we wszystkich skalach. Nie jest rządzony przez duchy czy zjawy, które się pojawiają i znikają w nieprzewidywalnie. Wszystko ma swoją tożsamość i jest umieszczone we właściwym [specific] miejscu i czasie. Świat Newtona to jak stół bilardowy […]</a:t>
            </a:r>
          </a:p>
          <a:p>
            <a:pPr>
              <a:spcBef>
                <a:spcPct val="0"/>
              </a:spcBef>
              <a:spcAft>
                <a:spcPts val="600"/>
              </a:spcAft>
              <a:buFontTx/>
              <a:buNone/>
            </a:pPr>
            <a:r>
              <a:rPr lang="pl-PL" altLang="en-US" sz="1600">
                <a:solidFill>
                  <a:schemeClr val="tx2"/>
                </a:solidFill>
              </a:rPr>
              <a:t>Robert Crease, </a:t>
            </a:r>
            <a:r>
              <a:rPr lang="pl-PL" altLang="en-US" sz="1600" i="1">
                <a:solidFill>
                  <a:schemeClr val="tx2"/>
                </a:solidFill>
              </a:rPr>
              <a:t>Critical Point. The quantum worlds</a:t>
            </a:r>
            <a:r>
              <a:rPr lang="pl-PL" altLang="en-US" sz="1600">
                <a:solidFill>
                  <a:schemeClr val="tx2"/>
                </a:solidFill>
              </a:rPr>
              <a:t>, Physicsworld.com, no. 26, March 2013</a:t>
            </a:r>
          </a:p>
          <a:p>
            <a:pPr>
              <a:spcBef>
                <a:spcPct val="0"/>
              </a:spcBef>
              <a:spcAft>
                <a:spcPts val="600"/>
              </a:spcAft>
              <a:buFontTx/>
              <a:buNone/>
            </a:pPr>
            <a:r>
              <a:rPr lang="pl-PL" altLang="en-US" sz="1800">
                <a:solidFill>
                  <a:srgbClr val="000099"/>
                </a:solidFill>
              </a:rPr>
              <a:t>Od Newtona świat jest normalny – materialny i przewidywalny. Dziwaczne pojęcia </a:t>
            </a:r>
            <a:r>
              <a:rPr lang="pl-PL" altLang="en-US" sz="1800" i="1">
                <a:solidFill>
                  <a:srgbClr val="000099"/>
                </a:solidFill>
              </a:rPr>
              <a:t>pierwiastków, eterów</a:t>
            </a:r>
            <a:r>
              <a:rPr lang="pl-PL" altLang="en-US" sz="1800">
                <a:solidFill>
                  <a:srgbClr val="000099"/>
                </a:solidFill>
              </a:rPr>
              <a:t> </a:t>
            </a:r>
            <a:r>
              <a:rPr lang="pl-PL" altLang="en-US" sz="1800" i="1">
                <a:solidFill>
                  <a:srgbClr val="000099"/>
                </a:solidFill>
              </a:rPr>
              <a:t>i duchów</a:t>
            </a:r>
            <a:r>
              <a:rPr lang="pl-PL" altLang="en-US" sz="1800">
                <a:solidFill>
                  <a:srgbClr val="000099"/>
                </a:solidFill>
              </a:rPr>
              <a:t> zniknęły z nauki (tj. fizyki). </a:t>
            </a:r>
            <a:endParaRPr lang="en-US" altLang="en-US" sz="1800">
              <a:solidFill>
                <a:srgbClr val="000099"/>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a:extLst>
              <a:ext uri="{FF2B5EF4-FFF2-40B4-BE49-F238E27FC236}">
                <a16:creationId xmlns:a16="http://schemas.microsoft.com/office/drawing/2014/main" id="{C09023F6-4D26-3C50-5C4E-65D975CA3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8447088" cy="284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5">
            <a:extLst>
              <a:ext uri="{FF2B5EF4-FFF2-40B4-BE49-F238E27FC236}">
                <a16:creationId xmlns:a16="http://schemas.microsoft.com/office/drawing/2014/main" id="{28AC538D-8364-30FC-6CD5-B9AE4BC9D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3289300"/>
            <a:ext cx="8513763"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10">
            <a:extLst>
              <a:ext uri="{FF2B5EF4-FFF2-40B4-BE49-F238E27FC236}">
                <a16:creationId xmlns:a16="http://schemas.microsoft.com/office/drawing/2014/main" id="{2B14FFFB-0F78-CE5A-BEBC-EEE279C2EA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88" y="5157788"/>
            <a:ext cx="8424862"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5" name="Text Box 11">
            <a:extLst>
              <a:ext uri="{FF2B5EF4-FFF2-40B4-BE49-F238E27FC236}">
                <a16:creationId xmlns:a16="http://schemas.microsoft.com/office/drawing/2014/main" id="{266EEF13-C853-5C4E-232C-E0F52D9287AC}"/>
              </a:ext>
            </a:extLst>
          </p:cNvPr>
          <p:cNvSpPr txBox="1">
            <a:spLocks noChangeArrowheads="1"/>
          </p:cNvSpPr>
          <p:nvPr/>
        </p:nvSpPr>
        <p:spPr bwMode="auto">
          <a:xfrm>
            <a:off x="3040063" y="6329363"/>
            <a:ext cx="6140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solidFill>
                  <a:srgbClr val="0033CC"/>
                </a:solidFill>
              </a:rPr>
              <a:t>Principia Matematicae Philosophia Naturale, 2-gie wydanie</a:t>
            </a:r>
            <a:endParaRPr lang="en-AU" altLang="it-IT" sz="1800">
              <a:solidFill>
                <a:srgbClr val="0033CC"/>
              </a:solidFill>
            </a:endParaRPr>
          </a:p>
        </p:txBody>
      </p:sp>
      <p:sp>
        <p:nvSpPr>
          <p:cNvPr id="30726" name="Line 12">
            <a:extLst>
              <a:ext uri="{FF2B5EF4-FFF2-40B4-BE49-F238E27FC236}">
                <a16:creationId xmlns:a16="http://schemas.microsoft.com/office/drawing/2014/main" id="{C257B84C-E7A8-0D46-CBA4-F81A872CFA8E}"/>
              </a:ext>
            </a:extLst>
          </p:cNvPr>
          <p:cNvSpPr>
            <a:spLocks noChangeShapeType="1"/>
          </p:cNvSpPr>
          <p:nvPr/>
        </p:nvSpPr>
        <p:spPr bwMode="auto">
          <a:xfrm>
            <a:off x="2195513" y="4797425"/>
            <a:ext cx="2232025"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E9172-54F5-7158-9E2B-FCC1A15DB2B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EFB58300-DE91-1298-32B0-A96481EDA6C0}"/>
              </a:ext>
            </a:extLst>
          </p:cNvPr>
          <p:cNvSpPr>
            <a:spLocks noGrp="1"/>
          </p:cNvSpPr>
          <p:nvPr>
            <p:ph type="title"/>
          </p:nvPr>
        </p:nvSpPr>
        <p:spPr/>
        <p:txBody>
          <a:bodyPr/>
          <a:lstStyle/>
          <a:p>
            <a:r>
              <a:rPr lang="pl-PL" sz="3600" dirty="0"/>
              <a:t>„Rozprawa o metodzie”</a:t>
            </a:r>
            <a:endParaRPr lang="en-US" sz="3600" dirty="0"/>
          </a:p>
        </p:txBody>
      </p:sp>
      <p:sp>
        <p:nvSpPr>
          <p:cNvPr id="3" name="pole tekstowe 2">
            <a:extLst>
              <a:ext uri="{FF2B5EF4-FFF2-40B4-BE49-F238E27FC236}">
                <a16:creationId xmlns:a16="http://schemas.microsoft.com/office/drawing/2014/main" id="{3A5D7B73-55AB-FDC4-B9C3-C7E2C3809937}"/>
              </a:ext>
            </a:extLst>
          </p:cNvPr>
          <p:cNvSpPr txBox="1"/>
          <p:nvPr/>
        </p:nvSpPr>
        <p:spPr>
          <a:xfrm>
            <a:off x="323528" y="1556792"/>
            <a:ext cx="8712967" cy="4555093"/>
          </a:xfrm>
          <a:prstGeom prst="rect">
            <a:avLst/>
          </a:prstGeom>
          <a:noFill/>
        </p:spPr>
        <p:txBody>
          <a:bodyPr wrap="square" rtlCol="0">
            <a:spAutoFit/>
          </a:bodyPr>
          <a:lstStyle/>
          <a:p>
            <a:pPr>
              <a:spcAft>
                <a:spcPts val="600"/>
              </a:spcAft>
            </a:pPr>
            <a:r>
              <a:rPr lang="pl-PL" sz="2000" dirty="0"/>
              <a:t>Jeśli ta rozprawa wydaje się zbyt długa, by przeczytać ją od razu, można ją podzielić na sześć części. </a:t>
            </a:r>
          </a:p>
          <a:p>
            <a:pPr>
              <a:spcAft>
                <a:spcPts val="600"/>
              </a:spcAft>
            </a:pPr>
            <a:r>
              <a:rPr lang="pl-PL" sz="2000" dirty="0"/>
              <a:t>W pierwszej znajdziemy kilka rozważań na temat nauk. </a:t>
            </a:r>
          </a:p>
          <a:p>
            <a:pPr>
              <a:spcAft>
                <a:spcPts val="600"/>
              </a:spcAft>
            </a:pPr>
            <a:r>
              <a:rPr lang="pl-PL" sz="2000" dirty="0"/>
              <a:t>W drugiej główne zasady metody, której poszukiwał autor. </a:t>
            </a:r>
          </a:p>
          <a:p>
            <a:pPr>
              <a:spcAft>
                <a:spcPts val="600"/>
              </a:spcAft>
            </a:pPr>
            <a:r>
              <a:rPr lang="pl-PL" sz="2000" dirty="0"/>
              <a:t>W trzeciej kilka zasad moralności, które wywnioskował z tej metody. </a:t>
            </a:r>
          </a:p>
          <a:p>
            <a:pPr>
              <a:spcAft>
                <a:spcPts val="600"/>
              </a:spcAft>
            </a:pPr>
            <a:r>
              <a:rPr lang="pl-PL" sz="2000" dirty="0"/>
              <a:t>W czwartej – argumenty, za pomocą których </a:t>
            </a:r>
            <a:r>
              <a:rPr lang="pl-PL" sz="2000" u="sng" dirty="0"/>
              <a:t>dowodzi on istnienia Boga </a:t>
            </a:r>
            <a:r>
              <a:rPr lang="pl-PL" sz="2000" dirty="0"/>
              <a:t>i duszy człowieka, które są fundamentem jego metafizyki. </a:t>
            </a:r>
          </a:p>
          <a:p>
            <a:pPr>
              <a:spcAft>
                <a:spcPts val="600"/>
              </a:spcAft>
            </a:pPr>
            <a:r>
              <a:rPr lang="pl-PL" sz="2000" dirty="0"/>
              <a:t>W piątej - szereg zagadnień fizycznych, które badał, w szczególności </a:t>
            </a:r>
            <a:r>
              <a:rPr lang="pl-PL" sz="2000" u="sng" dirty="0"/>
              <a:t>wyjaśnienie ruchu serca </a:t>
            </a:r>
            <a:r>
              <a:rPr lang="pl-PL" sz="2000" dirty="0"/>
              <a:t>i niektórych innych trudności medycyny, a także różnica między duszą naszą a duszą zwierząt. </a:t>
            </a:r>
          </a:p>
          <a:p>
            <a:pPr>
              <a:spcAft>
                <a:spcPts val="600"/>
              </a:spcAft>
            </a:pPr>
            <a:r>
              <a:rPr lang="pl-PL" sz="2000" dirty="0"/>
              <a:t>W ostatniej - rzeczy, które jego zdaniem są konieczne, aby posunąć się naprzód w badaniach nad przyrodą w większym stopniu, niż to zostało zrobione, oraz motywy, które skłoniły autora do napisania tego dzieła.</a:t>
            </a:r>
            <a:endParaRPr lang="en-US" sz="2000" dirty="0"/>
          </a:p>
        </p:txBody>
      </p:sp>
      <p:sp>
        <p:nvSpPr>
          <p:cNvPr id="5" name="pole tekstowe 4">
            <a:extLst>
              <a:ext uri="{FF2B5EF4-FFF2-40B4-BE49-F238E27FC236}">
                <a16:creationId xmlns:a16="http://schemas.microsoft.com/office/drawing/2014/main" id="{CAF1FAF3-B8A7-D829-3622-8B32CC1C9FC3}"/>
              </a:ext>
            </a:extLst>
          </p:cNvPr>
          <p:cNvSpPr txBox="1"/>
          <p:nvPr/>
        </p:nvSpPr>
        <p:spPr>
          <a:xfrm>
            <a:off x="125760" y="6414085"/>
            <a:ext cx="8190656" cy="338554"/>
          </a:xfrm>
          <a:prstGeom prst="rect">
            <a:avLst/>
          </a:prstGeom>
          <a:noFill/>
        </p:spPr>
        <p:txBody>
          <a:bodyPr wrap="square">
            <a:spAutoFit/>
          </a:bodyPr>
          <a:lstStyle/>
          <a:p>
            <a:r>
              <a:rPr lang="en-US" sz="1600" dirty="0">
                <a:hlinkClick r:id="rId2"/>
              </a:rPr>
              <a:t>https://www.filosofico.net/cartesiodiscorsometodo.pdf</a:t>
            </a:r>
            <a:r>
              <a:rPr lang="pl-PL" sz="1600" dirty="0"/>
              <a:t>, tłum. z włoskiego GK</a:t>
            </a:r>
            <a:endParaRPr lang="en-US" sz="1600" dirty="0"/>
          </a:p>
        </p:txBody>
      </p:sp>
    </p:spTree>
    <p:extLst>
      <p:ext uri="{BB962C8B-B14F-4D97-AF65-F5344CB8AC3E}">
        <p14:creationId xmlns:p14="http://schemas.microsoft.com/office/powerpoint/2010/main" val="1493699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a:extLst>
              <a:ext uri="{FF2B5EF4-FFF2-40B4-BE49-F238E27FC236}">
                <a16:creationId xmlns:a16="http://schemas.microsoft.com/office/drawing/2014/main" id="{8EE3C8F5-1EDE-FDE1-F6F4-6DEFDBE005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566738"/>
            <a:ext cx="9039225" cy="572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Line 5">
            <a:extLst>
              <a:ext uri="{FF2B5EF4-FFF2-40B4-BE49-F238E27FC236}">
                <a16:creationId xmlns:a16="http://schemas.microsoft.com/office/drawing/2014/main" id="{C7CD6078-AF2C-2CE3-55C0-8348F41C1585}"/>
              </a:ext>
            </a:extLst>
          </p:cNvPr>
          <p:cNvSpPr>
            <a:spLocks noChangeShapeType="1"/>
          </p:cNvSpPr>
          <p:nvPr/>
        </p:nvSpPr>
        <p:spPr bwMode="auto">
          <a:xfrm>
            <a:off x="5435600" y="1196975"/>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8" name="Line 6">
            <a:extLst>
              <a:ext uri="{FF2B5EF4-FFF2-40B4-BE49-F238E27FC236}">
                <a16:creationId xmlns:a16="http://schemas.microsoft.com/office/drawing/2014/main" id="{2AA0C377-DF9E-C6BF-8E0F-960A5DF26600}"/>
              </a:ext>
            </a:extLst>
          </p:cNvPr>
          <p:cNvSpPr>
            <a:spLocks noChangeShapeType="1"/>
          </p:cNvSpPr>
          <p:nvPr/>
        </p:nvSpPr>
        <p:spPr bwMode="auto">
          <a:xfrm>
            <a:off x="5724525" y="2133600"/>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9" name="Line 7">
            <a:extLst>
              <a:ext uri="{FF2B5EF4-FFF2-40B4-BE49-F238E27FC236}">
                <a16:creationId xmlns:a16="http://schemas.microsoft.com/office/drawing/2014/main" id="{1B86347F-38BA-9804-1211-47CD7B908F4D}"/>
              </a:ext>
            </a:extLst>
          </p:cNvPr>
          <p:cNvSpPr>
            <a:spLocks noChangeShapeType="1"/>
          </p:cNvSpPr>
          <p:nvPr/>
        </p:nvSpPr>
        <p:spPr bwMode="auto">
          <a:xfrm>
            <a:off x="230188" y="2441575"/>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0" name="Line 8">
            <a:extLst>
              <a:ext uri="{FF2B5EF4-FFF2-40B4-BE49-F238E27FC236}">
                <a16:creationId xmlns:a16="http://schemas.microsoft.com/office/drawing/2014/main" id="{5D90446E-AE23-3327-B1AF-83F5499F4741}"/>
              </a:ext>
            </a:extLst>
          </p:cNvPr>
          <p:cNvSpPr>
            <a:spLocks noChangeShapeType="1"/>
          </p:cNvSpPr>
          <p:nvPr/>
        </p:nvSpPr>
        <p:spPr bwMode="auto">
          <a:xfrm>
            <a:off x="5435600" y="5084763"/>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1" name="Line 9">
            <a:extLst>
              <a:ext uri="{FF2B5EF4-FFF2-40B4-BE49-F238E27FC236}">
                <a16:creationId xmlns:a16="http://schemas.microsoft.com/office/drawing/2014/main" id="{68324FA8-0B11-AA39-7394-035CE4080A49}"/>
              </a:ext>
            </a:extLst>
          </p:cNvPr>
          <p:cNvSpPr>
            <a:spLocks noChangeShapeType="1"/>
          </p:cNvSpPr>
          <p:nvPr/>
        </p:nvSpPr>
        <p:spPr bwMode="auto">
          <a:xfrm>
            <a:off x="250825" y="6308725"/>
            <a:ext cx="36004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2" name="Line 10">
            <a:extLst>
              <a:ext uri="{FF2B5EF4-FFF2-40B4-BE49-F238E27FC236}">
                <a16:creationId xmlns:a16="http://schemas.microsoft.com/office/drawing/2014/main" id="{4D4F3DDA-A79D-C7C3-55A6-CB16851E719E}"/>
              </a:ext>
            </a:extLst>
          </p:cNvPr>
          <p:cNvSpPr>
            <a:spLocks noChangeShapeType="1"/>
          </p:cNvSpPr>
          <p:nvPr/>
        </p:nvSpPr>
        <p:spPr bwMode="auto">
          <a:xfrm>
            <a:off x="4572000" y="6308725"/>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a:extLst>
              <a:ext uri="{FF2B5EF4-FFF2-40B4-BE49-F238E27FC236}">
                <a16:creationId xmlns:a16="http://schemas.microsoft.com/office/drawing/2014/main" id="{5698D576-2097-1A90-77F5-8408670A6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8" y="865188"/>
            <a:ext cx="8988425" cy="512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Line 5">
            <a:extLst>
              <a:ext uri="{FF2B5EF4-FFF2-40B4-BE49-F238E27FC236}">
                <a16:creationId xmlns:a16="http://schemas.microsoft.com/office/drawing/2014/main" id="{8B96DB33-450D-9205-FE39-8D3D60A6A97C}"/>
              </a:ext>
            </a:extLst>
          </p:cNvPr>
          <p:cNvSpPr>
            <a:spLocks noChangeShapeType="1"/>
          </p:cNvSpPr>
          <p:nvPr/>
        </p:nvSpPr>
        <p:spPr bwMode="auto">
          <a:xfrm>
            <a:off x="395288" y="1412875"/>
            <a:ext cx="5113337"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2" name="Line 6">
            <a:extLst>
              <a:ext uri="{FF2B5EF4-FFF2-40B4-BE49-F238E27FC236}">
                <a16:creationId xmlns:a16="http://schemas.microsoft.com/office/drawing/2014/main" id="{304140B8-476C-0812-DB61-E0C206553E3A}"/>
              </a:ext>
            </a:extLst>
          </p:cNvPr>
          <p:cNvSpPr>
            <a:spLocks noChangeShapeType="1"/>
          </p:cNvSpPr>
          <p:nvPr/>
        </p:nvSpPr>
        <p:spPr bwMode="auto">
          <a:xfrm>
            <a:off x="1042988" y="2070100"/>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3" name="Line 7">
            <a:extLst>
              <a:ext uri="{FF2B5EF4-FFF2-40B4-BE49-F238E27FC236}">
                <a16:creationId xmlns:a16="http://schemas.microsoft.com/office/drawing/2014/main" id="{A4B49F4E-8656-15AB-B4DD-A537F6C136A1}"/>
              </a:ext>
            </a:extLst>
          </p:cNvPr>
          <p:cNvSpPr>
            <a:spLocks noChangeShapeType="1"/>
          </p:cNvSpPr>
          <p:nvPr/>
        </p:nvSpPr>
        <p:spPr bwMode="auto">
          <a:xfrm>
            <a:off x="5508625" y="2108200"/>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4" name="Line 8">
            <a:extLst>
              <a:ext uri="{FF2B5EF4-FFF2-40B4-BE49-F238E27FC236}">
                <a16:creationId xmlns:a16="http://schemas.microsoft.com/office/drawing/2014/main" id="{B58AC5A5-C372-BD8A-0FFA-C90D991C7904}"/>
              </a:ext>
            </a:extLst>
          </p:cNvPr>
          <p:cNvSpPr>
            <a:spLocks noChangeShapeType="1"/>
          </p:cNvSpPr>
          <p:nvPr/>
        </p:nvSpPr>
        <p:spPr bwMode="auto">
          <a:xfrm>
            <a:off x="5795963" y="4030663"/>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a:extLst>
              <a:ext uri="{FF2B5EF4-FFF2-40B4-BE49-F238E27FC236}">
                <a16:creationId xmlns:a16="http://schemas.microsoft.com/office/drawing/2014/main" id="{9FB95E23-4F92-B730-7C5D-86CCE860F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98438"/>
            <a:ext cx="8029575" cy="658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ext Box 5">
            <a:extLst>
              <a:ext uri="{FF2B5EF4-FFF2-40B4-BE49-F238E27FC236}">
                <a16:creationId xmlns:a16="http://schemas.microsoft.com/office/drawing/2014/main" id="{CBF53EE7-0AF9-4D47-2F1B-14168934004C}"/>
              </a:ext>
            </a:extLst>
          </p:cNvPr>
          <p:cNvSpPr txBox="1">
            <a:spLocks noChangeArrowheads="1"/>
          </p:cNvSpPr>
          <p:nvPr/>
        </p:nvSpPr>
        <p:spPr bwMode="auto">
          <a:xfrm>
            <a:off x="8440738" y="6256338"/>
            <a:ext cx="604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400">
                <a:solidFill>
                  <a:srgbClr val="FF0000"/>
                </a:solidFill>
              </a:rPr>
              <a:t>[...]</a:t>
            </a:r>
            <a:endParaRPr lang="en-AU" altLang="it-IT" sz="2400">
              <a:solidFill>
                <a:srgbClr val="FF0000"/>
              </a:solidFill>
            </a:endParaRPr>
          </a:p>
        </p:txBody>
      </p:sp>
      <p:sp>
        <p:nvSpPr>
          <p:cNvPr id="33796" name="Line 6">
            <a:extLst>
              <a:ext uri="{FF2B5EF4-FFF2-40B4-BE49-F238E27FC236}">
                <a16:creationId xmlns:a16="http://schemas.microsoft.com/office/drawing/2014/main" id="{1DEFF256-04F0-A17F-23E4-89DEFF6FF50E}"/>
              </a:ext>
            </a:extLst>
          </p:cNvPr>
          <p:cNvSpPr>
            <a:spLocks noChangeShapeType="1"/>
          </p:cNvSpPr>
          <p:nvPr/>
        </p:nvSpPr>
        <p:spPr bwMode="auto">
          <a:xfrm>
            <a:off x="5181600" y="404813"/>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7" name="Line 7">
            <a:extLst>
              <a:ext uri="{FF2B5EF4-FFF2-40B4-BE49-F238E27FC236}">
                <a16:creationId xmlns:a16="http://schemas.microsoft.com/office/drawing/2014/main" id="{359048BF-AB21-9B72-2024-9B1BF536F4BC}"/>
              </a:ext>
            </a:extLst>
          </p:cNvPr>
          <p:cNvSpPr>
            <a:spLocks noChangeShapeType="1"/>
          </p:cNvSpPr>
          <p:nvPr/>
        </p:nvSpPr>
        <p:spPr bwMode="auto">
          <a:xfrm>
            <a:off x="3276600" y="2060575"/>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ytuł 1">
            <a:extLst>
              <a:ext uri="{FF2B5EF4-FFF2-40B4-BE49-F238E27FC236}">
                <a16:creationId xmlns:a16="http://schemas.microsoft.com/office/drawing/2014/main" id="{A3CA2695-DA30-4630-BE52-BED5C4DD7780}"/>
              </a:ext>
            </a:extLst>
          </p:cNvPr>
          <p:cNvSpPr>
            <a:spLocks noGrp="1" noChangeArrowheads="1"/>
          </p:cNvSpPr>
          <p:nvPr>
            <p:ph type="title"/>
          </p:nvPr>
        </p:nvSpPr>
        <p:spPr>
          <a:xfrm>
            <a:off x="452438" y="-171450"/>
            <a:ext cx="8229600" cy="936625"/>
          </a:xfrm>
        </p:spPr>
        <p:txBody>
          <a:bodyPr/>
          <a:lstStyle/>
          <a:p>
            <a:r>
              <a:rPr lang="pl-PL" altLang="en-US" sz="3200"/>
              <a:t>Od Newtona do Einsteina</a:t>
            </a:r>
            <a:endParaRPr lang="en-US" altLang="en-US" sz="3200"/>
          </a:p>
        </p:txBody>
      </p:sp>
      <p:sp>
        <p:nvSpPr>
          <p:cNvPr id="3" name="Symbol zastępczy zawartości 2">
            <a:extLst>
              <a:ext uri="{FF2B5EF4-FFF2-40B4-BE49-F238E27FC236}">
                <a16:creationId xmlns:a16="http://schemas.microsoft.com/office/drawing/2014/main" id="{4A41C4FD-96C4-30CC-ECE9-13FCB984858D}"/>
              </a:ext>
            </a:extLst>
          </p:cNvPr>
          <p:cNvSpPr>
            <a:spLocks noGrp="1"/>
          </p:cNvSpPr>
          <p:nvPr>
            <p:ph idx="1"/>
          </p:nvPr>
        </p:nvSpPr>
        <p:spPr>
          <a:xfrm>
            <a:off x="0" y="539750"/>
            <a:ext cx="9136063" cy="4525963"/>
          </a:xfrm>
        </p:spPr>
        <p:txBody>
          <a:bodyPr/>
          <a:lstStyle/>
          <a:p>
            <a:pPr>
              <a:defRPr/>
            </a:pPr>
            <a:r>
              <a:rPr lang="pl-PL" sz="1750" dirty="0"/>
              <a:t>Najważniejszą pracą jego złotego wieku był artykuł zatytułowany „</a:t>
            </a:r>
            <a:r>
              <a:rPr lang="pl-PL" sz="1750" i="1" dirty="0" err="1"/>
              <a:t>Irenicum</a:t>
            </a:r>
            <a:r>
              <a:rPr lang="pl-PL" sz="1750" dirty="0"/>
              <a:t> czyli Kościelna Polityczność dążąca do pokoju" [</a:t>
            </a:r>
            <a:r>
              <a:rPr lang="pl-PL" sz="1750" dirty="0" err="1"/>
              <a:t>Irenicum</a:t>
            </a:r>
            <a:r>
              <a:rPr lang="pl-PL" sz="1750" dirty="0"/>
              <a:t> </a:t>
            </a:r>
            <a:r>
              <a:rPr lang="pl-PL" sz="1750" dirty="0" err="1"/>
              <a:t>or</a:t>
            </a:r>
            <a:r>
              <a:rPr lang="pl-PL" sz="1750" dirty="0"/>
              <a:t> </a:t>
            </a:r>
            <a:r>
              <a:rPr lang="pl-PL" sz="1750" dirty="0" err="1"/>
              <a:t>Ecclesiastical</a:t>
            </a:r>
            <a:r>
              <a:rPr lang="pl-PL" sz="1750" dirty="0"/>
              <a:t> </a:t>
            </a:r>
            <a:r>
              <a:rPr lang="pl-PL" sz="1750" dirty="0" err="1"/>
              <a:t>Polyty</a:t>
            </a:r>
            <a:r>
              <a:rPr lang="pl-PL" sz="1750" dirty="0"/>
              <a:t> </a:t>
            </a:r>
            <a:r>
              <a:rPr lang="pl-PL" sz="1750" dirty="0" err="1"/>
              <a:t>tending</a:t>
            </a:r>
            <a:r>
              <a:rPr lang="pl-PL" sz="1750" dirty="0"/>
              <a:t> to </a:t>
            </a:r>
            <a:r>
              <a:rPr lang="pl-PL" sz="1750" dirty="0" err="1"/>
              <a:t>peace</a:t>
            </a:r>
            <a:r>
              <a:rPr lang="pl-PL" sz="1750" dirty="0"/>
              <a:t>] Zasady religii Chrześcijańskiej znaleźć można w dokładnych słowach [express </a:t>
            </a:r>
            <a:r>
              <a:rPr lang="pl-PL" sz="1750" dirty="0" err="1"/>
              <a:t>words</a:t>
            </a:r>
            <a:r>
              <a:rPr lang="pl-PL" sz="1750" dirty="0"/>
              <a:t>]  Chrystusa i Apostołów – a nie w „metafizyce </a:t>
            </a:r>
            <a:r>
              <a:rPr lang="it-IT" sz="1750" dirty="0"/>
              <a:t>&amp;</a:t>
            </a:r>
            <a:r>
              <a:rPr lang="pl-PL" sz="1750" dirty="0"/>
              <a:t> filozofii” – i niekoniecznie w pismach [</a:t>
            </a:r>
            <a:r>
              <a:rPr lang="pl-PL" sz="1750" dirty="0" err="1"/>
              <a:t>scripture</a:t>
            </a:r>
            <a:r>
              <a:rPr lang="pl-PL" sz="1750" dirty="0"/>
              <a:t>] jak są one dziś ustalone. Początkowo wszystkie narody miały jedną religię, którymi podstawowymi wskazówkami były</a:t>
            </a:r>
          </a:p>
          <a:p>
            <a:pPr marL="558000" indent="0">
              <a:buFontTx/>
              <a:buNone/>
              <a:defRPr/>
            </a:pPr>
            <a:r>
              <a:rPr lang="pl-PL" sz="1700" dirty="0"/>
              <a:t>mieć jednego Boga, </a:t>
            </a:r>
            <a:r>
              <a:rPr lang="it-IT" sz="1700" dirty="0"/>
              <a:t>&amp;</a:t>
            </a:r>
            <a:r>
              <a:rPr lang="pl-PL" sz="1700" dirty="0"/>
              <a:t> nie wypaczać jego czci, ani nie profanować jego imienia; powstrzymać się od morderstwa, kradzieży, nierządu, </a:t>
            </a:r>
            <a:r>
              <a:rPr lang="it-IT" sz="1700" dirty="0"/>
              <a:t>&amp;</a:t>
            </a:r>
            <a:r>
              <a:rPr lang="pl-PL" sz="1700" dirty="0"/>
              <a:t> wszelkiej niesprawiedliwości; nie żywić się mięsem ani nie pić krwi żywych zwierząt, ale być miłościwym nawet dla hałaśliwych bestii; </a:t>
            </a:r>
            <a:r>
              <a:rPr lang="it-IT" sz="1700" dirty="0"/>
              <a:t>&amp;</a:t>
            </a:r>
            <a:r>
              <a:rPr lang="pl-PL" sz="1700" dirty="0"/>
              <a:t> ustalić Sądy sprawiedliwości we wszystkich miastach </a:t>
            </a:r>
            <a:r>
              <a:rPr lang="it-IT" sz="1700" dirty="0"/>
              <a:t>&amp;</a:t>
            </a:r>
            <a:r>
              <a:rPr lang="pl-PL" sz="1700" dirty="0"/>
              <a:t> i społecznościach poprzez przestrzeganie tych praw</a:t>
            </a:r>
          </a:p>
          <a:p>
            <a:pPr marL="197100" indent="0">
              <a:buFontTx/>
              <a:buNone/>
              <a:defRPr/>
            </a:pPr>
            <a:r>
              <a:rPr lang="pl-PL" sz="1750" dirty="0"/>
              <a:t>Ludzie jak Pitagoras, Sokrates czy Konfucjusz zdobyli tę mądrość i stopniowo stała się ona filozofią moralną pogan – „moralnym prawem wszystkich narodów” – mimo że większość z nich zmieniła się w idolatrię. Idolatria była naruszeniem pierwszego z wielkich przykazań, które przywołuje Newton – czcić i wielbić Boga. […] </a:t>
            </a:r>
          </a:p>
          <a:p>
            <a:pPr marL="197100" indent="0">
              <a:buFontTx/>
              <a:buNone/>
              <a:defRPr/>
            </a:pPr>
            <a:r>
              <a:rPr lang="pl-PL" sz="1750" dirty="0"/>
              <a:t>W kwestii społeczności Chrześcijańskich, Newton twierdził, że wszyscy ochrzczeni są członkami ciała Chrystusa, a nawet „kościoła”, nawet jeśli nie był członkami jakiegoś określonego kościoła lub denominacji.  </a:t>
            </a:r>
            <a:r>
              <a:rPr lang="pl-PL" sz="1800" dirty="0"/>
              <a:t>‚  </a:t>
            </a:r>
          </a:p>
          <a:p>
            <a:pPr marL="197100" indent="0">
              <a:buFontTx/>
              <a:buNone/>
              <a:defRPr/>
            </a:pPr>
            <a:r>
              <a:rPr lang="pl-PL" sz="1600" dirty="0"/>
              <a:t>Rob </a:t>
            </a:r>
            <a:r>
              <a:rPr lang="pl-PL" sz="1600" dirty="0" err="1"/>
              <a:t>Iliffe</a:t>
            </a:r>
            <a:r>
              <a:rPr lang="pl-PL" sz="1600" dirty="0"/>
              <a:t>, </a:t>
            </a:r>
            <a:r>
              <a:rPr lang="pl-PL" sz="1600" i="1" dirty="0"/>
              <a:t>Newton. A </a:t>
            </a:r>
            <a:r>
              <a:rPr lang="pl-PL" sz="1600" i="1" dirty="0" err="1"/>
              <a:t>very</a:t>
            </a:r>
            <a:r>
              <a:rPr lang="pl-PL" sz="1600" i="1" dirty="0"/>
              <a:t> </a:t>
            </a:r>
            <a:r>
              <a:rPr lang="pl-PL" sz="1600" i="1" dirty="0" err="1"/>
              <a:t>Short</a:t>
            </a:r>
            <a:r>
              <a:rPr lang="pl-PL" sz="1600" i="1" dirty="0"/>
              <a:t> </a:t>
            </a:r>
            <a:r>
              <a:rPr lang="pl-PL" sz="1600" i="1" dirty="0" err="1"/>
              <a:t>Introduction</a:t>
            </a:r>
            <a:r>
              <a:rPr lang="pl-PL" sz="1600" dirty="0"/>
              <a:t>, Oxford, 2007.</a:t>
            </a:r>
          </a:p>
          <a:p>
            <a:pPr marL="197100" indent="0">
              <a:buFontTx/>
              <a:buNone/>
              <a:defRPr/>
            </a:pPr>
            <a:r>
              <a:rPr lang="pl-PL" sz="1750" dirty="0">
                <a:solidFill>
                  <a:schemeClr val="accent2"/>
                </a:solidFill>
              </a:rPr>
              <a:t>Podobne wezwanie do pan-religii znajdziemy u Einsteina, którego „sytuacja” była podobna do Newtona: głęboko wierzący, ale formalnie przynależny do xxx.  Z etyką pogańską jednak się nie zgadzamy: zob. wykład  GK </a:t>
            </a:r>
            <a:r>
              <a:rPr lang="pl-PL" sz="1750" i="1" dirty="0">
                <a:solidFill>
                  <a:schemeClr val="accent2"/>
                </a:solidFill>
              </a:rPr>
              <a:t>Aksjologia:</a:t>
            </a:r>
            <a:r>
              <a:rPr lang="pl-PL" sz="1750" dirty="0">
                <a:solidFill>
                  <a:schemeClr val="accent2"/>
                </a:solidFill>
              </a:rPr>
              <a:t> „i nagle nowa etyka”</a:t>
            </a:r>
            <a:endParaRPr lang="en-US" sz="1750" dirty="0">
              <a:solidFill>
                <a:schemeClr val="accent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0AE0231-9DEF-1735-F65D-D6D515BBED2C}"/>
              </a:ext>
            </a:extLst>
          </p:cNvPr>
          <p:cNvSpPr>
            <a:spLocks noGrp="1" noChangeArrowheads="1"/>
          </p:cNvSpPr>
          <p:nvPr>
            <p:ph type="title"/>
          </p:nvPr>
        </p:nvSpPr>
        <p:spPr>
          <a:xfrm>
            <a:off x="107950" y="7938"/>
            <a:ext cx="8229600" cy="1143000"/>
          </a:xfrm>
        </p:spPr>
        <p:txBody>
          <a:bodyPr/>
          <a:lstStyle/>
          <a:p>
            <a:pPr eaLnBrk="1" hangingPunct="1"/>
            <a:r>
              <a:rPr lang="pl-PL" altLang="it-IT" sz="3600"/>
              <a:t>Wilhelm Leibniz (1646-1716)</a:t>
            </a:r>
            <a:endParaRPr lang="en-AU" altLang="it-IT" sz="3600"/>
          </a:p>
        </p:txBody>
      </p:sp>
      <p:sp>
        <p:nvSpPr>
          <p:cNvPr id="35843" name="Text Box 7">
            <a:extLst>
              <a:ext uri="{FF2B5EF4-FFF2-40B4-BE49-F238E27FC236}">
                <a16:creationId xmlns:a16="http://schemas.microsoft.com/office/drawing/2014/main" id="{A012B9D6-E34E-C524-BE00-416E82316428}"/>
              </a:ext>
            </a:extLst>
          </p:cNvPr>
          <p:cNvSpPr txBox="1">
            <a:spLocks noChangeArrowheads="1"/>
          </p:cNvSpPr>
          <p:nvPr/>
        </p:nvSpPr>
        <p:spPr bwMode="auto">
          <a:xfrm>
            <a:off x="1095375" y="20081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AU" altLang="it-IT" sz="1800">
              <a:solidFill>
                <a:srgbClr val="0033CC"/>
              </a:solidFill>
            </a:endParaRPr>
          </a:p>
        </p:txBody>
      </p:sp>
      <p:sp>
        <p:nvSpPr>
          <p:cNvPr id="35844" name="Text Box 8">
            <a:extLst>
              <a:ext uri="{FF2B5EF4-FFF2-40B4-BE49-F238E27FC236}">
                <a16:creationId xmlns:a16="http://schemas.microsoft.com/office/drawing/2014/main" id="{5C49A947-4CE1-FCDE-4BF2-AB1627203041}"/>
              </a:ext>
            </a:extLst>
          </p:cNvPr>
          <p:cNvSpPr txBox="1">
            <a:spLocks noChangeArrowheads="1"/>
          </p:cNvSpPr>
          <p:nvPr/>
        </p:nvSpPr>
        <p:spPr bwMode="auto">
          <a:xfrm>
            <a:off x="358775" y="981075"/>
            <a:ext cx="8424863" cy="614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pl-PL" altLang="it-IT" sz="1900"/>
              <a:t> Twórca rachun</a:t>
            </a:r>
            <a:r>
              <a:rPr lang="it-IT" altLang="it-IT" sz="1900"/>
              <a:t>k</a:t>
            </a:r>
            <a:r>
              <a:rPr lang="pl-PL" altLang="it-IT" sz="1900"/>
              <a:t>u całkowego (i różniczkowego)</a:t>
            </a:r>
          </a:p>
          <a:p>
            <a:pPr eaLnBrk="1" hangingPunct="1">
              <a:spcBef>
                <a:spcPct val="0"/>
              </a:spcBef>
            </a:pPr>
            <a:r>
              <a:rPr lang="pl-PL" altLang="it-IT" sz="1900"/>
              <a:t> twórca prototypu kalkulatora mechanicznego</a:t>
            </a:r>
          </a:p>
          <a:p>
            <a:pPr eaLnBrk="1" hangingPunct="1">
              <a:spcBef>
                <a:spcPct val="0"/>
              </a:spcBef>
            </a:pPr>
            <a:r>
              <a:rPr lang="pl-PL" altLang="it-IT" sz="1900"/>
              <a:t> bibliotekarz, kronikarz, dyplomata, kanclerz na dworze w Hanowerze i Brunszwiku; przyczynił się do wyboru dynastii Hanowerskiej na tron Anglii</a:t>
            </a:r>
          </a:p>
          <a:p>
            <a:pPr eaLnBrk="1" hangingPunct="1">
              <a:spcBef>
                <a:spcPct val="0"/>
              </a:spcBef>
            </a:pPr>
            <a:r>
              <a:rPr lang="pl-PL" altLang="it-IT" sz="1900"/>
              <a:t> zainteresowania: polityka, prawo, filozofia, etyka, filologia, historia</a:t>
            </a:r>
          </a:p>
          <a:p>
            <a:pPr eaLnBrk="1" hangingPunct="1">
              <a:spcBef>
                <a:spcPct val="0"/>
              </a:spcBef>
            </a:pPr>
            <a:r>
              <a:rPr lang="pl-PL" altLang="it-IT" sz="1900"/>
              <a:t> pisał po niemiecku, łacinie, francusku, zapewne znał serbsko-łużycki</a:t>
            </a:r>
          </a:p>
          <a:p>
            <a:pPr eaLnBrk="1" hangingPunct="1">
              <a:spcBef>
                <a:spcPct val="0"/>
              </a:spcBef>
            </a:pPr>
            <a:r>
              <a:rPr lang="pl-PL" altLang="it-IT" sz="1900"/>
              <a:t> Monadologia” – wielość światów (?), a w zasadzie próba filozoficznej eksploatacji idei (nowej wówczas) atomu</a:t>
            </a:r>
          </a:p>
          <a:p>
            <a:pPr eaLnBrk="1" hangingPunct="1">
              <a:spcBef>
                <a:spcPct val="0"/>
              </a:spcBef>
            </a:pPr>
            <a:r>
              <a:rPr lang="pl-PL" altLang="it-IT" sz="1900"/>
              <a:t> „Esej o Teodycei” – jak Pan Bóg może pozwalać na zło</a:t>
            </a:r>
            <a:endParaRPr lang="it-IT" altLang="it-IT" sz="1900"/>
          </a:p>
          <a:p>
            <a:pPr eaLnBrk="1" hangingPunct="1">
              <a:spcBef>
                <a:spcPct val="0"/>
              </a:spcBef>
            </a:pPr>
            <a:endParaRPr lang="pl-PL" altLang="it-IT" sz="1900"/>
          </a:p>
          <a:p>
            <a:pPr eaLnBrk="1" hangingPunct="1">
              <a:spcBef>
                <a:spcPct val="0"/>
              </a:spcBef>
              <a:buFontTx/>
              <a:buNone/>
            </a:pPr>
            <a:r>
              <a:rPr lang="fr-FR" altLang="it-IT" sz="1900"/>
              <a:t>«Dieu existe-t-il? – Calculons!» Cet étrange dialogue résume en quelque sorte la démarche de Leibniz. L’essentiel s’y trouve: interrogation fondamentale sur métaphysique et sur l’Être suprême; réponse sous forme d’algèbre, à l’aide d’un alphabet des pensées qui permet du traiter les problèmes philosophiques comme on résout une équation</a:t>
            </a:r>
            <a:r>
              <a:rPr lang="pl-PL" altLang="it-IT" sz="1900"/>
              <a:t>. </a:t>
            </a:r>
          </a:p>
          <a:p>
            <a:pPr eaLnBrk="1" hangingPunct="1">
              <a:spcBef>
                <a:spcPct val="0"/>
              </a:spcBef>
              <a:buFontTx/>
              <a:buNone/>
            </a:pPr>
            <a:endParaRPr lang="fr-FR" altLang="it-IT" sz="2000"/>
          </a:p>
          <a:p>
            <a:pPr eaLnBrk="1" hangingPunct="1">
              <a:spcBef>
                <a:spcPct val="0"/>
              </a:spcBef>
              <a:buFontTx/>
              <a:buNone/>
            </a:pPr>
            <a:r>
              <a:rPr lang="pl-PL" altLang="it-IT" sz="1600"/>
              <a:t>Leibniz, </a:t>
            </a:r>
            <a:r>
              <a:rPr lang="pl-PL" altLang="it-IT" sz="1600" i="1"/>
              <a:t>Discours de m</a:t>
            </a:r>
            <a:r>
              <a:rPr lang="fr-FR" altLang="it-IT" sz="1600" i="1"/>
              <a:t>é</a:t>
            </a:r>
            <a:r>
              <a:rPr lang="pl-PL" altLang="it-IT" sz="1600" i="1"/>
              <a:t>taphysique</a:t>
            </a:r>
            <a:r>
              <a:rPr lang="pl-PL" altLang="it-IT" sz="1600"/>
              <a:t>, Roger-Pol Droit, </a:t>
            </a:r>
            <a:r>
              <a:rPr lang="pl-PL" altLang="it-IT" sz="1600" i="1"/>
              <a:t>Leibniz l’universel,</a:t>
            </a:r>
            <a:r>
              <a:rPr lang="pl-PL" altLang="it-IT" sz="1600"/>
              <a:t> przedmowa, </a:t>
            </a:r>
            <a:r>
              <a:rPr lang="fr-FR" altLang="it-IT" sz="1600"/>
              <a:t>Flammarion, 1996 </a:t>
            </a:r>
            <a:endParaRPr lang="pl-PL" altLang="it-IT" sz="1600"/>
          </a:p>
          <a:p>
            <a:pPr eaLnBrk="1" hangingPunct="1">
              <a:spcBef>
                <a:spcPct val="0"/>
              </a:spcBef>
              <a:buFontTx/>
              <a:buNone/>
            </a:pPr>
            <a:endParaRPr lang="fr-FR" altLang="it-IT" sz="1800"/>
          </a:p>
          <a:p>
            <a:pPr eaLnBrk="1" hangingPunct="1">
              <a:spcBef>
                <a:spcPct val="0"/>
              </a:spcBef>
              <a:buFontTx/>
              <a:buNone/>
            </a:pPr>
            <a:r>
              <a:rPr lang="fr-FR" altLang="it-IT" sz="1800" b="1">
                <a:solidFill>
                  <a:srgbClr val="FF0000"/>
                </a:solidFill>
              </a:rPr>
              <a:t>Pytanie podobne do zadanego przez Pascala, i podobnie rozwi</a:t>
            </a:r>
            <a:r>
              <a:rPr lang="pl-PL" altLang="it-IT" sz="1800" b="1">
                <a:solidFill>
                  <a:srgbClr val="FF0000"/>
                </a:solidFill>
              </a:rPr>
              <a:t>ązane</a:t>
            </a:r>
            <a:endParaRPr lang="fr-FR" altLang="it-IT" sz="1800" b="1">
              <a:solidFill>
                <a:srgbClr val="FF0000"/>
              </a:solidFill>
            </a:endParaRPr>
          </a:p>
          <a:p>
            <a:pPr eaLnBrk="1" hangingPunct="1">
              <a:spcBef>
                <a:spcPct val="0"/>
              </a:spcBef>
              <a:buFontTx/>
              <a:buNone/>
            </a:pPr>
            <a:r>
              <a:rPr lang="pl-PL" altLang="it-IT" sz="2000"/>
              <a:t> </a:t>
            </a:r>
            <a:endParaRPr lang="en-AU" altLang="it-IT" sz="20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a:extLst>
              <a:ext uri="{FF2B5EF4-FFF2-40B4-BE49-F238E27FC236}">
                <a16:creationId xmlns:a16="http://schemas.microsoft.com/office/drawing/2014/main" id="{482B56A7-28A0-4D42-B8EF-6161D6240B43}"/>
              </a:ext>
            </a:extLst>
          </p:cNvPr>
          <p:cNvSpPr>
            <a:spLocks noGrp="1" noChangeArrowheads="1"/>
          </p:cNvSpPr>
          <p:nvPr>
            <p:ph type="title"/>
          </p:nvPr>
        </p:nvSpPr>
        <p:spPr/>
        <p:txBody>
          <a:bodyPr/>
          <a:lstStyle/>
          <a:p>
            <a:r>
              <a:rPr lang="pl-PL" altLang="it-IT" sz="3200"/>
              <a:t>Wilhelm Leibniz: </a:t>
            </a:r>
            <a:br>
              <a:rPr lang="pl-PL" altLang="it-IT" sz="3200"/>
            </a:br>
            <a:r>
              <a:rPr lang="pl-PL" altLang="it-IT" sz="3200"/>
              <a:t>Najlepszy ze światów</a:t>
            </a:r>
          </a:p>
        </p:txBody>
      </p:sp>
      <p:sp>
        <p:nvSpPr>
          <p:cNvPr id="17411" name="Segnaposto contenuto 2">
            <a:extLst>
              <a:ext uri="{FF2B5EF4-FFF2-40B4-BE49-F238E27FC236}">
                <a16:creationId xmlns:a16="http://schemas.microsoft.com/office/drawing/2014/main" id="{B67EB49F-D520-1638-C08A-67F0C17EB429}"/>
              </a:ext>
            </a:extLst>
          </p:cNvPr>
          <p:cNvSpPr>
            <a:spLocks noGrp="1" noChangeArrowheads="1"/>
          </p:cNvSpPr>
          <p:nvPr>
            <p:ph idx="1"/>
          </p:nvPr>
        </p:nvSpPr>
        <p:spPr>
          <a:xfrm>
            <a:off x="179388" y="1600200"/>
            <a:ext cx="8964612" cy="4525963"/>
          </a:xfrm>
        </p:spPr>
        <p:txBody>
          <a:bodyPr/>
          <a:lstStyle/>
          <a:p>
            <a:pPr marL="0" indent="0">
              <a:buFontTx/>
              <a:buNone/>
              <a:defRPr/>
            </a:pPr>
            <a:r>
              <a:rPr lang="pl-PL" altLang="it-IT" sz="2000" dirty="0">
                <a:solidFill>
                  <a:srgbClr val="000000"/>
                </a:solidFill>
                <a:latin typeface="+mj-lt"/>
              </a:rPr>
              <a:t>21. </a:t>
            </a:r>
            <a:r>
              <a:rPr lang="pl-PL" sz="1800" dirty="0">
                <a:solidFill>
                  <a:srgbClr val="000000"/>
                </a:solidFill>
                <a:latin typeface="+mj-lt"/>
              </a:rPr>
              <a:t>Zło można ujmować w sensie metafizycznym, fizycznym i moralnym. </a:t>
            </a:r>
            <a:r>
              <a:rPr lang="pl-PL" sz="1800" i="1" dirty="0">
                <a:solidFill>
                  <a:srgbClr val="000000"/>
                </a:solidFill>
                <a:latin typeface="+mj-lt"/>
              </a:rPr>
              <a:t>Zło meta-fizyczne </a:t>
            </a:r>
            <a:r>
              <a:rPr lang="pl-PL" sz="1800" dirty="0">
                <a:solidFill>
                  <a:srgbClr val="000000"/>
                </a:solidFill>
                <a:latin typeface="+mj-lt"/>
              </a:rPr>
              <a:t>polega na zwykłej niedoskonałości, </a:t>
            </a:r>
            <a:r>
              <a:rPr lang="pl-PL" sz="1800" i="1" dirty="0">
                <a:solidFill>
                  <a:srgbClr val="000000"/>
                </a:solidFill>
                <a:latin typeface="+mj-lt"/>
              </a:rPr>
              <a:t>zło fizyczne </a:t>
            </a:r>
            <a:r>
              <a:rPr lang="pl-PL" sz="1800" dirty="0">
                <a:solidFill>
                  <a:srgbClr val="000000"/>
                </a:solidFill>
                <a:latin typeface="+mj-lt"/>
              </a:rPr>
              <a:t>- na cierpieniu, a </a:t>
            </a:r>
            <a:r>
              <a:rPr lang="pl-PL" sz="1800" i="1" dirty="0">
                <a:solidFill>
                  <a:srgbClr val="000000"/>
                </a:solidFill>
                <a:latin typeface="+mj-lt"/>
              </a:rPr>
              <a:t>zło moralne </a:t>
            </a:r>
            <a:r>
              <a:rPr lang="pl-PL" sz="1800" dirty="0">
                <a:solidFill>
                  <a:srgbClr val="000000"/>
                </a:solidFill>
                <a:latin typeface="+mj-lt"/>
              </a:rPr>
              <a:t>- na grzechu. Chociaż więc zło fizyczne i zło moralne nie są wcale konieczne, wystarcza, że są one możliwe na mocy wiecznych prawd. A ponieważ ów </a:t>
            </a:r>
            <a:r>
              <a:rPr lang="pl-PL" sz="1800" dirty="0" err="1">
                <a:solidFill>
                  <a:srgbClr val="000000"/>
                </a:solidFill>
                <a:latin typeface="+mj-lt"/>
              </a:rPr>
              <a:t>niezmie-rzony</a:t>
            </a:r>
            <a:r>
              <a:rPr lang="pl-PL" sz="1800" dirty="0">
                <a:solidFill>
                  <a:srgbClr val="000000"/>
                </a:solidFill>
                <a:latin typeface="+mj-lt"/>
              </a:rPr>
              <a:t> </a:t>
            </a:r>
            <a:r>
              <a:rPr lang="pl-PL" sz="1800" i="1" dirty="0">
                <a:solidFill>
                  <a:srgbClr val="000000"/>
                </a:solidFill>
                <a:latin typeface="+mj-lt"/>
              </a:rPr>
              <a:t>obszar </a:t>
            </a:r>
            <a:r>
              <a:rPr lang="pl-PL" sz="1800" dirty="0">
                <a:solidFill>
                  <a:srgbClr val="000000"/>
                </a:solidFill>
                <a:latin typeface="+mj-lt"/>
              </a:rPr>
              <a:t>prawd zawiera wszystkie możliwości, musi istnieć nieskończona wielość możliwych światów, zło musi wchodzić w skład wielu z nich i nawet najlepszy ze wszystkich światów musi je zawierać. To właśnie skłoniło Boga do przyzwolenia na zło. </a:t>
            </a:r>
            <a:endParaRPr lang="pl-PL" altLang="it-IT" sz="2000" dirty="0">
              <a:solidFill>
                <a:srgbClr val="000000"/>
              </a:solidFill>
              <a:latin typeface="+mj-lt"/>
            </a:endParaRPr>
          </a:p>
          <a:p>
            <a:pPr marL="0" indent="0">
              <a:buFontTx/>
              <a:buNone/>
              <a:defRPr/>
            </a:pPr>
            <a:r>
              <a:rPr lang="pl-PL" altLang="it-IT" sz="2000" dirty="0">
                <a:solidFill>
                  <a:srgbClr val="000000"/>
                </a:solidFill>
                <a:latin typeface="+mj-lt"/>
              </a:rPr>
              <a:t>23. </a:t>
            </a:r>
            <a:r>
              <a:rPr lang="pl-PL" sz="1800" dirty="0">
                <a:solidFill>
                  <a:srgbClr val="000000"/>
                </a:solidFill>
                <a:latin typeface="+mj-lt"/>
              </a:rPr>
              <a:t>Stąd wynika, że Bóg </a:t>
            </a:r>
            <a:r>
              <a:rPr lang="pl-PL" sz="1800" i="1" dirty="0">
                <a:solidFill>
                  <a:srgbClr val="000000"/>
                </a:solidFill>
                <a:latin typeface="+mj-lt"/>
              </a:rPr>
              <a:t>uprzednio </a:t>
            </a:r>
            <a:r>
              <a:rPr lang="pl-PL" sz="1800" dirty="0">
                <a:solidFill>
                  <a:srgbClr val="000000"/>
                </a:solidFill>
                <a:latin typeface="+mj-lt"/>
              </a:rPr>
              <a:t>chce dobra, a </a:t>
            </a:r>
            <a:r>
              <a:rPr lang="pl-PL" sz="1800" i="1" dirty="0">
                <a:solidFill>
                  <a:srgbClr val="000000"/>
                </a:solidFill>
                <a:latin typeface="+mj-lt"/>
              </a:rPr>
              <a:t>następczo - </a:t>
            </a:r>
            <a:r>
              <a:rPr lang="pl-PL" sz="1800" dirty="0">
                <a:solidFill>
                  <a:srgbClr val="000000"/>
                </a:solidFill>
                <a:latin typeface="+mj-lt"/>
              </a:rPr>
              <a:t>tego, co najlepsze. Jeżeli zaś chodzi o zło, to Bóg w ogóle nie chce zła moralnego i nie chce </a:t>
            </a:r>
            <a:r>
              <a:rPr lang="pl-PL" sz="1800" dirty="0" err="1">
                <a:solidFill>
                  <a:srgbClr val="000000"/>
                </a:solidFill>
                <a:latin typeface="+mj-lt"/>
              </a:rPr>
              <a:t>bezwarun-kowo</a:t>
            </a:r>
            <a:r>
              <a:rPr lang="pl-PL" sz="1800" dirty="0">
                <a:solidFill>
                  <a:srgbClr val="000000"/>
                </a:solidFill>
                <a:latin typeface="+mj-lt"/>
              </a:rPr>
              <a:t> zła fizycznego lub cierpień. Dlatego nie ma bezwzględnego przeznaczenia na potępienie, a o złu fizycznym można powiedzieć, że Bóg pragnie go często jako należnej za winę kary oraz jako właściwego środka do celu, aby przeszkodzić większemu złu albo aby uzyskać więcej dobra. Kara służy również poprawie i jako przykład, a zło przydaje się często, aby lepiej odczuć smak dobra, niekiedy zaś przyczynia się też do większej doskonałości tego, kto je znosi. </a:t>
            </a:r>
          </a:p>
          <a:p>
            <a:pPr marL="0" indent="0">
              <a:buFontTx/>
              <a:buNone/>
              <a:defRPr/>
            </a:pPr>
            <a:endParaRPr lang="pl-PL" sz="1800" dirty="0">
              <a:solidFill>
                <a:srgbClr val="000000"/>
              </a:solidFill>
              <a:latin typeface="+mj-lt"/>
            </a:endParaRPr>
          </a:p>
          <a:p>
            <a:pPr marL="0" indent="0">
              <a:buFontTx/>
              <a:buNone/>
              <a:defRPr/>
            </a:pPr>
            <a:r>
              <a:rPr lang="pl-PL" sz="1800" dirty="0">
                <a:solidFill>
                  <a:srgbClr val="000000"/>
                </a:solidFill>
                <a:latin typeface="+mj-lt"/>
              </a:rPr>
              <a:t>G. W. Leibniz, </a:t>
            </a:r>
            <a:r>
              <a:rPr lang="pl-PL" sz="1800" i="1" dirty="0">
                <a:solidFill>
                  <a:srgbClr val="000000"/>
                </a:solidFill>
                <a:latin typeface="+mj-lt"/>
              </a:rPr>
              <a:t>Teodycea. O dobroci Boga, wolności człowieka i pochodzeniu zła. p</a:t>
            </a:r>
            <a:r>
              <a:rPr lang="pl-PL" sz="1800" dirty="0">
                <a:solidFill>
                  <a:srgbClr val="000000"/>
                </a:solidFill>
                <a:latin typeface="+mj-lt"/>
              </a:rPr>
              <a:t>rzeł. M. Frankiewicz, Wyd. Naukowe PWN, Warszawa, 2001. str. 138, 139.</a:t>
            </a:r>
          </a:p>
          <a:p>
            <a:pPr marL="0" indent="0">
              <a:buFontTx/>
              <a:buNone/>
              <a:defRPr/>
            </a:pPr>
            <a:endParaRPr lang="pl-PL" sz="1800" dirty="0">
              <a:solidFill>
                <a:srgbClr val="000000"/>
              </a:solidFill>
              <a:latin typeface="Times New Roman" panose="02020603050405020304" pitchFamily="18" charset="0"/>
            </a:endParaRPr>
          </a:p>
          <a:p>
            <a:pPr>
              <a:defRPr/>
            </a:pPr>
            <a:endParaRPr lang="pl-PL" sz="1800" dirty="0">
              <a:solidFill>
                <a:srgbClr val="000000"/>
              </a:solidFill>
              <a:latin typeface="Times New Roman" panose="02020603050405020304" pitchFamily="18" charset="0"/>
            </a:endParaRPr>
          </a:p>
          <a:p>
            <a:pPr>
              <a:defRPr/>
            </a:pPr>
            <a:r>
              <a:rPr lang="pl-PL" sz="1800" cap="all" dirty="0">
                <a:solidFill>
                  <a:srgbClr val="000000"/>
                </a:solidFill>
                <a:latin typeface="Times New Roman" panose="02020603050405020304" pitchFamily="18" charset="0"/>
              </a:rPr>
              <a:t> GOTTFRIED WILHELM LEIBNIZ </a:t>
            </a:r>
          </a:p>
          <a:p>
            <a:pPr>
              <a:defRPr/>
            </a:pPr>
            <a:r>
              <a:rPr lang="pl-PL" sz="1800" cap="all" dirty="0">
                <a:solidFill>
                  <a:srgbClr val="000000"/>
                </a:solidFill>
                <a:latin typeface="Times New Roman" panose="02020603050405020304" pitchFamily="18" charset="0"/>
              </a:rPr>
              <a:t>TEODYCEA </a:t>
            </a:r>
          </a:p>
          <a:p>
            <a:pPr>
              <a:defRPr/>
            </a:pPr>
            <a:r>
              <a:rPr lang="pl-PL" sz="1800" cap="all" dirty="0">
                <a:solidFill>
                  <a:srgbClr val="000000"/>
                </a:solidFill>
                <a:latin typeface="Times New Roman" panose="02020603050405020304" pitchFamily="18" charset="0"/>
              </a:rPr>
              <a:t>O DOBROCI BOGA, </a:t>
            </a:r>
          </a:p>
          <a:p>
            <a:pPr>
              <a:defRPr/>
            </a:pPr>
            <a:r>
              <a:rPr lang="pl-PL" sz="1800" cap="all" dirty="0">
                <a:solidFill>
                  <a:srgbClr val="000000"/>
                </a:solidFill>
                <a:latin typeface="Times New Roman" panose="02020603050405020304" pitchFamily="18" charset="0"/>
              </a:rPr>
              <a:t>WOLNOŚCI CZŁOWIEKA </a:t>
            </a:r>
          </a:p>
          <a:p>
            <a:pPr>
              <a:defRPr/>
            </a:pPr>
            <a:r>
              <a:rPr lang="pl-PL" sz="1800" cap="all" dirty="0">
                <a:solidFill>
                  <a:srgbClr val="000000"/>
                </a:solidFill>
                <a:latin typeface="Times New Roman" panose="02020603050405020304" pitchFamily="18" charset="0"/>
              </a:rPr>
              <a:t>I POCHODZENIU ZŁA </a:t>
            </a:r>
          </a:p>
          <a:p>
            <a:pPr marL="0" indent="0">
              <a:buFontTx/>
              <a:buNone/>
              <a:defRPr/>
            </a:pPr>
            <a:r>
              <a:rPr lang="pl-PL" sz="1800" dirty="0">
                <a:solidFill>
                  <a:srgbClr val="000000"/>
                </a:solidFill>
                <a:latin typeface="Times New Roman" panose="02020603050405020304" pitchFamily="18" charset="0"/>
              </a:rPr>
              <a:t> </a:t>
            </a:r>
            <a:r>
              <a:rPr lang="pl-PL" altLang="it-IT" sz="2000" dirty="0">
                <a:solidFill>
                  <a:srgbClr val="000000"/>
                </a:solidFill>
              </a:rPr>
              <a:t> </a:t>
            </a:r>
          </a:p>
        </p:txBody>
      </p:sp>
      <p:cxnSp>
        <p:nvCxnSpPr>
          <p:cNvPr id="36868" name="Łącznik prosty 2">
            <a:extLst>
              <a:ext uri="{FF2B5EF4-FFF2-40B4-BE49-F238E27FC236}">
                <a16:creationId xmlns:a16="http://schemas.microsoft.com/office/drawing/2014/main" id="{AF5C019C-375A-1105-3B12-5C7DD3C3D93C}"/>
              </a:ext>
            </a:extLst>
          </p:cNvPr>
          <p:cNvCxnSpPr>
            <a:cxnSpLocks noChangeShapeType="1"/>
          </p:cNvCxnSpPr>
          <p:nvPr/>
        </p:nvCxnSpPr>
        <p:spPr bwMode="auto">
          <a:xfrm>
            <a:off x="2987675" y="4221163"/>
            <a:ext cx="3600450" cy="0"/>
          </a:xfrm>
          <a:prstGeom prst="line">
            <a:avLst/>
          </a:prstGeom>
          <a:noFill/>
          <a:ln w="1270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D0398BF-D412-2DC1-34F1-DFAD5F05FA27}"/>
              </a:ext>
            </a:extLst>
          </p:cNvPr>
          <p:cNvSpPr>
            <a:spLocks noGrp="1" noChangeArrowheads="1"/>
          </p:cNvSpPr>
          <p:nvPr>
            <p:ph type="title"/>
          </p:nvPr>
        </p:nvSpPr>
        <p:spPr>
          <a:xfrm>
            <a:off x="539750" y="185738"/>
            <a:ext cx="8229600" cy="1143000"/>
          </a:xfrm>
        </p:spPr>
        <p:txBody>
          <a:bodyPr/>
          <a:lstStyle/>
          <a:p>
            <a:pPr eaLnBrk="1" hangingPunct="1"/>
            <a:r>
              <a:rPr lang="pl-PL" altLang="it-IT" sz="3200"/>
              <a:t>„Essais de th</a:t>
            </a:r>
            <a:r>
              <a:rPr lang="en-US" altLang="it-IT" sz="3200"/>
              <a:t>é</a:t>
            </a:r>
            <a:r>
              <a:rPr lang="pl-PL" altLang="it-IT" sz="3200"/>
              <a:t>odic</a:t>
            </a:r>
            <a:r>
              <a:rPr lang="en-US" altLang="it-IT" sz="3200"/>
              <a:t>é</a:t>
            </a:r>
            <a:r>
              <a:rPr lang="pl-PL" altLang="it-IT" sz="3200"/>
              <a:t>e”</a:t>
            </a:r>
            <a:r>
              <a:rPr lang="it-IT" altLang="it-IT" sz="3200"/>
              <a:t>: La </a:t>
            </a:r>
            <a:r>
              <a:rPr lang="it-IT" altLang="it-IT" sz="3200" i="1"/>
              <a:t>lumière innée</a:t>
            </a:r>
            <a:endParaRPr lang="en-US" altLang="it-IT" sz="3200"/>
          </a:p>
        </p:txBody>
      </p:sp>
      <p:sp>
        <p:nvSpPr>
          <p:cNvPr id="37891" name="Text Box 3">
            <a:extLst>
              <a:ext uri="{FF2B5EF4-FFF2-40B4-BE49-F238E27FC236}">
                <a16:creationId xmlns:a16="http://schemas.microsoft.com/office/drawing/2014/main" id="{BA9761F0-39E0-2AE4-CA1D-F296750485BC}"/>
              </a:ext>
            </a:extLst>
          </p:cNvPr>
          <p:cNvSpPr txBox="1">
            <a:spLocks noChangeArrowheads="1"/>
          </p:cNvSpPr>
          <p:nvPr/>
        </p:nvSpPr>
        <p:spPr bwMode="auto">
          <a:xfrm>
            <a:off x="1095375" y="20081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AU" altLang="it-IT" sz="1800">
              <a:solidFill>
                <a:srgbClr val="0033CC"/>
              </a:solidFill>
            </a:endParaRPr>
          </a:p>
        </p:txBody>
      </p:sp>
      <p:sp>
        <p:nvSpPr>
          <p:cNvPr id="37892" name="Text Box 4">
            <a:extLst>
              <a:ext uri="{FF2B5EF4-FFF2-40B4-BE49-F238E27FC236}">
                <a16:creationId xmlns:a16="http://schemas.microsoft.com/office/drawing/2014/main" id="{ECFED710-C32E-4B67-00D5-32842DB45014}"/>
              </a:ext>
            </a:extLst>
          </p:cNvPr>
          <p:cNvSpPr txBox="1">
            <a:spLocks noChangeArrowheads="1"/>
          </p:cNvSpPr>
          <p:nvPr/>
        </p:nvSpPr>
        <p:spPr bwMode="auto">
          <a:xfrm>
            <a:off x="203200" y="1125538"/>
            <a:ext cx="8424863" cy="506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pl-PL" altLang="it-IT" sz="1900" b="1"/>
              <a:t>99. </a:t>
            </a:r>
            <a:r>
              <a:rPr lang="pl-PL" altLang="it-IT" sz="1900"/>
              <a:t>To </a:t>
            </a:r>
            <a:r>
              <a:rPr lang="pl-PL" altLang="it-IT" sz="1900" i="1"/>
              <a:t>światło wewnętrzne </a:t>
            </a:r>
            <a:r>
              <a:rPr lang="pl-PL" altLang="it-IT" sz="1900"/>
              <a:t>składa się po części z niekompletnych idei, z drugiej zaś strony ze złożonej wiedzy, która rodzi się z tych pierwszych. Tak się składa, że Bóg i wieczne prawo boże są wpisane w nasze serca, mimo tego, że są zwykle zaciemnione przez zaniedbania ludzi i pragnienie rzeczy materialnych.</a:t>
            </a:r>
          </a:p>
          <a:p>
            <a:pPr algn="just" eaLnBrk="1" hangingPunct="1">
              <a:spcBef>
                <a:spcPct val="0"/>
              </a:spcBef>
              <a:buFontTx/>
              <a:buNone/>
            </a:pPr>
            <a:endParaRPr lang="pl-PL" altLang="it-IT" sz="1900"/>
          </a:p>
          <a:p>
            <a:pPr algn="just" eaLnBrk="1" hangingPunct="1">
              <a:spcBef>
                <a:spcPct val="0"/>
              </a:spcBef>
              <a:buFontTx/>
              <a:buNone/>
            </a:pPr>
            <a:r>
              <a:rPr lang="pl-PL" altLang="it-IT" sz="1900" b="1"/>
              <a:t>100</a:t>
            </a:r>
            <a:r>
              <a:rPr lang="pl-PL" altLang="it-IT" sz="1900"/>
              <a:t>. To światło okazuje się sprzeciwiać niektórym współczesnym pisarzom - z jednej strony poprzez Pismo Święte, które potwierdza, że prawo boskie jest wpisane w nasze serca, z drugiej strony poprzez rozum, ponieważ prawdy konieczne mogą być udowodnione tylko przez zasady osadzone w duszy a nie przez indukcję zmysłów. Zaprawdę, indukcja z pojedynczych rzeczy nie dostarcza nigdy konieczności uniwersalnych.  </a:t>
            </a:r>
            <a:endParaRPr lang="it-IT" altLang="it-IT" sz="1900"/>
          </a:p>
          <a:p>
            <a:pPr algn="just" eaLnBrk="1" hangingPunct="1">
              <a:spcBef>
                <a:spcPct val="0"/>
              </a:spcBef>
              <a:buFontTx/>
              <a:buNone/>
            </a:pPr>
            <a:endParaRPr lang="it-IT" altLang="it-IT" sz="1900"/>
          </a:p>
          <a:p>
            <a:pPr algn="just" eaLnBrk="1" hangingPunct="1">
              <a:spcBef>
                <a:spcPct val="0"/>
              </a:spcBef>
              <a:buFontTx/>
              <a:buNone/>
            </a:pPr>
            <a:r>
              <a:rPr lang="it-IT" altLang="it-IT" sz="1900" b="1"/>
              <a:t>101</a:t>
            </a:r>
            <a:r>
              <a:rPr lang="it-IT" altLang="it-IT" sz="1900"/>
              <a:t>. </a:t>
            </a:r>
            <a:r>
              <a:rPr lang="it-IT" altLang="it-IT" sz="1900" i="1"/>
              <a:t>Wolno</a:t>
            </a:r>
            <a:r>
              <a:rPr lang="pl-PL" altLang="it-IT" sz="1900" i="1"/>
              <a:t>ść </a:t>
            </a:r>
            <a:r>
              <a:rPr lang="pl-PL" altLang="it-IT" sz="1900"/>
              <a:t>pozostaje zapewnion</a:t>
            </a:r>
            <a:r>
              <a:rPr lang="it-IT" altLang="it-IT" sz="1900"/>
              <a:t>a</a:t>
            </a:r>
            <a:r>
              <a:rPr lang="pl-PL" altLang="it-IT" sz="1900"/>
              <a:t> </a:t>
            </a:r>
            <a:r>
              <a:rPr lang="it-IT" altLang="it-IT" sz="1900"/>
              <a:t>cz</a:t>
            </a:r>
            <a:r>
              <a:rPr lang="pl-PL" altLang="it-IT" sz="1900"/>
              <a:t>łowiekowi, mimo jego człowieka i niezależnie jak wielkie byłoby to zepsucie; Tak więc człowiek, chociaż nie </a:t>
            </a:r>
            <a:r>
              <a:rPr lang="it-IT" altLang="it-IT" sz="1900"/>
              <a:t>ma </a:t>
            </a:r>
            <a:r>
              <a:rPr lang="pl-PL" altLang="it-IT" sz="1900"/>
              <a:t> wątpliwości, że zamierza zgrzeszyć,</a:t>
            </a:r>
            <a:r>
              <a:rPr lang="it-IT" altLang="it-IT" sz="1900"/>
              <a:t> </a:t>
            </a:r>
            <a:r>
              <a:rPr lang="pl-PL" altLang="it-IT" sz="1900"/>
              <a:t>jednak nie</a:t>
            </a:r>
            <a:r>
              <a:rPr lang="it-IT" altLang="it-IT" sz="1900"/>
              <a:t> musi </a:t>
            </a:r>
            <a:r>
              <a:rPr lang="pl-PL" altLang="it-IT" sz="1900"/>
              <a:t>koniecznie popełnić  grzechu, o ile to możliwe.</a:t>
            </a:r>
            <a:endParaRPr lang="en-AU" altLang="it-IT" sz="1900" b="1"/>
          </a:p>
        </p:txBody>
      </p:sp>
      <p:sp>
        <p:nvSpPr>
          <p:cNvPr id="37893" name="Text Box 5">
            <a:extLst>
              <a:ext uri="{FF2B5EF4-FFF2-40B4-BE49-F238E27FC236}">
                <a16:creationId xmlns:a16="http://schemas.microsoft.com/office/drawing/2014/main" id="{A2111CA0-BFDC-54F3-CCFF-340A2C1AE934}"/>
              </a:ext>
            </a:extLst>
          </p:cNvPr>
          <p:cNvSpPr txBox="1">
            <a:spLocks noChangeArrowheads="1"/>
          </p:cNvSpPr>
          <p:nvPr/>
        </p:nvSpPr>
        <p:spPr bwMode="auto">
          <a:xfrm>
            <a:off x="433388" y="6334125"/>
            <a:ext cx="73596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600"/>
              <a:t>W. Leibniz, </a:t>
            </a:r>
            <a:r>
              <a:rPr lang="pl-PL" altLang="it-IT" sz="1600" i="1"/>
              <a:t>Essai, </a:t>
            </a:r>
            <a:r>
              <a:rPr lang="pl-PL" altLang="it-IT" sz="1600"/>
              <a:t>Flammarion, Paris 2008, str. 720, tłumaczenie Piotr Karwasz</a:t>
            </a:r>
            <a:endParaRPr lang="en-AU" altLang="it-IT" sz="16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ytuł 1">
            <a:extLst>
              <a:ext uri="{FF2B5EF4-FFF2-40B4-BE49-F238E27FC236}">
                <a16:creationId xmlns:a16="http://schemas.microsoft.com/office/drawing/2014/main" id="{0B63959F-BAAB-2305-AEE6-ACEB1FD9B9D3}"/>
              </a:ext>
            </a:extLst>
          </p:cNvPr>
          <p:cNvSpPr>
            <a:spLocks noGrp="1" noChangeArrowheads="1"/>
          </p:cNvSpPr>
          <p:nvPr>
            <p:ph type="title"/>
          </p:nvPr>
        </p:nvSpPr>
        <p:spPr>
          <a:xfrm>
            <a:off x="250825" y="-44450"/>
            <a:ext cx="8229600" cy="1143000"/>
          </a:xfrm>
        </p:spPr>
        <p:txBody>
          <a:bodyPr/>
          <a:lstStyle/>
          <a:p>
            <a:r>
              <a:rPr lang="pl-PL" altLang="en-US" sz="3600"/>
              <a:t>Laplace: Zegarmistrz świata</a:t>
            </a:r>
            <a:endParaRPr lang="en-US" altLang="en-US" sz="3600"/>
          </a:p>
        </p:txBody>
      </p:sp>
      <p:sp>
        <p:nvSpPr>
          <p:cNvPr id="38915" name="Symbol zastępczy zawartości 2">
            <a:extLst>
              <a:ext uri="{FF2B5EF4-FFF2-40B4-BE49-F238E27FC236}">
                <a16:creationId xmlns:a16="http://schemas.microsoft.com/office/drawing/2014/main" id="{A58B0EDF-A7E5-E1B0-8762-237DABD73ACE}"/>
              </a:ext>
            </a:extLst>
          </p:cNvPr>
          <p:cNvSpPr>
            <a:spLocks noGrp="1" noChangeArrowheads="1"/>
          </p:cNvSpPr>
          <p:nvPr>
            <p:ph idx="1"/>
          </p:nvPr>
        </p:nvSpPr>
        <p:spPr>
          <a:xfrm>
            <a:off x="215900" y="1098550"/>
            <a:ext cx="8712200" cy="5054600"/>
          </a:xfrm>
        </p:spPr>
        <p:txBody>
          <a:bodyPr/>
          <a:lstStyle/>
          <a:p>
            <a:pPr algn="just"/>
            <a:r>
              <a:rPr lang="pl-PL" altLang="en-US" sz="1800" b="1">
                <a:latin typeface="Times New Roman" panose="02020603050405020304" pitchFamily="18" charset="0"/>
                <a:cs typeface="Times New Roman" panose="02020603050405020304" pitchFamily="18" charset="0"/>
              </a:rPr>
              <a:t>7.10.</a:t>
            </a:r>
            <a:r>
              <a:rPr lang="pl-PL" altLang="en-US" sz="1800">
                <a:latin typeface="Times New Roman" panose="02020603050405020304" pitchFamily="18" charset="0"/>
                <a:cs typeface="Times New Roman" panose="02020603050405020304" pitchFamily="18" charset="0"/>
              </a:rPr>
              <a:t> </a:t>
            </a:r>
            <a:r>
              <a:rPr lang="pl-PL" altLang="en-US" sz="1800" b="1">
                <a:latin typeface="Times New Roman" panose="02020603050405020304" pitchFamily="18" charset="0"/>
                <a:cs typeface="Times New Roman" panose="02020603050405020304" pitchFamily="18" charset="0"/>
              </a:rPr>
              <a:t>Laplace: Bóg zegarmistrz świata?</a:t>
            </a:r>
            <a:endParaRPr lang="en-AU" altLang="en-US" sz="1800">
              <a:latin typeface="Times New Roman" panose="02020603050405020304" pitchFamily="18" charset="0"/>
              <a:cs typeface="Times New Roman" panose="02020603050405020304" pitchFamily="18" charset="0"/>
            </a:endParaRPr>
          </a:p>
          <a:p>
            <a:pPr algn="just"/>
            <a:r>
              <a:rPr lang="pl-PL" altLang="en-US" sz="1800">
                <a:latin typeface="Times New Roman" panose="02020603050405020304" pitchFamily="18" charset="0"/>
                <a:cs typeface="Times New Roman" panose="02020603050405020304" pitchFamily="18" charset="0"/>
              </a:rPr>
              <a:t> </a:t>
            </a:r>
            <a:endParaRPr lang="en-AU" altLang="en-US" sz="1800">
              <a:latin typeface="Times New Roman" panose="02020603050405020304" pitchFamily="18" charset="0"/>
              <a:cs typeface="Times New Roman" panose="02020603050405020304" pitchFamily="18" charset="0"/>
            </a:endParaRPr>
          </a:p>
          <a:p>
            <a:pPr algn="just">
              <a:buFontTx/>
              <a:buNone/>
            </a:pPr>
            <a:r>
              <a:rPr lang="pl-PL" altLang="en-US" sz="1800">
                <a:latin typeface="Times New Roman" panose="02020603050405020304" pitchFamily="18" charset="0"/>
                <a:cs typeface="Times New Roman" panose="02020603050405020304" pitchFamily="18" charset="0"/>
              </a:rPr>
              <a:t>	Deklaracje Kopernika, Galileusza i Newtona o wielkim planie Boga, które znajdujemy w matematycznym porządku natury, powinny służyć umocnieniu wiary. Ale w niektórych przypadkach tak nie było: Bóg, który zaprojektował świat, być może, nie jest już zainteresowany swoim dziełem. Gdy świat się już zaczął, idzie sam, jak idealny zegar? Powszechny stereotyp (</a:t>
            </a:r>
            <a:r>
              <a:rPr lang="pl-PL" altLang="en-US" sz="1800" i="1">
                <a:latin typeface="Times New Roman" panose="02020603050405020304" pitchFamily="18" charset="0"/>
                <a:cs typeface="Times New Roman" panose="02020603050405020304" pitchFamily="18" charset="0"/>
              </a:rPr>
              <a:t>powszechne przekonanie</a:t>
            </a:r>
            <a:r>
              <a:rPr lang="pl-PL" altLang="en-US" sz="1800">
                <a:latin typeface="Times New Roman" panose="02020603050405020304" pitchFamily="18" charset="0"/>
                <a:cs typeface="Times New Roman" panose="02020603050405020304" pitchFamily="18" charset="0"/>
              </a:rPr>
              <a:t>, jak nazywa to Stephen Snobelen) przypisuje tę opinię Newtonowi, ale pokazaliśmy powyżej, że jest to uproszczenie, które nie odpowiada treści </a:t>
            </a:r>
            <a:r>
              <a:rPr lang="pl-PL" altLang="en-US" sz="1800" i="1">
                <a:latin typeface="Times New Roman" panose="02020603050405020304" pitchFamily="18" charset="0"/>
                <a:cs typeface="Times New Roman" panose="02020603050405020304" pitchFamily="18" charset="0"/>
              </a:rPr>
              <a:t>Zasad</a:t>
            </a:r>
            <a:r>
              <a:rPr lang="pl-PL" altLang="en-US" sz="1800">
                <a:latin typeface="Times New Roman" panose="02020603050405020304" pitchFamily="18" charset="0"/>
                <a:cs typeface="Times New Roman" panose="02020603050405020304" pitchFamily="18" charset="0"/>
              </a:rPr>
              <a:t>. To fizyk i matematyk, Francuz, Pierre-Simon de la Plac, powiedział Napoleonowi, że nie potrzebuje hipotezy zwanej Bogiem.	</a:t>
            </a:r>
          </a:p>
          <a:p>
            <a:pPr algn="just">
              <a:buFontTx/>
              <a:buNone/>
            </a:pPr>
            <a:r>
              <a:rPr lang="pl-PL" altLang="en-US" sz="1800">
                <a:latin typeface="Times New Roman" panose="02020603050405020304" pitchFamily="18" charset="0"/>
                <a:cs typeface="Times New Roman" panose="02020603050405020304" pitchFamily="18" charset="0"/>
              </a:rPr>
              <a:t>	Markiz Laplace (1749-1827) był najpierw zwolennikiem rewolucji, a następnie monarchii absolutnej. Wniósł ważny wkład do mechaniki nieba, matematyki i fizyki teoretycznej.</a:t>
            </a:r>
          </a:p>
          <a:p>
            <a:pPr algn="just">
              <a:buFontTx/>
              <a:buNone/>
            </a:pPr>
            <a:r>
              <a:rPr lang="en-US" altLang="en-US" sz="1800">
                <a:latin typeface="Times New Roman" panose="02020603050405020304" pitchFamily="18" charset="0"/>
                <a:cs typeface="Times New Roman" panose="02020603050405020304" pitchFamily="18" charset="0"/>
              </a:rPr>
              <a:t>S. D.  SNOBELEN, </a:t>
            </a:r>
            <a:r>
              <a:rPr lang="en-US" altLang="en-US" sz="1800" i="1">
                <a:latin typeface="Times New Roman" panose="02020603050405020304" pitchFamily="18" charset="0"/>
                <a:cs typeface="Times New Roman" panose="02020603050405020304" pitchFamily="18" charset="0"/>
              </a:rPr>
              <a:t>The Theology of Isaac Newton </a:t>
            </a:r>
            <a:r>
              <a:rPr lang="en-US" altLang="en-US" sz="1800">
                <a:latin typeface="Times New Roman" panose="02020603050405020304" pitchFamily="18" charset="0"/>
                <a:cs typeface="Times New Roman" panose="02020603050405020304" pitchFamily="18" charset="0"/>
              </a:rPr>
              <a:t>Principia Mathematica:</a:t>
            </a:r>
            <a:r>
              <a:rPr lang="en-US" altLang="en-US" sz="1800" i="1">
                <a:latin typeface="Times New Roman" panose="02020603050405020304" pitchFamily="18" charset="0"/>
                <a:cs typeface="Times New Roman" panose="02020603050405020304" pitchFamily="18" charset="0"/>
              </a:rPr>
              <a:t> A Preliminary Survey</a:t>
            </a:r>
            <a:r>
              <a:rPr lang="en-US" altLang="en-US" sz="1800">
                <a:latin typeface="Times New Roman" panose="02020603050405020304" pitchFamily="18" charset="0"/>
                <a:cs typeface="Times New Roman" panose="02020603050405020304" pitchFamily="18" charset="0"/>
              </a:rPr>
              <a:t>. Neue Zeitr. </a:t>
            </a:r>
            <a:r>
              <a:rPr lang="de-DE" altLang="en-US" sz="1800">
                <a:latin typeface="Times New Roman" panose="02020603050405020304" pitchFamily="18" charset="0"/>
                <a:cs typeface="Times New Roman" panose="02020603050405020304" pitchFamily="18" charset="0"/>
              </a:rPr>
              <a:t>Systematische Theologie und Religionphilosophie, Jan.2010, str. 377.</a:t>
            </a:r>
            <a:endParaRPr lang="pl-PL" altLang="en-US" sz="1800">
              <a:latin typeface="Times New Roman" panose="02020603050405020304" pitchFamily="18" charset="0"/>
              <a:cs typeface="Times New Roman" panose="02020603050405020304" pitchFamily="18" charset="0"/>
            </a:endParaRPr>
          </a:p>
          <a:p>
            <a:pPr algn="just">
              <a:buFontTx/>
              <a:buNone/>
            </a:pPr>
            <a:endParaRPr lang="pl-PL" altLang="en-US" sz="1800">
              <a:latin typeface="Times New Roman" panose="02020603050405020304" pitchFamily="18" charset="0"/>
              <a:cs typeface="Times New Roman" panose="02020603050405020304" pitchFamily="18" charset="0"/>
            </a:endParaRPr>
          </a:p>
          <a:p>
            <a:pPr algn="just">
              <a:buFontTx/>
              <a:buNone/>
            </a:pPr>
            <a:r>
              <a:rPr lang="pl-PL" altLang="en-US" sz="1800">
                <a:latin typeface="Times New Roman" panose="02020603050405020304" pitchFamily="18" charset="0"/>
                <a:cs typeface="Times New Roman" panose="02020603050405020304" pitchFamily="18" charset="0"/>
              </a:rPr>
              <a:t>G. Karwasz, </a:t>
            </a:r>
            <a:r>
              <a:rPr lang="pl-PL" altLang="en-US" sz="1800" i="1">
                <a:latin typeface="Times New Roman" panose="02020603050405020304" pitchFamily="18" charset="0"/>
                <a:cs typeface="Times New Roman" panose="02020603050405020304" pitchFamily="18" charset="0"/>
              </a:rPr>
              <a:t>Nauka i wiara</a:t>
            </a:r>
            <a:r>
              <a:rPr lang="pl-PL" altLang="en-US" sz="1800">
                <a:latin typeface="Times New Roman" panose="02020603050405020304" pitchFamily="18" charset="0"/>
                <a:cs typeface="Times New Roman" panose="02020603050405020304" pitchFamily="18" charset="0"/>
              </a:rPr>
              <a:t>, </a:t>
            </a:r>
            <a:r>
              <a:rPr lang="pl-PL" altLang="en-US" sz="1800" i="1">
                <a:latin typeface="Times New Roman" panose="02020603050405020304" pitchFamily="18" charset="0"/>
                <a:cs typeface="Times New Roman" panose="02020603050405020304" pitchFamily="18" charset="0"/>
              </a:rPr>
              <a:t>Krótki poradnik</a:t>
            </a:r>
            <a:r>
              <a:rPr lang="pl-PL" altLang="en-US" sz="1800">
                <a:latin typeface="Times New Roman" panose="02020603050405020304" pitchFamily="18" charset="0"/>
                <a:cs typeface="Times New Roman" panose="02020603050405020304" pitchFamily="18" charset="0"/>
              </a:rPr>
              <a:t>. (</a:t>
            </a:r>
            <a:r>
              <a:rPr lang="pl-PL" altLang="en-US" sz="1800" i="1">
                <a:latin typeface="Times New Roman" panose="02020603050405020304" pitchFamily="18" charset="0"/>
                <a:cs typeface="Times New Roman" panose="02020603050405020304" pitchFamily="18" charset="0"/>
              </a:rPr>
              <a:t>Scienza e Fede. Un breve manuale</a:t>
            </a:r>
            <a:r>
              <a:rPr lang="pl-PL" altLang="en-US" sz="1800">
                <a:latin typeface="Times New Roman" panose="02020603050405020304" pitchFamily="18" charset="0"/>
                <a:cs typeface="Times New Roman" panose="02020603050405020304" pitchFamily="18" charset="0"/>
              </a:rPr>
              <a:t>, Aracne Editrice, Roma, 2019), tłum. z włoskiego GK.</a:t>
            </a:r>
            <a:endParaRPr lang="en-AU" altLang="en-US" sz="1800">
              <a:latin typeface="Times New Roman" panose="02020603050405020304" pitchFamily="18" charset="0"/>
              <a:cs typeface="Times New Roman" panose="02020603050405020304" pitchFamily="18" charset="0"/>
            </a:endParaRPr>
          </a:p>
          <a:p>
            <a:pPr>
              <a:buFontTx/>
              <a:buNone/>
            </a:pPr>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ytuł 1">
            <a:extLst>
              <a:ext uri="{FF2B5EF4-FFF2-40B4-BE49-F238E27FC236}">
                <a16:creationId xmlns:a16="http://schemas.microsoft.com/office/drawing/2014/main" id="{8F06A6BF-04B0-B113-220B-B300D41D8301}"/>
              </a:ext>
            </a:extLst>
          </p:cNvPr>
          <p:cNvSpPr>
            <a:spLocks noGrp="1" noChangeArrowheads="1"/>
          </p:cNvSpPr>
          <p:nvPr>
            <p:ph type="title"/>
          </p:nvPr>
        </p:nvSpPr>
        <p:spPr>
          <a:xfrm>
            <a:off x="250825" y="-44450"/>
            <a:ext cx="8229600" cy="1143000"/>
          </a:xfrm>
        </p:spPr>
        <p:txBody>
          <a:bodyPr/>
          <a:lstStyle/>
          <a:p>
            <a:r>
              <a:rPr lang="pl-PL" altLang="en-US" sz="3600"/>
              <a:t>Jak przeliczyć pozycje atomów? (GK)</a:t>
            </a:r>
            <a:endParaRPr lang="en-US" altLang="en-US" sz="3600"/>
          </a:p>
        </p:txBody>
      </p:sp>
      <p:sp>
        <p:nvSpPr>
          <p:cNvPr id="39939" name="Symbol zastępczy zawartości 2">
            <a:extLst>
              <a:ext uri="{FF2B5EF4-FFF2-40B4-BE49-F238E27FC236}">
                <a16:creationId xmlns:a16="http://schemas.microsoft.com/office/drawing/2014/main" id="{293C6AA9-06C4-4118-E812-AD946C4A2E3A}"/>
              </a:ext>
            </a:extLst>
          </p:cNvPr>
          <p:cNvSpPr>
            <a:spLocks noGrp="1" noChangeArrowheads="1"/>
          </p:cNvSpPr>
          <p:nvPr>
            <p:ph idx="1"/>
          </p:nvPr>
        </p:nvSpPr>
        <p:spPr>
          <a:xfrm>
            <a:off x="215900" y="1098550"/>
            <a:ext cx="8712200" cy="5054600"/>
          </a:xfrm>
        </p:spPr>
        <p:txBody>
          <a:bodyPr/>
          <a:lstStyle/>
          <a:p>
            <a:pPr marL="0" indent="0" algn="just">
              <a:buFontTx/>
              <a:buNone/>
            </a:pPr>
            <a:r>
              <a:rPr lang="pl-PL" altLang="en-US" sz="1900">
                <a:latin typeface="Times New Roman" panose="02020603050405020304" pitchFamily="18" charset="0"/>
                <a:cs typeface="Times New Roman" panose="02020603050405020304" pitchFamily="18" charset="0"/>
              </a:rPr>
              <a:t>Stwierdzenie przypisywane Laplace'owi brzmi: "Daj mi warunki początkowe, a będę mógł przewidzieć losy całego świata". Powiedzenie tak absurdalne jak Archimedesa o punkcie podparcia i dźwigni, która poruszy ziemię. Dźwignia Archimedesa powinna mieć długość porównywalną z odległością Ziemia-Księżyc, nie wspominając o punkcie podparcia, który powinien być cięższy od Jowisza. Warunki początkowe Laplace'a oznaczają pozycje i prędkości (oba wektory, o trzech współrzędnych) wszystkich atomów we wszechświecie. Gdzie chcemy zapisać te pozycje, aby wykonać obliczenia? Na wszystkich atomach innego wszechświata? Nie jesteśmy w stanie zidentyfikować nawet ciał wędrujących po Układzie Słonecznym: milionów asteroid, z których największa, Ceres, została odkryta przez sycylijskiego księdza współczesnego Laplace'owi, Giuseppe Piazziego.</a:t>
            </a:r>
            <a:endParaRPr lang="en-AU" altLang="en-US" sz="1900">
              <a:latin typeface="Times New Roman" panose="02020603050405020304" pitchFamily="18" charset="0"/>
              <a:cs typeface="Times New Roman" panose="02020603050405020304" pitchFamily="18" charset="0"/>
            </a:endParaRPr>
          </a:p>
          <a:p>
            <a:pPr marL="0" indent="0" algn="just">
              <a:buFontTx/>
              <a:buNone/>
            </a:pPr>
            <a:endParaRPr lang="pl-PL" altLang="en-US" sz="1800">
              <a:latin typeface="Times New Roman" panose="02020603050405020304" pitchFamily="18" charset="0"/>
              <a:cs typeface="Times New Roman" panose="02020603050405020304" pitchFamily="18" charset="0"/>
            </a:endParaRPr>
          </a:p>
          <a:p>
            <a:pPr marL="0" indent="0" algn="just">
              <a:buFontTx/>
              <a:buNone/>
            </a:pPr>
            <a:endParaRPr lang="pl-PL" altLang="en-US" sz="1800">
              <a:latin typeface="Times New Roman" panose="02020603050405020304" pitchFamily="18" charset="0"/>
              <a:cs typeface="Times New Roman" panose="02020603050405020304" pitchFamily="18" charset="0"/>
            </a:endParaRPr>
          </a:p>
          <a:p>
            <a:pPr marL="0" indent="0" algn="just">
              <a:buFontTx/>
              <a:buNone/>
            </a:pPr>
            <a:r>
              <a:rPr lang="pl-PL" altLang="en-US" sz="1800">
                <a:latin typeface="Times New Roman" panose="02020603050405020304" pitchFamily="18" charset="0"/>
                <a:cs typeface="Times New Roman" panose="02020603050405020304" pitchFamily="18" charset="0"/>
              </a:rPr>
              <a:t>G. Karwasz, </a:t>
            </a:r>
            <a:r>
              <a:rPr lang="pl-PL" altLang="en-US" sz="1800" i="1">
                <a:latin typeface="Times New Roman" panose="02020603050405020304" pitchFamily="18" charset="0"/>
                <a:cs typeface="Times New Roman" panose="02020603050405020304" pitchFamily="18" charset="0"/>
              </a:rPr>
              <a:t>Nauka i wiara</a:t>
            </a:r>
            <a:r>
              <a:rPr lang="pl-PL" altLang="en-US" sz="1800">
                <a:latin typeface="Times New Roman" panose="02020603050405020304" pitchFamily="18" charset="0"/>
                <a:cs typeface="Times New Roman" panose="02020603050405020304" pitchFamily="18" charset="0"/>
              </a:rPr>
              <a:t>, op. cit., str. 224.</a:t>
            </a:r>
          </a:p>
          <a:p>
            <a:pPr marL="0" indent="0" algn="just">
              <a:buFontTx/>
              <a:buNone/>
            </a:pPr>
            <a:r>
              <a:rPr lang="en-AU" altLang="en-US" sz="1100" b="1">
                <a:solidFill>
                  <a:srgbClr val="184EA2"/>
                </a:solidFill>
                <a:latin typeface="Open Sans" panose="020B0606030504020204" pitchFamily="34" charset="0"/>
                <a:hlinkClick r:id="rId2"/>
              </a:rPr>
              <a:t>Between Physics and Metaphysics — on Determinism, Arrow of Time and Causality</a:t>
            </a:r>
            <a:r>
              <a:rPr lang="en-AU" altLang="en-US" sz="1100" i="1">
                <a:solidFill>
                  <a:srgbClr val="00A14B"/>
                </a:solidFill>
                <a:latin typeface="Open Sans" panose="020B0606030504020204" pitchFamily="34" charset="0"/>
              </a:rPr>
              <a:t>Философия И Космология</a:t>
            </a:r>
            <a:r>
              <a:rPr lang="en-AU" altLang="en-US" sz="1100">
                <a:solidFill>
                  <a:srgbClr val="777777"/>
                </a:solidFill>
                <a:latin typeface="Open Sans" panose="020B0606030504020204" pitchFamily="34" charset="0"/>
              </a:rPr>
              <a:t> 24 15-28. 2020.</a:t>
            </a:r>
          </a:p>
          <a:p>
            <a:pPr marL="0" indent="0" algn="just">
              <a:buFontTx/>
              <a:buNone/>
            </a:pPr>
            <a:r>
              <a:rPr lang="en-AU" altLang="en-US" sz="1100" b="1">
                <a:solidFill>
                  <a:srgbClr val="184EA2"/>
                </a:solidFill>
                <a:latin typeface="Open Sans" panose="020B0606030504020204" pitchFamily="34" charset="0"/>
                <a:hlinkClick r:id="rId3"/>
              </a:rPr>
              <a:t>On Determinism, Causality, and Free Will: Contribution from Physics</a:t>
            </a:r>
            <a:r>
              <a:rPr lang="en-AU" altLang="en-US" sz="1100" i="1">
                <a:solidFill>
                  <a:srgbClr val="00A14B"/>
                </a:solidFill>
                <a:latin typeface="Open Sans" panose="020B0606030504020204" pitchFamily="34" charset="0"/>
              </a:rPr>
              <a:t>Roczniki Filozoficzne</a:t>
            </a:r>
            <a:r>
              <a:rPr lang="en-AU" altLang="en-US" sz="1100">
                <a:solidFill>
                  <a:srgbClr val="777777"/>
                </a:solidFill>
                <a:latin typeface="Open Sans" panose="020B0606030504020204" pitchFamily="34" charset="0"/>
              </a:rPr>
              <a:t> 69 (4): 5-24. 2021</a:t>
            </a:r>
          </a:p>
          <a:p>
            <a:pPr marL="0" indent="0" algn="just">
              <a:buFontTx/>
              <a:buNone/>
            </a:pPr>
            <a:endParaRPr lang="en-AU" altLang="en-US" sz="1800">
              <a:latin typeface="Times New Roman" panose="02020603050405020304" pitchFamily="18" charset="0"/>
              <a:cs typeface="Times New Roman" panose="02020603050405020304" pitchFamily="18" charset="0"/>
            </a:endParaRPr>
          </a:p>
          <a:p>
            <a:pPr marL="0" indent="0">
              <a:buFontTx/>
              <a:buNone/>
            </a:pPr>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ytuł 1">
            <a:extLst>
              <a:ext uri="{FF2B5EF4-FFF2-40B4-BE49-F238E27FC236}">
                <a16:creationId xmlns:a16="http://schemas.microsoft.com/office/drawing/2014/main" id="{53A4792F-1C51-5324-2A90-93401FF5B915}"/>
              </a:ext>
            </a:extLst>
          </p:cNvPr>
          <p:cNvSpPr>
            <a:spLocks noGrp="1" noChangeArrowheads="1"/>
          </p:cNvSpPr>
          <p:nvPr>
            <p:ph type="title"/>
          </p:nvPr>
        </p:nvSpPr>
        <p:spPr>
          <a:xfrm>
            <a:off x="250825" y="-44450"/>
            <a:ext cx="8229600" cy="1143000"/>
          </a:xfrm>
        </p:spPr>
        <p:txBody>
          <a:bodyPr/>
          <a:lstStyle/>
          <a:p>
            <a:r>
              <a:rPr lang="pl-PL" altLang="en-US" sz="3600"/>
              <a:t>„Bóg nie jest popychaczem  świata”</a:t>
            </a:r>
            <a:endParaRPr lang="en-US" altLang="en-US" sz="3600"/>
          </a:p>
        </p:txBody>
      </p:sp>
      <p:sp>
        <p:nvSpPr>
          <p:cNvPr id="40963" name="Symbol zastępczy zawartości 2">
            <a:extLst>
              <a:ext uri="{FF2B5EF4-FFF2-40B4-BE49-F238E27FC236}">
                <a16:creationId xmlns:a16="http://schemas.microsoft.com/office/drawing/2014/main" id="{33E1BFE9-E79A-0937-E265-AE926B940DCC}"/>
              </a:ext>
            </a:extLst>
          </p:cNvPr>
          <p:cNvSpPr>
            <a:spLocks noGrp="1" noChangeArrowheads="1"/>
          </p:cNvSpPr>
          <p:nvPr>
            <p:ph idx="1"/>
          </p:nvPr>
        </p:nvSpPr>
        <p:spPr>
          <a:xfrm>
            <a:off x="179388" y="1098550"/>
            <a:ext cx="8713787" cy="5054600"/>
          </a:xfrm>
        </p:spPr>
        <p:txBody>
          <a:bodyPr/>
          <a:lstStyle/>
          <a:p>
            <a:pPr indent="0" algn="just">
              <a:buFontTx/>
              <a:buNone/>
            </a:pPr>
            <a:r>
              <a:rPr lang="pl-PL" altLang="en-US" sz="1800">
                <a:latin typeface="Times New Roman" panose="02020603050405020304" pitchFamily="18" charset="0"/>
                <a:cs typeface="Times New Roman" panose="02020603050405020304" pitchFamily="18" charset="0"/>
              </a:rPr>
              <a:t>	Prawdę mówiąc, nawet Laplace'a nie można oceniać jako a-teisty. Jego ojciec chciał, aby został księdzem, ale jego talent matematyczny zwyciężył. Literacka reprodukcja jego powiedzenia o determinizmie świata nie mówi "my" możemy wiedzieć, ale "</a:t>
            </a:r>
            <a:r>
              <a:rPr lang="pl-PL" altLang="en-US" sz="1800" i="1">
                <a:latin typeface="Times New Roman" panose="02020603050405020304" pitchFamily="18" charset="0"/>
                <a:cs typeface="Times New Roman" panose="02020603050405020304" pitchFamily="18" charset="0"/>
              </a:rPr>
              <a:t>Une intelligence qui</a:t>
            </a:r>
            <a:r>
              <a:rPr lang="pl-PL" altLang="en-US" sz="1800">
                <a:latin typeface="Times New Roman" panose="02020603050405020304" pitchFamily="18" charset="0"/>
                <a:cs typeface="Times New Roman" panose="02020603050405020304" pitchFamily="18" charset="0"/>
              </a:rPr>
              <a:t>" – co może być tą samą wyższą inteligencją, o której Św. Tomasz mówił w swojej trzeciej "drodze".  Pytanie Napoleona nie dotyczyło tego, czy Bóg istnieje, ale czy Bóg od czasu do czasu interweniuje w maszynę wszechświata (l'intervention de </a:t>
            </a:r>
            <a:r>
              <a:rPr lang="pl-PL" altLang="en-US" sz="1800" i="1">
                <a:latin typeface="Times New Roman" panose="02020603050405020304" pitchFamily="18" charset="0"/>
                <a:cs typeface="Times New Roman" panose="02020603050405020304" pitchFamily="18" charset="0"/>
              </a:rPr>
              <a:t>Dieu pour raccommoder de temps en temps la machine du monde</a:t>
            </a:r>
            <a:r>
              <a:rPr lang="pl-PL" altLang="en-US" sz="1800">
                <a:latin typeface="Times New Roman" panose="02020603050405020304" pitchFamily="18" charset="0"/>
                <a:cs typeface="Times New Roman" panose="02020603050405020304" pitchFamily="18" charset="0"/>
              </a:rPr>
              <a:t>). Odpowiedź Laplace'a brzmiała: "Nie potrzebuję takiego założenia". Jednym słowem, Bóg nie jest zegarmistrzem ani „popychaczem” świata. </a:t>
            </a:r>
            <a:endParaRPr lang="en-AU" altLang="en-US" sz="1800">
              <a:latin typeface="Times New Roman" panose="02020603050405020304" pitchFamily="18" charset="0"/>
              <a:cs typeface="Times New Roman" panose="02020603050405020304" pitchFamily="18" charset="0"/>
            </a:endParaRPr>
          </a:p>
          <a:p>
            <a:pPr indent="0" algn="just">
              <a:buFontTx/>
              <a:buNone/>
            </a:pPr>
            <a:r>
              <a:rPr lang="pl-PL" altLang="en-US" sz="1800">
                <a:latin typeface="Times New Roman" panose="02020603050405020304" pitchFamily="18" charset="0"/>
                <a:cs typeface="Times New Roman" panose="02020603050405020304" pitchFamily="18" charset="0"/>
              </a:rPr>
              <a:t>	Cały wszechświat mógłby postępować jak zegarek, ale nigdy nie dowiemy się, w jakim kierunku. Ale codzienne doświadczenie tych którzy, kto to </a:t>
            </a:r>
            <a:r>
              <a:rPr lang="pl-PL" altLang="en-US" sz="1800" i="1">
                <a:latin typeface="Times New Roman" panose="02020603050405020304" pitchFamily="18" charset="0"/>
                <a:cs typeface="Times New Roman" panose="02020603050405020304" pitchFamily="18" charset="0"/>
              </a:rPr>
              <a:t>chcą</a:t>
            </a:r>
            <a:r>
              <a:rPr lang="pl-PL" altLang="en-US" sz="1800">
                <a:latin typeface="Times New Roman" panose="02020603050405020304" pitchFamily="18" charset="0"/>
                <a:cs typeface="Times New Roman" panose="02020603050405020304" pitchFamily="18" charset="0"/>
              </a:rPr>
              <a:t> zobaczyć, wskazuje, że Bóg jest zainteresowany swoim dziełem, minuta po minucie: może nie ruchem atomów i planet, ponieważ nie są one bardzo złożone, opisane prostymi </a:t>
            </a:r>
            <a:r>
              <a:rPr lang="pl-PL" altLang="en-US" sz="1800" i="1">
                <a:latin typeface="Times New Roman" panose="02020603050405020304" pitchFamily="18" charset="0"/>
                <a:cs typeface="Times New Roman" panose="02020603050405020304" pitchFamily="18" charset="0"/>
              </a:rPr>
              <a:t>równaniami</a:t>
            </a:r>
            <a:r>
              <a:rPr lang="pl-PL" altLang="en-US" sz="1800">
                <a:latin typeface="Times New Roman" panose="02020603050405020304" pitchFamily="18" charset="0"/>
                <a:cs typeface="Times New Roman" panose="02020603050405020304" pitchFamily="18" charset="0"/>
              </a:rPr>
              <a:t>, ale losem człowieka, to znaczy jego najpełniejszego </a:t>
            </a:r>
            <a:r>
              <a:rPr lang="pl-PL" altLang="en-US" sz="1800" i="1">
                <a:latin typeface="Times New Roman" panose="02020603050405020304" pitchFamily="18" charset="0"/>
                <a:cs typeface="Times New Roman" panose="02020603050405020304" pitchFamily="18" charset="0"/>
              </a:rPr>
              <a:t>stworzenia</a:t>
            </a:r>
            <a:r>
              <a:rPr lang="pl-PL" altLang="en-US" sz="1800">
                <a:latin typeface="Times New Roman" panose="02020603050405020304" pitchFamily="18" charset="0"/>
                <a:cs typeface="Times New Roman" panose="02020603050405020304" pitchFamily="18" charset="0"/>
              </a:rPr>
              <a:t>, najbardziej wrażliwego, a zatem także najbardziej kruchego. Stworzenie, które potrzebuje również łaski Bożej do rozumowania, jak pisał inny "ateista" w powszechnym mniemaniu, Immanuel Kant. </a:t>
            </a:r>
          </a:p>
          <a:p>
            <a:pPr indent="0" algn="just">
              <a:buFontTx/>
              <a:buNone/>
            </a:pPr>
            <a:endParaRPr lang="pl-PL" altLang="en-US" sz="1800">
              <a:latin typeface="Times New Roman" panose="02020603050405020304" pitchFamily="18" charset="0"/>
              <a:cs typeface="Times New Roman" panose="02020603050405020304" pitchFamily="18" charset="0"/>
            </a:endParaRPr>
          </a:p>
          <a:p>
            <a:pPr indent="0" algn="just">
              <a:buFontTx/>
              <a:buNone/>
            </a:pPr>
            <a:r>
              <a:rPr lang="en-AU" altLang="en-US" sz="1800">
                <a:latin typeface="Times New Roman" panose="02020603050405020304" pitchFamily="18" charset="0"/>
                <a:cs typeface="Times New Roman" panose="02020603050405020304" pitchFamily="18" charset="0"/>
              </a:rPr>
              <a:t>https://fr.wikipedia.org/wiki/Pierre-Simon_de_Laplace, cytowanie Hervé Faye z 1884 </a:t>
            </a:r>
          </a:p>
          <a:p>
            <a:pPr indent="0">
              <a:buFontTx/>
              <a:buNone/>
            </a:pPr>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9F1CA-639F-C41D-B9E9-98A72DA6E04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F2133D0-6C91-E61E-4CDD-CB41F50E97BB}"/>
              </a:ext>
            </a:extLst>
          </p:cNvPr>
          <p:cNvSpPr>
            <a:spLocks noGrp="1"/>
          </p:cNvSpPr>
          <p:nvPr>
            <p:ph type="title"/>
          </p:nvPr>
        </p:nvSpPr>
        <p:spPr/>
        <p:txBody>
          <a:bodyPr/>
          <a:lstStyle/>
          <a:p>
            <a:r>
              <a:rPr lang="pl-PL" sz="3600" dirty="0"/>
              <a:t>„Rozprawa o metodzie”</a:t>
            </a:r>
            <a:endParaRPr lang="en-US" sz="3600" dirty="0"/>
          </a:p>
        </p:txBody>
      </p:sp>
      <p:sp>
        <p:nvSpPr>
          <p:cNvPr id="3" name="pole tekstowe 2">
            <a:extLst>
              <a:ext uri="{FF2B5EF4-FFF2-40B4-BE49-F238E27FC236}">
                <a16:creationId xmlns:a16="http://schemas.microsoft.com/office/drawing/2014/main" id="{880D0959-DE6F-21CB-0550-0547C4B77315}"/>
              </a:ext>
            </a:extLst>
          </p:cNvPr>
          <p:cNvSpPr txBox="1"/>
          <p:nvPr/>
        </p:nvSpPr>
        <p:spPr>
          <a:xfrm>
            <a:off x="323528" y="1556792"/>
            <a:ext cx="8712967" cy="3893374"/>
          </a:xfrm>
          <a:prstGeom prst="rect">
            <a:avLst/>
          </a:prstGeom>
          <a:noFill/>
        </p:spPr>
        <p:txBody>
          <a:bodyPr wrap="square" rtlCol="0">
            <a:spAutoFit/>
          </a:bodyPr>
          <a:lstStyle/>
          <a:p>
            <a:r>
              <a:rPr lang="pl-PL" sz="1900" b="0" i="0" u="none" strike="noStrike" baseline="0" dirty="0">
                <a:latin typeface="+mj-lt"/>
              </a:rPr>
              <a:t>„Bo nie wystarcza inteligencja: najważniejsze, aby dobrze jej dobrze używać. Największe geniusze są </a:t>
            </a:r>
            <a:r>
              <a:rPr lang="pl-PL" sz="1900" dirty="0">
                <a:latin typeface="+mj-lt"/>
              </a:rPr>
              <a:t>z</a:t>
            </a:r>
            <a:r>
              <a:rPr lang="pl-PL" sz="1900" b="0" i="0" u="none" strike="noStrike" baseline="0" dirty="0">
                <a:latin typeface="+mj-lt"/>
              </a:rPr>
              <a:t>dolne do </a:t>
            </a:r>
            <a:r>
              <a:rPr lang="pl-PL" sz="1900" dirty="0">
                <a:latin typeface="+mj-lt"/>
              </a:rPr>
              <a:t>naj</a:t>
            </a:r>
            <a:r>
              <a:rPr lang="pl-PL" sz="1900" b="0" i="0" u="none" strike="noStrike" baseline="0" dirty="0">
                <a:latin typeface="+mj-lt"/>
              </a:rPr>
              <a:t>większych cnót, tak samo jak największych wady</a:t>
            </a:r>
            <a:r>
              <a:rPr lang="pl-PL" sz="1900" dirty="0">
                <a:latin typeface="+mj-lt"/>
              </a:rPr>
              <a:t>. </a:t>
            </a:r>
            <a:r>
              <a:rPr lang="pl-PL" sz="1900" b="0" i="0" u="none" strike="noStrike" baseline="0" dirty="0">
                <a:latin typeface="+mj-lt"/>
              </a:rPr>
              <a:t> A ci, którzy kroczą powoli, mogą zajść znacznie dalej, jeśli zawsze podążają </a:t>
            </a:r>
            <a:r>
              <a:rPr lang="pl-PL" sz="1900" b="0" i="0" u="sng" strike="noStrike" baseline="0" dirty="0">
                <a:latin typeface="+mj-lt"/>
              </a:rPr>
              <a:t>prostą drogą</a:t>
            </a:r>
            <a:r>
              <a:rPr lang="pl-PL" sz="1900" b="0" i="0" u="none" strike="noStrike" baseline="0" dirty="0">
                <a:latin typeface="+mj-lt"/>
              </a:rPr>
              <a:t>, niż ci, którzy biegnąc, oddalają się.” </a:t>
            </a:r>
          </a:p>
          <a:p>
            <a:endParaRPr lang="pl-PL" sz="1900" dirty="0">
              <a:latin typeface="+mj-lt"/>
            </a:endParaRPr>
          </a:p>
          <a:p>
            <a:endParaRPr lang="pl-PL" sz="1900" dirty="0">
              <a:latin typeface="+mj-lt"/>
            </a:endParaRPr>
          </a:p>
          <a:p>
            <a:r>
              <a:rPr lang="pl-PL" sz="1900" dirty="0">
                <a:latin typeface="+mj-lt"/>
              </a:rPr>
              <a:t>Wł. Tatarkiewicz („O szczęściu”, Warszawa, 1939-1943)</a:t>
            </a:r>
          </a:p>
          <a:p>
            <a:r>
              <a:rPr lang="pl-PL" altLang="en-US" sz="1900" dirty="0">
                <a:latin typeface="+mj-lt"/>
              </a:rPr>
              <a:t>„Istnieją dwa style życia, dwa sposoby na szczęście: na jednej podstawie i na wielu podstawach. Sposób, który buduje na wielu, jest bardziej ludzki, ten zaś, który </a:t>
            </a:r>
            <a:r>
              <a:rPr lang="pl-PL" altLang="en-US" sz="1900" u="sng" dirty="0">
                <a:latin typeface="+mj-lt"/>
              </a:rPr>
              <a:t>buduje na jednej</a:t>
            </a:r>
            <a:r>
              <a:rPr lang="pl-PL" altLang="en-US" sz="1900" dirty="0">
                <a:latin typeface="+mj-lt"/>
              </a:rPr>
              <a:t>, jest trudniejszy, wymagający nieraz przezwyciężenia własnej natury, ale za to pewniej idący do celu.”  </a:t>
            </a:r>
          </a:p>
          <a:p>
            <a:endParaRPr lang="pl-PL" altLang="en-US" sz="1800" dirty="0">
              <a:latin typeface="+mj-lt"/>
            </a:endParaRPr>
          </a:p>
          <a:p>
            <a:endParaRPr lang="en-US" sz="2000" dirty="0"/>
          </a:p>
        </p:txBody>
      </p:sp>
      <p:sp>
        <p:nvSpPr>
          <p:cNvPr id="5" name="pole tekstowe 4">
            <a:extLst>
              <a:ext uri="{FF2B5EF4-FFF2-40B4-BE49-F238E27FC236}">
                <a16:creationId xmlns:a16="http://schemas.microsoft.com/office/drawing/2014/main" id="{F5E333D5-B3BC-7289-8408-1B248F21A2AD}"/>
              </a:ext>
            </a:extLst>
          </p:cNvPr>
          <p:cNvSpPr txBox="1"/>
          <p:nvPr/>
        </p:nvSpPr>
        <p:spPr>
          <a:xfrm>
            <a:off x="125760" y="6414085"/>
            <a:ext cx="8190656" cy="338554"/>
          </a:xfrm>
          <a:prstGeom prst="rect">
            <a:avLst/>
          </a:prstGeom>
          <a:noFill/>
        </p:spPr>
        <p:txBody>
          <a:bodyPr wrap="square">
            <a:spAutoFit/>
          </a:bodyPr>
          <a:lstStyle/>
          <a:p>
            <a:r>
              <a:rPr lang="en-US" sz="1600" dirty="0">
                <a:hlinkClick r:id="rId2"/>
              </a:rPr>
              <a:t>https://www.filosofico.net/cartesiodiscorsometodo.pdf</a:t>
            </a:r>
            <a:r>
              <a:rPr lang="pl-PL" sz="1600" dirty="0"/>
              <a:t>, tłum. z włoskiego GK</a:t>
            </a:r>
            <a:endParaRPr lang="en-US" sz="1600" dirty="0"/>
          </a:p>
        </p:txBody>
      </p:sp>
    </p:spTree>
    <p:extLst>
      <p:ext uri="{BB962C8B-B14F-4D97-AF65-F5344CB8AC3E}">
        <p14:creationId xmlns:p14="http://schemas.microsoft.com/office/powerpoint/2010/main" val="7091112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ytuł 1">
            <a:extLst>
              <a:ext uri="{FF2B5EF4-FFF2-40B4-BE49-F238E27FC236}">
                <a16:creationId xmlns:a16="http://schemas.microsoft.com/office/drawing/2014/main" id="{A690ACD9-4557-EFD2-ABDF-D1EDD8821A62}"/>
              </a:ext>
            </a:extLst>
          </p:cNvPr>
          <p:cNvSpPr>
            <a:spLocks noGrp="1" noChangeArrowheads="1"/>
          </p:cNvSpPr>
          <p:nvPr>
            <p:ph type="title"/>
          </p:nvPr>
        </p:nvSpPr>
        <p:spPr/>
        <p:txBody>
          <a:bodyPr/>
          <a:lstStyle/>
          <a:p>
            <a:r>
              <a:rPr lang="pl-PL" altLang="en-US" sz="3600"/>
              <a:t>Podsumowanie</a:t>
            </a:r>
            <a:endParaRPr lang="en-US" altLang="en-US" sz="3600"/>
          </a:p>
        </p:txBody>
      </p:sp>
      <p:sp>
        <p:nvSpPr>
          <p:cNvPr id="3" name="pole tekstowe 2">
            <a:extLst>
              <a:ext uri="{FF2B5EF4-FFF2-40B4-BE49-F238E27FC236}">
                <a16:creationId xmlns:a16="http://schemas.microsoft.com/office/drawing/2014/main" id="{9D20B084-10DF-D26F-96FD-66A7C3AF2A1C}"/>
              </a:ext>
            </a:extLst>
          </p:cNvPr>
          <p:cNvSpPr txBox="1"/>
          <p:nvPr/>
        </p:nvSpPr>
        <p:spPr>
          <a:xfrm>
            <a:off x="142875" y="1196975"/>
            <a:ext cx="8858250" cy="5632311"/>
          </a:xfrm>
          <a:prstGeom prst="rect">
            <a:avLst/>
          </a:prstGeom>
          <a:noFill/>
        </p:spPr>
        <p:txBody>
          <a:bodyPr>
            <a:spAutoFit/>
          </a:bodyPr>
          <a:lstStyle/>
          <a:p>
            <a:pPr marL="342900" indent="-342900">
              <a:buFont typeface="Arial" panose="020B0604020202020204" pitchFamily="34" charset="0"/>
              <a:buChar char="•"/>
              <a:defRPr/>
            </a:pPr>
            <a:r>
              <a:rPr lang="pl-PL" sz="2000" dirty="0">
                <a:solidFill>
                  <a:schemeClr val="accent2"/>
                </a:solidFill>
              </a:rPr>
              <a:t>Podobnie jak dla innych filozofów, nie ograniczamy się do „utartego” schematu, </a:t>
            </a:r>
            <a:r>
              <a:rPr lang="pl-PL" sz="2000" i="1" dirty="0">
                <a:solidFill>
                  <a:schemeClr val="accent2"/>
                </a:solidFill>
              </a:rPr>
              <a:t>omawiając </a:t>
            </a:r>
            <a:r>
              <a:rPr lang="pl-PL" sz="2000" dirty="0">
                <a:solidFill>
                  <a:schemeClr val="accent2"/>
                </a:solidFill>
              </a:rPr>
              <a:t>jedynie i tylko najważniejsze dzieła, ale szukamy w oryginalnych tekstach - niekoniecznie najczęściej cytowanych – nieco zaskakujących  stwierdzeń, ale świadczących o </a:t>
            </a:r>
            <a:r>
              <a:rPr lang="pl-PL" sz="2000" i="1" dirty="0">
                <a:solidFill>
                  <a:schemeClr val="accent2"/>
                </a:solidFill>
              </a:rPr>
              <a:t>geniuszu</a:t>
            </a:r>
            <a:r>
              <a:rPr lang="pl-PL" sz="2000" dirty="0">
                <a:solidFill>
                  <a:schemeClr val="accent2"/>
                </a:solidFill>
              </a:rPr>
              <a:t> i </a:t>
            </a:r>
            <a:r>
              <a:rPr lang="pl-PL" sz="2000" i="1" dirty="0">
                <a:solidFill>
                  <a:schemeClr val="accent2"/>
                </a:solidFill>
              </a:rPr>
              <a:t>wszechstronności </a:t>
            </a:r>
            <a:r>
              <a:rPr lang="pl-PL" sz="2000" dirty="0">
                <a:solidFill>
                  <a:schemeClr val="accent2"/>
                </a:solidFill>
              </a:rPr>
              <a:t>filozofów, astronomów, fizyków   </a:t>
            </a:r>
          </a:p>
          <a:p>
            <a:pPr marL="342900" indent="-342900">
              <a:buFont typeface="Arial" panose="020B0604020202020204" pitchFamily="34" charset="0"/>
              <a:buChar char="•"/>
              <a:defRPr/>
            </a:pPr>
            <a:r>
              <a:rPr lang="pl-PL" sz="2000" dirty="0">
                <a:solidFill>
                  <a:schemeClr val="accent2"/>
                </a:solidFill>
              </a:rPr>
              <a:t>U Arystotelesa było to np. stwierdzenie o życiu gwiazd, o świetle jako emanacji ognia i o dźwięku, jako wibracji powietrza</a:t>
            </a:r>
          </a:p>
          <a:p>
            <a:pPr marL="342900" indent="-342900">
              <a:buFont typeface="Arial" panose="020B0604020202020204" pitchFamily="34" charset="0"/>
              <a:buChar char="•"/>
              <a:defRPr/>
            </a:pPr>
            <a:r>
              <a:rPr lang="pl-PL" sz="2000" dirty="0">
                <a:solidFill>
                  <a:schemeClr val="accent2"/>
                </a:solidFill>
              </a:rPr>
              <a:t>U Mikołaja – podsumowanie „modelu Kopernika” na stronie zaraz obok graficznego schematu: „najdoskonalsze dzieło Boskiej Istoty”</a:t>
            </a:r>
          </a:p>
          <a:p>
            <a:pPr marL="342900" indent="-342900">
              <a:buFont typeface="Arial" panose="020B0604020202020204" pitchFamily="34" charset="0"/>
              <a:buChar char="•"/>
              <a:defRPr/>
            </a:pPr>
            <a:r>
              <a:rPr lang="pl-PL" sz="2000" dirty="0">
                <a:solidFill>
                  <a:schemeClr val="accent2"/>
                </a:solidFill>
              </a:rPr>
              <a:t>U Galileusza – list prywatny ze stwierdzeniem, że Natura jest najposłuszniejszą wykonawczynią rozkazów Boga</a:t>
            </a:r>
          </a:p>
          <a:p>
            <a:pPr marL="342900" indent="-342900">
              <a:buFont typeface="Arial" panose="020B0604020202020204" pitchFamily="34" charset="0"/>
              <a:buChar char="•"/>
              <a:defRPr/>
            </a:pPr>
            <a:r>
              <a:rPr lang="pl-PL" sz="2000" dirty="0">
                <a:solidFill>
                  <a:schemeClr val="accent2"/>
                </a:solidFill>
              </a:rPr>
              <a:t>U Kartezjusza – mało znane pośmiertne dzieło mówiące o duszy nieśmiertelnej i Bogu, który nas nie oszukuje</a:t>
            </a:r>
          </a:p>
          <a:p>
            <a:pPr marL="342900" indent="-342900">
              <a:buFont typeface="Arial" panose="020B0604020202020204" pitchFamily="34" charset="0"/>
              <a:buChar char="•"/>
              <a:defRPr/>
            </a:pPr>
            <a:r>
              <a:rPr lang="pl-PL" sz="2000" dirty="0">
                <a:solidFill>
                  <a:schemeClr val="accent2"/>
                </a:solidFill>
              </a:rPr>
              <a:t>U Newtona – Scholium Generale o Bogu Wszechmogącym, do II Wydania </a:t>
            </a:r>
            <a:r>
              <a:rPr lang="pl-PL" sz="2000" i="1" dirty="0">
                <a:solidFill>
                  <a:schemeClr val="accent2"/>
                </a:solidFill>
              </a:rPr>
              <a:t>Matematycznych Zasad</a:t>
            </a:r>
          </a:p>
          <a:p>
            <a:pPr marL="342900" indent="-342900">
              <a:buFont typeface="Arial" panose="020B0604020202020204" pitchFamily="34" charset="0"/>
              <a:buChar char="•"/>
              <a:defRPr/>
            </a:pPr>
            <a:r>
              <a:rPr lang="pl-PL" sz="2000" dirty="0">
                <a:solidFill>
                  <a:schemeClr val="accent2"/>
                </a:solidFill>
              </a:rPr>
              <a:t>U Leibniza – interpretacja </a:t>
            </a:r>
            <a:r>
              <a:rPr lang="pl-PL" sz="2000" i="1" dirty="0">
                <a:solidFill>
                  <a:schemeClr val="accent2"/>
                </a:solidFill>
              </a:rPr>
              <a:t>Monad</a:t>
            </a:r>
            <a:r>
              <a:rPr lang="pl-PL" sz="2000" dirty="0">
                <a:solidFill>
                  <a:schemeClr val="accent2"/>
                </a:solidFill>
              </a:rPr>
              <a:t> przez fizyka atomowego a nie filozofa</a:t>
            </a:r>
          </a:p>
          <a:p>
            <a:pPr>
              <a:defRPr/>
            </a:pPr>
            <a:endParaRPr lang="pl-PL" sz="2000" dirty="0">
              <a:solidFill>
                <a:schemeClr val="accent2"/>
              </a:solidFill>
            </a:endParaRPr>
          </a:p>
          <a:p>
            <a:pPr>
              <a:defRPr/>
            </a:pPr>
            <a:r>
              <a:rPr lang="pl-PL" sz="2000" dirty="0">
                <a:solidFill>
                  <a:schemeClr val="accent2"/>
                </a:solidFill>
              </a:rPr>
              <a:t>Jak wspomniał kleryk Kamil, św. Tomasz powiedział: „Jestem, więc myślę.” </a:t>
            </a:r>
            <a:endParaRPr lang="en-US" sz="2000" dirty="0">
              <a:solidFill>
                <a:schemeClr val="accent2"/>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C8D4D-82E0-876D-C996-DB992D0E6524}"/>
            </a:ext>
          </a:extLst>
        </p:cNvPr>
        <p:cNvGrpSpPr/>
        <p:nvPr/>
      </p:nvGrpSpPr>
      <p:grpSpPr>
        <a:xfrm>
          <a:off x="0" y="0"/>
          <a:ext cx="0" cy="0"/>
          <a:chOff x="0" y="0"/>
          <a:chExt cx="0" cy="0"/>
        </a:xfrm>
      </p:grpSpPr>
      <p:sp>
        <p:nvSpPr>
          <p:cNvPr id="41986" name="Tytuł 1">
            <a:extLst>
              <a:ext uri="{FF2B5EF4-FFF2-40B4-BE49-F238E27FC236}">
                <a16:creationId xmlns:a16="http://schemas.microsoft.com/office/drawing/2014/main" id="{4F971880-7EC8-E2FD-FCF7-CDDF90276163}"/>
              </a:ext>
            </a:extLst>
          </p:cNvPr>
          <p:cNvSpPr>
            <a:spLocks noGrp="1" noChangeArrowheads="1"/>
          </p:cNvSpPr>
          <p:nvPr>
            <p:ph type="title"/>
          </p:nvPr>
        </p:nvSpPr>
        <p:spPr>
          <a:xfrm>
            <a:off x="457200" y="-243408"/>
            <a:ext cx="8229600" cy="1143000"/>
          </a:xfrm>
        </p:spPr>
        <p:txBody>
          <a:bodyPr/>
          <a:lstStyle/>
          <a:p>
            <a:r>
              <a:rPr lang="pl-PL" altLang="en-US" sz="3600" dirty="0"/>
              <a:t>Podsumowanie</a:t>
            </a:r>
            <a:r>
              <a:rPr lang="it-IT" altLang="en-US" sz="3600" dirty="0"/>
              <a:t> </a:t>
            </a:r>
            <a:r>
              <a:rPr lang="it-IT" altLang="en-US" sz="3600" dirty="0" err="1"/>
              <a:t>epoki</a:t>
            </a:r>
            <a:endParaRPr lang="en-US" altLang="en-US" sz="3600" dirty="0"/>
          </a:p>
        </p:txBody>
      </p:sp>
      <p:sp>
        <p:nvSpPr>
          <p:cNvPr id="3" name="pole tekstowe 2">
            <a:extLst>
              <a:ext uri="{FF2B5EF4-FFF2-40B4-BE49-F238E27FC236}">
                <a16:creationId xmlns:a16="http://schemas.microsoft.com/office/drawing/2014/main" id="{F1A5D5CF-C38B-1C6A-8717-8159396A55F1}"/>
              </a:ext>
            </a:extLst>
          </p:cNvPr>
          <p:cNvSpPr txBox="1"/>
          <p:nvPr/>
        </p:nvSpPr>
        <p:spPr>
          <a:xfrm>
            <a:off x="0" y="692696"/>
            <a:ext cx="9001125" cy="6140142"/>
          </a:xfrm>
          <a:prstGeom prst="rect">
            <a:avLst/>
          </a:prstGeom>
          <a:noFill/>
        </p:spPr>
        <p:txBody>
          <a:bodyPr wrap="square">
            <a:spAutoFit/>
          </a:bodyPr>
          <a:lstStyle/>
          <a:p>
            <a:pPr marL="342900" indent="-342900">
              <a:buFont typeface="Arial" panose="020B0604020202020204" pitchFamily="34" charset="0"/>
              <a:buChar char="•"/>
              <a:defRPr/>
            </a:pPr>
            <a:r>
              <a:rPr lang="pl-PL" sz="1900" dirty="0">
                <a:solidFill>
                  <a:schemeClr val="tx1"/>
                </a:solidFill>
              </a:rPr>
              <a:t>„</a:t>
            </a:r>
            <a:r>
              <a:rPr lang="en-US" sz="1900" dirty="0" err="1">
                <a:solidFill>
                  <a:schemeClr val="tx1"/>
                </a:solidFill>
              </a:rPr>
              <a:t>Dlaczego</a:t>
            </a:r>
            <a:r>
              <a:rPr lang="en-US" sz="1900" dirty="0">
                <a:solidFill>
                  <a:schemeClr val="tx1"/>
                </a:solidFill>
              </a:rPr>
              <a:t> </a:t>
            </a:r>
            <a:r>
              <a:rPr lang="en-US" sz="1900" dirty="0" err="1">
                <a:solidFill>
                  <a:schemeClr val="tx1"/>
                </a:solidFill>
              </a:rPr>
              <a:t>istnieje</a:t>
            </a:r>
            <a:r>
              <a:rPr lang="en-US" sz="1900" dirty="0">
                <a:solidFill>
                  <a:schemeClr val="tx1"/>
                </a:solidFill>
              </a:rPr>
              <a:t> </a:t>
            </a:r>
            <a:r>
              <a:rPr lang="pl-PL" sz="1900" dirty="0">
                <a:solidFill>
                  <a:schemeClr val="tx1"/>
                </a:solidFill>
              </a:rPr>
              <a:t>świat? I dlaczego taki właśnie świat? Nieźle, jak na pytanie wstępne: ukierunkowuje ono nas natychmiast do środka tego labiryntu myślowego, którym jest filozofia Leibniza. Odpowiedzią jest, że z nieskończoności możliwych światów, jeden jest najlepszy ze wszystkich:         w przeciwnym razie Bóg nie stworzyłby świata. A jeśli możliwy byłby świat jeszcze lepszy, Bóg stworzyłby tamten inny.  </a:t>
            </a:r>
          </a:p>
          <a:p>
            <a:pPr marL="342900" indent="-342900">
              <a:buFont typeface="Arial" panose="020B0604020202020204" pitchFamily="34" charset="0"/>
              <a:buChar char="•"/>
              <a:defRPr/>
            </a:pPr>
            <a:r>
              <a:rPr lang="pl-PL" sz="1900" dirty="0">
                <a:solidFill>
                  <a:schemeClr val="tx1"/>
                </a:solidFill>
              </a:rPr>
              <a:t>Przez te słowa odnajdujemy </a:t>
            </a:r>
            <a:r>
              <a:rPr lang="pl-PL" sz="1900" i="1" dirty="0" err="1">
                <a:solidFill>
                  <a:schemeClr val="tx1"/>
                </a:solidFill>
              </a:rPr>
              <a:t>universum</a:t>
            </a:r>
            <a:r>
              <a:rPr lang="pl-PL" sz="1900" dirty="0">
                <a:solidFill>
                  <a:schemeClr val="tx1"/>
                </a:solidFill>
              </a:rPr>
              <a:t> ścisłego dedukowania i racjonalności, który przydziela prawa żelaznej, nienaruszalnej prawdy nie tylko człowiekowi, ale również Bogu. […]</a:t>
            </a:r>
          </a:p>
          <a:p>
            <a:pPr marL="342900" indent="-342900">
              <a:buFont typeface="Arial" panose="020B0604020202020204" pitchFamily="34" charset="0"/>
              <a:buChar char="•"/>
              <a:defRPr/>
            </a:pPr>
            <a:r>
              <a:rPr lang="pl-PL" sz="1900" dirty="0">
                <a:solidFill>
                  <a:schemeClr val="tx1"/>
                </a:solidFill>
              </a:rPr>
              <a:t>Rozumowanie tego typu dalekie jest od naszego: od czasu krytyki rozumu przez Kanta, tego rodzaju stwierdzenia uważa się za przekraczające </a:t>
            </a:r>
            <a:r>
              <a:rPr lang="pl-PL" sz="1900" i="1" dirty="0">
                <a:solidFill>
                  <a:schemeClr val="tx1"/>
                </a:solidFill>
              </a:rPr>
              <a:t>ratio</a:t>
            </a:r>
            <a:r>
              <a:rPr lang="pl-PL" sz="1900" dirty="0">
                <a:solidFill>
                  <a:schemeClr val="tx1"/>
                </a:solidFill>
              </a:rPr>
              <a:t> </a:t>
            </a:r>
            <a:r>
              <a:rPr lang="pl-PL" sz="1900" i="1" dirty="0" err="1">
                <a:solidFill>
                  <a:schemeClr val="tx1"/>
                </a:solidFill>
              </a:rPr>
              <a:t>umana</a:t>
            </a:r>
            <a:r>
              <a:rPr lang="pl-PL" sz="1900" i="1" dirty="0">
                <a:solidFill>
                  <a:schemeClr val="tx1"/>
                </a:solidFill>
              </a:rPr>
              <a:t>. </a:t>
            </a:r>
            <a:r>
              <a:rPr lang="pl-PL" sz="1900" dirty="0">
                <a:solidFill>
                  <a:schemeClr val="tx1"/>
                </a:solidFill>
              </a:rPr>
              <a:t>I dlatego też, od dawna, nikt nie prezentuje wizji nauki jako całości, jednocześnie osiągając nadzwyczajne wyniki w wielu dziedzinach.” </a:t>
            </a:r>
          </a:p>
          <a:p>
            <a:pPr marL="342900" indent="-342900">
              <a:buFont typeface="Arial" panose="020B0604020202020204" pitchFamily="34" charset="0"/>
              <a:buChar char="•"/>
              <a:defRPr/>
            </a:pPr>
            <a:r>
              <a:rPr lang="pl-PL" sz="1900" dirty="0">
                <a:solidFill>
                  <a:srgbClr val="002060"/>
                </a:solidFill>
              </a:rPr>
              <a:t>Nauki szczegółowe i filo-</a:t>
            </a:r>
            <a:r>
              <a:rPr lang="pl-PL" sz="1900" dirty="0" err="1">
                <a:solidFill>
                  <a:srgbClr val="002060"/>
                </a:solidFill>
              </a:rPr>
              <a:t>sofia</a:t>
            </a:r>
            <a:r>
              <a:rPr lang="pl-PL" sz="1900" dirty="0">
                <a:solidFill>
                  <a:srgbClr val="002060"/>
                </a:solidFill>
              </a:rPr>
              <a:t>, rozeszły się dziś, niejako za obopólną zgodą.</a:t>
            </a:r>
          </a:p>
          <a:p>
            <a:pPr marL="342900" indent="-342900">
              <a:buFont typeface="Arial" panose="020B0604020202020204" pitchFamily="34" charset="0"/>
              <a:buChar char="•"/>
              <a:defRPr/>
            </a:pPr>
            <a:r>
              <a:rPr lang="pl-PL" sz="1900" dirty="0">
                <a:solidFill>
                  <a:schemeClr val="tx1"/>
                </a:solidFill>
              </a:rPr>
              <a:t>„Przed-Oświecenie - czyli epoka wiary w potęgę umysłu i perspektywy postępu, zaufania do Człowieka i wiary popartej rozumem.”</a:t>
            </a:r>
          </a:p>
          <a:p>
            <a:pPr marL="342900" indent="-342900">
              <a:buFont typeface="Arial" panose="020B0604020202020204" pitchFamily="34" charset="0"/>
              <a:buChar char="•"/>
              <a:defRPr/>
            </a:pPr>
            <a:r>
              <a:rPr lang="pl-PL" sz="1900" dirty="0">
                <a:solidFill>
                  <a:srgbClr val="002060"/>
                </a:solidFill>
              </a:rPr>
              <a:t>Była to epoka, gdy wiara i rozum wzajemnie się wspomagały: u Pascala, Keplera, Kartezjusza, Newtona. </a:t>
            </a:r>
          </a:p>
          <a:p>
            <a:pPr>
              <a:defRPr/>
            </a:pPr>
            <a:endParaRPr lang="pl-PL" sz="1700" dirty="0">
              <a:solidFill>
                <a:schemeClr val="tx1"/>
              </a:solidFill>
            </a:endParaRPr>
          </a:p>
          <a:p>
            <a:pPr>
              <a:defRPr/>
            </a:pPr>
            <a:r>
              <a:rPr lang="pl-PL" sz="1700" dirty="0">
                <a:solidFill>
                  <a:schemeClr val="tx1"/>
                </a:solidFill>
              </a:rPr>
              <a:t>Michael Kempe, </a:t>
            </a:r>
            <a:r>
              <a:rPr lang="pl-PL" sz="1700" i="1" dirty="0" err="1">
                <a:solidFill>
                  <a:schemeClr val="tx1"/>
                </a:solidFill>
              </a:rPr>
              <a:t>Die</a:t>
            </a:r>
            <a:r>
              <a:rPr lang="pl-PL" sz="1700" i="1" dirty="0">
                <a:solidFill>
                  <a:schemeClr val="tx1"/>
                </a:solidFill>
              </a:rPr>
              <a:t> </a:t>
            </a:r>
            <a:r>
              <a:rPr lang="pl-PL" sz="1700" i="1" dirty="0" err="1">
                <a:solidFill>
                  <a:schemeClr val="tx1"/>
                </a:solidFill>
              </a:rPr>
              <a:t>beste</a:t>
            </a:r>
            <a:r>
              <a:rPr lang="pl-PL" sz="1700" i="1" dirty="0">
                <a:solidFill>
                  <a:schemeClr val="tx1"/>
                </a:solidFill>
              </a:rPr>
              <a:t> </a:t>
            </a:r>
            <a:r>
              <a:rPr lang="pl-PL" sz="1700" i="1" dirty="0" err="1">
                <a:solidFill>
                  <a:schemeClr val="tx1"/>
                </a:solidFill>
              </a:rPr>
              <a:t>aller</a:t>
            </a:r>
            <a:r>
              <a:rPr lang="pl-PL" sz="1700" i="1" dirty="0">
                <a:solidFill>
                  <a:schemeClr val="tx1"/>
                </a:solidFill>
              </a:rPr>
              <a:t> </a:t>
            </a:r>
            <a:r>
              <a:rPr lang="pl-PL" sz="1700" i="1" dirty="0" err="1">
                <a:solidFill>
                  <a:schemeClr val="tx1"/>
                </a:solidFill>
              </a:rPr>
              <a:t>möglichen</a:t>
            </a:r>
            <a:r>
              <a:rPr lang="pl-PL" sz="1700" i="1" dirty="0">
                <a:solidFill>
                  <a:schemeClr val="tx1"/>
                </a:solidFill>
              </a:rPr>
              <a:t> </a:t>
            </a:r>
            <a:r>
              <a:rPr lang="pl-PL" sz="1700" i="1" dirty="0" err="1">
                <a:solidFill>
                  <a:schemeClr val="tx1"/>
                </a:solidFill>
              </a:rPr>
              <a:t>Welten</a:t>
            </a:r>
            <a:r>
              <a:rPr lang="pl-PL" sz="1700" i="1" dirty="0">
                <a:solidFill>
                  <a:schemeClr val="tx1"/>
                </a:solidFill>
              </a:rPr>
              <a:t>. </a:t>
            </a:r>
            <a:r>
              <a:rPr lang="pl-PL" sz="1700" i="1" dirty="0" err="1">
                <a:solidFill>
                  <a:schemeClr val="tx1"/>
                </a:solidFill>
              </a:rPr>
              <a:t>Gotfried</a:t>
            </a:r>
            <a:r>
              <a:rPr lang="pl-PL" sz="1700" i="1" dirty="0">
                <a:solidFill>
                  <a:schemeClr val="tx1"/>
                </a:solidFill>
              </a:rPr>
              <a:t> Wilhelm Leibniz in </a:t>
            </a:r>
            <a:r>
              <a:rPr lang="pl-PL" sz="1700" i="1" dirty="0" err="1">
                <a:solidFill>
                  <a:schemeClr val="tx1"/>
                </a:solidFill>
              </a:rPr>
              <a:t>seiner</a:t>
            </a:r>
            <a:r>
              <a:rPr lang="pl-PL" sz="1700" i="1" dirty="0">
                <a:solidFill>
                  <a:schemeClr val="tx1"/>
                </a:solidFill>
              </a:rPr>
              <a:t> </a:t>
            </a:r>
            <a:r>
              <a:rPr lang="pl-PL" sz="1700" i="1" dirty="0" err="1">
                <a:solidFill>
                  <a:schemeClr val="tx1"/>
                </a:solidFill>
              </a:rPr>
              <a:t>Zeit</a:t>
            </a:r>
            <a:r>
              <a:rPr lang="pl-PL" sz="1700" i="1" dirty="0">
                <a:solidFill>
                  <a:schemeClr val="tx1"/>
                </a:solidFill>
              </a:rPr>
              <a:t>, </a:t>
            </a:r>
            <a:r>
              <a:rPr lang="pl-PL" sz="1700" dirty="0">
                <a:solidFill>
                  <a:schemeClr val="tx1"/>
                </a:solidFill>
              </a:rPr>
              <a:t>S. Fisher </a:t>
            </a:r>
            <a:r>
              <a:rPr lang="pl-PL" sz="1700" dirty="0" err="1">
                <a:solidFill>
                  <a:schemeClr val="tx1"/>
                </a:solidFill>
              </a:rPr>
              <a:t>Verlag</a:t>
            </a:r>
            <a:r>
              <a:rPr lang="pl-PL" sz="1700" dirty="0">
                <a:solidFill>
                  <a:schemeClr val="tx1"/>
                </a:solidFill>
              </a:rPr>
              <a:t>, Frankfurt, 2024, </a:t>
            </a:r>
            <a:r>
              <a:rPr lang="pl-PL" sz="1700" dirty="0" err="1">
                <a:solidFill>
                  <a:schemeClr val="tx1"/>
                </a:solidFill>
              </a:rPr>
              <a:t>trad</a:t>
            </a:r>
            <a:r>
              <a:rPr lang="pl-PL" sz="1700" dirty="0">
                <a:solidFill>
                  <a:schemeClr val="tx1"/>
                </a:solidFill>
              </a:rPr>
              <a:t>. z wersji włoskiej GK</a:t>
            </a:r>
            <a:endParaRPr lang="en-US" sz="1700" dirty="0">
              <a:solidFill>
                <a:schemeClr val="tx1"/>
              </a:solidFill>
            </a:endParaRPr>
          </a:p>
        </p:txBody>
      </p:sp>
    </p:spTree>
    <p:extLst>
      <p:ext uri="{BB962C8B-B14F-4D97-AF65-F5344CB8AC3E}">
        <p14:creationId xmlns:p14="http://schemas.microsoft.com/office/powerpoint/2010/main" val="21653606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ytuł 1">
            <a:extLst>
              <a:ext uri="{FF2B5EF4-FFF2-40B4-BE49-F238E27FC236}">
                <a16:creationId xmlns:a16="http://schemas.microsoft.com/office/drawing/2014/main" id="{813217E5-190B-B1AF-EA2B-DB2F21AB8ACB}"/>
              </a:ext>
            </a:extLst>
          </p:cNvPr>
          <p:cNvSpPr>
            <a:spLocks noGrp="1" noChangeArrowheads="1"/>
          </p:cNvSpPr>
          <p:nvPr>
            <p:ph type="title"/>
          </p:nvPr>
        </p:nvSpPr>
        <p:spPr>
          <a:xfrm>
            <a:off x="457200" y="-160338"/>
            <a:ext cx="8229600" cy="1143001"/>
          </a:xfrm>
        </p:spPr>
        <p:txBody>
          <a:bodyPr/>
          <a:lstStyle/>
          <a:p>
            <a:r>
              <a:rPr lang="it-IT" altLang="en-US" sz="3600"/>
              <a:t>Literatura</a:t>
            </a:r>
            <a:endParaRPr lang="en-US" altLang="en-US" sz="3600"/>
          </a:p>
        </p:txBody>
      </p:sp>
      <p:sp>
        <p:nvSpPr>
          <p:cNvPr id="41987" name="Text Box 8">
            <a:extLst>
              <a:ext uri="{FF2B5EF4-FFF2-40B4-BE49-F238E27FC236}">
                <a16:creationId xmlns:a16="http://schemas.microsoft.com/office/drawing/2014/main" id="{A1D79011-A936-C68A-E4C7-EE3AEB83F09A}"/>
              </a:ext>
            </a:extLst>
          </p:cNvPr>
          <p:cNvSpPr txBox="1">
            <a:spLocks noChangeArrowheads="1"/>
          </p:cNvSpPr>
          <p:nvPr/>
        </p:nvSpPr>
        <p:spPr bwMode="auto">
          <a:xfrm>
            <a:off x="277813" y="908050"/>
            <a:ext cx="8866187" cy="5908675"/>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defRPr/>
            </a:pPr>
            <a:r>
              <a:rPr lang="it-IT" altLang="it-IT" sz="1800" dirty="0"/>
              <a:t> </a:t>
            </a:r>
            <a:r>
              <a:rPr lang="it-IT" altLang="it-IT" sz="1800" dirty="0" err="1"/>
              <a:t>Kartezjusz</a:t>
            </a:r>
            <a:r>
              <a:rPr lang="it-IT" altLang="it-IT" sz="1800" dirty="0"/>
              <a:t>, </a:t>
            </a:r>
            <a:r>
              <a:rPr lang="it-IT" altLang="it-IT" sz="1800" i="1" dirty="0" err="1"/>
              <a:t>Medytacje</a:t>
            </a:r>
            <a:r>
              <a:rPr lang="it-IT" altLang="it-IT" sz="1800" i="1" dirty="0"/>
              <a:t> o </a:t>
            </a:r>
            <a:r>
              <a:rPr lang="it-IT" altLang="it-IT" sz="1800" i="1" dirty="0" err="1"/>
              <a:t>filozofii</a:t>
            </a:r>
            <a:r>
              <a:rPr lang="it-IT" altLang="it-IT" sz="1800" i="1" dirty="0"/>
              <a:t> </a:t>
            </a:r>
            <a:r>
              <a:rPr lang="it-IT" altLang="it-IT" sz="1800" i="1" dirty="0" err="1"/>
              <a:t>pierwszej</a:t>
            </a:r>
            <a:r>
              <a:rPr lang="it-IT" altLang="it-IT" sz="1800" dirty="0"/>
              <a:t>, </a:t>
            </a:r>
            <a:r>
              <a:rPr lang="it-IT" altLang="it-IT" sz="1800" dirty="0" err="1"/>
              <a:t>prz</a:t>
            </a:r>
            <a:r>
              <a:rPr lang="pl-PL" altLang="it-IT" sz="1800" dirty="0"/>
              <a:t>eł. Maria i Kazimierz Ajdukiewiczowie, PWN 1958, 2010* </a:t>
            </a:r>
            <a:endParaRPr lang="it-IT" altLang="it-IT" sz="1800" dirty="0"/>
          </a:p>
          <a:p>
            <a:pPr eaLnBrk="1" hangingPunct="1">
              <a:spcBef>
                <a:spcPct val="0"/>
              </a:spcBef>
              <a:defRPr/>
            </a:pPr>
            <a:r>
              <a:rPr lang="it-IT" altLang="it-IT" sz="1800" dirty="0"/>
              <a:t> Descartes</a:t>
            </a:r>
            <a:r>
              <a:rPr lang="it-IT" altLang="it-IT" sz="1800" i="1" dirty="0"/>
              <a:t>, </a:t>
            </a:r>
            <a:r>
              <a:rPr lang="it-IT" altLang="it-IT" sz="1800" i="1" dirty="0" err="1"/>
              <a:t>Regu</a:t>
            </a:r>
            <a:r>
              <a:rPr lang="pl-PL" altLang="it-IT" sz="1800" i="1" dirty="0" err="1"/>
              <a:t>ły</a:t>
            </a:r>
            <a:r>
              <a:rPr lang="pl-PL" altLang="it-IT" sz="1800" i="1" dirty="0"/>
              <a:t> kierowania umysłem </a:t>
            </a:r>
            <a:r>
              <a:rPr lang="pl-PL" altLang="it-IT" sz="1800" dirty="0"/>
              <a:t>(ok. 1664). </a:t>
            </a:r>
            <a:r>
              <a:rPr lang="pl-PL" altLang="it-IT" sz="1800" i="1" dirty="0"/>
              <a:t>Poszukiwanie prawdy poprzez światło naturalne</a:t>
            </a:r>
            <a:r>
              <a:rPr lang="pl-PL" altLang="it-IT" sz="1800" dirty="0"/>
              <a:t>, przekład Ludwik </a:t>
            </a:r>
            <a:r>
              <a:rPr lang="pl-PL" altLang="it-IT" sz="1800" dirty="0" err="1"/>
              <a:t>Chmaj</a:t>
            </a:r>
            <a:r>
              <a:rPr lang="pl-PL" altLang="it-IT" sz="1800" dirty="0"/>
              <a:t>, Antyk, Kęty, 2002.</a:t>
            </a:r>
          </a:p>
          <a:p>
            <a:pPr eaLnBrk="1" hangingPunct="1">
              <a:spcBef>
                <a:spcPct val="0"/>
              </a:spcBef>
              <a:defRPr/>
            </a:pPr>
            <a:r>
              <a:rPr lang="pl-PL" altLang="it-IT" sz="1800" dirty="0"/>
              <a:t> R. Descartes, </a:t>
            </a:r>
            <a:r>
              <a:rPr lang="pl-PL" altLang="it-IT" sz="1800" i="1" dirty="0"/>
              <a:t>Zasady filozofii</a:t>
            </a:r>
            <a:r>
              <a:rPr lang="pl-PL" altLang="it-IT" sz="1800" dirty="0"/>
              <a:t>, przeł. z oryginału łacińskiego Izydora Dąbska, PWN Warszawa, 1960; Antyk, Kęty, 2001. </a:t>
            </a:r>
            <a:endParaRPr lang="it-IT" altLang="it-IT" sz="1800" dirty="0"/>
          </a:p>
          <a:p>
            <a:pPr eaLnBrk="1" hangingPunct="1">
              <a:spcBef>
                <a:spcPct val="0"/>
              </a:spcBef>
              <a:defRPr/>
            </a:pPr>
            <a:endParaRPr lang="pl-PL" altLang="it-IT" sz="1800" i="1" dirty="0"/>
          </a:p>
          <a:p>
            <a:pPr eaLnBrk="1" hangingPunct="1">
              <a:spcBef>
                <a:spcPct val="0"/>
              </a:spcBef>
              <a:buFontTx/>
              <a:buNone/>
              <a:defRPr/>
            </a:pPr>
            <a:r>
              <a:rPr lang="pl-PL" altLang="it-IT" sz="1800" i="1" dirty="0"/>
              <a:t>* </a:t>
            </a:r>
            <a:r>
              <a:rPr lang="pl-PL" altLang="it-IT" sz="1800" dirty="0"/>
              <a:t>Pełny tytuł oryginału: </a:t>
            </a:r>
            <a:r>
              <a:rPr lang="pl-PL" altLang="it-IT" sz="1800" i="1" dirty="0" err="1"/>
              <a:t>Renati</a:t>
            </a:r>
            <a:r>
              <a:rPr lang="pl-PL" altLang="it-IT" sz="1800" i="1" dirty="0"/>
              <a:t> Des </a:t>
            </a:r>
            <a:r>
              <a:rPr lang="pl-PL" altLang="it-IT" sz="1800" i="1" dirty="0" err="1"/>
              <a:t>Cartes</a:t>
            </a:r>
            <a:r>
              <a:rPr lang="pl-PL" altLang="it-IT" sz="1800" i="1" dirty="0"/>
              <a:t> </a:t>
            </a:r>
            <a:r>
              <a:rPr lang="pl-PL" altLang="it-IT" sz="1800" i="1" dirty="0" err="1"/>
              <a:t>meditationes</a:t>
            </a:r>
            <a:r>
              <a:rPr lang="pl-PL" altLang="it-IT" sz="1800" i="1" dirty="0"/>
              <a:t> de prima </a:t>
            </a:r>
            <a:r>
              <a:rPr lang="pl-PL" altLang="it-IT" sz="1800" i="1" dirty="0" err="1"/>
              <a:t>philosophia</a:t>
            </a:r>
            <a:r>
              <a:rPr lang="pl-PL" altLang="it-IT" sz="1800" i="1" dirty="0"/>
              <a:t>, in </a:t>
            </a:r>
            <a:r>
              <a:rPr lang="pl-PL" altLang="it-IT" sz="1800" i="1" dirty="0" err="1"/>
              <a:t>quibus</a:t>
            </a:r>
            <a:r>
              <a:rPr lang="pl-PL" altLang="it-IT" sz="1800" i="1" dirty="0"/>
              <a:t> Dei </a:t>
            </a:r>
            <a:r>
              <a:rPr lang="pl-PL" altLang="it-IT" sz="1800" i="1" dirty="0" err="1"/>
              <a:t>existencia</a:t>
            </a:r>
            <a:r>
              <a:rPr lang="pl-PL" altLang="it-IT" sz="1800" i="1" dirty="0"/>
              <a:t>, </a:t>
            </a:r>
            <a:r>
              <a:rPr lang="it-IT" altLang="it-IT" sz="1800" i="1" dirty="0"/>
              <a:t>&amp; </a:t>
            </a:r>
            <a:r>
              <a:rPr lang="it-IT" altLang="it-IT" sz="1800" i="1" dirty="0" err="1"/>
              <a:t>animae</a:t>
            </a:r>
            <a:r>
              <a:rPr lang="it-IT" altLang="it-IT" sz="1800" i="1" dirty="0"/>
              <a:t> </a:t>
            </a:r>
            <a:r>
              <a:rPr lang="it-IT" altLang="it-IT" sz="1800" i="1" dirty="0" err="1"/>
              <a:t>humanae</a:t>
            </a:r>
            <a:r>
              <a:rPr lang="it-IT" altLang="it-IT" sz="1800" i="1" dirty="0"/>
              <a:t> à </a:t>
            </a:r>
            <a:r>
              <a:rPr lang="it-IT" altLang="it-IT" sz="1800" i="1" dirty="0" err="1"/>
              <a:t>corpore</a:t>
            </a:r>
            <a:r>
              <a:rPr lang="it-IT" altLang="it-IT" sz="1800" i="1" dirty="0"/>
              <a:t> </a:t>
            </a:r>
            <a:r>
              <a:rPr lang="it-IT" altLang="it-IT" sz="1800" i="1" dirty="0" err="1"/>
              <a:t>distinctio</a:t>
            </a:r>
            <a:r>
              <a:rPr lang="it-IT" altLang="it-IT" sz="1800" i="1" dirty="0"/>
              <a:t> </a:t>
            </a:r>
            <a:r>
              <a:rPr lang="it-IT" altLang="it-IT" sz="1800" i="1" dirty="0" err="1"/>
              <a:t>demonstratur</a:t>
            </a:r>
            <a:r>
              <a:rPr lang="it-IT" altLang="it-IT" sz="1800" i="1" dirty="0"/>
              <a:t>, </a:t>
            </a:r>
            <a:r>
              <a:rPr lang="it-IT" altLang="it-IT" sz="1800" i="1" dirty="0" err="1"/>
              <a:t>his</a:t>
            </a:r>
            <a:r>
              <a:rPr lang="it-IT" altLang="it-IT" sz="1800" i="1" dirty="0"/>
              <a:t> </a:t>
            </a:r>
            <a:r>
              <a:rPr lang="it-IT" altLang="it-IT" sz="1800" i="1" dirty="0" err="1"/>
              <a:t>adjunctae</a:t>
            </a:r>
            <a:r>
              <a:rPr lang="it-IT" altLang="it-IT" sz="1800" i="1" dirty="0"/>
              <a:t> </a:t>
            </a:r>
            <a:r>
              <a:rPr lang="it-IT" altLang="it-IT" sz="1800" i="1" dirty="0" err="1"/>
              <a:t>sunt</a:t>
            </a:r>
            <a:r>
              <a:rPr lang="it-IT" altLang="it-IT" sz="1800" i="1" dirty="0"/>
              <a:t> </a:t>
            </a:r>
            <a:r>
              <a:rPr lang="it-IT" altLang="it-IT" sz="1800" i="1" dirty="0" err="1"/>
              <a:t>variae</a:t>
            </a:r>
            <a:r>
              <a:rPr lang="it-IT" altLang="it-IT" sz="1800" i="1" dirty="0"/>
              <a:t> </a:t>
            </a:r>
            <a:r>
              <a:rPr lang="it-IT" altLang="it-IT" sz="1800" i="1" dirty="0" err="1"/>
              <a:t>obiectiones</a:t>
            </a:r>
            <a:r>
              <a:rPr lang="it-IT" altLang="it-IT" sz="1800" i="1" dirty="0"/>
              <a:t> </a:t>
            </a:r>
            <a:r>
              <a:rPr lang="it-IT" altLang="it-IT" sz="1800" i="1" dirty="0" err="1"/>
              <a:t>doctorum</a:t>
            </a:r>
            <a:r>
              <a:rPr lang="it-IT" altLang="it-IT" sz="1800" i="1" dirty="0"/>
              <a:t> </a:t>
            </a:r>
            <a:r>
              <a:rPr lang="it-IT" altLang="it-IT" sz="1800" i="1" dirty="0" err="1"/>
              <a:t>vivorum</a:t>
            </a:r>
            <a:r>
              <a:rPr lang="it-IT" altLang="it-IT" sz="1800" i="1" dirty="0"/>
              <a:t> in </a:t>
            </a:r>
            <a:r>
              <a:rPr lang="it-IT" altLang="it-IT" sz="1800" i="1" dirty="0" err="1"/>
              <a:t>istas</a:t>
            </a:r>
            <a:r>
              <a:rPr lang="it-IT" altLang="it-IT" sz="1800" i="1" dirty="0"/>
              <a:t> de Deo &amp; anima </a:t>
            </a:r>
            <a:r>
              <a:rPr lang="it-IT" altLang="it-IT" sz="1800" i="1" dirty="0" err="1"/>
              <a:t>demostrationes</a:t>
            </a:r>
            <a:r>
              <a:rPr lang="it-IT" altLang="it-IT" sz="1800" i="1" dirty="0"/>
              <a:t>; </a:t>
            </a:r>
            <a:r>
              <a:rPr lang="it-IT" altLang="it-IT" sz="1800" i="1" dirty="0" err="1"/>
              <a:t>cum</a:t>
            </a:r>
            <a:r>
              <a:rPr lang="it-IT" altLang="it-IT" sz="1800" i="1" dirty="0"/>
              <a:t> </a:t>
            </a:r>
            <a:r>
              <a:rPr lang="it-IT" altLang="it-IT" sz="1800" i="1" dirty="0" err="1"/>
              <a:t>responinibus</a:t>
            </a:r>
            <a:r>
              <a:rPr lang="it-IT" altLang="it-IT" sz="1800" i="1" dirty="0"/>
              <a:t> </a:t>
            </a:r>
            <a:r>
              <a:rPr lang="it-IT" altLang="it-IT" sz="1800" i="1" dirty="0" err="1"/>
              <a:t>auctoris</a:t>
            </a:r>
            <a:r>
              <a:rPr lang="it-IT" altLang="it-IT" sz="1800" i="1" dirty="0"/>
              <a:t>. </a:t>
            </a:r>
            <a:r>
              <a:rPr lang="it-IT" altLang="it-IT" sz="1800" dirty="0"/>
              <a:t>Amsterdam, 1641</a:t>
            </a:r>
            <a:endParaRPr lang="pl-PL" altLang="it-IT" sz="1800" i="1" dirty="0"/>
          </a:p>
          <a:p>
            <a:pPr eaLnBrk="1" hangingPunct="1">
              <a:spcBef>
                <a:spcPct val="0"/>
              </a:spcBef>
              <a:defRPr/>
            </a:pPr>
            <a:endParaRPr lang="pl-PL" altLang="it-IT" sz="1800" i="1" dirty="0"/>
          </a:p>
          <a:p>
            <a:pPr eaLnBrk="1" hangingPunct="1">
              <a:spcBef>
                <a:spcPct val="0"/>
              </a:spcBef>
              <a:defRPr/>
            </a:pPr>
            <a:r>
              <a:rPr lang="it-IT" altLang="it-IT" sz="1800" i="1" dirty="0"/>
              <a:t> </a:t>
            </a:r>
            <a:r>
              <a:rPr lang="pl-PL" altLang="it-IT" sz="1800" dirty="0">
                <a:latin typeface="+mn-lt"/>
              </a:rPr>
              <a:t> </a:t>
            </a:r>
            <a:r>
              <a:rPr lang="it-IT" altLang="it-IT" sz="1800" dirty="0">
                <a:latin typeface="+mn-lt"/>
              </a:rPr>
              <a:t>Isaac Newton, </a:t>
            </a:r>
            <a:r>
              <a:rPr lang="en-AU" sz="1800" i="1" dirty="0" err="1">
                <a:solidFill>
                  <a:srgbClr val="2C2C2C"/>
                </a:solidFill>
                <a:latin typeface="+mn-lt"/>
              </a:rPr>
              <a:t>Philosophiae</a:t>
            </a:r>
            <a:r>
              <a:rPr lang="en-AU" sz="1800" i="1" dirty="0">
                <a:solidFill>
                  <a:srgbClr val="2C2C2C"/>
                </a:solidFill>
                <a:latin typeface="+mn-lt"/>
              </a:rPr>
              <a:t> </a:t>
            </a:r>
            <a:r>
              <a:rPr lang="en-AU" sz="1800" i="1" dirty="0" err="1">
                <a:solidFill>
                  <a:srgbClr val="2C2C2C"/>
                </a:solidFill>
                <a:latin typeface="+mn-lt"/>
              </a:rPr>
              <a:t>naturalis</a:t>
            </a:r>
            <a:r>
              <a:rPr lang="en-AU" sz="1800" i="1" dirty="0">
                <a:solidFill>
                  <a:srgbClr val="2C2C2C"/>
                </a:solidFill>
                <a:latin typeface="+mn-lt"/>
              </a:rPr>
              <a:t> principia </a:t>
            </a:r>
            <a:r>
              <a:rPr lang="en-AU" sz="1800" i="1" dirty="0" err="1">
                <a:solidFill>
                  <a:srgbClr val="2C2C2C"/>
                </a:solidFill>
                <a:latin typeface="+mn-lt"/>
              </a:rPr>
              <a:t>mathematica</a:t>
            </a:r>
            <a:r>
              <a:rPr lang="en-AU" sz="1800" dirty="0">
                <a:solidFill>
                  <a:srgbClr val="2C2C2C"/>
                </a:solidFill>
                <a:latin typeface="+mn-lt"/>
              </a:rPr>
              <a:t>, Londyn, 1687 </a:t>
            </a:r>
            <a:r>
              <a:rPr lang="pl-PL" altLang="it-IT" sz="1800" i="1" dirty="0"/>
              <a:t>https://archive.org/details/philosophiaenat00newt/page/n5/mode/2up</a:t>
            </a:r>
            <a:endParaRPr lang="it-IT" altLang="it-IT" sz="1800" i="1" dirty="0"/>
          </a:p>
          <a:p>
            <a:pPr eaLnBrk="1" hangingPunct="1">
              <a:spcBef>
                <a:spcPct val="0"/>
              </a:spcBef>
              <a:defRPr/>
            </a:pPr>
            <a:r>
              <a:rPr lang="it-IT" altLang="it-IT" sz="1800" i="1" dirty="0"/>
              <a:t>The Cambridge Companion to Newton</a:t>
            </a:r>
            <a:r>
              <a:rPr lang="it-IT" altLang="it-IT" sz="1800" dirty="0"/>
              <a:t>, ed. by Robert </a:t>
            </a:r>
            <a:r>
              <a:rPr lang="it-IT" altLang="it-IT" sz="1800" dirty="0" err="1"/>
              <a:t>Iliffe</a:t>
            </a:r>
            <a:r>
              <a:rPr lang="it-IT" altLang="it-IT" sz="1800" dirty="0"/>
              <a:t> and George E. Smith, Cambridge University Press, 2012</a:t>
            </a:r>
            <a:endParaRPr lang="pl-PL" altLang="it-IT" sz="1800" dirty="0"/>
          </a:p>
          <a:p>
            <a:pPr eaLnBrk="1" hangingPunct="1">
              <a:spcBef>
                <a:spcPct val="0"/>
              </a:spcBef>
              <a:defRPr/>
            </a:pPr>
            <a:r>
              <a:rPr lang="pl-PL" altLang="it-IT" sz="1800" dirty="0"/>
              <a:t> Rob </a:t>
            </a:r>
            <a:r>
              <a:rPr lang="pl-PL" altLang="it-IT" sz="1800" dirty="0" err="1"/>
              <a:t>Iliffe</a:t>
            </a:r>
            <a:r>
              <a:rPr lang="pl-PL" altLang="it-IT" sz="1800" dirty="0"/>
              <a:t>, </a:t>
            </a:r>
            <a:r>
              <a:rPr lang="pl-PL" altLang="it-IT" sz="1800" i="1" dirty="0"/>
              <a:t>Newton. A </a:t>
            </a:r>
            <a:r>
              <a:rPr lang="pl-PL" altLang="it-IT" sz="1800" i="1" dirty="0" err="1"/>
              <a:t>Very</a:t>
            </a:r>
            <a:r>
              <a:rPr lang="pl-PL" altLang="it-IT" sz="1800" i="1" dirty="0"/>
              <a:t> </a:t>
            </a:r>
            <a:r>
              <a:rPr lang="pl-PL" altLang="it-IT" sz="1800" i="1" dirty="0" err="1"/>
              <a:t>Short</a:t>
            </a:r>
            <a:r>
              <a:rPr lang="pl-PL" altLang="it-IT" sz="1800" i="1" dirty="0"/>
              <a:t> </a:t>
            </a:r>
            <a:r>
              <a:rPr lang="pl-PL" altLang="it-IT" sz="1800" i="1" dirty="0" err="1"/>
              <a:t>Introduction</a:t>
            </a:r>
            <a:r>
              <a:rPr lang="pl-PL" altLang="it-IT" sz="1800" dirty="0"/>
              <a:t>, Oxford, 2007.</a:t>
            </a:r>
          </a:p>
          <a:p>
            <a:pPr eaLnBrk="1" hangingPunct="1">
              <a:spcBef>
                <a:spcPct val="0"/>
              </a:spcBef>
              <a:defRPr/>
            </a:pPr>
            <a:endParaRPr lang="it-IT" altLang="it-IT" sz="1800" dirty="0"/>
          </a:p>
          <a:p>
            <a:pPr eaLnBrk="1" hangingPunct="1">
              <a:spcBef>
                <a:spcPct val="0"/>
              </a:spcBef>
              <a:defRPr/>
            </a:pPr>
            <a:r>
              <a:rPr lang="pl-PL" altLang="it-IT" sz="1800" i="1" dirty="0"/>
              <a:t> </a:t>
            </a:r>
            <a:r>
              <a:rPr lang="pl-PL" altLang="it-IT" sz="1800" dirty="0"/>
              <a:t>Leibniz, </a:t>
            </a:r>
            <a:r>
              <a:rPr lang="pl-PL" altLang="it-IT" sz="1800" i="1" dirty="0" err="1"/>
              <a:t>Discours</a:t>
            </a:r>
            <a:r>
              <a:rPr lang="pl-PL" altLang="it-IT" sz="1800" i="1" dirty="0"/>
              <a:t> de </a:t>
            </a:r>
            <a:r>
              <a:rPr lang="it-IT" altLang="it-IT" sz="1800" i="1" dirty="0" err="1"/>
              <a:t>métaphysique</a:t>
            </a:r>
            <a:r>
              <a:rPr lang="it-IT" altLang="it-IT" sz="1800" i="1" dirty="0"/>
              <a:t>. </a:t>
            </a:r>
            <a:r>
              <a:rPr lang="it-IT" altLang="it-IT" sz="1800" i="1" dirty="0" err="1"/>
              <a:t>Essais</a:t>
            </a:r>
            <a:r>
              <a:rPr lang="it-IT" altLang="it-IT" sz="1800" i="1" dirty="0"/>
              <a:t> de </a:t>
            </a:r>
            <a:r>
              <a:rPr lang="it-IT" altLang="it-IT" sz="1800" i="1" dirty="0" err="1"/>
              <a:t>théodicée</a:t>
            </a:r>
            <a:r>
              <a:rPr lang="it-IT" altLang="it-IT" sz="1800" i="1" dirty="0"/>
              <a:t>. Monadologie</a:t>
            </a:r>
            <a:r>
              <a:rPr lang="it-IT" altLang="it-IT" sz="1800" dirty="0"/>
              <a:t>. Flammarion, </a:t>
            </a:r>
            <a:r>
              <a:rPr lang="pl-PL" altLang="it-IT" sz="1800" dirty="0"/>
              <a:t>Paris, </a:t>
            </a:r>
            <a:r>
              <a:rPr lang="it-IT" altLang="it-IT" sz="1800" dirty="0"/>
              <a:t>2008.</a:t>
            </a:r>
          </a:p>
          <a:p>
            <a:pPr eaLnBrk="1" hangingPunct="1">
              <a:spcBef>
                <a:spcPct val="0"/>
              </a:spcBef>
              <a:defRPr/>
            </a:pPr>
            <a:endParaRPr lang="en-AU" altLang="it-IT"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8D214D2-3395-E476-A572-E59BD1D0F360}"/>
              </a:ext>
            </a:extLst>
          </p:cNvPr>
          <p:cNvSpPr>
            <a:spLocks noGrp="1" noChangeArrowheads="1"/>
          </p:cNvSpPr>
          <p:nvPr>
            <p:ph type="title"/>
          </p:nvPr>
        </p:nvSpPr>
        <p:spPr>
          <a:xfrm>
            <a:off x="457200" y="274638"/>
            <a:ext cx="8229600" cy="490537"/>
          </a:xfrm>
        </p:spPr>
        <p:txBody>
          <a:bodyPr/>
          <a:lstStyle/>
          <a:p>
            <a:pPr eaLnBrk="1" hangingPunct="1"/>
            <a:r>
              <a:rPr lang="pl-PL" altLang="it-IT" sz="3600" dirty="0">
                <a:solidFill>
                  <a:schemeClr val="accent2"/>
                </a:solidFill>
              </a:rPr>
              <a:t>„Rozprawa o metodzie” </a:t>
            </a:r>
            <a:endParaRPr lang="en-AU" altLang="it-IT" sz="3600" dirty="0">
              <a:solidFill>
                <a:schemeClr val="accent2"/>
              </a:solidFill>
            </a:endParaRPr>
          </a:p>
        </p:txBody>
      </p:sp>
      <p:sp>
        <p:nvSpPr>
          <p:cNvPr id="4100" name="Rectangle 4">
            <a:extLst>
              <a:ext uri="{FF2B5EF4-FFF2-40B4-BE49-F238E27FC236}">
                <a16:creationId xmlns:a16="http://schemas.microsoft.com/office/drawing/2014/main" id="{1437FF03-2E24-8F49-02F1-E4116114467A}"/>
              </a:ext>
            </a:extLst>
          </p:cNvPr>
          <p:cNvSpPr>
            <a:spLocks noChangeArrowheads="1"/>
          </p:cNvSpPr>
          <p:nvPr/>
        </p:nvSpPr>
        <p:spPr bwMode="auto">
          <a:xfrm>
            <a:off x="60355" y="873581"/>
            <a:ext cx="9093200"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ts val="600"/>
              </a:spcAft>
              <a:buFontTx/>
              <a:buNone/>
            </a:pPr>
            <a:r>
              <a:rPr lang="pl-PL" altLang="it-IT" sz="1850" dirty="0"/>
              <a:t>„Pierwszem jest aby nie przyjmować nigdy żadnej rzeczy za prawdziwą, dopóki nie poznamy jej oczywiście jako takiej: to znaczy, aby unikać starannie pośpiechu             i uprzedzenia i nie pomieszać w swoim sądzie nic, tylko, co się przedstawiło memu umysłu tak jasno: wyraźnie, iż nie będzie miał żadnej możliwości poddania tego        w wątpliwość.</a:t>
            </a:r>
          </a:p>
          <a:p>
            <a:pPr eaLnBrk="1" hangingPunct="1">
              <a:spcBef>
                <a:spcPct val="0"/>
              </a:spcBef>
              <a:spcAft>
                <a:spcPts val="600"/>
              </a:spcAft>
              <a:buFontTx/>
              <a:buNone/>
            </a:pPr>
            <a:r>
              <a:rPr lang="pl-PL" altLang="it-IT" sz="1850" dirty="0" err="1"/>
              <a:t>Drugiem</a:t>
            </a:r>
            <a:r>
              <a:rPr lang="pl-PL" altLang="it-IT" sz="1850" dirty="0"/>
              <a:t>, aby każdą z rozpatrywanych trudności podzielić na tyle części, na ile się da i ile będzie potrzeba dla lepszego jej rozwiązań.</a:t>
            </a:r>
          </a:p>
          <a:p>
            <a:pPr eaLnBrk="1" hangingPunct="1">
              <a:spcBef>
                <a:spcPct val="0"/>
              </a:spcBef>
              <a:spcAft>
                <a:spcPts val="600"/>
              </a:spcAft>
              <a:buFontTx/>
              <a:buNone/>
            </a:pPr>
            <a:r>
              <a:rPr lang="pl-PL" altLang="it-IT" sz="1850" dirty="0"/>
              <a:t>Trzecie, aby prowadzić myśli po porządku, zaczynając od początku najprostszych i najłatwiejszych do poznania, i pomału, jak gdyby po stopniach, wstępować aż do poznania bardziej złożonych i </a:t>
            </a:r>
            <a:r>
              <a:rPr lang="pl-PL" altLang="it-IT" sz="1850" dirty="0" err="1"/>
              <a:t>przyczem</a:t>
            </a:r>
            <a:r>
              <a:rPr lang="pl-PL" altLang="it-IT" sz="1850" dirty="0"/>
              <a:t> należy przypuszczać porządek nawet między </a:t>
            </a:r>
            <a:r>
              <a:rPr lang="pl-PL" altLang="it-IT" sz="1850" dirty="0" err="1"/>
              <a:t>temi</a:t>
            </a:r>
            <a:r>
              <a:rPr lang="pl-PL" altLang="it-IT" sz="1850" dirty="0"/>
              <a:t>, które nie tworzą naturalnego szeregu.</a:t>
            </a:r>
          </a:p>
          <a:p>
            <a:pPr eaLnBrk="1" hangingPunct="1">
              <a:spcBef>
                <a:spcPct val="0"/>
              </a:spcBef>
              <a:spcAft>
                <a:spcPts val="600"/>
              </a:spcAft>
              <a:buFontTx/>
              <a:buNone/>
            </a:pPr>
            <a:r>
              <a:rPr lang="pl-PL" altLang="it-IT" sz="1850" dirty="0"/>
              <a:t>Ostatnie, aby wszędzie czynić wyszczególnienia tak dokładnie i przeglądy tak powszechne, aby był pewny iż nic nie opuściłem</a:t>
            </a:r>
            <a:r>
              <a:rPr lang="en-AU" altLang="it-IT" sz="1850" dirty="0"/>
              <a:t>.</a:t>
            </a:r>
            <a:r>
              <a:rPr lang="pl-PL" altLang="it-IT" sz="1850" dirty="0"/>
              <a:t>”</a:t>
            </a:r>
          </a:p>
          <a:p>
            <a:pPr eaLnBrk="1" hangingPunct="1">
              <a:spcBef>
                <a:spcPct val="0"/>
              </a:spcBef>
              <a:spcAft>
                <a:spcPts val="0"/>
              </a:spcAft>
              <a:buFontTx/>
              <a:buNone/>
            </a:pPr>
            <a:r>
              <a:rPr lang="pl-PL" altLang="it-IT" sz="1850" b="1" dirty="0"/>
              <a:t>AHELO (high </a:t>
            </a:r>
            <a:r>
              <a:rPr lang="pl-PL" altLang="it-IT" sz="1850" b="1" dirty="0" err="1"/>
              <a:t>education</a:t>
            </a:r>
            <a:r>
              <a:rPr lang="pl-PL" altLang="it-IT" sz="1850" b="1" dirty="0"/>
              <a:t>, UE, 2011): </a:t>
            </a:r>
          </a:p>
          <a:p>
            <a:pPr marL="342900" indent="-342900" eaLnBrk="1" hangingPunct="1">
              <a:spcBef>
                <a:spcPct val="0"/>
              </a:spcBef>
              <a:spcAft>
                <a:spcPts val="0"/>
              </a:spcAft>
              <a:buFontTx/>
              <a:buChar char="-"/>
            </a:pPr>
            <a:r>
              <a:rPr lang="pl-PL" altLang="it-IT" sz="1850" dirty="0" err="1"/>
              <a:t>critical</a:t>
            </a:r>
            <a:r>
              <a:rPr lang="pl-PL" altLang="it-IT" sz="1850" dirty="0"/>
              <a:t> </a:t>
            </a:r>
            <a:r>
              <a:rPr lang="pl-PL" altLang="it-IT" sz="1850" dirty="0" err="1"/>
              <a:t>thinking</a:t>
            </a:r>
            <a:endParaRPr lang="pl-PL" altLang="it-IT" sz="1850" dirty="0"/>
          </a:p>
          <a:p>
            <a:pPr marL="342900" indent="-342900" eaLnBrk="1" hangingPunct="1">
              <a:spcBef>
                <a:spcPct val="0"/>
              </a:spcBef>
              <a:spcAft>
                <a:spcPts val="0"/>
              </a:spcAft>
              <a:buFontTx/>
              <a:buChar char="-"/>
            </a:pPr>
            <a:r>
              <a:rPr lang="pl-PL" altLang="it-IT" sz="1850" dirty="0" err="1"/>
              <a:t>analitical</a:t>
            </a:r>
            <a:r>
              <a:rPr lang="pl-PL" altLang="it-IT" sz="1850" dirty="0"/>
              <a:t> </a:t>
            </a:r>
            <a:r>
              <a:rPr lang="pl-PL" altLang="it-IT" sz="1850" dirty="0" err="1"/>
              <a:t>reasoning</a:t>
            </a:r>
            <a:r>
              <a:rPr lang="pl-PL" altLang="it-IT" sz="1850" dirty="0"/>
              <a:t> </a:t>
            </a:r>
          </a:p>
          <a:p>
            <a:pPr marL="342900" indent="-342900" eaLnBrk="1" hangingPunct="1">
              <a:spcBef>
                <a:spcPct val="0"/>
              </a:spcBef>
              <a:spcAft>
                <a:spcPts val="0"/>
              </a:spcAft>
              <a:buFontTx/>
              <a:buChar char="-"/>
            </a:pPr>
            <a:r>
              <a:rPr lang="pl-PL" altLang="it-IT" sz="1850" dirty="0"/>
              <a:t>problem </a:t>
            </a:r>
            <a:r>
              <a:rPr lang="pl-PL" altLang="it-IT" sz="1850" dirty="0" err="1"/>
              <a:t>solving</a:t>
            </a:r>
            <a:endParaRPr lang="pl-PL" altLang="it-IT" sz="1850" dirty="0"/>
          </a:p>
          <a:p>
            <a:pPr marL="342900" indent="-342900" eaLnBrk="1" hangingPunct="1">
              <a:spcBef>
                <a:spcPct val="0"/>
              </a:spcBef>
              <a:spcAft>
                <a:spcPts val="0"/>
              </a:spcAft>
              <a:buFontTx/>
              <a:buChar char="-"/>
            </a:pPr>
            <a:r>
              <a:rPr lang="pl-PL" altLang="it-IT" sz="1850" dirty="0" err="1"/>
              <a:t>written</a:t>
            </a:r>
            <a:r>
              <a:rPr lang="pl-PL" altLang="it-IT" sz="1850" dirty="0"/>
              <a:t> </a:t>
            </a:r>
            <a:r>
              <a:rPr lang="pl-PL" altLang="it-IT" sz="1850" dirty="0" err="1"/>
              <a:t>communication</a:t>
            </a:r>
            <a:r>
              <a:rPr lang="pl-PL" altLang="it-IT" sz="1850" dirty="0"/>
              <a:t> </a:t>
            </a:r>
          </a:p>
          <a:p>
            <a:pPr eaLnBrk="1" hangingPunct="1">
              <a:spcBef>
                <a:spcPct val="0"/>
              </a:spcBef>
              <a:spcAft>
                <a:spcPts val="0"/>
              </a:spcAft>
              <a:buFontTx/>
              <a:buNone/>
            </a:pPr>
            <a:endParaRPr lang="pl-PL" altLang="it-IT" sz="1600" dirty="0"/>
          </a:p>
          <a:p>
            <a:pPr eaLnBrk="1" hangingPunct="1">
              <a:spcBef>
                <a:spcPts val="0"/>
              </a:spcBef>
              <a:spcAft>
                <a:spcPts val="0"/>
              </a:spcAft>
              <a:buFontTx/>
              <a:buNone/>
            </a:pPr>
            <a:r>
              <a:rPr lang="pl-PL" altLang="it-IT" sz="1600" dirty="0"/>
              <a:t>https://one.oecd.org/document/EDU/IMHE/AHELO/GNE(2008)6/REV1/en/pdf </a:t>
            </a:r>
          </a:p>
          <a:p>
            <a:pPr eaLnBrk="1" hangingPunct="1">
              <a:spcBef>
                <a:spcPct val="0"/>
              </a:spcBef>
              <a:spcAft>
                <a:spcPts val="600"/>
              </a:spcAft>
              <a:buFontTx/>
              <a:buNone/>
            </a:pPr>
            <a:endParaRPr lang="en-AU" altLang="it-IT" sz="1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1">
            <a:extLst>
              <a:ext uri="{FF2B5EF4-FFF2-40B4-BE49-F238E27FC236}">
                <a16:creationId xmlns:a16="http://schemas.microsoft.com/office/drawing/2014/main" id="{0A6ED936-0012-199C-9B34-E4960B586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1909" y="980729"/>
            <a:ext cx="3755531" cy="201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az 3">
            <a:extLst>
              <a:ext uri="{FF2B5EF4-FFF2-40B4-BE49-F238E27FC236}">
                <a16:creationId xmlns:a16="http://schemas.microsoft.com/office/drawing/2014/main" id="{19A79640-EE9C-8359-2A46-5CF2FA34081B}"/>
              </a:ext>
            </a:extLst>
          </p:cNvPr>
          <p:cNvPicPr>
            <a:picLocks noChangeAspect="1"/>
          </p:cNvPicPr>
          <p:nvPr/>
        </p:nvPicPr>
        <p:blipFill>
          <a:blip r:embed="rId3"/>
          <a:stretch>
            <a:fillRect/>
          </a:stretch>
        </p:blipFill>
        <p:spPr>
          <a:xfrm>
            <a:off x="179512" y="274638"/>
            <a:ext cx="5519789" cy="5458618"/>
          </a:xfrm>
          <a:prstGeom prst="rect">
            <a:avLst/>
          </a:prstGeom>
        </p:spPr>
      </p:pic>
      <p:sp>
        <p:nvSpPr>
          <p:cNvPr id="2" name="Tytuł 1">
            <a:extLst>
              <a:ext uri="{FF2B5EF4-FFF2-40B4-BE49-F238E27FC236}">
                <a16:creationId xmlns:a16="http://schemas.microsoft.com/office/drawing/2014/main" id="{5EAEB53D-90B7-960A-148D-8114597F5B71}"/>
              </a:ext>
            </a:extLst>
          </p:cNvPr>
          <p:cNvSpPr>
            <a:spLocks noGrp="1"/>
          </p:cNvSpPr>
          <p:nvPr>
            <p:ph type="title"/>
          </p:nvPr>
        </p:nvSpPr>
        <p:spPr>
          <a:xfrm>
            <a:off x="2987824" y="19302"/>
            <a:ext cx="5842992" cy="1143000"/>
          </a:xfrm>
        </p:spPr>
        <p:txBody>
          <a:bodyPr/>
          <a:lstStyle/>
          <a:p>
            <a:r>
              <a:rPr lang="pl-PL" sz="3200" dirty="0"/>
              <a:t>„Układ kartezjański” </a:t>
            </a:r>
            <a:endParaRPr lang="en-US" sz="3200" dirty="0"/>
          </a:p>
        </p:txBody>
      </p:sp>
      <p:sp>
        <p:nvSpPr>
          <p:cNvPr id="5" name="pole tekstowe 4">
            <a:extLst>
              <a:ext uri="{FF2B5EF4-FFF2-40B4-BE49-F238E27FC236}">
                <a16:creationId xmlns:a16="http://schemas.microsoft.com/office/drawing/2014/main" id="{2C075676-A034-B0CC-7039-DCF7D726B1DD}"/>
              </a:ext>
            </a:extLst>
          </p:cNvPr>
          <p:cNvSpPr txBox="1"/>
          <p:nvPr/>
        </p:nvSpPr>
        <p:spPr>
          <a:xfrm>
            <a:off x="-6662" y="5778613"/>
            <a:ext cx="5390002" cy="338554"/>
          </a:xfrm>
          <a:prstGeom prst="rect">
            <a:avLst/>
          </a:prstGeom>
          <a:noFill/>
        </p:spPr>
        <p:txBody>
          <a:bodyPr wrap="none" rtlCol="0">
            <a:spAutoFit/>
          </a:bodyPr>
          <a:lstStyle/>
          <a:p>
            <a:r>
              <a:rPr lang="pl-PL" sz="1600" dirty="0"/>
              <a:t>G. Karwasz i in. </a:t>
            </a:r>
            <a:r>
              <a:rPr lang="pl-PL" sz="1600" i="1" dirty="0"/>
              <a:t>Toruński po-ręcznik do fizyki</a:t>
            </a:r>
            <a:r>
              <a:rPr lang="pl-PL" sz="1600" dirty="0"/>
              <a:t>, UMK, 2009</a:t>
            </a:r>
            <a:endParaRPr lang="en-US" sz="1600" dirty="0"/>
          </a:p>
        </p:txBody>
      </p:sp>
      <p:sp>
        <p:nvSpPr>
          <p:cNvPr id="7" name="pole tekstowe 6">
            <a:extLst>
              <a:ext uri="{FF2B5EF4-FFF2-40B4-BE49-F238E27FC236}">
                <a16:creationId xmlns:a16="http://schemas.microsoft.com/office/drawing/2014/main" id="{89DBE3CF-0710-213F-9A18-6ACF406F038F}"/>
              </a:ext>
            </a:extLst>
          </p:cNvPr>
          <p:cNvSpPr txBox="1"/>
          <p:nvPr/>
        </p:nvSpPr>
        <p:spPr>
          <a:xfrm>
            <a:off x="5576299" y="2966899"/>
            <a:ext cx="3600722" cy="276999"/>
          </a:xfrm>
          <a:prstGeom prst="rect">
            <a:avLst/>
          </a:prstGeom>
          <a:noFill/>
        </p:spPr>
        <p:txBody>
          <a:bodyPr wrap="square">
            <a:spAutoFit/>
          </a:bodyPr>
          <a:lstStyle/>
          <a:p>
            <a:r>
              <a:rPr lang="pl-PL" sz="1200" dirty="0"/>
              <a:t>Efekt cieplarniany: źródło NOAA, opracowanie GK</a:t>
            </a:r>
            <a:endParaRPr lang="en-US" sz="1200" dirty="0"/>
          </a:p>
        </p:txBody>
      </p:sp>
      <p:pic>
        <p:nvPicPr>
          <p:cNvPr id="9" name="Picture 10">
            <a:extLst>
              <a:ext uri="{FF2B5EF4-FFF2-40B4-BE49-F238E27FC236}">
                <a16:creationId xmlns:a16="http://schemas.microsoft.com/office/drawing/2014/main" id="{855EC8A1-B42E-1CE1-83BB-14FA6B9EA1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6662" y="3429000"/>
            <a:ext cx="3385517" cy="219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ole tekstowe 9">
            <a:extLst>
              <a:ext uri="{FF2B5EF4-FFF2-40B4-BE49-F238E27FC236}">
                <a16:creationId xmlns:a16="http://schemas.microsoft.com/office/drawing/2014/main" id="{419184E4-E698-9D3C-6DB1-0789F40380D5}"/>
              </a:ext>
            </a:extLst>
          </p:cNvPr>
          <p:cNvSpPr txBox="1"/>
          <p:nvPr/>
        </p:nvSpPr>
        <p:spPr>
          <a:xfrm>
            <a:off x="5464698" y="5689534"/>
            <a:ext cx="3600722" cy="1015663"/>
          </a:xfrm>
          <a:prstGeom prst="rect">
            <a:avLst/>
          </a:prstGeom>
          <a:noFill/>
        </p:spPr>
        <p:txBody>
          <a:bodyPr wrap="square">
            <a:spAutoFit/>
          </a:bodyPr>
          <a:lstStyle/>
          <a:p>
            <a:r>
              <a:rPr lang="pl-PL" sz="1200" dirty="0"/>
              <a:t>Zarobki w Polsce (2010): źródło GUS, opracowanie GK</a:t>
            </a:r>
          </a:p>
          <a:p>
            <a:r>
              <a:rPr lang="pl-PL" altLang="en-US" sz="1200" dirty="0">
                <a:hlinkClick r:id="rId5"/>
              </a:rPr>
              <a:t>http://faktyliczby.stronazen.pl/wordpress/wp-content/uploads/2015/04/image36.png</a:t>
            </a:r>
            <a:endParaRPr lang="pl-PL" altLang="en-US" sz="1200" dirty="0"/>
          </a:p>
          <a:p>
            <a:endParaRPr lang="en-US" sz="1200" dirty="0"/>
          </a:p>
        </p:txBody>
      </p:sp>
    </p:spTree>
    <p:extLst>
      <p:ext uri="{BB962C8B-B14F-4D97-AF65-F5344CB8AC3E}">
        <p14:creationId xmlns:p14="http://schemas.microsoft.com/office/powerpoint/2010/main" val="3088835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a:extLst>
              <a:ext uri="{FF2B5EF4-FFF2-40B4-BE49-F238E27FC236}">
                <a16:creationId xmlns:a16="http://schemas.microsoft.com/office/drawing/2014/main" id="{6BD4D79A-B41B-3540-4275-F9D25D626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78" y="3483156"/>
            <a:ext cx="4064728" cy="3044940"/>
          </a:xfrm>
          <a:prstGeom prst="rect">
            <a:avLst/>
          </a:prstGeom>
          <a:noFill/>
          <a:extLst>
            <a:ext uri="{909E8E84-426E-40DD-AFC4-6F175D3DCCD1}">
              <a14:hiddenFill xmlns:a14="http://schemas.microsoft.com/office/drawing/2010/main">
                <a:solidFill>
                  <a:srgbClr val="FFFFFF"/>
                </a:solidFill>
              </a14:hiddenFill>
            </a:ext>
          </a:extLst>
        </p:spPr>
      </p:pic>
      <p:sp>
        <p:nvSpPr>
          <p:cNvPr id="15365" name="Rectangle 5">
            <a:extLst>
              <a:ext uri="{FF2B5EF4-FFF2-40B4-BE49-F238E27FC236}">
                <a16:creationId xmlns:a16="http://schemas.microsoft.com/office/drawing/2014/main" id="{F0E02E33-06F0-F6AA-B358-009AAFDE66F9}"/>
              </a:ext>
            </a:extLst>
          </p:cNvPr>
          <p:cNvSpPr>
            <a:spLocks noChangeArrowheads="1"/>
          </p:cNvSpPr>
          <p:nvPr/>
        </p:nvSpPr>
        <p:spPr bwMode="auto">
          <a:xfrm>
            <a:off x="7938" y="6596063"/>
            <a:ext cx="7956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200">
                <a:latin typeface="Arial" panose="020B0604020202020204" pitchFamily="34" charset="0"/>
                <a:hlinkClick r:id="rId3"/>
              </a:rPr>
              <a:t>http://dydaktyka.fizyka.umk.pl/Wystawy_archiwum/z_omegi/tecza.htm</a:t>
            </a:r>
            <a:r>
              <a:rPr lang="pl-PL" altLang="en-US" sz="1200">
                <a:latin typeface="Arial" panose="020B0604020202020204" pitchFamily="34" charset="0"/>
                <a:hlinkClick r:id="rId3"/>
              </a:rPr>
              <a:t>l</a:t>
            </a:r>
            <a:r>
              <a:rPr lang="pl-PL" altLang="en-US" sz="1200">
                <a:latin typeface="Arial" panose="020B0604020202020204" pitchFamily="34" charset="0"/>
              </a:rPr>
              <a:t>  (foto S. Lorenzo in Banale, GK, 19.09.2014)</a:t>
            </a:r>
            <a:endParaRPr lang="en-AU" altLang="en-US" sz="1200">
              <a:latin typeface="Arial" panose="020B0604020202020204" pitchFamily="34" charset="0"/>
            </a:endParaRPr>
          </a:p>
        </p:txBody>
      </p:sp>
      <p:pic>
        <p:nvPicPr>
          <p:cNvPr id="15366" name="Picture 6">
            <a:extLst>
              <a:ext uri="{FF2B5EF4-FFF2-40B4-BE49-F238E27FC236}">
                <a16:creationId xmlns:a16="http://schemas.microsoft.com/office/drawing/2014/main" id="{3D00FF5B-874B-BE52-0EAD-658BAE37EC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1305" y="819732"/>
            <a:ext cx="4880295" cy="3657439"/>
          </a:xfrm>
          <a:prstGeom prst="rect">
            <a:avLst/>
          </a:prstGeom>
          <a:noFill/>
          <a:extLst>
            <a:ext uri="{909E8E84-426E-40DD-AFC4-6F175D3DCCD1}">
              <a14:hiddenFill xmlns:a14="http://schemas.microsoft.com/office/drawing/2010/main">
                <a:solidFill>
                  <a:srgbClr val="FFFFFF"/>
                </a:solidFill>
              </a14:hiddenFill>
            </a:ext>
          </a:extLst>
        </p:spPr>
      </p:pic>
      <p:sp>
        <p:nvSpPr>
          <p:cNvPr id="15368" name="Text Box 8">
            <a:extLst>
              <a:ext uri="{FF2B5EF4-FFF2-40B4-BE49-F238E27FC236}">
                <a16:creationId xmlns:a16="http://schemas.microsoft.com/office/drawing/2014/main" id="{21622170-62EC-6F23-C221-388DF00311E7}"/>
              </a:ext>
            </a:extLst>
          </p:cNvPr>
          <p:cNvSpPr txBox="1">
            <a:spLocks noChangeArrowheads="1"/>
          </p:cNvSpPr>
          <p:nvPr/>
        </p:nvSpPr>
        <p:spPr bwMode="auto">
          <a:xfrm rot="16200000">
            <a:off x="8311356" y="6023769"/>
            <a:ext cx="1360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en-US" sz="1400">
                <a:solidFill>
                  <a:srgbClr val="CC0066"/>
                </a:solidFill>
                <a:latin typeface="Times New Roman" panose="02020603050405020304" pitchFamily="18" charset="0"/>
              </a:rPr>
              <a:t>Tęcza na suficie</a:t>
            </a:r>
            <a:endParaRPr lang="en-AU" altLang="en-US" sz="1400">
              <a:solidFill>
                <a:srgbClr val="CC0066"/>
              </a:solidFill>
              <a:latin typeface="Times New Roman" panose="02020603050405020304" pitchFamily="18" charset="0"/>
            </a:endParaRPr>
          </a:p>
        </p:txBody>
      </p:sp>
      <p:sp>
        <p:nvSpPr>
          <p:cNvPr id="15369" name="WordArt 9">
            <a:extLst>
              <a:ext uri="{FF2B5EF4-FFF2-40B4-BE49-F238E27FC236}">
                <a16:creationId xmlns:a16="http://schemas.microsoft.com/office/drawing/2014/main" id="{BF78D88E-E360-9459-4936-959713CC167D}"/>
              </a:ext>
            </a:extLst>
          </p:cNvPr>
          <p:cNvSpPr>
            <a:spLocks noChangeArrowheads="1" noChangeShapeType="1" noTextEdit="1"/>
          </p:cNvSpPr>
          <p:nvPr/>
        </p:nvSpPr>
        <p:spPr bwMode="auto">
          <a:xfrm>
            <a:off x="2651181" y="96711"/>
            <a:ext cx="6337300" cy="6477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Ile </a:t>
            </a:r>
            <a:r>
              <a:rPr lang="en-US"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kolorów</a:t>
            </a: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 ma </a:t>
            </a:r>
            <a:r>
              <a:rPr lang="en-US"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tęcza</a:t>
            </a: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a:t>
            </a:r>
          </a:p>
        </p:txBody>
      </p:sp>
      <p:pic>
        <p:nvPicPr>
          <p:cNvPr id="4100" name="Picture 4">
            <a:extLst>
              <a:ext uri="{FF2B5EF4-FFF2-40B4-BE49-F238E27FC236}">
                <a16:creationId xmlns:a16="http://schemas.microsoft.com/office/drawing/2014/main" id="{614BF21A-8172-69F4-A152-C7C3F5693A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034" y="736046"/>
            <a:ext cx="2939726" cy="2592304"/>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EC7DBE73-346A-EB5E-7C9B-CFA13E13ED85}"/>
              </a:ext>
            </a:extLst>
          </p:cNvPr>
          <p:cNvSpPr txBox="1"/>
          <p:nvPr/>
        </p:nvSpPr>
        <p:spPr>
          <a:xfrm>
            <a:off x="4377735" y="4701691"/>
            <a:ext cx="4610746" cy="646331"/>
          </a:xfrm>
          <a:prstGeom prst="rect">
            <a:avLst/>
          </a:prstGeom>
          <a:noFill/>
        </p:spPr>
        <p:txBody>
          <a:bodyPr wrap="square">
            <a:spAutoFit/>
          </a:bodyPr>
          <a:lstStyle/>
          <a:p>
            <a:r>
              <a:rPr lang="en-US" sz="1800" b="0" i="0" noProof="1">
                <a:solidFill>
                  <a:srgbClr val="202122"/>
                </a:solidFill>
                <a:effectLst/>
                <a:latin typeface="Arial" panose="020B0604020202020204" pitchFamily="34" charset="0"/>
              </a:rPr>
              <a:t>Powstawanie tęczy (ilustracja z </a:t>
            </a:r>
            <a:r>
              <a:rPr lang="en-US" sz="1800" b="0" i="1" noProof="1">
                <a:solidFill>
                  <a:srgbClr val="202122"/>
                </a:solidFill>
                <a:effectLst/>
                <a:latin typeface="Arial" panose="020B0604020202020204" pitchFamily="34" charset="0"/>
              </a:rPr>
              <a:t>Discours de la méthode</a:t>
            </a:r>
            <a:r>
              <a:rPr lang="en-US" sz="1800" b="0" i="0" noProof="1">
                <a:solidFill>
                  <a:srgbClr val="202122"/>
                </a:solidFill>
                <a:effectLst/>
                <a:latin typeface="Arial" panose="020B0604020202020204" pitchFamily="34" charset="0"/>
              </a:rPr>
              <a:t>, 1637)</a:t>
            </a:r>
            <a:endParaRPr lang="en-US" noProof="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EFC27-00B4-F5FC-66BE-A186095CAF2F}"/>
            </a:ext>
          </a:extLst>
        </p:cNvPr>
        <p:cNvGrpSpPr/>
        <p:nvPr/>
      </p:nvGrpSpPr>
      <p:grpSpPr>
        <a:xfrm>
          <a:off x="0" y="0"/>
          <a:ext cx="0" cy="0"/>
          <a:chOff x="0" y="0"/>
          <a:chExt cx="0" cy="0"/>
        </a:xfrm>
      </p:grpSpPr>
      <p:pic>
        <p:nvPicPr>
          <p:cNvPr id="6" name="Obraz 5">
            <a:extLst>
              <a:ext uri="{FF2B5EF4-FFF2-40B4-BE49-F238E27FC236}">
                <a16:creationId xmlns:a16="http://schemas.microsoft.com/office/drawing/2014/main" id="{E5AE7327-8D83-8A7D-A582-83773748F07D}"/>
              </a:ext>
            </a:extLst>
          </p:cNvPr>
          <p:cNvPicPr>
            <a:picLocks noChangeAspect="1"/>
          </p:cNvPicPr>
          <p:nvPr/>
        </p:nvPicPr>
        <p:blipFill>
          <a:blip r:embed="rId3"/>
          <a:stretch>
            <a:fillRect/>
          </a:stretch>
        </p:blipFill>
        <p:spPr>
          <a:xfrm>
            <a:off x="4301" y="116632"/>
            <a:ext cx="6439137" cy="4607118"/>
          </a:xfrm>
          <a:prstGeom prst="rect">
            <a:avLst/>
          </a:prstGeom>
        </p:spPr>
      </p:pic>
      <p:pic>
        <p:nvPicPr>
          <p:cNvPr id="8" name="Obraz 7">
            <a:extLst>
              <a:ext uri="{FF2B5EF4-FFF2-40B4-BE49-F238E27FC236}">
                <a16:creationId xmlns:a16="http://schemas.microsoft.com/office/drawing/2014/main" id="{5A01E841-6688-06C4-8198-7D3AE1AD7FAB}"/>
              </a:ext>
            </a:extLst>
          </p:cNvPr>
          <p:cNvPicPr>
            <a:picLocks noChangeAspect="1"/>
          </p:cNvPicPr>
          <p:nvPr/>
        </p:nvPicPr>
        <p:blipFill>
          <a:blip r:embed="rId4"/>
          <a:stretch>
            <a:fillRect/>
          </a:stretch>
        </p:blipFill>
        <p:spPr>
          <a:xfrm>
            <a:off x="4571999" y="3027584"/>
            <a:ext cx="4614193" cy="2101897"/>
          </a:xfrm>
          <a:prstGeom prst="rect">
            <a:avLst/>
          </a:prstGeom>
          <a:ln>
            <a:solidFill>
              <a:schemeClr val="accent1"/>
            </a:solidFill>
          </a:ln>
        </p:spPr>
      </p:pic>
      <p:pic>
        <p:nvPicPr>
          <p:cNvPr id="11" name="Obraz 10">
            <a:extLst>
              <a:ext uri="{FF2B5EF4-FFF2-40B4-BE49-F238E27FC236}">
                <a16:creationId xmlns:a16="http://schemas.microsoft.com/office/drawing/2014/main" id="{DCA6571A-52FC-6347-6BD0-68E06A5E7429}"/>
              </a:ext>
            </a:extLst>
          </p:cNvPr>
          <p:cNvPicPr>
            <a:picLocks noChangeAspect="1"/>
          </p:cNvPicPr>
          <p:nvPr/>
        </p:nvPicPr>
        <p:blipFill>
          <a:blip r:embed="rId5"/>
          <a:stretch>
            <a:fillRect/>
          </a:stretch>
        </p:blipFill>
        <p:spPr>
          <a:xfrm>
            <a:off x="6396944" y="1672702"/>
            <a:ext cx="2362626" cy="918518"/>
          </a:xfrm>
          <a:prstGeom prst="rect">
            <a:avLst/>
          </a:prstGeom>
        </p:spPr>
      </p:pic>
      <p:sp>
        <p:nvSpPr>
          <p:cNvPr id="13" name="pole tekstowe 12">
            <a:extLst>
              <a:ext uri="{FF2B5EF4-FFF2-40B4-BE49-F238E27FC236}">
                <a16:creationId xmlns:a16="http://schemas.microsoft.com/office/drawing/2014/main" id="{166EAE0A-6AE6-D803-18EE-AC6212D429CC}"/>
              </a:ext>
            </a:extLst>
          </p:cNvPr>
          <p:cNvSpPr txBox="1"/>
          <p:nvPr/>
        </p:nvSpPr>
        <p:spPr>
          <a:xfrm>
            <a:off x="323528" y="5251292"/>
            <a:ext cx="8436042" cy="1015663"/>
          </a:xfrm>
          <a:prstGeom prst="rect">
            <a:avLst/>
          </a:prstGeom>
          <a:noFill/>
        </p:spPr>
        <p:txBody>
          <a:bodyPr wrap="square">
            <a:spAutoFit/>
          </a:bodyPr>
          <a:lstStyle/>
          <a:p>
            <a:r>
              <a:rPr lang="pl-PL" sz="2400" dirty="0"/>
              <a:t>Multimedia Kartezjusza: magnetyzm</a:t>
            </a:r>
          </a:p>
          <a:p>
            <a:endParaRPr lang="pl-PL" sz="2000" dirty="0"/>
          </a:p>
          <a:p>
            <a:r>
              <a:rPr lang="en-US" sz="1600" dirty="0"/>
              <a:t>http://dydaktyka.fizyka.umk.pl/Pliki/Czy_media_w_dydaktyce_sa_potrzebne.pdf</a:t>
            </a:r>
          </a:p>
        </p:txBody>
      </p:sp>
    </p:spTree>
    <p:extLst>
      <p:ext uri="{BB962C8B-B14F-4D97-AF65-F5344CB8AC3E}">
        <p14:creationId xmlns:p14="http://schemas.microsoft.com/office/powerpoint/2010/main" val="3855369710"/>
      </p:ext>
    </p:extLst>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altLang="it-IT" sz="3600" b="0" i="0" u="none" strike="noStrike" cap="none" normalizeH="0" baseline="0" smtClean="0">
            <a:ln>
              <a:noFill/>
            </a:ln>
            <a:solidFill>
              <a:schemeClr val="tx2"/>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altLang="it-IT" sz="3600" b="0" i="0" u="none" strike="noStrike" cap="none" normalizeH="0" baseline="0" smtClean="0">
            <a:ln>
              <a:noFill/>
            </a:ln>
            <a:solidFill>
              <a:schemeClr val="tx2"/>
            </a:solidFill>
            <a:effectLst/>
            <a:latin typeface="Arial" panose="020B0604020202020204" pitchFamily="34" charset="0"/>
            <a:cs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18104</TotalTime>
  <Words>7773</Words>
  <Application>Microsoft Office PowerPoint</Application>
  <PresentationFormat>Pokaz na ekranie (4:3)</PresentationFormat>
  <Paragraphs>743</Paragraphs>
  <Slides>52</Slides>
  <Notes>5</Notes>
  <HiddenSlides>1</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52</vt:i4>
      </vt:variant>
    </vt:vector>
  </HeadingPairs>
  <TitlesOfParts>
    <vt:vector size="59" baseType="lpstr">
      <vt:lpstr>Arial</vt:lpstr>
      <vt:lpstr>Arial Black</vt:lpstr>
      <vt:lpstr>Arial Unicode MS</vt:lpstr>
      <vt:lpstr>Google Sans</vt:lpstr>
      <vt:lpstr>Open Sans</vt:lpstr>
      <vt:lpstr>Times New Roman</vt:lpstr>
      <vt:lpstr>Projekt domyślny</vt:lpstr>
      <vt:lpstr>Filozofia przyrody</vt:lpstr>
      <vt:lpstr>René Descartes (1596-1650)</vt:lpstr>
      <vt:lpstr>„Rozprawa o metodzie”</vt:lpstr>
      <vt:lpstr>„Rozprawa o metodzie”</vt:lpstr>
      <vt:lpstr>„Rozprawa o metodzie”</vt:lpstr>
      <vt:lpstr>„Rozprawa o metodzie” </vt:lpstr>
      <vt:lpstr>„Układ kartezjański” </vt:lpstr>
      <vt:lpstr>Prezentacja programu PowerPoint</vt:lpstr>
      <vt:lpstr>Prezentacja programu PowerPoint</vt:lpstr>
      <vt:lpstr>Ruchy planet</vt:lpstr>
      <vt:lpstr>Pole magnetyczne Ziemi</vt:lpstr>
      <vt:lpstr>Św. Albert: „zmysł wspólny”</vt:lpstr>
      <vt:lpstr>Poglądy Kartezjusza</vt:lpstr>
      <vt:lpstr>Cogito, ergo sum</vt:lpstr>
      <vt:lpstr>Cogito, ergo sum</vt:lpstr>
      <vt:lpstr>„Poszukiwanie prawdy przez światło naturalne”</vt:lpstr>
      <vt:lpstr>„Reguły kierowania umysłem”</vt:lpstr>
      <vt:lpstr>„Zasady filozofii”</vt:lpstr>
      <vt:lpstr>Kartezjusz: poszukiwanie Boga</vt:lpstr>
      <vt:lpstr>„Medytacje o filozofii pierwszej” (1641)</vt:lpstr>
      <vt:lpstr>„Poszukiwanie prawdy przez światło naturalne”</vt:lpstr>
      <vt:lpstr>Cartesio nella filosofia moderna</vt:lpstr>
      <vt:lpstr>Cartesio nella filosofia moderna</vt:lpstr>
      <vt:lpstr>Kartezjusz, Spinoza, Pascal</vt:lpstr>
      <vt:lpstr>Blaise Pascal (1623-1662)  </vt:lpstr>
      <vt:lpstr>Blaise Pascal: Trzcina myśląca &amp; Zakład  </vt:lpstr>
      <vt:lpstr>Blais Pascal: „Penses”</vt:lpstr>
      <vt:lpstr>Blais Pascal: „Penses”</vt:lpstr>
      <vt:lpstr>Pascal: Deklaracja wiary, filozofia nauki</vt:lpstr>
      <vt:lpstr>Sztafeta postępu naukowego</vt:lpstr>
      <vt:lpstr>Izaak Newton (1666-1734)</vt:lpstr>
      <vt:lpstr>Izaak Newton (1643-1734)</vt:lpstr>
      <vt:lpstr>„Orientacja filozofii Newtona i jej poprzednicy”</vt:lpstr>
      <vt:lpstr>Newton: Moon is constantly falling on Earth</vt:lpstr>
      <vt:lpstr>Philosophiae Naturalis Principia Mathematica </vt:lpstr>
      <vt:lpstr>Philosophiae Naturalis Principia Mathematica </vt:lpstr>
      <vt:lpstr>Philosophiae Naturalis Principia Mathematica </vt:lpstr>
      <vt:lpstr>Newton’s universe</vt:lpstr>
      <vt:lpstr>Prezentacja programu PowerPoint</vt:lpstr>
      <vt:lpstr>Prezentacja programu PowerPoint</vt:lpstr>
      <vt:lpstr>Prezentacja programu PowerPoint</vt:lpstr>
      <vt:lpstr>Prezentacja programu PowerPoint</vt:lpstr>
      <vt:lpstr>Od Newtona do Einsteina</vt:lpstr>
      <vt:lpstr>Wilhelm Leibniz (1646-1716)</vt:lpstr>
      <vt:lpstr>Wilhelm Leibniz:  Najlepszy ze światów</vt:lpstr>
      <vt:lpstr>„Essais de théodicée”: La lumière innée</vt:lpstr>
      <vt:lpstr>Laplace: Zegarmistrz świata</vt:lpstr>
      <vt:lpstr>Jak przeliczyć pozycje atomów? (GK)</vt:lpstr>
      <vt:lpstr>„Bóg nie jest popychaczem  świata”</vt:lpstr>
      <vt:lpstr>Podsumowanie</vt:lpstr>
      <vt:lpstr>Podsumowanie epoki</vt:lpstr>
      <vt:lpstr>Literatura</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Filozofia przyrody</dc:title>
  <dc:creator>GK</dc:creator>
  <cp:lastModifiedBy>Maria Karwasz</cp:lastModifiedBy>
  <cp:revision>210</cp:revision>
  <dcterms:created xsi:type="dcterms:W3CDTF">2023-10-19T19:15:12Z</dcterms:created>
  <dcterms:modified xsi:type="dcterms:W3CDTF">2025-03-23T22:47:18Z</dcterms:modified>
</cp:coreProperties>
</file>