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61" r:id="rId2"/>
    <p:sldId id="484" r:id="rId3"/>
    <p:sldId id="474" r:id="rId4"/>
    <p:sldId id="469" r:id="rId5"/>
    <p:sldId id="297" r:id="rId6"/>
    <p:sldId id="470" r:id="rId7"/>
    <p:sldId id="471" r:id="rId8"/>
    <p:sldId id="418" r:id="rId9"/>
    <p:sldId id="473" r:id="rId10"/>
    <p:sldId id="487" r:id="rId11"/>
    <p:sldId id="264" r:id="rId12"/>
    <p:sldId id="314" r:id="rId13"/>
    <p:sldId id="481" r:id="rId14"/>
    <p:sldId id="485" r:id="rId15"/>
    <p:sldId id="486" r:id="rId16"/>
    <p:sldId id="483" r:id="rId17"/>
    <p:sldId id="480" r:id="rId18"/>
    <p:sldId id="476" r:id="rId19"/>
    <p:sldId id="477" r:id="rId20"/>
    <p:sldId id="462" r:id="rId21"/>
    <p:sldId id="478" r:id="rId22"/>
    <p:sldId id="479" r:id="rId23"/>
    <p:sldId id="398" r:id="rId24"/>
    <p:sldId id="290" r:id="rId25"/>
    <p:sldId id="263" r:id="rId26"/>
    <p:sldId id="261" r:id="rId27"/>
    <p:sldId id="266" r:id="rId28"/>
    <p:sldId id="417" r:id="rId29"/>
    <p:sldId id="415" r:id="rId30"/>
    <p:sldId id="396" r:id="rId31"/>
    <p:sldId id="456" r:id="rId32"/>
    <p:sldId id="463" r:id="rId33"/>
    <p:sldId id="464" r:id="rId34"/>
    <p:sldId id="458" r:id="rId35"/>
    <p:sldId id="435" r:id="rId36"/>
    <p:sldId id="488" r:id="rId37"/>
    <p:sldId id="457" r:id="rId38"/>
    <p:sldId id="307" r:id="rId39"/>
    <p:sldId id="455" r:id="rId40"/>
    <p:sldId id="459" r:id="rId41"/>
    <p:sldId id="414" r:id="rId42"/>
    <p:sldId id="460" r:id="rId43"/>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2292" autoAdjust="0"/>
  </p:normalViewPr>
  <p:slideViewPr>
    <p:cSldViewPr>
      <p:cViewPr varScale="1">
        <p:scale>
          <a:sx n="60" d="100"/>
          <a:sy n="60" d="100"/>
        </p:scale>
        <p:origin x="516"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635AEC8-6C22-FF0B-A193-87CDC2CFA0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66518DD3-E1CF-5E2C-801D-470FFA3C4A6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3A2C7ED2-2013-74AB-6B77-8C37A3E75B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2A076AEC-E753-7450-0638-F8911598220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1388EA40-0677-6CFA-446A-22AAA0E55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48481952-5BDF-6FA7-FF48-A23F85C08D7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D67FCD8-9DDE-40B0-B9D4-0062AD065490}"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A506-A56C-3A2A-1EA4-68B5B838DE3E}"/>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22329633-6BC2-BF36-FB98-1A9D90EEBD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3</a:t>
            </a:fld>
            <a:endParaRPr lang="en-US" altLang="it-IT" sz="1300">
              <a:solidFill>
                <a:schemeClr val="tx1"/>
              </a:solidFill>
            </a:endParaRPr>
          </a:p>
        </p:txBody>
      </p:sp>
      <p:sp>
        <p:nvSpPr>
          <p:cNvPr id="5123" name="Rectangle 2">
            <a:extLst>
              <a:ext uri="{FF2B5EF4-FFF2-40B4-BE49-F238E27FC236}">
                <a16:creationId xmlns:a16="http://schemas.microsoft.com/office/drawing/2014/main" id="{224CD3BF-D1B7-6483-D701-75C40E599B3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B4838D9-A193-15A2-34BF-C6A6CE676F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extLst>
      <p:ext uri="{BB962C8B-B14F-4D97-AF65-F5344CB8AC3E}">
        <p14:creationId xmlns:p14="http://schemas.microsoft.com/office/powerpoint/2010/main" val="330035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9D68230-69B5-84AE-9050-5A2532114A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2000">
                <a:solidFill>
                  <a:schemeClr val="tx1"/>
                </a:solidFill>
                <a:latin typeface="Arial" panose="020B0604020202020204" pitchFamily="34" charset="0"/>
                <a:cs typeface="Arial" panose="020B0604020202020204" pitchFamily="34" charset="0"/>
              </a:defRPr>
            </a:lvl1pPr>
            <a:lvl2pPr marL="742950" indent="-285750" defTabSz="990600">
              <a:defRPr sz="2000">
                <a:solidFill>
                  <a:schemeClr val="tx1"/>
                </a:solidFill>
                <a:latin typeface="Arial" panose="020B0604020202020204" pitchFamily="34" charset="0"/>
                <a:cs typeface="Arial" panose="020B0604020202020204" pitchFamily="34" charset="0"/>
              </a:defRPr>
            </a:lvl2pPr>
            <a:lvl3pPr marL="1143000" indent="-228600" defTabSz="990600">
              <a:defRPr sz="2000">
                <a:solidFill>
                  <a:schemeClr val="tx1"/>
                </a:solidFill>
                <a:latin typeface="Arial" panose="020B0604020202020204" pitchFamily="34" charset="0"/>
                <a:cs typeface="Arial" panose="020B0604020202020204" pitchFamily="34" charset="0"/>
              </a:defRPr>
            </a:lvl3pPr>
            <a:lvl4pPr marL="1600200" indent="-228600" defTabSz="990600">
              <a:defRPr sz="2000">
                <a:solidFill>
                  <a:schemeClr val="tx1"/>
                </a:solidFill>
                <a:latin typeface="Arial" panose="020B0604020202020204" pitchFamily="34" charset="0"/>
                <a:cs typeface="Arial" panose="020B0604020202020204" pitchFamily="34" charset="0"/>
              </a:defRPr>
            </a:lvl4pPr>
            <a:lvl5pPr marL="2057400" indent="-228600" defTabSz="990600">
              <a:defRPr sz="20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D5C71016-15CC-4C0F-8894-873908CC0ACD}" type="slidenum">
              <a:rPr lang="en-AU" altLang="it-IT" sz="1300" smtClean="0"/>
              <a:pPr/>
              <a:t>5</a:t>
            </a:fld>
            <a:endParaRPr lang="en-AU" altLang="it-IT" sz="1300"/>
          </a:p>
        </p:txBody>
      </p:sp>
      <p:sp>
        <p:nvSpPr>
          <p:cNvPr id="39939" name="Rectangle 2">
            <a:extLst>
              <a:ext uri="{FF2B5EF4-FFF2-40B4-BE49-F238E27FC236}">
                <a16:creationId xmlns:a16="http://schemas.microsoft.com/office/drawing/2014/main" id="{9E75D2FE-EA05-4D9E-A685-3667E706B46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53CD7079-A9C8-79F7-EDD0-A1AA4CD55B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614E369-FD84-FB27-DEB8-1D9EA29715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8</a:t>
            </a:fld>
            <a:endParaRPr lang="en-US" altLang="it-IT" sz="1300">
              <a:solidFill>
                <a:schemeClr val="tx1"/>
              </a:solidFill>
            </a:endParaRPr>
          </a:p>
        </p:txBody>
      </p:sp>
      <p:sp>
        <p:nvSpPr>
          <p:cNvPr id="5123" name="Rectangle 2">
            <a:extLst>
              <a:ext uri="{FF2B5EF4-FFF2-40B4-BE49-F238E27FC236}">
                <a16:creationId xmlns:a16="http://schemas.microsoft.com/office/drawing/2014/main" id="{3CCEA6B3-BB17-6C10-A172-62D807EB7AD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170EA95-E1BE-DA8C-9F97-6FB32E0B26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1D67FCD8-9DDE-40B0-B9D4-0062AD065490}" type="slidenum">
              <a:rPr lang="pl-PL" altLang="it-IT" smtClean="0"/>
              <a:pPr>
                <a:defRPr/>
              </a:pPr>
              <a:t>17</a:t>
            </a:fld>
            <a:endParaRPr lang="pl-PL" altLang="it-IT"/>
          </a:p>
        </p:txBody>
      </p:sp>
    </p:spTree>
    <p:extLst>
      <p:ext uri="{BB962C8B-B14F-4D97-AF65-F5344CB8AC3E}">
        <p14:creationId xmlns:p14="http://schemas.microsoft.com/office/powerpoint/2010/main" val="298044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1D67FCD8-9DDE-40B0-B9D4-0062AD065490}" type="slidenum">
              <a:rPr lang="pl-PL" altLang="it-IT" smtClean="0"/>
              <a:pPr>
                <a:defRPr/>
              </a:pPr>
              <a:t>20</a:t>
            </a:fld>
            <a:endParaRPr lang="pl-PL" altLang="it-IT"/>
          </a:p>
        </p:txBody>
      </p:sp>
    </p:spTree>
    <p:extLst>
      <p:ext uri="{BB962C8B-B14F-4D97-AF65-F5344CB8AC3E}">
        <p14:creationId xmlns:p14="http://schemas.microsoft.com/office/powerpoint/2010/main" val="204071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763B77E-2098-D0F3-48B5-3AD52EFCD2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2000">
                <a:solidFill>
                  <a:schemeClr val="tx1"/>
                </a:solidFill>
                <a:latin typeface="Arial" panose="020B0604020202020204" pitchFamily="34" charset="0"/>
                <a:cs typeface="Arial" panose="020B0604020202020204" pitchFamily="34" charset="0"/>
              </a:defRPr>
            </a:lvl1pPr>
            <a:lvl2pPr marL="742950" indent="-285750" defTabSz="990600">
              <a:defRPr sz="2000">
                <a:solidFill>
                  <a:schemeClr val="tx1"/>
                </a:solidFill>
                <a:latin typeface="Arial" panose="020B0604020202020204" pitchFamily="34" charset="0"/>
                <a:cs typeface="Arial" panose="020B0604020202020204" pitchFamily="34" charset="0"/>
              </a:defRPr>
            </a:lvl2pPr>
            <a:lvl3pPr marL="1143000" indent="-228600" defTabSz="990600">
              <a:defRPr sz="2000">
                <a:solidFill>
                  <a:schemeClr val="tx1"/>
                </a:solidFill>
                <a:latin typeface="Arial" panose="020B0604020202020204" pitchFamily="34" charset="0"/>
                <a:cs typeface="Arial" panose="020B0604020202020204" pitchFamily="34" charset="0"/>
              </a:defRPr>
            </a:lvl3pPr>
            <a:lvl4pPr marL="1600200" indent="-228600" defTabSz="990600">
              <a:defRPr sz="2000">
                <a:solidFill>
                  <a:schemeClr val="tx1"/>
                </a:solidFill>
                <a:latin typeface="Arial" panose="020B0604020202020204" pitchFamily="34" charset="0"/>
                <a:cs typeface="Arial" panose="020B0604020202020204" pitchFamily="34" charset="0"/>
              </a:defRPr>
            </a:lvl4pPr>
            <a:lvl5pPr marL="2057400" indent="-228600" defTabSz="990600">
              <a:defRPr sz="20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B58EC13-3912-44B4-8B08-4A70774B4BBA}" type="slidenum">
              <a:rPr lang="en-AU" altLang="it-IT" sz="1300" smtClean="0"/>
              <a:pPr/>
              <a:t>24</a:t>
            </a:fld>
            <a:endParaRPr lang="en-AU" altLang="it-IT" sz="1300"/>
          </a:p>
        </p:txBody>
      </p:sp>
      <p:sp>
        <p:nvSpPr>
          <p:cNvPr id="9219" name="Rectangle 2">
            <a:extLst>
              <a:ext uri="{FF2B5EF4-FFF2-40B4-BE49-F238E27FC236}">
                <a16:creationId xmlns:a16="http://schemas.microsoft.com/office/drawing/2014/main" id="{E610E89B-741B-5172-BC52-CA400BA30A0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505384F-1B36-4427-B557-AF15390126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B1B6741-3BC9-8504-72C8-C81D6C8DA5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2000">
                <a:solidFill>
                  <a:schemeClr val="tx1"/>
                </a:solidFill>
                <a:latin typeface="Arial" panose="020B0604020202020204" pitchFamily="34" charset="0"/>
                <a:cs typeface="Arial" panose="020B0604020202020204" pitchFamily="34" charset="0"/>
              </a:defRPr>
            </a:lvl1pPr>
            <a:lvl2pPr marL="742950" indent="-285750" defTabSz="990600">
              <a:defRPr sz="2000">
                <a:solidFill>
                  <a:schemeClr val="tx1"/>
                </a:solidFill>
                <a:latin typeface="Arial" panose="020B0604020202020204" pitchFamily="34" charset="0"/>
                <a:cs typeface="Arial" panose="020B0604020202020204" pitchFamily="34" charset="0"/>
              </a:defRPr>
            </a:lvl2pPr>
            <a:lvl3pPr marL="1143000" indent="-228600" defTabSz="990600">
              <a:defRPr sz="2000">
                <a:solidFill>
                  <a:schemeClr val="tx1"/>
                </a:solidFill>
                <a:latin typeface="Arial" panose="020B0604020202020204" pitchFamily="34" charset="0"/>
                <a:cs typeface="Arial" panose="020B0604020202020204" pitchFamily="34" charset="0"/>
              </a:defRPr>
            </a:lvl3pPr>
            <a:lvl4pPr marL="1600200" indent="-228600" defTabSz="990600">
              <a:defRPr sz="2000">
                <a:solidFill>
                  <a:schemeClr val="tx1"/>
                </a:solidFill>
                <a:latin typeface="Arial" panose="020B0604020202020204" pitchFamily="34" charset="0"/>
                <a:cs typeface="Arial" panose="020B0604020202020204" pitchFamily="34" charset="0"/>
              </a:defRPr>
            </a:lvl4pPr>
            <a:lvl5pPr marL="2057400" indent="-228600" defTabSz="990600">
              <a:defRPr sz="20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9116C84C-7068-4EE7-BD16-802D1BEB8BA3}" type="slidenum">
              <a:rPr lang="en-AU" altLang="it-IT" sz="1300" smtClean="0"/>
              <a:pPr/>
              <a:t>25</a:t>
            </a:fld>
            <a:endParaRPr lang="en-AU" altLang="it-IT" sz="1300"/>
          </a:p>
        </p:txBody>
      </p:sp>
      <p:sp>
        <p:nvSpPr>
          <p:cNvPr id="41987" name="Rectangle 2">
            <a:extLst>
              <a:ext uri="{FF2B5EF4-FFF2-40B4-BE49-F238E27FC236}">
                <a16:creationId xmlns:a16="http://schemas.microsoft.com/office/drawing/2014/main" id="{3DC9EBF0-5A9F-0C09-A3AB-15B6A52C1A5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E7F3987-F2C3-694D-7549-84D636AFBF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ED143B3-7E21-8CED-5CC2-B7E3D7ABA9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2000">
                <a:solidFill>
                  <a:schemeClr val="tx1"/>
                </a:solidFill>
                <a:latin typeface="Arial" panose="020B0604020202020204" pitchFamily="34" charset="0"/>
                <a:cs typeface="Arial" panose="020B0604020202020204" pitchFamily="34" charset="0"/>
              </a:defRPr>
            </a:lvl1pPr>
            <a:lvl2pPr marL="742950" indent="-285750" defTabSz="990600">
              <a:defRPr sz="2000">
                <a:solidFill>
                  <a:schemeClr val="tx1"/>
                </a:solidFill>
                <a:latin typeface="Arial" panose="020B0604020202020204" pitchFamily="34" charset="0"/>
                <a:cs typeface="Arial" panose="020B0604020202020204" pitchFamily="34" charset="0"/>
              </a:defRPr>
            </a:lvl2pPr>
            <a:lvl3pPr marL="1143000" indent="-228600" defTabSz="990600">
              <a:defRPr sz="2000">
                <a:solidFill>
                  <a:schemeClr val="tx1"/>
                </a:solidFill>
                <a:latin typeface="Arial" panose="020B0604020202020204" pitchFamily="34" charset="0"/>
                <a:cs typeface="Arial" panose="020B0604020202020204" pitchFamily="34" charset="0"/>
              </a:defRPr>
            </a:lvl3pPr>
            <a:lvl4pPr marL="1600200" indent="-228600" defTabSz="990600">
              <a:defRPr sz="2000">
                <a:solidFill>
                  <a:schemeClr val="tx1"/>
                </a:solidFill>
                <a:latin typeface="Arial" panose="020B0604020202020204" pitchFamily="34" charset="0"/>
                <a:cs typeface="Arial" panose="020B0604020202020204" pitchFamily="34" charset="0"/>
              </a:defRPr>
            </a:lvl4pPr>
            <a:lvl5pPr marL="2057400" indent="-228600" defTabSz="990600">
              <a:defRPr sz="20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48A35EF6-A35E-4F34-A021-7161ABE44582}" type="slidenum">
              <a:rPr lang="en-AU" altLang="it-IT" sz="1300" smtClean="0"/>
              <a:pPr/>
              <a:t>26</a:t>
            </a:fld>
            <a:endParaRPr lang="en-AU" altLang="it-IT" sz="1300"/>
          </a:p>
        </p:txBody>
      </p:sp>
      <p:sp>
        <p:nvSpPr>
          <p:cNvPr id="96259" name="Rectangle 2">
            <a:extLst>
              <a:ext uri="{FF2B5EF4-FFF2-40B4-BE49-F238E27FC236}">
                <a16:creationId xmlns:a16="http://schemas.microsoft.com/office/drawing/2014/main" id="{A4A55FE8-FAE1-8BF2-F470-7091B562045D}"/>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49EA3D31-4A73-2EB2-6FC6-E64070CB04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562EA9A-507D-474C-BF04-3FC720D1049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0C59993C-C1AD-8973-F96E-9A26C43D07D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3AAAD66-A759-1B82-F055-5065AB68A2BD}"/>
              </a:ext>
            </a:extLst>
          </p:cNvPr>
          <p:cNvSpPr>
            <a:spLocks noGrp="1" noChangeArrowheads="1"/>
          </p:cNvSpPr>
          <p:nvPr>
            <p:ph type="sldNum" sz="quarter" idx="12"/>
          </p:nvPr>
        </p:nvSpPr>
        <p:spPr>
          <a:ln/>
        </p:spPr>
        <p:txBody>
          <a:bodyPr/>
          <a:lstStyle>
            <a:lvl1pPr>
              <a:defRPr/>
            </a:lvl1pPr>
          </a:lstStyle>
          <a:p>
            <a:pPr>
              <a:defRPr/>
            </a:pPr>
            <a:fld id="{E134AAEE-8024-44B9-BEB4-B07CC19E4E01}" type="slidenum">
              <a:rPr lang="en-AU" altLang="it-IT"/>
              <a:pPr>
                <a:defRPr/>
              </a:pPr>
              <a:t>‹#›</a:t>
            </a:fld>
            <a:endParaRPr lang="en-AU" altLang="it-IT"/>
          </a:p>
        </p:txBody>
      </p:sp>
    </p:spTree>
    <p:extLst>
      <p:ext uri="{BB962C8B-B14F-4D97-AF65-F5344CB8AC3E}">
        <p14:creationId xmlns:p14="http://schemas.microsoft.com/office/powerpoint/2010/main" val="344481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DF7366-1FF8-BD2D-AFD3-9298575F14D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FDC0D2-151D-8830-7361-7C63425ECCD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40116B8C-4EA1-47A8-F7B2-CFB66156341F}"/>
              </a:ext>
            </a:extLst>
          </p:cNvPr>
          <p:cNvSpPr>
            <a:spLocks noGrp="1" noChangeArrowheads="1"/>
          </p:cNvSpPr>
          <p:nvPr>
            <p:ph type="sldNum" sz="quarter" idx="12"/>
          </p:nvPr>
        </p:nvSpPr>
        <p:spPr>
          <a:ln/>
        </p:spPr>
        <p:txBody>
          <a:bodyPr/>
          <a:lstStyle>
            <a:lvl1pPr>
              <a:defRPr/>
            </a:lvl1pPr>
          </a:lstStyle>
          <a:p>
            <a:pPr>
              <a:defRPr/>
            </a:pPr>
            <a:fld id="{0D82A258-40F7-408D-8B48-0737CFA74398}" type="slidenum">
              <a:rPr lang="en-AU" altLang="it-IT"/>
              <a:pPr>
                <a:defRPr/>
              </a:pPr>
              <a:t>‹#›</a:t>
            </a:fld>
            <a:endParaRPr lang="en-AU" altLang="it-IT"/>
          </a:p>
        </p:txBody>
      </p:sp>
    </p:spTree>
    <p:extLst>
      <p:ext uri="{BB962C8B-B14F-4D97-AF65-F5344CB8AC3E}">
        <p14:creationId xmlns:p14="http://schemas.microsoft.com/office/powerpoint/2010/main" val="1757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506CE3-8763-C500-F39B-451173EFFA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2D8B083-E753-BB99-1835-EE86186178E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D5C93C9-E45F-9576-A9B5-076BF843ACA9}"/>
              </a:ext>
            </a:extLst>
          </p:cNvPr>
          <p:cNvSpPr>
            <a:spLocks noGrp="1" noChangeArrowheads="1"/>
          </p:cNvSpPr>
          <p:nvPr>
            <p:ph type="sldNum" sz="quarter" idx="12"/>
          </p:nvPr>
        </p:nvSpPr>
        <p:spPr>
          <a:ln/>
        </p:spPr>
        <p:txBody>
          <a:bodyPr/>
          <a:lstStyle>
            <a:lvl1pPr>
              <a:defRPr/>
            </a:lvl1pPr>
          </a:lstStyle>
          <a:p>
            <a:pPr>
              <a:defRPr/>
            </a:pPr>
            <a:fld id="{11AC91AA-8358-4841-9639-B017B939AF79}" type="slidenum">
              <a:rPr lang="en-AU" altLang="it-IT"/>
              <a:pPr>
                <a:defRPr/>
              </a:pPr>
              <a:t>‹#›</a:t>
            </a:fld>
            <a:endParaRPr lang="en-AU" altLang="it-IT"/>
          </a:p>
        </p:txBody>
      </p:sp>
    </p:spTree>
    <p:extLst>
      <p:ext uri="{BB962C8B-B14F-4D97-AF65-F5344CB8AC3E}">
        <p14:creationId xmlns:p14="http://schemas.microsoft.com/office/powerpoint/2010/main" val="13727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55BE03A4-85BA-FFB1-BD4E-D9380EF5F31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7D913CF-A137-00DD-F044-F746A97BDCE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1B1463D-D0B0-45E5-BBC2-ED84794F1300}"/>
              </a:ext>
            </a:extLst>
          </p:cNvPr>
          <p:cNvSpPr>
            <a:spLocks noGrp="1" noChangeArrowheads="1"/>
          </p:cNvSpPr>
          <p:nvPr>
            <p:ph type="sldNum" sz="quarter" idx="12"/>
          </p:nvPr>
        </p:nvSpPr>
        <p:spPr>
          <a:ln/>
        </p:spPr>
        <p:txBody>
          <a:bodyPr/>
          <a:lstStyle>
            <a:lvl1pPr>
              <a:defRPr/>
            </a:lvl1pPr>
          </a:lstStyle>
          <a:p>
            <a:pPr>
              <a:defRPr/>
            </a:pPr>
            <a:fld id="{3B710820-B80B-499B-8A73-ABF3B5998298}" type="slidenum">
              <a:rPr lang="en-AU" altLang="it-IT"/>
              <a:pPr>
                <a:defRPr/>
              </a:pPr>
              <a:t>‹#›</a:t>
            </a:fld>
            <a:endParaRPr lang="en-AU" altLang="it-IT"/>
          </a:p>
        </p:txBody>
      </p:sp>
    </p:spTree>
    <p:extLst>
      <p:ext uri="{BB962C8B-B14F-4D97-AF65-F5344CB8AC3E}">
        <p14:creationId xmlns:p14="http://schemas.microsoft.com/office/powerpoint/2010/main" val="15621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A27F4DF3-B3D0-24C3-832A-61430DB6F57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907048D-591B-F771-DC26-EF75C9CD353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B259CF4-EB7F-3D28-10F4-AEA458513C92}"/>
              </a:ext>
            </a:extLst>
          </p:cNvPr>
          <p:cNvSpPr>
            <a:spLocks noGrp="1" noChangeArrowheads="1"/>
          </p:cNvSpPr>
          <p:nvPr>
            <p:ph type="sldNum" sz="quarter" idx="12"/>
          </p:nvPr>
        </p:nvSpPr>
        <p:spPr>
          <a:ln/>
        </p:spPr>
        <p:txBody>
          <a:bodyPr/>
          <a:lstStyle>
            <a:lvl1pPr>
              <a:defRPr/>
            </a:lvl1pPr>
          </a:lstStyle>
          <a:p>
            <a:pPr>
              <a:defRPr/>
            </a:pPr>
            <a:fld id="{5BEC338E-2015-4B8D-A5CB-4DB88A5AF45A}" type="slidenum">
              <a:rPr lang="en-AU" altLang="it-IT"/>
              <a:pPr>
                <a:defRPr/>
              </a:pPr>
              <a:t>‹#›</a:t>
            </a:fld>
            <a:endParaRPr lang="en-AU" altLang="it-IT"/>
          </a:p>
        </p:txBody>
      </p:sp>
    </p:spTree>
    <p:extLst>
      <p:ext uri="{BB962C8B-B14F-4D97-AF65-F5344CB8AC3E}">
        <p14:creationId xmlns:p14="http://schemas.microsoft.com/office/powerpoint/2010/main" val="21178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D783E0A9-0ED9-9882-7952-701B218041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64F972C-0F01-180B-65F3-11FB070C2F6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0B1EA40E-59B2-E35B-A873-D9937E8B60C5}"/>
              </a:ext>
            </a:extLst>
          </p:cNvPr>
          <p:cNvSpPr>
            <a:spLocks noGrp="1" noChangeArrowheads="1"/>
          </p:cNvSpPr>
          <p:nvPr>
            <p:ph type="sldNum" sz="quarter" idx="12"/>
          </p:nvPr>
        </p:nvSpPr>
        <p:spPr>
          <a:ln/>
        </p:spPr>
        <p:txBody>
          <a:bodyPr/>
          <a:lstStyle>
            <a:lvl1pPr>
              <a:defRPr/>
            </a:lvl1pPr>
          </a:lstStyle>
          <a:p>
            <a:pPr>
              <a:defRPr/>
            </a:pPr>
            <a:fld id="{614C6B94-3E67-4C97-B9FC-5B3B9607BE23}" type="slidenum">
              <a:rPr lang="en-AU" altLang="it-IT"/>
              <a:pPr>
                <a:defRPr/>
              </a:pPr>
              <a:t>‹#›</a:t>
            </a:fld>
            <a:endParaRPr lang="en-AU" altLang="it-IT"/>
          </a:p>
        </p:txBody>
      </p:sp>
    </p:spTree>
    <p:extLst>
      <p:ext uri="{BB962C8B-B14F-4D97-AF65-F5344CB8AC3E}">
        <p14:creationId xmlns:p14="http://schemas.microsoft.com/office/powerpoint/2010/main" val="20566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7B8FE648-5234-0E21-EBB8-8431CC27472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B935EF5D-A107-BF1D-BB66-2CEDBA56FD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7EB65979-6E13-2178-151E-D05DBEE30F0C}"/>
              </a:ext>
            </a:extLst>
          </p:cNvPr>
          <p:cNvSpPr>
            <a:spLocks noGrp="1" noChangeArrowheads="1"/>
          </p:cNvSpPr>
          <p:nvPr>
            <p:ph type="sldNum" sz="quarter" idx="12"/>
          </p:nvPr>
        </p:nvSpPr>
        <p:spPr>
          <a:ln/>
        </p:spPr>
        <p:txBody>
          <a:bodyPr/>
          <a:lstStyle>
            <a:lvl1pPr>
              <a:defRPr/>
            </a:lvl1pPr>
          </a:lstStyle>
          <a:p>
            <a:pPr>
              <a:defRPr/>
            </a:pPr>
            <a:fld id="{6C4EF242-A1CB-4712-9AEF-F7C95C0F39A6}" type="slidenum">
              <a:rPr lang="en-AU" altLang="it-IT"/>
              <a:pPr>
                <a:defRPr/>
              </a:pPr>
              <a:t>‹#›</a:t>
            </a:fld>
            <a:endParaRPr lang="en-AU" altLang="it-IT"/>
          </a:p>
        </p:txBody>
      </p:sp>
    </p:spTree>
    <p:extLst>
      <p:ext uri="{BB962C8B-B14F-4D97-AF65-F5344CB8AC3E}">
        <p14:creationId xmlns:p14="http://schemas.microsoft.com/office/powerpoint/2010/main" val="18885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EB1BA86-D3BD-9DB1-09B1-6826760D1BF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1E44B195-29BE-5B81-8F94-645FDDF2DF6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1C762EB6-B8F5-4A09-3DFF-5331FCACBC86}"/>
              </a:ext>
            </a:extLst>
          </p:cNvPr>
          <p:cNvSpPr>
            <a:spLocks noGrp="1" noChangeArrowheads="1"/>
          </p:cNvSpPr>
          <p:nvPr>
            <p:ph type="sldNum" sz="quarter" idx="12"/>
          </p:nvPr>
        </p:nvSpPr>
        <p:spPr>
          <a:ln/>
        </p:spPr>
        <p:txBody>
          <a:bodyPr/>
          <a:lstStyle>
            <a:lvl1pPr>
              <a:defRPr/>
            </a:lvl1pPr>
          </a:lstStyle>
          <a:p>
            <a:pPr>
              <a:defRPr/>
            </a:pPr>
            <a:fld id="{64494877-F777-44E5-8D24-630EF139F2AF}" type="slidenum">
              <a:rPr lang="en-AU" altLang="it-IT"/>
              <a:pPr>
                <a:defRPr/>
              </a:pPr>
              <a:t>‹#›</a:t>
            </a:fld>
            <a:endParaRPr lang="en-AU" altLang="it-IT"/>
          </a:p>
        </p:txBody>
      </p:sp>
    </p:spTree>
    <p:extLst>
      <p:ext uri="{BB962C8B-B14F-4D97-AF65-F5344CB8AC3E}">
        <p14:creationId xmlns:p14="http://schemas.microsoft.com/office/powerpoint/2010/main" val="14825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CA73EE-3A04-F305-7D27-6301E85EA73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C4E5366B-8DFB-E26B-8A22-F312EB7211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7156386F-E4B3-DBDD-F095-26D2511FA28E}"/>
              </a:ext>
            </a:extLst>
          </p:cNvPr>
          <p:cNvSpPr>
            <a:spLocks noGrp="1" noChangeArrowheads="1"/>
          </p:cNvSpPr>
          <p:nvPr>
            <p:ph type="sldNum" sz="quarter" idx="12"/>
          </p:nvPr>
        </p:nvSpPr>
        <p:spPr>
          <a:ln/>
        </p:spPr>
        <p:txBody>
          <a:bodyPr/>
          <a:lstStyle>
            <a:lvl1pPr>
              <a:defRPr/>
            </a:lvl1pPr>
          </a:lstStyle>
          <a:p>
            <a:pPr>
              <a:defRPr/>
            </a:pPr>
            <a:fld id="{2F61B863-E573-4F80-BDEB-F94A51D763A4}" type="slidenum">
              <a:rPr lang="en-AU" altLang="it-IT"/>
              <a:pPr>
                <a:defRPr/>
              </a:pPr>
              <a:t>‹#›</a:t>
            </a:fld>
            <a:endParaRPr lang="en-AU" altLang="it-IT"/>
          </a:p>
        </p:txBody>
      </p:sp>
    </p:spTree>
    <p:extLst>
      <p:ext uri="{BB962C8B-B14F-4D97-AF65-F5344CB8AC3E}">
        <p14:creationId xmlns:p14="http://schemas.microsoft.com/office/powerpoint/2010/main" val="42212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9F25AF2-EF07-BB89-73DA-AFE5854054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1ECE75D-60F5-7FCB-9E25-10E12CBFF12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B7AC206-1169-9369-D114-A016FA9F9259}"/>
              </a:ext>
            </a:extLst>
          </p:cNvPr>
          <p:cNvSpPr>
            <a:spLocks noGrp="1" noChangeArrowheads="1"/>
          </p:cNvSpPr>
          <p:nvPr>
            <p:ph type="sldNum" sz="quarter" idx="12"/>
          </p:nvPr>
        </p:nvSpPr>
        <p:spPr>
          <a:ln/>
        </p:spPr>
        <p:txBody>
          <a:bodyPr/>
          <a:lstStyle>
            <a:lvl1pPr>
              <a:defRPr/>
            </a:lvl1pPr>
          </a:lstStyle>
          <a:p>
            <a:pPr>
              <a:defRPr/>
            </a:pPr>
            <a:fld id="{76DE90A2-B823-4074-80F4-D241854808CE}" type="slidenum">
              <a:rPr lang="en-AU" altLang="it-IT"/>
              <a:pPr>
                <a:defRPr/>
              </a:pPr>
              <a:t>‹#›</a:t>
            </a:fld>
            <a:endParaRPr lang="en-AU" altLang="it-IT"/>
          </a:p>
        </p:txBody>
      </p:sp>
    </p:spTree>
    <p:extLst>
      <p:ext uri="{BB962C8B-B14F-4D97-AF65-F5344CB8AC3E}">
        <p14:creationId xmlns:p14="http://schemas.microsoft.com/office/powerpoint/2010/main" val="300951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0BC7733-7165-0326-9EC3-4C50F16A05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2A3A5C5-9CEA-EE8A-9FC2-35AE29B772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3D8A488E-01D6-2C36-A141-2940531F4991}"/>
              </a:ext>
            </a:extLst>
          </p:cNvPr>
          <p:cNvSpPr>
            <a:spLocks noGrp="1" noChangeArrowheads="1"/>
          </p:cNvSpPr>
          <p:nvPr>
            <p:ph type="sldNum" sz="quarter" idx="12"/>
          </p:nvPr>
        </p:nvSpPr>
        <p:spPr>
          <a:ln/>
        </p:spPr>
        <p:txBody>
          <a:bodyPr/>
          <a:lstStyle>
            <a:lvl1pPr>
              <a:defRPr/>
            </a:lvl1pPr>
          </a:lstStyle>
          <a:p>
            <a:pPr>
              <a:defRPr/>
            </a:pPr>
            <a:fld id="{29F35E08-A5A2-453B-9F41-7D3EA04700CD}" type="slidenum">
              <a:rPr lang="en-AU" altLang="it-IT"/>
              <a:pPr>
                <a:defRPr/>
              </a:pPr>
              <a:t>‹#›</a:t>
            </a:fld>
            <a:endParaRPr lang="en-AU" altLang="it-IT"/>
          </a:p>
        </p:txBody>
      </p:sp>
    </p:spTree>
    <p:extLst>
      <p:ext uri="{BB962C8B-B14F-4D97-AF65-F5344CB8AC3E}">
        <p14:creationId xmlns:p14="http://schemas.microsoft.com/office/powerpoint/2010/main" val="63187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673C90-6C06-34CC-3E47-CB8065022D5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1238A0BD-9A23-667C-658D-C96B8D74E71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2A6D4D35-6EB9-B446-C9C0-0F139E255CD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D72DAC0-1B8B-EF1F-4137-B0FEDAA4E53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CB2BB452-626F-9783-06E6-6FC4DD329EE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3336C58D-C9DE-4DC9-A650-29C0A4DE6BD2}"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Conic_section" TargetMode="External"/><Relationship Id="rId7" Type="http://schemas.openxmlformats.org/officeDocument/2006/relationships/image" Target="../media/image10.png"/><Relationship Id="rId2" Type="http://schemas.openxmlformats.org/officeDocument/2006/relationships/hyperlink" Target="https://commons.wikimedia.org/w/index.php?curid=18556148"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en.wikipedia.org/wiki/Ellip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ydaktyka.fizyka.umk.pl/Wystawy_archiwum/z_omegi/tecza.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pl.m.wikipedia.org/wiki/Plik:Descartes_Rainbow.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hyperlink" Target="https://pl.wikipedia.org/wiki/Ren%C3%A9_Descart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s://archive.org/download/discoursdel00desc/discoursdel00desc.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hyperlink" Target="https://www.fujielectric.fr/en/blog/conversions-pressure-units-everything-you-need-know" TargetMode="External"/><Relationship Id="rId7" Type="http://schemas.openxmlformats.org/officeDocument/2006/relationships/image" Target="../media/image37.png"/><Relationship Id="rId2" Type="http://schemas.openxmlformats.org/officeDocument/2006/relationships/hyperlink" Target="https://weather.metoffice.gov.uk/maps-and-charts/surface-pressure"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hyperlink" Target="https://en.wikipedia.org/wiki/Pascal%27s_law#/media/File:Pascal's_Barrel.p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hyperlink" Target="https://www.filosofico.net/cartesiodiscorsometodo.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filosofico.net/cartesiodiscorsometodo.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39AB6D-C6DB-7FB5-A49A-362164384D84}"/>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dirty="0"/>
              <a:t>Filozofia przyrody</a:t>
            </a:r>
            <a:endParaRPr lang="en-AU" altLang="it-IT" sz="4400" dirty="0"/>
          </a:p>
        </p:txBody>
      </p:sp>
      <p:sp>
        <p:nvSpPr>
          <p:cNvPr id="3075" name="Rectangle 3">
            <a:extLst>
              <a:ext uri="{FF2B5EF4-FFF2-40B4-BE49-F238E27FC236}">
                <a16:creationId xmlns:a16="http://schemas.microsoft.com/office/drawing/2014/main" id="{EA5F857C-7B07-24F5-1A5B-817261594CD6}"/>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dirty="0"/>
              <a:t>Wykład XII „Cogito, ergo sum” (1647)</a:t>
            </a:r>
          </a:p>
          <a:p>
            <a:pPr eaLnBrk="1" hangingPunct="1">
              <a:lnSpc>
                <a:spcPct val="90000"/>
              </a:lnSpc>
            </a:pPr>
            <a:endParaRPr lang="pl-PL" altLang="it-IT" dirty="0"/>
          </a:p>
          <a:p>
            <a:pPr eaLnBrk="1" hangingPunct="1">
              <a:lnSpc>
                <a:spcPct val="90000"/>
              </a:lnSpc>
            </a:pPr>
            <a:r>
              <a:rPr lang="pl-PL" altLang="it-IT" dirty="0"/>
              <a:t>Kartezjusz, Pascal</a:t>
            </a:r>
            <a:r>
              <a:rPr lang="pl-PL" altLang="it-IT" dirty="0">
                <a:solidFill>
                  <a:schemeClr val="bg1">
                    <a:lumMod val="50000"/>
                  </a:schemeClr>
                </a:solidFill>
              </a:rPr>
              <a:t>, Leibniz, Newton*</a:t>
            </a:r>
          </a:p>
          <a:p>
            <a:pPr eaLnBrk="1" hangingPunct="1">
              <a:lnSpc>
                <a:spcPct val="90000"/>
              </a:lnSpc>
            </a:pPr>
            <a:endParaRPr lang="pl-PL" altLang="it-IT" dirty="0"/>
          </a:p>
          <a:p>
            <a:pPr eaLnBrk="1" hangingPunct="1">
              <a:lnSpc>
                <a:spcPct val="90000"/>
              </a:lnSpc>
            </a:pPr>
            <a:endParaRPr lang="pl-PL" altLang="it-IT" dirty="0"/>
          </a:p>
          <a:p>
            <a:pPr eaLnBrk="1" hangingPunct="1">
              <a:lnSpc>
                <a:spcPct val="90000"/>
              </a:lnSpc>
            </a:pPr>
            <a:r>
              <a:rPr lang="pl-PL" altLang="it-IT" sz="2000" dirty="0">
                <a:ea typeface="Arial Unicode MS" pitchFamily="34" charset="-128"/>
              </a:rPr>
              <a:t>Prof. dr hab. inż. Grzegorz Karwasz</a:t>
            </a:r>
          </a:p>
          <a:p>
            <a:pPr eaLnBrk="1" hangingPunct="1">
              <a:lnSpc>
                <a:spcPct val="90000"/>
              </a:lnSpc>
            </a:pPr>
            <a:r>
              <a:rPr lang="pl-PL" altLang="it-IT" sz="2000" i="1" dirty="0">
                <a:ea typeface="Arial Unicode MS" pitchFamily="34" charset="-128"/>
              </a:rPr>
              <a:t>Uniwersytet Mikołaja Kopernika w Toruniu</a:t>
            </a:r>
          </a:p>
          <a:p>
            <a:pPr eaLnBrk="1" hangingPunct="1">
              <a:lnSpc>
                <a:spcPct val="90000"/>
              </a:lnSpc>
            </a:pPr>
            <a:r>
              <a:rPr lang="pl-PL" altLang="it-IT" sz="2000" i="1" dirty="0" err="1">
                <a:ea typeface="Arial Unicode MS" pitchFamily="34" charset="-128"/>
              </a:rPr>
              <a:t>Universit</a:t>
            </a:r>
            <a:r>
              <a:rPr lang="it-IT" altLang="it-IT" sz="2000" i="1" dirty="0">
                <a:ea typeface="Arial Unicode MS" pitchFamily="34" charset="-128"/>
              </a:rPr>
              <a:t>à Degli Studi di Trento </a:t>
            </a:r>
            <a:r>
              <a:rPr lang="it-IT" altLang="it-IT" sz="2000" dirty="0">
                <a:ea typeface="Arial Unicode MS" pitchFamily="34" charset="-128"/>
              </a:rPr>
              <a:t>(1985-2006)</a:t>
            </a:r>
          </a:p>
          <a:p>
            <a:pPr eaLnBrk="1" hangingPunct="1">
              <a:lnSpc>
                <a:spcPct val="90000"/>
              </a:lnSpc>
            </a:pPr>
            <a:r>
              <a:rPr lang="pl-PL" altLang="it-IT" sz="2000" dirty="0">
                <a:ea typeface="Arial Unicode MS" pitchFamily="34" charset="-128"/>
              </a:rPr>
              <a:t>t</a:t>
            </a:r>
            <a:r>
              <a:rPr lang="it-IT" altLang="it-IT" sz="2000" dirty="0" err="1">
                <a:ea typeface="Arial Unicode MS" pitchFamily="34" charset="-128"/>
              </a:rPr>
              <a:t>udzie</a:t>
            </a:r>
            <a:r>
              <a:rPr lang="pl-PL" altLang="it-IT" sz="2000" dirty="0">
                <a:ea typeface="Arial Unicode MS" pitchFamily="34" charset="-128"/>
              </a:rPr>
              <a:t>ż kilka innych uczelni (Gdańsk, Detroit, Berlin, Paris etc.)</a:t>
            </a:r>
          </a:p>
          <a:p>
            <a:pPr eaLnBrk="1" hangingPunct="1">
              <a:lnSpc>
                <a:spcPct val="90000"/>
              </a:lnSpc>
            </a:pPr>
            <a:endParaRPr lang="pl-PL" altLang="it-IT" sz="2000" i="1" dirty="0">
              <a:ea typeface="Arial Unicode MS" pitchFamily="34" charset="-128"/>
            </a:endParaRPr>
          </a:p>
          <a:p>
            <a:pPr eaLnBrk="1" hangingPunct="1">
              <a:lnSpc>
                <a:spcPct val="90000"/>
              </a:lnSpc>
            </a:pPr>
            <a:endParaRPr lang="en-AU" altLang="it-IT" sz="2000" i="1" dirty="0">
              <a:ea typeface="Arial Unicode MS"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0649AB-28D7-67D5-2586-4838A28CDDE9}"/>
              </a:ext>
            </a:extLst>
          </p:cNvPr>
          <p:cNvSpPr>
            <a:spLocks noGrp="1"/>
          </p:cNvSpPr>
          <p:nvPr>
            <p:ph type="title"/>
          </p:nvPr>
        </p:nvSpPr>
        <p:spPr>
          <a:xfrm>
            <a:off x="457200" y="17113"/>
            <a:ext cx="8229600" cy="1143000"/>
          </a:xfrm>
        </p:spPr>
        <p:txBody>
          <a:bodyPr/>
          <a:lstStyle/>
          <a:p>
            <a:r>
              <a:rPr lang="pl-PL" sz="3600" dirty="0"/>
              <a:t>„Geometria analityczna”</a:t>
            </a:r>
            <a:endParaRPr lang="en-US" sz="3600" dirty="0"/>
          </a:p>
        </p:txBody>
      </p:sp>
      <p:sp>
        <p:nvSpPr>
          <p:cNvPr id="3" name="pole tekstowe 2">
            <a:extLst>
              <a:ext uri="{FF2B5EF4-FFF2-40B4-BE49-F238E27FC236}">
                <a16:creationId xmlns:a16="http://schemas.microsoft.com/office/drawing/2014/main" id="{83F432AC-EB69-5127-DA99-FFD1A975EE59}"/>
              </a:ext>
            </a:extLst>
          </p:cNvPr>
          <p:cNvSpPr txBox="1"/>
          <p:nvPr/>
        </p:nvSpPr>
        <p:spPr>
          <a:xfrm>
            <a:off x="355319" y="862763"/>
            <a:ext cx="9031905" cy="923330"/>
          </a:xfrm>
          <a:prstGeom prst="rect">
            <a:avLst/>
          </a:prstGeom>
          <a:noFill/>
        </p:spPr>
        <p:txBody>
          <a:bodyPr wrap="square" rtlCol="0">
            <a:spAutoFit/>
          </a:bodyPr>
          <a:lstStyle/>
          <a:p>
            <a:r>
              <a:rPr lang="pl-PL" sz="1800" dirty="0"/>
              <a:t>Dla Euklidesa krzywe, jak elipsa lub parabola, były </a:t>
            </a:r>
            <a:r>
              <a:rPr lang="pl-PL" sz="1800" i="1" dirty="0"/>
              <a:t>konstrukcjami</a:t>
            </a:r>
            <a:r>
              <a:rPr lang="pl-PL" sz="1800" dirty="0"/>
              <a:t> geometrycznymi</a:t>
            </a:r>
          </a:p>
          <a:p>
            <a:r>
              <a:rPr lang="pl-PL" sz="1800" dirty="0"/>
              <a:t>Np. elipsa jest miejscem geometrycznym punktów, których suma odległości od dwóch ognisk jest stała, a hiperbola – których różnica odległości jest stała</a:t>
            </a:r>
            <a:endParaRPr lang="en-US" sz="1800" dirty="0"/>
          </a:p>
        </p:txBody>
      </p:sp>
      <p:sp>
        <p:nvSpPr>
          <p:cNvPr id="4" name="pole tekstowe 3">
            <a:extLst>
              <a:ext uri="{FF2B5EF4-FFF2-40B4-BE49-F238E27FC236}">
                <a16:creationId xmlns:a16="http://schemas.microsoft.com/office/drawing/2014/main" id="{267999F9-A14B-A94A-1364-C0F50FBCC87D}"/>
              </a:ext>
            </a:extLst>
          </p:cNvPr>
          <p:cNvSpPr txBox="1"/>
          <p:nvPr/>
        </p:nvSpPr>
        <p:spPr>
          <a:xfrm>
            <a:off x="2917749" y="3596453"/>
            <a:ext cx="5900065" cy="923330"/>
          </a:xfrm>
          <a:prstGeom prst="rect">
            <a:avLst/>
          </a:prstGeom>
          <a:noFill/>
        </p:spPr>
        <p:txBody>
          <a:bodyPr wrap="square" rtlCol="0">
            <a:spAutoFit/>
          </a:bodyPr>
          <a:lstStyle/>
          <a:p>
            <a:r>
              <a:rPr lang="pl-PL" sz="1800" dirty="0"/>
              <a:t>Dla Keplera, i elipsa i hiperbola to krzywe </a:t>
            </a:r>
            <a:r>
              <a:rPr lang="pl-PL" sz="1800" i="1" dirty="0"/>
              <a:t>stożkowe</a:t>
            </a:r>
            <a:r>
              <a:rPr lang="pl-PL" sz="1800" dirty="0"/>
              <a:t>, czyli przecięcia stożka. Orbity planet są elipsami, a komet – niektórych elipsami a innych hiperbolami </a:t>
            </a:r>
            <a:endParaRPr lang="en-US" sz="1800" dirty="0"/>
          </a:p>
        </p:txBody>
      </p:sp>
      <p:sp>
        <p:nvSpPr>
          <p:cNvPr id="9" name="pole tekstowe 8">
            <a:extLst>
              <a:ext uri="{FF2B5EF4-FFF2-40B4-BE49-F238E27FC236}">
                <a16:creationId xmlns:a16="http://schemas.microsoft.com/office/drawing/2014/main" id="{33596C32-4379-7D9F-A296-15FB7903CC13}"/>
              </a:ext>
            </a:extLst>
          </p:cNvPr>
          <p:cNvSpPr txBox="1"/>
          <p:nvPr/>
        </p:nvSpPr>
        <p:spPr>
          <a:xfrm>
            <a:off x="237388" y="5889926"/>
            <a:ext cx="4660230" cy="861774"/>
          </a:xfrm>
          <a:prstGeom prst="rect">
            <a:avLst/>
          </a:prstGeom>
          <a:noFill/>
        </p:spPr>
        <p:txBody>
          <a:bodyPr wrap="square">
            <a:spAutoFit/>
          </a:bodyPr>
          <a:lstStyle/>
          <a:p>
            <a:r>
              <a:rPr lang="en-US" sz="1000" dirty="0"/>
              <a:t>By Original: Magister CC BY-SA 3.0, </a:t>
            </a:r>
            <a:r>
              <a:rPr lang="en-US" sz="1000" dirty="0">
                <a:hlinkClick r:id="rId2"/>
              </a:rPr>
              <a:t>https://commons.wikimedia.org/w/index.php?curid=18556148</a:t>
            </a:r>
            <a:endParaRPr lang="pl-PL" sz="1000" dirty="0"/>
          </a:p>
          <a:p>
            <a:r>
              <a:rPr lang="en-US" sz="1000" dirty="0">
                <a:hlinkClick r:id="rId3"/>
              </a:rPr>
              <a:t>https://en.wikipedia.org/wiki/Conic_section</a:t>
            </a:r>
            <a:endParaRPr lang="pl-PL" sz="1000" dirty="0"/>
          </a:p>
          <a:p>
            <a:r>
              <a:rPr lang="pl-PL" sz="1000" dirty="0">
                <a:hlinkClick r:id="rId4"/>
              </a:rPr>
              <a:t>https://en.wikipedia.org/wiki/Ellipse</a:t>
            </a:r>
            <a:endParaRPr lang="pl-PL" sz="1000" dirty="0"/>
          </a:p>
          <a:p>
            <a:r>
              <a:rPr lang="pl-PL" sz="1000" dirty="0"/>
              <a:t>https://en.wikipedia.org/wiki/Hyperbola </a:t>
            </a:r>
            <a:endParaRPr lang="en-US" sz="1000" dirty="0"/>
          </a:p>
        </p:txBody>
      </p:sp>
      <p:pic>
        <p:nvPicPr>
          <p:cNvPr id="1026" name="Picture 2" descr="undefined">
            <a:extLst>
              <a:ext uri="{FF2B5EF4-FFF2-40B4-BE49-F238E27FC236}">
                <a16:creationId xmlns:a16="http://schemas.microsoft.com/office/drawing/2014/main" id="{87F40FA0-1B51-0120-035D-EB625DE90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91" y="3103763"/>
            <a:ext cx="2520280" cy="2520280"/>
          </a:xfrm>
          <a:prstGeom prst="rect">
            <a:avLst/>
          </a:prstGeom>
          <a:noFill/>
          <a:extLst>
            <a:ext uri="{909E8E84-426E-40DD-AFC4-6F175D3DCCD1}">
              <a14:hiddenFill xmlns:a14="http://schemas.microsoft.com/office/drawing/2010/main">
                <a:solidFill>
                  <a:srgbClr val="FFFFFF"/>
                </a:solidFill>
              </a14:hiddenFill>
            </a:ext>
          </a:extLst>
        </p:spPr>
      </p:pic>
      <p:sp>
        <p:nvSpPr>
          <p:cNvPr id="10" name="pole tekstowe 9">
            <a:extLst>
              <a:ext uri="{FF2B5EF4-FFF2-40B4-BE49-F238E27FC236}">
                <a16:creationId xmlns:a16="http://schemas.microsoft.com/office/drawing/2014/main" id="{14901A83-11AF-1BCC-9B28-F3673329279B}"/>
              </a:ext>
            </a:extLst>
          </p:cNvPr>
          <p:cNvSpPr txBox="1"/>
          <p:nvPr/>
        </p:nvSpPr>
        <p:spPr>
          <a:xfrm>
            <a:off x="3107661" y="4704671"/>
            <a:ext cx="3340826" cy="923330"/>
          </a:xfrm>
          <a:prstGeom prst="rect">
            <a:avLst/>
          </a:prstGeom>
          <a:noFill/>
        </p:spPr>
        <p:txBody>
          <a:bodyPr wrap="square" rtlCol="0">
            <a:spAutoFit/>
          </a:bodyPr>
          <a:lstStyle/>
          <a:p>
            <a:r>
              <a:rPr lang="pl-PL" sz="1800" dirty="0"/>
              <a:t>W „układzie Kartezjusza” elipsa i hiperbola różnią się tylko znakiem w równaniu. </a:t>
            </a:r>
            <a:endParaRPr lang="en-US" sz="1800" dirty="0"/>
          </a:p>
        </p:txBody>
      </p:sp>
      <p:pic>
        <p:nvPicPr>
          <p:cNvPr id="12" name="Obraz 11">
            <a:extLst>
              <a:ext uri="{FF2B5EF4-FFF2-40B4-BE49-F238E27FC236}">
                <a16:creationId xmlns:a16="http://schemas.microsoft.com/office/drawing/2014/main" id="{6F028497-1DA6-4868-11A3-DE4EDD1D3297}"/>
              </a:ext>
            </a:extLst>
          </p:cNvPr>
          <p:cNvPicPr>
            <a:picLocks noChangeAspect="1"/>
          </p:cNvPicPr>
          <p:nvPr/>
        </p:nvPicPr>
        <p:blipFill>
          <a:blip r:embed="rId6"/>
          <a:stretch>
            <a:fillRect/>
          </a:stretch>
        </p:blipFill>
        <p:spPr>
          <a:xfrm>
            <a:off x="6183397" y="4509119"/>
            <a:ext cx="2240987" cy="2265979"/>
          </a:xfrm>
          <a:prstGeom prst="rect">
            <a:avLst/>
          </a:prstGeom>
        </p:spPr>
      </p:pic>
      <p:pic>
        <p:nvPicPr>
          <p:cNvPr id="1030" name="Picture 6">
            <a:extLst>
              <a:ext uri="{FF2B5EF4-FFF2-40B4-BE49-F238E27FC236}">
                <a16:creationId xmlns:a16="http://schemas.microsoft.com/office/drawing/2014/main" id="{96BAF2D7-4C22-31E1-C3E9-DA2150CBC7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6824" y="1715964"/>
            <a:ext cx="23812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4F7E963-D530-4384-D96F-309AD472E0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1669987"/>
            <a:ext cx="2095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56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6BD4D79A-B41B-3540-4275-F9D25D626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8" y="3483156"/>
            <a:ext cx="4064728" cy="304494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F0E02E33-06F0-F6AA-B358-009AAFDE66F9}"/>
              </a:ext>
            </a:extLst>
          </p:cNvPr>
          <p:cNvSpPr>
            <a:spLocks noChangeArrowheads="1"/>
          </p:cNvSpPr>
          <p:nvPr/>
        </p:nvSpPr>
        <p:spPr bwMode="auto">
          <a:xfrm>
            <a:off x="4111305" y="5682380"/>
            <a:ext cx="52852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altLang="en-US" sz="1200" dirty="0">
                <a:latin typeface="Arial" panose="020B0604020202020204" pitchFamily="34" charset="0"/>
                <a:hlinkClick r:id="rId3"/>
              </a:rPr>
              <a:t>http://dydaktyka.fizyka.umk.pl/Wystawy_archiwum/z_omegi/tecza.htm</a:t>
            </a:r>
            <a:r>
              <a:rPr lang="pl-PL" altLang="en-US" sz="1200" dirty="0">
                <a:latin typeface="Arial" panose="020B0604020202020204" pitchFamily="34" charset="0"/>
                <a:hlinkClick r:id="rId3"/>
              </a:rPr>
              <a:t>l</a:t>
            </a:r>
            <a:r>
              <a:rPr lang="pl-PL" altLang="en-US" sz="1200" dirty="0">
                <a:latin typeface="Arial" panose="020B0604020202020204" pitchFamily="34" charset="0"/>
              </a:rPr>
              <a:t>  (foto S. Lorenzo in Banale, GK, 19.09.2014)</a:t>
            </a:r>
          </a:p>
          <a:p>
            <a:r>
              <a:rPr lang="en-AU" altLang="en-US" sz="1200" dirty="0">
                <a:latin typeface="Arial" panose="020B0604020202020204" pitchFamily="34" charset="0"/>
                <a:hlinkClick r:id="rId4"/>
              </a:rPr>
              <a:t>https://pl.m.wikipedia.org/wiki/Plik:Descartes_Rainbow.png</a:t>
            </a:r>
            <a:r>
              <a:rPr lang="pl-PL" altLang="en-US" sz="1200" dirty="0"/>
              <a:t> </a:t>
            </a:r>
            <a:endParaRPr lang="en-AU" altLang="en-US" sz="1200" dirty="0">
              <a:latin typeface="Arial" panose="020B0604020202020204" pitchFamily="34" charset="0"/>
            </a:endParaRPr>
          </a:p>
        </p:txBody>
      </p:sp>
      <p:pic>
        <p:nvPicPr>
          <p:cNvPr id="15366" name="Picture 6">
            <a:extLst>
              <a:ext uri="{FF2B5EF4-FFF2-40B4-BE49-F238E27FC236}">
                <a16:creationId xmlns:a16="http://schemas.microsoft.com/office/drawing/2014/main" id="{3D00FF5B-874B-BE52-0EAD-658BAE37EC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805" y="819732"/>
            <a:ext cx="4880295" cy="3657439"/>
          </a:xfrm>
          <a:prstGeom prst="rect">
            <a:avLst/>
          </a:prstGeom>
          <a:noFill/>
          <a:extLst>
            <a:ext uri="{909E8E84-426E-40DD-AFC4-6F175D3DCCD1}">
              <a14:hiddenFill xmlns:a14="http://schemas.microsoft.com/office/drawing/2010/main">
                <a:solidFill>
                  <a:srgbClr val="FFFFFF"/>
                </a:solidFill>
              </a14:hiddenFill>
            </a:ext>
          </a:extLst>
        </p:spPr>
      </p:pic>
      <p:sp>
        <p:nvSpPr>
          <p:cNvPr id="15369" name="WordArt 9">
            <a:extLst>
              <a:ext uri="{FF2B5EF4-FFF2-40B4-BE49-F238E27FC236}">
                <a16:creationId xmlns:a16="http://schemas.microsoft.com/office/drawing/2014/main" id="{BF78D88E-E360-9459-4936-959713CC167D}"/>
              </a:ext>
            </a:extLst>
          </p:cNvPr>
          <p:cNvSpPr>
            <a:spLocks noChangeArrowheads="1" noChangeShapeType="1" noTextEdit="1"/>
          </p:cNvSpPr>
          <p:nvPr/>
        </p:nvSpPr>
        <p:spPr bwMode="auto">
          <a:xfrm>
            <a:off x="2651181" y="96711"/>
            <a:ext cx="63373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Ile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kolorów</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 ma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tęcza</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a:t>
            </a:r>
          </a:p>
        </p:txBody>
      </p:sp>
      <p:pic>
        <p:nvPicPr>
          <p:cNvPr id="4100" name="Picture 4">
            <a:extLst>
              <a:ext uri="{FF2B5EF4-FFF2-40B4-BE49-F238E27FC236}">
                <a16:creationId xmlns:a16="http://schemas.microsoft.com/office/drawing/2014/main" id="{614BF21A-8172-69F4-A152-C7C3F5693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34" y="736046"/>
            <a:ext cx="2939726" cy="259230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EC7DBE73-346A-EB5E-7C9B-CFA13E13ED85}"/>
              </a:ext>
            </a:extLst>
          </p:cNvPr>
          <p:cNvSpPr txBox="1"/>
          <p:nvPr/>
        </p:nvSpPr>
        <p:spPr>
          <a:xfrm>
            <a:off x="4377735" y="4701691"/>
            <a:ext cx="4610746" cy="646331"/>
          </a:xfrm>
          <a:prstGeom prst="rect">
            <a:avLst/>
          </a:prstGeom>
          <a:noFill/>
        </p:spPr>
        <p:txBody>
          <a:bodyPr wrap="square">
            <a:spAutoFit/>
          </a:bodyPr>
          <a:lstStyle/>
          <a:p>
            <a:r>
              <a:rPr lang="en-US" sz="1800" b="0" i="0" noProof="1">
                <a:solidFill>
                  <a:srgbClr val="202122"/>
                </a:solidFill>
                <a:effectLst/>
                <a:latin typeface="Arial" panose="020B0604020202020204" pitchFamily="34" charset="0"/>
              </a:rPr>
              <a:t>Powstawanie </a:t>
            </a:r>
            <a:r>
              <a:rPr lang="pl-PL" sz="1800" b="1" i="0" noProof="1">
                <a:solidFill>
                  <a:srgbClr val="202122"/>
                </a:solidFill>
                <a:effectLst/>
                <a:latin typeface="Arial" panose="020B0604020202020204" pitchFamily="34" charset="0"/>
              </a:rPr>
              <a:t>podwójnej</a:t>
            </a:r>
            <a:r>
              <a:rPr lang="pl-PL" sz="1800" b="0" i="0" noProof="1">
                <a:solidFill>
                  <a:srgbClr val="202122"/>
                </a:solidFill>
                <a:effectLst/>
                <a:latin typeface="Arial" panose="020B0604020202020204" pitchFamily="34" charset="0"/>
              </a:rPr>
              <a:t> </a:t>
            </a:r>
            <a:r>
              <a:rPr lang="en-US" sz="1800" b="0" i="0" noProof="1">
                <a:solidFill>
                  <a:srgbClr val="202122"/>
                </a:solidFill>
                <a:effectLst/>
                <a:latin typeface="Arial" panose="020B0604020202020204" pitchFamily="34" charset="0"/>
              </a:rPr>
              <a:t>tęczy (ilustracja z </a:t>
            </a:r>
            <a:r>
              <a:rPr lang="en-US" sz="1800" b="0" i="1" noProof="1">
                <a:solidFill>
                  <a:srgbClr val="202122"/>
                </a:solidFill>
                <a:effectLst/>
                <a:latin typeface="Arial" panose="020B0604020202020204" pitchFamily="34" charset="0"/>
              </a:rPr>
              <a:t>Discours de la méthode</a:t>
            </a:r>
            <a:r>
              <a:rPr lang="en-US" sz="1800" b="0" i="0" noProof="1">
                <a:solidFill>
                  <a:srgbClr val="202122"/>
                </a:solidFill>
                <a:effectLst/>
                <a:latin typeface="Arial" panose="020B0604020202020204" pitchFamily="34" charset="0"/>
              </a:rPr>
              <a:t>, 1637)</a:t>
            </a:r>
            <a:endParaRPr lang="en-US"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a:extLst>
              <a:ext uri="{FF2B5EF4-FFF2-40B4-BE49-F238E27FC236}">
                <a16:creationId xmlns:a16="http://schemas.microsoft.com/office/drawing/2014/main" id="{59E4FF8F-E5EF-F686-7A80-CC5BAD278930}"/>
              </a:ext>
            </a:extLst>
          </p:cNvPr>
          <p:cNvSpPr>
            <a:spLocks noGrp="1" noChangeArrowheads="1"/>
          </p:cNvSpPr>
          <p:nvPr>
            <p:ph type="title"/>
          </p:nvPr>
        </p:nvSpPr>
        <p:spPr>
          <a:xfrm>
            <a:off x="457200" y="160338"/>
            <a:ext cx="8229600" cy="1143000"/>
          </a:xfrm>
        </p:spPr>
        <p:txBody>
          <a:bodyPr/>
          <a:lstStyle/>
          <a:p>
            <a:r>
              <a:rPr lang="it-IT" altLang="pl-PL" sz="3600"/>
              <a:t>Epi</a:t>
            </a:r>
            <a:r>
              <a:rPr lang="pl-PL" altLang="pl-PL" sz="3600"/>
              <a:t>k</a:t>
            </a:r>
            <a:r>
              <a:rPr lang="it-IT" altLang="pl-PL" sz="3600"/>
              <a:t>ur (</a:t>
            </a:r>
            <a:r>
              <a:rPr lang="pl-PL" altLang="pl-PL" sz="3600"/>
              <a:t>z</a:t>
            </a:r>
            <a:r>
              <a:rPr lang="it-IT" altLang="pl-PL" sz="3600"/>
              <a:t> Samos, 341-271 </a:t>
            </a:r>
            <a:r>
              <a:rPr lang="pl-PL" altLang="pl-PL" sz="3600"/>
              <a:t>p.n.e.</a:t>
            </a:r>
            <a:r>
              <a:rPr lang="it-IT" altLang="pl-PL" sz="3600"/>
              <a:t>)</a:t>
            </a:r>
            <a:endParaRPr lang="pl-PL" altLang="pl-PL" sz="3600"/>
          </a:p>
        </p:txBody>
      </p:sp>
      <p:sp>
        <p:nvSpPr>
          <p:cNvPr id="3" name="Segnaposto contenuto 2">
            <a:extLst>
              <a:ext uri="{FF2B5EF4-FFF2-40B4-BE49-F238E27FC236}">
                <a16:creationId xmlns:a16="http://schemas.microsoft.com/office/drawing/2014/main" id="{A60FED62-98FD-63C7-ECF1-7F862D535B7D}"/>
              </a:ext>
            </a:extLst>
          </p:cNvPr>
          <p:cNvSpPr>
            <a:spLocks noGrp="1"/>
          </p:cNvSpPr>
          <p:nvPr>
            <p:ph idx="1"/>
          </p:nvPr>
        </p:nvSpPr>
        <p:spPr>
          <a:xfrm>
            <a:off x="142875" y="1303338"/>
            <a:ext cx="8856663" cy="4525962"/>
          </a:xfrm>
        </p:spPr>
        <p:txBody>
          <a:bodyPr/>
          <a:lstStyle/>
          <a:p>
            <a:pPr>
              <a:defRPr/>
            </a:pPr>
            <a:r>
              <a:rPr lang="pl-PL" sz="2000" b="1" dirty="0">
                <a:solidFill>
                  <a:schemeClr val="bg1">
                    <a:lumMod val="50000"/>
                  </a:schemeClr>
                </a:solidFill>
              </a:rPr>
              <a:t>Lód </a:t>
            </a:r>
            <a:r>
              <a:rPr lang="pl-PL" sz="2000" dirty="0">
                <a:solidFill>
                  <a:schemeClr val="bg1">
                    <a:lumMod val="50000"/>
                  </a:schemeClr>
                </a:solidFill>
              </a:rPr>
              <a:t>powstaje dlatego, że woda wyrzuca okrągłe elementy, a nieregularne łączą się z kanciastymi, które się w nim znajdują, lub też dlatego, że pierwiastki o takiej budowie są dodawane z zewnątrz, aby po skupieniu określić zestalenie się wody, po wydaleniu pewnej ilości okrągłych </a:t>
            </a:r>
            <a:r>
              <a:rPr lang="it-IT" sz="2000" dirty="0" err="1">
                <a:solidFill>
                  <a:schemeClr val="bg1">
                    <a:lumMod val="50000"/>
                  </a:schemeClr>
                </a:solidFill>
              </a:rPr>
              <a:t>element</a:t>
            </a:r>
            <a:r>
              <a:rPr lang="pl-PL" sz="2000" dirty="0">
                <a:solidFill>
                  <a:schemeClr val="bg1">
                    <a:lumMod val="50000"/>
                  </a:schemeClr>
                </a:solidFill>
              </a:rPr>
              <a:t>ów.</a:t>
            </a:r>
            <a:endParaRPr lang="it-IT" sz="2000" dirty="0">
              <a:solidFill>
                <a:schemeClr val="bg1">
                  <a:lumMod val="50000"/>
                </a:schemeClr>
              </a:solidFill>
            </a:endParaRPr>
          </a:p>
          <a:p>
            <a:pPr>
              <a:defRPr/>
            </a:pPr>
            <a:r>
              <a:rPr lang="pl-PL" sz="2000" b="1" dirty="0"/>
              <a:t>Tęcza</a:t>
            </a:r>
            <a:r>
              <a:rPr lang="pl-PL" sz="2000" dirty="0"/>
              <a:t> powstaje w wyniku świecenia słońca w wilgotnym powietrzu [...] Kolisty kształt obrazu wynika z tego, że odległość tęczy jest postrzegana przez nasz wzrok jako równa ze wszystkich stron, lub z tego, że atomy zawarte w powietrzu lub w chmurach łączą się pod naporem samego powietrza i to ich skupienie przybiera okrągły kształt</a:t>
            </a:r>
            <a:r>
              <a:rPr lang="it-IT" sz="2000" dirty="0"/>
              <a:t>.</a:t>
            </a:r>
            <a:r>
              <a:rPr lang="pl-PL" sz="2000" dirty="0"/>
              <a:t> [1]</a:t>
            </a:r>
            <a:endParaRPr lang="it-IT" sz="2000" dirty="0"/>
          </a:p>
          <a:p>
            <a:pPr>
              <a:defRPr/>
            </a:pPr>
            <a:r>
              <a:rPr lang="pl-PL" sz="2000" dirty="0">
                <a:solidFill>
                  <a:schemeClr val="accent2"/>
                </a:solidFill>
              </a:rPr>
              <a:t>Oczywiście, oba opisy są zupełnie błędne z punktu widzenia elementarnej wiedzy naukowej.</a:t>
            </a:r>
          </a:p>
          <a:p>
            <a:pPr>
              <a:defRPr/>
            </a:pPr>
            <a:r>
              <a:rPr lang="pl-PL" sz="2000" dirty="0">
                <a:solidFill>
                  <a:schemeClr val="bg1">
                    <a:lumMod val="50000"/>
                  </a:schemeClr>
                </a:solidFill>
              </a:rPr>
              <a:t>Ale Epikur pisał również o szczęściu – przez które rozumiał „rozsądne, mądre i prawe życie” a nie pogoń za przyjemnościami. [2]</a:t>
            </a:r>
          </a:p>
          <a:p>
            <a:pPr>
              <a:defRPr/>
            </a:pPr>
            <a:endParaRPr lang="it-IT" sz="2000" dirty="0"/>
          </a:p>
          <a:p>
            <a:pPr marL="0" indent="0">
              <a:buFontTx/>
              <a:buNone/>
              <a:defRPr/>
            </a:pPr>
            <a:r>
              <a:rPr lang="pl-PL" sz="1600" dirty="0"/>
              <a:t>[1] </a:t>
            </a:r>
            <a:r>
              <a:rPr lang="it-IT" sz="1600" dirty="0"/>
              <a:t>Epicuro, </a:t>
            </a:r>
            <a:r>
              <a:rPr lang="it-IT" sz="1600" i="1" dirty="0"/>
              <a:t>Lettere. Sulla fisica, </a:t>
            </a:r>
            <a:r>
              <a:rPr lang="pl-PL" sz="1600" i="1" dirty="0"/>
              <a:t>s</a:t>
            </a:r>
            <a:r>
              <a:rPr lang="it-IT" sz="1600" i="1" dirty="0" err="1"/>
              <a:t>ul</a:t>
            </a:r>
            <a:r>
              <a:rPr lang="it-IT" sz="1600" i="1" dirty="0"/>
              <a:t> cielo e sulla felicità</a:t>
            </a:r>
            <a:r>
              <a:rPr lang="it-IT" sz="1600" dirty="0"/>
              <a:t>. Fabbri editori, Milano 1996,</a:t>
            </a:r>
            <a:r>
              <a:rPr lang="pl-PL" sz="1600" dirty="0"/>
              <a:t> </a:t>
            </a:r>
            <a:r>
              <a:rPr lang="pl-PL" sz="1600" i="1" dirty="0"/>
              <a:t>Lettera a Pitocle,</a:t>
            </a:r>
            <a:r>
              <a:rPr lang="it-IT" sz="1600" dirty="0"/>
              <a:t> </a:t>
            </a:r>
            <a:r>
              <a:rPr lang="it-IT" sz="1600" dirty="0" err="1"/>
              <a:t>str</a:t>
            </a:r>
            <a:r>
              <a:rPr lang="it-IT" sz="1600" dirty="0"/>
              <a:t>. 103</a:t>
            </a:r>
            <a:r>
              <a:rPr lang="pl-PL" sz="1600" dirty="0"/>
              <a:t>. [2] </a:t>
            </a:r>
            <a:r>
              <a:rPr lang="pl-PL" sz="1600" dirty="0" err="1"/>
              <a:t>Introduzione</a:t>
            </a:r>
            <a:r>
              <a:rPr lang="pl-PL" sz="1600" dirty="0"/>
              <a:t> </a:t>
            </a:r>
            <a:r>
              <a:rPr lang="pl-PL" sz="1600" dirty="0" err="1"/>
              <a:t>Nicoletta</a:t>
            </a:r>
            <a:r>
              <a:rPr lang="pl-PL" sz="1600" dirty="0"/>
              <a:t> </a:t>
            </a:r>
            <a:r>
              <a:rPr lang="pl-PL" sz="1600" dirty="0" err="1"/>
              <a:t>Rusello</a:t>
            </a:r>
            <a:r>
              <a:rPr lang="pl-PL" sz="1600" dirty="0"/>
              <a:t>, str. 44.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56B2223-B984-20F3-0C7B-9EDC7E940643}"/>
              </a:ext>
            </a:extLst>
          </p:cNvPr>
          <p:cNvPicPr>
            <a:picLocks noChangeAspect="1"/>
          </p:cNvPicPr>
          <p:nvPr/>
        </p:nvPicPr>
        <p:blipFill>
          <a:blip r:embed="rId2"/>
          <a:stretch>
            <a:fillRect/>
          </a:stretch>
        </p:blipFill>
        <p:spPr>
          <a:xfrm>
            <a:off x="564862" y="0"/>
            <a:ext cx="8014276" cy="6858000"/>
          </a:xfrm>
          <a:prstGeom prst="rect">
            <a:avLst/>
          </a:prstGeom>
        </p:spPr>
      </p:pic>
      <p:sp>
        <p:nvSpPr>
          <p:cNvPr id="7" name="pole tekstowe 6">
            <a:extLst>
              <a:ext uri="{FF2B5EF4-FFF2-40B4-BE49-F238E27FC236}">
                <a16:creationId xmlns:a16="http://schemas.microsoft.com/office/drawing/2014/main" id="{144DA682-E1BF-F64D-EC91-F532E6973F6F}"/>
              </a:ext>
            </a:extLst>
          </p:cNvPr>
          <p:cNvSpPr txBox="1"/>
          <p:nvPr/>
        </p:nvSpPr>
        <p:spPr>
          <a:xfrm>
            <a:off x="4559851" y="260648"/>
            <a:ext cx="2634054" cy="369332"/>
          </a:xfrm>
          <a:prstGeom prst="rect">
            <a:avLst/>
          </a:prstGeom>
          <a:noFill/>
        </p:spPr>
        <p:txBody>
          <a:bodyPr wrap="none" rtlCol="0">
            <a:spAutoFit/>
          </a:bodyPr>
          <a:lstStyle/>
          <a:p>
            <a:r>
              <a:rPr lang="pl-PL" sz="1800" dirty="0"/>
              <a:t>Fizyka w szkole, 1/2022</a:t>
            </a:r>
            <a:endParaRPr lang="en-US" sz="1800" dirty="0"/>
          </a:p>
        </p:txBody>
      </p:sp>
    </p:spTree>
    <p:extLst>
      <p:ext uri="{BB962C8B-B14F-4D97-AF65-F5344CB8AC3E}">
        <p14:creationId xmlns:p14="http://schemas.microsoft.com/office/powerpoint/2010/main" val="411108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66D19A4-31B9-1B28-CEAE-A7DA55DF591C}"/>
              </a:ext>
            </a:extLst>
          </p:cNvPr>
          <p:cNvPicPr>
            <a:picLocks noChangeAspect="1"/>
          </p:cNvPicPr>
          <p:nvPr/>
        </p:nvPicPr>
        <p:blipFill>
          <a:blip r:embed="rId2"/>
          <a:stretch>
            <a:fillRect/>
          </a:stretch>
        </p:blipFill>
        <p:spPr>
          <a:xfrm>
            <a:off x="114300" y="1117901"/>
            <a:ext cx="8915400" cy="5025154"/>
          </a:xfrm>
          <a:prstGeom prst="rect">
            <a:avLst/>
          </a:prstGeom>
        </p:spPr>
      </p:pic>
      <p:sp>
        <p:nvSpPr>
          <p:cNvPr id="6" name="pole tekstowe 5">
            <a:extLst>
              <a:ext uri="{FF2B5EF4-FFF2-40B4-BE49-F238E27FC236}">
                <a16:creationId xmlns:a16="http://schemas.microsoft.com/office/drawing/2014/main" id="{553C7AC4-F718-7E68-F410-E860E8F69BF2}"/>
              </a:ext>
            </a:extLst>
          </p:cNvPr>
          <p:cNvSpPr txBox="1"/>
          <p:nvPr/>
        </p:nvSpPr>
        <p:spPr>
          <a:xfrm>
            <a:off x="1102684" y="178624"/>
            <a:ext cx="6938631" cy="646331"/>
          </a:xfrm>
          <a:prstGeom prst="rect">
            <a:avLst/>
          </a:prstGeom>
          <a:noFill/>
        </p:spPr>
        <p:txBody>
          <a:bodyPr wrap="none" rtlCol="0">
            <a:spAutoFit/>
          </a:bodyPr>
          <a:lstStyle/>
          <a:p>
            <a:r>
              <a:rPr lang="pl-PL" dirty="0"/>
              <a:t>Trzy prawa dynamiki Kartezjusza</a:t>
            </a:r>
            <a:endParaRPr lang="en-US" dirty="0"/>
          </a:p>
        </p:txBody>
      </p:sp>
      <p:sp>
        <p:nvSpPr>
          <p:cNvPr id="7" name="pole tekstowe 6">
            <a:extLst>
              <a:ext uri="{FF2B5EF4-FFF2-40B4-BE49-F238E27FC236}">
                <a16:creationId xmlns:a16="http://schemas.microsoft.com/office/drawing/2014/main" id="{430090CF-B951-5E3F-8D9C-14407D1C145C}"/>
              </a:ext>
            </a:extLst>
          </p:cNvPr>
          <p:cNvSpPr txBox="1"/>
          <p:nvPr/>
        </p:nvSpPr>
        <p:spPr>
          <a:xfrm>
            <a:off x="3203848" y="6097447"/>
            <a:ext cx="4232249" cy="707886"/>
          </a:xfrm>
          <a:prstGeom prst="rect">
            <a:avLst/>
          </a:prstGeom>
          <a:noFill/>
        </p:spPr>
        <p:txBody>
          <a:bodyPr wrap="none" rtlCol="0">
            <a:spAutoFit/>
          </a:bodyPr>
          <a:lstStyle/>
          <a:p>
            <a:r>
              <a:rPr lang="pl-PL" sz="2000" dirty="0">
                <a:solidFill>
                  <a:schemeClr val="accent6"/>
                </a:solidFill>
              </a:rPr>
              <a:t>Siły odśrodkowe w ruchu po okręgu</a:t>
            </a:r>
          </a:p>
          <a:p>
            <a:r>
              <a:rPr lang="pl-PL" sz="2000" dirty="0">
                <a:solidFill>
                  <a:schemeClr val="accent6"/>
                </a:solidFill>
              </a:rPr>
              <a:t>Dwa ruchy idealne (u Arystotelesa)</a:t>
            </a:r>
            <a:endParaRPr lang="en-US" sz="2000" dirty="0">
              <a:solidFill>
                <a:schemeClr val="accent6"/>
              </a:solidFill>
            </a:endParaRPr>
          </a:p>
        </p:txBody>
      </p:sp>
      <p:sp>
        <p:nvSpPr>
          <p:cNvPr id="2" name="Prostokąt 1">
            <a:extLst>
              <a:ext uri="{FF2B5EF4-FFF2-40B4-BE49-F238E27FC236}">
                <a16:creationId xmlns:a16="http://schemas.microsoft.com/office/drawing/2014/main" id="{A7DDF2BF-ADD0-99B6-49DA-68DC56A4849C}"/>
              </a:ext>
            </a:extLst>
          </p:cNvPr>
          <p:cNvSpPr/>
          <p:nvPr/>
        </p:nvSpPr>
        <p:spPr bwMode="auto">
          <a:xfrm>
            <a:off x="467544" y="1700808"/>
            <a:ext cx="7992888" cy="100811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3" name="Prostokąt 2">
            <a:extLst>
              <a:ext uri="{FF2B5EF4-FFF2-40B4-BE49-F238E27FC236}">
                <a16:creationId xmlns:a16="http://schemas.microsoft.com/office/drawing/2014/main" id="{46432614-5187-09B1-8E7B-7BB4CA3F95CC}"/>
              </a:ext>
            </a:extLst>
          </p:cNvPr>
          <p:cNvSpPr/>
          <p:nvPr/>
        </p:nvSpPr>
        <p:spPr bwMode="auto">
          <a:xfrm>
            <a:off x="455722" y="3318871"/>
            <a:ext cx="7992888" cy="133426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DBF62F80-1FCE-A874-A8FE-401648F8A731}"/>
              </a:ext>
            </a:extLst>
          </p:cNvPr>
          <p:cNvSpPr/>
          <p:nvPr/>
        </p:nvSpPr>
        <p:spPr bwMode="auto">
          <a:xfrm>
            <a:off x="251520" y="5472098"/>
            <a:ext cx="8568952" cy="670957"/>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74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27CE-09F3-A392-08F1-F614CE655DFC}"/>
            </a:ext>
          </a:extLst>
        </p:cNvPr>
        <p:cNvGrpSpPr/>
        <p:nvPr/>
      </p:nvGrpSpPr>
      <p:grpSpPr>
        <a:xfrm>
          <a:off x="0" y="0"/>
          <a:ext cx="0" cy="0"/>
          <a:chOff x="0" y="0"/>
          <a:chExt cx="0" cy="0"/>
        </a:xfrm>
      </p:grpSpPr>
      <p:sp>
        <p:nvSpPr>
          <p:cNvPr id="6" name="pole tekstowe 5">
            <a:extLst>
              <a:ext uri="{FF2B5EF4-FFF2-40B4-BE49-F238E27FC236}">
                <a16:creationId xmlns:a16="http://schemas.microsoft.com/office/drawing/2014/main" id="{A7490C5E-DECF-04F6-974D-44A5C6B18EE4}"/>
              </a:ext>
            </a:extLst>
          </p:cNvPr>
          <p:cNvSpPr txBox="1"/>
          <p:nvPr/>
        </p:nvSpPr>
        <p:spPr>
          <a:xfrm>
            <a:off x="1102684" y="178624"/>
            <a:ext cx="6938631" cy="646331"/>
          </a:xfrm>
          <a:prstGeom prst="rect">
            <a:avLst/>
          </a:prstGeom>
          <a:noFill/>
        </p:spPr>
        <p:txBody>
          <a:bodyPr wrap="none" rtlCol="0">
            <a:spAutoFit/>
          </a:bodyPr>
          <a:lstStyle/>
          <a:p>
            <a:r>
              <a:rPr lang="pl-PL" dirty="0"/>
              <a:t>Trzy prawa dynamiki Kartezjusza</a:t>
            </a:r>
            <a:endParaRPr lang="en-US" dirty="0"/>
          </a:p>
        </p:txBody>
      </p:sp>
      <p:pic>
        <p:nvPicPr>
          <p:cNvPr id="8" name="Obraz 7">
            <a:extLst>
              <a:ext uri="{FF2B5EF4-FFF2-40B4-BE49-F238E27FC236}">
                <a16:creationId xmlns:a16="http://schemas.microsoft.com/office/drawing/2014/main" id="{13688063-2E33-CEDA-72AB-925EB2B19F90}"/>
              </a:ext>
            </a:extLst>
          </p:cNvPr>
          <p:cNvPicPr>
            <a:picLocks noChangeAspect="1"/>
          </p:cNvPicPr>
          <p:nvPr/>
        </p:nvPicPr>
        <p:blipFill>
          <a:blip r:embed="rId2"/>
          <a:stretch>
            <a:fillRect/>
          </a:stretch>
        </p:blipFill>
        <p:spPr>
          <a:xfrm>
            <a:off x="359226" y="824955"/>
            <a:ext cx="8425543" cy="1877352"/>
          </a:xfrm>
          <a:prstGeom prst="rect">
            <a:avLst/>
          </a:prstGeom>
        </p:spPr>
      </p:pic>
      <p:pic>
        <p:nvPicPr>
          <p:cNvPr id="10" name="Obraz 9">
            <a:extLst>
              <a:ext uri="{FF2B5EF4-FFF2-40B4-BE49-F238E27FC236}">
                <a16:creationId xmlns:a16="http://schemas.microsoft.com/office/drawing/2014/main" id="{5EE0C823-E571-6DDA-B3CE-B628D92F7EDA}"/>
              </a:ext>
            </a:extLst>
          </p:cNvPr>
          <p:cNvPicPr>
            <a:picLocks noChangeAspect="1"/>
          </p:cNvPicPr>
          <p:nvPr/>
        </p:nvPicPr>
        <p:blipFill>
          <a:blip r:embed="rId3"/>
          <a:stretch>
            <a:fillRect/>
          </a:stretch>
        </p:blipFill>
        <p:spPr>
          <a:xfrm>
            <a:off x="228598" y="2867437"/>
            <a:ext cx="8686800" cy="3957005"/>
          </a:xfrm>
          <a:prstGeom prst="rect">
            <a:avLst/>
          </a:prstGeom>
        </p:spPr>
      </p:pic>
      <p:sp>
        <p:nvSpPr>
          <p:cNvPr id="2" name="Prostokąt 1">
            <a:extLst>
              <a:ext uri="{FF2B5EF4-FFF2-40B4-BE49-F238E27FC236}">
                <a16:creationId xmlns:a16="http://schemas.microsoft.com/office/drawing/2014/main" id="{112D6AB3-E3B9-605A-9BC4-10E930B140C1}"/>
              </a:ext>
            </a:extLst>
          </p:cNvPr>
          <p:cNvSpPr/>
          <p:nvPr/>
        </p:nvSpPr>
        <p:spPr bwMode="auto">
          <a:xfrm>
            <a:off x="575553" y="1463791"/>
            <a:ext cx="8209216" cy="123851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3" name="Prostokąt 2">
            <a:extLst>
              <a:ext uri="{FF2B5EF4-FFF2-40B4-BE49-F238E27FC236}">
                <a16:creationId xmlns:a16="http://schemas.microsoft.com/office/drawing/2014/main" id="{DB7BD3DD-1F74-A8C2-B91B-873F50BF4934}"/>
              </a:ext>
            </a:extLst>
          </p:cNvPr>
          <p:cNvSpPr/>
          <p:nvPr/>
        </p:nvSpPr>
        <p:spPr bwMode="auto">
          <a:xfrm>
            <a:off x="567568" y="2867437"/>
            <a:ext cx="7992888" cy="84298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9D9451E6-71A6-34B6-D071-0BD6B8118619}"/>
              </a:ext>
            </a:extLst>
          </p:cNvPr>
          <p:cNvSpPr/>
          <p:nvPr/>
        </p:nvSpPr>
        <p:spPr bwMode="auto">
          <a:xfrm>
            <a:off x="561179" y="5528988"/>
            <a:ext cx="8223589" cy="1295453"/>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44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8F550BC-7761-6096-C771-B561ECFEBA59}"/>
              </a:ext>
            </a:extLst>
          </p:cNvPr>
          <p:cNvPicPr>
            <a:picLocks noChangeAspect="1"/>
          </p:cNvPicPr>
          <p:nvPr/>
        </p:nvPicPr>
        <p:blipFill>
          <a:blip r:embed="rId2"/>
          <a:stretch>
            <a:fillRect/>
          </a:stretch>
        </p:blipFill>
        <p:spPr>
          <a:xfrm>
            <a:off x="395537" y="416515"/>
            <a:ext cx="5818018" cy="5892805"/>
          </a:xfrm>
          <a:prstGeom prst="rect">
            <a:avLst/>
          </a:prstGeom>
        </p:spPr>
      </p:pic>
      <p:pic>
        <p:nvPicPr>
          <p:cNvPr id="6" name="Obraz 5">
            <a:extLst>
              <a:ext uri="{FF2B5EF4-FFF2-40B4-BE49-F238E27FC236}">
                <a16:creationId xmlns:a16="http://schemas.microsoft.com/office/drawing/2014/main" id="{0F22806D-07EF-25A0-5C43-9BE814441504}"/>
              </a:ext>
            </a:extLst>
          </p:cNvPr>
          <p:cNvPicPr>
            <a:picLocks noChangeAspect="1"/>
          </p:cNvPicPr>
          <p:nvPr/>
        </p:nvPicPr>
        <p:blipFill>
          <a:blip r:embed="rId3"/>
          <a:stretch>
            <a:fillRect/>
          </a:stretch>
        </p:blipFill>
        <p:spPr>
          <a:xfrm>
            <a:off x="5552524" y="1412776"/>
            <a:ext cx="3591476" cy="1396258"/>
          </a:xfrm>
          <a:prstGeom prst="rect">
            <a:avLst/>
          </a:prstGeom>
        </p:spPr>
      </p:pic>
      <p:sp>
        <p:nvSpPr>
          <p:cNvPr id="7" name="pole tekstowe 6">
            <a:extLst>
              <a:ext uri="{FF2B5EF4-FFF2-40B4-BE49-F238E27FC236}">
                <a16:creationId xmlns:a16="http://schemas.microsoft.com/office/drawing/2014/main" id="{A2ABAF58-2231-FC70-8369-04C165C3AD10}"/>
              </a:ext>
            </a:extLst>
          </p:cNvPr>
          <p:cNvSpPr txBox="1"/>
          <p:nvPr/>
        </p:nvSpPr>
        <p:spPr>
          <a:xfrm>
            <a:off x="395536" y="46494"/>
            <a:ext cx="8436042" cy="769441"/>
          </a:xfrm>
          <a:prstGeom prst="rect">
            <a:avLst/>
          </a:prstGeom>
          <a:noFill/>
        </p:spPr>
        <p:txBody>
          <a:bodyPr wrap="square">
            <a:spAutoFit/>
          </a:bodyPr>
          <a:lstStyle/>
          <a:p>
            <a:r>
              <a:rPr lang="pl-PL" sz="2400" dirty="0"/>
              <a:t>Multimedia Kartezjusza: magnetyzm, nie tylko szkolny</a:t>
            </a:r>
          </a:p>
          <a:p>
            <a:endParaRPr lang="pl-PL" sz="2000" dirty="0"/>
          </a:p>
        </p:txBody>
      </p:sp>
      <p:sp>
        <p:nvSpPr>
          <p:cNvPr id="8" name="pole tekstowe 7">
            <a:extLst>
              <a:ext uri="{FF2B5EF4-FFF2-40B4-BE49-F238E27FC236}">
                <a16:creationId xmlns:a16="http://schemas.microsoft.com/office/drawing/2014/main" id="{96F212A0-E5DF-CA4F-88C3-8873818A6344}"/>
              </a:ext>
            </a:extLst>
          </p:cNvPr>
          <p:cNvSpPr txBox="1"/>
          <p:nvPr/>
        </p:nvSpPr>
        <p:spPr>
          <a:xfrm>
            <a:off x="395536" y="6214300"/>
            <a:ext cx="8436042" cy="584775"/>
          </a:xfrm>
          <a:prstGeom prst="rect">
            <a:avLst/>
          </a:prstGeom>
          <a:noFill/>
        </p:spPr>
        <p:txBody>
          <a:bodyPr wrap="square">
            <a:spAutoFit/>
          </a:bodyPr>
          <a:lstStyle/>
          <a:p>
            <a:r>
              <a:rPr lang="pl-PL" sz="1800" dirty="0"/>
              <a:t>G. Karwasz</a:t>
            </a:r>
            <a:r>
              <a:rPr lang="pl-PL" sz="1800" i="1" dirty="0"/>
              <a:t>, Czy media w dydaktyce są potrzebne</a:t>
            </a:r>
            <a:r>
              <a:rPr lang="pl-PL" sz="1800" dirty="0"/>
              <a:t>? Wyd. Marszałek, 2011</a:t>
            </a:r>
          </a:p>
          <a:p>
            <a:r>
              <a:rPr lang="en-US" sz="1400" dirty="0"/>
              <a:t>http://dydaktyka.fizyka.umk.pl/Pliki/Czy_media_w_dydaktyce_sa_potrzebne.pdf</a:t>
            </a:r>
          </a:p>
        </p:txBody>
      </p:sp>
    </p:spTree>
    <p:extLst>
      <p:ext uri="{BB962C8B-B14F-4D97-AF65-F5344CB8AC3E}">
        <p14:creationId xmlns:p14="http://schemas.microsoft.com/office/powerpoint/2010/main" val="58467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2BD386-8769-173C-BCA6-5213897D164B}"/>
              </a:ext>
            </a:extLst>
          </p:cNvPr>
          <p:cNvSpPr>
            <a:spLocks noGrp="1"/>
          </p:cNvSpPr>
          <p:nvPr>
            <p:ph type="title"/>
          </p:nvPr>
        </p:nvSpPr>
        <p:spPr>
          <a:xfrm>
            <a:off x="-828600" y="84608"/>
            <a:ext cx="5554960" cy="1143000"/>
          </a:xfrm>
        </p:spPr>
        <p:txBody>
          <a:bodyPr/>
          <a:lstStyle/>
          <a:p>
            <a:r>
              <a:rPr lang="pl-PL" sz="3600" dirty="0"/>
              <a:t>Ruchy planet</a:t>
            </a:r>
            <a:endParaRPr lang="en-US" sz="3600" dirty="0"/>
          </a:p>
        </p:txBody>
      </p:sp>
      <p:pic>
        <p:nvPicPr>
          <p:cNvPr id="6146" name="Picture 2">
            <a:extLst>
              <a:ext uri="{FF2B5EF4-FFF2-40B4-BE49-F238E27FC236}">
                <a16:creationId xmlns:a16="http://schemas.microsoft.com/office/drawing/2014/main" id="{BFF198EF-018C-02C2-235A-7CD8AF34E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96374"/>
            <a:ext cx="3230016" cy="506525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F8263277-6652-FD0B-F78D-61342CA381CF}"/>
              </a:ext>
            </a:extLst>
          </p:cNvPr>
          <p:cNvSpPr txBox="1"/>
          <p:nvPr/>
        </p:nvSpPr>
        <p:spPr>
          <a:xfrm>
            <a:off x="200635" y="6092273"/>
            <a:ext cx="4392488" cy="646331"/>
          </a:xfrm>
          <a:prstGeom prst="rect">
            <a:avLst/>
          </a:prstGeom>
          <a:noFill/>
        </p:spPr>
        <p:txBody>
          <a:bodyPr wrap="square" rtlCol="0">
            <a:spAutoFit/>
          </a:bodyPr>
          <a:lstStyle/>
          <a:p>
            <a:r>
              <a:rPr lang="en-AU" sz="1800" b="0" i="0" dirty="0">
                <a:solidFill>
                  <a:srgbClr val="202122"/>
                </a:solidFill>
                <a:effectLst/>
                <a:latin typeface="Arial" panose="020B0604020202020204" pitchFamily="34" charset="0"/>
              </a:rPr>
              <a:t>Wiry </a:t>
            </a:r>
            <a:r>
              <a:rPr lang="en-AU" sz="1800" b="0" i="0" dirty="0" err="1">
                <a:solidFill>
                  <a:srgbClr val="202122"/>
                </a:solidFill>
                <a:effectLst/>
                <a:latin typeface="Arial" panose="020B0604020202020204" pitchFamily="34" charset="0"/>
              </a:rPr>
              <a:t>eteru</a:t>
            </a:r>
            <a:r>
              <a:rPr lang="en-AU" sz="1800" b="0" i="0" dirty="0">
                <a:solidFill>
                  <a:srgbClr val="202122"/>
                </a:solidFill>
                <a:effectLst/>
                <a:latin typeface="Arial" panose="020B0604020202020204" pitchFamily="34" charset="0"/>
              </a:rPr>
              <a:t> </a:t>
            </a:r>
            <a:r>
              <a:rPr lang="en-AU" sz="1800" b="0" i="0" dirty="0" err="1">
                <a:solidFill>
                  <a:srgbClr val="202122"/>
                </a:solidFill>
                <a:effectLst/>
                <a:latin typeface="Arial" panose="020B0604020202020204" pitchFamily="34" charset="0"/>
              </a:rPr>
              <a:t>wokół</a:t>
            </a:r>
            <a:r>
              <a:rPr lang="en-AU" sz="1800" b="0" i="0" dirty="0">
                <a:solidFill>
                  <a:srgbClr val="202122"/>
                </a:solidFill>
                <a:effectLst/>
                <a:latin typeface="Arial" panose="020B0604020202020204" pitchFamily="34" charset="0"/>
              </a:rPr>
              <a:t> planet (</a:t>
            </a:r>
            <a:r>
              <a:rPr lang="en-AU" sz="1800" b="0" i="0" dirty="0" err="1">
                <a:solidFill>
                  <a:srgbClr val="202122"/>
                </a:solidFill>
                <a:effectLst/>
                <a:latin typeface="Arial" panose="020B0604020202020204" pitchFamily="34" charset="0"/>
              </a:rPr>
              <a:t>ilustracja</a:t>
            </a:r>
            <a:r>
              <a:rPr lang="en-AU" sz="1800" b="0" i="0" dirty="0">
                <a:solidFill>
                  <a:srgbClr val="202122"/>
                </a:solidFill>
                <a:effectLst/>
                <a:latin typeface="Arial" panose="020B0604020202020204" pitchFamily="34" charset="0"/>
              </a:rPr>
              <a:t> z </a:t>
            </a:r>
            <a:r>
              <a:rPr lang="en-AU" sz="1800" b="0" i="1" dirty="0">
                <a:solidFill>
                  <a:srgbClr val="202122"/>
                </a:solidFill>
                <a:effectLst/>
                <a:latin typeface="Arial" panose="020B0604020202020204" pitchFamily="34" charset="0"/>
              </a:rPr>
              <a:t>Principia philosophiae</a:t>
            </a:r>
            <a:r>
              <a:rPr lang="en-AU" sz="1800" b="0" i="0" dirty="0">
                <a:solidFill>
                  <a:srgbClr val="202122"/>
                </a:solidFill>
                <a:effectLst/>
                <a:latin typeface="Arial" panose="020B0604020202020204" pitchFamily="34" charset="0"/>
              </a:rPr>
              <a:t>, 1644)</a:t>
            </a:r>
            <a:r>
              <a:rPr lang="pl-PL" sz="1800" b="0" i="0" dirty="0">
                <a:solidFill>
                  <a:srgbClr val="202122"/>
                </a:solidFill>
                <a:effectLst/>
                <a:latin typeface="Arial" panose="020B0604020202020204" pitchFamily="34" charset="0"/>
              </a:rPr>
              <a:t> [</a:t>
            </a:r>
            <a:r>
              <a:rPr lang="pl-PL" sz="1800" b="0" i="0" dirty="0" err="1">
                <a:solidFill>
                  <a:srgbClr val="202122"/>
                </a:solidFill>
                <a:effectLst/>
                <a:latin typeface="Arial" panose="020B0604020202020204" pitchFamily="34" charset="0"/>
              </a:rPr>
              <a:t>wikpedia</a:t>
            </a:r>
            <a:r>
              <a:rPr lang="pl-PL" sz="1800" b="0" i="0" dirty="0">
                <a:solidFill>
                  <a:srgbClr val="202122"/>
                </a:solidFill>
                <a:effectLst/>
                <a:latin typeface="Arial" panose="020B0604020202020204" pitchFamily="34" charset="0"/>
              </a:rPr>
              <a:t>]</a:t>
            </a:r>
            <a:endParaRPr lang="en-US" sz="1800" dirty="0"/>
          </a:p>
        </p:txBody>
      </p:sp>
      <p:pic>
        <p:nvPicPr>
          <p:cNvPr id="4" name="Picture 4">
            <a:extLst>
              <a:ext uri="{FF2B5EF4-FFF2-40B4-BE49-F238E27FC236}">
                <a16:creationId xmlns:a16="http://schemas.microsoft.com/office/drawing/2014/main" id="{0AE5F86D-1BB3-04E6-76C5-40B2FC3BA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35626"/>
            <a:ext cx="2876065" cy="285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A9C3283-0FA8-B113-A477-866AADCCD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120" y="3406409"/>
            <a:ext cx="2876064" cy="3164329"/>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2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6391AE-95E0-E036-7379-4986E9062B56}"/>
              </a:ext>
            </a:extLst>
          </p:cNvPr>
          <p:cNvSpPr>
            <a:spLocks noGrp="1"/>
          </p:cNvSpPr>
          <p:nvPr>
            <p:ph type="title"/>
          </p:nvPr>
        </p:nvSpPr>
        <p:spPr>
          <a:xfrm>
            <a:off x="323528" y="-171400"/>
            <a:ext cx="8229600" cy="1143000"/>
          </a:xfrm>
        </p:spPr>
        <p:txBody>
          <a:bodyPr/>
          <a:lstStyle/>
          <a:p>
            <a:r>
              <a:rPr lang="pl-PL" sz="3600" dirty="0"/>
              <a:t>Pole magnetyczne Ziemi</a:t>
            </a:r>
            <a:endParaRPr lang="en-US" sz="3600" dirty="0"/>
          </a:p>
        </p:txBody>
      </p:sp>
      <p:pic>
        <p:nvPicPr>
          <p:cNvPr id="3074" name="Picture 2">
            <a:extLst>
              <a:ext uri="{FF2B5EF4-FFF2-40B4-BE49-F238E27FC236}">
                <a16:creationId xmlns:a16="http://schemas.microsoft.com/office/drawing/2014/main" id="{34326545-75D2-B932-6D79-69B5A90E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954" y="863114"/>
            <a:ext cx="6828717" cy="4855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6DA18E-25DD-4E51-5560-56E0BAAE5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1600" y="863114"/>
            <a:ext cx="4438946" cy="4855976"/>
          </a:xfrm>
          <a:prstGeom prst="rect">
            <a:avLst/>
          </a:prstGeom>
          <a:noFill/>
          <a:extLst>
            <a:ext uri="{909E8E84-426E-40DD-AFC4-6F175D3DCCD1}">
              <a14:hiddenFill xmlns:a14="http://schemas.microsoft.com/office/drawing/2010/main">
                <a:solidFill>
                  <a:srgbClr val="00B8FF"/>
                </a:solidFill>
              </a14:hiddenFill>
            </a:ext>
          </a:extLst>
        </p:spPr>
      </p:pic>
      <p:sp>
        <p:nvSpPr>
          <p:cNvPr id="5" name="pole tekstowe 4">
            <a:extLst>
              <a:ext uri="{FF2B5EF4-FFF2-40B4-BE49-F238E27FC236}">
                <a16:creationId xmlns:a16="http://schemas.microsoft.com/office/drawing/2014/main" id="{2E0AA1F5-713B-5C6F-90E4-03F4E0C82F6A}"/>
              </a:ext>
            </a:extLst>
          </p:cNvPr>
          <p:cNvSpPr txBox="1"/>
          <p:nvPr/>
        </p:nvSpPr>
        <p:spPr>
          <a:xfrm>
            <a:off x="909608" y="5805620"/>
            <a:ext cx="6534080" cy="1367747"/>
          </a:xfrm>
          <a:prstGeom prst="rect">
            <a:avLst/>
          </a:prstGeom>
          <a:noFill/>
        </p:spPr>
        <p:txBody>
          <a:bodyPr wrap="square">
            <a:spAutoFit/>
          </a:bodyPr>
          <a:lstStyle/>
          <a:p>
            <a:pPr>
              <a:spcBef>
                <a:spcPts val="0"/>
              </a:spcBef>
              <a:buClr>
                <a:srgbClr val="000000"/>
              </a:buClr>
              <a:buFont typeface="Times New Roman" panose="02020603050405020304" pitchFamily="18" charset="0"/>
              <a:buNone/>
            </a:pPr>
            <a:r>
              <a:rPr lang="pl-PL" sz="1600" b="0" i="0" dirty="0">
                <a:solidFill>
                  <a:srgbClr val="202122"/>
                </a:solidFill>
                <a:effectLst/>
                <a:latin typeface="Arial" panose="020B0604020202020204" pitchFamily="34" charset="0"/>
              </a:rPr>
              <a:t>Pole magnetyczne ziemi w </a:t>
            </a:r>
            <a:r>
              <a:rPr lang="pl-PL" sz="1600" b="0" i="1" dirty="0" err="1">
                <a:solidFill>
                  <a:srgbClr val="202122"/>
                </a:solidFill>
                <a:effectLst/>
                <a:latin typeface="Arial" panose="020B0604020202020204" pitchFamily="34" charset="0"/>
              </a:rPr>
              <a:t>Specimina</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philosophiae</a:t>
            </a:r>
            <a:r>
              <a:rPr lang="pl-PL" sz="1600" b="0" i="0" dirty="0">
                <a:solidFill>
                  <a:srgbClr val="202122"/>
                </a:solidFill>
                <a:effectLst/>
                <a:latin typeface="Arial" panose="020B0604020202020204" pitchFamily="34" charset="0"/>
              </a:rPr>
              <a:t> (1644)</a:t>
            </a:r>
            <a:endParaRPr lang="pl-PL" altLang="it-IT" sz="1600" dirty="0"/>
          </a:p>
          <a:p>
            <a:pPr>
              <a:spcBef>
                <a:spcPts val="0"/>
              </a:spcBef>
              <a:buClr>
                <a:srgbClr val="000000"/>
              </a:buClr>
              <a:buFont typeface="Times New Roman" panose="02020603050405020304" pitchFamily="18" charset="0"/>
              <a:buNone/>
            </a:pPr>
            <a:r>
              <a:rPr lang="pl-PL" altLang="it-IT" sz="1400" dirty="0">
                <a:hlinkClick r:id="rId4"/>
              </a:rPr>
              <a:t>https://pl.wikipedia.org/wiki/Ren%C3%A9_Descartes</a:t>
            </a:r>
            <a:endParaRPr lang="pl-PL" altLang="it-IT" sz="1400" dirty="0"/>
          </a:p>
          <a:p>
            <a:pPr>
              <a:spcBef>
                <a:spcPts val="0"/>
              </a:spcBef>
              <a:buClr>
                <a:srgbClr val="000000"/>
              </a:buClr>
              <a:buFont typeface="Times New Roman" panose="02020603050405020304" pitchFamily="18" charset="0"/>
              <a:buNone/>
            </a:pPr>
            <a:endParaRPr lang="pl-PL" altLang="it-IT" sz="1400" dirty="0"/>
          </a:p>
          <a:p>
            <a:pPr>
              <a:spcBef>
                <a:spcPts val="0"/>
              </a:spcBef>
              <a:buClr>
                <a:srgbClr val="000000"/>
              </a:buClr>
              <a:buFont typeface="Times New Roman" panose="02020603050405020304" pitchFamily="18" charset="0"/>
              <a:buNone/>
            </a:pPr>
            <a:r>
              <a:rPr lang="pl-PL" altLang="it-IT" sz="1600" dirty="0" err="1"/>
              <a:t>Glatzmaier</a:t>
            </a:r>
            <a:r>
              <a:rPr lang="pl-PL" altLang="it-IT" sz="1600" dirty="0"/>
              <a:t> and </a:t>
            </a:r>
            <a:r>
              <a:rPr lang="pl-PL" altLang="it-IT" sz="1600" dirty="0" err="1"/>
              <a:t>Roberts</a:t>
            </a:r>
            <a:r>
              <a:rPr lang="pl-PL" altLang="it-IT" sz="1600" dirty="0"/>
              <a:t> 1995</a:t>
            </a:r>
          </a:p>
          <a:p>
            <a:pPr>
              <a:lnSpc>
                <a:spcPct val="93000"/>
              </a:lnSpc>
              <a:spcBef>
                <a:spcPct val="50000"/>
              </a:spcBef>
              <a:buClr>
                <a:srgbClr val="000000"/>
              </a:buClr>
              <a:buFont typeface="Times New Roman" panose="02020603050405020304" pitchFamily="18" charset="0"/>
              <a:buNone/>
            </a:pPr>
            <a:endParaRPr lang="pl-PL" altLang="it-IT" sz="1600" dirty="0">
              <a:solidFill>
                <a:srgbClr val="FF9900"/>
              </a:solidFill>
            </a:endParaRPr>
          </a:p>
        </p:txBody>
      </p:sp>
    </p:spTree>
    <p:extLst>
      <p:ext uri="{BB962C8B-B14F-4D97-AF65-F5344CB8AC3E}">
        <p14:creationId xmlns:p14="http://schemas.microsoft.com/office/powerpoint/2010/main" val="4135661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19A76D-9EC5-98E7-1647-A44F31F37EA9}"/>
              </a:ext>
            </a:extLst>
          </p:cNvPr>
          <p:cNvSpPr>
            <a:spLocks noGrp="1"/>
          </p:cNvSpPr>
          <p:nvPr>
            <p:ph type="title"/>
          </p:nvPr>
        </p:nvSpPr>
        <p:spPr>
          <a:xfrm>
            <a:off x="457200" y="-99392"/>
            <a:ext cx="8229600" cy="1143000"/>
          </a:xfrm>
        </p:spPr>
        <p:txBody>
          <a:bodyPr/>
          <a:lstStyle/>
          <a:p>
            <a:r>
              <a:rPr lang="pl-PL" sz="3600" dirty="0"/>
              <a:t>Św. Albert: „zmysł wspólny”</a:t>
            </a:r>
            <a:endParaRPr lang="en-US" sz="3600" dirty="0"/>
          </a:p>
        </p:txBody>
      </p:sp>
      <p:pic>
        <p:nvPicPr>
          <p:cNvPr id="5122" name="Picture 2">
            <a:extLst>
              <a:ext uri="{FF2B5EF4-FFF2-40B4-BE49-F238E27FC236}">
                <a16:creationId xmlns:a16="http://schemas.microsoft.com/office/drawing/2014/main" id="{96A26A4B-559E-0792-F648-52593BFBD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92" y="828740"/>
            <a:ext cx="2919958" cy="355704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ACD6009F-1D00-3DBD-2C4F-3870D0683851}"/>
              </a:ext>
            </a:extLst>
          </p:cNvPr>
          <p:cNvSpPr txBox="1"/>
          <p:nvPr/>
        </p:nvSpPr>
        <p:spPr>
          <a:xfrm>
            <a:off x="127534" y="6310413"/>
            <a:ext cx="8892480" cy="492443"/>
          </a:xfrm>
          <a:prstGeom prst="rect">
            <a:avLst/>
          </a:prstGeom>
          <a:noFill/>
        </p:spPr>
        <p:txBody>
          <a:bodyPr wrap="square">
            <a:spAutoFit/>
          </a:bodyPr>
          <a:lstStyle/>
          <a:p>
            <a:endParaRPr lang="pl-PL" sz="1300" dirty="0"/>
          </a:p>
          <a:p>
            <a:r>
              <a:rPr lang="en-US" sz="1300" dirty="0"/>
              <a:t>https://pl.wikipedia.org/wiki/Plik:Descartes;_A_Treatise_on_the_formation_of_the_foetus_Wellcome_L0017416.jpg</a:t>
            </a:r>
          </a:p>
        </p:txBody>
      </p:sp>
      <p:sp>
        <p:nvSpPr>
          <p:cNvPr id="6" name="pole tekstowe 5">
            <a:extLst>
              <a:ext uri="{FF2B5EF4-FFF2-40B4-BE49-F238E27FC236}">
                <a16:creationId xmlns:a16="http://schemas.microsoft.com/office/drawing/2014/main" id="{368F7462-4D5D-8260-7B30-70E9C9E32334}"/>
              </a:ext>
            </a:extLst>
          </p:cNvPr>
          <p:cNvSpPr txBox="1"/>
          <p:nvPr/>
        </p:nvSpPr>
        <p:spPr>
          <a:xfrm>
            <a:off x="65543" y="4352644"/>
            <a:ext cx="4429917" cy="1323439"/>
          </a:xfrm>
          <a:prstGeom prst="rect">
            <a:avLst/>
          </a:prstGeom>
          <a:noFill/>
        </p:spPr>
        <p:txBody>
          <a:bodyPr wrap="square">
            <a:spAutoFit/>
          </a:bodyPr>
          <a:lstStyle/>
          <a:p>
            <a:r>
              <a:rPr lang="pl-PL" sz="1600" b="0" i="0" dirty="0">
                <a:solidFill>
                  <a:srgbClr val="202122"/>
                </a:solidFill>
                <a:effectLst/>
                <a:latin typeface="Arial" panose="020B0604020202020204" pitchFamily="34" charset="0"/>
              </a:rPr>
              <a:t>Wrażenia zmysłowe przenoszone są nerwami do </a:t>
            </a:r>
            <a:r>
              <a:rPr lang="pl-PL" sz="1600" b="0" i="0" u="none" strike="noStrike" dirty="0">
                <a:effectLst/>
                <a:latin typeface="Arial" panose="020B0604020202020204" pitchFamily="34" charset="0"/>
              </a:rPr>
              <a:t>szyszynki</a:t>
            </a:r>
            <a:r>
              <a:rPr lang="pl-PL" sz="1600" b="0" i="0" dirty="0">
                <a:solidFill>
                  <a:srgbClr val="202122"/>
                </a:solidFill>
                <a:effectLst/>
                <a:latin typeface="Arial" panose="020B0604020202020204" pitchFamily="34" charset="0"/>
              </a:rPr>
              <a:t>, gdzie powstaje reakcja, przekazywana nerwami do </a:t>
            </a:r>
            <a:r>
              <a:rPr lang="pl-PL" sz="1600" b="0" i="0" u="none" strike="noStrike" dirty="0">
                <a:effectLst/>
                <a:latin typeface="Arial" panose="020B0604020202020204" pitchFamily="34" charset="0"/>
              </a:rPr>
              <a:t>mięśni</a:t>
            </a:r>
            <a:r>
              <a:rPr lang="pl-PL" sz="1600" b="0" i="0" dirty="0">
                <a:solidFill>
                  <a:srgbClr val="202122"/>
                </a:solidFill>
                <a:effectLst/>
                <a:latin typeface="Arial" panose="020B0604020202020204" pitchFamily="34" charset="0"/>
              </a:rPr>
              <a:t> (ilustracja z </a:t>
            </a:r>
            <a:r>
              <a:rPr lang="pl-PL" sz="1600" b="0" i="1" dirty="0" err="1">
                <a:solidFill>
                  <a:srgbClr val="202122"/>
                </a:solidFill>
                <a:effectLst/>
                <a:latin typeface="Arial" panose="020B0604020202020204" pitchFamily="34" charset="0"/>
              </a:rPr>
              <a:t>L’homme</a:t>
            </a:r>
            <a:r>
              <a:rPr lang="pl-PL" sz="1600" b="0" i="1" dirty="0">
                <a:solidFill>
                  <a:srgbClr val="202122"/>
                </a:solidFill>
                <a:effectLst/>
                <a:latin typeface="Arial" panose="020B0604020202020204" pitchFamily="34" charset="0"/>
              </a:rPr>
              <a:t>, et </a:t>
            </a:r>
            <a:r>
              <a:rPr lang="pl-PL" sz="1600" b="0" i="1" dirty="0" err="1">
                <a:solidFill>
                  <a:srgbClr val="202122"/>
                </a:solidFill>
                <a:effectLst/>
                <a:latin typeface="Arial" panose="020B0604020202020204" pitchFamily="34" charset="0"/>
              </a:rPr>
              <a:t>un</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Traitté</a:t>
            </a:r>
            <a:r>
              <a:rPr lang="pl-PL" sz="1600" b="0" i="1" dirty="0">
                <a:solidFill>
                  <a:srgbClr val="202122"/>
                </a:solidFill>
                <a:effectLst/>
                <a:latin typeface="Arial" panose="020B0604020202020204" pitchFamily="34" charset="0"/>
              </a:rPr>
              <a:t> de la </a:t>
            </a:r>
            <a:r>
              <a:rPr lang="pl-PL" sz="1600" b="0" i="1" dirty="0" err="1">
                <a:solidFill>
                  <a:srgbClr val="202122"/>
                </a:solidFill>
                <a:effectLst/>
                <a:latin typeface="Arial" panose="020B0604020202020204" pitchFamily="34" charset="0"/>
              </a:rPr>
              <a:t>formation</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du</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foetus</a:t>
            </a:r>
            <a:r>
              <a:rPr lang="pl-PL" sz="1600" b="0" i="0" dirty="0">
                <a:solidFill>
                  <a:srgbClr val="202122"/>
                </a:solidFill>
                <a:effectLst/>
                <a:latin typeface="Arial" panose="020B0604020202020204" pitchFamily="34" charset="0"/>
              </a:rPr>
              <a:t>, 1664)</a:t>
            </a:r>
            <a:endParaRPr lang="en-US" sz="1600" dirty="0"/>
          </a:p>
        </p:txBody>
      </p:sp>
      <p:sp>
        <p:nvSpPr>
          <p:cNvPr id="7" name="pole tekstowe 6">
            <a:extLst>
              <a:ext uri="{FF2B5EF4-FFF2-40B4-BE49-F238E27FC236}">
                <a16:creationId xmlns:a16="http://schemas.microsoft.com/office/drawing/2014/main" id="{D5E22F17-1A12-B458-3B82-B43F251A5BB4}"/>
              </a:ext>
            </a:extLst>
          </p:cNvPr>
          <p:cNvSpPr txBox="1"/>
          <p:nvPr/>
        </p:nvSpPr>
        <p:spPr>
          <a:xfrm>
            <a:off x="209228" y="5681280"/>
            <a:ext cx="9083352" cy="677108"/>
          </a:xfrm>
          <a:prstGeom prst="rect">
            <a:avLst/>
          </a:prstGeom>
          <a:noFill/>
        </p:spPr>
        <p:txBody>
          <a:bodyPr wrap="square" rtlCol="0">
            <a:spAutoFit/>
          </a:bodyPr>
          <a:lstStyle/>
          <a:p>
            <a:r>
              <a:rPr lang="pl-PL" sz="1900" b="1" dirty="0">
                <a:solidFill>
                  <a:schemeClr val="accent6"/>
                </a:solidFill>
              </a:rPr>
              <a:t>Szyszynka </a:t>
            </a:r>
            <a:r>
              <a:rPr lang="pl-PL" sz="1900" dirty="0">
                <a:solidFill>
                  <a:schemeClr val="accent6"/>
                </a:solidFill>
              </a:rPr>
              <a:t>spełnia centralną rolę w koordynacji emocji: to ona ukierunkowuje sygnały nerwowe, jak strach, rozpoznawanie mimiki twarzy itd. (2022</a:t>
            </a:r>
            <a:r>
              <a:rPr lang="pl-PL" sz="1800" dirty="0"/>
              <a:t>)</a:t>
            </a:r>
            <a:endParaRPr lang="en-US" sz="1800" dirty="0"/>
          </a:p>
        </p:txBody>
      </p:sp>
      <p:pic>
        <p:nvPicPr>
          <p:cNvPr id="5" name="Obraz 4">
            <a:extLst>
              <a:ext uri="{FF2B5EF4-FFF2-40B4-BE49-F238E27FC236}">
                <a16:creationId xmlns:a16="http://schemas.microsoft.com/office/drawing/2014/main" id="{1354AFD5-6DF8-D9CB-7F1D-B03EB34D24BA}"/>
              </a:ext>
            </a:extLst>
          </p:cNvPr>
          <p:cNvPicPr>
            <a:picLocks noChangeAspect="1"/>
          </p:cNvPicPr>
          <p:nvPr/>
        </p:nvPicPr>
        <p:blipFill>
          <a:blip r:embed="rId3"/>
          <a:stretch>
            <a:fillRect/>
          </a:stretch>
        </p:blipFill>
        <p:spPr>
          <a:xfrm>
            <a:off x="4648540" y="828740"/>
            <a:ext cx="3929268" cy="4581128"/>
          </a:xfrm>
          <a:prstGeom prst="rect">
            <a:avLst/>
          </a:prstGeom>
        </p:spPr>
      </p:pic>
    </p:spTree>
    <p:extLst>
      <p:ext uri="{BB962C8B-B14F-4D97-AF65-F5344CB8AC3E}">
        <p14:creationId xmlns:p14="http://schemas.microsoft.com/office/powerpoint/2010/main" val="62610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D8755-C39D-0450-F56A-32BD1ECDA6F8}"/>
            </a:ext>
          </a:extLst>
        </p:cNvPr>
        <p:cNvGrpSpPr/>
        <p:nvPr/>
      </p:nvGrpSpPr>
      <p:grpSpPr>
        <a:xfrm>
          <a:off x="0" y="0"/>
          <a:ext cx="0" cy="0"/>
          <a:chOff x="0" y="0"/>
          <a:chExt cx="0" cy="0"/>
        </a:xfrm>
      </p:grpSpPr>
      <p:sp>
        <p:nvSpPr>
          <p:cNvPr id="3074" name="Rectangle 2">
            <a:extLst>
              <a:ext uri="{FF2B5EF4-FFF2-40B4-BE49-F238E27FC236}">
                <a16:creationId xmlns:a16="http://schemas.microsoft.com/office/drawing/2014/main" id="{5547B601-EE6B-A4E7-CC95-A860F74D14C8}"/>
              </a:ext>
            </a:extLst>
          </p:cNvPr>
          <p:cNvSpPr>
            <a:spLocks noGrp="1" noChangeArrowheads="1"/>
          </p:cNvSpPr>
          <p:nvPr>
            <p:ph type="ctrTitle"/>
          </p:nvPr>
        </p:nvSpPr>
        <p:spPr>
          <a:xfrm>
            <a:off x="649288" y="158750"/>
            <a:ext cx="7772400" cy="1470025"/>
          </a:xfrm>
        </p:spPr>
        <p:txBody>
          <a:bodyPr anchor="ctr"/>
          <a:lstStyle/>
          <a:p>
            <a:pPr eaLnBrk="1" hangingPunct="1"/>
            <a:r>
              <a:rPr lang="pl-PL" altLang="it-IT" sz="4400" dirty="0"/>
              <a:t>Filozofia przyrody,</a:t>
            </a:r>
            <a:br>
              <a:rPr lang="pl-PL" altLang="it-IT" sz="4400" dirty="0"/>
            </a:br>
            <a:r>
              <a:rPr lang="pl-PL" altLang="it-IT" sz="2400" dirty="0"/>
              <a:t>w wydaniu fizyka doświadczalnego (tudzież ekonomisty), eksperta naukowego UE, IAEA etc. </a:t>
            </a:r>
            <a:endParaRPr lang="en-AU" altLang="it-IT" sz="2400" dirty="0"/>
          </a:p>
        </p:txBody>
      </p:sp>
      <p:sp>
        <p:nvSpPr>
          <p:cNvPr id="3075" name="Rectangle 3">
            <a:extLst>
              <a:ext uri="{FF2B5EF4-FFF2-40B4-BE49-F238E27FC236}">
                <a16:creationId xmlns:a16="http://schemas.microsoft.com/office/drawing/2014/main" id="{B6FAF17F-D9C9-5C88-F0FE-B6E2BCCCDE52}"/>
              </a:ext>
            </a:extLst>
          </p:cNvPr>
          <p:cNvSpPr>
            <a:spLocks noGrp="1" noChangeArrowheads="1"/>
          </p:cNvSpPr>
          <p:nvPr>
            <p:ph type="subTitle" idx="1"/>
          </p:nvPr>
        </p:nvSpPr>
        <p:spPr>
          <a:xfrm>
            <a:off x="141288" y="1844824"/>
            <a:ext cx="8895208" cy="2808287"/>
          </a:xfrm>
        </p:spPr>
        <p:txBody>
          <a:bodyPr/>
          <a:lstStyle/>
          <a:p>
            <a:pPr algn="l" eaLnBrk="1" hangingPunct="1">
              <a:lnSpc>
                <a:spcPct val="90000"/>
              </a:lnSpc>
            </a:pPr>
            <a:r>
              <a:rPr lang="pl-PL" altLang="it-IT" sz="2000" b="1" dirty="0" err="1"/>
              <a:t>Rationale</a:t>
            </a:r>
            <a:r>
              <a:rPr lang="pl-PL" altLang="it-IT" sz="2000" b="1" dirty="0"/>
              <a:t>:</a:t>
            </a:r>
          </a:p>
          <a:p>
            <a:pPr algn="l" eaLnBrk="1" hangingPunct="1">
              <a:lnSpc>
                <a:spcPct val="90000"/>
              </a:lnSpc>
            </a:pPr>
            <a:r>
              <a:rPr lang="pl-PL" altLang="it-IT" sz="2000" dirty="0"/>
              <a:t>Arystoteles wymieniał trzy największe nauki: </a:t>
            </a:r>
          </a:p>
          <a:p>
            <a:pPr marL="342900" indent="-342900" algn="l" eaLnBrk="1" hangingPunct="1">
              <a:lnSpc>
                <a:spcPct val="90000"/>
              </a:lnSpc>
              <a:buFontTx/>
              <a:buChar char="-"/>
            </a:pPr>
            <a:r>
              <a:rPr lang="pl-PL" altLang="it-IT" sz="2000" dirty="0">
                <a:solidFill>
                  <a:schemeClr val="accent2"/>
                </a:solidFill>
              </a:rPr>
              <a:t>Matematykę</a:t>
            </a:r>
          </a:p>
          <a:p>
            <a:pPr marL="342900" indent="-342900" algn="l" eaLnBrk="1" hangingPunct="1">
              <a:lnSpc>
                <a:spcPct val="90000"/>
              </a:lnSpc>
              <a:buFontTx/>
              <a:buChar char="-"/>
            </a:pPr>
            <a:r>
              <a:rPr lang="pl-PL" altLang="it-IT" sz="2000" dirty="0">
                <a:solidFill>
                  <a:schemeClr val="accent2"/>
                </a:solidFill>
              </a:rPr>
              <a:t>Fizykę</a:t>
            </a:r>
          </a:p>
          <a:p>
            <a:pPr marL="342900" indent="-342900" algn="l" eaLnBrk="1" hangingPunct="1">
              <a:spcBef>
                <a:spcPts val="0"/>
              </a:spcBef>
              <a:buFontTx/>
              <a:buChar char="-"/>
            </a:pPr>
            <a:r>
              <a:rPr lang="pl-PL" altLang="it-IT" sz="2000" dirty="0">
                <a:solidFill>
                  <a:schemeClr val="accent2"/>
                </a:solidFill>
              </a:rPr>
              <a:t>Teologię (Metafizykę)</a:t>
            </a:r>
          </a:p>
          <a:p>
            <a:pPr algn="l" eaLnBrk="1" hangingPunct="1">
              <a:spcBef>
                <a:spcPts val="0"/>
              </a:spcBef>
              <a:spcAft>
                <a:spcPts val="600"/>
              </a:spcAft>
            </a:pPr>
            <a:r>
              <a:rPr lang="pl-PL" altLang="it-IT" sz="2000" dirty="0"/>
              <a:t>Miał znaczny wkład w astronomię, zoologię, fizykę, i oczywiście – filozofię. Mimo, że traktaty z astronomii i matematyki pisali inni (Ptolemeusz, Euklides)</a:t>
            </a:r>
          </a:p>
          <a:p>
            <a:pPr algn="l" eaLnBrk="1" hangingPunct="1">
              <a:spcBef>
                <a:spcPts val="0"/>
              </a:spcBef>
              <a:spcAft>
                <a:spcPts val="600"/>
              </a:spcAft>
            </a:pPr>
            <a:r>
              <a:rPr lang="pl-PL" altLang="it-IT" sz="2000" dirty="0"/>
              <a:t>Współczesna nauka, z metodologią Kartezjusza, jak pisze Edgar </a:t>
            </a:r>
            <a:r>
              <a:rPr lang="pl-PL" altLang="it-IT" sz="2000" dirty="0" err="1"/>
              <a:t>Morin</a:t>
            </a:r>
            <a:r>
              <a:rPr lang="pl-PL" altLang="it-IT" sz="2000" dirty="0"/>
              <a:t> (1999), jest coraz bardziej rozczłonkowana. Gubi się w tym mądrość (</a:t>
            </a:r>
            <a:r>
              <a:rPr lang="pl-PL" altLang="it-IT" sz="2000" i="1" dirty="0" err="1"/>
              <a:t>sofia</a:t>
            </a:r>
            <a:r>
              <a:rPr lang="pl-PL" altLang="it-IT" sz="2000" dirty="0"/>
              <a:t>).</a:t>
            </a:r>
          </a:p>
          <a:p>
            <a:pPr algn="l" eaLnBrk="1" hangingPunct="1">
              <a:spcBef>
                <a:spcPts val="0"/>
              </a:spcBef>
              <a:spcAft>
                <a:spcPts val="600"/>
              </a:spcAft>
            </a:pPr>
            <a:r>
              <a:rPr lang="pl-PL" altLang="it-IT" sz="2000" dirty="0">
                <a:ea typeface="Arial Unicode MS" pitchFamily="34" charset="-128"/>
              </a:rPr>
              <a:t>Fizycy nie uczą się filozofii, a filozofowie korzystają z fizyki „w miarę potrzeb”.</a:t>
            </a:r>
          </a:p>
          <a:p>
            <a:pPr algn="l" eaLnBrk="1" hangingPunct="1">
              <a:spcBef>
                <a:spcPts val="0"/>
              </a:spcBef>
              <a:spcAft>
                <a:spcPts val="600"/>
              </a:spcAft>
            </a:pPr>
            <a:r>
              <a:rPr lang="pl-PL" altLang="it-IT" sz="2000" dirty="0">
                <a:ea typeface="Arial Unicode MS" pitchFamily="34" charset="-128"/>
              </a:rPr>
              <a:t>Celem wykładu jest więc pokazanie, że filozofowie – Kartezjusz, Kant, Pascal byli również przyrodnikami, a „naukowcy” – Kopernik, Galileusz, Newton, Einstein, Planck – wypowiadali niezwykle głęboko przemyślane stwierdzenia o świecie w ogólności, a także o Bogu.</a:t>
            </a:r>
          </a:p>
          <a:p>
            <a:pPr eaLnBrk="1" hangingPunct="1">
              <a:lnSpc>
                <a:spcPct val="90000"/>
              </a:lnSpc>
            </a:pPr>
            <a:endParaRPr lang="en-AU" altLang="it-IT" sz="2000" i="1" dirty="0">
              <a:ea typeface="Arial Unicode MS" pitchFamily="34" charset="-128"/>
            </a:endParaRPr>
          </a:p>
        </p:txBody>
      </p:sp>
    </p:spTree>
    <p:extLst>
      <p:ext uri="{BB962C8B-B14F-4D97-AF65-F5344CB8AC3E}">
        <p14:creationId xmlns:p14="http://schemas.microsoft.com/office/powerpoint/2010/main" val="32087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EF833A8A-5232-F369-9C31-C4D34010F6CF}"/>
              </a:ext>
            </a:extLst>
          </p:cNvPr>
          <p:cNvSpPr>
            <a:spLocks noGrp="1" noChangeArrowheads="1"/>
          </p:cNvSpPr>
          <p:nvPr>
            <p:ph type="title"/>
          </p:nvPr>
        </p:nvSpPr>
        <p:spPr>
          <a:xfrm>
            <a:off x="428625" y="30163"/>
            <a:ext cx="8229600" cy="1143000"/>
          </a:xfrm>
        </p:spPr>
        <p:txBody>
          <a:bodyPr/>
          <a:lstStyle/>
          <a:p>
            <a:r>
              <a:rPr lang="pl-PL" altLang="en-US" sz="3600" dirty="0"/>
              <a:t>Poglądy Kartezjusza</a:t>
            </a:r>
            <a:endParaRPr lang="en-US" altLang="en-US" sz="3600" dirty="0"/>
          </a:p>
        </p:txBody>
      </p:sp>
      <p:sp>
        <p:nvSpPr>
          <p:cNvPr id="3" name="Symbol zastępczy zawartości 2">
            <a:extLst>
              <a:ext uri="{FF2B5EF4-FFF2-40B4-BE49-F238E27FC236}">
                <a16:creationId xmlns:a16="http://schemas.microsoft.com/office/drawing/2014/main" id="{7F18FE99-1C54-8DE2-434F-3E909FAF7100}"/>
              </a:ext>
            </a:extLst>
          </p:cNvPr>
          <p:cNvSpPr>
            <a:spLocks noGrp="1"/>
          </p:cNvSpPr>
          <p:nvPr>
            <p:ph idx="1"/>
          </p:nvPr>
        </p:nvSpPr>
        <p:spPr>
          <a:xfrm>
            <a:off x="250825" y="1052513"/>
            <a:ext cx="8785225" cy="4525962"/>
          </a:xfrm>
        </p:spPr>
        <p:txBody>
          <a:bodyPr/>
          <a:lstStyle/>
          <a:p>
            <a:pPr marL="0" indent="0">
              <a:buFontTx/>
              <a:buNone/>
              <a:defRPr/>
            </a:pPr>
            <a:r>
              <a:rPr lang="pl-PL" sz="1800" dirty="0"/>
              <a:t>1. METAFIZYKA. 1. Metoda. Gdy Kartezjusz postanowił dokonać reformy nauki, stan jej był niepomyślny: scholastyka była skończona, a Odrodzenie do pozytywnych wyników nie doszło. Główne dzieła Bacona i Galileusza nie były jeszcze napisane. Zresztą rozwiązania Bacona nie zadowoliły Kartezjusza, a reforma Galileusza ograniczała się do nauki empirycznej i nie obejmowała filozofii. Przyczynę </a:t>
            </a:r>
            <a:r>
              <a:rPr lang="pl-PL" sz="1800" dirty="0" err="1"/>
              <a:t>niezado</a:t>
            </a:r>
            <a:r>
              <a:rPr lang="pl-PL" sz="1800" dirty="0"/>
              <a:t>-walającego stanu nauk Kartezjusz widział w braku odpowiedniej metody.  </a:t>
            </a:r>
          </a:p>
          <a:p>
            <a:pPr marL="0" indent="0">
              <a:buFontTx/>
              <a:buNone/>
              <a:defRPr/>
            </a:pPr>
            <a:r>
              <a:rPr lang="pl-PL" sz="1800" dirty="0"/>
              <a:t>Miarą niezawodnej wiedzy była dla Kartezjusza </a:t>
            </a:r>
            <a:r>
              <a:rPr lang="pl-PL" sz="1800" spc="100" dirty="0"/>
              <a:t>jasność i wyraźność</a:t>
            </a:r>
            <a:r>
              <a:rPr lang="pl-PL" sz="1800" dirty="0"/>
              <a:t>. […] Jasne     i wyraźne było dla Kartezjusza to, co </a:t>
            </a:r>
            <a:r>
              <a:rPr lang="pl-PL" sz="1800" spc="100" dirty="0"/>
              <a:t>proste. […] metoda analityczna</a:t>
            </a:r>
            <a:r>
              <a:rPr lang="pl-PL" sz="1800" dirty="0"/>
              <a:t>, jaka jest stosowana w arytmetyce [przekształcanie równań, krok po kroku]</a:t>
            </a:r>
          </a:p>
          <a:p>
            <a:pPr marL="0" indent="0">
              <a:buFontTx/>
              <a:buNone/>
              <a:defRPr/>
            </a:pPr>
            <a:r>
              <a:rPr lang="pl-PL" sz="1800" cap="small" dirty="0"/>
              <a:t>2. Cogito, ergo sum. </a:t>
            </a:r>
            <a:r>
              <a:rPr lang="pl-PL" sz="1800" dirty="0"/>
              <a:t>[…] Tymczasem </a:t>
            </a:r>
            <a:r>
              <a:rPr lang="pl-PL" sz="1800" spc="100" dirty="0"/>
              <a:t>właśnie w wątpieniu </a:t>
            </a:r>
            <a:r>
              <a:rPr lang="pl-PL" sz="1800" dirty="0"/>
              <a:t>znalazła się </a:t>
            </a:r>
            <a:r>
              <a:rPr lang="pl-PL" sz="1800" spc="100" dirty="0"/>
              <a:t>ostoja pewności</a:t>
            </a:r>
            <a:r>
              <a:rPr lang="pl-PL" sz="1800" dirty="0"/>
              <a:t>. </a:t>
            </a:r>
            <a:r>
              <a:rPr lang="pl-PL" sz="1800" spc="200" dirty="0"/>
              <a:t>Jeśli </a:t>
            </a:r>
            <a:r>
              <a:rPr lang="pl-PL" sz="1800" dirty="0"/>
              <a:t>bowiem </a:t>
            </a:r>
            <a:r>
              <a:rPr lang="pl-PL" sz="1800" spc="100" dirty="0"/>
              <a:t>wątpię, to myślę</a:t>
            </a:r>
            <a:r>
              <a:rPr lang="pl-PL" sz="1800" dirty="0"/>
              <a:t>; </a:t>
            </a:r>
            <a:r>
              <a:rPr lang="pl-PL" sz="1800" spc="100" dirty="0"/>
              <a:t>myśl istnieje </a:t>
            </a:r>
            <a:r>
              <a:rPr lang="pl-PL" sz="1800" dirty="0"/>
              <a:t>(</a:t>
            </a:r>
            <a:r>
              <a:rPr lang="pl-PL" sz="1800" i="1" dirty="0" err="1"/>
              <a:t>cogitatio</a:t>
            </a:r>
            <a:r>
              <a:rPr lang="pl-PL" sz="1800" i="1" dirty="0"/>
              <a:t> </a:t>
            </a:r>
            <a:r>
              <a:rPr lang="pl-PL" sz="1800" i="1" dirty="0" err="1"/>
              <a:t>est</a:t>
            </a:r>
            <a:r>
              <a:rPr lang="pl-PL" sz="1800" dirty="0"/>
              <a:t>), </a:t>
            </a:r>
            <a:r>
              <a:rPr lang="pl-PL" sz="1800" spc="100" dirty="0"/>
              <a:t>choćbym śnił lub choćby mię zły demon wprowadzał w błąd</a:t>
            </a:r>
            <a:r>
              <a:rPr lang="pl-PL" sz="1800" dirty="0"/>
              <a:t>. […] Był to prosty zwrot, ale wystarczał, by dokonać przewrotu. Kartezjusz wskazał, że </a:t>
            </a:r>
            <a:r>
              <a:rPr lang="pl-PL" sz="1800" spc="100" dirty="0"/>
              <a:t>fundamentu wiedzy </a:t>
            </a:r>
            <a:r>
              <a:rPr lang="pl-PL" sz="1800" dirty="0"/>
              <a:t>szukać należy nie w świecie zewnętrznym, lecz w </a:t>
            </a:r>
            <a:r>
              <a:rPr lang="pl-PL" sz="1800" spc="100" dirty="0"/>
              <a:t>człowieku</a:t>
            </a:r>
            <a:r>
              <a:rPr lang="pl-PL" sz="1800" dirty="0"/>
              <a:t>, nie w przedmiocie, ale w </a:t>
            </a:r>
            <a:r>
              <a:rPr lang="pl-PL" sz="1800" spc="100" dirty="0"/>
              <a:t>podmiocie</a:t>
            </a:r>
            <a:r>
              <a:rPr lang="pl-PL" sz="1800" dirty="0"/>
              <a:t>, nie w materii, lecz w </a:t>
            </a:r>
            <a:r>
              <a:rPr lang="pl-PL" sz="1800" spc="100" dirty="0"/>
              <a:t>świadomym duchu. </a:t>
            </a:r>
            <a:r>
              <a:rPr lang="pl-PL" sz="1800" dirty="0"/>
              <a:t>W myśli Kartezjusz znalazł „punkt archimedesowy” dla filozofii, wystarczający by oprzeć na nim przekonanie o istnieniu </a:t>
            </a:r>
            <a:r>
              <a:rPr lang="pl-PL" sz="1800" spc="100" dirty="0"/>
              <a:t>jaźni</a:t>
            </a:r>
            <a:r>
              <a:rPr lang="pl-PL" sz="1800" dirty="0"/>
              <a:t>, a pośrednio także o istnieniu </a:t>
            </a:r>
            <a:r>
              <a:rPr lang="pl-PL" sz="1800" spc="100" dirty="0"/>
              <a:t>Boga</a:t>
            </a:r>
            <a:r>
              <a:rPr lang="pl-PL" sz="1800" dirty="0"/>
              <a:t> i istnieniu </a:t>
            </a:r>
            <a:r>
              <a:rPr lang="pl-PL" sz="1800" spc="100" dirty="0"/>
              <a:t>ciał</a:t>
            </a:r>
            <a:r>
              <a:rPr lang="pl-PL" sz="1800" dirty="0"/>
              <a:t>. </a:t>
            </a:r>
          </a:p>
          <a:p>
            <a:pPr marL="0" indent="0">
              <a:buFontTx/>
              <a:buNone/>
              <a:defRPr/>
            </a:pPr>
            <a:endParaRPr lang="pl-PL" sz="1600" dirty="0"/>
          </a:p>
          <a:p>
            <a:pPr marL="0" indent="0">
              <a:buFontTx/>
              <a:buNone/>
              <a:defRPr/>
            </a:pPr>
            <a:r>
              <a:rPr lang="pl-PL" sz="1600" dirty="0"/>
              <a:t>Wł. Tatarkiewicz, </a:t>
            </a:r>
            <a:r>
              <a:rPr lang="pl-PL" sz="1600" i="1" dirty="0"/>
              <a:t>Historia filozofii</a:t>
            </a:r>
            <a:r>
              <a:rPr lang="pl-PL" sz="1600" dirty="0"/>
              <a:t>, </a:t>
            </a:r>
            <a:r>
              <a:rPr lang="pl-PL" sz="1600" i="1" dirty="0"/>
              <a:t>op. cit</a:t>
            </a:r>
            <a:r>
              <a:rPr lang="pl-PL" sz="1600" dirty="0"/>
              <a:t>. str. 48</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2D67F4-2158-95EA-62A4-DE0482D5B936}"/>
              </a:ext>
            </a:extLst>
          </p:cNvPr>
          <p:cNvSpPr>
            <a:spLocks noGrp="1"/>
          </p:cNvSpPr>
          <p:nvPr>
            <p:ph type="title"/>
          </p:nvPr>
        </p:nvSpPr>
        <p:spPr>
          <a:xfrm>
            <a:off x="457200" y="-77490"/>
            <a:ext cx="8229600" cy="1143000"/>
          </a:xfrm>
        </p:spPr>
        <p:txBody>
          <a:bodyPr/>
          <a:lstStyle/>
          <a:p>
            <a:r>
              <a:rPr lang="pl-PL" sz="3200" dirty="0"/>
              <a:t>Cogito, ergo sum</a:t>
            </a:r>
            <a:endParaRPr lang="en-US" sz="3200" dirty="0"/>
          </a:p>
        </p:txBody>
      </p:sp>
      <p:sp>
        <p:nvSpPr>
          <p:cNvPr id="9" name="pole tekstowe 8">
            <a:extLst>
              <a:ext uri="{FF2B5EF4-FFF2-40B4-BE49-F238E27FC236}">
                <a16:creationId xmlns:a16="http://schemas.microsoft.com/office/drawing/2014/main" id="{7FE1D833-AC3A-12CD-8312-D9F8763F5741}"/>
              </a:ext>
            </a:extLst>
          </p:cNvPr>
          <p:cNvSpPr txBox="1"/>
          <p:nvPr/>
        </p:nvSpPr>
        <p:spPr>
          <a:xfrm>
            <a:off x="379708" y="834934"/>
            <a:ext cx="8764292" cy="1323439"/>
          </a:xfrm>
          <a:prstGeom prst="rect">
            <a:avLst/>
          </a:prstGeom>
          <a:noFill/>
        </p:spPr>
        <p:txBody>
          <a:bodyPr wrap="square" rtlCol="0">
            <a:spAutoFit/>
          </a:bodyPr>
          <a:lstStyle/>
          <a:p>
            <a:r>
              <a:rPr lang="pl-PL" sz="2000" dirty="0"/>
              <a:t>Czymże więc jestem? </a:t>
            </a:r>
            <a:r>
              <a:rPr lang="pl-PL" sz="2000" i="1" dirty="0"/>
              <a:t>Rzeczą myślącą</a:t>
            </a:r>
            <a:r>
              <a:rPr lang="pl-PL" sz="2000" dirty="0"/>
              <a:t>: jest to rzecz, która myśli, czyli rzecz która wątpi, która pojmuje, która wie, która twierdzi, która przeczy, która chce, która nie chce, która również wyobraża sobie i która czuje? Oczywiście, to nie jest mało […] </a:t>
            </a:r>
            <a:endParaRPr lang="en-US" sz="2000" dirty="0"/>
          </a:p>
        </p:txBody>
      </p:sp>
      <p:sp>
        <p:nvSpPr>
          <p:cNvPr id="10" name="pole tekstowe 9">
            <a:extLst>
              <a:ext uri="{FF2B5EF4-FFF2-40B4-BE49-F238E27FC236}">
                <a16:creationId xmlns:a16="http://schemas.microsoft.com/office/drawing/2014/main" id="{95C0738B-3046-6CC2-3574-88A9016E9632}"/>
              </a:ext>
            </a:extLst>
          </p:cNvPr>
          <p:cNvSpPr txBox="1"/>
          <p:nvPr/>
        </p:nvSpPr>
        <p:spPr>
          <a:xfrm>
            <a:off x="971600" y="6370447"/>
            <a:ext cx="7311489" cy="338554"/>
          </a:xfrm>
          <a:prstGeom prst="rect">
            <a:avLst/>
          </a:prstGeom>
          <a:noFill/>
        </p:spPr>
        <p:txBody>
          <a:bodyPr wrap="none" rtlCol="0">
            <a:spAutoFit/>
          </a:bodyPr>
          <a:lstStyle/>
          <a:p>
            <a:r>
              <a:rPr lang="pl-PL" sz="1600" dirty="0">
                <a:hlinkClick r:id="rId2"/>
              </a:rPr>
              <a:t>https://archive.org/download/discoursdel00desc/discoursdel00desc.pdf</a:t>
            </a:r>
            <a:r>
              <a:rPr lang="pl-PL" sz="1600" dirty="0"/>
              <a:t>, str. 84</a:t>
            </a:r>
            <a:endParaRPr lang="en-US" sz="1600" dirty="0"/>
          </a:p>
        </p:txBody>
      </p:sp>
      <p:sp>
        <p:nvSpPr>
          <p:cNvPr id="15" name="pole tekstowe 14">
            <a:extLst>
              <a:ext uri="{FF2B5EF4-FFF2-40B4-BE49-F238E27FC236}">
                <a16:creationId xmlns:a16="http://schemas.microsoft.com/office/drawing/2014/main" id="{64E3A1D4-DC0B-9DE5-EBEC-753712133126}"/>
              </a:ext>
            </a:extLst>
          </p:cNvPr>
          <p:cNvSpPr txBox="1"/>
          <p:nvPr/>
        </p:nvSpPr>
        <p:spPr>
          <a:xfrm>
            <a:off x="377081" y="5656710"/>
            <a:ext cx="8764292" cy="646331"/>
          </a:xfrm>
          <a:prstGeom prst="rect">
            <a:avLst/>
          </a:prstGeom>
          <a:noFill/>
        </p:spPr>
        <p:txBody>
          <a:bodyPr wrap="square" rtlCol="0">
            <a:spAutoFit/>
          </a:bodyPr>
          <a:lstStyle/>
          <a:p>
            <a:r>
              <a:rPr lang="pl-PL" sz="1800" i="1" dirty="0"/>
              <a:t>Medytacje o pierwszej filozofii</a:t>
            </a:r>
            <a:r>
              <a:rPr lang="pl-PL" sz="1800" dirty="0"/>
              <a:t> (1640) Medytacja druga, §28, tłum. Maria i Kazimierz Ajdukiewiczowie, PWN 2010, str. 34</a:t>
            </a:r>
            <a:endParaRPr lang="en-US" sz="1800" i="1" dirty="0"/>
          </a:p>
        </p:txBody>
      </p:sp>
      <p:pic>
        <p:nvPicPr>
          <p:cNvPr id="19" name="Obraz 18">
            <a:extLst>
              <a:ext uri="{FF2B5EF4-FFF2-40B4-BE49-F238E27FC236}">
                <a16:creationId xmlns:a16="http://schemas.microsoft.com/office/drawing/2014/main" id="{78846AA4-5FB6-2F97-03B1-A61D3265ABD5}"/>
              </a:ext>
            </a:extLst>
          </p:cNvPr>
          <p:cNvPicPr>
            <a:picLocks noChangeAspect="1"/>
          </p:cNvPicPr>
          <p:nvPr/>
        </p:nvPicPr>
        <p:blipFill>
          <a:blip r:embed="rId3"/>
          <a:stretch>
            <a:fillRect/>
          </a:stretch>
        </p:blipFill>
        <p:spPr>
          <a:xfrm>
            <a:off x="1107124" y="2219121"/>
            <a:ext cx="7209568" cy="3300776"/>
          </a:xfrm>
          <a:prstGeom prst="rect">
            <a:avLst/>
          </a:prstGeom>
        </p:spPr>
      </p:pic>
    </p:spTree>
    <p:extLst>
      <p:ext uri="{BB962C8B-B14F-4D97-AF65-F5344CB8AC3E}">
        <p14:creationId xmlns:p14="http://schemas.microsoft.com/office/powerpoint/2010/main" val="1293273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93CC-D759-1A0F-D876-4540298C11A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150CCFA-04BF-644C-0964-46B2959AF1BD}"/>
              </a:ext>
            </a:extLst>
          </p:cNvPr>
          <p:cNvSpPr>
            <a:spLocks noGrp="1"/>
          </p:cNvSpPr>
          <p:nvPr>
            <p:ph type="title"/>
          </p:nvPr>
        </p:nvSpPr>
        <p:spPr>
          <a:xfrm>
            <a:off x="457200" y="-77490"/>
            <a:ext cx="8229600" cy="1143000"/>
          </a:xfrm>
        </p:spPr>
        <p:txBody>
          <a:bodyPr/>
          <a:lstStyle/>
          <a:p>
            <a:r>
              <a:rPr lang="pl-PL" sz="3200" dirty="0"/>
              <a:t>Cogito, ergo sum</a:t>
            </a:r>
            <a:endParaRPr lang="en-US" sz="3200" dirty="0"/>
          </a:p>
        </p:txBody>
      </p:sp>
      <p:sp>
        <p:nvSpPr>
          <p:cNvPr id="9" name="pole tekstowe 8">
            <a:extLst>
              <a:ext uri="{FF2B5EF4-FFF2-40B4-BE49-F238E27FC236}">
                <a16:creationId xmlns:a16="http://schemas.microsoft.com/office/drawing/2014/main" id="{85C08AAF-9FF8-DB74-3560-295AC7B78479}"/>
              </a:ext>
            </a:extLst>
          </p:cNvPr>
          <p:cNvSpPr txBox="1"/>
          <p:nvPr/>
        </p:nvSpPr>
        <p:spPr>
          <a:xfrm>
            <a:off x="251520" y="834934"/>
            <a:ext cx="8892480" cy="5355312"/>
          </a:xfrm>
          <a:prstGeom prst="rect">
            <a:avLst/>
          </a:prstGeom>
          <a:noFill/>
        </p:spPr>
        <p:txBody>
          <a:bodyPr wrap="square" rtlCol="0">
            <a:spAutoFit/>
          </a:bodyPr>
          <a:lstStyle/>
          <a:p>
            <a:r>
              <a:rPr lang="pl-PL" sz="1800" dirty="0"/>
              <a:t>„A jak się ma rzecz z czuciem? I ono oczywiście nie może odbywać się bez ciała.</a:t>
            </a:r>
          </a:p>
          <a:p>
            <a:r>
              <a:rPr lang="pl-PL" sz="1800" dirty="0"/>
              <a:t>A jak jest z myśleniem? Teraz znalazłem! Tak: to myślenie! Ono jedno nie daje się ode mnie oddzielić. Ja jestem, ja istnieję; to jest pewne. Jak długo jednak? Oczywiście, jak długo myślę; bo może mogłoby się zdarzyć, że gdybym zaprzestał w ogóle myśleć, to natychmiast bym cały przestał istnieć. […] jestem więc dokładnie mówiąc tylko rzeczą myślącą, to znaczy umysłem (</a:t>
            </a:r>
            <a:r>
              <a:rPr lang="pl-PL" sz="1800" i="1" dirty="0"/>
              <a:t>mens</a:t>
            </a:r>
            <a:r>
              <a:rPr lang="pl-PL" sz="1800" dirty="0"/>
              <a:t>), bądź duchem (</a:t>
            </a:r>
            <a:r>
              <a:rPr lang="pl-PL" sz="1800" i="1" dirty="0" err="1"/>
              <a:t>animus</a:t>
            </a:r>
            <a:r>
              <a:rPr lang="pl-PL" sz="1800" dirty="0"/>
              <a:t>), bądź intelektem (</a:t>
            </a:r>
            <a:r>
              <a:rPr lang="pl-PL" sz="1800" i="1" dirty="0" err="1"/>
              <a:t>intellectus</a:t>
            </a:r>
            <a:r>
              <a:rPr lang="pl-PL" sz="1800" dirty="0"/>
              <a:t>), bądź rozumem (</a:t>
            </a:r>
            <a:r>
              <a:rPr lang="pl-PL" sz="1800" i="1" dirty="0"/>
              <a:t>ratio</a:t>
            </a:r>
            <a:r>
              <a:rPr lang="pl-PL" sz="1800" dirty="0"/>
              <a:t>), wszystko wyrazy o nie znanym mi wcześniej znaczeniu.”</a:t>
            </a:r>
          </a:p>
          <a:p>
            <a:endParaRPr lang="pl-PL" sz="1800" dirty="0"/>
          </a:p>
          <a:p>
            <a:r>
              <a:rPr lang="pl-PL" sz="1800" dirty="0">
                <a:solidFill>
                  <a:schemeClr val="accent6"/>
                </a:solidFill>
              </a:rPr>
              <a:t>Kartezjusz przywołuje te same atrybuty, które duszy człowieka przypisywał Arystoteles: intelekt, wyobraźnię, rozum. </a:t>
            </a:r>
          </a:p>
          <a:p>
            <a:endParaRPr lang="pl-PL" sz="1800" dirty="0">
              <a:solidFill>
                <a:schemeClr val="accent6"/>
              </a:solidFill>
            </a:endParaRPr>
          </a:p>
          <a:p>
            <a:r>
              <a:rPr lang="pl-PL" sz="1800" dirty="0">
                <a:solidFill>
                  <a:schemeClr val="accent6"/>
                </a:solidFill>
              </a:rPr>
              <a:t>U Alberta Wielkiego funkcjami zmysłu wspólnego były: wyobraźnia, ocena, pamięć, przypominanie [Zembrzuski, </a:t>
            </a:r>
            <a:r>
              <a:rPr lang="pl-PL" sz="1800" i="1" dirty="0">
                <a:solidFill>
                  <a:schemeClr val="accent6"/>
                </a:solidFill>
              </a:rPr>
              <a:t>op. cit.</a:t>
            </a:r>
            <a:r>
              <a:rPr lang="pl-PL" sz="1800" dirty="0">
                <a:solidFill>
                  <a:schemeClr val="accent6"/>
                </a:solidFill>
              </a:rPr>
              <a:t> str. 84.]</a:t>
            </a:r>
          </a:p>
          <a:p>
            <a:endParaRPr lang="pl-PL" sz="1800" dirty="0">
              <a:solidFill>
                <a:schemeClr val="accent6"/>
              </a:solidFill>
            </a:endParaRPr>
          </a:p>
          <a:p>
            <a:r>
              <a:rPr lang="pl-PL" sz="1800" dirty="0">
                <a:solidFill>
                  <a:schemeClr val="accent6"/>
                </a:solidFill>
              </a:rPr>
              <a:t>John </a:t>
            </a:r>
            <a:r>
              <a:rPr lang="pl-PL" sz="1800" dirty="0" err="1">
                <a:solidFill>
                  <a:schemeClr val="accent6"/>
                </a:solidFill>
              </a:rPr>
              <a:t>Searle</a:t>
            </a:r>
            <a:r>
              <a:rPr lang="pl-PL" sz="1800" dirty="0">
                <a:solidFill>
                  <a:schemeClr val="accent6"/>
                </a:solidFill>
              </a:rPr>
              <a:t> [</a:t>
            </a:r>
            <a:r>
              <a:rPr lang="pl-PL" sz="1800" i="1" dirty="0" err="1">
                <a:solidFill>
                  <a:schemeClr val="accent6"/>
                </a:solidFill>
              </a:rPr>
              <a:t>Mind</a:t>
            </a:r>
            <a:r>
              <a:rPr lang="pl-PL" sz="1800" i="1" dirty="0">
                <a:solidFill>
                  <a:schemeClr val="accent6"/>
                </a:solidFill>
              </a:rPr>
              <a:t>. A </a:t>
            </a:r>
            <a:r>
              <a:rPr lang="pl-PL" sz="1800" i="1" dirty="0" err="1">
                <a:solidFill>
                  <a:schemeClr val="accent6"/>
                </a:solidFill>
              </a:rPr>
              <a:t>brief</a:t>
            </a:r>
            <a:r>
              <a:rPr lang="pl-PL" sz="1800" i="1" dirty="0">
                <a:solidFill>
                  <a:schemeClr val="accent6"/>
                </a:solidFill>
              </a:rPr>
              <a:t> </a:t>
            </a:r>
            <a:r>
              <a:rPr lang="pl-PL" sz="1800" i="1" dirty="0" err="1">
                <a:solidFill>
                  <a:schemeClr val="accent6"/>
                </a:solidFill>
              </a:rPr>
              <a:t>introduction</a:t>
            </a:r>
            <a:r>
              <a:rPr lang="pl-PL" sz="1800" dirty="0">
                <a:solidFill>
                  <a:schemeClr val="accent6"/>
                </a:solidFill>
              </a:rPr>
              <a:t>, 2004] pisze: „Większość ludzi na Zachodzie zapytana o naturę człowieka odpowiada, że składa się z ciała i ducha. Niektórzy dodają – również z duszy. Cały ten bełkot pochodzi od Kartezjusza” (</a:t>
            </a:r>
            <a:r>
              <a:rPr lang="pl-PL" sz="1800" dirty="0" err="1">
                <a:solidFill>
                  <a:schemeClr val="accent6"/>
                </a:solidFill>
              </a:rPr>
              <a:t>Cartesius</a:t>
            </a:r>
            <a:r>
              <a:rPr lang="pl-PL" sz="1800" dirty="0">
                <a:solidFill>
                  <a:schemeClr val="accent6"/>
                </a:solidFill>
              </a:rPr>
              <a:t> and </a:t>
            </a:r>
            <a:r>
              <a:rPr lang="pl-PL" sz="1800" dirty="0" err="1">
                <a:solidFill>
                  <a:schemeClr val="accent6"/>
                </a:solidFill>
              </a:rPr>
              <a:t>other</a:t>
            </a:r>
            <a:r>
              <a:rPr lang="pl-PL" sz="1800" dirty="0">
                <a:solidFill>
                  <a:schemeClr val="accent6"/>
                </a:solidFill>
              </a:rPr>
              <a:t> </a:t>
            </a:r>
            <a:r>
              <a:rPr lang="pl-PL" sz="1800" dirty="0" err="1">
                <a:solidFill>
                  <a:schemeClr val="accent6"/>
                </a:solidFill>
              </a:rPr>
              <a:t>disasters</a:t>
            </a:r>
            <a:r>
              <a:rPr lang="pl-PL" sz="1800" dirty="0">
                <a:solidFill>
                  <a:schemeClr val="accent6"/>
                </a:solidFill>
              </a:rPr>
              <a:t>), tłum. skrótowe GK. </a:t>
            </a:r>
            <a:endParaRPr lang="en-US" sz="1800" dirty="0">
              <a:solidFill>
                <a:schemeClr val="accent6"/>
              </a:solidFill>
            </a:endParaRPr>
          </a:p>
        </p:txBody>
      </p:sp>
      <p:sp>
        <p:nvSpPr>
          <p:cNvPr id="15" name="pole tekstowe 14">
            <a:extLst>
              <a:ext uri="{FF2B5EF4-FFF2-40B4-BE49-F238E27FC236}">
                <a16:creationId xmlns:a16="http://schemas.microsoft.com/office/drawing/2014/main" id="{44C520FB-F263-1B4A-0EE5-576423E53375}"/>
              </a:ext>
            </a:extLst>
          </p:cNvPr>
          <p:cNvSpPr txBox="1"/>
          <p:nvPr/>
        </p:nvSpPr>
        <p:spPr>
          <a:xfrm>
            <a:off x="189854" y="6256284"/>
            <a:ext cx="8764292" cy="584775"/>
          </a:xfrm>
          <a:prstGeom prst="rect">
            <a:avLst/>
          </a:prstGeom>
          <a:noFill/>
        </p:spPr>
        <p:txBody>
          <a:bodyPr wrap="square" rtlCol="0">
            <a:spAutoFit/>
          </a:bodyPr>
          <a:lstStyle/>
          <a:p>
            <a:r>
              <a:rPr lang="pl-PL" sz="1600" i="1" dirty="0"/>
              <a:t>Medytacje o pierwszej filozofii</a:t>
            </a:r>
            <a:r>
              <a:rPr lang="pl-PL" sz="1600" dirty="0"/>
              <a:t> (1640) Medytacja druga, §27, tłum. Maria i Kazimierz Ajdukiewiczowie, PWN 2010, str. 33</a:t>
            </a:r>
            <a:endParaRPr lang="en-US" sz="1600" i="1" dirty="0"/>
          </a:p>
        </p:txBody>
      </p:sp>
    </p:spTree>
    <p:extLst>
      <p:ext uri="{BB962C8B-B14F-4D97-AF65-F5344CB8AC3E}">
        <p14:creationId xmlns:p14="http://schemas.microsoft.com/office/powerpoint/2010/main" val="129572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F95241B-67F2-82A4-0EDB-AB5CBCB00C23}"/>
              </a:ext>
            </a:extLst>
          </p:cNvPr>
          <p:cNvSpPr>
            <a:spLocks noGrp="1" noChangeArrowheads="1"/>
          </p:cNvSpPr>
          <p:nvPr>
            <p:ph type="title"/>
          </p:nvPr>
        </p:nvSpPr>
        <p:spPr/>
        <p:txBody>
          <a:bodyPr/>
          <a:lstStyle/>
          <a:p>
            <a:pPr eaLnBrk="1" hangingPunct="1"/>
            <a:r>
              <a:rPr lang="pl-PL" altLang="it-IT" sz="3600"/>
              <a:t>„Medytacje o filozofii pierwszej” (1641)</a:t>
            </a:r>
            <a:endParaRPr lang="en-AU" altLang="it-IT" sz="3600"/>
          </a:p>
        </p:txBody>
      </p:sp>
      <p:sp>
        <p:nvSpPr>
          <p:cNvPr id="12291" name="Text Box 3">
            <a:extLst>
              <a:ext uri="{FF2B5EF4-FFF2-40B4-BE49-F238E27FC236}">
                <a16:creationId xmlns:a16="http://schemas.microsoft.com/office/drawing/2014/main" id="{7F976AC2-E8C4-2E6C-D415-ABB6CAC5EB87}"/>
              </a:ext>
            </a:extLst>
          </p:cNvPr>
          <p:cNvSpPr txBox="1">
            <a:spLocks noChangeArrowheads="1"/>
          </p:cNvSpPr>
          <p:nvPr/>
        </p:nvSpPr>
        <p:spPr bwMode="auto">
          <a:xfrm>
            <a:off x="447675" y="1982788"/>
            <a:ext cx="84439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a:solidFill>
                  <a:srgbClr val="0033CC"/>
                </a:solidFill>
              </a:rPr>
              <a:t>Niestety, w „Medytacjach” (1641) Kartezjusz niejako niechcący poddał w</a:t>
            </a:r>
          </a:p>
          <a:p>
            <a:pPr eaLnBrk="1" hangingPunct="1">
              <a:spcBef>
                <a:spcPct val="0"/>
              </a:spcBef>
              <a:buFontTx/>
              <a:buNone/>
            </a:pPr>
            <a:r>
              <a:rPr lang="pl-PL" altLang="it-IT" sz="2000">
                <a:solidFill>
                  <a:srgbClr val="0033CC"/>
                </a:solidFill>
              </a:rPr>
              <a:t>wątpliwość nieśmiertelność duszy ludzkiej pisząc, że nie powinniśmy w tę</a:t>
            </a:r>
          </a:p>
          <a:p>
            <a:pPr eaLnBrk="1" hangingPunct="1">
              <a:spcBef>
                <a:spcPct val="0"/>
              </a:spcBef>
              <a:buFontTx/>
              <a:buNone/>
            </a:pPr>
            <a:r>
              <a:rPr lang="pl-PL" altLang="it-IT" sz="2000">
                <a:solidFill>
                  <a:srgbClr val="0033CC"/>
                </a:solidFill>
              </a:rPr>
              <a:t>nieśmiertelność powątpiewać, jako że Bóg jest dobry i na pewno stworzył</a:t>
            </a:r>
          </a:p>
          <a:p>
            <a:pPr eaLnBrk="1" hangingPunct="1">
              <a:spcBef>
                <a:spcPct val="0"/>
              </a:spcBef>
              <a:buFontTx/>
              <a:buNone/>
            </a:pPr>
            <a:r>
              <a:rPr lang="pl-PL" altLang="it-IT" sz="2000">
                <a:solidFill>
                  <a:srgbClr val="0033CC"/>
                </a:solidFill>
              </a:rPr>
              <a:t>duszę jako nieśmiertelną. </a:t>
            </a:r>
          </a:p>
          <a:p>
            <a:pPr eaLnBrk="1" hangingPunct="1">
              <a:spcBef>
                <a:spcPct val="0"/>
              </a:spcBef>
              <a:buFontTx/>
              <a:buNone/>
            </a:pPr>
            <a:endParaRPr lang="pl-PL" altLang="it-IT" sz="2000">
              <a:solidFill>
                <a:srgbClr val="0033CC"/>
              </a:solidFill>
            </a:endParaRPr>
          </a:p>
          <a:p>
            <a:pPr eaLnBrk="1" hangingPunct="1">
              <a:spcBef>
                <a:spcPct val="0"/>
              </a:spcBef>
              <a:buFontTx/>
              <a:buNone/>
            </a:pPr>
            <a:r>
              <a:rPr lang="pl-PL" altLang="it-IT" sz="2000">
                <a:solidFill>
                  <a:srgbClr val="0033CC"/>
                </a:solidFill>
              </a:rPr>
              <a:t>Wziął się z tego „kartezjański dualizm” : </a:t>
            </a:r>
          </a:p>
          <a:p>
            <a:pPr eaLnBrk="1" hangingPunct="1">
              <a:spcBef>
                <a:spcPct val="0"/>
              </a:spcBef>
              <a:buFontTx/>
              <a:buNone/>
            </a:pPr>
            <a:r>
              <a:rPr lang="pl-PL" altLang="it-IT" sz="2000">
                <a:solidFill>
                  <a:srgbClr val="0033CC"/>
                </a:solidFill>
              </a:rPr>
              <a:t>mózg i dusza to dwie odrębne kategorie </a:t>
            </a:r>
          </a:p>
          <a:p>
            <a:pPr eaLnBrk="1" hangingPunct="1">
              <a:spcBef>
                <a:spcPct val="0"/>
              </a:spcBef>
              <a:buFontTx/>
              <a:buNone/>
            </a:pPr>
            <a:r>
              <a:rPr lang="pl-PL" altLang="it-IT" sz="2000">
                <a:solidFill>
                  <a:srgbClr val="0033CC"/>
                </a:solidFill>
              </a:rPr>
              <a:t>– w mózgu </a:t>
            </a:r>
            <a:r>
              <a:rPr lang="pl-PL" altLang="it-IT" sz="2000" i="1">
                <a:solidFill>
                  <a:srgbClr val="0033CC"/>
                </a:solidFill>
              </a:rPr>
              <a:t>umiejscawia </a:t>
            </a:r>
            <a:r>
              <a:rPr lang="pl-PL" altLang="it-IT" sz="2000">
                <a:solidFill>
                  <a:srgbClr val="0033CC"/>
                </a:solidFill>
              </a:rPr>
              <a:t> się dusza (czy raczej, dla ateistów – Rozum). </a:t>
            </a:r>
            <a:endParaRPr lang="en-AU" altLang="it-IT" sz="2000">
              <a:solidFill>
                <a:srgbClr val="0033CC"/>
              </a:solidFill>
            </a:endParaRPr>
          </a:p>
        </p:txBody>
      </p:sp>
      <p:sp>
        <p:nvSpPr>
          <p:cNvPr id="12292" name="Text Box 4">
            <a:extLst>
              <a:ext uri="{FF2B5EF4-FFF2-40B4-BE49-F238E27FC236}">
                <a16:creationId xmlns:a16="http://schemas.microsoft.com/office/drawing/2014/main" id="{3B30E82B-E16B-0720-232E-DB278EDC5FA5}"/>
              </a:ext>
            </a:extLst>
          </p:cNvPr>
          <p:cNvSpPr txBox="1">
            <a:spLocks noChangeArrowheads="1"/>
          </p:cNvSpPr>
          <p:nvPr/>
        </p:nvSpPr>
        <p:spPr bwMode="auto">
          <a:xfrm>
            <a:off x="2268538" y="5305425"/>
            <a:ext cx="665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a:solidFill>
                  <a:srgbClr val="FF0000"/>
                </a:solidFill>
                <a:ea typeface="Arial Unicode MS" pitchFamily="34" charset="-128"/>
              </a:rPr>
              <a:t>Stąd z jednej strony – neurofizjologia</a:t>
            </a:r>
          </a:p>
          <a:p>
            <a:pPr eaLnBrk="1" hangingPunct="1">
              <a:spcBef>
                <a:spcPct val="0"/>
              </a:spcBef>
              <a:buFontTx/>
              <a:buNone/>
            </a:pPr>
            <a:r>
              <a:rPr lang="pl-PL" altLang="it-IT" sz="2000">
                <a:solidFill>
                  <a:srgbClr val="FF0000"/>
                </a:solidFill>
                <a:ea typeface="Arial Unicode MS" pitchFamily="34" charset="-128"/>
              </a:rPr>
              <a:t>ale z drugiej – redukcjonizm psychologiczny </a:t>
            </a:r>
          </a:p>
          <a:p>
            <a:pPr eaLnBrk="1" hangingPunct="1">
              <a:spcBef>
                <a:spcPct val="0"/>
              </a:spcBef>
              <a:buFontTx/>
              <a:buNone/>
            </a:pPr>
            <a:r>
              <a:rPr lang="pl-PL" altLang="it-IT" sz="2000">
                <a:solidFill>
                  <a:srgbClr val="FF0000"/>
                </a:solidFill>
                <a:ea typeface="Arial Unicode MS" pitchFamily="34" charset="-128"/>
              </a:rPr>
              <a:t>(dusza znika wraz z wyłączeniem prądu elektrycznego)...</a:t>
            </a:r>
            <a:r>
              <a:rPr lang="pl-PL" altLang="it-IT" sz="1800">
                <a:solidFill>
                  <a:srgbClr val="0033CC"/>
                </a:solidFill>
              </a:rPr>
              <a:t> </a:t>
            </a:r>
            <a:endParaRPr lang="en-AU" altLang="it-IT" sz="1800">
              <a:solidFill>
                <a:srgbClr val="0033CC"/>
              </a:solidFill>
            </a:endParaRPr>
          </a:p>
        </p:txBody>
      </p:sp>
    </p:spTree>
    <p:extLst>
      <p:ext uri="{BB962C8B-B14F-4D97-AF65-F5344CB8AC3E}">
        <p14:creationId xmlns:p14="http://schemas.microsoft.com/office/powerpoint/2010/main" val="313316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841305E-6DE5-D69E-8F0C-F8EF607ED622}"/>
              </a:ext>
            </a:extLst>
          </p:cNvPr>
          <p:cNvSpPr>
            <a:spLocks noGrp="1" noChangeArrowheads="1"/>
          </p:cNvSpPr>
          <p:nvPr>
            <p:ph type="title"/>
          </p:nvPr>
        </p:nvSpPr>
        <p:spPr>
          <a:xfrm>
            <a:off x="423862" y="-171400"/>
            <a:ext cx="8229600" cy="1143000"/>
          </a:xfrm>
        </p:spPr>
        <p:txBody>
          <a:bodyPr/>
          <a:lstStyle/>
          <a:p>
            <a:pPr eaLnBrk="1" hangingPunct="1"/>
            <a:r>
              <a:rPr lang="pl-PL" altLang="it-IT" sz="3200" dirty="0"/>
              <a:t>J.R. </a:t>
            </a:r>
            <a:r>
              <a:rPr lang="pl-PL" altLang="it-IT" sz="3200" dirty="0" err="1"/>
              <a:t>Searle</a:t>
            </a:r>
            <a:r>
              <a:rPr lang="pl-PL" altLang="it-IT" sz="3200" dirty="0"/>
              <a:t>: </a:t>
            </a:r>
            <a:r>
              <a:rPr lang="pl-PL" altLang="it-IT" sz="3200" i="1" dirty="0" err="1"/>
              <a:t>Mind</a:t>
            </a:r>
            <a:r>
              <a:rPr lang="pl-PL" altLang="it-IT" sz="3200" i="1" dirty="0"/>
              <a:t>. A </a:t>
            </a:r>
            <a:r>
              <a:rPr lang="pl-PL" altLang="it-IT" sz="3200" i="1" dirty="0" err="1"/>
              <a:t>Brief</a:t>
            </a:r>
            <a:r>
              <a:rPr lang="pl-PL" altLang="it-IT" sz="3200" i="1" dirty="0"/>
              <a:t> </a:t>
            </a:r>
            <a:r>
              <a:rPr lang="pl-PL" altLang="it-IT" sz="3200" i="1" dirty="0" err="1"/>
              <a:t>Introduction</a:t>
            </a:r>
            <a:r>
              <a:rPr lang="pl-PL" altLang="it-IT" sz="3200" i="1" dirty="0"/>
              <a:t> </a:t>
            </a:r>
            <a:r>
              <a:rPr lang="pl-PL" altLang="it-IT" sz="3200" dirty="0"/>
              <a:t>(2004)</a:t>
            </a:r>
            <a:r>
              <a:rPr lang="en-AU" altLang="it-IT" sz="3200" dirty="0"/>
              <a:t> </a:t>
            </a:r>
          </a:p>
        </p:txBody>
      </p:sp>
      <p:sp>
        <p:nvSpPr>
          <p:cNvPr id="8195" name="Rectangle 3">
            <a:extLst>
              <a:ext uri="{FF2B5EF4-FFF2-40B4-BE49-F238E27FC236}">
                <a16:creationId xmlns:a16="http://schemas.microsoft.com/office/drawing/2014/main" id="{1A692367-DB35-B331-690B-FFE9E67CDAC4}"/>
              </a:ext>
            </a:extLst>
          </p:cNvPr>
          <p:cNvSpPr>
            <a:spLocks noGrp="1" noChangeArrowheads="1"/>
          </p:cNvSpPr>
          <p:nvPr>
            <p:ph type="body" idx="1"/>
          </p:nvPr>
        </p:nvSpPr>
        <p:spPr>
          <a:xfrm>
            <a:off x="-12993" y="800100"/>
            <a:ext cx="8948738" cy="5257800"/>
          </a:xfrm>
        </p:spPr>
        <p:txBody>
          <a:bodyPr/>
          <a:lstStyle/>
          <a:p>
            <a:pPr eaLnBrk="1" hangingPunct="1"/>
            <a:r>
              <a:rPr lang="pl-PL" sz="1900" dirty="0">
                <a:solidFill>
                  <a:srgbClr val="333333"/>
                </a:solidFill>
                <a:latin typeface="+mj-lt"/>
              </a:rPr>
              <a:t>John </a:t>
            </a:r>
            <a:r>
              <a:rPr lang="pl-PL" sz="1900" dirty="0" err="1">
                <a:solidFill>
                  <a:srgbClr val="333333"/>
                </a:solidFill>
                <a:latin typeface="+mj-lt"/>
              </a:rPr>
              <a:t>Searle</a:t>
            </a:r>
            <a:r>
              <a:rPr lang="pl-PL" sz="1900" dirty="0">
                <a:solidFill>
                  <a:srgbClr val="333333"/>
                </a:solidFill>
                <a:latin typeface="+mj-lt"/>
              </a:rPr>
              <a:t> zaczyna od przyjrzenia się dwunastu problemom filozofii umysłu – które nazywa "Kartezjusz i inne nieszczęścia" – problemom, do których powraca w całym tomie, rzucając światło na takie tematy jak materializm, świadomość, problem umysł-ciało, intencjonalność, przyczynowość umysłowa, wolna wola   i jaźń. [</a:t>
            </a:r>
            <a:r>
              <a:rPr lang="pl-PL" sz="1900" b="0" i="0" dirty="0">
                <a:solidFill>
                  <a:srgbClr val="333333"/>
                </a:solidFill>
                <a:effectLst/>
                <a:latin typeface="+mj-lt"/>
              </a:rPr>
              <a:t>Google </a:t>
            </a:r>
            <a:r>
              <a:rPr lang="pl-PL" sz="1900" b="0" i="0" dirty="0" err="1">
                <a:solidFill>
                  <a:srgbClr val="333333"/>
                </a:solidFill>
                <a:effectLst/>
                <a:latin typeface="+mj-lt"/>
              </a:rPr>
              <a:t>books</a:t>
            </a:r>
            <a:r>
              <a:rPr lang="pl-PL" sz="1900" b="0" i="0" dirty="0">
                <a:solidFill>
                  <a:srgbClr val="333333"/>
                </a:solidFill>
                <a:effectLst/>
                <a:latin typeface="+mj-lt"/>
              </a:rPr>
              <a:t>]</a:t>
            </a:r>
            <a:endParaRPr lang="pl-PL" altLang="it-IT" sz="1900" dirty="0">
              <a:latin typeface="+mj-lt"/>
            </a:endParaRPr>
          </a:p>
          <a:p>
            <a:pPr eaLnBrk="1" hangingPunct="1"/>
            <a:r>
              <a:rPr lang="pl-PL" altLang="it-IT" sz="1900" dirty="0">
                <a:solidFill>
                  <a:schemeClr val="bg2">
                    <a:lumMod val="75000"/>
                  </a:schemeClr>
                </a:solidFill>
                <a:latin typeface="+mj-lt"/>
              </a:rPr>
              <a:t>Umysł jest centralnym elementem naszego życia. Działanie umysłu – świadomego i nieświadomego, wolnego i niewolnego, w percepcji, w działaniu i myśleniu, w uczuciu, emocjach, refleksji i pamięci oraz we wszystkich innych jego cechach – jest nie tyle jednym z aspektów naszego życia, co we właściwym sensie jest naszym życiem.</a:t>
            </a:r>
            <a:r>
              <a:rPr lang="pl-PL" altLang="it-IT" sz="1900" dirty="0">
                <a:latin typeface="+mj-lt"/>
              </a:rPr>
              <a:t>
Istnieje ogromna różnica między tym, w co wierzą ludzie, a tym, w co wierzą profesjonalni eksperci. Przypuszczam, że większość ludzi i świat zachodni akceptuje dziś jakąś formę dualizmu. Wierzą, że mają zarówno umysł, czyli duszę, jak i ciało. Słyszałem nawet, jak niektórzy ludzie mówili mi, że składa się z trzech części – ciała, umysłu i duszy. Ale zdecydowanie nie jest to pogląd specjalistów w dziedzinie filozofii, psychologii, </a:t>
            </a:r>
            <a:r>
              <a:rPr lang="pl-PL" altLang="it-IT" sz="1900" dirty="0" err="1">
                <a:latin typeface="+mj-lt"/>
              </a:rPr>
              <a:t>kognitywistyki</a:t>
            </a:r>
            <a:r>
              <a:rPr lang="pl-PL" altLang="it-IT" sz="1900" dirty="0">
                <a:latin typeface="+mj-lt"/>
              </a:rPr>
              <a:t>, neurobiologii czy sztucznej inteligencji. Prawie bez wyjątku profesjonalni eksperci w tej dziedzinie akceptują jakąś wersję materializmu</a:t>
            </a:r>
            <a:r>
              <a:rPr lang="pl-PL" altLang="it-IT" sz="2000" b="1" dirty="0">
                <a:solidFill>
                  <a:schemeClr val="accent6"/>
                </a:solidFill>
              </a:rPr>
              <a:t>. [No, może nie wszyscy!]</a:t>
            </a:r>
            <a:endParaRPr lang="en-AU" altLang="it-IT" sz="2000" b="1" dirty="0">
              <a:solidFill>
                <a:schemeClr val="accent6"/>
              </a:solidFill>
            </a:endParaRPr>
          </a:p>
        </p:txBody>
      </p:sp>
      <p:sp>
        <p:nvSpPr>
          <p:cNvPr id="8196" name="Text Box 4">
            <a:extLst>
              <a:ext uri="{FF2B5EF4-FFF2-40B4-BE49-F238E27FC236}">
                <a16:creationId xmlns:a16="http://schemas.microsoft.com/office/drawing/2014/main" id="{093F1CA0-57DB-9114-0561-A6C13456CA7B}"/>
              </a:ext>
            </a:extLst>
          </p:cNvPr>
          <p:cNvSpPr txBox="1">
            <a:spLocks noChangeArrowheads="1"/>
          </p:cNvSpPr>
          <p:nvPr/>
        </p:nvSpPr>
        <p:spPr bwMode="auto">
          <a:xfrm>
            <a:off x="3851920" y="6237312"/>
            <a:ext cx="43284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000" b="1" dirty="0"/>
              <a:t> </a:t>
            </a:r>
            <a:endParaRPr lang="pl-PL" altLang="it-IT" sz="1200" b="1" dirty="0"/>
          </a:p>
          <a:p>
            <a:pPr eaLnBrk="1" hangingPunct="1">
              <a:spcBef>
                <a:spcPct val="0"/>
              </a:spcBef>
              <a:buFontTx/>
              <a:buNone/>
            </a:pPr>
            <a:r>
              <a:rPr lang="pl-PL" altLang="it-IT" sz="1200" dirty="0" err="1"/>
              <a:t>Chapter</a:t>
            </a:r>
            <a:r>
              <a:rPr lang="pl-PL" altLang="it-IT" sz="1200" dirty="0"/>
              <a:t> I https://books.google.pl/books?id=5G_iBwAAQBAJI</a:t>
            </a:r>
            <a:endParaRPr lang="en-AU" altLang="it-IT"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CBA33A4-93B8-7B93-B68E-299B0ACC430A}"/>
              </a:ext>
            </a:extLst>
          </p:cNvPr>
          <p:cNvSpPr>
            <a:spLocks noGrp="1" noChangeArrowheads="1"/>
          </p:cNvSpPr>
          <p:nvPr>
            <p:ph type="title"/>
          </p:nvPr>
        </p:nvSpPr>
        <p:spPr/>
        <p:txBody>
          <a:bodyPr/>
          <a:lstStyle/>
          <a:p>
            <a:pPr eaLnBrk="1" hangingPunct="1"/>
            <a:r>
              <a:rPr lang="pl-PL" altLang="it-IT" sz="4000"/>
              <a:t>Cartesian dualism</a:t>
            </a:r>
            <a:endParaRPr lang="en-AU" altLang="it-IT" sz="4000"/>
          </a:p>
        </p:txBody>
      </p:sp>
      <p:sp>
        <p:nvSpPr>
          <p:cNvPr id="40963" name="Rectangle 3">
            <a:extLst>
              <a:ext uri="{FF2B5EF4-FFF2-40B4-BE49-F238E27FC236}">
                <a16:creationId xmlns:a16="http://schemas.microsoft.com/office/drawing/2014/main" id="{D40E0FD9-69BC-C9F2-E67F-F920A7E4EAA7}"/>
              </a:ext>
            </a:extLst>
          </p:cNvPr>
          <p:cNvSpPr>
            <a:spLocks noGrp="1" noChangeArrowheads="1"/>
          </p:cNvSpPr>
          <p:nvPr>
            <p:ph type="body" idx="1"/>
          </p:nvPr>
        </p:nvSpPr>
        <p:spPr>
          <a:xfrm>
            <a:off x="251520" y="1268413"/>
            <a:ext cx="8892480" cy="5832475"/>
          </a:xfrm>
        </p:spPr>
        <p:txBody>
          <a:bodyPr/>
          <a:lstStyle/>
          <a:p>
            <a:pPr eaLnBrk="1" hangingPunct="1">
              <a:lnSpc>
                <a:spcPct val="95000"/>
              </a:lnSpc>
              <a:buFontTx/>
              <a:buNone/>
            </a:pPr>
            <a:r>
              <a:rPr lang="en-AU" altLang="it-IT" sz="2100" dirty="0"/>
              <a:t>→ </a:t>
            </a:r>
            <a:r>
              <a:rPr lang="en-AU" altLang="it-IT" sz="2100" dirty="0" err="1"/>
              <a:t>Cartesius</a:t>
            </a:r>
            <a:r>
              <a:rPr lang="en-AU" altLang="it-IT" sz="2100" dirty="0"/>
              <a:t> </a:t>
            </a:r>
            <a:r>
              <a:rPr lang="en-AU" altLang="it-IT" sz="2100" i="1" dirty="0"/>
              <a:t>wanted</a:t>
            </a:r>
            <a:r>
              <a:rPr lang="en-AU" altLang="it-IT" sz="2100" dirty="0"/>
              <a:t> to write </a:t>
            </a:r>
            <a:r>
              <a:rPr lang="en-AU" altLang="it-IT" sz="2100" dirty="0" err="1"/>
              <a:t>smth</a:t>
            </a:r>
            <a:r>
              <a:rPr lang="en-AU" altLang="it-IT" sz="2100" dirty="0"/>
              <a:t> on theology. And it was a disaster, not for him, but for those who read him later.</a:t>
            </a:r>
          </a:p>
          <a:p>
            <a:pPr eaLnBrk="1" hangingPunct="1">
              <a:lnSpc>
                <a:spcPct val="95000"/>
              </a:lnSpc>
            </a:pPr>
            <a:r>
              <a:rPr lang="en-AU" altLang="it-IT" sz="2100" dirty="0"/>
              <a:t>„Cartesian dualism readily invited plain materialism.” (Stanley Jaki, </a:t>
            </a:r>
            <a:r>
              <a:rPr lang="en-AU" altLang="it-IT" sz="2100" i="1" dirty="0"/>
              <a:t>The brain-Mind Unity: The Strangest Difference</a:t>
            </a:r>
            <a:r>
              <a:rPr lang="en-AU" altLang="it-IT" sz="2100" dirty="0"/>
              <a:t> p. 2)</a:t>
            </a:r>
          </a:p>
          <a:p>
            <a:pPr eaLnBrk="1" hangingPunct="1">
              <a:lnSpc>
                <a:spcPct val="95000"/>
              </a:lnSpc>
            </a:pPr>
            <a:r>
              <a:rPr lang="en-AU" altLang="it-IT" sz="2100" dirty="0"/>
              <a:t>„That the mind was a mere function of physiological processes in the brain was </a:t>
            </a:r>
            <a:r>
              <a:rPr lang="en-AU" altLang="it-IT" sz="2100" dirty="0">
                <a:solidFill>
                  <a:schemeClr val="accent2"/>
                </a:solidFill>
              </a:rPr>
              <a:t>a staple claim</a:t>
            </a:r>
            <a:r>
              <a:rPr lang="en-AU" altLang="it-IT" sz="2100" dirty="0"/>
              <a:t> of </a:t>
            </a:r>
            <a:r>
              <a:rPr lang="en-AU" altLang="it-IT" sz="2100" dirty="0" err="1"/>
              <a:t>XVIIIth</a:t>
            </a:r>
            <a:r>
              <a:rPr lang="en-AU" altLang="it-IT" sz="2100" dirty="0"/>
              <a:t> </a:t>
            </a:r>
            <a:r>
              <a:rPr lang="en-AU" altLang="it-IT" sz="2100" dirty="0" err="1"/>
              <a:t>centrury</a:t>
            </a:r>
            <a:r>
              <a:rPr lang="en-AU" altLang="it-IT" sz="2100" dirty="0"/>
              <a:t> materialists as Helvetius and De la </a:t>
            </a:r>
            <a:r>
              <a:rPr lang="en-AU" altLang="it-IT" sz="2100" dirty="0" err="1"/>
              <a:t>Maitre</a:t>
            </a:r>
            <a:r>
              <a:rPr lang="en-AU" altLang="it-IT" sz="2100" dirty="0"/>
              <a:t>” (SJ)</a:t>
            </a:r>
          </a:p>
          <a:p>
            <a:pPr eaLnBrk="1" hangingPunct="1">
              <a:lnSpc>
                <a:spcPct val="95000"/>
              </a:lnSpc>
            </a:pPr>
            <a:r>
              <a:rPr lang="en-AU" altLang="it-IT" sz="2100" dirty="0"/>
              <a:t>„Dualism, as was the case with Descartes, discredits itself when it looks at the soul as something </a:t>
            </a:r>
            <a:r>
              <a:rPr lang="en-AU" altLang="it-IT" sz="2100" dirty="0">
                <a:solidFill>
                  <a:schemeClr val="accent2"/>
                </a:solidFill>
              </a:rPr>
              <a:t>merely attached</a:t>
            </a:r>
            <a:r>
              <a:rPr lang="en-AU" altLang="it-IT" sz="2100" dirty="0"/>
              <a:t> to the brain but not wholly diffused within it in the sense of being integrated with it.” (SJ)  </a:t>
            </a:r>
          </a:p>
          <a:p>
            <a:pPr eaLnBrk="1" hangingPunct="1">
              <a:lnSpc>
                <a:spcPct val="95000"/>
              </a:lnSpc>
            </a:pPr>
            <a:r>
              <a:rPr lang="en-AU" altLang="it-IT" sz="2100" dirty="0"/>
              <a:t>Descartes thought that a substance has to have essence or an essential trait that makes it the kind of substance it is (</a:t>
            </a:r>
            <a:r>
              <a:rPr lang="en-AU" altLang="it-IT" sz="2100" dirty="0">
                <a:solidFill>
                  <a:schemeClr val="accent2"/>
                </a:solidFill>
              </a:rPr>
              <a:t>all this</a:t>
            </a:r>
            <a:r>
              <a:rPr lang="en-AU" altLang="it-IT" sz="2100" i="1" dirty="0">
                <a:solidFill>
                  <a:schemeClr val="accent2"/>
                </a:solidFill>
              </a:rPr>
              <a:t> jargon</a:t>
            </a:r>
            <a:r>
              <a:rPr lang="en-AU" altLang="it-IT" sz="2100" dirty="0">
                <a:solidFill>
                  <a:schemeClr val="accent2"/>
                </a:solidFill>
              </a:rPr>
              <a:t> about substance and essence, by the way, comes from Aristotle</a:t>
            </a:r>
            <a:r>
              <a:rPr lang="en-AU" altLang="it-IT" sz="2100" dirty="0"/>
              <a:t>). [J.R. Searle, Mind: A Brief Introduction, p. 13]</a:t>
            </a:r>
          </a:p>
          <a:p>
            <a:pPr eaLnBrk="1" hangingPunct="1">
              <a:lnSpc>
                <a:spcPct val="95000"/>
              </a:lnSpc>
            </a:pPr>
            <a:r>
              <a:rPr lang="en-AU" altLang="it-IT" sz="2100" dirty="0"/>
              <a:t>„Dualism has at least the advantage over monism in that it takes the difference most seriously” (SJ, pp.20-21)</a:t>
            </a:r>
          </a:p>
        </p:txBody>
      </p:sp>
      <p:sp>
        <p:nvSpPr>
          <p:cNvPr id="40964" name="Text Box 4">
            <a:extLst>
              <a:ext uri="{FF2B5EF4-FFF2-40B4-BE49-F238E27FC236}">
                <a16:creationId xmlns:a16="http://schemas.microsoft.com/office/drawing/2014/main" id="{AFCC380A-9A45-C061-4178-1B2FA62063FE}"/>
              </a:ext>
            </a:extLst>
          </p:cNvPr>
          <p:cNvSpPr txBox="1">
            <a:spLocks noChangeArrowheads="1"/>
          </p:cNvSpPr>
          <p:nvPr/>
        </p:nvSpPr>
        <p:spPr bwMode="auto">
          <a:xfrm>
            <a:off x="0" y="6613525"/>
            <a:ext cx="3009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000"/>
              <a:t>https://books.google.pl/books?id=oSm8JUHJXqcC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A10ECF4-BACE-524A-ED6D-605C644E7276}"/>
              </a:ext>
            </a:extLst>
          </p:cNvPr>
          <p:cNvSpPr>
            <a:spLocks noGrp="1" noChangeArrowheads="1"/>
          </p:cNvSpPr>
          <p:nvPr>
            <p:ph type="title"/>
          </p:nvPr>
        </p:nvSpPr>
        <p:spPr/>
        <p:txBody>
          <a:bodyPr/>
          <a:lstStyle/>
          <a:p>
            <a:pPr eaLnBrk="1" hangingPunct="1"/>
            <a:r>
              <a:rPr lang="pl-PL" altLang="it-IT" sz="4000"/>
              <a:t>Another meaning of „anima” (=dusza) in Polish</a:t>
            </a:r>
            <a:endParaRPr lang="en-AU" altLang="it-IT" sz="4000"/>
          </a:p>
        </p:txBody>
      </p:sp>
      <p:sp>
        <p:nvSpPr>
          <p:cNvPr id="95235" name="Rectangle 3">
            <a:extLst>
              <a:ext uri="{FF2B5EF4-FFF2-40B4-BE49-F238E27FC236}">
                <a16:creationId xmlns:a16="http://schemas.microsoft.com/office/drawing/2014/main" id="{D0CA56BF-0E55-2D07-4F38-226C0071B040}"/>
              </a:ext>
            </a:extLst>
          </p:cNvPr>
          <p:cNvSpPr>
            <a:spLocks noGrp="1" noChangeArrowheads="1"/>
          </p:cNvSpPr>
          <p:nvPr>
            <p:ph type="body" idx="1"/>
          </p:nvPr>
        </p:nvSpPr>
        <p:spPr/>
        <p:txBody>
          <a:bodyPr/>
          <a:lstStyle/>
          <a:p>
            <a:pPr eaLnBrk="1" hangingPunct="1"/>
            <a:r>
              <a:rPr lang="en-AU" altLang="it-IT" sz="2400" dirty="0"/>
              <a:t>A hot insert, making things be [an iron]</a:t>
            </a:r>
            <a:r>
              <a:rPr lang="pl-PL" altLang="it-IT" sz="2400" dirty="0"/>
              <a:t> (?)</a:t>
            </a:r>
            <a:endParaRPr lang="en-AU" altLang="it-IT" sz="2400" dirty="0"/>
          </a:p>
          <a:p>
            <a:pPr eaLnBrk="1" hangingPunct="1"/>
            <a:r>
              <a:rPr lang="en-AU" altLang="it-IT" sz="2400" dirty="0"/>
              <a:t>Human being as act, not potentiality </a:t>
            </a:r>
            <a:r>
              <a:rPr lang="en-AU" altLang="it-IT" sz="2400" dirty="0">
                <a:latin typeface="Arial" panose="020B0604020202020204" pitchFamily="34" charset="0"/>
                <a:cs typeface="Arial" panose="020B0604020202020204" pitchFamily="34" charset="0"/>
              </a:rPr>
              <a:t>→</a:t>
            </a:r>
            <a:r>
              <a:rPr lang="pl-PL" altLang="it-IT" sz="2400" dirty="0">
                <a:latin typeface="Arial" panose="020B0604020202020204" pitchFamily="34" charset="0"/>
                <a:cs typeface="Arial" panose="020B0604020202020204" pitchFamily="34" charset="0"/>
              </a:rPr>
              <a:t> </a:t>
            </a:r>
            <a:r>
              <a:rPr lang="pl-PL" altLang="it-IT" sz="2400" dirty="0" err="1">
                <a:latin typeface="Arial" panose="020B0604020202020204" pitchFamily="34" charset="0"/>
                <a:cs typeface="Arial" panose="020B0604020202020204" pitchFamily="34" charset="0"/>
              </a:rPr>
              <a:t>hylemorphism</a:t>
            </a:r>
            <a:r>
              <a:rPr lang="pl-PL" altLang="it-IT" sz="2400" dirty="0">
                <a:latin typeface="Arial" panose="020B0604020202020204" pitchFamily="34" charset="0"/>
                <a:cs typeface="Arial" panose="020B0604020202020204" pitchFamily="34" charset="0"/>
              </a:rPr>
              <a:t>: soul </a:t>
            </a:r>
            <a:r>
              <a:rPr lang="pl-PL" altLang="it-IT" sz="2400" dirty="0" err="1">
                <a:latin typeface="Arial" panose="020B0604020202020204" pitchFamily="34" charset="0"/>
                <a:cs typeface="Arial" panose="020B0604020202020204" pitchFamily="34" charset="0"/>
              </a:rPr>
              <a:t>is</a:t>
            </a:r>
            <a:r>
              <a:rPr lang="pl-PL" altLang="it-IT" sz="2400" dirty="0">
                <a:latin typeface="Arial" panose="020B0604020202020204" pitchFamily="34" charset="0"/>
                <a:cs typeface="Arial" panose="020B0604020202020204" pitchFamily="34" charset="0"/>
              </a:rPr>
              <a:t> the form of the </a:t>
            </a:r>
            <a:r>
              <a:rPr lang="pl-PL" altLang="it-IT" sz="2400" i="1" dirty="0">
                <a:latin typeface="Arial" panose="020B0604020202020204" pitchFamily="34" charset="0"/>
                <a:cs typeface="Arial" panose="020B0604020202020204" pitchFamily="34" charset="0"/>
              </a:rPr>
              <a:t>person</a:t>
            </a:r>
            <a:r>
              <a:rPr lang="pl-PL" altLang="it-IT" sz="2400" dirty="0">
                <a:latin typeface="Arial" panose="020B0604020202020204" pitchFamily="34" charset="0"/>
                <a:cs typeface="Arial" panose="020B0604020202020204" pitchFamily="34" charset="0"/>
              </a:rPr>
              <a:t> (</a:t>
            </a:r>
            <a:r>
              <a:rPr lang="pl-PL" altLang="it-IT" sz="2400" dirty="0" err="1">
                <a:latin typeface="Arial" panose="020B0604020202020204" pitchFamily="34" charset="0"/>
                <a:cs typeface="Arial" panose="020B0604020202020204" pitchFamily="34" charset="0"/>
              </a:rPr>
              <a:t>Aristotle</a:t>
            </a:r>
            <a:r>
              <a:rPr lang="pl-PL" altLang="it-IT" sz="2400" dirty="0">
                <a:latin typeface="Arial" panose="020B0604020202020204" pitchFamily="34" charset="0"/>
                <a:cs typeface="Arial" panose="020B0604020202020204" pitchFamily="34" charset="0"/>
              </a:rPr>
              <a:t>) </a:t>
            </a:r>
            <a:endParaRPr lang="en-AU" altLang="it-IT" sz="2400" dirty="0"/>
          </a:p>
        </p:txBody>
      </p:sp>
      <p:sp>
        <p:nvSpPr>
          <p:cNvPr id="95236" name="Text Box 4">
            <a:extLst>
              <a:ext uri="{FF2B5EF4-FFF2-40B4-BE49-F238E27FC236}">
                <a16:creationId xmlns:a16="http://schemas.microsoft.com/office/drawing/2014/main" id="{21B0A363-651A-0F55-5E9E-A99C8CE63F0F}"/>
              </a:ext>
            </a:extLst>
          </p:cNvPr>
          <p:cNvSpPr txBox="1">
            <a:spLocks noChangeArrowheads="1"/>
          </p:cNvSpPr>
          <p:nvPr/>
        </p:nvSpPr>
        <p:spPr bwMode="auto">
          <a:xfrm>
            <a:off x="2463800" y="640080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800" b="1"/>
              <a:t>https://www.youtube.com/watch?v=HV47V6FVLSs</a:t>
            </a:r>
          </a:p>
        </p:txBody>
      </p:sp>
      <p:pic>
        <p:nvPicPr>
          <p:cNvPr id="95237" name="Picture 5">
            <a:extLst>
              <a:ext uri="{FF2B5EF4-FFF2-40B4-BE49-F238E27FC236}">
                <a16:creationId xmlns:a16="http://schemas.microsoft.com/office/drawing/2014/main" id="{9C38069B-F143-2AA1-80D9-06E6DFA28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996952"/>
            <a:ext cx="5184576" cy="289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59B293A-F83E-990D-055E-4E9BF5EF150F}"/>
              </a:ext>
            </a:extLst>
          </p:cNvPr>
          <p:cNvSpPr>
            <a:spLocks noGrp="1" noChangeArrowheads="1"/>
          </p:cNvSpPr>
          <p:nvPr>
            <p:ph type="title"/>
          </p:nvPr>
        </p:nvSpPr>
        <p:spPr/>
        <p:txBody>
          <a:bodyPr/>
          <a:lstStyle/>
          <a:p>
            <a:r>
              <a:rPr lang="pl-PL" altLang="en-US" sz="3600" dirty="0"/>
              <a:t>Arystoteles: dusza ludzka ma w sobie coś boskiego, nieśmiertelnego</a:t>
            </a:r>
            <a:endParaRPr lang="en-AU" altLang="en-US" sz="3600" dirty="0"/>
          </a:p>
        </p:txBody>
      </p:sp>
      <p:pic>
        <p:nvPicPr>
          <p:cNvPr id="12292" name="Picture 4">
            <a:extLst>
              <a:ext uri="{FF2B5EF4-FFF2-40B4-BE49-F238E27FC236}">
                <a16:creationId xmlns:a16="http://schemas.microsoft.com/office/drawing/2014/main" id="{5EFA73BE-1AE5-0EF6-82A8-35FCE06F9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416800"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 Box 5">
            <a:extLst>
              <a:ext uri="{FF2B5EF4-FFF2-40B4-BE49-F238E27FC236}">
                <a16:creationId xmlns:a16="http://schemas.microsoft.com/office/drawing/2014/main" id="{A5E1939D-6BA5-DAD2-FAA4-BEB5E68D8278}"/>
              </a:ext>
            </a:extLst>
          </p:cNvPr>
          <p:cNvSpPr txBox="1">
            <a:spLocks noChangeArrowheads="1"/>
          </p:cNvSpPr>
          <p:nvPr/>
        </p:nvSpPr>
        <p:spPr bwMode="auto">
          <a:xfrm>
            <a:off x="5003800" y="1411288"/>
            <a:ext cx="3908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2800">
                <a:solidFill>
                  <a:srgbClr val="FF0000"/>
                </a:solidFill>
              </a:rPr>
              <a:t>przez jedno tchnienie…</a:t>
            </a:r>
            <a:endParaRPr lang="en-AU" altLang="en-US" sz="2800">
              <a:solidFill>
                <a:srgbClr val="FF0000"/>
              </a:solidFill>
            </a:endParaRPr>
          </a:p>
        </p:txBody>
      </p:sp>
      <p:sp>
        <p:nvSpPr>
          <p:cNvPr id="12294" name="Text Box 6">
            <a:extLst>
              <a:ext uri="{FF2B5EF4-FFF2-40B4-BE49-F238E27FC236}">
                <a16:creationId xmlns:a16="http://schemas.microsoft.com/office/drawing/2014/main" id="{1D02C040-1C75-F494-9C45-3ABEB7368C3B}"/>
              </a:ext>
            </a:extLst>
          </p:cNvPr>
          <p:cNvSpPr txBox="1">
            <a:spLocks noChangeArrowheads="1"/>
          </p:cNvSpPr>
          <p:nvPr/>
        </p:nvSpPr>
        <p:spPr bwMode="auto">
          <a:xfrm>
            <a:off x="3563938" y="6165850"/>
            <a:ext cx="5445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2400" b="1">
                <a:solidFill>
                  <a:srgbClr val="FF0000"/>
                </a:solidFill>
              </a:rPr>
              <a:t>Niestety, nie można tego udowodnić</a:t>
            </a:r>
            <a:endParaRPr lang="en-AU" altLang="en-US" sz="2400" b="1">
              <a:solidFill>
                <a:srgbClr val="FF0000"/>
              </a:solidFill>
            </a:endParaRPr>
          </a:p>
        </p:txBody>
      </p:sp>
      <p:sp>
        <p:nvSpPr>
          <p:cNvPr id="2" name="pole tekstowe 1">
            <a:extLst>
              <a:ext uri="{FF2B5EF4-FFF2-40B4-BE49-F238E27FC236}">
                <a16:creationId xmlns:a16="http://schemas.microsoft.com/office/drawing/2014/main" id="{B156C66D-4B48-298B-22F5-29C7033227A2}"/>
              </a:ext>
            </a:extLst>
          </p:cNvPr>
          <p:cNvSpPr txBox="1"/>
          <p:nvPr/>
        </p:nvSpPr>
        <p:spPr>
          <a:xfrm>
            <a:off x="184486" y="1762429"/>
            <a:ext cx="5013167" cy="400110"/>
          </a:xfrm>
          <a:prstGeom prst="rect">
            <a:avLst/>
          </a:prstGeom>
          <a:noFill/>
        </p:spPr>
        <p:txBody>
          <a:bodyPr wrap="none" rtlCol="0">
            <a:spAutoFit/>
          </a:bodyPr>
          <a:lstStyle/>
          <a:p>
            <a:r>
              <a:rPr lang="pl-PL" sz="2000" dirty="0"/>
              <a:t>G. Karwasz, </a:t>
            </a:r>
            <a:r>
              <a:rPr lang="pl-PL" sz="2000" i="1" dirty="0" err="1"/>
              <a:t>Scienza</a:t>
            </a:r>
            <a:r>
              <a:rPr lang="pl-PL" sz="2000" i="1" dirty="0"/>
              <a:t> e </a:t>
            </a:r>
            <a:r>
              <a:rPr lang="pl-PL" sz="2000" i="1" dirty="0" err="1"/>
              <a:t>Fede</a:t>
            </a:r>
            <a:r>
              <a:rPr lang="pl-PL" sz="2000" dirty="0"/>
              <a:t>, </a:t>
            </a:r>
            <a:r>
              <a:rPr lang="pl-PL" sz="2000" dirty="0" err="1"/>
              <a:t>Aracne</a:t>
            </a:r>
            <a:r>
              <a:rPr lang="pl-PL" sz="2000" dirty="0"/>
              <a:t> 2019</a:t>
            </a:r>
            <a:endParaRPr lang="pl-PL" sz="200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31F086F9-F3FA-975C-4F53-3524BFCC62FA}"/>
              </a:ext>
            </a:extLst>
          </p:cNvPr>
          <p:cNvSpPr txBox="1">
            <a:spLocks noChangeArrowheads="1"/>
          </p:cNvSpPr>
          <p:nvPr/>
        </p:nvSpPr>
        <p:spPr bwMode="auto">
          <a:xfrm>
            <a:off x="383994" y="758031"/>
            <a:ext cx="8137525"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800" dirty="0"/>
              <a:t>EUDOKS (Kartezjusz) – Trzeba będzie zacząć od duszy rozumnej, ponieważ w niej jest osadzone całe nasze poznanie; a rozważywszy jej naturę i skutki, przejdziemy do jej Sprawcy; poznawszy zaś, kim On jest i w jaki sposób stworzył wszystko, co istnieje na świecie, zwrócimy uwagę na to, co da się orzec z największą pewnością o innych stworzeniach, i zbadamy, w jaki sposób nasze zmysły spostrzegają przedmioty i na czym polega prawda lub fałsz naszych myśli.</a:t>
            </a:r>
          </a:p>
          <a:p>
            <a:pPr algn="just" eaLnBrk="1" hangingPunct="1">
              <a:spcBef>
                <a:spcPct val="0"/>
              </a:spcBef>
              <a:buFontTx/>
              <a:buNone/>
            </a:pPr>
            <a:endParaRPr lang="pl-PL" altLang="it-IT" sz="1800" dirty="0"/>
          </a:p>
          <a:p>
            <a:pPr algn="just" eaLnBrk="1" hangingPunct="1">
              <a:spcBef>
                <a:spcPct val="0"/>
              </a:spcBef>
              <a:buFontTx/>
              <a:buNone/>
            </a:pPr>
            <a:r>
              <a:rPr lang="pl-PL" altLang="it-IT" sz="1800" dirty="0"/>
              <a:t>Następnie przejdę do rzeczy natury, a wyłożywszy Wam przyczynę wszystkich jej zmian, różnorodność jej jakości oraz czym dusza roślin i zwierząt różni się od naszej, będę rozważał całą budowę wewnętrzną rzeczy zmysłowych; zdawszy zaś sprawę z obserwacji niebieskich i z tego, które z nich można uważać za pewne, przejdę do najbardziej zdrowych przypuszczeń, dotyczących tych zagadnień, których ludzie nie są w stanie rozwiązać, aby wyjaśnić stosunek rzeczy zmysłowych do umysłowych, tych zaś obydwóch do Stwórcy, nieśmiertelność stworzeń oraz jaki będzie ich stan bytowania po dopełnieniu się wieków. </a:t>
            </a:r>
            <a:endParaRPr lang="en-AU" altLang="it-IT" sz="1800" dirty="0"/>
          </a:p>
        </p:txBody>
      </p:sp>
      <p:sp>
        <p:nvSpPr>
          <p:cNvPr id="8196" name="Line 4">
            <a:extLst>
              <a:ext uri="{FF2B5EF4-FFF2-40B4-BE49-F238E27FC236}">
                <a16:creationId xmlns:a16="http://schemas.microsoft.com/office/drawing/2014/main" id="{F5F16871-1070-6D53-61B4-EFFFC82AA80A}"/>
              </a:ext>
            </a:extLst>
          </p:cNvPr>
          <p:cNvSpPr>
            <a:spLocks noChangeShapeType="1"/>
          </p:cNvSpPr>
          <p:nvPr/>
        </p:nvSpPr>
        <p:spPr bwMode="auto">
          <a:xfrm>
            <a:off x="1547664" y="5157192"/>
            <a:ext cx="23764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4">
            <a:extLst>
              <a:ext uri="{FF2B5EF4-FFF2-40B4-BE49-F238E27FC236}">
                <a16:creationId xmlns:a16="http://schemas.microsoft.com/office/drawing/2014/main" id="{C2E443D1-1B40-885D-19A7-3D5F80DAA776}"/>
              </a:ext>
            </a:extLst>
          </p:cNvPr>
          <p:cNvSpPr txBox="1">
            <a:spLocks noChangeArrowheads="1"/>
          </p:cNvSpPr>
          <p:nvPr/>
        </p:nvSpPr>
        <p:spPr bwMode="auto">
          <a:xfrm>
            <a:off x="251520" y="5949950"/>
            <a:ext cx="7716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rPr>
              <a:t>Rene Descartes (1596-1650)  “</a:t>
            </a:r>
            <a:r>
              <a:rPr lang="it-IT" altLang="it-IT" sz="1600" dirty="0" err="1">
                <a:latin typeface="Times New Roman" panose="02020603050405020304" pitchFamily="18" charset="0"/>
              </a:rPr>
              <a:t>Poszukiwanie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prawdy</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przez</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światło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naturalne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tłumaczenie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Ludwik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Chmaj</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Wydawnictwo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Antyk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Kęty</a:t>
            </a:r>
            <a:r>
              <a:rPr lang="it-IT" altLang="it-IT" sz="1600" dirty="0">
                <a:latin typeface="Times New Roman" panose="02020603050405020304" pitchFamily="18" charset="0"/>
              </a:rPr>
              <a:t> 2002, </a:t>
            </a:r>
            <a:r>
              <a:rPr lang="it-IT" altLang="it-IT" sz="1600" dirty="0" err="1">
                <a:latin typeface="Times New Roman" panose="02020603050405020304" pitchFamily="18" charset="0"/>
              </a:rPr>
              <a:t>str</a:t>
            </a:r>
            <a:r>
              <a:rPr lang="it-IT" altLang="it-IT" sz="1600" dirty="0">
                <a:latin typeface="Times New Roman" panose="02020603050405020304" pitchFamily="18" charset="0"/>
              </a:rPr>
              <a:t>. 86 (“La </a:t>
            </a:r>
            <a:r>
              <a:rPr lang="it-IT" altLang="it-IT" sz="1600" dirty="0" err="1">
                <a:latin typeface="Times New Roman" panose="02020603050405020304" pitchFamily="18" charset="0"/>
              </a:rPr>
              <a:t>recherche</a:t>
            </a:r>
            <a:r>
              <a:rPr lang="it-IT" altLang="it-IT" sz="1600" dirty="0">
                <a:latin typeface="Times New Roman" panose="02020603050405020304" pitchFamily="18" charset="0"/>
              </a:rPr>
              <a:t> de la </a:t>
            </a:r>
            <a:r>
              <a:rPr lang="it-IT" altLang="it-IT" sz="1600" dirty="0" err="1">
                <a:latin typeface="Times New Roman" panose="02020603050405020304" pitchFamily="18" charset="0"/>
              </a:rPr>
              <a:t>vérité</a:t>
            </a:r>
            <a:r>
              <a:rPr lang="it-IT" altLang="it-IT" sz="1600" dirty="0">
                <a:latin typeface="Times New Roman" panose="02020603050405020304" pitchFamily="18" charset="0"/>
              </a:rPr>
              <a:t> par la </a:t>
            </a:r>
            <a:r>
              <a:rPr lang="it-IT" altLang="it-IT" sz="1600" dirty="0" err="1">
                <a:latin typeface="Times New Roman" panose="02020603050405020304" pitchFamily="18" charset="0"/>
              </a:rPr>
              <a:t>lumiére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naturelle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rękopis</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powstał</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zapewne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około</a:t>
            </a:r>
            <a:r>
              <a:rPr lang="it-IT" altLang="it-IT" sz="1600" dirty="0">
                <a:latin typeface="Times New Roman" panose="02020603050405020304" pitchFamily="18" charset="0"/>
              </a:rPr>
              <a:t> 1630 </a:t>
            </a:r>
            <a:r>
              <a:rPr lang="it-IT" altLang="it-IT" sz="1600" dirty="0" err="1">
                <a:latin typeface="Times New Roman" panose="02020603050405020304" pitchFamily="18" charset="0"/>
              </a:rPr>
              <a:t>roku</a:t>
            </a:r>
            <a:r>
              <a:rPr lang="it-IT" altLang="it-IT" sz="1600" dirty="0">
                <a:latin typeface="Times New Roman" panose="02020603050405020304" pitchFamily="18" charset="0"/>
              </a:rPr>
              <a:t>) </a:t>
            </a:r>
            <a:endParaRPr lang="en-AU" altLang="it-IT" sz="1600" dirty="0">
              <a:latin typeface="Times New Roman" panose="02020603050405020304" pitchFamily="18" charset="0"/>
            </a:endParaRPr>
          </a:p>
        </p:txBody>
      </p:sp>
      <p:sp>
        <p:nvSpPr>
          <p:cNvPr id="3" name="Rectangle 2">
            <a:extLst>
              <a:ext uri="{FF2B5EF4-FFF2-40B4-BE49-F238E27FC236}">
                <a16:creationId xmlns:a16="http://schemas.microsoft.com/office/drawing/2014/main" id="{08D0FEBA-FC59-B674-556D-5F25D75505C8}"/>
              </a:ext>
            </a:extLst>
          </p:cNvPr>
          <p:cNvSpPr>
            <a:spLocks noGrp="1" noChangeArrowheads="1"/>
          </p:cNvSpPr>
          <p:nvPr>
            <p:ph type="title"/>
          </p:nvPr>
        </p:nvSpPr>
        <p:spPr>
          <a:xfrm>
            <a:off x="-16911" y="-234950"/>
            <a:ext cx="8939336" cy="1143000"/>
          </a:xfrm>
        </p:spPr>
        <p:txBody>
          <a:bodyPr/>
          <a:lstStyle/>
          <a:p>
            <a:pPr eaLnBrk="1" hangingPunct="1"/>
            <a:r>
              <a:rPr lang="pl-PL" altLang="it-IT" sz="3200" dirty="0"/>
              <a:t>„Poszukiwanie prawdy przez światło naturalne”</a:t>
            </a:r>
            <a:endParaRPr lang="en-AU" altLang="it-IT" sz="3200" dirty="0"/>
          </a:p>
        </p:txBody>
      </p:sp>
      <p:sp>
        <p:nvSpPr>
          <p:cNvPr id="4" name="pole tekstowe 3">
            <a:extLst>
              <a:ext uri="{FF2B5EF4-FFF2-40B4-BE49-F238E27FC236}">
                <a16:creationId xmlns:a16="http://schemas.microsoft.com/office/drawing/2014/main" id="{1D37A017-FA2E-DB04-1F33-565F54EBD82D}"/>
              </a:ext>
            </a:extLst>
          </p:cNvPr>
          <p:cNvSpPr txBox="1"/>
          <p:nvPr/>
        </p:nvSpPr>
        <p:spPr>
          <a:xfrm>
            <a:off x="1986599" y="5499765"/>
            <a:ext cx="6511719" cy="400110"/>
          </a:xfrm>
          <a:prstGeom prst="rect">
            <a:avLst/>
          </a:prstGeom>
          <a:noFill/>
        </p:spPr>
        <p:txBody>
          <a:bodyPr wrap="none" rtlCol="0">
            <a:spAutoFit/>
          </a:bodyPr>
          <a:lstStyle/>
          <a:p>
            <a:r>
              <a:rPr lang="pl-PL" sz="2000" dirty="0">
                <a:solidFill>
                  <a:schemeClr val="accent6"/>
                </a:solidFill>
              </a:rPr>
              <a:t>Zwrot Kartezjański: od </a:t>
            </a:r>
            <a:r>
              <a:rPr lang="pl-PL" sz="2000" i="1" dirty="0">
                <a:solidFill>
                  <a:schemeClr val="accent6"/>
                </a:solidFill>
              </a:rPr>
              <a:t>cogito</a:t>
            </a:r>
            <a:r>
              <a:rPr lang="pl-PL" sz="2000" dirty="0">
                <a:solidFill>
                  <a:schemeClr val="accent6"/>
                </a:solidFill>
              </a:rPr>
              <a:t>, do istnienia świata i Boga</a:t>
            </a:r>
            <a:endParaRPr lang="en-US" sz="2000" dirty="0">
              <a:solidFill>
                <a:schemeClr val="accent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90E006E-1492-682A-5B7C-39840DD598F5}"/>
              </a:ext>
            </a:extLst>
          </p:cNvPr>
          <p:cNvSpPr>
            <a:spLocks noGrp="1" noChangeArrowheads="1"/>
          </p:cNvSpPr>
          <p:nvPr>
            <p:ph type="title"/>
          </p:nvPr>
        </p:nvSpPr>
        <p:spPr/>
        <p:txBody>
          <a:bodyPr/>
          <a:lstStyle/>
          <a:p>
            <a:pPr eaLnBrk="1" hangingPunct="1"/>
            <a:r>
              <a:rPr lang="pl-PL" altLang="it-IT" sz="3600"/>
              <a:t>„Reguły kierowania umysłem”</a:t>
            </a:r>
            <a:endParaRPr lang="en-AU" altLang="it-IT" sz="3600"/>
          </a:p>
        </p:txBody>
      </p:sp>
      <p:sp>
        <p:nvSpPr>
          <p:cNvPr id="8195" name="Text Box 3">
            <a:extLst>
              <a:ext uri="{FF2B5EF4-FFF2-40B4-BE49-F238E27FC236}">
                <a16:creationId xmlns:a16="http://schemas.microsoft.com/office/drawing/2014/main" id="{C3D6C718-0079-B647-4E47-52182847D378}"/>
              </a:ext>
            </a:extLst>
          </p:cNvPr>
          <p:cNvSpPr txBox="1">
            <a:spLocks noChangeArrowheads="1"/>
          </p:cNvSpPr>
          <p:nvPr/>
        </p:nvSpPr>
        <p:spPr bwMode="auto">
          <a:xfrm>
            <a:off x="468313" y="1700213"/>
            <a:ext cx="8137525" cy="35988625"/>
          </a:xfrm>
          <a:prstGeom prst="rect">
            <a:avLst/>
          </a:prstGeom>
          <a:noFill/>
          <a:ln>
            <a:noFill/>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l-PL" altLang="it-IT" sz="1800" dirty="0">
                <a:solidFill>
                  <a:schemeClr val="accent4"/>
                </a:solidFill>
              </a:rPr>
              <a:t>„Otóż to są dwie drogi [intuicja i dedukcja], które prowadzą do nauki w sposób</a:t>
            </a:r>
          </a:p>
          <a:p>
            <a:pPr algn="just" eaLnBrk="1" hangingPunct="1">
              <a:spcBef>
                <a:spcPct val="0"/>
              </a:spcBef>
              <a:spcAft>
                <a:spcPct val="25000"/>
              </a:spcAft>
              <a:buFontTx/>
              <a:buNone/>
              <a:defRPr/>
            </a:pPr>
            <a:r>
              <a:rPr lang="pl-PL" altLang="it-IT" sz="1800" dirty="0">
                <a:solidFill>
                  <a:schemeClr val="accent4"/>
                </a:solidFill>
              </a:rPr>
              <a:t>najpewniejszy, żadnych też więcej ze strony umysłu nie można dopuszczać, ale wszystkie inne należy odrzucić jako podejrzane i podlegające błędom. </a:t>
            </a:r>
          </a:p>
          <a:p>
            <a:pPr algn="just" eaLnBrk="1" hangingPunct="1">
              <a:spcBef>
                <a:spcPct val="0"/>
              </a:spcBef>
              <a:spcAft>
                <a:spcPct val="25000"/>
              </a:spcAft>
              <a:buFontTx/>
              <a:buNone/>
              <a:defRPr/>
            </a:pPr>
            <a:r>
              <a:rPr lang="pl-PL" altLang="it-IT" sz="1800" dirty="0">
                <a:solidFill>
                  <a:schemeClr val="accent4"/>
                </a:solidFill>
              </a:rPr>
              <a:t>Nie przeszkadza to nam jednak wierzyć, iż to, co nam przez Boga zostało objawione, jest pewniejsze od wszelkiego poznania, ponieważ wiara w nie, jak w ogóle w rzeczach niewidocznych [ciemnych], jest aktem </a:t>
            </a:r>
            <a:r>
              <a:rPr lang="pl-PL" altLang="it-IT" sz="1800" u="sng" dirty="0">
                <a:solidFill>
                  <a:schemeClr val="accent4"/>
                </a:solidFill>
              </a:rPr>
              <a:t>nie umysłu ale woli</a:t>
            </a:r>
            <a:r>
              <a:rPr lang="pl-PL" altLang="it-IT" sz="1800" dirty="0">
                <a:solidFill>
                  <a:schemeClr val="accent4"/>
                </a:solidFill>
              </a:rPr>
              <a:t>; jeśli zaś posiada ona jakieś podstawy w umyśle, to te mogą i powinny dać się odnaleźć przede wszystkim na jednej z wyżej wymienionych dróg, jak to może kiedyś obszerniej wykażemy.”</a:t>
            </a:r>
            <a:endParaRPr lang="pl-PL" altLang="it-IT" sz="1800" u="sng" dirty="0">
              <a:solidFill>
                <a:schemeClr val="accent4"/>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r>
              <a:rPr lang="pl-PL" altLang="it-IT" sz="1800" dirty="0">
                <a:solidFill>
                  <a:srgbClr val="0033CC"/>
                </a:solidFill>
              </a:rPr>
              <a:t> </a:t>
            </a:r>
            <a:endParaRPr lang="en-AU" altLang="it-IT" sz="1800" dirty="0">
              <a:solidFill>
                <a:srgbClr val="0033CC"/>
              </a:solidFill>
            </a:endParaRPr>
          </a:p>
        </p:txBody>
      </p:sp>
      <p:sp>
        <p:nvSpPr>
          <p:cNvPr id="9220" name="Text Box 4">
            <a:extLst>
              <a:ext uri="{FF2B5EF4-FFF2-40B4-BE49-F238E27FC236}">
                <a16:creationId xmlns:a16="http://schemas.microsoft.com/office/drawing/2014/main" id="{2FC444ED-7EBB-53DC-2277-74F89F7F188A}"/>
              </a:ext>
            </a:extLst>
          </p:cNvPr>
          <p:cNvSpPr txBox="1">
            <a:spLocks noChangeArrowheads="1"/>
          </p:cNvSpPr>
          <p:nvPr/>
        </p:nvSpPr>
        <p:spPr bwMode="auto">
          <a:xfrm>
            <a:off x="468313" y="5084763"/>
            <a:ext cx="7716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a:latin typeface="Times New Roman" panose="02020603050405020304" pitchFamily="18" charset="0"/>
              </a:rPr>
              <a:t>Rene Descartes (1596-1650)  “</a:t>
            </a:r>
            <a:r>
              <a:rPr lang="pl-PL" altLang="it-IT" sz="1600">
                <a:latin typeface="Times New Roman" panose="02020603050405020304" pitchFamily="18" charset="0"/>
              </a:rPr>
              <a:t>Reguły kierowania umysłem</a:t>
            </a:r>
            <a:r>
              <a:rPr lang="it-IT" altLang="it-IT" sz="1600">
                <a:latin typeface="Times New Roman" panose="02020603050405020304" pitchFamily="18" charset="0"/>
              </a:rPr>
              <a:t>”, tłumaczenie Ludwik Chmaj, Wydawnictwo Antyk, Kęty 2002, str. </a:t>
            </a:r>
            <a:r>
              <a:rPr lang="pl-PL" altLang="it-IT" sz="1600">
                <a:latin typeface="Times New Roman" panose="02020603050405020304" pitchFamily="18" charset="0"/>
              </a:rPr>
              <a:t>22</a:t>
            </a:r>
            <a:r>
              <a:rPr lang="it-IT" altLang="it-IT" sz="1600">
                <a:latin typeface="Times New Roman" panose="02020603050405020304" pitchFamily="18" charset="0"/>
              </a:rPr>
              <a:t>) </a:t>
            </a:r>
            <a:endParaRPr lang="en-AU" altLang="it-IT" sz="1600">
              <a:latin typeface="Times New Roman" panose="02020603050405020304" pitchFamily="18" charset="0"/>
            </a:endParaRPr>
          </a:p>
        </p:txBody>
      </p:sp>
      <p:sp>
        <p:nvSpPr>
          <p:cNvPr id="2" name="Line 4">
            <a:extLst>
              <a:ext uri="{FF2B5EF4-FFF2-40B4-BE49-F238E27FC236}">
                <a16:creationId xmlns:a16="http://schemas.microsoft.com/office/drawing/2014/main" id="{CD589BEC-B716-5C5C-51C7-CF6754F21E3F}"/>
              </a:ext>
            </a:extLst>
          </p:cNvPr>
          <p:cNvSpPr>
            <a:spLocks noChangeShapeType="1"/>
          </p:cNvSpPr>
          <p:nvPr/>
        </p:nvSpPr>
        <p:spPr bwMode="auto">
          <a:xfrm>
            <a:off x="6229350" y="2924944"/>
            <a:ext cx="23764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9450-1F6D-E8CD-2F4C-2F917F5DA26C}"/>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ECCDC70-07E4-C825-BEE6-87FEFE2354CA}"/>
              </a:ext>
            </a:extLst>
          </p:cNvPr>
          <p:cNvSpPr>
            <a:spLocks noGrp="1" noChangeArrowheads="1"/>
          </p:cNvSpPr>
          <p:nvPr>
            <p:ph type="title"/>
          </p:nvPr>
        </p:nvSpPr>
        <p:spPr>
          <a:xfrm>
            <a:off x="457200" y="274638"/>
            <a:ext cx="8229600" cy="490537"/>
          </a:xfrm>
        </p:spPr>
        <p:txBody>
          <a:bodyPr/>
          <a:lstStyle/>
          <a:p>
            <a:pPr eaLnBrk="1" hangingPunct="1"/>
            <a:r>
              <a:rPr lang="pl-PL" altLang="it-IT" sz="3600" dirty="0" err="1"/>
              <a:t>Ren</a:t>
            </a:r>
            <a:r>
              <a:rPr lang="pl-PL" altLang="it-IT" sz="3600" dirty="0" err="1">
                <a:latin typeface="Arial" panose="020B0604020202020204" pitchFamily="34" charset="0"/>
                <a:cs typeface="Arial" panose="020B0604020202020204" pitchFamily="34" charset="0"/>
              </a:rPr>
              <a:t>é</a:t>
            </a:r>
            <a:r>
              <a:rPr lang="pl-PL" altLang="it-IT" sz="3600" dirty="0"/>
              <a:t> Descartes (1596-1650)</a:t>
            </a:r>
            <a:endParaRPr lang="en-AU" altLang="it-IT" sz="3600" dirty="0"/>
          </a:p>
        </p:txBody>
      </p:sp>
      <p:sp>
        <p:nvSpPr>
          <p:cNvPr id="4100" name="Rectangle 4">
            <a:extLst>
              <a:ext uri="{FF2B5EF4-FFF2-40B4-BE49-F238E27FC236}">
                <a16:creationId xmlns:a16="http://schemas.microsoft.com/office/drawing/2014/main" id="{20B3D60F-7E68-67B2-667A-38B7B43D1069}"/>
              </a:ext>
            </a:extLst>
          </p:cNvPr>
          <p:cNvSpPr>
            <a:spLocks noChangeArrowheads="1"/>
          </p:cNvSpPr>
          <p:nvPr/>
        </p:nvSpPr>
        <p:spPr bwMode="auto">
          <a:xfrm>
            <a:off x="128980" y="863220"/>
            <a:ext cx="8886040" cy="576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20000"/>
              </a:spcAft>
              <a:buFontTx/>
              <a:buNone/>
            </a:pPr>
            <a:r>
              <a:rPr lang="pl-PL" altLang="it-IT" sz="1800" dirty="0"/>
              <a:t>„Kartezjusz (</a:t>
            </a:r>
            <a:r>
              <a:rPr lang="pl-PL" altLang="it-IT" sz="1800" dirty="0" err="1"/>
              <a:t>René</a:t>
            </a:r>
            <a:r>
              <a:rPr lang="pl-PL" altLang="it-IT" sz="1800" dirty="0"/>
              <a:t> Descartes), francuski filozof i uczony, jest ojcem nowożytnej refleksji, tradycyjnego </a:t>
            </a:r>
            <a:r>
              <a:rPr lang="pl-PL" altLang="it-IT" sz="1800" u="sng" dirty="0"/>
              <a:t>europejskiego </a:t>
            </a:r>
            <a:r>
              <a:rPr lang="pl-PL" altLang="it-IT" sz="1800" dirty="0"/>
              <a:t> sposobu myślenia i krytycznego uprawiania nauki. Był niewiarygodnie wszechstronnym, pracowitym i aktywnym uczonym. [1] </a:t>
            </a:r>
          </a:p>
          <a:p>
            <a:pPr eaLnBrk="1" hangingPunct="1">
              <a:spcBef>
                <a:spcPct val="0"/>
              </a:spcBef>
              <a:spcAft>
                <a:spcPct val="20000"/>
              </a:spcAft>
              <a:buFontTx/>
              <a:buNone/>
            </a:pPr>
            <a:r>
              <a:rPr lang="pl-PL" altLang="it-IT" sz="1800" b="1" dirty="0">
                <a:solidFill>
                  <a:schemeClr val="accent2"/>
                </a:solidFill>
              </a:rPr>
              <a:t>Ojciec nowożytnej – analitycznej i dychotomicznej metodologii myślenia</a:t>
            </a:r>
            <a:r>
              <a:rPr lang="pl-PL" altLang="it-IT" sz="1800" dirty="0">
                <a:solidFill>
                  <a:schemeClr val="accent2"/>
                </a:solidFill>
              </a:rPr>
              <a:t>.</a:t>
            </a:r>
          </a:p>
          <a:p>
            <a:pPr eaLnBrk="1" hangingPunct="1">
              <a:spcBef>
                <a:spcPct val="0"/>
              </a:spcBef>
              <a:spcAft>
                <a:spcPct val="20000"/>
              </a:spcAft>
              <a:buFontTx/>
              <a:buNone/>
            </a:pPr>
            <a:r>
              <a:rPr lang="pl-PL" altLang="it-IT" sz="1800" dirty="0"/>
              <a:t>Studiował w kolegium jezuickim: trzy lata gramatykę, trzy lata – przedmioty humanistyczne i trzy - filozofię. Ta ostatnia opierała się o dzieła Arystotelesa: logikę, fizykę, metafizykę; matematyki uczono jedną godzinę dziennie, na drugim roku filozofii. W 1616 roku uzyskuje licencjat z prawa kanonicznego i cywilnego w Poitiers. W 1618 roku zaciąga się do wojska – był to krótki okres zawieszenia broni w czasie Wojny Trzydziestoletniej. Sporo podróżuje po Europie, utrzymując się z dochodów ze swych posiadłości. Umiera w Szwecji, przypuszczalnie na zapalenie płuc. [2]  </a:t>
            </a:r>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r>
              <a:rPr lang="pl-PL" altLang="it-IT" sz="1400" dirty="0"/>
              <a:t>[1] Kartezjusz</a:t>
            </a:r>
            <a:r>
              <a:rPr lang="pl-PL" altLang="it-IT" sz="1400" i="1" dirty="0"/>
              <a:t>, Medytacje o pierwszej filozofii</a:t>
            </a:r>
            <a:r>
              <a:rPr lang="pl-PL" altLang="it-IT" sz="1400" dirty="0"/>
              <a:t>, Biblioteka Gazety Wyborczej, 2010, okładka</a:t>
            </a:r>
          </a:p>
          <a:p>
            <a:pPr eaLnBrk="1" hangingPunct="1">
              <a:spcBef>
                <a:spcPct val="0"/>
              </a:spcBef>
              <a:spcAft>
                <a:spcPct val="20000"/>
              </a:spcAft>
              <a:buFontTx/>
              <a:buNone/>
            </a:pPr>
            <a:r>
              <a:rPr lang="pl-PL" altLang="it-IT" sz="1400" dirty="0"/>
              <a:t>[2] https://it.wikipedia.org/wiki/Cartesio</a:t>
            </a:r>
          </a:p>
          <a:p>
            <a:pPr eaLnBrk="1" hangingPunct="1">
              <a:spcBef>
                <a:spcPct val="0"/>
              </a:spcBef>
              <a:spcAft>
                <a:spcPct val="20000"/>
              </a:spcAft>
              <a:buFontTx/>
              <a:buNone/>
            </a:pPr>
            <a:endParaRPr lang="pl-PL" altLang="it-IT" sz="1800" dirty="0"/>
          </a:p>
        </p:txBody>
      </p:sp>
      <p:sp>
        <p:nvSpPr>
          <p:cNvPr id="4" name="Rectangle 3">
            <a:extLst>
              <a:ext uri="{FF2B5EF4-FFF2-40B4-BE49-F238E27FC236}">
                <a16:creationId xmlns:a16="http://schemas.microsoft.com/office/drawing/2014/main" id="{CFAFF68C-41A4-137E-1E92-95F94CB2F9B3}"/>
              </a:ext>
            </a:extLst>
          </p:cNvPr>
          <p:cNvSpPr txBox="1">
            <a:spLocks noChangeArrowheads="1"/>
          </p:cNvSpPr>
          <p:nvPr/>
        </p:nvSpPr>
        <p:spPr bwMode="auto">
          <a:xfrm>
            <a:off x="1619672" y="4057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ct val="0"/>
              </a:spcBef>
            </a:pPr>
            <a:r>
              <a:rPr lang="pl-PL" altLang="it-IT" sz="2000" dirty="0">
                <a:solidFill>
                  <a:srgbClr val="0033CC"/>
                </a:solidFill>
              </a:rPr>
              <a:t>„Rozprawa o metodzie”</a:t>
            </a:r>
          </a:p>
          <a:p>
            <a:pPr eaLnBrk="1" hangingPunct="1">
              <a:spcBef>
                <a:spcPct val="0"/>
              </a:spcBef>
            </a:pPr>
            <a:r>
              <a:rPr lang="pl-PL" altLang="it-IT" sz="2000" dirty="0">
                <a:solidFill>
                  <a:srgbClr val="0033CC"/>
                </a:solidFill>
              </a:rPr>
              <a:t>Trzy prawa dynamiki (Newtona)</a:t>
            </a:r>
          </a:p>
          <a:p>
            <a:pPr eaLnBrk="1" hangingPunct="1">
              <a:spcBef>
                <a:spcPct val="0"/>
              </a:spcBef>
            </a:pPr>
            <a:r>
              <a:rPr lang="pl-PL" altLang="it-IT" sz="2000" dirty="0">
                <a:solidFill>
                  <a:srgbClr val="0033CC"/>
                </a:solidFill>
              </a:rPr>
              <a:t>Wyjaśnienie tęczy  </a:t>
            </a:r>
          </a:p>
          <a:p>
            <a:pPr eaLnBrk="1" hangingPunct="1">
              <a:spcBef>
                <a:spcPct val="0"/>
              </a:spcBef>
            </a:pPr>
            <a:r>
              <a:rPr lang="pl-PL" altLang="it-IT" sz="2000" dirty="0">
                <a:solidFill>
                  <a:srgbClr val="0033CC"/>
                </a:solidFill>
              </a:rPr>
              <a:t>Prace z magnetyzmu   </a:t>
            </a:r>
          </a:p>
          <a:p>
            <a:pPr eaLnBrk="1" hangingPunct="1">
              <a:spcBef>
                <a:spcPct val="0"/>
              </a:spcBef>
            </a:pPr>
            <a:r>
              <a:rPr lang="pl-PL" altLang="it-IT" sz="2000" dirty="0">
                <a:solidFill>
                  <a:srgbClr val="0033CC"/>
                </a:solidFill>
              </a:rPr>
              <a:t>Układ współrzędnych „kartezjańskich”</a:t>
            </a:r>
          </a:p>
          <a:p>
            <a:pPr eaLnBrk="1" hangingPunct="1"/>
            <a:endParaRPr lang="en-AU" altLang="it-IT" sz="2800" dirty="0">
              <a:solidFill>
                <a:srgbClr val="0033CC"/>
              </a:solidFill>
            </a:endParaRPr>
          </a:p>
        </p:txBody>
      </p:sp>
    </p:spTree>
    <p:extLst>
      <p:ext uri="{BB962C8B-B14F-4D97-AF65-F5344CB8AC3E}">
        <p14:creationId xmlns:p14="http://schemas.microsoft.com/office/powerpoint/2010/main" val="190571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8BDED9-2517-3D47-334C-F41A2694D083}"/>
              </a:ext>
            </a:extLst>
          </p:cNvPr>
          <p:cNvSpPr>
            <a:spLocks noGrp="1" noChangeArrowheads="1"/>
          </p:cNvSpPr>
          <p:nvPr>
            <p:ph type="title"/>
          </p:nvPr>
        </p:nvSpPr>
        <p:spPr/>
        <p:txBody>
          <a:bodyPr/>
          <a:lstStyle/>
          <a:p>
            <a:pPr eaLnBrk="1" hangingPunct="1"/>
            <a:r>
              <a:rPr lang="pl-PL" altLang="it-IT" sz="3600"/>
              <a:t>„Zasady filozofii”</a:t>
            </a:r>
            <a:endParaRPr lang="en-AU" altLang="it-IT" sz="3600"/>
          </a:p>
        </p:txBody>
      </p:sp>
      <p:sp>
        <p:nvSpPr>
          <p:cNvPr id="10243" name="Text Box 3">
            <a:extLst>
              <a:ext uri="{FF2B5EF4-FFF2-40B4-BE49-F238E27FC236}">
                <a16:creationId xmlns:a16="http://schemas.microsoft.com/office/drawing/2014/main" id="{475B6BFF-0DB9-61CC-C2F0-074449D70FA9}"/>
              </a:ext>
            </a:extLst>
          </p:cNvPr>
          <p:cNvSpPr txBox="1">
            <a:spLocks noChangeArrowheads="1"/>
          </p:cNvSpPr>
          <p:nvPr/>
        </p:nvSpPr>
        <p:spPr bwMode="auto">
          <a:xfrm>
            <a:off x="192881" y="4803225"/>
            <a:ext cx="84359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rPr>
              <a:t>Rene Descartes (1596-1650)  “</a:t>
            </a:r>
            <a:r>
              <a:rPr lang="pl-PL" altLang="it-IT" sz="1800" dirty="0">
                <a:latin typeface="Times New Roman" panose="02020603050405020304" pitchFamily="18" charset="0"/>
              </a:rPr>
              <a:t>Zasady filozofii</a:t>
            </a:r>
            <a:r>
              <a:rPr lang="it-IT" altLang="it-IT" sz="1800" dirty="0">
                <a:latin typeface="Times New Roman" panose="02020603050405020304" pitchFamily="18" charset="0"/>
              </a:rPr>
              <a:t>”, </a:t>
            </a:r>
            <a:r>
              <a:rPr lang="pl-PL" altLang="it-IT" sz="1800" i="1" dirty="0">
                <a:latin typeface="Times New Roman" panose="02020603050405020304" pitchFamily="18" charset="0"/>
              </a:rPr>
              <a:t> Principia </a:t>
            </a:r>
            <a:r>
              <a:rPr lang="pl-PL" altLang="it-IT" sz="1800" i="1" dirty="0" err="1">
                <a:latin typeface="Times New Roman" panose="02020603050405020304" pitchFamily="18" charset="0"/>
              </a:rPr>
              <a:t>Philosophiae</a:t>
            </a:r>
            <a:r>
              <a:rPr lang="pl-PL" altLang="it-IT" sz="1800" dirty="0">
                <a:latin typeface="Times New Roman" panose="02020603050405020304" pitchFamily="18" charset="0"/>
              </a:rPr>
              <a:t>, </a:t>
            </a:r>
            <a:r>
              <a:rPr lang="it-IT" altLang="it-IT" sz="1800" dirty="0" err="1">
                <a:latin typeface="Times New Roman" panose="02020603050405020304" pitchFamily="18" charset="0"/>
              </a:rPr>
              <a:t>tłumaczenie</a:t>
            </a:r>
            <a:r>
              <a:rPr lang="it-IT" altLang="it-IT" sz="1800" dirty="0">
                <a:latin typeface="Times New Roman" panose="02020603050405020304" pitchFamily="18" charset="0"/>
              </a:rPr>
              <a:t> </a:t>
            </a:r>
            <a:r>
              <a:rPr lang="pl-PL" altLang="it-IT" sz="1800" dirty="0">
                <a:latin typeface="Times New Roman" panose="02020603050405020304" pitchFamily="18" charset="0"/>
              </a:rPr>
              <a:t>Izydora Dąbska, </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Wydawnictwo</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Antyk</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Kęty</a:t>
            </a:r>
            <a:r>
              <a:rPr lang="it-IT" altLang="it-IT" sz="1800" dirty="0">
                <a:latin typeface="Times New Roman" panose="02020603050405020304" pitchFamily="18" charset="0"/>
              </a:rPr>
              <a:t> 200</a:t>
            </a:r>
            <a:r>
              <a:rPr lang="pl-PL" altLang="it-IT" sz="1800" dirty="0">
                <a:latin typeface="Times New Roman" panose="02020603050405020304" pitchFamily="18" charset="0"/>
              </a:rPr>
              <a:t>1</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str</a:t>
            </a:r>
            <a:r>
              <a:rPr lang="it-IT" altLang="it-IT" sz="1800" dirty="0">
                <a:latin typeface="Times New Roman" panose="02020603050405020304" pitchFamily="18" charset="0"/>
              </a:rPr>
              <a:t>. </a:t>
            </a:r>
            <a:r>
              <a:rPr lang="pl-PL" altLang="it-IT" sz="1800" dirty="0">
                <a:latin typeface="Times New Roman" panose="02020603050405020304" pitchFamily="18" charset="0"/>
              </a:rPr>
              <a:t>72</a:t>
            </a:r>
            <a:r>
              <a:rPr lang="it-IT" altLang="it-IT" sz="1800" dirty="0">
                <a:latin typeface="Times New Roman" panose="02020603050405020304" pitchFamily="18" charset="0"/>
              </a:rPr>
              <a:t>) </a:t>
            </a:r>
            <a:endParaRPr lang="en-AU" altLang="it-IT" sz="1800" dirty="0">
              <a:latin typeface="Times New Roman" panose="02020603050405020304" pitchFamily="18" charset="0"/>
            </a:endParaRPr>
          </a:p>
        </p:txBody>
      </p:sp>
      <p:sp>
        <p:nvSpPr>
          <p:cNvPr id="10244" name="Text Box 4">
            <a:extLst>
              <a:ext uri="{FF2B5EF4-FFF2-40B4-BE49-F238E27FC236}">
                <a16:creationId xmlns:a16="http://schemas.microsoft.com/office/drawing/2014/main" id="{1DA85D50-30EB-3F74-2EBE-5839E47E02EA}"/>
              </a:ext>
            </a:extLst>
          </p:cNvPr>
          <p:cNvSpPr txBox="1">
            <a:spLocks noChangeArrowheads="1"/>
          </p:cNvSpPr>
          <p:nvPr/>
        </p:nvSpPr>
        <p:spPr bwMode="auto">
          <a:xfrm>
            <a:off x="192882" y="1205149"/>
            <a:ext cx="8700294"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spcAft>
                <a:spcPct val="25000"/>
              </a:spcAft>
              <a:buFontTx/>
              <a:buNone/>
            </a:pPr>
            <a:r>
              <a:rPr lang="pl-PL" altLang="it-IT" sz="1800" dirty="0"/>
              <a:t>„Udowadnia się zaś drugą [część prawa przekazu pędu] na podstawie niezmienności działania Boga, ciągle obecnie utrzymującego świat przez tę samą czynność, przez którą go stworzył. Skoro bowiem wszystko wypełniają ciała, a niemniej jednak ruch każdego ciała zmierza po linii prostej, widać stąd, że Bóg od początku stworzenia świata nie tylko różne jego części w rozmaity ruch wprawił, ale też równocześnie sprawił, że jedne z nich dają impuls drugim, przenosząc na nie swoje ruchy. </a:t>
            </a:r>
          </a:p>
          <a:p>
            <a:pPr algn="just" eaLnBrk="1" hangingPunct="1">
              <a:spcBef>
                <a:spcPct val="0"/>
              </a:spcBef>
              <a:spcAft>
                <a:spcPct val="25000"/>
              </a:spcAft>
              <a:buFontTx/>
              <a:buNone/>
            </a:pPr>
            <a:r>
              <a:rPr lang="pl-PL" altLang="it-IT" sz="1800" dirty="0"/>
              <a:t>Tak więc Bóg przez jedno i to samo działanie i na zasadzie tych samych praw, z pomocą których dany ruch stworzył, utrzymuje go, choć nie zawsze jako złączony z tymi samymi częściami materii, ale, gdy te wzajem ze sobą się zderzają, jako przechodzący z jednych z nich na drugie. W ten sposób nawet i ta ciągła zmiana rzeczy stworzonych dowodzi nieśmiertelności Boga.” [!]</a:t>
            </a:r>
            <a:endParaRPr lang="en-AU" altLang="it-IT" sz="1800" dirty="0"/>
          </a:p>
        </p:txBody>
      </p:sp>
      <p:sp>
        <p:nvSpPr>
          <p:cNvPr id="9221" name="Text Box 5">
            <a:extLst>
              <a:ext uri="{FF2B5EF4-FFF2-40B4-BE49-F238E27FC236}">
                <a16:creationId xmlns:a16="http://schemas.microsoft.com/office/drawing/2014/main" id="{0C603835-22CA-7CDF-3D49-4476A48B1E98}"/>
              </a:ext>
            </a:extLst>
          </p:cNvPr>
          <p:cNvSpPr txBox="1">
            <a:spLocks noChangeArrowheads="1"/>
          </p:cNvSpPr>
          <p:nvPr/>
        </p:nvSpPr>
        <p:spPr bwMode="auto">
          <a:xfrm>
            <a:off x="192881" y="5591647"/>
            <a:ext cx="8964612" cy="92392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l-PL" altLang="it-IT" sz="1800" dirty="0">
                <a:solidFill>
                  <a:schemeClr val="accent6"/>
                </a:solidFill>
              </a:rPr>
              <a:t>Dziś nazywamy to zasadą zachowania pędu. Ale Kartezjusz ma rację, pisząc, że pęd w całości Wszechświata, od jego początku, musi być zachowany. I warte podkreślenia jest podjęcie przez niego argumentów św. Tomasza.</a:t>
            </a:r>
            <a:endParaRPr lang="en-AU" altLang="it-IT" sz="2000" dirty="0">
              <a:solidFill>
                <a:srgbClr val="003300"/>
              </a:solidFill>
            </a:endParaRPr>
          </a:p>
        </p:txBody>
      </p:sp>
      <p:sp>
        <p:nvSpPr>
          <p:cNvPr id="10246" name="Line 6">
            <a:extLst>
              <a:ext uri="{FF2B5EF4-FFF2-40B4-BE49-F238E27FC236}">
                <a16:creationId xmlns:a16="http://schemas.microsoft.com/office/drawing/2014/main" id="{3AB03264-C2D3-62FE-D5B4-F299F6704F5E}"/>
              </a:ext>
            </a:extLst>
          </p:cNvPr>
          <p:cNvSpPr>
            <a:spLocks noChangeShapeType="1"/>
          </p:cNvSpPr>
          <p:nvPr/>
        </p:nvSpPr>
        <p:spPr bwMode="auto">
          <a:xfrm>
            <a:off x="2195736" y="4661136"/>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Line 6">
            <a:extLst>
              <a:ext uri="{FF2B5EF4-FFF2-40B4-BE49-F238E27FC236}">
                <a16:creationId xmlns:a16="http://schemas.microsoft.com/office/drawing/2014/main" id="{63A4B34E-8E79-58DF-A4F5-25CFA972C506}"/>
              </a:ext>
            </a:extLst>
          </p:cNvPr>
          <p:cNvSpPr>
            <a:spLocks noChangeShapeType="1"/>
          </p:cNvSpPr>
          <p:nvPr/>
        </p:nvSpPr>
        <p:spPr bwMode="auto">
          <a:xfrm>
            <a:off x="5159181" y="3506516"/>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AFF39F68-8E05-F439-F451-1A9D581368E1}"/>
              </a:ext>
            </a:extLst>
          </p:cNvPr>
          <p:cNvSpPr>
            <a:spLocks noGrp="1" noChangeArrowheads="1"/>
          </p:cNvSpPr>
          <p:nvPr>
            <p:ph type="title"/>
          </p:nvPr>
        </p:nvSpPr>
        <p:spPr>
          <a:xfrm>
            <a:off x="457200" y="274638"/>
            <a:ext cx="8229600" cy="457200"/>
          </a:xfrm>
        </p:spPr>
        <p:txBody>
          <a:bodyPr/>
          <a:lstStyle/>
          <a:p>
            <a:r>
              <a:rPr lang="pl-PL" altLang="en-US" sz="3600"/>
              <a:t>Kartezjusz: poszukiwanie Boga</a:t>
            </a:r>
            <a:endParaRPr lang="en-US" altLang="en-US" sz="3600"/>
          </a:p>
        </p:txBody>
      </p:sp>
      <p:sp>
        <p:nvSpPr>
          <p:cNvPr id="11267" name="pole tekstowe 4">
            <a:extLst>
              <a:ext uri="{FF2B5EF4-FFF2-40B4-BE49-F238E27FC236}">
                <a16:creationId xmlns:a16="http://schemas.microsoft.com/office/drawing/2014/main" id="{60F58688-A6C5-0BDB-8C49-157A5D608720}"/>
              </a:ext>
            </a:extLst>
          </p:cNvPr>
          <p:cNvSpPr txBox="1">
            <a:spLocks noChangeArrowheads="1"/>
          </p:cNvSpPr>
          <p:nvPr/>
        </p:nvSpPr>
        <p:spPr bwMode="auto">
          <a:xfrm>
            <a:off x="336722" y="1012954"/>
            <a:ext cx="8362950" cy="5786199"/>
          </a:xfrm>
          <a:prstGeom prst="rect">
            <a:avLst/>
          </a:prstGeom>
          <a:noFill/>
          <a:ln>
            <a:noFill/>
          </a:ln>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pl-PL" altLang="en-US" sz="1800" dirty="0">
                <a:solidFill>
                  <a:schemeClr val="tx2"/>
                </a:solidFill>
                <a:cs typeface="Times New Roman" panose="02020603050405020304" pitchFamily="18" charset="0"/>
              </a:rPr>
              <a:t>W trzeciej </a:t>
            </a:r>
            <a:r>
              <a:rPr lang="pl-PL" altLang="en-US" sz="1800" i="1" dirty="0">
                <a:solidFill>
                  <a:schemeClr val="tx2"/>
                </a:solidFill>
                <a:cs typeface="Times New Roman" panose="02020603050405020304" pitchFamily="18" charset="0"/>
              </a:rPr>
              <a:t>z Medytacji metafizycznych</a:t>
            </a:r>
            <a:r>
              <a:rPr lang="pl-PL" altLang="en-US" sz="1800" dirty="0">
                <a:solidFill>
                  <a:schemeClr val="tx2"/>
                </a:solidFill>
                <a:cs typeface="Times New Roman" panose="02020603050405020304" pitchFamily="18" charset="0"/>
              </a:rPr>
              <a:t> Kartezjusz mówi o istnieniu Boga</a:t>
            </a:r>
          </a:p>
          <a:p>
            <a:pPr algn="just">
              <a:spcBef>
                <a:spcPct val="0"/>
              </a:spcBef>
              <a:buFontTx/>
              <a:buNone/>
              <a:defRPr/>
            </a:pPr>
            <a:endParaRPr lang="pl-PL" altLang="en-US" sz="1800" dirty="0">
              <a:solidFill>
                <a:schemeClr val="tx2"/>
              </a:solidFill>
              <a:cs typeface="Times New Roman" panose="02020603050405020304" pitchFamily="18" charset="0"/>
            </a:endParaRPr>
          </a:p>
          <a:p>
            <a:pPr algn="just">
              <a:spcBef>
                <a:spcPct val="0"/>
              </a:spcBef>
              <a:buFontTx/>
              <a:buNone/>
              <a:defRPr/>
            </a:pPr>
            <a:r>
              <a:rPr lang="pl-PL" altLang="en-US" sz="1800" dirty="0">
                <a:solidFill>
                  <a:schemeClr val="tx2"/>
                </a:solidFill>
                <a:cs typeface="Times New Roman" panose="02020603050405020304" pitchFamily="18" charset="0"/>
              </a:rPr>
              <a:t>Pozostaje więc jedynie idea Boga, nad którą należy się zastanowić, czy nie ma w niej czegoś takiego, co nie mogłoby pochodzić ode mnie samego. Pod nazwą Boga rozumiem substancję nieskończoną, niezależną, o najwyższym rozumie i mocy, która stworzyła zarówno mnie samego jak i wszystko inne, co istnieje, o ile istnieje. Otóż te wszystkie przymioty są tak wielkie i tak znamienite, że im uważniej się nad nimi zastanawiam, tym bardziej niemożliwym mi się wydaje, by mogły pochodzić ode mnie samego. Musi się wiec na podstawie tego, co przed chwilą powiedziałem, dojść do wniosku, że Bóg koniecznie istnieje.</a:t>
            </a:r>
          </a:p>
          <a:p>
            <a:pPr algn="just">
              <a:spcBef>
                <a:spcPct val="0"/>
              </a:spcBef>
              <a:buFontTx/>
              <a:buNone/>
              <a:defRPr/>
            </a:pPr>
            <a:endParaRPr lang="pl-PL" altLang="en-US" sz="1800" dirty="0">
              <a:solidFill>
                <a:schemeClr val="tx2"/>
              </a:solidFill>
              <a:cs typeface="Times New Roman" panose="02020603050405020304" pitchFamily="18" charset="0"/>
            </a:endParaRPr>
          </a:p>
          <a:p>
            <a:pPr algn="just">
              <a:spcBef>
                <a:spcPct val="0"/>
              </a:spcBef>
              <a:buFontTx/>
              <a:buNone/>
              <a:defRPr/>
            </a:pPr>
            <a:r>
              <a:rPr lang="pl-PL" altLang="en-US" sz="1800" dirty="0">
                <a:solidFill>
                  <a:schemeClr val="tx2"/>
                </a:solidFill>
                <a:cs typeface="Times New Roman" panose="02020603050405020304" pitchFamily="18" charset="0"/>
              </a:rPr>
              <a:t>W Medytacji szóstej Kartezjusz rozważa jedność ciała i duszy</a:t>
            </a:r>
          </a:p>
          <a:p>
            <a:pPr algn="just">
              <a:spcBef>
                <a:spcPct val="0"/>
              </a:spcBef>
              <a:buFontTx/>
              <a:buNone/>
              <a:defRPr/>
            </a:pPr>
            <a:r>
              <a:rPr lang="pl-PL" altLang="en-US" sz="1800" dirty="0">
                <a:solidFill>
                  <a:schemeClr val="tx2"/>
                </a:solidFill>
                <a:cs typeface="Times New Roman" panose="02020603050405020304" pitchFamily="18" charset="0"/>
              </a:rPr>
              <a:t>„Na postawie tego jest już najzupełniej oczywiste, że – bez uszczerbku dla niezmiernej dobroci Bożej – matura człowieka jako połączenie umysłu i ciała musi być niekiedy zwodnicza.”  </a:t>
            </a:r>
          </a:p>
          <a:p>
            <a:pPr indent="0" algn="just">
              <a:spcBef>
                <a:spcPts val="600"/>
              </a:spcBef>
              <a:spcAft>
                <a:spcPts val="600"/>
              </a:spcAft>
              <a:buFontTx/>
              <a:buNone/>
              <a:defRPr/>
            </a:pPr>
            <a:r>
              <a:rPr lang="pl-PL" altLang="en-US" sz="1800" dirty="0">
                <a:solidFill>
                  <a:schemeClr val="accent2"/>
                </a:solidFill>
                <a:cs typeface="Times New Roman" panose="02020603050405020304" pitchFamily="18" charset="0"/>
              </a:rPr>
              <a:t>Daleko Kartezjuszowi do ateizmu. Podobnie jak innemu jego rodakowi, z tej samej epoki bratobójczych wojen religijnych w Europie: Błażejowi Pascalowi.</a:t>
            </a:r>
            <a:endParaRPr lang="en-AU" altLang="en-US" sz="1800" dirty="0">
              <a:solidFill>
                <a:schemeClr val="accent2"/>
              </a:solidFill>
              <a:cs typeface="Times New Roman" panose="02020603050405020304" pitchFamily="18" charset="0"/>
            </a:endParaRPr>
          </a:p>
          <a:p>
            <a:pPr>
              <a:spcBef>
                <a:spcPct val="0"/>
              </a:spcBef>
              <a:buFontTx/>
              <a:buNone/>
              <a:defRPr/>
            </a:pPr>
            <a:endParaRPr lang="pl-PL" altLang="en-US" sz="1800" dirty="0">
              <a:solidFill>
                <a:schemeClr val="tx2"/>
              </a:solidFill>
              <a:cs typeface="Times New Roman" panose="02020603050405020304" pitchFamily="18" charset="0"/>
            </a:endParaRPr>
          </a:p>
          <a:p>
            <a:pPr>
              <a:spcBef>
                <a:spcPct val="0"/>
              </a:spcBef>
              <a:buFontTx/>
              <a:buNone/>
              <a:defRPr/>
            </a:pPr>
            <a:r>
              <a:rPr lang="pl-PL" altLang="en-US" sz="1800" dirty="0">
                <a:solidFill>
                  <a:schemeClr val="tx2"/>
                </a:solidFill>
                <a:cs typeface="Times New Roman" panose="02020603050405020304" pitchFamily="18" charset="0"/>
              </a:rPr>
              <a:t>R. KARTEZJUSZ,</a:t>
            </a:r>
            <a:r>
              <a:rPr lang="pl-PL" altLang="en-US" sz="1800" i="1" dirty="0">
                <a:solidFill>
                  <a:schemeClr val="tx2"/>
                </a:solidFill>
                <a:cs typeface="Times New Roman" panose="02020603050405020304" pitchFamily="18" charset="0"/>
              </a:rPr>
              <a:t> Medytacje metafizyczne</a:t>
            </a:r>
            <a:r>
              <a:rPr lang="pl-PL" altLang="en-US" sz="1800" dirty="0">
                <a:solidFill>
                  <a:schemeClr val="tx2"/>
                </a:solidFill>
                <a:cs typeface="Times New Roman" panose="02020603050405020304" pitchFamily="18" charset="0"/>
              </a:rPr>
              <a:t>, Medytacja trzecie, §45, PWN 2010, str. 50; Medytacje szósta, §88, str. 91</a:t>
            </a:r>
          </a:p>
        </p:txBody>
      </p:sp>
      <p:sp>
        <p:nvSpPr>
          <p:cNvPr id="2" name="Line 6">
            <a:extLst>
              <a:ext uri="{FF2B5EF4-FFF2-40B4-BE49-F238E27FC236}">
                <a16:creationId xmlns:a16="http://schemas.microsoft.com/office/drawing/2014/main" id="{29EB9FE1-5CB2-CA77-CBB0-638CA02B405B}"/>
              </a:ext>
            </a:extLst>
          </p:cNvPr>
          <p:cNvSpPr>
            <a:spLocks noChangeShapeType="1"/>
          </p:cNvSpPr>
          <p:nvPr/>
        </p:nvSpPr>
        <p:spPr bwMode="auto">
          <a:xfrm>
            <a:off x="2987675" y="2420888"/>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6">
            <a:extLst>
              <a:ext uri="{FF2B5EF4-FFF2-40B4-BE49-F238E27FC236}">
                <a16:creationId xmlns:a16="http://schemas.microsoft.com/office/drawing/2014/main" id="{24E415E8-E9AE-0426-4C22-61DC996601C7}"/>
              </a:ext>
            </a:extLst>
          </p:cNvPr>
          <p:cNvSpPr>
            <a:spLocks noChangeShapeType="1"/>
          </p:cNvSpPr>
          <p:nvPr/>
        </p:nvSpPr>
        <p:spPr bwMode="auto">
          <a:xfrm>
            <a:off x="6444208" y="2420888"/>
            <a:ext cx="2255464"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5F203816-BC2D-9778-1A9C-42026D1F4BF1}"/>
              </a:ext>
            </a:extLst>
          </p:cNvPr>
          <p:cNvSpPr>
            <a:spLocks noGrp="1" noChangeArrowheads="1"/>
          </p:cNvSpPr>
          <p:nvPr>
            <p:ph type="title"/>
          </p:nvPr>
        </p:nvSpPr>
        <p:spPr/>
        <p:txBody>
          <a:bodyPr/>
          <a:lstStyle/>
          <a:p>
            <a:r>
              <a:rPr lang="pl-PL" altLang="en-US" sz="3600"/>
              <a:t>Cartesio nella filo</a:t>
            </a:r>
            <a:r>
              <a:rPr lang="it-IT" altLang="en-US" sz="3600"/>
              <a:t>s</a:t>
            </a:r>
            <a:r>
              <a:rPr lang="pl-PL" altLang="en-US" sz="3600"/>
              <a:t>ofia moderna</a:t>
            </a:r>
            <a:endParaRPr lang="en-US" altLang="en-US" sz="3600"/>
          </a:p>
        </p:txBody>
      </p:sp>
      <p:sp>
        <p:nvSpPr>
          <p:cNvPr id="3" name="Symbol zastępczy zawartości 2">
            <a:extLst>
              <a:ext uri="{FF2B5EF4-FFF2-40B4-BE49-F238E27FC236}">
                <a16:creationId xmlns:a16="http://schemas.microsoft.com/office/drawing/2014/main" id="{F0128E59-5C96-070D-14B4-54BF4A674C62}"/>
              </a:ext>
            </a:extLst>
          </p:cNvPr>
          <p:cNvSpPr>
            <a:spLocks noGrp="1"/>
          </p:cNvSpPr>
          <p:nvPr>
            <p:ph idx="1"/>
          </p:nvPr>
        </p:nvSpPr>
        <p:spPr>
          <a:xfrm>
            <a:off x="107950" y="1414463"/>
            <a:ext cx="8229600" cy="4525962"/>
          </a:xfrm>
        </p:spPr>
        <p:txBody>
          <a:bodyPr/>
          <a:lstStyle/>
          <a:p>
            <a:pPr>
              <a:defRPr/>
            </a:pPr>
            <a:r>
              <a:rPr lang="it-IT" sz="1800" dirty="0"/>
              <a:t>Apprezzato subito per la sua statura intellettuale ed elevato ben presto a simbolo della modernità, Cartesio ha ispirato le filosofia più disparate: come filosofo della coscienza o come filosofo della materia; come filosofi della libertà o come filosofo del meccanicismo come filosofo cristiano o come filosofo che pone basi dell’ateismo, come filosofo conservatore o come filosofo rivoluzionario ecc.  </a:t>
            </a:r>
          </a:p>
          <a:p>
            <a:pPr>
              <a:defRPr/>
            </a:pPr>
            <a:r>
              <a:rPr lang="it-IT" sz="1800" dirty="0"/>
              <a:t>Al di là queste divergenti interpretazioni, il suo sistema ha rappresentano una pietra miliare della filosofia moderna. </a:t>
            </a:r>
          </a:p>
          <a:p>
            <a:pPr>
              <a:defRPr/>
            </a:pPr>
            <a:r>
              <a:rPr lang="it-IT" sz="1800" dirty="0"/>
              <a:t>Tuttavia, la ripresa più esplicita e storicamente importante di Cartesio si trova nella fenomenologia. Non per nulla, Husserl intitola uno dei suoi capolavori </a:t>
            </a:r>
            <a:r>
              <a:rPr lang="it-IT" sz="1800" i="1" dirty="0"/>
              <a:t>Meditazioni cartesiane.</a:t>
            </a:r>
          </a:p>
          <a:p>
            <a:pPr>
              <a:defRPr/>
            </a:pPr>
            <a:endParaRPr lang="it-IT" sz="1800" i="1" dirty="0"/>
          </a:p>
          <a:p>
            <a:pPr marL="0" indent="0">
              <a:buFontTx/>
              <a:buNone/>
              <a:defRPr/>
            </a:pPr>
            <a:r>
              <a:rPr lang="it-IT" sz="1800" dirty="0"/>
              <a:t>N. Abbagnano, G. Fornero, </a:t>
            </a:r>
            <a:r>
              <a:rPr lang="it-IT" sz="1800" i="1" dirty="0"/>
              <a:t>Protagonisti e testi della filosofia, op. cit. </a:t>
            </a:r>
            <a:r>
              <a:rPr lang="it-IT" sz="1800" dirty="0" err="1"/>
              <a:t>str</a:t>
            </a:r>
            <a:r>
              <a:rPr lang="it-IT" sz="1800" dirty="0"/>
              <a:t>. 209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a:extLst>
              <a:ext uri="{FF2B5EF4-FFF2-40B4-BE49-F238E27FC236}">
                <a16:creationId xmlns:a16="http://schemas.microsoft.com/office/drawing/2014/main" id="{730C8175-50C8-1F0A-8C69-014EEAB8CB35}"/>
              </a:ext>
            </a:extLst>
          </p:cNvPr>
          <p:cNvSpPr>
            <a:spLocks noGrp="1" noChangeArrowheads="1"/>
          </p:cNvSpPr>
          <p:nvPr>
            <p:ph type="title"/>
          </p:nvPr>
        </p:nvSpPr>
        <p:spPr/>
        <p:txBody>
          <a:bodyPr/>
          <a:lstStyle/>
          <a:p>
            <a:r>
              <a:rPr lang="pl-PL" altLang="en-US" sz="3600"/>
              <a:t>Cartesio nella filo</a:t>
            </a:r>
            <a:r>
              <a:rPr lang="it-IT" altLang="en-US" sz="3600"/>
              <a:t>s</a:t>
            </a:r>
            <a:r>
              <a:rPr lang="pl-PL" altLang="en-US" sz="3600"/>
              <a:t>ofia moderna</a:t>
            </a:r>
            <a:endParaRPr lang="en-US" altLang="en-US" sz="3600"/>
          </a:p>
        </p:txBody>
      </p:sp>
      <p:sp>
        <p:nvSpPr>
          <p:cNvPr id="3" name="Symbol zastępczy zawartości 2">
            <a:extLst>
              <a:ext uri="{FF2B5EF4-FFF2-40B4-BE49-F238E27FC236}">
                <a16:creationId xmlns:a16="http://schemas.microsoft.com/office/drawing/2014/main" id="{8E208B84-EA2E-689A-88BB-5BF9CCA8B4BC}"/>
              </a:ext>
            </a:extLst>
          </p:cNvPr>
          <p:cNvSpPr>
            <a:spLocks noGrp="1"/>
          </p:cNvSpPr>
          <p:nvPr>
            <p:ph idx="1"/>
          </p:nvPr>
        </p:nvSpPr>
        <p:spPr>
          <a:xfrm>
            <a:off x="-12921" y="1417638"/>
            <a:ext cx="9036050" cy="4525962"/>
          </a:xfrm>
        </p:spPr>
        <p:txBody>
          <a:bodyPr/>
          <a:lstStyle/>
          <a:p>
            <a:pPr>
              <a:defRPr/>
            </a:pPr>
            <a:r>
              <a:rPr lang="pl-PL" sz="2000" dirty="0"/>
              <a:t>„Kartezjusz, natychmiast doceniony za swoją intelektualną rangę i wkrótce wyniesiony do rangi symbolu nowoczesności, inspirował najróżniejsze filozofie: jako filozof świadomości lub jako filozof materii; jako filozof wolności lub jako filozof mechanizmu</a:t>
            </a:r>
            <a:r>
              <a:rPr lang="it-IT" sz="2000" dirty="0"/>
              <a:t>;</a:t>
            </a:r>
            <a:r>
              <a:rPr lang="pl-PL" sz="2000" dirty="0"/>
              <a:t> jako filozof chrześcijański lub jako filozof kładący podwaliny ateizmu</a:t>
            </a:r>
            <a:r>
              <a:rPr lang="it-IT" sz="2000" dirty="0"/>
              <a:t>;</a:t>
            </a:r>
            <a:r>
              <a:rPr lang="pl-PL" sz="2000" dirty="0"/>
              <a:t> jako filozof konserwatywny lub jako filozof rewolucyjny itp.  
Poza tymi rozbieżnymi interpretacjami, jego system stanowił kamień milowy współczesnej filozofii. 
Jednak najbardziej wyraźne i historycznie ważne wznowienie Kartezjusza znajduje się w fenomenologii. Nie bez powodu Husserl zatytułował jedno ze swoich arcydzieł </a:t>
            </a:r>
            <a:r>
              <a:rPr lang="pl-PL" sz="2000" i="1" dirty="0"/>
              <a:t>Rozmyślania kartezjańskie</a:t>
            </a:r>
            <a:r>
              <a:rPr lang="pl-PL" sz="2000" dirty="0"/>
              <a:t>.”</a:t>
            </a:r>
          </a:p>
          <a:p>
            <a:pPr>
              <a:defRPr/>
            </a:pPr>
            <a:r>
              <a:rPr lang="pl-PL" sz="2000" dirty="0"/>
              <a:t>Do Kartezjusza odwołuje się też </a:t>
            </a:r>
            <a:r>
              <a:rPr lang="pl-PL" sz="2000" dirty="0" err="1"/>
              <a:t>Naom</a:t>
            </a:r>
            <a:r>
              <a:rPr lang="pl-PL" sz="2000" dirty="0"/>
              <a:t> Chomsky, „główny” lingwista XX w. </a:t>
            </a:r>
          </a:p>
          <a:p>
            <a:pPr>
              <a:defRPr/>
            </a:pPr>
            <a:endParaRPr lang="it-IT" sz="1800" i="1" dirty="0"/>
          </a:p>
          <a:p>
            <a:pPr marL="0" indent="0">
              <a:buFontTx/>
              <a:buNone/>
              <a:defRPr/>
            </a:pPr>
            <a:r>
              <a:rPr lang="it-IT" sz="1800" dirty="0"/>
              <a:t>N. Abbagnano, G. Fornero, </a:t>
            </a:r>
            <a:r>
              <a:rPr lang="it-IT" sz="1800" i="1" dirty="0"/>
              <a:t>Protagonisti e testi della filosofia, op. cit. </a:t>
            </a:r>
            <a:r>
              <a:rPr lang="it-IT" sz="1800" dirty="0" err="1"/>
              <a:t>str</a:t>
            </a:r>
            <a:r>
              <a:rPr lang="it-IT" sz="1800" dirty="0"/>
              <a:t>. 209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FC743334-C0F8-6CF7-77E0-1C6ED355D20E}"/>
              </a:ext>
            </a:extLst>
          </p:cNvPr>
          <p:cNvSpPr>
            <a:spLocks noGrp="1" noChangeArrowheads="1"/>
          </p:cNvSpPr>
          <p:nvPr>
            <p:ph type="title"/>
          </p:nvPr>
        </p:nvSpPr>
        <p:spPr>
          <a:xfrm>
            <a:off x="457200" y="-171450"/>
            <a:ext cx="8229600" cy="1143000"/>
          </a:xfrm>
        </p:spPr>
        <p:txBody>
          <a:bodyPr/>
          <a:lstStyle/>
          <a:p>
            <a:r>
              <a:rPr lang="pl-PL" altLang="en-US" sz="3600"/>
              <a:t>Kartezjusz, Spinoza, Pascal</a:t>
            </a:r>
            <a:endParaRPr lang="en-US" altLang="en-US" sz="3600"/>
          </a:p>
        </p:txBody>
      </p:sp>
      <p:sp>
        <p:nvSpPr>
          <p:cNvPr id="15363" name="pole tekstowe 3">
            <a:extLst>
              <a:ext uri="{FF2B5EF4-FFF2-40B4-BE49-F238E27FC236}">
                <a16:creationId xmlns:a16="http://schemas.microsoft.com/office/drawing/2014/main" id="{8ADE2FBD-F445-7B67-7636-4B6A8DC428D2}"/>
              </a:ext>
            </a:extLst>
          </p:cNvPr>
          <p:cNvSpPr txBox="1">
            <a:spLocks noChangeArrowheads="1"/>
          </p:cNvSpPr>
          <p:nvPr/>
        </p:nvSpPr>
        <p:spPr bwMode="auto">
          <a:xfrm>
            <a:off x="0" y="835982"/>
            <a:ext cx="8794750" cy="57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600"/>
              </a:spcBef>
              <a:spcAft>
                <a:spcPts val="600"/>
              </a:spcAft>
              <a:buFontTx/>
              <a:buNone/>
            </a:pPr>
            <a:r>
              <a:rPr lang="pl-PL" altLang="en-US" sz="1900" dirty="0">
                <a:solidFill>
                  <a:schemeClr val="tx2"/>
                </a:solidFill>
                <a:cs typeface="Times New Roman" panose="02020603050405020304" pitchFamily="18" charset="0"/>
              </a:rPr>
              <a:t>Myśl Kartezjusza stanowi najważniejsze wydarzenie filozoficzne XVII w., do której odwołuje się – krytykując ją lub rozwijając - obfita linia myślicieli. </a:t>
            </a:r>
          </a:p>
          <a:p>
            <a:pPr algn="just">
              <a:spcBef>
                <a:spcPts val="600"/>
              </a:spcBef>
              <a:spcAft>
                <a:spcPts val="600"/>
              </a:spcAft>
              <a:buFontTx/>
              <a:buNone/>
            </a:pPr>
            <a:r>
              <a:rPr lang="pl-PL" altLang="en-US" sz="1900" dirty="0">
                <a:solidFill>
                  <a:schemeClr val="tx2"/>
                </a:solidFill>
                <a:cs typeface="Times New Roman" panose="02020603050405020304" pitchFamily="18" charset="0"/>
              </a:rPr>
              <a:t>Wśród kontynuatorów pojawia się Spinoza, z jego rygorystycznym racjonalizmem   i naturalistycznym panteizmem. Wśród tych, którzy podejmują dyskusję, wyróżnia się Pascal, który mimo przyjęcia metody racjonalistycznej w zakresie nauki, ocenia rozum za niezdolny do zrozumienia rzeczywistości i </a:t>
            </a:r>
            <a:r>
              <a:rPr lang="pl-PL" altLang="en-US" sz="1900" i="1" dirty="0">
                <a:solidFill>
                  <a:schemeClr val="tx2"/>
                </a:solidFill>
                <a:cs typeface="Times New Roman" panose="02020603050405020304" pitchFamily="18" charset="0"/>
              </a:rPr>
              <a:t>sensu</a:t>
            </a:r>
            <a:r>
              <a:rPr lang="pl-PL" altLang="en-US" sz="1900" dirty="0">
                <a:solidFill>
                  <a:schemeClr val="tx2"/>
                </a:solidFill>
                <a:cs typeface="Times New Roman" panose="02020603050405020304" pitchFamily="18" charset="0"/>
              </a:rPr>
              <a:t> życia, uważając, że tylko chrześcijaństwo czyni zrozumiałym tego „potwora niezrozumiałego” jakim jest człowiek, i wyjaśnia to, czego czysty rozum, a więc nauka i filozofia, nie są w stanie wyjaśnić. I tak, poprzez subtelną analizę kondycji człowieka, będącą zapowiedzią w pewnych aspektach współczesnego egzystencjalizmu, wynosi na światło dzienne i wylicza charakterystyki i struktury trwałe życia człowieka w świecie: niepokój duszy [Św. Augustyn] niezaspokojone pożądanie szczęścia, nieuchronność śmierci, ogłuszenie i zagubienie siebie samego, świadomość własnego ubóstwa i wielkości, poczucie misterium, poszukiwania Boga, przyjęcie albo odrzucenie wiary itd.      </a:t>
            </a:r>
            <a:endParaRPr lang="en-AU" altLang="en-US" sz="1900" dirty="0">
              <a:solidFill>
                <a:schemeClr val="tx2"/>
              </a:solidFill>
              <a:cs typeface="Times New Roman" panose="02020603050405020304" pitchFamily="18" charset="0"/>
            </a:endParaRPr>
          </a:p>
          <a:p>
            <a:pPr>
              <a:spcBef>
                <a:spcPct val="0"/>
              </a:spcBef>
              <a:buFontTx/>
              <a:buNone/>
            </a:pPr>
            <a:endParaRPr lang="pl-PL" altLang="en-US" sz="1600" dirty="0">
              <a:solidFill>
                <a:schemeClr val="tx2"/>
              </a:solidFill>
              <a:cs typeface="Times New Roman" panose="02020603050405020304" pitchFamily="18" charset="0"/>
            </a:endParaRPr>
          </a:p>
          <a:p>
            <a:pPr>
              <a:spcBef>
                <a:spcPct val="0"/>
              </a:spcBef>
              <a:buFontTx/>
              <a:buNone/>
            </a:pPr>
            <a:r>
              <a:rPr lang="pl-PL" altLang="en-US" sz="1400" dirty="0">
                <a:solidFill>
                  <a:schemeClr val="tx2"/>
                </a:solidFill>
                <a:cs typeface="Times New Roman" panose="02020603050405020304" pitchFamily="18" charset="0"/>
              </a:rPr>
              <a:t>N. </a:t>
            </a:r>
            <a:r>
              <a:rPr lang="pl-PL" altLang="en-US" sz="1400" dirty="0" err="1">
                <a:solidFill>
                  <a:schemeClr val="tx2"/>
                </a:solidFill>
                <a:cs typeface="Times New Roman" panose="02020603050405020304" pitchFamily="18" charset="0"/>
              </a:rPr>
              <a:t>Abbagnano</a:t>
            </a:r>
            <a:r>
              <a:rPr lang="pl-PL" altLang="en-US" sz="1400" dirty="0">
                <a:solidFill>
                  <a:schemeClr val="tx2"/>
                </a:solidFill>
                <a:cs typeface="Times New Roman" panose="02020603050405020304" pitchFamily="18" charset="0"/>
              </a:rPr>
              <a:t>, G. </a:t>
            </a:r>
            <a:r>
              <a:rPr lang="pl-PL" altLang="en-US" sz="1400" dirty="0" err="1">
                <a:solidFill>
                  <a:schemeClr val="tx2"/>
                </a:solidFill>
                <a:cs typeface="Times New Roman" panose="02020603050405020304" pitchFamily="18" charset="0"/>
              </a:rPr>
              <a:t>Fornero</a:t>
            </a:r>
            <a:r>
              <a:rPr lang="pl-PL" altLang="en-US" sz="1400" dirty="0">
                <a:solidFill>
                  <a:schemeClr val="tx2"/>
                </a:solidFill>
                <a:cs typeface="Times New Roman" panose="02020603050405020304" pitchFamily="18" charset="0"/>
              </a:rPr>
              <a:t>, </a:t>
            </a:r>
            <a:r>
              <a:rPr lang="pl-PL" altLang="en-US" sz="1400" i="1" dirty="0" err="1">
                <a:solidFill>
                  <a:schemeClr val="tx2"/>
                </a:solidFill>
                <a:cs typeface="Times New Roman" panose="02020603050405020304" pitchFamily="18" charset="0"/>
              </a:rPr>
              <a:t>Protagonisti</a:t>
            </a:r>
            <a:r>
              <a:rPr lang="pl-PL" altLang="en-US" sz="1400" i="1" dirty="0">
                <a:solidFill>
                  <a:schemeClr val="tx2"/>
                </a:solidFill>
                <a:cs typeface="Times New Roman" panose="02020603050405020304" pitchFamily="18" charset="0"/>
              </a:rPr>
              <a:t> e </a:t>
            </a:r>
            <a:r>
              <a:rPr lang="pl-PL" altLang="en-US" sz="1400" i="1" dirty="0" err="1">
                <a:solidFill>
                  <a:schemeClr val="tx2"/>
                </a:solidFill>
                <a:cs typeface="Times New Roman" panose="02020603050405020304" pitchFamily="18" charset="0"/>
              </a:rPr>
              <a:t>testi</a:t>
            </a:r>
            <a:r>
              <a:rPr lang="pl-PL" altLang="en-US" sz="1400" i="1" dirty="0">
                <a:solidFill>
                  <a:schemeClr val="tx2"/>
                </a:solidFill>
                <a:cs typeface="Times New Roman" panose="02020603050405020304" pitchFamily="18" charset="0"/>
              </a:rPr>
              <a:t> </a:t>
            </a:r>
            <a:r>
              <a:rPr lang="pl-PL" altLang="en-US" sz="1400" i="1" dirty="0" err="1">
                <a:solidFill>
                  <a:schemeClr val="tx2"/>
                </a:solidFill>
                <a:cs typeface="Times New Roman" panose="02020603050405020304" pitchFamily="18" charset="0"/>
              </a:rPr>
              <a:t>della</a:t>
            </a:r>
            <a:r>
              <a:rPr lang="pl-PL" altLang="en-US" sz="1400" i="1" dirty="0">
                <a:solidFill>
                  <a:schemeClr val="tx2"/>
                </a:solidFill>
                <a:cs typeface="Times New Roman" panose="02020603050405020304" pitchFamily="18" charset="0"/>
              </a:rPr>
              <a:t> </a:t>
            </a:r>
            <a:r>
              <a:rPr lang="pl-PL" altLang="en-US" sz="1400" i="1" dirty="0" err="1">
                <a:solidFill>
                  <a:schemeClr val="tx2"/>
                </a:solidFill>
                <a:cs typeface="Times New Roman" panose="02020603050405020304" pitchFamily="18" charset="0"/>
              </a:rPr>
              <a:t>filosofia</a:t>
            </a:r>
            <a:r>
              <a:rPr lang="pl-PL" altLang="en-US" sz="1400" i="1" dirty="0">
                <a:solidFill>
                  <a:schemeClr val="tx2"/>
                </a:solidFill>
                <a:cs typeface="Times New Roman" panose="02020603050405020304" pitchFamily="18" charset="0"/>
              </a:rPr>
              <a:t>. </a:t>
            </a:r>
            <a:r>
              <a:rPr lang="pl-PL" altLang="en-US" sz="1400" dirty="0">
                <a:solidFill>
                  <a:schemeClr val="tx2"/>
                </a:solidFill>
                <a:cs typeface="Times New Roman" panose="02020603050405020304" pitchFamily="18" charset="0"/>
              </a:rPr>
              <a:t>Vol 2, </a:t>
            </a:r>
            <a:r>
              <a:rPr lang="pl-PL" altLang="en-US" sz="1400" dirty="0" err="1">
                <a:solidFill>
                  <a:schemeClr val="tx2"/>
                </a:solidFill>
                <a:cs typeface="Times New Roman" panose="02020603050405020304" pitchFamily="18" charset="0"/>
              </a:rPr>
              <a:t>Paravia</a:t>
            </a:r>
            <a:r>
              <a:rPr lang="pl-PL" altLang="en-US" sz="1400" dirty="0">
                <a:solidFill>
                  <a:schemeClr val="tx2"/>
                </a:solidFill>
                <a:cs typeface="Times New Roman" panose="02020603050405020304" pitchFamily="18" charset="0"/>
              </a:rPr>
              <a:t>, </a:t>
            </a:r>
            <a:r>
              <a:rPr lang="pl-PL" altLang="en-US" sz="1400" dirty="0" err="1">
                <a:solidFill>
                  <a:schemeClr val="tx2"/>
                </a:solidFill>
                <a:cs typeface="Times New Roman" panose="02020603050405020304" pitchFamily="18" charset="0"/>
              </a:rPr>
              <a:t>Torino</a:t>
            </a:r>
            <a:r>
              <a:rPr lang="pl-PL" altLang="en-US" sz="1400" dirty="0">
                <a:solidFill>
                  <a:schemeClr val="tx2"/>
                </a:solidFill>
                <a:cs typeface="Times New Roman" panose="02020603050405020304" pitchFamily="18" charset="0"/>
              </a:rPr>
              <a:t>, 1994, str. 279, tłum GK</a:t>
            </a:r>
            <a:r>
              <a:rPr lang="pl-PL" altLang="en-US" sz="1600" dirty="0">
                <a:solidFill>
                  <a:schemeClr val="tx2"/>
                </a:solidFill>
                <a:cs typeface="Times New Roman" panose="02020603050405020304" pitchFamily="18" charset="0"/>
              </a:rPr>
              <a:t>.</a:t>
            </a:r>
            <a:endParaRPr lang="en-AU" altLang="en-US" sz="1600" dirty="0">
              <a:solidFill>
                <a:schemeClr val="tx2"/>
              </a:solidFill>
              <a:cs typeface="Times New Roman" panose="02020603050405020304" pitchFamily="18" charset="0"/>
            </a:endParaRPr>
          </a:p>
        </p:txBody>
      </p:sp>
      <p:sp>
        <p:nvSpPr>
          <p:cNvPr id="3" name="Line 6">
            <a:extLst>
              <a:ext uri="{FF2B5EF4-FFF2-40B4-BE49-F238E27FC236}">
                <a16:creationId xmlns:a16="http://schemas.microsoft.com/office/drawing/2014/main" id="{CBD80DC2-E975-6E79-D696-B8E63DFDF6AC}"/>
              </a:ext>
            </a:extLst>
          </p:cNvPr>
          <p:cNvSpPr>
            <a:spLocks noChangeShapeType="1"/>
          </p:cNvSpPr>
          <p:nvPr/>
        </p:nvSpPr>
        <p:spPr bwMode="auto">
          <a:xfrm>
            <a:off x="3491880" y="3068960"/>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6">
            <a:extLst>
              <a:ext uri="{FF2B5EF4-FFF2-40B4-BE49-F238E27FC236}">
                <a16:creationId xmlns:a16="http://schemas.microsoft.com/office/drawing/2014/main" id="{643A8DA6-E12F-D0D8-1BC7-B0903DF5AFEC}"/>
              </a:ext>
            </a:extLst>
          </p:cNvPr>
          <p:cNvSpPr>
            <a:spLocks noChangeShapeType="1"/>
          </p:cNvSpPr>
          <p:nvPr/>
        </p:nvSpPr>
        <p:spPr bwMode="auto">
          <a:xfrm>
            <a:off x="2987675" y="2420888"/>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6">
            <a:extLst>
              <a:ext uri="{FF2B5EF4-FFF2-40B4-BE49-F238E27FC236}">
                <a16:creationId xmlns:a16="http://schemas.microsoft.com/office/drawing/2014/main" id="{D984BF10-08BB-E82E-5596-EB6C9C6495A0}"/>
              </a:ext>
            </a:extLst>
          </p:cNvPr>
          <p:cNvSpPr>
            <a:spLocks noChangeShapeType="1"/>
          </p:cNvSpPr>
          <p:nvPr/>
        </p:nvSpPr>
        <p:spPr bwMode="auto">
          <a:xfrm>
            <a:off x="1763688" y="3381236"/>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A49ECCD-AA4A-B104-4EF6-DB248D9823F4}"/>
              </a:ext>
            </a:extLst>
          </p:cNvPr>
          <p:cNvSpPr>
            <a:spLocks noGrp="1" noChangeArrowheads="1"/>
          </p:cNvSpPr>
          <p:nvPr>
            <p:ph type="title"/>
          </p:nvPr>
        </p:nvSpPr>
        <p:spPr/>
        <p:txBody>
          <a:bodyPr/>
          <a:lstStyle/>
          <a:p>
            <a:pPr eaLnBrk="1" hangingPunct="1"/>
            <a:r>
              <a:rPr lang="pl-PL" altLang="it-IT" sz="3600"/>
              <a:t>Blaise Pascal (1623-1662)</a:t>
            </a:r>
            <a:r>
              <a:rPr lang="pl-PL" altLang="it-IT" sz="3200"/>
              <a:t> </a:t>
            </a:r>
            <a:br>
              <a:rPr lang="pl-PL" altLang="it-IT" sz="3200"/>
            </a:br>
            <a:endParaRPr lang="en-AU" altLang="it-IT" sz="3200"/>
          </a:p>
        </p:txBody>
      </p:sp>
      <p:pic>
        <p:nvPicPr>
          <p:cNvPr id="16387" name="Picture 3">
            <a:extLst>
              <a:ext uri="{FF2B5EF4-FFF2-40B4-BE49-F238E27FC236}">
                <a16:creationId xmlns:a16="http://schemas.microsoft.com/office/drawing/2014/main" id="{C7FDADA9-9EA6-414A-AEE9-0B04FCBB9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49742"/>
            <a:ext cx="7461250"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a:extLst>
              <a:ext uri="{FF2B5EF4-FFF2-40B4-BE49-F238E27FC236}">
                <a16:creationId xmlns:a16="http://schemas.microsoft.com/office/drawing/2014/main" id="{FF914991-C3CB-B5CA-8CFB-B36B94003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 y="2651266"/>
            <a:ext cx="8677275"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pole tekstowe 1">
            <a:extLst>
              <a:ext uri="{FF2B5EF4-FFF2-40B4-BE49-F238E27FC236}">
                <a16:creationId xmlns:a16="http://schemas.microsoft.com/office/drawing/2014/main" id="{2AD3EDAE-9858-1FCE-F1C2-C47D658E2617}"/>
              </a:ext>
            </a:extLst>
          </p:cNvPr>
          <p:cNvSpPr txBox="1">
            <a:spLocks noChangeArrowheads="1"/>
          </p:cNvSpPr>
          <p:nvPr/>
        </p:nvSpPr>
        <p:spPr bwMode="auto">
          <a:xfrm>
            <a:off x="138905" y="4098987"/>
            <a:ext cx="8866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dirty="0">
                <a:solidFill>
                  <a:schemeClr val="tx2"/>
                </a:solidFill>
              </a:rPr>
              <a:t>Pierwsze prace dotyczą matematyki i fizyki. W wieku 16 lat pisze </a:t>
            </a:r>
            <a:r>
              <a:rPr lang="pl-PL" altLang="en-US" sz="1800" i="1" dirty="0">
                <a:solidFill>
                  <a:schemeClr val="tx2"/>
                </a:solidFill>
              </a:rPr>
              <a:t>Traktat o przecięciu</a:t>
            </a:r>
          </a:p>
          <a:p>
            <a:pPr>
              <a:spcBef>
                <a:spcPct val="0"/>
              </a:spcBef>
              <a:buFontTx/>
              <a:buNone/>
            </a:pPr>
            <a:r>
              <a:rPr lang="pl-PL" altLang="en-US" sz="1800" i="1" dirty="0">
                <a:solidFill>
                  <a:schemeClr val="tx2"/>
                </a:solidFill>
              </a:rPr>
              <a:t>krzywych stożkowych</a:t>
            </a:r>
            <a:r>
              <a:rPr lang="pl-PL" altLang="en-US" sz="1800" dirty="0">
                <a:solidFill>
                  <a:schemeClr val="tx2"/>
                </a:solidFill>
              </a:rPr>
              <a:t>, w wieku 18 lat konstruuje kalkulator mechaniczny</a:t>
            </a:r>
            <a:r>
              <a:rPr lang="pl-PL" altLang="en-US" sz="1800" i="1" dirty="0">
                <a:solidFill>
                  <a:schemeClr val="tx2"/>
                </a:solidFill>
              </a:rPr>
              <a:t> </a:t>
            </a:r>
            <a:endParaRPr lang="en-US" altLang="en-US" sz="1800" dirty="0">
              <a:solidFill>
                <a:schemeClr val="tx2"/>
              </a:solidFill>
            </a:endParaRPr>
          </a:p>
        </p:txBody>
      </p:sp>
      <p:pic>
        <p:nvPicPr>
          <p:cNvPr id="7170" name="Picture 2">
            <a:extLst>
              <a:ext uri="{FF2B5EF4-FFF2-40B4-BE49-F238E27FC236}">
                <a16:creationId xmlns:a16="http://schemas.microsoft.com/office/drawing/2014/main" id="{72F70CE9-5E73-8744-72C9-1B5DD316B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847" y="4794813"/>
            <a:ext cx="3294289" cy="1806868"/>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1AA14B6-C202-3243-2302-09F8D725E6D0}"/>
              </a:ext>
            </a:extLst>
          </p:cNvPr>
          <p:cNvSpPr txBox="1"/>
          <p:nvPr/>
        </p:nvSpPr>
        <p:spPr>
          <a:xfrm>
            <a:off x="5632450" y="6583362"/>
            <a:ext cx="4572000" cy="307777"/>
          </a:xfrm>
          <a:prstGeom prst="rect">
            <a:avLst/>
          </a:prstGeom>
          <a:noFill/>
        </p:spPr>
        <p:txBody>
          <a:bodyPr wrap="square">
            <a:spAutoFit/>
          </a:bodyPr>
          <a:lstStyle/>
          <a:p>
            <a:r>
              <a:rPr lang="en-US" sz="1400" dirty="0"/>
              <a:t>it.wikipedia.org/wiki/Pascalina</a:t>
            </a:r>
          </a:p>
        </p:txBody>
      </p:sp>
      <p:pic>
        <p:nvPicPr>
          <p:cNvPr id="4098" name="Picture 2" descr="Podnośnik hydrauliczny VOREL 80111">
            <a:extLst>
              <a:ext uri="{FF2B5EF4-FFF2-40B4-BE49-F238E27FC236}">
                <a16:creationId xmlns:a16="http://schemas.microsoft.com/office/drawing/2014/main" id="{B2B6B443-BFA9-ED2B-9216-04F34ADACB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8831" y="4794813"/>
            <a:ext cx="2412702" cy="214727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5D6B91FD-0114-37DA-400C-77B4268D1CFA}"/>
              </a:ext>
            </a:extLst>
          </p:cNvPr>
          <p:cNvSpPr txBox="1"/>
          <p:nvPr/>
        </p:nvSpPr>
        <p:spPr>
          <a:xfrm>
            <a:off x="363658" y="6485419"/>
            <a:ext cx="5101388" cy="276999"/>
          </a:xfrm>
          <a:prstGeom prst="rect">
            <a:avLst/>
          </a:prstGeom>
          <a:noFill/>
        </p:spPr>
        <p:txBody>
          <a:bodyPr wrap="square">
            <a:spAutoFit/>
          </a:bodyPr>
          <a:lstStyle/>
          <a:p>
            <a:r>
              <a:rPr lang="pl-PL" sz="1200" b="0" i="0" dirty="0" err="1">
                <a:solidFill>
                  <a:srgbClr val="555555"/>
                </a:solidFill>
                <a:effectLst/>
                <a:latin typeface="+mj-lt"/>
              </a:rPr>
              <a:t>MediaExpert</a:t>
            </a:r>
            <a:r>
              <a:rPr lang="pl-PL" sz="1200" b="0" i="0" dirty="0">
                <a:solidFill>
                  <a:srgbClr val="555555"/>
                </a:solidFill>
                <a:effectLst/>
                <a:latin typeface="+mj-lt"/>
              </a:rPr>
              <a:t>, </a:t>
            </a:r>
            <a:r>
              <a:rPr lang="pl-PL" sz="1200" b="0" i="0" dirty="0" err="1">
                <a:solidFill>
                  <a:srgbClr val="555555"/>
                </a:solidFill>
                <a:effectLst/>
                <a:latin typeface="+mj-lt"/>
              </a:rPr>
              <a:t>prod</a:t>
            </a:r>
            <a:r>
              <a:rPr lang="pl-PL" sz="1200" b="0" i="0" dirty="0">
                <a:solidFill>
                  <a:srgbClr val="555555"/>
                </a:solidFill>
                <a:effectLst/>
                <a:latin typeface="+mj-lt"/>
              </a:rPr>
              <a:t>. No. </a:t>
            </a:r>
            <a:r>
              <a:rPr lang="en-AU" sz="1200" b="0" i="0" dirty="0">
                <a:solidFill>
                  <a:srgbClr val="555555"/>
                </a:solidFill>
                <a:effectLst/>
                <a:latin typeface="+mj-lt"/>
              </a:rPr>
              <a:t>386941</a:t>
            </a:r>
            <a:endParaRPr lang="en-US" sz="1200"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89F654-967A-AA05-931C-E37E648E9028}"/>
              </a:ext>
            </a:extLst>
          </p:cNvPr>
          <p:cNvSpPr>
            <a:spLocks noGrp="1"/>
          </p:cNvSpPr>
          <p:nvPr>
            <p:ph type="title"/>
          </p:nvPr>
        </p:nvSpPr>
        <p:spPr>
          <a:xfrm>
            <a:off x="457200" y="-171400"/>
            <a:ext cx="8229600" cy="995662"/>
          </a:xfrm>
        </p:spPr>
        <p:txBody>
          <a:bodyPr/>
          <a:lstStyle/>
          <a:p>
            <a:r>
              <a:rPr lang="pl-PL" sz="3600" dirty="0"/>
              <a:t>Ciśnienie hydrauliczne, atmosferyczne</a:t>
            </a:r>
            <a:endParaRPr lang="en-US" sz="3600" dirty="0"/>
          </a:p>
        </p:txBody>
      </p:sp>
      <p:sp>
        <p:nvSpPr>
          <p:cNvPr id="5" name="pole tekstowe 4">
            <a:extLst>
              <a:ext uri="{FF2B5EF4-FFF2-40B4-BE49-F238E27FC236}">
                <a16:creationId xmlns:a16="http://schemas.microsoft.com/office/drawing/2014/main" id="{67DFD519-BCCF-46BD-AD15-A1086BE9516C}"/>
              </a:ext>
            </a:extLst>
          </p:cNvPr>
          <p:cNvSpPr txBox="1"/>
          <p:nvPr/>
        </p:nvSpPr>
        <p:spPr>
          <a:xfrm>
            <a:off x="0" y="6132858"/>
            <a:ext cx="9684568" cy="738664"/>
          </a:xfrm>
          <a:prstGeom prst="rect">
            <a:avLst/>
          </a:prstGeom>
          <a:noFill/>
        </p:spPr>
        <p:txBody>
          <a:bodyPr wrap="square">
            <a:spAutoFit/>
          </a:bodyPr>
          <a:lstStyle/>
          <a:p>
            <a:r>
              <a:rPr lang="en-US" sz="1400" dirty="0">
                <a:hlinkClick r:id="rId2"/>
              </a:rPr>
              <a:t>https://weather.metoffice.gov.uk/maps-and-charts/surface-pressure</a:t>
            </a:r>
            <a:endParaRPr lang="pl-PL" sz="1400" dirty="0"/>
          </a:p>
          <a:p>
            <a:r>
              <a:rPr lang="en-US" sz="1400" dirty="0">
                <a:hlinkClick r:id="rId3"/>
              </a:rPr>
              <a:t>https://www.fujielectric.fr/en/blog/conversions-pressure-units-everything-you-need-know</a:t>
            </a:r>
            <a:r>
              <a:rPr lang="pl-PL" sz="1400" dirty="0"/>
              <a:t> </a:t>
            </a:r>
          </a:p>
          <a:p>
            <a:r>
              <a:rPr lang="en-US" sz="1400" dirty="0">
                <a:hlinkClick r:id="rId4"/>
              </a:rPr>
              <a:t>https://en.wikipedia.org/wiki/Pascal%27s_law#/media/File:Pascal's_Barrel.png</a:t>
            </a:r>
            <a:r>
              <a:rPr lang="pl-PL" sz="1400" dirty="0"/>
              <a:t> </a:t>
            </a:r>
            <a:endParaRPr lang="en-US" sz="1400" dirty="0"/>
          </a:p>
        </p:txBody>
      </p:sp>
      <p:pic>
        <p:nvPicPr>
          <p:cNvPr id="3074" name="Picture 2" descr="Surface pressure - Analysis chart">
            <a:extLst>
              <a:ext uri="{FF2B5EF4-FFF2-40B4-BE49-F238E27FC236}">
                <a16:creationId xmlns:a16="http://schemas.microsoft.com/office/drawing/2014/main" id="{6058F49B-AC56-7F96-074F-58074F3088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115344"/>
            <a:ext cx="5971631" cy="4030851"/>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739CDB02-861B-6966-1329-F3618E96C98D}"/>
              </a:ext>
            </a:extLst>
          </p:cNvPr>
          <p:cNvPicPr>
            <a:picLocks noChangeAspect="1"/>
          </p:cNvPicPr>
          <p:nvPr/>
        </p:nvPicPr>
        <p:blipFill>
          <a:blip r:embed="rId6"/>
          <a:stretch>
            <a:fillRect/>
          </a:stretch>
        </p:blipFill>
        <p:spPr>
          <a:xfrm>
            <a:off x="0" y="597169"/>
            <a:ext cx="9144000" cy="1627014"/>
          </a:xfrm>
          <a:prstGeom prst="rect">
            <a:avLst/>
          </a:prstGeom>
        </p:spPr>
      </p:pic>
      <p:pic>
        <p:nvPicPr>
          <p:cNvPr id="3076" name="Picture 4">
            <a:extLst>
              <a:ext uri="{FF2B5EF4-FFF2-40B4-BE49-F238E27FC236}">
                <a16:creationId xmlns:a16="http://schemas.microsoft.com/office/drawing/2014/main" id="{B8550D38-AF71-0FCE-4689-76A60EE43E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4732" y="2194354"/>
            <a:ext cx="2232067" cy="4030850"/>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id="{293E5591-72DF-F994-0ACC-420C1FA7966E}"/>
              </a:ext>
            </a:extLst>
          </p:cNvPr>
          <p:cNvSpPr txBox="1"/>
          <p:nvPr/>
        </p:nvSpPr>
        <p:spPr>
          <a:xfrm>
            <a:off x="7240939" y="6132858"/>
            <a:ext cx="1723549" cy="369332"/>
          </a:xfrm>
          <a:prstGeom prst="rect">
            <a:avLst/>
          </a:prstGeom>
          <a:noFill/>
        </p:spPr>
        <p:txBody>
          <a:bodyPr wrap="none" rtlCol="0">
            <a:spAutoFit/>
          </a:bodyPr>
          <a:lstStyle/>
          <a:p>
            <a:r>
              <a:rPr lang="pl-PL" sz="1800" dirty="0"/>
              <a:t>Prawo Pascala</a:t>
            </a:r>
            <a:endParaRPr lang="en-US" sz="1800" dirty="0"/>
          </a:p>
        </p:txBody>
      </p:sp>
    </p:spTree>
    <p:extLst>
      <p:ext uri="{BB962C8B-B14F-4D97-AF65-F5344CB8AC3E}">
        <p14:creationId xmlns:p14="http://schemas.microsoft.com/office/powerpoint/2010/main" val="2833811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290C17E-2C3A-0AB4-81F9-94C3C97E5623}"/>
              </a:ext>
            </a:extLst>
          </p:cNvPr>
          <p:cNvSpPr>
            <a:spLocks noGrp="1" noChangeArrowheads="1"/>
          </p:cNvSpPr>
          <p:nvPr>
            <p:ph type="title"/>
          </p:nvPr>
        </p:nvSpPr>
        <p:spPr/>
        <p:txBody>
          <a:bodyPr/>
          <a:lstStyle/>
          <a:p>
            <a:pPr eaLnBrk="1" hangingPunct="1"/>
            <a:r>
              <a:rPr lang="pl-PL" altLang="it-IT" sz="3200"/>
              <a:t>Blaise Pascal: </a:t>
            </a:r>
            <a:r>
              <a:rPr lang="it-IT" altLang="it-IT" sz="3200"/>
              <a:t>T</a:t>
            </a:r>
            <a:r>
              <a:rPr lang="pl-PL" altLang="it-IT" sz="3200"/>
              <a:t>rzcina myśląca </a:t>
            </a:r>
            <a:r>
              <a:rPr lang="it-IT" altLang="it-IT" sz="3200"/>
              <a:t>&amp;</a:t>
            </a:r>
            <a:r>
              <a:rPr lang="pl-PL" altLang="it-IT" sz="3200"/>
              <a:t> </a:t>
            </a:r>
            <a:r>
              <a:rPr lang="it-IT" altLang="it-IT" sz="3200"/>
              <a:t>Z</a:t>
            </a:r>
            <a:r>
              <a:rPr lang="pl-PL" altLang="it-IT" sz="3200"/>
              <a:t>akład </a:t>
            </a:r>
            <a:br>
              <a:rPr lang="pl-PL" altLang="it-IT" sz="3200"/>
            </a:br>
            <a:endParaRPr lang="en-AU" altLang="it-IT" sz="3200"/>
          </a:p>
        </p:txBody>
      </p:sp>
      <p:sp>
        <p:nvSpPr>
          <p:cNvPr id="17411" name="pole tekstowe 2">
            <a:extLst>
              <a:ext uri="{FF2B5EF4-FFF2-40B4-BE49-F238E27FC236}">
                <a16:creationId xmlns:a16="http://schemas.microsoft.com/office/drawing/2014/main" id="{A53A3210-A5C9-BAF4-88E2-849CB13308D8}"/>
              </a:ext>
            </a:extLst>
          </p:cNvPr>
          <p:cNvSpPr txBox="1">
            <a:spLocks noChangeArrowheads="1"/>
          </p:cNvSpPr>
          <p:nvPr/>
        </p:nvSpPr>
        <p:spPr bwMode="auto">
          <a:xfrm>
            <a:off x="323850" y="1052513"/>
            <a:ext cx="82296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en-US" sz="1800" dirty="0">
                <a:solidFill>
                  <a:schemeClr val="tx2"/>
                </a:solidFill>
                <a:cs typeface="Times New Roman" panose="02020603050405020304" pitchFamily="18" charset="0"/>
              </a:rPr>
              <a:t>Słynne są dwie jego refleksje – o człowieku, który jest tylko cienką trzciną, ale myślącą, oraz "zakład Pascala" oparty nieco na obliczaniu prawdo-podobieństwa: biorąc pod uwagę wielkość możliwej nagrody w niebiosach, lepiej wierzyć niż być ateistą. Pascal przez całe swoje, dość krótkie życie, spisywał różne refleksje, „rozrzucone po kartkach wszerz i po bokach, pismem raz pewnym, a raz drżącym, raz literami dużymi, raz nieczytelnymi [...] ukazuję pracę rwaną męką cierpień fizycznych i męką ducha, pasującego się z wielkością zadania”. „Zakład” Pascala wiąże się, jak u Platona, z kwestią nieśmiertelności duszy i rzutuje na całe nasze życie.</a:t>
            </a:r>
            <a:endParaRPr lang="en-AU" altLang="en-US" sz="1800" dirty="0">
              <a:solidFill>
                <a:schemeClr val="tx2"/>
              </a:solidFill>
              <a:cs typeface="Times New Roman" panose="02020603050405020304" pitchFamily="18" charset="0"/>
            </a:endParaRPr>
          </a:p>
          <a:p>
            <a:pPr algn="just">
              <a:spcBef>
                <a:spcPts val="600"/>
              </a:spcBef>
              <a:spcAft>
                <a:spcPts val="600"/>
              </a:spcAft>
              <a:buFontTx/>
              <a:buNone/>
            </a:pPr>
            <a:r>
              <a:rPr lang="pl-PL" altLang="en-US" sz="1800" dirty="0">
                <a:solidFill>
                  <a:schemeClr val="tx2"/>
                </a:solidFill>
                <a:cs typeface="Times New Roman" panose="02020603050405020304" pitchFamily="18" charset="0"/>
              </a:rPr>
              <a:t>194 [...] Nieśmiertelność duszy to rzecz dla nas tak ważna, dotycząca nas tak głęboko, że trzeba chyba zatracić wszelkie uczucie, aby być obojętnym w tym względzie. Wszystkie nasze uczynki i myśli muszą iść różnymi drogami wedle tego, czy mamy się spodziewać dóbr wiekuistych, czy nie; nie podobna nam uczynić jednego kroku z rozsądkiem i zastanowieniem, o ile nie miarkujemy go wedle tego punktu, który ma być naszym ostatecznym </a:t>
            </a:r>
            <a:r>
              <a:rPr lang="pl-PL" altLang="en-US" sz="1800" i="1" dirty="0">
                <a:solidFill>
                  <a:schemeClr val="tx2"/>
                </a:solidFill>
                <a:cs typeface="Times New Roman" panose="02020603050405020304" pitchFamily="18" charset="0"/>
              </a:rPr>
              <a:t>celem</a:t>
            </a:r>
            <a:r>
              <a:rPr lang="pl-PL" altLang="en-US" sz="1800" dirty="0">
                <a:solidFill>
                  <a:schemeClr val="tx2"/>
                </a:solidFill>
                <a:cs typeface="Times New Roman" panose="02020603050405020304" pitchFamily="18" charset="0"/>
              </a:rPr>
              <a:t>. </a:t>
            </a:r>
          </a:p>
          <a:p>
            <a:pPr algn="just">
              <a:spcBef>
                <a:spcPts val="600"/>
              </a:spcBef>
              <a:spcAft>
                <a:spcPts val="600"/>
              </a:spcAft>
              <a:buFontTx/>
              <a:buNone/>
            </a:pPr>
            <a:endParaRPr lang="en-AU" altLang="en-US" sz="1800" dirty="0">
              <a:solidFill>
                <a:schemeClr val="tx2"/>
              </a:solidFill>
              <a:cs typeface="Times New Roman" panose="02020603050405020304" pitchFamily="18" charset="0"/>
            </a:endParaRPr>
          </a:p>
          <a:p>
            <a:pPr>
              <a:spcBef>
                <a:spcPct val="0"/>
              </a:spcBef>
              <a:buFontTx/>
              <a:buNone/>
            </a:pPr>
            <a:r>
              <a:rPr lang="pl-PL" altLang="en-US" sz="1600" dirty="0">
                <a:solidFill>
                  <a:schemeClr val="tx2"/>
                </a:solidFill>
                <a:cs typeface="Times New Roman" panose="02020603050405020304" pitchFamily="18" charset="0"/>
              </a:rPr>
              <a:t>TADEUSZ ŻELEŃSKI (BOY), </a:t>
            </a:r>
            <a:r>
              <a:rPr lang="pl-PL" altLang="en-US" sz="1600" i="1" dirty="0">
                <a:solidFill>
                  <a:schemeClr val="tx2"/>
                </a:solidFill>
                <a:cs typeface="Times New Roman" panose="02020603050405020304" pitchFamily="18" charset="0"/>
              </a:rPr>
              <a:t>Pascal i dzieło jego życia</a:t>
            </a:r>
            <a:r>
              <a:rPr lang="pl-PL" altLang="en-US" sz="1600" dirty="0">
                <a:solidFill>
                  <a:schemeClr val="tx2"/>
                </a:solidFill>
                <a:cs typeface="Times New Roman" panose="02020603050405020304" pitchFamily="18" charset="0"/>
              </a:rPr>
              <a:t>, przedmowa do </a:t>
            </a:r>
            <a:r>
              <a:rPr lang="pl-PL" altLang="en-US" sz="1600" i="1" dirty="0">
                <a:solidFill>
                  <a:schemeClr val="tx2"/>
                </a:solidFill>
                <a:cs typeface="Times New Roman" panose="02020603050405020304" pitchFamily="18" charset="0"/>
              </a:rPr>
              <a:t>Myśli</a:t>
            </a:r>
            <a:r>
              <a:rPr lang="pl-PL" altLang="en-US" sz="1600" dirty="0">
                <a:solidFill>
                  <a:schemeClr val="tx2"/>
                </a:solidFill>
                <a:cs typeface="Times New Roman" panose="02020603050405020304" pitchFamily="18" charset="0"/>
              </a:rPr>
              <a:t> Blaise Pascala, Inst. Wyd. PAX, Warszawa, 1952, str. XXVI.</a:t>
            </a:r>
            <a:endParaRPr lang="en-AU" altLang="en-US" sz="1600" dirty="0">
              <a:solidFill>
                <a:schemeClr val="tx2"/>
              </a:solidFill>
              <a:cs typeface="Times New Roman" panose="02020603050405020304" pitchFamily="18" charset="0"/>
            </a:endParaRPr>
          </a:p>
          <a:p>
            <a:pPr>
              <a:spcBef>
                <a:spcPct val="0"/>
              </a:spcBef>
              <a:buFontTx/>
              <a:buNone/>
            </a:pPr>
            <a:r>
              <a:rPr lang="it-IT" altLang="en-US" sz="1600" dirty="0">
                <a:solidFill>
                  <a:schemeClr val="tx2"/>
                </a:solidFill>
                <a:cs typeface="Times New Roman" panose="02020603050405020304" pitchFamily="18" charset="0"/>
              </a:rPr>
              <a:t> </a:t>
            </a:r>
            <a:r>
              <a:rPr lang="pl-PL" altLang="en-US" sz="1600" dirty="0">
                <a:solidFill>
                  <a:schemeClr val="tx2"/>
                </a:solidFill>
                <a:cs typeface="Times New Roman" panose="02020603050405020304" pitchFamily="18" charset="0"/>
              </a:rPr>
              <a:t>B. PASCAL, </a:t>
            </a:r>
            <a:r>
              <a:rPr lang="pl-PL" altLang="en-US" sz="1600" i="1" dirty="0">
                <a:solidFill>
                  <a:schemeClr val="tx2"/>
                </a:solidFill>
                <a:cs typeface="Times New Roman" panose="02020603050405020304" pitchFamily="18" charset="0"/>
              </a:rPr>
              <a:t>Myśli</a:t>
            </a:r>
            <a:r>
              <a:rPr lang="pl-PL" altLang="en-US" sz="1600" dirty="0">
                <a:solidFill>
                  <a:schemeClr val="tx2"/>
                </a:solidFill>
                <a:cs typeface="Times New Roman" panose="02020603050405020304" pitchFamily="18" charset="0"/>
              </a:rPr>
              <a:t>, przekł. T. Żeleńskiego (Boya), Inst. Wyd. PAX, Warszawa 1952, str. 77.</a:t>
            </a:r>
            <a:endParaRPr lang="en-AU" altLang="en-US" sz="1600" dirty="0">
              <a:solidFill>
                <a:schemeClr val="tx2"/>
              </a:solidFill>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E5B361C-EFF6-10C6-9872-60A19EE0EF75}"/>
              </a:ext>
            </a:extLst>
          </p:cNvPr>
          <p:cNvSpPr>
            <a:spLocks noGrp="1" noChangeArrowheads="1"/>
          </p:cNvSpPr>
          <p:nvPr>
            <p:ph type="title"/>
          </p:nvPr>
        </p:nvSpPr>
        <p:spPr>
          <a:xfrm>
            <a:off x="404813" y="-171450"/>
            <a:ext cx="8229600" cy="1143000"/>
          </a:xfrm>
        </p:spPr>
        <p:txBody>
          <a:bodyPr/>
          <a:lstStyle/>
          <a:p>
            <a:r>
              <a:rPr lang="pl-PL" altLang="it-IT" sz="3200"/>
              <a:t>Blais Pascal: „Penses”</a:t>
            </a:r>
            <a:endParaRPr lang="en-AU" altLang="it-IT" sz="3200"/>
          </a:p>
        </p:txBody>
      </p:sp>
      <p:sp>
        <p:nvSpPr>
          <p:cNvPr id="60419" name="Rectangle 3">
            <a:extLst>
              <a:ext uri="{FF2B5EF4-FFF2-40B4-BE49-F238E27FC236}">
                <a16:creationId xmlns:a16="http://schemas.microsoft.com/office/drawing/2014/main" id="{1799E95A-7767-C4C0-59D8-4A4044836319}"/>
              </a:ext>
            </a:extLst>
          </p:cNvPr>
          <p:cNvSpPr>
            <a:spLocks noGrp="1" noChangeArrowheads="1"/>
          </p:cNvSpPr>
          <p:nvPr>
            <p:ph type="body" idx="1"/>
          </p:nvPr>
        </p:nvSpPr>
        <p:spPr>
          <a:xfrm>
            <a:off x="182563" y="765175"/>
            <a:ext cx="8853487" cy="4421188"/>
          </a:xfrm>
        </p:spPr>
        <p:txBody>
          <a:bodyPr/>
          <a:lstStyle/>
          <a:p>
            <a:pPr>
              <a:lnSpc>
                <a:spcPct val="90000"/>
              </a:lnSpc>
            </a:pPr>
            <a:r>
              <a:rPr lang="it-IT" altLang="it-IT" sz="1900" b="1"/>
              <a:t>72. </a:t>
            </a:r>
            <a:r>
              <a:rPr lang="it-IT" altLang="it-IT" sz="1900" i="1"/>
              <a:t>Niepropocjonalność człowieka</a:t>
            </a:r>
            <a:endParaRPr lang="pl-PL" altLang="it-IT" sz="1900"/>
          </a:p>
          <a:p>
            <a:pPr>
              <a:lnSpc>
                <a:spcPct val="90000"/>
              </a:lnSpc>
            </a:pPr>
            <a:r>
              <a:rPr lang="pl-PL" altLang="it-IT" sz="1900"/>
              <a:t>[...] Niech człowiek podziwia więc całą przyrodę w jej wysublimowanym i pełnym mistrzostwie; a oderwie wzrok od rzeczy, który ma w pobliżu. Niech patrzy w to oślepiające światło, które zostało umieszczone jako wieczna lampa, aby rozjaśniało wszechświat; i niech Ziemia jawi się mu jak punkt wobec ogromnego okręgu, jaki ta gwiazda zatacza, i niech się zadziwi, że ten wielki krąg jest jedynie maleńką częścią tego, co zataczają wszystkie inne gwiazdy krążące po firmamencie.  </a:t>
            </a:r>
          </a:p>
          <a:p>
            <a:pPr>
              <a:lnSpc>
                <a:spcPct val="90000"/>
              </a:lnSpc>
            </a:pPr>
            <a:r>
              <a:rPr lang="pl-PL" altLang="it-IT" sz="1900"/>
              <a:t>Ale jeśli nasz wzrok się tam zatrzyma, wyobraźnia musi podążyć dalej; i szybciej ona się zmęczy niż przyroda, która ją woła. Cały ten świat widzialny jest jedynie niepostrzegalnym fragmentem wielkiego okręgu przyrody. Żadna idea do niego się nie przybliża. Mamy ochotę aby nadąć nasze wyobraźnie poza przestrzeń wyobrażalną; potrafimy jedynie spłodzić pojedyncze atomy w porównaniu z rzeczywistością świata. Jest to sfera nieskończona, której środek jest wszędzie  i której brzeg nie ma nigdzie umiejscowienia. </a:t>
            </a:r>
            <a:endParaRPr lang="it-IT" altLang="it-IT" sz="1900"/>
          </a:p>
          <a:p>
            <a:pPr>
              <a:lnSpc>
                <a:spcPct val="90000"/>
              </a:lnSpc>
            </a:pPr>
            <a:r>
              <a:rPr lang="it-IT" altLang="it-IT" sz="1900">
                <a:solidFill>
                  <a:schemeClr val="accent2"/>
                </a:solidFill>
              </a:rPr>
              <a:t>Tak! Nie mo</a:t>
            </a:r>
            <a:r>
              <a:rPr lang="pl-PL" altLang="it-IT" sz="1900">
                <a:solidFill>
                  <a:schemeClr val="accent2"/>
                </a:solidFill>
              </a:rPr>
              <a:t>żna powiedzieć, gdzie jest środek Wszechświata</a:t>
            </a:r>
          </a:p>
          <a:p>
            <a:pPr>
              <a:lnSpc>
                <a:spcPct val="90000"/>
              </a:lnSpc>
            </a:pPr>
            <a:r>
              <a:rPr lang="pl-PL" altLang="it-IT" sz="1900"/>
              <a:t>A w końcu, największym namacalnym dowodem wszechmocy Boga jest fakt, że </a:t>
            </a:r>
            <a:r>
              <a:rPr lang="pl-PL" altLang="it-IT" sz="1900" u="sng"/>
              <a:t>nasza wyobraźnia</a:t>
            </a:r>
            <a:r>
              <a:rPr lang="pl-PL" altLang="it-IT" sz="1900"/>
              <a:t> błądzi wśród tych myśli.    [...] str. 18-19 </a:t>
            </a:r>
            <a:endParaRPr lang="en-AU" altLang="it-IT" sz="1900"/>
          </a:p>
        </p:txBody>
      </p:sp>
      <p:sp>
        <p:nvSpPr>
          <p:cNvPr id="18436" name="Text Box 4">
            <a:extLst>
              <a:ext uri="{FF2B5EF4-FFF2-40B4-BE49-F238E27FC236}">
                <a16:creationId xmlns:a16="http://schemas.microsoft.com/office/drawing/2014/main" id="{875AE8BD-1C03-E6B6-357C-79400767E537}"/>
              </a:ext>
            </a:extLst>
          </p:cNvPr>
          <p:cNvSpPr txBox="1">
            <a:spLocks noChangeArrowheads="1"/>
          </p:cNvSpPr>
          <p:nvPr/>
        </p:nvSpPr>
        <p:spPr bwMode="auto">
          <a:xfrm>
            <a:off x="188913" y="6051550"/>
            <a:ext cx="81994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buFontTx/>
              <a:buNone/>
            </a:pPr>
            <a:r>
              <a:rPr lang="pl-PL" altLang="it-IT" sz="1600" b="1"/>
              <a:t>Dio o il mondo? (Bóg czy świat)</a:t>
            </a:r>
            <a:r>
              <a:rPr lang="it-IT" altLang="it-IT" sz="1600" b="1"/>
              <a:t> </a:t>
            </a:r>
            <a:r>
              <a:rPr lang="it-IT" altLang="it-IT" sz="1600"/>
              <a:t>(C) 2008 Anroldo Mondadori Editore, S. p. A. Milano</a:t>
            </a:r>
          </a:p>
          <a:p>
            <a:pPr>
              <a:lnSpc>
                <a:spcPct val="85000"/>
              </a:lnSpc>
              <a:spcBef>
                <a:spcPct val="0"/>
              </a:spcBef>
              <a:buFontTx/>
              <a:buNone/>
            </a:pPr>
            <a:r>
              <a:rPr lang="it-IT" altLang="it-IT" sz="1600"/>
              <a:t>Teksty wybrane z „Myśli” Pascala, przez Gennaro Aulettę, edizioni Paoline, Milano, 1987</a:t>
            </a:r>
          </a:p>
          <a:p>
            <a:pPr>
              <a:lnSpc>
                <a:spcPct val="85000"/>
              </a:lnSpc>
              <a:spcBef>
                <a:spcPct val="0"/>
              </a:spcBef>
              <a:buFontTx/>
              <a:buNone/>
            </a:pPr>
            <a:r>
              <a:rPr lang="it-IT" altLang="it-IT" sz="1600"/>
              <a:t>Tłumaczenie z włoskiego GK</a:t>
            </a:r>
            <a:r>
              <a:rPr lang="pl-PL" altLang="it-IT" sz="1800"/>
              <a:t> </a:t>
            </a:r>
            <a:endParaRPr lang="en-AU" altLang="it-IT" sz="1800"/>
          </a:p>
        </p:txBody>
      </p:sp>
      <p:sp>
        <p:nvSpPr>
          <p:cNvPr id="18437" name="Line 6">
            <a:extLst>
              <a:ext uri="{FF2B5EF4-FFF2-40B4-BE49-F238E27FC236}">
                <a16:creationId xmlns:a16="http://schemas.microsoft.com/office/drawing/2014/main" id="{7273987E-C55D-C333-ACE7-DA0DF9705890}"/>
              </a:ext>
            </a:extLst>
          </p:cNvPr>
          <p:cNvSpPr>
            <a:spLocks noChangeShapeType="1"/>
          </p:cNvSpPr>
          <p:nvPr/>
        </p:nvSpPr>
        <p:spPr bwMode="auto">
          <a:xfrm>
            <a:off x="755650" y="2708275"/>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a:extLst>
              <a:ext uri="{FF2B5EF4-FFF2-40B4-BE49-F238E27FC236}">
                <a16:creationId xmlns:a16="http://schemas.microsoft.com/office/drawing/2014/main" id="{BED200E1-1190-6EA7-DB3E-63DFA0AABCE7}"/>
              </a:ext>
            </a:extLst>
          </p:cNvPr>
          <p:cNvSpPr>
            <a:spLocks noChangeShapeType="1"/>
          </p:cNvSpPr>
          <p:nvPr/>
        </p:nvSpPr>
        <p:spPr bwMode="auto">
          <a:xfrm>
            <a:off x="3708400" y="3789363"/>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5DB9E5D-B195-9424-6F66-F8B05110F360}"/>
              </a:ext>
            </a:extLst>
          </p:cNvPr>
          <p:cNvSpPr>
            <a:spLocks noGrp="1" noChangeArrowheads="1"/>
          </p:cNvSpPr>
          <p:nvPr>
            <p:ph type="title"/>
          </p:nvPr>
        </p:nvSpPr>
        <p:spPr>
          <a:xfrm>
            <a:off x="404813" y="-171450"/>
            <a:ext cx="8229600" cy="1143000"/>
          </a:xfrm>
        </p:spPr>
        <p:txBody>
          <a:bodyPr/>
          <a:lstStyle/>
          <a:p>
            <a:r>
              <a:rPr lang="pl-PL" altLang="it-IT" sz="3200"/>
              <a:t>Blais Pascal: „Penses”</a:t>
            </a:r>
            <a:endParaRPr lang="en-AU" altLang="it-IT" sz="3200"/>
          </a:p>
        </p:txBody>
      </p:sp>
      <p:sp>
        <p:nvSpPr>
          <p:cNvPr id="19459" name="pole tekstowe 2">
            <a:extLst>
              <a:ext uri="{FF2B5EF4-FFF2-40B4-BE49-F238E27FC236}">
                <a16:creationId xmlns:a16="http://schemas.microsoft.com/office/drawing/2014/main" id="{D383A8DC-1C6B-BC1C-6549-B5A3388FBF7D}"/>
              </a:ext>
            </a:extLst>
          </p:cNvPr>
          <p:cNvSpPr txBox="1">
            <a:spLocks noChangeArrowheads="1"/>
          </p:cNvSpPr>
          <p:nvPr/>
        </p:nvSpPr>
        <p:spPr bwMode="auto">
          <a:xfrm>
            <a:off x="209550" y="696913"/>
            <a:ext cx="862012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en-US" sz="1800">
                <a:solidFill>
                  <a:srgbClr val="2D2D8A"/>
                </a:solidFill>
                <a:cs typeface="Times New Roman" panose="02020603050405020304" pitchFamily="18" charset="0"/>
              </a:rPr>
              <a:t>Pascal, naukowiec, zdawał sobie sprawę z ograniczeń poznania Boga poprzez rozumowanie. Poznajemy wiarę nie tylko rozumem, ale i sercem. Ale, cytując św. Jana Pawła II, sama wiara, bez rozumu ryzykuje, że stanie zabobonem. Pascal dyskutuje tę dychotomię:</a:t>
            </a:r>
            <a:endParaRPr lang="en-AU" altLang="en-US" sz="1800">
              <a:solidFill>
                <a:srgbClr val="2D2D8A"/>
              </a:solidFill>
              <a:cs typeface="Times New Roman" panose="02020603050405020304" pitchFamily="18" charset="0"/>
            </a:endParaRPr>
          </a:p>
          <a:p>
            <a:pPr algn="just">
              <a:spcBef>
                <a:spcPts val="600"/>
              </a:spcBef>
              <a:buFontTx/>
              <a:buNone/>
            </a:pPr>
            <a:r>
              <a:rPr lang="pl-PL" altLang="en-US" sz="1800">
                <a:solidFill>
                  <a:schemeClr val="tx2"/>
                </a:solidFill>
                <a:cs typeface="Times New Roman" panose="02020603050405020304" pitchFamily="18" charset="0"/>
              </a:rPr>
              <a:t>282 Znamy prawdę nie tylko rozumem ale i sercem, w ten sposób znamy pierwsze zasady i na próżno rozumowanie, które nie ma w tym udziału, sili się je zwalczyć. [...] Znajomość bowiem pierwszych zasad, jak </a:t>
            </a:r>
            <a:r>
              <a:rPr lang="pl-PL" altLang="en-US" sz="1800" i="1">
                <a:solidFill>
                  <a:schemeClr val="tx2"/>
                </a:solidFill>
                <a:cs typeface="Times New Roman" panose="02020603050405020304" pitchFamily="18" charset="0"/>
              </a:rPr>
              <a:t>przestrzeń, czas, ruch, liczby</a:t>
            </a:r>
            <a:r>
              <a:rPr lang="pl-PL" altLang="en-US" sz="1800">
                <a:solidFill>
                  <a:schemeClr val="tx2"/>
                </a:solidFill>
                <a:cs typeface="Times New Roman" panose="02020603050405020304" pitchFamily="18" charset="0"/>
              </a:rPr>
              <a:t>, jest równie mocna jak którakolwiek z tych, które czerpiemy z rozumowania. [...]</a:t>
            </a:r>
            <a:endParaRPr lang="en-AU" altLang="en-US" sz="1800">
              <a:solidFill>
                <a:schemeClr val="tx2"/>
              </a:solidFill>
              <a:cs typeface="Times New Roman" panose="02020603050405020304" pitchFamily="18" charset="0"/>
            </a:endParaRPr>
          </a:p>
          <a:p>
            <a:pPr algn="just">
              <a:spcBef>
                <a:spcPct val="0"/>
              </a:spcBef>
              <a:buFontTx/>
              <a:buNone/>
            </a:pPr>
            <a:r>
              <a:rPr lang="pl-PL" altLang="en-US" sz="1800">
                <a:solidFill>
                  <a:schemeClr val="tx2"/>
                </a:solidFill>
                <a:cs typeface="Times New Roman" panose="02020603050405020304" pitchFamily="18" charset="0"/>
              </a:rPr>
              <a:t>Ta niemoc winna tedy prowadzić jedynie do upokorzenia rozumu, który chciałby sądzić o wszystkim, ale nie do zwalczania naszej pewności, tak jak gdyby rozum zdolen był nas o czymś pouczyć. Dałby Bóg, abyśmy go, przeciwnie, nigdy nie potrzebowali i abyśmy znali wszystkie rzeczy instynktem i uczuciem! Ale natura odmówiła nam tego dobra; dała nam, przeciwnie, bardzo niewiele wiadomości tego rodzaju; wszystkie inne możemy nabyć jedynie rozumowaniem. </a:t>
            </a:r>
            <a:endParaRPr lang="en-AU" altLang="en-US" sz="1800">
              <a:solidFill>
                <a:schemeClr val="tx2"/>
              </a:solidFill>
              <a:cs typeface="Times New Roman" panose="02020603050405020304" pitchFamily="18" charset="0"/>
            </a:endParaRPr>
          </a:p>
          <a:p>
            <a:pPr algn="just">
              <a:spcBef>
                <a:spcPct val="0"/>
              </a:spcBef>
              <a:spcAft>
                <a:spcPts val="600"/>
              </a:spcAft>
              <a:buFontTx/>
              <a:buNone/>
            </a:pPr>
            <a:r>
              <a:rPr lang="pl-PL" altLang="en-US" sz="1800">
                <a:solidFill>
                  <a:schemeClr val="tx2"/>
                </a:solidFill>
                <a:cs typeface="Times New Roman" panose="02020603050405020304" pitchFamily="18" charset="0"/>
              </a:rPr>
              <a:t>I oto, czemu ci, którym Bóg dał religię z poczucia serca, bardzo są szczęśliwi i bardzo słusznie przekonani. Ale tym, którzy jej nie mają, możemy ją dać jedynie rozumowaniem w oczekiwaniu, aż Bóg da im ją przez poczucie serca, bez czego wiara jest jeno ludzka i bezużyteczna dla zbawienia. [GK, Nauka i wiara] </a:t>
            </a:r>
            <a:endParaRPr lang="en-AU" altLang="en-US" sz="1800">
              <a:solidFill>
                <a:schemeClr val="tx2"/>
              </a:solidFill>
              <a:cs typeface="Times New Roman" panose="02020603050405020304" pitchFamily="18" charset="0"/>
            </a:endParaRPr>
          </a:p>
          <a:p>
            <a:pPr>
              <a:spcBef>
                <a:spcPct val="0"/>
              </a:spcBef>
              <a:buFontTx/>
              <a:buNone/>
            </a:pPr>
            <a:r>
              <a:rPr lang="it-IT" altLang="en-US" sz="1600">
                <a:solidFill>
                  <a:schemeClr val="tx2"/>
                </a:solidFill>
                <a:latin typeface="Times New Roman" panose="02020603050405020304" pitchFamily="18" charset="0"/>
                <a:cs typeface="Times New Roman" panose="02020603050405020304" pitchFamily="18" charset="0"/>
              </a:rPr>
              <a:t> </a:t>
            </a:r>
            <a:r>
              <a:rPr lang="pl-PL" altLang="en-US" sz="1600">
                <a:solidFill>
                  <a:schemeClr val="tx2"/>
                </a:solidFill>
                <a:latin typeface="Times New Roman" panose="02020603050405020304" pitchFamily="18" charset="0"/>
                <a:cs typeface="Times New Roman" panose="02020603050405020304" pitchFamily="18" charset="0"/>
              </a:rPr>
              <a:t>B. PASCAL, </a:t>
            </a:r>
            <a:r>
              <a:rPr lang="pl-PL" altLang="en-US" sz="1600" i="1">
                <a:solidFill>
                  <a:schemeClr val="tx2"/>
                </a:solidFill>
                <a:latin typeface="Times New Roman" panose="02020603050405020304" pitchFamily="18" charset="0"/>
                <a:cs typeface="Times New Roman" panose="02020603050405020304" pitchFamily="18" charset="0"/>
              </a:rPr>
              <a:t>Myśli</a:t>
            </a:r>
            <a:r>
              <a:rPr lang="pl-PL" altLang="en-US" sz="1600">
                <a:solidFill>
                  <a:schemeClr val="tx2"/>
                </a:solidFill>
                <a:latin typeface="Times New Roman" panose="02020603050405020304" pitchFamily="18" charset="0"/>
                <a:cs typeface="Times New Roman" panose="02020603050405020304" pitchFamily="18" charset="0"/>
              </a:rPr>
              <a:t>, przekł. T. Żeleńskiego (Boya), Inst. Wyd. PAX, Warszawa 1952, str. 106-107.</a:t>
            </a:r>
            <a:endParaRPr lang="en-AU" altLang="en-US" sz="1600">
              <a:solidFill>
                <a:schemeClr val="tx2"/>
              </a:solidFill>
              <a:latin typeface="Times New Roman" panose="02020603050405020304" pitchFamily="18" charset="0"/>
              <a:cs typeface="Times New Roman" panose="02020603050405020304" pitchFamily="18" charset="0"/>
            </a:endParaRPr>
          </a:p>
        </p:txBody>
      </p:sp>
      <p:sp>
        <p:nvSpPr>
          <p:cNvPr id="2" name="Line 6">
            <a:extLst>
              <a:ext uri="{FF2B5EF4-FFF2-40B4-BE49-F238E27FC236}">
                <a16:creationId xmlns:a16="http://schemas.microsoft.com/office/drawing/2014/main" id="{D0145433-16F8-864E-DF30-3AB3747EAE8D}"/>
              </a:ext>
            </a:extLst>
          </p:cNvPr>
          <p:cNvSpPr>
            <a:spLocks noChangeShapeType="1"/>
          </p:cNvSpPr>
          <p:nvPr/>
        </p:nvSpPr>
        <p:spPr bwMode="auto">
          <a:xfrm>
            <a:off x="2555776" y="2180982"/>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Line 6">
            <a:extLst>
              <a:ext uri="{FF2B5EF4-FFF2-40B4-BE49-F238E27FC236}">
                <a16:creationId xmlns:a16="http://schemas.microsoft.com/office/drawing/2014/main" id="{8AB4E837-B2D1-75DC-1603-4EB1443AAD7D}"/>
              </a:ext>
            </a:extLst>
          </p:cNvPr>
          <p:cNvSpPr>
            <a:spLocks noChangeShapeType="1"/>
          </p:cNvSpPr>
          <p:nvPr/>
        </p:nvSpPr>
        <p:spPr bwMode="auto">
          <a:xfrm>
            <a:off x="827584" y="4941168"/>
            <a:ext cx="540060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917C89-C23D-609D-8AB0-EF88A1E09BA5}"/>
              </a:ext>
            </a:extLst>
          </p:cNvPr>
          <p:cNvSpPr>
            <a:spLocks noGrp="1"/>
          </p:cNvSpPr>
          <p:nvPr>
            <p:ph type="title"/>
          </p:nvPr>
        </p:nvSpPr>
        <p:spPr>
          <a:xfrm>
            <a:off x="-1044624" y="53475"/>
            <a:ext cx="8229600" cy="1143000"/>
          </a:xfrm>
        </p:spPr>
        <p:txBody>
          <a:bodyPr/>
          <a:lstStyle/>
          <a:p>
            <a:r>
              <a:rPr lang="pl-PL" sz="3600" dirty="0"/>
              <a:t>„Rozprawa o metodzie”</a:t>
            </a:r>
            <a:endParaRPr lang="en-US" sz="3600" dirty="0"/>
          </a:p>
        </p:txBody>
      </p:sp>
      <p:pic>
        <p:nvPicPr>
          <p:cNvPr id="55298" name="Picture 2">
            <a:extLst>
              <a:ext uri="{FF2B5EF4-FFF2-40B4-BE49-F238E27FC236}">
                <a16:creationId xmlns:a16="http://schemas.microsoft.com/office/drawing/2014/main" id="{2D3EF83E-163E-BCB3-1A0C-799E2E847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39" y="1196475"/>
            <a:ext cx="3204824" cy="4355647"/>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EF87E25-B0EB-5E72-B39F-2AF2DB71D564}"/>
              </a:ext>
            </a:extLst>
          </p:cNvPr>
          <p:cNvSpPr txBox="1"/>
          <p:nvPr/>
        </p:nvSpPr>
        <p:spPr>
          <a:xfrm>
            <a:off x="3606181" y="3861048"/>
            <a:ext cx="5070275" cy="2062103"/>
          </a:xfrm>
          <a:prstGeom prst="rect">
            <a:avLst/>
          </a:prstGeom>
          <a:noFill/>
        </p:spPr>
        <p:txBody>
          <a:bodyPr wrap="square" rtlCol="0">
            <a:spAutoFit/>
          </a:bodyPr>
          <a:lstStyle/>
          <a:p>
            <a:r>
              <a:rPr lang="pl-PL" sz="1800" dirty="0"/>
              <a:t>„Aby dobrze prowadzić rozum,  poszukiwania prawdy w naukach. </a:t>
            </a:r>
          </a:p>
          <a:p>
            <a:r>
              <a:rPr lang="pl-PL" sz="1800" dirty="0"/>
              <a:t>Plus Dioptryka, Meteory i Geometria, które są esejami o tej Metodzie”</a:t>
            </a:r>
          </a:p>
          <a:p>
            <a:r>
              <a:rPr lang="pl-PL" sz="1800" dirty="0"/>
              <a:t>(Anonimowa)</a:t>
            </a:r>
          </a:p>
          <a:p>
            <a:r>
              <a:rPr lang="pl-PL" sz="1800" dirty="0"/>
              <a:t>Lejda, </a:t>
            </a:r>
            <a:r>
              <a:rPr lang="pl-PL" sz="1800" dirty="0" err="1"/>
              <a:t>Ian</a:t>
            </a:r>
            <a:r>
              <a:rPr lang="pl-PL" sz="1800" dirty="0"/>
              <a:t> </a:t>
            </a:r>
            <a:r>
              <a:rPr lang="pl-PL" sz="1800" dirty="0" err="1"/>
              <a:t>Maire</a:t>
            </a:r>
            <a:r>
              <a:rPr lang="pl-PL" sz="1800" dirty="0"/>
              <a:t>, 1637</a:t>
            </a:r>
          </a:p>
          <a:p>
            <a:r>
              <a:rPr lang="pl-PL" sz="2000" dirty="0"/>
              <a:t> </a:t>
            </a:r>
            <a:endParaRPr lang="en-US" sz="2000" dirty="0"/>
          </a:p>
        </p:txBody>
      </p:sp>
      <p:sp>
        <p:nvSpPr>
          <p:cNvPr id="5" name="pole tekstowe 4">
            <a:extLst>
              <a:ext uri="{FF2B5EF4-FFF2-40B4-BE49-F238E27FC236}">
                <a16:creationId xmlns:a16="http://schemas.microsoft.com/office/drawing/2014/main" id="{1AF46658-E83E-52EC-95CC-CD3F964B8D83}"/>
              </a:ext>
            </a:extLst>
          </p:cNvPr>
          <p:cNvSpPr txBox="1"/>
          <p:nvPr/>
        </p:nvSpPr>
        <p:spPr>
          <a:xfrm>
            <a:off x="239339" y="5689276"/>
            <a:ext cx="6193410" cy="923330"/>
          </a:xfrm>
          <a:prstGeom prst="rect">
            <a:avLst/>
          </a:prstGeom>
          <a:noFill/>
        </p:spPr>
        <p:txBody>
          <a:bodyPr wrap="square">
            <a:spAutoFit/>
          </a:bodyPr>
          <a:lstStyle/>
          <a:p>
            <a:r>
              <a:rPr lang="pl-PL" sz="1800" dirty="0">
                <a:latin typeface="+mj-lt"/>
              </a:rPr>
              <a:t>„Byłem wówczas w Niemczech, przywołany tam  przez trwające jeszcze wojny; i wracając do wojska po koronacji cesarza, początek zimy zaskoczył mnie w miejscu …”</a:t>
            </a:r>
            <a:endParaRPr lang="pl-PL" altLang="en-US" sz="1800" b="1" dirty="0">
              <a:latin typeface="+mj-lt"/>
            </a:endParaRPr>
          </a:p>
        </p:txBody>
      </p:sp>
      <p:pic>
        <p:nvPicPr>
          <p:cNvPr id="2050" name="Picture 2">
            <a:extLst>
              <a:ext uri="{FF2B5EF4-FFF2-40B4-BE49-F238E27FC236}">
                <a16:creationId xmlns:a16="http://schemas.microsoft.com/office/drawing/2014/main" id="{DA47C282-8C36-4B4C-30E5-F7779618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939" y="216696"/>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3CD598A3-35E5-B7BD-AD79-6ACC34AB2414}"/>
              </a:ext>
            </a:extLst>
          </p:cNvPr>
          <p:cNvSpPr txBox="1"/>
          <p:nvPr/>
        </p:nvSpPr>
        <p:spPr>
          <a:xfrm>
            <a:off x="4018343" y="3072168"/>
            <a:ext cx="5091192" cy="553998"/>
          </a:xfrm>
          <a:prstGeom prst="rect">
            <a:avLst/>
          </a:prstGeom>
          <a:noFill/>
        </p:spPr>
        <p:txBody>
          <a:bodyPr wrap="square">
            <a:spAutoFit/>
          </a:bodyPr>
          <a:lstStyle/>
          <a:p>
            <a:r>
              <a:rPr lang="pl-PL" sz="1600" dirty="0"/>
              <a:t>Pomnik Jakuba Wejhera (1609-1657) w Wejherowie</a:t>
            </a:r>
          </a:p>
          <a:p>
            <a:r>
              <a:rPr lang="en-US" sz="1400" dirty="0"/>
              <a:t>https://pl.wikipedia.org/wiki/Jakub_Weiher</a:t>
            </a:r>
          </a:p>
        </p:txBody>
      </p:sp>
    </p:spTree>
    <p:extLst>
      <p:ext uri="{BB962C8B-B14F-4D97-AF65-F5344CB8AC3E}">
        <p14:creationId xmlns:p14="http://schemas.microsoft.com/office/powerpoint/2010/main" val="43402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a:extLst>
              <a:ext uri="{FF2B5EF4-FFF2-40B4-BE49-F238E27FC236}">
                <a16:creationId xmlns:a16="http://schemas.microsoft.com/office/drawing/2014/main" id="{C91FB759-243F-8099-6F52-F4B088F63187}"/>
              </a:ext>
            </a:extLst>
          </p:cNvPr>
          <p:cNvSpPr>
            <a:spLocks noGrp="1" noChangeArrowheads="1"/>
          </p:cNvSpPr>
          <p:nvPr>
            <p:ph type="title"/>
          </p:nvPr>
        </p:nvSpPr>
        <p:spPr>
          <a:xfrm>
            <a:off x="457200" y="274638"/>
            <a:ext cx="8229600" cy="490537"/>
          </a:xfrm>
        </p:spPr>
        <p:txBody>
          <a:bodyPr/>
          <a:lstStyle/>
          <a:p>
            <a:r>
              <a:rPr lang="pl-PL" altLang="en-US" sz="3200"/>
              <a:t>Pascal: Deklaracja wiary, filozofia nauki</a:t>
            </a:r>
            <a:endParaRPr lang="en-US" altLang="en-US" sz="3200"/>
          </a:p>
        </p:txBody>
      </p:sp>
      <p:sp>
        <p:nvSpPr>
          <p:cNvPr id="4" name="pole tekstowe 3">
            <a:extLst>
              <a:ext uri="{FF2B5EF4-FFF2-40B4-BE49-F238E27FC236}">
                <a16:creationId xmlns:a16="http://schemas.microsoft.com/office/drawing/2014/main" id="{51374208-A846-A21E-0C5F-B42ADACE9DBF}"/>
              </a:ext>
            </a:extLst>
          </p:cNvPr>
          <p:cNvSpPr txBox="1"/>
          <p:nvPr/>
        </p:nvSpPr>
        <p:spPr>
          <a:xfrm>
            <a:off x="133350" y="712788"/>
            <a:ext cx="8877300" cy="6210300"/>
          </a:xfrm>
          <a:prstGeom prst="rect">
            <a:avLst/>
          </a:prstGeom>
          <a:noFill/>
        </p:spPr>
        <p:txBody>
          <a:bodyPr>
            <a:spAutoFit/>
          </a:bodyPr>
          <a:lstStyle/>
          <a:p>
            <a:pPr>
              <a:spcAft>
                <a:spcPts val="600"/>
              </a:spcAft>
              <a:defRPr/>
            </a:pPr>
            <a:r>
              <a:rPr lang="pl-PL" sz="1750" dirty="0">
                <a:latin typeface="+mj-lt"/>
              </a:rPr>
              <a:t>W 1654 dojrzewa w nim powołanie religijne. W zapisku (z 23/11/1654) znalezionym po śmierci zaszytym w jego ubraniu, udokumentowane jest jego oświecenie [</a:t>
            </a:r>
            <a:r>
              <a:rPr lang="pl-PL" sz="1750" dirty="0" err="1">
                <a:latin typeface="+mj-lt"/>
              </a:rPr>
              <a:t>illuminazione</a:t>
            </a:r>
            <a:r>
              <a:rPr lang="pl-PL" sz="1750" dirty="0">
                <a:latin typeface="+mj-lt"/>
              </a:rPr>
              <a:t>], jaki pojawiło się jego duszy. Oto niektóre zdania:</a:t>
            </a:r>
          </a:p>
          <a:p>
            <a:pPr marL="360000">
              <a:spcAft>
                <a:spcPts val="0"/>
              </a:spcAft>
              <a:defRPr/>
            </a:pPr>
            <a:r>
              <a:rPr lang="pl-PL" sz="1750" dirty="0">
                <a:latin typeface="+mj-lt"/>
              </a:rPr>
              <a:t>Bóg Abrama, Bóg Izaaka, Bóg Jakuba.</a:t>
            </a:r>
          </a:p>
          <a:p>
            <a:pPr marL="360000">
              <a:spcAft>
                <a:spcPts val="0"/>
              </a:spcAft>
              <a:defRPr/>
            </a:pPr>
            <a:r>
              <a:rPr lang="pl-PL" sz="1750" dirty="0">
                <a:latin typeface="+mj-lt"/>
              </a:rPr>
              <a:t>Nie filozofów ani naukowców.</a:t>
            </a:r>
          </a:p>
          <a:p>
            <a:pPr marL="360000">
              <a:spcAft>
                <a:spcPts val="0"/>
              </a:spcAft>
              <a:defRPr/>
            </a:pPr>
            <a:r>
              <a:rPr lang="pl-PL" sz="1750" dirty="0">
                <a:latin typeface="+mj-lt"/>
              </a:rPr>
              <a:t>Pewność, pewność, uczucie, radość, pokój.</a:t>
            </a:r>
          </a:p>
          <a:p>
            <a:pPr marL="360000">
              <a:spcAft>
                <a:spcPts val="600"/>
              </a:spcAft>
              <a:defRPr/>
            </a:pPr>
            <a:r>
              <a:rPr lang="pl-PL" sz="1750" dirty="0">
                <a:latin typeface="+mj-lt"/>
              </a:rPr>
              <a:t>Bóg Jezusa Chrystusa. </a:t>
            </a:r>
          </a:p>
          <a:p>
            <a:pPr>
              <a:spcAft>
                <a:spcPts val="600"/>
              </a:spcAft>
              <a:defRPr/>
            </a:pPr>
            <a:r>
              <a:rPr lang="pl-PL" sz="1750" dirty="0">
                <a:solidFill>
                  <a:schemeClr val="bg2">
                    <a:lumMod val="75000"/>
                  </a:schemeClr>
                </a:solidFill>
                <a:latin typeface="+mj-lt"/>
              </a:rPr>
              <a:t>Gdy publikował </a:t>
            </a:r>
            <a:r>
              <a:rPr lang="pl-PL" sz="1750" i="1" dirty="0">
                <a:solidFill>
                  <a:schemeClr val="bg2">
                    <a:lumMod val="75000"/>
                  </a:schemeClr>
                </a:solidFill>
                <a:latin typeface="+mj-lt"/>
              </a:rPr>
              <a:t>Listy prowincjała</a:t>
            </a:r>
            <a:r>
              <a:rPr lang="pl-PL" sz="1750" dirty="0">
                <a:solidFill>
                  <a:schemeClr val="bg2">
                    <a:lumMod val="75000"/>
                  </a:schemeClr>
                </a:solidFill>
                <a:latin typeface="+mj-lt"/>
              </a:rPr>
              <a:t> i prowadził badania naukowe, pracował nad </a:t>
            </a:r>
            <a:r>
              <a:rPr lang="pl-PL" sz="1750" i="1" dirty="0">
                <a:solidFill>
                  <a:schemeClr val="bg2">
                    <a:lumMod val="75000"/>
                  </a:schemeClr>
                </a:solidFill>
                <a:latin typeface="+mj-lt"/>
              </a:rPr>
              <a:t>Apologią chrześcijaństwa</a:t>
            </a:r>
            <a:r>
              <a:rPr lang="pl-PL" sz="1750" dirty="0">
                <a:solidFill>
                  <a:schemeClr val="bg2">
                    <a:lumMod val="75000"/>
                  </a:schemeClr>
                </a:solidFill>
                <a:latin typeface="+mj-lt"/>
              </a:rPr>
              <a:t>, która miała być jego największym dziełem. Ale jego zdrowie, bardzo wątłe już od dzieciństwa, stale się pogarszało: zmarł 19.08.1662 roku, w wieku 39 lat.  </a:t>
            </a:r>
          </a:p>
          <a:p>
            <a:pPr>
              <a:spcAft>
                <a:spcPts val="600"/>
              </a:spcAft>
              <a:defRPr/>
            </a:pPr>
            <a:r>
              <a:rPr lang="pl-PL" sz="1750" dirty="0">
                <a:solidFill>
                  <a:schemeClr val="bg2">
                    <a:lumMod val="75000"/>
                  </a:schemeClr>
                </a:solidFill>
                <a:latin typeface="+mj-lt"/>
              </a:rPr>
              <a:t>Mimo że było naukowcem interesującym się problemami ścisłymi, Pascal uważał, że nauka posiada pewne granice strukturalne, zarówno sama w sobie, jak w stosunku do problemów </a:t>
            </a:r>
            <a:r>
              <a:rPr lang="pl-PL" sz="1750" i="1" dirty="0">
                <a:solidFill>
                  <a:schemeClr val="bg2">
                    <a:lumMod val="75000"/>
                  </a:schemeClr>
                </a:solidFill>
                <a:latin typeface="+mj-lt"/>
              </a:rPr>
              <a:t>człowieka</a:t>
            </a:r>
            <a:r>
              <a:rPr lang="pl-PL" sz="1750" dirty="0">
                <a:solidFill>
                  <a:schemeClr val="bg2">
                    <a:lumMod val="75000"/>
                  </a:schemeClr>
                </a:solidFill>
                <a:latin typeface="+mj-lt"/>
              </a:rPr>
              <a:t>. Pierwszym ograniczeniem nauki jest </a:t>
            </a:r>
            <a:r>
              <a:rPr lang="pl-PL" sz="1750" i="1" dirty="0">
                <a:solidFill>
                  <a:schemeClr val="bg2">
                    <a:lumMod val="75000"/>
                  </a:schemeClr>
                </a:solidFill>
                <a:latin typeface="+mj-lt"/>
              </a:rPr>
              <a:t>doświadczenie </a:t>
            </a:r>
            <a:r>
              <a:rPr lang="pl-PL" sz="1750" dirty="0">
                <a:solidFill>
                  <a:schemeClr val="bg2">
                    <a:lumMod val="75000"/>
                  </a:schemeClr>
                </a:solidFill>
                <a:latin typeface="+mj-lt"/>
              </a:rPr>
              <a:t>(Pascal jest kontynuatorem Galileusza i przeciwnikiem czystego racjonalizmu Kartezjusza). Mimo, że doświadczenie jest niezbędne, wymaga ono współudziału rozumowania, którego moc nie jest nieskończona. Po drugie, nauka opiera się na </a:t>
            </a:r>
            <a:r>
              <a:rPr lang="pl-PL" sz="1750" i="1" dirty="0">
                <a:solidFill>
                  <a:schemeClr val="bg2">
                    <a:lumMod val="75000"/>
                  </a:schemeClr>
                </a:solidFill>
                <a:latin typeface="+mj-lt"/>
              </a:rPr>
              <a:t>założeniach</a:t>
            </a:r>
            <a:r>
              <a:rPr lang="pl-PL" sz="1750" dirty="0">
                <a:solidFill>
                  <a:schemeClr val="bg2">
                    <a:lumMod val="75000"/>
                  </a:schemeClr>
                </a:solidFill>
                <a:latin typeface="+mj-lt"/>
              </a:rPr>
              <a:t>, których nie jesteśmy w stanie udowodnić  [</a:t>
            </a:r>
            <a:r>
              <a:rPr lang="pl-PL" sz="1750" dirty="0" err="1">
                <a:solidFill>
                  <a:schemeClr val="bg2">
                    <a:lumMod val="75000"/>
                  </a:schemeClr>
                </a:solidFill>
                <a:latin typeface="+mj-lt"/>
              </a:rPr>
              <a:t>Amaldi</a:t>
            </a:r>
            <a:r>
              <a:rPr lang="pl-PL" sz="1750" dirty="0">
                <a:solidFill>
                  <a:schemeClr val="bg2">
                    <a:lumMod val="75000"/>
                  </a:schemeClr>
                </a:solidFill>
                <a:latin typeface="+mj-lt"/>
              </a:rPr>
              <a:t>, Gödel etc.]  (str. 283)</a:t>
            </a:r>
          </a:p>
          <a:p>
            <a:pPr>
              <a:spcAft>
                <a:spcPts val="600"/>
              </a:spcAft>
              <a:defRPr/>
            </a:pPr>
            <a:r>
              <a:rPr lang="pl-PL" sz="1750" dirty="0">
                <a:latin typeface="+mj-lt"/>
              </a:rPr>
              <a:t>„Cuda natury” nie stanowią dowodu, </a:t>
            </a:r>
            <a:r>
              <a:rPr lang="pl-PL" sz="1750" i="1" dirty="0">
                <a:latin typeface="+mj-lt"/>
              </a:rPr>
              <a:t>per s</a:t>
            </a:r>
            <a:r>
              <a:rPr lang="it-IT" sz="1750" i="1" dirty="0" err="1">
                <a:latin typeface="+mj-lt"/>
              </a:rPr>
              <a:t>é</a:t>
            </a:r>
            <a:r>
              <a:rPr lang="pl-PL" sz="1750" i="1" dirty="0">
                <a:latin typeface="+mj-lt"/>
              </a:rPr>
              <a:t> </a:t>
            </a:r>
            <a:r>
              <a:rPr lang="pl-PL" sz="1750" dirty="0">
                <a:latin typeface="+mj-lt"/>
              </a:rPr>
              <a:t>istnienia Boga. Tylko w oczach wierzącego natura przejawia się jako dzieło Boże. (str. 284)</a:t>
            </a:r>
          </a:p>
          <a:p>
            <a:pPr>
              <a:spcAft>
                <a:spcPts val="600"/>
              </a:spcAft>
              <a:defRPr/>
            </a:pPr>
            <a:r>
              <a:rPr lang="pl-PL" sz="1750" dirty="0">
                <a:solidFill>
                  <a:schemeClr val="accent6"/>
                </a:solidFill>
                <a:latin typeface="+mj-lt"/>
              </a:rPr>
              <a:t>Pozycja człowieka – pomiędzy nieskończenie wielkim i nieskończenie małym (GK, r.VI)</a:t>
            </a:r>
          </a:p>
          <a:p>
            <a:pPr>
              <a:defRPr/>
            </a:pPr>
            <a:r>
              <a:rPr lang="pl-PL" sz="1750" dirty="0"/>
              <a:t>N. </a:t>
            </a:r>
            <a:r>
              <a:rPr lang="pl-PL" sz="1750" dirty="0" err="1"/>
              <a:t>Abagnano</a:t>
            </a:r>
            <a:r>
              <a:rPr lang="pl-PL" sz="1750" dirty="0"/>
              <a:t>, </a:t>
            </a:r>
            <a:r>
              <a:rPr lang="pl-PL" sz="1750" dirty="0" err="1"/>
              <a:t>Fornero</a:t>
            </a:r>
            <a:r>
              <a:rPr lang="pl-PL" sz="1750" dirty="0"/>
              <a:t>,</a:t>
            </a:r>
            <a:r>
              <a:rPr lang="pl-PL" sz="1750" i="1" dirty="0"/>
              <a:t> </a:t>
            </a:r>
            <a:r>
              <a:rPr lang="pl-PL" sz="1750" i="1" dirty="0" err="1"/>
              <a:t>Protagonisti</a:t>
            </a:r>
            <a:r>
              <a:rPr lang="pl-PL" sz="1750" i="1" dirty="0"/>
              <a:t> e </a:t>
            </a:r>
            <a:r>
              <a:rPr lang="pl-PL" sz="1750" i="1" dirty="0" err="1"/>
              <a:t>testi</a:t>
            </a:r>
            <a:r>
              <a:rPr lang="pl-PL" sz="1750" dirty="0"/>
              <a:t>, op. cit. </a:t>
            </a:r>
            <a:endParaRPr lang="en-US" sz="175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AC95AD5-DDD5-339A-8FC5-3FC0EF8E40B3}"/>
              </a:ext>
            </a:extLst>
          </p:cNvPr>
          <p:cNvSpPr>
            <a:spLocks noGrp="1" noChangeArrowheads="1"/>
          </p:cNvSpPr>
          <p:nvPr>
            <p:ph type="title"/>
          </p:nvPr>
        </p:nvSpPr>
        <p:spPr/>
        <p:txBody>
          <a:bodyPr/>
          <a:lstStyle/>
          <a:p>
            <a:pPr eaLnBrk="1" hangingPunct="1"/>
            <a:r>
              <a:rPr lang="pl-PL" altLang="it-IT" sz="3100" dirty="0"/>
              <a:t>Kartezjusz: „Człowiek nie jest zobowiązany…”</a:t>
            </a:r>
            <a:endParaRPr lang="en-AU" altLang="it-IT" sz="3100" dirty="0"/>
          </a:p>
        </p:txBody>
      </p:sp>
      <p:sp>
        <p:nvSpPr>
          <p:cNvPr id="7171" name="Text Box 3">
            <a:extLst>
              <a:ext uri="{FF2B5EF4-FFF2-40B4-BE49-F238E27FC236}">
                <a16:creationId xmlns:a16="http://schemas.microsoft.com/office/drawing/2014/main" id="{AB7AB6E6-1316-A415-D0F6-D3250582523B}"/>
              </a:ext>
            </a:extLst>
          </p:cNvPr>
          <p:cNvSpPr txBox="1">
            <a:spLocks noChangeArrowheads="1"/>
          </p:cNvSpPr>
          <p:nvPr/>
        </p:nvSpPr>
        <p:spPr bwMode="auto">
          <a:xfrm>
            <a:off x="468313" y="1700213"/>
            <a:ext cx="8137525" cy="3598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dirty="0"/>
              <a:t>„Człowiek nie jest zobowiązany przeczytać wszystkie książki ani wyuczyć się starannie tego wszystkiego, czego uczy się w szkołach; byłoby to nawet pewnego rodzaju brakiem w jego wychowaniu, gdyby zbyt wiele czasu poświęcał na ćwiczeniu się w naukach. Ma on wiele innych rzeczy do zrobienia w swoim życiu; toteż tak się powinien w nim urządzić, by mu jego największa część pozostała do spełniania </a:t>
            </a:r>
            <a:r>
              <a:rPr lang="pl-PL" altLang="it-IT" sz="2000" i="1" dirty="0"/>
              <a:t>dobrych uczynków</a:t>
            </a:r>
            <a:r>
              <a:rPr lang="pl-PL" altLang="it-IT" sz="2000" dirty="0"/>
              <a:t>, o których będzie go musiał pouczyć jego własny rozum, jeśli od niego tylko otrzymuje nauki.”</a:t>
            </a: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endParaRPr lang="pl-PL" altLang="it-IT" sz="1800" dirty="0">
              <a:solidFill>
                <a:srgbClr val="0033CC"/>
              </a:solidFill>
            </a:endParaRPr>
          </a:p>
          <a:p>
            <a:pPr eaLnBrk="1" hangingPunct="1">
              <a:spcBef>
                <a:spcPct val="0"/>
              </a:spcBef>
              <a:buFontTx/>
              <a:buNone/>
            </a:pPr>
            <a:r>
              <a:rPr lang="pl-PL" altLang="it-IT" sz="1800" dirty="0">
                <a:solidFill>
                  <a:srgbClr val="0033CC"/>
                </a:solidFill>
              </a:rPr>
              <a:t> </a:t>
            </a:r>
            <a:endParaRPr lang="en-AU" altLang="it-IT" sz="1800" dirty="0">
              <a:solidFill>
                <a:srgbClr val="0033CC"/>
              </a:solidFill>
            </a:endParaRPr>
          </a:p>
        </p:txBody>
      </p:sp>
      <p:sp>
        <p:nvSpPr>
          <p:cNvPr id="7172" name="Text Box 4">
            <a:extLst>
              <a:ext uri="{FF2B5EF4-FFF2-40B4-BE49-F238E27FC236}">
                <a16:creationId xmlns:a16="http://schemas.microsoft.com/office/drawing/2014/main" id="{B3205C63-5F96-3B31-0025-8804D436886D}"/>
              </a:ext>
            </a:extLst>
          </p:cNvPr>
          <p:cNvSpPr txBox="1">
            <a:spLocks noChangeArrowheads="1"/>
          </p:cNvSpPr>
          <p:nvPr/>
        </p:nvSpPr>
        <p:spPr bwMode="auto">
          <a:xfrm>
            <a:off x="457200" y="4332287"/>
            <a:ext cx="7716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dirty="0">
                <a:latin typeface="Times New Roman" panose="02020603050405020304" pitchFamily="18" charset="0"/>
              </a:rPr>
              <a:t>Rene Descartes (1596-1650)  “</a:t>
            </a:r>
            <a:r>
              <a:rPr lang="it-IT" altLang="it-IT" sz="1600" dirty="0" err="1">
                <a:latin typeface="Times New Roman" panose="02020603050405020304" pitchFamily="18" charset="0"/>
              </a:rPr>
              <a:t>Poszukiwanie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prawdy</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przez</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światło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naturalne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tłumaczenie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Ludwik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Chmaj</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Wydawnictwo</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Antyk</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Kęty</a:t>
            </a:r>
            <a:r>
              <a:rPr lang="it-IT" altLang="it-IT" sz="1600" dirty="0">
                <a:latin typeface="Times New Roman" panose="02020603050405020304" pitchFamily="18" charset="0"/>
              </a:rPr>
              <a:t> 2002, </a:t>
            </a:r>
            <a:r>
              <a:rPr lang="it-IT" altLang="it-IT" sz="1600" dirty="0" err="1">
                <a:latin typeface="Times New Roman" panose="02020603050405020304" pitchFamily="18" charset="0"/>
              </a:rPr>
              <a:t>str</a:t>
            </a:r>
            <a:r>
              <a:rPr lang="it-IT" altLang="it-IT" sz="1600" dirty="0">
                <a:latin typeface="Times New Roman" panose="02020603050405020304" pitchFamily="18" charset="0"/>
              </a:rPr>
              <a:t>. 81 i 86 (“La </a:t>
            </a:r>
            <a:r>
              <a:rPr lang="it-IT" altLang="it-IT" sz="1600" dirty="0" err="1">
                <a:latin typeface="Times New Roman" panose="02020603050405020304" pitchFamily="18" charset="0"/>
              </a:rPr>
              <a:t>recherche</a:t>
            </a:r>
            <a:r>
              <a:rPr lang="it-IT" altLang="it-IT" sz="1600" dirty="0">
                <a:latin typeface="Times New Roman" panose="02020603050405020304" pitchFamily="18" charset="0"/>
              </a:rPr>
              <a:t> de la </a:t>
            </a:r>
            <a:r>
              <a:rPr lang="it-IT" altLang="it-IT" sz="1600" dirty="0" err="1">
                <a:latin typeface="Times New Roman" panose="02020603050405020304" pitchFamily="18" charset="0"/>
              </a:rPr>
              <a:t>vérité</a:t>
            </a:r>
            <a:r>
              <a:rPr lang="it-IT" altLang="it-IT" sz="1600" dirty="0">
                <a:latin typeface="Times New Roman" panose="02020603050405020304" pitchFamily="18" charset="0"/>
              </a:rPr>
              <a:t> par la </a:t>
            </a:r>
            <a:r>
              <a:rPr lang="it-IT" altLang="it-IT" sz="1600" dirty="0" err="1">
                <a:latin typeface="Times New Roman" panose="02020603050405020304" pitchFamily="18" charset="0"/>
              </a:rPr>
              <a:t>lumiére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naturelle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rękopis</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powstał</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zapewne</a:t>
            </a:r>
            <a:r>
              <a:rPr lang="it-IT" altLang="it-IT" sz="1600" dirty="0">
                <a:latin typeface="Times New Roman" panose="02020603050405020304" pitchFamily="18" charset="0"/>
              </a:rPr>
              <a:t>, </a:t>
            </a:r>
            <a:r>
              <a:rPr lang="it-IT" altLang="it-IT" sz="1600" dirty="0" err="1">
                <a:latin typeface="Times New Roman" panose="02020603050405020304" pitchFamily="18" charset="0"/>
              </a:rPr>
              <a:t>około</a:t>
            </a:r>
            <a:r>
              <a:rPr lang="it-IT" altLang="it-IT" sz="1600" dirty="0">
                <a:latin typeface="Times New Roman" panose="02020603050405020304" pitchFamily="18" charset="0"/>
              </a:rPr>
              <a:t> 1630 </a:t>
            </a:r>
            <a:r>
              <a:rPr lang="it-IT" altLang="it-IT" sz="1600" dirty="0" err="1">
                <a:latin typeface="Times New Roman" panose="02020603050405020304" pitchFamily="18" charset="0"/>
              </a:rPr>
              <a:t>roku</a:t>
            </a:r>
            <a:r>
              <a:rPr lang="it-IT" altLang="it-IT" sz="1600" dirty="0">
                <a:latin typeface="Times New Roman" panose="02020603050405020304" pitchFamily="18" charset="0"/>
              </a:rPr>
              <a:t>) </a:t>
            </a:r>
            <a:endParaRPr lang="en-AU" altLang="it-IT" sz="1600" dirty="0">
              <a:latin typeface="Times New Roman" panose="02020603050405020304" pitchFamily="18" charset="0"/>
            </a:endParaRPr>
          </a:p>
        </p:txBody>
      </p:sp>
    </p:spTree>
    <p:extLst>
      <p:ext uri="{BB962C8B-B14F-4D97-AF65-F5344CB8AC3E}">
        <p14:creationId xmlns:p14="http://schemas.microsoft.com/office/powerpoint/2010/main" val="3190968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813217E5-190B-B1AF-EA2B-DB2F21AB8ACB}"/>
              </a:ext>
            </a:extLst>
          </p:cNvPr>
          <p:cNvSpPr>
            <a:spLocks noGrp="1" noChangeArrowheads="1"/>
          </p:cNvSpPr>
          <p:nvPr>
            <p:ph type="title"/>
          </p:nvPr>
        </p:nvSpPr>
        <p:spPr>
          <a:xfrm>
            <a:off x="457200" y="-160338"/>
            <a:ext cx="8229600" cy="1143001"/>
          </a:xfrm>
        </p:spPr>
        <p:txBody>
          <a:bodyPr/>
          <a:lstStyle/>
          <a:p>
            <a:r>
              <a:rPr lang="it-IT" altLang="en-US" sz="3600"/>
              <a:t>Literatura</a:t>
            </a:r>
            <a:endParaRPr lang="en-US" altLang="en-US" sz="3600"/>
          </a:p>
        </p:txBody>
      </p:sp>
      <p:sp>
        <p:nvSpPr>
          <p:cNvPr id="41987" name="Text Box 8">
            <a:extLst>
              <a:ext uri="{FF2B5EF4-FFF2-40B4-BE49-F238E27FC236}">
                <a16:creationId xmlns:a16="http://schemas.microsoft.com/office/drawing/2014/main" id="{A1D79011-A936-C68A-E4C7-EE3AEB83F09A}"/>
              </a:ext>
            </a:extLst>
          </p:cNvPr>
          <p:cNvSpPr txBox="1">
            <a:spLocks noChangeArrowheads="1"/>
          </p:cNvSpPr>
          <p:nvPr/>
        </p:nvSpPr>
        <p:spPr bwMode="auto">
          <a:xfrm>
            <a:off x="277813" y="908050"/>
            <a:ext cx="8866187" cy="6463308"/>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it-IT" altLang="it-IT" sz="1800" dirty="0"/>
              <a:t> </a:t>
            </a:r>
            <a:r>
              <a:rPr lang="it-IT" altLang="it-IT" sz="1800" dirty="0" err="1"/>
              <a:t>Kartezjusz</a:t>
            </a:r>
            <a:r>
              <a:rPr lang="it-IT" altLang="it-IT" sz="1800" dirty="0"/>
              <a:t>, </a:t>
            </a:r>
            <a:r>
              <a:rPr lang="it-IT" altLang="it-IT" sz="1800" i="1" dirty="0" err="1"/>
              <a:t>Medytacje</a:t>
            </a:r>
            <a:r>
              <a:rPr lang="it-IT" altLang="it-IT" sz="1800" i="1" dirty="0"/>
              <a:t> o </a:t>
            </a:r>
            <a:r>
              <a:rPr lang="it-IT" altLang="it-IT" sz="1800" i="1" dirty="0" err="1"/>
              <a:t>filozofii</a:t>
            </a:r>
            <a:r>
              <a:rPr lang="it-IT" altLang="it-IT" sz="1800" i="1" dirty="0"/>
              <a:t> </a:t>
            </a:r>
            <a:r>
              <a:rPr lang="it-IT" altLang="it-IT" sz="1800" i="1" dirty="0" err="1"/>
              <a:t>pierwszej</a:t>
            </a:r>
            <a:r>
              <a:rPr lang="it-IT" altLang="it-IT" sz="1800" dirty="0"/>
              <a:t>, </a:t>
            </a:r>
            <a:r>
              <a:rPr lang="it-IT" altLang="it-IT" sz="1800" dirty="0" err="1"/>
              <a:t>prz</a:t>
            </a:r>
            <a:r>
              <a:rPr lang="pl-PL" altLang="it-IT" sz="1800" dirty="0"/>
              <a:t>eł. Maria i Kazimierz Ajdukiewiczowie, PWN 1958, 2010* </a:t>
            </a:r>
          </a:p>
          <a:p>
            <a:pPr eaLnBrk="1" hangingPunct="1">
              <a:spcBef>
                <a:spcPct val="0"/>
              </a:spcBef>
              <a:defRPr/>
            </a:pPr>
            <a:endParaRPr lang="it-IT" altLang="it-IT" sz="1800" dirty="0"/>
          </a:p>
          <a:p>
            <a:pPr eaLnBrk="1" hangingPunct="1">
              <a:spcBef>
                <a:spcPct val="0"/>
              </a:spcBef>
              <a:defRPr/>
            </a:pPr>
            <a:r>
              <a:rPr lang="it-IT" altLang="it-IT" sz="1800" dirty="0"/>
              <a:t> Descartes</a:t>
            </a:r>
            <a:r>
              <a:rPr lang="it-IT" altLang="it-IT" sz="1800" i="1" dirty="0"/>
              <a:t>, </a:t>
            </a:r>
            <a:r>
              <a:rPr lang="it-IT" altLang="it-IT" sz="1800" i="1" dirty="0" err="1"/>
              <a:t>Regu</a:t>
            </a:r>
            <a:r>
              <a:rPr lang="pl-PL" altLang="it-IT" sz="1800" i="1" dirty="0" err="1"/>
              <a:t>ły</a:t>
            </a:r>
            <a:r>
              <a:rPr lang="pl-PL" altLang="it-IT" sz="1800" i="1" dirty="0"/>
              <a:t> kierowania umysłem </a:t>
            </a:r>
            <a:r>
              <a:rPr lang="pl-PL" altLang="it-IT" sz="1800" dirty="0"/>
              <a:t>(ok. 1664). </a:t>
            </a:r>
            <a:r>
              <a:rPr lang="pl-PL" altLang="it-IT" sz="1800" i="1" dirty="0"/>
              <a:t>Poszukiwanie prawdy poprzez światło naturalne</a:t>
            </a:r>
            <a:r>
              <a:rPr lang="pl-PL" altLang="it-IT" sz="1800" dirty="0"/>
              <a:t>, przekład Ludwik </a:t>
            </a:r>
            <a:r>
              <a:rPr lang="pl-PL" altLang="it-IT" sz="1800" dirty="0" err="1"/>
              <a:t>Chmaj</a:t>
            </a:r>
            <a:r>
              <a:rPr lang="pl-PL" altLang="it-IT" sz="1800" dirty="0"/>
              <a:t>, Antyk, Kęty, 2002.</a:t>
            </a:r>
          </a:p>
          <a:p>
            <a:pPr eaLnBrk="1" hangingPunct="1">
              <a:spcBef>
                <a:spcPct val="0"/>
              </a:spcBef>
              <a:defRPr/>
            </a:pPr>
            <a:endParaRPr lang="pl-PL" altLang="it-IT" sz="1800" dirty="0"/>
          </a:p>
          <a:p>
            <a:pPr eaLnBrk="1" hangingPunct="1">
              <a:spcBef>
                <a:spcPct val="0"/>
              </a:spcBef>
              <a:defRPr/>
            </a:pPr>
            <a:r>
              <a:rPr lang="pl-PL" altLang="it-IT" sz="1800" dirty="0"/>
              <a:t> R. Descartes, </a:t>
            </a:r>
            <a:r>
              <a:rPr lang="pl-PL" altLang="it-IT" sz="1800" i="1" dirty="0"/>
              <a:t>Zasady filozofii</a:t>
            </a:r>
            <a:r>
              <a:rPr lang="pl-PL" altLang="it-IT" sz="1800" dirty="0"/>
              <a:t>, przeł. z oryginału łacińskiego Izydora Dąbska, PWN Warszawa, 1960; Antyk, Kęty, 2001. </a:t>
            </a:r>
            <a:endParaRPr lang="it-IT" altLang="it-IT" sz="1800" dirty="0"/>
          </a:p>
          <a:p>
            <a:pPr eaLnBrk="1" hangingPunct="1">
              <a:spcBef>
                <a:spcPct val="0"/>
              </a:spcBef>
              <a:defRPr/>
            </a:pPr>
            <a:endParaRPr lang="pl-PL" altLang="it-IT" sz="1800" i="1" dirty="0"/>
          </a:p>
          <a:p>
            <a:pPr eaLnBrk="1" hangingPunct="1">
              <a:spcBef>
                <a:spcPct val="0"/>
              </a:spcBef>
              <a:buFontTx/>
              <a:buNone/>
              <a:defRPr/>
            </a:pPr>
            <a:r>
              <a:rPr lang="pl-PL" altLang="it-IT" sz="1800" i="1" dirty="0"/>
              <a:t>* </a:t>
            </a:r>
            <a:r>
              <a:rPr lang="pl-PL" altLang="it-IT" sz="1800" dirty="0"/>
              <a:t>Pełny tytuł oryginału: </a:t>
            </a:r>
            <a:r>
              <a:rPr lang="pl-PL" altLang="it-IT" sz="1800" i="1" dirty="0" err="1"/>
              <a:t>Renati</a:t>
            </a:r>
            <a:r>
              <a:rPr lang="pl-PL" altLang="it-IT" sz="1800" i="1" dirty="0"/>
              <a:t> Des </a:t>
            </a:r>
            <a:r>
              <a:rPr lang="pl-PL" altLang="it-IT" sz="1800" i="1" dirty="0" err="1"/>
              <a:t>Cartes</a:t>
            </a:r>
            <a:r>
              <a:rPr lang="pl-PL" altLang="it-IT" sz="1800" i="1" dirty="0"/>
              <a:t> </a:t>
            </a:r>
            <a:r>
              <a:rPr lang="pl-PL" altLang="it-IT" sz="1800" i="1" dirty="0" err="1"/>
              <a:t>meditationes</a:t>
            </a:r>
            <a:r>
              <a:rPr lang="pl-PL" altLang="it-IT" sz="1800" i="1" dirty="0"/>
              <a:t> de prima </a:t>
            </a:r>
            <a:r>
              <a:rPr lang="pl-PL" altLang="it-IT" sz="1800" i="1" dirty="0" err="1"/>
              <a:t>philosophia</a:t>
            </a:r>
            <a:r>
              <a:rPr lang="pl-PL" altLang="it-IT" sz="1800" i="1" dirty="0"/>
              <a:t>, in </a:t>
            </a:r>
            <a:r>
              <a:rPr lang="pl-PL" altLang="it-IT" sz="1800" i="1" dirty="0" err="1"/>
              <a:t>quibus</a:t>
            </a:r>
            <a:r>
              <a:rPr lang="pl-PL" altLang="it-IT" sz="1800" i="1" dirty="0"/>
              <a:t> Dei </a:t>
            </a:r>
            <a:r>
              <a:rPr lang="pl-PL" altLang="it-IT" sz="1800" i="1" dirty="0" err="1"/>
              <a:t>existencia</a:t>
            </a:r>
            <a:r>
              <a:rPr lang="pl-PL" altLang="it-IT" sz="1800" i="1" dirty="0"/>
              <a:t>, </a:t>
            </a:r>
            <a:r>
              <a:rPr lang="it-IT" altLang="it-IT" sz="1800" i="1" dirty="0"/>
              <a:t>&amp; </a:t>
            </a:r>
            <a:r>
              <a:rPr lang="it-IT" altLang="it-IT" sz="1800" i="1" dirty="0" err="1"/>
              <a:t>animae</a:t>
            </a:r>
            <a:r>
              <a:rPr lang="it-IT" altLang="it-IT" sz="1800" i="1" dirty="0"/>
              <a:t> </a:t>
            </a:r>
            <a:r>
              <a:rPr lang="it-IT" altLang="it-IT" sz="1800" i="1" dirty="0" err="1"/>
              <a:t>humanae</a:t>
            </a:r>
            <a:r>
              <a:rPr lang="it-IT" altLang="it-IT" sz="1800" i="1" dirty="0"/>
              <a:t> à </a:t>
            </a:r>
            <a:r>
              <a:rPr lang="it-IT" altLang="it-IT" sz="1800" i="1" dirty="0" err="1"/>
              <a:t>corpore</a:t>
            </a:r>
            <a:r>
              <a:rPr lang="it-IT" altLang="it-IT" sz="1800" i="1" dirty="0"/>
              <a:t> </a:t>
            </a:r>
            <a:r>
              <a:rPr lang="it-IT" altLang="it-IT" sz="1800" i="1" dirty="0" err="1"/>
              <a:t>distinctio</a:t>
            </a:r>
            <a:r>
              <a:rPr lang="it-IT" altLang="it-IT" sz="1800" i="1" dirty="0"/>
              <a:t> </a:t>
            </a:r>
            <a:r>
              <a:rPr lang="it-IT" altLang="it-IT" sz="1800" i="1" dirty="0" err="1"/>
              <a:t>demonstratur</a:t>
            </a:r>
            <a:r>
              <a:rPr lang="it-IT" altLang="it-IT" sz="1800" i="1" dirty="0"/>
              <a:t>, </a:t>
            </a:r>
            <a:r>
              <a:rPr lang="it-IT" altLang="it-IT" sz="1800" i="1" dirty="0" err="1"/>
              <a:t>his</a:t>
            </a:r>
            <a:r>
              <a:rPr lang="it-IT" altLang="it-IT" sz="1800" i="1" dirty="0"/>
              <a:t> </a:t>
            </a:r>
            <a:r>
              <a:rPr lang="it-IT" altLang="it-IT" sz="1800" i="1" dirty="0" err="1"/>
              <a:t>adjunctae</a:t>
            </a:r>
            <a:r>
              <a:rPr lang="it-IT" altLang="it-IT" sz="1800" i="1" dirty="0"/>
              <a:t> </a:t>
            </a:r>
            <a:r>
              <a:rPr lang="it-IT" altLang="it-IT" sz="1800" i="1" dirty="0" err="1"/>
              <a:t>sunt</a:t>
            </a:r>
            <a:r>
              <a:rPr lang="it-IT" altLang="it-IT" sz="1800" i="1" dirty="0"/>
              <a:t> </a:t>
            </a:r>
            <a:r>
              <a:rPr lang="it-IT" altLang="it-IT" sz="1800" i="1" dirty="0" err="1"/>
              <a:t>variae</a:t>
            </a:r>
            <a:r>
              <a:rPr lang="it-IT" altLang="it-IT" sz="1800" i="1" dirty="0"/>
              <a:t> </a:t>
            </a:r>
            <a:r>
              <a:rPr lang="it-IT" altLang="it-IT" sz="1800" i="1" dirty="0" err="1"/>
              <a:t>obiectiones</a:t>
            </a:r>
            <a:r>
              <a:rPr lang="it-IT" altLang="it-IT" sz="1800" i="1" dirty="0"/>
              <a:t> </a:t>
            </a:r>
            <a:r>
              <a:rPr lang="it-IT" altLang="it-IT" sz="1800" i="1" dirty="0" err="1"/>
              <a:t>doctorum</a:t>
            </a:r>
            <a:r>
              <a:rPr lang="it-IT" altLang="it-IT" sz="1800" i="1" dirty="0"/>
              <a:t> </a:t>
            </a:r>
            <a:r>
              <a:rPr lang="it-IT" altLang="it-IT" sz="1800" i="1" dirty="0" err="1"/>
              <a:t>vivorum</a:t>
            </a:r>
            <a:r>
              <a:rPr lang="it-IT" altLang="it-IT" sz="1800" i="1" dirty="0"/>
              <a:t> in </a:t>
            </a:r>
            <a:r>
              <a:rPr lang="it-IT" altLang="it-IT" sz="1800" i="1" dirty="0" err="1"/>
              <a:t>istas</a:t>
            </a:r>
            <a:r>
              <a:rPr lang="it-IT" altLang="it-IT" sz="1800" i="1" dirty="0"/>
              <a:t> de Deo &amp; anima </a:t>
            </a:r>
            <a:r>
              <a:rPr lang="it-IT" altLang="it-IT" sz="1800" i="1" dirty="0" err="1"/>
              <a:t>demostrationes</a:t>
            </a:r>
            <a:r>
              <a:rPr lang="it-IT" altLang="it-IT" sz="1800" i="1" dirty="0"/>
              <a:t>; </a:t>
            </a:r>
            <a:r>
              <a:rPr lang="it-IT" altLang="it-IT" sz="1800" i="1" dirty="0" err="1"/>
              <a:t>cum</a:t>
            </a:r>
            <a:r>
              <a:rPr lang="it-IT" altLang="it-IT" sz="1800" i="1" dirty="0"/>
              <a:t> </a:t>
            </a:r>
            <a:r>
              <a:rPr lang="it-IT" altLang="it-IT" sz="1800" i="1" dirty="0" err="1"/>
              <a:t>responinibus</a:t>
            </a:r>
            <a:r>
              <a:rPr lang="it-IT" altLang="it-IT" sz="1800" i="1" dirty="0"/>
              <a:t> </a:t>
            </a:r>
            <a:r>
              <a:rPr lang="it-IT" altLang="it-IT" sz="1800" i="1" dirty="0" err="1"/>
              <a:t>auctoris</a:t>
            </a:r>
            <a:r>
              <a:rPr lang="it-IT" altLang="it-IT" sz="1800" i="1" dirty="0"/>
              <a:t>. </a:t>
            </a:r>
            <a:r>
              <a:rPr lang="it-IT" altLang="it-IT" sz="1800" dirty="0"/>
              <a:t>Amsterdam, 1641</a:t>
            </a:r>
            <a:endParaRPr lang="pl-PL" altLang="it-IT" sz="1800" dirty="0"/>
          </a:p>
          <a:p>
            <a:pPr eaLnBrk="1" hangingPunct="1">
              <a:spcBef>
                <a:spcPct val="0"/>
              </a:spcBef>
              <a:buFontTx/>
              <a:buNone/>
              <a:defRPr/>
            </a:pPr>
            <a:endParaRPr lang="pl-PL" altLang="it-IT" sz="1800" i="1" dirty="0"/>
          </a:p>
          <a:p>
            <a:pPr eaLnBrk="1" hangingPunct="1">
              <a:spcBef>
                <a:spcPct val="0"/>
              </a:spcBef>
              <a:buFontTx/>
              <a:buNone/>
              <a:defRPr/>
            </a:pPr>
            <a:r>
              <a:rPr lang="it-IT" altLang="en-US" sz="1800" dirty="0">
                <a:solidFill>
                  <a:schemeClr val="tx2"/>
                </a:solidFill>
                <a:cs typeface="Times New Roman" panose="02020603050405020304" pitchFamily="18" charset="0"/>
              </a:rPr>
              <a:t> </a:t>
            </a:r>
            <a:r>
              <a:rPr lang="pl-PL" altLang="en-US" sz="1800" dirty="0">
                <a:solidFill>
                  <a:schemeClr val="tx2"/>
                </a:solidFill>
                <a:cs typeface="Times New Roman" panose="02020603050405020304" pitchFamily="18" charset="0"/>
              </a:rPr>
              <a:t>B. Pascal, </a:t>
            </a:r>
            <a:r>
              <a:rPr lang="pl-PL" altLang="en-US" sz="1800" i="1" dirty="0">
                <a:solidFill>
                  <a:schemeClr val="tx2"/>
                </a:solidFill>
                <a:cs typeface="Times New Roman" panose="02020603050405020304" pitchFamily="18" charset="0"/>
              </a:rPr>
              <a:t>Myśli</a:t>
            </a:r>
            <a:r>
              <a:rPr lang="pl-PL" altLang="en-US" sz="1800" dirty="0">
                <a:solidFill>
                  <a:schemeClr val="tx2"/>
                </a:solidFill>
                <a:cs typeface="Times New Roman" panose="02020603050405020304" pitchFamily="18" charset="0"/>
              </a:rPr>
              <a:t>, przekł. T. Żeleńskiego (Boya), Inst. Wyd. PAX, Warszawa 1952</a:t>
            </a:r>
          </a:p>
          <a:p>
            <a:pPr eaLnBrk="1" hangingPunct="1">
              <a:spcBef>
                <a:spcPct val="0"/>
              </a:spcBef>
              <a:buNone/>
              <a:defRPr/>
            </a:pPr>
            <a:endParaRPr lang="pl-PL" sz="1800" i="1" dirty="0">
              <a:solidFill>
                <a:schemeClr val="tx2"/>
              </a:solidFill>
              <a:cs typeface="Times New Roman" panose="02020603050405020304" pitchFamily="18" charset="0"/>
            </a:endParaRPr>
          </a:p>
          <a:p>
            <a:pPr eaLnBrk="1" hangingPunct="1">
              <a:spcBef>
                <a:spcPct val="0"/>
              </a:spcBef>
              <a:buNone/>
              <a:defRPr/>
            </a:pPr>
            <a:r>
              <a:rPr lang="pl-PL" sz="1800" dirty="0"/>
              <a:t>Michał Zembrzuski, </a:t>
            </a:r>
            <a:r>
              <a:rPr lang="pl-PL" sz="1800" i="1" dirty="0"/>
              <a:t>Od zmysłu wspólnego do pamięci i przypominania. Koncepcja zmysłów wewnętrznych w teorii poznania św. Tomasza z Akwinu</a:t>
            </a:r>
            <a:r>
              <a:rPr lang="pl-PL" sz="1800" dirty="0"/>
              <a:t>, </a:t>
            </a:r>
            <a:r>
              <a:rPr lang="pl-PL" sz="1800" dirty="0" err="1"/>
              <a:t>Campidoglio</a:t>
            </a:r>
            <a:r>
              <a:rPr lang="pl-PL" sz="1800" dirty="0"/>
              <a:t>, Warszawa 2015</a:t>
            </a:r>
            <a:endParaRPr lang="en-US" sz="1800" dirty="0"/>
          </a:p>
          <a:p>
            <a:pPr eaLnBrk="1" hangingPunct="1">
              <a:spcBef>
                <a:spcPct val="0"/>
              </a:spcBef>
              <a:buFontTx/>
              <a:buNone/>
              <a:defRPr/>
            </a:pPr>
            <a:endParaRPr lang="pl-PL" altLang="it-IT" sz="1800" i="1" dirty="0"/>
          </a:p>
          <a:p>
            <a:pPr eaLnBrk="1" hangingPunct="1">
              <a:spcBef>
                <a:spcPct val="0"/>
              </a:spcBef>
              <a:buFontTx/>
              <a:buNone/>
              <a:defRPr/>
            </a:pPr>
            <a:endParaRPr lang="pl-PL" altLang="it-IT" sz="1800" i="1" dirty="0"/>
          </a:p>
          <a:p>
            <a:pPr eaLnBrk="1" hangingPunct="1">
              <a:spcBef>
                <a:spcPct val="0"/>
              </a:spcBef>
              <a:defRPr/>
            </a:pPr>
            <a:endParaRPr lang="pl-PL" altLang="it-IT" sz="1800" i="1" dirty="0"/>
          </a:p>
          <a:p>
            <a:pPr eaLnBrk="1" hangingPunct="1">
              <a:spcBef>
                <a:spcPct val="0"/>
              </a:spcBef>
              <a:defRPr/>
            </a:pPr>
            <a:endParaRPr lang="en-AU" altLang="it-IT"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A5B321E-5F2F-4CDA-C0C1-71BA96D6E6A7}"/>
              </a:ext>
            </a:extLst>
          </p:cNvPr>
          <p:cNvSpPr>
            <a:spLocks noGrp="1" noChangeArrowheads="1"/>
          </p:cNvSpPr>
          <p:nvPr>
            <p:ph type="title"/>
          </p:nvPr>
        </p:nvSpPr>
        <p:spPr/>
        <p:txBody>
          <a:bodyPr/>
          <a:lstStyle/>
          <a:p>
            <a:pPr algn="l" eaLnBrk="1" hangingPunct="1"/>
            <a:r>
              <a:rPr lang="pl-PL" altLang="it-IT" sz="4000"/>
              <a:t>Descartes: physics, </a:t>
            </a:r>
            <a:br>
              <a:rPr lang="pl-PL" altLang="it-IT" sz="4000"/>
            </a:br>
            <a:r>
              <a:rPr lang="pl-PL" altLang="it-IT" sz="4000"/>
              <a:t>mathematics, epistemology</a:t>
            </a:r>
            <a:endParaRPr lang="en-AU" altLang="it-IT" sz="4000"/>
          </a:p>
        </p:txBody>
      </p:sp>
      <p:sp>
        <p:nvSpPr>
          <p:cNvPr id="38915" name="Rectangle 3">
            <a:extLst>
              <a:ext uri="{FF2B5EF4-FFF2-40B4-BE49-F238E27FC236}">
                <a16:creationId xmlns:a16="http://schemas.microsoft.com/office/drawing/2014/main" id="{863CD084-FC64-E952-9636-FF1E13A55D08}"/>
              </a:ext>
            </a:extLst>
          </p:cNvPr>
          <p:cNvSpPr>
            <a:spLocks noGrp="1" noChangeArrowheads="1"/>
          </p:cNvSpPr>
          <p:nvPr>
            <p:ph type="body" idx="1"/>
          </p:nvPr>
        </p:nvSpPr>
        <p:spPr>
          <a:xfrm>
            <a:off x="323850" y="1484313"/>
            <a:ext cx="7704138" cy="2765425"/>
          </a:xfrm>
        </p:spPr>
        <p:txBody>
          <a:bodyPr/>
          <a:lstStyle/>
          <a:p>
            <a:pPr eaLnBrk="1" hangingPunct="1">
              <a:lnSpc>
                <a:spcPct val="80000"/>
              </a:lnSpc>
            </a:pPr>
            <a:r>
              <a:rPr lang="en-AU" altLang="it-IT" sz="2400"/>
              <a:t>First formulations of three laws of </a:t>
            </a:r>
          </a:p>
          <a:p>
            <a:pPr eaLnBrk="1" hangingPunct="1">
              <a:lnSpc>
                <a:spcPct val="80000"/>
              </a:lnSpc>
              <a:buFontTx/>
              <a:buNone/>
            </a:pPr>
            <a:r>
              <a:rPr lang="en-AU" altLang="it-IT" sz="2400"/>
              <a:t>mechanics (before Newton)</a:t>
            </a:r>
          </a:p>
          <a:p>
            <a:pPr eaLnBrk="1" hangingPunct="1">
              <a:lnSpc>
                <a:spcPct val="80000"/>
              </a:lnSpc>
            </a:pPr>
            <a:r>
              <a:rPr lang="en-AU" altLang="it-IT" sz="2400"/>
              <a:t>Ligth refraction </a:t>
            </a:r>
          </a:p>
          <a:p>
            <a:pPr eaLnBrk="1" hangingPunct="1">
              <a:lnSpc>
                <a:spcPct val="80000"/>
              </a:lnSpc>
              <a:buFontTx/>
              <a:buNone/>
            </a:pPr>
            <a:r>
              <a:rPr lang="en-AU" altLang="it-IT" sz="2400"/>
              <a:t>and   rainbow</a:t>
            </a:r>
          </a:p>
          <a:p>
            <a:pPr eaLnBrk="1" hangingPunct="1">
              <a:lnSpc>
                <a:spcPct val="80000"/>
              </a:lnSpc>
            </a:pPr>
            <a:r>
              <a:rPr lang="en-AU" altLang="it-IT" sz="2400"/>
              <a:t>Magnetic interactions</a:t>
            </a:r>
          </a:p>
          <a:p>
            <a:pPr eaLnBrk="1" hangingPunct="1">
              <a:lnSpc>
                <a:spcPct val="80000"/>
              </a:lnSpc>
            </a:pPr>
            <a:r>
              <a:rPr lang="en-AU" altLang="it-IT" sz="2400"/>
              <a:t>Analytical geometry</a:t>
            </a:r>
          </a:p>
        </p:txBody>
      </p:sp>
      <p:pic>
        <p:nvPicPr>
          <p:cNvPr id="38916" name="Picture 4">
            <a:extLst>
              <a:ext uri="{FF2B5EF4-FFF2-40B4-BE49-F238E27FC236}">
                <a16:creationId xmlns:a16="http://schemas.microsoft.com/office/drawing/2014/main" id="{08DEAAC4-3E97-A4B1-99AB-7CA302496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2276475"/>
            <a:ext cx="44259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7" name="Rectangle 5">
            <a:extLst>
              <a:ext uri="{FF2B5EF4-FFF2-40B4-BE49-F238E27FC236}">
                <a16:creationId xmlns:a16="http://schemas.microsoft.com/office/drawing/2014/main" id="{07C846DA-CD5A-8BCA-E02C-26C7B61E825D}"/>
              </a:ext>
            </a:extLst>
          </p:cNvPr>
          <p:cNvSpPr>
            <a:spLocks noChangeArrowheads="1"/>
          </p:cNvSpPr>
          <p:nvPr/>
        </p:nvSpPr>
        <p:spPr bwMode="auto">
          <a:xfrm>
            <a:off x="323850" y="4292600"/>
            <a:ext cx="471646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b="1"/>
              <a:t>OECD: AHELO (2012) </a:t>
            </a:r>
          </a:p>
          <a:p>
            <a:pPr eaLnBrk="1" hangingPunct="1">
              <a:spcBef>
                <a:spcPct val="0"/>
              </a:spcBef>
              <a:buFontTx/>
              <a:buNone/>
            </a:pPr>
            <a:r>
              <a:rPr lang="en-AU" altLang="it-IT" sz="2000" b="1"/>
              <a:t>Generic skills common</a:t>
            </a:r>
            <a:endParaRPr lang="pl-PL" altLang="it-IT" sz="2000" b="1"/>
          </a:p>
          <a:p>
            <a:pPr eaLnBrk="1" hangingPunct="1">
              <a:spcBef>
                <a:spcPct val="0"/>
              </a:spcBef>
              <a:buFontTx/>
              <a:buNone/>
            </a:pPr>
            <a:r>
              <a:rPr lang="en-AU" altLang="it-IT" sz="2000"/>
              <a:t>to all students, such as:</a:t>
            </a:r>
          </a:p>
          <a:p>
            <a:pPr eaLnBrk="1" hangingPunct="1">
              <a:spcBef>
                <a:spcPct val="0"/>
              </a:spcBef>
              <a:buFontTx/>
              <a:buNone/>
            </a:pPr>
            <a:r>
              <a:rPr lang="en-AU" altLang="it-IT" sz="2000"/>
              <a:t>Critical thinking</a:t>
            </a:r>
          </a:p>
          <a:p>
            <a:pPr eaLnBrk="1" hangingPunct="1">
              <a:spcBef>
                <a:spcPct val="0"/>
              </a:spcBef>
              <a:buFontTx/>
              <a:buNone/>
            </a:pPr>
            <a:r>
              <a:rPr lang="en-AU" altLang="it-IT" sz="2000"/>
              <a:t>Analytical reasoning</a:t>
            </a:r>
          </a:p>
          <a:p>
            <a:pPr eaLnBrk="1" hangingPunct="1">
              <a:spcBef>
                <a:spcPct val="0"/>
              </a:spcBef>
              <a:buFontTx/>
              <a:buNone/>
            </a:pPr>
            <a:r>
              <a:rPr lang="en-AU" altLang="it-IT" sz="2000"/>
              <a:t>Problem-solving</a:t>
            </a:r>
          </a:p>
          <a:p>
            <a:pPr eaLnBrk="1" hangingPunct="1">
              <a:spcBef>
                <a:spcPct val="0"/>
              </a:spcBef>
              <a:buFontTx/>
              <a:buNone/>
            </a:pPr>
            <a:r>
              <a:rPr lang="en-AU" altLang="it-IT" sz="2000"/>
              <a:t>Written Communication</a:t>
            </a:r>
          </a:p>
        </p:txBody>
      </p:sp>
      <p:pic>
        <p:nvPicPr>
          <p:cNvPr id="38918" name="Picture 7">
            <a:extLst>
              <a:ext uri="{FF2B5EF4-FFF2-40B4-BE49-F238E27FC236}">
                <a16:creationId xmlns:a16="http://schemas.microsoft.com/office/drawing/2014/main" id="{3F626F37-B480-3260-6EED-426484645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260350"/>
            <a:ext cx="23764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Line 8">
            <a:extLst>
              <a:ext uri="{FF2B5EF4-FFF2-40B4-BE49-F238E27FC236}">
                <a16:creationId xmlns:a16="http://schemas.microsoft.com/office/drawing/2014/main" id="{7BBFD370-140A-B056-41EE-1A79A0FDD95D}"/>
              </a:ext>
            </a:extLst>
          </p:cNvPr>
          <p:cNvSpPr>
            <a:spLocks noChangeShapeType="1"/>
          </p:cNvSpPr>
          <p:nvPr/>
        </p:nvSpPr>
        <p:spPr bwMode="auto">
          <a:xfrm>
            <a:off x="4859338" y="2674938"/>
            <a:ext cx="1368425"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9">
            <a:extLst>
              <a:ext uri="{FF2B5EF4-FFF2-40B4-BE49-F238E27FC236}">
                <a16:creationId xmlns:a16="http://schemas.microsoft.com/office/drawing/2014/main" id="{EB23602B-592E-34E5-7B4A-35FF3AC6A420}"/>
              </a:ext>
            </a:extLst>
          </p:cNvPr>
          <p:cNvSpPr>
            <a:spLocks noChangeShapeType="1"/>
          </p:cNvSpPr>
          <p:nvPr/>
        </p:nvSpPr>
        <p:spPr bwMode="auto">
          <a:xfrm>
            <a:off x="6372225" y="4005263"/>
            <a:ext cx="1368425"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10">
            <a:extLst>
              <a:ext uri="{FF2B5EF4-FFF2-40B4-BE49-F238E27FC236}">
                <a16:creationId xmlns:a16="http://schemas.microsoft.com/office/drawing/2014/main" id="{93B5DD46-B12B-B622-267C-E921AA886F45}"/>
              </a:ext>
            </a:extLst>
          </p:cNvPr>
          <p:cNvSpPr>
            <a:spLocks noChangeShapeType="1"/>
          </p:cNvSpPr>
          <p:nvPr/>
        </p:nvSpPr>
        <p:spPr bwMode="auto">
          <a:xfrm>
            <a:off x="7235825" y="4775200"/>
            <a:ext cx="1368425"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1">
            <a:extLst>
              <a:ext uri="{FF2B5EF4-FFF2-40B4-BE49-F238E27FC236}">
                <a16:creationId xmlns:a16="http://schemas.microsoft.com/office/drawing/2014/main" id="{129A3EC5-02CF-C35C-8D91-5D1200BD93FD}"/>
              </a:ext>
            </a:extLst>
          </p:cNvPr>
          <p:cNvSpPr>
            <a:spLocks noChangeShapeType="1"/>
          </p:cNvSpPr>
          <p:nvPr/>
        </p:nvSpPr>
        <p:spPr bwMode="auto">
          <a:xfrm>
            <a:off x="6126163" y="6524625"/>
            <a:ext cx="1368425"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9172-54F5-7158-9E2B-FCC1A15DB2B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FB58300-DE91-1298-32B0-A96481EDA6C0}"/>
              </a:ext>
            </a:extLst>
          </p:cNvPr>
          <p:cNvSpPr>
            <a:spLocks noGrp="1"/>
          </p:cNvSpPr>
          <p:nvPr>
            <p:ph type="title"/>
          </p:nvPr>
        </p:nvSpPr>
        <p:spPr/>
        <p:txBody>
          <a:bodyPr/>
          <a:lstStyle/>
          <a:p>
            <a:r>
              <a:rPr lang="pl-PL" sz="3600" dirty="0"/>
              <a:t>„Rozprawa o metodzie”</a:t>
            </a:r>
            <a:endParaRPr lang="en-US" sz="3600" dirty="0"/>
          </a:p>
        </p:txBody>
      </p:sp>
      <p:sp>
        <p:nvSpPr>
          <p:cNvPr id="3" name="pole tekstowe 2">
            <a:extLst>
              <a:ext uri="{FF2B5EF4-FFF2-40B4-BE49-F238E27FC236}">
                <a16:creationId xmlns:a16="http://schemas.microsoft.com/office/drawing/2014/main" id="{3A5D7B73-55AB-FDC4-B9C3-C7E2C3809937}"/>
              </a:ext>
            </a:extLst>
          </p:cNvPr>
          <p:cNvSpPr txBox="1"/>
          <p:nvPr/>
        </p:nvSpPr>
        <p:spPr>
          <a:xfrm>
            <a:off x="323528" y="1556792"/>
            <a:ext cx="8712967" cy="4555093"/>
          </a:xfrm>
          <a:prstGeom prst="rect">
            <a:avLst/>
          </a:prstGeom>
          <a:noFill/>
        </p:spPr>
        <p:txBody>
          <a:bodyPr wrap="square" rtlCol="0">
            <a:spAutoFit/>
          </a:bodyPr>
          <a:lstStyle/>
          <a:p>
            <a:pPr>
              <a:spcAft>
                <a:spcPts val="600"/>
              </a:spcAft>
            </a:pPr>
            <a:r>
              <a:rPr lang="pl-PL" sz="2000" dirty="0"/>
              <a:t>Jeśli ta rozprawa wydaje się zbyt długa, by przeczytać ją od razu, można ją podzielić na sześć części. </a:t>
            </a:r>
          </a:p>
          <a:p>
            <a:pPr>
              <a:spcAft>
                <a:spcPts val="600"/>
              </a:spcAft>
            </a:pPr>
            <a:r>
              <a:rPr lang="pl-PL" sz="2000" dirty="0"/>
              <a:t>W pierwszej znajdziemy kilka rozważań na temat nauk. </a:t>
            </a:r>
          </a:p>
          <a:p>
            <a:pPr>
              <a:spcAft>
                <a:spcPts val="600"/>
              </a:spcAft>
            </a:pPr>
            <a:r>
              <a:rPr lang="pl-PL" sz="2000" dirty="0"/>
              <a:t>W drugiej główne zasady metody, której poszukiwał autor. </a:t>
            </a:r>
          </a:p>
          <a:p>
            <a:pPr>
              <a:spcAft>
                <a:spcPts val="600"/>
              </a:spcAft>
            </a:pPr>
            <a:r>
              <a:rPr lang="pl-PL" sz="2000" dirty="0"/>
              <a:t>W trzeciej kilka zasad moralności, które wywnioskował z tej metody. </a:t>
            </a:r>
          </a:p>
          <a:p>
            <a:pPr>
              <a:spcAft>
                <a:spcPts val="600"/>
              </a:spcAft>
            </a:pPr>
            <a:r>
              <a:rPr lang="pl-PL" sz="2000" dirty="0"/>
              <a:t>W czwartej – argumenty, za pomocą których </a:t>
            </a:r>
            <a:r>
              <a:rPr lang="pl-PL" sz="2000" u="sng" dirty="0"/>
              <a:t>dowodzi on istnienia Boga </a:t>
            </a:r>
            <a:r>
              <a:rPr lang="pl-PL" sz="2000" dirty="0"/>
              <a:t>i duszy człowieka, które są fundamentem jego metafizyki. </a:t>
            </a:r>
          </a:p>
          <a:p>
            <a:pPr>
              <a:spcAft>
                <a:spcPts val="600"/>
              </a:spcAft>
            </a:pPr>
            <a:r>
              <a:rPr lang="pl-PL" sz="2000" dirty="0"/>
              <a:t>W piątej - szereg zagadnień fizycznych, które badał, w szczególności </a:t>
            </a:r>
            <a:r>
              <a:rPr lang="pl-PL" sz="2000" u="sng" dirty="0"/>
              <a:t>wyjaśnienie ruchu serca </a:t>
            </a:r>
            <a:r>
              <a:rPr lang="pl-PL" sz="2000" dirty="0"/>
              <a:t>i niektórych innych trudności medycyny, a także różnica między duszą naszą a duszą zwierząt. </a:t>
            </a:r>
          </a:p>
          <a:p>
            <a:pPr>
              <a:spcAft>
                <a:spcPts val="600"/>
              </a:spcAft>
            </a:pPr>
            <a:r>
              <a:rPr lang="pl-PL" sz="2000" dirty="0"/>
              <a:t>W ostatniej - rzeczy, które jego zdaniem są konieczne, aby posunąć się naprzód w badaniach nad przyrodą w większym stopniu, niż to zostało zrobione, oraz motywy, które skłoniły autora do napisania tego dzieła.</a:t>
            </a:r>
            <a:endParaRPr lang="en-US" sz="2000" dirty="0"/>
          </a:p>
        </p:txBody>
      </p:sp>
      <p:sp>
        <p:nvSpPr>
          <p:cNvPr id="5" name="pole tekstowe 4">
            <a:extLst>
              <a:ext uri="{FF2B5EF4-FFF2-40B4-BE49-F238E27FC236}">
                <a16:creationId xmlns:a16="http://schemas.microsoft.com/office/drawing/2014/main" id="{CAF1FAF3-B8A7-D829-3622-8B32CC1C9FC3}"/>
              </a:ext>
            </a:extLst>
          </p:cNvPr>
          <p:cNvSpPr txBox="1"/>
          <p:nvPr/>
        </p:nvSpPr>
        <p:spPr>
          <a:xfrm>
            <a:off x="125760" y="6414085"/>
            <a:ext cx="8190656" cy="338554"/>
          </a:xfrm>
          <a:prstGeom prst="rect">
            <a:avLst/>
          </a:prstGeom>
          <a:noFill/>
        </p:spPr>
        <p:txBody>
          <a:bodyPr wrap="square">
            <a:spAutoFit/>
          </a:bodyPr>
          <a:lstStyle/>
          <a:p>
            <a:r>
              <a:rPr lang="en-US" sz="1600" dirty="0">
                <a:hlinkClick r:id="rId2"/>
              </a:rPr>
              <a:t>https://www.filosofico.net/cartesiodiscorsometodo.pdf</a:t>
            </a:r>
            <a:r>
              <a:rPr lang="pl-PL" sz="1600" dirty="0"/>
              <a:t>, tłum. z włoskiego GK</a:t>
            </a:r>
            <a:endParaRPr lang="en-US" sz="1600" dirty="0"/>
          </a:p>
        </p:txBody>
      </p:sp>
    </p:spTree>
    <p:extLst>
      <p:ext uri="{BB962C8B-B14F-4D97-AF65-F5344CB8AC3E}">
        <p14:creationId xmlns:p14="http://schemas.microsoft.com/office/powerpoint/2010/main" val="149369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F1CA-639F-C41D-B9E9-98A72DA6E04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F2133D0-6C91-E61E-4CDD-CB41F50E97BB}"/>
              </a:ext>
            </a:extLst>
          </p:cNvPr>
          <p:cNvSpPr>
            <a:spLocks noGrp="1"/>
          </p:cNvSpPr>
          <p:nvPr>
            <p:ph type="title"/>
          </p:nvPr>
        </p:nvSpPr>
        <p:spPr/>
        <p:txBody>
          <a:bodyPr/>
          <a:lstStyle/>
          <a:p>
            <a:r>
              <a:rPr lang="pl-PL" sz="3600" dirty="0"/>
              <a:t>„Rozprawa o metodzie”</a:t>
            </a:r>
            <a:endParaRPr lang="en-US" sz="3600" dirty="0"/>
          </a:p>
        </p:txBody>
      </p:sp>
      <p:sp>
        <p:nvSpPr>
          <p:cNvPr id="3" name="pole tekstowe 2">
            <a:extLst>
              <a:ext uri="{FF2B5EF4-FFF2-40B4-BE49-F238E27FC236}">
                <a16:creationId xmlns:a16="http://schemas.microsoft.com/office/drawing/2014/main" id="{880D0959-DE6F-21CB-0550-0547C4B77315}"/>
              </a:ext>
            </a:extLst>
          </p:cNvPr>
          <p:cNvSpPr txBox="1"/>
          <p:nvPr/>
        </p:nvSpPr>
        <p:spPr>
          <a:xfrm>
            <a:off x="323528" y="1556792"/>
            <a:ext cx="8712967" cy="3893374"/>
          </a:xfrm>
          <a:prstGeom prst="rect">
            <a:avLst/>
          </a:prstGeom>
          <a:noFill/>
        </p:spPr>
        <p:txBody>
          <a:bodyPr wrap="square" rtlCol="0">
            <a:spAutoFit/>
          </a:bodyPr>
          <a:lstStyle/>
          <a:p>
            <a:r>
              <a:rPr lang="pl-PL" sz="1900" b="0" i="0" u="none" strike="noStrike" baseline="0" dirty="0">
                <a:latin typeface="+mj-lt"/>
              </a:rPr>
              <a:t>„Bo nie wystarcza inteligencja: najważniejsze, aby dobrze jej dobrze używać. Największe geniusze są </a:t>
            </a:r>
            <a:r>
              <a:rPr lang="pl-PL" sz="1900" dirty="0">
                <a:latin typeface="+mj-lt"/>
              </a:rPr>
              <a:t>z</a:t>
            </a:r>
            <a:r>
              <a:rPr lang="pl-PL" sz="1900" b="0" i="0" u="none" strike="noStrike" baseline="0" dirty="0">
                <a:latin typeface="+mj-lt"/>
              </a:rPr>
              <a:t>dolne do </a:t>
            </a:r>
            <a:r>
              <a:rPr lang="pl-PL" sz="1900" dirty="0">
                <a:latin typeface="+mj-lt"/>
              </a:rPr>
              <a:t>naj</a:t>
            </a:r>
            <a:r>
              <a:rPr lang="pl-PL" sz="1900" b="0" i="0" u="none" strike="noStrike" baseline="0" dirty="0">
                <a:latin typeface="+mj-lt"/>
              </a:rPr>
              <a:t>większych cnót, tak samo jak największych wady</a:t>
            </a:r>
            <a:r>
              <a:rPr lang="pl-PL" sz="1900" dirty="0">
                <a:latin typeface="+mj-lt"/>
              </a:rPr>
              <a:t>. </a:t>
            </a:r>
            <a:r>
              <a:rPr lang="pl-PL" sz="1900" b="0" i="0" u="none" strike="noStrike" baseline="0" dirty="0">
                <a:latin typeface="+mj-lt"/>
              </a:rPr>
              <a:t> A ci, którzy kroczą powoli, mogą zajść znacznie dalej, jeśli zawsze podążają </a:t>
            </a:r>
            <a:r>
              <a:rPr lang="pl-PL" sz="1900" b="0" i="0" u="sng" strike="noStrike" baseline="0" dirty="0">
                <a:latin typeface="+mj-lt"/>
              </a:rPr>
              <a:t>prostą drogą</a:t>
            </a:r>
            <a:r>
              <a:rPr lang="pl-PL" sz="1900" b="0" i="0" u="none" strike="noStrike" baseline="0" dirty="0">
                <a:latin typeface="+mj-lt"/>
              </a:rPr>
              <a:t>, niż ci, którzy biegnąc, oddalają się.” </a:t>
            </a:r>
          </a:p>
          <a:p>
            <a:endParaRPr lang="pl-PL" sz="1900" dirty="0">
              <a:latin typeface="+mj-lt"/>
            </a:endParaRPr>
          </a:p>
          <a:p>
            <a:endParaRPr lang="pl-PL" sz="1900" dirty="0">
              <a:latin typeface="+mj-lt"/>
            </a:endParaRPr>
          </a:p>
          <a:p>
            <a:r>
              <a:rPr lang="pl-PL" sz="1900" dirty="0">
                <a:latin typeface="+mj-lt"/>
              </a:rPr>
              <a:t>Wł. Tatarkiewicz („O szczęściu”, Warszawa, 1939-1943)</a:t>
            </a:r>
          </a:p>
          <a:p>
            <a:r>
              <a:rPr lang="pl-PL" altLang="en-US" sz="1900" dirty="0">
                <a:latin typeface="+mj-lt"/>
              </a:rPr>
              <a:t>„Istnieją dwa style życia, dwa sposoby na szczęście: na jednej podstawie i na wielu podstawach. Sposób, który buduje na wielu, jest bardziej ludzki, ten zaś, który </a:t>
            </a:r>
            <a:r>
              <a:rPr lang="pl-PL" altLang="en-US" sz="1900" u="sng" dirty="0">
                <a:latin typeface="+mj-lt"/>
              </a:rPr>
              <a:t>buduje na jednej</a:t>
            </a:r>
            <a:r>
              <a:rPr lang="pl-PL" altLang="en-US" sz="1900" dirty="0">
                <a:latin typeface="+mj-lt"/>
              </a:rPr>
              <a:t>, jest trudniejszy, wymagający nieraz przezwyciężenia własnej natury, ale za to pewniej idący do celu.”  </a:t>
            </a:r>
          </a:p>
          <a:p>
            <a:endParaRPr lang="pl-PL" altLang="en-US" sz="1800" dirty="0">
              <a:latin typeface="+mj-lt"/>
            </a:endParaRPr>
          </a:p>
          <a:p>
            <a:endParaRPr lang="en-US" sz="2000" dirty="0"/>
          </a:p>
        </p:txBody>
      </p:sp>
      <p:sp>
        <p:nvSpPr>
          <p:cNvPr id="5" name="pole tekstowe 4">
            <a:extLst>
              <a:ext uri="{FF2B5EF4-FFF2-40B4-BE49-F238E27FC236}">
                <a16:creationId xmlns:a16="http://schemas.microsoft.com/office/drawing/2014/main" id="{F5E333D5-B3BC-7289-8408-1B248F21A2AD}"/>
              </a:ext>
            </a:extLst>
          </p:cNvPr>
          <p:cNvSpPr txBox="1"/>
          <p:nvPr/>
        </p:nvSpPr>
        <p:spPr>
          <a:xfrm>
            <a:off x="125760" y="6414085"/>
            <a:ext cx="8190656" cy="338554"/>
          </a:xfrm>
          <a:prstGeom prst="rect">
            <a:avLst/>
          </a:prstGeom>
          <a:noFill/>
        </p:spPr>
        <p:txBody>
          <a:bodyPr wrap="square">
            <a:spAutoFit/>
          </a:bodyPr>
          <a:lstStyle/>
          <a:p>
            <a:r>
              <a:rPr lang="en-US" sz="1600" dirty="0">
                <a:hlinkClick r:id="rId2"/>
              </a:rPr>
              <a:t>https://www.filosofico.net/cartesiodiscorsometodo.pdf</a:t>
            </a:r>
            <a:r>
              <a:rPr lang="pl-PL" sz="1600" dirty="0"/>
              <a:t>, tłum. z włoskiego GK</a:t>
            </a:r>
            <a:endParaRPr lang="en-US" sz="1600" dirty="0"/>
          </a:p>
        </p:txBody>
      </p:sp>
    </p:spTree>
    <p:extLst>
      <p:ext uri="{BB962C8B-B14F-4D97-AF65-F5344CB8AC3E}">
        <p14:creationId xmlns:p14="http://schemas.microsoft.com/office/powerpoint/2010/main" val="70911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8D214D2-3395-E476-A572-E59BD1D0F360}"/>
              </a:ext>
            </a:extLst>
          </p:cNvPr>
          <p:cNvSpPr>
            <a:spLocks noGrp="1" noChangeArrowheads="1"/>
          </p:cNvSpPr>
          <p:nvPr>
            <p:ph type="title"/>
          </p:nvPr>
        </p:nvSpPr>
        <p:spPr>
          <a:xfrm>
            <a:off x="457200" y="274638"/>
            <a:ext cx="8229600" cy="490537"/>
          </a:xfrm>
        </p:spPr>
        <p:txBody>
          <a:bodyPr/>
          <a:lstStyle/>
          <a:p>
            <a:pPr eaLnBrk="1" hangingPunct="1"/>
            <a:r>
              <a:rPr lang="pl-PL" altLang="it-IT" sz="3600" dirty="0">
                <a:solidFill>
                  <a:schemeClr val="accent2"/>
                </a:solidFill>
              </a:rPr>
              <a:t>„Rozprawa o metodzie” </a:t>
            </a:r>
            <a:endParaRPr lang="en-AU" altLang="it-IT" sz="3600" dirty="0">
              <a:solidFill>
                <a:schemeClr val="accent2"/>
              </a:solidFill>
            </a:endParaRPr>
          </a:p>
        </p:txBody>
      </p:sp>
      <p:sp>
        <p:nvSpPr>
          <p:cNvPr id="4100" name="Rectangle 4">
            <a:extLst>
              <a:ext uri="{FF2B5EF4-FFF2-40B4-BE49-F238E27FC236}">
                <a16:creationId xmlns:a16="http://schemas.microsoft.com/office/drawing/2014/main" id="{1437FF03-2E24-8F49-02F1-E4116114467A}"/>
              </a:ext>
            </a:extLst>
          </p:cNvPr>
          <p:cNvSpPr>
            <a:spLocks noChangeArrowheads="1"/>
          </p:cNvSpPr>
          <p:nvPr/>
        </p:nvSpPr>
        <p:spPr bwMode="auto">
          <a:xfrm>
            <a:off x="60355" y="873581"/>
            <a:ext cx="90932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pl-PL" altLang="it-IT" sz="1850" dirty="0"/>
              <a:t>„Pierwszym jest aby nie przyjmować nigdy żadnej rzeczy za prawdziwą, dopóki nie poznam jej oczywiście jako takiej: to znaczy, aby unikać starannie pośpiechu             i uprzedzenia i nie pomieszać w swoim sądzie nic, tylko, co się przedstawiło memu umysłu tak jasno: wyraźnie, iż nie będzie miał żadnej możliwości poddania tego        w wątpliwość.</a:t>
            </a:r>
          </a:p>
          <a:p>
            <a:pPr eaLnBrk="1" hangingPunct="1">
              <a:spcBef>
                <a:spcPct val="0"/>
              </a:spcBef>
              <a:spcAft>
                <a:spcPts val="600"/>
              </a:spcAft>
              <a:buFontTx/>
              <a:buNone/>
            </a:pPr>
            <a:r>
              <a:rPr lang="pl-PL" altLang="it-IT" sz="1850" dirty="0"/>
              <a:t>Drugim, aby każdą z rozpatrywanych trudności podzielić na tyle części, na ile się da i ile będzie potrzeba dla lepszego jej rozwiązania.</a:t>
            </a:r>
          </a:p>
          <a:p>
            <a:pPr eaLnBrk="1" hangingPunct="1">
              <a:spcBef>
                <a:spcPct val="0"/>
              </a:spcBef>
              <a:spcAft>
                <a:spcPts val="600"/>
              </a:spcAft>
              <a:buFontTx/>
              <a:buNone/>
            </a:pPr>
            <a:r>
              <a:rPr lang="pl-PL" altLang="it-IT" sz="1850" dirty="0"/>
              <a:t>Trzecie, aby prowadzić myśli po porządku, zaczynając od początku najprostszych i najłatwiejszych do poznania, i pomału, jak gdyby po stopniach, wstępować aż do poznania bardziej złożonych i przy czym należy przypuszczać porządek nawet między tymi, które nie tworzą naturalnego szeregu.</a:t>
            </a:r>
          </a:p>
          <a:p>
            <a:pPr eaLnBrk="1" hangingPunct="1">
              <a:spcBef>
                <a:spcPct val="0"/>
              </a:spcBef>
              <a:spcAft>
                <a:spcPts val="600"/>
              </a:spcAft>
              <a:buFontTx/>
              <a:buNone/>
            </a:pPr>
            <a:r>
              <a:rPr lang="pl-PL" altLang="it-IT" sz="1850" dirty="0"/>
              <a:t>Ostatnie, aby wszędzie czynić wyszczególnienia tak dokładnie i przeglądy tak powszechne, aby był pewny iż nic nie opuściłem</a:t>
            </a:r>
            <a:r>
              <a:rPr lang="en-AU" altLang="it-IT" sz="1850" dirty="0"/>
              <a:t>.</a:t>
            </a:r>
            <a:r>
              <a:rPr lang="pl-PL" altLang="it-IT" sz="1850" dirty="0"/>
              <a:t>” (tłum. T. Żeleński-Boy, </a:t>
            </a:r>
            <a:r>
              <a:rPr lang="pl-PL" altLang="it-IT" sz="1850" dirty="0" err="1"/>
              <a:t>Deagostini</a:t>
            </a:r>
            <a:r>
              <a:rPr lang="pl-PL" altLang="it-IT" sz="1850" dirty="0"/>
              <a:t>) </a:t>
            </a:r>
          </a:p>
          <a:p>
            <a:pPr eaLnBrk="1" hangingPunct="1">
              <a:spcBef>
                <a:spcPct val="0"/>
              </a:spcBef>
              <a:spcAft>
                <a:spcPts val="0"/>
              </a:spcAft>
              <a:buFontTx/>
              <a:buNone/>
            </a:pPr>
            <a:r>
              <a:rPr lang="pl-PL" altLang="it-IT" sz="1850" b="1" dirty="0"/>
              <a:t>AHELO (high </a:t>
            </a:r>
            <a:r>
              <a:rPr lang="pl-PL" altLang="it-IT" sz="1850" b="1" dirty="0" err="1"/>
              <a:t>education</a:t>
            </a:r>
            <a:r>
              <a:rPr lang="pl-PL" altLang="it-IT" sz="1850" b="1" dirty="0"/>
              <a:t>, UE, 2011): </a:t>
            </a:r>
          </a:p>
          <a:p>
            <a:pPr marL="342900" indent="-342900" eaLnBrk="1" hangingPunct="1">
              <a:spcBef>
                <a:spcPct val="0"/>
              </a:spcBef>
              <a:spcAft>
                <a:spcPts val="0"/>
              </a:spcAft>
              <a:buFontTx/>
              <a:buChar char="-"/>
            </a:pPr>
            <a:r>
              <a:rPr lang="pl-PL" altLang="it-IT" sz="1850" dirty="0" err="1"/>
              <a:t>critical</a:t>
            </a:r>
            <a:r>
              <a:rPr lang="pl-PL" altLang="it-IT" sz="1850" dirty="0"/>
              <a:t> </a:t>
            </a:r>
            <a:r>
              <a:rPr lang="pl-PL" altLang="it-IT" sz="1850" dirty="0" err="1"/>
              <a:t>thinking</a:t>
            </a:r>
            <a:endParaRPr lang="pl-PL" altLang="it-IT" sz="1850" dirty="0"/>
          </a:p>
          <a:p>
            <a:pPr marL="342900" indent="-342900" eaLnBrk="1" hangingPunct="1">
              <a:spcBef>
                <a:spcPct val="0"/>
              </a:spcBef>
              <a:spcAft>
                <a:spcPts val="0"/>
              </a:spcAft>
              <a:buFontTx/>
              <a:buChar char="-"/>
            </a:pPr>
            <a:r>
              <a:rPr lang="pl-PL" altLang="it-IT" sz="1850" dirty="0" err="1"/>
              <a:t>analitical</a:t>
            </a:r>
            <a:r>
              <a:rPr lang="pl-PL" altLang="it-IT" sz="1850" dirty="0"/>
              <a:t> </a:t>
            </a:r>
            <a:r>
              <a:rPr lang="pl-PL" altLang="it-IT" sz="1850" dirty="0" err="1"/>
              <a:t>reasoning</a:t>
            </a:r>
            <a:r>
              <a:rPr lang="pl-PL" altLang="it-IT" sz="1850" dirty="0"/>
              <a:t> </a:t>
            </a:r>
          </a:p>
          <a:p>
            <a:pPr marL="342900" indent="-342900" eaLnBrk="1" hangingPunct="1">
              <a:spcBef>
                <a:spcPct val="0"/>
              </a:spcBef>
              <a:spcAft>
                <a:spcPts val="0"/>
              </a:spcAft>
              <a:buFontTx/>
              <a:buChar char="-"/>
            </a:pPr>
            <a:r>
              <a:rPr lang="pl-PL" altLang="it-IT" sz="1850" dirty="0"/>
              <a:t>problem </a:t>
            </a:r>
            <a:r>
              <a:rPr lang="pl-PL" altLang="it-IT" sz="1850" dirty="0" err="1"/>
              <a:t>solving</a:t>
            </a:r>
            <a:endParaRPr lang="pl-PL" altLang="it-IT" sz="1850" dirty="0"/>
          </a:p>
          <a:p>
            <a:pPr marL="342900" indent="-342900" eaLnBrk="1" hangingPunct="1">
              <a:spcBef>
                <a:spcPct val="0"/>
              </a:spcBef>
              <a:spcAft>
                <a:spcPts val="0"/>
              </a:spcAft>
              <a:buFontTx/>
              <a:buChar char="-"/>
            </a:pPr>
            <a:r>
              <a:rPr lang="pl-PL" altLang="it-IT" sz="1850" dirty="0" err="1"/>
              <a:t>written</a:t>
            </a:r>
            <a:r>
              <a:rPr lang="pl-PL" altLang="it-IT" sz="1850" dirty="0"/>
              <a:t> </a:t>
            </a:r>
            <a:r>
              <a:rPr lang="pl-PL" altLang="it-IT" sz="1850" dirty="0" err="1"/>
              <a:t>communication</a:t>
            </a:r>
            <a:r>
              <a:rPr lang="pl-PL" altLang="it-IT" sz="1850" dirty="0"/>
              <a:t> </a:t>
            </a:r>
          </a:p>
          <a:p>
            <a:pPr eaLnBrk="1" hangingPunct="1">
              <a:spcBef>
                <a:spcPct val="0"/>
              </a:spcBef>
              <a:spcAft>
                <a:spcPts val="0"/>
              </a:spcAft>
              <a:buFontTx/>
              <a:buNone/>
            </a:pPr>
            <a:endParaRPr lang="pl-PL" altLang="it-IT" sz="1600" dirty="0"/>
          </a:p>
          <a:p>
            <a:pPr eaLnBrk="1" hangingPunct="1">
              <a:spcBef>
                <a:spcPts val="0"/>
              </a:spcBef>
              <a:spcAft>
                <a:spcPts val="0"/>
              </a:spcAft>
              <a:buFontTx/>
              <a:buNone/>
            </a:pPr>
            <a:r>
              <a:rPr lang="pl-PL" altLang="it-IT" sz="1600" dirty="0"/>
              <a:t>https://one.oecd.org/document/EDU/IMHE/AHELO/GNE(2008)6/REV1/en/pdf </a:t>
            </a:r>
          </a:p>
          <a:p>
            <a:pPr eaLnBrk="1" hangingPunct="1">
              <a:spcBef>
                <a:spcPct val="0"/>
              </a:spcBef>
              <a:spcAft>
                <a:spcPts val="600"/>
              </a:spcAft>
              <a:buFontTx/>
              <a:buNone/>
            </a:pPr>
            <a:endParaRPr lang="en-AU" altLang="it-IT"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0A6ED936-0012-199C-9B34-E4960B586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85" y="846191"/>
            <a:ext cx="3999181" cy="214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a:extLst>
              <a:ext uri="{FF2B5EF4-FFF2-40B4-BE49-F238E27FC236}">
                <a16:creationId xmlns:a16="http://schemas.microsoft.com/office/drawing/2014/main" id="{19A79640-EE9C-8359-2A46-5CF2FA34081B}"/>
              </a:ext>
            </a:extLst>
          </p:cNvPr>
          <p:cNvPicPr>
            <a:picLocks noChangeAspect="1"/>
          </p:cNvPicPr>
          <p:nvPr/>
        </p:nvPicPr>
        <p:blipFill>
          <a:blip r:embed="rId3"/>
          <a:stretch>
            <a:fillRect/>
          </a:stretch>
        </p:blipFill>
        <p:spPr>
          <a:xfrm>
            <a:off x="74140" y="1369929"/>
            <a:ext cx="5048370" cy="4992423"/>
          </a:xfrm>
          <a:prstGeom prst="rect">
            <a:avLst/>
          </a:prstGeom>
        </p:spPr>
      </p:pic>
      <p:sp>
        <p:nvSpPr>
          <p:cNvPr id="2" name="Tytuł 1">
            <a:extLst>
              <a:ext uri="{FF2B5EF4-FFF2-40B4-BE49-F238E27FC236}">
                <a16:creationId xmlns:a16="http://schemas.microsoft.com/office/drawing/2014/main" id="{5EAEB53D-90B7-960A-148D-8114597F5B71}"/>
              </a:ext>
            </a:extLst>
          </p:cNvPr>
          <p:cNvSpPr>
            <a:spLocks noGrp="1"/>
          </p:cNvSpPr>
          <p:nvPr>
            <p:ph type="title"/>
          </p:nvPr>
        </p:nvSpPr>
        <p:spPr>
          <a:xfrm>
            <a:off x="1835696" y="-157132"/>
            <a:ext cx="5842992" cy="1143000"/>
          </a:xfrm>
        </p:spPr>
        <p:txBody>
          <a:bodyPr/>
          <a:lstStyle/>
          <a:p>
            <a:r>
              <a:rPr lang="pl-PL" sz="3200" dirty="0"/>
              <a:t>„</a:t>
            </a:r>
            <a:r>
              <a:rPr lang="pl-PL" sz="3600" dirty="0"/>
              <a:t>Układ kartezjański” </a:t>
            </a:r>
            <a:endParaRPr lang="en-US" sz="3600" dirty="0"/>
          </a:p>
        </p:txBody>
      </p:sp>
      <p:sp>
        <p:nvSpPr>
          <p:cNvPr id="5" name="pole tekstowe 4">
            <a:extLst>
              <a:ext uri="{FF2B5EF4-FFF2-40B4-BE49-F238E27FC236}">
                <a16:creationId xmlns:a16="http://schemas.microsoft.com/office/drawing/2014/main" id="{2C075676-A034-B0CC-7039-DCF7D726B1DD}"/>
              </a:ext>
            </a:extLst>
          </p:cNvPr>
          <p:cNvSpPr txBox="1"/>
          <p:nvPr/>
        </p:nvSpPr>
        <p:spPr>
          <a:xfrm>
            <a:off x="-52542" y="6451817"/>
            <a:ext cx="5390002" cy="338554"/>
          </a:xfrm>
          <a:prstGeom prst="rect">
            <a:avLst/>
          </a:prstGeom>
          <a:noFill/>
        </p:spPr>
        <p:txBody>
          <a:bodyPr wrap="none" rtlCol="0">
            <a:spAutoFit/>
          </a:bodyPr>
          <a:lstStyle/>
          <a:p>
            <a:r>
              <a:rPr lang="pl-PL" sz="1600" dirty="0"/>
              <a:t>G. Karwasz i in. </a:t>
            </a:r>
            <a:r>
              <a:rPr lang="pl-PL" sz="1600" i="1" dirty="0"/>
              <a:t>Toruński po-ręcznik do fizyki</a:t>
            </a:r>
            <a:r>
              <a:rPr lang="pl-PL" sz="1600" dirty="0"/>
              <a:t>, UMK, 2009</a:t>
            </a:r>
            <a:endParaRPr lang="en-US" sz="1600" dirty="0"/>
          </a:p>
        </p:txBody>
      </p:sp>
      <p:sp>
        <p:nvSpPr>
          <p:cNvPr id="7" name="pole tekstowe 6">
            <a:extLst>
              <a:ext uri="{FF2B5EF4-FFF2-40B4-BE49-F238E27FC236}">
                <a16:creationId xmlns:a16="http://schemas.microsoft.com/office/drawing/2014/main" id="{89DBE3CF-0710-213F-9A18-6ACF406F038F}"/>
              </a:ext>
            </a:extLst>
          </p:cNvPr>
          <p:cNvSpPr txBox="1"/>
          <p:nvPr/>
        </p:nvSpPr>
        <p:spPr>
          <a:xfrm>
            <a:off x="5227883" y="2999888"/>
            <a:ext cx="3600722" cy="276999"/>
          </a:xfrm>
          <a:prstGeom prst="rect">
            <a:avLst/>
          </a:prstGeom>
          <a:noFill/>
        </p:spPr>
        <p:txBody>
          <a:bodyPr wrap="square">
            <a:spAutoFit/>
          </a:bodyPr>
          <a:lstStyle/>
          <a:p>
            <a:r>
              <a:rPr lang="pl-PL" sz="1200" dirty="0"/>
              <a:t>Efekt cieplarniany: źródło NOAA, 1999</a:t>
            </a:r>
            <a:endParaRPr lang="en-US" sz="1200" dirty="0"/>
          </a:p>
        </p:txBody>
      </p:sp>
      <p:sp>
        <p:nvSpPr>
          <p:cNvPr id="10" name="pole tekstowe 9">
            <a:extLst>
              <a:ext uri="{FF2B5EF4-FFF2-40B4-BE49-F238E27FC236}">
                <a16:creationId xmlns:a16="http://schemas.microsoft.com/office/drawing/2014/main" id="{419184E4-E698-9D3C-6DB1-0789F40380D5}"/>
              </a:ext>
            </a:extLst>
          </p:cNvPr>
          <p:cNvSpPr txBox="1"/>
          <p:nvPr/>
        </p:nvSpPr>
        <p:spPr>
          <a:xfrm>
            <a:off x="5337460" y="6117167"/>
            <a:ext cx="3600722" cy="769441"/>
          </a:xfrm>
          <a:prstGeom prst="rect">
            <a:avLst/>
          </a:prstGeom>
          <a:noFill/>
        </p:spPr>
        <p:txBody>
          <a:bodyPr wrap="square">
            <a:spAutoFit/>
          </a:bodyPr>
          <a:lstStyle/>
          <a:p>
            <a:r>
              <a:rPr lang="pl-PL" sz="1200" dirty="0"/>
              <a:t>Zarobki we Włoszech (2014) Republika</a:t>
            </a:r>
          </a:p>
          <a:p>
            <a:r>
              <a:rPr lang="pl-PL" altLang="en-US" sz="1000" dirty="0"/>
              <a:t>http://www.repubblica.it/economia/2015/02/16/news/stipendi_salari_jobpricing_operai_dirigenti-107441843/</a:t>
            </a:r>
          </a:p>
          <a:p>
            <a:endParaRPr lang="en-US" sz="1200" dirty="0"/>
          </a:p>
        </p:txBody>
      </p:sp>
      <p:pic>
        <p:nvPicPr>
          <p:cNvPr id="3" name="Picture 12">
            <a:extLst>
              <a:ext uri="{FF2B5EF4-FFF2-40B4-BE49-F238E27FC236}">
                <a16:creationId xmlns:a16="http://schemas.microsoft.com/office/drawing/2014/main" id="{0F1DBF1C-128A-43F8-8B43-6FA803E91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890" y="3409171"/>
            <a:ext cx="3600721" cy="260263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5C331F71-6AC3-86D3-98A4-C2A8BA5B0E90}"/>
              </a:ext>
            </a:extLst>
          </p:cNvPr>
          <p:cNvSpPr txBox="1"/>
          <p:nvPr/>
        </p:nvSpPr>
        <p:spPr>
          <a:xfrm>
            <a:off x="340317" y="833272"/>
            <a:ext cx="2621230" cy="369332"/>
          </a:xfrm>
          <a:prstGeom prst="rect">
            <a:avLst/>
          </a:prstGeom>
          <a:noFill/>
        </p:spPr>
        <p:txBody>
          <a:bodyPr wrap="none" rtlCol="0">
            <a:spAutoFit/>
          </a:bodyPr>
          <a:lstStyle/>
          <a:p>
            <a:r>
              <a:rPr lang="pl-PL" sz="1800" dirty="0"/>
              <a:t>Para liczb (3,1) to punkt</a:t>
            </a:r>
            <a:endParaRPr lang="en-US" sz="1800" dirty="0"/>
          </a:p>
        </p:txBody>
      </p:sp>
    </p:spTree>
    <p:extLst>
      <p:ext uri="{BB962C8B-B14F-4D97-AF65-F5344CB8AC3E}">
        <p14:creationId xmlns:p14="http://schemas.microsoft.com/office/powerpoint/2010/main" val="3088835732"/>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19635</TotalTime>
  <Words>5901</Words>
  <Application>Microsoft Office PowerPoint</Application>
  <PresentationFormat>Pokaz na ekranie (4:3)</PresentationFormat>
  <Paragraphs>679</Paragraphs>
  <Slides>42</Slides>
  <Notes>8</Notes>
  <HiddenSlides>3</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42</vt:i4>
      </vt:variant>
    </vt:vector>
  </HeadingPairs>
  <TitlesOfParts>
    <vt:vector size="47" baseType="lpstr">
      <vt:lpstr>Arial</vt:lpstr>
      <vt:lpstr>Arial Black</vt:lpstr>
      <vt:lpstr>Arial Unicode MS</vt:lpstr>
      <vt:lpstr>Times New Roman</vt:lpstr>
      <vt:lpstr>Projekt domyślny</vt:lpstr>
      <vt:lpstr>Filozofia przyrody</vt:lpstr>
      <vt:lpstr>Filozofia przyrody, w wydaniu fizyka doświadczalnego (tudzież ekonomisty), eksperta naukowego UE, IAEA etc. </vt:lpstr>
      <vt:lpstr>René Descartes (1596-1650)</vt:lpstr>
      <vt:lpstr>„Rozprawa o metodzie”</vt:lpstr>
      <vt:lpstr>Descartes: physics,  mathematics, epistemology</vt:lpstr>
      <vt:lpstr>„Rozprawa o metodzie”</vt:lpstr>
      <vt:lpstr>„Rozprawa o metodzie”</vt:lpstr>
      <vt:lpstr>„Rozprawa o metodzie” </vt:lpstr>
      <vt:lpstr>„Układ kartezjański” </vt:lpstr>
      <vt:lpstr>„Geometria analityczna”</vt:lpstr>
      <vt:lpstr>Prezentacja programu PowerPoint</vt:lpstr>
      <vt:lpstr>Epikur (z Samos, 341-271 p.n.e.)</vt:lpstr>
      <vt:lpstr>Prezentacja programu PowerPoint</vt:lpstr>
      <vt:lpstr>Prezentacja programu PowerPoint</vt:lpstr>
      <vt:lpstr>Prezentacja programu PowerPoint</vt:lpstr>
      <vt:lpstr>Prezentacja programu PowerPoint</vt:lpstr>
      <vt:lpstr>Ruchy planet</vt:lpstr>
      <vt:lpstr>Pole magnetyczne Ziemi</vt:lpstr>
      <vt:lpstr>Św. Albert: „zmysł wspólny”</vt:lpstr>
      <vt:lpstr>Poglądy Kartezjusza</vt:lpstr>
      <vt:lpstr>Cogito, ergo sum</vt:lpstr>
      <vt:lpstr>Cogito, ergo sum</vt:lpstr>
      <vt:lpstr>„Medytacje o filozofii pierwszej” (1641)</vt:lpstr>
      <vt:lpstr>J.R. Searle: Mind. A Brief Introduction (2004) </vt:lpstr>
      <vt:lpstr>Cartesian dualism</vt:lpstr>
      <vt:lpstr>Another meaning of „anima” (=dusza) in Polish</vt:lpstr>
      <vt:lpstr>Arystoteles: dusza ludzka ma w sobie coś boskiego, nieśmiertelnego</vt:lpstr>
      <vt:lpstr>„Poszukiwanie prawdy przez światło naturalne”</vt:lpstr>
      <vt:lpstr>„Reguły kierowania umysłem”</vt:lpstr>
      <vt:lpstr>„Zasady filozofii”</vt:lpstr>
      <vt:lpstr>Kartezjusz: poszukiwanie Boga</vt:lpstr>
      <vt:lpstr>Cartesio nella filosofia moderna</vt:lpstr>
      <vt:lpstr>Cartesio nella filosofia moderna</vt:lpstr>
      <vt:lpstr>Kartezjusz, Spinoza, Pascal</vt:lpstr>
      <vt:lpstr>Blaise Pascal (1623-1662)  </vt:lpstr>
      <vt:lpstr>Ciśnienie hydrauliczne, atmosferyczne</vt:lpstr>
      <vt:lpstr>Blaise Pascal: Trzcina myśląca &amp; Zakład  </vt:lpstr>
      <vt:lpstr>Blais Pascal: „Penses”</vt:lpstr>
      <vt:lpstr>Blais Pascal: „Penses”</vt:lpstr>
      <vt:lpstr>Pascal: Deklaracja wiary, filozofia nauki</vt:lpstr>
      <vt:lpstr>Kartezjusz: „Człowiek nie jest zobowiązany…”</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226</cp:revision>
  <dcterms:created xsi:type="dcterms:W3CDTF">2023-10-19T19:15:12Z</dcterms:created>
  <dcterms:modified xsi:type="dcterms:W3CDTF">2025-03-25T20:07:42Z</dcterms:modified>
</cp:coreProperties>
</file>