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m" ContentType="application/vnd.ms-excel.sheet.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682" r:id="rId2"/>
  </p:sldMasterIdLst>
  <p:notesMasterIdLst>
    <p:notesMasterId r:id="rId44"/>
  </p:notesMasterIdLst>
  <p:handoutMasterIdLst>
    <p:handoutMasterId r:id="rId45"/>
  </p:handoutMasterIdLst>
  <p:sldIdLst>
    <p:sldId id="556" r:id="rId3"/>
    <p:sldId id="554" r:id="rId4"/>
    <p:sldId id="560" r:id="rId5"/>
    <p:sldId id="559" r:id="rId6"/>
    <p:sldId id="561" r:id="rId7"/>
    <p:sldId id="562" r:id="rId8"/>
    <p:sldId id="563" r:id="rId9"/>
    <p:sldId id="564" r:id="rId10"/>
    <p:sldId id="565" r:id="rId11"/>
    <p:sldId id="567" r:id="rId12"/>
    <p:sldId id="568" r:id="rId13"/>
    <p:sldId id="569" r:id="rId14"/>
    <p:sldId id="597" r:id="rId15"/>
    <p:sldId id="566" r:id="rId16"/>
    <p:sldId id="570" r:id="rId17"/>
    <p:sldId id="571" r:id="rId18"/>
    <p:sldId id="573" r:id="rId19"/>
    <p:sldId id="574" r:id="rId20"/>
    <p:sldId id="572" r:id="rId21"/>
    <p:sldId id="575" r:id="rId22"/>
    <p:sldId id="576" r:id="rId23"/>
    <p:sldId id="578" r:id="rId24"/>
    <p:sldId id="579" r:id="rId25"/>
    <p:sldId id="595" r:id="rId26"/>
    <p:sldId id="577" r:id="rId27"/>
    <p:sldId id="580" r:id="rId28"/>
    <p:sldId id="581" r:id="rId29"/>
    <p:sldId id="582" r:id="rId30"/>
    <p:sldId id="583" r:id="rId31"/>
    <p:sldId id="584" r:id="rId32"/>
    <p:sldId id="586" r:id="rId33"/>
    <p:sldId id="598" r:id="rId34"/>
    <p:sldId id="587" r:id="rId35"/>
    <p:sldId id="585" r:id="rId36"/>
    <p:sldId id="588" r:id="rId37"/>
    <p:sldId id="589" r:id="rId38"/>
    <p:sldId id="590" r:id="rId39"/>
    <p:sldId id="594" r:id="rId40"/>
    <p:sldId id="592" r:id="rId41"/>
    <p:sldId id="593" r:id="rId42"/>
    <p:sldId id="591" r:id="rId43"/>
  </p:sldIdLst>
  <p:sldSz cx="9144000" cy="5143500" type="screen16x9"/>
  <p:notesSz cx="9926638" cy="67976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141">
          <p15:clr>
            <a:srgbClr val="A4A3A4"/>
          </p15:clr>
        </p15:guide>
        <p15:guide id="2" pos="3127">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len Peters" initials="GP" lastIdx="25" clrIdx="0"/>
  <p:cmAuthor id="1" name="Robbie Andrew" initials="RMA" lastIdx="7" clrIdx="1"/>
  <p:cmAuthor id="2" name="Róisín Moriarty" initials="RM" lastIdx="2" clrIdx="2"/>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3E679D"/>
    <a:srgbClr val="4A7ABA"/>
    <a:srgbClr val="79CB74"/>
    <a:srgbClr val="29B045"/>
    <a:srgbClr val="4CCE78"/>
    <a:srgbClr val="85B4FF"/>
    <a:srgbClr val="94B3EB"/>
    <a:srgbClr val="4C83EB"/>
    <a:srgbClr val="00804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250" autoAdjust="0"/>
    <p:restoredTop sz="98473" autoAdjust="0"/>
  </p:normalViewPr>
  <p:slideViewPr>
    <p:cSldViewPr snapToGrid="0" snapToObjects="1">
      <p:cViewPr varScale="1">
        <p:scale>
          <a:sx n="84" d="100"/>
          <a:sy n="84" d="100"/>
        </p:scale>
        <p:origin x="528" y="7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1" d="100"/>
        <a:sy n="201" d="100"/>
      </p:scale>
      <p:origin x="0" y="19072"/>
    </p:cViewPr>
  </p:sorterViewPr>
  <p:notesViewPr>
    <p:cSldViewPr snapToGrid="0" snapToObjects="1">
      <p:cViewPr varScale="1">
        <p:scale>
          <a:sx n="67" d="100"/>
          <a:sy n="67" d="100"/>
        </p:scale>
        <p:origin x="-2784" y="-96"/>
      </p:cViewPr>
      <p:guideLst>
        <p:guide orient="horz" pos="2141"/>
        <p:guide pos="312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Macro-Enabled_Worksheet.xlsm"/><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view3D>
      <c:rotX val="30"/>
      <c:rotY val="0"/>
      <c:rAngAx val="0"/>
    </c:view3D>
    <c:floor>
      <c:thickness val="0"/>
    </c:floor>
    <c:sideWall>
      <c:thickness val="0"/>
    </c:sideWall>
    <c:backWall>
      <c:thickness val="0"/>
    </c:backWall>
    <c:plotArea>
      <c:layout/>
      <c:pie3DChart>
        <c:varyColors val="1"/>
        <c:ser>
          <c:idx val="0"/>
          <c:order val="0"/>
          <c:tx>
            <c:strRef>
              <c:f>Feuil1!$B$1</c:f>
              <c:strCache>
                <c:ptCount val="1"/>
                <c:pt idx="0">
                  <c:v>Ventes</c:v>
                </c:pt>
              </c:strCache>
            </c:strRef>
          </c:tx>
          <c:explosion val="30"/>
          <c:dPt>
            <c:idx val="0"/>
            <c:bubble3D val="0"/>
            <c:explosion val="19"/>
            <c:extLst>
              <c:ext xmlns:c16="http://schemas.microsoft.com/office/drawing/2014/chart" uri="{C3380CC4-5D6E-409C-BE32-E72D297353CC}">
                <c16:uniqueId val="{00000001-32DE-CE40-BBED-FEF7635E85DF}"/>
              </c:ext>
            </c:extLst>
          </c:dPt>
          <c:dPt>
            <c:idx val="1"/>
            <c:bubble3D val="0"/>
            <c:extLst>
              <c:ext xmlns:c16="http://schemas.microsoft.com/office/drawing/2014/chart" uri="{C3380CC4-5D6E-409C-BE32-E72D297353CC}">
                <c16:uniqueId val="{00000002-32DE-CE40-BBED-FEF7635E85DF}"/>
              </c:ext>
            </c:extLst>
          </c:dPt>
          <c:dPt>
            <c:idx val="2"/>
            <c:bubble3D val="0"/>
            <c:extLst>
              <c:ext xmlns:c16="http://schemas.microsoft.com/office/drawing/2014/chart" uri="{C3380CC4-5D6E-409C-BE32-E72D297353CC}">
                <c16:uniqueId val="{00000003-32DE-CE40-BBED-FEF7635E85DF}"/>
              </c:ext>
            </c:extLst>
          </c:dPt>
          <c:dPt>
            <c:idx val="3"/>
            <c:bubble3D val="0"/>
            <c:extLst>
              <c:ext xmlns:c16="http://schemas.microsoft.com/office/drawing/2014/chart" uri="{C3380CC4-5D6E-409C-BE32-E72D297353CC}">
                <c16:uniqueId val="{00000004-32DE-CE40-BBED-FEF7635E85DF}"/>
              </c:ext>
            </c:extLst>
          </c:dPt>
          <c:dLbls>
            <c:dLbl>
              <c:idx val="0"/>
              <c:layout>
                <c:manualLayout>
                  <c:x val="8.2411719805258132E-2"/>
                  <c:y val="5.6146811574313102E-2"/>
                </c:manualLayout>
              </c:layout>
              <c:dLblPos val="bestFit"/>
              <c:showLegendKey val="0"/>
              <c:showVal val="0"/>
              <c:showCatName val="1"/>
              <c:showSerName val="0"/>
              <c:showPercent val="0"/>
              <c:showBubbleSize val="0"/>
              <c:extLst>
                <c:ext xmlns:c15="http://schemas.microsoft.com/office/drawing/2012/chart" uri="{CE6537A1-D6FC-4f65-9D91-7224C49458BB}">
                  <c15:layout>
                    <c:manualLayout>
                      <c:w val="0.21936608305573915"/>
                      <c:h val="0.25634046240061259"/>
                    </c:manualLayout>
                  </c15:layout>
                </c:ext>
                <c:ext xmlns:c16="http://schemas.microsoft.com/office/drawing/2014/chart" uri="{C3380CC4-5D6E-409C-BE32-E72D297353CC}">
                  <c16:uniqueId val="{00000001-32DE-CE40-BBED-FEF7635E85DF}"/>
                </c:ext>
              </c:extLst>
            </c:dLbl>
            <c:dLbl>
              <c:idx val="1"/>
              <c:layout>
                <c:manualLayout>
                  <c:x val="-8.1949319811575869E-2"/>
                  <c:y val="0.19633667992494605"/>
                </c:manualLayout>
              </c:layout>
              <c:dLblPos val="bestFit"/>
              <c:showLegendKey val="0"/>
              <c:showVal val="0"/>
              <c:showCatName val="1"/>
              <c:showSerName val="0"/>
              <c:showPercent val="0"/>
              <c:showBubbleSize val="0"/>
              <c:extLst>
                <c:ext xmlns:c15="http://schemas.microsoft.com/office/drawing/2012/chart" uri="{CE6537A1-D6FC-4f65-9D91-7224C49458BB}">
                  <c15:layout>
                    <c:manualLayout>
                      <c:w val="0.21307697086536923"/>
                      <c:h val="0.19494889455815975"/>
                    </c:manualLayout>
                  </c15:layout>
                </c:ext>
                <c:ext xmlns:c16="http://schemas.microsoft.com/office/drawing/2014/chart" uri="{C3380CC4-5D6E-409C-BE32-E72D297353CC}">
                  <c16:uniqueId val="{00000002-32DE-CE40-BBED-FEF7635E85DF}"/>
                </c:ext>
              </c:extLst>
            </c:dLbl>
            <c:dLbl>
              <c:idx val="2"/>
              <c:layout>
                <c:manualLayout>
                  <c:x val="2.9514327548696923E-3"/>
                  <c:y val="7.1824169907708773E-3"/>
                </c:manualLayout>
              </c:layout>
              <c:dLblPos val="bestFit"/>
              <c:showLegendKey val="0"/>
              <c:showVal val="0"/>
              <c:showCatName val="1"/>
              <c:showSerName val="0"/>
              <c:showPercent val="0"/>
              <c:showBubbleSize val="0"/>
              <c:extLst>
                <c:ext xmlns:c15="http://schemas.microsoft.com/office/drawing/2012/chart" uri="{CE6537A1-D6FC-4f65-9D91-7224C49458BB}">
                  <c15:layout>
                    <c:manualLayout>
                      <c:w val="0.21432463100639887"/>
                      <c:h val="0.19494889455815975"/>
                    </c:manualLayout>
                  </c15:layout>
                </c:ext>
                <c:ext xmlns:c16="http://schemas.microsoft.com/office/drawing/2014/chart" uri="{C3380CC4-5D6E-409C-BE32-E72D297353CC}">
                  <c16:uniqueId val="{00000003-32DE-CE40-BBED-FEF7635E85DF}"/>
                </c:ext>
              </c:extLst>
            </c:dLbl>
            <c:dLbl>
              <c:idx val="3"/>
              <c:layout>
                <c:manualLayout>
                  <c:x val="0.18662332092299799"/>
                  <c:y val="2.0596567701627901E-2"/>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2DE-CE40-BBED-FEF7635E85DF}"/>
                </c:ext>
              </c:extLst>
            </c:dLbl>
            <c:dLbl>
              <c:idx val="4"/>
              <c:layout>
                <c:manualLayout>
                  <c:x val="-0.200028383452067"/>
                  <c:y val="2.0301186484461099E-2"/>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2DE-CE40-BBED-FEF7635E85DF}"/>
                </c:ext>
              </c:extLst>
            </c:dLbl>
            <c:spPr>
              <a:noFill/>
              <a:ln>
                <a:noFill/>
              </a:ln>
              <a:effectLst/>
            </c:spPr>
            <c:txPr>
              <a:bodyPr/>
              <a:lstStyle/>
              <a:p>
                <a:pPr>
                  <a:defRPr sz="1401">
                    <a:solidFill>
                      <a:srgbClr val="4A7ABA"/>
                    </a:solidFill>
                  </a:defRPr>
                </a:pPr>
                <a:endParaRPr lang="en-US"/>
              </a:p>
            </c:txPr>
            <c:showLegendKey val="0"/>
            <c:showVal val="0"/>
            <c:showCatName val="1"/>
            <c:showSerName val="0"/>
            <c:showPercent val="0"/>
            <c:showBubbleSize val="0"/>
            <c:showLeaderLines val="1"/>
            <c:extLst>
              <c:ext xmlns:c15="http://schemas.microsoft.com/office/drawing/2012/chart" uri="{CE6537A1-D6FC-4f65-9D91-7224C49458BB}"/>
            </c:extLst>
          </c:dLbls>
          <c:cat>
            <c:strRef>
              <c:f>Feuil1!$A$2:$A$5</c:f>
              <c:strCache>
                <c:ptCount val="4"/>
                <c:pt idx="0">
                  <c:v>Tropospheric OH
489-749 Tg/yr</c:v>
                </c:pt>
                <c:pt idx="1">
                  <c:v>Stratospheric chemistry
12-37 Tg/yr</c:v>
                </c:pt>
                <c:pt idx="2">
                  <c:v>Tropospheric chlorine
1-35Tg/yr</c:v>
                </c:pt>
                <c:pt idx="3">
                  <c:v>Soil uptake
10-45 Tg/yr</c:v>
                </c:pt>
              </c:strCache>
            </c:strRef>
          </c:cat>
          <c:val>
            <c:numRef>
              <c:f>Feuil1!$B$2:$B$5</c:f>
              <c:numCache>
                <c:formatCode>General</c:formatCode>
                <c:ptCount val="4"/>
                <c:pt idx="0">
                  <c:v>595</c:v>
                </c:pt>
                <c:pt idx="1">
                  <c:v>31</c:v>
                </c:pt>
                <c:pt idx="2">
                  <c:v>11</c:v>
                </c:pt>
                <c:pt idx="3">
                  <c:v>30</c:v>
                </c:pt>
              </c:numCache>
            </c:numRef>
          </c:val>
          <c:extLst>
            <c:ext xmlns:c16="http://schemas.microsoft.com/office/drawing/2014/chart" uri="{C3380CC4-5D6E-409C-BE32-E72D297353CC}">
              <c16:uniqueId val="{00000006-32DE-CE40-BBED-FEF7635E85DF}"/>
            </c:ext>
          </c:extLst>
        </c:ser>
        <c:dLbls>
          <c:showLegendKey val="0"/>
          <c:showVal val="0"/>
          <c:showCatName val="0"/>
          <c:showSerName val="0"/>
          <c:showPercent val="0"/>
          <c:showBubbleSize val="0"/>
          <c:showLeaderLines val="1"/>
        </c:dLbls>
      </c:pie3DChart>
      <c:spPr>
        <a:noFill/>
        <a:ln w="25416">
          <a:noFill/>
        </a:ln>
      </c:spPr>
    </c:plotArea>
    <c:plotVisOnly val="1"/>
    <c:dispBlanksAs val="gap"/>
    <c:showDLblsOverMax val="0"/>
  </c:chart>
  <c:txPr>
    <a:bodyPr/>
    <a:lstStyle/>
    <a:p>
      <a:pPr>
        <a:defRPr sz="1801"/>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Feuil1!$B$1</c:f>
              <c:strCache>
                <c:ptCount val="1"/>
                <c:pt idx="0">
                  <c:v>contrib</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2-9A52-7F44-AE6A-5ED6B4E60478}"/>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9A52-7F44-AE6A-5ED6B4E60478}"/>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9A52-7F44-AE6A-5ED6B4E60478}"/>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4-9A52-7F44-AE6A-5ED6B4E60478}"/>
              </c:ext>
            </c:extLst>
          </c:dPt>
          <c:dLbls>
            <c:dLbl>
              <c:idx val="0"/>
              <c:layout>
                <c:manualLayout>
                  <c:x val="-8.0707651158412712E-3"/>
                  <c:y val="-1.1047011815627056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2-9A52-7F44-AE6A-5ED6B4E60478}"/>
                </c:ext>
              </c:extLst>
            </c:dLbl>
            <c:dLbl>
              <c:idx val="1"/>
              <c:layout>
                <c:manualLayout>
                  <c:x val="-1.8890947607726298E-2"/>
                  <c:y val="5.7792349102411496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9A52-7F44-AE6A-5ED6B4E60478}"/>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1-9A52-7F44-AE6A-5ED6B4E60478}"/>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4-9A52-7F44-AE6A-5ED6B4E60478}"/>
                </c:ext>
              </c:extLst>
            </c:dLbl>
            <c:spPr>
              <a:noFill/>
              <a:ln>
                <a:noFill/>
              </a:ln>
              <a:effectLst/>
            </c:sp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Feuil1!$A$2:$A$5</c:f>
              <c:strCache>
                <c:ptCount val="3"/>
                <c:pt idx="0">
                  <c:v>Tropics (&lt; 30°N)</c:v>
                </c:pt>
                <c:pt idx="1">
                  <c:v>Mid-latitudes (30°N-60°N)</c:v>
                </c:pt>
                <c:pt idx="2">
                  <c:v>Northern high latitudes (60°N-90°N)</c:v>
                </c:pt>
              </c:strCache>
            </c:strRef>
          </c:cat>
          <c:val>
            <c:numRef>
              <c:f>Feuil1!$B$2:$B$5</c:f>
              <c:numCache>
                <c:formatCode>General</c:formatCode>
                <c:ptCount val="4"/>
                <c:pt idx="0">
                  <c:v>64</c:v>
                </c:pt>
                <c:pt idx="1">
                  <c:v>32</c:v>
                </c:pt>
                <c:pt idx="2">
                  <c:v>4</c:v>
                </c:pt>
              </c:numCache>
            </c:numRef>
          </c:val>
          <c:extLst>
            <c:ext xmlns:c16="http://schemas.microsoft.com/office/drawing/2014/chart" uri="{C3380CC4-5D6E-409C-BE32-E72D297353CC}">
              <c16:uniqueId val="{00000000-9A52-7F44-AE6A-5ED6B4E60478}"/>
            </c:ext>
          </c:extLst>
        </c:ser>
        <c:dLbls>
          <c:showLegendKey val="0"/>
          <c:showVal val="0"/>
          <c:showCatName val="0"/>
          <c:showSerName val="0"/>
          <c:showPercent val="1"/>
          <c:showBubbleSize val="0"/>
          <c:showLeaderLines val="1"/>
        </c:dLbls>
        <c:firstSliceAng val="0"/>
      </c:pieChart>
      <c:spPr>
        <a:noFill/>
        <a:ln>
          <a:noFill/>
        </a:ln>
        <a:effectLst/>
      </c:spPr>
    </c:plotArea>
    <c:legend>
      <c:legendPos val="t"/>
      <c:legendEntry>
        <c:idx val="3"/>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1543" cy="33988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622798" y="0"/>
            <a:ext cx="4301543" cy="339884"/>
          </a:xfrm>
          <a:prstGeom prst="rect">
            <a:avLst/>
          </a:prstGeom>
        </p:spPr>
        <p:txBody>
          <a:bodyPr vert="horz" lIns="91440" tIns="45720" rIns="91440" bIns="45720" rtlCol="0"/>
          <a:lstStyle>
            <a:lvl1pPr algn="r">
              <a:defRPr sz="1200"/>
            </a:lvl1pPr>
          </a:lstStyle>
          <a:p>
            <a:fld id="{564C029E-7C9F-44F0-9483-A858A034F989}" type="datetimeFigureOut">
              <a:rPr lang="en-GB" smtClean="0"/>
              <a:t>16/03/2024</a:t>
            </a:fld>
            <a:endParaRPr lang="en-GB"/>
          </a:p>
        </p:txBody>
      </p:sp>
      <p:sp>
        <p:nvSpPr>
          <p:cNvPr id="4" name="Footer Placeholder 3"/>
          <p:cNvSpPr>
            <a:spLocks noGrp="1"/>
          </p:cNvSpPr>
          <p:nvPr>
            <p:ph type="ftr" sz="quarter" idx="2"/>
          </p:nvPr>
        </p:nvSpPr>
        <p:spPr>
          <a:xfrm>
            <a:off x="0" y="6456612"/>
            <a:ext cx="4301543" cy="33988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622798" y="6456612"/>
            <a:ext cx="4301543" cy="339884"/>
          </a:xfrm>
          <a:prstGeom prst="rect">
            <a:avLst/>
          </a:prstGeom>
        </p:spPr>
        <p:txBody>
          <a:bodyPr vert="horz" lIns="91440" tIns="45720" rIns="91440" bIns="45720" rtlCol="0" anchor="b"/>
          <a:lstStyle>
            <a:lvl1pPr algn="r">
              <a:defRPr sz="1200"/>
            </a:lvl1pPr>
          </a:lstStyle>
          <a:p>
            <a:fld id="{DFD5FC64-9ED2-4B4F-9289-B34A2B3B643B}" type="slidenum">
              <a:rPr lang="en-GB" smtClean="0"/>
              <a:t>‹#›</a:t>
            </a:fld>
            <a:endParaRPr lang="en-GB"/>
          </a:p>
        </p:txBody>
      </p:sp>
    </p:spTree>
    <p:extLst>
      <p:ext uri="{BB962C8B-B14F-4D97-AF65-F5344CB8AC3E}">
        <p14:creationId xmlns:p14="http://schemas.microsoft.com/office/powerpoint/2010/main" val="22453129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1543" cy="33988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622798" y="0"/>
            <a:ext cx="4301543" cy="339884"/>
          </a:xfrm>
          <a:prstGeom prst="rect">
            <a:avLst/>
          </a:prstGeom>
        </p:spPr>
        <p:txBody>
          <a:bodyPr vert="horz" lIns="91440" tIns="45720" rIns="91440" bIns="45720" rtlCol="0"/>
          <a:lstStyle>
            <a:lvl1pPr algn="r">
              <a:defRPr sz="1200"/>
            </a:lvl1pPr>
          </a:lstStyle>
          <a:p>
            <a:fld id="{FB69B255-88BD-4F42-ADBE-4B935312D154}" type="datetimeFigureOut">
              <a:rPr lang="en-GB" smtClean="0"/>
              <a:t>16/03/2024</a:t>
            </a:fld>
            <a:endParaRPr lang="en-GB"/>
          </a:p>
        </p:txBody>
      </p:sp>
      <p:sp>
        <p:nvSpPr>
          <p:cNvPr id="4" name="Slide Image Placeholder 3"/>
          <p:cNvSpPr>
            <a:spLocks noGrp="1" noRot="1" noChangeAspect="1"/>
          </p:cNvSpPr>
          <p:nvPr>
            <p:ph type="sldImg" idx="2"/>
          </p:nvPr>
        </p:nvSpPr>
        <p:spPr>
          <a:xfrm>
            <a:off x="2697163" y="509588"/>
            <a:ext cx="4532312" cy="25495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92664" y="3228895"/>
            <a:ext cx="7941310" cy="305895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456612"/>
            <a:ext cx="4301543" cy="33988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622798" y="6456612"/>
            <a:ext cx="4301543" cy="339884"/>
          </a:xfrm>
          <a:prstGeom prst="rect">
            <a:avLst/>
          </a:prstGeom>
        </p:spPr>
        <p:txBody>
          <a:bodyPr vert="horz" lIns="91440" tIns="45720" rIns="91440" bIns="45720" rtlCol="0" anchor="b"/>
          <a:lstStyle>
            <a:lvl1pPr algn="r">
              <a:defRPr sz="1200"/>
            </a:lvl1pPr>
          </a:lstStyle>
          <a:p>
            <a:fld id="{66A96CF3-FF14-413A-A6F6-1451B2B663D0}" type="slidenum">
              <a:rPr lang="en-GB" smtClean="0"/>
              <a:t>‹#›</a:t>
            </a:fld>
            <a:endParaRPr lang="en-GB"/>
          </a:p>
        </p:txBody>
      </p:sp>
    </p:spTree>
    <p:extLst>
      <p:ext uri="{BB962C8B-B14F-4D97-AF65-F5344CB8AC3E}">
        <p14:creationId xmlns:p14="http://schemas.microsoft.com/office/powerpoint/2010/main" val="4113458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96CF3-FF14-413A-A6F6-1451B2B663D0}" type="slidenum">
              <a:rPr kumimoji="0" lang="en-GB"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5206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0418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1303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57428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6111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8659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6219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02289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0336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71164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8117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31092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91672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69002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47392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56794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30961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06183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95094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16822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76527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3204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4445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10437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61535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11820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07637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18186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4166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54606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52154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63490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9161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3964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734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1678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3394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8769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58185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 y="23465"/>
            <a:ext cx="3176645" cy="1020773"/>
          </a:xfrm>
          <a:prstGeom prst="rect">
            <a:avLst/>
          </a:prstGeom>
        </p:spPr>
      </p:pic>
      <p:sp>
        <p:nvSpPr>
          <p:cNvPr id="11" name="Title 10"/>
          <p:cNvSpPr>
            <a:spLocks noGrp="1"/>
          </p:cNvSpPr>
          <p:nvPr>
            <p:ph type="title"/>
          </p:nvPr>
        </p:nvSpPr>
        <p:spPr>
          <a:xfrm>
            <a:off x="558063" y="1450975"/>
            <a:ext cx="8229600" cy="857250"/>
          </a:xfrm>
        </p:spPr>
        <p:txBody>
          <a:bodyPr/>
          <a:lstStyle>
            <a:lvl1pPr>
              <a:defRPr b="0">
                <a:solidFill>
                  <a:srgbClr val="4C9BDB"/>
                </a:solidFill>
                <a:latin typeface="Calibri"/>
                <a:cs typeface="Calibri"/>
              </a:defRPr>
            </a:lvl1pPr>
          </a:lstStyle>
          <a:p>
            <a:r>
              <a:rPr lang="en-GB" dirty="0"/>
              <a:t>Click to edit Master title style</a:t>
            </a:r>
            <a:endParaRPr lang="en-US" dirty="0"/>
          </a:p>
        </p:txBody>
      </p:sp>
      <p:sp>
        <p:nvSpPr>
          <p:cNvPr id="20" name="Text Placeholder 19"/>
          <p:cNvSpPr>
            <a:spLocks noGrp="1"/>
          </p:cNvSpPr>
          <p:nvPr>
            <p:ph type="body" sz="quarter" idx="11"/>
          </p:nvPr>
        </p:nvSpPr>
        <p:spPr>
          <a:xfrm>
            <a:off x="558066" y="2197682"/>
            <a:ext cx="8229599" cy="1658541"/>
          </a:xfrm>
        </p:spPr>
        <p:txBody>
          <a:bodyPr/>
          <a:lstStyle>
            <a:lvl1pPr marL="0" indent="0" algn="ctr">
              <a:buFontTx/>
              <a:buNone/>
              <a:defRPr sz="9750" b="0">
                <a:solidFill>
                  <a:srgbClr val="4C9BDB"/>
                </a:solidFill>
                <a:latin typeface="Calibri"/>
                <a:cs typeface="Calibri"/>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dirty="0"/>
              <a:t>Click to edit Master text styles</a:t>
            </a:r>
          </a:p>
        </p:txBody>
      </p:sp>
    </p:spTree>
    <p:extLst>
      <p:ext uri="{BB962C8B-B14F-4D97-AF65-F5344CB8AC3E}">
        <p14:creationId xmlns:p14="http://schemas.microsoft.com/office/powerpoint/2010/main" val="58635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pic>
        <p:nvPicPr>
          <p:cNvPr id="7" name="GCP Logo Widescre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810" y="7"/>
            <a:ext cx="1311834" cy="559594"/>
          </a:xfrm>
          <a:prstGeom prst="rect">
            <a:avLst/>
          </a:prstGeom>
        </p:spPr>
      </p:pic>
      <p:pic>
        <p:nvPicPr>
          <p:cNvPr id="5" name="GCP Logo 4:3" descr="GCProject-white-CMJN.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7"/>
            <a:ext cx="1741456" cy="559594"/>
          </a:xfrm>
          <a:prstGeom prst="rect">
            <a:avLst/>
          </a:prstGeom>
        </p:spPr>
      </p:pic>
      <p:cxnSp>
        <p:nvCxnSpPr>
          <p:cNvPr id="6" name="Straight Connector 5"/>
          <p:cNvCxnSpPr/>
          <p:nvPr userDrawn="1"/>
        </p:nvCxnSpPr>
        <p:spPr>
          <a:xfrm>
            <a:off x="0" y="559594"/>
            <a:ext cx="9144000" cy="0"/>
          </a:xfrm>
          <a:prstGeom prst="line">
            <a:avLst/>
          </a:prstGeom>
          <a:ln>
            <a:solidFill>
              <a:schemeClr val="tx1">
                <a:lumMod val="65000"/>
                <a:lumOff val="35000"/>
              </a:schemeClr>
            </a:solidFill>
          </a:ln>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p:nvPr>
        </p:nvSpPr>
        <p:spPr>
          <a:xfrm>
            <a:off x="1856108" y="89736"/>
            <a:ext cx="7287891" cy="380137"/>
          </a:xfrm>
        </p:spPr>
        <p:txBody>
          <a:bodyPr anchor="ctr">
            <a:normAutofit/>
          </a:bodyPr>
          <a:lstStyle>
            <a:lvl1pPr algn="l">
              <a:defRPr sz="1800" b="1">
                <a:solidFill>
                  <a:srgbClr val="4C9BDB"/>
                </a:solidFill>
                <a:latin typeface="Calibri"/>
                <a:cs typeface="Calibri"/>
              </a:defRPr>
            </a:lvl1pPr>
          </a:lstStyle>
          <a:p>
            <a:r>
              <a:rPr lang="en-GB" dirty="0"/>
              <a:t>Click to edit Master title style</a:t>
            </a:r>
            <a:endParaRPr lang="en-US" dirty="0"/>
          </a:p>
        </p:txBody>
      </p:sp>
    </p:spTree>
    <p:extLst>
      <p:ext uri="{BB962C8B-B14F-4D97-AF65-F5344CB8AC3E}">
        <p14:creationId xmlns:p14="http://schemas.microsoft.com/office/powerpoint/2010/main" val="3794180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4_Blank">
  <p:cSld name="5_Blank">
    <p:spTree>
      <p:nvGrpSpPr>
        <p:cNvPr id="1" name="Shape 30"/>
        <p:cNvGrpSpPr/>
        <p:nvPr/>
      </p:nvGrpSpPr>
      <p:grpSpPr>
        <a:xfrm>
          <a:off x="0" y="0"/>
          <a:ext cx="0" cy="0"/>
          <a:chOff x="0" y="0"/>
          <a:chExt cx="0" cy="0"/>
        </a:xfrm>
      </p:grpSpPr>
      <p:sp>
        <p:nvSpPr>
          <p:cNvPr id="31" name="Google Shape;31;p93"/>
          <p:cNvSpPr txBox="1">
            <a:spLocks noGrp="1"/>
          </p:cNvSpPr>
          <p:nvPr>
            <p:ph type="title"/>
          </p:nvPr>
        </p:nvSpPr>
        <p:spPr>
          <a:xfrm>
            <a:off x="457200" y="2143125"/>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4C9BDB"/>
              </a:buClr>
              <a:buSzPts val="4400"/>
              <a:buFont typeface="Calibri"/>
              <a:buNone/>
              <a:defRPr b="1">
                <a:solidFill>
                  <a:srgbClr val="4C9BDB"/>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93"/>
          <p:cNvSpPr txBox="1">
            <a:spLocks noGrp="1"/>
          </p:cNvSpPr>
          <p:nvPr>
            <p:ph type="body" idx="1"/>
          </p:nvPr>
        </p:nvSpPr>
        <p:spPr>
          <a:xfrm>
            <a:off x="457200" y="3330186"/>
            <a:ext cx="8229600" cy="1225153"/>
          </a:xfrm>
          <a:prstGeom prst="rect">
            <a:avLst/>
          </a:prstGeom>
          <a:noFill/>
          <a:ln>
            <a:noFill/>
          </a:ln>
        </p:spPr>
        <p:txBody>
          <a:bodyPr spcFirstLastPara="1" wrap="square" lIns="91425" tIns="45700" rIns="91425" bIns="45700" anchor="ctr" anchorCtr="0">
            <a:normAutofit/>
          </a:bodyPr>
          <a:lstStyle>
            <a:lvl1pPr marL="342900" lvl="0" indent="-171450" algn="ctr">
              <a:lnSpc>
                <a:spcPct val="100000"/>
              </a:lnSpc>
              <a:spcBef>
                <a:spcPts val="480"/>
              </a:spcBef>
              <a:spcAft>
                <a:spcPts val="0"/>
              </a:spcAft>
              <a:buClr>
                <a:srgbClr val="4C9BDB"/>
              </a:buClr>
              <a:buSzPts val="3200"/>
              <a:buFont typeface="Calibri"/>
              <a:buNone/>
              <a:defRPr>
                <a:solidFill>
                  <a:srgbClr val="4C9BDB"/>
                </a:solidFill>
                <a:latin typeface="Calibri"/>
                <a:ea typeface="Calibri"/>
                <a:cs typeface="Calibri"/>
                <a:sym typeface="Calibri"/>
              </a:defRPr>
            </a:lvl1pPr>
            <a:lvl2pPr marL="685800" lvl="1" indent="-171450" algn="ctr">
              <a:lnSpc>
                <a:spcPct val="100000"/>
              </a:lnSpc>
              <a:spcBef>
                <a:spcPts val="420"/>
              </a:spcBef>
              <a:spcAft>
                <a:spcPts val="0"/>
              </a:spcAft>
              <a:buClr>
                <a:srgbClr val="4C9BDB"/>
              </a:buClr>
              <a:buSzPts val="2800"/>
              <a:buFont typeface="Calibri"/>
              <a:buNone/>
              <a:defRPr/>
            </a:lvl2pPr>
            <a:lvl3pPr marL="1028700" lvl="2" indent="-171450" algn="ctr">
              <a:lnSpc>
                <a:spcPct val="100000"/>
              </a:lnSpc>
              <a:spcBef>
                <a:spcPts val="360"/>
              </a:spcBef>
              <a:spcAft>
                <a:spcPts val="0"/>
              </a:spcAft>
              <a:buClr>
                <a:srgbClr val="4C9BDB"/>
              </a:buClr>
              <a:buSzPts val="2400"/>
              <a:buFont typeface="Calibri"/>
              <a:buNone/>
              <a:defRPr/>
            </a:lvl3pPr>
            <a:lvl4pPr marL="1371600" lvl="3" indent="-171450" algn="ctr">
              <a:lnSpc>
                <a:spcPct val="100000"/>
              </a:lnSpc>
              <a:spcBef>
                <a:spcPts val="300"/>
              </a:spcBef>
              <a:spcAft>
                <a:spcPts val="0"/>
              </a:spcAft>
              <a:buClr>
                <a:srgbClr val="4C9BDB"/>
              </a:buClr>
              <a:buSzPts val="2000"/>
              <a:buFont typeface="Calibri"/>
              <a:buNone/>
              <a:defRPr/>
            </a:lvl4pPr>
            <a:lvl5pPr marL="1714500" lvl="4" indent="-171450" algn="ctr">
              <a:lnSpc>
                <a:spcPct val="100000"/>
              </a:lnSpc>
              <a:spcBef>
                <a:spcPts val="300"/>
              </a:spcBef>
              <a:spcAft>
                <a:spcPts val="0"/>
              </a:spcAft>
              <a:buClr>
                <a:srgbClr val="4C9BDB"/>
              </a:buClr>
              <a:buSzPts val="2000"/>
              <a:buFont typeface="Calibri"/>
              <a:buNone/>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pic>
        <p:nvPicPr>
          <p:cNvPr id="33" name="Google Shape;33;p93" descr="GCProject-white-CMJN.jpg"/>
          <p:cNvPicPr preferRelativeResize="0"/>
          <p:nvPr/>
        </p:nvPicPr>
        <p:blipFill rotWithShape="1">
          <a:blip r:embed="rId2">
            <a:alphaModFix/>
          </a:blip>
          <a:srcRect/>
          <a:stretch/>
        </p:blipFill>
        <p:spPr>
          <a:xfrm>
            <a:off x="0" y="7"/>
            <a:ext cx="1306137" cy="557992"/>
          </a:xfrm>
          <a:prstGeom prst="rect">
            <a:avLst/>
          </a:prstGeom>
          <a:noFill/>
          <a:ln>
            <a:noFill/>
          </a:ln>
        </p:spPr>
      </p:pic>
      <p:cxnSp>
        <p:nvCxnSpPr>
          <p:cNvPr id="34" name="Google Shape;34;p93"/>
          <p:cNvCxnSpPr/>
          <p:nvPr/>
        </p:nvCxnSpPr>
        <p:spPr>
          <a:xfrm>
            <a:off x="0" y="559594"/>
            <a:ext cx="9144000" cy="0"/>
          </a:xfrm>
          <a:prstGeom prst="straightConnector1">
            <a:avLst/>
          </a:prstGeom>
          <a:noFill/>
          <a:ln w="9525" cap="flat" cmpd="sng">
            <a:solidFill>
              <a:srgbClr val="595959"/>
            </a:solidFill>
            <a:prstDash val="solid"/>
            <a:round/>
            <a:headEnd type="none" w="sm" len="sm"/>
            <a:tailEnd type="none" w="sm" len="sm"/>
          </a:ln>
        </p:spPr>
      </p:cxnSp>
    </p:spTree>
    <p:extLst>
      <p:ext uri="{BB962C8B-B14F-4D97-AF65-F5344CB8AC3E}">
        <p14:creationId xmlns:p14="http://schemas.microsoft.com/office/powerpoint/2010/main" val="3252673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5" name="Picture 4"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741456" cy="559594"/>
          </a:xfrm>
          <a:prstGeom prst="rect">
            <a:avLst/>
          </a:prstGeom>
        </p:spPr>
      </p:pic>
      <p:cxnSp>
        <p:nvCxnSpPr>
          <p:cNvPr id="6" name="Straight Connector 5"/>
          <p:cNvCxnSpPr/>
          <p:nvPr userDrawn="1"/>
        </p:nvCxnSpPr>
        <p:spPr>
          <a:xfrm>
            <a:off x="0" y="559594"/>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2" name="Title 1"/>
          <p:cNvSpPr>
            <a:spLocks noGrp="1"/>
          </p:cNvSpPr>
          <p:nvPr>
            <p:ph type="title"/>
          </p:nvPr>
        </p:nvSpPr>
        <p:spPr>
          <a:xfrm>
            <a:off x="457200" y="2143125"/>
            <a:ext cx="8229600" cy="857250"/>
          </a:xfrm>
        </p:spPr>
        <p:txBody>
          <a:bodyPr/>
          <a:lstStyle>
            <a:lvl1pPr>
              <a:defRPr b="0">
                <a:solidFill>
                  <a:srgbClr val="4C9BDB"/>
                </a:solidFill>
                <a:latin typeface="Calibri"/>
                <a:cs typeface="Calibri"/>
              </a:defRPr>
            </a:lvl1pPr>
          </a:lstStyle>
          <a:p>
            <a:r>
              <a:rPr lang="en-GB" dirty="0"/>
              <a:t>Click to edit Master title style</a:t>
            </a:r>
            <a:endParaRPr lang="en-US" dirty="0"/>
          </a:p>
        </p:txBody>
      </p:sp>
      <p:sp>
        <p:nvSpPr>
          <p:cNvPr id="4" name="Text Placeholder 3"/>
          <p:cNvSpPr>
            <a:spLocks noGrp="1"/>
          </p:cNvSpPr>
          <p:nvPr>
            <p:ph type="body" sz="quarter" idx="10"/>
          </p:nvPr>
        </p:nvSpPr>
        <p:spPr>
          <a:xfrm>
            <a:off x="457200" y="3330180"/>
            <a:ext cx="8229600" cy="1225153"/>
          </a:xfrm>
        </p:spPr>
        <p:txBody>
          <a:bodyPr anchor="ctr"/>
          <a:lstStyle>
            <a:lvl1pPr marL="0" indent="0" algn="ctr">
              <a:buFontTx/>
              <a:buNone/>
              <a:defRPr>
                <a:solidFill>
                  <a:srgbClr val="4C9BDB"/>
                </a:solidFill>
                <a:latin typeface="Calibri"/>
                <a:cs typeface="Calibri"/>
              </a:defRPr>
            </a:lvl1pPr>
            <a:lvl2pPr marL="342900" indent="0" algn="ctr">
              <a:buFontTx/>
              <a:buNone/>
              <a:defRPr/>
            </a:lvl2pPr>
            <a:lvl3pPr marL="685800" indent="0" algn="ctr">
              <a:buFontTx/>
              <a:buNone/>
              <a:defRPr/>
            </a:lvl3pPr>
            <a:lvl4pPr marL="1028700" indent="0" algn="ctr">
              <a:buFontTx/>
              <a:buNone/>
              <a:defRPr/>
            </a:lvl4pPr>
            <a:lvl5pPr marL="1371600" indent="0" algn="ctr">
              <a:buFontTx/>
              <a:buNone/>
              <a:defRPr/>
            </a:lvl5pPr>
          </a:lstStyle>
          <a:p>
            <a:pPr lvl="0"/>
            <a:r>
              <a:rPr lang="en-GB" dirty="0"/>
              <a:t>Click to edit Master text styles</a:t>
            </a:r>
          </a:p>
        </p:txBody>
      </p:sp>
    </p:spTree>
    <p:extLst>
      <p:ext uri="{BB962C8B-B14F-4D97-AF65-F5344CB8AC3E}">
        <p14:creationId xmlns:p14="http://schemas.microsoft.com/office/powerpoint/2010/main" val="2231917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5" name="Picture 4"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741456" cy="559594"/>
          </a:xfrm>
          <a:prstGeom prst="rect">
            <a:avLst/>
          </a:prstGeom>
        </p:spPr>
      </p:pic>
      <p:cxnSp>
        <p:nvCxnSpPr>
          <p:cNvPr id="6" name="Straight Connector 5"/>
          <p:cNvCxnSpPr/>
          <p:nvPr userDrawn="1"/>
        </p:nvCxnSpPr>
        <p:spPr>
          <a:xfrm>
            <a:off x="0" y="559594"/>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hasCustomPrompt="1"/>
          </p:nvPr>
        </p:nvSpPr>
        <p:spPr>
          <a:xfrm>
            <a:off x="1856111" y="89730"/>
            <a:ext cx="7287891" cy="380137"/>
          </a:xfrm>
        </p:spPr>
        <p:txBody>
          <a:bodyPr anchor="ctr">
            <a:normAutofit/>
          </a:bodyPr>
          <a:lstStyle>
            <a:lvl1pPr algn="l">
              <a:defRPr sz="1800" b="0">
                <a:solidFill>
                  <a:srgbClr val="4C9BDB"/>
                </a:solidFill>
                <a:latin typeface="Calibri"/>
                <a:cs typeface="Calibri"/>
              </a:defRPr>
            </a:lvl1pPr>
          </a:lstStyle>
          <a:p>
            <a:r>
              <a:rPr lang="en-GB" dirty="0"/>
              <a:t>Click to edit master title style</a:t>
            </a:r>
            <a:endParaRPr lang="en-US" dirty="0"/>
          </a:p>
        </p:txBody>
      </p:sp>
    </p:spTree>
    <p:extLst>
      <p:ext uri="{BB962C8B-B14F-4D97-AF65-F5344CB8AC3E}">
        <p14:creationId xmlns:p14="http://schemas.microsoft.com/office/powerpoint/2010/main" val="837116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540003" y="1080000"/>
            <a:ext cx="8080375" cy="3510000"/>
          </a:xfrm>
        </p:spPr>
        <p:txBody>
          <a:bodyPr anchor="ctr"/>
          <a:lstStyle>
            <a:lvl1pPr>
              <a:defRPr>
                <a:solidFill>
                  <a:srgbClr val="4C9BDB"/>
                </a:solidFill>
              </a:defRPr>
            </a:lvl1pPr>
          </a:lstStyle>
          <a:p>
            <a:endParaRPr lang="en-US" dirty="0"/>
          </a:p>
        </p:txBody>
      </p:sp>
      <p:pic>
        <p:nvPicPr>
          <p:cNvPr id="5" name="Picture 4"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741456" cy="559594"/>
          </a:xfrm>
          <a:prstGeom prst="rect">
            <a:avLst/>
          </a:prstGeom>
        </p:spPr>
      </p:pic>
      <p:cxnSp>
        <p:nvCxnSpPr>
          <p:cNvPr id="6" name="Straight Connector 5"/>
          <p:cNvCxnSpPr/>
          <p:nvPr userDrawn="1"/>
        </p:nvCxnSpPr>
        <p:spPr>
          <a:xfrm>
            <a:off x="0" y="559594"/>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hasCustomPrompt="1"/>
          </p:nvPr>
        </p:nvSpPr>
        <p:spPr>
          <a:xfrm>
            <a:off x="1856111" y="89730"/>
            <a:ext cx="7287891" cy="380137"/>
          </a:xfrm>
        </p:spPr>
        <p:txBody>
          <a:bodyPr>
            <a:normAutofit/>
          </a:bodyPr>
          <a:lstStyle>
            <a:lvl1pPr algn="l">
              <a:defRPr sz="1800" b="0">
                <a:solidFill>
                  <a:srgbClr val="4C9BDB"/>
                </a:solidFill>
                <a:latin typeface="Calibri"/>
                <a:cs typeface="Calibri"/>
              </a:defRPr>
            </a:lvl1pPr>
          </a:lstStyle>
          <a:p>
            <a:r>
              <a:rPr lang="en-GB" dirty="0"/>
              <a:t>Click to edit master title style</a:t>
            </a:r>
            <a:endParaRPr lang="en-US" dirty="0"/>
          </a:p>
        </p:txBody>
      </p:sp>
      <p:sp>
        <p:nvSpPr>
          <p:cNvPr id="3" name="Text Placeholder 2"/>
          <p:cNvSpPr>
            <a:spLocks noGrp="1"/>
          </p:cNvSpPr>
          <p:nvPr>
            <p:ph type="body" sz="quarter" idx="10"/>
          </p:nvPr>
        </p:nvSpPr>
        <p:spPr>
          <a:xfrm>
            <a:off x="97694" y="617891"/>
            <a:ext cx="8958385" cy="513159"/>
          </a:xfrm>
        </p:spPr>
        <p:txBody>
          <a:bodyPr anchor="ctr">
            <a:normAutofit/>
          </a:bodyPr>
          <a:lstStyle>
            <a:lvl1pPr marL="0" indent="0" algn="ctr">
              <a:buNone/>
              <a:defRPr sz="1350" b="0">
                <a:solidFill>
                  <a:srgbClr val="4C9BDB"/>
                </a:solidFill>
                <a:latin typeface="Calibri"/>
                <a:cs typeface="Calibri"/>
              </a:defRPr>
            </a:lvl1pPr>
            <a:lvl3pPr marL="685800" indent="0">
              <a:buNone/>
              <a:defRPr/>
            </a:lvl3pPr>
          </a:lstStyle>
          <a:p>
            <a:pPr lvl="0"/>
            <a:r>
              <a:rPr lang="en-GB" dirty="0"/>
              <a:t>Click to edit Master text styles</a:t>
            </a:r>
          </a:p>
        </p:txBody>
      </p:sp>
      <p:sp>
        <p:nvSpPr>
          <p:cNvPr id="11" name="Text Placeholder 2"/>
          <p:cNvSpPr>
            <a:spLocks noGrp="1"/>
          </p:cNvSpPr>
          <p:nvPr>
            <p:ph type="body" sz="quarter" idx="12"/>
          </p:nvPr>
        </p:nvSpPr>
        <p:spPr>
          <a:xfrm>
            <a:off x="97694" y="4269595"/>
            <a:ext cx="8958385" cy="807991"/>
          </a:xfrm>
        </p:spPr>
        <p:txBody>
          <a:bodyPr anchor="b" anchorCtr="0">
            <a:normAutofit/>
          </a:bodyPr>
          <a:lstStyle>
            <a:lvl1pPr marL="0" indent="0" algn="ctr">
              <a:buNone/>
              <a:defRPr sz="1050" b="0">
                <a:solidFill>
                  <a:srgbClr val="4C9BDB"/>
                </a:solidFill>
                <a:latin typeface="Calibri"/>
                <a:cs typeface="Calibri"/>
              </a:defRPr>
            </a:lvl1pPr>
            <a:lvl3pPr marL="685800" indent="0">
              <a:buNone/>
              <a:defRPr/>
            </a:lvl3pPr>
          </a:lstStyle>
          <a:p>
            <a:pPr lvl="0"/>
            <a:r>
              <a:rPr lang="en-GB" dirty="0"/>
              <a:t>Click to edit Master text styles</a:t>
            </a:r>
          </a:p>
        </p:txBody>
      </p:sp>
    </p:spTree>
    <p:extLst>
      <p:ext uri="{BB962C8B-B14F-4D97-AF65-F5344CB8AC3E}">
        <p14:creationId xmlns:p14="http://schemas.microsoft.com/office/powerpoint/2010/main" val="2990934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pic>
        <p:nvPicPr>
          <p:cNvPr id="5" name="Picture 4"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741456" cy="559594"/>
          </a:xfrm>
          <a:prstGeom prst="rect">
            <a:avLst/>
          </a:prstGeom>
        </p:spPr>
      </p:pic>
      <p:cxnSp>
        <p:nvCxnSpPr>
          <p:cNvPr id="6" name="Straight Connector 5"/>
          <p:cNvCxnSpPr/>
          <p:nvPr userDrawn="1"/>
        </p:nvCxnSpPr>
        <p:spPr>
          <a:xfrm>
            <a:off x="0" y="559594"/>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p:nvPr>
        </p:nvSpPr>
        <p:spPr>
          <a:xfrm>
            <a:off x="1856111" y="89730"/>
            <a:ext cx="7287891" cy="380137"/>
          </a:xfrm>
        </p:spPr>
        <p:txBody>
          <a:bodyPr anchor="ctr">
            <a:normAutofit/>
          </a:bodyPr>
          <a:lstStyle>
            <a:lvl1pPr algn="l">
              <a:defRPr sz="1800" b="0">
                <a:solidFill>
                  <a:srgbClr val="4C9BDB"/>
                </a:solidFill>
                <a:latin typeface="Calibri"/>
                <a:cs typeface="Calibri"/>
              </a:defRPr>
            </a:lvl1pPr>
          </a:lstStyle>
          <a:p>
            <a:r>
              <a:rPr lang="en-GB" dirty="0"/>
              <a:t>Click to edit Master title style</a:t>
            </a:r>
            <a:endParaRPr lang="en-US" dirty="0"/>
          </a:p>
        </p:txBody>
      </p:sp>
    </p:spTree>
    <p:extLst>
      <p:ext uri="{BB962C8B-B14F-4D97-AF65-F5344CB8AC3E}">
        <p14:creationId xmlns:p14="http://schemas.microsoft.com/office/powerpoint/2010/main" val="35277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GCP Logo 4:3"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 y="0"/>
            <a:ext cx="2396747" cy="1026518"/>
          </a:xfrm>
          <a:prstGeom prst="rect">
            <a:avLst/>
          </a:prstGeom>
        </p:spPr>
      </p:pic>
      <p:sp>
        <p:nvSpPr>
          <p:cNvPr id="11" name="Title 10"/>
          <p:cNvSpPr>
            <a:spLocks noGrp="1"/>
          </p:cNvSpPr>
          <p:nvPr>
            <p:ph type="title"/>
          </p:nvPr>
        </p:nvSpPr>
        <p:spPr>
          <a:xfrm>
            <a:off x="558063" y="1450975"/>
            <a:ext cx="8229600" cy="857250"/>
          </a:xfrm>
        </p:spPr>
        <p:txBody>
          <a:bodyPr/>
          <a:lstStyle>
            <a:lvl1pPr>
              <a:defRPr b="0">
                <a:solidFill>
                  <a:srgbClr val="4C9BDB"/>
                </a:solidFill>
                <a:latin typeface="Calibri"/>
                <a:cs typeface="Calibri"/>
              </a:defRPr>
            </a:lvl1pPr>
          </a:lstStyle>
          <a:p>
            <a:r>
              <a:rPr lang="en-GB" dirty="0"/>
              <a:t>Click to edit Master title style</a:t>
            </a:r>
            <a:endParaRPr lang="en-US" dirty="0"/>
          </a:p>
        </p:txBody>
      </p:sp>
      <p:sp>
        <p:nvSpPr>
          <p:cNvPr id="20" name="Text Placeholder 19"/>
          <p:cNvSpPr>
            <a:spLocks noGrp="1"/>
          </p:cNvSpPr>
          <p:nvPr>
            <p:ph type="body" sz="quarter" idx="11"/>
          </p:nvPr>
        </p:nvSpPr>
        <p:spPr>
          <a:xfrm>
            <a:off x="558068" y="2197681"/>
            <a:ext cx="8229599" cy="1658541"/>
          </a:xfrm>
        </p:spPr>
        <p:txBody>
          <a:bodyPr/>
          <a:lstStyle>
            <a:lvl1pPr marL="0" indent="0" algn="ctr">
              <a:buFontTx/>
              <a:buNone/>
              <a:defRPr sz="9750" b="0">
                <a:solidFill>
                  <a:srgbClr val="4C9BDB"/>
                </a:solidFill>
                <a:latin typeface="Calibri"/>
                <a:cs typeface="Calibri"/>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dirty="0"/>
              <a:t>Click to edit Master text styles</a:t>
            </a:r>
          </a:p>
        </p:txBody>
      </p:sp>
      <p:pic>
        <p:nvPicPr>
          <p:cNvPr id="6" name="GCP Logo Widescreen" descr="GCProject-white-CMJN.jpg" hidden="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3464"/>
            <a:ext cx="2382484" cy="1020773"/>
          </a:xfrm>
          <a:prstGeom prst="rect">
            <a:avLst/>
          </a:prstGeom>
        </p:spPr>
      </p:pic>
    </p:spTree>
    <p:extLst>
      <p:ext uri="{BB962C8B-B14F-4D97-AF65-F5344CB8AC3E}">
        <p14:creationId xmlns:p14="http://schemas.microsoft.com/office/powerpoint/2010/main" val="530497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2" name="Title 1"/>
          <p:cNvSpPr>
            <a:spLocks noGrp="1"/>
          </p:cNvSpPr>
          <p:nvPr>
            <p:ph type="title"/>
          </p:nvPr>
        </p:nvSpPr>
        <p:spPr>
          <a:xfrm>
            <a:off x="457200" y="2143125"/>
            <a:ext cx="8229600" cy="857250"/>
          </a:xfrm>
        </p:spPr>
        <p:txBody>
          <a:bodyPr/>
          <a:lstStyle>
            <a:lvl1pPr>
              <a:defRPr b="1">
                <a:solidFill>
                  <a:srgbClr val="4C9BDB"/>
                </a:solidFill>
                <a:latin typeface="Calibri"/>
                <a:cs typeface="Calibri"/>
              </a:defRPr>
            </a:lvl1pPr>
          </a:lstStyle>
          <a:p>
            <a:r>
              <a:rPr lang="en-GB" dirty="0"/>
              <a:t>Click to edit Master title style</a:t>
            </a:r>
            <a:endParaRPr lang="en-US" dirty="0"/>
          </a:p>
        </p:txBody>
      </p:sp>
      <p:sp>
        <p:nvSpPr>
          <p:cNvPr id="4" name="Text Placeholder 3"/>
          <p:cNvSpPr>
            <a:spLocks noGrp="1"/>
          </p:cNvSpPr>
          <p:nvPr>
            <p:ph type="body" sz="quarter" idx="10"/>
          </p:nvPr>
        </p:nvSpPr>
        <p:spPr>
          <a:xfrm>
            <a:off x="457200" y="3330186"/>
            <a:ext cx="8229600" cy="1225153"/>
          </a:xfrm>
        </p:spPr>
        <p:txBody>
          <a:bodyPr anchor="ctr"/>
          <a:lstStyle>
            <a:lvl1pPr marL="0" indent="0" algn="ctr">
              <a:buFontTx/>
              <a:buNone/>
              <a:defRPr>
                <a:solidFill>
                  <a:srgbClr val="4C9BDB"/>
                </a:solidFill>
                <a:latin typeface="Calibri"/>
                <a:cs typeface="Calibri"/>
              </a:defRPr>
            </a:lvl1pPr>
            <a:lvl2pPr marL="342900" indent="0" algn="ctr">
              <a:buFontTx/>
              <a:buNone/>
              <a:defRPr/>
            </a:lvl2pPr>
            <a:lvl3pPr marL="685800" indent="0" algn="ctr">
              <a:buFontTx/>
              <a:buNone/>
              <a:defRPr/>
            </a:lvl3pPr>
            <a:lvl4pPr marL="1028700" indent="0" algn="ctr">
              <a:buFontTx/>
              <a:buNone/>
              <a:defRPr/>
            </a:lvl4pPr>
            <a:lvl5pPr marL="1371600" indent="0" algn="ctr">
              <a:buFontTx/>
              <a:buNone/>
              <a:defRPr/>
            </a:lvl5pPr>
          </a:lstStyle>
          <a:p>
            <a:pPr lvl="0"/>
            <a:r>
              <a:rPr lang="en-GB" dirty="0"/>
              <a:t>Click to edit Master text styles</a:t>
            </a:r>
          </a:p>
        </p:txBody>
      </p:sp>
      <p:pic>
        <p:nvPicPr>
          <p:cNvPr id="8" name="GCP Logo 4:3"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7"/>
            <a:ext cx="1306137" cy="557992"/>
          </a:xfrm>
          <a:prstGeom prst="rect">
            <a:avLst/>
          </a:prstGeom>
        </p:spPr>
      </p:pic>
      <p:cxnSp>
        <p:nvCxnSpPr>
          <p:cNvPr id="6" name="Straight Connector 5"/>
          <p:cNvCxnSpPr/>
          <p:nvPr userDrawn="1"/>
        </p:nvCxnSpPr>
        <p:spPr>
          <a:xfrm>
            <a:off x="0" y="559594"/>
            <a:ext cx="9144000" cy="0"/>
          </a:xfrm>
          <a:prstGeom prst="line">
            <a:avLst/>
          </a:prstGeom>
          <a:ln>
            <a:solidFill>
              <a:schemeClr val="tx1">
                <a:lumMod val="65000"/>
                <a:lumOff val="35000"/>
              </a:schemeClr>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456122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10" name="Title 9"/>
          <p:cNvSpPr>
            <a:spLocks noGrp="1"/>
          </p:cNvSpPr>
          <p:nvPr>
            <p:ph type="title" hasCustomPrompt="1"/>
          </p:nvPr>
        </p:nvSpPr>
        <p:spPr>
          <a:xfrm>
            <a:off x="1856108" y="89736"/>
            <a:ext cx="7287891" cy="380137"/>
          </a:xfrm>
        </p:spPr>
        <p:txBody>
          <a:bodyPr anchor="ctr">
            <a:normAutofit/>
          </a:bodyPr>
          <a:lstStyle>
            <a:lvl1pPr algn="l">
              <a:defRPr sz="1800" b="1">
                <a:solidFill>
                  <a:srgbClr val="4C9BDB"/>
                </a:solidFill>
                <a:latin typeface="Calibri"/>
                <a:cs typeface="Calibri"/>
              </a:defRPr>
            </a:lvl1pPr>
          </a:lstStyle>
          <a:p>
            <a:r>
              <a:rPr lang="en-GB" dirty="0"/>
              <a:t>Click to edit master title style</a:t>
            </a:r>
            <a:endParaRPr lang="en-US" dirty="0"/>
          </a:p>
        </p:txBody>
      </p:sp>
      <p:pic>
        <p:nvPicPr>
          <p:cNvPr id="5" name="GCP Logo 4:3"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7"/>
            <a:ext cx="1306137" cy="557992"/>
          </a:xfrm>
          <a:prstGeom prst="rect">
            <a:avLst/>
          </a:prstGeom>
        </p:spPr>
      </p:pic>
      <p:cxnSp>
        <p:nvCxnSpPr>
          <p:cNvPr id="6" name="Straight Connector 5"/>
          <p:cNvCxnSpPr/>
          <p:nvPr userDrawn="1"/>
        </p:nvCxnSpPr>
        <p:spPr>
          <a:xfrm>
            <a:off x="0" y="559594"/>
            <a:ext cx="9144000" cy="0"/>
          </a:xfrm>
          <a:prstGeom prst="line">
            <a:avLst/>
          </a:prstGeom>
          <a:ln>
            <a:solidFill>
              <a:schemeClr val="tx1">
                <a:lumMod val="65000"/>
                <a:lumOff val="35000"/>
              </a:schemeClr>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171116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540005" y="1080000"/>
            <a:ext cx="8080375" cy="3510000"/>
          </a:xfrm>
        </p:spPr>
        <p:txBody>
          <a:bodyPr anchor="ctr"/>
          <a:lstStyle>
            <a:lvl1pPr>
              <a:defRPr>
                <a:solidFill>
                  <a:srgbClr val="4C9BDB"/>
                </a:solidFill>
              </a:defRPr>
            </a:lvl1pPr>
          </a:lstStyle>
          <a:p>
            <a:endParaRPr lang="en-US" dirty="0"/>
          </a:p>
        </p:txBody>
      </p:sp>
      <p:sp>
        <p:nvSpPr>
          <p:cNvPr id="10" name="Title 9"/>
          <p:cNvSpPr>
            <a:spLocks noGrp="1"/>
          </p:cNvSpPr>
          <p:nvPr>
            <p:ph type="title" hasCustomPrompt="1"/>
          </p:nvPr>
        </p:nvSpPr>
        <p:spPr>
          <a:xfrm>
            <a:off x="1856108" y="89736"/>
            <a:ext cx="7287891" cy="380137"/>
          </a:xfrm>
        </p:spPr>
        <p:txBody>
          <a:bodyPr>
            <a:normAutofit/>
          </a:bodyPr>
          <a:lstStyle>
            <a:lvl1pPr algn="l">
              <a:defRPr sz="1800" b="1">
                <a:solidFill>
                  <a:srgbClr val="4C9BDB"/>
                </a:solidFill>
                <a:latin typeface="Calibri"/>
                <a:cs typeface="Calibri"/>
              </a:defRPr>
            </a:lvl1pPr>
          </a:lstStyle>
          <a:p>
            <a:r>
              <a:rPr lang="en-GB" dirty="0"/>
              <a:t>Click to edit master title style</a:t>
            </a:r>
            <a:endParaRPr lang="en-US" dirty="0"/>
          </a:p>
        </p:txBody>
      </p:sp>
      <p:sp>
        <p:nvSpPr>
          <p:cNvPr id="3" name="Text Placeholder 2"/>
          <p:cNvSpPr>
            <a:spLocks noGrp="1"/>
          </p:cNvSpPr>
          <p:nvPr>
            <p:ph type="body" sz="quarter" idx="10"/>
          </p:nvPr>
        </p:nvSpPr>
        <p:spPr>
          <a:xfrm>
            <a:off x="97696" y="617890"/>
            <a:ext cx="8958385" cy="513159"/>
          </a:xfrm>
        </p:spPr>
        <p:txBody>
          <a:bodyPr anchor="ctr">
            <a:normAutofit/>
          </a:bodyPr>
          <a:lstStyle>
            <a:lvl1pPr marL="0" indent="0" algn="ctr">
              <a:buNone/>
              <a:defRPr sz="1350" b="0">
                <a:solidFill>
                  <a:srgbClr val="4C9BDB"/>
                </a:solidFill>
                <a:latin typeface="Calibri"/>
                <a:cs typeface="Calibri"/>
              </a:defRPr>
            </a:lvl1pPr>
            <a:lvl3pPr marL="685800" indent="0">
              <a:buNone/>
              <a:defRPr/>
            </a:lvl3pPr>
          </a:lstStyle>
          <a:p>
            <a:pPr lvl="0"/>
            <a:r>
              <a:rPr lang="en-GB" dirty="0"/>
              <a:t>Click to edit Master text styles</a:t>
            </a:r>
          </a:p>
        </p:txBody>
      </p:sp>
      <p:sp>
        <p:nvSpPr>
          <p:cNvPr id="11" name="Text Placeholder 2"/>
          <p:cNvSpPr>
            <a:spLocks noGrp="1"/>
          </p:cNvSpPr>
          <p:nvPr>
            <p:ph type="body" sz="quarter" idx="12"/>
          </p:nvPr>
        </p:nvSpPr>
        <p:spPr>
          <a:xfrm>
            <a:off x="97696" y="4269601"/>
            <a:ext cx="8958385" cy="807991"/>
          </a:xfrm>
        </p:spPr>
        <p:txBody>
          <a:bodyPr anchor="b" anchorCtr="0">
            <a:normAutofit/>
          </a:bodyPr>
          <a:lstStyle>
            <a:lvl1pPr marL="0" indent="0" algn="ctr">
              <a:buNone/>
              <a:defRPr sz="1050" b="0">
                <a:solidFill>
                  <a:srgbClr val="4C9BDB"/>
                </a:solidFill>
                <a:latin typeface="Calibri"/>
                <a:cs typeface="Calibri"/>
              </a:defRPr>
            </a:lvl1pPr>
            <a:lvl3pPr marL="685800" indent="0">
              <a:buNone/>
              <a:defRPr/>
            </a:lvl3pPr>
          </a:lstStyle>
          <a:p>
            <a:pPr lvl="0"/>
            <a:r>
              <a:rPr lang="en-GB" dirty="0"/>
              <a:t>Click to edit Master text styles</a:t>
            </a:r>
          </a:p>
        </p:txBody>
      </p:sp>
      <p:pic>
        <p:nvPicPr>
          <p:cNvPr id="9" name="GCP Logo 4:3"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7"/>
            <a:ext cx="1306137" cy="557992"/>
          </a:xfrm>
          <a:prstGeom prst="rect">
            <a:avLst/>
          </a:prstGeom>
        </p:spPr>
      </p:pic>
      <p:cxnSp>
        <p:nvCxnSpPr>
          <p:cNvPr id="6" name="Straight Connector 5"/>
          <p:cNvCxnSpPr/>
          <p:nvPr userDrawn="1"/>
        </p:nvCxnSpPr>
        <p:spPr>
          <a:xfrm>
            <a:off x="0" y="559594"/>
            <a:ext cx="9144000" cy="0"/>
          </a:xfrm>
          <a:prstGeom prst="line">
            <a:avLst/>
          </a:prstGeom>
          <a:ln>
            <a:solidFill>
              <a:schemeClr val="tx1">
                <a:lumMod val="65000"/>
                <a:lumOff val="35000"/>
              </a:schemeClr>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662815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rgbClr val="4CB2FF"/>
                </a:solidFill>
              </a:defRPr>
            </a:lvl1pPr>
          </a:lstStyle>
          <a:p>
            <a:fld id="{9D1B81D1-339F-824C-BF8B-C1100CBE37FC}" type="datetimeFigureOut">
              <a:rPr lang="en-US" smtClean="0"/>
              <a:pPr/>
              <a:t>3/16/2024</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rgbClr val="4CB2FF"/>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rgbClr val="4CB2FF"/>
                </a:solidFill>
              </a:defRPr>
            </a:lvl1pPr>
          </a:lstStyle>
          <a:p>
            <a:fld id="{15A9F3D0-B985-0345-B86B-74512F59448E}" type="slidenum">
              <a:rPr lang="en-US" smtClean="0"/>
              <a:pPr/>
              <a:t>‹#›</a:t>
            </a:fld>
            <a:endParaRPr lang="en-US"/>
          </a:p>
        </p:txBody>
      </p:sp>
    </p:spTree>
    <p:extLst>
      <p:ext uri="{BB962C8B-B14F-4D97-AF65-F5344CB8AC3E}">
        <p14:creationId xmlns:p14="http://schemas.microsoft.com/office/powerpoint/2010/main" val="2884718407"/>
      </p:ext>
    </p:extLst>
  </p:cSld>
  <p:clrMap bg1="lt1" tx1="dk1" bg2="lt2" tx2="dk2" accent1="accent1" accent2="accent2" accent3="accent3" accent4="accent4" accent5="accent5" accent6="accent6" hlink="hlink" folHlink="folHlink"/>
  <p:sldLayoutIdLst>
    <p:sldLayoutId id="2147483649" r:id="rId1"/>
    <p:sldLayoutId id="2147483676" r:id="rId2"/>
    <p:sldLayoutId id="2147483668" r:id="rId3"/>
    <p:sldLayoutId id="2147483677" r:id="rId4"/>
    <p:sldLayoutId id="2147483681" r:id="rId5"/>
  </p:sldLayoutIdLst>
  <p:txStyles>
    <p:titleStyle>
      <a:lvl1pPr algn="ctr" defTabSz="342900" rtl="0" eaLnBrk="1" latinLnBrk="0" hangingPunct="1">
        <a:spcBef>
          <a:spcPct val="0"/>
        </a:spcBef>
        <a:buNone/>
        <a:defRPr sz="3300" kern="1200">
          <a:solidFill>
            <a:srgbClr val="4C9BDB"/>
          </a:solidFill>
          <a:latin typeface=""/>
          <a:ea typeface="+mj-ea"/>
          <a:cs typeface=""/>
        </a:defRPr>
      </a:lvl1pPr>
    </p:titleStyle>
    <p:bodyStyle>
      <a:lvl1pPr marL="257175" indent="-257175" algn="l" defTabSz="342900" rtl="0" eaLnBrk="1" latinLnBrk="0" hangingPunct="1">
        <a:spcBef>
          <a:spcPct val="20000"/>
        </a:spcBef>
        <a:buFont typeface="Arial"/>
        <a:buChar char="•"/>
        <a:defRPr sz="2400" kern="1200">
          <a:solidFill>
            <a:srgbClr val="4C9BDB"/>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rgbClr val="4C9BDB"/>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rgbClr val="4C9BDB"/>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rgbClr val="4C9BDB"/>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rgbClr val="4C9BDB"/>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57200" y="1200155"/>
            <a:ext cx="8229600" cy="3394472"/>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457200" y="4767270"/>
            <a:ext cx="2133600" cy="273844"/>
          </a:xfrm>
          <a:prstGeom prst="rect">
            <a:avLst/>
          </a:prstGeom>
        </p:spPr>
        <p:txBody>
          <a:bodyPr vert="horz" lIns="91440" tIns="45720" rIns="91440" bIns="45720" rtlCol="0" anchor="ctr"/>
          <a:lstStyle>
            <a:lvl1pPr algn="l">
              <a:defRPr sz="900">
                <a:solidFill>
                  <a:srgbClr val="4CB2FF"/>
                </a:solidFill>
              </a:defRPr>
            </a:lvl1pPr>
          </a:lstStyle>
          <a:p>
            <a:fld id="{9D1B81D1-339F-824C-BF8B-C1100CBE37FC}" type="datetimeFigureOut">
              <a:rPr lang="en-US" smtClean="0"/>
              <a:pPr/>
              <a:t>3/16/2024</a:t>
            </a:fld>
            <a:endParaRPr lang="en-US" dirty="0"/>
          </a:p>
        </p:txBody>
      </p:sp>
      <p:sp>
        <p:nvSpPr>
          <p:cNvPr id="5" name="Footer Placeholder 4"/>
          <p:cNvSpPr>
            <a:spLocks noGrp="1"/>
          </p:cNvSpPr>
          <p:nvPr>
            <p:ph type="ftr" sz="quarter" idx="3"/>
          </p:nvPr>
        </p:nvSpPr>
        <p:spPr>
          <a:xfrm>
            <a:off x="3124200" y="4767270"/>
            <a:ext cx="2895600" cy="273844"/>
          </a:xfrm>
          <a:prstGeom prst="rect">
            <a:avLst/>
          </a:prstGeom>
        </p:spPr>
        <p:txBody>
          <a:bodyPr vert="horz" lIns="91440" tIns="45720" rIns="91440" bIns="45720" rtlCol="0" anchor="ctr"/>
          <a:lstStyle>
            <a:lvl1pPr algn="ctr">
              <a:defRPr sz="900">
                <a:solidFill>
                  <a:srgbClr val="4CB2FF"/>
                </a:solidFill>
              </a:defRPr>
            </a:lvl1pPr>
          </a:lstStyle>
          <a:p>
            <a:endParaRPr lang="en-US" dirty="0"/>
          </a:p>
        </p:txBody>
      </p:sp>
      <p:sp>
        <p:nvSpPr>
          <p:cNvPr id="6" name="Slide Number Placeholder 5"/>
          <p:cNvSpPr>
            <a:spLocks noGrp="1"/>
          </p:cNvSpPr>
          <p:nvPr>
            <p:ph type="sldNum" sz="quarter" idx="4"/>
          </p:nvPr>
        </p:nvSpPr>
        <p:spPr>
          <a:xfrm>
            <a:off x="6553200" y="4767270"/>
            <a:ext cx="2133600" cy="273844"/>
          </a:xfrm>
          <a:prstGeom prst="rect">
            <a:avLst/>
          </a:prstGeom>
        </p:spPr>
        <p:txBody>
          <a:bodyPr vert="horz" lIns="91440" tIns="45720" rIns="91440" bIns="45720" rtlCol="0" anchor="ctr"/>
          <a:lstStyle>
            <a:lvl1pPr algn="r">
              <a:defRPr sz="900">
                <a:solidFill>
                  <a:srgbClr val="4CB2FF"/>
                </a:solidFill>
              </a:defRPr>
            </a:lvl1pPr>
          </a:lstStyle>
          <a:p>
            <a:fld id="{15A9F3D0-B985-0345-B86B-74512F59448E}" type="slidenum">
              <a:rPr lang="en-US" smtClean="0"/>
              <a:pPr/>
              <a:t>‹#›</a:t>
            </a:fld>
            <a:endParaRPr lang="en-US" dirty="0"/>
          </a:p>
        </p:txBody>
      </p:sp>
    </p:spTree>
    <p:extLst>
      <p:ext uri="{BB962C8B-B14F-4D97-AF65-F5344CB8AC3E}">
        <p14:creationId xmlns:p14="http://schemas.microsoft.com/office/powerpoint/2010/main" val="53929430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Lst>
  <p:txStyles>
    <p:titleStyle>
      <a:lvl1pPr algn="ctr" defTabSz="342900" rtl="0" eaLnBrk="1" latinLnBrk="0" hangingPunct="1">
        <a:spcBef>
          <a:spcPct val="0"/>
        </a:spcBef>
        <a:buNone/>
        <a:defRPr sz="3300" kern="1200">
          <a:solidFill>
            <a:srgbClr val="4C9BDB"/>
          </a:solidFill>
          <a:latin typeface=""/>
          <a:ea typeface="+mj-ea"/>
          <a:cs typeface=""/>
        </a:defRPr>
      </a:lvl1pPr>
    </p:titleStyle>
    <p:bodyStyle>
      <a:lvl1pPr marL="257175" indent="-257175" algn="l" defTabSz="342900" rtl="0" eaLnBrk="1" latinLnBrk="0" hangingPunct="1">
        <a:spcBef>
          <a:spcPct val="20000"/>
        </a:spcBef>
        <a:buFont typeface="Arial"/>
        <a:buChar char="•"/>
        <a:defRPr sz="2400" kern="1200">
          <a:solidFill>
            <a:srgbClr val="4C9BDB"/>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rgbClr val="4C9BDB"/>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rgbClr val="4C9BDB"/>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rgbClr val="4C9BDB"/>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rgbClr val="4C9BDB"/>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jpeg"/></Relationships>
</file>

<file path=ppt/slides/_rels/slide1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3.jpeg"/><Relationship Id="rId4" Type="http://schemas.openxmlformats.org/officeDocument/2006/relationships/image" Target="../media/image8.png"/><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hyperlink" Target="http://cdiac.ornl.gov/trends/emis/meth_reg.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hyperlink" Target="http://cdiac.ornl.gov/trends/emis/meth_reg.html"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38.jpg"/><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11.jpeg"/><Relationship Id="rId5" Type="http://schemas.openxmlformats.org/officeDocument/2006/relationships/image" Target="../media/image40.jpeg"/><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image" Target="../media/image41.png"/><Relationship Id="rId21" Type="http://schemas.openxmlformats.org/officeDocument/2006/relationships/image" Target="../media/image59.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notesSlide" Target="../notesSlides/notesSlide22.xml"/><Relationship Id="rId16" Type="http://schemas.openxmlformats.org/officeDocument/2006/relationships/image" Target="../media/image54.png"/><Relationship Id="rId20" Type="http://schemas.openxmlformats.org/officeDocument/2006/relationships/image" Target="../media/image58.png"/><Relationship Id="rId1" Type="http://schemas.openxmlformats.org/officeDocument/2006/relationships/slideLayout" Target="../slideLayouts/slideLayout8.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23" Type="http://schemas.openxmlformats.org/officeDocument/2006/relationships/image" Target="../media/image61.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 Id="rId22"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63.emf"/><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hyperlink" Target="http://www.globalcarbonatlas.org/"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openxmlformats.org/officeDocument/2006/relationships/image" Target="../media/image70.jpg"/><Relationship Id="rId4" Type="http://schemas.openxmlformats.org/officeDocument/2006/relationships/image" Target="../media/image69.jpg"/></Relationships>
</file>

<file path=ppt/slides/_rels/slide3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68.jpg"/></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hyperlink" Target="http://www.globalcarbonatlas.org/" TargetMode="External"/><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hyperlink" Target="https://svs.gsfc.nasa.gov/4799" TargetMode="Externa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jpg"/><Relationship Id="rId18" Type="http://schemas.openxmlformats.org/officeDocument/2006/relationships/image" Target="../media/image88.jpg"/><Relationship Id="rId3" Type="http://schemas.openxmlformats.org/officeDocument/2006/relationships/hyperlink" Target="http://www.nies.go.jp/" TargetMode="External"/><Relationship Id="rId7" Type="http://schemas.openxmlformats.org/officeDocument/2006/relationships/hyperlink" Target="https://www.carboncyclescience.us/" TargetMode="External"/><Relationship Id="rId12" Type="http://schemas.openxmlformats.org/officeDocument/2006/relationships/image" Target="../media/image83.jpg"/><Relationship Id="rId17" Type="http://schemas.openxmlformats.org/officeDocument/2006/relationships/image" Target="../media/image87.jpeg"/><Relationship Id="rId2" Type="http://schemas.openxmlformats.org/officeDocument/2006/relationships/notesSlide" Target="../notesSlides/notesSlide37.xml"/><Relationship Id="rId16" Type="http://schemas.openxmlformats.org/officeDocument/2006/relationships/hyperlink" Target="http://www.lsce.ipsl.fr/en/" TargetMode="External"/><Relationship Id="rId1" Type="http://schemas.openxmlformats.org/officeDocument/2006/relationships/slideLayout" Target="../slideLayouts/slideLayout8.xml"/><Relationship Id="rId6" Type="http://schemas.openxmlformats.org/officeDocument/2006/relationships/image" Target="../media/image78.png"/><Relationship Id="rId11" Type="http://schemas.openxmlformats.org/officeDocument/2006/relationships/image" Target="../media/image82.emf"/><Relationship Id="rId5" Type="http://schemas.openxmlformats.org/officeDocument/2006/relationships/hyperlink" Target="http://www.forskningsradet.no/en/Home_page/1177315753906" TargetMode="External"/><Relationship Id="rId15" Type="http://schemas.openxmlformats.org/officeDocument/2006/relationships/image" Target="../media/image86.png"/><Relationship Id="rId10" Type="http://schemas.openxmlformats.org/officeDocument/2006/relationships/image" Target="../media/image81.jpeg"/><Relationship Id="rId4" Type="http://schemas.openxmlformats.org/officeDocument/2006/relationships/image" Target="../media/image77.png"/><Relationship Id="rId9" Type="http://schemas.openxmlformats.org/officeDocument/2006/relationships/image" Target="../media/image80.jpeg"/><Relationship Id="rId14"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hyperlink" Target="https://doi.org/10.1088/1748-9326/ab9ed2"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4.jpg"/><Relationship Id="rId5" Type="http://schemas.openxmlformats.org/officeDocument/2006/relationships/hyperlink" Target="https://doi.org/10.5194/essd-12-1561-2020" TargetMode="External"/><Relationship Id="rId4" Type="http://schemas.openxmlformats.org/officeDocument/2006/relationships/image" Target="../media/image13.jpg"/></Relationships>
</file>

<file path=ppt/slides/_rels/slide40.xml.rels><?xml version="1.0" encoding="UTF-8" standalone="yes"?>
<Relationships xmlns="http://schemas.openxmlformats.org/package/2006/relationships"><Relationship Id="rId3" Type="http://schemas.openxmlformats.org/officeDocument/2006/relationships/hyperlink" Target="https://creativecommons.org/licenses/by-nc-sa/4.0/legalcode" TargetMode="External"/><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89.png"/></Relationships>
</file>

<file path=ppt/slides/_rels/slide41.xml.rels><?xml version="1.0" encoding="UTF-8" standalone="yes"?>
<Relationships xmlns="http://schemas.openxmlformats.org/package/2006/relationships"><Relationship Id="rId8" Type="http://schemas.openxmlformats.org/officeDocument/2006/relationships/hyperlink" Target="https://doi.org/10.1029/2018GB006009" TargetMode="External"/><Relationship Id="rId3" Type="http://schemas.openxmlformats.org/officeDocument/2006/relationships/hyperlink" Target="http://www.globalcarbonproject.org/methanebudget/" TargetMode="External"/><Relationship Id="rId7" Type="http://schemas.openxmlformats.org/officeDocument/2006/relationships/hyperlink" Target="http://dx.doi.org/10.1038ngeo1955" TargetMode="External"/><Relationship Id="rId12" Type="http://schemas.openxmlformats.org/officeDocument/2006/relationships/hyperlink" Target="https://doi.org/10.5194/acp-2019-1208" TargetMode="External"/><Relationship Id="rId2" Type="http://schemas.openxmlformats.org/officeDocument/2006/relationships/notesSlide" Target="../notesSlides/notesSlide39.xml"/><Relationship Id="rId1" Type="http://schemas.openxmlformats.org/officeDocument/2006/relationships/slideLayout" Target="../slideLayouts/slideLayout8.xml"/><Relationship Id="rId6" Type="http://schemas.openxmlformats.org/officeDocument/2006/relationships/hyperlink" Target="https://doi.org/10.1029/2018GB006065" TargetMode="External"/><Relationship Id="rId11" Type="http://schemas.openxmlformats.org/officeDocument/2006/relationships/hyperlink" Target="https://doi.org/10.5194/acp-19-13701-2019" TargetMode="External"/><Relationship Id="rId5" Type="http://schemas.openxmlformats.org/officeDocument/2006/relationships/hyperlink" Target="http://dx.doi.org/10.5094%20acp-16-3099-2016" TargetMode="External"/><Relationship Id="rId10" Type="http://schemas.openxmlformats.org/officeDocument/2006/relationships/hyperlink" Target="http://iopscience.iop.org/article/10.1088/1748-9326/11/12/120207&#160;" TargetMode="External"/><Relationship Id="rId4" Type="http://schemas.openxmlformats.org/officeDocument/2006/relationships/hyperlink" Target="https://doi.org/10.1088/1748-9326/ab9ed2" TargetMode="External"/><Relationship Id="rId9" Type="http://schemas.openxmlformats.org/officeDocument/2006/relationships/hyperlink" Target="http://dx.doi.org/10.5194/essd-8-1-2016"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www.globalcarbonproject.org/methanebudget"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s://www.icos-cp.eu/GCP-CH4/2019"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globalcarbonproject.org/methanebudget"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398294" y="4693117"/>
            <a:ext cx="3745706" cy="419100"/>
          </a:xfrm>
        </p:spPr>
        <p:txBody>
          <a:bodyPr>
            <a:normAutofit/>
          </a:bodyPr>
          <a:lstStyle/>
          <a:p>
            <a:pPr marL="0" indent="0" algn="r">
              <a:buNone/>
            </a:pPr>
            <a:r>
              <a:rPr lang="en-GB" altLang="en-US" sz="1200" dirty="0"/>
              <a:t>Published on 15 July 2020</a:t>
            </a:r>
          </a:p>
        </p:txBody>
      </p:sp>
      <p:sp>
        <p:nvSpPr>
          <p:cNvPr id="5" name="Text Placeholder 4"/>
          <p:cNvSpPr>
            <a:spLocks noGrp="1"/>
          </p:cNvSpPr>
          <p:nvPr>
            <p:ph type="body" sz="quarter" idx="4294967295"/>
          </p:nvPr>
        </p:nvSpPr>
        <p:spPr>
          <a:xfrm>
            <a:off x="5398294" y="4912930"/>
            <a:ext cx="3745706" cy="290057"/>
          </a:xfrm>
        </p:spPr>
        <p:txBody>
          <a:bodyPr>
            <a:normAutofit/>
          </a:bodyPr>
          <a:lstStyle/>
          <a:p>
            <a:pPr marL="0" indent="0" algn="r">
              <a:buNone/>
            </a:pPr>
            <a:r>
              <a:rPr lang="en-GB" altLang="en-US" sz="750" dirty="0"/>
              <a:t>PowerPoint version 1.0 (released 15 July 2020)</a:t>
            </a:r>
          </a:p>
          <a:p>
            <a:pPr marL="0" indent="0">
              <a:buNone/>
            </a:pPr>
            <a:endParaRPr lang="en-GB" sz="750" dirty="0"/>
          </a:p>
        </p:txBody>
      </p:sp>
      <p:cxnSp>
        <p:nvCxnSpPr>
          <p:cNvPr id="13" name="Straight Connector 12"/>
          <p:cNvCxnSpPr>
            <a:cxnSpLocks/>
          </p:cNvCxnSpPr>
          <p:nvPr/>
        </p:nvCxnSpPr>
        <p:spPr>
          <a:xfrm>
            <a:off x="0" y="4664866"/>
            <a:ext cx="9144000" cy="0"/>
          </a:xfrm>
          <a:prstGeom prst="line">
            <a:avLst/>
          </a:prstGeom>
          <a:ln w="19050"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2">
            <a:extLst>
              <a:ext uri="{FF2B5EF4-FFF2-40B4-BE49-F238E27FC236}">
                <a16:creationId xmlns:a16="http://schemas.microsoft.com/office/drawing/2014/main" id="{2C8E91EF-3F70-4DB7-9E7F-FA3C8F1BA5B5}"/>
              </a:ext>
            </a:extLst>
          </p:cNvPr>
          <p:cNvPicPr>
            <a:picLocks noChangeAspect="1" noChangeArrowheads="1"/>
          </p:cNvPicPr>
          <p:nvPr/>
        </p:nvPicPr>
        <p:blipFill>
          <a:blip r:embed="rId3"/>
          <a:stretch>
            <a:fillRect/>
          </a:stretch>
        </p:blipFill>
        <p:spPr bwMode="auto">
          <a:xfrm>
            <a:off x="1252950" y="4733014"/>
            <a:ext cx="1112479" cy="33930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3EF9E6F-2258-4E10-8E72-4ED0A54573A0}"/>
              </a:ext>
            </a:extLst>
          </p:cNvPr>
          <p:cNvSpPr txBox="1"/>
          <p:nvPr/>
        </p:nvSpPr>
        <p:spPr>
          <a:xfrm>
            <a:off x="162587" y="4724975"/>
            <a:ext cx="1090363" cy="369332"/>
          </a:xfrm>
          <a:prstGeom prst="rect">
            <a:avLst/>
          </a:prstGeom>
          <a:noFill/>
        </p:spPr>
        <p:txBody>
          <a:bodyPr wrap="none" rtlCol="0">
            <a:spAutoFit/>
          </a:bodyPr>
          <a:lstStyle/>
          <a:p>
            <a:pPr algn="r" defTabSz="342900"/>
            <a:r>
              <a:rPr lang="en-US" sz="900" dirty="0">
                <a:solidFill>
                  <a:prstClr val="black">
                    <a:lumMod val="50000"/>
                    <a:lumOff val="50000"/>
                  </a:prstClr>
                </a:solidFill>
                <a:latin typeface="Calibri"/>
              </a:rPr>
              <a:t>The GCP is a Global</a:t>
            </a:r>
            <a:br>
              <a:rPr lang="en-US" sz="900" dirty="0">
                <a:solidFill>
                  <a:prstClr val="black">
                    <a:lumMod val="50000"/>
                    <a:lumOff val="50000"/>
                  </a:prstClr>
                </a:solidFill>
                <a:latin typeface="Calibri"/>
              </a:rPr>
            </a:br>
            <a:r>
              <a:rPr lang="en-US" sz="900" dirty="0">
                <a:solidFill>
                  <a:prstClr val="black">
                    <a:lumMod val="50000"/>
                    <a:lumOff val="50000"/>
                  </a:prstClr>
                </a:solidFill>
                <a:latin typeface="Calibri"/>
              </a:rPr>
              <a:t>Research Project of</a:t>
            </a:r>
          </a:p>
        </p:txBody>
      </p:sp>
      <p:sp>
        <p:nvSpPr>
          <p:cNvPr id="10" name="TextBox 9">
            <a:extLst>
              <a:ext uri="{FF2B5EF4-FFF2-40B4-BE49-F238E27FC236}">
                <a16:creationId xmlns:a16="http://schemas.microsoft.com/office/drawing/2014/main" id="{B9E05E43-5C50-4769-91F9-CA8EB89E4206}"/>
              </a:ext>
            </a:extLst>
          </p:cNvPr>
          <p:cNvSpPr txBox="1"/>
          <p:nvPr/>
        </p:nvSpPr>
        <p:spPr>
          <a:xfrm>
            <a:off x="2487965" y="4724974"/>
            <a:ext cx="893193" cy="369332"/>
          </a:xfrm>
          <a:prstGeom prst="rect">
            <a:avLst/>
          </a:prstGeom>
          <a:noFill/>
        </p:spPr>
        <p:txBody>
          <a:bodyPr wrap="none" rtlCol="0">
            <a:spAutoFit/>
          </a:bodyPr>
          <a:lstStyle/>
          <a:p>
            <a:pPr algn="r" defTabSz="342900"/>
            <a:r>
              <a:rPr lang="en-US" sz="900" dirty="0">
                <a:solidFill>
                  <a:prstClr val="black">
                    <a:lumMod val="50000"/>
                    <a:lumOff val="50000"/>
                  </a:prstClr>
                </a:solidFill>
                <a:latin typeface="Calibri"/>
              </a:rPr>
              <a:t>and a Research</a:t>
            </a:r>
            <a:br>
              <a:rPr lang="en-US" sz="900" dirty="0">
                <a:solidFill>
                  <a:prstClr val="black">
                    <a:lumMod val="50000"/>
                    <a:lumOff val="50000"/>
                  </a:prstClr>
                </a:solidFill>
                <a:latin typeface="Calibri"/>
              </a:rPr>
            </a:br>
            <a:r>
              <a:rPr lang="en-US" sz="900" dirty="0">
                <a:solidFill>
                  <a:prstClr val="black">
                    <a:lumMod val="50000"/>
                    <a:lumOff val="50000"/>
                  </a:prstClr>
                </a:solidFill>
                <a:latin typeface="Calibri"/>
              </a:rPr>
              <a:t>Partner of</a:t>
            </a:r>
          </a:p>
        </p:txBody>
      </p:sp>
      <p:pic>
        <p:nvPicPr>
          <p:cNvPr id="11" name="Picture 10">
            <a:extLst>
              <a:ext uri="{FF2B5EF4-FFF2-40B4-BE49-F238E27FC236}">
                <a16:creationId xmlns:a16="http://schemas.microsoft.com/office/drawing/2014/main" id="{1F73836D-C1BA-4B84-9267-F3A975BB133D}"/>
              </a:ext>
            </a:extLst>
          </p:cNvPr>
          <p:cNvPicPr>
            <a:picLocks noChangeAspect="1"/>
          </p:cNvPicPr>
          <p:nvPr/>
        </p:nvPicPr>
        <p:blipFill rotWithShape="1">
          <a:blip r:embed="rId4"/>
          <a:srcRect t="15084"/>
          <a:stretch/>
        </p:blipFill>
        <p:spPr>
          <a:xfrm>
            <a:off x="3381157" y="4673022"/>
            <a:ext cx="1263464" cy="411688"/>
          </a:xfrm>
          <a:prstGeom prst="rect">
            <a:avLst/>
          </a:prstGeom>
        </p:spPr>
      </p:pic>
      <p:sp>
        <p:nvSpPr>
          <p:cNvPr id="15" name="Title 1">
            <a:extLst>
              <a:ext uri="{FF2B5EF4-FFF2-40B4-BE49-F238E27FC236}">
                <a16:creationId xmlns:a16="http://schemas.microsoft.com/office/drawing/2014/main" id="{CB477D8F-5284-0144-B861-680B952C3D48}"/>
              </a:ext>
            </a:extLst>
          </p:cNvPr>
          <p:cNvSpPr>
            <a:spLocks noGrp="1"/>
          </p:cNvSpPr>
          <p:nvPr>
            <p:ph type="title"/>
          </p:nvPr>
        </p:nvSpPr>
        <p:spPr>
          <a:xfrm>
            <a:off x="1786172" y="1126340"/>
            <a:ext cx="6172200" cy="857250"/>
          </a:xfrm>
        </p:spPr>
        <p:txBody>
          <a:bodyPr/>
          <a:lstStyle/>
          <a:p>
            <a:r>
              <a:rPr lang="en-US" dirty="0">
                <a:solidFill>
                  <a:srgbClr val="3E679D"/>
                </a:solidFill>
                <a:latin typeface="+mn-lt"/>
                <a:cs typeface="Arial"/>
              </a:rPr>
              <a:t>Global </a:t>
            </a:r>
            <a:r>
              <a:rPr lang="en-US" sz="4500" dirty="0">
                <a:solidFill>
                  <a:srgbClr val="3E679D"/>
                </a:solidFill>
                <a:latin typeface="+mn-lt"/>
                <a:cs typeface="Arial"/>
              </a:rPr>
              <a:t>Methane</a:t>
            </a:r>
            <a:r>
              <a:rPr lang="en-US" dirty="0">
                <a:solidFill>
                  <a:srgbClr val="3E679D"/>
                </a:solidFill>
                <a:latin typeface="+mn-lt"/>
                <a:cs typeface="Arial"/>
              </a:rPr>
              <a:t> Budget</a:t>
            </a:r>
          </a:p>
        </p:txBody>
      </p:sp>
      <p:sp>
        <p:nvSpPr>
          <p:cNvPr id="16" name="Text Placeholder 3">
            <a:extLst>
              <a:ext uri="{FF2B5EF4-FFF2-40B4-BE49-F238E27FC236}">
                <a16:creationId xmlns:a16="http://schemas.microsoft.com/office/drawing/2014/main" id="{01F47682-6A64-4F49-8E3F-71223D77F8A6}"/>
              </a:ext>
            </a:extLst>
          </p:cNvPr>
          <p:cNvSpPr>
            <a:spLocks noGrp="1"/>
          </p:cNvSpPr>
          <p:nvPr>
            <p:ph type="body" sz="quarter" idx="11"/>
          </p:nvPr>
        </p:nvSpPr>
        <p:spPr>
          <a:xfrm>
            <a:off x="2447371" y="2110269"/>
            <a:ext cx="4849802" cy="1062622"/>
          </a:xfrm>
        </p:spPr>
        <p:txBody>
          <a:bodyPr>
            <a:normAutofit fontScale="77500" lnSpcReduction="20000"/>
          </a:bodyPr>
          <a:lstStyle/>
          <a:p>
            <a:r>
              <a:rPr lang="en-US" dirty="0">
                <a:solidFill>
                  <a:srgbClr val="3E679D"/>
                </a:solidFill>
                <a:latin typeface="+mn-lt"/>
                <a:cs typeface="Arial"/>
              </a:rPr>
              <a:t>2020</a:t>
            </a:r>
          </a:p>
        </p:txBody>
      </p:sp>
      <p:sp>
        <p:nvSpPr>
          <p:cNvPr id="17" name="ZoneTexte 16">
            <a:extLst>
              <a:ext uri="{FF2B5EF4-FFF2-40B4-BE49-F238E27FC236}">
                <a16:creationId xmlns:a16="http://schemas.microsoft.com/office/drawing/2014/main" id="{DEDAD99F-6093-134E-B8D1-7E4299188744}"/>
              </a:ext>
            </a:extLst>
          </p:cNvPr>
          <p:cNvSpPr txBox="1">
            <a:spLocks noChangeArrowheads="1"/>
          </p:cNvSpPr>
          <p:nvPr/>
        </p:nvSpPr>
        <p:spPr bwMode="auto">
          <a:xfrm>
            <a:off x="2381485" y="3618422"/>
            <a:ext cx="4981575"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sz="2100" dirty="0">
                <a:solidFill>
                  <a:srgbClr val="3E679D"/>
                </a:solidFill>
                <a:latin typeface="Calibri"/>
                <a:cs typeface="Calibri"/>
              </a:rPr>
              <a:t>The Global Methane budget for 2000-2017</a:t>
            </a:r>
          </a:p>
        </p:txBody>
      </p:sp>
      <p:grpSp>
        <p:nvGrpSpPr>
          <p:cNvPr id="18" name="Group 1">
            <a:extLst>
              <a:ext uri="{FF2B5EF4-FFF2-40B4-BE49-F238E27FC236}">
                <a16:creationId xmlns:a16="http://schemas.microsoft.com/office/drawing/2014/main" id="{0582E2E0-F31D-A548-9521-F2B681D84DCE}"/>
              </a:ext>
            </a:extLst>
          </p:cNvPr>
          <p:cNvGrpSpPr>
            <a:grpSpLocks/>
          </p:cNvGrpSpPr>
          <p:nvPr/>
        </p:nvGrpSpPr>
        <p:grpSpPr bwMode="auto">
          <a:xfrm>
            <a:off x="233790" y="910374"/>
            <a:ext cx="723339" cy="3635989"/>
            <a:chOff x="0" y="0"/>
            <a:chExt cx="1116013" cy="6794500"/>
          </a:xfrm>
        </p:grpSpPr>
        <p:pic>
          <p:nvPicPr>
            <p:cNvPr id="19" name="Picture 2">
              <a:extLst>
                <a:ext uri="{FF2B5EF4-FFF2-40B4-BE49-F238E27FC236}">
                  <a16:creationId xmlns:a16="http://schemas.microsoft.com/office/drawing/2014/main" id="{1453C982-4BE8-864A-BC66-694C5F93FD28}"/>
                </a:ext>
              </a:extLst>
            </p:cNvPr>
            <p:cNvPicPr>
              <a:picLocks noChangeAspect="1" noChangeArrowheads="1"/>
            </p:cNvPicPr>
            <p:nvPr/>
          </p:nvPicPr>
          <p:blipFill>
            <a:blip r:embed="rId5" cstate="email"/>
            <a:srcRect/>
            <a:stretch>
              <a:fillRect/>
            </a:stretch>
          </p:blipFill>
          <p:spPr bwMode="auto">
            <a:xfrm>
              <a:off x="0" y="0"/>
              <a:ext cx="1116012" cy="1268760"/>
            </a:xfrm>
            <a:prstGeom prst="rect">
              <a:avLst/>
            </a:prstGeom>
            <a:ln>
              <a:noFill/>
            </a:ln>
            <a:effectLst>
              <a:softEdge rad="112500"/>
            </a:effectLst>
          </p:spPr>
        </p:pic>
        <p:pic>
          <p:nvPicPr>
            <p:cNvPr id="20" name="Picture 3">
              <a:extLst>
                <a:ext uri="{FF2B5EF4-FFF2-40B4-BE49-F238E27FC236}">
                  <a16:creationId xmlns:a16="http://schemas.microsoft.com/office/drawing/2014/main" id="{E74860A6-AFD2-0E46-95AD-9E11A198166C}"/>
                </a:ext>
              </a:extLst>
            </p:cNvPr>
            <p:cNvPicPr>
              <a:picLocks noChangeAspect="1" noChangeArrowheads="1"/>
            </p:cNvPicPr>
            <p:nvPr/>
          </p:nvPicPr>
          <p:blipFill>
            <a:blip r:embed="rId6" cstate="email"/>
            <a:srcRect/>
            <a:stretch>
              <a:fillRect/>
            </a:stretch>
          </p:blipFill>
          <p:spPr bwMode="auto">
            <a:xfrm>
              <a:off x="0" y="1268760"/>
              <a:ext cx="1116013" cy="1728192"/>
            </a:xfrm>
            <a:prstGeom prst="rect">
              <a:avLst/>
            </a:prstGeom>
            <a:ln>
              <a:noFill/>
            </a:ln>
            <a:effectLst>
              <a:softEdge rad="112500"/>
            </a:effectLst>
          </p:spPr>
        </p:pic>
        <p:pic>
          <p:nvPicPr>
            <p:cNvPr id="21" name="Picture 4">
              <a:extLst>
                <a:ext uri="{FF2B5EF4-FFF2-40B4-BE49-F238E27FC236}">
                  <a16:creationId xmlns:a16="http://schemas.microsoft.com/office/drawing/2014/main" id="{68FB58BF-65B2-C042-A26B-A0BB865C48A5}"/>
                </a:ext>
              </a:extLst>
            </p:cNvPr>
            <p:cNvPicPr>
              <a:picLocks noChangeAspect="1" noChangeArrowheads="1"/>
            </p:cNvPicPr>
            <p:nvPr/>
          </p:nvPicPr>
          <p:blipFill>
            <a:blip r:embed="rId7" cstate="email"/>
            <a:srcRect/>
            <a:stretch>
              <a:fillRect/>
            </a:stretch>
          </p:blipFill>
          <p:spPr bwMode="auto">
            <a:xfrm>
              <a:off x="0" y="2996952"/>
              <a:ext cx="1116013" cy="1488752"/>
            </a:xfrm>
            <a:prstGeom prst="rect">
              <a:avLst/>
            </a:prstGeom>
            <a:ln>
              <a:noFill/>
            </a:ln>
            <a:effectLst>
              <a:softEdge rad="112500"/>
            </a:effectLst>
          </p:spPr>
        </p:pic>
        <p:pic>
          <p:nvPicPr>
            <p:cNvPr id="22" name="Picture 5">
              <a:extLst>
                <a:ext uri="{FF2B5EF4-FFF2-40B4-BE49-F238E27FC236}">
                  <a16:creationId xmlns:a16="http://schemas.microsoft.com/office/drawing/2014/main" id="{60E847AD-206A-3D4A-A995-ED1CD775022F}"/>
                </a:ext>
              </a:extLst>
            </p:cNvPr>
            <p:cNvPicPr>
              <a:picLocks noChangeAspect="1" noChangeArrowheads="1"/>
            </p:cNvPicPr>
            <p:nvPr/>
          </p:nvPicPr>
          <p:blipFill>
            <a:blip r:embed="rId8" cstate="email"/>
            <a:srcRect/>
            <a:stretch>
              <a:fillRect/>
            </a:stretch>
          </p:blipFill>
          <p:spPr bwMode="auto">
            <a:xfrm>
              <a:off x="0" y="4376713"/>
              <a:ext cx="1116013" cy="1212527"/>
            </a:xfrm>
            <a:prstGeom prst="rect">
              <a:avLst/>
            </a:prstGeom>
            <a:ln>
              <a:noFill/>
            </a:ln>
            <a:effectLst>
              <a:softEdge rad="112500"/>
            </a:effectLst>
          </p:spPr>
        </p:pic>
        <p:grpSp>
          <p:nvGrpSpPr>
            <p:cNvPr id="23" name="Group 1">
              <a:extLst>
                <a:ext uri="{FF2B5EF4-FFF2-40B4-BE49-F238E27FC236}">
                  <a16:creationId xmlns:a16="http://schemas.microsoft.com/office/drawing/2014/main" id="{A3D0C83C-C41A-0143-A369-D3BB19D7F712}"/>
                </a:ext>
              </a:extLst>
            </p:cNvPr>
            <p:cNvGrpSpPr>
              <a:grpSpLocks/>
            </p:cNvGrpSpPr>
            <p:nvPr/>
          </p:nvGrpSpPr>
          <p:grpSpPr bwMode="auto">
            <a:xfrm>
              <a:off x="0" y="5516563"/>
              <a:ext cx="1116013" cy="1277937"/>
              <a:chOff x="6083694" y="3716379"/>
              <a:chExt cx="1356919" cy="1277896"/>
            </a:xfrm>
          </p:grpSpPr>
          <p:pic>
            <p:nvPicPr>
              <p:cNvPr id="25" name="Picture 10" descr="IMGP0699.JPG">
                <a:extLst>
                  <a:ext uri="{FF2B5EF4-FFF2-40B4-BE49-F238E27FC236}">
                    <a16:creationId xmlns:a16="http://schemas.microsoft.com/office/drawing/2014/main" id="{C27FCA60-3B5B-4B40-9E52-66B1A3359D36}"/>
                  </a:ext>
                </a:extLst>
              </p:cNvPr>
              <p:cNvPicPr>
                <a:picLocks/>
              </p:cNvPicPr>
              <p:nvPr/>
            </p:nvPicPr>
            <p:blipFill>
              <a:blip r:embed="rId9" cstate="email"/>
              <a:srcRect/>
              <a:stretch>
                <a:fillRect/>
              </a:stretch>
            </p:blipFill>
            <p:spPr bwMode="auto">
              <a:xfrm>
                <a:off x="6083694" y="3716379"/>
                <a:ext cx="1356919" cy="1277896"/>
              </a:xfrm>
              <a:prstGeom prst="rect">
                <a:avLst/>
              </a:prstGeom>
              <a:ln>
                <a:noFill/>
              </a:ln>
              <a:effectLst>
                <a:softEdge rad="112500"/>
              </a:effectLst>
            </p:spPr>
          </p:pic>
          <p:pic>
            <p:nvPicPr>
              <p:cNvPr id="26" name="Picture 8" descr="oh_radical.png">
                <a:extLst>
                  <a:ext uri="{FF2B5EF4-FFF2-40B4-BE49-F238E27FC236}">
                    <a16:creationId xmlns:a16="http://schemas.microsoft.com/office/drawing/2014/main" id="{DE4A1C85-0FD3-B446-8432-6DEEAA60FF08}"/>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371666" y="3932386"/>
                <a:ext cx="696235" cy="288008"/>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24" name="Picture 8" descr="oh_radical.png">
              <a:extLst>
                <a:ext uri="{FF2B5EF4-FFF2-40B4-BE49-F238E27FC236}">
                  <a16:creationId xmlns:a16="http://schemas.microsoft.com/office/drawing/2014/main" id="{CD63907A-2938-8545-B24D-A4B1A72E199A}"/>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75041" y="5751340"/>
              <a:ext cx="696235" cy="288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925720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a:extLst>
              <a:ext uri="{FF2B5EF4-FFF2-40B4-BE49-F238E27FC236}">
                <a16:creationId xmlns:a16="http://schemas.microsoft.com/office/drawing/2014/main" id="{F61F1BB8-C181-4E4F-88B1-94A1EB43E87C}"/>
              </a:ext>
            </a:extLst>
          </p:cNvPr>
          <p:cNvSpPr/>
          <p:nvPr/>
        </p:nvSpPr>
        <p:spPr>
          <a:xfrm>
            <a:off x="6590377" y="1549611"/>
            <a:ext cx="1370147" cy="200587"/>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fr-FR" sz="1200" dirty="0">
                <a:solidFill>
                  <a:schemeClr val="tx1"/>
                </a:solidFill>
              </a:rPr>
              <a:t>Top-down budget</a:t>
            </a:r>
          </a:p>
        </p:txBody>
      </p:sp>
      <p:sp>
        <p:nvSpPr>
          <p:cNvPr id="3" name="Rounded Rectangle 19">
            <a:extLst>
              <a:ext uri="{FF2B5EF4-FFF2-40B4-BE49-F238E27FC236}">
                <a16:creationId xmlns:a16="http://schemas.microsoft.com/office/drawing/2014/main" id="{B127CA0E-8608-1943-9FB8-84C68AC58BDB}"/>
              </a:ext>
            </a:extLst>
          </p:cNvPr>
          <p:cNvSpPr/>
          <p:nvPr/>
        </p:nvSpPr>
        <p:spPr bwMode="auto">
          <a:xfrm>
            <a:off x="1228305" y="1813976"/>
            <a:ext cx="1296968" cy="3266404"/>
          </a:xfrm>
          <a:prstGeom prst="roundRect">
            <a:avLst/>
          </a:prstGeom>
          <a:gradFill>
            <a:gsLst>
              <a:gs pos="0">
                <a:schemeClr val="tx2">
                  <a:lumMod val="40000"/>
                  <a:lumOff val="60000"/>
                </a:schemeClr>
              </a:gs>
              <a:gs pos="100000">
                <a:schemeClr val="tx2">
                  <a:lumMod val="60000"/>
                  <a:lumOff val="40000"/>
                </a:schemeClr>
              </a:gs>
            </a:gsLst>
          </a:gradFill>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4" name="Rounded Rectangle 4">
            <a:extLst>
              <a:ext uri="{FF2B5EF4-FFF2-40B4-BE49-F238E27FC236}">
                <a16:creationId xmlns:a16="http://schemas.microsoft.com/office/drawing/2014/main" id="{720AC578-7F54-AA42-A981-A18D914D5476}"/>
              </a:ext>
            </a:extLst>
          </p:cNvPr>
          <p:cNvSpPr/>
          <p:nvPr/>
        </p:nvSpPr>
        <p:spPr bwMode="auto">
          <a:xfrm>
            <a:off x="1289789" y="1906676"/>
            <a:ext cx="1241822" cy="3195877"/>
          </a:xfrm>
          <a:prstGeom prst="rect">
            <a:avLst/>
          </a:prstGeom>
          <a:noFill/>
        </p:spPr>
        <p:style>
          <a:lnRef idx="0">
            <a:scrgbClr r="0" g="0" b="0"/>
          </a:lnRef>
          <a:fillRef idx="0">
            <a:scrgbClr r="0" g="0" b="0"/>
          </a:fillRef>
          <a:effectRef idx="0">
            <a:scrgbClr r="0" g="0" b="0"/>
          </a:effectRef>
          <a:fontRef idx="minor">
            <a:schemeClr val="lt1"/>
          </a:fontRef>
        </p:style>
        <p:txBody>
          <a:bodyPr lIns="51435" tIns="51435" rIns="51435" bIns="51435" spcCol="1270"/>
          <a:lstStyle/>
          <a:p>
            <a:pPr defTabSz="600075">
              <a:lnSpc>
                <a:spcPct val="90000"/>
              </a:lnSpc>
              <a:spcAft>
                <a:spcPct val="35000"/>
              </a:spcAft>
              <a:defRPr/>
            </a:pPr>
            <a:r>
              <a:rPr lang="en-US" sz="1200" dirty="0">
                <a:cs typeface="Calibri"/>
              </a:rPr>
              <a:t>Ground-based data from observation networks </a:t>
            </a:r>
            <a:r>
              <a:rPr lang="en-US" sz="1050" dirty="0">
                <a:cs typeface="Calibri"/>
              </a:rPr>
              <a:t>(AGAGE, CSIRO, NOAA, UCI, LSCE, others).</a:t>
            </a:r>
          </a:p>
          <a:p>
            <a:pPr defTabSz="600075">
              <a:lnSpc>
                <a:spcPct val="90000"/>
              </a:lnSpc>
              <a:spcAft>
                <a:spcPct val="35000"/>
              </a:spcAft>
              <a:defRPr/>
            </a:pPr>
            <a:r>
              <a:rPr lang="en-US" sz="1200" dirty="0">
                <a:cs typeface="Calibri"/>
              </a:rPr>
              <a:t>Satellite data </a:t>
            </a:r>
            <a:r>
              <a:rPr lang="en-US" sz="1050" dirty="0">
                <a:cs typeface="Calibri"/>
              </a:rPr>
              <a:t>(GOSAT)</a:t>
            </a:r>
          </a:p>
          <a:p>
            <a:pPr algn="ctr" defTabSz="600075">
              <a:lnSpc>
                <a:spcPct val="90000"/>
              </a:lnSpc>
              <a:spcAft>
                <a:spcPct val="35000"/>
              </a:spcAft>
              <a:defRPr/>
            </a:pPr>
            <a:endParaRPr lang="fr-FR" sz="1350" dirty="0"/>
          </a:p>
        </p:txBody>
      </p:sp>
      <p:sp>
        <p:nvSpPr>
          <p:cNvPr id="5" name="Rounded Rectangle 22">
            <a:extLst>
              <a:ext uri="{FF2B5EF4-FFF2-40B4-BE49-F238E27FC236}">
                <a16:creationId xmlns:a16="http://schemas.microsoft.com/office/drawing/2014/main" id="{618F9CDD-2E40-FC4A-AB01-E778A42E7A98}"/>
              </a:ext>
            </a:extLst>
          </p:cNvPr>
          <p:cNvSpPr/>
          <p:nvPr/>
        </p:nvSpPr>
        <p:spPr bwMode="auto">
          <a:xfrm flipV="1">
            <a:off x="2585305" y="1807721"/>
            <a:ext cx="1296968" cy="3272659"/>
          </a:xfrm>
          <a:prstGeom prst="roundRect">
            <a:avLst/>
          </a:prstGeom>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6" name="Rounded Rectangle 4">
            <a:extLst>
              <a:ext uri="{FF2B5EF4-FFF2-40B4-BE49-F238E27FC236}">
                <a16:creationId xmlns:a16="http://schemas.microsoft.com/office/drawing/2014/main" id="{F39DBF88-1882-3B4A-9254-7E3EF8967182}"/>
              </a:ext>
            </a:extLst>
          </p:cNvPr>
          <p:cNvSpPr/>
          <p:nvPr/>
        </p:nvSpPr>
        <p:spPr bwMode="auto">
          <a:xfrm>
            <a:off x="2647047" y="1906675"/>
            <a:ext cx="1235225" cy="3174656"/>
          </a:xfrm>
          <a:prstGeom prst="rect">
            <a:avLst/>
          </a:prstGeom>
          <a:noFill/>
        </p:spPr>
        <p:style>
          <a:lnRef idx="0">
            <a:schemeClr val="accent2"/>
          </a:lnRef>
          <a:fillRef idx="3">
            <a:schemeClr val="accent2"/>
          </a:fillRef>
          <a:effectRef idx="3">
            <a:schemeClr val="accent2"/>
          </a:effectRef>
          <a:fontRef idx="minor">
            <a:schemeClr val="lt1"/>
          </a:fontRef>
        </p:style>
        <p:txBody>
          <a:bodyPr lIns="51435" tIns="51435" rIns="51435" bIns="51435" spcCol="1270"/>
          <a:lstStyle/>
          <a:p>
            <a:pPr defTabSz="600075">
              <a:lnSpc>
                <a:spcPct val="90000"/>
              </a:lnSpc>
              <a:spcAft>
                <a:spcPct val="35000"/>
              </a:spcAft>
              <a:defRPr/>
            </a:pPr>
            <a:r>
              <a:rPr lang="en-US" sz="1200" dirty="0">
                <a:cs typeface="Calibri"/>
              </a:rPr>
              <a:t>Agriculture and waste related emissions, fossil fuel emissions </a:t>
            </a:r>
            <a:r>
              <a:rPr lang="en-US" sz="1050" dirty="0">
                <a:cs typeface="Calibri"/>
              </a:rPr>
              <a:t>(EDGARv4.3.2,CEDS, USEPA, GAINS, FAO).</a:t>
            </a:r>
          </a:p>
          <a:p>
            <a:pPr defTabSz="600075">
              <a:lnSpc>
                <a:spcPct val="90000"/>
              </a:lnSpc>
              <a:spcAft>
                <a:spcPct val="35000"/>
              </a:spcAft>
              <a:defRPr/>
            </a:pPr>
            <a:r>
              <a:rPr lang="en-US" sz="1200" dirty="0">
                <a:cs typeface="Calibri"/>
              </a:rPr>
              <a:t>Fire emissions </a:t>
            </a:r>
            <a:r>
              <a:rPr lang="en-US" sz="1050" dirty="0">
                <a:cs typeface="Calibri"/>
              </a:rPr>
              <a:t>(GFED4s, FINN, GFAS,QFED, FAO).</a:t>
            </a:r>
          </a:p>
          <a:p>
            <a:pPr defTabSz="600075">
              <a:lnSpc>
                <a:spcPct val="90000"/>
              </a:lnSpc>
              <a:spcAft>
                <a:spcPct val="35000"/>
              </a:spcAft>
              <a:defRPr/>
            </a:pPr>
            <a:r>
              <a:rPr lang="en-US" sz="1200" dirty="0">
                <a:cs typeface="Calibri"/>
              </a:rPr>
              <a:t>Biofuel estimates</a:t>
            </a:r>
          </a:p>
          <a:p>
            <a:pPr algn="ctr" defTabSz="600075">
              <a:lnSpc>
                <a:spcPct val="90000"/>
              </a:lnSpc>
              <a:spcAft>
                <a:spcPct val="35000"/>
              </a:spcAft>
              <a:defRPr/>
            </a:pPr>
            <a:endParaRPr lang="fr-FR" sz="1200" dirty="0"/>
          </a:p>
        </p:txBody>
      </p:sp>
      <p:sp>
        <p:nvSpPr>
          <p:cNvPr id="7" name="Rounded Rectangle 25">
            <a:extLst>
              <a:ext uri="{FF2B5EF4-FFF2-40B4-BE49-F238E27FC236}">
                <a16:creationId xmlns:a16="http://schemas.microsoft.com/office/drawing/2014/main" id="{872A1053-3FDD-3E4B-BBD9-AA2AF563380F}"/>
              </a:ext>
            </a:extLst>
          </p:cNvPr>
          <p:cNvSpPr/>
          <p:nvPr/>
        </p:nvSpPr>
        <p:spPr bwMode="auto">
          <a:xfrm flipV="1">
            <a:off x="3935422" y="1807721"/>
            <a:ext cx="1296968" cy="3273005"/>
          </a:xfrm>
          <a:prstGeom prst="roundRect">
            <a:avLst/>
          </a:prstGeom>
          <a:solidFill>
            <a:srgbClr val="79CB74"/>
          </a:solidFill>
        </p:spPr>
        <p:style>
          <a:lnRef idx="0">
            <a:schemeClr val="accent3"/>
          </a:lnRef>
          <a:fillRef idx="3">
            <a:schemeClr val="accent3"/>
          </a:fillRef>
          <a:effectRef idx="3">
            <a:schemeClr val="accent3"/>
          </a:effectRef>
          <a:fontRef idx="minor">
            <a:schemeClr val="lt1"/>
          </a:fontRef>
        </p:style>
        <p:txBody>
          <a:bodyPr/>
          <a:lstStyle/>
          <a:p>
            <a:endParaRPr lang="en-US"/>
          </a:p>
        </p:txBody>
      </p:sp>
      <p:sp>
        <p:nvSpPr>
          <p:cNvPr id="8" name="Rounded Rectangle 4">
            <a:extLst>
              <a:ext uri="{FF2B5EF4-FFF2-40B4-BE49-F238E27FC236}">
                <a16:creationId xmlns:a16="http://schemas.microsoft.com/office/drawing/2014/main" id="{48DDC6C2-7ACB-CA4B-AFA6-764F23C8A1BB}"/>
              </a:ext>
            </a:extLst>
          </p:cNvPr>
          <p:cNvSpPr/>
          <p:nvPr/>
        </p:nvSpPr>
        <p:spPr bwMode="auto">
          <a:xfrm>
            <a:off x="3934508" y="1906675"/>
            <a:ext cx="1297442" cy="3336792"/>
          </a:xfrm>
          <a:prstGeom prst="rect">
            <a:avLst/>
          </a:prstGeom>
          <a:noFill/>
        </p:spPr>
        <p:style>
          <a:lnRef idx="0">
            <a:scrgbClr r="0" g="0" b="0"/>
          </a:lnRef>
          <a:fillRef idx="0">
            <a:scrgbClr r="0" g="0" b="0"/>
          </a:fillRef>
          <a:effectRef idx="0">
            <a:scrgbClr r="0" g="0" b="0"/>
          </a:effectRef>
          <a:fontRef idx="minor">
            <a:schemeClr val="lt1"/>
          </a:fontRef>
        </p:style>
        <p:txBody>
          <a:bodyPr lIns="51435" tIns="51435" rIns="51435" bIns="51435" spcCol="1270"/>
          <a:lstStyle/>
          <a:p>
            <a:pPr defTabSz="600075">
              <a:lnSpc>
                <a:spcPct val="90000"/>
              </a:lnSpc>
              <a:spcAft>
                <a:spcPct val="35000"/>
              </a:spcAft>
              <a:defRPr/>
            </a:pPr>
            <a:r>
              <a:rPr lang="en-US" sz="1200" dirty="0">
                <a:cs typeface="Calibri"/>
              </a:rPr>
              <a:t>Ensemble of 13 wetland models</a:t>
            </a:r>
            <a:endParaRPr lang="en-US" sz="675" dirty="0">
              <a:cs typeface="Calibri"/>
            </a:endParaRPr>
          </a:p>
          <a:p>
            <a:pPr defTabSz="600075">
              <a:lnSpc>
                <a:spcPct val="90000"/>
              </a:lnSpc>
              <a:spcAft>
                <a:spcPct val="35000"/>
              </a:spcAft>
              <a:defRPr/>
            </a:pPr>
            <a:endParaRPr lang="en-US" sz="1200" dirty="0">
              <a:cs typeface="Calibri"/>
            </a:endParaRPr>
          </a:p>
          <a:p>
            <a:pPr defTabSz="600075">
              <a:lnSpc>
                <a:spcPct val="90000"/>
              </a:lnSpc>
              <a:spcAft>
                <a:spcPct val="35000"/>
              </a:spcAft>
              <a:defRPr/>
            </a:pPr>
            <a:r>
              <a:rPr lang="en-US" sz="1200" dirty="0">
                <a:cs typeface="Calibri"/>
              </a:rPr>
              <a:t>Model for termites emissions</a:t>
            </a:r>
          </a:p>
          <a:p>
            <a:pPr defTabSz="600075">
              <a:lnSpc>
                <a:spcPct val="90000"/>
              </a:lnSpc>
              <a:defRPr/>
            </a:pPr>
            <a:endParaRPr lang="en-US" sz="675" dirty="0">
              <a:cs typeface="Calibri"/>
            </a:endParaRPr>
          </a:p>
          <a:p>
            <a:pPr defTabSz="600075">
              <a:lnSpc>
                <a:spcPct val="90000"/>
              </a:lnSpc>
              <a:spcAft>
                <a:spcPct val="35000"/>
              </a:spcAft>
              <a:defRPr/>
            </a:pPr>
            <a:r>
              <a:rPr lang="en-US" sz="1200" dirty="0">
                <a:cs typeface="Calibri"/>
              </a:rPr>
              <a:t>Other sources from literature (inland water, geological, wild animal…)</a:t>
            </a:r>
          </a:p>
        </p:txBody>
      </p:sp>
      <p:sp>
        <p:nvSpPr>
          <p:cNvPr id="9" name="Rounded Rectangle 28">
            <a:extLst>
              <a:ext uri="{FF2B5EF4-FFF2-40B4-BE49-F238E27FC236}">
                <a16:creationId xmlns:a16="http://schemas.microsoft.com/office/drawing/2014/main" id="{EF647195-86A3-3849-AA7D-B1EE28C3017A}"/>
              </a:ext>
            </a:extLst>
          </p:cNvPr>
          <p:cNvSpPr/>
          <p:nvPr/>
        </p:nvSpPr>
        <p:spPr bwMode="auto">
          <a:xfrm flipV="1">
            <a:off x="6653422" y="1806835"/>
            <a:ext cx="1296968" cy="3273823"/>
          </a:xfrm>
          <a:prstGeom prst="roundRect">
            <a:avLst/>
          </a:prstGeom>
        </p:spPr>
        <p:style>
          <a:lnRef idx="0">
            <a:schemeClr val="accent4"/>
          </a:lnRef>
          <a:fillRef idx="3">
            <a:schemeClr val="accent4"/>
          </a:fillRef>
          <a:effectRef idx="3">
            <a:schemeClr val="accent4"/>
          </a:effectRef>
          <a:fontRef idx="minor">
            <a:schemeClr val="lt1"/>
          </a:fontRef>
        </p:style>
        <p:txBody>
          <a:bodyPr/>
          <a:lstStyle/>
          <a:p>
            <a:endParaRPr lang="en-US"/>
          </a:p>
        </p:txBody>
      </p:sp>
      <p:sp>
        <p:nvSpPr>
          <p:cNvPr id="10" name="Rounded Rectangle 4">
            <a:extLst>
              <a:ext uri="{FF2B5EF4-FFF2-40B4-BE49-F238E27FC236}">
                <a16:creationId xmlns:a16="http://schemas.microsoft.com/office/drawing/2014/main" id="{90FA395E-843E-5B48-ABE2-F250E64A102E}"/>
              </a:ext>
            </a:extLst>
          </p:cNvPr>
          <p:cNvSpPr/>
          <p:nvPr/>
        </p:nvSpPr>
        <p:spPr bwMode="auto">
          <a:xfrm>
            <a:off x="6683174" y="1906677"/>
            <a:ext cx="1332161" cy="3335906"/>
          </a:xfrm>
          <a:prstGeom prst="rect">
            <a:avLst/>
          </a:prstGeom>
          <a:noFill/>
        </p:spPr>
        <p:style>
          <a:lnRef idx="0">
            <a:scrgbClr r="0" g="0" b="0"/>
          </a:lnRef>
          <a:fillRef idx="0">
            <a:scrgbClr r="0" g="0" b="0"/>
          </a:fillRef>
          <a:effectRef idx="0">
            <a:scrgbClr r="0" g="0" b="0"/>
          </a:effectRef>
          <a:fontRef idx="minor">
            <a:schemeClr val="lt1"/>
          </a:fontRef>
        </p:style>
        <p:txBody>
          <a:bodyPr lIns="51435" tIns="51435" rIns="51435" bIns="51435" spcCol="1270"/>
          <a:lstStyle/>
          <a:p>
            <a:pPr defTabSz="600075">
              <a:lnSpc>
                <a:spcPct val="90000"/>
              </a:lnSpc>
              <a:spcAft>
                <a:spcPct val="35000"/>
              </a:spcAft>
              <a:defRPr/>
            </a:pPr>
            <a:r>
              <a:rPr lang="en-US" sz="1200" dirty="0">
                <a:cs typeface="Calibri"/>
              </a:rPr>
              <a:t>Suite of 9 atmospheric inversion models (</a:t>
            </a:r>
            <a:r>
              <a:rPr lang="en-US" sz="1050" dirty="0">
                <a:cs typeface="Calibri"/>
              </a:rPr>
              <a:t>CTE-CH</a:t>
            </a:r>
            <a:r>
              <a:rPr lang="en-US" sz="1050" baseline="-25000" dirty="0">
                <a:cs typeface="Calibri"/>
              </a:rPr>
              <a:t>4</a:t>
            </a:r>
            <a:r>
              <a:rPr lang="en-US" sz="1050" dirty="0">
                <a:cs typeface="Calibri"/>
              </a:rPr>
              <a:t>, GELCA, PYVAR-</a:t>
            </a:r>
            <a:r>
              <a:rPr lang="en-US" sz="1050" dirty="0" err="1">
                <a:cs typeface="Calibri"/>
              </a:rPr>
              <a:t>LMDz</a:t>
            </a:r>
            <a:r>
              <a:rPr lang="en-US" sz="1050" dirty="0">
                <a:cs typeface="Calibri"/>
              </a:rPr>
              <a:t>, MIRO4-ACTM, NICAM-TM, NIES-TM FLEXPART, TM5-CAMS, TM5-4DVAR-NIES, TOMCAT</a:t>
            </a:r>
            <a:r>
              <a:rPr lang="en-US" sz="1200" dirty="0">
                <a:cs typeface="Calibri"/>
              </a:rPr>
              <a:t>).</a:t>
            </a:r>
          </a:p>
          <a:p>
            <a:pPr defTabSz="600075">
              <a:lnSpc>
                <a:spcPct val="90000"/>
              </a:lnSpc>
              <a:spcAft>
                <a:spcPct val="35000"/>
              </a:spcAft>
              <a:defRPr/>
            </a:pPr>
            <a:endParaRPr lang="en-US" sz="675" dirty="0">
              <a:cs typeface="Calibri"/>
            </a:endParaRPr>
          </a:p>
          <a:p>
            <a:pPr defTabSz="600075">
              <a:lnSpc>
                <a:spcPct val="90000"/>
              </a:lnSpc>
              <a:spcAft>
                <a:spcPct val="35000"/>
              </a:spcAft>
              <a:defRPr/>
            </a:pPr>
            <a:r>
              <a:rPr lang="en-US" sz="1200" dirty="0">
                <a:cs typeface="Calibri"/>
              </a:rPr>
              <a:t>Ensemble of 22 inversions (diff. </a:t>
            </a:r>
            <a:r>
              <a:rPr lang="en-US" sz="1200" dirty="0" err="1">
                <a:cs typeface="Calibri"/>
              </a:rPr>
              <a:t>obs</a:t>
            </a:r>
            <a:r>
              <a:rPr lang="en-US" sz="1200" dirty="0">
                <a:cs typeface="Calibri"/>
              </a:rPr>
              <a:t> &amp; setup) </a:t>
            </a:r>
          </a:p>
        </p:txBody>
      </p:sp>
      <p:sp>
        <p:nvSpPr>
          <p:cNvPr id="11" name="Rounded Rectangle 31">
            <a:extLst>
              <a:ext uri="{FF2B5EF4-FFF2-40B4-BE49-F238E27FC236}">
                <a16:creationId xmlns:a16="http://schemas.microsoft.com/office/drawing/2014/main" id="{09F75E5C-6FA8-404E-A90D-FAB0A76DF145}"/>
              </a:ext>
            </a:extLst>
          </p:cNvPr>
          <p:cNvSpPr/>
          <p:nvPr/>
        </p:nvSpPr>
        <p:spPr bwMode="auto">
          <a:xfrm flipV="1">
            <a:off x="5291508" y="1803290"/>
            <a:ext cx="1296968" cy="3277088"/>
          </a:xfrm>
          <a:prstGeom prst="roundRect">
            <a:avLst/>
          </a:prstGeom>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12" name="Rounded Rectangle 4">
            <a:extLst>
              <a:ext uri="{FF2B5EF4-FFF2-40B4-BE49-F238E27FC236}">
                <a16:creationId xmlns:a16="http://schemas.microsoft.com/office/drawing/2014/main" id="{270D9D1F-F9CE-014B-B78C-BB58BCC6FB98}"/>
              </a:ext>
            </a:extLst>
          </p:cNvPr>
          <p:cNvSpPr/>
          <p:nvPr/>
        </p:nvSpPr>
        <p:spPr bwMode="auto">
          <a:xfrm>
            <a:off x="5353461" y="1906677"/>
            <a:ext cx="1234678" cy="3332363"/>
          </a:xfrm>
          <a:prstGeom prst="rect">
            <a:avLst/>
          </a:prstGeom>
          <a:noFill/>
        </p:spPr>
        <p:style>
          <a:lnRef idx="0">
            <a:scrgbClr r="0" g="0" b="0"/>
          </a:lnRef>
          <a:fillRef idx="0">
            <a:scrgbClr r="0" g="0" b="0"/>
          </a:fillRef>
          <a:effectRef idx="0">
            <a:scrgbClr r="0" g="0" b="0"/>
          </a:effectRef>
          <a:fontRef idx="minor">
            <a:schemeClr val="lt1"/>
          </a:fontRef>
        </p:style>
        <p:txBody>
          <a:bodyPr lIns="51435" tIns="51435" rIns="51435" bIns="51435" spcCol="1270"/>
          <a:lstStyle/>
          <a:p>
            <a:pPr defTabSz="600075">
              <a:lnSpc>
                <a:spcPct val="90000"/>
              </a:lnSpc>
              <a:spcAft>
                <a:spcPct val="35000"/>
              </a:spcAft>
              <a:defRPr/>
            </a:pPr>
            <a:r>
              <a:rPr lang="en-US" sz="1200" dirty="0">
                <a:cs typeface="Calibri"/>
              </a:rPr>
              <a:t>OH sink from CCMI experiment.</a:t>
            </a:r>
          </a:p>
          <a:p>
            <a:pPr defTabSz="600075">
              <a:lnSpc>
                <a:spcPct val="90000"/>
              </a:lnSpc>
              <a:spcAft>
                <a:spcPct val="35000"/>
              </a:spcAft>
              <a:defRPr/>
            </a:pPr>
            <a:endParaRPr lang="en-US" sz="1200" dirty="0">
              <a:cs typeface="Calibri"/>
            </a:endParaRPr>
          </a:p>
          <a:p>
            <a:pPr defTabSz="600075">
              <a:lnSpc>
                <a:spcPct val="90000"/>
              </a:lnSpc>
              <a:spcAft>
                <a:spcPct val="35000"/>
              </a:spcAft>
              <a:defRPr/>
            </a:pPr>
            <a:r>
              <a:rPr lang="en-US" sz="1200" dirty="0">
                <a:cs typeface="Calibri"/>
              </a:rPr>
              <a:t>Soil uptake &amp; chlorine sink taken from  the literature</a:t>
            </a:r>
          </a:p>
        </p:txBody>
      </p:sp>
      <p:pic>
        <p:nvPicPr>
          <p:cNvPr id="13" name="Picture 2">
            <a:extLst>
              <a:ext uri="{FF2B5EF4-FFF2-40B4-BE49-F238E27FC236}">
                <a16:creationId xmlns:a16="http://schemas.microsoft.com/office/drawing/2014/main" id="{61BD018C-3003-6D45-BBB3-D2B2CB3E3549}"/>
              </a:ext>
            </a:extLst>
          </p:cNvPr>
          <p:cNvPicPr>
            <a:picLocks noChangeAspect="1" noChangeArrowheads="1"/>
          </p:cNvPicPr>
          <p:nvPr/>
        </p:nvPicPr>
        <p:blipFill>
          <a:blip r:embed="rId3" cstate="email"/>
          <a:stretch>
            <a:fillRect/>
          </a:stretch>
        </p:blipFill>
        <p:spPr bwMode="auto">
          <a:xfrm>
            <a:off x="1344050" y="4381288"/>
            <a:ext cx="786371" cy="569276"/>
          </a:xfrm>
          <a:prstGeom prst="roundRect">
            <a:avLst>
              <a:gd name="adj" fmla="val 8594"/>
            </a:avLst>
          </a:prstGeom>
          <a:solidFill>
            <a:srgbClr val="FFFFFF">
              <a:shade val="85000"/>
            </a:srgbClr>
          </a:solidFill>
          <a:ln>
            <a:noFill/>
          </a:ln>
          <a:effectLst/>
        </p:spPr>
      </p:pic>
      <p:pic>
        <p:nvPicPr>
          <p:cNvPr id="14" name="Picture 3">
            <a:extLst>
              <a:ext uri="{FF2B5EF4-FFF2-40B4-BE49-F238E27FC236}">
                <a16:creationId xmlns:a16="http://schemas.microsoft.com/office/drawing/2014/main" id="{0568EAFA-EE59-6D44-BC69-A636801175BD}"/>
              </a:ext>
            </a:extLst>
          </p:cNvPr>
          <p:cNvPicPr>
            <a:picLocks noChangeAspect="1" noChangeArrowheads="1"/>
          </p:cNvPicPr>
          <p:nvPr/>
        </p:nvPicPr>
        <p:blipFill>
          <a:blip r:embed="rId4" cstate="email"/>
          <a:stretch>
            <a:fillRect/>
          </a:stretch>
        </p:blipFill>
        <p:spPr bwMode="auto">
          <a:xfrm>
            <a:off x="2761600" y="4077447"/>
            <a:ext cx="924965" cy="873327"/>
          </a:xfrm>
          <a:prstGeom prst="roundRect">
            <a:avLst>
              <a:gd name="adj" fmla="val 8594"/>
            </a:avLst>
          </a:prstGeom>
          <a:solidFill>
            <a:srgbClr val="FFFFFF">
              <a:shade val="85000"/>
            </a:srgbClr>
          </a:solidFill>
          <a:ln>
            <a:noFill/>
          </a:ln>
          <a:effectLst/>
        </p:spPr>
      </p:pic>
      <p:pic>
        <p:nvPicPr>
          <p:cNvPr id="15" name="Picture 4">
            <a:extLst>
              <a:ext uri="{FF2B5EF4-FFF2-40B4-BE49-F238E27FC236}">
                <a16:creationId xmlns:a16="http://schemas.microsoft.com/office/drawing/2014/main" id="{B84B2245-2A7A-FF4C-944E-42BE44698B5D}"/>
              </a:ext>
            </a:extLst>
          </p:cNvPr>
          <p:cNvPicPr>
            <a:picLocks noChangeAspect="1" noChangeArrowheads="1"/>
          </p:cNvPicPr>
          <p:nvPr/>
        </p:nvPicPr>
        <p:blipFill>
          <a:blip r:embed="rId5" cstate="email"/>
          <a:stretch>
            <a:fillRect/>
          </a:stretch>
        </p:blipFill>
        <p:spPr bwMode="auto">
          <a:xfrm>
            <a:off x="4091693" y="4065907"/>
            <a:ext cx="924230" cy="889622"/>
          </a:xfrm>
          <a:prstGeom prst="roundRect">
            <a:avLst>
              <a:gd name="adj" fmla="val 8594"/>
            </a:avLst>
          </a:prstGeom>
          <a:solidFill>
            <a:srgbClr val="FFFFFF">
              <a:shade val="85000"/>
            </a:srgbClr>
          </a:solidFill>
          <a:ln>
            <a:noFill/>
          </a:ln>
          <a:effectLst/>
        </p:spPr>
      </p:pic>
      <p:pic>
        <p:nvPicPr>
          <p:cNvPr id="16" name="Picture 5">
            <a:extLst>
              <a:ext uri="{FF2B5EF4-FFF2-40B4-BE49-F238E27FC236}">
                <a16:creationId xmlns:a16="http://schemas.microsoft.com/office/drawing/2014/main" id="{08FA6298-179B-304C-9E49-6726FC0B007C}"/>
              </a:ext>
            </a:extLst>
          </p:cNvPr>
          <p:cNvPicPr>
            <a:picLocks noChangeAspect="1" noChangeArrowheads="1"/>
          </p:cNvPicPr>
          <p:nvPr/>
        </p:nvPicPr>
        <p:blipFill>
          <a:blip r:embed="rId6" cstate="email"/>
          <a:stretch>
            <a:fillRect/>
          </a:stretch>
        </p:blipFill>
        <p:spPr bwMode="auto">
          <a:xfrm>
            <a:off x="6805099" y="4191562"/>
            <a:ext cx="962543" cy="754589"/>
          </a:xfrm>
          <a:prstGeom prst="roundRect">
            <a:avLst>
              <a:gd name="adj" fmla="val 8594"/>
            </a:avLst>
          </a:prstGeom>
          <a:solidFill>
            <a:srgbClr val="FFFFFF">
              <a:shade val="85000"/>
            </a:srgbClr>
          </a:solidFill>
          <a:ln>
            <a:noFill/>
          </a:ln>
          <a:effectLst/>
        </p:spPr>
      </p:pic>
      <p:pic>
        <p:nvPicPr>
          <p:cNvPr id="17" name="Picture 3">
            <a:extLst>
              <a:ext uri="{FF2B5EF4-FFF2-40B4-BE49-F238E27FC236}">
                <a16:creationId xmlns:a16="http://schemas.microsoft.com/office/drawing/2014/main" id="{E07084E4-1766-0749-BC38-C9153074EAB1}"/>
              </a:ext>
            </a:extLst>
          </p:cNvPr>
          <p:cNvPicPr>
            <a:picLocks noChangeAspect="1" noChangeArrowheads="1"/>
          </p:cNvPicPr>
          <p:nvPr/>
        </p:nvPicPr>
        <p:blipFill>
          <a:blip r:embed="rId7" cstate="email"/>
          <a:srcRect/>
          <a:stretch>
            <a:fillRect/>
          </a:stretch>
        </p:blipFill>
        <p:spPr bwMode="auto">
          <a:xfrm>
            <a:off x="1722085" y="4065906"/>
            <a:ext cx="758420" cy="5066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40" descr="IMGP0699.JPG">
            <a:extLst>
              <a:ext uri="{FF2B5EF4-FFF2-40B4-BE49-F238E27FC236}">
                <a16:creationId xmlns:a16="http://schemas.microsoft.com/office/drawing/2014/main" id="{8E3FFFA5-537A-C547-8CE4-F875FC081D92}"/>
              </a:ext>
            </a:extLst>
          </p:cNvPr>
          <p:cNvPicPr>
            <a:picLocks/>
          </p:cNvPicPr>
          <p:nvPr/>
        </p:nvPicPr>
        <p:blipFill>
          <a:blip r:embed="rId8" cstate="email"/>
          <a:srcRect/>
          <a:stretch>
            <a:fillRect/>
          </a:stretch>
        </p:blipFill>
        <p:spPr bwMode="auto">
          <a:xfrm>
            <a:off x="5506924" y="4077448"/>
            <a:ext cx="890678" cy="873326"/>
          </a:xfrm>
          <a:prstGeom prst="roundRect">
            <a:avLst>
              <a:gd name="adj" fmla="val 8594"/>
            </a:avLst>
          </a:prstGeom>
          <a:solidFill>
            <a:srgbClr val="FFFFFF">
              <a:shade val="85000"/>
            </a:srgbClr>
          </a:solidFill>
          <a:ln>
            <a:noFill/>
          </a:ln>
          <a:effectLst/>
        </p:spPr>
      </p:pic>
      <p:pic>
        <p:nvPicPr>
          <p:cNvPr id="19" name="Picture 41" descr="oh_radical.png">
            <a:extLst>
              <a:ext uri="{FF2B5EF4-FFF2-40B4-BE49-F238E27FC236}">
                <a16:creationId xmlns:a16="http://schemas.microsoft.com/office/drawing/2014/main" id="{20D3FB4A-078A-F049-85CE-95BDE37B3748}"/>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670193" y="4196452"/>
            <a:ext cx="522671" cy="2166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17" descr="http://agage.eas.gatech.edu/images/station_picture/MaceHead_best.jpg">
            <a:extLst>
              <a:ext uri="{FF2B5EF4-FFF2-40B4-BE49-F238E27FC236}">
                <a16:creationId xmlns:a16="http://schemas.microsoft.com/office/drawing/2014/main" id="{03DC5F36-1527-844A-8435-7BFF07551FB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62992" y="3521847"/>
            <a:ext cx="801819" cy="6013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 name="Title 1">
            <a:extLst>
              <a:ext uri="{FF2B5EF4-FFF2-40B4-BE49-F238E27FC236}">
                <a16:creationId xmlns:a16="http://schemas.microsoft.com/office/drawing/2014/main" id="{D1EF52E9-061B-5948-9200-DADFB27CC7D4}"/>
              </a:ext>
            </a:extLst>
          </p:cNvPr>
          <p:cNvSpPr>
            <a:spLocks noGrp="1"/>
          </p:cNvSpPr>
          <p:nvPr>
            <p:ph type="title"/>
          </p:nvPr>
        </p:nvSpPr>
        <p:spPr>
          <a:xfrm>
            <a:off x="1362992" y="-41544"/>
            <a:ext cx="7695550" cy="629841"/>
          </a:xfrm>
        </p:spPr>
        <p:txBody>
          <a:bodyPr>
            <a:normAutofit/>
          </a:bodyPr>
          <a:lstStyle/>
          <a:p>
            <a:pPr algn="ctr"/>
            <a:r>
              <a:rPr lang="en-US" sz="2000" b="0" dirty="0">
                <a:solidFill>
                  <a:schemeClr val="tx2">
                    <a:lumMod val="60000"/>
                    <a:lumOff val="40000"/>
                  </a:schemeClr>
                </a:solidFill>
              </a:rPr>
              <a:t>An ensemble of tools and data to estimate the global methane budget</a:t>
            </a:r>
          </a:p>
        </p:txBody>
      </p:sp>
      <p:grpSp>
        <p:nvGrpSpPr>
          <p:cNvPr id="22" name="Grouper 43">
            <a:extLst>
              <a:ext uri="{FF2B5EF4-FFF2-40B4-BE49-F238E27FC236}">
                <a16:creationId xmlns:a16="http://schemas.microsoft.com/office/drawing/2014/main" id="{96F2A057-28C0-A340-92E4-E082B0977250}"/>
              </a:ext>
            </a:extLst>
          </p:cNvPr>
          <p:cNvGrpSpPr/>
          <p:nvPr/>
        </p:nvGrpSpPr>
        <p:grpSpPr>
          <a:xfrm>
            <a:off x="1177179" y="889414"/>
            <a:ext cx="1365647" cy="679058"/>
            <a:chOff x="45569" y="756662"/>
            <a:chExt cx="1820863" cy="905410"/>
          </a:xfrm>
        </p:grpSpPr>
        <p:sp>
          <p:nvSpPr>
            <p:cNvPr id="23" name="Rounded Rectangle 4">
              <a:extLst>
                <a:ext uri="{FF2B5EF4-FFF2-40B4-BE49-F238E27FC236}">
                  <a16:creationId xmlns:a16="http://schemas.microsoft.com/office/drawing/2014/main" id="{11F185D9-2597-B24B-8FA2-7E449A0B411C}"/>
                </a:ext>
              </a:extLst>
            </p:cNvPr>
            <p:cNvSpPr/>
            <p:nvPr/>
          </p:nvSpPr>
          <p:spPr bwMode="auto">
            <a:xfrm>
              <a:off x="116005" y="846049"/>
              <a:ext cx="1669724" cy="72497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4" name="Rounded Rectangle 4">
              <a:extLst>
                <a:ext uri="{FF2B5EF4-FFF2-40B4-BE49-F238E27FC236}">
                  <a16:creationId xmlns:a16="http://schemas.microsoft.com/office/drawing/2014/main" id="{A610FFEA-DE61-F244-B98A-3DAABA312917}"/>
                </a:ext>
              </a:extLst>
            </p:cNvPr>
            <p:cNvSpPr/>
            <p:nvPr/>
          </p:nvSpPr>
          <p:spPr bwMode="auto">
            <a:xfrm>
              <a:off x="45569" y="756662"/>
              <a:ext cx="1820863" cy="905410"/>
            </a:xfrm>
            <a:prstGeom prst="rect">
              <a:avLst/>
            </a:prstGeom>
          </p:spPr>
          <p:style>
            <a:lnRef idx="0">
              <a:scrgbClr r="0" g="0" b="0"/>
            </a:lnRef>
            <a:fillRef idx="0">
              <a:scrgbClr r="0" g="0" b="0"/>
            </a:fillRef>
            <a:effectRef idx="0">
              <a:scrgbClr r="0" g="0" b="0"/>
            </a:effectRef>
            <a:fontRef idx="minor">
              <a:schemeClr val="lt1"/>
            </a:fontRef>
          </p:style>
          <p:txBody>
            <a:bodyPr lIns="51435" tIns="51435" rIns="51435" bIns="51435" spcCol="1270" anchor="ctr"/>
            <a:lstStyle/>
            <a:p>
              <a:pPr algn="ctr" defTabSz="600075">
                <a:lnSpc>
                  <a:spcPct val="90000"/>
                </a:lnSpc>
                <a:spcAft>
                  <a:spcPct val="35000"/>
                </a:spcAft>
                <a:defRPr/>
              </a:pPr>
              <a:r>
                <a:rPr lang="en-US" sz="1200" dirty="0"/>
                <a:t>Atmospheric observations</a:t>
              </a:r>
              <a:endParaRPr lang="fr-FR" sz="1200" dirty="0"/>
            </a:p>
          </p:txBody>
        </p:sp>
      </p:grpSp>
      <p:grpSp>
        <p:nvGrpSpPr>
          <p:cNvPr id="25" name="Grouper 40">
            <a:extLst>
              <a:ext uri="{FF2B5EF4-FFF2-40B4-BE49-F238E27FC236}">
                <a16:creationId xmlns:a16="http://schemas.microsoft.com/office/drawing/2014/main" id="{4D7EB865-43DD-9443-9428-D6B172EDFD10}"/>
              </a:ext>
            </a:extLst>
          </p:cNvPr>
          <p:cNvGrpSpPr/>
          <p:nvPr/>
        </p:nvGrpSpPr>
        <p:grpSpPr>
          <a:xfrm>
            <a:off x="5255131" y="922647"/>
            <a:ext cx="1365647" cy="612596"/>
            <a:chOff x="7272650" y="6004217"/>
            <a:chExt cx="1820862" cy="816795"/>
          </a:xfrm>
        </p:grpSpPr>
        <p:sp>
          <p:nvSpPr>
            <p:cNvPr id="26" name="Rounded Rectangle 7">
              <a:extLst>
                <a:ext uri="{FF2B5EF4-FFF2-40B4-BE49-F238E27FC236}">
                  <a16:creationId xmlns:a16="http://schemas.microsoft.com/office/drawing/2014/main" id="{CB5416FC-A223-404B-B65C-A8A6161D76FB}"/>
                </a:ext>
              </a:extLst>
            </p:cNvPr>
            <p:cNvSpPr/>
            <p:nvPr/>
          </p:nvSpPr>
          <p:spPr bwMode="auto">
            <a:xfrm>
              <a:off x="7323541" y="6065862"/>
              <a:ext cx="1683200" cy="673173"/>
            </a:xfrm>
            <a:prstGeom prst="roundRect">
              <a:avLst/>
            </a:prstGeom>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27" name="Rounded Rectangle 4">
              <a:extLst>
                <a:ext uri="{FF2B5EF4-FFF2-40B4-BE49-F238E27FC236}">
                  <a16:creationId xmlns:a16="http://schemas.microsoft.com/office/drawing/2014/main" id="{96D0F739-6FCF-C943-B61D-DC331AB57104}"/>
                </a:ext>
              </a:extLst>
            </p:cNvPr>
            <p:cNvSpPr/>
            <p:nvPr/>
          </p:nvSpPr>
          <p:spPr bwMode="auto">
            <a:xfrm>
              <a:off x="7272650" y="6004217"/>
              <a:ext cx="1820862" cy="816795"/>
            </a:xfrm>
            <a:prstGeom prst="rect">
              <a:avLst/>
            </a:prstGeom>
          </p:spPr>
          <p:style>
            <a:lnRef idx="0">
              <a:scrgbClr r="0" g="0" b="0"/>
            </a:lnRef>
            <a:fillRef idx="0">
              <a:scrgbClr r="0" g="0" b="0"/>
            </a:fillRef>
            <a:effectRef idx="0">
              <a:scrgbClr r="0" g="0" b="0"/>
            </a:effectRef>
            <a:fontRef idx="minor">
              <a:schemeClr val="lt1"/>
            </a:fontRef>
          </p:style>
          <p:txBody>
            <a:bodyPr lIns="51435" tIns="51435" rIns="51435" bIns="51435" spcCol="1270" anchor="ctr"/>
            <a:lstStyle/>
            <a:p>
              <a:pPr algn="ctr" defTabSz="600075">
                <a:lnSpc>
                  <a:spcPct val="90000"/>
                </a:lnSpc>
                <a:spcAft>
                  <a:spcPct val="35000"/>
                </a:spcAft>
                <a:defRPr/>
              </a:pPr>
              <a:r>
                <a:rPr lang="en-US" sz="1200" dirty="0"/>
                <a:t>Methane sinks</a:t>
              </a:r>
              <a:endParaRPr lang="fr-FR" sz="1200" dirty="0"/>
            </a:p>
          </p:txBody>
        </p:sp>
      </p:grpSp>
      <p:sp>
        <p:nvSpPr>
          <p:cNvPr id="28" name="Rounded Rectangle 4">
            <a:extLst>
              <a:ext uri="{FF2B5EF4-FFF2-40B4-BE49-F238E27FC236}">
                <a16:creationId xmlns:a16="http://schemas.microsoft.com/office/drawing/2014/main" id="{C56C85B7-C27B-6844-9ABE-83E9005C0BA3}"/>
              </a:ext>
            </a:extLst>
          </p:cNvPr>
          <p:cNvSpPr/>
          <p:nvPr/>
        </p:nvSpPr>
        <p:spPr bwMode="auto">
          <a:xfrm>
            <a:off x="2539525" y="922647"/>
            <a:ext cx="1365647" cy="612596"/>
          </a:xfrm>
          <a:prstGeom prst="rect">
            <a:avLst/>
          </a:prstGeom>
        </p:spPr>
        <p:style>
          <a:lnRef idx="0">
            <a:scrgbClr r="0" g="0" b="0"/>
          </a:lnRef>
          <a:fillRef idx="0">
            <a:scrgbClr r="0" g="0" b="0"/>
          </a:fillRef>
          <a:effectRef idx="0">
            <a:scrgbClr r="0" g="0" b="0"/>
          </a:effectRef>
          <a:fontRef idx="minor">
            <a:schemeClr val="lt1"/>
          </a:fontRef>
        </p:style>
        <p:txBody>
          <a:bodyPr lIns="51435" tIns="51435" rIns="51435" bIns="51435" spcCol="1270" anchor="ctr"/>
          <a:lstStyle/>
          <a:p>
            <a:pPr algn="ctr" defTabSz="600075">
              <a:lnSpc>
                <a:spcPct val="90000"/>
              </a:lnSpc>
              <a:spcAft>
                <a:spcPct val="35000"/>
              </a:spcAft>
              <a:defRPr/>
            </a:pPr>
            <a:endParaRPr lang="fr-FR" sz="1350" dirty="0"/>
          </a:p>
        </p:txBody>
      </p:sp>
      <p:grpSp>
        <p:nvGrpSpPr>
          <p:cNvPr id="29" name="Grouper 39">
            <a:extLst>
              <a:ext uri="{FF2B5EF4-FFF2-40B4-BE49-F238E27FC236}">
                <a16:creationId xmlns:a16="http://schemas.microsoft.com/office/drawing/2014/main" id="{FB925B9F-D12D-C442-ACB1-9922D76A0598}"/>
              </a:ext>
            </a:extLst>
          </p:cNvPr>
          <p:cNvGrpSpPr/>
          <p:nvPr/>
        </p:nvGrpSpPr>
        <p:grpSpPr>
          <a:xfrm>
            <a:off x="6600509" y="892249"/>
            <a:ext cx="1365647" cy="612596"/>
            <a:chOff x="5423104" y="5926700"/>
            <a:chExt cx="1820862" cy="816795"/>
          </a:xfrm>
        </p:grpSpPr>
        <p:sp>
          <p:nvSpPr>
            <p:cNvPr id="30" name="Rounded Rectangle 16">
              <a:extLst>
                <a:ext uri="{FF2B5EF4-FFF2-40B4-BE49-F238E27FC236}">
                  <a16:creationId xmlns:a16="http://schemas.microsoft.com/office/drawing/2014/main" id="{ACB81CD7-0FC8-4944-B231-956CAE681110}"/>
                </a:ext>
              </a:extLst>
            </p:cNvPr>
            <p:cNvSpPr/>
            <p:nvPr/>
          </p:nvSpPr>
          <p:spPr bwMode="auto">
            <a:xfrm>
              <a:off x="5499233" y="6012309"/>
              <a:ext cx="1680155" cy="712615"/>
            </a:xfrm>
            <a:prstGeom prst="roundRect">
              <a:avLst/>
            </a:prstGeom>
          </p:spPr>
          <p:style>
            <a:lnRef idx="0">
              <a:schemeClr val="accent4"/>
            </a:lnRef>
            <a:fillRef idx="3">
              <a:schemeClr val="accent4"/>
            </a:fillRef>
            <a:effectRef idx="3">
              <a:schemeClr val="accent4"/>
            </a:effectRef>
            <a:fontRef idx="minor">
              <a:schemeClr val="lt1"/>
            </a:fontRef>
          </p:style>
          <p:txBody>
            <a:bodyPr/>
            <a:lstStyle/>
            <a:p>
              <a:endParaRPr lang="en-US"/>
            </a:p>
          </p:txBody>
        </p:sp>
        <p:sp>
          <p:nvSpPr>
            <p:cNvPr id="31" name="Rounded Rectangle 4">
              <a:extLst>
                <a:ext uri="{FF2B5EF4-FFF2-40B4-BE49-F238E27FC236}">
                  <a16:creationId xmlns:a16="http://schemas.microsoft.com/office/drawing/2014/main" id="{75FD4D38-B36D-2349-B14B-615B1F83C6F1}"/>
                </a:ext>
              </a:extLst>
            </p:cNvPr>
            <p:cNvSpPr/>
            <p:nvPr/>
          </p:nvSpPr>
          <p:spPr bwMode="auto">
            <a:xfrm>
              <a:off x="5423104" y="5926700"/>
              <a:ext cx="1820862" cy="816795"/>
            </a:xfrm>
            <a:prstGeom prst="rect">
              <a:avLst/>
            </a:prstGeom>
          </p:spPr>
          <p:style>
            <a:lnRef idx="0">
              <a:scrgbClr r="0" g="0" b="0"/>
            </a:lnRef>
            <a:fillRef idx="0">
              <a:scrgbClr r="0" g="0" b="0"/>
            </a:fillRef>
            <a:effectRef idx="0">
              <a:scrgbClr r="0" g="0" b="0"/>
            </a:effectRef>
            <a:fontRef idx="minor">
              <a:schemeClr val="lt1"/>
            </a:fontRef>
          </p:style>
          <p:txBody>
            <a:bodyPr lIns="51435" tIns="51435" rIns="51435" bIns="51435" spcCol="1270" anchor="ctr"/>
            <a:lstStyle/>
            <a:p>
              <a:pPr algn="ctr" defTabSz="600075">
                <a:defRPr/>
              </a:pPr>
              <a:r>
                <a:rPr lang="en-US" sz="1200" dirty="0"/>
                <a:t>Inverse models </a:t>
              </a:r>
            </a:p>
          </p:txBody>
        </p:sp>
      </p:grpSp>
      <p:grpSp>
        <p:nvGrpSpPr>
          <p:cNvPr id="32" name="Grouper 38">
            <a:extLst>
              <a:ext uri="{FF2B5EF4-FFF2-40B4-BE49-F238E27FC236}">
                <a16:creationId xmlns:a16="http://schemas.microsoft.com/office/drawing/2014/main" id="{A4481BB8-987B-D641-9572-A247A3455F45}"/>
              </a:ext>
            </a:extLst>
          </p:cNvPr>
          <p:cNvGrpSpPr/>
          <p:nvPr/>
        </p:nvGrpSpPr>
        <p:grpSpPr>
          <a:xfrm>
            <a:off x="3884469" y="922647"/>
            <a:ext cx="1365647" cy="612596"/>
            <a:chOff x="1814348" y="6796354"/>
            <a:chExt cx="1820862" cy="816795"/>
          </a:xfrm>
        </p:grpSpPr>
        <p:sp>
          <p:nvSpPr>
            <p:cNvPr id="33" name="Rounded Rectangle 10">
              <a:extLst>
                <a:ext uri="{FF2B5EF4-FFF2-40B4-BE49-F238E27FC236}">
                  <a16:creationId xmlns:a16="http://schemas.microsoft.com/office/drawing/2014/main" id="{6313CDF3-1582-964B-8602-217742B34899}"/>
                </a:ext>
              </a:extLst>
            </p:cNvPr>
            <p:cNvSpPr/>
            <p:nvPr/>
          </p:nvSpPr>
          <p:spPr bwMode="auto">
            <a:xfrm>
              <a:off x="1898411" y="6858000"/>
              <a:ext cx="1669601" cy="673749"/>
            </a:xfrm>
            <a:prstGeom prst="roundRect">
              <a:avLst/>
            </a:prstGeom>
            <a:solidFill>
              <a:srgbClr val="79CB74"/>
            </a:solidFill>
          </p:spPr>
          <p:style>
            <a:lnRef idx="0">
              <a:schemeClr val="accent3"/>
            </a:lnRef>
            <a:fillRef idx="3">
              <a:schemeClr val="accent3"/>
            </a:fillRef>
            <a:effectRef idx="3">
              <a:schemeClr val="accent3"/>
            </a:effectRef>
            <a:fontRef idx="minor">
              <a:schemeClr val="lt1"/>
            </a:fontRef>
          </p:style>
          <p:txBody>
            <a:bodyPr/>
            <a:lstStyle/>
            <a:p>
              <a:endParaRPr lang="en-US"/>
            </a:p>
          </p:txBody>
        </p:sp>
        <p:sp>
          <p:nvSpPr>
            <p:cNvPr id="34" name="Rounded Rectangle 4">
              <a:extLst>
                <a:ext uri="{FF2B5EF4-FFF2-40B4-BE49-F238E27FC236}">
                  <a16:creationId xmlns:a16="http://schemas.microsoft.com/office/drawing/2014/main" id="{1AC7DD7F-7897-0048-A727-6B04DFA5D2BB}"/>
                </a:ext>
              </a:extLst>
            </p:cNvPr>
            <p:cNvSpPr/>
            <p:nvPr/>
          </p:nvSpPr>
          <p:spPr bwMode="auto">
            <a:xfrm>
              <a:off x="1814348" y="6796354"/>
              <a:ext cx="1820862" cy="816795"/>
            </a:xfrm>
            <a:prstGeom prst="rect">
              <a:avLst/>
            </a:prstGeom>
          </p:spPr>
          <p:style>
            <a:lnRef idx="0">
              <a:scrgbClr r="0" g="0" b="0"/>
            </a:lnRef>
            <a:fillRef idx="0">
              <a:scrgbClr r="0" g="0" b="0"/>
            </a:fillRef>
            <a:effectRef idx="0">
              <a:scrgbClr r="0" g="0" b="0"/>
            </a:effectRef>
            <a:fontRef idx="minor">
              <a:schemeClr val="lt1"/>
            </a:fontRef>
          </p:style>
          <p:txBody>
            <a:bodyPr lIns="51435" tIns="51435" rIns="51435" bIns="51435" spcCol="1270" anchor="ctr"/>
            <a:lstStyle/>
            <a:p>
              <a:pPr algn="ctr" defTabSz="600075">
                <a:lnSpc>
                  <a:spcPct val="90000"/>
                </a:lnSpc>
                <a:spcAft>
                  <a:spcPct val="35000"/>
                </a:spcAft>
                <a:defRPr/>
              </a:pPr>
              <a:r>
                <a:rPr lang="en-US" sz="1200" dirty="0"/>
                <a:t>Biogeochemistry models &amp; data-driven methods</a:t>
              </a:r>
              <a:endParaRPr lang="fr-FR" sz="1200" dirty="0"/>
            </a:p>
          </p:txBody>
        </p:sp>
        <p:sp>
          <p:nvSpPr>
            <p:cNvPr id="35" name="ZoneTexte 34">
              <a:extLst>
                <a:ext uri="{FF2B5EF4-FFF2-40B4-BE49-F238E27FC236}">
                  <a16:creationId xmlns:a16="http://schemas.microsoft.com/office/drawing/2014/main" id="{04ED1541-7D7B-BA4C-93CE-97DC1A58B395}"/>
                </a:ext>
              </a:extLst>
            </p:cNvPr>
            <p:cNvSpPr txBox="1"/>
            <p:nvPr/>
          </p:nvSpPr>
          <p:spPr>
            <a:xfrm>
              <a:off x="2211631" y="6870327"/>
              <a:ext cx="246308" cy="369332"/>
            </a:xfrm>
            <a:prstGeom prst="rect">
              <a:avLst/>
            </a:prstGeom>
            <a:noFill/>
          </p:spPr>
          <p:txBody>
            <a:bodyPr wrap="none" rtlCol="0">
              <a:spAutoFit/>
            </a:bodyPr>
            <a:lstStyle/>
            <a:p>
              <a:endParaRPr lang="fr-FR" sz="1200" dirty="0"/>
            </a:p>
          </p:txBody>
        </p:sp>
      </p:grpSp>
      <p:grpSp>
        <p:nvGrpSpPr>
          <p:cNvPr id="36" name="Grouper 42">
            <a:extLst>
              <a:ext uri="{FF2B5EF4-FFF2-40B4-BE49-F238E27FC236}">
                <a16:creationId xmlns:a16="http://schemas.microsoft.com/office/drawing/2014/main" id="{94F8233C-5453-DA4C-9D77-B8493F77A9D6}"/>
              </a:ext>
            </a:extLst>
          </p:cNvPr>
          <p:cNvGrpSpPr/>
          <p:nvPr/>
        </p:nvGrpSpPr>
        <p:grpSpPr>
          <a:xfrm>
            <a:off x="2585027" y="976505"/>
            <a:ext cx="1252201" cy="504880"/>
            <a:chOff x="1922700" y="860741"/>
            <a:chExt cx="1669601" cy="673173"/>
          </a:xfrm>
        </p:grpSpPr>
        <p:sp>
          <p:nvSpPr>
            <p:cNvPr id="37" name="Rounded Rectangle 13">
              <a:extLst>
                <a:ext uri="{FF2B5EF4-FFF2-40B4-BE49-F238E27FC236}">
                  <a16:creationId xmlns:a16="http://schemas.microsoft.com/office/drawing/2014/main" id="{70BF85FE-0886-F64E-83FD-388595CCC284}"/>
                </a:ext>
              </a:extLst>
            </p:cNvPr>
            <p:cNvSpPr/>
            <p:nvPr/>
          </p:nvSpPr>
          <p:spPr bwMode="auto">
            <a:xfrm>
              <a:off x="1922700" y="860741"/>
              <a:ext cx="1669601" cy="673173"/>
            </a:xfrm>
            <a:prstGeom prst="roundRect">
              <a:avLst/>
            </a:prstGeom>
          </p:spPr>
          <p:style>
            <a:lnRef idx="0">
              <a:schemeClr val="accent2"/>
            </a:lnRef>
            <a:fillRef idx="3">
              <a:schemeClr val="accent2"/>
            </a:fillRef>
            <a:effectRef idx="3">
              <a:schemeClr val="accent2"/>
            </a:effectRef>
            <a:fontRef idx="minor">
              <a:schemeClr val="lt1"/>
            </a:fontRef>
          </p:style>
          <p:txBody>
            <a:bodyPr/>
            <a:lstStyle/>
            <a:p>
              <a:pPr algn="ctr"/>
              <a:endParaRPr lang="fr-FR" sz="1200" dirty="0"/>
            </a:p>
          </p:txBody>
        </p:sp>
        <p:sp>
          <p:nvSpPr>
            <p:cNvPr id="38" name="Rectangle 37">
              <a:extLst>
                <a:ext uri="{FF2B5EF4-FFF2-40B4-BE49-F238E27FC236}">
                  <a16:creationId xmlns:a16="http://schemas.microsoft.com/office/drawing/2014/main" id="{62864824-DD1A-9346-86C1-29D532CA7C5F}"/>
                </a:ext>
              </a:extLst>
            </p:cNvPr>
            <p:cNvSpPr/>
            <p:nvPr/>
          </p:nvSpPr>
          <p:spPr>
            <a:xfrm>
              <a:off x="1978856" y="872593"/>
              <a:ext cx="1573202" cy="615553"/>
            </a:xfrm>
            <a:prstGeom prst="rect">
              <a:avLst/>
            </a:prstGeom>
          </p:spPr>
          <p:txBody>
            <a:bodyPr wrap="square">
              <a:spAutoFit/>
            </a:bodyPr>
            <a:lstStyle/>
            <a:p>
              <a:pPr algn="ctr"/>
              <a:r>
                <a:rPr lang="fr-FR" sz="1200" dirty="0">
                  <a:solidFill>
                    <a:schemeClr val="bg1"/>
                  </a:solidFill>
                </a:rPr>
                <a:t>Emission inventories</a:t>
              </a:r>
            </a:p>
          </p:txBody>
        </p:sp>
      </p:grpSp>
      <p:cxnSp>
        <p:nvCxnSpPr>
          <p:cNvPr id="39" name="Connecteur droit avec flèche 38">
            <a:extLst>
              <a:ext uri="{FF2B5EF4-FFF2-40B4-BE49-F238E27FC236}">
                <a16:creationId xmlns:a16="http://schemas.microsoft.com/office/drawing/2014/main" id="{01C6E498-8530-F64D-A2E2-592D1BFF71CC}"/>
              </a:ext>
            </a:extLst>
          </p:cNvPr>
          <p:cNvCxnSpPr/>
          <p:nvPr/>
        </p:nvCxnSpPr>
        <p:spPr>
          <a:xfrm>
            <a:off x="1804740" y="1642866"/>
            <a:ext cx="4516597" cy="22145"/>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 name="Connecteur droit 39">
            <a:extLst>
              <a:ext uri="{FF2B5EF4-FFF2-40B4-BE49-F238E27FC236}">
                <a16:creationId xmlns:a16="http://schemas.microsoft.com/office/drawing/2014/main" id="{32EF3A3B-B0D6-B741-9B8F-07E67EEAE91E}"/>
              </a:ext>
            </a:extLst>
          </p:cNvPr>
          <p:cNvCxnSpPr/>
          <p:nvPr/>
        </p:nvCxnSpPr>
        <p:spPr>
          <a:xfrm>
            <a:off x="1804738" y="1470613"/>
            <a:ext cx="0" cy="18393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1" name="Connecteur droit 40">
            <a:extLst>
              <a:ext uri="{FF2B5EF4-FFF2-40B4-BE49-F238E27FC236}">
                <a16:creationId xmlns:a16="http://schemas.microsoft.com/office/drawing/2014/main" id="{5BA1A766-44AE-D444-95BD-838A06107645}"/>
              </a:ext>
            </a:extLst>
          </p:cNvPr>
          <p:cNvCxnSpPr/>
          <p:nvPr/>
        </p:nvCxnSpPr>
        <p:spPr>
          <a:xfrm>
            <a:off x="3216155" y="1470613"/>
            <a:ext cx="0" cy="18393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2" name="Connecteur droit 41">
            <a:extLst>
              <a:ext uri="{FF2B5EF4-FFF2-40B4-BE49-F238E27FC236}">
                <a16:creationId xmlns:a16="http://schemas.microsoft.com/office/drawing/2014/main" id="{039CFD54-F0DB-814C-97F0-C976B4EF9A4C}"/>
              </a:ext>
            </a:extLst>
          </p:cNvPr>
          <p:cNvCxnSpPr/>
          <p:nvPr/>
        </p:nvCxnSpPr>
        <p:spPr>
          <a:xfrm>
            <a:off x="4553807" y="1473230"/>
            <a:ext cx="0" cy="18393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3" name="Connecteur droit 42">
            <a:extLst>
              <a:ext uri="{FF2B5EF4-FFF2-40B4-BE49-F238E27FC236}">
                <a16:creationId xmlns:a16="http://schemas.microsoft.com/office/drawing/2014/main" id="{719BDF01-6FE3-2048-99C6-2A47CB5AB685}"/>
              </a:ext>
            </a:extLst>
          </p:cNvPr>
          <p:cNvCxnSpPr/>
          <p:nvPr/>
        </p:nvCxnSpPr>
        <p:spPr>
          <a:xfrm>
            <a:off x="5952262" y="1473535"/>
            <a:ext cx="0" cy="18393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4" name="Rectangle à coins arrondis 43">
            <a:extLst>
              <a:ext uri="{FF2B5EF4-FFF2-40B4-BE49-F238E27FC236}">
                <a16:creationId xmlns:a16="http://schemas.microsoft.com/office/drawing/2014/main" id="{BF5593AF-7CCD-2942-BECA-3606EC421BC0}"/>
              </a:ext>
            </a:extLst>
          </p:cNvPr>
          <p:cNvSpPr/>
          <p:nvPr/>
        </p:nvSpPr>
        <p:spPr>
          <a:xfrm>
            <a:off x="3827312" y="598430"/>
            <a:ext cx="1481295" cy="200587"/>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fr-FR" sz="1200" dirty="0" err="1">
                <a:solidFill>
                  <a:srgbClr val="000000"/>
                </a:solidFill>
              </a:rPr>
              <a:t>Bottom</a:t>
            </a:r>
            <a:r>
              <a:rPr lang="fr-FR" sz="1200" dirty="0">
                <a:solidFill>
                  <a:srgbClr val="000000"/>
                </a:solidFill>
              </a:rPr>
              <a:t>-up budget</a:t>
            </a:r>
          </a:p>
        </p:txBody>
      </p:sp>
      <p:cxnSp>
        <p:nvCxnSpPr>
          <p:cNvPr id="45" name="Connecteur droit avec flèche 44">
            <a:extLst>
              <a:ext uri="{FF2B5EF4-FFF2-40B4-BE49-F238E27FC236}">
                <a16:creationId xmlns:a16="http://schemas.microsoft.com/office/drawing/2014/main" id="{C17ADF4C-C2C6-C84A-9781-E7F21FF16444}"/>
              </a:ext>
            </a:extLst>
          </p:cNvPr>
          <p:cNvCxnSpPr>
            <a:stCxn id="37" idx="0"/>
            <a:endCxn id="44" idx="1"/>
          </p:cNvCxnSpPr>
          <p:nvPr/>
        </p:nvCxnSpPr>
        <p:spPr>
          <a:xfrm flipV="1">
            <a:off x="3211126" y="698725"/>
            <a:ext cx="616187" cy="277780"/>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6" name="Connecteur droit avec flèche 45">
            <a:extLst>
              <a:ext uri="{FF2B5EF4-FFF2-40B4-BE49-F238E27FC236}">
                <a16:creationId xmlns:a16="http://schemas.microsoft.com/office/drawing/2014/main" id="{C4FC430C-6843-CA47-8908-1DDC4EE34A4B}"/>
              </a:ext>
            </a:extLst>
          </p:cNvPr>
          <p:cNvCxnSpPr>
            <a:stCxn id="26" idx="0"/>
            <a:endCxn id="44" idx="3"/>
          </p:cNvCxnSpPr>
          <p:nvPr/>
        </p:nvCxnSpPr>
        <p:spPr>
          <a:xfrm flipH="1" flipV="1">
            <a:off x="5308609" y="698725"/>
            <a:ext cx="615892" cy="270155"/>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7" name="Connecteur droit avec flèche 46">
            <a:extLst>
              <a:ext uri="{FF2B5EF4-FFF2-40B4-BE49-F238E27FC236}">
                <a16:creationId xmlns:a16="http://schemas.microsoft.com/office/drawing/2014/main" id="{3F586BCB-CBDF-5E4D-8602-C811DF150957}"/>
              </a:ext>
            </a:extLst>
          </p:cNvPr>
          <p:cNvCxnSpPr>
            <a:stCxn id="34" idx="0"/>
          </p:cNvCxnSpPr>
          <p:nvPr/>
        </p:nvCxnSpPr>
        <p:spPr>
          <a:xfrm flipV="1">
            <a:off x="4567292" y="829414"/>
            <a:ext cx="668" cy="93231"/>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270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C39CEC6-79FA-284B-B598-9025A7D034AB}"/>
              </a:ext>
            </a:extLst>
          </p:cNvPr>
          <p:cNvPicPr>
            <a:picLocks noChangeAspect="1"/>
          </p:cNvPicPr>
          <p:nvPr/>
        </p:nvPicPr>
        <p:blipFill>
          <a:blip r:embed="rId3"/>
          <a:stretch>
            <a:fillRect/>
          </a:stretch>
        </p:blipFill>
        <p:spPr>
          <a:xfrm rot="16200000">
            <a:off x="1377845" y="-176256"/>
            <a:ext cx="4181690" cy="5714421"/>
          </a:xfrm>
          <a:prstGeom prst="rect">
            <a:avLst/>
          </a:prstGeom>
        </p:spPr>
      </p:pic>
      <p:sp>
        <p:nvSpPr>
          <p:cNvPr id="3" name="Title 1">
            <a:extLst>
              <a:ext uri="{FF2B5EF4-FFF2-40B4-BE49-F238E27FC236}">
                <a16:creationId xmlns:a16="http://schemas.microsoft.com/office/drawing/2014/main" id="{3E9DF19C-D969-8C4D-8A01-D4D48AFB8BD3}"/>
              </a:ext>
            </a:extLst>
          </p:cNvPr>
          <p:cNvSpPr>
            <a:spLocks noGrp="1"/>
          </p:cNvSpPr>
          <p:nvPr>
            <p:ph type="title"/>
          </p:nvPr>
        </p:nvSpPr>
        <p:spPr>
          <a:xfrm>
            <a:off x="1567304" y="61471"/>
            <a:ext cx="5411161" cy="528638"/>
          </a:xfrm>
        </p:spPr>
        <p:txBody>
          <a:bodyPr>
            <a:noAutofit/>
          </a:bodyPr>
          <a:lstStyle/>
          <a:p>
            <a:pPr eaLnBrk="1" hangingPunct="1"/>
            <a:r>
              <a:rPr lang="en-US" sz="2000" b="0" dirty="0">
                <a:solidFill>
                  <a:srgbClr val="4A7ABA"/>
                </a:solidFill>
              </a:rPr>
              <a:t>CH</a:t>
            </a:r>
            <a:r>
              <a:rPr lang="en-US" sz="2000" b="0" baseline="-25000" dirty="0">
                <a:solidFill>
                  <a:srgbClr val="4A7ABA"/>
                </a:solidFill>
              </a:rPr>
              <a:t>4</a:t>
            </a:r>
            <a:r>
              <a:rPr lang="en-US" sz="2000" b="0" dirty="0">
                <a:solidFill>
                  <a:srgbClr val="4A7ABA"/>
                </a:solidFill>
              </a:rPr>
              <a:t> Atmospheric Growth Rate 2000-2017</a:t>
            </a:r>
            <a:endParaRPr lang="fr-FR" sz="2000" b="0" dirty="0">
              <a:solidFill>
                <a:srgbClr val="4A7ABA"/>
              </a:solidFill>
            </a:endParaRPr>
          </a:p>
        </p:txBody>
      </p:sp>
      <p:sp>
        <p:nvSpPr>
          <p:cNvPr id="4" name="TextBox 5">
            <a:extLst>
              <a:ext uri="{FF2B5EF4-FFF2-40B4-BE49-F238E27FC236}">
                <a16:creationId xmlns:a16="http://schemas.microsoft.com/office/drawing/2014/main" id="{34564C9B-37D9-E442-AA40-EE7CE2383FDF}"/>
              </a:ext>
            </a:extLst>
          </p:cNvPr>
          <p:cNvSpPr txBox="1">
            <a:spLocks noChangeArrowheads="1"/>
          </p:cNvSpPr>
          <p:nvPr/>
        </p:nvSpPr>
        <p:spPr bwMode="auto">
          <a:xfrm>
            <a:off x="2616154" y="4750133"/>
            <a:ext cx="3495524"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900" i="1" dirty="0">
                <a:solidFill>
                  <a:schemeClr val="tx2">
                    <a:lumMod val="60000"/>
                    <a:lumOff val="40000"/>
                  </a:schemeClr>
                </a:solidFill>
              </a:rPr>
              <a:t>Source:</a:t>
            </a:r>
            <a:r>
              <a:rPr lang="en-US" sz="900" i="1" dirty="0">
                <a:solidFill>
                  <a:srgbClr val="0000FF"/>
                </a:solidFill>
              </a:rPr>
              <a:t> Saunois et al. 2020, ESSD (Fig. 1)</a:t>
            </a:r>
            <a:endParaRPr lang="en-US" sz="900" i="1" dirty="0">
              <a:solidFill>
                <a:srgbClr val="0000FF"/>
              </a:solidFill>
              <a:latin typeface="Segoe UI" charset="0"/>
            </a:endParaRPr>
          </a:p>
        </p:txBody>
      </p:sp>
      <p:sp>
        <p:nvSpPr>
          <p:cNvPr id="5" name="ZoneTexte 4">
            <a:extLst>
              <a:ext uri="{FF2B5EF4-FFF2-40B4-BE49-F238E27FC236}">
                <a16:creationId xmlns:a16="http://schemas.microsoft.com/office/drawing/2014/main" id="{1CE0D7CA-BDB4-D24C-A60B-512A819F9DCE}"/>
              </a:ext>
            </a:extLst>
          </p:cNvPr>
          <p:cNvSpPr txBox="1"/>
          <p:nvPr/>
        </p:nvSpPr>
        <p:spPr bwMode="auto">
          <a:xfrm>
            <a:off x="6111679" y="2730565"/>
            <a:ext cx="2689158" cy="954107"/>
          </a:xfrm>
          <a:prstGeom prst="rect">
            <a:avLst/>
          </a:prstGeom>
          <a:noFill/>
        </p:spPr>
        <p:txBody>
          <a:bodyPr wrap="square">
            <a:spAutoFit/>
          </a:bodyPr>
          <a:lstStyle/>
          <a:p>
            <a:pPr marL="214313" indent="-214313">
              <a:buFont typeface="Arial"/>
              <a:buChar char="•"/>
              <a:defRPr/>
            </a:pPr>
            <a:r>
              <a:rPr lang="fr-FR" sz="1400" dirty="0" err="1">
                <a:solidFill>
                  <a:srgbClr val="000000"/>
                </a:solidFill>
                <a:latin typeface="Calibri"/>
                <a:ea typeface="Segoe UI" pitchFamily="34" charset="0"/>
                <a:cs typeface="Calibri"/>
              </a:rPr>
              <a:t>Slowdown</a:t>
            </a:r>
            <a:r>
              <a:rPr lang="fr-FR" sz="1400" dirty="0">
                <a:solidFill>
                  <a:srgbClr val="000000"/>
                </a:solidFill>
                <a:latin typeface="Calibri"/>
                <a:ea typeface="Segoe UI" pitchFamily="34" charset="0"/>
                <a:cs typeface="Calibri"/>
              </a:rPr>
              <a:t> of  </a:t>
            </a:r>
            <a:r>
              <a:rPr lang="fr-FR" sz="1400" dirty="0" err="1">
                <a:solidFill>
                  <a:srgbClr val="000000"/>
                </a:solidFill>
                <a:latin typeface="Calibri"/>
                <a:ea typeface="Segoe UI" pitchFamily="34" charset="0"/>
                <a:cs typeface="Calibri"/>
              </a:rPr>
              <a:t>atmospheric</a:t>
            </a:r>
            <a:r>
              <a:rPr lang="fr-FR" sz="1400" dirty="0">
                <a:solidFill>
                  <a:srgbClr val="000000"/>
                </a:solidFill>
                <a:latin typeface="Calibri"/>
                <a:ea typeface="Segoe UI" pitchFamily="34" charset="0"/>
                <a:cs typeface="Calibri"/>
              </a:rPr>
              <a:t> </a:t>
            </a:r>
            <a:r>
              <a:rPr lang="fr-FR" sz="1400" dirty="0" err="1">
                <a:solidFill>
                  <a:srgbClr val="000000"/>
                </a:solidFill>
                <a:latin typeface="Calibri"/>
                <a:ea typeface="Segoe UI" pitchFamily="34" charset="0"/>
                <a:cs typeface="Calibri"/>
              </a:rPr>
              <a:t>growth</a:t>
            </a:r>
            <a:r>
              <a:rPr lang="fr-FR" sz="1400" dirty="0">
                <a:solidFill>
                  <a:srgbClr val="000000"/>
                </a:solidFill>
                <a:latin typeface="Calibri"/>
                <a:ea typeface="Segoe UI" pitchFamily="34" charset="0"/>
                <a:cs typeface="Calibri"/>
              </a:rPr>
              <a:t> rate </a:t>
            </a:r>
            <a:r>
              <a:rPr lang="fr-FR" sz="1400" dirty="0" err="1">
                <a:solidFill>
                  <a:srgbClr val="000000"/>
                </a:solidFill>
                <a:latin typeface="Calibri"/>
                <a:ea typeface="Segoe UI" pitchFamily="34" charset="0"/>
                <a:cs typeface="Calibri"/>
              </a:rPr>
              <a:t>before</a:t>
            </a:r>
            <a:r>
              <a:rPr lang="fr-FR" sz="1400" dirty="0">
                <a:solidFill>
                  <a:srgbClr val="000000"/>
                </a:solidFill>
                <a:latin typeface="Calibri"/>
                <a:ea typeface="Segoe UI" pitchFamily="34" charset="0"/>
                <a:cs typeface="Calibri"/>
              </a:rPr>
              <a:t> 2006</a:t>
            </a:r>
          </a:p>
          <a:p>
            <a:pPr>
              <a:defRPr/>
            </a:pPr>
            <a:endParaRPr lang="fr-FR" sz="1400" dirty="0">
              <a:solidFill>
                <a:srgbClr val="000000"/>
              </a:solidFill>
              <a:latin typeface="Calibri"/>
              <a:ea typeface="Segoe UI" pitchFamily="34" charset="0"/>
              <a:cs typeface="Calibri"/>
            </a:endParaRPr>
          </a:p>
          <a:p>
            <a:pPr marL="214313" indent="-214313">
              <a:buFont typeface="Arial"/>
              <a:buChar char="•"/>
              <a:defRPr/>
            </a:pPr>
            <a:r>
              <a:rPr lang="fr-FR" sz="1400" dirty="0" err="1">
                <a:solidFill>
                  <a:srgbClr val="000000"/>
                </a:solidFill>
                <a:latin typeface="Calibri"/>
                <a:ea typeface="Segoe UI" pitchFamily="34" charset="0"/>
                <a:cs typeface="Calibri"/>
              </a:rPr>
              <a:t>Resumed</a:t>
            </a:r>
            <a:r>
              <a:rPr lang="fr-FR" sz="1400" dirty="0">
                <a:solidFill>
                  <a:srgbClr val="000000"/>
                </a:solidFill>
                <a:latin typeface="Calibri"/>
                <a:ea typeface="Segoe UI" pitchFamily="34" charset="0"/>
                <a:cs typeface="Calibri"/>
              </a:rPr>
              <a:t> </a:t>
            </a:r>
            <a:r>
              <a:rPr lang="fr-FR" sz="1400" dirty="0" err="1">
                <a:solidFill>
                  <a:srgbClr val="000000"/>
                </a:solidFill>
                <a:latin typeface="Calibri"/>
                <a:ea typeface="Segoe UI" pitchFamily="34" charset="0"/>
                <a:cs typeface="Calibri"/>
              </a:rPr>
              <a:t>increase</a:t>
            </a:r>
            <a:r>
              <a:rPr lang="fr-FR" sz="1400" dirty="0">
                <a:solidFill>
                  <a:srgbClr val="000000"/>
                </a:solidFill>
                <a:latin typeface="Calibri"/>
                <a:ea typeface="Segoe UI" pitchFamily="34" charset="0"/>
                <a:cs typeface="Calibri"/>
              </a:rPr>
              <a:t> </a:t>
            </a:r>
            <a:r>
              <a:rPr lang="fr-FR" sz="1400" dirty="0" err="1">
                <a:solidFill>
                  <a:srgbClr val="000000"/>
                </a:solidFill>
                <a:latin typeface="Calibri"/>
                <a:ea typeface="Segoe UI" pitchFamily="34" charset="0"/>
                <a:cs typeface="Calibri"/>
              </a:rPr>
              <a:t>after</a:t>
            </a:r>
            <a:r>
              <a:rPr lang="fr-FR" sz="1400" dirty="0">
                <a:solidFill>
                  <a:srgbClr val="000000"/>
                </a:solidFill>
                <a:latin typeface="Calibri"/>
                <a:ea typeface="Segoe UI" pitchFamily="34" charset="0"/>
                <a:cs typeface="Calibri"/>
              </a:rPr>
              <a:t> 2006</a:t>
            </a:r>
          </a:p>
        </p:txBody>
      </p:sp>
      <p:grpSp>
        <p:nvGrpSpPr>
          <p:cNvPr id="6" name="Grouper 18">
            <a:extLst>
              <a:ext uri="{FF2B5EF4-FFF2-40B4-BE49-F238E27FC236}">
                <a16:creationId xmlns:a16="http://schemas.microsoft.com/office/drawing/2014/main" id="{E96A0568-02F0-9846-9833-20CDE8BF7346}"/>
              </a:ext>
            </a:extLst>
          </p:cNvPr>
          <p:cNvGrpSpPr/>
          <p:nvPr/>
        </p:nvGrpSpPr>
        <p:grpSpPr>
          <a:xfrm>
            <a:off x="980631" y="4538463"/>
            <a:ext cx="1365647" cy="612596"/>
            <a:chOff x="45569" y="811425"/>
            <a:chExt cx="1820863" cy="816795"/>
          </a:xfrm>
        </p:grpSpPr>
        <p:sp>
          <p:nvSpPr>
            <p:cNvPr id="7" name="Rounded Rectangle 4">
              <a:extLst>
                <a:ext uri="{FF2B5EF4-FFF2-40B4-BE49-F238E27FC236}">
                  <a16:creationId xmlns:a16="http://schemas.microsoft.com/office/drawing/2014/main" id="{0BB60CD2-B294-3B43-846E-48E5D87C2117}"/>
                </a:ext>
              </a:extLst>
            </p:cNvPr>
            <p:cNvSpPr/>
            <p:nvPr/>
          </p:nvSpPr>
          <p:spPr bwMode="auto">
            <a:xfrm>
              <a:off x="116005" y="883617"/>
              <a:ext cx="1669724" cy="67376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8" name="Rounded Rectangle 4">
              <a:extLst>
                <a:ext uri="{FF2B5EF4-FFF2-40B4-BE49-F238E27FC236}">
                  <a16:creationId xmlns:a16="http://schemas.microsoft.com/office/drawing/2014/main" id="{B62F87BF-DADB-C842-B292-66C2EC408B92}"/>
                </a:ext>
              </a:extLst>
            </p:cNvPr>
            <p:cNvSpPr/>
            <p:nvPr/>
          </p:nvSpPr>
          <p:spPr bwMode="auto">
            <a:xfrm>
              <a:off x="45569" y="811425"/>
              <a:ext cx="1820863" cy="816795"/>
            </a:xfrm>
            <a:prstGeom prst="rect">
              <a:avLst/>
            </a:prstGeom>
          </p:spPr>
          <p:style>
            <a:lnRef idx="0">
              <a:scrgbClr r="0" g="0" b="0"/>
            </a:lnRef>
            <a:fillRef idx="0">
              <a:scrgbClr r="0" g="0" b="0"/>
            </a:fillRef>
            <a:effectRef idx="0">
              <a:scrgbClr r="0" g="0" b="0"/>
            </a:effectRef>
            <a:fontRef idx="minor">
              <a:schemeClr val="lt1"/>
            </a:fontRef>
          </p:style>
          <p:txBody>
            <a:bodyPr lIns="51435" tIns="51435" rIns="51435" bIns="51435" spcCol="1270" anchor="ctr"/>
            <a:lstStyle/>
            <a:p>
              <a:pPr algn="ctr" defTabSz="600075">
                <a:lnSpc>
                  <a:spcPct val="90000"/>
                </a:lnSpc>
                <a:spcAft>
                  <a:spcPct val="35000"/>
                </a:spcAft>
                <a:defRPr/>
              </a:pPr>
              <a:r>
                <a:rPr lang="en-US" sz="1350" dirty="0"/>
                <a:t>Atmospheric observations</a:t>
              </a:r>
              <a:endParaRPr lang="fr-FR" sz="1350" dirty="0"/>
            </a:p>
          </p:txBody>
        </p:sp>
      </p:grpSp>
      <p:pic>
        <p:nvPicPr>
          <p:cNvPr id="9" name="Picture 17" descr="http://agage.eas.gatech.edu/images/station_picture/MaceHead_best.jpg">
            <a:extLst>
              <a:ext uri="{FF2B5EF4-FFF2-40B4-BE49-F238E27FC236}">
                <a16:creationId xmlns:a16="http://schemas.microsoft.com/office/drawing/2014/main" id="{C9361257-7CAC-6B43-95CD-C237C1FA20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7445" y="652041"/>
            <a:ext cx="1373585" cy="11327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50720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AACB0641-4AD8-9540-8F08-7D5C8772923B}"/>
              </a:ext>
            </a:extLst>
          </p:cNvPr>
          <p:cNvSpPr>
            <a:spLocks noGrp="1"/>
          </p:cNvSpPr>
          <p:nvPr>
            <p:ph type="title"/>
          </p:nvPr>
        </p:nvSpPr>
        <p:spPr>
          <a:xfrm>
            <a:off x="1452488" y="34978"/>
            <a:ext cx="7287891" cy="380137"/>
          </a:xfrm>
        </p:spPr>
        <p:txBody>
          <a:bodyPr>
            <a:noAutofit/>
          </a:bodyPr>
          <a:lstStyle/>
          <a:p>
            <a:r>
              <a:rPr lang="en-US" sz="2000" b="0" dirty="0">
                <a:solidFill>
                  <a:schemeClr val="accent1"/>
                </a:solidFill>
              </a:rPr>
              <a:t>Observed Concentrations Compared to IPCC Projections</a:t>
            </a:r>
          </a:p>
        </p:txBody>
      </p:sp>
      <p:sp>
        <p:nvSpPr>
          <p:cNvPr id="4" name="ZoneTexte 3">
            <a:extLst>
              <a:ext uri="{FF2B5EF4-FFF2-40B4-BE49-F238E27FC236}">
                <a16:creationId xmlns:a16="http://schemas.microsoft.com/office/drawing/2014/main" id="{49CC9637-8CFB-084A-8950-E61DF491DC85}"/>
              </a:ext>
            </a:extLst>
          </p:cNvPr>
          <p:cNvSpPr txBox="1"/>
          <p:nvPr/>
        </p:nvSpPr>
        <p:spPr>
          <a:xfrm>
            <a:off x="1452488" y="678836"/>
            <a:ext cx="6965240" cy="307777"/>
          </a:xfrm>
          <a:prstGeom prst="rect">
            <a:avLst/>
          </a:prstGeom>
          <a:noFill/>
        </p:spPr>
        <p:txBody>
          <a:bodyPr wrap="none" rtlCol="0">
            <a:spAutoFit/>
          </a:bodyPr>
          <a:lstStyle/>
          <a:p>
            <a:r>
              <a:rPr lang="en-US" sz="1400" dirty="0"/>
              <a:t>The projections represented here correspond to RCPs defined for IPCC 5</a:t>
            </a:r>
            <a:r>
              <a:rPr lang="en-US" sz="1400" baseline="30000" dirty="0"/>
              <a:t>th</a:t>
            </a:r>
            <a:r>
              <a:rPr lang="en-US" sz="1400" dirty="0"/>
              <a:t> Assessment Report</a:t>
            </a:r>
          </a:p>
        </p:txBody>
      </p:sp>
      <p:sp>
        <p:nvSpPr>
          <p:cNvPr id="5" name="Rectangle 4">
            <a:extLst>
              <a:ext uri="{FF2B5EF4-FFF2-40B4-BE49-F238E27FC236}">
                <a16:creationId xmlns:a16="http://schemas.microsoft.com/office/drawing/2014/main" id="{64614F65-0F98-BB4D-903F-435197D82007}"/>
              </a:ext>
            </a:extLst>
          </p:cNvPr>
          <p:cNvSpPr/>
          <p:nvPr/>
        </p:nvSpPr>
        <p:spPr>
          <a:xfrm>
            <a:off x="820396" y="4386291"/>
            <a:ext cx="7513892" cy="523220"/>
          </a:xfrm>
          <a:prstGeom prst="rect">
            <a:avLst/>
          </a:prstGeom>
        </p:spPr>
        <p:txBody>
          <a:bodyPr wrap="square">
            <a:spAutoFit/>
          </a:bodyPr>
          <a:lstStyle/>
          <a:p>
            <a:pPr marL="214313" indent="-214313">
              <a:buFont typeface="Arial"/>
              <a:buChar char="•"/>
              <a:defRPr/>
            </a:pPr>
            <a:r>
              <a:rPr lang="en-US" sz="1400" dirty="0">
                <a:solidFill>
                  <a:srgbClr val="000000"/>
                </a:solidFill>
              </a:rPr>
              <a:t>Methane concentrations rose faster in 2014, 2015 and 2019 with more than 10 ppb/yr.</a:t>
            </a:r>
          </a:p>
          <a:p>
            <a:pPr marL="214313" indent="-214313">
              <a:buFont typeface="Arial"/>
              <a:buChar char="•"/>
              <a:defRPr/>
            </a:pPr>
            <a:r>
              <a:rPr lang="en-US" sz="1400" dirty="0">
                <a:solidFill>
                  <a:srgbClr val="000000"/>
                </a:solidFill>
              </a:rPr>
              <a:t>Since 2013, the atmospheric increase is approaching the warmest scenario of IPCC AR5 report</a:t>
            </a:r>
          </a:p>
        </p:txBody>
      </p:sp>
      <p:sp>
        <p:nvSpPr>
          <p:cNvPr id="6" name="ZoneTexte 5">
            <a:extLst>
              <a:ext uri="{FF2B5EF4-FFF2-40B4-BE49-F238E27FC236}">
                <a16:creationId xmlns:a16="http://schemas.microsoft.com/office/drawing/2014/main" id="{1616E51A-7479-8F48-AE78-CF215E8C476C}"/>
              </a:ext>
            </a:extLst>
          </p:cNvPr>
          <p:cNvSpPr txBox="1"/>
          <p:nvPr/>
        </p:nvSpPr>
        <p:spPr>
          <a:xfrm>
            <a:off x="6913548" y="3703889"/>
            <a:ext cx="2170631" cy="553998"/>
          </a:xfrm>
          <a:prstGeom prst="rect">
            <a:avLst/>
          </a:prstGeom>
          <a:noFill/>
        </p:spPr>
        <p:txBody>
          <a:bodyPr wrap="square" rtlCol="0">
            <a:spAutoFit/>
          </a:bodyPr>
          <a:lstStyle/>
          <a:p>
            <a:r>
              <a:rPr lang="fr-FR" sz="1000" dirty="0"/>
              <a:t>Observations: </a:t>
            </a:r>
            <a:r>
              <a:rPr lang="fr-FR" sz="1000" dirty="0" err="1"/>
              <a:t>Globally</a:t>
            </a:r>
            <a:r>
              <a:rPr lang="fr-FR" sz="1000" dirty="0"/>
              <a:t> </a:t>
            </a:r>
            <a:r>
              <a:rPr lang="fr-FR" sz="1000" dirty="0" err="1"/>
              <a:t>averaged</a:t>
            </a:r>
            <a:r>
              <a:rPr lang="fr-FR" sz="1000" dirty="0"/>
              <a:t> marine surface </a:t>
            </a:r>
            <a:r>
              <a:rPr lang="fr-FR" sz="1000" dirty="0" err="1"/>
              <a:t>annual</a:t>
            </a:r>
            <a:r>
              <a:rPr lang="fr-FR" sz="1000" dirty="0"/>
              <a:t> </a:t>
            </a:r>
            <a:r>
              <a:rPr lang="fr-FR" sz="1000" dirty="0" err="1"/>
              <a:t>mean</a:t>
            </a:r>
            <a:r>
              <a:rPr lang="fr-FR" sz="1000" dirty="0"/>
              <a:t> data </a:t>
            </a:r>
            <a:r>
              <a:rPr lang="fr-FR" sz="1000" dirty="0" err="1"/>
              <a:t>from</a:t>
            </a:r>
            <a:r>
              <a:rPr lang="fr-FR" sz="1000" dirty="0"/>
              <a:t> NOAA </a:t>
            </a:r>
          </a:p>
        </p:txBody>
      </p:sp>
      <p:pic>
        <p:nvPicPr>
          <p:cNvPr id="8" name="Picture 7" descr="A picture containing line chart&#10;&#10;Description automatically generated">
            <a:extLst>
              <a:ext uri="{FF2B5EF4-FFF2-40B4-BE49-F238E27FC236}">
                <a16:creationId xmlns:a16="http://schemas.microsoft.com/office/drawing/2014/main" id="{B83AC93A-F48E-4D86-AD60-DC972033C7D3}"/>
              </a:ext>
            </a:extLst>
          </p:cNvPr>
          <p:cNvPicPr>
            <a:picLocks noChangeAspect="1"/>
          </p:cNvPicPr>
          <p:nvPr/>
        </p:nvPicPr>
        <p:blipFill>
          <a:blip r:embed="rId3"/>
          <a:stretch>
            <a:fillRect/>
          </a:stretch>
        </p:blipFill>
        <p:spPr>
          <a:xfrm>
            <a:off x="2202022" y="1115017"/>
            <a:ext cx="4338888" cy="3096509"/>
          </a:xfrm>
          <a:prstGeom prst="rect">
            <a:avLst/>
          </a:prstGeom>
        </p:spPr>
      </p:pic>
    </p:spTree>
    <p:extLst>
      <p:ext uri="{BB962C8B-B14F-4D97-AF65-F5344CB8AC3E}">
        <p14:creationId xmlns:p14="http://schemas.microsoft.com/office/powerpoint/2010/main" val="1158937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A9F7A6FE-75A5-2842-A8EB-62EE88AF7AED}"/>
              </a:ext>
            </a:extLst>
          </p:cNvPr>
          <p:cNvPicPr>
            <a:picLocks noChangeAspect="1"/>
          </p:cNvPicPr>
          <p:nvPr/>
        </p:nvPicPr>
        <p:blipFill rotWithShape="1">
          <a:blip r:embed="rId3"/>
          <a:srcRect l="62354" t="61283" r="6966" b="17164"/>
          <a:stretch/>
        </p:blipFill>
        <p:spPr>
          <a:xfrm>
            <a:off x="288171" y="2844339"/>
            <a:ext cx="2504978" cy="1319450"/>
          </a:xfrm>
          <a:prstGeom prst="rect">
            <a:avLst/>
          </a:prstGeom>
        </p:spPr>
      </p:pic>
      <p:pic>
        <p:nvPicPr>
          <p:cNvPr id="2" name="Image 1">
            <a:extLst>
              <a:ext uri="{FF2B5EF4-FFF2-40B4-BE49-F238E27FC236}">
                <a16:creationId xmlns:a16="http://schemas.microsoft.com/office/drawing/2014/main" id="{C9848104-E23A-6B4F-90B1-116255DA8564}"/>
              </a:ext>
            </a:extLst>
          </p:cNvPr>
          <p:cNvPicPr>
            <a:picLocks noChangeAspect="1"/>
          </p:cNvPicPr>
          <p:nvPr/>
        </p:nvPicPr>
        <p:blipFill rotWithShape="1">
          <a:blip r:embed="rId3"/>
          <a:srcRect l="1843" r="49740" b="51518"/>
          <a:stretch/>
        </p:blipFill>
        <p:spPr>
          <a:xfrm>
            <a:off x="3489404" y="958751"/>
            <a:ext cx="4975687" cy="3551061"/>
          </a:xfrm>
          <a:prstGeom prst="rect">
            <a:avLst/>
          </a:prstGeom>
        </p:spPr>
      </p:pic>
      <p:sp>
        <p:nvSpPr>
          <p:cNvPr id="3" name="ZoneTexte 4">
            <a:extLst>
              <a:ext uri="{FF2B5EF4-FFF2-40B4-BE49-F238E27FC236}">
                <a16:creationId xmlns:a16="http://schemas.microsoft.com/office/drawing/2014/main" id="{1F79D5DD-A16D-6F43-BDED-83B81D793CF2}"/>
              </a:ext>
            </a:extLst>
          </p:cNvPr>
          <p:cNvSpPr txBox="1"/>
          <p:nvPr/>
        </p:nvSpPr>
        <p:spPr>
          <a:xfrm>
            <a:off x="254009" y="1238459"/>
            <a:ext cx="3100062" cy="1384995"/>
          </a:xfrm>
          <a:prstGeom prst="rect">
            <a:avLst/>
          </a:prstGeom>
          <a:noFill/>
        </p:spPr>
        <p:txBody>
          <a:bodyPr wrap="square">
            <a:spAutoFit/>
          </a:bodyPr>
          <a:lstStyle/>
          <a:p>
            <a:pPr>
              <a:defRPr/>
            </a:pPr>
            <a:r>
              <a:rPr lang="en-US" sz="1400" b="1" dirty="0">
                <a:solidFill>
                  <a:srgbClr val="000000"/>
                </a:solidFill>
              </a:rPr>
              <a:t>Anthropogenic emissions: </a:t>
            </a:r>
          </a:p>
          <a:p>
            <a:pPr marL="214313" indent="-214313">
              <a:buFont typeface="Arial"/>
              <a:buChar char="•"/>
              <a:defRPr/>
            </a:pPr>
            <a:r>
              <a:rPr lang="en-US" sz="1400" dirty="0">
                <a:solidFill>
                  <a:srgbClr val="000000"/>
                </a:solidFill>
              </a:rPr>
              <a:t>All inventories, except EPA, infers an increase in emissions as fast as the warmest scenarios between 2005 and 2017. </a:t>
            </a:r>
          </a:p>
          <a:p>
            <a:pPr>
              <a:defRPr/>
            </a:pPr>
            <a:endParaRPr lang="en-US" sz="1400" dirty="0">
              <a:solidFill>
                <a:srgbClr val="000000"/>
              </a:solidFill>
            </a:endParaRPr>
          </a:p>
        </p:txBody>
      </p:sp>
      <p:sp>
        <p:nvSpPr>
          <p:cNvPr id="4" name="Title 1">
            <a:extLst>
              <a:ext uri="{FF2B5EF4-FFF2-40B4-BE49-F238E27FC236}">
                <a16:creationId xmlns:a16="http://schemas.microsoft.com/office/drawing/2014/main" id="{E68AF0D6-89C8-3342-AFDA-65C9177DAD77}"/>
              </a:ext>
            </a:extLst>
          </p:cNvPr>
          <p:cNvSpPr>
            <a:spLocks noGrp="1"/>
          </p:cNvSpPr>
          <p:nvPr>
            <p:ph type="title"/>
          </p:nvPr>
        </p:nvSpPr>
        <p:spPr>
          <a:xfrm>
            <a:off x="1540660" y="0"/>
            <a:ext cx="7121202" cy="587987"/>
          </a:xfrm>
        </p:spPr>
        <p:txBody>
          <a:bodyPr>
            <a:normAutofit fontScale="90000"/>
          </a:bodyPr>
          <a:lstStyle/>
          <a:p>
            <a:pPr eaLnBrk="1" hangingPunct="1"/>
            <a:r>
              <a:rPr lang="en-US" sz="2100" b="0" dirty="0">
                <a:solidFill>
                  <a:srgbClr val="4A7ABA"/>
                </a:solidFill>
              </a:rPr>
              <a:t>Anthropogenic Methane Emissions &amp; Socioeconomic Pathways (SSPs)</a:t>
            </a:r>
            <a:endParaRPr lang="fr-FR" sz="2100" b="0" dirty="0">
              <a:solidFill>
                <a:srgbClr val="4A7ABA"/>
              </a:solidFill>
            </a:endParaRPr>
          </a:p>
        </p:txBody>
      </p:sp>
      <p:grpSp>
        <p:nvGrpSpPr>
          <p:cNvPr id="6" name="Grouper 19">
            <a:extLst>
              <a:ext uri="{FF2B5EF4-FFF2-40B4-BE49-F238E27FC236}">
                <a16:creationId xmlns:a16="http://schemas.microsoft.com/office/drawing/2014/main" id="{03B52F60-2C67-5349-9111-966E9C4B6999}"/>
              </a:ext>
            </a:extLst>
          </p:cNvPr>
          <p:cNvGrpSpPr/>
          <p:nvPr/>
        </p:nvGrpSpPr>
        <p:grpSpPr>
          <a:xfrm>
            <a:off x="2517082" y="4605558"/>
            <a:ext cx="1252202" cy="511859"/>
            <a:chOff x="1922700" y="847935"/>
            <a:chExt cx="1669601" cy="682479"/>
          </a:xfrm>
        </p:grpSpPr>
        <p:sp>
          <p:nvSpPr>
            <p:cNvPr id="7" name="Rounded Rectangle 13">
              <a:extLst>
                <a:ext uri="{FF2B5EF4-FFF2-40B4-BE49-F238E27FC236}">
                  <a16:creationId xmlns:a16="http://schemas.microsoft.com/office/drawing/2014/main" id="{411551C0-44C8-2444-9B5D-B4BDEC32F0FE}"/>
                </a:ext>
              </a:extLst>
            </p:cNvPr>
            <p:cNvSpPr/>
            <p:nvPr/>
          </p:nvSpPr>
          <p:spPr bwMode="auto">
            <a:xfrm>
              <a:off x="1922700" y="847935"/>
              <a:ext cx="1669601" cy="661321"/>
            </a:xfrm>
            <a:prstGeom prst="roundRect">
              <a:avLst/>
            </a:prstGeom>
          </p:spPr>
          <p:style>
            <a:lnRef idx="0">
              <a:schemeClr val="accent2"/>
            </a:lnRef>
            <a:fillRef idx="3">
              <a:schemeClr val="accent2"/>
            </a:fillRef>
            <a:effectRef idx="3">
              <a:schemeClr val="accent2"/>
            </a:effectRef>
            <a:fontRef idx="minor">
              <a:schemeClr val="lt1"/>
            </a:fontRef>
          </p:style>
          <p:txBody>
            <a:bodyPr/>
            <a:lstStyle/>
            <a:p>
              <a:pPr algn="ctr"/>
              <a:endParaRPr lang="fr-FR" sz="1350" dirty="0"/>
            </a:p>
          </p:txBody>
        </p:sp>
        <p:sp>
          <p:nvSpPr>
            <p:cNvPr id="8" name="Rectangle 7">
              <a:extLst>
                <a:ext uri="{FF2B5EF4-FFF2-40B4-BE49-F238E27FC236}">
                  <a16:creationId xmlns:a16="http://schemas.microsoft.com/office/drawing/2014/main" id="{36C4E937-8E8F-334A-9266-E9832D8C688D}"/>
                </a:ext>
              </a:extLst>
            </p:cNvPr>
            <p:cNvSpPr/>
            <p:nvPr/>
          </p:nvSpPr>
          <p:spPr>
            <a:xfrm>
              <a:off x="2003281" y="853306"/>
              <a:ext cx="1573201" cy="677108"/>
            </a:xfrm>
            <a:prstGeom prst="rect">
              <a:avLst/>
            </a:prstGeom>
          </p:spPr>
          <p:txBody>
            <a:bodyPr wrap="square">
              <a:spAutoFit/>
            </a:bodyPr>
            <a:lstStyle/>
            <a:p>
              <a:pPr algn="ctr"/>
              <a:r>
                <a:rPr lang="fr-FR" sz="1350" dirty="0">
                  <a:solidFill>
                    <a:schemeClr val="bg1"/>
                  </a:solidFill>
                </a:rPr>
                <a:t>Emission inventories</a:t>
              </a:r>
            </a:p>
          </p:txBody>
        </p:sp>
      </p:grpSp>
      <p:sp>
        <p:nvSpPr>
          <p:cNvPr id="9" name="Text Placeholder 3">
            <a:extLst>
              <a:ext uri="{FF2B5EF4-FFF2-40B4-BE49-F238E27FC236}">
                <a16:creationId xmlns:a16="http://schemas.microsoft.com/office/drawing/2014/main" id="{349F0759-AB78-9B4A-97E7-3A69B853A653}"/>
              </a:ext>
            </a:extLst>
          </p:cNvPr>
          <p:cNvSpPr txBox="1">
            <a:spLocks/>
          </p:cNvSpPr>
          <p:nvPr/>
        </p:nvSpPr>
        <p:spPr>
          <a:xfrm>
            <a:off x="4930247" y="4853553"/>
            <a:ext cx="3035899" cy="231817"/>
          </a:xfrm>
          <a:prstGeom prst="rect">
            <a:avLst/>
          </a:prstGeom>
        </p:spPr>
        <p:txBody>
          <a:bodyPr>
            <a:normAutofit fontScale="47500" lnSpcReduction="20000"/>
          </a:bodyPr>
          <a:lstStyle>
            <a:lvl1pPr marL="257175" indent="-257175" algn="l" defTabSz="342900" rtl="0" eaLnBrk="1" latinLnBrk="0" hangingPunct="1">
              <a:spcBef>
                <a:spcPct val="20000"/>
              </a:spcBef>
              <a:buFont typeface="Arial"/>
              <a:buChar char="•"/>
              <a:defRPr sz="2400" kern="1200">
                <a:solidFill>
                  <a:srgbClr val="4C9BDB"/>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rgbClr val="4C9BDB"/>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rgbClr val="4C9BDB"/>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rgbClr val="4C9BDB"/>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rgbClr val="4C9BDB"/>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spcBef>
                <a:spcPts val="0"/>
              </a:spcBef>
              <a:buNone/>
            </a:pPr>
            <a:r>
              <a:rPr lang="en-GB" altLang="en-US" i="1" dirty="0">
                <a:ea typeface="ＭＳ Ｐゴシック" pitchFamily="34" charset="-128"/>
              </a:rPr>
              <a:t>Source</a:t>
            </a:r>
            <a:r>
              <a:rPr lang="en-GB" altLang="en-US" i="1" dirty="0">
                <a:solidFill>
                  <a:srgbClr val="0000FF"/>
                </a:solidFill>
                <a:ea typeface="ＭＳ Ｐゴシック" pitchFamily="34" charset="-128"/>
              </a:rPr>
              <a:t>: S</a:t>
            </a:r>
            <a:r>
              <a:rPr lang="en-GB" altLang="en-US" i="1" dirty="0">
                <a:solidFill>
                  <a:srgbClr val="0000FF"/>
                </a:solidFill>
                <a:ea typeface="ＭＳ Ｐゴシック" pitchFamily="34" charset="-128"/>
                <a:hlinkClick r:id="rId4"/>
              </a:rPr>
              <a:t>a</a:t>
            </a:r>
            <a:r>
              <a:rPr lang="en-GB" altLang="en-US" i="1" dirty="0">
                <a:solidFill>
                  <a:srgbClr val="0000FF"/>
                </a:solidFill>
                <a:ea typeface="ＭＳ Ｐゴシック" pitchFamily="34" charset="-128"/>
              </a:rPr>
              <a:t>unois et al. 2020, ESSD (Fig. 2)</a:t>
            </a:r>
            <a:endParaRPr lang="en-AU" altLang="en-US" i="1" dirty="0">
              <a:solidFill>
                <a:srgbClr val="0000FF"/>
              </a:solidFill>
              <a:ea typeface="ＭＳ Ｐゴシック" pitchFamily="34" charset="-128"/>
            </a:endParaRPr>
          </a:p>
        </p:txBody>
      </p:sp>
      <p:sp>
        <p:nvSpPr>
          <p:cNvPr id="11" name="ZoneTexte 10">
            <a:extLst>
              <a:ext uri="{FF2B5EF4-FFF2-40B4-BE49-F238E27FC236}">
                <a16:creationId xmlns:a16="http://schemas.microsoft.com/office/drawing/2014/main" id="{785E52F5-11A8-494C-A604-A7D3F08CAF2C}"/>
              </a:ext>
            </a:extLst>
          </p:cNvPr>
          <p:cNvSpPr txBox="1"/>
          <p:nvPr/>
        </p:nvSpPr>
        <p:spPr>
          <a:xfrm>
            <a:off x="1216452" y="555228"/>
            <a:ext cx="6896311" cy="307777"/>
          </a:xfrm>
          <a:prstGeom prst="rect">
            <a:avLst/>
          </a:prstGeom>
          <a:noFill/>
        </p:spPr>
        <p:txBody>
          <a:bodyPr wrap="none" rtlCol="0">
            <a:spAutoFit/>
          </a:bodyPr>
          <a:lstStyle/>
          <a:p>
            <a:r>
              <a:rPr lang="en-US" sz="1400" dirty="0"/>
              <a:t>The projections represented here correspond to SSPs defined for IPCC 6</a:t>
            </a:r>
            <a:r>
              <a:rPr lang="en-US" sz="1400" baseline="30000" dirty="0"/>
              <a:t>th</a:t>
            </a:r>
            <a:r>
              <a:rPr lang="en-US" sz="1400" dirty="0"/>
              <a:t> Assessment Report</a:t>
            </a:r>
          </a:p>
        </p:txBody>
      </p:sp>
      <p:sp>
        <p:nvSpPr>
          <p:cNvPr id="13" name="Rounded Rectangle 4">
            <a:extLst>
              <a:ext uri="{FF2B5EF4-FFF2-40B4-BE49-F238E27FC236}">
                <a16:creationId xmlns:a16="http://schemas.microsoft.com/office/drawing/2014/main" id="{7805927C-F7C7-5A41-9C03-53B56A299C59}"/>
              </a:ext>
            </a:extLst>
          </p:cNvPr>
          <p:cNvSpPr/>
          <p:nvPr/>
        </p:nvSpPr>
        <p:spPr bwMode="auto">
          <a:xfrm>
            <a:off x="1177894" y="4605558"/>
            <a:ext cx="1252293" cy="505323"/>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4" name="Rounded Rectangle 4">
            <a:extLst>
              <a:ext uri="{FF2B5EF4-FFF2-40B4-BE49-F238E27FC236}">
                <a16:creationId xmlns:a16="http://schemas.microsoft.com/office/drawing/2014/main" id="{CCA62028-3B6F-D844-AC79-365CCCB747C7}"/>
              </a:ext>
            </a:extLst>
          </p:cNvPr>
          <p:cNvSpPr/>
          <p:nvPr/>
        </p:nvSpPr>
        <p:spPr bwMode="auto">
          <a:xfrm>
            <a:off x="1125068" y="4551415"/>
            <a:ext cx="1365647" cy="612596"/>
          </a:xfrm>
          <a:prstGeom prst="rect">
            <a:avLst/>
          </a:prstGeom>
        </p:spPr>
        <p:style>
          <a:lnRef idx="0">
            <a:scrgbClr r="0" g="0" b="0"/>
          </a:lnRef>
          <a:fillRef idx="0">
            <a:scrgbClr r="0" g="0" b="0"/>
          </a:fillRef>
          <a:effectRef idx="0">
            <a:scrgbClr r="0" g="0" b="0"/>
          </a:effectRef>
          <a:fontRef idx="minor">
            <a:schemeClr val="lt1"/>
          </a:fontRef>
        </p:style>
        <p:txBody>
          <a:bodyPr lIns="51435" tIns="51435" rIns="51435" bIns="51435" spcCol="1270" anchor="ctr"/>
          <a:lstStyle/>
          <a:p>
            <a:pPr algn="ctr" defTabSz="600075">
              <a:lnSpc>
                <a:spcPct val="90000"/>
              </a:lnSpc>
              <a:spcAft>
                <a:spcPct val="35000"/>
              </a:spcAft>
              <a:defRPr/>
            </a:pPr>
            <a:r>
              <a:rPr lang="en-US" sz="1350" dirty="0"/>
              <a:t>Atmospheric observations</a:t>
            </a:r>
            <a:endParaRPr lang="fr-FR" sz="1350" dirty="0"/>
          </a:p>
        </p:txBody>
      </p:sp>
    </p:spTree>
    <p:extLst>
      <p:ext uri="{BB962C8B-B14F-4D97-AF65-F5344CB8AC3E}">
        <p14:creationId xmlns:p14="http://schemas.microsoft.com/office/powerpoint/2010/main" val="1889750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A9F7A6FE-75A5-2842-A8EB-62EE88AF7AED}"/>
              </a:ext>
            </a:extLst>
          </p:cNvPr>
          <p:cNvPicPr>
            <a:picLocks noChangeAspect="1"/>
          </p:cNvPicPr>
          <p:nvPr/>
        </p:nvPicPr>
        <p:blipFill rotWithShape="1">
          <a:blip r:embed="rId3"/>
          <a:srcRect l="62354" t="61283" r="6966" b="17164"/>
          <a:stretch/>
        </p:blipFill>
        <p:spPr>
          <a:xfrm>
            <a:off x="272378" y="3240260"/>
            <a:ext cx="2504978" cy="1319450"/>
          </a:xfrm>
          <a:prstGeom prst="rect">
            <a:avLst/>
          </a:prstGeom>
        </p:spPr>
      </p:pic>
      <p:pic>
        <p:nvPicPr>
          <p:cNvPr id="2" name="Image 1">
            <a:extLst>
              <a:ext uri="{FF2B5EF4-FFF2-40B4-BE49-F238E27FC236}">
                <a16:creationId xmlns:a16="http://schemas.microsoft.com/office/drawing/2014/main" id="{C9848104-E23A-6B4F-90B1-116255DA8564}"/>
              </a:ext>
            </a:extLst>
          </p:cNvPr>
          <p:cNvPicPr>
            <a:picLocks noChangeAspect="1"/>
          </p:cNvPicPr>
          <p:nvPr/>
        </p:nvPicPr>
        <p:blipFill rotWithShape="1">
          <a:blip r:embed="rId3"/>
          <a:srcRect l="1421" t="50085" r="49741"/>
          <a:stretch/>
        </p:blipFill>
        <p:spPr>
          <a:xfrm>
            <a:off x="3521033" y="987161"/>
            <a:ext cx="4945449" cy="3602529"/>
          </a:xfrm>
          <a:prstGeom prst="rect">
            <a:avLst/>
          </a:prstGeom>
        </p:spPr>
      </p:pic>
      <p:sp>
        <p:nvSpPr>
          <p:cNvPr id="3" name="ZoneTexte 4">
            <a:extLst>
              <a:ext uri="{FF2B5EF4-FFF2-40B4-BE49-F238E27FC236}">
                <a16:creationId xmlns:a16="http://schemas.microsoft.com/office/drawing/2014/main" id="{1F79D5DD-A16D-6F43-BDED-83B81D793CF2}"/>
              </a:ext>
            </a:extLst>
          </p:cNvPr>
          <p:cNvSpPr txBox="1"/>
          <p:nvPr/>
        </p:nvSpPr>
        <p:spPr>
          <a:xfrm>
            <a:off x="133149" y="969643"/>
            <a:ext cx="3302260" cy="1815882"/>
          </a:xfrm>
          <a:prstGeom prst="rect">
            <a:avLst/>
          </a:prstGeom>
          <a:noFill/>
        </p:spPr>
        <p:txBody>
          <a:bodyPr wrap="square">
            <a:spAutoFit/>
          </a:bodyPr>
          <a:lstStyle/>
          <a:p>
            <a:pPr>
              <a:defRPr/>
            </a:pPr>
            <a:r>
              <a:rPr lang="en-US" sz="1400" b="1" dirty="0">
                <a:solidFill>
                  <a:srgbClr val="000000"/>
                </a:solidFill>
              </a:rPr>
              <a:t>Atmospheric concentrations: </a:t>
            </a:r>
            <a:endParaRPr lang="en-US" sz="1400" dirty="0">
              <a:solidFill>
                <a:srgbClr val="000000"/>
              </a:solidFill>
            </a:endParaRPr>
          </a:p>
          <a:p>
            <a:pPr marL="214313" indent="-214313">
              <a:buFont typeface="Arial" panose="020B0604020202020204" pitchFamily="34" charset="0"/>
              <a:buChar char="•"/>
              <a:defRPr/>
            </a:pPr>
            <a:r>
              <a:rPr lang="en-US" sz="1400" dirty="0">
                <a:solidFill>
                  <a:srgbClr val="000000"/>
                </a:solidFill>
              </a:rPr>
              <a:t>Atmospheric observations (black line) fall between the estimates of the different scenarios </a:t>
            </a:r>
          </a:p>
          <a:p>
            <a:pPr marL="214313" indent="-214313">
              <a:buFont typeface="Arial" panose="020B0604020202020204" pitchFamily="34" charset="0"/>
              <a:buChar char="•"/>
              <a:defRPr/>
            </a:pPr>
            <a:endParaRPr lang="en-US" sz="1400" dirty="0">
              <a:solidFill>
                <a:srgbClr val="000000"/>
              </a:solidFill>
            </a:endParaRPr>
          </a:p>
          <a:p>
            <a:pPr>
              <a:defRPr/>
            </a:pPr>
            <a:r>
              <a:rPr lang="en-US" sz="1400" dirty="0">
                <a:solidFill>
                  <a:srgbClr val="000000"/>
                </a:solidFill>
              </a:rPr>
              <a:t>=&gt; Monitoring of future years trends in emissions and concentration is critical to assess mitigation policy efficiency</a:t>
            </a:r>
          </a:p>
        </p:txBody>
      </p:sp>
      <p:sp>
        <p:nvSpPr>
          <p:cNvPr id="4" name="Title 1">
            <a:extLst>
              <a:ext uri="{FF2B5EF4-FFF2-40B4-BE49-F238E27FC236}">
                <a16:creationId xmlns:a16="http://schemas.microsoft.com/office/drawing/2014/main" id="{E68AF0D6-89C8-3342-AFDA-65C9177DAD77}"/>
              </a:ext>
            </a:extLst>
          </p:cNvPr>
          <p:cNvSpPr>
            <a:spLocks noGrp="1"/>
          </p:cNvSpPr>
          <p:nvPr>
            <p:ph type="title"/>
          </p:nvPr>
        </p:nvSpPr>
        <p:spPr>
          <a:xfrm>
            <a:off x="1540660" y="0"/>
            <a:ext cx="7603340" cy="587987"/>
          </a:xfrm>
        </p:spPr>
        <p:txBody>
          <a:bodyPr>
            <a:normAutofit/>
          </a:bodyPr>
          <a:lstStyle/>
          <a:p>
            <a:pPr eaLnBrk="1" hangingPunct="1"/>
            <a:r>
              <a:rPr lang="en-US" sz="2100" b="0" dirty="0">
                <a:solidFill>
                  <a:srgbClr val="4A7ABA"/>
                </a:solidFill>
              </a:rPr>
              <a:t>Methane Concentrations &amp; Socioeconomic Pathways (SSPs)</a:t>
            </a:r>
            <a:endParaRPr lang="fr-FR" sz="2100" b="0" dirty="0">
              <a:solidFill>
                <a:srgbClr val="4A7ABA"/>
              </a:solidFill>
            </a:endParaRPr>
          </a:p>
        </p:txBody>
      </p:sp>
      <p:grpSp>
        <p:nvGrpSpPr>
          <p:cNvPr id="6" name="Grouper 19">
            <a:extLst>
              <a:ext uri="{FF2B5EF4-FFF2-40B4-BE49-F238E27FC236}">
                <a16:creationId xmlns:a16="http://schemas.microsoft.com/office/drawing/2014/main" id="{03B52F60-2C67-5349-9111-966E9C4B6999}"/>
              </a:ext>
            </a:extLst>
          </p:cNvPr>
          <p:cNvGrpSpPr/>
          <p:nvPr/>
        </p:nvGrpSpPr>
        <p:grpSpPr>
          <a:xfrm>
            <a:off x="2517082" y="4605558"/>
            <a:ext cx="1252202" cy="511859"/>
            <a:chOff x="1922700" y="847935"/>
            <a:chExt cx="1669601" cy="682479"/>
          </a:xfrm>
        </p:grpSpPr>
        <p:sp>
          <p:nvSpPr>
            <p:cNvPr id="7" name="Rounded Rectangle 13">
              <a:extLst>
                <a:ext uri="{FF2B5EF4-FFF2-40B4-BE49-F238E27FC236}">
                  <a16:creationId xmlns:a16="http://schemas.microsoft.com/office/drawing/2014/main" id="{411551C0-44C8-2444-9B5D-B4BDEC32F0FE}"/>
                </a:ext>
              </a:extLst>
            </p:cNvPr>
            <p:cNvSpPr/>
            <p:nvPr/>
          </p:nvSpPr>
          <p:spPr bwMode="auto">
            <a:xfrm>
              <a:off x="1922700" y="847935"/>
              <a:ext cx="1669601" cy="661321"/>
            </a:xfrm>
            <a:prstGeom prst="roundRect">
              <a:avLst/>
            </a:prstGeom>
          </p:spPr>
          <p:style>
            <a:lnRef idx="0">
              <a:schemeClr val="accent2"/>
            </a:lnRef>
            <a:fillRef idx="3">
              <a:schemeClr val="accent2"/>
            </a:fillRef>
            <a:effectRef idx="3">
              <a:schemeClr val="accent2"/>
            </a:effectRef>
            <a:fontRef idx="minor">
              <a:schemeClr val="lt1"/>
            </a:fontRef>
          </p:style>
          <p:txBody>
            <a:bodyPr/>
            <a:lstStyle/>
            <a:p>
              <a:pPr algn="ctr"/>
              <a:endParaRPr lang="fr-FR" sz="1350" dirty="0"/>
            </a:p>
          </p:txBody>
        </p:sp>
        <p:sp>
          <p:nvSpPr>
            <p:cNvPr id="8" name="Rectangle 7">
              <a:extLst>
                <a:ext uri="{FF2B5EF4-FFF2-40B4-BE49-F238E27FC236}">
                  <a16:creationId xmlns:a16="http://schemas.microsoft.com/office/drawing/2014/main" id="{36C4E937-8E8F-334A-9266-E9832D8C688D}"/>
                </a:ext>
              </a:extLst>
            </p:cNvPr>
            <p:cNvSpPr/>
            <p:nvPr/>
          </p:nvSpPr>
          <p:spPr>
            <a:xfrm>
              <a:off x="2003281" y="853306"/>
              <a:ext cx="1573201" cy="677108"/>
            </a:xfrm>
            <a:prstGeom prst="rect">
              <a:avLst/>
            </a:prstGeom>
          </p:spPr>
          <p:txBody>
            <a:bodyPr wrap="square">
              <a:spAutoFit/>
            </a:bodyPr>
            <a:lstStyle/>
            <a:p>
              <a:pPr algn="ctr"/>
              <a:r>
                <a:rPr lang="fr-FR" sz="1350" dirty="0">
                  <a:solidFill>
                    <a:schemeClr val="bg1"/>
                  </a:solidFill>
                </a:rPr>
                <a:t>Emission inventories</a:t>
              </a:r>
            </a:p>
          </p:txBody>
        </p:sp>
      </p:grpSp>
      <p:sp>
        <p:nvSpPr>
          <p:cNvPr id="9" name="Text Placeholder 3">
            <a:extLst>
              <a:ext uri="{FF2B5EF4-FFF2-40B4-BE49-F238E27FC236}">
                <a16:creationId xmlns:a16="http://schemas.microsoft.com/office/drawing/2014/main" id="{349F0759-AB78-9B4A-97E7-3A69B853A653}"/>
              </a:ext>
            </a:extLst>
          </p:cNvPr>
          <p:cNvSpPr txBox="1">
            <a:spLocks/>
          </p:cNvSpPr>
          <p:nvPr/>
        </p:nvSpPr>
        <p:spPr>
          <a:xfrm>
            <a:off x="4305214" y="4853553"/>
            <a:ext cx="3035899" cy="231817"/>
          </a:xfrm>
          <a:prstGeom prst="rect">
            <a:avLst/>
          </a:prstGeom>
        </p:spPr>
        <p:txBody>
          <a:bodyPr>
            <a:normAutofit fontScale="47500" lnSpcReduction="20000"/>
          </a:bodyPr>
          <a:lstStyle>
            <a:lvl1pPr marL="257175" indent="-257175" algn="l" defTabSz="342900" rtl="0" eaLnBrk="1" latinLnBrk="0" hangingPunct="1">
              <a:spcBef>
                <a:spcPct val="20000"/>
              </a:spcBef>
              <a:buFont typeface="Arial"/>
              <a:buChar char="•"/>
              <a:defRPr sz="2400" kern="1200">
                <a:solidFill>
                  <a:srgbClr val="4C9BDB"/>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rgbClr val="4C9BDB"/>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rgbClr val="4C9BDB"/>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rgbClr val="4C9BDB"/>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rgbClr val="4C9BDB"/>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spcBef>
                <a:spcPts val="0"/>
              </a:spcBef>
              <a:buNone/>
            </a:pPr>
            <a:r>
              <a:rPr lang="en-GB" altLang="en-US" i="1" dirty="0">
                <a:ea typeface="ＭＳ Ｐゴシック" pitchFamily="34" charset="-128"/>
              </a:rPr>
              <a:t>Source</a:t>
            </a:r>
            <a:r>
              <a:rPr lang="en-GB" altLang="en-US" i="1" dirty="0">
                <a:solidFill>
                  <a:srgbClr val="0000FF"/>
                </a:solidFill>
                <a:ea typeface="ＭＳ Ｐゴシック" pitchFamily="34" charset="-128"/>
              </a:rPr>
              <a:t>: S</a:t>
            </a:r>
            <a:r>
              <a:rPr lang="en-GB" altLang="en-US" i="1" dirty="0">
                <a:solidFill>
                  <a:srgbClr val="0000FF"/>
                </a:solidFill>
                <a:ea typeface="ＭＳ Ｐゴシック" pitchFamily="34" charset="-128"/>
                <a:hlinkClick r:id="rId4"/>
              </a:rPr>
              <a:t>a</a:t>
            </a:r>
            <a:r>
              <a:rPr lang="en-GB" altLang="en-US" i="1" dirty="0">
                <a:solidFill>
                  <a:srgbClr val="0000FF"/>
                </a:solidFill>
                <a:ea typeface="ＭＳ Ｐゴシック" pitchFamily="34" charset="-128"/>
              </a:rPr>
              <a:t>unois et al. 2020, ESSD (Fig. 2)</a:t>
            </a:r>
            <a:endParaRPr lang="en-AU" altLang="en-US" i="1" dirty="0">
              <a:solidFill>
                <a:srgbClr val="0000FF"/>
              </a:solidFill>
              <a:ea typeface="ＭＳ Ｐゴシック" pitchFamily="34" charset="-128"/>
            </a:endParaRPr>
          </a:p>
        </p:txBody>
      </p:sp>
      <p:sp>
        <p:nvSpPr>
          <p:cNvPr id="11" name="ZoneTexte 10">
            <a:extLst>
              <a:ext uri="{FF2B5EF4-FFF2-40B4-BE49-F238E27FC236}">
                <a16:creationId xmlns:a16="http://schemas.microsoft.com/office/drawing/2014/main" id="{785E52F5-11A8-494C-A604-A7D3F08CAF2C}"/>
              </a:ext>
            </a:extLst>
          </p:cNvPr>
          <p:cNvSpPr txBox="1"/>
          <p:nvPr/>
        </p:nvSpPr>
        <p:spPr>
          <a:xfrm>
            <a:off x="1216452" y="555228"/>
            <a:ext cx="6896311" cy="307777"/>
          </a:xfrm>
          <a:prstGeom prst="rect">
            <a:avLst/>
          </a:prstGeom>
          <a:noFill/>
        </p:spPr>
        <p:txBody>
          <a:bodyPr wrap="none" rtlCol="0">
            <a:spAutoFit/>
          </a:bodyPr>
          <a:lstStyle/>
          <a:p>
            <a:r>
              <a:rPr lang="en-US" sz="1400" dirty="0"/>
              <a:t>The projections represented here correspond to SSPs defined for IPCC 6</a:t>
            </a:r>
            <a:r>
              <a:rPr lang="en-US" sz="1400" baseline="30000" dirty="0"/>
              <a:t>th</a:t>
            </a:r>
            <a:r>
              <a:rPr lang="en-US" sz="1400" dirty="0"/>
              <a:t> Assessment Report</a:t>
            </a:r>
          </a:p>
        </p:txBody>
      </p:sp>
      <p:sp>
        <p:nvSpPr>
          <p:cNvPr id="13" name="Rounded Rectangle 4">
            <a:extLst>
              <a:ext uri="{FF2B5EF4-FFF2-40B4-BE49-F238E27FC236}">
                <a16:creationId xmlns:a16="http://schemas.microsoft.com/office/drawing/2014/main" id="{7805927C-F7C7-5A41-9C03-53B56A299C59}"/>
              </a:ext>
            </a:extLst>
          </p:cNvPr>
          <p:cNvSpPr/>
          <p:nvPr/>
        </p:nvSpPr>
        <p:spPr bwMode="auto">
          <a:xfrm>
            <a:off x="1177894" y="4605558"/>
            <a:ext cx="1252293" cy="505323"/>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4" name="Rounded Rectangle 4">
            <a:extLst>
              <a:ext uri="{FF2B5EF4-FFF2-40B4-BE49-F238E27FC236}">
                <a16:creationId xmlns:a16="http://schemas.microsoft.com/office/drawing/2014/main" id="{CCA62028-3B6F-D844-AC79-365CCCB747C7}"/>
              </a:ext>
            </a:extLst>
          </p:cNvPr>
          <p:cNvSpPr/>
          <p:nvPr/>
        </p:nvSpPr>
        <p:spPr bwMode="auto">
          <a:xfrm>
            <a:off x="1125068" y="4551415"/>
            <a:ext cx="1365647" cy="612596"/>
          </a:xfrm>
          <a:prstGeom prst="rect">
            <a:avLst/>
          </a:prstGeom>
        </p:spPr>
        <p:style>
          <a:lnRef idx="0">
            <a:scrgbClr r="0" g="0" b="0"/>
          </a:lnRef>
          <a:fillRef idx="0">
            <a:scrgbClr r="0" g="0" b="0"/>
          </a:fillRef>
          <a:effectRef idx="0">
            <a:scrgbClr r="0" g="0" b="0"/>
          </a:effectRef>
          <a:fontRef idx="minor">
            <a:schemeClr val="lt1"/>
          </a:fontRef>
        </p:style>
        <p:txBody>
          <a:bodyPr lIns="51435" tIns="51435" rIns="51435" bIns="51435" spcCol="1270" anchor="ctr"/>
          <a:lstStyle/>
          <a:p>
            <a:pPr algn="ctr" defTabSz="600075">
              <a:lnSpc>
                <a:spcPct val="90000"/>
              </a:lnSpc>
              <a:spcAft>
                <a:spcPct val="35000"/>
              </a:spcAft>
              <a:defRPr/>
            </a:pPr>
            <a:r>
              <a:rPr lang="en-US" sz="1350" dirty="0"/>
              <a:t>Atmospheric observations</a:t>
            </a:r>
            <a:endParaRPr lang="fr-FR" sz="1350" dirty="0"/>
          </a:p>
        </p:txBody>
      </p:sp>
    </p:spTree>
    <p:extLst>
      <p:ext uri="{BB962C8B-B14F-4D97-AF65-F5344CB8AC3E}">
        <p14:creationId xmlns:p14="http://schemas.microsoft.com/office/powerpoint/2010/main" val="23933293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6">
            <a:extLst>
              <a:ext uri="{FF2B5EF4-FFF2-40B4-BE49-F238E27FC236}">
                <a16:creationId xmlns:a16="http://schemas.microsoft.com/office/drawing/2014/main" id="{31F2BA9B-D959-0846-AEA8-80C5DC6A6FC1}"/>
              </a:ext>
            </a:extLst>
          </p:cNvPr>
          <p:cNvSpPr txBox="1">
            <a:spLocks noChangeArrowheads="1"/>
          </p:cNvSpPr>
          <p:nvPr/>
        </p:nvSpPr>
        <p:spPr bwMode="auto">
          <a:xfrm>
            <a:off x="1572426" y="1574262"/>
            <a:ext cx="5909729"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sz="5400" dirty="0" err="1">
                <a:solidFill>
                  <a:srgbClr val="4A7ABA"/>
                </a:solidFill>
                <a:latin typeface="+mj-lt"/>
              </a:rPr>
              <a:t>Decadal</a:t>
            </a:r>
            <a:r>
              <a:rPr lang="fr-FR" sz="5400" dirty="0">
                <a:solidFill>
                  <a:srgbClr val="4A7ABA"/>
                </a:solidFill>
                <a:latin typeface="+mj-lt"/>
              </a:rPr>
              <a:t> </a:t>
            </a:r>
            <a:r>
              <a:rPr lang="fr-FR" sz="5400" dirty="0" err="1">
                <a:solidFill>
                  <a:srgbClr val="4A7ABA"/>
                </a:solidFill>
                <a:latin typeface="+mj-lt"/>
              </a:rPr>
              <a:t>emissions</a:t>
            </a:r>
            <a:endParaRPr lang="fr-FR" sz="5400" dirty="0">
              <a:solidFill>
                <a:srgbClr val="4A7ABA"/>
              </a:solidFill>
              <a:latin typeface="+mj-lt"/>
            </a:endParaRPr>
          </a:p>
          <a:p>
            <a:pPr algn="ctr" eaLnBrk="1" hangingPunct="1"/>
            <a:r>
              <a:rPr lang="fr-FR" sz="5400" dirty="0">
                <a:solidFill>
                  <a:srgbClr val="4A7ABA"/>
                </a:solidFill>
                <a:latin typeface="+mj-lt"/>
              </a:rPr>
              <a:t>&amp; </a:t>
            </a:r>
            <a:r>
              <a:rPr lang="fr-FR" sz="5400" dirty="0" err="1">
                <a:solidFill>
                  <a:srgbClr val="4A7ABA"/>
                </a:solidFill>
                <a:latin typeface="+mj-lt"/>
              </a:rPr>
              <a:t>sinks</a:t>
            </a:r>
            <a:endParaRPr lang="fr-FR" sz="5400" dirty="0">
              <a:solidFill>
                <a:srgbClr val="4A7ABA"/>
              </a:solidFill>
              <a:latin typeface="+mj-lt"/>
            </a:endParaRPr>
          </a:p>
        </p:txBody>
      </p:sp>
    </p:spTree>
    <p:extLst>
      <p:ext uri="{BB962C8B-B14F-4D97-AF65-F5344CB8AC3E}">
        <p14:creationId xmlns:p14="http://schemas.microsoft.com/office/powerpoint/2010/main" val="1448490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F46ECCEE-C545-D842-ABC7-F8E138759772}"/>
              </a:ext>
            </a:extLst>
          </p:cNvPr>
          <p:cNvSpPr>
            <a:spLocks noGrp="1"/>
          </p:cNvSpPr>
          <p:nvPr>
            <p:ph type="title"/>
          </p:nvPr>
        </p:nvSpPr>
        <p:spPr>
          <a:xfrm>
            <a:off x="1420276" y="80875"/>
            <a:ext cx="7287891" cy="380137"/>
          </a:xfrm>
        </p:spPr>
        <p:txBody>
          <a:bodyPr>
            <a:noAutofit/>
          </a:bodyPr>
          <a:lstStyle/>
          <a:p>
            <a:r>
              <a:rPr lang="en-US" sz="2000" b="0" dirty="0">
                <a:solidFill>
                  <a:schemeClr val="accent1"/>
                </a:solidFill>
              </a:rPr>
              <a:t>Global Methane Budget 2008-2017</a:t>
            </a:r>
          </a:p>
        </p:txBody>
      </p:sp>
      <p:sp>
        <p:nvSpPr>
          <p:cNvPr id="4" name="TextBox 5">
            <a:extLst>
              <a:ext uri="{FF2B5EF4-FFF2-40B4-BE49-F238E27FC236}">
                <a16:creationId xmlns:a16="http://schemas.microsoft.com/office/drawing/2014/main" id="{6CEB7021-1B98-F14B-BB84-BFFB54964241}"/>
              </a:ext>
            </a:extLst>
          </p:cNvPr>
          <p:cNvSpPr txBox="1">
            <a:spLocks noChangeArrowheads="1"/>
          </p:cNvSpPr>
          <p:nvPr/>
        </p:nvSpPr>
        <p:spPr bwMode="auto">
          <a:xfrm>
            <a:off x="3245773" y="4886786"/>
            <a:ext cx="3495524"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900" i="1" dirty="0">
                <a:solidFill>
                  <a:schemeClr val="tx2">
                    <a:lumMod val="60000"/>
                    <a:lumOff val="40000"/>
                  </a:schemeClr>
                </a:solidFill>
              </a:rPr>
              <a:t>Source:</a:t>
            </a:r>
            <a:r>
              <a:rPr lang="en-US" sz="900" i="1" dirty="0">
                <a:solidFill>
                  <a:srgbClr val="0000FF"/>
                </a:solidFill>
              </a:rPr>
              <a:t> Saunois et al. 2020, ESSD (Fig. 6)</a:t>
            </a:r>
            <a:endParaRPr lang="en-US" sz="900" i="1" dirty="0">
              <a:solidFill>
                <a:srgbClr val="0000FF"/>
              </a:solidFill>
              <a:latin typeface="Segoe UI" charset="0"/>
            </a:endParaRPr>
          </a:p>
        </p:txBody>
      </p:sp>
      <p:pic>
        <p:nvPicPr>
          <p:cNvPr id="6" name="Image 5">
            <a:extLst>
              <a:ext uri="{FF2B5EF4-FFF2-40B4-BE49-F238E27FC236}">
                <a16:creationId xmlns:a16="http://schemas.microsoft.com/office/drawing/2014/main" id="{3A4B4B80-FD5B-B744-8D96-B9B127F9D7D0}"/>
              </a:ext>
            </a:extLst>
          </p:cNvPr>
          <p:cNvPicPr>
            <a:picLocks noChangeAspect="1"/>
          </p:cNvPicPr>
          <p:nvPr/>
        </p:nvPicPr>
        <p:blipFill>
          <a:blip r:embed="rId3"/>
          <a:stretch>
            <a:fillRect/>
          </a:stretch>
        </p:blipFill>
        <p:spPr>
          <a:xfrm>
            <a:off x="863125" y="647075"/>
            <a:ext cx="7080428" cy="4248257"/>
          </a:xfrm>
          <a:prstGeom prst="rect">
            <a:avLst/>
          </a:prstGeom>
        </p:spPr>
      </p:pic>
    </p:spTree>
    <p:extLst>
      <p:ext uri="{BB962C8B-B14F-4D97-AF65-F5344CB8AC3E}">
        <p14:creationId xmlns:p14="http://schemas.microsoft.com/office/powerpoint/2010/main" val="3633764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371C017C-6A16-684A-8EEE-4E60198D97EA}"/>
              </a:ext>
            </a:extLst>
          </p:cNvPr>
          <p:cNvSpPr>
            <a:spLocks noGrp="1"/>
          </p:cNvSpPr>
          <p:nvPr>
            <p:ph type="title"/>
          </p:nvPr>
        </p:nvSpPr>
        <p:spPr>
          <a:xfrm>
            <a:off x="1488641" y="112556"/>
            <a:ext cx="7287891" cy="380137"/>
          </a:xfrm>
        </p:spPr>
        <p:txBody>
          <a:bodyPr>
            <a:noAutofit/>
          </a:bodyPr>
          <a:lstStyle/>
          <a:p>
            <a:r>
              <a:rPr lang="en-US" sz="2000" b="0" dirty="0">
                <a:solidFill>
                  <a:schemeClr val="accent1"/>
                </a:solidFill>
              </a:rPr>
              <a:t>Global Methane Budget 2017</a:t>
            </a:r>
          </a:p>
        </p:txBody>
      </p:sp>
      <p:sp>
        <p:nvSpPr>
          <p:cNvPr id="3" name="TextBox 5">
            <a:extLst>
              <a:ext uri="{FF2B5EF4-FFF2-40B4-BE49-F238E27FC236}">
                <a16:creationId xmlns:a16="http://schemas.microsoft.com/office/drawing/2014/main" id="{4E8A3368-7719-694C-BD61-8B403D5593D8}"/>
              </a:ext>
            </a:extLst>
          </p:cNvPr>
          <p:cNvSpPr txBox="1">
            <a:spLocks noChangeArrowheads="1"/>
          </p:cNvSpPr>
          <p:nvPr/>
        </p:nvSpPr>
        <p:spPr bwMode="auto">
          <a:xfrm>
            <a:off x="3245773" y="4886786"/>
            <a:ext cx="3495524"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900" i="1" dirty="0">
                <a:solidFill>
                  <a:schemeClr val="tx2">
                    <a:lumMod val="60000"/>
                    <a:lumOff val="40000"/>
                  </a:schemeClr>
                </a:solidFill>
              </a:rPr>
              <a:t>Source:</a:t>
            </a:r>
            <a:r>
              <a:rPr lang="en-US" sz="900" i="1" dirty="0">
                <a:solidFill>
                  <a:srgbClr val="0000FF"/>
                </a:solidFill>
              </a:rPr>
              <a:t> Jackson et al. 2020, ERL (Fig. 1)</a:t>
            </a:r>
            <a:endParaRPr lang="en-US" sz="900" i="1" dirty="0">
              <a:solidFill>
                <a:srgbClr val="0000FF"/>
              </a:solidFill>
              <a:latin typeface="Segoe UI" charset="0"/>
            </a:endParaRPr>
          </a:p>
        </p:txBody>
      </p:sp>
      <p:sp>
        <p:nvSpPr>
          <p:cNvPr id="4" name="Rectangle à coins arrondis 3">
            <a:extLst>
              <a:ext uri="{FF2B5EF4-FFF2-40B4-BE49-F238E27FC236}">
                <a16:creationId xmlns:a16="http://schemas.microsoft.com/office/drawing/2014/main" id="{F804FDFF-9E34-D14F-9585-310AC12C8B0A}"/>
              </a:ext>
            </a:extLst>
          </p:cNvPr>
          <p:cNvSpPr/>
          <p:nvPr/>
        </p:nvSpPr>
        <p:spPr>
          <a:xfrm>
            <a:off x="6519705" y="202332"/>
            <a:ext cx="1481295" cy="200587"/>
          </a:xfrm>
          <a:prstGeom prst="roundRect">
            <a:avLst/>
          </a:prstGeom>
          <a:no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fr-FR" sz="1200" dirty="0">
                <a:solidFill>
                  <a:schemeClr val="tx1"/>
                </a:solidFill>
                <a:latin typeface="Calibri"/>
                <a:cs typeface="Calibri"/>
              </a:rPr>
              <a:t>Top-down </a:t>
            </a:r>
          </a:p>
          <a:p>
            <a:pPr algn="ctr"/>
            <a:r>
              <a:rPr lang="fr-FR" sz="1200" dirty="0">
                <a:solidFill>
                  <a:schemeClr val="tx1"/>
                </a:solidFill>
                <a:latin typeface="Calibri"/>
                <a:cs typeface="Calibri"/>
              </a:rPr>
              <a:t>budget</a:t>
            </a:r>
          </a:p>
        </p:txBody>
      </p:sp>
      <p:pic>
        <p:nvPicPr>
          <p:cNvPr id="5" name="Image 4">
            <a:extLst>
              <a:ext uri="{FF2B5EF4-FFF2-40B4-BE49-F238E27FC236}">
                <a16:creationId xmlns:a16="http://schemas.microsoft.com/office/drawing/2014/main" id="{ED889CE2-7534-174D-8C10-6B72A9679E47}"/>
              </a:ext>
            </a:extLst>
          </p:cNvPr>
          <p:cNvPicPr>
            <a:picLocks noChangeAspect="1"/>
          </p:cNvPicPr>
          <p:nvPr/>
        </p:nvPicPr>
        <p:blipFill>
          <a:blip r:embed="rId3"/>
          <a:stretch>
            <a:fillRect/>
          </a:stretch>
        </p:blipFill>
        <p:spPr>
          <a:xfrm>
            <a:off x="896255" y="623939"/>
            <a:ext cx="7104745" cy="4262847"/>
          </a:xfrm>
          <a:prstGeom prst="rect">
            <a:avLst/>
          </a:prstGeom>
        </p:spPr>
      </p:pic>
    </p:spTree>
    <p:extLst>
      <p:ext uri="{BB962C8B-B14F-4D97-AF65-F5344CB8AC3E}">
        <p14:creationId xmlns:p14="http://schemas.microsoft.com/office/powerpoint/2010/main" val="2175964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A3BE290-9C76-8A40-95EE-1B1321A7DC5F}"/>
              </a:ext>
            </a:extLst>
          </p:cNvPr>
          <p:cNvPicPr>
            <a:picLocks noChangeAspect="1"/>
          </p:cNvPicPr>
          <p:nvPr/>
        </p:nvPicPr>
        <p:blipFill>
          <a:blip r:embed="rId3"/>
          <a:stretch>
            <a:fillRect/>
          </a:stretch>
        </p:blipFill>
        <p:spPr>
          <a:xfrm>
            <a:off x="1995619" y="572412"/>
            <a:ext cx="5953125" cy="3829050"/>
          </a:xfrm>
          <a:prstGeom prst="rect">
            <a:avLst/>
          </a:prstGeom>
        </p:spPr>
      </p:pic>
      <p:sp>
        <p:nvSpPr>
          <p:cNvPr id="3" name="Text Placeholder 4">
            <a:extLst>
              <a:ext uri="{FF2B5EF4-FFF2-40B4-BE49-F238E27FC236}">
                <a16:creationId xmlns:a16="http://schemas.microsoft.com/office/drawing/2014/main" id="{DB97101B-671C-3141-8ADA-3C85E91A5B94}"/>
              </a:ext>
            </a:extLst>
          </p:cNvPr>
          <p:cNvSpPr txBox="1">
            <a:spLocks/>
          </p:cNvSpPr>
          <p:nvPr/>
        </p:nvSpPr>
        <p:spPr>
          <a:xfrm>
            <a:off x="5400992" y="4745536"/>
            <a:ext cx="2434833" cy="278614"/>
          </a:xfrm>
          <a:prstGeom prst="rect">
            <a:avLst/>
          </a:prstGeom>
        </p:spPr>
        <p:txBody>
          <a:bodyPr>
            <a:normAutofit fontScale="40000" lnSpcReduction="20000"/>
          </a:bodyPr>
          <a:lstStyle>
            <a:lvl1pPr marL="257175" indent="-257175" algn="l" defTabSz="342900" rtl="0" eaLnBrk="1" latinLnBrk="0" hangingPunct="1">
              <a:spcBef>
                <a:spcPct val="20000"/>
              </a:spcBef>
              <a:buFont typeface="Arial"/>
              <a:buChar char="•"/>
              <a:defRPr sz="2400" kern="1200">
                <a:solidFill>
                  <a:srgbClr val="4C9BDB"/>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rgbClr val="4C9BDB"/>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rgbClr val="4C9BDB"/>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rgbClr val="4C9BDB"/>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rgbClr val="4C9BDB"/>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en-GB" altLang="en-US" i="1" dirty="0">
                <a:ea typeface="ＭＳ Ｐゴシック" pitchFamily="34" charset="-128"/>
              </a:rPr>
              <a:t>Source: </a:t>
            </a:r>
            <a:r>
              <a:rPr lang="en-US" i="1" dirty="0">
                <a:solidFill>
                  <a:srgbClr val="0000FF"/>
                </a:solidFill>
              </a:rPr>
              <a:t>Saunois et al. 2020, ESSD (Fig 3); </a:t>
            </a:r>
            <a:endParaRPr lang="en-US" i="1" dirty="0">
              <a:solidFill>
                <a:srgbClr val="0000FF"/>
              </a:solidFill>
              <a:latin typeface="Segoe UI" charset="0"/>
            </a:endParaRPr>
          </a:p>
        </p:txBody>
      </p:sp>
      <p:grpSp>
        <p:nvGrpSpPr>
          <p:cNvPr id="4" name="Grouper 6">
            <a:extLst>
              <a:ext uri="{FF2B5EF4-FFF2-40B4-BE49-F238E27FC236}">
                <a16:creationId xmlns:a16="http://schemas.microsoft.com/office/drawing/2014/main" id="{7926F01E-1B9D-1F46-A23A-6B31D02F34C4}"/>
              </a:ext>
            </a:extLst>
          </p:cNvPr>
          <p:cNvGrpSpPr/>
          <p:nvPr/>
        </p:nvGrpSpPr>
        <p:grpSpPr>
          <a:xfrm>
            <a:off x="3822659" y="4540151"/>
            <a:ext cx="1365647" cy="612596"/>
            <a:chOff x="3572879" y="6053534"/>
            <a:chExt cx="1820862" cy="816795"/>
          </a:xfrm>
        </p:grpSpPr>
        <p:sp>
          <p:nvSpPr>
            <p:cNvPr id="5" name="Rounded Rectangle 10">
              <a:extLst>
                <a:ext uri="{FF2B5EF4-FFF2-40B4-BE49-F238E27FC236}">
                  <a16:creationId xmlns:a16="http://schemas.microsoft.com/office/drawing/2014/main" id="{2EE04812-C325-FF4D-9A35-ABE444E99413}"/>
                </a:ext>
              </a:extLst>
            </p:cNvPr>
            <p:cNvSpPr/>
            <p:nvPr/>
          </p:nvSpPr>
          <p:spPr bwMode="auto">
            <a:xfrm>
              <a:off x="3655291" y="6127742"/>
              <a:ext cx="1669601" cy="673749"/>
            </a:xfrm>
            <a:prstGeom prst="roundRect">
              <a:avLst/>
            </a:prstGeom>
            <a:solidFill>
              <a:srgbClr val="79CB74"/>
            </a:solidFill>
          </p:spPr>
          <p:style>
            <a:lnRef idx="0">
              <a:schemeClr val="accent3"/>
            </a:lnRef>
            <a:fillRef idx="3">
              <a:schemeClr val="accent3"/>
            </a:fillRef>
            <a:effectRef idx="3">
              <a:schemeClr val="accent3"/>
            </a:effectRef>
            <a:fontRef idx="minor">
              <a:schemeClr val="lt1"/>
            </a:fontRef>
          </p:style>
          <p:txBody>
            <a:bodyPr/>
            <a:lstStyle/>
            <a:p>
              <a:endParaRPr lang="en-US"/>
            </a:p>
          </p:txBody>
        </p:sp>
        <p:sp>
          <p:nvSpPr>
            <p:cNvPr id="6" name="Rounded Rectangle 4">
              <a:extLst>
                <a:ext uri="{FF2B5EF4-FFF2-40B4-BE49-F238E27FC236}">
                  <a16:creationId xmlns:a16="http://schemas.microsoft.com/office/drawing/2014/main" id="{661415EF-7BB2-124C-9A8E-21BEAAED31B5}"/>
                </a:ext>
              </a:extLst>
            </p:cNvPr>
            <p:cNvSpPr/>
            <p:nvPr/>
          </p:nvSpPr>
          <p:spPr bwMode="auto">
            <a:xfrm>
              <a:off x="3572879" y="6053534"/>
              <a:ext cx="1820862" cy="816795"/>
            </a:xfrm>
            <a:prstGeom prst="rect">
              <a:avLst/>
            </a:prstGeom>
          </p:spPr>
          <p:style>
            <a:lnRef idx="0">
              <a:scrgbClr r="0" g="0" b="0"/>
            </a:lnRef>
            <a:fillRef idx="0">
              <a:scrgbClr r="0" g="0" b="0"/>
            </a:fillRef>
            <a:effectRef idx="0">
              <a:scrgbClr r="0" g="0" b="0"/>
            </a:effectRef>
            <a:fontRef idx="minor">
              <a:schemeClr val="lt1"/>
            </a:fontRef>
          </p:style>
          <p:txBody>
            <a:bodyPr lIns="51435" tIns="51435" rIns="51435" bIns="51435" spcCol="1270" anchor="ctr"/>
            <a:lstStyle/>
            <a:p>
              <a:pPr algn="ctr" defTabSz="600075">
                <a:lnSpc>
                  <a:spcPct val="90000"/>
                </a:lnSpc>
                <a:spcAft>
                  <a:spcPct val="35000"/>
                </a:spcAft>
                <a:defRPr/>
              </a:pPr>
              <a:r>
                <a:rPr lang="en-US" sz="1350" dirty="0"/>
                <a:t>Biogeochemistry models &amp; data-driven methods</a:t>
              </a:r>
              <a:endParaRPr lang="fr-FR" sz="1350" dirty="0"/>
            </a:p>
          </p:txBody>
        </p:sp>
      </p:grpSp>
      <p:sp>
        <p:nvSpPr>
          <p:cNvPr id="7" name="Title 1">
            <a:extLst>
              <a:ext uri="{FF2B5EF4-FFF2-40B4-BE49-F238E27FC236}">
                <a16:creationId xmlns:a16="http://schemas.microsoft.com/office/drawing/2014/main" id="{C2F17E57-D06A-214F-9DEA-246D342432A1}"/>
              </a:ext>
            </a:extLst>
          </p:cNvPr>
          <p:cNvSpPr>
            <a:spLocks noGrp="1"/>
          </p:cNvSpPr>
          <p:nvPr>
            <p:ph type="title"/>
          </p:nvPr>
        </p:nvSpPr>
        <p:spPr>
          <a:xfrm>
            <a:off x="1554915" y="17128"/>
            <a:ext cx="6506305" cy="587987"/>
          </a:xfrm>
        </p:spPr>
        <p:txBody>
          <a:bodyPr>
            <a:noAutofit/>
          </a:bodyPr>
          <a:lstStyle/>
          <a:p>
            <a:pPr eaLnBrk="1" hangingPunct="1"/>
            <a:r>
              <a:rPr lang="en-US" sz="2100" b="0" dirty="0">
                <a:solidFill>
                  <a:srgbClr val="4A7ABA"/>
                </a:solidFill>
              </a:rPr>
              <a:t>Mapping of the largest methane source categories</a:t>
            </a:r>
            <a:endParaRPr lang="fr-FR" sz="2100" b="0" dirty="0">
              <a:solidFill>
                <a:srgbClr val="4A7ABA"/>
              </a:solidFill>
            </a:endParaRPr>
          </a:p>
        </p:txBody>
      </p:sp>
      <p:pic>
        <p:nvPicPr>
          <p:cNvPr id="8" name="Picture 6" descr="P1000132">
            <a:extLst>
              <a:ext uri="{FF2B5EF4-FFF2-40B4-BE49-F238E27FC236}">
                <a16:creationId xmlns:a16="http://schemas.microsoft.com/office/drawing/2014/main" id="{5549EC20-C369-114E-BEB5-2BE64686E864}"/>
              </a:ext>
            </a:extLst>
          </p:cNvPr>
          <p:cNvPicPr>
            <a:picLocks noChangeAspect="1" noChangeArrowheads="1"/>
          </p:cNvPicPr>
          <p:nvPr/>
        </p:nvPicPr>
        <p:blipFill>
          <a:blip r:embed="rId4" cstate="email"/>
          <a:srcRect/>
          <a:stretch>
            <a:fillRect/>
          </a:stretch>
        </p:blipFill>
        <p:spPr bwMode="auto">
          <a:xfrm>
            <a:off x="1914970" y="637818"/>
            <a:ext cx="779879" cy="7491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5" descr="amazon-burning-bg">
            <a:extLst>
              <a:ext uri="{FF2B5EF4-FFF2-40B4-BE49-F238E27FC236}">
                <a16:creationId xmlns:a16="http://schemas.microsoft.com/office/drawing/2014/main" id="{F140A77C-00C0-8D47-98D2-DA4FCE00D2C3}"/>
              </a:ext>
            </a:extLst>
          </p:cNvPr>
          <p:cNvPicPr>
            <a:picLocks noChangeArrowheads="1"/>
          </p:cNvPicPr>
          <p:nvPr/>
        </p:nvPicPr>
        <p:blipFill>
          <a:blip r:embed="rId5" cstate="email"/>
          <a:srcRect/>
          <a:stretch>
            <a:fillRect/>
          </a:stretch>
        </p:blipFill>
        <p:spPr bwMode="auto">
          <a:xfrm>
            <a:off x="4418129" y="3716776"/>
            <a:ext cx="779879" cy="7379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2">
            <a:extLst>
              <a:ext uri="{FF2B5EF4-FFF2-40B4-BE49-F238E27FC236}">
                <a16:creationId xmlns:a16="http://schemas.microsoft.com/office/drawing/2014/main" id="{5968ADB6-1BE4-D343-96FD-428CAAB7E93D}"/>
              </a:ext>
            </a:extLst>
          </p:cNvPr>
          <p:cNvPicPr>
            <a:picLocks noChangeArrowheads="1"/>
          </p:cNvPicPr>
          <p:nvPr/>
        </p:nvPicPr>
        <p:blipFill>
          <a:blip r:embed="rId6" cstate="email"/>
          <a:srcRect/>
          <a:stretch>
            <a:fillRect/>
          </a:stretch>
        </p:blipFill>
        <p:spPr bwMode="auto">
          <a:xfrm>
            <a:off x="4418443" y="661136"/>
            <a:ext cx="748613" cy="7356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7" descr="cattle and sheep">
            <a:extLst>
              <a:ext uri="{FF2B5EF4-FFF2-40B4-BE49-F238E27FC236}">
                <a16:creationId xmlns:a16="http://schemas.microsoft.com/office/drawing/2014/main" id="{55C0976D-3416-DB4E-ABF3-2EAA5E2CCCF8}"/>
              </a:ext>
            </a:extLst>
          </p:cNvPr>
          <p:cNvPicPr>
            <a:picLocks noChangeArrowheads="1"/>
          </p:cNvPicPr>
          <p:nvPr/>
        </p:nvPicPr>
        <p:blipFill>
          <a:blip r:embed="rId7" cstate="email"/>
          <a:srcRect/>
          <a:stretch>
            <a:fillRect/>
          </a:stretch>
        </p:blipFill>
        <p:spPr bwMode="auto">
          <a:xfrm>
            <a:off x="1892386" y="3725575"/>
            <a:ext cx="802463" cy="7401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Rounded Rectangle 13">
            <a:extLst>
              <a:ext uri="{FF2B5EF4-FFF2-40B4-BE49-F238E27FC236}">
                <a16:creationId xmlns:a16="http://schemas.microsoft.com/office/drawing/2014/main" id="{56F3FC71-9862-4A4A-A28E-DE0DFDA3BC29}"/>
              </a:ext>
            </a:extLst>
          </p:cNvPr>
          <p:cNvSpPr/>
          <p:nvPr/>
        </p:nvSpPr>
        <p:spPr bwMode="auto">
          <a:xfrm>
            <a:off x="2517079" y="4605558"/>
            <a:ext cx="1252201" cy="495991"/>
          </a:xfrm>
          <a:prstGeom prst="roundRect">
            <a:avLst/>
          </a:prstGeom>
        </p:spPr>
        <p:style>
          <a:lnRef idx="0">
            <a:schemeClr val="accent2"/>
          </a:lnRef>
          <a:fillRef idx="3">
            <a:schemeClr val="accent2"/>
          </a:fillRef>
          <a:effectRef idx="3">
            <a:schemeClr val="accent2"/>
          </a:effectRef>
          <a:fontRef idx="minor">
            <a:schemeClr val="lt1"/>
          </a:fontRef>
        </p:style>
        <p:txBody>
          <a:bodyPr/>
          <a:lstStyle/>
          <a:p>
            <a:pPr algn="ctr"/>
            <a:endParaRPr lang="fr-FR" sz="1350" dirty="0"/>
          </a:p>
        </p:txBody>
      </p:sp>
      <p:sp>
        <p:nvSpPr>
          <p:cNvPr id="13" name="Rectangle 12">
            <a:extLst>
              <a:ext uri="{FF2B5EF4-FFF2-40B4-BE49-F238E27FC236}">
                <a16:creationId xmlns:a16="http://schemas.microsoft.com/office/drawing/2014/main" id="{6194D764-ADE5-D44A-8233-68E57140D2A0}"/>
              </a:ext>
            </a:extLst>
          </p:cNvPr>
          <p:cNvSpPr/>
          <p:nvPr/>
        </p:nvSpPr>
        <p:spPr>
          <a:xfrm>
            <a:off x="2559196" y="4605558"/>
            <a:ext cx="1179902" cy="507831"/>
          </a:xfrm>
          <a:prstGeom prst="rect">
            <a:avLst/>
          </a:prstGeom>
        </p:spPr>
        <p:txBody>
          <a:bodyPr wrap="square">
            <a:spAutoFit/>
          </a:bodyPr>
          <a:lstStyle/>
          <a:p>
            <a:pPr algn="ctr"/>
            <a:r>
              <a:rPr lang="fr-FR" sz="1350" dirty="0">
                <a:solidFill>
                  <a:schemeClr val="bg1"/>
                </a:solidFill>
              </a:rPr>
              <a:t>Emission inventories</a:t>
            </a:r>
          </a:p>
        </p:txBody>
      </p:sp>
      <p:sp>
        <p:nvSpPr>
          <p:cNvPr id="14" name="Rectangle à coins arrondis 13">
            <a:extLst>
              <a:ext uri="{FF2B5EF4-FFF2-40B4-BE49-F238E27FC236}">
                <a16:creationId xmlns:a16="http://schemas.microsoft.com/office/drawing/2014/main" id="{0D3E4189-D46E-9947-A61C-90DCCB7EFC49}"/>
              </a:ext>
            </a:extLst>
          </p:cNvPr>
          <p:cNvSpPr/>
          <p:nvPr/>
        </p:nvSpPr>
        <p:spPr>
          <a:xfrm>
            <a:off x="7320572" y="36785"/>
            <a:ext cx="1481295" cy="493578"/>
          </a:xfrm>
          <a:prstGeom prst="roundRect">
            <a:avLst/>
          </a:prstGeom>
          <a:no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fr-FR" sz="1200" dirty="0" err="1">
                <a:solidFill>
                  <a:schemeClr val="tx1"/>
                </a:solidFill>
                <a:latin typeface="Calibri"/>
                <a:cs typeface="Calibri"/>
              </a:rPr>
              <a:t>Bottom</a:t>
            </a:r>
            <a:r>
              <a:rPr lang="fr-FR" sz="1200" dirty="0">
                <a:solidFill>
                  <a:schemeClr val="tx1"/>
                </a:solidFill>
                <a:latin typeface="Calibri"/>
                <a:cs typeface="Calibri"/>
              </a:rPr>
              <a:t>-up </a:t>
            </a:r>
          </a:p>
          <a:p>
            <a:pPr algn="ctr"/>
            <a:r>
              <a:rPr lang="fr-FR" sz="1200" dirty="0">
                <a:solidFill>
                  <a:schemeClr val="tx1"/>
                </a:solidFill>
                <a:latin typeface="Calibri"/>
                <a:cs typeface="Calibri"/>
              </a:rPr>
              <a:t>budget</a:t>
            </a:r>
          </a:p>
        </p:txBody>
      </p:sp>
    </p:spTree>
    <p:extLst>
      <p:ext uri="{BB962C8B-B14F-4D97-AF65-F5344CB8AC3E}">
        <p14:creationId xmlns:p14="http://schemas.microsoft.com/office/powerpoint/2010/main" val="38562266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83374816-02F9-A548-934F-2FC7ACF53DC4}"/>
              </a:ext>
            </a:extLst>
          </p:cNvPr>
          <p:cNvSpPr txBox="1">
            <a:spLocks/>
          </p:cNvSpPr>
          <p:nvPr/>
        </p:nvSpPr>
        <p:spPr>
          <a:xfrm>
            <a:off x="5300369" y="4754765"/>
            <a:ext cx="2407635" cy="283742"/>
          </a:xfrm>
          <a:prstGeom prst="rect">
            <a:avLst/>
          </a:prstGeom>
        </p:spPr>
        <p:txBody>
          <a:bodyPr vert="horz" lIns="91440" tIns="45720" rIns="91440" bIns="45720" rtlCol="0" anchor="b" anchorCtr="0">
            <a:noAutofit/>
          </a:bodyPr>
          <a:lstStyle>
            <a:lvl1pPr marL="0" indent="0" algn="ctr" defTabSz="342900" rtl="0" eaLnBrk="1" latinLnBrk="0" hangingPunct="1">
              <a:spcBef>
                <a:spcPct val="20000"/>
              </a:spcBef>
              <a:buFont typeface="Arial"/>
              <a:buNone/>
              <a:defRPr sz="1050" b="0" kern="1200">
                <a:solidFill>
                  <a:srgbClr val="4C9BDB"/>
                </a:solidFill>
                <a:latin typeface="Calibri"/>
                <a:ea typeface="+mn-ea"/>
                <a:cs typeface="Calibri"/>
              </a:defRPr>
            </a:lvl1pPr>
            <a:lvl2pPr marL="557213" indent="-214313" algn="l" defTabSz="342900" rtl="0" eaLnBrk="1" latinLnBrk="0" hangingPunct="1">
              <a:spcBef>
                <a:spcPct val="20000"/>
              </a:spcBef>
              <a:buFont typeface="Arial"/>
              <a:buChar char="–"/>
              <a:defRPr sz="2100" kern="1200">
                <a:solidFill>
                  <a:srgbClr val="4C9BDB"/>
                </a:solidFill>
                <a:latin typeface="+mn-lt"/>
                <a:ea typeface="+mn-ea"/>
                <a:cs typeface="+mn-cs"/>
              </a:defRPr>
            </a:lvl2pPr>
            <a:lvl3pPr marL="685800" indent="0" algn="l" defTabSz="342900" rtl="0" eaLnBrk="1" latinLnBrk="0" hangingPunct="1">
              <a:spcBef>
                <a:spcPct val="20000"/>
              </a:spcBef>
              <a:buFont typeface="Arial"/>
              <a:buNone/>
              <a:defRPr sz="1800" kern="1200">
                <a:solidFill>
                  <a:srgbClr val="4C9BDB"/>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rgbClr val="4C9BDB"/>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rgbClr val="4C9BDB"/>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GB" altLang="en-US" sz="900" i="1">
                <a:ea typeface="ＭＳ Ｐゴシック" pitchFamily="34" charset="-128"/>
              </a:rPr>
              <a:t>Source: </a:t>
            </a:r>
            <a:r>
              <a:rPr lang="en-GB" altLang="en-US" sz="900" i="1">
                <a:solidFill>
                  <a:srgbClr val="0000FF"/>
                </a:solidFill>
                <a:ea typeface="ＭＳ Ｐゴシック" pitchFamily="34" charset="-128"/>
              </a:rPr>
              <a:t> Saunois et al. 2020, ESSD</a:t>
            </a:r>
            <a:endParaRPr lang="en-AU" altLang="en-US" sz="900" i="1" dirty="0">
              <a:solidFill>
                <a:srgbClr val="0000FF"/>
              </a:solidFill>
              <a:ea typeface="ＭＳ Ｐゴシック" pitchFamily="34" charset="-128"/>
            </a:endParaRPr>
          </a:p>
        </p:txBody>
      </p:sp>
      <p:grpSp>
        <p:nvGrpSpPr>
          <p:cNvPr id="10" name="Grouper 6">
            <a:extLst>
              <a:ext uri="{FF2B5EF4-FFF2-40B4-BE49-F238E27FC236}">
                <a16:creationId xmlns:a16="http://schemas.microsoft.com/office/drawing/2014/main" id="{DAF8D46F-42E5-094A-B371-FB00F00AEE2D}"/>
              </a:ext>
            </a:extLst>
          </p:cNvPr>
          <p:cNvGrpSpPr/>
          <p:nvPr/>
        </p:nvGrpSpPr>
        <p:grpSpPr>
          <a:xfrm>
            <a:off x="3822659" y="4540151"/>
            <a:ext cx="1365647" cy="612596"/>
            <a:chOff x="3572879" y="6053534"/>
            <a:chExt cx="1820862" cy="816795"/>
          </a:xfrm>
        </p:grpSpPr>
        <p:sp>
          <p:nvSpPr>
            <p:cNvPr id="11" name="Rounded Rectangle 10">
              <a:extLst>
                <a:ext uri="{FF2B5EF4-FFF2-40B4-BE49-F238E27FC236}">
                  <a16:creationId xmlns:a16="http://schemas.microsoft.com/office/drawing/2014/main" id="{443722B4-87EB-AE45-AC25-78DB67EA19DF}"/>
                </a:ext>
              </a:extLst>
            </p:cNvPr>
            <p:cNvSpPr/>
            <p:nvPr/>
          </p:nvSpPr>
          <p:spPr bwMode="auto">
            <a:xfrm>
              <a:off x="3655291" y="6127742"/>
              <a:ext cx="1669601" cy="673749"/>
            </a:xfrm>
            <a:prstGeom prst="roundRect">
              <a:avLst/>
            </a:prstGeom>
            <a:solidFill>
              <a:srgbClr val="79CB74"/>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endParaRPr lang="en-US"/>
            </a:p>
          </p:txBody>
        </p:sp>
        <p:sp>
          <p:nvSpPr>
            <p:cNvPr id="12" name="Rounded Rectangle 4">
              <a:extLst>
                <a:ext uri="{FF2B5EF4-FFF2-40B4-BE49-F238E27FC236}">
                  <a16:creationId xmlns:a16="http://schemas.microsoft.com/office/drawing/2014/main" id="{97C354CD-898D-C248-9E63-AAA809A413FD}"/>
                </a:ext>
              </a:extLst>
            </p:cNvPr>
            <p:cNvSpPr/>
            <p:nvPr/>
          </p:nvSpPr>
          <p:spPr bwMode="auto">
            <a:xfrm>
              <a:off x="3572879" y="6053534"/>
              <a:ext cx="1820862" cy="816795"/>
            </a:xfrm>
            <a:prstGeom prst="rect">
              <a:avLst/>
            </a:prstGeom>
            <a:noFill/>
            <a:ln>
              <a:noFill/>
            </a:ln>
            <a:effectLst/>
          </p:spPr>
          <p:txBody>
            <a:bodyPr lIns="51435" tIns="51435" rIns="51435" bIns="51435" spcCol="1270" anchor="ctr"/>
            <a:lstStyle/>
            <a:p>
              <a:pPr marL="0" marR="0" lvl="0" indent="0" algn="ctr" defTabSz="600075" eaLnBrk="1" fontAlgn="auto" latinLnBrk="0" hangingPunct="1">
                <a:lnSpc>
                  <a:spcPct val="90000"/>
                </a:lnSpc>
                <a:spcBef>
                  <a:spcPts val="0"/>
                </a:spcBef>
                <a:spcAft>
                  <a:spcPct val="35000"/>
                </a:spcAft>
                <a:buClrTx/>
                <a:buSzTx/>
                <a:buFontTx/>
                <a:buNone/>
                <a:tabLst/>
                <a:defRPr/>
              </a:pPr>
              <a:r>
                <a:rPr kumimoji="0" lang="en-US" sz="1350" b="0" i="0" u="none" strike="noStrike" kern="0" cap="none" spc="0" normalizeH="0" baseline="0" noProof="0" dirty="0">
                  <a:ln>
                    <a:noFill/>
                  </a:ln>
                  <a:solidFill>
                    <a:prstClr val="white"/>
                  </a:solidFill>
                  <a:effectLst/>
                  <a:uLnTx/>
                  <a:uFillTx/>
                  <a:latin typeface="Calibri"/>
                  <a:ea typeface="+mn-ea"/>
                  <a:cs typeface="+mn-cs"/>
                </a:rPr>
                <a:t>Biogeochemistry models &amp; data-driven methods</a:t>
              </a:r>
              <a:endParaRPr kumimoji="0" lang="fr-FR" sz="135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13" name="Picture 1">
            <a:extLst>
              <a:ext uri="{FF2B5EF4-FFF2-40B4-BE49-F238E27FC236}">
                <a16:creationId xmlns:a16="http://schemas.microsoft.com/office/drawing/2014/main" id="{FDBDBCC7-5F8C-3048-888B-5BE61909D4D6}"/>
              </a:ext>
            </a:extLst>
          </p:cNvPr>
          <p:cNvPicPr>
            <a:picLocks noChangeAspect="1"/>
          </p:cNvPicPr>
          <p:nvPr/>
        </p:nvPicPr>
        <p:blipFill>
          <a:blip r:embed="rId3"/>
          <a:stretch>
            <a:fillRect/>
          </a:stretch>
        </p:blipFill>
        <p:spPr>
          <a:xfrm>
            <a:off x="6809046" y="1305902"/>
            <a:ext cx="1409427" cy="1132769"/>
          </a:xfrm>
          <a:prstGeom prst="roundRect">
            <a:avLst>
              <a:gd name="adj" fmla="val 8594"/>
            </a:avLst>
          </a:prstGeom>
          <a:solidFill>
            <a:srgbClr val="FFFFFF">
              <a:shade val="85000"/>
            </a:srgbClr>
          </a:solidFill>
          <a:ln>
            <a:noFill/>
          </a:ln>
          <a:effectLst>
            <a:reflection blurRad="6350" stA="50000" endA="300" endPos="55000" dir="5400000" sy="-100000" algn="bl" rotWithShape="0"/>
          </a:effectLst>
        </p:spPr>
      </p:pic>
      <p:sp>
        <p:nvSpPr>
          <p:cNvPr id="14" name="Rectangle 13">
            <a:extLst>
              <a:ext uri="{FF2B5EF4-FFF2-40B4-BE49-F238E27FC236}">
                <a16:creationId xmlns:a16="http://schemas.microsoft.com/office/drawing/2014/main" id="{944EA3B5-3A94-8646-BDF3-936C8B6F78FF}"/>
              </a:ext>
            </a:extLst>
          </p:cNvPr>
          <p:cNvSpPr/>
          <p:nvPr/>
        </p:nvSpPr>
        <p:spPr>
          <a:xfrm>
            <a:off x="384561" y="1157640"/>
            <a:ext cx="5909164" cy="2400657"/>
          </a:xfrm>
          <a:prstGeom prst="rect">
            <a:avLst/>
          </a:prstGeom>
        </p:spPr>
        <p:txBody>
          <a:bodyPr wrap="square">
            <a:spAutoFit/>
          </a:bodyPr>
          <a:lstStyle/>
          <a:p>
            <a:pPr marL="214313" marR="0" lvl="0" indent="-214313" algn="just" defTabSz="914400" eaLnBrk="1" fontAlgn="auto" latinLnBrk="0" hangingPunct="1">
              <a:lnSpc>
                <a:spcPct val="100000"/>
              </a:lnSpc>
              <a:spcBef>
                <a:spcPts val="0"/>
              </a:spcBef>
              <a:spcAft>
                <a:spcPts val="0"/>
              </a:spcAft>
              <a:buClrTx/>
              <a:buSzTx/>
              <a:buFont typeface="Arial"/>
              <a:buChar char="•"/>
              <a:tabLst/>
              <a:defRPr/>
            </a:pPr>
            <a:r>
              <a:rPr kumimoji="0" lang="en-US" sz="1500" b="0" i="0" u="none" strike="noStrike" kern="0" cap="none" spc="0" normalizeH="0" baseline="0" noProof="0" dirty="0">
                <a:ln>
                  <a:noFill/>
                </a:ln>
                <a:solidFill>
                  <a:srgbClr val="000000"/>
                </a:solidFill>
                <a:effectLst/>
                <a:uLnTx/>
                <a:uFillTx/>
              </a:rPr>
              <a:t>Wetlands are the largest natural global CH</a:t>
            </a:r>
            <a:r>
              <a:rPr kumimoji="0" lang="en-US" sz="1500" b="0" i="0" u="none" strike="noStrike" kern="0" cap="none" spc="0" normalizeH="0" baseline="-25000" noProof="0" dirty="0">
                <a:ln>
                  <a:noFill/>
                </a:ln>
                <a:solidFill>
                  <a:srgbClr val="000000"/>
                </a:solidFill>
                <a:effectLst/>
                <a:uLnTx/>
                <a:uFillTx/>
              </a:rPr>
              <a:t>4</a:t>
            </a:r>
            <a:r>
              <a:rPr kumimoji="0" lang="en-US" sz="1500" b="0" i="0" u="none" strike="noStrike" kern="0" cap="none" spc="0" normalizeH="0" baseline="0" noProof="0" dirty="0">
                <a:ln>
                  <a:noFill/>
                </a:ln>
                <a:solidFill>
                  <a:srgbClr val="000000"/>
                </a:solidFill>
                <a:effectLst/>
                <a:uLnTx/>
                <a:uFillTx/>
              </a:rPr>
              <a:t> source</a:t>
            </a:r>
          </a:p>
          <a:p>
            <a:pPr marL="214313" marR="0" lvl="0" indent="-214313" algn="just" defTabSz="914400" eaLnBrk="1" fontAlgn="auto" latinLnBrk="0" hangingPunct="1">
              <a:lnSpc>
                <a:spcPct val="100000"/>
              </a:lnSpc>
              <a:spcBef>
                <a:spcPts val="0"/>
              </a:spcBef>
              <a:spcAft>
                <a:spcPts val="0"/>
              </a:spcAft>
              <a:buClrTx/>
              <a:buSzTx/>
              <a:buFont typeface="Arial"/>
              <a:buChar char="•"/>
              <a:tabLst/>
              <a:defRPr/>
            </a:pPr>
            <a:endParaRPr kumimoji="0" lang="en-US" sz="1500" b="0" i="0" u="none" strike="noStrike" kern="0" cap="none" spc="0" normalizeH="0" baseline="0" noProof="0" dirty="0">
              <a:ln>
                <a:noFill/>
              </a:ln>
              <a:solidFill>
                <a:srgbClr val="000000"/>
              </a:solidFill>
              <a:effectLst/>
              <a:uLnTx/>
              <a:uFillTx/>
            </a:endParaRPr>
          </a:p>
          <a:p>
            <a:pPr marL="214313" indent="-214313" algn="just" defTabSz="914400">
              <a:buFont typeface="Arial"/>
              <a:buChar char="•"/>
            </a:pPr>
            <a:r>
              <a:rPr lang="en-US" sz="1500" kern="0" dirty="0">
                <a:solidFill>
                  <a:srgbClr val="000000"/>
                </a:solidFill>
              </a:rPr>
              <a:t>Vegetated wetland emissions are estimated using an ensemble of land-surface models constrained with remote-sensing based surface water and inventory based vegetated wetlands</a:t>
            </a:r>
          </a:p>
          <a:p>
            <a:pPr marL="214313" indent="-214313" algn="just" defTabSz="914400">
              <a:buFont typeface="Arial"/>
              <a:buChar char="•"/>
            </a:pPr>
            <a:endParaRPr kumimoji="0" lang="en-US" sz="1500" b="0" i="0" u="none" strike="noStrike" kern="0" cap="none" spc="0" normalizeH="0" baseline="0" noProof="0" dirty="0">
              <a:ln>
                <a:noFill/>
              </a:ln>
              <a:solidFill>
                <a:srgbClr val="000000"/>
              </a:solidFill>
              <a:effectLst/>
              <a:uLnTx/>
              <a:uFillTx/>
            </a:endParaRPr>
          </a:p>
          <a:p>
            <a:pPr marL="214313" marR="0" lvl="0" indent="-214313" algn="just" defTabSz="914400" eaLnBrk="1" fontAlgn="auto" latinLnBrk="0" hangingPunct="1">
              <a:lnSpc>
                <a:spcPct val="100000"/>
              </a:lnSpc>
              <a:spcBef>
                <a:spcPts val="0"/>
              </a:spcBef>
              <a:spcAft>
                <a:spcPts val="0"/>
              </a:spcAft>
              <a:buClrTx/>
              <a:buSzTx/>
              <a:buFont typeface="Arial"/>
              <a:buChar char="•"/>
              <a:tabLst/>
              <a:defRPr/>
            </a:pPr>
            <a:r>
              <a:rPr kumimoji="0" lang="en-US" sz="1500" b="0" i="0" u="none" strike="noStrike" kern="0" cap="none" spc="0" normalizeH="0" baseline="0" noProof="0" dirty="0">
                <a:ln>
                  <a:noFill/>
                </a:ln>
                <a:solidFill>
                  <a:prstClr val="black"/>
                </a:solidFill>
                <a:effectLst/>
                <a:uLnTx/>
                <a:uFillTx/>
              </a:rPr>
              <a:t>The resulting global flux range for natural wetland emissions is 102–182 TgCH</a:t>
            </a:r>
            <a:r>
              <a:rPr kumimoji="0" lang="en-US" sz="1500" b="0" i="0" u="none" strike="noStrike" kern="0" cap="none" spc="0" normalizeH="0" baseline="-25000" noProof="0" dirty="0">
                <a:ln>
                  <a:noFill/>
                </a:ln>
                <a:solidFill>
                  <a:prstClr val="black"/>
                </a:solidFill>
                <a:effectLst/>
                <a:uLnTx/>
                <a:uFillTx/>
              </a:rPr>
              <a:t>4</a:t>
            </a:r>
            <a:r>
              <a:rPr kumimoji="0" lang="en-US" sz="1500" b="0" i="0" u="none" strike="noStrike" kern="0" cap="none" spc="0" normalizeH="0" baseline="0" noProof="0" dirty="0">
                <a:ln>
                  <a:noFill/>
                </a:ln>
                <a:solidFill>
                  <a:prstClr val="black"/>
                </a:solidFill>
                <a:effectLst/>
                <a:uLnTx/>
                <a:uFillTx/>
              </a:rPr>
              <a:t>/</a:t>
            </a:r>
            <a:r>
              <a:rPr kumimoji="0" lang="en-US" sz="1500" b="0" i="0" u="none" strike="noStrike" kern="0" cap="none" spc="0" normalizeH="0" baseline="0" noProof="0" dirty="0" err="1">
                <a:ln>
                  <a:noFill/>
                </a:ln>
                <a:solidFill>
                  <a:prstClr val="black"/>
                </a:solidFill>
                <a:effectLst/>
                <a:uLnTx/>
                <a:uFillTx/>
              </a:rPr>
              <a:t>yr</a:t>
            </a:r>
            <a:r>
              <a:rPr kumimoji="0" lang="en-US" sz="1500" b="0" i="0" u="none" strike="noStrike" kern="0" cap="none" spc="0" normalizeH="0" baseline="0" noProof="0" dirty="0">
                <a:ln>
                  <a:noFill/>
                </a:ln>
                <a:solidFill>
                  <a:prstClr val="black"/>
                </a:solidFill>
                <a:effectLst/>
                <a:uLnTx/>
                <a:uFillTx/>
              </a:rPr>
              <a:t>  for the decade of 2008–2017, with an average of 149 TgCH4/yr.</a:t>
            </a:r>
          </a:p>
          <a:p>
            <a:pPr marL="214313" marR="0" lvl="0" indent="-214313" algn="just" defTabSz="914400" eaLnBrk="1" fontAlgn="auto" latinLnBrk="0" hangingPunct="1">
              <a:lnSpc>
                <a:spcPct val="100000"/>
              </a:lnSpc>
              <a:spcBef>
                <a:spcPts val="0"/>
              </a:spcBef>
              <a:spcAft>
                <a:spcPts val="0"/>
              </a:spcAft>
              <a:buClrTx/>
              <a:buSzTx/>
              <a:buFont typeface="Arial"/>
              <a:buChar char="•"/>
              <a:tabLst/>
              <a:defRPr/>
            </a:pPr>
            <a:endParaRPr kumimoji="0" lang="en-US" sz="1500" b="0" i="0" u="none" strike="noStrike" kern="0" cap="none" spc="0" normalizeH="0" baseline="0" noProof="0" dirty="0">
              <a:ln>
                <a:noFill/>
              </a:ln>
              <a:solidFill>
                <a:srgbClr val="000000"/>
              </a:solidFill>
              <a:effectLst/>
              <a:uLnTx/>
              <a:uFillTx/>
            </a:endParaRPr>
          </a:p>
        </p:txBody>
      </p:sp>
      <p:sp>
        <p:nvSpPr>
          <p:cNvPr id="15" name="Title 1">
            <a:extLst>
              <a:ext uri="{FF2B5EF4-FFF2-40B4-BE49-F238E27FC236}">
                <a16:creationId xmlns:a16="http://schemas.microsoft.com/office/drawing/2014/main" id="{F56838FD-6A54-DE43-A4FB-B9F529E9DA49}"/>
              </a:ext>
            </a:extLst>
          </p:cNvPr>
          <p:cNvSpPr txBox="1">
            <a:spLocks/>
          </p:cNvSpPr>
          <p:nvPr/>
        </p:nvSpPr>
        <p:spPr>
          <a:xfrm>
            <a:off x="1523569" y="-28581"/>
            <a:ext cx="5137213" cy="587987"/>
          </a:xfrm>
          <a:prstGeom prst="rect">
            <a:avLst/>
          </a:prstGeom>
        </p:spPr>
        <p:txBody>
          <a:bodyPr vert="horz" lIns="91440" tIns="45720" rIns="91440" bIns="45720" rtlCol="0" anchor="ctr">
            <a:normAutofit/>
          </a:bodyPr>
          <a:lstStyle>
            <a:lvl1pPr algn="l" defTabSz="342900" rtl="0" eaLnBrk="1" latinLnBrk="0" hangingPunct="1">
              <a:spcBef>
                <a:spcPct val="0"/>
              </a:spcBef>
              <a:buNone/>
              <a:defRPr sz="1800" b="0" kern="1200">
                <a:solidFill>
                  <a:srgbClr val="4C9BDB"/>
                </a:solidFill>
                <a:latin typeface="Calibri"/>
                <a:ea typeface="+mj-ea"/>
                <a:cs typeface="Calibri"/>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4A7ABA"/>
                </a:solidFill>
                <a:effectLst/>
                <a:uLnTx/>
                <a:uFillTx/>
                <a:latin typeface="Calibri"/>
                <a:ea typeface="+mj-ea"/>
                <a:cs typeface="Calibri"/>
              </a:rPr>
              <a:t>Wetland methane emissions</a:t>
            </a:r>
            <a:endParaRPr kumimoji="0" lang="fr-FR" sz="2400" b="0" i="0" u="none" strike="noStrike" kern="1200" cap="none" spc="0" normalizeH="0" baseline="0" noProof="0" dirty="0">
              <a:ln>
                <a:noFill/>
              </a:ln>
              <a:solidFill>
                <a:srgbClr val="4A7ABA"/>
              </a:solidFill>
              <a:effectLst/>
              <a:uLnTx/>
              <a:uFillTx/>
              <a:latin typeface="Calibri"/>
              <a:ea typeface="+mj-ea"/>
              <a:cs typeface="Calibri"/>
            </a:endParaRPr>
          </a:p>
        </p:txBody>
      </p:sp>
      <p:sp>
        <p:nvSpPr>
          <p:cNvPr id="16" name="Rectangle à coins arrondis 15">
            <a:extLst>
              <a:ext uri="{FF2B5EF4-FFF2-40B4-BE49-F238E27FC236}">
                <a16:creationId xmlns:a16="http://schemas.microsoft.com/office/drawing/2014/main" id="{B2E2CC2F-BF15-0949-BBAA-5FE3F736BDE2}"/>
              </a:ext>
            </a:extLst>
          </p:cNvPr>
          <p:cNvSpPr/>
          <p:nvPr/>
        </p:nvSpPr>
        <p:spPr>
          <a:xfrm>
            <a:off x="6758988" y="47697"/>
            <a:ext cx="1481295" cy="493578"/>
          </a:xfrm>
          <a:prstGeom prst="roundRect">
            <a:avLst/>
          </a:prstGeom>
          <a:no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fr-FR" sz="1200" dirty="0" err="1">
                <a:solidFill>
                  <a:schemeClr val="tx1"/>
                </a:solidFill>
                <a:latin typeface="Calibri"/>
                <a:cs typeface="Calibri"/>
              </a:rPr>
              <a:t>Bottom</a:t>
            </a:r>
            <a:r>
              <a:rPr lang="fr-FR" sz="1200" dirty="0">
                <a:solidFill>
                  <a:schemeClr val="tx1"/>
                </a:solidFill>
                <a:latin typeface="Calibri"/>
                <a:cs typeface="Calibri"/>
              </a:rPr>
              <a:t>-up </a:t>
            </a:r>
          </a:p>
          <a:p>
            <a:pPr algn="ctr"/>
            <a:r>
              <a:rPr lang="fr-FR" sz="1200" dirty="0">
                <a:solidFill>
                  <a:schemeClr val="tx1"/>
                </a:solidFill>
                <a:latin typeface="Calibri"/>
                <a:cs typeface="Calibri"/>
              </a:rPr>
              <a:t>budget</a:t>
            </a:r>
          </a:p>
        </p:txBody>
      </p:sp>
    </p:spTree>
    <p:extLst>
      <p:ext uri="{BB962C8B-B14F-4D97-AF65-F5344CB8AC3E}">
        <p14:creationId xmlns:p14="http://schemas.microsoft.com/office/powerpoint/2010/main" val="341573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4ED4CCA-70EB-5C49-A8F5-1C5F7FA26AE9}"/>
              </a:ext>
            </a:extLst>
          </p:cNvPr>
          <p:cNvSpPr>
            <a:spLocks noGrp="1"/>
          </p:cNvSpPr>
          <p:nvPr>
            <p:ph type="title"/>
          </p:nvPr>
        </p:nvSpPr>
        <p:spPr>
          <a:xfrm>
            <a:off x="1386090" y="38715"/>
            <a:ext cx="7287891" cy="380137"/>
          </a:xfrm>
        </p:spPr>
        <p:txBody>
          <a:bodyPr>
            <a:noAutofit/>
          </a:bodyPr>
          <a:lstStyle/>
          <a:p>
            <a:r>
              <a:rPr lang="en-US" sz="2000" b="0" dirty="0">
                <a:solidFill>
                  <a:srgbClr val="4A7ABA"/>
                </a:solidFill>
              </a:rPr>
              <a:t>Acknowledgements</a:t>
            </a:r>
          </a:p>
        </p:txBody>
      </p:sp>
      <p:sp>
        <p:nvSpPr>
          <p:cNvPr id="7" name="Text Placeholder 6">
            <a:extLst>
              <a:ext uri="{FF2B5EF4-FFF2-40B4-BE49-F238E27FC236}">
                <a16:creationId xmlns:a16="http://schemas.microsoft.com/office/drawing/2014/main" id="{962F28F8-99B4-1642-9308-ADFBD322E801}"/>
              </a:ext>
            </a:extLst>
          </p:cNvPr>
          <p:cNvSpPr txBox="1">
            <a:spLocks/>
          </p:cNvSpPr>
          <p:nvPr/>
        </p:nvSpPr>
        <p:spPr>
          <a:xfrm>
            <a:off x="333287" y="716997"/>
            <a:ext cx="8340694" cy="414338"/>
          </a:xfrm>
          <a:prstGeom prst="rect">
            <a:avLst/>
          </a:prstGeom>
        </p:spPr>
        <p:txBody>
          <a:bodyPr vert="horz" lIns="91440" tIns="45720" rIns="91440" bIns="45720" rtlCol="0">
            <a:normAutofit fontScale="55000" lnSpcReduction="20000"/>
          </a:bodyPr>
          <a:lstStyle>
            <a:lvl1pPr marL="257175" indent="-257175" algn="l" defTabSz="342900" rtl="0" eaLnBrk="1" latinLnBrk="0" hangingPunct="1">
              <a:spcBef>
                <a:spcPct val="20000"/>
              </a:spcBef>
              <a:buFont typeface="Arial"/>
              <a:buChar char="•"/>
              <a:defRPr sz="2400" kern="1200">
                <a:solidFill>
                  <a:srgbClr val="4C9BDB"/>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rgbClr val="4C9BDB"/>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rgbClr val="4C9BDB"/>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rgbClr val="4C9BDB"/>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rgbClr val="4C9BDB"/>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buFont typeface="Arial"/>
              <a:buNone/>
            </a:pPr>
            <a:r>
              <a:rPr lang="en-US" dirty="0">
                <a:solidFill>
                  <a:srgbClr val="000000"/>
                </a:solidFill>
              </a:rPr>
              <a:t>The work presented here has been possible thanks to the enormous observational and modeling efforts of the institutions and networks below</a:t>
            </a:r>
            <a:endParaRPr lang="en-AU" dirty="0">
              <a:solidFill>
                <a:srgbClr val="000000"/>
              </a:solidFill>
            </a:endParaRPr>
          </a:p>
        </p:txBody>
      </p:sp>
      <p:sp>
        <p:nvSpPr>
          <p:cNvPr id="8" name="Text Placeholder 6">
            <a:extLst>
              <a:ext uri="{FF2B5EF4-FFF2-40B4-BE49-F238E27FC236}">
                <a16:creationId xmlns:a16="http://schemas.microsoft.com/office/drawing/2014/main" id="{B64F6932-2C1D-0349-B1B9-6156568BE3E0}"/>
              </a:ext>
            </a:extLst>
          </p:cNvPr>
          <p:cNvSpPr txBox="1">
            <a:spLocks/>
          </p:cNvSpPr>
          <p:nvPr/>
        </p:nvSpPr>
        <p:spPr>
          <a:xfrm>
            <a:off x="1272779" y="4812630"/>
            <a:ext cx="6574631" cy="414338"/>
          </a:xfrm>
          <a:prstGeom prst="rect">
            <a:avLst/>
          </a:prstGeom>
        </p:spPr>
        <p:txBody>
          <a:bodyPr vert="horz" lIns="68580" tIns="34290" rIns="68580" bIns="34290" rtlCol="0">
            <a:normAutofit/>
          </a:bodyPr>
          <a:lstStyle>
            <a:lvl1pPr marL="342900" indent="-342900" algn="l" defTabSz="457200" rtl="0" eaLnBrk="1" latinLnBrk="0" hangingPunct="1">
              <a:spcBef>
                <a:spcPct val="20000"/>
              </a:spcBef>
              <a:buFont typeface="Arial"/>
              <a:buChar char="•"/>
              <a:defRPr sz="3200" kern="1200">
                <a:solidFill>
                  <a:srgbClr val="4C9BDB"/>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4C9BDB"/>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4C9BDB"/>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4C9BDB"/>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4C9BDB"/>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350" dirty="0">
                <a:solidFill>
                  <a:srgbClr val="4A7ABA"/>
                </a:solidFill>
              </a:rPr>
              <a:t>Full references provided in </a:t>
            </a:r>
            <a:r>
              <a:rPr lang="en-US" sz="1350" dirty="0">
                <a:solidFill>
                  <a:srgbClr val="0000FF"/>
                </a:solidFill>
              </a:rPr>
              <a:t>Saunois et al. 2020, ESSD</a:t>
            </a:r>
          </a:p>
        </p:txBody>
      </p:sp>
      <p:sp>
        <p:nvSpPr>
          <p:cNvPr id="9" name="Rectangle 8">
            <a:extLst>
              <a:ext uri="{FF2B5EF4-FFF2-40B4-BE49-F238E27FC236}">
                <a16:creationId xmlns:a16="http://schemas.microsoft.com/office/drawing/2014/main" id="{1C673C93-9120-F641-B832-25C59C61C437}"/>
              </a:ext>
            </a:extLst>
          </p:cNvPr>
          <p:cNvSpPr/>
          <p:nvPr/>
        </p:nvSpPr>
        <p:spPr>
          <a:xfrm>
            <a:off x="860433" y="1143171"/>
            <a:ext cx="3643201" cy="3785652"/>
          </a:xfrm>
          <a:prstGeom prst="rect">
            <a:avLst/>
          </a:prstGeom>
        </p:spPr>
        <p:txBody>
          <a:bodyPr wrap="square">
            <a:spAutoFit/>
          </a:bodyPr>
          <a:lstStyle/>
          <a:p>
            <a:pPr>
              <a:defRPr/>
            </a:pPr>
            <a:r>
              <a:rPr lang="en-US" sz="1050" b="1" dirty="0">
                <a:solidFill>
                  <a:srgbClr val="000000"/>
                </a:solidFill>
              </a:rPr>
              <a:t>Atmospheric CH</a:t>
            </a:r>
            <a:r>
              <a:rPr lang="en-US" sz="1050" b="1" baseline="-25000" dirty="0">
                <a:solidFill>
                  <a:srgbClr val="000000"/>
                </a:solidFill>
              </a:rPr>
              <a:t>4</a:t>
            </a:r>
            <a:r>
              <a:rPr lang="en-US" sz="1050" b="1" dirty="0">
                <a:solidFill>
                  <a:srgbClr val="000000"/>
                </a:solidFill>
              </a:rPr>
              <a:t> datasets </a:t>
            </a:r>
            <a:endParaRPr lang="en-AU" sz="1050" dirty="0">
              <a:solidFill>
                <a:srgbClr val="000000"/>
              </a:solidFill>
            </a:endParaRPr>
          </a:p>
          <a:p>
            <a:pPr marL="214313" indent="-214313">
              <a:buFont typeface="Arial"/>
              <a:buChar char="•"/>
              <a:defRPr/>
            </a:pPr>
            <a:r>
              <a:rPr lang="en-US" sz="1050" dirty="0">
                <a:solidFill>
                  <a:srgbClr val="000000"/>
                </a:solidFill>
              </a:rPr>
              <a:t>NOAA/ESRL </a:t>
            </a:r>
            <a:r>
              <a:rPr lang="en-US" sz="900" dirty="0">
                <a:solidFill>
                  <a:srgbClr val="000000"/>
                </a:solidFill>
              </a:rPr>
              <a:t>(</a:t>
            </a:r>
            <a:r>
              <a:rPr lang="en-US" sz="900" dirty="0" err="1">
                <a:solidFill>
                  <a:srgbClr val="000000"/>
                </a:solidFill>
              </a:rPr>
              <a:t>Dlugokencky</a:t>
            </a:r>
            <a:r>
              <a:rPr lang="en-US" sz="900" dirty="0">
                <a:solidFill>
                  <a:srgbClr val="000000"/>
                </a:solidFill>
              </a:rPr>
              <a:t> et al., 2011) </a:t>
            </a:r>
            <a:endParaRPr lang="en-AU" sz="900" dirty="0">
              <a:solidFill>
                <a:srgbClr val="000000"/>
              </a:solidFill>
            </a:endParaRPr>
          </a:p>
          <a:p>
            <a:pPr marL="214313" indent="-214313">
              <a:buFont typeface="Arial"/>
              <a:buChar char="•"/>
              <a:defRPr/>
            </a:pPr>
            <a:r>
              <a:rPr lang="en-US" sz="1050" dirty="0">
                <a:solidFill>
                  <a:srgbClr val="000000"/>
                </a:solidFill>
              </a:rPr>
              <a:t>AGAGE </a:t>
            </a:r>
            <a:r>
              <a:rPr lang="en-US" sz="900" dirty="0">
                <a:solidFill>
                  <a:srgbClr val="000000"/>
                </a:solidFill>
              </a:rPr>
              <a:t>(Rigby et al., 2008) </a:t>
            </a:r>
            <a:endParaRPr lang="en-AU" sz="900" dirty="0">
              <a:solidFill>
                <a:srgbClr val="000000"/>
              </a:solidFill>
            </a:endParaRPr>
          </a:p>
          <a:p>
            <a:pPr marL="214313" indent="-214313">
              <a:buFont typeface="Arial"/>
              <a:buChar char="•"/>
              <a:defRPr/>
            </a:pPr>
            <a:r>
              <a:rPr lang="en-US" sz="1050" dirty="0">
                <a:solidFill>
                  <a:srgbClr val="000000"/>
                </a:solidFill>
              </a:rPr>
              <a:t>CSIRO </a:t>
            </a:r>
            <a:r>
              <a:rPr lang="en-US" sz="900" dirty="0">
                <a:solidFill>
                  <a:srgbClr val="000000"/>
                </a:solidFill>
              </a:rPr>
              <a:t>(</a:t>
            </a:r>
            <a:r>
              <a:rPr lang="en-US" sz="900" dirty="0" err="1">
                <a:solidFill>
                  <a:srgbClr val="000000"/>
                </a:solidFill>
              </a:rPr>
              <a:t>Francey</a:t>
            </a:r>
            <a:r>
              <a:rPr lang="en-US" sz="900" dirty="0">
                <a:solidFill>
                  <a:srgbClr val="000000"/>
                </a:solidFill>
              </a:rPr>
              <a:t> et al., 1999) </a:t>
            </a:r>
            <a:endParaRPr lang="en-AU" sz="900" dirty="0">
              <a:solidFill>
                <a:srgbClr val="000000"/>
              </a:solidFill>
            </a:endParaRPr>
          </a:p>
          <a:p>
            <a:pPr marL="214313" indent="-214313">
              <a:buFont typeface="Arial"/>
              <a:buChar char="•"/>
              <a:defRPr/>
            </a:pPr>
            <a:r>
              <a:rPr lang="en-US" sz="1050" dirty="0">
                <a:solidFill>
                  <a:srgbClr val="000000"/>
                </a:solidFill>
              </a:rPr>
              <a:t>UCI </a:t>
            </a:r>
            <a:r>
              <a:rPr lang="en-US" sz="900" dirty="0">
                <a:solidFill>
                  <a:srgbClr val="000000"/>
                </a:solidFill>
              </a:rPr>
              <a:t>(Simpson et al., 2012) </a:t>
            </a:r>
            <a:endParaRPr lang="en-AU" sz="900" dirty="0">
              <a:solidFill>
                <a:srgbClr val="000000"/>
              </a:solidFill>
            </a:endParaRPr>
          </a:p>
          <a:p>
            <a:pPr>
              <a:defRPr/>
            </a:pPr>
            <a:r>
              <a:rPr lang="en-US" sz="1050" dirty="0">
                <a:solidFill>
                  <a:srgbClr val="000000"/>
                </a:solidFill>
              </a:rPr>
              <a:t> </a:t>
            </a:r>
            <a:endParaRPr lang="en-AU" sz="1050" dirty="0">
              <a:solidFill>
                <a:srgbClr val="000000"/>
              </a:solidFill>
            </a:endParaRPr>
          </a:p>
          <a:p>
            <a:pPr>
              <a:defRPr/>
            </a:pPr>
            <a:r>
              <a:rPr lang="en-US" sz="1050" b="1" dirty="0">
                <a:solidFill>
                  <a:srgbClr val="000000"/>
                </a:solidFill>
              </a:rPr>
              <a:t>Top-down atmospheric inversions</a:t>
            </a:r>
            <a:endParaRPr lang="en-AU" sz="1050" dirty="0">
              <a:solidFill>
                <a:srgbClr val="000000"/>
              </a:solidFill>
            </a:endParaRPr>
          </a:p>
          <a:p>
            <a:pPr marL="214313" indent="-214313">
              <a:buFont typeface="Arial"/>
              <a:buChar char="•"/>
              <a:defRPr/>
            </a:pPr>
            <a:r>
              <a:rPr lang="en-US" sz="1050" dirty="0" err="1">
                <a:solidFill>
                  <a:srgbClr val="000000"/>
                </a:solidFill>
              </a:rPr>
              <a:t>CarbonTracker</a:t>
            </a:r>
            <a:r>
              <a:rPr lang="en-US" sz="1050" dirty="0">
                <a:solidFill>
                  <a:srgbClr val="000000"/>
                </a:solidFill>
              </a:rPr>
              <a:t>-Europe CH</a:t>
            </a:r>
            <a:r>
              <a:rPr lang="en-US" sz="1050" baseline="-25000" dirty="0">
                <a:solidFill>
                  <a:srgbClr val="000000"/>
                </a:solidFill>
              </a:rPr>
              <a:t>4</a:t>
            </a:r>
            <a:r>
              <a:rPr lang="en-US" sz="1050" dirty="0">
                <a:solidFill>
                  <a:srgbClr val="000000"/>
                </a:solidFill>
              </a:rPr>
              <a:t> </a:t>
            </a:r>
            <a:r>
              <a:rPr lang="en-US" sz="900" dirty="0">
                <a:solidFill>
                  <a:srgbClr val="000000"/>
                </a:solidFill>
              </a:rPr>
              <a:t>(Tsuruta et al., 2017) </a:t>
            </a:r>
            <a:endParaRPr lang="en-AU" sz="900" dirty="0">
              <a:solidFill>
                <a:srgbClr val="000000"/>
              </a:solidFill>
            </a:endParaRPr>
          </a:p>
          <a:p>
            <a:pPr marL="214313" indent="-214313">
              <a:buFont typeface="Arial"/>
              <a:buChar char="•"/>
              <a:defRPr/>
            </a:pPr>
            <a:r>
              <a:rPr lang="en-US" sz="1050" dirty="0">
                <a:solidFill>
                  <a:srgbClr val="000000"/>
                </a:solidFill>
              </a:rPr>
              <a:t>GELCA </a:t>
            </a:r>
            <a:r>
              <a:rPr lang="en-US" sz="900" dirty="0">
                <a:solidFill>
                  <a:srgbClr val="000000"/>
                </a:solidFill>
              </a:rPr>
              <a:t>(Ishizawa et al., 2016)</a:t>
            </a:r>
          </a:p>
          <a:p>
            <a:pPr marL="214313" indent="-214313">
              <a:buFont typeface="Arial"/>
              <a:buChar char="•"/>
              <a:defRPr/>
            </a:pPr>
            <a:r>
              <a:rPr lang="en-US" sz="1050" dirty="0" err="1">
                <a:solidFill>
                  <a:srgbClr val="000000"/>
                </a:solidFill>
              </a:rPr>
              <a:t>LMDz</a:t>
            </a:r>
            <a:r>
              <a:rPr lang="en-US" sz="1050" dirty="0">
                <a:solidFill>
                  <a:srgbClr val="000000"/>
                </a:solidFill>
              </a:rPr>
              <a:t>-SACS- PYVAR </a:t>
            </a:r>
            <a:r>
              <a:rPr lang="en-US" sz="900" dirty="0">
                <a:solidFill>
                  <a:srgbClr val="000000"/>
                </a:solidFill>
              </a:rPr>
              <a:t>(Zheng et al., 2018a; 2018b;Yin et al., 2015) </a:t>
            </a:r>
            <a:endParaRPr lang="en-AU" sz="900" dirty="0">
              <a:solidFill>
                <a:srgbClr val="000000"/>
              </a:solidFill>
            </a:endParaRPr>
          </a:p>
          <a:p>
            <a:pPr marL="214313" indent="-214313">
              <a:buFont typeface="Arial"/>
              <a:buChar char="•"/>
              <a:defRPr/>
            </a:pPr>
            <a:r>
              <a:rPr lang="en-AU" sz="1050" dirty="0">
                <a:solidFill>
                  <a:srgbClr val="000000"/>
                </a:solidFill>
              </a:rPr>
              <a:t>MIROC4-ACTM </a:t>
            </a:r>
            <a:r>
              <a:rPr lang="en-AU" sz="900" dirty="0">
                <a:solidFill>
                  <a:srgbClr val="000000"/>
                </a:solidFill>
              </a:rPr>
              <a:t>(Patra et al., 2016; 2018)</a:t>
            </a:r>
          </a:p>
          <a:p>
            <a:pPr marL="214313" indent="-214313">
              <a:buFont typeface="Arial"/>
              <a:buChar char="•"/>
              <a:defRPr/>
            </a:pPr>
            <a:r>
              <a:rPr lang="en-US" sz="1050" dirty="0">
                <a:solidFill>
                  <a:srgbClr val="000000"/>
                </a:solidFill>
              </a:rPr>
              <a:t>NICAM-TM </a:t>
            </a:r>
            <a:r>
              <a:rPr lang="en-US" sz="900" dirty="0">
                <a:solidFill>
                  <a:srgbClr val="000000"/>
                </a:solidFill>
              </a:rPr>
              <a:t>(</a:t>
            </a:r>
            <a:r>
              <a:rPr lang="en-US" sz="900" dirty="0" err="1">
                <a:solidFill>
                  <a:srgbClr val="000000"/>
                </a:solidFill>
              </a:rPr>
              <a:t>Niwa</a:t>
            </a:r>
            <a:r>
              <a:rPr lang="en-US" sz="900" dirty="0">
                <a:solidFill>
                  <a:srgbClr val="000000"/>
                </a:solidFill>
              </a:rPr>
              <a:t> et al., 2017b;2017b)</a:t>
            </a:r>
          </a:p>
          <a:p>
            <a:pPr marL="214313" indent="-214313">
              <a:buFont typeface="Arial"/>
              <a:buChar char="•"/>
              <a:defRPr/>
            </a:pPr>
            <a:r>
              <a:rPr lang="en-US" sz="1050" dirty="0">
                <a:solidFill>
                  <a:srgbClr val="000000"/>
                </a:solidFill>
              </a:rPr>
              <a:t>TM5-4DVAR (</a:t>
            </a:r>
            <a:r>
              <a:rPr lang="en-US" sz="1050" dirty="0" err="1">
                <a:solidFill>
                  <a:srgbClr val="000000"/>
                </a:solidFill>
              </a:rPr>
              <a:t>Houweling</a:t>
            </a:r>
            <a:r>
              <a:rPr lang="en-US" sz="1050" dirty="0">
                <a:solidFill>
                  <a:srgbClr val="000000"/>
                </a:solidFill>
              </a:rPr>
              <a:t> et al., 2014) </a:t>
            </a:r>
            <a:endParaRPr lang="en-AU" sz="1050" dirty="0">
              <a:solidFill>
                <a:srgbClr val="000000"/>
              </a:solidFill>
            </a:endParaRPr>
          </a:p>
          <a:p>
            <a:pPr marL="214313" indent="-214313">
              <a:buFont typeface="Arial"/>
              <a:buChar char="•"/>
              <a:defRPr/>
            </a:pPr>
            <a:r>
              <a:rPr lang="en-AU" sz="1050" dirty="0">
                <a:solidFill>
                  <a:srgbClr val="000000"/>
                </a:solidFill>
              </a:rPr>
              <a:t>NIES-TM- </a:t>
            </a:r>
            <a:r>
              <a:rPr lang="en-AU" sz="1050" dirty="0" err="1">
                <a:solidFill>
                  <a:srgbClr val="000000"/>
                </a:solidFill>
              </a:rPr>
              <a:t>Flexpart</a:t>
            </a:r>
            <a:r>
              <a:rPr lang="en-AU" sz="1050" dirty="0">
                <a:solidFill>
                  <a:srgbClr val="000000"/>
                </a:solidFill>
              </a:rPr>
              <a:t> </a:t>
            </a:r>
            <a:r>
              <a:rPr lang="en-AU" sz="900" dirty="0">
                <a:solidFill>
                  <a:srgbClr val="000000"/>
                </a:solidFill>
              </a:rPr>
              <a:t>(</a:t>
            </a:r>
            <a:r>
              <a:rPr lang="en-AU" sz="900" dirty="0" err="1">
                <a:solidFill>
                  <a:srgbClr val="000000"/>
                </a:solidFill>
              </a:rPr>
              <a:t>Maksyutov</a:t>
            </a:r>
            <a:r>
              <a:rPr lang="en-AU" sz="900" dirty="0">
                <a:solidFill>
                  <a:srgbClr val="000000"/>
                </a:solidFill>
              </a:rPr>
              <a:t> et al., 2020; Wang et al., 2019a)</a:t>
            </a:r>
          </a:p>
          <a:p>
            <a:pPr marL="214313" indent="-214313">
              <a:buFont typeface="Arial"/>
              <a:buChar char="•"/>
              <a:defRPr/>
            </a:pPr>
            <a:r>
              <a:rPr lang="en-AU" sz="1050" dirty="0">
                <a:solidFill>
                  <a:srgbClr val="000000"/>
                </a:solidFill>
              </a:rPr>
              <a:t>TM5-CAMS </a:t>
            </a:r>
            <a:r>
              <a:rPr lang="en-AU" sz="900" dirty="0">
                <a:solidFill>
                  <a:srgbClr val="000000"/>
                </a:solidFill>
              </a:rPr>
              <a:t>(Pandey et al., 2016; </a:t>
            </a:r>
            <a:r>
              <a:rPr lang="en-AU" sz="900" dirty="0" err="1">
                <a:solidFill>
                  <a:srgbClr val="000000"/>
                </a:solidFill>
              </a:rPr>
              <a:t>Segers</a:t>
            </a:r>
            <a:r>
              <a:rPr lang="en-AU" sz="900" dirty="0">
                <a:solidFill>
                  <a:srgbClr val="000000"/>
                </a:solidFill>
              </a:rPr>
              <a:t> and </a:t>
            </a:r>
            <a:r>
              <a:rPr lang="en-AU" sz="900" dirty="0" err="1">
                <a:solidFill>
                  <a:srgbClr val="000000"/>
                </a:solidFill>
              </a:rPr>
              <a:t>Houwelling</a:t>
            </a:r>
            <a:r>
              <a:rPr lang="en-AU" sz="900" dirty="0">
                <a:solidFill>
                  <a:srgbClr val="000000"/>
                </a:solidFill>
              </a:rPr>
              <a:t>, 2018) </a:t>
            </a:r>
          </a:p>
          <a:p>
            <a:pPr marL="214313" indent="-214313">
              <a:buFont typeface="Arial"/>
              <a:buChar char="•"/>
              <a:defRPr/>
            </a:pPr>
            <a:r>
              <a:rPr lang="en-US" sz="1050" dirty="0">
                <a:solidFill>
                  <a:srgbClr val="000000"/>
                </a:solidFill>
              </a:rPr>
              <a:t>TM5-4DVAR </a:t>
            </a:r>
            <a:r>
              <a:rPr lang="en-US" sz="900" dirty="0">
                <a:solidFill>
                  <a:srgbClr val="000000"/>
                </a:solidFill>
              </a:rPr>
              <a:t>(Bergamaschi et al., 2013;2018) </a:t>
            </a:r>
            <a:endParaRPr lang="en-AU" sz="900" dirty="0">
              <a:solidFill>
                <a:srgbClr val="000000"/>
              </a:solidFill>
            </a:endParaRPr>
          </a:p>
          <a:p>
            <a:pPr marL="214313" indent="-214313">
              <a:buFont typeface="Arial"/>
              <a:buChar char="•"/>
              <a:defRPr/>
            </a:pPr>
            <a:endParaRPr lang="en-US" sz="1050" dirty="0">
              <a:solidFill>
                <a:srgbClr val="000000"/>
              </a:solidFill>
            </a:endParaRPr>
          </a:p>
          <a:p>
            <a:pPr>
              <a:defRPr/>
            </a:pPr>
            <a:r>
              <a:rPr lang="en-US" sz="1050" b="1" dirty="0">
                <a:solidFill>
                  <a:srgbClr val="000000"/>
                </a:solidFill>
              </a:rPr>
              <a:t>Bottom-up modeling</a:t>
            </a:r>
          </a:p>
          <a:p>
            <a:pPr marL="214313" indent="-214313">
              <a:buFont typeface="Arial"/>
              <a:buChar char="•"/>
              <a:defRPr/>
            </a:pPr>
            <a:r>
              <a:rPr lang="en-US" sz="1050" dirty="0">
                <a:solidFill>
                  <a:srgbClr val="000000"/>
                </a:solidFill>
              </a:rPr>
              <a:t>Description of models contributing to the Chemistry Climate Model Initiative (CCMI) </a:t>
            </a:r>
            <a:r>
              <a:rPr lang="en-US" sz="900" dirty="0">
                <a:solidFill>
                  <a:srgbClr val="000000"/>
                </a:solidFill>
              </a:rPr>
              <a:t>(Morgenstern et al., 2017)</a:t>
            </a:r>
            <a:endParaRPr lang="en-US" sz="1050" dirty="0">
              <a:solidFill>
                <a:srgbClr val="000000"/>
              </a:solidFill>
            </a:endParaRPr>
          </a:p>
          <a:p>
            <a:pPr marL="214313" indent="-214313">
              <a:buFont typeface="Arial"/>
              <a:buChar char="•"/>
              <a:defRPr/>
            </a:pPr>
            <a:r>
              <a:rPr lang="en-US" sz="1050" dirty="0">
                <a:solidFill>
                  <a:srgbClr val="000000"/>
                </a:solidFill>
              </a:rPr>
              <a:t>Description of OH fields from CCMI </a:t>
            </a:r>
            <a:r>
              <a:rPr lang="en-US" sz="900" dirty="0">
                <a:solidFill>
                  <a:srgbClr val="000000"/>
                </a:solidFill>
              </a:rPr>
              <a:t>(Zhao et al., 2019)</a:t>
            </a:r>
            <a:endParaRPr lang="en-AU" sz="900" dirty="0">
              <a:solidFill>
                <a:srgbClr val="000000"/>
              </a:solidFill>
            </a:endParaRPr>
          </a:p>
          <a:p>
            <a:pPr marL="214313" indent="-214313">
              <a:buFont typeface="Arial"/>
              <a:buChar char="•"/>
              <a:defRPr/>
            </a:pPr>
            <a:endParaRPr lang="en-AU" sz="1050" dirty="0">
              <a:solidFill>
                <a:srgbClr val="000000"/>
              </a:solidFill>
            </a:endParaRPr>
          </a:p>
        </p:txBody>
      </p:sp>
      <p:sp>
        <p:nvSpPr>
          <p:cNvPr id="10" name="Rectangle 9">
            <a:extLst>
              <a:ext uri="{FF2B5EF4-FFF2-40B4-BE49-F238E27FC236}">
                <a16:creationId xmlns:a16="http://schemas.microsoft.com/office/drawing/2014/main" id="{978F2D3C-115A-7640-9C7D-1D3D976A8EDF}"/>
              </a:ext>
            </a:extLst>
          </p:cNvPr>
          <p:cNvSpPr/>
          <p:nvPr/>
        </p:nvSpPr>
        <p:spPr>
          <a:xfrm>
            <a:off x="4856158" y="1067615"/>
            <a:ext cx="3267075" cy="3808735"/>
          </a:xfrm>
          <a:prstGeom prst="rect">
            <a:avLst/>
          </a:prstGeom>
        </p:spPr>
        <p:txBody>
          <a:bodyPr>
            <a:spAutoFit/>
          </a:bodyPr>
          <a:lstStyle/>
          <a:p>
            <a:pPr>
              <a:defRPr/>
            </a:pPr>
            <a:r>
              <a:rPr lang="en-US" sz="1050" b="1" dirty="0">
                <a:solidFill>
                  <a:srgbClr val="000000"/>
                </a:solidFill>
              </a:rPr>
              <a:t>Bottom-up studies data and modeling</a:t>
            </a:r>
            <a:endParaRPr lang="en-AU" sz="1050" dirty="0">
              <a:solidFill>
                <a:srgbClr val="000000"/>
              </a:solidFill>
            </a:endParaRPr>
          </a:p>
          <a:p>
            <a:pPr marL="214313" indent="-214313">
              <a:buFont typeface="Arial"/>
              <a:buChar char="•"/>
              <a:defRPr/>
            </a:pPr>
            <a:r>
              <a:rPr lang="en-US" sz="1050" dirty="0">
                <a:solidFill>
                  <a:srgbClr val="000000"/>
                </a:solidFill>
              </a:rPr>
              <a:t>CLASS-CTEM </a:t>
            </a:r>
            <a:r>
              <a:rPr lang="en-US" sz="900" dirty="0">
                <a:solidFill>
                  <a:srgbClr val="000000"/>
                </a:solidFill>
              </a:rPr>
              <a:t>(Arora et al. 2018; Melton and Arora, 2016)</a:t>
            </a:r>
          </a:p>
          <a:p>
            <a:pPr marL="214313" indent="-214313">
              <a:buFont typeface="Arial"/>
              <a:buChar char="•"/>
              <a:defRPr/>
            </a:pPr>
            <a:r>
              <a:rPr lang="en-US" sz="1050" dirty="0">
                <a:solidFill>
                  <a:srgbClr val="000000"/>
                </a:solidFill>
              </a:rPr>
              <a:t>DLEM </a:t>
            </a:r>
            <a:r>
              <a:rPr lang="en-US" sz="900" dirty="0">
                <a:solidFill>
                  <a:srgbClr val="000000"/>
                </a:solidFill>
              </a:rPr>
              <a:t>(</a:t>
            </a:r>
            <a:r>
              <a:rPr lang="en-US" sz="900" dirty="0" err="1">
                <a:solidFill>
                  <a:srgbClr val="000000"/>
                </a:solidFill>
              </a:rPr>
              <a:t>Tian</a:t>
            </a:r>
            <a:r>
              <a:rPr lang="en-US" sz="900" dirty="0">
                <a:solidFill>
                  <a:srgbClr val="000000"/>
                </a:solidFill>
              </a:rPr>
              <a:t> et al., 2010;2015)</a:t>
            </a:r>
          </a:p>
          <a:p>
            <a:pPr marL="214313" indent="-214313">
              <a:buFont typeface="Arial"/>
              <a:buChar char="•"/>
              <a:defRPr/>
            </a:pPr>
            <a:r>
              <a:rPr lang="en-US" sz="1050" dirty="0">
                <a:solidFill>
                  <a:srgbClr val="000000"/>
                </a:solidFill>
              </a:rPr>
              <a:t>ELM </a:t>
            </a:r>
            <a:r>
              <a:rPr lang="en-US" sz="900" dirty="0">
                <a:solidFill>
                  <a:srgbClr val="000000"/>
                </a:solidFill>
              </a:rPr>
              <a:t>(Riley et al., 2011)</a:t>
            </a:r>
          </a:p>
          <a:p>
            <a:pPr marL="214313" indent="-214313">
              <a:buFont typeface="Arial"/>
              <a:buChar char="•"/>
              <a:defRPr/>
            </a:pPr>
            <a:r>
              <a:rPr lang="en-US" sz="1050" dirty="0">
                <a:solidFill>
                  <a:srgbClr val="000000"/>
                </a:solidFill>
              </a:rPr>
              <a:t>JSBACH </a:t>
            </a:r>
            <a:r>
              <a:rPr lang="en-US" sz="900" dirty="0">
                <a:solidFill>
                  <a:srgbClr val="000000"/>
                </a:solidFill>
              </a:rPr>
              <a:t>(</a:t>
            </a:r>
            <a:r>
              <a:rPr lang="en-US" sz="900" dirty="0" err="1">
                <a:solidFill>
                  <a:srgbClr val="000000"/>
                </a:solidFill>
              </a:rPr>
              <a:t>Kleinen</a:t>
            </a:r>
            <a:r>
              <a:rPr lang="en-US" sz="900" dirty="0">
                <a:solidFill>
                  <a:srgbClr val="000000"/>
                </a:solidFill>
              </a:rPr>
              <a:t> et al., 2019)</a:t>
            </a:r>
          </a:p>
          <a:p>
            <a:pPr marL="214313" indent="-214313">
              <a:buFont typeface="Arial"/>
              <a:buChar char="•"/>
              <a:defRPr/>
            </a:pPr>
            <a:r>
              <a:rPr lang="en-US" sz="1050" dirty="0">
                <a:solidFill>
                  <a:srgbClr val="000000"/>
                </a:solidFill>
              </a:rPr>
              <a:t>JULES </a:t>
            </a:r>
            <a:r>
              <a:rPr lang="en-US" sz="900" dirty="0">
                <a:solidFill>
                  <a:srgbClr val="000000"/>
                </a:solidFill>
              </a:rPr>
              <a:t>(Hayman et al., 2014)</a:t>
            </a:r>
          </a:p>
          <a:p>
            <a:pPr marL="214313" indent="-214313">
              <a:buFont typeface="Arial"/>
              <a:buChar char="•"/>
              <a:defRPr/>
            </a:pPr>
            <a:r>
              <a:rPr lang="en-US" sz="1050" dirty="0">
                <a:solidFill>
                  <a:srgbClr val="000000"/>
                </a:solidFill>
              </a:rPr>
              <a:t>LPJ-GUESS </a:t>
            </a:r>
            <a:r>
              <a:rPr lang="en-US" sz="900" dirty="0">
                <a:solidFill>
                  <a:srgbClr val="000000"/>
                </a:solidFill>
              </a:rPr>
              <a:t>(McGuire et al., 2012</a:t>
            </a:r>
            <a:r>
              <a:rPr lang="en-US" sz="1050" dirty="0">
                <a:solidFill>
                  <a:srgbClr val="000000"/>
                </a:solidFill>
              </a:rPr>
              <a:t>)</a:t>
            </a:r>
          </a:p>
          <a:p>
            <a:pPr marL="214313" indent="-214313">
              <a:buFont typeface="Arial"/>
              <a:buChar char="•"/>
              <a:defRPr/>
            </a:pPr>
            <a:r>
              <a:rPr lang="en-US" sz="1050" dirty="0">
                <a:solidFill>
                  <a:srgbClr val="000000"/>
                </a:solidFill>
              </a:rPr>
              <a:t>LPJ-MPI </a:t>
            </a:r>
            <a:r>
              <a:rPr lang="en-US" sz="900" dirty="0">
                <a:solidFill>
                  <a:srgbClr val="000000"/>
                </a:solidFill>
              </a:rPr>
              <a:t>(</a:t>
            </a:r>
            <a:r>
              <a:rPr lang="en-US" sz="900" dirty="0" err="1">
                <a:solidFill>
                  <a:srgbClr val="000000"/>
                </a:solidFill>
              </a:rPr>
              <a:t>Kleinen</a:t>
            </a:r>
            <a:r>
              <a:rPr lang="en-US" sz="900" dirty="0">
                <a:solidFill>
                  <a:srgbClr val="000000"/>
                </a:solidFill>
              </a:rPr>
              <a:t> et al., 2012)</a:t>
            </a:r>
          </a:p>
          <a:p>
            <a:pPr marL="214313" indent="-214313">
              <a:buFont typeface="Arial"/>
              <a:buChar char="•"/>
              <a:defRPr/>
            </a:pPr>
            <a:r>
              <a:rPr lang="en-US" sz="1050" dirty="0">
                <a:solidFill>
                  <a:srgbClr val="000000"/>
                </a:solidFill>
              </a:rPr>
              <a:t>LPJ-</a:t>
            </a:r>
            <a:r>
              <a:rPr lang="en-US" sz="1050" dirty="0" err="1">
                <a:solidFill>
                  <a:srgbClr val="000000"/>
                </a:solidFill>
              </a:rPr>
              <a:t>wsl</a:t>
            </a:r>
            <a:r>
              <a:rPr lang="en-US" sz="1050" dirty="0">
                <a:solidFill>
                  <a:srgbClr val="000000"/>
                </a:solidFill>
              </a:rPr>
              <a:t> </a:t>
            </a:r>
            <a:r>
              <a:rPr lang="en-US" sz="900" dirty="0">
                <a:solidFill>
                  <a:srgbClr val="000000"/>
                </a:solidFill>
              </a:rPr>
              <a:t>(Zhang et al., 2016) </a:t>
            </a:r>
            <a:endParaRPr lang="en-AU" sz="900" dirty="0">
              <a:solidFill>
                <a:srgbClr val="000000"/>
              </a:solidFill>
            </a:endParaRPr>
          </a:p>
          <a:p>
            <a:pPr marL="214313" indent="-214313">
              <a:buFont typeface="Arial"/>
              <a:buChar char="•"/>
              <a:defRPr/>
            </a:pPr>
            <a:r>
              <a:rPr lang="en-US" sz="1050" dirty="0">
                <a:solidFill>
                  <a:srgbClr val="000000"/>
                </a:solidFill>
              </a:rPr>
              <a:t>LPX-Bern </a:t>
            </a:r>
            <a:r>
              <a:rPr lang="en-US" sz="900" dirty="0">
                <a:solidFill>
                  <a:srgbClr val="000000"/>
                </a:solidFill>
              </a:rPr>
              <a:t>(</a:t>
            </a:r>
            <a:r>
              <a:rPr lang="en-US" sz="900" dirty="0" err="1">
                <a:solidFill>
                  <a:srgbClr val="000000"/>
                </a:solidFill>
              </a:rPr>
              <a:t>Spahni</a:t>
            </a:r>
            <a:r>
              <a:rPr lang="en-US" sz="900" dirty="0">
                <a:solidFill>
                  <a:srgbClr val="000000"/>
                </a:solidFill>
              </a:rPr>
              <a:t> et al., 2011) </a:t>
            </a:r>
            <a:endParaRPr lang="en-AU" sz="900" dirty="0">
              <a:solidFill>
                <a:srgbClr val="000000"/>
              </a:solidFill>
            </a:endParaRPr>
          </a:p>
          <a:p>
            <a:pPr marL="214313" indent="-214313">
              <a:buFont typeface="Arial"/>
              <a:buChar char="•"/>
              <a:defRPr/>
            </a:pPr>
            <a:r>
              <a:rPr lang="en-US" sz="1050" dirty="0">
                <a:solidFill>
                  <a:srgbClr val="000000"/>
                </a:solidFill>
              </a:rPr>
              <a:t>ORCHIDEE </a:t>
            </a:r>
            <a:r>
              <a:rPr lang="en-US" sz="900" dirty="0">
                <a:solidFill>
                  <a:srgbClr val="000000"/>
                </a:solidFill>
              </a:rPr>
              <a:t>(</a:t>
            </a:r>
            <a:r>
              <a:rPr lang="en-US" sz="900" dirty="0" err="1">
                <a:solidFill>
                  <a:srgbClr val="000000"/>
                </a:solidFill>
              </a:rPr>
              <a:t>Ringeval</a:t>
            </a:r>
            <a:r>
              <a:rPr lang="en-US" sz="900" dirty="0">
                <a:solidFill>
                  <a:srgbClr val="000000"/>
                </a:solidFill>
              </a:rPr>
              <a:t> et al., 2011)</a:t>
            </a:r>
          </a:p>
          <a:p>
            <a:pPr marL="214313" indent="-214313">
              <a:buFont typeface="Arial"/>
              <a:buChar char="•"/>
              <a:defRPr/>
            </a:pPr>
            <a:r>
              <a:rPr lang="en-US" sz="1050" dirty="0">
                <a:solidFill>
                  <a:srgbClr val="000000"/>
                </a:solidFill>
              </a:rPr>
              <a:t>TEM-MDM </a:t>
            </a:r>
            <a:r>
              <a:rPr lang="en-US" sz="900" dirty="0">
                <a:solidFill>
                  <a:srgbClr val="000000"/>
                </a:solidFill>
              </a:rPr>
              <a:t>(Zhuang et al., 2004)</a:t>
            </a:r>
          </a:p>
          <a:p>
            <a:pPr marL="214313" indent="-214313">
              <a:buFont typeface="Arial"/>
              <a:buChar char="•"/>
              <a:defRPr/>
            </a:pPr>
            <a:r>
              <a:rPr lang="en-US" sz="1050" dirty="0">
                <a:solidFill>
                  <a:srgbClr val="000000"/>
                </a:solidFill>
              </a:rPr>
              <a:t>TRIPLEX-GHG </a:t>
            </a:r>
            <a:r>
              <a:rPr lang="en-US" sz="900" dirty="0">
                <a:solidFill>
                  <a:srgbClr val="000000"/>
                </a:solidFill>
              </a:rPr>
              <a:t>(Zhu et al., 2104; 2015)</a:t>
            </a:r>
          </a:p>
          <a:p>
            <a:pPr marL="214313" indent="-214313">
              <a:buFont typeface="Arial"/>
              <a:buChar char="•"/>
              <a:defRPr/>
            </a:pPr>
            <a:r>
              <a:rPr lang="en-US" sz="1050" dirty="0">
                <a:solidFill>
                  <a:srgbClr val="000000"/>
                </a:solidFill>
              </a:rPr>
              <a:t>VISIT </a:t>
            </a:r>
            <a:r>
              <a:rPr lang="en-US" sz="900" dirty="0">
                <a:solidFill>
                  <a:srgbClr val="000000"/>
                </a:solidFill>
              </a:rPr>
              <a:t>(Ito ad </a:t>
            </a:r>
            <a:r>
              <a:rPr lang="en-US" sz="900" dirty="0" err="1">
                <a:solidFill>
                  <a:srgbClr val="000000"/>
                </a:solidFill>
              </a:rPr>
              <a:t>Inatomi</a:t>
            </a:r>
            <a:r>
              <a:rPr lang="en-US" sz="900" dirty="0">
                <a:solidFill>
                  <a:srgbClr val="000000"/>
                </a:solidFill>
              </a:rPr>
              <a:t>, 2012)</a:t>
            </a:r>
          </a:p>
          <a:p>
            <a:pPr marL="214313" indent="-214313">
              <a:buFont typeface="Arial"/>
              <a:buChar char="•"/>
              <a:defRPr/>
            </a:pPr>
            <a:r>
              <a:rPr lang="en-US" sz="1050" dirty="0">
                <a:solidFill>
                  <a:srgbClr val="000000"/>
                </a:solidFill>
              </a:rPr>
              <a:t>FINNv1.5 </a:t>
            </a:r>
            <a:r>
              <a:rPr lang="en-US" sz="900" dirty="0">
                <a:solidFill>
                  <a:srgbClr val="000000"/>
                </a:solidFill>
              </a:rPr>
              <a:t>(</a:t>
            </a:r>
            <a:r>
              <a:rPr lang="en-US" sz="900" dirty="0" err="1">
                <a:solidFill>
                  <a:srgbClr val="000000"/>
                </a:solidFill>
              </a:rPr>
              <a:t>Wiedinmyer</a:t>
            </a:r>
            <a:r>
              <a:rPr lang="en-US" sz="900" dirty="0">
                <a:solidFill>
                  <a:srgbClr val="000000"/>
                </a:solidFill>
              </a:rPr>
              <a:t> et al., 2011) </a:t>
            </a:r>
            <a:endParaRPr lang="en-AU" sz="900" dirty="0">
              <a:solidFill>
                <a:srgbClr val="000000"/>
              </a:solidFill>
            </a:endParaRPr>
          </a:p>
          <a:p>
            <a:pPr marL="214313" indent="-214313">
              <a:buFont typeface="Arial"/>
              <a:buChar char="•"/>
              <a:defRPr/>
            </a:pPr>
            <a:r>
              <a:rPr lang="en-US" sz="1050" dirty="0">
                <a:solidFill>
                  <a:srgbClr val="000000"/>
                </a:solidFill>
              </a:rPr>
              <a:t>GFASv1.3 (Kaiser et al., 2012)</a:t>
            </a:r>
          </a:p>
          <a:p>
            <a:pPr marL="214313" indent="-214313">
              <a:buFont typeface="Arial"/>
              <a:buChar char="•"/>
              <a:defRPr/>
            </a:pPr>
            <a:r>
              <a:rPr lang="en-US" sz="1050" dirty="0">
                <a:solidFill>
                  <a:srgbClr val="000000"/>
                </a:solidFill>
              </a:rPr>
              <a:t>GFEDv4.1s </a:t>
            </a:r>
            <a:r>
              <a:rPr lang="en-US" sz="900" dirty="0">
                <a:solidFill>
                  <a:srgbClr val="000000"/>
                </a:solidFill>
              </a:rPr>
              <a:t>(Giglio et al., 2013)</a:t>
            </a:r>
          </a:p>
          <a:p>
            <a:pPr marL="214313" indent="-214313">
              <a:buFont typeface="Arial"/>
              <a:buChar char="•"/>
              <a:defRPr/>
            </a:pPr>
            <a:r>
              <a:rPr lang="en-US" sz="1050" dirty="0">
                <a:solidFill>
                  <a:srgbClr val="000000"/>
                </a:solidFill>
              </a:rPr>
              <a:t>QFEDv2.5 </a:t>
            </a:r>
            <a:r>
              <a:rPr lang="en-US" sz="900" dirty="0">
                <a:solidFill>
                  <a:srgbClr val="000000"/>
                </a:solidFill>
              </a:rPr>
              <a:t>(</a:t>
            </a:r>
            <a:r>
              <a:rPr lang="en-US" sz="900" dirty="0" err="1">
                <a:solidFill>
                  <a:srgbClr val="000000"/>
                </a:solidFill>
              </a:rPr>
              <a:t>Darmenov</a:t>
            </a:r>
            <a:r>
              <a:rPr lang="en-US" sz="900" dirty="0">
                <a:solidFill>
                  <a:srgbClr val="000000"/>
                </a:solidFill>
              </a:rPr>
              <a:t> and da Silva, 2015)</a:t>
            </a:r>
          </a:p>
          <a:p>
            <a:pPr marL="214313" indent="-214313">
              <a:buFont typeface="Arial"/>
              <a:buChar char="•"/>
              <a:defRPr/>
            </a:pPr>
            <a:r>
              <a:rPr lang="en-US" sz="1050" dirty="0">
                <a:solidFill>
                  <a:srgbClr val="000000"/>
                </a:solidFill>
              </a:rPr>
              <a:t>CEDS</a:t>
            </a:r>
            <a:r>
              <a:rPr lang="en-US" sz="900" dirty="0">
                <a:solidFill>
                  <a:srgbClr val="000000"/>
                </a:solidFill>
              </a:rPr>
              <a:t> (</a:t>
            </a:r>
            <a:r>
              <a:rPr lang="en-US" sz="900" dirty="0" err="1">
                <a:solidFill>
                  <a:srgbClr val="000000"/>
                </a:solidFill>
              </a:rPr>
              <a:t>Hoesly</a:t>
            </a:r>
            <a:r>
              <a:rPr lang="en-US" sz="900" dirty="0">
                <a:solidFill>
                  <a:srgbClr val="000000"/>
                </a:solidFill>
              </a:rPr>
              <a:t> et al., 2018)</a:t>
            </a:r>
          </a:p>
          <a:p>
            <a:pPr marL="214313" indent="-214313">
              <a:buFont typeface="Arial"/>
              <a:buChar char="•"/>
              <a:defRPr/>
            </a:pPr>
            <a:r>
              <a:rPr lang="en-US" sz="1050" dirty="0">
                <a:solidFill>
                  <a:srgbClr val="000000"/>
                </a:solidFill>
              </a:rPr>
              <a:t>IIASA GAINS ECLIPSEv6 </a:t>
            </a:r>
            <a:r>
              <a:rPr lang="en-US" sz="900" dirty="0">
                <a:solidFill>
                  <a:srgbClr val="000000"/>
                </a:solidFill>
              </a:rPr>
              <a:t>(</a:t>
            </a:r>
            <a:r>
              <a:rPr lang="en-US" sz="900" dirty="0" err="1">
                <a:solidFill>
                  <a:srgbClr val="000000"/>
                </a:solidFill>
              </a:rPr>
              <a:t>Höglund-Isaksonn</a:t>
            </a:r>
            <a:r>
              <a:rPr lang="en-US" sz="900" dirty="0">
                <a:solidFill>
                  <a:srgbClr val="000000"/>
                </a:solidFill>
              </a:rPr>
              <a:t>, 2012) </a:t>
            </a:r>
            <a:endParaRPr lang="en-AU" sz="900" dirty="0">
              <a:solidFill>
                <a:srgbClr val="000000"/>
              </a:solidFill>
            </a:endParaRPr>
          </a:p>
          <a:p>
            <a:pPr marL="214313" indent="-214313">
              <a:buFont typeface="Arial"/>
              <a:buChar char="•"/>
              <a:defRPr/>
            </a:pPr>
            <a:r>
              <a:rPr lang="en-US" sz="1050" dirty="0">
                <a:solidFill>
                  <a:srgbClr val="000000"/>
                </a:solidFill>
              </a:rPr>
              <a:t>EPA, 2012</a:t>
            </a:r>
            <a:endParaRPr lang="en-AU" sz="1050" dirty="0">
              <a:solidFill>
                <a:srgbClr val="000000"/>
              </a:solidFill>
            </a:endParaRPr>
          </a:p>
          <a:p>
            <a:pPr marL="214313" indent="-214313">
              <a:buFont typeface="Arial"/>
              <a:buChar char="•"/>
              <a:defRPr/>
            </a:pPr>
            <a:r>
              <a:rPr lang="en-US" sz="1050" dirty="0">
                <a:solidFill>
                  <a:srgbClr val="000000"/>
                </a:solidFill>
              </a:rPr>
              <a:t>EDGARv4..3.2FT </a:t>
            </a:r>
            <a:r>
              <a:rPr lang="en-US" sz="900" dirty="0">
                <a:solidFill>
                  <a:srgbClr val="000000"/>
                </a:solidFill>
              </a:rPr>
              <a:t>(</a:t>
            </a:r>
            <a:r>
              <a:rPr lang="en-GB" sz="900" dirty="0"/>
              <a:t>Janssens-</a:t>
            </a:r>
            <a:r>
              <a:rPr lang="en-GB" sz="900" dirty="0" err="1"/>
              <a:t>Maenhout</a:t>
            </a:r>
            <a:r>
              <a:rPr lang="en-GB" sz="900" dirty="0"/>
              <a:t> et al. </a:t>
            </a:r>
            <a:r>
              <a:rPr lang="en-US" sz="900" dirty="0">
                <a:solidFill>
                  <a:srgbClr val="000000"/>
                </a:solidFill>
              </a:rPr>
              <a:t>2019) </a:t>
            </a:r>
          </a:p>
          <a:p>
            <a:pPr marL="214313" indent="-214313">
              <a:buFont typeface="Arial"/>
              <a:buChar char="•"/>
              <a:defRPr/>
            </a:pPr>
            <a:r>
              <a:rPr lang="en-US" sz="1050" dirty="0">
                <a:solidFill>
                  <a:srgbClr val="000000"/>
                </a:solidFill>
              </a:rPr>
              <a:t>FAO </a:t>
            </a:r>
            <a:r>
              <a:rPr lang="en-US" sz="900" dirty="0">
                <a:solidFill>
                  <a:srgbClr val="000000"/>
                </a:solidFill>
              </a:rPr>
              <a:t>(</a:t>
            </a:r>
            <a:r>
              <a:rPr lang="en-US" sz="900" dirty="0" err="1">
                <a:solidFill>
                  <a:srgbClr val="000000"/>
                </a:solidFill>
              </a:rPr>
              <a:t>Tubiello</a:t>
            </a:r>
            <a:r>
              <a:rPr lang="en-US" sz="900" dirty="0">
                <a:solidFill>
                  <a:srgbClr val="000000"/>
                </a:solidFill>
              </a:rPr>
              <a:t> et al., 2013; 2019)</a:t>
            </a:r>
            <a:endParaRPr lang="en-AU" sz="900" dirty="0">
              <a:solidFill>
                <a:srgbClr val="000000"/>
              </a:solidFill>
            </a:endParaRPr>
          </a:p>
        </p:txBody>
      </p:sp>
    </p:spTree>
    <p:extLst>
      <p:ext uri="{BB962C8B-B14F-4D97-AF65-F5344CB8AC3E}">
        <p14:creationId xmlns:p14="http://schemas.microsoft.com/office/powerpoint/2010/main" val="18818572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e 14">
            <a:extLst>
              <a:ext uri="{FF2B5EF4-FFF2-40B4-BE49-F238E27FC236}">
                <a16:creationId xmlns:a16="http://schemas.microsoft.com/office/drawing/2014/main" id="{7BCE6F69-FB7E-4442-B193-E2D9FF7D99C6}"/>
              </a:ext>
            </a:extLst>
          </p:cNvPr>
          <p:cNvGrpSpPr/>
          <p:nvPr/>
        </p:nvGrpSpPr>
        <p:grpSpPr>
          <a:xfrm>
            <a:off x="2122976" y="759923"/>
            <a:ext cx="5652318" cy="3600450"/>
            <a:chOff x="1306634" y="1013230"/>
            <a:chExt cx="7536424" cy="4800600"/>
          </a:xfrm>
        </p:grpSpPr>
        <p:pic>
          <p:nvPicPr>
            <p:cNvPr id="16" name="Image 15">
              <a:extLst>
                <a:ext uri="{FF2B5EF4-FFF2-40B4-BE49-F238E27FC236}">
                  <a16:creationId xmlns:a16="http://schemas.microsoft.com/office/drawing/2014/main" id="{635F9DE2-7D92-C344-B1BD-961E1B520040}"/>
                </a:ext>
              </a:extLst>
            </p:cNvPr>
            <p:cNvPicPr>
              <a:picLocks noChangeAspect="1"/>
            </p:cNvPicPr>
            <p:nvPr/>
          </p:nvPicPr>
          <p:blipFill rotWithShape="1">
            <a:blip r:embed="rId3"/>
            <a:srcRect r="7416"/>
            <a:stretch/>
          </p:blipFill>
          <p:spPr>
            <a:xfrm>
              <a:off x="1306634" y="1013230"/>
              <a:ext cx="7348801" cy="4800600"/>
            </a:xfrm>
            <a:prstGeom prst="rect">
              <a:avLst/>
            </a:prstGeom>
          </p:spPr>
        </p:pic>
        <p:sp>
          <p:nvSpPr>
            <p:cNvPr id="17" name="Rectangle 16">
              <a:extLst>
                <a:ext uri="{FF2B5EF4-FFF2-40B4-BE49-F238E27FC236}">
                  <a16:creationId xmlns:a16="http://schemas.microsoft.com/office/drawing/2014/main" id="{02AEA0B2-A0ED-C649-8D77-2EE49DFC3EEA}"/>
                </a:ext>
              </a:extLst>
            </p:cNvPr>
            <p:cNvSpPr/>
            <p:nvPr/>
          </p:nvSpPr>
          <p:spPr>
            <a:xfrm>
              <a:off x="4411226" y="3516923"/>
              <a:ext cx="3064748" cy="2127630"/>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350" b="0" i="0" u="none" strike="noStrike" kern="0" cap="none" spc="0" normalizeH="0" baseline="0" noProof="0" dirty="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2301BDA7-06B4-9446-A23C-D2C3390231E4}"/>
                </a:ext>
              </a:extLst>
            </p:cNvPr>
            <p:cNvSpPr/>
            <p:nvPr/>
          </p:nvSpPr>
          <p:spPr>
            <a:xfrm>
              <a:off x="8542116" y="1689904"/>
              <a:ext cx="300942" cy="4123926"/>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350" b="0" i="0" u="none" strike="noStrike" kern="0" cap="none" spc="0" normalizeH="0" baseline="0" noProof="0">
                <a:ln>
                  <a:noFill/>
                </a:ln>
                <a:solidFill>
                  <a:prstClr val="white"/>
                </a:solidFill>
                <a:effectLst/>
                <a:uLnTx/>
                <a:uFillTx/>
                <a:latin typeface="Calibri"/>
                <a:ea typeface="+mn-ea"/>
                <a:cs typeface="+mn-cs"/>
              </a:endParaRPr>
            </a:p>
          </p:txBody>
        </p:sp>
      </p:grpSp>
      <p:sp>
        <p:nvSpPr>
          <p:cNvPr id="19" name="Text Placeholder 4">
            <a:extLst>
              <a:ext uri="{FF2B5EF4-FFF2-40B4-BE49-F238E27FC236}">
                <a16:creationId xmlns:a16="http://schemas.microsoft.com/office/drawing/2014/main" id="{F8E3A931-FD74-CF4F-8B78-59914686F0DF}"/>
              </a:ext>
            </a:extLst>
          </p:cNvPr>
          <p:cNvSpPr txBox="1">
            <a:spLocks/>
          </p:cNvSpPr>
          <p:nvPr/>
        </p:nvSpPr>
        <p:spPr>
          <a:xfrm>
            <a:off x="5400992" y="4642041"/>
            <a:ext cx="2233585" cy="382109"/>
          </a:xfrm>
          <a:prstGeom prst="rect">
            <a:avLst/>
          </a:prstGeom>
        </p:spPr>
        <p:txBody>
          <a:bodyPr vert="horz" lIns="91440" tIns="45720" rIns="91440" bIns="45720" rtlCol="0" anchor="b" anchorCtr="0">
            <a:normAutofit/>
          </a:bodyPr>
          <a:lstStyle>
            <a:lvl1pPr marL="0" indent="0" algn="ctr" defTabSz="342900" rtl="0" eaLnBrk="1" latinLnBrk="0" hangingPunct="1">
              <a:spcBef>
                <a:spcPct val="20000"/>
              </a:spcBef>
              <a:buFont typeface="Arial"/>
              <a:buNone/>
              <a:defRPr sz="1050" b="0" kern="1200">
                <a:solidFill>
                  <a:srgbClr val="4C9BDB"/>
                </a:solidFill>
                <a:latin typeface="Calibri"/>
                <a:ea typeface="+mn-ea"/>
                <a:cs typeface="Calibri"/>
              </a:defRPr>
            </a:lvl1pPr>
            <a:lvl2pPr marL="557213" indent="-214313" algn="l" defTabSz="342900" rtl="0" eaLnBrk="1" latinLnBrk="0" hangingPunct="1">
              <a:spcBef>
                <a:spcPct val="20000"/>
              </a:spcBef>
              <a:buFont typeface="Arial"/>
              <a:buChar char="–"/>
              <a:defRPr sz="2100" kern="1200">
                <a:solidFill>
                  <a:srgbClr val="4C9BDB"/>
                </a:solidFill>
                <a:latin typeface="+mn-lt"/>
                <a:ea typeface="+mn-ea"/>
                <a:cs typeface="+mn-cs"/>
              </a:defRPr>
            </a:lvl2pPr>
            <a:lvl3pPr marL="685800" indent="0" algn="l" defTabSz="342900" rtl="0" eaLnBrk="1" latinLnBrk="0" hangingPunct="1">
              <a:spcBef>
                <a:spcPct val="20000"/>
              </a:spcBef>
              <a:buFont typeface="Arial"/>
              <a:buNone/>
              <a:defRPr sz="1800" kern="1200">
                <a:solidFill>
                  <a:srgbClr val="4C9BDB"/>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rgbClr val="4C9BDB"/>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rgbClr val="4C9BDB"/>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ct val="20000"/>
              </a:spcBef>
              <a:spcAft>
                <a:spcPts val="0"/>
              </a:spcAft>
              <a:buClrTx/>
              <a:buSzTx/>
              <a:buFont typeface="Arial"/>
              <a:buNone/>
              <a:tabLst/>
              <a:defRPr/>
            </a:pPr>
            <a:r>
              <a:rPr kumimoji="0" lang="en-GB" altLang="en-US" sz="1050" b="0" i="1" u="none" strike="noStrike" kern="1200" cap="none" spc="0" normalizeH="0" baseline="0" noProof="0">
                <a:ln>
                  <a:noFill/>
                </a:ln>
                <a:solidFill>
                  <a:srgbClr val="4C9BDB"/>
                </a:solidFill>
                <a:effectLst/>
                <a:uLnTx/>
                <a:uFillTx/>
                <a:latin typeface="Calibri"/>
                <a:ea typeface="ＭＳ Ｐゴシック" pitchFamily="34" charset="-128"/>
                <a:cs typeface="Calibri"/>
              </a:rPr>
              <a:t>Source: </a:t>
            </a:r>
            <a:r>
              <a:rPr kumimoji="0" lang="en-US" sz="1050" b="0" i="1" u="none" strike="noStrike" kern="1200" cap="none" spc="0" normalizeH="0" baseline="0" noProof="0">
                <a:ln>
                  <a:noFill/>
                </a:ln>
                <a:solidFill>
                  <a:srgbClr val="0000FF"/>
                </a:solidFill>
                <a:effectLst/>
                <a:uLnTx/>
                <a:uFillTx/>
                <a:latin typeface="Calibri"/>
                <a:ea typeface="+mn-ea"/>
                <a:cs typeface="Calibri"/>
              </a:rPr>
              <a:t>Saunois et al. 2020 (Fig 4)</a:t>
            </a:r>
            <a:endParaRPr kumimoji="0" lang="en-US" sz="1050" b="0" i="1" u="none" strike="noStrike" kern="1200" cap="none" spc="0" normalizeH="0" baseline="0" noProof="0" dirty="0">
              <a:ln>
                <a:noFill/>
              </a:ln>
              <a:solidFill>
                <a:srgbClr val="0000FF"/>
              </a:solidFill>
              <a:effectLst/>
              <a:uLnTx/>
              <a:uFillTx/>
              <a:latin typeface="Segoe UI" charset="0"/>
              <a:ea typeface="+mn-ea"/>
              <a:cs typeface="Calibri"/>
            </a:endParaRPr>
          </a:p>
        </p:txBody>
      </p:sp>
      <p:grpSp>
        <p:nvGrpSpPr>
          <p:cNvPr id="20" name="Grouper 6">
            <a:extLst>
              <a:ext uri="{FF2B5EF4-FFF2-40B4-BE49-F238E27FC236}">
                <a16:creationId xmlns:a16="http://schemas.microsoft.com/office/drawing/2014/main" id="{4CCFE6DA-43CB-4945-8491-4826D5A8427D}"/>
              </a:ext>
            </a:extLst>
          </p:cNvPr>
          <p:cNvGrpSpPr/>
          <p:nvPr/>
        </p:nvGrpSpPr>
        <p:grpSpPr>
          <a:xfrm>
            <a:off x="3822659" y="4540151"/>
            <a:ext cx="1365647" cy="612596"/>
            <a:chOff x="3572879" y="6053534"/>
            <a:chExt cx="1820862" cy="816795"/>
          </a:xfrm>
        </p:grpSpPr>
        <p:sp>
          <p:nvSpPr>
            <p:cNvPr id="21" name="Rounded Rectangle 10">
              <a:extLst>
                <a:ext uri="{FF2B5EF4-FFF2-40B4-BE49-F238E27FC236}">
                  <a16:creationId xmlns:a16="http://schemas.microsoft.com/office/drawing/2014/main" id="{543C2A99-2557-4343-A647-1826E94D89C8}"/>
                </a:ext>
              </a:extLst>
            </p:cNvPr>
            <p:cNvSpPr/>
            <p:nvPr/>
          </p:nvSpPr>
          <p:spPr bwMode="auto">
            <a:xfrm>
              <a:off x="3655291" y="6127742"/>
              <a:ext cx="1669601" cy="673749"/>
            </a:xfrm>
            <a:prstGeom prst="roundRect">
              <a:avLst/>
            </a:prstGeom>
            <a:solidFill>
              <a:srgbClr val="79CB74"/>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endParaRPr lang="en-US"/>
            </a:p>
          </p:txBody>
        </p:sp>
        <p:sp>
          <p:nvSpPr>
            <p:cNvPr id="22" name="Rounded Rectangle 4">
              <a:extLst>
                <a:ext uri="{FF2B5EF4-FFF2-40B4-BE49-F238E27FC236}">
                  <a16:creationId xmlns:a16="http://schemas.microsoft.com/office/drawing/2014/main" id="{CE4E3EE6-5F21-0449-B5E0-4EB46BAE7226}"/>
                </a:ext>
              </a:extLst>
            </p:cNvPr>
            <p:cNvSpPr/>
            <p:nvPr/>
          </p:nvSpPr>
          <p:spPr bwMode="auto">
            <a:xfrm>
              <a:off x="3572879" y="6053534"/>
              <a:ext cx="1820862" cy="816795"/>
            </a:xfrm>
            <a:prstGeom prst="rect">
              <a:avLst/>
            </a:prstGeom>
            <a:noFill/>
            <a:ln>
              <a:noFill/>
            </a:ln>
            <a:effectLst/>
          </p:spPr>
          <p:txBody>
            <a:bodyPr lIns="51435" tIns="51435" rIns="51435" bIns="51435" spcCol="1270" anchor="ctr"/>
            <a:lstStyle/>
            <a:p>
              <a:pPr marL="0" marR="0" lvl="0" indent="0" algn="ctr" defTabSz="600075" eaLnBrk="1" fontAlgn="auto" latinLnBrk="0" hangingPunct="1">
                <a:lnSpc>
                  <a:spcPct val="90000"/>
                </a:lnSpc>
                <a:spcBef>
                  <a:spcPts val="0"/>
                </a:spcBef>
                <a:spcAft>
                  <a:spcPct val="35000"/>
                </a:spcAft>
                <a:buClrTx/>
                <a:buSzTx/>
                <a:buFontTx/>
                <a:buNone/>
                <a:tabLst/>
                <a:defRPr/>
              </a:pPr>
              <a:r>
                <a:rPr kumimoji="0" lang="en-US" sz="1350" b="0" i="0" u="none" strike="noStrike" kern="0" cap="none" spc="0" normalizeH="0" baseline="0" noProof="0" dirty="0">
                  <a:ln>
                    <a:noFill/>
                  </a:ln>
                  <a:solidFill>
                    <a:prstClr val="white"/>
                  </a:solidFill>
                  <a:effectLst/>
                  <a:uLnTx/>
                  <a:uFillTx/>
                  <a:latin typeface="Calibri"/>
                  <a:ea typeface="+mn-ea"/>
                  <a:cs typeface="+mn-cs"/>
                </a:rPr>
                <a:t>Biogeochemistry models &amp; data-driven methods</a:t>
              </a:r>
              <a:endParaRPr kumimoji="0" lang="fr-FR" sz="135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3" name="Title 1">
            <a:extLst>
              <a:ext uri="{FF2B5EF4-FFF2-40B4-BE49-F238E27FC236}">
                <a16:creationId xmlns:a16="http://schemas.microsoft.com/office/drawing/2014/main" id="{F0AC266A-F3C1-B441-A820-27A8FA8A6906}"/>
              </a:ext>
            </a:extLst>
          </p:cNvPr>
          <p:cNvSpPr txBox="1">
            <a:spLocks/>
          </p:cNvSpPr>
          <p:nvPr/>
        </p:nvSpPr>
        <p:spPr>
          <a:xfrm>
            <a:off x="1557072" y="-5700"/>
            <a:ext cx="5137213" cy="587987"/>
          </a:xfrm>
          <a:prstGeom prst="rect">
            <a:avLst/>
          </a:prstGeom>
        </p:spPr>
        <p:txBody>
          <a:bodyPr vert="horz" lIns="91440" tIns="45720" rIns="91440" bIns="45720" rtlCol="0" anchor="ctr">
            <a:normAutofit/>
          </a:bodyPr>
          <a:lstStyle>
            <a:lvl1pPr algn="l" defTabSz="342900" rtl="0" eaLnBrk="1" latinLnBrk="0" hangingPunct="1">
              <a:spcBef>
                <a:spcPct val="0"/>
              </a:spcBef>
              <a:buNone/>
              <a:defRPr sz="1800" b="0" kern="1200">
                <a:solidFill>
                  <a:srgbClr val="4C9BDB"/>
                </a:solidFill>
                <a:latin typeface="Calibri"/>
                <a:ea typeface="+mj-ea"/>
                <a:cs typeface="Calibri"/>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4A7ABA"/>
                </a:solidFill>
                <a:effectLst/>
                <a:uLnTx/>
                <a:uFillTx/>
                <a:latin typeface="Calibri"/>
                <a:ea typeface="+mj-ea"/>
                <a:cs typeface="Calibri"/>
              </a:rPr>
              <a:t>Mapping other natural sources</a:t>
            </a:r>
            <a:endParaRPr kumimoji="0" lang="fr-FR" sz="2400" b="0" i="0" u="none" strike="noStrike" kern="1200" cap="none" spc="0" normalizeH="0" baseline="0" noProof="0" dirty="0">
              <a:ln>
                <a:noFill/>
              </a:ln>
              <a:solidFill>
                <a:srgbClr val="4A7ABA"/>
              </a:solidFill>
              <a:effectLst/>
              <a:uLnTx/>
              <a:uFillTx/>
              <a:latin typeface="Calibri"/>
              <a:ea typeface="+mj-ea"/>
              <a:cs typeface="Calibri"/>
            </a:endParaRPr>
          </a:p>
        </p:txBody>
      </p:sp>
      <p:sp>
        <p:nvSpPr>
          <p:cNvPr id="24" name="Rectangle 23">
            <a:extLst>
              <a:ext uri="{FF2B5EF4-FFF2-40B4-BE49-F238E27FC236}">
                <a16:creationId xmlns:a16="http://schemas.microsoft.com/office/drawing/2014/main" id="{0CD8B886-0D08-0B4C-9196-41DCA7A7E259}"/>
              </a:ext>
            </a:extLst>
          </p:cNvPr>
          <p:cNvSpPr/>
          <p:nvPr/>
        </p:nvSpPr>
        <p:spPr>
          <a:xfrm>
            <a:off x="1469915" y="4233415"/>
            <a:ext cx="6164663" cy="276999"/>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rPr>
              <a:t>Other natural sources not mapped here are inland water emissions, permafrost and hydrates</a:t>
            </a:r>
          </a:p>
        </p:txBody>
      </p:sp>
      <p:sp>
        <p:nvSpPr>
          <p:cNvPr id="25" name="Rectangle à coins arrondis 24">
            <a:extLst>
              <a:ext uri="{FF2B5EF4-FFF2-40B4-BE49-F238E27FC236}">
                <a16:creationId xmlns:a16="http://schemas.microsoft.com/office/drawing/2014/main" id="{DE6758EC-0A0E-1848-8334-9636C5C96D7C}"/>
              </a:ext>
            </a:extLst>
          </p:cNvPr>
          <p:cNvSpPr/>
          <p:nvPr/>
        </p:nvSpPr>
        <p:spPr>
          <a:xfrm>
            <a:off x="4268167" y="745768"/>
            <a:ext cx="798653" cy="730006"/>
          </a:xfrm>
          <a:prstGeom prst="roundRect">
            <a:avLst>
              <a:gd name="adj" fmla="val 18640"/>
            </a:avLst>
          </a:prstGeom>
          <a:blipFill>
            <a:blip r:embed="rId4"/>
            <a:stretch>
              <a:fillRect/>
            </a:stretch>
          </a:blipFill>
          <a:ln w="9525" cap="flat" cmpd="sng" algn="ctr">
            <a:noFill/>
            <a:prstDash val="solid"/>
          </a:ln>
          <a:effectLst>
            <a:reflection blurRad="6350" stA="52000" endA="300" endPos="35000" dir="5400000" sy="-100000" algn="bl" rotWithShape="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350" b="0" i="0" u="none" strike="noStrike" kern="0" cap="none" spc="0" normalizeH="0" baseline="0" noProof="0">
              <a:ln>
                <a:noFill/>
              </a:ln>
              <a:solidFill>
                <a:prstClr val="white"/>
              </a:solidFill>
              <a:effectLst/>
              <a:uLnTx/>
              <a:uFillTx/>
              <a:latin typeface="Calibri"/>
              <a:ea typeface="+mn-ea"/>
              <a:cs typeface="+mn-cs"/>
            </a:endParaRPr>
          </a:p>
        </p:txBody>
      </p:sp>
      <p:sp>
        <p:nvSpPr>
          <p:cNvPr id="26" name="Rectangle à coins arrondis 25">
            <a:extLst>
              <a:ext uri="{FF2B5EF4-FFF2-40B4-BE49-F238E27FC236}">
                <a16:creationId xmlns:a16="http://schemas.microsoft.com/office/drawing/2014/main" id="{1BFC5356-7F20-F34B-A1D8-12E709D03C22}"/>
              </a:ext>
            </a:extLst>
          </p:cNvPr>
          <p:cNvSpPr/>
          <p:nvPr/>
        </p:nvSpPr>
        <p:spPr>
          <a:xfrm>
            <a:off x="1832835" y="745768"/>
            <a:ext cx="786303" cy="730006"/>
          </a:xfrm>
          <a:prstGeom prst="roundRect">
            <a:avLst>
              <a:gd name="adj" fmla="val 18640"/>
            </a:avLst>
          </a:prstGeom>
          <a:blipFill>
            <a:blip r:embed="rId5"/>
            <a:stretch>
              <a:fillRect/>
            </a:stretch>
          </a:blipFill>
          <a:ln w="9525" cap="flat" cmpd="sng" algn="ctr">
            <a:noFill/>
            <a:prstDash val="solid"/>
          </a:ln>
          <a:effectLst>
            <a:reflection blurRad="6350" stA="52000" endA="300" endPos="35000" dir="5400000" sy="-100000" algn="bl" rotWithShape="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350" b="0" i="0" u="none" strike="noStrike" kern="0" cap="none" spc="0" normalizeH="0" baseline="0" noProof="0">
              <a:ln>
                <a:noFill/>
              </a:ln>
              <a:solidFill>
                <a:prstClr val="white"/>
              </a:solidFill>
              <a:effectLst/>
              <a:uLnTx/>
              <a:uFillTx/>
              <a:latin typeface="Calibri"/>
              <a:ea typeface="+mn-ea"/>
              <a:cs typeface="+mn-cs"/>
            </a:endParaRPr>
          </a:p>
        </p:txBody>
      </p:sp>
      <p:sp>
        <p:nvSpPr>
          <p:cNvPr id="27" name="Rectangle à coins arrondis 26">
            <a:extLst>
              <a:ext uri="{FF2B5EF4-FFF2-40B4-BE49-F238E27FC236}">
                <a16:creationId xmlns:a16="http://schemas.microsoft.com/office/drawing/2014/main" id="{FB1613F1-CE51-6F49-9039-A69C95D70040}"/>
              </a:ext>
            </a:extLst>
          </p:cNvPr>
          <p:cNvSpPr/>
          <p:nvPr/>
        </p:nvSpPr>
        <p:spPr>
          <a:xfrm>
            <a:off x="1832835" y="2560149"/>
            <a:ext cx="786303" cy="730006"/>
          </a:xfrm>
          <a:prstGeom prst="roundRect">
            <a:avLst>
              <a:gd name="adj" fmla="val 18640"/>
            </a:avLst>
          </a:prstGeom>
          <a:blipFill>
            <a:blip r:embed="rId6"/>
            <a:stretch>
              <a:fillRect/>
            </a:stretch>
          </a:blipFill>
          <a:ln w="9525" cap="flat" cmpd="sng" algn="ctr">
            <a:noFill/>
            <a:prstDash val="solid"/>
          </a:ln>
          <a:effectLst>
            <a:reflection blurRad="6350" stA="52000" endA="300" endPos="35000" dir="5400000" sy="-100000" algn="bl" rotWithShape="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350" b="0" i="0" u="none" strike="noStrike" kern="0" cap="none" spc="0" normalizeH="0" baseline="0" noProof="0">
              <a:ln>
                <a:noFill/>
              </a:ln>
              <a:solidFill>
                <a:prstClr val="white"/>
              </a:solidFill>
              <a:effectLst/>
              <a:uLnTx/>
              <a:uFillTx/>
              <a:latin typeface="Calibri"/>
              <a:ea typeface="+mn-ea"/>
              <a:cs typeface="+mn-cs"/>
            </a:endParaRPr>
          </a:p>
        </p:txBody>
      </p:sp>
      <p:sp>
        <p:nvSpPr>
          <p:cNvPr id="30" name="Rectangle à coins arrondis 29">
            <a:extLst>
              <a:ext uri="{FF2B5EF4-FFF2-40B4-BE49-F238E27FC236}">
                <a16:creationId xmlns:a16="http://schemas.microsoft.com/office/drawing/2014/main" id="{990B5A1E-6F79-DC4E-BE24-C4A51E43C0ED}"/>
              </a:ext>
            </a:extLst>
          </p:cNvPr>
          <p:cNvSpPr/>
          <p:nvPr/>
        </p:nvSpPr>
        <p:spPr>
          <a:xfrm>
            <a:off x="6758988" y="47697"/>
            <a:ext cx="1481295" cy="493578"/>
          </a:xfrm>
          <a:prstGeom prst="roundRect">
            <a:avLst/>
          </a:prstGeom>
          <a:no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fr-FR" sz="1200" dirty="0" err="1">
                <a:solidFill>
                  <a:schemeClr val="tx1"/>
                </a:solidFill>
                <a:latin typeface="Calibri"/>
                <a:cs typeface="Calibri"/>
              </a:rPr>
              <a:t>Bottom</a:t>
            </a:r>
            <a:r>
              <a:rPr lang="fr-FR" sz="1200" dirty="0">
                <a:solidFill>
                  <a:schemeClr val="tx1"/>
                </a:solidFill>
                <a:latin typeface="Calibri"/>
                <a:cs typeface="Calibri"/>
              </a:rPr>
              <a:t>-up </a:t>
            </a:r>
          </a:p>
          <a:p>
            <a:pPr algn="ctr"/>
            <a:r>
              <a:rPr lang="fr-FR" sz="1200" dirty="0">
                <a:solidFill>
                  <a:schemeClr val="tx1"/>
                </a:solidFill>
                <a:latin typeface="Calibri"/>
                <a:cs typeface="Calibri"/>
              </a:rPr>
              <a:t>budget</a:t>
            </a:r>
          </a:p>
        </p:txBody>
      </p:sp>
    </p:spTree>
    <p:extLst>
      <p:ext uri="{BB962C8B-B14F-4D97-AF65-F5344CB8AC3E}">
        <p14:creationId xmlns:p14="http://schemas.microsoft.com/office/powerpoint/2010/main" val="26464464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Graphique 8">
            <a:extLst>
              <a:ext uri="{FF2B5EF4-FFF2-40B4-BE49-F238E27FC236}">
                <a16:creationId xmlns:a16="http://schemas.microsoft.com/office/drawing/2014/main" id="{F295D742-F8B3-304D-9812-BA953B051034}"/>
              </a:ext>
            </a:extLst>
          </p:cNvPr>
          <p:cNvGraphicFramePr>
            <a:graphicFrameLocks/>
          </p:cNvGraphicFramePr>
          <p:nvPr>
            <p:extLst>
              <p:ext uri="{D42A27DB-BD31-4B8C-83A1-F6EECF244321}">
                <p14:modId xmlns:p14="http://schemas.microsoft.com/office/powerpoint/2010/main" val="188493668"/>
              </p:ext>
            </p:extLst>
          </p:nvPr>
        </p:nvGraphicFramePr>
        <p:xfrm>
          <a:off x="2071870" y="880217"/>
          <a:ext cx="5038231" cy="3802092"/>
        </p:xfrm>
        <a:graphic>
          <a:graphicData uri="http://schemas.openxmlformats.org/drawingml/2006/chart">
            <c:chart xmlns:c="http://schemas.openxmlformats.org/drawingml/2006/chart" xmlns:r="http://schemas.openxmlformats.org/officeDocument/2006/relationships" r:id="rId3"/>
          </a:graphicData>
        </a:graphic>
      </p:graphicFrame>
      <p:sp>
        <p:nvSpPr>
          <p:cNvPr id="14" name="Title 1">
            <a:extLst>
              <a:ext uri="{FF2B5EF4-FFF2-40B4-BE49-F238E27FC236}">
                <a16:creationId xmlns:a16="http://schemas.microsoft.com/office/drawing/2014/main" id="{8DC6D658-7CBC-3E47-B1FA-51978531C16D}"/>
              </a:ext>
            </a:extLst>
          </p:cNvPr>
          <p:cNvSpPr txBox="1">
            <a:spLocks/>
          </p:cNvSpPr>
          <p:nvPr/>
        </p:nvSpPr>
        <p:spPr>
          <a:xfrm>
            <a:off x="1438871" y="-128587"/>
            <a:ext cx="3528184" cy="857250"/>
          </a:xfrm>
          <a:prstGeom prst="rect">
            <a:avLst/>
          </a:prstGeom>
        </p:spPr>
        <p:txBody>
          <a:bodyPr vert="horz" lIns="91440" tIns="45720" rIns="91440" bIns="45720" rtlCol="0" anchor="ctr">
            <a:normAutofit/>
          </a:bodyPr>
          <a:lstStyle>
            <a:lvl1pPr algn="l" defTabSz="342900" rtl="0" eaLnBrk="1" latinLnBrk="0" hangingPunct="1">
              <a:spcBef>
                <a:spcPct val="0"/>
              </a:spcBef>
              <a:buNone/>
              <a:defRPr sz="1800" b="0" kern="1200">
                <a:solidFill>
                  <a:srgbClr val="4C9BDB"/>
                </a:solidFill>
                <a:latin typeface="Calibri"/>
                <a:ea typeface="+mj-ea"/>
                <a:cs typeface="Calibri"/>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4A7ABA"/>
                </a:solidFill>
                <a:effectLst/>
                <a:uLnTx/>
                <a:uFillTx/>
                <a:latin typeface="Calibri"/>
                <a:ea typeface="+mj-ea"/>
                <a:cs typeface="Calibri"/>
              </a:rPr>
              <a:t>Methane Sinks (2000s)</a:t>
            </a:r>
            <a:endParaRPr kumimoji="0" lang="fr-FR" sz="2400" b="0" i="0" u="none" strike="noStrike" kern="1200" cap="none" spc="0" normalizeH="0" baseline="0" noProof="0" dirty="0">
              <a:ln>
                <a:noFill/>
              </a:ln>
              <a:solidFill>
                <a:srgbClr val="4A7ABA"/>
              </a:solidFill>
              <a:effectLst/>
              <a:uLnTx/>
              <a:uFillTx/>
              <a:latin typeface="Calibri"/>
              <a:ea typeface="+mj-ea"/>
              <a:cs typeface="Calibri"/>
            </a:endParaRPr>
          </a:p>
        </p:txBody>
      </p:sp>
      <p:pic>
        <p:nvPicPr>
          <p:cNvPr id="15" name="Picture 8" descr="methanesoilsink">
            <a:extLst>
              <a:ext uri="{FF2B5EF4-FFF2-40B4-BE49-F238E27FC236}">
                <a16:creationId xmlns:a16="http://schemas.microsoft.com/office/drawing/2014/main" id="{4D9994C1-FFB2-5644-83B8-C669BD754A30}"/>
              </a:ext>
            </a:extLst>
          </p:cNvPr>
          <p:cNvPicPr>
            <a:picLocks noChangeArrowheads="1"/>
          </p:cNvPicPr>
          <p:nvPr/>
        </p:nvPicPr>
        <p:blipFill>
          <a:blip r:embed="rId4" cstate="email"/>
          <a:stretch>
            <a:fillRect/>
          </a:stretch>
        </p:blipFill>
        <p:spPr bwMode="auto">
          <a:xfrm>
            <a:off x="5425413" y="695910"/>
            <a:ext cx="1017689" cy="9584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9" descr="stratosphere.jpg">
            <a:extLst>
              <a:ext uri="{FF2B5EF4-FFF2-40B4-BE49-F238E27FC236}">
                <a16:creationId xmlns:a16="http://schemas.microsoft.com/office/drawing/2014/main" id="{97064730-3992-CD4A-87AF-6BA8B2E7E491}"/>
              </a:ext>
            </a:extLst>
          </p:cNvPr>
          <p:cNvPicPr>
            <a:picLocks/>
          </p:cNvPicPr>
          <p:nvPr/>
        </p:nvPicPr>
        <p:blipFill>
          <a:blip r:embed="rId5" cstate="email"/>
          <a:stretch>
            <a:fillRect/>
          </a:stretch>
        </p:blipFill>
        <p:spPr bwMode="auto">
          <a:xfrm>
            <a:off x="1294757" y="2434891"/>
            <a:ext cx="1017689" cy="9584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7" name="Grouper 1">
            <a:extLst>
              <a:ext uri="{FF2B5EF4-FFF2-40B4-BE49-F238E27FC236}">
                <a16:creationId xmlns:a16="http://schemas.microsoft.com/office/drawing/2014/main" id="{4FAFA59E-175A-E141-AF2D-2B8B2DE389B0}"/>
              </a:ext>
            </a:extLst>
          </p:cNvPr>
          <p:cNvGrpSpPr>
            <a:grpSpLocks/>
          </p:cNvGrpSpPr>
          <p:nvPr/>
        </p:nvGrpSpPr>
        <p:grpSpPr bwMode="auto">
          <a:xfrm>
            <a:off x="6870420" y="3301698"/>
            <a:ext cx="1016794" cy="958454"/>
            <a:chOff x="6083694" y="3716379"/>
            <a:chExt cx="1356919" cy="1277896"/>
          </a:xfrm>
        </p:grpSpPr>
        <p:pic>
          <p:nvPicPr>
            <p:cNvPr id="18" name="Picture 5" descr="IMGP0699.JPG">
              <a:extLst>
                <a:ext uri="{FF2B5EF4-FFF2-40B4-BE49-F238E27FC236}">
                  <a16:creationId xmlns:a16="http://schemas.microsoft.com/office/drawing/2014/main" id="{4A40B0A4-E4CA-EA45-8F50-83F0ACF1811F}"/>
                </a:ext>
              </a:extLst>
            </p:cNvPr>
            <p:cNvPicPr>
              <a:picLocks/>
            </p:cNvPicPr>
            <p:nvPr/>
          </p:nvPicPr>
          <p:blipFill>
            <a:blip r:embed="rId6" cstate="email"/>
            <a:srcRect/>
            <a:stretch>
              <a:fillRect/>
            </a:stretch>
          </p:blipFill>
          <p:spPr bwMode="auto">
            <a:xfrm>
              <a:off x="6083694" y="3716379"/>
              <a:ext cx="1356919" cy="12778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8" descr="oh_radical.png">
              <a:extLst>
                <a:ext uri="{FF2B5EF4-FFF2-40B4-BE49-F238E27FC236}">
                  <a16:creationId xmlns:a16="http://schemas.microsoft.com/office/drawing/2014/main" id="{376F6DF1-3FE6-9440-AA66-BAA69C51FC3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371666" y="3932386"/>
              <a:ext cx="696235" cy="288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0" name="TextBox 4">
            <a:extLst>
              <a:ext uri="{FF2B5EF4-FFF2-40B4-BE49-F238E27FC236}">
                <a16:creationId xmlns:a16="http://schemas.microsoft.com/office/drawing/2014/main" id="{063F8020-8D4A-D14F-92B8-8EC03043D53B}"/>
              </a:ext>
            </a:extLst>
          </p:cNvPr>
          <p:cNvSpPr txBox="1">
            <a:spLocks noChangeArrowheads="1"/>
          </p:cNvSpPr>
          <p:nvPr/>
        </p:nvSpPr>
        <p:spPr bwMode="auto">
          <a:xfrm>
            <a:off x="3076624" y="4743791"/>
            <a:ext cx="1724012"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900" i="1" dirty="0">
                <a:solidFill>
                  <a:srgbClr val="1F497D">
                    <a:lumMod val="60000"/>
                    <a:lumOff val="40000"/>
                  </a:srgbClr>
                </a:solidFill>
                <a:cs typeface="Arial" charset="0"/>
              </a:rPr>
              <a:t>Source : </a:t>
            </a:r>
            <a:r>
              <a:rPr lang="en-US" sz="900" i="1" dirty="0">
                <a:solidFill>
                  <a:srgbClr val="0000FF"/>
                </a:solidFill>
                <a:cs typeface="Arial" charset="0"/>
              </a:rPr>
              <a:t>Saunois et al., 2020</a:t>
            </a:r>
          </a:p>
        </p:txBody>
      </p:sp>
      <p:grpSp>
        <p:nvGrpSpPr>
          <p:cNvPr id="21" name="Grouper 17">
            <a:extLst>
              <a:ext uri="{FF2B5EF4-FFF2-40B4-BE49-F238E27FC236}">
                <a16:creationId xmlns:a16="http://schemas.microsoft.com/office/drawing/2014/main" id="{83B65156-91A1-FA4C-93D6-2FBB707C1C01}"/>
              </a:ext>
            </a:extLst>
          </p:cNvPr>
          <p:cNvGrpSpPr/>
          <p:nvPr/>
        </p:nvGrpSpPr>
        <p:grpSpPr>
          <a:xfrm>
            <a:off x="4928887" y="4541368"/>
            <a:ext cx="1365647" cy="612596"/>
            <a:chOff x="7272650" y="6004217"/>
            <a:chExt cx="1820862" cy="816795"/>
          </a:xfrm>
        </p:grpSpPr>
        <p:sp>
          <p:nvSpPr>
            <p:cNvPr id="22" name="Rounded Rectangle 7">
              <a:extLst>
                <a:ext uri="{FF2B5EF4-FFF2-40B4-BE49-F238E27FC236}">
                  <a16:creationId xmlns:a16="http://schemas.microsoft.com/office/drawing/2014/main" id="{944A8C27-14F2-0E4F-9DAB-F1D30F0C23B1}"/>
                </a:ext>
              </a:extLst>
            </p:cNvPr>
            <p:cNvSpPr/>
            <p:nvPr/>
          </p:nvSpPr>
          <p:spPr bwMode="auto">
            <a:xfrm>
              <a:off x="7323541" y="6065862"/>
              <a:ext cx="1683200" cy="673173"/>
            </a:xfrm>
            <a:prstGeom prst="roundRect">
              <a:avLst/>
            </a:prstGeom>
            <a:gradFill rotWithShape="1">
              <a:gsLst>
                <a:gs pos="0">
                  <a:srgbClr val="F79646">
                    <a:tint val="100000"/>
                    <a:shade val="100000"/>
                    <a:satMod val="130000"/>
                  </a:srgbClr>
                </a:gs>
                <a:gs pos="100000">
                  <a:srgbClr val="F79646">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endParaRPr lang="en-US"/>
            </a:p>
          </p:txBody>
        </p:sp>
        <p:sp>
          <p:nvSpPr>
            <p:cNvPr id="23" name="Rounded Rectangle 4">
              <a:extLst>
                <a:ext uri="{FF2B5EF4-FFF2-40B4-BE49-F238E27FC236}">
                  <a16:creationId xmlns:a16="http://schemas.microsoft.com/office/drawing/2014/main" id="{8AB2997C-8499-D541-A106-F4E159384478}"/>
                </a:ext>
              </a:extLst>
            </p:cNvPr>
            <p:cNvSpPr/>
            <p:nvPr/>
          </p:nvSpPr>
          <p:spPr bwMode="auto">
            <a:xfrm>
              <a:off x="7272650" y="6004217"/>
              <a:ext cx="1820862" cy="816795"/>
            </a:xfrm>
            <a:prstGeom prst="rect">
              <a:avLst/>
            </a:prstGeom>
            <a:noFill/>
            <a:ln>
              <a:noFill/>
            </a:ln>
            <a:effectLst/>
          </p:spPr>
          <p:txBody>
            <a:bodyPr lIns="51435" tIns="51435" rIns="51435" bIns="51435" spcCol="1270" anchor="ctr"/>
            <a:lstStyle/>
            <a:p>
              <a:pPr marL="0" marR="0" lvl="0" indent="0" algn="ctr" defTabSz="600075" eaLnBrk="1" fontAlgn="auto" latinLnBrk="0" hangingPunct="1">
                <a:lnSpc>
                  <a:spcPct val="90000"/>
                </a:lnSpc>
                <a:spcBef>
                  <a:spcPts val="0"/>
                </a:spcBef>
                <a:spcAft>
                  <a:spcPct val="3500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Calibri"/>
                  <a:ea typeface="+mn-ea"/>
                  <a:cs typeface="+mn-cs"/>
                </a:rPr>
                <a:t>Methane sinks</a:t>
              </a:r>
              <a:endParaRPr kumimoji="0" lang="fr-FR" sz="12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4" name="Rectangle à coins arrondis 23">
            <a:extLst>
              <a:ext uri="{FF2B5EF4-FFF2-40B4-BE49-F238E27FC236}">
                <a16:creationId xmlns:a16="http://schemas.microsoft.com/office/drawing/2014/main" id="{69AD02DB-6A8A-E543-96A6-18FE85C37BB0}"/>
              </a:ext>
            </a:extLst>
          </p:cNvPr>
          <p:cNvSpPr/>
          <p:nvPr/>
        </p:nvSpPr>
        <p:spPr>
          <a:xfrm>
            <a:off x="6758988" y="47697"/>
            <a:ext cx="1481295" cy="493578"/>
          </a:xfrm>
          <a:prstGeom prst="roundRect">
            <a:avLst/>
          </a:prstGeom>
          <a:no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fr-FR" sz="1200" dirty="0" err="1">
                <a:solidFill>
                  <a:schemeClr val="tx1"/>
                </a:solidFill>
                <a:latin typeface="Calibri"/>
                <a:cs typeface="Calibri"/>
              </a:rPr>
              <a:t>Bottom</a:t>
            </a:r>
            <a:r>
              <a:rPr lang="fr-FR" sz="1200" dirty="0">
                <a:solidFill>
                  <a:schemeClr val="tx1"/>
                </a:solidFill>
                <a:latin typeface="Calibri"/>
                <a:cs typeface="Calibri"/>
              </a:rPr>
              <a:t>-up </a:t>
            </a:r>
          </a:p>
          <a:p>
            <a:pPr algn="ctr"/>
            <a:r>
              <a:rPr lang="fr-FR" sz="1200" dirty="0">
                <a:solidFill>
                  <a:schemeClr val="tx1"/>
                </a:solidFill>
                <a:latin typeface="Calibri"/>
                <a:cs typeface="Calibri"/>
              </a:rPr>
              <a:t>budget</a:t>
            </a:r>
          </a:p>
        </p:txBody>
      </p:sp>
    </p:spTree>
    <p:extLst>
      <p:ext uri="{BB962C8B-B14F-4D97-AF65-F5344CB8AC3E}">
        <p14:creationId xmlns:p14="http://schemas.microsoft.com/office/powerpoint/2010/main" val="1573905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AE8F034D-4C59-DB4B-88B9-6DF30490C386}"/>
              </a:ext>
            </a:extLst>
          </p:cNvPr>
          <p:cNvSpPr/>
          <p:nvPr/>
        </p:nvSpPr>
        <p:spPr>
          <a:xfrm>
            <a:off x="1402896" y="2775681"/>
            <a:ext cx="2186862" cy="982385"/>
          </a:xfrm>
          <a:prstGeom prst="rect">
            <a:avLst/>
          </a:prstGeom>
        </p:spPr>
        <p:txBody>
          <a:bodyPr wrap="square">
            <a:spAutoFit/>
          </a:bodyPr>
          <a:lstStyle/>
          <a:p>
            <a:pPr algn="r">
              <a:lnSpc>
                <a:spcPct val="80000"/>
              </a:lnSpc>
            </a:pPr>
            <a:r>
              <a:rPr lang="pt-BR" sz="1200" dirty="0">
                <a:solidFill>
                  <a:srgbClr val="3E679D"/>
                </a:solidFill>
                <a:cs typeface="Calibri"/>
              </a:rPr>
              <a:t> </a:t>
            </a:r>
            <a:r>
              <a:rPr lang="pt-BR" sz="1200" dirty="0" err="1">
                <a:solidFill>
                  <a:srgbClr val="3E679D"/>
                </a:solidFill>
                <a:cs typeface="Calibri"/>
              </a:rPr>
              <a:t>Inland</a:t>
            </a:r>
            <a:r>
              <a:rPr lang="pt-BR" sz="1200" dirty="0">
                <a:solidFill>
                  <a:srgbClr val="3E679D"/>
                </a:solidFill>
                <a:cs typeface="Calibri"/>
              </a:rPr>
              <a:t> </a:t>
            </a:r>
            <a:r>
              <a:rPr lang="pt-BR" sz="1200" dirty="0" err="1">
                <a:solidFill>
                  <a:srgbClr val="3E679D"/>
                </a:solidFill>
                <a:cs typeface="Calibri"/>
              </a:rPr>
              <a:t>waters</a:t>
            </a:r>
            <a:r>
              <a:rPr lang="pt-BR" sz="1200" dirty="0">
                <a:solidFill>
                  <a:srgbClr val="3E679D"/>
                </a:solidFill>
                <a:cs typeface="Calibri"/>
              </a:rPr>
              <a:t>     209 </a:t>
            </a:r>
            <a:r>
              <a:rPr lang="pt-BR" sz="900" dirty="0">
                <a:solidFill>
                  <a:srgbClr val="3E679D"/>
                </a:solidFill>
                <a:cs typeface="Calibri"/>
              </a:rPr>
              <a:t>[70%]</a:t>
            </a:r>
          </a:p>
          <a:p>
            <a:pPr algn="r">
              <a:lnSpc>
                <a:spcPct val="80000"/>
              </a:lnSpc>
            </a:pPr>
            <a:r>
              <a:rPr lang="pt-BR" sz="1200" dirty="0" err="1">
                <a:solidFill>
                  <a:srgbClr val="3E679D"/>
                </a:solidFill>
                <a:cs typeface="Calibri"/>
              </a:rPr>
              <a:t>Geological</a:t>
            </a:r>
            <a:r>
              <a:rPr lang="pt-BR" sz="1200" dirty="0">
                <a:solidFill>
                  <a:srgbClr val="3E679D"/>
                </a:solidFill>
                <a:cs typeface="Calibri"/>
              </a:rPr>
              <a:t>        45  </a:t>
            </a:r>
            <a:r>
              <a:rPr lang="pt-BR" sz="900" dirty="0">
                <a:solidFill>
                  <a:srgbClr val="3E679D"/>
                </a:solidFill>
                <a:cs typeface="Calibri"/>
              </a:rPr>
              <a:t>[100%]</a:t>
            </a:r>
          </a:p>
          <a:p>
            <a:pPr algn="r">
              <a:lnSpc>
                <a:spcPct val="80000"/>
              </a:lnSpc>
            </a:pPr>
            <a:r>
              <a:rPr lang="pt-BR" sz="1200" dirty="0" err="1">
                <a:solidFill>
                  <a:srgbClr val="3E679D"/>
                </a:solidFill>
                <a:cs typeface="Calibri"/>
              </a:rPr>
              <a:t>Termites</a:t>
            </a:r>
            <a:r>
              <a:rPr lang="pt-BR" sz="1200" dirty="0">
                <a:solidFill>
                  <a:srgbClr val="3E679D"/>
                </a:solidFill>
                <a:cs typeface="Calibri"/>
              </a:rPr>
              <a:t>         9 </a:t>
            </a:r>
            <a:r>
              <a:rPr lang="pt-BR" sz="900" dirty="0">
                <a:solidFill>
                  <a:srgbClr val="3E679D"/>
                </a:solidFill>
                <a:cs typeface="Calibri"/>
              </a:rPr>
              <a:t>[100%]</a:t>
            </a:r>
          </a:p>
          <a:p>
            <a:pPr algn="r">
              <a:lnSpc>
                <a:spcPct val="80000"/>
              </a:lnSpc>
            </a:pPr>
            <a:r>
              <a:rPr lang="pt-BR" sz="1200" dirty="0">
                <a:solidFill>
                  <a:srgbClr val="3E679D"/>
                </a:solidFill>
                <a:cs typeface="Calibri"/>
              </a:rPr>
              <a:t>Oceans          6 </a:t>
            </a:r>
            <a:r>
              <a:rPr lang="pt-BR" sz="900" dirty="0">
                <a:solidFill>
                  <a:srgbClr val="3E679D"/>
                </a:solidFill>
                <a:cs typeface="Calibri"/>
              </a:rPr>
              <a:t>[100%]</a:t>
            </a:r>
          </a:p>
          <a:p>
            <a:pPr algn="r">
              <a:lnSpc>
                <a:spcPct val="80000"/>
              </a:lnSpc>
            </a:pPr>
            <a:r>
              <a:rPr lang="pt-BR" sz="1200" dirty="0">
                <a:solidFill>
                  <a:srgbClr val="3E679D"/>
                </a:solidFill>
                <a:cs typeface="Calibri"/>
              </a:rPr>
              <a:t>Wild </a:t>
            </a:r>
            <a:r>
              <a:rPr lang="pt-BR" sz="1200" dirty="0" err="1">
                <a:solidFill>
                  <a:srgbClr val="3E679D"/>
                </a:solidFill>
                <a:cs typeface="Calibri"/>
              </a:rPr>
              <a:t>animals</a:t>
            </a:r>
            <a:r>
              <a:rPr lang="pt-BR" sz="1200" dirty="0">
                <a:solidFill>
                  <a:srgbClr val="3E679D"/>
                </a:solidFill>
                <a:cs typeface="Calibri"/>
              </a:rPr>
              <a:t>          2 </a:t>
            </a:r>
            <a:r>
              <a:rPr lang="pt-BR" sz="900" dirty="0">
                <a:solidFill>
                  <a:srgbClr val="3E679D"/>
                </a:solidFill>
                <a:cs typeface="Calibri"/>
              </a:rPr>
              <a:t>[100%]</a:t>
            </a:r>
          </a:p>
          <a:p>
            <a:pPr algn="r">
              <a:lnSpc>
                <a:spcPct val="80000"/>
              </a:lnSpc>
            </a:pPr>
            <a:r>
              <a:rPr lang="pt-BR" sz="1200" dirty="0" err="1">
                <a:solidFill>
                  <a:srgbClr val="3E679D"/>
                </a:solidFill>
                <a:cs typeface="Calibri"/>
              </a:rPr>
              <a:t>Permafrost</a:t>
            </a:r>
            <a:r>
              <a:rPr lang="pt-BR" sz="1200" dirty="0">
                <a:solidFill>
                  <a:srgbClr val="3E679D"/>
                </a:solidFill>
                <a:cs typeface="Calibri"/>
              </a:rPr>
              <a:t>          1 </a:t>
            </a:r>
            <a:r>
              <a:rPr lang="pt-BR" sz="900" dirty="0">
                <a:solidFill>
                  <a:srgbClr val="3E679D"/>
                </a:solidFill>
                <a:cs typeface="Calibri"/>
              </a:rPr>
              <a:t>[100%]</a:t>
            </a:r>
          </a:p>
        </p:txBody>
      </p:sp>
      <p:sp>
        <p:nvSpPr>
          <p:cNvPr id="56" name="Titre 1">
            <a:extLst>
              <a:ext uri="{FF2B5EF4-FFF2-40B4-BE49-F238E27FC236}">
                <a16:creationId xmlns:a16="http://schemas.microsoft.com/office/drawing/2014/main" id="{B3C693DF-697C-EA45-888D-E108330D8982}"/>
              </a:ext>
            </a:extLst>
          </p:cNvPr>
          <p:cNvSpPr txBox="1">
            <a:spLocks/>
          </p:cNvSpPr>
          <p:nvPr/>
        </p:nvSpPr>
        <p:spPr>
          <a:xfrm>
            <a:off x="1592318" y="105309"/>
            <a:ext cx="4895240" cy="331526"/>
          </a:xfrm>
          <a:prstGeom prst="rect">
            <a:avLst/>
          </a:prstGeom>
        </p:spPr>
        <p:txBody>
          <a:bodyPr vert="horz" lIns="91440" tIns="45720" rIns="91440" bIns="45720" rtlCol="0" anchor="ctr">
            <a:noAutofit/>
          </a:bodyPr>
          <a:lstStyle>
            <a:lvl1pPr algn="l" defTabSz="342900" rtl="0" eaLnBrk="1" latinLnBrk="0" hangingPunct="1">
              <a:spcBef>
                <a:spcPct val="0"/>
              </a:spcBef>
              <a:buNone/>
              <a:defRPr sz="1800" b="0" kern="1200">
                <a:solidFill>
                  <a:srgbClr val="4C9BDB"/>
                </a:solidFill>
                <a:latin typeface="Calibri"/>
                <a:ea typeface="+mj-ea"/>
                <a:cs typeface="Calibri"/>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fr-FR" sz="2400" b="0" i="0" u="none" strike="noStrike" kern="1200" cap="none" spc="0" normalizeH="0" baseline="0" noProof="0" dirty="0">
                <a:ln>
                  <a:noFill/>
                </a:ln>
                <a:solidFill>
                  <a:srgbClr val="4A7ABA"/>
                </a:solidFill>
                <a:effectLst/>
                <a:uLnTx/>
                <a:uFillTx/>
                <a:latin typeface="Calibri"/>
                <a:ea typeface="+mj-ea"/>
                <a:cs typeface="Calibri"/>
              </a:rPr>
              <a:t>Global </a:t>
            </a:r>
            <a:r>
              <a:rPr kumimoji="0" lang="fr-FR" sz="2400" b="0" i="0" u="none" strike="noStrike" kern="1200" cap="none" spc="0" normalizeH="0" baseline="0" noProof="0" dirty="0" err="1">
                <a:ln>
                  <a:noFill/>
                </a:ln>
                <a:solidFill>
                  <a:srgbClr val="4A7ABA"/>
                </a:solidFill>
                <a:effectLst/>
                <a:uLnTx/>
                <a:uFillTx/>
                <a:latin typeface="Calibri"/>
                <a:ea typeface="+mj-ea"/>
                <a:cs typeface="Calibri"/>
              </a:rPr>
              <a:t>Methane</a:t>
            </a:r>
            <a:r>
              <a:rPr kumimoji="0" lang="fr-FR" sz="2400" b="0" i="0" u="none" strike="noStrike" kern="1200" cap="none" spc="0" normalizeH="0" baseline="0" noProof="0" dirty="0">
                <a:ln>
                  <a:noFill/>
                </a:ln>
                <a:solidFill>
                  <a:srgbClr val="4A7ABA"/>
                </a:solidFill>
                <a:effectLst/>
                <a:uLnTx/>
                <a:uFillTx/>
                <a:latin typeface="Calibri"/>
                <a:ea typeface="+mj-ea"/>
                <a:cs typeface="Calibri"/>
              </a:rPr>
              <a:t> Emissions 2008-2017</a:t>
            </a:r>
            <a:endParaRPr kumimoji="0" lang="fr-FR" sz="1800" b="0" i="0" u="none" strike="noStrike" kern="1200" cap="none" spc="0" normalizeH="0" baseline="0" noProof="0" dirty="0">
              <a:ln>
                <a:noFill/>
              </a:ln>
              <a:solidFill>
                <a:srgbClr val="4A7ABA"/>
              </a:solidFill>
              <a:effectLst/>
              <a:uLnTx/>
              <a:uFillTx/>
              <a:latin typeface="Calibri"/>
              <a:ea typeface="+mj-ea"/>
              <a:cs typeface="Calibri"/>
            </a:endParaRPr>
          </a:p>
        </p:txBody>
      </p:sp>
      <p:sp>
        <p:nvSpPr>
          <p:cNvPr id="57" name="ZoneTexte 56">
            <a:extLst>
              <a:ext uri="{FF2B5EF4-FFF2-40B4-BE49-F238E27FC236}">
                <a16:creationId xmlns:a16="http://schemas.microsoft.com/office/drawing/2014/main" id="{C51B9851-B3C7-B64D-BAE1-544069E9A680}"/>
              </a:ext>
            </a:extLst>
          </p:cNvPr>
          <p:cNvSpPr txBox="1"/>
          <p:nvPr/>
        </p:nvSpPr>
        <p:spPr>
          <a:xfrm>
            <a:off x="3647510" y="990870"/>
            <a:ext cx="1747808" cy="276999"/>
          </a:xfrm>
          <a:prstGeom prst="rect">
            <a:avLst/>
          </a:prstGeom>
          <a:noFill/>
        </p:spPr>
        <p:txBody>
          <a:bodyPr wrap="square" rtlCol="0">
            <a:spAutoFit/>
          </a:bodyPr>
          <a:lstStyle/>
          <a:p>
            <a:pPr algn="ctr"/>
            <a:r>
              <a:rPr lang="fr-FR" sz="1200" b="1" dirty="0">
                <a:solidFill>
                  <a:srgbClr val="3E679D"/>
                </a:solidFill>
                <a:latin typeface="Wingdings"/>
                <a:ea typeface="Wingdings"/>
                <a:cs typeface="Wingdings"/>
                <a:sym typeface="Wingdings"/>
              </a:rPr>
              <a:t></a:t>
            </a:r>
            <a:r>
              <a:rPr lang="fr-FR" sz="900" b="1" dirty="0">
                <a:solidFill>
                  <a:srgbClr val="3E679D"/>
                </a:solidFill>
                <a:latin typeface="Wingdings"/>
                <a:ea typeface="Wingdings"/>
                <a:cs typeface="Wingdings"/>
                <a:sym typeface="Wingdings"/>
              </a:rPr>
              <a:t> </a:t>
            </a:r>
            <a:r>
              <a:rPr lang="fr-FR" sz="1200" b="1" dirty="0">
                <a:solidFill>
                  <a:srgbClr val="3E679D"/>
                </a:solidFill>
                <a:cs typeface="Calibri"/>
              </a:rPr>
              <a:t>Natural </a:t>
            </a:r>
            <a:r>
              <a:rPr lang="fr-FR" sz="1200" b="1" dirty="0" err="1">
                <a:solidFill>
                  <a:srgbClr val="3E679D"/>
                </a:solidFill>
                <a:cs typeface="Calibri"/>
              </a:rPr>
              <a:t>wetlands</a:t>
            </a:r>
            <a:r>
              <a:rPr lang="fr-FR" sz="1200" b="1" dirty="0">
                <a:solidFill>
                  <a:srgbClr val="3E679D"/>
                </a:solidFill>
                <a:cs typeface="Calibri"/>
              </a:rPr>
              <a:t> </a:t>
            </a:r>
            <a:r>
              <a:rPr lang="fr-FR" sz="1200" b="1" dirty="0">
                <a:solidFill>
                  <a:srgbClr val="3E679D"/>
                </a:solidFill>
                <a:latin typeface="Wingdings"/>
                <a:ea typeface="Wingdings"/>
                <a:cs typeface="Wingdings"/>
                <a:sym typeface="Wingdings"/>
              </a:rPr>
              <a:t></a:t>
            </a:r>
            <a:endParaRPr lang="fr-FR" sz="1200" b="1" dirty="0">
              <a:solidFill>
                <a:srgbClr val="3E679D"/>
              </a:solidFill>
              <a:cs typeface="Calibri"/>
            </a:endParaRPr>
          </a:p>
        </p:txBody>
      </p:sp>
      <p:sp>
        <p:nvSpPr>
          <p:cNvPr id="58" name="ZoneTexte 57">
            <a:extLst>
              <a:ext uri="{FF2B5EF4-FFF2-40B4-BE49-F238E27FC236}">
                <a16:creationId xmlns:a16="http://schemas.microsoft.com/office/drawing/2014/main" id="{C34DA494-6DD5-DD42-BEA9-132935AC3361}"/>
              </a:ext>
            </a:extLst>
          </p:cNvPr>
          <p:cNvSpPr txBox="1"/>
          <p:nvPr/>
        </p:nvSpPr>
        <p:spPr>
          <a:xfrm>
            <a:off x="3460896" y="2571853"/>
            <a:ext cx="2044150" cy="276999"/>
          </a:xfrm>
          <a:prstGeom prst="rect">
            <a:avLst/>
          </a:prstGeom>
          <a:noFill/>
        </p:spPr>
        <p:txBody>
          <a:bodyPr wrap="none" rtlCol="0">
            <a:spAutoFit/>
          </a:bodyPr>
          <a:lstStyle/>
          <a:p>
            <a:pPr algn="ctr"/>
            <a:r>
              <a:rPr lang="fr-FR" sz="1200" b="1" dirty="0">
                <a:solidFill>
                  <a:srgbClr val="3E679D"/>
                </a:solidFill>
                <a:latin typeface="Wingdings"/>
                <a:ea typeface="Wingdings"/>
                <a:cs typeface="Wingdings"/>
                <a:sym typeface="Wingdings"/>
              </a:rPr>
              <a:t></a:t>
            </a:r>
            <a:r>
              <a:rPr lang="fr-FR" sz="1200" b="1" dirty="0" err="1">
                <a:solidFill>
                  <a:srgbClr val="3E679D"/>
                </a:solidFill>
                <a:cs typeface="Calibri"/>
              </a:rPr>
              <a:t>Other</a:t>
            </a:r>
            <a:r>
              <a:rPr lang="fr-FR" sz="1200" b="1" dirty="0">
                <a:solidFill>
                  <a:srgbClr val="3E679D"/>
                </a:solidFill>
                <a:cs typeface="Calibri"/>
              </a:rPr>
              <a:t> </a:t>
            </a:r>
            <a:r>
              <a:rPr lang="fr-FR" sz="1200" b="1" dirty="0" err="1">
                <a:solidFill>
                  <a:srgbClr val="3E679D"/>
                </a:solidFill>
                <a:cs typeface="Calibri"/>
              </a:rPr>
              <a:t>natural</a:t>
            </a:r>
            <a:r>
              <a:rPr lang="fr-FR" sz="1200" b="1" dirty="0">
                <a:solidFill>
                  <a:srgbClr val="3E679D"/>
                </a:solidFill>
                <a:cs typeface="Calibri"/>
              </a:rPr>
              <a:t> </a:t>
            </a:r>
            <a:r>
              <a:rPr lang="fr-FR" sz="1200" b="1" dirty="0" err="1">
                <a:solidFill>
                  <a:srgbClr val="3E679D"/>
                </a:solidFill>
                <a:cs typeface="Calibri"/>
              </a:rPr>
              <a:t>emissions</a:t>
            </a:r>
            <a:r>
              <a:rPr lang="fr-FR" sz="1200" b="1" dirty="0">
                <a:solidFill>
                  <a:srgbClr val="3E679D"/>
                </a:solidFill>
                <a:latin typeface="Wingdings"/>
                <a:ea typeface="Wingdings"/>
                <a:cs typeface="Wingdings"/>
                <a:sym typeface="Wingdings"/>
              </a:rPr>
              <a:t></a:t>
            </a:r>
            <a:endParaRPr lang="fr-FR" sz="1200" b="1" dirty="0">
              <a:solidFill>
                <a:srgbClr val="3E679D"/>
              </a:solidFill>
              <a:cs typeface="Calibri"/>
            </a:endParaRPr>
          </a:p>
        </p:txBody>
      </p:sp>
      <p:sp>
        <p:nvSpPr>
          <p:cNvPr id="59" name="ZoneTexte 58">
            <a:extLst>
              <a:ext uri="{FF2B5EF4-FFF2-40B4-BE49-F238E27FC236}">
                <a16:creationId xmlns:a16="http://schemas.microsoft.com/office/drawing/2014/main" id="{943D4B49-DA66-004E-AFCF-2D7F79B336D6}"/>
              </a:ext>
            </a:extLst>
          </p:cNvPr>
          <p:cNvSpPr txBox="1"/>
          <p:nvPr/>
        </p:nvSpPr>
        <p:spPr>
          <a:xfrm>
            <a:off x="3470269" y="2384262"/>
            <a:ext cx="2098652" cy="276999"/>
          </a:xfrm>
          <a:prstGeom prst="rect">
            <a:avLst/>
          </a:prstGeom>
          <a:noFill/>
        </p:spPr>
        <p:txBody>
          <a:bodyPr wrap="none" rtlCol="0">
            <a:spAutoFit/>
          </a:bodyPr>
          <a:lstStyle/>
          <a:p>
            <a:pPr algn="ctr"/>
            <a:r>
              <a:rPr lang="fr-FR" sz="1200" b="1" dirty="0">
                <a:solidFill>
                  <a:srgbClr val="3E679D"/>
                </a:solidFill>
                <a:latin typeface="Wingdings"/>
                <a:ea typeface="Wingdings"/>
                <a:cs typeface="Wingdings"/>
                <a:sym typeface="Wingdings"/>
              </a:rPr>
              <a:t></a:t>
            </a:r>
            <a:r>
              <a:rPr lang="fr-FR" sz="1200" b="1" dirty="0" err="1">
                <a:solidFill>
                  <a:srgbClr val="3E679D"/>
                </a:solidFill>
                <a:cs typeface="Calibri"/>
              </a:rPr>
              <a:t>Biomass</a:t>
            </a:r>
            <a:r>
              <a:rPr lang="fr-FR" sz="1200" b="1" dirty="0">
                <a:solidFill>
                  <a:srgbClr val="3E679D"/>
                </a:solidFill>
                <a:cs typeface="Calibri"/>
              </a:rPr>
              <a:t>/</a:t>
            </a:r>
            <a:r>
              <a:rPr lang="fr-FR" sz="1200" b="1" dirty="0" err="1">
                <a:solidFill>
                  <a:srgbClr val="3E679D"/>
                </a:solidFill>
                <a:cs typeface="Calibri"/>
              </a:rPr>
              <a:t>biofuel</a:t>
            </a:r>
            <a:r>
              <a:rPr lang="fr-FR" sz="1200" b="1" dirty="0">
                <a:solidFill>
                  <a:srgbClr val="3E679D"/>
                </a:solidFill>
                <a:cs typeface="Calibri"/>
              </a:rPr>
              <a:t> </a:t>
            </a:r>
            <a:r>
              <a:rPr lang="fr-FR" sz="1200" b="1" dirty="0" err="1">
                <a:solidFill>
                  <a:srgbClr val="3E679D"/>
                </a:solidFill>
                <a:cs typeface="Calibri"/>
              </a:rPr>
              <a:t>burning</a:t>
            </a:r>
            <a:r>
              <a:rPr lang="fr-FR" sz="1200" b="1" dirty="0">
                <a:solidFill>
                  <a:srgbClr val="3E679D"/>
                </a:solidFill>
                <a:latin typeface="Wingdings"/>
                <a:ea typeface="Wingdings"/>
                <a:cs typeface="Wingdings"/>
                <a:sym typeface="Wingdings"/>
              </a:rPr>
              <a:t></a:t>
            </a:r>
            <a:endParaRPr lang="fr-FR" sz="1200" b="1" dirty="0">
              <a:solidFill>
                <a:srgbClr val="3E679D"/>
              </a:solidFill>
              <a:cs typeface="Calibri"/>
            </a:endParaRPr>
          </a:p>
        </p:txBody>
      </p:sp>
      <p:sp>
        <p:nvSpPr>
          <p:cNvPr id="60" name="ZoneTexte 59">
            <a:extLst>
              <a:ext uri="{FF2B5EF4-FFF2-40B4-BE49-F238E27FC236}">
                <a16:creationId xmlns:a16="http://schemas.microsoft.com/office/drawing/2014/main" id="{E81F7A84-B860-2648-A875-396C0A41FC85}"/>
              </a:ext>
            </a:extLst>
          </p:cNvPr>
          <p:cNvSpPr txBox="1"/>
          <p:nvPr/>
        </p:nvSpPr>
        <p:spPr>
          <a:xfrm>
            <a:off x="3830110" y="1830271"/>
            <a:ext cx="1372234" cy="276999"/>
          </a:xfrm>
          <a:prstGeom prst="rect">
            <a:avLst/>
          </a:prstGeom>
          <a:noFill/>
        </p:spPr>
        <p:txBody>
          <a:bodyPr wrap="none" rtlCol="0">
            <a:spAutoFit/>
          </a:bodyPr>
          <a:lstStyle/>
          <a:p>
            <a:pPr algn="ctr"/>
            <a:r>
              <a:rPr lang="fr-FR" sz="1200" b="1" dirty="0">
                <a:solidFill>
                  <a:srgbClr val="3E679D"/>
                </a:solidFill>
                <a:latin typeface="Wingdings"/>
                <a:ea typeface="Wingdings"/>
                <a:cs typeface="Wingdings"/>
                <a:sym typeface="Wingdings"/>
              </a:rPr>
              <a:t> </a:t>
            </a:r>
            <a:r>
              <a:rPr lang="fr-FR" sz="1200" b="1" dirty="0" err="1">
                <a:solidFill>
                  <a:srgbClr val="3E679D"/>
                </a:solidFill>
                <a:cs typeface="Calibri"/>
              </a:rPr>
              <a:t>Fossil</a:t>
            </a:r>
            <a:r>
              <a:rPr lang="fr-FR" sz="1200" b="1" dirty="0">
                <a:solidFill>
                  <a:srgbClr val="3E679D"/>
                </a:solidFill>
                <a:cs typeface="Calibri"/>
              </a:rPr>
              <a:t> fuel  </a:t>
            </a:r>
            <a:r>
              <a:rPr lang="fr-FR" sz="1200" b="1" dirty="0">
                <a:solidFill>
                  <a:srgbClr val="3E679D"/>
                </a:solidFill>
                <a:latin typeface="Wingdings"/>
                <a:ea typeface="Wingdings"/>
                <a:cs typeface="Wingdings"/>
                <a:sym typeface="Wingdings"/>
              </a:rPr>
              <a:t></a:t>
            </a:r>
            <a:endParaRPr lang="fr-FR" sz="1200" b="1" dirty="0">
              <a:solidFill>
                <a:srgbClr val="3E679D"/>
              </a:solidFill>
              <a:cs typeface="Calibri"/>
            </a:endParaRPr>
          </a:p>
        </p:txBody>
      </p:sp>
      <p:sp>
        <p:nvSpPr>
          <p:cNvPr id="61" name="ZoneTexte 60">
            <a:extLst>
              <a:ext uri="{FF2B5EF4-FFF2-40B4-BE49-F238E27FC236}">
                <a16:creationId xmlns:a16="http://schemas.microsoft.com/office/drawing/2014/main" id="{330B903C-15A5-6942-B24B-60DA6B1D3DEE}"/>
              </a:ext>
            </a:extLst>
          </p:cNvPr>
          <p:cNvSpPr txBox="1"/>
          <p:nvPr/>
        </p:nvSpPr>
        <p:spPr>
          <a:xfrm>
            <a:off x="3511793" y="1206894"/>
            <a:ext cx="1971438" cy="276999"/>
          </a:xfrm>
          <a:prstGeom prst="rect">
            <a:avLst/>
          </a:prstGeom>
          <a:noFill/>
        </p:spPr>
        <p:txBody>
          <a:bodyPr wrap="none" rtlCol="0">
            <a:spAutoFit/>
          </a:bodyPr>
          <a:lstStyle/>
          <a:p>
            <a:pPr algn="ctr"/>
            <a:r>
              <a:rPr lang="fr-FR" sz="1200" b="1" dirty="0">
                <a:solidFill>
                  <a:srgbClr val="3E679D"/>
                </a:solidFill>
                <a:latin typeface="Wingdings"/>
                <a:ea typeface="Wingdings"/>
                <a:cs typeface="Wingdings"/>
                <a:sym typeface="Wingdings"/>
              </a:rPr>
              <a:t> </a:t>
            </a:r>
            <a:r>
              <a:rPr lang="fr-FR" sz="1200" b="1" dirty="0">
                <a:solidFill>
                  <a:srgbClr val="3E679D"/>
                </a:solidFill>
                <a:cs typeface="Calibri"/>
              </a:rPr>
              <a:t>Agriculture &amp; </a:t>
            </a:r>
            <a:r>
              <a:rPr lang="fr-FR" sz="1200" b="1" dirty="0" err="1">
                <a:solidFill>
                  <a:srgbClr val="3E679D"/>
                </a:solidFill>
                <a:cs typeface="Calibri"/>
              </a:rPr>
              <a:t>waste</a:t>
            </a:r>
            <a:r>
              <a:rPr lang="fr-FR" sz="1200" b="1" dirty="0">
                <a:solidFill>
                  <a:srgbClr val="3E679D"/>
                </a:solidFill>
                <a:cs typeface="Calibri"/>
              </a:rPr>
              <a:t> </a:t>
            </a:r>
            <a:r>
              <a:rPr lang="fr-FR" sz="1200" b="1" dirty="0">
                <a:solidFill>
                  <a:srgbClr val="3E679D"/>
                </a:solidFill>
                <a:latin typeface="Wingdings"/>
                <a:ea typeface="Wingdings"/>
                <a:cs typeface="Wingdings"/>
                <a:sym typeface="Wingdings"/>
              </a:rPr>
              <a:t></a:t>
            </a:r>
            <a:endParaRPr lang="fr-FR" sz="1200" b="1" dirty="0">
              <a:solidFill>
                <a:srgbClr val="3E679D"/>
              </a:solidFill>
              <a:cs typeface="Calibri"/>
            </a:endParaRPr>
          </a:p>
        </p:txBody>
      </p:sp>
      <p:sp>
        <p:nvSpPr>
          <p:cNvPr id="62" name="ZoneTexte 61">
            <a:extLst>
              <a:ext uri="{FF2B5EF4-FFF2-40B4-BE49-F238E27FC236}">
                <a16:creationId xmlns:a16="http://schemas.microsoft.com/office/drawing/2014/main" id="{53AEE8AB-77B3-3142-8F80-5554DFFC0E95}"/>
              </a:ext>
            </a:extLst>
          </p:cNvPr>
          <p:cNvSpPr txBox="1"/>
          <p:nvPr/>
        </p:nvSpPr>
        <p:spPr>
          <a:xfrm>
            <a:off x="5436098" y="990870"/>
            <a:ext cx="728084" cy="276999"/>
          </a:xfrm>
          <a:prstGeom prst="rect">
            <a:avLst/>
          </a:prstGeom>
          <a:noFill/>
        </p:spPr>
        <p:txBody>
          <a:bodyPr wrap="none" rtlCol="0">
            <a:spAutoFit/>
          </a:bodyPr>
          <a:lstStyle/>
          <a:p>
            <a:r>
              <a:rPr lang="fr-FR" sz="1200" b="1" dirty="0">
                <a:solidFill>
                  <a:srgbClr val="376092"/>
                </a:solidFill>
                <a:cs typeface="Calibri"/>
              </a:rPr>
              <a:t>181 </a:t>
            </a:r>
            <a:r>
              <a:rPr lang="fr-FR" sz="900" b="1" dirty="0">
                <a:solidFill>
                  <a:srgbClr val="376092"/>
                </a:solidFill>
                <a:cs typeface="Calibri"/>
              </a:rPr>
              <a:t>[20%]</a:t>
            </a:r>
          </a:p>
        </p:txBody>
      </p:sp>
      <p:sp>
        <p:nvSpPr>
          <p:cNvPr id="63" name="ZoneTexte 62">
            <a:extLst>
              <a:ext uri="{FF2B5EF4-FFF2-40B4-BE49-F238E27FC236}">
                <a16:creationId xmlns:a16="http://schemas.microsoft.com/office/drawing/2014/main" id="{F82256F7-7505-A541-B4B1-F95EEE43100A}"/>
              </a:ext>
            </a:extLst>
          </p:cNvPr>
          <p:cNvSpPr txBox="1"/>
          <p:nvPr/>
        </p:nvSpPr>
        <p:spPr>
          <a:xfrm>
            <a:off x="2871810" y="960726"/>
            <a:ext cx="728084" cy="276999"/>
          </a:xfrm>
          <a:prstGeom prst="rect">
            <a:avLst/>
          </a:prstGeom>
          <a:noFill/>
        </p:spPr>
        <p:txBody>
          <a:bodyPr wrap="none" rtlCol="0">
            <a:spAutoFit/>
          </a:bodyPr>
          <a:lstStyle/>
          <a:p>
            <a:pPr algn="r"/>
            <a:r>
              <a:rPr lang="fr-FR" sz="1200" b="1" dirty="0">
                <a:solidFill>
                  <a:srgbClr val="4F81BD">
                    <a:lumMod val="75000"/>
                  </a:srgbClr>
                </a:solidFill>
                <a:cs typeface="Calibri"/>
              </a:rPr>
              <a:t>149 </a:t>
            </a:r>
            <a:r>
              <a:rPr lang="fr-FR" sz="900" b="1" dirty="0">
                <a:solidFill>
                  <a:srgbClr val="4F81BD">
                    <a:lumMod val="75000"/>
                  </a:srgbClr>
                </a:solidFill>
                <a:cs typeface="Calibri"/>
              </a:rPr>
              <a:t>[50%]</a:t>
            </a:r>
          </a:p>
        </p:txBody>
      </p:sp>
      <p:pic>
        <p:nvPicPr>
          <p:cNvPr id="64" name="Image 63">
            <a:extLst>
              <a:ext uri="{FF2B5EF4-FFF2-40B4-BE49-F238E27FC236}">
                <a16:creationId xmlns:a16="http://schemas.microsoft.com/office/drawing/2014/main" id="{3A67811E-8335-CE47-9EA6-78B170DCA4FF}"/>
              </a:ext>
            </a:extLst>
          </p:cNvPr>
          <p:cNvPicPr>
            <a:picLocks noChangeAspect="1"/>
          </p:cNvPicPr>
          <p:nvPr/>
        </p:nvPicPr>
        <p:blipFill>
          <a:blip r:embed="rId3"/>
          <a:stretch>
            <a:fillRect/>
          </a:stretch>
        </p:blipFill>
        <p:spPr>
          <a:xfrm>
            <a:off x="1589085" y="628814"/>
            <a:ext cx="771106" cy="557884"/>
          </a:xfrm>
          <a:prstGeom prst="rect">
            <a:avLst/>
          </a:prstGeom>
        </p:spPr>
      </p:pic>
      <p:sp>
        <p:nvSpPr>
          <p:cNvPr id="65" name="ZoneTexte 64">
            <a:extLst>
              <a:ext uri="{FF2B5EF4-FFF2-40B4-BE49-F238E27FC236}">
                <a16:creationId xmlns:a16="http://schemas.microsoft.com/office/drawing/2014/main" id="{83AA0861-2D8B-2C4E-9120-9CF171036C08}"/>
              </a:ext>
            </a:extLst>
          </p:cNvPr>
          <p:cNvSpPr txBox="1"/>
          <p:nvPr/>
        </p:nvSpPr>
        <p:spPr>
          <a:xfrm>
            <a:off x="5656465" y="4198562"/>
            <a:ext cx="2318726" cy="923330"/>
          </a:xfrm>
          <a:prstGeom prst="rect">
            <a:avLst/>
          </a:prstGeom>
          <a:noFill/>
          <a:ln>
            <a:solidFill>
              <a:srgbClr val="000000"/>
            </a:solidFill>
          </a:ln>
        </p:spPr>
        <p:txBody>
          <a:bodyPr wrap="square" rtlCol="0">
            <a:spAutoFit/>
          </a:bodyPr>
          <a:lstStyle/>
          <a:p>
            <a:pPr algn="ctr"/>
            <a:r>
              <a:rPr lang="fr-FR" sz="1350" dirty="0">
                <a:solidFill>
                  <a:srgbClr val="3E679D"/>
                </a:solidFill>
                <a:cs typeface="Calibri"/>
              </a:rPr>
              <a:t>Top-down budget</a:t>
            </a:r>
          </a:p>
          <a:p>
            <a:pPr algn="ctr"/>
            <a:r>
              <a:rPr lang="fr-FR" sz="1350" dirty="0" err="1">
                <a:solidFill>
                  <a:srgbClr val="3E679D"/>
                </a:solidFill>
                <a:cs typeface="Calibri"/>
              </a:rPr>
              <a:t>Atmospheric</a:t>
            </a:r>
            <a:r>
              <a:rPr lang="fr-FR" sz="1350" dirty="0">
                <a:solidFill>
                  <a:srgbClr val="3E679D"/>
                </a:solidFill>
                <a:cs typeface="Calibri"/>
              </a:rPr>
              <a:t> inversions</a:t>
            </a:r>
          </a:p>
          <a:p>
            <a:pPr algn="ctr"/>
            <a:endParaRPr lang="fr-FR" sz="1350" dirty="0">
              <a:solidFill>
                <a:srgbClr val="3E679D"/>
              </a:solidFill>
              <a:cs typeface="Calibri"/>
            </a:endParaRPr>
          </a:p>
          <a:p>
            <a:pPr algn="ctr"/>
            <a:r>
              <a:rPr lang="fr-FR" sz="1350" b="1" dirty="0">
                <a:solidFill>
                  <a:srgbClr val="3E679D"/>
                </a:solidFill>
                <a:cs typeface="Calibri"/>
              </a:rPr>
              <a:t>576 TgCH</a:t>
            </a:r>
            <a:r>
              <a:rPr lang="fr-FR" sz="1350" b="1" baseline="-25000" dirty="0">
                <a:solidFill>
                  <a:srgbClr val="3E679D"/>
                </a:solidFill>
                <a:cs typeface="Calibri"/>
              </a:rPr>
              <a:t>4</a:t>
            </a:r>
            <a:r>
              <a:rPr lang="fr-FR" sz="1350" b="1" dirty="0">
                <a:solidFill>
                  <a:srgbClr val="3E679D"/>
                </a:solidFill>
                <a:cs typeface="Calibri"/>
              </a:rPr>
              <a:t>/</a:t>
            </a:r>
            <a:r>
              <a:rPr lang="fr-FR" sz="1350" b="1" dirty="0" err="1">
                <a:solidFill>
                  <a:srgbClr val="3E679D"/>
                </a:solidFill>
                <a:cs typeface="Calibri"/>
              </a:rPr>
              <a:t>yr</a:t>
            </a:r>
            <a:r>
              <a:rPr lang="fr-FR" sz="1350" b="1" dirty="0">
                <a:solidFill>
                  <a:srgbClr val="3E679D"/>
                </a:solidFill>
                <a:cs typeface="Calibri"/>
              </a:rPr>
              <a:t> [550-594]</a:t>
            </a:r>
          </a:p>
        </p:txBody>
      </p:sp>
      <p:sp>
        <p:nvSpPr>
          <p:cNvPr id="66" name="ZoneTexte 65">
            <a:extLst>
              <a:ext uri="{FF2B5EF4-FFF2-40B4-BE49-F238E27FC236}">
                <a16:creationId xmlns:a16="http://schemas.microsoft.com/office/drawing/2014/main" id="{3328B871-E258-624E-959A-C69FD123F149}"/>
              </a:ext>
            </a:extLst>
          </p:cNvPr>
          <p:cNvSpPr txBox="1"/>
          <p:nvPr/>
        </p:nvSpPr>
        <p:spPr>
          <a:xfrm>
            <a:off x="1169624" y="4196371"/>
            <a:ext cx="2372284" cy="923330"/>
          </a:xfrm>
          <a:prstGeom prst="rect">
            <a:avLst/>
          </a:prstGeom>
          <a:noFill/>
          <a:ln>
            <a:solidFill>
              <a:srgbClr val="000000"/>
            </a:solidFill>
          </a:ln>
        </p:spPr>
        <p:txBody>
          <a:bodyPr wrap="square" rtlCol="0">
            <a:spAutoFit/>
          </a:bodyPr>
          <a:lstStyle/>
          <a:p>
            <a:pPr algn="ctr"/>
            <a:r>
              <a:rPr lang="fr-FR" sz="1350" dirty="0" err="1">
                <a:solidFill>
                  <a:srgbClr val="3E679D"/>
                </a:solidFill>
                <a:cs typeface="Calibri"/>
              </a:rPr>
              <a:t>Bottom</a:t>
            </a:r>
            <a:r>
              <a:rPr lang="fr-FR" sz="1350" dirty="0">
                <a:solidFill>
                  <a:srgbClr val="3E679D"/>
                </a:solidFill>
                <a:cs typeface="Calibri"/>
              </a:rPr>
              <a:t>-up budget</a:t>
            </a:r>
          </a:p>
          <a:p>
            <a:pPr algn="ctr"/>
            <a:r>
              <a:rPr lang="fr-FR" sz="1350" dirty="0" err="1">
                <a:solidFill>
                  <a:srgbClr val="3E679D"/>
                </a:solidFill>
                <a:cs typeface="Calibri"/>
              </a:rPr>
              <a:t>Process</a:t>
            </a:r>
            <a:r>
              <a:rPr lang="fr-FR" sz="1350" dirty="0">
                <a:solidFill>
                  <a:srgbClr val="3E679D"/>
                </a:solidFill>
                <a:cs typeface="Calibri"/>
              </a:rPr>
              <a:t> </a:t>
            </a:r>
            <a:r>
              <a:rPr lang="fr-FR" sz="1350" dirty="0" err="1">
                <a:solidFill>
                  <a:srgbClr val="3E679D"/>
                </a:solidFill>
                <a:cs typeface="Calibri"/>
              </a:rPr>
              <a:t>models</a:t>
            </a:r>
            <a:r>
              <a:rPr lang="fr-FR" sz="1350" dirty="0">
                <a:solidFill>
                  <a:srgbClr val="3E679D"/>
                </a:solidFill>
                <a:cs typeface="Calibri"/>
              </a:rPr>
              <a:t>, inventories, data </a:t>
            </a:r>
            <a:r>
              <a:rPr lang="fr-FR" sz="1350" dirty="0" err="1">
                <a:solidFill>
                  <a:srgbClr val="3E679D"/>
                </a:solidFill>
                <a:cs typeface="Calibri"/>
              </a:rPr>
              <a:t>driven</a:t>
            </a:r>
            <a:r>
              <a:rPr lang="fr-FR" sz="1350" dirty="0">
                <a:solidFill>
                  <a:srgbClr val="3E679D"/>
                </a:solidFill>
                <a:cs typeface="Calibri"/>
              </a:rPr>
              <a:t> </a:t>
            </a:r>
            <a:r>
              <a:rPr lang="fr-FR" sz="1350" dirty="0" err="1">
                <a:solidFill>
                  <a:srgbClr val="3E679D"/>
                </a:solidFill>
                <a:cs typeface="Calibri"/>
              </a:rPr>
              <a:t>methods</a:t>
            </a:r>
            <a:endParaRPr lang="fr-FR" sz="900" dirty="0">
              <a:solidFill>
                <a:srgbClr val="3E679D"/>
              </a:solidFill>
              <a:cs typeface="Calibri"/>
            </a:endParaRPr>
          </a:p>
          <a:p>
            <a:pPr algn="ctr"/>
            <a:r>
              <a:rPr lang="fr-FR" sz="1350" b="1" dirty="0">
                <a:solidFill>
                  <a:srgbClr val="3E679D"/>
                </a:solidFill>
                <a:cs typeface="Calibri"/>
              </a:rPr>
              <a:t>737 TgCH</a:t>
            </a:r>
            <a:r>
              <a:rPr lang="fr-FR" sz="1350" b="1" baseline="-25000" dirty="0">
                <a:solidFill>
                  <a:srgbClr val="3E679D"/>
                </a:solidFill>
                <a:cs typeface="Calibri"/>
              </a:rPr>
              <a:t>4</a:t>
            </a:r>
            <a:r>
              <a:rPr lang="fr-FR" sz="1350" b="1" dirty="0">
                <a:solidFill>
                  <a:srgbClr val="3E679D"/>
                </a:solidFill>
                <a:cs typeface="Calibri"/>
              </a:rPr>
              <a:t>/</a:t>
            </a:r>
            <a:r>
              <a:rPr lang="fr-FR" sz="1350" b="1" dirty="0" err="1">
                <a:solidFill>
                  <a:srgbClr val="3E679D"/>
                </a:solidFill>
                <a:cs typeface="Calibri"/>
              </a:rPr>
              <a:t>yr</a:t>
            </a:r>
            <a:r>
              <a:rPr lang="fr-FR" sz="1350" b="1" dirty="0">
                <a:solidFill>
                  <a:srgbClr val="3E679D"/>
                </a:solidFill>
                <a:cs typeface="Calibri"/>
              </a:rPr>
              <a:t> [584-881]</a:t>
            </a:r>
          </a:p>
        </p:txBody>
      </p:sp>
      <p:sp>
        <p:nvSpPr>
          <p:cNvPr id="67" name="ZoneTexte 66">
            <a:extLst>
              <a:ext uri="{FF2B5EF4-FFF2-40B4-BE49-F238E27FC236}">
                <a16:creationId xmlns:a16="http://schemas.microsoft.com/office/drawing/2014/main" id="{4170DF6F-59A3-F946-85FD-69D4EC5EC2AE}"/>
              </a:ext>
            </a:extLst>
          </p:cNvPr>
          <p:cNvSpPr txBox="1"/>
          <p:nvPr/>
        </p:nvSpPr>
        <p:spPr>
          <a:xfrm>
            <a:off x="3707904" y="4516069"/>
            <a:ext cx="1756186" cy="276999"/>
          </a:xfrm>
          <a:prstGeom prst="rect">
            <a:avLst/>
          </a:prstGeom>
          <a:noFill/>
          <a:ln>
            <a:solidFill>
              <a:srgbClr val="000000"/>
            </a:solidFill>
          </a:ln>
        </p:spPr>
        <p:txBody>
          <a:bodyPr wrap="none" rtlCol="0">
            <a:spAutoFit/>
          </a:bodyPr>
          <a:lstStyle/>
          <a:p>
            <a:r>
              <a:rPr lang="fr-FR" sz="1200" dirty="0" err="1">
                <a:solidFill>
                  <a:srgbClr val="3E679D"/>
                </a:solidFill>
                <a:cs typeface="Calibri"/>
              </a:rPr>
              <a:t>Mean</a:t>
            </a:r>
            <a:r>
              <a:rPr lang="fr-FR" sz="1200" dirty="0">
                <a:solidFill>
                  <a:srgbClr val="3E679D"/>
                </a:solidFill>
                <a:cs typeface="Calibri"/>
              </a:rPr>
              <a:t> [</a:t>
            </a:r>
            <a:r>
              <a:rPr lang="fr-FR" sz="1200" dirty="0" err="1">
                <a:solidFill>
                  <a:srgbClr val="3E679D"/>
                </a:solidFill>
                <a:cs typeface="Calibri"/>
              </a:rPr>
              <a:t>min-max</a:t>
            </a:r>
            <a:r>
              <a:rPr lang="fr-FR" sz="1200" dirty="0">
                <a:solidFill>
                  <a:srgbClr val="3E679D"/>
                </a:solidFill>
                <a:cs typeface="Calibri"/>
              </a:rPr>
              <a:t> range %]</a:t>
            </a:r>
          </a:p>
        </p:txBody>
      </p:sp>
      <p:sp>
        <p:nvSpPr>
          <p:cNvPr id="68" name="ZoneTexte 67">
            <a:extLst>
              <a:ext uri="{FF2B5EF4-FFF2-40B4-BE49-F238E27FC236}">
                <a16:creationId xmlns:a16="http://schemas.microsoft.com/office/drawing/2014/main" id="{48F617F5-3C6F-3543-8A73-42F0C2018061}"/>
              </a:ext>
            </a:extLst>
          </p:cNvPr>
          <p:cNvSpPr txBox="1"/>
          <p:nvPr/>
        </p:nvSpPr>
        <p:spPr>
          <a:xfrm>
            <a:off x="5436098" y="2571853"/>
            <a:ext cx="720069" cy="276999"/>
          </a:xfrm>
          <a:prstGeom prst="rect">
            <a:avLst/>
          </a:prstGeom>
          <a:noFill/>
        </p:spPr>
        <p:txBody>
          <a:bodyPr wrap="none" rtlCol="0">
            <a:spAutoFit/>
          </a:bodyPr>
          <a:lstStyle/>
          <a:p>
            <a:r>
              <a:rPr lang="fr-FR" sz="1200" b="1" dirty="0">
                <a:solidFill>
                  <a:srgbClr val="376092"/>
                </a:solidFill>
                <a:cs typeface="Calibri"/>
              </a:rPr>
              <a:t>  37 </a:t>
            </a:r>
            <a:r>
              <a:rPr lang="fr-FR" sz="900" b="1" dirty="0">
                <a:solidFill>
                  <a:srgbClr val="376092"/>
                </a:solidFill>
                <a:cs typeface="Calibri"/>
              </a:rPr>
              <a:t>[80%]</a:t>
            </a:r>
          </a:p>
        </p:txBody>
      </p:sp>
      <p:sp>
        <p:nvSpPr>
          <p:cNvPr id="69" name="ZoneTexte 68">
            <a:extLst>
              <a:ext uri="{FF2B5EF4-FFF2-40B4-BE49-F238E27FC236}">
                <a16:creationId xmlns:a16="http://schemas.microsoft.com/office/drawing/2014/main" id="{97403BDC-795D-294A-8C96-AEF0DDBFE8DA}"/>
              </a:ext>
            </a:extLst>
          </p:cNvPr>
          <p:cNvSpPr txBox="1"/>
          <p:nvPr/>
        </p:nvSpPr>
        <p:spPr>
          <a:xfrm>
            <a:off x="2871810" y="2571853"/>
            <a:ext cx="728084" cy="276999"/>
          </a:xfrm>
          <a:prstGeom prst="rect">
            <a:avLst/>
          </a:prstGeom>
          <a:noFill/>
        </p:spPr>
        <p:txBody>
          <a:bodyPr wrap="none" rtlCol="0">
            <a:spAutoFit/>
          </a:bodyPr>
          <a:lstStyle/>
          <a:p>
            <a:pPr algn="r"/>
            <a:r>
              <a:rPr lang="fr-FR" sz="1200" b="1" dirty="0">
                <a:solidFill>
                  <a:srgbClr val="376092"/>
                </a:solidFill>
                <a:cs typeface="Calibri"/>
              </a:rPr>
              <a:t>222 </a:t>
            </a:r>
            <a:r>
              <a:rPr lang="fr-FR" sz="900" b="1" dirty="0">
                <a:solidFill>
                  <a:srgbClr val="376092"/>
                </a:solidFill>
                <a:cs typeface="Calibri"/>
              </a:rPr>
              <a:t>[70%]</a:t>
            </a:r>
          </a:p>
        </p:txBody>
      </p:sp>
      <p:sp>
        <p:nvSpPr>
          <p:cNvPr id="70" name="ZoneTexte 69">
            <a:extLst>
              <a:ext uri="{FF2B5EF4-FFF2-40B4-BE49-F238E27FC236}">
                <a16:creationId xmlns:a16="http://schemas.microsoft.com/office/drawing/2014/main" id="{267258BB-69D5-A744-996A-498F079AD7E2}"/>
              </a:ext>
            </a:extLst>
          </p:cNvPr>
          <p:cNvSpPr txBox="1"/>
          <p:nvPr/>
        </p:nvSpPr>
        <p:spPr>
          <a:xfrm>
            <a:off x="5436098" y="2378700"/>
            <a:ext cx="720069" cy="276999"/>
          </a:xfrm>
          <a:prstGeom prst="rect">
            <a:avLst/>
          </a:prstGeom>
          <a:noFill/>
        </p:spPr>
        <p:txBody>
          <a:bodyPr wrap="none" rtlCol="0">
            <a:spAutoFit/>
          </a:bodyPr>
          <a:lstStyle/>
          <a:p>
            <a:r>
              <a:rPr lang="fr-FR" sz="1200" b="1" dirty="0">
                <a:solidFill>
                  <a:srgbClr val="376092"/>
                </a:solidFill>
                <a:cs typeface="Calibri"/>
              </a:rPr>
              <a:t>  30 </a:t>
            </a:r>
            <a:r>
              <a:rPr lang="fr-FR" sz="900" b="1" dirty="0">
                <a:solidFill>
                  <a:srgbClr val="376092"/>
                </a:solidFill>
                <a:cs typeface="Calibri"/>
              </a:rPr>
              <a:t>[50%]</a:t>
            </a:r>
          </a:p>
        </p:txBody>
      </p:sp>
      <p:sp>
        <p:nvSpPr>
          <p:cNvPr id="71" name="ZoneTexte 70">
            <a:extLst>
              <a:ext uri="{FF2B5EF4-FFF2-40B4-BE49-F238E27FC236}">
                <a16:creationId xmlns:a16="http://schemas.microsoft.com/office/drawing/2014/main" id="{F6227BEC-FBE5-2A41-B64B-F0FAC343E2E1}"/>
              </a:ext>
            </a:extLst>
          </p:cNvPr>
          <p:cNvSpPr txBox="1"/>
          <p:nvPr/>
        </p:nvSpPr>
        <p:spPr>
          <a:xfrm>
            <a:off x="2950356" y="2375155"/>
            <a:ext cx="649538" cy="276999"/>
          </a:xfrm>
          <a:prstGeom prst="rect">
            <a:avLst/>
          </a:prstGeom>
          <a:noFill/>
        </p:spPr>
        <p:txBody>
          <a:bodyPr wrap="none" rtlCol="0">
            <a:spAutoFit/>
          </a:bodyPr>
          <a:lstStyle/>
          <a:p>
            <a:pPr algn="r"/>
            <a:r>
              <a:rPr lang="fr-FR" sz="1200" b="1" dirty="0">
                <a:solidFill>
                  <a:srgbClr val="376092"/>
                </a:solidFill>
                <a:cs typeface="Calibri"/>
              </a:rPr>
              <a:t>30 </a:t>
            </a:r>
            <a:r>
              <a:rPr lang="fr-FR" sz="900" b="1" dirty="0">
                <a:solidFill>
                  <a:srgbClr val="376092"/>
                </a:solidFill>
                <a:cs typeface="Calibri"/>
              </a:rPr>
              <a:t>[30%]</a:t>
            </a:r>
          </a:p>
        </p:txBody>
      </p:sp>
      <p:sp>
        <p:nvSpPr>
          <p:cNvPr id="72" name="ZoneTexte 71">
            <a:extLst>
              <a:ext uri="{FF2B5EF4-FFF2-40B4-BE49-F238E27FC236}">
                <a16:creationId xmlns:a16="http://schemas.microsoft.com/office/drawing/2014/main" id="{D2CF8A8B-7F89-4948-9331-A41F903E17E8}"/>
              </a:ext>
            </a:extLst>
          </p:cNvPr>
          <p:cNvSpPr txBox="1"/>
          <p:nvPr/>
        </p:nvSpPr>
        <p:spPr>
          <a:xfrm>
            <a:off x="5436098" y="1842772"/>
            <a:ext cx="728084" cy="276999"/>
          </a:xfrm>
          <a:prstGeom prst="rect">
            <a:avLst/>
          </a:prstGeom>
          <a:noFill/>
        </p:spPr>
        <p:txBody>
          <a:bodyPr wrap="none" rtlCol="0">
            <a:spAutoFit/>
          </a:bodyPr>
          <a:lstStyle/>
          <a:p>
            <a:r>
              <a:rPr lang="fr-FR" sz="1200" b="1" dirty="0">
                <a:solidFill>
                  <a:srgbClr val="376092"/>
                </a:solidFill>
                <a:cs typeface="Calibri"/>
              </a:rPr>
              <a:t>111 </a:t>
            </a:r>
            <a:r>
              <a:rPr lang="fr-FR" sz="900" b="1" dirty="0">
                <a:solidFill>
                  <a:srgbClr val="376092"/>
                </a:solidFill>
                <a:cs typeface="Calibri"/>
              </a:rPr>
              <a:t>[50%]</a:t>
            </a:r>
          </a:p>
        </p:txBody>
      </p:sp>
      <p:sp>
        <p:nvSpPr>
          <p:cNvPr id="73" name="ZoneTexte 72">
            <a:extLst>
              <a:ext uri="{FF2B5EF4-FFF2-40B4-BE49-F238E27FC236}">
                <a16:creationId xmlns:a16="http://schemas.microsoft.com/office/drawing/2014/main" id="{D90F71BE-A865-AD46-B085-9BC35A1B79AF}"/>
              </a:ext>
            </a:extLst>
          </p:cNvPr>
          <p:cNvSpPr txBox="1"/>
          <p:nvPr/>
        </p:nvSpPr>
        <p:spPr>
          <a:xfrm>
            <a:off x="2871810" y="1812628"/>
            <a:ext cx="728084" cy="276999"/>
          </a:xfrm>
          <a:prstGeom prst="rect">
            <a:avLst/>
          </a:prstGeom>
          <a:noFill/>
        </p:spPr>
        <p:txBody>
          <a:bodyPr wrap="none" rtlCol="0">
            <a:spAutoFit/>
          </a:bodyPr>
          <a:lstStyle/>
          <a:p>
            <a:pPr algn="r"/>
            <a:r>
              <a:rPr lang="fr-FR" sz="1200" b="1" dirty="0">
                <a:solidFill>
                  <a:srgbClr val="376092"/>
                </a:solidFill>
                <a:cs typeface="Calibri"/>
              </a:rPr>
              <a:t>128 </a:t>
            </a:r>
            <a:r>
              <a:rPr lang="fr-FR" sz="900" b="1" dirty="0">
                <a:solidFill>
                  <a:srgbClr val="376092"/>
                </a:solidFill>
                <a:cs typeface="Calibri"/>
              </a:rPr>
              <a:t>[30%]</a:t>
            </a:r>
          </a:p>
        </p:txBody>
      </p:sp>
      <p:sp>
        <p:nvSpPr>
          <p:cNvPr id="74" name="ZoneTexte 73">
            <a:extLst>
              <a:ext uri="{FF2B5EF4-FFF2-40B4-BE49-F238E27FC236}">
                <a16:creationId xmlns:a16="http://schemas.microsoft.com/office/drawing/2014/main" id="{7607DDDC-AA5D-054E-AF04-039A350AEAA3}"/>
              </a:ext>
            </a:extLst>
          </p:cNvPr>
          <p:cNvSpPr txBox="1"/>
          <p:nvPr/>
        </p:nvSpPr>
        <p:spPr>
          <a:xfrm>
            <a:off x="5436098" y="1193392"/>
            <a:ext cx="728084" cy="276999"/>
          </a:xfrm>
          <a:prstGeom prst="rect">
            <a:avLst/>
          </a:prstGeom>
          <a:noFill/>
        </p:spPr>
        <p:txBody>
          <a:bodyPr wrap="none" rtlCol="0">
            <a:spAutoFit/>
          </a:bodyPr>
          <a:lstStyle/>
          <a:p>
            <a:r>
              <a:rPr lang="fr-FR" sz="1200" b="1" dirty="0">
                <a:solidFill>
                  <a:srgbClr val="376092"/>
                </a:solidFill>
                <a:cs typeface="Calibri"/>
              </a:rPr>
              <a:t>217 </a:t>
            </a:r>
            <a:r>
              <a:rPr lang="fr-FR" sz="900" b="1" dirty="0">
                <a:solidFill>
                  <a:srgbClr val="376092"/>
                </a:solidFill>
                <a:cs typeface="Calibri"/>
              </a:rPr>
              <a:t>[15%]</a:t>
            </a:r>
          </a:p>
        </p:txBody>
      </p:sp>
      <p:sp>
        <p:nvSpPr>
          <p:cNvPr id="75" name="ZoneTexte 74">
            <a:extLst>
              <a:ext uri="{FF2B5EF4-FFF2-40B4-BE49-F238E27FC236}">
                <a16:creationId xmlns:a16="http://schemas.microsoft.com/office/drawing/2014/main" id="{C8628D49-4081-ED4A-A9AB-FF92FD7A3A82}"/>
              </a:ext>
            </a:extLst>
          </p:cNvPr>
          <p:cNvSpPr txBox="1"/>
          <p:nvPr/>
        </p:nvSpPr>
        <p:spPr>
          <a:xfrm>
            <a:off x="2871808" y="1178320"/>
            <a:ext cx="728084" cy="276999"/>
          </a:xfrm>
          <a:prstGeom prst="rect">
            <a:avLst/>
          </a:prstGeom>
          <a:noFill/>
        </p:spPr>
        <p:txBody>
          <a:bodyPr wrap="none" rtlCol="0">
            <a:spAutoFit/>
          </a:bodyPr>
          <a:lstStyle/>
          <a:p>
            <a:pPr algn="r"/>
            <a:r>
              <a:rPr lang="fr-FR" sz="1200" b="1" dirty="0">
                <a:solidFill>
                  <a:srgbClr val="376092"/>
                </a:solidFill>
                <a:cs typeface="Calibri"/>
              </a:rPr>
              <a:t>206 </a:t>
            </a:r>
            <a:r>
              <a:rPr lang="fr-FR" sz="900" b="1" dirty="0">
                <a:solidFill>
                  <a:srgbClr val="376092"/>
                </a:solidFill>
                <a:cs typeface="Calibri"/>
              </a:rPr>
              <a:t>[15%]</a:t>
            </a:r>
          </a:p>
        </p:txBody>
      </p:sp>
      <p:sp>
        <p:nvSpPr>
          <p:cNvPr id="76" name="Rectangle 75">
            <a:extLst>
              <a:ext uri="{FF2B5EF4-FFF2-40B4-BE49-F238E27FC236}">
                <a16:creationId xmlns:a16="http://schemas.microsoft.com/office/drawing/2014/main" id="{8826FC20-E9E7-EF42-A4CC-160CEDCA1D17}"/>
              </a:ext>
            </a:extLst>
          </p:cNvPr>
          <p:cNvSpPr/>
          <p:nvPr/>
        </p:nvSpPr>
        <p:spPr>
          <a:xfrm>
            <a:off x="1169622" y="1972204"/>
            <a:ext cx="2417058" cy="539187"/>
          </a:xfrm>
          <a:prstGeom prst="rect">
            <a:avLst/>
          </a:prstGeom>
        </p:spPr>
        <p:txBody>
          <a:bodyPr wrap="square">
            <a:spAutoFit/>
          </a:bodyPr>
          <a:lstStyle/>
          <a:p>
            <a:pPr algn="r">
              <a:lnSpc>
                <a:spcPct val="80000"/>
              </a:lnSpc>
            </a:pPr>
            <a:r>
              <a:rPr lang="pt-BR" sz="1200" dirty="0" err="1">
                <a:solidFill>
                  <a:srgbClr val="3E679D"/>
                </a:solidFill>
                <a:cs typeface="Calibri"/>
              </a:rPr>
              <a:t>Coal</a:t>
            </a:r>
            <a:r>
              <a:rPr lang="pt-BR" sz="1200" dirty="0">
                <a:solidFill>
                  <a:srgbClr val="3E679D"/>
                </a:solidFill>
                <a:cs typeface="Calibri"/>
              </a:rPr>
              <a:t>         </a:t>
            </a:r>
            <a:r>
              <a:rPr lang="en-GB" sz="1200" dirty="0">
                <a:solidFill>
                  <a:srgbClr val="3E679D"/>
                </a:solidFill>
                <a:cs typeface="Calibri"/>
              </a:rPr>
              <a:t>42 </a:t>
            </a:r>
            <a:r>
              <a:rPr lang="en-GB" sz="900" dirty="0">
                <a:solidFill>
                  <a:srgbClr val="3E679D"/>
                </a:solidFill>
                <a:cs typeface="Calibri"/>
              </a:rPr>
              <a:t>[80%]</a:t>
            </a:r>
            <a:endParaRPr lang="fr-FR" sz="900" dirty="0">
              <a:solidFill>
                <a:srgbClr val="3E679D"/>
              </a:solidFill>
              <a:cs typeface="Calibri"/>
            </a:endParaRPr>
          </a:p>
          <a:p>
            <a:pPr algn="r">
              <a:lnSpc>
                <a:spcPct val="80000"/>
              </a:lnSpc>
            </a:pPr>
            <a:r>
              <a:rPr lang="pt-BR" sz="1200" dirty="0" err="1">
                <a:solidFill>
                  <a:srgbClr val="3E679D"/>
                </a:solidFill>
                <a:cs typeface="Calibri"/>
              </a:rPr>
              <a:t>Gas</a:t>
            </a:r>
            <a:r>
              <a:rPr lang="pt-BR" sz="1200" dirty="0">
                <a:solidFill>
                  <a:srgbClr val="3E679D"/>
                </a:solidFill>
                <a:cs typeface="Calibri"/>
              </a:rPr>
              <a:t> &amp; </a:t>
            </a:r>
            <a:r>
              <a:rPr lang="pt-BR" sz="1200" dirty="0" err="1">
                <a:solidFill>
                  <a:srgbClr val="3E679D"/>
                </a:solidFill>
                <a:cs typeface="Calibri"/>
              </a:rPr>
              <a:t>oil</a:t>
            </a:r>
            <a:r>
              <a:rPr lang="pt-BR" sz="1200" dirty="0">
                <a:solidFill>
                  <a:srgbClr val="3E679D"/>
                </a:solidFill>
                <a:cs typeface="Calibri"/>
              </a:rPr>
              <a:t>         </a:t>
            </a:r>
            <a:r>
              <a:rPr lang="en-GB" sz="1200" dirty="0">
                <a:solidFill>
                  <a:srgbClr val="3E679D"/>
                </a:solidFill>
                <a:cs typeface="Calibri"/>
              </a:rPr>
              <a:t>80 </a:t>
            </a:r>
            <a:r>
              <a:rPr lang="en-GB" sz="900" dirty="0">
                <a:solidFill>
                  <a:srgbClr val="3E679D"/>
                </a:solidFill>
                <a:cs typeface="Calibri"/>
              </a:rPr>
              <a:t>[30%]</a:t>
            </a:r>
          </a:p>
          <a:p>
            <a:pPr algn="r">
              <a:lnSpc>
                <a:spcPct val="80000"/>
              </a:lnSpc>
            </a:pPr>
            <a:r>
              <a:rPr lang="en-GB" sz="1200" dirty="0">
                <a:solidFill>
                  <a:srgbClr val="3E679D"/>
                </a:solidFill>
                <a:cs typeface="Calibri"/>
              </a:rPr>
              <a:t>Industry and transport         7</a:t>
            </a:r>
            <a:r>
              <a:rPr lang="en-GB" sz="900" dirty="0">
                <a:solidFill>
                  <a:srgbClr val="3E679D"/>
                </a:solidFill>
                <a:cs typeface="Calibri"/>
              </a:rPr>
              <a:t> [250 %] </a:t>
            </a:r>
            <a:endParaRPr lang="pt-BR" sz="900" dirty="0">
              <a:solidFill>
                <a:srgbClr val="3E679D"/>
              </a:solidFill>
              <a:cs typeface="Calibri"/>
            </a:endParaRPr>
          </a:p>
        </p:txBody>
      </p:sp>
      <p:sp>
        <p:nvSpPr>
          <p:cNvPr id="77" name="Rectangle 76">
            <a:extLst>
              <a:ext uri="{FF2B5EF4-FFF2-40B4-BE49-F238E27FC236}">
                <a16:creationId xmlns:a16="http://schemas.microsoft.com/office/drawing/2014/main" id="{A849FD39-CE98-414D-A422-A37C672B97E4}"/>
              </a:ext>
            </a:extLst>
          </p:cNvPr>
          <p:cNvSpPr/>
          <p:nvPr/>
        </p:nvSpPr>
        <p:spPr>
          <a:xfrm>
            <a:off x="1169622" y="1346061"/>
            <a:ext cx="2430270" cy="539187"/>
          </a:xfrm>
          <a:prstGeom prst="rect">
            <a:avLst/>
          </a:prstGeom>
        </p:spPr>
        <p:txBody>
          <a:bodyPr wrap="square">
            <a:spAutoFit/>
          </a:bodyPr>
          <a:lstStyle/>
          <a:p>
            <a:pPr algn="r">
              <a:lnSpc>
                <a:spcPct val="80000"/>
              </a:lnSpc>
            </a:pPr>
            <a:r>
              <a:rPr lang="pt-BR" sz="1200" dirty="0">
                <a:solidFill>
                  <a:srgbClr val="3E679D"/>
                </a:solidFill>
                <a:cs typeface="Calibri"/>
              </a:rPr>
              <a:t>Rice         </a:t>
            </a:r>
            <a:r>
              <a:rPr lang="en-GB" sz="1200" dirty="0">
                <a:solidFill>
                  <a:srgbClr val="3E679D"/>
                </a:solidFill>
                <a:cs typeface="Calibri"/>
              </a:rPr>
              <a:t>30 </a:t>
            </a:r>
            <a:r>
              <a:rPr lang="en-GB" sz="900" dirty="0">
                <a:solidFill>
                  <a:srgbClr val="3E679D"/>
                </a:solidFill>
                <a:cs typeface="Calibri"/>
              </a:rPr>
              <a:t>[40%]</a:t>
            </a:r>
            <a:endParaRPr lang="fr-FR" sz="900" dirty="0">
              <a:solidFill>
                <a:srgbClr val="3E679D"/>
              </a:solidFill>
              <a:cs typeface="Calibri"/>
            </a:endParaRPr>
          </a:p>
          <a:p>
            <a:pPr algn="r">
              <a:lnSpc>
                <a:spcPct val="80000"/>
              </a:lnSpc>
            </a:pPr>
            <a:r>
              <a:rPr lang="pt-BR" sz="1200" dirty="0" err="1">
                <a:solidFill>
                  <a:srgbClr val="3E679D"/>
                </a:solidFill>
                <a:cs typeface="Calibri"/>
              </a:rPr>
              <a:t>Enteric</a:t>
            </a:r>
            <a:r>
              <a:rPr lang="pt-BR" sz="1200" dirty="0">
                <a:solidFill>
                  <a:srgbClr val="3E679D"/>
                </a:solidFill>
                <a:cs typeface="Calibri"/>
              </a:rPr>
              <a:t> </a:t>
            </a:r>
            <a:r>
              <a:rPr lang="pt-BR" sz="1200" dirty="0" err="1">
                <a:solidFill>
                  <a:srgbClr val="3E679D"/>
                </a:solidFill>
                <a:cs typeface="Calibri"/>
              </a:rPr>
              <a:t>ferm</a:t>
            </a:r>
            <a:r>
              <a:rPr lang="pt-BR" sz="1200" dirty="0">
                <a:solidFill>
                  <a:srgbClr val="3E679D"/>
                </a:solidFill>
                <a:cs typeface="Calibri"/>
              </a:rPr>
              <a:t> &amp; </a:t>
            </a:r>
            <a:r>
              <a:rPr lang="pt-BR" sz="1200" dirty="0" err="1">
                <a:solidFill>
                  <a:srgbClr val="3E679D"/>
                </a:solidFill>
                <a:cs typeface="Calibri"/>
              </a:rPr>
              <a:t>manure</a:t>
            </a:r>
            <a:r>
              <a:rPr lang="pt-BR" sz="1200" dirty="0">
                <a:solidFill>
                  <a:srgbClr val="3E679D"/>
                </a:solidFill>
                <a:cs typeface="Calibri"/>
              </a:rPr>
              <a:t>       </a:t>
            </a:r>
            <a:r>
              <a:rPr lang="en-GB" sz="1200" dirty="0">
                <a:solidFill>
                  <a:srgbClr val="3E679D"/>
                </a:solidFill>
                <a:cs typeface="Calibri"/>
              </a:rPr>
              <a:t>111 </a:t>
            </a:r>
            <a:r>
              <a:rPr lang="en-GB" sz="900" dirty="0">
                <a:solidFill>
                  <a:srgbClr val="3E679D"/>
                </a:solidFill>
                <a:cs typeface="Calibri"/>
              </a:rPr>
              <a:t>[10%]</a:t>
            </a:r>
          </a:p>
          <a:p>
            <a:pPr algn="r">
              <a:lnSpc>
                <a:spcPct val="80000"/>
              </a:lnSpc>
            </a:pPr>
            <a:r>
              <a:rPr lang="pt-BR" sz="1200" dirty="0">
                <a:solidFill>
                  <a:srgbClr val="3E679D"/>
                </a:solidFill>
                <a:cs typeface="Calibri"/>
              </a:rPr>
              <a:t> </a:t>
            </a:r>
            <a:r>
              <a:rPr lang="pt-BR" sz="1200" dirty="0" err="1">
                <a:solidFill>
                  <a:srgbClr val="3E679D"/>
                </a:solidFill>
                <a:cs typeface="Calibri"/>
              </a:rPr>
              <a:t>Landfills</a:t>
            </a:r>
            <a:r>
              <a:rPr lang="pt-BR" sz="1200" dirty="0">
                <a:solidFill>
                  <a:srgbClr val="3E679D"/>
                </a:solidFill>
                <a:cs typeface="Calibri"/>
              </a:rPr>
              <a:t> &amp; </a:t>
            </a:r>
            <a:r>
              <a:rPr lang="pt-BR" sz="1200" dirty="0" err="1">
                <a:solidFill>
                  <a:srgbClr val="3E679D"/>
                </a:solidFill>
                <a:cs typeface="Calibri"/>
              </a:rPr>
              <a:t>waste</a:t>
            </a:r>
            <a:r>
              <a:rPr lang="pt-BR" sz="1200" dirty="0">
                <a:solidFill>
                  <a:srgbClr val="3E679D"/>
                </a:solidFill>
                <a:cs typeface="Calibri"/>
              </a:rPr>
              <a:t>         </a:t>
            </a:r>
            <a:r>
              <a:rPr lang="en-GB" sz="1200" dirty="0">
                <a:solidFill>
                  <a:srgbClr val="3E679D"/>
                </a:solidFill>
                <a:cs typeface="Calibri"/>
              </a:rPr>
              <a:t>65 </a:t>
            </a:r>
            <a:r>
              <a:rPr lang="en-GB" sz="900" dirty="0">
                <a:solidFill>
                  <a:srgbClr val="3E679D"/>
                </a:solidFill>
                <a:cs typeface="Calibri"/>
              </a:rPr>
              <a:t>[15%]</a:t>
            </a:r>
            <a:r>
              <a:rPr lang="pt-BR" sz="900" dirty="0">
                <a:solidFill>
                  <a:srgbClr val="3E679D"/>
                </a:solidFill>
                <a:cs typeface="Calibri"/>
              </a:rPr>
              <a:t>        </a:t>
            </a:r>
            <a:endParaRPr lang="pt-BR" sz="1200" dirty="0">
              <a:solidFill>
                <a:srgbClr val="3E679D"/>
              </a:solidFill>
              <a:cs typeface="Calibri"/>
            </a:endParaRPr>
          </a:p>
        </p:txBody>
      </p:sp>
      <p:pic>
        <p:nvPicPr>
          <p:cNvPr id="78" name="Image 77">
            <a:extLst>
              <a:ext uri="{FF2B5EF4-FFF2-40B4-BE49-F238E27FC236}">
                <a16:creationId xmlns:a16="http://schemas.microsoft.com/office/drawing/2014/main" id="{42B7D463-65C3-5C4D-AFBE-D5C4C61886E8}"/>
              </a:ext>
            </a:extLst>
          </p:cNvPr>
          <p:cNvPicPr>
            <a:picLocks noChangeAspect="1"/>
          </p:cNvPicPr>
          <p:nvPr/>
        </p:nvPicPr>
        <p:blipFill>
          <a:blip r:embed="rId4"/>
          <a:stretch>
            <a:fillRect/>
          </a:stretch>
        </p:blipFill>
        <p:spPr>
          <a:xfrm>
            <a:off x="3883394" y="2843363"/>
            <a:ext cx="915919" cy="504862"/>
          </a:xfrm>
          <a:prstGeom prst="rect">
            <a:avLst/>
          </a:prstGeom>
        </p:spPr>
      </p:pic>
      <p:pic>
        <p:nvPicPr>
          <p:cNvPr id="79" name="Image 78">
            <a:extLst>
              <a:ext uri="{FF2B5EF4-FFF2-40B4-BE49-F238E27FC236}">
                <a16:creationId xmlns:a16="http://schemas.microsoft.com/office/drawing/2014/main" id="{D8A4746D-206E-EE40-9636-B7F2BAD500FE}"/>
              </a:ext>
            </a:extLst>
          </p:cNvPr>
          <p:cNvPicPr>
            <a:picLocks noChangeAspect="1"/>
          </p:cNvPicPr>
          <p:nvPr/>
        </p:nvPicPr>
        <p:blipFill>
          <a:blip r:embed="rId5"/>
          <a:stretch>
            <a:fillRect/>
          </a:stretch>
        </p:blipFill>
        <p:spPr>
          <a:xfrm>
            <a:off x="3883392" y="3346746"/>
            <a:ext cx="462483" cy="504862"/>
          </a:xfrm>
          <a:prstGeom prst="rect">
            <a:avLst/>
          </a:prstGeom>
        </p:spPr>
      </p:pic>
      <p:pic>
        <p:nvPicPr>
          <p:cNvPr id="80" name="Image 79">
            <a:extLst>
              <a:ext uri="{FF2B5EF4-FFF2-40B4-BE49-F238E27FC236}">
                <a16:creationId xmlns:a16="http://schemas.microsoft.com/office/drawing/2014/main" id="{A8429282-E6E8-1848-BDB8-843FAE6329CE}"/>
              </a:ext>
            </a:extLst>
          </p:cNvPr>
          <p:cNvPicPr>
            <a:picLocks noChangeAspect="1"/>
          </p:cNvPicPr>
          <p:nvPr/>
        </p:nvPicPr>
        <p:blipFill>
          <a:blip r:embed="rId6"/>
          <a:stretch>
            <a:fillRect/>
          </a:stretch>
        </p:blipFill>
        <p:spPr>
          <a:xfrm>
            <a:off x="4463647" y="2841884"/>
            <a:ext cx="671327" cy="504862"/>
          </a:xfrm>
          <a:prstGeom prst="rect">
            <a:avLst/>
          </a:prstGeom>
        </p:spPr>
      </p:pic>
      <p:pic>
        <p:nvPicPr>
          <p:cNvPr id="81" name="Image 80">
            <a:extLst>
              <a:ext uri="{FF2B5EF4-FFF2-40B4-BE49-F238E27FC236}">
                <a16:creationId xmlns:a16="http://schemas.microsoft.com/office/drawing/2014/main" id="{ADBA6986-B12E-9B4F-8E19-E2888ED63BF4}"/>
              </a:ext>
            </a:extLst>
          </p:cNvPr>
          <p:cNvPicPr>
            <a:picLocks noChangeAspect="1"/>
          </p:cNvPicPr>
          <p:nvPr/>
        </p:nvPicPr>
        <p:blipFill rotWithShape="1">
          <a:blip r:embed="rId7"/>
          <a:srcRect l="23127" r="13821" b="13015"/>
          <a:stretch/>
        </p:blipFill>
        <p:spPr>
          <a:xfrm>
            <a:off x="4319176" y="3348224"/>
            <a:ext cx="446936" cy="497829"/>
          </a:xfrm>
          <a:prstGeom prst="rect">
            <a:avLst/>
          </a:prstGeom>
        </p:spPr>
      </p:pic>
      <p:pic>
        <p:nvPicPr>
          <p:cNvPr id="82" name="Image 81">
            <a:extLst>
              <a:ext uri="{FF2B5EF4-FFF2-40B4-BE49-F238E27FC236}">
                <a16:creationId xmlns:a16="http://schemas.microsoft.com/office/drawing/2014/main" id="{0CB48B80-6CFC-8D48-BA53-6CC9420B7509}"/>
              </a:ext>
            </a:extLst>
          </p:cNvPr>
          <p:cNvPicPr>
            <a:picLocks noChangeAspect="1"/>
          </p:cNvPicPr>
          <p:nvPr/>
        </p:nvPicPr>
        <p:blipFill rotWithShape="1">
          <a:blip r:embed="rId8"/>
          <a:srcRect l="40134" r="9033"/>
          <a:stretch/>
        </p:blipFill>
        <p:spPr>
          <a:xfrm>
            <a:off x="4692979" y="3339645"/>
            <a:ext cx="441995" cy="702037"/>
          </a:xfrm>
          <a:prstGeom prst="rect">
            <a:avLst/>
          </a:prstGeom>
        </p:spPr>
      </p:pic>
      <p:pic>
        <p:nvPicPr>
          <p:cNvPr id="83" name="Image 82">
            <a:extLst>
              <a:ext uri="{FF2B5EF4-FFF2-40B4-BE49-F238E27FC236}">
                <a16:creationId xmlns:a16="http://schemas.microsoft.com/office/drawing/2014/main" id="{78855417-F03B-C14B-B651-9BA250CBC087}"/>
              </a:ext>
            </a:extLst>
          </p:cNvPr>
          <p:cNvPicPr>
            <a:picLocks noChangeAspect="1"/>
          </p:cNvPicPr>
          <p:nvPr/>
        </p:nvPicPr>
        <p:blipFill>
          <a:blip r:embed="rId9"/>
          <a:stretch>
            <a:fillRect/>
          </a:stretch>
        </p:blipFill>
        <p:spPr>
          <a:xfrm>
            <a:off x="3883394" y="3844131"/>
            <a:ext cx="676531" cy="504862"/>
          </a:xfrm>
          <a:prstGeom prst="rect">
            <a:avLst/>
          </a:prstGeom>
        </p:spPr>
      </p:pic>
      <p:pic>
        <p:nvPicPr>
          <p:cNvPr id="84" name="Image 83">
            <a:extLst>
              <a:ext uri="{FF2B5EF4-FFF2-40B4-BE49-F238E27FC236}">
                <a16:creationId xmlns:a16="http://schemas.microsoft.com/office/drawing/2014/main" id="{EABAB789-720C-A042-8BC2-2A9CE500FDAF}"/>
              </a:ext>
            </a:extLst>
          </p:cNvPr>
          <p:cNvPicPr>
            <a:picLocks noChangeAspect="1"/>
          </p:cNvPicPr>
          <p:nvPr/>
        </p:nvPicPr>
        <p:blipFill>
          <a:blip r:embed="rId10"/>
          <a:stretch>
            <a:fillRect/>
          </a:stretch>
        </p:blipFill>
        <p:spPr>
          <a:xfrm>
            <a:off x="4523703" y="3844506"/>
            <a:ext cx="611271" cy="497385"/>
          </a:xfrm>
          <a:prstGeom prst="rect">
            <a:avLst/>
          </a:prstGeom>
        </p:spPr>
      </p:pic>
      <p:pic>
        <p:nvPicPr>
          <p:cNvPr id="85" name="Image 84" descr="wetlands.png">
            <a:extLst>
              <a:ext uri="{FF2B5EF4-FFF2-40B4-BE49-F238E27FC236}">
                <a16:creationId xmlns:a16="http://schemas.microsoft.com/office/drawing/2014/main" id="{C38A18B3-1543-DE41-9315-99C9A6F8163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04536" y="921038"/>
            <a:ext cx="1296144" cy="864096"/>
          </a:xfrm>
          <a:prstGeom prst="rect">
            <a:avLst/>
          </a:prstGeom>
        </p:spPr>
      </p:pic>
      <p:pic>
        <p:nvPicPr>
          <p:cNvPr id="86" name="Image 85">
            <a:extLst>
              <a:ext uri="{FF2B5EF4-FFF2-40B4-BE49-F238E27FC236}">
                <a16:creationId xmlns:a16="http://schemas.microsoft.com/office/drawing/2014/main" id="{DCE1C5AE-297A-0643-A4B6-4F8D0D49BD25}"/>
              </a:ext>
            </a:extLst>
          </p:cNvPr>
          <p:cNvPicPr>
            <a:picLocks noChangeAspect="1"/>
          </p:cNvPicPr>
          <p:nvPr/>
        </p:nvPicPr>
        <p:blipFill>
          <a:blip r:embed="rId12"/>
          <a:stretch>
            <a:fillRect/>
          </a:stretch>
        </p:blipFill>
        <p:spPr>
          <a:xfrm>
            <a:off x="3761910" y="1437726"/>
            <a:ext cx="702078" cy="411510"/>
          </a:xfrm>
          <a:prstGeom prst="rect">
            <a:avLst/>
          </a:prstGeom>
        </p:spPr>
      </p:pic>
      <p:pic>
        <p:nvPicPr>
          <p:cNvPr id="87" name="Image 86">
            <a:extLst>
              <a:ext uri="{FF2B5EF4-FFF2-40B4-BE49-F238E27FC236}">
                <a16:creationId xmlns:a16="http://schemas.microsoft.com/office/drawing/2014/main" id="{5B77E761-2EDE-114E-8F67-C2B63D3DEC71}"/>
              </a:ext>
            </a:extLst>
          </p:cNvPr>
          <p:cNvPicPr>
            <a:picLocks noChangeAspect="1"/>
          </p:cNvPicPr>
          <p:nvPr/>
        </p:nvPicPr>
        <p:blipFill>
          <a:blip r:embed="rId13"/>
          <a:stretch>
            <a:fillRect/>
          </a:stretch>
        </p:blipFill>
        <p:spPr>
          <a:xfrm>
            <a:off x="4301970" y="1437727"/>
            <a:ext cx="540060" cy="416548"/>
          </a:xfrm>
          <a:prstGeom prst="rect">
            <a:avLst/>
          </a:prstGeom>
        </p:spPr>
      </p:pic>
      <p:pic>
        <p:nvPicPr>
          <p:cNvPr id="88" name="Image 87">
            <a:extLst>
              <a:ext uri="{FF2B5EF4-FFF2-40B4-BE49-F238E27FC236}">
                <a16:creationId xmlns:a16="http://schemas.microsoft.com/office/drawing/2014/main" id="{8CEA08C3-0042-754C-A062-84F750E15865}"/>
              </a:ext>
            </a:extLst>
          </p:cNvPr>
          <p:cNvPicPr>
            <a:picLocks noChangeAspect="1"/>
          </p:cNvPicPr>
          <p:nvPr/>
        </p:nvPicPr>
        <p:blipFill rotWithShape="1">
          <a:blip r:embed="rId14"/>
          <a:srcRect l="14747" r="21068" b="9663"/>
          <a:stretch/>
        </p:blipFill>
        <p:spPr>
          <a:xfrm>
            <a:off x="4842032" y="1437728"/>
            <a:ext cx="553288" cy="416548"/>
          </a:xfrm>
          <a:prstGeom prst="rect">
            <a:avLst/>
          </a:prstGeom>
        </p:spPr>
      </p:pic>
      <p:pic>
        <p:nvPicPr>
          <p:cNvPr id="89" name="Image 88">
            <a:extLst>
              <a:ext uri="{FF2B5EF4-FFF2-40B4-BE49-F238E27FC236}">
                <a16:creationId xmlns:a16="http://schemas.microsoft.com/office/drawing/2014/main" id="{A9AD2839-2764-8644-A69E-AE2383ECFE9B}"/>
              </a:ext>
            </a:extLst>
          </p:cNvPr>
          <p:cNvPicPr>
            <a:picLocks noChangeAspect="1"/>
          </p:cNvPicPr>
          <p:nvPr/>
        </p:nvPicPr>
        <p:blipFill>
          <a:blip r:embed="rId15"/>
          <a:stretch>
            <a:fillRect/>
          </a:stretch>
        </p:blipFill>
        <p:spPr>
          <a:xfrm>
            <a:off x="6516216" y="1815768"/>
            <a:ext cx="1277787" cy="918102"/>
          </a:xfrm>
          <a:prstGeom prst="rect">
            <a:avLst/>
          </a:prstGeom>
        </p:spPr>
      </p:pic>
      <p:pic>
        <p:nvPicPr>
          <p:cNvPr id="90" name="Image 89">
            <a:extLst>
              <a:ext uri="{FF2B5EF4-FFF2-40B4-BE49-F238E27FC236}">
                <a16:creationId xmlns:a16="http://schemas.microsoft.com/office/drawing/2014/main" id="{1C6841A5-3F0B-BB4F-8DE4-9DFF1E81961F}"/>
              </a:ext>
            </a:extLst>
          </p:cNvPr>
          <p:cNvPicPr>
            <a:picLocks noChangeAspect="1"/>
          </p:cNvPicPr>
          <p:nvPr/>
        </p:nvPicPr>
        <p:blipFill rotWithShape="1">
          <a:blip r:embed="rId16"/>
          <a:srcRect l="7783" r="10058"/>
          <a:stretch/>
        </p:blipFill>
        <p:spPr>
          <a:xfrm>
            <a:off x="1294875" y="1839908"/>
            <a:ext cx="517894" cy="470343"/>
          </a:xfrm>
          <a:prstGeom prst="rect">
            <a:avLst/>
          </a:prstGeom>
        </p:spPr>
      </p:pic>
      <p:pic>
        <p:nvPicPr>
          <p:cNvPr id="91" name="Image 90">
            <a:extLst>
              <a:ext uri="{FF2B5EF4-FFF2-40B4-BE49-F238E27FC236}">
                <a16:creationId xmlns:a16="http://schemas.microsoft.com/office/drawing/2014/main" id="{C595ED4B-D5D2-AA43-AFA0-2CBF914B5E88}"/>
              </a:ext>
            </a:extLst>
          </p:cNvPr>
          <p:cNvPicPr>
            <a:picLocks noChangeAspect="1"/>
          </p:cNvPicPr>
          <p:nvPr/>
        </p:nvPicPr>
        <p:blipFill>
          <a:blip r:embed="rId17"/>
          <a:stretch>
            <a:fillRect/>
          </a:stretch>
        </p:blipFill>
        <p:spPr>
          <a:xfrm>
            <a:off x="6462210" y="2949894"/>
            <a:ext cx="1350150" cy="918102"/>
          </a:xfrm>
          <a:prstGeom prst="rect">
            <a:avLst/>
          </a:prstGeom>
        </p:spPr>
      </p:pic>
      <p:pic>
        <p:nvPicPr>
          <p:cNvPr id="92" name="Image 91" descr="fires.png">
            <a:extLst>
              <a:ext uri="{FF2B5EF4-FFF2-40B4-BE49-F238E27FC236}">
                <a16:creationId xmlns:a16="http://schemas.microsoft.com/office/drawing/2014/main" id="{7A5A7E93-D924-1744-BFA0-9E15885B239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761910" y="2049343"/>
            <a:ext cx="540060" cy="351376"/>
          </a:xfrm>
          <a:prstGeom prst="rect">
            <a:avLst/>
          </a:prstGeom>
        </p:spPr>
      </p:pic>
      <p:pic>
        <p:nvPicPr>
          <p:cNvPr id="93" name="Image 92">
            <a:extLst>
              <a:ext uri="{FF2B5EF4-FFF2-40B4-BE49-F238E27FC236}">
                <a16:creationId xmlns:a16="http://schemas.microsoft.com/office/drawing/2014/main" id="{5843850C-58B4-F844-8FB6-0C02884A52C0}"/>
              </a:ext>
            </a:extLst>
          </p:cNvPr>
          <p:cNvPicPr>
            <a:picLocks noChangeAspect="1"/>
          </p:cNvPicPr>
          <p:nvPr/>
        </p:nvPicPr>
        <p:blipFill>
          <a:blip r:embed="rId19"/>
          <a:stretch>
            <a:fillRect/>
          </a:stretch>
        </p:blipFill>
        <p:spPr>
          <a:xfrm>
            <a:off x="4842032" y="2049341"/>
            <a:ext cx="576806" cy="342885"/>
          </a:xfrm>
          <a:prstGeom prst="rect">
            <a:avLst/>
          </a:prstGeom>
        </p:spPr>
      </p:pic>
      <p:pic>
        <p:nvPicPr>
          <p:cNvPr id="94" name="Image 93">
            <a:extLst>
              <a:ext uri="{FF2B5EF4-FFF2-40B4-BE49-F238E27FC236}">
                <a16:creationId xmlns:a16="http://schemas.microsoft.com/office/drawing/2014/main" id="{AB53BDFB-FE9B-1C4F-B495-AC543DA192B0}"/>
              </a:ext>
            </a:extLst>
          </p:cNvPr>
          <p:cNvPicPr>
            <a:picLocks noChangeAspect="1"/>
          </p:cNvPicPr>
          <p:nvPr/>
        </p:nvPicPr>
        <p:blipFill>
          <a:blip r:embed="rId20"/>
          <a:stretch>
            <a:fillRect/>
          </a:stretch>
        </p:blipFill>
        <p:spPr>
          <a:xfrm>
            <a:off x="4301971" y="2058590"/>
            <a:ext cx="540060" cy="339776"/>
          </a:xfrm>
          <a:prstGeom prst="rect">
            <a:avLst/>
          </a:prstGeom>
        </p:spPr>
      </p:pic>
      <p:pic>
        <p:nvPicPr>
          <p:cNvPr id="95" name="Image 94">
            <a:extLst>
              <a:ext uri="{FF2B5EF4-FFF2-40B4-BE49-F238E27FC236}">
                <a16:creationId xmlns:a16="http://schemas.microsoft.com/office/drawing/2014/main" id="{EF16C1FB-E43D-024E-A63E-6632F1EEB92A}"/>
              </a:ext>
            </a:extLst>
          </p:cNvPr>
          <p:cNvPicPr>
            <a:picLocks noChangeAspect="1"/>
          </p:cNvPicPr>
          <p:nvPr/>
        </p:nvPicPr>
        <p:blipFill rotWithShape="1">
          <a:blip r:embed="rId21"/>
          <a:srcRect l="36961"/>
          <a:stretch/>
        </p:blipFill>
        <p:spPr>
          <a:xfrm>
            <a:off x="5422500" y="3159530"/>
            <a:ext cx="792981" cy="942227"/>
          </a:xfrm>
          <a:prstGeom prst="rect">
            <a:avLst/>
          </a:prstGeom>
        </p:spPr>
      </p:pic>
      <p:pic>
        <p:nvPicPr>
          <p:cNvPr id="96" name="Image 95">
            <a:extLst>
              <a:ext uri="{FF2B5EF4-FFF2-40B4-BE49-F238E27FC236}">
                <a16:creationId xmlns:a16="http://schemas.microsoft.com/office/drawing/2014/main" id="{4042E7A8-D8A0-314B-8835-DF0C3E7F4E6D}"/>
              </a:ext>
            </a:extLst>
          </p:cNvPr>
          <p:cNvPicPr>
            <a:picLocks noChangeAspect="1"/>
          </p:cNvPicPr>
          <p:nvPr/>
        </p:nvPicPr>
        <p:blipFill>
          <a:blip r:embed="rId22"/>
          <a:stretch>
            <a:fillRect/>
          </a:stretch>
        </p:blipFill>
        <p:spPr>
          <a:xfrm>
            <a:off x="1223363" y="2815639"/>
            <a:ext cx="317190" cy="409325"/>
          </a:xfrm>
          <a:prstGeom prst="rect">
            <a:avLst/>
          </a:prstGeom>
        </p:spPr>
      </p:pic>
      <p:pic>
        <p:nvPicPr>
          <p:cNvPr id="97" name="Image 96">
            <a:extLst>
              <a:ext uri="{FF2B5EF4-FFF2-40B4-BE49-F238E27FC236}">
                <a16:creationId xmlns:a16="http://schemas.microsoft.com/office/drawing/2014/main" id="{6A216F28-ECAA-F248-87E1-BAF635E40734}"/>
              </a:ext>
            </a:extLst>
          </p:cNvPr>
          <p:cNvPicPr>
            <a:picLocks noChangeAspect="1"/>
          </p:cNvPicPr>
          <p:nvPr/>
        </p:nvPicPr>
        <p:blipFill>
          <a:blip r:embed="rId23"/>
          <a:stretch>
            <a:fillRect/>
          </a:stretch>
        </p:blipFill>
        <p:spPr>
          <a:xfrm>
            <a:off x="1157409" y="3317781"/>
            <a:ext cx="431676" cy="392886"/>
          </a:xfrm>
          <a:prstGeom prst="rect">
            <a:avLst/>
          </a:prstGeom>
        </p:spPr>
      </p:pic>
      <p:sp>
        <p:nvSpPr>
          <p:cNvPr id="98" name="Rectangle 97">
            <a:extLst>
              <a:ext uri="{FF2B5EF4-FFF2-40B4-BE49-F238E27FC236}">
                <a16:creationId xmlns:a16="http://schemas.microsoft.com/office/drawing/2014/main" id="{7AF4C482-0107-374D-8E14-66AC3CF5BB44}"/>
              </a:ext>
            </a:extLst>
          </p:cNvPr>
          <p:cNvSpPr/>
          <p:nvPr/>
        </p:nvSpPr>
        <p:spPr bwMode="auto">
          <a:xfrm>
            <a:off x="2807867" y="948822"/>
            <a:ext cx="737544" cy="2943301"/>
          </a:xfrm>
          <a:prstGeom prst="rect">
            <a:avLst/>
          </a:prstGeom>
          <a:noFill/>
          <a:ln w="9525" cap="flat" cmpd="sng" algn="ctr">
            <a:solidFill>
              <a:sysClr val="windowText" lastClr="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defTabSz="685800" eaLnBrk="0" fontAlgn="base" latinLnBrk="0" hangingPunct="0">
              <a:lnSpc>
                <a:spcPct val="100000"/>
              </a:lnSpc>
              <a:spcBef>
                <a:spcPct val="0"/>
              </a:spcBef>
              <a:spcAft>
                <a:spcPct val="0"/>
              </a:spcAft>
              <a:buClrTx/>
              <a:buSzTx/>
              <a:buFontTx/>
              <a:buNone/>
              <a:tabLst/>
              <a:defRPr/>
            </a:pPr>
            <a:endParaRPr kumimoji="0" lang="fr-FR" sz="1200" b="0" i="0" u="none" strike="noStrike" kern="0" cap="none" spc="0" normalizeH="0" baseline="0" noProof="0">
              <a:ln>
                <a:noFill/>
              </a:ln>
              <a:solidFill>
                <a:prstClr val="black"/>
              </a:solidFill>
              <a:effectLst/>
              <a:uLnTx/>
              <a:uFillTx/>
              <a:cs typeface="Calibri"/>
            </a:endParaRPr>
          </a:p>
        </p:txBody>
      </p:sp>
      <p:sp>
        <p:nvSpPr>
          <p:cNvPr id="99" name="Rectangle 98">
            <a:extLst>
              <a:ext uri="{FF2B5EF4-FFF2-40B4-BE49-F238E27FC236}">
                <a16:creationId xmlns:a16="http://schemas.microsoft.com/office/drawing/2014/main" id="{093F939B-E568-6446-B63B-01778D68FD5F}"/>
              </a:ext>
            </a:extLst>
          </p:cNvPr>
          <p:cNvSpPr/>
          <p:nvPr/>
        </p:nvSpPr>
        <p:spPr bwMode="auto">
          <a:xfrm>
            <a:off x="5454591" y="1005678"/>
            <a:ext cx="740469" cy="1836204"/>
          </a:xfrm>
          <a:prstGeom prst="rect">
            <a:avLst/>
          </a:prstGeom>
          <a:noFill/>
          <a:ln w="9525" cap="flat" cmpd="sng" algn="ctr">
            <a:solidFill>
              <a:sysClr val="windowText" lastClr="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defTabSz="685800" eaLnBrk="0" fontAlgn="base" latinLnBrk="0" hangingPunct="0">
              <a:lnSpc>
                <a:spcPct val="100000"/>
              </a:lnSpc>
              <a:spcBef>
                <a:spcPct val="0"/>
              </a:spcBef>
              <a:spcAft>
                <a:spcPct val="0"/>
              </a:spcAft>
              <a:buClrTx/>
              <a:buSzTx/>
              <a:buFontTx/>
              <a:buNone/>
              <a:tabLst/>
              <a:defRPr/>
            </a:pPr>
            <a:endParaRPr kumimoji="0" lang="fr-FR" sz="1200" b="0" i="0" u="none" strike="noStrike" kern="0" cap="none" spc="0" normalizeH="0" baseline="0" noProof="0">
              <a:ln>
                <a:noFill/>
              </a:ln>
              <a:solidFill>
                <a:prstClr val="black"/>
              </a:solidFill>
              <a:effectLst/>
              <a:uLnTx/>
              <a:uFillTx/>
              <a:cs typeface="Calibri"/>
            </a:endParaRPr>
          </a:p>
        </p:txBody>
      </p:sp>
      <p:sp>
        <p:nvSpPr>
          <p:cNvPr id="100" name="ZoneTexte 99">
            <a:extLst>
              <a:ext uri="{FF2B5EF4-FFF2-40B4-BE49-F238E27FC236}">
                <a16:creationId xmlns:a16="http://schemas.microsoft.com/office/drawing/2014/main" id="{ABDE02A4-823B-9644-8094-7CAC6FE46BAA}"/>
              </a:ext>
            </a:extLst>
          </p:cNvPr>
          <p:cNvSpPr txBox="1"/>
          <p:nvPr/>
        </p:nvSpPr>
        <p:spPr>
          <a:xfrm>
            <a:off x="3486761" y="4859351"/>
            <a:ext cx="2266903" cy="276999"/>
          </a:xfrm>
          <a:prstGeom prst="rect">
            <a:avLst/>
          </a:prstGeom>
          <a:noFill/>
        </p:spPr>
        <p:txBody>
          <a:bodyPr wrap="none" rtlCol="0">
            <a:spAutoFit/>
          </a:bodyPr>
          <a:lstStyle/>
          <a:p>
            <a:r>
              <a:rPr lang="fr-FR" sz="1200" i="1" dirty="0">
                <a:solidFill>
                  <a:srgbClr val="4A7ABA"/>
                </a:solidFill>
                <a:cs typeface="Calibri"/>
              </a:rPr>
              <a:t>Source</a:t>
            </a:r>
            <a:r>
              <a:rPr lang="fr-FR" sz="1200" i="1" dirty="0">
                <a:solidFill>
                  <a:prstClr val="black"/>
                </a:solidFill>
                <a:cs typeface="Calibri"/>
              </a:rPr>
              <a:t> : </a:t>
            </a:r>
            <a:r>
              <a:rPr lang="fr-FR" sz="1200" i="1" dirty="0">
                <a:solidFill>
                  <a:srgbClr val="0000FF"/>
                </a:solidFill>
                <a:cs typeface="Calibri"/>
              </a:rPr>
              <a:t>Saunois et al. 2020, ESSD</a:t>
            </a:r>
          </a:p>
        </p:txBody>
      </p:sp>
      <p:sp>
        <p:nvSpPr>
          <p:cNvPr id="101" name="Rectangle à coins arrondis 100">
            <a:extLst>
              <a:ext uri="{FF2B5EF4-FFF2-40B4-BE49-F238E27FC236}">
                <a16:creationId xmlns:a16="http://schemas.microsoft.com/office/drawing/2014/main" id="{52DF2F05-9AE3-4C44-AB8A-CAC82066E59A}"/>
              </a:ext>
            </a:extLst>
          </p:cNvPr>
          <p:cNvSpPr/>
          <p:nvPr/>
        </p:nvSpPr>
        <p:spPr>
          <a:xfrm>
            <a:off x="5117411" y="668341"/>
            <a:ext cx="1370147" cy="200587"/>
          </a:xfrm>
          <a:prstGeom prst="round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prstClr val="black"/>
                </a:solidFill>
                <a:effectLst/>
                <a:uLnTx/>
                <a:uFillTx/>
                <a:latin typeface="Calibri"/>
                <a:ea typeface="+mn-ea"/>
                <a:cs typeface="Calibri"/>
              </a:rPr>
              <a:t>Top-down budget</a:t>
            </a:r>
          </a:p>
        </p:txBody>
      </p:sp>
      <p:sp>
        <p:nvSpPr>
          <p:cNvPr id="102" name="Rectangle à coins arrondis 101">
            <a:extLst>
              <a:ext uri="{FF2B5EF4-FFF2-40B4-BE49-F238E27FC236}">
                <a16:creationId xmlns:a16="http://schemas.microsoft.com/office/drawing/2014/main" id="{CF7E4CFE-E41B-1542-BAE1-BB556946552F}"/>
              </a:ext>
            </a:extLst>
          </p:cNvPr>
          <p:cNvSpPr/>
          <p:nvPr/>
        </p:nvSpPr>
        <p:spPr>
          <a:xfrm>
            <a:off x="2490138" y="658869"/>
            <a:ext cx="1481295" cy="200587"/>
          </a:xfrm>
          <a:prstGeom prst="round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err="1">
                <a:ln>
                  <a:noFill/>
                </a:ln>
                <a:solidFill>
                  <a:srgbClr val="000000"/>
                </a:solidFill>
                <a:effectLst/>
                <a:uLnTx/>
                <a:uFillTx/>
                <a:latin typeface="Calibri"/>
                <a:ea typeface="+mn-ea"/>
                <a:cs typeface="Calibri"/>
              </a:rPr>
              <a:t>Bottom</a:t>
            </a:r>
            <a:r>
              <a:rPr kumimoji="0" lang="fr-FR" sz="1200" b="0" i="0" u="none" strike="noStrike" kern="0" cap="none" spc="0" normalizeH="0" baseline="0" noProof="0" dirty="0">
                <a:ln>
                  <a:noFill/>
                </a:ln>
                <a:solidFill>
                  <a:srgbClr val="000000"/>
                </a:solidFill>
                <a:effectLst/>
                <a:uLnTx/>
                <a:uFillTx/>
                <a:latin typeface="Calibri"/>
                <a:ea typeface="+mn-ea"/>
                <a:cs typeface="Calibri"/>
              </a:rPr>
              <a:t>-up budget</a:t>
            </a:r>
          </a:p>
        </p:txBody>
      </p:sp>
      <p:sp>
        <p:nvSpPr>
          <p:cNvPr id="103" name="Rectangle à coins arrondis 102">
            <a:extLst>
              <a:ext uri="{FF2B5EF4-FFF2-40B4-BE49-F238E27FC236}">
                <a16:creationId xmlns:a16="http://schemas.microsoft.com/office/drawing/2014/main" id="{5350B1A1-8B75-5D46-884F-7B0C8F975F88}"/>
              </a:ext>
            </a:extLst>
          </p:cNvPr>
          <p:cNvSpPr/>
          <p:nvPr/>
        </p:nvSpPr>
        <p:spPr>
          <a:xfrm>
            <a:off x="1489251" y="4244533"/>
            <a:ext cx="1653155" cy="200587"/>
          </a:xfrm>
          <a:prstGeom prst="round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err="1">
                <a:ln>
                  <a:noFill/>
                </a:ln>
                <a:solidFill>
                  <a:srgbClr val="000000"/>
                </a:solidFill>
                <a:effectLst/>
                <a:uLnTx/>
                <a:uFillTx/>
                <a:latin typeface="Calibri"/>
                <a:ea typeface="+mn-ea"/>
                <a:cs typeface="Calibri"/>
              </a:rPr>
              <a:t>Bottom</a:t>
            </a:r>
            <a:r>
              <a:rPr kumimoji="0" lang="fr-FR" sz="1200" b="0" i="0" u="none" strike="noStrike" kern="0" cap="none" spc="0" normalizeH="0" baseline="0" noProof="0" dirty="0">
                <a:ln>
                  <a:noFill/>
                </a:ln>
                <a:solidFill>
                  <a:srgbClr val="000000"/>
                </a:solidFill>
                <a:effectLst/>
                <a:uLnTx/>
                <a:uFillTx/>
                <a:latin typeface="Calibri"/>
                <a:ea typeface="+mn-ea"/>
                <a:cs typeface="Calibri"/>
              </a:rPr>
              <a:t>-up budget</a:t>
            </a:r>
          </a:p>
        </p:txBody>
      </p:sp>
      <p:sp>
        <p:nvSpPr>
          <p:cNvPr id="104" name="Rectangle à coins arrondis 103">
            <a:extLst>
              <a:ext uri="{FF2B5EF4-FFF2-40B4-BE49-F238E27FC236}">
                <a16:creationId xmlns:a16="http://schemas.microsoft.com/office/drawing/2014/main" id="{52484A40-A9FA-C24F-B520-6D1F1CB65082}"/>
              </a:ext>
            </a:extLst>
          </p:cNvPr>
          <p:cNvSpPr/>
          <p:nvPr/>
        </p:nvSpPr>
        <p:spPr>
          <a:xfrm>
            <a:off x="6082825" y="4233327"/>
            <a:ext cx="1370147" cy="200587"/>
          </a:xfrm>
          <a:prstGeom prst="round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prstClr val="black"/>
                </a:solidFill>
                <a:effectLst/>
                <a:uLnTx/>
                <a:uFillTx/>
                <a:latin typeface="Calibri"/>
                <a:ea typeface="+mn-ea"/>
                <a:cs typeface="Calibri"/>
              </a:rPr>
              <a:t>Top-down budget</a:t>
            </a:r>
          </a:p>
        </p:txBody>
      </p:sp>
      <p:sp>
        <p:nvSpPr>
          <p:cNvPr id="105" name="Rectangle 104">
            <a:extLst>
              <a:ext uri="{FF2B5EF4-FFF2-40B4-BE49-F238E27FC236}">
                <a16:creationId xmlns:a16="http://schemas.microsoft.com/office/drawing/2014/main" id="{F4A31DEE-FC1B-7A49-9433-D581C3AACB8D}"/>
              </a:ext>
            </a:extLst>
          </p:cNvPr>
          <p:cNvSpPr/>
          <p:nvPr/>
        </p:nvSpPr>
        <p:spPr>
          <a:xfrm>
            <a:off x="4104797" y="655627"/>
            <a:ext cx="909288" cy="300082"/>
          </a:xfrm>
          <a:prstGeom prst="rect">
            <a:avLst/>
          </a:prstGeom>
          <a:ln>
            <a:solidFill>
              <a:srgbClr val="4A7ABA"/>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350" b="0" i="0" u="none" strike="noStrike" kern="0" cap="none" spc="0" normalizeH="0" baseline="0" noProof="0" dirty="0">
                <a:ln>
                  <a:noFill/>
                </a:ln>
                <a:solidFill>
                  <a:srgbClr val="4A7ABA"/>
                </a:solidFill>
                <a:effectLst/>
                <a:uLnTx/>
                <a:uFillTx/>
              </a:rPr>
              <a:t>(TgCH</a:t>
            </a:r>
            <a:r>
              <a:rPr kumimoji="0" lang="fr-FR" sz="1350" b="0" i="0" u="none" strike="noStrike" kern="0" cap="none" spc="0" normalizeH="0" baseline="-25000" noProof="0" dirty="0">
                <a:ln>
                  <a:noFill/>
                </a:ln>
                <a:solidFill>
                  <a:srgbClr val="4A7ABA"/>
                </a:solidFill>
                <a:effectLst/>
                <a:uLnTx/>
                <a:uFillTx/>
              </a:rPr>
              <a:t>4</a:t>
            </a:r>
            <a:r>
              <a:rPr kumimoji="0" lang="fr-FR" sz="1350" b="0" i="0" u="none" strike="noStrike" kern="0" cap="none" spc="0" normalizeH="0" baseline="0" noProof="0" dirty="0">
                <a:ln>
                  <a:noFill/>
                </a:ln>
                <a:solidFill>
                  <a:srgbClr val="4A7ABA"/>
                </a:solidFill>
                <a:effectLst/>
                <a:uLnTx/>
                <a:uFillTx/>
              </a:rPr>
              <a:t>/</a:t>
            </a:r>
            <a:r>
              <a:rPr kumimoji="0" lang="fr-FR" sz="1350" b="0" i="0" u="none" strike="noStrike" kern="0" cap="none" spc="0" normalizeH="0" baseline="0" noProof="0" dirty="0" err="1">
                <a:ln>
                  <a:noFill/>
                </a:ln>
                <a:solidFill>
                  <a:srgbClr val="4A7ABA"/>
                </a:solidFill>
                <a:effectLst/>
                <a:uLnTx/>
                <a:uFillTx/>
              </a:rPr>
              <a:t>yr</a:t>
            </a:r>
            <a:r>
              <a:rPr kumimoji="0" lang="fr-FR" sz="1350" b="0" i="0" u="none" strike="noStrike" kern="0" cap="none" spc="0" normalizeH="0" baseline="0" noProof="0" dirty="0">
                <a:ln>
                  <a:noFill/>
                </a:ln>
                <a:solidFill>
                  <a:srgbClr val="4A7ABA"/>
                </a:solidFill>
                <a:effectLst/>
                <a:uLnTx/>
                <a:uFillTx/>
              </a:rPr>
              <a:t>)</a:t>
            </a:r>
            <a:endParaRPr kumimoji="0" lang="fr-FR" sz="1350" b="0" i="0" u="none" strike="noStrike" kern="0" cap="none" spc="0" normalizeH="0" baseline="0" noProof="0" dirty="0">
              <a:ln>
                <a:noFill/>
              </a:ln>
              <a:solidFill>
                <a:prstClr val="black"/>
              </a:solidFill>
              <a:effectLst/>
              <a:uLnTx/>
              <a:uFillTx/>
            </a:endParaRPr>
          </a:p>
        </p:txBody>
      </p:sp>
      <p:sp>
        <p:nvSpPr>
          <p:cNvPr id="106" name="Rectangle 105">
            <a:extLst>
              <a:ext uri="{FF2B5EF4-FFF2-40B4-BE49-F238E27FC236}">
                <a16:creationId xmlns:a16="http://schemas.microsoft.com/office/drawing/2014/main" id="{A21AA173-85D1-F54B-91C4-ABD4196F3B04}"/>
              </a:ext>
            </a:extLst>
          </p:cNvPr>
          <p:cNvSpPr/>
          <p:nvPr/>
        </p:nvSpPr>
        <p:spPr>
          <a:xfrm>
            <a:off x="1731814" y="3949553"/>
            <a:ext cx="2239619" cy="219291"/>
          </a:xfrm>
          <a:prstGeom prst="rect">
            <a:avLst/>
          </a:prstGeom>
        </p:spPr>
        <p:txBody>
          <a:bodyPr wrap="square">
            <a:spAutoFit/>
          </a:bodyPr>
          <a:lstStyle/>
          <a:p>
            <a:r>
              <a:rPr lang="fr-FR" sz="825" dirty="0" err="1">
                <a:solidFill>
                  <a:srgbClr val="3E679D"/>
                </a:solidFill>
                <a:cs typeface="Calibri"/>
              </a:rPr>
              <a:t>Mean</a:t>
            </a:r>
            <a:r>
              <a:rPr lang="fr-FR" sz="825" dirty="0">
                <a:solidFill>
                  <a:srgbClr val="3E679D"/>
                </a:solidFill>
                <a:cs typeface="Calibri"/>
              </a:rPr>
              <a:t> [</a:t>
            </a:r>
            <a:r>
              <a:rPr lang="fr-FR" sz="825" dirty="0" err="1">
                <a:solidFill>
                  <a:srgbClr val="3E679D"/>
                </a:solidFill>
                <a:cs typeface="Calibri"/>
              </a:rPr>
              <a:t>uncertainty</a:t>
            </a:r>
            <a:r>
              <a:rPr lang="fr-FR" sz="825" dirty="0">
                <a:solidFill>
                  <a:srgbClr val="3E679D"/>
                </a:solidFill>
                <a:cs typeface="Calibri"/>
              </a:rPr>
              <a:t> = </a:t>
            </a:r>
            <a:r>
              <a:rPr lang="fr-FR" sz="825" dirty="0" err="1">
                <a:solidFill>
                  <a:srgbClr val="3E679D"/>
                </a:solidFill>
                <a:cs typeface="Calibri"/>
              </a:rPr>
              <a:t>min-max</a:t>
            </a:r>
            <a:r>
              <a:rPr lang="fr-FR" sz="825" dirty="0">
                <a:solidFill>
                  <a:srgbClr val="3E679D"/>
                </a:solidFill>
                <a:cs typeface="Calibri"/>
              </a:rPr>
              <a:t> range %]</a:t>
            </a:r>
          </a:p>
        </p:txBody>
      </p:sp>
      <p:sp>
        <p:nvSpPr>
          <p:cNvPr id="107" name="Rectangle 106">
            <a:extLst>
              <a:ext uri="{FF2B5EF4-FFF2-40B4-BE49-F238E27FC236}">
                <a16:creationId xmlns:a16="http://schemas.microsoft.com/office/drawing/2014/main" id="{A8218764-266A-A24A-811B-DBF38F3522CD}"/>
              </a:ext>
            </a:extLst>
          </p:cNvPr>
          <p:cNvSpPr/>
          <p:nvPr/>
        </p:nvSpPr>
        <p:spPr>
          <a:xfrm>
            <a:off x="5360464" y="2816021"/>
            <a:ext cx="1040670" cy="346249"/>
          </a:xfrm>
          <a:prstGeom prst="rect">
            <a:avLst/>
          </a:prstGeom>
        </p:spPr>
        <p:txBody>
          <a:bodyPr wrap="none">
            <a:spAutoFit/>
          </a:bodyPr>
          <a:lstStyle/>
          <a:p>
            <a:r>
              <a:rPr lang="fr-FR" sz="825" dirty="0" err="1">
                <a:solidFill>
                  <a:srgbClr val="3E679D"/>
                </a:solidFill>
                <a:cs typeface="Calibri"/>
              </a:rPr>
              <a:t>Mean</a:t>
            </a:r>
            <a:r>
              <a:rPr lang="fr-FR" sz="825" dirty="0">
                <a:solidFill>
                  <a:srgbClr val="3E679D"/>
                </a:solidFill>
                <a:cs typeface="Calibri"/>
              </a:rPr>
              <a:t> [</a:t>
            </a:r>
            <a:r>
              <a:rPr lang="fr-FR" sz="825" dirty="0" err="1">
                <a:solidFill>
                  <a:srgbClr val="3E679D"/>
                </a:solidFill>
                <a:cs typeface="Calibri"/>
              </a:rPr>
              <a:t>uncertainty</a:t>
            </a:r>
            <a:r>
              <a:rPr lang="fr-FR" sz="825" dirty="0">
                <a:solidFill>
                  <a:srgbClr val="3E679D"/>
                </a:solidFill>
                <a:cs typeface="Calibri"/>
              </a:rPr>
              <a:t>=</a:t>
            </a:r>
          </a:p>
          <a:p>
            <a:r>
              <a:rPr lang="fr-FR" sz="825" dirty="0" err="1">
                <a:solidFill>
                  <a:srgbClr val="3E679D"/>
                </a:solidFill>
                <a:cs typeface="Calibri"/>
              </a:rPr>
              <a:t>min-max</a:t>
            </a:r>
            <a:r>
              <a:rPr lang="fr-FR" sz="825" dirty="0">
                <a:solidFill>
                  <a:srgbClr val="3E679D"/>
                </a:solidFill>
                <a:cs typeface="Calibri"/>
              </a:rPr>
              <a:t> range %]</a:t>
            </a:r>
          </a:p>
        </p:txBody>
      </p:sp>
    </p:spTree>
    <p:extLst>
      <p:ext uri="{BB962C8B-B14F-4D97-AF65-F5344CB8AC3E}">
        <p14:creationId xmlns:p14="http://schemas.microsoft.com/office/powerpoint/2010/main" val="121933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9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9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9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5"/>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97"/>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9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6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04"/>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0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7" grpId="0"/>
      <p:bldP spid="58" grpId="0"/>
      <p:bldP spid="59" grpId="0"/>
      <p:bldP spid="60" grpId="0"/>
      <p:bldP spid="61" grpId="0"/>
      <p:bldP spid="62" grpId="0"/>
      <p:bldP spid="63" grpId="0"/>
      <p:bldP spid="65" grpId="0" animBg="1"/>
      <p:bldP spid="66" grpId="0" animBg="1"/>
      <p:bldP spid="68" grpId="0"/>
      <p:bldP spid="69" grpId="0"/>
      <p:bldP spid="70" grpId="0"/>
      <p:bldP spid="71" grpId="0"/>
      <p:bldP spid="72" grpId="0"/>
      <p:bldP spid="73" grpId="0"/>
      <p:bldP spid="74" grpId="0"/>
      <p:bldP spid="75" grpId="0"/>
      <p:bldP spid="76" grpId="0"/>
      <p:bldP spid="77" grpId="0"/>
      <p:bldP spid="103" grpId="0" animBg="1"/>
      <p:bldP spid="10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83A18EF9-2BFB-0E49-9831-49EA5159A230}"/>
              </a:ext>
            </a:extLst>
          </p:cNvPr>
          <p:cNvPicPr>
            <a:picLocks noChangeAspect="1"/>
          </p:cNvPicPr>
          <p:nvPr/>
        </p:nvPicPr>
        <p:blipFill rotWithShape="1">
          <a:blip r:embed="rId3"/>
          <a:srcRect t="46886" r="47085"/>
          <a:stretch/>
        </p:blipFill>
        <p:spPr>
          <a:xfrm>
            <a:off x="5568971" y="669559"/>
            <a:ext cx="3122940" cy="4056596"/>
          </a:xfrm>
          <a:prstGeom prst="rect">
            <a:avLst/>
          </a:prstGeom>
        </p:spPr>
      </p:pic>
      <p:sp>
        <p:nvSpPr>
          <p:cNvPr id="19" name="ZoneTexte 1">
            <a:extLst>
              <a:ext uri="{FF2B5EF4-FFF2-40B4-BE49-F238E27FC236}">
                <a16:creationId xmlns:a16="http://schemas.microsoft.com/office/drawing/2014/main" id="{1267695C-9376-C444-8DF0-247A22C351E1}"/>
              </a:ext>
            </a:extLst>
          </p:cNvPr>
          <p:cNvSpPr txBox="1">
            <a:spLocks noChangeArrowheads="1"/>
          </p:cNvSpPr>
          <p:nvPr/>
        </p:nvSpPr>
        <p:spPr bwMode="auto">
          <a:xfrm>
            <a:off x="94004" y="972327"/>
            <a:ext cx="5474967" cy="27930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buFont typeface="Arial" charset="0"/>
              <a:buChar char="•"/>
              <a:defRPr/>
            </a:pPr>
            <a:r>
              <a:rPr lang="en-US" sz="1350" dirty="0">
                <a:solidFill>
                  <a:srgbClr val="000000"/>
                </a:solidFill>
                <a:latin typeface="Segoe UI" charset="0"/>
                <a:cs typeface="Segoe UI" charset="0"/>
              </a:rPr>
              <a:t>Global emissions: </a:t>
            </a:r>
          </a:p>
          <a:p>
            <a:pPr marL="0" indent="0" algn="just" eaLnBrk="1" hangingPunct="1">
              <a:defRPr/>
            </a:pPr>
            <a:r>
              <a:rPr lang="en-US" sz="1350" dirty="0">
                <a:solidFill>
                  <a:srgbClr val="000000"/>
                </a:solidFill>
                <a:latin typeface="Segoe UI" charset="0"/>
                <a:cs typeface="Segoe UI" charset="0"/>
              </a:rPr>
              <a:t>		576 </a:t>
            </a:r>
            <a:r>
              <a:rPr lang="fr-FR" sz="1350" dirty="0">
                <a:solidFill>
                  <a:srgbClr val="000000"/>
                </a:solidFill>
                <a:latin typeface="Open Sans"/>
                <a:cs typeface="Open Sans"/>
              </a:rPr>
              <a:t>TgCH</a:t>
            </a:r>
            <a:r>
              <a:rPr lang="fr-FR" sz="1350" baseline="-25000" dirty="0">
                <a:solidFill>
                  <a:srgbClr val="000000"/>
                </a:solidFill>
                <a:latin typeface="Open Sans"/>
                <a:cs typeface="Open Sans"/>
              </a:rPr>
              <a:t>4</a:t>
            </a:r>
            <a:r>
              <a:rPr lang="fr-FR" sz="1350" dirty="0">
                <a:solidFill>
                  <a:srgbClr val="000000"/>
                </a:solidFill>
                <a:latin typeface="Open Sans"/>
                <a:cs typeface="Open Sans"/>
              </a:rPr>
              <a:t>/</a:t>
            </a:r>
            <a:r>
              <a:rPr lang="fr-FR" sz="1350" dirty="0" err="1">
                <a:solidFill>
                  <a:srgbClr val="000000"/>
                </a:solidFill>
                <a:latin typeface="Open Sans"/>
                <a:cs typeface="Open Sans"/>
              </a:rPr>
              <a:t>yr</a:t>
            </a:r>
            <a:r>
              <a:rPr lang="fr-FR" sz="1350" dirty="0">
                <a:solidFill>
                  <a:srgbClr val="000000"/>
                </a:solidFill>
                <a:latin typeface="Open Sans"/>
                <a:cs typeface="Open Sans"/>
              </a:rPr>
              <a:t> [550-594] for TD </a:t>
            </a:r>
          </a:p>
          <a:p>
            <a:pPr marL="0" indent="0" algn="just" eaLnBrk="1" hangingPunct="1">
              <a:defRPr/>
            </a:pPr>
            <a:r>
              <a:rPr lang="fr-FR" sz="1350" dirty="0">
                <a:solidFill>
                  <a:srgbClr val="000000"/>
                </a:solidFill>
                <a:latin typeface="Open Sans"/>
                <a:cs typeface="Open Sans"/>
              </a:rPr>
              <a:t>		737 TgCH</a:t>
            </a:r>
            <a:r>
              <a:rPr lang="fr-FR" sz="1350" baseline="-25000" dirty="0">
                <a:solidFill>
                  <a:srgbClr val="000000"/>
                </a:solidFill>
                <a:latin typeface="Open Sans"/>
                <a:cs typeface="Open Sans"/>
              </a:rPr>
              <a:t>4</a:t>
            </a:r>
            <a:r>
              <a:rPr lang="fr-FR" sz="1350" dirty="0">
                <a:solidFill>
                  <a:srgbClr val="000000"/>
                </a:solidFill>
                <a:latin typeface="Open Sans"/>
                <a:cs typeface="Open Sans"/>
              </a:rPr>
              <a:t>/</a:t>
            </a:r>
            <a:r>
              <a:rPr lang="fr-FR" sz="1350" dirty="0" err="1">
                <a:solidFill>
                  <a:srgbClr val="000000"/>
                </a:solidFill>
                <a:latin typeface="Open Sans"/>
                <a:cs typeface="Open Sans"/>
              </a:rPr>
              <a:t>yr</a:t>
            </a:r>
            <a:r>
              <a:rPr lang="fr-FR" sz="1350" dirty="0">
                <a:solidFill>
                  <a:srgbClr val="000000"/>
                </a:solidFill>
                <a:latin typeface="Open Sans"/>
                <a:cs typeface="Open Sans"/>
              </a:rPr>
              <a:t> [594-881] for BU</a:t>
            </a:r>
            <a:endParaRPr lang="en-US" sz="1350" dirty="0">
              <a:solidFill>
                <a:srgbClr val="000000"/>
              </a:solidFill>
              <a:latin typeface="Segoe UI" charset="0"/>
              <a:cs typeface="Segoe UI" charset="0"/>
            </a:endParaRPr>
          </a:p>
          <a:p>
            <a:pPr marL="0" indent="0" algn="just" eaLnBrk="1" hangingPunct="1">
              <a:defRPr/>
            </a:pPr>
            <a:endParaRPr lang="en-US" sz="1350" dirty="0">
              <a:solidFill>
                <a:srgbClr val="000000"/>
              </a:solidFill>
              <a:latin typeface="Segoe UI" charset="0"/>
              <a:cs typeface="Segoe UI" charset="0"/>
            </a:endParaRPr>
          </a:p>
          <a:p>
            <a:pPr algn="just" eaLnBrk="1" hangingPunct="1">
              <a:buFont typeface="Arial"/>
              <a:buChar char="•"/>
              <a:defRPr/>
            </a:pPr>
            <a:r>
              <a:rPr lang="en-US" sz="1350" dirty="0">
                <a:solidFill>
                  <a:srgbClr val="000000"/>
                </a:solidFill>
                <a:latin typeface="Segoe UI" charset="0"/>
                <a:cs typeface="Segoe UI" charset="0"/>
              </a:rPr>
              <a:t>TD and BU estimates generally agree for agricultural emissions</a:t>
            </a:r>
          </a:p>
          <a:p>
            <a:pPr algn="just" eaLnBrk="1" hangingPunct="1">
              <a:buFont typeface="Arial"/>
              <a:buChar char="•"/>
              <a:defRPr/>
            </a:pPr>
            <a:endParaRPr lang="en-US" sz="1350" dirty="0">
              <a:solidFill>
                <a:srgbClr val="000000"/>
              </a:solidFill>
              <a:latin typeface="Segoe UI" charset="0"/>
              <a:cs typeface="Segoe UI" charset="0"/>
            </a:endParaRPr>
          </a:p>
          <a:p>
            <a:pPr algn="just" eaLnBrk="1" hangingPunct="1">
              <a:buFont typeface="Arial"/>
              <a:buChar char="•"/>
              <a:defRPr/>
            </a:pPr>
            <a:r>
              <a:rPr lang="en-US" sz="1350" dirty="0">
                <a:solidFill>
                  <a:srgbClr val="000000"/>
                </a:solidFill>
                <a:latin typeface="Segoe UI" charset="0"/>
                <a:cs typeface="Segoe UI" charset="0"/>
              </a:rPr>
              <a:t>Estimated fossil fuel emissions are lower for TD than for BU approaches</a:t>
            </a:r>
          </a:p>
          <a:p>
            <a:pPr algn="just" eaLnBrk="1" hangingPunct="1">
              <a:buFont typeface="Arial"/>
              <a:buChar char="•"/>
              <a:defRPr/>
            </a:pPr>
            <a:endParaRPr lang="en-US" sz="1350" dirty="0">
              <a:solidFill>
                <a:srgbClr val="000000"/>
              </a:solidFill>
              <a:latin typeface="Segoe UI" charset="0"/>
              <a:cs typeface="Segoe UI" charset="0"/>
            </a:endParaRPr>
          </a:p>
          <a:p>
            <a:pPr algn="just" eaLnBrk="1" hangingPunct="1">
              <a:buFont typeface="Arial"/>
              <a:buChar char="•"/>
              <a:defRPr/>
            </a:pPr>
            <a:r>
              <a:rPr lang="en-US" sz="1350" dirty="0">
                <a:solidFill>
                  <a:srgbClr val="000000"/>
                </a:solidFill>
                <a:latin typeface="Segoe UI" charset="0"/>
                <a:cs typeface="Segoe UI" charset="0"/>
              </a:rPr>
              <a:t>Estimated wetland emissions are higher for TD than for BU approaches</a:t>
            </a:r>
          </a:p>
          <a:p>
            <a:pPr marL="0" indent="0" algn="just" eaLnBrk="1" hangingPunct="1">
              <a:defRPr/>
            </a:pPr>
            <a:endParaRPr lang="en-US" sz="1350" dirty="0">
              <a:solidFill>
                <a:srgbClr val="000000"/>
              </a:solidFill>
              <a:latin typeface="Segoe UI" charset="0"/>
              <a:cs typeface="Segoe UI" charset="0"/>
            </a:endParaRPr>
          </a:p>
          <a:p>
            <a:pPr algn="just" eaLnBrk="1" hangingPunct="1">
              <a:buFont typeface="Arial" charset="0"/>
              <a:buChar char="•"/>
              <a:defRPr/>
            </a:pPr>
            <a:r>
              <a:rPr lang="en-US" sz="1350" dirty="0">
                <a:solidFill>
                  <a:srgbClr val="000000"/>
                </a:solidFill>
                <a:latin typeface="Segoe UI" charset="0"/>
                <a:cs typeface="Segoe UI" charset="0"/>
              </a:rPr>
              <a:t>Large discrepancy between TD and BU estimates for freshwaters and natural geological sources (“other natural sources”)</a:t>
            </a:r>
          </a:p>
          <a:p>
            <a:pPr marL="0" indent="0" algn="just" eaLnBrk="1" hangingPunct="1">
              <a:defRPr/>
            </a:pPr>
            <a:endParaRPr lang="en-US" sz="1350" dirty="0">
              <a:solidFill>
                <a:srgbClr val="000000"/>
              </a:solidFill>
              <a:latin typeface="Segoe UI" charset="0"/>
              <a:cs typeface="Segoe UI" charset="0"/>
            </a:endParaRPr>
          </a:p>
        </p:txBody>
      </p:sp>
      <p:sp>
        <p:nvSpPr>
          <p:cNvPr id="20" name="Titre 1">
            <a:extLst>
              <a:ext uri="{FF2B5EF4-FFF2-40B4-BE49-F238E27FC236}">
                <a16:creationId xmlns:a16="http://schemas.microsoft.com/office/drawing/2014/main" id="{79B3E070-48EC-BE49-8F9E-D13719B37B37}"/>
              </a:ext>
            </a:extLst>
          </p:cNvPr>
          <p:cNvSpPr txBox="1">
            <a:spLocks/>
          </p:cNvSpPr>
          <p:nvPr/>
        </p:nvSpPr>
        <p:spPr>
          <a:xfrm>
            <a:off x="1436849" y="135208"/>
            <a:ext cx="4895240" cy="331526"/>
          </a:xfrm>
          <a:prstGeom prst="rect">
            <a:avLst/>
          </a:prstGeom>
        </p:spPr>
        <p:txBody>
          <a:bodyPr vert="horz" lIns="91440" tIns="45720" rIns="91440" bIns="45720" rtlCol="0" anchor="ctr">
            <a:noAutofit/>
          </a:bodyPr>
          <a:lstStyle>
            <a:lvl1pPr algn="l" defTabSz="342900" rtl="0" eaLnBrk="1" latinLnBrk="0" hangingPunct="1">
              <a:spcBef>
                <a:spcPct val="0"/>
              </a:spcBef>
              <a:buNone/>
              <a:defRPr sz="1800" b="0" kern="1200">
                <a:solidFill>
                  <a:srgbClr val="4C9BDB"/>
                </a:solidFill>
                <a:latin typeface="Calibri"/>
                <a:ea typeface="+mj-ea"/>
                <a:cs typeface="Calibri"/>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fr-FR" sz="2400" b="0" i="0" u="none" strike="noStrike" kern="1200" cap="none" spc="0" normalizeH="0" baseline="0" noProof="0" dirty="0">
                <a:ln>
                  <a:noFill/>
                </a:ln>
                <a:solidFill>
                  <a:srgbClr val="4A7ABA"/>
                </a:solidFill>
                <a:effectLst/>
                <a:uLnTx/>
                <a:uFillTx/>
                <a:latin typeface="Calibri"/>
                <a:ea typeface="+mj-ea"/>
                <a:cs typeface="Calibri"/>
              </a:rPr>
              <a:t>Global </a:t>
            </a:r>
            <a:r>
              <a:rPr kumimoji="0" lang="fr-FR" sz="2400" b="0" i="0" u="none" strike="noStrike" kern="1200" cap="none" spc="0" normalizeH="0" baseline="0" noProof="0" dirty="0" err="1">
                <a:ln>
                  <a:noFill/>
                </a:ln>
                <a:solidFill>
                  <a:srgbClr val="4A7ABA"/>
                </a:solidFill>
                <a:effectLst/>
                <a:uLnTx/>
                <a:uFillTx/>
                <a:latin typeface="Calibri"/>
                <a:ea typeface="+mj-ea"/>
                <a:cs typeface="Calibri"/>
              </a:rPr>
              <a:t>Methane</a:t>
            </a:r>
            <a:r>
              <a:rPr kumimoji="0" lang="fr-FR" sz="2400" b="0" i="0" u="none" strike="noStrike" kern="1200" cap="none" spc="0" normalizeH="0" baseline="0" noProof="0" dirty="0">
                <a:ln>
                  <a:noFill/>
                </a:ln>
                <a:solidFill>
                  <a:srgbClr val="4A7ABA"/>
                </a:solidFill>
                <a:effectLst/>
                <a:uLnTx/>
                <a:uFillTx/>
                <a:latin typeface="Calibri"/>
                <a:ea typeface="+mj-ea"/>
                <a:cs typeface="Calibri"/>
              </a:rPr>
              <a:t> Emissions 2008-2017</a:t>
            </a:r>
            <a:endParaRPr kumimoji="0" lang="fr-FR" sz="1800" b="0" i="0" u="none" strike="noStrike" kern="1200" cap="none" spc="0" normalizeH="0" baseline="0" noProof="0" dirty="0">
              <a:ln>
                <a:noFill/>
              </a:ln>
              <a:solidFill>
                <a:srgbClr val="4A7ABA"/>
              </a:solidFill>
              <a:effectLst/>
              <a:uLnTx/>
              <a:uFillTx/>
              <a:latin typeface="Calibri"/>
              <a:ea typeface="+mj-ea"/>
              <a:cs typeface="Calibri"/>
            </a:endParaRPr>
          </a:p>
        </p:txBody>
      </p:sp>
      <p:sp>
        <p:nvSpPr>
          <p:cNvPr id="21" name="Text Placeholder 4">
            <a:extLst>
              <a:ext uri="{FF2B5EF4-FFF2-40B4-BE49-F238E27FC236}">
                <a16:creationId xmlns:a16="http://schemas.microsoft.com/office/drawing/2014/main" id="{3D675C90-9F2D-644B-BFA6-CE64B5B9F82F}"/>
              </a:ext>
            </a:extLst>
          </p:cNvPr>
          <p:cNvSpPr txBox="1">
            <a:spLocks/>
          </p:cNvSpPr>
          <p:nvPr/>
        </p:nvSpPr>
        <p:spPr>
          <a:xfrm>
            <a:off x="1468234" y="4258081"/>
            <a:ext cx="2233585" cy="274097"/>
          </a:xfrm>
          <a:prstGeom prst="rect">
            <a:avLst/>
          </a:prstGeom>
        </p:spPr>
        <p:txBody>
          <a:bodyPr vert="horz" lIns="91440" tIns="45720" rIns="91440" bIns="45720" rtlCol="0" anchor="b" anchorCtr="0">
            <a:normAutofit fontScale="92500"/>
          </a:bodyPr>
          <a:lstStyle>
            <a:lvl1pPr marL="0" indent="0" algn="ctr" defTabSz="342900" rtl="0" eaLnBrk="1" latinLnBrk="0" hangingPunct="1">
              <a:spcBef>
                <a:spcPct val="20000"/>
              </a:spcBef>
              <a:buFont typeface="Arial"/>
              <a:buNone/>
              <a:defRPr sz="1050" b="0" kern="1200">
                <a:solidFill>
                  <a:srgbClr val="4C9BDB"/>
                </a:solidFill>
                <a:latin typeface="Calibri"/>
                <a:ea typeface="+mn-ea"/>
                <a:cs typeface="Calibri"/>
              </a:defRPr>
            </a:lvl1pPr>
            <a:lvl2pPr marL="557213" indent="-214313" algn="l" defTabSz="342900" rtl="0" eaLnBrk="1" latinLnBrk="0" hangingPunct="1">
              <a:spcBef>
                <a:spcPct val="20000"/>
              </a:spcBef>
              <a:buFont typeface="Arial"/>
              <a:buChar char="–"/>
              <a:defRPr sz="2100" kern="1200">
                <a:solidFill>
                  <a:srgbClr val="4C9BDB"/>
                </a:solidFill>
                <a:latin typeface="+mn-lt"/>
                <a:ea typeface="+mn-ea"/>
                <a:cs typeface="+mn-cs"/>
              </a:defRPr>
            </a:lvl2pPr>
            <a:lvl3pPr marL="685800" indent="0" algn="l" defTabSz="342900" rtl="0" eaLnBrk="1" latinLnBrk="0" hangingPunct="1">
              <a:spcBef>
                <a:spcPct val="20000"/>
              </a:spcBef>
              <a:buFont typeface="Arial"/>
              <a:buNone/>
              <a:defRPr sz="1800" kern="1200">
                <a:solidFill>
                  <a:srgbClr val="4C9BDB"/>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rgbClr val="4C9BDB"/>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rgbClr val="4C9BDB"/>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ct val="20000"/>
              </a:spcBef>
              <a:spcAft>
                <a:spcPts val="0"/>
              </a:spcAft>
              <a:buClrTx/>
              <a:buSzTx/>
              <a:buFont typeface="Arial"/>
              <a:buNone/>
              <a:tabLst/>
              <a:defRPr/>
            </a:pPr>
            <a:r>
              <a:rPr kumimoji="0" lang="en-GB" altLang="en-US" sz="1050" b="0" i="1" u="none" strike="noStrike" kern="1200" cap="none" spc="0" normalizeH="0" baseline="0" noProof="0" dirty="0">
                <a:ln>
                  <a:noFill/>
                </a:ln>
                <a:solidFill>
                  <a:srgbClr val="4C9BDB"/>
                </a:solidFill>
                <a:effectLst/>
                <a:uLnTx/>
                <a:uFillTx/>
                <a:latin typeface="Calibri"/>
                <a:ea typeface="ＭＳ Ｐゴシック" pitchFamily="34" charset="-128"/>
                <a:cs typeface="Calibri"/>
              </a:rPr>
              <a:t>Source: </a:t>
            </a:r>
            <a:r>
              <a:rPr kumimoji="0" lang="en-US" sz="1050" b="0" i="1" u="none" strike="noStrike" kern="1200" cap="none" spc="0" normalizeH="0" baseline="0" noProof="0" dirty="0">
                <a:ln>
                  <a:noFill/>
                </a:ln>
                <a:solidFill>
                  <a:srgbClr val="0000FF"/>
                </a:solidFill>
                <a:effectLst/>
                <a:uLnTx/>
                <a:uFillTx/>
                <a:latin typeface="Calibri"/>
                <a:ea typeface="+mn-ea"/>
                <a:cs typeface="Calibri"/>
              </a:rPr>
              <a:t>Saunois et al. 2020, ESSD (Fig 5) </a:t>
            </a:r>
            <a:endParaRPr kumimoji="0" lang="en-US" sz="1050" b="0" i="1" u="none" strike="noStrike" kern="1200" cap="none" spc="0" normalizeH="0" baseline="0" noProof="0" dirty="0">
              <a:ln>
                <a:noFill/>
              </a:ln>
              <a:solidFill>
                <a:srgbClr val="0000FF"/>
              </a:solidFill>
              <a:effectLst/>
              <a:uLnTx/>
              <a:uFillTx/>
              <a:latin typeface="Segoe UI" charset="0"/>
              <a:ea typeface="+mn-ea"/>
              <a:cs typeface="Calibri"/>
            </a:endParaRPr>
          </a:p>
        </p:txBody>
      </p:sp>
      <p:sp>
        <p:nvSpPr>
          <p:cNvPr id="22" name="Rectangle à coins arrondis 21">
            <a:extLst>
              <a:ext uri="{FF2B5EF4-FFF2-40B4-BE49-F238E27FC236}">
                <a16:creationId xmlns:a16="http://schemas.microsoft.com/office/drawing/2014/main" id="{4BAAF672-24F0-124F-BECD-B9A44C5CCAF9}"/>
              </a:ext>
            </a:extLst>
          </p:cNvPr>
          <p:cNvSpPr/>
          <p:nvPr/>
        </p:nvSpPr>
        <p:spPr>
          <a:xfrm>
            <a:off x="6364832" y="824124"/>
            <a:ext cx="2120622" cy="200587"/>
          </a:xfrm>
          <a:prstGeom prst="roundRect">
            <a:avLst/>
          </a:prstGeom>
          <a:gradFill flip="none" rotWithShape="1">
            <a:gsLst>
              <a:gs pos="0">
                <a:sysClr val="windowText" lastClr="000000">
                  <a:tint val="50000"/>
                  <a:satMod val="300000"/>
                  <a:alpha val="0"/>
                </a:sysClr>
              </a:gs>
              <a:gs pos="35000">
                <a:sysClr val="windowText" lastClr="000000">
                  <a:tint val="37000"/>
                  <a:satMod val="300000"/>
                  <a:alpha val="0"/>
                </a:sysClr>
              </a:gs>
              <a:gs pos="100000">
                <a:sysClr val="windowText" lastClr="000000">
                  <a:tint val="15000"/>
                  <a:satMod val="350000"/>
                  <a:alpha val="0"/>
                </a:sysClr>
              </a:gs>
            </a:gsLst>
            <a:lin ang="16200000" scaled="1"/>
            <a:tileRect/>
          </a:gra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125" b="0" i="0" u="none" strike="noStrike" kern="0" cap="none" spc="0" normalizeH="0" baseline="0" noProof="0" dirty="0">
                <a:ln>
                  <a:noFill/>
                </a:ln>
                <a:solidFill>
                  <a:prstClr val="black"/>
                </a:solidFill>
                <a:effectLst/>
                <a:uLnTx/>
                <a:uFillTx/>
                <a:latin typeface="Calibri"/>
                <a:ea typeface="+mn-ea"/>
                <a:cs typeface="Calibri"/>
              </a:rPr>
              <a:t>Top-down, </a:t>
            </a:r>
            <a:r>
              <a:rPr kumimoji="0" lang="fr-FR" sz="1125" b="0" i="0" u="none" strike="noStrike" kern="0" cap="none" spc="0" normalizeH="0" baseline="0" noProof="0" dirty="0" err="1">
                <a:ln>
                  <a:noFill/>
                </a:ln>
                <a:solidFill>
                  <a:prstClr val="black"/>
                </a:solidFill>
                <a:effectLst/>
                <a:uLnTx/>
                <a:uFillTx/>
                <a:latin typeface="Calibri"/>
                <a:ea typeface="+mn-ea"/>
                <a:cs typeface="Calibri"/>
              </a:rPr>
              <a:t>left</a:t>
            </a:r>
            <a:r>
              <a:rPr kumimoji="0" lang="fr-FR" sz="1125" b="0" i="0" u="none" strike="noStrike" kern="0" cap="none" spc="0" normalizeH="0" baseline="0" noProof="0" dirty="0">
                <a:ln>
                  <a:noFill/>
                </a:ln>
                <a:solidFill>
                  <a:prstClr val="black"/>
                </a:solidFill>
                <a:effectLst/>
                <a:uLnTx/>
                <a:uFillTx/>
                <a:latin typeface="Calibri"/>
                <a:ea typeface="+mn-ea"/>
                <a:cs typeface="Calibri"/>
              </a:rPr>
              <a:t>; </a:t>
            </a:r>
            <a:r>
              <a:rPr kumimoji="0" lang="fr-FR" sz="1125" b="0" i="0" u="none" strike="noStrike" kern="0" cap="none" spc="0" normalizeH="0" baseline="0" noProof="0" dirty="0" err="1">
                <a:ln>
                  <a:noFill/>
                </a:ln>
                <a:solidFill>
                  <a:prstClr val="black"/>
                </a:solidFill>
                <a:effectLst/>
                <a:uLnTx/>
                <a:uFillTx/>
                <a:latin typeface="Calibri"/>
                <a:ea typeface="+mn-ea"/>
                <a:cs typeface="Calibri"/>
              </a:rPr>
              <a:t>Bottom</a:t>
            </a:r>
            <a:r>
              <a:rPr kumimoji="0" lang="fr-FR" sz="1125" b="0" i="0" u="none" strike="noStrike" kern="0" cap="none" spc="0" normalizeH="0" baseline="0" noProof="0" dirty="0">
                <a:ln>
                  <a:noFill/>
                </a:ln>
                <a:solidFill>
                  <a:prstClr val="black"/>
                </a:solidFill>
                <a:effectLst/>
                <a:uLnTx/>
                <a:uFillTx/>
                <a:latin typeface="Calibri"/>
                <a:ea typeface="+mn-ea"/>
                <a:cs typeface="Calibri"/>
              </a:rPr>
              <a:t>-up, right</a:t>
            </a:r>
          </a:p>
        </p:txBody>
      </p:sp>
      <p:sp>
        <p:nvSpPr>
          <p:cNvPr id="23" name="Rounded Rectangle 4">
            <a:extLst>
              <a:ext uri="{FF2B5EF4-FFF2-40B4-BE49-F238E27FC236}">
                <a16:creationId xmlns:a16="http://schemas.microsoft.com/office/drawing/2014/main" id="{947DDF8E-FC7C-4B40-9FCF-E536B8456156}"/>
              </a:ext>
            </a:extLst>
          </p:cNvPr>
          <p:cNvSpPr/>
          <p:nvPr/>
        </p:nvSpPr>
        <p:spPr bwMode="auto">
          <a:xfrm>
            <a:off x="2539525" y="4532176"/>
            <a:ext cx="1365647" cy="612596"/>
          </a:xfrm>
          <a:prstGeom prst="rect">
            <a:avLst/>
          </a:prstGeom>
          <a:noFill/>
          <a:ln>
            <a:noFill/>
          </a:ln>
          <a:effectLst/>
        </p:spPr>
        <p:txBody>
          <a:bodyPr lIns="51435" tIns="51435" rIns="51435" bIns="51435" spcCol="1270" anchor="ctr"/>
          <a:lstStyle/>
          <a:p>
            <a:pPr marL="0" marR="0" lvl="0" indent="0" algn="ctr" defTabSz="600075" eaLnBrk="1" fontAlgn="auto" latinLnBrk="0" hangingPunct="1">
              <a:lnSpc>
                <a:spcPct val="90000"/>
              </a:lnSpc>
              <a:spcBef>
                <a:spcPts val="0"/>
              </a:spcBef>
              <a:spcAft>
                <a:spcPct val="35000"/>
              </a:spcAft>
              <a:buClrTx/>
              <a:buSzTx/>
              <a:buFontTx/>
              <a:buNone/>
              <a:tabLst/>
              <a:defRPr/>
            </a:pPr>
            <a:endParaRPr kumimoji="0" lang="fr-FR" sz="135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24" name="Grouper 23">
            <a:extLst>
              <a:ext uri="{FF2B5EF4-FFF2-40B4-BE49-F238E27FC236}">
                <a16:creationId xmlns:a16="http://schemas.microsoft.com/office/drawing/2014/main" id="{387223D9-875D-5D40-9205-B0067C563AE4}"/>
              </a:ext>
            </a:extLst>
          </p:cNvPr>
          <p:cNvGrpSpPr/>
          <p:nvPr/>
        </p:nvGrpSpPr>
        <p:grpSpPr>
          <a:xfrm>
            <a:off x="6600509" y="4501779"/>
            <a:ext cx="1365647" cy="612596"/>
            <a:chOff x="5423104" y="5926700"/>
            <a:chExt cx="1820862" cy="816795"/>
          </a:xfrm>
        </p:grpSpPr>
        <p:sp>
          <p:nvSpPr>
            <p:cNvPr id="25" name="Rounded Rectangle 16">
              <a:extLst>
                <a:ext uri="{FF2B5EF4-FFF2-40B4-BE49-F238E27FC236}">
                  <a16:creationId xmlns:a16="http://schemas.microsoft.com/office/drawing/2014/main" id="{B2407ECF-2BE0-6F45-ACED-7EEC34BB7C4F}"/>
                </a:ext>
              </a:extLst>
            </p:cNvPr>
            <p:cNvSpPr/>
            <p:nvPr/>
          </p:nvSpPr>
          <p:spPr bwMode="auto">
            <a:xfrm>
              <a:off x="5499233" y="6012309"/>
              <a:ext cx="1680155" cy="712615"/>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endParaRPr lang="en-US"/>
            </a:p>
          </p:txBody>
        </p:sp>
        <p:sp>
          <p:nvSpPr>
            <p:cNvPr id="26" name="Rounded Rectangle 4">
              <a:extLst>
                <a:ext uri="{FF2B5EF4-FFF2-40B4-BE49-F238E27FC236}">
                  <a16:creationId xmlns:a16="http://schemas.microsoft.com/office/drawing/2014/main" id="{2BEC810E-CB8A-CB47-B8BD-03276AF84103}"/>
                </a:ext>
              </a:extLst>
            </p:cNvPr>
            <p:cNvSpPr/>
            <p:nvPr/>
          </p:nvSpPr>
          <p:spPr bwMode="auto">
            <a:xfrm>
              <a:off x="5423104" y="5926700"/>
              <a:ext cx="1820862" cy="816795"/>
            </a:xfrm>
            <a:prstGeom prst="rect">
              <a:avLst/>
            </a:prstGeom>
            <a:noFill/>
            <a:ln>
              <a:noFill/>
            </a:ln>
            <a:effectLst/>
          </p:spPr>
          <p:txBody>
            <a:bodyPr lIns="51435" tIns="51435" rIns="51435" bIns="51435" spcCol="1270" anchor="ctr"/>
            <a:lstStyle/>
            <a:p>
              <a:pPr marL="0" marR="0" lvl="0" indent="0" algn="ctr" defTabSz="600075"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Calibri"/>
                  <a:ea typeface="+mn-ea"/>
                  <a:cs typeface="+mn-cs"/>
                </a:rPr>
                <a:t>Inverse models </a:t>
              </a:r>
            </a:p>
          </p:txBody>
        </p:sp>
      </p:grpSp>
      <p:grpSp>
        <p:nvGrpSpPr>
          <p:cNvPr id="27" name="Grouper 26">
            <a:extLst>
              <a:ext uri="{FF2B5EF4-FFF2-40B4-BE49-F238E27FC236}">
                <a16:creationId xmlns:a16="http://schemas.microsoft.com/office/drawing/2014/main" id="{094B6D8B-D737-2A40-B0C1-B9A439C7E8F7}"/>
              </a:ext>
            </a:extLst>
          </p:cNvPr>
          <p:cNvGrpSpPr/>
          <p:nvPr/>
        </p:nvGrpSpPr>
        <p:grpSpPr>
          <a:xfrm>
            <a:off x="3884469" y="4532176"/>
            <a:ext cx="1365647" cy="612596"/>
            <a:chOff x="1814348" y="6796354"/>
            <a:chExt cx="1820862" cy="816795"/>
          </a:xfrm>
        </p:grpSpPr>
        <p:sp>
          <p:nvSpPr>
            <p:cNvPr id="28" name="Rounded Rectangle 10">
              <a:extLst>
                <a:ext uri="{FF2B5EF4-FFF2-40B4-BE49-F238E27FC236}">
                  <a16:creationId xmlns:a16="http://schemas.microsoft.com/office/drawing/2014/main" id="{06276688-CD2D-B749-8729-E79902A7AF67}"/>
                </a:ext>
              </a:extLst>
            </p:cNvPr>
            <p:cNvSpPr/>
            <p:nvPr/>
          </p:nvSpPr>
          <p:spPr bwMode="auto">
            <a:xfrm>
              <a:off x="1898411" y="6858000"/>
              <a:ext cx="1669601" cy="673749"/>
            </a:xfrm>
            <a:prstGeom prst="roundRect">
              <a:avLst/>
            </a:prstGeom>
            <a:solidFill>
              <a:srgbClr val="79CB74"/>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endParaRPr lang="en-US"/>
            </a:p>
          </p:txBody>
        </p:sp>
        <p:sp>
          <p:nvSpPr>
            <p:cNvPr id="29" name="Rounded Rectangle 4">
              <a:extLst>
                <a:ext uri="{FF2B5EF4-FFF2-40B4-BE49-F238E27FC236}">
                  <a16:creationId xmlns:a16="http://schemas.microsoft.com/office/drawing/2014/main" id="{589D550C-F8F4-2D49-9542-BEDB2D71414C}"/>
                </a:ext>
              </a:extLst>
            </p:cNvPr>
            <p:cNvSpPr/>
            <p:nvPr/>
          </p:nvSpPr>
          <p:spPr bwMode="auto">
            <a:xfrm>
              <a:off x="1814348" y="6796354"/>
              <a:ext cx="1820862" cy="816795"/>
            </a:xfrm>
            <a:prstGeom prst="rect">
              <a:avLst/>
            </a:prstGeom>
            <a:noFill/>
            <a:ln>
              <a:noFill/>
            </a:ln>
            <a:effectLst/>
          </p:spPr>
          <p:txBody>
            <a:bodyPr lIns="51435" tIns="51435" rIns="51435" bIns="51435" spcCol="1270" anchor="ctr"/>
            <a:lstStyle/>
            <a:p>
              <a:pPr marL="0" marR="0" lvl="0" indent="0" algn="ctr" defTabSz="600075" eaLnBrk="1" fontAlgn="auto" latinLnBrk="0" hangingPunct="1">
                <a:lnSpc>
                  <a:spcPct val="90000"/>
                </a:lnSpc>
                <a:spcBef>
                  <a:spcPts val="0"/>
                </a:spcBef>
                <a:spcAft>
                  <a:spcPct val="3500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Calibri"/>
                  <a:ea typeface="+mn-ea"/>
                  <a:cs typeface="+mn-cs"/>
                </a:rPr>
                <a:t>Biogeochemistry models &amp; data-driven methods</a:t>
              </a:r>
              <a:endParaRPr kumimoji="0" lang="fr-FR" sz="1200" b="0" i="0" u="none" strike="noStrike" kern="0" cap="none" spc="0" normalizeH="0" baseline="0" noProof="0" dirty="0">
                <a:ln>
                  <a:noFill/>
                </a:ln>
                <a:solidFill>
                  <a:prstClr val="white"/>
                </a:solidFill>
                <a:effectLst/>
                <a:uLnTx/>
                <a:uFillTx/>
                <a:latin typeface="Calibri"/>
                <a:ea typeface="+mn-ea"/>
                <a:cs typeface="+mn-cs"/>
              </a:endParaRPr>
            </a:p>
          </p:txBody>
        </p:sp>
        <p:sp>
          <p:nvSpPr>
            <p:cNvPr id="30" name="ZoneTexte 29">
              <a:extLst>
                <a:ext uri="{FF2B5EF4-FFF2-40B4-BE49-F238E27FC236}">
                  <a16:creationId xmlns:a16="http://schemas.microsoft.com/office/drawing/2014/main" id="{8F68A117-C079-2040-BC1F-7A6467340AD6}"/>
                </a:ext>
              </a:extLst>
            </p:cNvPr>
            <p:cNvSpPr txBox="1"/>
            <p:nvPr/>
          </p:nvSpPr>
          <p:spPr>
            <a:xfrm>
              <a:off x="2211631" y="6870327"/>
              <a:ext cx="246308"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dirty="0">
                <a:ln>
                  <a:noFill/>
                </a:ln>
                <a:solidFill>
                  <a:prstClr val="black"/>
                </a:solidFill>
                <a:effectLst/>
                <a:uLnTx/>
                <a:uFillTx/>
              </a:endParaRPr>
            </a:p>
          </p:txBody>
        </p:sp>
      </p:grpSp>
      <p:grpSp>
        <p:nvGrpSpPr>
          <p:cNvPr id="31" name="Grouper 30">
            <a:extLst>
              <a:ext uri="{FF2B5EF4-FFF2-40B4-BE49-F238E27FC236}">
                <a16:creationId xmlns:a16="http://schemas.microsoft.com/office/drawing/2014/main" id="{6C93A8C2-1D32-3042-897E-2DAAADC5D785}"/>
              </a:ext>
            </a:extLst>
          </p:cNvPr>
          <p:cNvGrpSpPr/>
          <p:nvPr/>
        </p:nvGrpSpPr>
        <p:grpSpPr>
          <a:xfrm>
            <a:off x="2585025" y="4586034"/>
            <a:ext cx="1252201" cy="504880"/>
            <a:chOff x="1922700" y="860741"/>
            <a:chExt cx="1669601" cy="673173"/>
          </a:xfrm>
        </p:grpSpPr>
        <p:sp>
          <p:nvSpPr>
            <p:cNvPr id="32" name="Rounded Rectangle 13">
              <a:extLst>
                <a:ext uri="{FF2B5EF4-FFF2-40B4-BE49-F238E27FC236}">
                  <a16:creationId xmlns:a16="http://schemas.microsoft.com/office/drawing/2014/main" id="{50157557-86CF-5941-8280-BA138FBE1B8E}"/>
                </a:ext>
              </a:extLst>
            </p:cNvPr>
            <p:cNvSpPr/>
            <p:nvPr/>
          </p:nvSpPr>
          <p:spPr bwMode="auto">
            <a:xfrm>
              <a:off x="1922700" y="860741"/>
              <a:ext cx="1669601" cy="673173"/>
            </a:xfrm>
            <a:prstGeom prst="roundRect">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dirty="0">
                <a:ln>
                  <a:noFill/>
                </a:ln>
                <a:solidFill>
                  <a:prstClr val="white"/>
                </a:solidFill>
                <a:effectLst/>
                <a:uLnTx/>
                <a:uFillTx/>
                <a:latin typeface="Calibri"/>
                <a:ea typeface="+mn-ea"/>
                <a:cs typeface="+mn-cs"/>
              </a:endParaRPr>
            </a:p>
          </p:txBody>
        </p:sp>
        <p:sp>
          <p:nvSpPr>
            <p:cNvPr id="33" name="Rectangle 32">
              <a:extLst>
                <a:ext uri="{FF2B5EF4-FFF2-40B4-BE49-F238E27FC236}">
                  <a16:creationId xmlns:a16="http://schemas.microsoft.com/office/drawing/2014/main" id="{9BD5F85E-6837-2044-99CF-FFCBEF66C83E}"/>
                </a:ext>
              </a:extLst>
            </p:cNvPr>
            <p:cNvSpPr/>
            <p:nvPr/>
          </p:nvSpPr>
          <p:spPr>
            <a:xfrm>
              <a:off x="1978856" y="872593"/>
              <a:ext cx="1573202" cy="61555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prstClr val="white"/>
                  </a:solidFill>
                  <a:effectLst/>
                  <a:uLnTx/>
                  <a:uFillTx/>
                </a:rPr>
                <a:t>Emission inventories</a:t>
              </a:r>
            </a:p>
          </p:txBody>
        </p:sp>
      </p:grpSp>
    </p:spTree>
    <p:extLst>
      <p:ext uri="{BB962C8B-B14F-4D97-AF65-F5344CB8AC3E}">
        <p14:creationId xmlns:p14="http://schemas.microsoft.com/office/powerpoint/2010/main" val="1895986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6AD46781-057B-7F4D-8FA0-C77B82B68325}"/>
              </a:ext>
            </a:extLst>
          </p:cNvPr>
          <p:cNvSpPr txBox="1">
            <a:spLocks/>
          </p:cNvSpPr>
          <p:nvPr/>
        </p:nvSpPr>
        <p:spPr>
          <a:xfrm>
            <a:off x="1436849" y="135208"/>
            <a:ext cx="6510740" cy="331526"/>
          </a:xfrm>
          <a:prstGeom prst="rect">
            <a:avLst/>
          </a:prstGeom>
        </p:spPr>
        <p:txBody>
          <a:bodyPr vert="horz" lIns="91440" tIns="45720" rIns="91440" bIns="45720" rtlCol="0" anchor="ctr">
            <a:noAutofit/>
          </a:bodyPr>
          <a:lstStyle>
            <a:lvl1pPr algn="l" defTabSz="342900" rtl="0" eaLnBrk="1" latinLnBrk="0" hangingPunct="1">
              <a:spcBef>
                <a:spcPct val="0"/>
              </a:spcBef>
              <a:buNone/>
              <a:defRPr sz="1800" b="0" kern="1200">
                <a:solidFill>
                  <a:srgbClr val="4C9BDB"/>
                </a:solidFill>
                <a:latin typeface="Calibri"/>
                <a:ea typeface="+mj-ea"/>
                <a:cs typeface="Calibri"/>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fr-FR" sz="2400" b="0" i="0" u="none" strike="noStrike" kern="1200" cap="none" spc="0" normalizeH="0" baseline="0" noProof="0" dirty="0" err="1">
                <a:ln>
                  <a:noFill/>
                </a:ln>
                <a:solidFill>
                  <a:srgbClr val="4A7ABA"/>
                </a:solidFill>
                <a:effectLst/>
                <a:uLnTx/>
                <a:uFillTx/>
                <a:latin typeface="Calibri"/>
                <a:ea typeface="+mj-ea"/>
                <a:cs typeface="Calibri"/>
              </a:rPr>
              <a:t>Methane</a:t>
            </a:r>
            <a:r>
              <a:rPr kumimoji="0" lang="fr-FR" sz="2400" b="0" i="0" u="none" strike="noStrike" kern="1200" cap="none" spc="0" normalizeH="0" baseline="0" noProof="0" dirty="0">
                <a:ln>
                  <a:noFill/>
                </a:ln>
                <a:solidFill>
                  <a:srgbClr val="4A7ABA"/>
                </a:solidFill>
                <a:effectLst/>
                <a:uLnTx/>
                <a:uFillTx/>
                <a:latin typeface="Calibri"/>
                <a:ea typeface="+mj-ea"/>
                <a:cs typeface="Calibri"/>
              </a:rPr>
              <a:t> </a:t>
            </a:r>
            <a:r>
              <a:rPr lang="fr-FR" sz="2400" dirty="0">
                <a:solidFill>
                  <a:srgbClr val="4A7ABA"/>
                </a:solidFill>
              </a:rPr>
              <a:t>e</a:t>
            </a:r>
            <a:r>
              <a:rPr kumimoji="0" lang="fr-FR" sz="2400" b="0" i="0" u="none" strike="noStrike" kern="1200" cap="none" spc="0" normalizeH="0" baseline="0" noProof="0" dirty="0">
                <a:ln>
                  <a:noFill/>
                </a:ln>
                <a:solidFill>
                  <a:srgbClr val="4A7ABA"/>
                </a:solidFill>
                <a:effectLst/>
                <a:uLnTx/>
                <a:uFillTx/>
                <a:latin typeface="Calibri"/>
                <a:ea typeface="+mj-ea"/>
                <a:cs typeface="Calibri"/>
              </a:rPr>
              <a:t>missions by latitudinal bands 2008-2017</a:t>
            </a:r>
            <a:endParaRPr kumimoji="0" lang="fr-FR" sz="1800" b="0" i="0" u="none" strike="noStrike" kern="1200" cap="none" spc="0" normalizeH="0" baseline="0" noProof="0" dirty="0">
              <a:ln>
                <a:noFill/>
              </a:ln>
              <a:solidFill>
                <a:srgbClr val="4A7ABA"/>
              </a:solidFill>
              <a:effectLst/>
              <a:uLnTx/>
              <a:uFillTx/>
              <a:latin typeface="Calibri"/>
              <a:ea typeface="+mj-ea"/>
              <a:cs typeface="Calibri"/>
            </a:endParaRPr>
          </a:p>
        </p:txBody>
      </p:sp>
      <p:pic>
        <p:nvPicPr>
          <p:cNvPr id="5" name="Image 4">
            <a:extLst>
              <a:ext uri="{FF2B5EF4-FFF2-40B4-BE49-F238E27FC236}">
                <a16:creationId xmlns:a16="http://schemas.microsoft.com/office/drawing/2014/main" id="{0CB0736B-BE77-CE4F-8672-151874466B40}"/>
              </a:ext>
            </a:extLst>
          </p:cNvPr>
          <p:cNvPicPr>
            <a:picLocks noChangeAspect="1"/>
          </p:cNvPicPr>
          <p:nvPr/>
        </p:nvPicPr>
        <p:blipFill rotWithShape="1">
          <a:blip r:embed="rId2"/>
          <a:srcRect t="15784" b="11277"/>
          <a:stretch/>
        </p:blipFill>
        <p:spPr>
          <a:xfrm>
            <a:off x="123091" y="760575"/>
            <a:ext cx="5646577" cy="3088907"/>
          </a:xfrm>
          <a:prstGeom prst="rect">
            <a:avLst/>
          </a:prstGeom>
        </p:spPr>
      </p:pic>
      <p:sp>
        <p:nvSpPr>
          <p:cNvPr id="6" name="Text Placeholder 4">
            <a:extLst>
              <a:ext uri="{FF2B5EF4-FFF2-40B4-BE49-F238E27FC236}">
                <a16:creationId xmlns:a16="http://schemas.microsoft.com/office/drawing/2014/main" id="{D01F4EEC-2A39-7743-940D-A6939B51783D}"/>
              </a:ext>
            </a:extLst>
          </p:cNvPr>
          <p:cNvSpPr txBox="1">
            <a:spLocks/>
          </p:cNvSpPr>
          <p:nvPr/>
        </p:nvSpPr>
        <p:spPr>
          <a:xfrm>
            <a:off x="393557" y="4267211"/>
            <a:ext cx="2233585" cy="274097"/>
          </a:xfrm>
          <a:prstGeom prst="rect">
            <a:avLst/>
          </a:prstGeom>
        </p:spPr>
        <p:txBody>
          <a:bodyPr vert="horz" lIns="91440" tIns="45720" rIns="91440" bIns="45720" rtlCol="0" anchor="b" anchorCtr="0">
            <a:normAutofit fontScale="92500"/>
          </a:bodyPr>
          <a:lstStyle>
            <a:lvl1pPr marL="0" indent="0" algn="ctr" defTabSz="342900" rtl="0" eaLnBrk="1" latinLnBrk="0" hangingPunct="1">
              <a:spcBef>
                <a:spcPct val="20000"/>
              </a:spcBef>
              <a:buFont typeface="Arial"/>
              <a:buNone/>
              <a:defRPr sz="1050" b="0" kern="1200">
                <a:solidFill>
                  <a:srgbClr val="4C9BDB"/>
                </a:solidFill>
                <a:latin typeface="Calibri"/>
                <a:ea typeface="+mn-ea"/>
                <a:cs typeface="Calibri"/>
              </a:defRPr>
            </a:lvl1pPr>
            <a:lvl2pPr marL="557213" indent="-214313" algn="l" defTabSz="342900" rtl="0" eaLnBrk="1" latinLnBrk="0" hangingPunct="1">
              <a:spcBef>
                <a:spcPct val="20000"/>
              </a:spcBef>
              <a:buFont typeface="Arial"/>
              <a:buChar char="–"/>
              <a:defRPr sz="2100" kern="1200">
                <a:solidFill>
                  <a:srgbClr val="4C9BDB"/>
                </a:solidFill>
                <a:latin typeface="+mn-lt"/>
                <a:ea typeface="+mn-ea"/>
                <a:cs typeface="+mn-cs"/>
              </a:defRPr>
            </a:lvl2pPr>
            <a:lvl3pPr marL="685800" indent="0" algn="l" defTabSz="342900" rtl="0" eaLnBrk="1" latinLnBrk="0" hangingPunct="1">
              <a:spcBef>
                <a:spcPct val="20000"/>
              </a:spcBef>
              <a:buFont typeface="Arial"/>
              <a:buNone/>
              <a:defRPr sz="1800" kern="1200">
                <a:solidFill>
                  <a:srgbClr val="4C9BDB"/>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rgbClr val="4C9BDB"/>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rgbClr val="4C9BDB"/>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ct val="20000"/>
              </a:spcBef>
              <a:spcAft>
                <a:spcPts val="0"/>
              </a:spcAft>
              <a:buClrTx/>
              <a:buSzTx/>
              <a:buFont typeface="Arial"/>
              <a:buNone/>
              <a:tabLst/>
              <a:defRPr/>
            </a:pPr>
            <a:r>
              <a:rPr kumimoji="0" lang="en-GB" altLang="en-US" sz="1050" b="0" i="1" u="none" strike="noStrike" kern="1200" cap="none" spc="0" normalizeH="0" baseline="0" noProof="0" dirty="0">
                <a:ln>
                  <a:noFill/>
                </a:ln>
                <a:solidFill>
                  <a:srgbClr val="4C9BDB"/>
                </a:solidFill>
                <a:effectLst/>
                <a:uLnTx/>
                <a:uFillTx/>
                <a:latin typeface="Calibri"/>
                <a:ea typeface="ＭＳ Ｐゴシック" pitchFamily="34" charset="-128"/>
                <a:cs typeface="Calibri"/>
              </a:rPr>
              <a:t>Source: </a:t>
            </a:r>
            <a:r>
              <a:rPr kumimoji="0" lang="en-US" sz="1050" b="0" i="1" u="none" strike="noStrike" kern="1200" cap="none" spc="0" normalizeH="0" baseline="0" noProof="0" dirty="0">
                <a:ln>
                  <a:noFill/>
                </a:ln>
                <a:solidFill>
                  <a:srgbClr val="0000FF"/>
                </a:solidFill>
                <a:effectLst/>
                <a:uLnTx/>
                <a:uFillTx/>
                <a:latin typeface="Calibri"/>
                <a:ea typeface="+mn-ea"/>
                <a:cs typeface="Calibri"/>
              </a:rPr>
              <a:t>Saunois et al. 2020, ESSD (Fig 7) </a:t>
            </a:r>
            <a:endParaRPr kumimoji="0" lang="en-US" sz="1050" b="0" i="1" u="none" strike="noStrike" kern="1200" cap="none" spc="0" normalizeH="0" baseline="0" noProof="0" dirty="0">
              <a:ln>
                <a:noFill/>
              </a:ln>
              <a:solidFill>
                <a:srgbClr val="0000FF"/>
              </a:solidFill>
              <a:effectLst/>
              <a:uLnTx/>
              <a:uFillTx/>
              <a:latin typeface="Segoe UI" charset="0"/>
              <a:ea typeface="+mn-ea"/>
              <a:cs typeface="Calibri"/>
            </a:endParaRPr>
          </a:p>
        </p:txBody>
      </p:sp>
      <p:grpSp>
        <p:nvGrpSpPr>
          <p:cNvPr id="7" name="Grouper 23">
            <a:extLst>
              <a:ext uri="{FF2B5EF4-FFF2-40B4-BE49-F238E27FC236}">
                <a16:creationId xmlns:a16="http://schemas.microsoft.com/office/drawing/2014/main" id="{0635B676-B07B-EE41-A829-93FE39C4E43A}"/>
              </a:ext>
            </a:extLst>
          </p:cNvPr>
          <p:cNvGrpSpPr/>
          <p:nvPr/>
        </p:nvGrpSpPr>
        <p:grpSpPr>
          <a:xfrm>
            <a:off x="6600509" y="4501779"/>
            <a:ext cx="1365647" cy="612596"/>
            <a:chOff x="5423104" y="5926700"/>
            <a:chExt cx="1820862" cy="816795"/>
          </a:xfrm>
        </p:grpSpPr>
        <p:sp>
          <p:nvSpPr>
            <p:cNvPr id="8" name="Rounded Rectangle 16">
              <a:extLst>
                <a:ext uri="{FF2B5EF4-FFF2-40B4-BE49-F238E27FC236}">
                  <a16:creationId xmlns:a16="http://schemas.microsoft.com/office/drawing/2014/main" id="{B8C4D600-64D2-6347-994A-8B407D2A276B}"/>
                </a:ext>
              </a:extLst>
            </p:cNvPr>
            <p:cNvSpPr/>
            <p:nvPr/>
          </p:nvSpPr>
          <p:spPr bwMode="auto">
            <a:xfrm>
              <a:off x="5499233" y="6012309"/>
              <a:ext cx="1680155" cy="712615"/>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endParaRPr lang="en-US"/>
            </a:p>
          </p:txBody>
        </p:sp>
        <p:sp>
          <p:nvSpPr>
            <p:cNvPr id="9" name="Rounded Rectangle 4">
              <a:extLst>
                <a:ext uri="{FF2B5EF4-FFF2-40B4-BE49-F238E27FC236}">
                  <a16:creationId xmlns:a16="http://schemas.microsoft.com/office/drawing/2014/main" id="{9F88F4C2-17CF-6C4C-A4A1-D94410D4FE5B}"/>
                </a:ext>
              </a:extLst>
            </p:cNvPr>
            <p:cNvSpPr/>
            <p:nvPr/>
          </p:nvSpPr>
          <p:spPr bwMode="auto">
            <a:xfrm>
              <a:off x="5423104" y="5926700"/>
              <a:ext cx="1820862" cy="816795"/>
            </a:xfrm>
            <a:prstGeom prst="rect">
              <a:avLst/>
            </a:prstGeom>
            <a:noFill/>
            <a:ln>
              <a:noFill/>
            </a:ln>
            <a:effectLst/>
          </p:spPr>
          <p:txBody>
            <a:bodyPr lIns="51435" tIns="51435" rIns="51435" bIns="51435" spcCol="1270" anchor="ctr"/>
            <a:lstStyle/>
            <a:p>
              <a:pPr marL="0" marR="0" lvl="0" indent="0" algn="ctr" defTabSz="600075"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Calibri"/>
                  <a:ea typeface="+mn-ea"/>
                  <a:cs typeface="+mn-cs"/>
                </a:rPr>
                <a:t>Inverse models </a:t>
              </a:r>
            </a:p>
          </p:txBody>
        </p:sp>
      </p:grpSp>
      <p:grpSp>
        <p:nvGrpSpPr>
          <p:cNvPr id="10" name="Grouper 26">
            <a:extLst>
              <a:ext uri="{FF2B5EF4-FFF2-40B4-BE49-F238E27FC236}">
                <a16:creationId xmlns:a16="http://schemas.microsoft.com/office/drawing/2014/main" id="{B33F1F0B-913C-B240-AFA2-0BD6DB4A9B61}"/>
              </a:ext>
            </a:extLst>
          </p:cNvPr>
          <p:cNvGrpSpPr/>
          <p:nvPr/>
        </p:nvGrpSpPr>
        <p:grpSpPr>
          <a:xfrm>
            <a:off x="3884469" y="4532176"/>
            <a:ext cx="1365647" cy="612596"/>
            <a:chOff x="1814348" y="6796354"/>
            <a:chExt cx="1820862" cy="816795"/>
          </a:xfrm>
        </p:grpSpPr>
        <p:sp>
          <p:nvSpPr>
            <p:cNvPr id="11" name="Rounded Rectangle 10">
              <a:extLst>
                <a:ext uri="{FF2B5EF4-FFF2-40B4-BE49-F238E27FC236}">
                  <a16:creationId xmlns:a16="http://schemas.microsoft.com/office/drawing/2014/main" id="{4C7A605E-5B9A-C646-B57F-2CA7D9BFA928}"/>
                </a:ext>
              </a:extLst>
            </p:cNvPr>
            <p:cNvSpPr/>
            <p:nvPr/>
          </p:nvSpPr>
          <p:spPr bwMode="auto">
            <a:xfrm>
              <a:off x="1898411" y="6858000"/>
              <a:ext cx="1669601" cy="673749"/>
            </a:xfrm>
            <a:prstGeom prst="roundRect">
              <a:avLst/>
            </a:prstGeom>
            <a:solidFill>
              <a:srgbClr val="79CB74"/>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endParaRPr lang="en-US"/>
            </a:p>
          </p:txBody>
        </p:sp>
        <p:sp>
          <p:nvSpPr>
            <p:cNvPr id="12" name="Rounded Rectangle 4">
              <a:extLst>
                <a:ext uri="{FF2B5EF4-FFF2-40B4-BE49-F238E27FC236}">
                  <a16:creationId xmlns:a16="http://schemas.microsoft.com/office/drawing/2014/main" id="{3E305B22-B13B-CA41-A898-AAB44DF000BB}"/>
                </a:ext>
              </a:extLst>
            </p:cNvPr>
            <p:cNvSpPr/>
            <p:nvPr/>
          </p:nvSpPr>
          <p:spPr bwMode="auto">
            <a:xfrm>
              <a:off x="1814348" y="6796354"/>
              <a:ext cx="1820862" cy="816795"/>
            </a:xfrm>
            <a:prstGeom prst="rect">
              <a:avLst/>
            </a:prstGeom>
            <a:noFill/>
            <a:ln>
              <a:noFill/>
            </a:ln>
            <a:effectLst/>
          </p:spPr>
          <p:txBody>
            <a:bodyPr lIns="51435" tIns="51435" rIns="51435" bIns="51435" spcCol="1270" anchor="ctr"/>
            <a:lstStyle/>
            <a:p>
              <a:pPr marL="0" marR="0" lvl="0" indent="0" algn="ctr" defTabSz="600075" eaLnBrk="1" fontAlgn="auto" latinLnBrk="0" hangingPunct="1">
                <a:lnSpc>
                  <a:spcPct val="90000"/>
                </a:lnSpc>
                <a:spcBef>
                  <a:spcPts val="0"/>
                </a:spcBef>
                <a:spcAft>
                  <a:spcPct val="3500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Calibri"/>
                  <a:ea typeface="+mn-ea"/>
                  <a:cs typeface="+mn-cs"/>
                </a:rPr>
                <a:t>Biogeochemistry models &amp; data-driven methods</a:t>
              </a:r>
              <a:endParaRPr kumimoji="0" lang="fr-FR" sz="1200" b="0" i="0" u="none" strike="noStrike" kern="0" cap="none" spc="0" normalizeH="0" baseline="0" noProof="0" dirty="0">
                <a:ln>
                  <a:noFill/>
                </a:ln>
                <a:solidFill>
                  <a:prstClr val="white"/>
                </a:solidFill>
                <a:effectLst/>
                <a:uLnTx/>
                <a:uFillTx/>
                <a:latin typeface="Calibri"/>
                <a:ea typeface="+mn-ea"/>
                <a:cs typeface="+mn-cs"/>
              </a:endParaRPr>
            </a:p>
          </p:txBody>
        </p:sp>
        <p:sp>
          <p:nvSpPr>
            <p:cNvPr id="13" name="ZoneTexte 12">
              <a:extLst>
                <a:ext uri="{FF2B5EF4-FFF2-40B4-BE49-F238E27FC236}">
                  <a16:creationId xmlns:a16="http://schemas.microsoft.com/office/drawing/2014/main" id="{0C412390-95EB-8B4B-A2AA-0733C1AC95F9}"/>
                </a:ext>
              </a:extLst>
            </p:cNvPr>
            <p:cNvSpPr txBox="1"/>
            <p:nvPr/>
          </p:nvSpPr>
          <p:spPr>
            <a:xfrm>
              <a:off x="2211631" y="6870327"/>
              <a:ext cx="246308"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dirty="0">
                <a:ln>
                  <a:noFill/>
                </a:ln>
                <a:solidFill>
                  <a:prstClr val="black"/>
                </a:solidFill>
                <a:effectLst/>
                <a:uLnTx/>
                <a:uFillTx/>
              </a:endParaRPr>
            </a:p>
          </p:txBody>
        </p:sp>
      </p:grpSp>
      <p:grpSp>
        <p:nvGrpSpPr>
          <p:cNvPr id="14" name="Grouper 30">
            <a:extLst>
              <a:ext uri="{FF2B5EF4-FFF2-40B4-BE49-F238E27FC236}">
                <a16:creationId xmlns:a16="http://schemas.microsoft.com/office/drawing/2014/main" id="{FC7839A7-DB4D-CD4A-BFFA-427B980FEEBE}"/>
              </a:ext>
            </a:extLst>
          </p:cNvPr>
          <p:cNvGrpSpPr/>
          <p:nvPr/>
        </p:nvGrpSpPr>
        <p:grpSpPr>
          <a:xfrm>
            <a:off x="2585025" y="4586034"/>
            <a:ext cx="1252201" cy="504880"/>
            <a:chOff x="1922700" y="860741"/>
            <a:chExt cx="1669601" cy="673173"/>
          </a:xfrm>
        </p:grpSpPr>
        <p:sp>
          <p:nvSpPr>
            <p:cNvPr id="15" name="Rounded Rectangle 13">
              <a:extLst>
                <a:ext uri="{FF2B5EF4-FFF2-40B4-BE49-F238E27FC236}">
                  <a16:creationId xmlns:a16="http://schemas.microsoft.com/office/drawing/2014/main" id="{785E44C9-85C0-B943-BA5B-3B15C8304509}"/>
                </a:ext>
              </a:extLst>
            </p:cNvPr>
            <p:cNvSpPr/>
            <p:nvPr/>
          </p:nvSpPr>
          <p:spPr bwMode="auto">
            <a:xfrm>
              <a:off x="1922700" y="860741"/>
              <a:ext cx="1669601" cy="673173"/>
            </a:xfrm>
            <a:prstGeom prst="roundRect">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dirty="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8873BDDB-D7B5-D449-85D7-D4E4E2DE59F5}"/>
                </a:ext>
              </a:extLst>
            </p:cNvPr>
            <p:cNvSpPr/>
            <p:nvPr/>
          </p:nvSpPr>
          <p:spPr>
            <a:xfrm>
              <a:off x="1978856" y="872593"/>
              <a:ext cx="1573202" cy="61555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prstClr val="white"/>
                  </a:solidFill>
                  <a:effectLst/>
                  <a:uLnTx/>
                  <a:uFillTx/>
                </a:rPr>
                <a:t>Emission inventories</a:t>
              </a:r>
            </a:p>
          </p:txBody>
        </p:sp>
      </p:grpSp>
      <p:graphicFrame>
        <p:nvGraphicFramePr>
          <p:cNvPr id="18" name="Graphique 17">
            <a:extLst>
              <a:ext uri="{FF2B5EF4-FFF2-40B4-BE49-F238E27FC236}">
                <a16:creationId xmlns:a16="http://schemas.microsoft.com/office/drawing/2014/main" id="{EF36E36C-F13A-2848-A2B1-909DA6E73DB3}"/>
              </a:ext>
            </a:extLst>
          </p:cNvPr>
          <p:cNvGraphicFramePr/>
          <p:nvPr>
            <p:extLst>
              <p:ext uri="{D42A27DB-BD31-4B8C-83A1-F6EECF244321}">
                <p14:modId xmlns:p14="http://schemas.microsoft.com/office/powerpoint/2010/main" val="423343855"/>
              </p:ext>
            </p:extLst>
          </p:nvPr>
        </p:nvGraphicFramePr>
        <p:xfrm>
          <a:off x="5925786" y="1068223"/>
          <a:ext cx="3065013" cy="2660629"/>
        </p:xfrm>
        <a:graphic>
          <a:graphicData uri="http://schemas.openxmlformats.org/drawingml/2006/chart">
            <c:chart xmlns:c="http://schemas.openxmlformats.org/drawingml/2006/chart" xmlns:r="http://schemas.openxmlformats.org/officeDocument/2006/relationships" r:id="rId3"/>
          </a:graphicData>
        </a:graphic>
      </p:graphicFrame>
      <p:sp>
        <p:nvSpPr>
          <p:cNvPr id="19" name="ZoneTexte 18">
            <a:extLst>
              <a:ext uri="{FF2B5EF4-FFF2-40B4-BE49-F238E27FC236}">
                <a16:creationId xmlns:a16="http://schemas.microsoft.com/office/drawing/2014/main" id="{B8662B18-9FE6-D842-8589-18E7F8EE8B22}"/>
              </a:ext>
            </a:extLst>
          </p:cNvPr>
          <p:cNvSpPr txBox="1"/>
          <p:nvPr/>
        </p:nvSpPr>
        <p:spPr>
          <a:xfrm>
            <a:off x="5848492" y="760575"/>
            <a:ext cx="3277307" cy="369332"/>
          </a:xfrm>
          <a:prstGeom prst="rect">
            <a:avLst/>
          </a:prstGeom>
          <a:noFill/>
        </p:spPr>
        <p:txBody>
          <a:bodyPr wrap="none" rtlCol="0">
            <a:spAutoFit/>
          </a:bodyPr>
          <a:lstStyle/>
          <a:p>
            <a:r>
              <a:rPr lang="fr-FR" b="1" dirty="0"/>
              <a:t>Contribution to global </a:t>
            </a:r>
            <a:r>
              <a:rPr lang="fr-FR" b="1" dirty="0" err="1"/>
              <a:t>emissions</a:t>
            </a:r>
            <a:endParaRPr lang="fr-FR" b="1" dirty="0"/>
          </a:p>
        </p:txBody>
      </p:sp>
    </p:spTree>
    <p:extLst>
      <p:ext uri="{BB962C8B-B14F-4D97-AF65-F5344CB8AC3E}">
        <p14:creationId xmlns:p14="http://schemas.microsoft.com/office/powerpoint/2010/main" val="39503979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B915BA7-FF9C-CE4D-A2E3-C5C1C2FB9ECC}"/>
              </a:ext>
            </a:extLst>
          </p:cNvPr>
          <p:cNvPicPr>
            <a:picLocks noChangeAspect="1"/>
          </p:cNvPicPr>
          <p:nvPr/>
        </p:nvPicPr>
        <p:blipFill rotWithShape="1">
          <a:blip r:embed="rId3"/>
          <a:srcRect t="22264" b="5429"/>
          <a:stretch/>
        </p:blipFill>
        <p:spPr>
          <a:xfrm>
            <a:off x="694768" y="679154"/>
            <a:ext cx="6493471" cy="2855412"/>
          </a:xfrm>
          <a:prstGeom prst="rect">
            <a:avLst/>
          </a:prstGeom>
        </p:spPr>
      </p:pic>
      <p:sp>
        <p:nvSpPr>
          <p:cNvPr id="10" name="Titre 1">
            <a:extLst>
              <a:ext uri="{FF2B5EF4-FFF2-40B4-BE49-F238E27FC236}">
                <a16:creationId xmlns:a16="http://schemas.microsoft.com/office/drawing/2014/main" id="{4F8091C8-AE16-3741-9CED-F35AC291E8C4}"/>
              </a:ext>
            </a:extLst>
          </p:cNvPr>
          <p:cNvSpPr txBox="1">
            <a:spLocks/>
          </p:cNvSpPr>
          <p:nvPr/>
        </p:nvSpPr>
        <p:spPr>
          <a:xfrm>
            <a:off x="1453887" y="0"/>
            <a:ext cx="5666400" cy="614947"/>
          </a:xfrm>
          <a:prstGeom prst="rect">
            <a:avLst/>
          </a:prstGeom>
        </p:spPr>
        <p:txBody>
          <a:bodyPr vert="horz" lIns="91440" tIns="45720" rIns="91440" bIns="45720" rtlCol="0" anchor="ctr">
            <a:normAutofit/>
          </a:bodyPr>
          <a:lstStyle>
            <a:lvl1pPr algn="l" defTabSz="342900" rtl="0" eaLnBrk="1" latinLnBrk="0" hangingPunct="1">
              <a:spcBef>
                <a:spcPct val="0"/>
              </a:spcBef>
              <a:buNone/>
              <a:defRPr sz="1800" b="0" kern="1200">
                <a:solidFill>
                  <a:srgbClr val="4C9BDB"/>
                </a:solidFill>
                <a:latin typeface="Calibri"/>
                <a:ea typeface="+mj-ea"/>
                <a:cs typeface="Calibri"/>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fr-FR" sz="2400" b="0" i="0" u="none" strike="noStrike" kern="1200" cap="none" spc="0" normalizeH="0" baseline="0" noProof="0" dirty="0" err="1">
                <a:ln>
                  <a:noFill/>
                </a:ln>
                <a:solidFill>
                  <a:srgbClr val="4A7ABA"/>
                </a:solidFill>
                <a:effectLst/>
                <a:uLnTx/>
                <a:uFillTx/>
                <a:latin typeface="Calibri"/>
                <a:ea typeface="+mj-ea"/>
                <a:cs typeface="Calibri"/>
              </a:rPr>
              <a:t>Regional</a:t>
            </a:r>
            <a:r>
              <a:rPr kumimoji="0" lang="fr-FR" sz="2400" b="0" i="0" u="none" strike="noStrike" kern="1200" cap="none" spc="0" normalizeH="0" baseline="0" noProof="0" dirty="0">
                <a:ln>
                  <a:noFill/>
                </a:ln>
                <a:solidFill>
                  <a:srgbClr val="4A7ABA"/>
                </a:solidFill>
                <a:effectLst/>
                <a:uLnTx/>
                <a:uFillTx/>
                <a:latin typeface="Calibri"/>
                <a:ea typeface="+mj-ea"/>
                <a:cs typeface="Calibri"/>
              </a:rPr>
              <a:t> </a:t>
            </a:r>
            <a:r>
              <a:rPr kumimoji="0" lang="fr-FR" sz="2400" b="0" i="0" u="none" strike="noStrike" kern="1200" cap="none" spc="0" normalizeH="0" baseline="0" noProof="0" dirty="0" err="1">
                <a:ln>
                  <a:noFill/>
                </a:ln>
                <a:solidFill>
                  <a:srgbClr val="4A7ABA"/>
                </a:solidFill>
                <a:effectLst/>
                <a:uLnTx/>
                <a:uFillTx/>
                <a:latin typeface="Calibri"/>
                <a:ea typeface="+mj-ea"/>
                <a:cs typeface="Calibri"/>
              </a:rPr>
              <a:t>Methane</a:t>
            </a:r>
            <a:r>
              <a:rPr kumimoji="0" lang="fr-FR" sz="2400" b="0" i="0" u="none" strike="noStrike" kern="1200" cap="none" spc="0" normalizeH="0" baseline="0" noProof="0" dirty="0">
                <a:ln>
                  <a:noFill/>
                </a:ln>
                <a:solidFill>
                  <a:srgbClr val="4A7ABA"/>
                </a:solidFill>
                <a:effectLst/>
                <a:uLnTx/>
                <a:uFillTx/>
                <a:latin typeface="Calibri"/>
                <a:ea typeface="+mj-ea"/>
                <a:cs typeface="Calibri"/>
              </a:rPr>
              <a:t> Sources (2017)</a:t>
            </a:r>
          </a:p>
        </p:txBody>
      </p:sp>
      <p:sp>
        <p:nvSpPr>
          <p:cNvPr id="11" name="ZoneTexte 1">
            <a:extLst>
              <a:ext uri="{FF2B5EF4-FFF2-40B4-BE49-F238E27FC236}">
                <a16:creationId xmlns:a16="http://schemas.microsoft.com/office/drawing/2014/main" id="{8C1AB2DD-3844-3E47-B99D-1AE62AE58A2D}"/>
              </a:ext>
            </a:extLst>
          </p:cNvPr>
          <p:cNvSpPr txBox="1">
            <a:spLocks noChangeArrowheads="1"/>
          </p:cNvSpPr>
          <p:nvPr/>
        </p:nvSpPr>
        <p:spPr bwMode="auto">
          <a:xfrm>
            <a:off x="198190" y="3518495"/>
            <a:ext cx="7767966"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1400" dirty="0">
                <a:solidFill>
                  <a:srgbClr val="000000"/>
                </a:solidFill>
                <a:latin typeface="Calibri"/>
              </a:rPr>
              <a:t>64% of global methane emissions come mostly from tropical sources</a:t>
            </a:r>
            <a:endParaRPr lang="fr-FR" sz="1400" dirty="0">
              <a:solidFill>
                <a:srgbClr val="000000"/>
              </a:solidFill>
              <a:latin typeface="Calibri"/>
              <a:cs typeface="Segoe UI" charset="0"/>
            </a:endParaRPr>
          </a:p>
          <a:p>
            <a:pPr eaLnBrk="1" hangingPunct="1">
              <a:buFont typeface="Arial" charset="0"/>
              <a:buChar char="•"/>
            </a:pPr>
            <a:r>
              <a:rPr lang="fr-FR" sz="1400" dirty="0" err="1">
                <a:solidFill>
                  <a:srgbClr val="000000"/>
                </a:solidFill>
                <a:latin typeface="Calibri"/>
                <a:cs typeface="Segoe UI" charset="0"/>
              </a:rPr>
              <a:t>Anthropogenic</a:t>
            </a:r>
            <a:r>
              <a:rPr lang="fr-FR" sz="1400" dirty="0">
                <a:solidFill>
                  <a:srgbClr val="000000"/>
                </a:solidFill>
                <a:latin typeface="Calibri"/>
                <a:cs typeface="Segoe UI" charset="0"/>
              </a:rPr>
              <a:t> sources are </a:t>
            </a:r>
            <a:r>
              <a:rPr lang="fr-FR" sz="1400" dirty="0" err="1">
                <a:solidFill>
                  <a:srgbClr val="000000"/>
                </a:solidFill>
                <a:latin typeface="Calibri"/>
                <a:cs typeface="Segoe UI" charset="0"/>
              </a:rPr>
              <a:t>responsible</a:t>
            </a:r>
            <a:r>
              <a:rPr lang="fr-FR" sz="1400" dirty="0">
                <a:solidFill>
                  <a:srgbClr val="000000"/>
                </a:solidFill>
                <a:latin typeface="Calibri"/>
                <a:cs typeface="Segoe UI" charset="0"/>
              </a:rPr>
              <a:t> for about 60% of global </a:t>
            </a:r>
            <a:r>
              <a:rPr lang="fr-FR" sz="1400" dirty="0" err="1">
                <a:solidFill>
                  <a:srgbClr val="000000"/>
                </a:solidFill>
                <a:latin typeface="Calibri"/>
                <a:cs typeface="Segoe UI" charset="0"/>
              </a:rPr>
              <a:t>emissions</a:t>
            </a:r>
            <a:r>
              <a:rPr lang="fr-FR" sz="1400" dirty="0">
                <a:solidFill>
                  <a:srgbClr val="000000"/>
                </a:solidFill>
                <a:latin typeface="Calibri"/>
                <a:cs typeface="Segoe UI" charset="0"/>
              </a:rPr>
              <a:t>.</a:t>
            </a:r>
          </a:p>
          <a:p>
            <a:pPr eaLnBrk="1" hangingPunct="1">
              <a:buFont typeface="Arial" charset="0"/>
              <a:buChar char="•"/>
            </a:pPr>
            <a:r>
              <a:rPr lang="en-US" sz="1400" dirty="0">
                <a:solidFill>
                  <a:srgbClr val="000000"/>
                </a:solidFill>
                <a:latin typeface="Calibri"/>
              </a:rPr>
              <a:t>Largest emissions in South America, Africa, South-East Asia and China (50% of global emissions)</a:t>
            </a:r>
            <a:endParaRPr lang="fr-FR" sz="1400" dirty="0">
              <a:solidFill>
                <a:srgbClr val="000000"/>
              </a:solidFill>
              <a:latin typeface="Calibri"/>
              <a:cs typeface="Segoe UI" charset="0"/>
            </a:endParaRPr>
          </a:p>
          <a:p>
            <a:pPr eaLnBrk="1" hangingPunct="1">
              <a:buFont typeface="Arial" charset="0"/>
              <a:buChar char="•"/>
            </a:pPr>
            <a:r>
              <a:rPr lang="fr-FR" sz="1400" dirty="0">
                <a:solidFill>
                  <a:srgbClr val="000000"/>
                </a:solidFill>
                <a:latin typeface="Calibri"/>
                <a:cs typeface="Segoe UI" charset="0"/>
              </a:rPr>
              <a:t>Dominance of </a:t>
            </a:r>
            <a:r>
              <a:rPr lang="fr-FR" sz="1400" dirty="0" err="1">
                <a:solidFill>
                  <a:srgbClr val="000000"/>
                </a:solidFill>
                <a:latin typeface="Calibri"/>
                <a:cs typeface="Segoe UI" charset="0"/>
              </a:rPr>
              <a:t>wetland</a:t>
            </a:r>
            <a:r>
              <a:rPr lang="fr-FR" sz="1400" dirty="0">
                <a:solidFill>
                  <a:srgbClr val="000000"/>
                </a:solidFill>
                <a:latin typeface="Calibri"/>
                <a:cs typeface="Segoe UI" charset="0"/>
              </a:rPr>
              <a:t> </a:t>
            </a:r>
            <a:r>
              <a:rPr lang="fr-FR" sz="1400" dirty="0" err="1">
                <a:solidFill>
                  <a:srgbClr val="000000"/>
                </a:solidFill>
                <a:latin typeface="Calibri"/>
                <a:cs typeface="Segoe UI" charset="0"/>
              </a:rPr>
              <a:t>emissions</a:t>
            </a:r>
            <a:r>
              <a:rPr lang="fr-FR" sz="1400" dirty="0">
                <a:solidFill>
                  <a:srgbClr val="000000"/>
                </a:solidFill>
                <a:latin typeface="Calibri"/>
                <a:cs typeface="Segoe UI" charset="0"/>
              </a:rPr>
              <a:t> in the </a:t>
            </a:r>
            <a:r>
              <a:rPr lang="fr-FR" sz="1400" dirty="0" err="1">
                <a:solidFill>
                  <a:srgbClr val="000000"/>
                </a:solidFill>
                <a:latin typeface="Calibri"/>
                <a:cs typeface="Segoe UI" charset="0"/>
              </a:rPr>
              <a:t>tropics</a:t>
            </a:r>
            <a:r>
              <a:rPr lang="fr-FR" sz="1400" dirty="0">
                <a:solidFill>
                  <a:srgbClr val="000000"/>
                </a:solidFill>
                <a:latin typeface="Calibri"/>
                <a:cs typeface="Segoe UI" charset="0"/>
              </a:rPr>
              <a:t> and </a:t>
            </a:r>
            <a:r>
              <a:rPr lang="fr-FR" sz="1400" dirty="0" err="1">
                <a:solidFill>
                  <a:srgbClr val="000000"/>
                </a:solidFill>
                <a:latin typeface="Calibri"/>
                <a:cs typeface="Segoe UI" charset="0"/>
              </a:rPr>
              <a:t>boreal</a:t>
            </a:r>
            <a:r>
              <a:rPr lang="fr-FR" sz="1400" dirty="0">
                <a:solidFill>
                  <a:srgbClr val="000000"/>
                </a:solidFill>
                <a:latin typeface="Calibri"/>
                <a:cs typeface="Segoe UI" charset="0"/>
              </a:rPr>
              <a:t> </a:t>
            </a:r>
            <a:r>
              <a:rPr lang="fr-FR" sz="1400" dirty="0" err="1">
                <a:solidFill>
                  <a:srgbClr val="000000"/>
                </a:solidFill>
                <a:latin typeface="Calibri"/>
                <a:cs typeface="Segoe UI" charset="0"/>
              </a:rPr>
              <a:t>regions</a:t>
            </a:r>
            <a:endParaRPr lang="fr-FR" sz="1400" dirty="0">
              <a:solidFill>
                <a:srgbClr val="000000"/>
              </a:solidFill>
              <a:latin typeface="Calibri"/>
              <a:cs typeface="Segoe UI" charset="0"/>
            </a:endParaRPr>
          </a:p>
          <a:p>
            <a:pPr eaLnBrk="1" hangingPunct="1">
              <a:buFont typeface="Arial" charset="0"/>
              <a:buChar char="•"/>
            </a:pPr>
            <a:r>
              <a:rPr lang="fr-FR" sz="1400" dirty="0">
                <a:solidFill>
                  <a:srgbClr val="000000"/>
                </a:solidFill>
                <a:latin typeface="Calibri"/>
                <a:cs typeface="Segoe UI" charset="0"/>
              </a:rPr>
              <a:t>Dominance of agriculture  &amp; </a:t>
            </a:r>
            <a:r>
              <a:rPr lang="fr-FR" sz="1400" dirty="0" err="1">
                <a:solidFill>
                  <a:srgbClr val="000000"/>
                </a:solidFill>
                <a:latin typeface="Calibri"/>
                <a:cs typeface="Segoe UI" charset="0"/>
              </a:rPr>
              <a:t>waste</a:t>
            </a:r>
            <a:r>
              <a:rPr lang="fr-FR" sz="1400" dirty="0">
                <a:solidFill>
                  <a:srgbClr val="000000"/>
                </a:solidFill>
                <a:latin typeface="Calibri"/>
                <a:cs typeface="Segoe UI" charset="0"/>
              </a:rPr>
              <a:t> in Asia </a:t>
            </a:r>
          </a:p>
          <a:p>
            <a:pPr eaLnBrk="1" hangingPunct="1">
              <a:buFont typeface="Arial" charset="0"/>
              <a:buChar char="•"/>
            </a:pPr>
            <a:r>
              <a:rPr lang="fr-FR" sz="1400" dirty="0">
                <a:solidFill>
                  <a:srgbClr val="000000"/>
                </a:solidFill>
                <a:latin typeface="Calibri"/>
                <a:cs typeface="Segoe UI" charset="0"/>
              </a:rPr>
              <a:t>Balance </a:t>
            </a:r>
            <a:r>
              <a:rPr lang="fr-FR" sz="1400" dirty="0" err="1">
                <a:solidFill>
                  <a:srgbClr val="000000"/>
                </a:solidFill>
                <a:latin typeface="Calibri"/>
                <a:cs typeface="Segoe UI" charset="0"/>
              </a:rPr>
              <a:t>between</a:t>
            </a:r>
            <a:r>
              <a:rPr lang="fr-FR" sz="1400" dirty="0">
                <a:solidFill>
                  <a:srgbClr val="000000"/>
                </a:solidFill>
                <a:latin typeface="Calibri"/>
                <a:cs typeface="Segoe UI" charset="0"/>
              </a:rPr>
              <a:t> agriculture &amp; </a:t>
            </a:r>
            <a:r>
              <a:rPr lang="fr-FR" sz="1400" dirty="0" err="1">
                <a:solidFill>
                  <a:srgbClr val="000000"/>
                </a:solidFill>
                <a:latin typeface="Calibri"/>
                <a:cs typeface="Segoe UI" charset="0"/>
              </a:rPr>
              <a:t>waste</a:t>
            </a:r>
            <a:r>
              <a:rPr lang="fr-FR" sz="1400" dirty="0">
                <a:solidFill>
                  <a:srgbClr val="000000"/>
                </a:solidFill>
                <a:latin typeface="Calibri"/>
                <a:cs typeface="Segoe UI" charset="0"/>
              </a:rPr>
              <a:t> and </a:t>
            </a:r>
            <a:r>
              <a:rPr lang="fr-FR" sz="1400" dirty="0" err="1">
                <a:solidFill>
                  <a:srgbClr val="000000"/>
                </a:solidFill>
                <a:latin typeface="Calibri"/>
                <a:cs typeface="Segoe UI" charset="0"/>
              </a:rPr>
              <a:t>fossil</a:t>
            </a:r>
            <a:r>
              <a:rPr lang="fr-FR" sz="1400" dirty="0">
                <a:solidFill>
                  <a:srgbClr val="000000"/>
                </a:solidFill>
                <a:latin typeface="Calibri"/>
                <a:cs typeface="Segoe UI" charset="0"/>
              </a:rPr>
              <a:t> fuels at </a:t>
            </a:r>
            <a:r>
              <a:rPr lang="fr-FR" sz="1400" dirty="0" err="1">
                <a:solidFill>
                  <a:srgbClr val="000000"/>
                </a:solidFill>
                <a:latin typeface="Calibri"/>
                <a:cs typeface="Segoe UI" charset="0"/>
              </a:rPr>
              <a:t>mid</a:t>
            </a:r>
            <a:r>
              <a:rPr lang="fr-FR" sz="1400" dirty="0">
                <a:solidFill>
                  <a:srgbClr val="000000"/>
                </a:solidFill>
                <a:latin typeface="Calibri"/>
                <a:cs typeface="Segoe UI" charset="0"/>
              </a:rPr>
              <a:t>-latitudes</a:t>
            </a:r>
          </a:p>
        </p:txBody>
      </p:sp>
      <p:sp>
        <p:nvSpPr>
          <p:cNvPr id="12" name="Text Placeholder 4">
            <a:extLst>
              <a:ext uri="{FF2B5EF4-FFF2-40B4-BE49-F238E27FC236}">
                <a16:creationId xmlns:a16="http://schemas.microsoft.com/office/drawing/2014/main" id="{730FBA6A-CE77-F846-B3FD-0F13A9C4C68E}"/>
              </a:ext>
            </a:extLst>
          </p:cNvPr>
          <p:cNvSpPr txBox="1">
            <a:spLocks/>
          </p:cNvSpPr>
          <p:nvPr/>
        </p:nvSpPr>
        <p:spPr>
          <a:xfrm>
            <a:off x="3941504" y="4826350"/>
            <a:ext cx="2630457" cy="274097"/>
          </a:xfrm>
          <a:prstGeom prst="rect">
            <a:avLst/>
          </a:prstGeom>
        </p:spPr>
        <p:txBody>
          <a:bodyPr vert="horz" lIns="91440" tIns="45720" rIns="91440" bIns="45720" rtlCol="0" anchor="b" anchorCtr="0">
            <a:normAutofit/>
          </a:bodyPr>
          <a:lstStyle>
            <a:lvl1pPr marL="0" indent="0" algn="ctr" defTabSz="342900" rtl="0" eaLnBrk="1" latinLnBrk="0" hangingPunct="1">
              <a:spcBef>
                <a:spcPct val="20000"/>
              </a:spcBef>
              <a:buFont typeface="Arial"/>
              <a:buNone/>
              <a:defRPr sz="1050" b="0" kern="1200">
                <a:solidFill>
                  <a:srgbClr val="4C9BDB"/>
                </a:solidFill>
                <a:latin typeface="Calibri"/>
                <a:ea typeface="+mn-ea"/>
                <a:cs typeface="Calibri"/>
              </a:defRPr>
            </a:lvl1pPr>
            <a:lvl2pPr marL="557213" indent="-214313" algn="l" defTabSz="342900" rtl="0" eaLnBrk="1" latinLnBrk="0" hangingPunct="1">
              <a:spcBef>
                <a:spcPct val="20000"/>
              </a:spcBef>
              <a:buFont typeface="Arial"/>
              <a:buChar char="–"/>
              <a:defRPr sz="2100" kern="1200">
                <a:solidFill>
                  <a:srgbClr val="4C9BDB"/>
                </a:solidFill>
                <a:latin typeface="+mn-lt"/>
                <a:ea typeface="+mn-ea"/>
                <a:cs typeface="+mn-cs"/>
              </a:defRPr>
            </a:lvl2pPr>
            <a:lvl3pPr marL="685800" indent="0" algn="l" defTabSz="342900" rtl="0" eaLnBrk="1" latinLnBrk="0" hangingPunct="1">
              <a:spcBef>
                <a:spcPct val="20000"/>
              </a:spcBef>
              <a:buFont typeface="Arial"/>
              <a:buNone/>
              <a:defRPr sz="1800" kern="1200">
                <a:solidFill>
                  <a:srgbClr val="4C9BDB"/>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rgbClr val="4C9BDB"/>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rgbClr val="4C9BDB"/>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ct val="20000"/>
              </a:spcBef>
              <a:spcAft>
                <a:spcPts val="0"/>
              </a:spcAft>
              <a:buClrTx/>
              <a:buSzTx/>
              <a:buFont typeface="Arial"/>
              <a:buNone/>
              <a:tabLst/>
              <a:defRPr/>
            </a:pPr>
            <a:r>
              <a:rPr kumimoji="0" lang="en-GB" altLang="en-US" sz="1050" b="0" i="1" u="none" strike="noStrike" kern="1200" cap="none" spc="0" normalizeH="0" baseline="0" noProof="0">
                <a:ln>
                  <a:noFill/>
                </a:ln>
                <a:solidFill>
                  <a:srgbClr val="4C9BDB"/>
                </a:solidFill>
                <a:effectLst/>
                <a:uLnTx/>
                <a:uFillTx/>
                <a:latin typeface="Calibri"/>
                <a:ea typeface="ＭＳ Ｐゴシック" pitchFamily="34" charset="-128"/>
                <a:cs typeface="Calibri"/>
              </a:rPr>
              <a:t>Source: </a:t>
            </a:r>
            <a:r>
              <a:rPr kumimoji="0" lang="en-US" sz="1050" b="0" i="1" u="none" strike="noStrike" kern="1200" cap="none" spc="0" normalizeH="0" baseline="0" noProof="0">
                <a:ln>
                  <a:noFill/>
                </a:ln>
                <a:solidFill>
                  <a:srgbClr val="0000FF"/>
                </a:solidFill>
                <a:effectLst/>
                <a:uLnTx/>
                <a:uFillTx/>
                <a:latin typeface="Calibri"/>
                <a:ea typeface="+mn-ea"/>
                <a:cs typeface="Calibri"/>
              </a:rPr>
              <a:t>Jackson et al. 2020 ERL  (Fig 2) </a:t>
            </a:r>
            <a:endParaRPr kumimoji="0" lang="en-US" sz="1050" b="0" i="1" u="none" strike="noStrike" kern="1200" cap="none" spc="0" normalizeH="0" baseline="0" noProof="0" dirty="0">
              <a:ln>
                <a:noFill/>
              </a:ln>
              <a:solidFill>
                <a:srgbClr val="0000FF"/>
              </a:solidFill>
              <a:effectLst/>
              <a:uLnTx/>
              <a:uFillTx/>
              <a:latin typeface="Segoe UI" charset="0"/>
              <a:ea typeface="+mn-ea"/>
              <a:cs typeface="Calibri"/>
            </a:endParaRPr>
          </a:p>
        </p:txBody>
      </p:sp>
      <p:sp>
        <p:nvSpPr>
          <p:cNvPr id="13" name="Rectangle à coins arrondis 12">
            <a:extLst>
              <a:ext uri="{FF2B5EF4-FFF2-40B4-BE49-F238E27FC236}">
                <a16:creationId xmlns:a16="http://schemas.microsoft.com/office/drawing/2014/main" id="{B31166E7-FC12-B94D-A499-F1F97289D7DE}"/>
              </a:ext>
            </a:extLst>
          </p:cNvPr>
          <p:cNvSpPr/>
          <p:nvPr/>
        </p:nvSpPr>
        <p:spPr>
          <a:xfrm>
            <a:off x="6775583" y="186915"/>
            <a:ext cx="1481295" cy="200587"/>
          </a:xfrm>
          <a:prstGeom prst="roundRect">
            <a:avLst/>
          </a:prstGeom>
          <a:no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prstClr val="black"/>
                </a:solidFill>
                <a:effectLst/>
                <a:uLnTx/>
                <a:uFillTx/>
                <a:latin typeface="Calibri"/>
                <a:ea typeface="+mn-ea"/>
                <a:cs typeface="Calibri"/>
              </a:rPr>
              <a:t>Top-down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prstClr val="black"/>
                </a:solidFill>
                <a:effectLst/>
                <a:uLnTx/>
                <a:uFillTx/>
                <a:latin typeface="Calibri"/>
                <a:ea typeface="+mn-ea"/>
                <a:cs typeface="Calibri"/>
              </a:rPr>
              <a:t>budget</a:t>
            </a:r>
          </a:p>
        </p:txBody>
      </p:sp>
      <p:grpSp>
        <p:nvGrpSpPr>
          <p:cNvPr id="14" name="Grouper 13">
            <a:extLst>
              <a:ext uri="{FF2B5EF4-FFF2-40B4-BE49-F238E27FC236}">
                <a16:creationId xmlns:a16="http://schemas.microsoft.com/office/drawing/2014/main" id="{AA9EEC7D-A820-CD4A-A72D-EB7A01C65BB0}"/>
              </a:ext>
            </a:extLst>
          </p:cNvPr>
          <p:cNvGrpSpPr/>
          <p:nvPr/>
        </p:nvGrpSpPr>
        <p:grpSpPr>
          <a:xfrm>
            <a:off x="6600509" y="4501779"/>
            <a:ext cx="1365647" cy="612596"/>
            <a:chOff x="5423104" y="5926700"/>
            <a:chExt cx="1820862" cy="816795"/>
          </a:xfrm>
        </p:grpSpPr>
        <p:sp>
          <p:nvSpPr>
            <p:cNvPr id="15" name="Rounded Rectangle 16">
              <a:extLst>
                <a:ext uri="{FF2B5EF4-FFF2-40B4-BE49-F238E27FC236}">
                  <a16:creationId xmlns:a16="http://schemas.microsoft.com/office/drawing/2014/main" id="{3E97C5CD-FA44-694A-BDAA-E1D6387ED5D2}"/>
                </a:ext>
              </a:extLst>
            </p:cNvPr>
            <p:cNvSpPr/>
            <p:nvPr/>
          </p:nvSpPr>
          <p:spPr bwMode="auto">
            <a:xfrm>
              <a:off x="5499233" y="6012309"/>
              <a:ext cx="1680155" cy="712615"/>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endParaRPr lang="en-US"/>
            </a:p>
          </p:txBody>
        </p:sp>
        <p:sp>
          <p:nvSpPr>
            <p:cNvPr id="16" name="Rounded Rectangle 4">
              <a:extLst>
                <a:ext uri="{FF2B5EF4-FFF2-40B4-BE49-F238E27FC236}">
                  <a16:creationId xmlns:a16="http://schemas.microsoft.com/office/drawing/2014/main" id="{C6A032BF-C1F8-6C43-94FA-A2F6D16047F4}"/>
                </a:ext>
              </a:extLst>
            </p:cNvPr>
            <p:cNvSpPr/>
            <p:nvPr/>
          </p:nvSpPr>
          <p:spPr bwMode="auto">
            <a:xfrm>
              <a:off x="5423104" y="5926700"/>
              <a:ext cx="1820862" cy="816795"/>
            </a:xfrm>
            <a:prstGeom prst="rect">
              <a:avLst/>
            </a:prstGeom>
            <a:noFill/>
            <a:ln>
              <a:noFill/>
            </a:ln>
            <a:effectLst/>
          </p:spPr>
          <p:txBody>
            <a:bodyPr lIns="51435" tIns="51435" rIns="51435" bIns="51435" spcCol="1270" anchor="ctr"/>
            <a:lstStyle/>
            <a:p>
              <a:pPr marL="0" marR="0" lvl="0" indent="0" algn="ctr" defTabSz="600075"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Calibri"/>
                  <a:ea typeface="+mn-ea"/>
                  <a:cs typeface="+mn-cs"/>
                </a:rPr>
                <a:t>Inverse models </a:t>
              </a:r>
            </a:p>
          </p:txBody>
        </p:sp>
      </p:grpSp>
    </p:spTree>
    <p:extLst>
      <p:ext uri="{BB962C8B-B14F-4D97-AF65-F5344CB8AC3E}">
        <p14:creationId xmlns:p14="http://schemas.microsoft.com/office/powerpoint/2010/main" val="19759008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DED4CBED-D737-6542-8747-4E6EB095ED2E}"/>
              </a:ext>
            </a:extLst>
          </p:cNvPr>
          <p:cNvSpPr txBox="1">
            <a:spLocks/>
          </p:cNvSpPr>
          <p:nvPr/>
        </p:nvSpPr>
        <p:spPr>
          <a:xfrm>
            <a:off x="1469271" y="22437"/>
            <a:ext cx="5611049" cy="531019"/>
          </a:xfrm>
          <a:prstGeom prst="rect">
            <a:avLst/>
          </a:prstGeom>
        </p:spPr>
        <p:txBody>
          <a:bodyPr vert="horz" lIns="91440" tIns="45720" rIns="91440" bIns="45720" rtlCol="0" anchor="ctr">
            <a:noAutofit/>
          </a:bodyPr>
          <a:lstStyle>
            <a:lvl1pPr algn="l" defTabSz="342900" rtl="0" eaLnBrk="1" latinLnBrk="0" hangingPunct="1">
              <a:spcBef>
                <a:spcPct val="0"/>
              </a:spcBef>
              <a:buNone/>
              <a:defRPr sz="1800" b="0" kern="1200">
                <a:solidFill>
                  <a:srgbClr val="4C9BDB"/>
                </a:solidFill>
                <a:latin typeface="Calibri"/>
                <a:ea typeface="+mj-ea"/>
                <a:cs typeface="Calibri"/>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fr-FR" sz="2400" b="0" i="0" u="none" strike="noStrike" kern="1200" cap="none" spc="0" normalizeH="0" baseline="0" noProof="0" dirty="0">
                <a:ln>
                  <a:noFill/>
                </a:ln>
                <a:solidFill>
                  <a:srgbClr val="4A7ABA"/>
                </a:solidFill>
                <a:effectLst/>
                <a:uLnTx/>
                <a:uFillTx/>
                <a:latin typeface="Calibri"/>
                <a:ea typeface="+mj-ea"/>
                <a:cs typeface="Calibri"/>
              </a:rPr>
              <a:t>An interactive </a:t>
            </a:r>
            <a:r>
              <a:rPr kumimoji="0" lang="fr-FR" sz="2400" b="0" i="0" u="none" strike="noStrike" kern="1200" cap="none" spc="0" normalizeH="0" baseline="0" noProof="0" dirty="0" err="1">
                <a:ln>
                  <a:noFill/>
                </a:ln>
                <a:solidFill>
                  <a:srgbClr val="4A7ABA"/>
                </a:solidFill>
                <a:effectLst/>
                <a:uLnTx/>
                <a:uFillTx/>
                <a:latin typeface="Calibri"/>
                <a:ea typeface="+mj-ea"/>
                <a:cs typeface="Calibri"/>
              </a:rPr>
              <a:t>view</a:t>
            </a:r>
            <a:r>
              <a:rPr kumimoji="0" lang="fr-FR" sz="2400" b="0" i="0" u="none" strike="noStrike" kern="1200" cap="none" spc="0" normalizeH="0" baseline="0" noProof="0" dirty="0">
                <a:ln>
                  <a:noFill/>
                </a:ln>
                <a:solidFill>
                  <a:srgbClr val="4A7ABA"/>
                </a:solidFill>
                <a:effectLst/>
                <a:uLnTx/>
                <a:uFillTx/>
                <a:latin typeface="Calibri"/>
                <a:ea typeface="+mj-ea"/>
                <a:cs typeface="Calibri"/>
              </a:rPr>
              <a:t> of the </a:t>
            </a:r>
            <a:r>
              <a:rPr kumimoji="0" lang="fr-FR" sz="2400" b="0" i="0" u="none" strike="noStrike" kern="1200" cap="none" spc="0" normalizeH="0" baseline="0" noProof="0" dirty="0" err="1">
                <a:ln>
                  <a:noFill/>
                </a:ln>
                <a:solidFill>
                  <a:srgbClr val="4A7ABA"/>
                </a:solidFill>
                <a:effectLst/>
                <a:uLnTx/>
                <a:uFillTx/>
                <a:latin typeface="Calibri"/>
                <a:ea typeface="+mj-ea"/>
                <a:cs typeface="Calibri"/>
              </a:rPr>
              <a:t>methane</a:t>
            </a:r>
            <a:r>
              <a:rPr kumimoji="0" lang="fr-FR" sz="2400" b="0" i="0" u="none" strike="noStrike" kern="1200" cap="none" spc="0" normalizeH="0" baseline="0" noProof="0" dirty="0">
                <a:ln>
                  <a:noFill/>
                </a:ln>
                <a:solidFill>
                  <a:srgbClr val="4A7ABA"/>
                </a:solidFill>
                <a:effectLst/>
                <a:uLnTx/>
                <a:uFillTx/>
                <a:latin typeface="Calibri"/>
                <a:ea typeface="+mj-ea"/>
                <a:cs typeface="Calibri"/>
              </a:rPr>
              <a:t> budget</a:t>
            </a:r>
          </a:p>
        </p:txBody>
      </p:sp>
      <p:sp>
        <p:nvSpPr>
          <p:cNvPr id="25" name="Text Placeholder 4">
            <a:extLst>
              <a:ext uri="{FF2B5EF4-FFF2-40B4-BE49-F238E27FC236}">
                <a16:creationId xmlns:a16="http://schemas.microsoft.com/office/drawing/2014/main" id="{C770BA71-5F2E-3E47-B741-8C8D723C5A79}"/>
              </a:ext>
            </a:extLst>
          </p:cNvPr>
          <p:cNvSpPr txBox="1">
            <a:spLocks/>
          </p:cNvSpPr>
          <p:nvPr/>
        </p:nvSpPr>
        <p:spPr>
          <a:xfrm>
            <a:off x="-51637" y="3975773"/>
            <a:ext cx="2678779" cy="204164"/>
          </a:xfrm>
          <a:prstGeom prst="rect">
            <a:avLst/>
          </a:prstGeom>
        </p:spPr>
        <p:txBody>
          <a:bodyPr vert="horz" lIns="91440" tIns="45720" rIns="91440" bIns="45720" rtlCol="0" anchor="b" anchorCtr="0">
            <a:noAutofit/>
          </a:bodyPr>
          <a:lstStyle>
            <a:lvl1pPr marL="0" indent="0" algn="ctr" defTabSz="342900" rtl="0" eaLnBrk="1" latinLnBrk="0" hangingPunct="1">
              <a:spcBef>
                <a:spcPct val="20000"/>
              </a:spcBef>
              <a:buFont typeface="Arial"/>
              <a:buNone/>
              <a:defRPr sz="1050" b="0" kern="1200">
                <a:solidFill>
                  <a:srgbClr val="4C9BDB"/>
                </a:solidFill>
                <a:latin typeface="Calibri"/>
                <a:ea typeface="+mn-ea"/>
                <a:cs typeface="Calibri"/>
              </a:defRPr>
            </a:lvl1pPr>
            <a:lvl2pPr marL="557213" indent="-214313" algn="l" defTabSz="342900" rtl="0" eaLnBrk="1" latinLnBrk="0" hangingPunct="1">
              <a:spcBef>
                <a:spcPct val="20000"/>
              </a:spcBef>
              <a:buFont typeface="Arial"/>
              <a:buChar char="–"/>
              <a:defRPr sz="2100" kern="1200">
                <a:solidFill>
                  <a:srgbClr val="4C9BDB"/>
                </a:solidFill>
                <a:latin typeface="+mn-lt"/>
                <a:ea typeface="+mn-ea"/>
                <a:cs typeface="+mn-cs"/>
              </a:defRPr>
            </a:lvl2pPr>
            <a:lvl3pPr marL="685800" indent="0" algn="l" defTabSz="342900" rtl="0" eaLnBrk="1" latinLnBrk="0" hangingPunct="1">
              <a:spcBef>
                <a:spcPct val="20000"/>
              </a:spcBef>
              <a:buFont typeface="Arial"/>
              <a:buNone/>
              <a:defRPr sz="1800" kern="1200">
                <a:solidFill>
                  <a:srgbClr val="4C9BDB"/>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rgbClr val="4C9BDB"/>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rgbClr val="4C9BDB"/>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ct val="20000"/>
              </a:spcBef>
              <a:spcAft>
                <a:spcPts val="0"/>
              </a:spcAft>
              <a:buClrTx/>
              <a:buSzTx/>
              <a:buFont typeface="Arial"/>
              <a:buNone/>
              <a:tabLst/>
              <a:defRPr/>
            </a:pPr>
            <a:r>
              <a:rPr kumimoji="0" lang="en-GB" altLang="en-US" sz="1200" b="0" i="1" u="none" strike="noStrike" kern="1200" cap="none" spc="0" normalizeH="0" baseline="0" noProof="0" dirty="0">
                <a:ln>
                  <a:noFill/>
                </a:ln>
                <a:solidFill>
                  <a:srgbClr val="4C9BDB"/>
                </a:solidFill>
                <a:effectLst/>
                <a:uLnTx/>
                <a:uFillTx/>
                <a:latin typeface="Calibri"/>
                <a:ea typeface="ＭＳ Ｐゴシック" pitchFamily="34" charset="-128"/>
                <a:cs typeface="Calibri"/>
              </a:rPr>
              <a:t>Source: </a:t>
            </a:r>
            <a:r>
              <a:rPr kumimoji="0" lang="en-US" sz="1200" b="0" i="1" u="none" strike="noStrike" kern="1200" cap="none" spc="0" normalizeH="0" baseline="0" noProof="0" dirty="0">
                <a:ln>
                  <a:noFill/>
                </a:ln>
                <a:solidFill>
                  <a:srgbClr val="0000FF"/>
                </a:solidFill>
                <a:effectLst/>
                <a:uLnTx/>
                <a:uFillTx/>
                <a:latin typeface="Calibri"/>
                <a:ea typeface="+mn-ea"/>
                <a:cs typeface="Calibri"/>
              </a:rPr>
              <a:t>Carbon Atlas</a:t>
            </a:r>
            <a:endParaRPr kumimoji="0" lang="en-US" sz="1200" b="0" i="1" u="none" strike="noStrike" kern="1200" cap="none" spc="0" normalizeH="0" baseline="0" noProof="0" dirty="0">
              <a:ln>
                <a:noFill/>
              </a:ln>
              <a:solidFill>
                <a:srgbClr val="0000FF"/>
              </a:solidFill>
              <a:effectLst/>
              <a:uLnTx/>
              <a:uFillTx/>
              <a:latin typeface="Segoe UI" charset="0"/>
              <a:ea typeface="+mn-ea"/>
              <a:cs typeface="Calibri"/>
            </a:endParaRPr>
          </a:p>
        </p:txBody>
      </p:sp>
      <p:grpSp>
        <p:nvGrpSpPr>
          <p:cNvPr id="26" name="Grouper 16">
            <a:extLst>
              <a:ext uri="{FF2B5EF4-FFF2-40B4-BE49-F238E27FC236}">
                <a16:creationId xmlns:a16="http://schemas.microsoft.com/office/drawing/2014/main" id="{F4ADE03B-3904-0A4E-8879-05684BFEC995}"/>
              </a:ext>
            </a:extLst>
          </p:cNvPr>
          <p:cNvGrpSpPr/>
          <p:nvPr/>
        </p:nvGrpSpPr>
        <p:grpSpPr>
          <a:xfrm>
            <a:off x="6600509" y="4501779"/>
            <a:ext cx="1365647" cy="612596"/>
            <a:chOff x="5423104" y="5926700"/>
            <a:chExt cx="1820862" cy="816795"/>
          </a:xfrm>
        </p:grpSpPr>
        <p:sp>
          <p:nvSpPr>
            <p:cNvPr id="27" name="Rounded Rectangle 16">
              <a:extLst>
                <a:ext uri="{FF2B5EF4-FFF2-40B4-BE49-F238E27FC236}">
                  <a16:creationId xmlns:a16="http://schemas.microsoft.com/office/drawing/2014/main" id="{74A9C4A3-3059-4B43-B585-0066B762E4A6}"/>
                </a:ext>
              </a:extLst>
            </p:cNvPr>
            <p:cNvSpPr/>
            <p:nvPr/>
          </p:nvSpPr>
          <p:spPr bwMode="auto">
            <a:xfrm>
              <a:off x="5499233" y="6012309"/>
              <a:ext cx="1680155" cy="712615"/>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endParaRPr lang="en-US"/>
            </a:p>
          </p:txBody>
        </p:sp>
        <p:sp>
          <p:nvSpPr>
            <p:cNvPr id="28" name="Rounded Rectangle 4">
              <a:extLst>
                <a:ext uri="{FF2B5EF4-FFF2-40B4-BE49-F238E27FC236}">
                  <a16:creationId xmlns:a16="http://schemas.microsoft.com/office/drawing/2014/main" id="{04BCC92F-753B-4245-8E5D-8E8E04B44032}"/>
                </a:ext>
              </a:extLst>
            </p:cNvPr>
            <p:cNvSpPr/>
            <p:nvPr/>
          </p:nvSpPr>
          <p:spPr bwMode="auto">
            <a:xfrm>
              <a:off x="5423104" y="5926700"/>
              <a:ext cx="1820862" cy="816795"/>
            </a:xfrm>
            <a:prstGeom prst="rect">
              <a:avLst/>
            </a:prstGeom>
            <a:noFill/>
            <a:ln>
              <a:noFill/>
            </a:ln>
            <a:effectLst/>
          </p:spPr>
          <p:txBody>
            <a:bodyPr lIns="51435" tIns="51435" rIns="51435" bIns="51435" spcCol="1270" anchor="ctr"/>
            <a:lstStyle/>
            <a:p>
              <a:pPr marL="0" marR="0" lvl="0" indent="0" algn="ctr" defTabSz="600075"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Calibri"/>
                  <a:ea typeface="+mn-ea"/>
                  <a:cs typeface="+mn-cs"/>
                </a:rPr>
                <a:t>Inverse models </a:t>
              </a:r>
            </a:p>
          </p:txBody>
        </p:sp>
      </p:grpSp>
      <p:grpSp>
        <p:nvGrpSpPr>
          <p:cNvPr id="29" name="Grouper 19">
            <a:extLst>
              <a:ext uri="{FF2B5EF4-FFF2-40B4-BE49-F238E27FC236}">
                <a16:creationId xmlns:a16="http://schemas.microsoft.com/office/drawing/2014/main" id="{9BCB61D6-B378-1C40-8B45-E829B44A5823}"/>
              </a:ext>
            </a:extLst>
          </p:cNvPr>
          <p:cNvGrpSpPr/>
          <p:nvPr/>
        </p:nvGrpSpPr>
        <p:grpSpPr>
          <a:xfrm>
            <a:off x="3884469" y="4532176"/>
            <a:ext cx="1365647" cy="612596"/>
            <a:chOff x="1814348" y="6796354"/>
            <a:chExt cx="1820862" cy="816795"/>
          </a:xfrm>
        </p:grpSpPr>
        <p:sp>
          <p:nvSpPr>
            <p:cNvPr id="30" name="Rounded Rectangle 10">
              <a:extLst>
                <a:ext uri="{FF2B5EF4-FFF2-40B4-BE49-F238E27FC236}">
                  <a16:creationId xmlns:a16="http://schemas.microsoft.com/office/drawing/2014/main" id="{4BB4B5EE-2A13-A943-B7D6-BBFDE363145E}"/>
                </a:ext>
              </a:extLst>
            </p:cNvPr>
            <p:cNvSpPr/>
            <p:nvPr/>
          </p:nvSpPr>
          <p:spPr bwMode="auto">
            <a:xfrm>
              <a:off x="1898411" y="6858000"/>
              <a:ext cx="1669601" cy="673749"/>
            </a:xfrm>
            <a:prstGeom prst="roundRect">
              <a:avLst/>
            </a:prstGeom>
            <a:solidFill>
              <a:srgbClr val="79CB74"/>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endParaRPr lang="en-US"/>
            </a:p>
          </p:txBody>
        </p:sp>
        <p:sp>
          <p:nvSpPr>
            <p:cNvPr id="31" name="Rounded Rectangle 4">
              <a:extLst>
                <a:ext uri="{FF2B5EF4-FFF2-40B4-BE49-F238E27FC236}">
                  <a16:creationId xmlns:a16="http://schemas.microsoft.com/office/drawing/2014/main" id="{E81803FA-37CD-334D-AACD-3B903CDA882E}"/>
                </a:ext>
              </a:extLst>
            </p:cNvPr>
            <p:cNvSpPr/>
            <p:nvPr/>
          </p:nvSpPr>
          <p:spPr bwMode="auto">
            <a:xfrm>
              <a:off x="1814348" y="6796354"/>
              <a:ext cx="1820862" cy="816795"/>
            </a:xfrm>
            <a:prstGeom prst="rect">
              <a:avLst/>
            </a:prstGeom>
            <a:noFill/>
            <a:ln>
              <a:noFill/>
            </a:ln>
            <a:effectLst/>
          </p:spPr>
          <p:txBody>
            <a:bodyPr lIns="51435" tIns="51435" rIns="51435" bIns="51435" spcCol="1270" anchor="ctr"/>
            <a:lstStyle/>
            <a:p>
              <a:pPr marL="0" marR="0" lvl="0" indent="0" algn="ctr" defTabSz="600075" eaLnBrk="1" fontAlgn="auto" latinLnBrk="0" hangingPunct="1">
                <a:lnSpc>
                  <a:spcPct val="90000"/>
                </a:lnSpc>
                <a:spcBef>
                  <a:spcPts val="0"/>
                </a:spcBef>
                <a:spcAft>
                  <a:spcPct val="3500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Calibri"/>
                  <a:ea typeface="+mn-ea"/>
                  <a:cs typeface="+mn-cs"/>
                </a:rPr>
                <a:t>Biogeochemistry models &amp; data-driven methods</a:t>
              </a:r>
              <a:endParaRPr kumimoji="0" lang="fr-FR" sz="1200" b="0" i="0" u="none" strike="noStrike" kern="0" cap="none" spc="0" normalizeH="0" baseline="0" noProof="0" dirty="0">
                <a:ln>
                  <a:noFill/>
                </a:ln>
                <a:solidFill>
                  <a:prstClr val="white"/>
                </a:solidFill>
                <a:effectLst/>
                <a:uLnTx/>
                <a:uFillTx/>
                <a:latin typeface="Calibri"/>
                <a:ea typeface="+mn-ea"/>
                <a:cs typeface="+mn-cs"/>
              </a:endParaRPr>
            </a:p>
          </p:txBody>
        </p:sp>
        <p:sp>
          <p:nvSpPr>
            <p:cNvPr id="32" name="ZoneTexte 31">
              <a:extLst>
                <a:ext uri="{FF2B5EF4-FFF2-40B4-BE49-F238E27FC236}">
                  <a16:creationId xmlns:a16="http://schemas.microsoft.com/office/drawing/2014/main" id="{C6C32205-BABE-2C4E-886F-94A282017170}"/>
                </a:ext>
              </a:extLst>
            </p:cNvPr>
            <p:cNvSpPr txBox="1"/>
            <p:nvPr/>
          </p:nvSpPr>
          <p:spPr>
            <a:xfrm>
              <a:off x="2211631" y="6870327"/>
              <a:ext cx="246308"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dirty="0">
                <a:ln>
                  <a:noFill/>
                </a:ln>
                <a:solidFill>
                  <a:prstClr val="black"/>
                </a:solidFill>
                <a:effectLst/>
                <a:uLnTx/>
                <a:uFillTx/>
              </a:endParaRPr>
            </a:p>
          </p:txBody>
        </p:sp>
      </p:grpSp>
      <p:grpSp>
        <p:nvGrpSpPr>
          <p:cNvPr id="33" name="Grouper 23">
            <a:extLst>
              <a:ext uri="{FF2B5EF4-FFF2-40B4-BE49-F238E27FC236}">
                <a16:creationId xmlns:a16="http://schemas.microsoft.com/office/drawing/2014/main" id="{787133C4-53CF-3047-8E7B-FC68B3B72158}"/>
              </a:ext>
            </a:extLst>
          </p:cNvPr>
          <p:cNvGrpSpPr/>
          <p:nvPr/>
        </p:nvGrpSpPr>
        <p:grpSpPr>
          <a:xfrm>
            <a:off x="2585025" y="4586034"/>
            <a:ext cx="1252201" cy="504880"/>
            <a:chOff x="1922700" y="860741"/>
            <a:chExt cx="1669601" cy="673173"/>
          </a:xfrm>
        </p:grpSpPr>
        <p:sp>
          <p:nvSpPr>
            <p:cNvPr id="34" name="Rounded Rectangle 13">
              <a:extLst>
                <a:ext uri="{FF2B5EF4-FFF2-40B4-BE49-F238E27FC236}">
                  <a16:creationId xmlns:a16="http://schemas.microsoft.com/office/drawing/2014/main" id="{A3A61205-DF2D-FB42-9588-9CC4AAD443BC}"/>
                </a:ext>
              </a:extLst>
            </p:cNvPr>
            <p:cNvSpPr/>
            <p:nvPr/>
          </p:nvSpPr>
          <p:spPr bwMode="auto">
            <a:xfrm>
              <a:off x="1922700" y="860741"/>
              <a:ext cx="1669601" cy="673173"/>
            </a:xfrm>
            <a:prstGeom prst="roundRect">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dirty="0">
                <a:ln>
                  <a:noFill/>
                </a:ln>
                <a:solidFill>
                  <a:prstClr val="white"/>
                </a:solidFill>
                <a:effectLst/>
                <a:uLnTx/>
                <a:uFillTx/>
                <a:latin typeface="Calibri"/>
                <a:ea typeface="+mn-ea"/>
                <a:cs typeface="+mn-cs"/>
              </a:endParaRPr>
            </a:p>
          </p:txBody>
        </p:sp>
        <p:sp>
          <p:nvSpPr>
            <p:cNvPr id="35" name="Rectangle 34">
              <a:extLst>
                <a:ext uri="{FF2B5EF4-FFF2-40B4-BE49-F238E27FC236}">
                  <a16:creationId xmlns:a16="http://schemas.microsoft.com/office/drawing/2014/main" id="{79E7A44B-F0FA-5F43-ADF2-FDEE47511311}"/>
                </a:ext>
              </a:extLst>
            </p:cNvPr>
            <p:cNvSpPr/>
            <p:nvPr/>
          </p:nvSpPr>
          <p:spPr>
            <a:xfrm>
              <a:off x="1978856" y="872593"/>
              <a:ext cx="1573202" cy="61555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prstClr val="white"/>
                  </a:solidFill>
                  <a:effectLst/>
                  <a:uLnTx/>
                  <a:uFillTx/>
                </a:rPr>
                <a:t>Emission inventories</a:t>
              </a:r>
            </a:p>
          </p:txBody>
        </p:sp>
      </p:grpSp>
      <p:pic>
        <p:nvPicPr>
          <p:cNvPr id="39" name="Image 38">
            <a:extLst>
              <a:ext uri="{FF2B5EF4-FFF2-40B4-BE49-F238E27FC236}">
                <a16:creationId xmlns:a16="http://schemas.microsoft.com/office/drawing/2014/main" id="{DA899ECB-EFF8-964F-8237-CE7577C4EBAD}"/>
              </a:ext>
            </a:extLst>
          </p:cNvPr>
          <p:cNvPicPr>
            <a:picLocks noChangeAspect="1"/>
          </p:cNvPicPr>
          <p:nvPr/>
        </p:nvPicPr>
        <p:blipFill>
          <a:blip r:embed="rId3"/>
          <a:stretch>
            <a:fillRect/>
          </a:stretch>
        </p:blipFill>
        <p:spPr>
          <a:xfrm>
            <a:off x="2249453" y="572998"/>
            <a:ext cx="4050684" cy="3971086"/>
          </a:xfrm>
          <a:prstGeom prst="rect">
            <a:avLst/>
          </a:prstGeom>
        </p:spPr>
      </p:pic>
      <p:sp>
        <p:nvSpPr>
          <p:cNvPr id="40" name="Rectangle 39">
            <a:extLst>
              <a:ext uri="{FF2B5EF4-FFF2-40B4-BE49-F238E27FC236}">
                <a16:creationId xmlns:a16="http://schemas.microsoft.com/office/drawing/2014/main" id="{BB5C3C5E-057A-3049-A66C-48F1C05C6C97}"/>
              </a:ext>
            </a:extLst>
          </p:cNvPr>
          <p:cNvSpPr/>
          <p:nvPr/>
        </p:nvSpPr>
        <p:spPr>
          <a:xfrm>
            <a:off x="351606" y="4154817"/>
            <a:ext cx="1943161" cy="276999"/>
          </a:xfrm>
          <a:prstGeom prst="rect">
            <a:avLst/>
          </a:prstGeom>
        </p:spPr>
        <p:txBody>
          <a:bodyPr wrap="none">
            <a:spAutoFit/>
          </a:bodyPr>
          <a:lstStyle/>
          <a:p>
            <a:pPr lvl="0" defTabSz="914400">
              <a:defRPr/>
            </a:pPr>
            <a:r>
              <a:rPr lang="en-US" sz="1200" kern="0" dirty="0">
                <a:solidFill>
                  <a:prstClr val="black"/>
                </a:solidFill>
                <a:hlinkClick r:id="rId4"/>
              </a:rPr>
              <a:t>www.globalcarbonatlas.org</a:t>
            </a:r>
            <a:r>
              <a:rPr lang="en-US" sz="1200" kern="0" dirty="0">
                <a:solidFill>
                  <a:prstClr val="black"/>
                </a:solidFill>
              </a:rPr>
              <a:t> </a:t>
            </a:r>
          </a:p>
        </p:txBody>
      </p:sp>
    </p:spTree>
    <p:extLst>
      <p:ext uri="{BB962C8B-B14F-4D97-AF65-F5344CB8AC3E}">
        <p14:creationId xmlns:p14="http://schemas.microsoft.com/office/powerpoint/2010/main" val="30655666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6">
            <a:extLst>
              <a:ext uri="{FF2B5EF4-FFF2-40B4-BE49-F238E27FC236}">
                <a16:creationId xmlns:a16="http://schemas.microsoft.com/office/drawing/2014/main" id="{2271A7A0-D39F-5C45-AD54-9F71B7F09B64}"/>
              </a:ext>
            </a:extLst>
          </p:cNvPr>
          <p:cNvSpPr txBox="1">
            <a:spLocks noChangeArrowheads="1"/>
          </p:cNvSpPr>
          <p:nvPr/>
        </p:nvSpPr>
        <p:spPr bwMode="auto">
          <a:xfrm>
            <a:off x="2681288" y="1275160"/>
            <a:ext cx="3971925"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sz="5400" dirty="0">
                <a:solidFill>
                  <a:srgbClr val="4A7ABA"/>
                </a:solidFill>
                <a:latin typeface="+mj-lt"/>
              </a:rPr>
              <a:t>Emission</a:t>
            </a:r>
          </a:p>
          <a:p>
            <a:pPr algn="ctr" eaLnBrk="1" hangingPunct="1"/>
            <a:r>
              <a:rPr lang="fr-FR" sz="5400" dirty="0">
                <a:solidFill>
                  <a:srgbClr val="4A7ABA"/>
                </a:solidFill>
                <a:latin typeface="+mj-lt"/>
              </a:rPr>
              <a:t>changes</a:t>
            </a:r>
          </a:p>
        </p:txBody>
      </p:sp>
    </p:spTree>
    <p:extLst>
      <p:ext uri="{BB962C8B-B14F-4D97-AF65-F5344CB8AC3E}">
        <p14:creationId xmlns:p14="http://schemas.microsoft.com/office/powerpoint/2010/main" val="13380736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
            <a:extLst>
              <a:ext uri="{FF2B5EF4-FFF2-40B4-BE49-F238E27FC236}">
                <a16:creationId xmlns:a16="http://schemas.microsoft.com/office/drawing/2014/main" id="{DAF2A73B-1B9E-F34F-8D90-99456B2D0C4E}"/>
              </a:ext>
            </a:extLst>
          </p:cNvPr>
          <p:cNvSpPr txBox="1">
            <a:spLocks/>
          </p:cNvSpPr>
          <p:nvPr/>
        </p:nvSpPr>
        <p:spPr>
          <a:xfrm>
            <a:off x="1559438" y="-36708"/>
            <a:ext cx="5666400" cy="614947"/>
          </a:xfrm>
          <a:prstGeom prst="rect">
            <a:avLst/>
          </a:prstGeom>
        </p:spPr>
        <p:txBody>
          <a:bodyPr vert="horz" lIns="91440" tIns="45720" rIns="91440" bIns="45720" rtlCol="0" anchor="ctr">
            <a:normAutofit/>
          </a:bodyPr>
          <a:lstStyle>
            <a:lvl1pPr algn="l" defTabSz="342900" rtl="0" eaLnBrk="1" latinLnBrk="0" hangingPunct="1">
              <a:spcBef>
                <a:spcPct val="0"/>
              </a:spcBef>
              <a:buNone/>
              <a:defRPr sz="1800" b="0" kern="1200">
                <a:solidFill>
                  <a:srgbClr val="4C9BDB"/>
                </a:solidFill>
                <a:latin typeface="Calibri"/>
                <a:ea typeface="+mj-ea"/>
                <a:cs typeface="Calibri"/>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fr-FR" sz="2400" b="0" i="0" u="none" strike="noStrike" kern="1200" cap="none" spc="0" normalizeH="0" baseline="0" noProof="0" dirty="0">
                <a:ln>
                  <a:noFill/>
                </a:ln>
                <a:solidFill>
                  <a:srgbClr val="4A7ABA"/>
                </a:solidFill>
                <a:effectLst/>
                <a:uLnTx/>
                <a:uFillTx/>
                <a:latin typeface="Calibri"/>
                <a:ea typeface="+mj-ea"/>
                <a:cs typeface="Calibri"/>
              </a:rPr>
              <a:t>Changes in </a:t>
            </a:r>
            <a:r>
              <a:rPr kumimoji="0" lang="fr-FR" sz="2400" b="0" i="0" u="none" strike="noStrike" kern="1200" cap="none" spc="0" normalizeH="0" baseline="0" noProof="0" dirty="0" err="1">
                <a:ln>
                  <a:noFill/>
                </a:ln>
                <a:solidFill>
                  <a:srgbClr val="4A7ABA"/>
                </a:solidFill>
                <a:effectLst/>
                <a:uLnTx/>
                <a:uFillTx/>
                <a:latin typeface="Calibri"/>
                <a:ea typeface="+mj-ea"/>
                <a:cs typeface="Calibri"/>
              </a:rPr>
              <a:t>Methane</a:t>
            </a:r>
            <a:r>
              <a:rPr kumimoji="0" lang="fr-FR" sz="2400" b="0" i="0" u="none" strike="noStrike" kern="1200" cap="none" spc="0" normalizeH="0" baseline="0" noProof="0" dirty="0">
                <a:ln>
                  <a:noFill/>
                </a:ln>
                <a:solidFill>
                  <a:srgbClr val="4A7ABA"/>
                </a:solidFill>
                <a:effectLst/>
                <a:uLnTx/>
                <a:uFillTx/>
                <a:latin typeface="Calibri"/>
                <a:ea typeface="+mj-ea"/>
                <a:cs typeface="Calibri"/>
              </a:rPr>
              <a:t> Sources</a:t>
            </a:r>
          </a:p>
        </p:txBody>
      </p:sp>
      <p:grpSp>
        <p:nvGrpSpPr>
          <p:cNvPr id="20" name="Grouper 13">
            <a:extLst>
              <a:ext uri="{FF2B5EF4-FFF2-40B4-BE49-F238E27FC236}">
                <a16:creationId xmlns:a16="http://schemas.microsoft.com/office/drawing/2014/main" id="{6D21AFCB-A7C7-FD43-AB66-BAD9AEE0DAE1}"/>
              </a:ext>
            </a:extLst>
          </p:cNvPr>
          <p:cNvGrpSpPr/>
          <p:nvPr/>
        </p:nvGrpSpPr>
        <p:grpSpPr>
          <a:xfrm>
            <a:off x="6600509" y="4501779"/>
            <a:ext cx="1365647" cy="612596"/>
            <a:chOff x="5423104" y="5926700"/>
            <a:chExt cx="1820862" cy="816795"/>
          </a:xfrm>
        </p:grpSpPr>
        <p:sp>
          <p:nvSpPr>
            <p:cNvPr id="21" name="Rounded Rectangle 16">
              <a:extLst>
                <a:ext uri="{FF2B5EF4-FFF2-40B4-BE49-F238E27FC236}">
                  <a16:creationId xmlns:a16="http://schemas.microsoft.com/office/drawing/2014/main" id="{C3DCF186-6365-B741-8CF5-9BE3F32A7A73}"/>
                </a:ext>
              </a:extLst>
            </p:cNvPr>
            <p:cNvSpPr/>
            <p:nvPr/>
          </p:nvSpPr>
          <p:spPr bwMode="auto">
            <a:xfrm>
              <a:off x="5499233" y="6012309"/>
              <a:ext cx="1680155" cy="712615"/>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endParaRPr lang="en-US"/>
            </a:p>
          </p:txBody>
        </p:sp>
        <p:sp>
          <p:nvSpPr>
            <p:cNvPr id="22" name="Rounded Rectangle 4">
              <a:extLst>
                <a:ext uri="{FF2B5EF4-FFF2-40B4-BE49-F238E27FC236}">
                  <a16:creationId xmlns:a16="http://schemas.microsoft.com/office/drawing/2014/main" id="{DF43BEE6-D35C-264C-AE76-EE5B2AA785F4}"/>
                </a:ext>
              </a:extLst>
            </p:cNvPr>
            <p:cNvSpPr/>
            <p:nvPr/>
          </p:nvSpPr>
          <p:spPr bwMode="auto">
            <a:xfrm>
              <a:off x="5423104" y="5926700"/>
              <a:ext cx="1820862" cy="816795"/>
            </a:xfrm>
            <a:prstGeom prst="rect">
              <a:avLst/>
            </a:prstGeom>
            <a:noFill/>
            <a:ln>
              <a:noFill/>
            </a:ln>
            <a:effectLst/>
          </p:spPr>
          <p:txBody>
            <a:bodyPr lIns="51435" tIns="51435" rIns="51435" bIns="51435" spcCol="1270" anchor="ctr"/>
            <a:lstStyle/>
            <a:p>
              <a:pPr marL="0" marR="0" lvl="0" indent="0" algn="ctr" defTabSz="600075"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Calibri"/>
                  <a:ea typeface="+mn-ea"/>
                  <a:cs typeface="+mn-cs"/>
                </a:rPr>
                <a:t>Inverse models </a:t>
              </a:r>
            </a:p>
          </p:txBody>
        </p:sp>
      </p:grpSp>
      <p:pic>
        <p:nvPicPr>
          <p:cNvPr id="23" name="Image 22">
            <a:extLst>
              <a:ext uri="{FF2B5EF4-FFF2-40B4-BE49-F238E27FC236}">
                <a16:creationId xmlns:a16="http://schemas.microsoft.com/office/drawing/2014/main" id="{79F47FE7-8204-E74A-837A-DF311BA43D96}"/>
              </a:ext>
            </a:extLst>
          </p:cNvPr>
          <p:cNvPicPr>
            <a:picLocks noChangeAspect="1"/>
          </p:cNvPicPr>
          <p:nvPr/>
        </p:nvPicPr>
        <p:blipFill rotWithShape="1">
          <a:blip r:embed="rId3"/>
          <a:srcRect t="8926"/>
          <a:stretch/>
        </p:blipFill>
        <p:spPr>
          <a:xfrm>
            <a:off x="1142563" y="789740"/>
            <a:ext cx="6858000" cy="3122930"/>
          </a:xfrm>
          <a:prstGeom prst="rect">
            <a:avLst/>
          </a:prstGeom>
        </p:spPr>
      </p:pic>
      <p:sp>
        <p:nvSpPr>
          <p:cNvPr id="24" name="ZoneTexte 23">
            <a:extLst>
              <a:ext uri="{FF2B5EF4-FFF2-40B4-BE49-F238E27FC236}">
                <a16:creationId xmlns:a16="http://schemas.microsoft.com/office/drawing/2014/main" id="{3B50BB59-E7B0-F642-ACE8-2BFDA76C798C}"/>
              </a:ext>
            </a:extLst>
          </p:cNvPr>
          <p:cNvSpPr txBox="1"/>
          <p:nvPr/>
        </p:nvSpPr>
        <p:spPr>
          <a:xfrm>
            <a:off x="2590478" y="607868"/>
            <a:ext cx="3604320" cy="30008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350" b="1" i="0" u="none" strike="noStrike" kern="0" cap="none" spc="0" normalizeH="0" baseline="0" noProof="0" dirty="0">
                <a:ln>
                  <a:noFill/>
                </a:ln>
                <a:solidFill>
                  <a:prstClr val="black"/>
                </a:solidFill>
                <a:effectLst/>
                <a:uLnTx/>
                <a:uFillTx/>
              </a:rPr>
              <a:t>Emission changes </a:t>
            </a:r>
            <a:r>
              <a:rPr kumimoji="0" lang="fr-FR" sz="1350" b="1" i="0" u="none" strike="noStrike" kern="0" cap="none" spc="0" normalizeH="0" baseline="0" noProof="0" dirty="0" err="1">
                <a:ln>
                  <a:noFill/>
                </a:ln>
                <a:solidFill>
                  <a:prstClr val="black"/>
                </a:solidFill>
                <a:effectLst/>
                <a:uLnTx/>
                <a:uFillTx/>
              </a:rPr>
              <a:t>between</a:t>
            </a:r>
            <a:r>
              <a:rPr kumimoji="0" lang="fr-FR" sz="1350" b="1" i="0" u="none" strike="noStrike" kern="0" cap="none" spc="0" normalizeH="0" baseline="0" noProof="0" dirty="0">
                <a:ln>
                  <a:noFill/>
                </a:ln>
                <a:solidFill>
                  <a:prstClr val="black"/>
                </a:solidFill>
                <a:effectLst/>
                <a:uLnTx/>
                <a:uFillTx/>
              </a:rPr>
              <a:t> 2000-2006 and 2017</a:t>
            </a:r>
          </a:p>
        </p:txBody>
      </p:sp>
      <p:sp>
        <p:nvSpPr>
          <p:cNvPr id="25" name="ZoneTexte 24">
            <a:extLst>
              <a:ext uri="{FF2B5EF4-FFF2-40B4-BE49-F238E27FC236}">
                <a16:creationId xmlns:a16="http://schemas.microsoft.com/office/drawing/2014/main" id="{BAE516E4-D1D6-7649-8BA6-6FAAE35531C9}"/>
              </a:ext>
            </a:extLst>
          </p:cNvPr>
          <p:cNvSpPr txBox="1"/>
          <p:nvPr/>
        </p:nvSpPr>
        <p:spPr>
          <a:xfrm>
            <a:off x="6923915" y="3086980"/>
            <a:ext cx="1606530" cy="2308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900" b="0" i="1" u="none" strike="noStrike" kern="0" cap="none" spc="0" normalizeH="0" baseline="0" noProof="0" dirty="0" err="1">
                <a:ln>
                  <a:noFill/>
                </a:ln>
                <a:solidFill>
                  <a:prstClr val="black"/>
                </a:solidFill>
                <a:effectLst/>
                <a:uLnTx/>
                <a:uFillTx/>
              </a:rPr>
              <a:t>Error</a:t>
            </a:r>
            <a:r>
              <a:rPr kumimoji="0" lang="fr-FR" sz="900" b="0" i="1" u="none" strike="noStrike" kern="0" cap="none" spc="0" normalizeH="0" baseline="0" noProof="0" dirty="0">
                <a:ln>
                  <a:noFill/>
                </a:ln>
                <a:solidFill>
                  <a:prstClr val="black"/>
                </a:solidFill>
                <a:effectLst/>
                <a:uLnTx/>
                <a:uFillTx/>
              </a:rPr>
              <a:t> bar = </a:t>
            </a:r>
            <a:r>
              <a:rPr kumimoji="0" lang="fr-FR" sz="900" b="0" i="1" u="none" strike="noStrike" kern="0" cap="none" spc="0" normalizeH="0" baseline="0" noProof="0" dirty="0" err="1">
                <a:ln>
                  <a:noFill/>
                </a:ln>
                <a:solidFill>
                  <a:prstClr val="black"/>
                </a:solidFill>
                <a:effectLst/>
                <a:uLnTx/>
                <a:uFillTx/>
              </a:rPr>
              <a:t>min-max</a:t>
            </a:r>
            <a:r>
              <a:rPr kumimoji="0" lang="fr-FR" sz="900" b="0" i="1" u="none" strike="noStrike" kern="0" cap="none" spc="0" normalizeH="0" baseline="0" noProof="0" dirty="0">
                <a:ln>
                  <a:noFill/>
                </a:ln>
                <a:solidFill>
                  <a:prstClr val="black"/>
                </a:solidFill>
                <a:effectLst/>
                <a:uLnTx/>
                <a:uFillTx/>
              </a:rPr>
              <a:t> </a:t>
            </a:r>
            <a:r>
              <a:rPr kumimoji="0" lang="fr-FR" sz="900" b="0" i="1" u="none" strike="noStrike" kern="0" cap="none" spc="0" normalizeH="0" baseline="0" noProof="0" dirty="0" err="1">
                <a:ln>
                  <a:noFill/>
                </a:ln>
                <a:solidFill>
                  <a:prstClr val="black"/>
                </a:solidFill>
                <a:effectLst/>
                <a:uLnTx/>
                <a:uFillTx/>
              </a:rPr>
              <a:t>estimates</a:t>
            </a:r>
            <a:endParaRPr kumimoji="0" lang="fr-FR" sz="900" b="0" i="1" u="none" strike="noStrike" kern="0" cap="none" spc="0" normalizeH="0" baseline="0" noProof="0" dirty="0">
              <a:ln>
                <a:noFill/>
              </a:ln>
              <a:solidFill>
                <a:prstClr val="black"/>
              </a:solidFill>
              <a:effectLst/>
              <a:uLnTx/>
              <a:uFillTx/>
            </a:endParaRPr>
          </a:p>
        </p:txBody>
      </p:sp>
      <p:sp>
        <p:nvSpPr>
          <p:cNvPr id="26" name="ZoneTexte 25">
            <a:extLst>
              <a:ext uri="{FF2B5EF4-FFF2-40B4-BE49-F238E27FC236}">
                <a16:creationId xmlns:a16="http://schemas.microsoft.com/office/drawing/2014/main" id="{C00C9AD7-30FC-9244-B807-CB4223CE384C}"/>
              </a:ext>
            </a:extLst>
          </p:cNvPr>
          <p:cNvSpPr txBox="1"/>
          <p:nvPr/>
        </p:nvSpPr>
        <p:spPr>
          <a:xfrm>
            <a:off x="350378" y="3637773"/>
            <a:ext cx="8303334" cy="1384995"/>
          </a:xfrm>
          <a:prstGeom prst="rect">
            <a:avLst/>
          </a:prstGeom>
          <a:noFill/>
        </p:spPr>
        <p:txBody>
          <a:bodyPr wrap="square" rtlCol="0">
            <a:spAutoFit/>
          </a:bodyPr>
          <a:lstStyle/>
          <a:p>
            <a:pPr marL="214313" marR="0" lvl="0" indent="-214313"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0" cap="none" spc="0" normalizeH="0" baseline="0" noProof="0" dirty="0">
                <a:ln>
                  <a:noFill/>
                </a:ln>
                <a:solidFill>
                  <a:prstClr val="black"/>
                </a:solidFill>
                <a:effectLst/>
                <a:uLnTx/>
                <a:uFillTx/>
              </a:rPr>
              <a:t>About 50 </a:t>
            </a:r>
            <a:r>
              <a:rPr kumimoji="0" lang="fr-FR" sz="1400" b="0" i="0" u="none" strike="noStrike" kern="0" cap="none" spc="0" normalizeH="0" baseline="0" noProof="0" dirty="0">
                <a:ln>
                  <a:noFill/>
                </a:ln>
                <a:solidFill>
                  <a:srgbClr val="000000"/>
                </a:solidFill>
                <a:effectLst/>
                <a:uLnTx/>
                <a:uFillTx/>
                <a:latin typeface="Open Sans"/>
                <a:cs typeface="Open Sans"/>
              </a:rPr>
              <a:t>TgCH</a:t>
            </a:r>
            <a:r>
              <a:rPr kumimoji="0" lang="fr-FR" sz="1400" b="0" i="0" u="none" strike="noStrike" kern="0" cap="none" spc="0" normalizeH="0" baseline="-25000" noProof="0" dirty="0">
                <a:ln>
                  <a:noFill/>
                </a:ln>
                <a:solidFill>
                  <a:srgbClr val="000000"/>
                </a:solidFill>
                <a:effectLst/>
                <a:uLnTx/>
                <a:uFillTx/>
                <a:latin typeface="Open Sans"/>
                <a:cs typeface="Open Sans"/>
              </a:rPr>
              <a:t>4</a:t>
            </a:r>
            <a:r>
              <a:rPr kumimoji="0" lang="fr-FR" sz="1400" b="0" i="0" u="none" strike="noStrike" kern="0" cap="none" spc="0" normalizeH="0" baseline="0" noProof="0" dirty="0">
                <a:ln>
                  <a:noFill/>
                </a:ln>
                <a:solidFill>
                  <a:srgbClr val="000000"/>
                </a:solidFill>
                <a:effectLst/>
                <a:uLnTx/>
                <a:uFillTx/>
                <a:latin typeface="Open Sans"/>
                <a:cs typeface="Open Sans"/>
              </a:rPr>
              <a:t>/</a:t>
            </a:r>
            <a:r>
              <a:rPr kumimoji="0" lang="fr-FR" sz="1400" b="0" i="0" u="none" strike="noStrike" kern="0" cap="none" spc="0" normalizeH="0" baseline="0" noProof="0" dirty="0" err="1">
                <a:ln>
                  <a:noFill/>
                </a:ln>
                <a:solidFill>
                  <a:srgbClr val="000000"/>
                </a:solidFill>
                <a:effectLst/>
                <a:uLnTx/>
                <a:uFillTx/>
                <a:latin typeface="Open Sans"/>
                <a:cs typeface="Open Sans"/>
              </a:rPr>
              <a:t>yr</a:t>
            </a:r>
            <a:r>
              <a:rPr kumimoji="0" lang="fr-FR" sz="1400" b="0" i="0" u="none" strike="noStrike" kern="0" cap="none" spc="0" normalizeH="0" baseline="0" noProof="0" dirty="0">
                <a:ln>
                  <a:noFill/>
                </a:ln>
                <a:solidFill>
                  <a:srgbClr val="000000"/>
                </a:solidFill>
                <a:effectLst/>
                <a:uLnTx/>
                <a:uFillTx/>
                <a:latin typeface="Open Sans"/>
                <a:cs typeface="Open Sans"/>
              </a:rPr>
              <a:t>  </a:t>
            </a:r>
            <a:r>
              <a:rPr kumimoji="0" lang="fr-FR" sz="1400" b="0" i="0" u="none" strike="noStrike" kern="0" cap="none" spc="0" normalizeH="0" baseline="0" noProof="0" dirty="0" err="1">
                <a:ln>
                  <a:noFill/>
                </a:ln>
                <a:solidFill>
                  <a:srgbClr val="000000"/>
                </a:solidFill>
                <a:effectLst/>
                <a:uLnTx/>
                <a:uFillTx/>
                <a:latin typeface="Open Sans"/>
                <a:cs typeface="Open Sans"/>
              </a:rPr>
              <a:t>emissions</a:t>
            </a:r>
            <a:r>
              <a:rPr kumimoji="0" lang="fr-FR" sz="1400" b="0" i="0" u="none" strike="noStrike" kern="0" cap="none" spc="0" normalizeH="0" baseline="0" noProof="0" dirty="0">
                <a:ln>
                  <a:noFill/>
                </a:ln>
                <a:solidFill>
                  <a:srgbClr val="000000"/>
                </a:solidFill>
                <a:effectLst/>
                <a:uLnTx/>
                <a:uFillTx/>
                <a:latin typeface="Open Sans"/>
                <a:cs typeface="Open Sans"/>
              </a:rPr>
              <a:t> </a:t>
            </a:r>
            <a:r>
              <a:rPr kumimoji="0" lang="fr-FR" sz="1400" b="0" i="0" u="none" strike="noStrike" kern="0" cap="none" spc="0" normalizeH="0" baseline="0" noProof="0" dirty="0" err="1">
                <a:ln>
                  <a:noFill/>
                </a:ln>
                <a:solidFill>
                  <a:srgbClr val="000000"/>
                </a:solidFill>
                <a:effectLst/>
                <a:uLnTx/>
                <a:uFillTx/>
                <a:latin typeface="Open Sans"/>
                <a:cs typeface="Open Sans"/>
              </a:rPr>
              <a:t>increase</a:t>
            </a:r>
            <a:r>
              <a:rPr kumimoji="0" lang="fr-FR" sz="1400" b="0" i="0" u="none" strike="noStrike" kern="0" cap="none" spc="0" normalizeH="0" baseline="0" noProof="0" dirty="0">
                <a:ln>
                  <a:noFill/>
                </a:ln>
                <a:solidFill>
                  <a:srgbClr val="000000"/>
                </a:solidFill>
                <a:effectLst/>
                <a:uLnTx/>
                <a:uFillTx/>
                <a:latin typeface="Open Sans"/>
                <a:cs typeface="Open Sans"/>
              </a:rPr>
              <a:t> </a:t>
            </a:r>
            <a:r>
              <a:rPr kumimoji="0" lang="fr-FR" sz="1400" b="0" i="0" u="none" strike="noStrike" kern="0" cap="none" spc="0" normalizeH="0" baseline="0" noProof="0" dirty="0" err="1">
                <a:ln>
                  <a:noFill/>
                </a:ln>
                <a:solidFill>
                  <a:srgbClr val="000000"/>
                </a:solidFill>
                <a:effectLst/>
                <a:uLnTx/>
                <a:uFillTx/>
                <a:latin typeface="Open Sans"/>
                <a:cs typeface="Open Sans"/>
              </a:rPr>
              <a:t>between</a:t>
            </a:r>
            <a:r>
              <a:rPr kumimoji="0" lang="fr-FR" sz="1400" b="0" i="0" u="none" strike="noStrike" kern="0" cap="none" spc="0" normalizeH="0" baseline="0" noProof="0" dirty="0">
                <a:ln>
                  <a:noFill/>
                </a:ln>
                <a:solidFill>
                  <a:srgbClr val="000000"/>
                </a:solidFill>
                <a:effectLst/>
                <a:uLnTx/>
                <a:uFillTx/>
                <a:latin typeface="Open Sans"/>
                <a:cs typeface="Open Sans"/>
              </a:rPr>
              <a:t> 2000-2006 and 2017</a:t>
            </a:r>
          </a:p>
          <a:p>
            <a:pPr marL="214313" marR="0" lvl="0" indent="-214313"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0" cap="none" spc="0" normalizeH="0" baseline="0" noProof="0" dirty="0" err="1">
                <a:ln>
                  <a:noFill/>
                </a:ln>
                <a:solidFill>
                  <a:srgbClr val="000000"/>
                </a:solidFill>
                <a:effectLst/>
                <a:uLnTx/>
                <a:uFillTx/>
                <a:latin typeface="Open Sans"/>
                <a:cs typeface="Open Sans"/>
              </a:rPr>
              <a:t>Increase</a:t>
            </a:r>
            <a:r>
              <a:rPr kumimoji="0" lang="fr-FR" sz="1400" b="0" i="0" u="none" strike="noStrike" kern="0" cap="none" spc="0" normalizeH="0" baseline="0" noProof="0" dirty="0">
                <a:ln>
                  <a:noFill/>
                </a:ln>
                <a:solidFill>
                  <a:srgbClr val="000000"/>
                </a:solidFill>
                <a:effectLst/>
                <a:uLnTx/>
                <a:uFillTx/>
                <a:latin typeface="Open Sans"/>
                <a:cs typeface="Open Sans"/>
              </a:rPr>
              <a:t> </a:t>
            </a:r>
            <a:r>
              <a:rPr kumimoji="0" lang="fr-FR" sz="1400" b="0" i="0" u="none" strike="noStrike" kern="0" cap="none" spc="0" normalizeH="0" baseline="0" noProof="0" dirty="0" err="1">
                <a:ln>
                  <a:noFill/>
                </a:ln>
                <a:solidFill>
                  <a:srgbClr val="000000"/>
                </a:solidFill>
                <a:effectLst/>
                <a:uLnTx/>
                <a:uFillTx/>
                <a:latin typeface="Open Sans"/>
                <a:cs typeface="Open Sans"/>
              </a:rPr>
              <a:t>mainly</a:t>
            </a:r>
            <a:r>
              <a:rPr kumimoji="0" lang="fr-FR" sz="1400" b="0" i="0" u="none" strike="noStrike" kern="0" cap="none" spc="0" normalizeH="0" baseline="0" noProof="0" dirty="0">
                <a:ln>
                  <a:noFill/>
                </a:ln>
                <a:solidFill>
                  <a:srgbClr val="000000"/>
                </a:solidFill>
                <a:effectLst/>
                <a:uLnTx/>
                <a:uFillTx/>
                <a:latin typeface="Open Sans"/>
                <a:cs typeface="Open Sans"/>
              </a:rPr>
              <a:t> </a:t>
            </a:r>
            <a:r>
              <a:rPr kumimoji="0" lang="fr-FR" sz="1400" b="0" i="0" u="none" strike="noStrike" kern="0" cap="none" spc="0" normalizeH="0" baseline="0" noProof="0" dirty="0" err="1">
                <a:ln>
                  <a:noFill/>
                </a:ln>
                <a:solidFill>
                  <a:srgbClr val="000000"/>
                </a:solidFill>
                <a:effectLst/>
                <a:uLnTx/>
                <a:uFillTx/>
                <a:latin typeface="Open Sans"/>
                <a:cs typeface="Open Sans"/>
              </a:rPr>
              <a:t>from</a:t>
            </a:r>
            <a:r>
              <a:rPr kumimoji="0" lang="fr-FR" sz="1400" b="0" i="0" u="none" strike="noStrike" kern="0" cap="none" spc="0" normalizeH="0" baseline="0" noProof="0" dirty="0">
                <a:ln>
                  <a:noFill/>
                </a:ln>
                <a:solidFill>
                  <a:srgbClr val="000000"/>
                </a:solidFill>
                <a:effectLst/>
                <a:uLnTx/>
                <a:uFillTx/>
                <a:latin typeface="Open Sans"/>
                <a:cs typeface="Open Sans"/>
              </a:rPr>
              <a:t> the </a:t>
            </a:r>
            <a:r>
              <a:rPr kumimoji="0" lang="fr-FR" sz="1400" b="0" i="0" u="none" strike="noStrike" kern="0" cap="none" spc="0" normalizeH="0" baseline="0" noProof="0" dirty="0" err="1">
                <a:ln>
                  <a:noFill/>
                </a:ln>
                <a:solidFill>
                  <a:srgbClr val="000000"/>
                </a:solidFill>
                <a:effectLst/>
                <a:uLnTx/>
                <a:uFillTx/>
                <a:latin typeface="Open Sans"/>
                <a:cs typeface="Open Sans"/>
              </a:rPr>
              <a:t>Tropics</a:t>
            </a:r>
            <a:r>
              <a:rPr kumimoji="0" lang="fr-FR" sz="1400" b="0" i="0" u="none" strike="noStrike" kern="0" cap="none" spc="0" normalizeH="0" baseline="0" noProof="0" dirty="0">
                <a:ln>
                  <a:noFill/>
                </a:ln>
                <a:solidFill>
                  <a:srgbClr val="000000"/>
                </a:solidFill>
                <a:effectLst/>
                <a:uLnTx/>
                <a:uFillTx/>
                <a:latin typeface="Open Sans"/>
                <a:cs typeface="Open Sans"/>
              </a:rPr>
              <a:t> (about 30 TgCH</a:t>
            </a:r>
            <a:r>
              <a:rPr kumimoji="0" lang="fr-FR" sz="1400" b="0" i="0" u="none" strike="noStrike" kern="0" cap="none" spc="0" normalizeH="0" baseline="-25000" noProof="0" dirty="0">
                <a:ln>
                  <a:noFill/>
                </a:ln>
                <a:solidFill>
                  <a:srgbClr val="000000"/>
                </a:solidFill>
                <a:effectLst/>
                <a:uLnTx/>
                <a:uFillTx/>
                <a:latin typeface="Open Sans"/>
                <a:cs typeface="Open Sans"/>
              </a:rPr>
              <a:t>4</a:t>
            </a:r>
            <a:r>
              <a:rPr kumimoji="0" lang="fr-FR" sz="1400" b="0" i="0" u="none" strike="noStrike" kern="0" cap="none" spc="0" normalizeH="0" baseline="0" noProof="0" dirty="0">
                <a:ln>
                  <a:noFill/>
                </a:ln>
                <a:solidFill>
                  <a:srgbClr val="000000"/>
                </a:solidFill>
                <a:effectLst/>
                <a:uLnTx/>
                <a:uFillTx/>
                <a:latin typeface="Open Sans"/>
                <a:cs typeface="Open Sans"/>
              </a:rPr>
              <a:t>/</a:t>
            </a:r>
            <a:r>
              <a:rPr kumimoji="0" lang="fr-FR" sz="1400" b="0" i="0" u="none" strike="noStrike" kern="0" cap="none" spc="0" normalizeH="0" baseline="0" noProof="0" dirty="0" err="1">
                <a:ln>
                  <a:noFill/>
                </a:ln>
                <a:solidFill>
                  <a:srgbClr val="000000"/>
                </a:solidFill>
                <a:effectLst/>
                <a:uLnTx/>
                <a:uFillTx/>
                <a:latin typeface="Open Sans"/>
                <a:cs typeface="Open Sans"/>
              </a:rPr>
              <a:t>yr</a:t>
            </a:r>
            <a:r>
              <a:rPr kumimoji="0" lang="fr-FR" sz="1400" b="0" i="0" u="none" strike="noStrike" kern="0" cap="none" spc="0" normalizeH="0" baseline="0" noProof="0" dirty="0">
                <a:ln>
                  <a:noFill/>
                </a:ln>
                <a:solidFill>
                  <a:srgbClr val="000000"/>
                </a:solidFill>
                <a:effectLst/>
                <a:uLnTx/>
                <a:uFillTx/>
                <a:latin typeface="Open Sans"/>
                <a:cs typeface="Open Sans"/>
              </a:rPr>
              <a:t>), </a:t>
            </a:r>
            <a:r>
              <a:rPr kumimoji="0" lang="fr-FR" sz="1400" b="0" i="0" u="none" strike="noStrike" kern="0" cap="none" spc="0" normalizeH="0" baseline="0" noProof="0" dirty="0" err="1">
                <a:ln>
                  <a:noFill/>
                </a:ln>
                <a:solidFill>
                  <a:srgbClr val="000000"/>
                </a:solidFill>
                <a:effectLst/>
                <a:uLnTx/>
                <a:uFillTx/>
                <a:latin typeface="Open Sans"/>
                <a:cs typeface="Open Sans"/>
              </a:rPr>
              <a:t>followed</a:t>
            </a:r>
            <a:r>
              <a:rPr kumimoji="0" lang="fr-FR" sz="1400" b="0" i="0" u="none" strike="noStrike" kern="0" cap="none" spc="0" normalizeH="0" baseline="0" noProof="0" dirty="0">
                <a:ln>
                  <a:noFill/>
                </a:ln>
                <a:solidFill>
                  <a:srgbClr val="000000"/>
                </a:solidFill>
                <a:effectLst/>
                <a:uLnTx/>
                <a:uFillTx/>
                <a:latin typeface="Open Sans"/>
                <a:cs typeface="Open Sans"/>
              </a:rPr>
              <a:t> by </a:t>
            </a:r>
            <a:r>
              <a:rPr kumimoji="0" lang="fr-FR" sz="1400" b="0" i="0" u="none" strike="noStrike" kern="0" cap="none" spc="0" normalizeH="0" baseline="0" noProof="0" dirty="0" err="1">
                <a:ln>
                  <a:noFill/>
                </a:ln>
                <a:solidFill>
                  <a:srgbClr val="000000"/>
                </a:solidFill>
                <a:effectLst/>
                <a:uLnTx/>
                <a:uFillTx/>
                <a:latin typeface="Open Sans"/>
                <a:cs typeface="Open Sans"/>
              </a:rPr>
              <a:t>mid</a:t>
            </a:r>
            <a:r>
              <a:rPr kumimoji="0" lang="fr-FR" sz="1400" b="0" i="0" u="none" strike="noStrike" kern="0" cap="none" spc="0" normalizeH="0" baseline="0" noProof="0" dirty="0">
                <a:ln>
                  <a:noFill/>
                </a:ln>
                <a:solidFill>
                  <a:srgbClr val="000000"/>
                </a:solidFill>
                <a:effectLst/>
                <a:uLnTx/>
                <a:uFillTx/>
                <a:latin typeface="Open Sans"/>
                <a:cs typeface="Open Sans"/>
              </a:rPr>
              <a:t>-latitudes (15-20 TgCH</a:t>
            </a:r>
            <a:r>
              <a:rPr kumimoji="0" lang="fr-FR" sz="1400" b="0" i="0" u="none" strike="noStrike" kern="0" cap="none" spc="0" normalizeH="0" baseline="-25000" noProof="0" dirty="0">
                <a:ln>
                  <a:noFill/>
                </a:ln>
                <a:solidFill>
                  <a:srgbClr val="000000"/>
                </a:solidFill>
                <a:effectLst/>
                <a:uLnTx/>
                <a:uFillTx/>
                <a:latin typeface="Open Sans"/>
                <a:cs typeface="Open Sans"/>
              </a:rPr>
              <a:t>4</a:t>
            </a:r>
            <a:r>
              <a:rPr kumimoji="0" lang="fr-FR" sz="1400" b="0" i="0" u="none" strike="noStrike" kern="0" cap="none" spc="0" normalizeH="0" baseline="0" noProof="0" dirty="0">
                <a:ln>
                  <a:noFill/>
                </a:ln>
                <a:solidFill>
                  <a:srgbClr val="000000"/>
                </a:solidFill>
                <a:effectLst/>
                <a:uLnTx/>
                <a:uFillTx/>
                <a:latin typeface="Open Sans"/>
                <a:cs typeface="Open Sans"/>
              </a:rPr>
              <a:t>/</a:t>
            </a:r>
            <a:r>
              <a:rPr kumimoji="0" lang="fr-FR" sz="1400" b="0" i="0" u="none" strike="noStrike" kern="0" cap="none" spc="0" normalizeH="0" baseline="0" noProof="0" dirty="0" err="1">
                <a:ln>
                  <a:noFill/>
                </a:ln>
                <a:solidFill>
                  <a:srgbClr val="000000"/>
                </a:solidFill>
                <a:effectLst/>
                <a:uLnTx/>
                <a:uFillTx/>
                <a:latin typeface="Open Sans"/>
                <a:cs typeface="Open Sans"/>
              </a:rPr>
              <a:t>yr</a:t>
            </a:r>
            <a:r>
              <a:rPr kumimoji="0" lang="fr-FR" sz="1400" b="0" i="0" u="none" strike="noStrike" kern="0" cap="none" spc="0" normalizeH="0" baseline="0" noProof="0" dirty="0">
                <a:ln>
                  <a:noFill/>
                </a:ln>
                <a:solidFill>
                  <a:srgbClr val="000000"/>
                </a:solidFill>
                <a:effectLst/>
                <a:uLnTx/>
                <a:uFillTx/>
                <a:latin typeface="Open Sans"/>
                <a:cs typeface="Open Sans"/>
              </a:rPr>
              <a:t> )</a:t>
            </a:r>
          </a:p>
          <a:p>
            <a:pPr marL="214313" marR="0" lvl="0" indent="-214313"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0" cap="none" spc="0" normalizeH="0" baseline="0" noProof="0" dirty="0" err="1">
                <a:ln>
                  <a:noFill/>
                </a:ln>
                <a:solidFill>
                  <a:srgbClr val="000000"/>
                </a:solidFill>
                <a:effectLst/>
                <a:uLnTx/>
                <a:uFillTx/>
                <a:latin typeface="Open Sans"/>
                <a:cs typeface="Open Sans"/>
              </a:rPr>
              <a:t>Regional</a:t>
            </a:r>
            <a:r>
              <a:rPr kumimoji="0" lang="fr-FR" sz="1400" b="0" i="0" u="none" strike="noStrike" kern="0" cap="none" spc="0" normalizeH="0" baseline="0" noProof="0" dirty="0">
                <a:ln>
                  <a:noFill/>
                </a:ln>
                <a:solidFill>
                  <a:srgbClr val="000000"/>
                </a:solidFill>
                <a:effectLst/>
                <a:uLnTx/>
                <a:uFillTx/>
                <a:latin typeface="Open Sans"/>
                <a:cs typeface="Open Sans"/>
              </a:rPr>
              <a:t> contributions </a:t>
            </a:r>
            <a:r>
              <a:rPr kumimoji="0" lang="fr-FR" sz="1400" b="0" i="0" u="none" strike="noStrike" kern="0" cap="none" spc="0" normalizeH="0" baseline="0" noProof="0" dirty="0" err="1">
                <a:ln>
                  <a:noFill/>
                </a:ln>
                <a:solidFill>
                  <a:srgbClr val="000000"/>
                </a:solidFill>
                <a:effectLst/>
                <a:uLnTx/>
                <a:uFillTx/>
                <a:latin typeface="Open Sans"/>
                <a:cs typeface="Open Sans"/>
              </a:rPr>
              <a:t>from</a:t>
            </a:r>
            <a:r>
              <a:rPr kumimoji="0" lang="fr-FR" sz="1400" b="0" i="0" u="none" strike="noStrike" kern="0" cap="none" spc="0" normalizeH="0" baseline="0" noProof="0" dirty="0">
                <a:ln>
                  <a:noFill/>
                </a:ln>
                <a:solidFill>
                  <a:srgbClr val="000000"/>
                </a:solidFill>
                <a:effectLst/>
                <a:uLnTx/>
                <a:uFillTx/>
                <a:latin typeface="Open Sans"/>
                <a:cs typeface="Open Sans"/>
              </a:rPr>
              <a:t> </a:t>
            </a:r>
            <a:r>
              <a:rPr kumimoji="0" lang="fr-FR" sz="1400" b="0" i="0" u="none" strike="noStrike" kern="0" cap="none" spc="0" normalizeH="0" baseline="0" noProof="0" dirty="0" err="1">
                <a:ln>
                  <a:noFill/>
                </a:ln>
                <a:solidFill>
                  <a:srgbClr val="000000"/>
                </a:solidFill>
                <a:effectLst/>
                <a:uLnTx/>
                <a:uFillTx/>
                <a:latin typeface="Open Sans"/>
                <a:cs typeface="Open Sans"/>
              </a:rPr>
              <a:t>Africa</a:t>
            </a:r>
            <a:r>
              <a:rPr kumimoji="0" lang="fr-FR" sz="1400" b="0" i="0" u="none" strike="noStrike" kern="0" cap="none" spc="0" normalizeH="0" baseline="0" noProof="0" dirty="0">
                <a:ln>
                  <a:noFill/>
                </a:ln>
                <a:solidFill>
                  <a:srgbClr val="000000"/>
                </a:solidFill>
                <a:effectLst/>
                <a:uLnTx/>
                <a:uFillTx/>
                <a:latin typeface="Open Sans"/>
                <a:cs typeface="Open Sans"/>
              </a:rPr>
              <a:t> and Middle East, China and </a:t>
            </a:r>
            <a:r>
              <a:rPr kumimoji="0" lang="fr-FR" sz="1400" b="0" i="0" u="none" strike="noStrike" kern="0" cap="none" spc="0" normalizeH="0" baseline="0" noProof="0" dirty="0" err="1">
                <a:ln>
                  <a:noFill/>
                </a:ln>
                <a:solidFill>
                  <a:srgbClr val="000000"/>
                </a:solidFill>
                <a:effectLst/>
                <a:uLnTx/>
                <a:uFillTx/>
                <a:latin typeface="Open Sans"/>
                <a:cs typeface="Open Sans"/>
              </a:rPr>
              <a:t>rest</a:t>
            </a:r>
            <a:r>
              <a:rPr kumimoji="0" lang="fr-FR" sz="1400" b="0" i="0" u="none" strike="noStrike" kern="0" cap="none" spc="0" normalizeH="0" baseline="0" noProof="0" dirty="0">
                <a:ln>
                  <a:noFill/>
                </a:ln>
                <a:solidFill>
                  <a:srgbClr val="000000"/>
                </a:solidFill>
                <a:effectLst/>
                <a:uLnTx/>
                <a:uFillTx/>
                <a:latin typeface="Open Sans"/>
                <a:cs typeface="Open Sans"/>
              </a:rPr>
              <a:t> of Asia</a:t>
            </a:r>
          </a:p>
          <a:p>
            <a:pPr marL="214313" marR="0" lvl="0" indent="-214313"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0" cap="none" spc="0" normalizeH="0" baseline="0" noProof="0" dirty="0" err="1">
                <a:ln>
                  <a:noFill/>
                </a:ln>
                <a:solidFill>
                  <a:srgbClr val="000000"/>
                </a:solidFill>
                <a:effectLst/>
                <a:uLnTx/>
                <a:uFillTx/>
                <a:latin typeface="Open Sans"/>
                <a:cs typeface="Open Sans"/>
              </a:rPr>
              <a:t>Increase</a:t>
            </a:r>
            <a:r>
              <a:rPr kumimoji="0" lang="fr-FR" sz="1400" b="0" i="0" u="none" strike="noStrike" kern="0" cap="none" spc="0" normalizeH="0" baseline="0" noProof="0" dirty="0">
                <a:ln>
                  <a:noFill/>
                </a:ln>
                <a:solidFill>
                  <a:srgbClr val="000000"/>
                </a:solidFill>
                <a:effectLst/>
                <a:uLnTx/>
                <a:uFillTx/>
                <a:latin typeface="Open Sans"/>
                <a:cs typeface="Open Sans"/>
              </a:rPr>
              <a:t> in </a:t>
            </a:r>
            <a:r>
              <a:rPr kumimoji="0" lang="fr-FR" sz="1400" b="0" i="0" u="none" strike="noStrike" kern="0" cap="none" spc="0" normalizeH="0" baseline="0" noProof="0" dirty="0" err="1">
                <a:ln>
                  <a:noFill/>
                </a:ln>
                <a:solidFill>
                  <a:srgbClr val="000000"/>
                </a:solidFill>
                <a:effectLst/>
                <a:uLnTx/>
                <a:uFillTx/>
                <a:latin typeface="Open Sans"/>
                <a:cs typeface="Open Sans"/>
              </a:rPr>
              <a:t>North</a:t>
            </a:r>
            <a:r>
              <a:rPr kumimoji="0" lang="fr-FR" sz="1400" b="0" i="0" u="none" strike="noStrike" kern="0" cap="none" spc="0" normalizeH="0" baseline="0" noProof="0" dirty="0">
                <a:ln>
                  <a:noFill/>
                </a:ln>
                <a:solidFill>
                  <a:srgbClr val="000000"/>
                </a:solidFill>
                <a:effectLst/>
                <a:uLnTx/>
                <a:uFillTx/>
                <a:latin typeface="Open Sans"/>
                <a:cs typeface="Open Sans"/>
              </a:rPr>
              <a:t> </a:t>
            </a:r>
            <a:r>
              <a:rPr kumimoji="0" lang="fr-FR" sz="1400" b="0" i="0" u="none" strike="noStrike" kern="0" cap="none" spc="0" normalizeH="0" baseline="0" noProof="0" dirty="0" err="1">
                <a:ln>
                  <a:noFill/>
                </a:ln>
                <a:solidFill>
                  <a:srgbClr val="000000"/>
                </a:solidFill>
                <a:effectLst/>
                <a:uLnTx/>
                <a:uFillTx/>
                <a:latin typeface="Open Sans"/>
                <a:cs typeface="Open Sans"/>
              </a:rPr>
              <a:t>America</a:t>
            </a:r>
            <a:r>
              <a:rPr kumimoji="0" lang="fr-FR" sz="1400" b="0" i="0" u="none" strike="noStrike" kern="0" cap="none" spc="0" normalizeH="0" baseline="0" noProof="0" dirty="0">
                <a:ln>
                  <a:noFill/>
                </a:ln>
                <a:solidFill>
                  <a:srgbClr val="000000"/>
                </a:solidFill>
                <a:effectLst/>
                <a:uLnTx/>
                <a:uFillTx/>
                <a:latin typeface="Open Sans"/>
                <a:cs typeface="Open Sans"/>
              </a:rPr>
              <a:t> </a:t>
            </a:r>
            <a:r>
              <a:rPr kumimoji="0" lang="fr-FR" sz="1400" b="0" i="0" u="none" strike="noStrike" kern="0" cap="none" spc="0" normalizeH="0" baseline="0" noProof="0" dirty="0" err="1">
                <a:ln>
                  <a:noFill/>
                </a:ln>
                <a:solidFill>
                  <a:srgbClr val="000000"/>
                </a:solidFill>
                <a:effectLst/>
                <a:uLnTx/>
                <a:uFillTx/>
                <a:latin typeface="Open Sans"/>
                <a:cs typeface="Open Sans"/>
              </a:rPr>
              <a:t>driven</a:t>
            </a:r>
            <a:r>
              <a:rPr kumimoji="0" lang="fr-FR" sz="1400" b="0" i="0" u="none" strike="noStrike" kern="0" cap="none" spc="0" normalizeH="0" baseline="0" noProof="0" dirty="0">
                <a:ln>
                  <a:noFill/>
                </a:ln>
                <a:solidFill>
                  <a:srgbClr val="000000"/>
                </a:solidFill>
                <a:effectLst/>
                <a:uLnTx/>
                <a:uFillTx/>
                <a:latin typeface="Open Sans"/>
                <a:cs typeface="Open Sans"/>
              </a:rPr>
              <a:t> by the </a:t>
            </a:r>
            <a:r>
              <a:rPr kumimoji="0" lang="fr-FR" sz="1400" b="0" i="0" u="none" strike="noStrike" kern="0" cap="none" spc="0" normalizeH="0" baseline="0" noProof="0" dirty="0" err="1">
                <a:ln>
                  <a:noFill/>
                </a:ln>
                <a:solidFill>
                  <a:srgbClr val="000000"/>
                </a:solidFill>
                <a:effectLst/>
                <a:uLnTx/>
                <a:uFillTx/>
                <a:latin typeface="Open Sans"/>
                <a:cs typeface="Open Sans"/>
              </a:rPr>
              <a:t>increase</a:t>
            </a:r>
            <a:r>
              <a:rPr kumimoji="0" lang="fr-FR" sz="1400" b="0" i="0" u="none" strike="noStrike" kern="0" cap="none" spc="0" normalizeH="0" baseline="0" noProof="0" dirty="0">
                <a:ln>
                  <a:noFill/>
                </a:ln>
                <a:solidFill>
                  <a:srgbClr val="000000"/>
                </a:solidFill>
                <a:effectLst/>
                <a:uLnTx/>
                <a:uFillTx/>
                <a:latin typeface="Open Sans"/>
                <a:cs typeface="Open Sans"/>
              </a:rPr>
              <a:t> </a:t>
            </a:r>
            <a:r>
              <a:rPr kumimoji="0" lang="fr-FR" sz="1400" b="0" i="0" u="none" strike="noStrike" kern="0" cap="none" spc="0" normalizeH="0" baseline="0" noProof="0" dirty="0" err="1">
                <a:ln>
                  <a:noFill/>
                </a:ln>
                <a:solidFill>
                  <a:srgbClr val="000000"/>
                </a:solidFill>
                <a:effectLst/>
                <a:uLnTx/>
                <a:uFillTx/>
                <a:latin typeface="Open Sans"/>
                <a:cs typeface="Open Sans"/>
              </a:rPr>
              <a:t>from</a:t>
            </a:r>
            <a:r>
              <a:rPr kumimoji="0" lang="fr-FR" sz="1400" b="0" i="0" u="none" strike="noStrike" kern="0" cap="none" spc="0" normalizeH="0" baseline="0" noProof="0" dirty="0">
                <a:ln>
                  <a:noFill/>
                </a:ln>
                <a:solidFill>
                  <a:srgbClr val="000000"/>
                </a:solidFill>
                <a:effectLst/>
                <a:uLnTx/>
                <a:uFillTx/>
                <a:latin typeface="Open Sans"/>
                <a:cs typeface="Open Sans"/>
              </a:rPr>
              <a:t> USA</a:t>
            </a:r>
          </a:p>
          <a:p>
            <a:pPr marL="214313" marR="0" lvl="0" indent="-214313"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0" cap="none" spc="0" normalizeH="0" baseline="0" noProof="0" dirty="0" err="1">
                <a:ln>
                  <a:noFill/>
                </a:ln>
                <a:solidFill>
                  <a:srgbClr val="000000"/>
                </a:solidFill>
                <a:effectLst/>
                <a:uLnTx/>
                <a:uFillTx/>
                <a:latin typeface="Open Sans"/>
                <a:cs typeface="Open Sans"/>
              </a:rPr>
              <a:t>Decrease</a:t>
            </a:r>
            <a:r>
              <a:rPr kumimoji="0" lang="fr-FR" sz="1400" b="0" i="0" u="none" strike="noStrike" kern="0" cap="none" spc="0" normalizeH="0" baseline="0" noProof="0" dirty="0">
                <a:ln>
                  <a:noFill/>
                </a:ln>
                <a:solidFill>
                  <a:srgbClr val="000000"/>
                </a:solidFill>
                <a:effectLst/>
                <a:uLnTx/>
                <a:uFillTx/>
                <a:latin typeface="Open Sans"/>
                <a:cs typeface="Open Sans"/>
              </a:rPr>
              <a:t> in Europe</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srgbClr val="000000"/>
                </a:solidFill>
                <a:effectLst/>
                <a:uLnTx/>
                <a:uFillTx/>
                <a:latin typeface="Open Sans"/>
                <a:cs typeface="Open Sans"/>
              </a:rPr>
              <a:t> </a:t>
            </a:r>
            <a:endParaRPr kumimoji="0" lang="fr-FR" sz="1400" b="0" i="0" u="none" strike="noStrike" kern="0" cap="none" spc="0" normalizeH="0" baseline="0" noProof="0" dirty="0">
              <a:ln>
                <a:noFill/>
              </a:ln>
              <a:solidFill>
                <a:prstClr val="black"/>
              </a:solidFill>
              <a:effectLst/>
              <a:uLnTx/>
              <a:uFillTx/>
            </a:endParaRPr>
          </a:p>
        </p:txBody>
      </p:sp>
      <p:sp>
        <p:nvSpPr>
          <p:cNvPr id="27" name="Rectangle à coins arrondis 26">
            <a:extLst>
              <a:ext uri="{FF2B5EF4-FFF2-40B4-BE49-F238E27FC236}">
                <a16:creationId xmlns:a16="http://schemas.microsoft.com/office/drawing/2014/main" id="{0664CB5B-FBD2-064C-89DB-58B5934428D0}"/>
              </a:ext>
            </a:extLst>
          </p:cNvPr>
          <p:cNvSpPr/>
          <p:nvPr/>
        </p:nvSpPr>
        <p:spPr>
          <a:xfrm>
            <a:off x="2139682" y="1031859"/>
            <a:ext cx="2120622" cy="200587"/>
          </a:xfrm>
          <a:prstGeom prst="roundRect">
            <a:avLst/>
          </a:prstGeom>
          <a:gradFill flip="none" rotWithShape="1">
            <a:gsLst>
              <a:gs pos="0">
                <a:sysClr val="windowText" lastClr="000000">
                  <a:tint val="50000"/>
                  <a:satMod val="300000"/>
                  <a:alpha val="0"/>
                </a:sysClr>
              </a:gs>
              <a:gs pos="35000">
                <a:sysClr val="windowText" lastClr="000000">
                  <a:tint val="37000"/>
                  <a:satMod val="300000"/>
                  <a:alpha val="0"/>
                </a:sysClr>
              </a:gs>
              <a:gs pos="100000">
                <a:sysClr val="windowText" lastClr="000000">
                  <a:tint val="15000"/>
                  <a:satMod val="350000"/>
                  <a:alpha val="0"/>
                </a:sysClr>
              </a:gs>
            </a:gsLst>
            <a:lin ang="16200000" scaled="1"/>
            <a:tileRect/>
          </a:gra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125" b="0" i="0" u="none" strike="noStrike" kern="0" cap="none" spc="0" normalizeH="0" baseline="0" noProof="0" dirty="0">
                <a:ln>
                  <a:noFill/>
                </a:ln>
                <a:solidFill>
                  <a:prstClr val="black"/>
                </a:solidFill>
                <a:effectLst/>
                <a:uLnTx/>
                <a:uFillTx/>
                <a:latin typeface="Calibri"/>
                <a:ea typeface="+mn-ea"/>
                <a:cs typeface="Calibri"/>
              </a:rPr>
              <a:t>Top-down, </a:t>
            </a:r>
            <a:r>
              <a:rPr kumimoji="0" lang="fr-FR" sz="1125" b="0" i="0" u="none" strike="noStrike" kern="0" cap="none" spc="0" normalizeH="0" baseline="0" noProof="0" dirty="0" err="1">
                <a:ln>
                  <a:noFill/>
                </a:ln>
                <a:solidFill>
                  <a:prstClr val="black"/>
                </a:solidFill>
                <a:effectLst/>
                <a:uLnTx/>
                <a:uFillTx/>
                <a:latin typeface="Calibri"/>
                <a:ea typeface="+mn-ea"/>
                <a:cs typeface="Calibri"/>
              </a:rPr>
              <a:t>left</a:t>
            </a:r>
            <a:r>
              <a:rPr kumimoji="0" lang="fr-FR" sz="1125" b="0" i="0" u="none" strike="noStrike" kern="0" cap="none" spc="0" normalizeH="0" baseline="0" noProof="0" dirty="0">
                <a:ln>
                  <a:noFill/>
                </a:ln>
                <a:solidFill>
                  <a:prstClr val="black"/>
                </a:solidFill>
                <a:effectLst/>
                <a:uLnTx/>
                <a:uFillTx/>
                <a:latin typeface="Calibri"/>
                <a:ea typeface="+mn-ea"/>
                <a:cs typeface="Calibri"/>
              </a:rPr>
              <a:t>; </a:t>
            </a:r>
            <a:r>
              <a:rPr kumimoji="0" lang="fr-FR" sz="1125" b="0" i="0" u="none" strike="noStrike" kern="0" cap="none" spc="0" normalizeH="0" baseline="0" noProof="0" dirty="0" err="1">
                <a:ln>
                  <a:noFill/>
                </a:ln>
                <a:solidFill>
                  <a:prstClr val="black"/>
                </a:solidFill>
                <a:effectLst/>
                <a:uLnTx/>
                <a:uFillTx/>
                <a:latin typeface="Calibri"/>
                <a:ea typeface="+mn-ea"/>
                <a:cs typeface="Calibri"/>
              </a:rPr>
              <a:t>Bottom</a:t>
            </a:r>
            <a:r>
              <a:rPr kumimoji="0" lang="fr-FR" sz="1125" b="0" i="0" u="none" strike="noStrike" kern="0" cap="none" spc="0" normalizeH="0" baseline="0" noProof="0" dirty="0">
                <a:ln>
                  <a:noFill/>
                </a:ln>
                <a:solidFill>
                  <a:prstClr val="black"/>
                </a:solidFill>
                <a:effectLst/>
                <a:uLnTx/>
                <a:uFillTx/>
                <a:latin typeface="Calibri"/>
                <a:ea typeface="+mn-ea"/>
                <a:cs typeface="Calibri"/>
              </a:rPr>
              <a:t>-up, right</a:t>
            </a:r>
          </a:p>
        </p:txBody>
      </p:sp>
      <p:grpSp>
        <p:nvGrpSpPr>
          <p:cNvPr id="28" name="Grouper 26">
            <a:extLst>
              <a:ext uri="{FF2B5EF4-FFF2-40B4-BE49-F238E27FC236}">
                <a16:creationId xmlns:a16="http://schemas.microsoft.com/office/drawing/2014/main" id="{9D091343-8A48-5A40-B033-D88599B8A3EA}"/>
              </a:ext>
            </a:extLst>
          </p:cNvPr>
          <p:cNvGrpSpPr/>
          <p:nvPr/>
        </p:nvGrpSpPr>
        <p:grpSpPr>
          <a:xfrm>
            <a:off x="3884469" y="4532176"/>
            <a:ext cx="1365647" cy="612596"/>
            <a:chOff x="1814348" y="6796354"/>
            <a:chExt cx="1820862" cy="816795"/>
          </a:xfrm>
        </p:grpSpPr>
        <p:sp>
          <p:nvSpPr>
            <p:cNvPr id="29" name="Rounded Rectangle 10">
              <a:extLst>
                <a:ext uri="{FF2B5EF4-FFF2-40B4-BE49-F238E27FC236}">
                  <a16:creationId xmlns:a16="http://schemas.microsoft.com/office/drawing/2014/main" id="{1C252F7D-522F-8C4D-BB19-5720F5F39AF9}"/>
                </a:ext>
              </a:extLst>
            </p:cNvPr>
            <p:cNvSpPr/>
            <p:nvPr/>
          </p:nvSpPr>
          <p:spPr bwMode="auto">
            <a:xfrm>
              <a:off x="1898411" y="6858000"/>
              <a:ext cx="1669601" cy="673749"/>
            </a:xfrm>
            <a:prstGeom prst="roundRect">
              <a:avLst/>
            </a:prstGeom>
            <a:solidFill>
              <a:srgbClr val="79CB74"/>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endParaRPr lang="en-US"/>
            </a:p>
          </p:txBody>
        </p:sp>
        <p:sp>
          <p:nvSpPr>
            <p:cNvPr id="30" name="Rounded Rectangle 4">
              <a:extLst>
                <a:ext uri="{FF2B5EF4-FFF2-40B4-BE49-F238E27FC236}">
                  <a16:creationId xmlns:a16="http://schemas.microsoft.com/office/drawing/2014/main" id="{8B79B77C-4281-AD4A-8B04-DCFCCC3D0AC2}"/>
                </a:ext>
              </a:extLst>
            </p:cNvPr>
            <p:cNvSpPr/>
            <p:nvPr/>
          </p:nvSpPr>
          <p:spPr bwMode="auto">
            <a:xfrm>
              <a:off x="1814348" y="6796354"/>
              <a:ext cx="1820862" cy="816795"/>
            </a:xfrm>
            <a:prstGeom prst="rect">
              <a:avLst/>
            </a:prstGeom>
            <a:noFill/>
            <a:ln>
              <a:noFill/>
            </a:ln>
            <a:effectLst/>
          </p:spPr>
          <p:txBody>
            <a:bodyPr lIns="51435" tIns="51435" rIns="51435" bIns="51435" spcCol="1270" anchor="ctr"/>
            <a:lstStyle/>
            <a:p>
              <a:pPr marL="0" marR="0" lvl="0" indent="0" algn="ctr" defTabSz="600075" eaLnBrk="1" fontAlgn="auto" latinLnBrk="0" hangingPunct="1">
                <a:lnSpc>
                  <a:spcPct val="90000"/>
                </a:lnSpc>
                <a:spcBef>
                  <a:spcPts val="0"/>
                </a:spcBef>
                <a:spcAft>
                  <a:spcPct val="3500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Calibri"/>
                  <a:ea typeface="+mn-ea"/>
                  <a:cs typeface="+mn-cs"/>
                </a:rPr>
                <a:t>Biogeochemistry models &amp; data-driven methods</a:t>
              </a:r>
              <a:endParaRPr kumimoji="0" lang="fr-FR" sz="1200" b="0" i="0" u="none" strike="noStrike" kern="0" cap="none" spc="0" normalizeH="0" baseline="0" noProof="0" dirty="0">
                <a:ln>
                  <a:noFill/>
                </a:ln>
                <a:solidFill>
                  <a:prstClr val="white"/>
                </a:solidFill>
                <a:effectLst/>
                <a:uLnTx/>
                <a:uFillTx/>
                <a:latin typeface="Calibri"/>
                <a:ea typeface="+mn-ea"/>
                <a:cs typeface="+mn-cs"/>
              </a:endParaRPr>
            </a:p>
          </p:txBody>
        </p:sp>
        <p:sp>
          <p:nvSpPr>
            <p:cNvPr id="31" name="ZoneTexte 30">
              <a:extLst>
                <a:ext uri="{FF2B5EF4-FFF2-40B4-BE49-F238E27FC236}">
                  <a16:creationId xmlns:a16="http://schemas.microsoft.com/office/drawing/2014/main" id="{3CCCABC2-22FA-0F40-B0EC-8F5B06B0F198}"/>
                </a:ext>
              </a:extLst>
            </p:cNvPr>
            <p:cNvSpPr txBox="1"/>
            <p:nvPr/>
          </p:nvSpPr>
          <p:spPr>
            <a:xfrm>
              <a:off x="2211631" y="6870327"/>
              <a:ext cx="246308"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dirty="0">
                <a:ln>
                  <a:noFill/>
                </a:ln>
                <a:solidFill>
                  <a:prstClr val="black"/>
                </a:solidFill>
                <a:effectLst/>
                <a:uLnTx/>
                <a:uFillTx/>
              </a:endParaRPr>
            </a:p>
          </p:txBody>
        </p:sp>
      </p:grpSp>
      <p:grpSp>
        <p:nvGrpSpPr>
          <p:cNvPr id="32" name="Grouper 30">
            <a:extLst>
              <a:ext uri="{FF2B5EF4-FFF2-40B4-BE49-F238E27FC236}">
                <a16:creationId xmlns:a16="http://schemas.microsoft.com/office/drawing/2014/main" id="{7E950232-2325-684B-8D0B-D6CE428E12AB}"/>
              </a:ext>
            </a:extLst>
          </p:cNvPr>
          <p:cNvGrpSpPr/>
          <p:nvPr/>
        </p:nvGrpSpPr>
        <p:grpSpPr>
          <a:xfrm>
            <a:off x="2585025" y="4586034"/>
            <a:ext cx="1252201" cy="504880"/>
            <a:chOff x="1922700" y="860741"/>
            <a:chExt cx="1669601" cy="673173"/>
          </a:xfrm>
        </p:grpSpPr>
        <p:sp>
          <p:nvSpPr>
            <p:cNvPr id="33" name="Rounded Rectangle 13">
              <a:extLst>
                <a:ext uri="{FF2B5EF4-FFF2-40B4-BE49-F238E27FC236}">
                  <a16:creationId xmlns:a16="http://schemas.microsoft.com/office/drawing/2014/main" id="{5BC90C6F-88D4-C940-8C2B-1723D001CF56}"/>
                </a:ext>
              </a:extLst>
            </p:cNvPr>
            <p:cNvSpPr/>
            <p:nvPr/>
          </p:nvSpPr>
          <p:spPr bwMode="auto">
            <a:xfrm>
              <a:off x="1922700" y="860741"/>
              <a:ext cx="1669601" cy="673173"/>
            </a:xfrm>
            <a:prstGeom prst="roundRect">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dirty="0">
                <a:ln>
                  <a:noFill/>
                </a:ln>
                <a:solidFill>
                  <a:prstClr val="white"/>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46849DB3-9EBD-834C-BC55-C40C2B9AA040}"/>
                </a:ext>
              </a:extLst>
            </p:cNvPr>
            <p:cNvSpPr/>
            <p:nvPr/>
          </p:nvSpPr>
          <p:spPr>
            <a:xfrm>
              <a:off x="1978856" y="872593"/>
              <a:ext cx="1573202" cy="61555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prstClr val="white"/>
                  </a:solidFill>
                  <a:effectLst/>
                  <a:uLnTx/>
                  <a:uFillTx/>
                </a:rPr>
                <a:t>Emission inventories</a:t>
              </a:r>
            </a:p>
          </p:txBody>
        </p:sp>
      </p:grpSp>
      <p:sp>
        <p:nvSpPr>
          <p:cNvPr id="35" name="Text Placeholder 4">
            <a:extLst>
              <a:ext uri="{FF2B5EF4-FFF2-40B4-BE49-F238E27FC236}">
                <a16:creationId xmlns:a16="http://schemas.microsoft.com/office/drawing/2014/main" id="{F32B4AFA-4471-4340-8ACA-A1B51EB53D2E}"/>
              </a:ext>
            </a:extLst>
          </p:cNvPr>
          <p:cNvSpPr txBox="1">
            <a:spLocks/>
          </p:cNvSpPr>
          <p:nvPr/>
        </p:nvSpPr>
        <p:spPr>
          <a:xfrm>
            <a:off x="6023255" y="3532002"/>
            <a:ext cx="2630457" cy="274097"/>
          </a:xfrm>
          <a:prstGeom prst="rect">
            <a:avLst/>
          </a:prstGeom>
        </p:spPr>
        <p:txBody>
          <a:bodyPr vert="horz" lIns="91440" tIns="45720" rIns="91440" bIns="45720" rtlCol="0" anchor="b" anchorCtr="0">
            <a:normAutofit/>
          </a:bodyPr>
          <a:lstStyle>
            <a:lvl1pPr marL="0" indent="0" algn="ctr" defTabSz="342900" rtl="0" eaLnBrk="1" latinLnBrk="0" hangingPunct="1">
              <a:spcBef>
                <a:spcPct val="20000"/>
              </a:spcBef>
              <a:buFont typeface="Arial"/>
              <a:buNone/>
              <a:defRPr sz="1050" b="0" kern="1200">
                <a:solidFill>
                  <a:srgbClr val="4C9BDB"/>
                </a:solidFill>
                <a:latin typeface="Calibri"/>
                <a:ea typeface="+mn-ea"/>
                <a:cs typeface="Calibri"/>
              </a:defRPr>
            </a:lvl1pPr>
            <a:lvl2pPr marL="557213" indent="-214313" algn="l" defTabSz="342900" rtl="0" eaLnBrk="1" latinLnBrk="0" hangingPunct="1">
              <a:spcBef>
                <a:spcPct val="20000"/>
              </a:spcBef>
              <a:buFont typeface="Arial"/>
              <a:buChar char="–"/>
              <a:defRPr sz="2100" kern="1200">
                <a:solidFill>
                  <a:srgbClr val="4C9BDB"/>
                </a:solidFill>
                <a:latin typeface="+mn-lt"/>
                <a:ea typeface="+mn-ea"/>
                <a:cs typeface="+mn-cs"/>
              </a:defRPr>
            </a:lvl2pPr>
            <a:lvl3pPr marL="685800" indent="0" algn="l" defTabSz="342900" rtl="0" eaLnBrk="1" latinLnBrk="0" hangingPunct="1">
              <a:spcBef>
                <a:spcPct val="20000"/>
              </a:spcBef>
              <a:buFont typeface="Arial"/>
              <a:buNone/>
              <a:defRPr sz="1800" kern="1200">
                <a:solidFill>
                  <a:srgbClr val="4C9BDB"/>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rgbClr val="4C9BDB"/>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rgbClr val="4C9BDB"/>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ct val="20000"/>
              </a:spcBef>
              <a:spcAft>
                <a:spcPts val="0"/>
              </a:spcAft>
              <a:buClrTx/>
              <a:buSzTx/>
              <a:buFont typeface="Arial"/>
              <a:buNone/>
              <a:tabLst/>
              <a:defRPr/>
            </a:pPr>
            <a:r>
              <a:rPr kumimoji="0" lang="en-GB" altLang="en-US" sz="1050" b="0" i="1" u="none" strike="noStrike" kern="1200" cap="none" spc="0" normalizeH="0" baseline="0" noProof="0" dirty="0">
                <a:ln>
                  <a:noFill/>
                </a:ln>
                <a:solidFill>
                  <a:srgbClr val="4C9BDB"/>
                </a:solidFill>
                <a:effectLst/>
                <a:uLnTx/>
                <a:uFillTx/>
                <a:latin typeface="Calibri"/>
                <a:ea typeface="ＭＳ Ｐゴシック" pitchFamily="34" charset="-128"/>
                <a:cs typeface="Calibri"/>
              </a:rPr>
              <a:t>Source: </a:t>
            </a:r>
            <a:r>
              <a:rPr kumimoji="0" lang="en-US" sz="1050" b="0" i="1" u="none" strike="noStrike" kern="1200" cap="none" spc="0" normalizeH="0" baseline="0" noProof="0" dirty="0">
                <a:ln>
                  <a:noFill/>
                </a:ln>
                <a:solidFill>
                  <a:srgbClr val="0000FF"/>
                </a:solidFill>
                <a:effectLst/>
                <a:uLnTx/>
                <a:uFillTx/>
                <a:latin typeface="Calibri"/>
                <a:ea typeface="+mn-ea"/>
                <a:cs typeface="Calibri"/>
              </a:rPr>
              <a:t>Jackson et al. 2020 ERL  (Fig 2) </a:t>
            </a:r>
            <a:endParaRPr kumimoji="0" lang="en-US" sz="1050" b="0" i="1" u="none" strike="noStrike" kern="1200" cap="none" spc="0" normalizeH="0" baseline="0" noProof="0" dirty="0">
              <a:ln>
                <a:noFill/>
              </a:ln>
              <a:solidFill>
                <a:srgbClr val="0000FF"/>
              </a:solidFill>
              <a:effectLst/>
              <a:uLnTx/>
              <a:uFillTx/>
              <a:latin typeface="Segoe UI" charset="0"/>
              <a:ea typeface="+mn-ea"/>
              <a:cs typeface="Calibri"/>
            </a:endParaRPr>
          </a:p>
        </p:txBody>
      </p:sp>
    </p:spTree>
    <p:extLst>
      <p:ext uri="{BB962C8B-B14F-4D97-AF65-F5344CB8AC3E}">
        <p14:creationId xmlns:p14="http://schemas.microsoft.com/office/powerpoint/2010/main" val="23338216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01631278-5F80-BA4A-9FD3-6DA9729741DD}"/>
              </a:ext>
            </a:extLst>
          </p:cNvPr>
          <p:cNvPicPr>
            <a:picLocks noChangeAspect="1"/>
          </p:cNvPicPr>
          <p:nvPr/>
        </p:nvPicPr>
        <p:blipFill>
          <a:blip r:embed="rId3"/>
          <a:stretch>
            <a:fillRect/>
          </a:stretch>
        </p:blipFill>
        <p:spPr>
          <a:xfrm>
            <a:off x="123957" y="1111813"/>
            <a:ext cx="5075760" cy="3023931"/>
          </a:xfrm>
          <a:prstGeom prst="rect">
            <a:avLst/>
          </a:prstGeom>
        </p:spPr>
      </p:pic>
      <p:sp>
        <p:nvSpPr>
          <p:cNvPr id="22" name="Text Placeholder 4">
            <a:extLst>
              <a:ext uri="{FF2B5EF4-FFF2-40B4-BE49-F238E27FC236}">
                <a16:creationId xmlns:a16="http://schemas.microsoft.com/office/drawing/2014/main" id="{59E588D3-E7D4-A649-ADF2-DA41D0E4A797}"/>
              </a:ext>
            </a:extLst>
          </p:cNvPr>
          <p:cNvSpPr txBox="1">
            <a:spLocks/>
          </p:cNvSpPr>
          <p:nvPr/>
        </p:nvSpPr>
        <p:spPr>
          <a:xfrm>
            <a:off x="6433329" y="3971875"/>
            <a:ext cx="2630457" cy="274097"/>
          </a:xfrm>
          <a:prstGeom prst="rect">
            <a:avLst/>
          </a:prstGeom>
        </p:spPr>
        <p:txBody>
          <a:bodyPr vert="horz" lIns="91440" tIns="45720" rIns="91440" bIns="45720" rtlCol="0" anchor="b" anchorCtr="0">
            <a:normAutofit/>
          </a:bodyPr>
          <a:lstStyle>
            <a:lvl1pPr marL="0" indent="0" algn="ctr" defTabSz="342900" rtl="0" eaLnBrk="1" latinLnBrk="0" hangingPunct="1">
              <a:spcBef>
                <a:spcPct val="20000"/>
              </a:spcBef>
              <a:buFont typeface="Arial"/>
              <a:buNone/>
              <a:defRPr sz="1050" b="0" kern="1200">
                <a:solidFill>
                  <a:srgbClr val="4C9BDB"/>
                </a:solidFill>
                <a:latin typeface="Calibri"/>
                <a:ea typeface="+mn-ea"/>
                <a:cs typeface="Calibri"/>
              </a:defRPr>
            </a:lvl1pPr>
            <a:lvl2pPr marL="557213" indent="-214313" algn="l" defTabSz="342900" rtl="0" eaLnBrk="1" latinLnBrk="0" hangingPunct="1">
              <a:spcBef>
                <a:spcPct val="20000"/>
              </a:spcBef>
              <a:buFont typeface="Arial"/>
              <a:buChar char="–"/>
              <a:defRPr sz="2100" kern="1200">
                <a:solidFill>
                  <a:srgbClr val="4C9BDB"/>
                </a:solidFill>
                <a:latin typeface="+mn-lt"/>
                <a:ea typeface="+mn-ea"/>
                <a:cs typeface="+mn-cs"/>
              </a:defRPr>
            </a:lvl2pPr>
            <a:lvl3pPr marL="685800" indent="0" algn="l" defTabSz="342900" rtl="0" eaLnBrk="1" latinLnBrk="0" hangingPunct="1">
              <a:spcBef>
                <a:spcPct val="20000"/>
              </a:spcBef>
              <a:buFont typeface="Arial"/>
              <a:buNone/>
              <a:defRPr sz="1800" kern="1200">
                <a:solidFill>
                  <a:srgbClr val="4C9BDB"/>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rgbClr val="4C9BDB"/>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rgbClr val="4C9BDB"/>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ct val="20000"/>
              </a:spcBef>
              <a:spcAft>
                <a:spcPts val="0"/>
              </a:spcAft>
              <a:buClrTx/>
              <a:buSzTx/>
              <a:buFont typeface="Arial"/>
              <a:buNone/>
              <a:tabLst/>
              <a:defRPr/>
            </a:pPr>
            <a:r>
              <a:rPr kumimoji="0" lang="en-GB" altLang="en-US" sz="1050" b="0" i="1" u="none" strike="noStrike" kern="1200" cap="none" spc="0" normalizeH="0" baseline="0" noProof="0" dirty="0">
                <a:ln>
                  <a:noFill/>
                </a:ln>
                <a:solidFill>
                  <a:srgbClr val="4C9BDB"/>
                </a:solidFill>
                <a:effectLst/>
                <a:uLnTx/>
                <a:uFillTx/>
                <a:latin typeface="Calibri"/>
                <a:ea typeface="ＭＳ Ｐゴシック" pitchFamily="34" charset="-128"/>
                <a:cs typeface="Calibri"/>
              </a:rPr>
              <a:t>Source: </a:t>
            </a:r>
            <a:r>
              <a:rPr kumimoji="0" lang="en-US" sz="1050" b="0" i="1" u="none" strike="noStrike" kern="1200" cap="none" spc="0" normalizeH="0" baseline="0" noProof="0" dirty="0">
                <a:ln>
                  <a:noFill/>
                </a:ln>
                <a:solidFill>
                  <a:srgbClr val="0000FF"/>
                </a:solidFill>
                <a:effectLst/>
                <a:uLnTx/>
                <a:uFillTx/>
                <a:latin typeface="Calibri"/>
                <a:ea typeface="+mn-ea"/>
                <a:cs typeface="Calibri"/>
              </a:rPr>
              <a:t>Jackson et al. 2020 ERL  (Fig 2) </a:t>
            </a:r>
            <a:endParaRPr kumimoji="0" lang="en-US" sz="1050" b="0" i="1" u="none" strike="noStrike" kern="1200" cap="none" spc="0" normalizeH="0" baseline="0" noProof="0" dirty="0">
              <a:ln>
                <a:noFill/>
              </a:ln>
              <a:solidFill>
                <a:srgbClr val="0000FF"/>
              </a:solidFill>
              <a:effectLst/>
              <a:uLnTx/>
              <a:uFillTx/>
              <a:latin typeface="Segoe UI" charset="0"/>
              <a:ea typeface="+mn-ea"/>
              <a:cs typeface="Calibri"/>
            </a:endParaRPr>
          </a:p>
        </p:txBody>
      </p:sp>
      <p:sp>
        <p:nvSpPr>
          <p:cNvPr id="23" name="Rectangle à coins arrondis 22">
            <a:extLst>
              <a:ext uri="{FF2B5EF4-FFF2-40B4-BE49-F238E27FC236}">
                <a16:creationId xmlns:a16="http://schemas.microsoft.com/office/drawing/2014/main" id="{F83E208F-DC4D-744D-9BEC-B3D572F2DFBD}"/>
              </a:ext>
            </a:extLst>
          </p:cNvPr>
          <p:cNvSpPr/>
          <p:nvPr/>
        </p:nvSpPr>
        <p:spPr>
          <a:xfrm>
            <a:off x="6775583" y="186915"/>
            <a:ext cx="1481295" cy="200587"/>
          </a:xfrm>
          <a:prstGeom prst="roundRect">
            <a:avLst/>
          </a:prstGeom>
          <a:no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prstClr val="black"/>
                </a:solidFill>
                <a:effectLst/>
                <a:uLnTx/>
                <a:uFillTx/>
                <a:latin typeface="Calibri"/>
                <a:ea typeface="+mn-ea"/>
                <a:cs typeface="Calibri"/>
              </a:rPr>
              <a:t>Top-down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prstClr val="black"/>
                </a:solidFill>
                <a:effectLst/>
                <a:uLnTx/>
                <a:uFillTx/>
                <a:latin typeface="Calibri"/>
                <a:ea typeface="+mn-ea"/>
                <a:cs typeface="Calibri"/>
              </a:rPr>
              <a:t>budget</a:t>
            </a:r>
          </a:p>
        </p:txBody>
      </p:sp>
      <p:grpSp>
        <p:nvGrpSpPr>
          <p:cNvPr id="24" name="Grouper 13">
            <a:extLst>
              <a:ext uri="{FF2B5EF4-FFF2-40B4-BE49-F238E27FC236}">
                <a16:creationId xmlns:a16="http://schemas.microsoft.com/office/drawing/2014/main" id="{865F2AC1-1217-004C-A6A2-493879E31E97}"/>
              </a:ext>
            </a:extLst>
          </p:cNvPr>
          <p:cNvGrpSpPr/>
          <p:nvPr/>
        </p:nvGrpSpPr>
        <p:grpSpPr>
          <a:xfrm>
            <a:off x="6600509" y="4501779"/>
            <a:ext cx="1365647" cy="612596"/>
            <a:chOff x="5423104" y="5926700"/>
            <a:chExt cx="1820862" cy="816795"/>
          </a:xfrm>
        </p:grpSpPr>
        <p:sp>
          <p:nvSpPr>
            <p:cNvPr id="25" name="Rounded Rectangle 16">
              <a:extLst>
                <a:ext uri="{FF2B5EF4-FFF2-40B4-BE49-F238E27FC236}">
                  <a16:creationId xmlns:a16="http://schemas.microsoft.com/office/drawing/2014/main" id="{129CC187-6F14-BB48-A3C0-8313DB22B0F8}"/>
                </a:ext>
              </a:extLst>
            </p:cNvPr>
            <p:cNvSpPr/>
            <p:nvPr/>
          </p:nvSpPr>
          <p:spPr bwMode="auto">
            <a:xfrm>
              <a:off x="5499233" y="6012309"/>
              <a:ext cx="1680155" cy="712615"/>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endParaRPr lang="en-US"/>
            </a:p>
          </p:txBody>
        </p:sp>
        <p:sp>
          <p:nvSpPr>
            <p:cNvPr id="26" name="Rounded Rectangle 4">
              <a:extLst>
                <a:ext uri="{FF2B5EF4-FFF2-40B4-BE49-F238E27FC236}">
                  <a16:creationId xmlns:a16="http://schemas.microsoft.com/office/drawing/2014/main" id="{AA264AD4-C5D3-814E-A5D8-1B71248CE6ED}"/>
                </a:ext>
              </a:extLst>
            </p:cNvPr>
            <p:cNvSpPr/>
            <p:nvPr/>
          </p:nvSpPr>
          <p:spPr bwMode="auto">
            <a:xfrm>
              <a:off x="5423104" y="5926700"/>
              <a:ext cx="1820862" cy="816795"/>
            </a:xfrm>
            <a:prstGeom prst="rect">
              <a:avLst/>
            </a:prstGeom>
            <a:noFill/>
            <a:ln>
              <a:noFill/>
            </a:ln>
            <a:effectLst/>
          </p:spPr>
          <p:txBody>
            <a:bodyPr lIns="51435" tIns="51435" rIns="51435" bIns="51435" spcCol="1270" anchor="ctr"/>
            <a:lstStyle/>
            <a:p>
              <a:pPr marL="0" marR="0" lvl="0" indent="0" algn="ctr" defTabSz="600075"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Calibri"/>
                  <a:ea typeface="+mn-ea"/>
                  <a:cs typeface="+mn-cs"/>
                </a:rPr>
                <a:t>Inverse models </a:t>
              </a:r>
            </a:p>
          </p:txBody>
        </p:sp>
      </p:grpSp>
      <p:sp>
        <p:nvSpPr>
          <p:cNvPr id="27" name="ZoneTexte 26">
            <a:extLst>
              <a:ext uri="{FF2B5EF4-FFF2-40B4-BE49-F238E27FC236}">
                <a16:creationId xmlns:a16="http://schemas.microsoft.com/office/drawing/2014/main" id="{E8F10206-63A4-CD45-AAC4-9F739D68563C}"/>
              </a:ext>
            </a:extLst>
          </p:cNvPr>
          <p:cNvSpPr txBox="1"/>
          <p:nvPr/>
        </p:nvSpPr>
        <p:spPr>
          <a:xfrm>
            <a:off x="2590478" y="594682"/>
            <a:ext cx="3604320" cy="30008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350" b="1" i="0" u="none" strike="noStrike" kern="0" cap="none" spc="0" normalizeH="0" baseline="0" noProof="0" dirty="0">
                <a:ln>
                  <a:noFill/>
                </a:ln>
                <a:solidFill>
                  <a:prstClr val="black"/>
                </a:solidFill>
                <a:effectLst/>
                <a:uLnTx/>
                <a:uFillTx/>
              </a:rPr>
              <a:t>Emission changes </a:t>
            </a:r>
            <a:r>
              <a:rPr kumimoji="0" lang="fr-FR" sz="1350" b="1" i="0" u="none" strike="noStrike" kern="0" cap="none" spc="0" normalizeH="0" baseline="0" noProof="0" dirty="0" err="1">
                <a:ln>
                  <a:noFill/>
                </a:ln>
                <a:solidFill>
                  <a:prstClr val="black"/>
                </a:solidFill>
                <a:effectLst/>
                <a:uLnTx/>
                <a:uFillTx/>
              </a:rPr>
              <a:t>between</a:t>
            </a:r>
            <a:r>
              <a:rPr kumimoji="0" lang="fr-FR" sz="1350" b="1" i="0" u="none" strike="noStrike" kern="0" cap="none" spc="0" normalizeH="0" baseline="0" noProof="0" dirty="0">
                <a:ln>
                  <a:noFill/>
                </a:ln>
                <a:solidFill>
                  <a:prstClr val="black"/>
                </a:solidFill>
                <a:effectLst/>
                <a:uLnTx/>
                <a:uFillTx/>
              </a:rPr>
              <a:t> 2000-2006 and 2017</a:t>
            </a:r>
          </a:p>
        </p:txBody>
      </p:sp>
      <p:sp>
        <p:nvSpPr>
          <p:cNvPr id="28" name="ZoneTexte 27">
            <a:extLst>
              <a:ext uri="{FF2B5EF4-FFF2-40B4-BE49-F238E27FC236}">
                <a16:creationId xmlns:a16="http://schemas.microsoft.com/office/drawing/2014/main" id="{BDA63D26-6ED0-7D49-9BBE-C7F9EC9DDA70}"/>
              </a:ext>
            </a:extLst>
          </p:cNvPr>
          <p:cNvSpPr txBox="1"/>
          <p:nvPr/>
        </p:nvSpPr>
        <p:spPr>
          <a:xfrm>
            <a:off x="0" y="3102331"/>
            <a:ext cx="1606530" cy="2308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900" b="0" i="1" u="none" strike="noStrike" kern="0" cap="none" spc="0" normalizeH="0" baseline="0" noProof="0" dirty="0" err="1">
                <a:ln>
                  <a:noFill/>
                </a:ln>
                <a:solidFill>
                  <a:prstClr val="black"/>
                </a:solidFill>
                <a:effectLst/>
                <a:uLnTx/>
                <a:uFillTx/>
              </a:rPr>
              <a:t>Error</a:t>
            </a:r>
            <a:r>
              <a:rPr kumimoji="0" lang="fr-FR" sz="900" b="0" i="1" u="none" strike="noStrike" kern="0" cap="none" spc="0" normalizeH="0" baseline="0" noProof="0" dirty="0">
                <a:ln>
                  <a:noFill/>
                </a:ln>
                <a:solidFill>
                  <a:prstClr val="black"/>
                </a:solidFill>
                <a:effectLst/>
                <a:uLnTx/>
                <a:uFillTx/>
              </a:rPr>
              <a:t> bar = </a:t>
            </a:r>
            <a:r>
              <a:rPr kumimoji="0" lang="fr-FR" sz="900" b="0" i="1" u="none" strike="noStrike" kern="0" cap="none" spc="0" normalizeH="0" baseline="0" noProof="0" dirty="0" err="1">
                <a:ln>
                  <a:noFill/>
                </a:ln>
                <a:solidFill>
                  <a:prstClr val="black"/>
                </a:solidFill>
                <a:effectLst/>
                <a:uLnTx/>
                <a:uFillTx/>
              </a:rPr>
              <a:t>min-max</a:t>
            </a:r>
            <a:r>
              <a:rPr kumimoji="0" lang="fr-FR" sz="900" b="0" i="1" u="none" strike="noStrike" kern="0" cap="none" spc="0" normalizeH="0" baseline="0" noProof="0" dirty="0">
                <a:ln>
                  <a:noFill/>
                </a:ln>
                <a:solidFill>
                  <a:prstClr val="black"/>
                </a:solidFill>
                <a:effectLst/>
                <a:uLnTx/>
                <a:uFillTx/>
              </a:rPr>
              <a:t> </a:t>
            </a:r>
            <a:r>
              <a:rPr kumimoji="0" lang="fr-FR" sz="900" b="0" i="1" u="none" strike="noStrike" kern="0" cap="none" spc="0" normalizeH="0" baseline="0" noProof="0" dirty="0" err="1">
                <a:ln>
                  <a:noFill/>
                </a:ln>
                <a:solidFill>
                  <a:prstClr val="black"/>
                </a:solidFill>
                <a:effectLst/>
                <a:uLnTx/>
                <a:uFillTx/>
              </a:rPr>
              <a:t>estimates</a:t>
            </a:r>
            <a:endParaRPr kumimoji="0" lang="fr-FR" sz="900" b="0" i="1" u="none" strike="noStrike" kern="0" cap="none" spc="0" normalizeH="0" baseline="0" noProof="0" dirty="0">
              <a:ln>
                <a:noFill/>
              </a:ln>
              <a:solidFill>
                <a:prstClr val="black"/>
              </a:solidFill>
              <a:effectLst/>
              <a:uLnTx/>
              <a:uFillTx/>
            </a:endParaRPr>
          </a:p>
        </p:txBody>
      </p:sp>
      <p:sp>
        <p:nvSpPr>
          <p:cNvPr id="30" name="Titre 1">
            <a:extLst>
              <a:ext uri="{FF2B5EF4-FFF2-40B4-BE49-F238E27FC236}">
                <a16:creationId xmlns:a16="http://schemas.microsoft.com/office/drawing/2014/main" id="{912625AD-93EF-2B48-ACCF-950899F5C87C}"/>
              </a:ext>
            </a:extLst>
          </p:cNvPr>
          <p:cNvSpPr txBox="1">
            <a:spLocks/>
          </p:cNvSpPr>
          <p:nvPr/>
        </p:nvSpPr>
        <p:spPr>
          <a:xfrm>
            <a:off x="1734092" y="-44947"/>
            <a:ext cx="5666400" cy="614947"/>
          </a:xfrm>
          <a:prstGeom prst="rect">
            <a:avLst/>
          </a:prstGeom>
        </p:spPr>
        <p:txBody>
          <a:bodyPr vert="horz" lIns="68580" tIns="34290" rIns="68580" bIns="34290" rtlCol="0" anchor="ctr">
            <a:normAutofit/>
          </a:bodyPr>
          <a:lstStyle>
            <a:lvl1pPr algn="l" defTabSz="457200" rtl="0" eaLnBrk="1" latinLnBrk="0" hangingPunct="1">
              <a:spcBef>
                <a:spcPct val="0"/>
              </a:spcBef>
              <a:buNone/>
              <a:defRPr sz="2400" b="0" kern="1200">
                <a:solidFill>
                  <a:srgbClr val="4C9BDB"/>
                </a:solidFill>
                <a:latin typeface="Calibri"/>
                <a:ea typeface="+mj-ea"/>
                <a:cs typeface="Calibri"/>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2400" b="0" i="0" u="none" strike="noStrike" kern="1200" cap="none" spc="0" normalizeH="0" baseline="0" noProof="0" dirty="0">
                <a:ln>
                  <a:noFill/>
                </a:ln>
                <a:solidFill>
                  <a:srgbClr val="4A7ABA"/>
                </a:solidFill>
                <a:effectLst/>
                <a:uLnTx/>
                <a:uFillTx/>
                <a:latin typeface="Calibri"/>
                <a:ea typeface="+mj-ea"/>
                <a:cs typeface="Calibri"/>
              </a:rPr>
              <a:t>Changes in </a:t>
            </a:r>
            <a:r>
              <a:rPr kumimoji="0" lang="fr-FR" sz="2400" b="0" i="0" u="none" strike="noStrike" kern="1200" cap="none" spc="0" normalizeH="0" baseline="0" noProof="0" dirty="0" err="1">
                <a:ln>
                  <a:noFill/>
                </a:ln>
                <a:solidFill>
                  <a:srgbClr val="4A7ABA"/>
                </a:solidFill>
                <a:effectLst/>
                <a:uLnTx/>
                <a:uFillTx/>
                <a:latin typeface="Calibri"/>
                <a:ea typeface="+mj-ea"/>
                <a:cs typeface="Calibri"/>
              </a:rPr>
              <a:t>Methane</a:t>
            </a:r>
            <a:r>
              <a:rPr kumimoji="0" lang="fr-FR" sz="2400" b="0" i="0" u="none" strike="noStrike" kern="1200" cap="none" spc="0" normalizeH="0" baseline="0" noProof="0" dirty="0">
                <a:ln>
                  <a:noFill/>
                </a:ln>
                <a:solidFill>
                  <a:srgbClr val="4A7ABA"/>
                </a:solidFill>
                <a:effectLst/>
                <a:uLnTx/>
                <a:uFillTx/>
                <a:latin typeface="Calibri"/>
                <a:ea typeface="+mj-ea"/>
                <a:cs typeface="Calibri"/>
              </a:rPr>
              <a:t> Sources</a:t>
            </a:r>
          </a:p>
        </p:txBody>
      </p:sp>
      <p:sp>
        <p:nvSpPr>
          <p:cNvPr id="31" name="Rectangle à coins arrondis 30">
            <a:extLst>
              <a:ext uri="{FF2B5EF4-FFF2-40B4-BE49-F238E27FC236}">
                <a16:creationId xmlns:a16="http://schemas.microsoft.com/office/drawing/2014/main" id="{673969D2-DA71-2448-AA51-3AC1AEF1BE11}"/>
              </a:ext>
            </a:extLst>
          </p:cNvPr>
          <p:cNvSpPr/>
          <p:nvPr/>
        </p:nvSpPr>
        <p:spPr>
          <a:xfrm>
            <a:off x="33479" y="853953"/>
            <a:ext cx="2120622" cy="200587"/>
          </a:xfrm>
          <a:prstGeom prst="roundRect">
            <a:avLst/>
          </a:prstGeom>
          <a:gradFill flip="none" rotWithShape="1">
            <a:gsLst>
              <a:gs pos="0">
                <a:sysClr val="windowText" lastClr="000000">
                  <a:tint val="50000"/>
                  <a:satMod val="300000"/>
                  <a:alpha val="0"/>
                </a:sysClr>
              </a:gs>
              <a:gs pos="35000">
                <a:sysClr val="windowText" lastClr="000000">
                  <a:tint val="37000"/>
                  <a:satMod val="300000"/>
                  <a:alpha val="0"/>
                </a:sysClr>
              </a:gs>
              <a:gs pos="100000">
                <a:sysClr val="windowText" lastClr="000000">
                  <a:tint val="15000"/>
                  <a:satMod val="350000"/>
                  <a:alpha val="0"/>
                </a:sysClr>
              </a:gs>
            </a:gsLst>
            <a:lin ang="16200000" scaled="1"/>
            <a:tileRect/>
          </a:gra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125" b="0" i="0" u="none" strike="noStrike" kern="0" cap="none" spc="0" normalizeH="0" baseline="0" noProof="0" dirty="0">
                <a:ln>
                  <a:noFill/>
                </a:ln>
                <a:solidFill>
                  <a:prstClr val="black"/>
                </a:solidFill>
                <a:effectLst/>
                <a:uLnTx/>
                <a:uFillTx/>
                <a:latin typeface="Calibri"/>
                <a:ea typeface="+mn-ea"/>
                <a:cs typeface="Calibri"/>
              </a:rPr>
              <a:t>Top-down, </a:t>
            </a:r>
            <a:r>
              <a:rPr kumimoji="0" lang="fr-FR" sz="1125" b="0" i="0" u="none" strike="noStrike" kern="0" cap="none" spc="0" normalizeH="0" baseline="0" noProof="0" dirty="0" err="1">
                <a:ln>
                  <a:noFill/>
                </a:ln>
                <a:solidFill>
                  <a:prstClr val="black"/>
                </a:solidFill>
                <a:effectLst/>
                <a:uLnTx/>
                <a:uFillTx/>
                <a:latin typeface="Calibri"/>
                <a:ea typeface="+mn-ea"/>
                <a:cs typeface="Calibri"/>
              </a:rPr>
              <a:t>left</a:t>
            </a:r>
            <a:r>
              <a:rPr kumimoji="0" lang="fr-FR" sz="1125" b="0" i="0" u="none" strike="noStrike" kern="0" cap="none" spc="0" normalizeH="0" baseline="0" noProof="0" dirty="0">
                <a:ln>
                  <a:noFill/>
                </a:ln>
                <a:solidFill>
                  <a:prstClr val="black"/>
                </a:solidFill>
                <a:effectLst/>
                <a:uLnTx/>
                <a:uFillTx/>
                <a:latin typeface="Calibri"/>
                <a:ea typeface="+mn-ea"/>
                <a:cs typeface="Calibri"/>
              </a:rPr>
              <a:t>; </a:t>
            </a:r>
            <a:r>
              <a:rPr kumimoji="0" lang="fr-FR" sz="1125" b="0" i="0" u="none" strike="noStrike" kern="0" cap="none" spc="0" normalizeH="0" baseline="0" noProof="0" dirty="0" err="1">
                <a:ln>
                  <a:noFill/>
                </a:ln>
                <a:solidFill>
                  <a:prstClr val="black"/>
                </a:solidFill>
                <a:effectLst/>
                <a:uLnTx/>
                <a:uFillTx/>
                <a:latin typeface="Calibri"/>
                <a:ea typeface="+mn-ea"/>
                <a:cs typeface="Calibri"/>
              </a:rPr>
              <a:t>Bottom</a:t>
            </a:r>
            <a:r>
              <a:rPr kumimoji="0" lang="fr-FR" sz="1125" b="0" i="0" u="none" strike="noStrike" kern="0" cap="none" spc="0" normalizeH="0" baseline="0" noProof="0" dirty="0">
                <a:ln>
                  <a:noFill/>
                </a:ln>
                <a:solidFill>
                  <a:prstClr val="black"/>
                </a:solidFill>
                <a:effectLst/>
                <a:uLnTx/>
                <a:uFillTx/>
                <a:latin typeface="Calibri"/>
                <a:ea typeface="+mn-ea"/>
                <a:cs typeface="Calibri"/>
              </a:rPr>
              <a:t>-up, right</a:t>
            </a:r>
          </a:p>
        </p:txBody>
      </p:sp>
      <p:sp>
        <p:nvSpPr>
          <p:cNvPr id="32" name="Rectangle 31">
            <a:extLst>
              <a:ext uri="{FF2B5EF4-FFF2-40B4-BE49-F238E27FC236}">
                <a16:creationId xmlns:a16="http://schemas.microsoft.com/office/drawing/2014/main" id="{6DF923D3-D547-5043-82B0-9D832E475851}"/>
              </a:ext>
            </a:extLst>
          </p:cNvPr>
          <p:cNvSpPr/>
          <p:nvPr/>
        </p:nvSpPr>
        <p:spPr>
          <a:xfrm>
            <a:off x="5270745" y="1111813"/>
            <a:ext cx="3748302" cy="3000821"/>
          </a:xfrm>
          <a:prstGeom prst="rect">
            <a:avLst/>
          </a:prstGeom>
        </p:spPr>
        <p:txBody>
          <a:bodyPr wrap="square">
            <a:spAutoFit/>
          </a:bodyPr>
          <a:lstStyle/>
          <a:p>
            <a:pPr marL="214313" marR="0" lvl="0" indent="-214313"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350" b="0" i="0" u="none" strike="noStrike" kern="0" cap="none" spc="0" normalizeH="0" baseline="0" noProof="0" dirty="0">
                <a:ln>
                  <a:noFill/>
                </a:ln>
                <a:solidFill>
                  <a:prstClr val="black"/>
                </a:solidFill>
                <a:effectLst/>
                <a:uLnTx/>
                <a:uFillTx/>
              </a:rPr>
              <a:t>Global </a:t>
            </a:r>
            <a:r>
              <a:rPr kumimoji="0" lang="fr-FR" sz="1350" b="0" i="0" u="none" strike="noStrike" kern="0" cap="none" spc="0" normalizeH="0" baseline="0" noProof="0" dirty="0" err="1">
                <a:ln>
                  <a:noFill/>
                </a:ln>
                <a:solidFill>
                  <a:prstClr val="black"/>
                </a:solidFill>
                <a:effectLst/>
                <a:uLnTx/>
                <a:uFillTx/>
              </a:rPr>
              <a:t>increase</a:t>
            </a:r>
            <a:r>
              <a:rPr kumimoji="0" lang="fr-FR" sz="1350" b="0" i="0" u="none" strike="noStrike" kern="0" cap="none" spc="0" normalizeH="0" baseline="0" noProof="0" dirty="0">
                <a:ln>
                  <a:noFill/>
                </a:ln>
                <a:solidFill>
                  <a:prstClr val="black"/>
                </a:solidFill>
                <a:effectLst/>
                <a:uLnTx/>
                <a:uFillTx/>
              </a:rPr>
              <a:t> </a:t>
            </a:r>
            <a:r>
              <a:rPr kumimoji="0" lang="fr-FR" sz="1350" b="0" i="0" u="none" strike="noStrike" kern="0" cap="none" spc="0" normalizeH="0" baseline="0" noProof="0" dirty="0" err="1">
                <a:ln>
                  <a:noFill/>
                </a:ln>
                <a:solidFill>
                  <a:prstClr val="black"/>
                </a:solidFill>
                <a:effectLst/>
                <a:uLnTx/>
                <a:uFillTx/>
              </a:rPr>
              <a:t>mainly</a:t>
            </a:r>
            <a:r>
              <a:rPr kumimoji="0" lang="fr-FR" sz="1350" b="0" i="0" u="none" strike="noStrike" kern="0" cap="none" spc="0" normalizeH="0" baseline="0" noProof="0" dirty="0">
                <a:ln>
                  <a:noFill/>
                </a:ln>
                <a:solidFill>
                  <a:prstClr val="black"/>
                </a:solidFill>
                <a:effectLst/>
                <a:uLnTx/>
                <a:uFillTx/>
              </a:rPr>
              <a:t> </a:t>
            </a:r>
            <a:r>
              <a:rPr kumimoji="0" lang="fr-FR" sz="1350" b="0" i="0" u="none" strike="noStrike" kern="0" cap="none" spc="0" normalizeH="0" baseline="0" noProof="0" dirty="0" err="1">
                <a:ln>
                  <a:noFill/>
                </a:ln>
                <a:solidFill>
                  <a:prstClr val="black"/>
                </a:solidFill>
                <a:effectLst/>
                <a:uLnTx/>
                <a:uFillTx/>
              </a:rPr>
              <a:t>from</a:t>
            </a:r>
            <a:r>
              <a:rPr kumimoji="0" lang="fr-FR" sz="1350" b="0" i="0" u="none" strike="noStrike" kern="0" cap="none" spc="0" normalizeH="0" baseline="0" noProof="0" dirty="0">
                <a:ln>
                  <a:noFill/>
                </a:ln>
                <a:solidFill>
                  <a:prstClr val="black"/>
                </a:solidFill>
                <a:effectLst/>
                <a:uLnTx/>
                <a:uFillTx/>
              </a:rPr>
              <a:t> </a:t>
            </a:r>
            <a:r>
              <a:rPr kumimoji="0" lang="fr-FR" sz="1350" b="0" i="0" u="none" strike="noStrike" kern="0" cap="none" spc="0" normalizeH="0" baseline="0" noProof="0" dirty="0" err="1">
                <a:ln>
                  <a:noFill/>
                </a:ln>
                <a:solidFill>
                  <a:prstClr val="black"/>
                </a:solidFill>
                <a:effectLst/>
                <a:uLnTx/>
                <a:uFillTx/>
              </a:rPr>
              <a:t>anthropogenic</a:t>
            </a:r>
            <a:r>
              <a:rPr kumimoji="0" lang="fr-FR" sz="1350" b="0" i="0" u="none" strike="noStrike" kern="0" cap="none" spc="0" normalizeH="0" baseline="0" noProof="0" dirty="0">
                <a:ln>
                  <a:noFill/>
                </a:ln>
                <a:solidFill>
                  <a:prstClr val="black"/>
                </a:solidFill>
                <a:effectLst/>
                <a:uLnTx/>
                <a:uFillTx/>
              </a:rPr>
              <a:t> sources </a:t>
            </a:r>
            <a:r>
              <a:rPr kumimoji="0" lang="fr-FR" sz="1350" b="0" i="0" u="none" strike="noStrike" kern="0" cap="none" spc="0" normalizeH="0" baseline="0" noProof="0" dirty="0" err="1">
                <a:ln>
                  <a:noFill/>
                </a:ln>
                <a:solidFill>
                  <a:prstClr val="black"/>
                </a:solidFill>
                <a:effectLst/>
                <a:uLnTx/>
                <a:uFillTx/>
              </a:rPr>
              <a:t>equally</a:t>
            </a:r>
            <a:r>
              <a:rPr kumimoji="0" lang="fr-FR" sz="1350" b="0" i="0" u="none" strike="noStrike" kern="0" cap="none" spc="0" normalizeH="0" baseline="0" noProof="0" dirty="0">
                <a:ln>
                  <a:noFill/>
                </a:ln>
                <a:solidFill>
                  <a:prstClr val="black"/>
                </a:solidFill>
                <a:effectLst/>
                <a:uLnTx/>
                <a:uFillTx/>
              </a:rPr>
              <a:t> </a:t>
            </a:r>
            <a:r>
              <a:rPr kumimoji="0" lang="fr-FR" sz="1350" b="0" i="0" u="none" strike="noStrike" kern="0" cap="none" spc="0" normalizeH="0" baseline="0" noProof="0" dirty="0" err="1">
                <a:ln>
                  <a:noFill/>
                </a:ln>
                <a:solidFill>
                  <a:prstClr val="black"/>
                </a:solidFill>
                <a:effectLst/>
                <a:uLnTx/>
                <a:uFillTx/>
              </a:rPr>
              <a:t>between</a:t>
            </a:r>
            <a:r>
              <a:rPr kumimoji="0" lang="fr-FR" sz="1350" b="0" i="0" u="none" strike="noStrike" kern="0" cap="none" spc="0" normalizeH="0" baseline="0" noProof="0" dirty="0">
                <a:ln>
                  <a:noFill/>
                </a:ln>
                <a:solidFill>
                  <a:prstClr val="black"/>
                </a:solidFill>
                <a:effectLst/>
                <a:uLnTx/>
                <a:uFillTx/>
              </a:rPr>
              <a:t> Agriculture and </a:t>
            </a:r>
            <a:r>
              <a:rPr kumimoji="0" lang="fr-FR" sz="1350" b="0" i="0" u="none" strike="noStrike" kern="0" cap="none" spc="0" normalizeH="0" baseline="0" noProof="0" dirty="0" err="1">
                <a:ln>
                  <a:noFill/>
                </a:ln>
                <a:solidFill>
                  <a:prstClr val="black"/>
                </a:solidFill>
                <a:effectLst/>
                <a:uLnTx/>
                <a:uFillTx/>
              </a:rPr>
              <a:t>Waste</a:t>
            </a:r>
            <a:r>
              <a:rPr kumimoji="0" lang="fr-FR" sz="1350" b="0" i="0" u="none" strike="noStrike" kern="0" cap="none" spc="0" normalizeH="0" baseline="0" noProof="0" dirty="0">
                <a:ln>
                  <a:noFill/>
                </a:ln>
                <a:solidFill>
                  <a:prstClr val="black"/>
                </a:solidFill>
                <a:effectLst/>
                <a:uLnTx/>
                <a:uFillTx/>
              </a:rPr>
              <a:t> and </a:t>
            </a:r>
            <a:r>
              <a:rPr kumimoji="0" lang="fr-FR" sz="1350" b="0" i="0" u="none" strike="noStrike" kern="0" cap="none" spc="0" normalizeH="0" baseline="0" noProof="0" dirty="0" err="1">
                <a:ln>
                  <a:noFill/>
                </a:ln>
                <a:solidFill>
                  <a:prstClr val="black"/>
                </a:solidFill>
                <a:effectLst/>
                <a:uLnTx/>
                <a:uFillTx/>
              </a:rPr>
              <a:t>Fossil</a:t>
            </a:r>
            <a:r>
              <a:rPr kumimoji="0" lang="fr-FR" sz="1350" b="0" i="0" u="none" strike="noStrike" kern="0" cap="none" spc="0" normalizeH="0" baseline="0" noProof="0" dirty="0">
                <a:ln>
                  <a:noFill/>
                </a:ln>
                <a:solidFill>
                  <a:prstClr val="black"/>
                </a:solidFill>
                <a:effectLst/>
                <a:uLnTx/>
                <a:uFillTx/>
              </a:rPr>
              <a:t> Fuel </a:t>
            </a:r>
          </a:p>
          <a:p>
            <a:pPr marL="214313" marR="0" lvl="0" indent="-214313"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350" b="0" i="0" u="none" strike="noStrike" kern="0" cap="none" spc="0" normalizeH="0" baseline="0" noProof="0" dirty="0">
              <a:ln>
                <a:noFill/>
              </a:ln>
              <a:solidFill>
                <a:prstClr val="black"/>
              </a:solidFill>
              <a:effectLst/>
              <a:uLnTx/>
              <a:uFillTx/>
            </a:endParaRPr>
          </a:p>
          <a:p>
            <a:pPr marL="214313" lvl="0" indent="-214313" defTabSz="914400">
              <a:buFont typeface="Arial" panose="020B0604020202020204" pitchFamily="34" charset="0"/>
              <a:buChar char="•"/>
              <a:defRPr/>
            </a:pPr>
            <a:r>
              <a:rPr lang="fr-FR" sz="1350" kern="0" dirty="0" err="1">
                <a:solidFill>
                  <a:srgbClr val="000000"/>
                </a:solidFill>
                <a:latin typeface="Open Sans"/>
                <a:cs typeface="Open Sans"/>
              </a:rPr>
              <a:t>Fossil</a:t>
            </a:r>
            <a:r>
              <a:rPr lang="fr-FR" sz="1350" kern="0" dirty="0">
                <a:solidFill>
                  <a:srgbClr val="000000"/>
                </a:solidFill>
                <a:latin typeface="Open Sans"/>
                <a:cs typeface="Open Sans"/>
              </a:rPr>
              <a:t> Fuel </a:t>
            </a:r>
            <a:r>
              <a:rPr lang="fr-FR" sz="1350" kern="0" dirty="0" err="1">
                <a:solidFill>
                  <a:srgbClr val="000000"/>
                </a:solidFill>
                <a:latin typeface="Open Sans"/>
                <a:cs typeface="Open Sans"/>
              </a:rPr>
              <a:t>emissions</a:t>
            </a:r>
            <a:r>
              <a:rPr lang="fr-FR" sz="1350" kern="0" dirty="0">
                <a:solidFill>
                  <a:srgbClr val="000000"/>
                </a:solidFill>
                <a:latin typeface="Open Sans"/>
                <a:cs typeface="Open Sans"/>
              </a:rPr>
              <a:t> </a:t>
            </a:r>
            <a:r>
              <a:rPr lang="fr-FR" sz="1350" kern="0" dirty="0" err="1">
                <a:solidFill>
                  <a:srgbClr val="000000"/>
                </a:solidFill>
                <a:latin typeface="Open Sans"/>
                <a:cs typeface="Open Sans"/>
              </a:rPr>
              <a:t>increased</a:t>
            </a:r>
            <a:r>
              <a:rPr lang="fr-FR" sz="1350" kern="0" dirty="0">
                <a:solidFill>
                  <a:srgbClr val="000000"/>
                </a:solidFill>
                <a:latin typeface="Open Sans"/>
                <a:cs typeface="Open Sans"/>
              </a:rPr>
              <a:t> in China, </a:t>
            </a:r>
            <a:r>
              <a:rPr lang="fr-FR" sz="1350" kern="0" dirty="0" err="1">
                <a:solidFill>
                  <a:srgbClr val="000000"/>
                </a:solidFill>
                <a:latin typeface="Open Sans"/>
                <a:cs typeface="Open Sans"/>
              </a:rPr>
              <a:t>North</a:t>
            </a:r>
            <a:r>
              <a:rPr lang="fr-FR" sz="1350" kern="0" dirty="0">
                <a:solidFill>
                  <a:srgbClr val="000000"/>
                </a:solidFill>
                <a:latin typeface="Open Sans"/>
                <a:cs typeface="Open Sans"/>
              </a:rPr>
              <a:t> </a:t>
            </a:r>
            <a:r>
              <a:rPr lang="fr-FR" sz="1350" kern="0" dirty="0" err="1">
                <a:solidFill>
                  <a:srgbClr val="000000"/>
                </a:solidFill>
                <a:latin typeface="Open Sans"/>
                <a:cs typeface="Open Sans"/>
              </a:rPr>
              <a:t>America</a:t>
            </a:r>
            <a:r>
              <a:rPr lang="fr-FR" sz="1350" kern="0" dirty="0">
                <a:solidFill>
                  <a:srgbClr val="000000"/>
                </a:solidFill>
                <a:latin typeface="Open Sans"/>
                <a:cs typeface="Open Sans"/>
              </a:rPr>
              <a:t> (USA), </a:t>
            </a:r>
            <a:r>
              <a:rPr lang="fr-FR" sz="1350" kern="0" dirty="0" err="1">
                <a:solidFill>
                  <a:srgbClr val="000000"/>
                </a:solidFill>
                <a:latin typeface="Open Sans"/>
                <a:cs typeface="Open Sans"/>
              </a:rPr>
              <a:t>Africa</a:t>
            </a:r>
            <a:r>
              <a:rPr lang="fr-FR" sz="1350" kern="0" dirty="0">
                <a:solidFill>
                  <a:srgbClr val="000000"/>
                </a:solidFill>
                <a:latin typeface="Open Sans"/>
                <a:cs typeface="Open Sans"/>
              </a:rPr>
              <a:t>, and Asia</a:t>
            </a:r>
          </a:p>
          <a:p>
            <a:pPr marL="214313" lvl="0" indent="-214313" defTabSz="914400">
              <a:buFont typeface="Arial" panose="020B0604020202020204" pitchFamily="34" charset="0"/>
              <a:buChar char="•"/>
              <a:defRPr/>
            </a:pPr>
            <a:endParaRPr lang="fr-FR" sz="1350" kern="0" dirty="0">
              <a:solidFill>
                <a:srgbClr val="000000"/>
              </a:solidFill>
              <a:latin typeface="Open Sans"/>
              <a:cs typeface="Open Sans"/>
            </a:endParaRPr>
          </a:p>
          <a:p>
            <a:pPr marL="214313" lvl="0" indent="-214313" defTabSz="914400">
              <a:buFont typeface="Arial" panose="020B0604020202020204" pitchFamily="34" charset="0"/>
              <a:buChar char="•"/>
              <a:defRPr/>
            </a:pPr>
            <a:r>
              <a:rPr lang="fr-FR" sz="1350" kern="0" dirty="0">
                <a:solidFill>
                  <a:srgbClr val="000000"/>
                </a:solidFill>
                <a:latin typeface="Open Sans"/>
                <a:cs typeface="Open Sans"/>
              </a:rPr>
              <a:t>Agriculture and </a:t>
            </a:r>
            <a:r>
              <a:rPr lang="fr-FR" sz="1350" kern="0" dirty="0" err="1">
                <a:solidFill>
                  <a:srgbClr val="000000"/>
                </a:solidFill>
                <a:latin typeface="Open Sans"/>
                <a:cs typeface="Open Sans"/>
              </a:rPr>
              <a:t>Waste</a:t>
            </a:r>
            <a:r>
              <a:rPr lang="fr-FR" sz="1350" kern="0" dirty="0">
                <a:solidFill>
                  <a:srgbClr val="000000"/>
                </a:solidFill>
                <a:latin typeface="Open Sans"/>
                <a:cs typeface="Open Sans"/>
              </a:rPr>
              <a:t> </a:t>
            </a:r>
            <a:r>
              <a:rPr lang="fr-FR" sz="1350" kern="0" dirty="0" err="1">
                <a:solidFill>
                  <a:srgbClr val="000000"/>
                </a:solidFill>
                <a:latin typeface="Open Sans"/>
                <a:cs typeface="Open Sans"/>
              </a:rPr>
              <a:t>emissions</a:t>
            </a:r>
            <a:r>
              <a:rPr lang="fr-FR" sz="1350" kern="0" dirty="0">
                <a:solidFill>
                  <a:srgbClr val="000000"/>
                </a:solidFill>
                <a:latin typeface="Open Sans"/>
                <a:cs typeface="Open Sans"/>
              </a:rPr>
              <a:t> </a:t>
            </a:r>
            <a:r>
              <a:rPr lang="fr-FR" sz="1350" kern="0" dirty="0" err="1">
                <a:solidFill>
                  <a:srgbClr val="000000"/>
                </a:solidFill>
                <a:latin typeface="Open Sans"/>
                <a:cs typeface="Open Sans"/>
              </a:rPr>
              <a:t>increased</a:t>
            </a:r>
            <a:r>
              <a:rPr lang="fr-FR" sz="1350" kern="0" dirty="0">
                <a:solidFill>
                  <a:srgbClr val="000000"/>
                </a:solidFill>
                <a:latin typeface="Open Sans"/>
                <a:cs typeface="Open Sans"/>
              </a:rPr>
              <a:t> </a:t>
            </a:r>
            <a:r>
              <a:rPr lang="fr-FR" sz="1350" kern="0" dirty="0" err="1">
                <a:solidFill>
                  <a:srgbClr val="000000"/>
                </a:solidFill>
                <a:latin typeface="Open Sans"/>
                <a:cs typeface="Open Sans"/>
              </a:rPr>
              <a:t>mostly</a:t>
            </a:r>
            <a:r>
              <a:rPr lang="fr-FR" sz="1350" kern="0" dirty="0">
                <a:solidFill>
                  <a:srgbClr val="000000"/>
                </a:solidFill>
                <a:latin typeface="Open Sans"/>
                <a:cs typeface="Open Sans"/>
              </a:rPr>
              <a:t> in </a:t>
            </a:r>
            <a:r>
              <a:rPr lang="fr-FR" sz="1350" kern="0" dirty="0" err="1">
                <a:solidFill>
                  <a:srgbClr val="000000"/>
                </a:solidFill>
                <a:latin typeface="Open Sans"/>
                <a:cs typeface="Open Sans"/>
              </a:rPr>
              <a:t>Africa</a:t>
            </a:r>
            <a:r>
              <a:rPr lang="fr-FR" sz="1350" kern="0" dirty="0">
                <a:solidFill>
                  <a:srgbClr val="000000"/>
                </a:solidFill>
                <a:latin typeface="Open Sans"/>
                <a:cs typeface="Open Sans"/>
              </a:rPr>
              <a:t>, </a:t>
            </a:r>
            <a:r>
              <a:rPr lang="fr-FR" sz="1350" kern="0" dirty="0" err="1">
                <a:solidFill>
                  <a:srgbClr val="000000"/>
                </a:solidFill>
                <a:latin typeface="Open Sans"/>
                <a:cs typeface="Open Sans"/>
              </a:rPr>
              <a:t>Southern</a:t>
            </a:r>
            <a:r>
              <a:rPr lang="fr-FR" sz="1350" kern="0" dirty="0">
                <a:solidFill>
                  <a:srgbClr val="000000"/>
                </a:solidFill>
                <a:latin typeface="Open Sans"/>
                <a:cs typeface="Open Sans"/>
              </a:rPr>
              <a:t> Asia and South </a:t>
            </a:r>
            <a:r>
              <a:rPr lang="fr-FR" sz="1350" kern="0" dirty="0" err="1">
                <a:solidFill>
                  <a:srgbClr val="000000"/>
                </a:solidFill>
                <a:latin typeface="Open Sans"/>
                <a:cs typeface="Open Sans"/>
              </a:rPr>
              <a:t>America</a:t>
            </a:r>
            <a:endParaRPr lang="fr-FR" sz="1350" kern="0" dirty="0">
              <a:solidFill>
                <a:srgbClr val="000000"/>
              </a:solidFill>
              <a:latin typeface="Open Sans"/>
              <a:cs typeface="Open Sans"/>
            </a:endParaRPr>
          </a:p>
          <a:p>
            <a:pPr marL="214313" lvl="0" indent="-214313" defTabSz="914400">
              <a:buFont typeface="Arial" panose="020B0604020202020204" pitchFamily="34" charset="0"/>
              <a:buChar char="•"/>
              <a:defRPr/>
            </a:pPr>
            <a:endParaRPr lang="fr-FR" sz="1350" kern="0" dirty="0">
              <a:solidFill>
                <a:srgbClr val="000000"/>
              </a:solidFill>
              <a:latin typeface="Open Sans"/>
              <a:cs typeface="Open Sans"/>
            </a:endParaRPr>
          </a:p>
          <a:p>
            <a:pPr marL="214313" lvl="0" indent="-214313" defTabSz="914400">
              <a:buFont typeface="Arial" panose="020B0604020202020204" pitchFamily="34" charset="0"/>
              <a:buChar char="•"/>
              <a:defRPr/>
            </a:pPr>
            <a:r>
              <a:rPr lang="fr-FR" sz="1350" kern="0" dirty="0">
                <a:solidFill>
                  <a:srgbClr val="000000"/>
                </a:solidFill>
                <a:latin typeface="Open Sans"/>
                <a:cs typeface="Open Sans"/>
              </a:rPr>
              <a:t>Emissions </a:t>
            </a:r>
            <a:r>
              <a:rPr lang="fr-FR" sz="1350" kern="0" dirty="0" err="1">
                <a:solidFill>
                  <a:srgbClr val="000000"/>
                </a:solidFill>
                <a:latin typeface="Open Sans"/>
                <a:cs typeface="Open Sans"/>
              </a:rPr>
              <a:t>decreased</a:t>
            </a:r>
            <a:r>
              <a:rPr lang="fr-FR" sz="1350" kern="0" dirty="0">
                <a:solidFill>
                  <a:srgbClr val="000000"/>
                </a:solidFill>
                <a:latin typeface="Open Sans"/>
                <a:cs typeface="Open Sans"/>
              </a:rPr>
              <a:t> in Europe </a:t>
            </a:r>
            <a:r>
              <a:rPr lang="fr-FR" sz="1350" kern="0" dirty="0" err="1">
                <a:solidFill>
                  <a:srgbClr val="000000"/>
                </a:solidFill>
                <a:latin typeface="Open Sans"/>
                <a:cs typeface="Open Sans"/>
              </a:rPr>
              <a:t>from</a:t>
            </a:r>
            <a:r>
              <a:rPr lang="fr-FR" sz="1350" kern="0" dirty="0">
                <a:solidFill>
                  <a:srgbClr val="000000"/>
                </a:solidFill>
                <a:latin typeface="Open Sans"/>
                <a:cs typeface="Open Sans"/>
              </a:rPr>
              <a:t> </a:t>
            </a:r>
            <a:r>
              <a:rPr lang="fr-FR" sz="1350" kern="0" dirty="0" err="1">
                <a:solidFill>
                  <a:srgbClr val="000000"/>
                </a:solidFill>
                <a:latin typeface="Open Sans"/>
                <a:cs typeface="Open Sans"/>
              </a:rPr>
              <a:t>both</a:t>
            </a:r>
            <a:r>
              <a:rPr lang="fr-FR" sz="1350" kern="0" dirty="0">
                <a:solidFill>
                  <a:srgbClr val="000000"/>
                </a:solidFill>
                <a:latin typeface="Open Sans"/>
                <a:cs typeface="Open Sans"/>
              </a:rPr>
              <a:t> </a:t>
            </a:r>
            <a:r>
              <a:rPr lang="fr-FR" sz="1350" kern="0" dirty="0" err="1">
                <a:solidFill>
                  <a:srgbClr val="000000"/>
                </a:solidFill>
                <a:latin typeface="Open Sans"/>
                <a:cs typeface="Open Sans"/>
              </a:rPr>
              <a:t>Fossil</a:t>
            </a:r>
            <a:r>
              <a:rPr lang="fr-FR" sz="1350" kern="0" dirty="0">
                <a:solidFill>
                  <a:srgbClr val="000000"/>
                </a:solidFill>
                <a:latin typeface="Open Sans"/>
                <a:cs typeface="Open Sans"/>
              </a:rPr>
              <a:t> Fuel and Agriculture and </a:t>
            </a:r>
            <a:r>
              <a:rPr lang="fr-FR" sz="1350" kern="0" dirty="0" err="1">
                <a:solidFill>
                  <a:srgbClr val="000000"/>
                </a:solidFill>
                <a:latin typeface="Open Sans"/>
                <a:cs typeface="Open Sans"/>
              </a:rPr>
              <a:t>Waste</a:t>
            </a:r>
            <a:r>
              <a:rPr lang="fr-FR" sz="1350" kern="0" dirty="0">
                <a:solidFill>
                  <a:srgbClr val="000000"/>
                </a:solidFill>
                <a:latin typeface="Open Sans"/>
                <a:cs typeface="Open Sans"/>
              </a:rPr>
              <a:t> sources</a:t>
            </a:r>
          </a:p>
          <a:p>
            <a:pPr marL="214313" marR="0" lvl="0" indent="-214313"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350" b="0" i="0" u="none" strike="noStrike" kern="0" cap="none" spc="0" normalizeH="0" baseline="0" noProof="0" dirty="0">
              <a:ln>
                <a:noFill/>
              </a:ln>
              <a:solidFill>
                <a:prstClr val="black"/>
              </a:solidFill>
              <a:effectLst/>
              <a:uLnTx/>
              <a:uFillTx/>
            </a:endParaRPr>
          </a:p>
        </p:txBody>
      </p:sp>
      <p:grpSp>
        <p:nvGrpSpPr>
          <p:cNvPr id="33" name="Grouper 26">
            <a:extLst>
              <a:ext uri="{FF2B5EF4-FFF2-40B4-BE49-F238E27FC236}">
                <a16:creationId xmlns:a16="http://schemas.microsoft.com/office/drawing/2014/main" id="{0B65D886-F662-C94C-AE09-954ACB7FA2AA}"/>
              </a:ext>
            </a:extLst>
          </p:cNvPr>
          <p:cNvGrpSpPr/>
          <p:nvPr/>
        </p:nvGrpSpPr>
        <p:grpSpPr>
          <a:xfrm>
            <a:off x="3884469" y="4532176"/>
            <a:ext cx="1365647" cy="612596"/>
            <a:chOff x="1814348" y="6796354"/>
            <a:chExt cx="1820862" cy="816795"/>
          </a:xfrm>
        </p:grpSpPr>
        <p:sp>
          <p:nvSpPr>
            <p:cNvPr id="34" name="Rounded Rectangle 10">
              <a:extLst>
                <a:ext uri="{FF2B5EF4-FFF2-40B4-BE49-F238E27FC236}">
                  <a16:creationId xmlns:a16="http://schemas.microsoft.com/office/drawing/2014/main" id="{8E274146-470B-A14D-A33B-2A3886C29D05}"/>
                </a:ext>
              </a:extLst>
            </p:cNvPr>
            <p:cNvSpPr/>
            <p:nvPr/>
          </p:nvSpPr>
          <p:spPr bwMode="auto">
            <a:xfrm>
              <a:off x="1898411" y="6858000"/>
              <a:ext cx="1669601" cy="673749"/>
            </a:xfrm>
            <a:prstGeom prst="roundRect">
              <a:avLst/>
            </a:prstGeom>
            <a:solidFill>
              <a:srgbClr val="79CB74"/>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endParaRPr lang="en-US"/>
            </a:p>
          </p:txBody>
        </p:sp>
        <p:sp>
          <p:nvSpPr>
            <p:cNvPr id="35" name="Rounded Rectangle 4">
              <a:extLst>
                <a:ext uri="{FF2B5EF4-FFF2-40B4-BE49-F238E27FC236}">
                  <a16:creationId xmlns:a16="http://schemas.microsoft.com/office/drawing/2014/main" id="{639B384B-1EB7-FC45-B6C1-E764108E468A}"/>
                </a:ext>
              </a:extLst>
            </p:cNvPr>
            <p:cNvSpPr/>
            <p:nvPr/>
          </p:nvSpPr>
          <p:spPr bwMode="auto">
            <a:xfrm>
              <a:off x="1814348" y="6796354"/>
              <a:ext cx="1820862" cy="816795"/>
            </a:xfrm>
            <a:prstGeom prst="rect">
              <a:avLst/>
            </a:prstGeom>
            <a:noFill/>
            <a:ln>
              <a:noFill/>
            </a:ln>
            <a:effectLst/>
          </p:spPr>
          <p:txBody>
            <a:bodyPr lIns="51435" tIns="51435" rIns="51435" bIns="51435" spcCol="1270" anchor="ctr"/>
            <a:lstStyle/>
            <a:p>
              <a:pPr marL="0" marR="0" lvl="0" indent="0" algn="ctr" defTabSz="600075" eaLnBrk="1" fontAlgn="auto" latinLnBrk="0" hangingPunct="1">
                <a:lnSpc>
                  <a:spcPct val="90000"/>
                </a:lnSpc>
                <a:spcBef>
                  <a:spcPts val="0"/>
                </a:spcBef>
                <a:spcAft>
                  <a:spcPct val="3500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Calibri"/>
                  <a:ea typeface="+mn-ea"/>
                  <a:cs typeface="+mn-cs"/>
                </a:rPr>
                <a:t>Biogeochemistry models &amp; data-driven methods</a:t>
              </a:r>
              <a:endParaRPr kumimoji="0" lang="fr-FR" sz="1200" b="0" i="0" u="none" strike="noStrike" kern="0" cap="none" spc="0" normalizeH="0" baseline="0" noProof="0" dirty="0">
                <a:ln>
                  <a:noFill/>
                </a:ln>
                <a:solidFill>
                  <a:prstClr val="white"/>
                </a:solidFill>
                <a:effectLst/>
                <a:uLnTx/>
                <a:uFillTx/>
                <a:latin typeface="Calibri"/>
                <a:ea typeface="+mn-ea"/>
                <a:cs typeface="+mn-cs"/>
              </a:endParaRPr>
            </a:p>
          </p:txBody>
        </p:sp>
        <p:sp>
          <p:nvSpPr>
            <p:cNvPr id="36" name="ZoneTexte 35">
              <a:extLst>
                <a:ext uri="{FF2B5EF4-FFF2-40B4-BE49-F238E27FC236}">
                  <a16:creationId xmlns:a16="http://schemas.microsoft.com/office/drawing/2014/main" id="{DC784DCD-58DD-624C-AD40-6A1D371E85B5}"/>
                </a:ext>
              </a:extLst>
            </p:cNvPr>
            <p:cNvSpPr txBox="1"/>
            <p:nvPr/>
          </p:nvSpPr>
          <p:spPr>
            <a:xfrm>
              <a:off x="2211631" y="6870327"/>
              <a:ext cx="246308"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dirty="0">
                <a:ln>
                  <a:noFill/>
                </a:ln>
                <a:solidFill>
                  <a:prstClr val="black"/>
                </a:solidFill>
                <a:effectLst/>
                <a:uLnTx/>
                <a:uFillTx/>
              </a:endParaRPr>
            </a:p>
          </p:txBody>
        </p:sp>
      </p:grpSp>
      <p:grpSp>
        <p:nvGrpSpPr>
          <p:cNvPr id="37" name="Grouper 30">
            <a:extLst>
              <a:ext uri="{FF2B5EF4-FFF2-40B4-BE49-F238E27FC236}">
                <a16:creationId xmlns:a16="http://schemas.microsoft.com/office/drawing/2014/main" id="{91CDE36B-3B20-A643-9F5E-806330067AAC}"/>
              </a:ext>
            </a:extLst>
          </p:cNvPr>
          <p:cNvGrpSpPr/>
          <p:nvPr/>
        </p:nvGrpSpPr>
        <p:grpSpPr>
          <a:xfrm>
            <a:off x="2585025" y="4586034"/>
            <a:ext cx="1252201" cy="504880"/>
            <a:chOff x="1922700" y="860741"/>
            <a:chExt cx="1669601" cy="673173"/>
          </a:xfrm>
        </p:grpSpPr>
        <p:sp>
          <p:nvSpPr>
            <p:cNvPr id="38" name="Rounded Rectangle 13">
              <a:extLst>
                <a:ext uri="{FF2B5EF4-FFF2-40B4-BE49-F238E27FC236}">
                  <a16:creationId xmlns:a16="http://schemas.microsoft.com/office/drawing/2014/main" id="{5E154054-D9A4-6D4B-9798-FE8C51D87BB3}"/>
                </a:ext>
              </a:extLst>
            </p:cNvPr>
            <p:cNvSpPr/>
            <p:nvPr/>
          </p:nvSpPr>
          <p:spPr bwMode="auto">
            <a:xfrm>
              <a:off x="1922700" y="860741"/>
              <a:ext cx="1669601" cy="673173"/>
            </a:xfrm>
            <a:prstGeom prst="roundRect">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dirty="0">
                <a:ln>
                  <a:noFill/>
                </a:ln>
                <a:solidFill>
                  <a:prstClr val="white"/>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462800EF-1DFF-B747-B9CF-73BE409C1C3A}"/>
                </a:ext>
              </a:extLst>
            </p:cNvPr>
            <p:cNvSpPr/>
            <p:nvPr/>
          </p:nvSpPr>
          <p:spPr>
            <a:xfrm>
              <a:off x="1978856" y="872593"/>
              <a:ext cx="1573202" cy="61555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prstClr val="white"/>
                  </a:solidFill>
                  <a:effectLst/>
                  <a:uLnTx/>
                  <a:uFillTx/>
                </a:rPr>
                <a:t>Emission inventories</a:t>
              </a:r>
            </a:p>
          </p:txBody>
        </p:sp>
      </p:grpSp>
    </p:spTree>
    <p:extLst>
      <p:ext uri="{BB962C8B-B14F-4D97-AF65-F5344CB8AC3E}">
        <p14:creationId xmlns:p14="http://schemas.microsoft.com/office/powerpoint/2010/main" val="3647325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E3E53C8-F2BB-2943-8B6F-E1B97B748E8C}"/>
              </a:ext>
            </a:extLst>
          </p:cNvPr>
          <p:cNvSpPr>
            <a:spLocks noGrp="1"/>
          </p:cNvSpPr>
          <p:nvPr>
            <p:ph type="title"/>
          </p:nvPr>
        </p:nvSpPr>
        <p:spPr>
          <a:xfrm>
            <a:off x="1512606" y="89729"/>
            <a:ext cx="6518646" cy="380137"/>
          </a:xfrm>
        </p:spPr>
        <p:txBody>
          <a:bodyPr>
            <a:noAutofit/>
          </a:bodyPr>
          <a:lstStyle/>
          <a:p>
            <a:r>
              <a:rPr lang="en-GB" sz="2000" b="0" dirty="0">
                <a:solidFill>
                  <a:srgbClr val="4A7ABA"/>
                </a:solidFill>
                <a:ea typeface="ＭＳ Ｐゴシック" charset="0"/>
              </a:rPr>
              <a:t>Contributors:</a:t>
            </a:r>
            <a:r>
              <a:rPr lang="en-GB" sz="2000" b="0" dirty="0">
                <a:ea typeface="ＭＳ Ｐゴシック" charset="0"/>
              </a:rPr>
              <a:t> </a:t>
            </a:r>
            <a:r>
              <a:rPr lang="en-GB" sz="2000" b="0" dirty="0">
                <a:solidFill>
                  <a:srgbClr val="00CE63"/>
                </a:solidFill>
                <a:ea typeface="ＭＳ Ｐゴシック" charset="0"/>
              </a:rPr>
              <a:t>91</a:t>
            </a:r>
            <a:r>
              <a:rPr lang="en-GB" sz="2000" b="0" dirty="0">
                <a:ea typeface="ＭＳ Ｐゴシック" charset="0"/>
              </a:rPr>
              <a:t> </a:t>
            </a:r>
            <a:r>
              <a:rPr lang="en-GB" sz="2000" b="0" dirty="0">
                <a:solidFill>
                  <a:srgbClr val="4A7ABA"/>
                </a:solidFill>
                <a:ea typeface="ＭＳ Ｐゴシック" charset="0"/>
              </a:rPr>
              <a:t>people</a:t>
            </a:r>
            <a:r>
              <a:rPr lang="en-GB" sz="2000" b="0" dirty="0">
                <a:ea typeface="ＭＳ Ｐゴシック" charset="0"/>
              </a:rPr>
              <a:t> | </a:t>
            </a:r>
            <a:r>
              <a:rPr lang="en-GB" sz="2000" b="0" dirty="0">
                <a:solidFill>
                  <a:srgbClr val="00CE63"/>
                </a:solidFill>
                <a:ea typeface="ＭＳ Ｐゴシック" charset="0"/>
              </a:rPr>
              <a:t>69</a:t>
            </a:r>
            <a:r>
              <a:rPr lang="en-GB" sz="2000" b="0" dirty="0">
                <a:ea typeface="ＭＳ Ｐゴシック" charset="0"/>
              </a:rPr>
              <a:t> </a:t>
            </a:r>
            <a:r>
              <a:rPr lang="en-GB" sz="2000" b="0" dirty="0">
                <a:solidFill>
                  <a:srgbClr val="4A7ABA"/>
                </a:solidFill>
                <a:ea typeface="ＭＳ Ｐゴシック" charset="0"/>
              </a:rPr>
              <a:t>organisations</a:t>
            </a:r>
            <a:r>
              <a:rPr lang="en-GB" sz="2000" b="0" dirty="0">
                <a:ea typeface="ＭＳ Ｐゴシック" charset="0"/>
              </a:rPr>
              <a:t> |  </a:t>
            </a:r>
            <a:r>
              <a:rPr lang="en-GB" sz="2000" b="0" dirty="0">
                <a:solidFill>
                  <a:srgbClr val="00CE63"/>
                </a:solidFill>
                <a:ea typeface="ＭＳ Ｐゴシック" charset="0"/>
              </a:rPr>
              <a:t>15</a:t>
            </a:r>
            <a:r>
              <a:rPr lang="en-GB" sz="2000" b="0" dirty="0">
                <a:ea typeface="ＭＳ Ｐゴシック" charset="0"/>
              </a:rPr>
              <a:t> </a:t>
            </a:r>
            <a:r>
              <a:rPr lang="en-GB" sz="2000" b="0" dirty="0">
                <a:solidFill>
                  <a:srgbClr val="4A7ABA"/>
                </a:solidFill>
                <a:ea typeface="ＭＳ Ｐゴシック" charset="0"/>
              </a:rPr>
              <a:t>countries</a:t>
            </a:r>
            <a:endParaRPr lang="en-GB" sz="2000" b="0" dirty="0">
              <a:solidFill>
                <a:srgbClr val="4A7ABA"/>
              </a:solidFill>
            </a:endParaRPr>
          </a:p>
        </p:txBody>
      </p:sp>
      <p:sp>
        <p:nvSpPr>
          <p:cNvPr id="3" name="Rectangle 2">
            <a:extLst>
              <a:ext uri="{FF2B5EF4-FFF2-40B4-BE49-F238E27FC236}">
                <a16:creationId xmlns:a16="http://schemas.microsoft.com/office/drawing/2014/main" id="{714ADDB9-4BDD-2647-B02A-3455FE07FDCA}"/>
              </a:ext>
            </a:extLst>
          </p:cNvPr>
          <p:cNvSpPr/>
          <p:nvPr/>
        </p:nvSpPr>
        <p:spPr>
          <a:xfrm>
            <a:off x="508166" y="865917"/>
            <a:ext cx="7832530" cy="3554819"/>
          </a:xfrm>
          <a:prstGeom prst="rect">
            <a:avLst/>
          </a:prstGeom>
        </p:spPr>
        <p:txBody>
          <a:bodyPr wrap="square">
            <a:spAutoFit/>
          </a:bodyPr>
          <a:lstStyle/>
          <a:p>
            <a:pPr algn="just"/>
            <a:r>
              <a:rPr lang="fr-FR" sz="1125" b="1" dirty="0">
                <a:solidFill>
                  <a:srgbClr val="000000"/>
                </a:solidFill>
              </a:rPr>
              <a:t>Scientific </a:t>
            </a:r>
            <a:r>
              <a:rPr lang="fr-FR" sz="1125" b="1" dirty="0" err="1">
                <a:solidFill>
                  <a:srgbClr val="000000"/>
                </a:solidFill>
              </a:rPr>
              <a:t>contributors</a:t>
            </a:r>
            <a:r>
              <a:rPr lang="fr-FR" sz="1125" b="1" dirty="0">
                <a:solidFill>
                  <a:srgbClr val="000000"/>
                </a:solidFill>
              </a:rPr>
              <a:t> : Marielle Saunois </a:t>
            </a:r>
            <a:r>
              <a:rPr lang="fr-FR" sz="1125" dirty="0">
                <a:solidFill>
                  <a:srgbClr val="000000"/>
                </a:solidFill>
              </a:rPr>
              <a:t>France</a:t>
            </a:r>
            <a:r>
              <a:rPr lang="fr-FR" sz="1125" b="1" dirty="0">
                <a:solidFill>
                  <a:srgbClr val="000000"/>
                </a:solidFill>
              </a:rPr>
              <a:t> | Ann R. </a:t>
            </a:r>
            <a:r>
              <a:rPr lang="fr-FR" sz="1125" b="1" dirty="0" err="1">
                <a:solidFill>
                  <a:srgbClr val="000000"/>
                </a:solidFill>
              </a:rPr>
              <a:t>Stavert</a:t>
            </a:r>
            <a:r>
              <a:rPr lang="fr-FR" sz="1125" b="1" dirty="0">
                <a:solidFill>
                  <a:srgbClr val="000000"/>
                </a:solidFill>
              </a:rPr>
              <a:t> </a:t>
            </a:r>
            <a:r>
              <a:rPr lang="fr-FR" sz="1125" dirty="0" err="1">
                <a:solidFill>
                  <a:srgbClr val="000000"/>
                </a:solidFill>
              </a:rPr>
              <a:t>Australia</a:t>
            </a:r>
            <a:r>
              <a:rPr lang="fr-FR" sz="1125" b="1" dirty="0">
                <a:solidFill>
                  <a:srgbClr val="000000"/>
                </a:solidFill>
              </a:rPr>
              <a:t>  | Ben </a:t>
            </a:r>
            <a:r>
              <a:rPr lang="fr-FR" sz="1125" b="1" dirty="0" err="1">
                <a:solidFill>
                  <a:srgbClr val="000000"/>
                </a:solidFill>
              </a:rPr>
              <a:t>Poulter</a:t>
            </a:r>
            <a:r>
              <a:rPr lang="fr-FR" sz="1125" b="1" dirty="0">
                <a:solidFill>
                  <a:srgbClr val="000000"/>
                </a:solidFill>
              </a:rPr>
              <a:t> </a:t>
            </a:r>
            <a:r>
              <a:rPr lang="fr-FR" sz="1125" dirty="0">
                <a:solidFill>
                  <a:srgbClr val="000000"/>
                </a:solidFill>
              </a:rPr>
              <a:t>USA</a:t>
            </a:r>
            <a:r>
              <a:rPr lang="fr-FR" sz="1125" b="1" dirty="0">
                <a:solidFill>
                  <a:srgbClr val="000000"/>
                </a:solidFill>
              </a:rPr>
              <a:t> | Philippe Bousquet </a:t>
            </a:r>
            <a:r>
              <a:rPr lang="fr-FR" sz="1125" dirty="0">
                <a:solidFill>
                  <a:srgbClr val="000000"/>
                </a:solidFill>
              </a:rPr>
              <a:t>France </a:t>
            </a:r>
            <a:r>
              <a:rPr lang="fr-FR" sz="1125" b="1" dirty="0">
                <a:solidFill>
                  <a:srgbClr val="000000"/>
                </a:solidFill>
              </a:rPr>
              <a:t>| Josep G. </a:t>
            </a:r>
            <a:r>
              <a:rPr lang="fr-FR" sz="1125" b="1" dirty="0" err="1">
                <a:solidFill>
                  <a:srgbClr val="000000"/>
                </a:solidFill>
              </a:rPr>
              <a:t>Canadell</a:t>
            </a:r>
            <a:r>
              <a:rPr lang="fr-FR" sz="1125" b="1" dirty="0">
                <a:solidFill>
                  <a:srgbClr val="000000"/>
                </a:solidFill>
              </a:rPr>
              <a:t> </a:t>
            </a:r>
            <a:r>
              <a:rPr lang="fr-FR" sz="1125" dirty="0" err="1">
                <a:solidFill>
                  <a:srgbClr val="000000"/>
                </a:solidFill>
              </a:rPr>
              <a:t>Australia</a:t>
            </a:r>
            <a:r>
              <a:rPr lang="fr-FR" sz="1125" b="1" dirty="0">
                <a:solidFill>
                  <a:srgbClr val="000000"/>
                </a:solidFill>
              </a:rPr>
              <a:t> | Robert B. Jackson </a:t>
            </a:r>
            <a:r>
              <a:rPr lang="fr-FR" sz="1125" dirty="0">
                <a:solidFill>
                  <a:srgbClr val="000000"/>
                </a:solidFill>
              </a:rPr>
              <a:t>USA</a:t>
            </a:r>
            <a:r>
              <a:rPr lang="fr-FR" sz="1125" b="1" dirty="0">
                <a:solidFill>
                  <a:srgbClr val="000000"/>
                </a:solidFill>
              </a:rPr>
              <a:t> | Peter A. Raymond </a:t>
            </a:r>
            <a:r>
              <a:rPr lang="fr-FR" sz="1125" dirty="0">
                <a:solidFill>
                  <a:srgbClr val="000000"/>
                </a:solidFill>
              </a:rPr>
              <a:t>USA</a:t>
            </a:r>
            <a:r>
              <a:rPr lang="fr-FR" sz="1125" b="1" dirty="0">
                <a:solidFill>
                  <a:srgbClr val="000000"/>
                </a:solidFill>
              </a:rPr>
              <a:t> | Edward J. </a:t>
            </a:r>
            <a:r>
              <a:rPr lang="fr-FR" sz="1125" b="1" dirty="0" err="1">
                <a:solidFill>
                  <a:srgbClr val="000000"/>
                </a:solidFill>
              </a:rPr>
              <a:t>Dlugokencky</a:t>
            </a:r>
            <a:r>
              <a:rPr lang="fr-FR" sz="1125" b="1" dirty="0">
                <a:solidFill>
                  <a:srgbClr val="000000"/>
                </a:solidFill>
              </a:rPr>
              <a:t> </a:t>
            </a:r>
            <a:r>
              <a:rPr lang="fr-FR" sz="1125" dirty="0">
                <a:solidFill>
                  <a:srgbClr val="000000"/>
                </a:solidFill>
              </a:rPr>
              <a:t>USA</a:t>
            </a:r>
            <a:r>
              <a:rPr lang="fr-FR" sz="1125" b="1" dirty="0">
                <a:solidFill>
                  <a:srgbClr val="000000"/>
                </a:solidFill>
              </a:rPr>
              <a:t> | Sander </a:t>
            </a:r>
            <a:r>
              <a:rPr lang="fr-FR" sz="1125" b="1" dirty="0" err="1">
                <a:solidFill>
                  <a:srgbClr val="000000"/>
                </a:solidFill>
              </a:rPr>
              <a:t>Houweling</a:t>
            </a:r>
            <a:r>
              <a:rPr lang="fr-FR" sz="1125" dirty="0">
                <a:solidFill>
                  <a:srgbClr val="000000"/>
                </a:solidFill>
              </a:rPr>
              <a:t> The </a:t>
            </a:r>
            <a:r>
              <a:rPr lang="fr-FR" sz="1125" dirty="0" err="1">
                <a:solidFill>
                  <a:srgbClr val="000000"/>
                </a:solidFill>
              </a:rPr>
              <a:t>Netherlands</a:t>
            </a:r>
            <a:r>
              <a:rPr lang="fr-FR" sz="1125" dirty="0">
                <a:solidFill>
                  <a:srgbClr val="000000"/>
                </a:solidFill>
              </a:rPr>
              <a:t> </a:t>
            </a:r>
            <a:r>
              <a:rPr lang="fr-FR" sz="1125" b="1" dirty="0">
                <a:solidFill>
                  <a:srgbClr val="000000"/>
                </a:solidFill>
              </a:rPr>
              <a:t>| </a:t>
            </a:r>
            <a:r>
              <a:rPr lang="fr-FR" sz="1125" b="1" dirty="0" err="1">
                <a:solidFill>
                  <a:srgbClr val="000000"/>
                </a:solidFill>
              </a:rPr>
              <a:t>Prabir</a:t>
            </a:r>
            <a:r>
              <a:rPr lang="fr-FR" sz="1125" b="1" dirty="0">
                <a:solidFill>
                  <a:srgbClr val="000000"/>
                </a:solidFill>
              </a:rPr>
              <a:t> K. </a:t>
            </a:r>
            <a:r>
              <a:rPr lang="fr-FR" sz="1125" b="1" dirty="0" err="1">
                <a:solidFill>
                  <a:srgbClr val="000000"/>
                </a:solidFill>
              </a:rPr>
              <a:t>Patra</a:t>
            </a:r>
            <a:r>
              <a:rPr lang="fr-FR" sz="1125" b="1" dirty="0">
                <a:solidFill>
                  <a:srgbClr val="000000"/>
                </a:solidFill>
              </a:rPr>
              <a:t> </a:t>
            </a:r>
            <a:r>
              <a:rPr lang="fr-FR" sz="1125" dirty="0" err="1">
                <a:solidFill>
                  <a:srgbClr val="000000"/>
                </a:solidFill>
              </a:rPr>
              <a:t>Japan</a:t>
            </a:r>
            <a:r>
              <a:rPr lang="fr-FR" sz="1125" b="1" dirty="0">
                <a:solidFill>
                  <a:srgbClr val="000000"/>
                </a:solidFill>
              </a:rPr>
              <a:t> | Philippe </a:t>
            </a:r>
            <a:r>
              <a:rPr lang="fr-FR" sz="1125" b="1" dirty="0" err="1">
                <a:solidFill>
                  <a:srgbClr val="000000"/>
                </a:solidFill>
              </a:rPr>
              <a:t>Ciais</a:t>
            </a:r>
            <a:r>
              <a:rPr lang="fr-FR" sz="1125" b="1" dirty="0">
                <a:solidFill>
                  <a:srgbClr val="000000"/>
                </a:solidFill>
              </a:rPr>
              <a:t> </a:t>
            </a:r>
            <a:r>
              <a:rPr lang="fr-FR" sz="1125" dirty="0">
                <a:solidFill>
                  <a:srgbClr val="000000"/>
                </a:solidFill>
              </a:rPr>
              <a:t>France</a:t>
            </a:r>
            <a:r>
              <a:rPr lang="fr-FR" sz="1125" b="1" dirty="0">
                <a:solidFill>
                  <a:srgbClr val="000000"/>
                </a:solidFill>
              </a:rPr>
              <a:t> | </a:t>
            </a:r>
            <a:r>
              <a:rPr lang="fr-FR" sz="1125" b="1" dirty="0" err="1">
                <a:solidFill>
                  <a:srgbClr val="000000"/>
                </a:solidFill>
              </a:rPr>
              <a:t>Vivek</a:t>
            </a:r>
            <a:r>
              <a:rPr lang="fr-FR" sz="1125" b="1" dirty="0">
                <a:solidFill>
                  <a:srgbClr val="000000"/>
                </a:solidFill>
              </a:rPr>
              <a:t> K. </a:t>
            </a:r>
            <a:r>
              <a:rPr lang="fr-FR" sz="1125" b="1" dirty="0" err="1">
                <a:solidFill>
                  <a:srgbClr val="000000"/>
                </a:solidFill>
              </a:rPr>
              <a:t>Arora</a:t>
            </a:r>
            <a:r>
              <a:rPr lang="fr-FR" sz="1125" b="1" dirty="0">
                <a:solidFill>
                  <a:srgbClr val="000000"/>
                </a:solidFill>
              </a:rPr>
              <a:t> </a:t>
            </a:r>
            <a:r>
              <a:rPr lang="fr-FR" sz="1125" dirty="0">
                <a:solidFill>
                  <a:srgbClr val="000000"/>
                </a:solidFill>
              </a:rPr>
              <a:t>Canada</a:t>
            </a:r>
            <a:r>
              <a:rPr lang="fr-FR" sz="1125" b="1" dirty="0">
                <a:solidFill>
                  <a:srgbClr val="000000"/>
                </a:solidFill>
              </a:rPr>
              <a:t> | David </a:t>
            </a:r>
            <a:r>
              <a:rPr lang="fr-FR" sz="1125" b="1" dirty="0" err="1">
                <a:solidFill>
                  <a:srgbClr val="000000"/>
                </a:solidFill>
              </a:rPr>
              <a:t>Bastviken</a:t>
            </a:r>
            <a:r>
              <a:rPr lang="fr-FR" sz="1125" b="1" dirty="0">
                <a:solidFill>
                  <a:srgbClr val="000000"/>
                </a:solidFill>
              </a:rPr>
              <a:t> </a:t>
            </a:r>
            <a:r>
              <a:rPr lang="fr-FR" sz="1125" dirty="0" err="1">
                <a:solidFill>
                  <a:srgbClr val="000000"/>
                </a:solidFill>
              </a:rPr>
              <a:t>Sweden</a:t>
            </a:r>
            <a:r>
              <a:rPr lang="fr-FR" sz="1125" b="1" dirty="0">
                <a:solidFill>
                  <a:srgbClr val="000000"/>
                </a:solidFill>
              </a:rPr>
              <a:t> | Peter </a:t>
            </a:r>
            <a:r>
              <a:rPr lang="fr-FR" sz="1125" b="1" dirty="0" err="1">
                <a:solidFill>
                  <a:srgbClr val="000000"/>
                </a:solidFill>
              </a:rPr>
              <a:t>Bergamaschi</a:t>
            </a:r>
            <a:r>
              <a:rPr lang="fr-FR" sz="1125" b="1" dirty="0">
                <a:solidFill>
                  <a:srgbClr val="000000"/>
                </a:solidFill>
              </a:rPr>
              <a:t> </a:t>
            </a:r>
            <a:r>
              <a:rPr lang="fr-FR" sz="1125" dirty="0" err="1">
                <a:solidFill>
                  <a:srgbClr val="000000"/>
                </a:solidFill>
              </a:rPr>
              <a:t>Italy</a:t>
            </a:r>
            <a:r>
              <a:rPr lang="fr-FR" sz="1125" b="1" dirty="0">
                <a:solidFill>
                  <a:srgbClr val="000000"/>
                </a:solidFill>
              </a:rPr>
              <a:t> | Donald R. Blake </a:t>
            </a:r>
            <a:r>
              <a:rPr lang="fr-FR" sz="1125" dirty="0">
                <a:solidFill>
                  <a:srgbClr val="000000"/>
                </a:solidFill>
              </a:rPr>
              <a:t>USA </a:t>
            </a:r>
            <a:r>
              <a:rPr lang="fr-FR" sz="1125" b="1" dirty="0">
                <a:solidFill>
                  <a:srgbClr val="000000"/>
                </a:solidFill>
              </a:rPr>
              <a:t>| Gordon </a:t>
            </a:r>
            <a:r>
              <a:rPr lang="fr-FR" sz="1125" b="1" dirty="0" err="1">
                <a:solidFill>
                  <a:srgbClr val="000000"/>
                </a:solidFill>
              </a:rPr>
              <a:t>Brailsford</a:t>
            </a:r>
            <a:r>
              <a:rPr lang="fr-FR" sz="1125" b="1" dirty="0">
                <a:solidFill>
                  <a:srgbClr val="000000"/>
                </a:solidFill>
              </a:rPr>
              <a:t> </a:t>
            </a:r>
            <a:r>
              <a:rPr lang="fr-FR" sz="1125" dirty="0">
                <a:solidFill>
                  <a:srgbClr val="000000"/>
                </a:solidFill>
              </a:rPr>
              <a:t>New </a:t>
            </a:r>
            <a:r>
              <a:rPr lang="fr-FR" sz="1125" dirty="0" err="1">
                <a:solidFill>
                  <a:srgbClr val="000000"/>
                </a:solidFill>
              </a:rPr>
              <a:t>Zealand</a:t>
            </a:r>
            <a:r>
              <a:rPr lang="fr-FR" sz="1125" dirty="0">
                <a:solidFill>
                  <a:srgbClr val="000000"/>
                </a:solidFill>
              </a:rPr>
              <a:t> </a:t>
            </a:r>
            <a:r>
              <a:rPr lang="fr-FR" sz="1125" b="1" dirty="0">
                <a:solidFill>
                  <a:srgbClr val="000000"/>
                </a:solidFill>
              </a:rPr>
              <a:t>| Lori </a:t>
            </a:r>
            <a:r>
              <a:rPr lang="fr-FR" sz="1125" b="1" dirty="0" err="1">
                <a:solidFill>
                  <a:srgbClr val="000000"/>
                </a:solidFill>
              </a:rPr>
              <a:t>Bruhwiler</a:t>
            </a:r>
            <a:r>
              <a:rPr lang="fr-FR" sz="1125" b="1" dirty="0">
                <a:solidFill>
                  <a:srgbClr val="000000"/>
                </a:solidFill>
              </a:rPr>
              <a:t> </a:t>
            </a:r>
            <a:r>
              <a:rPr lang="fr-FR" sz="1125" dirty="0">
                <a:solidFill>
                  <a:srgbClr val="000000"/>
                </a:solidFill>
              </a:rPr>
              <a:t>USA</a:t>
            </a:r>
            <a:r>
              <a:rPr lang="fr-FR" sz="1125" b="1" dirty="0">
                <a:solidFill>
                  <a:srgbClr val="000000"/>
                </a:solidFill>
              </a:rPr>
              <a:t> | Kimberly M. Carlson </a:t>
            </a:r>
            <a:r>
              <a:rPr lang="fr-FR" sz="1125" dirty="0">
                <a:solidFill>
                  <a:srgbClr val="000000"/>
                </a:solidFill>
              </a:rPr>
              <a:t>USA</a:t>
            </a:r>
            <a:r>
              <a:rPr lang="fr-FR" sz="1125" b="1" dirty="0">
                <a:solidFill>
                  <a:srgbClr val="000000"/>
                </a:solidFill>
              </a:rPr>
              <a:t> | Mark </a:t>
            </a:r>
            <a:r>
              <a:rPr lang="fr-FR" sz="1125" b="1" dirty="0" err="1">
                <a:solidFill>
                  <a:srgbClr val="000000"/>
                </a:solidFill>
              </a:rPr>
              <a:t>Carrol</a:t>
            </a:r>
            <a:r>
              <a:rPr lang="fr-FR" sz="1125" b="1" dirty="0">
                <a:solidFill>
                  <a:srgbClr val="000000"/>
                </a:solidFill>
              </a:rPr>
              <a:t> </a:t>
            </a:r>
            <a:r>
              <a:rPr lang="fr-FR" sz="1125" dirty="0">
                <a:solidFill>
                  <a:srgbClr val="000000"/>
                </a:solidFill>
              </a:rPr>
              <a:t>USA</a:t>
            </a:r>
            <a:r>
              <a:rPr lang="fr-FR" sz="1125" b="1" dirty="0">
                <a:solidFill>
                  <a:srgbClr val="000000"/>
                </a:solidFill>
              </a:rPr>
              <a:t> | Simona </a:t>
            </a:r>
            <a:r>
              <a:rPr lang="fr-FR" sz="1125" b="1" dirty="0" err="1">
                <a:solidFill>
                  <a:srgbClr val="000000"/>
                </a:solidFill>
              </a:rPr>
              <a:t>Castaldi</a:t>
            </a:r>
            <a:r>
              <a:rPr lang="fr-FR" sz="1125" b="1" dirty="0">
                <a:solidFill>
                  <a:srgbClr val="000000"/>
                </a:solidFill>
              </a:rPr>
              <a:t> </a:t>
            </a:r>
            <a:r>
              <a:rPr lang="fr-FR" sz="1125" dirty="0" err="1">
                <a:solidFill>
                  <a:srgbClr val="000000"/>
                </a:solidFill>
              </a:rPr>
              <a:t>Italy</a:t>
            </a:r>
            <a:r>
              <a:rPr lang="fr-FR" sz="1125" b="1" dirty="0">
                <a:solidFill>
                  <a:srgbClr val="000000"/>
                </a:solidFill>
              </a:rPr>
              <a:t> | </a:t>
            </a:r>
            <a:r>
              <a:rPr lang="fr-FR" sz="1125" b="1" dirty="0" err="1">
                <a:solidFill>
                  <a:srgbClr val="000000"/>
                </a:solidFill>
              </a:rPr>
              <a:t>Naveen</a:t>
            </a:r>
            <a:r>
              <a:rPr lang="fr-FR" sz="1125" b="1" dirty="0">
                <a:solidFill>
                  <a:srgbClr val="000000"/>
                </a:solidFill>
              </a:rPr>
              <a:t> Chandra</a:t>
            </a:r>
            <a:r>
              <a:rPr lang="fr-FR" sz="1125" dirty="0">
                <a:solidFill>
                  <a:srgbClr val="000000"/>
                </a:solidFill>
              </a:rPr>
              <a:t> </a:t>
            </a:r>
            <a:r>
              <a:rPr lang="fr-FR" sz="1125" dirty="0" err="1">
                <a:solidFill>
                  <a:srgbClr val="000000"/>
                </a:solidFill>
              </a:rPr>
              <a:t>Japan</a:t>
            </a:r>
            <a:r>
              <a:rPr lang="fr-FR" sz="1125" dirty="0">
                <a:solidFill>
                  <a:srgbClr val="000000"/>
                </a:solidFill>
              </a:rPr>
              <a:t> </a:t>
            </a:r>
            <a:r>
              <a:rPr lang="fr-FR" sz="1125" b="1" dirty="0">
                <a:solidFill>
                  <a:srgbClr val="000000"/>
                </a:solidFill>
              </a:rPr>
              <a:t>| Cyril </a:t>
            </a:r>
            <a:r>
              <a:rPr lang="fr-FR" sz="1125" b="1" dirty="0" err="1">
                <a:solidFill>
                  <a:srgbClr val="000000"/>
                </a:solidFill>
              </a:rPr>
              <a:t>Crevoisier</a:t>
            </a:r>
            <a:r>
              <a:rPr lang="fr-FR" sz="1125" b="1" dirty="0">
                <a:solidFill>
                  <a:srgbClr val="000000"/>
                </a:solidFill>
              </a:rPr>
              <a:t> </a:t>
            </a:r>
            <a:r>
              <a:rPr lang="fr-FR" sz="1125" dirty="0">
                <a:solidFill>
                  <a:srgbClr val="000000"/>
                </a:solidFill>
              </a:rPr>
              <a:t>France</a:t>
            </a:r>
            <a:r>
              <a:rPr lang="fr-FR" sz="1125" b="1" dirty="0">
                <a:solidFill>
                  <a:srgbClr val="000000"/>
                </a:solidFill>
              </a:rPr>
              <a:t> | Patrick </a:t>
            </a:r>
            <a:r>
              <a:rPr lang="fr-FR" sz="1125" b="1" dirty="0" err="1">
                <a:solidFill>
                  <a:srgbClr val="000000"/>
                </a:solidFill>
              </a:rPr>
              <a:t>Crill</a:t>
            </a:r>
            <a:r>
              <a:rPr lang="fr-FR" sz="1125" b="1" dirty="0">
                <a:solidFill>
                  <a:srgbClr val="000000"/>
                </a:solidFill>
              </a:rPr>
              <a:t> </a:t>
            </a:r>
            <a:r>
              <a:rPr lang="fr-FR" sz="1125" dirty="0" err="1">
                <a:solidFill>
                  <a:srgbClr val="000000"/>
                </a:solidFill>
              </a:rPr>
              <a:t>Sweden</a:t>
            </a:r>
            <a:r>
              <a:rPr lang="fr-FR" sz="1125" b="1" dirty="0">
                <a:solidFill>
                  <a:srgbClr val="000000"/>
                </a:solidFill>
              </a:rPr>
              <a:t> | </a:t>
            </a:r>
            <a:r>
              <a:rPr lang="fr-FR" sz="1125" b="1" dirty="0" err="1">
                <a:solidFill>
                  <a:srgbClr val="000000"/>
                </a:solidFill>
              </a:rPr>
              <a:t>Kristofer</a:t>
            </a:r>
            <a:r>
              <a:rPr lang="fr-FR" sz="1125" b="1" dirty="0">
                <a:solidFill>
                  <a:srgbClr val="000000"/>
                </a:solidFill>
              </a:rPr>
              <a:t> </a:t>
            </a:r>
            <a:r>
              <a:rPr lang="fr-FR" sz="1125" b="1" dirty="0" err="1">
                <a:solidFill>
                  <a:srgbClr val="000000"/>
                </a:solidFill>
              </a:rPr>
              <a:t>Covey</a:t>
            </a:r>
            <a:r>
              <a:rPr lang="fr-FR" sz="1125" b="1" dirty="0">
                <a:solidFill>
                  <a:srgbClr val="000000"/>
                </a:solidFill>
              </a:rPr>
              <a:t> </a:t>
            </a:r>
            <a:r>
              <a:rPr lang="fr-FR" sz="1125" dirty="0">
                <a:solidFill>
                  <a:srgbClr val="000000"/>
                </a:solidFill>
              </a:rPr>
              <a:t>USA</a:t>
            </a:r>
            <a:r>
              <a:rPr lang="fr-FR" sz="1125" b="1" dirty="0">
                <a:solidFill>
                  <a:srgbClr val="000000"/>
                </a:solidFill>
              </a:rPr>
              <a:t> | Charles Curry </a:t>
            </a:r>
            <a:r>
              <a:rPr lang="fr-FR" sz="1125" dirty="0">
                <a:solidFill>
                  <a:srgbClr val="000000"/>
                </a:solidFill>
              </a:rPr>
              <a:t>Canada </a:t>
            </a:r>
            <a:r>
              <a:rPr lang="fr-FR" sz="1125" b="1" dirty="0">
                <a:solidFill>
                  <a:srgbClr val="000000"/>
                </a:solidFill>
              </a:rPr>
              <a:t>| Giuseppe </a:t>
            </a:r>
            <a:r>
              <a:rPr lang="fr-FR" sz="1125" b="1" dirty="0" err="1">
                <a:solidFill>
                  <a:srgbClr val="000000"/>
                </a:solidFill>
              </a:rPr>
              <a:t>Etiope</a:t>
            </a:r>
            <a:r>
              <a:rPr lang="fr-FR" sz="1125" b="1" dirty="0">
                <a:solidFill>
                  <a:srgbClr val="000000"/>
                </a:solidFill>
              </a:rPr>
              <a:t> </a:t>
            </a:r>
            <a:r>
              <a:rPr lang="fr-FR" sz="1125" dirty="0" err="1">
                <a:solidFill>
                  <a:srgbClr val="000000"/>
                </a:solidFill>
              </a:rPr>
              <a:t>Italy</a:t>
            </a:r>
            <a:r>
              <a:rPr lang="fr-FR" sz="1125" b="1" dirty="0">
                <a:solidFill>
                  <a:srgbClr val="000000"/>
                </a:solidFill>
              </a:rPr>
              <a:t>  | Christian </a:t>
            </a:r>
            <a:r>
              <a:rPr lang="fr-FR" sz="1125" b="1" dirty="0" err="1">
                <a:solidFill>
                  <a:srgbClr val="000000"/>
                </a:solidFill>
              </a:rPr>
              <a:t>Frankenberg</a:t>
            </a:r>
            <a:r>
              <a:rPr lang="fr-FR" sz="1125" b="1" dirty="0">
                <a:solidFill>
                  <a:srgbClr val="000000"/>
                </a:solidFill>
              </a:rPr>
              <a:t> </a:t>
            </a:r>
            <a:r>
              <a:rPr lang="fr-FR" sz="1125" dirty="0">
                <a:solidFill>
                  <a:srgbClr val="000000"/>
                </a:solidFill>
              </a:rPr>
              <a:t>USA</a:t>
            </a:r>
            <a:r>
              <a:rPr lang="fr-FR" sz="1125" b="1" dirty="0">
                <a:solidFill>
                  <a:srgbClr val="000000"/>
                </a:solidFill>
              </a:rPr>
              <a:t> | Nicola </a:t>
            </a:r>
            <a:r>
              <a:rPr lang="fr-FR" sz="1125" b="1" dirty="0" err="1">
                <a:solidFill>
                  <a:srgbClr val="000000"/>
                </a:solidFill>
              </a:rPr>
              <a:t>Gedney</a:t>
            </a:r>
            <a:r>
              <a:rPr lang="fr-FR" sz="1125" b="1" dirty="0">
                <a:solidFill>
                  <a:srgbClr val="000000"/>
                </a:solidFill>
              </a:rPr>
              <a:t> </a:t>
            </a:r>
            <a:r>
              <a:rPr lang="fr-FR" sz="1125" dirty="0">
                <a:solidFill>
                  <a:srgbClr val="000000"/>
                </a:solidFill>
              </a:rPr>
              <a:t>UK</a:t>
            </a:r>
            <a:r>
              <a:rPr lang="fr-FR" sz="1125" b="1" dirty="0">
                <a:solidFill>
                  <a:srgbClr val="000000"/>
                </a:solidFill>
              </a:rPr>
              <a:t> | Michaela I. </a:t>
            </a:r>
            <a:r>
              <a:rPr lang="fr-FR" sz="1125" b="1" dirty="0" err="1">
                <a:solidFill>
                  <a:srgbClr val="000000"/>
                </a:solidFill>
              </a:rPr>
              <a:t>Hegglin</a:t>
            </a:r>
            <a:r>
              <a:rPr lang="fr-FR" sz="1125" b="1" dirty="0">
                <a:solidFill>
                  <a:srgbClr val="000000"/>
                </a:solidFill>
              </a:rPr>
              <a:t> </a:t>
            </a:r>
            <a:r>
              <a:rPr lang="fr-FR" sz="1125" dirty="0">
                <a:solidFill>
                  <a:srgbClr val="000000"/>
                </a:solidFill>
              </a:rPr>
              <a:t>UK</a:t>
            </a:r>
            <a:r>
              <a:rPr lang="fr-FR" sz="1125" b="1" dirty="0">
                <a:solidFill>
                  <a:srgbClr val="000000"/>
                </a:solidFill>
              </a:rPr>
              <a:t> | Lena </a:t>
            </a:r>
            <a:r>
              <a:rPr lang="fr-FR" sz="1125" b="1" dirty="0" err="1">
                <a:solidFill>
                  <a:srgbClr val="000000"/>
                </a:solidFill>
              </a:rPr>
              <a:t>Höglund-Isaksson</a:t>
            </a:r>
            <a:r>
              <a:rPr lang="fr-FR" sz="1125" b="1" dirty="0">
                <a:solidFill>
                  <a:srgbClr val="000000"/>
                </a:solidFill>
              </a:rPr>
              <a:t> </a:t>
            </a:r>
            <a:r>
              <a:rPr lang="fr-FR" sz="1125" dirty="0" err="1">
                <a:solidFill>
                  <a:srgbClr val="000000"/>
                </a:solidFill>
              </a:rPr>
              <a:t>Austria</a:t>
            </a:r>
            <a:r>
              <a:rPr lang="fr-FR" sz="1125" b="1" dirty="0">
                <a:solidFill>
                  <a:srgbClr val="000000"/>
                </a:solidFill>
              </a:rPr>
              <a:t> | Gustaf </a:t>
            </a:r>
            <a:r>
              <a:rPr lang="fr-FR" sz="1125" b="1" dirty="0" err="1">
                <a:solidFill>
                  <a:srgbClr val="000000"/>
                </a:solidFill>
              </a:rPr>
              <a:t>Hugelius</a:t>
            </a:r>
            <a:r>
              <a:rPr lang="fr-FR" sz="1125" b="1" dirty="0">
                <a:solidFill>
                  <a:srgbClr val="000000"/>
                </a:solidFill>
              </a:rPr>
              <a:t> </a:t>
            </a:r>
            <a:r>
              <a:rPr lang="fr-FR" sz="1125" dirty="0" err="1">
                <a:solidFill>
                  <a:srgbClr val="000000"/>
                </a:solidFill>
              </a:rPr>
              <a:t>Sweden</a:t>
            </a:r>
            <a:r>
              <a:rPr lang="fr-FR" sz="1125" b="1" dirty="0">
                <a:solidFill>
                  <a:srgbClr val="000000"/>
                </a:solidFill>
              </a:rPr>
              <a:t> | Misa </a:t>
            </a:r>
            <a:r>
              <a:rPr lang="fr-FR" sz="1125" b="1" dirty="0" err="1">
                <a:solidFill>
                  <a:srgbClr val="000000"/>
                </a:solidFill>
              </a:rPr>
              <a:t>Ishizawa</a:t>
            </a:r>
            <a:r>
              <a:rPr lang="fr-FR" sz="1125" b="1" dirty="0">
                <a:solidFill>
                  <a:srgbClr val="000000"/>
                </a:solidFill>
              </a:rPr>
              <a:t> </a:t>
            </a:r>
            <a:r>
              <a:rPr lang="fr-FR" sz="1125" dirty="0" err="1">
                <a:solidFill>
                  <a:srgbClr val="000000"/>
                </a:solidFill>
              </a:rPr>
              <a:t>Japan</a:t>
            </a:r>
            <a:r>
              <a:rPr lang="fr-FR" sz="1125" b="1" dirty="0">
                <a:solidFill>
                  <a:srgbClr val="000000"/>
                </a:solidFill>
              </a:rPr>
              <a:t> | </a:t>
            </a:r>
            <a:r>
              <a:rPr lang="fr-FR" sz="1125" b="1" dirty="0" err="1">
                <a:solidFill>
                  <a:srgbClr val="000000"/>
                </a:solidFill>
              </a:rPr>
              <a:t>Akihiko</a:t>
            </a:r>
            <a:r>
              <a:rPr lang="fr-FR" sz="1125" b="1" dirty="0">
                <a:solidFill>
                  <a:srgbClr val="000000"/>
                </a:solidFill>
              </a:rPr>
              <a:t> </a:t>
            </a:r>
            <a:r>
              <a:rPr lang="fr-FR" sz="1125" b="1" dirty="0" err="1">
                <a:solidFill>
                  <a:srgbClr val="000000"/>
                </a:solidFill>
              </a:rPr>
              <a:t>Ito</a:t>
            </a:r>
            <a:r>
              <a:rPr lang="fr-FR" sz="1125" b="1" dirty="0">
                <a:solidFill>
                  <a:srgbClr val="000000"/>
                </a:solidFill>
              </a:rPr>
              <a:t> </a:t>
            </a:r>
            <a:r>
              <a:rPr lang="fr-FR" sz="1125" dirty="0" err="1">
                <a:solidFill>
                  <a:srgbClr val="000000"/>
                </a:solidFill>
              </a:rPr>
              <a:t>Japan</a:t>
            </a:r>
            <a:r>
              <a:rPr lang="fr-FR" sz="1125" b="1" dirty="0">
                <a:solidFill>
                  <a:srgbClr val="000000"/>
                </a:solidFill>
              </a:rPr>
              <a:t> | Greet Janssens-</a:t>
            </a:r>
            <a:r>
              <a:rPr lang="fr-FR" sz="1125" b="1" dirty="0" err="1">
                <a:solidFill>
                  <a:srgbClr val="000000"/>
                </a:solidFill>
              </a:rPr>
              <a:t>Maenhout</a:t>
            </a:r>
            <a:r>
              <a:rPr lang="fr-FR" sz="1125" b="1" dirty="0">
                <a:solidFill>
                  <a:srgbClr val="000000"/>
                </a:solidFill>
              </a:rPr>
              <a:t> </a:t>
            </a:r>
            <a:r>
              <a:rPr lang="fr-FR" sz="1125" dirty="0" err="1">
                <a:solidFill>
                  <a:srgbClr val="000000"/>
                </a:solidFill>
              </a:rPr>
              <a:t>Italy</a:t>
            </a:r>
            <a:r>
              <a:rPr lang="fr-FR" sz="1125" b="1" dirty="0">
                <a:solidFill>
                  <a:srgbClr val="000000"/>
                </a:solidFill>
              </a:rPr>
              <a:t> | Katherine M. Jensen </a:t>
            </a:r>
            <a:r>
              <a:rPr lang="fr-FR" sz="1125" dirty="0">
                <a:solidFill>
                  <a:srgbClr val="000000"/>
                </a:solidFill>
              </a:rPr>
              <a:t>USA</a:t>
            </a:r>
            <a:r>
              <a:rPr lang="fr-FR" sz="1125" b="1" dirty="0">
                <a:solidFill>
                  <a:srgbClr val="000000"/>
                </a:solidFill>
              </a:rPr>
              <a:t> | Fortunat Joos </a:t>
            </a:r>
            <a:r>
              <a:rPr lang="fr-FR" sz="1125" dirty="0" err="1">
                <a:solidFill>
                  <a:srgbClr val="000000"/>
                </a:solidFill>
              </a:rPr>
              <a:t>Switzerland</a:t>
            </a:r>
            <a:r>
              <a:rPr lang="fr-FR" sz="1125" b="1" dirty="0">
                <a:solidFill>
                  <a:srgbClr val="000000"/>
                </a:solidFill>
              </a:rPr>
              <a:t> | Thomas </a:t>
            </a:r>
            <a:r>
              <a:rPr lang="fr-FR" sz="1125" b="1" dirty="0" err="1">
                <a:solidFill>
                  <a:srgbClr val="000000"/>
                </a:solidFill>
              </a:rPr>
              <a:t>Kleinen</a:t>
            </a:r>
            <a:r>
              <a:rPr lang="fr-FR" sz="1125" b="1" dirty="0">
                <a:solidFill>
                  <a:srgbClr val="000000"/>
                </a:solidFill>
              </a:rPr>
              <a:t> </a:t>
            </a:r>
            <a:r>
              <a:rPr lang="fr-FR" sz="1125" dirty="0">
                <a:solidFill>
                  <a:srgbClr val="000000"/>
                </a:solidFill>
              </a:rPr>
              <a:t>Germany</a:t>
            </a:r>
            <a:r>
              <a:rPr lang="fr-FR" sz="1125" b="1" dirty="0">
                <a:solidFill>
                  <a:srgbClr val="000000"/>
                </a:solidFill>
              </a:rPr>
              <a:t> | Paul </a:t>
            </a:r>
            <a:r>
              <a:rPr lang="fr-FR" sz="1125" b="1" dirty="0" err="1">
                <a:solidFill>
                  <a:srgbClr val="000000"/>
                </a:solidFill>
              </a:rPr>
              <a:t>Krummel</a:t>
            </a:r>
            <a:r>
              <a:rPr lang="fr-FR" sz="1125" b="1" dirty="0">
                <a:solidFill>
                  <a:srgbClr val="000000"/>
                </a:solidFill>
              </a:rPr>
              <a:t> </a:t>
            </a:r>
            <a:r>
              <a:rPr lang="fr-FR" sz="1125" dirty="0" err="1">
                <a:solidFill>
                  <a:srgbClr val="000000"/>
                </a:solidFill>
              </a:rPr>
              <a:t>Australia</a:t>
            </a:r>
            <a:r>
              <a:rPr lang="fr-FR" sz="1125" b="1" dirty="0">
                <a:solidFill>
                  <a:srgbClr val="000000"/>
                </a:solidFill>
              </a:rPr>
              <a:t>| Ray </a:t>
            </a:r>
            <a:r>
              <a:rPr lang="fr-FR" sz="1125" b="1" dirty="0" err="1">
                <a:solidFill>
                  <a:srgbClr val="000000"/>
                </a:solidFill>
              </a:rPr>
              <a:t>Langenfelds</a:t>
            </a:r>
            <a:r>
              <a:rPr lang="fr-FR" sz="1125" b="1" dirty="0">
                <a:solidFill>
                  <a:srgbClr val="000000"/>
                </a:solidFill>
              </a:rPr>
              <a:t> </a:t>
            </a:r>
            <a:r>
              <a:rPr lang="fr-FR" sz="1125" dirty="0" err="1">
                <a:solidFill>
                  <a:srgbClr val="000000"/>
                </a:solidFill>
              </a:rPr>
              <a:t>Australia</a:t>
            </a:r>
            <a:r>
              <a:rPr lang="fr-FR" sz="1125" b="1" dirty="0">
                <a:solidFill>
                  <a:srgbClr val="000000"/>
                </a:solidFill>
              </a:rPr>
              <a:t> | Goulven G. </a:t>
            </a:r>
            <a:r>
              <a:rPr lang="fr-FR" sz="1125" b="1" dirty="0" err="1">
                <a:solidFill>
                  <a:srgbClr val="000000"/>
                </a:solidFill>
              </a:rPr>
              <a:t>Laruelle</a:t>
            </a:r>
            <a:r>
              <a:rPr lang="fr-FR" sz="1125" b="1" dirty="0">
                <a:solidFill>
                  <a:srgbClr val="000000"/>
                </a:solidFill>
              </a:rPr>
              <a:t> </a:t>
            </a:r>
            <a:r>
              <a:rPr lang="fr-FR" sz="1125" dirty="0" err="1">
                <a:solidFill>
                  <a:srgbClr val="000000"/>
                </a:solidFill>
              </a:rPr>
              <a:t>Belgium</a:t>
            </a:r>
            <a:r>
              <a:rPr lang="fr-FR" sz="1125" b="1" dirty="0">
                <a:solidFill>
                  <a:srgbClr val="000000"/>
                </a:solidFill>
              </a:rPr>
              <a:t> | </a:t>
            </a:r>
            <a:r>
              <a:rPr lang="fr-FR" sz="1125" b="1" dirty="0" err="1">
                <a:solidFill>
                  <a:srgbClr val="000000"/>
                </a:solidFill>
              </a:rPr>
              <a:t>Licheng</a:t>
            </a:r>
            <a:r>
              <a:rPr lang="fr-FR" sz="1125" b="1" dirty="0">
                <a:solidFill>
                  <a:srgbClr val="000000"/>
                </a:solidFill>
              </a:rPr>
              <a:t> Liu</a:t>
            </a:r>
            <a:r>
              <a:rPr lang="fr-FR" sz="1125" dirty="0">
                <a:solidFill>
                  <a:srgbClr val="000000"/>
                </a:solidFill>
              </a:rPr>
              <a:t> USA</a:t>
            </a:r>
            <a:r>
              <a:rPr lang="fr-FR" sz="1125" b="1" dirty="0">
                <a:solidFill>
                  <a:srgbClr val="000000"/>
                </a:solidFill>
              </a:rPr>
              <a:t> | </a:t>
            </a:r>
            <a:r>
              <a:rPr lang="fr-FR" sz="1125" b="1" dirty="0" err="1">
                <a:solidFill>
                  <a:srgbClr val="000000"/>
                </a:solidFill>
              </a:rPr>
              <a:t>Toshinobu</a:t>
            </a:r>
            <a:r>
              <a:rPr lang="fr-FR" sz="1125" b="1" dirty="0">
                <a:solidFill>
                  <a:srgbClr val="000000"/>
                </a:solidFill>
              </a:rPr>
              <a:t> </a:t>
            </a:r>
            <a:r>
              <a:rPr lang="fr-FR" sz="1125" b="1" dirty="0" err="1">
                <a:solidFill>
                  <a:srgbClr val="000000"/>
                </a:solidFill>
              </a:rPr>
              <a:t>Machida</a:t>
            </a:r>
            <a:r>
              <a:rPr lang="fr-FR" sz="1125" b="1" dirty="0">
                <a:solidFill>
                  <a:srgbClr val="000000"/>
                </a:solidFill>
              </a:rPr>
              <a:t> </a:t>
            </a:r>
            <a:r>
              <a:rPr lang="fr-FR" sz="1125" dirty="0" err="1">
                <a:solidFill>
                  <a:srgbClr val="000000"/>
                </a:solidFill>
              </a:rPr>
              <a:t>Japan</a:t>
            </a:r>
            <a:r>
              <a:rPr lang="fr-FR" sz="1125" b="1" dirty="0">
                <a:solidFill>
                  <a:srgbClr val="000000"/>
                </a:solidFill>
              </a:rPr>
              <a:t> | </a:t>
            </a:r>
            <a:r>
              <a:rPr lang="fr-FR" sz="1125" b="1" dirty="0" err="1">
                <a:solidFill>
                  <a:srgbClr val="000000"/>
                </a:solidFill>
              </a:rPr>
              <a:t>Shamil</a:t>
            </a:r>
            <a:r>
              <a:rPr lang="fr-FR" sz="1125" b="1" dirty="0">
                <a:solidFill>
                  <a:srgbClr val="000000"/>
                </a:solidFill>
              </a:rPr>
              <a:t> </a:t>
            </a:r>
            <a:r>
              <a:rPr lang="fr-FR" sz="1125" b="1" dirty="0" err="1">
                <a:solidFill>
                  <a:srgbClr val="000000"/>
                </a:solidFill>
              </a:rPr>
              <a:t>Maksyutov</a:t>
            </a:r>
            <a:r>
              <a:rPr lang="fr-FR" sz="1125" b="1" dirty="0">
                <a:solidFill>
                  <a:srgbClr val="000000"/>
                </a:solidFill>
              </a:rPr>
              <a:t> </a:t>
            </a:r>
            <a:r>
              <a:rPr lang="fr-FR" sz="1125" dirty="0" err="1">
                <a:solidFill>
                  <a:srgbClr val="000000"/>
                </a:solidFill>
              </a:rPr>
              <a:t>Japan</a:t>
            </a:r>
            <a:r>
              <a:rPr lang="fr-FR" sz="1125" b="1" dirty="0">
                <a:solidFill>
                  <a:srgbClr val="000000"/>
                </a:solidFill>
              </a:rPr>
              <a:t> | Kyle C. McDonald </a:t>
            </a:r>
            <a:r>
              <a:rPr lang="fr-FR" sz="1125" dirty="0">
                <a:solidFill>
                  <a:srgbClr val="000000"/>
                </a:solidFill>
              </a:rPr>
              <a:t>USA</a:t>
            </a:r>
            <a:r>
              <a:rPr lang="fr-FR" sz="1125" b="1" dirty="0">
                <a:solidFill>
                  <a:srgbClr val="000000"/>
                </a:solidFill>
              </a:rPr>
              <a:t> | Joe Mc Norton </a:t>
            </a:r>
            <a:r>
              <a:rPr lang="fr-FR" sz="1125" dirty="0">
                <a:solidFill>
                  <a:srgbClr val="000000"/>
                </a:solidFill>
              </a:rPr>
              <a:t>UK</a:t>
            </a:r>
            <a:r>
              <a:rPr lang="fr-FR" sz="1125" b="1" dirty="0">
                <a:solidFill>
                  <a:srgbClr val="000000"/>
                </a:solidFill>
              </a:rPr>
              <a:t> | Paul A.  Miller </a:t>
            </a:r>
            <a:r>
              <a:rPr lang="fr-FR" sz="1125" dirty="0" err="1">
                <a:solidFill>
                  <a:srgbClr val="000000"/>
                </a:solidFill>
              </a:rPr>
              <a:t>Sweden</a:t>
            </a:r>
            <a:r>
              <a:rPr lang="fr-FR" sz="1125" b="1" dirty="0">
                <a:solidFill>
                  <a:srgbClr val="000000"/>
                </a:solidFill>
              </a:rPr>
              <a:t> | Joe R. Melton </a:t>
            </a:r>
            <a:r>
              <a:rPr lang="fr-FR" sz="1125" dirty="0">
                <a:solidFill>
                  <a:srgbClr val="000000"/>
                </a:solidFill>
              </a:rPr>
              <a:t>Canada</a:t>
            </a:r>
            <a:r>
              <a:rPr lang="fr-FR" sz="1125" b="1" dirty="0">
                <a:solidFill>
                  <a:srgbClr val="000000"/>
                </a:solidFill>
              </a:rPr>
              <a:t> | Isamu </a:t>
            </a:r>
            <a:r>
              <a:rPr lang="fr-FR" sz="1125" b="1" dirty="0" err="1">
                <a:solidFill>
                  <a:srgbClr val="000000"/>
                </a:solidFill>
              </a:rPr>
              <a:t>Morino</a:t>
            </a:r>
            <a:r>
              <a:rPr lang="fr-FR" sz="1125" b="1" dirty="0">
                <a:solidFill>
                  <a:srgbClr val="000000"/>
                </a:solidFill>
              </a:rPr>
              <a:t> </a:t>
            </a:r>
            <a:r>
              <a:rPr lang="fr-FR" sz="1125" dirty="0" err="1">
                <a:solidFill>
                  <a:srgbClr val="000000"/>
                </a:solidFill>
              </a:rPr>
              <a:t>Japan</a:t>
            </a:r>
            <a:r>
              <a:rPr lang="fr-FR" sz="1125" b="1" dirty="0">
                <a:solidFill>
                  <a:srgbClr val="000000"/>
                </a:solidFill>
              </a:rPr>
              <a:t> | </a:t>
            </a:r>
            <a:r>
              <a:rPr lang="fr-FR" sz="1125" b="1" dirty="0" err="1">
                <a:solidFill>
                  <a:srgbClr val="000000"/>
                </a:solidFill>
              </a:rPr>
              <a:t>Jurek</a:t>
            </a:r>
            <a:r>
              <a:rPr lang="fr-FR" sz="1125" b="1" dirty="0">
                <a:solidFill>
                  <a:srgbClr val="000000"/>
                </a:solidFill>
              </a:rPr>
              <a:t> Müller </a:t>
            </a:r>
            <a:r>
              <a:rPr lang="fr-FR" sz="1125" dirty="0" err="1">
                <a:solidFill>
                  <a:srgbClr val="000000"/>
                </a:solidFill>
              </a:rPr>
              <a:t>Swizterland</a:t>
            </a:r>
            <a:r>
              <a:rPr lang="fr-FR" sz="1125" b="1" dirty="0">
                <a:solidFill>
                  <a:srgbClr val="000000"/>
                </a:solidFill>
              </a:rPr>
              <a:t> | Fabiola </a:t>
            </a:r>
            <a:r>
              <a:rPr lang="fr-FR" sz="1125" b="1" dirty="0" err="1">
                <a:solidFill>
                  <a:srgbClr val="000000"/>
                </a:solidFill>
              </a:rPr>
              <a:t>Murguia</a:t>
            </a:r>
            <a:r>
              <a:rPr lang="fr-FR" sz="1125" b="1" dirty="0">
                <a:solidFill>
                  <a:srgbClr val="000000"/>
                </a:solidFill>
              </a:rPr>
              <a:t>-Flores </a:t>
            </a:r>
            <a:r>
              <a:rPr lang="fr-FR" sz="1125" dirty="0">
                <a:solidFill>
                  <a:srgbClr val="000000"/>
                </a:solidFill>
              </a:rPr>
              <a:t>UK </a:t>
            </a:r>
            <a:r>
              <a:rPr lang="fr-FR" sz="1125" b="1" dirty="0">
                <a:solidFill>
                  <a:srgbClr val="000000"/>
                </a:solidFill>
              </a:rPr>
              <a:t>| </a:t>
            </a:r>
            <a:r>
              <a:rPr lang="fr-FR" sz="1125" b="1" dirty="0" err="1">
                <a:solidFill>
                  <a:srgbClr val="000000"/>
                </a:solidFill>
              </a:rPr>
              <a:t>Vaishali</a:t>
            </a:r>
            <a:r>
              <a:rPr lang="fr-FR" sz="1125" b="1" dirty="0">
                <a:solidFill>
                  <a:srgbClr val="000000"/>
                </a:solidFill>
              </a:rPr>
              <a:t> </a:t>
            </a:r>
            <a:r>
              <a:rPr lang="fr-FR" sz="1125" b="1" dirty="0" err="1">
                <a:solidFill>
                  <a:srgbClr val="000000"/>
                </a:solidFill>
              </a:rPr>
              <a:t>Naik</a:t>
            </a:r>
            <a:r>
              <a:rPr lang="fr-FR" sz="1125" b="1" dirty="0">
                <a:solidFill>
                  <a:srgbClr val="000000"/>
                </a:solidFill>
              </a:rPr>
              <a:t> </a:t>
            </a:r>
            <a:r>
              <a:rPr lang="fr-FR" sz="1125" dirty="0">
                <a:solidFill>
                  <a:srgbClr val="000000"/>
                </a:solidFill>
              </a:rPr>
              <a:t>USA</a:t>
            </a:r>
            <a:r>
              <a:rPr lang="fr-FR" sz="1125" b="1" dirty="0">
                <a:solidFill>
                  <a:srgbClr val="000000"/>
                </a:solidFill>
              </a:rPr>
              <a:t> | </a:t>
            </a:r>
            <a:r>
              <a:rPr lang="fr-FR" sz="1125" b="1" dirty="0" err="1">
                <a:solidFill>
                  <a:srgbClr val="000000"/>
                </a:solidFill>
              </a:rPr>
              <a:t>Yosuke</a:t>
            </a:r>
            <a:r>
              <a:rPr lang="fr-FR" sz="1125" b="1" dirty="0">
                <a:solidFill>
                  <a:srgbClr val="000000"/>
                </a:solidFill>
              </a:rPr>
              <a:t> </a:t>
            </a:r>
            <a:r>
              <a:rPr lang="fr-FR" sz="1125" b="1" dirty="0" err="1">
                <a:solidFill>
                  <a:srgbClr val="000000"/>
                </a:solidFill>
              </a:rPr>
              <a:t>Niwa</a:t>
            </a:r>
            <a:r>
              <a:rPr lang="fr-FR" sz="1125" dirty="0">
                <a:solidFill>
                  <a:srgbClr val="000000"/>
                </a:solidFill>
              </a:rPr>
              <a:t> </a:t>
            </a:r>
            <a:r>
              <a:rPr lang="fr-FR" sz="1125" dirty="0" err="1">
                <a:solidFill>
                  <a:srgbClr val="000000"/>
                </a:solidFill>
              </a:rPr>
              <a:t>Japan</a:t>
            </a:r>
            <a:r>
              <a:rPr lang="fr-FR" sz="1125" b="1" dirty="0">
                <a:solidFill>
                  <a:srgbClr val="000000"/>
                </a:solidFill>
              </a:rPr>
              <a:t> | Sergio Noce </a:t>
            </a:r>
            <a:r>
              <a:rPr lang="fr-FR" sz="1125" dirty="0" err="1">
                <a:solidFill>
                  <a:srgbClr val="000000"/>
                </a:solidFill>
              </a:rPr>
              <a:t>Italy</a:t>
            </a:r>
            <a:r>
              <a:rPr lang="fr-FR" sz="1125" b="1" dirty="0">
                <a:solidFill>
                  <a:srgbClr val="000000"/>
                </a:solidFill>
              </a:rPr>
              <a:t>  | Simon </a:t>
            </a:r>
            <a:r>
              <a:rPr lang="fr-FR" sz="1125" b="1" dirty="0" err="1">
                <a:solidFill>
                  <a:srgbClr val="000000"/>
                </a:solidFill>
              </a:rPr>
              <a:t>O’Doherty</a:t>
            </a:r>
            <a:r>
              <a:rPr lang="fr-FR" sz="1125" b="1" dirty="0">
                <a:solidFill>
                  <a:srgbClr val="000000"/>
                </a:solidFill>
              </a:rPr>
              <a:t> </a:t>
            </a:r>
            <a:r>
              <a:rPr lang="fr-FR" sz="1125" dirty="0">
                <a:solidFill>
                  <a:srgbClr val="000000"/>
                </a:solidFill>
              </a:rPr>
              <a:t>UK</a:t>
            </a:r>
            <a:r>
              <a:rPr lang="fr-FR" sz="1125" b="1" dirty="0">
                <a:solidFill>
                  <a:srgbClr val="000000"/>
                </a:solidFill>
              </a:rPr>
              <a:t> | Robert J. Parker </a:t>
            </a:r>
            <a:r>
              <a:rPr lang="fr-FR" sz="1125" dirty="0">
                <a:solidFill>
                  <a:srgbClr val="000000"/>
                </a:solidFill>
              </a:rPr>
              <a:t>UK </a:t>
            </a:r>
            <a:r>
              <a:rPr lang="fr-FR" sz="1125" b="1" dirty="0">
                <a:solidFill>
                  <a:srgbClr val="000000"/>
                </a:solidFill>
              </a:rPr>
              <a:t>| </a:t>
            </a:r>
            <a:r>
              <a:rPr lang="fr-FR" sz="1125" b="1" dirty="0" err="1">
                <a:solidFill>
                  <a:srgbClr val="000000"/>
                </a:solidFill>
              </a:rPr>
              <a:t>Changhui</a:t>
            </a:r>
            <a:r>
              <a:rPr lang="fr-FR" sz="1125" b="1" dirty="0">
                <a:solidFill>
                  <a:srgbClr val="000000"/>
                </a:solidFill>
              </a:rPr>
              <a:t> Peng </a:t>
            </a:r>
            <a:r>
              <a:rPr lang="fr-FR" sz="1125" dirty="0">
                <a:solidFill>
                  <a:srgbClr val="000000"/>
                </a:solidFill>
              </a:rPr>
              <a:t>Canada </a:t>
            </a:r>
            <a:r>
              <a:rPr lang="fr-FR" sz="1125" b="1" dirty="0">
                <a:solidFill>
                  <a:srgbClr val="000000"/>
                </a:solidFill>
              </a:rPr>
              <a:t>| </a:t>
            </a:r>
            <a:r>
              <a:rPr lang="fr-FR" sz="1125" b="1" dirty="0" err="1">
                <a:solidFill>
                  <a:srgbClr val="000000"/>
                </a:solidFill>
              </a:rPr>
              <a:t>Shushi</a:t>
            </a:r>
            <a:r>
              <a:rPr lang="fr-FR" sz="1125" b="1" dirty="0">
                <a:solidFill>
                  <a:srgbClr val="000000"/>
                </a:solidFill>
              </a:rPr>
              <a:t> Peng </a:t>
            </a:r>
            <a:r>
              <a:rPr lang="fr-FR" sz="1125" dirty="0">
                <a:solidFill>
                  <a:srgbClr val="000000"/>
                </a:solidFill>
              </a:rPr>
              <a:t>China </a:t>
            </a:r>
            <a:r>
              <a:rPr lang="fr-FR" sz="1125" b="1" dirty="0">
                <a:solidFill>
                  <a:srgbClr val="000000"/>
                </a:solidFill>
              </a:rPr>
              <a:t>| Glen P. Peters </a:t>
            </a:r>
            <a:r>
              <a:rPr lang="fr-FR" sz="1125" dirty="0" err="1">
                <a:solidFill>
                  <a:srgbClr val="000000"/>
                </a:solidFill>
              </a:rPr>
              <a:t>Norway</a:t>
            </a:r>
            <a:r>
              <a:rPr lang="fr-FR" sz="1125" b="1" dirty="0">
                <a:solidFill>
                  <a:srgbClr val="000000"/>
                </a:solidFill>
              </a:rPr>
              <a:t> | Catherine </a:t>
            </a:r>
            <a:r>
              <a:rPr lang="fr-FR" sz="1125" b="1" dirty="0" err="1">
                <a:solidFill>
                  <a:srgbClr val="000000"/>
                </a:solidFill>
              </a:rPr>
              <a:t>Prigent</a:t>
            </a:r>
            <a:r>
              <a:rPr lang="fr-FR" sz="1125" b="1" dirty="0">
                <a:solidFill>
                  <a:srgbClr val="000000"/>
                </a:solidFill>
              </a:rPr>
              <a:t> </a:t>
            </a:r>
            <a:r>
              <a:rPr lang="fr-FR" sz="1125" dirty="0">
                <a:solidFill>
                  <a:srgbClr val="000000"/>
                </a:solidFill>
              </a:rPr>
              <a:t>France</a:t>
            </a:r>
            <a:r>
              <a:rPr lang="fr-FR" sz="1125" b="1" dirty="0">
                <a:solidFill>
                  <a:srgbClr val="000000"/>
                </a:solidFill>
              </a:rPr>
              <a:t> | Ronald </a:t>
            </a:r>
            <a:r>
              <a:rPr lang="fr-FR" sz="1125" b="1" dirty="0" err="1">
                <a:solidFill>
                  <a:srgbClr val="000000"/>
                </a:solidFill>
              </a:rPr>
              <a:t>Prinn</a:t>
            </a:r>
            <a:r>
              <a:rPr lang="fr-FR" sz="1125" b="1" dirty="0">
                <a:solidFill>
                  <a:srgbClr val="000000"/>
                </a:solidFill>
              </a:rPr>
              <a:t> </a:t>
            </a:r>
            <a:r>
              <a:rPr lang="fr-FR" sz="1125" dirty="0">
                <a:solidFill>
                  <a:srgbClr val="000000"/>
                </a:solidFill>
              </a:rPr>
              <a:t>USA</a:t>
            </a:r>
            <a:r>
              <a:rPr lang="fr-FR" sz="1125" b="1" dirty="0">
                <a:solidFill>
                  <a:srgbClr val="000000"/>
                </a:solidFill>
              </a:rPr>
              <a:t> | Michel </a:t>
            </a:r>
            <a:r>
              <a:rPr lang="fr-FR" sz="1125" b="1" dirty="0" err="1">
                <a:solidFill>
                  <a:srgbClr val="000000"/>
                </a:solidFill>
              </a:rPr>
              <a:t>Ramonet</a:t>
            </a:r>
            <a:r>
              <a:rPr lang="fr-FR" sz="1125" b="1" dirty="0">
                <a:solidFill>
                  <a:srgbClr val="000000"/>
                </a:solidFill>
              </a:rPr>
              <a:t> </a:t>
            </a:r>
            <a:r>
              <a:rPr lang="fr-FR" sz="1125" dirty="0">
                <a:solidFill>
                  <a:srgbClr val="000000"/>
                </a:solidFill>
              </a:rPr>
              <a:t>France</a:t>
            </a:r>
            <a:r>
              <a:rPr lang="fr-FR" sz="1125" b="1" dirty="0">
                <a:solidFill>
                  <a:srgbClr val="000000"/>
                </a:solidFill>
              </a:rPr>
              <a:t> | Pierre Régnier </a:t>
            </a:r>
            <a:r>
              <a:rPr lang="fr-FR" sz="1125" dirty="0" err="1">
                <a:solidFill>
                  <a:srgbClr val="000000"/>
                </a:solidFill>
              </a:rPr>
              <a:t>Belgium</a:t>
            </a:r>
            <a:r>
              <a:rPr lang="fr-FR" sz="1125" b="1" dirty="0">
                <a:solidFill>
                  <a:srgbClr val="000000"/>
                </a:solidFill>
              </a:rPr>
              <a:t> | William J. Riley </a:t>
            </a:r>
            <a:r>
              <a:rPr lang="fr-FR" sz="1125" dirty="0">
                <a:solidFill>
                  <a:srgbClr val="000000"/>
                </a:solidFill>
              </a:rPr>
              <a:t>USA</a:t>
            </a:r>
            <a:r>
              <a:rPr lang="fr-FR" sz="1125" b="1" dirty="0">
                <a:solidFill>
                  <a:srgbClr val="000000"/>
                </a:solidFill>
              </a:rPr>
              <a:t> | Judith A. </a:t>
            </a:r>
            <a:r>
              <a:rPr lang="fr-FR" sz="1125" b="1" dirty="0" err="1">
                <a:solidFill>
                  <a:srgbClr val="000000"/>
                </a:solidFill>
              </a:rPr>
              <a:t>Rosentreter</a:t>
            </a:r>
            <a:r>
              <a:rPr lang="fr-FR" sz="1125" dirty="0">
                <a:solidFill>
                  <a:srgbClr val="000000"/>
                </a:solidFill>
              </a:rPr>
              <a:t> </a:t>
            </a:r>
            <a:r>
              <a:rPr lang="fr-FR" sz="1125" dirty="0" err="1">
                <a:solidFill>
                  <a:srgbClr val="000000"/>
                </a:solidFill>
              </a:rPr>
              <a:t>Australia</a:t>
            </a:r>
            <a:r>
              <a:rPr lang="fr-FR" sz="1125" b="1" dirty="0">
                <a:solidFill>
                  <a:srgbClr val="000000"/>
                </a:solidFill>
              </a:rPr>
              <a:t> | </a:t>
            </a:r>
            <a:r>
              <a:rPr lang="fr-FR" sz="1125" b="1" dirty="0" err="1">
                <a:solidFill>
                  <a:srgbClr val="000000"/>
                </a:solidFill>
              </a:rPr>
              <a:t>Arjo</a:t>
            </a:r>
            <a:r>
              <a:rPr lang="fr-FR" sz="1125" b="1" dirty="0">
                <a:solidFill>
                  <a:srgbClr val="000000"/>
                </a:solidFill>
              </a:rPr>
              <a:t> Segers </a:t>
            </a:r>
            <a:r>
              <a:rPr lang="fr-FR" sz="1125" dirty="0">
                <a:solidFill>
                  <a:srgbClr val="000000"/>
                </a:solidFill>
              </a:rPr>
              <a:t>The </a:t>
            </a:r>
            <a:r>
              <a:rPr lang="fr-FR" sz="1125" dirty="0" err="1">
                <a:solidFill>
                  <a:srgbClr val="000000"/>
                </a:solidFill>
              </a:rPr>
              <a:t>Netherlands</a:t>
            </a:r>
            <a:r>
              <a:rPr lang="fr-FR" sz="1125" dirty="0">
                <a:solidFill>
                  <a:srgbClr val="000000"/>
                </a:solidFill>
              </a:rPr>
              <a:t> </a:t>
            </a:r>
            <a:r>
              <a:rPr lang="fr-FR" sz="1125" b="1" dirty="0">
                <a:solidFill>
                  <a:srgbClr val="000000"/>
                </a:solidFill>
              </a:rPr>
              <a:t>| </a:t>
            </a:r>
            <a:r>
              <a:rPr lang="fr-FR" sz="1125" b="1" dirty="0" err="1">
                <a:solidFill>
                  <a:srgbClr val="000000"/>
                </a:solidFill>
              </a:rPr>
              <a:t>Isobel</a:t>
            </a:r>
            <a:r>
              <a:rPr lang="fr-FR" sz="1125" b="1" dirty="0">
                <a:solidFill>
                  <a:srgbClr val="000000"/>
                </a:solidFill>
              </a:rPr>
              <a:t> J. Simpson </a:t>
            </a:r>
            <a:r>
              <a:rPr lang="fr-FR" sz="1125" dirty="0">
                <a:solidFill>
                  <a:srgbClr val="000000"/>
                </a:solidFill>
              </a:rPr>
              <a:t>USA</a:t>
            </a:r>
            <a:r>
              <a:rPr lang="fr-FR" sz="1125" b="1" dirty="0">
                <a:solidFill>
                  <a:srgbClr val="000000"/>
                </a:solidFill>
              </a:rPr>
              <a:t> | </a:t>
            </a:r>
            <a:r>
              <a:rPr lang="fr-FR" sz="1125" b="1" dirty="0" err="1">
                <a:solidFill>
                  <a:srgbClr val="000000"/>
                </a:solidFill>
              </a:rPr>
              <a:t>Hao</a:t>
            </a:r>
            <a:r>
              <a:rPr lang="fr-FR" sz="1125" b="1" dirty="0">
                <a:solidFill>
                  <a:srgbClr val="000000"/>
                </a:solidFill>
              </a:rPr>
              <a:t> </a:t>
            </a:r>
            <a:r>
              <a:rPr lang="fr-FR" sz="1125" b="1" dirty="0" err="1">
                <a:solidFill>
                  <a:srgbClr val="000000"/>
                </a:solidFill>
              </a:rPr>
              <a:t>Shi</a:t>
            </a:r>
            <a:r>
              <a:rPr lang="fr-FR" sz="1125" b="1" dirty="0">
                <a:solidFill>
                  <a:srgbClr val="000000"/>
                </a:solidFill>
              </a:rPr>
              <a:t> </a:t>
            </a:r>
            <a:r>
              <a:rPr lang="fr-FR" sz="1125" dirty="0">
                <a:solidFill>
                  <a:srgbClr val="000000"/>
                </a:solidFill>
              </a:rPr>
              <a:t>USA</a:t>
            </a:r>
            <a:r>
              <a:rPr lang="fr-FR" sz="1125" b="1" dirty="0">
                <a:solidFill>
                  <a:srgbClr val="000000"/>
                </a:solidFill>
              </a:rPr>
              <a:t> | Steven J. Smith </a:t>
            </a:r>
            <a:r>
              <a:rPr lang="fr-FR" sz="1125" dirty="0">
                <a:solidFill>
                  <a:srgbClr val="000000"/>
                </a:solidFill>
              </a:rPr>
              <a:t>USA</a:t>
            </a:r>
            <a:r>
              <a:rPr lang="fr-FR" sz="1125" b="1" dirty="0">
                <a:solidFill>
                  <a:srgbClr val="000000"/>
                </a:solidFill>
              </a:rPr>
              <a:t> | Paul Steele </a:t>
            </a:r>
            <a:r>
              <a:rPr lang="fr-FR" sz="1125" dirty="0" err="1">
                <a:solidFill>
                  <a:srgbClr val="000000"/>
                </a:solidFill>
              </a:rPr>
              <a:t>Australia</a:t>
            </a:r>
            <a:r>
              <a:rPr lang="fr-FR" sz="1125" dirty="0">
                <a:solidFill>
                  <a:srgbClr val="000000"/>
                </a:solidFill>
              </a:rPr>
              <a:t> </a:t>
            </a:r>
            <a:r>
              <a:rPr lang="fr-FR" sz="1125" b="1" dirty="0">
                <a:solidFill>
                  <a:srgbClr val="000000"/>
                </a:solidFill>
              </a:rPr>
              <a:t>| Brett F. Thornton </a:t>
            </a:r>
            <a:r>
              <a:rPr lang="fr-FR" sz="1125" dirty="0" err="1">
                <a:solidFill>
                  <a:srgbClr val="000000"/>
                </a:solidFill>
              </a:rPr>
              <a:t>Sweden</a:t>
            </a:r>
            <a:r>
              <a:rPr lang="fr-FR" sz="1125" b="1" dirty="0">
                <a:solidFill>
                  <a:srgbClr val="000000"/>
                </a:solidFill>
              </a:rPr>
              <a:t> | </a:t>
            </a:r>
            <a:r>
              <a:rPr lang="fr-FR" sz="1125" b="1" dirty="0" err="1">
                <a:solidFill>
                  <a:srgbClr val="000000"/>
                </a:solidFill>
              </a:rPr>
              <a:t>Hanqin</a:t>
            </a:r>
            <a:r>
              <a:rPr lang="fr-FR" sz="1125" b="1" dirty="0">
                <a:solidFill>
                  <a:srgbClr val="000000"/>
                </a:solidFill>
              </a:rPr>
              <a:t> Tian </a:t>
            </a:r>
            <a:r>
              <a:rPr lang="fr-FR" sz="1125" dirty="0">
                <a:solidFill>
                  <a:srgbClr val="000000"/>
                </a:solidFill>
              </a:rPr>
              <a:t>USA</a:t>
            </a:r>
            <a:r>
              <a:rPr lang="fr-FR" sz="1125" b="1" dirty="0">
                <a:solidFill>
                  <a:srgbClr val="000000"/>
                </a:solidFill>
              </a:rPr>
              <a:t> | </a:t>
            </a:r>
            <a:r>
              <a:rPr lang="fr-FR" sz="1125" b="1" dirty="0" err="1">
                <a:solidFill>
                  <a:srgbClr val="000000"/>
                </a:solidFill>
              </a:rPr>
              <a:t>Yasunori</a:t>
            </a:r>
            <a:r>
              <a:rPr lang="fr-FR" sz="1125" b="1" dirty="0">
                <a:solidFill>
                  <a:srgbClr val="000000"/>
                </a:solidFill>
              </a:rPr>
              <a:t> </a:t>
            </a:r>
            <a:r>
              <a:rPr lang="fr-FR" sz="1125" b="1" dirty="0" err="1">
                <a:solidFill>
                  <a:srgbClr val="000000"/>
                </a:solidFill>
              </a:rPr>
              <a:t>Tohjima</a:t>
            </a:r>
            <a:r>
              <a:rPr lang="fr-FR" sz="1125" b="1" dirty="0">
                <a:solidFill>
                  <a:srgbClr val="000000"/>
                </a:solidFill>
              </a:rPr>
              <a:t> </a:t>
            </a:r>
            <a:r>
              <a:rPr lang="fr-FR" sz="1125" dirty="0" err="1">
                <a:solidFill>
                  <a:srgbClr val="000000"/>
                </a:solidFill>
              </a:rPr>
              <a:t>Japan</a:t>
            </a:r>
            <a:r>
              <a:rPr lang="fr-FR" sz="1125" b="1" dirty="0">
                <a:solidFill>
                  <a:srgbClr val="000000"/>
                </a:solidFill>
              </a:rPr>
              <a:t> | Francesco N. </a:t>
            </a:r>
            <a:r>
              <a:rPr lang="fr-FR" sz="1125" b="1" dirty="0" err="1">
                <a:solidFill>
                  <a:srgbClr val="000000"/>
                </a:solidFill>
              </a:rPr>
              <a:t>Tubiello</a:t>
            </a:r>
            <a:r>
              <a:rPr lang="fr-FR" sz="1125" dirty="0">
                <a:solidFill>
                  <a:srgbClr val="000000"/>
                </a:solidFill>
              </a:rPr>
              <a:t> </a:t>
            </a:r>
            <a:r>
              <a:rPr lang="fr-FR" sz="1125" dirty="0" err="1">
                <a:solidFill>
                  <a:srgbClr val="000000"/>
                </a:solidFill>
              </a:rPr>
              <a:t>Italy</a:t>
            </a:r>
            <a:r>
              <a:rPr lang="fr-FR" sz="1125" b="1" dirty="0">
                <a:solidFill>
                  <a:srgbClr val="000000"/>
                </a:solidFill>
              </a:rPr>
              <a:t> | Aki </a:t>
            </a:r>
            <a:r>
              <a:rPr lang="fr-FR" sz="1125" b="1" dirty="0" err="1">
                <a:solidFill>
                  <a:srgbClr val="000000"/>
                </a:solidFill>
              </a:rPr>
              <a:t>Tsuruta</a:t>
            </a:r>
            <a:r>
              <a:rPr lang="fr-FR" sz="1125" b="1" dirty="0">
                <a:solidFill>
                  <a:srgbClr val="000000"/>
                </a:solidFill>
              </a:rPr>
              <a:t> </a:t>
            </a:r>
            <a:r>
              <a:rPr lang="fr-FR" sz="1125" dirty="0" err="1">
                <a:solidFill>
                  <a:srgbClr val="000000"/>
                </a:solidFill>
              </a:rPr>
              <a:t>Finland</a:t>
            </a:r>
            <a:r>
              <a:rPr lang="fr-FR" sz="1125" b="1" dirty="0">
                <a:solidFill>
                  <a:srgbClr val="000000"/>
                </a:solidFill>
              </a:rPr>
              <a:t> | Nicolas </a:t>
            </a:r>
            <a:r>
              <a:rPr lang="fr-FR" sz="1125" b="1" dirty="0" err="1">
                <a:solidFill>
                  <a:srgbClr val="000000"/>
                </a:solidFill>
              </a:rPr>
              <a:t>Viovy</a:t>
            </a:r>
            <a:r>
              <a:rPr lang="fr-FR" sz="1125" b="1" dirty="0">
                <a:solidFill>
                  <a:srgbClr val="000000"/>
                </a:solidFill>
              </a:rPr>
              <a:t> </a:t>
            </a:r>
            <a:r>
              <a:rPr lang="fr-FR" sz="1125" dirty="0">
                <a:solidFill>
                  <a:srgbClr val="000000"/>
                </a:solidFill>
              </a:rPr>
              <a:t>France</a:t>
            </a:r>
            <a:r>
              <a:rPr lang="fr-FR" sz="1125" b="1" dirty="0">
                <a:solidFill>
                  <a:srgbClr val="000000"/>
                </a:solidFill>
              </a:rPr>
              <a:t> | </a:t>
            </a:r>
            <a:r>
              <a:rPr lang="fr-FR" sz="1125" b="1" dirty="0" err="1">
                <a:solidFill>
                  <a:srgbClr val="000000"/>
                </a:solidFill>
              </a:rPr>
              <a:t>Apostolos</a:t>
            </a:r>
            <a:r>
              <a:rPr lang="fr-FR" sz="1125" b="1" dirty="0">
                <a:solidFill>
                  <a:srgbClr val="000000"/>
                </a:solidFill>
              </a:rPr>
              <a:t> </a:t>
            </a:r>
            <a:r>
              <a:rPr lang="fr-FR" sz="1125" b="1" dirty="0" err="1">
                <a:solidFill>
                  <a:srgbClr val="000000"/>
                </a:solidFill>
              </a:rPr>
              <a:t>Voulgarakis</a:t>
            </a:r>
            <a:r>
              <a:rPr lang="fr-FR" sz="1125" b="1" dirty="0">
                <a:solidFill>
                  <a:srgbClr val="000000"/>
                </a:solidFill>
              </a:rPr>
              <a:t> </a:t>
            </a:r>
            <a:r>
              <a:rPr lang="fr-FR" sz="1125" dirty="0">
                <a:solidFill>
                  <a:srgbClr val="000000"/>
                </a:solidFill>
              </a:rPr>
              <a:t>UK</a:t>
            </a:r>
            <a:r>
              <a:rPr lang="fr-FR" sz="1125" b="1" dirty="0">
                <a:solidFill>
                  <a:srgbClr val="000000"/>
                </a:solidFill>
              </a:rPr>
              <a:t> | Thomas S. Weber </a:t>
            </a:r>
            <a:r>
              <a:rPr lang="fr-FR" sz="1125" dirty="0">
                <a:solidFill>
                  <a:srgbClr val="000000"/>
                </a:solidFill>
              </a:rPr>
              <a:t>USA</a:t>
            </a:r>
            <a:r>
              <a:rPr lang="fr-FR" sz="1125" b="1" dirty="0">
                <a:solidFill>
                  <a:srgbClr val="000000"/>
                </a:solidFill>
              </a:rPr>
              <a:t> | </a:t>
            </a:r>
            <a:r>
              <a:rPr lang="fr-FR" sz="1125" b="1" dirty="0" err="1">
                <a:solidFill>
                  <a:srgbClr val="000000"/>
                </a:solidFill>
              </a:rPr>
              <a:t>Michiel</a:t>
            </a:r>
            <a:r>
              <a:rPr lang="fr-FR" sz="1125" b="1" dirty="0">
                <a:solidFill>
                  <a:srgbClr val="000000"/>
                </a:solidFill>
              </a:rPr>
              <a:t> van </a:t>
            </a:r>
            <a:r>
              <a:rPr lang="fr-FR" sz="1125" b="1" dirty="0" err="1">
                <a:solidFill>
                  <a:srgbClr val="000000"/>
                </a:solidFill>
              </a:rPr>
              <a:t>Weele</a:t>
            </a:r>
            <a:r>
              <a:rPr lang="fr-FR" sz="1125" b="1" dirty="0">
                <a:solidFill>
                  <a:srgbClr val="000000"/>
                </a:solidFill>
              </a:rPr>
              <a:t> </a:t>
            </a:r>
            <a:r>
              <a:rPr lang="fr-FR" sz="1125" dirty="0">
                <a:solidFill>
                  <a:srgbClr val="000000"/>
                </a:solidFill>
              </a:rPr>
              <a:t>The </a:t>
            </a:r>
            <a:r>
              <a:rPr lang="fr-FR" sz="1125" dirty="0" err="1">
                <a:solidFill>
                  <a:srgbClr val="000000"/>
                </a:solidFill>
              </a:rPr>
              <a:t>Netherlands</a:t>
            </a:r>
            <a:r>
              <a:rPr lang="fr-FR" sz="1125" b="1" dirty="0">
                <a:solidFill>
                  <a:srgbClr val="000000"/>
                </a:solidFill>
              </a:rPr>
              <a:t> | Guido van der </a:t>
            </a:r>
            <a:r>
              <a:rPr lang="fr-FR" sz="1125" b="1" dirty="0" err="1">
                <a:solidFill>
                  <a:srgbClr val="000000"/>
                </a:solidFill>
              </a:rPr>
              <a:t>Werf</a:t>
            </a:r>
            <a:r>
              <a:rPr lang="fr-FR" sz="1125" b="1" dirty="0">
                <a:solidFill>
                  <a:srgbClr val="000000"/>
                </a:solidFill>
              </a:rPr>
              <a:t> </a:t>
            </a:r>
            <a:r>
              <a:rPr lang="fr-FR" sz="1125" dirty="0">
                <a:solidFill>
                  <a:srgbClr val="000000"/>
                </a:solidFill>
              </a:rPr>
              <a:t>The </a:t>
            </a:r>
            <a:r>
              <a:rPr lang="fr-FR" sz="1125" dirty="0" err="1">
                <a:solidFill>
                  <a:srgbClr val="000000"/>
                </a:solidFill>
              </a:rPr>
              <a:t>Netherlands</a:t>
            </a:r>
            <a:r>
              <a:rPr lang="fr-FR" sz="1125" dirty="0">
                <a:solidFill>
                  <a:srgbClr val="000000"/>
                </a:solidFill>
              </a:rPr>
              <a:t> </a:t>
            </a:r>
            <a:r>
              <a:rPr lang="fr-FR" sz="1125" b="1" dirty="0">
                <a:solidFill>
                  <a:srgbClr val="000000"/>
                </a:solidFill>
              </a:rPr>
              <a:t>| Ray Weiss </a:t>
            </a:r>
            <a:r>
              <a:rPr lang="fr-FR" sz="1125" dirty="0">
                <a:solidFill>
                  <a:srgbClr val="000000"/>
                </a:solidFill>
              </a:rPr>
              <a:t>USA</a:t>
            </a:r>
            <a:r>
              <a:rPr lang="fr-FR" sz="1125" b="1" dirty="0">
                <a:solidFill>
                  <a:srgbClr val="000000"/>
                </a:solidFill>
              </a:rPr>
              <a:t> | Doug </a:t>
            </a:r>
            <a:r>
              <a:rPr lang="fr-FR" sz="1125" b="1" dirty="0" err="1">
                <a:solidFill>
                  <a:srgbClr val="000000"/>
                </a:solidFill>
              </a:rPr>
              <a:t>Worthy</a:t>
            </a:r>
            <a:r>
              <a:rPr lang="fr-FR" sz="1125" b="1" dirty="0">
                <a:solidFill>
                  <a:srgbClr val="000000"/>
                </a:solidFill>
              </a:rPr>
              <a:t> </a:t>
            </a:r>
            <a:r>
              <a:rPr lang="fr-FR" sz="1125" dirty="0">
                <a:solidFill>
                  <a:srgbClr val="000000"/>
                </a:solidFill>
              </a:rPr>
              <a:t>Canada</a:t>
            </a:r>
            <a:r>
              <a:rPr lang="fr-FR" sz="1125" b="1" dirty="0">
                <a:solidFill>
                  <a:srgbClr val="000000"/>
                </a:solidFill>
              </a:rPr>
              <a:t> | Debra B. </a:t>
            </a:r>
            <a:r>
              <a:rPr lang="fr-FR" sz="1125" b="1" dirty="0" err="1">
                <a:solidFill>
                  <a:srgbClr val="000000"/>
                </a:solidFill>
              </a:rPr>
              <a:t>Wunch</a:t>
            </a:r>
            <a:r>
              <a:rPr lang="fr-FR" sz="1125" b="1" dirty="0">
                <a:solidFill>
                  <a:srgbClr val="000000"/>
                </a:solidFill>
              </a:rPr>
              <a:t> </a:t>
            </a:r>
            <a:r>
              <a:rPr lang="fr-FR" sz="1125" dirty="0">
                <a:solidFill>
                  <a:srgbClr val="000000"/>
                </a:solidFill>
              </a:rPr>
              <a:t>Canada</a:t>
            </a:r>
            <a:r>
              <a:rPr lang="fr-FR" sz="1125" b="1" dirty="0">
                <a:solidFill>
                  <a:srgbClr val="000000"/>
                </a:solidFill>
              </a:rPr>
              <a:t> | Yi Yin </a:t>
            </a:r>
            <a:r>
              <a:rPr lang="fr-FR" sz="1125" dirty="0">
                <a:solidFill>
                  <a:srgbClr val="000000"/>
                </a:solidFill>
              </a:rPr>
              <a:t>USA</a:t>
            </a:r>
            <a:r>
              <a:rPr lang="fr-FR" sz="1125" b="1" dirty="0">
                <a:solidFill>
                  <a:srgbClr val="000000"/>
                </a:solidFill>
              </a:rPr>
              <a:t> | </a:t>
            </a:r>
            <a:r>
              <a:rPr lang="fr-FR" sz="1125" b="1" dirty="0" err="1">
                <a:solidFill>
                  <a:srgbClr val="000000"/>
                </a:solidFill>
              </a:rPr>
              <a:t>Yukio</a:t>
            </a:r>
            <a:r>
              <a:rPr lang="fr-FR" sz="1125" b="1" dirty="0">
                <a:solidFill>
                  <a:srgbClr val="000000"/>
                </a:solidFill>
              </a:rPr>
              <a:t> Yoshida </a:t>
            </a:r>
            <a:r>
              <a:rPr lang="fr-FR" sz="1125" dirty="0" err="1">
                <a:solidFill>
                  <a:srgbClr val="000000"/>
                </a:solidFill>
              </a:rPr>
              <a:t>Japan</a:t>
            </a:r>
            <a:r>
              <a:rPr lang="fr-FR" sz="1125" b="1" dirty="0">
                <a:solidFill>
                  <a:srgbClr val="000000"/>
                </a:solidFill>
              </a:rPr>
              <a:t> | </a:t>
            </a:r>
            <a:r>
              <a:rPr lang="fr-FR" sz="1125" b="1" dirty="0" err="1">
                <a:solidFill>
                  <a:srgbClr val="000000"/>
                </a:solidFill>
              </a:rPr>
              <a:t>Wenxin</a:t>
            </a:r>
            <a:r>
              <a:rPr lang="fr-FR" sz="1125" b="1" dirty="0">
                <a:solidFill>
                  <a:srgbClr val="000000"/>
                </a:solidFill>
              </a:rPr>
              <a:t> Zhang </a:t>
            </a:r>
            <a:r>
              <a:rPr lang="fr-FR" sz="1125" dirty="0" err="1">
                <a:solidFill>
                  <a:srgbClr val="000000"/>
                </a:solidFill>
              </a:rPr>
              <a:t>Sweden</a:t>
            </a:r>
            <a:r>
              <a:rPr lang="fr-FR" sz="1125" b="1" dirty="0">
                <a:solidFill>
                  <a:srgbClr val="000000"/>
                </a:solidFill>
              </a:rPr>
              <a:t> | </a:t>
            </a:r>
            <a:r>
              <a:rPr lang="fr-FR" sz="1125" b="1" dirty="0" err="1">
                <a:solidFill>
                  <a:srgbClr val="000000"/>
                </a:solidFill>
              </a:rPr>
              <a:t>Zhen</a:t>
            </a:r>
            <a:r>
              <a:rPr lang="fr-FR" sz="1125" b="1" dirty="0">
                <a:solidFill>
                  <a:srgbClr val="000000"/>
                </a:solidFill>
              </a:rPr>
              <a:t> Zhang </a:t>
            </a:r>
            <a:r>
              <a:rPr lang="fr-FR" sz="1125" dirty="0">
                <a:solidFill>
                  <a:srgbClr val="000000"/>
                </a:solidFill>
              </a:rPr>
              <a:t>USA</a:t>
            </a:r>
            <a:r>
              <a:rPr lang="fr-FR" sz="1125" b="1" dirty="0">
                <a:solidFill>
                  <a:srgbClr val="000000"/>
                </a:solidFill>
              </a:rPr>
              <a:t> | </a:t>
            </a:r>
            <a:r>
              <a:rPr lang="fr-FR" sz="1125" b="1" dirty="0" err="1">
                <a:solidFill>
                  <a:srgbClr val="000000"/>
                </a:solidFill>
              </a:rPr>
              <a:t>Yuanhong</a:t>
            </a:r>
            <a:r>
              <a:rPr lang="fr-FR" sz="1125" b="1" dirty="0">
                <a:solidFill>
                  <a:srgbClr val="000000"/>
                </a:solidFill>
              </a:rPr>
              <a:t> Zhao </a:t>
            </a:r>
            <a:r>
              <a:rPr lang="fr-FR" sz="1125" dirty="0">
                <a:solidFill>
                  <a:srgbClr val="000000"/>
                </a:solidFill>
              </a:rPr>
              <a:t>France</a:t>
            </a:r>
            <a:r>
              <a:rPr lang="fr-FR" sz="1125" b="1" dirty="0">
                <a:solidFill>
                  <a:srgbClr val="000000"/>
                </a:solidFill>
              </a:rPr>
              <a:t> | Bo Zheng </a:t>
            </a:r>
            <a:r>
              <a:rPr lang="fr-FR" sz="1125" dirty="0">
                <a:solidFill>
                  <a:srgbClr val="000000"/>
                </a:solidFill>
              </a:rPr>
              <a:t>France</a:t>
            </a:r>
            <a:r>
              <a:rPr lang="fr-FR" sz="1125" b="1" dirty="0">
                <a:solidFill>
                  <a:srgbClr val="000000"/>
                </a:solidFill>
              </a:rPr>
              <a:t> | Qing Zhu </a:t>
            </a:r>
            <a:r>
              <a:rPr lang="fr-FR" sz="1125" dirty="0">
                <a:solidFill>
                  <a:srgbClr val="000000"/>
                </a:solidFill>
              </a:rPr>
              <a:t>USA</a:t>
            </a:r>
            <a:r>
              <a:rPr lang="fr-FR" sz="1125" b="1" dirty="0">
                <a:solidFill>
                  <a:srgbClr val="000000"/>
                </a:solidFill>
              </a:rPr>
              <a:t> | </a:t>
            </a:r>
            <a:r>
              <a:rPr lang="fr-FR" sz="1125" b="1" dirty="0" err="1">
                <a:solidFill>
                  <a:srgbClr val="000000"/>
                </a:solidFill>
              </a:rPr>
              <a:t>Qiuan</a:t>
            </a:r>
            <a:r>
              <a:rPr lang="fr-FR" sz="1125" b="1" dirty="0">
                <a:solidFill>
                  <a:srgbClr val="000000"/>
                </a:solidFill>
              </a:rPr>
              <a:t> Zhu </a:t>
            </a:r>
            <a:r>
              <a:rPr lang="fr-FR" sz="1125" dirty="0">
                <a:solidFill>
                  <a:srgbClr val="000000"/>
                </a:solidFill>
              </a:rPr>
              <a:t>China</a:t>
            </a:r>
            <a:r>
              <a:rPr lang="fr-FR" sz="1125" b="1" dirty="0">
                <a:solidFill>
                  <a:srgbClr val="000000"/>
                </a:solidFill>
              </a:rPr>
              <a:t> | </a:t>
            </a:r>
            <a:r>
              <a:rPr lang="fr-FR" sz="1125" b="1" dirty="0" err="1">
                <a:solidFill>
                  <a:srgbClr val="000000"/>
                </a:solidFill>
              </a:rPr>
              <a:t>Qianlai</a:t>
            </a:r>
            <a:r>
              <a:rPr lang="fr-FR" sz="1125" b="1" dirty="0">
                <a:solidFill>
                  <a:srgbClr val="000000"/>
                </a:solidFill>
              </a:rPr>
              <a:t> Zhuang </a:t>
            </a:r>
            <a:r>
              <a:rPr lang="fr-FR" sz="1125" dirty="0">
                <a:solidFill>
                  <a:srgbClr val="000000"/>
                </a:solidFill>
              </a:rPr>
              <a:t>USA</a:t>
            </a:r>
            <a:r>
              <a:rPr lang="fr-FR" sz="1125" b="1" dirty="0">
                <a:solidFill>
                  <a:srgbClr val="000000"/>
                </a:solidFill>
              </a:rPr>
              <a:t> | </a:t>
            </a:r>
            <a:endParaRPr lang="fr-FR" sz="1125" dirty="0">
              <a:solidFill>
                <a:srgbClr val="000000"/>
              </a:solidFill>
            </a:endParaRPr>
          </a:p>
          <a:p>
            <a:pPr algn="just"/>
            <a:endParaRPr lang="fr-FR" sz="1125" b="1" dirty="0">
              <a:solidFill>
                <a:srgbClr val="000000"/>
              </a:solidFill>
            </a:endParaRPr>
          </a:p>
          <a:p>
            <a:pPr algn="just"/>
            <a:r>
              <a:rPr lang="fr-FR" sz="1125" b="1" dirty="0">
                <a:solidFill>
                  <a:srgbClr val="000000"/>
                </a:solidFill>
              </a:rPr>
              <a:t>Data visualisation support at LSCE : Patrick </a:t>
            </a:r>
            <a:r>
              <a:rPr lang="fr-FR" sz="1125" b="1" dirty="0" err="1">
                <a:solidFill>
                  <a:srgbClr val="000000"/>
                </a:solidFill>
              </a:rPr>
              <a:t>Bröckmann</a:t>
            </a:r>
            <a:r>
              <a:rPr lang="fr-FR" sz="1125" b="1" dirty="0">
                <a:solidFill>
                  <a:srgbClr val="000000"/>
                </a:solidFill>
              </a:rPr>
              <a:t> </a:t>
            </a:r>
            <a:r>
              <a:rPr lang="fr-FR" sz="1125" dirty="0">
                <a:solidFill>
                  <a:srgbClr val="000000"/>
                </a:solidFill>
              </a:rPr>
              <a:t>France</a:t>
            </a:r>
            <a:r>
              <a:rPr lang="fr-FR" sz="1125" b="1" dirty="0">
                <a:solidFill>
                  <a:srgbClr val="000000"/>
                </a:solidFill>
              </a:rPr>
              <a:t> | Cathy </a:t>
            </a:r>
            <a:r>
              <a:rPr lang="fr-FR" sz="1125" b="1" dirty="0" err="1">
                <a:solidFill>
                  <a:srgbClr val="000000"/>
                </a:solidFill>
              </a:rPr>
              <a:t>Nangini</a:t>
            </a:r>
            <a:r>
              <a:rPr lang="fr-FR" sz="1125" b="1" dirty="0">
                <a:solidFill>
                  <a:srgbClr val="000000"/>
                </a:solidFill>
              </a:rPr>
              <a:t> </a:t>
            </a:r>
            <a:r>
              <a:rPr lang="fr-FR" sz="1125" dirty="0">
                <a:solidFill>
                  <a:srgbClr val="000000"/>
                </a:solidFill>
              </a:rPr>
              <a:t>Canada</a:t>
            </a:r>
          </a:p>
        </p:txBody>
      </p:sp>
    </p:spTree>
    <p:extLst>
      <p:ext uri="{BB962C8B-B14F-4D97-AF65-F5344CB8AC3E}">
        <p14:creationId xmlns:p14="http://schemas.microsoft.com/office/powerpoint/2010/main" val="20929344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6">
            <a:extLst>
              <a:ext uri="{FF2B5EF4-FFF2-40B4-BE49-F238E27FC236}">
                <a16:creationId xmlns:a16="http://schemas.microsoft.com/office/drawing/2014/main" id="{E8BE9E82-3D9A-DE40-9C56-5ADF71FD9606}"/>
              </a:ext>
            </a:extLst>
          </p:cNvPr>
          <p:cNvSpPr txBox="1">
            <a:spLocks noChangeArrowheads="1"/>
          </p:cNvSpPr>
          <p:nvPr/>
        </p:nvSpPr>
        <p:spPr bwMode="auto">
          <a:xfrm>
            <a:off x="2681288" y="1275160"/>
            <a:ext cx="3971925"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sz="5400" dirty="0" err="1">
                <a:solidFill>
                  <a:srgbClr val="4A7ABA"/>
                </a:solidFill>
                <a:latin typeface="+mj-lt"/>
              </a:rPr>
              <a:t>Sink</a:t>
            </a:r>
            <a:endParaRPr lang="fr-FR" sz="5400" dirty="0">
              <a:solidFill>
                <a:srgbClr val="4A7ABA"/>
              </a:solidFill>
              <a:latin typeface="+mj-lt"/>
            </a:endParaRPr>
          </a:p>
          <a:p>
            <a:pPr algn="ctr" eaLnBrk="1" hangingPunct="1"/>
            <a:r>
              <a:rPr lang="fr-FR" sz="5400" dirty="0">
                <a:solidFill>
                  <a:srgbClr val="4A7ABA"/>
                </a:solidFill>
                <a:latin typeface="+mj-lt"/>
              </a:rPr>
              <a:t>changes</a:t>
            </a:r>
          </a:p>
        </p:txBody>
      </p:sp>
    </p:spTree>
    <p:extLst>
      <p:ext uri="{BB962C8B-B14F-4D97-AF65-F5344CB8AC3E}">
        <p14:creationId xmlns:p14="http://schemas.microsoft.com/office/powerpoint/2010/main" val="33827904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FCCAD5A-0642-6642-86C2-C8AF4D8E3A75}"/>
              </a:ext>
            </a:extLst>
          </p:cNvPr>
          <p:cNvSpPr txBox="1"/>
          <p:nvPr/>
        </p:nvSpPr>
        <p:spPr>
          <a:xfrm>
            <a:off x="213260" y="702416"/>
            <a:ext cx="8877454" cy="1600438"/>
          </a:xfrm>
          <a:prstGeom prst="rect">
            <a:avLst/>
          </a:prstGeom>
          <a:noFill/>
        </p:spPr>
        <p:txBody>
          <a:bodyPr wrap="square" rtlCol="0">
            <a:spAutoFit/>
          </a:bodyPr>
          <a:lstStyle/>
          <a:p>
            <a:pPr marL="285750" indent="-285750">
              <a:buFont typeface="Arial" panose="020B0604020202020204" pitchFamily="34" charset="0"/>
              <a:buChar char="•"/>
            </a:pPr>
            <a:r>
              <a:rPr lang="en-US" sz="1400" dirty="0"/>
              <a:t>Hydroxyl radical, OH is the main oxidant of CH</a:t>
            </a:r>
            <a:r>
              <a:rPr lang="en-US" sz="1400" baseline="-25000" dirty="0"/>
              <a:t>4</a:t>
            </a:r>
            <a:r>
              <a:rPr lang="en-US" sz="1400" dirty="0"/>
              <a:t>, responsible of about 90% of methane removal in the atmosphere.</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Two approaches derive estimates of OH quantity in the atmosphere:</a:t>
            </a:r>
          </a:p>
          <a:p>
            <a:pPr marL="800100" lvl="1" indent="-342900">
              <a:buFont typeface="+mj-lt"/>
              <a:buAutoNum type="arabicPeriod"/>
            </a:pPr>
            <a:r>
              <a:rPr lang="en-US" sz="1400" dirty="0"/>
              <a:t>Chemistry climate models that includes hundreds chemical reactions between numerous species</a:t>
            </a:r>
          </a:p>
          <a:p>
            <a:pPr marL="800100" lvl="1" indent="-342900">
              <a:buFont typeface="+mj-lt"/>
              <a:buAutoNum type="arabicPeriod"/>
            </a:pPr>
            <a:r>
              <a:rPr lang="en-US" sz="1400" dirty="0"/>
              <a:t>Box-modeling based on methyl-chloroform (MCF) observations</a:t>
            </a:r>
          </a:p>
          <a:p>
            <a:pPr marL="800100" lvl="1" indent="-342900">
              <a:buFont typeface="+mj-lt"/>
              <a:buAutoNum type="arabicPeriod"/>
            </a:pPr>
            <a:endParaRPr lang="en-US" sz="1400" dirty="0"/>
          </a:p>
          <a:p>
            <a:pPr marL="342900" indent="-342900">
              <a:buFont typeface="Arial" panose="020B0604020202020204" pitchFamily="34" charset="0"/>
              <a:buChar char="•"/>
            </a:pPr>
            <a:r>
              <a:rPr lang="en-US" sz="1400" dirty="0"/>
              <a:t>Both approaches derive a 10-15% uncertainty on global OH mean concentrations.</a:t>
            </a:r>
          </a:p>
        </p:txBody>
      </p:sp>
      <p:sp>
        <p:nvSpPr>
          <p:cNvPr id="22" name="Titre 1">
            <a:extLst>
              <a:ext uri="{FF2B5EF4-FFF2-40B4-BE49-F238E27FC236}">
                <a16:creationId xmlns:a16="http://schemas.microsoft.com/office/drawing/2014/main" id="{7E855A36-E652-3541-BC1E-8EFDB43B9008}"/>
              </a:ext>
            </a:extLst>
          </p:cNvPr>
          <p:cNvSpPr txBox="1">
            <a:spLocks/>
          </p:cNvSpPr>
          <p:nvPr/>
        </p:nvSpPr>
        <p:spPr>
          <a:xfrm>
            <a:off x="1303276" y="106470"/>
            <a:ext cx="5040246" cy="331526"/>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rgbClr val="4C9BDB"/>
                </a:solidFill>
                <a:latin typeface=""/>
                <a:ea typeface="+mj-ea"/>
                <a:cs typeface=""/>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4A7ABA"/>
                </a:solidFill>
                <a:effectLst/>
                <a:uLnTx/>
                <a:uFillTx/>
                <a:latin typeface=""/>
                <a:ea typeface="+mj-ea"/>
              </a:rPr>
              <a:t>Concentrations of OH the troposphere</a:t>
            </a:r>
          </a:p>
        </p:txBody>
      </p:sp>
      <p:pic>
        <p:nvPicPr>
          <p:cNvPr id="24" name="Image 23">
            <a:extLst>
              <a:ext uri="{FF2B5EF4-FFF2-40B4-BE49-F238E27FC236}">
                <a16:creationId xmlns:a16="http://schemas.microsoft.com/office/drawing/2014/main" id="{4A5F4AF6-542D-BC4C-93A5-44B0969B05E9}"/>
              </a:ext>
            </a:extLst>
          </p:cNvPr>
          <p:cNvPicPr>
            <a:picLocks noChangeAspect="1"/>
          </p:cNvPicPr>
          <p:nvPr/>
        </p:nvPicPr>
        <p:blipFill rotWithShape="1">
          <a:blip r:embed="rId3"/>
          <a:srcRect l="8870" r="48100" b="28952"/>
          <a:stretch/>
        </p:blipFill>
        <p:spPr>
          <a:xfrm>
            <a:off x="656002" y="2722402"/>
            <a:ext cx="3028231" cy="2173342"/>
          </a:xfrm>
          <a:prstGeom prst="rect">
            <a:avLst/>
          </a:prstGeom>
        </p:spPr>
      </p:pic>
      <p:sp>
        <p:nvSpPr>
          <p:cNvPr id="25" name="ZoneTexte 24">
            <a:extLst>
              <a:ext uri="{FF2B5EF4-FFF2-40B4-BE49-F238E27FC236}">
                <a16:creationId xmlns:a16="http://schemas.microsoft.com/office/drawing/2014/main" id="{7274C806-E2A9-5341-8044-9E23F2337762}"/>
              </a:ext>
            </a:extLst>
          </p:cNvPr>
          <p:cNvSpPr txBox="1"/>
          <p:nvPr/>
        </p:nvSpPr>
        <p:spPr>
          <a:xfrm>
            <a:off x="1283358" y="2511012"/>
            <a:ext cx="2066591" cy="30008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1350" u="sng" kern="0" dirty="0" err="1">
                <a:solidFill>
                  <a:prstClr val="black"/>
                </a:solidFill>
              </a:rPr>
              <a:t>Chemistry</a:t>
            </a:r>
            <a:r>
              <a:rPr lang="fr-FR" sz="1350" u="sng" kern="0" dirty="0">
                <a:solidFill>
                  <a:prstClr val="black"/>
                </a:solidFill>
              </a:rPr>
              <a:t> </a:t>
            </a:r>
            <a:r>
              <a:rPr lang="fr-FR" sz="1350" u="sng" kern="0" dirty="0" err="1">
                <a:solidFill>
                  <a:prstClr val="black"/>
                </a:solidFill>
              </a:rPr>
              <a:t>Climate</a:t>
            </a:r>
            <a:r>
              <a:rPr kumimoji="0" lang="fr-FR" sz="1350" b="0" i="0" u="sng" strike="noStrike" kern="0" cap="none" spc="0" normalizeH="0" baseline="0" noProof="0" dirty="0">
                <a:ln>
                  <a:noFill/>
                </a:ln>
                <a:solidFill>
                  <a:prstClr val="black"/>
                </a:solidFill>
                <a:effectLst/>
                <a:uLnTx/>
                <a:uFillTx/>
              </a:rPr>
              <a:t> </a:t>
            </a:r>
            <a:r>
              <a:rPr kumimoji="0" lang="fr-FR" sz="1350" b="0" i="0" u="sng" strike="noStrike" kern="0" cap="none" spc="0" normalizeH="0" baseline="0" noProof="0" dirty="0" err="1">
                <a:ln>
                  <a:noFill/>
                </a:ln>
                <a:solidFill>
                  <a:prstClr val="black"/>
                </a:solidFill>
                <a:effectLst/>
                <a:uLnTx/>
                <a:uFillTx/>
              </a:rPr>
              <a:t>models</a:t>
            </a:r>
            <a:endParaRPr kumimoji="0" lang="fr-FR" sz="1350" b="0" i="0" u="sng" strike="noStrike" kern="0" cap="none" spc="0" normalizeH="0" baseline="0" noProof="0" dirty="0">
              <a:ln>
                <a:noFill/>
              </a:ln>
              <a:solidFill>
                <a:prstClr val="black"/>
              </a:solidFill>
              <a:effectLst/>
              <a:uLnTx/>
              <a:uFillTx/>
            </a:endParaRPr>
          </a:p>
        </p:txBody>
      </p:sp>
      <p:sp>
        <p:nvSpPr>
          <p:cNvPr id="27" name="Rectangle 26">
            <a:extLst>
              <a:ext uri="{FF2B5EF4-FFF2-40B4-BE49-F238E27FC236}">
                <a16:creationId xmlns:a16="http://schemas.microsoft.com/office/drawing/2014/main" id="{A8321EF3-8D93-094D-94CF-EB5F1B983F19}"/>
              </a:ext>
            </a:extLst>
          </p:cNvPr>
          <p:cNvSpPr/>
          <p:nvPr/>
        </p:nvSpPr>
        <p:spPr>
          <a:xfrm>
            <a:off x="3030372" y="2999016"/>
            <a:ext cx="319577" cy="1620113"/>
          </a:xfrm>
          <a:prstGeom prst="rect">
            <a:avLst/>
          </a:prstGeom>
          <a:solidFill>
            <a:sysClr val="window" lastClr="FFFFFF">
              <a:lumMod val="50000"/>
              <a:alpha val="19000"/>
            </a:sys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350" b="0" i="0" u="none" strike="noStrike" kern="0" cap="none" spc="0" normalizeH="0" baseline="0" noProof="0">
              <a:ln>
                <a:noFill/>
              </a:ln>
              <a:solidFill>
                <a:prstClr val="white"/>
              </a:solidFill>
              <a:effectLst/>
              <a:uLnTx/>
              <a:uFillTx/>
              <a:latin typeface="Calibri"/>
              <a:ea typeface="+mn-ea"/>
              <a:cs typeface="+mn-cs"/>
            </a:endParaRPr>
          </a:p>
        </p:txBody>
      </p:sp>
      <p:grpSp>
        <p:nvGrpSpPr>
          <p:cNvPr id="28" name="Groupe 27">
            <a:extLst>
              <a:ext uri="{FF2B5EF4-FFF2-40B4-BE49-F238E27FC236}">
                <a16:creationId xmlns:a16="http://schemas.microsoft.com/office/drawing/2014/main" id="{A38B31A2-DB9F-8C49-9D23-6E0056F757F1}"/>
              </a:ext>
            </a:extLst>
          </p:cNvPr>
          <p:cNvGrpSpPr/>
          <p:nvPr/>
        </p:nvGrpSpPr>
        <p:grpSpPr>
          <a:xfrm>
            <a:off x="4113727" y="2760619"/>
            <a:ext cx="4140209" cy="1977002"/>
            <a:chOff x="3997221" y="800497"/>
            <a:chExt cx="4186409" cy="2250336"/>
          </a:xfrm>
        </p:grpSpPr>
        <p:pic>
          <p:nvPicPr>
            <p:cNvPr id="29" name="Image 28">
              <a:extLst>
                <a:ext uri="{FF2B5EF4-FFF2-40B4-BE49-F238E27FC236}">
                  <a16:creationId xmlns:a16="http://schemas.microsoft.com/office/drawing/2014/main" id="{B83D1D09-6A6F-2146-B1F9-BF52E1925A3A}"/>
                </a:ext>
              </a:extLst>
            </p:cNvPr>
            <p:cNvPicPr>
              <a:picLocks noChangeAspect="1"/>
            </p:cNvPicPr>
            <p:nvPr/>
          </p:nvPicPr>
          <p:blipFill>
            <a:blip r:embed="rId4"/>
            <a:stretch>
              <a:fillRect/>
            </a:stretch>
          </p:blipFill>
          <p:spPr>
            <a:xfrm>
              <a:off x="3997221" y="800497"/>
              <a:ext cx="4025463" cy="2062829"/>
            </a:xfrm>
            <a:prstGeom prst="rect">
              <a:avLst/>
            </a:prstGeom>
          </p:spPr>
        </p:pic>
        <p:pic>
          <p:nvPicPr>
            <p:cNvPr id="30" name="Image 29">
              <a:extLst>
                <a:ext uri="{FF2B5EF4-FFF2-40B4-BE49-F238E27FC236}">
                  <a16:creationId xmlns:a16="http://schemas.microsoft.com/office/drawing/2014/main" id="{46BA9996-31E5-204C-80D6-5F07B47DAB1B}"/>
                </a:ext>
              </a:extLst>
            </p:cNvPr>
            <p:cNvPicPr>
              <a:picLocks noChangeAspect="1"/>
            </p:cNvPicPr>
            <p:nvPr/>
          </p:nvPicPr>
          <p:blipFill>
            <a:blip r:embed="rId5"/>
            <a:stretch>
              <a:fillRect/>
            </a:stretch>
          </p:blipFill>
          <p:spPr>
            <a:xfrm>
              <a:off x="4085460" y="2767386"/>
              <a:ext cx="4098170" cy="283447"/>
            </a:xfrm>
            <a:prstGeom prst="rect">
              <a:avLst/>
            </a:prstGeom>
          </p:spPr>
        </p:pic>
      </p:grpSp>
      <p:sp>
        <p:nvSpPr>
          <p:cNvPr id="31" name="ZoneTexte 30">
            <a:extLst>
              <a:ext uri="{FF2B5EF4-FFF2-40B4-BE49-F238E27FC236}">
                <a16:creationId xmlns:a16="http://schemas.microsoft.com/office/drawing/2014/main" id="{A9FC6FF9-5100-454B-9EE7-B2E66EE7D888}"/>
              </a:ext>
            </a:extLst>
          </p:cNvPr>
          <p:cNvSpPr txBox="1"/>
          <p:nvPr/>
        </p:nvSpPr>
        <p:spPr>
          <a:xfrm>
            <a:off x="4992403" y="2521631"/>
            <a:ext cx="2013693" cy="30008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350" b="0" i="0" u="sng" strike="noStrike" kern="0" cap="none" spc="0" normalizeH="0" baseline="0" noProof="0" dirty="0">
                <a:ln>
                  <a:noFill/>
                </a:ln>
                <a:solidFill>
                  <a:prstClr val="black"/>
                </a:solidFill>
                <a:effectLst/>
                <a:uLnTx/>
                <a:uFillTx/>
              </a:rPr>
              <a:t>MCF-</a:t>
            </a:r>
            <a:r>
              <a:rPr kumimoji="0" lang="fr-FR" sz="1350" b="0" i="0" u="sng" strike="noStrike" kern="0" cap="none" spc="0" normalizeH="0" baseline="0" noProof="0" dirty="0" err="1">
                <a:ln>
                  <a:noFill/>
                </a:ln>
                <a:solidFill>
                  <a:prstClr val="black"/>
                </a:solidFill>
                <a:effectLst/>
                <a:uLnTx/>
                <a:uFillTx/>
              </a:rPr>
              <a:t>based</a:t>
            </a:r>
            <a:r>
              <a:rPr kumimoji="0" lang="fr-FR" sz="1350" b="0" i="0" u="sng" strike="noStrike" kern="0" cap="none" spc="0" normalizeH="0" baseline="0" noProof="0" dirty="0">
                <a:ln>
                  <a:noFill/>
                </a:ln>
                <a:solidFill>
                  <a:prstClr val="black"/>
                </a:solidFill>
                <a:effectLst/>
                <a:uLnTx/>
                <a:uFillTx/>
              </a:rPr>
              <a:t> box </a:t>
            </a:r>
            <a:r>
              <a:rPr kumimoji="0" lang="fr-FR" sz="1350" b="0" i="0" u="sng" strike="noStrike" kern="0" cap="none" spc="0" normalizeH="0" baseline="0" noProof="0" dirty="0" err="1">
                <a:ln>
                  <a:noFill/>
                </a:ln>
                <a:solidFill>
                  <a:prstClr val="black"/>
                </a:solidFill>
                <a:effectLst/>
                <a:uLnTx/>
                <a:uFillTx/>
              </a:rPr>
              <a:t>modelling</a:t>
            </a:r>
            <a:endParaRPr kumimoji="0" lang="fr-FR" sz="1350" b="0" i="0" u="sng" strike="noStrike" kern="0" cap="none" spc="0" normalizeH="0" baseline="0" noProof="0" dirty="0">
              <a:ln>
                <a:noFill/>
              </a:ln>
              <a:solidFill>
                <a:prstClr val="black"/>
              </a:solidFill>
              <a:effectLst/>
              <a:uLnTx/>
              <a:uFillTx/>
            </a:endParaRPr>
          </a:p>
        </p:txBody>
      </p:sp>
      <p:sp>
        <p:nvSpPr>
          <p:cNvPr id="32" name="ZoneTexte 31">
            <a:extLst>
              <a:ext uri="{FF2B5EF4-FFF2-40B4-BE49-F238E27FC236}">
                <a16:creationId xmlns:a16="http://schemas.microsoft.com/office/drawing/2014/main" id="{FE1462D3-37BB-F140-9573-7D48181E7626}"/>
              </a:ext>
            </a:extLst>
          </p:cNvPr>
          <p:cNvSpPr txBox="1"/>
          <p:nvPr/>
        </p:nvSpPr>
        <p:spPr>
          <a:xfrm>
            <a:off x="7131854" y="2836404"/>
            <a:ext cx="694998" cy="41969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350" b="1" i="0" u="none" strike="noStrike" kern="0" cap="none" spc="0" normalizeH="0" baseline="0" noProof="0" dirty="0">
                <a:ln>
                  <a:noFill/>
                </a:ln>
                <a:solidFill>
                  <a:srgbClr val="0051FB"/>
                </a:solidFill>
                <a:effectLst/>
                <a:uLnTx/>
                <a:uFillTx/>
              </a:rPr>
              <a:t>AGAGE</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1350" b="1" i="0" u="none" strike="noStrike" kern="0" cap="none" spc="0" normalizeH="0" baseline="0" noProof="0" dirty="0">
                <a:ln>
                  <a:noFill/>
                </a:ln>
                <a:solidFill>
                  <a:srgbClr val="FF0000"/>
                </a:solidFill>
                <a:effectLst/>
                <a:uLnTx/>
                <a:uFillTx/>
              </a:rPr>
              <a:t>NOAA</a:t>
            </a:r>
          </a:p>
        </p:txBody>
      </p:sp>
      <p:sp>
        <p:nvSpPr>
          <p:cNvPr id="40" name="Text Placeholder 4">
            <a:extLst>
              <a:ext uri="{FF2B5EF4-FFF2-40B4-BE49-F238E27FC236}">
                <a16:creationId xmlns:a16="http://schemas.microsoft.com/office/drawing/2014/main" id="{FEA063C4-33B6-1D46-9443-08B254F7EB16}"/>
              </a:ext>
            </a:extLst>
          </p:cNvPr>
          <p:cNvSpPr txBox="1">
            <a:spLocks/>
          </p:cNvSpPr>
          <p:nvPr/>
        </p:nvSpPr>
        <p:spPr>
          <a:xfrm>
            <a:off x="7417158" y="4795910"/>
            <a:ext cx="1673556" cy="226526"/>
          </a:xfrm>
          <a:prstGeom prst="rect">
            <a:avLst/>
          </a:prstGeom>
        </p:spPr>
        <p:txBody>
          <a:bodyPr>
            <a:normAutofit fontScale="92500" lnSpcReduction="20000"/>
          </a:bodyPr>
          <a:lstStyle>
            <a:lvl1pPr marL="342900" indent="-342900" algn="l" defTabSz="457200" rtl="0" eaLnBrk="1" latinLnBrk="0" hangingPunct="1">
              <a:spcBef>
                <a:spcPct val="20000"/>
              </a:spcBef>
              <a:buFont typeface="Arial"/>
              <a:buChar char="•"/>
              <a:defRPr sz="3200" kern="1200">
                <a:solidFill>
                  <a:srgbClr val="4C9BDB"/>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4C9BDB"/>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4C9BDB"/>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4C9BDB"/>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4C9BDB"/>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altLang="en-US" sz="1050" b="0" i="1" u="none" strike="noStrike" kern="1200" cap="none" spc="0" normalizeH="0" baseline="0" noProof="0" dirty="0">
                <a:ln>
                  <a:noFill/>
                </a:ln>
                <a:solidFill>
                  <a:srgbClr val="4C9BDB"/>
                </a:solidFill>
                <a:effectLst/>
                <a:uLnTx/>
                <a:uFillTx/>
                <a:latin typeface="Calibri"/>
                <a:ea typeface="ＭＳ Ｐゴシック" pitchFamily="34" charset="-128"/>
                <a:cs typeface="+mn-cs"/>
              </a:rPr>
              <a:t>Source: </a:t>
            </a:r>
            <a:r>
              <a:rPr kumimoji="0" lang="en-US" sz="1050" b="0" i="1" u="none" strike="noStrike" kern="1200" cap="none" spc="0" normalizeH="0" baseline="0" noProof="0" dirty="0">
                <a:ln>
                  <a:noFill/>
                </a:ln>
                <a:solidFill>
                  <a:srgbClr val="0000FF"/>
                </a:solidFill>
                <a:effectLst/>
                <a:uLnTx/>
                <a:uFillTx/>
                <a:latin typeface="Calibri"/>
                <a:ea typeface="+mn-ea"/>
                <a:cs typeface="+mn-cs"/>
              </a:rPr>
              <a:t>Rigby et al. 2017</a:t>
            </a:r>
            <a:endParaRPr kumimoji="0" lang="en-US" sz="1050" b="0" i="1" u="none" strike="noStrike" kern="1200" cap="none" spc="0" normalizeH="0" baseline="0" noProof="0" dirty="0">
              <a:ln>
                <a:noFill/>
              </a:ln>
              <a:solidFill>
                <a:srgbClr val="0000FF"/>
              </a:solidFill>
              <a:effectLst/>
              <a:uLnTx/>
              <a:uFillTx/>
              <a:latin typeface="Segoe UI" charset="0"/>
              <a:ea typeface="+mn-ea"/>
              <a:cs typeface="+mn-cs"/>
            </a:endParaRPr>
          </a:p>
        </p:txBody>
      </p:sp>
      <p:sp>
        <p:nvSpPr>
          <p:cNvPr id="41" name="Text Placeholder 4">
            <a:extLst>
              <a:ext uri="{FF2B5EF4-FFF2-40B4-BE49-F238E27FC236}">
                <a16:creationId xmlns:a16="http://schemas.microsoft.com/office/drawing/2014/main" id="{EAC4048F-6396-E845-9377-2406507C2B20}"/>
              </a:ext>
            </a:extLst>
          </p:cNvPr>
          <p:cNvSpPr txBox="1">
            <a:spLocks/>
          </p:cNvSpPr>
          <p:nvPr/>
        </p:nvSpPr>
        <p:spPr>
          <a:xfrm>
            <a:off x="266546" y="4769052"/>
            <a:ext cx="1857126" cy="253384"/>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rgbClr val="4C9BDB"/>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4C9BDB"/>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4C9BDB"/>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4C9BDB"/>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4C9BDB"/>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altLang="en-US" sz="1050" b="0" i="1" u="none" strike="noStrike" kern="1200" cap="none" spc="0" normalizeH="0" baseline="0" noProof="0" dirty="0">
                <a:ln>
                  <a:noFill/>
                </a:ln>
                <a:solidFill>
                  <a:srgbClr val="4C9BDB"/>
                </a:solidFill>
                <a:effectLst/>
                <a:uLnTx/>
                <a:uFillTx/>
                <a:latin typeface="Calibri"/>
                <a:ea typeface="ＭＳ Ｐゴシック" pitchFamily="34" charset="-128"/>
                <a:cs typeface="+mn-cs"/>
              </a:rPr>
              <a:t>Source: </a:t>
            </a:r>
            <a:r>
              <a:rPr kumimoji="0" lang="en-US" sz="1050" b="0" i="1" u="none" strike="noStrike" kern="1200" cap="none" spc="0" normalizeH="0" baseline="0" noProof="0" dirty="0">
                <a:ln>
                  <a:noFill/>
                </a:ln>
                <a:solidFill>
                  <a:srgbClr val="0000FF"/>
                </a:solidFill>
                <a:effectLst/>
                <a:uLnTx/>
                <a:uFillTx/>
                <a:latin typeface="Calibri"/>
                <a:ea typeface="+mn-ea"/>
                <a:cs typeface="+mn-cs"/>
              </a:rPr>
              <a:t>Zhao et al. 2019</a:t>
            </a:r>
            <a:endParaRPr kumimoji="0" lang="en-US" sz="1050" b="0" i="1" u="none" strike="noStrike" kern="1200" cap="none" spc="0" normalizeH="0" baseline="0" noProof="0" dirty="0">
              <a:ln>
                <a:noFill/>
              </a:ln>
              <a:solidFill>
                <a:srgbClr val="0000FF"/>
              </a:solidFill>
              <a:effectLst/>
              <a:uLnTx/>
              <a:uFillTx/>
              <a:latin typeface="Segoe UI" charset="0"/>
              <a:ea typeface="+mn-ea"/>
              <a:cs typeface="+mn-cs"/>
            </a:endParaRPr>
          </a:p>
        </p:txBody>
      </p:sp>
    </p:spTree>
    <p:extLst>
      <p:ext uri="{BB962C8B-B14F-4D97-AF65-F5344CB8AC3E}">
        <p14:creationId xmlns:p14="http://schemas.microsoft.com/office/powerpoint/2010/main" val="2088849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re 1">
            <a:extLst>
              <a:ext uri="{FF2B5EF4-FFF2-40B4-BE49-F238E27FC236}">
                <a16:creationId xmlns:a16="http://schemas.microsoft.com/office/drawing/2014/main" id="{7E855A36-E652-3541-BC1E-8EFDB43B9008}"/>
              </a:ext>
            </a:extLst>
          </p:cNvPr>
          <p:cNvSpPr txBox="1">
            <a:spLocks/>
          </p:cNvSpPr>
          <p:nvPr/>
        </p:nvSpPr>
        <p:spPr>
          <a:xfrm>
            <a:off x="1597483" y="112853"/>
            <a:ext cx="5040246" cy="331526"/>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rgbClr val="4C9BDB"/>
                </a:solidFill>
                <a:latin typeface=""/>
                <a:ea typeface="+mj-ea"/>
                <a:cs typeface=""/>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4A7ABA"/>
                </a:solidFill>
                <a:effectLst/>
                <a:uLnTx/>
                <a:uFillTx/>
                <a:latin typeface=""/>
                <a:ea typeface="+mj-ea"/>
              </a:rPr>
              <a:t>OH inter-annual variability and trend</a:t>
            </a:r>
          </a:p>
        </p:txBody>
      </p:sp>
      <p:pic>
        <p:nvPicPr>
          <p:cNvPr id="23" name="Image 22">
            <a:extLst>
              <a:ext uri="{FF2B5EF4-FFF2-40B4-BE49-F238E27FC236}">
                <a16:creationId xmlns:a16="http://schemas.microsoft.com/office/drawing/2014/main" id="{88443C0F-0F00-BB4E-AF52-6455F1D83D4A}"/>
              </a:ext>
            </a:extLst>
          </p:cNvPr>
          <p:cNvPicPr>
            <a:picLocks noChangeAspect="1"/>
          </p:cNvPicPr>
          <p:nvPr/>
        </p:nvPicPr>
        <p:blipFill rotWithShape="1">
          <a:blip r:embed="rId3"/>
          <a:srcRect b="17298"/>
          <a:stretch/>
        </p:blipFill>
        <p:spPr>
          <a:xfrm>
            <a:off x="4058987" y="2601271"/>
            <a:ext cx="4788303" cy="1893518"/>
          </a:xfrm>
          <a:prstGeom prst="rect">
            <a:avLst/>
          </a:prstGeom>
        </p:spPr>
      </p:pic>
      <p:sp>
        <p:nvSpPr>
          <p:cNvPr id="26" name="Rectangle 25">
            <a:extLst>
              <a:ext uri="{FF2B5EF4-FFF2-40B4-BE49-F238E27FC236}">
                <a16:creationId xmlns:a16="http://schemas.microsoft.com/office/drawing/2014/main" id="{3AD9D90C-9BD5-824E-97C0-C29A06C986E2}"/>
              </a:ext>
            </a:extLst>
          </p:cNvPr>
          <p:cNvSpPr/>
          <p:nvPr/>
        </p:nvSpPr>
        <p:spPr>
          <a:xfrm>
            <a:off x="6779172" y="2749426"/>
            <a:ext cx="780021" cy="1392281"/>
          </a:xfrm>
          <a:prstGeom prst="rect">
            <a:avLst/>
          </a:prstGeom>
          <a:solidFill>
            <a:sysClr val="window" lastClr="FFFFFF">
              <a:lumMod val="50000"/>
              <a:alpha val="20000"/>
            </a:sys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350" b="0" i="0" u="none" strike="noStrike" kern="0" cap="none" spc="0" normalizeH="0" baseline="0" noProof="0" dirty="0">
              <a:ln>
                <a:noFill/>
              </a:ln>
              <a:solidFill>
                <a:prstClr val="white"/>
              </a:solidFill>
              <a:effectLst/>
              <a:uLnTx/>
              <a:uFillTx/>
              <a:latin typeface="Calibri"/>
              <a:ea typeface="+mn-ea"/>
              <a:cs typeface="+mn-cs"/>
            </a:endParaRPr>
          </a:p>
        </p:txBody>
      </p:sp>
      <p:pic>
        <p:nvPicPr>
          <p:cNvPr id="34" name="Image 33">
            <a:extLst>
              <a:ext uri="{FF2B5EF4-FFF2-40B4-BE49-F238E27FC236}">
                <a16:creationId xmlns:a16="http://schemas.microsoft.com/office/drawing/2014/main" id="{CD2BD0CB-14AA-A440-9052-15E7184E7BF5}"/>
              </a:ext>
            </a:extLst>
          </p:cNvPr>
          <p:cNvPicPr>
            <a:picLocks noChangeAspect="1"/>
          </p:cNvPicPr>
          <p:nvPr/>
        </p:nvPicPr>
        <p:blipFill rotWithShape="1">
          <a:blip r:embed="rId4"/>
          <a:srcRect l="50300" r="9214" b="29822"/>
          <a:stretch/>
        </p:blipFill>
        <p:spPr>
          <a:xfrm>
            <a:off x="478894" y="2086239"/>
            <a:ext cx="3638712" cy="2741580"/>
          </a:xfrm>
          <a:prstGeom prst="rect">
            <a:avLst/>
          </a:prstGeom>
        </p:spPr>
      </p:pic>
      <p:sp>
        <p:nvSpPr>
          <p:cNvPr id="35" name="Rectangle 34">
            <a:extLst>
              <a:ext uri="{FF2B5EF4-FFF2-40B4-BE49-F238E27FC236}">
                <a16:creationId xmlns:a16="http://schemas.microsoft.com/office/drawing/2014/main" id="{6E179935-0B42-A542-9518-E407DCEDBDA6}"/>
              </a:ext>
            </a:extLst>
          </p:cNvPr>
          <p:cNvSpPr/>
          <p:nvPr/>
        </p:nvSpPr>
        <p:spPr>
          <a:xfrm>
            <a:off x="792679" y="2463836"/>
            <a:ext cx="1831965" cy="2077795"/>
          </a:xfrm>
          <a:prstGeom prst="rect">
            <a:avLst/>
          </a:prstGeom>
          <a:solidFill>
            <a:sysClr val="window" lastClr="FFFFFF">
              <a:lumMod val="50000"/>
              <a:alpha val="20000"/>
            </a:sys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350" b="0" i="0" u="none" strike="noStrike" kern="0" cap="none" spc="0" normalizeH="0" baseline="0" noProof="0">
              <a:ln>
                <a:noFill/>
              </a:ln>
              <a:solidFill>
                <a:prstClr val="white"/>
              </a:solidFill>
              <a:effectLst/>
              <a:uLnTx/>
              <a:uFillTx/>
              <a:latin typeface="Calibri"/>
              <a:ea typeface="+mn-ea"/>
              <a:cs typeface="+mn-cs"/>
            </a:endParaRPr>
          </a:p>
        </p:txBody>
      </p:sp>
      <p:sp>
        <p:nvSpPr>
          <p:cNvPr id="38" name="ZoneTexte 37">
            <a:extLst>
              <a:ext uri="{FF2B5EF4-FFF2-40B4-BE49-F238E27FC236}">
                <a16:creationId xmlns:a16="http://schemas.microsoft.com/office/drawing/2014/main" id="{5832D764-C69A-8F47-A60F-29CAD77F0242}"/>
              </a:ext>
            </a:extLst>
          </p:cNvPr>
          <p:cNvSpPr txBox="1"/>
          <p:nvPr/>
        </p:nvSpPr>
        <p:spPr>
          <a:xfrm>
            <a:off x="89346" y="675325"/>
            <a:ext cx="8881161" cy="1169551"/>
          </a:xfrm>
          <a:prstGeom prst="rect">
            <a:avLst/>
          </a:prstGeom>
          <a:noFill/>
          <a:ln>
            <a:solidFill>
              <a:sysClr val="windowText" lastClr="000000"/>
            </a:solidFill>
          </a:ln>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0" dirty="0">
                <a:solidFill>
                  <a:prstClr val="black"/>
                </a:solidFill>
              </a:rPr>
              <a:t>C</a:t>
            </a:r>
            <a:r>
              <a:rPr kumimoji="0" lang="en-US" sz="1400" b="0" i="0" u="none" strike="noStrike" kern="0" cap="none" spc="0" normalizeH="0" baseline="0" noProof="0" dirty="0" err="1">
                <a:ln>
                  <a:noFill/>
                </a:ln>
                <a:solidFill>
                  <a:prstClr val="black"/>
                </a:solidFill>
                <a:effectLst/>
                <a:uLnTx/>
                <a:uFillTx/>
              </a:rPr>
              <a:t>hemistry</a:t>
            </a:r>
            <a:r>
              <a:rPr kumimoji="0" lang="en-US" sz="1400" b="0" i="0" u="none" strike="noStrike" kern="0" cap="none" spc="0" normalizeH="0" baseline="0" noProof="0" dirty="0">
                <a:ln>
                  <a:noFill/>
                </a:ln>
                <a:solidFill>
                  <a:prstClr val="black"/>
                </a:solidFill>
                <a:effectLst/>
                <a:uLnTx/>
                <a:uFillTx/>
              </a:rPr>
              <a:t> </a:t>
            </a:r>
            <a:r>
              <a:rPr lang="en-US" sz="1400" kern="0" dirty="0">
                <a:solidFill>
                  <a:prstClr val="black"/>
                </a:solidFill>
              </a:rPr>
              <a:t>c</a:t>
            </a:r>
            <a:r>
              <a:rPr kumimoji="0" lang="en-US" sz="1400" b="0" i="0" u="none" strike="noStrike" kern="0" cap="none" spc="0" normalizeH="0" baseline="0" noProof="0" dirty="0" err="1">
                <a:ln>
                  <a:noFill/>
                </a:ln>
                <a:solidFill>
                  <a:prstClr val="black"/>
                </a:solidFill>
                <a:effectLst/>
                <a:uLnTx/>
                <a:uFillTx/>
              </a:rPr>
              <a:t>limate</a:t>
            </a:r>
            <a:r>
              <a:rPr kumimoji="0" lang="en-US" sz="1400" b="0" i="0" u="none" strike="noStrike" kern="0" cap="none" spc="0" normalizeH="0" baseline="0" noProof="0" dirty="0">
                <a:ln>
                  <a:noFill/>
                </a:ln>
                <a:solidFill>
                  <a:prstClr val="black"/>
                </a:solidFill>
                <a:effectLst/>
                <a:uLnTx/>
                <a:uFillTx/>
              </a:rPr>
              <a:t> </a:t>
            </a:r>
            <a:r>
              <a:rPr lang="en-US" sz="1400" kern="0" dirty="0">
                <a:solidFill>
                  <a:prstClr val="black"/>
                </a:solidFill>
              </a:rPr>
              <a:t>m</a:t>
            </a:r>
            <a:r>
              <a:rPr kumimoji="0" lang="en-US" sz="1400" b="0" i="0" u="none" strike="noStrike" kern="0" cap="none" spc="0" normalizeH="0" baseline="0" noProof="0" dirty="0" err="1">
                <a:ln>
                  <a:noFill/>
                </a:ln>
                <a:solidFill>
                  <a:prstClr val="black"/>
                </a:solidFill>
                <a:effectLst/>
                <a:uLnTx/>
                <a:uFillTx/>
              </a:rPr>
              <a:t>odels</a:t>
            </a:r>
            <a:r>
              <a:rPr kumimoji="0" lang="en-US" sz="1400" b="0" i="0" u="none" strike="noStrike" kern="0" cap="none" spc="0" normalizeH="0" baseline="0" noProof="0" dirty="0">
                <a:ln>
                  <a:noFill/>
                </a:ln>
                <a:solidFill>
                  <a:prstClr val="black"/>
                </a:solidFill>
                <a:effectLst/>
                <a:uLnTx/>
                <a:uFillTx/>
              </a:rPr>
              <a:t> </a:t>
            </a:r>
            <a:r>
              <a:rPr lang="en-US" sz="1400" kern="0" dirty="0">
                <a:solidFill>
                  <a:prstClr val="black"/>
                </a:solidFill>
              </a:rPr>
              <a:t>derive a</a:t>
            </a:r>
            <a:r>
              <a:rPr kumimoji="0" lang="en-US" sz="1400" b="0" i="0" u="none" strike="noStrike" kern="0" cap="none" spc="0" normalizeH="0" baseline="0" noProof="0" dirty="0">
                <a:ln>
                  <a:noFill/>
                </a:ln>
                <a:solidFill>
                  <a:prstClr val="black"/>
                </a:solidFill>
                <a:effectLst/>
                <a:uLnTx/>
                <a:uFillTx/>
              </a:rPr>
              <a:t> null to positive trend in OH over 2000-2017</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rPr>
              <a:t>MCF-based box modelling suggest a positive trend in OH over 1997-2005 followed by a negative trend from 2005 onward</a:t>
            </a:r>
          </a:p>
          <a:p>
            <a:pPr marL="285750" indent="-285750" algn="ctr" defTabSz="914400">
              <a:buFont typeface="Symbol" pitchFamily="2" charset="2"/>
              <a:buChar char="Þ"/>
              <a:defRPr/>
            </a:pPr>
            <a:r>
              <a:rPr lang="en-US" sz="1400" kern="0" dirty="0">
                <a:solidFill>
                  <a:prstClr val="black"/>
                </a:solidFill>
              </a:rPr>
              <a:t>High uncertainty remains on OH trend and interannual variability</a:t>
            </a:r>
          </a:p>
        </p:txBody>
      </p:sp>
      <p:sp>
        <p:nvSpPr>
          <p:cNvPr id="39" name="Text Placeholder 4">
            <a:extLst>
              <a:ext uri="{FF2B5EF4-FFF2-40B4-BE49-F238E27FC236}">
                <a16:creationId xmlns:a16="http://schemas.microsoft.com/office/drawing/2014/main" id="{A9ED5308-AB8E-D941-BCA6-755FCB3C5F62}"/>
              </a:ext>
            </a:extLst>
          </p:cNvPr>
          <p:cNvSpPr txBox="1">
            <a:spLocks/>
          </p:cNvSpPr>
          <p:nvPr/>
        </p:nvSpPr>
        <p:spPr>
          <a:xfrm>
            <a:off x="7042986" y="4627525"/>
            <a:ext cx="1927521" cy="274097"/>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rgbClr val="4C9BDB"/>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4C9BDB"/>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4C9BDB"/>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4C9BDB"/>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4C9BDB"/>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altLang="en-US" sz="1050" b="0" i="1" u="none" strike="noStrike" kern="1200" cap="none" spc="0" normalizeH="0" baseline="0" noProof="0" dirty="0">
                <a:ln>
                  <a:noFill/>
                </a:ln>
                <a:solidFill>
                  <a:srgbClr val="4C9BDB"/>
                </a:solidFill>
                <a:effectLst/>
                <a:uLnTx/>
                <a:uFillTx/>
                <a:latin typeface="Calibri"/>
                <a:ea typeface="ＭＳ Ｐゴシック" pitchFamily="34" charset="-128"/>
                <a:cs typeface="+mn-cs"/>
              </a:rPr>
              <a:t>Source: </a:t>
            </a:r>
            <a:r>
              <a:rPr kumimoji="0" lang="en-US" sz="1050" b="0" i="1" u="none" strike="noStrike" kern="1200" cap="none" spc="0" normalizeH="0" baseline="0" noProof="0" dirty="0">
                <a:ln>
                  <a:noFill/>
                </a:ln>
                <a:solidFill>
                  <a:srgbClr val="0000FF"/>
                </a:solidFill>
                <a:effectLst/>
                <a:uLnTx/>
                <a:uFillTx/>
                <a:latin typeface="Calibri"/>
                <a:ea typeface="+mn-ea"/>
                <a:cs typeface="+mn-cs"/>
              </a:rPr>
              <a:t>Ganesan et al. 2020</a:t>
            </a:r>
            <a:endParaRPr kumimoji="0" lang="en-US" sz="1050" b="0" i="1" u="none" strike="noStrike" kern="1200" cap="none" spc="0" normalizeH="0" baseline="0" noProof="0" dirty="0">
              <a:ln>
                <a:noFill/>
              </a:ln>
              <a:solidFill>
                <a:srgbClr val="0000FF"/>
              </a:solidFill>
              <a:effectLst/>
              <a:uLnTx/>
              <a:uFillTx/>
              <a:latin typeface="Segoe UI" charset="0"/>
              <a:ea typeface="+mn-ea"/>
              <a:cs typeface="+mn-cs"/>
            </a:endParaRPr>
          </a:p>
        </p:txBody>
      </p:sp>
      <p:sp>
        <p:nvSpPr>
          <p:cNvPr id="41" name="Text Placeholder 4">
            <a:extLst>
              <a:ext uri="{FF2B5EF4-FFF2-40B4-BE49-F238E27FC236}">
                <a16:creationId xmlns:a16="http://schemas.microsoft.com/office/drawing/2014/main" id="{EAC4048F-6396-E845-9377-2406507C2B20}"/>
              </a:ext>
            </a:extLst>
          </p:cNvPr>
          <p:cNvSpPr txBox="1">
            <a:spLocks/>
          </p:cNvSpPr>
          <p:nvPr/>
        </p:nvSpPr>
        <p:spPr>
          <a:xfrm>
            <a:off x="174196" y="4709154"/>
            <a:ext cx="1857126" cy="457836"/>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rgbClr val="4C9BDB"/>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4C9BDB"/>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4C9BDB"/>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4C9BDB"/>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4C9BDB"/>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altLang="en-US" sz="1050" b="0" i="1" u="none" strike="noStrike" kern="1200" cap="none" spc="0" normalizeH="0" baseline="0" noProof="0" dirty="0">
                <a:ln>
                  <a:noFill/>
                </a:ln>
                <a:solidFill>
                  <a:srgbClr val="4C9BDB"/>
                </a:solidFill>
                <a:effectLst/>
                <a:uLnTx/>
                <a:uFillTx/>
                <a:latin typeface="Calibri"/>
                <a:ea typeface="ＭＳ Ｐゴシック" pitchFamily="34" charset="-128"/>
                <a:cs typeface="+mn-cs"/>
              </a:rPr>
              <a:t>Source: </a:t>
            </a:r>
            <a:r>
              <a:rPr kumimoji="0" lang="en-US" sz="1050" b="0" i="1" u="none" strike="noStrike" kern="1200" cap="none" spc="0" normalizeH="0" baseline="0" noProof="0" dirty="0">
                <a:ln>
                  <a:noFill/>
                </a:ln>
                <a:solidFill>
                  <a:srgbClr val="0000FF"/>
                </a:solidFill>
                <a:effectLst/>
                <a:uLnTx/>
                <a:uFillTx/>
                <a:latin typeface="Calibri"/>
                <a:ea typeface="+mn-ea"/>
                <a:cs typeface="+mn-cs"/>
              </a:rPr>
              <a:t>Zhao et al. 2019</a:t>
            </a:r>
            <a:endParaRPr kumimoji="0" lang="en-US" sz="1050" b="0" i="1" u="none" strike="noStrike" kern="1200" cap="none" spc="0" normalizeH="0" baseline="0" noProof="0" dirty="0">
              <a:ln>
                <a:noFill/>
              </a:ln>
              <a:solidFill>
                <a:srgbClr val="0000FF"/>
              </a:solidFill>
              <a:effectLst/>
              <a:uLnTx/>
              <a:uFillTx/>
              <a:latin typeface="Segoe UI" charset="0"/>
              <a:ea typeface="+mn-ea"/>
              <a:cs typeface="+mn-cs"/>
            </a:endParaRPr>
          </a:p>
        </p:txBody>
      </p:sp>
      <p:sp>
        <p:nvSpPr>
          <p:cNvPr id="43" name="ZoneTexte 42">
            <a:extLst>
              <a:ext uri="{FF2B5EF4-FFF2-40B4-BE49-F238E27FC236}">
                <a16:creationId xmlns:a16="http://schemas.microsoft.com/office/drawing/2014/main" id="{B050E269-8BA4-9246-872B-1E4F2EFF3F58}"/>
              </a:ext>
            </a:extLst>
          </p:cNvPr>
          <p:cNvSpPr txBox="1"/>
          <p:nvPr/>
        </p:nvSpPr>
        <p:spPr>
          <a:xfrm>
            <a:off x="4279307" y="1877566"/>
            <a:ext cx="4347665" cy="5078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350" b="0" i="0" u="sng" strike="noStrike" kern="0" cap="none" spc="0" normalizeH="0" baseline="0" noProof="0" dirty="0">
                <a:ln>
                  <a:noFill/>
                </a:ln>
                <a:solidFill>
                  <a:prstClr val="black"/>
                </a:solidFill>
                <a:effectLst/>
                <a:uLnTx/>
                <a:uFillTx/>
              </a:rPr>
              <a:t>MCF-</a:t>
            </a:r>
            <a:r>
              <a:rPr kumimoji="0" lang="fr-FR" sz="1350" b="0" i="0" u="sng" strike="noStrike" kern="0" cap="none" spc="0" normalizeH="0" baseline="0" noProof="0" dirty="0" err="1">
                <a:ln>
                  <a:noFill/>
                </a:ln>
                <a:solidFill>
                  <a:prstClr val="black"/>
                </a:solidFill>
                <a:effectLst/>
                <a:uLnTx/>
                <a:uFillTx/>
              </a:rPr>
              <a:t>based</a:t>
            </a:r>
            <a:r>
              <a:rPr kumimoji="0" lang="fr-FR" sz="1350" b="0" i="0" u="sng" strike="noStrike" kern="0" cap="none" spc="0" normalizeH="0" baseline="0" noProof="0" dirty="0">
                <a:ln>
                  <a:noFill/>
                </a:ln>
                <a:solidFill>
                  <a:prstClr val="black"/>
                </a:solidFill>
                <a:effectLst/>
                <a:uLnTx/>
                <a:uFillTx/>
              </a:rPr>
              <a:t> box </a:t>
            </a:r>
            <a:r>
              <a:rPr kumimoji="0" lang="fr-FR" sz="1350" b="0" i="0" u="sng" strike="noStrike" kern="0" cap="none" spc="0" normalizeH="0" baseline="0" noProof="0" dirty="0" err="1">
                <a:ln>
                  <a:noFill/>
                </a:ln>
                <a:solidFill>
                  <a:prstClr val="black"/>
                </a:solidFill>
                <a:effectLst/>
                <a:uLnTx/>
                <a:uFillTx/>
              </a:rPr>
              <a:t>modelling</a:t>
            </a:r>
            <a:r>
              <a:rPr kumimoji="0" lang="fr-FR" sz="1350" b="0" i="0" u="sng" strike="noStrike" kern="0" cap="none" spc="0" normalizeH="0" baseline="0" noProof="0" dirty="0">
                <a:ln>
                  <a:noFill/>
                </a:ln>
                <a:solidFill>
                  <a:prstClr val="black"/>
                </a:solidFill>
                <a:effectLst/>
                <a:uLnTx/>
                <a:uFillTx/>
              </a:rPr>
              <a:t> versus </a:t>
            </a:r>
            <a:r>
              <a:rPr kumimoji="0" lang="fr-FR" sz="1350" b="0" i="0" u="sng" strike="noStrike" kern="0" cap="none" spc="0" normalizeH="0" baseline="0" noProof="0" dirty="0" err="1">
                <a:ln>
                  <a:noFill/>
                </a:ln>
                <a:solidFill>
                  <a:prstClr val="black"/>
                </a:solidFill>
                <a:effectLst/>
                <a:uLnTx/>
                <a:uFillTx/>
              </a:rPr>
              <a:t>chemistry</a:t>
            </a:r>
            <a:r>
              <a:rPr kumimoji="0" lang="fr-FR" sz="1350" b="0" i="0" u="sng" strike="noStrike" kern="0" cap="none" spc="0" normalizeH="0" baseline="0" noProof="0" dirty="0">
                <a:ln>
                  <a:noFill/>
                </a:ln>
                <a:solidFill>
                  <a:prstClr val="black"/>
                </a:solidFill>
                <a:effectLst/>
                <a:uLnTx/>
                <a:uFillTx/>
              </a:rPr>
              <a:t> </a:t>
            </a:r>
            <a:r>
              <a:rPr kumimoji="0" lang="fr-FR" sz="1350" b="0" i="0" u="sng" strike="noStrike" kern="0" cap="none" spc="0" normalizeH="0" baseline="0" noProof="0" dirty="0" err="1">
                <a:ln>
                  <a:noFill/>
                </a:ln>
                <a:solidFill>
                  <a:prstClr val="black"/>
                </a:solidFill>
                <a:effectLst/>
                <a:uLnTx/>
                <a:uFillTx/>
              </a:rPr>
              <a:t>climate</a:t>
            </a:r>
            <a:r>
              <a:rPr kumimoji="0" lang="fr-FR" sz="1350" b="0" i="0" u="sng" strike="noStrike" kern="0" cap="none" spc="0" normalizeH="0" baseline="0" noProof="0" dirty="0">
                <a:ln>
                  <a:noFill/>
                </a:ln>
                <a:solidFill>
                  <a:prstClr val="black"/>
                </a:solidFill>
                <a:effectLst/>
                <a:uLnTx/>
                <a:uFillTx/>
              </a:rPr>
              <a:t> </a:t>
            </a:r>
            <a:r>
              <a:rPr kumimoji="0" lang="fr-FR" sz="1350" b="0" i="0" u="sng" strike="noStrike" kern="0" cap="none" spc="0" normalizeH="0" baseline="0" noProof="0" dirty="0" err="1">
                <a:ln>
                  <a:noFill/>
                </a:ln>
                <a:solidFill>
                  <a:prstClr val="black"/>
                </a:solidFill>
                <a:effectLst/>
                <a:uLnTx/>
                <a:uFillTx/>
              </a:rPr>
              <a:t>models</a:t>
            </a:r>
            <a:endParaRPr kumimoji="0" lang="fr-FR" sz="1350" b="0" i="0" u="sng" strike="noStrike" kern="0" cap="none" spc="0" normalizeH="0" baseline="0" noProof="0" dirty="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lang="fr-FR" sz="1350" kern="0" dirty="0">
                <a:solidFill>
                  <a:prstClr val="black"/>
                </a:solidFill>
              </a:rPr>
              <a:t>OH </a:t>
            </a:r>
            <a:r>
              <a:rPr lang="fr-FR" sz="1350" kern="0" dirty="0" err="1">
                <a:solidFill>
                  <a:prstClr val="black"/>
                </a:solidFill>
              </a:rPr>
              <a:t>anomaly</a:t>
            </a:r>
            <a:r>
              <a:rPr lang="fr-FR" sz="1350" kern="0" dirty="0">
                <a:solidFill>
                  <a:prstClr val="black"/>
                </a:solidFill>
              </a:rPr>
              <a:t>  1980-2015</a:t>
            </a:r>
            <a:endParaRPr kumimoji="0" lang="fr-FR" sz="1350" b="0" i="0" strike="noStrike" kern="0" cap="none" spc="0" normalizeH="0" baseline="0" noProof="0" dirty="0">
              <a:ln>
                <a:noFill/>
              </a:ln>
              <a:solidFill>
                <a:prstClr val="black"/>
              </a:solidFill>
              <a:effectLst/>
              <a:uLnTx/>
              <a:uFillTx/>
            </a:endParaRPr>
          </a:p>
        </p:txBody>
      </p:sp>
      <p:sp>
        <p:nvSpPr>
          <p:cNvPr id="44" name="ZoneTexte 43">
            <a:extLst>
              <a:ext uri="{FF2B5EF4-FFF2-40B4-BE49-F238E27FC236}">
                <a16:creationId xmlns:a16="http://schemas.microsoft.com/office/drawing/2014/main" id="{F82FB462-BE9D-D64D-B4EB-5E2C2BD5EAAC}"/>
              </a:ext>
            </a:extLst>
          </p:cNvPr>
          <p:cNvSpPr txBox="1"/>
          <p:nvPr/>
        </p:nvSpPr>
        <p:spPr>
          <a:xfrm>
            <a:off x="1374659" y="1877566"/>
            <a:ext cx="2008883" cy="30008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1350" u="sng" kern="0" dirty="0" err="1">
                <a:solidFill>
                  <a:prstClr val="black"/>
                </a:solidFill>
              </a:rPr>
              <a:t>Chemistry</a:t>
            </a:r>
            <a:r>
              <a:rPr lang="fr-FR" sz="1350" u="sng" kern="0" dirty="0">
                <a:solidFill>
                  <a:prstClr val="black"/>
                </a:solidFill>
              </a:rPr>
              <a:t> </a:t>
            </a:r>
            <a:r>
              <a:rPr lang="fr-FR" sz="1350" u="sng" kern="0" dirty="0" err="1">
                <a:solidFill>
                  <a:prstClr val="black"/>
                </a:solidFill>
              </a:rPr>
              <a:t>climate</a:t>
            </a:r>
            <a:r>
              <a:rPr kumimoji="0" lang="fr-FR" sz="1350" b="0" i="0" u="sng" strike="noStrike" kern="0" cap="none" spc="0" normalizeH="0" baseline="0" noProof="0" dirty="0">
                <a:ln>
                  <a:noFill/>
                </a:ln>
                <a:solidFill>
                  <a:prstClr val="black"/>
                </a:solidFill>
                <a:effectLst/>
                <a:uLnTx/>
                <a:uFillTx/>
              </a:rPr>
              <a:t> </a:t>
            </a:r>
            <a:r>
              <a:rPr kumimoji="0" lang="fr-FR" sz="1350" b="0" i="0" u="sng" strike="noStrike" kern="0" cap="none" spc="0" normalizeH="0" baseline="0" noProof="0" dirty="0" err="1">
                <a:ln>
                  <a:noFill/>
                </a:ln>
                <a:solidFill>
                  <a:prstClr val="black"/>
                </a:solidFill>
                <a:effectLst/>
                <a:uLnTx/>
                <a:uFillTx/>
              </a:rPr>
              <a:t>models</a:t>
            </a:r>
            <a:endParaRPr kumimoji="0" lang="fr-FR" sz="1350" b="0" i="0" u="sng" strike="noStrike" kern="0" cap="none" spc="0" normalizeH="0" baseline="0" noProof="0" dirty="0">
              <a:ln>
                <a:noFill/>
              </a:ln>
              <a:solidFill>
                <a:prstClr val="black"/>
              </a:solidFill>
              <a:effectLst/>
              <a:uLnTx/>
              <a:uFillTx/>
            </a:endParaRPr>
          </a:p>
        </p:txBody>
      </p:sp>
      <p:sp>
        <p:nvSpPr>
          <p:cNvPr id="2" name="ZoneTexte 1">
            <a:extLst>
              <a:ext uri="{FF2B5EF4-FFF2-40B4-BE49-F238E27FC236}">
                <a16:creationId xmlns:a16="http://schemas.microsoft.com/office/drawing/2014/main" id="{59CF56E5-DDAE-E249-BE0D-FD5F3D90FBFA}"/>
              </a:ext>
            </a:extLst>
          </p:cNvPr>
          <p:cNvSpPr txBox="1"/>
          <p:nvPr/>
        </p:nvSpPr>
        <p:spPr>
          <a:xfrm>
            <a:off x="4782713" y="2518834"/>
            <a:ext cx="1168910" cy="707886"/>
          </a:xfrm>
          <a:prstGeom prst="rect">
            <a:avLst/>
          </a:prstGeom>
          <a:noFill/>
          <a:ln w="28575">
            <a:solidFill>
              <a:schemeClr val="tx1"/>
            </a:solidFill>
          </a:ln>
        </p:spPr>
        <p:txBody>
          <a:bodyPr wrap="none" rtlCol="0">
            <a:spAutoFit/>
          </a:bodyPr>
          <a:lstStyle/>
          <a:p>
            <a:r>
              <a:rPr lang="fr-FR" sz="1000" dirty="0"/>
              <a:t>MCF-</a:t>
            </a:r>
            <a:r>
              <a:rPr lang="fr-FR" sz="1000" dirty="0" err="1"/>
              <a:t>based</a:t>
            </a:r>
            <a:r>
              <a:rPr lang="fr-FR" sz="1000" dirty="0"/>
              <a:t> </a:t>
            </a:r>
            <a:r>
              <a:rPr lang="fr-FR" sz="1000" dirty="0" err="1"/>
              <a:t>studies</a:t>
            </a:r>
            <a:endParaRPr lang="fr-FR" sz="1000" dirty="0"/>
          </a:p>
          <a:p>
            <a:endParaRPr lang="fr-FR" sz="1000" dirty="0"/>
          </a:p>
          <a:p>
            <a:endParaRPr lang="fr-FR" sz="1000" dirty="0"/>
          </a:p>
          <a:p>
            <a:endParaRPr lang="fr-FR" sz="1000" dirty="0"/>
          </a:p>
        </p:txBody>
      </p:sp>
      <p:sp>
        <p:nvSpPr>
          <p:cNvPr id="45" name="ZoneTexte 44">
            <a:extLst>
              <a:ext uri="{FF2B5EF4-FFF2-40B4-BE49-F238E27FC236}">
                <a16:creationId xmlns:a16="http://schemas.microsoft.com/office/drawing/2014/main" id="{A14AD18D-911C-DF47-86B3-995FF3A30795}"/>
              </a:ext>
            </a:extLst>
          </p:cNvPr>
          <p:cNvSpPr txBox="1"/>
          <p:nvPr/>
        </p:nvSpPr>
        <p:spPr>
          <a:xfrm>
            <a:off x="5993669" y="2520641"/>
            <a:ext cx="1565524" cy="553998"/>
          </a:xfrm>
          <a:prstGeom prst="rect">
            <a:avLst/>
          </a:prstGeom>
          <a:noFill/>
          <a:ln w="28575">
            <a:solidFill>
              <a:schemeClr val="tx1"/>
            </a:solidFill>
          </a:ln>
        </p:spPr>
        <p:txBody>
          <a:bodyPr wrap="square" rtlCol="0">
            <a:spAutoFit/>
          </a:bodyPr>
          <a:lstStyle/>
          <a:p>
            <a:r>
              <a:rPr lang="fr-FR" sz="1000" dirty="0" err="1"/>
              <a:t>Chemistry</a:t>
            </a:r>
            <a:r>
              <a:rPr lang="fr-FR" sz="1000" dirty="0"/>
              <a:t> </a:t>
            </a:r>
            <a:r>
              <a:rPr lang="fr-FR" sz="1000" dirty="0" err="1"/>
              <a:t>climate</a:t>
            </a:r>
            <a:r>
              <a:rPr lang="fr-FR" sz="1000" dirty="0"/>
              <a:t> </a:t>
            </a:r>
            <a:r>
              <a:rPr lang="fr-FR" sz="1000" dirty="0" err="1"/>
              <a:t>models</a:t>
            </a:r>
            <a:endParaRPr lang="fr-FR" sz="1000" dirty="0"/>
          </a:p>
          <a:p>
            <a:endParaRPr lang="fr-FR" sz="1000" dirty="0"/>
          </a:p>
          <a:p>
            <a:endParaRPr lang="fr-FR" sz="1000" dirty="0"/>
          </a:p>
        </p:txBody>
      </p:sp>
    </p:spTree>
    <p:extLst>
      <p:ext uri="{BB962C8B-B14F-4D97-AF65-F5344CB8AC3E}">
        <p14:creationId xmlns:p14="http://schemas.microsoft.com/office/powerpoint/2010/main" val="2362150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5" grpId="0" animBg="1"/>
      <p:bldP spid="3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BC0DBC7-EB01-7944-A7D3-154A39650170}"/>
              </a:ext>
            </a:extLst>
          </p:cNvPr>
          <p:cNvPicPr>
            <a:picLocks noChangeAspect="1"/>
          </p:cNvPicPr>
          <p:nvPr/>
        </p:nvPicPr>
        <p:blipFill rotWithShape="1">
          <a:blip r:embed="rId3"/>
          <a:srcRect l="45761"/>
          <a:stretch/>
        </p:blipFill>
        <p:spPr>
          <a:xfrm>
            <a:off x="2528316" y="917232"/>
            <a:ext cx="3241456" cy="3094018"/>
          </a:xfrm>
          <a:prstGeom prst="rect">
            <a:avLst/>
          </a:prstGeom>
        </p:spPr>
      </p:pic>
      <p:sp>
        <p:nvSpPr>
          <p:cNvPr id="14" name="Titre 1">
            <a:extLst>
              <a:ext uri="{FF2B5EF4-FFF2-40B4-BE49-F238E27FC236}">
                <a16:creationId xmlns:a16="http://schemas.microsoft.com/office/drawing/2014/main" id="{604A01B6-951E-A548-AE3E-8312ADD026A3}"/>
              </a:ext>
            </a:extLst>
          </p:cNvPr>
          <p:cNvSpPr txBox="1">
            <a:spLocks/>
          </p:cNvSpPr>
          <p:nvPr/>
        </p:nvSpPr>
        <p:spPr>
          <a:xfrm>
            <a:off x="1725844" y="125304"/>
            <a:ext cx="5279219" cy="331526"/>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rgbClr val="4C9BDB"/>
                </a:solidFill>
                <a:latin typeface=""/>
                <a:ea typeface="+mj-ea"/>
                <a:cs typeface=""/>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1650" b="0" i="0" u="none" strike="noStrike" kern="1200" cap="none" spc="0" normalizeH="0" baseline="0" noProof="0" dirty="0">
                <a:ln>
                  <a:noFill/>
                </a:ln>
                <a:solidFill>
                  <a:srgbClr val="4A7ABA"/>
                </a:solidFill>
                <a:effectLst/>
                <a:uLnTx/>
                <a:uFillTx/>
                <a:latin typeface=""/>
                <a:ea typeface="+mj-ea"/>
              </a:rPr>
              <a:t>OH </a:t>
            </a:r>
            <a:r>
              <a:rPr kumimoji="0" lang="fr-FR" sz="1650" b="0" i="0" u="none" strike="noStrike" kern="1200" cap="none" spc="0" normalizeH="0" baseline="0" noProof="0" dirty="0" err="1">
                <a:ln>
                  <a:noFill/>
                </a:ln>
                <a:solidFill>
                  <a:srgbClr val="4A7ABA"/>
                </a:solidFill>
                <a:effectLst/>
                <a:uLnTx/>
                <a:uFillTx/>
                <a:latin typeface=""/>
                <a:ea typeface="+mj-ea"/>
              </a:rPr>
              <a:t>uncertainty</a:t>
            </a:r>
            <a:r>
              <a:rPr kumimoji="0" lang="fr-FR" sz="1650" b="0" i="0" u="none" strike="noStrike" kern="1200" cap="none" spc="0" normalizeH="0" baseline="0" noProof="0" dirty="0">
                <a:ln>
                  <a:noFill/>
                </a:ln>
                <a:solidFill>
                  <a:srgbClr val="4A7ABA"/>
                </a:solidFill>
                <a:effectLst/>
                <a:uLnTx/>
                <a:uFillTx/>
                <a:latin typeface=""/>
                <a:ea typeface="+mj-ea"/>
              </a:rPr>
              <a:t> </a:t>
            </a:r>
            <a:r>
              <a:rPr lang="fr-FR" sz="1650" dirty="0">
                <a:solidFill>
                  <a:srgbClr val="4A7ABA"/>
                </a:solidFill>
              </a:rPr>
              <a:t>&amp; </a:t>
            </a:r>
            <a:r>
              <a:rPr kumimoji="0" lang="fr-FR" sz="1650" b="0" i="0" u="none" strike="noStrike" kern="1200" cap="none" spc="0" normalizeH="0" baseline="0" noProof="0" dirty="0">
                <a:ln>
                  <a:noFill/>
                </a:ln>
                <a:solidFill>
                  <a:srgbClr val="4A7ABA"/>
                </a:solidFill>
                <a:effectLst/>
                <a:uLnTx/>
                <a:uFillTx/>
                <a:latin typeface=""/>
                <a:ea typeface="+mj-ea"/>
              </a:rPr>
              <a:t> impact on CH</a:t>
            </a:r>
            <a:r>
              <a:rPr kumimoji="0" lang="fr-FR" sz="1650" b="0" i="0" u="none" strike="noStrike" kern="1200" cap="none" spc="0" normalizeH="0" baseline="-25000" noProof="0" dirty="0">
                <a:ln>
                  <a:noFill/>
                </a:ln>
                <a:solidFill>
                  <a:srgbClr val="4A7ABA"/>
                </a:solidFill>
                <a:effectLst/>
                <a:uLnTx/>
                <a:uFillTx/>
                <a:latin typeface=""/>
                <a:ea typeface="+mj-ea"/>
              </a:rPr>
              <a:t>4</a:t>
            </a:r>
            <a:r>
              <a:rPr kumimoji="0" lang="fr-FR" sz="1650" b="0" i="0" u="none" strike="noStrike" kern="1200" cap="none" spc="0" normalizeH="0" baseline="0" noProof="0" dirty="0">
                <a:ln>
                  <a:noFill/>
                </a:ln>
                <a:solidFill>
                  <a:srgbClr val="4A7ABA"/>
                </a:solidFill>
                <a:effectLst/>
                <a:uLnTx/>
                <a:uFillTx/>
                <a:latin typeface=""/>
                <a:ea typeface="+mj-ea"/>
              </a:rPr>
              <a:t> </a:t>
            </a:r>
            <a:r>
              <a:rPr kumimoji="0" lang="fr-FR" sz="1650" b="0" i="0" u="none" strike="noStrike" kern="1200" cap="none" spc="0" normalizeH="0" baseline="0" noProof="0" dirty="0" err="1">
                <a:ln>
                  <a:noFill/>
                </a:ln>
                <a:solidFill>
                  <a:srgbClr val="4A7ABA"/>
                </a:solidFill>
                <a:effectLst/>
                <a:uLnTx/>
                <a:uFillTx/>
                <a:latin typeface=""/>
                <a:ea typeface="+mj-ea"/>
              </a:rPr>
              <a:t>emissions</a:t>
            </a:r>
            <a:r>
              <a:rPr kumimoji="0" lang="fr-FR" sz="1650" b="0" i="0" u="none" strike="noStrike" kern="1200" cap="none" spc="0" normalizeH="0" baseline="0" noProof="0" dirty="0">
                <a:ln>
                  <a:noFill/>
                </a:ln>
                <a:solidFill>
                  <a:srgbClr val="4A7ABA"/>
                </a:solidFill>
                <a:effectLst/>
                <a:uLnTx/>
                <a:uFillTx/>
                <a:latin typeface=""/>
                <a:ea typeface="+mj-ea"/>
              </a:rPr>
              <a:t> </a:t>
            </a:r>
          </a:p>
        </p:txBody>
      </p:sp>
      <p:sp>
        <p:nvSpPr>
          <p:cNvPr id="18" name="ZoneTexte 17">
            <a:extLst>
              <a:ext uri="{FF2B5EF4-FFF2-40B4-BE49-F238E27FC236}">
                <a16:creationId xmlns:a16="http://schemas.microsoft.com/office/drawing/2014/main" id="{A1F302BC-812A-4E4A-9634-F986D98A2D5B}"/>
              </a:ext>
            </a:extLst>
          </p:cNvPr>
          <p:cNvSpPr txBox="1"/>
          <p:nvPr/>
        </p:nvSpPr>
        <p:spPr>
          <a:xfrm>
            <a:off x="185836" y="4150165"/>
            <a:ext cx="8958164" cy="954107"/>
          </a:xfrm>
          <a:prstGeom prst="rect">
            <a:avLst/>
          </a:prstGeom>
          <a:noFill/>
        </p:spPr>
        <p:txBody>
          <a:bodyPr wrap="square" rtlCol="0">
            <a:spAutoFit/>
          </a:bodyPr>
          <a:lstStyle/>
          <a:p>
            <a:pPr marL="214313" marR="0" lvl="0" indent="-214313"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0" dirty="0">
                <a:solidFill>
                  <a:prstClr val="black"/>
                </a:solidFill>
              </a:rPr>
              <a:t>Methane emissions derived by top-down  systems are dependent of the OH sink prescribed</a:t>
            </a:r>
          </a:p>
          <a:p>
            <a:pPr marL="214313" marR="0" lvl="0" indent="-214313"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i="0" u="none" strike="noStrike" kern="0" cap="none" spc="0" normalizeH="0" baseline="0" noProof="0" dirty="0">
                <a:ln>
                  <a:noFill/>
                </a:ln>
                <a:solidFill>
                  <a:prstClr val="black"/>
                </a:solidFill>
                <a:effectLst/>
                <a:uLnTx/>
                <a:uFillTx/>
              </a:rPr>
              <a:t>The range </a:t>
            </a:r>
            <a:r>
              <a:rPr lang="en-US" sz="1400" kern="0" dirty="0">
                <a:solidFill>
                  <a:prstClr val="black"/>
                </a:solidFill>
              </a:rPr>
              <a:t>derived by an ensemble of top-down approaches in Saunois et al. (2020) is narrower than the one derived by a single top-down system when  testing several OH distributions (from chemistry climate models)</a:t>
            </a:r>
            <a:endParaRPr kumimoji="0" lang="en-US" sz="1400" i="0" u="none" strike="noStrike" kern="0" cap="none" spc="0" normalizeH="0" baseline="0" noProof="0" dirty="0">
              <a:ln>
                <a:noFill/>
              </a:ln>
              <a:solidFill>
                <a:prstClr val="black"/>
              </a:solidFill>
              <a:effectLst/>
              <a:uLnTx/>
              <a:uFillTx/>
            </a:endParaRPr>
          </a:p>
          <a:p>
            <a:pPr marL="214313" marR="0" lvl="0" indent="-214313"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0" dirty="0">
                <a:solidFill>
                  <a:prstClr val="black"/>
                </a:solidFill>
              </a:rPr>
              <a:t>The u</a:t>
            </a:r>
            <a:r>
              <a:rPr kumimoji="0" lang="en-US" sz="1400" i="0" u="none" strike="noStrike" kern="0" cap="none" spc="0" normalizeH="0" baseline="0" noProof="0" dirty="0" err="1">
                <a:ln>
                  <a:noFill/>
                </a:ln>
                <a:solidFill>
                  <a:prstClr val="black"/>
                </a:solidFill>
                <a:effectLst/>
                <a:uLnTx/>
                <a:uFillTx/>
              </a:rPr>
              <a:t>ncertainty</a:t>
            </a:r>
            <a:r>
              <a:rPr kumimoji="0" lang="en-US" sz="1400" i="0" u="none" strike="noStrike" kern="0" cap="none" spc="0" normalizeH="0" baseline="0" noProof="0" dirty="0">
                <a:ln>
                  <a:noFill/>
                </a:ln>
                <a:solidFill>
                  <a:prstClr val="black"/>
                </a:solidFill>
                <a:effectLst/>
                <a:uLnTx/>
                <a:uFillTx/>
              </a:rPr>
              <a:t> in global total methane emissions is probably underestimated in Saunois et al. (2020)</a:t>
            </a:r>
          </a:p>
        </p:txBody>
      </p:sp>
      <p:sp>
        <p:nvSpPr>
          <p:cNvPr id="19" name="ZoneTexte 18">
            <a:extLst>
              <a:ext uri="{FF2B5EF4-FFF2-40B4-BE49-F238E27FC236}">
                <a16:creationId xmlns:a16="http://schemas.microsoft.com/office/drawing/2014/main" id="{829940B6-53CD-A14C-9CE4-6F7A27136502}"/>
              </a:ext>
            </a:extLst>
          </p:cNvPr>
          <p:cNvSpPr txBox="1"/>
          <p:nvPr/>
        </p:nvSpPr>
        <p:spPr>
          <a:xfrm>
            <a:off x="6088946" y="2869952"/>
            <a:ext cx="2069016" cy="715581"/>
          </a:xfrm>
          <a:prstGeom prst="rect">
            <a:avLst/>
          </a:prstGeom>
          <a:solidFill>
            <a:sysClr val="window" lastClr="FFFFFF"/>
          </a:solidFill>
          <a:ln>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350" b="0" i="0" u="none" strike="noStrike" kern="0" cap="none" spc="0" normalizeH="0" baseline="0" noProof="0" dirty="0">
                <a:ln>
                  <a:noFill/>
                </a:ln>
                <a:solidFill>
                  <a:prstClr val="black"/>
                </a:solidFill>
                <a:effectLst/>
                <a:uLnTx/>
                <a:uFillTx/>
              </a:rPr>
              <a:t>Top-Down </a:t>
            </a:r>
            <a:r>
              <a:rPr kumimoji="0" lang="fr-FR" sz="1350" b="0" i="0" u="none" strike="noStrike" kern="0" cap="none" spc="0" normalizeH="0" baseline="0" noProof="0" dirty="0" err="1">
                <a:ln>
                  <a:noFill/>
                </a:ln>
                <a:solidFill>
                  <a:prstClr val="black"/>
                </a:solidFill>
                <a:effectLst/>
                <a:uLnTx/>
                <a:uFillTx/>
              </a:rPr>
              <a:t>estimates</a:t>
            </a:r>
            <a:endParaRPr kumimoji="0" lang="fr-FR" sz="1350" b="0" i="0" u="none" strike="noStrike" kern="0" cap="none" spc="0" normalizeH="0" baseline="0" noProof="0" dirty="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lang="fr-FR" sz="1350" kern="0" dirty="0">
                <a:solidFill>
                  <a:prstClr val="black"/>
                </a:solidFill>
              </a:rPr>
              <a:t>f</a:t>
            </a:r>
            <a:r>
              <a:rPr kumimoji="0" lang="fr-FR" sz="1350" b="0" i="0" u="none" strike="noStrike" kern="0" cap="none" spc="0" normalizeH="0" baseline="0" noProof="0" dirty="0">
                <a:ln>
                  <a:noFill/>
                </a:ln>
                <a:solidFill>
                  <a:prstClr val="black"/>
                </a:solidFill>
                <a:effectLst/>
                <a:uLnTx/>
                <a:uFillTx/>
              </a:rPr>
              <a:t>or 2000-2009</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350" b="0" i="0" u="none" strike="noStrike" kern="0" cap="none" spc="0" normalizeH="0" baseline="0" noProof="0" dirty="0" err="1">
                <a:ln>
                  <a:noFill/>
                </a:ln>
                <a:solidFill>
                  <a:prstClr val="black"/>
                </a:solidFill>
                <a:effectLst/>
                <a:uLnTx/>
                <a:uFillTx/>
              </a:rPr>
              <a:t>Saunois</a:t>
            </a:r>
            <a:r>
              <a:rPr kumimoji="0" lang="fr-FR" sz="1350" b="0" i="0" u="none" strike="noStrike" kern="0" cap="none" spc="0" normalizeH="0" baseline="0" noProof="0" dirty="0">
                <a:ln>
                  <a:noFill/>
                </a:ln>
                <a:solidFill>
                  <a:prstClr val="black"/>
                </a:solidFill>
                <a:effectLst/>
                <a:uLnTx/>
                <a:uFillTx/>
              </a:rPr>
              <a:t> et al. (2020)</a:t>
            </a:r>
          </a:p>
        </p:txBody>
      </p:sp>
      <p:sp>
        <p:nvSpPr>
          <p:cNvPr id="20" name="Text Placeholder 4">
            <a:extLst>
              <a:ext uri="{FF2B5EF4-FFF2-40B4-BE49-F238E27FC236}">
                <a16:creationId xmlns:a16="http://schemas.microsoft.com/office/drawing/2014/main" id="{6699C0E1-4E7D-1F45-8D88-F2F98C23D3C2}"/>
              </a:ext>
            </a:extLst>
          </p:cNvPr>
          <p:cNvSpPr txBox="1">
            <a:spLocks/>
          </p:cNvSpPr>
          <p:nvPr/>
        </p:nvSpPr>
        <p:spPr>
          <a:xfrm>
            <a:off x="1031399" y="3736410"/>
            <a:ext cx="2016130" cy="228918"/>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rgbClr val="4C9BDB"/>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4C9BDB"/>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4C9BDB"/>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4C9BDB"/>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4C9BDB"/>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altLang="en-US" sz="1050" b="0" i="1" u="none" strike="noStrike" kern="1200" cap="none" spc="0" normalizeH="0" baseline="0" noProof="0" dirty="0">
                <a:ln>
                  <a:noFill/>
                </a:ln>
                <a:solidFill>
                  <a:srgbClr val="4C9BDB"/>
                </a:solidFill>
                <a:effectLst/>
                <a:uLnTx/>
                <a:uFillTx/>
                <a:latin typeface="Calibri"/>
                <a:ea typeface="ＭＳ Ｐゴシック" pitchFamily="34" charset="-128"/>
                <a:cs typeface="+mn-cs"/>
              </a:rPr>
              <a:t>Source: </a:t>
            </a:r>
            <a:r>
              <a:rPr kumimoji="0" lang="en-US" sz="1050" b="0" i="1" u="none" strike="noStrike" kern="1200" cap="none" spc="0" normalizeH="0" baseline="0" noProof="0" dirty="0">
                <a:ln>
                  <a:noFill/>
                </a:ln>
                <a:solidFill>
                  <a:srgbClr val="0000FF"/>
                </a:solidFill>
                <a:effectLst/>
                <a:uLnTx/>
                <a:uFillTx/>
                <a:latin typeface="Calibri"/>
                <a:ea typeface="+mn-ea"/>
                <a:cs typeface="+mn-cs"/>
              </a:rPr>
              <a:t>Zhao et al. 2020, ACP</a:t>
            </a:r>
            <a:endParaRPr kumimoji="0" lang="en-US" sz="1050" b="0" i="1" u="none" strike="noStrike" kern="1200" cap="none" spc="0" normalizeH="0" baseline="0" noProof="0" dirty="0">
              <a:ln>
                <a:noFill/>
              </a:ln>
              <a:solidFill>
                <a:srgbClr val="0000FF"/>
              </a:solidFill>
              <a:effectLst/>
              <a:uLnTx/>
              <a:uFillTx/>
              <a:latin typeface="Segoe UI" charset="0"/>
              <a:ea typeface="+mn-ea"/>
              <a:cs typeface="+mn-cs"/>
            </a:endParaRPr>
          </a:p>
        </p:txBody>
      </p:sp>
      <p:sp>
        <p:nvSpPr>
          <p:cNvPr id="2" name="Rectangle 1">
            <a:extLst>
              <a:ext uri="{FF2B5EF4-FFF2-40B4-BE49-F238E27FC236}">
                <a16:creationId xmlns:a16="http://schemas.microsoft.com/office/drawing/2014/main" id="{BC556108-6733-5149-9481-0C5C91F7E758}"/>
              </a:ext>
            </a:extLst>
          </p:cNvPr>
          <p:cNvSpPr/>
          <p:nvPr/>
        </p:nvSpPr>
        <p:spPr>
          <a:xfrm>
            <a:off x="3047529" y="3056414"/>
            <a:ext cx="2673052" cy="374185"/>
          </a:xfrm>
          <a:prstGeom prst="rect">
            <a:avLst/>
          </a:prstGeom>
          <a:solidFill>
            <a:schemeClr val="bg1">
              <a:lumMod val="75000"/>
              <a:alpha val="4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cxnSp>
        <p:nvCxnSpPr>
          <p:cNvPr id="4" name="Connecteur droit 3">
            <a:extLst>
              <a:ext uri="{FF2B5EF4-FFF2-40B4-BE49-F238E27FC236}">
                <a16:creationId xmlns:a16="http://schemas.microsoft.com/office/drawing/2014/main" id="{79105534-9B65-EF45-889C-10D5261524A8}"/>
              </a:ext>
            </a:extLst>
          </p:cNvPr>
          <p:cNvCxnSpPr>
            <a:cxnSpLocks/>
          </p:cNvCxnSpPr>
          <p:nvPr/>
        </p:nvCxnSpPr>
        <p:spPr>
          <a:xfrm>
            <a:off x="3047529" y="3243506"/>
            <a:ext cx="2673053"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 name="Accolade fermante 4">
            <a:extLst>
              <a:ext uri="{FF2B5EF4-FFF2-40B4-BE49-F238E27FC236}">
                <a16:creationId xmlns:a16="http://schemas.microsoft.com/office/drawing/2014/main" id="{5638189C-A80A-2243-89F2-55E222006B6A}"/>
              </a:ext>
            </a:extLst>
          </p:cNvPr>
          <p:cNvSpPr/>
          <p:nvPr/>
        </p:nvSpPr>
        <p:spPr>
          <a:xfrm>
            <a:off x="5797918" y="3047992"/>
            <a:ext cx="241430" cy="382607"/>
          </a:xfrm>
          <a:prstGeom prst="rightBrace">
            <a:avLst>
              <a:gd name="adj1" fmla="val 29148"/>
              <a:gd name="adj2" fmla="val 50000"/>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6" name="ZoneTexte 5">
            <a:extLst>
              <a:ext uri="{FF2B5EF4-FFF2-40B4-BE49-F238E27FC236}">
                <a16:creationId xmlns:a16="http://schemas.microsoft.com/office/drawing/2014/main" id="{DAA075FE-B82E-BF40-ADC6-73F26BCC794E}"/>
              </a:ext>
            </a:extLst>
          </p:cNvPr>
          <p:cNvSpPr txBox="1"/>
          <p:nvPr/>
        </p:nvSpPr>
        <p:spPr>
          <a:xfrm>
            <a:off x="1343724" y="570176"/>
            <a:ext cx="6814238" cy="276999"/>
          </a:xfrm>
          <a:prstGeom prst="rect">
            <a:avLst/>
          </a:prstGeom>
          <a:noFill/>
        </p:spPr>
        <p:txBody>
          <a:bodyPr wrap="none" rtlCol="0">
            <a:spAutoFit/>
          </a:bodyPr>
          <a:lstStyle/>
          <a:p>
            <a:r>
              <a:rPr lang="fr-FR" sz="1200" dirty="0" err="1"/>
              <a:t>Estimated</a:t>
            </a:r>
            <a:r>
              <a:rPr lang="fr-FR" sz="1200" dirty="0"/>
              <a:t> CH</a:t>
            </a:r>
            <a:r>
              <a:rPr lang="fr-FR" sz="1200" baseline="-25000" dirty="0"/>
              <a:t>4</a:t>
            </a:r>
            <a:r>
              <a:rPr lang="fr-FR" sz="1200" dirty="0"/>
              <a:t> total </a:t>
            </a:r>
            <a:r>
              <a:rPr lang="fr-FR" sz="1200" dirty="0" err="1"/>
              <a:t>emissions</a:t>
            </a:r>
            <a:r>
              <a:rPr lang="fr-FR" sz="1200" dirty="0"/>
              <a:t> in </a:t>
            </a:r>
            <a:r>
              <a:rPr lang="fr-FR" sz="1200" dirty="0" err="1"/>
              <a:t>year</a:t>
            </a:r>
            <a:r>
              <a:rPr lang="fr-FR" sz="1200" dirty="0"/>
              <a:t> 2001 by one single top-down system </a:t>
            </a:r>
            <a:r>
              <a:rPr lang="fr-FR" sz="1200" dirty="0" err="1"/>
              <a:t>using</a:t>
            </a:r>
            <a:r>
              <a:rPr lang="fr-FR" sz="1200" dirty="0"/>
              <a:t> </a:t>
            </a:r>
            <a:r>
              <a:rPr lang="fr-FR" sz="1200" dirty="0" err="1"/>
              <a:t>different</a:t>
            </a:r>
            <a:r>
              <a:rPr lang="fr-FR" sz="1200" dirty="0"/>
              <a:t> OH distributions</a:t>
            </a:r>
          </a:p>
        </p:txBody>
      </p:sp>
    </p:spTree>
    <p:extLst>
      <p:ext uri="{BB962C8B-B14F-4D97-AF65-F5344CB8AC3E}">
        <p14:creationId xmlns:p14="http://schemas.microsoft.com/office/powerpoint/2010/main" val="123871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4231E6D4-5776-3B43-937F-4288EBBA8E07}"/>
              </a:ext>
            </a:extLst>
          </p:cNvPr>
          <p:cNvSpPr txBox="1">
            <a:spLocks/>
          </p:cNvSpPr>
          <p:nvPr/>
        </p:nvSpPr>
        <p:spPr>
          <a:xfrm>
            <a:off x="1595592" y="20386"/>
            <a:ext cx="5172724" cy="547376"/>
          </a:xfrm>
          <a:prstGeom prst="rect">
            <a:avLst/>
          </a:prstGeom>
        </p:spPr>
        <p:txBody>
          <a:bodyPr vert="horz" lIns="91440" tIns="45720" rIns="91440" bIns="45720" rtlCol="0" anchor="ctr">
            <a:normAutofit fontScale="97500"/>
          </a:bodyPr>
          <a:lstStyle>
            <a:lvl1pPr algn="l" defTabSz="342900" rtl="0" eaLnBrk="1" latinLnBrk="0" hangingPunct="1">
              <a:spcBef>
                <a:spcPct val="0"/>
              </a:spcBef>
              <a:buNone/>
              <a:defRPr sz="1800" b="0" kern="1200">
                <a:solidFill>
                  <a:srgbClr val="4C9BDB"/>
                </a:solidFill>
                <a:latin typeface="Calibri"/>
                <a:ea typeface="+mj-ea"/>
                <a:cs typeface="Calibri"/>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4A7ABA"/>
                </a:solidFill>
                <a:effectLst/>
                <a:uLnTx/>
                <a:uFillTx/>
                <a:latin typeface="Calibri"/>
                <a:ea typeface="+mj-ea"/>
                <a:cs typeface="Calibri"/>
              </a:rPr>
              <a:t>Impact of OH change in the methane sink</a:t>
            </a:r>
          </a:p>
        </p:txBody>
      </p:sp>
      <p:pic>
        <p:nvPicPr>
          <p:cNvPr id="11" name="Image 3" descr="Capture d’écran 2016-10-26 à 21.06.51.png">
            <a:extLst>
              <a:ext uri="{FF2B5EF4-FFF2-40B4-BE49-F238E27FC236}">
                <a16:creationId xmlns:a16="http://schemas.microsoft.com/office/drawing/2014/main" id="{999D7EDD-6BC7-C745-B8D4-DB9BECF25E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145" y="854600"/>
            <a:ext cx="5101838" cy="3299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ZoneTexte 4">
            <a:extLst>
              <a:ext uri="{FF2B5EF4-FFF2-40B4-BE49-F238E27FC236}">
                <a16:creationId xmlns:a16="http://schemas.microsoft.com/office/drawing/2014/main" id="{77CE1642-002C-C242-A75B-B51EB0DAC79A}"/>
              </a:ext>
            </a:extLst>
          </p:cNvPr>
          <p:cNvSpPr txBox="1">
            <a:spLocks noChangeArrowheads="1"/>
          </p:cNvSpPr>
          <p:nvPr/>
        </p:nvSpPr>
        <p:spPr bwMode="auto">
          <a:xfrm>
            <a:off x="1949875" y="4110117"/>
            <a:ext cx="1968809"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050" b="0" i="1" u="none" strike="noStrike" kern="0" cap="none" spc="0" normalizeH="0" baseline="0" noProof="0" dirty="0">
                <a:ln>
                  <a:noFill/>
                </a:ln>
                <a:solidFill>
                  <a:srgbClr val="4A7ABA"/>
                </a:solidFill>
                <a:effectLst/>
                <a:uLnTx/>
                <a:uFillTx/>
                <a:latin typeface="Arial" charset="0"/>
                <a:ea typeface="ＭＳ Ｐゴシック" charset="0"/>
              </a:rPr>
              <a:t>Source : </a:t>
            </a:r>
            <a:r>
              <a:rPr kumimoji="0" lang="fr-FR" sz="1050" b="0" i="1" u="none" strike="noStrike" kern="0" cap="none" spc="0" normalizeH="0" baseline="0" noProof="0" dirty="0" err="1">
                <a:ln>
                  <a:noFill/>
                </a:ln>
                <a:solidFill>
                  <a:srgbClr val="0000FF"/>
                </a:solidFill>
                <a:effectLst/>
                <a:uLnTx/>
                <a:uFillTx/>
                <a:latin typeface="Arial" charset="0"/>
                <a:ea typeface="ＭＳ Ｐゴシック" charset="0"/>
              </a:rPr>
              <a:t>Dalsoren</a:t>
            </a:r>
            <a:r>
              <a:rPr kumimoji="0" lang="fr-FR" sz="1050" b="0" i="1" u="none" strike="noStrike" kern="0" cap="none" spc="0" normalizeH="0" baseline="0" noProof="0" dirty="0">
                <a:ln>
                  <a:noFill/>
                </a:ln>
                <a:solidFill>
                  <a:srgbClr val="0000FF"/>
                </a:solidFill>
                <a:effectLst/>
                <a:uLnTx/>
                <a:uFillTx/>
                <a:latin typeface="Arial" charset="0"/>
                <a:ea typeface="ＭＳ Ｐゴシック" charset="0"/>
              </a:rPr>
              <a:t> et al., 2016</a:t>
            </a:r>
          </a:p>
        </p:txBody>
      </p:sp>
      <p:sp>
        <p:nvSpPr>
          <p:cNvPr id="13" name="ZoneTexte 6">
            <a:extLst>
              <a:ext uri="{FF2B5EF4-FFF2-40B4-BE49-F238E27FC236}">
                <a16:creationId xmlns:a16="http://schemas.microsoft.com/office/drawing/2014/main" id="{C0FE120C-FB8E-9A4B-971F-9D8589A4C3C9}"/>
              </a:ext>
            </a:extLst>
          </p:cNvPr>
          <p:cNvSpPr txBox="1">
            <a:spLocks noChangeArrowheads="1"/>
          </p:cNvSpPr>
          <p:nvPr/>
        </p:nvSpPr>
        <p:spPr bwMode="auto">
          <a:xfrm>
            <a:off x="5153113" y="1409925"/>
            <a:ext cx="3956703" cy="216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85750" marR="0" lvl="0" indent="-285750" defTabSz="914400" eaLnBrk="1" fontAlgn="auto" latinLnBrk="0" hangingPunct="1">
              <a:lnSpc>
                <a:spcPct val="100000"/>
              </a:lnSpc>
              <a:spcBef>
                <a:spcPts val="0"/>
              </a:spcBef>
              <a:spcAft>
                <a:spcPts val="0"/>
              </a:spcAft>
              <a:buClrTx/>
              <a:buSzTx/>
              <a:buFont typeface="Arial" charset="0"/>
              <a:buChar char="•"/>
              <a:tabLst/>
              <a:defRPr/>
            </a:pPr>
            <a:r>
              <a:rPr kumimoji="0" lang="en-US" sz="1350" b="0" i="0" u="none" strike="noStrike" kern="0" cap="none" spc="0" normalizeH="0" baseline="0" noProof="0" dirty="0">
                <a:ln>
                  <a:noFill/>
                </a:ln>
                <a:solidFill>
                  <a:srgbClr val="000000"/>
                </a:solidFill>
                <a:effectLst/>
                <a:uLnTx/>
                <a:uFillTx/>
                <a:latin typeface="Arial" charset="0"/>
                <a:ea typeface="ＭＳ Ｐゴシック" charset="0"/>
              </a:rPr>
              <a:t>OH increase before 2007 could explain part of the stabilization of atmospheric methane</a:t>
            </a:r>
          </a:p>
          <a:p>
            <a:pPr marL="285750" marR="0" lvl="0" indent="-285750" defTabSz="914400" eaLnBrk="1" fontAlgn="auto" latinLnBrk="0" hangingPunct="1">
              <a:lnSpc>
                <a:spcPct val="100000"/>
              </a:lnSpc>
              <a:spcBef>
                <a:spcPts val="0"/>
              </a:spcBef>
              <a:spcAft>
                <a:spcPts val="0"/>
              </a:spcAft>
              <a:buClrTx/>
              <a:buSzTx/>
              <a:buFont typeface="Arial" charset="0"/>
              <a:buChar char="•"/>
              <a:tabLst/>
              <a:defRPr/>
            </a:pPr>
            <a:endParaRPr lang="en-US" sz="1350" kern="0" dirty="0">
              <a:solidFill>
                <a:srgbClr val="000000"/>
              </a:solidFill>
            </a:endParaRPr>
          </a:p>
          <a:p>
            <a:pPr marL="285750" marR="0" lvl="0" indent="-285750" defTabSz="914400" eaLnBrk="1" fontAlgn="auto" latinLnBrk="0" hangingPunct="1">
              <a:lnSpc>
                <a:spcPct val="100000"/>
              </a:lnSpc>
              <a:spcBef>
                <a:spcPts val="0"/>
              </a:spcBef>
              <a:spcAft>
                <a:spcPts val="0"/>
              </a:spcAft>
              <a:buClrTx/>
              <a:buSzTx/>
              <a:buFont typeface="Arial" charset="0"/>
              <a:buChar char="•"/>
              <a:tabLst/>
              <a:defRPr/>
            </a:pPr>
            <a:endParaRPr kumimoji="0" lang="en-US" sz="1350" b="0" i="0" u="none" strike="noStrike" kern="0" cap="none" spc="0" normalizeH="0" baseline="0" noProof="0" dirty="0">
              <a:ln>
                <a:noFill/>
              </a:ln>
              <a:solidFill>
                <a:srgbClr val="000000"/>
              </a:solidFill>
              <a:effectLst/>
              <a:uLnTx/>
              <a:uFillTx/>
              <a:latin typeface="Arial" charset="0"/>
              <a:ea typeface="ＭＳ Ｐゴシック" charset="0"/>
            </a:endParaRPr>
          </a:p>
          <a:p>
            <a:pPr marL="285750" marR="0" lvl="0" indent="-285750" defTabSz="914400" eaLnBrk="1" fontAlgn="auto" latinLnBrk="0" hangingPunct="1">
              <a:lnSpc>
                <a:spcPct val="100000"/>
              </a:lnSpc>
              <a:spcBef>
                <a:spcPts val="0"/>
              </a:spcBef>
              <a:spcAft>
                <a:spcPts val="0"/>
              </a:spcAft>
              <a:buClrTx/>
              <a:buSzTx/>
              <a:buFont typeface="Arial" charset="0"/>
              <a:buChar char="•"/>
              <a:tabLst/>
              <a:defRPr/>
            </a:pPr>
            <a:r>
              <a:rPr kumimoji="0" lang="en-US" sz="1350" b="0" i="0" u="none" strike="noStrike" kern="0" cap="none" spc="0" normalizeH="0" baseline="0" noProof="0" dirty="0">
                <a:ln>
                  <a:noFill/>
                </a:ln>
                <a:solidFill>
                  <a:srgbClr val="000000"/>
                </a:solidFill>
                <a:effectLst/>
                <a:uLnTx/>
                <a:uFillTx/>
                <a:latin typeface="Arial" charset="0"/>
                <a:ea typeface="ＭＳ Ｐゴシック" charset="0"/>
              </a:rPr>
              <a:t>Stagnation or decrease in OH radicals can contribute to explain  : </a:t>
            </a:r>
          </a:p>
          <a:p>
            <a:pPr marL="742950" marR="0" lvl="1" indent="-285750" defTabSz="914400" eaLnBrk="1" fontAlgn="auto" latinLnBrk="0" hangingPunct="1">
              <a:lnSpc>
                <a:spcPct val="100000"/>
              </a:lnSpc>
              <a:spcBef>
                <a:spcPts val="0"/>
              </a:spcBef>
              <a:spcAft>
                <a:spcPts val="0"/>
              </a:spcAft>
              <a:buClrTx/>
              <a:buSzTx/>
              <a:buFont typeface="Wingdings" charset="2"/>
              <a:buChar char="§"/>
              <a:tabLst/>
              <a:defRPr/>
            </a:pPr>
            <a:r>
              <a:rPr kumimoji="0" lang="en-US" sz="1350" b="0" i="0" u="none" strike="noStrike" kern="0" cap="none" spc="0" normalizeH="0" baseline="0" noProof="0" dirty="0">
                <a:ln>
                  <a:noFill/>
                </a:ln>
                <a:solidFill>
                  <a:srgbClr val="000000"/>
                </a:solidFill>
                <a:effectLst/>
                <a:uLnTx/>
                <a:uFillTx/>
                <a:latin typeface="Arial" charset="0"/>
                <a:ea typeface="ＭＳ Ｐゴシック" charset="0"/>
              </a:rPr>
              <a:t>the renewed increase of atmospheric methane since 2007</a:t>
            </a:r>
          </a:p>
          <a:p>
            <a:pPr marL="742950" marR="0" lvl="1" indent="-285750" defTabSz="914400" eaLnBrk="1" fontAlgn="auto" latinLnBrk="0" hangingPunct="1">
              <a:lnSpc>
                <a:spcPct val="100000"/>
              </a:lnSpc>
              <a:spcBef>
                <a:spcPts val="0"/>
              </a:spcBef>
              <a:spcAft>
                <a:spcPts val="0"/>
              </a:spcAft>
              <a:buClrTx/>
              <a:buSzTx/>
              <a:buFont typeface="Wingdings" charset="2"/>
              <a:buChar char="§"/>
              <a:tabLst/>
              <a:defRPr/>
            </a:pPr>
            <a:r>
              <a:rPr kumimoji="0" lang="en-US" sz="1350" b="0" i="0" u="none" strike="noStrike" kern="0" cap="none" spc="0" normalizeH="0" baseline="0" noProof="0" dirty="0">
                <a:ln>
                  <a:noFill/>
                </a:ln>
                <a:solidFill>
                  <a:srgbClr val="000000"/>
                </a:solidFill>
                <a:effectLst/>
                <a:uLnTx/>
                <a:uFillTx/>
                <a:latin typeface="Arial" charset="0"/>
                <a:ea typeface="ＭＳ Ｐゴシック" charset="0"/>
              </a:rPr>
              <a:t>The lighter atmosphere in </a:t>
            </a:r>
            <a:r>
              <a:rPr kumimoji="0" lang="en-US" sz="1350" b="0" i="0" u="none" strike="noStrike" kern="0" cap="none" spc="0" normalizeH="0" baseline="30000" noProof="0" dirty="0">
                <a:ln>
                  <a:noFill/>
                </a:ln>
                <a:solidFill>
                  <a:srgbClr val="000000"/>
                </a:solidFill>
                <a:effectLst/>
                <a:uLnTx/>
                <a:uFillTx/>
                <a:latin typeface="Arial" charset="0"/>
                <a:ea typeface="ＭＳ Ｐゴシック" charset="0"/>
              </a:rPr>
              <a:t>13</a:t>
            </a:r>
            <a:r>
              <a:rPr kumimoji="0" lang="en-US" sz="1350" b="0" i="0" u="none" strike="noStrike" kern="0" cap="none" spc="0" normalizeH="0" baseline="0" noProof="0" dirty="0">
                <a:ln>
                  <a:noFill/>
                </a:ln>
                <a:solidFill>
                  <a:srgbClr val="000000"/>
                </a:solidFill>
                <a:effectLst/>
                <a:uLnTx/>
                <a:uFillTx/>
                <a:latin typeface="Arial" charset="0"/>
                <a:ea typeface="ＭＳ Ｐゴシック" charset="0"/>
              </a:rPr>
              <a:t>C isotope since 2007  </a:t>
            </a:r>
          </a:p>
        </p:txBody>
      </p:sp>
      <p:sp>
        <p:nvSpPr>
          <p:cNvPr id="25" name="Rectangle 24">
            <a:extLst>
              <a:ext uri="{FF2B5EF4-FFF2-40B4-BE49-F238E27FC236}">
                <a16:creationId xmlns:a16="http://schemas.microsoft.com/office/drawing/2014/main" id="{52BBDB04-8BB6-1045-8A24-5054A0E34696}"/>
              </a:ext>
            </a:extLst>
          </p:cNvPr>
          <p:cNvSpPr/>
          <p:nvPr/>
        </p:nvSpPr>
        <p:spPr>
          <a:xfrm>
            <a:off x="3399866" y="1222049"/>
            <a:ext cx="710660" cy="2545578"/>
          </a:xfrm>
          <a:prstGeom prst="rect">
            <a:avLst/>
          </a:prstGeom>
          <a:solidFill>
            <a:sysClr val="window" lastClr="FFFFFF">
              <a:lumMod val="50000"/>
              <a:alpha val="19000"/>
            </a:sys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350" b="0" i="0" u="none" strike="noStrike" kern="0" cap="none" spc="0" normalizeH="0" baseline="0" noProof="0">
              <a:ln>
                <a:noFill/>
              </a:ln>
              <a:solidFill>
                <a:prstClr val="white"/>
              </a:solidFill>
              <a:effectLst/>
              <a:uLnTx/>
              <a:uFillTx/>
              <a:latin typeface="Calibri"/>
              <a:ea typeface="+mn-ea"/>
              <a:cs typeface="+mn-cs"/>
            </a:endParaRPr>
          </a:p>
        </p:txBody>
      </p:sp>
      <p:sp>
        <p:nvSpPr>
          <p:cNvPr id="23" name="ZoneTexte 22">
            <a:extLst>
              <a:ext uri="{FF2B5EF4-FFF2-40B4-BE49-F238E27FC236}">
                <a16:creationId xmlns:a16="http://schemas.microsoft.com/office/drawing/2014/main" id="{C112D63C-88D4-B64E-BD15-E7C99A685047}"/>
              </a:ext>
            </a:extLst>
          </p:cNvPr>
          <p:cNvSpPr txBox="1"/>
          <p:nvPr/>
        </p:nvSpPr>
        <p:spPr>
          <a:xfrm>
            <a:off x="3399867" y="2059480"/>
            <a:ext cx="710660" cy="215444"/>
          </a:xfrm>
          <a:prstGeom prst="rect">
            <a:avLst/>
          </a:prstGeom>
          <a:noFill/>
          <a:ln>
            <a:solidFill>
              <a:schemeClr val="tx1"/>
            </a:solidFill>
          </a:ln>
        </p:spPr>
        <p:txBody>
          <a:bodyPr wrap="square" rtlCol="0">
            <a:spAutoFit/>
          </a:bodyPr>
          <a:lstStyle/>
          <a:p>
            <a:r>
              <a:rPr lang="fr-FR" sz="800" dirty="0"/>
              <a:t>Stabilisation</a:t>
            </a:r>
          </a:p>
        </p:txBody>
      </p:sp>
    </p:spTree>
    <p:extLst>
      <p:ext uri="{BB962C8B-B14F-4D97-AF65-F5344CB8AC3E}">
        <p14:creationId xmlns:p14="http://schemas.microsoft.com/office/powerpoint/2010/main" val="5462176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1" descr="::::ch4_c13 copy.pdf">
            <a:extLst>
              <a:ext uri="{FF2B5EF4-FFF2-40B4-BE49-F238E27FC236}">
                <a16:creationId xmlns:a16="http://schemas.microsoft.com/office/drawing/2014/main" id="{B44F3746-C6DC-1943-82E2-16986A52137C}"/>
              </a:ext>
            </a:extLst>
          </p:cNvPr>
          <p:cNvPicPr/>
          <p:nvPr/>
        </p:nvPicPr>
        <p:blipFill rotWithShape="1">
          <a:blip r:embed="rId3"/>
          <a:srcRect l="9673" t="10277" r="8713" b="9716"/>
          <a:stretch/>
        </p:blipFill>
        <p:spPr bwMode="auto">
          <a:xfrm>
            <a:off x="636058" y="791598"/>
            <a:ext cx="4709673" cy="3662389"/>
          </a:xfrm>
          <a:prstGeom prst="rect">
            <a:avLst/>
          </a:prstGeom>
          <a:noFill/>
          <a:ln w="9525">
            <a:noFill/>
            <a:miter lim="800000"/>
            <a:headEnd/>
            <a:tailEnd/>
          </a:ln>
        </p:spPr>
      </p:pic>
      <p:sp>
        <p:nvSpPr>
          <p:cNvPr id="23" name="ZoneTexte 12">
            <a:extLst>
              <a:ext uri="{FF2B5EF4-FFF2-40B4-BE49-F238E27FC236}">
                <a16:creationId xmlns:a16="http://schemas.microsoft.com/office/drawing/2014/main" id="{EC1E1D8F-FDFC-7444-A1B6-DCE667CACA55}"/>
              </a:ext>
            </a:extLst>
          </p:cNvPr>
          <p:cNvSpPr txBox="1">
            <a:spLocks noChangeArrowheads="1"/>
          </p:cNvSpPr>
          <p:nvPr/>
        </p:nvSpPr>
        <p:spPr bwMode="auto">
          <a:xfrm>
            <a:off x="280614" y="4374591"/>
            <a:ext cx="8760836"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85750" lvl="0" indent="-285750" defTabSz="914400" eaLnBrk="1" hangingPunct="1">
              <a:buFont typeface="Arial" panose="020B0604020202020204" pitchFamily="34" charset="0"/>
              <a:buChar char="•"/>
              <a:defRPr/>
            </a:pPr>
            <a:r>
              <a:rPr kumimoji="0" lang="en-US" sz="1350" i="0" u="none" strike="noStrike" kern="0" cap="none" spc="0" normalizeH="0" baseline="0" noProof="0" dirty="0">
                <a:ln>
                  <a:noFill/>
                </a:ln>
                <a:effectLst/>
                <a:uLnTx/>
                <a:uFillTx/>
                <a:latin typeface="Arial" charset="0"/>
                <a:ea typeface="ＭＳ Ｐゴシック" charset="0"/>
              </a:rPr>
              <a:t>Need to understand which changes in emissions are</a:t>
            </a:r>
            <a:r>
              <a:rPr lang="en-US" sz="1350" kern="0" dirty="0"/>
              <a:t> responsible for both increasing atmospheric methane and decreasing </a:t>
            </a:r>
            <a:r>
              <a:rPr lang="fr-FR" sz="1350" kern="0" dirty="0">
                <a:solidFill>
                  <a:prstClr val="black"/>
                </a:solidFill>
                <a:latin typeface="Symbol" pitchFamily="2" charset="2"/>
              </a:rPr>
              <a:t>d</a:t>
            </a:r>
            <a:r>
              <a:rPr lang="fr-FR" sz="1350" kern="0" baseline="30000" dirty="0">
                <a:solidFill>
                  <a:prstClr val="black"/>
                </a:solidFill>
              </a:rPr>
              <a:t>13</a:t>
            </a:r>
            <a:r>
              <a:rPr lang="fr-FR" sz="1350" kern="0" dirty="0">
                <a:solidFill>
                  <a:prstClr val="black"/>
                </a:solidFill>
              </a:rPr>
              <a:t>C-CH</a:t>
            </a:r>
            <a:r>
              <a:rPr lang="fr-FR" sz="1350" kern="0" baseline="-25000" dirty="0">
                <a:solidFill>
                  <a:prstClr val="black"/>
                </a:solidFill>
              </a:rPr>
              <a:t>4 </a:t>
            </a:r>
            <a:r>
              <a:rPr lang="fr-FR" sz="1350" kern="0" dirty="0" err="1">
                <a:solidFill>
                  <a:prstClr val="black"/>
                </a:solidFill>
              </a:rPr>
              <a:t>since</a:t>
            </a:r>
            <a:r>
              <a:rPr lang="fr-FR" sz="1350" kern="0" dirty="0">
                <a:solidFill>
                  <a:prstClr val="black"/>
                </a:solidFill>
              </a:rPr>
              <a:t> 2007</a:t>
            </a:r>
            <a:endParaRPr kumimoji="0" lang="en-US" sz="1350" i="0" u="none" strike="noStrike" kern="0" cap="none" spc="0" normalizeH="0" noProof="0" dirty="0">
              <a:ln>
                <a:noFill/>
              </a:ln>
              <a:effectLst/>
              <a:uLnTx/>
              <a:uFillTx/>
              <a:latin typeface="Arial" charset="0"/>
              <a:ea typeface="ＭＳ Ｐゴシック" charset="0"/>
            </a:endParaRPr>
          </a:p>
        </p:txBody>
      </p:sp>
      <p:sp>
        <p:nvSpPr>
          <p:cNvPr id="24" name="Rectangle 23">
            <a:extLst>
              <a:ext uri="{FF2B5EF4-FFF2-40B4-BE49-F238E27FC236}">
                <a16:creationId xmlns:a16="http://schemas.microsoft.com/office/drawing/2014/main" id="{57E4F701-3E92-1944-B520-75FB9517DDFD}"/>
              </a:ext>
            </a:extLst>
          </p:cNvPr>
          <p:cNvSpPr/>
          <p:nvPr/>
        </p:nvSpPr>
        <p:spPr>
          <a:xfrm>
            <a:off x="5664056" y="1144363"/>
            <a:ext cx="3069548" cy="258532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350" b="1" i="0" u="none" strike="noStrike" kern="0" cap="none" spc="0" normalizeH="0" baseline="0" noProof="0" dirty="0">
                <a:ln>
                  <a:noFill/>
                </a:ln>
                <a:solidFill>
                  <a:prstClr val="black"/>
                </a:solidFill>
                <a:effectLst/>
                <a:uLnTx/>
                <a:uFillTx/>
              </a:rPr>
              <a:t>1867 </a:t>
            </a:r>
            <a:r>
              <a:rPr kumimoji="0" lang="fr-FR" sz="1350" b="1" i="0" u="none" strike="noStrike" kern="0" cap="none" spc="0" normalizeH="0" baseline="0" noProof="0" dirty="0" err="1">
                <a:ln>
                  <a:noFill/>
                </a:ln>
                <a:solidFill>
                  <a:prstClr val="black"/>
                </a:solidFill>
                <a:effectLst/>
                <a:uLnTx/>
                <a:uFillTx/>
              </a:rPr>
              <a:t>ppb</a:t>
            </a:r>
            <a:r>
              <a:rPr kumimoji="0" lang="fr-FR" sz="1350" b="1" i="0" u="none" strike="noStrike" kern="0" cap="none" spc="0" normalizeH="0" baseline="0" noProof="0" dirty="0">
                <a:ln>
                  <a:noFill/>
                </a:ln>
                <a:solidFill>
                  <a:prstClr val="black"/>
                </a:solidFill>
                <a:effectLst/>
                <a:uLnTx/>
                <a:uFillTx/>
              </a:rPr>
              <a:t> </a:t>
            </a:r>
            <a:r>
              <a:rPr kumimoji="0" lang="fr-FR" sz="1350" b="1" i="0" u="none" strike="noStrike" kern="0" cap="none" spc="0" normalizeH="0" baseline="0" noProof="0" dirty="0" err="1">
                <a:ln>
                  <a:noFill/>
                </a:ln>
                <a:solidFill>
                  <a:prstClr val="black"/>
                </a:solidFill>
                <a:effectLst/>
                <a:uLnTx/>
                <a:uFillTx/>
              </a:rPr>
              <a:t>reached</a:t>
            </a:r>
            <a:r>
              <a:rPr kumimoji="0" lang="fr-FR" sz="1350" b="1" i="0" u="none" strike="noStrike" kern="0" cap="none" spc="0" normalizeH="0" baseline="0" noProof="0" dirty="0">
                <a:ln>
                  <a:noFill/>
                </a:ln>
                <a:solidFill>
                  <a:prstClr val="black"/>
                </a:solidFill>
                <a:effectLst/>
                <a:uLnTx/>
                <a:uFillTx/>
              </a:rPr>
              <a:t> in 2019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50" b="0" i="0" u="none" strike="noStrike" kern="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rPr>
              <a:t>CH</a:t>
            </a:r>
            <a:r>
              <a:rPr kumimoji="0" lang="en-GB" sz="1350" b="0" i="0" u="none" strike="noStrike" kern="0" cap="none" spc="0" normalizeH="0" baseline="-25000" noProof="0" dirty="0">
                <a:ln>
                  <a:noFill/>
                </a:ln>
                <a:solidFill>
                  <a:prstClr val="black"/>
                </a:solidFill>
                <a:effectLst/>
                <a:uLnTx/>
                <a:uFillTx/>
                <a:ea typeface="Times New Roman" panose="02020603050405020304" pitchFamily="18" charset="0"/>
                <a:cs typeface="Calibri" panose="020F0502020204030204" pitchFamily="34" charset="0"/>
              </a:rPr>
              <a:t>4</a:t>
            </a:r>
            <a:r>
              <a:rPr kumimoji="0" lang="en-GB" sz="1350" b="0" i="0" u="none" strike="noStrike" kern="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rPr>
              <a:t> Growth rates :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50" b="0" i="0" u="none" strike="noStrike" kern="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rPr>
              <a:t>2014 : 12.7±0.5 ppb yr</a:t>
            </a:r>
            <a:r>
              <a:rPr kumimoji="0" lang="en-GB" sz="1350" b="0" i="0" u="none" strike="noStrike" kern="0" cap="none" spc="0" normalizeH="0" baseline="30000" noProof="0" dirty="0">
                <a:ln>
                  <a:noFill/>
                </a:ln>
                <a:solidFill>
                  <a:prstClr val="black"/>
                </a:solidFill>
                <a:effectLst/>
                <a:uLnTx/>
                <a:uFillTx/>
                <a:ea typeface="Times New Roman" panose="02020603050405020304" pitchFamily="18" charset="0"/>
                <a:cs typeface="Calibri" panose="020F0502020204030204" pitchFamily="34" charset="0"/>
              </a:rPr>
              <a:t>-1</a:t>
            </a:r>
            <a:r>
              <a:rPr kumimoji="0" lang="en-GB" sz="1350" b="0" i="0" u="none" strike="noStrike" kern="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350" b="0" i="0" u="none" strike="noStrike" kern="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rPr>
              <a:t>2015 : 10.1±0.7 ppb yr</a:t>
            </a:r>
            <a:r>
              <a:rPr kumimoji="0" lang="en-GB" sz="1350" b="0" i="0" u="none" strike="noStrike" kern="0" cap="none" spc="0" normalizeH="0" baseline="30000" noProof="0" dirty="0">
                <a:ln>
                  <a:noFill/>
                </a:ln>
                <a:solidFill>
                  <a:prstClr val="black"/>
                </a:solidFill>
                <a:effectLst/>
                <a:uLnTx/>
                <a:uFillTx/>
                <a:ea typeface="Times New Roman" panose="02020603050405020304" pitchFamily="18" charset="0"/>
                <a:cs typeface="Calibri" panose="020F0502020204030204" pitchFamily="34" charset="0"/>
              </a:rPr>
              <a:t>-1</a:t>
            </a:r>
            <a:endParaRPr kumimoji="0" lang="en-GB" sz="1350" b="0" i="0" u="none" strike="noStrike" kern="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endParaRPr>
          </a:p>
          <a:p>
            <a:pPr marL="257175" marR="0" lvl="0" indent="-257175" defTabSz="914400" eaLnBrk="1" fontAlgn="auto" latinLnBrk="0" hangingPunct="1">
              <a:lnSpc>
                <a:spcPct val="100000"/>
              </a:lnSpc>
              <a:spcBef>
                <a:spcPts val="0"/>
              </a:spcBef>
              <a:spcAft>
                <a:spcPts val="0"/>
              </a:spcAft>
              <a:buClrTx/>
              <a:buSzTx/>
              <a:buFontTx/>
              <a:buAutoNum type="arabicPlain" startAt="2016"/>
              <a:tabLst/>
              <a:defRPr/>
            </a:pPr>
            <a:r>
              <a:rPr kumimoji="0" lang="en-GB" sz="1350" b="0" i="0" u="none" strike="noStrike" kern="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rPr>
              <a:t> :   7.0±0.6 ppb </a:t>
            </a:r>
            <a:r>
              <a:rPr kumimoji="0" lang="en-GB" sz="1350" b="0" i="0" u="none" strike="noStrike" kern="0" cap="none" spc="0" normalizeH="0" baseline="0" noProof="0" dirty="0" err="1">
                <a:ln>
                  <a:noFill/>
                </a:ln>
                <a:solidFill>
                  <a:prstClr val="black"/>
                </a:solidFill>
                <a:effectLst/>
                <a:uLnTx/>
                <a:uFillTx/>
                <a:ea typeface="Times New Roman" panose="02020603050405020304" pitchFamily="18" charset="0"/>
                <a:cs typeface="Calibri" panose="020F0502020204030204" pitchFamily="34" charset="0"/>
              </a:rPr>
              <a:t>yr</a:t>
            </a:r>
            <a:r>
              <a:rPr kumimoji="0" lang="en-GB" sz="1350" b="0" i="0" u="none" strike="noStrike" kern="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rPr>
              <a:t> </a:t>
            </a:r>
            <a:r>
              <a:rPr kumimoji="0" lang="en-GB" sz="1350" b="0" i="0" u="none" strike="noStrike" kern="0" cap="none" spc="0" normalizeH="0" baseline="30000" noProof="0" dirty="0">
                <a:ln>
                  <a:noFill/>
                </a:ln>
                <a:solidFill>
                  <a:prstClr val="black"/>
                </a:solidFill>
                <a:effectLst/>
                <a:uLnTx/>
                <a:uFillTx/>
                <a:ea typeface="Times New Roman" panose="02020603050405020304" pitchFamily="18" charset="0"/>
                <a:cs typeface="Calibri" panose="020F0502020204030204" pitchFamily="34" charset="0"/>
              </a:rPr>
              <a:t>-1</a:t>
            </a:r>
            <a:endParaRPr kumimoji="0" lang="en-GB" sz="1350" b="0" i="0" u="none" strike="noStrike" kern="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endParaRPr>
          </a:p>
          <a:p>
            <a:pPr marL="257175" marR="0" lvl="0" indent="-257175" defTabSz="914400" eaLnBrk="1" fontAlgn="auto" latinLnBrk="0" hangingPunct="1">
              <a:lnSpc>
                <a:spcPct val="100000"/>
              </a:lnSpc>
              <a:spcBef>
                <a:spcPts val="0"/>
              </a:spcBef>
              <a:spcAft>
                <a:spcPts val="0"/>
              </a:spcAft>
              <a:buClrTx/>
              <a:buSzTx/>
              <a:buFontTx/>
              <a:buAutoNum type="arabicPlain" startAt="2016"/>
              <a:tabLst/>
              <a:defRPr/>
            </a:pPr>
            <a:r>
              <a:rPr kumimoji="0" lang="en-GB" sz="1350" b="0" i="0" u="none" strike="noStrike" kern="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rPr>
              <a:t> :   7.0±0.9 ppb yr</a:t>
            </a:r>
            <a:r>
              <a:rPr kumimoji="0" lang="en-GB" sz="1350" b="0" i="0" u="none" strike="noStrike" kern="0" cap="none" spc="0" normalizeH="0" baseline="30000" noProof="0" dirty="0">
                <a:ln>
                  <a:noFill/>
                </a:ln>
                <a:solidFill>
                  <a:prstClr val="black"/>
                </a:solidFill>
                <a:effectLst/>
                <a:uLnTx/>
                <a:uFillTx/>
                <a:ea typeface="Times New Roman" panose="02020603050405020304" pitchFamily="18" charset="0"/>
                <a:cs typeface="Calibri" panose="020F0502020204030204" pitchFamily="34" charset="0"/>
              </a:rPr>
              <a:t>-1</a:t>
            </a:r>
            <a:endParaRPr kumimoji="0" lang="en-GB" sz="1350" b="0" i="0" u="none" strike="noStrike" kern="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endParaRPr>
          </a:p>
          <a:p>
            <a:pPr marL="257175" marR="0" lvl="0" indent="-257175" defTabSz="914400" eaLnBrk="1" fontAlgn="auto" latinLnBrk="0" hangingPunct="1">
              <a:lnSpc>
                <a:spcPct val="100000"/>
              </a:lnSpc>
              <a:spcBef>
                <a:spcPts val="0"/>
              </a:spcBef>
              <a:spcAft>
                <a:spcPts val="0"/>
              </a:spcAft>
              <a:buClrTx/>
              <a:buSzTx/>
              <a:buFontTx/>
              <a:buAutoNum type="arabicPlain" startAt="2016"/>
              <a:tabLst/>
              <a:defRPr/>
            </a:pPr>
            <a:r>
              <a:rPr kumimoji="0" lang="en-GB" sz="1350" b="0" i="0" u="none" strike="noStrike" kern="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rPr>
              <a:t> :   8.5±0.6 ppb yr</a:t>
            </a:r>
            <a:r>
              <a:rPr kumimoji="0" lang="en-GB" sz="1350" b="0" i="0" u="none" strike="noStrike" kern="0" cap="none" spc="0" normalizeH="0" baseline="30000" noProof="0" dirty="0">
                <a:ln>
                  <a:noFill/>
                </a:ln>
                <a:solidFill>
                  <a:prstClr val="black"/>
                </a:solidFill>
                <a:effectLst/>
                <a:uLnTx/>
                <a:uFillTx/>
                <a:ea typeface="Times New Roman" panose="02020603050405020304" pitchFamily="18" charset="0"/>
                <a:cs typeface="Calibri" panose="020F0502020204030204" pitchFamily="34" charset="0"/>
              </a:rPr>
              <a:t>-1</a:t>
            </a:r>
          </a:p>
          <a:p>
            <a:pPr marL="257175" marR="0" lvl="0" indent="-257175" defTabSz="914400" eaLnBrk="1" fontAlgn="auto" latinLnBrk="0" hangingPunct="1">
              <a:lnSpc>
                <a:spcPct val="100000"/>
              </a:lnSpc>
              <a:spcBef>
                <a:spcPts val="0"/>
              </a:spcBef>
              <a:spcAft>
                <a:spcPts val="0"/>
              </a:spcAft>
              <a:buClrTx/>
              <a:buSzTx/>
              <a:buFontTx/>
              <a:buAutoNum type="arabicPlain" startAt="2016"/>
              <a:tabLst/>
              <a:defRPr/>
            </a:pPr>
            <a:r>
              <a:rPr kumimoji="0" lang="en-GB" sz="1350" b="0" u="none" strike="noStrike" kern="0" cap="none" spc="0" normalizeH="0" baseline="30000" noProof="0" dirty="0">
                <a:ln>
                  <a:noFill/>
                </a:ln>
                <a:solidFill>
                  <a:prstClr val="black"/>
                </a:solidFill>
                <a:effectLst/>
                <a:uLnTx/>
                <a:uFillTx/>
                <a:ea typeface="Times New Roman" panose="02020603050405020304" pitchFamily="18" charset="0"/>
                <a:cs typeface="Calibri" panose="020F0502020204030204" pitchFamily="34" charset="0"/>
              </a:rPr>
              <a:t> </a:t>
            </a:r>
            <a:r>
              <a:rPr kumimoji="0" lang="en-GB" sz="1350" b="0" u="none" strike="noStrike" kern="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rPr>
              <a:t>:  10.7±0.6 ppb yr</a:t>
            </a:r>
            <a:r>
              <a:rPr kumimoji="0" lang="en-GB" sz="1350" b="0" u="none" strike="noStrike" kern="0" cap="none" spc="0" normalizeH="0" baseline="30000" noProof="0" dirty="0">
                <a:ln>
                  <a:noFill/>
                </a:ln>
                <a:solidFill>
                  <a:prstClr val="black"/>
                </a:solidFill>
                <a:effectLst/>
                <a:uLnTx/>
                <a:uFillTx/>
                <a:ea typeface="Times New Roman" panose="02020603050405020304" pitchFamily="18" charset="0"/>
                <a:cs typeface="Calibri" panose="020F0502020204030204" pitchFamily="34" charset="0"/>
              </a:rPr>
              <a:t>-1</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prstClr val="black"/>
              </a:solidFill>
              <a:effectLst/>
              <a:uLnTx/>
              <a:uFillTx/>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fr-FR" sz="1350" b="0" i="0" u="none" strike="noStrike" kern="0" cap="none" spc="0" normalizeH="0" baseline="0" noProof="0" dirty="0">
                <a:ln>
                  <a:noFill/>
                </a:ln>
                <a:solidFill>
                  <a:prstClr val="black"/>
                </a:solidFill>
                <a:effectLst/>
                <a:uLnTx/>
                <a:uFillTx/>
                <a:latin typeface="Symbol" pitchFamily="2" charset="2"/>
              </a:rPr>
              <a:t>d</a:t>
            </a:r>
            <a:r>
              <a:rPr kumimoji="0" lang="fr-FR" sz="1350" b="0" i="0" u="none" strike="noStrike" kern="0" cap="none" spc="0" normalizeH="0" baseline="30000" noProof="0" dirty="0">
                <a:ln>
                  <a:noFill/>
                </a:ln>
                <a:solidFill>
                  <a:prstClr val="black"/>
                </a:solidFill>
                <a:effectLst/>
                <a:uLnTx/>
                <a:uFillTx/>
              </a:rPr>
              <a:t>13</a:t>
            </a:r>
            <a:r>
              <a:rPr kumimoji="0" lang="fr-FR" sz="1350" b="0" i="0" u="none" strike="noStrike" kern="0" cap="none" spc="0" normalizeH="0" baseline="0" noProof="0" dirty="0">
                <a:ln>
                  <a:noFill/>
                </a:ln>
                <a:solidFill>
                  <a:prstClr val="black"/>
                </a:solidFill>
                <a:effectLst/>
                <a:uLnTx/>
                <a:uFillTx/>
              </a:rPr>
              <a:t>C-CH</a:t>
            </a:r>
            <a:r>
              <a:rPr kumimoji="0" lang="fr-FR" sz="1350" b="0" i="0" u="none" strike="noStrike" kern="0" cap="none" spc="0" normalizeH="0" baseline="-25000" noProof="0" dirty="0">
                <a:ln>
                  <a:noFill/>
                </a:ln>
                <a:solidFill>
                  <a:prstClr val="black"/>
                </a:solidFill>
                <a:effectLst/>
                <a:uLnTx/>
                <a:uFillTx/>
              </a:rPr>
              <a:t>4 </a:t>
            </a:r>
            <a:r>
              <a:rPr kumimoji="0" lang="fr-FR" sz="1350" b="0" i="0" u="none" strike="noStrike" kern="0" cap="none" spc="0" normalizeH="0" baseline="0" noProof="0" dirty="0" err="1">
                <a:ln>
                  <a:noFill/>
                </a:ln>
                <a:solidFill>
                  <a:prstClr val="black"/>
                </a:solidFill>
                <a:effectLst/>
                <a:uLnTx/>
                <a:uFillTx/>
              </a:rPr>
              <a:t>decreased</a:t>
            </a:r>
            <a:r>
              <a:rPr kumimoji="0" lang="fr-FR" sz="1350" b="0" i="0" u="none" strike="noStrike" kern="0" cap="none" spc="0" normalizeH="0" baseline="0" noProof="0" dirty="0">
                <a:ln>
                  <a:noFill/>
                </a:ln>
                <a:solidFill>
                  <a:prstClr val="black"/>
                </a:solidFill>
                <a:effectLst/>
                <a:uLnTx/>
                <a:uFillTx/>
              </a:rPr>
              <a:t> by</a:t>
            </a:r>
            <a:r>
              <a:rPr lang="en-GB" sz="1350" kern="0" dirty="0">
                <a:solidFill>
                  <a:prstClr val="black"/>
                </a:solidFill>
                <a:cs typeface="Calibri" panose="020F0502020204030204" pitchFamily="34" charset="0"/>
              </a:rPr>
              <a:t> </a:t>
            </a:r>
            <a:r>
              <a:rPr kumimoji="0" lang="en-GB" sz="1350" b="0" i="0" u="none" strike="noStrike" kern="0" cap="none" spc="0" normalizeH="0" baseline="0" noProof="0" dirty="0">
                <a:ln>
                  <a:noFill/>
                </a:ln>
                <a:solidFill>
                  <a:prstClr val="black"/>
                </a:solidFill>
                <a:effectLst/>
                <a:uLnTx/>
                <a:uFillTx/>
                <a:cs typeface="Calibri" panose="020F0502020204030204" pitchFamily="34" charset="0"/>
              </a:rPr>
              <a:t>-0.2‰ in 10 years</a:t>
            </a:r>
            <a:r>
              <a:rPr kumimoji="0" lang="fr-FR" sz="1350" b="0" i="0" u="none" strike="noStrike" kern="0" cap="none" spc="0" normalizeH="0" baseline="0" noProof="0" dirty="0">
                <a:ln>
                  <a:noFill/>
                </a:ln>
                <a:solidFill>
                  <a:prstClr val="black"/>
                </a:solidFill>
                <a:effectLst/>
                <a:uLnTx/>
                <a:uFillTx/>
                <a:cs typeface="Calibri" panose="020F0502020204030204" pitchFamily="34" charset="0"/>
              </a:rPr>
              <a:t> </a:t>
            </a:r>
          </a:p>
        </p:txBody>
      </p:sp>
      <p:sp>
        <p:nvSpPr>
          <p:cNvPr id="25" name="ZoneTexte 24">
            <a:extLst>
              <a:ext uri="{FF2B5EF4-FFF2-40B4-BE49-F238E27FC236}">
                <a16:creationId xmlns:a16="http://schemas.microsoft.com/office/drawing/2014/main" id="{C510BA90-F710-584F-B2F1-52A99C4F3751}"/>
              </a:ext>
            </a:extLst>
          </p:cNvPr>
          <p:cNvSpPr txBox="1"/>
          <p:nvPr/>
        </p:nvSpPr>
        <p:spPr>
          <a:xfrm>
            <a:off x="1883130" y="3605962"/>
            <a:ext cx="1833964" cy="30008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350" b="0" i="0" u="none" strike="noStrike" kern="0" cap="none" spc="0" normalizeH="0" baseline="0" noProof="0" dirty="0">
                <a:ln>
                  <a:noFill/>
                </a:ln>
                <a:solidFill>
                  <a:prstClr val="black"/>
                </a:solidFill>
                <a:effectLst/>
                <a:uLnTx/>
                <a:uFillTx/>
              </a:rPr>
              <a:t>Global surface </a:t>
            </a:r>
            <a:r>
              <a:rPr kumimoji="0" lang="fr-FR" sz="1350" b="0" i="0" u="none" strike="noStrike" kern="0" cap="none" spc="0" normalizeH="0" baseline="0" noProof="0" dirty="0">
                <a:ln>
                  <a:noFill/>
                </a:ln>
                <a:solidFill>
                  <a:prstClr val="black"/>
                </a:solidFill>
                <a:effectLst/>
                <a:uLnTx/>
                <a:uFillTx/>
                <a:latin typeface="Symbol" pitchFamily="2" charset="2"/>
              </a:rPr>
              <a:t>d</a:t>
            </a:r>
            <a:r>
              <a:rPr kumimoji="0" lang="fr-FR" sz="1350" b="0" i="0" u="none" strike="noStrike" kern="0" cap="none" spc="0" normalizeH="0" baseline="30000" noProof="0" dirty="0">
                <a:ln>
                  <a:noFill/>
                </a:ln>
                <a:solidFill>
                  <a:prstClr val="black"/>
                </a:solidFill>
                <a:effectLst/>
                <a:uLnTx/>
                <a:uFillTx/>
              </a:rPr>
              <a:t>13</a:t>
            </a:r>
            <a:r>
              <a:rPr kumimoji="0" lang="fr-FR" sz="1350" b="0" i="0" u="none" strike="noStrike" kern="0" cap="none" spc="0" normalizeH="0" baseline="0" noProof="0" dirty="0">
                <a:ln>
                  <a:noFill/>
                </a:ln>
                <a:solidFill>
                  <a:prstClr val="black"/>
                </a:solidFill>
                <a:effectLst/>
                <a:uLnTx/>
                <a:uFillTx/>
              </a:rPr>
              <a:t>C-CH</a:t>
            </a:r>
            <a:r>
              <a:rPr kumimoji="0" lang="fr-FR" sz="1350" b="0" i="0" u="none" strike="noStrike" kern="0" cap="none" spc="0" normalizeH="0" baseline="-25000" noProof="0" dirty="0">
                <a:ln>
                  <a:noFill/>
                </a:ln>
                <a:solidFill>
                  <a:prstClr val="black"/>
                </a:solidFill>
                <a:effectLst/>
                <a:uLnTx/>
                <a:uFillTx/>
              </a:rPr>
              <a:t>4</a:t>
            </a:r>
          </a:p>
        </p:txBody>
      </p:sp>
      <p:sp>
        <p:nvSpPr>
          <p:cNvPr id="26" name="ZoneTexte 25">
            <a:extLst>
              <a:ext uri="{FF2B5EF4-FFF2-40B4-BE49-F238E27FC236}">
                <a16:creationId xmlns:a16="http://schemas.microsoft.com/office/drawing/2014/main" id="{B780644F-A573-3A4A-BB5C-26A802A194F0}"/>
              </a:ext>
            </a:extLst>
          </p:cNvPr>
          <p:cNvSpPr txBox="1"/>
          <p:nvPr/>
        </p:nvSpPr>
        <p:spPr>
          <a:xfrm>
            <a:off x="1547712" y="1000455"/>
            <a:ext cx="1950662" cy="30008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350" b="0" i="0" u="none" strike="noStrike" kern="0" cap="none" spc="0" normalizeH="0" baseline="0" noProof="0" dirty="0">
                <a:ln>
                  <a:noFill/>
                </a:ln>
                <a:solidFill>
                  <a:prstClr val="black"/>
                </a:solidFill>
                <a:effectLst/>
                <a:uLnTx/>
                <a:uFillTx/>
              </a:rPr>
              <a:t>NOAA Global surface CH</a:t>
            </a:r>
            <a:r>
              <a:rPr kumimoji="0" lang="fr-FR" sz="1350" b="0" i="0" u="none" strike="noStrike" kern="0" cap="none" spc="0" normalizeH="0" baseline="-25000" noProof="0" dirty="0">
                <a:ln>
                  <a:noFill/>
                </a:ln>
                <a:solidFill>
                  <a:prstClr val="black"/>
                </a:solidFill>
                <a:effectLst/>
                <a:uLnTx/>
                <a:uFillTx/>
              </a:rPr>
              <a:t>4</a:t>
            </a:r>
          </a:p>
        </p:txBody>
      </p:sp>
      <p:sp>
        <p:nvSpPr>
          <p:cNvPr id="30" name="Title 1">
            <a:extLst>
              <a:ext uri="{FF2B5EF4-FFF2-40B4-BE49-F238E27FC236}">
                <a16:creationId xmlns:a16="http://schemas.microsoft.com/office/drawing/2014/main" id="{7CEDAF41-2F05-244B-90D6-A09B40612ED8}"/>
              </a:ext>
            </a:extLst>
          </p:cNvPr>
          <p:cNvSpPr txBox="1">
            <a:spLocks/>
          </p:cNvSpPr>
          <p:nvPr/>
        </p:nvSpPr>
        <p:spPr>
          <a:xfrm>
            <a:off x="1195827" y="6031"/>
            <a:ext cx="7948173" cy="611573"/>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rgbClr val="4C9BDB"/>
                </a:solidFill>
                <a:latin typeface=""/>
                <a:ea typeface="+mj-ea"/>
                <a:cs typeface=""/>
              </a:defRPr>
            </a:lvl1pPr>
          </a:lstStyle>
          <a:p>
            <a:r>
              <a:rPr lang="en-US" sz="2000" dirty="0">
                <a:solidFill>
                  <a:srgbClr val="4A7ABA"/>
                </a:solidFill>
                <a:latin typeface="Calibri"/>
              </a:rPr>
              <a:t> Since 2007: a sustained atmospheric CH</a:t>
            </a:r>
            <a:r>
              <a:rPr lang="en-US" sz="2000" baseline="-25000" dirty="0">
                <a:solidFill>
                  <a:srgbClr val="4A7ABA"/>
                </a:solidFill>
                <a:latin typeface="Calibri"/>
              </a:rPr>
              <a:t>4</a:t>
            </a:r>
            <a:r>
              <a:rPr lang="en-US" sz="2000" dirty="0">
                <a:solidFill>
                  <a:srgbClr val="4A7ABA"/>
                </a:solidFill>
                <a:latin typeface="Calibri"/>
              </a:rPr>
              <a:t> growth and </a:t>
            </a:r>
            <a:r>
              <a:rPr lang="fr-FR" sz="2000" dirty="0">
                <a:solidFill>
                  <a:srgbClr val="4F81BD"/>
                </a:solidFill>
                <a:latin typeface="Symbol" pitchFamily="2" charset="2"/>
              </a:rPr>
              <a:t>d</a:t>
            </a:r>
            <a:r>
              <a:rPr lang="en-US" sz="2000" baseline="30000" dirty="0">
                <a:solidFill>
                  <a:srgbClr val="4A7ABA"/>
                </a:solidFill>
                <a:latin typeface="Calibri"/>
              </a:rPr>
              <a:t>13</a:t>
            </a:r>
            <a:r>
              <a:rPr lang="en-US" sz="2000" dirty="0">
                <a:solidFill>
                  <a:srgbClr val="4A7ABA"/>
                </a:solidFill>
                <a:latin typeface="Calibri"/>
              </a:rPr>
              <a:t>C-CH</a:t>
            </a:r>
            <a:r>
              <a:rPr lang="en-US" sz="2000" baseline="-25000" dirty="0">
                <a:solidFill>
                  <a:srgbClr val="4A7ABA"/>
                </a:solidFill>
                <a:latin typeface="Calibri"/>
              </a:rPr>
              <a:t>4</a:t>
            </a:r>
            <a:r>
              <a:rPr lang="en-US" sz="2000" dirty="0">
                <a:solidFill>
                  <a:srgbClr val="4A7ABA"/>
                </a:solidFill>
                <a:latin typeface="Calibri"/>
              </a:rPr>
              <a:t> decrease</a:t>
            </a:r>
            <a:endParaRPr lang="fr-FR" sz="2000" dirty="0">
              <a:solidFill>
                <a:srgbClr val="4A7ABA"/>
              </a:solidFill>
              <a:latin typeface="Calibri"/>
            </a:endParaRPr>
          </a:p>
        </p:txBody>
      </p:sp>
      <p:sp>
        <p:nvSpPr>
          <p:cNvPr id="31" name="ZoneTexte 4">
            <a:extLst>
              <a:ext uri="{FF2B5EF4-FFF2-40B4-BE49-F238E27FC236}">
                <a16:creationId xmlns:a16="http://schemas.microsoft.com/office/drawing/2014/main" id="{FE2B0379-10F1-B84E-B017-AAF55274B0F3}"/>
              </a:ext>
            </a:extLst>
          </p:cNvPr>
          <p:cNvSpPr txBox="1">
            <a:spLocks noChangeArrowheads="1"/>
          </p:cNvSpPr>
          <p:nvPr/>
        </p:nvSpPr>
        <p:spPr bwMode="auto">
          <a:xfrm>
            <a:off x="5047465" y="3957481"/>
            <a:ext cx="1810111"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050" b="0" i="1" u="none" strike="noStrike" kern="0" cap="none" spc="0" normalizeH="0" baseline="0" noProof="0" dirty="0">
                <a:ln>
                  <a:noFill/>
                </a:ln>
                <a:solidFill>
                  <a:srgbClr val="4A7ABA"/>
                </a:solidFill>
                <a:effectLst/>
                <a:uLnTx/>
                <a:uFillTx/>
                <a:latin typeface="Arial" charset="0"/>
                <a:ea typeface="ＭＳ Ｐゴシック" charset="0"/>
              </a:rPr>
              <a:t>Source : </a:t>
            </a:r>
            <a:r>
              <a:rPr kumimoji="0" lang="fr-FR" sz="1050" b="0" i="1" u="none" strike="noStrike" kern="0" cap="none" spc="0" normalizeH="0" baseline="0" noProof="0" dirty="0" err="1">
                <a:ln>
                  <a:noFill/>
                </a:ln>
                <a:solidFill>
                  <a:srgbClr val="0000FF"/>
                </a:solidFill>
                <a:effectLst/>
                <a:uLnTx/>
                <a:uFillTx/>
                <a:latin typeface="Arial" charset="0"/>
                <a:ea typeface="ＭＳ Ｐゴシック" charset="0"/>
              </a:rPr>
              <a:t>Nisbet</a:t>
            </a:r>
            <a:r>
              <a:rPr kumimoji="0" lang="fr-FR" sz="1050" b="0" i="1" u="none" strike="noStrike" kern="0" cap="none" spc="0" normalizeH="0" baseline="0" noProof="0" dirty="0">
                <a:ln>
                  <a:noFill/>
                </a:ln>
                <a:solidFill>
                  <a:srgbClr val="0000FF"/>
                </a:solidFill>
                <a:effectLst/>
                <a:uLnTx/>
                <a:uFillTx/>
                <a:latin typeface="Arial" charset="0"/>
                <a:ea typeface="ＭＳ Ｐゴシック" charset="0"/>
              </a:rPr>
              <a:t> et al., 2019</a:t>
            </a:r>
          </a:p>
        </p:txBody>
      </p:sp>
      <p:sp>
        <p:nvSpPr>
          <p:cNvPr id="32" name="Rectangle 31">
            <a:extLst>
              <a:ext uri="{FF2B5EF4-FFF2-40B4-BE49-F238E27FC236}">
                <a16:creationId xmlns:a16="http://schemas.microsoft.com/office/drawing/2014/main" id="{4F5845F3-10E4-5349-9362-D3C05F245898}"/>
              </a:ext>
            </a:extLst>
          </p:cNvPr>
          <p:cNvSpPr/>
          <p:nvPr/>
        </p:nvSpPr>
        <p:spPr>
          <a:xfrm>
            <a:off x="1866037" y="918281"/>
            <a:ext cx="1248885" cy="3004855"/>
          </a:xfrm>
          <a:prstGeom prst="rect">
            <a:avLst/>
          </a:prstGeom>
          <a:solidFill>
            <a:sysClr val="window" lastClr="FFFFFF">
              <a:lumMod val="50000"/>
              <a:alpha val="19000"/>
            </a:sys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350" b="0" i="0" u="none" strike="noStrike" kern="0" cap="none" spc="0" normalizeH="0" baseline="0" noProof="0">
              <a:ln>
                <a:noFill/>
              </a:ln>
              <a:solidFill>
                <a:prstClr val="white"/>
              </a:solidFill>
              <a:effectLst/>
              <a:uLnTx/>
              <a:uFillTx/>
              <a:latin typeface="Calibri"/>
              <a:ea typeface="+mn-ea"/>
              <a:cs typeface="+mn-cs"/>
            </a:endParaRPr>
          </a:p>
        </p:txBody>
      </p:sp>
      <p:sp>
        <p:nvSpPr>
          <p:cNvPr id="33" name="ZoneTexte 32">
            <a:extLst>
              <a:ext uri="{FF2B5EF4-FFF2-40B4-BE49-F238E27FC236}">
                <a16:creationId xmlns:a16="http://schemas.microsoft.com/office/drawing/2014/main" id="{BC937BC7-E130-B443-836D-C309100D7904}"/>
              </a:ext>
            </a:extLst>
          </p:cNvPr>
          <p:cNvSpPr txBox="1"/>
          <p:nvPr/>
        </p:nvSpPr>
        <p:spPr>
          <a:xfrm>
            <a:off x="2077504" y="1525320"/>
            <a:ext cx="825950" cy="246221"/>
          </a:xfrm>
          <a:prstGeom prst="rect">
            <a:avLst/>
          </a:prstGeom>
          <a:noFill/>
          <a:ln>
            <a:solidFill>
              <a:schemeClr val="tx1"/>
            </a:solidFill>
          </a:ln>
        </p:spPr>
        <p:txBody>
          <a:bodyPr wrap="square" rtlCol="0">
            <a:spAutoFit/>
          </a:bodyPr>
          <a:lstStyle/>
          <a:p>
            <a:r>
              <a:rPr lang="fr-FR" sz="1000" dirty="0"/>
              <a:t>Stabilisation</a:t>
            </a:r>
          </a:p>
        </p:txBody>
      </p:sp>
      <p:sp>
        <p:nvSpPr>
          <p:cNvPr id="34" name="ZoneTexte 33">
            <a:extLst>
              <a:ext uri="{FF2B5EF4-FFF2-40B4-BE49-F238E27FC236}">
                <a16:creationId xmlns:a16="http://schemas.microsoft.com/office/drawing/2014/main" id="{D0A21DBB-3EE4-A44F-AD07-E135B13ADA85}"/>
              </a:ext>
            </a:extLst>
          </p:cNvPr>
          <p:cNvSpPr txBox="1"/>
          <p:nvPr/>
        </p:nvSpPr>
        <p:spPr>
          <a:xfrm>
            <a:off x="3147141" y="1386283"/>
            <a:ext cx="1083185" cy="246221"/>
          </a:xfrm>
          <a:prstGeom prst="rect">
            <a:avLst/>
          </a:prstGeom>
          <a:noFill/>
          <a:ln>
            <a:solidFill>
              <a:schemeClr val="tx1"/>
            </a:solidFill>
          </a:ln>
        </p:spPr>
        <p:txBody>
          <a:bodyPr wrap="square" rtlCol="0">
            <a:spAutoFit/>
          </a:bodyPr>
          <a:lstStyle/>
          <a:p>
            <a:r>
              <a:rPr lang="fr-FR" sz="1000" dirty="0" err="1"/>
              <a:t>Renewed</a:t>
            </a:r>
            <a:r>
              <a:rPr lang="fr-FR" sz="1000" dirty="0"/>
              <a:t> </a:t>
            </a:r>
            <a:r>
              <a:rPr lang="fr-FR" sz="1000" dirty="0" err="1"/>
              <a:t>growth</a:t>
            </a:r>
            <a:endParaRPr lang="fr-FR" sz="1000" dirty="0"/>
          </a:p>
        </p:txBody>
      </p:sp>
      <p:sp>
        <p:nvSpPr>
          <p:cNvPr id="35" name="ZoneTexte 34">
            <a:extLst>
              <a:ext uri="{FF2B5EF4-FFF2-40B4-BE49-F238E27FC236}">
                <a16:creationId xmlns:a16="http://schemas.microsoft.com/office/drawing/2014/main" id="{AD371275-2404-2046-AD6B-C968F2A1E30D}"/>
              </a:ext>
            </a:extLst>
          </p:cNvPr>
          <p:cNvSpPr txBox="1"/>
          <p:nvPr/>
        </p:nvSpPr>
        <p:spPr>
          <a:xfrm>
            <a:off x="3738636" y="2797024"/>
            <a:ext cx="670210" cy="246221"/>
          </a:xfrm>
          <a:prstGeom prst="rect">
            <a:avLst/>
          </a:prstGeom>
          <a:noFill/>
          <a:ln>
            <a:solidFill>
              <a:schemeClr val="tx1"/>
            </a:solidFill>
          </a:ln>
        </p:spPr>
        <p:txBody>
          <a:bodyPr wrap="square" rtlCol="0">
            <a:spAutoFit/>
          </a:bodyPr>
          <a:lstStyle/>
          <a:p>
            <a:r>
              <a:rPr lang="fr-FR" sz="1000" dirty="0" err="1"/>
              <a:t>Decline</a:t>
            </a:r>
            <a:endParaRPr lang="fr-FR" sz="1000" dirty="0"/>
          </a:p>
        </p:txBody>
      </p:sp>
    </p:spTree>
    <p:extLst>
      <p:ext uri="{BB962C8B-B14F-4D97-AF65-F5344CB8AC3E}">
        <p14:creationId xmlns:p14="http://schemas.microsoft.com/office/powerpoint/2010/main" val="27983917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C2DABA25-9708-FA44-91A4-A5CBD6B62556}"/>
              </a:ext>
            </a:extLst>
          </p:cNvPr>
          <p:cNvSpPr txBox="1">
            <a:spLocks/>
          </p:cNvSpPr>
          <p:nvPr/>
        </p:nvSpPr>
        <p:spPr>
          <a:xfrm>
            <a:off x="1623977" y="-73133"/>
            <a:ext cx="4821644" cy="654126"/>
          </a:xfrm>
          <a:prstGeom prst="rect">
            <a:avLst/>
          </a:prstGeom>
        </p:spPr>
        <p:txBody>
          <a:bodyPr vert="horz" lIns="91440" tIns="45720" rIns="91440" bIns="45720" rtlCol="0" anchor="ctr">
            <a:normAutofit/>
          </a:bodyPr>
          <a:lstStyle>
            <a:lvl1pPr algn="l" defTabSz="342900" rtl="0" eaLnBrk="1" latinLnBrk="0" hangingPunct="1">
              <a:spcBef>
                <a:spcPct val="0"/>
              </a:spcBef>
              <a:buNone/>
              <a:defRPr sz="1800" b="0" kern="1200">
                <a:solidFill>
                  <a:srgbClr val="4C9BDB"/>
                </a:solidFill>
                <a:latin typeface="Calibri"/>
                <a:ea typeface="+mj-ea"/>
                <a:cs typeface="Calibri"/>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fr-FR" sz="2400" b="0" i="0" u="none" strike="noStrike" kern="1200" cap="none" spc="0" normalizeH="0" baseline="0" noProof="0" dirty="0" err="1">
                <a:ln>
                  <a:noFill/>
                </a:ln>
                <a:solidFill>
                  <a:srgbClr val="4A7ABA"/>
                </a:solidFill>
                <a:effectLst/>
                <a:uLnTx/>
                <a:uFillTx/>
                <a:latin typeface="Calibri"/>
                <a:ea typeface="+mj-ea"/>
                <a:cs typeface="Calibri"/>
              </a:rPr>
              <a:t>Highlights</a:t>
            </a:r>
            <a:endParaRPr kumimoji="0" lang="fr-FR" sz="2400" b="0" i="0" u="none" strike="noStrike" kern="1200" cap="none" spc="0" normalizeH="0" baseline="0" noProof="0" dirty="0">
              <a:ln>
                <a:noFill/>
              </a:ln>
              <a:solidFill>
                <a:srgbClr val="4A7ABA"/>
              </a:solidFill>
              <a:effectLst/>
              <a:uLnTx/>
              <a:uFillTx/>
              <a:latin typeface="Calibri"/>
              <a:ea typeface="+mj-ea"/>
              <a:cs typeface="Calibri"/>
            </a:endParaRPr>
          </a:p>
        </p:txBody>
      </p:sp>
      <p:sp>
        <p:nvSpPr>
          <p:cNvPr id="5" name="ZoneTexte 2">
            <a:extLst>
              <a:ext uri="{FF2B5EF4-FFF2-40B4-BE49-F238E27FC236}">
                <a16:creationId xmlns:a16="http://schemas.microsoft.com/office/drawing/2014/main" id="{41857023-F770-2A46-9BED-6ADDBDC9C55D}"/>
              </a:ext>
            </a:extLst>
          </p:cNvPr>
          <p:cNvSpPr txBox="1">
            <a:spLocks noChangeArrowheads="1"/>
          </p:cNvSpPr>
          <p:nvPr/>
        </p:nvSpPr>
        <p:spPr bwMode="auto">
          <a:xfrm>
            <a:off x="299101" y="726271"/>
            <a:ext cx="8528703" cy="4247317"/>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200150" indent="-28575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85750" marR="0" lvl="0" indent="-285750" algn="just" defTabSz="914400" eaLnBrk="1" fontAlgn="auto" latinLnBrk="0" hangingPunct="1">
              <a:lnSpc>
                <a:spcPct val="100000"/>
              </a:lnSpc>
              <a:spcBef>
                <a:spcPts val="0"/>
              </a:spcBef>
              <a:spcAft>
                <a:spcPts val="0"/>
              </a:spcAft>
              <a:buClrTx/>
              <a:buSzTx/>
              <a:buFont typeface="Arial" charset="0"/>
              <a:buChar char="•"/>
              <a:tabLst/>
              <a:defRPr/>
            </a:pPr>
            <a:r>
              <a:rPr lang="en-US" sz="1350" kern="0">
                <a:solidFill>
                  <a:srgbClr val="000000"/>
                </a:solidFill>
                <a:latin typeface="Calibri" charset="0"/>
                <a:cs typeface="Calibri" charset="0"/>
              </a:rPr>
              <a:t>A</a:t>
            </a:r>
            <a:r>
              <a:rPr kumimoji="0" lang="en-US" sz="1350" b="0" i="0" u="none" strike="noStrike" kern="0" cap="none" spc="0" normalizeH="0" baseline="0" noProof="0">
                <a:ln>
                  <a:noFill/>
                </a:ln>
                <a:solidFill>
                  <a:srgbClr val="000000"/>
                </a:solidFill>
                <a:effectLst/>
                <a:uLnTx/>
                <a:uFillTx/>
                <a:latin typeface="Calibri" charset="0"/>
                <a:ea typeface="ＭＳ Ｐゴシック" charset="0"/>
                <a:cs typeface="Calibri" charset="0"/>
              </a:rPr>
              <a:t>tmospheric CH</a:t>
            </a:r>
            <a:r>
              <a:rPr kumimoji="0" lang="en-US" sz="1350" b="0" i="0" u="none" strike="noStrike" kern="0" cap="none" spc="0" normalizeH="0" baseline="-25000" noProof="0">
                <a:ln>
                  <a:noFill/>
                </a:ln>
                <a:solidFill>
                  <a:srgbClr val="000000"/>
                </a:solidFill>
                <a:effectLst/>
                <a:uLnTx/>
                <a:uFillTx/>
                <a:latin typeface="Calibri" charset="0"/>
                <a:ea typeface="ＭＳ Ｐゴシック" charset="0"/>
                <a:cs typeface="Calibri" charset="0"/>
              </a:rPr>
              <a:t>4</a:t>
            </a:r>
            <a:r>
              <a:rPr kumimoji="0" lang="en-US" sz="1350" b="0" i="0" u="none" strike="noStrike" kern="0" cap="none" spc="0" normalizeH="0" baseline="0" noProof="0">
                <a:ln>
                  <a:noFill/>
                </a:ln>
                <a:solidFill>
                  <a:srgbClr val="000000"/>
                </a:solidFill>
                <a:effectLst/>
                <a:uLnTx/>
                <a:uFillTx/>
                <a:latin typeface="Calibri" charset="0"/>
                <a:ea typeface="ＭＳ Ｐゴシック" charset="0"/>
                <a:cs typeface="Calibri" charset="0"/>
              </a:rPr>
              <a:t> concentrations are rising faster over the last decades than in the 2000s. </a:t>
            </a:r>
            <a:r>
              <a:rPr lang="en-US" sz="1350" kern="0">
                <a:solidFill>
                  <a:srgbClr val="000000"/>
                </a:solidFill>
                <a:latin typeface="Calibri" charset="0"/>
                <a:cs typeface="Calibri" charset="0"/>
              </a:rPr>
              <a:t>S</a:t>
            </a:r>
            <a:r>
              <a:rPr kumimoji="0" lang="en-US" sz="1350" b="0" i="0" u="none" strike="noStrike" kern="0" cap="none" spc="0" normalizeH="0" baseline="0" noProof="0">
                <a:ln>
                  <a:noFill/>
                </a:ln>
                <a:solidFill>
                  <a:srgbClr val="000000"/>
                </a:solidFill>
                <a:effectLst/>
                <a:uLnTx/>
                <a:uFillTx/>
                <a:latin typeface="Calibri" charset="0"/>
                <a:ea typeface="ＭＳ Ｐゴシック" charset="0"/>
                <a:cs typeface="Calibri" charset="0"/>
              </a:rPr>
              <a:t>ince 2013, the trend in </a:t>
            </a:r>
            <a:r>
              <a:rPr lang="en-US" sz="1350" kern="0">
                <a:solidFill>
                  <a:srgbClr val="000000"/>
                </a:solidFill>
                <a:latin typeface="Calibri" charset="0"/>
                <a:cs typeface="Calibri" charset="0"/>
              </a:rPr>
              <a:t>atmospheric </a:t>
            </a:r>
            <a:r>
              <a:rPr kumimoji="0" lang="en-US" sz="1350" b="0" i="0" u="none" strike="noStrike" kern="0" cap="none" spc="0" normalizeH="0" baseline="0" noProof="0">
                <a:ln>
                  <a:noFill/>
                </a:ln>
                <a:solidFill>
                  <a:srgbClr val="000000"/>
                </a:solidFill>
                <a:effectLst/>
                <a:uLnTx/>
                <a:uFillTx/>
                <a:latin typeface="Calibri" charset="0"/>
                <a:ea typeface="ＭＳ Ｐゴシック" charset="0"/>
                <a:cs typeface="Calibri" charset="0"/>
              </a:rPr>
              <a:t>methane concentrations is closer to the most greenhouse-gas-intensive scenarios of IPCC AR5 than scenarios integrating mitigation policies.</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charset="0"/>
              <a:ea typeface="ＭＳ Ｐゴシック" charset="0"/>
              <a:cs typeface="Calibri" charset="0"/>
            </a:endParaRPr>
          </a:p>
          <a:p>
            <a:pPr algn="just" defTabSz="914400" eaLnBrk="1" hangingPunct="1">
              <a:buFont typeface="Arial" charset="0"/>
              <a:buChar char="•"/>
              <a:defRPr/>
            </a:pPr>
            <a:r>
              <a:rPr lang="en-US" sz="1350">
                <a:solidFill>
                  <a:srgbClr val="000000"/>
                </a:solidFill>
                <a:latin typeface="Calibri" panose="020F0502020204030204" pitchFamily="34" charset="0"/>
              </a:rPr>
              <a:t>Anthropogenic sources are responsible for all or most of the recent rapid rise in global CH</a:t>
            </a:r>
            <a:r>
              <a:rPr lang="en-US" sz="1350" baseline="-25000">
                <a:solidFill>
                  <a:srgbClr val="000000"/>
                </a:solidFill>
                <a:latin typeface="Calibri" panose="020F0502020204030204" pitchFamily="34" charset="0"/>
              </a:rPr>
              <a:t>4</a:t>
            </a:r>
            <a:r>
              <a:rPr lang="en-US" sz="1350">
                <a:solidFill>
                  <a:srgbClr val="000000"/>
                </a:solidFill>
                <a:latin typeface="Calibri" panose="020F0502020204030204" pitchFamily="34" charset="0"/>
              </a:rPr>
              <a:t> concentrations, equally from agriculture and fossil fuels sources</a:t>
            </a:r>
            <a:r>
              <a:rPr kumimoji="0" lang="en-US" sz="1350" b="0" i="0" u="none" strike="noStrike" kern="0" cap="none" spc="0" normalizeH="0" baseline="0" noProof="0">
                <a:ln>
                  <a:noFill/>
                </a:ln>
                <a:solidFill>
                  <a:srgbClr val="000000"/>
                </a:solidFill>
                <a:effectLst/>
                <a:uLnTx/>
                <a:uFillTx/>
                <a:latin typeface="Calibri" charset="0"/>
                <a:ea typeface="ＭＳ Ｐゴシック" charset="0"/>
                <a:cs typeface="Calibri" charset="0"/>
              </a:rPr>
              <a:t>. Tropical regions play the most significant role as contributors to the atmospheric growth. </a:t>
            </a:r>
          </a:p>
          <a:p>
            <a:pPr marL="285750" marR="0" lvl="0" indent="-285750" algn="just" defTabSz="914400" eaLnBrk="1" fontAlgn="auto" latinLnBrk="0" hangingPunct="1">
              <a:lnSpc>
                <a:spcPct val="100000"/>
              </a:lnSpc>
              <a:spcBef>
                <a:spcPts val="0"/>
              </a:spcBef>
              <a:spcAft>
                <a:spcPts val="0"/>
              </a:spcAft>
              <a:buClrTx/>
              <a:buSzTx/>
              <a:buFont typeface="Arial" charset="0"/>
              <a:buChar char="•"/>
              <a:tabLst/>
              <a:defRPr/>
            </a:pPr>
            <a:endParaRPr kumimoji="0" lang="en-US" sz="1350" b="0" i="0" u="none" strike="noStrike" kern="0" cap="none" spc="0" normalizeH="0" baseline="0" noProof="0">
              <a:ln>
                <a:noFill/>
              </a:ln>
              <a:solidFill>
                <a:srgbClr val="000000"/>
              </a:solidFill>
              <a:effectLst/>
              <a:uLnTx/>
              <a:uFillTx/>
              <a:latin typeface="Calibri" charset="0"/>
              <a:ea typeface="ＭＳ Ｐゴシック" charset="0"/>
              <a:cs typeface="Calibri" charset="0"/>
            </a:endParaRPr>
          </a:p>
          <a:p>
            <a:pPr marL="285750" marR="0" lvl="0" indent="-285750" algn="just" defTabSz="914400" eaLnBrk="1" fontAlgn="auto" latinLnBrk="0" hangingPunct="1">
              <a:lnSpc>
                <a:spcPct val="100000"/>
              </a:lnSpc>
              <a:spcBef>
                <a:spcPts val="0"/>
              </a:spcBef>
              <a:spcAft>
                <a:spcPts val="0"/>
              </a:spcAft>
              <a:buClrTx/>
              <a:buSzTx/>
              <a:buFont typeface="Arial" charset="0"/>
              <a:buChar char="•"/>
              <a:tabLst/>
              <a:defRPr/>
            </a:pPr>
            <a:r>
              <a:rPr kumimoji="0" lang="en-US" sz="1350" b="0" i="0" u="none" strike="noStrike" kern="0" cap="none" spc="0" normalizeH="0" baseline="0" noProof="0">
                <a:ln>
                  <a:noFill/>
                </a:ln>
                <a:solidFill>
                  <a:srgbClr val="000000"/>
                </a:solidFill>
                <a:effectLst/>
                <a:uLnTx/>
                <a:uFillTx/>
                <a:latin typeface="Calibri" charset="0"/>
                <a:ea typeface="ＭＳ Ｐゴシック" charset="0"/>
                <a:cs typeface="Calibri" charset="0"/>
              </a:rPr>
              <a:t>The role of methane sinks has to be further explored as a slower destruction of methane by OH radicals in the atmosphere could have also contributed to the observed atmospheric changes of the past decade. However high uncertainties on OH burden and trend prevent any solid conclusions.</a:t>
            </a:r>
          </a:p>
          <a:p>
            <a:pPr marL="285750" marR="0" lvl="0" indent="-285750" algn="just" defTabSz="914400" eaLnBrk="1" fontAlgn="auto" latinLnBrk="0" hangingPunct="1">
              <a:lnSpc>
                <a:spcPct val="100000"/>
              </a:lnSpc>
              <a:spcBef>
                <a:spcPts val="0"/>
              </a:spcBef>
              <a:spcAft>
                <a:spcPts val="0"/>
              </a:spcAft>
              <a:buClrTx/>
              <a:buSzTx/>
              <a:buFont typeface="Arial" charset="0"/>
              <a:buChar char="•"/>
              <a:tabLst/>
              <a:defRPr/>
            </a:pPr>
            <a:endParaRPr kumimoji="0" lang="en-US" sz="1350" b="0" i="0" u="none" strike="noStrike" kern="0" cap="none" spc="0" normalizeH="0" baseline="0" noProof="0">
              <a:ln>
                <a:noFill/>
              </a:ln>
              <a:solidFill>
                <a:srgbClr val="000000"/>
              </a:solidFill>
              <a:effectLst/>
              <a:uLnTx/>
              <a:uFillTx/>
              <a:latin typeface="Calibri" charset="0"/>
              <a:ea typeface="ＭＳ Ｐゴシック" charset="0"/>
              <a:cs typeface="Calibri" charset="0"/>
            </a:endParaRPr>
          </a:p>
          <a:p>
            <a:pPr marL="285750" marR="0" lvl="0" indent="-285750" algn="just" defTabSz="914400" eaLnBrk="1" fontAlgn="auto" latinLnBrk="0" hangingPunct="1">
              <a:lnSpc>
                <a:spcPct val="100000"/>
              </a:lnSpc>
              <a:spcBef>
                <a:spcPts val="0"/>
              </a:spcBef>
              <a:spcAft>
                <a:spcPts val="0"/>
              </a:spcAft>
              <a:buClrTx/>
              <a:buSzTx/>
              <a:buFont typeface="Arial" charset="0"/>
              <a:buChar char="•"/>
              <a:tabLst/>
              <a:defRPr/>
            </a:pPr>
            <a:r>
              <a:rPr kumimoji="0" lang="en-US" sz="1350" b="0" i="0" u="none" strike="noStrike" kern="0" cap="none" spc="0" normalizeH="0" baseline="0" noProof="0">
                <a:ln>
                  <a:noFill/>
                </a:ln>
                <a:solidFill>
                  <a:srgbClr val="000000"/>
                </a:solidFill>
                <a:effectLst/>
                <a:uLnTx/>
                <a:uFillTx/>
                <a:latin typeface="Calibri" charset="0"/>
                <a:ea typeface="ＭＳ Ｐゴシック" charset="0"/>
                <a:cs typeface="Calibri" charset="0"/>
              </a:rPr>
              <a:t>Methane global emissions were 576 TgCH</a:t>
            </a:r>
            <a:r>
              <a:rPr kumimoji="0" lang="en-US" sz="1350" b="0" i="0" u="none" strike="noStrike" kern="0" cap="none" spc="0" normalizeH="0" baseline="-25000" noProof="0">
                <a:ln>
                  <a:noFill/>
                </a:ln>
                <a:solidFill>
                  <a:srgbClr val="000000"/>
                </a:solidFill>
                <a:effectLst/>
                <a:uLnTx/>
                <a:uFillTx/>
                <a:latin typeface="Calibri" charset="0"/>
                <a:ea typeface="ＭＳ Ｐゴシック" charset="0"/>
                <a:cs typeface="Calibri" charset="0"/>
              </a:rPr>
              <a:t>4</a:t>
            </a:r>
            <a:r>
              <a:rPr kumimoji="0" lang="en-US" sz="1350" b="0" i="0" u="none" strike="noStrike" kern="0" cap="none" spc="0" normalizeH="0" baseline="0" noProof="0">
                <a:ln>
                  <a:noFill/>
                </a:ln>
                <a:solidFill>
                  <a:srgbClr val="000000"/>
                </a:solidFill>
                <a:effectLst/>
                <a:uLnTx/>
                <a:uFillTx/>
                <a:latin typeface="Calibri" charset="0"/>
                <a:ea typeface="ＭＳ Ｐゴシック" charset="0"/>
                <a:cs typeface="Calibri" charset="0"/>
              </a:rPr>
              <a:t>/yr [550-594] for 2008-2017 as inferred by an ensemble of atmospheric inversions (top-down approach) using an atmospheric constraint.</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charset="0"/>
              <a:ea typeface="ＭＳ Ｐゴシック" charset="0"/>
              <a:cs typeface="Calibri" charset="0"/>
            </a:endParaRPr>
          </a:p>
          <a:p>
            <a:pPr marL="285750" marR="0" lvl="0" indent="-285750" algn="just" defTabSz="914400" eaLnBrk="1" fontAlgn="auto" latinLnBrk="0" hangingPunct="1">
              <a:lnSpc>
                <a:spcPct val="100000"/>
              </a:lnSpc>
              <a:spcBef>
                <a:spcPts val="0"/>
              </a:spcBef>
              <a:spcAft>
                <a:spcPts val="0"/>
              </a:spcAft>
              <a:buClrTx/>
              <a:buSzTx/>
              <a:buFont typeface="Arial" charset="0"/>
              <a:buChar char="•"/>
              <a:tabLst/>
              <a:defRPr/>
            </a:pPr>
            <a:r>
              <a:rPr kumimoji="0" lang="en-US" sz="1350" b="0" i="0" u="none" strike="noStrike" kern="0" cap="none" spc="0" normalizeH="0" baseline="0" noProof="0">
                <a:ln>
                  <a:noFill/>
                </a:ln>
                <a:solidFill>
                  <a:srgbClr val="000000"/>
                </a:solidFill>
                <a:effectLst/>
                <a:uLnTx/>
                <a:uFillTx/>
                <a:latin typeface="Calibri" charset="0"/>
                <a:ea typeface="ＭＳ Ｐゴシック" charset="0"/>
                <a:cs typeface="Calibri" charset="0"/>
              </a:rPr>
              <a:t>Methane mitigation offers rapid climate benefits and economic, health and agricultural co-benefits that are highly complementary to CO</a:t>
            </a:r>
            <a:r>
              <a:rPr kumimoji="0" lang="en-US" sz="1350" b="0" i="0" u="none" strike="noStrike" kern="0" cap="none" spc="0" normalizeH="0" baseline="-25000" noProof="0">
                <a:ln>
                  <a:noFill/>
                </a:ln>
                <a:solidFill>
                  <a:srgbClr val="000000"/>
                </a:solidFill>
                <a:effectLst/>
                <a:uLnTx/>
                <a:uFillTx/>
                <a:latin typeface="Calibri" charset="0"/>
                <a:ea typeface="ＭＳ Ｐゴシック" charset="0"/>
                <a:cs typeface="Calibri" charset="0"/>
              </a:rPr>
              <a:t>2</a:t>
            </a:r>
            <a:r>
              <a:rPr kumimoji="0" lang="en-US" sz="1350" b="0" i="0" u="none" strike="noStrike" kern="0" cap="none" spc="0" normalizeH="0" baseline="0" noProof="0">
                <a:ln>
                  <a:noFill/>
                </a:ln>
                <a:solidFill>
                  <a:srgbClr val="000000"/>
                </a:solidFill>
                <a:effectLst/>
                <a:uLnTx/>
                <a:uFillTx/>
                <a:latin typeface="Calibri" charset="0"/>
                <a:ea typeface="ＭＳ Ｐゴシック" charset="0"/>
                <a:cs typeface="Calibri" charset="0"/>
              </a:rPr>
              <a:t> mitigation.</a:t>
            </a:r>
          </a:p>
          <a:p>
            <a:pPr marL="285750" marR="0" lvl="0" indent="-285750" algn="just" defTabSz="914400" eaLnBrk="1" fontAlgn="auto" latinLnBrk="0" hangingPunct="1">
              <a:lnSpc>
                <a:spcPct val="100000"/>
              </a:lnSpc>
              <a:spcBef>
                <a:spcPts val="0"/>
              </a:spcBef>
              <a:spcAft>
                <a:spcPts val="0"/>
              </a:spcAft>
              <a:buClrTx/>
              <a:buSzTx/>
              <a:buFont typeface="Arial" charset="0"/>
              <a:buChar char="•"/>
              <a:tabLst/>
              <a:defRPr/>
            </a:pPr>
            <a:endParaRPr kumimoji="0" lang="en-US" sz="1350" b="0" i="0" u="none" strike="noStrike" kern="0" cap="none" spc="0" normalizeH="0" baseline="0" noProof="0">
              <a:ln>
                <a:noFill/>
              </a:ln>
              <a:solidFill>
                <a:srgbClr val="000000"/>
              </a:solidFill>
              <a:effectLst/>
              <a:uLnTx/>
              <a:uFillTx/>
              <a:latin typeface="Calibri" charset="0"/>
              <a:ea typeface="ＭＳ Ｐゴシック" charset="0"/>
              <a:cs typeface="Calibri" charset="0"/>
            </a:endParaRPr>
          </a:p>
          <a:p>
            <a:pPr marL="285750" marR="0" lvl="0" indent="-285750" algn="just" defTabSz="914400" eaLnBrk="1" fontAlgn="auto" latinLnBrk="0" hangingPunct="1">
              <a:lnSpc>
                <a:spcPct val="100000"/>
              </a:lnSpc>
              <a:spcBef>
                <a:spcPts val="0"/>
              </a:spcBef>
              <a:spcAft>
                <a:spcPts val="0"/>
              </a:spcAft>
              <a:buClrTx/>
              <a:buSzTx/>
              <a:buFont typeface="Arial" charset="0"/>
              <a:buChar char="•"/>
              <a:tabLst/>
              <a:defRPr/>
            </a:pPr>
            <a:r>
              <a:rPr kumimoji="0" lang="en-US" sz="1350" b="0" i="0" u="none" strike="noStrike" kern="0" cap="none" spc="0" normalizeH="0" baseline="0" noProof="0">
                <a:ln>
                  <a:noFill/>
                </a:ln>
                <a:solidFill>
                  <a:srgbClr val="000000"/>
                </a:solidFill>
                <a:effectLst/>
                <a:uLnTx/>
                <a:uFillTx/>
                <a:latin typeface="Calibri" charset="0"/>
                <a:ea typeface="ＭＳ Ｐゴシック" charset="0"/>
                <a:cs typeface="Calibri" charset="0"/>
              </a:rPr>
              <a:t>Emission estimates from inventories/models (bottom-up approach) show larger global totals because of larger natural emissions. Improved emission inventories and  estimates from inland water emissions are still needed.</a:t>
            </a:r>
            <a:endParaRPr kumimoji="0" lang="en-US" sz="1350" b="0" i="0" u="none" strike="noStrike" kern="0" cap="none" spc="0" normalizeH="0" baseline="0" noProof="0" dirty="0">
              <a:ln>
                <a:noFill/>
              </a:ln>
              <a:solidFill>
                <a:srgbClr val="000000"/>
              </a:solidFill>
              <a:effectLst/>
              <a:uLnTx/>
              <a:uFillTx/>
              <a:latin typeface="Calibri" charset="0"/>
              <a:ea typeface="ＭＳ Ｐゴシック" charset="0"/>
              <a:cs typeface="Calibri" charset="0"/>
            </a:endParaRPr>
          </a:p>
        </p:txBody>
      </p:sp>
    </p:spTree>
    <p:extLst>
      <p:ext uri="{BB962C8B-B14F-4D97-AF65-F5344CB8AC3E}">
        <p14:creationId xmlns:p14="http://schemas.microsoft.com/office/powerpoint/2010/main" val="16144573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5">
            <a:extLst>
              <a:ext uri="{FF2B5EF4-FFF2-40B4-BE49-F238E27FC236}">
                <a16:creationId xmlns:a16="http://schemas.microsoft.com/office/drawing/2014/main" id="{DFD3AC46-AAA6-BD49-8028-3FC7E487C304}"/>
              </a:ext>
            </a:extLst>
          </p:cNvPr>
          <p:cNvSpPr txBox="1"/>
          <p:nvPr/>
        </p:nvSpPr>
        <p:spPr>
          <a:xfrm>
            <a:off x="5055675" y="2669694"/>
            <a:ext cx="2805576"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hlinkClick r:id="rId3"/>
              </a:rPr>
              <a:t>www.globalcarbonatlas.org</a:t>
            </a:r>
            <a:r>
              <a:rPr kumimoji="0" lang="en-US" sz="1800" b="0" i="0" u="none" strike="noStrike" kern="0" cap="none" spc="0" normalizeH="0" baseline="0" noProof="0" dirty="0">
                <a:ln>
                  <a:noFill/>
                </a:ln>
                <a:solidFill>
                  <a:prstClr val="black"/>
                </a:solidFill>
                <a:effectLst/>
                <a:uLnTx/>
                <a:uFillTx/>
              </a:rPr>
              <a:t> </a:t>
            </a:r>
          </a:p>
        </p:txBody>
      </p:sp>
      <p:sp>
        <p:nvSpPr>
          <p:cNvPr id="9" name="TextBox 8">
            <a:extLst>
              <a:ext uri="{FF2B5EF4-FFF2-40B4-BE49-F238E27FC236}">
                <a16:creationId xmlns:a16="http://schemas.microsoft.com/office/drawing/2014/main" id="{AFB31716-0767-3A4E-B804-FFA94467FF23}"/>
              </a:ext>
            </a:extLst>
          </p:cNvPr>
          <p:cNvSpPr txBox="1"/>
          <p:nvPr/>
        </p:nvSpPr>
        <p:spPr>
          <a:xfrm>
            <a:off x="4417763" y="1414928"/>
            <a:ext cx="4343555" cy="715581"/>
          </a:xfrm>
          <a:prstGeom prst="rect">
            <a:avLst/>
          </a:prstGeom>
          <a:noFill/>
        </p:spPr>
        <p:txBody>
          <a:bodyPr wrap="square" rtlCol="0">
            <a:spAutoFit/>
          </a:bodyPr>
          <a:lstStyle/>
          <a:p>
            <a:pPr defTabSz="914400">
              <a:defRPr/>
            </a:pPr>
            <a:r>
              <a:rPr lang="en-US" sz="1350" kern="0" dirty="0">
                <a:solidFill>
                  <a:srgbClr val="4A7ABA"/>
                </a:solidFill>
              </a:rPr>
              <a:t>Explore GHG emissions globally and by country and download data and illustrations. </a:t>
            </a:r>
            <a:r>
              <a:rPr kumimoji="0" lang="en-US" sz="1350" b="0" i="0" u="none" strike="noStrike" kern="0" cap="none" spc="0" normalizeH="0" baseline="0" noProof="0" dirty="0">
                <a:ln>
                  <a:noFill/>
                </a:ln>
                <a:solidFill>
                  <a:srgbClr val="4A7ABA"/>
                </a:solidFill>
                <a:effectLst/>
                <a:uLnTx/>
                <a:uFillTx/>
              </a:rPr>
              <a:t>Also explore ‘Outreach’ and ‘Research’.</a:t>
            </a:r>
          </a:p>
        </p:txBody>
      </p:sp>
      <p:sp>
        <p:nvSpPr>
          <p:cNvPr id="10" name="Title 1">
            <a:extLst>
              <a:ext uri="{FF2B5EF4-FFF2-40B4-BE49-F238E27FC236}">
                <a16:creationId xmlns:a16="http://schemas.microsoft.com/office/drawing/2014/main" id="{7DF740A1-22A1-1544-9504-AD1F8264C658}"/>
              </a:ext>
            </a:extLst>
          </p:cNvPr>
          <p:cNvSpPr txBox="1">
            <a:spLocks/>
          </p:cNvSpPr>
          <p:nvPr/>
        </p:nvSpPr>
        <p:spPr>
          <a:xfrm>
            <a:off x="1411730" y="121621"/>
            <a:ext cx="7287891" cy="380137"/>
          </a:xfrm>
          <a:prstGeom prst="rect">
            <a:avLst/>
          </a:prstGeom>
        </p:spPr>
        <p:txBody>
          <a:bodyPr vert="horz" lIns="91440" tIns="45720" rIns="91440" bIns="45720" rtlCol="0" anchor="ctr">
            <a:noAutofit/>
          </a:bodyPr>
          <a:lstStyle>
            <a:lvl1pPr algn="l" defTabSz="342900" rtl="0" eaLnBrk="1" latinLnBrk="0" hangingPunct="1">
              <a:spcBef>
                <a:spcPct val="0"/>
              </a:spcBef>
              <a:buNone/>
              <a:defRPr sz="1800" b="0" kern="1200">
                <a:solidFill>
                  <a:srgbClr val="4C9BDB"/>
                </a:solidFill>
                <a:latin typeface="Calibri"/>
                <a:ea typeface="+mj-ea"/>
                <a:cs typeface="Calibri"/>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4A7ABA"/>
                </a:solidFill>
                <a:effectLst/>
                <a:uLnTx/>
                <a:uFillTx/>
                <a:latin typeface="Calibri"/>
                <a:ea typeface="+mj-ea"/>
                <a:cs typeface="Calibri"/>
              </a:rPr>
              <a:t>Global Carbon Atlas</a:t>
            </a:r>
          </a:p>
        </p:txBody>
      </p:sp>
      <p:pic>
        <p:nvPicPr>
          <p:cNvPr id="13" name="Image 12">
            <a:extLst>
              <a:ext uri="{FF2B5EF4-FFF2-40B4-BE49-F238E27FC236}">
                <a16:creationId xmlns:a16="http://schemas.microsoft.com/office/drawing/2014/main" id="{9B6934A5-453A-AE43-B7EA-A4C542F302F1}"/>
              </a:ext>
            </a:extLst>
          </p:cNvPr>
          <p:cNvPicPr>
            <a:picLocks noChangeAspect="1"/>
          </p:cNvPicPr>
          <p:nvPr/>
        </p:nvPicPr>
        <p:blipFill rotWithShape="1">
          <a:blip r:embed="rId4"/>
          <a:srcRect l="3192" t="805" r="3650" b="754"/>
          <a:stretch/>
        </p:blipFill>
        <p:spPr>
          <a:xfrm>
            <a:off x="657831" y="770021"/>
            <a:ext cx="3308731" cy="4154906"/>
          </a:xfrm>
          <a:prstGeom prst="rect">
            <a:avLst/>
          </a:prstGeom>
          <a:ln w="3175">
            <a:solidFill>
              <a:schemeClr val="tx1">
                <a:lumMod val="50000"/>
                <a:lumOff val="50000"/>
              </a:schemeClr>
            </a:solidFill>
          </a:ln>
          <a:effectLst>
            <a:outerShdw blurRad="114300" dist="127000" dir="2700000" algn="tl" rotWithShape="0">
              <a:prstClr val="black">
                <a:alpha val="40000"/>
              </a:prstClr>
            </a:outerShdw>
          </a:effectLst>
        </p:spPr>
      </p:pic>
    </p:spTree>
    <p:extLst>
      <p:ext uri="{BB962C8B-B14F-4D97-AF65-F5344CB8AC3E}">
        <p14:creationId xmlns:p14="http://schemas.microsoft.com/office/powerpoint/2010/main" val="17225712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514CFE8-E33B-3C4F-918F-84B829C7CB1C}"/>
              </a:ext>
            </a:extLst>
          </p:cNvPr>
          <p:cNvSpPr txBox="1">
            <a:spLocks/>
          </p:cNvSpPr>
          <p:nvPr/>
        </p:nvSpPr>
        <p:spPr>
          <a:xfrm>
            <a:off x="1411730" y="121621"/>
            <a:ext cx="7287891" cy="380137"/>
          </a:xfrm>
          <a:prstGeom prst="rect">
            <a:avLst/>
          </a:prstGeom>
        </p:spPr>
        <p:txBody>
          <a:bodyPr vert="horz" lIns="91440" tIns="45720" rIns="91440" bIns="45720" rtlCol="0" anchor="ctr">
            <a:noAutofit/>
          </a:bodyPr>
          <a:lstStyle>
            <a:lvl1pPr algn="l" defTabSz="342900" rtl="0" eaLnBrk="1" latinLnBrk="0" hangingPunct="1">
              <a:spcBef>
                <a:spcPct val="0"/>
              </a:spcBef>
              <a:buNone/>
              <a:defRPr sz="1800" b="0" kern="1200">
                <a:solidFill>
                  <a:srgbClr val="4C9BDB"/>
                </a:solidFill>
                <a:latin typeface="Calibri"/>
                <a:ea typeface="+mj-ea"/>
                <a:cs typeface="Calibri"/>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4A7ABA"/>
                </a:solidFill>
                <a:effectLst/>
                <a:uLnTx/>
                <a:uFillTx/>
                <a:latin typeface="Calibri"/>
                <a:ea typeface="+mj-ea"/>
                <a:cs typeface="Calibri"/>
              </a:rPr>
              <a:t>NASA 3D visualization</a:t>
            </a:r>
          </a:p>
        </p:txBody>
      </p:sp>
      <p:sp>
        <p:nvSpPr>
          <p:cNvPr id="4" name="Rectangle 3">
            <a:extLst>
              <a:ext uri="{FF2B5EF4-FFF2-40B4-BE49-F238E27FC236}">
                <a16:creationId xmlns:a16="http://schemas.microsoft.com/office/drawing/2014/main" id="{0C01463A-4881-D64D-9D16-5B2EBC7F4A0D}"/>
              </a:ext>
            </a:extLst>
          </p:cNvPr>
          <p:cNvSpPr/>
          <p:nvPr/>
        </p:nvSpPr>
        <p:spPr>
          <a:xfrm>
            <a:off x="213645" y="711821"/>
            <a:ext cx="8665436" cy="276999"/>
          </a:xfrm>
          <a:prstGeom prst="rect">
            <a:avLst/>
          </a:prstGeom>
        </p:spPr>
        <p:txBody>
          <a:bodyPr wrap="square">
            <a:spAutoFit/>
          </a:bodyPr>
          <a:lstStyle/>
          <a:p>
            <a:r>
              <a:rPr lang="fr-FR" sz="1200" dirty="0">
                <a:solidFill>
                  <a:srgbClr val="000000"/>
                </a:solidFill>
                <a:latin typeface="Calibri" panose="020F0502020204030204" pitchFamily="34" charset="0"/>
              </a:rPr>
              <a:t>The </a:t>
            </a:r>
            <a:r>
              <a:rPr lang="fr-FR" sz="1200" dirty="0" err="1">
                <a:solidFill>
                  <a:srgbClr val="000000"/>
                </a:solidFill>
                <a:latin typeface="Calibri" panose="020F0502020204030204" pitchFamily="34" charset="0"/>
              </a:rPr>
              <a:t>methane</a:t>
            </a:r>
            <a:r>
              <a:rPr lang="fr-FR" sz="1200" dirty="0">
                <a:solidFill>
                  <a:srgbClr val="000000"/>
                </a:solidFill>
                <a:latin typeface="Calibri" panose="020F0502020204030204" pitchFamily="34" charset="0"/>
              </a:rPr>
              <a:t> budget, </a:t>
            </a:r>
            <a:r>
              <a:rPr lang="fr-FR" sz="1200" dirty="0" err="1">
                <a:solidFill>
                  <a:srgbClr val="000000"/>
                </a:solidFill>
                <a:latin typeface="Calibri" panose="020F0502020204030204" pitchFamily="34" charset="0"/>
              </a:rPr>
              <a:t>using</a:t>
            </a:r>
            <a:r>
              <a:rPr lang="fr-FR" sz="1200" dirty="0">
                <a:solidFill>
                  <a:srgbClr val="000000"/>
                </a:solidFill>
                <a:latin typeface="Calibri" panose="020F0502020204030204" pitchFamily="34" charset="0"/>
              </a:rPr>
              <a:t> data </a:t>
            </a:r>
            <a:r>
              <a:rPr lang="fr-FR" sz="1200" dirty="0" err="1">
                <a:solidFill>
                  <a:srgbClr val="000000"/>
                </a:solidFill>
                <a:latin typeface="Calibri" panose="020F0502020204030204" pitchFamily="34" charset="0"/>
              </a:rPr>
              <a:t>from</a:t>
            </a:r>
            <a:r>
              <a:rPr lang="fr-FR" sz="1200" dirty="0">
                <a:solidFill>
                  <a:srgbClr val="000000"/>
                </a:solidFill>
                <a:latin typeface="Calibri" panose="020F0502020204030204" pitchFamily="34" charset="0"/>
              </a:rPr>
              <a:t> Saunois 2020, </a:t>
            </a:r>
            <a:r>
              <a:rPr lang="fr-FR" sz="1200" dirty="0" err="1">
                <a:solidFill>
                  <a:srgbClr val="000000"/>
                </a:solidFill>
                <a:latin typeface="Calibri" panose="020F0502020204030204" pitchFamily="34" charset="0"/>
              </a:rPr>
              <a:t>can</a:t>
            </a:r>
            <a:r>
              <a:rPr lang="fr-FR" sz="1200" dirty="0">
                <a:solidFill>
                  <a:srgbClr val="000000"/>
                </a:solidFill>
                <a:latin typeface="Calibri" panose="020F0502020204030204" pitchFamily="34" charset="0"/>
              </a:rPr>
              <a:t> </a:t>
            </a:r>
            <a:r>
              <a:rPr lang="fr-FR" sz="1200" dirty="0" err="1">
                <a:solidFill>
                  <a:srgbClr val="000000"/>
                </a:solidFill>
                <a:latin typeface="Calibri" panose="020F0502020204030204" pitchFamily="34" charset="0"/>
              </a:rPr>
              <a:t>be</a:t>
            </a:r>
            <a:r>
              <a:rPr lang="fr-FR" sz="1200" dirty="0">
                <a:solidFill>
                  <a:srgbClr val="000000"/>
                </a:solidFill>
                <a:latin typeface="Calibri" panose="020F0502020204030204" pitchFamily="34" charset="0"/>
              </a:rPr>
              <a:t> </a:t>
            </a:r>
            <a:r>
              <a:rPr lang="fr-FR" sz="1200" dirty="0" err="1">
                <a:solidFill>
                  <a:srgbClr val="000000"/>
                </a:solidFill>
                <a:latin typeface="Calibri" panose="020F0502020204030204" pitchFamily="34" charset="0"/>
              </a:rPr>
              <a:t>visualized</a:t>
            </a:r>
            <a:r>
              <a:rPr lang="fr-FR" sz="1200" dirty="0">
                <a:solidFill>
                  <a:srgbClr val="000000"/>
                </a:solidFill>
                <a:latin typeface="Calibri" panose="020F0502020204030204" pitchFamily="34" charset="0"/>
              </a:rPr>
              <a:t> in 3D at: </a:t>
            </a:r>
            <a:r>
              <a:rPr lang="fr-FR" sz="1200" dirty="0">
                <a:solidFill>
                  <a:srgbClr val="000000"/>
                </a:solidFill>
                <a:latin typeface="Calibri" panose="020F0502020204030204" pitchFamily="34" charset="0"/>
                <a:hlinkClick r:id="rId2"/>
              </a:rPr>
              <a:t>https://svs.gsfc.nasa.gov/4799</a:t>
            </a:r>
            <a:endParaRPr lang="fr-FR" sz="1200" dirty="0">
              <a:solidFill>
                <a:srgbClr val="000000"/>
              </a:solidFill>
              <a:latin typeface="Calibri" panose="020F0502020204030204" pitchFamily="34" charset="0"/>
            </a:endParaRPr>
          </a:p>
        </p:txBody>
      </p:sp>
      <p:pic>
        <p:nvPicPr>
          <p:cNvPr id="6" name="Image 5">
            <a:extLst>
              <a:ext uri="{FF2B5EF4-FFF2-40B4-BE49-F238E27FC236}">
                <a16:creationId xmlns:a16="http://schemas.microsoft.com/office/drawing/2014/main" id="{48980F53-7275-034A-9BA1-D5019844044A}"/>
              </a:ext>
            </a:extLst>
          </p:cNvPr>
          <p:cNvPicPr>
            <a:picLocks noChangeAspect="1"/>
          </p:cNvPicPr>
          <p:nvPr/>
        </p:nvPicPr>
        <p:blipFill>
          <a:blip r:embed="rId3"/>
          <a:stretch>
            <a:fillRect/>
          </a:stretch>
        </p:blipFill>
        <p:spPr>
          <a:xfrm>
            <a:off x="1601398" y="988820"/>
            <a:ext cx="5252330" cy="4099021"/>
          </a:xfrm>
          <a:prstGeom prst="rect">
            <a:avLst/>
          </a:prstGeom>
        </p:spPr>
      </p:pic>
    </p:spTree>
    <p:extLst>
      <p:ext uri="{BB962C8B-B14F-4D97-AF65-F5344CB8AC3E}">
        <p14:creationId xmlns:p14="http://schemas.microsoft.com/office/powerpoint/2010/main" val="35602940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a:hlinkClick r:id="rId3"/>
            <a:extLst>
              <a:ext uri="{FF2B5EF4-FFF2-40B4-BE49-F238E27FC236}">
                <a16:creationId xmlns:a16="http://schemas.microsoft.com/office/drawing/2014/main" id="{79E1CBFB-EECA-1144-B532-95C2EC9750E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13343" y="4513016"/>
            <a:ext cx="954673" cy="2610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14" descr="http://www.forskningsradet.no/servlet/Satellite?blobcol=urldata&amp;blobheader=image%2Fpng&amp;blobheadername1=Content-Disposition%3A&amp;blobheadervalue1=+attachment%3B+filename%3D%22FRlogoEngrgb-farger%2C0.png%22&amp;blobkey=id&amp;blobtable=MungoBlobs&amp;blobwhere=1274482528497&amp;ssbinary=true">
            <a:hlinkClick r:id="rId5"/>
            <a:extLst>
              <a:ext uri="{FF2B5EF4-FFF2-40B4-BE49-F238E27FC236}">
                <a16:creationId xmlns:a16="http://schemas.microsoft.com/office/drawing/2014/main" id="{E7A6A550-21D3-A340-9448-1DCCA9D9FCE3}"/>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004139" y="3580825"/>
            <a:ext cx="1283731" cy="2356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a:extLst>
              <a:ext uri="{FF2B5EF4-FFF2-40B4-BE49-F238E27FC236}">
                <a16:creationId xmlns:a16="http://schemas.microsoft.com/office/drawing/2014/main" id="{0897421E-BE25-6447-91DC-29F5DB370E1F}"/>
              </a:ext>
            </a:extLst>
          </p:cNvPr>
          <p:cNvSpPr/>
          <p:nvPr/>
        </p:nvSpPr>
        <p:spPr>
          <a:xfrm>
            <a:off x="512747" y="716451"/>
            <a:ext cx="8246691" cy="1200329"/>
          </a:xfrm>
          <a:prstGeom prst="rect">
            <a:avLst/>
          </a:prstGeom>
        </p:spPr>
        <p:txBody>
          <a:bodyPr wrap="square">
            <a:spAutoFit/>
          </a:bodyPr>
          <a:lstStyle/>
          <a:p>
            <a:pPr algn="just"/>
            <a:r>
              <a:rPr lang="en-US" sz="1200" dirty="0">
                <a:solidFill>
                  <a:srgbClr val="000000"/>
                </a:solidFill>
                <a:latin typeface="Calibri"/>
                <a:cs typeface="Calibri"/>
              </a:rPr>
              <a:t>The work presented in the Global Methane Budget 2020 has been possible thanks to the contributions of hundreds of people involved in observational networks, modeling, and synthesis efforts. Not all of them are individually acknowledged in this presentation for reasons of space (see slide 3 for those individuals directly involved). </a:t>
            </a:r>
          </a:p>
          <a:p>
            <a:pPr algn="just"/>
            <a:endParaRPr lang="en-US" sz="1200" dirty="0">
              <a:solidFill>
                <a:srgbClr val="000000"/>
              </a:solidFill>
              <a:latin typeface="Calibri"/>
              <a:cs typeface="Calibri"/>
            </a:endParaRPr>
          </a:p>
          <a:p>
            <a:pPr algn="just"/>
            <a:r>
              <a:rPr lang="en-US" sz="1200" dirty="0">
                <a:solidFill>
                  <a:srgbClr val="000000"/>
                </a:solidFill>
                <a:latin typeface="Calibri"/>
                <a:cs typeface="Calibri"/>
              </a:rPr>
              <a:t>Additional acknowledgement is owed to those institutions and agencies that provide support for individuals and funding that enable the collaborative effort of bringing all components together in the carbon budget effort.</a:t>
            </a:r>
          </a:p>
        </p:txBody>
      </p:sp>
      <p:sp>
        <p:nvSpPr>
          <p:cNvPr id="5" name="TextBox 5">
            <a:extLst>
              <a:ext uri="{FF2B5EF4-FFF2-40B4-BE49-F238E27FC236}">
                <a16:creationId xmlns:a16="http://schemas.microsoft.com/office/drawing/2014/main" id="{722D82C9-F990-B340-995C-F4BB344F025F}"/>
              </a:ext>
            </a:extLst>
          </p:cNvPr>
          <p:cNvSpPr txBox="1"/>
          <p:nvPr/>
        </p:nvSpPr>
        <p:spPr>
          <a:xfrm>
            <a:off x="2607853" y="3451073"/>
            <a:ext cx="4047903" cy="253916"/>
          </a:xfrm>
          <a:prstGeom prst="rect">
            <a:avLst/>
          </a:prstGeom>
          <a:noFill/>
        </p:spPr>
        <p:txBody>
          <a:bodyPr wrap="none" rtlCol="0">
            <a:spAutoFit/>
          </a:bodyPr>
          <a:lstStyle/>
          <a:p>
            <a:r>
              <a:rPr lang="en-US" sz="1050" dirty="0">
                <a:solidFill>
                  <a:srgbClr val="4A7ABA"/>
                </a:solidFill>
                <a:latin typeface="Calibri"/>
                <a:cs typeface="Calibri"/>
              </a:rPr>
              <a:t>We also thank the sponsors of the GCP and GCP support/liaison offices</a:t>
            </a:r>
          </a:p>
        </p:txBody>
      </p:sp>
      <p:pic>
        <p:nvPicPr>
          <p:cNvPr id="6" name="Picture 8">
            <a:hlinkClick r:id="rId7"/>
            <a:extLst>
              <a:ext uri="{FF2B5EF4-FFF2-40B4-BE49-F238E27FC236}">
                <a16:creationId xmlns:a16="http://schemas.microsoft.com/office/drawing/2014/main" id="{E2519328-0CFC-C644-8532-B1E50C372073}"/>
              </a:ext>
            </a:extLst>
          </p:cNvPr>
          <p:cNvPicPr>
            <a:picLocks noChangeAspect="1"/>
          </p:cNvPicPr>
          <p:nvPr/>
        </p:nvPicPr>
        <p:blipFill>
          <a:blip r:embed="rId8"/>
          <a:stretch>
            <a:fillRect/>
          </a:stretch>
        </p:blipFill>
        <p:spPr>
          <a:xfrm>
            <a:off x="5152941" y="4413817"/>
            <a:ext cx="706401" cy="706401"/>
          </a:xfrm>
          <a:prstGeom prst="rect">
            <a:avLst/>
          </a:prstGeom>
        </p:spPr>
      </p:pic>
      <p:pic>
        <p:nvPicPr>
          <p:cNvPr id="7" name="Picture 2" descr="R:\EIA-INTASS\GCP\Slides\2014 edition\Slides\FutureEarth_logo.jpg">
            <a:extLst>
              <a:ext uri="{FF2B5EF4-FFF2-40B4-BE49-F238E27FC236}">
                <a16:creationId xmlns:a16="http://schemas.microsoft.com/office/drawing/2014/main" id="{0C87E894-5EA2-D74D-9C48-E74D22A8E35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70229" y="3620577"/>
            <a:ext cx="2079545" cy="69009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3" descr="R:\EIA-INTASS\GCP\Slides\2014 edition\Slides\NERC_logo.jpg">
            <a:extLst>
              <a:ext uri="{FF2B5EF4-FFF2-40B4-BE49-F238E27FC236}">
                <a16:creationId xmlns:a16="http://schemas.microsoft.com/office/drawing/2014/main" id="{587FEEF7-EAD4-6045-A5B7-37BB5E395C4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68910" y="3965624"/>
            <a:ext cx="706771" cy="491795"/>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3" descr="uea_logo.pdf">
            <a:extLst>
              <a:ext uri="{FF2B5EF4-FFF2-40B4-BE49-F238E27FC236}">
                <a16:creationId xmlns:a16="http://schemas.microsoft.com/office/drawing/2014/main" id="{4E499BDB-778B-364D-929F-EBED26A6E74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6681" y="4087828"/>
            <a:ext cx="600161" cy="361159"/>
          </a:xfrm>
          <a:prstGeom prst="rect">
            <a:avLst/>
          </a:prstGeom>
        </p:spPr>
      </p:pic>
      <p:pic>
        <p:nvPicPr>
          <p:cNvPr id="10" name="Picture 4" descr="tyndall_logo_registered_300dpi_cmyk.jpg">
            <a:extLst>
              <a:ext uri="{FF2B5EF4-FFF2-40B4-BE49-F238E27FC236}">
                <a16:creationId xmlns:a16="http://schemas.microsoft.com/office/drawing/2014/main" id="{E77B18B9-048A-D843-8931-397D0D39E76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80682" y="4643390"/>
            <a:ext cx="1527584" cy="397120"/>
          </a:xfrm>
          <a:prstGeom prst="rect">
            <a:avLst/>
          </a:prstGeom>
        </p:spPr>
      </p:pic>
      <p:sp>
        <p:nvSpPr>
          <p:cNvPr id="11" name="Rectangle 10">
            <a:extLst>
              <a:ext uri="{FF2B5EF4-FFF2-40B4-BE49-F238E27FC236}">
                <a16:creationId xmlns:a16="http://schemas.microsoft.com/office/drawing/2014/main" id="{BA0CDE87-F7B4-C349-8215-85A75B08F70E}"/>
              </a:ext>
            </a:extLst>
          </p:cNvPr>
          <p:cNvSpPr/>
          <p:nvPr/>
        </p:nvSpPr>
        <p:spPr>
          <a:xfrm>
            <a:off x="508459" y="2039482"/>
            <a:ext cx="8246690" cy="1338828"/>
          </a:xfrm>
          <a:prstGeom prst="rect">
            <a:avLst/>
          </a:prstGeom>
        </p:spPr>
        <p:txBody>
          <a:bodyPr wrap="square">
            <a:spAutoFit/>
          </a:bodyPr>
          <a:lstStyle/>
          <a:p>
            <a:pPr algn="just"/>
            <a:r>
              <a:rPr lang="en-US" sz="900" dirty="0"/>
              <a:t>NIES GOSAT project, GOSAT Research Computation Facility, National Aeronautic and Space Administration (NASA),</a:t>
            </a:r>
            <a:r>
              <a:rPr lang="en-US" sz="900" dirty="0">
                <a:solidFill>
                  <a:srgbClr val="FF0000"/>
                </a:solidFill>
              </a:rPr>
              <a:t> </a:t>
            </a:r>
            <a:r>
              <a:rPr lang="en-US" sz="900" dirty="0"/>
              <a:t>Swedish National Infrastructure for Computing, ARC Linkage project, LSCE computing resources, ECMWF computing resources, European Commission Seventh Framework, Horizon2020, and ERC </a:t>
            </a:r>
            <a:r>
              <a:rPr lang="en-US" sz="900" dirty="0" err="1"/>
              <a:t>programme</a:t>
            </a:r>
            <a:r>
              <a:rPr lang="en-US" sz="900" dirty="0"/>
              <a:t>, ESA Climate Change Initiative Greenhouse Gases project, FRS-FNRS Belgium program, German federal Ministry of Education and Research, Gordon and Betty Moore foundation, Linköping University, US Department of Energy, Japanese Ministry of the Environment, Japanese Aerospace Exploration Agency, National Institute for Environmental Studies, all FAO member countries, Swedish Research Council, Ministry of the Environment (Japan), National Science Engineering Research Council of Canada, Commonwealth Scientific and Industrial Research Organization (CSIRO Australia), Australian Government Bureau of Meteorology, Australian Institute of Marine Science, Australian Antarctic Division,</a:t>
            </a:r>
            <a:r>
              <a:rPr lang="en-US" sz="900" dirty="0">
                <a:solidFill>
                  <a:srgbClr val="FF0000"/>
                </a:solidFill>
              </a:rPr>
              <a:t>  </a:t>
            </a:r>
            <a:r>
              <a:rPr lang="en-US" sz="900" dirty="0"/>
              <a:t>Australian Department of the Environment and Energy, Refrigerant Reclaim Australia, Australian National Environmental Science Program-Earth Systems and Climate Hub, NOAA USA, Meteorological Service of Canada,</a:t>
            </a:r>
            <a:r>
              <a:rPr lang="en-US" sz="900" dirty="0">
                <a:solidFill>
                  <a:srgbClr val="FF0000"/>
                </a:solidFill>
              </a:rPr>
              <a:t> </a:t>
            </a:r>
            <a:r>
              <a:rPr lang="en-US" sz="900" dirty="0"/>
              <a:t> Met Office Climate Science for Service Partnership Brazil, UK Department for Business, Energy and industrial strategy</a:t>
            </a:r>
            <a:endParaRPr lang="fr-FR" sz="900" dirty="0">
              <a:solidFill>
                <a:srgbClr val="FF0000"/>
              </a:solidFill>
            </a:endParaRPr>
          </a:p>
        </p:txBody>
      </p:sp>
      <p:grpSp>
        <p:nvGrpSpPr>
          <p:cNvPr id="12" name="Group 7">
            <a:extLst>
              <a:ext uri="{FF2B5EF4-FFF2-40B4-BE49-F238E27FC236}">
                <a16:creationId xmlns:a16="http://schemas.microsoft.com/office/drawing/2014/main" id="{0A58718E-8DB0-8645-B6C4-F3359A749AD6}"/>
              </a:ext>
            </a:extLst>
          </p:cNvPr>
          <p:cNvGrpSpPr/>
          <p:nvPr/>
        </p:nvGrpSpPr>
        <p:grpSpPr>
          <a:xfrm>
            <a:off x="813241" y="3578031"/>
            <a:ext cx="1723918" cy="661442"/>
            <a:chOff x="2074311" y="5789310"/>
            <a:chExt cx="2298557" cy="881922"/>
          </a:xfrm>
        </p:grpSpPr>
        <p:pic>
          <p:nvPicPr>
            <p:cNvPr id="13" name="Picture 16">
              <a:extLst>
                <a:ext uri="{FF2B5EF4-FFF2-40B4-BE49-F238E27FC236}">
                  <a16:creationId xmlns:a16="http://schemas.microsoft.com/office/drawing/2014/main" id="{53557C47-A516-E44A-A5CC-79B41EC7975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74311" y="5789310"/>
              <a:ext cx="888005" cy="881922"/>
            </a:xfrm>
            <a:prstGeom prst="rect">
              <a:avLst/>
            </a:prstGeom>
          </p:spPr>
        </p:pic>
        <p:pic>
          <p:nvPicPr>
            <p:cNvPr id="14" name="Picture 17" descr="Screen Shot 2013-11-18 at 12.34.40 AM.png">
              <a:extLst>
                <a:ext uri="{FF2B5EF4-FFF2-40B4-BE49-F238E27FC236}">
                  <a16:creationId xmlns:a16="http://schemas.microsoft.com/office/drawing/2014/main" id="{23B46EEF-E5EA-5741-8553-C4E96AF66EB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13588" y="5955067"/>
              <a:ext cx="1559280" cy="592784"/>
            </a:xfrm>
            <a:prstGeom prst="rect">
              <a:avLst/>
            </a:prstGeom>
          </p:spPr>
        </p:pic>
      </p:grpSp>
      <p:pic>
        <p:nvPicPr>
          <p:cNvPr id="15" name="Picture 21">
            <a:extLst>
              <a:ext uri="{FF2B5EF4-FFF2-40B4-BE49-F238E27FC236}">
                <a16:creationId xmlns:a16="http://schemas.microsoft.com/office/drawing/2014/main" id="{53A6FD23-68AE-DD49-91E8-F7A461838FB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49013" y="4254585"/>
            <a:ext cx="1771667" cy="388805"/>
          </a:xfrm>
          <a:prstGeom prst="rect">
            <a:avLst/>
          </a:prstGeom>
        </p:spPr>
      </p:pic>
      <p:pic>
        <p:nvPicPr>
          <p:cNvPr id="16" name="Picture 2" descr="\\wii\OfflineFolders\glen\Documents\Projects\GCP\CarbonBudget\2011\Slides\LSCE.jpg">
            <a:hlinkClick r:id="rId16"/>
            <a:extLst>
              <a:ext uri="{FF2B5EF4-FFF2-40B4-BE49-F238E27FC236}">
                <a16:creationId xmlns:a16="http://schemas.microsoft.com/office/drawing/2014/main" id="{5301BADB-DF9F-4241-8929-E16C56145BF6}"/>
              </a:ext>
            </a:extLst>
          </p:cNvPr>
          <p:cNvPicPr>
            <a:picLocks noChangeAspect="1" noChangeArrowheads="1"/>
          </p:cNvPicPr>
          <p:nvPr/>
        </p:nvPicPr>
        <p:blipFill rotWithShape="1">
          <a:blip r:embed="rId17">
            <a:extLst>
              <a:ext uri="{28A0092B-C50C-407E-A947-70E740481C1C}">
                <a14:useLocalDpi xmlns:a14="http://schemas.microsoft.com/office/drawing/2010/main"/>
              </a:ext>
            </a:extLst>
          </a:blip>
          <a:srcRect b="12431"/>
          <a:stretch/>
        </p:blipFill>
        <p:spPr bwMode="auto">
          <a:xfrm>
            <a:off x="745680" y="4239473"/>
            <a:ext cx="733565" cy="7868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Image 16">
            <a:extLst>
              <a:ext uri="{FF2B5EF4-FFF2-40B4-BE49-F238E27FC236}">
                <a16:creationId xmlns:a16="http://schemas.microsoft.com/office/drawing/2014/main" id="{E7E79D21-E87F-6048-BCD8-CCDCF460287E}"/>
              </a:ext>
            </a:extLst>
          </p:cNvPr>
          <p:cNvPicPr>
            <a:picLocks noChangeAspect="1"/>
          </p:cNvPicPr>
          <p:nvPr/>
        </p:nvPicPr>
        <p:blipFill>
          <a:blip r:embed="rId18"/>
          <a:stretch>
            <a:fillRect/>
          </a:stretch>
        </p:blipFill>
        <p:spPr>
          <a:xfrm>
            <a:off x="2619013" y="4630029"/>
            <a:ext cx="1053560" cy="498727"/>
          </a:xfrm>
          <a:prstGeom prst="rect">
            <a:avLst/>
          </a:prstGeom>
        </p:spPr>
      </p:pic>
      <p:sp>
        <p:nvSpPr>
          <p:cNvPr id="19" name="Title 18">
            <a:extLst>
              <a:ext uri="{FF2B5EF4-FFF2-40B4-BE49-F238E27FC236}">
                <a16:creationId xmlns:a16="http://schemas.microsoft.com/office/drawing/2014/main" id="{C2294DC6-7C31-0B41-AA17-FA0F4DFE6D11}"/>
              </a:ext>
            </a:extLst>
          </p:cNvPr>
          <p:cNvSpPr txBox="1">
            <a:spLocks/>
          </p:cNvSpPr>
          <p:nvPr/>
        </p:nvSpPr>
        <p:spPr>
          <a:xfrm>
            <a:off x="1561530" y="136523"/>
            <a:ext cx="7287891" cy="380137"/>
          </a:xfrm>
          <a:prstGeom prst="rect">
            <a:avLst/>
          </a:prstGeom>
        </p:spPr>
        <p:txBody>
          <a:bodyPr vert="horz" lIns="91440" tIns="45720" rIns="91440" bIns="45720" rtlCol="0" anchor="ctr">
            <a:noAutofit/>
          </a:bodyPr>
          <a:lstStyle>
            <a:lvl1pPr algn="l" defTabSz="342900" rtl="0" eaLnBrk="1" latinLnBrk="0" hangingPunct="1">
              <a:spcBef>
                <a:spcPct val="0"/>
              </a:spcBef>
              <a:buNone/>
              <a:defRPr sz="1800" b="0" kern="1200">
                <a:solidFill>
                  <a:srgbClr val="4C9BDB"/>
                </a:solidFill>
                <a:latin typeface="Calibri"/>
                <a:ea typeface="+mj-ea"/>
                <a:cs typeface="Calibri"/>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4A7ABA"/>
                </a:solidFill>
                <a:effectLst/>
                <a:uLnTx/>
                <a:uFillTx/>
                <a:latin typeface="Calibri"/>
                <a:ea typeface="+mj-ea"/>
                <a:cs typeface="Calibri"/>
              </a:rPr>
              <a:t>Acknowledgements</a:t>
            </a:r>
          </a:p>
        </p:txBody>
      </p:sp>
    </p:spTree>
    <p:extLst>
      <p:ext uri="{BB962C8B-B14F-4D97-AF65-F5344CB8AC3E}">
        <p14:creationId xmlns:p14="http://schemas.microsoft.com/office/powerpoint/2010/main" val="3439317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E07457-1BBD-0B43-A990-2A8A6F5CEBE5}"/>
              </a:ext>
            </a:extLst>
          </p:cNvPr>
          <p:cNvSpPr>
            <a:spLocks noGrp="1"/>
          </p:cNvSpPr>
          <p:nvPr>
            <p:ph type="title"/>
          </p:nvPr>
        </p:nvSpPr>
        <p:spPr>
          <a:xfrm>
            <a:off x="1550912" y="74477"/>
            <a:ext cx="5465918" cy="380137"/>
          </a:xfrm>
        </p:spPr>
        <p:txBody>
          <a:bodyPr>
            <a:noAutofit/>
          </a:bodyPr>
          <a:lstStyle/>
          <a:p>
            <a:r>
              <a:rPr lang="en-US" sz="2000" b="0" dirty="0">
                <a:solidFill>
                  <a:srgbClr val="4A7ABA"/>
                </a:solidFill>
              </a:rPr>
              <a:t>Publications</a:t>
            </a:r>
          </a:p>
        </p:txBody>
      </p:sp>
      <p:sp>
        <p:nvSpPr>
          <p:cNvPr id="6" name="Rectangle 5">
            <a:extLst>
              <a:ext uri="{FF2B5EF4-FFF2-40B4-BE49-F238E27FC236}">
                <a16:creationId xmlns:a16="http://schemas.microsoft.com/office/drawing/2014/main" id="{08AF43C0-1BC5-2F48-80EE-F78C300BF2D9}"/>
              </a:ext>
            </a:extLst>
          </p:cNvPr>
          <p:cNvSpPr/>
          <p:nvPr/>
        </p:nvSpPr>
        <p:spPr>
          <a:xfrm>
            <a:off x="4837339" y="4191904"/>
            <a:ext cx="3819773" cy="307777"/>
          </a:xfrm>
          <a:prstGeom prst="rect">
            <a:avLst/>
          </a:prstGeom>
        </p:spPr>
        <p:txBody>
          <a:bodyPr wrap="square">
            <a:spAutoFit/>
          </a:bodyPr>
          <a:lstStyle/>
          <a:p>
            <a:pPr algn="ctr"/>
            <a:r>
              <a:rPr lang="fr-FR" sz="1400" u="sng" dirty="0">
                <a:solidFill>
                  <a:srgbClr val="0000FF"/>
                </a:solidFill>
                <a:latin typeface="Calibri Light" panose="020F0302020204030204" pitchFamily="34" charset="0"/>
                <a:ea typeface="MS Mincho" panose="02020609040205080304" pitchFamily="49" charset="-128"/>
                <a:cs typeface="Times New Roman" panose="02020603050405020304" pitchFamily="18" charset="0"/>
                <a:hlinkClick r:id="rId3">
                  <a:extLst>
                    <a:ext uri="{A12FA001-AC4F-418D-AE19-62706E023703}">
                      <ahyp:hlinkClr xmlns:ahyp="http://schemas.microsoft.com/office/drawing/2018/hyperlinkcolor" val="tx"/>
                    </a:ext>
                  </a:extLst>
                </a:hlinkClick>
              </a:rPr>
              <a:t>https://doi.org/10.1088/1748-9326/ab9ed2</a:t>
            </a:r>
            <a:r>
              <a:rPr lang="fr-FR" sz="1400" dirty="0"/>
              <a:t> </a:t>
            </a:r>
            <a:endParaRPr lang="en-US" sz="1400" dirty="0"/>
          </a:p>
        </p:txBody>
      </p:sp>
      <p:pic>
        <p:nvPicPr>
          <p:cNvPr id="11" name="Image 10">
            <a:extLst>
              <a:ext uri="{FF2B5EF4-FFF2-40B4-BE49-F238E27FC236}">
                <a16:creationId xmlns:a16="http://schemas.microsoft.com/office/drawing/2014/main" id="{A2E18B72-A99B-0F4F-9017-271CE7F37A50}"/>
              </a:ext>
            </a:extLst>
          </p:cNvPr>
          <p:cNvPicPr>
            <a:picLocks noChangeAspect="1"/>
          </p:cNvPicPr>
          <p:nvPr/>
        </p:nvPicPr>
        <p:blipFill rotWithShape="1">
          <a:blip r:embed="rId4"/>
          <a:srcRect b="13396"/>
          <a:stretch/>
        </p:blipFill>
        <p:spPr>
          <a:xfrm>
            <a:off x="441436" y="1245267"/>
            <a:ext cx="3771744" cy="2764283"/>
          </a:xfrm>
          <a:prstGeom prst="rect">
            <a:avLst/>
          </a:prstGeom>
          <a:ln w="3175">
            <a:solidFill>
              <a:schemeClr val="tx1">
                <a:lumMod val="50000"/>
                <a:lumOff val="50000"/>
              </a:schemeClr>
            </a:solidFill>
          </a:ln>
          <a:effectLst>
            <a:outerShdw blurRad="50800" dist="152400" dir="2700000" algn="tl" rotWithShape="0">
              <a:prstClr val="black">
                <a:alpha val="40000"/>
              </a:prstClr>
            </a:outerShdw>
          </a:effectLst>
        </p:spPr>
      </p:pic>
      <p:sp>
        <p:nvSpPr>
          <p:cNvPr id="12" name="Rectangle 11">
            <a:extLst>
              <a:ext uri="{FF2B5EF4-FFF2-40B4-BE49-F238E27FC236}">
                <a16:creationId xmlns:a16="http://schemas.microsoft.com/office/drawing/2014/main" id="{E758E4DF-9F42-C948-AF5B-344D740C68D2}"/>
              </a:ext>
            </a:extLst>
          </p:cNvPr>
          <p:cNvSpPr/>
          <p:nvPr/>
        </p:nvSpPr>
        <p:spPr>
          <a:xfrm>
            <a:off x="472557" y="4191905"/>
            <a:ext cx="3441118" cy="307777"/>
          </a:xfrm>
          <a:prstGeom prst="rect">
            <a:avLst/>
          </a:prstGeom>
        </p:spPr>
        <p:txBody>
          <a:bodyPr wrap="square">
            <a:spAutoFit/>
          </a:bodyPr>
          <a:lstStyle/>
          <a:p>
            <a:r>
              <a:rPr lang="fr-FR" sz="1400" dirty="0">
                <a:solidFill>
                  <a:srgbClr val="0432FF"/>
                </a:solidFill>
              </a:rPr>
              <a:t> </a:t>
            </a:r>
            <a:r>
              <a:rPr lang="fr-FR" sz="1400" dirty="0">
                <a:solidFill>
                  <a:srgbClr val="0432FF"/>
                </a:solidFill>
                <a:hlinkClick r:id="rId5"/>
              </a:rPr>
              <a:t>https://</a:t>
            </a:r>
            <a:r>
              <a:rPr lang="fr-FR" sz="1400" dirty="0" err="1">
                <a:solidFill>
                  <a:srgbClr val="0432FF"/>
                </a:solidFill>
                <a:hlinkClick r:id="rId5"/>
              </a:rPr>
              <a:t>doi.org</a:t>
            </a:r>
            <a:r>
              <a:rPr lang="fr-FR" sz="1400" dirty="0">
                <a:solidFill>
                  <a:srgbClr val="0432FF"/>
                </a:solidFill>
                <a:hlinkClick r:id="rId5"/>
              </a:rPr>
              <a:t>/10.5194/essd-12-1561-2020</a:t>
            </a:r>
            <a:endParaRPr lang="fr-FR" sz="1400" dirty="0">
              <a:solidFill>
                <a:srgbClr val="0432FF"/>
              </a:solidFill>
            </a:endParaRPr>
          </a:p>
        </p:txBody>
      </p:sp>
      <p:pic>
        <p:nvPicPr>
          <p:cNvPr id="13" name="Image 12">
            <a:extLst>
              <a:ext uri="{FF2B5EF4-FFF2-40B4-BE49-F238E27FC236}">
                <a16:creationId xmlns:a16="http://schemas.microsoft.com/office/drawing/2014/main" id="{92F55021-F285-BD44-9533-6CC9CB4FD57C}"/>
              </a:ext>
            </a:extLst>
          </p:cNvPr>
          <p:cNvPicPr>
            <a:picLocks noChangeAspect="1"/>
          </p:cNvPicPr>
          <p:nvPr/>
        </p:nvPicPr>
        <p:blipFill rotWithShape="1">
          <a:blip r:embed="rId6"/>
          <a:srcRect b="13250"/>
          <a:stretch/>
        </p:blipFill>
        <p:spPr>
          <a:xfrm>
            <a:off x="4663714" y="1400085"/>
            <a:ext cx="4089819" cy="2609465"/>
          </a:xfrm>
          <a:prstGeom prst="rect">
            <a:avLst/>
          </a:prstGeom>
          <a:solidFill>
            <a:schemeClr val="bg1"/>
          </a:solidFill>
          <a:ln w="3175">
            <a:solidFill>
              <a:schemeClr val="tx1">
                <a:lumMod val="50000"/>
                <a:lumOff val="50000"/>
              </a:schemeClr>
            </a:solidFill>
          </a:ln>
          <a:effectLst>
            <a:outerShdw blurRad="50800" dist="165100" dir="2400000" algn="tl" rotWithShape="0">
              <a:prstClr val="black">
                <a:alpha val="40000"/>
              </a:prstClr>
            </a:outerShdw>
          </a:effectLst>
        </p:spPr>
      </p:pic>
    </p:spTree>
    <p:extLst>
      <p:ext uri="{BB962C8B-B14F-4D97-AF65-F5344CB8AC3E}">
        <p14:creationId xmlns:p14="http://schemas.microsoft.com/office/powerpoint/2010/main" val="21940707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2F07932-F39D-2140-9F9C-30CAD3BE08B5}"/>
              </a:ext>
            </a:extLst>
          </p:cNvPr>
          <p:cNvSpPr txBox="1">
            <a:spLocks/>
          </p:cNvSpPr>
          <p:nvPr/>
        </p:nvSpPr>
        <p:spPr>
          <a:xfrm>
            <a:off x="1488642" y="92759"/>
            <a:ext cx="7287891" cy="380137"/>
          </a:xfrm>
          <a:prstGeom prst="rect">
            <a:avLst/>
          </a:prstGeom>
        </p:spPr>
        <p:txBody>
          <a:bodyPr vert="horz" lIns="91440" tIns="45720" rIns="91440" bIns="45720" rtlCol="0" anchor="ctr">
            <a:noAutofit/>
          </a:bodyPr>
          <a:lstStyle>
            <a:lvl1pPr algn="l" defTabSz="342900" rtl="0" eaLnBrk="1" latinLnBrk="0" hangingPunct="1">
              <a:spcBef>
                <a:spcPct val="0"/>
              </a:spcBef>
              <a:buNone/>
              <a:defRPr sz="1800" b="0" kern="1200">
                <a:solidFill>
                  <a:srgbClr val="4C9BDB"/>
                </a:solidFill>
                <a:latin typeface="Calibri"/>
                <a:ea typeface="+mj-ea"/>
                <a:cs typeface="Calibri"/>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4A7ABA"/>
                </a:solidFill>
                <a:effectLst/>
                <a:uLnTx/>
                <a:uFillTx/>
                <a:latin typeface="Calibri"/>
                <a:ea typeface="+mj-ea"/>
                <a:cs typeface="Calibri"/>
              </a:rPr>
              <a:t>Creative Commons</a:t>
            </a:r>
          </a:p>
        </p:txBody>
      </p:sp>
      <p:sp>
        <p:nvSpPr>
          <p:cNvPr id="8" name="Rectangle 7">
            <a:extLst>
              <a:ext uri="{FF2B5EF4-FFF2-40B4-BE49-F238E27FC236}">
                <a16:creationId xmlns:a16="http://schemas.microsoft.com/office/drawing/2014/main" id="{5FE8DDC7-F2A8-1A45-A967-53A7E549625B}"/>
              </a:ext>
            </a:extLst>
          </p:cNvPr>
          <p:cNvSpPr/>
          <p:nvPr/>
        </p:nvSpPr>
        <p:spPr>
          <a:xfrm>
            <a:off x="694592" y="1728755"/>
            <a:ext cx="7595611" cy="3424014"/>
          </a:xfrm>
          <a:prstGeom prst="rect">
            <a:avLst/>
          </a:prstGeom>
        </p:spPr>
        <p:txBody>
          <a:bodyPr wrap="square">
            <a:spAutoFit/>
          </a:bodyPr>
          <a:lstStyle/>
          <a:p>
            <a:pPr algn="ctr"/>
            <a:r>
              <a:rPr lang="en-US" sz="1000" dirty="0"/>
              <a:t>Attribution 4.0 International (CC BY 4.0)</a:t>
            </a:r>
          </a:p>
          <a:p>
            <a:pPr algn="ctr"/>
            <a:endParaRPr lang="en-US" sz="1000" dirty="0"/>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50" b="0" i="0" u="none" strike="noStrike" kern="0" cap="none" spc="0" normalizeH="0" baseline="0" noProof="0" dirty="0">
                <a:ln>
                  <a:noFill/>
                </a:ln>
                <a:solidFill>
                  <a:prstClr val="black"/>
                </a:solidFill>
                <a:effectLst/>
                <a:uLnTx/>
                <a:uFillTx/>
              </a:rPr>
              <a:t>This deed highlights only some of the key features and terms of the actual license. It is not a license and has no legal value. You should carefully review all of the terms and conditions of the actual license before using the licensed material. Creative Commons is not a law firm and does not provide legal services. Distributing, displaying, or linking to this deed or the license that it summarizes does not create a lawyer-client or any other relationship. This is a human-readable summary of (and not a substitute for) the </a:t>
            </a:r>
            <a:r>
              <a:rPr kumimoji="0" lang="en-US" sz="750" b="0" i="0" u="none" strike="noStrike" kern="0" cap="none" spc="0" normalizeH="0" baseline="0" noProof="0" dirty="0">
                <a:ln>
                  <a:noFill/>
                </a:ln>
                <a:solidFill>
                  <a:prstClr val="black"/>
                </a:solidFill>
                <a:effectLst/>
                <a:uLnTx/>
                <a:uFillTx/>
                <a:hlinkClick r:id="rId3"/>
              </a:rPr>
              <a:t>license.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50" b="0" i="0" u="none" strike="noStrike" kern="0" cap="none" spc="0" normalizeH="0" baseline="0" noProof="0" dirty="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rPr>
              <a:t>You are free to:</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rPr>
              <a:t>Share</a:t>
            </a:r>
            <a:r>
              <a:rPr kumimoji="0" lang="en-US" sz="1100" b="0" i="0" u="none" strike="noStrike" kern="0" cap="none" spc="0" normalizeH="0" baseline="0" noProof="0" dirty="0">
                <a:ln>
                  <a:noFill/>
                </a:ln>
                <a:solidFill>
                  <a:prstClr val="black"/>
                </a:solidFill>
                <a:effectLst/>
                <a:uLnTx/>
                <a:uFillTx/>
              </a:rPr>
              <a:t> — copy and redistribute the material in any medium or format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rPr>
              <a:t>Adapt</a:t>
            </a:r>
            <a:r>
              <a:rPr kumimoji="0" lang="en-US" sz="1100" b="0" i="0" u="none" strike="noStrike" kern="0" cap="none" spc="0" normalizeH="0" baseline="0" noProof="0" dirty="0">
                <a:ln>
                  <a:noFill/>
                </a:ln>
                <a:solidFill>
                  <a:prstClr val="black"/>
                </a:solidFill>
                <a:effectLst/>
                <a:uLnTx/>
                <a:uFillTx/>
              </a:rPr>
              <a:t> — remix, transform, and build upon the material</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50" b="0" i="0" u="none" strike="noStrike" kern="0" cap="none" spc="0" normalizeH="0" baseline="0" noProof="0" dirty="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50" b="0" i="0" u="none" strike="noStrike" kern="0" cap="none" spc="0" normalizeH="0" baseline="0" noProof="0" dirty="0">
                <a:ln>
                  <a:noFill/>
                </a:ln>
                <a:solidFill>
                  <a:prstClr val="black"/>
                </a:solidFill>
                <a:effectLst/>
                <a:uLnTx/>
                <a:uFillTx/>
              </a:rPr>
              <a:t>The licensor cannot revoke these freedoms as long as you follow the license terms.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50" b="0" i="0" u="none" strike="noStrike" kern="0" cap="none" spc="0" normalizeH="0" baseline="0" noProof="0" dirty="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50" b="0" i="0" u="none" strike="noStrike" kern="0" cap="none" spc="0" normalizeH="0" baseline="0" noProof="0" dirty="0">
                <a:ln>
                  <a:noFill/>
                </a:ln>
                <a:solidFill>
                  <a:prstClr val="black"/>
                </a:solidFill>
                <a:effectLst/>
                <a:uLnTx/>
                <a:uFillTx/>
              </a:rPr>
              <a:t>Under the following terms: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black"/>
                </a:solidFill>
                <a:effectLst/>
                <a:uLnTx/>
                <a:uFillTx/>
              </a:rPr>
              <a:t>Attribution</a:t>
            </a:r>
            <a:r>
              <a:rPr kumimoji="0" lang="en-US" sz="1050" b="0" i="0" u="none" strike="noStrike" kern="0" cap="none" spc="0" normalizeH="0" baseline="0" noProof="0" dirty="0">
                <a:ln>
                  <a:noFill/>
                </a:ln>
                <a:solidFill>
                  <a:prstClr val="black"/>
                </a:solidFill>
                <a:effectLst/>
                <a:uLnTx/>
                <a:uFillTx/>
              </a:rPr>
              <a:t> — You must give appropriate credit, provide a link to the license, and indicate if changes were made. You may do so in any reasonable manner, but not in any way that suggests the licensor endorses you or your use. What does "Attribute this work" mean?  The page you came from contained embedded licensing metadata, including how the creator wishes to be attributed for re-use. You can use the HTML here to cite the work. Doing so will also include metadata on your page so that others can find the original work as well.  </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0" noProof="0" dirty="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black"/>
                </a:solidFill>
                <a:effectLst/>
                <a:uLnTx/>
                <a:uFillTx/>
              </a:rPr>
              <a:t>No additional restrictions </a:t>
            </a:r>
            <a:r>
              <a:rPr kumimoji="0" lang="en-US" sz="1050" b="0" i="0" u="none" strike="noStrike" kern="0" cap="none" spc="0" normalizeH="0" baseline="0" noProof="0" dirty="0">
                <a:ln>
                  <a:noFill/>
                </a:ln>
                <a:solidFill>
                  <a:prstClr val="black"/>
                </a:solidFill>
                <a:effectLst/>
                <a:uLnTx/>
                <a:uFillTx/>
              </a:rPr>
              <a:t>— You may not apply legal terms or technological measures that legally restrict others from doing anything the license permits.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50" b="0" i="0" u="none" strike="noStrike" kern="0" cap="none" spc="0" normalizeH="0" baseline="0" noProof="0" dirty="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50" b="0" i="0" u="none" strike="noStrike" kern="0" cap="none" spc="0" normalizeH="0" baseline="0" noProof="0" dirty="0">
                <a:ln>
                  <a:noFill/>
                </a:ln>
                <a:solidFill>
                  <a:prstClr val="black"/>
                </a:solidFill>
                <a:effectLst/>
                <a:uLnTx/>
                <a:uFillTx/>
              </a:rPr>
              <a:t>You do not have to comply with the license for elements of the material in the public domain or where your use is permitted by an applicable exception or limitation.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50" b="0" i="0" u="none" strike="noStrike" kern="0" cap="none" spc="0" normalizeH="0" baseline="0" noProof="0" dirty="0">
                <a:ln>
                  <a:noFill/>
                </a:ln>
                <a:solidFill>
                  <a:prstClr val="black"/>
                </a:solidFill>
                <a:effectLst/>
                <a:uLnTx/>
                <a:uFillTx/>
              </a:rPr>
              <a:t>No warranties are given. The license may not give you all of the permissions necessary for your intended use. For example, other rights such as publicity, privacy, or moral rights may limit how you use the material.</a:t>
            </a:r>
          </a:p>
        </p:txBody>
      </p:sp>
      <p:pic>
        <p:nvPicPr>
          <p:cNvPr id="12" name="Picture 11">
            <a:extLst>
              <a:ext uri="{FF2B5EF4-FFF2-40B4-BE49-F238E27FC236}">
                <a16:creationId xmlns:a16="http://schemas.microsoft.com/office/drawing/2014/main" id="{D3486F3E-74D6-7B4B-877B-4112434BF8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3823" y="701911"/>
            <a:ext cx="2856354" cy="938516"/>
          </a:xfrm>
          <a:prstGeom prst="rect">
            <a:avLst/>
          </a:prstGeom>
        </p:spPr>
      </p:pic>
    </p:spTree>
    <p:extLst>
      <p:ext uri="{BB962C8B-B14F-4D97-AF65-F5344CB8AC3E}">
        <p14:creationId xmlns:p14="http://schemas.microsoft.com/office/powerpoint/2010/main" val="27839637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4CFFAD7-BDBF-E14A-AA34-23AA63E4EB26}"/>
              </a:ext>
            </a:extLst>
          </p:cNvPr>
          <p:cNvSpPr txBox="1">
            <a:spLocks/>
          </p:cNvSpPr>
          <p:nvPr/>
        </p:nvSpPr>
        <p:spPr>
          <a:xfrm>
            <a:off x="1539916" y="154972"/>
            <a:ext cx="7287891" cy="380137"/>
          </a:xfrm>
          <a:prstGeom prst="rect">
            <a:avLst/>
          </a:prstGeom>
        </p:spPr>
        <p:txBody>
          <a:bodyPr vert="horz" lIns="91440" tIns="45720" rIns="91440" bIns="45720" rtlCol="0" anchor="ctr">
            <a:normAutofit/>
          </a:bodyPr>
          <a:lstStyle>
            <a:lvl1pPr algn="l" defTabSz="342900" rtl="0" eaLnBrk="1" latinLnBrk="0" hangingPunct="1">
              <a:spcBef>
                <a:spcPct val="0"/>
              </a:spcBef>
              <a:buNone/>
              <a:defRPr sz="1800" b="0" kern="1200">
                <a:solidFill>
                  <a:srgbClr val="4C9BDB"/>
                </a:solidFill>
                <a:latin typeface="Calibri"/>
                <a:ea typeface="+mj-ea"/>
                <a:cs typeface="Calibri"/>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4A7ABA"/>
                </a:solidFill>
                <a:effectLst/>
                <a:uLnTx/>
                <a:uFillTx/>
                <a:latin typeface="Calibri"/>
                <a:ea typeface="+mj-ea"/>
                <a:cs typeface="Calibri"/>
              </a:rPr>
              <a:t>References used in this presentation</a:t>
            </a:r>
          </a:p>
        </p:txBody>
      </p:sp>
      <p:sp>
        <p:nvSpPr>
          <p:cNvPr id="6" name="TextBox 2">
            <a:extLst>
              <a:ext uri="{FF2B5EF4-FFF2-40B4-BE49-F238E27FC236}">
                <a16:creationId xmlns:a16="http://schemas.microsoft.com/office/drawing/2014/main" id="{E9E0D5B2-60A6-F445-8ABF-2F7C108C30D2}"/>
              </a:ext>
            </a:extLst>
          </p:cNvPr>
          <p:cNvSpPr txBox="1"/>
          <p:nvPr/>
        </p:nvSpPr>
        <p:spPr>
          <a:xfrm>
            <a:off x="555477" y="636065"/>
            <a:ext cx="8152687" cy="1015663"/>
          </a:xfrm>
          <a:prstGeom prst="rect">
            <a:avLst/>
          </a:prstGeom>
          <a:noFill/>
          <a:ln>
            <a:solidFill>
              <a:srgbClr val="4A7ABA"/>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srgbClr val="000000"/>
                </a:solidFill>
                <a:effectLst/>
                <a:uLnTx/>
                <a:uFillTx/>
              </a:rPr>
              <a:t>Global </a:t>
            </a:r>
            <a:r>
              <a:rPr kumimoji="0" lang="fr-FR" sz="1000" b="0" i="0" u="none" strike="noStrike" kern="0" cap="none" spc="0" normalizeH="0" baseline="0" noProof="0" dirty="0" err="1">
                <a:ln>
                  <a:noFill/>
                </a:ln>
                <a:solidFill>
                  <a:srgbClr val="000000"/>
                </a:solidFill>
                <a:effectLst/>
                <a:uLnTx/>
                <a:uFillTx/>
              </a:rPr>
              <a:t>Methane</a:t>
            </a:r>
            <a:r>
              <a:rPr kumimoji="0" lang="fr-FR" sz="1000" b="0" i="0" u="none" strike="noStrike" kern="0" cap="none" spc="0" normalizeH="0" baseline="0" noProof="0" dirty="0">
                <a:ln>
                  <a:noFill/>
                </a:ln>
                <a:solidFill>
                  <a:srgbClr val="000000"/>
                </a:solidFill>
                <a:effectLst/>
                <a:uLnTx/>
                <a:uFillTx/>
              </a:rPr>
              <a:t> Budget 2000-2017, data sources and data files at  </a:t>
            </a:r>
            <a:r>
              <a:rPr kumimoji="0" lang="fr-FR" sz="1000" b="0" i="0" u="none" strike="noStrike" kern="0" cap="none" spc="0" normalizeH="0" baseline="0" noProof="0" dirty="0">
                <a:ln>
                  <a:noFill/>
                </a:ln>
                <a:solidFill>
                  <a:srgbClr val="000000"/>
                </a:solidFill>
                <a:effectLst/>
                <a:uLnTx/>
                <a:uFillTx/>
                <a:hlinkClick r:id="rId3"/>
              </a:rPr>
              <a:t>http://www.globalcarbonproject.org/methanebudget/</a:t>
            </a:r>
            <a:endParaRPr kumimoji="0" lang="fr-FR" sz="10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fr-FR" sz="1000" b="0" i="0" u="none" strike="noStrike" kern="0" cap="none" spc="0" normalizeH="0" baseline="0" noProof="0" dirty="0">
              <a:ln>
                <a:noFill/>
              </a:ln>
              <a:solidFill>
                <a:srgbClr val="000000"/>
              </a:solidFill>
              <a:effectLst/>
              <a:uLnTx/>
              <a:uFillTx/>
            </a:endParaRPr>
          </a:p>
          <a:p>
            <a:r>
              <a:rPr kumimoji="0" lang="fr-FR" sz="1000" b="0" i="0" u="none" strike="noStrike" kern="0" cap="none" spc="0" normalizeH="0" baseline="0" noProof="0" dirty="0">
                <a:ln>
                  <a:noFill/>
                </a:ln>
                <a:solidFill>
                  <a:srgbClr val="000000"/>
                </a:solidFill>
                <a:effectLst/>
                <a:uLnTx/>
                <a:uFillTx/>
              </a:rPr>
              <a:t>Saunois M. et al. (2020): The Global </a:t>
            </a:r>
            <a:r>
              <a:rPr kumimoji="0" lang="fr-FR" sz="1000" b="0" i="0" u="none" strike="noStrike" kern="0" cap="none" spc="0" normalizeH="0" baseline="0" noProof="0" dirty="0" err="1">
                <a:ln>
                  <a:noFill/>
                </a:ln>
                <a:solidFill>
                  <a:srgbClr val="000000"/>
                </a:solidFill>
                <a:effectLst/>
                <a:uLnTx/>
                <a:uFillTx/>
              </a:rPr>
              <a:t>Methane</a:t>
            </a:r>
            <a:r>
              <a:rPr kumimoji="0" lang="fr-FR" sz="1000" b="0" i="0" u="none" strike="noStrike" kern="0" cap="none" spc="0" normalizeH="0" baseline="0" noProof="0" dirty="0">
                <a:ln>
                  <a:noFill/>
                </a:ln>
                <a:solidFill>
                  <a:srgbClr val="000000"/>
                </a:solidFill>
                <a:effectLst/>
                <a:uLnTx/>
                <a:uFillTx/>
              </a:rPr>
              <a:t> Budget 2000-2017,  </a:t>
            </a:r>
            <a:r>
              <a:rPr kumimoji="0" lang="fr-FR" sz="1000" b="0" i="0" u="none" strike="noStrike" kern="0" cap="none" spc="0" normalizeH="0" baseline="0" noProof="0" dirty="0" err="1">
                <a:ln>
                  <a:noFill/>
                </a:ln>
                <a:solidFill>
                  <a:srgbClr val="000000"/>
                </a:solidFill>
                <a:effectLst/>
                <a:uLnTx/>
                <a:uFillTx/>
              </a:rPr>
              <a:t>Earth</a:t>
            </a:r>
            <a:r>
              <a:rPr kumimoji="0" lang="fr-FR" sz="1000" b="0" i="0" u="none" strike="noStrike" kern="0" cap="none" spc="0" normalizeH="0" baseline="0" noProof="0" dirty="0">
                <a:ln>
                  <a:noFill/>
                </a:ln>
                <a:solidFill>
                  <a:srgbClr val="000000"/>
                </a:solidFill>
                <a:effectLst/>
                <a:uLnTx/>
                <a:uFillTx/>
              </a:rPr>
              <a:t> System Science Data, </a:t>
            </a:r>
            <a:r>
              <a:rPr lang="fr-FR" sz="1000" dirty="0">
                <a:solidFill>
                  <a:srgbClr val="0432FF"/>
                </a:solidFill>
              </a:rPr>
              <a:t> </a:t>
            </a:r>
            <a:r>
              <a:rPr lang="fr-FR" sz="1000" u="sng" dirty="0">
                <a:solidFill>
                  <a:srgbClr val="0432FF"/>
                </a:solidFill>
              </a:rPr>
              <a:t>https://</a:t>
            </a:r>
            <a:r>
              <a:rPr lang="fr-FR" sz="1000" u="sng" dirty="0" err="1">
                <a:solidFill>
                  <a:srgbClr val="0432FF"/>
                </a:solidFill>
              </a:rPr>
              <a:t>doi.org</a:t>
            </a:r>
            <a:r>
              <a:rPr lang="fr-FR" sz="1000" u="sng" dirty="0">
                <a:solidFill>
                  <a:srgbClr val="0432FF"/>
                </a:solidFill>
              </a:rPr>
              <a:t>/10.5194/essd-12-1561-2020</a:t>
            </a:r>
          </a:p>
          <a:p>
            <a:pPr marL="0" marR="0" lvl="0" indent="0" defTabSz="914400" eaLnBrk="1" fontAlgn="auto" latinLnBrk="0" hangingPunct="1">
              <a:lnSpc>
                <a:spcPct val="100000"/>
              </a:lnSpc>
              <a:spcBef>
                <a:spcPts val="0"/>
              </a:spcBef>
              <a:spcAft>
                <a:spcPts val="0"/>
              </a:spcAft>
              <a:buClrTx/>
              <a:buSzTx/>
              <a:buFontTx/>
              <a:buNone/>
              <a:tabLst/>
              <a:defRPr/>
            </a:pPr>
            <a:endParaRPr kumimoji="0" lang="fr-FR" sz="1000" b="0" i="0" u="none" strike="noStrike" kern="0" cap="none" spc="0" normalizeH="0" baseline="0" noProof="0" dirty="0">
              <a:ln>
                <a:noFill/>
              </a:ln>
              <a:solidFill>
                <a:srgbClr val="000000"/>
              </a:solidFill>
              <a:effectLst/>
              <a:uLnTx/>
              <a:uFillTx/>
            </a:endParaRPr>
          </a:p>
          <a:p>
            <a:pPr defTabSz="914400">
              <a:defRPr/>
            </a:pPr>
            <a:r>
              <a:rPr kumimoji="0" lang="en-US" sz="1000" b="0" i="0" u="none" strike="noStrike" kern="0" cap="none" spc="0" normalizeH="0" baseline="0" noProof="0" dirty="0">
                <a:ln>
                  <a:noFill/>
                </a:ln>
                <a:solidFill>
                  <a:prstClr val="black"/>
                </a:solidFill>
                <a:effectLst/>
                <a:uLnTx/>
                <a:uFillTx/>
              </a:rPr>
              <a:t>Jackson R. B. et al. (2020) Increasing Anthropogenic Methane Emissions Arise Equally from Agricultural and Fossil Fuel Sources. Environmental Research Letters,</a:t>
            </a:r>
            <a:r>
              <a:rPr lang="fr-FR" sz="1000" u="sng" dirty="0">
                <a:solidFill>
                  <a:srgbClr val="0000FF"/>
                </a:solidFill>
                <a:latin typeface="Calibri Light" panose="020F0302020204030204" pitchFamily="34" charset="0"/>
                <a:ea typeface="MS Mincho" panose="02020609040205080304" pitchFamily="49" charset="-128"/>
                <a:cs typeface="Times New Roman" panose="02020603050405020304" pitchFamily="18" charset="0"/>
                <a:hlinkClick r:id="rId4">
                  <a:extLst>
                    <a:ext uri="{A12FA001-AC4F-418D-AE19-62706E023703}">
                      <ahyp:hlinkClr xmlns:ahyp="http://schemas.microsoft.com/office/drawing/2018/hyperlinkcolor" val="tx"/>
                    </a:ext>
                  </a:extLst>
                </a:hlinkClick>
              </a:rPr>
              <a:t> https://doi.org/10.1088/1748-9326/ab9ed2</a:t>
            </a:r>
            <a:endParaRPr kumimoji="0" lang="en-US" sz="1000" b="0" i="0" u="none" strike="sngStrike" kern="0" cap="none" spc="0" normalizeH="0" baseline="0" noProof="0" dirty="0">
              <a:ln>
                <a:noFill/>
              </a:ln>
              <a:solidFill>
                <a:srgbClr val="FF0000"/>
              </a:solidFill>
              <a:effectLst/>
              <a:uLnTx/>
              <a:uFillTx/>
            </a:endParaRPr>
          </a:p>
        </p:txBody>
      </p:sp>
      <p:sp>
        <p:nvSpPr>
          <p:cNvPr id="7" name="TextBox 3">
            <a:extLst>
              <a:ext uri="{FF2B5EF4-FFF2-40B4-BE49-F238E27FC236}">
                <a16:creationId xmlns:a16="http://schemas.microsoft.com/office/drawing/2014/main" id="{5D13C5CF-0A0D-C046-9B53-C67CA0D1F2FC}"/>
              </a:ext>
            </a:extLst>
          </p:cNvPr>
          <p:cNvSpPr txBox="1"/>
          <p:nvPr/>
        </p:nvSpPr>
        <p:spPr>
          <a:xfrm>
            <a:off x="555476" y="1951081"/>
            <a:ext cx="8152687" cy="3170099"/>
          </a:xfrm>
          <a:prstGeom prst="rect">
            <a:avLst/>
          </a:prstGeom>
          <a:noFill/>
        </p:spPr>
        <p:txBody>
          <a:bodyPr wrap="square" rtlCol="0">
            <a:spAutoFit/>
          </a:bodyPr>
          <a:lstStyle/>
          <a:p>
            <a:pPr marL="128588" marR="0" lvl="0" indent="-128588"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err="1">
                <a:ln>
                  <a:noFill/>
                </a:ln>
                <a:solidFill>
                  <a:srgbClr val="000000"/>
                </a:solidFill>
                <a:effectLst/>
                <a:uLnTx/>
                <a:uFillTx/>
              </a:rPr>
              <a:t>Dalsoren</a:t>
            </a:r>
            <a:r>
              <a:rPr kumimoji="0" lang="en-US" sz="1000" b="0" i="0" u="none" strike="noStrike" kern="0" cap="none" spc="0" normalizeH="0" baseline="0" noProof="0" dirty="0">
                <a:ln>
                  <a:noFill/>
                </a:ln>
                <a:solidFill>
                  <a:srgbClr val="000000"/>
                </a:solidFill>
                <a:effectLst/>
                <a:uLnTx/>
                <a:uFillTx/>
              </a:rPr>
              <a:t> et al. (2016): Atmospheric methane evolution the last 40 years, Atmos. Chem. Phys., 16,3099-3126, </a:t>
            </a:r>
            <a:r>
              <a:rPr kumimoji="0" lang="en-US" sz="1000" b="0" i="0" u="none" strike="noStrike" kern="0" cap="none" spc="0" normalizeH="0" baseline="0" noProof="0" dirty="0">
                <a:ln>
                  <a:noFill/>
                </a:ln>
                <a:solidFill>
                  <a:srgbClr val="000000"/>
                </a:solidFill>
                <a:effectLst/>
                <a:uLnTx/>
                <a:uFillTx/>
                <a:hlinkClick r:id="rId5"/>
              </a:rPr>
              <a:t>http://dx.doi.org/10.5094 acp-16-3099-2016</a:t>
            </a:r>
            <a:endParaRPr kumimoji="0" lang="en-US" sz="1000" b="0" i="0" u="none" strike="noStrike" kern="0" cap="none" spc="0" normalizeH="0" baseline="0" noProof="0" dirty="0">
              <a:ln>
                <a:noFill/>
              </a:ln>
              <a:solidFill>
                <a:srgbClr val="000000"/>
              </a:solidFill>
              <a:effectLst/>
              <a:uLnTx/>
              <a:uFillTx/>
            </a:endParaRPr>
          </a:p>
          <a:p>
            <a:pPr marL="128588" marR="0" lvl="0" indent="-128588"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srgbClr val="000000"/>
                </a:solidFill>
                <a:effectLst/>
                <a:uLnTx/>
                <a:uFillTx/>
              </a:rPr>
              <a:t>Ganesan A. L. et al. (2020): Advancing Scientific Understanding of the Global Methane Budget in Support of the Paris Agreement, </a:t>
            </a:r>
            <a:r>
              <a:rPr kumimoji="0" lang="fr-FR" sz="1000" b="1" i="0" u="none" strike="noStrike" kern="0" cap="none" spc="0" normalizeH="0" baseline="0" noProof="0" dirty="0">
                <a:ln>
                  <a:noFill/>
                </a:ln>
                <a:solidFill>
                  <a:srgbClr val="0432FF"/>
                </a:solidFill>
                <a:effectLst/>
                <a:uLnTx/>
                <a:uFillTx/>
              </a:rPr>
              <a:t> </a:t>
            </a:r>
            <a:r>
              <a:rPr kumimoji="0" lang="fr-FR" sz="1000" b="0" i="0" u="none" strike="noStrike" kern="0" cap="none" spc="0" normalizeH="0" baseline="0" noProof="0" dirty="0">
                <a:ln>
                  <a:noFill/>
                </a:ln>
                <a:solidFill>
                  <a:srgbClr val="0432FF"/>
                </a:solidFill>
                <a:effectLst/>
                <a:uLnTx/>
                <a:uFillTx/>
                <a:hlinkClick r:id="rId6">
                  <a:extLst>
                    <a:ext uri="{A12FA001-AC4F-418D-AE19-62706E023703}">
                      <ahyp:hlinkClr xmlns:ahyp="http://schemas.microsoft.com/office/drawing/2018/hyperlinkcolor" val="tx"/>
                    </a:ext>
                  </a:extLst>
                </a:hlinkClick>
              </a:rPr>
              <a:t>https://doi.org/10.1029/2018GB006065</a:t>
            </a:r>
            <a:endParaRPr kumimoji="0" lang="en-US" sz="1000" b="0" i="0" u="none" strike="noStrike" kern="0" cap="none" spc="0" normalizeH="0" baseline="0" noProof="0" dirty="0">
              <a:ln>
                <a:noFill/>
              </a:ln>
              <a:solidFill>
                <a:srgbClr val="000000"/>
              </a:solidFill>
              <a:effectLst/>
              <a:uLnTx/>
              <a:uFillTx/>
            </a:endParaRPr>
          </a:p>
          <a:p>
            <a:pPr marL="128588" marR="0" lvl="0" indent="-128588" defTabSz="914400" eaLnBrk="1" fontAlgn="auto" latinLnBrk="0" hangingPunct="1">
              <a:lnSpc>
                <a:spcPct val="100000"/>
              </a:lnSpc>
              <a:spcBef>
                <a:spcPts val="0"/>
              </a:spcBef>
              <a:spcAft>
                <a:spcPts val="0"/>
              </a:spcAft>
              <a:buClrTx/>
              <a:buSzTx/>
              <a:buFont typeface="Arial"/>
              <a:buChar char="•"/>
              <a:tabLst/>
              <a:defRPr/>
            </a:pPr>
            <a:r>
              <a:rPr kumimoji="0" lang="en-US" sz="1000" b="0" i="0" u="none" strike="noStrike" kern="0" cap="none" spc="0" normalizeH="0" baseline="0" noProof="0" dirty="0">
                <a:ln>
                  <a:noFill/>
                </a:ln>
                <a:solidFill>
                  <a:prstClr val="black"/>
                </a:solidFill>
                <a:effectLst/>
                <a:uLnTx/>
                <a:uFillTx/>
              </a:rPr>
              <a:t>IPCC (2013) WGI. 5</a:t>
            </a:r>
            <a:r>
              <a:rPr kumimoji="0" lang="en-US" sz="1000" b="0" i="0" u="none" strike="noStrike" kern="0" cap="none" spc="0" normalizeH="0" baseline="30000" noProof="0" dirty="0">
                <a:ln>
                  <a:noFill/>
                </a:ln>
                <a:solidFill>
                  <a:prstClr val="black"/>
                </a:solidFill>
                <a:effectLst/>
                <a:uLnTx/>
                <a:uFillTx/>
              </a:rPr>
              <a:t>th</a:t>
            </a:r>
            <a:r>
              <a:rPr kumimoji="0" lang="en-US" sz="1000" b="0" i="0" u="none" strike="noStrike" kern="0" cap="none" spc="0" normalizeH="0" baseline="0" noProof="0" dirty="0">
                <a:ln>
                  <a:noFill/>
                </a:ln>
                <a:solidFill>
                  <a:prstClr val="black"/>
                </a:solidFill>
                <a:effectLst/>
                <a:uLnTx/>
                <a:uFillTx/>
              </a:rPr>
              <a:t> Assessment Report. Intergovernmental Panel on Climate Change. Cambridge University Press, Cambridge, United Kingdom and New York, NY, USA.</a:t>
            </a:r>
            <a:endParaRPr kumimoji="0" lang="en-US" sz="1000" b="0" i="0" u="none" strike="noStrike" kern="0" cap="none" spc="0" normalizeH="0" baseline="0" noProof="0" dirty="0">
              <a:ln>
                <a:noFill/>
              </a:ln>
              <a:solidFill>
                <a:srgbClr val="000000"/>
              </a:solidFill>
              <a:effectLst/>
              <a:uLnTx/>
              <a:uFillTx/>
            </a:endParaRPr>
          </a:p>
          <a:p>
            <a:pPr marL="0" marR="0" lvl="0" indent="-162000" defTabSz="914400" eaLnBrk="1" fontAlgn="auto" latinLnBrk="0" hangingPunct="1">
              <a:lnSpc>
                <a:spcPct val="100000"/>
              </a:lnSpc>
              <a:spcBef>
                <a:spcPts val="0"/>
              </a:spcBef>
              <a:spcAft>
                <a:spcPts val="0"/>
              </a:spcAft>
              <a:buClrTx/>
              <a:buSzTx/>
              <a:buFont typeface="Arial"/>
              <a:buChar char="•"/>
              <a:tabLst/>
              <a:defRPr/>
            </a:pPr>
            <a:r>
              <a:rPr kumimoji="0" lang="en-US" sz="1000" b="0" i="0" u="none" strike="noStrike" kern="0" cap="none" spc="0" normalizeH="0" baseline="0" noProof="0" dirty="0" err="1">
                <a:ln>
                  <a:noFill/>
                </a:ln>
                <a:solidFill>
                  <a:srgbClr val="000000"/>
                </a:solidFill>
                <a:effectLst/>
                <a:uLnTx/>
                <a:uFillTx/>
              </a:rPr>
              <a:t>Kirschke</a:t>
            </a:r>
            <a:r>
              <a:rPr kumimoji="0" lang="en-US" sz="1000" b="0" i="0" u="none" strike="noStrike" kern="0" cap="none" spc="0" normalizeH="0" baseline="0" noProof="0" dirty="0">
                <a:ln>
                  <a:noFill/>
                </a:ln>
                <a:solidFill>
                  <a:srgbClr val="000000"/>
                </a:solidFill>
                <a:effectLst/>
                <a:uLnTx/>
                <a:uFillTx/>
              </a:rPr>
              <a:t>, S. et al. (2013): Three decades of global methane sources and sinks. Nature Climate Change, 6, 813-823,</a:t>
            </a:r>
            <a:r>
              <a:rPr kumimoji="0" lang="pt-BR" sz="1000" b="0" i="0" u="none" strike="noStrike" kern="0" cap="none" spc="0" normalizeH="0" baseline="0" noProof="0" dirty="0">
                <a:ln>
                  <a:noFill/>
                </a:ln>
                <a:solidFill>
                  <a:srgbClr val="000000"/>
                </a:solidFill>
                <a:effectLst/>
                <a:uLnTx/>
                <a:uFillTx/>
              </a:rPr>
              <a:t> </a:t>
            </a:r>
            <a:r>
              <a:rPr kumimoji="0" lang="pt-BR" sz="1000" b="0" i="0" u="none" strike="noStrike" kern="0" cap="none" spc="0" normalizeH="0" baseline="0" noProof="0" dirty="0">
                <a:ln>
                  <a:noFill/>
                </a:ln>
                <a:solidFill>
                  <a:srgbClr val="000000"/>
                </a:solidFill>
                <a:effectLst/>
                <a:uLnTx/>
                <a:uFillTx/>
                <a:hlinkClick r:id="rId7"/>
              </a:rPr>
              <a:t>http://dx.doi.org/10.1038ngeo1955</a:t>
            </a:r>
            <a:endParaRPr kumimoji="0" lang="pt-BR" sz="1000" b="0" i="0" u="none" strike="noStrike" kern="0" cap="none" spc="0" normalizeH="0" baseline="0" noProof="0" dirty="0">
              <a:ln>
                <a:noFill/>
              </a:ln>
              <a:solidFill>
                <a:srgbClr val="000000"/>
              </a:solidFill>
              <a:effectLst/>
              <a:uLnTx/>
              <a:uFillTx/>
            </a:endParaRPr>
          </a:p>
          <a:p>
            <a:pPr marL="0" marR="0" lvl="0" indent="-162000" defTabSz="914400" eaLnBrk="1" fontAlgn="auto" latinLnBrk="0" hangingPunct="1">
              <a:lnSpc>
                <a:spcPct val="100000"/>
              </a:lnSpc>
              <a:spcBef>
                <a:spcPts val="0"/>
              </a:spcBef>
              <a:spcAft>
                <a:spcPts val="0"/>
              </a:spcAft>
              <a:buClrTx/>
              <a:buSzTx/>
              <a:buFont typeface="Arial"/>
              <a:buChar char="•"/>
              <a:tabLst/>
              <a:defRPr/>
            </a:pPr>
            <a:r>
              <a:rPr kumimoji="0" lang="pt-BR" sz="1000" b="0" i="0" u="none" strike="noStrike" kern="0" cap="none" spc="0" normalizeH="0" baseline="0" noProof="0" dirty="0" err="1">
                <a:ln>
                  <a:noFill/>
                </a:ln>
                <a:solidFill>
                  <a:srgbClr val="000000"/>
                </a:solidFill>
                <a:effectLst/>
                <a:uLnTx/>
                <a:uFillTx/>
              </a:rPr>
              <a:t>Nisbet</a:t>
            </a:r>
            <a:r>
              <a:rPr kumimoji="0" lang="pt-BR" sz="1000" b="0" i="0" u="none" strike="noStrike" kern="0" cap="none" spc="0" normalizeH="0" baseline="0" noProof="0" dirty="0">
                <a:ln>
                  <a:noFill/>
                </a:ln>
                <a:solidFill>
                  <a:srgbClr val="000000"/>
                </a:solidFill>
                <a:effectLst/>
                <a:uLnTx/>
                <a:uFillTx/>
              </a:rPr>
              <a:t> E. et al. (2019): </a:t>
            </a:r>
            <a:r>
              <a:rPr kumimoji="0" lang="pt-BR" sz="1000" b="0" i="0" u="none" strike="noStrike" kern="0" cap="none" spc="0" normalizeH="0" baseline="0" noProof="0" dirty="0" err="1">
                <a:ln>
                  <a:noFill/>
                </a:ln>
                <a:solidFill>
                  <a:srgbClr val="000000"/>
                </a:solidFill>
                <a:effectLst/>
                <a:uLnTx/>
                <a:uFillTx/>
              </a:rPr>
              <a:t>Very</a:t>
            </a:r>
            <a:r>
              <a:rPr kumimoji="0" lang="pt-BR" sz="1000" b="0" i="0" u="none" strike="noStrike" kern="0" cap="none" spc="0" normalizeH="0" baseline="0" noProof="0" dirty="0">
                <a:ln>
                  <a:noFill/>
                </a:ln>
                <a:solidFill>
                  <a:srgbClr val="000000"/>
                </a:solidFill>
                <a:effectLst/>
                <a:uLnTx/>
                <a:uFillTx/>
              </a:rPr>
              <a:t> Strong </a:t>
            </a:r>
            <a:r>
              <a:rPr kumimoji="0" lang="pt-BR" sz="1000" b="0" i="0" u="none" strike="noStrike" kern="0" cap="none" spc="0" normalizeH="0" baseline="0" noProof="0" dirty="0" err="1">
                <a:ln>
                  <a:noFill/>
                </a:ln>
                <a:solidFill>
                  <a:srgbClr val="000000"/>
                </a:solidFill>
                <a:effectLst/>
                <a:uLnTx/>
                <a:uFillTx/>
              </a:rPr>
              <a:t>Atmospheric</a:t>
            </a:r>
            <a:r>
              <a:rPr kumimoji="0" lang="pt-BR" sz="1000" b="0" i="0" u="none" strike="noStrike" kern="0" cap="none" spc="0" normalizeH="0" baseline="0" noProof="0" dirty="0">
                <a:ln>
                  <a:noFill/>
                </a:ln>
                <a:solidFill>
                  <a:srgbClr val="000000"/>
                </a:solidFill>
                <a:effectLst/>
                <a:uLnTx/>
                <a:uFillTx/>
              </a:rPr>
              <a:t> </a:t>
            </a:r>
            <a:r>
              <a:rPr kumimoji="0" lang="pt-BR" sz="1000" b="0" i="0" u="none" strike="noStrike" kern="0" cap="none" spc="0" normalizeH="0" baseline="0" noProof="0" dirty="0" err="1">
                <a:ln>
                  <a:noFill/>
                </a:ln>
                <a:solidFill>
                  <a:srgbClr val="000000"/>
                </a:solidFill>
                <a:effectLst/>
                <a:uLnTx/>
                <a:uFillTx/>
              </a:rPr>
              <a:t>Methane</a:t>
            </a:r>
            <a:r>
              <a:rPr kumimoji="0" lang="pt-BR" sz="1000" b="0" i="0" u="none" strike="noStrike" kern="0" cap="none" spc="0" normalizeH="0" baseline="0" noProof="0" dirty="0">
                <a:ln>
                  <a:noFill/>
                </a:ln>
                <a:solidFill>
                  <a:srgbClr val="000000"/>
                </a:solidFill>
                <a:effectLst/>
                <a:uLnTx/>
                <a:uFillTx/>
              </a:rPr>
              <a:t> </a:t>
            </a:r>
            <a:r>
              <a:rPr kumimoji="0" lang="pt-BR" sz="1000" b="0" i="0" u="none" strike="noStrike" kern="0" cap="none" spc="0" normalizeH="0" baseline="0" noProof="0" dirty="0" err="1">
                <a:ln>
                  <a:noFill/>
                </a:ln>
                <a:solidFill>
                  <a:srgbClr val="000000"/>
                </a:solidFill>
                <a:effectLst/>
                <a:uLnTx/>
                <a:uFillTx/>
              </a:rPr>
              <a:t>Growth</a:t>
            </a:r>
            <a:r>
              <a:rPr kumimoji="0" lang="pt-BR" sz="1000" b="0" i="0" u="none" strike="noStrike" kern="0" cap="none" spc="0" normalizeH="0" baseline="0" noProof="0" dirty="0">
                <a:ln>
                  <a:noFill/>
                </a:ln>
                <a:solidFill>
                  <a:srgbClr val="000000"/>
                </a:solidFill>
                <a:effectLst/>
                <a:uLnTx/>
                <a:uFillTx/>
              </a:rPr>
              <a:t> in </a:t>
            </a:r>
            <a:r>
              <a:rPr kumimoji="0" lang="pt-BR" sz="1000" b="0" i="0" u="none" strike="noStrike" kern="0" cap="none" spc="0" normalizeH="0" baseline="0" noProof="0" dirty="0" err="1">
                <a:ln>
                  <a:noFill/>
                </a:ln>
                <a:solidFill>
                  <a:srgbClr val="000000"/>
                </a:solidFill>
                <a:effectLst/>
                <a:uLnTx/>
                <a:uFillTx/>
              </a:rPr>
              <a:t>the</a:t>
            </a:r>
            <a:r>
              <a:rPr kumimoji="0" lang="pt-BR" sz="1000" b="0" i="0" u="none" strike="noStrike" kern="0" cap="none" spc="0" normalizeH="0" baseline="0" noProof="0" dirty="0">
                <a:ln>
                  <a:noFill/>
                </a:ln>
                <a:solidFill>
                  <a:srgbClr val="000000"/>
                </a:solidFill>
                <a:effectLst/>
                <a:uLnTx/>
                <a:uFillTx/>
              </a:rPr>
              <a:t> 4 </a:t>
            </a:r>
            <a:r>
              <a:rPr kumimoji="0" lang="pt-BR" sz="1000" b="0" i="0" u="none" strike="noStrike" kern="0" cap="none" spc="0" normalizeH="0" baseline="0" noProof="0" dirty="0" err="1">
                <a:ln>
                  <a:noFill/>
                </a:ln>
                <a:solidFill>
                  <a:srgbClr val="000000"/>
                </a:solidFill>
                <a:effectLst/>
                <a:uLnTx/>
                <a:uFillTx/>
              </a:rPr>
              <a:t>Years</a:t>
            </a:r>
            <a:r>
              <a:rPr kumimoji="0" lang="pt-BR" sz="1000" b="0" i="0" u="none" strike="noStrike" kern="0" cap="none" spc="0" normalizeH="0" baseline="0" noProof="0" dirty="0">
                <a:ln>
                  <a:noFill/>
                </a:ln>
                <a:solidFill>
                  <a:srgbClr val="000000"/>
                </a:solidFill>
                <a:effectLst/>
                <a:uLnTx/>
                <a:uFillTx/>
              </a:rPr>
              <a:t> 2014–2017: </a:t>
            </a:r>
            <a:r>
              <a:rPr kumimoji="0" lang="pt-BR" sz="1000" b="0" i="0" u="none" strike="noStrike" kern="0" cap="none" spc="0" normalizeH="0" baseline="0" noProof="0" dirty="0" err="1">
                <a:ln>
                  <a:noFill/>
                </a:ln>
                <a:solidFill>
                  <a:srgbClr val="000000"/>
                </a:solidFill>
                <a:effectLst/>
                <a:uLnTx/>
                <a:uFillTx/>
              </a:rPr>
              <a:t>Implications</a:t>
            </a:r>
            <a:r>
              <a:rPr kumimoji="0" lang="pt-BR" sz="1000" b="0" i="0" u="none" strike="noStrike" kern="0" cap="none" spc="0" normalizeH="0" baseline="0" noProof="0" dirty="0">
                <a:ln>
                  <a:noFill/>
                </a:ln>
                <a:solidFill>
                  <a:srgbClr val="000000"/>
                </a:solidFill>
                <a:effectLst/>
                <a:uLnTx/>
                <a:uFillTx/>
              </a:rPr>
              <a:t> for </a:t>
            </a:r>
            <a:r>
              <a:rPr kumimoji="0" lang="pt-BR" sz="1000" b="0" i="0" u="none" strike="noStrike" kern="0" cap="none" spc="0" normalizeH="0" baseline="0" noProof="0" dirty="0" err="1">
                <a:ln>
                  <a:noFill/>
                </a:ln>
                <a:solidFill>
                  <a:srgbClr val="000000"/>
                </a:solidFill>
                <a:effectLst/>
                <a:uLnTx/>
                <a:uFillTx/>
              </a:rPr>
              <a:t>the</a:t>
            </a:r>
            <a:r>
              <a:rPr kumimoji="0" lang="pt-BR" sz="1000" b="0" i="0" u="none" strike="noStrike" kern="0" cap="none" spc="0" normalizeH="0" baseline="0" noProof="0" dirty="0">
                <a:ln>
                  <a:noFill/>
                </a:ln>
                <a:solidFill>
                  <a:srgbClr val="000000"/>
                </a:solidFill>
                <a:effectLst/>
                <a:uLnTx/>
                <a:uFillTx/>
              </a:rPr>
              <a:t> Paris </a:t>
            </a:r>
            <a:r>
              <a:rPr kumimoji="0" lang="pt-BR" sz="1000" b="0" i="0" u="none" strike="noStrike" kern="0" cap="none" spc="0" normalizeH="0" baseline="0" noProof="0" dirty="0" err="1">
                <a:ln>
                  <a:noFill/>
                </a:ln>
                <a:solidFill>
                  <a:srgbClr val="000000"/>
                </a:solidFill>
                <a:effectLst/>
                <a:uLnTx/>
                <a:uFillTx/>
              </a:rPr>
              <a:t>Agreement</a:t>
            </a:r>
            <a:r>
              <a:rPr kumimoji="0" lang="pt-BR" sz="1000" b="0" i="0" u="none" strike="noStrike" kern="0" cap="none" spc="0" normalizeH="0" baseline="0" noProof="0" dirty="0">
                <a:ln>
                  <a:noFill/>
                </a:ln>
                <a:solidFill>
                  <a:srgbClr val="000000"/>
                </a:solidFill>
                <a:effectLst/>
                <a:uLnTx/>
                <a:uFillTx/>
              </a:rPr>
              <a:t>, </a:t>
            </a:r>
            <a:r>
              <a:rPr kumimoji="0" lang="pt-BR" sz="1000" b="0" i="0" u="none" strike="noStrike" kern="0" cap="none" spc="0" normalizeH="0" baseline="0" noProof="0" dirty="0">
                <a:ln>
                  <a:noFill/>
                </a:ln>
                <a:solidFill>
                  <a:srgbClr val="000000"/>
                </a:solidFill>
                <a:effectLst/>
                <a:uLnTx/>
                <a:uFillTx/>
                <a:hlinkClick r:id="rId8"/>
              </a:rPr>
              <a:t>https://doi.org/10.1029/2018GB006009</a:t>
            </a:r>
            <a:r>
              <a:rPr kumimoji="0" lang="pt-BR" sz="1000" b="0" i="0" u="none" strike="noStrike" kern="0" cap="none" spc="0" normalizeH="0" baseline="0" noProof="0" dirty="0">
                <a:ln>
                  <a:noFill/>
                </a:ln>
                <a:solidFill>
                  <a:srgbClr val="000000"/>
                </a:solidFill>
                <a:effectLst/>
                <a:uLnTx/>
                <a:uFillTx/>
              </a:rPr>
              <a:t>, 2019</a:t>
            </a:r>
          </a:p>
          <a:p>
            <a:pPr marL="0" marR="0" lvl="0" indent="-162000" defTabSz="914400" eaLnBrk="1" fontAlgn="auto" latinLnBrk="0" hangingPunct="1">
              <a:lnSpc>
                <a:spcPct val="100000"/>
              </a:lnSpc>
              <a:spcBef>
                <a:spcPts val="0"/>
              </a:spcBef>
              <a:spcAft>
                <a:spcPts val="0"/>
              </a:spcAft>
              <a:buClrTx/>
              <a:buSzTx/>
              <a:buFont typeface="Arial"/>
              <a:buChar char="•"/>
              <a:tabLst/>
              <a:defRPr/>
            </a:pPr>
            <a:r>
              <a:rPr kumimoji="0" lang="pt-BR" sz="1000" b="0" i="0" u="none" strike="noStrike" kern="0" cap="none" spc="0" normalizeH="0" baseline="0" noProof="0" dirty="0" err="1">
                <a:ln>
                  <a:noFill/>
                </a:ln>
                <a:solidFill>
                  <a:srgbClr val="000000"/>
                </a:solidFill>
                <a:effectLst/>
                <a:uLnTx/>
                <a:uFillTx/>
              </a:rPr>
              <a:t>Rigby</a:t>
            </a:r>
            <a:r>
              <a:rPr kumimoji="0" lang="pt-BR" sz="1000" b="0" i="0" u="none" strike="noStrike" kern="0" cap="none" spc="0" normalizeH="0" baseline="0" noProof="0" dirty="0">
                <a:ln>
                  <a:noFill/>
                </a:ln>
                <a:solidFill>
                  <a:srgbClr val="000000"/>
                </a:solidFill>
                <a:effectLst/>
                <a:uLnTx/>
                <a:uFillTx/>
              </a:rPr>
              <a:t> M. et al. (2017): Role </a:t>
            </a:r>
            <a:r>
              <a:rPr kumimoji="0" lang="pt-BR" sz="1000" b="0" i="0" u="none" strike="noStrike" kern="0" cap="none" spc="0" normalizeH="0" baseline="0" noProof="0" dirty="0" err="1">
                <a:ln>
                  <a:noFill/>
                </a:ln>
                <a:solidFill>
                  <a:srgbClr val="000000"/>
                </a:solidFill>
                <a:effectLst/>
                <a:uLnTx/>
                <a:uFillTx/>
              </a:rPr>
              <a:t>of</a:t>
            </a:r>
            <a:r>
              <a:rPr kumimoji="0" lang="pt-BR" sz="1000" b="0" i="0" u="none" strike="noStrike" kern="0" cap="none" spc="0" normalizeH="0" baseline="0" noProof="0" dirty="0">
                <a:ln>
                  <a:noFill/>
                </a:ln>
                <a:solidFill>
                  <a:srgbClr val="000000"/>
                </a:solidFill>
                <a:effectLst/>
                <a:uLnTx/>
                <a:uFillTx/>
              </a:rPr>
              <a:t> </a:t>
            </a:r>
            <a:r>
              <a:rPr kumimoji="0" lang="pt-BR" sz="1000" b="0" i="0" u="none" strike="noStrike" kern="0" cap="none" spc="0" normalizeH="0" baseline="0" noProof="0" dirty="0" err="1">
                <a:ln>
                  <a:noFill/>
                </a:ln>
                <a:solidFill>
                  <a:srgbClr val="000000"/>
                </a:solidFill>
                <a:effectLst/>
                <a:uLnTx/>
                <a:uFillTx/>
              </a:rPr>
              <a:t>atmospheric</a:t>
            </a:r>
            <a:r>
              <a:rPr kumimoji="0" lang="pt-BR" sz="1000" b="0" i="0" u="none" strike="noStrike" kern="0" cap="none" spc="0" normalizeH="0" baseline="0" noProof="0" dirty="0">
                <a:ln>
                  <a:noFill/>
                </a:ln>
                <a:solidFill>
                  <a:srgbClr val="000000"/>
                </a:solidFill>
                <a:effectLst/>
                <a:uLnTx/>
                <a:uFillTx/>
              </a:rPr>
              <a:t> </a:t>
            </a:r>
            <a:r>
              <a:rPr kumimoji="0" lang="pt-BR" sz="1000" b="0" i="0" u="none" strike="noStrike" kern="0" cap="none" spc="0" normalizeH="0" baseline="0" noProof="0" dirty="0" err="1">
                <a:ln>
                  <a:noFill/>
                </a:ln>
                <a:solidFill>
                  <a:srgbClr val="000000"/>
                </a:solidFill>
                <a:effectLst/>
                <a:uLnTx/>
                <a:uFillTx/>
              </a:rPr>
              <a:t>oxidation</a:t>
            </a:r>
            <a:r>
              <a:rPr kumimoji="0" lang="pt-BR" sz="1000" b="0" i="0" u="none" strike="noStrike" kern="0" cap="none" spc="0" normalizeH="0" baseline="0" noProof="0" dirty="0">
                <a:ln>
                  <a:noFill/>
                </a:ln>
                <a:solidFill>
                  <a:srgbClr val="000000"/>
                </a:solidFill>
                <a:effectLst/>
                <a:uLnTx/>
                <a:uFillTx/>
              </a:rPr>
              <a:t> in </a:t>
            </a:r>
            <a:r>
              <a:rPr kumimoji="0" lang="pt-BR" sz="1000" b="0" i="0" u="none" strike="noStrike" kern="0" cap="none" spc="0" normalizeH="0" baseline="0" noProof="0" dirty="0" err="1">
                <a:ln>
                  <a:noFill/>
                </a:ln>
                <a:solidFill>
                  <a:srgbClr val="000000"/>
                </a:solidFill>
                <a:effectLst/>
                <a:uLnTx/>
                <a:uFillTx/>
              </a:rPr>
              <a:t>recent</a:t>
            </a:r>
            <a:r>
              <a:rPr kumimoji="0" lang="pt-BR" sz="1000" b="0" i="0" u="none" strike="noStrike" kern="0" cap="none" spc="0" normalizeH="0" baseline="0" noProof="0" dirty="0">
                <a:ln>
                  <a:noFill/>
                </a:ln>
                <a:solidFill>
                  <a:srgbClr val="000000"/>
                </a:solidFill>
                <a:effectLst/>
                <a:uLnTx/>
                <a:uFillTx/>
              </a:rPr>
              <a:t> </a:t>
            </a:r>
            <a:r>
              <a:rPr kumimoji="0" lang="pt-BR" sz="1000" b="0" i="0" u="none" strike="noStrike" kern="0" cap="none" spc="0" normalizeH="0" baseline="0" noProof="0" dirty="0" err="1">
                <a:ln>
                  <a:noFill/>
                </a:ln>
                <a:solidFill>
                  <a:srgbClr val="000000"/>
                </a:solidFill>
                <a:effectLst/>
                <a:uLnTx/>
                <a:uFillTx/>
              </a:rPr>
              <a:t>methane</a:t>
            </a:r>
            <a:r>
              <a:rPr kumimoji="0" lang="pt-BR" sz="1000" b="0" i="0" u="none" strike="noStrike" kern="0" cap="none" spc="0" normalizeH="0" baseline="0" noProof="0" dirty="0">
                <a:ln>
                  <a:noFill/>
                </a:ln>
                <a:solidFill>
                  <a:srgbClr val="000000"/>
                </a:solidFill>
                <a:effectLst/>
                <a:uLnTx/>
                <a:uFillTx/>
              </a:rPr>
              <a:t> </a:t>
            </a:r>
            <a:r>
              <a:rPr kumimoji="0" lang="pt-BR" sz="1000" b="0" i="0" u="none" strike="noStrike" kern="0" cap="none" spc="0" normalizeH="0" baseline="0" noProof="0" dirty="0" err="1">
                <a:ln>
                  <a:noFill/>
                </a:ln>
                <a:solidFill>
                  <a:srgbClr val="000000"/>
                </a:solidFill>
                <a:effectLst/>
                <a:uLnTx/>
                <a:uFillTx/>
              </a:rPr>
              <a:t>growth</a:t>
            </a:r>
            <a:r>
              <a:rPr kumimoji="0" lang="pt-BR" sz="1000" b="0" i="0" u="none" strike="noStrike" kern="0" cap="none" spc="0" normalizeH="0" baseline="0" noProof="0" dirty="0">
                <a:ln>
                  <a:noFill/>
                </a:ln>
                <a:solidFill>
                  <a:srgbClr val="000000"/>
                </a:solidFill>
                <a:effectLst/>
                <a:uLnTx/>
                <a:uFillTx/>
              </a:rPr>
              <a:t>, Proc. </a:t>
            </a:r>
            <a:r>
              <a:rPr kumimoji="0" lang="pt-BR" sz="1000" b="0" i="0" u="none" strike="noStrike" kern="0" cap="none" spc="0" normalizeH="0" baseline="0" noProof="0" dirty="0" err="1">
                <a:ln>
                  <a:noFill/>
                </a:ln>
                <a:solidFill>
                  <a:srgbClr val="000000"/>
                </a:solidFill>
                <a:effectLst/>
                <a:uLnTx/>
                <a:uFillTx/>
              </a:rPr>
              <a:t>Natl</a:t>
            </a:r>
            <a:r>
              <a:rPr kumimoji="0" lang="pt-BR" sz="1000" b="0" i="0" u="none" strike="noStrike" kern="0" cap="none" spc="0" normalizeH="0" baseline="0" noProof="0" dirty="0">
                <a:ln>
                  <a:noFill/>
                </a:ln>
                <a:solidFill>
                  <a:srgbClr val="000000"/>
                </a:solidFill>
                <a:effectLst/>
                <a:uLnTx/>
                <a:uFillTx/>
              </a:rPr>
              <a:t>. Acad. </a:t>
            </a:r>
            <a:r>
              <a:rPr kumimoji="0" lang="pt-BR" sz="1000" b="0" i="0" u="none" strike="noStrike" kern="0" cap="none" spc="0" normalizeH="0" baseline="0" noProof="0" dirty="0" err="1">
                <a:ln>
                  <a:noFill/>
                </a:ln>
                <a:solidFill>
                  <a:srgbClr val="000000"/>
                </a:solidFill>
                <a:effectLst/>
                <a:uLnTx/>
                <a:uFillTx/>
              </a:rPr>
              <a:t>Sci</a:t>
            </a:r>
            <a:r>
              <a:rPr kumimoji="0" lang="pt-BR" sz="1000" b="0" i="0" u="none" strike="noStrike" kern="0" cap="none" spc="0" normalizeH="0" baseline="0" noProof="0" dirty="0">
                <a:ln>
                  <a:noFill/>
                </a:ln>
                <a:solidFill>
                  <a:srgbClr val="000000"/>
                </a:solidFill>
                <a:effectLst/>
                <a:uLnTx/>
                <a:uFillTx/>
              </a:rPr>
              <a:t>., 114(21), 5373,  </a:t>
            </a:r>
            <a:r>
              <a:rPr kumimoji="0" lang="pt-BR" sz="1000" b="0" i="0" u="sng" strike="noStrike" kern="0" cap="none" spc="0" normalizeH="0" baseline="0" noProof="0" dirty="0" err="1">
                <a:ln>
                  <a:noFill/>
                </a:ln>
                <a:solidFill>
                  <a:srgbClr val="0432FF"/>
                </a:solidFill>
                <a:effectLst/>
                <a:uLnTx/>
                <a:uFillTx/>
              </a:rPr>
              <a:t>https</a:t>
            </a:r>
            <a:r>
              <a:rPr kumimoji="0" lang="pt-BR" sz="1000" b="0" i="0" u="sng" strike="noStrike" kern="0" cap="none" spc="0" normalizeH="0" baseline="0" noProof="0" dirty="0">
                <a:ln>
                  <a:noFill/>
                </a:ln>
                <a:solidFill>
                  <a:srgbClr val="0432FF"/>
                </a:solidFill>
                <a:effectLst/>
                <a:uLnTx/>
                <a:uFillTx/>
              </a:rPr>
              <a:t>://</a:t>
            </a:r>
            <a:r>
              <a:rPr kumimoji="0" lang="pt-BR" sz="1000" b="0" i="0" u="sng" strike="noStrike" kern="0" cap="none" spc="0" normalizeH="0" baseline="0" noProof="0" dirty="0" err="1">
                <a:ln>
                  <a:noFill/>
                </a:ln>
                <a:solidFill>
                  <a:srgbClr val="0432FF"/>
                </a:solidFill>
                <a:effectLst/>
                <a:uLnTx/>
                <a:uFillTx/>
              </a:rPr>
              <a:t>doi.org</a:t>
            </a:r>
            <a:r>
              <a:rPr kumimoji="0" lang="pt-BR" sz="1000" b="0" i="0" u="sng" strike="noStrike" kern="0" cap="none" spc="0" normalizeH="0" baseline="0" noProof="0" dirty="0">
                <a:ln>
                  <a:noFill/>
                </a:ln>
                <a:solidFill>
                  <a:srgbClr val="0432FF"/>
                </a:solidFill>
                <a:effectLst/>
                <a:uLnTx/>
                <a:uFillTx/>
              </a:rPr>
              <a:t>/10.1073/pnas.1616426114</a:t>
            </a:r>
            <a:r>
              <a:rPr kumimoji="0" lang="pt-BR" sz="1000" b="0" i="0" u="none" strike="noStrike" kern="0" cap="none" spc="0" normalizeH="0" baseline="0" noProof="0" dirty="0">
                <a:ln>
                  <a:noFill/>
                </a:ln>
                <a:solidFill>
                  <a:srgbClr val="000000"/>
                </a:solidFill>
                <a:effectLst/>
                <a:uLnTx/>
                <a:uFillTx/>
              </a:rPr>
              <a:t>, 2017.</a:t>
            </a:r>
          </a:p>
          <a:p>
            <a:pPr marL="128588" marR="0" lvl="0" indent="-128588"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000" b="0" i="0" u="none" strike="noStrike" kern="0" cap="none" spc="0" normalizeH="0" baseline="0" noProof="0" dirty="0">
                <a:ln>
                  <a:noFill/>
                </a:ln>
                <a:solidFill>
                  <a:srgbClr val="000000"/>
                </a:solidFill>
                <a:effectLst/>
                <a:uLnTx/>
                <a:uFillTx/>
              </a:rPr>
              <a:t>Saunois, M. et al. (2016): The Global </a:t>
            </a:r>
            <a:r>
              <a:rPr kumimoji="0" lang="fr-FR" sz="1000" b="0" i="0" u="none" strike="noStrike" kern="0" cap="none" spc="0" normalizeH="0" baseline="0" noProof="0" dirty="0" err="1">
                <a:ln>
                  <a:noFill/>
                </a:ln>
                <a:solidFill>
                  <a:srgbClr val="000000"/>
                </a:solidFill>
                <a:effectLst/>
                <a:uLnTx/>
                <a:uFillTx/>
              </a:rPr>
              <a:t>Methane</a:t>
            </a:r>
            <a:r>
              <a:rPr kumimoji="0" lang="fr-FR" sz="1000" b="0" i="0" u="none" strike="noStrike" kern="0" cap="none" spc="0" normalizeH="0" baseline="0" noProof="0" dirty="0">
                <a:ln>
                  <a:noFill/>
                </a:ln>
                <a:solidFill>
                  <a:srgbClr val="000000"/>
                </a:solidFill>
                <a:effectLst/>
                <a:uLnTx/>
                <a:uFillTx/>
              </a:rPr>
              <a:t> Budget 2000-2012,  </a:t>
            </a:r>
            <a:r>
              <a:rPr kumimoji="0" lang="fr-FR" sz="1000" b="0" i="0" u="none" strike="noStrike" kern="0" cap="none" spc="0" normalizeH="0" baseline="0" noProof="0" dirty="0" err="1">
                <a:ln>
                  <a:noFill/>
                </a:ln>
                <a:solidFill>
                  <a:srgbClr val="000000"/>
                </a:solidFill>
                <a:effectLst/>
                <a:uLnTx/>
                <a:uFillTx/>
              </a:rPr>
              <a:t>Earth</a:t>
            </a:r>
            <a:r>
              <a:rPr kumimoji="0" lang="fr-FR" sz="1000" b="0" i="0" u="none" strike="noStrike" kern="0" cap="none" spc="0" normalizeH="0" baseline="0" noProof="0" dirty="0">
                <a:ln>
                  <a:noFill/>
                </a:ln>
                <a:solidFill>
                  <a:srgbClr val="000000"/>
                </a:solidFill>
                <a:effectLst/>
                <a:uLnTx/>
                <a:uFillTx/>
              </a:rPr>
              <a:t> System Science Data, 8, 1-54, </a:t>
            </a:r>
            <a:r>
              <a:rPr kumimoji="0" lang="fr-FR" sz="1000" b="0" i="0" u="none" strike="noStrike" kern="0" cap="none" spc="0" normalizeH="0" baseline="0" noProof="0" dirty="0">
                <a:ln>
                  <a:noFill/>
                </a:ln>
                <a:solidFill>
                  <a:srgbClr val="000000"/>
                </a:solidFill>
                <a:effectLst/>
                <a:uLnTx/>
                <a:uFillTx/>
                <a:hlinkClick r:id="rId9"/>
              </a:rPr>
              <a:t>http://dx.doi.org/10.5194/essd-8-1-2016</a:t>
            </a:r>
            <a:endParaRPr kumimoji="0" lang="fr-FR" sz="1000" b="0" i="0" u="none" strike="noStrike" kern="0" cap="none" spc="0" normalizeH="0" baseline="0" noProof="0" dirty="0">
              <a:ln>
                <a:noFill/>
              </a:ln>
              <a:solidFill>
                <a:srgbClr val="000000"/>
              </a:solidFill>
              <a:effectLst/>
              <a:uLnTx/>
              <a:uFillTx/>
            </a:endParaRPr>
          </a:p>
          <a:p>
            <a:pPr marL="128588" marR="0" lvl="0" indent="-128588"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prstClr val="black"/>
                </a:solidFill>
                <a:effectLst/>
                <a:uLnTx/>
                <a:uFillTx/>
              </a:rPr>
              <a:t>Saunois M. et al. (2016): The growing role of methane in anthropogenic climate change. Environmental Research Letters, vol. 11, 120207, DOI: 10.1088/1748-9326/11/12/120207. </a:t>
            </a:r>
            <a:r>
              <a:rPr kumimoji="0" lang="en-US" sz="1000" b="0" i="0" u="sng" strike="noStrike" kern="0" cap="none" spc="0" normalizeH="0" baseline="0" noProof="0" dirty="0">
                <a:ln>
                  <a:noFill/>
                </a:ln>
                <a:solidFill>
                  <a:prstClr val="black"/>
                </a:solidFill>
                <a:effectLst/>
                <a:uLnTx/>
                <a:uFillTx/>
                <a:hlinkClick r:id="rId10"/>
              </a:rPr>
              <a:t>http://iopscience.iop.org/article/10.1088/1748-9326/11/12/120207 </a:t>
            </a:r>
            <a:endParaRPr kumimoji="0" lang="en-US" sz="1000" b="0" i="0" u="sng" strike="noStrike" kern="0" cap="none" spc="0" normalizeH="0" baseline="0" noProof="0" dirty="0">
              <a:ln>
                <a:noFill/>
              </a:ln>
              <a:solidFill>
                <a:prstClr val="black"/>
              </a:solidFill>
              <a:effectLst/>
              <a:uLnTx/>
              <a:uFillTx/>
            </a:endParaRPr>
          </a:p>
          <a:p>
            <a:pPr marL="128588" marR="0" lvl="0" indent="-128588"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prstClr val="black"/>
                </a:solidFill>
                <a:effectLst/>
                <a:uLnTx/>
                <a:uFillTx/>
              </a:rPr>
              <a:t>Zhao Y. et al. (2019): Inter-model comparison of global hydroxyl radical (OH) distributions and their impact on atmospheric methane over the 2000–2016 period, Atmos. Chem. Phys., 19, 13701–13723, </a:t>
            </a:r>
            <a:r>
              <a:rPr kumimoji="0" lang="en-US" sz="1000" b="0" i="0" u="none" strike="noStrike" kern="0" cap="none" spc="0" normalizeH="0" baseline="0" noProof="0" dirty="0">
                <a:ln>
                  <a:noFill/>
                </a:ln>
                <a:solidFill>
                  <a:prstClr val="black"/>
                </a:solidFill>
                <a:effectLst/>
                <a:uLnTx/>
                <a:uFillTx/>
                <a:hlinkClick r:id="rId11"/>
              </a:rPr>
              <a:t>https://doi.org/10.5194/acp-19-13701-2019</a:t>
            </a:r>
            <a:r>
              <a:rPr kumimoji="0" lang="en-US" sz="1000" b="0" i="0" u="none" strike="noStrike" kern="0" cap="none" spc="0" normalizeH="0" baseline="0" noProof="0" dirty="0">
                <a:ln>
                  <a:noFill/>
                </a:ln>
                <a:solidFill>
                  <a:prstClr val="black"/>
                </a:solidFill>
                <a:effectLst/>
                <a:uLnTx/>
                <a:uFillTx/>
              </a:rPr>
              <a:t>, 2019.</a:t>
            </a:r>
          </a:p>
          <a:p>
            <a:pPr marL="128588" marR="0" lvl="0" indent="-128588"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prstClr val="black"/>
                </a:solidFill>
                <a:effectLst/>
                <a:uLnTx/>
                <a:uFillTx/>
              </a:rPr>
              <a:t>Zhao Y. et al. (2020): Influences of hydroxyl radicals (OH) on top-down estimates of the global and regional methane budgets, Atmos. Chem. Phys. Discuss., </a:t>
            </a:r>
            <a:r>
              <a:rPr kumimoji="0" lang="en-US" sz="1000" b="0" i="0" u="sng" strike="noStrike" kern="0" cap="none" spc="0" normalizeH="0" baseline="0" noProof="0" dirty="0">
                <a:ln>
                  <a:noFill/>
                </a:ln>
                <a:solidFill>
                  <a:prstClr val="black"/>
                </a:solidFill>
                <a:effectLst/>
                <a:uLnTx/>
                <a:uFillTx/>
                <a:hlinkClick r:id="rId12"/>
              </a:rPr>
              <a:t>https://doi.org/10.5194/acp-2019-1208</a:t>
            </a:r>
            <a:r>
              <a:rPr kumimoji="0" lang="en-US" sz="1000" b="0" i="0" u="sng" strike="noStrike" kern="0" cap="none" spc="0" normalizeH="0" baseline="0" noProof="0" dirty="0">
                <a:ln>
                  <a:noFill/>
                </a:ln>
                <a:solidFill>
                  <a:prstClr val="black"/>
                </a:solidFill>
                <a:effectLst/>
                <a:uLnTx/>
                <a:uFillTx/>
              </a:rPr>
              <a:t>,</a:t>
            </a:r>
            <a:r>
              <a:rPr kumimoji="0" lang="en-US" sz="1000" b="0" i="0" u="none" strike="noStrike" kern="0" cap="none" spc="0" normalizeH="0" baseline="0" noProof="0" dirty="0">
                <a:ln>
                  <a:noFill/>
                </a:ln>
                <a:solidFill>
                  <a:prstClr val="black"/>
                </a:solidFill>
                <a:effectLst/>
                <a:uLnTx/>
                <a:uFillTx/>
              </a:rPr>
              <a:t> </a:t>
            </a:r>
            <a:r>
              <a:rPr lang="en-US" sz="1000" kern="0" dirty="0">
                <a:solidFill>
                  <a:prstClr val="black"/>
                </a:solidFill>
              </a:rPr>
              <a:t>accepted</a:t>
            </a:r>
            <a:r>
              <a:rPr kumimoji="0" lang="en-US" sz="1000" b="0" i="0" u="none" strike="noStrike" kern="0" cap="none" spc="0" normalizeH="0" baseline="0" noProof="0" dirty="0">
                <a:ln>
                  <a:noFill/>
                </a:ln>
                <a:solidFill>
                  <a:prstClr val="black"/>
                </a:solidFill>
                <a:effectLst/>
                <a:uLnTx/>
                <a:uFillTx/>
              </a:rPr>
              <a:t>, 2020.</a:t>
            </a:r>
          </a:p>
          <a:p>
            <a:pPr marL="0" marR="0" lvl="0" indent="-162000" defTabSz="914400" eaLnBrk="1" fontAlgn="auto" latinLnBrk="0" hangingPunct="1">
              <a:lnSpc>
                <a:spcPct val="100000"/>
              </a:lnSpc>
              <a:spcBef>
                <a:spcPts val="0"/>
              </a:spcBef>
              <a:spcAft>
                <a:spcPts val="0"/>
              </a:spcAft>
              <a:buClrTx/>
              <a:buSzTx/>
              <a:buFont typeface="Arial"/>
              <a:buChar char="•"/>
              <a:tabLst/>
              <a:defRPr/>
            </a:pPr>
            <a:endParaRPr kumimoji="0" lang="en-US" sz="10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3341088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FFE88E6F-34BB-594F-BBD9-225FF01BCCFD}"/>
              </a:ext>
            </a:extLst>
          </p:cNvPr>
          <p:cNvSpPr txBox="1">
            <a:spLocks/>
          </p:cNvSpPr>
          <p:nvPr/>
        </p:nvSpPr>
        <p:spPr bwMode="auto">
          <a:xfrm>
            <a:off x="1247342" y="4558585"/>
            <a:ext cx="2794863" cy="35920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AU" sz="900" dirty="0">
                <a:solidFill>
                  <a:srgbClr val="4C9BDB"/>
                </a:solidFill>
                <a:ea typeface="ＭＳ Ｐゴシック" charset="0"/>
                <a:cs typeface="Calibri"/>
                <a:hlinkClick r:id="rId3"/>
              </a:rPr>
              <a:t>http://www.globalcarbonproject.org/methanebudget</a:t>
            </a:r>
            <a:r>
              <a:rPr lang="en-AU" sz="900" dirty="0">
                <a:solidFill>
                  <a:srgbClr val="4C9BDB"/>
                </a:solidFill>
                <a:ea typeface="ＭＳ Ｐゴシック" charset="0"/>
                <a:cs typeface="Calibri"/>
              </a:rPr>
              <a:t> </a:t>
            </a:r>
            <a:endParaRPr lang="en-GB" sz="900" dirty="0">
              <a:solidFill>
                <a:srgbClr val="0000FF"/>
              </a:solidFill>
              <a:latin typeface="Calibri"/>
              <a:ea typeface="ＭＳ Ｐゴシック" charset="0"/>
              <a:cs typeface="Calibri"/>
            </a:endParaRPr>
          </a:p>
        </p:txBody>
      </p:sp>
      <p:sp>
        <p:nvSpPr>
          <p:cNvPr id="3" name="Text Placeholder 2">
            <a:extLst>
              <a:ext uri="{FF2B5EF4-FFF2-40B4-BE49-F238E27FC236}">
                <a16:creationId xmlns:a16="http://schemas.microsoft.com/office/drawing/2014/main" id="{5FBB517B-1ECD-3A41-A563-63DD0D0A6DAE}"/>
              </a:ext>
            </a:extLst>
          </p:cNvPr>
          <p:cNvSpPr txBox="1">
            <a:spLocks/>
          </p:cNvSpPr>
          <p:nvPr/>
        </p:nvSpPr>
        <p:spPr bwMode="auto">
          <a:xfrm>
            <a:off x="4914367" y="4546463"/>
            <a:ext cx="3363643" cy="37132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solidFill>
                  <a:srgbClr val="0000FF"/>
                </a:solidFill>
                <a:hlinkClick r:id="rId4"/>
              </a:rPr>
              <a:t>https://</a:t>
            </a:r>
            <a:r>
              <a:rPr lang="en-US" sz="900" dirty="0" err="1">
                <a:solidFill>
                  <a:srgbClr val="0000FF"/>
                </a:solidFill>
                <a:hlinkClick r:id="rId4"/>
              </a:rPr>
              <a:t>www.icos-cp.eu</a:t>
            </a:r>
            <a:r>
              <a:rPr lang="en-US" sz="900" dirty="0">
                <a:solidFill>
                  <a:srgbClr val="0000FF"/>
                </a:solidFill>
                <a:hlinkClick r:id="rId4"/>
              </a:rPr>
              <a:t>/GCP-CH4/2019</a:t>
            </a:r>
            <a:endParaRPr lang="en-GB" sz="900" dirty="0">
              <a:solidFill>
                <a:schemeClr val="tx2">
                  <a:lumMod val="60000"/>
                  <a:lumOff val="40000"/>
                </a:schemeClr>
              </a:solidFill>
              <a:latin typeface="Calibri"/>
              <a:ea typeface="ＭＳ Ｐゴシック" charset="0"/>
              <a:cs typeface="Calibri"/>
            </a:endParaRPr>
          </a:p>
        </p:txBody>
      </p:sp>
      <p:sp>
        <p:nvSpPr>
          <p:cNvPr id="4" name="Title 2">
            <a:extLst>
              <a:ext uri="{FF2B5EF4-FFF2-40B4-BE49-F238E27FC236}">
                <a16:creationId xmlns:a16="http://schemas.microsoft.com/office/drawing/2014/main" id="{582DAA29-4795-C844-8612-8DBE4C33AD23}"/>
              </a:ext>
            </a:extLst>
          </p:cNvPr>
          <p:cNvSpPr>
            <a:spLocks noGrp="1"/>
          </p:cNvSpPr>
          <p:nvPr>
            <p:ph type="title"/>
          </p:nvPr>
        </p:nvSpPr>
        <p:spPr>
          <a:xfrm>
            <a:off x="1602187" y="125305"/>
            <a:ext cx="5465918" cy="380137"/>
          </a:xfrm>
        </p:spPr>
        <p:txBody>
          <a:bodyPr>
            <a:noAutofit/>
          </a:bodyPr>
          <a:lstStyle/>
          <a:p>
            <a:r>
              <a:rPr lang="en-US" sz="2000" b="0" dirty="0">
                <a:solidFill>
                  <a:srgbClr val="4A7ABA"/>
                </a:solidFill>
              </a:rPr>
              <a:t>Data access</a:t>
            </a:r>
          </a:p>
        </p:txBody>
      </p:sp>
      <p:pic>
        <p:nvPicPr>
          <p:cNvPr id="8" name="Image 7">
            <a:extLst>
              <a:ext uri="{FF2B5EF4-FFF2-40B4-BE49-F238E27FC236}">
                <a16:creationId xmlns:a16="http://schemas.microsoft.com/office/drawing/2014/main" id="{8D89AD98-70A5-C146-83BF-069E7225A074}"/>
              </a:ext>
            </a:extLst>
          </p:cNvPr>
          <p:cNvPicPr>
            <a:picLocks noChangeAspect="1"/>
          </p:cNvPicPr>
          <p:nvPr/>
        </p:nvPicPr>
        <p:blipFill>
          <a:blip r:embed="rId5"/>
          <a:srcRect/>
          <a:stretch/>
        </p:blipFill>
        <p:spPr>
          <a:xfrm>
            <a:off x="5025678" y="774309"/>
            <a:ext cx="3099280" cy="3562628"/>
          </a:xfrm>
          <a:prstGeom prst="rect">
            <a:avLst/>
          </a:prstGeom>
          <a:ln w="3175">
            <a:solidFill>
              <a:schemeClr val="tx1">
                <a:lumMod val="50000"/>
                <a:lumOff val="50000"/>
              </a:schemeClr>
            </a:solidFill>
          </a:ln>
          <a:effectLst>
            <a:outerShdw blurRad="88900" dist="165100" dir="2700000" algn="tl" rotWithShape="0">
              <a:prstClr val="black">
                <a:alpha val="40000"/>
              </a:prstClr>
            </a:outerShdw>
          </a:effectLst>
        </p:spPr>
      </p:pic>
      <p:pic>
        <p:nvPicPr>
          <p:cNvPr id="9" name="Picture 8">
            <a:extLst>
              <a:ext uri="{FF2B5EF4-FFF2-40B4-BE49-F238E27FC236}">
                <a16:creationId xmlns:a16="http://schemas.microsoft.com/office/drawing/2014/main" id="{72A86A6C-53E9-5C40-9E23-BCCA2A4101E2}"/>
              </a:ext>
            </a:extLst>
          </p:cNvPr>
          <p:cNvPicPr>
            <a:picLocks noChangeAspect="1"/>
          </p:cNvPicPr>
          <p:nvPr/>
        </p:nvPicPr>
        <p:blipFill>
          <a:blip r:embed="rId6"/>
          <a:srcRect/>
          <a:stretch/>
        </p:blipFill>
        <p:spPr>
          <a:xfrm>
            <a:off x="950302" y="774309"/>
            <a:ext cx="3388944" cy="3562628"/>
          </a:xfrm>
          <a:prstGeom prst="rect">
            <a:avLst/>
          </a:prstGeom>
          <a:ln w="3175">
            <a:solidFill>
              <a:schemeClr val="tx1">
                <a:lumMod val="50000"/>
                <a:lumOff val="50000"/>
              </a:schemeClr>
            </a:solidFill>
          </a:ln>
          <a:effectLst>
            <a:outerShdw blurRad="88900" dist="165100" dir="2700000" algn="tl" rotWithShape="0">
              <a:prstClr val="black">
                <a:alpha val="40000"/>
              </a:prstClr>
            </a:outerShdw>
          </a:effectLst>
        </p:spPr>
      </p:pic>
    </p:spTree>
    <p:extLst>
      <p:ext uri="{BB962C8B-B14F-4D97-AF65-F5344CB8AC3E}">
        <p14:creationId xmlns:p14="http://schemas.microsoft.com/office/powerpoint/2010/main" val="3345393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40610B96-3DEF-B24B-B027-542B70594F7F}"/>
              </a:ext>
            </a:extLst>
          </p:cNvPr>
          <p:cNvSpPr txBox="1">
            <a:spLocks/>
          </p:cNvSpPr>
          <p:nvPr/>
        </p:nvSpPr>
        <p:spPr>
          <a:xfrm>
            <a:off x="1187781" y="1021142"/>
            <a:ext cx="6224351" cy="909827"/>
          </a:xfrm>
          <a:prstGeom prst="rect">
            <a:avLst/>
          </a:prstGeom>
        </p:spPr>
        <p:txBody>
          <a:bodyPr/>
          <a:lstStyle>
            <a:lvl1pPr marL="342900" indent="-342900" algn="l" defTabSz="457200" rtl="0" eaLnBrk="1" latinLnBrk="0" hangingPunct="1">
              <a:spcBef>
                <a:spcPct val="20000"/>
              </a:spcBef>
              <a:buFont typeface="Arial"/>
              <a:buChar char="•"/>
              <a:defRPr sz="3200" kern="1200">
                <a:solidFill>
                  <a:srgbClr val="4C9BDB"/>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4C9BDB"/>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4C9BDB"/>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4C9BDB"/>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4C9BDB"/>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lgn="ctr"/>
            <a:endParaRPr lang="en-US" sz="750" dirty="0">
              <a:latin typeface="Segoe UI" charset="0"/>
              <a:ea typeface="Segoe UI" charset="0"/>
              <a:cs typeface="Segoe UI" charset="0"/>
            </a:endParaRPr>
          </a:p>
          <a:p>
            <a:pPr marL="0" indent="0" algn="ctr">
              <a:buNone/>
            </a:pPr>
            <a:r>
              <a:rPr lang="en-US" sz="1800" dirty="0">
                <a:latin typeface="Segoe UI" charset="0"/>
              </a:rPr>
              <a:t>Global Methane Budget Website </a:t>
            </a:r>
            <a:r>
              <a:rPr lang="en-US" sz="1650" u="sng" dirty="0">
                <a:latin typeface="Segoe UI" charset="0"/>
                <a:hlinkClick r:id="rId3"/>
              </a:rPr>
              <a:t>http://www.globalcarbonproject.org/methanebudget</a:t>
            </a:r>
            <a:endParaRPr lang="en-US" sz="1650" u="sng" dirty="0">
              <a:latin typeface="Segoe UI" charset="0"/>
            </a:endParaRPr>
          </a:p>
          <a:p>
            <a:pPr marL="0" indent="0" algn="ctr">
              <a:buNone/>
            </a:pPr>
            <a:endParaRPr lang="en-US" sz="1650" u="sng" dirty="0">
              <a:latin typeface="Segoe UI" charset="0"/>
            </a:endParaRPr>
          </a:p>
          <a:p>
            <a:pPr marL="0" indent="0" algn="ctr">
              <a:buNone/>
            </a:pPr>
            <a:endParaRPr lang="en-US" sz="1650" dirty="0">
              <a:latin typeface="Segoe UI" charset="0"/>
            </a:endParaRPr>
          </a:p>
        </p:txBody>
      </p:sp>
      <p:graphicFrame>
        <p:nvGraphicFramePr>
          <p:cNvPr id="3" name="Table 1">
            <a:extLst>
              <a:ext uri="{FF2B5EF4-FFF2-40B4-BE49-F238E27FC236}">
                <a16:creationId xmlns:a16="http://schemas.microsoft.com/office/drawing/2014/main" id="{1633C2CC-F02D-CE44-B900-E9926BA5A839}"/>
              </a:ext>
            </a:extLst>
          </p:cNvPr>
          <p:cNvGraphicFramePr>
            <a:graphicFrameLocks noGrp="1"/>
          </p:cNvGraphicFramePr>
          <p:nvPr>
            <p:extLst>
              <p:ext uri="{D42A27DB-BD31-4B8C-83A1-F6EECF244321}">
                <p14:modId xmlns:p14="http://schemas.microsoft.com/office/powerpoint/2010/main" val="3173064930"/>
              </p:ext>
            </p:extLst>
          </p:nvPr>
        </p:nvGraphicFramePr>
        <p:xfrm>
          <a:off x="1825362" y="2354059"/>
          <a:ext cx="4949188" cy="1691640"/>
        </p:xfrm>
        <a:graphic>
          <a:graphicData uri="http://schemas.openxmlformats.org/drawingml/2006/table">
            <a:tbl>
              <a:tblPr firstRow="1" bandRow="1">
                <a:tableStyleId>{B301B821-A1FF-4177-AEE7-76D212191A09}</a:tableStyleId>
              </a:tblPr>
              <a:tblGrid>
                <a:gridCol w="2474594">
                  <a:extLst>
                    <a:ext uri="{9D8B030D-6E8A-4147-A177-3AD203B41FA5}">
                      <a16:colId xmlns:a16="http://schemas.microsoft.com/office/drawing/2014/main" val="20000"/>
                    </a:ext>
                  </a:extLst>
                </a:gridCol>
                <a:gridCol w="2474594">
                  <a:extLst>
                    <a:ext uri="{9D8B030D-6E8A-4147-A177-3AD203B41FA5}">
                      <a16:colId xmlns:a16="http://schemas.microsoft.com/office/drawing/2014/main" val="20001"/>
                    </a:ext>
                  </a:extLst>
                </a:gridCol>
              </a:tblGrid>
              <a:tr h="278130">
                <a:tc>
                  <a:txBody>
                    <a:bodyPr/>
                    <a:lstStyle/>
                    <a:p>
                      <a:pPr algn="ctr"/>
                      <a:r>
                        <a:rPr lang="en-US" sz="1400" dirty="0"/>
                        <a:t>Executive Committee</a:t>
                      </a:r>
                    </a:p>
                  </a:txBody>
                  <a:tcPr marL="68580" marR="68580" marT="34290" marB="34290"/>
                </a:tc>
                <a:tc>
                  <a:txBody>
                    <a:bodyPr/>
                    <a:lstStyle/>
                    <a:p>
                      <a:pPr algn="ctr"/>
                      <a:r>
                        <a:rPr lang="en-US" sz="1400" dirty="0"/>
                        <a:t>Email</a:t>
                      </a:r>
                    </a:p>
                  </a:txBody>
                  <a:tcPr marL="68580" marR="68580" marT="34290" marB="34290"/>
                </a:tc>
                <a:extLst>
                  <a:ext uri="{0D108BD9-81ED-4DB2-BD59-A6C34878D82A}">
                    <a16:rowId xmlns:a16="http://schemas.microsoft.com/office/drawing/2014/main" val="10000"/>
                  </a:ext>
                </a:extLst>
              </a:tr>
              <a:tr h="27813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Marielle Saunois</a:t>
                      </a: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l-PL" sz="1400" kern="1200" dirty="0" err="1">
                          <a:solidFill>
                            <a:schemeClr val="dk1"/>
                          </a:solidFill>
                          <a:latin typeface="+mn-lt"/>
                          <a:ea typeface="+mn-ea"/>
                          <a:cs typeface="Segoe"/>
                        </a:rPr>
                        <a:t>marielle.saunois@lsce.ipsl.fr</a:t>
                      </a:r>
                      <a:endParaRPr lang="en-US" sz="1400" kern="1200" dirty="0">
                        <a:solidFill>
                          <a:schemeClr val="dk1"/>
                        </a:solidFill>
                        <a:latin typeface="+mn-lt"/>
                        <a:ea typeface="+mn-ea"/>
                        <a:cs typeface="Segoe"/>
                      </a:endParaRPr>
                    </a:p>
                  </a:txBody>
                  <a:tcPr marL="68580" marR="68580" marT="34290" marB="34290"/>
                </a:tc>
                <a:extLst>
                  <a:ext uri="{0D108BD9-81ED-4DB2-BD59-A6C34878D82A}">
                    <a16:rowId xmlns:a16="http://schemas.microsoft.com/office/drawing/2014/main" val="10001"/>
                  </a:ext>
                </a:extLst>
              </a:tr>
              <a:tr h="27813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Philippe Bousquet</a:t>
                      </a: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400" kern="1200" dirty="0" err="1">
                          <a:solidFill>
                            <a:schemeClr val="dk1"/>
                          </a:solidFill>
                          <a:latin typeface="+mn-lt"/>
                          <a:ea typeface="+mn-ea"/>
                          <a:cs typeface="Segoe"/>
                        </a:rPr>
                        <a:t>philippe.bousquet@lsce.ipsl.fr</a:t>
                      </a:r>
                      <a:endParaRPr lang="en-US" sz="1400" kern="1200" dirty="0">
                        <a:solidFill>
                          <a:schemeClr val="dk1"/>
                        </a:solidFill>
                        <a:latin typeface="+mn-lt"/>
                        <a:ea typeface="+mn-ea"/>
                        <a:cs typeface="Segoe"/>
                      </a:endParaRPr>
                    </a:p>
                  </a:txBody>
                  <a:tcPr marL="68580" marR="68580" marT="34290" marB="34290"/>
                </a:tc>
                <a:extLst>
                  <a:ext uri="{0D108BD9-81ED-4DB2-BD59-A6C34878D82A}">
                    <a16:rowId xmlns:a16="http://schemas.microsoft.com/office/drawing/2014/main" val="4155132206"/>
                  </a:ext>
                </a:extLst>
              </a:tr>
              <a:tr h="278130">
                <a:tc>
                  <a:txBody>
                    <a:bodyPr/>
                    <a:lstStyle/>
                    <a:p>
                      <a:r>
                        <a:rPr lang="en-US" sz="1400" dirty="0">
                          <a:latin typeface="+mj-lt"/>
                        </a:rPr>
                        <a:t>Rob Jackson</a:t>
                      </a:r>
                    </a:p>
                  </a:txBody>
                  <a:tcPr marL="68580" marR="68580" marT="34290" marB="34290"/>
                </a:tc>
                <a:tc>
                  <a:txBody>
                    <a:bodyPr/>
                    <a:lstStyle/>
                    <a:p>
                      <a:r>
                        <a:rPr lang="en-US" sz="1400" dirty="0" err="1">
                          <a:latin typeface="+mj-lt"/>
                        </a:rPr>
                        <a:t>rob.jackson@stanford.edu</a:t>
                      </a:r>
                      <a:endParaRPr lang="en-US" sz="1400" dirty="0">
                        <a:latin typeface="+mj-lt"/>
                      </a:endParaRPr>
                    </a:p>
                  </a:txBody>
                  <a:tcPr marL="68580" marR="68580" marT="34290" marB="34290"/>
                </a:tc>
                <a:extLst>
                  <a:ext uri="{0D108BD9-81ED-4DB2-BD59-A6C34878D82A}">
                    <a16:rowId xmlns:a16="http://schemas.microsoft.com/office/drawing/2014/main" val="10003"/>
                  </a:ext>
                </a:extLst>
              </a:tr>
              <a:tr h="278130">
                <a:tc>
                  <a:txBody>
                    <a:bodyPr/>
                    <a:lstStyle/>
                    <a:p>
                      <a:r>
                        <a:rPr lang="en-US" sz="1400" dirty="0">
                          <a:latin typeface="+mj-lt"/>
                        </a:rPr>
                        <a:t>Ben </a:t>
                      </a:r>
                      <a:r>
                        <a:rPr lang="en-US" sz="1400" dirty="0" err="1">
                          <a:latin typeface="+mj-lt"/>
                        </a:rPr>
                        <a:t>Poulter</a:t>
                      </a:r>
                      <a:endParaRPr lang="en-US" sz="1400" dirty="0">
                        <a:latin typeface="+mj-lt"/>
                      </a:endParaRPr>
                    </a:p>
                  </a:txBody>
                  <a:tcPr marL="68580" marR="68580" marT="34290" marB="34290"/>
                </a:tc>
                <a:tc>
                  <a:txBody>
                    <a:bodyPr/>
                    <a:lstStyle/>
                    <a:p>
                      <a:r>
                        <a:rPr lang="en-US" sz="1400" u="none" kern="1200" dirty="0" err="1">
                          <a:solidFill>
                            <a:schemeClr val="dk1"/>
                          </a:solidFill>
                          <a:latin typeface="+mn-lt"/>
                          <a:ea typeface="+mn-ea"/>
                          <a:cs typeface="+mn-cs"/>
                        </a:rPr>
                        <a:t>benjamin.poulter@nasa.gov</a:t>
                      </a:r>
                      <a:endParaRPr lang="en-US" sz="1400" u="none" dirty="0">
                        <a:latin typeface="+mj-lt"/>
                      </a:endParaRPr>
                    </a:p>
                  </a:txBody>
                  <a:tcPr marL="68580" marR="68580" marT="34290" marB="34290"/>
                </a:tc>
                <a:extLst>
                  <a:ext uri="{0D108BD9-81ED-4DB2-BD59-A6C34878D82A}">
                    <a16:rowId xmlns:a16="http://schemas.microsoft.com/office/drawing/2014/main" val="10004"/>
                  </a:ext>
                </a:extLst>
              </a:tr>
              <a:tr h="278130">
                <a:tc>
                  <a:txBody>
                    <a:bodyPr/>
                    <a:lstStyle/>
                    <a:p>
                      <a:r>
                        <a:rPr lang="en-US" sz="1400" dirty="0">
                          <a:latin typeface="+mj-lt"/>
                        </a:rPr>
                        <a:t>Pep Canadell</a:t>
                      </a:r>
                    </a:p>
                  </a:txBody>
                  <a:tcPr marL="68580" marR="68580"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err="1">
                          <a:latin typeface="+mj-lt"/>
                          <a:cs typeface="Segoe"/>
                        </a:rPr>
                        <a:t>pep.canadell@csiro.au</a:t>
                      </a:r>
                      <a:endParaRPr lang="en-US" sz="1400" dirty="0">
                        <a:latin typeface="+mj-lt"/>
                        <a:cs typeface="Segoe"/>
                      </a:endParaRPr>
                    </a:p>
                  </a:txBody>
                  <a:tcPr marL="68580" marR="68580" marT="34290" marB="34290"/>
                </a:tc>
                <a:extLst>
                  <a:ext uri="{0D108BD9-81ED-4DB2-BD59-A6C34878D82A}">
                    <a16:rowId xmlns:a16="http://schemas.microsoft.com/office/drawing/2014/main" val="10005"/>
                  </a:ext>
                </a:extLst>
              </a:tr>
            </a:tbl>
          </a:graphicData>
        </a:graphic>
      </p:graphicFrame>
      <p:sp>
        <p:nvSpPr>
          <p:cNvPr id="4" name="Title 2">
            <a:extLst>
              <a:ext uri="{FF2B5EF4-FFF2-40B4-BE49-F238E27FC236}">
                <a16:creationId xmlns:a16="http://schemas.microsoft.com/office/drawing/2014/main" id="{BBE33AAD-6AE1-3B46-9C2E-74E02D3C8E1C}"/>
              </a:ext>
            </a:extLst>
          </p:cNvPr>
          <p:cNvSpPr>
            <a:spLocks noGrp="1"/>
          </p:cNvSpPr>
          <p:nvPr>
            <p:ph type="title"/>
          </p:nvPr>
        </p:nvSpPr>
        <p:spPr>
          <a:xfrm>
            <a:off x="1649254" y="98275"/>
            <a:ext cx="5465918" cy="380137"/>
          </a:xfrm>
        </p:spPr>
        <p:txBody>
          <a:bodyPr>
            <a:noAutofit/>
          </a:bodyPr>
          <a:lstStyle/>
          <a:p>
            <a:r>
              <a:rPr lang="en-US" sz="2000" b="0" dirty="0">
                <a:solidFill>
                  <a:srgbClr val="4A7ABA"/>
                </a:solidFill>
              </a:rPr>
              <a:t>Contacts</a:t>
            </a:r>
          </a:p>
        </p:txBody>
      </p:sp>
    </p:spTree>
    <p:extLst>
      <p:ext uri="{BB962C8B-B14F-4D97-AF65-F5344CB8AC3E}">
        <p14:creationId xmlns:p14="http://schemas.microsoft.com/office/powerpoint/2010/main" val="458208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BDC9E65C-F6BE-E544-920D-AFF9516A2FC2}"/>
              </a:ext>
            </a:extLst>
          </p:cNvPr>
          <p:cNvSpPr txBox="1">
            <a:spLocks/>
          </p:cNvSpPr>
          <p:nvPr/>
        </p:nvSpPr>
        <p:spPr bwMode="auto">
          <a:xfrm>
            <a:off x="752030" y="720311"/>
            <a:ext cx="7322481" cy="4286458"/>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2100" dirty="0">
                <a:solidFill>
                  <a:srgbClr val="000000"/>
                </a:solidFill>
                <a:latin typeface="Calibri"/>
                <a:ea typeface="ＭＳ Ｐゴシック" charset="0"/>
                <a:cs typeface="Calibri"/>
              </a:rPr>
              <a:t>All data are shown in</a:t>
            </a:r>
          </a:p>
          <a:p>
            <a:pPr algn="ctr"/>
            <a:endParaRPr lang="en-GB" sz="2100" dirty="0">
              <a:solidFill>
                <a:srgbClr val="000000"/>
              </a:solidFill>
              <a:latin typeface="Calibri"/>
              <a:ea typeface="ＭＳ Ｐゴシック" charset="0"/>
              <a:cs typeface="Calibri"/>
            </a:endParaRPr>
          </a:p>
          <a:p>
            <a:pPr algn="ctr"/>
            <a:r>
              <a:rPr lang="en-GB" sz="2100" dirty="0" err="1">
                <a:solidFill>
                  <a:srgbClr val="000000"/>
                </a:solidFill>
                <a:latin typeface="Calibri"/>
                <a:ea typeface="ＭＳ Ｐゴシック" charset="0"/>
                <a:cs typeface="Calibri"/>
              </a:rPr>
              <a:t>teragrams</a:t>
            </a:r>
            <a:r>
              <a:rPr lang="en-GB" sz="2100" dirty="0">
                <a:solidFill>
                  <a:srgbClr val="000000"/>
                </a:solidFill>
                <a:latin typeface="Calibri"/>
                <a:ea typeface="ＭＳ Ｐゴシック" charset="0"/>
                <a:cs typeface="Calibri"/>
              </a:rPr>
              <a:t> CH</a:t>
            </a:r>
            <a:r>
              <a:rPr lang="en-GB" sz="2100" baseline="-25000" dirty="0">
                <a:solidFill>
                  <a:srgbClr val="000000"/>
                </a:solidFill>
                <a:latin typeface="Calibri"/>
                <a:ea typeface="ＭＳ Ｐゴシック" charset="0"/>
                <a:cs typeface="Calibri"/>
              </a:rPr>
              <a:t>4</a:t>
            </a:r>
            <a:r>
              <a:rPr lang="en-GB" sz="2100" dirty="0">
                <a:solidFill>
                  <a:srgbClr val="000000"/>
                </a:solidFill>
                <a:latin typeface="Calibri"/>
                <a:ea typeface="ＭＳ Ｐゴシック" charset="0"/>
                <a:cs typeface="Calibri"/>
              </a:rPr>
              <a:t> (TgCH</a:t>
            </a:r>
            <a:r>
              <a:rPr lang="en-GB" sz="2100" baseline="-25000" dirty="0">
                <a:solidFill>
                  <a:srgbClr val="000000"/>
                </a:solidFill>
                <a:latin typeface="Calibri"/>
                <a:ea typeface="ＭＳ Ｐゴシック" charset="0"/>
                <a:cs typeface="Calibri"/>
              </a:rPr>
              <a:t>4</a:t>
            </a:r>
            <a:r>
              <a:rPr lang="en-GB" sz="2100" dirty="0">
                <a:solidFill>
                  <a:srgbClr val="000000"/>
                </a:solidFill>
                <a:latin typeface="Calibri"/>
                <a:ea typeface="ＭＳ Ｐゴシック" charset="0"/>
                <a:cs typeface="Calibri"/>
              </a:rPr>
              <a:t>) for emissions and sinks</a:t>
            </a:r>
          </a:p>
          <a:p>
            <a:pPr algn="ctr"/>
            <a:r>
              <a:rPr lang="en-GB" sz="2100" dirty="0">
                <a:solidFill>
                  <a:srgbClr val="000000"/>
                </a:solidFill>
                <a:latin typeface="Calibri"/>
                <a:ea typeface="ＭＳ Ｐゴシック" charset="0"/>
                <a:cs typeface="Calibri"/>
              </a:rPr>
              <a:t>parts per billion (ppb) for atmospheric concentrations</a:t>
            </a:r>
          </a:p>
          <a:p>
            <a:pPr algn="ctr"/>
            <a:endParaRPr lang="en-GB" sz="2100" dirty="0">
              <a:solidFill>
                <a:srgbClr val="000000"/>
              </a:solidFill>
              <a:latin typeface="Calibri"/>
              <a:ea typeface="ＭＳ Ｐゴシック" charset="0"/>
              <a:cs typeface="Calibri"/>
            </a:endParaRPr>
          </a:p>
          <a:p>
            <a:pPr algn="ctr"/>
            <a:r>
              <a:rPr lang="en-GB" sz="1650" dirty="0">
                <a:solidFill>
                  <a:srgbClr val="000000"/>
                </a:solidFill>
                <a:latin typeface="Calibri"/>
                <a:ea typeface="ＭＳ Ｐゴシック" charset="0"/>
                <a:cs typeface="Calibri"/>
              </a:rPr>
              <a:t>1 </a:t>
            </a:r>
            <a:r>
              <a:rPr lang="en-GB" sz="1650" dirty="0" err="1">
                <a:solidFill>
                  <a:srgbClr val="000000"/>
                </a:solidFill>
                <a:latin typeface="Calibri"/>
                <a:ea typeface="ＭＳ Ｐゴシック" charset="0"/>
                <a:cs typeface="Calibri"/>
              </a:rPr>
              <a:t>teragram</a:t>
            </a:r>
            <a:r>
              <a:rPr lang="en-GB" sz="1650" dirty="0">
                <a:solidFill>
                  <a:srgbClr val="000000"/>
                </a:solidFill>
                <a:latin typeface="Calibri"/>
                <a:ea typeface="ＭＳ Ｐゴシック" charset="0"/>
                <a:cs typeface="Calibri"/>
              </a:rPr>
              <a:t> (</a:t>
            </a:r>
            <a:r>
              <a:rPr lang="en-GB" sz="1650" dirty="0" err="1">
                <a:solidFill>
                  <a:srgbClr val="000000"/>
                </a:solidFill>
                <a:latin typeface="Calibri"/>
                <a:ea typeface="ＭＳ Ｐゴシック" charset="0"/>
                <a:cs typeface="Calibri"/>
              </a:rPr>
              <a:t>Tg</a:t>
            </a:r>
            <a:r>
              <a:rPr lang="en-GB" sz="1650" dirty="0">
                <a:solidFill>
                  <a:srgbClr val="000000"/>
                </a:solidFill>
                <a:latin typeface="Calibri"/>
                <a:ea typeface="ＭＳ Ｐゴシック" charset="0"/>
                <a:cs typeface="Calibri"/>
              </a:rPr>
              <a:t>) = 1 million tonnes = 1×10</a:t>
            </a:r>
            <a:r>
              <a:rPr lang="en-GB" sz="1650" baseline="30000" dirty="0">
                <a:solidFill>
                  <a:srgbClr val="000000"/>
                </a:solidFill>
                <a:latin typeface="Calibri"/>
                <a:ea typeface="ＭＳ Ｐゴシック" charset="0"/>
                <a:cs typeface="Calibri"/>
              </a:rPr>
              <a:t>12</a:t>
            </a:r>
            <a:r>
              <a:rPr lang="en-GB" sz="1650" dirty="0">
                <a:solidFill>
                  <a:srgbClr val="000000"/>
                </a:solidFill>
                <a:latin typeface="Calibri"/>
                <a:ea typeface="ＭＳ Ｐゴシック" charset="0"/>
                <a:cs typeface="Calibri"/>
              </a:rPr>
              <a:t>g</a:t>
            </a:r>
          </a:p>
          <a:p>
            <a:pPr algn="ctr"/>
            <a:r>
              <a:rPr lang="it-IT" sz="1650" dirty="0">
                <a:solidFill>
                  <a:schemeClr val="tx1"/>
                </a:solidFill>
                <a:latin typeface="Calibri"/>
                <a:cs typeface="Calibri"/>
              </a:rPr>
              <a:t>2.78 Tg CH</a:t>
            </a:r>
            <a:r>
              <a:rPr lang="it-IT" sz="1650" baseline="-25000" dirty="0">
                <a:solidFill>
                  <a:schemeClr val="tx1"/>
                </a:solidFill>
                <a:latin typeface="Calibri"/>
                <a:cs typeface="Calibri"/>
              </a:rPr>
              <a:t>4</a:t>
            </a:r>
            <a:r>
              <a:rPr lang="it-IT" sz="1650" dirty="0">
                <a:solidFill>
                  <a:schemeClr val="tx1"/>
                </a:solidFill>
                <a:latin typeface="Calibri"/>
                <a:cs typeface="Calibri"/>
              </a:rPr>
              <a:t> per </a:t>
            </a:r>
            <a:r>
              <a:rPr lang="it-IT" sz="1650" dirty="0" err="1">
                <a:solidFill>
                  <a:schemeClr val="tx1"/>
                </a:solidFill>
                <a:latin typeface="Calibri"/>
                <a:cs typeface="Calibri"/>
              </a:rPr>
              <a:t>ppb</a:t>
            </a:r>
            <a:endParaRPr lang="en-GB" sz="1650" dirty="0">
              <a:solidFill>
                <a:schemeClr val="tx1"/>
              </a:solidFill>
              <a:latin typeface="Calibri"/>
              <a:ea typeface="ＭＳ Ｐゴシック" charset="0"/>
              <a:cs typeface="Calibri"/>
            </a:endParaRPr>
          </a:p>
          <a:p>
            <a:pPr algn="ctr"/>
            <a:endParaRPr lang="en-GB" sz="1650" dirty="0">
              <a:solidFill>
                <a:srgbClr val="000000"/>
              </a:solidFill>
              <a:latin typeface="Calibri"/>
              <a:ea typeface="ＭＳ Ｐゴシック" charset="0"/>
              <a:cs typeface="Calibri"/>
            </a:endParaRPr>
          </a:p>
          <a:p>
            <a:pPr algn="ctr"/>
            <a:endParaRPr lang="en-GB" sz="2100" dirty="0">
              <a:solidFill>
                <a:srgbClr val="000000"/>
              </a:solidFill>
              <a:latin typeface="Calibri"/>
              <a:ea typeface="ＭＳ Ｐゴシック" charset="0"/>
              <a:cs typeface="Calibri"/>
            </a:endParaRPr>
          </a:p>
          <a:p>
            <a:pPr algn="ctr"/>
            <a:endParaRPr lang="en-GB" sz="2100" dirty="0">
              <a:solidFill>
                <a:srgbClr val="000000"/>
              </a:solidFill>
              <a:latin typeface="Calibri"/>
              <a:ea typeface="ＭＳ Ｐゴシック" charset="0"/>
              <a:cs typeface="Calibri"/>
            </a:endParaRPr>
          </a:p>
          <a:p>
            <a:pPr algn="ctr"/>
            <a:r>
              <a:rPr lang="en-GB" sz="2100" dirty="0">
                <a:solidFill>
                  <a:srgbClr val="000000"/>
                </a:solidFill>
                <a:latin typeface="Calibri"/>
                <a:ea typeface="ＭＳ Ｐゴシック" charset="0"/>
                <a:cs typeface="Calibri"/>
              </a:rPr>
              <a:t>Disclaimer</a:t>
            </a:r>
          </a:p>
          <a:p>
            <a:pPr algn="ctr"/>
            <a:r>
              <a:rPr lang="en-GB" dirty="0">
                <a:solidFill>
                  <a:srgbClr val="000000"/>
                </a:solidFill>
                <a:latin typeface="Calibri"/>
                <a:ea typeface="ＭＳ Ｐゴシック" charset="0"/>
                <a:cs typeface="Calibri"/>
              </a:rPr>
              <a:t>The Global Methane Budget and the information presented here are intended for those interested in learning about the carbon cycle, and how human activities are changing it. The information contained herein is provided as a public service, with the understanding that the Global Carbon Project team make no warranties, either expressed or implied, concerning the accuracy, completeness, reliability, or suitability of the information.</a:t>
            </a:r>
            <a:endParaRPr lang="nb-NO" dirty="0">
              <a:solidFill>
                <a:srgbClr val="000000"/>
              </a:solidFill>
              <a:latin typeface="Calibri"/>
              <a:ea typeface="ＭＳ Ｐゴシック" charset="0"/>
              <a:cs typeface="Calibri"/>
            </a:endParaRPr>
          </a:p>
        </p:txBody>
      </p:sp>
    </p:spTree>
    <p:extLst>
      <p:ext uri="{BB962C8B-B14F-4D97-AF65-F5344CB8AC3E}">
        <p14:creationId xmlns:p14="http://schemas.microsoft.com/office/powerpoint/2010/main" val="1087136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6">
            <a:extLst>
              <a:ext uri="{FF2B5EF4-FFF2-40B4-BE49-F238E27FC236}">
                <a16:creationId xmlns:a16="http://schemas.microsoft.com/office/drawing/2014/main" id="{4EEB7C19-F2BA-334E-9BA4-637D885E8F60}"/>
              </a:ext>
            </a:extLst>
          </p:cNvPr>
          <p:cNvSpPr txBox="1">
            <a:spLocks noChangeArrowheads="1"/>
          </p:cNvSpPr>
          <p:nvPr/>
        </p:nvSpPr>
        <p:spPr bwMode="auto">
          <a:xfrm>
            <a:off x="1751888" y="1890457"/>
            <a:ext cx="5636263"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sz="5400" dirty="0" err="1">
                <a:solidFill>
                  <a:srgbClr val="4A7ABA"/>
                </a:solidFill>
                <a:latin typeface="+mj-lt"/>
              </a:rPr>
              <a:t>Context</a:t>
            </a:r>
            <a:r>
              <a:rPr lang="fr-FR" sz="5400" dirty="0">
                <a:solidFill>
                  <a:srgbClr val="4A7ABA"/>
                </a:solidFill>
                <a:latin typeface="+mj-lt"/>
              </a:rPr>
              <a:t> &amp; </a:t>
            </a:r>
            <a:r>
              <a:rPr lang="fr-FR" sz="5400" dirty="0" err="1">
                <a:solidFill>
                  <a:srgbClr val="4A7ABA"/>
                </a:solidFill>
                <a:latin typeface="+mj-lt"/>
              </a:rPr>
              <a:t>Methods</a:t>
            </a:r>
            <a:endParaRPr lang="fr-FR" sz="5400" dirty="0">
              <a:solidFill>
                <a:srgbClr val="4A7ABA"/>
              </a:solidFill>
              <a:latin typeface="+mj-lt"/>
            </a:endParaRPr>
          </a:p>
        </p:txBody>
      </p:sp>
    </p:spTree>
    <p:extLst>
      <p:ext uri="{BB962C8B-B14F-4D97-AF65-F5344CB8AC3E}">
        <p14:creationId xmlns:p14="http://schemas.microsoft.com/office/powerpoint/2010/main" val="3244002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DEC96-09C0-9C41-93CF-BD5971F5452D}"/>
              </a:ext>
            </a:extLst>
          </p:cNvPr>
          <p:cNvSpPr>
            <a:spLocks noGrp="1"/>
          </p:cNvSpPr>
          <p:nvPr>
            <p:ph type="title"/>
          </p:nvPr>
        </p:nvSpPr>
        <p:spPr>
          <a:xfrm>
            <a:off x="1558272" y="40332"/>
            <a:ext cx="3597986" cy="489644"/>
          </a:xfrm>
        </p:spPr>
        <p:txBody>
          <a:bodyPr>
            <a:normAutofit/>
          </a:bodyPr>
          <a:lstStyle/>
          <a:p>
            <a:pPr eaLnBrk="1" hangingPunct="1"/>
            <a:r>
              <a:rPr lang="en-US" sz="2000" b="0" dirty="0">
                <a:solidFill>
                  <a:srgbClr val="4A7ABA"/>
                </a:solidFill>
              </a:rPr>
              <a:t>The methane context</a:t>
            </a:r>
            <a:endParaRPr lang="fr-FR" sz="2000" b="0" dirty="0">
              <a:solidFill>
                <a:srgbClr val="4A7ABA"/>
              </a:solidFill>
            </a:endParaRPr>
          </a:p>
        </p:txBody>
      </p:sp>
      <p:sp>
        <p:nvSpPr>
          <p:cNvPr id="3" name="Content Placeholder 2">
            <a:extLst>
              <a:ext uri="{FF2B5EF4-FFF2-40B4-BE49-F238E27FC236}">
                <a16:creationId xmlns:a16="http://schemas.microsoft.com/office/drawing/2014/main" id="{77378772-10C7-FB4A-9A64-7AD3C9F0E0D0}"/>
              </a:ext>
            </a:extLst>
          </p:cNvPr>
          <p:cNvSpPr txBox="1">
            <a:spLocks/>
          </p:cNvSpPr>
          <p:nvPr/>
        </p:nvSpPr>
        <p:spPr>
          <a:xfrm>
            <a:off x="230736" y="777770"/>
            <a:ext cx="4230169" cy="3833813"/>
          </a:xfrm>
          <a:prstGeom prst="rect">
            <a:avLst/>
          </a:prstGeom>
        </p:spPr>
        <p:txBody>
          <a:bodyPr/>
          <a:lstStyle>
            <a:lvl1pPr marL="342900" indent="-342900" algn="l" defTabSz="457200" rtl="0" eaLnBrk="1" latinLnBrk="0" hangingPunct="1">
              <a:spcBef>
                <a:spcPct val="20000"/>
              </a:spcBef>
              <a:buFont typeface="Arial"/>
              <a:buChar char="•"/>
              <a:defRPr sz="3200" kern="1200">
                <a:solidFill>
                  <a:srgbClr val="4C9BDB"/>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4C9BDB"/>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4C9BDB"/>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4C9BDB"/>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4C9BDB"/>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sz="1400" dirty="0">
                <a:solidFill>
                  <a:srgbClr val="000000"/>
                </a:solidFill>
              </a:rPr>
              <a:t>After carbon dioxide (CO</a:t>
            </a:r>
            <a:r>
              <a:rPr lang="en-US" sz="1400" baseline="-25000" dirty="0">
                <a:solidFill>
                  <a:srgbClr val="000000"/>
                </a:solidFill>
              </a:rPr>
              <a:t>2</a:t>
            </a:r>
            <a:r>
              <a:rPr lang="en-US" sz="1400" dirty="0">
                <a:solidFill>
                  <a:srgbClr val="000000"/>
                </a:solidFill>
              </a:rPr>
              <a:t>), methane (CH</a:t>
            </a:r>
            <a:r>
              <a:rPr lang="en-US" sz="1400" baseline="-25000" dirty="0">
                <a:solidFill>
                  <a:srgbClr val="000000"/>
                </a:solidFill>
              </a:rPr>
              <a:t>4</a:t>
            </a:r>
            <a:r>
              <a:rPr lang="en-US" sz="1400" dirty="0">
                <a:solidFill>
                  <a:srgbClr val="000000"/>
                </a:solidFill>
              </a:rPr>
              <a:t>) is the most important greenhouse gas contributing to human-induced climate change. </a:t>
            </a:r>
          </a:p>
          <a:p>
            <a:pPr>
              <a:defRPr/>
            </a:pPr>
            <a:endParaRPr lang="en-US" sz="1400" dirty="0">
              <a:solidFill>
                <a:srgbClr val="000000"/>
              </a:solidFill>
            </a:endParaRPr>
          </a:p>
          <a:p>
            <a:pPr>
              <a:defRPr/>
            </a:pPr>
            <a:r>
              <a:rPr lang="en-US" sz="1400" dirty="0">
                <a:solidFill>
                  <a:srgbClr val="000000"/>
                </a:solidFill>
              </a:rPr>
              <a:t>For a time horizon of 100 years, CH</a:t>
            </a:r>
            <a:r>
              <a:rPr lang="en-US" sz="1400" baseline="-25000" dirty="0">
                <a:solidFill>
                  <a:srgbClr val="000000"/>
                </a:solidFill>
              </a:rPr>
              <a:t>4</a:t>
            </a:r>
            <a:r>
              <a:rPr lang="en-US" sz="1400" dirty="0">
                <a:solidFill>
                  <a:srgbClr val="000000"/>
                </a:solidFill>
              </a:rPr>
              <a:t> has a Global Warming Potential 28 times larger than CO</a:t>
            </a:r>
            <a:r>
              <a:rPr lang="en-US" sz="1400" baseline="-25000" dirty="0">
                <a:solidFill>
                  <a:srgbClr val="000000"/>
                </a:solidFill>
              </a:rPr>
              <a:t>2</a:t>
            </a:r>
            <a:r>
              <a:rPr lang="en-US" sz="1400" dirty="0">
                <a:solidFill>
                  <a:srgbClr val="000000"/>
                </a:solidFill>
              </a:rPr>
              <a:t>. </a:t>
            </a:r>
          </a:p>
          <a:p>
            <a:pPr>
              <a:defRPr/>
            </a:pPr>
            <a:endParaRPr lang="en-US" sz="1400" dirty="0">
              <a:solidFill>
                <a:srgbClr val="000000"/>
              </a:solidFill>
            </a:endParaRPr>
          </a:p>
          <a:p>
            <a:pPr>
              <a:defRPr/>
            </a:pPr>
            <a:r>
              <a:rPr lang="en-US" sz="1400" dirty="0">
                <a:solidFill>
                  <a:srgbClr val="000000"/>
                </a:solidFill>
              </a:rPr>
              <a:t>Methane is responsible for 23% of the global warming produced by CO</a:t>
            </a:r>
            <a:r>
              <a:rPr lang="en-US" sz="1400" baseline="-25000" dirty="0">
                <a:solidFill>
                  <a:srgbClr val="000000"/>
                </a:solidFill>
              </a:rPr>
              <a:t>2,</a:t>
            </a:r>
            <a:r>
              <a:rPr lang="en-US" sz="1400" dirty="0">
                <a:solidFill>
                  <a:srgbClr val="000000"/>
                </a:solidFill>
              </a:rPr>
              <a:t> CH</a:t>
            </a:r>
            <a:r>
              <a:rPr lang="en-US" sz="1400" baseline="-25000" dirty="0">
                <a:solidFill>
                  <a:srgbClr val="000000"/>
                </a:solidFill>
              </a:rPr>
              <a:t>4</a:t>
            </a:r>
            <a:r>
              <a:rPr lang="en-US" sz="1400" dirty="0">
                <a:solidFill>
                  <a:srgbClr val="000000"/>
                </a:solidFill>
              </a:rPr>
              <a:t> and N</a:t>
            </a:r>
            <a:r>
              <a:rPr lang="en-US" sz="1400" baseline="-25000" dirty="0">
                <a:solidFill>
                  <a:srgbClr val="000000"/>
                </a:solidFill>
              </a:rPr>
              <a:t>2</a:t>
            </a:r>
            <a:r>
              <a:rPr lang="en-US" sz="1400" dirty="0">
                <a:solidFill>
                  <a:srgbClr val="000000"/>
                </a:solidFill>
              </a:rPr>
              <a:t>O.</a:t>
            </a:r>
          </a:p>
          <a:p>
            <a:pPr marL="0" indent="0">
              <a:buNone/>
              <a:defRPr/>
            </a:pPr>
            <a:endParaRPr lang="en-US" sz="1400" dirty="0">
              <a:solidFill>
                <a:srgbClr val="000000"/>
              </a:solidFill>
            </a:endParaRPr>
          </a:p>
          <a:p>
            <a:pPr>
              <a:defRPr/>
            </a:pPr>
            <a:r>
              <a:rPr lang="en-US" sz="1400" dirty="0">
                <a:solidFill>
                  <a:srgbClr val="000000"/>
                </a:solidFill>
              </a:rPr>
              <a:t>The concentration of CH</a:t>
            </a:r>
            <a:r>
              <a:rPr lang="en-US" sz="1400" baseline="-25000" dirty="0">
                <a:solidFill>
                  <a:srgbClr val="000000"/>
                </a:solidFill>
              </a:rPr>
              <a:t>4</a:t>
            </a:r>
            <a:r>
              <a:rPr lang="en-US" sz="1400" dirty="0">
                <a:solidFill>
                  <a:srgbClr val="000000"/>
                </a:solidFill>
              </a:rPr>
              <a:t> in the atmosphere is 150% above pre-industrial levels (cf. 1750).</a:t>
            </a:r>
          </a:p>
          <a:p>
            <a:pPr>
              <a:defRPr/>
            </a:pPr>
            <a:endParaRPr lang="en-US" sz="1400" dirty="0">
              <a:solidFill>
                <a:srgbClr val="000000"/>
              </a:solidFill>
            </a:endParaRPr>
          </a:p>
          <a:p>
            <a:pPr>
              <a:defRPr/>
            </a:pPr>
            <a:r>
              <a:rPr lang="en-US" sz="1400" dirty="0">
                <a:solidFill>
                  <a:srgbClr val="000000"/>
                </a:solidFill>
                <a:cs typeface="Segoe UI" charset="0"/>
              </a:rPr>
              <a:t>The atmospheric lifetime of CH</a:t>
            </a:r>
            <a:r>
              <a:rPr lang="en-US" sz="1400" baseline="-25000" dirty="0">
                <a:solidFill>
                  <a:srgbClr val="000000"/>
                </a:solidFill>
                <a:cs typeface="Segoe UI" charset="0"/>
              </a:rPr>
              <a:t>4 </a:t>
            </a:r>
            <a:r>
              <a:rPr lang="en-US" sz="1400" dirty="0">
                <a:solidFill>
                  <a:srgbClr val="000000"/>
                </a:solidFill>
                <a:cs typeface="Segoe UI" charset="0"/>
              </a:rPr>
              <a:t>is 9±2 years, making it a good target for climate change mitigation</a:t>
            </a:r>
            <a:endParaRPr lang="en-AU" sz="1400" dirty="0">
              <a:solidFill>
                <a:srgbClr val="000000"/>
              </a:solidFill>
              <a:cs typeface="Segoe UI" charset="0"/>
            </a:endParaRPr>
          </a:p>
          <a:p>
            <a:pPr>
              <a:defRPr/>
            </a:pPr>
            <a:endParaRPr lang="en-US" sz="1400" dirty="0">
              <a:solidFill>
                <a:srgbClr val="000000"/>
              </a:solidFill>
            </a:endParaRPr>
          </a:p>
        </p:txBody>
      </p:sp>
      <p:sp>
        <p:nvSpPr>
          <p:cNvPr id="4" name="Content Placeholder 2">
            <a:extLst>
              <a:ext uri="{FF2B5EF4-FFF2-40B4-BE49-F238E27FC236}">
                <a16:creationId xmlns:a16="http://schemas.microsoft.com/office/drawing/2014/main" id="{FF9C6544-6603-2147-B135-6BD471E1D6E2}"/>
              </a:ext>
            </a:extLst>
          </p:cNvPr>
          <p:cNvSpPr txBox="1">
            <a:spLocks/>
          </p:cNvSpPr>
          <p:nvPr/>
        </p:nvSpPr>
        <p:spPr bwMode="auto">
          <a:xfrm>
            <a:off x="4460905" y="2906318"/>
            <a:ext cx="4563454" cy="16740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Tx/>
              <a:buChar char="•"/>
              <a:defRPr/>
            </a:pPr>
            <a:endParaRPr lang="en-US" sz="1400" dirty="0">
              <a:solidFill>
                <a:srgbClr val="000000"/>
              </a:solidFill>
              <a:latin typeface="+mn-lt"/>
              <a:cs typeface="Segoe UI" charset="0"/>
            </a:endParaRPr>
          </a:p>
          <a:p>
            <a:pPr>
              <a:spcBef>
                <a:spcPct val="20000"/>
              </a:spcBef>
              <a:buFontTx/>
              <a:buChar char="•"/>
              <a:defRPr/>
            </a:pPr>
            <a:r>
              <a:rPr lang="en-US" sz="1400" dirty="0">
                <a:solidFill>
                  <a:srgbClr val="000000"/>
                </a:solidFill>
                <a:latin typeface="+mn-lt"/>
                <a:cs typeface="Segoe UI" charset="0"/>
              </a:rPr>
              <a:t>Methane also contributes to tropospheric production of ozone, a pollutant that harms human health, </a:t>
            </a:r>
            <a:r>
              <a:rPr lang="en-US" sz="1400" dirty="0" err="1">
                <a:solidFill>
                  <a:srgbClr val="000000"/>
                </a:solidFill>
                <a:latin typeface="+mn-lt"/>
                <a:cs typeface="Segoe UI" charset="0"/>
              </a:rPr>
              <a:t>foof</a:t>
            </a:r>
            <a:r>
              <a:rPr lang="en-US" sz="1400" dirty="0">
                <a:solidFill>
                  <a:srgbClr val="000000"/>
                </a:solidFill>
                <a:latin typeface="+mn-lt"/>
                <a:cs typeface="Segoe UI" charset="0"/>
              </a:rPr>
              <a:t> production and ecosystems. </a:t>
            </a:r>
          </a:p>
          <a:p>
            <a:pPr>
              <a:spcBef>
                <a:spcPct val="20000"/>
              </a:spcBef>
              <a:buFontTx/>
              <a:buChar char="•"/>
              <a:defRPr/>
            </a:pPr>
            <a:endParaRPr lang="en-US" sz="1400" dirty="0">
              <a:solidFill>
                <a:srgbClr val="000000"/>
              </a:solidFill>
              <a:latin typeface="+mn-lt"/>
              <a:cs typeface="Segoe UI" charset="0"/>
            </a:endParaRPr>
          </a:p>
          <a:p>
            <a:pPr>
              <a:spcBef>
                <a:spcPct val="20000"/>
              </a:spcBef>
              <a:buFontTx/>
              <a:buChar char="•"/>
              <a:defRPr/>
            </a:pPr>
            <a:r>
              <a:rPr lang="en-US" sz="1400" dirty="0">
                <a:solidFill>
                  <a:srgbClr val="000000"/>
                </a:solidFill>
                <a:latin typeface="+mn-lt"/>
              </a:rPr>
              <a:t>Methane also leads to production of water vapor in the stratosphere by chemical reactions, enhancing global warming.</a:t>
            </a:r>
            <a:endParaRPr lang="en-US" sz="1400" dirty="0">
              <a:solidFill>
                <a:srgbClr val="000000"/>
              </a:solidFill>
              <a:latin typeface="+mn-lt"/>
              <a:cs typeface="Segoe UI" charset="0"/>
            </a:endParaRPr>
          </a:p>
          <a:p>
            <a:pPr>
              <a:spcBef>
                <a:spcPct val="20000"/>
              </a:spcBef>
              <a:buFontTx/>
              <a:buChar char="•"/>
              <a:defRPr/>
            </a:pPr>
            <a:endParaRPr lang="en-US" sz="1400" dirty="0">
              <a:solidFill>
                <a:srgbClr val="000000"/>
              </a:solidFill>
              <a:latin typeface="+mn-lt"/>
              <a:cs typeface="Segoe UI" charset="0"/>
            </a:endParaRPr>
          </a:p>
        </p:txBody>
      </p:sp>
      <p:grpSp>
        <p:nvGrpSpPr>
          <p:cNvPr id="5" name="Group 6">
            <a:extLst>
              <a:ext uri="{FF2B5EF4-FFF2-40B4-BE49-F238E27FC236}">
                <a16:creationId xmlns:a16="http://schemas.microsoft.com/office/drawing/2014/main" id="{2F91ADEA-A54D-2844-9378-BD6DBA88C970}"/>
              </a:ext>
            </a:extLst>
          </p:cNvPr>
          <p:cNvGrpSpPr>
            <a:grpSpLocks/>
          </p:cNvGrpSpPr>
          <p:nvPr/>
        </p:nvGrpSpPr>
        <p:grpSpPr bwMode="auto">
          <a:xfrm>
            <a:off x="4818829" y="831759"/>
            <a:ext cx="3701328" cy="2334879"/>
            <a:chOff x="4572000" y="1206090"/>
            <a:chExt cx="4427984" cy="2744549"/>
          </a:xfrm>
        </p:grpSpPr>
        <p:pic>
          <p:nvPicPr>
            <p:cNvPr id="6" name="Picture 2">
              <a:extLst>
                <a:ext uri="{FF2B5EF4-FFF2-40B4-BE49-F238E27FC236}">
                  <a16:creationId xmlns:a16="http://schemas.microsoft.com/office/drawing/2014/main" id="{31C05F44-DE10-3445-908C-200E8B374FC4}"/>
                </a:ext>
              </a:extLst>
            </p:cNvPr>
            <p:cNvPicPr>
              <a:picLocks noChangeAspect="1"/>
            </p:cNvPicPr>
            <p:nvPr/>
          </p:nvPicPr>
          <p:blipFill>
            <a:blip r:embed="rId3"/>
            <a:srcRect/>
            <a:stretch/>
          </p:blipFill>
          <p:spPr bwMode="auto">
            <a:xfrm>
              <a:off x="4572000" y="1206090"/>
              <a:ext cx="4427984" cy="27445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5">
              <a:extLst>
                <a:ext uri="{FF2B5EF4-FFF2-40B4-BE49-F238E27FC236}">
                  <a16:creationId xmlns:a16="http://schemas.microsoft.com/office/drawing/2014/main" id="{E92C8753-08F5-0B49-8DC1-9A40A8FC484F}"/>
                </a:ext>
              </a:extLst>
            </p:cNvPr>
            <p:cNvSpPr txBox="1"/>
            <p:nvPr/>
          </p:nvSpPr>
          <p:spPr>
            <a:xfrm>
              <a:off x="5315555" y="1972060"/>
              <a:ext cx="1793441" cy="821161"/>
            </a:xfrm>
            <a:prstGeom prst="rect">
              <a:avLst/>
            </a:prstGeom>
            <a:noFill/>
          </p:spPr>
          <p:txBody>
            <a:bodyPr wrap="none">
              <a:spAutoFit/>
            </a:bodyPr>
            <a:lstStyle/>
            <a:p>
              <a:pPr>
                <a:defRPr/>
              </a:pPr>
              <a:r>
                <a:rPr lang="en-US" sz="788" dirty="0">
                  <a:solidFill>
                    <a:schemeClr val="tx1">
                      <a:lumMod val="75000"/>
                      <a:lumOff val="25000"/>
                    </a:schemeClr>
                  </a:solidFill>
                  <a:latin typeface="Arial Narrow"/>
                </a:rPr>
                <a:t>Etheridge </a:t>
              </a:r>
              <a:r>
                <a:rPr lang="en-US" sz="788" i="1" dirty="0">
                  <a:solidFill>
                    <a:schemeClr val="tx1">
                      <a:lumMod val="75000"/>
                      <a:lumOff val="25000"/>
                    </a:schemeClr>
                  </a:solidFill>
                  <a:latin typeface="Arial Narrow"/>
                </a:rPr>
                <a:t>et al</a:t>
              </a:r>
              <a:r>
                <a:rPr lang="en-US" sz="788" dirty="0">
                  <a:solidFill>
                    <a:schemeClr val="tx1">
                      <a:lumMod val="75000"/>
                      <a:lumOff val="25000"/>
                    </a:schemeClr>
                  </a:solidFill>
                  <a:latin typeface="Arial Narrow"/>
                </a:rPr>
                <a:t>., JGR, 1996; 1998</a:t>
              </a:r>
            </a:p>
            <a:p>
              <a:pPr>
                <a:defRPr/>
              </a:pPr>
              <a:r>
                <a:rPr lang="en-US" sz="788" dirty="0" err="1">
                  <a:solidFill>
                    <a:schemeClr val="tx1">
                      <a:lumMod val="75000"/>
                      <a:lumOff val="25000"/>
                    </a:schemeClr>
                  </a:solidFill>
                  <a:latin typeface="Arial Narrow"/>
                </a:rPr>
                <a:t>MacFarling</a:t>
              </a:r>
              <a:r>
                <a:rPr lang="en-US" sz="788" dirty="0">
                  <a:solidFill>
                    <a:schemeClr val="tx1">
                      <a:lumMod val="75000"/>
                      <a:lumOff val="25000"/>
                    </a:schemeClr>
                  </a:solidFill>
                  <a:latin typeface="Arial Narrow"/>
                </a:rPr>
                <a:t> </a:t>
              </a:r>
              <a:r>
                <a:rPr lang="en-US" sz="788" dirty="0" err="1">
                  <a:solidFill>
                    <a:schemeClr val="tx1">
                      <a:lumMod val="75000"/>
                      <a:lumOff val="25000"/>
                    </a:schemeClr>
                  </a:solidFill>
                  <a:latin typeface="Arial Narrow"/>
                </a:rPr>
                <a:t>Meure</a:t>
              </a:r>
              <a:r>
                <a:rPr lang="en-US" sz="788" dirty="0">
                  <a:solidFill>
                    <a:schemeClr val="tx1">
                      <a:lumMod val="75000"/>
                      <a:lumOff val="25000"/>
                    </a:schemeClr>
                  </a:solidFill>
                  <a:latin typeface="Arial Narrow"/>
                </a:rPr>
                <a:t> </a:t>
              </a:r>
              <a:r>
                <a:rPr lang="en-US" sz="788" i="1" dirty="0">
                  <a:solidFill>
                    <a:schemeClr val="tx1">
                      <a:lumMod val="75000"/>
                      <a:lumOff val="25000"/>
                    </a:schemeClr>
                  </a:solidFill>
                  <a:latin typeface="Arial Narrow"/>
                </a:rPr>
                <a:t>et al</a:t>
              </a:r>
              <a:r>
                <a:rPr lang="en-US" sz="788" dirty="0">
                  <a:solidFill>
                    <a:schemeClr val="tx1">
                      <a:lumMod val="75000"/>
                      <a:lumOff val="25000"/>
                    </a:schemeClr>
                  </a:solidFill>
                  <a:latin typeface="Arial Narrow"/>
                </a:rPr>
                <a:t>., GRL, 2006</a:t>
              </a:r>
            </a:p>
            <a:p>
              <a:pPr>
                <a:defRPr/>
              </a:pPr>
              <a:r>
                <a:rPr lang="en-AU" sz="788" dirty="0" err="1">
                  <a:solidFill>
                    <a:schemeClr val="tx1">
                      <a:lumMod val="75000"/>
                      <a:lumOff val="25000"/>
                    </a:schemeClr>
                  </a:solidFill>
                  <a:latin typeface="Arial Narrow"/>
                </a:rPr>
                <a:t>Rubino</a:t>
              </a:r>
              <a:r>
                <a:rPr lang="en-AU" sz="788" dirty="0">
                  <a:solidFill>
                    <a:schemeClr val="tx1">
                      <a:lumMod val="75000"/>
                      <a:lumOff val="25000"/>
                    </a:schemeClr>
                  </a:solidFill>
                  <a:latin typeface="Arial Narrow"/>
                </a:rPr>
                <a:t> </a:t>
              </a:r>
              <a:r>
                <a:rPr lang="en-AU" sz="788" i="1" dirty="0">
                  <a:solidFill>
                    <a:schemeClr val="tx1">
                      <a:lumMod val="75000"/>
                      <a:lumOff val="25000"/>
                    </a:schemeClr>
                  </a:solidFill>
                  <a:latin typeface="Arial Narrow"/>
                </a:rPr>
                <a:t>et al</a:t>
              </a:r>
              <a:r>
                <a:rPr lang="en-AU" sz="788" dirty="0">
                  <a:solidFill>
                    <a:schemeClr val="tx1">
                      <a:lumMod val="75000"/>
                      <a:lumOff val="25000"/>
                    </a:schemeClr>
                  </a:solidFill>
                  <a:latin typeface="Arial Narrow"/>
                </a:rPr>
                <a:t>., ESSD, 2019</a:t>
              </a:r>
            </a:p>
            <a:p>
              <a:pPr>
                <a:defRPr/>
              </a:pPr>
              <a:endParaRPr lang="en-US" sz="788" dirty="0">
                <a:solidFill>
                  <a:schemeClr val="tx1">
                    <a:lumMod val="75000"/>
                    <a:lumOff val="25000"/>
                  </a:schemeClr>
                </a:solidFill>
                <a:latin typeface="Arial Narrow"/>
              </a:endParaRPr>
            </a:p>
            <a:p>
              <a:pPr>
                <a:defRPr/>
              </a:pPr>
              <a:r>
                <a:rPr lang="en-US" sz="788" dirty="0">
                  <a:solidFill>
                    <a:schemeClr val="tx1">
                      <a:lumMod val="75000"/>
                      <a:lumOff val="25000"/>
                    </a:schemeClr>
                  </a:solidFill>
                  <a:latin typeface="Arial Narrow"/>
                </a:rPr>
                <a:t>Updated to 2020</a:t>
              </a:r>
            </a:p>
          </p:txBody>
        </p:sp>
      </p:grpSp>
      <p:sp>
        <p:nvSpPr>
          <p:cNvPr id="8" name="TextBox 5">
            <a:extLst>
              <a:ext uri="{FF2B5EF4-FFF2-40B4-BE49-F238E27FC236}">
                <a16:creationId xmlns:a16="http://schemas.microsoft.com/office/drawing/2014/main" id="{7D5D8C3D-CA9F-8C4C-AC03-AB0FA5E83E7A}"/>
              </a:ext>
            </a:extLst>
          </p:cNvPr>
          <p:cNvSpPr txBox="1">
            <a:spLocks noChangeArrowheads="1"/>
          </p:cNvSpPr>
          <p:nvPr/>
        </p:nvSpPr>
        <p:spPr bwMode="auto">
          <a:xfrm>
            <a:off x="1343819" y="4820658"/>
            <a:ext cx="6576218"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900" i="1" dirty="0">
                <a:solidFill>
                  <a:schemeClr val="tx2">
                    <a:lumMod val="60000"/>
                    <a:lumOff val="40000"/>
                  </a:schemeClr>
                </a:solidFill>
              </a:rPr>
              <a:t>Sources : </a:t>
            </a:r>
            <a:r>
              <a:rPr lang="en-US" sz="900" i="1" dirty="0">
                <a:solidFill>
                  <a:srgbClr val="0000FF"/>
                </a:solidFill>
              </a:rPr>
              <a:t>Saunois et al. 2016; 2020, ESSD; IPCC 2013 5AR; </a:t>
            </a:r>
            <a:r>
              <a:rPr lang="en-US" sz="900" i="1" dirty="0" err="1">
                <a:solidFill>
                  <a:srgbClr val="0000FF"/>
                </a:solidFill>
              </a:rPr>
              <a:t>Etminan</a:t>
            </a:r>
            <a:r>
              <a:rPr lang="en-US" sz="900" i="1" dirty="0">
                <a:solidFill>
                  <a:srgbClr val="0000FF"/>
                </a:solidFill>
              </a:rPr>
              <a:t> et al. 2016</a:t>
            </a:r>
          </a:p>
        </p:txBody>
      </p:sp>
    </p:spTree>
    <p:extLst>
      <p:ext uri="{BB962C8B-B14F-4D97-AF65-F5344CB8AC3E}">
        <p14:creationId xmlns:p14="http://schemas.microsoft.com/office/powerpoint/2010/main" val="957944290"/>
      </p:ext>
    </p:extLst>
  </p:cSld>
  <p:clrMapOvr>
    <a:masterClrMapping/>
  </p:clrMapOvr>
</p:sld>
</file>

<file path=ppt/theme/theme1.xml><?xml version="1.0" encoding="utf-8"?>
<a:theme xmlns:a="http://schemas.openxmlformats.org/drawingml/2006/main" name="GCP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GCP slid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00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28383</TotalTime>
  <Words>4467</Words>
  <Application>Microsoft Office PowerPoint</Application>
  <PresentationFormat>Pokaz na ekranie (16:9)</PresentationFormat>
  <Paragraphs>478</Paragraphs>
  <Slides>41</Slides>
  <Notes>39</Notes>
  <HiddenSlides>0</HiddenSlides>
  <MMClips>0</MMClips>
  <ScaleCrop>false</ScaleCrop>
  <HeadingPairs>
    <vt:vector size="6" baseType="variant">
      <vt:variant>
        <vt:lpstr>Używane czcionki</vt:lpstr>
      </vt:variant>
      <vt:variant>
        <vt:i4>10</vt:i4>
      </vt:variant>
      <vt:variant>
        <vt:lpstr>Motyw</vt:lpstr>
      </vt:variant>
      <vt:variant>
        <vt:i4>2</vt:i4>
      </vt:variant>
      <vt:variant>
        <vt:lpstr>Tytuły slajdów</vt:lpstr>
      </vt:variant>
      <vt:variant>
        <vt:i4>41</vt:i4>
      </vt:variant>
    </vt:vector>
  </HeadingPairs>
  <TitlesOfParts>
    <vt:vector size="53" baseType="lpstr">
      <vt:lpstr>MS PGothic</vt:lpstr>
      <vt:lpstr>Arial</vt:lpstr>
      <vt:lpstr>Arial Narrow</vt:lpstr>
      <vt:lpstr>Calibri</vt:lpstr>
      <vt:lpstr>Calibri Light</vt:lpstr>
      <vt:lpstr>Open Sans</vt:lpstr>
      <vt:lpstr>Segoe UI</vt:lpstr>
      <vt:lpstr>Symbol</vt:lpstr>
      <vt:lpstr>Times New Roman</vt:lpstr>
      <vt:lpstr>Wingdings</vt:lpstr>
      <vt:lpstr>GCP slide</vt:lpstr>
      <vt:lpstr>1_GCP slide</vt:lpstr>
      <vt:lpstr>Global Methane Budget</vt:lpstr>
      <vt:lpstr>Acknowledgements</vt:lpstr>
      <vt:lpstr>Contributors: 91 people | 69 organisations |  15 countries</vt:lpstr>
      <vt:lpstr>Publications</vt:lpstr>
      <vt:lpstr>Data access</vt:lpstr>
      <vt:lpstr>Contacts</vt:lpstr>
      <vt:lpstr>Prezentacja programu PowerPoint</vt:lpstr>
      <vt:lpstr>Prezentacja programu PowerPoint</vt:lpstr>
      <vt:lpstr>The methane context</vt:lpstr>
      <vt:lpstr>An ensemble of tools and data to estimate the global methane budget</vt:lpstr>
      <vt:lpstr>CH4 Atmospheric Growth Rate 2000-2017</vt:lpstr>
      <vt:lpstr>Observed Concentrations Compared to IPCC Projections</vt:lpstr>
      <vt:lpstr>Anthropogenic Methane Emissions &amp; Socioeconomic Pathways (SSPs)</vt:lpstr>
      <vt:lpstr>Methane Concentrations &amp; Socioeconomic Pathways (SSPs)</vt:lpstr>
      <vt:lpstr>Prezentacja programu PowerPoint</vt:lpstr>
      <vt:lpstr>Global Methane Budget 2008-2017</vt:lpstr>
      <vt:lpstr>Global Methane Budget 2017</vt:lpstr>
      <vt:lpstr>Mapping of the largest methane source categories</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University of Manchester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Róisín Moriarty</dc:creator>
  <cp:lastModifiedBy>Maria Karwasz</cp:lastModifiedBy>
  <cp:revision>1028</cp:revision>
  <cp:lastPrinted>2015-12-01T11:44:48Z</cp:lastPrinted>
  <dcterms:created xsi:type="dcterms:W3CDTF">2013-11-11T22:16:06Z</dcterms:created>
  <dcterms:modified xsi:type="dcterms:W3CDTF">2024-03-16T07:37:47Z</dcterms:modified>
</cp:coreProperties>
</file>