
<file path=[Content_Types].xml><?xml version="1.0" encoding="utf-8"?>
<Types xmlns="http://schemas.openxmlformats.org/package/2006/content-types">
  <Override PartName="/_rels/.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_rels/presentation.xml.rels" ContentType="application/vnd.openxmlformats-package.relationships+xml"/>
  <Override PartName="/ppt/media/image1.jpeg" ContentType="image/jpeg"/>
  <Override PartName="/ppt/slides/_rels/slide1.xml.rels" ContentType="application/vnd.openxmlformats-package.relationships+xml"/>
  <Override PartName="/ppt/slides/slide1.xml" ContentType="application/vnd.openxmlformats-officedocument.presentationml.slide+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presentation.xml" ContentType="application/vnd.openxmlformats-officedocument.presentationml.presentation.main+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772400" cy="10058400"/>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 name="PlaceHolder 1"/>
          <p:cNvSpPr>
            <a:spLocks noGrp="1"/>
          </p:cNvSpPr>
          <p:nvPr>
            <p:ph type="sldImg"/>
          </p:nvPr>
        </p:nvSpPr>
        <p:spPr>
          <a:xfrm>
            <a:off x="533520" y="764280"/>
            <a:ext cx="6704640" cy="3771360"/>
          </a:xfrm>
          <a:prstGeom prst="rect">
            <a:avLst/>
          </a:prstGeom>
        </p:spPr>
        <p:txBody>
          <a:bodyPr lIns="0" rIns="0" tIns="0" bIns="0" anchor="ctr"/>
          <a:p>
            <a:pPr algn="ctr"/>
            <a:r>
              <a:rPr b="0" lang="en-US" sz="4400" spc="-1" strike="noStrike">
                <a:latin typeface="Arial"/>
              </a:rPr>
              <a:t>Click to move the slide</a:t>
            </a:r>
            <a:endParaRPr b="0" lang="en-US" sz="4400" spc="-1" strike="noStrike">
              <a:latin typeface="Arial"/>
            </a:endParaRPr>
          </a:p>
        </p:txBody>
      </p:sp>
      <p:sp>
        <p:nvSpPr>
          <p:cNvPr id="39" name="PlaceHolder 2"/>
          <p:cNvSpPr>
            <a:spLocks noGrp="1"/>
          </p:cNvSpPr>
          <p:nvPr>
            <p:ph type="body"/>
          </p:nvPr>
        </p:nvSpPr>
        <p:spPr>
          <a:xfrm>
            <a:off x="777240" y="4777560"/>
            <a:ext cx="6217560" cy="4525920"/>
          </a:xfrm>
          <a:prstGeom prst="rect">
            <a:avLst/>
          </a:prstGeom>
        </p:spPr>
        <p:txBody>
          <a:bodyPr lIns="0" rIns="0" tIns="0" bIns="0"/>
          <a:p>
            <a:r>
              <a:rPr b="0" lang="en-US" sz="2000" spc="-1" strike="noStrike">
                <a:latin typeface="Arial"/>
              </a:rPr>
              <a:t>Click to edit the notes format</a:t>
            </a:r>
            <a:endParaRPr b="0" lang="en-US" sz="2000" spc="-1" strike="noStrike">
              <a:latin typeface="Arial"/>
            </a:endParaRPr>
          </a:p>
        </p:txBody>
      </p:sp>
      <p:sp>
        <p:nvSpPr>
          <p:cNvPr id="40" name="PlaceHolder 3"/>
          <p:cNvSpPr>
            <a:spLocks noGrp="1"/>
          </p:cNvSpPr>
          <p:nvPr>
            <p:ph type="hdr"/>
          </p:nvPr>
        </p:nvSpPr>
        <p:spPr>
          <a:xfrm>
            <a:off x="0" y="0"/>
            <a:ext cx="3372840" cy="502560"/>
          </a:xfrm>
          <a:prstGeom prst="rect">
            <a:avLst/>
          </a:prstGeom>
        </p:spPr>
        <p:txBody>
          <a:bodyPr lIns="0" rIns="0" tIns="0" bIns="0"/>
          <a:p>
            <a:r>
              <a:rPr b="0" lang="en-US" sz="1400" spc="-1" strike="noStrike">
                <a:solidFill>
                  <a:srgbClr val="303d22"/>
                </a:solidFill>
                <a:latin typeface="Arial"/>
              </a:rPr>
              <a:t>&lt;header&gt;</a:t>
            </a:r>
            <a:endParaRPr b="0" lang="en-US" sz="1400" spc="-1" strike="noStrike">
              <a:solidFill>
                <a:srgbClr val="303d22"/>
              </a:solidFill>
              <a:latin typeface="Arial"/>
            </a:endParaRPr>
          </a:p>
        </p:txBody>
      </p:sp>
      <p:sp>
        <p:nvSpPr>
          <p:cNvPr id="41" name="PlaceHolder 4"/>
          <p:cNvSpPr>
            <a:spLocks noGrp="1"/>
          </p:cNvSpPr>
          <p:nvPr>
            <p:ph type="dt"/>
          </p:nvPr>
        </p:nvSpPr>
        <p:spPr>
          <a:xfrm>
            <a:off x="4399200" y="0"/>
            <a:ext cx="3372840" cy="502560"/>
          </a:xfrm>
          <a:prstGeom prst="rect">
            <a:avLst/>
          </a:prstGeom>
        </p:spPr>
        <p:txBody>
          <a:bodyPr lIns="0" rIns="0" tIns="0" bIns="0"/>
          <a:p>
            <a:pPr algn="r"/>
            <a:r>
              <a:rPr b="0" lang="en-US" sz="1400" spc="-1" strike="noStrike">
                <a:solidFill>
                  <a:srgbClr val="303d22"/>
                </a:solidFill>
                <a:latin typeface="Arial"/>
              </a:rPr>
              <a:t>&lt;date/time&gt;</a:t>
            </a:r>
            <a:endParaRPr b="0" lang="en-US" sz="1400" spc="-1" strike="noStrike">
              <a:solidFill>
                <a:srgbClr val="303d22"/>
              </a:solidFill>
              <a:latin typeface="Arial"/>
            </a:endParaRPr>
          </a:p>
        </p:txBody>
      </p:sp>
      <p:sp>
        <p:nvSpPr>
          <p:cNvPr id="42" name="PlaceHolder 5"/>
          <p:cNvSpPr>
            <a:spLocks noGrp="1"/>
          </p:cNvSpPr>
          <p:nvPr>
            <p:ph type="ftr"/>
          </p:nvPr>
        </p:nvSpPr>
        <p:spPr>
          <a:xfrm>
            <a:off x="0" y="9555480"/>
            <a:ext cx="3372840" cy="502560"/>
          </a:xfrm>
          <a:prstGeom prst="rect">
            <a:avLst/>
          </a:prstGeom>
        </p:spPr>
        <p:txBody>
          <a:bodyPr lIns="0" rIns="0" tIns="0" bIns="0" anchor="b"/>
          <a:p>
            <a:r>
              <a:rPr b="0" lang="en-US" sz="1400" spc="-1" strike="noStrike">
                <a:solidFill>
                  <a:srgbClr val="303d22"/>
                </a:solidFill>
                <a:latin typeface="Arial"/>
              </a:rPr>
              <a:t>&lt;footer&gt;</a:t>
            </a:r>
            <a:endParaRPr b="0" lang="en-US" sz="1400" spc="-1" strike="noStrike">
              <a:solidFill>
                <a:srgbClr val="303d22"/>
              </a:solidFill>
              <a:latin typeface="Arial"/>
            </a:endParaRPr>
          </a:p>
        </p:txBody>
      </p:sp>
      <p:sp>
        <p:nvSpPr>
          <p:cNvPr id="43" name="PlaceHolder 6"/>
          <p:cNvSpPr>
            <a:spLocks noGrp="1"/>
          </p:cNvSpPr>
          <p:nvPr>
            <p:ph type="sldNum"/>
          </p:nvPr>
        </p:nvSpPr>
        <p:spPr>
          <a:xfrm>
            <a:off x="4399200" y="9555480"/>
            <a:ext cx="3372840" cy="502560"/>
          </a:xfrm>
          <a:prstGeom prst="rect">
            <a:avLst/>
          </a:prstGeom>
        </p:spPr>
        <p:txBody>
          <a:bodyPr lIns="0" rIns="0" tIns="0" bIns="0" anchor="b"/>
          <a:p>
            <a:pPr algn="r"/>
            <a:fld id="{EE2316B6-0380-44CF-A071-E9757C0EB6E9}" type="slidenum">
              <a:rPr b="0" lang="en-US" sz="1400" spc="-1" strike="noStrike">
                <a:solidFill>
                  <a:srgbClr val="303d22"/>
                </a:solidFill>
                <a:latin typeface="Arial"/>
              </a:rPr>
              <a:t>&lt;number&gt;</a:t>
            </a:fld>
            <a:endParaRPr b="0" lang="en-US" sz="1400" spc="-1" strike="noStrike">
              <a:solidFill>
                <a:srgbClr val="303d22"/>
              </a:solidFill>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1587960" y="1005840"/>
            <a:ext cx="4596480" cy="3447360"/>
          </a:xfrm>
          <a:prstGeom prst="rect">
            <a:avLst/>
          </a:prstGeom>
        </p:spPr>
      </p:sp>
      <p:sp>
        <p:nvSpPr>
          <p:cNvPr id="48" name="PlaceHolder 2"/>
          <p:cNvSpPr>
            <a:spLocks noGrp="1"/>
          </p:cNvSpPr>
          <p:nvPr>
            <p:ph type="body"/>
          </p:nvPr>
        </p:nvSpPr>
        <p:spPr>
          <a:xfrm>
            <a:off x="1185120" y="4787640"/>
            <a:ext cx="5407560" cy="8216640"/>
          </a:xfrm>
          <a:prstGeom prst="rect">
            <a:avLst/>
          </a:prstGeom>
        </p:spPr>
        <p:txBody>
          <a:bodyPr lIns="0" rIns="0" tIns="0" bIns="0"/>
          <a:p>
            <a:r>
              <a:rPr b="0" lang="en-US" sz="2000" spc="-1" strike="noStrike">
                <a:latin typeface="Arial"/>
              </a:rPr>
              <a:t>Aerosols, phosphine, ammonia, and water derived from the 4.9–7.3 μm region. Aerosols in panel (a) are plotted in opacity/km at a reference wavelength of 5 μm, calculated following the scheme in Appendix C of Irwin et al. (2022). A logarithmic color bar is used to show structure within the aerosol cross‐section. For the gases in panels (b–d), the contours are also logarithmic to allow for the rapid decline of the abundance with altitude. PH3 and NH3 are provided in ppm, H2O is given in ppb. Vertical dotted lines show the latitudes of tropospheric eastward jets. </a:t>
            </a:r>
            <a:endParaRPr b="0" lang="en-US" sz="2000" spc="-1" strike="noStrike">
              <a:latin typeface="Arial"/>
            </a:endParaRPr>
          </a:p>
          <a:p>
            <a:r>
              <a:rPr b="0" lang="en-US" sz="2000" spc="-1" strike="noStrike">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endParaRPr b="0" lang="en-US" sz="2000" spc="-1" strike="noStrike">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0"/>
            <a:ext cx="144000" cy="6858000"/>
          </a:xfrm>
          <a:prstGeom prst="rect">
            <a:avLst/>
          </a:prstGeom>
          <a:solidFill>
            <a:srgbClr val="0054a6"/>
          </a:solidFill>
          <a:ln>
            <a:noFill/>
          </a:ln>
        </p:spPr>
        <p:style>
          <a:lnRef idx="0"/>
          <a:fillRef idx="0"/>
          <a:effectRef idx="0"/>
          <a:fontRef idx="minor"/>
        </p:style>
      </p:sp>
      <p:sp>
        <p:nvSpPr>
          <p:cNvPr id="1" name="CustomShape 2"/>
          <p:cNvSpPr/>
          <p:nvPr/>
        </p:nvSpPr>
        <p:spPr>
          <a:xfrm>
            <a:off x="0" y="0"/>
            <a:ext cx="144000" cy="1198440"/>
          </a:xfrm>
          <a:prstGeom prst="rect">
            <a:avLst/>
          </a:prstGeom>
          <a:solidFill>
            <a:srgbClr val="ffce34"/>
          </a:solidFill>
          <a:ln>
            <a:noFill/>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TextShape 1"/>
          <p:cNvSpPr txBox="1"/>
          <p:nvPr/>
        </p:nvSpPr>
        <p:spPr>
          <a:xfrm>
            <a:off x="1260000" y="152280"/>
            <a:ext cx="7200000" cy="451800"/>
          </a:xfrm>
          <a:prstGeom prst="rect">
            <a:avLst/>
          </a:prstGeom>
          <a:noFill/>
          <a:ln>
            <a:noFill/>
          </a:ln>
        </p:spPr>
        <p:txBody>
          <a:bodyPr lIns="90000" rIns="90000" tIns="46800" bIns="46800"/>
          <a:p>
            <a:r>
              <a:rPr b="0" lang="en-US" sz="1100" spc="-1" strike="noStrike">
                <a:solidFill>
                  <a:srgbClr val="000000"/>
                </a:solidFill>
                <a:latin typeface="Arial"/>
              </a:rPr>
              <a:t>Saturn's Atmosphere in Northern Summer Revealed by JWST/MIRI</a:t>
            </a:r>
            <a:endParaRPr b="0" lang="en-US" sz="1100" spc="-1" strike="noStrike">
              <a:solidFill>
                <a:srgbClr val="000000"/>
              </a:solidFill>
              <a:latin typeface="Arial"/>
            </a:endParaRPr>
          </a:p>
        </p:txBody>
      </p:sp>
      <p:sp>
        <p:nvSpPr>
          <p:cNvPr id="45" name="TextShape 2"/>
          <p:cNvSpPr txBox="1"/>
          <p:nvPr/>
        </p:nvSpPr>
        <p:spPr>
          <a:xfrm>
            <a:off x="360000" y="5940000"/>
            <a:ext cx="8640000" cy="451800"/>
          </a:xfrm>
          <a:prstGeom prst="rect">
            <a:avLst/>
          </a:prstGeom>
          <a:noFill/>
          <a:ln>
            <a:noFill/>
          </a:ln>
        </p:spPr>
        <p:txBody>
          <a:bodyPr lIns="90000" rIns="90000" tIns="45000" bIns="45000"/>
          <a:p>
            <a:r>
              <a:rPr b="1" lang="en-US" sz="800" spc="-1" strike="noStrike">
                <a:solidFill>
                  <a:srgbClr val="0054a6"/>
                </a:solidFill>
                <a:latin typeface="Arial"/>
              </a:rPr>
              <a:t>JGR Planets, Volume: 128, Issue: 9, First published: 12 September 2023, DOI: (10.1029/2023JE007924) </a:t>
            </a:r>
            <a:endParaRPr b="0" lang="en-US" sz="800" spc="-1" strike="noStrike">
              <a:solidFill>
                <a:srgbClr val="000000"/>
              </a:solidFill>
              <a:latin typeface="Arial"/>
            </a:endParaRPr>
          </a:p>
        </p:txBody>
      </p:sp>
      <p:pic>
        <p:nvPicPr>
          <p:cNvPr id="46" name="Main graphic" descr=""/>
          <p:cNvPicPr/>
          <p:nvPr/>
        </p:nvPicPr>
        <p:blipFill>
          <a:blip r:embed="rId1"/>
          <a:stretch/>
        </p:blipFill>
        <p:spPr>
          <a:xfrm>
            <a:off x="1867680" y="762120"/>
            <a:ext cx="5459400" cy="3809880"/>
          </a:xfrm>
          <a:prstGeom prst="rect">
            <a:avLst/>
          </a:prstGeom>
          <a:ln>
            <a:noFill/>
          </a:ln>
        </p:spPr>
      </p:pic>
    </p:spTree>
  </p:cSld>
  <p:transition>
    <p:wipe dir="r"/>
  </p:transition>
  <p:timing>
    <p:tnLst>
      <p:par>
        <p:cTn id="1" dur="indefinite" restart="never" nodeType="tmRoot">
          <p:childTnLst>
            <p:seq>
              <p:cTn id="2" dur="indefinite"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0</TotalTime>
  <Application>LibreOffice/6.0.7.3$Linux_X86_64 LibreOffice_project/dc89aa7a9eabfd848af146d5086077aeed2ae4a5</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en-US</dc:language>
  <cp:lastModifiedBy/>
  <cp:revision>0</cp:revision>
  <dc:subject/>
  <dc:title/>
</cp:coreProperties>
</file>