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.jpeg" ContentType="image/jpe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&lt;header&gt;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303d2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CC80EA5-A69A-4445-861E-E39777082779}" type="slidenum">
              <a:rPr b="0" lang="en-US" sz="1400" spc="-1" strike="noStrike">
                <a:solidFill>
                  <a:srgbClr val="303d2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303d22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ldImg"/>
          </p:nvPr>
        </p:nvSpPr>
        <p:spPr>
          <a:xfrm>
            <a:off x="1587960" y="1005840"/>
            <a:ext cx="4596480" cy="3447360"/>
          </a:xfrm>
          <a:prstGeom prst="rect">
            <a:avLst/>
          </a:prstGeom>
        </p:spPr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85120" y="4787640"/>
            <a:ext cx="5407560" cy="101998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Temperatures, windshear, and thermal winds as a function of latitude derived from Mid‐Infrared Instrument/Medium Resolution Spectrometer spectroscopy. The peaks of cloud‐tracked eastward winds are shown as vertical dashed lines for context. In panels (b, c), regions of negative windshear/westward winds are shown as blue with dotted contours; regions of positive windshear/eastward winds are shown as red with solid contours. Temperature contours are every 4 K; windshear and wind contours are logarithmic to show structure, but windshears are labeled at ± 0.1, ±0.5, and ±1.0 m/s/km; winds are labeled at 10, 50, 100, 150, and 200 m/s. Absolute values for derived thermal winds are subject to significant uncertainties related to the integration of the thermal wind equation (Fletcher et al., 2016), so should be used as a guideline to trends only. 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 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144000" cy="6858000"/>
          </a:xfrm>
          <a:prstGeom prst="rect">
            <a:avLst/>
          </a:prstGeom>
          <a:solidFill>
            <a:srgbClr val="0054a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44000" cy="1198440"/>
          </a:xfrm>
          <a:prstGeom prst="rect">
            <a:avLst/>
          </a:prstGeom>
          <a:solidFill>
            <a:srgbClr val="ffce3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260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/>
          <a:p>
            <a:r>
              <a:rPr b="0" lang="en-US" sz="1100" spc="-1" strike="noStrike">
                <a:solidFill>
                  <a:srgbClr val="000000"/>
                </a:solidFill>
                <a:latin typeface="Arial"/>
              </a:rPr>
              <a:t>Saturn's Atmosphere in Northern Summer Revealed by JWST/MIRI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360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800" spc="-1" strike="noStrike">
                <a:solidFill>
                  <a:srgbClr val="0054a6"/>
                </a:solidFill>
                <a:latin typeface="Arial"/>
              </a:rPr>
              <a:t>JGR Planets, Volume: 128, Issue: 9, First published: 12 September 2023, DOI: (10.1029/2023JE007924) </a:t>
            </a:r>
            <a:endParaRPr b="0" lang="en-US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Main graphic" descr=""/>
          <p:cNvPicPr/>
          <p:nvPr/>
        </p:nvPicPr>
        <p:blipFill>
          <a:blip r:embed="rId1"/>
          <a:stretch/>
        </p:blipFill>
        <p:spPr>
          <a:xfrm>
            <a:off x="3750120" y="762120"/>
            <a:ext cx="1694520" cy="380988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LibreOffice_project/dc89aa7a9eabfd848af146d5086077aeed2ae4a5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