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slides/_rels/slide1.xml.rels" ContentType="application/vnd.openxmlformats-package.relationships+xml"/>
  <Override PartName="/ppt/slides/slide1.xml" ContentType="application/vnd.openxmlformats-officedocument.presentationml.slid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sldImg"/>
          </p:nvPr>
        </p:nvSpPr>
        <p:spPr>
          <a:xfrm>
            <a:off x="533520" y="764280"/>
            <a:ext cx="6704640" cy="3771360"/>
          </a:xfrm>
          <a:prstGeom prst="rect">
            <a:avLst/>
          </a:prstGeom>
        </p:spPr>
        <p:txBody>
          <a:bodyPr lIns="0" rIns="0" tIns="0" bIns="0" anchor="ctr"/>
          <a:p>
            <a:pPr algn="ctr"/>
            <a:r>
              <a:rPr b="0" lang="en-US" sz="4400" spc="-1" strike="noStrike">
                <a:latin typeface="Arial"/>
              </a:rPr>
              <a:t>Click to move the slide</a:t>
            </a:r>
            <a:endParaRPr b="0" lang="en-US" sz="4400" spc="-1" strike="noStrike">
              <a:latin typeface="Arial"/>
            </a:endParaRPr>
          </a:p>
        </p:txBody>
      </p:sp>
      <p:sp>
        <p:nvSpPr>
          <p:cNvPr id="39" name="PlaceHolder 2"/>
          <p:cNvSpPr>
            <a:spLocks noGrp="1"/>
          </p:cNvSpPr>
          <p:nvPr>
            <p:ph type="body"/>
          </p:nvPr>
        </p:nvSpPr>
        <p:spPr>
          <a:xfrm>
            <a:off x="777240" y="4777560"/>
            <a:ext cx="6217560" cy="4525920"/>
          </a:xfrm>
          <a:prstGeom prst="rect">
            <a:avLst/>
          </a:prstGeom>
        </p:spPr>
        <p:txBody>
          <a:bodyPr lIns="0" rIns="0" tIns="0" bIns="0"/>
          <a:p>
            <a:r>
              <a:rPr b="0" lang="en-US" sz="2000" spc="-1" strike="noStrike">
                <a:latin typeface="Arial"/>
              </a:rPr>
              <a:t>Click to edit the notes format</a:t>
            </a:r>
            <a:endParaRPr b="0" lang="en-US" sz="2000" spc="-1" strike="noStrike">
              <a:latin typeface="Arial"/>
            </a:endParaRPr>
          </a:p>
        </p:txBody>
      </p:sp>
      <p:sp>
        <p:nvSpPr>
          <p:cNvPr id="40" name="PlaceHolder 3"/>
          <p:cNvSpPr>
            <a:spLocks noGrp="1"/>
          </p:cNvSpPr>
          <p:nvPr>
            <p:ph type="hdr"/>
          </p:nvPr>
        </p:nvSpPr>
        <p:spPr>
          <a:xfrm>
            <a:off x="0" y="0"/>
            <a:ext cx="3372840" cy="502560"/>
          </a:xfrm>
          <a:prstGeom prst="rect">
            <a:avLst/>
          </a:prstGeom>
        </p:spPr>
        <p:txBody>
          <a:bodyPr lIns="0" rIns="0" tIns="0" bIns="0"/>
          <a:p>
            <a:r>
              <a:rPr b="0" lang="en-US" sz="1400" spc="-1" strike="noStrike">
                <a:solidFill>
                  <a:srgbClr val="303d22"/>
                </a:solidFill>
                <a:latin typeface="Arial"/>
              </a:rPr>
              <a:t>&lt;header&gt;</a:t>
            </a:r>
            <a:endParaRPr b="0" lang="en-US" sz="1400" spc="-1" strike="noStrike">
              <a:solidFill>
                <a:srgbClr val="303d22"/>
              </a:solidFill>
              <a:latin typeface="Arial"/>
            </a:endParaRPr>
          </a:p>
        </p:txBody>
      </p:sp>
      <p:sp>
        <p:nvSpPr>
          <p:cNvPr id="41" name="PlaceHolder 4"/>
          <p:cNvSpPr>
            <a:spLocks noGrp="1"/>
          </p:cNvSpPr>
          <p:nvPr>
            <p:ph type="dt"/>
          </p:nvPr>
        </p:nvSpPr>
        <p:spPr>
          <a:xfrm>
            <a:off x="4399200" y="0"/>
            <a:ext cx="3372840" cy="502560"/>
          </a:xfrm>
          <a:prstGeom prst="rect">
            <a:avLst/>
          </a:prstGeom>
        </p:spPr>
        <p:txBody>
          <a:bodyPr lIns="0" rIns="0" tIns="0" bIns="0"/>
          <a:p>
            <a:pPr algn="r"/>
            <a:r>
              <a:rPr b="0" lang="en-US" sz="1400" spc="-1" strike="noStrike">
                <a:solidFill>
                  <a:srgbClr val="303d22"/>
                </a:solidFill>
                <a:latin typeface="Arial"/>
              </a:rPr>
              <a:t>&lt;date/time&gt;</a:t>
            </a:r>
            <a:endParaRPr b="0" lang="en-US" sz="1400" spc="-1" strike="noStrike">
              <a:solidFill>
                <a:srgbClr val="303d22"/>
              </a:solidFill>
              <a:latin typeface="Arial"/>
            </a:endParaRPr>
          </a:p>
        </p:txBody>
      </p:sp>
      <p:sp>
        <p:nvSpPr>
          <p:cNvPr id="42" name="PlaceHolder 5"/>
          <p:cNvSpPr>
            <a:spLocks noGrp="1"/>
          </p:cNvSpPr>
          <p:nvPr>
            <p:ph type="ftr"/>
          </p:nvPr>
        </p:nvSpPr>
        <p:spPr>
          <a:xfrm>
            <a:off x="0" y="9555480"/>
            <a:ext cx="3372840" cy="502560"/>
          </a:xfrm>
          <a:prstGeom prst="rect">
            <a:avLst/>
          </a:prstGeom>
        </p:spPr>
        <p:txBody>
          <a:bodyPr lIns="0" rIns="0" tIns="0" bIns="0" anchor="b"/>
          <a:p>
            <a:r>
              <a:rPr b="0" lang="en-US" sz="1400" spc="-1" strike="noStrike">
                <a:solidFill>
                  <a:srgbClr val="303d22"/>
                </a:solidFill>
                <a:latin typeface="Arial"/>
              </a:rPr>
              <a:t>&lt;footer&gt;</a:t>
            </a:r>
            <a:endParaRPr b="0" lang="en-US" sz="1400" spc="-1" strike="noStrike">
              <a:solidFill>
                <a:srgbClr val="303d22"/>
              </a:solidFill>
              <a:latin typeface="Arial"/>
            </a:endParaRPr>
          </a:p>
        </p:txBody>
      </p:sp>
      <p:sp>
        <p:nvSpPr>
          <p:cNvPr id="43" name="PlaceHolder 6"/>
          <p:cNvSpPr>
            <a:spLocks noGrp="1"/>
          </p:cNvSpPr>
          <p:nvPr>
            <p:ph type="sldNum"/>
          </p:nvPr>
        </p:nvSpPr>
        <p:spPr>
          <a:xfrm>
            <a:off x="4399200" y="9555480"/>
            <a:ext cx="3372840" cy="502560"/>
          </a:xfrm>
          <a:prstGeom prst="rect">
            <a:avLst/>
          </a:prstGeom>
        </p:spPr>
        <p:txBody>
          <a:bodyPr lIns="0" rIns="0" tIns="0" bIns="0" anchor="b"/>
          <a:p>
            <a:pPr algn="r"/>
            <a:fld id="{AC4AD8FB-1A3D-4219-BF98-28390DD1A84F}" type="slidenum">
              <a:rPr b="0" lang="en-US" sz="1400" spc="-1" strike="noStrike">
                <a:solidFill>
                  <a:srgbClr val="303d22"/>
                </a:solidFill>
                <a:latin typeface="Arial"/>
              </a:rPr>
              <a:t>&lt;number&gt;</a:t>
            </a:fld>
            <a:endParaRPr b="0" lang="en-US" sz="1400" spc="-1" strike="noStrike">
              <a:solidFill>
                <a:srgbClr val="303d22"/>
              </a:solidFill>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1587960" y="1005840"/>
            <a:ext cx="4596480" cy="3447360"/>
          </a:xfrm>
          <a:prstGeom prst="rect">
            <a:avLst/>
          </a:prstGeom>
        </p:spPr>
      </p:sp>
      <p:sp>
        <p:nvSpPr>
          <p:cNvPr id="48" name="PlaceHolder 2"/>
          <p:cNvSpPr>
            <a:spLocks noGrp="1"/>
          </p:cNvSpPr>
          <p:nvPr>
            <p:ph type="body"/>
          </p:nvPr>
        </p:nvSpPr>
        <p:spPr>
          <a:xfrm>
            <a:off x="1185120" y="4787640"/>
            <a:ext cx="5407560" cy="9633240"/>
          </a:xfrm>
          <a:prstGeom prst="rect">
            <a:avLst/>
          </a:prstGeom>
        </p:spPr>
        <p:txBody>
          <a:bodyPr lIns="0" rIns="0" tIns="0" bIns="0"/>
          <a:p>
            <a:r>
              <a:rPr b="0" lang="en-US" sz="2000" spc="-1" strike="noStrike">
                <a:latin typeface="Arial"/>
              </a:rPr>
              <a:t>The modeled ionospheric profiles of H2+ (red), H3+ (magenta), and O2+ (blue) are compared to the acquired JADE ion outflow data (same colors, but marked with lines and error bars) in the northern polar cap. Also shown for comparison are the Juno egress (green) radio occultation profiles (Buccino et al., 2022: Dustin Buccino, 2022; Buccino, 2016). The ionospheric variance is indicated by the disagreement in the total ion density of the model when compared to the total radio ‐ occultation electron density. Note that the JADE I ion densities have been reduced by a factor of 2.5 to match the plasma wave derived densities. The factor of 2.5 reduction represents a further uncertainty that is approximately the difference between the model and JADE‐I. </a:t>
            </a:r>
            <a:endParaRPr b="0" lang="en-US" sz="2000" spc="-1" strike="noStrike">
              <a:latin typeface="Arial"/>
            </a:endParaRPr>
          </a:p>
          <a:p>
            <a:r>
              <a:rPr b="0" lang="en-US" sz="2000" spc="-1" strike="noStrike">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endParaRPr b="0" lang="en-US"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44000" cy="6858000"/>
          </a:xfrm>
          <a:prstGeom prst="rect">
            <a:avLst/>
          </a:prstGeom>
          <a:solidFill>
            <a:srgbClr val="0054a6"/>
          </a:solidFill>
          <a:ln>
            <a:noFill/>
          </a:ln>
        </p:spPr>
        <p:style>
          <a:lnRef idx="0"/>
          <a:fillRef idx="0"/>
          <a:effectRef idx="0"/>
          <a:fontRef idx="minor"/>
        </p:style>
      </p:sp>
      <p:sp>
        <p:nvSpPr>
          <p:cNvPr id="1" name="CustomShape 2"/>
          <p:cNvSpPr/>
          <p:nvPr/>
        </p:nvSpPr>
        <p:spPr>
          <a:xfrm>
            <a:off x="0" y="0"/>
            <a:ext cx="144000" cy="1198440"/>
          </a:xfrm>
          <a:prstGeom prst="rect">
            <a:avLst/>
          </a:prstGeom>
          <a:solidFill>
            <a:srgbClr val="ffce34"/>
          </a:solidFill>
          <a:ln>
            <a:noFill/>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rIns="90000" tIns="46800" bIns="46800"/>
          <a:p>
            <a:r>
              <a:rPr b="0" lang="en-US" sz="1100" spc="-1" strike="noStrike">
                <a:solidFill>
                  <a:srgbClr val="000000"/>
                </a:solidFill>
                <a:latin typeface="Arial"/>
              </a:rPr>
              <a:t>Magnetospheric‐Ionospheric‐Atmospheric Implications From the Juno Flyby of Ganymede</a:t>
            </a:r>
            <a:endParaRPr b="0" lang="en-US" sz="1100" spc="-1" strike="noStrike">
              <a:solidFill>
                <a:srgbClr val="000000"/>
              </a:solidFill>
              <a:latin typeface="Arial"/>
            </a:endParaRPr>
          </a:p>
        </p:txBody>
      </p:sp>
      <p:sp>
        <p:nvSpPr>
          <p:cNvPr id="45" name="TextShape 2"/>
          <p:cNvSpPr txBox="1"/>
          <p:nvPr/>
        </p:nvSpPr>
        <p:spPr>
          <a:xfrm>
            <a:off x="360000" y="5940000"/>
            <a:ext cx="8640000" cy="451800"/>
          </a:xfrm>
          <a:prstGeom prst="rect">
            <a:avLst/>
          </a:prstGeom>
          <a:noFill/>
          <a:ln>
            <a:noFill/>
          </a:ln>
        </p:spPr>
        <p:txBody>
          <a:bodyPr lIns="90000" rIns="90000" tIns="45000" bIns="45000"/>
          <a:p>
            <a:r>
              <a:rPr b="1" lang="en-US" sz="800" spc="-1" strike="noStrike">
                <a:solidFill>
                  <a:srgbClr val="0054a6"/>
                </a:solidFill>
                <a:latin typeface="Arial"/>
              </a:rPr>
              <a:t>JGR Planets, Volume: 129, Issue: 4, First published: 08 April 2024, DOI: (10.1029/2023JE007859) </a:t>
            </a:r>
            <a:endParaRPr b="0" lang="en-US" sz="800" spc="-1" strike="noStrike">
              <a:solidFill>
                <a:srgbClr val="000000"/>
              </a:solidFill>
              <a:latin typeface="Arial"/>
            </a:endParaRPr>
          </a:p>
        </p:txBody>
      </p:sp>
      <p:pic>
        <p:nvPicPr>
          <p:cNvPr id="46" name="Main graphic" descr=""/>
          <p:cNvPicPr/>
          <p:nvPr/>
        </p:nvPicPr>
        <p:blipFill>
          <a:blip r:embed="rId1"/>
          <a:stretch/>
        </p:blipFill>
        <p:spPr>
          <a:xfrm>
            <a:off x="2247480" y="762120"/>
            <a:ext cx="4699800" cy="3809880"/>
          </a:xfrm>
          <a:prstGeom prst="rect">
            <a:avLst/>
          </a:prstGeom>
          <a:ln>
            <a:noFill/>
          </a:ln>
        </p:spPr>
      </p:pic>
    </p:spTree>
  </p:cSld>
  <p:transition>
    <p:wipe dir="r"/>
  </p:transition>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LibreOffice/6.0.7.3$Linux_X86_64 LibreOffice_project/dc89aa7a9eabfd848af146d5086077aeed2ae4a5</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cp:revision>0</cp:revision>
  <dc:subject/>
  <dc:title/>
</cp:coreProperties>
</file>