
<file path=[Content_Types].xml><?xml version="1.0" encoding="utf-8"?>
<Types xmlns="http://schemas.openxmlformats.org/package/2006/content-types">
  <Override PartName="/_rels/.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_rels/presentation.xml.rels" ContentType="application/vnd.openxmlformats-package.relationships+xml"/>
  <Override PartName="/ppt/media/image1.jpeg" ContentType="image/jpeg"/>
  <Override PartName="/ppt/slides/_rels/slide1.xml.rels" ContentType="application/vnd.openxmlformats-package.relationships+xml"/>
  <Override PartName="/ppt/slides/slide1.xml" ContentType="application/vnd.openxmlformats-officedocument.presentationml.slide+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1.xml.rels" ContentType="application/vnd.openxmlformats-package.relationships+xml"/>
  <Override PartName="/ppt/slideLayouts/_rels/slideLayout8.xml.rels" ContentType="application/vnd.openxmlformats-package.relationships+xml"/>
  <Override PartName="/ppt/slideLayouts/_rels/slideLayout2.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notesMasters/_rels/notesMaster1.xml.rels" ContentType="application/vnd.openxmlformats-package.relationships+xml"/>
  <Override PartName="/ppt/notesMasters/notesMaster1.xml" ContentType="application/vnd.openxmlformats-officedocument.presentationml.notesMaster+xml"/>
  <Override PartName="/ppt/presentation.xml" ContentType="application/vnd.openxmlformats-officedocument.presentationml.presentation.main+xml"/>
  <Override PartName="/docProps/app.xml" ContentType="application/vnd.openxmlformats-officedocument.extended-properties+xml"/>
  <Override PartName="/docProps/core.xml" ContentType="application/vnd.openxmlformats-package.core-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Lst>
  <p:sldSz cx="9144000" cy="6858000"/>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 name="PlaceHolder 1"/>
          <p:cNvSpPr>
            <a:spLocks noGrp="1"/>
          </p:cNvSpPr>
          <p:nvPr>
            <p:ph type="sldImg"/>
          </p:nvPr>
        </p:nvSpPr>
        <p:spPr>
          <a:xfrm>
            <a:off x="533520" y="764280"/>
            <a:ext cx="6704640" cy="3771360"/>
          </a:xfrm>
          <a:prstGeom prst="rect">
            <a:avLst/>
          </a:prstGeom>
        </p:spPr>
        <p:txBody>
          <a:bodyPr lIns="0" rIns="0" tIns="0" bIns="0" anchor="ctr"/>
          <a:p>
            <a:pPr algn="ctr"/>
            <a:r>
              <a:rPr b="0" lang="en-US" sz="4400" spc="-1" strike="noStrike">
                <a:latin typeface="Arial"/>
              </a:rPr>
              <a:t>Click to move the slide</a:t>
            </a:r>
            <a:endParaRPr b="0" lang="en-US" sz="4400" spc="-1" strike="noStrike">
              <a:latin typeface="Arial"/>
            </a:endParaRPr>
          </a:p>
        </p:txBody>
      </p:sp>
      <p:sp>
        <p:nvSpPr>
          <p:cNvPr id="39" name="PlaceHolder 2"/>
          <p:cNvSpPr>
            <a:spLocks noGrp="1"/>
          </p:cNvSpPr>
          <p:nvPr>
            <p:ph type="body"/>
          </p:nvPr>
        </p:nvSpPr>
        <p:spPr>
          <a:xfrm>
            <a:off x="777240" y="4777560"/>
            <a:ext cx="6217560" cy="4525920"/>
          </a:xfrm>
          <a:prstGeom prst="rect">
            <a:avLst/>
          </a:prstGeom>
        </p:spPr>
        <p:txBody>
          <a:bodyPr lIns="0" rIns="0" tIns="0" bIns="0"/>
          <a:p>
            <a:r>
              <a:rPr b="0" lang="en-US" sz="2000" spc="-1" strike="noStrike">
                <a:latin typeface="Arial"/>
              </a:rPr>
              <a:t>Click to edit the notes format</a:t>
            </a:r>
            <a:endParaRPr b="0" lang="en-US" sz="2000" spc="-1" strike="noStrike">
              <a:latin typeface="Arial"/>
            </a:endParaRPr>
          </a:p>
        </p:txBody>
      </p:sp>
      <p:sp>
        <p:nvSpPr>
          <p:cNvPr id="40" name="PlaceHolder 3"/>
          <p:cNvSpPr>
            <a:spLocks noGrp="1"/>
          </p:cNvSpPr>
          <p:nvPr>
            <p:ph type="hdr"/>
          </p:nvPr>
        </p:nvSpPr>
        <p:spPr>
          <a:xfrm>
            <a:off x="0" y="0"/>
            <a:ext cx="3372840" cy="502560"/>
          </a:xfrm>
          <a:prstGeom prst="rect">
            <a:avLst/>
          </a:prstGeom>
        </p:spPr>
        <p:txBody>
          <a:bodyPr lIns="0" rIns="0" tIns="0" bIns="0"/>
          <a:p>
            <a:r>
              <a:rPr b="0" lang="en-US" sz="1400" spc="-1" strike="noStrike">
                <a:solidFill>
                  <a:srgbClr val="303d22"/>
                </a:solidFill>
                <a:latin typeface="Arial"/>
              </a:rPr>
              <a:t>&lt;header&gt;</a:t>
            </a:r>
            <a:endParaRPr b="0" lang="en-US" sz="1400" spc="-1" strike="noStrike">
              <a:solidFill>
                <a:srgbClr val="303d22"/>
              </a:solidFill>
              <a:latin typeface="Arial"/>
            </a:endParaRPr>
          </a:p>
        </p:txBody>
      </p:sp>
      <p:sp>
        <p:nvSpPr>
          <p:cNvPr id="41" name="PlaceHolder 4"/>
          <p:cNvSpPr>
            <a:spLocks noGrp="1"/>
          </p:cNvSpPr>
          <p:nvPr>
            <p:ph type="dt"/>
          </p:nvPr>
        </p:nvSpPr>
        <p:spPr>
          <a:xfrm>
            <a:off x="4399200" y="0"/>
            <a:ext cx="3372840" cy="502560"/>
          </a:xfrm>
          <a:prstGeom prst="rect">
            <a:avLst/>
          </a:prstGeom>
        </p:spPr>
        <p:txBody>
          <a:bodyPr lIns="0" rIns="0" tIns="0" bIns="0"/>
          <a:p>
            <a:pPr algn="r"/>
            <a:r>
              <a:rPr b="0" lang="en-US" sz="1400" spc="-1" strike="noStrike">
                <a:solidFill>
                  <a:srgbClr val="303d22"/>
                </a:solidFill>
                <a:latin typeface="Arial"/>
              </a:rPr>
              <a:t>&lt;date/time&gt;</a:t>
            </a:r>
            <a:endParaRPr b="0" lang="en-US" sz="1400" spc="-1" strike="noStrike">
              <a:solidFill>
                <a:srgbClr val="303d22"/>
              </a:solidFill>
              <a:latin typeface="Arial"/>
            </a:endParaRPr>
          </a:p>
        </p:txBody>
      </p:sp>
      <p:sp>
        <p:nvSpPr>
          <p:cNvPr id="42" name="PlaceHolder 5"/>
          <p:cNvSpPr>
            <a:spLocks noGrp="1"/>
          </p:cNvSpPr>
          <p:nvPr>
            <p:ph type="ftr"/>
          </p:nvPr>
        </p:nvSpPr>
        <p:spPr>
          <a:xfrm>
            <a:off x="0" y="9555480"/>
            <a:ext cx="3372840" cy="502560"/>
          </a:xfrm>
          <a:prstGeom prst="rect">
            <a:avLst/>
          </a:prstGeom>
        </p:spPr>
        <p:txBody>
          <a:bodyPr lIns="0" rIns="0" tIns="0" bIns="0" anchor="b"/>
          <a:p>
            <a:r>
              <a:rPr b="0" lang="en-US" sz="1400" spc="-1" strike="noStrike">
                <a:solidFill>
                  <a:srgbClr val="303d22"/>
                </a:solidFill>
                <a:latin typeface="Arial"/>
              </a:rPr>
              <a:t>&lt;footer&gt;</a:t>
            </a:r>
            <a:endParaRPr b="0" lang="en-US" sz="1400" spc="-1" strike="noStrike">
              <a:solidFill>
                <a:srgbClr val="303d22"/>
              </a:solidFill>
              <a:latin typeface="Arial"/>
            </a:endParaRPr>
          </a:p>
        </p:txBody>
      </p:sp>
      <p:sp>
        <p:nvSpPr>
          <p:cNvPr id="43" name="PlaceHolder 6"/>
          <p:cNvSpPr>
            <a:spLocks noGrp="1"/>
          </p:cNvSpPr>
          <p:nvPr>
            <p:ph type="sldNum"/>
          </p:nvPr>
        </p:nvSpPr>
        <p:spPr>
          <a:xfrm>
            <a:off x="4399200" y="9555480"/>
            <a:ext cx="3372840" cy="502560"/>
          </a:xfrm>
          <a:prstGeom prst="rect">
            <a:avLst/>
          </a:prstGeom>
        </p:spPr>
        <p:txBody>
          <a:bodyPr lIns="0" rIns="0" tIns="0" bIns="0" anchor="b"/>
          <a:p>
            <a:pPr algn="r"/>
            <a:fld id="{88833F8D-7759-4889-8E1B-63B940F66FEC}" type="slidenum">
              <a:rPr b="0" lang="en-US" sz="1400" spc="-1" strike="noStrike">
                <a:solidFill>
                  <a:srgbClr val="303d22"/>
                </a:solidFill>
                <a:latin typeface="Arial"/>
              </a:rPr>
              <a:t>&lt;number&gt;</a:t>
            </a:fld>
            <a:endParaRPr b="0" lang="en-US" sz="1400" spc="-1" strike="noStrike">
              <a:solidFill>
                <a:srgbClr val="303d22"/>
              </a:solidFill>
              <a:latin typeface="Arial"/>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PlaceHolder 1"/>
          <p:cNvSpPr>
            <a:spLocks noGrp="1"/>
          </p:cNvSpPr>
          <p:nvPr>
            <p:ph type="sldImg"/>
          </p:nvPr>
        </p:nvSpPr>
        <p:spPr>
          <a:xfrm>
            <a:off x="1587960" y="1005840"/>
            <a:ext cx="4596480" cy="3447360"/>
          </a:xfrm>
          <a:prstGeom prst="rect">
            <a:avLst/>
          </a:prstGeom>
        </p:spPr>
      </p:sp>
      <p:sp>
        <p:nvSpPr>
          <p:cNvPr id="48" name="PlaceHolder 2"/>
          <p:cNvSpPr>
            <a:spLocks noGrp="1"/>
          </p:cNvSpPr>
          <p:nvPr>
            <p:ph type="body"/>
          </p:nvPr>
        </p:nvSpPr>
        <p:spPr>
          <a:xfrm>
            <a:off x="1185120" y="4787640"/>
            <a:ext cx="5407560" cy="9633240"/>
          </a:xfrm>
          <a:prstGeom prst="rect">
            <a:avLst/>
          </a:prstGeom>
        </p:spPr>
        <p:txBody>
          <a:bodyPr lIns="0" rIns="0" tIns="0" bIns="0"/>
          <a:p>
            <a:r>
              <a:rPr b="0" lang="en-US" sz="2000" spc="-1" strike="noStrike">
                <a:latin typeface="Arial"/>
              </a:rPr>
              <a:t>Artist rendering of the flyby from a magnetospheric interaction point of view. Note; 1) the position in solar local time of Ganymede in its orbit about Jupiter is 22 hr. 2) The angular offset of the plasma disk with respect to the orbital plane is ∼10° and Ganymede's relative position in the plasma disk during the flyby is approximately 1.8° south of the center at the time of encounter. The figure illustrates the plasma and magnetic field directions near Ganymede relative to the Juno spacecraft trajectory. The yellow arrow of Juno's motion has a component in the plasma flow direction (which is all we illustrate here). But note by examining the 3D trajectory in Figure 2, Juno is also moving toward Jupiter during the encounter. </a:t>
            </a:r>
            <a:endParaRPr b="0" lang="en-US" sz="2000" spc="-1" strike="noStrike">
              <a:latin typeface="Arial"/>
            </a:endParaRPr>
          </a:p>
          <a:p>
            <a:r>
              <a:rPr b="0" lang="en-US" sz="2000" spc="-1" strike="noStrike">
                <a:latin typeface="Arial"/>
              </a:rPr>
              <a:t>IF THIS IMAGE HAS BEEN PROVIDED BY OR IS OWNED BY A THIRD PARTY, AS INDICATED IN THE CAPTION LINE, THEN FURTHER PERMISSION MAY BE NEEDED BEFORE ANY FURTHER USE. PLEASE CONTACT WILEY'S PERMISSIONS DEPARTMENT ON PERMISSIONS@WILEY.COM OR USE THE RIGHTSLINK SERVICE BY CLICKING ON THE 'REQUEST PERMISSIONS' LINK ACCOMPANYING THIS ARTICLE. WILEY OR AUTHOR OWNED IMAGES MAY BE USED FOR NON-COMMERCIAL PURPOSES, SUBJECT TO PROPER CITATION OF THE ARTICLE, AUTHOR, AND PUBLISHER. </a:t>
            </a:r>
            <a:endParaRPr b="0" lang="en-US" sz="2000" spc="-1" strike="noStrike">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rIns="0" tIns="0" bIns="0">
            <a:normAutofit/>
          </a:bodyPr>
          <a:p>
            <a:endParaRPr b="0" lang="en-US" sz="3200" spc="-1" strike="noStrike">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rIns="0" tIns="0" bIns="0">
            <a:normAutofit/>
          </a:bodyPr>
          <a:p>
            <a:endParaRPr b="0" lang="en-US" sz="3200" spc="-1" strike="noStrike">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rIns="0" tIns="0" bIns="0">
            <a:normAutofit/>
          </a:bodyPr>
          <a:p>
            <a:endParaRPr b="0" lang="en-US" sz="3200" spc="-1" strike="noStrike">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rIns="0" tIns="0" bIns="0">
            <a:normAutofit/>
          </a:bodyPr>
          <a:p>
            <a:endParaRPr b="0" lang="en-US" sz="3200" spc="-1" strike="noStrike">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rIns="0" tIns="0" bIns="0">
            <a:normAutofit/>
          </a:bodyPr>
          <a:p>
            <a:endParaRPr b="0" lang="en-US" sz="3200" spc="-1" strike="noStrike">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rIns="0" tIns="0" bIns="0">
            <a:normAutofit/>
          </a:bodyPr>
          <a:p>
            <a:endParaRPr b="0" lang="en-US" sz="3200" spc="-1" strike="noStrike">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rIns="0" tIns="0" bIns="0" anchor="ctr"/>
          <a:p>
            <a:pPr algn="ctr"/>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rIns="0" tIns="0" bIns="0" anchor="ct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0" y="0"/>
            <a:ext cx="144000" cy="6858000"/>
          </a:xfrm>
          <a:prstGeom prst="rect">
            <a:avLst/>
          </a:prstGeom>
          <a:solidFill>
            <a:srgbClr val="0054a6"/>
          </a:solidFill>
          <a:ln>
            <a:noFill/>
          </a:ln>
        </p:spPr>
        <p:style>
          <a:lnRef idx="0"/>
          <a:fillRef idx="0"/>
          <a:effectRef idx="0"/>
          <a:fontRef idx="minor"/>
        </p:style>
      </p:sp>
      <p:sp>
        <p:nvSpPr>
          <p:cNvPr id="1" name="CustomShape 2"/>
          <p:cNvSpPr/>
          <p:nvPr/>
        </p:nvSpPr>
        <p:spPr>
          <a:xfrm>
            <a:off x="0" y="0"/>
            <a:ext cx="144000" cy="1198440"/>
          </a:xfrm>
          <a:prstGeom prst="rect">
            <a:avLst/>
          </a:prstGeom>
          <a:solidFill>
            <a:srgbClr val="ffce34"/>
          </a:solidFill>
          <a:ln>
            <a:noFill/>
          </a:ln>
        </p:spPr>
        <p:style>
          <a:lnRef idx="0"/>
          <a:fillRef idx="0"/>
          <a:effectRef idx="0"/>
          <a:fontRef idx="minor"/>
        </p:style>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 name="TextShape 1"/>
          <p:cNvSpPr txBox="1"/>
          <p:nvPr/>
        </p:nvSpPr>
        <p:spPr>
          <a:xfrm>
            <a:off x="1260000" y="152280"/>
            <a:ext cx="7200000" cy="451800"/>
          </a:xfrm>
          <a:prstGeom prst="rect">
            <a:avLst/>
          </a:prstGeom>
          <a:noFill/>
          <a:ln>
            <a:noFill/>
          </a:ln>
        </p:spPr>
        <p:txBody>
          <a:bodyPr lIns="90000" rIns="90000" tIns="46800" bIns="46800"/>
          <a:p>
            <a:r>
              <a:rPr b="0" lang="en-US" sz="1100" spc="-1" strike="noStrike">
                <a:solidFill>
                  <a:srgbClr val="000000"/>
                </a:solidFill>
                <a:latin typeface="Arial"/>
              </a:rPr>
              <a:t>Magnetospheric‐Ionospheric‐Atmospheric Implications From the Juno Flyby of Ganymede</a:t>
            </a:r>
            <a:endParaRPr b="0" lang="en-US" sz="1100" spc="-1" strike="noStrike">
              <a:solidFill>
                <a:srgbClr val="000000"/>
              </a:solidFill>
              <a:latin typeface="Arial"/>
            </a:endParaRPr>
          </a:p>
        </p:txBody>
      </p:sp>
      <p:sp>
        <p:nvSpPr>
          <p:cNvPr id="45" name="TextShape 2"/>
          <p:cNvSpPr txBox="1"/>
          <p:nvPr/>
        </p:nvSpPr>
        <p:spPr>
          <a:xfrm>
            <a:off x="360000" y="5940000"/>
            <a:ext cx="8640000" cy="451800"/>
          </a:xfrm>
          <a:prstGeom prst="rect">
            <a:avLst/>
          </a:prstGeom>
          <a:noFill/>
          <a:ln>
            <a:noFill/>
          </a:ln>
        </p:spPr>
        <p:txBody>
          <a:bodyPr lIns="90000" rIns="90000" tIns="45000" bIns="45000"/>
          <a:p>
            <a:r>
              <a:rPr b="1" lang="en-US" sz="800" spc="-1" strike="noStrike">
                <a:solidFill>
                  <a:srgbClr val="0054a6"/>
                </a:solidFill>
                <a:latin typeface="Arial"/>
              </a:rPr>
              <a:t>JGR Planets, Volume: 129, Issue: 4, First published: 08 April 2024, DOI: (10.1029/2023JE007859) </a:t>
            </a:r>
            <a:endParaRPr b="0" lang="en-US" sz="800" spc="-1" strike="noStrike">
              <a:solidFill>
                <a:srgbClr val="000000"/>
              </a:solidFill>
              <a:latin typeface="Arial"/>
            </a:endParaRPr>
          </a:p>
        </p:txBody>
      </p:sp>
      <p:pic>
        <p:nvPicPr>
          <p:cNvPr id="46" name="Main graphic" descr=""/>
          <p:cNvPicPr/>
          <p:nvPr/>
        </p:nvPicPr>
        <p:blipFill>
          <a:blip r:embed="rId1"/>
          <a:stretch/>
        </p:blipFill>
        <p:spPr>
          <a:xfrm>
            <a:off x="2696040" y="762120"/>
            <a:ext cx="3802680" cy="3809880"/>
          </a:xfrm>
          <a:prstGeom prst="rect">
            <a:avLst/>
          </a:prstGeom>
          <a:ln>
            <a:noFill/>
          </a:ln>
        </p:spPr>
      </p:pic>
    </p:spTree>
  </p:cSld>
  <p:transition>
    <p:wipe dir="r"/>
  </p:transition>
  <p:timing>
    <p:tnLst>
      <p:par>
        <p:cTn id="1" dur="indefinite" restart="never" nodeType="tmRoot">
          <p:childTnLst>
            <p:seq>
              <p:cTn id="2" dur="indefinite"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LibreOffice/6.0.7.3$Linux_X86_64 LibreOffice_project/dc89aa7a9eabfd848af146d5086077aeed2ae4a5</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en-US</dc:language>
  <cp:lastModifiedBy/>
  <cp:revision>0</cp:revision>
  <dc:subject/>
  <dc:title/>
</cp:coreProperties>
</file>