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597" r:id="rId2"/>
    <p:sldId id="293" r:id="rId3"/>
    <p:sldId id="276" r:id="rId4"/>
    <p:sldId id="599" r:id="rId5"/>
    <p:sldId id="605" r:id="rId6"/>
    <p:sldId id="417" r:id="rId7"/>
    <p:sldId id="376" r:id="rId8"/>
    <p:sldId id="377" r:id="rId9"/>
    <p:sldId id="407" r:id="rId10"/>
    <p:sldId id="390" r:id="rId11"/>
    <p:sldId id="391" r:id="rId12"/>
    <p:sldId id="600" r:id="rId13"/>
    <p:sldId id="392" r:id="rId14"/>
    <p:sldId id="395" r:id="rId15"/>
    <p:sldId id="396" r:id="rId16"/>
    <p:sldId id="393" r:id="rId17"/>
    <p:sldId id="394" r:id="rId18"/>
    <p:sldId id="438" r:id="rId19"/>
    <p:sldId id="444" r:id="rId20"/>
    <p:sldId id="432" r:id="rId21"/>
    <p:sldId id="455" r:id="rId22"/>
    <p:sldId id="436" r:id="rId23"/>
    <p:sldId id="601" r:id="rId24"/>
    <p:sldId id="632" r:id="rId25"/>
    <p:sldId id="593" r:id="rId26"/>
    <p:sldId id="596" r:id="rId27"/>
    <p:sldId id="341" r:id="rId28"/>
    <p:sldId id="606" r:id="rId29"/>
    <p:sldId id="608" r:id="rId30"/>
    <p:sldId id="607" r:id="rId31"/>
    <p:sldId id="419" r:id="rId32"/>
    <p:sldId id="421" r:id="rId33"/>
    <p:sldId id="634" r:id="rId34"/>
    <p:sldId id="598" r:id="rId35"/>
    <p:sldId id="633" r:id="rId36"/>
    <p:sldId id="604" r:id="rId37"/>
    <p:sldId id="452" r:id="rId38"/>
    <p:sldId id="292" r:id="rId39"/>
    <p:sldId id="439" r:id="rId40"/>
    <p:sldId id="440" r:id="rId41"/>
    <p:sldId id="375" r:id="rId42"/>
    <p:sldId id="447" r:id="rId43"/>
    <p:sldId id="448" r:id="rId44"/>
    <p:sldId id="453" r:id="rId45"/>
    <p:sldId id="446" r:id="rId46"/>
    <p:sldId id="449" r:id="rId47"/>
    <p:sldId id="454" r:id="rId48"/>
    <p:sldId id="445" r:id="rId49"/>
    <p:sldId id="603" r:id="rId50"/>
    <p:sldId id="459" r:id="rId51"/>
    <p:sldId id="602" r:id="rId52"/>
    <p:sldId id="609" r:id="rId53"/>
    <p:sldId id="610" r:id="rId54"/>
    <p:sldId id="357" r:id="rId55"/>
  </p:sldIdLst>
  <p:sldSz cx="9144000" cy="6858000" type="screen4x3"/>
  <p:notesSz cx="6858000" cy="9144000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FFFF"/>
    <a:srgbClr val="FFFF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2" autoAdjust="0"/>
    <p:restoredTop sz="93945" autoAdjust="0"/>
  </p:normalViewPr>
  <p:slideViewPr>
    <p:cSldViewPr>
      <p:cViewPr varScale="1">
        <p:scale>
          <a:sx n="62" d="100"/>
          <a:sy n="62" d="100"/>
        </p:scale>
        <p:origin x="130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0645E079-523B-8CAF-86B8-B7E7093F9B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F39B1CE5-7F74-6C78-679F-E066F0A9278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2555B32F-011E-84B4-6D48-33C968BB6F9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DC43DA07-BC99-4CFC-A24B-90362A06701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 noProof="0"/>
              <a:t>Kliknij, aby edytować style wzorca tekstu</a:t>
            </a:r>
          </a:p>
          <a:p>
            <a:pPr lvl="1"/>
            <a:r>
              <a:rPr lang="en-AU" altLang="it-IT" noProof="0"/>
              <a:t>Drugi poziom</a:t>
            </a:r>
          </a:p>
          <a:p>
            <a:pPr lvl="2"/>
            <a:r>
              <a:rPr lang="en-AU" altLang="it-IT" noProof="0"/>
              <a:t>Trzeci poziom</a:t>
            </a:r>
          </a:p>
          <a:p>
            <a:pPr lvl="3"/>
            <a:r>
              <a:rPr lang="en-AU" altLang="it-IT" noProof="0"/>
              <a:t>Czwarty poziom</a:t>
            </a:r>
          </a:p>
          <a:p>
            <a:pPr lvl="4"/>
            <a:r>
              <a:rPr lang="en-AU" altLang="it-IT" noProof="0"/>
              <a:t>Piąty poziom</a:t>
            </a: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2A89E61D-BAB6-7687-421A-E809B548B51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id="{58DAD165-6FC6-1775-06E3-343CEF350E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4098F9F-8D1A-4CFD-A713-55FCC55F025D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pl-P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A841A0-079E-561A-7F76-4A8D2354E9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464A10-8FC9-D364-64C7-9ED9434BA8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EE5C13-0C4E-24A6-0278-141F1185B1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7A93F-AB3D-41B1-A973-DEB078E196C1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341617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l-P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6FBD4F-BA58-DBBA-EF11-26DE2FB6C3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EF1036-A55F-0C0C-2926-B228B3378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92EF30-2304-2B5E-E01F-76BFC9F783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38F87-342F-4E17-AB07-D96E9639BB0B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929073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l-P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20CFB7-86F7-C00B-0B44-AA0725CA5A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120B47-E6B9-65F7-1D9A-2BC41E4A8E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4A3046-3AAE-E3DC-2E26-FF12C8A2CE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E381B-73D7-4CC2-8507-7061AD05D415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603759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l-P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973B82-8415-5932-3857-5C34CE387B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AFC701-FE17-C816-24EE-71D9698647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519EA5-26F2-7D56-60EE-6FBCAF255E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83C62-99DB-4AF9-A96B-04E6BBF9F24D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3487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A770B6-85DE-AF95-C60A-B3DBE65BF0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21F1D5-D037-0CE0-4996-B103830E2B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64C3BD-DD8E-392C-B7F1-BD6FCC3DF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1AB03-22C6-4EA5-9469-DB1DAA2F0E8A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510944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l-PL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l-P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0EA9C7-A9A9-0810-AC2C-1767F44512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407F4E-FF88-40DE-66BB-16F2658F13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F280DE-EC54-094B-CE8E-3A168A94E2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EFD38-F0B9-4C6D-B306-8DF9D5A1CF02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938648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l-PL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l-PL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6DC1062-BC05-67F5-A1CF-79166894A7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E2FBAFC-E1E8-4D56-F397-B52226CCF0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FCDE24E-50F0-4371-4A71-AE01E5748C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A8BDF-8DF3-4F0D-9B76-E61BC88D5B18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064640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838AA08-3B9F-1643-F699-B4F906011F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6DCE0E7-6E14-2F77-47E5-4FB3E702E2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57EE2D9-6EBC-CE8D-014D-4D6AB7B582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DF9A0-DFE9-4465-91F8-F719CCDCBE85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30857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5F8D028-FA55-F8AC-F30C-511C420049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3A7610-DF5B-FA47-AD3A-FDD3CB3F16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A6D4447-FA7F-B793-5B22-7EC4172D1B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1B87A-70BC-40A3-AB55-9BECDF36B068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422493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l-PL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05C59B-C780-924E-AF2D-1D53C36EC7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17C808-30A4-338B-B7E6-4A87E2A583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7EEDFD-F2D0-821E-54FA-2C85E1C45A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0388E-B389-4164-B855-295723C5CF9B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4139131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6CE1C8-546B-7C9D-3040-22079200D1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13FCCB-AD13-0CBE-1DD0-43506A8C15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2683F7-5F57-F5D5-A14C-58C28E7242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98525-B819-46A5-A681-96742BAF5124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046139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0FE587A-AF58-DFC5-AA51-C12C5AFF98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 wzorca tytułu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16BEA76-6CE2-02A5-71DF-0E52877D7E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style wzorca tekstu</a:t>
            </a:r>
          </a:p>
          <a:p>
            <a:pPr lvl="1"/>
            <a:r>
              <a:rPr lang="en-AU" altLang="it-IT"/>
              <a:t>Drugi poziom</a:t>
            </a:r>
          </a:p>
          <a:p>
            <a:pPr lvl="2"/>
            <a:r>
              <a:rPr lang="en-AU" altLang="it-IT"/>
              <a:t>Trzeci poziom</a:t>
            </a:r>
          </a:p>
          <a:p>
            <a:pPr lvl="3"/>
            <a:r>
              <a:rPr lang="en-AU" altLang="it-IT"/>
              <a:t>Czwarty poziom</a:t>
            </a:r>
          </a:p>
          <a:p>
            <a:pPr lvl="4"/>
            <a:r>
              <a:rPr lang="en-AU" altLang="it-IT"/>
              <a:t>Piąty poziom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F81EC3D-2AB4-8E5B-1585-2D92B2CAED9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4EE6FED-9071-FA92-D07E-B78A8554DCB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6E3C178-8A47-FD04-21AF-A1786E14E7E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44DB3DA-C834-4D2A-AF7B-0E365BF32ECB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hyperlink" Target="https://earth.nullschool.net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physics-and-astronomy/condensation" TargetMode="External"/><Relationship Id="rId2" Type="http://schemas.openxmlformats.org/officeDocument/2006/relationships/hyperlink" Target="https://www.sciencedirect.com/topics/engineering/dew-poin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hyperlink" Target="https://dydaktyka.fizyka.umk.pl/zabawki1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bergfex.pl%2Ftirol%2F" TargetMode="External"/><Relationship Id="rId2" Type="http://schemas.openxmlformats.org/officeDocument/2006/relationships/hyperlink" Target="https://www.bergfex.pl/tirol/wetter/sat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zpe.gov.pl/a/przeczytaj/D1Bi0HoN2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nzaracconta.it/2022/08/18/vento-di-maestrale/" TargetMode="External"/><Relationship Id="rId7" Type="http://schemas.openxmlformats.org/officeDocument/2006/relationships/image" Target="../media/image74.jpg"/><Relationship Id="rId2" Type="http://schemas.openxmlformats.org/officeDocument/2006/relationships/hyperlink" Target="https://pl.wikipedia.org/wiki/Mistra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hyperlink" Target="https://www.comune.oristano.it/it/novita/news/Allerta-meteo-per-forte-vento-di-maestrale-00001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nzaracconta.it/2022/08/18/vento-di-maestrale/" TargetMode="External"/><Relationship Id="rId7" Type="http://schemas.openxmlformats.org/officeDocument/2006/relationships/image" Target="../media/image76.png"/><Relationship Id="rId2" Type="http://schemas.openxmlformats.org/officeDocument/2006/relationships/hyperlink" Target="https://pl.wikipedia.org/wiki/Mistra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hyperlink" Target="https://www.meteosardegna.it/2020/09/bufera-di-maestrale-in-sardegna-raffiche-di-vento-sino-150-km-orari-in-mare/" TargetMode="External"/><Relationship Id="rId4" Type="http://schemas.openxmlformats.org/officeDocument/2006/relationships/hyperlink" Target="https://www.comune.oristano.it/it/novita/news/Allerta-meteo-per-forte-vento-di-maestrale-00001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smoglab.pl/pyl-znad-sahary-coraz-czesciej-w-polsce/" TargetMode="External"/><Relationship Id="rId2" Type="http://schemas.openxmlformats.org/officeDocument/2006/relationships/hyperlink" Target="https://twitter.com/i/status/177624778550480532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hyperlink" Target="https://smoglab.pl/author/hubert-bulgajewski/" TargetMode="External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8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BDC2916-60A4-5AE3-C70E-0A657251EDD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47675" y="26856"/>
            <a:ext cx="7772400" cy="1470025"/>
          </a:xfrm>
        </p:spPr>
        <p:txBody>
          <a:bodyPr anchor="ctr"/>
          <a:lstStyle/>
          <a:p>
            <a:pPr eaLnBrk="1" hangingPunct="1"/>
            <a:r>
              <a:rPr lang="pl-PL" altLang="it-IT" sz="4400" dirty="0"/>
              <a:t>Fizyka i Chemia Atmosfery </a:t>
            </a:r>
            <a:endParaRPr lang="en-AU" altLang="it-IT" sz="4400" dirty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A1B579A-5412-8EDE-2D31-8429AE07438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15615" y="1496881"/>
            <a:ext cx="7580709" cy="1752600"/>
          </a:xfrm>
        </p:spPr>
        <p:txBody>
          <a:bodyPr/>
          <a:lstStyle/>
          <a:p>
            <a:pPr eaLnBrk="1" hangingPunct="1"/>
            <a:r>
              <a:rPr lang="pl-PL" altLang="it-IT" sz="3200" dirty="0"/>
              <a:t>Wykład 7: Struktura atmosfery </a:t>
            </a:r>
          </a:p>
          <a:p>
            <a:pPr eaLnBrk="1" hangingPunct="1"/>
            <a:r>
              <a:rPr lang="pl-PL" altLang="it-IT" sz="3200" dirty="0"/>
              <a:t>Część III - cyrkulacja lokalna</a:t>
            </a:r>
          </a:p>
          <a:p>
            <a:pPr eaLnBrk="1" hangingPunct="1"/>
            <a:r>
              <a:rPr lang="pl-PL" altLang="it-IT" sz="3200" dirty="0"/>
              <a:t>Grzegorz Karwasz</a:t>
            </a:r>
          </a:p>
          <a:p>
            <a:pPr eaLnBrk="1" hangingPunct="1"/>
            <a:endParaRPr lang="en-AU" altLang="it-IT" sz="3200" dirty="0"/>
          </a:p>
        </p:txBody>
      </p:sp>
      <p:sp>
        <p:nvSpPr>
          <p:cNvPr id="3076" name="Text Box 5">
            <a:extLst>
              <a:ext uri="{FF2B5EF4-FFF2-40B4-BE49-F238E27FC236}">
                <a16:creationId xmlns:a16="http://schemas.microsoft.com/office/drawing/2014/main" id="{3C5B3C0C-97ED-B147-04E6-DA179AEE2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4097338"/>
            <a:ext cx="1841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it-IT" sz="1800"/>
          </a:p>
        </p:txBody>
      </p:sp>
      <p:pic>
        <p:nvPicPr>
          <p:cNvPr id="2" name="Picture 6" descr="Atmospheric Science Wallace John M., Hobbs Peter V.">
            <a:extLst>
              <a:ext uri="{FF2B5EF4-FFF2-40B4-BE49-F238E27FC236}">
                <a16:creationId xmlns:a16="http://schemas.microsoft.com/office/drawing/2014/main" id="{F2B08067-D573-C20B-67E1-60A277CE6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22" y="3732169"/>
            <a:ext cx="1819288" cy="247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3219078-DEFF-848D-19B2-5E88BDB61739}"/>
              </a:ext>
            </a:extLst>
          </p:cNvPr>
          <p:cNvSpPr txBox="1"/>
          <p:nvPr/>
        </p:nvSpPr>
        <p:spPr>
          <a:xfrm>
            <a:off x="4285984" y="3426844"/>
            <a:ext cx="48355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Kompetencje społeczne:</a:t>
            </a: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chemeClr val="bg2">
                    <a:lumMod val="75000"/>
                  </a:schemeClr>
                </a:solidFill>
              </a:rPr>
              <a:t>Dlaczego na Everest wchodzi się w maskach tlenowych?</a:t>
            </a:r>
            <a:endParaRPr lang="en-GB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Dlaczego pustynie nie są na równiku, gdzie jest najcieplej?</a:t>
            </a: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Czy atmosfera kręci się z Ziemią, czy stoi?</a:t>
            </a: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chemeClr val="accent2"/>
                </a:solidFill>
              </a:rPr>
              <a:t>Dlaczego w Sopocie wieje zawsze z zachodu?</a:t>
            </a: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chemeClr val="accent2"/>
                </a:solidFill>
              </a:rPr>
              <a:t>A w ogóle, to dlaczego ta atmosfera jest tak skomplikowana?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49E083C-72D1-6FE9-CAD1-BB691B6FE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031" y="3717888"/>
            <a:ext cx="1802031" cy="24939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B488323C-E889-9D49-3769-5321B36583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it-IT" sz="3600">
                <a:solidFill>
                  <a:schemeClr val="accent2"/>
                </a:solidFill>
              </a:rPr>
              <a:t>Antarktyda: słup wysokiego ciśnienia</a:t>
            </a:r>
            <a:endParaRPr lang="en-AU" altLang="it-IT" sz="3600">
              <a:solidFill>
                <a:schemeClr val="accent2"/>
              </a:solidFill>
            </a:endParaRPr>
          </a:p>
        </p:txBody>
      </p:sp>
      <p:pic>
        <p:nvPicPr>
          <p:cNvPr id="25603" name="Obraz 2">
            <a:extLst>
              <a:ext uri="{FF2B5EF4-FFF2-40B4-BE49-F238E27FC236}">
                <a16:creationId xmlns:a16="http://schemas.microsoft.com/office/drawing/2014/main" id="{07356D3F-DACE-6405-1276-088373F80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919163"/>
            <a:ext cx="568642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pole tekstowe 4">
            <a:extLst>
              <a:ext uri="{FF2B5EF4-FFF2-40B4-BE49-F238E27FC236}">
                <a16:creationId xmlns:a16="http://schemas.microsoft.com/office/drawing/2014/main" id="{7726F4E5-7807-1760-84C0-96928991D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948363"/>
            <a:ext cx="8064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/>
              <a:t>Wiatry do 300 km/h (NoK, str. 115)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https://climatereanalyzer.org/wx/todays-weather/?var_id=mslp&amp;ortho=5&amp;wt=1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1">
            <a:extLst>
              <a:ext uri="{FF2B5EF4-FFF2-40B4-BE49-F238E27FC236}">
                <a16:creationId xmlns:a16="http://schemas.microsoft.com/office/drawing/2014/main" id="{14D32BC6-BC78-0628-BBDD-32335E4AEF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199" y="74960"/>
            <a:ext cx="8229600" cy="1143000"/>
          </a:xfrm>
        </p:spPr>
        <p:txBody>
          <a:bodyPr/>
          <a:lstStyle/>
          <a:p>
            <a:r>
              <a:rPr lang="pl-PL" altLang="en-US" sz="3400" dirty="0"/>
              <a:t>Wiatry dziś (10/03/2024)</a:t>
            </a:r>
            <a:endParaRPr lang="en-US" altLang="en-US" sz="3400" dirty="0"/>
          </a:p>
        </p:txBody>
      </p:sp>
      <p:pic>
        <p:nvPicPr>
          <p:cNvPr id="26627" name="Obraz 4">
            <a:extLst>
              <a:ext uri="{FF2B5EF4-FFF2-40B4-BE49-F238E27FC236}">
                <a16:creationId xmlns:a16="http://schemas.microsoft.com/office/drawing/2014/main" id="{4B40891C-AEFD-2C19-8981-91EA60A6E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" y="980728"/>
            <a:ext cx="7172325" cy="523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99A1A02-6889-2ED6-88F4-F2CA8633A7A9}"/>
              </a:ext>
            </a:extLst>
          </p:cNvPr>
          <p:cNvSpPr txBox="1"/>
          <p:nvPr/>
        </p:nvSpPr>
        <p:spPr>
          <a:xfrm>
            <a:off x="457199" y="6381328"/>
            <a:ext cx="6994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Wieje nad północnym Atlantykiem, i oczywiście dookoła Antarktydy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A0E1BA-BCFC-42CF-AF65-7FF9D7820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3887"/>
            <a:ext cx="7139136" cy="1143000"/>
          </a:xfrm>
        </p:spPr>
        <p:txBody>
          <a:bodyPr/>
          <a:lstStyle/>
          <a:p>
            <a:r>
              <a:rPr lang="pl-PL" sz="3600" dirty="0" err="1"/>
              <a:t>Baroclinic</a:t>
            </a:r>
            <a:r>
              <a:rPr lang="pl-PL" sz="3600" dirty="0"/>
              <a:t>                       </a:t>
            </a:r>
            <a:r>
              <a:rPr lang="pl-PL" sz="3600" dirty="0" err="1"/>
              <a:t>waves</a:t>
            </a:r>
            <a:endParaRPr lang="en-US" sz="36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4E6E59B-A64C-BE97-1626-834FE9D3B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72" y="1327478"/>
            <a:ext cx="3283875" cy="289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C1475D9-3970-9E42-6751-EC37AF278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522" y="1062616"/>
            <a:ext cx="5324037" cy="576064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9DE6F08-5C6B-875A-5052-027D2A119AA7}"/>
              </a:ext>
            </a:extLst>
          </p:cNvPr>
          <p:cNvSpPr txBox="1"/>
          <p:nvPr/>
        </p:nvSpPr>
        <p:spPr>
          <a:xfrm>
            <a:off x="101689" y="4164564"/>
            <a:ext cx="54895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Ogólny schemat przeciwstawnych cyrkulacji (H i L)</a:t>
            </a:r>
          </a:p>
          <a:p>
            <a:r>
              <a:rPr lang="pl-PL" dirty="0"/>
              <a:t>daje obraz „wybrzuszeń” </a:t>
            </a:r>
          </a:p>
          <a:p>
            <a:endParaRPr lang="pl-PL" dirty="0"/>
          </a:p>
          <a:p>
            <a:r>
              <a:rPr lang="pl-PL" dirty="0"/>
              <a:t>10/11/1998 Dwa wiry polarne: nad Kanadą i Syberią</a:t>
            </a:r>
          </a:p>
          <a:p>
            <a:r>
              <a:rPr lang="pl-PL" dirty="0"/>
              <a:t>„Wybrzuszenia” ku północy nad Skandynawią</a:t>
            </a:r>
          </a:p>
          <a:p>
            <a:r>
              <a:rPr lang="pl-PL" dirty="0"/>
              <a:t>i nad Alaską; na południe – nad Morzem</a:t>
            </a:r>
          </a:p>
          <a:p>
            <a:r>
              <a:rPr lang="pl-PL" dirty="0"/>
              <a:t>Czarnym, Oklahomą i Pacyfikiem</a:t>
            </a:r>
          </a:p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2F4B64A-5520-25D4-2C05-01CDD62EA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135" y="0"/>
            <a:ext cx="2223600" cy="2031325"/>
          </a:xfrm>
          <a:prstGeom prst="rect">
            <a:avLst/>
          </a:prstGeom>
          <a:ln w="22225">
            <a:solidFill>
              <a:srgbClr val="FF3300"/>
            </a:solidFill>
          </a:ln>
        </p:spPr>
      </p:pic>
    </p:spTree>
    <p:extLst>
      <p:ext uri="{BB962C8B-B14F-4D97-AF65-F5344CB8AC3E}">
        <p14:creationId xmlns:p14="http://schemas.microsoft.com/office/powerpoint/2010/main" val="1454664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ytuł 1">
            <a:extLst>
              <a:ext uri="{FF2B5EF4-FFF2-40B4-BE49-F238E27FC236}">
                <a16:creationId xmlns:a16="http://schemas.microsoft.com/office/drawing/2014/main" id="{74EF4E4F-F6F6-393E-A897-5413C072A0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r>
              <a:rPr lang="pl-PL" altLang="en-US" sz="3400"/>
              <a:t>Ciśnienie dziś (10/03/2024)</a:t>
            </a:r>
            <a:endParaRPr lang="en-US" altLang="en-US" sz="3400"/>
          </a:p>
        </p:txBody>
      </p:sp>
      <p:pic>
        <p:nvPicPr>
          <p:cNvPr id="27651" name="Obraz 3">
            <a:extLst>
              <a:ext uri="{FF2B5EF4-FFF2-40B4-BE49-F238E27FC236}">
                <a16:creationId xmlns:a16="http://schemas.microsoft.com/office/drawing/2014/main" id="{A638A483-02D7-C876-679A-80B3E7F2E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66775"/>
            <a:ext cx="68580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pole tekstowe 5">
            <a:extLst>
              <a:ext uri="{FF2B5EF4-FFF2-40B4-BE49-F238E27FC236}">
                <a16:creationId xmlns:a16="http://schemas.microsoft.com/office/drawing/2014/main" id="{ADAD5717-27D7-F62A-2720-43D7AC231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5991225"/>
            <a:ext cx="822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Sopot. 23:33, +3°C, zachmurzenie, bez wiatru (w ciągu dnia silny, mroźny wiatr z północnego wschodu): niż znad Islandii dmucha przez Polskę na La Manche</a:t>
            </a:r>
            <a:endParaRPr lang="en-US" altLang="en-US" sz="1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ytuł 1">
            <a:extLst>
              <a:ext uri="{FF2B5EF4-FFF2-40B4-BE49-F238E27FC236}">
                <a16:creationId xmlns:a16="http://schemas.microsoft.com/office/drawing/2014/main" id="{975B87F9-743F-AAAA-38FF-C596DDEC6A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r>
              <a:rPr lang="pl-PL" altLang="en-US" sz="3400"/>
              <a:t>Wilgotność % dziś (10/03/2024)</a:t>
            </a:r>
            <a:endParaRPr lang="en-US" altLang="en-US" sz="3400"/>
          </a:p>
        </p:txBody>
      </p:sp>
      <p:sp>
        <p:nvSpPr>
          <p:cNvPr id="29699" name="pole tekstowe 5">
            <a:extLst>
              <a:ext uri="{FF2B5EF4-FFF2-40B4-BE49-F238E27FC236}">
                <a16:creationId xmlns:a16="http://schemas.microsoft.com/office/drawing/2014/main" id="{7D50FCFA-0229-239F-6745-174F9B898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271" y="6165304"/>
            <a:ext cx="8597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Sucho, i bardzo sucho. Pada deszcz w środkowych Włoszech. Może też w Afryce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https://climatereanalyzer.org/wx/todays-weather/?var_id=pwtr&amp;ortho=3&amp;wt=1</a:t>
            </a:r>
          </a:p>
        </p:txBody>
      </p:sp>
      <p:pic>
        <p:nvPicPr>
          <p:cNvPr id="29700" name="Obraz 3">
            <a:extLst>
              <a:ext uri="{FF2B5EF4-FFF2-40B4-BE49-F238E27FC236}">
                <a16:creationId xmlns:a16="http://schemas.microsoft.com/office/drawing/2014/main" id="{F24DF2C3-661A-1417-7D26-C100764F4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768036"/>
            <a:ext cx="7212086" cy="542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ytuł 1">
            <a:extLst>
              <a:ext uri="{FF2B5EF4-FFF2-40B4-BE49-F238E27FC236}">
                <a16:creationId xmlns:a16="http://schemas.microsoft.com/office/drawing/2014/main" id="{BD0097F4-E034-333D-1CD6-DDDF553A8B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r>
              <a:rPr lang="pl-PL" altLang="en-US" sz="3400"/>
              <a:t>Opady (Italia) dziś (10/03/2024)</a:t>
            </a:r>
            <a:endParaRPr lang="en-US" altLang="en-US" sz="3400"/>
          </a:p>
        </p:txBody>
      </p:sp>
      <p:pic>
        <p:nvPicPr>
          <p:cNvPr id="30723" name="Obraz 7">
            <a:extLst>
              <a:ext uri="{FF2B5EF4-FFF2-40B4-BE49-F238E27FC236}">
                <a16:creationId xmlns:a16="http://schemas.microsoft.com/office/drawing/2014/main" id="{E9B1C327-08CC-8837-81FE-80584FEDA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65213"/>
            <a:ext cx="509746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pole tekstowe 9">
            <a:extLst>
              <a:ext uri="{FF2B5EF4-FFF2-40B4-BE49-F238E27FC236}">
                <a16:creationId xmlns:a16="http://schemas.microsoft.com/office/drawing/2014/main" id="{C9C77108-5CE5-4235-CBCF-9652286E5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8" y="6381750"/>
            <a:ext cx="6102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https://www.3bmeteo.com/meteo/italia/pioggia-neve</a:t>
            </a:r>
          </a:p>
        </p:txBody>
      </p:sp>
      <p:pic>
        <p:nvPicPr>
          <p:cNvPr id="30725" name="Obraz 11">
            <a:extLst>
              <a:ext uri="{FF2B5EF4-FFF2-40B4-BE49-F238E27FC236}">
                <a16:creationId xmlns:a16="http://schemas.microsoft.com/office/drawing/2014/main" id="{B35DE550-11A1-BDCC-E057-7543BF20B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1065213"/>
            <a:ext cx="2420938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pole tekstowe 13">
            <a:extLst>
              <a:ext uri="{FF2B5EF4-FFF2-40B4-BE49-F238E27FC236}">
                <a16:creationId xmlns:a16="http://schemas.microsoft.com/office/drawing/2014/main" id="{A4386078-BF3F-DFD4-2A19-DC8388E86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838" y="4868863"/>
            <a:ext cx="27701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https://www.ilmeteo.it/notizie/meteo-cronaca-diretta-video-limone-piemonte-cn-copiosa-nevicata-con-accumuli-impressionanti-171615?dicbo=v2-zw6t9Qk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>
            <a:extLst>
              <a:ext uri="{FF2B5EF4-FFF2-40B4-BE49-F238E27FC236}">
                <a16:creationId xmlns:a16="http://schemas.microsoft.com/office/drawing/2014/main" id="{6538EC1B-42E5-A91D-C545-C6E54BA2D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r>
              <a:rPr lang="pl-PL" altLang="en-US" sz="3400"/>
              <a:t>Śnieg dziś (10/03/2024)</a:t>
            </a:r>
            <a:endParaRPr lang="en-US" altLang="en-US" sz="3400"/>
          </a:p>
        </p:txBody>
      </p:sp>
      <p:sp>
        <p:nvSpPr>
          <p:cNvPr id="31747" name="pole tekstowe 5">
            <a:extLst>
              <a:ext uri="{FF2B5EF4-FFF2-40B4-BE49-F238E27FC236}">
                <a16:creationId xmlns:a16="http://schemas.microsoft.com/office/drawing/2014/main" id="{1ADD6F32-6DF4-6C35-3B6F-0025C1D53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308725"/>
            <a:ext cx="7643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/>
              <a:t>Włochy (Piemonte) dwa dni obfitych opadów śniegu</a:t>
            </a:r>
            <a:endParaRPr lang="en-US" altLang="en-US" sz="1800"/>
          </a:p>
        </p:txBody>
      </p:sp>
      <p:pic>
        <p:nvPicPr>
          <p:cNvPr id="31748" name="Obraz 7">
            <a:extLst>
              <a:ext uri="{FF2B5EF4-FFF2-40B4-BE49-F238E27FC236}">
                <a16:creationId xmlns:a16="http://schemas.microsoft.com/office/drawing/2014/main" id="{4FA93155-9B17-9109-C37E-973DF01BB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952500"/>
            <a:ext cx="6746875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ytuł 1">
            <a:extLst>
              <a:ext uri="{FF2B5EF4-FFF2-40B4-BE49-F238E27FC236}">
                <a16:creationId xmlns:a16="http://schemas.microsoft.com/office/drawing/2014/main" id="{640CF81B-15BB-127E-DA2E-03A3E99F31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r>
              <a:rPr lang="pl-PL" altLang="en-US" sz="3400" dirty="0"/>
              <a:t>Jet-</a:t>
            </a:r>
            <a:r>
              <a:rPr lang="pl-PL" altLang="en-US" sz="3400" dirty="0" err="1"/>
              <a:t>stream</a:t>
            </a:r>
            <a:r>
              <a:rPr lang="pl-PL" altLang="en-US" sz="3400" dirty="0"/>
              <a:t> dziś (10/03/2024)</a:t>
            </a:r>
            <a:endParaRPr lang="en-US" altLang="en-US" sz="3400" dirty="0"/>
          </a:p>
        </p:txBody>
      </p:sp>
      <p:pic>
        <p:nvPicPr>
          <p:cNvPr id="28676" name="Obraz 4">
            <a:extLst>
              <a:ext uri="{FF2B5EF4-FFF2-40B4-BE49-F238E27FC236}">
                <a16:creationId xmlns:a16="http://schemas.microsoft.com/office/drawing/2014/main" id="{F8092F79-994F-EDDB-103F-E92C57603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87" y="837175"/>
            <a:ext cx="7453299" cy="518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pole tekstowe 5">
            <a:extLst>
              <a:ext uri="{FF2B5EF4-FFF2-40B4-BE49-F238E27FC236}">
                <a16:creationId xmlns:a16="http://schemas.microsoft.com/office/drawing/2014/main" id="{789FF391-B5E4-0DE4-969B-BD83FFB4C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085184"/>
            <a:ext cx="76438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70 </a:t>
            </a:r>
            <a:r>
              <a:rPr lang="pl-PL" altLang="en-US" sz="1800" dirty="0" err="1"/>
              <a:t>kt</a:t>
            </a:r>
            <a:r>
              <a:rPr lang="pl-PL" altLang="en-US" sz="1800" dirty="0"/>
              <a:t> = 130 km/h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250 </a:t>
            </a:r>
            <a:r>
              <a:rPr lang="pl-PL" altLang="en-US" sz="1800" dirty="0" err="1"/>
              <a:t>hPa</a:t>
            </a:r>
            <a:r>
              <a:rPr lang="pl-PL" altLang="en-US" sz="1800" dirty="0"/>
              <a:t> ≈ 11 km</a:t>
            </a:r>
            <a:endParaRPr lang="en-US" altLang="en-US" sz="18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2F7BA40-9499-B387-C93F-53A54919ADAD}"/>
              </a:ext>
            </a:extLst>
          </p:cNvPr>
          <p:cNvSpPr txBox="1"/>
          <p:nvPr/>
        </p:nvSpPr>
        <p:spPr>
          <a:xfrm>
            <a:off x="179512" y="6211669"/>
            <a:ext cx="828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accent2"/>
                </a:solidFill>
              </a:rPr>
              <a:t>Astronomicznie prawie wiosna (rozkład symetryczny na półkulach),</a:t>
            </a:r>
          </a:p>
          <a:p>
            <a:r>
              <a:rPr lang="pl-PL" dirty="0">
                <a:solidFill>
                  <a:schemeClr val="accent2"/>
                </a:solidFill>
              </a:rPr>
              <a:t> klimatycznie jeszcze zima na NH. Ośrodki wyżowe na Grenlandii i Antarktydzie.</a:t>
            </a:r>
            <a:endParaRPr lang="en-GB" dirty="0">
              <a:solidFill>
                <a:schemeClr val="accent2"/>
              </a:solidFill>
            </a:endParaRP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B422A0D9-F5B8-2594-B1CA-708081E09757}"/>
              </a:ext>
            </a:extLst>
          </p:cNvPr>
          <p:cNvCxnSpPr>
            <a:cxnSpLocks/>
          </p:cNvCxnSpPr>
          <p:nvPr/>
        </p:nvCxnSpPr>
        <p:spPr>
          <a:xfrm flipH="1">
            <a:off x="7668344" y="2204864"/>
            <a:ext cx="716770" cy="14214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4C01049-92EC-1F3C-B693-9A8EF14E398A}"/>
              </a:ext>
            </a:extLst>
          </p:cNvPr>
          <p:cNvSpPr txBox="1"/>
          <p:nvPr/>
        </p:nvSpPr>
        <p:spPr>
          <a:xfrm>
            <a:off x="7299752" y="1226842"/>
            <a:ext cx="1749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Korea: </a:t>
            </a:r>
          </a:p>
          <a:p>
            <a:r>
              <a:rPr lang="pl-PL" dirty="0">
                <a:solidFill>
                  <a:srgbClr val="FF0000"/>
                </a:solidFill>
              </a:rPr>
              <a:t>lepiej nie lecieć</a:t>
            </a:r>
          </a:p>
          <a:p>
            <a:r>
              <a:rPr lang="pl-PL" dirty="0">
                <a:solidFill>
                  <a:srgbClr val="FF0000"/>
                </a:solidFill>
              </a:rPr>
              <a:t>„pod prąd”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31D3B9-AD40-7D18-B14E-000CCB61D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pl-PL" sz="3600" dirty="0"/>
              <a:t>Jet </a:t>
            </a:r>
            <a:r>
              <a:rPr lang="pl-PL" sz="3600" dirty="0" err="1"/>
              <a:t>streams</a:t>
            </a:r>
            <a:endParaRPr lang="pl-PL" sz="3600" dirty="0"/>
          </a:p>
        </p:txBody>
      </p:sp>
      <p:pic>
        <p:nvPicPr>
          <p:cNvPr id="7" name="Obraz 6" descr="Obraz zawierający kula, sztuka, planeta, glob&#10;&#10;Opis wygenerowany automatycznie">
            <a:extLst>
              <a:ext uri="{FF2B5EF4-FFF2-40B4-BE49-F238E27FC236}">
                <a16:creationId xmlns:a16="http://schemas.microsoft.com/office/drawing/2014/main" id="{6BCAB299-D590-FC3D-45B7-81CB0A3AF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1340768"/>
            <a:ext cx="8712968" cy="490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32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08F73017-D88F-CAD7-A8A7-A04AA4BF9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520" y="48392"/>
            <a:ext cx="2579914" cy="188544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5421190-22FB-9BB3-C92A-533F1C70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" y="0"/>
            <a:ext cx="4244576" cy="1143000"/>
          </a:xfrm>
        </p:spPr>
        <p:txBody>
          <a:bodyPr/>
          <a:lstStyle/>
          <a:p>
            <a:r>
              <a:rPr lang="pl-PL" sz="3200" dirty="0" err="1"/>
              <a:t>Added</a:t>
            </a:r>
            <a:r>
              <a:rPr lang="pl-PL" sz="3200" dirty="0"/>
              <a:t>: </a:t>
            </a:r>
            <a:r>
              <a:rPr lang="pl-PL" sz="3200" dirty="0" err="1"/>
              <a:t>jet-like</a:t>
            </a:r>
            <a:r>
              <a:rPr lang="pl-PL" sz="3200" dirty="0"/>
              <a:t> wind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E5B4867-EEF0-D92C-9F8A-812EDCE08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16" y="1188230"/>
            <a:ext cx="4017995" cy="387017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5D40B35-5878-0EA0-F7BC-B3D2552B009E}"/>
              </a:ext>
            </a:extLst>
          </p:cNvPr>
          <p:cNvSpPr txBox="1"/>
          <p:nvPr/>
        </p:nvSpPr>
        <p:spPr>
          <a:xfrm>
            <a:off x="239323" y="5312241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hlinkClick r:id="rId4"/>
              </a:rPr>
              <a:t>https://earth.nullschool.net/</a:t>
            </a:r>
            <a:endParaRPr lang="pl-PL" dirty="0"/>
          </a:p>
          <a:p>
            <a:r>
              <a:rPr lang="pl-PL" dirty="0"/>
              <a:t>Jet dookoła Antarktydy</a:t>
            </a:r>
          </a:p>
          <a:p>
            <a:r>
              <a:rPr lang="pl-PL" dirty="0"/>
              <a:t>17/05/2024</a:t>
            </a:r>
          </a:p>
          <a:p>
            <a:r>
              <a:rPr lang="pl-PL" dirty="0" err="1"/>
              <a:t>Credit</a:t>
            </a:r>
            <a:r>
              <a:rPr lang="pl-PL" dirty="0"/>
              <a:t>: Piotr </a:t>
            </a:r>
            <a:r>
              <a:rPr lang="pl-PL" dirty="0" err="1"/>
              <a:t>Houfbauer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01EB123-66B2-10F8-E93D-84248D254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050" y="1889779"/>
            <a:ext cx="4976806" cy="397531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AAA86F8-64E9-B5C0-1BB9-C15A66389875}"/>
              </a:ext>
            </a:extLst>
          </p:cNvPr>
          <p:cNvSpPr txBox="1"/>
          <p:nvPr/>
        </p:nvSpPr>
        <p:spPr>
          <a:xfrm>
            <a:off x="4287137" y="5934670"/>
            <a:ext cx="45320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Granica między komórką </a:t>
            </a:r>
            <a:r>
              <a:rPr lang="pl-PL" dirty="0" err="1"/>
              <a:t>Frenela</a:t>
            </a:r>
            <a:r>
              <a:rPr lang="pl-PL" dirty="0"/>
              <a:t> i polarną</a:t>
            </a:r>
          </a:p>
          <a:p>
            <a:r>
              <a:rPr lang="pl-PL" dirty="0"/>
              <a:t>Jet na półkuli północnej</a:t>
            </a:r>
          </a:p>
          <a:p>
            <a:r>
              <a:rPr lang="pl-PL" dirty="0"/>
              <a:t>© E. </a:t>
            </a:r>
            <a:r>
              <a:rPr lang="pl-PL" dirty="0" err="1"/>
              <a:t>Wołoszczyn</a:t>
            </a:r>
            <a:r>
              <a:rPr lang="pl-PL" dirty="0"/>
              <a:t>, </a:t>
            </a:r>
            <a:r>
              <a:rPr lang="pl-PL" i="1" dirty="0"/>
              <a:t>Meteorologia</a:t>
            </a:r>
            <a:r>
              <a:rPr lang="pl-PL" dirty="0"/>
              <a:t>, PG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530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2500CB8-6DD6-B0F3-BA11-AF7F3331CB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it-IT" sz="3600">
                <a:solidFill>
                  <a:schemeClr val="accent2"/>
                </a:solidFill>
              </a:rPr>
              <a:t>Trade winds, czyli pasaty</a:t>
            </a:r>
            <a:endParaRPr lang="en-AU" altLang="it-IT" sz="3600">
              <a:solidFill>
                <a:schemeClr val="accent2"/>
              </a:solidFill>
            </a:endParaRPr>
          </a:p>
        </p:txBody>
      </p:sp>
      <p:sp>
        <p:nvSpPr>
          <p:cNvPr id="13315" name="Text Box 4">
            <a:extLst>
              <a:ext uri="{FF2B5EF4-FFF2-40B4-BE49-F238E27FC236}">
                <a16:creationId xmlns:a16="http://schemas.microsoft.com/office/drawing/2014/main" id="{38678D80-DA62-4703-02B2-FE1461EAD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381750"/>
            <a:ext cx="8085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it-IT" sz="1400"/>
              <a:t>By DWindrim - Own work, CC BY-SA 3.0,https://commons.wikimedia.org/w/index.php?curid=849141</a:t>
            </a:r>
          </a:p>
        </p:txBody>
      </p:sp>
      <p:pic>
        <p:nvPicPr>
          <p:cNvPr id="13316" name="Picture 5">
            <a:extLst>
              <a:ext uri="{FF2B5EF4-FFF2-40B4-BE49-F238E27FC236}">
                <a16:creationId xmlns:a16="http://schemas.microsoft.com/office/drawing/2014/main" id="{EDB4FDAC-A062-89E9-63C3-AD872DB2F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196975"/>
            <a:ext cx="54864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6">
            <a:extLst>
              <a:ext uri="{FF2B5EF4-FFF2-40B4-BE49-F238E27FC236}">
                <a16:creationId xmlns:a16="http://schemas.microsoft.com/office/drawing/2014/main" id="{0F0FB9EA-1938-5C76-614F-8F42F8B01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2588" y="1412875"/>
            <a:ext cx="3681412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Pojęcie „komórki Hadleya” jest zasadnicze dla zrozumienia globalnej cyrkulacji w atmosferze. Gorące i wilgotne powietrze znad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równika unosi się, ochładza, para wodna kondensuje (przez co dodatkowo ogrzewa pozostałe powietrze) i spada jako deszcz.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l-PL" altLang="it-IT" sz="18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Zimne i suche powietrze wędruje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na północ i spada w rejonie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pustyń Sahary, Kalahari, Gobi.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Powietrze to wraca, w postaci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wiatrów pasatów w kierunku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równika. To z nich korzystał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Kolumb w swym rejsie.  </a:t>
            </a:r>
            <a:endParaRPr lang="en-AU" altLang="it-IT"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2E8F62-7FFA-B0B8-DF05-28FFC2452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6430"/>
            <a:ext cx="5688632" cy="1143000"/>
          </a:xfrm>
        </p:spPr>
        <p:txBody>
          <a:bodyPr/>
          <a:lstStyle/>
          <a:p>
            <a:pPr algn="just"/>
            <a:r>
              <a:rPr lang="pl-PL" sz="3400" dirty="0"/>
              <a:t>Jet </a:t>
            </a:r>
            <a:r>
              <a:rPr lang="pl-PL" sz="3400" dirty="0" err="1"/>
              <a:t>stream</a:t>
            </a:r>
            <a:r>
              <a:rPr lang="pl-PL" sz="3400" dirty="0"/>
              <a:t> i ośrodki niżowe</a:t>
            </a:r>
          </a:p>
        </p:txBody>
      </p:sp>
      <p:pic>
        <p:nvPicPr>
          <p:cNvPr id="3" name="3843_Jet_Stream_music-540-MASTER_high">
            <a:hlinkClick r:id="" action="ppaction://media"/>
            <a:extLst>
              <a:ext uri="{FF2B5EF4-FFF2-40B4-BE49-F238E27FC236}">
                <a16:creationId xmlns:a16="http://schemas.microsoft.com/office/drawing/2014/main" id="{2E725D4D-FA49-CF95-5DB6-1B0BD8E076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0688"/>
            <a:ext cx="9144000" cy="51435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CB9AF78-1AEA-0F94-5BFA-E83BAE3E70AC}"/>
              </a:ext>
            </a:extLst>
          </p:cNvPr>
          <p:cNvSpPr txBox="1"/>
          <p:nvPr/>
        </p:nvSpPr>
        <p:spPr>
          <a:xfrm>
            <a:off x="251520" y="6385246"/>
            <a:ext cx="88924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https://svs.gsfc.nasa.gov/vis/a010000/a010900/a010902/3843_Jet_Stream_music-540-MASTER_high.mp4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FC3697B-A29A-70ED-4895-9FF37B12C68D}"/>
              </a:ext>
            </a:extLst>
          </p:cNvPr>
          <p:cNvSpPr txBox="1"/>
          <p:nvPr/>
        </p:nvSpPr>
        <p:spPr>
          <a:xfrm>
            <a:off x="5688632" y="160404"/>
            <a:ext cx="4731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https://svs.gsfc.nasa.gov/10902</a:t>
            </a:r>
          </a:p>
        </p:txBody>
      </p:sp>
    </p:spTree>
    <p:extLst>
      <p:ext uri="{BB962C8B-B14F-4D97-AF65-F5344CB8AC3E}">
        <p14:creationId xmlns:p14="http://schemas.microsoft.com/office/powerpoint/2010/main" val="329566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E9CF1-CD1D-E57D-6403-C026F930D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B6AE0E-7C18-CFDB-93F6-C2C6F49E2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72612"/>
            <a:ext cx="8229600" cy="1143000"/>
          </a:xfrm>
        </p:spPr>
        <p:txBody>
          <a:bodyPr/>
          <a:lstStyle/>
          <a:p>
            <a:r>
              <a:rPr lang="pl-PL" sz="3600" dirty="0"/>
              <a:t>Dynamika pionowa: klasy stabilności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F00BE6-58D5-CD58-87E5-A51152FB0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105" y="6464279"/>
            <a:ext cx="8229600" cy="311833"/>
          </a:xfrm>
        </p:spPr>
        <p:txBody>
          <a:bodyPr/>
          <a:lstStyle/>
          <a:p>
            <a:pPr marL="0" indent="0">
              <a:buNone/>
            </a:pPr>
            <a:r>
              <a:rPr lang="pl-PL" sz="1600" dirty="0"/>
              <a:t>https://onlinelibrary.wiley.com/doi/pdf/10.1002/9780470935361.app1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3381830-5C38-7B11-183F-956B191D35C4}"/>
              </a:ext>
            </a:extLst>
          </p:cNvPr>
          <p:cNvSpPr txBox="1"/>
          <p:nvPr/>
        </p:nvSpPr>
        <p:spPr>
          <a:xfrm>
            <a:off x="67173" y="3672379"/>
            <a:ext cx="8741635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dirty="0">
                <a:solidFill>
                  <a:schemeClr val="accent2"/>
                </a:solidFill>
              </a:rPr>
              <a:t>„Normalne” warunki w troposferze, to spadek temperatury z wysokością, do -</a:t>
            </a:r>
            <a:r>
              <a:rPr lang="it-IT" dirty="0">
                <a:solidFill>
                  <a:schemeClr val="accent2"/>
                </a:solidFill>
              </a:rPr>
              <a:t>6</a:t>
            </a:r>
            <a:r>
              <a:rPr lang="pl-PL" dirty="0">
                <a:solidFill>
                  <a:schemeClr val="accent2"/>
                </a:solidFill>
              </a:rPr>
              <a:t>0º C na wysokości 10 km, czyli około </a:t>
            </a:r>
            <a:r>
              <a:rPr lang="it-IT" dirty="0">
                <a:solidFill>
                  <a:schemeClr val="accent2"/>
                </a:solidFill>
              </a:rPr>
              <a:t>1</a:t>
            </a:r>
            <a:r>
              <a:rPr lang="pl-PL" dirty="0">
                <a:solidFill>
                  <a:schemeClr val="accent2"/>
                </a:solidFill>
              </a:rPr>
              <a:t>ºC na 100 m. W góry należy zabierać sweter! Matematycznie zapisujemy Δ</a:t>
            </a:r>
            <a:r>
              <a:rPr lang="pl-PL" i="1" dirty="0">
                <a:solidFill>
                  <a:schemeClr val="accent2"/>
                </a:solidFill>
              </a:rPr>
              <a:t>T</a:t>
            </a:r>
            <a:r>
              <a:rPr lang="pl-PL" dirty="0">
                <a:solidFill>
                  <a:schemeClr val="accent2"/>
                </a:solidFill>
              </a:rPr>
              <a:t> / </a:t>
            </a:r>
            <a:r>
              <a:rPr lang="el-GR" dirty="0">
                <a:solidFill>
                  <a:schemeClr val="accent2"/>
                </a:solidFill>
              </a:rPr>
              <a:t>Δ</a:t>
            </a:r>
            <a:r>
              <a:rPr lang="pl-PL" i="1" dirty="0">
                <a:solidFill>
                  <a:schemeClr val="accent2"/>
                </a:solidFill>
              </a:rPr>
              <a:t>z</a:t>
            </a:r>
            <a:r>
              <a:rPr lang="pl-PL" dirty="0">
                <a:solidFill>
                  <a:schemeClr val="accent2"/>
                </a:solidFill>
              </a:rPr>
              <a:t> = -</a:t>
            </a:r>
            <a:r>
              <a:rPr lang="it-IT" dirty="0">
                <a:solidFill>
                  <a:schemeClr val="accent2"/>
                </a:solidFill>
              </a:rPr>
              <a:t>1</a:t>
            </a:r>
            <a:r>
              <a:rPr lang="pl-PL" dirty="0">
                <a:solidFill>
                  <a:schemeClr val="accent2"/>
                </a:solidFill>
              </a:rPr>
              <a:t>.0. </a:t>
            </a:r>
          </a:p>
          <a:p>
            <a:pPr>
              <a:spcAft>
                <a:spcPts val="600"/>
              </a:spcAft>
            </a:pPr>
            <a:r>
              <a:rPr lang="pl-PL" dirty="0">
                <a:solidFill>
                  <a:schemeClr val="accent2"/>
                </a:solidFill>
              </a:rPr>
              <a:t>To jest „</a:t>
            </a:r>
            <a:r>
              <a:rPr lang="pl-PL" dirty="0" err="1">
                <a:solidFill>
                  <a:schemeClr val="accent2"/>
                </a:solidFill>
              </a:rPr>
              <a:t>lapse</a:t>
            </a:r>
            <a:r>
              <a:rPr lang="pl-PL" dirty="0">
                <a:solidFill>
                  <a:schemeClr val="accent2"/>
                </a:solidFill>
              </a:rPr>
              <a:t> </a:t>
            </a:r>
            <a:r>
              <a:rPr lang="pl-PL" dirty="0" err="1">
                <a:solidFill>
                  <a:schemeClr val="accent2"/>
                </a:solidFill>
              </a:rPr>
              <a:t>rate</a:t>
            </a:r>
            <a:r>
              <a:rPr lang="pl-PL" dirty="0">
                <a:solidFill>
                  <a:schemeClr val="accent2"/>
                </a:solidFill>
              </a:rPr>
              <a:t>” suchego powietrza, </a:t>
            </a:r>
            <a:r>
              <a:rPr lang="pl-PL" b="1" dirty="0">
                <a:solidFill>
                  <a:schemeClr val="accent2"/>
                </a:solidFill>
              </a:rPr>
              <a:t>bez</a:t>
            </a:r>
            <a:r>
              <a:rPr lang="pl-PL" dirty="0">
                <a:solidFill>
                  <a:schemeClr val="accent2"/>
                </a:solidFill>
              </a:rPr>
              <a:t> nagrzewania się od powierzchni ziemi. </a:t>
            </a:r>
          </a:p>
          <a:p>
            <a:pPr>
              <a:spcAft>
                <a:spcPts val="600"/>
              </a:spcAft>
            </a:pPr>
            <a:r>
              <a:rPr lang="pl-PL" dirty="0">
                <a:solidFill>
                  <a:schemeClr val="accent2"/>
                </a:solidFill>
              </a:rPr>
              <a:t>Duży gradient temperatury Δ</a:t>
            </a:r>
            <a:r>
              <a:rPr lang="pl-PL" i="1" dirty="0">
                <a:solidFill>
                  <a:schemeClr val="accent2"/>
                </a:solidFill>
              </a:rPr>
              <a:t>T</a:t>
            </a:r>
            <a:r>
              <a:rPr lang="pl-PL" dirty="0">
                <a:solidFill>
                  <a:schemeClr val="accent2"/>
                </a:solidFill>
              </a:rPr>
              <a:t> / </a:t>
            </a:r>
            <a:r>
              <a:rPr lang="el-GR" dirty="0">
                <a:solidFill>
                  <a:schemeClr val="accent2"/>
                </a:solidFill>
              </a:rPr>
              <a:t>Δ</a:t>
            </a:r>
            <a:r>
              <a:rPr lang="pl-PL" i="1" dirty="0">
                <a:solidFill>
                  <a:schemeClr val="accent2"/>
                </a:solidFill>
              </a:rPr>
              <a:t>z</a:t>
            </a:r>
            <a:r>
              <a:rPr lang="pl-PL" dirty="0">
                <a:solidFill>
                  <a:schemeClr val="accent2"/>
                </a:solidFill>
              </a:rPr>
              <a:t> = -2.0 (</a:t>
            </a:r>
            <a:r>
              <a:rPr lang="it-IT" dirty="0" err="1">
                <a:solidFill>
                  <a:schemeClr val="accent2"/>
                </a:solidFill>
              </a:rPr>
              <a:t>zimne</a:t>
            </a:r>
            <a:r>
              <a:rPr lang="it-IT" dirty="0">
                <a:solidFill>
                  <a:schemeClr val="accent2"/>
                </a:solidFill>
              </a:rPr>
              <a:t> </a:t>
            </a:r>
            <a:r>
              <a:rPr lang="it-IT" dirty="0" err="1">
                <a:solidFill>
                  <a:schemeClr val="accent2"/>
                </a:solidFill>
              </a:rPr>
              <a:t>powietrze</a:t>
            </a:r>
            <a:r>
              <a:rPr lang="it-IT" dirty="0">
                <a:solidFill>
                  <a:schemeClr val="accent2"/>
                </a:solidFill>
              </a:rPr>
              <a:t> u g</a:t>
            </a:r>
            <a:r>
              <a:rPr lang="pl-PL" dirty="0" err="1">
                <a:solidFill>
                  <a:schemeClr val="accent2"/>
                </a:solidFill>
              </a:rPr>
              <a:t>óry</a:t>
            </a:r>
            <a:r>
              <a:rPr lang="pl-PL" dirty="0">
                <a:solidFill>
                  <a:schemeClr val="accent2"/>
                </a:solidFill>
              </a:rPr>
              <a:t>)</a:t>
            </a:r>
            <a:r>
              <a:rPr lang="it-IT" dirty="0">
                <a:solidFill>
                  <a:schemeClr val="accent2"/>
                </a:solidFill>
              </a:rPr>
              <a:t> </a:t>
            </a:r>
            <a:r>
              <a:rPr lang="pl-PL" dirty="0">
                <a:solidFill>
                  <a:schemeClr val="accent2"/>
                </a:solidFill>
              </a:rPr>
              <a:t>to silne </a:t>
            </a:r>
            <a:r>
              <a:rPr lang="pl-PL" b="1" dirty="0">
                <a:solidFill>
                  <a:schemeClr val="accent2"/>
                </a:solidFill>
              </a:rPr>
              <a:t>prądy wznoszące</a:t>
            </a:r>
          </a:p>
          <a:p>
            <a:pPr>
              <a:spcAft>
                <a:spcPts val="600"/>
              </a:spcAft>
            </a:pPr>
            <a:r>
              <a:rPr lang="pl-PL" dirty="0">
                <a:solidFill>
                  <a:schemeClr val="accent2"/>
                </a:solidFill>
              </a:rPr>
              <a:t>Nocą (i zimą) w miastach jak Toruń zalega (węglowy) smog: gradient temperatury jest odwrócony – zimne powietrze na dole  (klasa stabilności E). Wiatr poprawia stan powietrza.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4FEBC3E-2B61-2C11-B013-49F954F1A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" y="908720"/>
            <a:ext cx="4350085" cy="275362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00FFD72-851D-8786-74C8-416ABC1F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644" y="938594"/>
            <a:ext cx="4421156" cy="269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13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A409FF5-1B74-4470-F9A2-8BF4AF140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39" y="57452"/>
            <a:ext cx="8954750" cy="37629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D73824A-BD5D-491E-93A0-4CF174DC3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144" y="-108653"/>
            <a:ext cx="6840760" cy="1143000"/>
          </a:xfrm>
        </p:spPr>
        <p:txBody>
          <a:bodyPr/>
          <a:lstStyle/>
          <a:p>
            <a:r>
              <a:rPr lang="pl-PL" sz="3500" dirty="0"/>
              <a:t>Klasy stabilności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AC5198-436F-4EE9-ED7D-5D34792C4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06" y="219983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pl-PL" sz="1600" dirty="0"/>
              <a:t>https://www.ready.noaa.gov/READYpgclass.php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E2366F4-CEB3-33F6-01F5-BBE95D68C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36" y="3932697"/>
            <a:ext cx="8840434" cy="2810267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EE5E398-717A-B109-AF49-8F55F0159AB5}"/>
              </a:ext>
            </a:extLst>
          </p:cNvPr>
          <p:cNvSpPr txBox="1"/>
          <p:nvPr/>
        </p:nvSpPr>
        <p:spPr>
          <a:xfrm>
            <a:off x="1772004" y="3456342"/>
            <a:ext cx="7334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Inwersja temperatury (chłodniej na dole, </a:t>
            </a:r>
            <a:r>
              <a:rPr lang="pl-PL" b="1">
                <a:solidFill>
                  <a:srgbClr val="FF0000"/>
                </a:solidFill>
              </a:rPr>
              <a:t>brak konwekcji) </a:t>
            </a:r>
            <a:r>
              <a:rPr lang="pl-PL" b="1" dirty="0">
                <a:solidFill>
                  <a:srgbClr val="FF0000"/>
                </a:solidFill>
              </a:rPr>
              <a:t>=  smog</a:t>
            </a:r>
          </a:p>
        </p:txBody>
      </p:sp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05633B8C-7804-5EB9-4EF6-BD6B50C556BE}"/>
              </a:ext>
            </a:extLst>
          </p:cNvPr>
          <p:cNvSpPr/>
          <p:nvPr/>
        </p:nvSpPr>
        <p:spPr>
          <a:xfrm>
            <a:off x="4786484" y="2564904"/>
            <a:ext cx="1801740" cy="360399"/>
          </a:xfrm>
          <a:prstGeom prst="round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F25BA627-11FA-7131-982A-203FC98D2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16" y="478230"/>
            <a:ext cx="2632438" cy="1974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39628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56E9D-D8E0-AB1D-3690-1C23345AD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00210E-D9B7-8AAF-8D90-593885231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977" y="182675"/>
            <a:ext cx="4745630" cy="1143000"/>
          </a:xfrm>
        </p:spPr>
        <p:txBody>
          <a:bodyPr/>
          <a:lstStyle/>
          <a:p>
            <a:r>
              <a:rPr lang="pl-PL" sz="3000" dirty="0"/>
              <a:t>Dynamika pionowa:</a:t>
            </a:r>
            <a:r>
              <a:rPr lang="it-IT" sz="3000" dirty="0"/>
              <a:t> </a:t>
            </a:r>
            <a:r>
              <a:rPr lang="it-IT" sz="3000" dirty="0" err="1"/>
              <a:t>lapse</a:t>
            </a:r>
            <a:r>
              <a:rPr lang="it-IT" sz="3000" dirty="0"/>
              <a:t> rate</a:t>
            </a:r>
            <a:r>
              <a:rPr lang="pl-PL" sz="3000" dirty="0"/>
              <a:t> (gradient temperatury)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2943F4F-037F-8FC8-D2EC-AA59E3A5D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6551421"/>
            <a:ext cx="8229600" cy="2955677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https://www.sciencedirect.com/topics/earth-and-planetary-sciences/adiabatic-lapse-rate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7DF30E2-A4AC-F000-A9CB-24F6E2A4D62A}"/>
              </a:ext>
            </a:extLst>
          </p:cNvPr>
          <p:cNvSpPr txBox="1"/>
          <p:nvPr/>
        </p:nvSpPr>
        <p:spPr>
          <a:xfrm>
            <a:off x="304396" y="4012627"/>
            <a:ext cx="8741635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900" b="0" i="0" dirty="0" err="1">
                <a:effectLst/>
                <a:latin typeface="ElsevierGulliver"/>
              </a:rPr>
              <a:t>Dry</a:t>
            </a:r>
            <a:r>
              <a:rPr lang="pl-PL" sz="1900" b="0" i="0" dirty="0">
                <a:effectLst/>
                <a:latin typeface="ElsevierGulliver"/>
              </a:rPr>
              <a:t> </a:t>
            </a:r>
            <a:r>
              <a:rPr lang="pl-PL" sz="1900" b="0" i="0" dirty="0" err="1">
                <a:effectLst/>
                <a:latin typeface="ElsevierGulliver"/>
              </a:rPr>
              <a:t>air</a:t>
            </a:r>
            <a:r>
              <a:rPr lang="pl-PL" sz="1900" b="0" i="0" dirty="0">
                <a:effectLst/>
                <a:latin typeface="ElsevierGulliver"/>
              </a:rPr>
              <a:t> </a:t>
            </a:r>
            <a:r>
              <a:rPr lang="pl-PL" sz="1900" b="0" i="0" dirty="0" err="1">
                <a:effectLst/>
                <a:latin typeface="ElsevierGulliver"/>
              </a:rPr>
              <a:t>lapse</a:t>
            </a:r>
            <a:r>
              <a:rPr lang="pl-PL" sz="1900" b="0" i="0" dirty="0">
                <a:effectLst/>
                <a:latin typeface="ElsevierGulliver"/>
              </a:rPr>
              <a:t> </a:t>
            </a:r>
            <a:r>
              <a:rPr lang="pl-PL" sz="1900" b="0" i="0" dirty="0" err="1">
                <a:effectLst/>
                <a:latin typeface="ElsevierGulliver"/>
              </a:rPr>
              <a:t>rate</a:t>
            </a:r>
            <a:r>
              <a:rPr lang="pl-PL" sz="1900" b="0" i="0" dirty="0">
                <a:effectLst/>
                <a:latin typeface="ElsevierGulliver"/>
              </a:rPr>
              <a:t> </a:t>
            </a:r>
            <a:r>
              <a:rPr lang="pl-PL" sz="1900" b="0" i="0" dirty="0" err="1">
                <a:effectLst/>
                <a:latin typeface="ElsevierGulliver"/>
              </a:rPr>
              <a:t>is</a:t>
            </a:r>
            <a:r>
              <a:rPr lang="pl-PL" sz="1900" b="0" i="0" dirty="0">
                <a:effectLst/>
                <a:latin typeface="ElsevierGulliver"/>
              </a:rPr>
              <a:t> </a:t>
            </a:r>
            <a:r>
              <a:rPr lang="pl-PL" sz="1900" b="1" i="0" dirty="0">
                <a:effectLst/>
                <a:latin typeface="ElsevierGulliver"/>
              </a:rPr>
              <a:t>– 9 .8</a:t>
            </a:r>
            <a:r>
              <a:rPr lang="en-AU" sz="1900" b="1" i="0" dirty="0">
                <a:effectLst/>
                <a:latin typeface="ElsevierGulliver"/>
              </a:rPr>
              <a:t>°C/km</a:t>
            </a:r>
            <a:endParaRPr lang="pl-PL" sz="1900" b="1" i="0" dirty="0">
              <a:effectLst/>
              <a:latin typeface="ElsevierGulliver"/>
            </a:endParaRPr>
          </a:p>
          <a:p>
            <a:pPr>
              <a:spcAft>
                <a:spcPts val="600"/>
              </a:spcAft>
            </a:pPr>
            <a:r>
              <a:rPr lang="en-AU" sz="1900" b="0" i="0" dirty="0">
                <a:effectLst/>
                <a:latin typeface="ElsevierGulliver"/>
              </a:rPr>
              <a:t>The wet adiabatic lapse rate </a:t>
            </a:r>
            <a:r>
              <a:rPr lang="en-AU" sz="1900" b="0" i="0" dirty="0">
                <a:solidFill>
                  <a:srgbClr val="1F1F1F"/>
                </a:solidFill>
                <a:effectLst/>
                <a:latin typeface="ElsevierGulliver"/>
              </a:rPr>
              <a:t>has been observed to vary between </a:t>
            </a:r>
            <a:r>
              <a:rPr lang="en-AU" sz="1900" b="1" i="0" dirty="0">
                <a:solidFill>
                  <a:srgbClr val="1F1F1F"/>
                </a:solidFill>
                <a:effectLst/>
                <a:latin typeface="ElsevierGulliver"/>
              </a:rPr>
              <a:t>−6.5 and −3.5°C/km</a:t>
            </a:r>
            <a:r>
              <a:rPr lang="en-AU" sz="1900" b="0" i="0" dirty="0">
                <a:solidFill>
                  <a:srgbClr val="1F1F1F"/>
                </a:solidFill>
                <a:effectLst/>
                <a:latin typeface="ElsevierGulliver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</a:rPr>
              <a:t>A parcel of air with an initial temperature of 15 °C and </a:t>
            </a: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  <a:hlinkClick r:id="rId2" tooltip="Learn more about dew point from ScienceDirect's AI-generated Topic Pages"/>
              </a:rPr>
              <a:t>dew point</a:t>
            </a: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</a:rPr>
              <a:t> 2 °C is lifted adiabatically from the 1000-hPa level. Determine its </a:t>
            </a: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  <a:hlinkClick r:id="rId3" tooltip="Learn more about LCL from ScienceDirect's AI-generated Topic Pages"/>
              </a:rPr>
              <a:t>LCL</a:t>
            </a: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</a:rPr>
              <a:t> and temperature at that level. If the air parcel is lifted a further 200 </a:t>
            </a:r>
            <a:r>
              <a:rPr lang="en-AU" b="0" i="0" dirty="0" err="1">
                <a:solidFill>
                  <a:srgbClr val="1F1F1F"/>
                </a:solidFill>
                <a:effectLst/>
                <a:latin typeface="ElsevierGulliver"/>
              </a:rPr>
              <a:t>hPa</a:t>
            </a: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</a:rPr>
              <a:t> above its LCL, what is its final temperature and how much liquid water is condensed during this rise? </a:t>
            </a:r>
          </a:p>
          <a:p>
            <a:pPr>
              <a:spcAft>
                <a:spcPts val="600"/>
              </a:spcAft>
            </a:pP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</a:rPr>
              <a:t>[…] Therefore, about ∼4.4 - 1.9 = 2.5 g of water must have condensed out of each kilogram of air during the rise from 820 to 620 </a:t>
            </a:r>
            <a:r>
              <a:rPr lang="en-AU" b="0" i="0" dirty="0" err="1">
                <a:solidFill>
                  <a:srgbClr val="1F1F1F"/>
                </a:solidFill>
                <a:effectLst/>
                <a:latin typeface="ElsevierGulliver"/>
              </a:rPr>
              <a:t>hPa</a:t>
            </a: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</a:rPr>
              <a:t>. </a:t>
            </a:r>
            <a:r>
              <a:rPr lang="en-AU" b="1" i="0" dirty="0">
                <a:solidFill>
                  <a:srgbClr val="1F1F1F"/>
                </a:solidFill>
                <a:effectLst/>
              </a:rPr>
              <a:t>→ clouds</a:t>
            </a:r>
            <a:endParaRPr lang="pl-PL" b="1" dirty="0">
              <a:solidFill>
                <a:schemeClr val="accent2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24426A-7A54-B349-8D5B-21E2859C5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1" y="135632"/>
            <a:ext cx="4114800" cy="390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D98491E-7C17-97B2-0A63-23E07B177739}"/>
              </a:ext>
            </a:extLst>
          </p:cNvPr>
          <p:cNvSpPr txBox="1"/>
          <p:nvPr/>
        </p:nvSpPr>
        <p:spPr>
          <a:xfrm>
            <a:off x="4532243" y="1232057"/>
            <a:ext cx="4474032" cy="3031599"/>
          </a:xfrm>
          <a:prstGeom prst="rect">
            <a:avLst/>
          </a:prstGeom>
          <a:noFill/>
          <a:ln w="15875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700" b="0" i="0" dirty="0">
                <a:solidFill>
                  <a:schemeClr val="accent2"/>
                </a:solidFill>
                <a:effectLst/>
                <a:latin typeface="+mn-lt"/>
              </a:rPr>
              <a:t>Dry-adiabatic lapse rate is the rate of decrease of temperature with height of a </a:t>
            </a:r>
            <a:r>
              <a:rPr lang="en-US" sz="1700" b="1" i="0" dirty="0">
                <a:solidFill>
                  <a:schemeClr val="accent2"/>
                </a:solidFill>
                <a:effectLst/>
                <a:latin typeface="+mn-lt"/>
              </a:rPr>
              <a:t>parcel of dry air </a:t>
            </a:r>
            <a:r>
              <a:rPr lang="en-US" sz="1700" b="0" i="0" dirty="0">
                <a:solidFill>
                  <a:schemeClr val="accent2"/>
                </a:solidFill>
                <a:effectLst/>
                <a:latin typeface="+mn-lt"/>
              </a:rPr>
              <a:t>lifted by a reversible </a:t>
            </a:r>
            <a:r>
              <a:rPr lang="en-US" sz="1700" b="1" i="0" dirty="0">
                <a:solidFill>
                  <a:schemeClr val="accent2"/>
                </a:solidFill>
                <a:effectLst/>
                <a:latin typeface="+mn-lt"/>
              </a:rPr>
              <a:t>adiabatic</a:t>
            </a:r>
            <a:r>
              <a:rPr lang="en-US" sz="1700" b="0" i="0" dirty="0">
                <a:solidFill>
                  <a:schemeClr val="accent2"/>
                </a:solidFill>
                <a:effectLst/>
                <a:latin typeface="+mn-lt"/>
              </a:rPr>
              <a:t> process through the atmospher</a:t>
            </a:r>
            <a:r>
              <a:rPr lang="en-US" sz="1700" dirty="0">
                <a:solidFill>
                  <a:schemeClr val="accent2"/>
                </a:solidFill>
                <a:latin typeface="+mn-lt"/>
              </a:rPr>
              <a:t>e in hydrostatic equilibrium: </a:t>
            </a:r>
            <a:endParaRPr lang="pl-PL" sz="1700" dirty="0">
              <a:solidFill>
                <a:schemeClr val="accent2"/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pl-PL" sz="1700" dirty="0" err="1">
                <a:solidFill>
                  <a:schemeClr val="accent2"/>
                </a:solidFill>
                <a:latin typeface="+mn-lt"/>
              </a:rPr>
              <a:t>Work</a:t>
            </a:r>
            <a:r>
              <a:rPr lang="pl-PL" sz="17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pl-PL" sz="1700" dirty="0" err="1">
                <a:solidFill>
                  <a:schemeClr val="accent2"/>
                </a:solidFill>
                <a:latin typeface="+mn-lt"/>
              </a:rPr>
              <a:t>done</a:t>
            </a:r>
            <a:r>
              <a:rPr lang="pl-PL" sz="1700" dirty="0">
                <a:solidFill>
                  <a:schemeClr val="accent2"/>
                </a:solidFill>
                <a:latin typeface="+mn-lt"/>
              </a:rPr>
              <a:t> to lift the parcel: </a:t>
            </a:r>
            <a:r>
              <a:rPr lang="en-US" sz="1700" i="1" dirty="0">
                <a:solidFill>
                  <a:schemeClr val="accent2"/>
                </a:solidFill>
                <a:latin typeface="+mn-lt"/>
              </a:rPr>
              <a:t>mg </a:t>
            </a:r>
            <a:r>
              <a:rPr lang="en-US" sz="1700" i="1" dirty="0" err="1">
                <a:solidFill>
                  <a:schemeClr val="accent2"/>
                </a:solidFill>
              </a:rPr>
              <a:t>Δ</a:t>
            </a:r>
            <a:r>
              <a:rPr lang="en-US" sz="1700" i="1" dirty="0" err="1">
                <a:solidFill>
                  <a:schemeClr val="accent2"/>
                </a:solidFill>
                <a:latin typeface="+mn-lt"/>
              </a:rPr>
              <a:t>h</a:t>
            </a:r>
            <a:r>
              <a:rPr lang="en-US" sz="1700" dirty="0">
                <a:solidFill>
                  <a:schemeClr val="accent2"/>
                </a:solidFill>
                <a:latin typeface="+mn-lt"/>
              </a:rPr>
              <a:t> = </a:t>
            </a:r>
            <a:r>
              <a:rPr lang="en-US" sz="1700" i="1" dirty="0" err="1">
                <a:solidFill>
                  <a:schemeClr val="accent2"/>
                </a:solidFill>
                <a:latin typeface="+mn-lt"/>
              </a:rPr>
              <a:t>mc</a:t>
            </a:r>
            <a:r>
              <a:rPr lang="en-US" sz="1700" b="0" i="1" baseline="-25000" dirty="0" err="1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p</a:t>
            </a:r>
            <a:r>
              <a:rPr lang="en-US" sz="1700" i="1" dirty="0">
                <a:solidFill>
                  <a:schemeClr val="accent2"/>
                </a:solidFill>
                <a:latin typeface="+mn-lt"/>
              </a:rPr>
              <a:t> ΔT</a:t>
            </a:r>
            <a:endParaRPr lang="en-US" sz="1700" b="0" i="0" dirty="0">
              <a:solidFill>
                <a:schemeClr val="accent2"/>
              </a:solidFill>
              <a:effectLst/>
              <a:latin typeface="+mn-lt"/>
            </a:endParaRPr>
          </a:p>
          <a:p>
            <a:r>
              <a:rPr lang="en-US" sz="1700" b="0" i="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Th</a:t>
            </a:r>
            <a:r>
              <a:rPr lang="pl-PL" sz="1700" b="0" i="0" dirty="0" err="1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us</a:t>
            </a:r>
            <a:r>
              <a:rPr lang="en-US" sz="1700" b="0" i="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 lapse rate is</a:t>
            </a:r>
            <a:r>
              <a:rPr lang="pl-PL" sz="1700" b="0" i="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 </a:t>
            </a:r>
            <a:r>
              <a:rPr lang="en-US" sz="1700" b="1" i="1" dirty="0">
                <a:solidFill>
                  <a:schemeClr val="accent2"/>
                </a:solidFill>
                <a:latin typeface="+mn-lt"/>
              </a:rPr>
              <a:t>ΔT</a:t>
            </a:r>
            <a:r>
              <a:rPr lang="pl-PL" sz="1700" b="1" i="1" dirty="0">
                <a:solidFill>
                  <a:schemeClr val="accent2"/>
                </a:solidFill>
                <a:latin typeface="+mn-lt"/>
              </a:rPr>
              <a:t>/</a:t>
            </a:r>
            <a:r>
              <a:rPr lang="pl-PL" sz="1700" b="1" i="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 </a:t>
            </a:r>
            <a:r>
              <a:rPr lang="en-US" sz="1700" b="1" i="1" dirty="0" err="1">
                <a:solidFill>
                  <a:schemeClr val="accent2"/>
                </a:solidFill>
              </a:rPr>
              <a:t>Δ</a:t>
            </a:r>
            <a:r>
              <a:rPr lang="en-US" sz="1700" b="1" i="1" dirty="0" err="1">
                <a:solidFill>
                  <a:schemeClr val="accent2"/>
                </a:solidFill>
                <a:latin typeface="+mn-lt"/>
              </a:rPr>
              <a:t>h</a:t>
            </a:r>
            <a:r>
              <a:rPr lang="pl-PL" sz="1700" b="1" i="1" dirty="0">
                <a:solidFill>
                  <a:schemeClr val="accent2"/>
                </a:solidFill>
                <a:latin typeface="+mn-lt"/>
              </a:rPr>
              <a:t>=</a:t>
            </a:r>
            <a:r>
              <a:rPr lang="en-US" sz="1700" b="1" i="1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g</a:t>
            </a:r>
            <a:r>
              <a:rPr lang="en-US" sz="1700" b="1" i="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/</a:t>
            </a:r>
            <a:r>
              <a:rPr lang="en-US" sz="1700" b="1" i="1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c</a:t>
            </a:r>
            <a:r>
              <a:rPr lang="en-US" sz="1700" b="1" i="1" baseline="-2500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p</a:t>
            </a:r>
            <a:r>
              <a:rPr lang="en-US" sz="1700" b="0" i="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, where </a:t>
            </a:r>
            <a:r>
              <a:rPr lang="en-US" sz="1700" b="0" i="1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g</a:t>
            </a:r>
            <a:r>
              <a:rPr lang="en-US" sz="1700" b="0" i="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 is the gravitational acceleration and </a:t>
            </a:r>
            <a:r>
              <a:rPr lang="en-US" sz="1700" b="0" i="1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c</a:t>
            </a:r>
            <a:r>
              <a:rPr lang="en-US" sz="1700" b="0" i="1" baseline="-2500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p</a:t>
            </a:r>
            <a:r>
              <a:rPr lang="en-US" sz="1700" b="0" i="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 is</a:t>
            </a:r>
            <a:r>
              <a:rPr lang="en-US" sz="1700" dirty="0">
                <a:solidFill>
                  <a:schemeClr val="accent2"/>
                </a:solidFill>
                <a:latin typeface="PT Sans" panose="020B0503020203020204" pitchFamily="34" charset="0"/>
              </a:rPr>
              <a:t> the specific </a:t>
            </a:r>
            <a:r>
              <a:rPr lang="en-US" sz="1700" b="0" i="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 heat of </a:t>
            </a:r>
            <a:r>
              <a:rPr lang="en-US" sz="1700" b="1" i="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dry air </a:t>
            </a:r>
            <a:r>
              <a:rPr lang="en-US" sz="1700" b="0" i="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at constant pressure</a:t>
            </a:r>
          </a:p>
          <a:p>
            <a:endParaRPr lang="pl-PL" sz="1400" dirty="0"/>
          </a:p>
          <a:p>
            <a:r>
              <a:rPr lang="en-US" sz="1400" dirty="0"/>
              <a:t>https://glossary.ametsoc.org/wiki/Adiabatic_lapse_rate</a:t>
            </a:r>
          </a:p>
        </p:txBody>
      </p:sp>
    </p:spTree>
    <p:extLst>
      <p:ext uri="{BB962C8B-B14F-4D97-AF65-F5344CB8AC3E}">
        <p14:creationId xmlns:p14="http://schemas.microsoft.com/office/powerpoint/2010/main" val="1976721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ytuł 1">
            <a:extLst>
              <a:ext uri="{FF2B5EF4-FFF2-40B4-BE49-F238E27FC236}">
                <a16:creationId xmlns:a16="http://schemas.microsoft.com/office/drawing/2014/main" id="{BB2BB269-4F73-C927-E24A-DB4920744D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15816" y="526257"/>
            <a:ext cx="5770984" cy="635000"/>
          </a:xfrm>
        </p:spPr>
        <p:txBody>
          <a:bodyPr/>
          <a:lstStyle/>
          <a:p>
            <a:r>
              <a:rPr lang="pl-PL" altLang="en-US" dirty="0"/>
              <a:t>Wiatry i klasy stabilności</a:t>
            </a:r>
            <a:endParaRPr lang="en-US" altLang="en-US" dirty="0"/>
          </a:p>
        </p:txBody>
      </p:sp>
      <p:pic>
        <p:nvPicPr>
          <p:cNvPr id="30723" name="Obraz 3">
            <a:extLst>
              <a:ext uri="{FF2B5EF4-FFF2-40B4-BE49-F238E27FC236}">
                <a16:creationId xmlns:a16="http://schemas.microsoft.com/office/drawing/2014/main" id="{B8246929-99BF-F0CC-3D94-879CDD2F2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75"/>
            <a:ext cx="5976937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Obraz 3">
            <a:extLst>
              <a:ext uri="{FF2B5EF4-FFF2-40B4-BE49-F238E27FC236}">
                <a16:creationId xmlns:a16="http://schemas.microsoft.com/office/drawing/2014/main" id="{0C2D83A6-63B2-F903-5F16-AD450FDC0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84138"/>
            <a:ext cx="2498725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Obraz 3" descr="Obraz zawierający na wolnym powietrzu, chmura, niebo, dym&#10;&#10;Opis wygenerowany automatycznie">
            <a:extLst>
              <a:ext uri="{FF2B5EF4-FFF2-40B4-BE49-F238E27FC236}">
                <a16:creationId xmlns:a16="http://schemas.microsoft.com/office/drawing/2014/main" id="{23DB7125-4B54-F80D-251F-2EC8C4025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178175"/>
            <a:ext cx="19240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8D981520-A8D3-4B85-58E3-865B17168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320" y="967343"/>
            <a:ext cx="4400680" cy="5311971"/>
          </a:xfrm>
          <a:prstGeom prst="rect">
            <a:avLst/>
          </a:prstGeom>
        </p:spPr>
      </p:pic>
      <p:sp>
        <p:nvSpPr>
          <p:cNvPr id="46082" name="Tytuł 1">
            <a:extLst>
              <a:ext uri="{FF2B5EF4-FFF2-40B4-BE49-F238E27FC236}">
                <a16:creationId xmlns:a16="http://schemas.microsoft.com/office/drawing/2014/main" id="{22768B9B-71F3-9181-42A3-5A0C5A8414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-175657"/>
            <a:ext cx="8229600" cy="1143000"/>
          </a:xfrm>
        </p:spPr>
        <p:txBody>
          <a:bodyPr/>
          <a:lstStyle/>
          <a:p>
            <a:r>
              <a:rPr lang="it-IT" altLang="en-US" sz="3600" dirty="0" err="1"/>
              <a:t>Klasy</a:t>
            </a:r>
            <a:r>
              <a:rPr lang="it-IT" altLang="en-US" sz="3600" dirty="0"/>
              <a:t> </a:t>
            </a:r>
            <a:r>
              <a:rPr lang="it-IT" altLang="en-US" sz="3600" dirty="0" err="1"/>
              <a:t>stabilno</a:t>
            </a:r>
            <a:r>
              <a:rPr lang="pl-PL" altLang="en-US" sz="3600" dirty="0" err="1"/>
              <a:t>ści</a:t>
            </a:r>
            <a:r>
              <a:rPr lang="pl-PL" altLang="en-US" sz="3600" dirty="0"/>
              <a:t>: A</a:t>
            </a:r>
            <a:endParaRPr lang="en-US" altLang="en-US" sz="3600" dirty="0"/>
          </a:p>
        </p:txBody>
      </p:sp>
      <p:pic>
        <p:nvPicPr>
          <p:cNvPr id="46083" name="Obraz 3">
            <a:extLst>
              <a:ext uri="{FF2B5EF4-FFF2-40B4-BE49-F238E27FC236}">
                <a16:creationId xmlns:a16="http://schemas.microsoft.com/office/drawing/2014/main" id="{413F360F-4ECA-25BA-80E7-A97A5DAFC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857176" cy="295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pole tekstowe 5">
            <a:extLst>
              <a:ext uri="{FF2B5EF4-FFF2-40B4-BE49-F238E27FC236}">
                <a16:creationId xmlns:a16="http://schemas.microsoft.com/office/drawing/2014/main" id="{D06BB5AD-42D1-8A86-E511-7C34834EC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254135"/>
            <a:ext cx="485717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Piękna, słoneczna pogoda, silne prądy wznoszące</a:t>
            </a:r>
            <a:r>
              <a:rPr lang="en-US" altLang="en-US" sz="1800" dirty="0"/>
              <a:t> ‎</a:t>
            </a:r>
            <a:endParaRPr lang="pl-PL" altLang="en-US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 err="1"/>
              <a:t>Konin</a:t>
            </a:r>
            <a:r>
              <a:rPr lang="en-US" altLang="en-US" sz="1400" dirty="0"/>
              <a:t>, 14 ‎l</a:t>
            </a:r>
            <a:r>
              <a:rPr lang="pl-PL" altLang="en-US" sz="1400" dirty="0" err="1"/>
              <a:t>ipiec</a:t>
            </a:r>
            <a:r>
              <a:rPr lang="en-US" altLang="en-US" sz="1400" dirty="0"/>
              <a:t> ‎2018, </a:t>
            </a:r>
            <a:r>
              <a:rPr lang="ar-SA" altLang="en-US" sz="1400" dirty="0"/>
              <a:t>‏</a:t>
            </a:r>
            <a:r>
              <a:rPr lang="en-US" altLang="en-US" sz="1400" dirty="0"/>
              <a:t>‎09:38, </a:t>
            </a:r>
            <a:r>
              <a:rPr lang="en-US" altLang="en-US" sz="1400" dirty="0" err="1"/>
              <a:t>foto</a:t>
            </a:r>
            <a:r>
              <a:rPr lang="en-US" altLang="en-US" sz="1400" dirty="0"/>
              <a:t> Maria Karwasz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A7A72E3-2552-D003-B028-82EED24FD06D}"/>
              </a:ext>
            </a:extLst>
          </p:cNvPr>
          <p:cNvSpPr txBox="1"/>
          <p:nvPr/>
        </p:nvSpPr>
        <p:spPr>
          <a:xfrm>
            <a:off x="179512" y="6094648"/>
            <a:ext cx="8776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Linia czerwona – bilans bez transportu konwekcyjnego w powierzchni ziemi (str. 422)</a:t>
            </a:r>
          </a:p>
          <a:p>
            <a:r>
              <a:rPr lang="pl-PL" dirty="0"/>
              <a:t>Przerywana – transport via suche powietrze, niebieska – ze skraplanie się H</a:t>
            </a:r>
            <a:r>
              <a:rPr lang="pl-PL" baseline="-25000" dirty="0"/>
              <a:t>2</a:t>
            </a:r>
            <a:r>
              <a:rPr lang="pl-PL" dirty="0"/>
              <a:t>O  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Obraz 3" descr="Obraz zawierający na wolnym powietrzu, chmura, niebo, dym&#10;&#10;Opis wygenerowany automatycznie">
            <a:extLst>
              <a:ext uri="{FF2B5EF4-FFF2-40B4-BE49-F238E27FC236}">
                <a16:creationId xmlns:a16="http://schemas.microsoft.com/office/drawing/2014/main" id="{652C58E2-D6CC-115F-5277-A25242B49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1" y="1196976"/>
            <a:ext cx="2693370" cy="478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pole tekstowe 4">
            <a:extLst>
              <a:ext uri="{FF2B5EF4-FFF2-40B4-BE49-F238E27FC236}">
                <a16:creationId xmlns:a16="http://schemas.microsoft.com/office/drawing/2014/main" id="{DF8E9319-7CD9-ABEA-52A3-7AA7FB314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00" y="6073208"/>
            <a:ext cx="6434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2000" dirty="0"/>
              <a:t>Gdańsk, 08/03/2024   godz. 7:30                  godz.  8:10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2000" dirty="0"/>
              <a:t>Słoneczny poranek, słońce dopiero zaczyna grzać</a:t>
            </a:r>
            <a:endParaRPr lang="en-US" altLang="en-US" sz="2000" dirty="0"/>
          </a:p>
        </p:txBody>
      </p:sp>
      <p:pic>
        <p:nvPicPr>
          <p:cNvPr id="47109" name="Obraz 8" descr="Obraz zawierający chmura, na wolnym powietrzu, niebo, antena&#10;&#10;Opis wygenerowany automatycznie">
            <a:extLst>
              <a:ext uri="{FF2B5EF4-FFF2-40B4-BE49-F238E27FC236}">
                <a16:creationId xmlns:a16="http://schemas.microsoft.com/office/drawing/2014/main" id="{FBE315A0-F440-4368-97C8-EB6CFED42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250950"/>
            <a:ext cx="2663004" cy="4733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3DD6C323-0FDD-EC30-26F2-BDA9D6C10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sz="3600" dirty="0" err="1"/>
              <a:t>Klasy</a:t>
            </a:r>
            <a:r>
              <a:rPr lang="it-IT" altLang="en-US" sz="3600" dirty="0"/>
              <a:t> </a:t>
            </a:r>
            <a:r>
              <a:rPr lang="it-IT" altLang="en-US" sz="3600" dirty="0" err="1"/>
              <a:t>stabilno</a:t>
            </a:r>
            <a:r>
              <a:rPr lang="pl-PL" altLang="en-US" sz="3600" dirty="0" err="1"/>
              <a:t>ści</a:t>
            </a:r>
            <a:r>
              <a:rPr lang="pl-PL" altLang="en-US" sz="3600" dirty="0"/>
              <a:t>: B</a:t>
            </a:r>
            <a:br>
              <a:rPr lang="en-US" altLang="en-US" sz="3600" dirty="0"/>
            </a:br>
            <a:endParaRPr lang="en-US" sz="3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16A18485-2235-D95C-4939-6D3FF509E7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04800"/>
            <a:ext cx="8569325" cy="533400"/>
          </a:xfrm>
        </p:spPr>
        <p:txBody>
          <a:bodyPr/>
          <a:lstStyle/>
          <a:p>
            <a:pPr algn="l" eaLnBrk="1" hangingPunct="1"/>
            <a:r>
              <a:rPr lang="pl-PL" altLang="en-US" sz="3400">
                <a:solidFill>
                  <a:schemeClr val="accent2"/>
                </a:solidFill>
              </a:rPr>
              <a:t>Modelowanie zanieczyszczeń = prewencja</a:t>
            </a:r>
            <a:r>
              <a:rPr lang="it-IT" altLang="en-US" sz="3200" b="1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51203" name="Picture 3">
            <a:extLst>
              <a:ext uri="{FF2B5EF4-FFF2-40B4-BE49-F238E27FC236}">
                <a16:creationId xmlns:a16="http://schemas.microsoft.com/office/drawing/2014/main" id="{8B816186-57B5-43E3-75B6-A3B11F0E2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223" y="1262296"/>
            <a:ext cx="4451459" cy="512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>
            <a:extLst>
              <a:ext uri="{FF2B5EF4-FFF2-40B4-BE49-F238E27FC236}">
                <a16:creationId xmlns:a16="http://schemas.microsoft.com/office/drawing/2014/main" id="{179DBBA7-DCFE-B2BB-4140-3475E0615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282377"/>
            <a:ext cx="4396503" cy="512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 Box 5">
            <a:extLst>
              <a:ext uri="{FF2B5EF4-FFF2-40B4-BE49-F238E27FC236}">
                <a16:creationId xmlns:a16="http://schemas.microsoft.com/office/drawing/2014/main" id="{0396FA78-33A9-6655-76A8-7AC4A695F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6477" y="956615"/>
            <a:ext cx="327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000" dirty="0">
                <a:latin typeface="Times New Roman" panose="02020603050405020304" pitchFamily="18" charset="0"/>
              </a:rPr>
              <a:t>Traforo Mezzolombardo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4A3183ED-979E-38B3-50F8-813D1AF75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956616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000" dirty="0">
                <a:latin typeface="Times New Roman" panose="02020603050405020304" pitchFamily="18" charset="0"/>
              </a:rPr>
              <a:t>Viabilità attuale</a:t>
            </a:r>
          </a:p>
        </p:txBody>
      </p:sp>
      <p:sp>
        <p:nvSpPr>
          <p:cNvPr id="51207" name="Text Box 7">
            <a:extLst>
              <a:ext uri="{FF2B5EF4-FFF2-40B4-BE49-F238E27FC236}">
                <a16:creationId xmlns:a16="http://schemas.microsoft.com/office/drawing/2014/main" id="{D7B5D675-E742-B575-7455-501B65ABE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42" y="6183484"/>
            <a:ext cx="74687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en-US" sz="1800" dirty="0"/>
              <a:t>Analiza dyfuzji zanieczyszczeń: </a:t>
            </a:r>
            <a:r>
              <a:rPr lang="pl-PL" altLang="en-US" sz="1800" dirty="0" err="1"/>
              <a:t>Trento</a:t>
            </a:r>
            <a:r>
              <a:rPr lang="pl-PL" altLang="en-US" sz="1800" dirty="0"/>
              <a:t> – </a:t>
            </a:r>
            <a:r>
              <a:rPr lang="pl-PL" altLang="en-US" sz="1800" dirty="0" err="1"/>
              <a:t>Mezzolobardo</a:t>
            </a:r>
            <a:r>
              <a:rPr lang="pl-PL" altLang="en-US" sz="1800" dirty="0"/>
              <a:t>, Model: GK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en-US" sz="1800" dirty="0"/>
              <a:t>Dane wyjściowe: natężenie ruchu drogowego i rzeczywiste dane meteo</a:t>
            </a:r>
            <a:endParaRPr lang="en-AU" altLang="en-US" sz="1800" dirty="0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1B7009-DB26-BC65-6681-FE155AF14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pl-PL" sz="3200" dirty="0" err="1"/>
              <a:t>Dew</a:t>
            </a:r>
            <a:r>
              <a:rPr lang="pl-PL" sz="3200" dirty="0"/>
              <a:t> point (punkt rosy)</a:t>
            </a:r>
            <a:endParaRPr lang="en-US" sz="3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69FA60-D3D1-097D-6958-3665A4901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764704"/>
            <a:ext cx="8712968" cy="4525963"/>
          </a:xfrm>
        </p:spPr>
        <p:txBody>
          <a:bodyPr/>
          <a:lstStyle/>
          <a:p>
            <a:r>
              <a:rPr lang="pl-PL" sz="1800" dirty="0"/>
              <a:t>Jest to temperatura, po obniżeniu do której to temperatury z powietrza zaczyna wykraplać się rosa.</a:t>
            </a:r>
          </a:p>
          <a:p>
            <a:r>
              <a:rPr lang="pl-PL" sz="1800" dirty="0"/>
              <a:t>Dlaczego? Zawartość pary wodnej w atmosferze zależy silnie od temperatury. Dla określenia tej zawartości mówimy o ciśnieniu „parcjalnym”, zgodnie w prawem Daltona: drobiny każdego gazu w równym stopniu mają wkład do ciśnienia całkowitego. Jeśli mówimy, że zawartość (molowa) tlenu wynosi 20%, oznacza to, że przy ciśnieniu całkowitym 1000 </a:t>
            </a:r>
            <a:r>
              <a:rPr lang="pl-PL" sz="1800" dirty="0" err="1"/>
              <a:t>hPa</a:t>
            </a:r>
            <a:r>
              <a:rPr lang="pl-PL" sz="1800" dirty="0"/>
              <a:t>, ciśnienie parcjalne, które wywierają cząsteczki O</a:t>
            </a:r>
            <a:r>
              <a:rPr lang="pl-PL" sz="1800" baseline="-25000" dirty="0"/>
              <a:t>2</a:t>
            </a:r>
            <a:r>
              <a:rPr lang="pl-PL" sz="1800" dirty="0"/>
              <a:t> na ścianki naczynia wynosi 200 </a:t>
            </a:r>
            <a:r>
              <a:rPr lang="pl-PL" sz="1800" dirty="0" err="1"/>
              <a:t>hPa</a:t>
            </a:r>
            <a:r>
              <a:rPr lang="pl-PL" sz="1800" dirty="0"/>
              <a:t>.  </a:t>
            </a:r>
          </a:p>
          <a:p>
            <a:r>
              <a:rPr lang="pl-PL" sz="1800" dirty="0"/>
              <a:t>Oczywiście, w 100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ºC ciśnienie parcjalne H</a:t>
            </a:r>
            <a:r>
              <a:rPr lang="pl-PL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 wynosi 1013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– bąbelki pary wodnej rozpychają się w garnku z wodą, czyli ciśnienie wewnątrz bańki jest równe ciśnieniu powietrza nad garnkiem. W górach woda wrze w niższej temp. </a:t>
            </a:r>
          </a:p>
          <a:p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 20ºC ciśnienie parcjalne H</a:t>
            </a:r>
            <a:r>
              <a:rPr lang="pl-PL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 wynosi około 23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, czyli pary wodnej, w warunkach </a:t>
            </a:r>
            <a:r>
              <a:rPr lang="pl-PL" sz="1800" i="1" dirty="0">
                <a:latin typeface="Arial" panose="020B0604020202020204" pitchFamily="34" charset="0"/>
                <a:cs typeface="Arial" panose="020B0604020202020204" pitchFamily="34" charset="0"/>
              </a:rPr>
              <a:t>nasycenia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jest (objętościowo) około 2,3 %. Jeśli w 20ºC pary wodnej jest 2,3%, to wilgotność </a:t>
            </a:r>
            <a:r>
              <a:rPr lang="pl-PL" sz="1800" i="1" dirty="0">
                <a:latin typeface="Arial" panose="020B0604020202020204" pitchFamily="34" charset="0"/>
                <a:cs typeface="Arial" panose="020B0604020202020204" pitchFamily="34" charset="0"/>
              </a:rPr>
              <a:t>względna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wynosi 100%.    </a:t>
            </a:r>
            <a:endParaRPr lang="en-US" sz="1800" dirty="0"/>
          </a:p>
          <a:p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Para wodna jest niewidoczna: jeśli ją „widać”, to są kropelki mgły.                Oznacza to, że temperatura powietrza została na tyle                                   obniżona, że </a:t>
            </a:r>
            <a:r>
              <a:rPr lang="pl-PL" sz="1800" i="1" dirty="0">
                <a:latin typeface="Arial" panose="020B0604020202020204" pitchFamily="34" charset="0"/>
                <a:cs typeface="Arial" panose="020B0604020202020204" pitchFamily="34" charset="0"/>
              </a:rPr>
              <a:t>nadmiar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pary wodnej (w stosunku do jej                                        maksymalnej ilości, która się w tej się w tej temperaturze                             jeszcze „rozpuści” w powietrzu) wytrącił się jako krople.</a:t>
            </a:r>
          </a:p>
          <a:p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Ta temperatura nazywana jest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„punktem rosy”</a:t>
            </a:r>
          </a:p>
          <a:p>
            <a:pPr marL="0" indent="0">
              <a:buNone/>
            </a:pP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				          Foto (C) Daniela </a:t>
            </a:r>
            <a:r>
              <a:rPr lang="pl-PL" sz="1200" dirty="0" err="1">
                <a:latin typeface="Arial" panose="020B0604020202020204" pitchFamily="34" charset="0"/>
                <a:cs typeface="Arial" panose="020B0604020202020204" pitchFamily="34" charset="0"/>
              </a:rPr>
              <a:t>Ascenzi</a:t>
            </a: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4" descr="33,768 Cold Breath Stock Photos, Pictures &amp; Royalty-Free Images - iStock">
            <a:extLst>
              <a:ext uri="{FF2B5EF4-FFF2-40B4-BE49-F238E27FC236}">
                <a16:creationId xmlns:a16="http://schemas.microsoft.com/office/drawing/2014/main" id="{937CAC01-0FF6-7694-A7F5-CC11B178C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590" y="5154410"/>
            <a:ext cx="2554882" cy="170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399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F745F-54A8-7EC3-5E3B-C6F7B9ED1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928534-A620-16DF-51B1-079829CE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pl-PL" sz="3200" dirty="0" err="1"/>
              <a:t>Dew</a:t>
            </a:r>
            <a:r>
              <a:rPr lang="pl-PL" sz="3200" dirty="0"/>
              <a:t> point (punkt rosy)</a:t>
            </a:r>
            <a:endParaRPr lang="en-US" sz="3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01BCC0-F87F-9F0D-A2F5-EF39E485A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764704"/>
            <a:ext cx="8496944" cy="4525963"/>
          </a:xfrm>
        </p:spPr>
        <p:txBody>
          <a:bodyPr/>
          <a:lstStyle/>
          <a:p>
            <a:r>
              <a:rPr lang="pl-PL" sz="1800" dirty="0"/>
              <a:t>Jak pokazuje wykres inżynierski, ciśnienie nasyconej pary wodnej bardzo silnie zależy od temperatury (zwróć uwagę na logarytmiczną skalę OY)</a:t>
            </a:r>
          </a:p>
          <a:p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Oczywiście, w 100ºC ciśnienie nasyconej pary wodnej wynosi 101,3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kPa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ale nawet w 0º wynosi 0,6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kPa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: niektóre chmury, jak cirrusy, pojawiają się na wysokościach kilku kilometrów, gdzie pary wodnej jest bardzo mało.</a:t>
            </a:r>
          </a:p>
          <a:p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Eksponat, który pokazujemy na stronie Fizyki zabawek, może służyć do pomiary temperatury rosy: przedmuchujemy przez szklaną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fialkę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powietrze, obniżamy temperaturę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fialki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, a kiedy pojawi się na ściankach rosa – jest to właśnie temperatura rosy.  </a:t>
            </a:r>
          </a:p>
        </p:txBody>
      </p:sp>
      <p:pic>
        <p:nvPicPr>
          <p:cNvPr id="8196" name="Picture 4" descr="water saturation pressure">
            <a:extLst>
              <a:ext uri="{FF2B5EF4-FFF2-40B4-BE49-F238E27FC236}">
                <a16:creationId xmlns:a16="http://schemas.microsoft.com/office/drawing/2014/main" id="{9421FE3A-334A-09D0-42F4-756164350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70375"/>
            <a:ext cx="5025897" cy="341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sychometr">
            <a:extLst>
              <a:ext uri="{FF2B5EF4-FFF2-40B4-BE49-F238E27FC236}">
                <a16:creationId xmlns:a16="http://schemas.microsoft.com/office/drawing/2014/main" id="{14F4B7B3-D4F8-294E-A2D5-5367F7F2F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66338"/>
            <a:ext cx="2265992" cy="164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8DBA115-D06B-FEEE-9ABA-B1F0EB78218B}"/>
              </a:ext>
            </a:extLst>
          </p:cNvPr>
          <p:cNvSpPr txBox="1"/>
          <p:nvPr/>
        </p:nvSpPr>
        <p:spPr>
          <a:xfrm>
            <a:off x="457200" y="5446965"/>
            <a:ext cx="34579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Eksponat, foto GK</a:t>
            </a:r>
          </a:p>
          <a:p>
            <a:r>
              <a:rPr lang="en-US" sz="1200" dirty="0">
                <a:hlinkClick r:id="rId4"/>
              </a:rPr>
              <a:t>https://dydaktyka.fizyka.umk.pl/zabawki1/</a:t>
            </a:r>
            <a:endParaRPr lang="pl-PL" sz="1200" dirty="0"/>
          </a:p>
          <a:p>
            <a:r>
              <a:rPr lang="en-US" sz="1200" dirty="0"/>
              <a:t>files/</a:t>
            </a:r>
            <a:r>
              <a:rPr lang="en-US" sz="1200" dirty="0" err="1"/>
              <a:t>termo</a:t>
            </a:r>
            <a:r>
              <a:rPr lang="en-US" sz="1200" dirty="0"/>
              <a:t>/psychometr-pl.html</a:t>
            </a:r>
            <a:endParaRPr lang="pl-PL" sz="1200" dirty="0"/>
          </a:p>
          <a:p>
            <a:endParaRPr lang="pl-PL" sz="1200" dirty="0"/>
          </a:p>
          <a:p>
            <a:r>
              <a:rPr lang="pl-PL" sz="1200" dirty="0"/>
              <a:t>Obok: doświadczalny wzór Magnusa, ciśnienie</a:t>
            </a:r>
          </a:p>
          <a:p>
            <a:r>
              <a:rPr lang="pl-PL" sz="1200" dirty="0"/>
              <a:t>Pary nasyconej w mm Hg (766 mm = 1013 </a:t>
            </a:r>
            <a:r>
              <a:rPr lang="pl-PL" sz="1200" dirty="0" err="1"/>
              <a:t>hPa</a:t>
            </a:r>
            <a:r>
              <a:rPr lang="pl-PL" sz="1200" dirty="0"/>
              <a:t>)</a:t>
            </a:r>
          </a:p>
          <a:p>
            <a:r>
              <a:rPr lang="pl-PL" sz="1200" dirty="0"/>
              <a:t>Zob. E. </a:t>
            </a:r>
            <a:r>
              <a:rPr lang="pl-PL" sz="1200" dirty="0" err="1"/>
              <a:t>Wołoszczyn</a:t>
            </a:r>
            <a:r>
              <a:rPr lang="pl-PL" sz="1200" dirty="0"/>
              <a:t>, str. 77  </a:t>
            </a:r>
          </a:p>
          <a:p>
            <a:endParaRPr lang="pl-PL" sz="1200" dirty="0"/>
          </a:p>
          <a:p>
            <a:endParaRPr lang="en-US" sz="12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3F1F606-DF1B-0D9E-8E24-A4F1C8AE6FCF}"/>
              </a:ext>
            </a:extLst>
          </p:cNvPr>
          <p:cNvSpPr txBox="1"/>
          <p:nvPr/>
        </p:nvSpPr>
        <p:spPr>
          <a:xfrm>
            <a:off x="3275856" y="6581001"/>
            <a:ext cx="5742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https://www.engineeringtoolbox.com/water-vapor-saturation-pressure-d_599.html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802CC06-F591-244B-7DDF-94A3239FD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9013" y="4219252"/>
            <a:ext cx="1959429" cy="54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8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37A3DEAA-E455-40DD-AB5C-A544BBCDE7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600" dirty="0"/>
              <a:t>;.,</a:t>
            </a:r>
            <a:endParaRPr lang="en-US" altLang="it-IT" sz="3600" dirty="0"/>
          </a:p>
        </p:txBody>
      </p:sp>
      <p:pic>
        <p:nvPicPr>
          <p:cNvPr id="25618" name="Picture 18">
            <a:extLst>
              <a:ext uri="{FF2B5EF4-FFF2-40B4-BE49-F238E27FC236}">
                <a16:creationId xmlns:a16="http://schemas.microsoft.com/office/drawing/2014/main" id="{5EE2C154-21A8-4E5A-A0B9-9AEB9586A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68" y="1280553"/>
            <a:ext cx="4803999" cy="429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9" name="Picture 19">
            <a:extLst>
              <a:ext uri="{FF2B5EF4-FFF2-40B4-BE49-F238E27FC236}">
                <a16:creationId xmlns:a16="http://schemas.microsoft.com/office/drawing/2014/main" id="{A07F6E53-F392-4543-A5C9-40192C68A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3" y="1269033"/>
            <a:ext cx="4362105" cy="431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20" name="Text Box 20">
            <a:extLst>
              <a:ext uri="{FF2B5EF4-FFF2-40B4-BE49-F238E27FC236}">
                <a16:creationId xmlns:a16="http://schemas.microsoft.com/office/drawing/2014/main" id="{6B19196E-537D-48FA-AF76-F77990BE8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959" y="5743841"/>
            <a:ext cx="478109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l-PL" altLang="it-IT" sz="2000" dirty="0">
                <a:solidFill>
                  <a:srgbClr val="FF0000"/>
                </a:solidFill>
              </a:rPr>
              <a:t>W górnej troposferze: powietrze spóźnia się nad równikiem, a wyprzedza obrót Ziemi nad zwrotnikami</a:t>
            </a:r>
            <a:endParaRPr lang="en-US" altLang="it-IT" sz="2000" i="0" dirty="0">
              <a:solidFill>
                <a:srgbClr val="FF0000"/>
              </a:solidFill>
            </a:endParaRPr>
          </a:p>
        </p:txBody>
      </p:sp>
      <p:sp>
        <p:nvSpPr>
          <p:cNvPr id="25621" name="AutoShape 21">
            <a:extLst>
              <a:ext uri="{FF2B5EF4-FFF2-40B4-BE49-F238E27FC236}">
                <a16:creationId xmlns:a16="http://schemas.microsoft.com/office/drawing/2014/main" id="{EFAA91E6-4A81-4DFE-ACD2-83BA9AC53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283" y="1338609"/>
            <a:ext cx="733425" cy="1214437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23" name="Text Box 23">
            <a:extLst>
              <a:ext uri="{FF2B5EF4-FFF2-40B4-BE49-F238E27FC236}">
                <a16:creationId xmlns:a16="http://schemas.microsoft.com/office/drawing/2014/main" id="{DEA8F483-EA27-414C-9319-118C5A607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49" y="5698077"/>
            <a:ext cx="406101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l-PL" altLang="it-IT" sz="2000" dirty="0"/>
              <a:t>Troposfera: Pasaty i wiatry 
przeciwne (u nas od zachodu) nad tropikami</a:t>
            </a:r>
            <a:endParaRPr lang="en-US" altLang="it-IT" sz="2000" i="0" dirty="0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53D0EFF-F673-A959-56A8-81C6FB7C2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52" y="25964"/>
            <a:ext cx="7020195" cy="340303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7E56A72-E7BA-F030-B132-0D3606D14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73100"/>
            <a:ext cx="9144000" cy="385893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C57E9D0-1F73-82AC-7D49-92776D60A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977909"/>
            <a:ext cx="2736304" cy="1876322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C1FB7967-D4CB-EC01-D5A7-DDC52500A3A3}"/>
              </a:ext>
            </a:extLst>
          </p:cNvPr>
          <p:cNvSpPr txBox="1"/>
          <p:nvPr/>
        </p:nvSpPr>
        <p:spPr>
          <a:xfrm>
            <a:off x="2965718" y="263672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https://dydaktyka.fizyka.umk.pl/zabawki1</a:t>
            </a:r>
          </a:p>
        </p:txBody>
      </p:sp>
      <p:pic>
        <p:nvPicPr>
          <p:cNvPr id="3074" name="Picture 2" descr="Psychometr">
            <a:extLst>
              <a:ext uri="{FF2B5EF4-FFF2-40B4-BE49-F238E27FC236}">
                <a16:creationId xmlns:a16="http://schemas.microsoft.com/office/drawing/2014/main" id="{14F4B7B3-D4F8-294E-A2D5-5367F7F2F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76" y="4114740"/>
            <a:ext cx="1617919" cy="117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688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>
            <a:extLst>
              <a:ext uri="{FF2B5EF4-FFF2-40B4-BE49-F238E27FC236}">
                <a16:creationId xmlns:a16="http://schemas.microsoft.com/office/drawing/2014/main" id="{3BE9A55A-2406-0C03-958B-21C3824396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36526"/>
            <a:ext cx="8229600" cy="707028"/>
          </a:xfrm>
        </p:spPr>
        <p:txBody>
          <a:bodyPr/>
          <a:lstStyle/>
          <a:p>
            <a:r>
              <a:rPr lang="pl-PL" altLang="en-US" sz="3400" dirty="0"/>
              <a:t>Orografia (góry i doliny) a opady</a:t>
            </a:r>
            <a:endParaRPr lang="en-US" altLang="en-US" sz="3400" dirty="0"/>
          </a:p>
        </p:txBody>
      </p:sp>
      <p:sp>
        <p:nvSpPr>
          <p:cNvPr id="21509" name="pole tekstowe 5">
            <a:extLst>
              <a:ext uri="{FF2B5EF4-FFF2-40B4-BE49-F238E27FC236}">
                <a16:creationId xmlns:a16="http://schemas.microsoft.com/office/drawing/2014/main" id="{A2EF5F6E-9FC6-767F-99F6-F0FDDA039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297" y="4994731"/>
            <a:ext cx="871296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Średnie roczne opady (w calach): mapa z rozdzielczością 10 km, upracowana za pomocą modelu. Duża ilość opadów jest w formie śniegu. Obszary osłonięte przez góry to pustynie: Nevada, Utah, lub półpustynie jak Arizona czy Texas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en-US" sz="14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400" i="1" dirty="0" err="1"/>
              <a:t>Atmospheric</a:t>
            </a:r>
            <a:r>
              <a:rPr lang="pl-PL" altLang="en-US" sz="1400" i="1" dirty="0"/>
              <a:t> Science, </a:t>
            </a:r>
            <a:r>
              <a:rPr lang="pl-PL" altLang="en-US" sz="1400" dirty="0"/>
              <a:t>str. 28</a:t>
            </a:r>
            <a:endParaRPr lang="pl-PL" altLang="en-US" sz="1400" i="1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400" dirty="0"/>
              <a:t>h</a:t>
            </a:r>
            <a:r>
              <a:rPr lang="en-US" altLang="en-US" sz="1400" dirty="0"/>
              <a:t>ttps://www.posters.pl/high-detailed-north-america-physical-map-with-labeling-f77485753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02964E7-3E85-B2E9-846C-9A55EBD33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46" y="980728"/>
            <a:ext cx="4731870" cy="396044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21232DB-12D1-0692-393A-17AA16701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397" y="1026448"/>
            <a:ext cx="4115868" cy="3626688"/>
          </a:xfrm>
          <a:prstGeom prst="rect">
            <a:avLst/>
          </a:prstGeom>
        </p:spPr>
      </p:pic>
      <p:cxnSp>
        <p:nvCxnSpPr>
          <p:cNvPr id="3" name="Łącznik prosty ze strzałką 2">
            <a:extLst>
              <a:ext uri="{FF2B5EF4-FFF2-40B4-BE49-F238E27FC236}">
                <a16:creationId xmlns:a16="http://schemas.microsoft.com/office/drawing/2014/main" id="{DEF2E9E2-3762-1169-3684-AF6C69DB8578}"/>
              </a:ext>
            </a:extLst>
          </p:cNvPr>
          <p:cNvCxnSpPr>
            <a:cxnSpLocks/>
          </p:cNvCxnSpPr>
          <p:nvPr/>
        </p:nvCxnSpPr>
        <p:spPr>
          <a:xfrm flipV="1">
            <a:off x="5796136" y="3764260"/>
            <a:ext cx="661086" cy="107177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222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>
            <a:extLst>
              <a:ext uri="{FF2B5EF4-FFF2-40B4-BE49-F238E27FC236}">
                <a16:creationId xmlns:a16="http://schemas.microsoft.com/office/drawing/2014/main" id="{3BE9A55A-2406-0C03-958B-21C3824396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226"/>
            <a:ext cx="8229600" cy="707028"/>
          </a:xfrm>
        </p:spPr>
        <p:txBody>
          <a:bodyPr/>
          <a:lstStyle/>
          <a:p>
            <a:r>
              <a:rPr lang="pl-PL" altLang="en-US" sz="3400" dirty="0"/>
              <a:t>Orografia (góry i doliny) a opady</a:t>
            </a:r>
            <a:endParaRPr lang="en-US" altLang="en-US" sz="3400" dirty="0"/>
          </a:p>
        </p:txBody>
      </p:sp>
      <p:sp>
        <p:nvSpPr>
          <p:cNvPr id="21509" name="pole tekstowe 5">
            <a:extLst>
              <a:ext uri="{FF2B5EF4-FFF2-40B4-BE49-F238E27FC236}">
                <a16:creationId xmlns:a16="http://schemas.microsoft.com/office/drawing/2014/main" id="{A2EF5F6E-9FC6-767F-99F6-F0FDDA039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95" y="6289412"/>
            <a:ext cx="45025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400" dirty="0"/>
              <a:t>Mark </a:t>
            </a:r>
            <a:r>
              <a:rPr lang="pl-PL" altLang="en-US" sz="1400" dirty="0" err="1"/>
              <a:t>Maslin</a:t>
            </a:r>
            <a:r>
              <a:rPr lang="pl-PL" altLang="en-US" sz="1400" dirty="0"/>
              <a:t>, </a:t>
            </a:r>
            <a:r>
              <a:rPr lang="pl-PL" altLang="en-US" sz="1400" i="1" dirty="0" err="1"/>
              <a:t>Climate</a:t>
            </a:r>
            <a:r>
              <a:rPr lang="pl-PL" altLang="en-US" sz="1400" i="1" dirty="0"/>
              <a:t>. A </a:t>
            </a:r>
            <a:r>
              <a:rPr lang="pl-PL" altLang="en-US" sz="1400" i="1" dirty="0" err="1"/>
              <a:t>very</a:t>
            </a:r>
            <a:r>
              <a:rPr lang="pl-PL" altLang="en-US" sz="1400" i="1" dirty="0"/>
              <a:t> </a:t>
            </a:r>
            <a:r>
              <a:rPr lang="pl-PL" altLang="en-US" sz="1400" i="1" dirty="0" err="1"/>
              <a:t>short</a:t>
            </a:r>
            <a:r>
              <a:rPr lang="pl-PL" altLang="en-US" sz="1400" i="1" dirty="0"/>
              <a:t> </a:t>
            </a:r>
            <a:r>
              <a:rPr lang="pl-PL" altLang="en-US" sz="1400" i="1" dirty="0" err="1"/>
              <a:t>introduction</a:t>
            </a:r>
            <a:r>
              <a:rPr lang="pl-PL" altLang="en-US" sz="1400" dirty="0"/>
              <a:t>, Oxford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400" i="1" dirty="0" err="1"/>
              <a:t>Atmospheric</a:t>
            </a:r>
            <a:r>
              <a:rPr lang="pl-PL" altLang="en-US" sz="1400" i="1" dirty="0"/>
              <a:t> Science, </a:t>
            </a:r>
            <a:r>
              <a:rPr lang="pl-PL" altLang="en-US" sz="1400" dirty="0"/>
              <a:t>str. 7, 28</a:t>
            </a:r>
            <a:endParaRPr lang="pl-PL" altLang="en-US" sz="1400" i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02964E7-3E85-B2E9-846C-9A55EBD33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3873710"/>
            <a:ext cx="2925156" cy="244827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21232DB-12D1-0692-393A-17AA16701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671" y="1026448"/>
            <a:ext cx="3922593" cy="345638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02D9DD7-703E-7181-2DB8-624EF8A78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904" y="980728"/>
            <a:ext cx="4030692" cy="5740746"/>
          </a:xfrm>
          <a:prstGeom prst="rect">
            <a:avLst/>
          </a:prstGeom>
        </p:spPr>
      </p:pic>
      <p:pic>
        <p:nvPicPr>
          <p:cNvPr id="5" name="Obraz 4" descr="Obraz zawierający tekst, szkic, Grafika liniowa, atrament&#10;&#10;Opis wygenerowany automatycznie">
            <a:extLst>
              <a:ext uri="{FF2B5EF4-FFF2-40B4-BE49-F238E27FC236}">
                <a16:creationId xmlns:a16="http://schemas.microsoft.com/office/drawing/2014/main" id="{D9C1FF62-D711-9EB6-5A5B-625FD98BA7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0" y="712199"/>
            <a:ext cx="4502566" cy="313893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1A91F70-83CC-EF0C-48F6-E9B33229BF25}"/>
              </a:ext>
            </a:extLst>
          </p:cNvPr>
          <p:cNvSpPr txBox="1"/>
          <p:nvPr/>
        </p:nvSpPr>
        <p:spPr>
          <a:xfrm>
            <a:off x="102984" y="3873710"/>
            <a:ext cx="20927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100" dirty="0"/>
              <a:t>Halny w Tatrach</a:t>
            </a:r>
          </a:p>
          <a:p>
            <a:r>
              <a:rPr lang="pl-PL" sz="2100" dirty="0" err="1"/>
              <a:t>Fön</a:t>
            </a:r>
            <a:r>
              <a:rPr lang="pl-PL" sz="2100" dirty="0"/>
              <a:t> w Alpach</a:t>
            </a:r>
          </a:p>
        </p:txBody>
      </p:sp>
    </p:spTree>
    <p:extLst>
      <p:ext uri="{BB962C8B-B14F-4D97-AF65-F5344CB8AC3E}">
        <p14:creationId xmlns:p14="http://schemas.microsoft.com/office/powerpoint/2010/main" val="3621886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ytuł 1">
            <a:extLst>
              <a:ext uri="{FF2B5EF4-FFF2-40B4-BE49-F238E27FC236}">
                <a16:creationId xmlns:a16="http://schemas.microsoft.com/office/drawing/2014/main" id="{52541B8C-1DAA-73DE-24E8-7DF977A3B7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pl-PL" altLang="en-US" sz="3400"/>
              <a:t>16/03/2024 Alpy dzielą prądy powietrza</a:t>
            </a:r>
            <a:endParaRPr lang="en-US" altLang="en-US" sz="3400"/>
          </a:p>
        </p:txBody>
      </p:sp>
      <p:sp>
        <p:nvSpPr>
          <p:cNvPr id="33795" name="pole tekstowe 2">
            <a:extLst>
              <a:ext uri="{FF2B5EF4-FFF2-40B4-BE49-F238E27FC236}">
                <a16:creationId xmlns:a16="http://schemas.microsoft.com/office/drawing/2014/main" id="{8F052460-9B6C-CBF3-E690-28B147AEB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4814888"/>
            <a:ext cx="8596313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/>
              <a:t>W Sopocie, po dwóch dniach słońca (+13º C),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dziś rano krótko padał śnieg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en-US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hlinkClick r:id="rId2"/>
              </a:rPr>
              <a:t>https://www.bergfex.pl/tirol/wetter/sat/</a:t>
            </a:r>
            <a:endParaRPr lang="pl-PL" altLang="en-US" sz="1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hlinkClick r:id="rId3"/>
              </a:rPr>
              <a:t>https://www.google.com/url?sa=i&amp;url=https%3A%2F%2Fwww.bergfex.pl%2Ftirol%2F</a:t>
            </a:r>
            <a:endParaRPr lang="pl-PL" altLang="en-US" sz="1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wetter%2Fsat%2F&amp;psig=AOvVaw2-QxsAXBP5K8zZqEa0zlzP&amp;ust=1710757619846000</a:t>
            </a:r>
            <a:endParaRPr lang="pl-PL" altLang="en-US" sz="1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&amp;source=</a:t>
            </a:r>
            <a:r>
              <a:rPr lang="en-US" altLang="en-US" sz="1400" dirty="0" err="1"/>
              <a:t>images&amp;cd</a:t>
            </a:r>
            <a:r>
              <a:rPr lang="en-US" altLang="en-US" sz="1400" dirty="0"/>
              <a:t>=</a:t>
            </a:r>
            <a:r>
              <a:rPr lang="en-US" altLang="en-US" sz="1400" dirty="0" err="1"/>
              <a:t>vfe&amp;opi</a:t>
            </a:r>
            <a:r>
              <a:rPr lang="en-US" altLang="en-US" sz="1400" dirty="0"/>
              <a:t>=89978449&amp;ved=0CBMQjRxqFwoTCOjGieGU-4QDFQAAAAAdAAAAABAD</a:t>
            </a:r>
          </a:p>
        </p:txBody>
      </p:sp>
      <p:pic>
        <p:nvPicPr>
          <p:cNvPr id="33796" name="Picture 4" descr="Zdjęcie satelitarne Tyrol - Zdjęcie z powietrza Tyrol">
            <a:extLst>
              <a:ext uri="{FF2B5EF4-FFF2-40B4-BE49-F238E27FC236}">
                <a16:creationId xmlns:a16="http://schemas.microsoft.com/office/drawing/2014/main" id="{32EF0D60-F429-59F5-F210-4E5F314FB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033463"/>
            <a:ext cx="443230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Obraz 4" descr="Obraz zawierający na wolnym powietrzu, zima, samochód, pojazd&#10;&#10;Opis wygenerowany automatycznie">
            <a:extLst>
              <a:ext uri="{FF2B5EF4-FFF2-40B4-BE49-F238E27FC236}">
                <a16:creationId xmlns:a16="http://schemas.microsoft.com/office/drawing/2014/main" id="{055EC33B-F39D-B514-DD98-5BDD4AB68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033463"/>
            <a:ext cx="26289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DD187A-7C30-C53E-F89D-7DD31478C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pl-PL" sz="3600" dirty="0" err="1"/>
              <a:t>Cadine</a:t>
            </a:r>
            <a:r>
              <a:rPr lang="pl-PL" sz="3600" dirty="0"/>
              <a:t> (</a:t>
            </a:r>
            <a:r>
              <a:rPr lang="pl-PL" sz="3600" dirty="0" err="1"/>
              <a:t>Trento</a:t>
            </a:r>
            <a:r>
              <a:rPr lang="pl-PL" sz="3600"/>
              <a:t>) </a:t>
            </a:r>
            <a:r>
              <a:rPr lang="pl-PL" sz="3600" dirty="0"/>
              <a:t>10/05/2024, </a:t>
            </a:r>
            <a:r>
              <a:rPr lang="pl-PL" sz="3600" dirty="0" err="1"/>
              <a:t>ore</a:t>
            </a:r>
            <a:r>
              <a:rPr lang="pl-PL" sz="3600" dirty="0"/>
              <a:t> 9:30</a:t>
            </a:r>
          </a:p>
        </p:txBody>
      </p:sp>
      <p:pic>
        <p:nvPicPr>
          <p:cNvPr id="5" name="Obraz 4" descr="Obraz zawierający na wolnym powietrzu, drzewo, natura, woda&#10;&#10;Opis wygenerowany automatycznie">
            <a:extLst>
              <a:ext uri="{FF2B5EF4-FFF2-40B4-BE49-F238E27FC236}">
                <a16:creationId xmlns:a16="http://schemas.microsoft.com/office/drawing/2014/main" id="{EAA88830-8FF1-0409-89F5-90A47FC12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43608" y="898485"/>
            <a:ext cx="4352483" cy="2448272"/>
          </a:xfrm>
          <a:prstGeom prst="rect">
            <a:avLst/>
          </a:prstGeom>
        </p:spPr>
      </p:pic>
      <p:pic>
        <p:nvPicPr>
          <p:cNvPr id="9" name="Obraz 8" descr="Obraz zawierający na wolnym powietrzu, chmura, drzewo, woda&#10;&#10;Opis wygenerowany automatycznie">
            <a:extLst>
              <a:ext uri="{FF2B5EF4-FFF2-40B4-BE49-F238E27FC236}">
                <a16:creationId xmlns:a16="http://schemas.microsoft.com/office/drawing/2014/main" id="{42657085-12C1-AA1A-863B-A60FFD0A6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38093" y="3704274"/>
            <a:ext cx="4996049" cy="281027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E5881672-BAB4-6090-342D-FE0B03B395FD}"/>
              </a:ext>
            </a:extLst>
          </p:cNvPr>
          <p:cNvSpPr txBox="1"/>
          <p:nvPr/>
        </p:nvSpPr>
        <p:spPr>
          <a:xfrm>
            <a:off x="107503" y="3861048"/>
            <a:ext cx="37305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Rano spadł lekki deszcz</a:t>
            </a:r>
          </a:p>
          <a:p>
            <a:r>
              <a:rPr lang="pl-PL" sz="2000" dirty="0"/>
              <a:t>Umiarkowany wiatr z południowego wschodu (znad Wenecji)</a:t>
            </a:r>
          </a:p>
          <a:p>
            <a:endParaRPr lang="pl-PL" sz="2000" dirty="0"/>
          </a:p>
          <a:p>
            <a:r>
              <a:rPr lang="pl-PL" sz="2000" dirty="0"/>
              <a:t>Góry „dymią”: para wodna wytrąca się w czasie wznoszenia się (i ochładzania się) wilgotnego powietrza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61E2C55-3132-3F1E-17BA-8D87E1A6D63F}"/>
              </a:ext>
            </a:extLst>
          </p:cNvPr>
          <p:cNvSpPr txBox="1"/>
          <p:nvPr/>
        </p:nvSpPr>
        <p:spPr>
          <a:xfrm>
            <a:off x="-1690474" y="3429000"/>
            <a:ext cx="5468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/>
              <a:t>                                             Widok na południowy wschód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3590D0D-B688-BFF6-E5E3-083A3370E871}"/>
              </a:ext>
            </a:extLst>
          </p:cNvPr>
          <p:cNvSpPr txBox="1"/>
          <p:nvPr/>
        </p:nvSpPr>
        <p:spPr>
          <a:xfrm>
            <a:off x="3838093" y="6527473"/>
            <a:ext cx="1814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/>
              <a:t> Widok na północ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0A9C8FE-4D4E-20A8-1D7E-C2FD57C12B3C}"/>
              </a:ext>
            </a:extLst>
          </p:cNvPr>
          <p:cNvSpPr txBox="1"/>
          <p:nvPr/>
        </p:nvSpPr>
        <p:spPr>
          <a:xfrm>
            <a:off x="5570523" y="296906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600 m n.p.m.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184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>
            <a:extLst>
              <a:ext uri="{FF2B5EF4-FFF2-40B4-BE49-F238E27FC236}">
                <a16:creationId xmlns:a16="http://schemas.microsoft.com/office/drawing/2014/main" id="{45006E57-B3F7-C02A-E802-B5D2D1D0DF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8487"/>
          </a:xfrm>
        </p:spPr>
        <p:txBody>
          <a:bodyPr/>
          <a:lstStyle/>
          <a:p>
            <a:r>
              <a:rPr lang="pl-PL" altLang="en-US" sz="3400"/>
              <a:t>Wiatr halny</a:t>
            </a:r>
            <a:endParaRPr lang="en-US" altLang="en-US" sz="3400"/>
          </a:p>
        </p:txBody>
      </p:sp>
      <p:pic>
        <p:nvPicPr>
          <p:cNvPr id="31747" name="Obraz 5">
            <a:extLst>
              <a:ext uri="{FF2B5EF4-FFF2-40B4-BE49-F238E27FC236}">
                <a16:creationId xmlns:a16="http://schemas.microsoft.com/office/drawing/2014/main" id="{C59333F2-64BE-F05E-D789-3AC623136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262188"/>
            <a:ext cx="6923088" cy="45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Obraz 6" descr="Obraz zawierający na wolnym powietrzu, natura, krajobraz, niebo&#10;&#10;Opis wygenerowany automatycznie">
            <a:extLst>
              <a:ext uri="{FF2B5EF4-FFF2-40B4-BE49-F238E27FC236}">
                <a16:creationId xmlns:a16="http://schemas.microsoft.com/office/drawing/2014/main" id="{4E4F2D61-8172-01DF-8C26-C7D9EFFE4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404813"/>
            <a:ext cx="2995613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8">
            <a:extLst>
              <a:ext uri="{FF2B5EF4-FFF2-40B4-BE49-F238E27FC236}">
                <a16:creationId xmlns:a16="http://schemas.microsoft.com/office/drawing/2014/main" id="{DCAFAB02-1989-B9CA-2063-F39D64856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404813"/>
            <a:ext cx="2449512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F00112-64DE-6728-9464-3BCF0167A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848" y="-171400"/>
            <a:ext cx="5482952" cy="1143000"/>
          </a:xfrm>
        </p:spPr>
        <p:txBody>
          <a:bodyPr/>
          <a:lstStyle/>
          <a:p>
            <a:r>
              <a:rPr lang="pl-PL" sz="3600" dirty="0"/>
              <a:t>Tatry: halny</a:t>
            </a:r>
            <a:endParaRPr lang="en-US" sz="3600" dirty="0"/>
          </a:p>
        </p:txBody>
      </p:sp>
      <p:pic>
        <p:nvPicPr>
          <p:cNvPr id="1028" name="Picture 4" descr="25_12_2013_crosst2000_7">
            <a:extLst>
              <a:ext uri="{FF2B5EF4-FFF2-40B4-BE49-F238E27FC236}">
                <a16:creationId xmlns:a16="http://schemas.microsoft.com/office/drawing/2014/main" id="{56522A8C-6A05-47A0-76C7-EDAC5E74E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639844"/>
            <a:ext cx="528058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2BEB73C-A04B-210C-B134-676C56BED30C}"/>
              </a:ext>
            </a:extLst>
          </p:cNvPr>
          <p:cNvSpPr txBox="1"/>
          <p:nvPr/>
        </p:nvSpPr>
        <p:spPr>
          <a:xfrm>
            <a:off x="60803" y="634929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/>
              <a:t>Rozkład temperatury (prognoza) </a:t>
            </a:r>
            <a:r>
              <a:rPr lang="en-US" sz="1400" dirty="0"/>
              <a:t>https://lowcyburz.pl/wiatr-halny/</a:t>
            </a:r>
          </a:p>
        </p:txBody>
      </p:sp>
      <p:pic>
        <p:nvPicPr>
          <p:cNvPr id="8" name="Obraz 7" descr="Obraz zawierający na wolnym powietrzu, natura, krajobraz, niebo&#10;&#10;Opis wygenerowany automatycznie">
            <a:extLst>
              <a:ext uri="{FF2B5EF4-FFF2-40B4-BE49-F238E27FC236}">
                <a16:creationId xmlns:a16="http://schemas.microsoft.com/office/drawing/2014/main" id="{6FFD93C2-D704-3A63-121D-1FE0300A6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60" y="55172"/>
            <a:ext cx="3808162" cy="2536236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B80648B-3036-1A31-51E5-66B6ECE5D472}"/>
              </a:ext>
            </a:extLst>
          </p:cNvPr>
          <p:cNvSpPr txBox="1"/>
          <p:nvPr/>
        </p:nvSpPr>
        <p:spPr>
          <a:xfrm>
            <a:off x="182826" y="37269"/>
            <a:ext cx="469789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300" dirty="0"/>
              <a:t>Chmury nad Giewontem zwiastujące wiatr halny</a:t>
            </a:r>
          </a:p>
          <a:p>
            <a:r>
              <a:rPr lang="en-US" sz="1200" dirty="0"/>
              <a:t>https://www.tatry-przewodnik.com.pl/blog/?wiatr-halny</a:t>
            </a:r>
          </a:p>
        </p:txBody>
      </p:sp>
      <p:pic>
        <p:nvPicPr>
          <p:cNvPr id="1034" name="Picture 10" descr="Prognoza halny Sudety Karkonosze">
            <a:extLst>
              <a:ext uri="{FF2B5EF4-FFF2-40B4-BE49-F238E27FC236}">
                <a16:creationId xmlns:a16="http://schemas.microsoft.com/office/drawing/2014/main" id="{947DA9FE-CFA5-A614-197E-80D905DC8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78" y="2274160"/>
            <a:ext cx="4201459" cy="420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A6FEE51-8CE3-C73E-5F83-2C5A3681CBAD}"/>
              </a:ext>
            </a:extLst>
          </p:cNvPr>
          <p:cNvSpPr txBox="1"/>
          <p:nvPr/>
        </p:nvSpPr>
        <p:spPr>
          <a:xfrm>
            <a:off x="4506533" y="6510220"/>
            <a:ext cx="46250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https://dobrapogoda24.pl/artykul/wiatr-halny-prognoza-porywow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9FBAB8B-3E2A-7BFA-CBA6-09E0D038CC4D}"/>
              </a:ext>
            </a:extLst>
          </p:cNvPr>
          <p:cNvSpPr txBox="1"/>
          <p:nvPr/>
        </p:nvSpPr>
        <p:spPr>
          <a:xfrm>
            <a:off x="4018993" y="656493"/>
            <a:ext cx="52956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dirty="0"/>
              <a:t>Powietrze, spływające z gór jest znacznie cieplejsze. Fizycznie ogrzało się wskutek kondensacji pary wodnej. „Meteorologicznie” schładzało się z </a:t>
            </a:r>
            <a:r>
              <a:rPr lang="pl-PL" sz="1700" i="1" dirty="0" err="1"/>
              <a:t>lapse</a:t>
            </a:r>
            <a:r>
              <a:rPr lang="pl-PL" sz="1700" i="1" dirty="0"/>
              <a:t> </a:t>
            </a:r>
            <a:r>
              <a:rPr lang="pl-PL" sz="1700" i="1" dirty="0" err="1"/>
              <a:t>rate</a:t>
            </a:r>
            <a:r>
              <a:rPr lang="pl-PL" sz="1700" dirty="0"/>
              <a:t> jako wilgotne (5ºC/km wysokości) a po drugiej stronie łańcucha </a:t>
            </a:r>
            <a:r>
              <a:rPr lang="pl-PL" sz="1700" i="1" dirty="0"/>
              <a:t>adiabatycznie</a:t>
            </a:r>
            <a:r>
              <a:rPr lang="pl-PL" sz="1700" dirty="0"/>
              <a:t> nagrzewało z LR       jakieś 9 ºC/km </a:t>
            </a:r>
            <a:r>
              <a:rPr lang="pl-PL" sz="1700" i="1" dirty="0"/>
              <a:t>obniżenia</a:t>
            </a:r>
            <a:r>
              <a:rPr lang="pl-PL" sz="1700" dirty="0"/>
              <a:t>. Różnica daje, np. + 4 ºC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1131972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CC0C2A9E-95A8-D865-AA0B-7589B361FF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3303" y="-130882"/>
            <a:ext cx="8229600" cy="1143000"/>
          </a:xfrm>
        </p:spPr>
        <p:txBody>
          <a:bodyPr/>
          <a:lstStyle/>
          <a:p>
            <a:r>
              <a:rPr lang="pl-PL" altLang="en-US" sz="4000" dirty="0"/>
              <a:t>Prądy wznoszące: szybowce</a:t>
            </a:r>
            <a:endParaRPr lang="en-AU" altLang="en-US" sz="4000" dirty="0"/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630DC0EF-36A1-7209-3303-2006F05D3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4811713"/>
            <a:ext cx="88201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pl-PL" altLang="en-US" b="0" i="1" dirty="0"/>
              <a:t>W ciągu dnia wielkość zachmurzenia była niemal 7/8 </a:t>
            </a:r>
            <a:r>
              <a:rPr lang="pl-PL" altLang="en-US" b="1" i="1" dirty="0"/>
              <a:t>Sc, Ac</a:t>
            </a:r>
            <a:r>
              <a:rPr lang="pl-PL" altLang="en-US" b="0" i="1" dirty="0"/>
              <a:t>. Soczewki nie były widoczne. W godzinach popołudniowych chmury zaczęły się rozpadać i na niebie pozostały Ac </a:t>
            </a:r>
            <a:r>
              <a:rPr lang="pl-PL" altLang="en-US" b="0" i="1" dirty="0" err="1"/>
              <a:t>lent</a:t>
            </a:r>
            <a:r>
              <a:rPr lang="pl-PL" altLang="en-US" b="0" i="1" dirty="0"/>
              <a:t>, niezbyt wyraźne, ale zdradzały istnienie </a:t>
            </a:r>
            <a:r>
              <a:rPr lang="pl-PL" altLang="en-US" b="0" i="1" dirty="0" err="1"/>
              <a:t>wznoszeń</a:t>
            </a:r>
            <a:r>
              <a:rPr lang="pl-PL" altLang="en-US" b="0" i="1" dirty="0"/>
              <a:t> na bardzo dużej wysokości. W chwili startu na wschód od Zakopanego widoczny był tylko jeden rotor (chmura rotorowa), pod którym występowały wznoszenia od wysokości 200 m </a:t>
            </a:r>
            <a:r>
              <a:rPr lang="pl-PL" altLang="en-US" b="0" i="1" dirty="0" err="1"/>
              <a:t>n.p.l</a:t>
            </a:r>
            <a:r>
              <a:rPr lang="pl-PL" altLang="en-US" b="0" i="1" dirty="0"/>
              <a:t>. Wierzchołek tego rotora znajdował się na wysokości około 2300 m </a:t>
            </a:r>
            <a:r>
              <a:rPr lang="pl-PL" altLang="en-US" b="0" i="1" dirty="0" err="1"/>
              <a:t>n.p.l</a:t>
            </a:r>
            <a:r>
              <a:rPr lang="pl-PL" altLang="en-US" b="0" i="1" dirty="0"/>
              <a:t>. </a:t>
            </a:r>
            <a:r>
              <a:rPr lang="pl-PL" altLang="en-US" dirty="0"/>
              <a:t> </a:t>
            </a:r>
          </a:p>
        </p:txBody>
      </p:sp>
      <p:pic>
        <p:nvPicPr>
          <p:cNvPr id="51206" name="Picture 6">
            <a:extLst>
              <a:ext uri="{FF2B5EF4-FFF2-40B4-BE49-F238E27FC236}">
                <a16:creationId xmlns:a16="http://schemas.microsoft.com/office/drawing/2014/main" id="{A1030839-5E16-CB28-AD05-C862BF4FD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48540"/>
            <a:ext cx="4392612" cy="299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7" name="Text Box 7">
            <a:extLst>
              <a:ext uri="{FF2B5EF4-FFF2-40B4-BE49-F238E27FC236}">
                <a16:creationId xmlns:a16="http://schemas.microsoft.com/office/drawing/2014/main" id="{0BD93ECC-4D77-D741-F108-C94E1C002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3985428"/>
            <a:ext cx="8724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altLang="en-US" sz="1600" dirty="0"/>
              <a:t>https://vajiramias.com/current-affairs/stratocumulus-clouds/5c74f8b91d5def0eb883190c/</a:t>
            </a:r>
          </a:p>
        </p:txBody>
      </p:sp>
      <p:pic>
        <p:nvPicPr>
          <p:cNvPr id="51208" name="Picture 8">
            <a:extLst>
              <a:ext uri="{FF2B5EF4-FFF2-40B4-BE49-F238E27FC236}">
                <a16:creationId xmlns:a16="http://schemas.microsoft.com/office/drawing/2014/main" id="{A1BDDF08-66C0-F726-CD26-BFDD118BF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938221"/>
            <a:ext cx="3671888" cy="301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C1222A45-12A5-7DFF-DB70-E84F1098D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379365"/>
            <a:ext cx="87895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en-US" b="1" dirty="0"/>
              <a:t>Rekord: 12 km wysokości (nad Zakopanem, w listopadzie, przy silnym wietrze)</a:t>
            </a:r>
            <a:endParaRPr lang="en-AU" altLang="en-US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Picture 7">
            <a:extLst>
              <a:ext uri="{FF2B5EF4-FFF2-40B4-BE49-F238E27FC236}">
                <a16:creationId xmlns:a16="http://schemas.microsoft.com/office/drawing/2014/main" id="{2BA0088A-6A45-56A5-ED36-915700AE3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08" y="976679"/>
            <a:ext cx="4386262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4" name="Rectangle 2">
            <a:extLst>
              <a:ext uri="{FF2B5EF4-FFF2-40B4-BE49-F238E27FC236}">
                <a16:creationId xmlns:a16="http://schemas.microsoft.com/office/drawing/2014/main" id="{0505558F-91C2-A910-3832-C0BABC17F6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24544" y="-182989"/>
            <a:ext cx="5421040" cy="1143000"/>
          </a:xfrm>
        </p:spPr>
        <p:txBody>
          <a:bodyPr/>
          <a:lstStyle/>
          <a:p>
            <a:r>
              <a:rPr lang="pl-PL" altLang="en-US" sz="3200" dirty="0"/>
              <a:t>Rekord wysokości: 12 km</a:t>
            </a:r>
            <a:endParaRPr lang="en-AU" altLang="en-US" sz="3200" dirty="0"/>
          </a:p>
        </p:txBody>
      </p:sp>
      <p:sp>
        <p:nvSpPr>
          <p:cNvPr id="44035" name="Text Box 3">
            <a:extLst>
              <a:ext uri="{FF2B5EF4-FFF2-40B4-BE49-F238E27FC236}">
                <a16:creationId xmlns:a16="http://schemas.microsoft.com/office/drawing/2014/main" id="{310B8FDC-A0ED-7B19-8C5C-723636F59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19" y="976679"/>
            <a:ext cx="31678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AU" altLang="en-US" sz="1400" b="0" dirty="0"/>
              <a:t>http://www.aeroklub.nowytarg.pl/71/rekordowy-lot-wysokosciowy-na-fali</a:t>
            </a:r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id="{077847DC-1BFA-FBB3-3E0B-AA9DF3299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365625"/>
            <a:ext cx="813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en-US" b="0" dirty="0"/>
              <a:t>Rekord: 12 km wysokości (nad Zakopanem, w listopadzie, przy silnym wietrze)</a:t>
            </a:r>
            <a:endParaRPr lang="en-AU" altLang="en-US" b="0" dirty="0"/>
          </a:p>
        </p:txBody>
      </p:sp>
      <p:sp>
        <p:nvSpPr>
          <p:cNvPr id="44040" name="Text Box 8">
            <a:extLst>
              <a:ext uri="{FF2B5EF4-FFF2-40B4-BE49-F238E27FC236}">
                <a16:creationId xmlns:a16="http://schemas.microsoft.com/office/drawing/2014/main" id="{33E6F6A0-186F-C8F7-B660-A3A1BEC4E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4765675"/>
            <a:ext cx="14222413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altLang="en-US" b="0" i="1" dirty="0"/>
              <a:t>Start na "Bocianie" z nastąpił przy wietrze dość silnym z kierunku 200° o godzinie 15.24. </a:t>
            </a:r>
          </a:p>
          <a:p>
            <a:r>
              <a:rPr lang="pl-PL" altLang="en-US" b="0" i="1" dirty="0"/>
              <a:t>Lot na holu w dość silnej turbulencji przebiegał na małej wysokości, aż do Zakopanego. </a:t>
            </a:r>
          </a:p>
          <a:p>
            <a:r>
              <a:rPr lang="pl-PL" altLang="en-US" b="0" i="1" dirty="0"/>
              <a:t>Nad Zakopanem stwierdziłem, że będę musiał spieszyć się ze zrobieniem </a:t>
            </a:r>
            <a:r>
              <a:rPr lang="pl-PL" altLang="en-US" b="0" i="1" dirty="0" err="1"/>
              <a:t>przeniżenia</a:t>
            </a:r>
            <a:r>
              <a:rPr lang="pl-PL" altLang="en-US" b="0" i="1" dirty="0"/>
              <a:t>, </a:t>
            </a:r>
          </a:p>
          <a:p>
            <a:r>
              <a:rPr lang="pl-PL" altLang="en-US" b="0" i="1" dirty="0"/>
              <a:t>ponieważ ostatni rotor (chmura Cu rot) w okolicy rozpadał się. Wznosiłem się tak, </a:t>
            </a:r>
          </a:p>
          <a:p>
            <a:r>
              <a:rPr lang="pl-PL" altLang="en-US" b="0" i="1" dirty="0"/>
              <a:t>aż do wysokości 3400 m ok. 4 minuty, aby następnie ostrożnie, po stronie nawietrznej </a:t>
            </a:r>
          </a:p>
          <a:p>
            <a:r>
              <a:rPr lang="pl-PL" altLang="en-US" b="0" i="1" dirty="0"/>
              <a:t>rotora długości około 5 km, zejść możliwie jak najniżej. […] Będąc już na wysokości </a:t>
            </a:r>
          </a:p>
          <a:p>
            <a:r>
              <a:rPr lang="pl-PL" altLang="en-US" b="0" i="1" dirty="0"/>
              <a:t>4500 m stwierdziłem, że znajduję się na zdecydowanie falowym wznoszeniu 3,5÷4,5 m/s.</a:t>
            </a:r>
            <a:r>
              <a:rPr lang="pl-PL" altLang="en-US" dirty="0"/>
              <a:t>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52CE862-B1F9-5ED8-EC2D-2F544CEE7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659" y="660646"/>
            <a:ext cx="4054629" cy="332180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15A8F1A-7AA4-7EA8-54A2-C0E14F6AC173}"/>
              </a:ext>
            </a:extLst>
          </p:cNvPr>
          <p:cNvSpPr txBox="1"/>
          <p:nvPr/>
        </p:nvSpPr>
        <p:spPr>
          <a:xfrm>
            <a:off x="4865072" y="396680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Fig. 9.33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AE34FD-81BE-2CCF-A6A5-F11D51831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30855"/>
            <a:ext cx="8229600" cy="1383030"/>
          </a:xfrm>
        </p:spPr>
        <p:txBody>
          <a:bodyPr/>
          <a:lstStyle/>
          <a:p>
            <a:r>
              <a:rPr lang="pl-PL" sz="3600" dirty="0"/>
              <a:t>Wiatry meteo: bryza dzienna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F942FC1-EBE9-C567-C337-5DF3B264BAC2}"/>
              </a:ext>
            </a:extLst>
          </p:cNvPr>
          <p:cNvSpPr txBox="1"/>
          <p:nvPr/>
        </p:nvSpPr>
        <p:spPr>
          <a:xfrm>
            <a:off x="117610" y="5804056"/>
            <a:ext cx="90263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</a:rPr>
              <a:t>Rozumowanie należałoby trochę odwrócić: wysokie lub niskie ciśnienie wynika z napływu </a:t>
            </a:r>
            <a:r>
              <a:rPr lang="pl-PL" sz="1600" i="1" dirty="0">
                <a:solidFill>
                  <a:srgbClr val="FF0000"/>
                </a:solidFill>
              </a:rPr>
              <a:t>mas</a:t>
            </a:r>
            <a:r>
              <a:rPr lang="pl-PL" sz="1600" dirty="0">
                <a:solidFill>
                  <a:srgbClr val="FF0000"/>
                </a:solidFill>
              </a:rPr>
              <a:t> powietrza. Powodem pierwotnym bryzy jest nagrzewanie się (lokalne) powietrza nad lądem (zob. bilans ciepła), co powoduje jego wznoszenie się. Z prawa ciągłości strumienia, na to miejsce napływa powietrze znad morza, siłą rzeczy – chłodniejsze. Lato nad morzem nigdy nie jest upalne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51A16C-BB94-BA76-9AD8-BEF01B66F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59980"/>
            <a:ext cx="5976664" cy="336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6736178-E05B-DF10-02FF-DEC09E67F9F5}"/>
              </a:ext>
            </a:extLst>
          </p:cNvPr>
          <p:cNvSpPr txBox="1"/>
          <p:nvPr/>
        </p:nvSpPr>
        <p:spPr>
          <a:xfrm>
            <a:off x="145141" y="722576"/>
            <a:ext cx="8820472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500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Lora" pitchFamily="2" charset="0"/>
              </a:rPr>
              <a:t>W słoneczny dzień ląd szybko się ogrzewa, co powoduje spadek ciśnienia. W tym samym czasie morze nagrzewa się znacznie wolniej, panuje nad nim zatem wyższe ciśnienie. Różnica ciśnienia powoduje ruch orzeźwiającego powietrza od strony morza w kierunku lądu. Ponieważ bryza w ciągu dnia wieje znad morza, powoduje na wybrzeżu uczucie świeżości. Dlatego też na plaży zwykle odczuwa się znacznie niższą temperaturę niż w głębi lądu. Bryza przynosi również porwane przez wiatr cząsteczki soli (z czubków fal). Ta lekka wilgoć, wraz z cząsteczkami soli, niesłusznie nazywana jest przez niektórych plażowiczów ozonem</a:t>
            </a:r>
            <a:r>
              <a:rPr lang="pl-PL" sz="1600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Lora" pitchFamily="2" charset="0"/>
              </a:rPr>
              <a:t>.</a:t>
            </a:r>
            <a:endParaRPr lang="pl-PL" sz="16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11C449F-CD76-E9AE-C0AD-3537E3B1E3B2}"/>
              </a:ext>
            </a:extLst>
          </p:cNvPr>
          <p:cNvSpPr txBox="1"/>
          <p:nvPr/>
        </p:nvSpPr>
        <p:spPr>
          <a:xfrm>
            <a:off x="1331640" y="251015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hlinkClick r:id="rId3"/>
              </a:rPr>
              <a:t>https://zpe.gov.pl/a/przeczytaj/D1Bi0HoN2</a:t>
            </a:r>
            <a:endParaRPr lang="pl-PL" sz="1400" dirty="0"/>
          </a:p>
          <a:p>
            <a:r>
              <a:rPr lang="pl-PL" sz="1400" dirty="0"/>
              <a:t>Rysunek ze źródła zagranicznego</a:t>
            </a:r>
          </a:p>
        </p:txBody>
      </p:sp>
    </p:spTree>
    <p:extLst>
      <p:ext uri="{BB962C8B-B14F-4D97-AF65-F5344CB8AC3E}">
        <p14:creationId xmlns:p14="http://schemas.microsoft.com/office/powerpoint/2010/main" val="4157961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D76DDE-906C-F04C-F1D7-8C73ECDE7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4114800" cy="836712"/>
          </a:xfrm>
        </p:spPr>
        <p:txBody>
          <a:bodyPr/>
          <a:lstStyle/>
          <a:p>
            <a:r>
              <a:rPr lang="en-US" sz="3600" dirty="0"/>
              <a:t>Shear layer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59C537-AE81-5D03-14FB-A85C18DA0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32" y="66196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Uk</a:t>
            </a:r>
            <a:r>
              <a:rPr lang="pl-PL" sz="2000" dirty="0"/>
              <a:t>ład warstw, np. nad Florydą</a:t>
            </a:r>
            <a:endParaRPr lang="en-US" sz="2000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9073A71-A42E-D82B-7D45-EB36EEC37D24}"/>
              </a:ext>
            </a:extLst>
          </p:cNvPr>
          <p:cNvSpPr/>
          <p:nvPr/>
        </p:nvSpPr>
        <p:spPr>
          <a:xfrm>
            <a:off x="683568" y="2348880"/>
            <a:ext cx="2448272" cy="576064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rzałka: w lewo 4">
            <a:extLst>
              <a:ext uri="{FF2B5EF4-FFF2-40B4-BE49-F238E27FC236}">
                <a16:creationId xmlns:a16="http://schemas.microsoft.com/office/drawing/2014/main" id="{62134F50-324D-EA8B-25D6-A544AD968571}"/>
              </a:ext>
            </a:extLst>
          </p:cNvPr>
          <p:cNvSpPr/>
          <p:nvPr/>
        </p:nvSpPr>
        <p:spPr>
          <a:xfrm>
            <a:off x="1187624" y="2479301"/>
            <a:ext cx="1080120" cy="301416"/>
          </a:xfrm>
          <a:prstGeom prst="leftArrow">
            <a:avLst/>
          </a:prstGeom>
          <a:solidFill>
            <a:srgbClr val="FF3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EF390B4-297E-B190-C5DB-EB3CC276356A}"/>
              </a:ext>
            </a:extLst>
          </p:cNvPr>
          <p:cNvSpPr/>
          <p:nvPr/>
        </p:nvSpPr>
        <p:spPr>
          <a:xfrm>
            <a:off x="695839" y="1772816"/>
            <a:ext cx="2448272" cy="57606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FCB525BE-9E4F-D361-E840-6E2B4187E425}"/>
              </a:ext>
            </a:extLst>
          </p:cNvPr>
          <p:cNvSpPr/>
          <p:nvPr/>
        </p:nvSpPr>
        <p:spPr>
          <a:xfrm>
            <a:off x="708110" y="1210347"/>
            <a:ext cx="2448272" cy="576064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AD8B2FE0-4224-9308-EDC6-A117550D9339}"/>
              </a:ext>
            </a:extLst>
          </p:cNvPr>
          <p:cNvSpPr/>
          <p:nvPr/>
        </p:nvSpPr>
        <p:spPr>
          <a:xfrm>
            <a:off x="1187624" y="1367958"/>
            <a:ext cx="1656184" cy="2744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239BACC-56FC-88B4-5B1C-360437C4BE93}"/>
              </a:ext>
            </a:extLst>
          </p:cNvPr>
          <p:cNvSpPr txBox="1"/>
          <p:nvPr/>
        </p:nvSpPr>
        <p:spPr>
          <a:xfrm>
            <a:off x="478905" y="3306814"/>
            <a:ext cx="4417739" cy="342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pl-PL" sz="2000" dirty="0"/>
              <a:t>Grubość warstw jest określona przez </a:t>
            </a:r>
            <a:r>
              <a:rPr lang="pl-PL" sz="2000" i="1" dirty="0"/>
              <a:t>lepkość</a:t>
            </a:r>
            <a:r>
              <a:rPr lang="pl-PL" sz="2000" dirty="0"/>
              <a:t> powietrza</a:t>
            </a:r>
          </a:p>
          <a:p>
            <a:pPr>
              <a:spcAft>
                <a:spcPts val="900"/>
              </a:spcAft>
            </a:pPr>
            <a:r>
              <a:rPr lang="pl-PL" sz="2000" dirty="0"/>
              <a:t>Oczywiście, rysunek powyższy jest tylko modelem – przepływu lepkiego, czyli laminarnego. </a:t>
            </a:r>
          </a:p>
          <a:p>
            <a:pPr>
              <a:spcAft>
                <a:spcPts val="900"/>
              </a:spcAft>
            </a:pPr>
            <a:r>
              <a:rPr lang="pl-PL" sz="2000" dirty="0"/>
              <a:t>Na granicy dwóch warstw mogą pojawiać się turbulencje</a:t>
            </a:r>
          </a:p>
          <a:p>
            <a:pPr>
              <a:spcAft>
                <a:spcPts val="0"/>
              </a:spcAft>
            </a:pPr>
            <a:endParaRPr lang="it-IT" dirty="0"/>
          </a:p>
          <a:p>
            <a:pPr algn="r">
              <a:spcAft>
                <a:spcPts val="0"/>
              </a:spcAft>
            </a:pPr>
            <a:r>
              <a:rPr lang="pl-PL" sz="1700" dirty="0"/>
              <a:t>Fig. 1.24 Wiatr z prawa na lewo:</a:t>
            </a:r>
          </a:p>
          <a:p>
            <a:pPr algn="r">
              <a:spcAft>
                <a:spcPts val="0"/>
              </a:spcAft>
            </a:pPr>
            <a:r>
              <a:rPr lang="pl-PL" sz="1700" dirty="0"/>
              <a:t>Turbulencje na granicy warstw</a:t>
            </a:r>
            <a:endParaRPr lang="en-US" sz="17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0E1BF594-2E37-EF6F-2DF4-B40DDF388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96644" y="104791"/>
            <a:ext cx="2843707" cy="417555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B664BD3-8D5B-F98D-6BC9-5ED69F6F7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654" y="4774052"/>
            <a:ext cx="3951514" cy="1942088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FEE99E6-F381-AB1B-6032-F2BDD1819DF0}"/>
              </a:ext>
            </a:extLst>
          </p:cNvPr>
          <p:cNvSpPr txBox="1"/>
          <p:nvPr/>
        </p:nvSpPr>
        <p:spPr>
          <a:xfrm>
            <a:off x="4896644" y="4325797"/>
            <a:ext cx="457200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1700" dirty="0"/>
              <a:t>Fig. 1.23 Start promu</a:t>
            </a:r>
            <a:r>
              <a:rPr lang="it-IT" sz="1700" dirty="0"/>
              <a:t> Shuttle </a:t>
            </a:r>
            <a:r>
              <a:rPr lang="pl-PL" sz="1700" dirty="0"/>
              <a:t> 07.02.2001</a:t>
            </a:r>
          </a:p>
        </p:txBody>
      </p:sp>
    </p:spTree>
    <p:extLst>
      <p:ext uri="{BB962C8B-B14F-4D97-AF65-F5344CB8AC3E}">
        <p14:creationId xmlns:p14="http://schemas.microsoft.com/office/powerpoint/2010/main" val="2471144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AE34FD-81BE-2CCF-A6A5-F11D51831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pl-PL" sz="3600" dirty="0"/>
              <a:t>Wiatry meteo: bryza nocna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6736178-E05B-DF10-02FF-DEC09E67F9F5}"/>
              </a:ext>
            </a:extLst>
          </p:cNvPr>
          <p:cNvSpPr txBox="1"/>
          <p:nvPr/>
        </p:nvSpPr>
        <p:spPr>
          <a:xfrm>
            <a:off x="234333" y="908720"/>
            <a:ext cx="86753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Lora" pitchFamily="2" charset="0"/>
              </a:rPr>
              <a:t>W nocy wiatr wieje od strony wychłodzonego lądu w kierunku morza, co sprawia, że jest to wiatr suchy. W nocy powietrze nad lądem szybko się ochładza i panuje tam wyższe ciśnienie niż nad cieplejszym morzem. Wiatr wieje od strony obszaru o podwyższonym ciśnieniu, dlatego można zaobserwować ruch powietrza znad lądu w kierunku morza.</a:t>
            </a:r>
            <a:endParaRPr lang="pl-PL" sz="1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DEF7672-6C0D-1FB0-1074-FD12038DC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985939"/>
            <a:ext cx="7301970" cy="410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A89E29D-6C6D-CEB3-6AF6-3C121242A271}"/>
              </a:ext>
            </a:extLst>
          </p:cNvPr>
          <p:cNvSpPr txBox="1"/>
          <p:nvPr/>
        </p:nvSpPr>
        <p:spPr>
          <a:xfrm>
            <a:off x="58803" y="6138101"/>
            <a:ext cx="90263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</a:rPr>
              <a:t>Zobacz uwagę na stronie poprzedniej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FE55931-0879-A14B-7FCD-D5929B88BDC3}"/>
              </a:ext>
            </a:extLst>
          </p:cNvPr>
          <p:cNvSpPr txBox="1"/>
          <p:nvPr/>
        </p:nvSpPr>
        <p:spPr>
          <a:xfrm>
            <a:off x="1044520" y="558141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https://zpe.gov.pl/a/przeczytaj/D1Bi0HoN2</a:t>
            </a:r>
          </a:p>
        </p:txBody>
      </p:sp>
    </p:spTree>
    <p:extLst>
      <p:ext uri="{BB962C8B-B14F-4D97-AF65-F5344CB8AC3E}">
        <p14:creationId xmlns:p14="http://schemas.microsoft.com/office/powerpoint/2010/main" val="23580673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>
            <a:extLst>
              <a:ext uri="{FF2B5EF4-FFF2-40B4-BE49-F238E27FC236}">
                <a16:creationId xmlns:a16="http://schemas.microsoft.com/office/drawing/2014/main" id="{159B58A5-BC2A-8E21-BE18-C8453C00D1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Meteorologia</a:t>
            </a:r>
            <a:endParaRPr lang="en-US" altLang="en-US"/>
          </a:p>
        </p:txBody>
      </p:sp>
      <p:pic>
        <p:nvPicPr>
          <p:cNvPr id="7172" name="Obraz 2">
            <a:extLst>
              <a:ext uri="{FF2B5EF4-FFF2-40B4-BE49-F238E27FC236}">
                <a16:creationId xmlns:a16="http://schemas.microsoft.com/office/drawing/2014/main" id="{0912BDBC-3A59-3A7E-91CB-0969CBC20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0"/>
            <a:ext cx="6165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82FB8B-5B95-362F-9949-766654AE2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71" y="0"/>
            <a:ext cx="8229600" cy="1143000"/>
          </a:xfrm>
        </p:spPr>
        <p:txBody>
          <a:bodyPr/>
          <a:lstStyle/>
          <a:p>
            <a:r>
              <a:rPr lang="pl-PL" sz="3600" dirty="0"/>
              <a:t>Wiatry (meteo): Mistral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513FA9F-4D8F-5B00-27D0-BFA943017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95" y="863078"/>
            <a:ext cx="4441676" cy="44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F7E2E3D-ADAE-64D7-C9B3-F98281207341}"/>
              </a:ext>
            </a:extLst>
          </p:cNvPr>
          <p:cNvSpPr txBox="1"/>
          <p:nvPr/>
        </p:nvSpPr>
        <p:spPr>
          <a:xfrm>
            <a:off x="4716016" y="980728"/>
            <a:ext cx="442798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333333"/>
                </a:solidFill>
                <a:latin typeface="Tahoma" panose="020B0604030504040204" pitchFamily="34" charset="0"/>
              </a:rPr>
              <a:t>Mistral to wiatr, który wieje z północnego zachodu i powstaje, gdy prądy polarnego lub arktycznego powietrza wdzierają się do Morza Śródziemnego z wybrzeży Francji. Masy powietrza nadciągające z północy, przecinające francuski Masyw Centralny i Pireneje, kierowane są wzdłuż doliny Rodanu, gdzie są znacznie przyspieszane przez gwałtowne opadanie po zawietrznych zboczach. W większości przypadków to przyspieszenie pozwala wiatrowi Mistral docierać aż do wybrzeży Korsyki i Sardynii.</a:t>
            </a: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B2E2C9-73B8-C91A-04D9-3C2726E2D836}"/>
              </a:ext>
            </a:extLst>
          </p:cNvPr>
          <p:cNvSpPr txBox="1"/>
          <p:nvPr/>
        </p:nvSpPr>
        <p:spPr>
          <a:xfrm>
            <a:off x="601216" y="5277107"/>
            <a:ext cx="8229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333333"/>
                </a:solidFill>
                <a:latin typeface="Tahoma" panose="020B0604030504040204" pitchFamily="34" charset="0"/>
              </a:rPr>
              <a:t>Dzięki Mistralowi, a zwłaszcza latem, obserwuje się znaczne spadki temperatury przez napływ chłodniejszego i bardziej suchego powietrza, które łagodzi upały. Mistral trwa od 2 do 3-4 dni i często przynosi sztormowe lub burzliwe morze.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6144C43-2912-EDCD-F6C6-16C9E5EE3EB8}"/>
              </a:ext>
            </a:extLst>
          </p:cNvPr>
          <p:cNvSpPr txBox="1"/>
          <p:nvPr/>
        </p:nvSpPr>
        <p:spPr>
          <a:xfrm>
            <a:off x="3707904" y="6326443"/>
            <a:ext cx="46518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https://www.centrometeosicilia.it/la-rosa-dei-venti-e-i-venti-che-soffiano-in-italia-scopriamo-quali-sono-e-le-loro-caratteristiche/</a:t>
            </a:r>
          </a:p>
        </p:txBody>
      </p:sp>
    </p:spTree>
    <p:extLst>
      <p:ext uri="{BB962C8B-B14F-4D97-AF65-F5344CB8AC3E}">
        <p14:creationId xmlns:p14="http://schemas.microsoft.com/office/powerpoint/2010/main" val="35097186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A44B2-E1C8-F1C8-91C3-B1F95843E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067205-67ED-4E90-77F8-06DA7DCAD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64" y="0"/>
            <a:ext cx="4979325" cy="1143000"/>
          </a:xfrm>
        </p:spPr>
        <p:txBody>
          <a:bodyPr/>
          <a:lstStyle/>
          <a:p>
            <a:r>
              <a:rPr lang="pl-PL" sz="3600" dirty="0"/>
              <a:t>Wiatry (meteo): Mistral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8778B50-FB12-F16D-E391-67A51FAA8AEB}"/>
              </a:ext>
            </a:extLst>
          </p:cNvPr>
          <p:cNvSpPr txBox="1"/>
          <p:nvPr/>
        </p:nvSpPr>
        <p:spPr>
          <a:xfrm>
            <a:off x="176736" y="5123558"/>
            <a:ext cx="89063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Mistral, jeden z najsłynniejszych wiatrów w Europie, tworzy się zazwyczaj przy przejściu niżu w północnej Europie oraz związany jest z występującym w tym samym czasie wyżem u wybrzeży Hiszpanii (Azorskim. Mistral zależy też od rozwoju niżu w Zatoce Liońskiej lub w okolicach Genui.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1A1B5DA-6C6E-40ED-3B5A-0CEA5325787C}"/>
              </a:ext>
            </a:extLst>
          </p:cNvPr>
          <p:cNvSpPr txBox="1"/>
          <p:nvPr/>
        </p:nvSpPr>
        <p:spPr>
          <a:xfrm>
            <a:off x="2336604" y="6270000"/>
            <a:ext cx="71642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hlinkClick r:id="rId2"/>
              </a:rPr>
              <a:t>https://pl.wikipedia.org/wiki/Mistral</a:t>
            </a:r>
            <a:r>
              <a:rPr lang="pl-PL" sz="1000" dirty="0"/>
              <a:t>    </a:t>
            </a:r>
            <a:r>
              <a:rPr lang="pl-PL" sz="1000" dirty="0">
                <a:hlinkClick r:id="rId3"/>
              </a:rPr>
              <a:t>https://www.ponzaracconta.it/2022/08/18/vento-di-maestrale/</a:t>
            </a:r>
            <a:r>
              <a:rPr lang="pl-PL" sz="1000" dirty="0"/>
              <a:t> </a:t>
            </a:r>
          </a:p>
          <a:p>
            <a:r>
              <a:rPr lang="pl-PL" sz="1000" dirty="0">
                <a:hlinkClick r:id="rId4"/>
              </a:rPr>
              <a:t>https://www.comune.oristano.it/it/novita/news/Allerta-meteo-per-forte-vento-di-maestrale-00001</a:t>
            </a:r>
            <a:endParaRPr lang="it-IT" sz="1000" dirty="0"/>
          </a:p>
          <a:p>
            <a:r>
              <a:rPr lang="pl-PL" sz="1000" dirty="0"/>
              <a:t>https://www.meteosardegna.it/2020/09/bufera-di-maestrale-in-sardegna-raffiche-di-vento-sino-150-km-orari-in-mare/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11AAD5-175B-2E42-8EE1-8C546489B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41" y="900599"/>
            <a:ext cx="433387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lerta meteo per forte vento di maestrale">
            <a:extLst>
              <a:ext uri="{FF2B5EF4-FFF2-40B4-BE49-F238E27FC236}">
                <a16:creationId xmlns:a16="http://schemas.microsoft.com/office/drawing/2014/main" id="{2F2732F1-F8DB-C9E8-BCE7-412CB3DA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888" y="2731192"/>
            <a:ext cx="4333875" cy="228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262CC52-1C7B-76E7-E14E-BA612758A060}"/>
              </a:ext>
            </a:extLst>
          </p:cNvPr>
          <p:cNvSpPr txBox="1"/>
          <p:nvPr/>
        </p:nvSpPr>
        <p:spPr>
          <a:xfrm>
            <a:off x="6538385" y="4369068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Oristano</a:t>
            </a:r>
            <a:r>
              <a:rPr lang="pl-PL" dirty="0"/>
              <a:t>, </a:t>
            </a:r>
            <a:r>
              <a:rPr lang="pl-PL" dirty="0" err="1"/>
              <a:t>Sardegna</a:t>
            </a:r>
            <a:endParaRPr lang="pl-PL" dirty="0"/>
          </a:p>
          <a:p>
            <a:r>
              <a:rPr lang="pl-PL" dirty="0"/>
              <a:t>Zachodnie wybrzeże</a:t>
            </a:r>
            <a:endParaRPr lang="en-GB" dirty="0"/>
          </a:p>
        </p:txBody>
      </p:sp>
      <p:pic>
        <p:nvPicPr>
          <p:cNvPr id="5" name="Obraz 4" descr="Obraz zawierający chmura, natura, woda, na wolnym powietrzu&#10;&#10;Opis wygenerowany automatycznie">
            <a:extLst>
              <a:ext uri="{FF2B5EF4-FFF2-40B4-BE49-F238E27FC236}">
                <a16:creationId xmlns:a16="http://schemas.microsoft.com/office/drawing/2014/main" id="{3012CE5F-BC80-5010-32B8-E086389ACC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577" y="900599"/>
            <a:ext cx="2705100" cy="168592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68E4469E-9900-47A5-9ECB-5C2718114302}"/>
              </a:ext>
            </a:extLst>
          </p:cNvPr>
          <p:cNvSpPr txBox="1"/>
          <p:nvPr/>
        </p:nvSpPr>
        <p:spPr>
          <a:xfrm>
            <a:off x="7442230" y="154292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Isola di Ponza</a:t>
            </a:r>
          </a:p>
        </p:txBody>
      </p:sp>
    </p:spTree>
    <p:extLst>
      <p:ext uri="{BB962C8B-B14F-4D97-AF65-F5344CB8AC3E}">
        <p14:creationId xmlns:p14="http://schemas.microsoft.com/office/powerpoint/2010/main" val="10207295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768E4-8D67-5863-F373-8853BC4CF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211BB0-9FFF-624D-726F-B9B7478B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64" y="0"/>
            <a:ext cx="4979325" cy="1143000"/>
          </a:xfrm>
        </p:spPr>
        <p:txBody>
          <a:bodyPr/>
          <a:lstStyle/>
          <a:p>
            <a:r>
              <a:rPr lang="pl-PL" sz="3600" dirty="0"/>
              <a:t>Wiatry (meteo): Mistral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B932554-AABB-031F-8AC4-20B7D957AFAB}"/>
              </a:ext>
            </a:extLst>
          </p:cNvPr>
          <p:cNvSpPr txBox="1"/>
          <p:nvPr/>
        </p:nvSpPr>
        <p:spPr>
          <a:xfrm>
            <a:off x="176736" y="4581128"/>
            <a:ext cx="8906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202122"/>
                </a:solidFill>
              </a:rPr>
              <a:t>Silny</a:t>
            </a:r>
            <a:r>
              <a:rPr lang="it-IT" dirty="0">
                <a:solidFill>
                  <a:srgbClr val="202122"/>
                </a:solidFill>
              </a:rPr>
              <a:t>, r</a:t>
            </a:r>
            <a:r>
              <a:rPr lang="pl-PL" dirty="0" err="1">
                <a:solidFill>
                  <a:srgbClr val="202122"/>
                </a:solidFill>
              </a:rPr>
              <a:t>ówny</a:t>
            </a:r>
            <a:r>
              <a:rPr lang="pl-PL" dirty="0">
                <a:solidFill>
                  <a:srgbClr val="202122"/>
                </a:solidFill>
              </a:rPr>
              <a:t> wiatr, duża ale długa fala: idealne warunki do (sportowej</a:t>
            </a:r>
            <a:r>
              <a:rPr lang="pl-PL" i="1" dirty="0">
                <a:solidFill>
                  <a:srgbClr val="202122"/>
                </a:solidFill>
              </a:rPr>
              <a:t>) żeglugi</a:t>
            </a:r>
            <a:endParaRPr lang="pl-PL" i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A16A31A-C633-58B1-0FCA-C76434152114}"/>
              </a:ext>
            </a:extLst>
          </p:cNvPr>
          <p:cNvSpPr txBox="1"/>
          <p:nvPr/>
        </p:nvSpPr>
        <p:spPr>
          <a:xfrm>
            <a:off x="2267744" y="5589240"/>
            <a:ext cx="716428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hlinkClick r:id="rId2"/>
              </a:rPr>
              <a:t>https://pl.wikipedia.org/wiki/Mistral</a:t>
            </a:r>
            <a:r>
              <a:rPr lang="pl-PL" sz="1000" dirty="0"/>
              <a:t>    </a:t>
            </a:r>
            <a:r>
              <a:rPr lang="pl-PL" sz="1000" dirty="0">
                <a:hlinkClick r:id="rId3"/>
              </a:rPr>
              <a:t>https://www.ponzaracconta.it/2022/08/18/vento-di-maestrale/</a:t>
            </a:r>
            <a:r>
              <a:rPr lang="pl-PL" sz="1000" dirty="0"/>
              <a:t> </a:t>
            </a:r>
          </a:p>
          <a:p>
            <a:r>
              <a:rPr lang="pl-PL" sz="1000" dirty="0">
                <a:hlinkClick r:id="rId4"/>
              </a:rPr>
              <a:t>https://www.comune.oristano.it/it/novita/news/Allerta-meteo-per-forte-vento-di-maestrale-00001</a:t>
            </a:r>
            <a:endParaRPr lang="it-IT" sz="1000" dirty="0"/>
          </a:p>
          <a:p>
            <a:r>
              <a:rPr lang="pl-PL" sz="1000" dirty="0">
                <a:hlinkClick r:id="rId5"/>
              </a:rPr>
              <a:t>https://www.meteosardegna.it/2020/09/bufera-di-maestrale-in-sardegna-raffiche-di-vento-sino-150-km-orari-in-mare/</a:t>
            </a:r>
            <a:endParaRPr lang="pl-PL" sz="1000" dirty="0"/>
          </a:p>
          <a:p>
            <a:r>
              <a:rPr lang="pl-PL" sz="1000" dirty="0"/>
              <a:t>ima-learn-navigation-meteo-marino-mistral-32189.webp </a:t>
            </a:r>
          </a:p>
          <a:p>
            <a:endParaRPr lang="pl-PL" sz="1000" dirty="0"/>
          </a:p>
        </p:txBody>
      </p:sp>
      <p:pic>
        <p:nvPicPr>
          <p:cNvPr id="10" name="Obraz 9" descr="Obraz zawierający tekst, mapa&#10;&#10;Opis wygenerowany automatycznie">
            <a:extLst>
              <a:ext uri="{FF2B5EF4-FFF2-40B4-BE49-F238E27FC236}">
                <a16:creationId xmlns:a16="http://schemas.microsoft.com/office/drawing/2014/main" id="{9FB68DFD-F0CF-5A4F-9F87-61FC45397D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0" y="1130757"/>
            <a:ext cx="4153396" cy="2946315"/>
          </a:xfrm>
          <a:prstGeom prst="rect">
            <a:avLst/>
          </a:prstGeom>
        </p:spPr>
      </p:pic>
      <p:pic>
        <p:nvPicPr>
          <p:cNvPr id="9" name="Obraz 8" descr="Obraz zawierający na wolnym powietrzu, żaglówka, żagiel, statek&#10;&#10;Opis wygenerowany automatycznie">
            <a:extLst>
              <a:ext uri="{FF2B5EF4-FFF2-40B4-BE49-F238E27FC236}">
                <a16:creationId xmlns:a16="http://schemas.microsoft.com/office/drawing/2014/main" id="{776A7774-65FA-0F11-6117-FFA4D0DEC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88" y="1130757"/>
            <a:ext cx="4416102" cy="294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541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82FB8B-5B95-362F-9949-766654AE2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71" y="0"/>
            <a:ext cx="8229600" cy="1143000"/>
          </a:xfrm>
        </p:spPr>
        <p:txBody>
          <a:bodyPr/>
          <a:lstStyle/>
          <a:p>
            <a:r>
              <a:rPr lang="pl-PL" sz="3600" dirty="0"/>
              <a:t>Wiatry (meteo): </a:t>
            </a:r>
            <a:r>
              <a:rPr lang="pl-PL" sz="3600" dirty="0" err="1"/>
              <a:t>Lo</a:t>
            </a:r>
            <a:r>
              <a:rPr lang="pl-PL" sz="3600" dirty="0"/>
              <a:t> </a:t>
            </a:r>
            <a:r>
              <a:rPr lang="pl-PL" sz="3600" dirty="0" err="1"/>
              <a:t>scirocco</a:t>
            </a:r>
            <a:endParaRPr lang="pl-PL" sz="36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513FA9F-4D8F-5B00-27D0-BFA943017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67" y="921134"/>
            <a:ext cx="4154073" cy="412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F7E2E3D-ADAE-64D7-C9B3-F98281207341}"/>
              </a:ext>
            </a:extLst>
          </p:cNvPr>
          <p:cNvSpPr txBox="1"/>
          <p:nvPr/>
        </p:nvSpPr>
        <p:spPr>
          <a:xfrm>
            <a:off x="4591321" y="980728"/>
            <a:ext cx="4572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i="0" dirty="0">
                <a:solidFill>
                  <a:srgbClr val="333333"/>
                </a:solidFill>
                <a:effectLst/>
                <a:highlight>
                  <a:srgbClr val="EFEFEF"/>
                </a:highlight>
                <a:latin typeface="Tahoma" panose="020B0604030504040204" pitchFamily="34" charset="0"/>
              </a:rPr>
              <a:t>LO SCIROCCO</a:t>
            </a:r>
            <a:endParaRPr lang="it-IT" b="0" i="0" dirty="0">
              <a:solidFill>
                <a:srgbClr val="333333"/>
              </a:solidFill>
              <a:effectLst/>
              <a:highlight>
                <a:srgbClr val="EFEFEF"/>
              </a:highlight>
              <a:latin typeface="Tahoma" panose="020B0604030504040204" pitchFamily="34" charset="0"/>
            </a:endParaRPr>
          </a:p>
          <a:p>
            <a:pPr algn="just"/>
            <a:r>
              <a:rPr lang="pl-PL" dirty="0">
                <a:solidFill>
                  <a:srgbClr val="333333"/>
                </a:solidFill>
                <a:latin typeface="Tahoma" panose="020B0604030504040204" pitchFamily="34" charset="0"/>
              </a:rPr>
              <a:t>Sirocco to ciepły i wilgotny wiatr wiejący z południowego wschodu. Wiatr ten wieje częściej wiosną i jesienią, osiągając maksimum w marcu i listopadzie. Powstaje z ciepłych, suchych mas powietrza tropikalnego ciągniętych na północ przez obszary niskiego ciśnienia przemieszcza-</a:t>
            </a:r>
            <a:r>
              <a:rPr lang="pl-PL" dirty="0" err="1">
                <a:solidFill>
                  <a:srgbClr val="333333"/>
                </a:solidFill>
                <a:latin typeface="Tahoma" panose="020B0604030504040204" pitchFamily="34" charset="0"/>
              </a:rPr>
              <a:t>jące</a:t>
            </a:r>
            <a:r>
              <a:rPr lang="pl-PL" dirty="0">
                <a:solidFill>
                  <a:srgbClr val="333333"/>
                </a:solidFill>
                <a:latin typeface="Tahoma" panose="020B0604030504040204" pitchFamily="34" charset="0"/>
              </a:rPr>
              <a:t> się na wschód nad Morzem </a:t>
            </a:r>
            <a:r>
              <a:rPr lang="pl-PL" dirty="0" err="1">
                <a:solidFill>
                  <a:srgbClr val="333333"/>
                </a:solidFill>
                <a:latin typeface="Tahoma" panose="020B0604030504040204" pitchFamily="34" charset="0"/>
              </a:rPr>
              <a:t>Śródziem-nym</a:t>
            </a:r>
            <a:r>
              <a:rPr lang="pl-PL" dirty="0">
                <a:solidFill>
                  <a:srgbClr val="333333"/>
                </a:solidFill>
                <a:latin typeface="Tahoma" panose="020B0604030504040204" pitchFamily="34" charset="0"/>
              </a:rPr>
              <a:t>. To ciepłe, suche powietrze miesza się z wilgotnym powietrzem frontu atmosferycznego, a jego ruch spycha tę masę powietrza na wybrzeża regionów południowej Europy.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D0BC0D2-C1B0-82A8-845B-F133C7B53390}"/>
              </a:ext>
            </a:extLst>
          </p:cNvPr>
          <p:cNvSpPr txBox="1"/>
          <p:nvPr/>
        </p:nvSpPr>
        <p:spPr>
          <a:xfrm>
            <a:off x="88213" y="5260629"/>
            <a:ext cx="89258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>
                <a:solidFill>
                  <a:srgbClr val="333333"/>
                </a:solidFill>
                <a:latin typeface="Tahoma" panose="020B0604030504040204" pitchFamily="34" charset="0"/>
              </a:rPr>
              <a:t>Sirocco tworzy potężne burze piaskowe w Afryce Północnej, podczas gdy w Europie i we Włoszech przynosi wzrost temperatury i wilgotności, śliskie drogi, brudny deszcz (tj. z ziarnami kurzu i piasku obecnymi w kropelkach, jako że pochodzi z Sahary) i pewne negatywne skutki zdrowotne. Sirocco, zwłaszcza zimą, przynosi chmury i deszcz.</a:t>
            </a:r>
            <a:endParaRPr lang="it-IT" b="0" i="0" dirty="0">
              <a:solidFill>
                <a:srgbClr val="333333"/>
              </a:solidFill>
              <a:effectLst/>
              <a:highlight>
                <a:srgbClr val="EFEFEF"/>
              </a:highligh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665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F1DC2-9C2A-52F1-6887-049CD5CDC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370821-AE09-89AE-7C67-DE8568FB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71" y="0"/>
            <a:ext cx="8229600" cy="1143000"/>
          </a:xfrm>
        </p:spPr>
        <p:txBody>
          <a:bodyPr/>
          <a:lstStyle/>
          <a:p>
            <a:r>
              <a:rPr lang="pl-PL" sz="3600" dirty="0"/>
              <a:t>Wiatry (meteo): </a:t>
            </a:r>
            <a:r>
              <a:rPr lang="pl-PL" sz="3600" dirty="0" err="1"/>
              <a:t>Lo</a:t>
            </a:r>
            <a:r>
              <a:rPr lang="pl-PL" sz="3600" dirty="0"/>
              <a:t> </a:t>
            </a:r>
            <a:r>
              <a:rPr lang="pl-PL" sz="3600" dirty="0" err="1"/>
              <a:t>scirocco</a:t>
            </a:r>
            <a:endParaRPr lang="pl-PL" sz="36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468A7CE-233C-1757-BB6A-53725D2B5338}"/>
              </a:ext>
            </a:extLst>
          </p:cNvPr>
          <p:cNvSpPr txBox="1"/>
          <p:nvPr/>
        </p:nvSpPr>
        <p:spPr>
          <a:xfrm>
            <a:off x="107170" y="4672637"/>
            <a:ext cx="617443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linkClick r:id="rId2"/>
              </a:rPr>
              <a:t>https://twitter.com/i/status/1776247785504805327</a:t>
            </a:r>
            <a:endParaRPr lang="pl-PL" sz="1400" dirty="0"/>
          </a:p>
          <a:p>
            <a:endParaRPr lang="pl-PL" sz="1400" dirty="0"/>
          </a:p>
          <a:p>
            <a:r>
              <a:rPr lang="en-GB" sz="1000" dirty="0">
                <a:hlinkClick r:id="rId3"/>
              </a:rPr>
              <a:t>https://smoglab.pl/pyl-znad-sahary-coraz-czesciej-w-polsce/</a:t>
            </a:r>
            <a:r>
              <a:rPr lang="pl-PL" sz="1000" dirty="0"/>
              <a:t> </a:t>
            </a:r>
            <a:endParaRPr lang="en-GB" sz="10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487015C-FA8D-6674-DD45-D5385A5E2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776039"/>
            <a:ext cx="4815074" cy="3888432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C0F60783-E094-B203-C652-3676F9875F11}"/>
              </a:ext>
            </a:extLst>
          </p:cNvPr>
          <p:cNvSpPr txBox="1"/>
          <p:nvPr/>
        </p:nvSpPr>
        <p:spPr>
          <a:xfrm>
            <a:off x="5049498" y="1143000"/>
            <a:ext cx="4094502" cy="2705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spcAft>
                <a:spcPts val="750"/>
              </a:spcAft>
            </a:pPr>
            <a:r>
              <a:rPr lang="pl-PL" b="1" i="0" dirty="0">
                <a:solidFill>
                  <a:srgbClr val="000000"/>
                </a:solidFill>
                <a:effectLst/>
                <a:latin typeface="Maven Pro"/>
              </a:rPr>
              <a:t>Pył znad Sahary coraz częściej w Polsce. Czy jest groźny dla ludzi?</a:t>
            </a:r>
          </a:p>
          <a:p>
            <a:pPr algn="l" fontAlgn="base"/>
            <a:r>
              <a:rPr lang="pl-PL" b="1" i="0" dirty="0">
                <a:solidFill>
                  <a:srgbClr val="000000"/>
                </a:solidFill>
                <a:effectLst/>
                <a:latin typeface="Maven Pro"/>
              </a:rPr>
              <a:t>03.04.2024</a:t>
            </a:r>
          </a:p>
          <a:p>
            <a:pPr algn="l" fontAlgn="base"/>
            <a:r>
              <a:rPr lang="pl-PL" b="0" i="0" u="none" strike="noStrike" dirty="0">
                <a:solidFill>
                  <a:srgbClr val="000000"/>
                </a:solidFill>
                <a:effectLst/>
                <a:latin typeface="Maven Pro"/>
                <a:hlinkClick r:id="rId5"/>
              </a:rPr>
              <a:t>Hubert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latin typeface="Maven Pro"/>
                <a:hlinkClick r:id="rId5"/>
              </a:rPr>
              <a:t>Bułgajewski</a:t>
            </a:r>
            <a:endParaRPr lang="pl-PL" b="0" i="0" dirty="0">
              <a:solidFill>
                <a:srgbClr val="000000"/>
              </a:solidFill>
              <a:effectLst/>
              <a:latin typeface="Maven Pro"/>
            </a:endParaRPr>
          </a:p>
          <a:p>
            <a:pPr algn="l" fontAlgn="base">
              <a:spcBef>
                <a:spcPts val="2250"/>
              </a:spcBef>
              <a:spcAft>
                <a:spcPts val="1500"/>
              </a:spcAft>
            </a:pPr>
            <a:r>
              <a:rPr lang="pl-PL" b="1" i="0" dirty="0">
                <a:solidFill>
                  <a:srgbClr val="000000"/>
                </a:solidFill>
                <a:effectLst/>
                <a:latin typeface="Maven Pro"/>
              </a:rPr>
              <a:t>Na przełomie marca i kwietnia nad Polskę dotarła ogromna chmura saharyjskiego pyłu, co wywołało spore zainteresowanie.</a:t>
            </a:r>
            <a:endParaRPr lang="pl-PL" b="0" i="0" dirty="0">
              <a:solidFill>
                <a:srgbClr val="000000"/>
              </a:solidFill>
              <a:effectLst/>
              <a:latin typeface="Maven Pro"/>
            </a:endParaRPr>
          </a:p>
        </p:txBody>
      </p:sp>
      <p:pic>
        <p:nvPicPr>
          <p:cNvPr id="2050" name="Picture 2" descr=" class=">
            <a:extLst>
              <a:ext uri="{FF2B5EF4-FFF2-40B4-BE49-F238E27FC236}">
                <a16:creationId xmlns:a16="http://schemas.microsoft.com/office/drawing/2014/main" id="{1BBFBAC2-5136-6105-0AFC-162392E64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444" y="4086270"/>
            <a:ext cx="4815074" cy="270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2591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EF6C5-20D7-399C-C49E-43D42B04E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19FEF1-621F-4334-512D-F287C9E0A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28" y="104574"/>
            <a:ext cx="3916422" cy="1143000"/>
          </a:xfrm>
        </p:spPr>
        <p:txBody>
          <a:bodyPr/>
          <a:lstStyle/>
          <a:p>
            <a:r>
              <a:rPr lang="pl-PL" sz="3200" dirty="0"/>
              <a:t> Tramontana (poprzez góry)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2D09585-21E7-5E9C-8CCC-C9144506CAB3}"/>
              </a:ext>
            </a:extLst>
          </p:cNvPr>
          <p:cNvSpPr txBox="1"/>
          <p:nvPr/>
        </p:nvSpPr>
        <p:spPr>
          <a:xfrm>
            <a:off x="108625" y="4496342"/>
            <a:ext cx="89258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b="0" i="0" dirty="0">
                <a:solidFill>
                  <a:srgbClr val="333333"/>
                </a:solidFill>
                <a:effectLst/>
                <a:highlight>
                  <a:srgbClr val="EFEFEF"/>
                </a:highlight>
                <a:latin typeface="Tahoma" panose="020B0604030504040204" pitchFamily="34" charset="0"/>
              </a:rPr>
              <a:t>Krótka fala, </a:t>
            </a:r>
            <a:r>
              <a:rPr lang="pl-PL" b="0" i="0" dirty="0" err="1">
                <a:solidFill>
                  <a:srgbClr val="333333"/>
                </a:solidFill>
                <a:effectLst/>
                <a:highlight>
                  <a:srgbClr val="EFEFEF"/>
                </a:highlight>
                <a:latin typeface="Tahoma" panose="020B0604030504040204" pitchFamily="34" charset="0"/>
              </a:rPr>
              <a:t>porwisty</a:t>
            </a:r>
            <a:r>
              <a:rPr lang="pl-PL" b="0" i="0" dirty="0">
                <a:solidFill>
                  <a:srgbClr val="333333"/>
                </a:solidFill>
                <a:effectLst/>
                <a:highlight>
                  <a:srgbClr val="EFEFEF"/>
                </a:highlight>
                <a:latin typeface="Tahoma" panose="020B0604030504040204" pitchFamily="34" charset="0"/>
              </a:rPr>
              <a:t>, zimny wiatr</a:t>
            </a:r>
          </a:p>
          <a:p>
            <a:pPr algn="just"/>
            <a:r>
              <a:rPr lang="it-IT" sz="1400" b="0" i="0" dirty="0">
                <a:solidFill>
                  <a:srgbClr val="333333"/>
                </a:solidFill>
                <a:effectLst/>
                <a:highlight>
                  <a:srgbClr val="EFEFEF"/>
                </a:highlight>
                <a:latin typeface="Tahoma" panose="020B0604030504040204" pitchFamily="34" charset="0"/>
              </a:rPr>
              <a:t>https://www.naturalmeteo.it/tramontana/</a:t>
            </a:r>
          </a:p>
        </p:txBody>
      </p:sp>
      <p:pic>
        <p:nvPicPr>
          <p:cNvPr id="4" name="Obraz 3" descr="Obraz zawierający na wolnym powietrzu, woda, niebo, ocean&#10;&#10;Opis wygenerowany automatycznie">
            <a:extLst>
              <a:ext uri="{FF2B5EF4-FFF2-40B4-BE49-F238E27FC236}">
                <a16:creationId xmlns:a16="http://schemas.microsoft.com/office/drawing/2014/main" id="{3861A562-6420-BA3F-B408-3C3F83B66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84106"/>
            <a:ext cx="4087321" cy="3077327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988C515-3281-DA54-72E7-C447B2E40087}"/>
              </a:ext>
            </a:extLst>
          </p:cNvPr>
          <p:cNvSpPr txBox="1"/>
          <p:nvPr/>
        </p:nvSpPr>
        <p:spPr>
          <a:xfrm>
            <a:off x="133009" y="5158517"/>
            <a:ext cx="43022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0" i="0" dirty="0">
                <a:solidFill>
                  <a:srgbClr val="060505"/>
                </a:solidFill>
                <a:effectLst/>
                <a:latin typeface="Quicksand"/>
              </a:rPr>
              <a:t>Mappa a </a:t>
            </a:r>
            <a:r>
              <a:rPr lang="it-IT" sz="1600" b="1" i="0" dirty="0">
                <a:solidFill>
                  <a:srgbClr val="060505"/>
                </a:solidFill>
                <a:effectLst/>
                <a:latin typeface="Quicksand"/>
              </a:rPr>
              <a:t>700 h</a:t>
            </a:r>
            <a:r>
              <a:rPr lang="pl-PL" sz="1600" b="1" i="0" dirty="0">
                <a:solidFill>
                  <a:srgbClr val="060505"/>
                </a:solidFill>
                <a:effectLst/>
                <a:latin typeface="Quicksand"/>
              </a:rPr>
              <a:t>P</a:t>
            </a:r>
            <a:r>
              <a:rPr lang="it-IT" sz="1600" b="1" i="0" dirty="0">
                <a:solidFill>
                  <a:srgbClr val="060505"/>
                </a:solidFill>
                <a:effectLst/>
                <a:latin typeface="Quicksand"/>
              </a:rPr>
              <a:t>a </a:t>
            </a:r>
            <a:r>
              <a:rPr lang="it-IT" sz="1600" b="0" i="0" dirty="0">
                <a:solidFill>
                  <a:srgbClr val="060505"/>
                </a:solidFill>
                <a:effectLst/>
                <a:latin typeface="Quicksand"/>
              </a:rPr>
              <a:t>del vento in una giornata con vento di T</a:t>
            </a:r>
            <a:r>
              <a:rPr lang="pl-PL" sz="1600" b="0" i="0" dirty="0" err="1">
                <a:solidFill>
                  <a:srgbClr val="060505"/>
                </a:solidFill>
                <a:effectLst/>
                <a:latin typeface="Quicksand"/>
              </a:rPr>
              <a:t>ramontana</a:t>
            </a:r>
            <a:r>
              <a:rPr lang="it-IT" sz="1600" b="0" i="0" dirty="0">
                <a:solidFill>
                  <a:srgbClr val="060505"/>
                </a:solidFill>
                <a:effectLst/>
                <a:latin typeface="Quicksand"/>
              </a:rPr>
              <a:t>. Fonte </a:t>
            </a:r>
            <a:r>
              <a:rPr lang="it-IT" sz="1600" b="0" i="0" dirty="0" err="1">
                <a:solidFill>
                  <a:srgbClr val="060505"/>
                </a:solidFill>
                <a:effectLst/>
                <a:latin typeface="Quicksand"/>
              </a:rPr>
              <a:t>Meteociel</a:t>
            </a:r>
            <a:endParaRPr lang="pl-PL" sz="1600" b="0" i="0" dirty="0">
              <a:solidFill>
                <a:srgbClr val="060505"/>
              </a:solidFill>
              <a:effectLst/>
              <a:latin typeface="Quicksand"/>
            </a:endParaRPr>
          </a:p>
          <a:p>
            <a:endParaRPr lang="pl-PL" sz="1600" b="0" i="0" dirty="0">
              <a:solidFill>
                <a:srgbClr val="060505"/>
              </a:solidFill>
              <a:effectLst/>
              <a:latin typeface="Quicksand"/>
            </a:endParaRPr>
          </a:p>
          <a:p>
            <a:r>
              <a:rPr lang="it-IT" sz="1600" b="0" i="0" dirty="0">
                <a:solidFill>
                  <a:srgbClr val="060505"/>
                </a:solidFill>
                <a:effectLst/>
                <a:latin typeface="Quicksand"/>
              </a:rPr>
              <a:t>Mappa a </a:t>
            </a:r>
            <a:r>
              <a:rPr lang="it-IT" sz="1600" b="1" i="0" dirty="0">
                <a:solidFill>
                  <a:srgbClr val="060505"/>
                </a:solidFill>
                <a:effectLst/>
                <a:latin typeface="Quicksand"/>
              </a:rPr>
              <a:t>925 h</a:t>
            </a:r>
            <a:r>
              <a:rPr lang="pl-PL" sz="1600" b="1" i="0">
                <a:solidFill>
                  <a:srgbClr val="060505"/>
                </a:solidFill>
                <a:effectLst/>
                <a:latin typeface="Quicksand"/>
              </a:rPr>
              <a:t>P</a:t>
            </a:r>
            <a:r>
              <a:rPr lang="it-IT" sz="1600" b="1" i="0">
                <a:solidFill>
                  <a:srgbClr val="060505"/>
                </a:solidFill>
                <a:effectLst/>
                <a:latin typeface="Quicksand"/>
              </a:rPr>
              <a:t>a </a:t>
            </a:r>
            <a:r>
              <a:rPr lang="it-IT" sz="1600" b="0" i="0" dirty="0">
                <a:solidFill>
                  <a:srgbClr val="060505"/>
                </a:solidFill>
                <a:effectLst/>
                <a:latin typeface="Quicksand"/>
              </a:rPr>
              <a:t>del vento, di facile individuazione il canale </a:t>
            </a:r>
            <a:r>
              <a:rPr lang="it-IT" sz="1600" b="0" i="0" dirty="0" err="1">
                <a:solidFill>
                  <a:srgbClr val="060505"/>
                </a:solidFill>
                <a:effectLst/>
                <a:latin typeface="Quicksand"/>
              </a:rPr>
              <a:t>favonico</a:t>
            </a:r>
            <a:r>
              <a:rPr lang="it-IT" sz="1600" b="0" i="0" dirty="0">
                <a:solidFill>
                  <a:srgbClr val="060505"/>
                </a:solidFill>
                <a:effectLst/>
                <a:latin typeface="Quicksand"/>
              </a:rPr>
              <a:t> lungo il settore occidentale della Lombardia. Fonte </a:t>
            </a:r>
            <a:r>
              <a:rPr lang="it-IT" sz="1600" b="0" i="0" dirty="0" err="1">
                <a:solidFill>
                  <a:srgbClr val="060505"/>
                </a:solidFill>
                <a:effectLst/>
                <a:latin typeface="Quicksand"/>
              </a:rPr>
              <a:t>Meteociel</a:t>
            </a:r>
            <a:endParaRPr lang="en-GB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108C29-E599-AB83-C93A-29A595659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12012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amontana">
            <a:extLst>
              <a:ext uri="{FF2B5EF4-FFF2-40B4-BE49-F238E27FC236}">
                <a16:creationId xmlns:a16="http://schemas.microsoft.com/office/drawing/2014/main" id="{CB3DA9F0-11AD-34B7-1735-469C0D7F4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7988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507207-E8F0-ADFC-576A-7842B6C4C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3" y="166097"/>
            <a:ext cx="1121937" cy="111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5707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82FB8B-5B95-362F-9949-766654AE2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71" y="0"/>
            <a:ext cx="8229600" cy="1143000"/>
          </a:xfrm>
        </p:spPr>
        <p:txBody>
          <a:bodyPr/>
          <a:lstStyle/>
          <a:p>
            <a:r>
              <a:rPr lang="pl-PL" sz="3600" dirty="0"/>
              <a:t>Wiatry (meteo): </a:t>
            </a:r>
            <a:r>
              <a:rPr lang="pl-PL" sz="3600" dirty="0" err="1"/>
              <a:t>Ponente</a:t>
            </a:r>
            <a:endParaRPr lang="pl-PL" sz="36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513FA9F-4D8F-5B00-27D0-BFA943017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6" y="966597"/>
            <a:ext cx="4154073" cy="412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F7E2E3D-ADAE-64D7-C9B3-F98281207341}"/>
              </a:ext>
            </a:extLst>
          </p:cNvPr>
          <p:cNvSpPr txBox="1"/>
          <p:nvPr/>
        </p:nvSpPr>
        <p:spPr>
          <a:xfrm>
            <a:off x="4297230" y="911931"/>
            <a:ext cx="473926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i="0" dirty="0">
                <a:solidFill>
                  <a:srgbClr val="333333"/>
                </a:solidFill>
                <a:effectLst/>
                <a:highlight>
                  <a:srgbClr val="EFEFEF"/>
                </a:highlight>
                <a:latin typeface="Tahoma" panose="020B0604030504040204" pitchFamily="34" charset="0"/>
              </a:rPr>
              <a:t>IL PONENTE</a:t>
            </a:r>
            <a:endParaRPr lang="it-IT" b="0" i="0" dirty="0">
              <a:solidFill>
                <a:srgbClr val="333333"/>
              </a:solidFill>
              <a:effectLst/>
              <a:highlight>
                <a:srgbClr val="EFEFEF"/>
              </a:highlight>
              <a:latin typeface="Tahoma" panose="020B0604030504040204" pitchFamily="34" charset="0"/>
            </a:endParaRPr>
          </a:p>
          <a:p>
            <a:pPr algn="just"/>
            <a:r>
              <a:rPr lang="pl-PL" dirty="0">
                <a:solidFill>
                  <a:srgbClr val="333333"/>
                </a:solidFill>
                <a:latin typeface="Tahoma" panose="020B0604030504040204" pitchFamily="34" charset="0"/>
              </a:rPr>
              <a:t>Wiatr wiejący z zachodu. Latem - bardzo często jako morska bryza na wybrzeżach Morza Tyrreńskiego, łagodząc nieco upały, jako wiatr niosący niską wilgotność. </a:t>
            </a:r>
          </a:p>
          <a:p>
            <a:pPr algn="just"/>
            <a:r>
              <a:rPr lang="pl-PL" dirty="0">
                <a:solidFill>
                  <a:srgbClr val="333333"/>
                </a:solidFill>
                <a:latin typeface="Tahoma" panose="020B0604030504040204" pitchFamily="34" charset="0"/>
              </a:rPr>
              <a:t>Jesienią i zimą często wieje umiarkowanie lub silnie podczas frontów atmosferycznych wędrujących z zachodu na wschód. </a:t>
            </a:r>
          </a:p>
          <a:p>
            <a:pPr algn="just"/>
            <a:r>
              <a:rPr lang="pl-PL" dirty="0">
                <a:solidFill>
                  <a:srgbClr val="333333"/>
                </a:solidFill>
                <a:latin typeface="Tahoma" panose="020B0604030504040204" pitchFamily="34" charset="0"/>
              </a:rPr>
              <a:t>Jego obecność wskazuje jednak na kończący się front, a tym samym nadejście dobrej pogody. Wiejąc zawsze od strony morza, nawet zimą przynosi łagodne temperatury.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D0BC0D2-C1B0-82A8-845B-F133C7B53390}"/>
              </a:ext>
            </a:extLst>
          </p:cNvPr>
          <p:cNvSpPr txBox="1"/>
          <p:nvPr/>
        </p:nvSpPr>
        <p:spPr>
          <a:xfrm>
            <a:off x="88213" y="5260629"/>
            <a:ext cx="58519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b="0" i="0" dirty="0">
                <a:solidFill>
                  <a:srgbClr val="333333"/>
                </a:solidFill>
                <a:effectLst/>
                <a:highlight>
                  <a:srgbClr val="EFEFEF"/>
                </a:highlight>
                <a:latin typeface="Tahoma" panose="020B0604030504040204" pitchFamily="34" charset="0"/>
              </a:rPr>
              <a:t>Ogólnie, narody żeg</a:t>
            </a:r>
            <a:r>
              <a:rPr lang="pl-PL" dirty="0">
                <a:solidFill>
                  <a:srgbClr val="333333"/>
                </a:solidFill>
                <a:highlight>
                  <a:srgbClr val="EFEFEF"/>
                </a:highlight>
                <a:latin typeface="Tahoma" panose="020B0604030504040204" pitchFamily="34" charset="0"/>
              </a:rPr>
              <a:t>larzy, </a:t>
            </a:r>
          </a:p>
          <a:p>
            <a:pPr algn="just"/>
            <a:r>
              <a:rPr lang="pl-PL" dirty="0">
                <a:solidFill>
                  <a:srgbClr val="333333"/>
                </a:solidFill>
                <a:highlight>
                  <a:srgbClr val="EFEFEF"/>
                </a:highlight>
                <a:latin typeface="Tahoma" panose="020B0604030504040204" pitchFamily="34" charset="0"/>
              </a:rPr>
              <a:t>jak Grecy i Włosi, nie przeżyłyby</a:t>
            </a:r>
          </a:p>
          <a:p>
            <a:pPr algn="just"/>
            <a:r>
              <a:rPr lang="pl-PL" dirty="0">
                <a:solidFill>
                  <a:srgbClr val="333333"/>
                </a:solidFill>
                <a:highlight>
                  <a:srgbClr val="EFEFEF"/>
                </a:highlight>
                <a:latin typeface="Tahoma" panose="020B0604030504040204" pitchFamily="34" charset="0"/>
              </a:rPr>
              <a:t>bez doskonałej znajomości morza i wiatrów. </a:t>
            </a:r>
            <a:endParaRPr lang="it-IT" b="0" i="0" dirty="0">
              <a:solidFill>
                <a:srgbClr val="333333"/>
              </a:solidFill>
              <a:effectLst/>
              <a:highlight>
                <a:srgbClr val="EFEFEF"/>
              </a:highlight>
              <a:latin typeface="Tahoma" panose="020B0604030504040204" pitchFamily="34" charset="0"/>
            </a:endParaRPr>
          </a:p>
        </p:txBody>
      </p:sp>
      <p:pic>
        <p:nvPicPr>
          <p:cNvPr id="3" name="Picture 2" descr="Raffigurazione nave | Gela le radici del Futuro">
            <a:extLst>
              <a:ext uri="{FF2B5EF4-FFF2-40B4-BE49-F238E27FC236}">
                <a16:creationId xmlns:a16="http://schemas.microsoft.com/office/drawing/2014/main" id="{7A76A7EF-AAF3-E004-9984-D85E6BDA1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44" y="4605250"/>
            <a:ext cx="3422835" cy="205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7564B0B-A257-38C4-4012-6197E554116A}"/>
              </a:ext>
            </a:extLst>
          </p:cNvPr>
          <p:cNvSpPr txBox="1"/>
          <p:nvPr/>
        </p:nvSpPr>
        <p:spPr>
          <a:xfrm>
            <a:off x="156046" y="636592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https://www.gelaleradicidelfuturo.com/archeologia-ritrovata/gela-importante-porto-commerciale/</a:t>
            </a:r>
          </a:p>
        </p:txBody>
      </p:sp>
    </p:spTree>
    <p:extLst>
      <p:ext uri="{BB962C8B-B14F-4D97-AF65-F5344CB8AC3E}">
        <p14:creationId xmlns:p14="http://schemas.microsoft.com/office/powerpoint/2010/main" val="3971863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D192D7-7007-289A-CB3A-242C89452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58" y="-243408"/>
            <a:ext cx="8229600" cy="1143000"/>
          </a:xfrm>
        </p:spPr>
        <p:txBody>
          <a:bodyPr/>
          <a:lstStyle/>
          <a:p>
            <a:r>
              <a:rPr lang="pl-PL" sz="3600" dirty="0"/>
              <a:t>Do zapamiętania</a:t>
            </a:r>
            <a:endParaRPr lang="en-US" sz="3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684FCD5-C6EF-9FD6-307B-730A9B7FC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66018"/>
            <a:ext cx="8712968" cy="4525963"/>
          </a:xfrm>
        </p:spPr>
        <p:txBody>
          <a:bodyPr/>
          <a:lstStyle/>
          <a:p>
            <a:r>
              <a:rPr lang="pl-PL" sz="2200" dirty="0"/>
              <a:t>Jak wygląda cyrkulacja wiatrów dookoła Antarktydy?</a:t>
            </a:r>
          </a:p>
          <a:p>
            <a:r>
              <a:rPr lang="pl-PL" sz="2200" dirty="0"/>
              <a:t>Co to są prądy „</a:t>
            </a:r>
            <a:r>
              <a:rPr lang="pl-PL" sz="2200" dirty="0" err="1"/>
              <a:t>jet</a:t>
            </a:r>
            <a:r>
              <a:rPr lang="pl-PL" sz="2200" dirty="0"/>
              <a:t>” w atmosferze</a:t>
            </a:r>
          </a:p>
          <a:p>
            <a:r>
              <a:rPr lang="pl-PL" sz="2200" dirty="0"/>
              <a:t>Ile wynosi spadek </a:t>
            </a:r>
            <a:r>
              <a:rPr lang="pl-PL" sz="2200"/>
              <a:t>temperatury (i</a:t>
            </a:r>
            <a:r>
              <a:rPr lang="pl-PL" sz="2200" dirty="0"/>
              <a:t>.e. </a:t>
            </a:r>
            <a:r>
              <a:rPr lang="pl-PL" sz="2200" i="1" dirty="0" err="1"/>
              <a:t>lapse</a:t>
            </a:r>
            <a:r>
              <a:rPr lang="pl-PL" sz="2200" i="1" dirty="0"/>
              <a:t> </a:t>
            </a:r>
            <a:r>
              <a:rPr lang="pl-PL" sz="2200" dirty="0" err="1"/>
              <a:t>rate</a:t>
            </a:r>
            <a:r>
              <a:rPr lang="pl-PL" sz="2200" dirty="0"/>
              <a:t>) z wysokością w troposferze, przy założeniu suchego powietrza (N</a:t>
            </a:r>
            <a:r>
              <a:rPr lang="pl-PL" sz="2200" baseline="-25000" dirty="0"/>
              <a:t>2</a:t>
            </a:r>
            <a:r>
              <a:rPr lang="pl-PL" sz="2200" dirty="0"/>
              <a:t>) a ile, jeśli to powietrze zawiera parę wodną?</a:t>
            </a:r>
          </a:p>
          <a:p>
            <a:r>
              <a:rPr lang="pl-PL" sz="2200" dirty="0"/>
              <a:t>Co to jest punkt rosy?</a:t>
            </a:r>
          </a:p>
          <a:p>
            <a:r>
              <a:rPr lang="pl-PL" sz="2200" dirty="0"/>
              <a:t>Ile wynosi w 20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ºC</a:t>
            </a:r>
            <a:r>
              <a:rPr lang="pl-PL" sz="2200" dirty="0"/>
              <a:t> wilgotność bezwzględna H</a:t>
            </a:r>
            <a:r>
              <a:rPr lang="pl-PL" sz="2200" baseline="-25000" dirty="0"/>
              <a:t>2</a:t>
            </a:r>
            <a:r>
              <a:rPr lang="pl-PL" sz="2200" dirty="0"/>
              <a:t>O, jeśli wilgotność względna wynosi 100% (tzn. para jest nasycona) </a:t>
            </a:r>
          </a:p>
          <a:p>
            <a:r>
              <a:rPr lang="pl-PL" sz="2200" dirty="0"/>
              <a:t>W czasie rekordu wysokości w locie szybowca nad Tatrami, ile wynosiła  prędkość wnoszenia się? </a:t>
            </a:r>
          </a:p>
          <a:p>
            <a:r>
              <a:rPr lang="pl-PL" sz="2200" dirty="0"/>
              <a:t>W jakim kierunku wieje bryza morska w dzień, a w jakim nocą, i dlaczego?</a:t>
            </a:r>
          </a:p>
          <a:p>
            <a:r>
              <a:rPr lang="pl-PL" sz="2200" dirty="0"/>
              <a:t>2-3 nazwy wiatrów w rejonie Italii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58750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ytuł 1">
            <a:extLst>
              <a:ext uri="{FF2B5EF4-FFF2-40B4-BE49-F238E27FC236}">
                <a16:creationId xmlns:a16="http://schemas.microsoft.com/office/drawing/2014/main" id="{F83283DE-98C6-55B5-A1E8-29C3A1C94A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r>
              <a:rPr lang="pl-PL" altLang="en-US" sz="3600"/>
              <a:t>Turbulencje, jak w szklance wody</a:t>
            </a:r>
          </a:p>
        </p:txBody>
      </p:sp>
      <p:pic>
        <p:nvPicPr>
          <p:cNvPr id="5123" name="Obraz 3">
            <a:extLst>
              <a:ext uri="{FF2B5EF4-FFF2-40B4-BE49-F238E27FC236}">
                <a16:creationId xmlns:a16="http://schemas.microsoft.com/office/drawing/2014/main" id="{05A26155-F51F-8C26-642B-727C2BF63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765175"/>
            <a:ext cx="5329238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pole tekstowe 5">
            <a:extLst>
              <a:ext uri="{FF2B5EF4-FFF2-40B4-BE49-F238E27FC236}">
                <a16:creationId xmlns:a16="http://schemas.microsoft.com/office/drawing/2014/main" id="{FFEF9A5D-48CE-0F54-9C76-6F679B222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399213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/>
              <a:t>https://www.noaa.gov/jetstream</a:t>
            </a:r>
          </a:p>
        </p:txBody>
      </p:sp>
      <p:sp>
        <p:nvSpPr>
          <p:cNvPr id="5125" name="pole tekstowe 7">
            <a:extLst>
              <a:ext uri="{FF2B5EF4-FFF2-40B4-BE49-F238E27FC236}">
                <a16:creationId xmlns:a16="http://schemas.microsoft.com/office/drawing/2014/main" id="{C946AA71-E3FD-C08A-3072-B72166EBE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167313"/>
            <a:ext cx="89281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600">
                <a:solidFill>
                  <a:srgbClr val="333333"/>
                </a:solidFill>
                <a:latin typeface="Nunito Sans" pitchFamily="2" charset="0"/>
              </a:rPr>
              <a:t>A cloud-filled sky, rugged islands, and turbulent air joined to create fanciful designs in the atmosphere in late July 2019. The Moderate Resolution Imaging Spectroradiometer on board NASA’s Terra satellite acquired a true-color image of cloud vortices off of the Canary Islands on July 22.</a:t>
            </a:r>
            <a:r>
              <a:rPr lang="pl-PL" altLang="en-US" sz="1600">
                <a:solidFill>
                  <a:srgbClr val="333333"/>
                </a:solidFill>
                <a:latin typeface="Nunito Sans" pitchFamily="2" charset="0"/>
              </a:rPr>
              <a:t> </a:t>
            </a:r>
            <a:r>
              <a:rPr lang="en-AU" altLang="en-US" sz="1600">
                <a:solidFill>
                  <a:srgbClr val="333333"/>
                </a:solidFill>
                <a:latin typeface="Nunito Sans" pitchFamily="2" charset="0"/>
              </a:rPr>
              <a:t>These particular types of swirling patterns are known as von Kármán vortices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ytuł 1">
            <a:extLst>
              <a:ext uri="{FF2B5EF4-FFF2-40B4-BE49-F238E27FC236}">
                <a16:creationId xmlns:a16="http://schemas.microsoft.com/office/drawing/2014/main" id="{7287053E-C401-8622-DF9B-CE53001373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pl-PL" altLang="en-US" sz="3400" dirty="0" err="1"/>
              <a:t>Temperature</a:t>
            </a:r>
            <a:r>
              <a:rPr lang="pl-PL" altLang="en-US" sz="3400" dirty="0"/>
              <a:t> </a:t>
            </a:r>
            <a:r>
              <a:rPr lang="pl-PL" altLang="en-US" sz="3400" dirty="0" err="1"/>
              <a:t>lapse</a:t>
            </a:r>
            <a:r>
              <a:rPr lang="pl-PL" altLang="en-US" sz="3400" dirty="0"/>
              <a:t> </a:t>
            </a:r>
            <a:r>
              <a:rPr lang="pl-PL" altLang="en-US" sz="3400" dirty="0" err="1"/>
              <a:t>rate</a:t>
            </a:r>
            <a:r>
              <a:rPr lang="pl-PL" altLang="en-US" sz="3400" dirty="0"/>
              <a:t>: </a:t>
            </a:r>
            <a:r>
              <a:rPr lang="pl-PL" altLang="en-US" sz="3400" dirty="0" err="1"/>
              <a:t>theory</a:t>
            </a:r>
            <a:r>
              <a:rPr lang="pl-PL" altLang="en-US" sz="3400" dirty="0"/>
              <a:t> for </a:t>
            </a:r>
            <a:r>
              <a:rPr lang="pl-PL" altLang="en-US" sz="3400" dirty="0" err="1"/>
              <a:t>dry</a:t>
            </a:r>
            <a:r>
              <a:rPr lang="pl-PL" altLang="en-US" sz="3400" dirty="0"/>
              <a:t> </a:t>
            </a:r>
            <a:r>
              <a:rPr lang="pl-PL" altLang="en-US" sz="3400"/>
              <a:t>air</a:t>
            </a:r>
            <a:endParaRPr lang="en-US" altLang="en-US" sz="3400" dirty="0"/>
          </a:p>
        </p:txBody>
      </p:sp>
      <p:pic>
        <p:nvPicPr>
          <p:cNvPr id="37891" name="Obraz 13">
            <a:extLst>
              <a:ext uri="{FF2B5EF4-FFF2-40B4-BE49-F238E27FC236}">
                <a16:creationId xmlns:a16="http://schemas.microsoft.com/office/drawing/2014/main" id="{FCBC0136-05B2-FD17-DEA9-4A5DE27FB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12838"/>
            <a:ext cx="731678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Obraz 15">
            <a:extLst>
              <a:ext uri="{FF2B5EF4-FFF2-40B4-BE49-F238E27FC236}">
                <a16:creationId xmlns:a16="http://schemas.microsoft.com/office/drawing/2014/main" id="{740DCB4E-6C68-8CD8-FC33-A63EC29CD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5" y="981075"/>
            <a:ext cx="249555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pole tekstowe 17">
            <a:extLst>
              <a:ext uri="{FF2B5EF4-FFF2-40B4-BE49-F238E27FC236}">
                <a16:creationId xmlns:a16="http://schemas.microsoft.com/office/drawing/2014/main" id="{9FEA0C78-783D-2C48-ABC6-B597DFF26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3050" y="644048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https://en.wikipedia.org/wiki/Lapse_rate#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D1F52E91-7423-DF24-3463-3DED3A05A5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-157163"/>
            <a:ext cx="4608512" cy="1143001"/>
          </a:xfrm>
        </p:spPr>
        <p:txBody>
          <a:bodyPr/>
          <a:lstStyle/>
          <a:p>
            <a:r>
              <a:rPr lang="pl-PL" altLang="en-US" sz="4000"/>
              <a:t>Chmury i góry</a:t>
            </a:r>
            <a:endParaRPr lang="en-AU" altLang="en-US" sz="4000"/>
          </a:p>
        </p:txBody>
      </p:sp>
      <p:pic>
        <p:nvPicPr>
          <p:cNvPr id="19459" name="Picture 5">
            <a:extLst>
              <a:ext uri="{FF2B5EF4-FFF2-40B4-BE49-F238E27FC236}">
                <a16:creationId xmlns:a16="http://schemas.microsoft.com/office/drawing/2014/main" id="{936E33E8-FB53-ECCD-838D-C82D0FDD4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374332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>
            <a:extLst>
              <a:ext uri="{FF2B5EF4-FFF2-40B4-BE49-F238E27FC236}">
                <a16:creationId xmlns:a16="http://schemas.microsoft.com/office/drawing/2014/main" id="{F2D1899C-844B-EF93-792A-32CDAD065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60350"/>
            <a:ext cx="4318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>
            <a:extLst>
              <a:ext uri="{FF2B5EF4-FFF2-40B4-BE49-F238E27FC236}">
                <a16:creationId xmlns:a16="http://schemas.microsoft.com/office/drawing/2014/main" id="{2C42E81C-971B-9978-2E27-6955F2A89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645024"/>
            <a:ext cx="40322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pole tekstowe 1">
            <a:extLst>
              <a:ext uri="{FF2B5EF4-FFF2-40B4-BE49-F238E27FC236}">
                <a16:creationId xmlns:a16="http://schemas.microsoft.com/office/drawing/2014/main" id="{2543CFE3-FF31-C815-D2EC-4727390B8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2394" y="3645024"/>
            <a:ext cx="331871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Passo </a:t>
            </a:r>
            <a:r>
              <a:rPr lang="pl-PL" altLang="en-US" sz="1800" dirty="0" err="1"/>
              <a:t>Grost</a:t>
            </a:r>
            <a:r>
              <a:rPr lang="it-IT" altLang="en-US" sz="1800" dirty="0" err="1"/>
              <a:t>é</a:t>
            </a:r>
            <a:r>
              <a:rPr lang="pl-PL" altLang="en-US" sz="1800" dirty="0"/>
              <a:t> </a:t>
            </a:r>
            <a:r>
              <a:rPr lang="pl-PL" altLang="en-US" sz="1800" dirty="0" err="1"/>
              <a:t>dalla</a:t>
            </a:r>
            <a:r>
              <a:rPr lang="pl-PL" altLang="en-US" sz="1800" dirty="0"/>
              <a:t> </a:t>
            </a:r>
            <a:r>
              <a:rPr lang="pl-PL" altLang="en-US" sz="1800" dirty="0" err="1"/>
              <a:t>direzione</a:t>
            </a:r>
            <a:endParaRPr lang="pl-PL" altLang="en-US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Madonna di </a:t>
            </a:r>
            <a:r>
              <a:rPr lang="pl-PL" altLang="en-US" sz="1800" dirty="0" err="1"/>
              <a:t>Campiglio</a:t>
            </a:r>
            <a:r>
              <a:rPr lang="pl-PL" altLang="en-US" sz="1800" dirty="0"/>
              <a:t>  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en-US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Madonna di </a:t>
            </a:r>
            <a:r>
              <a:rPr lang="pl-PL" altLang="en-US" sz="1800" dirty="0" err="1"/>
              <a:t>Campiglio</a:t>
            </a:r>
            <a:r>
              <a:rPr lang="pl-PL" altLang="en-US" sz="1800" dirty="0"/>
              <a:t>, vista dal Lago </a:t>
            </a:r>
            <a:r>
              <a:rPr lang="pl-PL" altLang="en-US" sz="1800" dirty="0" err="1"/>
              <a:t>Ritorto</a:t>
            </a:r>
            <a:endParaRPr lang="pl-PL" altLang="en-US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en-US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 err="1"/>
              <a:t>Dolomiti</a:t>
            </a:r>
            <a:r>
              <a:rPr lang="pl-PL" altLang="en-US" sz="1800" dirty="0"/>
              <a:t> di </a:t>
            </a:r>
            <a:r>
              <a:rPr lang="pl-PL" altLang="en-US" sz="1800" dirty="0" err="1"/>
              <a:t>Pordoi</a:t>
            </a:r>
            <a:endParaRPr lang="pl-PL" altLang="en-US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en-US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Foto 2015-2019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Maria Karwasz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6610FD-1A11-E74A-EFE4-289EDEBF8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pl-PL" sz="3200" dirty="0"/>
              <a:t>13 Styczeń 2025: zimowe altocumulusy</a:t>
            </a:r>
            <a:endParaRPr lang="en-US" sz="3200" dirty="0"/>
          </a:p>
        </p:txBody>
      </p:sp>
      <p:pic>
        <p:nvPicPr>
          <p:cNvPr id="9" name="Obraz 8" descr="Obraz zawierający niebo, chmura, plaża, na wolnym powietrzu&#10;&#10;Opis wygenerowany automatycznie">
            <a:extLst>
              <a:ext uri="{FF2B5EF4-FFF2-40B4-BE49-F238E27FC236}">
                <a16:creationId xmlns:a16="http://schemas.microsoft.com/office/drawing/2014/main" id="{50243383-C271-ECED-E6A1-1893F9028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81" b="48048"/>
          <a:stretch/>
        </p:blipFill>
        <p:spPr>
          <a:xfrm>
            <a:off x="431775" y="928876"/>
            <a:ext cx="4375858" cy="2473311"/>
          </a:xfrm>
          <a:prstGeom prst="rect">
            <a:avLst/>
          </a:prstGeom>
        </p:spPr>
      </p:pic>
      <p:pic>
        <p:nvPicPr>
          <p:cNvPr id="7" name="Obraz 6" descr="Obraz zawierający niebo, na wolnym powietrzu, chmura, woda">
            <a:extLst>
              <a:ext uri="{FF2B5EF4-FFF2-40B4-BE49-F238E27FC236}">
                <a16:creationId xmlns:a16="http://schemas.microsoft.com/office/drawing/2014/main" id="{C2BB5C65-CE34-B7BD-5A12-9F5522288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6" b="45405"/>
          <a:stretch/>
        </p:blipFill>
        <p:spPr>
          <a:xfrm>
            <a:off x="431775" y="3409124"/>
            <a:ext cx="4320000" cy="2520000"/>
          </a:xfrm>
          <a:prstGeom prst="rect">
            <a:avLst/>
          </a:prstGeom>
        </p:spPr>
      </p:pic>
      <p:pic>
        <p:nvPicPr>
          <p:cNvPr id="11" name="Obraz 10" descr="Obraz zawierający na wolnym powietrzu, chmura, krajobraz, natura&#10;&#10;Opis wygenerowany automatycznie">
            <a:extLst>
              <a:ext uri="{FF2B5EF4-FFF2-40B4-BE49-F238E27FC236}">
                <a16:creationId xmlns:a16="http://schemas.microsoft.com/office/drawing/2014/main" id="{4FCAD7AF-49F2-A4AD-D4E6-43D8AB74B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86" b="49767"/>
          <a:stretch/>
        </p:blipFill>
        <p:spPr>
          <a:xfrm>
            <a:off x="5368317" y="2029518"/>
            <a:ext cx="3240000" cy="3060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F2BE33D-5EA1-11E0-EBEC-076C9A091330}"/>
              </a:ext>
            </a:extLst>
          </p:cNvPr>
          <p:cNvSpPr txBox="1"/>
          <p:nvPr/>
        </p:nvSpPr>
        <p:spPr>
          <a:xfrm>
            <a:off x="215516" y="5733256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Godz. 12:00, Gdańsk – Toruń. Po dniu silnego, ciepłego wiatru </a:t>
            </a:r>
            <a:r>
              <a:rPr lang="pl-PL"/>
              <a:t>i odwilży: </a:t>
            </a:r>
            <a:r>
              <a:rPr lang="pl-PL" dirty="0"/>
              <a:t>słaby wiatr z południowego zachodu, temp. +0,5ºC. Prądy wznoszące (paralotniarz). Ogólnie – skomplikowana dynamika chmur, przy słonecznej pogodzie (Foto Maria Karwasz)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3604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6F367-A4E8-0F55-7523-06A192DAA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7227D8-F5AF-7430-C4DE-F18529C95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algn="r"/>
            <a:r>
              <a:rPr lang="pl-PL" sz="3200" dirty="0"/>
              <a:t>Tydzień wcześniej, tj. przed obfitymi opadami śniegu</a:t>
            </a:r>
            <a:endParaRPr lang="en-US" sz="32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99AAF83-B571-B56F-B852-C6D8FC41BB20}"/>
              </a:ext>
            </a:extLst>
          </p:cNvPr>
          <p:cNvSpPr txBox="1"/>
          <p:nvPr/>
        </p:nvSpPr>
        <p:spPr>
          <a:xfrm>
            <a:off x="215516" y="6142715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7 stycznia, godz. 12:00, Gdańsk – Toruń. + 4ºC i dość silny zachodni wiatr.</a:t>
            </a:r>
          </a:p>
          <a:p>
            <a:r>
              <a:rPr lang="pl-PL" dirty="0"/>
              <a:t>Dwa dni później zaczął z Sopocie wiać bardzo silny wiatr i spadło 30 cm śniegu. </a:t>
            </a:r>
          </a:p>
          <a:p>
            <a:endParaRPr lang="pl-PL" dirty="0"/>
          </a:p>
          <a:p>
            <a:endParaRPr lang="en-US" dirty="0"/>
          </a:p>
        </p:txBody>
      </p:sp>
      <p:pic>
        <p:nvPicPr>
          <p:cNvPr id="5" name="Obraz 4" descr="Obraz zawierający na wolnym powietrzu, chmura, drzewo, wieczór&#10;&#10;Opis wygenerowany automatycznie">
            <a:extLst>
              <a:ext uri="{FF2B5EF4-FFF2-40B4-BE49-F238E27FC236}">
                <a16:creationId xmlns:a16="http://schemas.microsoft.com/office/drawing/2014/main" id="{12896993-E9D8-6936-F33F-5D54866D1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679996"/>
            <a:ext cx="5796136" cy="2749004"/>
          </a:xfrm>
          <a:prstGeom prst="rect">
            <a:avLst/>
          </a:prstGeom>
        </p:spPr>
      </p:pic>
      <p:pic>
        <p:nvPicPr>
          <p:cNvPr id="8" name="Obraz 7" descr="Obraz zawierający na wolnym powietrzu, natura, drzewo, chmury&#10;&#10;Opis wygenerowany automatycznie">
            <a:extLst>
              <a:ext uri="{FF2B5EF4-FFF2-40B4-BE49-F238E27FC236}">
                <a16:creationId xmlns:a16="http://schemas.microsoft.com/office/drawing/2014/main" id="{C165645C-73E2-920D-7F76-57505CB01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20" y="3612527"/>
            <a:ext cx="5205564" cy="240606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5015479B-16E5-7367-2728-B2C285EAC5ED}"/>
              </a:ext>
            </a:extLst>
          </p:cNvPr>
          <p:cNvSpPr txBox="1"/>
          <p:nvPr/>
        </p:nvSpPr>
        <p:spPr>
          <a:xfrm>
            <a:off x="-20706" y="4400034"/>
            <a:ext cx="377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Klasa stabilności F: </a:t>
            </a:r>
            <a:r>
              <a:rPr lang="pl-PL" dirty="0" err="1"/>
              <a:t>opadajacy</a:t>
            </a:r>
            <a:r>
              <a:rPr lang="pl-PL" dirty="0"/>
              <a:t> dym</a:t>
            </a:r>
          </a:p>
          <a:p>
            <a:r>
              <a:rPr lang="pl-PL" dirty="0"/>
              <a:t>Chmury </a:t>
            </a:r>
            <a:r>
              <a:rPr lang="pl-PL" i="1" dirty="0" err="1"/>
              <a:t>undulatus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0950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E0D6A253-C481-44B9-9A62-49208F020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/>
              <a:t>Parapendio</a:t>
            </a:r>
            <a:endParaRPr lang="en-AU" altLang="it-IT"/>
          </a:p>
        </p:txBody>
      </p:sp>
      <p:sp>
        <p:nvSpPr>
          <p:cNvPr id="45059" name="Text Box 3">
            <a:extLst>
              <a:ext uri="{FF2B5EF4-FFF2-40B4-BE49-F238E27FC236}">
                <a16:creationId xmlns:a16="http://schemas.microsoft.com/office/drawing/2014/main" id="{F6A87FAC-EEF5-40BA-8556-D871976AD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75" y="5969000"/>
            <a:ext cx="538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altLang="it-IT" b="0" dirty="0"/>
              <a:t>https://www.youtube.com/watch?v=KvWXrHcvm_M</a:t>
            </a:r>
          </a:p>
        </p:txBody>
      </p:sp>
      <p:pic>
        <p:nvPicPr>
          <p:cNvPr id="45060" name="Picture 4">
            <a:extLst>
              <a:ext uri="{FF2B5EF4-FFF2-40B4-BE49-F238E27FC236}">
                <a16:creationId xmlns:a16="http://schemas.microsoft.com/office/drawing/2014/main" id="{2507CB00-445D-4DFA-A62C-1A601056C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516063"/>
            <a:ext cx="6867525" cy="382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031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35AB703-EC1D-D5EA-C78D-8FB9D4A5D8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it-IT" sz="3600" dirty="0">
                <a:solidFill>
                  <a:schemeClr val="accent2"/>
                </a:solidFill>
              </a:rPr>
              <a:t>Wiatr geostroficzny </a:t>
            </a:r>
            <a:endParaRPr lang="en-AU" altLang="it-IT" sz="3600" dirty="0">
              <a:solidFill>
                <a:schemeClr val="accent2"/>
              </a:solidFill>
            </a:endParaRPr>
          </a:p>
        </p:txBody>
      </p:sp>
      <p:pic>
        <p:nvPicPr>
          <p:cNvPr id="37891" name="Picture 3">
            <a:extLst>
              <a:ext uri="{FF2B5EF4-FFF2-40B4-BE49-F238E27FC236}">
                <a16:creationId xmlns:a16="http://schemas.microsoft.com/office/drawing/2014/main" id="{2EAE801C-76F5-C03D-AAA3-2B15AFF5E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48" y="846364"/>
            <a:ext cx="3619698" cy="317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84DF4E4-B234-6360-B256-009DA5C78947}"/>
              </a:ext>
            </a:extLst>
          </p:cNvPr>
          <p:cNvSpPr txBox="1"/>
          <p:nvPr/>
        </p:nvSpPr>
        <p:spPr>
          <a:xfrm>
            <a:off x="4014986" y="1143000"/>
            <a:ext cx="4949502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altLang="it-IT" dirty="0"/>
              <a:t>Siła Coriolisa jest zawsze prostopadła do prędkości przepływu</a:t>
            </a:r>
          </a:p>
          <a:p>
            <a:pPr>
              <a:spcAft>
                <a:spcPts val="600"/>
              </a:spcAft>
            </a:pPr>
            <a:r>
              <a:rPr lang="pl-PL" altLang="en-US" sz="1800" b="1" dirty="0">
                <a:solidFill>
                  <a:srgbClr val="FF0000"/>
                </a:solidFill>
              </a:rPr>
              <a:t>F</a:t>
            </a:r>
            <a:r>
              <a:rPr lang="pl-PL" altLang="en-US" sz="1800" dirty="0"/>
              <a:t>= -2</a:t>
            </a:r>
            <a:r>
              <a:rPr lang="el-GR" altLang="en-US" sz="1800" b="1" dirty="0">
                <a:solidFill>
                  <a:srgbClr val="00B050"/>
                </a:solidFill>
              </a:rPr>
              <a:t>ω</a:t>
            </a:r>
            <a:r>
              <a:rPr lang="pl-PL" altLang="en-US" sz="1800" dirty="0"/>
              <a:t> x </a:t>
            </a:r>
            <a:r>
              <a:rPr lang="pl-PL" altLang="en-US" sz="1800" b="1" dirty="0">
                <a:solidFill>
                  <a:srgbClr val="FFC000"/>
                </a:solidFill>
              </a:rPr>
              <a:t>v</a:t>
            </a:r>
          </a:p>
          <a:p>
            <a:pPr>
              <a:spcAft>
                <a:spcPts val="600"/>
              </a:spcAft>
            </a:pPr>
            <a:r>
              <a:rPr lang="pl-PL" altLang="it-IT" dirty="0"/>
              <a:t>Tak więc, wiatry, które powinny wiać zgodnie z gradientem ciśnienia (a dokładniej z –</a:t>
            </a:r>
            <a:r>
              <a:rPr lang="pl-PL" altLang="it-IT" dirty="0" err="1"/>
              <a:t>grad</a:t>
            </a:r>
            <a:r>
              <a:rPr lang="pl-PL" altLang="it-IT" i="1" dirty="0" err="1"/>
              <a:t>p</a:t>
            </a:r>
            <a:r>
              <a:rPr lang="pl-PL" altLang="it-IT" dirty="0"/>
              <a:t>) „zakręcają”, aż ustawią się w równowadze sił.</a:t>
            </a:r>
          </a:p>
          <a:p>
            <a:pPr>
              <a:spcAft>
                <a:spcPts val="600"/>
              </a:spcAft>
            </a:pPr>
            <a:r>
              <a:rPr lang="pl-PL" altLang="it-IT" dirty="0"/>
              <a:t> W efekcie, paradoksalnie, wiatr wieje </a:t>
            </a:r>
            <a:r>
              <a:rPr lang="pl-PL" altLang="it-IT" i="1" dirty="0"/>
              <a:t>wzdłuż </a:t>
            </a:r>
            <a:r>
              <a:rPr lang="pl-PL" altLang="it-IT" dirty="0"/>
              <a:t>izobar.</a:t>
            </a:r>
          </a:p>
          <a:p>
            <a:pPr>
              <a:spcAft>
                <a:spcPts val="600"/>
              </a:spcAft>
            </a:pPr>
            <a:endParaRPr lang="pl-PL" altLang="en-US" sz="1800" b="1" dirty="0">
              <a:solidFill>
                <a:srgbClr val="FFC000"/>
              </a:solidFill>
            </a:endParaRPr>
          </a:p>
          <a:p>
            <a:endParaRPr lang="en-US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833688E-33B4-FA65-EA51-A62E329A9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8" y="4080554"/>
            <a:ext cx="6058308" cy="2585323"/>
          </a:xfrm>
          <a:prstGeom prst="rect">
            <a:avLst/>
          </a:prstGeom>
        </p:spPr>
      </p:pic>
      <p:pic>
        <p:nvPicPr>
          <p:cNvPr id="1028" name="Picture 4" descr="geostrophic wind">
            <a:extLst>
              <a:ext uri="{FF2B5EF4-FFF2-40B4-BE49-F238E27FC236}">
                <a16:creationId xmlns:a16="http://schemas.microsoft.com/office/drawing/2014/main" id="{4FD0CFCD-A70E-9161-568E-7CFEF038B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716" y="3903425"/>
            <a:ext cx="3018422" cy="183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5DA423E-AB93-3468-0E31-393D814D421F}"/>
              </a:ext>
            </a:extLst>
          </p:cNvPr>
          <p:cNvSpPr txBox="1"/>
          <p:nvPr/>
        </p:nvSpPr>
        <p:spPr>
          <a:xfrm>
            <a:off x="5243332" y="3662087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https://encyclopedia2.thefreedictionary.com/geostrophic+wind</a:t>
            </a:r>
          </a:p>
        </p:txBody>
      </p:sp>
    </p:spTree>
    <p:extLst>
      <p:ext uri="{BB962C8B-B14F-4D97-AF65-F5344CB8AC3E}">
        <p14:creationId xmlns:p14="http://schemas.microsoft.com/office/powerpoint/2010/main" val="3087264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ytuł 1">
            <a:extLst>
              <a:ext uri="{FF2B5EF4-FFF2-40B4-BE49-F238E27FC236}">
                <a16:creationId xmlns:a16="http://schemas.microsoft.com/office/drawing/2014/main" id="{C9F57526-1F6A-0353-616B-5C9470257C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47625"/>
            <a:ext cx="8785225" cy="1143000"/>
          </a:xfrm>
        </p:spPr>
        <p:txBody>
          <a:bodyPr/>
          <a:lstStyle/>
          <a:p>
            <a:r>
              <a:rPr lang="pl-PL" altLang="en-US" sz="3200" dirty="0"/>
              <a:t>Cyklon tropikalny i cyrkulacja cyklonowa na średnich szerokościach (północny Pacyfik)</a:t>
            </a:r>
            <a:endParaRPr lang="en-AU" altLang="en-US" sz="3200" dirty="0"/>
          </a:p>
        </p:txBody>
      </p:sp>
      <p:pic>
        <p:nvPicPr>
          <p:cNvPr id="6147" name="Obraz 5">
            <a:extLst>
              <a:ext uri="{FF2B5EF4-FFF2-40B4-BE49-F238E27FC236}">
                <a16:creationId xmlns:a16="http://schemas.microsoft.com/office/drawing/2014/main" id="{F47828F5-802A-68A1-7991-BE7BFCCD3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076394"/>
            <a:ext cx="6769100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>
            <a:extLst>
              <a:ext uri="{FF2B5EF4-FFF2-40B4-BE49-F238E27FC236}">
                <a16:creationId xmlns:a16="http://schemas.microsoft.com/office/drawing/2014/main" id="{41E3254F-F8A6-B774-8D92-7EB5937174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3659"/>
            <a:ext cx="9144000" cy="1143000"/>
          </a:xfrm>
        </p:spPr>
        <p:txBody>
          <a:bodyPr/>
          <a:lstStyle/>
          <a:p>
            <a:r>
              <a:rPr lang="pl-PL" altLang="en-US" sz="3400" dirty="0"/>
              <a:t>Cyklony tropikalne</a:t>
            </a:r>
            <a:endParaRPr lang="en-AU" altLang="en-US" sz="3400" dirty="0"/>
          </a:p>
        </p:txBody>
      </p:sp>
      <p:pic>
        <p:nvPicPr>
          <p:cNvPr id="8195" name="Obraz 2">
            <a:extLst>
              <a:ext uri="{FF2B5EF4-FFF2-40B4-BE49-F238E27FC236}">
                <a16:creationId xmlns:a16="http://schemas.microsoft.com/office/drawing/2014/main" id="{164DE885-C4C9-6E4D-23AE-89E8A2259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60332"/>
            <a:ext cx="7153275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Obraz 4">
            <a:extLst>
              <a:ext uri="{FF2B5EF4-FFF2-40B4-BE49-F238E27FC236}">
                <a16:creationId xmlns:a16="http://schemas.microsoft.com/office/drawing/2014/main" id="{57EA2415-EB10-FC7F-3025-F736656F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32202"/>
            <a:ext cx="3563888" cy="255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C937372-3613-7F1F-BB80-30AE429CEC2B}"/>
              </a:ext>
            </a:extLst>
          </p:cNvPr>
          <p:cNvSpPr txBox="1"/>
          <p:nvPr/>
        </p:nvSpPr>
        <p:spPr>
          <a:xfrm>
            <a:off x="195198" y="4590957"/>
            <a:ext cx="58507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Trasy: według siły Coriolisa + konformacja kontynentów</a:t>
            </a:r>
          </a:p>
          <a:p>
            <a:endParaRPr lang="pl-PL" dirty="0"/>
          </a:p>
          <a:p>
            <a:r>
              <a:rPr lang="pl-PL" dirty="0"/>
              <a:t>Ciśnienie – na obrzeżach wysokie (1020 </a:t>
            </a:r>
            <a:r>
              <a:rPr lang="pl-PL" dirty="0" err="1"/>
              <a:t>hPa</a:t>
            </a:r>
            <a:r>
              <a:rPr lang="pl-PL" dirty="0"/>
              <a:t>)</a:t>
            </a:r>
          </a:p>
          <a:p>
            <a:r>
              <a:rPr lang="pl-PL" dirty="0"/>
              <a:t>w „oku” nawet poniżej 900 </a:t>
            </a:r>
            <a:r>
              <a:rPr lang="pl-PL" dirty="0" err="1"/>
              <a:t>hPa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>
            <a:extLst>
              <a:ext uri="{FF2B5EF4-FFF2-40B4-BE49-F238E27FC236}">
                <a16:creationId xmlns:a16="http://schemas.microsoft.com/office/drawing/2014/main" id="{6323CECA-FD3F-48AD-2A02-FFC3122E6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37444" y="-1137444"/>
            <a:ext cx="7013575" cy="928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4" name="Rectangle 2">
            <a:extLst>
              <a:ext uri="{FF2B5EF4-FFF2-40B4-BE49-F238E27FC236}">
                <a16:creationId xmlns:a16="http://schemas.microsoft.com/office/drawing/2014/main" id="{A10C15C9-CDA7-12F7-10D8-D0B6F9B309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057" y="116632"/>
            <a:ext cx="3672656" cy="1143000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it-IT" sz="3600" dirty="0">
                <a:solidFill>
                  <a:schemeClr val="accent2"/>
                </a:solidFill>
                <a:highlight>
                  <a:srgbClr val="FFFF00"/>
                </a:highlight>
              </a:rPr>
              <a:t>Antarktyda: zachodni wiatr</a:t>
            </a:r>
            <a:endParaRPr lang="en-AU" altLang="it-IT" sz="3600" dirty="0">
              <a:solidFill>
                <a:schemeClr val="accent2"/>
              </a:solidFill>
              <a:highlight>
                <a:srgbClr val="FFFF00"/>
              </a:highlight>
            </a:endParaRPr>
          </a:p>
        </p:txBody>
      </p:sp>
      <p:sp>
        <p:nvSpPr>
          <p:cNvPr id="25604" name="pole tekstowe 1">
            <a:extLst>
              <a:ext uri="{FF2B5EF4-FFF2-40B4-BE49-F238E27FC236}">
                <a16:creationId xmlns:a16="http://schemas.microsoft.com/office/drawing/2014/main" id="{C5274237-F47B-6D24-0CDF-28326C4B0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2997200"/>
            <a:ext cx="6646863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>
                <a:solidFill>
                  <a:schemeClr val="bg1"/>
                </a:solidFill>
              </a:rPr>
              <a:t>Ta mapa pokazuje prędkość  „zgodnego z kierunkiem wskazówek zegara” (czyli z zachodu) prądu dookoła Antarktydy (12/05/2006) od powolnego przepływu (niebieski) do około 1 mili/ godzinę (ciemno-czerwony). Masy kontynentalne są czarne a Antarktyczny front polarny, gdzie zimne polarne powietrze spotyka się z ciepłym i wilgotnym tropikalnym, zaznaczone jest białą linią. Ocean Południowy, z prawie ciągłymi silnymi wiatrami, które burzą jego toń, pochłania aż 40% CO</a:t>
            </a:r>
            <a:r>
              <a:rPr lang="pl-PL" altLang="en-US" sz="1800" baseline="-25000">
                <a:solidFill>
                  <a:schemeClr val="bg1"/>
                </a:solidFill>
              </a:rPr>
              <a:t>2</a:t>
            </a:r>
            <a:r>
              <a:rPr lang="pl-PL" altLang="en-US" sz="1800">
                <a:solidFill>
                  <a:schemeClr val="bg1"/>
                </a:solidFill>
              </a:rPr>
              <a:t> absorbowanego przez światowe oceany, mimo, że stanowi tylko około 6% ich powierzchni. </a:t>
            </a:r>
          </a:p>
        </p:txBody>
      </p:sp>
      <p:sp>
        <p:nvSpPr>
          <p:cNvPr id="25605" name="pole tekstowe 3">
            <a:extLst>
              <a:ext uri="{FF2B5EF4-FFF2-40B4-BE49-F238E27FC236}">
                <a16:creationId xmlns:a16="http://schemas.microsoft.com/office/drawing/2014/main" id="{5E044B91-AA22-DA8D-EA55-AD50B192F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7388" y="61913"/>
            <a:ext cx="5029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>
                <a:solidFill>
                  <a:srgbClr val="FFFF00"/>
                </a:solidFill>
                <a:latin typeface="Helvetica Neue"/>
              </a:rPr>
              <a:t>Kołysał nas zachodni wiatr,</a:t>
            </a:r>
            <a:br>
              <a:rPr lang="pl-PL" altLang="en-US" sz="1800">
                <a:solidFill>
                  <a:srgbClr val="FFFF00"/>
                </a:solidFill>
              </a:rPr>
            </a:br>
            <a:r>
              <a:rPr lang="pl-PL" altLang="en-US" sz="1800">
                <a:solidFill>
                  <a:srgbClr val="FFFF00"/>
                </a:solidFill>
                <a:latin typeface="Helvetica Neue"/>
              </a:rPr>
              <a:t>Brzeg gdzieś za rufą został.</a:t>
            </a:r>
            <a:br>
              <a:rPr lang="pl-PL" altLang="en-US" sz="1800">
                <a:solidFill>
                  <a:srgbClr val="FFFF00"/>
                </a:solidFill>
              </a:rPr>
            </a:br>
            <a:r>
              <a:rPr lang="pl-PL" altLang="en-US" sz="1800">
                <a:solidFill>
                  <a:srgbClr val="FFFF00"/>
                </a:solidFill>
                <a:latin typeface="Helvetica Neue"/>
              </a:rPr>
              <a:t>I nagle ktoś jak papier zbladł:</a:t>
            </a:r>
            <a:br>
              <a:rPr lang="pl-PL" altLang="en-US" sz="1800">
                <a:solidFill>
                  <a:srgbClr val="FFFF00"/>
                </a:solidFill>
              </a:rPr>
            </a:br>
            <a:r>
              <a:rPr lang="pl-PL" altLang="en-US" sz="1800">
                <a:solidFill>
                  <a:srgbClr val="FFFF00"/>
                </a:solidFill>
                <a:latin typeface="Helvetica Neue"/>
              </a:rPr>
              <a:t>Sztorm idzie, panie bosman!</a:t>
            </a:r>
            <a:endParaRPr lang="pl-PL" altLang="en-US" sz="18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9581</TotalTime>
  <Words>3793</Words>
  <Application>Microsoft Office PowerPoint</Application>
  <PresentationFormat>Pokaz na ekranie (4:3)</PresentationFormat>
  <Paragraphs>283</Paragraphs>
  <Slides>54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54</vt:i4>
      </vt:variant>
    </vt:vector>
  </HeadingPairs>
  <TitlesOfParts>
    <vt:vector size="65" baseType="lpstr">
      <vt:lpstr>Arial</vt:lpstr>
      <vt:lpstr>ElsevierGulliver</vt:lpstr>
      <vt:lpstr>Helvetica Neue</vt:lpstr>
      <vt:lpstr>Lora</vt:lpstr>
      <vt:lpstr>Maven Pro</vt:lpstr>
      <vt:lpstr>Nunito Sans</vt:lpstr>
      <vt:lpstr>PT Sans</vt:lpstr>
      <vt:lpstr>Quicksand</vt:lpstr>
      <vt:lpstr>Tahoma</vt:lpstr>
      <vt:lpstr>Times New Roman</vt:lpstr>
      <vt:lpstr>Projekt domyślny</vt:lpstr>
      <vt:lpstr>Fizyka i Chemia Atmosfery </vt:lpstr>
      <vt:lpstr>Trade winds, czyli pasaty</vt:lpstr>
      <vt:lpstr>;.,</vt:lpstr>
      <vt:lpstr>Shear layer</vt:lpstr>
      <vt:lpstr>Turbulencje, jak w szklance wody</vt:lpstr>
      <vt:lpstr>Wiatr geostroficzny </vt:lpstr>
      <vt:lpstr>Cyklon tropikalny i cyrkulacja cyklonowa na średnich szerokościach (północny Pacyfik)</vt:lpstr>
      <vt:lpstr>Cyklony tropikalne</vt:lpstr>
      <vt:lpstr>Antarktyda: zachodni wiatr</vt:lpstr>
      <vt:lpstr>Antarktyda: słup wysokiego ciśnienia</vt:lpstr>
      <vt:lpstr>Wiatry dziś (10/03/2024)</vt:lpstr>
      <vt:lpstr>Baroclinic                       waves</vt:lpstr>
      <vt:lpstr>Ciśnienie dziś (10/03/2024)</vt:lpstr>
      <vt:lpstr>Wilgotność % dziś (10/03/2024)</vt:lpstr>
      <vt:lpstr>Opady (Italia) dziś (10/03/2024)</vt:lpstr>
      <vt:lpstr>Śnieg dziś (10/03/2024)</vt:lpstr>
      <vt:lpstr>Jet-stream dziś (10/03/2024)</vt:lpstr>
      <vt:lpstr>Jet streams</vt:lpstr>
      <vt:lpstr>Added: jet-like wind</vt:lpstr>
      <vt:lpstr>Jet stream i ośrodki niżowe</vt:lpstr>
      <vt:lpstr>Dynamika pionowa: klasy stabilności</vt:lpstr>
      <vt:lpstr>Klasy stabilności</vt:lpstr>
      <vt:lpstr>Dynamika pionowa: lapse rate (gradient temperatury)</vt:lpstr>
      <vt:lpstr>Wiatry i klasy stabilności</vt:lpstr>
      <vt:lpstr>Klasy stabilności: A</vt:lpstr>
      <vt:lpstr>Klasy stabilności: B </vt:lpstr>
      <vt:lpstr>Modelowanie zanieczyszczeń = prewencja </vt:lpstr>
      <vt:lpstr>Dew point (punkt rosy)</vt:lpstr>
      <vt:lpstr>Dew point (punkt rosy)</vt:lpstr>
      <vt:lpstr>Prezentacja programu PowerPoint</vt:lpstr>
      <vt:lpstr>Orografia (góry i doliny) a opady</vt:lpstr>
      <vt:lpstr>Orografia (góry i doliny) a opady</vt:lpstr>
      <vt:lpstr>16/03/2024 Alpy dzielą prądy powietrza</vt:lpstr>
      <vt:lpstr>Cadine (Trento) 10/05/2024, ore 9:30</vt:lpstr>
      <vt:lpstr>Wiatr halny</vt:lpstr>
      <vt:lpstr>Tatry: halny</vt:lpstr>
      <vt:lpstr>Prądy wznoszące: szybowce</vt:lpstr>
      <vt:lpstr>Rekord wysokości: 12 km</vt:lpstr>
      <vt:lpstr>Wiatry meteo: bryza dzienna</vt:lpstr>
      <vt:lpstr>Wiatry meteo: bryza nocna</vt:lpstr>
      <vt:lpstr>Meteorologia</vt:lpstr>
      <vt:lpstr>Wiatry (meteo): Mistral </vt:lpstr>
      <vt:lpstr>Wiatry (meteo): Mistral</vt:lpstr>
      <vt:lpstr>Wiatry (meteo): Mistral</vt:lpstr>
      <vt:lpstr>Wiatry (meteo): Lo scirocco</vt:lpstr>
      <vt:lpstr>Wiatry (meteo): Lo scirocco</vt:lpstr>
      <vt:lpstr> Tramontana (poprzez góry)</vt:lpstr>
      <vt:lpstr>Wiatry (meteo): Ponente</vt:lpstr>
      <vt:lpstr>Do zapamiętania</vt:lpstr>
      <vt:lpstr>Temperature lapse rate: theory for dry air</vt:lpstr>
      <vt:lpstr>Chmury i góry</vt:lpstr>
      <vt:lpstr>13 Styczeń 2025: zimowe altocumulusy</vt:lpstr>
      <vt:lpstr>Tydzień wcześniej, tj. przed obfitymi opadami śniegu</vt:lpstr>
      <vt:lpstr>Parapendio</vt:lpstr>
    </vt:vector>
  </TitlesOfParts>
  <Company>UMK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Ziemia, również dla człowieka</dc:title>
  <dc:creator>Grzegorz Krwasz</dc:creator>
  <cp:lastModifiedBy>Maria Karwasz</cp:lastModifiedBy>
  <cp:revision>268</cp:revision>
  <dcterms:created xsi:type="dcterms:W3CDTF">2016-05-10T18:07:44Z</dcterms:created>
  <dcterms:modified xsi:type="dcterms:W3CDTF">2025-01-13T22:59:52Z</dcterms:modified>
</cp:coreProperties>
</file>