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614" r:id="rId2"/>
    <p:sldId id="389" r:id="rId3"/>
    <p:sldId id="454" r:id="rId4"/>
    <p:sldId id="433" r:id="rId5"/>
    <p:sldId id="608" r:id="rId6"/>
    <p:sldId id="409" r:id="rId7"/>
    <p:sldId id="445" r:id="rId8"/>
    <p:sldId id="426" r:id="rId9"/>
    <p:sldId id="405" r:id="rId10"/>
    <p:sldId id="304" r:id="rId11"/>
    <p:sldId id="399" r:id="rId12"/>
    <p:sldId id="417" r:id="rId13"/>
    <p:sldId id="398" r:id="rId14"/>
    <p:sldId id="401" r:id="rId15"/>
    <p:sldId id="400" r:id="rId16"/>
    <p:sldId id="615" r:id="rId17"/>
    <p:sldId id="446" r:id="rId18"/>
    <p:sldId id="443" r:id="rId19"/>
    <p:sldId id="274" r:id="rId20"/>
    <p:sldId id="303" r:id="rId21"/>
    <p:sldId id="272" r:id="rId22"/>
    <p:sldId id="434" r:id="rId23"/>
    <p:sldId id="388" r:id="rId24"/>
    <p:sldId id="293" r:id="rId25"/>
    <p:sldId id="292" r:id="rId26"/>
    <p:sldId id="277" r:id="rId27"/>
    <p:sldId id="386" r:id="rId28"/>
    <p:sldId id="385" r:id="rId29"/>
    <p:sldId id="387" r:id="rId30"/>
    <p:sldId id="439" r:id="rId31"/>
    <p:sldId id="441" r:id="rId32"/>
    <p:sldId id="440" r:id="rId33"/>
    <p:sldId id="402" r:id="rId34"/>
    <p:sldId id="418" r:id="rId35"/>
    <p:sldId id="618" r:id="rId36"/>
    <p:sldId id="619" r:id="rId37"/>
    <p:sldId id="279" r:id="rId38"/>
    <p:sldId id="351" r:id="rId39"/>
    <p:sldId id="403" r:id="rId40"/>
    <p:sldId id="609" r:id="rId41"/>
    <p:sldId id="410" r:id="rId42"/>
    <p:sldId id="411" r:id="rId43"/>
    <p:sldId id="413" r:id="rId44"/>
    <p:sldId id="412" r:id="rId45"/>
    <p:sldId id="604" r:id="rId46"/>
    <p:sldId id="616" r:id="rId47"/>
    <p:sldId id="617" r:id="rId48"/>
  </p:sldIdLst>
  <p:sldSz cx="9144000" cy="6858000" type="screen4x3"/>
  <p:notesSz cx="6858000" cy="9144000"/>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8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4660"/>
  </p:normalViewPr>
  <p:slideViewPr>
    <p:cSldViewPr>
      <p:cViewPr varScale="1">
        <p:scale>
          <a:sx n="60" d="100"/>
          <a:sy n="60" d="100"/>
        </p:scale>
        <p:origin x="282" y="29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0645E079-523B-8CAF-86B8-B7E7093F9B5A}"/>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AU" altLang="it-IT"/>
          </a:p>
        </p:txBody>
      </p:sp>
      <p:sp>
        <p:nvSpPr>
          <p:cNvPr id="50179" name="Rectangle 3">
            <a:extLst>
              <a:ext uri="{FF2B5EF4-FFF2-40B4-BE49-F238E27FC236}">
                <a16:creationId xmlns:a16="http://schemas.microsoft.com/office/drawing/2014/main" id="{F39B1CE5-7F74-6C78-679F-E066F0A92787}"/>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AU" altLang="it-IT"/>
          </a:p>
        </p:txBody>
      </p:sp>
      <p:sp>
        <p:nvSpPr>
          <p:cNvPr id="2052" name="Rectangle 4">
            <a:extLst>
              <a:ext uri="{FF2B5EF4-FFF2-40B4-BE49-F238E27FC236}">
                <a16:creationId xmlns:a16="http://schemas.microsoft.com/office/drawing/2014/main" id="{2555B32F-011E-84B4-6D48-33C968BB6F9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0181" name="Rectangle 5">
            <a:extLst>
              <a:ext uri="{FF2B5EF4-FFF2-40B4-BE49-F238E27FC236}">
                <a16:creationId xmlns:a16="http://schemas.microsoft.com/office/drawing/2014/main" id="{DC43DA07-BC99-4CFC-A24B-90362A067019}"/>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AU" altLang="it-IT" noProof="0"/>
              <a:t>Kliknij, aby edytować style wzorca tekstu</a:t>
            </a:r>
          </a:p>
          <a:p>
            <a:pPr lvl="1"/>
            <a:r>
              <a:rPr lang="en-AU" altLang="it-IT" noProof="0"/>
              <a:t>Drugi poziom</a:t>
            </a:r>
          </a:p>
          <a:p>
            <a:pPr lvl="2"/>
            <a:r>
              <a:rPr lang="en-AU" altLang="it-IT" noProof="0"/>
              <a:t>Trzeci poziom</a:t>
            </a:r>
          </a:p>
          <a:p>
            <a:pPr lvl="3"/>
            <a:r>
              <a:rPr lang="en-AU" altLang="it-IT" noProof="0"/>
              <a:t>Czwarty poziom</a:t>
            </a:r>
          </a:p>
          <a:p>
            <a:pPr lvl="4"/>
            <a:r>
              <a:rPr lang="en-AU" altLang="it-IT" noProof="0"/>
              <a:t>Piąty poziom</a:t>
            </a:r>
          </a:p>
        </p:txBody>
      </p:sp>
      <p:sp>
        <p:nvSpPr>
          <p:cNvPr id="50182" name="Rectangle 6">
            <a:extLst>
              <a:ext uri="{FF2B5EF4-FFF2-40B4-BE49-F238E27FC236}">
                <a16:creationId xmlns:a16="http://schemas.microsoft.com/office/drawing/2014/main" id="{2A89E61D-BAB6-7687-421A-E809B548B515}"/>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AU" altLang="it-IT"/>
          </a:p>
        </p:txBody>
      </p:sp>
      <p:sp>
        <p:nvSpPr>
          <p:cNvPr id="50183" name="Rectangle 7">
            <a:extLst>
              <a:ext uri="{FF2B5EF4-FFF2-40B4-BE49-F238E27FC236}">
                <a16:creationId xmlns:a16="http://schemas.microsoft.com/office/drawing/2014/main" id="{58DAD165-6FC6-1775-06E3-343CEF350E84}"/>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4098F9F-8D1A-4CFD-A713-55FCC55F025D}" type="slidenum">
              <a:rPr lang="en-AU" altLang="it-IT"/>
              <a:pPr>
                <a:defRPr/>
              </a:pPr>
              <a:t>‹#›</a:t>
            </a:fld>
            <a:endParaRPr lang="en-AU"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endParaRPr lang="pl-PL"/>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pl-PL"/>
          </a:p>
        </p:txBody>
      </p:sp>
      <p:sp>
        <p:nvSpPr>
          <p:cNvPr id="4" name="Rectangle 4">
            <a:extLst>
              <a:ext uri="{FF2B5EF4-FFF2-40B4-BE49-F238E27FC236}">
                <a16:creationId xmlns:a16="http://schemas.microsoft.com/office/drawing/2014/main" id="{34A841A0-079E-561A-7F76-4A8D2354E9EE}"/>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ED464A10-8FC9-D364-64C7-9ED9434BA8CE}"/>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DCEE5C13-0C4E-24A6-0278-141F1185B1F3}"/>
              </a:ext>
            </a:extLst>
          </p:cNvPr>
          <p:cNvSpPr>
            <a:spLocks noGrp="1" noChangeArrowheads="1"/>
          </p:cNvSpPr>
          <p:nvPr>
            <p:ph type="sldNum" sz="quarter" idx="12"/>
          </p:nvPr>
        </p:nvSpPr>
        <p:spPr>
          <a:ln/>
        </p:spPr>
        <p:txBody>
          <a:bodyPr/>
          <a:lstStyle>
            <a:lvl1pPr>
              <a:defRPr/>
            </a:lvl1pPr>
          </a:lstStyle>
          <a:p>
            <a:pPr>
              <a:defRPr/>
            </a:pPr>
            <a:fld id="{0257A93F-AB3D-41B1-A973-DEB078E196C1}" type="slidenum">
              <a:rPr lang="en-AU" altLang="it-IT"/>
              <a:pPr>
                <a:defRPr/>
              </a:pPr>
              <a:t>‹#›</a:t>
            </a:fld>
            <a:endParaRPr lang="en-AU" altLang="it-IT"/>
          </a:p>
        </p:txBody>
      </p:sp>
    </p:spTree>
    <p:extLst>
      <p:ext uri="{BB962C8B-B14F-4D97-AF65-F5344CB8AC3E}">
        <p14:creationId xmlns:p14="http://schemas.microsoft.com/office/powerpoint/2010/main" val="1341617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426FBD4F-BA58-DBBA-EF11-26DE2FB6C387}"/>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30EF1036-A55F-0C0C-2926-B228B3378B10}"/>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2692EF30-2304-2B5E-E01F-76BFC9F7835A}"/>
              </a:ext>
            </a:extLst>
          </p:cNvPr>
          <p:cNvSpPr>
            <a:spLocks noGrp="1" noChangeArrowheads="1"/>
          </p:cNvSpPr>
          <p:nvPr>
            <p:ph type="sldNum" sz="quarter" idx="12"/>
          </p:nvPr>
        </p:nvSpPr>
        <p:spPr>
          <a:ln/>
        </p:spPr>
        <p:txBody>
          <a:bodyPr/>
          <a:lstStyle>
            <a:lvl1pPr>
              <a:defRPr/>
            </a:lvl1pPr>
          </a:lstStyle>
          <a:p>
            <a:pPr>
              <a:defRPr/>
            </a:pPr>
            <a:fld id="{C4438F87-342F-4E17-AB07-D96E9639BB0B}" type="slidenum">
              <a:rPr lang="en-AU" altLang="it-IT"/>
              <a:pPr>
                <a:defRPr/>
              </a:pPr>
              <a:t>‹#›</a:t>
            </a:fld>
            <a:endParaRPr lang="en-AU" altLang="it-IT"/>
          </a:p>
        </p:txBody>
      </p:sp>
    </p:spTree>
    <p:extLst>
      <p:ext uri="{BB962C8B-B14F-4D97-AF65-F5344CB8AC3E}">
        <p14:creationId xmlns:p14="http://schemas.microsoft.com/office/powerpoint/2010/main" val="2929073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endParaRPr lang="pl-PL"/>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FF20CFB7-86F7-C00B-0B44-AA0725CA5AEF}"/>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1D120B47-E6B9-65F7-1D9A-2BC41E4A8E05}"/>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474A3046-3AAE-E3DC-2E26-FF12C8A2CEC0}"/>
              </a:ext>
            </a:extLst>
          </p:cNvPr>
          <p:cNvSpPr>
            <a:spLocks noGrp="1" noChangeArrowheads="1"/>
          </p:cNvSpPr>
          <p:nvPr>
            <p:ph type="sldNum" sz="quarter" idx="12"/>
          </p:nvPr>
        </p:nvSpPr>
        <p:spPr>
          <a:ln/>
        </p:spPr>
        <p:txBody>
          <a:bodyPr/>
          <a:lstStyle>
            <a:lvl1pPr>
              <a:defRPr/>
            </a:lvl1pPr>
          </a:lstStyle>
          <a:p>
            <a:pPr>
              <a:defRPr/>
            </a:pPr>
            <a:fld id="{1BFE381B-73D7-4CC2-8507-7061AD05D415}" type="slidenum">
              <a:rPr lang="en-AU" altLang="it-IT"/>
              <a:pPr>
                <a:defRPr/>
              </a:pPr>
              <a:t>‹#›</a:t>
            </a:fld>
            <a:endParaRPr lang="en-AU" altLang="it-IT"/>
          </a:p>
        </p:txBody>
      </p:sp>
    </p:spTree>
    <p:extLst>
      <p:ext uri="{BB962C8B-B14F-4D97-AF65-F5344CB8AC3E}">
        <p14:creationId xmlns:p14="http://schemas.microsoft.com/office/powerpoint/2010/main" val="603759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31973B82-8415-5932-3857-5C34CE387BD7}"/>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A8AFC701-FE17-C816-24EE-71D9698647D2}"/>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98519EA5-26F2-7D56-60EE-6FBCAF255EB2}"/>
              </a:ext>
            </a:extLst>
          </p:cNvPr>
          <p:cNvSpPr>
            <a:spLocks noGrp="1" noChangeArrowheads="1"/>
          </p:cNvSpPr>
          <p:nvPr>
            <p:ph type="sldNum" sz="quarter" idx="12"/>
          </p:nvPr>
        </p:nvSpPr>
        <p:spPr>
          <a:ln/>
        </p:spPr>
        <p:txBody>
          <a:bodyPr/>
          <a:lstStyle>
            <a:lvl1pPr>
              <a:defRPr/>
            </a:lvl1pPr>
          </a:lstStyle>
          <a:p>
            <a:pPr>
              <a:defRPr/>
            </a:pPr>
            <a:fld id="{6EF83C62-99DB-4AF9-A96B-04E6BBF9F24D}" type="slidenum">
              <a:rPr lang="en-AU" altLang="it-IT"/>
              <a:pPr>
                <a:defRPr/>
              </a:pPr>
              <a:t>‹#›</a:t>
            </a:fld>
            <a:endParaRPr lang="en-AU" altLang="it-IT"/>
          </a:p>
        </p:txBody>
      </p:sp>
    </p:spTree>
    <p:extLst>
      <p:ext uri="{BB962C8B-B14F-4D97-AF65-F5344CB8AC3E}">
        <p14:creationId xmlns:p14="http://schemas.microsoft.com/office/powerpoint/2010/main" val="23487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endParaRPr lang="pl-PL"/>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0DA770B6-85DE-AF95-C60A-B3DBE65BF0AD}"/>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7221F1D5-D037-0CE0-4996-B103830E2B67}"/>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4B64C3BD-DD8E-392C-B7F1-BD6FCC3DFF42}"/>
              </a:ext>
            </a:extLst>
          </p:cNvPr>
          <p:cNvSpPr>
            <a:spLocks noGrp="1" noChangeArrowheads="1"/>
          </p:cNvSpPr>
          <p:nvPr>
            <p:ph type="sldNum" sz="quarter" idx="12"/>
          </p:nvPr>
        </p:nvSpPr>
        <p:spPr>
          <a:ln/>
        </p:spPr>
        <p:txBody>
          <a:bodyPr/>
          <a:lstStyle>
            <a:lvl1pPr>
              <a:defRPr/>
            </a:lvl1pPr>
          </a:lstStyle>
          <a:p>
            <a:pPr>
              <a:defRPr/>
            </a:pPr>
            <a:fld id="{52E1AB03-22C6-4EA5-9469-DB1DAA2F0E8A}" type="slidenum">
              <a:rPr lang="en-AU" altLang="it-IT"/>
              <a:pPr>
                <a:defRPr/>
              </a:pPr>
              <a:t>‹#›</a:t>
            </a:fld>
            <a:endParaRPr lang="en-AU" altLang="it-IT"/>
          </a:p>
        </p:txBody>
      </p:sp>
    </p:spTree>
    <p:extLst>
      <p:ext uri="{BB962C8B-B14F-4D97-AF65-F5344CB8AC3E}">
        <p14:creationId xmlns:p14="http://schemas.microsoft.com/office/powerpoint/2010/main" val="3510944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Rectangle 4">
            <a:extLst>
              <a:ext uri="{FF2B5EF4-FFF2-40B4-BE49-F238E27FC236}">
                <a16:creationId xmlns:a16="http://schemas.microsoft.com/office/drawing/2014/main" id="{400EA9C7-A9A9-0810-AC2C-1767F44512B8}"/>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D3407F4E-FF88-40DE-66BB-16F2658F130F}"/>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4AF280DE-EC54-094B-CE8E-3A168A94E2CC}"/>
              </a:ext>
            </a:extLst>
          </p:cNvPr>
          <p:cNvSpPr>
            <a:spLocks noGrp="1" noChangeArrowheads="1"/>
          </p:cNvSpPr>
          <p:nvPr>
            <p:ph type="sldNum" sz="quarter" idx="12"/>
          </p:nvPr>
        </p:nvSpPr>
        <p:spPr>
          <a:ln/>
        </p:spPr>
        <p:txBody>
          <a:bodyPr/>
          <a:lstStyle>
            <a:lvl1pPr>
              <a:defRPr/>
            </a:lvl1pPr>
          </a:lstStyle>
          <a:p>
            <a:pPr>
              <a:defRPr/>
            </a:pPr>
            <a:fld id="{3D1EFD38-F0B9-4C6D-B306-8DF9D5A1CF02}" type="slidenum">
              <a:rPr lang="en-AU" altLang="it-IT"/>
              <a:pPr>
                <a:defRPr/>
              </a:pPr>
              <a:t>‹#›</a:t>
            </a:fld>
            <a:endParaRPr lang="en-AU" altLang="it-IT"/>
          </a:p>
        </p:txBody>
      </p:sp>
    </p:spTree>
    <p:extLst>
      <p:ext uri="{BB962C8B-B14F-4D97-AF65-F5344CB8AC3E}">
        <p14:creationId xmlns:p14="http://schemas.microsoft.com/office/powerpoint/2010/main" val="938648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endParaRPr lang="pl-PL"/>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7" name="Rectangle 4">
            <a:extLst>
              <a:ext uri="{FF2B5EF4-FFF2-40B4-BE49-F238E27FC236}">
                <a16:creationId xmlns:a16="http://schemas.microsoft.com/office/drawing/2014/main" id="{66DC1062-BC05-67F5-A1CF-79166894A776}"/>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8" name="Rectangle 5">
            <a:extLst>
              <a:ext uri="{FF2B5EF4-FFF2-40B4-BE49-F238E27FC236}">
                <a16:creationId xmlns:a16="http://schemas.microsoft.com/office/drawing/2014/main" id="{AE2FBAFC-E1E8-4D56-F397-B52226CCF0A7}"/>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9" name="Rectangle 6">
            <a:extLst>
              <a:ext uri="{FF2B5EF4-FFF2-40B4-BE49-F238E27FC236}">
                <a16:creationId xmlns:a16="http://schemas.microsoft.com/office/drawing/2014/main" id="{8FCDE24E-50F0-4371-4A71-AE01E5748C39}"/>
              </a:ext>
            </a:extLst>
          </p:cNvPr>
          <p:cNvSpPr>
            <a:spLocks noGrp="1" noChangeArrowheads="1"/>
          </p:cNvSpPr>
          <p:nvPr>
            <p:ph type="sldNum" sz="quarter" idx="12"/>
          </p:nvPr>
        </p:nvSpPr>
        <p:spPr>
          <a:ln/>
        </p:spPr>
        <p:txBody>
          <a:bodyPr/>
          <a:lstStyle>
            <a:lvl1pPr>
              <a:defRPr/>
            </a:lvl1pPr>
          </a:lstStyle>
          <a:p>
            <a:pPr>
              <a:defRPr/>
            </a:pPr>
            <a:fld id="{2F7A8BDF-8DF3-4F0D-9B76-E61BC88D5B18}" type="slidenum">
              <a:rPr lang="en-AU" altLang="it-IT"/>
              <a:pPr>
                <a:defRPr/>
              </a:pPr>
              <a:t>‹#›</a:t>
            </a:fld>
            <a:endParaRPr lang="en-AU" altLang="it-IT"/>
          </a:p>
        </p:txBody>
      </p:sp>
    </p:spTree>
    <p:extLst>
      <p:ext uri="{BB962C8B-B14F-4D97-AF65-F5344CB8AC3E}">
        <p14:creationId xmlns:p14="http://schemas.microsoft.com/office/powerpoint/2010/main" val="3064640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Rectangle 4">
            <a:extLst>
              <a:ext uri="{FF2B5EF4-FFF2-40B4-BE49-F238E27FC236}">
                <a16:creationId xmlns:a16="http://schemas.microsoft.com/office/drawing/2014/main" id="{9838AA08-3B9F-1643-F699-B4F906011F38}"/>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4" name="Rectangle 5">
            <a:extLst>
              <a:ext uri="{FF2B5EF4-FFF2-40B4-BE49-F238E27FC236}">
                <a16:creationId xmlns:a16="http://schemas.microsoft.com/office/drawing/2014/main" id="{96DCE0E7-6E14-2F77-47E5-4FB3E702E228}"/>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5" name="Rectangle 6">
            <a:extLst>
              <a:ext uri="{FF2B5EF4-FFF2-40B4-BE49-F238E27FC236}">
                <a16:creationId xmlns:a16="http://schemas.microsoft.com/office/drawing/2014/main" id="{057EE2D9-6EBC-CE8D-014D-4D6AB7B582BE}"/>
              </a:ext>
            </a:extLst>
          </p:cNvPr>
          <p:cNvSpPr>
            <a:spLocks noGrp="1" noChangeArrowheads="1"/>
          </p:cNvSpPr>
          <p:nvPr>
            <p:ph type="sldNum" sz="quarter" idx="12"/>
          </p:nvPr>
        </p:nvSpPr>
        <p:spPr>
          <a:ln/>
        </p:spPr>
        <p:txBody>
          <a:bodyPr/>
          <a:lstStyle>
            <a:lvl1pPr>
              <a:defRPr/>
            </a:lvl1pPr>
          </a:lstStyle>
          <a:p>
            <a:pPr>
              <a:defRPr/>
            </a:pPr>
            <a:fld id="{BC3DF9A0-DFE9-4465-91F8-F719CCDCBE85}" type="slidenum">
              <a:rPr lang="en-AU" altLang="it-IT"/>
              <a:pPr>
                <a:defRPr/>
              </a:pPr>
              <a:t>‹#›</a:t>
            </a:fld>
            <a:endParaRPr lang="en-AU" altLang="it-IT"/>
          </a:p>
        </p:txBody>
      </p:sp>
    </p:spTree>
    <p:extLst>
      <p:ext uri="{BB962C8B-B14F-4D97-AF65-F5344CB8AC3E}">
        <p14:creationId xmlns:p14="http://schemas.microsoft.com/office/powerpoint/2010/main" val="3308572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5F8D028-FA55-F8AC-F30C-511C420049C0}"/>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3" name="Rectangle 5">
            <a:extLst>
              <a:ext uri="{FF2B5EF4-FFF2-40B4-BE49-F238E27FC236}">
                <a16:creationId xmlns:a16="http://schemas.microsoft.com/office/drawing/2014/main" id="{BB3A7610-DF5B-FA47-AD3A-FDD3CB3F164C}"/>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4" name="Rectangle 6">
            <a:extLst>
              <a:ext uri="{FF2B5EF4-FFF2-40B4-BE49-F238E27FC236}">
                <a16:creationId xmlns:a16="http://schemas.microsoft.com/office/drawing/2014/main" id="{4A6D4447-FA7F-B793-5B22-7EC4172D1B87}"/>
              </a:ext>
            </a:extLst>
          </p:cNvPr>
          <p:cNvSpPr>
            <a:spLocks noGrp="1" noChangeArrowheads="1"/>
          </p:cNvSpPr>
          <p:nvPr>
            <p:ph type="sldNum" sz="quarter" idx="12"/>
          </p:nvPr>
        </p:nvSpPr>
        <p:spPr>
          <a:ln/>
        </p:spPr>
        <p:txBody>
          <a:bodyPr/>
          <a:lstStyle>
            <a:lvl1pPr>
              <a:defRPr/>
            </a:lvl1pPr>
          </a:lstStyle>
          <a:p>
            <a:pPr>
              <a:defRPr/>
            </a:pPr>
            <a:fld id="{6601B87A-70BC-40A3-AB55-9BECDF36B068}" type="slidenum">
              <a:rPr lang="en-AU" altLang="it-IT"/>
              <a:pPr>
                <a:defRPr/>
              </a:pPr>
              <a:t>‹#›</a:t>
            </a:fld>
            <a:endParaRPr lang="en-AU" altLang="it-IT"/>
          </a:p>
        </p:txBody>
      </p:sp>
    </p:spTree>
    <p:extLst>
      <p:ext uri="{BB962C8B-B14F-4D97-AF65-F5344CB8AC3E}">
        <p14:creationId xmlns:p14="http://schemas.microsoft.com/office/powerpoint/2010/main" val="4224930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1C05C59B-C780-924E-AF2D-1D53C36EC7A8}"/>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DD17C808-30A4-338B-B7E6-4A87E2A5834C}"/>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EF7EEDFD-F2D0-821E-54FA-2C85E1C45A34}"/>
              </a:ext>
            </a:extLst>
          </p:cNvPr>
          <p:cNvSpPr>
            <a:spLocks noGrp="1" noChangeArrowheads="1"/>
          </p:cNvSpPr>
          <p:nvPr>
            <p:ph type="sldNum" sz="quarter" idx="12"/>
          </p:nvPr>
        </p:nvSpPr>
        <p:spPr>
          <a:ln/>
        </p:spPr>
        <p:txBody>
          <a:bodyPr/>
          <a:lstStyle>
            <a:lvl1pPr>
              <a:defRPr/>
            </a:lvl1pPr>
          </a:lstStyle>
          <a:p>
            <a:pPr>
              <a:defRPr/>
            </a:pPr>
            <a:fld id="{0C40388E-B389-4164-B855-295723C5CF9B}" type="slidenum">
              <a:rPr lang="en-AU" altLang="it-IT"/>
              <a:pPr>
                <a:defRPr/>
              </a:pPr>
              <a:t>‹#›</a:t>
            </a:fld>
            <a:endParaRPr lang="en-AU" altLang="it-IT"/>
          </a:p>
        </p:txBody>
      </p:sp>
    </p:spTree>
    <p:extLst>
      <p:ext uri="{BB962C8B-B14F-4D97-AF65-F5344CB8AC3E}">
        <p14:creationId xmlns:p14="http://schemas.microsoft.com/office/powerpoint/2010/main" val="4139131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A66CE1C8-546B-7C9D-3040-22079200D19C}"/>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AE13FCCB-AD13-0CBE-1DD0-43506A8C1511}"/>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BB2683F7-5F57-F5D5-A14C-58C28E72423F}"/>
              </a:ext>
            </a:extLst>
          </p:cNvPr>
          <p:cNvSpPr>
            <a:spLocks noGrp="1" noChangeArrowheads="1"/>
          </p:cNvSpPr>
          <p:nvPr>
            <p:ph type="sldNum" sz="quarter" idx="12"/>
          </p:nvPr>
        </p:nvSpPr>
        <p:spPr>
          <a:ln/>
        </p:spPr>
        <p:txBody>
          <a:bodyPr/>
          <a:lstStyle>
            <a:lvl1pPr>
              <a:defRPr/>
            </a:lvl1pPr>
          </a:lstStyle>
          <a:p>
            <a:pPr>
              <a:defRPr/>
            </a:pPr>
            <a:fld id="{12498525-B819-46A5-A681-96742BAF5124}" type="slidenum">
              <a:rPr lang="en-AU" altLang="it-IT"/>
              <a:pPr>
                <a:defRPr/>
              </a:pPr>
              <a:t>‹#›</a:t>
            </a:fld>
            <a:endParaRPr lang="en-AU" altLang="it-IT"/>
          </a:p>
        </p:txBody>
      </p:sp>
    </p:spTree>
    <p:extLst>
      <p:ext uri="{BB962C8B-B14F-4D97-AF65-F5344CB8AC3E}">
        <p14:creationId xmlns:p14="http://schemas.microsoft.com/office/powerpoint/2010/main" val="2046139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0FE587A-AF58-DFC5-AA51-C12C5AFF98A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F16BEA76-6CE2-02A5-71DF-0E52877D7E4D}"/>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4F81EC3D-2AB4-8E5B-1585-2D92B2CAED9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AU" altLang="it-IT"/>
          </a:p>
        </p:txBody>
      </p:sp>
      <p:sp>
        <p:nvSpPr>
          <p:cNvPr id="1029" name="Rectangle 5">
            <a:extLst>
              <a:ext uri="{FF2B5EF4-FFF2-40B4-BE49-F238E27FC236}">
                <a16:creationId xmlns:a16="http://schemas.microsoft.com/office/drawing/2014/main" id="{D4EE6FED-9071-FA92-D07E-B78A8554DCB0}"/>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AU" altLang="it-IT"/>
          </a:p>
        </p:txBody>
      </p:sp>
      <p:sp>
        <p:nvSpPr>
          <p:cNvPr id="1030" name="Rectangle 6">
            <a:extLst>
              <a:ext uri="{FF2B5EF4-FFF2-40B4-BE49-F238E27FC236}">
                <a16:creationId xmlns:a16="http://schemas.microsoft.com/office/drawing/2014/main" id="{F6E3C178-8A47-FD04-21AF-A1786E14E7EC}"/>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44DB3DA-C834-4D2A-AF7B-0E365BF32ECB}" type="slidenum">
              <a:rPr lang="en-AU" altLang="it-IT"/>
              <a:pPr>
                <a:defRPr/>
              </a:pPr>
              <a:t>‹#›</a:t>
            </a:fld>
            <a:endParaRPr lang="en-AU"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hyperlink" Target="https://en.wikipedia.org/wiki/Permafrost" TargetMode="External"/><Relationship Id="rId3" Type="http://schemas.openxmlformats.org/officeDocument/2006/relationships/hyperlink" Target="https://en.wikipedia.org/wiki/climate" TargetMode="External"/><Relationship Id="rId7" Type="http://schemas.openxmlformats.org/officeDocument/2006/relationships/hyperlink" Target="https://en.wikipedia.org/wiki/obliquity" TargetMode="External"/><Relationship Id="rId12" Type="http://schemas.openxmlformats.org/officeDocument/2006/relationships/image" Target="../media/image32.jpeg"/><Relationship Id="rId2" Type="http://schemas.openxmlformats.org/officeDocument/2006/relationships/hyperlink" Target="https://en.wikipedia.org/wiki/temperature" TargetMode="External"/><Relationship Id="rId1" Type="http://schemas.openxmlformats.org/officeDocument/2006/relationships/slideLayout" Target="../slideLayouts/slideLayout6.xml"/><Relationship Id="rId6" Type="http://schemas.openxmlformats.org/officeDocument/2006/relationships/hyperlink" Target="https://en.wikipedia.org/wiki/Tropic_of_Capricorn" TargetMode="External"/><Relationship Id="rId11" Type="http://schemas.openxmlformats.org/officeDocument/2006/relationships/hyperlink" Target="https://en.wikipedia.org/wiki/elevation" TargetMode="External"/><Relationship Id="rId5" Type="http://schemas.openxmlformats.org/officeDocument/2006/relationships/hyperlink" Target="https://en.wikipedia.org/wiki/Tropic_of_Cancer" TargetMode="External"/><Relationship Id="rId10" Type="http://schemas.openxmlformats.org/officeDocument/2006/relationships/hyperlink" Target="https://en.wikipedia.org/wiki/Antarctic_Ice_Sheet" TargetMode="External"/><Relationship Id="rId4" Type="http://schemas.openxmlformats.org/officeDocument/2006/relationships/hyperlink" Target="https://en.wikipedia.org/wiki/tropics" TargetMode="External"/><Relationship Id="rId9" Type="http://schemas.openxmlformats.org/officeDocument/2006/relationships/hyperlink" Target="https://en.wikipedia.org/wiki/Greenland_Ice_Sheet"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it.wikipedia.org/wiki/Cristoforo_Colombo" TargetMode="External"/><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nccs.nasa.gov/news-events/nccs-highlights/global-ozone-profile" TargetMode="Externa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ps.prenhall.com/wps/" TargetMode="Externa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hyperlink" Target="http://www.hurricanescience.org/"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hyperlink" Target="https://en.wikipedia.org/wiki/Barometric_pressure"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496A4-F49C-F1FD-025D-D128390FE314}"/>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BEDDC981-0C0E-F569-2379-5043E72321A2}"/>
              </a:ext>
            </a:extLst>
          </p:cNvPr>
          <p:cNvSpPr>
            <a:spLocks noGrp="1" noChangeArrowheads="1"/>
          </p:cNvSpPr>
          <p:nvPr>
            <p:ph type="ctrTitle"/>
          </p:nvPr>
        </p:nvSpPr>
        <p:spPr>
          <a:xfrm>
            <a:off x="447675" y="26856"/>
            <a:ext cx="7772400" cy="1470025"/>
          </a:xfrm>
        </p:spPr>
        <p:txBody>
          <a:bodyPr anchor="ctr"/>
          <a:lstStyle/>
          <a:p>
            <a:pPr eaLnBrk="1" hangingPunct="1"/>
            <a:r>
              <a:rPr lang="pl-PL" altLang="it-IT" sz="4400" dirty="0"/>
              <a:t>Fizyka i Chemia Atmosfery </a:t>
            </a:r>
            <a:endParaRPr lang="en-AU" altLang="it-IT" sz="4400" dirty="0"/>
          </a:p>
        </p:txBody>
      </p:sp>
      <p:sp>
        <p:nvSpPr>
          <p:cNvPr id="3075" name="Rectangle 3">
            <a:extLst>
              <a:ext uri="{FF2B5EF4-FFF2-40B4-BE49-F238E27FC236}">
                <a16:creationId xmlns:a16="http://schemas.microsoft.com/office/drawing/2014/main" id="{E0FE7186-DE3D-4621-4707-65A4A07A3C91}"/>
              </a:ext>
            </a:extLst>
          </p:cNvPr>
          <p:cNvSpPr>
            <a:spLocks noGrp="1" noChangeArrowheads="1"/>
          </p:cNvSpPr>
          <p:nvPr>
            <p:ph type="subTitle" idx="1"/>
          </p:nvPr>
        </p:nvSpPr>
        <p:spPr>
          <a:xfrm>
            <a:off x="1115615" y="1496881"/>
            <a:ext cx="7580709" cy="1752600"/>
          </a:xfrm>
        </p:spPr>
        <p:txBody>
          <a:bodyPr/>
          <a:lstStyle/>
          <a:p>
            <a:pPr eaLnBrk="1" hangingPunct="1"/>
            <a:r>
              <a:rPr lang="pl-PL" altLang="it-IT" sz="3200" dirty="0"/>
              <a:t>Wykład 6: Struktura atmosfery </a:t>
            </a:r>
          </a:p>
          <a:p>
            <a:pPr eaLnBrk="1" hangingPunct="1"/>
            <a:r>
              <a:rPr lang="pl-PL" altLang="it-IT" sz="3200" dirty="0"/>
              <a:t>Część I</a:t>
            </a:r>
            <a:r>
              <a:rPr lang="it-IT" altLang="it-IT" sz="3200" dirty="0"/>
              <a:t>I </a:t>
            </a:r>
            <a:r>
              <a:rPr lang="it-IT" altLang="it-IT" sz="3200" dirty="0" err="1"/>
              <a:t>Globalna</a:t>
            </a:r>
            <a:r>
              <a:rPr lang="it-IT" altLang="it-IT" sz="3200" dirty="0"/>
              <a:t> </a:t>
            </a:r>
            <a:r>
              <a:rPr lang="it-IT" altLang="it-IT" sz="3200" dirty="0" err="1"/>
              <a:t>cyrkulacja</a:t>
            </a:r>
            <a:endParaRPr lang="pl-PL" altLang="it-IT" sz="3200" dirty="0"/>
          </a:p>
          <a:p>
            <a:pPr eaLnBrk="1" hangingPunct="1"/>
            <a:r>
              <a:rPr lang="pl-PL" altLang="it-IT" sz="3200" dirty="0"/>
              <a:t>Grzegorz Karwasz</a:t>
            </a:r>
          </a:p>
          <a:p>
            <a:pPr eaLnBrk="1" hangingPunct="1"/>
            <a:endParaRPr lang="en-AU" altLang="it-IT" sz="3200" dirty="0"/>
          </a:p>
        </p:txBody>
      </p:sp>
      <p:sp>
        <p:nvSpPr>
          <p:cNvPr id="3076" name="Text Box 5">
            <a:extLst>
              <a:ext uri="{FF2B5EF4-FFF2-40B4-BE49-F238E27FC236}">
                <a16:creationId xmlns:a16="http://schemas.microsoft.com/office/drawing/2014/main" id="{74DB63B9-551D-E146-EE16-022B62828699}"/>
              </a:ext>
            </a:extLst>
          </p:cNvPr>
          <p:cNvSpPr txBox="1">
            <a:spLocks noChangeArrowheads="1"/>
          </p:cNvSpPr>
          <p:nvPr/>
        </p:nvSpPr>
        <p:spPr bwMode="auto">
          <a:xfrm>
            <a:off x="447675" y="4097338"/>
            <a:ext cx="1841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AU" altLang="it-IT" sz="1800"/>
          </a:p>
        </p:txBody>
      </p:sp>
      <p:pic>
        <p:nvPicPr>
          <p:cNvPr id="2" name="Picture 6" descr="Atmospheric Science Wallace John M., Hobbs Peter V.">
            <a:extLst>
              <a:ext uri="{FF2B5EF4-FFF2-40B4-BE49-F238E27FC236}">
                <a16:creationId xmlns:a16="http://schemas.microsoft.com/office/drawing/2014/main" id="{D198BE08-6347-C140-A822-4100B6760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722" y="3732169"/>
            <a:ext cx="1819288" cy="247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6">
            <a:extLst>
              <a:ext uri="{FF2B5EF4-FFF2-40B4-BE49-F238E27FC236}">
                <a16:creationId xmlns:a16="http://schemas.microsoft.com/office/drawing/2014/main" id="{7C3045BE-E02A-A65F-FED7-145D0F2FF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761788"/>
            <a:ext cx="1628962" cy="247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3">
            <a:extLst>
              <a:ext uri="{FF2B5EF4-FFF2-40B4-BE49-F238E27FC236}">
                <a16:creationId xmlns:a16="http://schemas.microsoft.com/office/drawing/2014/main" id="{42DB4DE5-97C1-64E6-91E8-8DAB72E675F5}"/>
              </a:ext>
            </a:extLst>
          </p:cNvPr>
          <p:cNvSpPr txBox="1"/>
          <p:nvPr/>
        </p:nvSpPr>
        <p:spPr>
          <a:xfrm>
            <a:off x="4285984" y="3426844"/>
            <a:ext cx="4835528" cy="2862322"/>
          </a:xfrm>
          <a:prstGeom prst="rect">
            <a:avLst/>
          </a:prstGeom>
          <a:noFill/>
        </p:spPr>
        <p:txBody>
          <a:bodyPr wrap="square" rtlCol="0">
            <a:spAutoFit/>
          </a:bodyPr>
          <a:lstStyle/>
          <a:p>
            <a:r>
              <a:rPr lang="pl-PL" dirty="0">
                <a:solidFill>
                  <a:srgbClr val="FF0000"/>
                </a:solidFill>
              </a:rPr>
              <a:t>Kompetencje społeczne:</a:t>
            </a:r>
          </a:p>
          <a:p>
            <a:pPr marL="285750" indent="-285750">
              <a:buFontTx/>
              <a:buChar char="-"/>
            </a:pPr>
            <a:r>
              <a:rPr lang="pl-PL" dirty="0">
                <a:solidFill>
                  <a:schemeClr val="bg2">
                    <a:lumMod val="50000"/>
                  </a:schemeClr>
                </a:solidFill>
              </a:rPr>
              <a:t>Dlaczego na Everest wchodzi się w maskach tlenowych?</a:t>
            </a:r>
            <a:endParaRPr lang="en-GB" dirty="0">
              <a:solidFill>
                <a:schemeClr val="bg2">
                  <a:lumMod val="50000"/>
                </a:schemeClr>
              </a:solidFill>
            </a:endParaRPr>
          </a:p>
          <a:p>
            <a:pPr marL="285750" indent="-285750">
              <a:buFontTx/>
              <a:buChar char="-"/>
            </a:pPr>
            <a:r>
              <a:rPr lang="pl-PL" dirty="0">
                <a:solidFill>
                  <a:srgbClr val="FF0000"/>
                </a:solidFill>
              </a:rPr>
              <a:t>Dlaczego pustynie nie są na równiku, gdzie jest najcieplej?</a:t>
            </a:r>
          </a:p>
          <a:p>
            <a:pPr marL="285750" indent="-285750">
              <a:buFontTx/>
              <a:buChar char="-"/>
            </a:pPr>
            <a:r>
              <a:rPr lang="pl-PL" dirty="0">
                <a:solidFill>
                  <a:srgbClr val="FF0000"/>
                </a:solidFill>
              </a:rPr>
              <a:t>Czy atmosfera kręci się z Ziemią, czy stoi?</a:t>
            </a:r>
          </a:p>
          <a:p>
            <a:pPr marL="285750" indent="-285750">
              <a:buFontTx/>
              <a:buChar char="-"/>
            </a:pPr>
            <a:r>
              <a:rPr lang="pl-PL" dirty="0">
                <a:solidFill>
                  <a:srgbClr val="FF0000"/>
                </a:solidFill>
              </a:rPr>
              <a:t>Dlaczego w Sopocie wieje zawsze z zachodu?</a:t>
            </a:r>
          </a:p>
          <a:p>
            <a:pPr marL="285750" indent="-285750">
              <a:buFontTx/>
              <a:buChar char="-"/>
            </a:pPr>
            <a:r>
              <a:rPr lang="pl-PL" dirty="0">
                <a:solidFill>
                  <a:schemeClr val="bg1">
                    <a:lumMod val="50000"/>
                  </a:schemeClr>
                </a:solidFill>
              </a:rPr>
              <a:t>A w ogóle, to dlaczego ta atmosfera jest tak skomplikowana?</a:t>
            </a:r>
          </a:p>
        </p:txBody>
      </p:sp>
    </p:spTree>
    <p:extLst>
      <p:ext uri="{BB962C8B-B14F-4D97-AF65-F5344CB8AC3E}">
        <p14:creationId xmlns:p14="http://schemas.microsoft.com/office/powerpoint/2010/main" val="2884034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E0952BA-AA9E-4A1D-8D63-280B814AB2E6}"/>
              </a:ext>
            </a:extLst>
          </p:cNvPr>
          <p:cNvSpPr>
            <a:spLocks noGrp="1" noChangeArrowheads="1"/>
          </p:cNvSpPr>
          <p:nvPr>
            <p:ph type="title"/>
          </p:nvPr>
        </p:nvSpPr>
        <p:spPr/>
        <p:txBody>
          <a:bodyPr/>
          <a:lstStyle/>
          <a:p>
            <a:r>
              <a:rPr lang="pl-PL" altLang="it-IT" sz="3600"/>
              <a:t>Atmosphere: Coriolis force</a:t>
            </a:r>
            <a:endParaRPr lang="en-US" altLang="it-IT" sz="3600"/>
          </a:p>
        </p:txBody>
      </p:sp>
      <p:pic>
        <p:nvPicPr>
          <p:cNvPr id="55314" name="Picture 18" descr=" ">
            <a:extLst>
              <a:ext uri="{FF2B5EF4-FFF2-40B4-BE49-F238E27FC236}">
                <a16:creationId xmlns:a16="http://schemas.microsoft.com/office/drawing/2014/main" id="{F2F7CDD0-D037-41CB-937F-4726267B3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268413"/>
            <a:ext cx="44005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Picture 19">
            <a:extLst>
              <a:ext uri="{FF2B5EF4-FFF2-40B4-BE49-F238E27FC236}">
                <a16:creationId xmlns:a16="http://schemas.microsoft.com/office/drawing/2014/main" id="{28F68347-468F-4CEF-AD29-961863DCE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5212" y="1245711"/>
            <a:ext cx="350837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DBBE25A2-CB7C-4B03-8348-736CF2F64537}"/>
              </a:ext>
            </a:extLst>
          </p:cNvPr>
          <p:cNvSpPr txBox="1"/>
          <p:nvPr/>
        </p:nvSpPr>
        <p:spPr>
          <a:xfrm>
            <a:off x="2871243" y="5899630"/>
            <a:ext cx="6272757" cy="707886"/>
          </a:xfrm>
          <a:prstGeom prst="rect">
            <a:avLst/>
          </a:prstGeom>
          <a:noFill/>
        </p:spPr>
        <p:txBody>
          <a:bodyPr wrap="square" rtlCol="0">
            <a:spAutoFit/>
          </a:bodyPr>
          <a:lstStyle/>
          <a:p>
            <a:r>
              <a:rPr lang="pl-PL" sz="2000" dirty="0"/>
              <a:t>Nad Australią (półkula południowa) cyklony obracają się zgodnie z ruchem wskazówek zegara</a:t>
            </a:r>
            <a:endParaRPr lang="it-IT" sz="2000" i="0" dirty="0"/>
          </a:p>
        </p:txBody>
      </p:sp>
    </p:spTree>
    <p:extLst>
      <p:ext uri="{BB962C8B-B14F-4D97-AF65-F5344CB8AC3E}">
        <p14:creationId xmlns:p14="http://schemas.microsoft.com/office/powerpoint/2010/main" val="40553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5315"/>
                                        </p:tgtEl>
                                        <p:attrNameLst>
                                          <p:attrName>style.visibility</p:attrName>
                                        </p:attrNameLst>
                                      </p:cBhvr>
                                      <p:to>
                                        <p:strVal val="visible"/>
                                      </p:to>
                                    </p:set>
                                    <p:anim calcmode="lin" valueType="num">
                                      <p:cBhvr>
                                        <p:cTn id="7" dur="1000" fill="hold"/>
                                        <p:tgtEl>
                                          <p:spTgt spid="55315"/>
                                        </p:tgtEl>
                                        <p:attrNameLst>
                                          <p:attrName>ppt_w</p:attrName>
                                        </p:attrNameLst>
                                      </p:cBhvr>
                                      <p:tavLst>
                                        <p:tav tm="0">
                                          <p:val>
                                            <p:fltVal val="0"/>
                                          </p:val>
                                        </p:tav>
                                        <p:tav tm="100000">
                                          <p:val>
                                            <p:strVal val="#ppt_w"/>
                                          </p:val>
                                        </p:tav>
                                      </p:tavLst>
                                    </p:anim>
                                    <p:anim calcmode="lin" valueType="num">
                                      <p:cBhvr>
                                        <p:cTn id="8" dur="1000" fill="hold"/>
                                        <p:tgtEl>
                                          <p:spTgt spid="55315"/>
                                        </p:tgtEl>
                                        <p:attrNameLst>
                                          <p:attrName>ppt_h</p:attrName>
                                        </p:attrNameLst>
                                      </p:cBhvr>
                                      <p:tavLst>
                                        <p:tav tm="0">
                                          <p:val>
                                            <p:fltVal val="0"/>
                                          </p:val>
                                        </p:tav>
                                        <p:tav tm="100000">
                                          <p:val>
                                            <p:strVal val="#ppt_h"/>
                                          </p:val>
                                        </p:tav>
                                      </p:tavLst>
                                    </p:anim>
                                    <p:anim calcmode="lin" valueType="num">
                                      <p:cBhvr>
                                        <p:cTn id="9" dur="1000" fill="hold"/>
                                        <p:tgtEl>
                                          <p:spTgt spid="55315"/>
                                        </p:tgtEl>
                                        <p:attrNameLst>
                                          <p:attrName>style.rotation</p:attrName>
                                        </p:attrNameLst>
                                      </p:cBhvr>
                                      <p:tavLst>
                                        <p:tav tm="0">
                                          <p:val>
                                            <p:fltVal val="360"/>
                                          </p:val>
                                        </p:tav>
                                        <p:tav tm="100000">
                                          <p:val>
                                            <p:fltVal val="0"/>
                                          </p:val>
                                        </p:tav>
                                      </p:tavLst>
                                    </p:anim>
                                    <p:animEffect transition="in" filter="fade">
                                      <p:cBhvr>
                                        <p:cTn id="10" dur="1000"/>
                                        <p:tgtEl>
                                          <p:spTgt spid="55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ytuł 1">
            <a:extLst>
              <a:ext uri="{FF2B5EF4-FFF2-40B4-BE49-F238E27FC236}">
                <a16:creationId xmlns:a16="http://schemas.microsoft.com/office/drawing/2014/main" id="{7BCC2671-3302-98A6-566E-6737ED9DF869}"/>
              </a:ext>
            </a:extLst>
          </p:cNvPr>
          <p:cNvSpPr>
            <a:spLocks noGrp="1" noChangeArrowheads="1"/>
          </p:cNvSpPr>
          <p:nvPr>
            <p:ph type="title"/>
          </p:nvPr>
        </p:nvSpPr>
        <p:spPr>
          <a:xfrm>
            <a:off x="0" y="274638"/>
            <a:ext cx="5248275" cy="1143000"/>
          </a:xfrm>
        </p:spPr>
        <p:txBody>
          <a:bodyPr/>
          <a:lstStyle/>
          <a:p>
            <a:r>
              <a:rPr lang="pl-PL" altLang="en-US" sz="3400"/>
              <a:t>Siła Coriolisa (</a:t>
            </a:r>
            <a:r>
              <a:rPr lang="pl-PL" altLang="en-US" sz="3400" b="1">
                <a:solidFill>
                  <a:srgbClr val="FF0000"/>
                </a:solidFill>
              </a:rPr>
              <a:t>F</a:t>
            </a:r>
            <a:r>
              <a:rPr lang="pl-PL" altLang="en-US" sz="3400"/>
              <a:t>= -2</a:t>
            </a:r>
            <a:r>
              <a:rPr lang="el-GR" altLang="en-US" sz="3400" b="1">
                <a:solidFill>
                  <a:srgbClr val="00B050"/>
                </a:solidFill>
              </a:rPr>
              <a:t>ω</a:t>
            </a:r>
            <a:r>
              <a:rPr lang="pl-PL" altLang="en-US" sz="3400"/>
              <a:t> x </a:t>
            </a:r>
            <a:r>
              <a:rPr lang="pl-PL" altLang="en-US" sz="3400" b="1">
                <a:solidFill>
                  <a:srgbClr val="FFC000"/>
                </a:solidFill>
              </a:rPr>
              <a:t>v</a:t>
            </a:r>
            <a:r>
              <a:rPr lang="pl-PL" altLang="en-US" sz="3400" b="1"/>
              <a:t>)</a:t>
            </a:r>
            <a:endParaRPr lang="en-US" altLang="en-US" sz="3400"/>
          </a:p>
        </p:txBody>
      </p:sp>
      <p:pic>
        <p:nvPicPr>
          <p:cNvPr id="11267" name="Picture 2" descr="Scientists capture Earth’s “hum” on ocean floor">
            <a:extLst>
              <a:ext uri="{FF2B5EF4-FFF2-40B4-BE49-F238E27FC236}">
                <a16:creationId xmlns:a16="http://schemas.microsoft.com/office/drawing/2014/main" id="{BC2D8165-7741-FE9E-B5AE-E4C157982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430338"/>
            <a:ext cx="3962400"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Łącznik prosty ze strzałką 6">
            <a:extLst>
              <a:ext uri="{FF2B5EF4-FFF2-40B4-BE49-F238E27FC236}">
                <a16:creationId xmlns:a16="http://schemas.microsoft.com/office/drawing/2014/main" id="{D80EFA46-1CE3-3C98-32E3-B03D0A7BD2F4}"/>
              </a:ext>
            </a:extLst>
          </p:cNvPr>
          <p:cNvCxnSpPr/>
          <p:nvPr/>
        </p:nvCxnSpPr>
        <p:spPr>
          <a:xfrm flipV="1">
            <a:off x="1981200" y="1196975"/>
            <a:ext cx="0" cy="5762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Łącznik prosty ze strzałką 7">
            <a:extLst>
              <a:ext uri="{FF2B5EF4-FFF2-40B4-BE49-F238E27FC236}">
                <a16:creationId xmlns:a16="http://schemas.microsoft.com/office/drawing/2014/main" id="{9FC69F2D-386E-F241-9408-1FCC61E27768}"/>
              </a:ext>
            </a:extLst>
          </p:cNvPr>
          <p:cNvCxnSpPr/>
          <p:nvPr/>
        </p:nvCxnSpPr>
        <p:spPr>
          <a:xfrm flipV="1">
            <a:off x="2009775" y="2852738"/>
            <a:ext cx="0" cy="5762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Łącznik prosty ze strzałką 8">
            <a:extLst>
              <a:ext uri="{FF2B5EF4-FFF2-40B4-BE49-F238E27FC236}">
                <a16:creationId xmlns:a16="http://schemas.microsoft.com/office/drawing/2014/main" id="{E58490BC-1AE0-4E61-D8E4-4A24FD3ED076}"/>
              </a:ext>
            </a:extLst>
          </p:cNvPr>
          <p:cNvCxnSpPr>
            <a:cxnSpLocks/>
          </p:cNvCxnSpPr>
          <p:nvPr/>
        </p:nvCxnSpPr>
        <p:spPr>
          <a:xfrm flipH="1" flipV="1">
            <a:off x="1941513" y="3441700"/>
            <a:ext cx="398462" cy="58578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271" name="pole tekstowe 22">
            <a:extLst>
              <a:ext uri="{FF2B5EF4-FFF2-40B4-BE49-F238E27FC236}">
                <a16:creationId xmlns:a16="http://schemas.microsoft.com/office/drawing/2014/main" id="{4819DAF0-85F8-A604-6E1E-619D6845DB47}"/>
              </a:ext>
            </a:extLst>
          </p:cNvPr>
          <p:cNvSpPr txBox="1">
            <a:spLocks noChangeArrowheads="1"/>
          </p:cNvSpPr>
          <p:nvPr/>
        </p:nvSpPr>
        <p:spPr bwMode="auto">
          <a:xfrm>
            <a:off x="406400" y="4501340"/>
            <a:ext cx="48418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Na półkuli południowej, wiatry </a:t>
            </a:r>
            <a:r>
              <a:rPr lang="pl-PL" altLang="en-US" sz="1800" i="1" dirty="0"/>
              <a:t>wpływające</a:t>
            </a:r>
            <a:r>
              <a:rPr lang="pl-PL" altLang="en-US" sz="1800" dirty="0"/>
              <a:t> radialnie (do centrum niżowego) skręcają zgodnie z kierunkiem ruchu wskazówek</a:t>
            </a:r>
          </a:p>
          <a:p>
            <a:pPr>
              <a:spcBef>
                <a:spcPct val="0"/>
              </a:spcBef>
              <a:buFontTx/>
              <a:buNone/>
            </a:pPr>
            <a:endParaRPr lang="pl-PL" altLang="en-US" sz="1800" dirty="0"/>
          </a:p>
          <a:p>
            <a:pPr>
              <a:spcBef>
                <a:spcPct val="0"/>
              </a:spcBef>
              <a:buFontTx/>
              <a:buNone/>
            </a:pPr>
            <a:r>
              <a:rPr lang="pl-PL" altLang="en-US" sz="1800" dirty="0"/>
              <a:t>Huragany tropikalne na półkuli południowej wirują odwrotnie, niż na półkuli północnej, inny kierunek ma też ich ścieżka migracji. </a:t>
            </a:r>
            <a:r>
              <a:rPr lang="pl-PL" altLang="en-US" sz="1600" dirty="0"/>
              <a:t>https://en.wikipedia.org/wiki/Cyclone_Rosita</a:t>
            </a:r>
          </a:p>
          <a:p>
            <a:pPr>
              <a:spcBef>
                <a:spcPct val="0"/>
              </a:spcBef>
              <a:buFontTx/>
              <a:buNone/>
            </a:pPr>
            <a:r>
              <a:rPr lang="pl-PL" altLang="en-US" sz="1800" dirty="0"/>
              <a:t>  </a:t>
            </a:r>
          </a:p>
          <a:p>
            <a:pPr>
              <a:spcBef>
                <a:spcPct val="0"/>
              </a:spcBef>
              <a:buFontTx/>
              <a:buNone/>
            </a:pPr>
            <a:endParaRPr lang="pl-PL" altLang="en-US" sz="1800" dirty="0"/>
          </a:p>
        </p:txBody>
      </p:sp>
      <p:cxnSp>
        <p:nvCxnSpPr>
          <p:cNvPr id="4" name="Łącznik prosty ze strzałką 3">
            <a:extLst>
              <a:ext uri="{FF2B5EF4-FFF2-40B4-BE49-F238E27FC236}">
                <a16:creationId xmlns:a16="http://schemas.microsoft.com/office/drawing/2014/main" id="{68243E88-A66A-C851-5707-BAB61469982D}"/>
              </a:ext>
            </a:extLst>
          </p:cNvPr>
          <p:cNvCxnSpPr>
            <a:cxnSpLocks/>
          </p:cNvCxnSpPr>
          <p:nvPr/>
        </p:nvCxnSpPr>
        <p:spPr>
          <a:xfrm flipH="1" flipV="1">
            <a:off x="1228725" y="3390900"/>
            <a:ext cx="560388" cy="428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Strzałka: zawracanie 20">
            <a:extLst>
              <a:ext uri="{FF2B5EF4-FFF2-40B4-BE49-F238E27FC236}">
                <a16:creationId xmlns:a16="http://schemas.microsoft.com/office/drawing/2014/main" id="{7DFD7404-09B5-DAD0-DFEC-950745AAE0CD}"/>
              </a:ext>
            </a:extLst>
          </p:cNvPr>
          <p:cNvSpPr/>
          <p:nvPr/>
        </p:nvSpPr>
        <p:spPr>
          <a:xfrm rot="20218784" flipH="1" flipV="1">
            <a:off x="1633538" y="4071938"/>
            <a:ext cx="695325" cy="460375"/>
          </a:xfrm>
          <a:prstGeom prst="uturnArrow">
            <a:avLst>
              <a:gd name="adj1" fmla="val 25000"/>
              <a:gd name="adj2" fmla="val 25000"/>
              <a:gd name="adj3" fmla="val 25000"/>
              <a:gd name="adj4" fmla="val 50000"/>
              <a:gd name="adj5" fmla="val 7500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pic>
        <p:nvPicPr>
          <p:cNvPr id="11274" name="Picture 11">
            <a:extLst>
              <a:ext uri="{FF2B5EF4-FFF2-40B4-BE49-F238E27FC236}">
                <a16:creationId xmlns:a16="http://schemas.microsoft.com/office/drawing/2014/main" id="{B974A38F-28EA-173E-D219-02578D22A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8275" y="133350"/>
            <a:ext cx="3068638"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3">
            <a:extLst>
              <a:ext uri="{FF2B5EF4-FFF2-40B4-BE49-F238E27FC236}">
                <a16:creationId xmlns:a16="http://schemas.microsoft.com/office/drawing/2014/main" id="{B9D7952E-7C0F-F3E1-D7A3-8C667CABF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275" y="4540250"/>
            <a:ext cx="3444875"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35AB703-EC1D-D5EA-C78D-8FB9D4A5D8DC}"/>
              </a:ext>
            </a:extLst>
          </p:cNvPr>
          <p:cNvSpPr>
            <a:spLocks noGrp="1" noChangeArrowheads="1"/>
          </p:cNvSpPr>
          <p:nvPr>
            <p:ph type="title"/>
          </p:nvPr>
        </p:nvSpPr>
        <p:spPr>
          <a:xfrm>
            <a:off x="395288" y="0"/>
            <a:ext cx="8229600" cy="1143000"/>
          </a:xfrm>
        </p:spPr>
        <p:txBody>
          <a:bodyPr/>
          <a:lstStyle/>
          <a:p>
            <a:pPr eaLnBrk="1" hangingPunct="1"/>
            <a:r>
              <a:rPr lang="pl-PL" altLang="it-IT" sz="3600">
                <a:solidFill>
                  <a:schemeClr val="accent2"/>
                </a:solidFill>
              </a:rPr>
              <a:t>Pogoda wyżowa: Azory</a:t>
            </a:r>
            <a:endParaRPr lang="en-AU" altLang="it-IT" sz="3600">
              <a:solidFill>
                <a:schemeClr val="accent2"/>
              </a:solidFill>
            </a:endParaRPr>
          </a:p>
        </p:txBody>
      </p:sp>
      <p:pic>
        <p:nvPicPr>
          <p:cNvPr id="37891" name="Picture 3">
            <a:extLst>
              <a:ext uri="{FF2B5EF4-FFF2-40B4-BE49-F238E27FC236}">
                <a16:creationId xmlns:a16="http://schemas.microsoft.com/office/drawing/2014/main" id="{2EAE801C-76F5-C03D-AAA3-2B15AFF5E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981075"/>
            <a:ext cx="5184775"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a:extLst>
              <a:ext uri="{FF2B5EF4-FFF2-40B4-BE49-F238E27FC236}">
                <a16:creationId xmlns:a16="http://schemas.microsoft.com/office/drawing/2014/main" id="{B3A1867F-AAFD-F6B3-9FA6-C4BAF3181664}"/>
              </a:ext>
            </a:extLst>
          </p:cNvPr>
          <p:cNvSpPr txBox="1">
            <a:spLocks noChangeArrowheads="1"/>
          </p:cNvSpPr>
          <p:nvPr/>
        </p:nvSpPr>
        <p:spPr bwMode="auto">
          <a:xfrm>
            <a:off x="376238" y="5608638"/>
            <a:ext cx="87566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dirty="0"/>
              <a:t>Ta sama siła, związana z wirowaniem Ziemi (siła Coriolisa), która powoduje obrót</a:t>
            </a:r>
          </a:p>
          <a:p>
            <a:pPr eaLnBrk="1" hangingPunct="1">
              <a:spcBef>
                <a:spcPct val="0"/>
              </a:spcBef>
              <a:buFontTx/>
              <a:buNone/>
            </a:pPr>
            <a:r>
              <a:rPr lang="pl-PL" altLang="it-IT" sz="1800" dirty="0"/>
              <a:t>huraganów (czyli ośrodków niżowych) w lewo (na półkuli północnej), powoduje wokół</a:t>
            </a:r>
          </a:p>
          <a:p>
            <a:pPr eaLnBrk="1" hangingPunct="1">
              <a:spcBef>
                <a:spcPct val="0"/>
              </a:spcBef>
              <a:buFontTx/>
              <a:buNone/>
            </a:pPr>
            <a:r>
              <a:rPr lang="pl-PL" altLang="it-IT" sz="1800" dirty="0"/>
              <a:t>ośrodków wyżowych wiatry zgodne z kierunkiem wskazówek zegara. </a:t>
            </a:r>
          </a:p>
          <a:p>
            <a:pPr eaLnBrk="1" hangingPunct="1">
              <a:spcBef>
                <a:spcPct val="0"/>
              </a:spcBef>
              <a:buFontTx/>
              <a:buNone/>
            </a:pPr>
            <a:r>
              <a:rPr lang="pl-PL" altLang="it-IT" sz="1800" dirty="0"/>
              <a:t>Tu prawdziwa mapa z Wysp Azorskich ze 13 stycznia 2014 roku. </a:t>
            </a:r>
            <a:endParaRPr lang="en-AU" altLang="it-IT" sz="1800" dirty="0"/>
          </a:p>
        </p:txBody>
      </p:sp>
    </p:spTree>
    <p:extLst>
      <p:ext uri="{BB962C8B-B14F-4D97-AF65-F5344CB8AC3E}">
        <p14:creationId xmlns:p14="http://schemas.microsoft.com/office/powerpoint/2010/main" val="3087264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ytuł 1">
            <a:extLst>
              <a:ext uri="{FF2B5EF4-FFF2-40B4-BE49-F238E27FC236}">
                <a16:creationId xmlns:a16="http://schemas.microsoft.com/office/drawing/2014/main" id="{620C468A-9CC2-E5D9-9EBC-4313EAC53010}"/>
              </a:ext>
            </a:extLst>
          </p:cNvPr>
          <p:cNvSpPr>
            <a:spLocks noGrp="1" noChangeArrowheads="1"/>
          </p:cNvSpPr>
          <p:nvPr>
            <p:ph type="title"/>
          </p:nvPr>
        </p:nvSpPr>
        <p:spPr/>
        <p:txBody>
          <a:bodyPr/>
          <a:lstStyle/>
          <a:p>
            <a:r>
              <a:rPr lang="pl-PL" altLang="en-US" sz="3400"/>
              <a:t>Siła Coriolisa (</a:t>
            </a:r>
            <a:r>
              <a:rPr lang="pl-PL" altLang="en-US" sz="3400" b="1">
                <a:solidFill>
                  <a:srgbClr val="FF0000"/>
                </a:solidFill>
              </a:rPr>
              <a:t>F</a:t>
            </a:r>
            <a:r>
              <a:rPr lang="pl-PL" altLang="en-US" sz="3400"/>
              <a:t>= -2</a:t>
            </a:r>
            <a:r>
              <a:rPr lang="el-GR" altLang="en-US" sz="3400" b="1">
                <a:solidFill>
                  <a:srgbClr val="00B050"/>
                </a:solidFill>
              </a:rPr>
              <a:t>ω</a:t>
            </a:r>
            <a:r>
              <a:rPr lang="pl-PL" altLang="en-US" sz="3400"/>
              <a:t> x </a:t>
            </a:r>
            <a:r>
              <a:rPr lang="pl-PL" altLang="en-US" sz="3400" b="1">
                <a:solidFill>
                  <a:srgbClr val="FFC000"/>
                </a:solidFill>
              </a:rPr>
              <a:t>v</a:t>
            </a:r>
            <a:r>
              <a:rPr lang="pl-PL" altLang="en-US" sz="3400" b="1"/>
              <a:t>)</a:t>
            </a:r>
            <a:endParaRPr lang="en-US" altLang="en-US" sz="3400"/>
          </a:p>
        </p:txBody>
      </p:sp>
      <p:pic>
        <p:nvPicPr>
          <p:cNvPr id="8195" name="Picture 2" descr="Scientists capture Earth’s “hum” on ocean floor">
            <a:extLst>
              <a:ext uri="{FF2B5EF4-FFF2-40B4-BE49-F238E27FC236}">
                <a16:creationId xmlns:a16="http://schemas.microsoft.com/office/drawing/2014/main" id="{CC59C8C9-292D-8D1A-12AD-C0036FBD3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4938"/>
            <a:ext cx="3962400"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Łącznik prosty ze strzałką 6">
            <a:extLst>
              <a:ext uri="{FF2B5EF4-FFF2-40B4-BE49-F238E27FC236}">
                <a16:creationId xmlns:a16="http://schemas.microsoft.com/office/drawing/2014/main" id="{ECF892E0-8F69-B60C-06F2-798C3A2D0263}"/>
              </a:ext>
            </a:extLst>
          </p:cNvPr>
          <p:cNvCxnSpPr/>
          <p:nvPr/>
        </p:nvCxnSpPr>
        <p:spPr>
          <a:xfrm flipV="1">
            <a:off x="1981200" y="1196975"/>
            <a:ext cx="0" cy="5762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Łącznik prosty ze strzałką 7">
            <a:extLst>
              <a:ext uri="{FF2B5EF4-FFF2-40B4-BE49-F238E27FC236}">
                <a16:creationId xmlns:a16="http://schemas.microsoft.com/office/drawing/2014/main" id="{494E437C-BA90-D9F7-43CF-11746EC3D2AD}"/>
              </a:ext>
            </a:extLst>
          </p:cNvPr>
          <p:cNvCxnSpPr/>
          <p:nvPr/>
        </p:nvCxnSpPr>
        <p:spPr>
          <a:xfrm flipV="1">
            <a:off x="1981200" y="2565400"/>
            <a:ext cx="0" cy="5762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Łącznik prosty ze strzałką 8">
            <a:extLst>
              <a:ext uri="{FF2B5EF4-FFF2-40B4-BE49-F238E27FC236}">
                <a16:creationId xmlns:a16="http://schemas.microsoft.com/office/drawing/2014/main" id="{BAB99CB0-B13B-4AA2-8271-6C14FEF85347}"/>
              </a:ext>
            </a:extLst>
          </p:cNvPr>
          <p:cNvCxnSpPr/>
          <p:nvPr/>
        </p:nvCxnSpPr>
        <p:spPr>
          <a:xfrm flipV="1">
            <a:off x="2119313" y="2646363"/>
            <a:ext cx="0" cy="57626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199" name="pole tekstowe 9">
            <a:extLst>
              <a:ext uri="{FF2B5EF4-FFF2-40B4-BE49-F238E27FC236}">
                <a16:creationId xmlns:a16="http://schemas.microsoft.com/office/drawing/2014/main" id="{53E5F210-B85B-6F73-5094-EB199BBD5CE8}"/>
              </a:ext>
            </a:extLst>
          </p:cNvPr>
          <p:cNvSpPr txBox="1">
            <a:spLocks noChangeArrowheads="1"/>
          </p:cNvSpPr>
          <p:nvPr/>
        </p:nvSpPr>
        <p:spPr bwMode="auto">
          <a:xfrm>
            <a:off x="2357438" y="2646363"/>
            <a:ext cx="588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b="1">
                <a:solidFill>
                  <a:srgbClr val="FF0000"/>
                </a:solidFill>
              </a:rPr>
              <a:t>F=</a:t>
            </a:r>
            <a:r>
              <a:rPr lang="pl-PL" altLang="en-US" sz="1800">
                <a:solidFill>
                  <a:srgbClr val="FF0000"/>
                </a:solidFill>
              </a:rPr>
              <a:t>0</a:t>
            </a:r>
            <a:endParaRPr lang="en-US" altLang="en-US" sz="1800">
              <a:solidFill>
                <a:srgbClr val="FF0000"/>
              </a:solidFill>
            </a:endParaRPr>
          </a:p>
        </p:txBody>
      </p:sp>
      <p:pic>
        <p:nvPicPr>
          <p:cNvPr id="8200" name="Picture 2" descr="Scientists capture Earth’s “hum” on ocean floor">
            <a:extLst>
              <a:ext uri="{FF2B5EF4-FFF2-40B4-BE49-F238E27FC236}">
                <a16:creationId xmlns:a16="http://schemas.microsoft.com/office/drawing/2014/main" id="{EC318542-A91B-2415-CF1C-1F7F1D8DC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450975"/>
            <a:ext cx="39624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Łącznik prosty ze strzałką 11">
            <a:extLst>
              <a:ext uri="{FF2B5EF4-FFF2-40B4-BE49-F238E27FC236}">
                <a16:creationId xmlns:a16="http://schemas.microsoft.com/office/drawing/2014/main" id="{AE6F7082-7059-3A8F-E822-ECD6BD15021A}"/>
              </a:ext>
            </a:extLst>
          </p:cNvPr>
          <p:cNvCxnSpPr/>
          <p:nvPr/>
        </p:nvCxnSpPr>
        <p:spPr>
          <a:xfrm flipV="1">
            <a:off x="5334000" y="2428875"/>
            <a:ext cx="0" cy="5762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Łącznik prosty ze strzałką 12">
            <a:extLst>
              <a:ext uri="{FF2B5EF4-FFF2-40B4-BE49-F238E27FC236}">
                <a16:creationId xmlns:a16="http://schemas.microsoft.com/office/drawing/2014/main" id="{41233D9D-6D63-EED5-370B-DC0334D6A071}"/>
              </a:ext>
            </a:extLst>
          </p:cNvPr>
          <p:cNvCxnSpPr>
            <a:cxnSpLocks/>
          </p:cNvCxnSpPr>
          <p:nvPr/>
        </p:nvCxnSpPr>
        <p:spPr>
          <a:xfrm>
            <a:off x="1760538" y="4889500"/>
            <a:ext cx="576262" cy="1111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203" name="pole tekstowe 14">
            <a:extLst>
              <a:ext uri="{FF2B5EF4-FFF2-40B4-BE49-F238E27FC236}">
                <a16:creationId xmlns:a16="http://schemas.microsoft.com/office/drawing/2014/main" id="{7D5162E3-8F69-80C2-2DD9-A42C0C3C9A92}"/>
              </a:ext>
            </a:extLst>
          </p:cNvPr>
          <p:cNvSpPr txBox="1">
            <a:spLocks noChangeArrowheads="1"/>
          </p:cNvSpPr>
          <p:nvPr/>
        </p:nvSpPr>
        <p:spPr bwMode="auto">
          <a:xfrm>
            <a:off x="5648325" y="2516188"/>
            <a:ext cx="601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b="1">
                <a:solidFill>
                  <a:srgbClr val="FF0000"/>
                </a:solidFill>
              </a:rPr>
              <a:t>F=Ʇ</a:t>
            </a:r>
            <a:endParaRPr lang="en-US" altLang="en-US" sz="1800">
              <a:solidFill>
                <a:srgbClr val="FF0000"/>
              </a:solidFill>
            </a:endParaRPr>
          </a:p>
        </p:txBody>
      </p:sp>
      <p:pic>
        <p:nvPicPr>
          <p:cNvPr id="8204" name="Picture 2" descr="Scientists capture Earth’s “hum” on ocean floor">
            <a:extLst>
              <a:ext uri="{FF2B5EF4-FFF2-40B4-BE49-F238E27FC236}">
                <a16:creationId xmlns:a16="http://schemas.microsoft.com/office/drawing/2014/main" id="{FEC65E94-C808-4994-F125-97A20F500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3" y="4252913"/>
            <a:ext cx="3962400"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Łącznik prosty ze strzałką 16">
            <a:extLst>
              <a:ext uri="{FF2B5EF4-FFF2-40B4-BE49-F238E27FC236}">
                <a16:creationId xmlns:a16="http://schemas.microsoft.com/office/drawing/2014/main" id="{6BE5A286-518A-A996-FB3D-CA3B8016A077}"/>
              </a:ext>
            </a:extLst>
          </p:cNvPr>
          <p:cNvCxnSpPr/>
          <p:nvPr/>
        </p:nvCxnSpPr>
        <p:spPr>
          <a:xfrm flipV="1">
            <a:off x="1981200" y="3944938"/>
            <a:ext cx="0" cy="5762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Łącznik prosty ze strzałką 17">
            <a:extLst>
              <a:ext uri="{FF2B5EF4-FFF2-40B4-BE49-F238E27FC236}">
                <a16:creationId xmlns:a16="http://schemas.microsoft.com/office/drawing/2014/main" id="{DC4731F5-4779-1C13-A8F9-838C83586A58}"/>
              </a:ext>
            </a:extLst>
          </p:cNvPr>
          <p:cNvCxnSpPr>
            <a:cxnSpLocks/>
          </p:cNvCxnSpPr>
          <p:nvPr/>
        </p:nvCxnSpPr>
        <p:spPr>
          <a:xfrm>
            <a:off x="2058988" y="4559300"/>
            <a:ext cx="576262" cy="1111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Łącznik prosty ze strzałką 18">
            <a:extLst>
              <a:ext uri="{FF2B5EF4-FFF2-40B4-BE49-F238E27FC236}">
                <a16:creationId xmlns:a16="http://schemas.microsoft.com/office/drawing/2014/main" id="{4F95E057-D735-6BFC-BECB-D0A36B192B95}"/>
              </a:ext>
            </a:extLst>
          </p:cNvPr>
          <p:cNvCxnSpPr>
            <a:cxnSpLocks/>
          </p:cNvCxnSpPr>
          <p:nvPr/>
        </p:nvCxnSpPr>
        <p:spPr>
          <a:xfrm flipH="1">
            <a:off x="1403350" y="4581525"/>
            <a:ext cx="576263" cy="584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Strzałka: zakrzywiona w prawo 21">
            <a:extLst>
              <a:ext uri="{FF2B5EF4-FFF2-40B4-BE49-F238E27FC236}">
                <a16:creationId xmlns:a16="http://schemas.microsoft.com/office/drawing/2014/main" id="{854A9967-0517-318B-5702-80ED5541FE47}"/>
              </a:ext>
            </a:extLst>
          </p:cNvPr>
          <p:cNvSpPr/>
          <p:nvPr/>
        </p:nvSpPr>
        <p:spPr>
          <a:xfrm rot="16965743">
            <a:off x="1801019" y="5195094"/>
            <a:ext cx="455613" cy="1216025"/>
          </a:xfrm>
          <a:prstGeom prst="curvedRightArrow">
            <a:avLst/>
          </a:prstGeom>
          <a:solidFill>
            <a:srgbClr val="00B05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209" name="pole tekstowe 22">
            <a:extLst>
              <a:ext uri="{FF2B5EF4-FFF2-40B4-BE49-F238E27FC236}">
                <a16:creationId xmlns:a16="http://schemas.microsoft.com/office/drawing/2014/main" id="{25E83FED-3D61-EBCD-71D7-AFB45A81D7E6}"/>
              </a:ext>
            </a:extLst>
          </p:cNvPr>
          <p:cNvSpPr txBox="1">
            <a:spLocks noChangeArrowheads="1"/>
          </p:cNvSpPr>
          <p:nvPr/>
        </p:nvSpPr>
        <p:spPr bwMode="auto">
          <a:xfrm>
            <a:off x="3592513" y="4513263"/>
            <a:ext cx="48561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(a, b) Na równiku siła Coriolisa nie działa    (na masy atmosfery) – wynosi zero lub jest prostopadła do powierzchni Ziemi</a:t>
            </a:r>
          </a:p>
          <a:p>
            <a:pPr>
              <a:spcBef>
                <a:spcPct val="0"/>
              </a:spcBef>
              <a:buFontTx/>
              <a:buNone/>
            </a:pPr>
            <a:endParaRPr lang="pl-PL" altLang="en-US" sz="1800" dirty="0"/>
          </a:p>
          <a:p>
            <a:pPr>
              <a:spcBef>
                <a:spcPct val="0"/>
              </a:spcBef>
              <a:buFontTx/>
              <a:buNone/>
            </a:pPr>
            <a:r>
              <a:rPr lang="pl-PL" altLang="en-US" sz="1800" dirty="0"/>
              <a:t>Na biegunie, pocisk wystrzelony z prędkością 1 km/s, do celu odległego o 1 km, mija go z prawej strony o 7,24 cm. </a:t>
            </a:r>
          </a:p>
          <a:p>
            <a:pPr>
              <a:spcBef>
                <a:spcPct val="0"/>
              </a:spcBef>
              <a:buFontTx/>
              <a:buNone/>
            </a:pPr>
            <a:r>
              <a:rPr lang="pl-PL" altLang="en-US" sz="1800" dirty="0"/>
              <a:t>Ziemia w międzyczasie o tyle się okręciła</a:t>
            </a:r>
            <a:endParaRPr lang="en-US" altLang="en-US" sz="1800" dirty="0"/>
          </a:p>
        </p:txBody>
      </p:sp>
      <p:cxnSp>
        <p:nvCxnSpPr>
          <p:cNvPr id="24" name="Łącznik prosty ze strzałką 23">
            <a:extLst>
              <a:ext uri="{FF2B5EF4-FFF2-40B4-BE49-F238E27FC236}">
                <a16:creationId xmlns:a16="http://schemas.microsoft.com/office/drawing/2014/main" id="{C25F4AEF-243E-871D-C8B8-E2E553A29638}"/>
              </a:ext>
            </a:extLst>
          </p:cNvPr>
          <p:cNvCxnSpPr>
            <a:cxnSpLocks/>
          </p:cNvCxnSpPr>
          <p:nvPr/>
        </p:nvCxnSpPr>
        <p:spPr>
          <a:xfrm>
            <a:off x="5395913" y="3005138"/>
            <a:ext cx="576262" cy="1111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ytuł 1">
            <a:extLst>
              <a:ext uri="{FF2B5EF4-FFF2-40B4-BE49-F238E27FC236}">
                <a16:creationId xmlns:a16="http://schemas.microsoft.com/office/drawing/2014/main" id="{CC2C520D-4FFC-6063-EDB3-439F4F4A1ED4}"/>
              </a:ext>
            </a:extLst>
          </p:cNvPr>
          <p:cNvSpPr>
            <a:spLocks noGrp="1" noChangeArrowheads="1"/>
          </p:cNvSpPr>
          <p:nvPr>
            <p:ph type="title"/>
          </p:nvPr>
        </p:nvSpPr>
        <p:spPr/>
        <p:txBody>
          <a:bodyPr/>
          <a:lstStyle/>
          <a:p>
            <a:r>
              <a:rPr lang="pl-PL" altLang="en-US" sz="3400" dirty="0"/>
              <a:t>Siła Coriolisa (</a:t>
            </a:r>
            <a:r>
              <a:rPr lang="pl-PL" altLang="en-US" sz="3400" b="1" dirty="0">
                <a:solidFill>
                  <a:srgbClr val="FF0000"/>
                </a:solidFill>
              </a:rPr>
              <a:t>F</a:t>
            </a:r>
            <a:r>
              <a:rPr lang="pl-PL" altLang="en-US" sz="3400" dirty="0"/>
              <a:t>= -2</a:t>
            </a:r>
            <a:r>
              <a:rPr lang="el-GR" altLang="en-US" sz="3400" b="1" dirty="0">
                <a:solidFill>
                  <a:srgbClr val="00B050"/>
                </a:solidFill>
              </a:rPr>
              <a:t>ω</a:t>
            </a:r>
            <a:r>
              <a:rPr lang="pl-PL" altLang="en-US" sz="3400" dirty="0"/>
              <a:t> x </a:t>
            </a:r>
            <a:r>
              <a:rPr lang="pl-PL" altLang="en-US" sz="3400" b="1" dirty="0">
                <a:solidFill>
                  <a:srgbClr val="FFC000"/>
                </a:solidFill>
              </a:rPr>
              <a:t>v</a:t>
            </a:r>
            <a:r>
              <a:rPr lang="pl-PL" altLang="en-US" sz="3400" dirty="0"/>
              <a:t>): wyże</a:t>
            </a:r>
            <a:endParaRPr lang="en-US" altLang="en-US" sz="3400" dirty="0"/>
          </a:p>
        </p:txBody>
      </p:sp>
      <p:pic>
        <p:nvPicPr>
          <p:cNvPr id="9219" name="Picture 2" descr="Scientists capture Earth’s “hum” on ocean floor">
            <a:extLst>
              <a:ext uri="{FF2B5EF4-FFF2-40B4-BE49-F238E27FC236}">
                <a16:creationId xmlns:a16="http://schemas.microsoft.com/office/drawing/2014/main" id="{F5D80826-0352-7236-FC27-8E88C87874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431925"/>
            <a:ext cx="39624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Łącznik prosty ze strzałką 6">
            <a:extLst>
              <a:ext uri="{FF2B5EF4-FFF2-40B4-BE49-F238E27FC236}">
                <a16:creationId xmlns:a16="http://schemas.microsoft.com/office/drawing/2014/main" id="{E6EA9E1F-E2FA-DF74-73D9-F1D7DFBDE107}"/>
              </a:ext>
            </a:extLst>
          </p:cNvPr>
          <p:cNvCxnSpPr/>
          <p:nvPr/>
        </p:nvCxnSpPr>
        <p:spPr>
          <a:xfrm flipV="1">
            <a:off x="1981200" y="1196975"/>
            <a:ext cx="0" cy="5762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Łącznik prosty ze strzałką 7">
            <a:extLst>
              <a:ext uri="{FF2B5EF4-FFF2-40B4-BE49-F238E27FC236}">
                <a16:creationId xmlns:a16="http://schemas.microsoft.com/office/drawing/2014/main" id="{B37AEE0B-F5B2-1A5F-0FA6-7D5110129A56}"/>
              </a:ext>
            </a:extLst>
          </p:cNvPr>
          <p:cNvCxnSpPr/>
          <p:nvPr/>
        </p:nvCxnSpPr>
        <p:spPr>
          <a:xfrm flipV="1">
            <a:off x="1760538" y="2098675"/>
            <a:ext cx="0" cy="5762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Łącznik prosty ze strzałką 8">
            <a:extLst>
              <a:ext uri="{FF2B5EF4-FFF2-40B4-BE49-F238E27FC236}">
                <a16:creationId xmlns:a16="http://schemas.microsoft.com/office/drawing/2014/main" id="{26C01A43-1489-DDA9-C38F-D598CAAE939E}"/>
              </a:ext>
            </a:extLst>
          </p:cNvPr>
          <p:cNvCxnSpPr>
            <a:cxnSpLocks/>
          </p:cNvCxnSpPr>
          <p:nvPr/>
        </p:nvCxnSpPr>
        <p:spPr>
          <a:xfrm flipV="1">
            <a:off x="1868488" y="2154238"/>
            <a:ext cx="217487" cy="54927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9223" name="Picture 2" descr="Scientists capture Earth’s “hum” on ocean floor">
            <a:extLst>
              <a:ext uri="{FF2B5EF4-FFF2-40B4-BE49-F238E27FC236}">
                <a16:creationId xmlns:a16="http://schemas.microsoft.com/office/drawing/2014/main" id="{60BAC3FE-4E37-96E8-2B41-2C40B8FCC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7400" y="1417638"/>
            <a:ext cx="3962400"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Łącznik prosty ze strzałką 11">
            <a:extLst>
              <a:ext uri="{FF2B5EF4-FFF2-40B4-BE49-F238E27FC236}">
                <a16:creationId xmlns:a16="http://schemas.microsoft.com/office/drawing/2014/main" id="{5AFA500A-EEF3-64D6-5CBC-805DD996C42F}"/>
              </a:ext>
            </a:extLst>
          </p:cNvPr>
          <p:cNvCxnSpPr/>
          <p:nvPr/>
        </p:nvCxnSpPr>
        <p:spPr>
          <a:xfrm flipV="1">
            <a:off x="5308600" y="2098675"/>
            <a:ext cx="0" cy="5762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225" name="pole tekstowe 22">
            <a:extLst>
              <a:ext uri="{FF2B5EF4-FFF2-40B4-BE49-F238E27FC236}">
                <a16:creationId xmlns:a16="http://schemas.microsoft.com/office/drawing/2014/main" id="{19326CA5-EF0B-8DCF-A222-C1C88634117D}"/>
              </a:ext>
            </a:extLst>
          </p:cNvPr>
          <p:cNvSpPr txBox="1">
            <a:spLocks noChangeArrowheads="1"/>
          </p:cNvSpPr>
          <p:nvPr/>
        </p:nvSpPr>
        <p:spPr bwMode="auto">
          <a:xfrm>
            <a:off x="3846513" y="4267200"/>
            <a:ext cx="4840287"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Na półkuli północnej, wiatry </a:t>
            </a:r>
            <a:r>
              <a:rPr lang="pl-PL" altLang="en-US" sz="1800" i="1" dirty="0"/>
              <a:t>wypływające</a:t>
            </a:r>
            <a:r>
              <a:rPr lang="pl-PL" altLang="en-US" sz="1800" dirty="0"/>
              <a:t> radialnie (z centrum wyżowego) skręcają zgodnie z kierunkiem ruchu wskazówek zegara (mówimy o kierunku anty-cyklonu)</a:t>
            </a:r>
          </a:p>
          <a:p>
            <a:pPr>
              <a:spcBef>
                <a:spcPct val="0"/>
              </a:spcBef>
              <a:buFontTx/>
              <a:buNone/>
            </a:pPr>
            <a:r>
              <a:rPr lang="pl-PL" altLang="en-US" sz="1800" dirty="0"/>
              <a:t>„Zaczepiony” jest punkt wypływu z wyżu,</a:t>
            </a:r>
          </a:p>
          <a:p>
            <a:pPr>
              <a:spcBef>
                <a:spcPct val="0"/>
              </a:spcBef>
              <a:buFontTx/>
              <a:buNone/>
            </a:pPr>
            <a:r>
              <a:rPr lang="pl-PL" altLang="en-US" sz="1800" dirty="0"/>
              <a:t>obraca się strzałka wektora </a:t>
            </a:r>
            <a:r>
              <a:rPr lang="pl-PL" altLang="en-US" sz="1800" b="1" dirty="0">
                <a:solidFill>
                  <a:srgbClr val="FFC000"/>
                </a:solidFill>
              </a:rPr>
              <a:t>v </a:t>
            </a:r>
          </a:p>
          <a:p>
            <a:pPr>
              <a:spcBef>
                <a:spcPct val="0"/>
              </a:spcBef>
              <a:buFontTx/>
              <a:buNone/>
            </a:pPr>
            <a:endParaRPr lang="pl-PL" altLang="en-US" sz="1800" dirty="0"/>
          </a:p>
          <a:p>
            <a:pPr>
              <a:spcBef>
                <a:spcPct val="0"/>
              </a:spcBef>
              <a:buFontTx/>
              <a:buNone/>
            </a:pPr>
            <a:r>
              <a:rPr lang="pl-PL" altLang="en-US" sz="1800" dirty="0"/>
              <a:t>Obok anty-cyklon znad wysp azorskich („wyż azorski”) 13/01/2014</a:t>
            </a:r>
          </a:p>
          <a:p>
            <a:pPr>
              <a:spcBef>
                <a:spcPct val="0"/>
              </a:spcBef>
              <a:buFontTx/>
              <a:buNone/>
            </a:pPr>
            <a:r>
              <a:rPr lang="pl-PL" altLang="en-US" sz="1800" dirty="0"/>
              <a:t>  </a:t>
            </a:r>
          </a:p>
          <a:p>
            <a:pPr>
              <a:spcBef>
                <a:spcPct val="0"/>
              </a:spcBef>
              <a:buFontTx/>
              <a:buNone/>
            </a:pPr>
            <a:endParaRPr lang="pl-PL" altLang="en-US" sz="1800" dirty="0"/>
          </a:p>
        </p:txBody>
      </p:sp>
      <p:cxnSp>
        <p:nvCxnSpPr>
          <p:cNvPr id="24" name="Łącznik prosty ze strzałką 23">
            <a:extLst>
              <a:ext uri="{FF2B5EF4-FFF2-40B4-BE49-F238E27FC236}">
                <a16:creationId xmlns:a16="http://schemas.microsoft.com/office/drawing/2014/main" id="{CFD52D0E-08D3-877C-6C5F-05A67EC80139}"/>
              </a:ext>
            </a:extLst>
          </p:cNvPr>
          <p:cNvCxnSpPr>
            <a:cxnSpLocks/>
          </p:cNvCxnSpPr>
          <p:nvPr/>
        </p:nvCxnSpPr>
        <p:spPr>
          <a:xfrm>
            <a:off x="5357813" y="2662238"/>
            <a:ext cx="576262" cy="127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Łącznik prosty ze strzałką 3">
            <a:extLst>
              <a:ext uri="{FF2B5EF4-FFF2-40B4-BE49-F238E27FC236}">
                <a16:creationId xmlns:a16="http://schemas.microsoft.com/office/drawing/2014/main" id="{46D6E05C-6F85-35C4-CCD6-5061796E6E51}"/>
              </a:ext>
            </a:extLst>
          </p:cNvPr>
          <p:cNvCxnSpPr>
            <a:cxnSpLocks/>
          </p:cNvCxnSpPr>
          <p:nvPr/>
        </p:nvCxnSpPr>
        <p:spPr>
          <a:xfrm>
            <a:off x="2100128" y="2386806"/>
            <a:ext cx="560387" cy="1796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Strzałka: zawracanie 20">
            <a:extLst>
              <a:ext uri="{FF2B5EF4-FFF2-40B4-BE49-F238E27FC236}">
                <a16:creationId xmlns:a16="http://schemas.microsoft.com/office/drawing/2014/main" id="{A9E0CF66-A8A2-10FE-3370-C1DBEC874312}"/>
              </a:ext>
            </a:extLst>
          </p:cNvPr>
          <p:cNvSpPr/>
          <p:nvPr/>
        </p:nvSpPr>
        <p:spPr>
          <a:xfrm rot="1733177">
            <a:off x="2203927" y="1908350"/>
            <a:ext cx="801345" cy="495403"/>
          </a:xfrm>
          <a:prstGeom prst="utur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cxnSp>
        <p:nvCxnSpPr>
          <p:cNvPr id="25" name="Łącznik prosty ze strzałką 24">
            <a:extLst>
              <a:ext uri="{FF2B5EF4-FFF2-40B4-BE49-F238E27FC236}">
                <a16:creationId xmlns:a16="http://schemas.microsoft.com/office/drawing/2014/main" id="{E21317AA-515D-96C4-FF82-80270D4CC3A7}"/>
              </a:ext>
            </a:extLst>
          </p:cNvPr>
          <p:cNvCxnSpPr>
            <a:cxnSpLocks/>
          </p:cNvCxnSpPr>
          <p:nvPr/>
        </p:nvCxnSpPr>
        <p:spPr>
          <a:xfrm flipH="1">
            <a:off x="5258063" y="2794001"/>
            <a:ext cx="449262" cy="3762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Strzałka: zawracanie 27">
            <a:extLst>
              <a:ext uri="{FF2B5EF4-FFF2-40B4-BE49-F238E27FC236}">
                <a16:creationId xmlns:a16="http://schemas.microsoft.com/office/drawing/2014/main" id="{A2548E09-A093-90D8-CBA1-BD8AB0703032}"/>
              </a:ext>
            </a:extLst>
          </p:cNvPr>
          <p:cNvSpPr/>
          <p:nvPr/>
        </p:nvSpPr>
        <p:spPr>
          <a:xfrm rot="6639724">
            <a:off x="5411169" y="2700336"/>
            <a:ext cx="909637" cy="476250"/>
          </a:xfrm>
          <a:prstGeom prst="utur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pic>
        <p:nvPicPr>
          <p:cNvPr id="9231" name="Picture 3">
            <a:extLst>
              <a:ext uri="{FF2B5EF4-FFF2-40B4-BE49-F238E27FC236}">
                <a16:creationId xmlns:a16="http://schemas.microsoft.com/office/drawing/2014/main" id="{ACA243CE-F8CD-21E6-494E-F348E0E85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4059238"/>
            <a:ext cx="31559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cientists capture Earth’s “hum” on ocean floor">
            <a:extLst>
              <a:ext uri="{FF2B5EF4-FFF2-40B4-BE49-F238E27FC236}">
                <a16:creationId xmlns:a16="http://schemas.microsoft.com/office/drawing/2014/main" id="{F4A2C17C-F86F-15F3-6C28-7BCC1A0F6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100" y="1427163"/>
            <a:ext cx="3962400"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Łącznik prosty ze strzałką 11">
            <a:extLst>
              <a:ext uri="{FF2B5EF4-FFF2-40B4-BE49-F238E27FC236}">
                <a16:creationId xmlns:a16="http://schemas.microsoft.com/office/drawing/2014/main" id="{F67134C6-4850-1977-08A3-A6BEC6C0FD23}"/>
              </a:ext>
            </a:extLst>
          </p:cNvPr>
          <p:cNvCxnSpPr/>
          <p:nvPr/>
        </p:nvCxnSpPr>
        <p:spPr>
          <a:xfrm flipV="1">
            <a:off x="4432300" y="2108200"/>
            <a:ext cx="0" cy="5762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Łącznik prosty ze strzałką 23">
            <a:extLst>
              <a:ext uri="{FF2B5EF4-FFF2-40B4-BE49-F238E27FC236}">
                <a16:creationId xmlns:a16="http://schemas.microsoft.com/office/drawing/2014/main" id="{CF97A03E-71EF-D2BF-B34B-0F1A2EF927A0}"/>
              </a:ext>
            </a:extLst>
          </p:cNvPr>
          <p:cNvCxnSpPr>
            <a:cxnSpLocks/>
          </p:cNvCxnSpPr>
          <p:nvPr/>
        </p:nvCxnSpPr>
        <p:spPr>
          <a:xfrm>
            <a:off x="3792538" y="2671763"/>
            <a:ext cx="576262" cy="1111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8" name="Strzałka: zawracanie 27">
            <a:extLst>
              <a:ext uri="{FF2B5EF4-FFF2-40B4-BE49-F238E27FC236}">
                <a16:creationId xmlns:a16="http://schemas.microsoft.com/office/drawing/2014/main" id="{9AF7F873-7B3D-B756-A86F-6A049264FE18}"/>
              </a:ext>
            </a:extLst>
          </p:cNvPr>
          <p:cNvSpPr/>
          <p:nvPr/>
        </p:nvSpPr>
        <p:spPr>
          <a:xfrm rot="6639724" flipV="1">
            <a:off x="3159609" y="2376834"/>
            <a:ext cx="909638" cy="585787"/>
          </a:xfrm>
          <a:prstGeom prst="utur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cxnSp>
        <p:nvCxnSpPr>
          <p:cNvPr id="25" name="Łącznik prosty ze strzałką 24">
            <a:extLst>
              <a:ext uri="{FF2B5EF4-FFF2-40B4-BE49-F238E27FC236}">
                <a16:creationId xmlns:a16="http://schemas.microsoft.com/office/drawing/2014/main" id="{C169E474-6E18-962E-5BA8-A6014AD3CBC7}"/>
              </a:ext>
            </a:extLst>
          </p:cNvPr>
          <p:cNvCxnSpPr>
            <a:cxnSpLocks/>
          </p:cNvCxnSpPr>
          <p:nvPr/>
        </p:nvCxnSpPr>
        <p:spPr>
          <a:xfrm flipH="1">
            <a:off x="3491880" y="2757488"/>
            <a:ext cx="322883" cy="5471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47" name="Tytuł 1">
            <a:extLst>
              <a:ext uri="{FF2B5EF4-FFF2-40B4-BE49-F238E27FC236}">
                <a16:creationId xmlns:a16="http://schemas.microsoft.com/office/drawing/2014/main" id="{A3462822-1E13-64E3-E4E2-3D37D9A5D11B}"/>
              </a:ext>
            </a:extLst>
          </p:cNvPr>
          <p:cNvSpPr>
            <a:spLocks noGrp="1" noChangeArrowheads="1"/>
          </p:cNvSpPr>
          <p:nvPr>
            <p:ph type="title"/>
          </p:nvPr>
        </p:nvSpPr>
        <p:spPr>
          <a:xfrm>
            <a:off x="741363" y="-109538"/>
            <a:ext cx="8229600" cy="1143001"/>
          </a:xfrm>
        </p:spPr>
        <p:txBody>
          <a:bodyPr/>
          <a:lstStyle/>
          <a:p>
            <a:r>
              <a:rPr lang="pl-PL" altLang="en-US" sz="3400" dirty="0"/>
              <a:t>Siła Coriolisa (</a:t>
            </a:r>
            <a:r>
              <a:rPr lang="pl-PL" altLang="en-US" sz="3400" b="1" dirty="0">
                <a:solidFill>
                  <a:srgbClr val="FF0000"/>
                </a:solidFill>
              </a:rPr>
              <a:t>F</a:t>
            </a:r>
            <a:r>
              <a:rPr lang="pl-PL" altLang="en-US" sz="3400" dirty="0"/>
              <a:t>= -2</a:t>
            </a:r>
            <a:r>
              <a:rPr lang="el-GR" altLang="en-US" sz="3400" b="1" dirty="0">
                <a:solidFill>
                  <a:srgbClr val="00B050"/>
                </a:solidFill>
              </a:rPr>
              <a:t>ω</a:t>
            </a:r>
            <a:r>
              <a:rPr lang="pl-PL" altLang="en-US" sz="3400" dirty="0"/>
              <a:t> x </a:t>
            </a:r>
            <a:r>
              <a:rPr lang="pl-PL" altLang="en-US" sz="3400" b="1" dirty="0">
                <a:solidFill>
                  <a:srgbClr val="FFC000"/>
                </a:solidFill>
              </a:rPr>
              <a:t>v</a:t>
            </a:r>
            <a:r>
              <a:rPr lang="pl-PL" altLang="en-US" sz="3400" dirty="0"/>
              <a:t>): niże</a:t>
            </a:r>
            <a:endParaRPr lang="en-US" altLang="en-US" sz="3400" dirty="0"/>
          </a:p>
        </p:txBody>
      </p:sp>
      <p:sp>
        <p:nvSpPr>
          <p:cNvPr id="10248" name="pole tekstowe 22">
            <a:extLst>
              <a:ext uri="{FF2B5EF4-FFF2-40B4-BE49-F238E27FC236}">
                <a16:creationId xmlns:a16="http://schemas.microsoft.com/office/drawing/2014/main" id="{B1488787-11EE-B721-5705-3DDEBC011F9B}"/>
              </a:ext>
            </a:extLst>
          </p:cNvPr>
          <p:cNvSpPr txBox="1">
            <a:spLocks noChangeArrowheads="1"/>
          </p:cNvSpPr>
          <p:nvPr/>
        </p:nvSpPr>
        <p:spPr bwMode="auto">
          <a:xfrm>
            <a:off x="3792539" y="4124324"/>
            <a:ext cx="5221286"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ts val="600"/>
              </a:spcAft>
              <a:buFontTx/>
              <a:buNone/>
            </a:pPr>
            <a:r>
              <a:rPr lang="pl-PL" altLang="en-US" sz="1700" dirty="0"/>
              <a:t>Na półkuli północnej, wiatry </a:t>
            </a:r>
            <a:r>
              <a:rPr lang="pl-PL" altLang="en-US" sz="1700" i="1" dirty="0"/>
              <a:t>wpływające</a:t>
            </a:r>
            <a:r>
              <a:rPr lang="pl-PL" altLang="en-US" sz="1700" dirty="0"/>
              <a:t> radialnie (do centrum niżowego) skręcają w kierunku odwrotnym do ruchu wskazówek zegara (mówimy o „cyklonie”). „Zaczepiony” jest punt wpływu powietrza do centrum niżu. Obraca się „początek” wektora </a:t>
            </a:r>
            <a:r>
              <a:rPr lang="pl-PL" altLang="en-US" sz="1600" b="1" dirty="0">
                <a:solidFill>
                  <a:srgbClr val="FFC000"/>
                </a:solidFill>
              </a:rPr>
              <a:t>v</a:t>
            </a:r>
            <a:r>
              <a:rPr lang="pl-PL" altLang="en-US" sz="1700" dirty="0"/>
              <a:t>.</a:t>
            </a:r>
          </a:p>
          <a:p>
            <a:pPr>
              <a:spcBef>
                <a:spcPct val="0"/>
              </a:spcBef>
              <a:buFontTx/>
              <a:buNone/>
            </a:pPr>
            <a:r>
              <a:rPr lang="pl-PL" altLang="en-US" sz="1700" dirty="0"/>
              <a:t>Przykładem są subtropikalne huragany, pojawiające się pod koniec lata, kiedy z nagrzanego oceanu trafia  </a:t>
            </a:r>
            <a:r>
              <a:rPr lang="it-IT" altLang="en-US" sz="1700" dirty="0"/>
              <a:t>do </a:t>
            </a:r>
            <a:r>
              <a:rPr lang="it-IT" altLang="en-US" sz="1700" dirty="0" err="1"/>
              <a:t>atmosfery</a:t>
            </a:r>
            <a:r>
              <a:rPr lang="it-IT" altLang="en-US" sz="1700" dirty="0"/>
              <a:t> m</a:t>
            </a:r>
            <a:r>
              <a:rPr lang="pl-PL" altLang="en-US" sz="1700" dirty="0" err="1"/>
              <a:t>nóstwo</a:t>
            </a:r>
            <a:r>
              <a:rPr lang="pl-PL" altLang="en-US" sz="1700" dirty="0"/>
              <a:t> (lekkiej) pary wodnej, co powoduje powstanie ośrodka niżowego.</a:t>
            </a:r>
          </a:p>
          <a:p>
            <a:pPr>
              <a:spcBef>
                <a:spcPct val="0"/>
              </a:spcBef>
              <a:buFontTx/>
              <a:buNone/>
            </a:pPr>
            <a:r>
              <a:rPr lang="pl-PL" altLang="en-US" sz="1800" dirty="0"/>
              <a:t>  </a:t>
            </a:r>
          </a:p>
          <a:p>
            <a:pPr>
              <a:spcBef>
                <a:spcPct val="0"/>
              </a:spcBef>
              <a:buFontTx/>
              <a:buNone/>
            </a:pPr>
            <a:endParaRPr lang="pl-PL" altLang="en-US" sz="1800" dirty="0"/>
          </a:p>
        </p:txBody>
      </p:sp>
      <p:pic>
        <p:nvPicPr>
          <p:cNvPr id="10249" name="Picture 2" descr="Scientists capture Earth’s “hum” on ocean floor">
            <a:extLst>
              <a:ext uri="{FF2B5EF4-FFF2-40B4-BE49-F238E27FC236}">
                <a16:creationId xmlns:a16="http://schemas.microsoft.com/office/drawing/2014/main" id="{9AD559D5-AC0D-6D0A-27C1-49CABA479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140"/>
          <a:stretch>
            <a:fillRect/>
          </a:stretch>
        </p:blipFill>
        <p:spPr bwMode="auto">
          <a:xfrm>
            <a:off x="-638175" y="1463675"/>
            <a:ext cx="3243263"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Łącznik prosty ze strzałką 7">
            <a:extLst>
              <a:ext uri="{FF2B5EF4-FFF2-40B4-BE49-F238E27FC236}">
                <a16:creationId xmlns:a16="http://schemas.microsoft.com/office/drawing/2014/main" id="{26571533-9898-E738-C5C5-51D2CEF60EB2}"/>
              </a:ext>
            </a:extLst>
          </p:cNvPr>
          <p:cNvCxnSpPr>
            <a:cxnSpLocks/>
          </p:cNvCxnSpPr>
          <p:nvPr/>
        </p:nvCxnSpPr>
        <p:spPr>
          <a:xfrm flipV="1">
            <a:off x="1093788" y="2014538"/>
            <a:ext cx="0" cy="69215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Łącznik prosty ze strzałką 8">
            <a:extLst>
              <a:ext uri="{FF2B5EF4-FFF2-40B4-BE49-F238E27FC236}">
                <a16:creationId xmlns:a16="http://schemas.microsoft.com/office/drawing/2014/main" id="{4379CAC6-E813-D2C1-F2D3-5327DD8CE078}"/>
              </a:ext>
            </a:extLst>
          </p:cNvPr>
          <p:cNvCxnSpPr>
            <a:cxnSpLocks/>
          </p:cNvCxnSpPr>
          <p:nvPr/>
        </p:nvCxnSpPr>
        <p:spPr>
          <a:xfrm flipH="1">
            <a:off x="1217613" y="2147888"/>
            <a:ext cx="249237" cy="55721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Łącznik prosty ze strzałką 3">
            <a:extLst>
              <a:ext uri="{FF2B5EF4-FFF2-40B4-BE49-F238E27FC236}">
                <a16:creationId xmlns:a16="http://schemas.microsoft.com/office/drawing/2014/main" id="{CEE8B403-ADA5-D43A-6D82-A1A2245CA1F9}"/>
              </a:ext>
            </a:extLst>
          </p:cNvPr>
          <p:cNvCxnSpPr>
            <a:cxnSpLocks/>
          </p:cNvCxnSpPr>
          <p:nvPr/>
        </p:nvCxnSpPr>
        <p:spPr>
          <a:xfrm flipH="1">
            <a:off x="581025" y="2147888"/>
            <a:ext cx="80486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Strzałka: zawracanie 20">
            <a:extLst>
              <a:ext uri="{FF2B5EF4-FFF2-40B4-BE49-F238E27FC236}">
                <a16:creationId xmlns:a16="http://schemas.microsoft.com/office/drawing/2014/main" id="{25A3FEEB-1377-1D34-E033-9F753E5763E0}"/>
              </a:ext>
            </a:extLst>
          </p:cNvPr>
          <p:cNvSpPr/>
          <p:nvPr/>
        </p:nvSpPr>
        <p:spPr>
          <a:xfrm rot="1733177" flipH="1">
            <a:off x="1107001" y="1530274"/>
            <a:ext cx="747713" cy="684213"/>
          </a:xfrm>
          <a:prstGeom prst="uturnArrow">
            <a:avLst>
              <a:gd name="adj1" fmla="val 25000"/>
              <a:gd name="adj2" fmla="val 25000"/>
              <a:gd name="adj3" fmla="val 25000"/>
              <a:gd name="adj4" fmla="val 34660"/>
              <a:gd name="adj5" fmla="val 7500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pic>
        <p:nvPicPr>
          <p:cNvPr id="6" name="Obraz 2" descr="NGfot22.jpg">
            <a:extLst>
              <a:ext uri="{FF2B5EF4-FFF2-40B4-BE49-F238E27FC236}">
                <a16:creationId xmlns:a16="http://schemas.microsoft.com/office/drawing/2014/main" id="{6A7B0091-C830-C705-CBB6-9144A3E800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114" y="4283074"/>
            <a:ext cx="3509078"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trzałka zakrzywiona w prawo 3">
            <a:extLst>
              <a:ext uri="{FF2B5EF4-FFF2-40B4-BE49-F238E27FC236}">
                <a16:creationId xmlns:a16="http://schemas.microsoft.com/office/drawing/2014/main" id="{42E9FEEB-7633-1731-53D0-4A77A346562F}"/>
              </a:ext>
            </a:extLst>
          </p:cNvPr>
          <p:cNvSpPr/>
          <p:nvPr/>
        </p:nvSpPr>
        <p:spPr>
          <a:xfrm>
            <a:off x="892175" y="5237163"/>
            <a:ext cx="1181100" cy="1439862"/>
          </a:xfrm>
          <a:prstGeom prst="curved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l-PL">
              <a:solidFill>
                <a:schemeClr val="tx1"/>
              </a:solidFill>
            </a:endParaRPr>
          </a:p>
        </p:txBody>
      </p:sp>
      <p:pic>
        <p:nvPicPr>
          <p:cNvPr id="10256" name="Picture 6">
            <a:extLst>
              <a:ext uri="{FF2B5EF4-FFF2-40B4-BE49-F238E27FC236}">
                <a16:creationId xmlns:a16="http://schemas.microsoft.com/office/drawing/2014/main" id="{3E59705B-635C-741E-3D2E-027A19A892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7100" y="1433513"/>
            <a:ext cx="3006725"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ytuł 1">
            <a:extLst>
              <a:ext uri="{FF2B5EF4-FFF2-40B4-BE49-F238E27FC236}">
                <a16:creationId xmlns:a16="http://schemas.microsoft.com/office/drawing/2014/main" id="{7BCC2671-3302-98A6-566E-6737ED9DF869}"/>
              </a:ext>
            </a:extLst>
          </p:cNvPr>
          <p:cNvSpPr>
            <a:spLocks noGrp="1" noChangeArrowheads="1"/>
          </p:cNvSpPr>
          <p:nvPr>
            <p:ph type="title"/>
          </p:nvPr>
        </p:nvSpPr>
        <p:spPr>
          <a:xfrm>
            <a:off x="0" y="274638"/>
            <a:ext cx="5248275" cy="1143000"/>
          </a:xfrm>
        </p:spPr>
        <p:txBody>
          <a:bodyPr/>
          <a:lstStyle/>
          <a:p>
            <a:r>
              <a:rPr lang="pl-PL" altLang="en-US" sz="3400"/>
              <a:t>Siła Coriolisa (</a:t>
            </a:r>
            <a:r>
              <a:rPr lang="pl-PL" altLang="en-US" sz="3400" b="1">
                <a:solidFill>
                  <a:srgbClr val="FF0000"/>
                </a:solidFill>
              </a:rPr>
              <a:t>F</a:t>
            </a:r>
            <a:r>
              <a:rPr lang="pl-PL" altLang="en-US" sz="3400"/>
              <a:t>= -2</a:t>
            </a:r>
            <a:r>
              <a:rPr lang="el-GR" altLang="en-US" sz="3400" b="1">
                <a:solidFill>
                  <a:srgbClr val="00B050"/>
                </a:solidFill>
              </a:rPr>
              <a:t>ω</a:t>
            </a:r>
            <a:r>
              <a:rPr lang="pl-PL" altLang="en-US" sz="3400"/>
              <a:t> x </a:t>
            </a:r>
            <a:r>
              <a:rPr lang="pl-PL" altLang="en-US" sz="3400" b="1">
                <a:solidFill>
                  <a:srgbClr val="FFC000"/>
                </a:solidFill>
              </a:rPr>
              <a:t>v</a:t>
            </a:r>
            <a:r>
              <a:rPr lang="pl-PL" altLang="en-US" sz="3400" b="1"/>
              <a:t>)</a:t>
            </a:r>
            <a:endParaRPr lang="en-US" altLang="en-US" sz="3400"/>
          </a:p>
        </p:txBody>
      </p:sp>
      <p:pic>
        <p:nvPicPr>
          <p:cNvPr id="11267" name="Picture 2" descr="Scientists capture Earth’s “hum” on ocean floor">
            <a:extLst>
              <a:ext uri="{FF2B5EF4-FFF2-40B4-BE49-F238E27FC236}">
                <a16:creationId xmlns:a16="http://schemas.microsoft.com/office/drawing/2014/main" id="{BC2D8165-7741-FE9E-B5AE-E4C157982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430338"/>
            <a:ext cx="3962400"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Łącznik prosty ze strzałką 6">
            <a:extLst>
              <a:ext uri="{FF2B5EF4-FFF2-40B4-BE49-F238E27FC236}">
                <a16:creationId xmlns:a16="http://schemas.microsoft.com/office/drawing/2014/main" id="{D80EFA46-1CE3-3C98-32E3-B03D0A7BD2F4}"/>
              </a:ext>
            </a:extLst>
          </p:cNvPr>
          <p:cNvCxnSpPr/>
          <p:nvPr/>
        </p:nvCxnSpPr>
        <p:spPr>
          <a:xfrm flipV="1">
            <a:off x="1981200" y="1196975"/>
            <a:ext cx="0" cy="5762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Łącznik prosty ze strzałką 7">
            <a:extLst>
              <a:ext uri="{FF2B5EF4-FFF2-40B4-BE49-F238E27FC236}">
                <a16:creationId xmlns:a16="http://schemas.microsoft.com/office/drawing/2014/main" id="{9FC69F2D-386E-F241-9408-1FCC61E27768}"/>
              </a:ext>
            </a:extLst>
          </p:cNvPr>
          <p:cNvCxnSpPr/>
          <p:nvPr/>
        </p:nvCxnSpPr>
        <p:spPr>
          <a:xfrm flipV="1">
            <a:off x="2009775" y="2852738"/>
            <a:ext cx="0" cy="5762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Łącznik prosty ze strzałką 8">
            <a:extLst>
              <a:ext uri="{FF2B5EF4-FFF2-40B4-BE49-F238E27FC236}">
                <a16:creationId xmlns:a16="http://schemas.microsoft.com/office/drawing/2014/main" id="{E58490BC-1AE0-4E61-D8E4-4A24FD3ED076}"/>
              </a:ext>
            </a:extLst>
          </p:cNvPr>
          <p:cNvCxnSpPr>
            <a:cxnSpLocks/>
          </p:cNvCxnSpPr>
          <p:nvPr/>
        </p:nvCxnSpPr>
        <p:spPr>
          <a:xfrm flipH="1" flipV="1">
            <a:off x="1941513" y="3441700"/>
            <a:ext cx="398462" cy="58578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271" name="pole tekstowe 22">
            <a:extLst>
              <a:ext uri="{FF2B5EF4-FFF2-40B4-BE49-F238E27FC236}">
                <a16:creationId xmlns:a16="http://schemas.microsoft.com/office/drawing/2014/main" id="{4819DAF0-85F8-A604-6E1E-619D6845DB47}"/>
              </a:ext>
            </a:extLst>
          </p:cNvPr>
          <p:cNvSpPr txBox="1">
            <a:spLocks noChangeArrowheads="1"/>
          </p:cNvSpPr>
          <p:nvPr/>
        </p:nvSpPr>
        <p:spPr bwMode="auto">
          <a:xfrm>
            <a:off x="406400" y="4540250"/>
            <a:ext cx="48418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Na półkuli południowej, wiatry </a:t>
            </a:r>
            <a:r>
              <a:rPr lang="pl-PL" altLang="en-US" sz="1800" i="1" dirty="0"/>
              <a:t>wpływające</a:t>
            </a:r>
            <a:r>
              <a:rPr lang="pl-PL" altLang="en-US" sz="1800" dirty="0"/>
              <a:t> radialnie (do centrum niżowego) skręcają zgodnie z kierunkiem ruchu wskazówek</a:t>
            </a:r>
          </a:p>
          <a:p>
            <a:pPr>
              <a:spcBef>
                <a:spcPct val="0"/>
              </a:spcBef>
              <a:buFontTx/>
              <a:buNone/>
            </a:pPr>
            <a:endParaRPr lang="pl-PL" altLang="en-US" sz="1800" dirty="0"/>
          </a:p>
          <a:p>
            <a:pPr>
              <a:spcBef>
                <a:spcPct val="0"/>
              </a:spcBef>
              <a:buFontTx/>
              <a:buNone/>
            </a:pPr>
            <a:r>
              <a:rPr lang="pl-PL" altLang="en-US" sz="1800" dirty="0"/>
              <a:t>Huragany tropikalne na półkuli południowej wirują odwrotnie, niż na półkuli północnej, inny kierunek ma też ich ścieżka migracji. </a:t>
            </a:r>
            <a:r>
              <a:rPr lang="pl-PL" altLang="en-US" sz="1600" dirty="0"/>
              <a:t>https://en.wikipedia.org/wiki/Cyclone_Rosita</a:t>
            </a:r>
          </a:p>
          <a:p>
            <a:pPr>
              <a:spcBef>
                <a:spcPct val="0"/>
              </a:spcBef>
              <a:buFontTx/>
              <a:buNone/>
            </a:pPr>
            <a:r>
              <a:rPr lang="pl-PL" altLang="en-US" sz="1800" dirty="0"/>
              <a:t>  </a:t>
            </a:r>
          </a:p>
          <a:p>
            <a:pPr>
              <a:spcBef>
                <a:spcPct val="0"/>
              </a:spcBef>
              <a:buFontTx/>
              <a:buNone/>
            </a:pPr>
            <a:endParaRPr lang="pl-PL" altLang="en-US" sz="1800" dirty="0"/>
          </a:p>
        </p:txBody>
      </p:sp>
      <p:cxnSp>
        <p:nvCxnSpPr>
          <p:cNvPr id="4" name="Łącznik prosty ze strzałką 3">
            <a:extLst>
              <a:ext uri="{FF2B5EF4-FFF2-40B4-BE49-F238E27FC236}">
                <a16:creationId xmlns:a16="http://schemas.microsoft.com/office/drawing/2014/main" id="{68243E88-A66A-C851-5707-BAB61469982D}"/>
              </a:ext>
            </a:extLst>
          </p:cNvPr>
          <p:cNvCxnSpPr>
            <a:cxnSpLocks/>
          </p:cNvCxnSpPr>
          <p:nvPr/>
        </p:nvCxnSpPr>
        <p:spPr>
          <a:xfrm flipH="1" flipV="1">
            <a:off x="1228725" y="3390900"/>
            <a:ext cx="560388" cy="428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Strzałka: zawracanie 20">
            <a:extLst>
              <a:ext uri="{FF2B5EF4-FFF2-40B4-BE49-F238E27FC236}">
                <a16:creationId xmlns:a16="http://schemas.microsoft.com/office/drawing/2014/main" id="{7DFD7404-09B5-DAD0-DFEC-950745AAE0CD}"/>
              </a:ext>
            </a:extLst>
          </p:cNvPr>
          <p:cNvSpPr/>
          <p:nvPr/>
        </p:nvSpPr>
        <p:spPr>
          <a:xfrm rot="20218784" flipH="1" flipV="1">
            <a:off x="1633538" y="4071938"/>
            <a:ext cx="695325" cy="460375"/>
          </a:xfrm>
          <a:prstGeom prst="uturnArrow">
            <a:avLst>
              <a:gd name="adj1" fmla="val 25000"/>
              <a:gd name="adj2" fmla="val 25000"/>
              <a:gd name="adj3" fmla="val 25000"/>
              <a:gd name="adj4" fmla="val 50000"/>
              <a:gd name="adj5" fmla="val 7500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pic>
        <p:nvPicPr>
          <p:cNvPr id="11274" name="Picture 11">
            <a:extLst>
              <a:ext uri="{FF2B5EF4-FFF2-40B4-BE49-F238E27FC236}">
                <a16:creationId xmlns:a16="http://schemas.microsoft.com/office/drawing/2014/main" id="{B974A38F-28EA-173E-D219-02578D22A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8275" y="133350"/>
            <a:ext cx="3068638"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3">
            <a:extLst>
              <a:ext uri="{FF2B5EF4-FFF2-40B4-BE49-F238E27FC236}">
                <a16:creationId xmlns:a16="http://schemas.microsoft.com/office/drawing/2014/main" id="{B9D7952E-7C0F-F3E1-D7A3-8C667CABF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275" y="4540250"/>
            <a:ext cx="3444875"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E3DFB9-4DC4-45F3-A2EB-F82E3DF9A25D}"/>
              </a:ext>
            </a:extLst>
          </p:cNvPr>
          <p:cNvSpPr>
            <a:spLocks noGrp="1"/>
          </p:cNvSpPr>
          <p:nvPr>
            <p:ph type="title"/>
          </p:nvPr>
        </p:nvSpPr>
        <p:spPr>
          <a:xfrm>
            <a:off x="0" y="-171400"/>
            <a:ext cx="9036496" cy="1143000"/>
          </a:xfrm>
        </p:spPr>
        <p:txBody>
          <a:bodyPr/>
          <a:lstStyle/>
          <a:p>
            <a:r>
              <a:rPr lang="pl-PL" sz="3200" dirty="0"/>
              <a:t>I te dwa przeciwne kierunki obrotów powodują…</a:t>
            </a:r>
          </a:p>
        </p:txBody>
      </p:sp>
      <p:pic>
        <p:nvPicPr>
          <p:cNvPr id="5" name="Obraz 4">
            <a:extLst>
              <a:ext uri="{FF2B5EF4-FFF2-40B4-BE49-F238E27FC236}">
                <a16:creationId xmlns:a16="http://schemas.microsoft.com/office/drawing/2014/main" id="{26DF9C25-2DE8-E841-DB78-0670A626AE28}"/>
              </a:ext>
            </a:extLst>
          </p:cNvPr>
          <p:cNvPicPr>
            <a:picLocks noChangeAspect="1"/>
          </p:cNvPicPr>
          <p:nvPr/>
        </p:nvPicPr>
        <p:blipFill>
          <a:blip r:embed="rId2"/>
          <a:stretch>
            <a:fillRect/>
          </a:stretch>
        </p:blipFill>
        <p:spPr>
          <a:xfrm>
            <a:off x="323528" y="764705"/>
            <a:ext cx="3471669" cy="5040560"/>
          </a:xfrm>
          <a:prstGeom prst="rect">
            <a:avLst/>
          </a:prstGeom>
        </p:spPr>
      </p:pic>
      <p:sp>
        <p:nvSpPr>
          <p:cNvPr id="6" name="pole tekstowe 5">
            <a:extLst>
              <a:ext uri="{FF2B5EF4-FFF2-40B4-BE49-F238E27FC236}">
                <a16:creationId xmlns:a16="http://schemas.microsoft.com/office/drawing/2014/main" id="{1005C3DA-77A4-E18B-6264-6105588F1937}"/>
              </a:ext>
            </a:extLst>
          </p:cNvPr>
          <p:cNvSpPr txBox="1"/>
          <p:nvPr/>
        </p:nvSpPr>
        <p:spPr>
          <a:xfrm>
            <a:off x="330955" y="5949280"/>
            <a:ext cx="3335080" cy="861774"/>
          </a:xfrm>
          <a:prstGeom prst="rect">
            <a:avLst/>
          </a:prstGeom>
          <a:noFill/>
        </p:spPr>
        <p:txBody>
          <a:bodyPr wrap="none" rtlCol="0">
            <a:spAutoFit/>
          </a:bodyPr>
          <a:lstStyle/>
          <a:p>
            <a:r>
              <a:rPr lang="pl-PL" dirty="0"/>
              <a:t>Ośrodek niżowy, o rozmiarach </a:t>
            </a:r>
          </a:p>
          <a:p>
            <a:r>
              <a:rPr lang="pl-PL" dirty="0"/>
              <a:t>2000 km, nad Pacyfikiem</a:t>
            </a:r>
          </a:p>
          <a:p>
            <a:r>
              <a:rPr lang="pl-PL" sz="1400" dirty="0" err="1"/>
              <a:t>Wallace</a:t>
            </a:r>
            <a:r>
              <a:rPr lang="pl-PL" sz="1400" dirty="0"/>
              <a:t>, </a:t>
            </a:r>
            <a:r>
              <a:rPr lang="pl-PL" sz="1400" dirty="0" err="1"/>
              <a:t>Hoobs</a:t>
            </a:r>
            <a:r>
              <a:rPr lang="pl-PL" sz="1400" dirty="0"/>
              <a:t>, str. 14</a:t>
            </a:r>
          </a:p>
        </p:txBody>
      </p:sp>
      <p:pic>
        <p:nvPicPr>
          <p:cNvPr id="8" name="Obraz 7">
            <a:extLst>
              <a:ext uri="{FF2B5EF4-FFF2-40B4-BE49-F238E27FC236}">
                <a16:creationId xmlns:a16="http://schemas.microsoft.com/office/drawing/2014/main" id="{BF2F637D-AB73-EADB-BA3E-54CC7383F0BC}"/>
              </a:ext>
            </a:extLst>
          </p:cNvPr>
          <p:cNvPicPr>
            <a:picLocks noChangeAspect="1"/>
          </p:cNvPicPr>
          <p:nvPr/>
        </p:nvPicPr>
        <p:blipFill>
          <a:blip r:embed="rId3"/>
          <a:stretch>
            <a:fillRect/>
          </a:stretch>
        </p:blipFill>
        <p:spPr>
          <a:xfrm>
            <a:off x="4015144" y="663413"/>
            <a:ext cx="4867530" cy="5141851"/>
          </a:xfrm>
          <a:prstGeom prst="rect">
            <a:avLst/>
          </a:prstGeom>
        </p:spPr>
      </p:pic>
      <p:sp>
        <p:nvSpPr>
          <p:cNvPr id="9" name="pole tekstowe 8">
            <a:extLst>
              <a:ext uri="{FF2B5EF4-FFF2-40B4-BE49-F238E27FC236}">
                <a16:creationId xmlns:a16="http://schemas.microsoft.com/office/drawing/2014/main" id="{DBD6C6FF-C340-1975-D669-C4CE741C9BF4}"/>
              </a:ext>
            </a:extLst>
          </p:cNvPr>
          <p:cNvSpPr txBox="1"/>
          <p:nvPr/>
        </p:nvSpPr>
        <p:spPr>
          <a:xfrm>
            <a:off x="3795197" y="5805264"/>
            <a:ext cx="5241299" cy="769441"/>
          </a:xfrm>
          <a:prstGeom prst="rect">
            <a:avLst/>
          </a:prstGeom>
          <a:noFill/>
        </p:spPr>
        <p:txBody>
          <a:bodyPr wrap="square" rtlCol="0">
            <a:spAutoFit/>
          </a:bodyPr>
          <a:lstStyle/>
          <a:p>
            <a:r>
              <a:rPr lang="pl-PL" sz="2200" dirty="0"/>
              <a:t>że nad idealną, pokrytą wodą (jak chciał Kopernik) kulą wiatry wieją „zygzakami” </a:t>
            </a:r>
          </a:p>
        </p:txBody>
      </p:sp>
    </p:spTree>
    <p:extLst>
      <p:ext uri="{BB962C8B-B14F-4D97-AF65-F5344CB8AC3E}">
        <p14:creationId xmlns:p14="http://schemas.microsoft.com/office/powerpoint/2010/main" val="211032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DBC78AA-C975-963E-16F7-A30D21622744}"/>
              </a:ext>
            </a:extLst>
          </p:cNvPr>
          <p:cNvSpPr>
            <a:spLocks noGrp="1"/>
          </p:cNvSpPr>
          <p:nvPr>
            <p:ph type="title"/>
          </p:nvPr>
        </p:nvSpPr>
        <p:spPr/>
        <p:txBody>
          <a:bodyPr/>
          <a:lstStyle/>
          <a:p>
            <a:r>
              <a:rPr lang="pl-PL" sz="3600" dirty="0"/>
              <a:t>Dwa (trzy) prawa fizyki gazów</a:t>
            </a:r>
          </a:p>
        </p:txBody>
      </p:sp>
      <p:sp>
        <p:nvSpPr>
          <p:cNvPr id="3" name="pole tekstowe 2">
            <a:extLst>
              <a:ext uri="{FF2B5EF4-FFF2-40B4-BE49-F238E27FC236}">
                <a16:creationId xmlns:a16="http://schemas.microsoft.com/office/drawing/2014/main" id="{DC7ECC43-C2E1-2FC3-69FC-851BC6489D42}"/>
              </a:ext>
            </a:extLst>
          </p:cNvPr>
          <p:cNvSpPr txBox="1"/>
          <p:nvPr/>
        </p:nvSpPr>
        <p:spPr>
          <a:xfrm>
            <a:off x="436984" y="1325131"/>
            <a:ext cx="8655287" cy="5632311"/>
          </a:xfrm>
          <a:prstGeom prst="rect">
            <a:avLst/>
          </a:prstGeom>
          <a:noFill/>
        </p:spPr>
        <p:txBody>
          <a:bodyPr wrap="square" rtlCol="0">
            <a:spAutoFit/>
          </a:bodyPr>
          <a:lstStyle/>
          <a:p>
            <a:pPr marL="457200" indent="-457200">
              <a:buAutoNum type="arabicPeriod"/>
            </a:pPr>
            <a:r>
              <a:rPr lang="pl-PL" sz="2400" dirty="0"/>
              <a:t>Prawo gazu doskonałego </a:t>
            </a:r>
            <a:r>
              <a:rPr lang="pl-PL" sz="2400" i="1" dirty="0" err="1"/>
              <a:t>pV</a:t>
            </a:r>
            <a:r>
              <a:rPr lang="pl-PL" sz="2400" dirty="0"/>
              <a:t> = </a:t>
            </a:r>
            <a:r>
              <a:rPr lang="pl-PL" sz="2400" i="1" dirty="0" err="1"/>
              <a:t>nRT</a:t>
            </a:r>
            <a:r>
              <a:rPr lang="pl-PL" sz="2400" dirty="0"/>
              <a:t>, gdzie </a:t>
            </a:r>
            <a:r>
              <a:rPr lang="pl-PL" sz="2400" i="1" dirty="0"/>
              <a:t>n</a:t>
            </a:r>
            <a:r>
              <a:rPr lang="pl-PL" sz="2400" dirty="0"/>
              <a:t> – ilość moli</a:t>
            </a:r>
          </a:p>
          <a:p>
            <a:r>
              <a:rPr lang="pl-PL" sz="2400" dirty="0"/>
              <a:t>1a. Stąd różne przemiany gazowe</a:t>
            </a:r>
          </a:p>
          <a:p>
            <a:pPr marL="457200" indent="-457200">
              <a:buAutoNum type="arabicPeriod"/>
            </a:pPr>
            <a:endParaRPr lang="pl-PL" sz="2400" dirty="0"/>
          </a:p>
          <a:p>
            <a:r>
              <a:rPr lang="pl-PL" sz="2400" dirty="0"/>
              <a:t>2. Prawo Daltona: każdy mol gazu (doskonałego) daje taki sam wkład do ciśnienia</a:t>
            </a:r>
          </a:p>
          <a:p>
            <a:r>
              <a:rPr lang="pl-PL" sz="2400" dirty="0"/>
              <a:t>2a. Mówimy o ciśnieniach parcjalnych gazów</a:t>
            </a:r>
          </a:p>
          <a:p>
            <a:endParaRPr lang="pl-PL" sz="2400" dirty="0"/>
          </a:p>
          <a:p>
            <a:r>
              <a:rPr lang="pl-PL" sz="2400" dirty="0"/>
              <a:t>3. Średnia gęstość gazu, przy danym ciśnieniu, jest proporcjonalna do masy molowej składników (i ich ciśnień parcjalnych)</a:t>
            </a:r>
          </a:p>
          <a:p>
            <a:r>
              <a:rPr lang="pl-PL" sz="2400" dirty="0"/>
              <a:t>3a. Stąd wynika, że wilgotne powietrze (tzn. zawierające parę wodną, ale nie kropelki wody) jest lżejsze niż powietrze suche (N</a:t>
            </a:r>
            <a:r>
              <a:rPr lang="pl-PL" sz="2400" baseline="-25000" dirty="0"/>
              <a:t>2</a:t>
            </a:r>
            <a:r>
              <a:rPr lang="pl-PL" sz="2400" dirty="0"/>
              <a:t> masa molowa 28, H</a:t>
            </a:r>
            <a:r>
              <a:rPr lang="pl-PL" sz="2400" baseline="-25000" dirty="0"/>
              <a:t>2</a:t>
            </a:r>
            <a:r>
              <a:rPr lang="pl-PL" sz="2400" dirty="0"/>
              <a:t>O – 18)</a:t>
            </a:r>
          </a:p>
          <a:p>
            <a:r>
              <a:rPr lang="pl-PL" sz="2400" dirty="0"/>
              <a:t>3b</a:t>
            </a:r>
            <a:r>
              <a:rPr lang="pl-PL" sz="2400" b="1" dirty="0"/>
              <a:t>. Wilgotne powietrze </a:t>
            </a:r>
            <a:r>
              <a:rPr lang="pl-PL" sz="2400" dirty="0"/>
              <a:t>oznacza więc atmosferyczny </a:t>
            </a:r>
            <a:r>
              <a:rPr lang="pl-PL" sz="2400" b="1" i="1" dirty="0"/>
              <a:t>niż.</a:t>
            </a:r>
            <a:endParaRPr lang="pl-PL" sz="2400" b="1" dirty="0"/>
          </a:p>
          <a:p>
            <a:endParaRPr lang="pl-PL" sz="2400" dirty="0"/>
          </a:p>
        </p:txBody>
      </p:sp>
    </p:spTree>
    <p:extLst>
      <p:ext uri="{BB962C8B-B14F-4D97-AF65-F5344CB8AC3E}">
        <p14:creationId xmlns:p14="http://schemas.microsoft.com/office/powerpoint/2010/main" val="2474367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B7B1DB5-A45C-4EC3-A650-63922EC63CFA}"/>
              </a:ext>
            </a:extLst>
          </p:cNvPr>
          <p:cNvSpPr>
            <a:spLocks noGrp="1" noChangeArrowheads="1"/>
          </p:cNvSpPr>
          <p:nvPr>
            <p:ph type="title"/>
          </p:nvPr>
        </p:nvSpPr>
        <p:spPr/>
        <p:txBody>
          <a:bodyPr/>
          <a:lstStyle/>
          <a:p>
            <a:r>
              <a:rPr lang="it-IT" altLang="it-IT" sz="3600" dirty="0"/>
              <a:t>‘Anticiclone d</a:t>
            </a:r>
            <a:r>
              <a:rPr lang="pl-PL" altLang="it-IT" sz="3600" dirty="0"/>
              <a:t>i</a:t>
            </a:r>
            <a:r>
              <a:rPr lang="it-IT" altLang="it-IT" sz="3600" dirty="0"/>
              <a:t> Azzorre’ </a:t>
            </a:r>
            <a:endParaRPr lang="en-US" altLang="it-IT" sz="3600" dirty="0"/>
          </a:p>
        </p:txBody>
      </p:sp>
      <p:grpSp>
        <p:nvGrpSpPr>
          <p:cNvPr id="23556" name="Group 4">
            <a:extLst>
              <a:ext uri="{FF2B5EF4-FFF2-40B4-BE49-F238E27FC236}">
                <a16:creationId xmlns:a16="http://schemas.microsoft.com/office/drawing/2014/main" id="{4DBAFCAC-49FE-4425-BFCC-8B3316288006}"/>
              </a:ext>
            </a:extLst>
          </p:cNvPr>
          <p:cNvGrpSpPr>
            <a:grpSpLocks noChangeAspect="1"/>
          </p:cNvGrpSpPr>
          <p:nvPr/>
        </p:nvGrpSpPr>
        <p:grpSpPr bwMode="auto">
          <a:xfrm>
            <a:off x="-1548680" y="1066800"/>
            <a:ext cx="5975350" cy="2987675"/>
            <a:chOff x="1417" y="6733"/>
            <a:chExt cx="7920" cy="3960"/>
          </a:xfrm>
        </p:grpSpPr>
        <p:sp>
          <p:nvSpPr>
            <p:cNvPr id="23557" name="AutoShape 5">
              <a:extLst>
                <a:ext uri="{FF2B5EF4-FFF2-40B4-BE49-F238E27FC236}">
                  <a16:creationId xmlns:a16="http://schemas.microsoft.com/office/drawing/2014/main" id="{8EFE5BC4-638B-4C07-9A8B-13E1208D838F}"/>
                </a:ext>
              </a:extLst>
            </p:cNvPr>
            <p:cNvSpPr>
              <a:spLocks noChangeAspect="1" noChangeArrowheads="1"/>
            </p:cNvSpPr>
            <p:nvPr/>
          </p:nvSpPr>
          <p:spPr bwMode="auto">
            <a:xfrm>
              <a:off x="1417" y="6733"/>
              <a:ext cx="7920" cy="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3558" name="AutoShape 6">
              <a:extLst>
                <a:ext uri="{FF2B5EF4-FFF2-40B4-BE49-F238E27FC236}">
                  <a16:creationId xmlns:a16="http://schemas.microsoft.com/office/drawing/2014/main" id="{49203F9C-06A6-4FDE-8CE6-A630FF71E877}"/>
                </a:ext>
              </a:extLst>
            </p:cNvPr>
            <p:cNvSpPr>
              <a:spLocks noChangeArrowheads="1"/>
            </p:cNvSpPr>
            <p:nvPr/>
          </p:nvSpPr>
          <p:spPr bwMode="auto">
            <a:xfrm>
              <a:off x="3757" y="8173"/>
              <a:ext cx="1260" cy="2453"/>
            </a:xfrm>
            <a:prstGeom prst="curvedRightArrow">
              <a:avLst>
                <a:gd name="adj1" fmla="val 38937"/>
                <a:gd name="adj2" fmla="val 77873"/>
                <a:gd name="adj3" fmla="val 33333"/>
              </a:avLst>
            </a:prstGeom>
            <a:solidFill>
              <a:srgbClr val="FFFFFF"/>
            </a:solidFill>
            <a:ln w="9525">
              <a:solidFill>
                <a:srgbClr val="000000"/>
              </a:solidFill>
              <a:miter lim="800000"/>
              <a:headEnd/>
              <a:tailEnd/>
            </a:ln>
          </p:spPr>
          <p:txBody>
            <a:bodyPr/>
            <a:lstStyle/>
            <a:p>
              <a:endParaRPr lang="it-IT"/>
            </a:p>
          </p:txBody>
        </p:sp>
        <p:sp>
          <p:nvSpPr>
            <p:cNvPr id="23559" name="Oval 7">
              <a:extLst>
                <a:ext uri="{FF2B5EF4-FFF2-40B4-BE49-F238E27FC236}">
                  <a16:creationId xmlns:a16="http://schemas.microsoft.com/office/drawing/2014/main" id="{2F630C53-36D6-46D6-9AA3-C227274393AF}"/>
                </a:ext>
              </a:extLst>
            </p:cNvPr>
            <p:cNvSpPr>
              <a:spLocks noChangeAspect="1" noChangeArrowheads="1"/>
            </p:cNvSpPr>
            <p:nvPr/>
          </p:nvSpPr>
          <p:spPr bwMode="auto">
            <a:xfrm>
              <a:off x="4837" y="7813"/>
              <a:ext cx="2835" cy="2835"/>
            </a:xfrm>
            <a:prstGeom prst="ellipse">
              <a:avLst/>
            </a:prstGeom>
            <a:solidFill>
              <a:srgbClr val="00FFFF"/>
            </a:solidFill>
            <a:ln w="9525">
              <a:solidFill>
                <a:srgbClr val="000000"/>
              </a:solidFill>
              <a:round/>
              <a:headEnd/>
              <a:tailEnd/>
            </a:ln>
          </p:spPr>
          <p:txBody>
            <a:bodyPr/>
            <a:lstStyle/>
            <a:p>
              <a:endParaRPr lang="it-IT"/>
            </a:p>
          </p:txBody>
        </p:sp>
        <p:sp>
          <p:nvSpPr>
            <p:cNvPr id="23560" name="Line 8">
              <a:extLst>
                <a:ext uri="{FF2B5EF4-FFF2-40B4-BE49-F238E27FC236}">
                  <a16:creationId xmlns:a16="http://schemas.microsoft.com/office/drawing/2014/main" id="{92724D45-190B-423D-9ADB-0CCD9A3A9173}"/>
                </a:ext>
              </a:extLst>
            </p:cNvPr>
            <p:cNvSpPr>
              <a:spLocks noChangeShapeType="1"/>
            </p:cNvSpPr>
            <p:nvPr/>
          </p:nvSpPr>
          <p:spPr bwMode="auto">
            <a:xfrm flipV="1">
              <a:off x="6277" y="7093"/>
              <a:ext cx="1" cy="901"/>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3561" name="Line 9">
              <a:extLst>
                <a:ext uri="{FF2B5EF4-FFF2-40B4-BE49-F238E27FC236}">
                  <a16:creationId xmlns:a16="http://schemas.microsoft.com/office/drawing/2014/main" id="{006FB047-463F-4EA9-A2E9-1D2B0200D4FD}"/>
                </a:ext>
              </a:extLst>
            </p:cNvPr>
            <p:cNvSpPr>
              <a:spLocks noChangeShapeType="1"/>
            </p:cNvSpPr>
            <p:nvPr/>
          </p:nvSpPr>
          <p:spPr bwMode="auto">
            <a:xfrm>
              <a:off x="6277" y="6733"/>
              <a:ext cx="0" cy="3915"/>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23562" name="Text Box 10">
              <a:extLst>
                <a:ext uri="{FF2B5EF4-FFF2-40B4-BE49-F238E27FC236}">
                  <a16:creationId xmlns:a16="http://schemas.microsoft.com/office/drawing/2014/main" id="{F2072C29-0B87-4BEC-A517-2D35875A38AD}"/>
                </a:ext>
              </a:extLst>
            </p:cNvPr>
            <p:cNvSpPr txBox="1">
              <a:spLocks noChangeArrowheads="1"/>
            </p:cNvSpPr>
            <p:nvPr/>
          </p:nvSpPr>
          <p:spPr bwMode="auto">
            <a:xfrm>
              <a:off x="5917" y="7273"/>
              <a:ext cx="144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b="1" i="0">
                  <a:solidFill>
                    <a:srgbClr val="0000FF"/>
                  </a:solidFill>
                  <a:latin typeface="Times New Roman" panose="02020603050405020304" pitchFamily="18" charset="0"/>
                </a:rPr>
                <a:t>Ω</a:t>
              </a:r>
              <a:endParaRPr lang="en-US" altLang="it-IT" i="0"/>
            </a:p>
          </p:txBody>
        </p:sp>
        <p:sp>
          <p:nvSpPr>
            <p:cNvPr id="23563" name="Line 11">
              <a:extLst>
                <a:ext uri="{FF2B5EF4-FFF2-40B4-BE49-F238E27FC236}">
                  <a16:creationId xmlns:a16="http://schemas.microsoft.com/office/drawing/2014/main" id="{1974B2A4-2B64-4688-BF5E-40C346DC0F2B}"/>
                </a:ext>
              </a:extLst>
            </p:cNvPr>
            <p:cNvSpPr>
              <a:spLocks noChangeShapeType="1"/>
            </p:cNvSpPr>
            <p:nvPr/>
          </p:nvSpPr>
          <p:spPr bwMode="auto">
            <a:xfrm flipV="1">
              <a:off x="5377" y="8353"/>
              <a:ext cx="720" cy="10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3564" name="Line 12">
              <a:extLst>
                <a:ext uri="{FF2B5EF4-FFF2-40B4-BE49-F238E27FC236}">
                  <a16:creationId xmlns:a16="http://schemas.microsoft.com/office/drawing/2014/main" id="{3442DDFE-A739-41D9-AE65-3899FDE7434F}"/>
                </a:ext>
              </a:extLst>
            </p:cNvPr>
            <p:cNvSpPr>
              <a:spLocks noChangeShapeType="1"/>
            </p:cNvSpPr>
            <p:nvPr/>
          </p:nvSpPr>
          <p:spPr bwMode="auto">
            <a:xfrm flipV="1">
              <a:off x="5377" y="8533"/>
              <a:ext cx="1" cy="90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3565" name="Line 13">
              <a:extLst>
                <a:ext uri="{FF2B5EF4-FFF2-40B4-BE49-F238E27FC236}">
                  <a16:creationId xmlns:a16="http://schemas.microsoft.com/office/drawing/2014/main" id="{3F942652-3230-49BC-BF26-BD07E2B23D33}"/>
                </a:ext>
              </a:extLst>
            </p:cNvPr>
            <p:cNvSpPr>
              <a:spLocks noChangeShapeType="1"/>
            </p:cNvSpPr>
            <p:nvPr/>
          </p:nvSpPr>
          <p:spPr bwMode="auto">
            <a:xfrm>
              <a:off x="5364" y="9433"/>
              <a:ext cx="1453" cy="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3566" name="Text Box 14">
              <a:extLst>
                <a:ext uri="{FF2B5EF4-FFF2-40B4-BE49-F238E27FC236}">
                  <a16:creationId xmlns:a16="http://schemas.microsoft.com/office/drawing/2014/main" id="{5E29AB85-3721-4003-A4FD-C15F66C6B53A}"/>
                </a:ext>
              </a:extLst>
            </p:cNvPr>
            <p:cNvSpPr txBox="1">
              <a:spLocks noChangeArrowheads="1"/>
            </p:cNvSpPr>
            <p:nvPr/>
          </p:nvSpPr>
          <p:spPr bwMode="auto">
            <a:xfrm>
              <a:off x="5587" y="8323"/>
              <a:ext cx="72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b="1" i="0">
                  <a:latin typeface="Times New Roman" panose="02020603050405020304" pitchFamily="18" charset="0"/>
                </a:rPr>
                <a:t>v</a:t>
              </a:r>
              <a:endParaRPr lang="en-US" altLang="it-IT" i="0"/>
            </a:p>
          </p:txBody>
        </p:sp>
        <p:sp>
          <p:nvSpPr>
            <p:cNvPr id="23567" name="Text Box 15">
              <a:extLst>
                <a:ext uri="{FF2B5EF4-FFF2-40B4-BE49-F238E27FC236}">
                  <a16:creationId xmlns:a16="http://schemas.microsoft.com/office/drawing/2014/main" id="{676A6FF0-9387-4A75-9DFE-DE2130368ACA}"/>
                </a:ext>
              </a:extLst>
            </p:cNvPr>
            <p:cNvSpPr txBox="1">
              <a:spLocks noChangeArrowheads="1"/>
            </p:cNvSpPr>
            <p:nvPr/>
          </p:nvSpPr>
          <p:spPr bwMode="auto">
            <a:xfrm>
              <a:off x="5401" y="9073"/>
              <a:ext cx="144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i="0">
                  <a:solidFill>
                    <a:srgbClr val="FF0000"/>
                  </a:solidFill>
                  <a:latin typeface="Times New Roman" panose="02020603050405020304" pitchFamily="18" charset="0"/>
                </a:rPr>
                <a:t>-2</a:t>
              </a:r>
              <a:r>
                <a:rPr lang="pl-PL" altLang="it-IT" sz="1200" b="1" i="0">
                  <a:solidFill>
                    <a:srgbClr val="FF0000"/>
                  </a:solidFill>
                  <a:latin typeface="Times New Roman" panose="02020603050405020304" pitchFamily="18" charset="0"/>
                </a:rPr>
                <a:t>Ω×v</a:t>
              </a:r>
              <a:endParaRPr lang="en-US" altLang="it-IT" i="0"/>
            </a:p>
          </p:txBody>
        </p:sp>
        <p:sp>
          <p:nvSpPr>
            <p:cNvPr id="23568" name="Oval 16">
              <a:extLst>
                <a:ext uri="{FF2B5EF4-FFF2-40B4-BE49-F238E27FC236}">
                  <a16:creationId xmlns:a16="http://schemas.microsoft.com/office/drawing/2014/main" id="{8199B665-0659-48D0-8E48-0E621147E278}"/>
                </a:ext>
              </a:extLst>
            </p:cNvPr>
            <p:cNvSpPr>
              <a:spLocks noChangeAspect="1" noChangeArrowheads="1"/>
            </p:cNvSpPr>
            <p:nvPr/>
          </p:nvSpPr>
          <p:spPr bwMode="auto">
            <a:xfrm>
              <a:off x="4826" y="8661"/>
              <a:ext cx="2835" cy="1229"/>
            </a:xfrm>
            <a:prstGeom prst="ellipse">
              <a:avLst/>
            </a:prstGeom>
            <a:solidFill>
              <a:srgbClr val="FFFFFF">
                <a:alpha val="0"/>
              </a:srgbClr>
            </a:solidFill>
            <a:ln w="9525">
              <a:solidFill>
                <a:srgbClr val="000000"/>
              </a:solidFill>
              <a:round/>
              <a:headEnd/>
              <a:tailEnd/>
            </a:ln>
          </p:spPr>
          <p:txBody>
            <a:bodyPr/>
            <a:lstStyle/>
            <a:p>
              <a:endParaRPr lang="it-IT"/>
            </a:p>
          </p:txBody>
        </p:sp>
        <p:sp>
          <p:nvSpPr>
            <p:cNvPr id="23569" name="Text Box 17">
              <a:extLst>
                <a:ext uri="{FF2B5EF4-FFF2-40B4-BE49-F238E27FC236}">
                  <a16:creationId xmlns:a16="http://schemas.microsoft.com/office/drawing/2014/main" id="{77620606-D9E7-42A9-8FC4-169B477763D0}"/>
                </a:ext>
              </a:extLst>
            </p:cNvPr>
            <p:cNvSpPr txBox="1">
              <a:spLocks noChangeArrowheads="1"/>
            </p:cNvSpPr>
            <p:nvPr/>
          </p:nvSpPr>
          <p:spPr bwMode="auto">
            <a:xfrm>
              <a:off x="4987" y="8863"/>
              <a:ext cx="144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b="1" i="0">
                  <a:solidFill>
                    <a:srgbClr val="0000FF"/>
                  </a:solidFill>
                  <a:latin typeface="Times New Roman" panose="02020603050405020304" pitchFamily="18" charset="0"/>
                </a:rPr>
                <a:t>Ω</a:t>
              </a:r>
              <a:endParaRPr lang="en-US" altLang="it-IT" i="0"/>
            </a:p>
          </p:txBody>
        </p:sp>
      </p:grpSp>
      <p:pic>
        <p:nvPicPr>
          <p:cNvPr id="23570" name="Picture 18">
            <a:extLst>
              <a:ext uri="{FF2B5EF4-FFF2-40B4-BE49-F238E27FC236}">
                <a16:creationId xmlns:a16="http://schemas.microsoft.com/office/drawing/2014/main" id="{D7B1B136-5F33-4900-BA21-39B32533B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434" y="1417638"/>
            <a:ext cx="5892566"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5">
            <a:extLst>
              <a:ext uri="{FF2B5EF4-FFF2-40B4-BE49-F238E27FC236}">
                <a16:creationId xmlns:a16="http://schemas.microsoft.com/office/drawing/2014/main" id="{6DB93AD8-3939-4C0C-AFF4-D86B51DCEC03}"/>
              </a:ext>
            </a:extLst>
          </p:cNvPr>
          <p:cNvSpPr txBox="1">
            <a:spLocks noChangeArrowheads="1"/>
          </p:cNvSpPr>
          <p:nvPr/>
        </p:nvSpPr>
        <p:spPr bwMode="auto">
          <a:xfrm>
            <a:off x="84885" y="4433970"/>
            <a:ext cx="3251434"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pl-PL" altLang="it-IT" sz="2000" dirty="0"/>
              <a:t>Nad Azorami tworzy się wysokie ciśnienie (suche powietrze jest cięższe od wilgotnego). Siła Coriolisa (która jest konsekwencją ruchu obrotowego Ziemi) obraca wiatry zgodnie z ruchem wskazówek zegara, czyli antycyklonem</a:t>
            </a:r>
            <a:endParaRPr lang="en-US" altLang="it-IT" sz="2000" i="0" dirty="0"/>
          </a:p>
        </p:txBody>
      </p:sp>
      <p:sp>
        <p:nvSpPr>
          <p:cNvPr id="20" name="CasellaDiTesto 19">
            <a:extLst>
              <a:ext uri="{FF2B5EF4-FFF2-40B4-BE49-F238E27FC236}">
                <a16:creationId xmlns:a16="http://schemas.microsoft.com/office/drawing/2014/main" id="{5C113271-13A0-4A3F-A899-DB79B963F7A9}"/>
              </a:ext>
            </a:extLst>
          </p:cNvPr>
          <p:cNvSpPr txBox="1"/>
          <p:nvPr/>
        </p:nvSpPr>
        <p:spPr>
          <a:xfrm>
            <a:off x="4211960" y="6491429"/>
            <a:ext cx="5418306" cy="369332"/>
          </a:xfrm>
          <a:prstGeom prst="rect">
            <a:avLst/>
          </a:prstGeom>
          <a:noFill/>
        </p:spPr>
        <p:txBody>
          <a:bodyPr wrap="square">
            <a:spAutoFit/>
          </a:bodyPr>
          <a:lstStyle/>
          <a:p>
            <a:r>
              <a:rPr lang="it-IT" altLang="it-IT" sz="1800" i="0" dirty="0" err="1"/>
              <a:t>Screenshot</a:t>
            </a:r>
            <a:r>
              <a:rPr lang="it-IT" altLang="it-IT" sz="1800" i="0" dirty="0"/>
              <a:t> GK 13-01-2014</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fade">
                                      <p:cBhvr>
                                        <p:cTn id="7"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ytuł 1">
            <a:extLst>
              <a:ext uri="{FF2B5EF4-FFF2-40B4-BE49-F238E27FC236}">
                <a16:creationId xmlns:a16="http://schemas.microsoft.com/office/drawing/2014/main" id="{D1B00714-D078-D998-9CCC-EB24AD71283F}"/>
              </a:ext>
            </a:extLst>
          </p:cNvPr>
          <p:cNvSpPr>
            <a:spLocks noGrp="1" noChangeArrowheads="1"/>
          </p:cNvSpPr>
          <p:nvPr>
            <p:ph type="title"/>
          </p:nvPr>
        </p:nvSpPr>
        <p:spPr/>
        <p:txBody>
          <a:bodyPr/>
          <a:lstStyle/>
          <a:p>
            <a:r>
              <a:rPr lang="pl-PL" altLang="en-US" sz="3400"/>
              <a:t>Tropopauza</a:t>
            </a:r>
            <a:endParaRPr lang="en-US" altLang="en-US" sz="3400"/>
          </a:p>
        </p:txBody>
      </p:sp>
      <p:sp>
        <p:nvSpPr>
          <p:cNvPr id="7171" name="pole tekstowe 3">
            <a:extLst>
              <a:ext uri="{FF2B5EF4-FFF2-40B4-BE49-F238E27FC236}">
                <a16:creationId xmlns:a16="http://schemas.microsoft.com/office/drawing/2014/main" id="{0997DBC7-2DBE-967B-F767-D7FD0C3090E0}"/>
              </a:ext>
            </a:extLst>
          </p:cNvPr>
          <p:cNvSpPr txBox="1">
            <a:spLocks noChangeArrowheads="1"/>
          </p:cNvSpPr>
          <p:nvPr/>
        </p:nvSpPr>
        <p:spPr bwMode="auto">
          <a:xfrm>
            <a:off x="247650" y="4843830"/>
            <a:ext cx="807561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Tropopauza – załamują się prądy wstępujące powietrza ogrzanego przy powierzchni </a:t>
            </a:r>
            <a:r>
              <a:rPr lang="pl-PL" altLang="en-US" sz="1800" dirty="0" err="1"/>
              <a:t>powierzchni</a:t>
            </a:r>
            <a:r>
              <a:rPr lang="pl-PL" altLang="en-US" sz="1800" dirty="0"/>
              <a:t> Ziemi: 10 km nad biegunami, 20 km nad równikiem</a:t>
            </a:r>
          </a:p>
          <a:p>
            <a:pPr>
              <a:spcBef>
                <a:spcPct val="0"/>
              </a:spcBef>
              <a:buFontTx/>
              <a:buNone/>
            </a:pPr>
            <a:r>
              <a:rPr lang="pl-PL" altLang="en-US" sz="1800" dirty="0"/>
              <a:t>Zdjęcie samolotowe z rejonów Ghany</a:t>
            </a:r>
          </a:p>
          <a:p>
            <a:pPr>
              <a:spcBef>
                <a:spcPct val="0"/>
              </a:spcBef>
              <a:buFontTx/>
              <a:buNone/>
            </a:pPr>
            <a:endParaRPr lang="pl-PL" altLang="en-US" sz="1400" dirty="0"/>
          </a:p>
          <a:p>
            <a:pPr>
              <a:spcBef>
                <a:spcPct val="0"/>
              </a:spcBef>
              <a:buFontTx/>
              <a:buNone/>
            </a:pPr>
            <a:r>
              <a:rPr lang="pl-PL" altLang="en-US" sz="1400" dirty="0"/>
              <a:t>https://eol.jsc.nasa.gov/SearchPhotos/photo.pl?mission=ISS016&amp;roll=E&amp;frame=27426</a:t>
            </a:r>
          </a:p>
          <a:p>
            <a:pPr>
              <a:spcBef>
                <a:spcPct val="0"/>
              </a:spcBef>
              <a:buFontTx/>
              <a:buNone/>
            </a:pPr>
            <a:endParaRPr lang="en-US" altLang="en-US" sz="1800" dirty="0"/>
          </a:p>
        </p:txBody>
      </p:sp>
      <p:pic>
        <p:nvPicPr>
          <p:cNvPr id="7172" name="Obraz 5" descr="Obraz zawierający chmura, natura, chmury, niebo&#10;&#10;Opis wygenerowany automatycznie">
            <a:extLst>
              <a:ext uri="{FF2B5EF4-FFF2-40B4-BE49-F238E27FC236}">
                <a16:creationId xmlns:a16="http://schemas.microsoft.com/office/drawing/2014/main" id="{F59EFD92-82F8-F75A-BD69-F27DB255E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376363"/>
            <a:ext cx="51435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2" descr="Click for a map">
            <a:extLst>
              <a:ext uri="{FF2B5EF4-FFF2-40B4-BE49-F238E27FC236}">
                <a16:creationId xmlns:a16="http://schemas.microsoft.com/office/drawing/2014/main" id="{1230B3B3-3B6A-113E-B747-9CF912845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2824163"/>
            <a:ext cx="3465513"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A189D89-6876-4186-A46A-BA7FB65A5B64}"/>
              </a:ext>
            </a:extLst>
          </p:cNvPr>
          <p:cNvSpPr>
            <a:spLocks noGrp="1" noChangeArrowheads="1"/>
          </p:cNvSpPr>
          <p:nvPr>
            <p:ph type="title"/>
          </p:nvPr>
        </p:nvSpPr>
        <p:spPr/>
        <p:txBody>
          <a:bodyPr/>
          <a:lstStyle/>
          <a:p>
            <a:r>
              <a:rPr lang="pl-PL" altLang="it-IT" sz="3600" dirty="0"/>
              <a:t>Atmos</a:t>
            </a:r>
            <a:r>
              <a:rPr lang="it-IT" altLang="it-IT" sz="3600" dirty="0"/>
              <a:t>fera</a:t>
            </a:r>
            <a:r>
              <a:rPr lang="pl-PL" altLang="it-IT" sz="3600" dirty="0"/>
              <a:t>: Coriolis force</a:t>
            </a:r>
            <a:endParaRPr lang="en-US" altLang="it-IT" sz="3600" dirty="0"/>
          </a:p>
        </p:txBody>
      </p:sp>
      <p:grpSp>
        <p:nvGrpSpPr>
          <p:cNvPr id="54275" name="Group 3">
            <a:extLst>
              <a:ext uri="{FF2B5EF4-FFF2-40B4-BE49-F238E27FC236}">
                <a16:creationId xmlns:a16="http://schemas.microsoft.com/office/drawing/2014/main" id="{95664F08-0B76-41D7-95E2-51EA4602AB85}"/>
              </a:ext>
            </a:extLst>
          </p:cNvPr>
          <p:cNvGrpSpPr>
            <a:grpSpLocks noChangeAspect="1"/>
          </p:cNvGrpSpPr>
          <p:nvPr/>
        </p:nvGrpSpPr>
        <p:grpSpPr bwMode="auto">
          <a:xfrm>
            <a:off x="-828675" y="1125538"/>
            <a:ext cx="3744913" cy="1873250"/>
            <a:chOff x="1417" y="6733"/>
            <a:chExt cx="7920" cy="3960"/>
          </a:xfrm>
        </p:grpSpPr>
        <p:sp>
          <p:nvSpPr>
            <p:cNvPr id="54276" name="AutoShape 4">
              <a:extLst>
                <a:ext uri="{FF2B5EF4-FFF2-40B4-BE49-F238E27FC236}">
                  <a16:creationId xmlns:a16="http://schemas.microsoft.com/office/drawing/2014/main" id="{81A007C6-5113-4D76-B655-0700F55CB57B}"/>
                </a:ext>
              </a:extLst>
            </p:cNvPr>
            <p:cNvSpPr>
              <a:spLocks noChangeAspect="1" noChangeArrowheads="1"/>
            </p:cNvSpPr>
            <p:nvPr/>
          </p:nvSpPr>
          <p:spPr bwMode="auto">
            <a:xfrm>
              <a:off x="1417" y="6733"/>
              <a:ext cx="7920" cy="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54277" name="AutoShape 5">
              <a:extLst>
                <a:ext uri="{FF2B5EF4-FFF2-40B4-BE49-F238E27FC236}">
                  <a16:creationId xmlns:a16="http://schemas.microsoft.com/office/drawing/2014/main" id="{BFA79952-45BE-4C27-8D11-11C9F6889581}"/>
                </a:ext>
              </a:extLst>
            </p:cNvPr>
            <p:cNvSpPr>
              <a:spLocks noChangeArrowheads="1"/>
            </p:cNvSpPr>
            <p:nvPr/>
          </p:nvSpPr>
          <p:spPr bwMode="auto">
            <a:xfrm>
              <a:off x="3757" y="8173"/>
              <a:ext cx="1260" cy="2453"/>
            </a:xfrm>
            <a:prstGeom prst="curvedRightArrow">
              <a:avLst>
                <a:gd name="adj1" fmla="val 38937"/>
                <a:gd name="adj2" fmla="val 77873"/>
                <a:gd name="adj3" fmla="val 33333"/>
              </a:avLst>
            </a:prstGeom>
            <a:solidFill>
              <a:srgbClr val="FFFFFF"/>
            </a:solidFill>
            <a:ln w="9525">
              <a:solidFill>
                <a:srgbClr val="000000"/>
              </a:solidFill>
              <a:miter lim="800000"/>
              <a:headEnd/>
              <a:tailEnd/>
            </a:ln>
          </p:spPr>
          <p:txBody>
            <a:bodyPr/>
            <a:lstStyle/>
            <a:p>
              <a:endParaRPr lang="it-IT"/>
            </a:p>
          </p:txBody>
        </p:sp>
        <p:sp>
          <p:nvSpPr>
            <p:cNvPr id="54278" name="Oval 6">
              <a:extLst>
                <a:ext uri="{FF2B5EF4-FFF2-40B4-BE49-F238E27FC236}">
                  <a16:creationId xmlns:a16="http://schemas.microsoft.com/office/drawing/2014/main" id="{8BEE8228-6128-4ED8-B42D-897F7A206252}"/>
                </a:ext>
              </a:extLst>
            </p:cNvPr>
            <p:cNvSpPr>
              <a:spLocks noChangeAspect="1" noChangeArrowheads="1"/>
            </p:cNvSpPr>
            <p:nvPr/>
          </p:nvSpPr>
          <p:spPr bwMode="auto">
            <a:xfrm>
              <a:off x="4837" y="7813"/>
              <a:ext cx="2835" cy="2835"/>
            </a:xfrm>
            <a:prstGeom prst="ellipse">
              <a:avLst/>
            </a:prstGeom>
            <a:solidFill>
              <a:srgbClr val="00FFFF"/>
            </a:solidFill>
            <a:ln w="9525">
              <a:solidFill>
                <a:srgbClr val="000000"/>
              </a:solidFill>
              <a:round/>
              <a:headEnd/>
              <a:tailEnd/>
            </a:ln>
          </p:spPr>
          <p:txBody>
            <a:bodyPr/>
            <a:lstStyle/>
            <a:p>
              <a:endParaRPr lang="it-IT"/>
            </a:p>
          </p:txBody>
        </p:sp>
        <p:sp>
          <p:nvSpPr>
            <p:cNvPr id="54279" name="Line 7">
              <a:extLst>
                <a:ext uri="{FF2B5EF4-FFF2-40B4-BE49-F238E27FC236}">
                  <a16:creationId xmlns:a16="http://schemas.microsoft.com/office/drawing/2014/main" id="{F7166C05-D84D-4C24-87E2-FD1E1F1761E2}"/>
                </a:ext>
              </a:extLst>
            </p:cNvPr>
            <p:cNvSpPr>
              <a:spLocks noChangeShapeType="1"/>
            </p:cNvSpPr>
            <p:nvPr/>
          </p:nvSpPr>
          <p:spPr bwMode="auto">
            <a:xfrm flipV="1">
              <a:off x="6277" y="7093"/>
              <a:ext cx="1" cy="901"/>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4280" name="Line 8">
              <a:extLst>
                <a:ext uri="{FF2B5EF4-FFF2-40B4-BE49-F238E27FC236}">
                  <a16:creationId xmlns:a16="http://schemas.microsoft.com/office/drawing/2014/main" id="{4FA4954E-0AF2-45AA-9E8A-A72899DCFA39}"/>
                </a:ext>
              </a:extLst>
            </p:cNvPr>
            <p:cNvSpPr>
              <a:spLocks noChangeShapeType="1"/>
            </p:cNvSpPr>
            <p:nvPr/>
          </p:nvSpPr>
          <p:spPr bwMode="auto">
            <a:xfrm>
              <a:off x="6277" y="6733"/>
              <a:ext cx="0" cy="3915"/>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54281" name="Text Box 9">
              <a:extLst>
                <a:ext uri="{FF2B5EF4-FFF2-40B4-BE49-F238E27FC236}">
                  <a16:creationId xmlns:a16="http://schemas.microsoft.com/office/drawing/2014/main" id="{88E8EE31-E9FD-44CD-B943-8254D9A47D20}"/>
                </a:ext>
              </a:extLst>
            </p:cNvPr>
            <p:cNvSpPr txBox="1">
              <a:spLocks noChangeArrowheads="1"/>
            </p:cNvSpPr>
            <p:nvPr/>
          </p:nvSpPr>
          <p:spPr bwMode="auto">
            <a:xfrm>
              <a:off x="5917" y="7273"/>
              <a:ext cx="144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b="1" i="0">
                  <a:solidFill>
                    <a:srgbClr val="0000FF"/>
                  </a:solidFill>
                  <a:latin typeface="Times New Roman" panose="02020603050405020304" pitchFamily="18" charset="0"/>
                </a:rPr>
                <a:t>Ω</a:t>
              </a:r>
              <a:endParaRPr lang="en-US" altLang="it-IT" i="0"/>
            </a:p>
          </p:txBody>
        </p:sp>
        <p:sp>
          <p:nvSpPr>
            <p:cNvPr id="54282" name="Line 10">
              <a:extLst>
                <a:ext uri="{FF2B5EF4-FFF2-40B4-BE49-F238E27FC236}">
                  <a16:creationId xmlns:a16="http://schemas.microsoft.com/office/drawing/2014/main" id="{8CAF82CB-5E83-4E93-A94D-04790E8E73CB}"/>
                </a:ext>
              </a:extLst>
            </p:cNvPr>
            <p:cNvSpPr>
              <a:spLocks noChangeShapeType="1"/>
            </p:cNvSpPr>
            <p:nvPr/>
          </p:nvSpPr>
          <p:spPr bwMode="auto">
            <a:xfrm flipV="1">
              <a:off x="5377" y="8353"/>
              <a:ext cx="720" cy="10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4283" name="Line 11">
              <a:extLst>
                <a:ext uri="{FF2B5EF4-FFF2-40B4-BE49-F238E27FC236}">
                  <a16:creationId xmlns:a16="http://schemas.microsoft.com/office/drawing/2014/main" id="{97246FA5-7D14-4EF8-83A2-531D48F5FE2E}"/>
                </a:ext>
              </a:extLst>
            </p:cNvPr>
            <p:cNvSpPr>
              <a:spLocks noChangeShapeType="1"/>
            </p:cNvSpPr>
            <p:nvPr/>
          </p:nvSpPr>
          <p:spPr bwMode="auto">
            <a:xfrm flipV="1">
              <a:off x="5377" y="8533"/>
              <a:ext cx="1" cy="90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4284" name="Line 12">
              <a:extLst>
                <a:ext uri="{FF2B5EF4-FFF2-40B4-BE49-F238E27FC236}">
                  <a16:creationId xmlns:a16="http://schemas.microsoft.com/office/drawing/2014/main" id="{DE3B1616-69E9-4360-9455-C288D4C60A80}"/>
                </a:ext>
              </a:extLst>
            </p:cNvPr>
            <p:cNvSpPr>
              <a:spLocks noChangeShapeType="1"/>
            </p:cNvSpPr>
            <p:nvPr/>
          </p:nvSpPr>
          <p:spPr bwMode="auto">
            <a:xfrm>
              <a:off x="5364" y="9433"/>
              <a:ext cx="1453" cy="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4285" name="Text Box 13">
              <a:extLst>
                <a:ext uri="{FF2B5EF4-FFF2-40B4-BE49-F238E27FC236}">
                  <a16:creationId xmlns:a16="http://schemas.microsoft.com/office/drawing/2014/main" id="{CF1D87F6-F221-4B06-B2F6-8F36CC5C187C}"/>
                </a:ext>
              </a:extLst>
            </p:cNvPr>
            <p:cNvSpPr txBox="1">
              <a:spLocks noChangeArrowheads="1"/>
            </p:cNvSpPr>
            <p:nvPr/>
          </p:nvSpPr>
          <p:spPr bwMode="auto">
            <a:xfrm>
              <a:off x="5587" y="8323"/>
              <a:ext cx="72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b="1" i="0">
                  <a:latin typeface="Times New Roman" panose="02020603050405020304" pitchFamily="18" charset="0"/>
                </a:rPr>
                <a:t>v</a:t>
              </a:r>
              <a:endParaRPr lang="en-US" altLang="it-IT" i="0"/>
            </a:p>
          </p:txBody>
        </p:sp>
        <p:sp>
          <p:nvSpPr>
            <p:cNvPr id="54286" name="Text Box 14">
              <a:extLst>
                <a:ext uri="{FF2B5EF4-FFF2-40B4-BE49-F238E27FC236}">
                  <a16:creationId xmlns:a16="http://schemas.microsoft.com/office/drawing/2014/main" id="{A4D4C610-958D-4AAF-B3D5-A669E6F8770B}"/>
                </a:ext>
              </a:extLst>
            </p:cNvPr>
            <p:cNvSpPr txBox="1">
              <a:spLocks noChangeArrowheads="1"/>
            </p:cNvSpPr>
            <p:nvPr/>
          </p:nvSpPr>
          <p:spPr bwMode="auto">
            <a:xfrm>
              <a:off x="5401" y="9073"/>
              <a:ext cx="144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i="0">
                  <a:solidFill>
                    <a:srgbClr val="FF0000"/>
                  </a:solidFill>
                  <a:latin typeface="Times New Roman" panose="02020603050405020304" pitchFamily="18" charset="0"/>
                </a:rPr>
                <a:t>-2</a:t>
              </a:r>
              <a:r>
                <a:rPr lang="pl-PL" altLang="it-IT" sz="1200" b="1" i="0">
                  <a:solidFill>
                    <a:srgbClr val="FF0000"/>
                  </a:solidFill>
                  <a:latin typeface="Times New Roman" panose="02020603050405020304" pitchFamily="18" charset="0"/>
                </a:rPr>
                <a:t>Ω×v</a:t>
              </a:r>
              <a:endParaRPr lang="en-US" altLang="it-IT" i="0"/>
            </a:p>
          </p:txBody>
        </p:sp>
        <p:sp>
          <p:nvSpPr>
            <p:cNvPr id="54287" name="Oval 15">
              <a:extLst>
                <a:ext uri="{FF2B5EF4-FFF2-40B4-BE49-F238E27FC236}">
                  <a16:creationId xmlns:a16="http://schemas.microsoft.com/office/drawing/2014/main" id="{A9E7057C-3721-4884-9D12-1C94F29CB60D}"/>
                </a:ext>
              </a:extLst>
            </p:cNvPr>
            <p:cNvSpPr>
              <a:spLocks noChangeAspect="1" noChangeArrowheads="1"/>
            </p:cNvSpPr>
            <p:nvPr/>
          </p:nvSpPr>
          <p:spPr bwMode="auto">
            <a:xfrm>
              <a:off x="4826" y="8661"/>
              <a:ext cx="2835" cy="1229"/>
            </a:xfrm>
            <a:prstGeom prst="ellipse">
              <a:avLst/>
            </a:prstGeom>
            <a:solidFill>
              <a:srgbClr val="FFFFFF">
                <a:alpha val="0"/>
              </a:srgbClr>
            </a:solidFill>
            <a:ln w="9525">
              <a:solidFill>
                <a:srgbClr val="000000"/>
              </a:solidFill>
              <a:round/>
              <a:headEnd/>
              <a:tailEnd/>
            </a:ln>
          </p:spPr>
          <p:txBody>
            <a:bodyPr/>
            <a:lstStyle/>
            <a:p>
              <a:endParaRPr lang="it-IT"/>
            </a:p>
          </p:txBody>
        </p:sp>
        <p:sp>
          <p:nvSpPr>
            <p:cNvPr id="54288" name="Text Box 16">
              <a:extLst>
                <a:ext uri="{FF2B5EF4-FFF2-40B4-BE49-F238E27FC236}">
                  <a16:creationId xmlns:a16="http://schemas.microsoft.com/office/drawing/2014/main" id="{11D63E8F-EC58-426D-8FBA-88FA4FEDB495}"/>
                </a:ext>
              </a:extLst>
            </p:cNvPr>
            <p:cNvSpPr txBox="1">
              <a:spLocks noChangeArrowheads="1"/>
            </p:cNvSpPr>
            <p:nvPr/>
          </p:nvSpPr>
          <p:spPr bwMode="auto">
            <a:xfrm>
              <a:off x="4987" y="8863"/>
              <a:ext cx="144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b="1" i="0">
                  <a:solidFill>
                    <a:srgbClr val="0000FF"/>
                  </a:solidFill>
                  <a:latin typeface="Times New Roman" panose="02020603050405020304" pitchFamily="18" charset="0"/>
                </a:rPr>
                <a:t>Ω</a:t>
              </a:r>
              <a:endParaRPr lang="en-US" altLang="it-IT" i="0"/>
            </a:p>
          </p:txBody>
        </p:sp>
      </p:grpSp>
      <p:pic>
        <p:nvPicPr>
          <p:cNvPr id="54290" name="Picture 18">
            <a:extLst>
              <a:ext uri="{FF2B5EF4-FFF2-40B4-BE49-F238E27FC236}">
                <a16:creationId xmlns:a16="http://schemas.microsoft.com/office/drawing/2014/main" id="{7B84B6AB-DE36-4B88-80C8-C886584EE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500" y="2385340"/>
            <a:ext cx="5584000" cy="438376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5">
            <a:extLst>
              <a:ext uri="{FF2B5EF4-FFF2-40B4-BE49-F238E27FC236}">
                <a16:creationId xmlns:a16="http://schemas.microsoft.com/office/drawing/2014/main" id="{86B88F7D-1213-407C-8133-0A851B3170BE}"/>
              </a:ext>
            </a:extLst>
          </p:cNvPr>
          <p:cNvSpPr txBox="1">
            <a:spLocks noChangeArrowheads="1"/>
          </p:cNvSpPr>
          <p:nvPr/>
        </p:nvSpPr>
        <p:spPr bwMode="auto">
          <a:xfrm>
            <a:off x="25006" y="4433970"/>
            <a:ext cx="3251434" cy="19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pl-PL" altLang="it-IT" sz="2000" dirty="0"/>
              <a:t>Cyklon natomiast skręca w kierunku przeciwnym do ruchu wskazówek zegara (na półkuli północnej)</a:t>
            </a:r>
            <a:endParaRPr lang="en-US" altLang="it-IT" sz="2000" i="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a:extLst>
              <a:ext uri="{FF2B5EF4-FFF2-40B4-BE49-F238E27FC236}">
                <a16:creationId xmlns:a16="http://schemas.microsoft.com/office/drawing/2014/main" id="{C9A96FE4-FFD7-FD97-6992-4077EB65E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674688"/>
            <a:ext cx="8682037" cy="475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Text Box 3">
            <a:extLst>
              <a:ext uri="{FF2B5EF4-FFF2-40B4-BE49-F238E27FC236}">
                <a16:creationId xmlns:a16="http://schemas.microsoft.com/office/drawing/2014/main" id="{7BFD09FF-DD6C-C1E4-CB64-2FF2C1D0106C}"/>
              </a:ext>
            </a:extLst>
          </p:cNvPr>
          <p:cNvSpPr txBox="1">
            <a:spLocks noChangeArrowheads="1"/>
          </p:cNvSpPr>
          <p:nvPr/>
        </p:nvSpPr>
        <p:spPr bwMode="auto">
          <a:xfrm>
            <a:off x="5416550" y="4365625"/>
            <a:ext cx="2336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en-US" b="1">
                <a:solidFill>
                  <a:srgbClr val="FFFF00"/>
                </a:solidFill>
              </a:rPr>
              <a:t> T = 5</a:t>
            </a:r>
            <a:r>
              <a:rPr lang="pl-PL" altLang="en-US" b="1">
                <a:solidFill>
                  <a:srgbClr val="FFFF00"/>
                </a:solidFill>
              </a:rPr>
              <a:t>78</a:t>
            </a:r>
            <a:r>
              <a:rPr lang="it-IT" altLang="en-US" b="1">
                <a:solidFill>
                  <a:srgbClr val="FFFF00"/>
                </a:solidFill>
              </a:rPr>
              <a:t>0 K</a:t>
            </a:r>
          </a:p>
        </p:txBody>
      </p:sp>
      <p:sp>
        <p:nvSpPr>
          <p:cNvPr id="22532" name="Text Box 4">
            <a:extLst>
              <a:ext uri="{FF2B5EF4-FFF2-40B4-BE49-F238E27FC236}">
                <a16:creationId xmlns:a16="http://schemas.microsoft.com/office/drawing/2014/main" id="{3E27AB23-30C6-9EB9-A467-FFDD22016DAC}"/>
              </a:ext>
            </a:extLst>
          </p:cNvPr>
          <p:cNvSpPr txBox="1">
            <a:spLocks noChangeArrowheads="1"/>
          </p:cNvSpPr>
          <p:nvPr/>
        </p:nvSpPr>
        <p:spPr bwMode="auto">
          <a:xfrm>
            <a:off x="230188" y="4365625"/>
            <a:ext cx="18669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en-US" b="1">
                <a:solidFill>
                  <a:srgbClr val="FF3300"/>
                </a:solidFill>
              </a:rPr>
              <a:t>T= 300 K</a:t>
            </a:r>
          </a:p>
        </p:txBody>
      </p:sp>
      <p:sp>
        <p:nvSpPr>
          <p:cNvPr id="22533" name="Text Box 6">
            <a:extLst>
              <a:ext uri="{FF2B5EF4-FFF2-40B4-BE49-F238E27FC236}">
                <a16:creationId xmlns:a16="http://schemas.microsoft.com/office/drawing/2014/main" id="{99C77BEC-E4E7-EA41-76DA-70CFB3FFAC92}"/>
              </a:ext>
            </a:extLst>
          </p:cNvPr>
          <p:cNvSpPr txBox="1">
            <a:spLocks noChangeArrowheads="1"/>
          </p:cNvSpPr>
          <p:nvPr/>
        </p:nvSpPr>
        <p:spPr bwMode="auto">
          <a:xfrm>
            <a:off x="592138" y="71438"/>
            <a:ext cx="5992812"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3500">
                <a:solidFill>
                  <a:srgbClr val="FF0000"/>
                </a:solidFill>
              </a:rPr>
              <a:t>Emisja w IR, absorpcja w VIS</a:t>
            </a:r>
            <a:endParaRPr lang="en-AU" altLang="en-US" sz="3500">
              <a:solidFill>
                <a:srgbClr val="FF0000"/>
              </a:solidFill>
            </a:endParaRPr>
          </a:p>
        </p:txBody>
      </p:sp>
      <p:sp>
        <p:nvSpPr>
          <p:cNvPr id="22534" name="Text Box 7">
            <a:extLst>
              <a:ext uri="{FF2B5EF4-FFF2-40B4-BE49-F238E27FC236}">
                <a16:creationId xmlns:a16="http://schemas.microsoft.com/office/drawing/2014/main" id="{ACCDD7DB-397D-5A87-CB66-16E262CE7FC8}"/>
              </a:ext>
            </a:extLst>
          </p:cNvPr>
          <p:cNvSpPr txBox="1">
            <a:spLocks noChangeArrowheads="1"/>
          </p:cNvSpPr>
          <p:nvPr/>
        </p:nvSpPr>
        <p:spPr bwMode="auto">
          <a:xfrm>
            <a:off x="179388" y="5445352"/>
            <a:ext cx="2520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Source: </a:t>
            </a:r>
            <a:r>
              <a:rPr lang="pl-PL" altLang="en-US" sz="1800" dirty="0" err="1"/>
              <a:t>Physics</a:t>
            </a:r>
            <a:r>
              <a:rPr lang="pl-PL" altLang="en-US" sz="1800" dirty="0"/>
              <a:t> </a:t>
            </a:r>
            <a:r>
              <a:rPr lang="pl-PL" altLang="en-US" sz="1800" dirty="0" err="1"/>
              <a:t>Today</a:t>
            </a:r>
            <a:endParaRPr lang="en-AU" altLang="en-US" sz="1800" dirty="0"/>
          </a:p>
        </p:txBody>
      </p:sp>
      <p:sp>
        <p:nvSpPr>
          <p:cNvPr id="22535" name="pole tekstowe 1">
            <a:extLst>
              <a:ext uri="{FF2B5EF4-FFF2-40B4-BE49-F238E27FC236}">
                <a16:creationId xmlns:a16="http://schemas.microsoft.com/office/drawing/2014/main" id="{4F825FE0-1DAD-AC62-EEB5-E5C11A35DA53}"/>
              </a:ext>
            </a:extLst>
          </p:cNvPr>
          <p:cNvSpPr txBox="1">
            <a:spLocks noChangeArrowheads="1"/>
          </p:cNvSpPr>
          <p:nvPr/>
        </p:nvSpPr>
        <p:spPr bwMode="auto">
          <a:xfrm>
            <a:off x="179388" y="5861050"/>
            <a:ext cx="87852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„strefa wyżów zwrotnikowych jest więc obszarem o dużym nasłonecznieniu i skąpych opadach. Wysokie położenie Słońca w połączeniu z bezchmurnym niebem powoduje najwyższe temperatury na Ziemi” (NoK, s. 113)</a:t>
            </a:r>
            <a:endParaRPr lang="en-US" altLang="en-US" sz="1800"/>
          </a:p>
        </p:txBody>
      </p:sp>
    </p:spTree>
    <p:extLst>
      <p:ext uri="{BB962C8B-B14F-4D97-AF65-F5344CB8AC3E}">
        <p14:creationId xmlns:p14="http://schemas.microsoft.com/office/powerpoint/2010/main" val="434547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6">
            <a:extLst>
              <a:ext uri="{FF2B5EF4-FFF2-40B4-BE49-F238E27FC236}">
                <a16:creationId xmlns:a16="http://schemas.microsoft.com/office/drawing/2014/main" id="{99C77BEC-E4E7-EA41-76DA-70CFB3FFAC92}"/>
              </a:ext>
            </a:extLst>
          </p:cNvPr>
          <p:cNvSpPr txBox="1">
            <a:spLocks noChangeArrowheads="1"/>
          </p:cNvSpPr>
          <p:nvPr/>
        </p:nvSpPr>
        <p:spPr bwMode="auto">
          <a:xfrm>
            <a:off x="592138" y="71438"/>
            <a:ext cx="829906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3500" dirty="0">
                <a:solidFill>
                  <a:srgbClr val="FF0000"/>
                </a:solidFill>
              </a:rPr>
              <a:t>Bilans energii: absorpcja VIS, emisja IR </a:t>
            </a:r>
            <a:endParaRPr lang="en-AU" altLang="en-US" sz="3500" dirty="0">
              <a:solidFill>
                <a:srgbClr val="FF0000"/>
              </a:solidFill>
            </a:endParaRPr>
          </a:p>
        </p:txBody>
      </p:sp>
      <p:sp>
        <p:nvSpPr>
          <p:cNvPr id="22535" name="pole tekstowe 1">
            <a:extLst>
              <a:ext uri="{FF2B5EF4-FFF2-40B4-BE49-F238E27FC236}">
                <a16:creationId xmlns:a16="http://schemas.microsoft.com/office/drawing/2014/main" id="{4F825FE0-1DAD-AC62-EEB5-E5C11A35DA53}"/>
              </a:ext>
            </a:extLst>
          </p:cNvPr>
          <p:cNvSpPr txBox="1">
            <a:spLocks noChangeArrowheads="1"/>
          </p:cNvSpPr>
          <p:nvPr/>
        </p:nvSpPr>
        <p:spPr bwMode="auto">
          <a:xfrm>
            <a:off x="179388" y="5861050"/>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err="1"/>
              <a:t>Atmospheric</a:t>
            </a:r>
            <a:r>
              <a:rPr lang="pl-PL" altLang="en-US" sz="1800" dirty="0"/>
              <a:t> Science, str. 144</a:t>
            </a:r>
            <a:endParaRPr lang="en-US" altLang="en-US" sz="1800" dirty="0"/>
          </a:p>
        </p:txBody>
      </p:sp>
      <p:pic>
        <p:nvPicPr>
          <p:cNvPr id="5" name="Obraz 4">
            <a:extLst>
              <a:ext uri="{FF2B5EF4-FFF2-40B4-BE49-F238E27FC236}">
                <a16:creationId xmlns:a16="http://schemas.microsoft.com/office/drawing/2014/main" id="{C2944257-0C63-B1C4-10C5-7595F0634C3D}"/>
              </a:ext>
            </a:extLst>
          </p:cNvPr>
          <p:cNvPicPr>
            <a:picLocks noChangeAspect="1"/>
          </p:cNvPicPr>
          <p:nvPr/>
        </p:nvPicPr>
        <p:blipFill>
          <a:blip r:embed="rId2"/>
          <a:stretch>
            <a:fillRect/>
          </a:stretch>
        </p:blipFill>
        <p:spPr>
          <a:xfrm>
            <a:off x="179388" y="908720"/>
            <a:ext cx="5184700" cy="3466813"/>
          </a:xfrm>
          <a:prstGeom prst="rect">
            <a:avLst/>
          </a:prstGeom>
        </p:spPr>
      </p:pic>
      <p:pic>
        <p:nvPicPr>
          <p:cNvPr id="7" name="Obraz 6">
            <a:extLst>
              <a:ext uri="{FF2B5EF4-FFF2-40B4-BE49-F238E27FC236}">
                <a16:creationId xmlns:a16="http://schemas.microsoft.com/office/drawing/2014/main" id="{18CC21AA-AA8D-0F72-E89A-87B517C8FE33}"/>
              </a:ext>
            </a:extLst>
          </p:cNvPr>
          <p:cNvPicPr>
            <a:picLocks noChangeAspect="1"/>
          </p:cNvPicPr>
          <p:nvPr/>
        </p:nvPicPr>
        <p:blipFill>
          <a:blip r:embed="rId3"/>
          <a:stretch>
            <a:fillRect/>
          </a:stretch>
        </p:blipFill>
        <p:spPr>
          <a:xfrm>
            <a:off x="4456601" y="3302412"/>
            <a:ext cx="4638117" cy="3310578"/>
          </a:xfrm>
          <a:prstGeom prst="rect">
            <a:avLst/>
          </a:prstGeom>
        </p:spPr>
      </p:pic>
    </p:spTree>
    <p:extLst>
      <p:ext uri="{BB962C8B-B14F-4D97-AF65-F5344CB8AC3E}">
        <p14:creationId xmlns:p14="http://schemas.microsoft.com/office/powerpoint/2010/main" val="126621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ytuł 1">
            <a:extLst>
              <a:ext uri="{FF2B5EF4-FFF2-40B4-BE49-F238E27FC236}">
                <a16:creationId xmlns:a16="http://schemas.microsoft.com/office/drawing/2014/main" id="{9EC451D6-97A7-3C2E-1AA6-0B8DC397218C}"/>
              </a:ext>
            </a:extLst>
          </p:cNvPr>
          <p:cNvSpPr>
            <a:spLocks noGrp="1" noChangeArrowheads="1"/>
          </p:cNvSpPr>
          <p:nvPr>
            <p:ph type="title"/>
          </p:nvPr>
        </p:nvSpPr>
        <p:spPr>
          <a:xfrm>
            <a:off x="166914" y="-262391"/>
            <a:ext cx="8229600" cy="1143000"/>
          </a:xfrm>
        </p:spPr>
        <p:txBody>
          <a:bodyPr/>
          <a:lstStyle/>
          <a:p>
            <a:r>
              <a:rPr lang="pl-PL" altLang="en-US" sz="3400" dirty="0"/>
              <a:t>Temperatura średnia</a:t>
            </a:r>
            <a:endParaRPr lang="en-US" altLang="en-US" sz="3400" dirty="0"/>
          </a:p>
        </p:txBody>
      </p:sp>
      <p:sp>
        <p:nvSpPr>
          <p:cNvPr id="23555" name="pole tekstowe 3">
            <a:extLst>
              <a:ext uri="{FF2B5EF4-FFF2-40B4-BE49-F238E27FC236}">
                <a16:creationId xmlns:a16="http://schemas.microsoft.com/office/drawing/2014/main" id="{24CF8AA8-E998-92F0-BDEC-0A2DBF4C77F4}"/>
              </a:ext>
            </a:extLst>
          </p:cNvPr>
          <p:cNvSpPr txBox="1">
            <a:spLocks noChangeArrowheads="1"/>
          </p:cNvSpPr>
          <p:nvPr/>
        </p:nvSpPr>
        <p:spPr bwMode="auto">
          <a:xfrm>
            <a:off x="2627784" y="6581001"/>
            <a:ext cx="89646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dirty="0"/>
              <a:t>https://commons.wikimedia.org/wiki/File:Annual_Average_Temperature_Map.jpg?uselang=pl</a:t>
            </a:r>
          </a:p>
        </p:txBody>
      </p:sp>
      <p:sp>
        <p:nvSpPr>
          <p:cNvPr id="23556" name="pole tekstowe 5">
            <a:extLst>
              <a:ext uri="{FF2B5EF4-FFF2-40B4-BE49-F238E27FC236}">
                <a16:creationId xmlns:a16="http://schemas.microsoft.com/office/drawing/2014/main" id="{325BC18A-5FD1-A424-A1B5-0610D6484967}"/>
              </a:ext>
            </a:extLst>
          </p:cNvPr>
          <p:cNvSpPr txBox="1">
            <a:spLocks noChangeArrowheads="1"/>
          </p:cNvSpPr>
          <p:nvPr/>
        </p:nvSpPr>
        <p:spPr bwMode="auto">
          <a:xfrm>
            <a:off x="144463" y="4619625"/>
            <a:ext cx="896461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AU" altLang="en-US" sz="1200" dirty="0">
                <a:solidFill>
                  <a:srgbClr val="202122"/>
                </a:solidFill>
              </a:rPr>
              <a:t>This is a global map of the annually averaged near-surface air </a:t>
            </a:r>
            <a:r>
              <a:rPr lang="en-AU" altLang="en-US" sz="1200" dirty="0">
                <a:solidFill>
                  <a:srgbClr val="3366BB"/>
                </a:solidFill>
                <a:hlinkClick r:id="rId2" tooltip="w:temperature"/>
              </a:rPr>
              <a:t>temperature</a:t>
            </a:r>
            <a:r>
              <a:rPr lang="en-AU" altLang="en-US" sz="1200" dirty="0">
                <a:solidFill>
                  <a:srgbClr val="202122"/>
                </a:solidFill>
              </a:rPr>
              <a:t> from 1961 to 1990. Such maps, also known as "</a:t>
            </a:r>
            <a:r>
              <a:rPr lang="en-AU" altLang="en-US" sz="1200" dirty="0" err="1">
                <a:solidFill>
                  <a:srgbClr val="202122"/>
                </a:solidFill>
              </a:rPr>
              <a:t>climatologies</a:t>
            </a:r>
            <a:r>
              <a:rPr lang="en-AU" altLang="en-US" sz="1200" dirty="0">
                <a:solidFill>
                  <a:srgbClr val="202122"/>
                </a:solidFill>
              </a:rPr>
              <a:t>", provide information on </a:t>
            </a:r>
            <a:r>
              <a:rPr lang="en-AU" altLang="en-US" sz="1200" dirty="0">
                <a:solidFill>
                  <a:srgbClr val="3366BB"/>
                </a:solidFill>
                <a:hlinkClick r:id="rId3" tooltip="w:climate"/>
              </a:rPr>
              <a:t>climate</a:t>
            </a:r>
            <a:r>
              <a:rPr lang="en-AU" altLang="en-US" sz="1200" dirty="0">
                <a:solidFill>
                  <a:srgbClr val="202122"/>
                </a:solidFill>
              </a:rPr>
              <a:t> variation as a function of location.</a:t>
            </a:r>
          </a:p>
          <a:p>
            <a:pPr>
              <a:spcBef>
                <a:spcPct val="0"/>
              </a:spcBef>
              <a:buFontTx/>
              <a:buNone/>
            </a:pPr>
            <a:r>
              <a:rPr lang="en-AU" altLang="en-US" sz="1200" dirty="0">
                <a:solidFill>
                  <a:srgbClr val="202122"/>
                </a:solidFill>
              </a:rPr>
              <a:t>The </a:t>
            </a:r>
            <a:r>
              <a:rPr lang="en-AU" altLang="en-US" sz="1200" dirty="0">
                <a:solidFill>
                  <a:srgbClr val="3366BB"/>
                </a:solidFill>
                <a:hlinkClick r:id="rId4" tooltip="w:tropics"/>
              </a:rPr>
              <a:t>tropics</a:t>
            </a:r>
            <a:r>
              <a:rPr lang="en-AU" altLang="en-US" sz="1200" dirty="0">
                <a:solidFill>
                  <a:srgbClr val="202122"/>
                </a:solidFill>
              </a:rPr>
              <a:t>, between the </a:t>
            </a:r>
            <a:r>
              <a:rPr lang="en-AU" altLang="en-US" sz="1200" dirty="0">
                <a:solidFill>
                  <a:srgbClr val="3366BB"/>
                </a:solidFill>
                <a:hlinkClick r:id="rId5" tooltip="w:Tropic of Cancer"/>
              </a:rPr>
              <a:t>Tropic of Cancer</a:t>
            </a:r>
            <a:r>
              <a:rPr lang="en-AU" altLang="en-US" sz="1200" dirty="0">
                <a:solidFill>
                  <a:srgbClr val="202122"/>
                </a:solidFill>
              </a:rPr>
              <a:t> and </a:t>
            </a:r>
            <a:r>
              <a:rPr lang="en-AU" altLang="en-US" sz="1200" dirty="0">
                <a:solidFill>
                  <a:srgbClr val="3366BB"/>
                </a:solidFill>
                <a:hlinkClick r:id="rId6" tooltip="w:Tropic of Capricorn"/>
              </a:rPr>
              <a:t>Tropic of Capricorn</a:t>
            </a:r>
            <a:r>
              <a:rPr lang="en-AU" altLang="en-US" sz="1200" dirty="0">
                <a:solidFill>
                  <a:srgbClr val="202122"/>
                </a:solidFill>
              </a:rPr>
              <a:t>, have the most direct sunlight and highest temperatures. While the seasonal contrasts in surface temperature are due to the </a:t>
            </a:r>
            <a:r>
              <a:rPr lang="en-AU" altLang="en-US" sz="1200" dirty="0">
                <a:solidFill>
                  <a:srgbClr val="3366BB"/>
                </a:solidFill>
                <a:hlinkClick r:id="rId7" tooltip="w:obliquity"/>
              </a:rPr>
              <a:t>tilt of the Earth axis</a:t>
            </a:r>
            <a:r>
              <a:rPr lang="en-AU" altLang="en-US" sz="1200" dirty="0">
                <a:solidFill>
                  <a:srgbClr val="202122"/>
                </a:solidFill>
              </a:rPr>
              <a:t>, there is relatively little variation in the annual average sunlight received throughout this entire tropics, and hence the entire band has similar temperatures. Above the tropics, temperatures fall off more rapidly as one travels </a:t>
            </a:r>
            <a:r>
              <a:rPr lang="en-AU" altLang="en-US" sz="1200" b="1" dirty="0">
                <a:solidFill>
                  <a:srgbClr val="202122"/>
                </a:solidFill>
              </a:rPr>
              <a:t>towards the Earth's poles</a:t>
            </a:r>
            <a:r>
              <a:rPr lang="en-AU" altLang="en-US" sz="1200" dirty="0">
                <a:solidFill>
                  <a:srgbClr val="202122"/>
                </a:solidFill>
              </a:rPr>
              <a:t>, at a rate of approximately </a:t>
            </a:r>
            <a:r>
              <a:rPr lang="en-AU" altLang="en-US" sz="1200" dirty="0">
                <a:solidFill>
                  <a:srgbClr val="202122"/>
                </a:solidFill>
                <a:highlight>
                  <a:srgbClr val="FFFF00"/>
                </a:highlight>
              </a:rPr>
              <a:t>1 °C for every </a:t>
            </a:r>
            <a:r>
              <a:rPr lang="en-AU" altLang="en-US" sz="1200" dirty="0">
                <a:solidFill>
                  <a:srgbClr val="202122"/>
                </a:solidFill>
              </a:rPr>
              <a:t>145 km</a:t>
            </a:r>
            <a:r>
              <a:rPr lang="pl-PL" altLang="en-US" sz="1200" dirty="0">
                <a:solidFill>
                  <a:srgbClr val="202122"/>
                </a:solidFill>
              </a:rPr>
              <a:t>)</a:t>
            </a:r>
            <a:r>
              <a:rPr lang="en-AU" altLang="en-US" sz="1200" dirty="0">
                <a:solidFill>
                  <a:srgbClr val="202122"/>
                </a:solidFill>
              </a:rPr>
              <a:t> </a:t>
            </a:r>
            <a:r>
              <a:rPr lang="en-AU" altLang="en-US" sz="1200" dirty="0">
                <a:solidFill>
                  <a:srgbClr val="3366BB"/>
                </a:solidFill>
                <a:hlinkClick r:id="rId8" tooltip="w:Permafrost"/>
              </a:rPr>
              <a:t>Permafrost</a:t>
            </a:r>
            <a:r>
              <a:rPr lang="en-AU" altLang="en-US" sz="1200" dirty="0">
                <a:solidFill>
                  <a:srgbClr val="202122"/>
                </a:solidFill>
              </a:rPr>
              <a:t> will form at positions where the annual average temperature is below 0 °C.</a:t>
            </a:r>
            <a:endParaRPr lang="pl-PL" altLang="en-US" sz="1200" dirty="0">
              <a:solidFill>
                <a:srgbClr val="202122"/>
              </a:solidFill>
            </a:endParaRPr>
          </a:p>
          <a:p>
            <a:pPr>
              <a:spcBef>
                <a:spcPct val="0"/>
              </a:spcBef>
              <a:buFontTx/>
              <a:buNone/>
            </a:pPr>
            <a:endParaRPr lang="en-AU" altLang="en-US" sz="1200" dirty="0">
              <a:solidFill>
                <a:srgbClr val="202122"/>
              </a:solidFill>
            </a:endParaRPr>
          </a:p>
          <a:p>
            <a:pPr>
              <a:spcBef>
                <a:spcPct val="0"/>
              </a:spcBef>
              <a:buFontTx/>
              <a:buNone/>
            </a:pPr>
            <a:r>
              <a:rPr lang="en-AU" altLang="en-US" sz="1200" dirty="0">
                <a:solidFill>
                  <a:srgbClr val="202122"/>
                </a:solidFill>
              </a:rPr>
              <a:t>The other key factor in determining surface temperature is</a:t>
            </a:r>
            <a:r>
              <a:rPr lang="en-AU" altLang="en-US" sz="1200" b="1" dirty="0">
                <a:solidFill>
                  <a:srgbClr val="202122"/>
                </a:solidFill>
              </a:rPr>
              <a:t> elevation</a:t>
            </a:r>
            <a:r>
              <a:rPr lang="en-AU" altLang="en-US" sz="1200" dirty="0">
                <a:solidFill>
                  <a:srgbClr val="202122"/>
                </a:solidFill>
              </a:rPr>
              <a:t>. Surface temperature declines </a:t>
            </a:r>
            <a:r>
              <a:rPr lang="en-AU" altLang="en-US" sz="1200" dirty="0">
                <a:solidFill>
                  <a:srgbClr val="202122"/>
                </a:solidFill>
                <a:highlight>
                  <a:srgbClr val="FFFF00"/>
                </a:highlight>
              </a:rPr>
              <a:t>~1 °C for every 220 m </a:t>
            </a:r>
            <a:r>
              <a:rPr lang="en-AU" altLang="en-US" sz="1200" dirty="0">
                <a:solidFill>
                  <a:srgbClr val="202122"/>
                </a:solidFill>
              </a:rPr>
              <a:t> in elevation above sea level. The coldest portions of Earth are the </a:t>
            </a:r>
            <a:r>
              <a:rPr lang="en-AU" altLang="en-US" sz="1200" dirty="0">
                <a:solidFill>
                  <a:srgbClr val="3366BB"/>
                </a:solidFill>
                <a:hlinkClick r:id="rId9" tooltip="w:Greenland Ice Sheet"/>
              </a:rPr>
              <a:t>Greenland</a:t>
            </a:r>
            <a:r>
              <a:rPr lang="en-AU" altLang="en-US" sz="1200" dirty="0">
                <a:solidFill>
                  <a:srgbClr val="202122"/>
                </a:solidFill>
              </a:rPr>
              <a:t> and </a:t>
            </a:r>
            <a:r>
              <a:rPr lang="en-AU" altLang="en-US" sz="1200" dirty="0">
                <a:solidFill>
                  <a:srgbClr val="3366BB"/>
                </a:solidFill>
                <a:hlinkClick r:id="rId10" tooltip="w:Antarctic Ice Sheet"/>
              </a:rPr>
              <a:t>Antarctic Ice Sheets</a:t>
            </a:r>
            <a:r>
              <a:rPr lang="en-AU" altLang="en-US" sz="1200" dirty="0">
                <a:solidFill>
                  <a:srgbClr val="202122"/>
                </a:solidFill>
              </a:rPr>
              <a:t>, which combine both very high latitude and high </a:t>
            </a:r>
            <a:r>
              <a:rPr lang="en-AU" altLang="en-US" sz="1200" dirty="0">
                <a:solidFill>
                  <a:srgbClr val="3366BB"/>
                </a:solidFill>
                <a:hlinkClick r:id="rId11" tooltip="w:elevation"/>
              </a:rPr>
              <a:t>elevation</a:t>
            </a:r>
            <a:r>
              <a:rPr lang="en-AU" altLang="en-US" sz="1200" dirty="0">
                <a:solidFill>
                  <a:srgbClr val="202122"/>
                </a:solidFill>
              </a:rPr>
              <a:t>.</a:t>
            </a:r>
          </a:p>
        </p:txBody>
      </p:sp>
      <p:pic>
        <p:nvPicPr>
          <p:cNvPr id="23557" name="Picture 4">
            <a:extLst>
              <a:ext uri="{FF2B5EF4-FFF2-40B4-BE49-F238E27FC236}">
                <a16:creationId xmlns:a16="http://schemas.microsoft.com/office/drawing/2014/main" id="{D6A0FF35-8E47-ECDD-75E0-06C0D209CDC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0770" y="548680"/>
            <a:ext cx="5272630" cy="407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109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2500CB8-6DD6-B0F3-BA11-AF7F3331CB6F}"/>
              </a:ext>
            </a:extLst>
          </p:cNvPr>
          <p:cNvSpPr>
            <a:spLocks noGrp="1" noChangeArrowheads="1"/>
          </p:cNvSpPr>
          <p:nvPr>
            <p:ph type="title"/>
          </p:nvPr>
        </p:nvSpPr>
        <p:spPr>
          <a:xfrm>
            <a:off x="468313" y="188913"/>
            <a:ext cx="8229600" cy="1143000"/>
          </a:xfrm>
        </p:spPr>
        <p:txBody>
          <a:bodyPr/>
          <a:lstStyle/>
          <a:p>
            <a:pPr eaLnBrk="1" hangingPunct="1"/>
            <a:r>
              <a:rPr lang="pl-PL" altLang="it-IT" sz="3600">
                <a:solidFill>
                  <a:schemeClr val="accent2"/>
                </a:solidFill>
              </a:rPr>
              <a:t>Trade winds, czyli pasaty</a:t>
            </a:r>
            <a:endParaRPr lang="en-AU" altLang="it-IT" sz="3600">
              <a:solidFill>
                <a:schemeClr val="accent2"/>
              </a:solidFill>
            </a:endParaRPr>
          </a:p>
        </p:txBody>
      </p:sp>
      <p:sp>
        <p:nvSpPr>
          <p:cNvPr id="13315" name="Text Box 4">
            <a:extLst>
              <a:ext uri="{FF2B5EF4-FFF2-40B4-BE49-F238E27FC236}">
                <a16:creationId xmlns:a16="http://schemas.microsoft.com/office/drawing/2014/main" id="{38678D80-DA62-4703-02B2-FE1461EADC6F}"/>
              </a:ext>
            </a:extLst>
          </p:cNvPr>
          <p:cNvSpPr txBox="1">
            <a:spLocks noChangeArrowheads="1"/>
          </p:cNvSpPr>
          <p:nvPr/>
        </p:nvSpPr>
        <p:spPr bwMode="auto">
          <a:xfrm>
            <a:off x="395288" y="6381750"/>
            <a:ext cx="80851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400"/>
              <a:t>By DWindrim - Own work, CC BY-SA 3.0,https://commons.wikimedia.org/w/index.php?curid=849141</a:t>
            </a:r>
          </a:p>
        </p:txBody>
      </p:sp>
      <p:pic>
        <p:nvPicPr>
          <p:cNvPr id="13316" name="Picture 5">
            <a:extLst>
              <a:ext uri="{FF2B5EF4-FFF2-40B4-BE49-F238E27FC236}">
                <a16:creationId xmlns:a16="http://schemas.microsoft.com/office/drawing/2014/main" id="{EDB4FDAC-A062-89E9-63C3-AD872DB2F1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1196975"/>
            <a:ext cx="54864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6">
            <a:extLst>
              <a:ext uri="{FF2B5EF4-FFF2-40B4-BE49-F238E27FC236}">
                <a16:creationId xmlns:a16="http://schemas.microsoft.com/office/drawing/2014/main" id="{0F0FB9EA-1938-5C76-614F-8F42F8B01CF2}"/>
              </a:ext>
            </a:extLst>
          </p:cNvPr>
          <p:cNvSpPr txBox="1">
            <a:spLocks noChangeArrowheads="1"/>
          </p:cNvSpPr>
          <p:nvPr/>
        </p:nvSpPr>
        <p:spPr bwMode="auto">
          <a:xfrm>
            <a:off x="5462588" y="1412875"/>
            <a:ext cx="3681412"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pl-PL" altLang="it-IT" sz="1800"/>
              <a:t>Pojęcie „komórki Hadleya” jest zasadnicze dla zrozumienia globalnej cyrkulacji w atmosferze. Gorące i wilgotne powietrze znad </a:t>
            </a:r>
          </a:p>
          <a:p>
            <a:pPr algn="just" eaLnBrk="1" hangingPunct="1">
              <a:spcBef>
                <a:spcPct val="0"/>
              </a:spcBef>
              <a:buFontTx/>
              <a:buNone/>
            </a:pPr>
            <a:r>
              <a:rPr lang="pl-PL" altLang="it-IT" sz="1800"/>
              <a:t>równika unosi się, ochładza, para wodna kondensuje (przez co dodatkowo ogrzewa pozostałe powietrze) i spada jako deszcz. </a:t>
            </a:r>
          </a:p>
          <a:p>
            <a:pPr algn="just" eaLnBrk="1" hangingPunct="1">
              <a:spcBef>
                <a:spcPct val="0"/>
              </a:spcBef>
              <a:buFontTx/>
              <a:buNone/>
            </a:pPr>
            <a:endParaRPr lang="pl-PL" altLang="it-IT" sz="1800"/>
          </a:p>
          <a:p>
            <a:pPr algn="just" eaLnBrk="1" hangingPunct="1">
              <a:spcBef>
                <a:spcPct val="0"/>
              </a:spcBef>
              <a:buFontTx/>
              <a:buNone/>
            </a:pPr>
            <a:r>
              <a:rPr lang="pl-PL" altLang="it-IT" sz="1800"/>
              <a:t>Zimne i suche powietrze wędruje</a:t>
            </a:r>
          </a:p>
          <a:p>
            <a:pPr algn="just" eaLnBrk="1" hangingPunct="1">
              <a:spcBef>
                <a:spcPct val="0"/>
              </a:spcBef>
              <a:buFontTx/>
              <a:buNone/>
            </a:pPr>
            <a:r>
              <a:rPr lang="pl-PL" altLang="it-IT" sz="1800"/>
              <a:t>na północ i spada w rejonie</a:t>
            </a:r>
          </a:p>
          <a:p>
            <a:pPr algn="just" eaLnBrk="1" hangingPunct="1">
              <a:spcBef>
                <a:spcPct val="0"/>
              </a:spcBef>
              <a:buFontTx/>
              <a:buNone/>
            </a:pPr>
            <a:r>
              <a:rPr lang="pl-PL" altLang="it-IT" sz="1800"/>
              <a:t>pustyń Sahary, Kalahari, Gobi.</a:t>
            </a:r>
          </a:p>
          <a:p>
            <a:pPr algn="just" eaLnBrk="1" hangingPunct="1">
              <a:spcBef>
                <a:spcPct val="0"/>
              </a:spcBef>
              <a:buFontTx/>
              <a:buNone/>
            </a:pPr>
            <a:r>
              <a:rPr lang="pl-PL" altLang="it-IT" sz="1800"/>
              <a:t>Powietrze to wraca, w postaci</a:t>
            </a:r>
          </a:p>
          <a:p>
            <a:pPr algn="just" eaLnBrk="1" hangingPunct="1">
              <a:spcBef>
                <a:spcPct val="0"/>
              </a:spcBef>
              <a:buFontTx/>
              <a:buNone/>
            </a:pPr>
            <a:r>
              <a:rPr lang="pl-PL" altLang="it-IT" sz="1800"/>
              <a:t>wiatrów pasatów w kierunku</a:t>
            </a:r>
          </a:p>
          <a:p>
            <a:pPr algn="just" eaLnBrk="1" hangingPunct="1">
              <a:spcBef>
                <a:spcPct val="0"/>
              </a:spcBef>
              <a:buFontTx/>
              <a:buNone/>
            </a:pPr>
            <a:r>
              <a:rPr lang="pl-PL" altLang="it-IT" sz="1800"/>
              <a:t>równika. To z nich korzystał</a:t>
            </a:r>
          </a:p>
          <a:p>
            <a:pPr algn="just" eaLnBrk="1" hangingPunct="1">
              <a:spcBef>
                <a:spcPct val="0"/>
              </a:spcBef>
              <a:buFontTx/>
              <a:buNone/>
            </a:pPr>
            <a:r>
              <a:rPr lang="pl-PL" altLang="it-IT" sz="1800"/>
              <a:t>Kolumb w swym rejsie.  </a:t>
            </a:r>
            <a:endParaRPr lang="en-AU" altLang="it-IT"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D9CD856-2E29-ADBA-F5C9-513B1A559679}"/>
              </a:ext>
            </a:extLst>
          </p:cNvPr>
          <p:cNvSpPr>
            <a:spLocks noGrp="1" noChangeArrowheads="1"/>
          </p:cNvSpPr>
          <p:nvPr>
            <p:ph type="title"/>
          </p:nvPr>
        </p:nvSpPr>
        <p:spPr>
          <a:xfrm>
            <a:off x="179388" y="0"/>
            <a:ext cx="8229600" cy="1143000"/>
          </a:xfrm>
        </p:spPr>
        <p:txBody>
          <a:bodyPr/>
          <a:lstStyle/>
          <a:p>
            <a:pPr eaLnBrk="1" hangingPunct="1"/>
            <a:r>
              <a:rPr lang="pl-PL" altLang="it-IT" sz="3600">
                <a:solidFill>
                  <a:schemeClr val="accent2"/>
                </a:solidFill>
              </a:rPr>
              <a:t>„komórka Hadley’a”</a:t>
            </a:r>
            <a:endParaRPr lang="en-AU" altLang="it-IT" sz="3600">
              <a:solidFill>
                <a:schemeClr val="accent2"/>
              </a:solidFill>
            </a:endParaRPr>
          </a:p>
        </p:txBody>
      </p:sp>
      <p:sp>
        <p:nvSpPr>
          <p:cNvPr id="15363" name="Text Box 4">
            <a:extLst>
              <a:ext uri="{FF2B5EF4-FFF2-40B4-BE49-F238E27FC236}">
                <a16:creationId xmlns:a16="http://schemas.microsoft.com/office/drawing/2014/main" id="{37DE53E2-CBEF-8758-A7BB-20A6D900386D}"/>
              </a:ext>
            </a:extLst>
          </p:cNvPr>
          <p:cNvSpPr txBox="1">
            <a:spLocks noChangeArrowheads="1"/>
          </p:cNvSpPr>
          <p:nvPr/>
        </p:nvSpPr>
        <p:spPr bwMode="auto">
          <a:xfrm>
            <a:off x="304800" y="5910263"/>
            <a:ext cx="8839200"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800"/>
              <a:t>By This file is in the public domain in the United States because it was solely created by NASA. NASA copyright policy states that "NASA material is not protected by copyright unless noted". (See Template:PD-USGov, NASA copyright policy page or JPL Image Use Policy.)Warnings:Use of NASA logos, insignia and emblems is restricted per U.S. law 14 CFR 1221.The NASA website hosts a large number of images from the Soviet/Russian space agency, and other non-American space agencies. These are not necessarily in the public domain.Materials based on Hubble Space Telescope data may be copyrighted if they are not explicitly produced by the STScI.[1] See also {{PD-Hubble}} and {{Cc-Hubble}}.The SOHO (ESA &amp; NASA) joint project implies that all materials created by its probe are copyrighted and require permission for commercial non-educational use. [2]Images featured on the Astronomy Picture of the Day (APOD) web site may be copyrighted. [3]The National Space Science Data Center (NSSDC) site has been known to host copyrighted content even though its photo gallery FAQ states that all of the images in the photo gallery are in the public domain. - http://sealevel.jpl.nasa.gov/overview/climate-climatic.html, Public Domain, https://commons.wikimedia.org/w/index.php?curid=196664</a:t>
            </a:r>
          </a:p>
        </p:txBody>
      </p:sp>
      <p:pic>
        <p:nvPicPr>
          <p:cNvPr id="15364" name="Picture 5">
            <a:extLst>
              <a:ext uri="{FF2B5EF4-FFF2-40B4-BE49-F238E27FC236}">
                <a16:creationId xmlns:a16="http://schemas.microsoft.com/office/drawing/2014/main" id="{2D141D56-A003-6221-BCD3-2D6F8680B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395413"/>
            <a:ext cx="5905500" cy="50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6">
            <a:extLst>
              <a:ext uri="{FF2B5EF4-FFF2-40B4-BE49-F238E27FC236}">
                <a16:creationId xmlns:a16="http://schemas.microsoft.com/office/drawing/2014/main" id="{5C8D3ABF-4D6B-F606-3699-B32D1F32BBFF}"/>
              </a:ext>
            </a:extLst>
          </p:cNvPr>
          <p:cNvSpPr txBox="1">
            <a:spLocks noChangeArrowheads="1"/>
          </p:cNvSpPr>
          <p:nvPr/>
        </p:nvSpPr>
        <p:spPr bwMode="auto">
          <a:xfrm>
            <a:off x="5718175" y="881063"/>
            <a:ext cx="33591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dirty="0"/>
              <a:t>Suche powietrze spadające w</a:t>
            </a:r>
          </a:p>
          <a:p>
            <a:pPr eaLnBrk="1" hangingPunct="1">
              <a:spcBef>
                <a:spcPct val="0"/>
              </a:spcBef>
              <a:buFontTx/>
              <a:buNone/>
            </a:pPr>
            <a:r>
              <a:rPr lang="pl-PL" altLang="it-IT" sz="1800" dirty="0"/>
              <a:t>rejonie „końskich” szerokości</a:t>
            </a:r>
          </a:p>
          <a:p>
            <a:pPr eaLnBrk="1" hangingPunct="1">
              <a:spcBef>
                <a:spcPct val="0"/>
              </a:spcBef>
              <a:buFontTx/>
              <a:buNone/>
            </a:pPr>
            <a:r>
              <a:rPr lang="pl-PL" altLang="it-IT" sz="1800" dirty="0"/>
              <a:t>geograficznych (30-40</a:t>
            </a:r>
            <a:r>
              <a:rPr lang="en-US" altLang="it-IT" sz="1800" dirty="0"/>
              <a:t>º</a:t>
            </a:r>
            <a:r>
              <a:rPr lang="pl-PL" altLang="it-IT" sz="1800" dirty="0"/>
              <a:t>) </a:t>
            </a:r>
          </a:p>
          <a:p>
            <a:pPr eaLnBrk="1" hangingPunct="1">
              <a:spcBef>
                <a:spcPct val="0"/>
              </a:spcBef>
              <a:buFontTx/>
              <a:buNone/>
            </a:pPr>
            <a:r>
              <a:rPr lang="pl-PL" altLang="it-IT" sz="1800" dirty="0"/>
              <a:t>stanowi ośrodek wyżowy </a:t>
            </a:r>
          </a:p>
          <a:p>
            <a:pPr eaLnBrk="1" hangingPunct="1">
              <a:spcBef>
                <a:spcPct val="0"/>
              </a:spcBef>
              <a:buFontTx/>
              <a:buNone/>
            </a:pPr>
            <a:r>
              <a:rPr lang="pl-PL" altLang="it-IT" sz="1800" dirty="0"/>
              <a:t>(suche powietrze jest cięższe</a:t>
            </a:r>
          </a:p>
          <a:p>
            <a:pPr eaLnBrk="1" hangingPunct="1">
              <a:spcBef>
                <a:spcPct val="0"/>
              </a:spcBef>
              <a:buFontTx/>
              <a:buNone/>
            </a:pPr>
            <a:r>
              <a:rPr lang="pl-PL" altLang="it-IT" sz="1800" dirty="0"/>
              <a:t>od wilgotnego) i wymusza pasaty. Wieją one w kierunku równika ale zachód (jako że na równiku prędkość liniowa wirowania Ziemi jest większa niż na zwrotnikach.  </a:t>
            </a:r>
            <a:endParaRPr lang="en-US" altLang="it-IT" sz="1800" dirty="0"/>
          </a:p>
          <a:p>
            <a:pPr eaLnBrk="1" hangingPunct="1">
              <a:spcBef>
                <a:spcPct val="0"/>
              </a:spcBef>
              <a:buFontTx/>
              <a:buNone/>
            </a:pPr>
            <a:r>
              <a:rPr lang="pl-PL" altLang="it-IT" sz="1800" dirty="0"/>
              <a:t>    Komórka </a:t>
            </a:r>
            <a:r>
              <a:rPr lang="pl-PL" altLang="it-IT" sz="1800" dirty="0" err="1"/>
              <a:t>Hadleya</a:t>
            </a:r>
            <a:r>
              <a:rPr lang="pl-PL" altLang="it-IT" sz="1800" dirty="0"/>
              <a:t> „zazębia się” z komórką </a:t>
            </a:r>
            <a:r>
              <a:rPr lang="pl-PL" altLang="it-IT" sz="1800" dirty="0" err="1"/>
              <a:t>Ferrela</a:t>
            </a:r>
            <a:r>
              <a:rPr lang="pl-PL" altLang="it-IT" sz="1800" dirty="0"/>
              <a:t> na średnich szerokościach geograficznych.</a:t>
            </a:r>
          </a:p>
          <a:p>
            <a:pPr eaLnBrk="1" hangingPunct="1">
              <a:spcBef>
                <a:spcPct val="0"/>
              </a:spcBef>
              <a:buFontTx/>
              <a:buNone/>
            </a:pPr>
            <a:r>
              <a:rPr lang="pl-PL" altLang="it-IT" sz="1800" dirty="0"/>
              <a:t>Stąd biorą się zachodnie</a:t>
            </a:r>
          </a:p>
          <a:p>
            <a:pPr eaLnBrk="1" hangingPunct="1">
              <a:spcBef>
                <a:spcPct val="0"/>
              </a:spcBef>
              <a:buFontTx/>
              <a:buNone/>
            </a:pPr>
            <a:r>
              <a:rPr lang="pl-PL" altLang="it-IT" sz="1800" dirty="0"/>
              <a:t>wiatry w Europie. </a:t>
            </a:r>
            <a:endParaRPr lang="en-AU" altLang="it-IT" sz="1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E455B5E-A6DD-4B15-B838-2F4815B5EA67}"/>
              </a:ext>
            </a:extLst>
          </p:cNvPr>
          <p:cNvSpPr>
            <a:spLocks noGrp="1" noChangeArrowheads="1"/>
          </p:cNvSpPr>
          <p:nvPr>
            <p:ph type="title"/>
          </p:nvPr>
        </p:nvSpPr>
        <p:spPr>
          <a:xfrm>
            <a:off x="457200" y="22422"/>
            <a:ext cx="8229600" cy="1143000"/>
          </a:xfrm>
        </p:spPr>
        <p:txBody>
          <a:bodyPr/>
          <a:lstStyle/>
          <a:p>
            <a:r>
              <a:rPr lang="pl-PL" altLang="it-IT" sz="3200" dirty="0"/>
              <a:t>Wiatry: zasada ciągłości (i koła zębate)</a:t>
            </a:r>
            <a:endParaRPr lang="en-US" altLang="it-IT" sz="3200" dirty="0"/>
          </a:p>
        </p:txBody>
      </p:sp>
      <p:pic>
        <p:nvPicPr>
          <p:cNvPr id="26628" name="Picture 4">
            <a:extLst>
              <a:ext uri="{FF2B5EF4-FFF2-40B4-BE49-F238E27FC236}">
                <a16:creationId xmlns:a16="http://schemas.microsoft.com/office/drawing/2014/main" id="{E7F59B1F-5179-44C6-9E95-5F1B28126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05" y="2577006"/>
            <a:ext cx="2447925" cy="2425700"/>
          </a:xfrm>
          <a:prstGeom prst="rect">
            <a:avLst/>
          </a:prstGeom>
          <a:noFill/>
          <a:extLst>
            <a:ext uri="{909E8E84-426E-40DD-AFC4-6F175D3DCCD1}">
              <a14:hiddenFill xmlns:a14="http://schemas.microsoft.com/office/drawing/2010/main">
                <a:solidFill>
                  <a:srgbClr val="FFFFFF"/>
                </a:solidFill>
              </a14:hiddenFill>
            </a:ext>
          </a:extLst>
        </p:spPr>
      </p:pic>
      <p:sp>
        <p:nvSpPr>
          <p:cNvPr id="26631" name="Text Box 7">
            <a:extLst>
              <a:ext uri="{FF2B5EF4-FFF2-40B4-BE49-F238E27FC236}">
                <a16:creationId xmlns:a16="http://schemas.microsoft.com/office/drawing/2014/main" id="{C59FFED9-46B0-48CD-9345-4ECD5083F5E1}"/>
              </a:ext>
            </a:extLst>
          </p:cNvPr>
          <p:cNvSpPr txBox="1">
            <a:spLocks noChangeArrowheads="1"/>
          </p:cNvSpPr>
          <p:nvPr/>
        </p:nvSpPr>
        <p:spPr bwMode="auto">
          <a:xfrm>
            <a:off x="367073" y="909124"/>
            <a:ext cx="8434386"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000" dirty="0"/>
              <a:t>Dlaczego zwrotniki (Raka i Koziorożca) to regiony
"wysokiego ciśnienia"?
Ponieważ suche powietrze (N</a:t>
            </a:r>
            <a:r>
              <a:rPr lang="pl-PL" altLang="it-IT" sz="2000" baseline="-25000" dirty="0"/>
              <a:t>2</a:t>
            </a:r>
            <a:r>
              <a:rPr lang="pl-PL" altLang="it-IT" sz="2000" i="1" dirty="0"/>
              <a:t>+ </a:t>
            </a:r>
            <a:r>
              <a:rPr lang="pl-PL" altLang="it-IT" sz="2000" dirty="0"/>
              <a:t>O</a:t>
            </a:r>
            <a:r>
              <a:rPr lang="pl-PL" altLang="it-IT" sz="2000" baseline="-25000" dirty="0"/>
              <a:t>2</a:t>
            </a:r>
            <a:r>
              <a:rPr lang="pl-PL" altLang="it-IT" sz="2000" dirty="0"/>
              <a:t>) ma wyższy ciężar molowy (29 g/mol) niż wilgotne powietrze (masa 1 mola H</a:t>
            </a:r>
            <a:r>
              <a:rPr lang="pl-PL" altLang="it-IT" sz="2000" baseline="-25000" dirty="0"/>
              <a:t>2</a:t>
            </a:r>
            <a:r>
              <a:rPr lang="pl-PL" altLang="it-IT" sz="2000" dirty="0"/>
              <a:t>O to 18 g).</a:t>
            </a:r>
          </a:p>
          <a:p>
            <a:r>
              <a:rPr lang="pl-PL" altLang="it-IT" sz="2000" i="0" dirty="0">
                <a:solidFill>
                  <a:schemeClr val="accent3">
                    <a:lumMod val="65000"/>
                  </a:schemeClr>
                </a:solidFill>
              </a:rPr>
              <a:t>„</a:t>
            </a:r>
            <a:r>
              <a:rPr lang="pl-PL" altLang="it-IT" sz="2000" i="0" dirty="0" err="1">
                <a:solidFill>
                  <a:schemeClr val="accent3">
                    <a:lumMod val="65000"/>
                  </a:schemeClr>
                </a:solidFill>
              </a:rPr>
              <a:t>una</a:t>
            </a:r>
            <a:r>
              <a:rPr lang="pl-PL" altLang="it-IT" sz="2000" i="0" dirty="0">
                <a:solidFill>
                  <a:schemeClr val="accent3">
                    <a:lumMod val="65000"/>
                  </a:schemeClr>
                </a:solidFill>
              </a:rPr>
              <a:t> mole di </a:t>
            </a:r>
            <a:r>
              <a:rPr lang="pl-PL" altLang="it-IT" sz="2000" i="0" dirty="0" err="1">
                <a:solidFill>
                  <a:schemeClr val="accent3">
                    <a:lumMod val="65000"/>
                  </a:schemeClr>
                </a:solidFill>
              </a:rPr>
              <a:t>lavoro</a:t>
            </a:r>
            <a:r>
              <a:rPr lang="pl-PL" altLang="it-IT" sz="2000" i="0" dirty="0">
                <a:solidFill>
                  <a:schemeClr val="accent3">
                    <a:lumMod val="65000"/>
                  </a:schemeClr>
                </a:solidFill>
              </a:rPr>
              <a:t>” (wł.) – mnóstwo roboty</a:t>
            </a:r>
            <a:endParaRPr lang="en-US" altLang="it-IT" sz="2000" i="0" dirty="0">
              <a:solidFill>
                <a:schemeClr val="accent3">
                  <a:lumMod val="65000"/>
                </a:schemeClr>
              </a:solidFill>
            </a:endParaRPr>
          </a:p>
        </p:txBody>
      </p:sp>
      <p:pic>
        <p:nvPicPr>
          <p:cNvPr id="26632" name="Picture 8">
            <a:extLst>
              <a:ext uri="{FF2B5EF4-FFF2-40B4-BE49-F238E27FC236}">
                <a16:creationId xmlns:a16="http://schemas.microsoft.com/office/drawing/2014/main" id="{673B83B2-4393-4AC5-A295-127445FE1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702" y="2575164"/>
            <a:ext cx="61214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 Box 9">
            <a:extLst>
              <a:ext uri="{FF2B5EF4-FFF2-40B4-BE49-F238E27FC236}">
                <a16:creationId xmlns:a16="http://schemas.microsoft.com/office/drawing/2014/main" id="{A6EACADB-D43C-40E7-BC63-BA16A03247CE}"/>
              </a:ext>
            </a:extLst>
          </p:cNvPr>
          <p:cNvSpPr txBox="1">
            <a:spLocks noChangeArrowheads="1"/>
          </p:cNvSpPr>
          <p:nvPr/>
        </p:nvSpPr>
        <p:spPr bwMode="auto">
          <a:xfrm>
            <a:off x="100734" y="5019658"/>
            <a:ext cx="8967065"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1900" dirty="0"/>
              <a:t>Ciepłe (i wilgotne) powietrze na równiku unosi się do góry. Na zwrotnikach (np. na szerokościach geograficznych Sahary) już zimne, czyli suche powietrze opada z górnej troposfery. To "koło zębate" nazywa się komórką </a:t>
            </a:r>
            <a:r>
              <a:rPr lang="pl-PL" altLang="it-IT" sz="1900" dirty="0" err="1"/>
              <a:t>Hadleya</a:t>
            </a:r>
            <a:r>
              <a:rPr lang="pl-PL" altLang="it-IT" sz="1900" dirty="0"/>
              <a:t>.
Inne komórki (</a:t>
            </a:r>
            <a:r>
              <a:rPr lang="pl-PL" altLang="it-IT" sz="1900" dirty="0" err="1"/>
              <a:t>Ferrel</a:t>
            </a:r>
            <a:r>
              <a:rPr lang="pl-PL" altLang="it-IT" sz="1900" dirty="0"/>
              <a:t>, polarne) są niższe i obracają się synchronicznie.</a:t>
            </a:r>
          </a:p>
          <a:p>
            <a:r>
              <a:rPr lang="pl-PL" altLang="it-IT" sz="1900" i="0" dirty="0"/>
              <a:t>Na styku komórek, w górnej troposferze, wieją z zachodu </a:t>
            </a:r>
            <a:r>
              <a:rPr lang="pl-PL" altLang="it-IT" sz="1900" b="1" i="0" dirty="0"/>
              <a:t>wiatry </a:t>
            </a:r>
            <a:r>
              <a:rPr lang="pl-PL" altLang="it-IT" sz="1900" b="1" dirty="0"/>
              <a:t>„</a:t>
            </a:r>
            <a:r>
              <a:rPr lang="pl-PL" altLang="it-IT" sz="1900" b="1" dirty="0" err="1"/>
              <a:t>jet</a:t>
            </a:r>
            <a:r>
              <a:rPr lang="pl-PL" altLang="it-IT" sz="1900" b="1" dirty="0"/>
              <a:t>”&gt;100km/h, </a:t>
            </a:r>
            <a:r>
              <a:rPr lang="pl-PL" altLang="it-IT" sz="1900" dirty="0"/>
              <a:t>szczególnie przydatne przy locie do </a:t>
            </a:r>
            <a:r>
              <a:rPr lang="pl-PL" altLang="it-IT" sz="1900" dirty="0" err="1"/>
              <a:t>Seoulu</a:t>
            </a:r>
            <a:r>
              <a:rPr lang="pl-PL" altLang="it-IT" sz="1900" dirty="0"/>
              <a:t>. </a:t>
            </a:r>
            <a:endParaRPr lang="en-US" altLang="it-IT" sz="1900" i="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ytuł 1">
            <a:extLst>
              <a:ext uri="{FF2B5EF4-FFF2-40B4-BE49-F238E27FC236}">
                <a16:creationId xmlns:a16="http://schemas.microsoft.com/office/drawing/2014/main" id="{6743065E-CF97-A26C-82ED-D6137499A173}"/>
              </a:ext>
            </a:extLst>
          </p:cNvPr>
          <p:cNvSpPr>
            <a:spLocks noGrp="1" noChangeArrowheads="1"/>
          </p:cNvSpPr>
          <p:nvPr>
            <p:ph type="title"/>
          </p:nvPr>
        </p:nvSpPr>
        <p:spPr/>
        <p:txBody>
          <a:bodyPr/>
          <a:lstStyle/>
          <a:p>
            <a:r>
              <a:rPr lang="pl-PL" altLang="en-US" sz="3400"/>
              <a:t>Komórki Hadley’a: pory roku </a:t>
            </a:r>
            <a:endParaRPr lang="en-US" altLang="en-US" sz="3400"/>
          </a:p>
        </p:txBody>
      </p:sp>
      <p:sp>
        <p:nvSpPr>
          <p:cNvPr id="16387" name="pole tekstowe 4">
            <a:extLst>
              <a:ext uri="{FF2B5EF4-FFF2-40B4-BE49-F238E27FC236}">
                <a16:creationId xmlns:a16="http://schemas.microsoft.com/office/drawing/2014/main" id="{E1814983-E236-FCB5-EC46-5BB3CFFCBF89}"/>
              </a:ext>
            </a:extLst>
          </p:cNvPr>
          <p:cNvSpPr txBox="1">
            <a:spLocks noChangeArrowheads="1"/>
          </p:cNvSpPr>
          <p:nvPr/>
        </p:nvSpPr>
        <p:spPr bwMode="auto">
          <a:xfrm>
            <a:off x="487363" y="6213475"/>
            <a:ext cx="653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dirty="0"/>
              <a:t>http://www.physicalgeography.net/fundamentals/7u.html</a:t>
            </a:r>
          </a:p>
        </p:txBody>
      </p:sp>
      <p:pic>
        <p:nvPicPr>
          <p:cNvPr id="16388" name="Obraz 6">
            <a:extLst>
              <a:ext uri="{FF2B5EF4-FFF2-40B4-BE49-F238E27FC236}">
                <a16:creationId xmlns:a16="http://schemas.microsoft.com/office/drawing/2014/main" id="{B5DC302D-D870-2D2D-28B8-890F9768F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1131888"/>
            <a:ext cx="7046912" cy="478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ole tekstowe 1">
            <a:extLst>
              <a:ext uri="{FF2B5EF4-FFF2-40B4-BE49-F238E27FC236}">
                <a16:creationId xmlns:a16="http://schemas.microsoft.com/office/drawing/2014/main" id="{5BD7DA3C-6C10-12EF-DBFC-8AD47DF959E9}"/>
              </a:ext>
            </a:extLst>
          </p:cNvPr>
          <p:cNvSpPr txBox="1"/>
          <p:nvPr/>
        </p:nvSpPr>
        <p:spPr>
          <a:xfrm>
            <a:off x="179388" y="2274888"/>
            <a:ext cx="761747" cy="369332"/>
          </a:xfrm>
          <a:prstGeom prst="rect">
            <a:avLst/>
          </a:prstGeom>
          <a:noFill/>
        </p:spPr>
        <p:txBody>
          <a:bodyPr wrap="none" rtlCol="0">
            <a:spAutoFit/>
          </a:bodyPr>
          <a:lstStyle/>
          <a:p>
            <a:r>
              <a:rPr lang="pl-PL" dirty="0"/>
              <a:t>24/06</a:t>
            </a:r>
          </a:p>
        </p:txBody>
      </p:sp>
    </p:spTree>
    <p:extLst>
      <p:ext uri="{BB962C8B-B14F-4D97-AF65-F5344CB8AC3E}">
        <p14:creationId xmlns:p14="http://schemas.microsoft.com/office/powerpoint/2010/main" val="3482994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ytuł 1">
            <a:extLst>
              <a:ext uri="{FF2B5EF4-FFF2-40B4-BE49-F238E27FC236}">
                <a16:creationId xmlns:a16="http://schemas.microsoft.com/office/drawing/2014/main" id="{F5B9FD49-15D5-F9FA-1E8C-0F130BBDAF6E}"/>
              </a:ext>
            </a:extLst>
          </p:cNvPr>
          <p:cNvSpPr>
            <a:spLocks noGrp="1" noChangeArrowheads="1"/>
          </p:cNvSpPr>
          <p:nvPr>
            <p:ph type="title"/>
          </p:nvPr>
        </p:nvSpPr>
        <p:spPr>
          <a:xfrm>
            <a:off x="457200" y="53975"/>
            <a:ext cx="8229600" cy="1143000"/>
          </a:xfrm>
        </p:spPr>
        <p:txBody>
          <a:bodyPr/>
          <a:lstStyle/>
          <a:p>
            <a:r>
              <a:rPr lang="pl-PL" altLang="en-US" sz="3400"/>
              <a:t>Podróże Kolumba</a:t>
            </a:r>
            <a:endParaRPr lang="en-US" altLang="en-US" sz="3400"/>
          </a:p>
        </p:txBody>
      </p:sp>
      <p:pic>
        <p:nvPicPr>
          <p:cNvPr id="14339" name="Elemento grafico 6">
            <a:extLst>
              <a:ext uri="{FF2B5EF4-FFF2-40B4-BE49-F238E27FC236}">
                <a16:creationId xmlns:a16="http://schemas.microsoft.com/office/drawing/2014/main" id="{02148126-FCDD-8F41-4AD0-CD88254B6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863" y="1196975"/>
            <a:ext cx="6264275"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pole tekstowe 4">
            <a:extLst>
              <a:ext uri="{FF2B5EF4-FFF2-40B4-BE49-F238E27FC236}">
                <a16:creationId xmlns:a16="http://schemas.microsoft.com/office/drawing/2014/main" id="{CE93FDCB-D230-171D-CCDF-A7519426CF2E}"/>
              </a:ext>
            </a:extLst>
          </p:cNvPr>
          <p:cNvSpPr txBox="1">
            <a:spLocks noChangeArrowheads="1"/>
          </p:cNvSpPr>
          <p:nvPr/>
        </p:nvSpPr>
        <p:spPr bwMode="auto">
          <a:xfrm>
            <a:off x="1692275" y="6308725"/>
            <a:ext cx="6605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en-US" sz="1800">
                <a:hlinkClick r:id="rId3"/>
              </a:rPr>
              <a:t>https://it.wikipedia.org/wiki/Cristoforo_Colombo</a:t>
            </a:r>
            <a:r>
              <a:rPr lang="it-IT" altLang="en-US" sz="1800"/>
              <a:t> </a:t>
            </a:r>
          </a:p>
        </p:txBody>
      </p:sp>
      <p:sp>
        <p:nvSpPr>
          <p:cNvPr id="14341" name="pole tekstowe 5">
            <a:extLst>
              <a:ext uri="{FF2B5EF4-FFF2-40B4-BE49-F238E27FC236}">
                <a16:creationId xmlns:a16="http://schemas.microsoft.com/office/drawing/2014/main" id="{53B9A497-8C5F-2B69-1841-F4B99B3E5C4A}"/>
              </a:ext>
            </a:extLst>
          </p:cNvPr>
          <p:cNvSpPr txBox="1">
            <a:spLocks noChangeArrowheads="1"/>
          </p:cNvSpPr>
          <p:nvPr/>
        </p:nvSpPr>
        <p:spPr bwMode="auto">
          <a:xfrm>
            <a:off x="1141413" y="5661025"/>
            <a:ext cx="66459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Wypływał we wrześniu, z wiatrem; wracał w marcu – z wiatrem:</a:t>
            </a:r>
          </a:p>
          <a:p>
            <a:pPr>
              <a:spcBef>
                <a:spcPct val="0"/>
              </a:spcBef>
              <a:buFontTx/>
              <a:buNone/>
            </a:pPr>
            <a:r>
              <a:rPr lang="pl-PL" altLang="en-US" sz="1800" dirty="0"/>
              <a:t>sezonowo zmienia się ITCZ</a:t>
            </a:r>
            <a:endParaRPr lang="en-US" altLang="en-US" sz="1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ytuł 1">
            <a:extLst>
              <a:ext uri="{FF2B5EF4-FFF2-40B4-BE49-F238E27FC236}">
                <a16:creationId xmlns:a16="http://schemas.microsoft.com/office/drawing/2014/main" id="{3BE9A55A-2406-0C03-958B-21C382439686}"/>
              </a:ext>
            </a:extLst>
          </p:cNvPr>
          <p:cNvSpPr>
            <a:spLocks noGrp="1" noChangeArrowheads="1"/>
          </p:cNvSpPr>
          <p:nvPr>
            <p:ph type="title"/>
          </p:nvPr>
        </p:nvSpPr>
        <p:spPr>
          <a:xfrm>
            <a:off x="457200" y="-243408"/>
            <a:ext cx="8229600" cy="1143000"/>
          </a:xfrm>
        </p:spPr>
        <p:txBody>
          <a:bodyPr/>
          <a:lstStyle/>
          <a:p>
            <a:r>
              <a:rPr lang="pl-PL" altLang="en-US" sz="3400" dirty="0"/>
              <a:t>Ziemia i chmury</a:t>
            </a:r>
            <a:endParaRPr lang="en-US" altLang="en-US" sz="3400" dirty="0"/>
          </a:p>
        </p:txBody>
      </p:sp>
      <p:pic>
        <p:nvPicPr>
          <p:cNvPr id="21507" name="Picture 2" descr="Scientists capture Earth’s “hum” on ocean floor">
            <a:extLst>
              <a:ext uri="{FF2B5EF4-FFF2-40B4-BE49-F238E27FC236}">
                <a16:creationId xmlns:a16="http://schemas.microsoft.com/office/drawing/2014/main" id="{C9878C04-E5F0-87AB-0A35-37920C2CE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616" y="981626"/>
            <a:ext cx="6673409" cy="442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pole tekstowe 4">
            <a:extLst>
              <a:ext uri="{FF2B5EF4-FFF2-40B4-BE49-F238E27FC236}">
                <a16:creationId xmlns:a16="http://schemas.microsoft.com/office/drawing/2014/main" id="{3D54A425-F2FF-59F4-C694-BD2BB96699F8}"/>
              </a:ext>
            </a:extLst>
          </p:cNvPr>
          <p:cNvSpPr txBox="1">
            <a:spLocks noChangeArrowheads="1"/>
          </p:cNvSpPr>
          <p:nvPr/>
        </p:nvSpPr>
        <p:spPr bwMode="auto">
          <a:xfrm>
            <a:off x="762000" y="6445250"/>
            <a:ext cx="685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t>https://phys.org/news/2017-12-scientists-capture-earth-ocean-floor.html</a:t>
            </a:r>
          </a:p>
        </p:txBody>
      </p:sp>
      <p:sp>
        <p:nvSpPr>
          <p:cNvPr id="21509" name="pole tekstowe 5">
            <a:extLst>
              <a:ext uri="{FF2B5EF4-FFF2-40B4-BE49-F238E27FC236}">
                <a16:creationId xmlns:a16="http://schemas.microsoft.com/office/drawing/2014/main" id="{A2EF5F6E-9FC6-767F-99F6-F0FDDA039744}"/>
              </a:ext>
            </a:extLst>
          </p:cNvPr>
          <p:cNvSpPr txBox="1">
            <a:spLocks noChangeArrowheads="1"/>
          </p:cNvSpPr>
          <p:nvPr/>
        </p:nvSpPr>
        <p:spPr bwMode="auto">
          <a:xfrm>
            <a:off x="117848" y="5487274"/>
            <a:ext cx="856895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Wyraźnie widoczny jest równikowy pas chmur, suchy obszar zwrotnikowy i </a:t>
            </a:r>
            <a:r>
              <a:rPr lang="pl-PL" altLang="en-US" sz="1800" dirty="0" err="1"/>
              <a:t>zach-murzone</a:t>
            </a:r>
            <a:r>
              <a:rPr lang="pl-PL" altLang="en-US" sz="1800" dirty="0"/>
              <a:t> obszary w okolicach 65° szerokości geograficznej, pofałdowane przez </a:t>
            </a:r>
            <a:r>
              <a:rPr lang="pl-PL" altLang="en-US" sz="1800" dirty="0" err="1"/>
              <a:t>jet</a:t>
            </a:r>
            <a:r>
              <a:rPr lang="pl-PL" altLang="en-US" sz="1800" dirty="0"/>
              <a:t> </a:t>
            </a:r>
            <a:r>
              <a:rPr lang="pl-PL" altLang="en-US" sz="1800" dirty="0" err="1"/>
              <a:t>streams</a:t>
            </a:r>
            <a:r>
              <a:rPr lang="pl-PL" altLang="en-US" sz="1800" dirty="0"/>
              <a:t>  (</a:t>
            </a:r>
            <a:r>
              <a:rPr lang="pl-PL" altLang="en-US" sz="1800" dirty="0" err="1"/>
              <a:t>NoK</a:t>
            </a:r>
            <a:r>
              <a:rPr lang="pl-PL" altLang="en-US" sz="1800" dirty="0"/>
              <a:t>, str. 113)</a:t>
            </a:r>
            <a:endParaRPr lang="en-US" altLang="en-US" sz="1800" dirty="0"/>
          </a:p>
        </p:txBody>
      </p:sp>
      <p:pic>
        <p:nvPicPr>
          <p:cNvPr id="5" name="Obraz 4">
            <a:extLst>
              <a:ext uri="{FF2B5EF4-FFF2-40B4-BE49-F238E27FC236}">
                <a16:creationId xmlns:a16="http://schemas.microsoft.com/office/drawing/2014/main" id="{A5DDE33C-9322-06C8-716D-0A8FA059DFC0}"/>
              </a:ext>
            </a:extLst>
          </p:cNvPr>
          <p:cNvPicPr>
            <a:picLocks noChangeAspect="1"/>
          </p:cNvPicPr>
          <p:nvPr/>
        </p:nvPicPr>
        <p:blipFill>
          <a:blip r:embed="rId3"/>
          <a:stretch>
            <a:fillRect/>
          </a:stretch>
        </p:blipFill>
        <p:spPr>
          <a:xfrm>
            <a:off x="4632384" y="1098356"/>
            <a:ext cx="4537606" cy="408518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095C4-4D4D-0A1E-81BD-D7C9C317C401}"/>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62BF41D1-BFA1-268C-F337-6CC854E724C9}"/>
              </a:ext>
            </a:extLst>
          </p:cNvPr>
          <p:cNvSpPr>
            <a:spLocks noGrp="1" noChangeArrowheads="1"/>
          </p:cNvSpPr>
          <p:nvPr>
            <p:ph type="title"/>
          </p:nvPr>
        </p:nvSpPr>
        <p:spPr>
          <a:xfrm>
            <a:off x="257909" y="51901"/>
            <a:ext cx="8507413" cy="1143000"/>
          </a:xfrm>
        </p:spPr>
        <p:txBody>
          <a:bodyPr/>
          <a:lstStyle/>
          <a:p>
            <a:pPr eaLnBrk="1" hangingPunct="1"/>
            <a:r>
              <a:rPr lang="pl-PL" altLang="it-IT" sz="3200" dirty="0">
                <a:solidFill>
                  <a:srgbClr val="FF3300"/>
                </a:solidFill>
              </a:rPr>
              <a:t>Troposfera (&lt;10 km), Stratosfera (10-40 km), Jonosfera (40-100 km), Termosfera 100-1000</a:t>
            </a:r>
            <a:r>
              <a:rPr lang="pl-PL" altLang="it-IT" sz="3200" dirty="0"/>
              <a:t> </a:t>
            </a:r>
            <a:endParaRPr lang="en-US" altLang="it-IT" sz="3200" dirty="0"/>
          </a:p>
        </p:txBody>
      </p:sp>
      <p:pic>
        <p:nvPicPr>
          <p:cNvPr id="5123" name="Picture 3">
            <a:extLst>
              <a:ext uri="{FF2B5EF4-FFF2-40B4-BE49-F238E27FC236}">
                <a16:creationId xmlns:a16="http://schemas.microsoft.com/office/drawing/2014/main" id="{1D655324-143A-3D44-A945-5DBF5E8DD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7" y="2200958"/>
            <a:ext cx="5022612" cy="44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Line 4">
            <a:extLst>
              <a:ext uri="{FF2B5EF4-FFF2-40B4-BE49-F238E27FC236}">
                <a16:creationId xmlns:a16="http://schemas.microsoft.com/office/drawing/2014/main" id="{3E6AE85D-A07D-3B06-CC74-39425E7072ED}"/>
              </a:ext>
            </a:extLst>
          </p:cNvPr>
          <p:cNvSpPr>
            <a:spLocks noChangeShapeType="1"/>
          </p:cNvSpPr>
          <p:nvPr/>
        </p:nvSpPr>
        <p:spPr bwMode="auto">
          <a:xfrm flipV="1">
            <a:off x="42863" y="4249738"/>
            <a:ext cx="504825" cy="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pole tekstowe 4">
            <a:extLst>
              <a:ext uri="{FF2B5EF4-FFF2-40B4-BE49-F238E27FC236}">
                <a16:creationId xmlns:a16="http://schemas.microsoft.com/office/drawing/2014/main" id="{DC4A49DD-4F68-30AC-FB7F-55DE44C55134}"/>
              </a:ext>
            </a:extLst>
          </p:cNvPr>
          <p:cNvSpPr txBox="1"/>
          <p:nvPr/>
        </p:nvSpPr>
        <p:spPr>
          <a:xfrm>
            <a:off x="5303599" y="2221715"/>
            <a:ext cx="3729607" cy="4801314"/>
          </a:xfrm>
          <a:prstGeom prst="rect">
            <a:avLst/>
          </a:prstGeom>
          <a:noFill/>
        </p:spPr>
        <p:txBody>
          <a:bodyPr wrap="square" rtlCol="0">
            <a:spAutoFit/>
          </a:bodyPr>
          <a:lstStyle/>
          <a:p>
            <a:r>
              <a:rPr lang="pl-PL" b="1" dirty="0"/>
              <a:t>Termosfera:</a:t>
            </a:r>
          </a:p>
          <a:p>
            <a:r>
              <a:rPr lang="pl-PL" dirty="0"/>
              <a:t>przestaje obowiązywać pojęcie</a:t>
            </a:r>
          </a:p>
          <a:p>
            <a:r>
              <a:rPr lang="pl-PL" dirty="0"/>
              <a:t>równowagi termodynamicznej</a:t>
            </a:r>
          </a:p>
          <a:p>
            <a:endParaRPr lang="pl-PL" dirty="0"/>
          </a:p>
          <a:p>
            <a:r>
              <a:rPr lang="pl-PL" b="1" dirty="0"/>
              <a:t>Jonosfera: (mezosfera)</a:t>
            </a:r>
          </a:p>
          <a:p>
            <a:r>
              <a:rPr lang="pl-PL" dirty="0"/>
              <a:t>znaczny udział (10</a:t>
            </a:r>
            <a:r>
              <a:rPr lang="pl-PL" baseline="30000" dirty="0"/>
              <a:t>-6</a:t>
            </a:r>
            <a:r>
              <a:rPr lang="pl-PL" dirty="0"/>
              <a:t>) jonów w stosunku do cząstek neutralnych: cząsteczek (O</a:t>
            </a:r>
            <a:r>
              <a:rPr lang="pl-PL" baseline="-25000" dirty="0"/>
              <a:t>2</a:t>
            </a:r>
            <a:r>
              <a:rPr lang="pl-PL" dirty="0"/>
              <a:t>)</a:t>
            </a:r>
            <a:r>
              <a:rPr lang="pl-PL" baseline="-25000" dirty="0"/>
              <a:t> </a:t>
            </a:r>
            <a:r>
              <a:rPr lang="pl-PL" dirty="0"/>
              <a:t>i atomów N, O</a:t>
            </a:r>
          </a:p>
          <a:p>
            <a:endParaRPr lang="pl-PL" dirty="0"/>
          </a:p>
          <a:p>
            <a:r>
              <a:rPr lang="pl-PL" b="1" dirty="0"/>
              <a:t>Stratosfera: </a:t>
            </a:r>
            <a:r>
              <a:rPr lang="pl-PL" dirty="0"/>
              <a:t>strefa uwarstwiona – temperatura rośnie z wysokością </a:t>
            </a:r>
          </a:p>
          <a:p>
            <a:endParaRPr lang="pl-PL" b="1" dirty="0"/>
          </a:p>
          <a:p>
            <a:r>
              <a:rPr lang="pl-PL" b="1" dirty="0"/>
              <a:t>Troposfera: </a:t>
            </a:r>
          </a:p>
          <a:p>
            <a:r>
              <a:rPr lang="pl-PL" dirty="0"/>
              <a:t>strefa mieszania się – odwrócony (nie-konwekcyjny) spadek temperatury z wysokością</a:t>
            </a:r>
          </a:p>
          <a:p>
            <a:endParaRPr lang="pl-PL" b="1" dirty="0"/>
          </a:p>
        </p:txBody>
      </p:sp>
      <p:sp>
        <p:nvSpPr>
          <p:cNvPr id="2" name="pole tekstowe 1">
            <a:extLst>
              <a:ext uri="{FF2B5EF4-FFF2-40B4-BE49-F238E27FC236}">
                <a16:creationId xmlns:a16="http://schemas.microsoft.com/office/drawing/2014/main" id="{0B3718BB-24F3-183D-8517-9602CECE4D25}"/>
              </a:ext>
            </a:extLst>
          </p:cNvPr>
          <p:cNvSpPr txBox="1"/>
          <p:nvPr/>
        </p:nvSpPr>
        <p:spPr>
          <a:xfrm>
            <a:off x="755576" y="1269050"/>
            <a:ext cx="6264696" cy="923330"/>
          </a:xfrm>
          <a:prstGeom prst="rect">
            <a:avLst/>
          </a:prstGeom>
          <a:noFill/>
        </p:spPr>
        <p:txBody>
          <a:bodyPr wrap="square" rtlCol="0">
            <a:spAutoFit/>
          </a:bodyPr>
          <a:lstStyle/>
          <a:p>
            <a:r>
              <a:rPr lang="pl-PL" dirty="0"/>
              <a:t>Zmiany temperatury są skutkiem dwóch głównych efektów:</a:t>
            </a:r>
          </a:p>
          <a:p>
            <a:r>
              <a:rPr lang="pl-PL" dirty="0"/>
              <a:t>1. Strumieniem energii promieniowania słonecznego</a:t>
            </a:r>
          </a:p>
          <a:p>
            <a:r>
              <a:rPr lang="pl-PL" dirty="0"/>
              <a:t>2. Absorpcją (selektywną) tego promieniowania </a:t>
            </a:r>
            <a:endParaRPr lang="en-GB" dirty="0"/>
          </a:p>
        </p:txBody>
      </p:sp>
    </p:spTree>
    <p:extLst>
      <p:ext uri="{BB962C8B-B14F-4D97-AF65-F5344CB8AC3E}">
        <p14:creationId xmlns:p14="http://schemas.microsoft.com/office/powerpoint/2010/main" val="3097287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7A3DEAA-E455-40DD-AB5C-A544BBCDE7FB}"/>
              </a:ext>
            </a:extLst>
          </p:cNvPr>
          <p:cNvSpPr>
            <a:spLocks noGrp="1" noChangeArrowheads="1"/>
          </p:cNvSpPr>
          <p:nvPr>
            <p:ph type="title"/>
          </p:nvPr>
        </p:nvSpPr>
        <p:spPr>
          <a:xfrm>
            <a:off x="83410" y="77980"/>
            <a:ext cx="8589316" cy="1143000"/>
          </a:xfrm>
        </p:spPr>
        <p:txBody>
          <a:bodyPr/>
          <a:lstStyle/>
          <a:p>
            <a:r>
              <a:rPr lang="pl-PL" altLang="it-IT" sz="2600" dirty="0"/>
              <a:t>Na powierzchni ziemi kierunek wiatrów wynika z cyrkulacji </a:t>
            </a:r>
            <a:r>
              <a:rPr lang="pl-PL" altLang="it-IT" sz="2600" dirty="0" err="1"/>
              <a:t>Hadleya</a:t>
            </a:r>
            <a:r>
              <a:rPr lang="pl-PL" altLang="it-IT" sz="2600" dirty="0"/>
              <a:t>, w górnej troposferze – z obrotu Ziemi</a:t>
            </a:r>
            <a:endParaRPr lang="en-US" altLang="it-IT" sz="2600" dirty="0"/>
          </a:p>
        </p:txBody>
      </p:sp>
      <p:pic>
        <p:nvPicPr>
          <p:cNvPr id="25618" name="Picture 18">
            <a:extLst>
              <a:ext uri="{FF2B5EF4-FFF2-40B4-BE49-F238E27FC236}">
                <a16:creationId xmlns:a16="http://schemas.microsoft.com/office/drawing/2014/main" id="{5EE2C154-21A8-4E5A-A0B9-9AEB9586A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068" y="1280553"/>
            <a:ext cx="4803999" cy="4296122"/>
          </a:xfrm>
          <a:prstGeom prst="rect">
            <a:avLst/>
          </a:prstGeom>
          <a:noFill/>
          <a:extLst>
            <a:ext uri="{909E8E84-426E-40DD-AFC4-6F175D3DCCD1}">
              <a14:hiddenFill xmlns:a14="http://schemas.microsoft.com/office/drawing/2010/main">
                <a:solidFill>
                  <a:srgbClr val="FFFFFF"/>
                </a:solidFill>
              </a14:hiddenFill>
            </a:ext>
          </a:extLst>
        </p:spPr>
      </p:pic>
      <p:pic>
        <p:nvPicPr>
          <p:cNvPr id="25619" name="Picture 19">
            <a:extLst>
              <a:ext uri="{FF2B5EF4-FFF2-40B4-BE49-F238E27FC236}">
                <a16:creationId xmlns:a16="http://schemas.microsoft.com/office/drawing/2014/main" id="{A07F6E53-F392-4543-A5C9-40192C68A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3" y="1269033"/>
            <a:ext cx="4362105" cy="4319934"/>
          </a:xfrm>
          <a:prstGeom prst="rect">
            <a:avLst/>
          </a:prstGeom>
          <a:noFill/>
          <a:extLst>
            <a:ext uri="{909E8E84-426E-40DD-AFC4-6F175D3DCCD1}">
              <a14:hiddenFill xmlns:a14="http://schemas.microsoft.com/office/drawing/2010/main">
                <a:solidFill>
                  <a:srgbClr val="FFFFFF"/>
                </a:solidFill>
              </a14:hiddenFill>
            </a:ext>
          </a:extLst>
        </p:spPr>
      </p:pic>
      <p:sp>
        <p:nvSpPr>
          <p:cNvPr id="25620" name="Text Box 20">
            <a:extLst>
              <a:ext uri="{FF2B5EF4-FFF2-40B4-BE49-F238E27FC236}">
                <a16:creationId xmlns:a16="http://schemas.microsoft.com/office/drawing/2014/main" id="{6B19196E-537D-48FA-AF76-F77990BE85FF}"/>
              </a:ext>
            </a:extLst>
          </p:cNvPr>
          <p:cNvSpPr txBox="1">
            <a:spLocks noChangeArrowheads="1"/>
          </p:cNvSpPr>
          <p:nvPr/>
        </p:nvSpPr>
        <p:spPr bwMode="auto">
          <a:xfrm>
            <a:off x="4067944" y="5577287"/>
            <a:ext cx="511412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000" dirty="0">
                <a:solidFill>
                  <a:srgbClr val="FF0000"/>
                </a:solidFill>
              </a:rPr>
              <a:t>W górnej troposferze cyrkulacja jest prosta: powietrze spóźnia się nad równikiem, a wyprzedza obrót Ziemi nad zwrotnikami</a:t>
            </a:r>
            <a:endParaRPr lang="en-US" altLang="it-IT" sz="2000" i="0" dirty="0">
              <a:solidFill>
                <a:srgbClr val="FF0000"/>
              </a:solidFill>
            </a:endParaRPr>
          </a:p>
        </p:txBody>
      </p:sp>
      <p:sp>
        <p:nvSpPr>
          <p:cNvPr id="25621" name="AutoShape 21">
            <a:extLst>
              <a:ext uri="{FF2B5EF4-FFF2-40B4-BE49-F238E27FC236}">
                <a16:creationId xmlns:a16="http://schemas.microsoft.com/office/drawing/2014/main" id="{EFAA91E6-4A81-4DFE-ACD2-83BA9AC53CA8}"/>
              </a:ext>
            </a:extLst>
          </p:cNvPr>
          <p:cNvSpPr>
            <a:spLocks noChangeArrowheads="1"/>
          </p:cNvSpPr>
          <p:nvPr/>
        </p:nvSpPr>
        <p:spPr bwMode="auto">
          <a:xfrm>
            <a:off x="6337283" y="1338609"/>
            <a:ext cx="733425" cy="1214437"/>
          </a:xfrm>
          <a:prstGeom prst="curvedRightArrow">
            <a:avLst>
              <a:gd name="adj1" fmla="val 33117"/>
              <a:gd name="adj2" fmla="val 66234"/>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623" name="Text Box 23">
            <a:extLst>
              <a:ext uri="{FF2B5EF4-FFF2-40B4-BE49-F238E27FC236}">
                <a16:creationId xmlns:a16="http://schemas.microsoft.com/office/drawing/2014/main" id="{DEA8F483-EA27-414C-9319-118C5A607B07}"/>
              </a:ext>
            </a:extLst>
          </p:cNvPr>
          <p:cNvSpPr txBox="1">
            <a:spLocks noChangeArrowheads="1"/>
          </p:cNvSpPr>
          <p:nvPr/>
        </p:nvSpPr>
        <p:spPr bwMode="auto">
          <a:xfrm>
            <a:off x="53965" y="5601092"/>
            <a:ext cx="406101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000" dirty="0"/>
              <a:t>Troposfera: Pasaty (ze wschodu) nad tropikami i wiatry przeciwne (u nas od  zachodu)</a:t>
            </a:r>
            <a:endParaRPr lang="en-US" altLang="it-IT" sz="2000" i="0" dirty="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1077524-C3A1-3D85-87B0-830EC031B12B}"/>
              </a:ext>
            </a:extLst>
          </p:cNvPr>
          <p:cNvSpPr>
            <a:spLocks noGrp="1"/>
          </p:cNvSpPr>
          <p:nvPr>
            <p:ph type="title"/>
          </p:nvPr>
        </p:nvSpPr>
        <p:spPr>
          <a:xfrm>
            <a:off x="-108520" y="10910"/>
            <a:ext cx="9252520" cy="1143000"/>
          </a:xfrm>
        </p:spPr>
        <p:txBody>
          <a:bodyPr/>
          <a:lstStyle/>
          <a:p>
            <a:r>
              <a:rPr lang="pl-PL" sz="2800" dirty="0"/>
              <a:t>Wiatry w górnej troposferze wieją z zachodu na wschód</a:t>
            </a:r>
            <a:br>
              <a:rPr lang="pl-PL" sz="2800" dirty="0"/>
            </a:br>
            <a:r>
              <a:rPr lang="pl-PL" sz="2800" dirty="0"/>
              <a:t>w mezosferze – zależą od pory roku</a:t>
            </a:r>
          </a:p>
        </p:txBody>
      </p:sp>
      <p:pic>
        <p:nvPicPr>
          <p:cNvPr id="4" name="Obraz 3">
            <a:extLst>
              <a:ext uri="{FF2B5EF4-FFF2-40B4-BE49-F238E27FC236}">
                <a16:creationId xmlns:a16="http://schemas.microsoft.com/office/drawing/2014/main" id="{04E961A8-1BDE-1883-4942-A69858224D65}"/>
              </a:ext>
            </a:extLst>
          </p:cNvPr>
          <p:cNvPicPr>
            <a:picLocks noChangeAspect="1"/>
          </p:cNvPicPr>
          <p:nvPr/>
        </p:nvPicPr>
        <p:blipFill>
          <a:blip r:embed="rId2"/>
          <a:stretch>
            <a:fillRect/>
          </a:stretch>
        </p:blipFill>
        <p:spPr>
          <a:xfrm>
            <a:off x="609888" y="1149005"/>
            <a:ext cx="7924223" cy="4497644"/>
          </a:xfrm>
          <a:prstGeom prst="rect">
            <a:avLst/>
          </a:prstGeom>
        </p:spPr>
      </p:pic>
      <p:sp>
        <p:nvSpPr>
          <p:cNvPr id="6" name="pole tekstowe 5">
            <a:extLst>
              <a:ext uri="{FF2B5EF4-FFF2-40B4-BE49-F238E27FC236}">
                <a16:creationId xmlns:a16="http://schemas.microsoft.com/office/drawing/2014/main" id="{651871B5-9AEB-A592-30F8-845235C972EB}"/>
              </a:ext>
            </a:extLst>
          </p:cNvPr>
          <p:cNvSpPr txBox="1"/>
          <p:nvPr/>
        </p:nvSpPr>
        <p:spPr>
          <a:xfrm>
            <a:off x="251519" y="5828087"/>
            <a:ext cx="7924223" cy="923330"/>
          </a:xfrm>
          <a:prstGeom prst="rect">
            <a:avLst/>
          </a:prstGeom>
          <a:noFill/>
        </p:spPr>
        <p:txBody>
          <a:bodyPr wrap="square">
            <a:spAutoFit/>
          </a:bodyPr>
          <a:lstStyle/>
          <a:p>
            <a:r>
              <a:rPr lang="pl-PL" dirty="0" err="1"/>
              <a:t>Contour</a:t>
            </a:r>
            <a:r>
              <a:rPr lang="pl-PL" dirty="0"/>
              <a:t> </a:t>
            </a:r>
            <a:r>
              <a:rPr lang="pl-PL" dirty="0" err="1"/>
              <a:t>intervals</a:t>
            </a:r>
            <a:r>
              <a:rPr lang="pl-PL" dirty="0"/>
              <a:t> 10 m/s, </a:t>
            </a:r>
            <a:r>
              <a:rPr lang="pl-PL" dirty="0" err="1"/>
              <a:t>bold</a:t>
            </a:r>
            <a:r>
              <a:rPr lang="pl-PL" dirty="0"/>
              <a:t> – zero </a:t>
            </a:r>
            <a:r>
              <a:rPr lang="pl-PL" dirty="0" err="1"/>
              <a:t>velocity</a:t>
            </a:r>
            <a:r>
              <a:rPr lang="pl-PL" dirty="0"/>
              <a:t>  [50 m/s = 180 km/h]</a:t>
            </a:r>
            <a:endParaRPr lang="pl-PL" sz="1800" dirty="0"/>
          </a:p>
          <a:p>
            <a:r>
              <a:rPr lang="pl-PL" dirty="0" err="1"/>
              <a:t>Troposphere</a:t>
            </a:r>
            <a:r>
              <a:rPr lang="pl-PL" dirty="0"/>
              <a:t>: </a:t>
            </a:r>
            <a:r>
              <a:rPr lang="pl-PL" dirty="0" err="1"/>
              <a:t>jet</a:t>
            </a:r>
            <a:r>
              <a:rPr lang="pl-PL" dirty="0"/>
              <a:t> </a:t>
            </a:r>
            <a:r>
              <a:rPr lang="pl-PL" dirty="0" err="1"/>
              <a:t>streams</a:t>
            </a:r>
            <a:r>
              <a:rPr lang="pl-PL" dirty="0"/>
              <a:t> from West </a:t>
            </a:r>
            <a:r>
              <a:rPr lang="pl-PL" dirty="0" err="1"/>
              <a:t>at</a:t>
            </a:r>
            <a:r>
              <a:rPr lang="pl-PL" dirty="0"/>
              <a:t> </a:t>
            </a:r>
            <a:r>
              <a:rPr lang="pl-PL" dirty="0" err="1"/>
              <a:t>about</a:t>
            </a:r>
            <a:r>
              <a:rPr lang="pl-PL" dirty="0"/>
              <a:t> 30º </a:t>
            </a:r>
            <a:r>
              <a:rPr lang="pl-PL" dirty="0" err="1"/>
              <a:t>latitude</a:t>
            </a:r>
            <a:endParaRPr lang="pl-PL" dirty="0"/>
          </a:p>
          <a:p>
            <a:r>
              <a:rPr lang="pl-PL" sz="1800" dirty="0" err="1">
                <a:solidFill>
                  <a:schemeClr val="accent3">
                    <a:lumMod val="50000"/>
                  </a:schemeClr>
                </a:solidFill>
              </a:rPr>
              <a:t>Atmospheric</a:t>
            </a:r>
            <a:r>
              <a:rPr lang="pl-PL" sz="1800" dirty="0">
                <a:solidFill>
                  <a:schemeClr val="accent3">
                    <a:lumMod val="50000"/>
                  </a:schemeClr>
                </a:solidFill>
              </a:rPr>
              <a:t> Science. </a:t>
            </a:r>
            <a:r>
              <a:rPr lang="pl-PL" sz="1800" dirty="0" err="1">
                <a:solidFill>
                  <a:schemeClr val="accent3">
                    <a:lumMod val="50000"/>
                  </a:schemeClr>
                </a:solidFill>
              </a:rPr>
              <a:t>An</a:t>
            </a:r>
            <a:r>
              <a:rPr lang="pl-PL" sz="1800" dirty="0">
                <a:solidFill>
                  <a:schemeClr val="accent3">
                    <a:lumMod val="50000"/>
                  </a:schemeClr>
                </a:solidFill>
              </a:rPr>
              <a:t> </a:t>
            </a:r>
            <a:r>
              <a:rPr lang="pl-PL" sz="1800" dirty="0" err="1">
                <a:solidFill>
                  <a:schemeClr val="accent3">
                    <a:lumMod val="50000"/>
                  </a:schemeClr>
                </a:solidFill>
              </a:rPr>
              <a:t>introductory</a:t>
            </a:r>
            <a:r>
              <a:rPr lang="pl-PL" sz="1800" dirty="0">
                <a:solidFill>
                  <a:schemeClr val="accent3">
                    <a:lumMod val="50000"/>
                  </a:schemeClr>
                </a:solidFill>
              </a:rPr>
              <a:t> </a:t>
            </a:r>
            <a:r>
              <a:rPr lang="pl-PL" sz="1800" dirty="0" err="1">
                <a:solidFill>
                  <a:schemeClr val="accent3">
                    <a:lumMod val="50000"/>
                  </a:schemeClr>
                </a:solidFill>
              </a:rPr>
              <a:t>survey</a:t>
            </a:r>
            <a:endParaRPr lang="pl-PL" dirty="0">
              <a:solidFill>
                <a:schemeClr val="accent3">
                  <a:lumMod val="50000"/>
                </a:schemeClr>
              </a:solidFill>
            </a:endParaRPr>
          </a:p>
        </p:txBody>
      </p:sp>
    </p:spTree>
    <p:extLst>
      <p:ext uri="{BB962C8B-B14F-4D97-AF65-F5344CB8AC3E}">
        <p14:creationId xmlns:p14="http://schemas.microsoft.com/office/powerpoint/2010/main" val="349151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4D35DD3-BF93-5083-F997-3CE42940159E}"/>
              </a:ext>
            </a:extLst>
          </p:cNvPr>
          <p:cNvSpPr>
            <a:spLocks noGrp="1"/>
          </p:cNvSpPr>
          <p:nvPr>
            <p:ph type="title"/>
          </p:nvPr>
        </p:nvSpPr>
        <p:spPr>
          <a:xfrm>
            <a:off x="457200" y="0"/>
            <a:ext cx="8229600" cy="908720"/>
          </a:xfrm>
        </p:spPr>
        <p:txBody>
          <a:bodyPr/>
          <a:lstStyle/>
          <a:p>
            <a:r>
              <a:rPr lang="pl-PL" sz="3600" dirty="0"/>
              <a:t>Wiatry w górnej troposferze (zima)</a:t>
            </a:r>
          </a:p>
        </p:txBody>
      </p:sp>
      <p:pic>
        <p:nvPicPr>
          <p:cNvPr id="6" name="Obraz 5">
            <a:extLst>
              <a:ext uri="{FF2B5EF4-FFF2-40B4-BE49-F238E27FC236}">
                <a16:creationId xmlns:a16="http://schemas.microsoft.com/office/drawing/2014/main" id="{187DD77E-B373-3DEC-4AA2-74DD240E3399}"/>
              </a:ext>
            </a:extLst>
          </p:cNvPr>
          <p:cNvPicPr>
            <a:picLocks noChangeAspect="1"/>
          </p:cNvPicPr>
          <p:nvPr/>
        </p:nvPicPr>
        <p:blipFill>
          <a:blip r:embed="rId2"/>
          <a:stretch>
            <a:fillRect/>
          </a:stretch>
        </p:blipFill>
        <p:spPr>
          <a:xfrm>
            <a:off x="72570" y="698160"/>
            <a:ext cx="7091718" cy="5214508"/>
          </a:xfrm>
          <a:prstGeom prst="rect">
            <a:avLst/>
          </a:prstGeom>
        </p:spPr>
      </p:pic>
      <p:sp>
        <p:nvSpPr>
          <p:cNvPr id="3" name="pole tekstowe 2">
            <a:extLst>
              <a:ext uri="{FF2B5EF4-FFF2-40B4-BE49-F238E27FC236}">
                <a16:creationId xmlns:a16="http://schemas.microsoft.com/office/drawing/2014/main" id="{AB63E403-D30A-7A8B-FEB2-F75119AD9296}"/>
              </a:ext>
            </a:extLst>
          </p:cNvPr>
          <p:cNvSpPr txBox="1"/>
          <p:nvPr/>
        </p:nvSpPr>
        <p:spPr>
          <a:xfrm>
            <a:off x="6832237" y="1206761"/>
            <a:ext cx="2434797" cy="4278094"/>
          </a:xfrm>
          <a:prstGeom prst="rect">
            <a:avLst/>
          </a:prstGeom>
          <a:noFill/>
        </p:spPr>
        <p:txBody>
          <a:bodyPr wrap="square" rtlCol="0">
            <a:spAutoFit/>
          </a:bodyPr>
          <a:lstStyle/>
          <a:p>
            <a:r>
              <a:rPr lang="pl-PL" sz="1700" dirty="0"/>
              <a:t>Spadające powietrze, które wzniosło się nad równikami ma większą prędkość wzdłuż równoleżnika niż powierzchnia ziemi</a:t>
            </a:r>
          </a:p>
          <a:p>
            <a:endParaRPr lang="pl-PL" sz="1700" dirty="0"/>
          </a:p>
          <a:p>
            <a:r>
              <a:rPr lang="pl-PL" sz="1700" dirty="0"/>
              <a:t>Nad równikiem powietrze wnosi się</a:t>
            </a:r>
          </a:p>
          <a:p>
            <a:endParaRPr lang="pl-PL" sz="1700" dirty="0"/>
          </a:p>
          <a:p>
            <a:endParaRPr lang="pl-PL" sz="1700" dirty="0"/>
          </a:p>
          <a:p>
            <a:r>
              <a:rPr lang="pl-PL" sz="1700" dirty="0"/>
              <a:t>Ruch na wschód spadającego powietrza jest znakomicie widoczny na półkuli południowej </a:t>
            </a:r>
          </a:p>
        </p:txBody>
      </p:sp>
      <p:sp>
        <p:nvSpPr>
          <p:cNvPr id="4" name="pole tekstowe 3">
            <a:extLst>
              <a:ext uri="{FF2B5EF4-FFF2-40B4-BE49-F238E27FC236}">
                <a16:creationId xmlns:a16="http://schemas.microsoft.com/office/drawing/2014/main" id="{2CD57C66-6F5C-9C4E-D17B-C57C1BC8690B}"/>
              </a:ext>
            </a:extLst>
          </p:cNvPr>
          <p:cNvSpPr txBox="1"/>
          <p:nvPr/>
        </p:nvSpPr>
        <p:spPr>
          <a:xfrm>
            <a:off x="755576" y="6165304"/>
            <a:ext cx="8135560" cy="369332"/>
          </a:xfrm>
          <a:prstGeom prst="rect">
            <a:avLst/>
          </a:prstGeom>
          <a:noFill/>
        </p:spPr>
        <p:txBody>
          <a:bodyPr wrap="none" rtlCol="0">
            <a:spAutoFit/>
          </a:bodyPr>
          <a:lstStyle/>
          <a:p>
            <a:r>
              <a:rPr lang="pl-PL" dirty="0"/>
              <a:t>Obraz dotyczy zimy na półkuli północnej: widać przesunięcie stref na południe</a:t>
            </a:r>
          </a:p>
        </p:txBody>
      </p:sp>
    </p:spTree>
    <p:extLst>
      <p:ext uri="{BB962C8B-B14F-4D97-AF65-F5344CB8AC3E}">
        <p14:creationId xmlns:p14="http://schemas.microsoft.com/office/powerpoint/2010/main" val="1085731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ytuł 1">
            <a:extLst>
              <a:ext uri="{FF2B5EF4-FFF2-40B4-BE49-F238E27FC236}">
                <a16:creationId xmlns:a16="http://schemas.microsoft.com/office/drawing/2014/main" id="{792AC5D2-CE3B-C6A9-28AC-1404D976AB0C}"/>
              </a:ext>
            </a:extLst>
          </p:cNvPr>
          <p:cNvSpPr>
            <a:spLocks noGrp="1" noChangeArrowheads="1"/>
          </p:cNvSpPr>
          <p:nvPr>
            <p:ph type="title"/>
          </p:nvPr>
        </p:nvSpPr>
        <p:spPr>
          <a:xfrm>
            <a:off x="457200" y="0"/>
            <a:ext cx="8229600" cy="1143000"/>
          </a:xfrm>
        </p:spPr>
        <p:txBody>
          <a:bodyPr/>
          <a:lstStyle/>
          <a:p>
            <a:r>
              <a:rPr lang="pl-PL" altLang="en-US" sz="3400"/>
              <a:t>Cyrkulacja powietrza - styczeń</a:t>
            </a:r>
            <a:endParaRPr lang="en-US" altLang="en-US" sz="3400"/>
          </a:p>
        </p:txBody>
      </p:sp>
      <p:pic>
        <p:nvPicPr>
          <p:cNvPr id="18435" name="Picture 4">
            <a:extLst>
              <a:ext uri="{FF2B5EF4-FFF2-40B4-BE49-F238E27FC236}">
                <a16:creationId xmlns:a16="http://schemas.microsoft.com/office/drawing/2014/main" id="{CC4ABC8B-688E-7293-393E-5D05476B1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039" y="879475"/>
            <a:ext cx="7364362" cy="498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pole tekstowe 6">
            <a:extLst>
              <a:ext uri="{FF2B5EF4-FFF2-40B4-BE49-F238E27FC236}">
                <a16:creationId xmlns:a16="http://schemas.microsoft.com/office/drawing/2014/main" id="{3ABB064C-F92C-5ADE-DF7B-79E99C4BC8A6}"/>
              </a:ext>
            </a:extLst>
          </p:cNvPr>
          <p:cNvSpPr txBox="1">
            <a:spLocks noChangeArrowheads="1"/>
          </p:cNvSpPr>
          <p:nvPr/>
        </p:nvSpPr>
        <p:spPr bwMode="auto">
          <a:xfrm>
            <a:off x="217488" y="5978525"/>
            <a:ext cx="870902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700" dirty="0">
                <a:solidFill>
                  <a:srgbClr val="002060"/>
                </a:solidFill>
              </a:rPr>
              <a:t>Nad oceanem jest mnóstwo („100%”) pary wodnej, ale chmury się nie tworzą, bo nie ma zarodków kondensacji (pyłów). Nad wyspami para kondensuje w postaci chmur, a suche powietrze tworzy wyże baryczne. W rejonie Islandii spotykają się cztery, zimne wiatry</a:t>
            </a:r>
            <a:endParaRPr lang="en-US" altLang="en-US" sz="1700" dirty="0">
              <a:solidFill>
                <a:srgbClr val="002060"/>
              </a:solidFill>
            </a:endParaRPr>
          </a:p>
        </p:txBody>
      </p:sp>
    </p:spTree>
    <p:extLst>
      <p:ext uri="{BB962C8B-B14F-4D97-AF65-F5344CB8AC3E}">
        <p14:creationId xmlns:p14="http://schemas.microsoft.com/office/powerpoint/2010/main" val="1120294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ytuł 1">
            <a:extLst>
              <a:ext uri="{FF2B5EF4-FFF2-40B4-BE49-F238E27FC236}">
                <a16:creationId xmlns:a16="http://schemas.microsoft.com/office/drawing/2014/main" id="{3BE9A55A-2406-0C03-958B-21C382439686}"/>
              </a:ext>
            </a:extLst>
          </p:cNvPr>
          <p:cNvSpPr>
            <a:spLocks noGrp="1" noChangeArrowheads="1"/>
          </p:cNvSpPr>
          <p:nvPr>
            <p:ph type="title"/>
          </p:nvPr>
        </p:nvSpPr>
        <p:spPr>
          <a:xfrm>
            <a:off x="457200" y="66030"/>
            <a:ext cx="8229600" cy="707028"/>
          </a:xfrm>
        </p:spPr>
        <p:txBody>
          <a:bodyPr/>
          <a:lstStyle/>
          <a:p>
            <a:r>
              <a:rPr lang="pl-PL" altLang="en-US" sz="3400" dirty="0"/>
              <a:t>Temperatura i chmury</a:t>
            </a:r>
            <a:endParaRPr lang="en-US" altLang="en-US" sz="3400" dirty="0"/>
          </a:p>
        </p:txBody>
      </p:sp>
      <p:pic>
        <p:nvPicPr>
          <p:cNvPr id="3" name="Obraz 2">
            <a:extLst>
              <a:ext uri="{FF2B5EF4-FFF2-40B4-BE49-F238E27FC236}">
                <a16:creationId xmlns:a16="http://schemas.microsoft.com/office/drawing/2014/main" id="{EDF5089F-75B7-6699-1391-E18E66A55029}"/>
              </a:ext>
            </a:extLst>
          </p:cNvPr>
          <p:cNvPicPr>
            <a:picLocks noChangeAspect="1"/>
          </p:cNvPicPr>
          <p:nvPr/>
        </p:nvPicPr>
        <p:blipFill>
          <a:blip r:embed="rId2"/>
          <a:stretch>
            <a:fillRect/>
          </a:stretch>
        </p:blipFill>
        <p:spPr>
          <a:xfrm>
            <a:off x="734887" y="692696"/>
            <a:ext cx="8155037" cy="4685879"/>
          </a:xfrm>
          <a:prstGeom prst="rect">
            <a:avLst/>
          </a:prstGeom>
        </p:spPr>
      </p:pic>
      <p:sp>
        <p:nvSpPr>
          <p:cNvPr id="21509" name="pole tekstowe 5">
            <a:extLst>
              <a:ext uri="{FF2B5EF4-FFF2-40B4-BE49-F238E27FC236}">
                <a16:creationId xmlns:a16="http://schemas.microsoft.com/office/drawing/2014/main" id="{A2EF5F6E-9FC6-767F-99F6-F0FDDA039744}"/>
              </a:ext>
            </a:extLst>
          </p:cNvPr>
          <p:cNvSpPr txBox="1">
            <a:spLocks noChangeArrowheads="1"/>
          </p:cNvSpPr>
          <p:nvPr/>
        </p:nvSpPr>
        <p:spPr bwMode="auto">
          <a:xfrm>
            <a:off x="215516" y="5378575"/>
            <a:ext cx="871296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700" dirty="0"/>
              <a:t>Wyraźnie widoczny jest równikowy pas chmur – w pasie zbieżności passatów,  </a:t>
            </a:r>
          </a:p>
          <a:p>
            <a:pPr>
              <a:spcBef>
                <a:spcPct val="0"/>
              </a:spcBef>
              <a:buFontTx/>
              <a:buNone/>
            </a:pPr>
            <a:r>
              <a:rPr lang="pl-PL" altLang="en-US" sz="1700" dirty="0"/>
              <a:t>suchy i gorący obszar zwrotnikowy i zachmurzone obszary w okolicach 65° szerokości geograficznej – niżów wokół Arktyki i Antarktydy. </a:t>
            </a:r>
          </a:p>
          <a:p>
            <a:pPr>
              <a:spcBef>
                <a:spcPct val="0"/>
              </a:spcBef>
              <a:buFontTx/>
              <a:buNone/>
            </a:pPr>
            <a:r>
              <a:rPr lang="pl-PL" altLang="en-US" sz="1700" dirty="0"/>
              <a:t>W okolicach Indii widoczne są również chmury monsunowe </a:t>
            </a:r>
          </a:p>
          <a:p>
            <a:pPr>
              <a:spcBef>
                <a:spcPct val="0"/>
              </a:spcBef>
              <a:buFontTx/>
              <a:buNone/>
            </a:pPr>
            <a:r>
              <a:rPr lang="pl-PL" altLang="en-US" sz="1600" dirty="0"/>
              <a:t>(Atm. </a:t>
            </a:r>
            <a:r>
              <a:rPr lang="pl-PL" altLang="en-US" sz="1600" dirty="0" err="1"/>
              <a:t>Sci</a:t>
            </a:r>
            <a:r>
              <a:rPr lang="pl-PL" altLang="en-US" sz="1600" dirty="0"/>
              <a:t>. str.21, </a:t>
            </a:r>
            <a:r>
              <a:rPr lang="pl-PL" altLang="en-US" sz="1600" dirty="0" err="1"/>
              <a:t>Uni</a:t>
            </a:r>
            <a:r>
              <a:rPr lang="pl-PL" altLang="en-US" sz="1600" dirty="0"/>
              <a:t> Wisconsin Space Science and Engineering Center.)</a:t>
            </a:r>
            <a:endParaRPr lang="en-US" altLang="en-US" sz="1600" dirty="0"/>
          </a:p>
        </p:txBody>
      </p:sp>
    </p:spTree>
    <p:extLst>
      <p:ext uri="{BB962C8B-B14F-4D97-AF65-F5344CB8AC3E}">
        <p14:creationId xmlns:p14="http://schemas.microsoft.com/office/powerpoint/2010/main" val="1421489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ytuł 1">
            <a:extLst>
              <a:ext uri="{FF2B5EF4-FFF2-40B4-BE49-F238E27FC236}">
                <a16:creationId xmlns:a16="http://schemas.microsoft.com/office/drawing/2014/main" id="{3BE9A55A-2406-0C03-958B-21C382439686}"/>
              </a:ext>
            </a:extLst>
          </p:cNvPr>
          <p:cNvSpPr>
            <a:spLocks noGrp="1" noChangeArrowheads="1"/>
          </p:cNvSpPr>
          <p:nvPr>
            <p:ph type="title"/>
          </p:nvPr>
        </p:nvSpPr>
        <p:spPr/>
        <p:txBody>
          <a:bodyPr/>
          <a:lstStyle/>
          <a:p>
            <a:r>
              <a:rPr lang="pl-PL" altLang="en-US" sz="3400"/>
              <a:t>Ziemia i chmury</a:t>
            </a:r>
            <a:endParaRPr lang="en-US" altLang="en-US" sz="3400"/>
          </a:p>
        </p:txBody>
      </p:sp>
      <p:pic>
        <p:nvPicPr>
          <p:cNvPr id="21507" name="Picture 2" descr="Scientists capture Earth’s “hum” on ocean floor">
            <a:extLst>
              <a:ext uri="{FF2B5EF4-FFF2-40B4-BE49-F238E27FC236}">
                <a16:creationId xmlns:a16="http://schemas.microsoft.com/office/drawing/2014/main" id="{C9878C04-E5F0-87AB-0A35-37920C2CE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1236663"/>
            <a:ext cx="6619875"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pole tekstowe 4">
            <a:extLst>
              <a:ext uri="{FF2B5EF4-FFF2-40B4-BE49-F238E27FC236}">
                <a16:creationId xmlns:a16="http://schemas.microsoft.com/office/drawing/2014/main" id="{3D54A425-F2FF-59F4-C694-BD2BB96699F8}"/>
              </a:ext>
            </a:extLst>
          </p:cNvPr>
          <p:cNvSpPr txBox="1">
            <a:spLocks noChangeArrowheads="1"/>
          </p:cNvSpPr>
          <p:nvPr/>
        </p:nvSpPr>
        <p:spPr bwMode="auto">
          <a:xfrm>
            <a:off x="762000" y="6445250"/>
            <a:ext cx="685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a:t>https://phys.org/news/2017-12-scientists-capture-earth-ocean-floor.html</a:t>
            </a:r>
          </a:p>
        </p:txBody>
      </p:sp>
      <p:sp>
        <p:nvSpPr>
          <p:cNvPr id="21509" name="pole tekstowe 5">
            <a:extLst>
              <a:ext uri="{FF2B5EF4-FFF2-40B4-BE49-F238E27FC236}">
                <a16:creationId xmlns:a16="http://schemas.microsoft.com/office/drawing/2014/main" id="{A2EF5F6E-9FC6-767F-99F6-F0FDDA039744}"/>
              </a:ext>
            </a:extLst>
          </p:cNvPr>
          <p:cNvSpPr txBox="1">
            <a:spLocks noChangeArrowheads="1"/>
          </p:cNvSpPr>
          <p:nvPr/>
        </p:nvSpPr>
        <p:spPr bwMode="auto">
          <a:xfrm>
            <a:off x="323850" y="5654675"/>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a:t>Wyraźnie widoczny jest równikowy pas chmur, suchy obszar zwrotnikowy i zachmurzone obszary w okolicach 65° szerokości geograficznej (NoK, str. 113)</a:t>
            </a:r>
            <a:endParaRPr lang="en-US" altLang="en-US" sz="1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063DCB-ECF9-D1B7-901A-BB9B78F9FFA7}"/>
              </a:ext>
            </a:extLst>
          </p:cNvPr>
          <p:cNvSpPr>
            <a:spLocks noGrp="1"/>
          </p:cNvSpPr>
          <p:nvPr>
            <p:ph type="title"/>
          </p:nvPr>
        </p:nvSpPr>
        <p:spPr>
          <a:xfrm>
            <a:off x="457200" y="-243408"/>
            <a:ext cx="8229600" cy="1143000"/>
          </a:xfrm>
        </p:spPr>
        <p:txBody>
          <a:bodyPr/>
          <a:lstStyle/>
          <a:p>
            <a:r>
              <a:rPr lang="pl-PL" sz="3600" dirty="0"/>
              <a:t>Obszary opadów </a:t>
            </a:r>
            <a:endParaRPr lang="en-US" sz="3600" dirty="0"/>
          </a:p>
        </p:txBody>
      </p:sp>
      <p:pic>
        <p:nvPicPr>
          <p:cNvPr id="6" name="Obraz 5">
            <a:extLst>
              <a:ext uri="{FF2B5EF4-FFF2-40B4-BE49-F238E27FC236}">
                <a16:creationId xmlns:a16="http://schemas.microsoft.com/office/drawing/2014/main" id="{5AB37DC5-E5CA-1599-F250-172AC1F0BAAB}"/>
              </a:ext>
            </a:extLst>
          </p:cNvPr>
          <p:cNvPicPr>
            <a:picLocks noChangeAspect="1"/>
          </p:cNvPicPr>
          <p:nvPr/>
        </p:nvPicPr>
        <p:blipFill>
          <a:blip r:embed="rId2"/>
          <a:stretch>
            <a:fillRect/>
          </a:stretch>
        </p:blipFill>
        <p:spPr>
          <a:xfrm>
            <a:off x="1010191" y="569312"/>
            <a:ext cx="6946186" cy="5576919"/>
          </a:xfrm>
          <a:prstGeom prst="rect">
            <a:avLst/>
          </a:prstGeom>
        </p:spPr>
      </p:pic>
      <p:sp>
        <p:nvSpPr>
          <p:cNvPr id="7" name="pole tekstowe 6">
            <a:extLst>
              <a:ext uri="{FF2B5EF4-FFF2-40B4-BE49-F238E27FC236}">
                <a16:creationId xmlns:a16="http://schemas.microsoft.com/office/drawing/2014/main" id="{D4F21C69-E4D4-29BC-2E86-D9B91A1A837D}"/>
              </a:ext>
            </a:extLst>
          </p:cNvPr>
          <p:cNvSpPr txBox="1"/>
          <p:nvPr/>
        </p:nvSpPr>
        <p:spPr>
          <a:xfrm>
            <a:off x="279768" y="6104022"/>
            <a:ext cx="8643585" cy="584775"/>
          </a:xfrm>
          <a:prstGeom prst="rect">
            <a:avLst/>
          </a:prstGeom>
          <a:noFill/>
        </p:spPr>
        <p:txBody>
          <a:bodyPr wrap="none" rtlCol="0">
            <a:spAutoFit/>
          </a:bodyPr>
          <a:lstStyle/>
          <a:p>
            <a:r>
              <a:rPr lang="pl-PL" sz="1600" dirty="0"/>
              <a:t>W styczniu ITCZ przesuwa się na południe: pada nad Oceanią (i nad północnym Atlantykiem)</a:t>
            </a:r>
          </a:p>
          <a:p>
            <a:r>
              <a:rPr lang="pl-PL" sz="1600" dirty="0"/>
              <a:t>W lipcu monsun nad Koreą, Japonią i Indiami</a:t>
            </a:r>
            <a:endParaRPr lang="en-US" sz="1600" dirty="0"/>
          </a:p>
        </p:txBody>
      </p:sp>
      <p:cxnSp>
        <p:nvCxnSpPr>
          <p:cNvPr id="9" name="Łącznik prosty ze strzałką 8">
            <a:extLst>
              <a:ext uri="{FF2B5EF4-FFF2-40B4-BE49-F238E27FC236}">
                <a16:creationId xmlns:a16="http://schemas.microsoft.com/office/drawing/2014/main" id="{960DCF87-00FA-803F-8218-FB5354902C8A}"/>
              </a:ext>
            </a:extLst>
          </p:cNvPr>
          <p:cNvCxnSpPr/>
          <p:nvPr/>
        </p:nvCxnSpPr>
        <p:spPr>
          <a:xfrm flipH="1" flipV="1">
            <a:off x="3707904" y="1988840"/>
            <a:ext cx="1728192" cy="4248472"/>
          </a:xfrm>
          <a:prstGeom prst="straightConnector1">
            <a:avLst/>
          </a:prstGeom>
          <a:ln>
            <a:solidFill>
              <a:schemeClr val="accent1">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Łącznik prosty ze strzałką 9">
            <a:extLst>
              <a:ext uri="{FF2B5EF4-FFF2-40B4-BE49-F238E27FC236}">
                <a16:creationId xmlns:a16="http://schemas.microsoft.com/office/drawing/2014/main" id="{20E72CCA-5235-A616-7112-FF3E91D4C738}"/>
              </a:ext>
            </a:extLst>
          </p:cNvPr>
          <p:cNvCxnSpPr>
            <a:cxnSpLocks/>
          </p:cNvCxnSpPr>
          <p:nvPr/>
        </p:nvCxnSpPr>
        <p:spPr>
          <a:xfrm flipH="1" flipV="1">
            <a:off x="5923129" y="1212191"/>
            <a:ext cx="2210680" cy="4891831"/>
          </a:xfrm>
          <a:prstGeom prst="straightConnector1">
            <a:avLst/>
          </a:prstGeom>
          <a:ln>
            <a:solidFill>
              <a:schemeClr val="accent1">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802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a:extLst>
              <a:ext uri="{FF2B5EF4-FFF2-40B4-BE49-F238E27FC236}">
                <a16:creationId xmlns:a16="http://schemas.microsoft.com/office/drawing/2014/main" id="{CC91294B-C73B-4D2F-A2D9-B75C93EFC1DF}"/>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0" y="843716"/>
            <a:ext cx="9045575" cy="5953052"/>
          </a:xfrm>
          <a:prstGeom prst="rect">
            <a:avLst/>
          </a:prstGeom>
          <a:noFill/>
          <a:extLst>
            <a:ext uri="{909E8E84-426E-40DD-AFC4-6F175D3DCCD1}">
              <a14:hiddenFill xmlns:a14="http://schemas.microsoft.com/office/drawing/2010/main">
                <a:solidFill>
                  <a:srgbClr val="FFFFFF"/>
                </a:solidFill>
              </a14:hiddenFill>
            </a:ext>
          </a:extLst>
        </p:spPr>
      </p:pic>
      <p:sp>
        <p:nvSpPr>
          <p:cNvPr id="28674" name="Rectangle 2">
            <a:extLst>
              <a:ext uri="{FF2B5EF4-FFF2-40B4-BE49-F238E27FC236}">
                <a16:creationId xmlns:a16="http://schemas.microsoft.com/office/drawing/2014/main" id="{9151FE78-58B8-4637-9BFB-3F1C65377314}"/>
              </a:ext>
            </a:extLst>
          </p:cNvPr>
          <p:cNvSpPr>
            <a:spLocks noGrp="1" noChangeArrowheads="1"/>
          </p:cNvSpPr>
          <p:nvPr>
            <p:ph type="title"/>
          </p:nvPr>
        </p:nvSpPr>
        <p:spPr>
          <a:xfrm>
            <a:off x="468313" y="0"/>
            <a:ext cx="8229600" cy="1143000"/>
          </a:xfrm>
          <a:solidFill>
            <a:schemeClr val="bg1"/>
          </a:solidFill>
        </p:spPr>
        <p:txBody>
          <a:bodyPr/>
          <a:lstStyle/>
          <a:p>
            <a:pPr algn="r"/>
            <a:r>
              <a:rPr lang="pl-PL" altLang="it-IT" sz="3000" dirty="0"/>
              <a:t>Atmosfera - cyrkulacja: proste mechanizmy, potem bardziej skomplikowane w szczegółach</a:t>
            </a:r>
            <a:endParaRPr lang="en-US" altLang="it-IT" sz="3000" dirty="0"/>
          </a:p>
        </p:txBody>
      </p:sp>
      <p:sp>
        <p:nvSpPr>
          <p:cNvPr id="2" name="pole tekstowe 1">
            <a:extLst>
              <a:ext uri="{FF2B5EF4-FFF2-40B4-BE49-F238E27FC236}">
                <a16:creationId xmlns:a16="http://schemas.microsoft.com/office/drawing/2014/main" id="{09029586-A710-D416-A097-72EE2B6085ED}"/>
              </a:ext>
            </a:extLst>
          </p:cNvPr>
          <p:cNvSpPr txBox="1"/>
          <p:nvPr/>
        </p:nvSpPr>
        <p:spPr>
          <a:xfrm>
            <a:off x="468313" y="5301208"/>
            <a:ext cx="8610178" cy="923330"/>
          </a:xfrm>
          <a:prstGeom prst="rect">
            <a:avLst/>
          </a:prstGeom>
          <a:noFill/>
        </p:spPr>
        <p:txBody>
          <a:bodyPr wrap="none" rtlCol="0">
            <a:spAutoFit/>
          </a:bodyPr>
          <a:lstStyle/>
          <a:p>
            <a:r>
              <a:rPr lang="pl-PL" b="1" dirty="0"/>
              <a:t>Lipiec</a:t>
            </a:r>
          </a:p>
          <a:p>
            <a:r>
              <a:rPr lang="pl-PL" dirty="0" err="1"/>
              <a:t>DeAgostini</a:t>
            </a:r>
            <a:r>
              <a:rPr lang="pl-PL" dirty="0"/>
              <a:t>, podręcznik licealny</a:t>
            </a:r>
          </a:p>
          <a:p>
            <a:r>
              <a:rPr lang="pl-PL" dirty="0"/>
              <a:t>Nad Indiami monsun, w Polsce wyż znad Azorów, ale może nadejść niż znad Rosji</a:t>
            </a:r>
          </a:p>
        </p:txBody>
      </p:sp>
    </p:spTree>
    <p:extLst>
      <p:ext uri="{BB962C8B-B14F-4D97-AF65-F5344CB8AC3E}">
        <p14:creationId xmlns:p14="http://schemas.microsoft.com/office/powerpoint/2010/main" val="3680047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fade">
                                      <p:cBhvr>
                                        <p:cTn id="7" dur="20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a:extLst>
              <a:ext uri="{FF2B5EF4-FFF2-40B4-BE49-F238E27FC236}">
                <a16:creationId xmlns:a16="http://schemas.microsoft.com/office/drawing/2014/main" id="{598084C3-6AF7-41F6-BA0B-F6635AC33FC6}"/>
              </a:ext>
            </a:extLst>
          </p:cNvPr>
          <p:cNvPicPr>
            <a:picLocks noChangeAspect="1" noChangeArrowheads="1"/>
          </p:cNvPicPr>
          <p:nvPr/>
        </p:nvPicPr>
        <p:blipFill>
          <a:blip r:embed="rId2">
            <a:lum bright="8000" contrast="8000"/>
            <a:extLst>
              <a:ext uri="{28A0092B-C50C-407E-A947-70E740481C1C}">
                <a14:useLocalDpi xmlns:a14="http://schemas.microsoft.com/office/drawing/2010/main" val="0"/>
              </a:ext>
            </a:extLst>
          </a:blip>
          <a:srcRect/>
          <a:stretch>
            <a:fillRect/>
          </a:stretch>
        </p:blipFill>
        <p:spPr bwMode="auto">
          <a:xfrm>
            <a:off x="48384" y="1313384"/>
            <a:ext cx="9016116" cy="55446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A9C3FD90-0B02-44BD-9E48-96785D335F7D}"/>
              </a:ext>
            </a:extLst>
          </p:cNvPr>
          <p:cNvSpPr>
            <a:spLocks noGrp="1" noChangeArrowheads="1"/>
          </p:cNvSpPr>
          <p:nvPr>
            <p:ph type="title"/>
          </p:nvPr>
        </p:nvSpPr>
        <p:spPr>
          <a:xfrm>
            <a:off x="468313" y="0"/>
            <a:ext cx="8229600" cy="1143000"/>
          </a:xfrm>
          <a:solidFill>
            <a:schemeClr val="bg1"/>
          </a:solidFill>
        </p:spPr>
        <p:txBody>
          <a:bodyPr/>
          <a:lstStyle/>
          <a:p>
            <a:pPr algn="r"/>
            <a:r>
              <a:rPr lang="pl-PL" altLang="it-IT" sz="3000" dirty="0"/>
              <a:t>Atmosfera - cyrkulacja: proste mechanizmy, potem bardziej skomplikowane w szczegółach</a:t>
            </a:r>
            <a:endParaRPr lang="en-US" altLang="it-IT" sz="3000" dirty="0"/>
          </a:p>
        </p:txBody>
      </p:sp>
      <p:sp>
        <p:nvSpPr>
          <p:cNvPr id="6" name="Text Box 6">
            <a:extLst>
              <a:ext uri="{FF2B5EF4-FFF2-40B4-BE49-F238E27FC236}">
                <a16:creationId xmlns:a16="http://schemas.microsoft.com/office/drawing/2014/main" id="{A0AD9B53-ADDA-491C-983B-E0945214D79D}"/>
              </a:ext>
            </a:extLst>
          </p:cNvPr>
          <p:cNvSpPr txBox="1">
            <a:spLocks noChangeArrowheads="1"/>
          </p:cNvSpPr>
          <p:nvPr/>
        </p:nvSpPr>
        <p:spPr bwMode="auto">
          <a:xfrm>
            <a:off x="294633" y="4221088"/>
            <a:ext cx="852361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pl-PL" altLang="it-IT" i="0" dirty="0"/>
          </a:p>
          <a:p>
            <a:r>
              <a:rPr lang="pl-PL" altLang="it-IT" b="1" dirty="0"/>
              <a:t>Styczeń</a:t>
            </a:r>
          </a:p>
          <a:p>
            <a:r>
              <a:rPr lang="pl-PL" altLang="it-IT" dirty="0"/>
              <a:t>Cała Syberia objęta wyżem, nad Indiami monsun znad Pacyfiku</a:t>
            </a:r>
          </a:p>
          <a:p>
            <a:r>
              <a:rPr lang="pl-PL" altLang="it-IT" dirty="0"/>
              <a:t>Nad Brazylią – płytki niż, </a:t>
            </a:r>
            <a:r>
              <a:rPr lang="pl-PL" altLang="it-IT" b="1" dirty="0"/>
              <a:t>nad Islandią – głęboki niż.  </a:t>
            </a:r>
          </a:p>
          <a:p>
            <a:endParaRPr lang="pl-PL" altLang="it-IT" b="1" dirty="0"/>
          </a:p>
          <a:p>
            <a:r>
              <a:rPr lang="pl-PL" altLang="it-IT" dirty="0">
                <a:solidFill>
                  <a:schemeClr val="bg2">
                    <a:lumMod val="75000"/>
                  </a:schemeClr>
                </a:solidFill>
              </a:rPr>
              <a:t>Po wyjaśnieniu mechanizmów (wbiciu „pali poznawczych"), wróćmy do dobrego podręcznika, wiedząc, co jest istotne, a co (dla laików) – zbędne.</a:t>
            </a:r>
          </a:p>
        </p:txBody>
      </p:sp>
    </p:spTree>
    <p:extLst>
      <p:ext uri="{BB962C8B-B14F-4D97-AF65-F5344CB8AC3E}">
        <p14:creationId xmlns:p14="http://schemas.microsoft.com/office/powerpoint/2010/main" val="3486215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ytuł 1">
            <a:extLst>
              <a:ext uri="{FF2B5EF4-FFF2-40B4-BE49-F238E27FC236}">
                <a16:creationId xmlns:a16="http://schemas.microsoft.com/office/drawing/2014/main" id="{3B2D0771-ED46-F366-34EA-867CF21DFA23}"/>
              </a:ext>
            </a:extLst>
          </p:cNvPr>
          <p:cNvSpPr>
            <a:spLocks noGrp="1" noChangeArrowheads="1"/>
          </p:cNvSpPr>
          <p:nvPr>
            <p:ph type="title"/>
          </p:nvPr>
        </p:nvSpPr>
        <p:spPr>
          <a:xfrm>
            <a:off x="419100" y="-76200"/>
            <a:ext cx="8229600" cy="1143000"/>
          </a:xfrm>
        </p:spPr>
        <p:txBody>
          <a:bodyPr/>
          <a:lstStyle/>
          <a:p>
            <a:r>
              <a:rPr lang="pl-PL" altLang="en-US" sz="3400"/>
              <a:t>Dlaczego wyże powstają nad             Azorami i Hawajami?</a:t>
            </a:r>
            <a:endParaRPr lang="en-US" altLang="en-US" sz="3400"/>
          </a:p>
        </p:txBody>
      </p:sp>
      <p:pic>
        <p:nvPicPr>
          <p:cNvPr id="19459" name="Picture 2" descr="This image may contain Landscape Outdoors Nature Land Scenery Ocean Sea Water Shoreline Aerial View and Coast">
            <a:extLst>
              <a:ext uri="{FF2B5EF4-FFF2-40B4-BE49-F238E27FC236}">
                <a16:creationId xmlns:a16="http://schemas.microsoft.com/office/drawing/2014/main" id="{1469631C-746D-36D8-9682-98A27002E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75" y="1349375"/>
            <a:ext cx="3903663"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pole tekstowe 3">
            <a:extLst>
              <a:ext uri="{FF2B5EF4-FFF2-40B4-BE49-F238E27FC236}">
                <a16:creationId xmlns:a16="http://schemas.microsoft.com/office/drawing/2014/main" id="{CF3F14E0-5A3D-FE30-FDD1-0AB588C4721B}"/>
              </a:ext>
            </a:extLst>
          </p:cNvPr>
          <p:cNvSpPr txBox="1">
            <a:spLocks noChangeArrowheads="1"/>
          </p:cNvSpPr>
          <p:nvPr/>
        </p:nvSpPr>
        <p:spPr bwMode="auto">
          <a:xfrm>
            <a:off x="4905375" y="3768725"/>
            <a:ext cx="3903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a:t>https://www.cntraveler.com/galleries/2015-12-14/the-best-aerial-views-of-hawaii</a:t>
            </a:r>
          </a:p>
        </p:txBody>
      </p:sp>
      <p:sp>
        <p:nvSpPr>
          <p:cNvPr id="19461" name="pole tekstowe 5">
            <a:extLst>
              <a:ext uri="{FF2B5EF4-FFF2-40B4-BE49-F238E27FC236}">
                <a16:creationId xmlns:a16="http://schemas.microsoft.com/office/drawing/2014/main" id="{4AEE0EED-91EA-8404-339D-4263F5EB0289}"/>
              </a:ext>
            </a:extLst>
          </p:cNvPr>
          <p:cNvSpPr txBox="1">
            <a:spLocks noChangeArrowheads="1"/>
          </p:cNvSpPr>
          <p:nvPr/>
        </p:nvSpPr>
        <p:spPr bwMode="auto">
          <a:xfrm>
            <a:off x="100013" y="4378325"/>
            <a:ext cx="8867775"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ts val="300"/>
              </a:spcAft>
              <a:buFontTx/>
              <a:buNone/>
            </a:pPr>
            <a:r>
              <a:rPr lang="pl-PL" altLang="en-US" sz="1700" dirty="0">
                <a:solidFill>
                  <a:srgbClr val="303030"/>
                </a:solidFill>
                <a:latin typeface="Roboto" panose="02000000000000000000" pitchFamily="2" charset="0"/>
              </a:rPr>
              <a:t>„</a:t>
            </a:r>
            <a:r>
              <a:rPr lang="en-AU" altLang="en-US" sz="1700" dirty="0">
                <a:solidFill>
                  <a:srgbClr val="303030"/>
                </a:solidFill>
                <a:latin typeface="Roboto" panose="02000000000000000000" pitchFamily="2" charset="0"/>
              </a:rPr>
              <a:t>Imagine you’re flying over the Atlantic</a:t>
            </a:r>
            <a:r>
              <a:rPr lang="pl-PL" altLang="en-US" sz="1700" dirty="0">
                <a:solidFill>
                  <a:srgbClr val="303030"/>
                </a:solidFill>
                <a:latin typeface="Roboto" panose="02000000000000000000" pitchFamily="2" charset="0"/>
              </a:rPr>
              <a:t>. </a:t>
            </a:r>
            <a:r>
              <a:rPr lang="en-AU" altLang="en-US" sz="1700" dirty="0">
                <a:solidFill>
                  <a:srgbClr val="303030"/>
                </a:solidFill>
                <a:latin typeface="Roboto" panose="02000000000000000000" pitchFamily="2" charset="0"/>
              </a:rPr>
              <a:t>You’re flying at a cruising altitude of 10.6</a:t>
            </a:r>
            <a:r>
              <a:rPr lang="pl-PL" altLang="en-US" sz="1700" dirty="0">
                <a:solidFill>
                  <a:srgbClr val="303030"/>
                </a:solidFill>
                <a:latin typeface="Roboto" panose="02000000000000000000" pitchFamily="2" charset="0"/>
              </a:rPr>
              <a:t> km; </a:t>
            </a:r>
            <a:r>
              <a:rPr lang="en-AU" altLang="en-US" sz="1700" dirty="0">
                <a:solidFill>
                  <a:srgbClr val="303030"/>
                </a:solidFill>
                <a:latin typeface="Roboto" panose="02000000000000000000" pitchFamily="2" charset="0"/>
              </a:rPr>
              <a:t>below, the blue sea stretches to the horizon in every direction, with not a cloud in the sky</a:t>
            </a:r>
            <a:r>
              <a:rPr lang="pl-PL" altLang="en-US" sz="1700" dirty="0">
                <a:solidFill>
                  <a:srgbClr val="303030"/>
                </a:solidFill>
                <a:latin typeface="Roboto" panose="02000000000000000000" pitchFamily="2" charset="0"/>
              </a:rPr>
              <a:t>. </a:t>
            </a:r>
          </a:p>
          <a:p>
            <a:pPr>
              <a:spcBef>
                <a:spcPct val="0"/>
              </a:spcBef>
              <a:spcAft>
                <a:spcPts val="300"/>
              </a:spcAft>
              <a:buFontTx/>
              <a:buNone/>
            </a:pPr>
            <a:r>
              <a:rPr lang="en-AU" altLang="en-US" sz="1700" dirty="0">
                <a:solidFill>
                  <a:srgbClr val="303030"/>
                </a:solidFill>
                <a:latin typeface="Roboto" panose="02000000000000000000" pitchFamily="2" charset="0"/>
              </a:rPr>
              <a:t>And ahead in the distance are mountains - a line of them maybe 500 or 600 kilometres long, thrusting into the air on a scale you’d normally associated with the Himalayas</a:t>
            </a:r>
            <a:r>
              <a:rPr lang="pl-PL" altLang="en-US" sz="1700" dirty="0">
                <a:solidFill>
                  <a:srgbClr val="303030"/>
                </a:solidFill>
                <a:latin typeface="Roboto" panose="02000000000000000000" pitchFamily="2" charset="0"/>
              </a:rPr>
              <a:t>. </a:t>
            </a:r>
            <a:r>
              <a:rPr lang="en-AU" altLang="en-US" sz="1700" dirty="0">
                <a:solidFill>
                  <a:srgbClr val="303030"/>
                </a:solidFill>
                <a:latin typeface="Roboto" panose="02000000000000000000" pitchFamily="2" charset="0"/>
              </a:rPr>
              <a:t>But you’re in the middle of the Atlantic (or what used to be it, anyway). What </a:t>
            </a:r>
            <a:r>
              <a:rPr lang="en-AU" altLang="en-US" sz="1700" i="1" dirty="0">
                <a:solidFill>
                  <a:srgbClr val="303030"/>
                </a:solidFill>
                <a:latin typeface="Roboto" panose="02000000000000000000" pitchFamily="2" charset="0"/>
              </a:rPr>
              <a:t>is</a:t>
            </a:r>
            <a:r>
              <a:rPr lang="en-AU" altLang="en-US" sz="1700" dirty="0">
                <a:solidFill>
                  <a:srgbClr val="303030"/>
                </a:solidFill>
                <a:latin typeface="Roboto" panose="02000000000000000000" pitchFamily="2" charset="0"/>
              </a:rPr>
              <a:t> this?</a:t>
            </a:r>
            <a:endParaRPr lang="pl-PL" altLang="en-US" sz="1700" dirty="0">
              <a:solidFill>
                <a:srgbClr val="303030"/>
              </a:solidFill>
              <a:latin typeface="Roboto" panose="02000000000000000000" pitchFamily="2" charset="0"/>
            </a:endParaRPr>
          </a:p>
          <a:p>
            <a:pPr>
              <a:spcBef>
                <a:spcPct val="0"/>
              </a:spcBef>
              <a:spcAft>
                <a:spcPts val="300"/>
              </a:spcAft>
              <a:buFontTx/>
              <a:buNone/>
            </a:pPr>
            <a:r>
              <a:rPr lang="en-AU" altLang="en-US" sz="1700" dirty="0">
                <a:solidFill>
                  <a:srgbClr val="303030"/>
                </a:solidFill>
                <a:latin typeface="Roboto" panose="02000000000000000000" pitchFamily="2" charset="0"/>
              </a:rPr>
              <a:t>According to the Guinness Book of Records, Mount Pico of the Azores is the highest underwater mountain face in the world</a:t>
            </a:r>
            <a:r>
              <a:rPr lang="pl-PL" altLang="en-US" sz="1700" dirty="0">
                <a:solidFill>
                  <a:srgbClr val="303030"/>
                </a:solidFill>
                <a:latin typeface="Roboto" panose="02000000000000000000" pitchFamily="2" charset="0"/>
              </a:rPr>
              <a:t>. </a:t>
            </a:r>
            <a:r>
              <a:rPr lang="en-AU" altLang="en-US" sz="1700" dirty="0">
                <a:solidFill>
                  <a:srgbClr val="303030"/>
                </a:solidFill>
                <a:latin typeface="Roboto" panose="02000000000000000000" pitchFamily="2" charset="0"/>
              </a:rPr>
              <a:t>It’s part of the world’s biggest mountain chain, stretching a total of 65</a:t>
            </a:r>
            <a:r>
              <a:rPr lang="pl-PL" altLang="en-US" sz="1700" dirty="0">
                <a:solidFill>
                  <a:srgbClr val="303030"/>
                </a:solidFill>
                <a:latin typeface="Roboto" panose="02000000000000000000" pitchFamily="2" charset="0"/>
              </a:rPr>
              <a:t> </a:t>
            </a:r>
            <a:r>
              <a:rPr lang="en-AU" altLang="en-US" sz="1700" dirty="0">
                <a:solidFill>
                  <a:srgbClr val="303030"/>
                </a:solidFill>
                <a:latin typeface="Roboto" panose="02000000000000000000" pitchFamily="2" charset="0"/>
              </a:rPr>
              <a:t>000</a:t>
            </a:r>
            <a:r>
              <a:rPr lang="pl-PL" altLang="en-US" sz="1700" dirty="0">
                <a:solidFill>
                  <a:srgbClr val="303030"/>
                </a:solidFill>
                <a:latin typeface="Roboto" panose="02000000000000000000" pitchFamily="2" charset="0"/>
              </a:rPr>
              <a:t> </a:t>
            </a:r>
            <a:r>
              <a:rPr lang="en-AU" altLang="en-US" sz="1700" dirty="0">
                <a:solidFill>
                  <a:srgbClr val="303030"/>
                </a:solidFill>
                <a:latin typeface="Roboto" panose="02000000000000000000" pitchFamily="2" charset="0"/>
              </a:rPr>
              <a:t>km </a:t>
            </a:r>
            <a:r>
              <a:rPr lang="pl-PL" altLang="en-US" sz="1700" dirty="0">
                <a:solidFill>
                  <a:srgbClr val="303030"/>
                </a:solidFill>
                <a:latin typeface="Roboto" panose="02000000000000000000" pitchFamily="2" charset="0"/>
              </a:rPr>
              <a:t>[?] </a:t>
            </a:r>
            <a:r>
              <a:rPr lang="en-AU" altLang="en-US" sz="1700" dirty="0">
                <a:solidFill>
                  <a:srgbClr val="303030"/>
                </a:solidFill>
                <a:latin typeface="Roboto" panose="02000000000000000000" pitchFamily="2" charset="0"/>
              </a:rPr>
              <a:t>along our sea floors</a:t>
            </a:r>
            <a:r>
              <a:rPr lang="pl-PL" altLang="en-US" sz="1700" dirty="0">
                <a:solidFill>
                  <a:srgbClr val="303030"/>
                </a:solidFill>
                <a:latin typeface="Roboto" panose="02000000000000000000" pitchFamily="2" charset="0"/>
              </a:rPr>
              <a:t>.” (Mike </a:t>
            </a:r>
            <a:r>
              <a:rPr lang="pl-PL" altLang="en-US" sz="1700" dirty="0" err="1">
                <a:solidFill>
                  <a:srgbClr val="303030"/>
                </a:solidFill>
                <a:latin typeface="Roboto" panose="02000000000000000000" pitchFamily="2" charset="0"/>
              </a:rPr>
              <a:t>Sowden</a:t>
            </a:r>
            <a:r>
              <a:rPr lang="pl-PL" altLang="en-US" sz="1700" dirty="0">
                <a:solidFill>
                  <a:srgbClr val="303030"/>
                </a:solidFill>
                <a:latin typeface="Roboto" panose="02000000000000000000" pitchFamily="2" charset="0"/>
              </a:rPr>
              <a:t>)</a:t>
            </a:r>
          </a:p>
          <a:p>
            <a:pPr>
              <a:spcBef>
                <a:spcPct val="0"/>
              </a:spcBef>
              <a:spcAft>
                <a:spcPts val="300"/>
              </a:spcAft>
              <a:buFontTx/>
              <a:buNone/>
            </a:pPr>
            <a:r>
              <a:rPr lang="en-US" altLang="en-US" sz="1400" dirty="0"/>
              <a:t>https://www.wheelandanchor.ca/2019/11/the-incredible-hidden-depths-of-the-azores-birthplace-of-the-west/</a:t>
            </a:r>
          </a:p>
        </p:txBody>
      </p:sp>
      <p:pic>
        <p:nvPicPr>
          <p:cNvPr id="19462" name="Picture 4" descr="Sao Miguel Island in Azores">
            <a:extLst>
              <a:ext uri="{FF2B5EF4-FFF2-40B4-BE49-F238E27FC236}">
                <a16:creationId xmlns:a16="http://schemas.microsoft.com/office/drawing/2014/main" id="{431CED34-AE75-231F-B8AA-FCA9D137B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360488"/>
            <a:ext cx="4557713"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34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8B675A-4B93-B193-BEE2-9570141F7E17}"/>
              </a:ext>
            </a:extLst>
          </p:cNvPr>
          <p:cNvSpPr>
            <a:spLocks noGrp="1"/>
          </p:cNvSpPr>
          <p:nvPr>
            <p:ph type="title"/>
          </p:nvPr>
        </p:nvSpPr>
        <p:spPr/>
        <p:txBody>
          <a:bodyPr/>
          <a:lstStyle/>
          <a:p>
            <a:r>
              <a:rPr lang="pl-PL" sz="3400" dirty="0"/>
              <a:t>Wysokość troposfery zależy od szerokości geograficznej</a:t>
            </a:r>
          </a:p>
        </p:txBody>
      </p:sp>
      <p:pic>
        <p:nvPicPr>
          <p:cNvPr id="5" name="Obraz 4">
            <a:extLst>
              <a:ext uri="{FF2B5EF4-FFF2-40B4-BE49-F238E27FC236}">
                <a16:creationId xmlns:a16="http://schemas.microsoft.com/office/drawing/2014/main" id="{F8AF3ABC-6964-94B0-9320-7BFB49339AE8}"/>
              </a:ext>
            </a:extLst>
          </p:cNvPr>
          <p:cNvPicPr>
            <a:picLocks noChangeAspect="1"/>
          </p:cNvPicPr>
          <p:nvPr/>
        </p:nvPicPr>
        <p:blipFill>
          <a:blip r:embed="rId2"/>
          <a:stretch>
            <a:fillRect/>
          </a:stretch>
        </p:blipFill>
        <p:spPr>
          <a:xfrm>
            <a:off x="93216" y="1441844"/>
            <a:ext cx="6281669" cy="4680520"/>
          </a:xfrm>
          <a:prstGeom prst="rect">
            <a:avLst/>
          </a:prstGeom>
        </p:spPr>
      </p:pic>
      <p:sp>
        <p:nvSpPr>
          <p:cNvPr id="6" name="pole tekstowe 5">
            <a:extLst>
              <a:ext uri="{FF2B5EF4-FFF2-40B4-BE49-F238E27FC236}">
                <a16:creationId xmlns:a16="http://schemas.microsoft.com/office/drawing/2014/main" id="{DDAE42DC-14CE-D777-664D-7E51205E2108}"/>
              </a:ext>
            </a:extLst>
          </p:cNvPr>
          <p:cNvSpPr txBox="1"/>
          <p:nvPr/>
        </p:nvSpPr>
        <p:spPr>
          <a:xfrm>
            <a:off x="6209652" y="1682219"/>
            <a:ext cx="2966616" cy="5293757"/>
          </a:xfrm>
          <a:prstGeom prst="rect">
            <a:avLst/>
          </a:prstGeom>
          <a:noFill/>
        </p:spPr>
        <p:txBody>
          <a:bodyPr wrap="square" rtlCol="0">
            <a:spAutoFit/>
          </a:bodyPr>
          <a:lstStyle/>
          <a:p>
            <a:r>
              <a:rPr lang="pl-PL" sz="1600" dirty="0"/>
              <a:t>W rejonie </a:t>
            </a:r>
            <a:r>
              <a:rPr lang="pl-PL" sz="1600" dirty="0" err="1"/>
              <a:t>mezopauzy</a:t>
            </a:r>
            <a:r>
              <a:rPr lang="pl-PL" sz="1600" dirty="0"/>
              <a:t> temperatura latem wynosi </a:t>
            </a:r>
          </a:p>
          <a:p>
            <a:r>
              <a:rPr lang="pl-PL" sz="1600" dirty="0"/>
              <a:t> -100°C, zimą -20°C. To ozon w stratosferze blokuje przypływ IR z ziemi</a:t>
            </a:r>
          </a:p>
          <a:p>
            <a:endParaRPr lang="pl-PL" sz="1600" dirty="0"/>
          </a:p>
          <a:p>
            <a:r>
              <a:rPr lang="pl-PL" sz="1600" dirty="0"/>
              <a:t>Odwrotnie w rejonie stratosfery latem 0°C, zimą </a:t>
            </a:r>
          </a:p>
          <a:p>
            <a:r>
              <a:rPr lang="pl-PL" sz="1600" dirty="0"/>
              <a:t>-30°C: ozon absorbuje IR z ziemi</a:t>
            </a:r>
          </a:p>
          <a:p>
            <a:endParaRPr lang="pl-PL" sz="1600" dirty="0"/>
          </a:p>
          <a:p>
            <a:r>
              <a:rPr lang="pl-PL" sz="1600" dirty="0"/>
              <a:t>Wysokość </a:t>
            </a:r>
            <a:r>
              <a:rPr lang="pl-PL" sz="1600" dirty="0" err="1"/>
              <a:t>stratopauzy</a:t>
            </a:r>
            <a:r>
              <a:rPr lang="pl-PL" sz="1600" dirty="0"/>
              <a:t> nie wykazuje podobnej zależ-</a:t>
            </a:r>
            <a:r>
              <a:rPr lang="pl-PL" sz="1600" dirty="0" err="1"/>
              <a:t>ności</a:t>
            </a:r>
            <a:r>
              <a:rPr lang="pl-PL" sz="1600" dirty="0"/>
              <a:t>, ale temperatura zmienia się między latem a zimą (od 0°C do -30°C)</a:t>
            </a:r>
          </a:p>
          <a:p>
            <a:endParaRPr lang="pl-PL" sz="1600" dirty="0"/>
          </a:p>
          <a:p>
            <a:r>
              <a:rPr lang="pl-PL" sz="1600" dirty="0"/>
              <a:t>Na równiku troposfera</a:t>
            </a:r>
          </a:p>
          <a:p>
            <a:r>
              <a:rPr lang="pl-PL" sz="1600" dirty="0"/>
              <a:t>rozciąga się na 15 km</a:t>
            </a:r>
          </a:p>
          <a:p>
            <a:endParaRPr lang="pl-PL" sz="1700" dirty="0"/>
          </a:p>
          <a:p>
            <a:endParaRPr lang="pl-PL" sz="1700" dirty="0"/>
          </a:p>
        </p:txBody>
      </p:sp>
      <p:sp>
        <p:nvSpPr>
          <p:cNvPr id="3" name="pole tekstowe 2">
            <a:extLst>
              <a:ext uri="{FF2B5EF4-FFF2-40B4-BE49-F238E27FC236}">
                <a16:creationId xmlns:a16="http://schemas.microsoft.com/office/drawing/2014/main" id="{D7579421-DF3E-1439-0309-89F274585EBD}"/>
              </a:ext>
            </a:extLst>
          </p:cNvPr>
          <p:cNvSpPr txBox="1"/>
          <p:nvPr/>
        </p:nvSpPr>
        <p:spPr>
          <a:xfrm>
            <a:off x="2697292" y="3809706"/>
            <a:ext cx="1257075" cy="338554"/>
          </a:xfrm>
          <a:prstGeom prst="rect">
            <a:avLst/>
          </a:prstGeom>
          <a:noFill/>
        </p:spPr>
        <p:txBody>
          <a:bodyPr wrap="none" rtlCol="0">
            <a:spAutoFit/>
          </a:bodyPr>
          <a:lstStyle/>
          <a:p>
            <a:r>
              <a:rPr lang="pl-PL" sz="1600" dirty="0" err="1"/>
              <a:t>stratopauza</a:t>
            </a:r>
            <a:endParaRPr lang="en-US" sz="1600" dirty="0"/>
          </a:p>
        </p:txBody>
      </p:sp>
      <p:sp>
        <p:nvSpPr>
          <p:cNvPr id="4" name="pole tekstowe 3">
            <a:extLst>
              <a:ext uri="{FF2B5EF4-FFF2-40B4-BE49-F238E27FC236}">
                <a16:creationId xmlns:a16="http://schemas.microsoft.com/office/drawing/2014/main" id="{DA7B33F6-8CDC-2475-D9E4-BBA0F938BEA2}"/>
              </a:ext>
            </a:extLst>
          </p:cNvPr>
          <p:cNvSpPr txBox="1"/>
          <p:nvPr/>
        </p:nvSpPr>
        <p:spPr>
          <a:xfrm>
            <a:off x="2697292" y="3049583"/>
            <a:ext cx="1244251" cy="338554"/>
          </a:xfrm>
          <a:prstGeom prst="rect">
            <a:avLst/>
          </a:prstGeom>
          <a:noFill/>
        </p:spPr>
        <p:txBody>
          <a:bodyPr wrap="none" rtlCol="0">
            <a:spAutoFit/>
          </a:bodyPr>
          <a:lstStyle/>
          <a:p>
            <a:r>
              <a:rPr lang="pl-PL" sz="1600" dirty="0" err="1"/>
              <a:t>mezopauza</a:t>
            </a:r>
            <a:endParaRPr lang="en-US" sz="1600" dirty="0"/>
          </a:p>
        </p:txBody>
      </p:sp>
      <p:cxnSp>
        <p:nvCxnSpPr>
          <p:cNvPr id="8" name="Łącznik prosty ze strzałką 7">
            <a:extLst>
              <a:ext uri="{FF2B5EF4-FFF2-40B4-BE49-F238E27FC236}">
                <a16:creationId xmlns:a16="http://schemas.microsoft.com/office/drawing/2014/main" id="{417641AB-5697-1203-1B73-731E92904C98}"/>
              </a:ext>
            </a:extLst>
          </p:cNvPr>
          <p:cNvCxnSpPr/>
          <p:nvPr/>
        </p:nvCxnSpPr>
        <p:spPr>
          <a:xfrm flipV="1">
            <a:off x="2987824" y="4869160"/>
            <a:ext cx="144016" cy="13681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pole tekstowe 8">
            <a:extLst>
              <a:ext uri="{FF2B5EF4-FFF2-40B4-BE49-F238E27FC236}">
                <a16:creationId xmlns:a16="http://schemas.microsoft.com/office/drawing/2014/main" id="{75AC9F05-0291-D9CC-7E42-8ED4E60D3383}"/>
              </a:ext>
            </a:extLst>
          </p:cNvPr>
          <p:cNvSpPr txBox="1"/>
          <p:nvPr/>
        </p:nvSpPr>
        <p:spPr>
          <a:xfrm>
            <a:off x="2666643" y="6298148"/>
            <a:ext cx="3300904" cy="369332"/>
          </a:xfrm>
          <a:prstGeom prst="rect">
            <a:avLst/>
          </a:prstGeom>
          <a:noFill/>
        </p:spPr>
        <p:txBody>
          <a:bodyPr wrap="none" rtlCol="0">
            <a:spAutoFit/>
          </a:bodyPr>
          <a:lstStyle/>
          <a:p>
            <a:r>
              <a:rPr lang="pl-PL" dirty="0"/>
              <a:t>Pułapka na tworzący się  ozon</a:t>
            </a:r>
            <a:endParaRPr lang="en-US" dirty="0"/>
          </a:p>
        </p:txBody>
      </p:sp>
    </p:spTree>
    <p:extLst>
      <p:ext uri="{BB962C8B-B14F-4D97-AF65-F5344CB8AC3E}">
        <p14:creationId xmlns:p14="http://schemas.microsoft.com/office/powerpoint/2010/main" val="140918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B1974F-283B-CAB8-BAD3-3C5D96D30892}"/>
              </a:ext>
            </a:extLst>
          </p:cNvPr>
          <p:cNvSpPr>
            <a:spLocks noGrp="1"/>
          </p:cNvSpPr>
          <p:nvPr>
            <p:ph type="title"/>
          </p:nvPr>
        </p:nvSpPr>
        <p:spPr>
          <a:xfrm>
            <a:off x="457200" y="-99392"/>
            <a:ext cx="8229600" cy="1143000"/>
          </a:xfrm>
        </p:spPr>
        <p:txBody>
          <a:bodyPr/>
          <a:lstStyle/>
          <a:p>
            <a:r>
              <a:rPr lang="pl-PL" sz="3200" dirty="0"/>
              <a:t>Intermezzo: Islandia – cztery pory roku?</a:t>
            </a:r>
            <a:endParaRPr lang="en-GB" sz="3200" dirty="0"/>
          </a:p>
        </p:txBody>
      </p:sp>
      <p:pic>
        <p:nvPicPr>
          <p:cNvPr id="2050" name="Picture 2">
            <a:extLst>
              <a:ext uri="{FF2B5EF4-FFF2-40B4-BE49-F238E27FC236}">
                <a16:creationId xmlns:a16="http://schemas.microsoft.com/office/drawing/2014/main" id="{DC95F554-EACD-16E0-F44B-A86C1B6E0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798" y="3743076"/>
            <a:ext cx="3617513" cy="24101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en is the best time of year to visit Iceland? List of pros and cons for each season, plus average temperatures and daylight hours!">
            <a:extLst>
              <a:ext uri="{FF2B5EF4-FFF2-40B4-BE49-F238E27FC236}">
                <a16:creationId xmlns:a16="http://schemas.microsoft.com/office/drawing/2014/main" id="{A8AE2174-CEDC-36F8-2791-1D128D1E4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907609"/>
            <a:ext cx="3672408" cy="24467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utumn in Iceland - best time of year to visit Iceland">
            <a:extLst>
              <a:ext uri="{FF2B5EF4-FFF2-40B4-BE49-F238E27FC236}">
                <a16:creationId xmlns:a16="http://schemas.microsoft.com/office/drawing/2014/main" id="{9F84682F-F3C0-8AA9-B14C-D2E05B8F3E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9" y="3706502"/>
            <a:ext cx="3672408" cy="2446742"/>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a:extLst>
              <a:ext uri="{FF2B5EF4-FFF2-40B4-BE49-F238E27FC236}">
                <a16:creationId xmlns:a16="http://schemas.microsoft.com/office/drawing/2014/main" id="{97070E50-115F-23FD-9A61-835047AF51BB}"/>
              </a:ext>
            </a:extLst>
          </p:cNvPr>
          <p:cNvSpPr txBox="1"/>
          <p:nvPr/>
        </p:nvSpPr>
        <p:spPr>
          <a:xfrm>
            <a:off x="659184" y="3342088"/>
            <a:ext cx="8255786" cy="369332"/>
          </a:xfrm>
          <a:prstGeom prst="rect">
            <a:avLst/>
          </a:prstGeom>
          <a:noFill/>
        </p:spPr>
        <p:txBody>
          <a:bodyPr wrap="none" rtlCol="0">
            <a:spAutoFit/>
          </a:bodyPr>
          <a:lstStyle/>
          <a:p>
            <a:r>
              <a:rPr lang="pl-PL" dirty="0"/>
              <a:t>Lipiec – średnio 5-7 dni słonecznych, zima – max +4 do +7º C, min -2º do +1ºC</a:t>
            </a:r>
            <a:endParaRPr lang="en-GB" dirty="0"/>
          </a:p>
        </p:txBody>
      </p:sp>
      <p:sp>
        <p:nvSpPr>
          <p:cNvPr id="6" name="pole tekstowe 5">
            <a:extLst>
              <a:ext uri="{FF2B5EF4-FFF2-40B4-BE49-F238E27FC236}">
                <a16:creationId xmlns:a16="http://schemas.microsoft.com/office/drawing/2014/main" id="{C386A59A-604B-BB63-3237-5687668DB437}"/>
              </a:ext>
            </a:extLst>
          </p:cNvPr>
          <p:cNvSpPr txBox="1"/>
          <p:nvPr/>
        </p:nvSpPr>
        <p:spPr>
          <a:xfrm>
            <a:off x="168202" y="6200136"/>
            <a:ext cx="8975798" cy="584775"/>
          </a:xfrm>
          <a:prstGeom prst="rect">
            <a:avLst/>
          </a:prstGeom>
          <a:noFill/>
        </p:spPr>
        <p:txBody>
          <a:bodyPr wrap="square">
            <a:spAutoFit/>
          </a:bodyPr>
          <a:lstStyle/>
          <a:p>
            <a:r>
              <a:rPr lang="pl-PL" sz="1600" dirty="0"/>
              <a:t>Powinien tu być wyż, jak na Azorami. Ale jesteśmy na północnym Atlantyku, w „komórce </a:t>
            </a:r>
            <a:r>
              <a:rPr lang="pl-PL" sz="1600" dirty="0" err="1"/>
              <a:t>Frenela</a:t>
            </a:r>
            <a:r>
              <a:rPr lang="pl-PL" sz="1600" dirty="0"/>
              <a:t>”</a:t>
            </a:r>
          </a:p>
          <a:p>
            <a:r>
              <a:rPr lang="pl-PL" sz="1600" dirty="0"/>
              <a:t>Panuje tu</a:t>
            </a:r>
            <a:r>
              <a:rPr lang="pl-PL" sz="1600" b="1" dirty="0"/>
              <a:t> permanentny, zimny niż</a:t>
            </a:r>
            <a:r>
              <a:rPr lang="pl-PL" sz="1600" dirty="0"/>
              <a:t>, szczególnie głęboki i rozległy zimą.</a:t>
            </a:r>
          </a:p>
        </p:txBody>
      </p:sp>
      <p:pic>
        <p:nvPicPr>
          <p:cNvPr id="2056" name="Picture 8" descr="Summer in Iceland - When is the best time of year to visit Iceland. average temperatures and daylight hours!">
            <a:extLst>
              <a:ext uri="{FF2B5EF4-FFF2-40B4-BE49-F238E27FC236}">
                <a16:creationId xmlns:a16="http://schemas.microsoft.com/office/drawing/2014/main" id="{97B7D1F2-6A9C-B771-9CDF-88E5B90B7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1168" y="910541"/>
            <a:ext cx="3604903" cy="2401767"/>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C31C56AB-1FA7-12AC-A70C-5A66745F30B1}"/>
              </a:ext>
            </a:extLst>
          </p:cNvPr>
          <p:cNvSpPr txBox="1"/>
          <p:nvPr/>
        </p:nvSpPr>
        <p:spPr>
          <a:xfrm>
            <a:off x="2501077" y="3730336"/>
            <a:ext cx="4572000" cy="307777"/>
          </a:xfrm>
          <a:prstGeom prst="rect">
            <a:avLst/>
          </a:prstGeom>
          <a:noFill/>
        </p:spPr>
        <p:txBody>
          <a:bodyPr wrap="square">
            <a:spAutoFit/>
          </a:bodyPr>
          <a:lstStyle/>
          <a:p>
            <a:r>
              <a:rPr lang="en-GB" sz="1400" dirty="0"/>
              <a:t>https://vislandii.com/en/guide/124-iceland-season-en</a:t>
            </a:r>
          </a:p>
        </p:txBody>
      </p:sp>
    </p:spTree>
    <p:extLst>
      <p:ext uri="{BB962C8B-B14F-4D97-AF65-F5344CB8AC3E}">
        <p14:creationId xmlns:p14="http://schemas.microsoft.com/office/powerpoint/2010/main" val="3515561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ytuł 1">
            <a:extLst>
              <a:ext uri="{FF2B5EF4-FFF2-40B4-BE49-F238E27FC236}">
                <a16:creationId xmlns:a16="http://schemas.microsoft.com/office/drawing/2014/main" id="{46F01705-874E-85F7-6210-3AC98DEC8385}"/>
              </a:ext>
            </a:extLst>
          </p:cNvPr>
          <p:cNvSpPr>
            <a:spLocks noGrp="1" noChangeArrowheads="1"/>
          </p:cNvSpPr>
          <p:nvPr>
            <p:ph type="title"/>
          </p:nvPr>
        </p:nvSpPr>
        <p:spPr>
          <a:xfrm>
            <a:off x="457200" y="49213"/>
            <a:ext cx="8229600" cy="1143000"/>
          </a:xfrm>
        </p:spPr>
        <p:txBody>
          <a:bodyPr/>
          <a:lstStyle/>
          <a:p>
            <a:r>
              <a:rPr lang="pl-PL" altLang="en-US" sz="3400" dirty="0"/>
              <a:t>Cyrkulacja powietrza - JJA</a:t>
            </a:r>
            <a:endParaRPr lang="en-US" altLang="en-US" sz="3400" dirty="0"/>
          </a:p>
        </p:txBody>
      </p:sp>
      <p:sp>
        <p:nvSpPr>
          <p:cNvPr id="17412" name="pole tekstowe 2">
            <a:extLst>
              <a:ext uri="{FF2B5EF4-FFF2-40B4-BE49-F238E27FC236}">
                <a16:creationId xmlns:a16="http://schemas.microsoft.com/office/drawing/2014/main" id="{E5BED8D5-B984-39E8-EDB6-A77CB0317ED7}"/>
              </a:ext>
            </a:extLst>
          </p:cNvPr>
          <p:cNvSpPr txBox="1">
            <a:spLocks noChangeArrowheads="1"/>
          </p:cNvSpPr>
          <p:nvPr/>
        </p:nvSpPr>
        <p:spPr bwMode="auto">
          <a:xfrm>
            <a:off x="551790" y="6043344"/>
            <a:ext cx="8578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err="1"/>
              <a:t>based</a:t>
            </a:r>
            <a:r>
              <a:rPr lang="pl-PL" altLang="en-US" sz="1800" dirty="0"/>
              <a:t> on </a:t>
            </a:r>
            <a:r>
              <a:rPr lang="pl-PL" altLang="en-US" sz="1800" dirty="0" err="1"/>
              <a:t>capillary</a:t>
            </a:r>
            <a:r>
              <a:rPr lang="pl-PL" altLang="en-US" sz="1800" dirty="0"/>
              <a:t> </a:t>
            </a:r>
            <a:r>
              <a:rPr lang="pl-PL" altLang="en-US" sz="1800" dirty="0" err="1"/>
              <a:t>wave</a:t>
            </a:r>
            <a:r>
              <a:rPr lang="pl-PL" altLang="en-US" sz="1800" dirty="0"/>
              <a:t> on ocean </a:t>
            </a:r>
            <a:r>
              <a:rPr lang="pl-PL" altLang="en-US" sz="1800" dirty="0" err="1"/>
              <a:t>surface</a:t>
            </a:r>
            <a:r>
              <a:rPr lang="pl-PL" altLang="en-US" sz="1800" dirty="0"/>
              <a:t>, </a:t>
            </a:r>
            <a:r>
              <a:rPr lang="pl-PL" altLang="en-US" sz="1800" dirty="0" err="1"/>
              <a:t>Atmospheric</a:t>
            </a:r>
            <a:r>
              <a:rPr lang="pl-PL" altLang="en-US" sz="1800" dirty="0"/>
              <a:t> Science str., 17</a:t>
            </a:r>
          </a:p>
          <a:p>
            <a:pPr>
              <a:spcBef>
                <a:spcPct val="0"/>
              </a:spcBef>
              <a:buFontTx/>
              <a:buNone/>
            </a:pPr>
            <a:r>
              <a:rPr lang="pl-PL" altLang="en-US" sz="1800" dirty="0" err="1"/>
              <a:t>blue</a:t>
            </a:r>
            <a:r>
              <a:rPr lang="pl-PL" altLang="en-US" sz="1800" dirty="0"/>
              <a:t> = </a:t>
            </a:r>
            <a:r>
              <a:rPr lang="pl-PL" altLang="en-US" sz="1800" dirty="0" err="1"/>
              <a:t>rains</a:t>
            </a:r>
            <a:r>
              <a:rPr lang="pl-PL" altLang="en-US" sz="1800" dirty="0"/>
              <a:t>, T – Trade </a:t>
            </a:r>
            <a:r>
              <a:rPr lang="pl-PL" altLang="en-US" sz="1800" dirty="0" err="1"/>
              <a:t>winds</a:t>
            </a:r>
            <a:r>
              <a:rPr lang="pl-PL" altLang="en-US" sz="1800" dirty="0"/>
              <a:t>, M – </a:t>
            </a:r>
            <a:r>
              <a:rPr lang="pl-PL" altLang="en-US" sz="1800" dirty="0" err="1"/>
              <a:t>monsoon</a:t>
            </a:r>
            <a:r>
              <a:rPr lang="pl-PL" altLang="en-US" sz="1800" dirty="0"/>
              <a:t>  W – </a:t>
            </a:r>
            <a:r>
              <a:rPr lang="pl-PL" altLang="en-US" sz="1800" dirty="0" err="1"/>
              <a:t>westerly</a:t>
            </a:r>
            <a:r>
              <a:rPr lang="pl-PL" altLang="en-US" sz="1800" dirty="0"/>
              <a:t> wind </a:t>
            </a:r>
            <a:r>
              <a:rPr lang="pl-PL" altLang="en-US" sz="1800" dirty="0" err="1"/>
              <a:t>belts</a:t>
            </a:r>
            <a:endParaRPr lang="en-US" altLang="en-US" sz="1800" dirty="0"/>
          </a:p>
        </p:txBody>
      </p:sp>
      <p:pic>
        <p:nvPicPr>
          <p:cNvPr id="3" name="Obraz 2">
            <a:extLst>
              <a:ext uri="{FF2B5EF4-FFF2-40B4-BE49-F238E27FC236}">
                <a16:creationId xmlns:a16="http://schemas.microsoft.com/office/drawing/2014/main" id="{562B75F4-2D86-C669-B815-CA00B7F8FC50}"/>
              </a:ext>
            </a:extLst>
          </p:cNvPr>
          <p:cNvPicPr>
            <a:picLocks noChangeAspect="1"/>
          </p:cNvPicPr>
          <p:nvPr/>
        </p:nvPicPr>
        <p:blipFill>
          <a:blip r:embed="rId2"/>
          <a:stretch>
            <a:fillRect/>
          </a:stretch>
        </p:blipFill>
        <p:spPr>
          <a:xfrm>
            <a:off x="754194" y="1340768"/>
            <a:ext cx="7932606" cy="4680520"/>
          </a:xfrm>
          <a:prstGeom prst="rect">
            <a:avLst/>
          </a:prstGeom>
        </p:spPr>
      </p:pic>
    </p:spTree>
    <p:extLst>
      <p:ext uri="{BB962C8B-B14F-4D97-AF65-F5344CB8AC3E}">
        <p14:creationId xmlns:p14="http://schemas.microsoft.com/office/powerpoint/2010/main" val="4132284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ytuł 1">
            <a:extLst>
              <a:ext uri="{FF2B5EF4-FFF2-40B4-BE49-F238E27FC236}">
                <a16:creationId xmlns:a16="http://schemas.microsoft.com/office/drawing/2014/main" id="{46F01705-874E-85F7-6210-3AC98DEC8385}"/>
              </a:ext>
            </a:extLst>
          </p:cNvPr>
          <p:cNvSpPr>
            <a:spLocks noGrp="1" noChangeArrowheads="1"/>
          </p:cNvSpPr>
          <p:nvPr>
            <p:ph type="title"/>
          </p:nvPr>
        </p:nvSpPr>
        <p:spPr>
          <a:xfrm>
            <a:off x="457200" y="49213"/>
            <a:ext cx="8229600" cy="1143000"/>
          </a:xfrm>
        </p:spPr>
        <p:txBody>
          <a:bodyPr/>
          <a:lstStyle/>
          <a:p>
            <a:r>
              <a:rPr lang="pl-PL" altLang="en-US" sz="3400" dirty="0"/>
              <a:t>Cyrkulacja powietrza – DJF, na powierzchni morza</a:t>
            </a:r>
            <a:endParaRPr lang="en-US" altLang="en-US" sz="3400" dirty="0"/>
          </a:p>
        </p:txBody>
      </p:sp>
      <p:sp>
        <p:nvSpPr>
          <p:cNvPr id="17412" name="pole tekstowe 2">
            <a:extLst>
              <a:ext uri="{FF2B5EF4-FFF2-40B4-BE49-F238E27FC236}">
                <a16:creationId xmlns:a16="http://schemas.microsoft.com/office/drawing/2014/main" id="{E5BED8D5-B984-39E8-EDB6-A77CB0317ED7}"/>
              </a:ext>
            </a:extLst>
          </p:cNvPr>
          <p:cNvSpPr txBox="1">
            <a:spLocks noChangeArrowheads="1"/>
          </p:cNvSpPr>
          <p:nvPr/>
        </p:nvSpPr>
        <p:spPr bwMode="auto">
          <a:xfrm>
            <a:off x="107950" y="5381361"/>
            <a:ext cx="85788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T – Trade </a:t>
            </a:r>
            <a:r>
              <a:rPr lang="pl-PL" altLang="en-US" sz="1800" dirty="0" err="1"/>
              <a:t>winds</a:t>
            </a:r>
            <a:r>
              <a:rPr lang="pl-PL" altLang="en-US" sz="1800" dirty="0"/>
              <a:t>, M – </a:t>
            </a:r>
            <a:r>
              <a:rPr lang="pl-PL" altLang="en-US" sz="1800" dirty="0" err="1"/>
              <a:t>monsoon</a:t>
            </a:r>
            <a:r>
              <a:rPr lang="pl-PL" altLang="en-US" sz="1800" dirty="0"/>
              <a:t>  W – </a:t>
            </a:r>
            <a:r>
              <a:rPr lang="pl-PL" altLang="en-US" sz="1800" dirty="0" err="1"/>
              <a:t>westerly</a:t>
            </a:r>
            <a:r>
              <a:rPr lang="pl-PL" altLang="en-US" sz="1800" dirty="0"/>
              <a:t> wind </a:t>
            </a:r>
            <a:r>
              <a:rPr lang="pl-PL" altLang="en-US" sz="1800" dirty="0" err="1"/>
              <a:t>belts</a:t>
            </a:r>
            <a:endParaRPr lang="pl-PL" altLang="en-US" sz="1800" dirty="0"/>
          </a:p>
          <a:p>
            <a:pPr>
              <a:spcBef>
                <a:spcPct val="0"/>
              </a:spcBef>
              <a:buFontTx/>
              <a:buNone/>
            </a:pPr>
            <a:r>
              <a:rPr lang="pl-PL" altLang="en-US" sz="1800" dirty="0"/>
              <a:t>Wiatry zachodnie w strefie 40-50º są dobrze widoczne na półkuli południowej, gdzie nie ma kontynentów.</a:t>
            </a:r>
          </a:p>
          <a:p>
            <a:pPr>
              <a:spcBef>
                <a:spcPct val="0"/>
              </a:spcBef>
              <a:buFontTx/>
              <a:buNone/>
            </a:pPr>
            <a:r>
              <a:rPr lang="pl-PL" altLang="en-US" sz="1800" dirty="0" err="1"/>
              <a:t>Based</a:t>
            </a:r>
            <a:r>
              <a:rPr lang="pl-PL" altLang="en-US" sz="1800" dirty="0"/>
              <a:t> on </a:t>
            </a:r>
            <a:r>
              <a:rPr lang="pl-PL" altLang="en-US" sz="1800" dirty="0" err="1"/>
              <a:t>capillary</a:t>
            </a:r>
            <a:r>
              <a:rPr lang="pl-PL" altLang="en-US" sz="1800" dirty="0"/>
              <a:t> </a:t>
            </a:r>
            <a:r>
              <a:rPr lang="pl-PL" altLang="en-US" sz="1800" dirty="0" err="1"/>
              <a:t>wave</a:t>
            </a:r>
            <a:r>
              <a:rPr lang="pl-PL" altLang="en-US" sz="1800" dirty="0"/>
              <a:t> on ocean </a:t>
            </a:r>
            <a:r>
              <a:rPr lang="pl-PL" altLang="en-US" sz="1800" dirty="0" err="1"/>
              <a:t>surface</a:t>
            </a:r>
            <a:r>
              <a:rPr lang="pl-PL" altLang="en-US" sz="1800" dirty="0"/>
              <a:t>, </a:t>
            </a:r>
            <a:r>
              <a:rPr lang="pl-PL" altLang="en-US" sz="1800" dirty="0" err="1"/>
              <a:t>Atmospheric</a:t>
            </a:r>
            <a:r>
              <a:rPr lang="pl-PL" altLang="en-US" sz="1800" dirty="0"/>
              <a:t> Science str., 17, rys. 1.18</a:t>
            </a:r>
            <a:endParaRPr lang="en-US" altLang="en-US" sz="1800" dirty="0"/>
          </a:p>
        </p:txBody>
      </p:sp>
      <p:pic>
        <p:nvPicPr>
          <p:cNvPr id="4" name="Obraz 3">
            <a:extLst>
              <a:ext uri="{FF2B5EF4-FFF2-40B4-BE49-F238E27FC236}">
                <a16:creationId xmlns:a16="http://schemas.microsoft.com/office/drawing/2014/main" id="{28E0CD6A-B40C-B145-5F42-21354FFB4BB2}"/>
              </a:ext>
            </a:extLst>
          </p:cNvPr>
          <p:cNvPicPr>
            <a:picLocks noChangeAspect="1"/>
          </p:cNvPicPr>
          <p:nvPr/>
        </p:nvPicPr>
        <p:blipFill>
          <a:blip r:embed="rId2"/>
          <a:stretch>
            <a:fillRect/>
          </a:stretch>
        </p:blipFill>
        <p:spPr>
          <a:xfrm>
            <a:off x="28174" y="1192213"/>
            <a:ext cx="8833593" cy="4161229"/>
          </a:xfrm>
          <a:prstGeom prst="rect">
            <a:avLst/>
          </a:prstGeom>
        </p:spPr>
      </p:pic>
    </p:spTree>
    <p:extLst>
      <p:ext uri="{BB962C8B-B14F-4D97-AF65-F5344CB8AC3E}">
        <p14:creationId xmlns:p14="http://schemas.microsoft.com/office/powerpoint/2010/main" val="642798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ytuł 1">
            <a:extLst>
              <a:ext uri="{FF2B5EF4-FFF2-40B4-BE49-F238E27FC236}">
                <a16:creationId xmlns:a16="http://schemas.microsoft.com/office/drawing/2014/main" id="{46F01705-874E-85F7-6210-3AC98DEC8385}"/>
              </a:ext>
            </a:extLst>
          </p:cNvPr>
          <p:cNvSpPr>
            <a:spLocks noGrp="1" noChangeArrowheads="1"/>
          </p:cNvSpPr>
          <p:nvPr>
            <p:ph type="title"/>
          </p:nvPr>
        </p:nvSpPr>
        <p:spPr>
          <a:xfrm>
            <a:off x="457200" y="49213"/>
            <a:ext cx="8229600" cy="1143000"/>
          </a:xfrm>
        </p:spPr>
        <p:txBody>
          <a:bodyPr/>
          <a:lstStyle/>
          <a:p>
            <a:r>
              <a:rPr lang="pl-PL" altLang="en-US" sz="3400" dirty="0"/>
              <a:t>I jeszcze raz: wiatry i ciśnienie - DJF</a:t>
            </a:r>
            <a:endParaRPr lang="en-US" altLang="en-US" sz="3400" dirty="0"/>
          </a:p>
        </p:txBody>
      </p:sp>
      <p:pic>
        <p:nvPicPr>
          <p:cNvPr id="3" name="Obraz 2">
            <a:extLst>
              <a:ext uri="{FF2B5EF4-FFF2-40B4-BE49-F238E27FC236}">
                <a16:creationId xmlns:a16="http://schemas.microsoft.com/office/drawing/2014/main" id="{CBB80B4A-95C6-3DF0-363C-5226E06F2FE7}"/>
              </a:ext>
            </a:extLst>
          </p:cNvPr>
          <p:cNvPicPr>
            <a:picLocks noChangeAspect="1"/>
          </p:cNvPicPr>
          <p:nvPr/>
        </p:nvPicPr>
        <p:blipFill>
          <a:blip r:embed="rId2"/>
          <a:stretch>
            <a:fillRect/>
          </a:stretch>
        </p:blipFill>
        <p:spPr>
          <a:xfrm>
            <a:off x="-35858" y="1372051"/>
            <a:ext cx="9329025" cy="3485772"/>
          </a:xfrm>
          <a:prstGeom prst="rect">
            <a:avLst/>
          </a:prstGeom>
        </p:spPr>
      </p:pic>
      <p:sp>
        <p:nvSpPr>
          <p:cNvPr id="6" name="pole tekstowe 2">
            <a:extLst>
              <a:ext uri="{FF2B5EF4-FFF2-40B4-BE49-F238E27FC236}">
                <a16:creationId xmlns:a16="http://schemas.microsoft.com/office/drawing/2014/main" id="{90CF0D8E-4642-A13F-7055-67A8C08C6122}"/>
              </a:ext>
            </a:extLst>
          </p:cNvPr>
          <p:cNvSpPr txBox="1">
            <a:spLocks noChangeArrowheads="1"/>
          </p:cNvSpPr>
          <p:nvPr/>
        </p:nvSpPr>
        <p:spPr bwMode="auto">
          <a:xfrm>
            <a:off x="107950" y="4873021"/>
            <a:ext cx="857885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Wiatry i ciśnienia (żółty poniżej 1000 </a:t>
            </a:r>
            <a:r>
              <a:rPr lang="pl-PL" altLang="en-US" sz="1800" dirty="0" err="1"/>
              <a:t>hPa</a:t>
            </a:r>
            <a:r>
              <a:rPr lang="pl-PL" altLang="en-US" sz="1800" dirty="0"/>
              <a:t>, niebieski – powyżej 1015 </a:t>
            </a:r>
            <a:r>
              <a:rPr lang="pl-PL" altLang="en-US" sz="1800" dirty="0" err="1"/>
              <a:t>hPa</a:t>
            </a:r>
            <a:r>
              <a:rPr lang="pl-PL" altLang="en-US" sz="1800" dirty="0"/>
              <a:t>, </a:t>
            </a:r>
            <a:r>
              <a:rPr lang="pl-PL" altLang="en-US" sz="1400" dirty="0" err="1"/>
              <a:t>Atmospheric</a:t>
            </a:r>
            <a:r>
              <a:rPr lang="pl-PL" altLang="en-US" sz="1400" dirty="0"/>
              <a:t> Science str., 17, rys. 1.19</a:t>
            </a:r>
          </a:p>
          <a:p>
            <a:pPr>
              <a:spcBef>
                <a:spcPct val="0"/>
              </a:spcBef>
              <a:buFontTx/>
              <a:buNone/>
            </a:pPr>
            <a:r>
              <a:rPr lang="pl-PL" altLang="en-US" sz="1800" dirty="0"/>
              <a:t>Zimą nad Europę napływa niżowe (wilgotne, a przez to „zimne”) powietrze znad niżu północno-atlantyckiego. Podobny niż jest widoczny na północnym Pacyfiku. Cyrkulacja powietrza wokół tych niżów jest „</a:t>
            </a:r>
            <a:r>
              <a:rPr lang="pl-PL" altLang="en-US" sz="1800" dirty="0" err="1"/>
              <a:t>cyclonic</a:t>
            </a:r>
            <a:r>
              <a:rPr lang="pl-PL" altLang="en-US" sz="1800" dirty="0"/>
              <a:t>”, czyli </a:t>
            </a:r>
            <a:r>
              <a:rPr lang="pl-PL" altLang="en-US" sz="1800" dirty="0" err="1"/>
              <a:t>anti-clockwise</a:t>
            </a:r>
            <a:endParaRPr lang="pl-PL" altLang="en-US" sz="1800" dirty="0"/>
          </a:p>
          <a:p>
            <a:pPr>
              <a:spcBef>
                <a:spcPct val="0"/>
              </a:spcBef>
              <a:buFontTx/>
              <a:buNone/>
            </a:pPr>
            <a:r>
              <a:rPr lang="pl-PL" altLang="en-US" sz="1800" dirty="0"/>
              <a:t>Nad Azorami „stacjonuje” wyż, z cyrkulacją anty-</a:t>
            </a:r>
            <a:r>
              <a:rPr lang="pl-PL" altLang="en-US" sz="1800" dirty="0" err="1"/>
              <a:t>cyclonic</a:t>
            </a:r>
            <a:r>
              <a:rPr lang="pl-PL" altLang="en-US" sz="1800" dirty="0"/>
              <a:t> (</a:t>
            </a:r>
            <a:r>
              <a:rPr lang="pl-PL" altLang="en-US" sz="1800" dirty="0" err="1"/>
              <a:t>clock-wise</a:t>
            </a:r>
            <a:r>
              <a:rPr lang="pl-PL" altLang="en-US" sz="1800" dirty="0"/>
              <a:t>) </a:t>
            </a:r>
          </a:p>
          <a:p>
            <a:pPr>
              <a:spcBef>
                <a:spcPct val="0"/>
              </a:spcBef>
              <a:buFontTx/>
              <a:buNone/>
            </a:pPr>
            <a:r>
              <a:rPr lang="pl-PL" altLang="en-US" sz="1800" dirty="0"/>
              <a:t>Nad całą Syberią – silny wyż, z klasyczną cyrkulacją „azorską”</a:t>
            </a:r>
          </a:p>
          <a:p>
            <a:pPr>
              <a:spcBef>
                <a:spcPct val="0"/>
              </a:spcBef>
              <a:buFontTx/>
              <a:buNone/>
            </a:pPr>
            <a:endParaRPr lang="pl-PL" altLang="en-US" sz="1800" dirty="0"/>
          </a:p>
          <a:p>
            <a:pPr>
              <a:spcBef>
                <a:spcPct val="0"/>
              </a:spcBef>
              <a:buFontTx/>
              <a:buNone/>
            </a:pPr>
            <a:endParaRPr lang="en-US" altLang="en-US" sz="1800" dirty="0"/>
          </a:p>
        </p:txBody>
      </p:sp>
    </p:spTree>
    <p:extLst>
      <p:ext uri="{BB962C8B-B14F-4D97-AF65-F5344CB8AC3E}">
        <p14:creationId xmlns:p14="http://schemas.microsoft.com/office/powerpoint/2010/main" val="8605006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ytuł 1">
            <a:extLst>
              <a:ext uri="{FF2B5EF4-FFF2-40B4-BE49-F238E27FC236}">
                <a16:creationId xmlns:a16="http://schemas.microsoft.com/office/drawing/2014/main" id="{46F01705-874E-85F7-6210-3AC98DEC8385}"/>
              </a:ext>
            </a:extLst>
          </p:cNvPr>
          <p:cNvSpPr>
            <a:spLocks noGrp="1" noChangeArrowheads="1"/>
          </p:cNvSpPr>
          <p:nvPr>
            <p:ph type="title"/>
          </p:nvPr>
        </p:nvSpPr>
        <p:spPr>
          <a:xfrm>
            <a:off x="457200" y="49213"/>
            <a:ext cx="8229600" cy="1143000"/>
          </a:xfrm>
        </p:spPr>
        <p:txBody>
          <a:bodyPr/>
          <a:lstStyle/>
          <a:p>
            <a:r>
              <a:rPr lang="pl-PL" altLang="en-US" sz="3400" dirty="0"/>
              <a:t>Wiatry i ciśnienie - JJA</a:t>
            </a:r>
            <a:endParaRPr lang="en-US" altLang="en-US" sz="3400" dirty="0"/>
          </a:p>
        </p:txBody>
      </p:sp>
      <p:pic>
        <p:nvPicPr>
          <p:cNvPr id="4" name="Obraz 3">
            <a:extLst>
              <a:ext uri="{FF2B5EF4-FFF2-40B4-BE49-F238E27FC236}">
                <a16:creationId xmlns:a16="http://schemas.microsoft.com/office/drawing/2014/main" id="{D8B2A041-6858-46E1-AF19-9F95D7966E8B}"/>
              </a:ext>
            </a:extLst>
          </p:cNvPr>
          <p:cNvPicPr>
            <a:picLocks noChangeAspect="1"/>
          </p:cNvPicPr>
          <p:nvPr/>
        </p:nvPicPr>
        <p:blipFill>
          <a:blip r:embed="rId2"/>
          <a:stretch>
            <a:fillRect/>
          </a:stretch>
        </p:blipFill>
        <p:spPr>
          <a:xfrm>
            <a:off x="179511" y="1052736"/>
            <a:ext cx="8964489" cy="3991193"/>
          </a:xfrm>
          <a:prstGeom prst="rect">
            <a:avLst/>
          </a:prstGeom>
        </p:spPr>
      </p:pic>
      <p:sp>
        <p:nvSpPr>
          <p:cNvPr id="5" name="pole tekstowe 2">
            <a:extLst>
              <a:ext uri="{FF2B5EF4-FFF2-40B4-BE49-F238E27FC236}">
                <a16:creationId xmlns:a16="http://schemas.microsoft.com/office/drawing/2014/main" id="{19239202-3B0F-E0A0-3D64-7093F0286C06}"/>
              </a:ext>
            </a:extLst>
          </p:cNvPr>
          <p:cNvSpPr txBox="1">
            <a:spLocks noChangeArrowheads="1"/>
          </p:cNvSpPr>
          <p:nvPr/>
        </p:nvSpPr>
        <p:spPr bwMode="auto">
          <a:xfrm>
            <a:off x="457200" y="5043929"/>
            <a:ext cx="857885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Wiatry i ciśnienia (żółty poniżej 1000 </a:t>
            </a:r>
            <a:r>
              <a:rPr lang="pl-PL" altLang="en-US" sz="1800" dirty="0" err="1"/>
              <a:t>hPa</a:t>
            </a:r>
            <a:r>
              <a:rPr lang="pl-PL" altLang="en-US" sz="1800" dirty="0"/>
              <a:t>, niebieski – powyżej 1015 </a:t>
            </a:r>
            <a:r>
              <a:rPr lang="pl-PL" altLang="en-US" sz="1800" dirty="0" err="1"/>
              <a:t>hPa</a:t>
            </a:r>
            <a:r>
              <a:rPr lang="pl-PL" altLang="en-US" sz="1800" dirty="0"/>
              <a:t>, </a:t>
            </a:r>
            <a:r>
              <a:rPr lang="pl-PL" altLang="en-US" sz="1600" dirty="0" err="1"/>
              <a:t>Atmospheric</a:t>
            </a:r>
            <a:r>
              <a:rPr lang="pl-PL" altLang="en-US" sz="1600" dirty="0"/>
              <a:t> Science str., 17</a:t>
            </a:r>
          </a:p>
          <a:p>
            <a:pPr>
              <a:spcBef>
                <a:spcPct val="0"/>
              </a:spcBef>
              <a:buFontTx/>
              <a:buNone/>
            </a:pPr>
            <a:r>
              <a:rPr lang="pl-PL" altLang="en-US" sz="1800" dirty="0"/>
              <a:t>Lato na półkuli północnej: zwracają uwagę wyże Azorski i Hawajski na półkuli północnej oraz wyż nad wyspą Św. Heleny (na Atlantyku).</a:t>
            </a:r>
          </a:p>
          <a:p>
            <a:pPr>
              <a:spcBef>
                <a:spcPct val="0"/>
              </a:spcBef>
              <a:buFontTx/>
              <a:buNone/>
            </a:pPr>
            <a:r>
              <a:rPr lang="pl-PL" altLang="en-US" sz="1800" dirty="0"/>
              <a:t>Nad Indiami – niż i (mokry) wiatr znad Oceanu Indyjskiego (monsun), </a:t>
            </a:r>
          </a:p>
          <a:p>
            <a:pPr>
              <a:spcBef>
                <a:spcPct val="0"/>
              </a:spcBef>
              <a:buFontTx/>
              <a:buNone/>
            </a:pPr>
            <a:r>
              <a:rPr lang="pl-PL" altLang="en-US" sz="1800" dirty="0">
                <a:solidFill>
                  <a:srgbClr val="FF0000"/>
                </a:solidFill>
              </a:rPr>
              <a:t>nad Kazachstanem – niezbyt silny wyż i bezwietrznie</a:t>
            </a:r>
          </a:p>
          <a:p>
            <a:pPr>
              <a:spcBef>
                <a:spcPct val="0"/>
              </a:spcBef>
              <a:buFontTx/>
              <a:buNone/>
            </a:pPr>
            <a:endParaRPr lang="en-US" altLang="en-US" sz="1800" dirty="0"/>
          </a:p>
        </p:txBody>
      </p:sp>
      <p:cxnSp>
        <p:nvCxnSpPr>
          <p:cNvPr id="3" name="Łącznik prosty ze strzałką 2">
            <a:extLst>
              <a:ext uri="{FF2B5EF4-FFF2-40B4-BE49-F238E27FC236}">
                <a16:creationId xmlns:a16="http://schemas.microsoft.com/office/drawing/2014/main" id="{14888D6E-4CF5-4B3C-40E1-E8D3D5F0868D}"/>
              </a:ext>
            </a:extLst>
          </p:cNvPr>
          <p:cNvCxnSpPr/>
          <p:nvPr/>
        </p:nvCxnSpPr>
        <p:spPr>
          <a:xfrm>
            <a:off x="1331640" y="846104"/>
            <a:ext cx="720080" cy="86409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01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ytuł 1">
            <a:extLst>
              <a:ext uri="{FF2B5EF4-FFF2-40B4-BE49-F238E27FC236}">
                <a16:creationId xmlns:a16="http://schemas.microsoft.com/office/drawing/2014/main" id="{3CC4FB62-4AB6-7B14-1FA1-2C425D33D6DE}"/>
              </a:ext>
            </a:extLst>
          </p:cNvPr>
          <p:cNvSpPr>
            <a:spLocks noGrp="1" noChangeArrowheads="1"/>
          </p:cNvSpPr>
          <p:nvPr>
            <p:ph type="title"/>
          </p:nvPr>
        </p:nvSpPr>
        <p:spPr>
          <a:xfrm>
            <a:off x="457200" y="0"/>
            <a:ext cx="8229600" cy="1143000"/>
          </a:xfrm>
        </p:spPr>
        <p:txBody>
          <a:bodyPr/>
          <a:lstStyle/>
          <a:p>
            <a:r>
              <a:rPr lang="pl-PL" altLang="en-US" sz="3600"/>
              <a:t>Kazachstan</a:t>
            </a:r>
            <a:endParaRPr lang="en-US" altLang="en-US" sz="3600"/>
          </a:p>
        </p:txBody>
      </p:sp>
      <p:pic>
        <p:nvPicPr>
          <p:cNvPr id="38915" name="Obraz 3" descr="Obraz zawierający natura, na wolnym powietrzu, góra, geologia&#10;&#10;Opis wygenerowany automatycznie">
            <a:extLst>
              <a:ext uri="{FF2B5EF4-FFF2-40B4-BE49-F238E27FC236}">
                <a16:creationId xmlns:a16="http://schemas.microsoft.com/office/drawing/2014/main" id="{DEC7A628-1F5C-ECB6-9A3F-84E44EF16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980728"/>
            <a:ext cx="6173788" cy="462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pole tekstowe 4">
            <a:extLst>
              <a:ext uri="{FF2B5EF4-FFF2-40B4-BE49-F238E27FC236}">
                <a16:creationId xmlns:a16="http://schemas.microsoft.com/office/drawing/2014/main" id="{CE8F7610-EE0E-15EB-D908-B48AA476AD5D}"/>
              </a:ext>
            </a:extLst>
          </p:cNvPr>
          <p:cNvSpPr txBox="1">
            <a:spLocks noChangeArrowheads="1"/>
          </p:cNvSpPr>
          <p:nvPr/>
        </p:nvSpPr>
        <p:spPr bwMode="auto">
          <a:xfrm>
            <a:off x="858996" y="5877272"/>
            <a:ext cx="81056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en-US" sz="1800" dirty="0"/>
              <a:t>A nad Kazachstanem, niezbyt wysoki wyż, altocumulusy, i prawie bezwietrznie</a:t>
            </a:r>
          </a:p>
          <a:p>
            <a:pPr>
              <a:spcBef>
                <a:spcPct val="0"/>
              </a:spcBef>
              <a:buFontTx/>
              <a:buNone/>
            </a:pPr>
            <a:r>
              <a:rPr lang="pl-PL" altLang="en-US" sz="1800" dirty="0"/>
              <a:t>Wąwóz </a:t>
            </a:r>
            <a:r>
              <a:rPr lang="pl-PL" altLang="en-US" sz="1800" dirty="0" err="1"/>
              <a:t>Charyn</a:t>
            </a:r>
            <a:r>
              <a:rPr lang="pl-PL" altLang="en-US" sz="1800" dirty="0"/>
              <a:t>, 12/06/2024,   13:51    Foto Maria Karwasz</a:t>
            </a:r>
            <a:endParaRPr lang="en-US" altLang="en-US" sz="18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D00A18-C23B-ADA8-2135-1057543F8419}"/>
              </a:ext>
            </a:extLst>
          </p:cNvPr>
          <p:cNvSpPr>
            <a:spLocks noGrp="1"/>
          </p:cNvSpPr>
          <p:nvPr>
            <p:ph type="title"/>
          </p:nvPr>
        </p:nvSpPr>
        <p:spPr/>
        <p:txBody>
          <a:bodyPr/>
          <a:lstStyle/>
          <a:p>
            <a:r>
              <a:rPr lang="pl-PL" sz="3600" dirty="0">
                <a:solidFill>
                  <a:srgbClr val="FF0000"/>
                </a:solidFill>
              </a:rPr>
              <a:t>Do zapamiętania</a:t>
            </a:r>
            <a:endParaRPr lang="en-US" sz="3600" dirty="0">
              <a:solidFill>
                <a:srgbClr val="FF0000"/>
              </a:solidFill>
            </a:endParaRPr>
          </a:p>
        </p:txBody>
      </p:sp>
      <p:pic>
        <p:nvPicPr>
          <p:cNvPr id="3" name="Picture 3">
            <a:extLst>
              <a:ext uri="{FF2B5EF4-FFF2-40B4-BE49-F238E27FC236}">
                <a16:creationId xmlns:a16="http://schemas.microsoft.com/office/drawing/2014/main" id="{CB11E5DE-CBC4-168D-512D-FB780A766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96752"/>
            <a:ext cx="3381154" cy="296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9D8E72E7-BF24-1D6E-4D42-8E425C407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293096"/>
            <a:ext cx="61214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Elemento grafico 6">
            <a:extLst>
              <a:ext uri="{FF2B5EF4-FFF2-40B4-BE49-F238E27FC236}">
                <a16:creationId xmlns:a16="http://schemas.microsoft.com/office/drawing/2014/main" id="{FA7ACAE8-4E51-9910-4E8B-D109C04516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8354" y="1341735"/>
            <a:ext cx="3759913" cy="25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ole tekstowe 5">
            <a:extLst>
              <a:ext uri="{FF2B5EF4-FFF2-40B4-BE49-F238E27FC236}">
                <a16:creationId xmlns:a16="http://schemas.microsoft.com/office/drawing/2014/main" id="{BEE8AC6C-A916-1463-9561-B940EAEE2B37}"/>
              </a:ext>
            </a:extLst>
          </p:cNvPr>
          <p:cNvSpPr txBox="1"/>
          <p:nvPr/>
        </p:nvSpPr>
        <p:spPr>
          <a:xfrm>
            <a:off x="6365488" y="4509120"/>
            <a:ext cx="2736304" cy="1200329"/>
          </a:xfrm>
          <a:prstGeom prst="rect">
            <a:avLst/>
          </a:prstGeom>
          <a:noFill/>
        </p:spPr>
        <p:txBody>
          <a:bodyPr wrap="square" rtlCol="0">
            <a:spAutoFit/>
          </a:bodyPr>
          <a:lstStyle/>
          <a:p>
            <a:r>
              <a:rPr lang="pl-PL" dirty="0"/>
              <a:t>Proszę wyjaśnić, jakie mechanizmy rządzą kierunkami przedstawionych strzałek</a:t>
            </a:r>
            <a:endParaRPr lang="en-US" dirty="0"/>
          </a:p>
        </p:txBody>
      </p:sp>
    </p:spTree>
    <p:extLst>
      <p:ext uri="{BB962C8B-B14F-4D97-AF65-F5344CB8AC3E}">
        <p14:creationId xmlns:p14="http://schemas.microsoft.com/office/powerpoint/2010/main" val="3788122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A72B208-6EB8-FF01-903E-5153955D3606}"/>
              </a:ext>
            </a:extLst>
          </p:cNvPr>
          <p:cNvSpPr>
            <a:spLocks noGrp="1"/>
          </p:cNvSpPr>
          <p:nvPr>
            <p:ph type="title"/>
          </p:nvPr>
        </p:nvSpPr>
        <p:spPr>
          <a:xfrm>
            <a:off x="457200" y="274638"/>
            <a:ext cx="6848268" cy="1143000"/>
          </a:xfrm>
        </p:spPr>
        <p:txBody>
          <a:bodyPr/>
          <a:lstStyle/>
          <a:p>
            <a:r>
              <a:rPr lang="pl-PL" sz="3600" dirty="0"/>
              <a:t>Jowisz? Wszystko do odkrycia</a:t>
            </a:r>
            <a:endParaRPr lang="en-US" sz="3600" dirty="0"/>
          </a:p>
        </p:txBody>
      </p:sp>
      <p:pic>
        <p:nvPicPr>
          <p:cNvPr id="1026" name="Picture 2">
            <a:extLst>
              <a:ext uri="{FF2B5EF4-FFF2-40B4-BE49-F238E27FC236}">
                <a16:creationId xmlns:a16="http://schemas.microsoft.com/office/drawing/2014/main" id="{2E958810-7DFB-0DCF-FC03-9608F33FA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468" y="124425"/>
            <a:ext cx="1515004" cy="1432368"/>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a:extLst>
              <a:ext uri="{FF2B5EF4-FFF2-40B4-BE49-F238E27FC236}">
                <a16:creationId xmlns:a16="http://schemas.microsoft.com/office/drawing/2014/main" id="{D3A4025E-9C4E-5264-524E-1C4A47118761}"/>
              </a:ext>
            </a:extLst>
          </p:cNvPr>
          <p:cNvPicPr>
            <a:picLocks noChangeAspect="1"/>
          </p:cNvPicPr>
          <p:nvPr/>
        </p:nvPicPr>
        <p:blipFill>
          <a:blip r:embed="rId3"/>
          <a:stretch>
            <a:fillRect/>
          </a:stretch>
        </p:blipFill>
        <p:spPr>
          <a:xfrm>
            <a:off x="470484" y="1556793"/>
            <a:ext cx="8388424" cy="3295748"/>
          </a:xfrm>
          <a:prstGeom prst="rect">
            <a:avLst/>
          </a:prstGeom>
        </p:spPr>
      </p:pic>
      <p:sp>
        <p:nvSpPr>
          <p:cNvPr id="5" name="pole tekstowe 4">
            <a:extLst>
              <a:ext uri="{FF2B5EF4-FFF2-40B4-BE49-F238E27FC236}">
                <a16:creationId xmlns:a16="http://schemas.microsoft.com/office/drawing/2014/main" id="{9739B354-683D-7620-4444-56B5614E33EC}"/>
              </a:ext>
            </a:extLst>
          </p:cNvPr>
          <p:cNvSpPr txBox="1"/>
          <p:nvPr/>
        </p:nvSpPr>
        <p:spPr>
          <a:xfrm>
            <a:off x="357391" y="4937591"/>
            <a:ext cx="8786609" cy="1477328"/>
          </a:xfrm>
          <a:prstGeom prst="rect">
            <a:avLst/>
          </a:prstGeom>
          <a:noFill/>
        </p:spPr>
        <p:txBody>
          <a:bodyPr wrap="square" rtlCol="0">
            <a:spAutoFit/>
          </a:bodyPr>
          <a:lstStyle/>
          <a:p>
            <a:r>
              <a:rPr lang="pl-PL" dirty="0"/>
              <a:t>Na Ziemi mechanizmem tropikalnych cyklonów jest parowanie (H</a:t>
            </a:r>
            <a:r>
              <a:rPr lang="pl-PL" baseline="-25000" dirty="0"/>
              <a:t>2</a:t>
            </a:r>
            <a:r>
              <a:rPr lang="pl-PL" dirty="0"/>
              <a:t>O) ciepłego oceanu w atmosferze (ciężkiego) N</a:t>
            </a:r>
            <a:r>
              <a:rPr lang="pl-PL" baseline="-25000" dirty="0"/>
              <a:t>2</a:t>
            </a:r>
            <a:r>
              <a:rPr lang="pl-PL" dirty="0"/>
              <a:t>. </a:t>
            </a:r>
          </a:p>
          <a:p>
            <a:endParaRPr lang="pl-PL" dirty="0"/>
          </a:p>
          <a:p>
            <a:r>
              <a:rPr lang="pl-PL" dirty="0"/>
              <a:t>Na Jowiszu, półkuli SH, jest to wyż, być może jako wynik </a:t>
            </a:r>
            <a:r>
              <a:rPr lang="pl-PL"/>
              <a:t>kondensacji amoniaku (NH</a:t>
            </a:r>
            <a:r>
              <a:rPr lang="pl-PL" baseline="-25000"/>
              <a:t>3</a:t>
            </a:r>
            <a:r>
              <a:rPr lang="pl-PL"/>
              <a:t>) </a:t>
            </a:r>
            <a:r>
              <a:rPr lang="pl-PL" dirty="0"/>
              <a:t>w atmosferze lekkiego H</a:t>
            </a:r>
            <a:r>
              <a:rPr lang="pl-PL" baseline="-25000" dirty="0"/>
              <a:t>2</a:t>
            </a:r>
            <a:r>
              <a:rPr lang="pl-PL" dirty="0"/>
              <a:t>.</a:t>
            </a:r>
            <a:endParaRPr lang="en-US" dirty="0"/>
          </a:p>
        </p:txBody>
      </p:sp>
      <p:cxnSp>
        <p:nvCxnSpPr>
          <p:cNvPr id="6" name="Łącznik prosty 5">
            <a:extLst>
              <a:ext uri="{FF2B5EF4-FFF2-40B4-BE49-F238E27FC236}">
                <a16:creationId xmlns:a16="http://schemas.microsoft.com/office/drawing/2014/main" id="{8EB1F023-DB67-A8F2-204A-10ACE900DD6E}"/>
              </a:ext>
            </a:extLst>
          </p:cNvPr>
          <p:cNvCxnSpPr/>
          <p:nvPr/>
        </p:nvCxnSpPr>
        <p:spPr>
          <a:xfrm>
            <a:off x="1619672" y="2996952"/>
            <a:ext cx="936104"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529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CDF7D416-A9C8-D96F-F67F-FE2FB5E162AD}"/>
              </a:ext>
            </a:extLst>
          </p:cNvPr>
          <p:cNvSpPr txBox="1"/>
          <p:nvPr/>
        </p:nvSpPr>
        <p:spPr>
          <a:xfrm>
            <a:off x="611560" y="6309320"/>
            <a:ext cx="8640960" cy="369332"/>
          </a:xfrm>
          <a:prstGeom prst="rect">
            <a:avLst/>
          </a:prstGeom>
          <a:noFill/>
        </p:spPr>
        <p:txBody>
          <a:bodyPr wrap="square">
            <a:spAutoFit/>
          </a:bodyPr>
          <a:lstStyle/>
          <a:p>
            <a:r>
              <a:rPr lang="en-AU" b="0" i="0" u="sng" dirty="0">
                <a:effectLst/>
                <a:latin typeface="Arial" panose="020B0604020202020204" pitchFamily="34" charset="0"/>
                <a:hlinkClick r:id="rId2"/>
              </a:rPr>
              <a:t>https://www.nccs.nasa.gov/news-events/nccs-highlights/global-ozone-profile</a:t>
            </a:r>
            <a:endParaRPr lang="en-US" dirty="0"/>
          </a:p>
        </p:txBody>
      </p:sp>
      <p:pic>
        <p:nvPicPr>
          <p:cNvPr id="7" name="Obraz 6" descr="Obraz zawierający tekst, zrzut ekranu, oprogramowanie, Oprogramowanie multimedialne&#10;&#10;Opis wygenerowany automatycznie">
            <a:extLst>
              <a:ext uri="{FF2B5EF4-FFF2-40B4-BE49-F238E27FC236}">
                <a16:creationId xmlns:a16="http://schemas.microsoft.com/office/drawing/2014/main" id="{427445E5-87F2-F029-5F69-BB1B8ABF1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6" y="35441"/>
            <a:ext cx="9144000" cy="6101310"/>
          </a:xfrm>
          <a:prstGeom prst="rect">
            <a:avLst/>
          </a:prstGeom>
        </p:spPr>
      </p:pic>
      <p:pic>
        <p:nvPicPr>
          <p:cNvPr id="8" name="Grafika 7">
            <a:extLst>
              <a:ext uri="{FF2B5EF4-FFF2-40B4-BE49-F238E27FC236}">
                <a16:creationId xmlns:a16="http://schemas.microsoft.com/office/drawing/2014/main" id="{3D94DA80-EAE9-A0A9-7CF9-E09A4264C7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1902" y="778400"/>
            <a:ext cx="3114658" cy="2491727"/>
          </a:xfrm>
          <a:prstGeom prst="rect">
            <a:avLst/>
          </a:prstGeom>
        </p:spPr>
      </p:pic>
      <p:sp>
        <p:nvSpPr>
          <p:cNvPr id="9" name="pole tekstowe 8">
            <a:extLst>
              <a:ext uri="{FF2B5EF4-FFF2-40B4-BE49-F238E27FC236}">
                <a16:creationId xmlns:a16="http://schemas.microsoft.com/office/drawing/2014/main" id="{4A8C0A40-9730-A271-B294-6DFAF3FF0309}"/>
              </a:ext>
            </a:extLst>
          </p:cNvPr>
          <p:cNvSpPr txBox="1"/>
          <p:nvPr/>
        </p:nvSpPr>
        <p:spPr>
          <a:xfrm>
            <a:off x="4016057" y="895000"/>
            <a:ext cx="2675861" cy="369332"/>
          </a:xfrm>
          <a:prstGeom prst="rect">
            <a:avLst/>
          </a:prstGeom>
          <a:noFill/>
        </p:spPr>
        <p:txBody>
          <a:bodyPr wrap="none" rtlCol="0">
            <a:spAutoFit/>
          </a:bodyPr>
          <a:lstStyle/>
          <a:p>
            <a:r>
              <a:rPr lang="pl-PL" dirty="0">
                <a:solidFill>
                  <a:srgbClr val="FFFF00"/>
                </a:solidFill>
              </a:rPr>
              <a:t>N</a:t>
            </a:r>
            <a:r>
              <a:rPr lang="pl-PL" baseline="-25000" dirty="0">
                <a:solidFill>
                  <a:srgbClr val="FFFF00"/>
                </a:solidFill>
              </a:rPr>
              <a:t>2</a:t>
            </a:r>
            <a:r>
              <a:rPr lang="pl-PL" dirty="0">
                <a:solidFill>
                  <a:srgbClr val="FFFF00"/>
                </a:solidFill>
              </a:rPr>
              <a:t>, O</a:t>
            </a:r>
            <a:r>
              <a:rPr lang="pl-PL" baseline="-25000" dirty="0">
                <a:solidFill>
                  <a:srgbClr val="FFFF00"/>
                </a:solidFill>
              </a:rPr>
              <a:t>2</a:t>
            </a:r>
            <a:r>
              <a:rPr lang="pl-PL" dirty="0">
                <a:solidFill>
                  <a:srgbClr val="FFFF00"/>
                </a:solidFill>
              </a:rPr>
              <a:t>,  O,  Ar,  He, N, H</a:t>
            </a:r>
            <a:endParaRPr lang="en-US" dirty="0">
              <a:solidFill>
                <a:srgbClr val="FFFF00"/>
              </a:solidFill>
            </a:endParaRPr>
          </a:p>
        </p:txBody>
      </p:sp>
      <p:sp>
        <p:nvSpPr>
          <p:cNvPr id="10" name="pole tekstowe 9">
            <a:extLst>
              <a:ext uri="{FF2B5EF4-FFF2-40B4-BE49-F238E27FC236}">
                <a16:creationId xmlns:a16="http://schemas.microsoft.com/office/drawing/2014/main" id="{A8D290C0-2B40-7B2F-B8CE-DC90E15CE6EC}"/>
              </a:ext>
            </a:extLst>
          </p:cNvPr>
          <p:cNvSpPr txBox="1"/>
          <p:nvPr/>
        </p:nvSpPr>
        <p:spPr>
          <a:xfrm>
            <a:off x="1361013" y="138118"/>
            <a:ext cx="7930376" cy="369332"/>
          </a:xfrm>
          <a:prstGeom prst="rect">
            <a:avLst/>
          </a:prstGeom>
          <a:noFill/>
        </p:spPr>
        <p:txBody>
          <a:bodyPr wrap="none" rtlCol="0">
            <a:spAutoFit/>
          </a:bodyPr>
          <a:lstStyle/>
          <a:p>
            <a:r>
              <a:rPr lang="pl-PL" dirty="0">
                <a:solidFill>
                  <a:srgbClr val="FFFF00"/>
                </a:solidFill>
              </a:rPr>
              <a:t>Zmiany temperatury zależą od strumienia energii słonecznej i jej absorpcji </a:t>
            </a:r>
            <a:endParaRPr lang="en-US" dirty="0">
              <a:solidFill>
                <a:srgbClr val="FFFF00"/>
              </a:solidFill>
            </a:endParaRPr>
          </a:p>
        </p:txBody>
      </p:sp>
      <p:sp>
        <p:nvSpPr>
          <p:cNvPr id="11" name="pole tekstowe 10">
            <a:extLst>
              <a:ext uri="{FF2B5EF4-FFF2-40B4-BE49-F238E27FC236}">
                <a16:creationId xmlns:a16="http://schemas.microsoft.com/office/drawing/2014/main" id="{47869ED2-DFF2-BFE1-A8AD-BCA019CB6D70}"/>
              </a:ext>
            </a:extLst>
          </p:cNvPr>
          <p:cNvSpPr txBox="1"/>
          <p:nvPr/>
        </p:nvSpPr>
        <p:spPr>
          <a:xfrm>
            <a:off x="60179" y="5695909"/>
            <a:ext cx="5404043" cy="369332"/>
          </a:xfrm>
          <a:prstGeom prst="rect">
            <a:avLst/>
          </a:prstGeom>
          <a:noFill/>
        </p:spPr>
        <p:txBody>
          <a:bodyPr wrap="none" rtlCol="0">
            <a:spAutoFit/>
          </a:bodyPr>
          <a:lstStyle/>
          <a:p>
            <a:r>
              <a:rPr lang="pl-PL" dirty="0">
                <a:solidFill>
                  <a:srgbClr val="FFFF00"/>
                </a:solidFill>
              </a:rPr>
              <a:t>Powstawanie i transport ozonu zależą od pory roku</a:t>
            </a:r>
            <a:endParaRPr lang="en-US" dirty="0">
              <a:solidFill>
                <a:srgbClr val="FFFF00"/>
              </a:solidFill>
            </a:endParaRPr>
          </a:p>
        </p:txBody>
      </p:sp>
    </p:spTree>
    <p:extLst>
      <p:ext uri="{BB962C8B-B14F-4D97-AF65-F5344CB8AC3E}">
        <p14:creationId xmlns:p14="http://schemas.microsoft.com/office/powerpoint/2010/main" val="3286246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ytuł 1">
            <a:extLst>
              <a:ext uri="{FF2B5EF4-FFF2-40B4-BE49-F238E27FC236}">
                <a16:creationId xmlns:a16="http://schemas.microsoft.com/office/drawing/2014/main" id="{64B924D3-C2DD-539C-30BC-582F4AEB485F}"/>
              </a:ext>
            </a:extLst>
          </p:cNvPr>
          <p:cNvSpPr>
            <a:spLocks noGrp="1" noChangeArrowheads="1"/>
          </p:cNvSpPr>
          <p:nvPr>
            <p:ph type="title"/>
          </p:nvPr>
        </p:nvSpPr>
        <p:spPr>
          <a:xfrm>
            <a:off x="0" y="274638"/>
            <a:ext cx="9144000" cy="1143000"/>
          </a:xfrm>
        </p:spPr>
        <p:txBody>
          <a:bodyPr/>
          <a:lstStyle/>
          <a:p>
            <a:r>
              <a:rPr lang="pl-PL" altLang="en-US" sz="3400" dirty="0"/>
              <a:t>Cyrkulacja globalna</a:t>
            </a:r>
            <a:endParaRPr lang="en-AU" altLang="en-US" sz="3400" dirty="0"/>
          </a:p>
        </p:txBody>
      </p:sp>
      <p:pic>
        <p:nvPicPr>
          <p:cNvPr id="3" name="Obraz 2">
            <a:extLst>
              <a:ext uri="{FF2B5EF4-FFF2-40B4-BE49-F238E27FC236}">
                <a16:creationId xmlns:a16="http://schemas.microsoft.com/office/drawing/2014/main" id="{650939EB-1D77-A954-261C-12BE28C4FDAE}"/>
              </a:ext>
            </a:extLst>
          </p:cNvPr>
          <p:cNvPicPr>
            <a:picLocks noChangeAspect="1"/>
          </p:cNvPicPr>
          <p:nvPr/>
        </p:nvPicPr>
        <p:blipFill>
          <a:blip r:embed="rId2"/>
          <a:stretch>
            <a:fillRect/>
          </a:stretch>
        </p:blipFill>
        <p:spPr>
          <a:xfrm>
            <a:off x="123123" y="1628800"/>
            <a:ext cx="4474029" cy="3973189"/>
          </a:xfrm>
          <a:prstGeom prst="rect">
            <a:avLst/>
          </a:prstGeom>
        </p:spPr>
      </p:pic>
      <p:pic>
        <p:nvPicPr>
          <p:cNvPr id="5" name="Obraz 4">
            <a:extLst>
              <a:ext uri="{FF2B5EF4-FFF2-40B4-BE49-F238E27FC236}">
                <a16:creationId xmlns:a16="http://schemas.microsoft.com/office/drawing/2014/main" id="{0D8CEF18-8422-5939-2D9C-F3D5CEE85A1E}"/>
              </a:ext>
            </a:extLst>
          </p:cNvPr>
          <p:cNvPicPr>
            <a:picLocks noChangeAspect="1"/>
          </p:cNvPicPr>
          <p:nvPr/>
        </p:nvPicPr>
        <p:blipFill>
          <a:blip r:embed="rId3"/>
          <a:stretch>
            <a:fillRect/>
          </a:stretch>
        </p:blipFill>
        <p:spPr>
          <a:xfrm>
            <a:off x="4494462" y="1628800"/>
            <a:ext cx="4539343" cy="4847129"/>
          </a:xfrm>
          <a:prstGeom prst="rect">
            <a:avLst/>
          </a:prstGeom>
        </p:spPr>
      </p:pic>
      <p:sp>
        <p:nvSpPr>
          <p:cNvPr id="2" name="pole tekstowe 1">
            <a:extLst>
              <a:ext uri="{FF2B5EF4-FFF2-40B4-BE49-F238E27FC236}">
                <a16:creationId xmlns:a16="http://schemas.microsoft.com/office/drawing/2014/main" id="{17A43916-E8C8-8067-A54B-29F016B4E3AE}"/>
              </a:ext>
            </a:extLst>
          </p:cNvPr>
          <p:cNvSpPr txBox="1"/>
          <p:nvPr/>
        </p:nvSpPr>
        <p:spPr>
          <a:xfrm>
            <a:off x="199185" y="5788495"/>
            <a:ext cx="4198585" cy="646331"/>
          </a:xfrm>
          <a:prstGeom prst="rect">
            <a:avLst/>
          </a:prstGeom>
          <a:noFill/>
        </p:spPr>
        <p:txBody>
          <a:bodyPr wrap="none" rtlCol="0">
            <a:spAutoFit/>
          </a:bodyPr>
          <a:lstStyle/>
          <a:p>
            <a:r>
              <a:rPr lang="pl-PL" dirty="0"/>
              <a:t>Chmury w kształcie kowadła pokazują, </a:t>
            </a:r>
          </a:p>
          <a:p>
            <a:r>
              <a:rPr lang="pl-PL" dirty="0"/>
              <a:t>gdzie kończą się prądy wznoszące</a:t>
            </a:r>
          </a:p>
        </p:txBody>
      </p:sp>
      <p:sp>
        <p:nvSpPr>
          <p:cNvPr id="4" name="pole tekstowe 3">
            <a:extLst>
              <a:ext uri="{FF2B5EF4-FFF2-40B4-BE49-F238E27FC236}">
                <a16:creationId xmlns:a16="http://schemas.microsoft.com/office/drawing/2014/main" id="{389B2FEB-3275-160E-F4D0-B58C4DB49708}"/>
              </a:ext>
            </a:extLst>
          </p:cNvPr>
          <p:cNvSpPr txBox="1"/>
          <p:nvPr/>
        </p:nvSpPr>
        <p:spPr>
          <a:xfrm>
            <a:off x="4570524" y="5601989"/>
            <a:ext cx="4361002" cy="369332"/>
          </a:xfrm>
          <a:prstGeom prst="rect">
            <a:avLst/>
          </a:prstGeom>
          <a:noFill/>
        </p:spPr>
        <p:txBody>
          <a:bodyPr wrap="none" rtlCol="0">
            <a:spAutoFit/>
          </a:bodyPr>
          <a:lstStyle/>
          <a:p>
            <a:r>
              <a:rPr lang="pl-PL" dirty="0"/>
              <a:t>Siła Coriolisa odchyla wiatry, jak powyżej</a:t>
            </a:r>
          </a:p>
        </p:txBody>
      </p:sp>
    </p:spTree>
    <p:extLst>
      <p:ext uri="{BB962C8B-B14F-4D97-AF65-F5344CB8AC3E}">
        <p14:creationId xmlns:p14="http://schemas.microsoft.com/office/powerpoint/2010/main" val="109278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ytuł 1">
            <a:extLst>
              <a:ext uri="{FF2B5EF4-FFF2-40B4-BE49-F238E27FC236}">
                <a16:creationId xmlns:a16="http://schemas.microsoft.com/office/drawing/2014/main" id="{64B924D3-C2DD-539C-30BC-582F4AEB485F}"/>
              </a:ext>
            </a:extLst>
          </p:cNvPr>
          <p:cNvSpPr>
            <a:spLocks noGrp="1" noChangeArrowheads="1"/>
          </p:cNvSpPr>
          <p:nvPr>
            <p:ph type="title"/>
          </p:nvPr>
        </p:nvSpPr>
        <p:spPr>
          <a:xfrm>
            <a:off x="-23394" y="53143"/>
            <a:ext cx="9144000" cy="1143000"/>
          </a:xfrm>
        </p:spPr>
        <p:txBody>
          <a:bodyPr/>
          <a:lstStyle/>
          <a:p>
            <a:r>
              <a:rPr lang="pl-PL" altLang="en-US" sz="3400" dirty="0"/>
              <a:t>Kula, i to kręcąca się</a:t>
            </a:r>
            <a:endParaRPr lang="en-AU" altLang="en-US" sz="3400" dirty="0"/>
          </a:p>
        </p:txBody>
      </p:sp>
      <p:pic>
        <p:nvPicPr>
          <p:cNvPr id="8195" name="Obraz 3">
            <a:extLst>
              <a:ext uri="{FF2B5EF4-FFF2-40B4-BE49-F238E27FC236}">
                <a16:creationId xmlns:a16="http://schemas.microsoft.com/office/drawing/2014/main" id="{5B160FD8-9A7F-41A8-B3BB-5365D2F4A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8"/>
            <a:ext cx="9144000"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ole tekstowe 1">
            <a:extLst>
              <a:ext uri="{FF2B5EF4-FFF2-40B4-BE49-F238E27FC236}">
                <a16:creationId xmlns:a16="http://schemas.microsoft.com/office/drawing/2014/main" id="{659E7BB4-FBA2-CE9E-3EE0-FFC40E884725}"/>
              </a:ext>
            </a:extLst>
          </p:cNvPr>
          <p:cNvSpPr txBox="1"/>
          <p:nvPr/>
        </p:nvSpPr>
        <p:spPr>
          <a:xfrm>
            <a:off x="4884736" y="826811"/>
            <a:ext cx="3557449" cy="369332"/>
          </a:xfrm>
          <a:prstGeom prst="rect">
            <a:avLst/>
          </a:prstGeom>
          <a:noFill/>
        </p:spPr>
        <p:txBody>
          <a:bodyPr wrap="none" rtlCol="0">
            <a:spAutoFit/>
          </a:bodyPr>
          <a:lstStyle/>
          <a:p>
            <a:r>
              <a:rPr lang="pl-PL" dirty="0" err="1"/>
              <a:t>Atmospheric</a:t>
            </a:r>
            <a:r>
              <a:rPr lang="pl-PL" dirty="0"/>
              <a:t> Science, str. 14 -15</a:t>
            </a:r>
          </a:p>
        </p:txBody>
      </p:sp>
      <p:sp>
        <p:nvSpPr>
          <p:cNvPr id="3" name="pole tekstowe 2">
            <a:extLst>
              <a:ext uri="{FF2B5EF4-FFF2-40B4-BE49-F238E27FC236}">
                <a16:creationId xmlns:a16="http://schemas.microsoft.com/office/drawing/2014/main" id="{58CE9929-B936-BAF5-2CBE-FD3BF7647093}"/>
              </a:ext>
            </a:extLst>
          </p:cNvPr>
          <p:cNvSpPr txBox="1"/>
          <p:nvPr/>
        </p:nvSpPr>
        <p:spPr>
          <a:xfrm>
            <a:off x="323528" y="1484784"/>
            <a:ext cx="3108543" cy="369332"/>
          </a:xfrm>
          <a:prstGeom prst="rect">
            <a:avLst/>
          </a:prstGeom>
          <a:noFill/>
        </p:spPr>
        <p:txBody>
          <a:bodyPr wrap="none" rtlCol="0">
            <a:spAutoFit/>
          </a:bodyPr>
          <a:lstStyle/>
          <a:p>
            <a:r>
              <a:rPr lang="pl-PL" dirty="0" err="1">
                <a:solidFill>
                  <a:srgbClr val="FF0000"/>
                </a:solidFill>
              </a:rPr>
              <a:t>South</a:t>
            </a:r>
            <a:r>
              <a:rPr lang="pl-PL" dirty="0">
                <a:solidFill>
                  <a:srgbClr val="FF0000"/>
                </a:solidFill>
              </a:rPr>
              <a:t> Pole           </a:t>
            </a:r>
            <a:r>
              <a:rPr lang="pl-PL" dirty="0" err="1">
                <a:solidFill>
                  <a:srgbClr val="FF0000"/>
                </a:solidFill>
              </a:rPr>
              <a:t>North</a:t>
            </a:r>
            <a:r>
              <a:rPr lang="pl-PL" dirty="0">
                <a:solidFill>
                  <a:srgbClr val="FF0000"/>
                </a:solidFill>
              </a:rPr>
              <a:t> Pole</a:t>
            </a:r>
          </a:p>
        </p:txBody>
      </p:sp>
      <p:sp>
        <p:nvSpPr>
          <p:cNvPr id="4" name="pole tekstowe 3">
            <a:extLst>
              <a:ext uri="{FF2B5EF4-FFF2-40B4-BE49-F238E27FC236}">
                <a16:creationId xmlns:a16="http://schemas.microsoft.com/office/drawing/2014/main" id="{A7F7323A-D534-1FEB-14F7-3455951CD39A}"/>
              </a:ext>
            </a:extLst>
          </p:cNvPr>
          <p:cNvSpPr txBox="1"/>
          <p:nvPr/>
        </p:nvSpPr>
        <p:spPr>
          <a:xfrm>
            <a:off x="1066204" y="4500731"/>
            <a:ext cx="3786421" cy="2308324"/>
          </a:xfrm>
          <a:prstGeom prst="rect">
            <a:avLst/>
          </a:prstGeom>
          <a:noFill/>
        </p:spPr>
        <p:txBody>
          <a:bodyPr wrap="none" rtlCol="0">
            <a:spAutoFit/>
          </a:bodyPr>
          <a:lstStyle/>
          <a:p>
            <a:r>
              <a:rPr lang="pl-PL" sz="1600" dirty="0">
                <a:solidFill>
                  <a:srgbClr val="FF0000"/>
                </a:solidFill>
              </a:rPr>
              <a:t>Cyklony (ośrodki niskiego ciśnienia)</a:t>
            </a:r>
          </a:p>
          <a:p>
            <a:r>
              <a:rPr lang="pl-PL" sz="1600" dirty="0">
                <a:solidFill>
                  <a:srgbClr val="FF0000"/>
                </a:solidFill>
              </a:rPr>
              <a:t>kręcą się zgodnie z kierunkiem obrotu</a:t>
            </a:r>
          </a:p>
          <a:p>
            <a:r>
              <a:rPr lang="pl-PL" sz="1600" dirty="0">
                <a:solidFill>
                  <a:srgbClr val="FF0000"/>
                </a:solidFill>
              </a:rPr>
              <a:t>kuli ziemskiej (widzianej z bieguna)</a:t>
            </a:r>
          </a:p>
          <a:p>
            <a:endParaRPr lang="pl-PL" sz="1600" dirty="0">
              <a:solidFill>
                <a:srgbClr val="FF0000"/>
              </a:solidFill>
            </a:endParaRPr>
          </a:p>
          <a:p>
            <a:endParaRPr lang="pl-PL" sz="1600" dirty="0">
              <a:solidFill>
                <a:srgbClr val="FF0000"/>
              </a:solidFill>
            </a:endParaRPr>
          </a:p>
          <a:p>
            <a:endParaRPr lang="pl-PL" sz="1600" dirty="0">
              <a:solidFill>
                <a:srgbClr val="FF0000"/>
              </a:solidFill>
            </a:endParaRPr>
          </a:p>
          <a:p>
            <a:endParaRPr lang="pl-PL" sz="1600" dirty="0">
              <a:solidFill>
                <a:srgbClr val="FF0000"/>
              </a:solidFill>
            </a:endParaRPr>
          </a:p>
          <a:p>
            <a:r>
              <a:rPr lang="pl-PL" sz="1600" dirty="0">
                <a:solidFill>
                  <a:srgbClr val="FF0000"/>
                </a:solidFill>
              </a:rPr>
              <a:t>Wynika to z siły Coriolisa, zob. schemat</a:t>
            </a:r>
          </a:p>
          <a:p>
            <a:r>
              <a:rPr lang="pl-PL" sz="1600" dirty="0">
                <a:solidFill>
                  <a:srgbClr val="FF0000"/>
                </a:solidFill>
              </a:rPr>
              <a:t>na następnych stronach</a:t>
            </a:r>
          </a:p>
        </p:txBody>
      </p:sp>
      <p:sp>
        <p:nvSpPr>
          <p:cNvPr id="5" name="pole tekstowe 4">
            <a:extLst>
              <a:ext uri="{FF2B5EF4-FFF2-40B4-BE49-F238E27FC236}">
                <a16:creationId xmlns:a16="http://schemas.microsoft.com/office/drawing/2014/main" id="{A522896C-274F-1F91-A90D-B0E4ECA6A130}"/>
              </a:ext>
            </a:extLst>
          </p:cNvPr>
          <p:cNvSpPr txBox="1"/>
          <p:nvPr/>
        </p:nvSpPr>
        <p:spPr>
          <a:xfrm>
            <a:off x="4770249" y="4403449"/>
            <a:ext cx="4344459" cy="2308324"/>
          </a:xfrm>
          <a:prstGeom prst="rect">
            <a:avLst/>
          </a:prstGeom>
          <a:noFill/>
        </p:spPr>
        <p:txBody>
          <a:bodyPr wrap="none" rtlCol="0">
            <a:spAutoFit/>
          </a:bodyPr>
          <a:lstStyle/>
          <a:p>
            <a:r>
              <a:rPr lang="pl-PL" sz="1600" dirty="0">
                <a:solidFill>
                  <a:srgbClr val="FF0000"/>
                </a:solidFill>
              </a:rPr>
              <a:t>Na równiku (najwyższa prędkość liniowa) </a:t>
            </a:r>
          </a:p>
          <a:p>
            <a:r>
              <a:rPr lang="pl-PL" sz="1600" dirty="0">
                <a:solidFill>
                  <a:srgbClr val="FF0000"/>
                </a:solidFill>
              </a:rPr>
              <a:t>troposfera </a:t>
            </a:r>
            <a:r>
              <a:rPr lang="pl-PL" sz="1600" i="1" dirty="0" err="1">
                <a:solidFill>
                  <a:srgbClr val="FF0000"/>
                </a:solidFill>
              </a:rPr>
              <a:t>spóżnia</a:t>
            </a:r>
            <a:r>
              <a:rPr lang="pl-PL" sz="1600" i="1" dirty="0">
                <a:solidFill>
                  <a:srgbClr val="FF0000"/>
                </a:solidFill>
              </a:rPr>
              <a:t> </a:t>
            </a:r>
            <a:r>
              <a:rPr lang="pl-PL" sz="1600" dirty="0">
                <a:solidFill>
                  <a:srgbClr val="FF0000"/>
                </a:solidFill>
              </a:rPr>
              <a:t>się: wiatry ze wschodu</a:t>
            </a:r>
          </a:p>
          <a:p>
            <a:endParaRPr lang="pl-PL" sz="1600" dirty="0">
              <a:solidFill>
                <a:srgbClr val="FF0000"/>
              </a:solidFill>
            </a:endParaRPr>
          </a:p>
          <a:p>
            <a:endParaRPr lang="pl-PL" sz="1600" dirty="0">
              <a:solidFill>
                <a:srgbClr val="FF0000"/>
              </a:solidFill>
            </a:endParaRPr>
          </a:p>
          <a:p>
            <a:endParaRPr lang="pl-PL" sz="1600" dirty="0">
              <a:solidFill>
                <a:srgbClr val="FF0000"/>
              </a:solidFill>
            </a:endParaRPr>
          </a:p>
          <a:p>
            <a:endParaRPr lang="pl-PL" sz="1600" dirty="0">
              <a:solidFill>
                <a:srgbClr val="FF0000"/>
              </a:solidFill>
            </a:endParaRPr>
          </a:p>
          <a:p>
            <a:endParaRPr lang="pl-PL" sz="1600" dirty="0">
              <a:solidFill>
                <a:srgbClr val="FF0000"/>
              </a:solidFill>
            </a:endParaRPr>
          </a:p>
          <a:p>
            <a:r>
              <a:rPr lang="pl-PL" sz="1600" dirty="0">
                <a:solidFill>
                  <a:srgbClr val="FF0000"/>
                </a:solidFill>
              </a:rPr>
              <a:t>Dodatkowe komplikacje wynikają z konwekcji</a:t>
            </a:r>
          </a:p>
          <a:p>
            <a:r>
              <a:rPr lang="pl-PL" sz="1600" dirty="0">
                <a:solidFill>
                  <a:srgbClr val="FF0000"/>
                </a:solidFill>
              </a:rPr>
              <a:t>(pionowej) pary wodnej (komórki </a:t>
            </a:r>
            <a:r>
              <a:rPr lang="pl-PL" sz="1600" dirty="0" err="1">
                <a:solidFill>
                  <a:srgbClr val="FF0000"/>
                </a:solidFill>
              </a:rPr>
              <a:t>Hadleya</a:t>
            </a:r>
            <a:r>
              <a:rPr lang="pl-PL" sz="1600" dirty="0">
                <a:solidFill>
                  <a:srgbClr val="FF0000"/>
                </a:solidFill>
              </a:rPr>
              <a:t>)</a:t>
            </a:r>
          </a:p>
        </p:txBody>
      </p:sp>
    </p:spTree>
    <p:extLst>
      <p:ext uri="{BB962C8B-B14F-4D97-AF65-F5344CB8AC3E}">
        <p14:creationId xmlns:p14="http://schemas.microsoft.com/office/powerpoint/2010/main" val="2075886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3">
            <a:extLst>
              <a:ext uri="{FF2B5EF4-FFF2-40B4-BE49-F238E27FC236}">
                <a16:creationId xmlns:a16="http://schemas.microsoft.com/office/drawing/2014/main" id="{721F5A7B-6861-4FDC-8FCD-3A1C10E31CD7}"/>
              </a:ext>
            </a:extLst>
          </p:cNvPr>
          <p:cNvSpPr txBox="1">
            <a:spLocks noChangeArrowheads="1"/>
          </p:cNvSpPr>
          <p:nvPr/>
        </p:nvSpPr>
        <p:spPr bwMode="auto">
          <a:xfrm>
            <a:off x="6084888" y="6521450"/>
            <a:ext cx="2114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en-US" altLang="it-IT" sz="800" i="0">
                <a:hlinkClick r:id="rId2"/>
              </a:rPr>
              <a:t>http://wps.prenhall.com/wps/</a:t>
            </a:r>
            <a:endParaRPr lang="pl-PL" altLang="it-IT" sz="800" i="0"/>
          </a:p>
          <a:p>
            <a:pPr eaLnBrk="1" hangingPunct="1"/>
            <a:r>
              <a:rPr lang="en-US" altLang="it-IT" sz="800" i="0"/>
              <a:t>media/objects/3312/3392285/blb1801.html</a:t>
            </a:r>
          </a:p>
        </p:txBody>
      </p:sp>
      <p:pic>
        <p:nvPicPr>
          <p:cNvPr id="103427" name="Picture 6">
            <a:extLst>
              <a:ext uri="{FF2B5EF4-FFF2-40B4-BE49-F238E27FC236}">
                <a16:creationId xmlns:a16="http://schemas.microsoft.com/office/drawing/2014/main" id="{4B7688A6-7ABF-414C-9EE2-15F1ACCB5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53" y="3992272"/>
            <a:ext cx="3858678" cy="255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2">
            <a:extLst>
              <a:ext uri="{FF2B5EF4-FFF2-40B4-BE49-F238E27FC236}">
                <a16:creationId xmlns:a16="http://schemas.microsoft.com/office/drawing/2014/main" id="{257C7FFF-0B72-4ED4-992A-8542742EF36C}"/>
              </a:ext>
            </a:extLst>
          </p:cNvPr>
          <p:cNvSpPr>
            <a:spLocks noGrp="1" noChangeArrowheads="1"/>
          </p:cNvSpPr>
          <p:nvPr>
            <p:ph type="title"/>
          </p:nvPr>
        </p:nvSpPr>
        <p:spPr>
          <a:xfrm>
            <a:off x="-1044575" y="-171450"/>
            <a:ext cx="8229600" cy="1143000"/>
          </a:xfrm>
        </p:spPr>
        <p:txBody>
          <a:bodyPr/>
          <a:lstStyle/>
          <a:p>
            <a:pPr algn="r" eaLnBrk="1" hangingPunct="1"/>
            <a:r>
              <a:rPr lang="pl-PL" altLang="it-IT" sz="3600" dirty="0"/>
              <a:t>Jak powstaje tropikalny cyklon?</a:t>
            </a:r>
            <a:endParaRPr lang="en-US" altLang="it-IT" sz="3600" dirty="0"/>
          </a:p>
        </p:txBody>
      </p:sp>
      <p:sp>
        <p:nvSpPr>
          <p:cNvPr id="103429" name="Text Box 5">
            <a:extLst>
              <a:ext uri="{FF2B5EF4-FFF2-40B4-BE49-F238E27FC236}">
                <a16:creationId xmlns:a16="http://schemas.microsoft.com/office/drawing/2014/main" id="{43024332-7C64-4B91-8AAE-6B25B55AAF2C}"/>
              </a:ext>
            </a:extLst>
          </p:cNvPr>
          <p:cNvSpPr txBox="1">
            <a:spLocks noChangeArrowheads="1"/>
          </p:cNvSpPr>
          <p:nvPr/>
        </p:nvSpPr>
        <p:spPr bwMode="auto">
          <a:xfrm>
            <a:off x="2771775" y="6613525"/>
            <a:ext cx="17700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r>
              <a:rPr lang="en-US" altLang="it-IT" sz="800" i="0">
                <a:hlinkClick r:id="rId4"/>
              </a:rPr>
              <a:t>http://www.hurricanescience.org/</a:t>
            </a:r>
            <a:r>
              <a:rPr lang="pl-PL" altLang="it-IT" sz="1000" i="0"/>
              <a:t>   </a:t>
            </a:r>
            <a:endParaRPr lang="en-US" altLang="it-IT" sz="1000" i="0"/>
          </a:p>
        </p:txBody>
      </p:sp>
      <p:pic>
        <p:nvPicPr>
          <p:cNvPr id="103430" name="Picture 8">
            <a:extLst>
              <a:ext uri="{FF2B5EF4-FFF2-40B4-BE49-F238E27FC236}">
                <a16:creationId xmlns:a16="http://schemas.microsoft.com/office/drawing/2014/main" id="{EF39D4A6-F57B-43C6-8CB8-F2A57ACD51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3" y="760413"/>
            <a:ext cx="38100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10">
            <a:extLst>
              <a:ext uri="{FF2B5EF4-FFF2-40B4-BE49-F238E27FC236}">
                <a16:creationId xmlns:a16="http://schemas.microsoft.com/office/drawing/2014/main" id="{B6227B31-ABED-4CA5-8597-4D2C1AAA1D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1800" y="760413"/>
            <a:ext cx="4235450"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4" name="Text Box 14">
            <a:extLst>
              <a:ext uri="{FF2B5EF4-FFF2-40B4-BE49-F238E27FC236}">
                <a16:creationId xmlns:a16="http://schemas.microsoft.com/office/drawing/2014/main" id="{F84540E4-A331-43A9-BC2A-852002760178}"/>
              </a:ext>
            </a:extLst>
          </p:cNvPr>
          <p:cNvSpPr txBox="1">
            <a:spLocks noChangeArrowheads="1"/>
          </p:cNvSpPr>
          <p:nvPr/>
        </p:nvSpPr>
        <p:spPr bwMode="auto">
          <a:xfrm>
            <a:off x="4789488" y="3871913"/>
            <a:ext cx="377859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eaLnBrk="1" hangingPunct="1"/>
            <a:endParaRPr lang="pl-PL" altLang="it-IT" sz="2000" i="0" dirty="0"/>
          </a:p>
          <a:p>
            <a:pPr eaLnBrk="1" hangingPunct="1"/>
            <a:r>
              <a:rPr lang="pl-PL" altLang="it-IT" sz="2000" i="0" dirty="0"/>
              <a:t>Ciepło kondensacji 540 cal/g →</a:t>
            </a:r>
          </a:p>
          <a:p>
            <a:pPr eaLnBrk="1" hangingPunct="1"/>
            <a:r>
              <a:rPr lang="pl-PL" altLang="it-IT" sz="2000" i="0" dirty="0"/>
              <a:t>Wydziela się ciepło </a:t>
            </a:r>
            <a:r>
              <a:rPr lang="it-IT" altLang="it-IT" sz="2000" i="0" dirty="0"/>
              <a:t> </a:t>
            </a:r>
            <a:r>
              <a:rPr lang="pl-PL" altLang="it-IT" sz="2000" i="0" dirty="0"/>
              <a:t>→ </a:t>
            </a:r>
            <a:endParaRPr lang="it-IT" altLang="it-IT" sz="2000" i="0" dirty="0"/>
          </a:p>
          <a:p>
            <a:pPr eaLnBrk="1" hangingPunct="1"/>
            <a:r>
              <a:rPr lang="pl-PL" altLang="it-IT" sz="2000" i="0" dirty="0"/>
              <a:t>Rośnie konwekcja → </a:t>
            </a:r>
          </a:p>
          <a:p>
            <a:pPr eaLnBrk="1" hangingPunct="1"/>
            <a:r>
              <a:rPr lang="pl-PL" altLang="it-IT" sz="2000" i="0" dirty="0"/>
              <a:t>Rośnie parowanie →</a:t>
            </a:r>
            <a:endParaRPr lang="it-IT" altLang="it-IT" sz="2000" i="0" dirty="0"/>
          </a:p>
          <a:p>
            <a:pPr eaLnBrk="1" hangingPunct="1"/>
            <a:r>
              <a:rPr lang="pl-PL" altLang="it-IT" sz="2000" i="0" dirty="0"/>
              <a:t>Niskie ciśnienie</a:t>
            </a:r>
            <a:r>
              <a:rPr lang="it-IT" altLang="it-IT" sz="2000" i="0" dirty="0"/>
              <a:t> &amp; </a:t>
            </a:r>
            <a:r>
              <a:rPr lang="it-IT" altLang="it-IT" sz="2000" i="0" dirty="0" err="1"/>
              <a:t>Coriolis</a:t>
            </a:r>
            <a:r>
              <a:rPr lang="it-IT" altLang="it-IT" sz="2000" i="0" dirty="0"/>
              <a:t> </a:t>
            </a:r>
            <a:r>
              <a:rPr lang="pl-PL" altLang="it-IT" sz="2000" i="0" dirty="0"/>
              <a:t>→</a:t>
            </a:r>
            <a:endParaRPr lang="it-IT" altLang="it-IT" sz="2000" i="0" dirty="0"/>
          </a:p>
          <a:p>
            <a:pPr eaLnBrk="1" hangingPunct="1"/>
            <a:r>
              <a:rPr lang="pl-PL" altLang="it-IT" sz="2000" i="0" dirty="0"/>
              <a:t>Silny wiatr</a:t>
            </a:r>
            <a:r>
              <a:rPr lang="it-IT" altLang="it-IT" sz="2000" i="0" dirty="0"/>
              <a:t> </a:t>
            </a:r>
            <a:r>
              <a:rPr lang="pl-PL" altLang="it-IT" sz="2000" i="0" dirty="0"/>
              <a:t>→</a:t>
            </a:r>
            <a:r>
              <a:rPr lang="it-IT" altLang="it-IT" sz="2000" i="0" dirty="0"/>
              <a:t> </a:t>
            </a:r>
            <a:endParaRPr lang="pl-PL" altLang="it-IT" sz="2000" i="0" dirty="0"/>
          </a:p>
          <a:p>
            <a:pPr eaLnBrk="1" hangingPunct="1"/>
            <a:r>
              <a:rPr lang="pl-PL" altLang="it-IT" sz="2000" i="0" dirty="0"/>
              <a:t>wzrost parowania</a:t>
            </a:r>
          </a:p>
        </p:txBody>
      </p:sp>
      <p:sp>
        <p:nvSpPr>
          <p:cNvPr id="4" name="Strzałka: wygięta w górę 3">
            <a:extLst>
              <a:ext uri="{FF2B5EF4-FFF2-40B4-BE49-F238E27FC236}">
                <a16:creationId xmlns:a16="http://schemas.microsoft.com/office/drawing/2014/main" id="{C95DDC29-3283-81D8-5F8E-E4729FF0817C}"/>
              </a:ext>
            </a:extLst>
          </p:cNvPr>
          <p:cNvSpPr/>
          <p:nvPr/>
        </p:nvSpPr>
        <p:spPr>
          <a:xfrm flipH="1">
            <a:off x="4384352" y="4373017"/>
            <a:ext cx="405136" cy="1804491"/>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3976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92174">
                                            <p:txEl>
                                              <p:pRg st="1" end="1"/>
                                            </p:txEl>
                                          </p:spTgt>
                                        </p:tgtEl>
                                        <p:attrNameLst>
                                          <p:attrName>style.visibility</p:attrName>
                                        </p:attrNameLst>
                                      </p:cBhvr>
                                      <p:to>
                                        <p:strVal val="visible"/>
                                      </p:to>
                                    </p:set>
                                    <p:anim calcmode="lin" valueType="num">
                                      <p:cBhvr additive="base">
                                        <p:cTn id="7" dur="500" fill="hold"/>
                                        <p:tgtEl>
                                          <p:spTgt spid="9217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7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0"/>
                                  </p:iterate>
                                  <p:childTnLst>
                                    <p:set>
                                      <p:cBhvr>
                                        <p:cTn id="10" dur="1" fill="hold">
                                          <p:stCondLst>
                                            <p:cond delay="0"/>
                                          </p:stCondLst>
                                        </p:cTn>
                                        <p:tgtEl>
                                          <p:spTgt spid="92174">
                                            <p:txEl>
                                              <p:pRg st="2" end="2"/>
                                            </p:txEl>
                                          </p:spTgt>
                                        </p:tgtEl>
                                        <p:attrNameLst>
                                          <p:attrName>style.visibility</p:attrName>
                                        </p:attrNameLst>
                                      </p:cBhvr>
                                      <p:to>
                                        <p:strVal val="visible"/>
                                      </p:to>
                                    </p:set>
                                    <p:anim calcmode="lin" valueType="num">
                                      <p:cBhvr additive="base">
                                        <p:cTn id="11" dur="500" fill="hold"/>
                                        <p:tgtEl>
                                          <p:spTgt spid="9217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217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0"/>
                                  </p:iterate>
                                  <p:childTnLst>
                                    <p:set>
                                      <p:cBhvr>
                                        <p:cTn id="14" dur="1" fill="hold">
                                          <p:stCondLst>
                                            <p:cond delay="0"/>
                                          </p:stCondLst>
                                        </p:cTn>
                                        <p:tgtEl>
                                          <p:spTgt spid="92174">
                                            <p:txEl>
                                              <p:pRg st="3" end="3"/>
                                            </p:txEl>
                                          </p:spTgt>
                                        </p:tgtEl>
                                        <p:attrNameLst>
                                          <p:attrName>style.visibility</p:attrName>
                                        </p:attrNameLst>
                                      </p:cBhvr>
                                      <p:to>
                                        <p:strVal val="visible"/>
                                      </p:to>
                                    </p:set>
                                    <p:anim calcmode="lin" valueType="num">
                                      <p:cBhvr additive="base">
                                        <p:cTn id="15" dur="500" fill="hold"/>
                                        <p:tgtEl>
                                          <p:spTgt spid="9217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2174">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iterate type="lt">
                                    <p:tmPct val="0"/>
                                  </p:iterate>
                                  <p:childTnLst>
                                    <p:set>
                                      <p:cBhvr>
                                        <p:cTn id="18" dur="1" fill="hold">
                                          <p:stCondLst>
                                            <p:cond delay="0"/>
                                          </p:stCondLst>
                                        </p:cTn>
                                        <p:tgtEl>
                                          <p:spTgt spid="92174">
                                            <p:txEl>
                                              <p:pRg st="4" end="4"/>
                                            </p:txEl>
                                          </p:spTgt>
                                        </p:tgtEl>
                                        <p:attrNameLst>
                                          <p:attrName>style.visibility</p:attrName>
                                        </p:attrNameLst>
                                      </p:cBhvr>
                                      <p:to>
                                        <p:strVal val="visible"/>
                                      </p:to>
                                    </p:set>
                                    <p:anim calcmode="lin" valueType="num">
                                      <p:cBhvr additive="base">
                                        <p:cTn id="19" dur="500" fill="hold"/>
                                        <p:tgtEl>
                                          <p:spTgt spid="9217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74">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iterate type="lt">
                                    <p:tmPct val="0"/>
                                  </p:iterate>
                                  <p:childTnLst>
                                    <p:set>
                                      <p:cBhvr>
                                        <p:cTn id="22" dur="1" fill="hold">
                                          <p:stCondLst>
                                            <p:cond delay="0"/>
                                          </p:stCondLst>
                                        </p:cTn>
                                        <p:tgtEl>
                                          <p:spTgt spid="92174">
                                            <p:txEl>
                                              <p:pRg st="5" end="5"/>
                                            </p:txEl>
                                          </p:spTgt>
                                        </p:tgtEl>
                                        <p:attrNameLst>
                                          <p:attrName>style.visibility</p:attrName>
                                        </p:attrNameLst>
                                      </p:cBhvr>
                                      <p:to>
                                        <p:strVal val="visible"/>
                                      </p:to>
                                    </p:set>
                                    <p:anim calcmode="lin" valueType="num">
                                      <p:cBhvr additive="base">
                                        <p:cTn id="23" dur="500" fill="hold"/>
                                        <p:tgtEl>
                                          <p:spTgt spid="9217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2174">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iterate type="lt">
                                    <p:tmPct val="0"/>
                                  </p:iterate>
                                  <p:childTnLst>
                                    <p:set>
                                      <p:cBhvr>
                                        <p:cTn id="26" dur="1" fill="hold">
                                          <p:stCondLst>
                                            <p:cond delay="0"/>
                                          </p:stCondLst>
                                        </p:cTn>
                                        <p:tgtEl>
                                          <p:spTgt spid="92174">
                                            <p:txEl>
                                              <p:pRg st="6" end="6"/>
                                            </p:txEl>
                                          </p:spTgt>
                                        </p:tgtEl>
                                        <p:attrNameLst>
                                          <p:attrName>style.visibility</p:attrName>
                                        </p:attrNameLst>
                                      </p:cBhvr>
                                      <p:to>
                                        <p:strVal val="visible"/>
                                      </p:to>
                                    </p:set>
                                    <p:anim calcmode="lin" valueType="num">
                                      <p:cBhvr additive="base">
                                        <p:cTn id="27" dur="500" fill="hold"/>
                                        <p:tgtEl>
                                          <p:spTgt spid="9217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2174">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iterate type="lt">
                                    <p:tmPct val="0"/>
                                  </p:iterate>
                                  <p:childTnLst>
                                    <p:set>
                                      <p:cBhvr>
                                        <p:cTn id="30" dur="1" fill="hold">
                                          <p:stCondLst>
                                            <p:cond delay="0"/>
                                          </p:stCondLst>
                                        </p:cTn>
                                        <p:tgtEl>
                                          <p:spTgt spid="92174">
                                            <p:txEl>
                                              <p:pRg st="7" end="7"/>
                                            </p:txEl>
                                          </p:spTgt>
                                        </p:tgtEl>
                                        <p:attrNameLst>
                                          <p:attrName>style.visibility</p:attrName>
                                        </p:attrNameLst>
                                      </p:cBhvr>
                                      <p:to>
                                        <p:strVal val="visible"/>
                                      </p:to>
                                    </p:set>
                                    <p:anim calcmode="lin" valueType="num">
                                      <p:cBhvr additive="base">
                                        <p:cTn id="31" dur="500" fill="hold"/>
                                        <p:tgtEl>
                                          <p:spTgt spid="9217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17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7" presetClass="entr" presetSubtype="0" fill="hold" nodeType="clickEffect">
                                  <p:stCondLst>
                                    <p:cond delay="0"/>
                                  </p:stCondLst>
                                  <p:iterate type="lt">
                                    <p:tmPct val="50000"/>
                                  </p:iterate>
                                  <p:childTnLst>
                                    <p:set>
                                      <p:cBhvr>
                                        <p:cTn id="36" dur="1" fill="hold">
                                          <p:stCondLst>
                                            <p:cond delay="0"/>
                                          </p:stCondLst>
                                        </p:cTn>
                                        <p:tgtEl>
                                          <p:spTgt spid="92174">
                                            <p:txEl>
                                              <p:pRg st="1" end="1"/>
                                            </p:txEl>
                                          </p:spTgt>
                                        </p:tgtEl>
                                        <p:attrNameLst>
                                          <p:attrName>style.visibility</p:attrName>
                                        </p:attrNameLst>
                                      </p:cBhvr>
                                      <p:to>
                                        <p:strVal val="visible"/>
                                      </p:to>
                                    </p:set>
                                    <p:anim calcmode="discrete" valueType="clr">
                                      <p:cBhvr override="childStyle">
                                        <p:cTn id="37" dur="80"/>
                                        <p:tgtEl>
                                          <p:spTgt spid="9217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92174">
                                            <p:txEl>
                                              <p:pRg st="1" end="1"/>
                                            </p:txEl>
                                          </p:spTgt>
                                        </p:tgtEl>
                                        <p:attrNameLst>
                                          <p:attrName>fillcolor</p:attrName>
                                        </p:attrNameLst>
                                      </p:cBhvr>
                                      <p:tavLst>
                                        <p:tav tm="0">
                                          <p:val>
                                            <p:clrVal>
                                              <a:schemeClr val="accent2"/>
                                            </p:clrVal>
                                          </p:val>
                                        </p:tav>
                                        <p:tav tm="50000">
                                          <p:val>
                                            <p:clrVal>
                                              <a:schemeClr val="hlink"/>
                                            </p:clrVal>
                                          </p:val>
                                        </p:tav>
                                      </p:tavLst>
                                    </p:anim>
                                    <p:set>
                                      <p:cBhvr>
                                        <p:cTn id="39" dur="80"/>
                                        <p:tgtEl>
                                          <p:spTgt spid="92174">
                                            <p:txEl>
                                              <p:pRg st="1" end="1"/>
                                            </p:txEl>
                                          </p:spTgt>
                                        </p:tgtEl>
                                        <p:attrNameLst>
                                          <p:attrName>fill.type</p:attrName>
                                        </p:attrNameLst>
                                      </p:cBhvr>
                                      <p:to>
                                        <p:strVal val="solid"/>
                                      </p:to>
                                    </p:set>
                                  </p:childTnLst>
                                </p:cTn>
                              </p:par>
                              <p:par>
                                <p:cTn id="40" presetID="27" presetClass="entr" presetSubtype="0" fill="hold" nodeType="withEffect">
                                  <p:stCondLst>
                                    <p:cond delay="0"/>
                                  </p:stCondLst>
                                  <p:iterate type="lt">
                                    <p:tmPct val="50000"/>
                                  </p:iterate>
                                  <p:childTnLst>
                                    <p:set>
                                      <p:cBhvr>
                                        <p:cTn id="41" dur="1" fill="hold">
                                          <p:stCondLst>
                                            <p:cond delay="0"/>
                                          </p:stCondLst>
                                        </p:cTn>
                                        <p:tgtEl>
                                          <p:spTgt spid="92174">
                                            <p:txEl>
                                              <p:pRg st="2" end="2"/>
                                            </p:txEl>
                                          </p:spTgt>
                                        </p:tgtEl>
                                        <p:attrNameLst>
                                          <p:attrName>style.visibility</p:attrName>
                                        </p:attrNameLst>
                                      </p:cBhvr>
                                      <p:to>
                                        <p:strVal val="visible"/>
                                      </p:to>
                                    </p:set>
                                    <p:anim calcmode="discrete" valueType="clr">
                                      <p:cBhvr override="childStyle">
                                        <p:cTn id="42" dur="80"/>
                                        <p:tgtEl>
                                          <p:spTgt spid="9217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92174">
                                            <p:txEl>
                                              <p:pRg st="2" end="2"/>
                                            </p:txEl>
                                          </p:spTgt>
                                        </p:tgtEl>
                                        <p:attrNameLst>
                                          <p:attrName>fillcolor</p:attrName>
                                        </p:attrNameLst>
                                      </p:cBhvr>
                                      <p:tavLst>
                                        <p:tav tm="0">
                                          <p:val>
                                            <p:clrVal>
                                              <a:schemeClr val="accent2"/>
                                            </p:clrVal>
                                          </p:val>
                                        </p:tav>
                                        <p:tav tm="50000">
                                          <p:val>
                                            <p:clrVal>
                                              <a:schemeClr val="hlink"/>
                                            </p:clrVal>
                                          </p:val>
                                        </p:tav>
                                      </p:tavLst>
                                    </p:anim>
                                    <p:set>
                                      <p:cBhvr>
                                        <p:cTn id="44" dur="80"/>
                                        <p:tgtEl>
                                          <p:spTgt spid="92174">
                                            <p:txEl>
                                              <p:pRg st="2" end="2"/>
                                            </p:txEl>
                                          </p:spTgt>
                                        </p:tgtEl>
                                        <p:attrNameLst>
                                          <p:attrName>fill.type</p:attrName>
                                        </p:attrNameLst>
                                      </p:cBhvr>
                                      <p:to>
                                        <p:strVal val="solid"/>
                                      </p:to>
                                    </p:set>
                                  </p:childTnLst>
                                </p:cTn>
                              </p:par>
                              <p:par>
                                <p:cTn id="45" presetID="27" presetClass="entr" presetSubtype="0" fill="hold" nodeType="withEffect">
                                  <p:stCondLst>
                                    <p:cond delay="0"/>
                                  </p:stCondLst>
                                  <p:iterate type="lt">
                                    <p:tmPct val="50000"/>
                                  </p:iterate>
                                  <p:childTnLst>
                                    <p:set>
                                      <p:cBhvr>
                                        <p:cTn id="46" dur="1" fill="hold">
                                          <p:stCondLst>
                                            <p:cond delay="0"/>
                                          </p:stCondLst>
                                        </p:cTn>
                                        <p:tgtEl>
                                          <p:spTgt spid="92174">
                                            <p:txEl>
                                              <p:pRg st="3" end="3"/>
                                            </p:txEl>
                                          </p:spTgt>
                                        </p:tgtEl>
                                        <p:attrNameLst>
                                          <p:attrName>style.visibility</p:attrName>
                                        </p:attrNameLst>
                                      </p:cBhvr>
                                      <p:to>
                                        <p:strVal val="visible"/>
                                      </p:to>
                                    </p:set>
                                    <p:anim calcmode="discrete" valueType="clr">
                                      <p:cBhvr override="childStyle">
                                        <p:cTn id="47" dur="80"/>
                                        <p:tgtEl>
                                          <p:spTgt spid="92174">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92174">
                                            <p:txEl>
                                              <p:pRg st="3" end="3"/>
                                            </p:txEl>
                                          </p:spTgt>
                                        </p:tgtEl>
                                        <p:attrNameLst>
                                          <p:attrName>fillcolor</p:attrName>
                                        </p:attrNameLst>
                                      </p:cBhvr>
                                      <p:tavLst>
                                        <p:tav tm="0">
                                          <p:val>
                                            <p:clrVal>
                                              <a:schemeClr val="accent2"/>
                                            </p:clrVal>
                                          </p:val>
                                        </p:tav>
                                        <p:tav tm="50000">
                                          <p:val>
                                            <p:clrVal>
                                              <a:schemeClr val="hlink"/>
                                            </p:clrVal>
                                          </p:val>
                                        </p:tav>
                                      </p:tavLst>
                                    </p:anim>
                                    <p:set>
                                      <p:cBhvr>
                                        <p:cTn id="49" dur="80"/>
                                        <p:tgtEl>
                                          <p:spTgt spid="92174">
                                            <p:txEl>
                                              <p:pRg st="3" end="3"/>
                                            </p:txEl>
                                          </p:spTgt>
                                        </p:tgtEl>
                                        <p:attrNameLst>
                                          <p:attrName>fill.type</p:attrName>
                                        </p:attrNameLst>
                                      </p:cBhvr>
                                      <p:to>
                                        <p:strVal val="solid"/>
                                      </p:to>
                                    </p:set>
                                  </p:childTnLst>
                                </p:cTn>
                              </p:par>
                              <p:par>
                                <p:cTn id="50" presetID="27" presetClass="entr" presetSubtype="0" fill="hold" nodeType="withEffect">
                                  <p:stCondLst>
                                    <p:cond delay="0"/>
                                  </p:stCondLst>
                                  <p:iterate type="lt">
                                    <p:tmPct val="50000"/>
                                  </p:iterate>
                                  <p:childTnLst>
                                    <p:set>
                                      <p:cBhvr>
                                        <p:cTn id="51" dur="1" fill="hold">
                                          <p:stCondLst>
                                            <p:cond delay="0"/>
                                          </p:stCondLst>
                                        </p:cTn>
                                        <p:tgtEl>
                                          <p:spTgt spid="92174">
                                            <p:txEl>
                                              <p:pRg st="4" end="4"/>
                                            </p:txEl>
                                          </p:spTgt>
                                        </p:tgtEl>
                                        <p:attrNameLst>
                                          <p:attrName>style.visibility</p:attrName>
                                        </p:attrNameLst>
                                      </p:cBhvr>
                                      <p:to>
                                        <p:strVal val="visible"/>
                                      </p:to>
                                    </p:set>
                                    <p:anim calcmode="discrete" valueType="clr">
                                      <p:cBhvr override="childStyle">
                                        <p:cTn id="52" dur="80"/>
                                        <p:tgtEl>
                                          <p:spTgt spid="92174">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92174">
                                            <p:txEl>
                                              <p:pRg st="4" end="4"/>
                                            </p:txEl>
                                          </p:spTgt>
                                        </p:tgtEl>
                                        <p:attrNameLst>
                                          <p:attrName>fillcolor</p:attrName>
                                        </p:attrNameLst>
                                      </p:cBhvr>
                                      <p:tavLst>
                                        <p:tav tm="0">
                                          <p:val>
                                            <p:clrVal>
                                              <a:schemeClr val="accent2"/>
                                            </p:clrVal>
                                          </p:val>
                                        </p:tav>
                                        <p:tav tm="50000">
                                          <p:val>
                                            <p:clrVal>
                                              <a:schemeClr val="hlink"/>
                                            </p:clrVal>
                                          </p:val>
                                        </p:tav>
                                      </p:tavLst>
                                    </p:anim>
                                    <p:set>
                                      <p:cBhvr>
                                        <p:cTn id="54" dur="80"/>
                                        <p:tgtEl>
                                          <p:spTgt spid="92174">
                                            <p:txEl>
                                              <p:pRg st="4" end="4"/>
                                            </p:txEl>
                                          </p:spTgt>
                                        </p:tgtEl>
                                        <p:attrNameLst>
                                          <p:attrName>fill.type</p:attrName>
                                        </p:attrNameLst>
                                      </p:cBhvr>
                                      <p:to>
                                        <p:strVal val="solid"/>
                                      </p:to>
                                    </p:set>
                                  </p:childTnLst>
                                </p:cTn>
                              </p:par>
                              <p:par>
                                <p:cTn id="55" presetID="27" presetClass="entr" presetSubtype="0" fill="hold" nodeType="withEffect">
                                  <p:stCondLst>
                                    <p:cond delay="0"/>
                                  </p:stCondLst>
                                  <p:iterate type="lt">
                                    <p:tmPct val="50000"/>
                                  </p:iterate>
                                  <p:childTnLst>
                                    <p:set>
                                      <p:cBhvr>
                                        <p:cTn id="56" dur="1" fill="hold">
                                          <p:stCondLst>
                                            <p:cond delay="0"/>
                                          </p:stCondLst>
                                        </p:cTn>
                                        <p:tgtEl>
                                          <p:spTgt spid="92174">
                                            <p:txEl>
                                              <p:pRg st="5" end="5"/>
                                            </p:txEl>
                                          </p:spTgt>
                                        </p:tgtEl>
                                        <p:attrNameLst>
                                          <p:attrName>style.visibility</p:attrName>
                                        </p:attrNameLst>
                                      </p:cBhvr>
                                      <p:to>
                                        <p:strVal val="visible"/>
                                      </p:to>
                                    </p:set>
                                    <p:anim calcmode="discrete" valueType="clr">
                                      <p:cBhvr override="childStyle">
                                        <p:cTn id="57" dur="80"/>
                                        <p:tgtEl>
                                          <p:spTgt spid="92174">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92174">
                                            <p:txEl>
                                              <p:pRg st="5" end="5"/>
                                            </p:txEl>
                                          </p:spTgt>
                                        </p:tgtEl>
                                        <p:attrNameLst>
                                          <p:attrName>fillcolor</p:attrName>
                                        </p:attrNameLst>
                                      </p:cBhvr>
                                      <p:tavLst>
                                        <p:tav tm="0">
                                          <p:val>
                                            <p:clrVal>
                                              <a:schemeClr val="accent2"/>
                                            </p:clrVal>
                                          </p:val>
                                        </p:tav>
                                        <p:tav tm="50000">
                                          <p:val>
                                            <p:clrVal>
                                              <a:schemeClr val="hlink"/>
                                            </p:clrVal>
                                          </p:val>
                                        </p:tav>
                                      </p:tavLst>
                                    </p:anim>
                                    <p:set>
                                      <p:cBhvr>
                                        <p:cTn id="59" dur="80"/>
                                        <p:tgtEl>
                                          <p:spTgt spid="92174">
                                            <p:txEl>
                                              <p:pRg st="5" end="5"/>
                                            </p:txEl>
                                          </p:spTgt>
                                        </p:tgtEl>
                                        <p:attrNameLst>
                                          <p:attrName>fill.type</p:attrName>
                                        </p:attrNameLst>
                                      </p:cBhvr>
                                      <p:to>
                                        <p:strVal val="solid"/>
                                      </p:to>
                                    </p:set>
                                  </p:childTnLst>
                                </p:cTn>
                              </p:par>
                              <p:par>
                                <p:cTn id="60" presetID="27" presetClass="entr" presetSubtype="0" fill="hold" nodeType="withEffect">
                                  <p:stCondLst>
                                    <p:cond delay="0"/>
                                  </p:stCondLst>
                                  <p:iterate type="lt">
                                    <p:tmPct val="50000"/>
                                  </p:iterate>
                                  <p:childTnLst>
                                    <p:set>
                                      <p:cBhvr>
                                        <p:cTn id="61" dur="1" fill="hold">
                                          <p:stCondLst>
                                            <p:cond delay="0"/>
                                          </p:stCondLst>
                                        </p:cTn>
                                        <p:tgtEl>
                                          <p:spTgt spid="92174">
                                            <p:txEl>
                                              <p:pRg st="6" end="6"/>
                                            </p:txEl>
                                          </p:spTgt>
                                        </p:tgtEl>
                                        <p:attrNameLst>
                                          <p:attrName>style.visibility</p:attrName>
                                        </p:attrNameLst>
                                      </p:cBhvr>
                                      <p:to>
                                        <p:strVal val="visible"/>
                                      </p:to>
                                    </p:set>
                                    <p:anim calcmode="discrete" valueType="clr">
                                      <p:cBhvr override="childStyle">
                                        <p:cTn id="62" dur="80"/>
                                        <p:tgtEl>
                                          <p:spTgt spid="92174">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92174">
                                            <p:txEl>
                                              <p:pRg st="6" end="6"/>
                                            </p:txEl>
                                          </p:spTgt>
                                        </p:tgtEl>
                                        <p:attrNameLst>
                                          <p:attrName>fillcolor</p:attrName>
                                        </p:attrNameLst>
                                      </p:cBhvr>
                                      <p:tavLst>
                                        <p:tav tm="0">
                                          <p:val>
                                            <p:clrVal>
                                              <a:schemeClr val="accent2"/>
                                            </p:clrVal>
                                          </p:val>
                                        </p:tav>
                                        <p:tav tm="50000">
                                          <p:val>
                                            <p:clrVal>
                                              <a:schemeClr val="hlink"/>
                                            </p:clrVal>
                                          </p:val>
                                        </p:tav>
                                      </p:tavLst>
                                    </p:anim>
                                    <p:set>
                                      <p:cBhvr>
                                        <p:cTn id="64" dur="80"/>
                                        <p:tgtEl>
                                          <p:spTgt spid="92174">
                                            <p:txEl>
                                              <p:pRg st="6" end="6"/>
                                            </p:txEl>
                                          </p:spTgt>
                                        </p:tgtEl>
                                        <p:attrNameLst>
                                          <p:attrName>fill.type</p:attrName>
                                        </p:attrNameLst>
                                      </p:cBhvr>
                                      <p:to>
                                        <p:strVal val="solid"/>
                                      </p:to>
                                    </p:set>
                                  </p:childTnLst>
                                </p:cTn>
                              </p:par>
                              <p:par>
                                <p:cTn id="65" presetID="27" presetClass="entr" presetSubtype="0" fill="hold" nodeType="withEffect">
                                  <p:stCondLst>
                                    <p:cond delay="0"/>
                                  </p:stCondLst>
                                  <p:iterate type="lt">
                                    <p:tmPct val="50000"/>
                                  </p:iterate>
                                  <p:childTnLst>
                                    <p:set>
                                      <p:cBhvr>
                                        <p:cTn id="66" dur="1" fill="hold">
                                          <p:stCondLst>
                                            <p:cond delay="0"/>
                                          </p:stCondLst>
                                        </p:cTn>
                                        <p:tgtEl>
                                          <p:spTgt spid="92174">
                                            <p:txEl>
                                              <p:pRg st="7" end="7"/>
                                            </p:txEl>
                                          </p:spTgt>
                                        </p:tgtEl>
                                        <p:attrNameLst>
                                          <p:attrName>style.visibility</p:attrName>
                                        </p:attrNameLst>
                                      </p:cBhvr>
                                      <p:to>
                                        <p:strVal val="visible"/>
                                      </p:to>
                                    </p:set>
                                    <p:anim calcmode="discrete" valueType="clr">
                                      <p:cBhvr override="childStyle">
                                        <p:cTn id="67" dur="80"/>
                                        <p:tgtEl>
                                          <p:spTgt spid="92174">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92174">
                                            <p:txEl>
                                              <p:pRg st="7" end="7"/>
                                            </p:txEl>
                                          </p:spTgt>
                                        </p:tgtEl>
                                        <p:attrNameLst>
                                          <p:attrName>fillcolor</p:attrName>
                                        </p:attrNameLst>
                                      </p:cBhvr>
                                      <p:tavLst>
                                        <p:tav tm="0">
                                          <p:val>
                                            <p:clrVal>
                                              <a:schemeClr val="accent2"/>
                                            </p:clrVal>
                                          </p:val>
                                        </p:tav>
                                        <p:tav tm="50000">
                                          <p:val>
                                            <p:clrVal>
                                              <a:schemeClr val="hlink"/>
                                            </p:clrVal>
                                          </p:val>
                                        </p:tav>
                                      </p:tavLst>
                                    </p:anim>
                                    <p:set>
                                      <p:cBhvr>
                                        <p:cTn id="69" dur="80"/>
                                        <p:tgtEl>
                                          <p:spTgt spid="92174">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4"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D31EBB-2AFC-6D32-99A1-04E3D5ECEE0D}"/>
              </a:ext>
            </a:extLst>
          </p:cNvPr>
          <p:cNvSpPr>
            <a:spLocks noGrp="1"/>
          </p:cNvSpPr>
          <p:nvPr>
            <p:ph type="title"/>
          </p:nvPr>
        </p:nvSpPr>
        <p:spPr>
          <a:xfrm>
            <a:off x="457200" y="-243408"/>
            <a:ext cx="8229600" cy="1143000"/>
          </a:xfrm>
        </p:spPr>
        <p:txBody>
          <a:bodyPr/>
          <a:lstStyle/>
          <a:p>
            <a:r>
              <a:rPr lang="en-US" sz="3600" dirty="0"/>
              <a:t>Cy</a:t>
            </a:r>
            <a:r>
              <a:rPr lang="pl-PL" sz="3600" dirty="0"/>
              <a:t>k</a:t>
            </a:r>
            <a:r>
              <a:rPr lang="en-US" sz="3600" dirty="0" err="1"/>
              <a:t>lon</a:t>
            </a:r>
            <a:r>
              <a:rPr lang="pl-PL" sz="3600" dirty="0"/>
              <a:t> (między Kubą a Florydą)</a:t>
            </a:r>
            <a:endParaRPr lang="en-US" sz="3600" dirty="0"/>
          </a:p>
        </p:txBody>
      </p:sp>
      <p:pic>
        <p:nvPicPr>
          <p:cNvPr id="4" name="wilma_sd">
            <a:hlinkClick r:id="" action="ppaction://media"/>
            <a:extLst>
              <a:ext uri="{FF2B5EF4-FFF2-40B4-BE49-F238E27FC236}">
                <a16:creationId xmlns:a16="http://schemas.microsoft.com/office/drawing/2014/main" id="{E3C7249B-11D6-3625-F0C4-3BABC5C75B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9672" y="620688"/>
            <a:ext cx="5544616" cy="4158462"/>
          </a:xfrm>
          <a:prstGeom prst="rect">
            <a:avLst/>
          </a:prstGeom>
        </p:spPr>
      </p:pic>
      <p:sp>
        <p:nvSpPr>
          <p:cNvPr id="3" name="pole tekstowe 2">
            <a:extLst>
              <a:ext uri="{FF2B5EF4-FFF2-40B4-BE49-F238E27FC236}">
                <a16:creationId xmlns:a16="http://schemas.microsoft.com/office/drawing/2014/main" id="{11F32162-035C-A0D7-42E4-C638AB287F4D}"/>
              </a:ext>
            </a:extLst>
          </p:cNvPr>
          <p:cNvSpPr txBox="1"/>
          <p:nvPr/>
        </p:nvSpPr>
        <p:spPr>
          <a:xfrm>
            <a:off x="143508" y="5282988"/>
            <a:ext cx="8856984" cy="1538883"/>
          </a:xfrm>
          <a:prstGeom prst="rect">
            <a:avLst/>
          </a:prstGeom>
          <a:noFill/>
        </p:spPr>
        <p:txBody>
          <a:bodyPr wrap="square">
            <a:spAutoFit/>
          </a:bodyPr>
          <a:lstStyle/>
          <a:p>
            <a:r>
              <a:rPr lang="en-AU" sz="1600" b="0" i="0" dirty="0">
                <a:solidFill>
                  <a:srgbClr val="202122"/>
                </a:solidFill>
                <a:effectLst/>
                <a:latin typeface="+mn-lt"/>
              </a:rPr>
              <a:t>The cyclone's lowest </a:t>
            </a:r>
            <a:r>
              <a:rPr lang="en-AU" sz="1600" b="0" i="0" u="none" strike="noStrike" dirty="0">
                <a:effectLst/>
                <a:latin typeface="+mn-lt"/>
                <a:hlinkClick r:id="rId5" tooltip="Barometric pressure"/>
              </a:rPr>
              <a:t>barometric pressure</a:t>
            </a:r>
            <a:r>
              <a:rPr lang="en-AU" sz="1600" b="0" i="0" dirty="0">
                <a:solidFill>
                  <a:srgbClr val="202122"/>
                </a:solidFill>
                <a:effectLst/>
                <a:latin typeface="+mn-lt"/>
              </a:rPr>
              <a:t> occurs in the eye and can be as much as 15 percent lower than the pressure outside the storm</a:t>
            </a:r>
            <a:r>
              <a:rPr lang="pl-PL" sz="1600" b="0" i="0" dirty="0">
                <a:solidFill>
                  <a:srgbClr val="202122"/>
                </a:solidFill>
                <a:effectLst/>
                <a:latin typeface="+mn-lt"/>
              </a:rPr>
              <a:t>.</a:t>
            </a:r>
          </a:p>
          <a:p>
            <a:endParaRPr lang="pl-PL" sz="1600" b="0" i="0" dirty="0">
              <a:solidFill>
                <a:srgbClr val="333333"/>
              </a:solidFill>
              <a:effectLst/>
              <a:latin typeface="+mn-lt"/>
            </a:endParaRPr>
          </a:p>
          <a:p>
            <a:r>
              <a:rPr lang="en-AU" sz="1600" b="0" i="0" dirty="0">
                <a:solidFill>
                  <a:srgbClr val="333333"/>
                </a:solidFill>
                <a:effectLst/>
                <a:latin typeface="+mn-lt"/>
              </a:rPr>
              <a:t>The cause of eye formation is still </a:t>
            </a:r>
            <a:r>
              <a:rPr lang="en-AU" sz="1600" b="1" i="0" dirty="0">
                <a:solidFill>
                  <a:srgbClr val="333333"/>
                </a:solidFill>
                <a:effectLst/>
                <a:latin typeface="+mn-lt"/>
              </a:rPr>
              <a:t>not fully understood</a:t>
            </a:r>
            <a:r>
              <a:rPr lang="en-AU" sz="1600" b="0" i="0" dirty="0">
                <a:solidFill>
                  <a:srgbClr val="333333"/>
                </a:solidFill>
                <a:effectLst/>
                <a:latin typeface="+mn-lt"/>
              </a:rPr>
              <a:t>. It is probably related to the combination of "the conservation of angular momentum" and centrifugal force.</a:t>
            </a:r>
            <a:r>
              <a:rPr lang="pl-PL" sz="1600" b="0" i="0" dirty="0">
                <a:solidFill>
                  <a:srgbClr val="333333"/>
                </a:solidFill>
                <a:effectLst/>
                <a:latin typeface="+mn-lt"/>
              </a:rPr>
              <a:t> […] </a:t>
            </a:r>
          </a:p>
          <a:p>
            <a:r>
              <a:rPr lang="en-US" sz="1400" dirty="0"/>
              <a:t>https://www.noaa.gov/jetstream/tropical/tropical-cyclone-introduction/tropical-cyclone-structure</a:t>
            </a:r>
          </a:p>
        </p:txBody>
      </p:sp>
    </p:spTree>
    <p:extLst>
      <p:ext uri="{BB962C8B-B14F-4D97-AF65-F5344CB8AC3E}">
        <p14:creationId xmlns:p14="http://schemas.microsoft.com/office/powerpoint/2010/main" val="152758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8576</TotalTime>
  <Words>3287</Words>
  <Application>Microsoft Office PowerPoint</Application>
  <PresentationFormat>Pokaz na ekranie (4:3)</PresentationFormat>
  <Paragraphs>280</Paragraphs>
  <Slides>47</Slides>
  <Notes>0</Notes>
  <HiddenSlides>0</HiddenSlides>
  <MMClips>1</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47</vt:i4>
      </vt:variant>
    </vt:vector>
  </HeadingPairs>
  <TitlesOfParts>
    <vt:vector size="51" baseType="lpstr">
      <vt:lpstr>Arial</vt:lpstr>
      <vt:lpstr>Roboto</vt:lpstr>
      <vt:lpstr>Times New Roman</vt:lpstr>
      <vt:lpstr>Projekt domyślny</vt:lpstr>
      <vt:lpstr>Fizyka i Chemia Atmosfery </vt:lpstr>
      <vt:lpstr>Tropopauza</vt:lpstr>
      <vt:lpstr>Troposfera (&lt;10 km), Stratosfera (10-40 km), Jonosfera (40-100 km), Termosfera 100-1000 </vt:lpstr>
      <vt:lpstr>Wysokość troposfery zależy od szerokości geograficznej</vt:lpstr>
      <vt:lpstr>Prezentacja programu PowerPoint</vt:lpstr>
      <vt:lpstr>Cyrkulacja globalna</vt:lpstr>
      <vt:lpstr>Kula, i to kręcąca się</vt:lpstr>
      <vt:lpstr>Jak powstaje tropikalny cyklon?</vt:lpstr>
      <vt:lpstr>Cyklon (między Kubą a Florydą)</vt:lpstr>
      <vt:lpstr>Atmosphere: Coriolis force</vt:lpstr>
      <vt:lpstr>Siła Coriolisa (F= -2ω x v)</vt:lpstr>
      <vt:lpstr>Pogoda wyżowa: Azory</vt:lpstr>
      <vt:lpstr>Siła Coriolisa (F= -2ω x v)</vt:lpstr>
      <vt:lpstr>Siła Coriolisa (F= -2ω x v): wyże</vt:lpstr>
      <vt:lpstr>Siła Coriolisa (F= -2ω x v): niże</vt:lpstr>
      <vt:lpstr>Siła Coriolisa (F= -2ω x v)</vt:lpstr>
      <vt:lpstr>I te dwa przeciwne kierunki obrotów powodują…</vt:lpstr>
      <vt:lpstr>Dwa (trzy) prawa fizyki gazów</vt:lpstr>
      <vt:lpstr>‘Anticiclone di Azzorre’ </vt:lpstr>
      <vt:lpstr>Atmosfera: Coriolis force</vt:lpstr>
      <vt:lpstr>Prezentacja programu PowerPoint</vt:lpstr>
      <vt:lpstr>Prezentacja programu PowerPoint</vt:lpstr>
      <vt:lpstr>Temperatura średnia</vt:lpstr>
      <vt:lpstr>Trade winds, czyli pasaty</vt:lpstr>
      <vt:lpstr>„komórka Hadley’a”</vt:lpstr>
      <vt:lpstr>Wiatry: zasada ciągłości (i koła zębate)</vt:lpstr>
      <vt:lpstr>Komórki Hadley’a: pory roku </vt:lpstr>
      <vt:lpstr>Podróże Kolumba</vt:lpstr>
      <vt:lpstr>Ziemia i chmury</vt:lpstr>
      <vt:lpstr>Na powierzchni ziemi kierunek wiatrów wynika z cyrkulacji Hadleya, w górnej troposferze – z obrotu Ziemi</vt:lpstr>
      <vt:lpstr>Wiatry w górnej troposferze wieją z zachodu na wschód w mezosferze – zależą od pory roku</vt:lpstr>
      <vt:lpstr>Wiatry w górnej troposferze (zima)</vt:lpstr>
      <vt:lpstr>Cyrkulacja powietrza - styczeń</vt:lpstr>
      <vt:lpstr>Temperatura i chmury</vt:lpstr>
      <vt:lpstr>Ziemia i chmury</vt:lpstr>
      <vt:lpstr>Obszary opadów </vt:lpstr>
      <vt:lpstr>Atmosfera - cyrkulacja: proste mechanizmy, potem bardziej skomplikowane w szczegółach</vt:lpstr>
      <vt:lpstr>Atmosfera - cyrkulacja: proste mechanizmy, potem bardziej skomplikowane w szczegółach</vt:lpstr>
      <vt:lpstr>Dlaczego wyże powstają nad             Azorami i Hawajami?</vt:lpstr>
      <vt:lpstr>Intermezzo: Islandia – cztery pory roku?</vt:lpstr>
      <vt:lpstr>Cyrkulacja powietrza - JJA</vt:lpstr>
      <vt:lpstr>Cyrkulacja powietrza – DJF, na powierzchni morza</vt:lpstr>
      <vt:lpstr>I jeszcze raz: wiatry i ciśnienie - DJF</vt:lpstr>
      <vt:lpstr>Wiatry i ciśnienie - JJA</vt:lpstr>
      <vt:lpstr>Kazachstan</vt:lpstr>
      <vt:lpstr>Do zapamiętania</vt:lpstr>
      <vt:lpstr>Jowisz? Wszystko do odkrycia</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Ziemia, również dla człowieka</dc:title>
  <dc:creator>Grzegorz Krwasz</dc:creator>
  <cp:lastModifiedBy>Maria Karwasz</cp:lastModifiedBy>
  <cp:revision>275</cp:revision>
  <dcterms:created xsi:type="dcterms:W3CDTF">2016-05-10T18:07:44Z</dcterms:created>
  <dcterms:modified xsi:type="dcterms:W3CDTF">2025-01-04T16:17:37Z</dcterms:modified>
</cp:coreProperties>
</file>