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613" r:id="rId3"/>
    <p:sldId id="373" r:id="rId4"/>
    <p:sldId id="372" r:id="rId5"/>
    <p:sldId id="450" r:id="rId6"/>
    <p:sldId id="454" r:id="rId7"/>
    <p:sldId id="407" r:id="rId8"/>
    <p:sldId id="453" r:id="rId9"/>
    <p:sldId id="452" r:id="rId10"/>
    <p:sldId id="457" r:id="rId11"/>
    <p:sldId id="440" r:id="rId12"/>
    <p:sldId id="458" r:id="rId13"/>
    <p:sldId id="397" r:id="rId14"/>
    <p:sldId id="441" r:id="rId15"/>
    <p:sldId id="414" r:id="rId16"/>
    <p:sldId id="379" r:id="rId17"/>
    <p:sldId id="460" r:id="rId18"/>
    <p:sldId id="360" r:id="rId19"/>
    <p:sldId id="607" r:id="rId20"/>
    <p:sldId id="378" r:id="rId21"/>
    <p:sldId id="461" r:id="rId22"/>
    <p:sldId id="617" r:id="rId23"/>
    <p:sldId id="380" r:id="rId24"/>
    <p:sldId id="445" r:id="rId25"/>
    <p:sldId id="605" r:id="rId26"/>
    <p:sldId id="439" r:id="rId27"/>
    <p:sldId id="606" r:id="rId28"/>
    <p:sldId id="609" r:id="rId29"/>
    <p:sldId id="608" r:id="rId30"/>
    <p:sldId id="610" r:id="rId31"/>
    <p:sldId id="611" r:id="rId32"/>
    <p:sldId id="612" r:id="rId33"/>
    <p:sldId id="615" r:id="rId34"/>
    <p:sldId id="522" r:id="rId35"/>
    <p:sldId id="444" r:id="rId36"/>
    <p:sldId id="620" r:id="rId37"/>
    <p:sldId id="447" r:id="rId38"/>
    <p:sldId id="448" r:id="rId39"/>
    <p:sldId id="385" r:id="rId40"/>
    <p:sldId id="449" r:id="rId41"/>
    <p:sldId id="382" r:id="rId42"/>
    <p:sldId id="621" r:id="rId43"/>
    <p:sldId id="618" r:id="rId44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/>
  </p:normalViewPr>
  <p:slideViewPr>
    <p:cSldViewPr>
      <p:cViewPr varScale="1">
        <p:scale>
          <a:sx n="70" d="100"/>
          <a:sy n="70" d="100"/>
        </p:scale>
        <p:origin x="4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0645E079-523B-8CAF-86B8-B7E7093F9B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39B1CE5-7F74-6C78-679F-E066F0A9278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555B32F-011E-84B4-6D48-33C968BB6F9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DC43DA07-BC99-4CFC-A24B-90362A06701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 noProof="0"/>
              <a:t>Kliknij, aby edytować style wzorca tekstu</a:t>
            </a:r>
          </a:p>
          <a:p>
            <a:pPr lvl="1"/>
            <a:r>
              <a:rPr lang="en-AU" altLang="it-IT" noProof="0"/>
              <a:t>Drugi poziom</a:t>
            </a:r>
          </a:p>
          <a:p>
            <a:pPr lvl="2"/>
            <a:r>
              <a:rPr lang="en-AU" altLang="it-IT" noProof="0"/>
              <a:t>Trzeci poziom</a:t>
            </a:r>
          </a:p>
          <a:p>
            <a:pPr lvl="3"/>
            <a:r>
              <a:rPr lang="en-AU" altLang="it-IT" noProof="0"/>
              <a:t>Czwarty poziom</a:t>
            </a:r>
          </a:p>
          <a:p>
            <a:pPr lvl="4"/>
            <a:r>
              <a:rPr lang="en-AU" altLang="it-IT" noProof="0"/>
              <a:t>Piąty poziom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2A89E61D-BAB6-7687-421A-E809B548B5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58DAD165-6FC6-1775-06E3-343CEF350E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4098F9F-8D1A-4CFD-A713-55FCC55F025D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5675037-535B-B033-24F6-786E924374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52BE1-1802-4EC1-8F97-F8DCED879290}" type="slidenum">
              <a:rPr lang="en-AU" altLang="en-US"/>
              <a:pPr/>
              <a:t>13</a:t>
            </a:fld>
            <a:endParaRPr lang="en-AU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08A800F-3261-5A4B-F2C4-AD147AF9EBE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fld id="{B86BCF10-3C1F-413A-A1FA-DF334B6D1B4B}" type="slidenum">
              <a:rPr lang="en-GB" altLang="en-US" sz="1200">
                <a:ea typeface="MS PGothic" panose="020B0600070205080204" pitchFamily="34" charset="-128"/>
              </a:rPr>
              <a:pPr algn="r" eaLnBrk="0" hangingPunct="0"/>
              <a:t>13</a:t>
            </a:fld>
            <a:endParaRPr lang="en-GB" altLang="en-US" sz="1200">
              <a:ea typeface="MS PGothic" panose="020B0600070205080204" pitchFamily="34" charset="-128"/>
            </a:endParaRPr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98580E6E-6E85-F614-D64B-10C0384DC7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8975"/>
            <a:ext cx="4573588" cy="3430588"/>
          </a:xfrm>
          <a:ln w="12700" cap="flat">
            <a:solidFill>
              <a:schemeClr val="tx1"/>
            </a:solidFill>
          </a:ln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FA4D125F-6967-F05F-6FDA-E89A56BAF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51338"/>
            <a:ext cx="5029200" cy="4116387"/>
          </a:xfrm>
        </p:spPr>
        <p:txBody>
          <a:bodyPr lIns="140271" tIns="70137" rIns="140271" bIns="70137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0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A841A0-079E-561A-7F76-4A8D2354E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464A10-8FC9-D364-64C7-9ED9434BA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EE5C13-0C4E-24A6-0278-141F1185B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7A93F-AB3D-41B1-A973-DEB078E196C1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34161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6FBD4F-BA58-DBBA-EF11-26DE2FB6C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EF1036-A55F-0C0C-2926-B228B3378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2EF30-2304-2B5E-E01F-76BFC9F783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38F87-342F-4E17-AB07-D96E9639BB0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92907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20CFB7-86F7-C00B-0B44-AA0725CA5A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20B47-E6B9-65F7-1D9A-2BC41E4A8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4A3046-3AAE-E3DC-2E26-FF12C8A2C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E381B-73D7-4CC2-8507-7061AD05D415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60375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73B82-8415-5932-3857-5C34CE387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AFC701-FE17-C816-24EE-71D9698647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519EA5-26F2-7D56-60EE-6FBCAF255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83C62-99DB-4AF9-A96B-04E6BBF9F24D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348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A770B6-85DE-AF95-C60A-B3DBE65BF0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21F1D5-D037-0CE0-4996-B103830E2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64C3BD-DD8E-392C-B7F1-BD6FCC3DF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1AB03-22C6-4EA5-9469-DB1DAA2F0E8A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51094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EA9C7-A9A9-0810-AC2C-1767F44512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407F4E-FF88-40DE-66BB-16F2658F13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280DE-EC54-094B-CE8E-3A168A94E2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EFD38-F0B9-4C6D-B306-8DF9D5A1CF02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93864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DC1062-BC05-67F5-A1CF-79166894A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2FBAFC-E1E8-4D56-F397-B52226CCF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CDE24E-50F0-4371-4A71-AE01E5748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A8BDF-8DF3-4F0D-9B76-E61BC88D5B18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06464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38AA08-3B9F-1643-F699-B4F906011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DCE0E7-6E14-2F77-47E5-4FB3E702E2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7EE2D9-6EBC-CE8D-014D-4D6AB7B58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DF9A0-DFE9-4465-91F8-F719CCDCBE85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30857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F8D028-FA55-F8AC-F30C-511C42004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3A7610-DF5B-FA47-AD3A-FDD3CB3F16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6D4447-FA7F-B793-5B22-7EC4172D1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1B87A-70BC-40A3-AB55-9BECDF36B068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22493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5C59B-C780-924E-AF2D-1D53C36EC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17C808-30A4-338B-B7E6-4A87E2A58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EEDFD-F2D0-821E-54FA-2C85E1C45A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0388E-B389-4164-B855-295723C5CF9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13913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6CE1C8-546B-7C9D-3040-22079200D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3FCCB-AD13-0CBE-1DD0-43506A8C15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683F7-5F57-F5D5-A14C-58C28E7242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98525-B819-46A5-A681-96742BAF5124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04613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0FE587A-AF58-DFC5-AA51-C12C5AFF9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16BEA76-6CE2-02A5-71DF-0E52877D7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81EC3D-2AB4-8E5B-1585-2D92B2CAED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4EE6FED-9071-FA92-D07E-B78A8554DC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6E3C178-8A47-FD04-21AF-A1786E14E7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44DB3DA-C834-4D2A-AF7B-0E365BF32EC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Prawo_Wiena" TargetMode="External"/><Relationship Id="rId2" Type="http://schemas.openxmlformats.org/officeDocument/2006/relationships/hyperlink" Target="https://commons.wikimedia.org/w/index.php?curid=101782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tech-inc.com/page/solar-simulator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88/0034-4885/74/6/066701" TargetMode="External"/><Relationship Id="rId2" Type="http://schemas.openxmlformats.org/officeDocument/2006/relationships/hyperlink" Target="https://www.researchgate.net/journal/Reports-on-Progress-in-Physics-1361-6633?_tp=eyJjb250ZXh0Ijp7ImZpcnN0UGFnZSI6Il9kaXJlY3QiLCJwYWdlIjoicHVibGljYXRpb24iLCJwb3NpdGlvbiI6InBhZ2VIZWFkZXIifX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nccs.nasa.gov/news-events/nccs-highlights/global-ozone-profil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sl.noaa.gov/education/svrwx101/lightning/types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emoore.gsfc.nasa.gov/public/GSWG%20Site/11.html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en.wikipedia.org/wiki/Ionosphere" TargetMode="Externa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1016/j.solener.2018.04.067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88/0034-4885/74/6/066701" TargetMode="External"/><Relationship Id="rId2" Type="http://schemas.openxmlformats.org/officeDocument/2006/relationships/hyperlink" Target="https://www.researchgate.net/journal/Reports-on-Progress-in-Physics-1361-6633?_tp=eyJjb250ZXh0Ijp7ImZpcnN0UGFnZSI6Il9kaXJlY3QiLCJwYWdlIjoicHVibGljYXRpb24iLCJwb3NpdGlvbiI6InBhZ2VIZWFkZXIifX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spaceflight.nasa.gov/gallery/images/shuttle/sts-130/html/iss022e062672.htm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BDC2916-60A4-5AE3-C70E-0A657251ED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7675" y="26856"/>
            <a:ext cx="7772400" cy="1470025"/>
          </a:xfrm>
        </p:spPr>
        <p:txBody>
          <a:bodyPr anchor="ctr"/>
          <a:lstStyle/>
          <a:p>
            <a:pPr eaLnBrk="1" hangingPunct="1"/>
            <a:r>
              <a:rPr lang="pl-PL" altLang="it-IT" sz="4400" dirty="0"/>
              <a:t>Fizyka i Chemia Atmosfery </a:t>
            </a:r>
            <a:endParaRPr lang="en-AU" altLang="it-IT" sz="4400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A1B579A-5412-8EDE-2D31-8429AE07438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15615" y="1496881"/>
            <a:ext cx="7580709" cy="1752600"/>
          </a:xfrm>
        </p:spPr>
        <p:txBody>
          <a:bodyPr/>
          <a:lstStyle/>
          <a:p>
            <a:pPr eaLnBrk="1" hangingPunct="1"/>
            <a:r>
              <a:rPr lang="pl-PL" altLang="it-IT" sz="3200" dirty="0"/>
              <a:t>Wykład 5: Struktura atmosfery </a:t>
            </a:r>
          </a:p>
          <a:p>
            <a:pPr eaLnBrk="1" hangingPunct="1"/>
            <a:r>
              <a:rPr lang="pl-PL" altLang="it-IT" sz="3200" dirty="0"/>
              <a:t>Część I - stratyfikacja</a:t>
            </a:r>
          </a:p>
          <a:p>
            <a:pPr eaLnBrk="1" hangingPunct="1"/>
            <a:r>
              <a:rPr lang="pl-PL" altLang="it-IT" sz="3200" dirty="0"/>
              <a:t>Grzegorz Karwasz</a:t>
            </a:r>
          </a:p>
          <a:p>
            <a:pPr eaLnBrk="1" hangingPunct="1"/>
            <a:endParaRPr lang="en-AU" altLang="it-IT" sz="3200" dirty="0"/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3C5B3C0C-97ED-B147-04E6-DA179AEE2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097338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it-IT" sz="1800"/>
          </a:p>
        </p:txBody>
      </p:sp>
      <p:pic>
        <p:nvPicPr>
          <p:cNvPr id="2" name="Picture 6" descr="Atmospheric Science Wallace John M., Hobbs Peter V.">
            <a:extLst>
              <a:ext uri="{FF2B5EF4-FFF2-40B4-BE49-F238E27FC236}">
                <a16:creationId xmlns:a16="http://schemas.microsoft.com/office/drawing/2014/main" id="{F2B08067-D573-C20B-67E1-60A277CE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2" y="3732169"/>
            <a:ext cx="1819288" cy="247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3219078-DEFF-848D-19B2-5E88BDB61739}"/>
              </a:ext>
            </a:extLst>
          </p:cNvPr>
          <p:cNvSpPr txBox="1"/>
          <p:nvPr/>
        </p:nvSpPr>
        <p:spPr>
          <a:xfrm>
            <a:off x="4285984" y="3426844"/>
            <a:ext cx="4835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Kompetencje społeczne: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FF0000"/>
                </a:solidFill>
              </a:rPr>
              <a:t>Dlaczego na Everest wchodzi się w maskach tlenowych?</a:t>
            </a: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Dlaczego pustynie nie są na równiku, gdzie jest najcieplej?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Czy atmosfera kręci się z Ziemią, czy stoi?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Dlaczego w Sopocie wieje zawsze z zachodu?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A w ogóle, to dlaczego ta atmosfera jest tak skomplikowana?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9E083C-72D1-6FE9-CAD1-BB691B6FE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31" y="3717888"/>
            <a:ext cx="1802031" cy="24939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D081F-8822-4EDB-61D8-A698CED03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408F83-EBCE-2FCE-FE08-D08FEFE8F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pl-PL" sz="3600" dirty="0"/>
              <a:t>Widmo emisji ciała doskonale czarnego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DB2DC1E-9D62-DF99-4880-3BF0861A98C2}"/>
              </a:ext>
            </a:extLst>
          </p:cNvPr>
          <p:cNvSpPr txBox="1"/>
          <p:nvPr/>
        </p:nvSpPr>
        <p:spPr>
          <a:xfrm>
            <a:off x="202752" y="6023576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/>
              <a:t>Autorstwa</a:t>
            </a:r>
            <a:r>
              <a:rPr lang="en-GB" sz="1000" dirty="0"/>
              <a:t> 4C - </a:t>
            </a:r>
            <a:r>
              <a:rPr lang="en-GB" sz="1000" dirty="0" err="1"/>
              <a:t>Praca</a:t>
            </a:r>
            <a:r>
              <a:rPr lang="en-GB" sz="1000" dirty="0"/>
              <a:t> </a:t>
            </a:r>
            <a:r>
              <a:rPr lang="en-GB" sz="1000" dirty="0" err="1"/>
              <a:t>własna</a:t>
            </a:r>
            <a:r>
              <a:rPr lang="en-GB" sz="1000" dirty="0"/>
              <a:t> based on JPG version Curva Planck TT.jpg, CC BY-SA 3.0, </a:t>
            </a:r>
            <a:r>
              <a:rPr lang="en-GB" sz="1000" dirty="0">
                <a:hlinkClick r:id="rId2"/>
              </a:rPr>
              <a:t>https://commons.wikimedia.org/w/index.php?curid=1017820</a:t>
            </a:r>
            <a:endParaRPr lang="pl-PL" sz="1000" dirty="0"/>
          </a:p>
          <a:p>
            <a:r>
              <a:rPr lang="en-GB" sz="1000" dirty="0">
                <a:hlinkClick r:id="rId3"/>
              </a:rPr>
              <a:t>https://pl.wikipedia.org/wiki/Prawo_Wiena</a:t>
            </a:r>
            <a:r>
              <a:rPr lang="pl-PL" sz="1000" dirty="0"/>
              <a:t> </a:t>
            </a:r>
            <a:endParaRPr lang="en-GB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D28B6CF-F8CE-8278-5653-FF4E8A855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80" y="836712"/>
            <a:ext cx="4974642" cy="429862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AE1265E-D8C6-E3E3-7A23-088B7811A52B}"/>
              </a:ext>
            </a:extLst>
          </p:cNvPr>
          <p:cNvSpPr txBox="1"/>
          <p:nvPr/>
        </p:nvSpPr>
        <p:spPr>
          <a:xfrm>
            <a:off x="216840" y="5116842"/>
            <a:ext cx="5166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5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Rozkład Plancka dla różnych temperatur. Moc [</a:t>
            </a:r>
            <a:r>
              <a:rPr lang="pl-PL" sz="15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kJ</a:t>
            </a:r>
            <a:r>
              <a:rPr lang="pl-PL" sz="15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/s] promieniowania przez ciało o powierzchni 1 m² do pełnego kąta bryłowego w zakresie długości fal od 0 do 2 </a:t>
            </a:r>
            <a:r>
              <a:rPr lang="pl-PL" sz="15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μm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GB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4FABE9D-B1BB-1124-9CD1-D939B71F824B}"/>
              </a:ext>
            </a:extLst>
          </p:cNvPr>
          <p:cNvSpPr txBox="1"/>
          <p:nvPr/>
        </p:nvSpPr>
        <p:spPr>
          <a:xfrm>
            <a:off x="4944345" y="1070258"/>
            <a:ext cx="41996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dirty="0"/>
              <a:t>Prawo przesunięć Wiena:</a:t>
            </a:r>
          </a:p>
          <a:p>
            <a:r>
              <a:rPr lang="pl-PL" dirty="0"/>
              <a:t>Im wyższa temperatura, tym podkowa</a:t>
            </a:r>
          </a:p>
          <a:p>
            <a:r>
              <a:rPr lang="pl-PL" dirty="0"/>
              <a:t>bardziej żółta</a:t>
            </a:r>
          </a:p>
          <a:p>
            <a:endParaRPr lang="pl-PL" dirty="0"/>
          </a:p>
          <a:p>
            <a:r>
              <a:rPr lang="pl-PL" dirty="0" err="1">
                <a:highlight>
                  <a:srgbClr val="FFFF00"/>
                </a:highlight>
              </a:rPr>
              <a:t>λ</a:t>
            </a:r>
            <a:r>
              <a:rPr lang="pl-PL" baseline="-25000" dirty="0" err="1">
                <a:highlight>
                  <a:srgbClr val="FFFF00"/>
                </a:highlight>
              </a:rPr>
              <a:t>max</a:t>
            </a:r>
            <a:r>
              <a:rPr lang="pl-PL" dirty="0">
                <a:highlight>
                  <a:srgbClr val="FFFF00"/>
                </a:highlight>
              </a:rPr>
              <a:t>= </a:t>
            </a:r>
            <a:r>
              <a:rPr lang="pl-PL" i="1" dirty="0">
                <a:highlight>
                  <a:srgbClr val="FFFF00"/>
                </a:highlight>
              </a:rPr>
              <a:t>b</a:t>
            </a:r>
            <a:r>
              <a:rPr lang="pl-PL" dirty="0">
                <a:highlight>
                  <a:srgbClr val="FFFF00"/>
                </a:highlight>
              </a:rPr>
              <a:t>/</a:t>
            </a:r>
            <a:r>
              <a:rPr lang="pl-PL" i="1" dirty="0">
                <a:highlight>
                  <a:srgbClr val="FFFF00"/>
                </a:highlight>
              </a:rPr>
              <a:t>T  </a:t>
            </a:r>
            <a:r>
              <a:rPr lang="pl-PL" i="1" dirty="0"/>
              <a:t>, </a:t>
            </a:r>
            <a:r>
              <a:rPr lang="pl-PL" dirty="0"/>
              <a:t>gdzie λ – długość fali w </a:t>
            </a:r>
            <a:r>
              <a:rPr lang="el-GR" dirty="0"/>
              <a:t>μ</a:t>
            </a:r>
            <a:r>
              <a:rPr lang="pl-PL" dirty="0"/>
              <a:t>m,</a:t>
            </a:r>
          </a:p>
          <a:p>
            <a:endParaRPr lang="pl-PL" dirty="0"/>
          </a:p>
          <a:p>
            <a:r>
              <a:rPr lang="pl-PL" i="1" dirty="0"/>
              <a:t>T</a:t>
            </a:r>
            <a:r>
              <a:rPr lang="pl-PL" dirty="0"/>
              <a:t> w </a:t>
            </a:r>
            <a:r>
              <a:rPr lang="pl-PL" dirty="0" err="1"/>
              <a:t>kelvinach</a:t>
            </a:r>
            <a:r>
              <a:rPr lang="pl-PL" dirty="0"/>
              <a:t>, a </a:t>
            </a:r>
            <a:r>
              <a:rPr lang="pl-PL" i="1" dirty="0"/>
              <a:t>b</a:t>
            </a:r>
            <a:r>
              <a:rPr lang="pl-PL" dirty="0"/>
              <a:t>= 2900 </a:t>
            </a:r>
            <a:r>
              <a:rPr lang="el-GR" dirty="0"/>
              <a:t>μ</a:t>
            </a:r>
            <a:r>
              <a:rPr lang="pl-PL" dirty="0"/>
              <a:t>m/K</a:t>
            </a:r>
          </a:p>
          <a:p>
            <a:endParaRPr lang="pl-PL" dirty="0"/>
          </a:p>
          <a:p>
            <a:r>
              <a:rPr lang="pl-PL" dirty="0"/>
              <a:t>Dla </a:t>
            </a:r>
            <a:r>
              <a:rPr lang="pl-PL" i="1" dirty="0"/>
              <a:t>T=</a:t>
            </a:r>
            <a:r>
              <a:rPr lang="pl-PL" dirty="0"/>
              <a:t>5700 K mamy </a:t>
            </a:r>
            <a:r>
              <a:rPr lang="pl-PL" dirty="0" err="1"/>
              <a:t>λ</a:t>
            </a:r>
            <a:r>
              <a:rPr lang="pl-PL" baseline="-25000" dirty="0" err="1"/>
              <a:t>max</a:t>
            </a:r>
            <a:r>
              <a:rPr lang="pl-PL" dirty="0"/>
              <a:t> = 510 </a:t>
            </a:r>
            <a:r>
              <a:rPr lang="el-GR" dirty="0"/>
              <a:t>μ</a:t>
            </a:r>
            <a:r>
              <a:rPr lang="pl-PL" dirty="0"/>
              <a:t>m, czyli kolor zielony</a:t>
            </a:r>
          </a:p>
          <a:p>
            <a:endParaRPr lang="pl-PL" dirty="0"/>
          </a:p>
          <a:p>
            <a:r>
              <a:rPr lang="pl-PL" dirty="0"/>
              <a:t>Dla </a:t>
            </a:r>
            <a:r>
              <a:rPr lang="pl-PL" i="1" dirty="0"/>
              <a:t>T</a:t>
            </a:r>
            <a:r>
              <a:rPr lang="pl-PL" dirty="0"/>
              <a:t>=290 K mamy </a:t>
            </a:r>
            <a:r>
              <a:rPr lang="pl-PL" dirty="0" err="1"/>
              <a:t>λ</a:t>
            </a:r>
            <a:r>
              <a:rPr lang="pl-PL" baseline="-25000" dirty="0" err="1"/>
              <a:t>max</a:t>
            </a:r>
            <a:r>
              <a:rPr lang="pl-PL" dirty="0"/>
              <a:t> = 10 </a:t>
            </a:r>
            <a:r>
              <a:rPr lang="el-GR" dirty="0"/>
              <a:t>μ</a:t>
            </a:r>
            <a:r>
              <a:rPr lang="pl-PL" dirty="0"/>
              <a:t>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368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E5BBEF-2EA7-F9B5-1A72-457AE7E7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pl-PL" sz="3600" dirty="0"/>
              <a:t>Widmo Słońca vs widmo Plancka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64470B-60D5-B2A5-AAD8-188FA555A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8931275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trzałka: w górę 5">
            <a:extLst>
              <a:ext uri="{FF2B5EF4-FFF2-40B4-BE49-F238E27FC236}">
                <a16:creationId xmlns:a16="http://schemas.microsoft.com/office/drawing/2014/main" id="{AEB3E80E-45D9-EE3C-1687-D615B9FCFAD0}"/>
              </a:ext>
            </a:extLst>
          </p:cNvPr>
          <p:cNvSpPr/>
          <p:nvPr/>
        </p:nvSpPr>
        <p:spPr>
          <a:xfrm>
            <a:off x="5940152" y="429309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7D0A263-8A92-5FE8-7322-0C66C30E0D33}"/>
              </a:ext>
            </a:extLst>
          </p:cNvPr>
          <p:cNvSpPr txBox="1"/>
          <p:nvPr/>
        </p:nvSpPr>
        <p:spPr>
          <a:xfrm>
            <a:off x="5769534" y="543263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10 </a:t>
            </a:r>
            <a:r>
              <a:rPr lang="pl-PL" dirty="0" err="1"/>
              <a:t>nm</a:t>
            </a:r>
            <a:endParaRPr lang="en-US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D0EC910-559A-A0A7-BA12-B50366384FB6}"/>
              </a:ext>
            </a:extLst>
          </p:cNvPr>
          <p:cNvSpPr txBox="1"/>
          <p:nvPr/>
        </p:nvSpPr>
        <p:spPr>
          <a:xfrm>
            <a:off x="323528" y="5916672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Zob. G. Karwasz, K. Służewski, „Ziemia pod pierzynką” Foton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01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35D35-21BB-7D16-FB07-63F847809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99F029-7376-8DCE-ED8F-41D504AD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pl-PL" sz="3600" dirty="0"/>
              <a:t>Widmo emisji ciała doskonale czarnego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F985827-872B-BF2B-7136-C22FCE850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0" y="836712"/>
            <a:ext cx="3312465" cy="2862322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6B8A4D9-4F76-66A9-49DD-3A298FF71DD0}"/>
              </a:ext>
            </a:extLst>
          </p:cNvPr>
          <p:cNvSpPr txBox="1"/>
          <p:nvPr/>
        </p:nvSpPr>
        <p:spPr>
          <a:xfrm>
            <a:off x="3468345" y="1070258"/>
            <a:ext cx="567565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2. Prawo </a:t>
            </a:r>
            <a:r>
              <a:rPr lang="pl-PL" dirty="0" err="1"/>
              <a:t>Stefana-Boltzmanna</a:t>
            </a:r>
            <a:r>
              <a:rPr lang="pl-PL" dirty="0"/>
              <a:t>:</a:t>
            </a:r>
          </a:p>
          <a:p>
            <a:r>
              <a:rPr lang="pl-PL" dirty="0"/>
              <a:t>Moc promieniowana </a:t>
            </a:r>
            <a:r>
              <a:rPr lang="pl-PL" i="1" dirty="0"/>
              <a:t>P</a:t>
            </a:r>
            <a:r>
              <a:rPr lang="pl-PL" dirty="0"/>
              <a:t> (na m</a:t>
            </a:r>
            <a:r>
              <a:rPr lang="pl-PL" baseline="30000" dirty="0"/>
              <a:t>2</a:t>
            </a:r>
            <a:r>
              <a:rPr lang="pl-PL" dirty="0"/>
              <a:t>) zależy od </a:t>
            </a:r>
            <a:r>
              <a:rPr lang="pl-PL" i="1" dirty="0"/>
              <a:t>T</a:t>
            </a:r>
            <a:r>
              <a:rPr lang="pl-PL" baseline="30000" dirty="0"/>
              <a:t>4</a:t>
            </a:r>
          </a:p>
          <a:p>
            <a:endParaRPr lang="pl-PL" dirty="0"/>
          </a:p>
          <a:p>
            <a:r>
              <a:rPr lang="pl-PL" i="1" dirty="0">
                <a:highlight>
                  <a:srgbClr val="FFFF00"/>
                </a:highlight>
              </a:rPr>
              <a:t>P </a:t>
            </a:r>
            <a:r>
              <a:rPr lang="pl-PL" dirty="0">
                <a:highlight>
                  <a:srgbClr val="FFFF00"/>
                </a:highlight>
              </a:rPr>
              <a:t>= </a:t>
            </a:r>
            <a:r>
              <a:rPr lang="el-GR" i="1" dirty="0">
                <a:highlight>
                  <a:srgbClr val="FFFF00"/>
                </a:highlight>
              </a:rPr>
              <a:t>σ</a:t>
            </a:r>
            <a:r>
              <a:rPr lang="pl-PL" i="1" dirty="0">
                <a:highlight>
                  <a:srgbClr val="FFFF00"/>
                </a:highlight>
              </a:rPr>
              <a:t>T</a:t>
            </a:r>
            <a:r>
              <a:rPr lang="pl-PL" baseline="30000" dirty="0">
                <a:highlight>
                  <a:srgbClr val="FFFF00"/>
                </a:highlight>
              </a:rPr>
              <a:t>4</a:t>
            </a:r>
            <a:endParaRPr lang="pl-PL" i="1" dirty="0">
              <a:highlight>
                <a:srgbClr val="FFFF00"/>
              </a:highlight>
            </a:endParaRPr>
          </a:p>
          <a:p>
            <a:r>
              <a:rPr lang="el-G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σ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= 5.67×10</a:t>
            </a:r>
            <a:r>
              <a:rPr lang="el-GR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−8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W⋅m</a:t>
            </a:r>
            <a:r>
              <a:rPr lang="el-GR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−2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⋅K</a:t>
            </a:r>
            <a:r>
              <a:rPr lang="el-GR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−4</a:t>
            </a:r>
            <a:endParaRPr lang="pl-PL" dirty="0"/>
          </a:p>
          <a:p>
            <a:r>
              <a:rPr lang="pl-PL" dirty="0"/>
              <a:t>1 m</a:t>
            </a:r>
            <a:r>
              <a:rPr lang="pl-PL" baseline="30000" dirty="0"/>
              <a:t>2</a:t>
            </a:r>
            <a:r>
              <a:rPr lang="pl-PL" dirty="0"/>
              <a:t> w </a:t>
            </a:r>
            <a:r>
              <a:rPr lang="pl-PL" i="1" dirty="0"/>
              <a:t>T</a:t>
            </a:r>
            <a:r>
              <a:rPr lang="pl-PL" dirty="0"/>
              <a:t>=300 K promieniuje 460 W 	(!)</a:t>
            </a:r>
          </a:p>
          <a:p>
            <a:r>
              <a:rPr lang="pl-PL" dirty="0">
                <a:solidFill>
                  <a:schemeClr val="accent3">
                    <a:lumMod val="65000"/>
                  </a:schemeClr>
                </a:solidFill>
              </a:rPr>
              <a:t>1 m</a:t>
            </a:r>
            <a:r>
              <a:rPr lang="pl-PL" baseline="30000" dirty="0">
                <a:solidFill>
                  <a:schemeClr val="accent3">
                    <a:lumMod val="65000"/>
                  </a:schemeClr>
                </a:solidFill>
              </a:rPr>
              <a:t>2</a:t>
            </a:r>
            <a:r>
              <a:rPr lang="pl-PL" dirty="0">
                <a:solidFill>
                  <a:schemeClr val="accent3">
                    <a:lumMod val="65000"/>
                  </a:schemeClr>
                </a:solidFill>
              </a:rPr>
              <a:t> w </a:t>
            </a:r>
            <a:r>
              <a:rPr lang="pl-PL" i="1" dirty="0">
                <a:solidFill>
                  <a:schemeClr val="accent3">
                    <a:lumMod val="65000"/>
                  </a:schemeClr>
                </a:solidFill>
              </a:rPr>
              <a:t>T</a:t>
            </a:r>
            <a:r>
              <a:rPr lang="pl-PL" dirty="0">
                <a:solidFill>
                  <a:schemeClr val="accent3">
                    <a:lumMod val="65000"/>
                  </a:schemeClr>
                </a:solidFill>
              </a:rPr>
              <a:t>=3000 K, promieniuje ?</a:t>
            </a:r>
          </a:p>
          <a:p>
            <a:endParaRPr lang="pl-PL" dirty="0">
              <a:solidFill>
                <a:schemeClr val="accent3">
                  <a:lumMod val="65000"/>
                </a:schemeClr>
              </a:solidFill>
            </a:endParaRPr>
          </a:p>
          <a:p>
            <a:r>
              <a:rPr lang="pl-PL" dirty="0"/>
              <a:t>3. Prawo Plancka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gdzie </a:t>
            </a:r>
            <a:r>
              <a:rPr lang="pl-PL" i="1" dirty="0"/>
              <a:t>ν= c </a:t>
            </a:r>
            <a:r>
              <a:rPr lang="pl-PL" dirty="0"/>
              <a:t>/ λ</a:t>
            </a:r>
          </a:p>
          <a:p>
            <a:r>
              <a:rPr lang="pl-PL" dirty="0"/>
              <a:t>Dla λ = 300 </a:t>
            </a:r>
            <a:r>
              <a:rPr lang="pl-PL" dirty="0" err="1"/>
              <a:t>nm</a:t>
            </a:r>
            <a:r>
              <a:rPr lang="pl-PL" dirty="0"/>
              <a:t>, </a:t>
            </a:r>
            <a:r>
              <a:rPr lang="pl-PL" i="1" dirty="0"/>
              <a:t>ν=</a:t>
            </a:r>
            <a:r>
              <a:rPr lang="pl-PL" dirty="0"/>
              <a:t>10</a:t>
            </a:r>
            <a:r>
              <a:rPr lang="pl-PL" baseline="30000" dirty="0"/>
              <a:t>15</a:t>
            </a:r>
            <a:r>
              <a:rPr lang="pl-PL" dirty="0"/>
              <a:t> </a:t>
            </a:r>
            <a:r>
              <a:rPr lang="pl-PL" dirty="0" err="1"/>
              <a:t>Hz</a:t>
            </a:r>
            <a:endParaRPr lang="pl-PL" dirty="0"/>
          </a:p>
          <a:p>
            <a:endParaRPr lang="pl-PL" dirty="0"/>
          </a:p>
          <a:p>
            <a:r>
              <a:rPr lang="pl-PL" dirty="0"/>
              <a:t>Energia kwantu </a:t>
            </a:r>
            <a:r>
              <a:rPr lang="pl-PL" i="1" dirty="0"/>
              <a:t>E</a:t>
            </a:r>
            <a:r>
              <a:rPr lang="pl-PL" dirty="0"/>
              <a:t>= </a:t>
            </a:r>
            <a:r>
              <a:rPr lang="pl-PL" i="1" dirty="0" err="1"/>
              <a:t>hν</a:t>
            </a:r>
            <a:r>
              <a:rPr lang="pl-PL" dirty="0"/>
              <a:t>, gdzie </a:t>
            </a:r>
            <a:r>
              <a:rPr lang="pl-PL" i="1" dirty="0"/>
              <a:t>h</a:t>
            </a:r>
            <a:r>
              <a:rPr lang="pl-PL" dirty="0"/>
              <a:t>=6.67x10</a:t>
            </a:r>
            <a:r>
              <a:rPr lang="pl-PL" baseline="30000" dirty="0"/>
              <a:t>-34 </a:t>
            </a:r>
            <a:r>
              <a:rPr lang="pl-PL" dirty="0" err="1"/>
              <a:t>Js</a:t>
            </a:r>
            <a:endParaRPr lang="pl-PL" dirty="0"/>
          </a:p>
          <a:p>
            <a:r>
              <a:rPr lang="pl-PL" b="1" dirty="0"/>
              <a:t>Widmo widzialne 380-760 </a:t>
            </a:r>
            <a:r>
              <a:rPr lang="pl-PL" b="1" dirty="0" err="1"/>
              <a:t>nm</a:t>
            </a:r>
            <a:r>
              <a:rPr lang="pl-PL" b="1" dirty="0"/>
              <a:t>, i.e. 1.65-3.3 </a:t>
            </a:r>
            <a:r>
              <a:rPr lang="pl-PL" b="1" dirty="0" err="1"/>
              <a:t>eV</a:t>
            </a:r>
            <a:endParaRPr lang="pl-PL" b="1" dirty="0"/>
          </a:p>
          <a:p>
            <a:r>
              <a:rPr lang="pl-PL" dirty="0"/>
              <a:t>1 </a:t>
            </a:r>
            <a:r>
              <a:rPr lang="pl-PL" dirty="0" err="1"/>
              <a:t>eV</a:t>
            </a:r>
            <a:r>
              <a:rPr lang="pl-PL" dirty="0"/>
              <a:t> = 1.6x10</a:t>
            </a:r>
            <a:r>
              <a:rPr lang="pl-PL" baseline="30000" dirty="0"/>
              <a:t>-19</a:t>
            </a:r>
            <a:r>
              <a:rPr lang="pl-PL" dirty="0"/>
              <a:t> 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74BF89B-FFFB-0043-C17A-3F595F70C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872" y="3284407"/>
            <a:ext cx="3209165" cy="116696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3A11216-7491-25A4-CD7A-18567B42E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54433"/>
            <a:ext cx="1851650" cy="98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49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A86E16BD-5C4B-412D-64B1-6ACCF3BEF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0"/>
            <a:ext cx="85344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accent2"/>
                </a:solidFill>
                <a:ea typeface="MS PGothic" panose="020B0600070205080204" pitchFamily="34" charset="-128"/>
              </a:rPr>
              <a:t>ITER – Tokamak Core Components</a:t>
            </a:r>
          </a:p>
        </p:txBody>
      </p:sp>
      <p:pic>
        <p:nvPicPr>
          <p:cNvPr id="168963" name="Picture 3" descr="Tokamak_Cutaway_Baseline_Nov10">
            <a:extLst>
              <a:ext uri="{FF2B5EF4-FFF2-40B4-BE49-F238E27FC236}">
                <a16:creationId xmlns:a16="http://schemas.microsoft.com/office/drawing/2014/main" id="{D97037C7-435F-AE19-14A6-ABBC7EEC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60198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2548" name="Line 4">
            <a:extLst>
              <a:ext uri="{FF2B5EF4-FFF2-40B4-BE49-F238E27FC236}">
                <a16:creationId xmlns:a16="http://schemas.microsoft.com/office/drawing/2014/main" id="{F119314D-ABE3-01AA-1513-35B3132E7B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3276600"/>
            <a:ext cx="1828800" cy="17526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49" name="Line 5">
            <a:extLst>
              <a:ext uri="{FF2B5EF4-FFF2-40B4-BE49-F238E27FC236}">
                <a16:creationId xmlns:a16="http://schemas.microsoft.com/office/drawing/2014/main" id="{5092B7BC-A225-E9E0-F236-11FB5C8DF8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1143000"/>
            <a:ext cx="2438400" cy="14478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50" name="Line 6">
            <a:extLst>
              <a:ext uri="{FF2B5EF4-FFF2-40B4-BE49-F238E27FC236}">
                <a16:creationId xmlns:a16="http://schemas.microsoft.com/office/drawing/2014/main" id="{07D9F659-304A-6349-E553-4C90CB4126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4075" y="3516313"/>
            <a:ext cx="915988" cy="560387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51" name="Line 7">
            <a:extLst>
              <a:ext uri="{FF2B5EF4-FFF2-40B4-BE49-F238E27FC236}">
                <a16:creationId xmlns:a16="http://schemas.microsoft.com/office/drawing/2014/main" id="{CE3A205A-31B1-865E-9DA6-2F854DEA73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1025525"/>
            <a:ext cx="911225" cy="269875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52" name="Line 8">
            <a:extLst>
              <a:ext uri="{FF2B5EF4-FFF2-40B4-BE49-F238E27FC236}">
                <a16:creationId xmlns:a16="http://schemas.microsoft.com/office/drawing/2014/main" id="{B7D2BC0B-F526-5DF9-758A-275DF022BD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2057400"/>
            <a:ext cx="1582738" cy="150813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53" name="Line 9">
            <a:extLst>
              <a:ext uri="{FF2B5EF4-FFF2-40B4-BE49-F238E27FC236}">
                <a16:creationId xmlns:a16="http://schemas.microsoft.com/office/drawing/2014/main" id="{178BECE6-A160-F79F-2BDA-D4E5331F0C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3600" y="3810000"/>
            <a:ext cx="838200" cy="17526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54" name="Text Box 10">
            <a:extLst>
              <a:ext uri="{FF2B5EF4-FFF2-40B4-BE49-F238E27FC236}">
                <a16:creationId xmlns:a16="http://schemas.microsoft.com/office/drawing/2014/main" id="{043367B0-DC58-A2CB-E172-8FE167654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2209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ea typeface="MS PGothic" panose="020B0600070205080204" pitchFamily="34" charset="-128"/>
              </a:rPr>
              <a:t>Central Solenoid (6)</a:t>
            </a:r>
            <a:b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</a:br>
            <a: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  <a:t>       (Nb</a:t>
            </a:r>
            <a:r>
              <a:rPr lang="en-US" altLang="en-US" sz="1600" b="1" baseline="-25000">
                <a:solidFill>
                  <a:srgbClr val="FF271C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  <a:t>Sn)</a:t>
            </a:r>
            <a:endParaRPr lang="en-US" altLang="en-US" sz="2400" b="1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2555" name="Text Box 11">
            <a:extLst>
              <a:ext uri="{FF2B5EF4-FFF2-40B4-BE49-F238E27FC236}">
                <a16:creationId xmlns:a16="http://schemas.microsoft.com/office/drawing/2014/main" id="{1EDFEA80-A782-57BC-8F1F-7C1C611FF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38600"/>
            <a:ext cx="2667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ea typeface="MS PGothic" panose="020B0600070205080204" pitchFamily="34" charset="-128"/>
              </a:rPr>
              <a:t>Toroidal Field Coils (18)</a:t>
            </a:r>
            <a:b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</a:br>
            <a: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  <a:t>           (Nb</a:t>
            </a:r>
            <a:r>
              <a:rPr lang="en-US" altLang="en-US" sz="1600" b="1" baseline="-25000">
                <a:solidFill>
                  <a:srgbClr val="FF271C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  <a:t>Sn)</a:t>
            </a:r>
          </a:p>
        </p:txBody>
      </p:sp>
      <p:sp>
        <p:nvSpPr>
          <p:cNvPr id="492556" name="Text Box 12">
            <a:extLst>
              <a:ext uri="{FF2B5EF4-FFF2-40B4-BE49-F238E27FC236}">
                <a16:creationId xmlns:a16="http://schemas.microsoft.com/office/drawing/2014/main" id="{43CEC96C-1755-DFB5-A106-3DB87810C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838200"/>
            <a:ext cx="1905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600" b="1">
                <a:ea typeface="MS PGothic" panose="020B0600070205080204" pitchFamily="34" charset="-128"/>
              </a:rPr>
              <a:t>Cryostat</a:t>
            </a:r>
            <a:br>
              <a:rPr lang="en-US" altLang="en-US" sz="1600" b="1">
                <a:ea typeface="MS PGothic" panose="020B0600070205080204" pitchFamily="34" charset="-128"/>
              </a:rPr>
            </a:b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(SS)</a:t>
            </a:r>
            <a:endParaRPr lang="en-US" altLang="en-US" sz="2400" b="1">
              <a:solidFill>
                <a:srgbClr val="FF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2557" name="Text Box 13">
            <a:extLst>
              <a:ext uri="{FF2B5EF4-FFF2-40B4-BE49-F238E27FC236}">
                <a16:creationId xmlns:a16="http://schemas.microsoft.com/office/drawing/2014/main" id="{EEF65E11-C411-DE89-2B8E-FF9B31918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53000"/>
            <a:ext cx="27638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600" b="1">
                <a:ea typeface="MS PGothic" panose="020B0600070205080204" pitchFamily="34" charset="-128"/>
              </a:rPr>
              <a:t>Shielding Blanket Modules</a:t>
            </a:r>
            <a: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  <a:t> (SS/ Be)</a:t>
            </a:r>
            <a:endParaRPr lang="en-US" altLang="en-US" sz="2400" b="1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2558" name="Text Box 14">
            <a:extLst>
              <a:ext uri="{FF2B5EF4-FFF2-40B4-BE49-F238E27FC236}">
                <a16:creationId xmlns:a16="http://schemas.microsoft.com/office/drawing/2014/main" id="{2EB834E1-22B7-868C-656B-EDD34C81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057400"/>
            <a:ext cx="2133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600" b="1">
                <a:ea typeface="MS PGothic" panose="020B0600070205080204" pitchFamily="34" charset="-128"/>
              </a:rPr>
              <a:t>Thermal Shield</a:t>
            </a:r>
            <a:br>
              <a:rPr lang="en-US" altLang="en-US" sz="1600" b="1">
                <a:ea typeface="MS PGothic" panose="020B0600070205080204" pitchFamily="34" charset="-128"/>
              </a:rPr>
            </a:b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(SS)</a:t>
            </a:r>
          </a:p>
        </p:txBody>
      </p:sp>
      <p:sp>
        <p:nvSpPr>
          <p:cNvPr id="492559" name="Text Box 15">
            <a:extLst>
              <a:ext uri="{FF2B5EF4-FFF2-40B4-BE49-F238E27FC236}">
                <a16:creationId xmlns:a16="http://schemas.microsoft.com/office/drawing/2014/main" id="{3679EB52-2952-7FE9-B236-FC4319580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334000"/>
            <a:ext cx="2254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ea typeface="MS PGothic" panose="020B0600070205080204" pitchFamily="34" charset="-128"/>
              </a:rPr>
              <a:t>Correction Coils (18)</a:t>
            </a:r>
          </a:p>
          <a:p>
            <a:pPr eaLnBrk="0" hangingPunct="0"/>
            <a: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  <a:t>         (NbTi)</a:t>
            </a:r>
            <a:endParaRPr lang="en-US" altLang="en-US" sz="2400" b="1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2560" name="Line 16">
            <a:extLst>
              <a:ext uri="{FF2B5EF4-FFF2-40B4-BE49-F238E27FC236}">
                <a16:creationId xmlns:a16="http://schemas.microsoft.com/office/drawing/2014/main" id="{F0291DFE-82D5-FD7B-23EB-5D6D590E6B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3550" y="3136900"/>
            <a:ext cx="1843088" cy="3810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61" name="Text Box 17">
            <a:extLst>
              <a:ext uri="{FF2B5EF4-FFF2-40B4-BE49-F238E27FC236}">
                <a16:creationId xmlns:a16="http://schemas.microsoft.com/office/drawing/2014/main" id="{A1BCDEF8-CC8C-72A1-4A79-FAC978035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971800"/>
            <a:ext cx="2133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600" b="1">
                <a:ea typeface="MS PGothic" panose="020B0600070205080204" pitchFamily="34" charset="-128"/>
              </a:rPr>
              <a:t>Internal Coils</a:t>
            </a:r>
            <a:endParaRPr lang="en-US" altLang="en-US" sz="1600" b="1">
              <a:solidFill>
                <a:srgbClr val="FF271C"/>
              </a:solidFill>
              <a:ea typeface="MS PGothic" panose="020B0600070205080204" pitchFamily="34" charset="-128"/>
            </a:endParaRPr>
          </a:p>
          <a:p>
            <a:pPr algn="ctr" eaLnBrk="0" hangingPunct="0"/>
            <a: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  <a:t>(Cu)</a:t>
            </a:r>
            <a:endParaRPr lang="en-US" altLang="en-US" sz="2400" b="1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2562" name="Text Box 18">
            <a:extLst>
              <a:ext uri="{FF2B5EF4-FFF2-40B4-BE49-F238E27FC236}">
                <a16:creationId xmlns:a16="http://schemas.microsoft.com/office/drawing/2014/main" id="{1738594B-1567-1FD7-727F-436A90E78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2667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600" b="1">
                <a:ea typeface="MS PGothic" panose="020B0600070205080204" pitchFamily="34" charset="-128"/>
              </a:rPr>
              <a:t>Poloidal Field Coils (6)</a:t>
            </a:r>
            <a:br>
              <a:rPr lang="en-US" altLang="en-US" sz="1600" b="1">
                <a:ea typeface="MS PGothic" panose="020B0600070205080204" pitchFamily="34" charset="-128"/>
              </a:rPr>
            </a:br>
            <a: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  <a:t>             (NbTi)</a:t>
            </a:r>
          </a:p>
        </p:txBody>
      </p:sp>
      <p:sp>
        <p:nvSpPr>
          <p:cNvPr id="492563" name="Line 19">
            <a:extLst>
              <a:ext uri="{FF2B5EF4-FFF2-40B4-BE49-F238E27FC236}">
                <a16:creationId xmlns:a16="http://schemas.microsoft.com/office/drawing/2014/main" id="{D285EDCE-ABBF-0FFD-B0D5-02D71B10B5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2881313"/>
            <a:ext cx="736600" cy="331787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64" name="Text Box 20">
            <a:extLst>
              <a:ext uri="{FF2B5EF4-FFF2-40B4-BE49-F238E27FC236}">
                <a16:creationId xmlns:a16="http://schemas.microsoft.com/office/drawing/2014/main" id="{08FAE8B9-00CC-0ACD-A54D-C5E5C8E2E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638800"/>
            <a:ext cx="3429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600" b="1">
                <a:ea typeface="MS PGothic" panose="020B0600070205080204" pitchFamily="34" charset="-128"/>
              </a:rPr>
              <a:t>Vacuum Vessel</a:t>
            </a:r>
            <a:br>
              <a:rPr lang="en-US" altLang="en-US" sz="1600" b="1">
                <a:ea typeface="MS PGothic" panose="020B0600070205080204" pitchFamily="34" charset="-128"/>
              </a:rPr>
            </a:br>
            <a:r>
              <a:rPr lang="en-US" altLang="en-US" sz="1600" b="1">
                <a:solidFill>
                  <a:srgbClr val="FF271C"/>
                </a:solidFill>
                <a:ea typeface="MS PGothic" panose="020B0600070205080204" pitchFamily="34" charset="-128"/>
              </a:rPr>
              <a:t>(SS)</a:t>
            </a:r>
            <a:endParaRPr lang="en-US" altLang="en-US" sz="2400" b="1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92565" name="Line 21">
            <a:extLst>
              <a:ext uri="{FF2B5EF4-FFF2-40B4-BE49-F238E27FC236}">
                <a16:creationId xmlns:a16="http://schemas.microsoft.com/office/drawing/2014/main" id="{B066C2ED-FA4C-E518-F31E-11E7E425B9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3822700"/>
            <a:ext cx="101600" cy="18161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66" name="Line 22">
            <a:extLst>
              <a:ext uri="{FF2B5EF4-FFF2-40B4-BE49-F238E27FC236}">
                <a16:creationId xmlns:a16="http://schemas.microsoft.com/office/drawing/2014/main" id="{57BF8135-01D3-66CC-3401-D6539D6C00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37150" y="3898900"/>
            <a:ext cx="501650" cy="18923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67" name="Text Box 23">
            <a:extLst>
              <a:ext uri="{FF2B5EF4-FFF2-40B4-BE49-F238E27FC236}">
                <a16:creationId xmlns:a16="http://schemas.microsoft.com/office/drawing/2014/main" id="{71A61471-045D-12BF-D30E-99A0F163D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746750"/>
            <a:ext cx="15414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600" b="1" dirty="0">
                <a:ea typeface="MS PGothic" panose="020B0600070205080204" pitchFamily="34" charset="-128"/>
              </a:rPr>
              <a:t>Divertor</a:t>
            </a:r>
            <a:br>
              <a:rPr lang="en-US" altLang="en-US" sz="1600" b="1" dirty="0">
                <a:ea typeface="MS PGothic" panose="020B0600070205080204" pitchFamily="34" charset="-128"/>
              </a:rPr>
            </a:br>
            <a:r>
              <a:rPr lang="en-US" altLang="en-US" sz="1600" b="1" dirty="0">
                <a:solidFill>
                  <a:srgbClr val="FF271C"/>
                </a:solidFill>
                <a:ea typeface="MS PGothic" panose="020B0600070205080204" pitchFamily="34" charset="-128"/>
              </a:rPr>
              <a:t>(SS/ W)</a:t>
            </a:r>
            <a:endParaRPr lang="en-US" altLang="en-US" sz="2400" b="1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2CDC33-3A65-8842-CF67-D50C7808E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5175"/>
            <a:ext cx="2124075" cy="7921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 sz="2400" b="1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098F110-6411-2688-E439-0F641D12B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60800"/>
            <a:ext cx="2484438" cy="7921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 sz="2400" b="1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F7ED26-CB00-842F-16ED-84F5D9482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938" y="5516563"/>
            <a:ext cx="2087562" cy="7397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 sz="2400" b="1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B756745-A602-8ED4-DF44-B91E0D214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113" y="1989138"/>
            <a:ext cx="2089150" cy="6889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 sz="2400" b="1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407E40-F32E-DA10-E84C-D796610C4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5210175"/>
            <a:ext cx="2376487" cy="7921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 sz="2400" b="1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915C370-C2DB-0EA3-9A0F-FFE1F5A4A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765175"/>
            <a:ext cx="1727200" cy="6477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 sz="2400" b="1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A445AEB-CB09-2380-704E-190DD7642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55925"/>
            <a:ext cx="2411413" cy="79216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 sz="2400" b="1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B37F4B-0AF2-2780-B881-F4A27BD78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732463"/>
            <a:ext cx="2087562" cy="64928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 sz="2400" b="1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7CD588A-BEAF-A40E-01D8-24176FBA5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863" y="2922588"/>
            <a:ext cx="2087562" cy="6477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 sz="2400" b="1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E53929-76D9-BE40-CA4D-CDEC6E0B1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765675"/>
            <a:ext cx="2808288" cy="79216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 sz="2400" b="1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168994" name="Straight Arrow Connector 4">
            <a:extLst>
              <a:ext uri="{FF2B5EF4-FFF2-40B4-BE49-F238E27FC236}">
                <a16:creationId xmlns:a16="http://schemas.microsoft.com/office/drawing/2014/main" id="{653D6902-345F-DAD5-26B8-A0977CF3DCF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465638" y="1023938"/>
            <a:ext cx="15875" cy="38766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8995" name="TextBox 11">
            <a:extLst>
              <a:ext uri="{FF2B5EF4-FFF2-40B4-BE49-F238E27FC236}">
                <a16:creationId xmlns:a16="http://schemas.microsoft.com/office/drawing/2014/main" id="{E4ED41D2-363E-C291-D7D9-17C42BF8D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088" y="4910138"/>
            <a:ext cx="1274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kumimoji="1" lang="en-US" altLang="en-US" sz="2000" b="1">
                <a:solidFill>
                  <a:srgbClr val="C00000"/>
                </a:solidFill>
                <a:ea typeface="MS PGothic" panose="020B0600070205080204" pitchFamily="34" charset="-128"/>
              </a:rPr>
              <a:t> </a:t>
            </a:r>
            <a:r>
              <a:rPr kumimoji="1" lang="en-US" altLang="en-US" sz="2000" b="1">
                <a:solidFill>
                  <a:srgbClr val="FF0000"/>
                </a:solidFill>
                <a:ea typeface="MS PGothic" panose="020B0600070205080204" pitchFamily="34" charset="-128"/>
              </a:rPr>
              <a:t>h ~ 29 m</a:t>
            </a:r>
            <a:endParaRPr kumimoji="1" lang="en-GB" altLang="en-US" sz="2000" b="1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cxnSp>
        <p:nvCxnSpPr>
          <p:cNvPr id="168996" name="Straight Arrow Connector 4">
            <a:extLst>
              <a:ext uri="{FF2B5EF4-FFF2-40B4-BE49-F238E27FC236}">
                <a16:creationId xmlns:a16="http://schemas.microsoft.com/office/drawing/2014/main" id="{132F2FA3-3B8B-7E6F-0B3B-BB6EA9FEFD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65388" y="846138"/>
            <a:ext cx="4095750" cy="11112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8997" name="TextBox 11">
            <a:extLst>
              <a:ext uri="{FF2B5EF4-FFF2-40B4-BE49-F238E27FC236}">
                <a16:creationId xmlns:a16="http://schemas.microsoft.com/office/drawing/2014/main" id="{133D9554-76C4-1E70-F90E-C67A73D4A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76250"/>
            <a:ext cx="1204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kumimoji="1" lang="en-US" altLang="en-US" sz="2000" b="1">
                <a:solidFill>
                  <a:srgbClr val="FF0000"/>
                </a:solidFill>
                <a:ea typeface="MS PGothic" panose="020B0600070205080204" pitchFamily="34" charset="-128"/>
              </a:rPr>
              <a:t>d ~ 30 m</a:t>
            </a:r>
            <a:endParaRPr kumimoji="1" lang="en-GB" altLang="en-US" sz="2000" b="1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sp>
        <p:nvSpPr>
          <p:cNvPr id="168998" name="Text Box 38">
            <a:extLst>
              <a:ext uri="{FF2B5EF4-FFF2-40B4-BE49-F238E27FC236}">
                <a16:creationId xmlns:a16="http://schemas.microsoft.com/office/drawing/2014/main" id="{ADA58335-D114-3083-00FB-8D7F0B101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363" y="6462713"/>
            <a:ext cx="2432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en-US" sz="1400">
                <a:latin typeface="Times New Roman" panose="02020603050405020304" pitchFamily="18" charset="0"/>
              </a:rPr>
              <a:t>(C) D.J.  Campbell, ITER</a:t>
            </a:r>
            <a:endParaRPr lang="en-AU" altLang="en-US" sz="1400">
              <a:latin typeface="Times New Roman" panose="02020603050405020304" pitchFamily="18" charset="0"/>
            </a:endParaRPr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F4592BA4-7630-11BC-6570-0904A01AE4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0552" y="3830241"/>
            <a:ext cx="501650" cy="2389584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D6B74CE-CD50-0D03-20FF-13601CB1EC18}"/>
              </a:ext>
            </a:extLst>
          </p:cNvPr>
          <p:cNvSpPr txBox="1"/>
          <p:nvPr/>
        </p:nvSpPr>
        <p:spPr>
          <a:xfrm>
            <a:off x="3124198" y="6405561"/>
            <a:ext cx="248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500 MW/ 100 m</a:t>
            </a:r>
            <a:r>
              <a:rPr lang="pl-PL" sz="2400" b="1" baseline="30000" dirty="0">
                <a:solidFill>
                  <a:srgbClr val="C00000"/>
                </a:solidFill>
              </a:rPr>
              <a:t>2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190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E5BBEF-2EA7-F9B5-1A72-457AE7E7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09" y="-44237"/>
            <a:ext cx="8229600" cy="1143000"/>
          </a:xfrm>
        </p:spPr>
        <p:txBody>
          <a:bodyPr/>
          <a:lstStyle/>
          <a:p>
            <a:r>
              <a:rPr lang="pl-PL" sz="3600" dirty="0"/>
              <a:t>Widmo Słońca, poza atmosferą</a:t>
            </a:r>
          </a:p>
        </p:txBody>
      </p:sp>
      <p:pic>
        <p:nvPicPr>
          <p:cNvPr id="1026" name="Picture 2" descr="Solar Simulator Overview| Sciencetech Inc.">
            <a:extLst>
              <a:ext uri="{FF2B5EF4-FFF2-40B4-BE49-F238E27FC236}">
                <a16:creationId xmlns:a16="http://schemas.microsoft.com/office/drawing/2014/main" id="{08960951-A124-F4AC-1C66-ED31311D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" y="1045232"/>
            <a:ext cx="4885376" cy="332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52E021A-C992-A3D5-CF87-77A7B3FB9B69}"/>
              </a:ext>
            </a:extLst>
          </p:cNvPr>
          <p:cNvSpPr txBox="1"/>
          <p:nvPr/>
        </p:nvSpPr>
        <p:spPr>
          <a:xfrm>
            <a:off x="89756" y="6321218"/>
            <a:ext cx="89644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hlinkClick r:id="rId3"/>
              </a:rPr>
              <a:t>https://sciencetech-inc.com/page/solar-simulator</a:t>
            </a:r>
            <a:endParaRPr lang="pl-PL" sz="1000" dirty="0"/>
          </a:p>
          <a:p>
            <a:r>
              <a:rPr lang="pl-PL" sz="1000" dirty="0"/>
              <a:t>https://www.researchgate.net/publication/271891094_Design_and_Fabrication_of_an_Albedo_Insensitive_Analog_Sun_Sensor/figures</a:t>
            </a:r>
          </a:p>
        </p:txBody>
      </p:sp>
      <p:pic>
        <p:nvPicPr>
          <p:cNvPr id="3" name="Picture 2" descr="Solar spectral management for natural photosynthesis: from photonics  designs to potential applications | Nano Convergence | Full Text">
            <a:extLst>
              <a:ext uri="{FF2B5EF4-FFF2-40B4-BE49-F238E27FC236}">
                <a16:creationId xmlns:a16="http://schemas.microsoft.com/office/drawing/2014/main" id="{FB94963B-34D7-81CC-8D50-DD828B9E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5" y="1114191"/>
            <a:ext cx="4633781" cy="3328204"/>
          </a:xfrm>
          <a:prstGeom prst="rect">
            <a:avLst/>
          </a:prstGeom>
          <a:noFill/>
          <a:ln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EA12D46-BD98-5D58-F959-6688E7FFE3F7}"/>
              </a:ext>
            </a:extLst>
          </p:cNvPr>
          <p:cNvSpPr txBox="1"/>
          <p:nvPr/>
        </p:nvSpPr>
        <p:spPr>
          <a:xfrm>
            <a:off x="276789" y="4457823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Czy widmo Słońca zawsze było takie same?</a:t>
            </a:r>
          </a:p>
          <a:p>
            <a:r>
              <a:rPr lang="pl-PL" dirty="0"/>
              <a:t>Poza atmosferą przypuszczalnie od zawsze (tj. 4 mld lat) – tak.</a:t>
            </a:r>
          </a:p>
          <a:p>
            <a:r>
              <a:rPr lang="pl-PL" dirty="0"/>
              <a:t>Na powierzchni ziemi (a raczej oceanu) – pewno nie. </a:t>
            </a:r>
          </a:p>
          <a:p>
            <a:r>
              <a:rPr lang="pl-PL" dirty="0"/>
              <a:t>Świadczą o tym metaboliczne „skamieniałości”, w postaci dwóch form chlorofilu.</a:t>
            </a:r>
          </a:p>
          <a:p>
            <a:r>
              <a:rPr lang="pl-PL" dirty="0"/>
              <a:t>Ten bardziej niebieski (czyli siny, </a:t>
            </a:r>
            <a:r>
              <a:rPr lang="pl-PL" dirty="0" err="1"/>
              <a:t>cyanowy</a:t>
            </a:r>
            <a:r>
              <a:rPr lang="pl-PL" dirty="0"/>
              <a:t>) pochodzi z okresu, kiedy w atmosferze Ziemi nie było tlenu (tak mówi prof. GK)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29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52F05551-EEDC-0BEC-94A7-C4C0CA67D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554" y="3278775"/>
            <a:ext cx="3004933" cy="2754965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189442" name="Text Box 2">
            <a:extLst>
              <a:ext uri="{FF2B5EF4-FFF2-40B4-BE49-F238E27FC236}">
                <a16:creationId xmlns:a16="http://schemas.microsoft.com/office/drawing/2014/main" id="{5ADA1640-9A0C-83AE-9D0A-230B1A1CF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9205"/>
            <a:ext cx="688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US" sz="3600" dirty="0">
                <a:solidFill>
                  <a:srgbClr val="FF0000"/>
                </a:solidFill>
              </a:rPr>
              <a:t>Bilan</a:t>
            </a:r>
            <a:r>
              <a:rPr lang="pl-PL" altLang="en-US" sz="3600" dirty="0">
                <a:solidFill>
                  <a:srgbClr val="FF0000"/>
                </a:solidFill>
              </a:rPr>
              <a:t>s energii słonecznej: 116% !</a:t>
            </a:r>
            <a:endParaRPr lang="it-IT" altLang="en-US" sz="3600" dirty="0">
              <a:solidFill>
                <a:srgbClr val="FF0000"/>
              </a:solidFill>
            </a:endParaRPr>
          </a:p>
        </p:txBody>
      </p:sp>
      <p:pic>
        <p:nvPicPr>
          <p:cNvPr id="189443" name="Picture 3">
            <a:extLst>
              <a:ext uri="{FF2B5EF4-FFF2-40B4-BE49-F238E27FC236}">
                <a16:creationId xmlns:a16="http://schemas.microsoft.com/office/drawing/2014/main" id="{42A6E5BB-B17E-2AB9-951B-8CCAFE389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2145"/>
            <a:ext cx="569558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4" name="Oval 4">
            <a:extLst>
              <a:ext uri="{FF2B5EF4-FFF2-40B4-BE49-F238E27FC236}">
                <a16:creationId xmlns:a16="http://schemas.microsoft.com/office/drawing/2014/main" id="{B9EFFF3F-8E20-A0D3-FC7E-A98AF109E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098805"/>
            <a:ext cx="1633537" cy="6413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7EA433-4335-5836-BD98-34B7A8D5F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691" y="699527"/>
            <a:ext cx="3144599" cy="262892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D2B29EB-B012-27A9-306F-9743A6313DA3}"/>
              </a:ext>
            </a:extLst>
          </p:cNvPr>
          <p:cNvSpPr txBox="1"/>
          <p:nvPr/>
        </p:nvSpPr>
        <p:spPr>
          <a:xfrm>
            <a:off x="0" y="5919597"/>
            <a:ext cx="9061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Uwarstwienie atmosfery – nie tylko zmiany ciśnienia i temperatury, ale również składu, czynią bilans ciepła bardzo skomplikowany: inny dla światła VIS przychodzącego (</a:t>
            </a:r>
            <a:r>
              <a:rPr lang="pl-PL" dirty="0" err="1"/>
              <a:t>short</a:t>
            </a:r>
            <a:r>
              <a:rPr lang="pl-PL" dirty="0"/>
              <a:t>), inne dla wychodzącego IR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38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>
            <a:extLst>
              <a:ext uri="{FF2B5EF4-FFF2-40B4-BE49-F238E27FC236}">
                <a16:creationId xmlns:a16="http://schemas.microsoft.com/office/drawing/2014/main" id="{515C0135-0340-48B6-52A8-1005960E8A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3228" y="4956804"/>
            <a:ext cx="9111431" cy="765175"/>
          </a:xfrm>
        </p:spPr>
        <p:txBody>
          <a:bodyPr/>
          <a:lstStyle/>
          <a:p>
            <a:pPr algn="l" eaLnBrk="1" hangingPunct="1"/>
            <a:br>
              <a:rPr lang="pl-PL" altLang="it-IT" sz="2000" dirty="0"/>
            </a:br>
            <a:r>
              <a:rPr lang="pl-PL" altLang="it-IT" sz="1700" dirty="0"/>
              <a:t>Chmury burzowe u wybrzeży Brazylii: prądy konwekcyjne unoszą parę wodną aż do granic troposfery (gdzie </a:t>
            </a:r>
            <a:r>
              <a:rPr lang="pl-PL" altLang="it-IT" sz="1700" i="1" dirty="0"/>
              <a:t>musi</a:t>
            </a:r>
            <a:r>
              <a:rPr lang="pl-PL" altLang="it-IT" sz="1700" dirty="0"/>
              <a:t> się skroplić, czyli oddać ciepło)</a:t>
            </a:r>
            <a:br>
              <a:rPr lang="pl-PL" altLang="it-IT" sz="1900" dirty="0"/>
            </a:br>
            <a:br>
              <a:rPr lang="pl-PL" altLang="it-IT" sz="1900" dirty="0"/>
            </a:br>
            <a:r>
              <a:rPr lang="pl-PL" altLang="it-IT" sz="1900" dirty="0"/>
              <a:t>1 g (1/30 mola) suchego powietrza (N</a:t>
            </a:r>
            <a:r>
              <a:rPr lang="pl-PL" altLang="it-IT" sz="1900" baseline="-25000" dirty="0"/>
              <a:t>2</a:t>
            </a:r>
            <a:r>
              <a:rPr lang="pl-PL" altLang="it-IT" sz="1900" dirty="0"/>
              <a:t>) unosząc się z powierzchni ziemi (t=20</a:t>
            </a:r>
            <a:r>
              <a:rPr lang="pl-PL" altLang="it-IT" sz="1900" dirty="0">
                <a:latin typeface="Arial" panose="020B0604020202020204" pitchFamily="34" charset="0"/>
                <a:cs typeface="Arial" panose="020B0604020202020204" pitchFamily="34" charset="0"/>
              </a:rPr>
              <a:t>ºC) </a:t>
            </a:r>
            <a:r>
              <a:rPr lang="pl-PL" altLang="it-IT" sz="1900" dirty="0"/>
              <a:t>do tropopauzy (t=-40</a:t>
            </a:r>
            <a:r>
              <a:rPr lang="pl-PL" altLang="it-IT" sz="1900" dirty="0">
                <a:latin typeface="Arial" panose="020B0604020202020204" pitchFamily="34" charset="0"/>
                <a:cs typeface="Arial" panose="020B0604020202020204" pitchFamily="34" charset="0"/>
              </a:rPr>
              <a:t>ºC) unosi ciepło Q= 1/30 x 8.31 J/</a:t>
            </a:r>
            <a:r>
              <a:rPr lang="pl-PL" altLang="it-IT" sz="1900" dirty="0" err="1">
                <a:latin typeface="Arial" panose="020B0604020202020204" pitchFamily="34" charset="0"/>
                <a:cs typeface="Arial" panose="020B0604020202020204" pitchFamily="34" charset="0"/>
              </a:rPr>
              <a:t>mol·K</a:t>
            </a:r>
            <a:r>
              <a:rPr lang="pl-PL" altLang="it-IT" sz="1900" dirty="0">
                <a:latin typeface="Arial" panose="020B0604020202020204" pitchFamily="34" charset="0"/>
                <a:cs typeface="Arial" panose="020B0604020202020204" pitchFamily="34" charset="0"/>
              </a:rPr>
              <a:t> x 5/2 x 60 ≈ </a:t>
            </a:r>
            <a:r>
              <a:rPr lang="pl-PL" altLang="it-IT" sz="1900" b="1" dirty="0">
                <a:latin typeface="Arial" panose="020B0604020202020204" pitchFamily="34" charset="0"/>
                <a:cs typeface="Arial" panose="020B0604020202020204" pitchFamily="34" charset="0"/>
              </a:rPr>
              <a:t>10 cal</a:t>
            </a:r>
            <a:br>
              <a:rPr lang="pl-PL" altLang="it-IT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it-IT" sz="1900" dirty="0">
                <a:latin typeface="Arial" panose="020B0604020202020204" pitchFamily="34" charset="0"/>
                <a:cs typeface="Arial" panose="020B0604020202020204" pitchFamily="34" charset="0"/>
              </a:rPr>
              <a:t>1 g mokrego powietrza (wilgotność absolutna 4%) unosi </a:t>
            </a:r>
            <a:r>
              <a:rPr lang="pl-PL" altLang="it-IT" sz="1900" b="1" dirty="0">
                <a:latin typeface="Arial" panose="020B0604020202020204" pitchFamily="34" charset="0"/>
                <a:cs typeface="Arial" panose="020B0604020202020204" pitchFamily="34" charset="0"/>
              </a:rPr>
              <a:t>dodatkowo</a:t>
            </a:r>
            <a:r>
              <a:rPr lang="pl-PL" altLang="it-IT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altLang="it-IT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it-IT" sz="1900" dirty="0">
                <a:latin typeface="Arial" panose="020B0604020202020204" pitchFamily="34" charset="0"/>
                <a:cs typeface="Arial" panose="020B0604020202020204" pitchFamily="34" charset="0"/>
              </a:rPr>
              <a:t>0.04 g x (540+80)  ≈ </a:t>
            </a:r>
            <a:r>
              <a:rPr lang="pl-PL" altLang="it-IT" sz="1900" b="1" dirty="0">
                <a:latin typeface="Arial" panose="020B0604020202020204" pitchFamily="34" charset="0"/>
                <a:cs typeface="Arial" panose="020B0604020202020204" pitchFamily="34" charset="0"/>
              </a:rPr>
              <a:t>25 cal </a:t>
            </a:r>
            <a:r>
              <a:rPr lang="pl-PL" altLang="it-IT" sz="1900" dirty="0">
                <a:latin typeface="Arial" panose="020B0604020202020204" pitchFamily="34" charset="0"/>
                <a:cs typeface="Arial" panose="020B0604020202020204" pitchFamily="34" charset="0"/>
              </a:rPr>
              <a:t>(para wodna nie tylko skropli się, ale zamarznie) </a:t>
            </a:r>
            <a:br>
              <a:rPr lang="pl-PL" altLang="it-IT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it-IT" sz="19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konwekcja pary wodnej jest głównym motorem termicznym troposfery</a:t>
            </a:r>
            <a:endParaRPr lang="pl-PL" altLang="it-IT" sz="1900" dirty="0">
              <a:solidFill>
                <a:schemeClr val="accent2"/>
              </a:solidFill>
            </a:endParaRPr>
          </a:p>
        </p:txBody>
      </p:sp>
      <p:pic>
        <p:nvPicPr>
          <p:cNvPr id="158723" name="Obraz 2" descr="NGfot12.jpg">
            <a:extLst>
              <a:ext uri="{FF2B5EF4-FFF2-40B4-BE49-F238E27FC236}">
                <a16:creationId xmlns:a16="http://schemas.microsoft.com/office/drawing/2014/main" id="{EAA72EAE-65E3-9E62-7FE5-01A256E58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85" y="1135071"/>
            <a:ext cx="4826671" cy="321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4B33884-ED3C-9C8A-AC90-59438B569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101" y="428633"/>
            <a:ext cx="8902501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pl-PL" altLang="it-IT" sz="2800" dirty="0">
                <a:solidFill>
                  <a:srgbClr val="002060"/>
                </a:solidFill>
              </a:rPr>
              <a:t>Troposfera: tu jest para wodna, H</a:t>
            </a:r>
            <a:r>
              <a:rPr lang="pl-PL" altLang="it-IT" sz="2800" baseline="-25000" dirty="0">
                <a:solidFill>
                  <a:srgbClr val="002060"/>
                </a:solidFill>
              </a:rPr>
              <a:t>2</a:t>
            </a:r>
            <a:r>
              <a:rPr lang="pl-PL" altLang="it-IT" sz="2800" dirty="0">
                <a:solidFill>
                  <a:srgbClr val="002060"/>
                </a:solidFill>
              </a:rPr>
              <a:t>O, główny nośnik (ukrytego) ciepła (przemiany fazowej = 540 cal/g)</a:t>
            </a:r>
            <a:br>
              <a:rPr lang="pl-PL" altLang="it-IT" sz="2800" dirty="0">
                <a:solidFill>
                  <a:srgbClr val="002060"/>
                </a:solidFill>
              </a:rPr>
            </a:br>
            <a:br>
              <a:rPr lang="pl-PL" altLang="it-IT" sz="2800" dirty="0">
                <a:solidFill>
                  <a:srgbClr val="002060"/>
                </a:solidFill>
              </a:rPr>
            </a:br>
            <a:endParaRPr lang="pl-PL" altLang="it-IT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7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846A9-A088-388F-1CFC-24D76390C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Text Box 5">
            <a:extLst>
              <a:ext uri="{FF2B5EF4-FFF2-40B4-BE49-F238E27FC236}">
                <a16:creationId xmlns:a16="http://schemas.microsoft.com/office/drawing/2014/main" id="{146E66C5-B8DF-A650-A52E-0873E3FCD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542" y="166905"/>
            <a:ext cx="851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2400" b="1" dirty="0">
                <a:solidFill>
                  <a:srgbClr val="009900"/>
                </a:solidFill>
              </a:rPr>
              <a:t>= </a:t>
            </a:r>
            <a:r>
              <a:rPr lang="pl-PL" altLang="en-US" sz="2400" b="1" dirty="0">
                <a:solidFill>
                  <a:srgbClr val="009900"/>
                </a:solidFill>
              </a:rPr>
              <a:t>para wodna + dwutlenek węgla</a:t>
            </a:r>
            <a:endParaRPr lang="it-IT" altLang="en-US" sz="2400" b="1" dirty="0">
              <a:solidFill>
                <a:srgbClr val="009900"/>
              </a:solidFill>
            </a:endParaRPr>
          </a:p>
        </p:txBody>
      </p:sp>
      <p:sp>
        <p:nvSpPr>
          <p:cNvPr id="123912" name="Text Box 8">
            <a:extLst>
              <a:ext uri="{FF2B5EF4-FFF2-40B4-BE49-F238E27FC236}">
                <a16:creationId xmlns:a16="http://schemas.microsoft.com/office/drawing/2014/main" id="{55EC7A05-0500-98D1-A204-FC8D9CA73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796" y="5080458"/>
            <a:ext cx="81651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en-US" sz="2800" dirty="0">
                <a:solidFill>
                  <a:srgbClr val="FF3399"/>
                </a:solidFill>
                <a:cs typeface="Times New Roman" panose="02020603050405020304" pitchFamily="18" charset="0"/>
              </a:rPr>
              <a:t>CO</a:t>
            </a:r>
            <a:r>
              <a:rPr lang="pl-PL" altLang="en-US" sz="2800" baseline="-25000" dirty="0">
                <a:solidFill>
                  <a:srgbClr val="FF3399"/>
                </a:solidFill>
                <a:cs typeface="Times New Roman" panose="02020603050405020304" pitchFamily="18" charset="0"/>
              </a:rPr>
              <a:t>2</a:t>
            </a:r>
            <a:r>
              <a:rPr lang="pl-PL" altLang="en-US" sz="2800" dirty="0">
                <a:solidFill>
                  <a:srgbClr val="FF3399"/>
                </a:solidFill>
                <a:cs typeface="Times New Roman" panose="02020603050405020304" pitchFamily="18" charset="0"/>
              </a:rPr>
              <a:t> „zamyka okno” pozostawione przez H</a:t>
            </a:r>
            <a:r>
              <a:rPr lang="pl-PL" altLang="en-US" sz="2800" baseline="-25000" dirty="0">
                <a:solidFill>
                  <a:srgbClr val="FF3399"/>
                </a:solidFill>
                <a:cs typeface="Times New Roman" panose="02020603050405020304" pitchFamily="18" charset="0"/>
              </a:rPr>
              <a:t>2</a:t>
            </a:r>
            <a:r>
              <a:rPr lang="pl-PL" altLang="en-US" sz="2800" dirty="0">
                <a:solidFill>
                  <a:srgbClr val="FF3399"/>
                </a:solidFill>
                <a:cs typeface="Times New Roman" panose="02020603050405020304" pitchFamily="18" charset="0"/>
              </a:rPr>
              <a:t>O</a:t>
            </a:r>
            <a:endParaRPr lang="it-IT" altLang="en-US" sz="2800" dirty="0">
              <a:solidFill>
                <a:srgbClr val="FF3399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04301953-AC64-8A17-4145-F7201CD7BB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455448"/>
              </p:ext>
            </p:extLst>
          </p:nvPr>
        </p:nvGraphicFramePr>
        <p:xfrm>
          <a:off x="-150938" y="686543"/>
          <a:ext cx="4423956" cy="384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139000" imgH="3756600" progId="Origin50.Graph">
                  <p:embed/>
                </p:oleObj>
              </mc:Choice>
              <mc:Fallback>
                <p:oleObj name="Graph" r:id="rId2" imgW="5139000" imgH="3756600" progId="Origin50.Graph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04301953-AC64-8A17-4145-F7201CD7BB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0938" y="686543"/>
                        <a:ext cx="4423956" cy="3843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01C68F0D-2A3B-1812-06F1-6C8120FD2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574" y="1056760"/>
            <a:ext cx="5251904" cy="3843069"/>
          </a:xfrm>
          <a:prstGeom prst="rect">
            <a:avLst/>
          </a:prstGeom>
        </p:spPr>
      </p:pic>
      <p:sp>
        <p:nvSpPr>
          <p:cNvPr id="7" name="Strzałka: w górę 6">
            <a:extLst>
              <a:ext uri="{FF2B5EF4-FFF2-40B4-BE49-F238E27FC236}">
                <a16:creationId xmlns:a16="http://schemas.microsoft.com/office/drawing/2014/main" id="{C8A4387E-895F-56D1-4296-4DB2B7E3234B}"/>
              </a:ext>
            </a:extLst>
          </p:cNvPr>
          <p:cNvSpPr/>
          <p:nvPr/>
        </p:nvSpPr>
        <p:spPr>
          <a:xfrm>
            <a:off x="5145122" y="2939796"/>
            <a:ext cx="484632" cy="1281292"/>
          </a:xfrm>
          <a:prstGeom prst="upArrow">
            <a:avLst/>
          </a:prstGeom>
          <a:solidFill>
            <a:srgbClr val="00B0F0">
              <a:alpha val="6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F860CB-6F9E-C4DE-AD54-E773EB0A2611}"/>
              </a:ext>
            </a:extLst>
          </p:cNvPr>
          <p:cNvSpPr txBox="1"/>
          <p:nvPr/>
        </p:nvSpPr>
        <p:spPr>
          <a:xfrm>
            <a:off x="6444208" y="686544"/>
            <a:ext cx="2239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/>
              <a:t>Wallace</a:t>
            </a:r>
            <a:r>
              <a:rPr lang="pl-PL" sz="1400" dirty="0"/>
              <a:t> &amp; </a:t>
            </a:r>
            <a:r>
              <a:rPr lang="pl-PL" sz="1400" dirty="0" err="1"/>
              <a:t>Hobbs</a:t>
            </a:r>
            <a:r>
              <a:rPr lang="pl-PL" sz="1400" dirty="0"/>
              <a:t>, str. 141</a:t>
            </a:r>
            <a:endParaRPr lang="en-US" sz="1400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251023E-2F54-25EE-4E75-96CB4437C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92" y="163901"/>
            <a:ext cx="404403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it-IT" altLang="en-US" sz="2400" b="1" dirty="0" err="1">
                <a:solidFill>
                  <a:schemeClr val="tx2"/>
                </a:solidFill>
              </a:rPr>
              <a:t>Ef</a:t>
            </a:r>
            <a:r>
              <a:rPr lang="pl-PL" altLang="en-US" sz="2400" b="1" dirty="0" err="1">
                <a:solidFill>
                  <a:schemeClr val="tx2"/>
                </a:solidFill>
              </a:rPr>
              <a:t>ekt</a:t>
            </a:r>
            <a:r>
              <a:rPr lang="pl-PL" altLang="en-US" sz="2400" b="1" dirty="0">
                <a:solidFill>
                  <a:schemeClr val="tx2"/>
                </a:solidFill>
              </a:rPr>
              <a:t> podwójnej pierzynki</a:t>
            </a:r>
            <a:endParaRPr lang="it-IT" alt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594B4F7-78E1-3A5D-3DA6-B7BA048D3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638800"/>
            <a:ext cx="38941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US" sz="3200" b="1" dirty="0">
                <a:solidFill>
                  <a:srgbClr val="FF6600"/>
                </a:solidFill>
              </a:rPr>
              <a:t>H</a:t>
            </a:r>
            <a:r>
              <a:rPr lang="it-IT" altLang="en-US" sz="3200" b="1" baseline="-25000" dirty="0">
                <a:solidFill>
                  <a:srgbClr val="FF6600"/>
                </a:solidFill>
              </a:rPr>
              <a:t>2</a:t>
            </a:r>
            <a:r>
              <a:rPr lang="it-IT" altLang="en-US" sz="3200" b="1" dirty="0">
                <a:solidFill>
                  <a:srgbClr val="FF6600"/>
                </a:solidFill>
              </a:rPr>
              <a:t>O: -18°C </a:t>
            </a:r>
            <a:r>
              <a:rPr lang="en-GB" altLang="en-US" sz="3200" b="1" dirty="0">
                <a:solidFill>
                  <a:srgbClr val="FF6600"/>
                </a:solidFill>
                <a:cs typeface="Times New Roman" panose="02020603050405020304" pitchFamily="18" charset="0"/>
              </a:rPr>
              <a:t>→+15°C</a:t>
            </a:r>
            <a:endParaRPr lang="it-IT" altLang="en-US" sz="3200" b="1" dirty="0">
              <a:solidFill>
                <a:srgbClr val="FF66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6A26A00-0C12-9787-A5E7-F556E2D26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638800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US" sz="3200" b="1" dirty="0">
                <a:solidFill>
                  <a:srgbClr val="FF3399"/>
                </a:solidFill>
              </a:rPr>
              <a:t>CO</a:t>
            </a:r>
            <a:r>
              <a:rPr lang="it-IT" altLang="en-US" sz="3200" b="1" baseline="-25000" dirty="0">
                <a:solidFill>
                  <a:srgbClr val="FF3399"/>
                </a:solidFill>
              </a:rPr>
              <a:t>2</a:t>
            </a:r>
            <a:r>
              <a:rPr lang="it-IT" altLang="en-US" sz="3200" b="1" dirty="0">
                <a:solidFill>
                  <a:srgbClr val="FF3399"/>
                </a:solidFill>
              </a:rPr>
              <a:t>: +15°C </a:t>
            </a:r>
            <a:r>
              <a:rPr lang="en-GB" altLang="en-US" sz="3200" b="1" dirty="0">
                <a:solidFill>
                  <a:srgbClr val="FF3399"/>
                </a:solidFill>
                <a:cs typeface="Times New Roman" panose="02020603050405020304" pitchFamily="18" charset="0"/>
              </a:rPr>
              <a:t>→+???</a:t>
            </a:r>
            <a:endParaRPr lang="it-IT" altLang="en-US" sz="3200" b="1" dirty="0">
              <a:solidFill>
                <a:srgbClr val="FF3399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8CDE53-2D0F-7CD5-B282-2250BBB79B4A}"/>
              </a:ext>
            </a:extLst>
          </p:cNvPr>
          <p:cNvSpPr txBox="1"/>
          <p:nvPr/>
        </p:nvSpPr>
        <p:spPr>
          <a:xfrm>
            <a:off x="4273018" y="4707238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10 </a:t>
            </a:r>
            <a:r>
              <a:rPr lang="pl-PL" dirty="0" err="1">
                <a:solidFill>
                  <a:srgbClr val="00B0F0"/>
                </a:solidFill>
              </a:rPr>
              <a:t>nm</a:t>
            </a:r>
            <a:r>
              <a:rPr lang="pl-PL" dirty="0">
                <a:solidFill>
                  <a:srgbClr val="00B0F0"/>
                </a:solidFill>
              </a:rPr>
              <a:t>, czyli max promieniowania IR z Ziemi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177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>
            <a:extLst>
              <a:ext uri="{FF2B5EF4-FFF2-40B4-BE49-F238E27FC236}">
                <a16:creationId xmlns:a16="http://schemas.microsoft.com/office/drawing/2014/main" id="{948F477B-0E4D-AC52-093B-2382E05B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24738"/>
            <a:ext cx="3168352" cy="483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08" name="Rectangle 4">
            <a:extLst>
              <a:ext uri="{FF2B5EF4-FFF2-40B4-BE49-F238E27FC236}">
                <a16:creationId xmlns:a16="http://schemas.microsoft.com/office/drawing/2014/main" id="{7081A9E7-F189-C83F-5BDE-73F23381D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9" y="152400"/>
            <a:ext cx="404403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it-IT" altLang="en-US" sz="2400" b="1" dirty="0" err="1">
                <a:solidFill>
                  <a:schemeClr val="tx2"/>
                </a:solidFill>
              </a:rPr>
              <a:t>Ef</a:t>
            </a:r>
            <a:r>
              <a:rPr lang="pl-PL" altLang="en-US" sz="2400" b="1" dirty="0" err="1">
                <a:solidFill>
                  <a:schemeClr val="tx2"/>
                </a:solidFill>
              </a:rPr>
              <a:t>ekt</a:t>
            </a:r>
            <a:r>
              <a:rPr lang="pl-PL" altLang="en-US" sz="2400" b="1" dirty="0">
                <a:solidFill>
                  <a:schemeClr val="tx2"/>
                </a:solidFill>
              </a:rPr>
              <a:t> podwójnej pierzynki</a:t>
            </a:r>
            <a:endParaRPr lang="it-IT" altLang="en-US" sz="2400" b="1" dirty="0">
              <a:solidFill>
                <a:schemeClr val="tx2"/>
              </a:solidFill>
            </a:endParaRPr>
          </a:p>
        </p:txBody>
      </p:sp>
      <p:sp>
        <p:nvSpPr>
          <p:cNvPr id="123909" name="Text Box 5">
            <a:extLst>
              <a:ext uri="{FF2B5EF4-FFF2-40B4-BE49-F238E27FC236}">
                <a16:creationId xmlns:a16="http://schemas.microsoft.com/office/drawing/2014/main" id="{FE090C68-5E68-D311-F07D-345E5E43B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623" y="152400"/>
            <a:ext cx="851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2400" b="1" dirty="0">
                <a:solidFill>
                  <a:srgbClr val="009900"/>
                </a:solidFill>
              </a:rPr>
              <a:t>= </a:t>
            </a:r>
            <a:r>
              <a:rPr lang="pl-PL" altLang="en-US" sz="2400" b="1" dirty="0">
                <a:solidFill>
                  <a:srgbClr val="009900"/>
                </a:solidFill>
              </a:rPr>
              <a:t>para wodna + dwutlenek węgla</a:t>
            </a:r>
            <a:endParaRPr lang="it-IT" altLang="en-US" sz="2400" b="1" dirty="0">
              <a:solidFill>
                <a:srgbClr val="0099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C8541B-80C2-5F2A-9DA9-9AB453D83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824738"/>
            <a:ext cx="4546971" cy="483649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E236A62-253E-ACDD-7CE1-D990A0A24D25}"/>
              </a:ext>
            </a:extLst>
          </p:cNvPr>
          <p:cNvSpPr txBox="1"/>
          <p:nvPr/>
        </p:nvSpPr>
        <p:spPr>
          <a:xfrm>
            <a:off x="176570" y="5663776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Pomiary z kosmosu pokazują, że w widmie IR wychodzącym z powierzchni ziemi brakuje tych składowych, które są w widmie </a:t>
            </a:r>
            <a:r>
              <a:rPr lang="pl-PL" i="1" dirty="0"/>
              <a:t>absorpcyjnym</a:t>
            </a:r>
            <a:r>
              <a:rPr lang="pl-PL" dirty="0"/>
              <a:t> CO</a:t>
            </a:r>
            <a:r>
              <a:rPr lang="pl-PL" baseline="-25000" dirty="0"/>
              <a:t>2</a:t>
            </a:r>
            <a:r>
              <a:rPr lang="pl-PL" dirty="0"/>
              <a:t> i H</a:t>
            </a:r>
            <a:r>
              <a:rPr lang="pl-PL" baseline="-25000" dirty="0"/>
              <a:t>2</a:t>
            </a:r>
            <a:r>
              <a:rPr lang="pl-PL" dirty="0"/>
              <a:t>O: bilans się zgadza. Co oznacza, że troposfera absorbuje (i odsyła w dół) sporo ciepła. Tropopauza (widoczna tutaj) staje się więc </a:t>
            </a:r>
            <a:r>
              <a:rPr lang="pl-PL" i="1" dirty="0"/>
              <a:t>ostrą</a:t>
            </a:r>
            <a:r>
              <a:rPr lang="pl-PL" dirty="0"/>
              <a:t> granicą warstw.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192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B1E39-9B5D-C7C6-289D-5AD3287BB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410BB65-0244-CCBF-4D61-2625D2B00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293" y="-99392"/>
            <a:ext cx="8507413" cy="1143000"/>
          </a:xfrm>
        </p:spPr>
        <p:txBody>
          <a:bodyPr/>
          <a:lstStyle/>
          <a:p>
            <a:pPr eaLnBrk="1" hangingPunct="1"/>
            <a:r>
              <a:rPr lang="pl-PL" altLang="it-IT" sz="3000" dirty="0">
                <a:solidFill>
                  <a:schemeClr val="bg2"/>
                </a:solidFill>
              </a:rPr>
              <a:t>Troposfera (&lt;10 km), </a:t>
            </a:r>
            <a:r>
              <a:rPr lang="pl-PL" altLang="it-IT" sz="3000" dirty="0">
                <a:solidFill>
                  <a:schemeClr val="tx1"/>
                </a:solidFill>
              </a:rPr>
              <a:t>Stratosfera (</a:t>
            </a:r>
            <a:r>
              <a:rPr lang="pl-PL" altLang="it-IT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pl-PL" altLang="it-IT" sz="3000" dirty="0">
                <a:solidFill>
                  <a:schemeClr val="tx1"/>
                </a:solidFill>
              </a:rPr>
              <a:t>10-40 km), </a:t>
            </a:r>
            <a:r>
              <a:rPr lang="pl-PL" altLang="it-IT" sz="3000" dirty="0">
                <a:solidFill>
                  <a:schemeClr val="bg2"/>
                </a:solidFill>
              </a:rPr>
              <a:t>Jonosfera (40-100 km), Termosfera 100-1000 </a:t>
            </a:r>
            <a:endParaRPr lang="en-US" altLang="it-IT" sz="3000" dirty="0">
              <a:solidFill>
                <a:schemeClr val="bg2"/>
              </a:solidFill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9FC75500-DF94-999C-F45E-6AB2646A0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628900"/>
            <a:ext cx="463406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4">
            <a:extLst>
              <a:ext uri="{FF2B5EF4-FFF2-40B4-BE49-F238E27FC236}">
                <a16:creationId xmlns:a16="http://schemas.microsoft.com/office/drawing/2014/main" id="{91CB734D-70F2-9A59-F061-B79855C002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63" y="4249738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A579B50-C328-B5F1-8569-86527C28C2E2}"/>
              </a:ext>
            </a:extLst>
          </p:cNvPr>
          <p:cNvSpPr txBox="1"/>
          <p:nvPr/>
        </p:nvSpPr>
        <p:spPr>
          <a:xfrm>
            <a:off x="64487" y="933020"/>
            <a:ext cx="5689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Stratosfera – czyli uwarstwiona: nie płynie strumień ciepła od nagrzanej ziemi, ustaje więc (turbulentna) konwekcja: układ temperatury jest „normalny” – cieplejsze warstwy są u góry. </a:t>
            </a:r>
          </a:p>
          <a:p>
            <a:r>
              <a:rPr lang="pl-PL" dirty="0"/>
              <a:t>Nie ma mieszania się jak w troposferze. 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B73C53-C07E-7890-1174-63F78AE63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945263"/>
            <a:ext cx="3138617" cy="578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7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9641B19D-7303-312F-73AB-D533B1AD7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295400"/>
            <a:ext cx="7772400" cy="1143000"/>
          </a:xfrm>
        </p:spPr>
        <p:txBody>
          <a:bodyPr/>
          <a:lstStyle/>
          <a:p>
            <a:pPr eaLnBrk="1" hangingPunct="1"/>
            <a:r>
              <a:rPr lang="pl-PL" altLang="en-US">
                <a:solidFill>
                  <a:srgbClr val="3333CC"/>
                </a:solidFill>
              </a:rPr>
              <a:t>Globalne zmiany klimatu</a:t>
            </a:r>
            <a:r>
              <a:rPr lang="it-IT" altLang="en-US"/>
              <a:t> </a:t>
            </a: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C0BC05AF-B891-0709-2D08-6093AE8F3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419600"/>
            <a:ext cx="9810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6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93547AAB-C75B-B2D1-1FD2-A0CC2FA53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863" y="2641600"/>
            <a:ext cx="3883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4400">
                <a:solidFill>
                  <a:schemeClr val="accent2"/>
                </a:solidFill>
              </a:rPr>
              <a:t>e fattore Uomo</a:t>
            </a:r>
          </a:p>
        </p:txBody>
      </p:sp>
      <p:pic>
        <p:nvPicPr>
          <p:cNvPr id="60426" name="Picture 10">
            <a:extLst>
              <a:ext uri="{FF2B5EF4-FFF2-40B4-BE49-F238E27FC236}">
                <a16:creationId xmlns:a16="http://schemas.microsoft.com/office/drawing/2014/main" id="{61CCD346-648E-D046-22C3-7EF8F922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278E021-33B6-A4FC-574B-23C4413F1BD0}"/>
              </a:ext>
            </a:extLst>
          </p:cNvPr>
          <p:cNvSpPr txBox="1"/>
          <p:nvPr/>
        </p:nvSpPr>
        <p:spPr>
          <a:xfrm>
            <a:off x="510820" y="3232428"/>
            <a:ext cx="742703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200" dirty="0"/>
              <a:t>Co powinniśmy zrozumieć: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2200" dirty="0"/>
              <a:t>Skład chemiczny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2200" dirty="0"/>
              <a:t>Uwarstwienie (temperatura, ciśnienie, skład chemiczny)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2200" dirty="0"/>
              <a:t>Siła Coriolisa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2200" dirty="0"/>
              <a:t>Wiatry</a:t>
            </a:r>
          </a:p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DD70117-4203-DF22-1992-8E2D2CF4C410}"/>
              </a:ext>
            </a:extLst>
          </p:cNvPr>
          <p:cNvSpPr txBox="1"/>
          <p:nvPr/>
        </p:nvSpPr>
        <p:spPr>
          <a:xfrm>
            <a:off x="3203848" y="445869"/>
            <a:ext cx="5724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Foto G. Karwasz, lądowanie na lotnisku w </a:t>
            </a:r>
            <a:r>
              <a:rPr lang="pl-PL" dirty="0" err="1"/>
              <a:t>Malpensie</a:t>
            </a:r>
            <a:endParaRPr lang="pl-PL" dirty="0"/>
          </a:p>
          <a:p>
            <a:r>
              <a:rPr lang="pl-PL" dirty="0"/>
              <a:t>Można porównać wysokość Alp z grubością troposfery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utoUpdateAnimBg="0"/>
      <p:bldP spid="60420" grpId="0" autoUpdateAnimBg="0"/>
      <p:bldP spid="6042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791E868-A922-732D-C16A-47C499EA9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07413" cy="1143000"/>
          </a:xfrm>
        </p:spPr>
        <p:txBody>
          <a:bodyPr/>
          <a:lstStyle/>
          <a:p>
            <a:pPr eaLnBrk="1" hangingPunct="1"/>
            <a:r>
              <a:rPr lang="pl-PL" altLang="it-IT" sz="3200" dirty="0">
                <a:solidFill>
                  <a:schemeClr val="bg2"/>
                </a:solidFill>
              </a:rPr>
              <a:t>Troposfera (&lt;10 km), </a:t>
            </a:r>
            <a:r>
              <a:rPr lang="pl-PL" altLang="it-IT" sz="3200" dirty="0">
                <a:solidFill>
                  <a:schemeClr val="tx1"/>
                </a:solidFill>
              </a:rPr>
              <a:t>Stratosfera (</a:t>
            </a:r>
            <a:r>
              <a:rPr lang="pl-PL" alt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pl-PL" altLang="it-IT" sz="3200" dirty="0">
                <a:solidFill>
                  <a:schemeClr val="tx1"/>
                </a:solidFill>
              </a:rPr>
              <a:t>10-40 km), </a:t>
            </a:r>
            <a:r>
              <a:rPr lang="pl-PL" altLang="it-IT" sz="3200" dirty="0">
                <a:solidFill>
                  <a:schemeClr val="bg2"/>
                </a:solidFill>
              </a:rPr>
              <a:t>Jonosfera (40-100 km), Termosfera 100-1000 </a:t>
            </a:r>
            <a:endParaRPr lang="en-US" altLang="it-IT" sz="3200" dirty="0">
              <a:solidFill>
                <a:schemeClr val="bg2"/>
              </a:solidFill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65A75A2C-F4C2-75F3-FCD5-E3F8F316C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7" y="1772817"/>
            <a:ext cx="463406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4">
            <a:extLst>
              <a:ext uri="{FF2B5EF4-FFF2-40B4-BE49-F238E27FC236}">
                <a16:creationId xmlns:a16="http://schemas.microsoft.com/office/drawing/2014/main" id="{7F2A1648-D658-5334-F9B3-A17EC4F3A9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63" y="4249738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DFFA9A4C-F66E-2E22-D492-D37623ADD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47924"/>
            <a:ext cx="3096344" cy="275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95485F7-BCB0-136D-B464-6FA6370EB483}"/>
              </a:ext>
            </a:extLst>
          </p:cNvPr>
          <p:cNvSpPr txBox="1"/>
          <p:nvPr/>
        </p:nvSpPr>
        <p:spPr>
          <a:xfrm>
            <a:off x="4908870" y="4222324"/>
            <a:ext cx="419226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dirty="0"/>
              <a:t>Energia niesiona przez promienie UVB (~5eV)  nie wystarcza do jonizacji N</a:t>
            </a:r>
            <a:r>
              <a:rPr lang="pl-PL" baseline="-25000" dirty="0"/>
              <a:t>2 </a:t>
            </a:r>
            <a:r>
              <a:rPr lang="pl-PL" dirty="0"/>
              <a:t>(15 </a:t>
            </a:r>
            <a:r>
              <a:rPr lang="pl-PL" dirty="0" err="1"/>
              <a:t>eV</a:t>
            </a:r>
            <a:r>
              <a:rPr lang="pl-PL" dirty="0"/>
              <a:t>) ani O</a:t>
            </a:r>
            <a:r>
              <a:rPr lang="pl-PL" baseline="-25000" dirty="0"/>
              <a:t>2 </a:t>
            </a:r>
            <a:r>
              <a:rPr lang="pl-PL" dirty="0"/>
              <a:t>(13 </a:t>
            </a:r>
            <a:r>
              <a:rPr lang="pl-PL" dirty="0" err="1"/>
              <a:t>eV</a:t>
            </a:r>
            <a:r>
              <a:rPr lang="pl-PL" dirty="0"/>
              <a:t>), ale wystarcza do </a:t>
            </a:r>
            <a:r>
              <a:rPr lang="pl-PL" i="1" dirty="0"/>
              <a:t>dysocjacji</a:t>
            </a:r>
            <a:r>
              <a:rPr lang="pl-PL" dirty="0"/>
              <a:t> O</a:t>
            </a:r>
            <a:r>
              <a:rPr lang="pl-PL" baseline="-25000" dirty="0"/>
              <a:t>2</a:t>
            </a:r>
            <a:r>
              <a:rPr lang="pl-PL" dirty="0"/>
              <a:t> na atomy O. </a:t>
            </a:r>
          </a:p>
          <a:p>
            <a:r>
              <a:rPr lang="pl-PL" dirty="0"/>
              <a:t>Te z kolei, bardzo reaktywne, łączą się z O</a:t>
            </a:r>
            <a:r>
              <a:rPr lang="pl-PL" baseline="-25000" dirty="0"/>
              <a:t>2</a:t>
            </a:r>
            <a:r>
              <a:rPr lang="pl-PL" dirty="0"/>
              <a:t> i tworzą nietrwały O</a:t>
            </a:r>
            <a:r>
              <a:rPr lang="pl-PL" baseline="-25000" dirty="0"/>
              <a:t>3</a:t>
            </a:r>
            <a:r>
              <a:rPr lang="pl-PL" dirty="0"/>
              <a:t> , który musi być natychmiast schłodzony, czyli przeniesiony ku biegunom.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67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60412C-5B32-D3AE-7008-5440C4517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5" y="274638"/>
            <a:ext cx="5770984" cy="1143000"/>
          </a:xfrm>
        </p:spPr>
        <p:txBody>
          <a:bodyPr/>
          <a:lstStyle/>
          <a:p>
            <a:r>
              <a:rPr lang="pl-PL" sz="3200" dirty="0"/>
              <a:t>Powstawanie i transport ozonu</a:t>
            </a:r>
            <a:endParaRPr lang="en-US" sz="32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A43F489-4B88-5B3B-B41F-3D19AC92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4" y="1429944"/>
            <a:ext cx="7347857" cy="499278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F1A7717-BA5D-C613-840C-B084300F4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197431"/>
            <a:ext cx="936070" cy="129546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E3BDB9D-7182-4AEA-2BB2-4CA0AFADD547}"/>
              </a:ext>
            </a:extLst>
          </p:cNvPr>
          <p:cNvSpPr txBox="1"/>
          <p:nvPr/>
        </p:nvSpPr>
        <p:spPr>
          <a:xfrm>
            <a:off x="755576" y="5971747"/>
            <a:ext cx="936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		Ozon, powstający w 200 K w dolnej stratosferze nad równikiem  (pułapce) jest transportowany ku biegunom; poprzez mezosferę cyrkuluje między biegunami (pokazana cyrkulacja w czasie przesilenia letniego)</a:t>
            </a:r>
            <a:endParaRPr lang="en-US" dirty="0"/>
          </a:p>
        </p:txBody>
      </p:sp>
      <p:pic>
        <p:nvPicPr>
          <p:cNvPr id="1026" name="Picture 2" descr="Map of total ozone over the antarctic on October 4, 2004 with the area under 200 Dobson Units highlighted">
            <a:extLst>
              <a:ext uri="{FF2B5EF4-FFF2-40B4-BE49-F238E27FC236}">
                <a16:creationId xmlns:a16="http://schemas.microsoft.com/office/drawing/2014/main" id="{CDD4A007-F7F9-3F61-83B1-C6610952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35488"/>
            <a:ext cx="223837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6AC8CB5-BA4A-3988-93E7-7F9851CA6965}"/>
              </a:ext>
            </a:extLst>
          </p:cNvPr>
          <p:cNvSpPr txBox="1"/>
          <p:nvPr/>
        </p:nvSpPr>
        <p:spPr>
          <a:xfrm>
            <a:off x="5751507" y="3116877"/>
            <a:ext cx="33924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4/10/2004 </a:t>
            </a:r>
          </a:p>
          <a:p>
            <a:r>
              <a:rPr lang="pl-PL" dirty="0"/>
              <a:t>„Dziura” ozonowa oznacza, że </a:t>
            </a:r>
          </a:p>
          <a:p>
            <a:r>
              <a:rPr lang="pl-PL" dirty="0"/>
              <a:t>ozonu jest mniej tam, gdzie powinien być jego rezerwuar,</a:t>
            </a:r>
          </a:p>
          <a:p>
            <a:r>
              <a:rPr lang="pl-PL" dirty="0"/>
              <a:t>czyli nad Antarktydą </a:t>
            </a:r>
          </a:p>
          <a:p>
            <a:r>
              <a:rPr lang="en-US" sz="1000" dirty="0"/>
              <a:t>https://ozonewatch.gsfc.nasa.gov/facts/hole_SH.html</a:t>
            </a:r>
          </a:p>
        </p:txBody>
      </p:sp>
    </p:spTree>
    <p:extLst>
      <p:ext uri="{BB962C8B-B14F-4D97-AF65-F5344CB8AC3E}">
        <p14:creationId xmlns:p14="http://schemas.microsoft.com/office/powerpoint/2010/main" val="507355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225FBA-EAEB-F998-FFA7-2EC89BDE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2048"/>
            <a:ext cx="8229600" cy="1143000"/>
          </a:xfrm>
        </p:spPr>
        <p:txBody>
          <a:bodyPr/>
          <a:lstStyle/>
          <a:p>
            <a:r>
              <a:rPr lang="pl-PL" sz="3000" dirty="0"/>
              <a:t>„Dziura” ozonowa nadal istnieje, </a:t>
            </a:r>
            <a:br>
              <a:rPr lang="pl-PL" sz="3000" dirty="0"/>
            </a:br>
            <a:r>
              <a:rPr lang="pl-PL" sz="3000" dirty="0"/>
              <a:t>ale powoli się zabliźnia</a:t>
            </a:r>
            <a:endParaRPr lang="en-US" sz="3000" dirty="0"/>
          </a:p>
        </p:txBody>
      </p:sp>
      <p:pic>
        <p:nvPicPr>
          <p:cNvPr id="1028" name="Picture 4" descr="Image: Space Study">
            <a:extLst>
              <a:ext uri="{FF2B5EF4-FFF2-40B4-BE49-F238E27FC236}">
                <a16:creationId xmlns:a16="http://schemas.microsoft.com/office/drawing/2014/main" id="{F9DEEBFE-06A3-A32F-FA86-18B09AD7A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6" y="3975352"/>
            <a:ext cx="4248473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EA37E8-D61E-2CC7-4D3A-7B6BE7FC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97918"/>
            <a:ext cx="4271562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F44B883-F4F2-AD17-4AC3-82FF5712FF13}"/>
              </a:ext>
            </a:extLst>
          </p:cNvPr>
          <p:cNvSpPr txBox="1"/>
          <p:nvPr/>
        </p:nvSpPr>
        <p:spPr>
          <a:xfrm>
            <a:off x="533348" y="354946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https://upload.wikimedia.org/wikipedia/commons/thumb/4/4d/Ozone_hole_recovery.jpg/555px-Ozone_hole_recovery.jpg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CAD317A-3AB7-1FE2-DC37-7D06126A06C0}"/>
              </a:ext>
            </a:extLst>
          </p:cNvPr>
          <p:cNvSpPr txBox="1"/>
          <p:nvPr/>
        </p:nvSpPr>
        <p:spPr>
          <a:xfrm>
            <a:off x="473564" y="636511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https://www.nbcnews.com/mach/science/good-news-about-ozone-hole-even-better-you-think-ncna835971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049940C-AD17-9AB4-D811-1F9AF06F4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39" y="1197918"/>
            <a:ext cx="3324689" cy="301984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30040F5-6A46-08CD-F0C8-2BFEC5AFE6C4}"/>
              </a:ext>
            </a:extLst>
          </p:cNvPr>
          <p:cNvSpPr txBox="1"/>
          <p:nvPr/>
        </p:nvSpPr>
        <p:spPr>
          <a:xfrm>
            <a:off x="5030656" y="4317540"/>
            <a:ext cx="39338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„</a:t>
            </a:r>
            <a:r>
              <a:rPr lang="pl-PL" sz="1600" dirty="0"/>
              <a:t>Scałkowanie” ciśnienia parcjalnego ozonu (max 25 </a:t>
            </a:r>
            <a:r>
              <a:rPr lang="pl-PL" sz="1600" dirty="0" err="1"/>
              <a:t>mPa</a:t>
            </a:r>
            <a:r>
              <a:rPr lang="pl-PL" sz="1600" dirty="0"/>
              <a:t>) po grubości warstwy (ok. 10km) jest równoważne grubości warstwy około </a:t>
            </a:r>
            <a:r>
              <a:rPr lang="pl-PL" sz="1600" b="1" dirty="0"/>
              <a:t>2,5 mm </a:t>
            </a:r>
            <a:r>
              <a:rPr lang="pl-PL" sz="1600" dirty="0"/>
              <a:t>pod ciśnieniem atmosferycznym (10</a:t>
            </a:r>
            <a:r>
              <a:rPr lang="pl-PL" sz="1600" baseline="30000" dirty="0"/>
              <a:t>5 </a:t>
            </a:r>
            <a:r>
              <a:rPr lang="pl-PL" sz="1600" dirty="0"/>
              <a:t>Pa)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4512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>
            <a:extLst>
              <a:ext uri="{FF2B5EF4-FFF2-40B4-BE49-F238E27FC236}">
                <a16:creationId xmlns:a16="http://schemas.microsoft.com/office/drawing/2014/main" id="{2BC6B8D5-5000-A98D-229E-E82DB6E4F74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734050"/>
            <a:ext cx="8002588" cy="935038"/>
          </a:xfrm>
        </p:spPr>
        <p:txBody>
          <a:bodyPr/>
          <a:lstStyle/>
          <a:p>
            <a:pPr eaLnBrk="1" hangingPunct="1"/>
            <a:r>
              <a:rPr lang="pl-PL" altLang="it-IT" sz="2400" dirty="0">
                <a:solidFill>
                  <a:srgbClr val="BFBFBF"/>
                </a:solidFill>
              </a:rPr>
              <a:t>Kopuła Międzynarodowej Stacji Kosmicznej i wschodnie wybrzeże Australii (15.09.2011): </a:t>
            </a:r>
            <a:r>
              <a:rPr lang="pl-PL" altLang="it-IT" sz="2400" dirty="0">
                <a:solidFill>
                  <a:schemeClr val="accent2"/>
                </a:solidFill>
              </a:rPr>
              <a:t>jonosfera</a:t>
            </a:r>
            <a:r>
              <a:rPr lang="pl-PL" altLang="it-IT" sz="2400" dirty="0">
                <a:solidFill>
                  <a:srgbClr val="BFBFBF"/>
                </a:solidFill>
              </a:rPr>
              <a:t> </a:t>
            </a:r>
          </a:p>
        </p:txBody>
      </p:sp>
      <p:pic>
        <p:nvPicPr>
          <p:cNvPr id="159747" name="Obraz 4" descr="NGfot3l1600.jpg">
            <a:extLst>
              <a:ext uri="{FF2B5EF4-FFF2-40B4-BE49-F238E27FC236}">
                <a16:creationId xmlns:a16="http://schemas.microsoft.com/office/drawing/2014/main" id="{6DE225D1-157E-61CE-F4CD-935795177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532813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4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E5BBEF-2EA7-F9B5-1A72-457AE7E7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2663"/>
            <a:ext cx="8229600" cy="1143000"/>
          </a:xfrm>
        </p:spPr>
        <p:txBody>
          <a:bodyPr/>
          <a:lstStyle/>
          <a:p>
            <a:r>
              <a:rPr lang="pl-PL" sz="3600" dirty="0"/>
              <a:t>Widmo Słońca, poza atmosferą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52E021A-C992-A3D5-CF87-77A7B3FB9B69}"/>
              </a:ext>
            </a:extLst>
          </p:cNvPr>
          <p:cNvSpPr txBox="1"/>
          <p:nvPr/>
        </p:nvSpPr>
        <p:spPr>
          <a:xfrm>
            <a:off x="155852" y="6201429"/>
            <a:ext cx="89644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400" b="1" i="0" dirty="0" err="1">
                <a:solidFill>
                  <a:srgbClr val="131314"/>
                </a:solidFill>
                <a:effectLst/>
                <a:latin typeface="Manrope Var"/>
              </a:rPr>
              <a:t>Asta</a:t>
            </a:r>
            <a:r>
              <a:rPr lang="en-AU" sz="1400" b="1" i="0" dirty="0">
                <a:solidFill>
                  <a:srgbClr val="131314"/>
                </a:solidFill>
                <a:effectLst/>
                <a:latin typeface="Manrope Var"/>
              </a:rPr>
              <a:t> </a:t>
            </a:r>
            <a:r>
              <a:rPr lang="en-AU" sz="1400" b="1" i="0" dirty="0" err="1">
                <a:solidFill>
                  <a:srgbClr val="131314"/>
                </a:solidFill>
                <a:effectLst/>
                <a:latin typeface="Manrope Var"/>
              </a:rPr>
              <a:t>Juzeniene</a:t>
            </a:r>
            <a:r>
              <a:rPr lang="pl-PL" sz="1400" b="1" i="0" dirty="0">
                <a:solidFill>
                  <a:srgbClr val="131314"/>
                </a:solidFill>
                <a:effectLst/>
                <a:latin typeface="Manrope Var"/>
              </a:rPr>
              <a:t> et al. , </a:t>
            </a:r>
            <a:r>
              <a:rPr lang="en-AU" sz="1400" b="1" i="0" dirty="0">
                <a:solidFill>
                  <a:srgbClr val="131314"/>
                </a:solidFill>
                <a:effectLst/>
                <a:latin typeface="var(--nova-font-family-display)"/>
              </a:rPr>
              <a:t>Solar radiation and human health</a:t>
            </a:r>
            <a:endParaRPr lang="en-AU" sz="1400" b="0" i="0" dirty="0">
              <a:solidFill>
                <a:srgbClr val="131314"/>
              </a:solidFill>
              <a:effectLst/>
              <a:latin typeface="var(--nova-font-family-sans-serif)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400" b="0" i="0" u="sng" dirty="0">
                <a:solidFill>
                  <a:srgbClr val="131314"/>
                </a:solidFill>
                <a:effectLst/>
                <a:latin typeface="inherit"/>
                <a:hlinkClick r:id="rId2"/>
              </a:rPr>
              <a:t>Reports on Progress in Physics</a:t>
            </a:r>
            <a:r>
              <a:rPr lang="en-AU" sz="1400" b="0" i="0" dirty="0">
                <a:solidFill>
                  <a:srgbClr val="131314"/>
                </a:solidFill>
                <a:effectLst/>
                <a:latin typeface="var(--nova-font-family-sans-serif)"/>
              </a:rPr>
              <a:t> 74(6):066701</a:t>
            </a:r>
            <a:r>
              <a:rPr lang="pl-PL" sz="1400" b="0" i="0" dirty="0">
                <a:solidFill>
                  <a:srgbClr val="131314"/>
                </a:solidFill>
                <a:effectLst/>
                <a:latin typeface="var(--nova-font-family-sans-serif)"/>
              </a:rPr>
              <a:t>.May 2011</a:t>
            </a:r>
            <a:r>
              <a:rPr lang="pl-PL" sz="1400" dirty="0">
                <a:solidFill>
                  <a:srgbClr val="131314"/>
                </a:solidFill>
                <a:latin typeface="var(--nova-font-family-sans-serif)"/>
              </a:rPr>
              <a:t>, </a:t>
            </a:r>
            <a:r>
              <a:rPr lang="en-AU" sz="1400" b="0" i="0" dirty="0">
                <a:solidFill>
                  <a:srgbClr val="131314"/>
                </a:solidFill>
                <a:effectLst/>
                <a:latin typeface="var(--nova-font-family-sans-serif)"/>
              </a:rPr>
              <a:t>DOI: </a:t>
            </a:r>
            <a:r>
              <a:rPr lang="pl-PL" sz="1400" b="0" i="0" dirty="0">
                <a:solidFill>
                  <a:srgbClr val="131314"/>
                </a:solidFill>
                <a:effectLst/>
                <a:latin typeface="var(--nova-font-family-sans-serif)"/>
              </a:rPr>
              <a:t> </a:t>
            </a:r>
            <a:r>
              <a:rPr lang="en-AU" sz="1400" b="0" i="0" u="sng" dirty="0">
                <a:solidFill>
                  <a:srgbClr val="131314"/>
                </a:solidFill>
                <a:effectLst/>
                <a:latin typeface="inherit"/>
                <a:hlinkClick r:id="rId3"/>
              </a:rPr>
              <a:t>10.1088/0034-4885/74/6/066701</a:t>
            </a:r>
            <a:endParaRPr lang="en-AU" sz="1400" b="0" i="0" dirty="0">
              <a:solidFill>
                <a:srgbClr val="131314"/>
              </a:solidFill>
              <a:effectLst/>
              <a:latin typeface="var(--nova-font-family-sans-serif)"/>
            </a:endParaRPr>
          </a:p>
          <a:p>
            <a:endParaRPr lang="pl-PL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5B131-2F8E-EDEE-A54F-EF2F9386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2" y="836713"/>
            <a:ext cx="686508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7BE499A-7F11-AAEC-8FBC-51E1B9ED90A6}"/>
              </a:ext>
            </a:extLst>
          </p:cNvPr>
          <p:cNvSpPr txBox="1"/>
          <p:nvPr/>
        </p:nvSpPr>
        <p:spPr>
          <a:xfrm>
            <a:off x="6948264" y="197971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5700 K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956EA123-8A95-65DD-45C3-2099AA31F844}"/>
              </a:ext>
            </a:extLst>
          </p:cNvPr>
          <p:cNvCxnSpPr/>
          <p:nvPr/>
        </p:nvCxnSpPr>
        <p:spPr>
          <a:xfrm flipV="1">
            <a:off x="3275856" y="2708920"/>
            <a:ext cx="0" cy="259228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E7935CD-9C4C-F553-F1B9-E30A4E7574C3}"/>
              </a:ext>
            </a:extLst>
          </p:cNvPr>
          <p:cNvSpPr txBox="1"/>
          <p:nvPr/>
        </p:nvSpPr>
        <p:spPr>
          <a:xfrm>
            <a:off x="62888" y="5032638"/>
            <a:ext cx="87895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W jonosferze „znika” (czyli jest absorbowana) całość promieniowania UV.</a:t>
            </a:r>
          </a:p>
          <a:p>
            <a:r>
              <a:rPr lang="pl-PL" dirty="0">
                <a:solidFill>
                  <a:srgbClr val="FF0000"/>
                </a:solidFill>
              </a:rPr>
              <a:t>To promieniowanie UV powoduje </a:t>
            </a:r>
            <a:r>
              <a:rPr lang="pl-PL" i="1" dirty="0">
                <a:solidFill>
                  <a:srgbClr val="FF0000"/>
                </a:solidFill>
              </a:rPr>
              <a:t>jonizację</a:t>
            </a:r>
            <a:r>
              <a:rPr lang="pl-PL" dirty="0">
                <a:solidFill>
                  <a:srgbClr val="FF0000"/>
                </a:solidFill>
              </a:rPr>
              <a:t> cząsteczek (i atomów), ale procesy są</a:t>
            </a:r>
          </a:p>
          <a:p>
            <a:r>
              <a:rPr lang="pl-PL" dirty="0">
                <a:solidFill>
                  <a:srgbClr val="FF0000"/>
                </a:solidFill>
              </a:rPr>
              <a:t>dość skomplikowane (kilkuetapowe) i są nadal przedmiotem badań naukowych (GK)</a:t>
            </a:r>
          </a:p>
          <a:p>
            <a:r>
              <a:rPr lang="pl-PL" sz="1800" b="1" i="0" dirty="0">
                <a:solidFill>
                  <a:srgbClr val="131314"/>
                </a:solidFill>
                <a:effectLst/>
                <a:latin typeface="Manrope Var"/>
              </a:rPr>
              <a:t>Wiosną jest znacznie więcej UV niż jesienią: latem powstaje ozon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46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atura, niebo, woda, jezioro&#10;&#10;Opis wygenerowany automatycznie">
            <a:extLst>
              <a:ext uri="{FF2B5EF4-FFF2-40B4-BE49-F238E27FC236}">
                <a16:creationId xmlns:a16="http://schemas.microsoft.com/office/drawing/2014/main" id="{B1DCCA46-B919-3833-B093-0C913F3D5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9" y="1433909"/>
            <a:ext cx="4399572" cy="477027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8703397-944E-DFEE-B56F-ED999095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293096"/>
            <a:ext cx="4320480" cy="1143000"/>
          </a:xfrm>
        </p:spPr>
        <p:txBody>
          <a:bodyPr/>
          <a:lstStyle/>
          <a:p>
            <a:r>
              <a:rPr lang="pl-PL" sz="3200" dirty="0">
                <a:solidFill>
                  <a:srgbClr val="FFFF00"/>
                </a:solidFill>
              </a:rPr>
              <a:t>Aurora, Lago di Garda (45N), 10.10.2024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62D4DE3-0D3F-863C-EED6-E706B09B183D}"/>
              </a:ext>
            </a:extLst>
          </p:cNvPr>
          <p:cNvSpPr txBox="1"/>
          <p:nvPr/>
        </p:nvSpPr>
        <p:spPr>
          <a:xfrm>
            <a:off x="5030341" y="3465588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 zorzę polarną są „odpowiedzialne” atomy i jony O, O</a:t>
            </a:r>
            <a:r>
              <a:rPr lang="pl-PL" baseline="30000" dirty="0"/>
              <a:t>+</a:t>
            </a:r>
            <a:r>
              <a:rPr lang="pl-PL" dirty="0"/>
              <a:t>, N, N</a:t>
            </a:r>
            <a:r>
              <a:rPr lang="pl-PL" baseline="30000" dirty="0"/>
              <a:t>+</a:t>
            </a:r>
            <a:r>
              <a:rPr lang="pl-PL" dirty="0"/>
              <a:t>, a także cząsteczki NO, i jony NO</a:t>
            </a:r>
            <a:r>
              <a:rPr lang="pl-PL" baseline="30000" dirty="0"/>
              <a:t>+</a:t>
            </a:r>
            <a:endParaRPr lang="pl-PL" dirty="0"/>
          </a:p>
          <a:p>
            <a:endParaRPr lang="pl-PL" dirty="0"/>
          </a:p>
          <a:p>
            <a:r>
              <a:rPr lang="pl-PL" dirty="0"/>
              <a:t>Atomy, jony, cząsteczki są wzbudzane przez strumień protonów i elektronów z wiatru słonecznego</a:t>
            </a:r>
          </a:p>
          <a:p>
            <a:endParaRPr lang="pl-PL" dirty="0"/>
          </a:p>
          <a:p>
            <a:r>
              <a:rPr lang="pl-PL" dirty="0"/>
              <a:t>Ale tak naprawdę, specjaliści od zorzy polarnej czekają na dane od badaczy w temacie rozpraszania elektronów (=GK)</a:t>
            </a:r>
            <a:endParaRPr lang="en-GB" dirty="0"/>
          </a:p>
        </p:txBody>
      </p:sp>
      <p:pic>
        <p:nvPicPr>
          <p:cNvPr id="5" name="Google Shape;504;p22">
            <a:extLst>
              <a:ext uri="{FF2B5EF4-FFF2-40B4-BE49-F238E27FC236}">
                <a16:creationId xmlns:a16="http://schemas.microsoft.com/office/drawing/2014/main" id="{9B08D738-56EF-2C15-4912-491BE3DC0D4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15" y="287337"/>
            <a:ext cx="33274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D359273-289D-1AF5-87D7-BED6D85CAC85}"/>
              </a:ext>
            </a:extLst>
          </p:cNvPr>
          <p:cNvSpPr txBox="1"/>
          <p:nvPr/>
        </p:nvSpPr>
        <p:spPr>
          <a:xfrm>
            <a:off x="631685" y="392205"/>
            <a:ext cx="3494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Jonosfera (~100 km)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0782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791E868-A922-732D-C16A-47C499EA9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697" y="-113518"/>
            <a:ext cx="5848455" cy="1143000"/>
          </a:xfrm>
        </p:spPr>
        <p:txBody>
          <a:bodyPr/>
          <a:lstStyle/>
          <a:p>
            <a:pPr eaLnBrk="1" hangingPunct="1"/>
            <a:r>
              <a:rPr lang="pl-PL" altLang="it-IT" sz="3200" dirty="0">
                <a:solidFill>
                  <a:srgbClr val="FF3300"/>
                </a:solidFill>
              </a:rPr>
              <a:t>T</a:t>
            </a:r>
            <a:r>
              <a:rPr lang="it-IT" altLang="it-IT" sz="3200" dirty="0">
                <a:solidFill>
                  <a:srgbClr val="FF3300"/>
                </a:solidFill>
              </a:rPr>
              <a:t>e</a:t>
            </a:r>
            <a:r>
              <a:rPr lang="pl-PL" altLang="it-IT" sz="3200" dirty="0" err="1">
                <a:solidFill>
                  <a:srgbClr val="FF3300"/>
                </a:solidFill>
              </a:rPr>
              <a:t>rmosfera</a:t>
            </a:r>
            <a:endParaRPr lang="en-US" altLang="it-IT" sz="4000" dirty="0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65A75A2C-F4C2-75F3-FCD5-E3F8F316C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7" y="903288"/>
            <a:ext cx="471536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4">
            <a:extLst>
              <a:ext uri="{FF2B5EF4-FFF2-40B4-BE49-F238E27FC236}">
                <a16:creationId xmlns:a16="http://schemas.microsoft.com/office/drawing/2014/main" id="{7F2A1648-D658-5334-F9B3-A17EC4F3A9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47020" y="1628800"/>
            <a:ext cx="72008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309564F-7AE4-7ADC-0828-FF2C17A3BFCA}"/>
              </a:ext>
            </a:extLst>
          </p:cNvPr>
          <p:cNvSpPr txBox="1"/>
          <p:nvPr/>
        </p:nvSpPr>
        <p:spPr>
          <a:xfrm>
            <a:off x="4859147" y="210389"/>
            <a:ext cx="4177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Ciśnienie 10</a:t>
            </a:r>
            <a:r>
              <a:rPr lang="pl-PL" baseline="30000" dirty="0"/>
              <a:t>-7</a:t>
            </a:r>
            <a:r>
              <a:rPr lang="pl-PL" dirty="0"/>
              <a:t> </a:t>
            </a:r>
            <a:r>
              <a:rPr lang="pl-PL" dirty="0" err="1"/>
              <a:t>atm</a:t>
            </a:r>
            <a:endParaRPr lang="pl-PL" dirty="0"/>
          </a:p>
          <a:p>
            <a:r>
              <a:rPr lang="pl-PL" dirty="0"/>
              <a:t>Średnia droga swobodna 1 m</a:t>
            </a:r>
          </a:p>
          <a:p>
            <a:r>
              <a:rPr lang="pl-PL" dirty="0"/>
              <a:t>Skład: O, N, N</a:t>
            </a:r>
            <a:r>
              <a:rPr lang="pl-PL" baseline="30000" dirty="0"/>
              <a:t>+</a:t>
            </a:r>
            <a:r>
              <a:rPr lang="pl-PL" dirty="0"/>
              <a:t>, O</a:t>
            </a:r>
            <a:r>
              <a:rPr lang="pl-PL" baseline="30000" dirty="0"/>
              <a:t>+</a:t>
            </a:r>
          </a:p>
          <a:p>
            <a:r>
              <a:rPr lang="pl-PL" dirty="0"/>
              <a:t>Absorpcja UVA</a:t>
            </a:r>
          </a:p>
          <a:p>
            <a:r>
              <a:rPr lang="pl-PL" dirty="0"/>
              <a:t>Temperatura</a:t>
            </a:r>
            <a:r>
              <a:rPr lang="it-IT" dirty="0"/>
              <a:t>, </a:t>
            </a:r>
            <a:r>
              <a:rPr lang="it-IT" dirty="0" err="1"/>
              <a:t>jako</a:t>
            </a:r>
            <a:r>
              <a:rPr lang="it-IT" dirty="0"/>
              <a:t> </a:t>
            </a:r>
            <a:r>
              <a:rPr lang="it-IT" dirty="0" err="1"/>
              <a:t>wielko</a:t>
            </a:r>
            <a:r>
              <a:rPr lang="pl-PL" dirty="0" err="1"/>
              <a:t>ść</a:t>
            </a:r>
            <a:r>
              <a:rPr lang="pl-PL" dirty="0"/>
              <a:t> termo-dynamiczna nie może być określona.</a:t>
            </a:r>
            <a:endParaRPr lang="it-IT" dirty="0"/>
          </a:p>
          <a:p>
            <a:r>
              <a:rPr lang="it-IT" dirty="0"/>
              <a:t>E</a:t>
            </a:r>
            <a:r>
              <a:rPr lang="pl-PL" dirty="0" err="1"/>
              <a:t>nergia</a:t>
            </a:r>
            <a:r>
              <a:rPr lang="pl-PL" dirty="0"/>
              <a:t> kinetyczna cząstek ~2.5 </a:t>
            </a:r>
            <a:r>
              <a:rPr lang="pl-PL" dirty="0" err="1"/>
              <a:t>eV</a:t>
            </a:r>
            <a:endParaRPr lang="pl-PL" dirty="0"/>
          </a:p>
          <a:p>
            <a:r>
              <a:rPr lang="pl-PL" dirty="0"/>
              <a:t>(100 x większa niż T=300K)</a:t>
            </a:r>
          </a:p>
          <a:p>
            <a:endParaRPr lang="pl-PL" dirty="0"/>
          </a:p>
          <a:p>
            <a:r>
              <a:rPr lang="pl-PL" dirty="0"/>
              <a:t>Atmosfera ziemska (widziana jako </a:t>
            </a:r>
          </a:p>
          <a:p>
            <a:r>
              <a:rPr lang="pl-PL" dirty="0"/>
              <a:t>emisja optyczna z atomów H) rozciąga się aż do orbity Księżyca (400 tys. km)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76798-3E46-DAC0-BE7A-B7ED69D8A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46" y="3698121"/>
            <a:ext cx="3529277" cy="282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5C8E7E9-B235-7C63-B191-E3A161C4458B}"/>
              </a:ext>
            </a:extLst>
          </p:cNvPr>
          <p:cNvSpPr txBox="1"/>
          <p:nvPr/>
        </p:nvSpPr>
        <p:spPr>
          <a:xfrm>
            <a:off x="175726" y="6561883"/>
            <a:ext cx="6858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https://sci.esa.int/web/soho/-/61130-earth-atmosphere-stretches-out-to-the-moon-and-beyond</a:t>
            </a:r>
          </a:p>
        </p:txBody>
      </p:sp>
    </p:spTree>
    <p:extLst>
      <p:ext uri="{BB962C8B-B14F-4D97-AF65-F5344CB8AC3E}">
        <p14:creationId xmlns:p14="http://schemas.microsoft.com/office/powerpoint/2010/main" val="79783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47B489B-DE01-FC09-5365-85BD10A0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8" y="-23710"/>
            <a:ext cx="9144000" cy="6161304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6B6B741A-8966-DC17-2199-D7732DA44BE9}"/>
              </a:ext>
            </a:extLst>
          </p:cNvPr>
          <p:cNvCxnSpPr/>
          <p:nvPr/>
        </p:nvCxnSpPr>
        <p:spPr>
          <a:xfrm>
            <a:off x="0" y="386104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1FDC465-6FD4-5339-3A87-9EEC9AE6CE9D}"/>
              </a:ext>
            </a:extLst>
          </p:cNvPr>
          <p:cNvCxnSpPr/>
          <p:nvPr/>
        </p:nvCxnSpPr>
        <p:spPr>
          <a:xfrm>
            <a:off x="2267744" y="3056942"/>
            <a:ext cx="0" cy="1740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7CB7D34E-29B7-837A-4B68-13B3096EF4B2}"/>
              </a:ext>
            </a:extLst>
          </p:cNvPr>
          <p:cNvCxnSpPr/>
          <p:nvPr/>
        </p:nvCxnSpPr>
        <p:spPr>
          <a:xfrm>
            <a:off x="7452320" y="3429000"/>
            <a:ext cx="0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35567D6-459B-07C4-07BA-08E66BC52821}"/>
              </a:ext>
            </a:extLst>
          </p:cNvPr>
          <p:cNvSpPr txBox="1"/>
          <p:nvPr/>
        </p:nvSpPr>
        <p:spPr>
          <a:xfrm>
            <a:off x="18458" y="5900994"/>
            <a:ext cx="874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 wysokości 400 km atomowy tlen jest głównym (oprócz H i He, pochodzenia słonecznego) składnikiem atmosfery tak na Ziemi jak na Marsie</a:t>
            </a:r>
          </a:p>
          <a:p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B07FA21-D174-47F1-522D-5BFAFC074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96" y="5395198"/>
            <a:ext cx="4702629" cy="35605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D9AE733-94E0-B2F6-7938-E480DF409156}"/>
              </a:ext>
            </a:extLst>
          </p:cNvPr>
          <p:cNvSpPr txBox="1"/>
          <p:nvPr/>
        </p:nvSpPr>
        <p:spPr>
          <a:xfrm>
            <a:off x="377078" y="6569642"/>
            <a:ext cx="83898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SKR Miller, BA Banks, 2018, https://ntrs.nasa.gov/api/citations/20190027587/downloads/20190027587.pdf</a:t>
            </a:r>
          </a:p>
        </p:txBody>
      </p:sp>
    </p:spTree>
    <p:extLst>
      <p:ext uri="{BB962C8B-B14F-4D97-AF65-F5344CB8AC3E}">
        <p14:creationId xmlns:p14="http://schemas.microsoft.com/office/powerpoint/2010/main" val="2056243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mapa, zrzut ekranu, Ziemia&#10;&#10;Opis wygenerowany automatycznie">
            <a:extLst>
              <a:ext uri="{FF2B5EF4-FFF2-40B4-BE49-F238E27FC236}">
                <a16:creationId xmlns:a16="http://schemas.microsoft.com/office/drawing/2014/main" id="{21C62947-BB90-DE2A-2D40-D0A28EA5A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07"/>
            <a:ext cx="9144000" cy="642978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9945757-9C9A-ED11-75F4-03C6D0FBEBAF}"/>
              </a:ext>
            </a:extLst>
          </p:cNvPr>
          <p:cNvSpPr txBox="1"/>
          <p:nvPr/>
        </p:nvSpPr>
        <p:spPr>
          <a:xfrm>
            <a:off x="539552" y="5949280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Wikipedia: „</a:t>
            </a:r>
            <a:r>
              <a:rPr lang="pl-PL" dirty="0" err="1"/>
              <a:t>ionosphere</a:t>
            </a:r>
            <a:r>
              <a:rPr lang="pl-PL" dirty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68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DF7D416-A9C8-D96F-F67F-FE2FB5E162AD}"/>
              </a:ext>
            </a:extLst>
          </p:cNvPr>
          <p:cNvSpPr txBox="1"/>
          <p:nvPr/>
        </p:nvSpPr>
        <p:spPr>
          <a:xfrm>
            <a:off x="611560" y="6309320"/>
            <a:ext cx="8640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u="sng" dirty="0">
                <a:effectLst/>
                <a:latin typeface="Arial" panose="020B0604020202020204" pitchFamily="34" charset="0"/>
                <a:hlinkClick r:id="rId2"/>
              </a:rPr>
              <a:t>https://www.nccs.nasa.gov/news-events/nccs-highlights/global-ozone-profile</a:t>
            </a:r>
            <a:endParaRPr lang="en-US" dirty="0"/>
          </a:p>
        </p:txBody>
      </p:sp>
      <p:pic>
        <p:nvPicPr>
          <p:cNvPr id="7" name="Obraz 6" descr="Obraz zawierający tekst, zrzut ekranu, oprogramowanie, Oprogramowanie multimedialne&#10;&#10;Opis wygenerowany automatycznie">
            <a:extLst>
              <a:ext uri="{FF2B5EF4-FFF2-40B4-BE49-F238E27FC236}">
                <a16:creationId xmlns:a16="http://schemas.microsoft.com/office/drawing/2014/main" id="{427445E5-87F2-F029-5F69-BB1B8ABF1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" y="35441"/>
            <a:ext cx="9144000" cy="610131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3D94DA80-EAE9-A0A9-7CF9-E09A4264C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1902" y="778400"/>
            <a:ext cx="3114658" cy="249172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A8C0A40-9730-A271-B294-6DFAF3FF0309}"/>
              </a:ext>
            </a:extLst>
          </p:cNvPr>
          <p:cNvSpPr txBox="1"/>
          <p:nvPr/>
        </p:nvSpPr>
        <p:spPr>
          <a:xfrm>
            <a:off x="4016057" y="895000"/>
            <a:ext cx="267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N</a:t>
            </a:r>
            <a:r>
              <a:rPr lang="pl-PL" baseline="-25000" dirty="0">
                <a:solidFill>
                  <a:srgbClr val="FFFF00"/>
                </a:solidFill>
              </a:rPr>
              <a:t>2</a:t>
            </a:r>
            <a:r>
              <a:rPr lang="pl-PL" dirty="0">
                <a:solidFill>
                  <a:srgbClr val="FFFF00"/>
                </a:solidFill>
              </a:rPr>
              <a:t>, O</a:t>
            </a:r>
            <a:r>
              <a:rPr lang="pl-PL" baseline="-25000" dirty="0">
                <a:solidFill>
                  <a:srgbClr val="FFFF00"/>
                </a:solidFill>
              </a:rPr>
              <a:t>2</a:t>
            </a:r>
            <a:r>
              <a:rPr lang="pl-PL" dirty="0">
                <a:solidFill>
                  <a:srgbClr val="FFFF00"/>
                </a:solidFill>
              </a:rPr>
              <a:t>,  O,  Ar,  He, N, 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8D290C0-2B40-7B2F-B8CE-DC90E15CE6EC}"/>
              </a:ext>
            </a:extLst>
          </p:cNvPr>
          <p:cNvSpPr txBox="1"/>
          <p:nvPr/>
        </p:nvSpPr>
        <p:spPr>
          <a:xfrm>
            <a:off x="2915816" y="242716"/>
            <a:ext cx="608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Tylko w troposferze skład atmosfery jest „podręcznikowy”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7869ED2-DFF2-BFE1-A8AD-BCA019CB6D70}"/>
              </a:ext>
            </a:extLst>
          </p:cNvPr>
          <p:cNvSpPr txBox="1"/>
          <p:nvPr/>
        </p:nvSpPr>
        <p:spPr>
          <a:xfrm>
            <a:off x="60179" y="5695909"/>
            <a:ext cx="755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Odbicie fal radiowych (krótkich) od jonosfery (E?) zapewnia łączność KF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4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>
            <a:extLst>
              <a:ext uri="{FF2B5EF4-FFF2-40B4-BE49-F238E27FC236}">
                <a16:creationId xmlns:a16="http://schemas.microsoft.com/office/drawing/2014/main" id="{635C2D1F-9617-7D0D-5543-B90309A5031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5445125"/>
            <a:ext cx="8856984" cy="1412875"/>
          </a:xfrm>
        </p:spPr>
        <p:txBody>
          <a:bodyPr/>
          <a:lstStyle/>
          <a:p>
            <a:pPr algn="l" eaLnBrk="1" hangingPunct="1"/>
            <a:r>
              <a:rPr lang="pl-PL" altLang="it-IT" sz="2100" dirty="0">
                <a:solidFill>
                  <a:srgbClr val="002060"/>
                </a:solidFill>
              </a:rPr>
              <a:t>Na zdjęciu cienka powłoka atmosfery (troposfera)  widoczna dzięki zachodzącemu Słońcu 23.11.2009</a:t>
            </a:r>
            <a:br>
              <a:rPr lang="pl-PL" altLang="it-IT" sz="2100" dirty="0">
                <a:solidFill>
                  <a:srgbClr val="002060"/>
                </a:solidFill>
              </a:rPr>
            </a:br>
            <a:r>
              <a:rPr lang="pl-PL" altLang="it-IT" sz="2100" dirty="0">
                <a:solidFill>
                  <a:srgbClr val="002060"/>
                </a:solidFill>
              </a:rPr>
              <a:t>Wyraźnie oddzielona górna, cienka warstwa, o innym kolorze: absorbująca inny zakres widmowy światła, padającego prawie równolegle</a:t>
            </a:r>
            <a:br>
              <a:rPr lang="pl-PL" altLang="it-IT" sz="2200" dirty="0">
                <a:solidFill>
                  <a:srgbClr val="002060"/>
                </a:solidFill>
              </a:rPr>
            </a:br>
            <a:endParaRPr lang="pl-PL" altLang="it-IT" sz="2200" dirty="0">
              <a:solidFill>
                <a:srgbClr val="002060"/>
              </a:solidFill>
            </a:endParaRPr>
          </a:p>
        </p:txBody>
      </p:sp>
      <p:pic>
        <p:nvPicPr>
          <p:cNvPr id="152579" name="Obraz 3" descr="NGfot5orig.jpg">
            <a:extLst>
              <a:ext uri="{FF2B5EF4-FFF2-40B4-BE49-F238E27FC236}">
                <a16:creationId xmlns:a16="http://schemas.microsoft.com/office/drawing/2014/main" id="{B9F2C78D-2D0B-2257-B882-0BE258CB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057156" cy="467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96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7076393F-078F-14E8-B23A-564F6E75A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2" y="166074"/>
            <a:ext cx="8922568" cy="66919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68B9938-6C15-4C77-257A-878B6262285D}"/>
              </a:ext>
            </a:extLst>
          </p:cNvPr>
          <p:cNvSpPr txBox="1"/>
          <p:nvPr/>
        </p:nvSpPr>
        <p:spPr>
          <a:xfrm>
            <a:off x="4362003" y="23751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b="0" i="0" u="none" strike="noStrike" dirty="0">
                <a:effectLst/>
                <a:latin typeface="Arial" panose="020B0604020202020204" pitchFamily="34" charset="0"/>
                <a:hlinkClick r:id="rId3"/>
              </a:rPr>
              <a:t>https://www.nssl.noaa.gov/education/svrwx101/lightning/types/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4826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krąg, sztuka&#10;&#10;Opis wygenerowany automatycznie">
            <a:extLst>
              <a:ext uri="{FF2B5EF4-FFF2-40B4-BE49-F238E27FC236}">
                <a16:creationId xmlns:a16="http://schemas.microsoft.com/office/drawing/2014/main" id="{71524062-ED17-C8B1-FCB9-703847794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" y="0"/>
            <a:ext cx="9024561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AF6F106-DA2C-5D4B-3F86-9D2CAE87CB6E}"/>
              </a:ext>
            </a:extLst>
          </p:cNvPr>
          <p:cNvSpPr txBox="1"/>
          <p:nvPr/>
        </p:nvSpPr>
        <p:spPr>
          <a:xfrm>
            <a:off x="2915816" y="332656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Nieskończone bogactwo zjawisk: nic, tylko studiować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7FFCC0B-72B7-9C49-A55B-BB75900BBF2E}"/>
              </a:ext>
            </a:extLst>
          </p:cNvPr>
          <p:cNvSpPr txBox="1"/>
          <p:nvPr/>
        </p:nvSpPr>
        <p:spPr>
          <a:xfrm>
            <a:off x="323528" y="6335174"/>
            <a:ext cx="5256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AU" sz="1400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  <a:hlinkClick r:id="rId3"/>
              </a:rPr>
              <a:t>http://temoore.gsfc.nasa.gov/public/GSWG%20Site/11.html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2702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red glowing aurora crowns Earth, with pieces of the International Space Station in the foreground">
            <a:extLst>
              <a:ext uri="{FF2B5EF4-FFF2-40B4-BE49-F238E27FC236}">
                <a16:creationId xmlns:a16="http://schemas.microsoft.com/office/drawing/2014/main" id="{475D38E7-8A49-2B36-4A09-3894BB0B4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" y="31429"/>
            <a:ext cx="4642025" cy="309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6871ED5-DECC-B0B0-BC35-8516D9A1F999}"/>
              </a:ext>
            </a:extLst>
          </p:cNvPr>
          <p:cNvSpPr txBox="1"/>
          <p:nvPr/>
        </p:nvSpPr>
        <p:spPr>
          <a:xfrm>
            <a:off x="-35446" y="260289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https://www.scientificamerican.com/article/drop-everything-and-watch-this stunning-video-of-northern-lights</a:t>
            </a:r>
            <a:r>
              <a:rPr lang="en-US" dirty="0"/>
              <a:t>/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5A8F47B-E8A6-7561-E3AE-3CE76FBF7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" y="3399620"/>
            <a:ext cx="5529808" cy="311051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B5A57EF-5DF1-9B58-C98E-64FE81EF8E4C}"/>
              </a:ext>
            </a:extLst>
          </p:cNvPr>
          <p:cNvSpPr txBox="1"/>
          <p:nvPr/>
        </p:nvSpPr>
        <p:spPr>
          <a:xfrm>
            <a:off x="1043608" y="3429000"/>
            <a:ext cx="4030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https://www.esa.int/ESA_Multimedia/Videos/2017/09/Stunning_aurora_as_seen_from_the_Space_Station</a:t>
            </a:r>
          </a:p>
        </p:txBody>
      </p:sp>
      <p:pic>
        <p:nvPicPr>
          <p:cNvPr id="1028" name="Picture 4" descr="The earth with aurora borealis from space">
            <a:extLst>
              <a:ext uri="{FF2B5EF4-FFF2-40B4-BE49-F238E27FC236}">
                <a16:creationId xmlns:a16="http://schemas.microsoft.com/office/drawing/2014/main" id="{D4AD361A-7456-3F62-7F21-50B827813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3"/>
          <a:stretch/>
        </p:blipFill>
        <p:spPr bwMode="auto">
          <a:xfrm>
            <a:off x="4703432" y="52833"/>
            <a:ext cx="4375872" cy="309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24F0F1-409F-A0C9-2EBC-AE756C1CA97A}"/>
              </a:ext>
            </a:extLst>
          </p:cNvPr>
          <p:cNvSpPr txBox="1"/>
          <p:nvPr/>
        </p:nvSpPr>
        <p:spPr>
          <a:xfrm>
            <a:off x="4869959" y="2700706"/>
            <a:ext cx="4375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https://www.visitnorway.com/things-to-do/nature-attractions/northern-lights/aurora-borealis-from-space</a:t>
            </a:r>
            <a:r>
              <a:rPr lang="en-US" sz="1000" dirty="0"/>
              <a:t>/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BFF3656-37E5-15C3-0861-8BB04299F314}"/>
              </a:ext>
            </a:extLst>
          </p:cNvPr>
          <p:cNvSpPr txBox="1"/>
          <p:nvPr/>
        </p:nvSpPr>
        <p:spPr>
          <a:xfrm>
            <a:off x="5711074" y="3859943"/>
            <a:ext cx="316304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Skąd się biorą te piękne kolory?</a:t>
            </a:r>
          </a:p>
          <a:p>
            <a:r>
              <a:rPr lang="pl-PL" sz="1600" dirty="0"/>
              <a:t>Nad tym ciągle pracujemy…</a:t>
            </a:r>
          </a:p>
          <a:p>
            <a:endParaRPr lang="pl-PL" dirty="0"/>
          </a:p>
          <a:p>
            <a:r>
              <a:rPr lang="pl-PL" dirty="0"/>
              <a:t>Dziękuję za uwagę!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63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EB2070-56E5-4DD7-7C36-68F30512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834880" cy="490066"/>
          </a:xfrm>
        </p:spPr>
        <p:txBody>
          <a:bodyPr/>
          <a:lstStyle/>
          <a:p>
            <a:r>
              <a:rPr lang="pl-PL" sz="3600" dirty="0"/>
              <a:t>Do zapamiętania</a:t>
            </a:r>
            <a:endParaRPr lang="en-US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9338B27-D1CC-16B0-C1B2-FF15235F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6" y="958844"/>
            <a:ext cx="4211960" cy="175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4FA6EE0-B6C1-1D4A-A661-ACB5197D8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709"/>
            <a:ext cx="3498925" cy="30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E0D956A-E580-EA80-A961-614B5269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6" y="2943216"/>
            <a:ext cx="4968552" cy="383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28357B-92C7-C29C-87BA-2022C9C38972}"/>
              </a:ext>
            </a:extLst>
          </p:cNvPr>
          <p:cNvSpPr txBox="1"/>
          <p:nvPr/>
        </p:nvSpPr>
        <p:spPr>
          <a:xfrm>
            <a:off x="5477277" y="3418706"/>
            <a:ext cx="3600666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Ogólny kształt  plus </a:t>
            </a:r>
          </a:p>
          <a:p>
            <a:r>
              <a:rPr lang="pl-PL" dirty="0"/>
              <a:t>po 5 charakterystycznych liczb</a:t>
            </a:r>
          </a:p>
          <a:p>
            <a:r>
              <a:rPr lang="pl-PL" dirty="0"/>
              <a:t>na każdym wykresie</a:t>
            </a:r>
          </a:p>
          <a:p>
            <a:endParaRPr lang="pl-PL" dirty="0"/>
          </a:p>
          <a:p>
            <a:r>
              <a:rPr lang="pl-PL" dirty="0"/>
              <a:t>Fizyków – wyprowadzenie </a:t>
            </a:r>
            <a:r>
              <a:rPr lang="pl-PL" i="1" dirty="0"/>
              <a:t>p</a:t>
            </a:r>
            <a:r>
              <a:rPr lang="pl-PL" dirty="0"/>
              <a:t>(</a:t>
            </a:r>
            <a:r>
              <a:rPr lang="pl-PL" i="1" dirty="0"/>
              <a:t>z</a:t>
            </a:r>
            <a:r>
              <a:rPr lang="pl-PL" dirty="0"/>
              <a:t>)</a:t>
            </a:r>
          </a:p>
          <a:p>
            <a:endParaRPr lang="pl-PL" dirty="0"/>
          </a:p>
          <a:p>
            <a:r>
              <a:rPr lang="pl-PL" dirty="0"/>
              <a:t>Astronomów: hasło </a:t>
            </a:r>
          </a:p>
          <a:p>
            <a:r>
              <a:rPr lang="en-US" sz="1500" dirty="0">
                <a:hlinkClick r:id="rId5"/>
              </a:rPr>
              <a:t>https://en.wikipedia.org/wiki/Ionosphere</a:t>
            </a:r>
            <a:r>
              <a:rPr lang="pl-PL" sz="1500" dirty="0"/>
              <a:t>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947701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az 7" descr="Obraz zawierający tekst, zrzut ekranu, Wykres, linia&#10;&#10;Opis wygenerowany automatycznie">
            <a:extLst>
              <a:ext uri="{FF2B5EF4-FFF2-40B4-BE49-F238E27FC236}">
                <a16:creationId xmlns:a16="http://schemas.microsoft.com/office/drawing/2014/main" id="{1904769F-0971-7F1C-86D3-3B639C17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5088"/>
            <a:ext cx="48514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ytuł 1">
            <a:extLst>
              <a:ext uri="{FF2B5EF4-FFF2-40B4-BE49-F238E27FC236}">
                <a16:creationId xmlns:a16="http://schemas.microsoft.com/office/drawing/2014/main" id="{921B3133-E1E5-4C90-D983-558F0A9DF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56150" y="1343025"/>
            <a:ext cx="4114800" cy="635000"/>
          </a:xfrm>
        </p:spPr>
        <p:txBody>
          <a:bodyPr/>
          <a:lstStyle/>
          <a:p>
            <a:pPr algn="l"/>
            <a:r>
              <a:rPr lang="pl-PL" altLang="en-US" sz="3600" dirty="0"/>
              <a:t>Temperatura fotosfery </a:t>
            </a:r>
            <a:br>
              <a:rPr lang="pl-PL" altLang="en-US" sz="3600" dirty="0"/>
            </a:br>
            <a:br>
              <a:rPr lang="pl-PL" altLang="en-US" sz="3600" dirty="0"/>
            </a:br>
            <a:r>
              <a:rPr lang="pl-PL" altLang="en-US" sz="2800" dirty="0"/>
              <a:t>T (średnio) = 5772 K</a:t>
            </a:r>
            <a:br>
              <a:rPr lang="pl-PL" altLang="en-US" sz="2800" dirty="0"/>
            </a:br>
            <a:r>
              <a:rPr lang="pl-PL" altLang="en-US" sz="2800" dirty="0"/>
              <a:t>P = 1372 W/m</a:t>
            </a:r>
            <a:r>
              <a:rPr lang="pl-PL" altLang="en-US" sz="2800" baseline="30000" dirty="0"/>
              <a:t>2</a:t>
            </a:r>
            <a:br>
              <a:rPr lang="pl-PL" altLang="en-US" sz="2800" baseline="30000" dirty="0"/>
            </a:br>
            <a:br>
              <a:rPr lang="pl-PL" altLang="en-US" sz="2800" baseline="30000" dirty="0"/>
            </a:br>
            <a:r>
              <a:rPr lang="pl-PL" altLang="en-US" sz="2800" baseline="30000" dirty="0"/>
              <a:t>Dla różnych zakresów widma, dopasowanie za pomocą rozkładu Plancka daje nieco różne wyniki, zob. wykres poniżej</a:t>
            </a:r>
            <a:br>
              <a:rPr lang="pl-PL" altLang="en-US" sz="2800" baseline="30000" dirty="0"/>
            </a:br>
            <a:endParaRPr lang="en-US" altLang="en-US" sz="2800" dirty="0"/>
          </a:p>
        </p:txBody>
      </p:sp>
      <p:pic>
        <p:nvPicPr>
          <p:cNvPr id="18436" name="Obraz 5" descr="Obraz zawierający tekst, Wykres, diagram, linia&#10;&#10;Opis wygenerowany automatycznie">
            <a:extLst>
              <a:ext uri="{FF2B5EF4-FFF2-40B4-BE49-F238E27FC236}">
                <a16:creationId xmlns:a16="http://schemas.microsoft.com/office/drawing/2014/main" id="{A09BA27C-4D95-3430-128C-D28B5C4E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3429000"/>
            <a:ext cx="54356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pole tekstowe 3">
            <a:extLst>
              <a:ext uri="{FF2B5EF4-FFF2-40B4-BE49-F238E27FC236}">
                <a16:creationId xmlns:a16="http://schemas.microsoft.com/office/drawing/2014/main" id="{E622B1A3-7455-7D5A-0038-72D3793F5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6240463"/>
            <a:ext cx="8812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en-US" sz="1200">
              <a:hlinkClick r:id="rId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hlinkClick r:id="rId4"/>
              </a:rPr>
              <a:t>https://doi.org/10.1016/j.solener.2018.04.067</a:t>
            </a:r>
            <a:endParaRPr lang="pl-PL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https://www.aanda.org/articles/aa/full_html/2018/03/aa31316-17/F9.html</a:t>
            </a:r>
          </a:p>
        </p:txBody>
      </p:sp>
      <p:sp>
        <p:nvSpPr>
          <p:cNvPr id="18438" name="pole tekstowe 8">
            <a:extLst>
              <a:ext uri="{FF2B5EF4-FFF2-40B4-BE49-F238E27FC236}">
                <a16:creationId xmlns:a16="http://schemas.microsoft.com/office/drawing/2014/main" id="{30D5B155-4DC9-825D-6C3F-0E3FC8E0B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4033838"/>
            <a:ext cx="31956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ISS@ 400 km (2018, </a:t>
            </a:r>
            <a:r>
              <a:rPr lang="pl-PL" altLang="en-US" sz="1800" dirty="0" err="1"/>
              <a:t>solar</a:t>
            </a:r>
            <a:r>
              <a:rPr lang="pl-PL" altLang="en-US" sz="1800" dirty="0"/>
              <a:t> minimum)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160-3000 </a:t>
            </a:r>
            <a:r>
              <a:rPr lang="pl-PL" altLang="en-US" sz="1800" dirty="0" err="1"/>
              <a:t>nm</a:t>
            </a: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UV 8%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VIS 400-700 </a:t>
            </a:r>
            <a:r>
              <a:rPr lang="pl-PL" altLang="en-US" sz="1800" dirty="0" err="1"/>
              <a:t>nm</a:t>
            </a:r>
            <a:r>
              <a:rPr lang="pl-PL" altLang="en-US" sz="1800" dirty="0"/>
              <a:t>  39%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IR   51%</a:t>
            </a:r>
            <a:endParaRPr lang="en-US" altLang="en-US" sz="1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E5BBEF-2EA7-F9B5-1A72-457AE7E7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2663"/>
            <a:ext cx="8229600" cy="1143000"/>
          </a:xfrm>
        </p:spPr>
        <p:txBody>
          <a:bodyPr/>
          <a:lstStyle/>
          <a:p>
            <a:r>
              <a:rPr lang="pl-PL" sz="3200" dirty="0"/>
              <a:t>Dodatek: Widmo Słońca, poza atmosferą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52E021A-C992-A3D5-CF87-77A7B3FB9B69}"/>
              </a:ext>
            </a:extLst>
          </p:cNvPr>
          <p:cNvSpPr txBox="1"/>
          <p:nvPr/>
        </p:nvSpPr>
        <p:spPr>
          <a:xfrm>
            <a:off x="179512" y="5739070"/>
            <a:ext cx="896448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200" b="1" i="0" dirty="0">
                <a:solidFill>
                  <a:srgbClr val="131314"/>
                </a:solidFill>
                <a:effectLst/>
                <a:latin typeface="Manrope Var"/>
              </a:rPr>
              <a:t>Wiosną jest znacznie więcej UV niż jesienią: latem powstaje ozon</a:t>
            </a:r>
          </a:p>
          <a:p>
            <a:pPr algn="l"/>
            <a:endParaRPr lang="pl-PL" sz="1400" b="1" dirty="0">
              <a:solidFill>
                <a:srgbClr val="131314"/>
              </a:solidFill>
              <a:latin typeface="Manrope Var"/>
            </a:endParaRPr>
          </a:p>
          <a:p>
            <a:pPr algn="l"/>
            <a:r>
              <a:rPr lang="en-AU" sz="1400" b="1" i="0" dirty="0">
                <a:solidFill>
                  <a:srgbClr val="131314"/>
                </a:solidFill>
                <a:effectLst/>
                <a:latin typeface="Manrope Var"/>
              </a:rPr>
              <a:t>Asta </a:t>
            </a:r>
            <a:r>
              <a:rPr lang="en-AU" sz="1400" b="1" i="0" dirty="0" err="1">
                <a:solidFill>
                  <a:srgbClr val="131314"/>
                </a:solidFill>
                <a:effectLst/>
                <a:latin typeface="Manrope Var"/>
              </a:rPr>
              <a:t>Juzeniene</a:t>
            </a:r>
            <a:r>
              <a:rPr lang="pl-PL" sz="1400" b="1" i="0" dirty="0">
                <a:solidFill>
                  <a:srgbClr val="131314"/>
                </a:solidFill>
                <a:effectLst/>
                <a:latin typeface="Manrope Var"/>
              </a:rPr>
              <a:t> et al. , </a:t>
            </a:r>
            <a:r>
              <a:rPr lang="en-AU" sz="1400" b="1" i="0" dirty="0">
                <a:solidFill>
                  <a:srgbClr val="131314"/>
                </a:solidFill>
                <a:effectLst/>
                <a:latin typeface="var(--nova-font-family-display)"/>
              </a:rPr>
              <a:t>Solar radiation and human health</a:t>
            </a:r>
            <a:endParaRPr lang="en-AU" sz="1400" b="0" i="0" dirty="0">
              <a:solidFill>
                <a:srgbClr val="131314"/>
              </a:solidFill>
              <a:effectLst/>
              <a:latin typeface="var(--nova-font-family-sans-serif)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400" b="0" i="0" u="sng" dirty="0">
                <a:solidFill>
                  <a:srgbClr val="131314"/>
                </a:solidFill>
                <a:effectLst/>
                <a:latin typeface="inherit"/>
                <a:hlinkClick r:id="rId2"/>
              </a:rPr>
              <a:t>Reports on Progress in Physics</a:t>
            </a:r>
            <a:r>
              <a:rPr lang="en-AU" sz="1400" b="0" i="0" dirty="0">
                <a:solidFill>
                  <a:srgbClr val="131314"/>
                </a:solidFill>
                <a:effectLst/>
                <a:latin typeface="var(--nova-font-family-sans-serif)"/>
              </a:rPr>
              <a:t> 74(6):066701</a:t>
            </a:r>
            <a:r>
              <a:rPr lang="pl-PL" sz="1400" b="0" i="0" dirty="0">
                <a:solidFill>
                  <a:srgbClr val="131314"/>
                </a:solidFill>
                <a:effectLst/>
                <a:latin typeface="var(--nova-font-family-sans-serif)"/>
              </a:rPr>
              <a:t>.May 2011</a:t>
            </a:r>
            <a:r>
              <a:rPr lang="pl-PL" sz="1400" dirty="0">
                <a:solidFill>
                  <a:srgbClr val="131314"/>
                </a:solidFill>
                <a:latin typeface="var(--nova-font-family-sans-serif)"/>
              </a:rPr>
              <a:t>, </a:t>
            </a:r>
            <a:r>
              <a:rPr lang="en-AU" sz="1400" b="0" i="0" dirty="0">
                <a:solidFill>
                  <a:srgbClr val="131314"/>
                </a:solidFill>
                <a:effectLst/>
                <a:latin typeface="var(--nova-font-family-sans-serif)"/>
              </a:rPr>
              <a:t>DOI: </a:t>
            </a:r>
            <a:r>
              <a:rPr lang="pl-PL" sz="1400" b="0" i="0" dirty="0">
                <a:solidFill>
                  <a:srgbClr val="131314"/>
                </a:solidFill>
                <a:effectLst/>
                <a:latin typeface="var(--nova-font-family-sans-serif)"/>
              </a:rPr>
              <a:t> </a:t>
            </a:r>
            <a:r>
              <a:rPr lang="en-AU" sz="1400" b="0" i="0" u="sng" dirty="0">
                <a:solidFill>
                  <a:srgbClr val="131314"/>
                </a:solidFill>
                <a:effectLst/>
                <a:latin typeface="inherit"/>
                <a:hlinkClick r:id="rId3"/>
              </a:rPr>
              <a:t>10.1088/0034-4885/74/6/066701</a:t>
            </a:r>
            <a:endParaRPr lang="en-AU" sz="1400" b="0" i="0" dirty="0">
              <a:solidFill>
                <a:srgbClr val="131314"/>
              </a:solidFill>
              <a:effectLst/>
              <a:latin typeface="var(--nova-font-family-sans-serif)"/>
            </a:endParaRPr>
          </a:p>
          <a:p>
            <a:endParaRPr lang="pl-PL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5B131-2F8E-EDEE-A54F-EF2F9386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2" y="836713"/>
            <a:ext cx="779593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7BE499A-7F11-AAEC-8FBC-51E1B9ED90A6}"/>
              </a:ext>
            </a:extLst>
          </p:cNvPr>
          <p:cNvSpPr txBox="1"/>
          <p:nvPr/>
        </p:nvSpPr>
        <p:spPr>
          <a:xfrm>
            <a:off x="6948264" y="197971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5700 K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02FF72F8-2851-E275-A0D0-70221FCB8E2E}"/>
              </a:ext>
            </a:extLst>
          </p:cNvPr>
          <p:cNvSpPr/>
          <p:nvPr/>
        </p:nvSpPr>
        <p:spPr>
          <a:xfrm>
            <a:off x="3491880" y="758892"/>
            <a:ext cx="864096" cy="738664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0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027727B-5CAA-660A-573F-80122F4BD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064" y="426468"/>
            <a:ext cx="6045594" cy="42375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92C3712-09F5-1A77-819F-8C856CA91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/>
          <a:lstStyle/>
          <a:p>
            <a:r>
              <a:rPr lang="pl-PL" sz="3200" dirty="0"/>
              <a:t>Widmo </a:t>
            </a:r>
            <a:r>
              <a:rPr lang="pl-PL" sz="3200" dirty="0" err="1"/>
              <a:t>fotoabsorpcji</a:t>
            </a:r>
            <a:r>
              <a:rPr lang="pl-PL" sz="3200" dirty="0"/>
              <a:t> O</a:t>
            </a:r>
            <a:r>
              <a:rPr lang="pl-PL" sz="3200" baseline="-25000" dirty="0"/>
              <a:t>2</a:t>
            </a:r>
            <a:endParaRPr lang="en-GB" sz="32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F0A29F0-EB8D-3464-D745-DD1048C0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48" y="4309401"/>
            <a:ext cx="4545720" cy="243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6523CB69-6541-728B-946C-C7F9A3103AD3}"/>
              </a:ext>
            </a:extLst>
          </p:cNvPr>
          <p:cNvSpPr/>
          <p:nvPr/>
        </p:nvSpPr>
        <p:spPr>
          <a:xfrm>
            <a:off x="1259632" y="2852936"/>
            <a:ext cx="720080" cy="129614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CE91B4C-8B66-29A1-C48E-5F3C82E6524B}"/>
              </a:ext>
            </a:extLst>
          </p:cNvPr>
          <p:cNvSpPr/>
          <p:nvPr/>
        </p:nvSpPr>
        <p:spPr>
          <a:xfrm>
            <a:off x="5981328" y="4603107"/>
            <a:ext cx="288032" cy="178926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A02191F-AD79-504D-BDCE-C62782025C76}"/>
              </a:ext>
            </a:extLst>
          </p:cNvPr>
          <p:cNvSpPr/>
          <p:nvPr/>
        </p:nvSpPr>
        <p:spPr>
          <a:xfrm>
            <a:off x="708664" y="5103969"/>
            <a:ext cx="2523664" cy="77330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951426C-5352-2C5D-8E1D-011298C5B43C}"/>
              </a:ext>
            </a:extLst>
          </p:cNvPr>
          <p:cNvSpPr txBox="1"/>
          <p:nvPr/>
        </p:nvSpPr>
        <p:spPr>
          <a:xfrm>
            <a:off x="899592" y="5157192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6.5 - 12 </a:t>
            </a:r>
            <a:r>
              <a:rPr lang="pl-PL" dirty="0" err="1"/>
              <a:t>eV</a:t>
            </a:r>
            <a:endParaRPr lang="pl-PL" dirty="0"/>
          </a:p>
          <a:p>
            <a:r>
              <a:rPr lang="pl-PL" dirty="0"/>
              <a:t>tj. </a:t>
            </a:r>
            <a:r>
              <a:rPr lang="pl-PL" dirty="0" err="1"/>
              <a:t>c.a</a:t>
            </a:r>
            <a:r>
              <a:rPr lang="pl-PL" dirty="0"/>
              <a:t>. 100 – 200 </a:t>
            </a:r>
            <a:r>
              <a:rPr lang="pl-PL" dirty="0" err="1"/>
              <a:t>nm</a:t>
            </a:r>
            <a:r>
              <a:rPr lang="pl-P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7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1F94F7-3290-577F-73A0-F1234924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Dodatek : fotojonizacja atomowego 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B2231CF-B80C-6A00-DBB2-941C7567F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14" y="1240294"/>
            <a:ext cx="6336704" cy="4926218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5B60EA65-4E60-D14E-B115-A0C34E1D109D}"/>
              </a:ext>
            </a:extLst>
          </p:cNvPr>
          <p:cNvCxnSpPr/>
          <p:nvPr/>
        </p:nvCxnSpPr>
        <p:spPr>
          <a:xfrm>
            <a:off x="3275856" y="4221088"/>
            <a:ext cx="0" cy="720080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E395B4-E833-E0B0-19A6-D357C009720B}"/>
              </a:ext>
            </a:extLst>
          </p:cNvPr>
          <p:cNvSpPr txBox="1"/>
          <p:nvPr/>
        </p:nvSpPr>
        <p:spPr>
          <a:xfrm>
            <a:off x="3377323" y="439646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3300"/>
                </a:solidFill>
              </a:rPr>
              <a:t>70 </a:t>
            </a:r>
            <a:r>
              <a:rPr lang="pl-PL" dirty="0" err="1">
                <a:solidFill>
                  <a:srgbClr val="FF3300"/>
                </a:solidFill>
              </a:rPr>
              <a:t>nm</a:t>
            </a:r>
            <a:endParaRPr lang="pl-PL" dirty="0">
              <a:solidFill>
                <a:srgbClr val="FF3300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49D1096-841D-11EE-0038-4E76B9880E88}"/>
              </a:ext>
            </a:extLst>
          </p:cNvPr>
          <p:cNvSpPr txBox="1"/>
          <p:nvPr/>
        </p:nvSpPr>
        <p:spPr>
          <a:xfrm>
            <a:off x="251519" y="6174468"/>
            <a:ext cx="871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K. L. Bell, A.E. Kingston (1994)</a:t>
            </a:r>
          </a:p>
          <a:p>
            <a:r>
              <a:rPr lang="pl-PL" dirty="0"/>
              <a:t>https://www.sciencedirect.com/science/article/abs/pii/S1049250X08600075</a:t>
            </a:r>
          </a:p>
        </p:txBody>
      </p:sp>
    </p:spTree>
    <p:extLst>
      <p:ext uri="{BB962C8B-B14F-4D97-AF65-F5344CB8AC3E}">
        <p14:creationId xmlns:p14="http://schemas.microsoft.com/office/powerpoint/2010/main" val="4263210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1FCD27-5EF7-EE46-D606-B223F3FD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it-IT" sz="3200" dirty="0" err="1"/>
              <a:t>Widmo</a:t>
            </a:r>
            <a:r>
              <a:rPr lang="it-IT" sz="3200" dirty="0"/>
              <a:t> S</a:t>
            </a:r>
            <a:r>
              <a:rPr lang="pl-PL" sz="3200" dirty="0" err="1"/>
              <a:t>łońca</a:t>
            </a:r>
            <a:r>
              <a:rPr lang="pl-PL" sz="3200" dirty="0"/>
              <a:t> w EUV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43B9C2-FE8D-479C-1EDE-9FABCA28D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601272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EB90016-26B1-83E7-1410-13B3CAF80C02}"/>
              </a:ext>
            </a:extLst>
          </p:cNvPr>
          <p:cNvSpPr txBox="1"/>
          <p:nvPr/>
        </p:nvSpPr>
        <p:spPr>
          <a:xfrm>
            <a:off x="1395489" y="971600"/>
            <a:ext cx="6920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2"/>
                </a:solidFill>
              </a:rPr>
              <a:t>Mimo, że według modelu Plancka (5800 K) w widmie Słońca</a:t>
            </a:r>
          </a:p>
          <a:p>
            <a:r>
              <a:rPr lang="pl-PL" dirty="0">
                <a:solidFill>
                  <a:schemeClr val="accent2"/>
                </a:solidFill>
              </a:rPr>
              <a:t>nie powinno być tak dalekiego EUV, całkiem sporo jest fotonów</a:t>
            </a:r>
          </a:p>
          <a:p>
            <a:r>
              <a:rPr lang="pl-PL" dirty="0">
                <a:solidFill>
                  <a:schemeClr val="accent2"/>
                </a:solidFill>
              </a:rPr>
              <a:t>w przedziale długości fali 50-100 </a:t>
            </a:r>
            <a:r>
              <a:rPr lang="pl-PL" dirty="0" err="1">
                <a:solidFill>
                  <a:schemeClr val="accent2"/>
                </a:solidFill>
              </a:rPr>
              <a:t>nm</a:t>
            </a:r>
            <a:endParaRPr lang="pl-PL" dirty="0">
              <a:solidFill>
                <a:schemeClr val="accent2"/>
              </a:solidFill>
            </a:endParaRPr>
          </a:p>
          <a:p>
            <a:r>
              <a:rPr lang="pl-PL" dirty="0">
                <a:solidFill>
                  <a:schemeClr val="accent2"/>
                </a:solidFill>
              </a:rPr>
              <a:t>Bo Słońce, to nie teoretyczne ciało doskonale czarne, ale termo-nuklearny piec, siejący również promieniowaniem Roentgena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D9CD4A6-082F-BFDC-8B60-87C63F717CC5}"/>
              </a:ext>
            </a:extLst>
          </p:cNvPr>
          <p:cNvSpPr txBox="1"/>
          <p:nvPr/>
        </p:nvSpPr>
        <p:spPr>
          <a:xfrm>
            <a:off x="1907704" y="6479522"/>
            <a:ext cx="5886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https://doi.org/10.1016/0092-640X(92)90004-2</a:t>
            </a:r>
          </a:p>
        </p:txBody>
      </p:sp>
    </p:spTree>
    <p:extLst>
      <p:ext uri="{BB962C8B-B14F-4D97-AF65-F5344CB8AC3E}">
        <p14:creationId xmlns:p14="http://schemas.microsoft.com/office/powerpoint/2010/main" val="2529923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>
            <a:extLst>
              <a:ext uri="{FF2B5EF4-FFF2-40B4-BE49-F238E27FC236}">
                <a16:creationId xmlns:a16="http://schemas.microsoft.com/office/drawing/2014/main" id="{6DA16C27-8A65-79BC-5D01-4E5D9B13D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889" y="190500"/>
            <a:ext cx="7931224" cy="692150"/>
          </a:xfrm>
        </p:spPr>
        <p:txBody>
          <a:bodyPr/>
          <a:lstStyle/>
          <a:p>
            <a:r>
              <a:rPr lang="pl-PL" altLang="en-US" sz="3200" dirty="0"/>
              <a:t>Widmo absorpcji UV, VIS i IR  ozonu O</a:t>
            </a:r>
            <a:r>
              <a:rPr lang="pl-PL" altLang="en-US" sz="3200" baseline="-25000" dirty="0"/>
              <a:t>3</a:t>
            </a:r>
            <a:endParaRPr lang="en-US" altLang="en-US" sz="3200" dirty="0"/>
          </a:p>
        </p:txBody>
      </p:sp>
      <p:sp>
        <p:nvSpPr>
          <p:cNvPr id="34819" name="pole tekstowe 2">
            <a:extLst>
              <a:ext uri="{FF2B5EF4-FFF2-40B4-BE49-F238E27FC236}">
                <a16:creationId xmlns:a16="http://schemas.microsoft.com/office/drawing/2014/main" id="{0AFF7E45-AF84-2A56-33AE-9B685205A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21388"/>
            <a:ext cx="8353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https://www.spectroscopyeurope.com/article/new-broadband-high-resolution-ozone-absorption-cross-sections</a:t>
            </a:r>
          </a:p>
        </p:txBody>
      </p:sp>
      <p:pic>
        <p:nvPicPr>
          <p:cNvPr id="34820" name="Obraz 2">
            <a:extLst>
              <a:ext uri="{FF2B5EF4-FFF2-40B4-BE49-F238E27FC236}">
                <a16:creationId xmlns:a16="http://schemas.microsoft.com/office/drawing/2014/main" id="{86058530-C896-067C-C202-CCD6180E9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942975"/>
            <a:ext cx="71913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F738364-A436-C95D-1D83-D4E57F416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893175" cy="1143000"/>
          </a:xfrm>
        </p:spPr>
        <p:txBody>
          <a:bodyPr/>
          <a:lstStyle/>
          <a:p>
            <a:pPr eaLnBrk="1" hangingPunct="1"/>
            <a:r>
              <a:rPr lang="pl-PL" altLang="it-IT" sz="3600"/>
              <a:t>Atmosfera – miękka (i grzejąca) pierzynka</a:t>
            </a:r>
            <a:endParaRPr lang="en-US" altLang="it-IT" sz="3600"/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FD56EAB0-6F35-FC35-3E80-390BDD925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4743450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EDF50CC0-2E43-A640-25F0-FB3F3D0EF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2987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6">
            <a:extLst>
              <a:ext uri="{FF2B5EF4-FFF2-40B4-BE49-F238E27FC236}">
                <a16:creationId xmlns:a16="http://schemas.microsoft.com/office/drawing/2014/main" id="{516EDF0A-5A46-C416-A836-CCE2B5001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6067425"/>
            <a:ext cx="48275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>
                <a:hlinkClick r:id="rId4"/>
              </a:rPr>
              <a:t>http://spaceflight.nasa.gov/gallery/images/shuttle/sts-130/html/iss022e062672.html</a:t>
            </a:r>
            <a:r>
              <a:rPr lang="pl-PL" altLang="it-IT" sz="1000"/>
              <a:t> </a:t>
            </a:r>
            <a:endParaRPr lang="en-US" altLang="it-IT" sz="1000"/>
          </a:p>
        </p:txBody>
      </p:sp>
      <p:pic>
        <p:nvPicPr>
          <p:cNvPr id="33798" name="Picture 7">
            <a:extLst>
              <a:ext uri="{FF2B5EF4-FFF2-40B4-BE49-F238E27FC236}">
                <a16:creationId xmlns:a16="http://schemas.microsoft.com/office/drawing/2014/main" id="{53ABFD99-0830-9430-AB66-AB9FDA8C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224631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E47175A-F110-02F3-7857-09277D75797A}"/>
              </a:ext>
            </a:extLst>
          </p:cNvPr>
          <p:cNvSpPr txBox="1"/>
          <p:nvPr/>
        </p:nvSpPr>
        <p:spPr>
          <a:xfrm>
            <a:off x="2446343" y="4767877"/>
            <a:ext cx="40703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Te różne zdjęcia, pod różnymi kątami</a:t>
            </a:r>
          </a:p>
          <a:p>
            <a:r>
              <a:rPr lang="pl-PL" dirty="0"/>
              <a:t>i przy różnym oświetleniu pokazują</a:t>
            </a:r>
          </a:p>
          <a:p>
            <a:r>
              <a:rPr lang="pl-PL" dirty="0"/>
              <a:t>uwarstwienie atmosfery.</a:t>
            </a:r>
          </a:p>
          <a:p>
            <a:r>
              <a:rPr lang="pl-PL" dirty="0"/>
              <a:t>Zajmiemy się tym w tej część wykładu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05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1AE61D2-2872-BEA9-9C09-00DE71D1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68" y="1475656"/>
            <a:ext cx="8748464" cy="4021768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9F927207-D56B-E9CB-1D4C-E0EB010FCF19}"/>
              </a:ext>
            </a:extLst>
          </p:cNvPr>
          <p:cNvSpPr txBox="1">
            <a:spLocks/>
          </p:cNvSpPr>
          <p:nvPr/>
        </p:nvSpPr>
        <p:spPr>
          <a:xfrm>
            <a:off x="323528" y="332656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sz="3200" dirty="0"/>
              <a:t>Maksimum fotojonizacji tlenu O przypada na zakres 50-70 </a:t>
            </a:r>
            <a:r>
              <a:rPr lang="pl-PL" sz="3200" dirty="0" err="1"/>
              <a:t>nm</a:t>
            </a:r>
            <a:endParaRPr lang="pl-PL" sz="32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7A7F9D6-C77F-299D-3E32-7951FDBF48D1}"/>
              </a:ext>
            </a:extLst>
          </p:cNvPr>
          <p:cNvSpPr txBox="1"/>
          <p:nvPr/>
        </p:nvSpPr>
        <p:spPr>
          <a:xfrm>
            <a:off x="467544" y="5589240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2"/>
                </a:solidFill>
              </a:rPr>
              <a:t>Innymi słowy, zupełnie „przypadkowo”, atomowy tlen „wycina” z widma UVA</a:t>
            </a:r>
          </a:p>
          <a:p>
            <a:r>
              <a:rPr lang="pl-PL" dirty="0">
                <a:solidFill>
                  <a:schemeClr val="accent2"/>
                </a:solidFill>
              </a:rPr>
              <a:t>UVB jest wycinane przez ozon O</a:t>
            </a:r>
            <a:r>
              <a:rPr lang="pl-PL" baseline="-25000" dirty="0">
                <a:solidFill>
                  <a:schemeClr val="accent2"/>
                </a:solidFill>
              </a:rPr>
              <a:t>3</a:t>
            </a:r>
            <a:r>
              <a:rPr lang="pl-PL" dirty="0">
                <a:solidFill>
                  <a:schemeClr val="accent2"/>
                </a:solidFill>
              </a:rPr>
              <a:t> (a UVA-B, również przez O</a:t>
            </a:r>
            <a:r>
              <a:rPr lang="pl-PL" baseline="-25000" dirty="0">
                <a:solidFill>
                  <a:schemeClr val="accent2"/>
                </a:solidFill>
              </a:rPr>
              <a:t>2</a:t>
            </a:r>
            <a:r>
              <a:rPr lang="pl-PL" dirty="0">
                <a:solidFill>
                  <a:schemeClr val="accent2"/>
                </a:solidFill>
              </a:rPr>
              <a:t>)</a:t>
            </a:r>
          </a:p>
          <a:p>
            <a:r>
              <a:rPr lang="pl-PL" dirty="0">
                <a:solidFill>
                  <a:schemeClr val="accent2"/>
                </a:solidFill>
              </a:rPr>
              <a:t>Azot N</a:t>
            </a:r>
            <a:r>
              <a:rPr lang="pl-PL" baseline="-25000" dirty="0">
                <a:solidFill>
                  <a:schemeClr val="accent2"/>
                </a:solidFill>
              </a:rPr>
              <a:t>2</a:t>
            </a:r>
            <a:r>
              <a:rPr lang="pl-PL" dirty="0">
                <a:solidFill>
                  <a:schemeClr val="accent2"/>
                </a:solidFill>
              </a:rPr>
              <a:t> ma znacznie wyższe poziomy energetyczne foto-absorpcji. </a:t>
            </a:r>
          </a:p>
        </p:txBody>
      </p:sp>
    </p:spTree>
    <p:extLst>
      <p:ext uri="{BB962C8B-B14F-4D97-AF65-F5344CB8AC3E}">
        <p14:creationId xmlns:p14="http://schemas.microsoft.com/office/powerpoint/2010/main" val="2715426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7E3A1ED-5FEE-6C67-AEA4-23FC00388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100013"/>
            <a:ext cx="9145141" cy="1143000"/>
          </a:xfrm>
        </p:spPr>
        <p:txBody>
          <a:bodyPr/>
          <a:lstStyle/>
          <a:p>
            <a:pPr eaLnBrk="1" hangingPunct="1"/>
            <a:r>
              <a:rPr lang="pl-PL" altLang="it-IT" sz="3400" dirty="0"/>
              <a:t>Absorpcja w zakresie VIS i IR, </a:t>
            </a:r>
            <a:br>
              <a:rPr lang="pl-PL" altLang="it-IT" sz="3400" dirty="0"/>
            </a:br>
            <a:r>
              <a:rPr lang="pl-PL" altLang="it-IT" sz="3400" dirty="0"/>
              <a:t>przez H</a:t>
            </a:r>
            <a:r>
              <a:rPr lang="pl-PL" altLang="it-IT" sz="3400" baseline="-25000" dirty="0"/>
              <a:t>2</a:t>
            </a:r>
            <a:r>
              <a:rPr lang="pl-PL" altLang="it-IT" sz="3400" dirty="0"/>
              <a:t>O, CO</a:t>
            </a:r>
            <a:r>
              <a:rPr lang="pl-PL" altLang="it-IT" sz="3400" baseline="-25000" dirty="0"/>
              <a:t>2</a:t>
            </a:r>
            <a:r>
              <a:rPr lang="pl-PL" altLang="it-IT" sz="3400" dirty="0"/>
              <a:t>, O</a:t>
            </a:r>
            <a:r>
              <a:rPr lang="pl-PL" altLang="it-IT" sz="3400" baseline="-25000" dirty="0"/>
              <a:t>3</a:t>
            </a:r>
            <a:endParaRPr lang="en-US" altLang="it-IT" sz="3400" dirty="0"/>
          </a:p>
        </p:txBody>
      </p:sp>
      <p:pic>
        <p:nvPicPr>
          <p:cNvPr id="6147" name="Obraz 2">
            <a:extLst>
              <a:ext uri="{FF2B5EF4-FFF2-40B4-BE49-F238E27FC236}">
                <a16:creationId xmlns:a16="http://schemas.microsoft.com/office/drawing/2014/main" id="{BC362A1D-DAEF-CBE5-41F8-C81C119C5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" y="1387475"/>
            <a:ext cx="554355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4">
            <a:extLst>
              <a:ext uri="{FF2B5EF4-FFF2-40B4-BE49-F238E27FC236}">
                <a16:creationId xmlns:a16="http://schemas.microsoft.com/office/drawing/2014/main" id="{C49B5354-6207-798A-B1C2-B7499E995D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1200" y="3670300"/>
            <a:ext cx="2590800" cy="6223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pole tekstowe 3">
            <a:extLst>
              <a:ext uri="{FF2B5EF4-FFF2-40B4-BE49-F238E27FC236}">
                <a16:creationId xmlns:a16="http://schemas.microsoft.com/office/drawing/2014/main" id="{55CC4CC0-1575-9713-2A14-38ECABC3B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738" y="5470525"/>
            <a:ext cx="4591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r">
              <a:spcBef>
                <a:spcPct val="0"/>
              </a:spcBef>
              <a:buFontTx/>
              <a:buNone/>
            </a:pPr>
            <a:r>
              <a:rPr lang="pl-PL" altLang="en-US" sz="1800" dirty="0" err="1"/>
              <a:t>Peixoto</a:t>
            </a:r>
            <a:r>
              <a:rPr lang="pl-PL" altLang="en-US" sz="1800" dirty="0"/>
              <a:t> and </a:t>
            </a:r>
            <a:r>
              <a:rPr lang="pl-PL" altLang="en-US" sz="1800" dirty="0" err="1"/>
              <a:t>Oorts</a:t>
            </a:r>
            <a:r>
              <a:rPr lang="pl-PL" altLang="en-US" sz="1800" dirty="0"/>
              <a:t>, </a:t>
            </a:r>
            <a:r>
              <a:rPr lang="pl-PL" altLang="en-US" sz="1800" i="1" dirty="0" err="1"/>
              <a:t>Physics</a:t>
            </a:r>
            <a:r>
              <a:rPr lang="pl-PL" altLang="en-US" sz="1800" i="1" dirty="0"/>
              <a:t> of </a:t>
            </a:r>
            <a:r>
              <a:rPr lang="pl-PL" altLang="en-US" sz="1800" i="1" dirty="0" err="1"/>
              <a:t>Climate</a:t>
            </a:r>
            <a:r>
              <a:rPr lang="pl-PL" altLang="en-US" sz="1800" dirty="0"/>
              <a:t>, Springer, 1992 p. 115</a:t>
            </a:r>
            <a:endParaRPr lang="en-US" altLang="en-US" sz="1800" dirty="0"/>
          </a:p>
        </p:txBody>
      </p:sp>
      <p:sp>
        <p:nvSpPr>
          <p:cNvPr id="6150" name="Line 4">
            <a:extLst>
              <a:ext uri="{FF2B5EF4-FFF2-40B4-BE49-F238E27FC236}">
                <a16:creationId xmlns:a16="http://schemas.microsoft.com/office/drawing/2014/main" id="{ECD3FCBA-AE63-5766-FF29-388AD2822E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1879" y="2410233"/>
            <a:ext cx="839711" cy="1070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pole tekstowe 5">
            <a:extLst>
              <a:ext uri="{FF2B5EF4-FFF2-40B4-BE49-F238E27FC236}">
                <a16:creationId xmlns:a16="http://schemas.microsoft.com/office/drawing/2014/main" id="{FB5AD433-3F3B-E5D5-E2B3-C7CFE17EF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591" y="1867717"/>
            <a:ext cx="489666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>
                <a:solidFill>
                  <a:srgbClr val="FF0000"/>
                </a:solidFill>
              </a:rPr>
              <a:t>Stratosfera się nagrzewa przez absorpcję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>
                <a:solidFill>
                  <a:srgbClr val="FF0000"/>
                </a:solidFill>
              </a:rPr>
              <a:t>VIS ze Słońca, oraz IR przez cząsteczki CO</a:t>
            </a:r>
            <a:r>
              <a:rPr lang="pl-PL" altLang="en-US" sz="1800" baseline="-25000" dirty="0">
                <a:solidFill>
                  <a:srgbClr val="FF0000"/>
                </a:solidFill>
              </a:rPr>
              <a:t>2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baseline="-25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baseline="-25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baseline="-25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baseline="-25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baseline="-25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>
                <a:solidFill>
                  <a:srgbClr val="FF0000"/>
                </a:solidFill>
              </a:rPr>
              <a:t>W troposferze głównym gazem cieplarnianym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>
                <a:solidFill>
                  <a:srgbClr val="FF0000"/>
                </a:solidFill>
              </a:rPr>
              <a:t>jest H</a:t>
            </a:r>
            <a:r>
              <a:rPr lang="pl-PL" altLang="en-US" sz="1800" baseline="-25000" dirty="0">
                <a:solidFill>
                  <a:srgbClr val="FF0000"/>
                </a:solidFill>
              </a:rPr>
              <a:t>2</a:t>
            </a:r>
            <a:r>
              <a:rPr lang="pl-PL" altLang="en-US" sz="1800" dirty="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6152" name="Obraz 7">
            <a:extLst>
              <a:ext uri="{FF2B5EF4-FFF2-40B4-BE49-F238E27FC236}">
                <a16:creationId xmlns:a16="http://schemas.microsoft.com/office/drawing/2014/main" id="{F9B755D8-DD41-E852-EFA7-45FB6DC02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503" y="4249160"/>
            <a:ext cx="2457450" cy="1108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AD37AA0-EBE9-236A-1EBC-9387F7923C99}"/>
              </a:ext>
            </a:extLst>
          </p:cNvPr>
          <p:cNvSpPr txBox="1"/>
          <p:nvPr/>
        </p:nvSpPr>
        <p:spPr>
          <a:xfrm>
            <a:off x="5242524" y="4546284"/>
            <a:ext cx="36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3300"/>
                </a:solidFill>
              </a:rPr>
              <a:t>Taką temperaturę daje prawo S-B</a:t>
            </a:r>
            <a:endParaRPr lang="en-GB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717EAE8-34CC-FE25-FEA8-024D36883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89576"/>
            <a:ext cx="7797172" cy="567420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E89A144-0CCD-D7F1-26E5-AA7EB0EC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pl-PL" sz="3600" dirty="0" err="1"/>
              <a:t>Cooling</a:t>
            </a:r>
            <a:r>
              <a:rPr lang="pl-PL" sz="3600" dirty="0"/>
              <a:t> and heating </a:t>
            </a:r>
            <a:r>
              <a:rPr lang="pl-PL" sz="3600" dirty="0" err="1"/>
              <a:t>rate</a:t>
            </a:r>
            <a:endParaRPr lang="en-US" sz="36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2E4B56F-5321-5365-3586-FB68EAC70FF0}"/>
              </a:ext>
            </a:extLst>
          </p:cNvPr>
          <p:cNvSpPr txBox="1"/>
          <p:nvPr/>
        </p:nvSpPr>
        <p:spPr>
          <a:xfrm>
            <a:off x="251520" y="6406187"/>
            <a:ext cx="765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D. G. Anders, </a:t>
            </a:r>
            <a:r>
              <a:rPr lang="pl-PL" i="1" dirty="0" err="1"/>
              <a:t>An</a:t>
            </a:r>
            <a:r>
              <a:rPr lang="pl-PL" i="1" dirty="0"/>
              <a:t> </a:t>
            </a:r>
            <a:r>
              <a:rPr lang="pl-PL" i="1" dirty="0" err="1"/>
              <a:t>Introduction</a:t>
            </a:r>
            <a:r>
              <a:rPr lang="pl-PL" i="1" dirty="0"/>
              <a:t> to </a:t>
            </a:r>
            <a:r>
              <a:rPr lang="pl-PL" i="1" dirty="0" err="1"/>
              <a:t>Atmospheric</a:t>
            </a:r>
            <a:r>
              <a:rPr lang="pl-PL" i="1" dirty="0"/>
              <a:t> </a:t>
            </a:r>
            <a:r>
              <a:rPr lang="pl-PL" i="1" dirty="0" err="1"/>
              <a:t>Physics</a:t>
            </a:r>
            <a:r>
              <a:rPr lang="pl-PL" dirty="0"/>
              <a:t>, Cambridge, str. 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392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7CAF31-49E2-EEBC-F2EC-0D7F601D3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164261" cy="668739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807A20A-88A4-4C92-1540-0553502AB639}"/>
              </a:ext>
            </a:extLst>
          </p:cNvPr>
          <p:cNvSpPr txBox="1"/>
          <p:nvPr/>
        </p:nvSpPr>
        <p:spPr>
          <a:xfrm>
            <a:off x="2235373" y="1838999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/>
              <a:t>P.S.  08/12/2024</a:t>
            </a:r>
          </a:p>
          <a:p>
            <a:pPr algn="r"/>
            <a:r>
              <a:rPr lang="en-US" dirty="0"/>
              <a:t>3 </a:t>
            </a:r>
            <a:r>
              <a:rPr lang="en-US" dirty="0" err="1"/>
              <a:t>nowych</a:t>
            </a:r>
            <a:r>
              <a:rPr lang="en-US" dirty="0"/>
              <a:t> </a:t>
            </a:r>
            <a:r>
              <a:rPr lang="en-US" dirty="0" err="1"/>
              <a:t>cytowań</a:t>
            </a:r>
            <a:r>
              <a:rPr lang="en-US" dirty="0"/>
              <a:t> do </a:t>
            </a:r>
            <a:r>
              <a:rPr lang="en-US" dirty="0" err="1"/>
              <a:t>artykułów</a:t>
            </a:r>
            <a:r>
              <a:rPr lang="en-US" dirty="0"/>
              <a:t> Grzegorz P. Karwasz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E9CAC-2A17-5A57-3B2C-5359F18D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612" y="3679846"/>
            <a:ext cx="8229600" cy="1143000"/>
          </a:xfrm>
        </p:spPr>
        <p:txBody>
          <a:bodyPr/>
          <a:lstStyle/>
          <a:p>
            <a:pPr algn="l"/>
            <a:br>
              <a:rPr lang="pl-PL" sz="2400" dirty="0"/>
            </a:br>
            <a:r>
              <a:rPr lang="pl-PL" sz="2400" dirty="0"/>
              <a:t>Adepci do pracy pilnie poszukiwani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7080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4D673-F858-D43C-FFD2-EE323C19A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55DB42F-4752-01F5-0C15-2E5E09722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07413" cy="1143000"/>
          </a:xfrm>
        </p:spPr>
        <p:txBody>
          <a:bodyPr/>
          <a:lstStyle/>
          <a:p>
            <a:pPr eaLnBrk="1" hangingPunct="1"/>
            <a:r>
              <a:rPr lang="pl-PL" altLang="it-IT" sz="3200" dirty="0">
                <a:solidFill>
                  <a:srgbClr val="FF3300"/>
                </a:solidFill>
              </a:rPr>
              <a:t>Troposfera (&lt;10 km), Stratosfera (10-40 km), Jonosfera (40-100 km), Termosfera 100-1000</a:t>
            </a:r>
            <a:r>
              <a:rPr lang="pl-PL" altLang="it-IT" sz="3200" dirty="0"/>
              <a:t> </a:t>
            </a:r>
            <a:endParaRPr lang="en-US" altLang="it-IT" sz="3200" dirty="0"/>
          </a:p>
        </p:txBody>
      </p:sp>
      <p:pic>
        <p:nvPicPr>
          <p:cNvPr id="2" name="Picture 2" descr="structure of the Earth's atmosphere">
            <a:extLst>
              <a:ext uri="{FF2B5EF4-FFF2-40B4-BE49-F238E27FC236}">
                <a16:creationId xmlns:a16="http://schemas.microsoft.com/office/drawing/2014/main" id="{7BC879B3-39AC-865B-407D-636BF0B7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4" t="11055" r="-322" b="339"/>
          <a:stretch>
            <a:fillRect/>
          </a:stretch>
        </p:blipFill>
        <p:spPr bwMode="auto">
          <a:xfrm>
            <a:off x="457200" y="1700808"/>
            <a:ext cx="5065712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8D58E64-8664-C8A5-1BA9-7E42A86A5C08}"/>
              </a:ext>
            </a:extLst>
          </p:cNvPr>
          <p:cNvSpPr txBox="1"/>
          <p:nvPr/>
        </p:nvSpPr>
        <p:spPr>
          <a:xfrm>
            <a:off x="5522912" y="1988840"/>
            <a:ext cx="372960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Mezosfera:</a:t>
            </a:r>
          </a:p>
          <a:p>
            <a:r>
              <a:rPr lang="pl-PL" dirty="0"/>
              <a:t>Obszar tworzenia się zórz polarnych </a:t>
            </a:r>
          </a:p>
          <a:p>
            <a:endParaRPr lang="pl-PL" b="1" dirty="0"/>
          </a:p>
          <a:p>
            <a:endParaRPr lang="pl-PL" b="1" dirty="0"/>
          </a:p>
          <a:p>
            <a:r>
              <a:rPr lang="pl-PL" b="1" dirty="0" err="1"/>
              <a:t>Sratosfera</a:t>
            </a:r>
            <a:r>
              <a:rPr lang="pl-PL" b="1" dirty="0"/>
              <a:t>: </a:t>
            </a:r>
            <a:r>
              <a:rPr lang="pl-PL" dirty="0"/>
              <a:t>max wysokość wznoszenia się balonów i lotów samolotów wojskowych </a:t>
            </a:r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r>
              <a:rPr lang="pl-PL" b="1" dirty="0"/>
              <a:t>Troposfera: </a:t>
            </a:r>
          </a:p>
          <a:p>
            <a:r>
              <a:rPr lang="pl-PL" dirty="0"/>
              <a:t>Strefa wznoszenia się powietrza (od nagrzanej ziemi) i unoszenia  się pary wodnej (chmur)</a:t>
            </a:r>
          </a:p>
          <a:p>
            <a:r>
              <a:rPr lang="pl-PL" dirty="0" err="1"/>
              <a:t>Termopauza</a:t>
            </a:r>
            <a:r>
              <a:rPr lang="pl-PL" dirty="0"/>
              <a:t> – trasy odrzutowych samolotów pasażerskich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b="1" dirty="0"/>
              <a:t>Termosfera:</a:t>
            </a:r>
          </a:p>
          <a:p>
            <a:r>
              <a:rPr lang="pl-PL" dirty="0"/>
              <a:t>przestaje obowiązywać pojęcie</a:t>
            </a:r>
          </a:p>
          <a:p>
            <a:r>
              <a:rPr lang="pl-PL" dirty="0"/>
              <a:t>równowagi termodynamicznej</a:t>
            </a:r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78230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95C4-4D4D-0A1E-81BD-D7C9C317C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2BF41D1-BFA1-268C-F337-6CC854E724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9" y="51901"/>
            <a:ext cx="8507413" cy="1143000"/>
          </a:xfrm>
        </p:spPr>
        <p:txBody>
          <a:bodyPr/>
          <a:lstStyle/>
          <a:p>
            <a:pPr eaLnBrk="1" hangingPunct="1"/>
            <a:r>
              <a:rPr lang="pl-PL" altLang="it-IT" sz="3200" dirty="0">
                <a:solidFill>
                  <a:srgbClr val="FF3300"/>
                </a:solidFill>
              </a:rPr>
              <a:t>Troposfera (&lt;10 km), Stratosfera (10-40 km), Jonosfera (40-100 km), Termosfera 100-1000</a:t>
            </a:r>
            <a:r>
              <a:rPr lang="pl-PL" altLang="it-IT" sz="3200" dirty="0"/>
              <a:t> </a:t>
            </a:r>
            <a:endParaRPr lang="en-US" altLang="it-IT" sz="3200" dirty="0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1D655324-143A-3D44-A945-5DBF5E8DD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2200958"/>
            <a:ext cx="5022612" cy="44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4">
            <a:extLst>
              <a:ext uri="{FF2B5EF4-FFF2-40B4-BE49-F238E27FC236}">
                <a16:creationId xmlns:a16="http://schemas.microsoft.com/office/drawing/2014/main" id="{3E6AE85D-A07D-3B06-CC74-39425E7072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63" y="4249738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C4A49DD-4F68-30AC-FB7F-55DE44C55134}"/>
              </a:ext>
            </a:extLst>
          </p:cNvPr>
          <p:cNvSpPr txBox="1"/>
          <p:nvPr/>
        </p:nvSpPr>
        <p:spPr>
          <a:xfrm>
            <a:off x="5303599" y="2221715"/>
            <a:ext cx="37296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Termosfera:</a:t>
            </a:r>
          </a:p>
          <a:p>
            <a:r>
              <a:rPr lang="pl-PL" dirty="0"/>
              <a:t>przestaje obowiązywać pojęcie</a:t>
            </a:r>
          </a:p>
          <a:p>
            <a:r>
              <a:rPr lang="pl-PL" dirty="0"/>
              <a:t>równowagi termodynamicznej</a:t>
            </a:r>
          </a:p>
          <a:p>
            <a:endParaRPr lang="pl-PL" dirty="0"/>
          </a:p>
          <a:p>
            <a:r>
              <a:rPr lang="pl-PL" b="1" dirty="0"/>
              <a:t>Jonosfera: (mezosfera)</a:t>
            </a:r>
          </a:p>
          <a:p>
            <a:r>
              <a:rPr lang="pl-PL" dirty="0"/>
              <a:t>znaczny udział (10</a:t>
            </a:r>
            <a:r>
              <a:rPr lang="pl-PL" baseline="30000" dirty="0"/>
              <a:t>-6</a:t>
            </a:r>
            <a:r>
              <a:rPr lang="pl-PL" dirty="0"/>
              <a:t>) jonów w stosunku do cząstek neutralnych: cząsteczek (O</a:t>
            </a:r>
            <a:r>
              <a:rPr lang="pl-PL" baseline="-25000" dirty="0"/>
              <a:t>2</a:t>
            </a:r>
            <a:r>
              <a:rPr lang="pl-PL" dirty="0"/>
              <a:t>)</a:t>
            </a:r>
            <a:r>
              <a:rPr lang="pl-PL" baseline="-25000" dirty="0"/>
              <a:t> </a:t>
            </a:r>
            <a:r>
              <a:rPr lang="pl-PL" dirty="0"/>
              <a:t>i atomów N, O</a:t>
            </a:r>
          </a:p>
          <a:p>
            <a:endParaRPr lang="pl-PL" dirty="0"/>
          </a:p>
          <a:p>
            <a:r>
              <a:rPr lang="pl-PL" b="1" dirty="0"/>
              <a:t>Stratosfera: </a:t>
            </a:r>
            <a:r>
              <a:rPr lang="pl-PL" dirty="0"/>
              <a:t>strefa uwarstwiona – temperatura rośnie z wysokością </a:t>
            </a:r>
          </a:p>
          <a:p>
            <a:endParaRPr lang="pl-PL" b="1" dirty="0"/>
          </a:p>
          <a:p>
            <a:r>
              <a:rPr lang="pl-PL" b="1" dirty="0"/>
              <a:t>Troposfera: </a:t>
            </a:r>
          </a:p>
          <a:p>
            <a:r>
              <a:rPr lang="pl-PL" dirty="0"/>
              <a:t>strefa mieszania się – odwrócony (nie-konwekcyjny) spadek temperatury z wysokością</a:t>
            </a:r>
          </a:p>
          <a:p>
            <a:endParaRPr lang="pl-PL" b="1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B3718BB-24F3-183D-8517-9602CECE4D25}"/>
              </a:ext>
            </a:extLst>
          </p:cNvPr>
          <p:cNvSpPr txBox="1"/>
          <p:nvPr/>
        </p:nvSpPr>
        <p:spPr>
          <a:xfrm>
            <a:off x="755576" y="1269050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Zmiany temperatury są skutkiem dwóch głównych efektów:</a:t>
            </a:r>
          </a:p>
          <a:p>
            <a:r>
              <a:rPr lang="pl-PL" dirty="0"/>
              <a:t>1. Strumieniem energii promieniowania słonecznego</a:t>
            </a:r>
          </a:p>
          <a:p>
            <a:r>
              <a:rPr lang="pl-PL" dirty="0"/>
              <a:t>2. Absorpcją (selektywną) tego promieniowania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728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9E07C-A001-34FE-3587-FFC36A15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993" y="1052736"/>
            <a:ext cx="4114800" cy="1143000"/>
          </a:xfrm>
        </p:spPr>
        <p:txBody>
          <a:bodyPr/>
          <a:lstStyle/>
          <a:p>
            <a:pPr algn="l"/>
            <a:r>
              <a:rPr lang="pl-PL" sz="1800" dirty="0" err="1"/>
              <a:t>Atmospheric</a:t>
            </a:r>
            <a:r>
              <a:rPr lang="pl-PL" sz="1800" dirty="0"/>
              <a:t> Science. </a:t>
            </a:r>
            <a:br>
              <a:rPr lang="pl-PL" sz="1800" dirty="0"/>
            </a:br>
            <a:r>
              <a:rPr lang="pl-PL" sz="1800" dirty="0" err="1"/>
              <a:t>An</a:t>
            </a:r>
            <a:r>
              <a:rPr lang="pl-PL" sz="1800" dirty="0"/>
              <a:t> </a:t>
            </a:r>
            <a:r>
              <a:rPr lang="pl-PL" sz="1800" dirty="0" err="1"/>
              <a:t>introductory</a:t>
            </a:r>
            <a:r>
              <a:rPr lang="pl-PL" sz="1800" dirty="0"/>
              <a:t> </a:t>
            </a:r>
            <a:r>
              <a:rPr lang="pl-PL" sz="1800" dirty="0" err="1"/>
              <a:t>survey</a:t>
            </a:r>
            <a:br>
              <a:rPr lang="pl-PL" sz="1800" dirty="0"/>
            </a:br>
            <a:r>
              <a:rPr lang="pl-PL" sz="1800" dirty="0"/>
              <a:t>J.M. </a:t>
            </a:r>
            <a:r>
              <a:rPr lang="pl-PL" sz="1800" dirty="0" err="1"/>
              <a:t>Wallace</a:t>
            </a:r>
            <a:r>
              <a:rPr lang="pl-PL" sz="1800" dirty="0"/>
              <a:t>. P.V. </a:t>
            </a:r>
            <a:r>
              <a:rPr lang="pl-PL" sz="1800" dirty="0" err="1"/>
              <a:t>Hobbs</a:t>
            </a:r>
            <a:br>
              <a:rPr lang="pl-PL" sz="1800" dirty="0"/>
            </a:br>
            <a:br>
              <a:rPr lang="pl-PL" sz="2400" dirty="0"/>
            </a:br>
            <a:br>
              <a:rPr lang="pl-PL" sz="2400" dirty="0"/>
            </a:br>
            <a:endParaRPr lang="en-US" sz="2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C27D96D-BA82-94ED-0136-C14B8E09A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8"/>
            <a:ext cx="5350818" cy="638132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FBFE0E-2FD2-6E03-A0E7-53EF8CE06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549" y="1728711"/>
            <a:ext cx="3842082" cy="41752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7B0E0A8-831F-1E01-4E61-8BF2F1DEA5F2}"/>
              </a:ext>
            </a:extLst>
          </p:cNvPr>
          <p:cNvSpPr txBox="1"/>
          <p:nvPr/>
        </p:nvSpPr>
        <p:spPr>
          <a:xfrm>
            <a:off x="5580112" y="5924857"/>
            <a:ext cx="49711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Ciśnienie spada w sposób</a:t>
            </a:r>
          </a:p>
          <a:p>
            <a:r>
              <a:rPr lang="pl-PL" dirty="0" err="1"/>
              <a:t>eksponencjalny</a:t>
            </a:r>
            <a:r>
              <a:rPr lang="pl-PL" dirty="0"/>
              <a:t> z wysokością</a:t>
            </a:r>
          </a:p>
          <a:p>
            <a:r>
              <a:rPr lang="pl-PL" dirty="0"/>
              <a:t>(10 </a:t>
            </a:r>
            <a:r>
              <a:rPr lang="pl-PL" dirty="0" err="1"/>
              <a:t>hPa</a:t>
            </a:r>
            <a:r>
              <a:rPr lang="pl-PL" dirty="0"/>
              <a:t> na wysokości 40 km)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5A148D4-A60F-2A14-1750-8072CA4FEEF4}"/>
              </a:ext>
            </a:extLst>
          </p:cNvPr>
          <p:cNvSpPr/>
          <p:nvPr/>
        </p:nvSpPr>
        <p:spPr>
          <a:xfrm>
            <a:off x="4067944" y="1988840"/>
            <a:ext cx="990311" cy="158417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66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137B42-3FFB-3B51-9E3C-1D49F2068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pl-PL" sz="3600" dirty="0"/>
              <a:t>Jednostki miar</a:t>
            </a:r>
            <a:endParaRPr lang="en-GB" sz="36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CA3CDB7-7E5A-35EC-44D3-28B05BA35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95000"/>
            <a:ext cx="3384376" cy="221226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9C74230-C34B-40D7-E81A-30D823773DFA}"/>
              </a:ext>
            </a:extLst>
          </p:cNvPr>
          <p:cNvSpPr txBox="1"/>
          <p:nvPr/>
        </p:nvSpPr>
        <p:spPr>
          <a:xfrm>
            <a:off x="3779912" y="991636"/>
            <a:ext cx="54168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Molecular</a:t>
            </a:r>
            <a:r>
              <a:rPr lang="pl-PL" dirty="0"/>
              <a:t> radius (by GK,  EPJD 2006):</a:t>
            </a:r>
          </a:p>
          <a:p>
            <a:r>
              <a:rPr lang="pl-PL" dirty="0"/>
              <a:t>N</a:t>
            </a:r>
            <a:r>
              <a:rPr lang="pl-PL" baseline="-25000" dirty="0"/>
              <a:t>2</a:t>
            </a:r>
            <a:r>
              <a:rPr lang="pl-PL" dirty="0"/>
              <a:t> – 1.1 Å, Ar – 1.05 Å, H</a:t>
            </a:r>
            <a:r>
              <a:rPr lang="pl-PL" baseline="-25000" dirty="0"/>
              <a:t>2</a:t>
            </a:r>
            <a:r>
              <a:rPr lang="pl-PL" dirty="0"/>
              <a:t> – 0.65 Å, CO</a:t>
            </a:r>
            <a:r>
              <a:rPr lang="pl-PL" baseline="-25000" dirty="0"/>
              <a:t>2</a:t>
            </a:r>
            <a:r>
              <a:rPr lang="pl-PL" dirty="0"/>
              <a:t> – 1.5 Å</a:t>
            </a:r>
          </a:p>
          <a:p>
            <a:r>
              <a:rPr lang="pl-PL" dirty="0"/>
              <a:t>(„Do </a:t>
            </a:r>
            <a:r>
              <a:rPr lang="pl-PL" dirty="0" err="1"/>
              <a:t>positrons</a:t>
            </a:r>
            <a:r>
              <a:rPr lang="pl-PL" dirty="0"/>
              <a:t> </a:t>
            </a:r>
            <a:r>
              <a:rPr lang="pl-PL" dirty="0" err="1"/>
              <a:t>measure</a:t>
            </a:r>
            <a:r>
              <a:rPr lang="pl-PL" dirty="0"/>
              <a:t> </a:t>
            </a:r>
            <a:r>
              <a:rPr lang="pl-PL" dirty="0" err="1"/>
              <a:t>molecular</a:t>
            </a:r>
            <a:r>
              <a:rPr lang="pl-PL" dirty="0"/>
              <a:t> </a:t>
            </a:r>
            <a:r>
              <a:rPr lang="pl-PL" dirty="0" err="1"/>
              <a:t>diameters</a:t>
            </a:r>
            <a:r>
              <a:rPr lang="pl-PL" dirty="0"/>
              <a:t>?”)</a:t>
            </a:r>
          </a:p>
          <a:p>
            <a:endParaRPr lang="pl-PL" dirty="0"/>
          </a:p>
          <a:p>
            <a:r>
              <a:rPr lang="pl-PL" dirty="0" err="1"/>
              <a:t>Mean</a:t>
            </a:r>
            <a:r>
              <a:rPr lang="pl-PL" dirty="0"/>
              <a:t> </a:t>
            </a:r>
            <a:r>
              <a:rPr lang="pl-PL" dirty="0" err="1"/>
              <a:t>free</a:t>
            </a:r>
            <a:r>
              <a:rPr lang="pl-PL" dirty="0"/>
              <a:t> </a:t>
            </a:r>
            <a:r>
              <a:rPr lang="pl-PL" dirty="0" err="1"/>
              <a:t>path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1 atm. (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better</a:t>
            </a:r>
            <a:r>
              <a:rPr lang="pl-PL" dirty="0"/>
              <a:t> </a:t>
            </a:r>
          </a:p>
          <a:p>
            <a:r>
              <a:rPr lang="pl-PL" dirty="0"/>
              <a:t>– the </a:t>
            </a:r>
            <a:r>
              <a:rPr lang="pl-PL" dirty="0" err="1"/>
              <a:t>distance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hard </a:t>
            </a:r>
            <a:r>
              <a:rPr lang="pl-PL" dirty="0" err="1"/>
              <a:t>spheres</a:t>
            </a:r>
            <a:r>
              <a:rPr lang="pl-PL" dirty="0"/>
              <a:t> – </a:t>
            </a:r>
            <a:r>
              <a:rPr lang="pl-PL" dirty="0" err="1"/>
              <a:t>about</a:t>
            </a:r>
            <a:r>
              <a:rPr lang="pl-PL" dirty="0"/>
              <a:t> 30 Å)</a:t>
            </a:r>
          </a:p>
          <a:p>
            <a:endParaRPr lang="pl-PL" dirty="0"/>
          </a:p>
          <a:p>
            <a:r>
              <a:rPr lang="pl-PL" dirty="0" err="1"/>
              <a:t>Mean</a:t>
            </a:r>
            <a:r>
              <a:rPr lang="pl-PL" dirty="0"/>
              <a:t> </a:t>
            </a:r>
            <a:r>
              <a:rPr lang="pl-PL" dirty="0" err="1"/>
              <a:t>molecular</a:t>
            </a:r>
            <a:r>
              <a:rPr lang="pl-PL" dirty="0"/>
              <a:t> mass of </a:t>
            </a:r>
            <a:r>
              <a:rPr lang="pl-PL" dirty="0" err="1"/>
              <a:t>air</a:t>
            </a:r>
            <a:r>
              <a:rPr lang="pl-PL" dirty="0"/>
              <a:t> – 29 g</a:t>
            </a:r>
            <a:endParaRPr lang="en-GB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CF79B05-68DD-DE0F-5A90-3AECD1B5FF61}"/>
              </a:ext>
            </a:extLst>
          </p:cNvPr>
          <p:cNvSpPr txBox="1"/>
          <p:nvPr/>
        </p:nvSpPr>
        <p:spPr>
          <a:xfrm>
            <a:off x="251520" y="3409756"/>
            <a:ext cx="888095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200" dirty="0"/>
              <a:t>1 Pa = 1 N/m</a:t>
            </a:r>
            <a:r>
              <a:rPr lang="pl-PL" sz="2200" baseline="30000" dirty="0"/>
              <a:t>2</a:t>
            </a:r>
          </a:p>
          <a:p>
            <a:pPr marL="285750" indent="-285750">
              <a:buFontTx/>
              <a:buChar char="-"/>
            </a:pPr>
            <a:r>
              <a:rPr lang="pl-PL" dirty="0"/>
              <a:t>Ciśnienie atmosferyczne „normalne” to 1013 </a:t>
            </a:r>
            <a:r>
              <a:rPr lang="pl-PL" dirty="0" err="1"/>
              <a:t>hPa</a:t>
            </a:r>
            <a:endParaRPr lang="pl-PL" dirty="0"/>
          </a:p>
          <a:p>
            <a:r>
              <a:rPr lang="pl-PL" dirty="0"/>
              <a:t>1 </a:t>
            </a:r>
            <a:r>
              <a:rPr lang="pl-PL" dirty="0" err="1"/>
              <a:t>atm</a:t>
            </a:r>
            <a:r>
              <a:rPr lang="pl-PL" dirty="0"/>
              <a:t> = 1013 </a:t>
            </a:r>
            <a:r>
              <a:rPr lang="pl-PL" dirty="0" err="1"/>
              <a:t>hPa</a:t>
            </a:r>
            <a:r>
              <a:rPr lang="pl-PL" dirty="0"/>
              <a:t> = 1.013·10</a:t>
            </a:r>
            <a:r>
              <a:rPr lang="pl-PL" baseline="30000" dirty="0"/>
              <a:t>5</a:t>
            </a:r>
            <a:r>
              <a:rPr lang="pl-PL" dirty="0"/>
              <a:t> Pa = 760 mm słupa rtęci = 760 </a:t>
            </a:r>
            <a:r>
              <a:rPr lang="pl-PL" dirty="0" err="1"/>
              <a:t>torr</a:t>
            </a:r>
            <a:r>
              <a:rPr lang="pl-PL" dirty="0"/>
              <a:t> = 10 m słupa wody</a:t>
            </a:r>
          </a:p>
          <a:p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1 </a:t>
            </a:r>
            <a:r>
              <a:rPr lang="pl-PL" dirty="0" err="1"/>
              <a:t>atm</a:t>
            </a:r>
            <a:r>
              <a:rPr lang="pl-PL" dirty="0"/>
              <a:t> to mniej więcej </a:t>
            </a:r>
            <a:r>
              <a:rPr lang="pl-PL" i="1" dirty="0"/>
              <a:t>ciężar</a:t>
            </a:r>
            <a:r>
              <a:rPr lang="pl-PL" dirty="0"/>
              <a:t> 1 kg masy (przy </a:t>
            </a:r>
            <a:r>
              <a:rPr lang="pl-PL" i="1" dirty="0"/>
              <a:t>g</a:t>
            </a:r>
            <a:r>
              <a:rPr lang="pl-PL" dirty="0"/>
              <a:t>=9.81, czyli 9.81 N) na 1 cm</a:t>
            </a:r>
            <a:r>
              <a:rPr lang="pl-PL" baseline="30000" dirty="0"/>
              <a:t>2</a:t>
            </a:r>
            <a:r>
              <a:rPr lang="pl-PL" dirty="0"/>
              <a:t> </a:t>
            </a:r>
          </a:p>
          <a:p>
            <a:r>
              <a:rPr lang="pl-PL" dirty="0"/>
              <a:t>[=Kg/cm</a:t>
            </a:r>
            <a:r>
              <a:rPr lang="pl-PL" baseline="30000" dirty="0"/>
              <a:t>2</a:t>
            </a:r>
            <a:r>
              <a:rPr lang="pl-PL" dirty="0"/>
              <a:t>, jednostki bardzo nielegalne, ale obrazowe]</a:t>
            </a:r>
            <a:endParaRPr lang="pl-PL" baseline="30000" dirty="0"/>
          </a:p>
          <a:p>
            <a:pPr marL="285750" indent="-285750">
              <a:buFontTx/>
              <a:buChar char="-"/>
            </a:pPr>
            <a:r>
              <a:rPr lang="pl-PL" dirty="0"/>
              <a:t>1  bar = 10</a:t>
            </a:r>
            <a:r>
              <a:rPr lang="pl-PL" baseline="30000" dirty="0"/>
              <a:t>5</a:t>
            </a:r>
            <a:r>
              <a:rPr lang="pl-PL" dirty="0"/>
              <a:t> Pa, czyli około 1 </a:t>
            </a:r>
            <a:r>
              <a:rPr lang="pl-PL" dirty="0" err="1"/>
              <a:t>atm</a:t>
            </a: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 bar = 14.5 psi  (</a:t>
            </a:r>
            <a:r>
              <a:rPr lang="pl-PL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pound</a:t>
            </a:r>
            <a:r>
              <a:rPr lang="pl-PL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/</a:t>
            </a:r>
            <a:r>
              <a:rPr lang="pl-PL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square</a:t>
            </a:r>
            <a:r>
              <a:rPr lang="pl-PL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inch</a:t>
            </a:r>
            <a:r>
              <a:rPr lang="pl-PL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endParaRPr lang="pl-PL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accent2"/>
                </a:solidFill>
              </a:rPr>
              <a:t>I jeszcze jedne „nielegalna” jednostka:</a:t>
            </a:r>
          </a:p>
          <a:p>
            <a:r>
              <a:rPr lang="pl-PL" dirty="0">
                <a:solidFill>
                  <a:schemeClr val="accent2"/>
                </a:solidFill>
              </a:rPr>
              <a:t> 1 cal to ciepło niezbędne do ogrzania 1 g wody o 1º C  (=4.19 J)</a:t>
            </a:r>
          </a:p>
          <a:p>
            <a:r>
              <a:rPr lang="pl-PL" dirty="0">
                <a:solidFill>
                  <a:schemeClr val="accent2"/>
                </a:solidFill>
              </a:rPr>
              <a:t>Ciepło topnienia lodu (w 0º C) = </a:t>
            </a:r>
            <a:r>
              <a:rPr lang="pl-PL" b="1" dirty="0">
                <a:solidFill>
                  <a:schemeClr val="accent2"/>
                </a:solidFill>
              </a:rPr>
              <a:t>80 cal/g</a:t>
            </a:r>
            <a:r>
              <a:rPr lang="pl-PL" dirty="0">
                <a:solidFill>
                  <a:schemeClr val="accent2"/>
                </a:solidFill>
              </a:rPr>
              <a:t>, ciepło parowania (w 100º C) = </a:t>
            </a:r>
            <a:r>
              <a:rPr lang="pl-PL" b="1" dirty="0">
                <a:solidFill>
                  <a:schemeClr val="accent2"/>
                </a:solidFill>
              </a:rPr>
              <a:t>540 cal/g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B9F4793-A4C8-4D34-79ED-5AA0F0A2C08A}"/>
              </a:ext>
            </a:extLst>
          </p:cNvPr>
          <p:cNvSpPr txBox="1"/>
          <p:nvPr/>
        </p:nvSpPr>
        <p:spPr>
          <a:xfrm>
            <a:off x="25252" y="3111086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https://www.youtube.com/watch?app=desktop&amp;v=yPSwmtF8p-Y</a:t>
            </a:r>
          </a:p>
        </p:txBody>
      </p:sp>
    </p:spTree>
    <p:extLst>
      <p:ext uri="{BB962C8B-B14F-4D97-AF65-F5344CB8AC3E}">
        <p14:creationId xmlns:p14="http://schemas.microsoft.com/office/powerpoint/2010/main" val="107344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CF9C0D-357F-A5A1-0371-23911C7B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132527"/>
            <a:ext cx="8229600" cy="1143000"/>
          </a:xfrm>
        </p:spPr>
        <p:txBody>
          <a:bodyPr/>
          <a:lstStyle/>
          <a:p>
            <a:r>
              <a:rPr lang="pl-PL" sz="3000" dirty="0"/>
              <a:t>Prawo </a:t>
            </a:r>
            <a:r>
              <a:rPr lang="pl-PL" sz="3000" dirty="0" err="1"/>
              <a:t>Stevina</a:t>
            </a:r>
            <a:r>
              <a:rPr lang="pl-PL" sz="3000" dirty="0"/>
              <a:t>: </a:t>
            </a:r>
            <a:r>
              <a:rPr lang="pl-PL" sz="3000" i="1" dirty="0"/>
              <a:t>p</a:t>
            </a:r>
            <a:r>
              <a:rPr lang="pl-PL" sz="3000" dirty="0"/>
              <a:t>(</a:t>
            </a:r>
            <a:r>
              <a:rPr lang="pl-PL" sz="3000" i="1" dirty="0"/>
              <a:t>z</a:t>
            </a:r>
            <a:r>
              <a:rPr lang="pl-PL" sz="3000" dirty="0"/>
              <a:t>) = </a:t>
            </a:r>
            <a:r>
              <a:rPr lang="pl-PL" sz="3000" i="1" dirty="0"/>
              <a:t>p</a:t>
            </a:r>
            <a:r>
              <a:rPr lang="pl-PL" sz="3000" baseline="-25000" dirty="0"/>
              <a:t>0 </a:t>
            </a:r>
            <a:r>
              <a:rPr lang="pl-PL" sz="3000" dirty="0" err="1"/>
              <a:t>exp</a:t>
            </a:r>
            <a:r>
              <a:rPr lang="pl-PL" sz="3000" dirty="0"/>
              <a:t> -(</a:t>
            </a:r>
            <a:r>
              <a:rPr lang="pl-PL" sz="3000" i="1" dirty="0"/>
              <a:t>z</a:t>
            </a:r>
            <a:r>
              <a:rPr lang="pl-PL" sz="3000" dirty="0"/>
              <a:t>/</a:t>
            </a:r>
            <a:r>
              <a:rPr lang="pl-PL" sz="3000" i="1" dirty="0"/>
              <a:t>H</a:t>
            </a:r>
            <a:r>
              <a:rPr lang="pl-PL" sz="3000" dirty="0"/>
              <a:t>)</a:t>
            </a:r>
            <a:endParaRPr lang="en-GB" sz="3000" dirty="0"/>
          </a:p>
        </p:txBody>
      </p:sp>
      <p:sp>
        <p:nvSpPr>
          <p:cNvPr id="3" name="Równoległobok 2">
            <a:extLst>
              <a:ext uri="{FF2B5EF4-FFF2-40B4-BE49-F238E27FC236}">
                <a16:creationId xmlns:a16="http://schemas.microsoft.com/office/drawing/2014/main" id="{52006BB3-4024-10DA-86B6-D45E5BBC8069}"/>
              </a:ext>
            </a:extLst>
          </p:cNvPr>
          <p:cNvSpPr/>
          <p:nvPr/>
        </p:nvSpPr>
        <p:spPr>
          <a:xfrm>
            <a:off x="457200" y="1601924"/>
            <a:ext cx="2448272" cy="504056"/>
          </a:xfrm>
          <a:prstGeom prst="parallelogram">
            <a:avLst>
              <a:gd name="adj" fmla="val 1411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ównoległobok 3">
            <a:extLst>
              <a:ext uri="{FF2B5EF4-FFF2-40B4-BE49-F238E27FC236}">
                <a16:creationId xmlns:a16="http://schemas.microsoft.com/office/drawing/2014/main" id="{E1324691-95DE-21EE-7681-84CFE336B7E6}"/>
              </a:ext>
            </a:extLst>
          </p:cNvPr>
          <p:cNvSpPr/>
          <p:nvPr/>
        </p:nvSpPr>
        <p:spPr>
          <a:xfrm>
            <a:off x="395536" y="2290266"/>
            <a:ext cx="2448272" cy="504056"/>
          </a:xfrm>
          <a:prstGeom prst="parallelogram">
            <a:avLst>
              <a:gd name="adj" fmla="val 1411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ównoległobok 4">
            <a:extLst>
              <a:ext uri="{FF2B5EF4-FFF2-40B4-BE49-F238E27FC236}">
                <a16:creationId xmlns:a16="http://schemas.microsoft.com/office/drawing/2014/main" id="{88838289-D0C8-38EE-3CE9-28FCE6862E7C}"/>
              </a:ext>
            </a:extLst>
          </p:cNvPr>
          <p:cNvSpPr/>
          <p:nvPr/>
        </p:nvSpPr>
        <p:spPr>
          <a:xfrm>
            <a:off x="387952" y="4583686"/>
            <a:ext cx="2448272" cy="504056"/>
          </a:xfrm>
          <a:prstGeom prst="parallelogram">
            <a:avLst>
              <a:gd name="adj" fmla="val 141101"/>
            </a:avLst>
          </a:prstGeom>
          <a:solidFill>
            <a:srgbClr val="008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BC626C35-EF6B-1893-22F1-9165DCB0CDC3}"/>
              </a:ext>
            </a:extLst>
          </p:cNvPr>
          <p:cNvCxnSpPr/>
          <p:nvPr/>
        </p:nvCxnSpPr>
        <p:spPr>
          <a:xfrm flipH="1">
            <a:off x="2836224" y="2542294"/>
            <a:ext cx="7584" cy="196682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278EFED4-2B35-F835-0301-4EAE4907DEA5}"/>
              </a:ext>
            </a:extLst>
          </p:cNvPr>
          <p:cNvCxnSpPr>
            <a:cxnSpLocks/>
          </p:cNvCxnSpPr>
          <p:nvPr/>
        </p:nvCxnSpPr>
        <p:spPr>
          <a:xfrm>
            <a:off x="2905561" y="1660289"/>
            <a:ext cx="0" cy="51828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FD2AC7-ECB4-182D-0EB7-07460521DE02}"/>
              </a:ext>
            </a:extLst>
          </p:cNvPr>
          <p:cNvSpPr txBox="1"/>
          <p:nvPr/>
        </p:nvSpPr>
        <p:spPr>
          <a:xfrm>
            <a:off x="2935624" y="176860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err="1"/>
              <a:t>dz</a:t>
            </a:r>
            <a:endParaRPr lang="en-GB" i="1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A9299A-735F-003F-D0B9-29B5E465C8B1}"/>
              </a:ext>
            </a:extLst>
          </p:cNvPr>
          <p:cNvSpPr txBox="1"/>
          <p:nvPr/>
        </p:nvSpPr>
        <p:spPr>
          <a:xfrm>
            <a:off x="2934824" y="3429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z</a:t>
            </a:r>
            <a:endParaRPr lang="en-GB" i="1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1B993E-200E-1AC9-9D69-E831F03DF862}"/>
              </a:ext>
            </a:extLst>
          </p:cNvPr>
          <p:cNvSpPr txBox="1"/>
          <p:nvPr/>
        </p:nvSpPr>
        <p:spPr>
          <a:xfrm>
            <a:off x="1183766" y="423193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S</a:t>
            </a:r>
            <a:endParaRPr lang="en-GB" i="1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50D7422-43F6-DD76-FA52-ED63A84FC26A}"/>
              </a:ext>
            </a:extLst>
          </p:cNvPr>
          <p:cNvSpPr txBox="1"/>
          <p:nvPr/>
        </p:nvSpPr>
        <p:spPr>
          <a:xfrm>
            <a:off x="3367256" y="746209"/>
            <a:ext cx="5669240" cy="599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pl-PL" dirty="0"/>
              <a:t>1. Zakładamy </a:t>
            </a:r>
            <a:r>
              <a:rPr lang="pl-PL" i="1" dirty="0"/>
              <a:t>T=</a:t>
            </a:r>
            <a:r>
              <a:rPr lang="pl-PL" i="1" dirty="0" err="1"/>
              <a:t>const</a:t>
            </a:r>
            <a:r>
              <a:rPr lang="pl-PL" dirty="0"/>
              <a:t>, np. 270 K</a:t>
            </a:r>
            <a:endParaRPr lang="pl-PL" i="1" dirty="0"/>
          </a:p>
          <a:p>
            <a:pPr>
              <a:spcAft>
                <a:spcPts val="0"/>
              </a:spcAft>
            </a:pPr>
            <a:r>
              <a:rPr lang="pl-PL" dirty="0"/>
              <a:t>2. Prawo gazu doskonałego:</a:t>
            </a:r>
          </a:p>
          <a:p>
            <a:pPr>
              <a:spcAft>
                <a:spcPts val="0"/>
              </a:spcAft>
            </a:pPr>
            <a:r>
              <a:rPr lang="pl-PL" i="1" dirty="0"/>
              <a:t>    </a:t>
            </a:r>
            <a:r>
              <a:rPr lang="pl-PL" i="1" dirty="0" err="1"/>
              <a:t>pV</a:t>
            </a:r>
            <a:r>
              <a:rPr lang="pl-PL" i="1" dirty="0"/>
              <a:t> = </a:t>
            </a:r>
            <a:r>
              <a:rPr lang="pl-PL" i="1" dirty="0" err="1"/>
              <a:t>nRT</a:t>
            </a:r>
            <a:r>
              <a:rPr lang="pl-PL" dirty="0"/>
              <a:t>,   gdzie </a:t>
            </a:r>
            <a:r>
              <a:rPr lang="pl-PL" i="1" dirty="0"/>
              <a:t>n</a:t>
            </a:r>
            <a:r>
              <a:rPr lang="pl-PL" dirty="0"/>
              <a:t> – ilość moli gazu w objętości V;       </a:t>
            </a:r>
          </a:p>
          <a:p>
            <a:pPr>
              <a:spcAft>
                <a:spcPts val="200"/>
              </a:spcAft>
            </a:pPr>
            <a:r>
              <a:rPr lang="pl-PL" dirty="0"/>
              <a:t>    stąd </a:t>
            </a:r>
            <a:r>
              <a:rPr lang="pl-PL" i="1" dirty="0"/>
              <a:t>n</a:t>
            </a:r>
            <a:r>
              <a:rPr lang="pl-PL" dirty="0"/>
              <a:t> = </a:t>
            </a:r>
            <a:r>
              <a:rPr lang="pl-PL" i="1" dirty="0" err="1"/>
              <a:t>pV</a:t>
            </a:r>
            <a:r>
              <a:rPr lang="pl-PL" i="1" dirty="0"/>
              <a:t> </a:t>
            </a:r>
            <a:r>
              <a:rPr lang="pl-PL" dirty="0"/>
              <a:t>/ </a:t>
            </a:r>
            <a:r>
              <a:rPr lang="pl-PL" i="1" dirty="0"/>
              <a:t>RT</a:t>
            </a:r>
          </a:p>
          <a:p>
            <a:pPr>
              <a:spcAft>
                <a:spcPts val="0"/>
              </a:spcAft>
            </a:pPr>
            <a:r>
              <a:rPr lang="pl-PL" dirty="0"/>
              <a:t>3. Ilość moli </a:t>
            </a:r>
            <a:r>
              <a:rPr lang="pl-PL" i="1" dirty="0"/>
              <a:t>n</a:t>
            </a:r>
            <a:r>
              <a:rPr lang="pl-PL" dirty="0"/>
              <a:t> = </a:t>
            </a:r>
            <a:r>
              <a:rPr lang="pl-PL" i="1" dirty="0"/>
              <a:t>m </a:t>
            </a:r>
            <a:r>
              <a:rPr lang="pl-PL" dirty="0"/>
              <a:t>/ </a:t>
            </a:r>
            <a:r>
              <a:rPr lang="pl-PL" i="1" dirty="0"/>
              <a:t>M</a:t>
            </a:r>
            <a:r>
              <a:rPr lang="pl-PL" dirty="0"/>
              <a:t>  (</a:t>
            </a:r>
            <a:r>
              <a:rPr lang="pl-PL" i="1" dirty="0"/>
              <a:t>M</a:t>
            </a:r>
            <a:r>
              <a:rPr lang="pl-PL" dirty="0"/>
              <a:t> - masa molekularna,   </a:t>
            </a:r>
          </a:p>
          <a:p>
            <a:pPr>
              <a:spcAft>
                <a:spcPts val="200"/>
              </a:spcAft>
            </a:pPr>
            <a:r>
              <a:rPr lang="pl-PL" dirty="0"/>
              <a:t>     tj. 29 g średnia dla powietrza) </a:t>
            </a:r>
          </a:p>
          <a:p>
            <a:pPr>
              <a:spcAft>
                <a:spcPts val="200"/>
              </a:spcAft>
            </a:pPr>
            <a:r>
              <a:rPr lang="pl-PL" dirty="0"/>
              <a:t>4. Objętość V</a:t>
            </a:r>
            <a:r>
              <a:rPr lang="pl-PL" i="1" dirty="0"/>
              <a:t> = S</a:t>
            </a:r>
            <a:r>
              <a:rPr lang="pl-PL" dirty="0"/>
              <a:t>(</a:t>
            </a:r>
            <a:r>
              <a:rPr lang="pl-PL" i="1" dirty="0" err="1"/>
              <a:t>dz</a:t>
            </a:r>
            <a:r>
              <a:rPr lang="pl-PL" dirty="0"/>
              <a:t>), a masa gazu </a:t>
            </a:r>
            <a:r>
              <a:rPr lang="pl-PL" i="1" dirty="0"/>
              <a:t>m</a:t>
            </a:r>
            <a:r>
              <a:rPr lang="pl-PL" dirty="0"/>
              <a:t> = </a:t>
            </a:r>
            <a:r>
              <a:rPr lang="pl-PL" i="1" dirty="0" err="1"/>
              <a:t>nM</a:t>
            </a:r>
            <a:endParaRPr lang="pl-PL" dirty="0"/>
          </a:p>
          <a:p>
            <a:pPr>
              <a:spcAft>
                <a:spcPts val="0"/>
              </a:spcAft>
            </a:pPr>
            <a:r>
              <a:rPr lang="pl-PL" dirty="0"/>
              <a:t>5. Różnica ciśnień wynika z ciężaru powietrza  </a:t>
            </a:r>
          </a:p>
          <a:p>
            <a:pPr>
              <a:spcAft>
                <a:spcPts val="0"/>
              </a:spcAft>
            </a:pPr>
            <a:r>
              <a:rPr lang="pl-PL" dirty="0"/>
              <a:t>     zawartego w objętości </a:t>
            </a:r>
            <a:r>
              <a:rPr lang="pl-PL" i="1" dirty="0"/>
              <a:t>V</a:t>
            </a:r>
            <a:r>
              <a:rPr lang="pl-PL" dirty="0"/>
              <a:t> i wynosi: </a:t>
            </a:r>
          </a:p>
          <a:p>
            <a:pPr>
              <a:spcAft>
                <a:spcPts val="200"/>
              </a:spcAft>
            </a:pPr>
            <a:r>
              <a:rPr lang="pl-PL" dirty="0"/>
              <a:t>     -</a:t>
            </a:r>
            <a:r>
              <a:rPr lang="pl-PL" i="1" dirty="0" err="1"/>
              <a:t>dp</a:t>
            </a:r>
            <a:r>
              <a:rPr lang="pl-PL" dirty="0"/>
              <a:t> = </a:t>
            </a:r>
            <a:r>
              <a:rPr lang="pl-PL" i="1" dirty="0"/>
              <a:t>mg/S</a:t>
            </a:r>
            <a:r>
              <a:rPr lang="pl-PL" dirty="0"/>
              <a:t> (ciśnienie spada z wysokością)</a:t>
            </a:r>
          </a:p>
          <a:p>
            <a:pPr>
              <a:spcAft>
                <a:spcPts val="300"/>
              </a:spcAft>
            </a:pPr>
            <a:r>
              <a:rPr lang="pl-PL" dirty="0"/>
              <a:t>6. Mamy więc z (2,3,4)</a:t>
            </a:r>
          </a:p>
          <a:p>
            <a:pPr>
              <a:spcAft>
                <a:spcPts val="0"/>
              </a:spcAft>
            </a:pPr>
            <a:r>
              <a:rPr lang="pl-PL" dirty="0"/>
              <a:t>    -</a:t>
            </a:r>
            <a:r>
              <a:rPr lang="pl-PL" i="1" dirty="0" err="1"/>
              <a:t>dp</a:t>
            </a:r>
            <a:r>
              <a:rPr lang="pl-PL" dirty="0"/>
              <a:t> =  (</a:t>
            </a:r>
            <a:r>
              <a:rPr lang="pl-PL" i="1" dirty="0"/>
              <a:t>g</a:t>
            </a:r>
            <a:r>
              <a:rPr lang="pl-PL" dirty="0"/>
              <a:t>/</a:t>
            </a:r>
            <a:r>
              <a:rPr lang="pl-PL" i="1" dirty="0"/>
              <a:t>S</a:t>
            </a:r>
            <a:r>
              <a:rPr lang="pl-PL" dirty="0"/>
              <a:t>) </a:t>
            </a:r>
            <a:r>
              <a:rPr lang="pl-PL" i="1" dirty="0"/>
              <a:t>M </a:t>
            </a:r>
            <a:r>
              <a:rPr lang="pl-PL" dirty="0"/>
              <a:t>[</a:t>
            </a:r>
            <a:r>
              <a:rPr lang="pl-PL" i="1" dirty="0" err="1"/>
              <a:t>pS</a:t>
            </a:r>
            <a:r>
              <a:rPr lang="pl-PL" dirty="0"/>
              <a:t>(</a:t>
            </a:r>
            <a:r>
              <a:rPr lang="pl-PL" i="1" dirty="0" err="1"/>
              <a:t>dz</a:t>
            </a:r>
            <a:r>
              <a:rPr lang="pl-PL" dirty="0"/>
              <a:t>)/RT] </a:t>
            </a:r>
          </a:p>
          <a:p>
            <a:pPr>
              <a:spcAft>
                <a:spcPts val="300"/>
              </a:spcAft>
            </a:pPr>
            <a:r>
              <a:rPr lang="pl-PL" dirty="0"/>
              <a:t>     po uproszczeniu -</a:t>
            </a:r>
            <a:r>
              <a:rPr lang="pl-PL" i="1" dirty="0" err="1"/>
              <a:t>dp</a:t>
            </a:r>
            <a:r>
              <a:rPr lang="pl-PL" dirty="0"/>
              <a:t> = </a:t>
            </a:r>
            <a:r>
              <a:rPr lang="pl-PL" i="1" dirty="0" err="1"/>
              <a:t>gMp</a:t>
            </a:r>
            <a:r>
              <a:rPr lang="pl-PL" dirty="0"/>
              <a:t>(</a:t>
            </a:r>
            <a:r>
              <a:rPr lang="pl-PL" i="1" dirty="0" err="1"/>
              <a:t>dz</a:t>
            </a:r>
            <a:r>
              <a:rPr lang="pl-PL" dirty="0"/>
              <a:t>)/</a:t>
            </a:r>
            <a:r>
              <a:rPr lang="pl-PL" i="1" dirty="0"/>
              <a:t>RT</a:t>
            </a:r>
          </a:p>
          <a:p>
            <a:pPr>
              <a:spcAft>
                <a:spcPts val="200"/>
              </a:spcAft>
            </a:pPr>
            <a:r>
              <a:rPr lang="pl-PL" dirty="0"/>
              <a:t>7. </a:t>
            </a:r>
            <a:r>
              <a:rPr lang="pl-PL" dirty="0" err="1"/>
              <a:t>Równ</a:t>
            </a:r>
            <a:r>
              <a:rPr lang="pl-PL" dirty="0"/>
              <a:t>. różniczkowe:     </a:t>
            </a:r>
            <a:r>
              <a:rPr lang="pl-PL" i="1" dirty="0" err="1"/>
              <a:t>dp</a:t>
            </a:r>
            <a:r>
              <a:rPr lang="pl-PL" dirty="0"/>
              <a:t>/</a:t>
            </a:r>
            <a:r>
              <a:rPr lang="pl-PL" i="1" dirty="0"/>
              <a:t>p</a:t>
            </a:r>
            <a:r>
              <a:rPr lang="pl-PL" dirty="0"/>
              <a:t> = - (</a:t>
            </a:r>
            <a:r>
              <a:rPr lang="pl-PL" i="1" dirty="0" err="1"/>
              <a:t>gM</a:t>
            </a:r>
            <a:r>
              <a:rPr lang="pl-PL" dirty="0"/>
              <a:t>/</a:t>
            </a:r>
            <a:r>
              <a:rPr lang="pl-PL" i="1" dirty="0"/>
              <a:t>RT</a:t>
            </a:r>
            <a:r>
              <a:rPr lang="pl-PL" dirty="0"/>
              <a:t>) </a:t>
            </a:r>
            <a:r>
              <a:rPr lang="pl-PL" i="1" dirty="0" err="1"/>
              <a:t>dz</a:t>
            </a:r>
            <a:endParaRPr lang="pl-PL" i="1" dirty="0"/>
          </a:p>
          <a:p>
            <a:pPr>
              <a:spcAft>
                <a:spcPts val="0"/>
              </a:spcAft>
            </a:pPr>
            <a:r>
              <a:rPr lang="pl-PL" dirty="0"/>
              <a:t>8. Scałkowanie daje: </a:t>
            </a:r>
            <a:r>
              <a:rPr lang="pl-PL" dirty="0" err="1"/>
              <a:t>ln</a:t>
            </a:r>
            <a:r>
              <a:rPr lang="pl-PL" dirty="0"/>
              <a:t> (</a:t>
            </a:r>
            <a:r>
              <a:rPr lang="pl-PL" i="1" dirty="0"/>
              <a:t>p</a:t>
            </a:r>
            <a:r>
              <a:rPr lang="pl-PL" dirty="0"/>
              <a:t>) = - (</a:t>
            </a:r>
            <a:r>
              <a:rPr lang="pl-PL" i="1" dirty="0" err="1"/>
              <a:t>gM</a:t>
            </a:r>
            <a:r>
              <a:rPr lang="pl-PL" dirty="0"/>
              <a:t>/</a:t>
            </a:r>
            <a:r>
              <a:rPr lang="pl-PL" i="1" dirty="0"/>
              <a:t>RT</a:t>
            </a:r>
            <a:r>
              <a:rPr lang="pl-PL" dirty="0"/>
              <a:t>) </a:t>
            </a:r>
            <a:r>
              <a:rPr lang="pl-PL" i="1" dirty="0"/>
              <a:t>z </a:t>
            </a:r>
            <a:r>
              <a:rPr lang="pl-PL" dirty="0"/>
              <a:t> + </a:t>
            </a:r>
            <a:r>
              <a:rPr lang="pl-PL" i="1" dirty="0"/>
              <a:t>C</a:t>
            </a:r>
            <a:endParaRPr lang="pl-PL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l-PL" dirty="0"/>
              <a:t>    czyli:</a:t>
            </a:r>
            <a:r>
              <a:rPr lang="pl-PL" i="1" dirty="0"/>
              <a:t> p</a:t>
            </a:r>
            <a:r>
              <a:rPr lang="pl-PL" dirty="0"/>
              <a:t>(</a:t>
            </a:r>
            <a:r>
              <a:rPr lang="pl-PL" i="1" dirty="0"/>
              <a:t>z</a:t>
            </a:r>
            <a:r>
              <a:rPr lang="pl-PL" dirty="0"/>
              <a:t>) = </a:t>
            </a:r>
            <a:r>
              <a:rPr lang="pl-PL" i="1" dirty="0"/>
              <a:t>p</a:t>
            </a:r>
            <a:r>
              <a:rPr lang="pl-PL" baseline="-25000" dirty="0"/>
              <a:t>0</a:t>
            </a:r>
            <a:r>
              <a:rPr lang="pl-PL" i="1" baseline="-25000" dirty="0"/>
              <a:t>  </a:t>
            </a:r>
            <a:r>
              <a:rPr lang="pl-PL" dirty="0" err="1"/>
              <a:t>exp</a:t>
            </a:r>
            <a:r>
              <a:rPr lang="pl-PL" dirty="0"/>
              <a:t> [-(</a:t>
            </a:r>
            <a:r>
              <a:rPr lang="pl-PL" i="1" dirty="0"/>
              <a:t>z / (RT</a:t>
            </a:r>
            <a:r>
              <a:rPr lang="pl-PL" dirty="0"/>
              <a:t>/</a:t>
            </a:r>
            <a:r>
              <a:rPr lang="pl-PL" i="1" dirty="0" err="1"/>
              <a:t>gM</a:t>
            </a:r>
            <a:r>
              <a:rPr lang="pl-PL" dirty="0"/>
              <a:t>)], gdzie </a:t>
            </a:r>
            <a:r>
              <a:rPr lang="pl-PL" i="1" dirty="0"/>
              <a:t>p</a:t>
            </a:r>
            <a:r>
              <a:rPr lang="pl-PL" baseline="-25000" dirty="0"/>
              <a:t>0 </a:t>
            </a:r>
            <a:r>
              <a:rPr lang="pl-PL" dirty="0"/>
              <a:t>= n.p.m.</a:t>
            </a:r>
          </a:p>
          <a:p>
            <a:pPr>
              <a:spcAft>
                <a:spcPts val="200"/>
              </a:spcAft>
            </a:pPr>
            <a:r>
              <a:rPr lang="pl-PL" dirty="0"/>
              <a:t>9. wartość w nawiasie nazwiemy </a:t>
            </a:r>
          </a:p>
          <a:p>
            <a:pPr>
              <a:spcAft>
                <a:spcPts val="200"/>
              </a:spcAft>
            </a:pPr>
            <a:r>
              <a:rPr lang="pl-PL" i="1" dirty="0"/>
              <a:t>    H =</a:t>
            </a:r>
            <a:r>
              <a:rPr lang="pl-PL" dirty="0"/>
              <a:t> </a:t>
            </a:r>
            <a:r>
              <a:rPr lang="pl-PL" i="1" dirty="0"/>
              <a:t>RT</a:t>
            </a:r>
            <a:r>
              <a:rPr lang="pl-PL" dirty="0"/>
              <a:t>/</a:t>
            </a:r>
            <a:r>
              <a:rPr lang="pl-PL" i="1" dirty="0" err="1"/>
              <a:t>gM</a:t>
            </a:r>
            <a:r>
              <a:rPr lang="pl-PL" i="1" dirty="0"/>
              <a:t>  = </a:t>
            </a:r>
            <a:r>
              <a:rPr lang="pl-PL" dirty="0"/>
              <a:t>8.31·270/ (9.81·0.029) = 7.9 km</a:t>
            </a:r>
          </a:p>
          <a:p>
            <a:endParaRPr lang="pl-PL" dirty="0"/>
          </a:p>
          <a:p>
            <a:r>
              <a:rPr lang="pl-PL" sz="1850" dirty="0"/>
              <a:t>Na wysokości Mt Everest ciśnienie wynosi ~1/3 atm.</a:t>
            </a:r>
            <a:endParaRPr lang="en-GB" sz="1850" dirty="0"/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39064B57-EA1F-6AC9-7392-1E32DD0E4CB5}"/>
              </a:ext>
            </a:extLst>
          </p:cNvPr>
          <p:cNvCxnSpPr/>
          <p:nvPr/>
        </p:nvCxnSpPr>
        <p:spPr>
          <a:xfrm flipV="1">
            <a:off x="1253296" y="2924944"/>
            <a:ext cx="0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9A7E9D2D-BABB-ABDD-8117-06D7803EFFB0}"/>
              </a:ext>
            </a:extLst>
          </p:cNvPr>
          <p:cNvCxnSpPr/>
          <p:nvPr/>
        </p:nvCxnSpPr>
        <p:spPr>
          <a:xfrm flipV="1">
            <a:off x="1714920" y="2916679"/>
            <a:ext cx="0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BBA2DAFC-1D6C-F7A5-63DC-DE7ED47531A1}"/>
              </a:ext>
            </a:extLst>
          </p:cNvPr>
          <p:cNvCxnSpPr/>
          <p:nvPr/>
        </p:nvCxnSpPr>
        <p:spPr>
          <a:xfrm flipV="1">
            <a:off x="755576" y="2924944"/>
            <a:ext cx="0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55E657D-4D37-30CC-48D5-8A606C783CFD}"/>
              </a:ext>
            </a:extLst>
          </p:cNvPr>
          <p:cNvCxnSpPr>
            <a:cxnSpLocks/>
          </p:cNvCxnSpPr>
          <p:nvPr/>
        </p:nvCxnSpPr>
        <p:spPr>
          <a:xfrm>
            <a:off x="1319045" y="846138"/>
            <a:ext cx="0" cy="65053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841CF950-113E-6FFB-ABF2-9CB60DED6698}"/>
              </a:ext>
            </a:extLst>
          </p:cNvPr>
          <p:cNvCxnSpPr>
            <a:cxnSpLocks/>
          </p:cNvCxnSpPr>
          <p:nvPr/>
        </p:nvCxnSpPr>
        <p:spPr>
          <a:xfrm>
            <a:off x="1835696" y="846137"/>
            <a:ext cx="0" cy="65053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B17284E-CCC2-C3A9-E0AF-CDD26E1BFBDD}"/>
              </a:ext>
            </a:extLst>
          </p:cNvPr>
          <p:cNvSpPr txBox="1"/>
          <p:nvPr/>
        </p:nvSpPr>
        <p:spPr>
          <a:xfrm>
            <a:off x="2145478" y="195295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err="1"/>
              <a:t>m,V</a:t>
            </a:r>
            <a:endParaRPr lang="en-GB" i="1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87CF803E-9908-3629-6181-CDC05A651DCC}"/>
              </a:ext>
            </a:extLst>
          </p:cNvPr>
          <p:cNvSpPr txBox="1"/>
          <p:nvPr/>
        </p:nvSpPr>
        <p:spPr>
          <a:xfrm>
            <a:off x="122672" y="5151015"/>
            <a:ext cx="31046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1F1F1F"/>
                </a:solidFill>
                <a:effectLst/>
                <a:latin typeface="Google Sans"/>
              </a:rPr>
              <a:t>Based on measurements, the peak pressure of </a:t>
            </a:r>
            <a:r>
              <a:rPr lang="en-AU" b="0" i="0" dirty="0">
                <a:solidFill>
                  <a:srgbClr val="040C28"/>
                </a:solidFill>
                <a:effectLst/>
                <a:latin typeface="Google Sans"/>
              </a:rPr>
              <a:t>251–253 Torr</a:t>
            </a:r>
            <a:r>
              <a:rPr lang="en-AU" b="0" i="0" dirty="0">
                <a:solidFill>
                  <a:srgbClr val="1F1F1F"/>
                </a:solidFill>
                <a:effectLst/>
                <a:latin typeface="Google Sans"/>
              </a:rPr>
              <a:t> at the peak of Mt. Everest, the world's highest mountain, is around 1/3rd of sea level.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508215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7614</TotalTime>
  <Words>2973</Words>
  <Application>Microsoft Office PowerPoint</Application>
  <PresentationFormat>Pokaz na ekranie (4:3)</PresentationFormat>
  <Paragraphs>315</Paragraphs>
  <Slides>43</Slides>
  <Notes>1</Notes>
  <HiddenSlides>1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5" baseType="lpstr">
      <vt:lpstr>MS PGothic</vt:lpstr>
      <vt:lpstr>Arial</vt:lpstr>
      <vt:lpstr>Century Gothic</vt:lpstr>
      <vt:lpstr>Google Sans</vt:lpstr>
      <vt:lpstr>inherit</vt:lpstr>
      <vt:lpstr>Manrope Var</vt:lpstr>
      <vt:lpstr>Times New Roman</vt:lpstr>
      <vt:lpstr>var(--nova-font-family-display)</vt:lpstr>
      <vt:lpstr>var(--nova-font-family-sans-serif)</vt:lpstr>
      <vt:lpstr>Wingdings</vt:lpstr>
      <vt:lpstr>Projekt domyślny</vt:lpstr>
      <vt:lpstr>Graph</vt:lpstr>
      <vt:lpstr>Fizyka i Chemia Atmosfery </vt:lpstr>
      <vt:lpstr>Globalne zmiany klimatu </vt:lpstr>
      <vt:lpstr>Na zdjęciu cienka powłoka atmosfery (troposfera)  widoczna dzięki zachodzącemu Słońcu 23.11.2009 Wyraźnie oddzielona górna, cienka warstwa, o innym kolorze: absorbująca inny zakres widmowy światła, padającego prawie równolegle </vt:lpstr>
      <vt:lpstr>Atmosfera – miękka (i grzejąca) pierzynka</vt:lpstr>
      <vt:lpstr>Troposfera (&lt;10 km), Stratosfera (10-40 km), Jonosfera (40-100 km), Termosfera 100-1000 </vt:lpstr>
      <vt:lpstr>Troposfera (&lt;10 km), Stratosfera (10-40 km), Jonosfera (40-100 km), Termosfera 100-1000 </vt:lpstr>
      <vt:lpstr>Atmospheric Science.  An introductory survey J.M. Wallace. P.V. Hobbs   </vt:lpstr>
      <vt:lpstr>Jednostki miar</vt:lpstr>
      <vt:lpstr>Prawo Stevina: p(z) = p0 exp -(z/H)</vt:lpstr>
      <vt:lpstr>Widmo emisji ciała doskonale czarnego</vt:lpstr>
      <vt:lpstr>Widmo Słońca vs widmo Plancka</vt:lpstr>
      <vt:lpstr>Widmo emisji ciała doskonale czarnego</vt:lpstr>
      <vt:lpstr>Prezentacja programu PowerPoint</vt:lpstr>
      <vt:lpstr>Widmo Słońca, poza atmosferą</vt:lpstr>
      <vt:lpstr>Prezentacja programu PowerPoint</vt:lpstr>
      <vt:lpstr> Chmury burzowe u wybrzeży Brazylii: prądy konwekcyjne unoszą parę wodną aż do granic troposfery (gdzie musi się skroplić, czyli oddać ciepło)  1 g (1/30 mola) suchego powietrza (N2) unosząc się z powierzchni ziemi (t=20ºC) do tropopauzy (t=-40ºC) unosi ciepło Q= 1/30 x 8.31 J/mol·K x 5/2 x 60 ≈ 10 cal 1 g mokrego powietrza (wilgotność absolutna 4%) unosi dodatkowo  0.04 g x (540+80)  ≈ 25 cal (para wodna nie tylko skropli się, ale zamarznie)  To konwekcja pary wodnej jest głównym motorem termicznym troposfery</vt:lpstr>
      <vt:lpstr>Prezentacja programu PowerPoint</vt:lpstr>
      <vt:lpstr>Prezentacja programu PowerPoint</vt:lpstr>
      <vt:lpstr>Troposfera (&lt;10 km), Stratosfera (~10-40 km), Jonosfera (40-100 km), Termosfera 100-1000 </vt:lpstr>
      <vt:lpstr>Troposfera (&lt;10 km), Stratosfera (~10-40 km), Jonosfera (40-100 km), Termosfera 100-1000 </vt:lpstr>
      <vt:lpstr>Powstawanie i transport ozonu</vt:lpstr>
      <vt:lpstr>„Dziura” ozonowa nadal istnieje,  ale powoli się zabliźnia</vt:lpstr>
      <vt:lpstr>Kopuła Międzynarodowej Stacji Kosmicznej i wschodnie wybrzeże Australii (15.09.2011): jonosfera </vt:lpstr>
      <vt:lpstr>Widmo Słońca, poza atmosferą</vt:lpstr>
      <vt:lpstr>Aurora, Lago di Garda (45N), 10.10.2024</vt:lpstr>
      <vt:lpstr>Termosfera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 zapamiętania</vt:lpstr>
      <vt:lpstr>Temperatura fotosfery   T (średnio) = 5772 K P = 1372 W/m2  Dla różnych zakresów widma, dopasowanie za pomocą rozkładu Plancka daje nieco różne wyniki, zob. wykres poniżej </vt:lpstr>
      <vt:lpstr>Dodatek: Widmo Słońca, poza atmosferą</vt:lpstr>
      <vt:lpstr>Widmo fotoabsorpcji O2</vt:lpstr>
      <vt:lpstr>Dodatek : fotojonizacja atomowego O</vt:lpstr>
      <vt:lpstr>Widmo Słońca w EUV</vt:lpstr>
      <vt:lpstr>Widmo absorpcji UV, VIS i IR  ozonu O3</vt:lpstr>
      <vt:lpstr>Prezentacja programu PowerPoint</vt:lpstr>
      <vt:lpstr>Absorpcja w zakresie VIS i IR,  przez H2O, CO2, O3</vt:lpstr>
      <vt:lpstr>Cooling and heating rate</vt:lpstr>
      <vt:lpstr> Adepci do pracy pilnie poszukiwani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Ziemia, również dla człowieka</dc:title>
  <dc:creator>Grzegorz Krwasz</dc:creator>
  <cp:lastModifiedBy>Maria Karwasz</cp:lastModifiedBy>
  <cp:revision>266</cp:revision>
  <dcterms:created xsi:type="dcterms:W3CDTF">2016-05-10T18:07:44Z</dcterms:created>
  <dcterms:modified xsi:type="dcterms:W3CDTF">2024-12-23T21:04:29Z</dcterms:modified>
</cp:coreProperties>
</file>