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400" r:id="rId3"/>
    <p:sldId id="401" r:id="rId4"/>
    <p:sldId id="402" r:id="rId5"/>
    <p:sldId id="377" r:id="rId6"/>
    <p:sldId id="388" r:id="rId7"/>
    <p:sldId id="389" r:id="rId8"/>
    <p:sldId id="390" r:id="rId9"/>
    <p:sldId id="404" r:id="rId10"/>
    <p:sldId id="391" r:id="rId11"/>
    <p:sldId id="379" r:id="rId12"/>
    <p:sldId id="382" r:id="rId13"/>
    <p:sldId id="395" r:id="rId14"/>
    <p:sldId id="380" r:id="rId15"/>
    <p:sldId id="384" r:id="rId16"/>
    <p:sldId id="386" r:id="rId17"/>
    <p:sldId id="289" r:id="rId18"/>
    <p:sldId id="288" r:id="rId19"/>
    <p:sldId id="397" r:id="rId20"/>
    <p:sldId id="378" r:id="rId21"/>
    <p:sldId id="396" r:id="rId22"/>
    <p:sldId id="385" r:id="rId23"/>
    <p:sldId id="364" r:id="rId24"/>
    <p:sldId id="407" r:id="rId25"/>
    <p:sldId id="381" r:id="rId26"/>
    <p:sldId id="398" r:id="rId27"/>
    <p:sldId id="406" r:id="rId28"/>
    <p:sldId id="399" r:id="rId29"/>
    <p:sldId id="392" r:id="rId30"/>
    <p:sldId id="393" r:id="rId31"/>
    <p:sldId id="394" r:id="rId32"/>
    <p:sldId id="383" r:id="rId33"/>
    <p:sldId id="329" r:id="rId34"/>
    <p:sldId id="408" r:id="rId35"/>
    <p:sldId id="371" r:id="rId36"/>
    <p:sldId id="262" r:id="rId37"/>
    <p:sldId id="409" r:id="rId38"/>
    <p:sldId id="325" r:id="rId39"/>
    <p:sldId id="326" r:id="rId40"/>
    <p:sldId id="328" r:id="rId41"/>
    <p:sldId id="327" r:id="rId42"/>
    <p:sldId id="403" r:id="rId43"/>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04" autoAdjust="0"/>
    <p:restoredTop sz="94660"/>
  </p:normalViewPr>
  <p:slideViewPr>
    <p:cSldViewPr>
      <p:cViewPr varScale="1">
        <p:scale>
          <a:sx n="59" d="100"/>
          <a:sy n="59" d="100"/>
        </p:scale>
        <p:origin x="106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CB985B9-A7EE-E7C7-86D0-2A038344E1A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AU" altLang="it-IT"/>
          </a:p>
        </p:txBody>
      </p:sp>
      <p:sp>
        <p:nvSpPr>
          <p:cNvPr id="50179" name="Rectangle 3">
            <a:extLst>
              <a:ext uri="{FF2B5EF4-FFF2-40B4-BE49-F238E27FC236}">
                <a16:creationId xmlns:a16="http://schemas.microsoft.com/office/drawing/2014/main" id="{F82C34A8-97EF-6469-CC84-B42719E971D8}"/>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AU" altLang="it-IT"/>
          </a:p>
        </p:txBody>
      </p:sp>
      <p:sp>
        <p:nvSpPr>
          <p:cNvPr id="2052" name="Rectangle 4">
            <a:extLst>
              <a:ext uri="{FF2B5EF4-FFF2-40B4-BE49-F238E27FC236}">
                <a16:creationId xmlns:a16="http://schemas.microsoft.com/office/drawing/2014/main" id="{8AF26D7C-58E1-3FA7-4191-3AFF8BD958C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a:extLst>
              <a:ext uri="{FF2B5EF4-FFF2-40B4-BE49-F238E27FC236}">
                <a16:creationId xmlns:a16="http://schemas.microsoft.com/office/drawing/2014/main" id="{3BF7131E-51AF-A996-F3A5-6CBC29F0A74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0182" name="Rectangle 6">
            <a:extLst>
              <a:ext uri="{FF2B5EF4-FFF2-40B4-BE49-F238E27FC236}">
                <a16:creationId xmlns:a16="http://schemas.microsoft.com/office/drawing/2014/main" id="{1E3E9EF0-376F-6213-32C5-B720EA302E73}"/>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AU" altLang="it-IT"/>
          </a:p>
        </p:txBody>
      </p:sp>
      <p:sp>
        <p:nvSpPr>
          <p:cNvPr id="50183" name="Rectangle 7">
            <a:extLst>
              <a:ext uri="{FF2B5EF4-FFF2-40B4-BE49-F238E27FC236}">
                <a16:creationId xmlns:a16="http://schemas.microsoft.com/office/drawing/2014/main" id="{DD28250C-4CE6-8B91-93D1-3C5DCC814A3B}"/>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17FB05F-00B3-46D4-B87C-7939FC618526}"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E643C273-DBFA-D0F8-1D02-A63D1DCB1A3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2FF4A7F6-0D62-77D4-C005-A9FDEDC4CE2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6B082EFD-F725-EB1F-323F-00318A27A2D8}"/>
              </a:ext>
            </a:extLst>
          </p:cNvPr>
          <p:cNvSpPr>
            <a:spLocks noGrp="1" noChangeArrowheads="1"/>
          </p:cNvSpPr>
          <p:nvPr>
            <p:ph type="sldNum" sz="quarter" idx="12"/>
          </p:nvPr>
        </p:nvSpPr>
        <p:spPr>
          <a:ln/>
        </p:spPr>
        <p:txBody>
          <a:bodyPr/>
          <a:lstStyle>
            <a:lvl1pPr>
              <a:defRPr/>
            </a:lvl1pPr>
          </a:lstStyle>
          <a:p>
            <a:pPr>
              <a:defRPr/>
            </a:pPr>
            <a:fld id="{C8118C6E-BB79-4FBD-BDC1-9E10AF9DAC13}" type="slidenum">
              <a:rPr lang="en-AU" altLang="it-IT"/>
              <a:pPr>
                <a:defRPr/>
              </a:pPr>
              <a:t>‹#›</a:t>
            </a:fld>
            <a:endParaRPr lang="en-AU" altLang="it-IT"/>
          </a:p>
        </p:txBody>
      </p:sp>
    </p:spTree>
    <p:extLst>
      <p:ext uri="{BB962C8B-B14F-4D97-AF65-F5344CB8AC3E}">
        <p14:creationId xmlns:p14="http://schemas.microsoft.com/office/powerpoint/2010/main" val="849167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FABAE923-75FD-1C6B-D4B6-F574FA561633}"/>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A9776003-60FA-D0E1-4AE7-10B8BAF2E89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5DBC3730-B0BC-5321-6275-4040AA18774B}"/>
              </a:ext>
            </a:extLst>
          </p:cNvPr>
          <p:cNvSpPr>
            <a:spLocks noGrp="1" noChangeArrowheads="1"/>
          </p:cNvSpPr>
          <p:nvPr>
            <p:ph type="sldNum" sz="quarter" idx="12"/>
          </p:nvPr>
        </p:nvSpPr>
        <p:spPr>
          <a:ln/>
        </p:spPr>
        <p:txBody>
          <a:bodyPr/>
          <a:lstStyle>
            <a:lvl1pPr>
              <a:defRPr/>
            </a:lvl1pPr>
          </a:lstStyle>
          <a:p>
            <a:pPr>
              <a:defRPr/>
            </a:pPr>
            <a:fld id="{7FA54A03-2F90-485F-BA27-E51CCC13DAD8}" type="slidenum">
              <a:rPr lang="en-AU" altLang="it-IT"/>
              <a:pPr>
                <a:defRPr/>
              </a:pPr>
              <a:t>‹#›</a:t>
            </a:fld>
            <a:endParaRPr lang="en-AU" altLang="it-IT"/>
          </a:p>
        </p:txBody>
      </p:sp>
    </p:spTree>
    <p:extLst>
      <p:ext uri="{BB962C8B-B14F-4D97-AF65-F5344CB8AC3E}">
        <p14:creationId xmlns:p14="http://schemas.microsoft.com/office/powerpoint/2010/main" val="208621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A6F818DE-37D4-8F4B-B063-E96B663598F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E872640B-84A3-27C1-B9D9-152C37DF92C6}"/>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9E8E2BD1-084F-2D06-CE02-8DB64E44694D}"/>
              </a:ext>
            </a:extLst>
          </p:cNvPr>
          <p:cNvSpPr>
            <a:spLocks noGrp="1" noChangeArrowheads="1"/>
          </p:cNvSpPr>
          <p:nvPr>
            <p:ph type="sldNum" sz="quarter" idx="12"/>
          </p:nvPr>
        </p:nvSpPr>
        <p:spPr>
          <a:ln/>
        </p:spPr>
        <p:txBody>
          <a:bodyPr/>
          <a:lstStyle>
            <a:lvl1pPr>
              <a:defRPr/>
            </a:lvl1pPr>
          </a:lstStyle>
          <a:p>
            <a:pPr>
              <a:defRPr/>
            </a:pPr>
            <a:fld id="{AD069E76-5713-4EB3-BC77-F1E694FBBBC4}" type="slidenum">
              <a:rPr lang="en-AU" altLang="it-IT"/>
              <a:pPr>
                <a:defRPr/>
              </a:pPr>
              <a:t>‹#›</a:t>
            </a:fld>
            <a:endParaRPr lang="en-AU" altLang="it-IT"/>
          </a:p>
        </p:txBody>
      </p:sp>
    </p:spTree>
    <p:extLst>
      <p:ext uri="{BB962C8B-B14F-4D97-AF65-F5344CB8AC3E}">
        <p14:creationId xmlns:p14="http://schemas.microsoft.com/office/powerpoint/2010/main" val="390503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2F82AE2D-17CC-E97C-3862-2C7A70FA3E5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D812AD37-892D-B8BB-8B07-F6957DDABE0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3FE5AD9-2BBB-3269-50D9-05D444A42867}"/>
              </a:ext>
            </a:extLst>
          </p:cNvPr>
          <p:cNvSpPr>
            <a:spLocks noGrp="1" noChangeArrowheads="1"/>
          </p:cNvSpPr>
          <p:nvPr>
            <p:ph type="sldNum" sz="quarter" idx="12"/>
          </p:nvPr>
        </p:nvSpPr>
        <p:spPr>
          <a:ln/>
        </p:spPr>
        <p:txBody>
          <a:bodyPr/>
          <a:lstStyle>
            <a:lvl1pPr>
              <a:defRPr/>
            </a:lvl1pPr>
          </a:lstStyle>
          <a:p>
            <a:pPr>
              <a:defRPr/>
            </a:pPr>
            <a:fld id="{A8093F08-9FDD-437C-BC4E-EEDE406971E0}" type="slidenum">
              <a:rPr lang="en-AU" altLang="it-IT"/>
              <a:pPr>
                <a:defRPr/>
              </a:pPr>
              <a:t>‹#›</a:t>
            </a:fld>
            <a:endParaRPr lang="en-AU" altLang="it-IT"/>
          </a:p>
        </p:txBody>
      </p:sp>
    </p:spTree>
    <p:extLst>
      <p:ext uri="{BB962C8B-B14F-4D97-AF65-F5344CB8AC3E}">
        <p14:creationId xmlns:p14="http://schemas.microsoft.com/office/powerpoint/2010/main" val="76951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6F53977-7633-DE97-CD9F-56689B5771C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45613282-C812-7EDC-33E3-D1C7337CF6C1}"/>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AB912B31-F271-7375-45CF-83F04A609788}"/>
              </a:ext>
            </a:extLst>
          </p:cNvPr>
          <p:cNvSpPr>
            <a:spLocks noGrp="1" noChangeArrowheads="1"/>
          </p:cNvSpPr>
          <p:nvPr>
            <p:ph type="sldNum" sz="quarter" idx="12"/>
          </p:nvPr>
        </p:nvSpPr>
        <p:spPr>
          <a:ln/>
        </p:spPr>
        <p:txBody>
          <a:bodyPr/>
          <a:lstStyle>
            <a:lvl1pPr>
              <a:defRPr/>
            </a:lvl1pPr>
          </a:lstStyle>
          <a:p>
            <a:pPr>
              <a:defRPr/>
            </a:pPr>
            <a:fld id="{7A606B7F-816C-4E92-9D6E-0C58B1825D11}" type="slidenum">
              <a:rPr lang="en-AU" altLang="it-IT"/>
              <a:pPr>
                <a:defRPr/>
              </a:pPr>
              <a:t>‹#›</a:t>
            </a:fld>
            <a:endParaRPr lang="en-AU" altLang="it-IT"/>
          </a:p>
        </p:txBody>
      </p:sp>
    </p:spTree>
    <p:extLst>
      <p:ext uri="{BB962C8B-B14F-4D97-AF65-F5344CB8AC3E}">
        <p14:creationId xmlns:p14="http://schemas.microsoft.com/office/powerpoint/2010/main" val="333348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344FC61D-F7CB-DE8B-EA87-F30488A5FC2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88135E44-DD06-E801-2C16-1C330B89687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D579DAA9-E3EC-3AD5-1B80-CC0B4717A667}"/>
              </a:ext>
            </a:extLst>
          </p:cNvPr>
          <p:cNvSpPr>
            <a:spLocks noGrp="1" noChangeArrowheads="1"/>
          </p:cNvSpPr>
          <p:nvPr>
            <p:ph type="sldNum" sz="quarter" idx="12"/>
          </p:nvPr>
        </p:nvSpPr>
        <p:spPr>
          <a:ln/>
        </p:spPr>
        <p:txBody>
          <a:bodyPr/>
          <a:lstStyle>
            <a:lvl1pPr>
              <a:defRPr/>
            </a:lvl1pPr>
          </a:lstStyle>
          <a:p>
            <a:pPr>
              <a:defRPr/>
            </a:pPr>
            <a:fld id="{CB2B3FBB-EBBE-487E-BCF4-4F16F88B431B}" type="slidenum">
              <a:rPr lang="en-AU" altLang="it-IT"/>
              <a:pPr>
                <a:defRPr/>
              </a:pPr>
              <a:t>‹#›</a:t>
            </a:fld>
            <a:endParaRPr lang="en-AU" altLang="it-IT"/>
          </a:p>
        </p:txBody>
      </p:sp>
    </p:spTree>
    <p:extLst>
      <p:ext uri="{BB962C8B-B14F-4D97-AF65-F5344CB8AC3E}">
        <p14:creationId xmlns:p14="http://schemas.microsoft.com/office/powerpoint/2010/main" val="35536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4700FC52-DE11-F611-AD33-DEC061838B6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276F45D7-5506-F4B8-36FE-0535E3FD6541}"/>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3B7A89BE-E855-FCDC-FCFD-050FD0B99B23}"/>
              </a:ext>
            </a:extLst>
          </p:cNvPr>
          <p:cNvSpPr>
            <a:spLocks noGrp="1" noChangeArrowheads="1"/>
          </p:cNvSpPr>
          <p:nvPr>
            <p:ph type="sldNum" sz="quarter" idx="12"/>
          </p:nvPr>
        </p:nvSpPr>
        <p:spPr>
          <a:ln/>
        </p:spPr>
        <p:txBody>
          <a:bodyPr/>
          <a:lstStyle>
            <a:lvl1pPr>
              <a:defRPr/>
            </a:lvl1pPr>
          </a:lstStyle>
          <a:p>
            <a:pPr>
              <a:defRPr/>
            </a:pPr>
            <a:fld id="{A3B97F51-6A80-4A5A-A580-0274E5E370DB}" type="slidenum">
              <a:rPr lang="en-AU" altLang="it-IT"/>
              <a:pPr>
                <a:defRPr/>
              </a:pPr>
              <a:t>‹#›</a:t>
            </a:fld>
            <a:endParaRPr lang="en-AU" altLang="it-IT"/>
          </a:p>
        </p:txBody>
      </p:sp>
    </p:spTree>
    <p:extLst>
      <p:ext uri="{BB962C8B-B14F-4D97-AF65-F5344CB8AC3E}">
        <p14:creationId xmlns:p14="http://schemas.microsoft.com/office/powerpoint/2010/main" val="403775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D1BB8F4A-D6DF-06A9-3AC7-55D96D1D3424}"/>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4459019B-E4FF-5562-028E-0A981B36CDB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A553FC69-1CCD-491F-DD13-8B82D07EBD15}"/>
              </a:ext>
            </a:extLst>
          </p:cNvPr>
          <p:cNvSpPr>
            <a:spLocks noGrp="1" noChangeArrowheads="1"/>
          </p:cNvSpPr>
          <p:nvPr>
            <p:ph type="sldNum" sz="quarter" idx="12"/>
          </p:nvPr>
        </p:nvSpPr>
        <p:spPr>
          <a:ln/>
        </p:spPr>
        <p:txBody>
          <a:bodyPr/>
          <a:lstStyle>
            <a:lvl1pPr>
              <a:defRPr/>
            </a:lvl1pPr>
          </a:lstStyle>
          <a:p>
            <a:pPr>
              <a:defRPr/>
            </a:pPr>
            <a:fld id="{09D4117A-6E66-4756-9141-C512ED05F2C7}" type="slidenum">
              <a:rPr lang="en-AU" altLang="it-IT"/>
              <a:pPr>
                <a:defRPr/>
              </a:pPr>
              <a:t>‹#›</a:t>
            </a:fld>
            <a:endParaRPr lang="en-AU" altLang="it-IT"/>
          </a:p>
        </p:txBody>
      </p:sp>
    </p:spTree>
    <p:extLst>
      <p:ext uri="{BB962C8B-B14F-4D97-AF65-F5344CB8AC3E}">
        <p14:creationId xmlns:p14="http://schemas.microsoft.com/office/powerpoint/2010/main" val="391211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18E91D-677B-D791-4369-2802AAFFFE0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AAB9C477-0583-C97B-0566-1520745E3DB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6735C0A6-FACE-8A23-8F4A-1557D71AAE47}"/>
              </a:ext>
            </a:extLst>
          </p:cNvPr>
          <p:cNvSpPr>
            <a:spLocks noGrp="1" noChangeArrowheads="1"/>
          </p:cNvSpPr>
          <p:nvPr>
            <p:ph type="sldNum" sz="quarter" idx="12"/>
          </p:nvPr>
        </p:nvSpPr>
        <p:spPr>
          <a:ln/>
        </p:spPr>
        <p:txBody>
          <a:bodyPr/>
          <a:lstStyle>
            <a:lvl1pPr>
              <a:defRPr/>
            </a:lvl1pPr>
          </a:lstStyle>
          <a:p>
            <a:pPr>
              <a:defRPr/>
            </a:pPr>
            <a:fld id="{27F6CB67-E46B-4356-8345-5364F2581155}" type="slidenum">
              <a:rPr lang="en-AU" altLang="it-IT"/>
              <a:pPr>
                <a:defRPr/>
              </a:pPr>
              <a:t>‹#›</a:t>
            </a:fld>
            <a:endParaRPr lang="en-AU" altLang="it-IT"/>
          </a:p>
        </p:txBody>
      </p:sp>
    </p:spTree>
    <p:extLst>
      <p:ext uri="{BB962C8B-B14F-4D97-AF65-F5344CB8AC3E}">
        <p14:creationId xmlns:p14="http://schemas.microsoft.com/office/powerpoint/2010/main" val="4278741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130A37D-9F57-62C7-E812-6350D5A255CB}"/>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78283773-E056-E337-D95D-DA99CA3E5159}"/>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29B9C251-8E4E-B266-7110-7361D88BF4E0}"/>
              </a:ext>
            </a:extLst>
          </p:cNvPr>
          <p:cNvSpPr>
            <a:spLocks noGrp="1" noChangeArrowheads="1"/>
          </p:cNvSpPr>
          <p:nvPr>
            <p:ph type="sldNum" sz="quarter" idx="12"/>
          </p:nvPr>
        </p:nvSpPr>
        <p:spPr>
          <a:ln/>
        </p:spPr>
        <p:txBody>
          <a:bodyPr/>
          <a:lstStyle>
            <a:lvl1pPr>
              <a:defRPr/>
            </a:lvl1pPr>
          </a:lstStyle>
          <a:p>
            <a:pPr>
              <a:defRPr/>
            </a:pPr>
            <a:fld id="{BC64AACE-673B-45C9-AB9D-E6DDE5117ED9}" type="slidenum">
              <a:rPr lang="en-AU" altLang="it-IT"/>
              <a:pPr>
                <a:defRPr/>
              </a:pPr>
              <a:t>‹#›</a:t>
            </a:fld>
            <a:endParaRPr lang="en-AU" altLang="it-IT"/>
          </a:p>
        </p:txBody>
      </p:sp>
    </p:spTree>
    <p:extLst>
      <p:ext uri="{BB962C8B-B14F-4D97-AF65-F5344CB8AC3E}">
        <p14:creationId xmlns:p14="http://schemas.microsoft.com/office/powerpoint/2010/main" val="179670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2AF2527-9591-D085-EE64-3C98072FE31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B38F9ED1-1E53-91E5-3B82-B31D3EBAA30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01B0460B-FD08-3671-8FC7-D0A867A30BCA}"/>
              </a:ext>
            </a:extLst>
          </p:cNvPr>
          <p:cNvSpPr>
            <a:spLocks noGrp="1" noChangeArrowheads="1"/>
          </p:cNvSpPr>
          <p:nvPr>
            <p:ph type="sldNum" sz="quarter" idx="12"/>
          </p:nvPr>
        </p:nvSpPr>
        <p:spPr>
          <a:ln/>
        </p:spPr>
        <p:txBody>
          <a:bodyPr/>
          <a:lstStyle>
            <a:lvl1pPr>
              <a:defRPr/>
            </a:lvl1pPr>
          </a:lstStyle>
          <a:p>
            <a:pPr>
              <a:defRPr/>
            </a:pPr>
            <a:fld id="{94F70AE6-C96E-4C33-BDF1-24F2389FCF50}" type="slidenum">
              <a:rPr lang="en-AU" altLang="it-IT"/>
              <a:pPr>
                <a:defRPr/>
              </a:pPr>
              <a:t>‹#›</a:t>
            </a:fld>
            <a:endParaRPr lang="en-AU" altLang="it-IT"/>
          </a:p>
        </p:txBody>
      </p:sp>
    </p:spTree>
    <p:extLst>
      <p:ext uri="{BB962C8B-B14F-4D97-AF65-F5344CB8AC3E}">
        <p14:creationId xmlns:p14="http://schemas.microsoft.com/office/powerpoint/2010/main" val="288959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0D09FB-7044-D7F9-7FEB-7489373C7C6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D56BB95F-F986-C37A-6DA2-7A87477ECBB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4F2BA5DD-5EFD-795E-2721-BFB8323FB04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74312F9D-067A-8D2E-EE1D-50B0BCD05DD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ECF7F882-55E9-854C-9EF4-701075E1280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845115D-2DAD-48A5-A0AC-C6311B6D0726}"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Ocean" TargetMode="External"/><Relationship Id="rId7" Type="http://schemas.openxmlformats.org/officeDocument/2006/relationships/hyperlink" Target="https://en.wikipedia.org/wiki/Ocean_current" TargetMode="External"/><Relationship Id="rId2" Type="http://schemas.openxmlformats.org/officeDocument/2006/relationships/image" Target="../media/image33.wmf"/><Relationship Id="rId1" Type="http://schemas.openxmlformats.org/officeDocument/2006/relationships/slideLayout" Target="../slideLayouts/slideLayout2.xml"/><Relationship Id="rId6" Type="http://schemas.openxmlformats.org/officeDocument/2006/relationships/hyperlink" Target="https://en.wikipedia.org/wiki/Southern_Ocean" TargetMode="External"/><Relationship Id="rId5" Type="http://schemas.openxmlformats.org/officeDocument/2006/relationships/hyperlink" Target="https://en.wikipedia.org/wiki/Wave" TargetMode="External"/><Relationship Id="rId4" Type="http://schemas.openxmlformats.org/officeDocument/2006/relationships/hyperlink" Target="https://en.wikipedia.org/wiki/Earth%27s_atmospher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pmel.noaa.gov/elnino/what-is-el-nino" TargetMode="External"/><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Subtropical_Indian_Ocean_Dipole#cite_note-England-4" TargetMode="External"/><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hyperlink" Target="https://commons.wikimedia.org/w/index.php?title=User:Yjzhao&amp;action=edit&amp;redlink=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cksimpsonwx.blogspot.com/2013/03/throwback-tohoku-earthquake-and-tsunami.html"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hyperlink" Target="https://pl.wikipedia.org/wiki/Trz%C4%99sienie_ziemi_na_Oceanie_Indyjskim_(200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http://www.mitidelmare.it/Profili_piccoli/Profili%2001/Nave_greca_600_aC.jpg"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it.wikipedia.org/wiki/Stretto_di_Messina" TargetMode="External"/><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6B8DB77-3D6C-7C82-D944-E9615EB8A00F}"/>
              </a:ext>
            </a:extLst>
          </p:cNvPr>
          <p:cNvSpPr>
            <a:spLocks noGrp="1" noChangeArrowheads="1"/>
          </p:cNvSpPr>
          <p:nvPr>
            <p:ph type="ctrTitle"/>
          </p:nvPr>
        </p:nvSpPr>
        <p:spPr>
          <a:xfrm>
            <a:off x="447675" y="765175"/>
            <a:ext cx="7772400" cy="1470025"/>
          </a:xfrm>
        </p:spPr>
        <p:txBody>
          <a:bodyPr anchor="ctr"/>
          <a:lstStyle/>
          <a:p>
            <a:pPr eaLnBrk="1" hangingPunct="1"/>
            <a:r>
              <a:rPr lang="it-IT" altLang="it-IT" sz="4400"/>
              <a:t>Hydrosfera</a:t>
            </a:r>
            <a:r>
              <a:rPr lang="pl-PL" altLang="it-IT" sz="4400"/>
              <a:t> </a:t>
            </a:r>
            <a:endParaRPr lang="en-AU" altLang="it-IT" sz="4400"/>
          </a:p>
        </p:txBody>
      </p:sp>
      <p:sp>
        <p:nvSpPr>
          <p:cNvPr id="3075" name="Rectangle 3">
            <a:extLst>
              <a:ext uri="{FF2B5EF4-FFF2-40B4-BE49-F238E27FC236}">
                <a16:creationId xmlns:a16="http://schemas.microsoft.com/office/drawing/2014/main" id="{1C83D4E0-ADDD-2686-9E42-A37DE27DB5EA}"/>
              </a:ext>
            </a:extLst>
          </p:cNvPr>
          <p:cNvSpPr>
            <a:spLocks noGrp="1" noChangeArrowheads="1"/>
          </p:cNvSpPr>
          <p:nvPr>
            <p:ph type="subTitle" idx="1"/>
          </p:nvPr>
        </p:nvSpPr>
        <p:spPr>
          <a:xfrm>
            <a:off x="1133475" y="2060575"/>
            <a:ext cx="6400800" cy="1752600"/>
          </a:xfrm>
        </p:spPr>
        <p:txBody>
          <a:bodyPr/>
          <a:lstStyle/>
          <a:p>
            <a:pPr eaLnBrk="1" hangingPunct="1"/>
            <a:r>
              <a:rPr lang="pl-PL" altLang="it-IT" sz="3200" dirty="0"/>
              <a:t>Grzegorz Karwasz</a:t>
            </a:r>
          </a:p>
          <a:p>
            <a:pPr eaLnBrk="1" hangingPunct="1"/>
            <a:r>
              <a:rPr lang="pl-PL" altLang="it-IT" sz="3200" dirty="0"/>
              <a:t>Wykład 4</a:t>
            </a:r>
            <a:endParaRPr lang="en-AU" altLang="it-IT" sz="3200" dirty="0"/>
          </a:p>
        </p:txBody>
      </p:sp>
      <p:sp>
        <p:nvSpPr>
          <p:cNvPr id="3076" name="Text Box 5">
            <a:extLst>
              <a:ext uri="{FF2B5EF4-FFF2-40B4-BE49-F238E27FC236}">
                <a16:creationId xmlns:a16="http://schemas.microsoft.com/office/drawing/2014/main" id="{6AEBE831-29CC-F247-9446-2CC444D65CB7}"/>
              </a:ext>
            </a:extLst>
          </p:cNvPr>
          <p:cNvSpPr txBox="1">
            <a:spLocks noChangeArrowheads="1"/>
          </p:cNvSpPr>
          <p:nvPr/>
        </p:nvSpPr>
        <p:spPr bwMode="auto">
          <a:xfrm>
            <a:off x="447675" y="409733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pic>
        <p:nvPicPr>
          <p:cNvPr id="3077" name="Picture 6" descr="Atmospheric Science Wallace John M., Hobbs Peter V.">
            <a:extLst>
              <a:ext uri="{FF2B5EF4-FFF2-40B4-BE49-F238E27FC236}">
                <a16:creationId xmlns:a16="http://schemas.microsoft.com/office/drawing/2014/main" id="{1F49C91F-A321-9711-BBFD-03B2860A7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3213100"/>
            <a:ext cx="23574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Obraz 6">
            <a:extLst>
              <a:ext uri="{FF2B5EF4-FFF2-40B4-BE49-F238E27FC236}">
                <a16:creationId xmlns:a16="http://schemas.microsoft.com/office/drawing/2014/main" id="{A315E4C7-1DF3-391B-E067-06FA22D20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738" y="3189288"/>
            <a:ext cx="2233612"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ytuł 1">
            <a:extLst>
              <a:ext uri="{FF2B5EF4-FFF2-40B4-BE49-F238E27FC236}">
                <a16:creationId xmlns:a16="http://schemas.microsoft.com/office/drawing/2014/main" id="{0EE4A5B2-7F42-DF52-BB75-CECFB414A7D0}"/>
              </a:ext>
            </a:extLst>
          </p:cNvPr>
          <p:cNvSpPr>
            <a:spLocks noGrp="1" noChangeArrowheads="1"/>
          </p:cNvSpPr>
          <p:nvPr>
            <p:ph type="title"/>
          </p:nvPr>
        </p:nvSpPr>
        <p:spPr>
          <a:xfrm>
            <a:off x="457200" y="31750"/>
            <a:ext cx="8229600" cy="1143000"/>
          </a:xfrm>
        </p:spPr>
        <p:txBody>
          <a:bodyPr/>
          <a:lstStyle/>
          <a:p>
            <a:r>
              <a:rPr lang="pl-PL" altLang="en-US" sz="3400"/>
              <a:t>Cyrkulacja termohalinowa</a:t>
            </a:r>
            <a:endParaRPr lang="en-US" altLang="en-US" sz="3400"/>
          </a:p>
        </p:txBody>
      </p:sp>
      <p:pic>
        <p:nvPicPr>
          <p:cNvPr id="11267" name="Obraz 4">
            <a:extLst>
              <a:ext uri="{FF2B5EF4-FFF2-40B4-BE49-F238E27FC236}">
                <a16:creationId xmlns:a16="http://schemas.microsoft.com/office/drawing/2014/main" id="{6B42FEC0-47A1-0597-EA45-BD958E2A8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08050"/>
            <a:ext cx="7620000"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pole tekstowe 5">
            <a:extLst>
              <a:ext uri="{FF2B5EF4-FFF2-40B4-BE49-F238E27FC236}">
                <a16:creationId xmlns:a16="http://schemas.microsoft.com/office/drawing/2014/main" id="{FEB425AC-0BC7-8948-193D-E80E71711110}"/>
              </a:ext>
            </a:extLst>
          </p:cNvPr>
          <p:cNvSpPr txBox="1">
            <a:spLocks noChangeArrowheads="1"/>
          </p:cNvSpPr>
          <p:nvPr/>
        </p:nvSpPr>
        <p:spPr bwMode="auto">
          <a:xfrm>
            <a:off x="250825" y="6237288"/>
            <a:ext cx="852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L. F. Garcia, https://commons.wikimedia.org/wiki/File:Circulacion_termohalina.jpg </a:t>
            </a:r>
            <a:endParaRPr lang="en-US" altLang="en-US" sz="1800"/>
          </a:p>
        </p:txBody>
      </p:sp>
      <p:sp>
        <p:nvSpPr>
          <p:cNvPr id="11269" name="pole tekstowe 6">
            <a:extLst>
              <a:ext uri="{FF2B5EF4-FFF2-40B4-BE49-F238E27FC236}">
                <a16:creationId xmlns:a16="http://schemas.microsoft.com/office/drawing/2014/main" id="{F4722721-0028-2CFD-7CCA-4ED672C2B5A2}"/>
              </a:ext>
            </a:extLst>
          </p:cNvPr>
          <p:cNvSpPr txBox="1">
            <a:spLocks noChangeArrowheads="1"/>
          </p:cNvSpPr>
          <p:nvPr/>
        </p:nvSpPr>
        <p:spPr bwMode="auto">
          <a:xfrm>
            <a:off x="250825" y="4689475"/>
            <a:ext cx="8521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Zimna i słona woda zapada się w głębinę w obszarze między Grenlandią a Skandynawią i na głębokości spływa w kierunku Antarktydy, gdzie ten głębinowy prąd jest dodatkowo zasilany. Okrąża Antarktydę zgodnie z kierunkiem prądów powierzchniowych i między Australią a Nową Zelandią skręca na północ. </a:t>
            </a:r>
          </a:p>
          <a:p>
            <a:pPr>
              <a:spcBef>
                <a:spcPct val="0"/>
              </a:spcBef>
              <a:buFontTx/>
              <a:buNone/>
            </a:pPr>
            <a:r>
              <a:rPr lang="pl-PL" altLang="en-US" sz="1800"/>
              <a:t>W rejonie Kalifornii ogrzewa się i wraca na zachód, w kierunku miejsca narodzin.   </a:t>
            </a:r>
            <a:endParaRPr lang="en-US" altLang="en-US"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4D2669A-E0EB-648F-EC4B-2DF8CA3E2C39}"/>
              </a:ext>
            </a:extLst>
          </p:cNvPr>
          <p:cNvSpPr>
            <a:spLocks noGrp="1" noChangeArrowheads="1"/>
          </p:cNvSpPr>
          <p:nvPr>
            <p:ph type="title"/>
          </p:nvPr>
        </p:nvSpPr>
        <p:spPr>
          <a:xfrm>
            <a:off x="395288" y="0"/>
            <a:ext cx="8229600" cy="1143000"/>
          </a:xfrm>
        </p:spPr>
        <p:txBody>
          <a:bodyPr/>
          <a:lstStyle/>
          <a:p>
            <a:pPr eaLnBrk="1" hangingPunct="1"/>
            <a:r>
              <a:rPr lang="pl-PL" altLang="it-IT" sz="3600">
                <a:solidFill>
                  <a:schemeClr val="accent2"/>
                </a:solidFill>
              </a:rPr>
              <a:t>Thermohaline circulation</a:t>
            </a:r>
            <a:endParaRPr lang="en-AU" altLang="it-IT" sz="3600">
              <a:solidFill>
                <a:schemeClr val="accent2"/>
              </a:solidFill>
            </a:endParaRPr>
          </a:p>
        </p:txBody>
      </p:sp>
      <p:pic>
        <p:nvPicPr>
          <p:cNvPr id="12291" name="Picture 2" descr="This animated gif shows how ocean water gets very cold, sea ice forms. The surrounding seawater gets saltier, increases in density and sinks ">
            <a:extLst>
              <a:ext uri="{FF2B5EF4-FFF2-40B4-BE49-F238E27FC236}">
                <a16:creationId xmlns:a16="http://schemas.microsoft.com/office/drawing/2014/main" id="{85B435A1-93A4-3CE6-2F03-50804F630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257300"/>
            <a:ext cx="374491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pole tekstowe 2">
            <a:extLst>
              <a:ext uri="{FF2B5EF4-FFF2-40B4-BE49-F238E27FC236}">
                <a16:creationId xmlns:a16="http://schemas.microsoft.com/office/drawing/2014/main" id="{22D4ABD0-0240-72D9-C78E-675ACC9DC587}"/>
              </a:ext>
            </a:extLst>
          </p:cNvPr>
          <p:cNvSpPr txBox="1">
            <a:spLocks noChangeArrowheads="1"/>
          </p:cNvSpPr>
          <p:nvPr/>
        </p:nvSpPr>
        <p:spPr bwMode="auto">
          <a:xfrm>
            <a:off x="539750" y="6092825"/>
            <a:ext cx="6462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https://oceanservice.noaa.gov/education/tutorial_currents/</a:t>
            </a:r>
          </a:p>
        </p:txBody>
      </p:sp>
      <p:sp>
        <p:nvSpPr>
          <p:cNvPr id="12293" name="pole tekstowe 4">
            <a:extLst>
              <a:ext uri="{FF2B5EF4-FFF2-40B4-BE49-F238E27FC236}">
                <a16:creationId xmlns:a16="http://schemas.microsoft.com/office/drawing/2014/main" id="{70DD7DBA-713B-E4D3-73B5-2EDE70E99AE3}"/>
              </a:ext>
            </a:extLst>
          </p:cNvPr>
          <p:cNvSpPr txBox="1">
            <a:spLocks noChangeArrowheads="1"/>
          </p:cNvSpPr>
          <p:nvPr/>
        </p:nvSpPr>
        <p:spPr bwMode="auto">
          <a:xfrm>
            <a:off x="215900" y="4106863"/>
            <a:ext cx="8712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solidFill>
                  <a:srgbClr val="050505"/>
                </a:solidFill>
                <a:latin typeface="Source Sans Pro" panose="020B0503030403020204" pitchFamily="34" charset="0"/>
              </a:rPr>
              <a:t>Thi</a:t>
            </a:r>
            <a:r>
              <a:rPr lang="en-AU" altLang="en-US" sz="1800">
                <a:solidFill>
                  <a:srgbClr val="050505"/>
                </a:solidFill>
                <a:latin typeface="Source Sans Pro" panose="020B0503030403020204" pitchFamily="34" charset="0"/>
              </a:rPr>
              <a:t>s a consequence the surrounding seawater gets saltier, because when sea ice forms, the salt is left behind. As the seawater gets saltier, its density increases, and it starts to sink. Surface water is pulled in to replace the sinking water, which in turn eventually becomes cold and salty enough to sink. This initiates the deep-ocean currents driving the global conveyer belt.</a:t>
            </a:r>
            <a:endParaRPr lang="en-US" altLang="en-US"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8CDE683-0DAF-996C-EBFA-EFFF4358E795}"/>
              </a:ext>
            </a:extLst>
          </p:cNvPr>
          <p:cNvSpPr>
            <a:spLocks noGrp="1" noChangeArrowheads="1"/>
          </p:cNvSpPr>
          <p:nvPr>
            <p:ph type="title"/>
          </p:nvPr>
        </p:nvSpPr>
        <p:spPr>
          <a:xfrm>
            <a:off x="395288" y="0"/>
            <a:ext cx="8229600" cy="906463"/>
          </a:xfrm>
        </p:spPr>
        <p:txBody>
          <a:bodyPr/>
          <a:lstStyle/>
          <a:p>
            <a:pPr eaLnBrk="1" hangingPunct="1"/>
            <a:r>
              <a:rPr lang="pl-PL" altLang="it-IT" sz="3600">
                <a:solidFill>
                  <a:schemeClr val="accent2"/>
                </a:solidFill>
              </a:rPr>
              <a:t>Grand Conveyor Belt</a:t>
            </a:r>
            <a:endParaRPr lang="en-AU" altLang="it-IT" sz="3600">
              <a:solidFill>
                <a:schemeClr val="accent2"/>
              </a:solidFill>
            </a:endParaRPr>
          </a:p>
        </p:txBody>
      </p:sp>
      <p:sp>
        <p:nvSpPr>
          <p:cNvPr id="13315" name="pole tekstowe 2">
            <a:extLst>
              <a:ext uri="{FF2B5EF4-FFF2-40B4-BE49-F238E27FC236}">
                <a16:creationId xmlns:a16="http://schemas.microsoft.com/office/drawing/2014/main" id="{32468D69-57E7-919B-AEC9-DB028C39EF87}"/>
              </a:ext>
            </a:extLst>
          </p:cNvPr>
          <p:cNvSpPr txBox="1">
            <a:spLocks noChangeArrowheads="1"/>
          </p:cNvSpPr>
          <p:nvPr/>
        </p:nvSpPr>
        <p:spPr bwMode="auto">
          <a:xfrm>
            <a:off x="1025525" y="536575"/>
            <a:ext cx="671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https://oceanservice.noaa.gov/education/tutorial_currents/</a:t>
            </a:r>
          </a:p>
        </p:txBody>
      </p:sp>
      <p:sp>
        <p:nvSpPr>
          <p:cNvPr id="13316" name="pole tekstowe 4">
            <a:extLst>
              <a:ext uri="{FF2B5EF4-FFF2-40B4-BE49-F238E27FC236}">
                <a16:creationId xmlns:a16="http://schemas.microsoft.com/office/drawing/2014/main" id="{44B6BDBC-5FD7-308C-5E87-FE9DD8C93423}"/>
              </a:ext>
            </a:extLst>
          </p:cNvPr>
          <p:cNvSpPr txBox="1">
            <a:spLocks noChangeArrowheads="1"/>
          </p:cNvSpPr>
          <p:nvPr/>
        </p:nvSpPr>
        <p:spPr bwMode="auto">
          <a:xfrm>
            <a:off x="153988" y="4652963"/>
            <a:ext cx="89900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solidFill>
                  <a:srgbClr val="050505"/>
                </a:solidFill>
                <a:latin typeface="Source Sans Pro" panose="020B0503030403020204" pitchFamily="34" charset="0"/>
              </a:rPr>
              <a:t>This animation shows the path of the global conveyer belt. The blue arrows indicate the path of deep, cold, dense water currents. The red arrows indicate the path of warmer, less dense surface waters. It is estimated that it can take 1,000 years for a "parcel" of water to complete the journey along the global conveyor belt.</a:t>
            </a:r>
            <a:endParaRPr lang="pl-PL" altLang="en-US" sz="1800">
              <a:solidFill>
                <a:srgbClr val="050505"/>
              </a:solidFill>
              <a:latin typeface="Source Sans Pro" panose="020B0503030403020204" pitchFamily="34" charset="0"/>
            </a:endParaRPr>
          </a:p>
          <a:p>
            <a:pPr>
              <a:spcBef>
                <a:spcPct val="0"/>
              </a:spcBef>
              <a:buFontTx/>
              <a:buNone/>
            </a:pPr>
            <a:r>
              <a:rPr lang="pl-PL" altLang="en-US" sz="1800">
                <a:solidFill>
                  <a:srgbClr val="050505"/>
                </a:solidFill>
                <a:latin typeface="Source Sans Pro" panose="020B0503030403020204" pitchFamily="34" charset="0"/>
              </a:rPr>
              <a:t>Obecna cyrkulacja ustaliła się około 3-5 mln lat temu, wskutek dryfu kontynentów, zamknięcia się Przesmyku Panamskiego i zwiększenia się zasolenia Atlantyku. Prąd Zatokowy przynosi opady śniegu w Arktyce, co doprowadziło do pojawienia się lądolodu na Grenlandii.  Cyrkulacja termohalinowa ulegała w historii istotnym zmianom (NoK, 129)</a:t>
            </a:r>
            <a:endParaRPr lang="en-US" altLang="en-US" sz="1800"/>
          </a:p>
        </p:txBody>
      </p:sp>
      <p:pic>
        <p:nvPicPr>
          <p:cNvPr id="13317" name="Picture 2" descr="This animation shows the path of the global conveyer belt. The blue arrows indicate the path of deep, cold, dense water currents. The red arrows indicate the path of warmer, less dense surface waters.">
            <a:extLst>
              <a:ext uri="{FF2B5EF4-FFF2-40B4-BE49-F238E27FC236}">
                <a16:creationId xmlns:a16="http://schemas.microsoft.com/office/drawing/2014/main" id="{C653D5F0-3CFF-CA8C-6795-5CF998968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906463"/>
            <a:ext cx="56896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ytuł 1">
            <a:extLst>
              <a:ext uri="{FF2B5EF4-FFF2-40B4-BE49-F238E27FC236}">
                <a16:creationId xmlns:a16="http://schemas.microsoft.com/office/drawing/2014/main" id="{BBEE682A-6A3E-9118-9A64-471DA9B790B7}"/>
              </a:ext>
            </a:extLst>
          </p:cNvPr>
          <p:cNvSpPr>
            <a:spLocks noGrp="1" noChangeArrowheads="1"/>
          </p:cNvSpPr>
          <p:nvPr>
            <p:ph type="title"/>
          </p:nvPr>
        </p:nvSpPr>
        <p:spPr>
          <a:xfrm>
            <a:off x="457200" y="31750"/>
            <a:ext cx="8229600" cy="1143000"/>
          </a:xfrm>
        </p:spPr>
        <p:txBody>
          <a:bodyPr/>
          <a:lstStyle/>
          <a:p>
            <a:r>
              <a:rPr lang="pl-PL" altLang="en-US" sz="3400"/>
              <a:t>Cyrkulacja termohalinowa</a:t>
            </a:r>
            <a:endParaRPr lang="en-US" altLang="en-US" sz="3400"/>
          </a:p>
        </p:txBody>
      </p:sp>
      <p:sp>
        <p:nvSpPr>
          <p:cNvPr id="14339" name="pole tekstowe 5">
            <a:extLst>
              <a:ext uri="{FF2B5EF4-FFF2-40B4-BE49-F238E27FC236}">
                <a16:creationId xmlns:a16="http://schemas.microsoft.com/office/drawing/2014/main" id="{61FE30A4-F769-0C09-E937-AC164061DBD5}"/>
              </a:ext>
            </a:extLst>
          </p:cNvPr>
          <p:cNvSpPr txBox="1">
            <a:spLocks noChangeArrowheads="1"/>
          </p:cNvSpPr>
          <p:nvPr/>
        </p:nvSpPr>
        <p:spPr bwMode="auto">
          <a:xfrm>
            <a:off x="4637088" y="4314825"/>
            <a:ext cx="45069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800"/>
              <a:t>By</a:t>
            </a:r>
            <a:r>
              <a:rPr lang="pl-PL" altLang="en-US" sz="1800"/>
              <a:t>ć może, płyną nawet dwa, nakładające się w przeciwnych kierunkach prądy: z północnego Atlantyku i dookoła Antarktydy</a:t>
            </a:r>
          </a:p>
          <a:p>
            <a:pPr>
              <a:spcBef>
                <a:spcPct val="0"/>
              </a:spcBef>
              <a:buFontTx/>
              <a:buNone/>
            </a:pPr>
            <a:endParaRPr lang="it-IT" altLang="en-US" sz="1800"/>
          </a:p>
          <a:p>
            <a:pPr>
              <a:spcBef>
                <a:spcPct val="0"/>
              </a:spcBef>
              <a:buFontTx/>
              <a:buNone/>
            </a:pPr>
            <a:r>
              <a:rPr lang="it-IT" altLang="en-US" sz="1800"/>
              <a:t>Atmospheric Science, str. 29</a:t>
            </a:r>
            <a:r>
              <a:rPr lang="pl-PL" altLang="en-US" sz="1800"/>
              <a:t> </a:t>
            </a:r>
            <a:endParaRPr lang="en-US" altLang="en-US" sz="1800"/>
          </a:p>
        </p:txBody>
      </p:sp>
      <p:pic>
        <p:nvPicPr>
          <p:cNvPr id="14340" name="Obraz 4">
            <a:extLst>
              <a:ext uri="{FF2B5EF4-FFF2-40B4-BE49-F238E27FC236}">
                <a16:creationId xmlns:a16="http://schemas.microsoft.com/office/drawing/2014/main" id="{A6AFB0CF-6F75-1ADE-DAE1-D590BF8E4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790575"/>
            <a:ext cx="4605338"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Obraz 6">
            <a:extLst>
              <a:ext uri="{FF2B5EF4-FFF2-40B4-BE49-F238E27FC236}">
                <a16:creationId xmlns:a16="http://schemas.microsoft.com/office/drawing/2014/main" id="{DFE5925E-EC0D-98B4-C693-CA0BE0EC1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790575"/>
            <a:ext cx="4670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ytuł 1">
            <a:extLst>
              <a:ext uri="{FF2B5EF4-FFF2-40B4-BE49-F238E27FC236}">
                <a16:creationId xmlns:a16="http://schemas.microsoft.com/office/drawing/2014/main" id="{55AD3232-0E14-0140-6A91-DABA81EC7A01}"/>
              </a:ext>
            </a:extLst>
          </p:cNvPr>
          <p:cNvSpPr>
            <a:spLocks noGrp="1" noChangeArrowheads="1"/>
          </p:cNvSpPr>
          <p:nvPr>
            <p:ph type="title"/>
          </p:nvPr>
        </p:nvSpPr>
        <p:spPr>
          <a:xfrm>
            <a:off x="412750" y="484188"/>
            <a:ext cx="3106738" cy="1143000"/>
          </a:xfrm>
        </p:spPr>
        <p:txBody>
          <a:bodyPr/>
          <a:lstStyle/>
          <a:p>
            <a:r>
              <a:rPr lang="pl-PL" altLang="en-US" sz="3400"/>
              <a:t>Mechanizm: siła Coriolisa</a:t>
            </a:r>
            <a:endParaRPr lang="en-US" altLang="en-US" sz="3400"/>
          </a:p>
        </p:txBody>
      </p:sp>
      <p:sp>
        <p:nvSpPr>
          <p:cNvPr id="15363" name="pole tekstowe 3">
            <a:extLst>
              <a:ext uri="{FF2B5EF4-FFF2-40B4-BE49-F238E27FC236}">
                <a16:creationId xmlns:a16="http://schemas.microsoft.com/office/drawing/2014/main" id="{60391A44-0CEC-167E-4308-183AB34E290D}"/>
              </a:ext>
            </a:extLst>
          </p:cNvPr>
          <p:cNvSpPr txBox="1">
            <a:spLocks noChangeArrowheads="1"/>
          </p:cNvSpPr>
          <p:nvPr/>
        </p:nvSpPr>
        <p:spPr bwMode="auto">
          <a:xfrm>
            <a:off x="247650" y="6362700"/>
            <a:ext cx="7859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a:t>https://oceanservice.noaa.gov/education/tutorial_currents/04currents2.html</a:t>
            </a:r>
          </a:p>
        </p:txBody>
      </p:sp>
      <p:pic>
        <p:nvPicPr>
          <p:cNvPr id="15364" name="Picture 6" descr="atmospheric circulation sans Earth rotation">
            <a:extLst>
              <a:ext uri="{FF2B5EF4-FFF2-40B4-BE49-F238E27FC236}">
                <a16:creationId xmlns:a16="http://schemas.microsoft.com/office/drawing/2014/main" id="{07027D9E-02C7-DB07-D8F0-3A439BC52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46038"/>
            <a:ext cx="4552950" cy="34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pole tekstowe 2">
            <a:extLst>
              <a:ext uri="{FF2B5EF4-FFF2-40B4-BE49-F238E27FC236}">
                <a16:creationId xmlns:a16="http://schemas.microsoft.com/office/drawing/2014/main" id="{92231CCC-BD64-80FA-A9FF-0258005146F4}"/>
              </a:ext>
            </a:extLst>
          </p:cNvPr>
          <p:cNvSpPr txBox="1">
            <a:spLocks noChangeArrowheads="1"/>
          </p:cNvSpPr>
          <p:nvPr/>
        </p:nvSpPr>
        <p:spPr bwMode="auto">
          <a:xfrm>
            <a:off x="107950" y="3351213"/>
            <a:ext cx="8712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600">
                <a:solidFill>
                  <a:srgbClr val="050505"/>
                </a:solidFill>
                <a:latin typeface="Source Sans Pro" panose="020B0503030403020204" pitchFamily="34" charset="0"/>
              </a:rPr>
              <a:t>In the Northern Hemisphere, warm air around the equator rises and flows north toward the pole. As the air moves away from the equator, the Coriolis effect deflects it toward the right. It cools and descends near 30 degrees North latitude. The descending air blows from the northeast to the southwest, back toward the equator (Ross, 1995). A similar wind pattern occurs in the Southern Hemisphere; these winds blow from the southeast toward the northwest and descend near 30 degrees South latitude.</a:t>
            </a:r>
          </a:p>
          <a:p>
            <a:pPr>
              <a:spcBef>
                <a:spcPct val="0"/>
              </a:spcBef>
              <a:buFontTx/>
              <a:buNone/>
            </a:pPr>
            <a:r>
              <a:rPr lang="en-AU" altLang="en-US" sz="1600">
                <a:solidFill>
                  <a:srgbClr val="050505"/>
                </a:solidFill>
                <a:latin typeface="Source Sans Pro" panose="020B0503030403020204" pitchFamily="34" charset="0"/>
              </a:rPr>
              <a:t>These prevailing winds, known as the trade winds, meet at the Intertropical Convergence Zone (also called the doldrums) between 5 degrees North and 5 degrees South latitude, where the winds are calm. The remaining air (air that does not descend at 30 degrees North or South latitude) continues toward the poles and is known as the westerly winds, or westerlies. The trade winds are so named because ships have historically taken advantage of them to aid their journies between Europe and the Americas (Bowditch, 1995).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ytuł 1">
            <a:extLst>
              <a:ext uri="{FF2B5EF4-FFF2-40B4-BE49-F238E27FC236}">
                <a16:creationId xmlns:a16="http://schemas.microsoft.com/office/drawing/2014/main" id="{BE8FDAE7-C06A-184F-B73E-F8C7452CCA14}"/>
              </a:ext>
            </a:extLst>
          </p:cNvPr>
          <p:cNvSpPr>
            <a:spLocks noGrp="1" noChangeArrowheads="1"/>
          </p:cNvSpPr>
          <p:nvPr>
            <p:ph type="title"/>
          </p:nvPr>
        </p:nvSpPr>
        <p:spPr>
          <a:xfrm>
            <a:off x="331788" y="0"/>
            <a:ext cx="8229600" cy="1143000"/>
          </a:xfrm>
        </p:spPr>
        <p:txBody>
          <a:bodyPr/>
          <a:lstStyle/>
          <a:p>
            <a:r>
              <a:rPr lang="pl-PL" altLang="en-US" sz="3400"/>
              <a:t>Mechanizm: siła Coriolisa</a:t>
            </a:r>
            <a:endParaRPr lang="en-US" altLang="en-US" sz="3400"/>
          </a:p>
        </p:txBody>
      </p:sp>
      <p:sp>
        <p:nvSpPr>
          <p:cNvPr id="16387" name="pole tekstowe 3">
            <a:extLst>
              <a:ext uri="{FF2B5EF4-FFF2-40B4-BE49-F238E27FC236}">
                <a16:creationId xmlns:a16="http://schemas.microsoft.com/office/drawing/2014/main" id="{C3BD1B79-90AD-1BF3-DD26-83BB46684491}"/>
              </a:ext>
            </a:extLst>
          </p:cNvPr>
          <p:cNvSpPr txBox="1">
            <a:spLocks noChangeArrowheads="1"/>
          </p:cNvSpPr>
          <p:nvPr/>
        </p:nvSpPr>
        <p:spPr bwMode="auto">
          <a:xfrm>
            <a:off x="517525" y="6505575"/>
            <a:ext cx="7859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https://oceanservice.noaa.gov/education/tutorial_currents/04currents3.html</a:t>
            </a:r>
          </a:p>
        </p:txBody>
      </p:sp>
      <p:pic>
        <p:nvPicPr>
          <p:cNvPr id="16388" name="Picture 2" descr="Major spirals of ocean-circling currents are called 'gyres' and occur north and south of the equator. They do not occur at the equator, where the Coriolis effect is not present.">
            <a:extLst>
              <a:ext uri="{FF2B5EF4-FFF2-40B4-BE49-F238E27FC236}">
                <a16:creationId xmlns:a16="http://schemas.microsoft.com/office/drawing/2014/main" id="{A0380C42-509A-1AEC-7B3E-27769A450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879475"/>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Major spirals of ocean-circling currents are called 'gyres' and occur north and south of the equator. They do not occur at the equator, where the Coriolis effect is not present.">
            <a:extLst>
              <a:ext uri="{FF2B5EF4-FFF2-40B4-BE49-F238E27FC236}">
                <a16:creationId xmlns:a16="http://schemas.microsoft.com/office/drawing/2014/main" id="{60B1CB08-2F42-4901-C9D8-21713E932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8699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The Gulf Stream is a powerful western boundary current in the North Atlantic.">
            <a:extLst>
              <a:ext uri="{FF2B5EF4-FFF2-40B4-BE49-F238E27FC236}">
                <a16:creationId xmlns:a16="http://schemas.microsoft.com/office/drawing/2014/main" id="{AA2B8705-9664-93A2-3AA7-23FF7C3DF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3705225"/>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pole tekstowe 2">
            <a:extLst>
              <a:ext uri="{FF2B5EF4-FFF2-40B4-BE49-F238E27FC236}">
                <a16:creationId xmlns:a16="http://schemas.microsoft.com/office/drawing/2014/main" id="{852BF325-245B-C488-70BC-07DCD8F1D618}"/>
              </a:ext>
            </a:extLst>
          </p:cNvPr>
          <p:cNvSpPr txBox="1">
            <a:spLocks noChangeArrowheads="1"/>
          </p:cNvSpPr>
          <p:nvPr/>
        </p:nvSpPr>
        <p:spPr bwMode="auto">
          <a:xfrm>
            <a:off x="4622800" y="3951288"/>
            <a:ext cx="4286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600">
                <a:solidFill>
                  <a:srgbClr val="050505"/>
                </a:solidFill>
                <a:latin typeface="Source Sans Pro" panose="020B0503030403020204" pitchFamily="34" charset="0"/>
              </a:rPr>
              <a:t>Wody Prądu Zatokowego, pochodzące z Zatoki Meksykańskiej, poruszają się z prędkością od jednego do trzech węzłów ( 2-5 kilometrów na godzinę). Prąd Zatokowy wpływa na klimat wschodniego wybrzeża Florydy, utrzymując temperatury wyższe zimą i chłodniejsze niż w innych południowo-wschodnich stanach latem. Ponieważ rozciąga się również w kierunku Europy, ogrzewa również kraje Europy.</a:t>
            </a:r>
            <a:endParaRPr lang="en-US" altLang="en-US"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2BB3DAFE-EE5D-F774-8E2C-FF87C582CE47}"/>
              </a:ext>
            </a:extLst>
          </p:cNvPr>
          <p:cNvSpPr>
            <a:spLocks noGrp="1" noChangeArrowheads="1"/>
          </p:cNvSpPr>
          <p:nvPr>
            <p:ph type="title"/>
          </p:nvPr>
        </p:nvSpPr>
        <p:spPr>
          <a:xfrm>
            <a:off x="457200" y="274638"/>
            <a:ext cx="5410200" cy="1143000"/>
          </a:xfrm>
        </p:spPr>
        <p:txBody>
          <a:bodyPr/>
          <a:lstStyle/>
          <a:p>
            <a:r>
              <a:rPr lang="pl-PL" altLang="en-US" sz="3200"/>
              <a:t>Sea Surface T (10/03/2024) </a:t>
            </a:r>
            <a:endParaRPr lang="en-US" altLang="en-US" sz="3200"/>
          </a:p>
        </p:txBody>
      </p:sp>
      <p:pic>
        <p:nvPicPr>
          <p:cNvPr id="17411" name="Obraz 3">
            <a:extLst>
              <a:ext uri="{FF2B5EF4-FFF2-40B4-BE49-F238E27FC236}">
                <a16:creationId xmlns:a16="http://schemas.microsoft.com/office/drawing/2014/main" id="{6273A327-3F19-D3C4-9F3B-2DB197D43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1673225"/>
            <a:ext cx="777240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Major spirals of ocean-circling currents are called 'gyres' and occur north and south of the equator. They do not occur at the equator, where the Coriolis effect is not present.">
            <a:extLst>
              <a:ext uri="{FF2B5EF4-FFF2-40B4-BE49-F238E27FC236}">
                <a16:creationId xmlns:a16="http://schemas.microsoft.com/office/drawing/2014/main" id="{2D1A4AEF-6D29-B771-1716-21C1EF606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738" y="58738"/>
            <a:ext cx="238283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trzałka: kolista 1">
            <a:extLst>
              <a:ext uri="{FF2B5EF4-FFF2-40B4-BE49-F238E27FC236}">
                <a16:creationId xmlns:a16="http://schemas.microsoft.com/office/drawing/2014/main" id="{EE0533A0-2189-2FEA-98BB-1C87443F8987}"/>
              </a:ext>
            </a:extLst>
          </p:cNvPr>
          <p:cNvSpPr/>
          <p:nvPr/>
        </p:nvSpPr>
        <p:spPr>
          <a:xfrm rot="15409864">
            <a:off x="3358356" y="3234532"/>
            <a:ext cx="744537" cy="977900"/>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 name="Strzałka: kolista 2">
            <a:extLst>
              <a:ext uri="{FF2B5EF4-FFF2-40B4-BE49-F238E27FC236}">
                <a16:creationId xmlns:a16="http://schemas.microsoft.com/office/drawing/2014/main" id="{A6315086-8B91-2A7D-86FD-8E3939A6C132}"/>
              </a:ext>
            </a:extLst>
          </p:cNvPr>
          <p:cNvSpPr/>
          <p:nvPr/>
        </p:nvSpPr>
        <p:spPr>
          <a:xfrm rot="16998524" flipH="1">
            <a:off x="3883819" y="4010819"/>
            <a:ext cx="779462" cy="977900"/>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8E97324-A48C-5BBC-0A0D-0F1C2FA24325}"/>
              </a:ext>
            </a:extLst>
          </p:cNvPr>
          <p:cNvSpPr>
            <a:spLocks noGrp="1" noChangeArrowheads="1"/>
          </p:cNvSpPr>
          <p:nvPr>
            <p:ph type="title"/>
          </p:nvPr>
        </p:nvSpPr>
        <p:spPr>
          <a:xfrm>
            <a:off x="395288" y="0"/>
            <a:ext cx="8229600" cy="1143000"/>
          </a:xfrm>
        </p:spPr>
        <p:txBody>
          <a:bodyPr/>
          <a:lstStyle/>
          <a:p>
            <a:pPr algn="l" eaLnBrk="1" hangingPunct="1"/>
            <a:r>
              <a:rPr lang="pl-PL" altLang="it-IT" sz="3600">
                <a:solidFill>
                  <a:schemeClr val="accent2"/>
                </a:solidFill>
              </a:rPr>
              <a:t>Hydrosfera: prądy oceaniczne</a:t>
            </a:r>
            <a:endParaRPr lang="en-AU" altLang="it-IT" sz="3600">
              <a:solidFill>
                <a:schemeClr val="accent2"/>
              </a:solidFill>
            </a:endParaRPr>
          </a:p>
        </p:txBody>
      </p:sp>
      <p:sp>
        <p:nvSpPr>
          <p:cNvPr id="18435" name="Text Box 4">
            <a:extLst>
              <a:ext uri="{FF2B5EF4-FFF2-40B4-BE49-F238E27FC236}">
                <a16:creationId xmlns:a16="http://schemas.microsoft.com/office/drawing/2014/main" id="{C7B5D97E-0550-663B-EE67-0555D8D6462B}"/>
              </a:ext>
            </a:extLst>
          </p:cNvPr>
          <p:cNvSpPr txBox="1">
            <a:spLocks noChangeArrowheads="1"/>
          </p:cNvSpPr>
          <p:nvPr/>
        </p:nvSpPr>
        <p:spPr bwMode="auto">
          <a:xfrm>
            <a:off x="0" y="6553200"/>
            <a:ext cx="7596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t>By NOAA - here, Public </a:t>
            </a:r>
            <a:r>
              <a:rPr lang="pl-PL" altLang="it-IT" sz="1400"/>
              <a:t> </a:t>
            </a:r>
            <a:r>
              <a:rPr lang="en-AU" altLang="it-IT" sz="1400"/>
              <a:t>Domain,https://commons.wikimedia.org/w/index.php?curid=3918644</a:t>
            </a:r>
          </a:p>
        </p:txBody>
      </p:sp>
      <p:pic>
        <p:nvPicPr>
          <p:cNvPr id="18436" name="Picture 6">
            <a:extLst>
              <a:ext uri="{FF2B5EF4-FFF2-40B4-BE49-F238E27FC236}">
                <a16:creationId xmlns:a16="http://schemas.microsoft.com/office/drawing/2014/main" id="{5488A6D3-ED8A-1F36-FBA8-EB22190A3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143000"/>
            <a:ext cx="88296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a:extLst>
              <a:ext uri="{FF2B5EF4-FFF2-40B4-BE49-F238E27FC236}">
                <a16:creationId xmlns:a16="http://schemas.microsoft.com/office/drawing/2014/main" id="{A18D86BA-C992-3F33-4109-291522CE60D3}"/>
              </a:ext>
            </a:extLst>
          </p:cNvPr>
          <p:cNvSpPr txBox="1">
            <a:spLocks noChangeArrowheads="1"/>
          </p:cNvSpPr>
          <p:nvPr/>
        </p:nvSpPr>
        <p:spPr bwMode="auto">
          <a:xfrm>
            <a:off x="158750" y="5753100"/>
            <a:ext cx="90582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3300"/>
                </a:solidFill>
              </a:rPr>
              <a:t>Ocean na równiku „spóźnia się” w stosunku do wirującej Ziemi: prądy płyną na zachód.</a:t>
            </a:r>
          </a:p>
          <a:p>
            <a:pPr eaLnBrk="1" hangingPunct="1">
              <a:spcBef>
                <a:spcPct val="0"/>
              </a:spcBef>
              <a:buFontTx/>
              <a:buNone/>
            </a:pPr>
            <a:r>
              <a:rPr lang="pl-PL" altLang="it-IT" sz="1800">
                <a:solidFill>
                  <a:srgbClr val="FF3300"/>
                </a:solidFill>
              </a:rPr>
              <a:t>Ale powyżej równika płynie prąd przeciwny – co widać też na poprzedniej mapie </a:t>
            </a:r>
            <a:endParaRPr lang="en-AU" altLang="it-IT" sz="1800">
              <a:solidFill>
                <a:srgbClr val="FF3300"/>
              </a:solidFill>
            </a:endParaRPr>
          </a:p>
        </p:txBody>
      </p:sp>
      <p:sp>
        <p:nvSpPr>
          <p:cNvPr id="18438" name="Oval 8">
            <a:extLst>
              <a:ext uri="{FF2B5EF4-FFF2-40B4-BE49-F238E27FC236}">
                <a16:creationId xmlns:a16="http://schemas.microsoft.com/office/drawing/2014/main" id="{5136A911-2388-52F6-3DD6-83F8F252A68D}"/>
              </a:ext>
            </a:extLst>
          </p:cNvPr>
          <p:cNvSpPr>
            <a:spLocks noChangeArrowheads="1"/>
          </p:cNvSpPr>
          <p:nvPr/>
        </p:nvSpPr>
        <p:spPr bwMode="auto">
          <a:xfrm>
            <a:off x="3419475" y="3357563"/>
            <a:ext cx="2808288" cy="287337"/>
          </a:xfrm>
          <a:prstGeom prst="ellipse">
            <a:avLst/>
          </a:prstGeom>
          <a:solidFill>
            <a:schemeClr val="accent1">
              <a:alpha val="0"/>
            </a:schemeClr>
          </a:solidFill>
          <a:ln w="317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en-US"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314159F-90C5-D594-4E76-3483536804CC}"/>
              </a:ext>
            </a:extLst>
          </p:cNvPr>
          <p:cNvSpPr>
            <a:spLocks noGrp="1" noChangeArrowheads="1"/>
          </p:cNvSpPr>
          <p:nvPr>
            <p:ph type="title"/>
          </p:nvPr>
        </p:nvSpPr>
        <p:spPr>
          <a:xfrm>
            <a:off x="395288" y="0"/>
            <a:ext cx="8229600" cy="1143000"/>
          </a:xfrm>
        </p:spPr>
        <p:txBody>
          <a:bodyPr/>
          <a:lstStyle/>
          <a:p>
            <a:pPr algn="l" eaLnBrk="1" hangingPunct="1"/>
            <a:r>
              <a:rPr lang="pl-PL" altLang="it-IT" sz="3600">
                <a:solidFill>
                  <a:schemeClr val="accent2"/>
                </a:solidFill>
              </a:rPr>
              <a:t>Prądy oceaniczne: komórki cyrkulacji</a:t>
            </a:r>
            <a:endParaRPr lang="en-AU" altLang="it-IT" sz="3600">
              <a:solidFill>
                <a:schemeClr val="accent2"/>
              </a:solidFill>
            </a:endParaRPr>
          </a:p>
        </p:txBody>
      </p:sp>
      <p:pic>
        <p:nvPicPr>
          <p:cNvPr id="19459" name="Picture 4">
            <a:extLst>
              <a:ext uri="{FF2B5EF4-FFF2-40B4-BE49-F238E27FC236}">
                <a16:creationId xmlns:a16="http://schemas.microsoft.com/office/drawing/2014/main" id="{5918486E-8402-E9C1-F2F3-4F3AACE71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885825"/>
            <a:ext cx="87947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5">
            <a:extLst>
              <a:ext uri="{FF2B5EF4-FFF2-40B4-BE49-F238E27FC236}">
                <a16:creationId xmlns:a16="http://schemas.microsoft.com/office/drawing/2014/main" id="{659A01C2-F34E-4950-B1BC-3BBD068815F4}"/>
              </a:ext>
            </a:extLst>
          </p:cNvPr>
          <p:cNvSpPr txBox="1">
            <a:spLocks noChangeArrowheads="1"/>
          </p:cNvSpPr>
          <p:nvPr/>
        </p:nvSpPr>
        <p:spPr bwMode="auto">
          <a:xfrm>
            <a:off x="-11113" y="6338888"/>
            <a:ext cx="91551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t>By Dr. Michael Pidwirny (see http://www.physicalgeography.net) - http://blue.utb.edu/paullgj/geog3333/lectures/physgeog.html, [http://skyblue.utb.edu/paullgj/geog3333/lectures/oceancurrents-1.gif original image], Public Domain, https://commons.wikimedia.org/w/index.php?curid=37108971</a:t>
            </a:r>
          </a:p>
        </p:txBody>
      </p:sp>
      <p:sp>
        <p:nvSpPr>
          <p:cNvPr id="19461" name="Text Box 6">
            <a:extLst>
              <a:ext uri="{FF2B5EF4-FFF2-40B4-BE49-F238E27FC236}">
                <a16:creationId xmlns:a16="http://schemas.microsoft.com/office/drawing/2014/main" id="{68862D61-082B-7355-6AFF-D8340BEF3EA1}"/>
              </a:ext>
            </a:extLst>
          </p:cNvPr>
          <p:cNvSpPr txBox="1">
            <a:spLocks noChangeArrowheads="1"/>
          </p:cNvSpPr>
          <p:nvPr/>
        </p:nvSpPr>
        <p:spPr bwMode="auto">
          <a:xfrm>
            <a:off x="174625" y="5468938"/>
            <a:ext cx="8623300" cy="923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3300"/>
                </a:solidFill>
              </a:rPr>
              <a:t>Prądy oceaniczne krążą w „clock-wise” na półkuli północnej i „anti” na południowej.</a:t>
            </a:r>
          </a:p>
          <a:p>
            <a:pPr eaLnBrk="1" hangingPunct="1">
              <a:spcBef>
                <a:spcPct val="0"/>
              </a:spcBef>
              <a:buFontTx/>
              <a:buNone/>
            </a:pPr>
            <a:r>
              <a:rPr lang="pl-PL" altLang="it-IT" sz="1800">
                <a:solidFill>
                  <a:srgbClr val="FF3300"/>
                </a:solidFill>
              </a:rPr>
              <a:t>Wymusza to siła Coriolisa i układ kontynentów. Ponadto wiatry. </a:t>
            </a:r>
          </a:p>
          <a:p>
            <a:pPr eaLnBrk="1" hangingPunct="1">
              <a:spcBef>
                <a:spcPct val="0"/>
              </a:spcBef>
              <a:buFontTx/>
              <a:buNone/>
            </a:pPr>
            <a:r>
              <a:rPr lang="pl-PL" altLang="it-IT" sz="1800">
                <a:solidFill>
                  <a:srgbClr val="FF3300"/>
                </a:solidFill>
              </a:rPr>
              <a:t>Tylko wokół Antarktydy prąd płynie „dookoła”, ale też zgodnie z siłą „bezwładności”</a:t>
            </a:r>
            <a:endParaRPr lang="en-AU" altLang="it-IT" sz="1800">
              <a:solidFill>
                <a:srgbClr val="FF33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4F0C997-4C2F-2D8D-58E5-0CC575C0755C}"/>
              </a:ext>
            </a:extLst>
          </p:cNvPr>
          <p:cNvSpPr>
            <a:spLocks noGrp="1" noChangeArrowheads="1"/>
          </p:cNvSpPr>
          <p:nvPr>
            <p:ph type="title"/>
          </p:nvPr>
        </p:nvSpPr>
        <p:spPr>
          <a:xfrm>
            <a:off x="395288" y="-122238"/>
            <a:ext cx="8623300" cy="1143001"/>
          </a:xfrm>
        </p:spPr>
        <p:txBody>
          <a:bodyPr/>
          <a:lstStyle/>
          <a:p>
            <a:pPr algn="l" eaLnBrk="1" hangingPunct="1"/>
            <a:r>
              <a:rPr lang="pl-PL" altLang="it-IT" sz="3600">
                <a:solidFill>
                  <a:schemeClr val="accent2"/>
                </a:solidFill>
              </a:rPr>
              <a:t>Prądy oceaniczne: kilka bardziej znanych</a:t>
            </a:r>
            <a:endParaRPr lang="en-AU" altLang="it-IT" sz="3600">
              <a:solidFill>
                <a:schemeClr val="accent2"/>
              </a:solidFill>
            </a:endParaRPr>
          </a:p>
        </p:txBody>
      </p:sp>
      <p:sp>
        <p:nvSpPr>
          <p:cNvPr id="15365" name="Text Box 6">
            <a:extLst>
              <a:ext uri="{FF2B5EF4-FFF2-40B4-BE49-F238E27FC236}">
                <a16:creationId xmlns:a16="http://schemas.microsoft.com/office/drawing/2014/main" id="{D1B1B851-6680-8FD4-F432-34A7D983AF45}"/>
              </a:ext>
            </a:extLst>
          </p:cNvPr>
          <p:cNvSpPr txBox="1">
            <a:spLocks noChangeArrowheads="1"/>
          </p:cNvSpPr>
          <p:nvPr/>
        </p:nvSpPr>
        <p:spPr bwMode="auto">
          <a:xfrm>
            <a:off x="161925" y="5934075"/>
            <a:ext cx="5711825" cy="647700"/>
          </a:xfrm>
          <a:prstGeom prst="rect">
            <a:avLst/>
          </a:prstGeom>
          <a:solidFill>
            <a:schemeClr val="bg1"/>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pl-PL" altLang="it-IT" sz="1800" dirty="0">
                <a:solidFill>
                  <a:srgbClr val="FF3300"/>
                </a:solidFill>
              </a:rPr>
              <a:t>Ciepłe: G – </a:t>
            </a:r>
            <a:r>
              <a:rPr lang="pl-PL" altLang="it-IT" sz="1800" dirty="0" err="1">
                <a:solidFill>
                  <a:srgbClr val="FF3300"/>
                </a:solidFill>
              </a:rPr>
              <a:t>Gulf</a:t>
            </a:r>
            <a:r>
              <a:rPr lang="pl-PL" altLang="it-IT" sz="1800" dirty="0">
                <a:solidFill>
                  <a:srgbClr val="FF3300"/>
                </a:solidFill>
              </a:rPr>
              <a:t>, K – </a:t>
            </a:r>
            <a:r>
              <a:rPr lang="pl-PL" altLang="it-IT" sz="1800" dirty="0" err="1">
                <a:solidFill>
                  <a:srgbClr val="FF3300"/>
                </a:solidFill>
              </a:rPr>
              <a:t>Kuroshio</a:t>
            </a:r>
            <a:r>
              <a:rPr lang="pl-PL" altLang="it-IT" sz="1800" dirty="0">
                <a:solidFill>
                  <a:srgbClr val="FF3300"/>
                </a:solidFill>
              </a:rPr>
              <a:t>, </a:t>
            </a:r>
            <a:r>
              <a:rPr lang="pl-PL" altLang="it-IT" sz="1800" dirty="0">
                <a:solidFill>
                  <a:schemeClr val="accent6">
                    <a:lumMod val="75000"/>
                  </a:schemeClr>
                </a:solidFill>
              </a:rPr>
              <a:t>Zimne: H – Humboldta</a:t>
            </a:r>
          </a:p>
          <a:p>
            <a:pPr eaLnBrk="1" hangingPunct="1">
              <a:spcBef>
                <a:spcPct val="0"/>
              </a:spcBef>
              <a:buFontTx/>
              <a:buNone/>
              <a:defRPr/>
            </a:pPr>
            <a:r>
              <a:rPr lang="pl-PL" altLang="it-IT" sz="1800" dirty="0">
                <a:solidFill>
                  <a:schemeClr val="accent6">
                    <a:lumMod val="75000"/>
                  </a:schemeClr>
                </a:solidFill>
              </a:rPr>
              <a:t>Równikowe: S – południowy, N – północny (słabszy)</a:t>
            </a:r>
            <a:endParaRPr lang="en-AU" altLang="it-IT" sz="1800" dirty="0">
              <a:solidFill>
                <a:schemeClr val="accent6">
                  <a:lumMod val="75000"/>
                </a:schemeClr>
              </a:solidFill>
            </a:endParaRPr>
          </a:p>
        </p:txBody>
      </p:sp>
      <p:pic>
        <p:nvPicPr>
          <p:cNvPr id="20484" name="Obraz 2">
            <a:extLst>
              <a:ext uri="{FF2B5EF4-FFF2-40B4-BE49-F238E27FC236}">
                <a16:creationId xmlns:a16="http://schemas.microsoft.com/office/drawing/2014/main" id="{93C594DA-4C8C-87F8-9EAC-33ECAEAF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836613"/>
            <a:ext cx="8893175"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Obraz 4">
            <a:extLst>
              <a:ext uri="{FF2B5EF4-FFF2-40B4-BE49-F238E27FC236}">
                <a16:creationId xmlns:a16="http://schemas.microsoft.com/office/drawing/2014/main" id="{BAF86558-2A33-4281-6DAB-530D64C49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3425"/>
            <a:ext cx="9144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ytuł 1">
            <a:extLst>
              <a:ext uri="{FF2B5EF4-FFF2-40B4-BE49-F238E27FC236}">
                <a16:creationId xmlns:a16="http://schemas.microsoft.com/office/drawing/2014/main" id="{C951746E-C52E-B416-A334-1D379C4BAF11}"/>
              </a:ext>
            </a:extLst>
          </p:cNvPr>
          <p:cNvSpPr>
            <a:spLocks noGrp="1" noChangeArrowheads="1"/>
          </p:cNvSpPr>
          <p:nvPr>
            <p:ph type="title"/>
          </p:nvPr>
        </p:nvSpPr>
        <p:spPr>
          <a:xfrm>
            <a:off x="457200" y="30163"/>
            <a:ext cx="8229600" cy="1143000"/>
          </a:xfrm>
        </p:spPr>
        <p:txBody>
          <a:bodyPr/>
          <a:lstStyle/>
          <a:p>
            <a:r>
              <a:rPr lang="en-US" altLang="en-US" sz="3600"/>
              <a:t>Water World (1995)</a:t>
            </a:r>
          </a:p>
        </p:txBody>
      </p:sp>
      <p:pic>
        <p:nvPicPr>
          <p:cNvPr id="4099" name="Picture 2" descr="Wodny świat">
            <a:extLst>
              <a:ext uri="{FF2B5EF4-FFF2-40B4-BE49-F238E27FC236}">
                <a16:creationId xmlns:a16="http://schemas.microsoft.com/office/drawing/2014/main" id="{AA687786-3440-2014-E32B-4823E0211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1017588"/>
            <a:ext cx="8612187"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pole tekstowe 3">
            <a:extLst>
              <a:ext uri="{FF2B5EF4-FFF2-40B4-BE49-F238E27FC236}">
                <a16:creationId xmlns:a16="http://schemas.microsoft.com/office/drawing/2014/main" id="{7C32856A-3919-6812-0AD7-C16DFEF6C5DF}"/>
              </a:ext>
            </a:extLst>
          </p:cNvPr>
          <p:cNvSpPr txBox="1">
            <a:spLocks noChangeArrowheads="1"/>
          </p:cNvSpPr>
          <p:nvPr/>
        </p:nvSpPr>
        <p:spPr bwMode="auto">
          <a:xfrm>
            <a:off x="107950" y="5726113"/>
            <a:ext cx="903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Masa atmosfery jest 270 razy mniejsza niż masa oceanu.</a:t>
            </a:r>
          </a:p>
          <a:p>
            <a:pPr>
              <a:spcBef>
                <a:spcPct val="0"/>
              </a:spcBef>
              <a:buFontTx/>
              <a:buNone/>
            </a:pPr>
            <a:r>
              <a:rPr lang="pl-PL" altLang="en-US" sz="1800"/>
              <a:t>Pojemność cieplna wody jest czterokrotnie większa niż pojemność cieplna</a:t>
            </a:r>
          </a:p>
          <a:p>
            <a:pPr>
              <a:spcBef>
                <a:spcPct val="0"/>
              </a:spcBef>
              <a:buFontTx/>
              <a:buNone/>
            </a:pPr>
            <a:r>
              <a:rPr lang="pl-PL" altLang="en-US" sz="1800"/>
              <a:t>tej samej ilości powietrza (NoK, str. 122)</a:t>
            </a:r>
            <a:endParaRPr lang="en-US" altLang="en-US"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C8211473-B824-6360-1669-81182AD98010}"/>
              </a:ext>
            </a:extLst>
          </p:cNvPr>
          <p:cNvSpPr>
            <a:spLocks noGrp="1" noChangeArrowheads="1"/>
          </p:cNvSpPr>
          <p:nvPr>
            <p:ph type="title"/>
          </p:nvPr>
        </p:nvSpPr>
        <p:spPr/>
        <p:txBody>
          <a:bodyPr/>
          <a:lstStyle/>
          <a:p>
            <a:r>
              <a:rPr lang="pl-PL" altLang="en-US" sz="3400"/>
              <a:t>Prądy, szczegółowo</a:t>
            </a:r>
            <a:endParaRPr lang="en-US" altLang="en-US" sz="3400"/>
          </a:p>
        </p:txBody>
      </p:sp>
      <p:pic>
        <p:nvPicPr>
          <p:cNvPr id="21507" name="Obraz 4" descr="Obraz zawierający mapa, tekst, atlas&#10;&#10;Opis wygenerowany automatycznie">
            <a:extLst>
              <a:ext uri="{FF2B5EF4-FFF2-40B4-BE49-F238E27FC236}">
                <a16:creationId xmlns:a16="http://schemas.microsoft.com/office/drawing/2014/main" id="{4B06711C-BEE2-2E51-DC4A-4F4E110FA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7313"/>
            <a:ext cx="91440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pole tekstowe 6">
            <a:extLst>
              <a:ext uri="{FF2B5EF4-FFF2-40B4-BE49-F238E27FC236}">
                <a16:creationId xmlns:a16="http://schemas.microsoft.com/office/drawing/2014/main" id="{C9FB5E4B-9F81-60CB-83ED-81A9DDAFEF00}"/>
              </a:ext>
            </a:extLst>
          </p:cNvPr>
          <p:cNvSpPr txBox="1">
            <a:spLocks noChangeArrowheads="1"/>
          </p:cNvSpPr>
          <p:nvPr/>
        </p:nvSpPr>
        <p:spPr bwMode="auto">
          <a:xfrm>
            <a:off x="0" y="5959475"/>
            <a:ext cx="9601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500"/>
              <a:t>https://upload.wikimedia.org/wikipedia/commons/6/67/Ocean_currents_1943_%28borderless%293.png</a:t>
            </a:r>
          </a:p>
          <a:p>
            <a:pPr>
              <a:spcBef>
                <a:spcPct val="0"/>
              </a:spcBef>
              <a:buFontTx/>
              <a:buNone/>
            </a:pPr>
            <a:endParaRPr lang="en-US" altLang="en-US"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ytuł 1">
            <a:extLst>
              <a:ext uri="{FF2B5EF4-FFF2-40B4-BE49-F238E27FC236}">
                <a16:creationId xmlns:a16="http://schemas.microsoft.com/office/drawing/2014/main" id="{3B039DBB-777E-AEF4-58DC-0DE2069D5822}"/>
              </a:ext>
            </a:extLst>
          </p:cNvPr>
          <p:cNvSpPr>
            <a:spLocks noGrp="1" noChangeArrowheads="1"/>
          </p:cNvSpPr>
          <p:nvPr>
            <p:ph type="title"/>
          </p:nvPr>
        </p:nvSpPr>
        <p:spPr/>
        <p:txBody>
          <a:bodyPr/>
          <a:lstStyle/>
          <a:p>
            <a:r>
              <a:rPr lang="pl-PL" altLang="en-US" sz="3400"/>
              <a:t>Prądy, szczegółowo</a:t>
            </a:r>
            <a:endParaRPr lang="en-US" altLang="en-US" sz="3400"/>
          </a:p>
        </p:txBody>
      </p:sp>
      <p:sp>
        <p:nvSpPr>
          <p:cNvPr id="22531" name="pole tekstowe 6">
            <a:extLst>
              <a:ext uri="{FF2B5EF4-FFF2-40B4-BE49-F238E27FC236}">
                <a16:creationId xmlns:a16="http://schemas.microsoft.com/office/drawing/2014/main" id="{E01A4B72-6F7B-9CDF-A7DD-01E637C4FCEE}"/>
              </a:ext>
            </a:extLst>
          </p:cNvPr>
          <p:cNvSpPr txBox="1">
            <a:spLocks noChangeArrowheads="1"/>
          </p:cNvSpPr>
          <p:nvPr/>
        </p:nvSpPr>
        <p:spPr bwMode="auto">
          <a:xfrm>
            <a:off x="0" y="5959475"/>
            <a:ext cx="9601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500"/>
              <a:t>https://upload.wikimedia.org/wikipedia/commons/6/67/Ocean_currents_1943_%28borderless%293.png</a:t>
            </a:r>
          </a:p>
          <a:p>
            <a:pPr>
              <a:spcBef>
                <a:spcPct val="0"/>
              </a:spcBef>
              <a:buFontTx/>
              <a:buNone/>
            </a:pPr>
            <a:endParaRPr lang="en-US" altLang="en-US" sz="1800"/>
          </a:p>
        </p:txBody>
      </p:sp>
      <p:pic>
        <p:nvPicPr>
          <p:cNvPr id="22532" name="Obraz 2">
            <a:extLst>
              <a:ext uri="{FF2B5EF4-FFF2-40B4-BE49-F238E27FC236}">
                <a16:creationId xmlns:a16="http://schemas.microsoft.com/office/drawing/2014/main" id="{553082AD-7C23-E157-8EF9-CF54AE958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9538"/>
            <a:ext cx="91440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ytuł 1">
            <a:extLst>
              <a:ext uri="{FF2B5EF4-FFF2-40B4-BE49-F238E27FC236}">
                <a16:creationId xmlns:a16="http://schemas.microsoft.com/office/drawing/2014/main" id="{531BF308-331F-5D8F-0664-7C4BA5C45F68}"/>
              </a:ext>
            </a:extLst>
          </p:cNvPr>
          <p:cNvSpPr>
            <a:spLocks noGrp="1" noChangeArrowheads="1"/>
          </p:cNvSpPr>
          <p:nvPr>
            <p:ph type="title"/>
          </p:nvPr>
        </p:nvSpPr>
        <p:spPr>
          <a:xfrm>
            <a:off x="323850" y="0"/>
            <a:ext cx="8229600" cy="1143000"/>
          </a:xfrm>
        </p:spPr>
        <p:txBody>
          <a:bodyPr/>
          <a:lstStyle/>
          <a:p>
            <a:r>
              <a:rPr lang="pl-PL" altLang="en-US" sz="3400"/>
              <a:t>Prąd Humboldta</a:t>
            </a:r>
            <a:endParaRPr lang="en-US" altLang="en-US" sz="3400"/>
          </a:p>
        </p:txBody>
      </p:sp>
      <p:pic>
        <p:nvPicPr>
          <p:cNvPr id="23555" name="Picture 2">
            <a:extLst>
              <a:ext uri="{FF2B5EF4-FFF2-40B4-BE49-F238E27FC236}">
                <a16:creationId xmlns:a16="http://schemas.microsoft.com/office/drawing/2014/main" id="{063F7E41-B5E3-9CBB-C111-DC650CE77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923094"/>
            <a:ext cx="3649663"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pole tekstowe 2">
            <a:extLst>
              <a:ext uri="{FF2B5EF4-FFF2-40B4-BE49-F238E27FC236}">
                <a16:creationId xmlns:a16="http://schemas.microsoft.com/office/drawing/2014/main" id="{3832DB2F-E3DA-2D9D-2F34-1D74BEDD9A78}"/>
              </a:ext>
            </a:extLst>
          </p:cNvPr>
          <p:cNvSpPr txBox="1">
            <a:spLocks noChangeArrowheads="1"/>
          </p:cNvSpPr>
          <p:nvPr/>
        </p:nvSpPr>
        <p:spPr bwMode="auto">
          <a:xfrm>
            <a:off x="34925" y="4321048"/>
            <a:ext cx="9109075" cy="236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300"/>
              </a:spcAft>
              <a:buFontTx/>
              <a:buNone/>
            </a:pPr>
            <a:r>
              <a:rPr lang="pl-PL" altLang="en-US" sz="1800" dirty="0"/>
              <a:t>Prąd Humboldta (bogaty w tlen i mikroelementy) zapewnia obfitość planktonu i w konsekwencji ryb, oraz zapobiega występowaniu huraganów tropikalnych. Powoduje również niezwykle zimny i suchy klimat w Chile (dzięki czemu astronomowie mogą tam instalować teleskopy, szczególnie w zakresie IR). </a:t>
            </a:r>
          </a:p>
          <a:p>
            <a:pPr>
              <a:spcBef>
                <a:spcPct val="0"/>
              </a:spcBef>
              <a:spcAft>
                <a:spcPts val="300"/>
              </a:spcAft>
              <a:buFontTx/>
              <a:buNone/>
            </a:pPr>
            <a:r>
              <a:rPr lang="pl-PL" altLang="en-US" sz="1800" dirty="0">
                <a:solidFill>
                  <a:srgbClr val="202122"/>
                </a:solidFill>
              </a:rPr>
              <a:t>Temperatury na zachodnim wybrzeżu Ameryki Płd. są o 5-7 ºC niższe niż na wschodnim</a:t>
            </a:r>
          </a:p>
          <a:p>
            <a:pPr>
              <a:spcBef>
                <a:spcPct val="0"/>
              </a:spcBef>
              <a:spcAft>
                <a:spcPts val="300"/>
              </a:spcAft>
              <a:buFontTx/>
              <a:buNone/>
            </a:pPr>
            <a:r>
              <a:rPr lang="pl-PL" altLang="en-US" sz="1800" dirty="0">
                <a:solidFill>
                  <a:srgbClr val="202122"/>
                </a:solidFill>
              </a:rPr>
              <a:t>Prąd Humboldta zasila jeden z najbardziej obfitych w ryby regionów świata, przy wybrzeżach Peru. Łowi się głównie: sardynki, sardele, makrele, morszczuka i kalmary.</a:t>
            </a:r>
          </a:p>
          <a:p>
            <a:pPr>
              <a:spcBef>
                <a:spcPct val="0"/>
              </a:spcBef>
              <a:buFontTx/>
              <a:buNone/>
            </a:pPr>
            <a:r>
              <a:rPr lang="en-US" altLang="en-US" sz="1400" dirty="0"/>
              <a:t>https://en.wikipedia.org/wiki/Humboldt_Current</a:t>
            </a:r>
          </a:p>
        </p:txBody>
      </p:sp>
      <p:pic>
        <p:nvPicPr>
          <p:cNvPr id="23557" name="Picture 4">
            <a:extLst>
              <a:ext uri="{FF2B5EF4-FFF2-40B4-BE49-F238E27FC236}">
                <a16:creationId xmlns:a16="http://schemas.microsoft.com/office/drawing/2014/main" id="{026B2220-E951-2EAB-AAB9-4EC711799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961898"/>
            <a:ext cx="49498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C735286-2822-D4D4-E83C-6E2ED3F93BFB}"/>
              </a:ext>
            </a:extLst>
          </p:cNvPr>
          <p:cNvSpPr>
            <a:spLocks noGrp="1" noChangeArrowheads="1"/>
          </p:cNvSpPr>
          <p:nvPr>
            <p:ph type="title"/>
          </p:nvPr>
        </p:nvSpPr>
        <p:spPr>
          <a:xfrm>
            <a:off x="395288" y="0"/>
            <a:ext cx="8229600" cy="1143000"/>
          </a:xfrm>
        </p:spPr>
        <p:txBody>
          <a:bodyPr/>
          <a:lstStyle/>
          <a:p>
            <a:pPr eaLnBrk="1" hangingPunct="1"/>
            <a:r>
              <a:rPr lang="pl-PL" altLang="it-IT" sz="3600">
                <a:solidFill>
                  <a:schemeClr val="accent2"/>
                </a:solidFill>
              </a:rPr>
              <a:t>Antarktyda: płynąć dookoła</a:t>
            </a:r>
            <a:endParaRPr lang="en-AU" altLang="it-IT" sz="3600">
              <a:solidFill>
                <a:schemeClr val="accent2"/>
              </a:solidFill>
            </a:endParaRPr>
          </a:p>
        </p:txBody>
      </p:sp>
      <p:pic>
        <p:nvPicPr>
          <p:cNvPr id="24579" name="Picture 3">
            <a:extLst>
              <a:ext uri="{FF2B5EF4-FFF2-40B4-BE49-F238E27FC236}">
                <a16:creationId xmlns:a16="http://schemas.microsoft.com/office/drawing/2014/main" id="{92E917BA-C822-02CE-845F-5FCA39DB2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22438" y="446088"/>
            <a:ext cx="4186237" cy="55451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pole tekstowe 2">
            <a:extLst>
              <a:ext uri="{FF2B5EF4-FFF2-40B4-BE49-F238E27FC236}">
                <a16:creationId xmlns:a16="http://schemas.microsoft.com/office/drawing/2014/main" id="{29367F0E-5514-642A-DD76-AAB957770009}"/>
              </a:ext>
            </a:extLst>
          </p:cNvPr>
          <p:cNvSpPr txBox="1">
            <a:spLocks noChangeArrowheads="1"/>
          </p:cNvSpPr>
          <p:nvPr/>
        </p:nvSpPr>
        <p:spPr bwMode="auto">
          <a:xfrm>
            <a:off x="287338" y="5348288"/>
            <a:ext cx="8569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solidFill>
                  <a:srgbClr val="202122"/>
                </a:solidFill>
              </a:rPr>
              <a:t>The </a:t>
            </a:r>
            <a:r>
              <a:rPr lang="en-AU" altLang="en-US" sz="1800" b="1">
                <a:solidFill>
                  <a:srgbClr val="202122"/>
                </a:solidFill>
              </a:rPr>
              <a:t>Antarctic Circumpolar Wave</a:t>
            </a:r>
            <a:r>
              <a:rPr lang="en-AU" altLang="en-US" sz="1800">
                <a:solidFill>
                  <a:srgbClr val="202122"/>
                </a:solidFill>
              </a:rPr>
              <a:t> (</a:t>
            </a:r>
            <a:r>
              <a:rPr lang="en-AU" altLang="en-US" sz="1800" b="1">
                <a:solidFill>
                  <a:srgbClr val="202122"/>
                </a:solidFill>
              </a:rPr>
              <a:t>ACW</a:t>
            </a:r>
            <a:r>
              <a:rPr lang="en-AU" altLang="en-US" sz="1800">
                <a:solidFill>
                  <a:srgbClr val="202122"/>
                </a:solidFill>
              </a:rPr>
              <a:t>) is a</a:t>
            </a:r>
            <a:r>
              <a:rPr lang="pl-PL" altLang="en-US" sz="1800">
                <a:solidFill>
                  <a:srgbClr val="202122"/>
                </a:solidFill>
              </a:rPr>
              <a:t> </a:t>
            </a:r>
            <a:r>
              <a:rPr lang="en-AU" altLang="en-US" sz="1800">
                <a:solidFill>
                  <a:srgbClr val="202122"/>
                </a:solidFill>
              </a:rPr>
              <a:t>coupled </a:t>
            </a:r>
            <a:r>
              <a:rPr lang="en-AU" altLang="en-US" sz="1800">
                <a:solidFill>
                  <a:srgbClr val="3366CC"/>
                </a:solidFill>
                <a:hlinkClick r:id="rId3" tooltip="Ocean"/>
              </a:rPr>
              <a:t>ocean</a:t>
            </a:r>
            <a:r>
              <a:rPr lang="en-AU" altLang="en-US" sz="1800">
                <a:solidFill>
                  <a:srgbClr val="202122"/>
                </a:solidFill>
              </a:rPr>
              <a:t>/</a:t>
            </a:r>
            <a:r>
              <a:rPr lang="en-AU" altLang="en-US" sz="1800">
                <a:solidFill>
                  <a:srgbClr val="3366CC"/>
                </a:solidFill>
                <a:hlinkClick r:id="rId4" tooltip="Earth's atmosphere"/>
              </a:rPr>
              <a:t>atmosphere</a:t>
            </a:r>
            <a:r>
              <a:rPr lang="en-AU" altLang="en-US" sz="1800">
                <a:solidFill>
                  <a:srgbClr val="202122"/>
                </a:solidFill>
              </a:rPr>
              <a:t> </a:t>
            </a:r>
            <a:r>
              <a:rPr lang="en-AU" altLang="en-US" sz="1800">
                <a:solidFill>
                  <a:srgbClr val="3366CC"/>
                </a:solidFill>
                <a:hlinkClick r:id="rId5" tooltip="Wave"/>
              </a:rPr>
              <a:t>wave</a:t>
            </a:r>
            <a:r>
              <a:rPr lang="en-AU" altLang="en-US" sz="1800">
                <a:solidFill>
                  <a:srgbClr val="202122"/>
                </a:solidFill>
              </a:rPr>
              <a:t> that circles the </a:t>
            </a:r>
            <a:r>
              <a:rPr lang="en-AU" altLang="en-US" sz="1800">
                <a:solidFill>
                  <a:srgbClr val="3366CC"/>
                </a:solidFill>
                <a:hlinkClick r:id="rId6" tooltip="Southern Ocean"/>
              </a:rPr>
              <a:t>Southern Ocean</a:t>
            </a:r>
            <a:r>
              <a:rPr lang="en-AU" altLang="en-US" sz="1800">
                <a:solidFill>
                  <a:srgbClr val="202122"/>
                </a:solidFill>
              </a:rPr>
              <a:t> in approximately eight years at 6–8 cm/s</a:t>
            </a:r>
            <a:r>
              <a:rPr lang="pl-PL" altLang="en-US" sz="1800">
                <a:solidFill>
                  <a:srgbClr val="202122"/>
                </a:solidFill>
              </a:rPr>
              <a:t>. </a:t>
            </a:r>
            <a:r>
              <a:rPr lang="en-AU" altLang="en-US" sz="1800">
                <a:solidFill>
                  <a:srgbClr val="202122"/>
                </a:solidFill>
              </a:rPr>
              <a:t>The wave moves eastward with the </a:t>
            </a:r>
            <a:r>
              <a:rPr lang="en-AU" altLang="en-US" sz="1800">
                <a:solidFill>
                  <a:srgbClr val="3366CC"/>
                </a:solidFill>
                <a:hlinkClick r:id="rId7" tooltip="Ocean current"/>
              </a:rPr>
              <a:t>prevailing currents</a:t>
            </a:r>
            <a:r>
              <a:rPr lang="en-AU" altLang="en-US" sz="1800">
                <a:solidFill>
                  <a:srgbClr val="202122"/>
                </a:solidFill>
              </a:rPr>
              <a:t>.</a:t>
            </a:r>
            <a:endParaRPr lang="pl-PL" altLang="en-US" sz="1800">
              <a:solidFill>
                <a:srgbClr val="202122"/>
              </a:solidFill>
            </a:endParaRPr>
          </a:p>
          <a:p>
            <a:pPr>
              <a:spcBef>
                <a:spcPct val="0"/>
              </a:spcBef>
              <a:buFontTx/>
              <a:buNone/>
            </a:pPr>
            <a:r>
              <a:rPr lang="en-US" altLang="en-US" sz="1800"/>
              <a:t>https://en.wikipedia.org/wiki/Antarctic_Circumpolar_Wave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4708EF0E-AE1F-882C-BC89-2709F6E86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37444" y="-1137444"/>
            <a:ext cx="7013575" cy="92884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Rectangle 2">
            <a:extLst>
              <a:ext uri="{FF2B5EF4-FFF2-40B4-BE49-F238E27FC236}">
                <a16:creationId xmlns:a16="http://schemas.microsoft.com/office/drawing/2014/main" id="{86D18FCD-C85E-E623-2704-E7BBD2A0E7A7}"/>
              </a:ext>
            </a:extLst>
          </p:cNvPr>
          <p:cNvSpPr>
            <a:spLocks noGrp="1" noChangeArrowheads="1"/>
          </p:cNvSpPr>
          <p:nvPr>
            <p:ph type="title"/>
          </p:nvPr>
        </p:nvSpPr>
        <p:spPr>
          <a:xfrm>
            <a:off x="112057" y="116632"/>
            <a:ext cx="3672656" cy="1143000"/>
          </a:xfrm>
        </p:spPr>
        <p:txBody>
          <a:bodyPr/>
          <a:lstStyle/>
          <a:p>
            <a:pPr eaLnBrk="1" hangingPunct="1">
              <a:defRPr/>
            </a:pPr>
            <a:r>
              <a:rPr lang="pl-PL" altLang="it-IT" sz="3600" dirty="0">
                <a:solidFill>
                  <a:schemeClr val="accent2"/>
                </a:solidFill>
                <a:highlight>
                  <a:srgbClr val="FFFF00"/>
                </a:highlight>
              </a:rPr>
              <a:t>Antarktyda: zachodni wiatr</a:t>
            </a:r>
            <a:endParaRPr lang="en-AU" altLang="it-IT" sz="3600" dirty="0">
              <a:solidFill>
                <a:schemeClr val="accent2"/>
              </a:solidFill>
              <a:highlight>
                <a:srgbClr val="FFFF00"/>
              </a:highlight>
            </a:endParaRPr>
          </a:p>
        </p:txBody>
      </p:sp>
      <p:sp>
        <p:nvSpPr>
          <p:cNvPr id="25604" name="pole tekstowe 1">
            <a:extLst>
              <a:ext uri="{FF2B5EF4-FFF2-40B4-BE49-F238E27FC236}">
                <a16:creationId xmlns:a16="http://schemas.microsoft.com/office/drawing/2014/main" id="{826E7EC5-B0C5-C7FE-EAC3-BDC2C95CB38F}"/>
              </a:ext>
            </a:extLst>
          </p:cNvPr>
          <p:cNvSpPr txBox="1">
            <a:spLocks noChangeArrowheads="1"/>
          </p:cNvSpPr>
          <p:nvPr/>
        </p:nvSpPr>
        <p:spPr bwMode="auto">
          <a:xfrm>
            <a:off x="2555875" y="2997200"/>
            <a:ext cx="66468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solidFill>
                  <a:schemeClr val="bg1"/>
                </a:solidFill>
              </a:rPr>
              <a:t>Ta mapa pokazuje prędkość  „zgodnego z kierunkiem wskazówek zegara” (czyli z zachodu) prądu dookoła Antarktydy (12/05/2006) od powolnego przepływu (niebieski) do około 1 mili/ godzinę (ciemno-czerwony). Masy kontynentalne są czarne a Antarktyczny front polarny, gdzie zimne polarne powietrze spotyka się z ciepłym i wilgotnym tropikalnym, zaznaczone jest białą linią. Ocean Południowy, z prawie ciągłymi silnymi wiatrami, które burzą jego toń, pochłania aż 40% CO</a:t>
            </a:r>
            <a:r>
              <a:rPr lang="pl-PL" altLang="en-US" sz="1800" baseline="-25000">
                <a:solidFill>
                  <a:schemeClr val="bg1"/>
                </a:solidFill>
              </a:rPr>
              <a:t>2</a:t>
            </a:r>
            <a:r>
              <a:rPr lang="pl-PL" altLang="en-US" sz="1800">
                <a:solidFill>
                  <a:schemeClr val="bg1"/>
                </a:solidFill>
              </a:rPr>
              <a:t> absorbowanego przez światowe oceany, mimo, że stanowi tylko około 6% ich powierzchni. </a:t>
            </a:r>
          </a:p>
        </p:txBody>
      </p:sp>
      <p:sp>
        <p:nvSpPr>
          <p:cNvPr id="25605" name="pole tekstowe 3">
            <a:extLst>
              <a:ext uri="{FF2B5EF4-FFF2-40B4-BE49-F238E27FC236}">
                <a16:creationId xmlns:a16="http://schemas.microsoft.com/office/drawing/2014/main" id="{1E0791A7-AE86-A566-98A8-42F4BAB2DC22}"/>
              </a:ext>
            </a:extLst>
          </p:cNvPr>
          <p:cNvSpPr txBox="1">
            <a:spLocks noChangeArrowheads="1"/>
          </p:cNvSpPr>
          <p:nvPr/>
        </p:nvSpPr>
        <p:spPr bwMode="auto">
          <a:xfrm>
            <a:off x="4497388" y="61913"/>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solidFill>
                  <a:srgbClr val="FFFF00"/>
                </a:solidFill>
                <a:latin typeface="Helvetica Neue"/>
              </a:rPr>
              <a:t>Kołysał nas zachodni wiatr,</a:t>
            </a:r>
            <a:br>
              <a:rPr lang="pl-PL" altLang="en-US" sz="1800">
                <a:solidFill>
                  <a:srgbClr val="FFFF00"/>
                </a:solidFill>
              </a:rPr>
            </a:br>
            <a:r>
              <a:rPr lang="pl-PL" altLang="en-US" sz="1800">
                <a:solidFill>
                  <a:srgbClr val="FFFF00"/>
                </a:solidFill>
                <a:latin typeface="Helvetica Neue"/>
              </a:rPr>
              <a:t>Brzeg gdzieś za rufą został.</a:t>
            </a:r>
            <a:br>
              <a:rPr lang="pl-PL" altLang="en-US" sz="1800">
                <a:solidFill>
                  <a:srgbClr val="FFFF00"/>
                </a:solidFill>
              </a:rPr>
            </a:br>
            <a:r>
              <a:rPr lang="pl-PL" altLang="en-US" sz="1800">
                <a:solidFill>
                  <a:srgbClr val="FFFF00"/>
                </a:solidFill>
                <a:latin typeface="Helvetica Neue"/>
              </a:rPr>
              <a:t>I nagle ktoś jak papier zbladł:</a:t>
            </a:r>
            <a:br>
              <a:rPr lang="pl-PL" altLang="en-US" sz="1800">
                <a:solidFill>
                  <a:srgbClr val="FFFF00"/>
                </a:solidFill>
              </a:rPr>
            </a:br>
            <a:r>
              <a:rPr lang="pl-PL" altLang="en-US" sz="1800">
                <a:solidFill>
                  <a:srgbClr val="FFFF00"/>
                </a:solidFill>
                <a:latin typeface="Helvetica Neue"/>
              </a:rPr>
              <a:t>Sztorm idzie, panie bosman!</a:t>
            </a:r>
            <a:endParaRPr lang="pl-PL" altLang="en-US" sz="1800">
              <a:solidFill>
                <a:srgbClr val="FF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a:extLst>
              <a:ext uri="{FF2B5EF4-FFF2-40B4-BE49-F238E27FC236}">
                <a16:creationId xmlns:a16="http://schemas.microsoft.com/office/drawing/2014/main" id="{BE1E24E9-94D3-2B7B-C9F0-21249C09EFC3}"/>
              </a:ext>
            </a:extLst>
          </p:cNvPr>
          <p:cNvSpPr>
            <a:spLocks noGrp="1" noChangeArrowheads="1"/>
          </p:cNvSpPr>
          <p:nvPr>
            <p:ph type="title"/>
          </p:nvPr>
        </p:nvSpPr>
        <p:spPr>
          <a:xfrm>
            <a:off x="457200" y="274638"/>
            <a:ext cx="8229600" cy="477837"/>
          </a:xfrm>
        </p:spPr>
        <p:txBody>
          <a:bodyPr/>
          <a:lstStyle/>
          <a:p>
            <a:r>
              <a:rPr lang="pl-PL" altLang="en-US" sz="3400" dirty="0" err="1"/>
              <a:t>Upwelling</a:t>
            </a:r>
            <a:r>
              <a:rPr lang="pl-PL" altLang="en-US" sz="3400" dirty="0"/>
              <a:t>, czyli prądy „wznoszące”</a:t>
            </a:r>
            <a:endParaRPr lang="en-US" altLang="en-US" sz="3400" dirty="0"/>
          </a:p>
        </p:txBody>
      </p:sp>
      <p:sp>
        <p:nvSpPr>
          <p:cNvPr id="26627" name="pole tekstowe 4">
            <a:extLst>
              <a:ext uri="{FF2B5EF4-FFF2-40B4-BE49-F238E27FC236}">
                <a16:creationId xmlns:a16="http://schemas.microsoft.com/office/drawing/2014/main" id="{D2DFCE47-7199-8D40-5BCE-247A36DB17FF}"/>
              </a:ext>
            </a:extLst>
          </p:cNvPr>
          <p:cNvSpPr txBox="1">
            <a:spLocks noChangeArrowheads="1"/>
          </p:cNvSpPr>
          <p:nvPr/>
        </p:nvSpPr>
        <p:spPr bwMode="auto">
          <a:xfrm>
            <a:off x="395288" y="6381750"/>
            <a:ext cx="8794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https://oceanservice.noaa.gov/education/tutorial_currents/media/supp_cur03b.html</a:t>
            </a:r>
          </a:p>
        </p:txBody>
      </p:sp>
      <p:pic>
        <p:nvPicPr>
          <p:cNvPr id="26628" name="Picture 4" descr="illustration of upwelling">
            <a:extLst>
              <a:ext uri="{FF2B5EF4-FFF2-40B4-BE49-F238E27FC236}">
                <a16:creationId xmlns:a16="http://schemas.microsoft.com/office/drawing/2014/main" id="{DB8082BC-106A-A112-0135-5ABB02D2D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869950"/>
            <a:ext cx="5307012"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descr="Animation of tide currents">
            <a:extLst>
              <a:ext uri="{FF2B5EF4-FFF2-40B4-BE49-F238E27FC236}">
                <a16:creationId xmlns:a16="http://schemas.microsoft.com/office/drawing/2014/main" id="{FA2F9E94-C5E3-3309-3C5F-47E1BD816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176" y="3021392"/>
            <a:ext cx="513715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75AAC835-4E4C-8C6A-B815-5D3280415D93}"/>
              </a:ext>
            </a:extLst>
          </p:cNvPr>
          <p:cNvSpPr txBox="1"/>
          <p:nvPr/>
        </p:nvSpPr>
        <p:spPr>
          <a:xfrm>
            <a:off x="271463" y="3429000"/>
            <a:ext cx="3392713" cy="2031325"/>
          </a:xfrm>
          <a:prstGeom prst="rect">
            <a:avLst/>
          </a:prstGeom>
          <a:noFill/>
        </p:spPr>
        <p:txBody>
          <a:bodyPr wrap="square" rtlCol="0">
            <a:spAutoFit/>
          </a:bodyPr>
          <a:lstStyle/>
          <a:p>
            <a:r>
              <a:rPr lang="pl-PL" dirty="0"/>
              <a:t>Zimne, czyli bogate w tlen,</a:t>
            </a:r>
          </a:p>
          <a:p>
            <a:r>
              <a:rPr lang="pl-PL" dirty="0"/>
              <a:t>z głębi, czyli bogate w składniki</a:t>
            </a:r>
          </a:p>
          <a:p>
            <a:r>
              <a:rPr lang="pl-PL" dirty="0"/>
              <a:t>mineralne wody ogrzewają się  i wypływają na powierzchnię, stwarzając warunki do rozwoju fitoplanktonu a w </a:t>
            </a:r>
            <a:r>
              <a:rPr lang="pl-PL"/>
              <a:t>konsekwencji rybołówstwa. </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Obraz 2">
            <a:extLst>
              <a:ext uri="{FF2B5EF4-FFF2-40B4-BE49-F238E27FC236}">
                <a16:creationId xmlns:a16="http://schemas.microsoft.com/office/drawing/2014/main" id="{0C0F4330-6A77-D53B-5110-81F98344F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4" y="1704975"/>
            <a:ext cx="640238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ytuł 1">
            <a:extLst>
              <a:ext uri="{FF2B5EF4-FFF2-40B4-BE49-F238E27FC236}">
                <a16:creationId xmlns:a16="http://schemas.microsoft.com/office/drawing/2014/main" id="{7D067415-BB48-6D69-C98B-F10E36C906C8}"/>
              </a:ext>
            </a:extLst>
          </p:cNvPr>
          <p:cNvSpPr>
            <a:spLocks noGrp="1" noChangeArrowheads="1"/>
          </p:cNvSpPr>
          <p:nvPr>
            <p:ph type="title"/>
          </p:nvPr>
        </p:nvSpPr>
        <p:spPr>
          <a:xfrm>
            <a:off x="3316288" y="290513"/>
            <a:ext cx="5843587" cy="779462"/>
          </a:xfrm>
        </p:spPr>
        <p:txBody>
          <a:bodyPr/>
          <a:lstStyle/>
          <a:p>
            <a:r>
              <a:rPr lang="pl-PL" altLang="en-US" sz="3400"/>
              <a:t>Upwelling i produkcja biologiczna</a:t>
            </a:r>
            <a:endParaRPr lang="en-US" altLang="en-US" sz="3400"/>
          </a:p>
        </p:txBody>
      </p:sp>
      <p:sp>
        <p:nvSpPr>
          <p:cNvPr id="27652" name="pole tekstowe 4">
            <a:extLst>
              <a:ext uri="{FF2B5EF4-FFF2-40B4-BE49-F238E27FC236}">
                <a16:creationId xmlns:a16="http://schemas.microsoft.com/office/drawing/2014/main" id="{13358596-DF24-7B4C-9732-B3CB859BB66B}"/>
              </a:ext>
            </a:extLst>
          </p:cNvPr>
          <p:cNvSpPr txBox="1">
            <a:spLocks noChangeArrowheads="1"/>
          </p:cNvSpPr>
          <p:nvPr/>
        </p:nvSpPr>
        <p:spPr bwMode="auto">
          <a:xfrm>
            <a:off x="5003800" y="1335088"/>
            <a:ext cx="879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Atmospheric Science, str. 30</a:t>
            </a:r>
            <a:endParaRPr lang="en-US" altLang="en-US" sz="1800"/>
          </a:p>
        </p:txBody>
      </p:sp>
      <p:pic>
        <p:nvPicPr>
          <p:cNvPr id="27653" name="Picture 2" descr="Animation of tide currents">
            <a:extLst>
              <a:ext uri="{FF2B5EF4-FFF2-40B4-BE49-F238E27FC236}">
                <a16:creationId xmlns:a16="http://schemas.microsoft.com/office/drawing/2014/main" id="{2C02A014-967F-1927-D203-78DD5D79D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8738"/>
            <a:ext cx="28035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Łącznik prosty 5">
            <a:extLst>
              <a:ext uri="{FF2B5EF4-FFF2-40B4-BE49-F238E27FC236}">
                <a16:creationId xmlns:a16="http://schemas.microsoft.com/office/drawing/2014/main" id="{BCB1383C-1312-1A59-03BB-8B46A2373301}"/>
              </a:ext>
            </a:extLst>
          </p:cNvPr>
          <p:cNvCxnSpPr/>
          <p:nvPr/>
        </p:nvCxnSpPr>
        <p:spPr>
          <a:xfrm>
            <a:off x="3203575" y="6237312"/>
            <a:ext cx="1800225" cy="0"/>
          </a:xfrm>
          <a:prstGeom prst="line">
            <a:avLst/>
          </a:prstGeom>
          <a:ln w="15875">
            <a:solidFill>
              <a:srgbClr val="FF3300"/>
            </a:solidFill>
          </a:ln>
        </p:spPr>
        <p:style>
          <a:lnRef idx="1">
            <a:schemeClr val="accent1"/>
          </a:lnRef>
          <a:fillRef idx="0">
            <a:schemeClr val="accent1"/>
          </a:fillRef>
          <a:effectRef idx="0">
            <a:schemeClr val="accent1"/>
          </a:effectRef>
          <a:fontRef idx="minor">
            <a:schemeClr val="tx1"/>
          </a:fontRef>
        </p:style>
      </p:cxnSp>
      <p:sp>
        <p:nvSpPr>
          <p:cNvPr id="2" name="pole tekstowe 1">
            <a:extLst>
              <a:ext uri="{FF2B5EF4-FFF2-40B4-BE49-F238E27FC236}">
                <a16:creationId xmlns:a16="http://schemas.microsoft.com/office/drawing/2014/main" id="{DC14503D-0F9A-7F6E-B80E-3298FE4AD48D}"/>
              </a:ext>
            </a:extLst>
          </p:cNvPr>
          <p:cNvSpPr txBox="1"/>
          <p:nvPr/>
        </p:nvSpPr>
        <p:spPr>
          <a:xfrm>
            <a:off x="323528" y="3429000"/>
            <a:ext cx="2803525" cy="1754326"/>
          </a:xfrm>
          <a:prstGeom prst="rect">
            <a:avLst/>
          </a:prstGeom>
          <a:noFill/>
        </p:spPr>
        <p:txBody>
          <a:bodyPr wrap="square" rtlCol="0">
            <a:spAutoFit/>
          </a:bodyPr>
          <a:lstStyle/>
          <a:p>
            <a:r>
              <a:rPr lang="en-US" dirty="0" err="1"/>
              <a:t>Obszar</a:t>
            </a:r>
            <a:r>
              <a:rPr lang="pl-PL" dirty="0"/>
              <a:t>y</a:t>
            </a:r>
            <a:r>
              <a:rPr lang="en-US" dirty="0"/>
              <a:t> po</a:t>
            </a:r>
            <a:r>
              <a:rPr lang="pl-PL" dirty="0"/>
              <a:t>łowu ryb</a:t>
            </a:r>
          </a:p>
          <a:p>
            <a:r>
              <a:rPr lang="pl-PL" dirty="0"/>
              <a:t>(na skalę światową) to Peru, Północny </a:t>
            </a:r>
            <a:r>
              <a:rPr lang="pl-PL" dirty="0" err="1"/>
              <a:t>Altantyk</a:t>
            </a:r>
            <a:endParaRPr lang="pl-PL" dirty="0"/>
          </a:p>
          <a:p>
            <a:r>
              <a:rPr lang="pl-PL" dirty="0"/>
              <a:t>i wybrzeża Japonii, czyli tam, gdzie zachodzi „</a:t>
            </a:r>
            <a:r>
              <a:rPr lang="pl-PL" dirty="0" err="1"/>
              <a:t>upwelling</a:t>
            </a:r>
            <a:r>
              <a:rPr lang="pl-PL" dirty="0"/>
              <a:t>” </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7B7EFA20-3F0D-0560-B068-118F2708D42B}"/>
              </a:ext>
            </a:extLst>
          </p:cNvPr>
          <p:cNvSpPr>
            <a:spLocks noGrp="1" noChangeArrowheads="1"/>
          </p:cNvSpPr>
          <p:nvPr>
            <p:ph type="title"/>
          </p:nvPr>
        </p:nvSpPr>
        <p:spPr>
          <a:xfrm>
            <a:off x="323850" y="-171450"/>
            <a:ext cx="8229600" cy="1143000"/>
          </a:xfrm>
        </p:spPr>
        <p:txBody>
          <a:bodyPr/>
          <a:lstStyle/>
          <a:p>
            <a:r>
              <a:rPr lang="pl-PL" altLang="en-US" sz="3600"/>
              <a:t>Fitoplankton</a:t>
            </a:r>
          </a:p>
        </p:txBody>
      </p:sp>
      <p:pic>
        <p:nvPicPr>
          <p:cNvPr id="28675" name="Picture 2" descr="seawifs chlorophyll">
            <a:extLst>
              <a:ext uri="{FF2B5EF4-FFF2-40B4-BE49-F238E27FC236}">
                <a16:creationId xmlns:a16="http://schemas.microsoft.com/office/drawing/2014/main" id="{E2088660-E245-9968-E401-A6F8A17BA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88" y="836613"/>
            <a:ext cx="779462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pole tekstowe 3">
            <a:extLst>
              <a:ext uri="{FF2B5EF4-FFF2-40B4-BE49-F238E27FC236}">
                <a16:creationId xmlns:a16="http://schemas.microsoft.com/office/drawing/2014/main" id="{FCE4FF2D-35F4-887F-A14C-839BB9AF823A}"/>
              </a:ext>
            </a:extLst>
          </p:cNvPr>
          <p:cNvSpPr txBox="1">
            <a:spLocks noChangeArrowheads="1"/>
          </p:cNvSpPr>
          <p:nvPr/>
        </p:nvSpPr>
        <p:spPr bwMode="auto">
          <a:xfrm>
            <a:off x="674688" y="4865688"/>
            <a:ext cx="822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solidFill>
                  <a:srgbClr val="000000"/>
                </a:solidFill>
                <a:latin typeface="helvetica" panose="020B0604020202020204" pitchFamily="34" charset="0"/>
              </a:rPr>
              <a:t>S</a:t>
            </a:r>
            <a:r>
              <a:rPr lang="en-AU" altLang="en-US" sz="1800">
                <a:solidFill>
                  <a:srgbClr val="000000"/>
                </a:solidFill>
                <a:latin typeface="helvetica" panose="020B0604020202020204" pitchFamily="34" charset="0"/>
              </a:rPr>
              <a:t>eaWiFS ocean chlorophyll data from 1998. Low concentrations of phytoplankton are represented by purple and blue shades, high concentrations are yellow, orange, and red. (Image courtesy NASA SeaWiFS project</a:t>
            </a:r>
            <a:endParaRPr lang="pl-PL" altLang="en-US" sz="1800">
              <a:solidFill>
                <a:srgbClr val="000000"/>
              </a:solidFill>
              <a:latin typeface="helvetica" panose="020B0604020202020204" pitchFamily="34" charset="0"/>
            </a:endParaRPr>
          </a:p>
          <a:p>
            <a:pPr>
              <a:spcBef>
                <a:spcPct val="0"/>
              </a:spcBef>
              <a:buFontTx/>
              <a:buNone/>
            </a:pPr>
            <a:r>
              <a:rPr lang="pl-PL" altLang="en-US" sz="1800" b="1">
                <a:solidFill>
                  <a:srgbClr val="000000"/>
                </a:solidFill>
                <a:latin typeface="helvetica" panose="020B0604020202020204" pitchFamily="34" charset="0"/>
              </a:rPr>
              <a:t>Niezbędne są mikroelementy</a:t>
            </a:r>
          </a:p>
          <a:p>
            <a:pPr>
              <a:spcBef>
                <a:spcPct val="0"/>
              </a:spcBef>
              <a:buFontTx/>
              <a:buNone/>
            </a:pPr>
            <a:r>
              <a:rPr lang="pl-PL" altLang="en-US" sz="1800"/>
              <a:t>https://earthobservatory.nasa.gov/features/RemoteSensing/remote_09.php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ytuł 1">
            <a:extLst>
              <a:ext uri="{FF2B5EF4-FFF2-40B4-BE49-F238E27FC236}">
                <a16:creationId xmlns:a16="http://schemas.microsoft.com/office/drawing/2014/main" id="{EA1FB18D-9E4C-3FE0-DF51-36D3A5151960}"/>
              </a:ext>
            </a:extLst>
          </p:cNvPr>
          <p:cNvSpPr>
            <a:spLocks noGrp="1" noChangeArrowheads="1"/>
          </p:cNvSpPr>
          <p:nvPr>
            <p:ph type="title"/>
          </p:nvPr>
        </p:nvSpPr>
        <p:spPr>
          <a:xfrm>
            <a:off x="5003800" y="1268413"/>
            <a:ext cx="3987800" cy="1143000"/>
          </a:xfrm>
        </p:spPr>
        <p:txBody>
          <a:bodyPr/>
          <a:lstStyle/>
          <a:p>
            <a:pPr algn="l"/>
            <a:r>
              <a:rPr lang="pl-PL" altLang="en-US" sz="3000"/>
              <a:t>Mieszanie się prądów:</a:t>
            </a:r>
            <a:br>
              <a:rPr lang="pl-PL" altLang="en-US" sz="3000"/>
            </a:br>
            <a:br>
              <a:rPr lang="pl-PL" altLang="en-US" sz="3000"/>
            </a:br>
            <a:r>
              <a:rPr lang="pl-PL" altLang="en-US" sz="3000"/>
              <a:t>Labrador na północy</a:t>
            </a:r>
            <a:br>
              <a:rPr lang="pl-PL" altLang="en-US" sz="3000"/>
            </a:br>
            <a:r>
              <a:rPr lang="pl-PL" altLang="en-US" sz="3000"/>
              <a:t>Zatokowy na południu</a:t>
            </a:r>
            <a:endParaRPr lang="en-US" altLang="en-US" sz="3000"/>
          </a:p>
        </p:txBody>
      </p:sp>
      <p:pic>
        <p:nvPicPr>
          <p:cNvPr id="29699" name="Obraz 3">
            <a:extLst>
              <a:ext uri="{FF2B5EF4-FFF2-40B4-BE49-F238E27FC236}">
                <a16:creationId xmlns:a16="http://schemas.microsoft.com/office/drawing/2014/main" id="{9034356F-C9B8-C49D-7C77-DB66220CD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888"/>
            <a:ext cx="48514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ytuł 1">
            <a:extLst>
              <a:ext uri="{FF2B5EF4-FFF2-40B4-BE49-F238E27FC236}">
                <a16:creationId xmlns:a16="http://schemas.microsoft.com/office/drawing/2014/main" id="{333BB8CD-E96F-01E9-A2AC-BDD8D2677104}"/>
              </a:ext>
            </a:extLst>
          </p:cNvPr>
          <p:cNvSpPr>
            <a:spLocks noGrp="1" noChangeArrowheads="1"/>
          </p:cNvSpPr>
          <p:nvPr>
            <p:ph type="title"/>
          </p:nvPr>
        </p:nvSpPr>
        <p:spPr>
          <a:xfrm>
            <a:off x="457200" y="-19050"/>
            <a:ext cx="8229600" cy="1143000"/>
          </a:xfrm>
        </p:spPr>
        <p:txBody>
          <a:bodyPr/>
          <a:lstStyle/>
          <a:p>
            <a:r>
              <a:rPr lang="pl-PL" altLang="en-US" sz="3400" dirty="0"/>
              <a:t>El Nino: globalne anomalie prądów</a:t>
            </a:r>
            <a:endParaRPr lang="en-US" altLang="en-US" sz="3400" dirty="0"/>
          </a:p>
        </p:txBody>
      </p:sp>
      <p:pic>
        <p:nvPicPr>
          <p:cNvPr id="30723" name="Picture 4">
            <a:extLst>
              <a:ext uri="{FF2B5EF4-FFF2-40B4-BE49-F238E27FC236}">
                <a16:creationId xmlns:a16="http://schemas.microsoft.com/office/drawing/2014/main" id="{395E3F52-A860-0B78-00F2-A1FA6E7E5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96925"/>
            <a:ext cx="76200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pole tekstowe 3">
            <a:extLst>
              <a:ext uri="{FF2B5EF4-FFF2-40B4-BE49-F238E27FC236}">
                <a16:creationId xmlns:a16="http://schemas.microsoft.com/office/drawing/2014/main" id="{9FE53C74-77F6-C923-DB2D-061AAF3B60A2}"/>
              </a:ext>
            </a:extLst>
          </p:cNvPr>
          <p:cNvSpPr txBox="1">
            <a:spLocks noChangeArrowheads="1"/>
          </p:cNvSpPr>
          <p:nvPr/>
        </p:nvSpPr>
        <p:spPr bwMode="auto">
          <a:xfrm>
            <a:off x="2843213" y="6369050"/>
            <a:ext cx="5843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https://www.pmel.noaa.gov/elnino/what-is-el-nino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ytuł 1">
            <a:extLst>
              <a:ext uri="{FF2B5EF4-FFF2-40B4-BE49-F238E27FC236}">
                <a16:creationId xmlns:a16="http://schemas.microsoft.com/office/drawing/2014/main" id="{1BB97E43-C5BE-51E5-1D47-D2F248DB0049}"/>
              </a:ext>
            </a:extLst>
          </p:cNvPr>
          <p:cNvSpPr>
            <a:spLocks noGrp="1" noChangeArrowheads="1"/>
          </p:cNvSpPr>
          <p:nvPr>
            <p:ph type="title"/>
          </p:nvPr>
        </p:nvSpPr>
        <p:spPr>
          <a:xfrm>
            <a:off x="457200" y="11113"/>
            <a:ext cx="8229600" cy="1143000"/>
          </a:xfrm>
        </p:spPr>
        <p:txBody>
          <a:bodyPr/>
          <a:lstStyle/>
          <a:p>
            <a:r>
              <a:rPr lang="pl-PL" altLang="en-US" sz="3600"/>
              <a:t>Atmosfera a Ocean</a:t>
            </a:r>
          </a:p>
        </p:txBody>
      </p:sp>
      <p:pic>
        <p:nvPicPr>
          <p:cNvPr id="40963" name="Obraz 3">
            <a:extLst>
              <a:ext uri="{FF2B5EF4-FFF2-40B4-BE49-F238E27FC236}">
                <a16:creationId xmlns:a16="http://schemas.microsoft.com/office/drawing/2014/main" id="{AB08330C-D5B0-71F3-E1B2-AE82EA0F2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2875"/>
            <a:ext cx="51228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pole tekstowe 4">
            <a:extLst>
              <a:ext uri="{FF2B5EF4-FFF2-40B4-BE49-F238E27FC236}">
                <a16:creationId xmlns:a16="http://schemas.microsoft.com/office/drawing/2014/main" id="{64BB41F0-EB20-76F1-C7B0-F1E963927A47}"/>
              </a:ext>
            </a:extLst>
          </p:cNvPr>
          <p:cNvSpPr txBox="1">
            <a:spLocks noChangeArrowheads="1"/>
          </p:cNvSpPr>
          <p:nvPr/>
        </p:nvSpPr>
        <p:spPr bwMode="auto">
          <a:xfrm>
            <a:off x="6011863" y="1412875"/>
            <a:ext cx="2674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1000 km</a:t>
            </a:r>
          </a:p>
          <a:p>
            <a:pPr>
              <a:spcBef>
                <a:spcPct val="0"/>
              </a:spcBef>
              <a:buFontTx/>
              <a:buNone/>
            </a:pPr>
            <a:r>
              <a:rPr lang="pl-PL" altLang="en-US" sz="1800"/>
              <a:t>10 km (troposfera)</a:t>
            </a:r>
          </a:p>
          <a:p>
            <a:pPr>
              <a:spcBef>
                <a:spcPct val="0"/>
              </a:spcBef>
              <a:buFontTx/>
              <a:buNone/>
            </a:pPr>
            <a:endParaRPr lang="pl-PL" altLang="en-US" sz="1800"/>
          </a:p>
          <a:p>
            <a:pPr>
              <a:spcBef>
                <a:spcPct val="0"/>
              </a:spcBef>
              <a:buFontTx/>
              <a:buNone/>
            </a:pPr>
            <a:r>
              <a:rPr lang="pl-PL" altLang="en-US" sz="1800"/>
              <a:t>Wiatr 10 m/s</a:t>
            </a:r>
          </a:p>
          <a:p>
            <a:pPr>
              <a:spcBef>
                <a:spcPct val="0"/>
              </a:spcBef>
              <a:buFontTx/>
              <a:buNone/>
            </a:pPr>
            <a:r>
              <a:rPr lang="pl-PL" altLang="en-US" sz="1800"/>
              <a:t>Prąd wznoszący 1 cm/s</a:t>
            </a:r>
          </a:p>
          <a:p>
            <a:pPr>
              <a:spcBef>
                <a:spcPct val="0"/>
              </a:spcBef>
              <a:buFontTx/>
              <a:buNone/>
            </a:pPr>
            <a:endParaRPr lang="pl-PL" altLang="en-US" sz="1800"/>
          </a:p>
          <a:p>
            <a:pPr>
              <a:spcBef>
                <a:spcPct val="0"/>
              </a:spcBef>
              <a:buFontTx/>
              <a:buNone/>
            </a:pPr>
            <a:r>
              <a:rPr lang="pl-PL" altLang="en-US" sz="1800"/>
              <a:t>10</a:t>
            </a:r>
            <a:r>
              <a:rPr lang="pl-PL" altLang="en-US" sz="1800" baseline="30000"/>
              <a:t>3 </a:t>
            </a:r>
            <a:r>
              <a:rPr lang="pl-PL" altLang="en-US" sz="1800"/>
              <a:t>Pa</a:t>
            </a:r>
          </a:p>
          <a:p>
            <a:pPr>
              <a:spcBef>
                <a:spcPct val="0"/>
              </a:spcBef>
              <a:buFontTx/>
              <a:buNone/>
            </a:pPr>
            <a:r>
              <a:rPr lang="pl-PL" altLang="en-US" sz="1800"/>
              <a:t>Skala czasowa 24 h </a:t>
            </a:r>
          </a:p>
        </p:txBody>
      </p:sp>
      <p:pic>
        <p:nvPicPr>
          <p:cNvPr id="40965" name="Obraz 6">
            <a:extLst>
              <a:ext uri="{FF2B5EF4-FFF2-40B4-BE49-F238E27FC236}">
                <a16:creationId xmlns:a16="http://schemas.microsoft.com/office/drawing/2014/main" id="{2A076F20-4C48-A447-9DE2-1E5A973BD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4005263"/>
            <a:ext cx="54451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pole tekstowe 7">
            <a:extLst>
              <a:ext uri="{FF2B5EF4-FFF2-40B4-BE49-F238E27FC236}">
                <a16:creationId xmlns:a16="http://schemas.microsoft.com/office/drawing/2014/main" id="{A33CC6C7-0215-06C9-3D1B-CF79EEFFE6DD}"/>
              </a:ext>
            </a:extLst>
          </p:cNvPr>
          <p:cNvSpPr txBox="1">
            <a:spLocks noChangeArrowheads="1"/>
          </p:cNvSpPr>
          <p:nvPr/>
        </p:nvSpPr>
        <p:spPr bwMode="auto">
          <a:xfrm>
            <a:off x="6011863" y="3963988"/>
            <a:ext cx="3024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1000 km</a:t>
            </a:r>
          </a:p>
          <a:p>
            <a:pPr>
              <a:spcBef>
                <a:spcPct val="0"/>
              </a:spcBef>
              <a:buFontTx/>
              <a:buNone/>
            </a:pPr>
            <a:r>
              <a:rPr lang="pl-PL" altLang="en-US" sz="1800"/>
              <a:t>4 km (średnia głąbokość)</a:t>
            </a:r>
          </a:p>
          <a:p>
            <a:pPr>
              <a:spcBef>
                <a:spcPct val="0"/>
              </a:spcBef>
              <a:buFontTx/>
              <a:buNone/>
            </a:pPr>
            <a:endParaRPr lang="pl-PL" altLang="en-US" sz="1800"/>
          </a:p>
          <a:p>
            <a:pPr>
              <a:spcBef>
                <a:spcPct val="0"/>
              </a:spcBef>
              <a:buFontTx/>
              <a:buNone/>
            </a:pPr>
            <a:r>
              <a:rPr lang="pl-PL" altLang="en-US" sz="1800"/>
              <a:t>Prąd  10 cm/s</a:t>
            </a:r>
          </a:p>
          <a:p>
            <a:pPr>
              <a:spcBef>
                <a:spcPct val="0"/>
              </a:spcBef>
              <a:buFontTx/>
              <a:buNone/>
            </a:pPr>
            <a:r>
              <a:rPr lang="pl-PL" altLang="en-US" sz="1800"/>
              <a:t>Konwekcja wody 0.1 mm/s</a:t>
            </a:r>
          </a:p>
          <a:p>
            <a:pPr>
              <a:spcBef>
                <a:spcPct val="0"/>
              </a:spcBef>
              <a:buFontTx/>
              <a:buNone/>
            </a:pPr>
            <a:endParaRPr lang="pl-PL" altLang="en-US" sz="1800"/>
          </a:p>
          <a:p>
            <a:pPr>
              <a:spcBef>
                <a:spcPct val="0"/>
              </a:spcBef>
              <a:buFontTx/>
              <a:buNone/>
            </a:pPr>
            <a:r>
              <a:rPr lang="pl-PL" altLang="en-US" sz="1800"/>
              <a:t>10</a:t>
            </a:r>
            <a:r>
              <a:rPr lang="pl-PL" altLang="en-US" sz="1800" baseline="30000"/>
              <a:t>3 </a:t>
            </a:r>
            <a:r>
              <a:rPr lang="pl-PL" altLang="en-US" sz="1800"/>
              <a:t>Pa</a:t>
            </a:r>
          </a:p>
          <a:p>
            <a:pPr>
              <a:spcBef>
                <a:spcPct val="0"/>
              </a:spcBef>
              <a:buFontTx/>
              <a:buNone/>
            </a:pPr>
            <a:r>
              <a:rPr lang="pl-PL" altLang="en-US" sz="1800"/>
              <a:t>Skala czasowa 100 dni </a:t>
            </a:r>
          </a:p>
        </p:txBody>
      </p:sp>
      <p:sp>
        <p:nvSpPr>
          <p:cNvPr id="40967" name="pole tekstowe 8">
            <a:extLst>
              <a:ext uri="{FF2B5EF4-FFF2-40B4-BE49-F238E27FC236}">
                <a16:creationId xmlns:a16="http://schemas.microsoft.com/office/drawing/2014/main" id="{937B5250-773A-556E-368B-C88B1DCA232A}"/>
              </a:ext>
            </a:extLst>
          </p:cNvPr>
          <p:cNvSpPr txBox="1">
            <a:spLocks noChangeArrowheads="1"/>
          </p:cNvSpPr>
          <p:nvPr/>
        </p:nvSpPr>
        <p:spPr bwMode="auto">
          <a:xfrm>
            <a:off x="2051050" y="6396038"/>
            <a:ext cx="228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Peixoto, Oort, str. 79</a:t>
            </a:r>
          </a:p>
        </p:txBody>
      </p:sp>
    </p:spTree>
    <p:extLst>
      <p:ext uri="{BB962C8B-B14F-4D97-AF65-F5344CB8AC3E}">
        <p14:creationId xmlns:p14="http://schemas.microsoft.com/office/powerpoint/2010/main" val="483277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ytuł 1">
            <a:extLst>
              <a:ext uri="{FF2B5EF4-FFF2-40B4-BE49-F238E27FC236}">
                <a16:creationId xmlns:a16="http://schemas.microsoft.com/office/drawing/2014/main" id="{A5364FAD-4CD8-8A44-0ED9-A127A5160909}"/>
              </a:ext>
            </a:extLst>
          </p:cNvPr>
          <p:cNvSpPr>
            <a:spLocks noGrp="1" noChangeArrowheads="1"/>
          </p:cNvSpPr>
          <p:nvPr>
            <p:ph type="title"/>
          </p:nvPr>
        </p:nvSpPr>
        <p:spPr>
          <a:xfrm>
            <a:off x="457200" y="-19050"/>
            <a:ext cx="8229600" cy="1143000"/>
          </a:xfrm>
        </p:spPr>
        <p:txBody>
          <a:bodyPr/>
          <a:lstStyle/>
          <a:p>
            <a:r>
              <a:rPr lang="pl-PL" altLang="en-US" sz="3400"/>
              <a:t>Globalne anomalie prądów</a:t>
            </a:r>
            <a:endParaRPr lang="en-US" altLang="en-US" sz="3400"/>
          </a:p>
        </p:txBody>
      </p:sp>
      <p:pic>
        <p:nvPicPr>
          <p:cNvPr id="31747" name="Obraz 3">
            <a:extLst>
              <a:ext uri="{FF2B5EF4-FFF2-40B4-BE49-F238E27FC236}">
                <a16:creationId xmlns:a16="http://schemas.microsoft.com/office/drawing/2014/main" id="{90BB84C7-BCF6-33F5-D7FD-59876560D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981075"/>
            <a:ext cx="38481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pole tekstowe 5">
            <a:extLst>
              <a:ext uri="{FF2B5EF4-FFF2-40B4-BE49-F238E27FC236}">
                <a16:creationId xmlns:a16="http://schemas.microsoft.com/office/drawing/2014/main" id="{3AD4484A-A1FC-A4B5-8BFE-AA1C46252B13}"/>
              </a:ext>
            </a:extLst>
          </p:cNvPr>
          <p:cNvSpPr txBox="1">
            <a:spLocks noChangeArrowheads="1"/>
          </p:cNvSpPr>
          <p:nvPr/>
        </p:nvSpPr>
        <p:spPr bwMode="auto">
          <a:xfrm>
            <a:off x="4833938" y="1123950"/>
            <a:ext cx="384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800">
                <a:latin typeface="Poppins" panose="00000500000000000000" pitchFamily="2" charset="0"/>
              </a:rPr>
              <a:t>El Niño doesn’t just make fish scarce off the coast of Peru, it has an impact on the entire planet.</a:t>
            </a:r>
            <a:endParaRPr lang="pl-PL" altLang="en-US" sz="1800">
              <a:latin typeface="Poppins" panose="00000500000000000000" pitchFamily="2" charset="0"/>
            </a:endParaRPr>
          </a:p>
          <a:p>
            <a:pPr>
              <a:spcBef>
                <a:spcPct val="0"/>
              </a:spcBef>
              <a:buFontTx/>
              <a:buNone/>
            </a:pPr>
            <a:endParaRPr lang="pl-PL" altLang="en-US" sz="1400"/>
          </a:p>
          <a:p>
            <a:pPr>
              <a:spcBef>
                <a:spcPct val="0"/>
              </a:spcBef>
              <a:buFontTx/>
              <a:buNone/>
            </a:pPr>
            <a:r>
              <a:rPr lang="en-US" altLang="en-US" sz="1400"/>
              <a:t>https://scied.ucar.edu/learning-zone/how-climate-works/el-nino-fish-tale</a:t>
            </a:r>
          </a:p>
          <a:p>
            <a:pPr>
              <a:spcBef>
                <a:spcPct val="0"/>
              </a:spcBef>
              <a:buFontTx/>
              <a:buNone/>
            </a:pPr>
            <a:endParaRPr lang="pl-PL" altLang="en-US" sz="1800">
              <a:solidFill>
                <a:srgbClr val="000000"/>
              </a:solidFill>
              <a:latin typeface="Verdana" panose="020B0604030504040204" pitchFamily="34" charset="0"/>
            </a:endParaRPr>
          </a:p>
          <a:p>
            <a:pPr>
              <a:spcBef>
                <a:spcPct val="0"/>
              </a:spcBef>
              <a:buFontTx/>
              <a:buNone/>
            </a:pPr>
            <a:r>
              <a:rPr lang="en-AU" altLang="en-US" sz="1800">
                <a:solidFill>
                  <a:srgbClr val="000000"/>
                </a:solidFill>
                <a:latin typeface="Verdana" panose="020B0604030504040204" pitchFamily="34" charset="0"/>
              </a:rPr>
              <a:t>Among these consequences are increased rainfall across the southern tier of the US and in Peru, which has caused destructive flooding, and drought in the West Pacific, sometimes associated with devastating brush fires in Australia.</a:t>
            </a:r>
            <a:endParaRPr lang="pl-PL" altLang="en-US" sz="1800">
              <a:solidFill>
                <a:srgbClr val="000000"/>
              </a:solidFill>
              <a:latin typeface="Verdana" panose="020B0604030504040204" pitchFamily="34" charset="0"/>
            </a:endParaRPr>
          </a:p>
          <a:p>
            <a:pPr>
              <a:spcBef>
                <a:spcPct val="0"/>
              </a:spcBef>
              <a:buFontTx/>
              <a:buNone/>
            </a:pPr>
            <a:endParaRPr lang="pl-PL" altLang="en-US" sz="1800">
              <a:solidFill>
                <a:srgbClr val="000000"/>
              </a:solidFill>
              <a:latin typeface="Verdana" panose="020B0604030504040204" pitchFamily="34" charset="0"/>
            </a:endParaRPr>
          </a:p>
          <a:p>
            <a:pPr>
              <a:spcBef>
                <a:spcPct val="0"/>
              </a:spcBef>
              <a:buFontTx/>
              <a:buNone/>
            </a:pPr>
            <a:r>
              <a:rPr lang="en-US" altLang="en-US" sz="1400">
                <a:hlinkClick r:id="rId3"/>
              </a:rPr>
              <a:t>https://www.pmel.noaa.gov/elnino/what-is-el-nino</a:t>
            </a:r>
            <a:endParaRPr lang="pl-PL" altLang="en-US" sz="1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a:extLst>
              <a:ext uri="{FF2B5EF4-FFF2-40B4-BE49-F238E27FC236}">
                <a16:creationId xmlns:a16="http://schemas.microsoft.com/office/drawing/2014/main" id="{DF4D3012-BCD6-48FC-9B78-5CB841D7707E}"/>
              </a:ext>
            </a:extLst>
          </p:cNvPr>
          <p:cNvSpPr>
            <a:spLocks noGrp="1" noChangeArrowheads="1"/>
          </p:cNvSpPr>
          <p:nvPr>
            <p:ph type="title"/>
          </p:nvPr>
        </p:nvSpPr>
        <p:spPr>
          <a:xfrm>
            <a:off x="0" y="-19050"/>
            <a:ext cx="9396413" cy="1143000"/>
          </a:xfrm>
        </p:spPr>
        <p:txBody>
          <a:bodyPr/>
          <a:lstStyle/>
          <a:p>
            <a:r>
              <a:rPr lang="pl-PL" altLang="en-US" sz="3000"/>
              <a:t>Globalne anomalie pogodowe: dipol Oceanu Indyjskiego</a:t>
            </a:r>
            <a:endParaRPr lang="en-US" altLang="en-US" sz="3000"/>
          </a:p>
        </p:txBody>
      </p:sp>
      <p:pic>
        <p:nvPicPr>
          <p:cNvPr id="32771" name="Picture 2" descr="undefined">
            <a:extLst>
              <a:ext uri="{FF2B5EF4-FFF2-40B4-BE49-F238E27FC236}">
                <a16:creationId xmlns:a16="http://schemas.microsoft.com/office/drawing/2014/main" id="{8531E35D-55ED-CF36-4018-180B34902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1087438"/>
            <a:ext cx="4886325"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pole tekstowe 2">
            <a:extLst>
              <a:ext uri="{FF2B5EF4-FFF2-40B4-BE49-F238E27FC236}">
                <a16:creationId xmlns:a16="http://schemas.microsoft.com/office/drawing/2014/main" id="{89F0C773-D72D-490E-0999-ADE7D34A2278}"/>
              </a:ext>
            </a:extLst>
          </p:cNvPr>
          <p:cNvSpPr txBox="1">
            <a:spLocks noChangeArrowheads="1"/>
          </p:cNvSpPr>
          <p:nvPr/>
        </p:nvSpPr>
        <p:spPr bwMode="auto">
          <a:xfrm>
            <a:off x="3257550" y="6586538"/>
            <a:ext cx="5840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a:t>https://en.wikipedia.org/wiki/Subtropical_Indian_Ocean_Dipole</a:t>
            </a:r>
          </a:p>
        </p:txBody>
      </p:sp>
      <p:sp>
        <p:nvSpPr>
          <p:cNvPr id="32773" name="pole tekstowe 4">
            <a:extLst>
              <a:ext uri="{FF2B5EF4-FFF2-40B4-BE49-F238E27FC236}">
                <a16:creationId xmlns:a16="http://schemas.microsoft.com/office/drawing/2014/main" id="{ED7CB4E4-7259-9FA3-5166-97A22341F104}"/>
              </a:ext>
            </a:extLst>
          </p:cNvPr>
          <p:cNvSpPr txBox="1">
            <a:spLocks noChangeArrowheads="1"/>
          </p:cNvSpPr>
          <p:nvPr/>
        </p:nvSpPr>
        <p:spPr bwMode="auto">
          <a:xfrm>
            <a:off x="5056188" y="1470025"/>
            <a:ext cx="391318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T</a:t>
            </a:r>
            <a:r>
              <a:rPr lang="en-AU" altLang="en-US" sz="1800" dirty="0"/>
              <a:t>he connection between Indian Ocean climate condition (a) dry and (b) wet years over SWWA. </a:t>
            </a:r>
            <a:endParaRPr lang="pl-PL" altLang="en-US" sz="1800" dirty="0"/>
          </a:p>
          <a:p>
            <a:pPr>
              <a:spcBef>
                <a:spcPct val="0"/>
              </a:spcBef>
              <a:buFontTx/>
              <a:buNone/>
            </a:pPr>
            <a:endParaRPr lang="pl-PL" altLang="en-US" sz="1800" dirty="0"/>
          </a:p>
          <a:p>
            <a:pPr>
              <a:spcBef>
                <a:spcPct val="0"/>
              </a:spcBef>
              <a:buFontTx/>
              <a:buNone/>
            </a:pPr>
            <a:r>
              <a:rPr lang="en-AU" altLang="en-US" sz="1800" dirty="0"/>
              <a:t>SST anomalies are shown in </a:t>
            </a:r>
            <a:r>
              <a:rPr lang="en-AU" altLang="en-US" sz="1800" dirty="0" err="1"/>
              <a:t>colors</a:t>
            </a:r>
            <a:r>
              <a:rPr lang="en-AU" altLang="en-US" sz="1800" dirty="0"/>
              <a:t>. Wind anomalies are indicated as bold arrows, pressure anomalies are shown by H (high) and L (low), and rainfall anomalies are represented by sun/cloud symbols. Dry and wet years are from (England et al. 2006).</a:t>
            </a:r>
            <a:r>
              <a:rPr lang="en-AU" altLang="en-US" sz="1800" baseline="30000" dirty="0">
                <a:solidFill>
                  <a:srgbClr val="3366CC"/>
                </a:solidFill>
                <a:hlinkClick r:id="rId3"/>
              </a:rPr>
              <a:t>[4]</a:t>
            </a:r>
            <a:r>
              <a:rPr lang="en-AU" altLang="en-US" sz="1800" dirty="0"/>
              <a:t>…</a:t>
            </a:r>
          </a:p>
          <a:p>
            <a:pPr>
              <a:spcBef>
                <a:spcPct val="0"/>
              </a:spcBef>
              <a:buFontTx/>
              <a:buNone/>
            </a:pPr>
            <a:r>
              <a:rPr lang="en-AU" altLang="en-US" sz="1800" dirty="0" err="1">
                <a:solidFill>
                  <a:srgbClr val="D73333"/>
                </a:solidFill>
                <a:hlinkClick r:id="rId4" tooltip="User:Yjzhao (page does not exist)"/>
              </a:rPr>
              <a:t>Yjzhao</a:t>
            </a:r>
            <a:r>
              <a:rPr lang="en-AU" altLang="en-US" sz="1800" dirty="0">
                <a:solidFill>
                  <a:srgbClr val="54595D"/>
                </a:solidFill>
              </a:rPr>
              <a:t> - Own work</a:t>
            </a:r>
            <a:endParaRPr lang="pl-PL" altLang="en-US" sz="1800" dirty="0">
              <a:solidFill>
                <a:srgbClr val="54595D"/>
              </a:solidFill>
            </a:endParaRPr>
          </a:p>
          <a:p>
            <a:pPr>
              <a:spcBef>
                <a:spcPct val="0"/>
              </a:spcBef>
              <a:buFontTx/>
              <a:buNone/>
            </a:pPr>
            <a:endParaRPr lang="pl-PL" altLang="en-US" sz="1800" dirty="0">
              <a:solidFill>
                <a:srgbClr val="54595D"/>
              </a:solidFill>
            </a:endParaRPr>
          </a:p>
          <a:p>
            <a:pPr>
              <a:spcBef>
                <a:spcPct val="0"/>
              </a:spcBef>
              <a:buFontTx/>
              <a:buNone/>
            </a:pPr>
            <a:r>
              <a:rPr lang="pl-PL" altLang="en-US" sz="1800" dirty="0">
                <a:solidFill>
                  <a:srgbClr val="FF3300"/>
                </a:solidFill>
              </a:rPr>
              <a:t>Okresowe odwracanie się globalnych prądów na Oceanie Indyjskim, powodujące podobne efekty jak El Nino</a:t>
            </a:r>
            <a:endParaRPr lang="en-AU" altLang="en-US" sz="1800" dirty="0">
              <a:solidFill>
                <a:srgbClr val="FF3300"/>
              </a:solidFill>
            </a:endParaRPr>
          </a:p>
          <a:p>
            <a:pPr>
              <a:spcBef>
                <a:spcPct val="0"/>
              </a:spcBef>
              <a:buFontTx/>
              <a:buNone/>
            </a:pPr>
            <a:br>
              <a:rPr lang="en-AU" altLang="en-US" sz="1800" dirty="0">
                <a:solidFill>
                  <a:srgbClr val="202122"/>
                </a:solidFill>
              </a:rPr>
            </a:br>
            <a:endParaRPr lang="en-US" altLang="en-US"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ytuł 1">
            <a:extLst>
              <a:ext uri="{FF2B5EF4-FFF2-40B4-BE49-F238E27FC236}">
                <a16:creationId xmlns:a16="http://schemas.microsoft.com/office/drawing/2014/main" id="{EFE193BC-2167-081F-09AA-7800E202479B}"/>
              </a:ext>
            </a:extLst>
          </p:cNvPr>
          <p:cNvSpPr>
            <a:spLocks noGrp="1" noChangeArrowheads="1"/>
          </p:cNvSpPr>
          <p:nvPr>
            <p:ph type="title"/>
          </p:nvPr>
        </p:nvSpPr>
        <p:spPr/>
        <p:txBody>
          <a:bodyPr/>
          <a:lstStyle/>
          <a:p>
            <a:r>
              <a:rPr lang="pl-PL" altLang="en-US" sz="3400"/>
              <a:t>Kompetencja społeczna: fala „odbojowa”</a:t>
            </a:r>
            <a:endParaRPr lang="en-US" altLang="en-US" sz="3400"/>
          </a:p>
        </p:txBody>
      </p:sp>
      <p:pic>
        <p:nvPicPr>
          <p:cNvPr id="33795" name="Picture 2" descr="Rip Currents">
            <a:extLst>
              <a:ext uri="{FF2B5EF4-FFF2-40B4-BE49-F238E27FC236}">
                <a16:creationId xmlns:a16="http://schemas.microsoft.com/office/drawing/2014/main" id="{A863C7A9-0306-7EDE-211D-0FAD56FCA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133600"/>
            <a:ext cx="4275138"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3E3A5BD-C839-F52B-033A-D0DF1490F6B6}"/>
              </a:ext>
            </a:extLst>
          </p:cNvPr>
          <p:cNvSpPr>
            <a:spLocks noGrp="1" noChangeArrowheads="1"/>
          </p:cNvSpPr>
          <p:nvPr>
            <p:ph type="title"/>
          </p:nvPr>
        </p:nvSpPr>
        <p:spPr>
          <a:xfrm>
            <a:off x="914400" y="0"/>
            <a:ext cx="8229600" cy="1143000"/>
          </a:xfrm>
        </p:spPr>
        <p:txBody>
          <a:bodyPr/>
          <a:lstStyle/>
          <a:p>
            <a:r>
              <a:rPr lang="pl-PL" altLang="it-IT" sz="3600" dirty="0"/>
              <a:t>Globalne tragedie</a:t>
            </a:r>
            <a:r>
              <a:rPr lang="it-IT" altLang="it-IT" sz="3600" dirty="0"/>
              <a:t>: tsunami</a:t>
            </a:r>
            <a:endParaRPr lang="en-US" altLang="it-IT" sz="3600" dirty="0"/>
          </a:p>
        </p:txBody>
      </p:sp>
      <p:sp>
        <p:nvSpPr>
          <p:cNvPr id="38915" name="Text Box 3">
            <a:extLst>
              <a:ext uri="{FF2B5EF4-FFF2-40B4-BE49-F238E27FC236}">
                <a16:creationId xmlns:a16="http://schemas.microsoft.com/office/drawing/2014/main" id="{AA4AECC0-9D7D-7A50-B84E-DBC228412007}"/>
              </a:ext>
            </a:extLst>
          </p:cNvPr>
          <p:cNvSpPr txBox="1">
            <a:spLocks noChangeArrowheads="1"/>
          </p:cNvSpPr>
          <p:nvPr/>
        </p:nvSpPr>
        <p:spPr bwMode="auto">
          <a:xfrm>
            <a:off x="468313" y="6461125"/>
            <a:ext cx="42799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800"/>
              <a:t>http://crisisreliefjapan.files.wordpress.com/2011/10/tsunami-wave.jpg</a:t>
            </a:r>
          </a:p>
          <a:p>
            <a:pPr>
              <a:spcBef>
                <a:spcPct val="0"/>
              </a:spcBef>
              <a:buFontTx/>
              <a:buNone/>
            </a:pPr>
            <a:r>
              <a:rPr lang="pl-PL" altLang="it-IT" sz="800">
                <a:hlinkClick r:id="rId2"/>
              </a:rPr>
              <a:t>http://cksimpsonwx.blogspot.com/2013/03/throwback-tohoku-earthquake-and-tsunami.html</a:t>
            </a:r>
            <a:endParaRPr lang="pl-PL" altLang="it-IT" sz="800"/>
          </a:p>
          <a:p>
            <a:pPr>
              <a:spcBef>
                <a:spcPct val="0"/>
              </a:spcBef>
              <a:buFontTx/>
              <a:buNone/>
            </a:pPr>
            <a:endParaRPr lang="en-US" altLang="it-IT" sz="800"/>
          </a:p>
        </p:txBody>
      </p:sp>
      <p:pic>
        <p:nvPicPr>
          <p:cNvPr id="38916" name="Picture 4">
            <a:extLst>
              <a:ext uri="{FF2B5EF4-FFF2-40B4-BE49-F238E27FC236}">
                <a16:creationId xmlns:a16="http://schemas.microsoft.com/office/drawing/2014/main" id="{881BB0DD-B57A-8038-E12A-C17DA1C9B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81075"/>
            <a:ext cx="82375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9BDE43E4-E86B-39D8-61E7-2CE7D3968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4005263"/>
            <a:ext cx="3810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a:extLst>
              <a:ext uri="{FF2B5EF4-FFF2-40B4-BE49-F238E27FC236}">
                <a16:creationId xmlns:a16="http://schemas.microsoft.com/office/drawing/2014/main" id="{3C0C6926-6FA1-6BF0-0060-1978C2D84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005263"/>
            <a:ext cx="329565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F81DBA-E397-0902-B0E4-00C71CCC3ABF}"/>
              </a:ext>
            </a:extLst>
          </p:cNvPr>
          <p:cNvSpPr>
            <a:spLocks noGrp="1"/>
          </p:cNvSpPr>
          <p:nvPr>
            <p:ph type="title"/>
          </p:nvPr>
        </p:nvSpPr>
        <p:spPr/>
        <p:txBody>
          <a:bodyPr/>
          <a:lstStyle/>
          <a:p>
            <a:r>
              <a:rPr lang="pl-PL" sz="3600" dirty="0"/>
              <a:t>BN 2004: 250 tys. ofiar</a:t>
            </a:r>
            <a:endParaRPr lang="en-US" sz="3600" dirty="0"/>
          </a:p>
        </p:txBody>
      </p:sp>
      <p:pic>
        <p:nvPicPr>
          <p:cNvPr id="56322" name="Picture 2">
            <a:extLst>
              <a:ext uri="{FF2B5EF4-FFF2-40B4-BE49-F238E27FC236}">
                <a16:creationId xmlns:a16="http://schemas.microsoft.com/office/drawing/2014/main" id="{41A34078-02F4-88DE-ACD2-FE4F90BEF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3991748" cy="3672408"/>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C2A42464-AA93-99FD-1D51-8EA4BB08EC7E}"/>
              </a:ext>
            </a:extLst>
          </p:cNvPr>
          <p:cNvSpPr txBox="1"/>
          <p:nvPr/>
        </p:nvSpPr>
        <p:spPr>
          <a:xfrm>
            <a:off x="251520" y="6282869"/>
            <a:ext cx="8229600" cy="523220"/>
          </a:xfrm>
          <a:prstGeom prst="rect">
            <a:avLst/>
          </a:prstGeom>
          <a:noFill/>
        </p:spPr>
        <p:txBody>
          <a:bodyPr wrap="square">
            <a:spAutoFit/>
          </a:bodyPr>
          <a:lstStyle/>
          <a:p>
            <a:r>
              <a:rPr lang="en-US" sz="1400" dirty="0"/>
              <a:t>https://it.wikipedia.org/wiki/Terremoto_e_maremoto_dell%27Oceano_Indiano_del_2004#:~:text=Il%20maremoto%20dell'Oceano%20Indiano,e%20ha%20causato%20230.210%20morti.</a:t>
            </a:r>
          </a:p>
        </p:txBody>
      </p:sp>
      <p:pic>
        <p:nvPicPr>
          <p:cNvPr id="56326" name="Picture 6" descr="Ilustracja">
            <a:extLst>
              <a:ext uri="{FF2B5EF4-FFF2-40B4-BE49-F238E27FC236}">
                <a16:creationId xmlns:a16="http://schemas.microsoft.com/office/drawing/2014/main" id="{88ED62C4-B379-E5EE-3BDF-66F6C3469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604" y="1340424"/>
            <a:ext cx="4640769" cy="3306548"/>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53F6E85C-C765-BC62-6BB0-533C9B9B4794}"/>
              </a:ext>
            </a:extLst>
          </p:cNvPr>
          <p:cNvSpPr txBox="1"/>
          <p:nvPr/>
        </p:nvSpPr>
        <p:spPr>
          <a:xfrm>
            <a:off x="251520" y="5288959"/>
            <a:ext cx="8799853" cy="861774"/>
          </a:xfrm>
          <a:prstGeom prst="rect">
            <a:avLst/>
          </a:prstGeom>
          <a:noFill/>
        </p:spPr>
        <p:txBody>
          <a:bodyPr wrap="square">
            <a:spAutoFit/>
          </a:bodyPr>
          <a:lstStyle/>
          <a:p>
            <a:r>
              <a:rPr lang="en-US" dirty="0">
                <a:hlinkClick r:id="rId4"/>
              </a:rPr>
              <a:t>https://pl.wikipedia.org/wiki/Trz%C4%99sienie_ziemi_na_Oceanie_Indyjskim_(2004)</a:t>
            </a:r>
            <a:endParaRPr lang="pl-PL" dirty="0"/>
          </a:p>
          <a:p>
            <a:endParaRPr lang="pl-PL" dirty="0"/>
          </a:p>
          <a:p>
            <a:r>
              <a:rPr lang="en-US" sz="1400" dirty="0"/>
              <a:t>https://it.wikipedia.org/wiki/File:Tsunami_wavefield_for_the_2004_Sumatra-Andaman_earthquake.webm</a:t>
            </a:r>
          </a:p>
        </p:txBody>
      </p:sp>
    </p:spTree>
    <p:extLst>
      <p:ext uri="{BB962C8B-B14F-4D97-AF65-F5344CB8AC3E}">
        <p14:creationId xmlns:p14="http://schemas.microsoft.com/office/powerpoint/2010/main" val="2786696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65CB3B1C-60B9-9246-C553-7D12E4F41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365125"/>
            <a:ext cx="3983037"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6">
            <a:extLst>
              <a:ext uri="{FF2B5EF4-FFF2-40B4-BE49-F238E27FC236}">
                <a16:creationId xmlns:a16="http://schemas.microsoft.com/office/drawing/2014/main" id="{BCB432DF-A4FA-12CC-7E89-B33C45A00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352425"/>
            <a:ext cx="4003675"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Rectangle 7">
            <a:extLst>
              <a:ext uri="{FF2B5EF4-FFF2-40B4-BE49-F238E27FC236}">
                <a16:creationId xmlns:a16="http://schemas.microsoft.com/office/drawing/2014/main" id="{09832F59-1533-C09B-652B-2CFFE36CB449}"/>
              </a:ext>
            </a:extLst>
          </p:cNvPr>
          <p:cNvSpPr>
            <a:spLocks noChangeArrowheads="1"/>
          </p:cNvSpPr>
          <p:nvPr/>
        </p:nvSpPr>
        <p:spPr bwMode="auto">
          <a:xfrm>
            <a:off x="147638" y="5776913"/>
            <a:ext cx="87836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000" dirty="0"/>
              <a:t>Tsunami po trzęsieniu ziemi w </a:t>
            </a:r>
            <a:r>
              <a:rPr lang="pl-PL" altLang="it-IT" sz="2000" dirty="0" err="1"/>
              <a:t>Tohuku</a:t>
            </a:r>
            <a:r>
              <a:rPr lang="pl-PL" altLang="it-IT" sz="2000" dirty="0"/>
              <a:t> (Japonia) 11.03.2011: 9,0 w skali Richtera (jedno z najsilniejszych w historii ludzkości): 20 tys. ofiar tsunami. Naprężenia między dwiema płytami kumulowały się przez 800 lat.</a:t>
            </a:r>
            <a:endParaRPr lang="en-AU" altLang="it-IT"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807265A-A60B-36D7-4288-CA59F7BFD89B}"/>
              </a:ext>
            </a:extLst>
          </p:cNvPr>
          <p:cNvSpPr>
            <a:spLocks noGrp="1" noChangeArrowheads="1"/>
          </p:cNvSpPr>
          <p:nvPr>
            <p:ph type="title"/>
          </p:nvPr>
        </p:nvSpPr>
        <p:spPr>
          <a:xfrm>
            <a:off x="395288" y="0"/>
            <a:ext cx="8229600" cy="1143000"/>
          </a:xfrm>
        </p:spPr>
        <p:txBody>
          <a:bodyPr/>
          <a:lstStyle/>
          <a:p>
            <a:pPr eaLnBrk="1" hangingPunct="1"/>
            <a:r>
              <a:rPr lang="pl-PL" altLang="it-IT"/>
              <a:t>Anomalia pogodowa?</a:t>
            </a:r>
            <a:endParaRPr lang="en-AU" altLang="it-IT"/>
          </a:p>
        </p:txBody>
      </p:sp>
      <p:sp>
        <p:nvSpPr>
          <p:cNvPr id="43011" name="Rectangle 3">
            <a:extLst>
              <a:ext uri="{FF2B5EF4-FFF2-40B4-BE49-F238E27FC236}">
                <a16:creationId xmlns:a16="http://schemas.microsoft.com/office/drawing/2014/main" id="{685A5F67-8C02-50CB-483A-135B41A45DA5}"/>
              </a:ext>
            </a:extLst>
          </p:cNvPr>
          <p:cNvSpPr>
            <a:spLocks noGrp="1" noChangeArrowheads="1"/>
          </p:cNvSpPr>
          <p:nvPr>
            <p:ph type="body" idx="1"/>
          </p:nvPr>
        </p:nvSpPr>
        <p:spPr>
          <a:xfrm>
            <a:off x="395288" y="908050"/>
            <a:ext cx="8748712" cy="4525963"/>
          </a:xfrm>
        </p:spPr>
        <p:txBody>
          <a:bodyPr/>
          <a:lstStyle/>
          <a:p>
            <a:pPr eaLnBrk="1" hangingPunct="1"/>
            <a:r>
              <a:rPr lang="pl-PL" altLang="it-IT" sz="2800"/>
              <a:t>Tam akurat, rzecz jak najbardziej powszednia.</a:t>
            </a:r>
            <a:r>
              <a:rPr lang="pl-PL" altLang="it-IT"/>
              <a:t> </a:t>
            </a:r>
            <a:endParaRPr lang="en-AU" altLang="it-IT"/>
          </a:p>
        </p:txBody>
      </p:sp>
      <p:pic>
        <p:nvPicPr>
          <p:cNvPr id="43012" name="Picture 5">
            <a:extLst>
              <a:ext uri="{FF2B5EF4-FFF2-40B4-BE49-F238E27FC236}">
                <a16:creationId xmlns:a16="http://schemas.microsoft.com/office/drawing/2014/main" id="{D6D3F9F0-53FA-A925-9731-E2D0AEE37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557338"/>
            <a:ext cx="626427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a:extLst>
              <a:ext uri="{FF2B5EF4-FFF2-40B4-BE49-F238E27FC236}">
                <a16:creationId xmlns:a16="http://schemas.microsoft.com/office/drawing/2014/main" id="{88439DE9-A019-85B2-BDC4-FAB87CCA64C4}"/>
              </a:ext>
            </a:extLst>
          </p:cNvPr>
          <p:cNvSpPr txBox="1">
            <a:spLocks noChangeArrowheads="1"/>
          </p:cNvSpPr>
          <p:nvPr/>
        </p:nvSpPr>
        <p:spPr bwMode="auto">
          <a:xfrm>
            <a:off x="20638" y="6381750"/>
            <a:ext cx="91233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200"/>
              <a:t>https://static.independent.co.uk/s3fs-public/styles/story_large/public/thumbnails/image/2016/10/13/16/world-gallery-pix-13-131016.jpg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E1E576-D8E5-FA8C-EB6D-C353DE55DE5C}"/>
              </a:ext>
            </a:extLst>
          </p:cNvPr>
          <p:cNvSpPr>
            <a:spLocks noGrp="1"/>
          </p:cNvSpPr>
          <p:nvPr>
            <p:ph type="title"/>
          </p:nvPr>
        </p:nvSpPr>
        <p:spPr/>
        <p:txBody>
          <a:bodyPr/>
          <a:lstStyle/>
          <a:p>
            <a:r>
              <a:rPr lang="pl-PL" sz="3600" dirty="0"/>
              <a:t>Podsumowanie</a:t>
            </a:r>
            <a:endParaRPr lang="en-US" sz="3600" dirty="0"/>
          </a:p>
        </p:txBody>
      </p:sp>
      <p:sp>
        <p:nvSpPr>
          <p:cNvPr id="3" name="Symbol zastępczy zawartości 2">
            <a:extLst>
              <a:ext uri="{FF2B5EF4-FFF2-40B4-BE49-F238E27FC236}">
                <a16:creationId xmlns:a16="http://schemas.microsoft.com/office/drawing/2014/main" id="{FA230B78-3012-8579-04FB-4684EECE16CB}"/>
              </a:ext>
            </a:extLst>
          </p:cNvPr>
          <p:cNvSpPr>
            <a:spLocks noGrp="1"/>
          </p:cNvSpPr>
          <p:nvPr>
            <p:ph idx="1"/>
          </p:nvPr>
        </p:nvSpPr>
        <p:spPr>
          <a:xfrm>
            <a:off x="457200" y="1600200"/>
            <a:ext cx="8435280" cy="4525963"/>
          </a:xfrm>
        </p:spPr>
        <p:txBody>
          <a:bodyPr/>
          <a:lstStyle/>
          <a:p>
            <a:r>
              <a:rPr lang="pl-PL" sz="2200" dirty="0"/>
              <a:t>Z czego wynikają główne kierunki cyrkulacji prądów oceanicznych?</a:t>
            </a:r>
          </a:p>
          <a:p>
            <a:r>
              <a:rPr lang="pl-PL" sz="2200" dirty="0"/>
              <a:t>Wymień 3 najważniejsze prądy oceaniczne</a:t>
            </a:r>
          </a:p>
          <a:p>
            <a:r>
              <a:rPr lang="pl-PL" sz="2200" dirty="0"/>
              <a:t>Wyjaśnij mechanizm powstawania „globalnego transportera” czyli prądu głębinowego</a:t>
            </a:r>
          </a:p>
          <a:p>
            <a:endParaRPr lang="pl-PL" sz="2200" dirty="0"/>
          </a:p>
          <a:p>
            <a:r>
              <a:rPr lang="pl-PL" sz="2200" dirty="0"/>
              <a:t>Dla fizyków: opisz rozkład natężenia pola elektrycznego nad nieskończoną powierzchnią naładowaną gęstością powierzchniową ładunku </a:t>
            </a:r>
            <a:r>
              <a:rPr lang="el-GR" sz="2200" dirty="0">
                <a:latin typeface="Arial" panose="020B0604020202020204" pitchFamily="34" charset="0"/>
                <a:cs typeface="Arial" panose="020B0604020202020204" pitchFamily="34" charset="0"/>
              </a:rPr>
              <a:t>σ</a:t>
            </a:r>
            <a:r>
              <a:rPr lang="pl-PL" sz="2200" dirty="0">
                <a:latin typeface="Arial" panose="020B0604020202020204" pitchFamily="34" charset="0"/>
                <a:cs typeface="Arial" panose="020B0604020202020204" pitchFamily="34" charset="0"/>
              </a:rPr>
              <a:t> [C/m</a:t>
            </a:r>
            <a:r>
              <a:rPr lang="pl-PL" sz="2200" baseline="30000" dirty="0">
                <a:latin typeface="Arial" panose="020B0604020202020204" pitchFamily="34" charset="0"/>
                <a:cs typeface="Arial" panose="020B0604020202020204" pitchFamily="34" charset="0"/>
              </a:rPr>
              <a:t>2</a:t>
            </a:r>
            <a:r>
              <a:rPr lang="pl-PL" sz="2200" dirty="0">
                <a:latin typeface="Arial" panose="020B0604020202020204" pitchFamily="34" charset="0"/>
                <a:cs typeface="Arial" panose="020B0604020202020204" pitchFamily="34" charset="0"/>
              </a:rPr>
              <a:t>], z rozkładem natężenia pola dookoła nieskończenie długiego ładunku liniowego </a:t>
            </a:r>
            <a:r>
              <a:rPr lang="el-GR" sz="2200" dirty="0">
                <a:latin typeface="Arial" panose="020B0604020202020204" pitchFamily="34" charset="0"/>
                <a:cs typeface="Arial" panose="020B0604020202020204" pitchFamily="34" charset="0"/>
              </a:rPr>
              <a:t>λ</a:t>
            </a:r>
            <a:r>
              <a:rPr lang="pl-PL" sz="2200" dirty="0">
                <a:latin typeface="Arial" panose="020B0604020202020204" pitchFamily="34" charset="0"/>
                <a:cs typeface="Arial" panose="020B0604020202020204" pitchFamily="34" charset="0"/>
              </a:rPr>
              <a:t> [C/m] i dookoła ładunku punktowego </a:t>
            </a:r>
            <a:r>
              <a:rPr lang="pl-PL" sz="2200" i="1" dirty="0">
                <a:latin typeface="Arial" panose="020B0604020202020204" pitchFamily="34" charset="0"/>
                <a:cs typeface="Arial" panose="020B0604020202020204" pitchFamily="34" charset="0"/>
              </a:rPr>
              <a:t>q</a:t>
            </a:r>
            <a:r>
              <a:rPr lang="pl-PL" sz="2200" dirty="0">
                <a:latin typeface="Arial" panose="020B0604020202020204" pitchFamily="34" charset="0"/>
                <a:cs typeface="Arial" panose="020B0604020202020204" pitchFamily="34" charset="0"/>
              </a:rPr>
              <a:t> [C]. Jakieś wnioski dla fali tsunami?</a:t>
            </a:r>
            <a:endParaRPr lang="en-US" sz="2200" dirty="0"/>
          </a:p>
        </p:txBody>
      </p:sp>
    </p:spTree>
    <p:extLst>
      <p:ext uri="{BB962C8B-B14F-4D97-AF65-F5344CB8AC3E}">
        <p14:creationId xmlns:p14="http://schemas.microsoft.com/office/powerpoint/2010/main" val="3598996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5127DCD-1A24-A539-C98D-37CB42099CB0}"/>
              </a:ext>
            </a:extLst>
          </p:cNvPr>
          <p:cNvSpPr>
            <a:spLocks noGrp="1" noChangeArrowheads="1"/>
          </p:cNvSpPr>
          <p:nvPr>
            <p:ph type="title"/>
          </p:nvPr>
        </p:nvSpPr>
        <p:spPr/>
        <p:txBody>
          <a:bodyPr/>
          <a:lstStyle/>
          <a:p>
            <a:pPr algn="l"/>
            <a:r>
              <a:rPr lang="pl-PL" altLang="it-IT" sz="3600"/>
              <a:t>    </a:t>
            </a:r>
            <a:r>
              <a:rPr lang="it-IT" altLang="it-IT" sz="3600"/>
              <a:t>Odissea: pura fantasia?</a:t>
            </a:r>
            <a:endParaRPr lang="en-US" altLang="it-IT" sz="3600"/>
          </a:p>
        </p:txBody>
      </p:sp>
      <p:sp>
        <p:nvSpPr>
          <p:cNvPr id="81923" name="Rectangle 3">
            <a:extLst>
              <a:ext uri="{FF2B5EF4-FFF2-40B4-BE49-F238E27FC236}">
                <a16:creationId xmlns:a16="http://schemas.microsoft.com/office/drawing/2014/main" id="{7D274923-67D1-FEFD-459C-750884DED9FA}"/>
              </a:ext>
            </a:extLst>
          </p:cNvPr>
          <p:cNvSpPr>
            <a:spLocks noGrp="1" noChangeArrowheads="1"/>
          </p:cNvSpPr>
          <p:nvPr>
            <p:ph type="body" idx="1"/>
          </p:nvPr>
        </p:nvSpPr>
        <p:spPr/>
        <p:txBody>
          <a:bodyPr/>
          <a:lstStyle/>
          <a:p>
            <a:pPr>
              <a:defRPr/>
            </a:pPr>
            <a:r>
              <a:rPr lang="it-IT" sz="2400" dirty="0">
                <a:solidFill>
                  <a:srgbClr val="000000"/>
                </a:solidFill>
              </a:rPr>
              <a:t>Dall'altra parte </a:t>
            </a:r>
            <a:r>
              <a:rPr lang="it-IT" sz="2400" dirty="0" err="1">
                <a:solidFill>
                  <a:srgbClr val="000000"/>
                </a:solidFill>
              </a:rPr>
              <a:t>havvi</a:t>
            </a:r>
            <a:r>
              <a:rPr lang="it-IT" sz="2400" dirty="0">
                <a:solidFill>
                  <a:srgbClr val="000000"/>
                </a:solidFill>
              </a:rPr>
              <a:t> due scogli: l'uno</a:t>
            </a:r>
            <a:br>
              <a:rPr lang="it-IT" sz="2400" dirty="0"/>
            </a:br>
            <a:r>
              <a:rPr lang="it-IT" sz="2400" dirty="0">
                <a:solidFill>
                  <a:srgbClr val="000000"/>
                </a:solidFill>
              </a:rPr>
              <a:t>Va sino agli astri, e fosca nube il cinge</a:t>
            </a:r>
            <a:br>
              <a:rPr lang="it-IT" sz="2400" dirty="0"/>
            </a:br>
            <a:r>
              <a:rPr lang="it-IT" sz="2400" dirty="0">
                <a:solidFill>
                  <a:srgbClr val="000000"/>
                </a:solidFill>
              </a:rPr>
              <a:t>Né su l'acuto vertice, l'estate</a:t>
            </a:r>
            <a:br>
              <a:rPr lang="it-IT" sz="2400" dirty="0"/>
            </a:br>
            <a:r>
              <a:rPr lang="it-IT" sz="2400" dirty="0">
                <a:solidFill>
                  <a:srgbClr val="000000"/>
                </a:solidFill>
              </a:rPr>
              <a:t>Corra o l'autunno, un puro ciel mai ride.</a:t>
            </a:r>
          </a:p>
          <a:p>
            <a:pPr>
              <a:defRPr/>
            </a:pPr>
            <a:r>
              <a:rPr lang="it-IT" sz="2400" dirty="0">
                <a:solidFill>
                  <a:srgbClr val="000000"/>
                </a:solidFill>
              </a:rPr>
              <a:t>Scilla ivi alberga, che moleste grida</a:t>
            </a:r>
            <a:br>
              <a:rPr lang="it-IT" sz="2400" dirty="0"/>
            </a:br>
            <a:r>
              <a:rPr lang="it-IT" sz="2400" dirty="0">
                <a:solidFill>
                  <a:srgbClr val="000000"/>
                </a:solidFill>
              </a:rPr>
              <a:t>Di mandar non ristà.</a:t>
            </a:r>
          </a:p>
          <a:p>
            <a:pPr>
              <a:defRPr/>
            </a:pPr>
            <a:r>
              <a:rPr lang="it-IT" sz="2400" dirty="0">
                <a:solidFill>
                  <a:srgbClr val="000000"/>
                </a:solidFill>
              </a:rPr>
              <a:t>Grande verdeggia in questo e d'ampie foglie</a:t>
            </a:r>
            <a:br>
              <a:rPr lang="it-IT" sz="2400" dirty="0"/>
            </a:br>
            <a:r>
              <a:rPr lang="it-IT" sz="2400" dirty="0">
                <a:solidFill>
                  <a:srgbClr val="000000"/>
                </a:solidFill>
              </a:rPr>
              <a:t>Selvaggio fico; e alle sue falde assorbe</a:t>
            </a:r>
            <a:br>
              <a:rPr lang="it-IT" sz="2400" dirty="0"/>
            </a:br>
            <a:r>
              <a:rPr lang="it-IT" sz="2400" dirty="0">
                <a:solidFill>
                  <a:srgbClr val="000000"/>
                </a:solidFill>
              </a:rPr>
              <a:t>La temuta Cariddi il negro mare.</a:t>
            </a:r>
            <a:br>
              <a:rPr lang="it-IT" sz="2400" dirty="0"/>
            </a:br>
            <a:r>
              <a:rPr lang="it-IT" sz="2400" dirty="0">
                <a:solidFill>
                  <a:srgbClr val="0070C0"/>
                </a:solidFill>
              </a:rPr>
              <a:t>Tre fiate il rigetta, e tre nel giorno</a:t>
            </a:r>
            <a:br>
              <a:rPr lang="it-IT" sz="2400" dirty="0"/>
            </a:br>
            <a:r>
              <a:rPr lang="it-IT" sz="2400" dirty="0">
                <a:solidFill>
                  <a:srgbClr val="000000"/>
                </a:solidFill>
              </a:rPr>
              <a:t>L'assorbe orribilmente.</a:t>
            </a:r>
            <a:endParaRPr lang="en-US" altLang="it-IT" sz="2400" dirty="0">
              <a:solidFill>
                <a:srgbClr val="FF0000"/>
              </a:solidFill>
              <a:effectLst>
                <a:outerShdw blurRad="38100" dist="38100" dir="2700000" algn="tl">
                  <a:srgbClr val="C0C0C0"/>
                </a:outerShdw>
              </a:effectLst>
            </a:endParaRPr>
          </a:p>
          <a:p>
            <a:pPr>
              <a:defRPr/>
            </a:pPr>
            <a:endParaRPr lang="en-US" altLang="it-IT" sz="2400" dirty="0">
              <a:solidFill>
                <a:srgbClr val="FF0000"/>
              </a:solidFill>
              <a:effectLst>
                <a:outerShdw blurRad="38100" dist="38100" dir="2700000" algn="tl">
                  <a:srgbClr val="C0C0C0"/>
                </a:outerShdw>
              </a:effectLst>
            </a:endParaRPr>
          </a:p>
        </p:txBody>
      </p:sp>
      <p:pic>
        <p:nvPicPr>
          <p:cNvPr id="34820" name="Picture 4">
            <a:extLst>
              <a:ext uri="{FF2B5EF4-FFF2-40B4-BE49-F238E27FC236}">
                <a16:creationId xmlns:a16="http://schemas.microsoft.com/office/drawing/2014/main" id="{148571D7-35A9-8084-BE47-9BAC94BE6E7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flipH="1">
            <a:off x="6084888" y="274638"/>
            <a:ext cx="2816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a:extLst>
              <a:ext uri="{FF2B5EF4-FFF2-40B4-BE49-F238E27FC236}">
                <a16:creationId xmlns:a16="http://schemas.microsoft.com/office/drawing/2014/main" id="{4710D6A7-CE2F-90F4-F547-A71601689EC3}"/>
              </a:ext>
            </a:extLst>
          </p:cNvPr>
          <p:cNvSpPr txBox="1">
            <a:spLocks noChangeArrowheads="1"/>
          </p:cNvSpPr>
          <p:nvPr/>
        </p:nvSpPr>
        <p:spPr bwMode="auto">
          <a:xfrm>
            <a:off x="3267075" y="6127750"/>
            <a:ext cx="58578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t>Omero</a:t>
            </a:r>
            <a:r>
              <a:rPr lang="pl-PL" altLang="it-IT" sz="2000"/>
              <a:t>, </a:t>
            </a:r>
            <a:r>
              <a:rPr lang="it-IT" altLang="it-IT" sz="2000"/>
              <a:t>Odissea, Libro XII</a:t>
            </a:r>
          </a:p>
          <a:p>
            <a:pPr>
              <a:spcBef>
                <a:spcPct val="0"/>
              </a:spcBef>
              <a:buFontTx/>
              <a:buNone/>
            </a:pPr>
            <a:r>
              <a:rPr lang="en-US" altLang="it-IT" sz="1400"/>
              <a:t>https://www.rodoni.ch/busoni/bibliotechina/nuovifiles/odisse_h/testo.htm</a:t>
            </a:r>
          </a:p>
        </p:txBody>
      </p:sp>
    </p:spTree>
    <p:extLst>
      <p:ext uri="{BB962C8B-B14F-4D97-AF65-F5344CB8AC3E}">
        <p14:creationId xmlns:p14="http://schemas.microsoft.com/office/powerpoint/2010/main" val="8445178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AF5E471-3ACB-91E9-CC51-3C3E9374B062}"/>
              </a:ext>
            </a:extLst>
          </p:cNvPr>
          <p:cNvSpPr>
            <a:spLocks noGrp="1" noChangeArrowheads="1"/>
          </p:cNvSpPr>
          <p:nvPr>
            <p:ph type="title"/>
          </p:nvPr>
        </p:nvSpPr>
        <p:spPr/>
        <p:txBody>
          <a:bodyPr/>
          <a:lstStyle/>
          <a:p>
            <a:r>
              <a:rPr lang="it-IT" altLang="it-IT"/>
              <a:t>O</a:t>
            </a:r>
            <a:r>
              <a:rPr lang="pl-PL" altLang="it-IT"/>
              <a:t>mer</a:t>
            </a:r>
            <a:r>
              <a:rPr lang="it-IT" altLang="it-IT"/>
              <a:t>o</a:t>
            </a:r>
            <a:r>
              <a:rPr lang="pl-PL" altLang="it-IT"/>
              <a:t>: Scilla &amp; C</a:t>
            </a:r>
            <a:r>
              <a:rPr lang="it-IT" altLang="it-IT"/>
              <a:t>ariddi</a:t>
            </a:r>
            <a:endParaRPr lang="en-US" altLang="it-IT"/>
          </a:p>
        </p:txBody>
      </p:sp>
      <p:pic>
        <p:nvPicPr>
          <p:cNvPr id="35843" name="Picture 3">
            <a:extLst>
              <a:ext uri="{FF2B5EF4-FFF2-40B4-BE49-F238E27FC236}">
                <a16:creationId xmlns:a16="http://schemas.microsoft.com/office/drawing/2014/main" id="{19C8E22C-1C40-7349-5444-626E88A75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895475"/>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a:extLst>
              <a:ext uri="{FF2B5EF4-FFF2-40B4-BE49-F238E27FC236}">
                <a16:creationId xmlns:a16="http://schemas.microsoft.com/office/drawing/2014/main" id="{DC7CD7DF-7034-D6F3-52D1-EC2A0C97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16718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a:extLst>
              <a:ext uri="{FF2B5EF4-FFF2-40B4-BE49-F238E27FC236}">
                <a16:creationId xmlns:a16="http://schemas.microsoft.com/office/drawing/2014/main" id="{9AFD72CA-8BCE-6C27-0E9A-52E1B1AF1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304925"/>
            <a:ext cx="33115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CasellaDiTesto 5">
            <a:extLst>
              <a:ext uri="{FF2B5EF4-FFF2-40B4-BE49-F238E27FC236}">
                <a16:creationId xmlns:a16="http://schemas.microsoft.com/office/drawing/2014/main" id="{505D50E0-D549-9394-43A3-A2E874C6D96A}"/>
              </a:ext>
            </a:extLst>
          </p:cNvPr>
          <p:cNvSpPr txBox="1">
            <a:spLocks noChangeArrowheads="1"/>
          </p:cNvSpPr>
          <p:nvPr/>
        </p:nvSpPr>
        <p:spPr bwMode="auto">
          <a:xfrm>
            <a:off x="1692275" y="6453188"/>
            <a:ext cx="223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800"/>
              <a:t>Foto Maria Karwasz</a:t>
            </a:r>
          </a:p>
        </p:txBody>
      </p:sp>
    </p:spTree>
    <p:extLst>
      <p:ext uri="{BB962C8B-B14F-4D97-AF65-F5344CB8AC3E}">
        <p14:creationId xmlns:p14="http://schemas.microsoft.com/office/powerpoint/2010/main" val="38255135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ytuł 1">
            <a:extLst>
              <a:ext uri="{FF2B5EF4-FFF2-40B4-BE49-F238E27FC236}">
                <a16:creationId xmlns:a16="http://schemas.microsoft.com/office/drawing/2014/main" id="{6B285E4A-9926-9272-0D5C-C8BFE8EDA749}"/>
              </a:ext>
            </a:extLst>
          </p:cNvPr>
          <p:cNvSpPr>
            <a:spLocks noGrp="1" noChangeArrowheads="1"/>
          </p:cNvSpPr>
          <p:nvPr>
            <p:ph type="title"/>
          </p:nvPr>
        </p:nvSpPr>
        <p:spPr>
          <a:xfrm>
            <a:off x="457200" y="0"/>
            <a:ext cx="8229600" cy="958850"/>
          </a:xfrm>
        </p:spPr>
        <p:txBody>
          <a:bodyPr/>
          <a:lstStyle/>
          <a:p>
            <a:r>
              <a:rPr lang="pl-PL" altLang="en-US" sz="3600"/>
              <a:t>Opady i rzeki</a:t>
            </a:r>
          </a:p>
        </p:txBody>
      </p:sp>
      <p:pic>
        <p:nvPicPr>
          <p:cNvPr id="41987" name="Obraz 3">
            <a:extLst>
              <a:ext uri="{FF2B5EF4-FFF2-40B4-BE49-F238E27FC236}">
                <a16:creationId xmlns:a16="http://schemas.microsoft.com/office/drawing/2014/main" id="{EEA7AADC-D5E2-F4AE-7565-1DE81B079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38188"/>
            <a:ext cx="7559675"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pole tekstowe 4">
            <a:extLst>
              <a:ext uri="{FF2B5EF4-FFF2-40B4-BE49-F238E27FC236}">
                <a16:creationId xmlns:a16="http://schemas.microsoft.com/office/drawing/2014/main" id="{A606FD39-D5A7-B0CB-79D6-ACE8F1A80E07}"/>
              </a:ext>
            </a:extLst>
          </p:cNvPr>
          <p:cNvSpPr txBox="1">
            <a:spLocks noChangeArrowheads="1"/>
          </p:cNvSpPr>
          <p:nvPr/>
        </p:nvSpPr>
        <p:spPr bwMode="auto">
          <a:xfrm>
            <a:off x="5842000" y="958850"/>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Peixoto and Oort</a:t>
            </a:r>
          </a:p>
        </p:txBody>
      </p:sp>
    </p:spTree>
    <p:extLst>
      <p:ext uri="{BB962C8B-B14F-4D97-AF65-F5344CB8AC3E}">
        <p14:creationId xmlns:p14="http://schemas.microsoft.com/office/powerpoint/2010/main" val="251102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A367B29-E312-AD1E-E957-75D81ED63878}"/>
              </a:ext>
            </a:extLst>
          </p:cNvPr>
          <p:cNvSpPr>
            <a:spLocks noGrp="1" noChangeArrowheads="1"/>
          </p:cNvSpPr>
          <p:nvPr>
            <p:ph type="title"/>
          </p:nvPr>
        </p:nvSpPr>
        <p:spPr>
          <a:xfrm>
            <a:off x="-612775" y="-171450"/>
            <a:ext cx="8229600" cy="1143000"/>
          </a:xfrm>
        </p:spPr>
        <p:txBody>
          <a:bodyPr/>
          <a:lstStyle/>
          <a:p>
            <a:r>
              <a:rPr lang="it-IT" altLang="it-IT" sz="3600"/>
              <a:t>Stretto di Messina</a:t>
            </a:r>
            <a:endParaRPr lang="en-US" altLang="it-IT" sz="3600"/>
          </a:p>
        </p:txBody>
      </p:sp>
      <p:pic>
        <p:nvPicPr>
          <p:cNvPr id="36867" name="Picture 3">
            <a:extLst>
              <a:ext uri="{FF2B5EF4-FFF2-40B4-BE49-F238E27FC236}">
                <a16:creationId xmlns:a16="http://schemas.microsoft.com/office/drawing/2014/main" id="{7BFCF81C-AFD0-F4CB-7EAC-CB543031B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2560638"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a:extLst>
              <a:ext uri="{FF2B5EF4-FFF2-40B4-BE49-F238E27FC236}">
                <a16:creationId xmlns:a16="http://schemas.microsoft.com/office/drawing/2014/main" id="{B20FB909-7700-268C-563F-873F87D8E24E}"/>
              </a:ext>
            </a:extLst>
          </p:cNvPr>
          <p:cNvSpPr txBox="1">
            <a:spLocks noChangeArrowheads="1"/>
          </p:cNvSpPr>
          <p:nvPr/>
        </p:nvSpPr>
        <p:spPr bwMode="auto">
          <a:xfrm>
            <a:off x="539750" y="6381750"/>
            <a:ext cx="32385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200">
                <a:hlinkClick r:id="rId3"/>
              </a:rPr>
              <a:t>http://it.wikipedia.org/wiki/Stretto_di_Messina</a:t>
            </a:r>
            <a:endParaRPr lang="pl-PL" altLang="it-IT" sz="1200"/>
          </a:p>
        </p:txBody>
      </p:sp>
      <p:pic>
        <p:nvPicPr>
          <p:cNvPr id="36869" name="Picture 5">
            <a:extLst>
              <a:ext uri="{FF2B5EF4-FFF2-40B4-BE49-F238E27FC236}">
                <a16:creationId xmlns:a16="http://schemas.microsoft.com/office/drawing/2014/main" id="{B09807B7-6569-1BA9-50EE-37C6D175C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25538"/>
            <a:ext cx="6300787"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213316C3-4D63-E6D7-72F9-A2D8F6C55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4581525"/>
            <a:ext cx="5384800" cy="177641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1" name="Text Box 7">
            <a:extLst>
              <a:ext uri="{FF2B5EF4-FFF2-40B4-BE49-F238E27FC236}">
                <a16:creationId xmlns:a16="http://schemas.microsoft.com/office/drawing/2014/main" id="{6E14C659-110E-63A9-55E3-09F98BE4F0E1}"/>
              </a:ext>
            </a:extLst>
          </p:cNvPr>
          <p:cNvSpPr txBox="1">
            <a:spLocks noChangeArrowheads="1"/>
          </p:cNvSpPr>
          <p:nvPr/>
        </p:nvSpPr>
        <p:spPr bwMode="auto">
          <a:xfrm>
            <a:off x="5848350" y="495300"/>
            <a:ext cx="25415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400" b="1">
                <a:solidFill>
                  <a:srgbClr val="FF0000"/>
                </a:solidFill>
              </a:rPr>
              <a:t>3 </a:t>
            </a:r>
            <a:r>
              <a:rPr lang="it-IT" altLang="it-IT" sz="2400" b="1">
                <a:solidFill>
                  <a:srgbClr val="FF0000"/>
                </a:solidFill>
              </a:rPr>
              <a:t>volte al giorno</a:t>
            </a:r>
            <a:endParaRPr lang="en-US" altLang="it-IT" sz="2400" b="1">
              <a:solidFill>
                <a:srgbClr val="FF0000"/>
              </a:solidFill>
            </a:endParaRPr>
          </a:p>
        </p:txBody>
      </p:sp>
      <p:sp>
        <p:nvSpPr>
          <p:cNvPr id="36872" name="CasellaDiTesto 8">
            <a:extLst>
              <a:ext uri="{FF2B5EF4-FFF2-40B4-BE49-F238E27FC236}">
                <a16:creationId xmlns:a16="http://schemas.microsoft.com/office/drawing/2014/main" id="{41FCCB84-7F97-6FBA-8D37-70D5668FC01B}"/>
              </a:ext>
            </a:extLst>
          </p:cNvPr>
          <p:cNvSpPr txBox="1">
            <a:spLocks noChangeArrowheads="1"/>
          </p:cNvSpPr>
          <p:nvPr/>
        </p:nvSpPr>
        <p:spPr bwMode="auto">
          <a:xfrm>
            <a:off x="3817938" y="6381750"/>
            <a:ext cx="5110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800">
                <a:solidFill>
                  <a:srgbClr val="0000FF"/>
                </a:solidFill>
              </a:rPr>
              <a:t>Dislivello di 3 cm su 3 km: impossibile a remare</a:t>
            </a:r>
          </a:p>
        </p:txBody>
      </p:sp>
    </p:spTree>
    <p:extLst>
      <p:ext uri="{BB962C8B-B14F-4D97-AF65-F5344CB8AC3E}">
        <p14:creationId xmlns:p14="http://schemas.microsoft.com/office/powerpoint/2010/main" val="39181495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EE858DE-814A-8A06-14EF-578EF23B291F}"/>
              </a:ext>
            </a:extLst>
          </p:cNvPr>
          <p:cNvSpPr>
            <a:spLocks noChangeArrowheads="1"/>
          </p:cNvSpPr>
          <p:nvPr/>
        </p:nvSpPr>
        <p:spPr bwMode="auto">
          <a:xfrm>
            <a:off x="457200" y="488950"/>
            <a:ext cx="7485063" cy="555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828675">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828675">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828675">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8286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8286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8286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82867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3000"/>
              </a:lnSpc>
              <a:spcBef>
                <a:spcPct val="0"/>
              </a:spcBef>
              <a:buClr>
                <a:srgbClr val="008000"/>
              </a:buClr>
              <a:buFont typeface="Wingdings" panose="05000000000000000000" pitchFamily="2" charset="2"/>
              <a:buNone/>
            </a:pPr>
            <a:r>
              <a:rPr lang="it-IT" altLang="it-IT" sz="3300">
                <a:solidFill>
                  <a:srgbClr val="008000"/>
                </a:solidFill>
              </a:rPr>
              <a:t>La zona è sinistra anche per i terremoti</a:t>
            </a:r>
            <a:endParaRPr lang="pl-PL" altLang="it-IT" sz="3300">
              <a:solidFill>
                <a:srgbClr val="008000"/>
              </a:solidFill>
            </a:endParaRPr>
          </a:p>
        </p:txBody>
      </p:sp>
      <p:pic>
        <p:nvPicPr>
          <p:cNvPr id="37891" name="Picture 3">
            <a:extLst>
              <a:ext uri="{FF2B5EF4-FFF2-40B4-BE49-F238E27FC236}">
                <a16:creationId xmlns:a16="http://schemas.microsoft.com/office/drawing/2014/main" id="{7FBCAB18-DFF6-90ED-2863-0ECF1295F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575" y="1076325"/>
            <a:ext cx="3617913"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a:extLst>
              <a:ext uri="{FF2B5EF4-FFF2-40B4-BE49-F238E27FC236}">
                <a16:creationId xmlns:a16="http://schemas.microsoft.com/office/drawing/2014/main" id="{ED178365-15D4-EFDA-0B05-3AAD53A73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076325"/>
            <a:ext cx="4454525"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CasellaDiTesto 6">
            <a:extLst>
              <a:ext uri="{FF2B5EF4-FFF2-40B4-BE49-F238E27FC236}">
                <a16:creationId xmlns:a16="http://schemas.microsoft.com/office/drawing/2014/main" id="{E1667FF7-0FCC-12FD-E902-3C9CA515772E}"/>
              </a:ext>
            </a:extLst>
          </p:cNvPr>
          <p:cNvSpPr txBox="1">
            <a:spLocks noChangeArrowheads="1"/>
          </p:cNvSpPr>
          <p:nvPr/>
        </p:nvSpPr>
        <p:spPr bwMode="auto">
          <a:xfrm>
            <a:off x="138113" y="4746625"/>
            <a:ext cx="86233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2000">
                <a:solidFill>
                  <a:srgbClr val="000000"/>
                </a:solidFill>
              </a:rPr>
              <a:t>Italia sembra uno stivale. No! È una scarpa da calcio, visto che il calcio è lo sport nazionale. A questo punto, la Sicilia è una palla fortemente calciata, che gira in senso antiorario.      Parlando serio, la causa del terremoto a Messina 1908 fu proprio questo moto rotatorio dell’isola. E anche tutta la penisola gira in senso antiorario, dopo aversi staccata dalla Tunisia e aver urtato l’Europa, dove oggi soni le Alpi (20 mln di anni fa?)</a:t>
            </a:r>
            <a:endParaRPr lang="it-IT" altLang="en-US" sz="2000"/>
          </a:p>
        </p:txBody>
      </p:sp>
    </p:spTree>
    <p:extLst>
      <p:ext uri="{BB962C8B-B14F-4D97-AF65-F5344CB8AC3E}">
        <p14:creationId xmlns:p14="http://schemas.microsoft.com/office/powerpoint/2010/main" val="125250490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a:extLst>
              <a:ext uri="{FF2B5EF4-FFF2-40B4-BE49-F238E27FC236}">
                <a16:creationId xmlns:a16="http://schemas.microsoft.com/office/drawing/2014/main" id="{21A600AE-1445-EDFB-2373-CB3CCC109614}"/>
              </a:ext>
            </a:extLst>
          </p:cNvPr>
          <p:cNvSpPr>
            <a:spLocks noGrp="1" noChangeArrowheads="1"/>
          </p:cNvSpPr>
          <p:nvPr>
            <p:ph type="title"/>
          </p:nvPr>
        </p:nvSpPr>
        <p:spPr>
          <a:xfrm>
            <a:off x="457200" y="28575"/>
            <a:ext cx="8229600" cy="1143000"/>
          </a:xfrm>
        </p:spPr>
        <p:txBody>
          <a:bodyPr/>
          <a:lstStyle/>
          <a:p>
            <a:pPr eaLnBrk="1" hangingPunct="1"/>
            <a:r>
              <a:rPr lang="it-IT" altLang="it-IT" sz="3600"/>
              <a:t>Qual è il posto più bel al mondo?</a:t>
            </a:r>
          </a:p>
        </p:txBody>
      </p:sp>
      <p:pic>
        <p:nvPicPr>
          <p:cNvPr id="44035" name="Immagine 3" descr="Immagine che contiene esterni, acqua, natura, lago&#10;&#10;Descrizione generata automaticamente">
            <a:extLst>
              <a:ext uri="{FF2B5EF4-FFF2-40B4-BE49-F238E27FC236}">
                <a16:creationId xmlns:a16="http://schemas.microsoft.com/office/drawing/2014/main" id="{700C22A8-F0A5-FF16-4EFD-1E914A8DA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81075"/>
            <a:ext cx="69119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CasellaDiTesto 4">
            <a:extLst>
              <a:ext uri="{FF2B5EF4-FFF2-40B4-BE49-F238E27FC236}">
                <a16:creationId xmlns:a16="http://schemas.microsoft.com/office/drawing/2014/main" id="{7C9D1976-E2CE-2DA8-154E-6978A53D3922}"/>
              </a:ext>
            </a:extLst>
          </p:cNvPr>
          <p:cNvSpPr txBox="1">
            <a:spLocks noChangeArrowheads="1"/>
          </p:cNvSpPr>
          <p:nvPr/>
        </p:nvSpPr>
        <p:spPr bwMode="auto">
          <a:xfrm>
            <a:off x="4829175" y="6262688"/>
            <a:ext cx="5122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t>Grazie per l’attenzione!</a:t>
            </a:r>
            <a:endParaRPr lang="it-IT" altLang="it-IT" sz="2400" i="1"/>
          </a:p>
        </p:txBody>
      </p:sp>
      <p:sp>
        <p:nvSpPr>
          <p:cNvPr id="44037" name="CasellaDiTesto 5">
            <a:extLst>
              <a:ext uri="{FF2B5EF4-FFF2-40B4-BE49-F238E27FC236}">
                <a16:creationId xmlns:a16="http://schemas.microsoft.com/office/drawing/2014/main" id="{AAB66082-817E-8303-F5B5-73798C428A8B}"/>
              </a:ext>
            </a:extLst>
          </p:cNvPr>
          <p:cNvSpPr txBox="1">
            <a:spLocks noChangeArrowheads="1"/>
          </p:cNvSpPr>
          <p:nvPr/>
        </p:nvSpPr>
        <p:spPr bwMode="auto">
          <a:xfrm>
            <a:off x="2268538" y="1462088"/>
            <a:ext cx="5122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FF3399"/>
                </a:solidFill>
              </a:rPr>
              <a:t>Avete mai visto il mare color rosa?</a:t>
            </a:r>
            <a:endParaRPr lang="it-IT" altLang="it-IT" sz="2400" i="1">
              <a:solidFill>
                <a:srgbClr val="FF33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6A9D899-88BA-9A7F-1BE7-6EBEB3A6AAF4}"/>
              </a:ext>
            </a:extLst>
          </p:cNvPr>
          <p:cNvSpPr>
            <a:spLocks noGrp="1" noChangeArrowheads="1"/>
          </p:cNvSpPr>
          <p:nvPr>
            <p:ph type="title"/>
          </p:nvPr>
        </p:nvSpPr>
        <p:spPr>
          <a:xfrm>
            <a:off x="395288" y="0"/>
            <a:ext cx="8229600" cy="1143000"/>
          </a:xfrm>
        </p:spPr>
        <p:txBody>
          <a:bodyPr/>
          <a:lstStyle/>
          <a:p>
            <a:pPr eaLnBrk="1" hangingPunct="1"/>
            <a:r>
              <a:rPr lang="pl-PL" altLang="it-IT" sz="3600">
                <a:solidFill>
                  <a:schemeClr val="accent2"/>
                </a:solidFill>
              </a:rPr>
              <a:t>Cyrkulacja oceaniczna </a:t>
            </a:r>
            <a:endParaRPr lang="en-AU" altLang="it-IT" sz="3600">
              <a:solidFill>
                <a:schemeClr val="accent2"/>
              </a:solidFill>
            </a:endParaRPr>
          </a:p>
        </p:txBody>
      </p:sp>
      <p:pic>
        <p:nvPicPr>
          <p:cNvPr id="6147" name="Picture 3">
            <a:extLst>
              <a:ext uri="{FF2B5EF4-FFF2-40B4-BE49-F238E27FC236}">
                <a16:creationId xmlns:a16="http://schemas.microsoft.com/office/drawing/2014/main" id="{2D589A3B-1C0D-C3EA-52D1-D4F9BB86C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08050"/>
            <a:ext cx="7416800" cy="47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 Box 4">
            <a:extLst>
              <a:ext uri="{FF2B5EF4-FFF2-40B4-BE49-F238E27FC236}">
                <a16:creationId xmlns:a16="http://schemas.microsoft.com/office/drawing/2014/main" id="{3969CBE4-0FEE-4E5B-B2EB-E4C971DF6ADD}"/>
              </a:ext>
            </a:extLst>
          </p:cNvPr>
          <p:cNvSpPr txBox="1">
            <a:spLocks noChangeArrowheads="1"/>
          </p:cNvSpPr>
          <p:nvPr/>
        </p:nvSpPr>
        <p:spPr bwMode="auto">
          <a:xfrm>
            <a:off x="179388" y="5805488"/>
            <a:ext cx="8756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Satelitarne pomiary temperatury oceanu pokazują, jak wzdłuż równika prąd płynie na</a:t>
            </a:r>
          </a:p>
          <a:p>
            <a:pPr eaLnBrk="1" hangingPunct="1">
              <a:spcBef>
                <a:spcPct val="0"/>
              </a:spcBef>
              <a:buFontTx/>
              <a:buNone/>
            </a:pPr>
            <a:r>
              <a:rPr lang="pl-PL" altLang="it-IT" sz="1800"/>
              <a:t>zachód. Od Zatoki Meksykańskiej żółty jęzor ciepłej wody to Prąd Zatokowy, </a:t>
            </a:r>
          </a:p>
          <a:p>
            <a:pPr eaLnBrk="1" hangingPunct="1">
              <a:spcBef>
                <a:spcPct val="0"/>
              </a:spcBef>
              <a:buFontTx/>
              <a:buNone/>
            </a:pPr>
            <a:r>
              <a:rPr lang="pl-PL" altLang="it-IT" sz="1800"/>
              <a:t>zbawienny dla klimatu Europy. </a:t>
            </a:r>
            <a:endParaRPr lang="en-AU" altLang="it-IT"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a:extLst>
              <a:ext uri="{FF2B5EF4-FFF2-40B4-BE49-F238E27FC236}">
                <a16:creationId xmlns:a16="http://schemas.microsoft.com/office/drawing/2014/main" id="{5FB054F4-A450-345A-6DE7-335D78E97497}"/>
              </a:ext>
            </a:extLst>
          </p:cNvPr>
          <p:cNvSpPr>
            <a:spLocks noGrp="1" noChangeArrowheads="1"/>
          </p:cNvSpPr>
          <p:nvPr>
            <p:ph type="title"/>
          </p:nvPr>
        </p:nvSpPr>
        <p:spPr>
          <a:xfrm>
            <a:off x="457200" y="0"/>
            <a:ext cx="8229600" cy="1143000"/>
          </a:xfrm>
        </p:spPr>
        <p:txBody>
          <a:bodyPr/>
          <a:lstStyle/>
          <a:p>
            <a:r>
              <a:rPr lang="pl-PL" altLang="en-US" sz="3400"/>
              <a:t>Średnioroczna temperatura powierzchni morza </a:t>
            </a:r>
            <a:endParaRPr lang="en-US" altLang="en-US" sz="3400"/>
          </a:p>
        </p:txBody>
      </p:sp>
      <p:sp>
        <p:nvSpPr>
          <p:cNvPr id="7171" name="pole tekstowe 2">
            <a:extLst>
              <a:ext uri="{FF2B5EF4-FFF2-40B4-BE49-F238E27FC236}">
                <a16:creationId xmlns:a16="http://schemas.microsoft.com/office/drawing/2014/main" id="{05F6503D-AF59-37C2-57A5-88559D195B47}"/>
              </a:ext>
            </a:extLst>
          </p:cNvPr>
          <p:cNvSpPr txBox="1">
            <a:spLocks noChangeArrowheads="1"/>
          </p:cNvSpPr>
          <p:nvPr/>
        </p:nvSpPr>
        <p:spPr bwMode="auto">
          <a:xfrm>
            <a:off x="144463" y="5789613"/>
            <a:ext cx="8964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Zwraca uwagę stosunkowo ciepłe morze na północ od Skandynawii: w Korei, na znacznie niższej szerokości geograficznej, temperatura jest podobna. </a:t>
            </a:r>
            <a:endParaRPr lang="en-US" altLang="en-US" sz="1800"/>
          </a:p>
        </p:txBody>
      </p:sp>
      <p:sp>
        <p:nvSpPr>
          <p:cNvPr id="7172" name="AutoShape 2" descr="Global map of average Sea Surface Temperature (SST).This product is available through our Web Map Service.">
            <a:extLst>
              <a:ext uri="{FF2B5EF4-FFF2-40B4-BE49-F238E27FC236}">
                <a16:creationId xmlns:a16="http://schemas.microsoft.com/office/drawing/2014/main" id="{BCC41592-9EAF-8EB8-5E5C-8E5BD72E5A69}"/>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7173" name="Obraz 5">
            <a:extLst>
              <a:ext uri="{FF2B5EF4-FFF2-40B4-BE49-F238E27FC236}">
                <a16:creationId xmlns:a16="http://schemas.microsoft.com/office/drawing/2014/main" id="{744A7D44-4337-6898-BDD4-7E9E3EDFE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pole tekstowe 7">
            <a:extLst>
              <a:ext uri="{FF2B5EF4-FFF2-40B4-BE49-F238E27FC236}">
                <a16:creationId xmlns:a16="http://schemas.microsoft.com/office/drawing/2014/main" id="{7BD3CAB6-D7BE-18CB-59EB-D544835EF095}"/>
              </a:ext>
            </a:extLst>
          </p:cNvPr>
          <p:cNvSpPr txBox="1">
            <a:spLocks noChangeArrowheads="1"/>
          </p:cNvSpPr>
          <p:nvPr/>
        </p:nvSpPr>
        <p:spPr bwMode="auto">
          <a:xfrm>
            <a:off x="144463" y="6411913"/>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https://svs.gsfc.nasa.gov/3652#section_credits</a:t>
            </a:r>
          </a:p>
        </p:txBody>
      </p:sp>
      <p:pic>
        <p:nvPicPr>
          <p:cNvPr id="7175" name="Obraz 9">
            <a:extLst>
              <a:ext uri="{FF2B5EF4-FFF2-40B4-BE49-F238E27FC236}">
                <a16:creationId xmlns:a16="http://schemas.microsoft.com/office/drawing/2014/main" id="{01BEF03F-5218-A966-939B-FD5140F0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4811713"/>
            <a:ext cx="304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11CD393B-07FD-C5C3-EFCC-DF293A3018F0}"/>
              </a:ext>
            </a:extLst>
          </p:cNvPr>
          <p:cNvSpPr>
            <a:spLocks noGrp="1" noChangeArrowheads="1"/>
          </p:cNvSpPr>
          <p:nvPr>
            <p:ph type="title"/>
          </p:nvPr>
        </p:nvSpPr>
        <p:spPr>
          <a:xfrm>
            <a:off x="457200" y="0"/>
            <a:ext cx="8229600" cy="1143000"/>
          </a:xfrm>
        </p:spPr>
        <p:txBody>
          <a:bodyPr/>
          <a:lstStyle/>
          <a:p>
            <a:r>
              <a:rPr lang="pl-PL" altLang="en-US" sz="3400"/>
              <a:t>Zasolenie wody na powierzchni morza </a:t>
            </a:r>
            <a:endParaRPr lang="en-US" altLang="en-US" sz="3400"/>
          </a:p>
        </p:txBody>
      </p:sp>
      <p:sp>
        <p:nvSpPr>
          <p:cNvPr id="8195" name="pole tekstowe 2">
            <a:extLst>
              <a:ext uri="{FF2B5EF4-FFF2-40B4-BE49-F238E27FC236}">
                <a16:creationId xmlns:a16="http://schemas.microsoft.com/office/drawing/2014/main" id="{C97CA12B-2357-652E-979F-2397640B4445}"/>
              </a:ext>
            </a:extLst>
          </p:cNvPr>
          <p:cNvSpPr txBox="1">
            <a:spLocks noChangeArrowheads="1"/>
          </p:cNvSpPr>
          <p:nvPr/>
        </p:nvSpPr>
        <p:spPr bwMode="auto">
          <a:xfrm>
            <a:off x="144463" y="5502275"/>
            <a:ext cx="89646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Najbardziej zasolone są Morze Śródziemne, Czerwone i Zatoka Perska. Najmniej – Morze Bałtyckie, Kaspijskie i Czarne. Atlantyk jest zasolony, gdyż pasaty przenoszą parę wodną ponad Panamą z Pacyfiku. Widoczne są wypływy Amazonki, Gangesu, Missisipi, Kongo, Mekongu, Jancy i Huang He. </a:t>
            </a:r>
            <a:r>
              <a:rPr lang="en-US" altLang="en-US" sz="1600"/>
              <a:t>https://svs.gsfc.nasa.gov/3652#section_credits</a:t>
            </a:r>
          </a:p>
          <a:p>
            <a:pPr>
              <a:spcBef>
                <a:spcPct val="0"/>
              </a:spcBef>
              <a:buFontTx/>
              <a:buNone/>
            </a:pPr>
            <a:endParaRPr lang="en-US" altLang="en-US" sz="1800"/>
          </a:p>
        </p:txBody>
      </p:sp>
      <p:sp>
        <p:nvSpPr>
          <p:cNvPr id="8196" name="AutoShape 2" descr="Global map of average Sea Surface Temperature (SST).This product is available through our Web Map Service.">
            <a:extLst>
              <a:ext uri="{FF2B5EF4-FFF2-40B4-BE49-F238E27FC236}">
                <a16:creationId xmlns:a16="http://schemas.microsoft.com/office/drawing/2014/main" id="{3A376620-0206-55C4-F4EE-8A8DBB36167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8197" name="Obraz 6">
            <a:extLst>
              <a:ext uri="{FF2B5EF4-FFF2-40B4-BE49-F238E27FC236}">
                <a16:creationId xmlns:a16="http://schemas.microsoft.com/office/drawing/2014/main" id="{F6A733AF-902A-A50A-68F2-9580D88E5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47738"/>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Obraz 10">
            <a:extLst>
              <a:ext uri="{FF2B5EF4-FFF2-40B4-BE49-F238E27FC236}">
                <a16:creationId xmlns:a16="http://schemas.microsoft.com/office/drawing/2014/main" id="{2EBA0F9E-31F2-983C-48A0-A8581409D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535488"/>
            <a:ext cx="34940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ytuł 1">
            <a:extLst>
              <a:ext uri="{FF2B5EF4-FFF2-40B4-BE49-F238E27FC236}">
                <a16:creationId xmlns:a16="http://schemas.microsoft.com/office/drawing/2014/main" id="{56312BF3-D74D-D83F-24C6-00B1B2CB2AE5}"/>
              </a:ext>
            </a:extLst>
          </p:cNvPr>
          <p:cNvSpPr>
            <a:spLocks noGrp="1" noChangeArrowheads="1"/>
          </p:cNvSpPr>
          <p:nvPr>
            <p:ph type="title"/>
          </p:nvPr>
        </p:nvSpPr>
        <p:spPr>
          <a:xfrm>
            <a:off x="457200" y="0"/>
            <a:ext cx="8229600" cy="1143000"/>
          </a:xfrm>
        </p:spPr>
        <p:txBody>
          <a:bodyPr/>
          <a:lstStyle/>
          <a:p>
            <a:r>
              <a:rPr lang="pl-PL" altLang="en-US" sz="3400"/>
              <a:t>Średnia gęstość wód powierzchniowych </a:t>
            </a:r>
            <a:endParaRPr lang="en-US" altLang="en-US" sz="3400"/>
          </a:p>
        </p:txBody>
      </p:sp>
      <p:sp>
        <p:nvSpPr>
          <p:cNvPr id="9219" name="pole tekstowe 2">
            <a:extLst>
              <a:ext uri="{FF2B5EF4-FFF2-40B4-BE49-F238E27FC236}">
                <a16:creationId xmlns:a16="http://schemas.microsoft.com/office/drawing/2014/main" id="{9F320FA0-6083-0686-CBF7-C3C4E878D12C}"/>
              </a:ext>
            </a:extLst>
          </p:cNvPr>
          <p:cNvSpPr txBox="1">
            <a:spLocks noChangeArrowheads="1"/>
          </p:cNvSpPr>
          <p:nvPr/>
        </p:nvSpPr>
        <p:spPr bwMode="auto">
          <a:xfrm>
            <a:off x="144463" y="5502275"/>
            <a:ext cx="8964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Największą gęstość mają wody Morza Śródziemnego i Czerwonego. Duża gęstość wód północnego Atlantyku jest powodem opadania jego zimnych (i zasolonych) wód w głębię oceanu, co napędza globalny obieg wody głębinowej. </a:t>
            </a:r>
            <a:endParaRPr lang="en-US" altLang="en-US" sz="1800"/>
          </a:p>
        </p:txBody>
      </p:sp>
      <p:sp>
        <p:nvSpPr>
          <p:cNvPr id="9220" name="AutoShape 2" descr="Global map of average Sea Surface Temperature (SST).This product is available through our Web Map Service.">
            <a:extLst>
              <a:ext uri="{FF2B5EF4-FFF2-40B4-BE49-F238E27FC236}">
                <a16:creationId xmlns:a16="http://schemas.microsoft.com/office/drawing/2014/main" id="{806FE7AF-5E39-5D49-586B-340D695BC06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9221" name="pole tekstowe 7">
            <a:extLst>
              <a:ext uri="{FF2B5EF4-FFF2-40B4-BE49-F238E27FC236}">
                <a16:creationId xmlns:a16="http://schemas.microsoft.com/office/drawing/2014/main" id="{30F7C44E-5567-4726-0820-8968D2BD3CEE}"/>
              </a:ext>
            </a:extLst>
          </p:cNvPr>
          <p:cNvSpPr txBox="1">
            <a:spLocks noChangeArrowheads="1"/>
          </p:cNvSpPr>
          <p:nvPr/>
        </p:nvSpPr>
        <p:spPr bwMode="auto">
          <a:xfrm>
            <a:off x="144463" y="64119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H.-N. Costis, NASA SVS, GSFC, 2009,  </a:t>
            </a:r>
            <a:r>
              <a:rPr lang="en-US" altLang="en-US" sz="1800"/>
              <a:t>https://svs.gsfc.nasa.gov/3652#section_credits</a:t>
            </a:r>
          </a:p>
        </p:txBody>
      </p:sp>
      <p:pic>
        <p:nvPicPr>
          <p:cNvPr id="9222" name="Obraz 5">
            <a:extLst>
              <a:ext uri="{FF2B5EF4-FFF2-40B4-BE49-F238E27FC236}">
                <a16:creationId xmlns:a16="http://schemas.microsoft.com/office/drawing/2014/main" id="{080CD12D-45C6-D280-C601-72F42263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930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Obraz 11">
            <a:extLst>
              <a:ext uri="{FF2B5EF4-FFF2-40B4-BE49-F238E27FC236}">
                <a16:creationId xmlns:a16="http://schemas.microsoft.com/office/drawing/2014/main" id="{88B9261F-3DCC-295E-5E04-42D128176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645025"/>
            <a:ext cx="30495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ytuł 1">
            <a:extLst>
              <a:ext uri="{FF2B5EF4-FFF2-40B4-BE49-F238E27FC236}">
                <a16:creationId xmlns:a16="http://schemas.microsoft.com/office/drawing/2014/main" id="{95B0E8A5-B7A9-BEF5-D979-6D7BCD2DC0DB}"/>
              </a:ext>
            </a:extLst>
          </p:cNvPr>
          <p:cNvSpPr>
            <a:spLocks noGrp="1" noChangeArrowheads="1"/>
          </p:cNvSpPr>
          <p:nvPr>
            <p:ph type="title"/>
          </p:nvPr>
        </p:nvSpPr>
        <p:spPr>
          <a:xfrm>
            <a:off x="457200" y="0"/>
            <a:ext cx="8229600" cy="765175"/>
          </a:xfrm>
        </p:spPr>
        <p:txBody>
          <a:bodyPr/>
          <a:lstStyle/>
          <a:p>
            <a:r>
              <a:rPr lang="pl-PL" altLang="en-US" sz="3600"/>
              <a:t>Opady (klimatyczne)</a:t>
            </a:r>
          </a:p>
        </p:txBody>
      </p:sp>
      <p:pic>
        <p:nvPicPr>
          <p:cNvPr id="10243" name="Obraz 3">
            <a:extLst>
              <a:ext uri="{FF2B5EF4-FFF2-40B4-BE49-F238E27FC236}">
                <a16:creationId xmlns:a16="http://schemas.microsoft.com/office/drawing/2014/main" id="{E8BDCD6D-825B-0977-42B7-BC8F965A1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20713"/>
            <a:ext cx="6526212"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pole tekstowe 4">
            <a:extLst>
              <a:ext uri="{FF2B5EF4-FFF2-40B4-BE49-F238E27FC236}">
                <a16:creationId xmlns:a16="http://schemas.microsoft.com/office/drawing/2014/main" id="{D6B09AFD-A31A-CEF4-60A9-5B2FEA3A1235}"/>
              </a:ext>
            </a:extLst>
          </p:cNvPr>
          <p:cNvSpPr txBox="1">
            <a:spLocks noChangeArrowheads="1"/>
          </p:cNvSpPr>
          <p:nvPr/>
        </p:nvSpPr>
        <p:spPr bwMode="auto">
          <a:xfrm>
            <a:off x="160338" y="6207125"/>
            <a:ext cx="7618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Widać strefę monsunów, oraz opady niesione przez pasaty. Zimą (Jan) </a:t>
            </a:r>
          </a:p>
          <a:p>
            <a:pPr>
              <a:spcBef>
                <a:spcPct val="0"/>
              </a:spcBef>
              <a:buFontTx/>
              <a:buNone/>
            </a:pPr>
            <a:r>
              <a:rPr lang="pl-PL" altLang="en-US" sz="1800"/>
              <a:t>pada w Nowym Yorku, latem (July) w Seoulu i Indiach (Atm. Sci. str. 20) </a:t>
            </a: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3591</TotalTime>
  <Words>2535</Words>
  <Application>Microsoft Office PowerPoint</Application>
  <PresentationFormat>Pokaz na ekranie (4:3)</PresentationFormat>
  <Paragraphs>162</Paragraphs>
  <Slides>42</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42</vt:i4>
      </vt:variant>
    </vt:vector>
  </HeadingPairs>
  <TitlesOfParts>
    <vt:vector size="50" baseType="lpstr">
      <vt:lpstr>Arial</vt:lpstr>
      <vt:lpstr>helvetica</vt:lpstr>
      <vt:lpstr>Helvetica Neue</vt:lpstr>
      <vt:lpstr>Poppins</vt:lpstr>
      <vt:lpstr>Source Sans Pro</vt:lpstr>
      <vt:lpstr>Verdana</vt:lpstr>
      <vt:lpstr>Wingdings</vt:lpstr>
      <vt:lpstr>Projekt domyślny</vt:lpstr>
      <vt:lpstr>Hydrosfera </vt:lpstr>
      <vt:lpstr>Water World (1995)</vt:lpstr>
      <vt:lpstr>Atmosfera a Ocean</vt:lpstr>
      <vt:lpstr>Opady i rzeki</vt:lpstr>
      <vt:lpstr>Cyrkulacja oceaniczna </vt:lpstr>
      <vt:lpstr>Średnioroczna temperatura powierzchni morza </vt:lpstr>
      <vt:lpstr>Zasolenie wody na powierzchni morza </vt:lpstr>
      <vt:lpstr>Średnia gęstość wód powierzchniowych </vt:lpstr>
      <vt:lpstr>Opady (klimatyczne)</vt:lpstr>
      <vt:lpstr>Cyrkulacja termohalinowa</vt:lpstr>
      <vt:lpstr>Thermohaline circulation</vt:lpstr>
      <vt:lpstr>Grand Conveyor Belt</vt:lpstr>
      <vt:lpstr>Cyrkulacja termohalinowa</vt:lpstr>
      <vt:lpstr>Mechanizm: siła Coriolisa</vt:lpstr>
      <vt:lpstr>Mechanizm: siła Coriolisa</vt:lpstr>
      <vt:lpstr>Sea Surface T (10/03/2024) </vt:lpstr>
      <vt:lpstr>Hydrosfera: prądy oceaniczne</vt:lpstr>
      <vt:lpstr>Prądy oceaniczne: komórki cyrkulacji</vt:lpstr>
      <vt:lpstr>Prądy oceaniczne: kilka bardziej znanych</vt:lpstr>
      <vt:lpstr>Prądy, szczegółowo</vt:lpstr>
      <vt:lpstr>Prądy, szczegółowo</vt:lpstr>
      <vt:lpstr>Prąd Humboldta</vt:lpstr>
      <vt:lpstr>Antarktyda: płynąć dookoła</vt:lpstr>
      <vt:lpstr>Antarktyda: zachodni wiatr</vt:lpstr>
      <vt:lpstr>Upwelling, czyli prądy „wznoszące”</vt:lpstr>
      <vt:lpstr>Upwelling i produkcja biologiczna</vt:lpstr>
      <vt:lpstr>Fitoplankton</vt:lpstr>
      <vt:lpstr>Mieszanie się prądów:  Labrador na północy Zatokowy na południu</vt:lpstr>
      <vt:lpstr>El Nino: globalne anomalie prądów</vt:lpstr>
      <vt:lpstr>Globalne anomalie prądów</vt:lpstr>
      <vt:lpstr>Globalne anomalie pogodowe: dipol Oceanu Indyjskiego</vt:lpstr>
      <vt:lpstr>Kompetencja społeczna: fala „odbojowa”</vt:lpstr>
      <vt:lpstr>Globalne tragedie: tsunami</vt:lpstr>
      <vt:lpstr>BN 2004: 250 tys. ofiar</vt:lpstr>
      <vt:lpstr>Prezentacja programu PowerPoint</vt:lpstr>
      <vt:lpstr>Anomalia pogodowa?</vt:lpstr>
      <vt:lpstr>Podsumowanie</vt:lpstr>
      <vt:lpstr>    Odissea: pura fantasia?</vt:lpstr>
      <vt:lpstr>Omero: Scilla &amp; Cariddi</vt:lpstr>
      <vt:lpstr>Stretto di Messina</vt:lpstr>
      <vt:lpstr>Prezentacja programu PowerPoint</vt:lpstr>
      <vt:lpstr>Qual è il posto più bel al mondo?</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Ziemia, również dla człowieka</dc:title>
  <dc:creator>Grzegorz Krwasz</dc:creator>
  <cp:lastModifiedBy>Maria Karwasz</cp:lastModifiedBy>
  <cp:revision>157</cp:revision>
  <dcterms:created xsi:type="dcterms:W3CDTF">2016-05-10T18:07:44Z</dcterms:created>
  <dcterms:modified xsi:type="dcterms:W3CDTF">2025-01-14T21:46:35Z</dcterms:modified>
</cp:coreProperties>
</file>