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460" r:id="rId2"/>
    <p:sldId id="461" r:id="rId3"/>
    <p:sldId id="261" r:id="rId4"/>
    <p:sldId id="354" r:id="rId5"/>
    <p:sldId id="355" r:id="rId6"/>
    <p:sldId id="297" r:id="rId7"/>
    <p:sldId id="298" r:id="rId8"/>
    <p:sldId id="299" r:id="rId9"/>
    <p:sldId id="300" r:id="rId10"/>
    <p:sldId id="332" r:id="rId11"/>
    <p:sldId id="331" r:id="rId12"/>
    <p:sldId id="304" r:id="rId13"/>
    <p:sldId id="305" r:id="rId14"/>
    <p:sldId id="314" r:id="rId15"/>
    <p:sldId id="306" r:id="rId16"/>
    <p:sldId id="308" r:id="rId17"/>
    <p:sldId id="310" r:id="rId18"/>
    <p:sldId id="311" r:id="rId19"/>
    <p:sldId id="312" r:id="rId20"/>
    <p:sldId id="313" r:id="rId21"/>
    <p:sldId id="302" r:id="rId22"/>
    <p:sldId id="319" r:id="rId23"/>
    <p:sldId id="330" r:id="rId24"/>
    <p:sldId id="267" r:id="rId25"/>
    <p:sldId id="315" r:id="rId26"/>
    <p:sldId id="316" r:id="rId27"/>
    <p:sldId id="393" r:id="rId28"/>
    <p:sldId id="386" r:id="rId29"/>
    <p:sldId id="260" r:id="rId30"/>
    <p:sldId id="361" r:id="rId31"/>
    <p:sldId id="376" r:id="rId32"/>
    <p:sldId id="377" r:id="rId33"/>
    <p:sldId id="412" r:id="rId34"/>
    <p:sldId id="378" r:id="rId35"/>
    <p:sldId id="379" r:id="rId36"/>
    <p:sldId id="380" r:id="rId37"/>
    <p:sldId id="381" r:id="rId38"/>
    <p:sldId id="387" r:id="rId39"/>
    <p:sldId id="389" r:id="rId40"/>
    <p:sldId id="403" r:id="rId41"/>
    <p:sldId id="404" r:id="rId42"/>
    <p:sldId id="388" r:id="rId43"/>
    <p:sldId id="405" r:id="rId44"/>
    <p:sldId id="295" r:id="rId45"/>
    <p:sldId id="391" r:id="rId46"/>
    <p:sldId id="392" r:id="rId47"/>
    <p:sldId id="334" r:id="rId48"/>
    <p:sldId id="390" r:id="rId49"/>
    <p:sldId id="320" r:id="rId50"/>
    <p:sldId id="348" r:id="rId51"/>
    <p:sldId id="349" r:id="rId52"/>
    <p:sldId id="350" r:id="rId53"/>
    <p:sldId id="394" r:id="rId54"/>
    <p:sldId id="402" r:id="rId55"/>
    <p:sldId id="395" r:id="rId56"/>
    <p:sldId id="396" r:id="rId57"/>
    <p:sldId id="397" r:id="rId58"/>
    <p:sldId id="398" r:id="rId59"/>
    <p:sldId id="399" r:id="rId60"/>
    <p:sldId id="353" r:id="rId61"/>
    <p:sldId id="400" r:id="rId62"/>
    <p:sldId id="462" r:id="rId63"/>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60"/>
  </p:normalViewPr>
  <p:slideViewPr>
    <p:cSldViewPr>
      <p:cViewPr varScale="1">
        <p:scale>
          <a:sx n="55" d="100"/>
          <a:sy n="55" d="100"/>
        </p:scale>
        <p:origin x="1524" y="2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5512D11C-5CC6-11CF-8D67-00AA00BDCE1D}" ax:persistence="persistStorage" r:id="rId1"/>
</file>

<file path=ppt/activeX/activeX10.xml><?xml version="1.0" encoding="utf-8"?>
<ax:ocx xmlns:ax="http://schemas.microsoft.com/office/2006/activeX" xmlns:r="http://schemas.openxmlformats.org/officeDocument/2006/relationships" ax:classid="{5512D122-5CC6-11CF-8D67-00AA00BDCE1D}" ax:persistence="persistStorage" r:id="rId1"/>
</file>

<file path=ppt/activeX/activeX11.xml><?xml version="1.0" encoding="utf-8"?>
<ax:ocx xmlns:ax="http://schemas.microsoft.com/office/2006/activeX" xmlns:r="http://schemas.openxmlformats.org/officeDocument/2006/relationships" ax:classid="{5512D122-5CC6-11CF-8D67-00AA00BDCE1D}" ax:persistence="persistStorage" r:id="rId1"/>
</file>

<file path=ppt/activeX/activeX12.xml><?xml version="1.0" encoding="utf-8"?>
<ax:ocx xmlns:ax="http://schemas.microsoft.com/office/2006/activeX" xmlns:r="http://schemas.openxmlformats.org/officeDocument/2006/relationships" ax:classid="{5512D11C-5CC6-11CF-8D67-00AA00BDCE1D}" ax:persistence="persistStorage" r:id="rId1"/>
</file>

<file path=ppt/activeX/activeX2.xml><?xml version="1.0" encoding="utf-8"?>
<ax:ocx xmlns:ax="http://schemas.microsoft.com/office/2006/activeX" xmlns:r="http://schemas.openxmlformats.org/officeDocument/2006/relationships" ax:classid="{5512D11A-5CC6-11CF-8D67-00AA00BDCE1D}" ax:persistence="persistStorage" r:id="rId1"/>
</file>

<file path=ppt/activeX/activeX3.xml><?xml version="1.0" encoding="utf-8"?>
<ax:ocx xmlns:ax="http://schemas.microsoft.com/office/2006/activeX" xmlns:r="http://schemas.openxmlformats.org/officeDocument/2006/relationships" ax:classid="{5512D11C-5CC6-11CF-8D67-00AA00BDCE1D}" ax:persistence="persistStorage" r:id="rId1"/>
</file>

<file path=ppt/activeX/activeX4.xml><?xml version="1.0" encoding="utf-8"?>
<ax:ocx xmlns:ax="http://schemas.microsoft.com/office/2006/activeX" xmlns:r="http://schemas.openxmlformats.org/officeDocument/2006/relationships" ax:classid="{5512D122-5CC6-11CF-8D67-00AA00BDCE1D}" ax:persistence="persistStorage" r:id="rId1"/>
</file>

<file path=ppt/activeX/activeX5.xml><?xml version="1.0" encoding="utf-8"?>
<ax:ocx xmlns:ax="http://schemas.microsoft.com/office/2006/activeX" xmlns:r="http://schemas.openxmlformats.org/officeDocument/2006/relationships" ax:classid="{5512D122-5CC6-11CF-8D67-00AA00BDCE1D}" ax:persistence="persistStorage" r:id="rId1"/>
</file>

<file path=ppt/activeX/activeX6.xml><?xml version="1.0" encoding="utf-8"?>
<ax:ocx xmlns:ax="http://schemas.microsoft.com/office/2006/activeX" xmlns:r="http://schemas.openxmlformats.org/officeDocument/2006/relationships" ax:classid="{5512D11C-5CC6-11CF-8D67-00AA00BDCE1D}" ax:persistence="persistStorage" r:id="rId1"/>
</file>

<file path=ppt/activeX/activeX7.xml><?xml version="1.0" encoding="utf-8"?>
<ax:ocx xmlns:ax="http://schemas.microsoft.com/office/2006/activeX" xmlns:r="http://schemas.openxmlformats.org/officeDocument/2006/relationships" ax:classid="{5512D122-5CC6-11CF-8D67-00AA00BDCE1D}" ax:persistence="persistStorage" r:id="rId1"/>
</file>

<file path=ppt/activeX/activeX8.xml><?xml version="1.0" encoding="utf-8"?>
<ax:ocx xmlns:ax="http://schemas.microsoft.com/office/2006/activeX" xmlns:r="http://schemas.openxmlformats.org/officeDocument/2006/relationships" ax:classid="{5512D122-5CC6-11CF-8D67-00AA00BDCE1D}" ax:persistence="persistStorage" r:id="rId1"/>
</file>

<file path=ppt/activeX/activeX9.xml><?xml version="1.0" encoding="utf-8"?>
<ax:ocx xmlns:ax="http://schemas.microsoft.com/office/2006/activeX" xmlns:r="http://schemas.openxmlformats.org/officeDocument/2006/relationships" ax:classid="{5512D11C-5CC6-11CF-8D67-00AA00BDCE1D}"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31102F2-0791-8556-C97C-426263660FCC}"/>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AU" altLang="en-US"/>
          </a:p>
        </p:txBody>
      </p:sp>
      <p:sp>
        <p:nvSpPr>
          <p:cNvPr id="36867" name="Rectangle 3">
            <a:extLst>
              <a:ext uri="{FF2B5EF4-FFF2-40B4-BE49-F238E27FC236}">
                <a16:creationId xmlns:a16="http://schemas.microsoft.com/office/drawing/2014/main" id="{F908F55E-0AA0-B58A-5E07-3AB033B1FAA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AU" altLang="en-US"/>
          </a:p>
        </p:txBody>
      </p:sp>
      <p:sp>
        <p:nvSpPr>
          <p:cNvPr id="2052" name="Rectangle 4">
            <a:extLst>
              <a:ext uri="{FF2B5EF4-FFF2-40B4-BE49-F238E27FC236}">
                <a16:creationId xmlns:a16="http://schemas.microsoft.com/office/drawing/2014/main" id="{8DB71963-3A7D-AE9E-E7F8-CC2EC0745F4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a:extLst>
              <a:ext uri="{FF2B5EF4-FFF2-40B4-BE49-F238E27FC236}">
                <a16:creationId xmlns:a16="http://schemas.microsoft.com/office/drawing/2014/main" id="{C6AC54FD-6034-3035-9736-FA4719D4791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altLang="en-US" noProof="0"/>
              <a:t>Kliknij, aby edytować style wzorca tekstu</a:t>
            </a:r>
          </a:p>
          <a:p>
            <a:pPr lvl="1"/>
            <a:r>
              <a:rPr lang="en-AU" altLang="en-US" noProof="0"/>
              <a:t>Drugi poziom</a:t>
            </a:r>
          </a:p>
          <a:p>
            <a:pPr lvl="2"/>
            <a:r>
              <a:rPr lang="en-AU" altLang="en-US" noProof="0"/>
              <a:t>Trzeci poziom</a:t>
            </a:r>
          </a:p>
          <a:p>
            <a:pPr lvl="3"/>
            <a:r>
              <a:rPr lang="en-AU" altLang="en-US" noProof="0"/>
              <a:t>Czwarty poziom</a:t>
            </a:r>
          </a:p>
          <a:p>
            <a:pPr lvl="4"/>
            <a:r>
              <a:rPr lang="en-AU" altLang="en-US" noProof="0"/>
              <a:t>Piąty poziom</a:t>
            </a:r>
          </a:p>
        </p:txBody>
      </p:sp>
      <p:sp>
        <p:nvSpPr>
          <p:cNvPr id="36870" name="Rectangle 6">
            <a:extLst>
              <a:ext uri="{FF2B5EF4-FFF2-40B4-BE49-F238E27FC236}">
                <a16:creationId xmlns:a16="http://schemas.microsoft.com/office/drawing/2014/main" id="{81092499-2932-246D-7A56-892498CFD56B}"/>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AU" altLang="en-US"/>
          </a:p>
        </p:txBody>
      </p:sp>
      <p:sp>
        <p:nvSpPr>
          <p:cNvPr id="36871" name="Rectangle 7">
            <a:extLst>
              <a:ext uri="{FF2B5EF4-FFF2-40B4-BE49-F238E27FC236}">
                <a16:creationId xmlns:a16="http://schemas.microsoft.com/office/drawing/2014/main" id="{70429B3B-9ECE-F6F8-0D52-351E6EB3346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3F81E90-9FDE-4A13-AF18-F35EC84FD973}"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422DF55-94BA-622C-2643-EEE6D289002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1D7534-62F4-4A68-A0A0-30CD244F8CF9}" type="slidenum">
              <a:rPr lang="en-AU" altLang="en-US" smtClean="0"/>
              <a:pPr/>
              <a:t>53</a:t>
            </a:fld>
            <a:endParaRPr lang="en-AU" altLang="en-US"/>
          </a:p>
        </p:txBody>
      </p:sp>
      <p:sp>
        <p:nvSpPr>
          <p:cNvPr id="33795" name="Rectangle 7">
            <a:extLst>
              <a:ext uri="{FF2B5EF4-FFF2-40B4-BE49-F238E27FC236}">
                <a16:creationId xmlns:a16="http://schemas.microsoft.com/office/drawing/2014/main" id="{573B4CDB-9D14-EF28-073C-A1F6E368391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6E4868D-1154-42FE-AFEA-C517170A96FB}" type="slidenum">
              <a:rPr lang="en-GB" altLang="en-US" sz="1200">
                <a:ea typeface="MS PGothic" panose="020B0600070205080204" pitchFamily="34" charset="-128"/>
              </a:rPr>
              <a:pPr algn="r"/>
              <a:t>53</a:t>
            </a:fld>
            <a:endParaRPr lang="en-GB" altLang="en-US" sz="1200">
              <a:ea typeface="MS PGothic" panose="020B0600070205080204" pitchFamily="34" charset="-128"/>
            </a:endParaRPr>
          </a:p>
        </p:txBody>
      </p:sp>
      <p:sp>
        <p:nvSpPr>
          <p:cNvPr id="33796" name="Rectangle 2">
            <a:extLst>
              <a:ext uri="{FF2B5EF4-FFF2-40B4-BE49-F238E27FC236}">
                <a16:creationId xmlns:a16="http://schemas.microsoft.com/office/drawing/2014/main" id="{6CD83EAA-CA5A-0DF4-4561-CB85E100A81D}"/>
              </a:ext>
            </a:extLst>
          </p:cNvPr>
          <p:cNvSpPr>
            <a:spLocks noGrp="1" noRot="1" noChangeAspect="1" noChangeArrowheads="1" noTextEdit="1"/>
          </p:cNvSpPr>
          <p:nvPr>
            <p:ph type="sldImg"/>
          </p:nvPr>
        </p:nvSpPr>
        <p:spPr>
          <a:ln/>
        </p:spPr>
      </p:sp>
      <p:sp>
        <p:nvSpPr>
          <p:cNvPr id="33797" name="Rectangle 3">
            <a:extLst>
              <a:ext uri="{FF2B5EF4-FFF2-40B4-BE49-F238E27FC236}">
                <a16:creationId xmlns:a16="http://schemas.microsoft.com/office/drawing/2014/main" id="{E6A0B26C-F50E-AE25-6F88-BEB0139F15D6}"/>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F13BD61C-E3BF-BD78-8548-95EF592417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EF144C-F613-441E-BEE7-3CEDEC4584F7}" type="slidenum">
              <a:rPr lang="en-AU" altLang="en-US" smtClean="0"/>
              <a:pPr/>
              <a:t>55</a:t>
            </a:fld>
            <a:endParaRPr lang="en-AU" altLang="en-US"/>
          </a:p>
        </p:txBody>
      </p:sp>
      <p:sp>
        <p:nvSpPr>
          <p:cNvPr id="36867" name="Rectangle 7">
            <a:extLst>
              <a:ext uri="{FF2B5EF4-FFF2-40B4-BE49-F238E27FC236}">
                <a16:creationId xmlns:a16="http://schemas.microsoft.com/office/drawing/2014/main" id="{27AD2684-14E8-EC30-9E73-0DCB04C2B9E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F8921A9F-C6BF-49C8-AF71-0A37C6B78D70}" type="slidenum">
              <a:rPr lang="en-GB" altLang="en-US" sz="1200">
                <a:ea typeface="MS PGothic" panose="020B0600070205080204" pitchFamily="34" charset="-128"/>
              </a:rPr>
              <a:pPr algn="r"/>
              <a:t>55</a:t>
            </a:fld>
            <a:endParaRPr lang="en-GB" altLang="en-US" sz="1200">
              <a:ea typeface="MS PGothic" panose="020B0600070205080204" pitchFamily="34" charset="-128"/>
            </a:endParaRPr>
          </a:p>
        </p:txBody>
      </p:sp>
      <p:sp>
        <p:nvSpPr>
          <p:cNvPr id="36868" name="Rectangle 2">
            <a:extLst>
              <a:ext uri="{FF2B5EF4-FFF2-40B4-BE49-F238E27FC236}">
                <a16:creationId xmlns:a16="http://schemas.microsoft.com/office/drawing/2014/main" id="{80AA3221-E5B0-63A0-AEF5-5411252F5111}"/>
              </a:ext>
            </a:extLst>
          </p:cNvPr>
          <p:cNvSpPr>
            <a:spLocks noGrp="1" noRot="1" noChangeAspect="1" noChangeArrowheads="1" noTextEdit="1"/>
          </p:cNvSpPr>
          <p:nvPr>
            <p:ph type="sldImg"/>
          </p:nvPr>
        </p:nvSpPr>
        <p:spPr>
          <a:xfrm>
            <a:off x="1144588" y="688975"/>
            <a:ext cx="4576762" cy="3432175"/>
          </a:xfrm>
          <a:ln w="12700" cap="flat">
            <a:solidFill>
              <a:schemeClr val="tx1"/>
            </a:solidFill>
          </a:ln>
        </p:spPr>
      </p:sp>
      <p:sp>
        <p:nvSpPr>
          <p:cNvPr id="514051" name="Rectangle 3">
            <a:extLst>
              <a:ext uri="{FF2B5EF4-FFF2-40B4-BE49-F238E27FC236}">
                <a16:creationId xmlns:a16="http://schemas.microsoft.com/office/drawing/2014/main" id="{73EDC2D4-5320-4A47-D9FF-A3E4AC6ABF97}"/>
              </a:ext>
            </a:extLst>
          </p:cNvPr>
          <p:cNvSpPr>
            <a:spLocks noGrp="1" noChangeArrowheads="1"/>
          </p:cNvSpPr>
          <p:nvPr>
            <p:ph type="body" idx="1"/>
          </p:nvPr>
        </p:nvSpPr>
        <p:spPr>
          <a:xfrm>
            <a:off x="912813" y="4351338"/>
            <a:ext cx="5032375" cy="4116387"/>
          </a:xfrm>
          <a:ln/>
        </p:spPr>
        <p:txBody>
          <a:bodyPr lIns="140241" tIns="70122" rIns="140241" bIns="70122"/>
          <a:lstStyle/>
          <a:p>
            <a:pPr eaLnBrk="1" hangingPunct="1">
              <a:defRPr/>
            </a:pPr>
            <a:endParaRPr lang="en-US">
              <a:latin typeface="Arial" charset="0"/>
              <a:ea typeface="ＭＳ Ｐゴシック"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ED39F022-2785-9F77-93C3-53CA3B8923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C72261-B6DD-4D30-989E-5DAC7ADE296D}" type="slidenum">
              <a:rPr lang="en-AU" altLang="en-US" smtClean="0"/>
              <a:pPr/>
              <a:t>56</a:t>
            </a:fld>
            <a:endParaRPr lang="en-AU" altLang="en-US"/>
          </a:p>
        </p:txBody>
      </p:sp>
      <p:sp>
        <p:nvSpPr>
          <p:cNvPr id="38915" name="Rectangle 7">
            <a:extLst>
              <a:ext uri="{FF2B5EF4-FFF2-40B4-BE49-F238E27FC236}">
                <a16:creationId xmlns:a16="http://schemas.microsoft.com/office/drawing/2014/main" id="{B00FA75B-5A68-4B23-324D-D117DE11196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F3659E37-DAEA-4281-B12F-331A16609A16}" type="slidenum">
              <a:rPr lang="en-GB" altLang="en-US" sz="1200">
                <a:ea typeface="MS PGothic" panose="020B0600070205080204" pitchFamily="34" charset="-128"/>
              </a:rPr>
              <a:pPr algn="r"/>
              <a:t>56</a:t>
            </a:fld>
            <a:endParaRPr lang="en-GB" altLang="en-US" sz="1200">
              <a:ea typeface="MS PGothic" panose="020B0600070205080204" pitchFamily="34" charset="-128"/>
            </a:endParaRPr>
          </a:p>
        </p:txBody>
      </p:sp>
      <p:sp>
        <p:nvSpPr>
          <p:cNvPr id="38916" name="Rectangle 2">
            <a:extLst>
              <a:ext uri="{FF2B5EF4-FFF2-40B4-BE49-F238E27FC236}">
                <a16:creationId xmlns:a16="http://schemas.microsoft.com/office/drawing/2014/main" id="{96C90E2E-2C61-F1CA-38A5-FC3199F69D1A}"/>
              </a:ext>
            </a:extLst>
          </p:cNvPr>
          <p:cNvSpPr>
            <a:spLocks noGrp="1" noRot="1" noChangeAspect="1" noChangeArrowheads="1" noTextEdit="1"/>
          </p:cNvSpPr>
          <p:nvPr>
            <p:ph type="sldImg"/>
          </p:nvPr>
        </p:nvSpPr>
        <p:spPr>
          <a:ln/>
        </p:spPr>
      </p:sp>
      <p:sp>
        <p:nvSpPr>
          <p:cNvPr id="38917" name="Rectangle 3">
            <a:extLst>
              <a:ext uri="{FF2B5EF4-FFF2-40B4-BE49-F238E27FC236}">
                <a16:creationId xmlns:a16="http://schemas.microsoft.com/office/drawing/2014/main" id="{F5DC0251-8E7E-9831-DE59-EA8476E6E058}"/>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A7ACC2E2-8BBF-9FBE-C328-8374FE5244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3E411D-6365-400A-BBDD-B1CD6D3E7416}" type="slidenum">
              <a:rPr lang="en-AU" altLang="en-US" smtClean="0"/>
              <a:pPr/>
              <a:t>57</a:t>
            </a:fld>
            <a:endParaRPr lang="en-AU" altLang="en-US"/>
          </a:p>
        </p:txBody>
      </p:sp>
      <p:sp>
        <p:nvSpPr>
          <p:cNvPr id="40963" name="Rectangle 7">
            <a:extLst>
              <a:ext uri="{FF2B5EF4-FFF2-40B4-BE49-F238E27FC236}">
                <a16:creationId xmlns:a16="http://schemas.microsoft.com/office/drawing/2014/main" id="{35F29776-42F5-71D2-F8A0-E8BA295332D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228A72FB-5EAA-40BB-BF73-8C4FF6917E42}" type="slidenum">
              <a:rPr lang="en-GB" altLang="en-US" sz="1200">
                <a:ea typeface="MS PGothic" panose="020B0600070205080204" pitchFamily="34" charset="-128"/>
              </a:rPr>
              <a:pPr algn="r"/>
              <a:t>57</a:t>
            </a:fld>
            <a:endParaRPr lang="en-GB" altLang="en-US" sz="1200">
              <a:ea typeface="MS PGothic" panose="020B0600070205080204" pitchFamily="34" charset="-128"/>
            </a:endParaRPr>
          </a:p>
        </p:txBody>
      </p:sp>
      <p:sp>
        <p:nvSpPr>
          <p:cNvPr id="40964" name="Rectangle 2">
            <a:extLst>
              <a:ext uri="{FF2B5EF4-FFF2-40B4-BE49-F238E27FC236}">
                <a16:creationId xmlns:a16="http://schemas.microsoft.com/office/drawing/2014/main" id="{76591D81-FF32-D24C-BD10-F361203C3874}"/>
              </a:ext>
            </a:extLst>
          </p:cNvPr>
          <p:cNvSpPr>
            <a:spLocks noGrp="1" noRot="1" noChangeAspect="1" noChangeArrowheads="1" noTextEdit="1"/>
          </p:cNvSpPr>
          <p:nvPr>
            <p:ph type="sldImg"/>
          </p:nvPr>
        </p:nvSpPr>
        <p:spPr>
          <a:xfrm>
            <a:off x="1149350" y="688975"/>
            <a:ext cx="4573588" cy="3430588"/>
          </a:xfrm>
          <a:ln w="12700" cap="flat">
            <a:solidFill>
              <a:schemeClr val="tx1"/>
            </a:solidFill>
          </a:ln>
        </p:spPr>
      </p:sp>
      <p:sp>
        <p:nvSpPr>
          <p:cNvPr id="40965" name="Rectangle 3">
            <a:extLst>
              <a:ext uri="{FF2B5EF4-FFF2-40B4-BE49-F238E27FC236}">
                <a16:creationId xmlns:a16="http://schemas.microsoft.com/office/drawing/2014/main" id="{7243C90B-E77E-263D-8B64-F43FFD13316C}"/>
              </a:ext>
            </a:extLst>
          </p:cNvPr>
          <p:cNvSpPr>
            <a:spLocks noGrp="1" noChangeArrowheads="1"/>
          </p:cNvSpPr>
          <p:nvPr>
            <p:ph type="body" idx="1"/>
          </p:nvPr>
        </p:nvSpPr>
        <p:spPr>
          <a:xfrm>
            <a:off x="914400" y="4351338"/>
            <a:ext cx="5029200" cy="41163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0271" tIns="70137" rIns="140271" bIns="70137"/>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FF824CFA-B50E-B9CE-2279-852D6357B0A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4781E7-D6F7-4B10-A3DD-AB0516BC7A69}" type="slidenum">
              <a:rPr lang="en-AU" altLang="en-US" smtClean="0"/>
              <a:pPr/>
              <a:t>58</a:t>
            </a:fld>
            <a:endParaRPr lang="en-AU" altLang="en-US"/>
          </a:p>
        </p:txBody>
      </p:sp>
      <p:sp>
        <p:nvSpPr>
          <p:cNvPr id="43011" name="Rectangle 7">
            <a:extLst>
              <a:ext uri="{FF2B5EF4-FFF2-40B4-BE49-F238E27FC236}">
                <a16:creationId xmlns:a16="http://schemas.microsoft.com/office/drawing/2014/main" id="{0F695490-147A-B87F-CA85-2ED84EC420C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DD147E4-5F0D-43AC-975C-99B39B45F389}" type="slidenum">
              <a:rPr lang="en-GB" altLang="en-US" sz="1200">
                <a:ea typeface="MS PGothic" panose="020B0600070205080204" pitchFamily="34" charset="-128"/>
              </a:rPr>
              <a:pPr algn="r"/>
              <a:t>58</a:t>
            </a:fld>
            <a:endParaRPr lang="en-GB" altLang="en-US" sz="1200">
              <a:ea typeface="MS PGothic" panose="020B0600070205080204" pitchFamily="34" charset="-128"/>
            </a:endParaRPr>
          </a:p>
        </p:txBody>
      </p:sp>
      <p:sp>
        <p:nvSpPr>
          <p:cNvPr id="43012" name="Rectangle 7">
            <a:extLst>
              <a:ext uri="{FF2B5EF4-FFF2-40B4-BE49-F238E27FC236}">
                <a16:creationId xmlns:a16="http://schemas.microsoft.com/office/drawing/2014/main" id="{BD9D41A8-AFBE-66E2-D9CB-E57F9DF8776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E4A757A-B320-442F-9373-4BB035719B80}" type="slidenum">
              <a:rPr lang="en-GB" altLang="ja-JP" sz="1200" b="1">
                <a:ea typeface="MS PGothic" panose="020B0600070205080204" pitchFamily="34" charset="-128"/>
              </a:rPr>
              <a:pPr algn="r"/>
              <a:t>58</a:t>
            </a:fld>
            <a:endParaRPr lang="en-GB" altLang="ja-JP" sz="1200" b="1">
              <a:ea typeface="MS PGothic" panose="020B0600070205080204" pitchFamily="34" charset="-128"/>
            </a:endParaRPr>
          </a:p>
        </p:txBody>
      </p:sp>
      <p:sp>
        <p:nvSpPr>
          <p:cNvPr id="43013" name="Rectangle 2">
            <a:extLst>
              <a:ext uri="{FF2B5EF4-FFF2-40B4-BE49-F238E27FC236}">
                <a16:creationId xmlns:a16="http://schemas.microsoft.com/office/drawing/2014/main" id="{9438D432-F070-C5C2-E55D-3164EEE225B5}"/>
              </a:ext>
            </a:extLst>
          </p:cNvPr>
          <p:cNvSpPr>
            <a:spLocks noGrp="1" noRot="1" noChangeAspect="1" noChangeArrowheads="1" noTextEdit="1"/>
          </p:cNvSpPr>
          <p:nvPr>
            <p:ph type="sldImg"/>
          </p:nvPr>
        </p:nvSpPr>
        <p:spPr>
          <a:ln/>
        </p:spPr>
      </p:sp>
      <p:sp>
        <p:nvSpPr>
          <p:cNvPr id="43014" name="Rectangle 3">
            <a:extLst>
              <a:ext uri="{FF2B5EF4-FFF2-40B4-BE49-F238E27FC236}">
                <a16:creationId xmlns:a16="http://schemas.microsoft.com/office/drawing/2014/main" id="{C27147A6-8BFD-9843-EB52-F49FEA31AADA}"/>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143000" y="1122363"/>
            <a:ext cx="6858000" cy="2387600"/>
          </a:xfrm>
        </p:spPr>
        <p:txBody>
          <a:bodyPr anchor="b"/>
          <a:lstStyle>
            <a:lvl1pPr algn="ctr">
              <a:defRPr sz="6000"/>
            </a:lvl1pPr>
          </a:lstStyle>
          <a:p>
            <a:r>
              <a:rPr lang="pl-PL"/>
              <a:t>Kliknij, aby edytować styl</a:t>
            </a:r>
            <a:endParaRPr lang="en-US"/>
          </a:p>
        </p:txBody>
      </p:sp>
      <p:sp>
        <p:nvSpPr>
          <p:cNvPr id="3" name="Podtytu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Rectangle 4">
            <a:extLst>
              <a:ext uri="{FF2B5EF4-FFF2-40B4-BE49-F238E27FC236}">
                <a16:creationId xmlns:a16="http://schemas.microsoft.com/office/drawing/2014/main" id="{4DD3FC2D-A77F-842D-8388-69B95279C84A}"/>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5" name="Rectangle 5">
            <a:extLst>
              <a:ext uri="{FF2B5EF4-FFF2-40B4-BE49-F238E27FC236}">
                <a16:creationId xmlns:a16="http://schemas.microsoft.com/office/drawing/2014/main" id="{E2E8ECFC-B0C8-E825-04E0-6D1FC94CB2B4}"/>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6" name="Rectangle 6">
            <a:extLst>
              <a:ext uri="{FF2B5EF4-FFF2-40B4-BE49-F238E27FC236}">
                <a16:creationId xmlns:a16="http://schemas.microsoft.com/office/drawing/2014/main" id="{C97FB4AF-2B8F-8FCF-02B8-6EFC670CCA34}"/>
              </a:ext>
            </a:extLst>
          </p:cNvPr>
          <p:cNvSpPr>
            <a:spLocks noGrp="1" noChangeArrowheads="1"/>
          </p:cNvSpPr>
          <p:nvPr>
            <p:ph type="sldNum" sz="quarter" idx="12"/>
          </p:nvPr>
        </p:nvSpPr>
        <p:spPr>
          <a:ln/>
        </p:spPr>
        <p:txBody>
          <a:bodyPr/>
          <a:lstStyle>
            <a:lvl1pPr>
              <a:defRPr/>
            </a:lvl1pPr>
          </a:lstStyle>
          <a:p>
            <a:pPr>
              <a:defRPr/>
            </a:pPr>
            <a:fld id="{8C255AE2-012A-40C1-9BEC-6E70FD93337B}" type="slidenum">
              <a:rPr lang="en-AU" altLang="en-US"/>
              <a:pPr>
                <a:defRPr/>
              </a:pPr>
              <a:t>‹#›</a:t>
            </a:fld>
            <a:endParaRPr lang="en-AU" altLang="en-US"/>
          </a:p>
        </p:txBody>
      </p:sp>
    </p:spTree>
    <p:extLst>
      <p:ext uri="{BB962C8B-B14F-4D97-AF65-F5344CB8AC3E}">
        <p14:creationId xmlns:p14="http://schemas.microsoft.com/office/powerpoint/2010/main" val="148604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4">
            <a:extLst>
              <a:ext uri="{FF2B5EF4-FFF2-40B4-BE49-F238E27FC236}">
                <a16:creationId xmlns:a16="http://schemas.microsoft.com/office/drawing/2014/main" id="{DA2C06E7-217B-DE62-049E-E2D7E31E0523}"/>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5" name="Rectangle 5">
            <a:extLst>
              <a:ext uri="{FF2B5EF4-FFF2-40B4-BE49-F238E27FC236}">
                <a16:creationId xmlns:a16="http://schemas.microsoft.com/office/drawing/2014/main" id="{265A4056-18F0-6962-B9AA-3D9802424232}"/>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6" name="Rectangle 6">
            <a:extLst>
              <a:ext uri="{FF2B5EF4-FFF2-40B4-BE49-F238E27FC236}">
                <a16:creationId xmlns:a16="http://schemas.microsoft.com/office/drawing/2014/main" id="{24CD531A-336C-EBFF-0640-AD84CF19A0C7}"/>
              </a:ext>
            </a:extLst>
          </p:cNvPr>
          <p:cNvSpPr>
            <a:spLocks noGrp="1" noChangeArrowheads="1"/>
          </p:cNvSpPr>
          <p:nvPr>
            <p:ph type="sldNum" sz="quarter" idx="12"/>
          </p:nvPr>
        </p:nvSpPr>
        <p:spPr>
          <a:ln/>
        </p:spPr>
        <p:txBody>
          <a:bodyPr/>
          <a:lstStyle>
            <a:lvl1pPr>
              <a:defRPr/>
            </a:lvl1pPr>
          </a:lstStyle>
          <a:p>
            <a:pPr>
              <a:defRPr/>
            </a:pPr>
            <a:fld id="{244CBE8B-3B87-4CB1-A2C7-4E701F85D359}" type="slidenum">
              <a:rPr lang="en-AU" altLang="en-US"/>
              <a:pPr>
                <a:defRPr/>
              </a:pPr>
              <a:t>‹#›</a:t>
            </a:fld>
            <a:endParaRPr lang="en-AU" altLang="en-US"/>
          </a:p>
        </p:txBody>
      </p:sp>
    </p:spTree>
    <p:extLst>
      <p:ext uri="{BB962C8B-B14F-4D97-AF65-F5344CB8AC3E}">
        <p14:creationId xmlns:p14="http://schemas.microsoft.com/office/powerpoint/2010/main" val="3117960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endParaRPr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4">
            <a:extLst>
              <a:ext uri="{FF2B5EF4-FFF2-40B4-BE49-F238E27FC236}">
                <a16:creationId xmlns:a16="http://schemas.microsoft.com/office/drawing/2014/main" id="{5E0C7595-DABD-0E64-7924-DD9761A04733}"/>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5" name="Rectangle 5">
            <a:extLst>
              <a:ext uri="{FF2B5EF4-FFF2-40B4-BE49-F238E27FC236}">
                <a16:creationId xmlns:a16="http://schemas.microsoft.com/office/drawing/2014/main" id="{E61AA4C9-D99E-C4BA-D53C-DC50D78AF142}"/>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6" name="Rectangle 6">
            <a:extLst>
              <a:ext uri="{FF2B5EF4-FFF2-40B4-BE49-F238E27FC236}">
                <a16:creationId xmlns:a16="http://schemas.microsoft.com/office/drawing/2014/main" id="{9048387B-B0F4-8C6A-7ECA-F906547738CE}"/>
              </a:ext>
            </a:extLst>
          </p:cNvPr>
          <p:cNvSpPr>
            <a:spLocks noGrp="1" noChangeArrowheads="1"/>
          </p:cNvSpPr>
          <p:nvPr>
            <p:ph type="sldNum" sz="quarter" idx="12"/>
          </p:nvPr>
        </p:nvSpPr>
        <p:spPr>
          <a:ln/>
        </p:spPr>
        <p:txBody>
          <a:bodyPr/>
          <a:lstStyle>
            <a:lvl1pPr>
              <a:defRPr/>
            </a:lvl1pPr>
          </a:lstStyle>
          <a:p>
            <a:pPr>
              <a:defRPr/>
            </a:pPr>
            <a:fld id="{CEC2E187-8D61-4D22-9260-E05BC92B5A32}" type="slidenum">
              <a:rPr lang="en-AU" altLang="en-US"/>
              <a:pPr>
                <a:defRPr/>
              </a:pPr>
              <a:t>‹#›</a:t>
            </a:fld>
            <a:endParaRPr lang="en-AU" altLang="en-US"/>
          </a:p>
        </p:txBody>
      </p:sp>
    </p:spTree>
    <p:extLst>
      <p:ext uri="{BB962C8B-B14F-4D97-AF65-F5344CB8AC3E}">
        <p14:creationId xmlns:p14="http://schemas.microsoft.com/office/powerpoint/2010/main" val="4171239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4">
            <a:extLst>
              <a:ext uri="{FF2B5EF4-FFF2-40B4-BE49-F238E27FC236}">
                <a16:creationId xmlns:a16="http://schemas.microsoft.com/office/drawing/2014/main" id="{04C84C7E-B75D-7D5E-3508-5AFCCB9AB575}"/>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5" name="Rectangle 5">
            <a:extLst>
              <a:ext uri="{FF2B5EF4-FFF2-40B4-BE49-F238E27FC236}">
                <a16:creationId xmlns:a16="http://schemas.microsoft.com/office/drawing/2014/main" id="{3934B2F0-631F-FAC3-351B-9E23D69F3AC2}"/>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6" name="Rectangle 6">
            <a:extLst>
              <a:ext uri="{FF2B5EF4-FFF2-40B4-BE49-F238E27FC236}">
                <a16:creationId xmlns:a16="http://schemas.microsoft.com/office/drawing/2014/main" id="{7059111C-EC65-78B1-9BF8-F26B216CA9D8}"/>
              </a:ext>
            </a:extLst>
          </p:cNvPr>
          <p:cNvSpPr>
            <a:spLocks noGrp="1" noChangeArrowheads="1"/>
          </p:cNvSpPr>
          <p:nvPr>
            <p:ph type="sldNum" sz="quarter" idx="12"/>
          </p:nvPr>
        </p:nvSpPr>
        <p:spPr>
          <a:ln/>
        </p:spPr>
        <p:txBody>
          <a:bodyPr/>
          <a:lstStyle>
            <a:lvl1pPr>
              <a:defRPr/>
            </a:lvl1pPr>
          </a:lstStyle>
          <a:p>
            <a:pPr>
              <a:defRPr/>
            </a:pPr>
            <a:fld id="{45D08766-296D-442C-B4B6-ACB439A6E3C5}" type="slidenum">
              <a:rPr lang="en-AU" altLang="en-US"/>
              <a:pPr>
                <a:defRPr/>
              </a:pPr>
              <a:t>‹#›</a:t>
            </a:fld>
            <a:endParaRPr lang="en-AU" altLang="en-US"/>
          </a:p>
        </p:txBody>
      </p:sp>
    </p:spTree>
    <p:extLst>
      <p:ext uri="{BB962C8B-B14F-4D97-AF65-F5344CB8AC3E}">
        <p14:creationId xmlns:p14="http://schemas.microsoft.com/office/powerpoint/2010/main" val="612422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23888" y="1709738"/>
            <a:ext cx="7886700" cy="2852737"/>
          </a:xfrm>
        </p:spPr>
        <p:txBody>
          <a:bodyPr anchor="b"/>
          <a:lstStyle>
            <a:lvl1pPr>
              <a:defRPr sz="6000"/>
            </a:lvl1pPr>
          </a:lstStyle>
          <a:p>
            <a:r>
              <a:rPr lang="pl-PL"/>
              <a:t>Kliknij, aby edytować styl</a:t>
            </a:r>
            <a:endParaRPr lang="en-US"/>
          </a:p>
        </p:txBody>
      </p:sp>
      <p:sp>
        <p:nvSpPr>
          <p:cNvPr id="3" name="Symbol zastępczy tekstu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a:t>Kliknij, aby edytować style wzorca tekstu</a:t>
            </a:r>
          </a:p>
        </p:txBody>
      </p:sp>
      <p:sp>
        <p:nvSpPr>
          <p:cNvPr id="4" name="Rectangle 4">
            <a:extLst>
              <a:ext uri="{FF2B5EF4-FFF2-40B4-BE49-F238E27FC236}">
                <a16:creationId xmlns:a16="http://schemas.microsoft.com/office/drawing/2014/main" id="{72B6CA74-7A82-FF89-D17E-FC5049E9059D}"/>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5" name="Rectangle 5">
            <a:extLst>
              <a:ext uri="{FF2B5EF4-FFF2-40B4-BE49-F238E27FC236}">
                <a16:creationId xmlns:a16="http://schemas.microsoft.com/office/drawing/2014/main" id="{F3A72E0B-A2B7-BEAD-1A75-B2A60451459E}"/>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6" name="Rectangle 6">
            <a:extLst>
              <a:ext uri="{FF2B5EF4-FFF2-40B4-BE49-F238E27FC236}">
                <a16:creationId xmlns:a16="http://schemas.microsoft.com/office/drawing/2014/main" id="{2055BBE7-A5DC-ABB8-2240-1C4A57A6FAAE}"/>
              </a:ext>
            </a:extLst>
          </p:cNvPr>
          <p:cNvSpPr>
            <a:spLocks noGrp="1" noChangeArrowheads="1"/>
          </p:cNvSpPr>
          <p:nvPr>
            <p:ph type="sldNum" sz="quarter" idx="12"/>
          </p:nvPr>
        </p:nvSpPr>
        <p:spPr>
          <a:ln/>
        </p:spPr>
        <p:txBody>
          <a:bodyPr/>
          <a:lstStyle>
            <a:lvl1pPr>
              <a:defRPr/>
            </a:lvl1pPr>
          </a:lstStyle>
          <a:p>
            <a:pPr>
              <a:defRPr/>
            </a:pPr>
            <a:fld id="{CE521182-21CD-4C76-AFFF-737E86C7C198}" type="slidenum">
              <a:rPr lang="en-AU" altLang="en-US"/>
              <a:pPr>
                <a:defRPr/>
              </a:pPr>
              <a:t>‹#›</a:t>
            </a:fld>
            <a:endParaRPr lang="en-AU" altLang="en-US"/>
          </a:p>
        </p:txBody>
      </p:sp>
    </p:spTree>
    <p:extLst>
      <p:ext uri="{BB962C8B-B14F-4D97-AF65-F5344CB8AC3E}">
        <p14:creationId xmlns:p14="http://schemas.microsoft.com/office/powerpoint/2010/main" val="144849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zawartości 2"/>
          <p:cNvSpPr>
            <a:spLocks noGrp="1"/>
          </p:cNvSpPr>
          <p:nvPr>
            <p:ph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zawartości 3"/>
          <p:cNvSpPr>
            <a:spLocks noGrp="1"/>
          </p:cNvSpPr>
          <p:nvPr>
            <p:ph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Rectangle 4">
            <a:extLst>
              <a:ext uri="{FF2B5EF4-FFF2-40B4-BE49-F238E27FC236}">
                <a16:creationId xmlns:a16="http://schemas.microsoft.com/office/drawing/2014/main" id="{86F37EB0-B3D1-FCFB-C1BF-B43A253AB991}"/>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6" name="Rectangle 5">
            <a:extLst>
              <a:ext uri="{FF2B5EF4-FFF2-40B4-BE49-F238E27FC236}">
                <a16:creationId xmlns:a16="http://schemas.microsoft.com/office/drawing/2014/main" id="{8083F1D2-121F-D53A-A0A1-8AD67D293101}"/>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7" name="Rectangle 6">
            <a:extLst>
              <a:ext uri="{FF2B5EF4-FFF2-40B4-BE49-F238E27FC236}">
                <a16:creationId xmlns:a16="http://schemas.microsoft.com/office/drawing/2014/main" id="{58D795CC-5D07-F498-495B-0CA14C774975}"/>
              </a:ext>
            </a:extLst>
          </p:cNvPr>
          <p:cNvSpPr>
            <a:spLocks noGrp="1" noChangeArrowheads="1"/>
          </p:cNvSpPr>
          <p:nvPr>
            <p:ph type="sldNum" sz="quarter" idx="12"/>
          </p:nvPr>
        </p:nvSpPr>
        <p:spPr>
          <a:ln/>
        </p:spPr>
        <p:txBody>
          <a:bodyPr/>
          <a:lstStyle>
            <a:lvl1pPr>
              <a:defRPr/>
            </a:lvl1pPr>
          </a:lstStyle>
          <a:p>
            <a:pPr>
              <a:defRPr/>
            </a:pPr>
            <a:fld id="{DCAAE070-C1C6-4987-8A7A-CC7A72C25AF0}" type="slidenum">
              <a:rPr lang="en-AU" altLang="en-US"/>
              <a:pPr>
                <a:defRPr/>
              </a:pPr>
              <a:t>‹#›</a:t>
            </a:fld>
            <a:endParaRPr lang="en-AU" altLang="en-US"/>
          </a:p>
        </p:txBody>
      </p:sp>
    </p:spTree>
    <p:extLst>
      <p:ext uri="{BB962C8B-B14F-4D97-AF65-F5344CB8AC3E}">
        <p14:creationId xmlns:p14="http://schemas.microsoft.com/office/powerpoint/2010/main" val="418417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30238" y="365125"/>
            <a:ext cx="7886700" cy="1325563"/>
          </a:xfrm>
        </p:spPr>
        <p:txBody>
          <a:bodyPr/>
          <a:lstStyle/>
          <a:p>
            <a:r>
              <a:rPr lang="pl-PL"/>
              <a:t>Kliknij, aby edytować styl</a:t>
            </a:r>
            <a:endParaRPr lang="en-US"/>
          </a:p>
        </p:txBody>
      </p:sp>
      <p:sp>
        <p:nvSpPr>
          <p:cNvPr id="3" name="Symbol zastępczy tekst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30238" y="2505075"/>
            <a:ext cx="386873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tekst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29150" y="2505075"/>
            <a:ext cx="38877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Rectangle 4">
            <a:extLst>
              <a:ext uri="{FF2B5EF4-FFF2-40B4-BE49-F238E27FC236}">
                <a16:creationId xmlns:a16="http://schemas.microsoft.com/office/drawing/2014/main" id="{EF6AA6C1-E07B-A0BD-CB0E-05C608A63EBA}"/>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8" name="Rectangle 5">
            <a:extLst>
              <a:ext uri="{FF2B5EF4-FFF2-40B4-BE49-F238E27FC236}">
                <a16:creationId xmlns:a16="http://schemas.microsoft.com/office/drawing/2014/main" id="{5346368B-FF74-14DD-A382-0C96ACB37DA8}"/>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9" name="Rectangle 6">
            <a:extLst>
              <a:ext uri="{FF2B5EF4-FFF2-40B4-BE49-F238E27FC236}">
                <a16:creationId xmlns:a16="http://schemas.microsoft.com/office/drawing/2014/main" id="{C7E185C0-372F-E545-6A79-41631376FBDA}"/>
              </a:ext>
            </a:extLst>
          </p:cNvPr>
          <p:cNvSpPr>
            <a:spLocks noGrp="1" noChangeArrowheads="1"/>
          </p:cNvSpPr>
          <p:nvPr>
            <p:ph type="sldNum" sz="quarter" idx="12"/>
          </p:nvPr>
        </p:nvSpPr>
        <p:spPr>
          <a:ln/>
        </p:spPr>
        <p:txBody>
          <a:bodyPr/>
          <a:lstStyle>
            <a:lvl1pPr>
              <a:defRPr/>
            </a:lvl1pPr>
          </a:lstStyle>
          <a:p>
            <a:pPr>
              <a:defRPr/>
            </a:pPr>
            <a:fld id="{D1E0DC71-3F95-45F3-8E40-2BDF3F95C5CF}" type="slidenum">
              <a:rPr lang="en-AU" altLang="en-US"/>
              <a:pPr>
                <a:defRPr/>
              </a:pPr>
              <a:t>‹#›</a:t>
            </a:fld>
            <a:endParaRPr lang="en-AU" altLang="en-US"/>
          </a:p>
        </p:txBody>
      </p:sp>
    </p:spTree>
    <p:extLst>
      <p:ext uri="{BB962C8B-B14F-4D97-AF65-F5344CB8AC3E}">
        <p14:creationId xmlns:p14="http://schemas.microsoft.com/office/powerpoint/2010/main" val="350438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Rectangle 4">
            <a:extLst>
              <a:ext uri="{FF2B5EF4-FFF2-40B4-BE49-F238E27FC236}">
                <a16:creationId xmlns:a16="http://schemas.microsoft.com/office/drawing/2014/main" id="{40D2BB6D-704B-3457-33DA-BEA27468E760}"/>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4" name="Rectangle 5">
            <a:extLst>
              <a:ext uri="{FF2B5EF4-FFF2-40B4-BE49-F238E27FC236}">
                <a16:creationId xmlns:a16="http://schemas.microsoft.com/office/drawing/2014/main" id="{9D978D3B-16DA-6CDF-082A-B305B9D7CC4A}"/>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5" name="Rectangle 6">
            <a:extLst>
              <a:ext uri="{FF2B5EF4-FFF2-40B4-BE49-F238E27FC236}">
                <a16:creationId xmlns:a16="http://schemas.microsoft.com/office/drawing/2014/main" id="{ED9A77F0-36A5-A3F4-C479-EFCD8E194079}"/>
              </a:ext>
            </a:extLst>
          </p:cNvPr>
          <p:cNvSpPr>
            <a:spLocks noGrp="1" noChangeArrowheads="1"/>
          </p:cNvSpPr>
          <p:nvPr>
            <p:ph type="sldNum" sz="quarter" idx="12"/>
          </p:nvPr>
        </p:nvSpPr>
        <p:spPr>
          <a:ln/>
        </p:spPr>
        <p:txBody>
          <a:bodyPr/>
          <a:lstStyle>
            <a:lvl1pPr>
              <a:defRPr/>
            </a:lvl1pPr>
          </a:lstStyle>
          <a:p>
            <a:pPr>
              <a:defRPr/>
            </a:pPr>
            <a:fld id="{18EF95F2-58CA-4D8B-8E72-2391CA8D0682}" type="slidenum">
              <a:rPr lang="en-AU" altLang="en-US"/>
              <a:pPr>
                <a:defRPr/>
              </a:pPr>
              <a:t>‹#›</a:t>
            </a:fld>
            <a:endParaRPr lang="en-AU" altLang="en-US"/>
          </a:p>
        </p:txBody>
      </p:sp>
    </p:spTree>
    <p:extLst>
      <p:ext uri="{BB962C8B-B14F-4D97-AF65-F5344CB8AC3E}">
        <p14:creationId xmlns:p14="http://schemas.microsoft.com/office/powerpoint/2010/main" val="3401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6A9D4A-7526-358E-9640-872133B131A8}"/>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3" name="Rectangle 5">
            <a:extLst>
              <a:ext uri="{FF2B5EF4-FFF2-40B4-BE49-F238E27FC236}">
                <a16:creationId xmlns:a16="http://schemas.microsoft.com/office/drawing/2014/main" id="{30192940-514E-5A46-8252-3E35BEF71413}"/>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4" name="Rectangle 6">
            <a:extLst>
              <a:ext uri="{FF2B5EF4-FFF2-40B4-BE49-F238E27FC236}">
                <a16:creationId xmlns:a16="http://schemas.microsoft.com/office/drawing/2014/main" id="{F357313E-2C71-62D0-AC69-409FD5EAB16E}"/>
              </a:ext>
            </a:extLst>
          </p:cNvPr>
          <p:cNvSpPr>
            <a:spLocks noGrp="1" noChangeArrowheads="1"/>
          </p:cNvSpPr>
          <p:nvPr>
            <p:ph type="sldNum" sz="quarter" idx="12"/>
          </p:nvPr>
        </p:nvSpPr>
        <p:spPr>
          <a:ln/>
        </p:spPr>
        <p:txBody>
          <a:bodyPr/>
          <a:lstStyle>
            <a:lvl1pPr>
              <a:defRPr/>
            </a:lvl1pPr>
          </a:lstStyle>
          <a:p>
            <a:pPr>
              <a:defRPr/>
            </a:pPr>
            <a:fld id="{F47C4E11-CB31-4CA4-9AE3-AC68401080F8}" type="slidenum">
              <a:rPr lang="en-AU" altLang="en-US"/>
              <a:pPr>
                <a:defRPr/>
              </a:pPr>
              <a:t>‹#›</a:t>
            </a:fld>
            <a:endParaRPr lang="en-AU" altLang="en-US"/>
          </a:p>
        </p:txBody>
      </p:sp>
    </p:spTree>
    <p:extLst>
      <p:ext uri="{BB962C8B-B14F-4D97-AF65-F5344CB8AC3E}">
        <p14:creationId xmlns:p14="http://schemas.microsoft.com/office/powerpoint/2010/main" val="375803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30238" y="457200"/>
            <a:ext cx="2949575" cy="1600200"/>
          </a:xfrm>
        </p:spPr>
        <p:txBody>
          <a:bodyPr anchor="b"/>
          <a:lstStyle>
            <a:lvl1pPr>
              <a:defRPr sz="3200"/>
            </a:lvl1pPr>
          </a:lstStyle>
          <a:p>
            <a:r>
              <a:rPr lang="pl-PL"/>
              <a:t>Kliknij, aby edytować styl</a:t>
            </a:r>
            <a:endParaRPr lang="en-US"/>
          </a:p>
        </p:txBody>
      </p:sp>
      <p:sp>
        <p:nvSpPr>
          <p:cNvPr id="3" name="Symbol zastępczy zawartości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tekst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Rectangle 4">
            <a:extLst>
              <a:ext uri="{FF2B5EF4-FFF2-40B4-BE49-F238E27FC236}">
                <a16:creationId xmlns:a16="http://schemas.microsoft.com/office/drawing/2014/main" id="{78BBB7F6-F2D8-7A78-61A7-CA2D10729447}"/>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6" name="Rectangle 5">
            <a:extLst>
              <a:ext uri="{FF2B5EF4-FFF2-40B4-BE49-F238E27FC236}">
                <a16:creationId xmlns:a16="http://schemas.microsoft.com/office/drawing/2014/main" id="{6B0B6399-6A80-6778-61C6-0DBC37F3D61B}"/>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7" name="Rectangle 6">
            <a:extLst>
              <a:ext uri="{FF2B5EF4-FFF2-40B4-BE49-F238E27FC236}">
                <a16:creationId xmlns:a16="http://schemas.microsoft.com/office/drawing/2014/main" id="{4E83094F-563E-F8FB-CA24-E8139CBF2D72}"/>
              </a:ext>
            </a:extLst>
          </p:cNvPr>
          <p:cNvSpPr>
            <a:spLocks noGrp="1" noChangeArrowheads="1"/>
          </p:cNvSpPr>
          <p:nvPr>
            <p:ph type="sldNum" sz="quarter" idx="12"/>
          </p:nvPr>
        </p:nvSpPr>
        <p:spPr>
          <a:ln/>
        </p:spPr>
        <p:txBody>
          <a:bodyPr/>
          <a:lstStyle>
            <a:lvl1pPr>
              <a:defRPr/>
            </a:lvl1pPr>
          </a:lstStyle>
          <a:p>
            <a:pPr>
              <a:defRPr/>
            </a:pPr>
            <a:fld id="{4B628B40-D018-487E-BB63-99B8339E4DE0}" type="slidenum">
              <a:rPr lang="en-AU" altLang="en-US"/>
              <a:pPr>
                <a:defRPr/>
              </a:pPr>
              <a:t>‹#›</a:t>
            </a:fld>
            <a:endParaRPr lang="en-AU" altLang="en-US"/>
          </a:p>
        </p:txBody>
      </p:sp>
    </p:spTree>
    <p:extLst>
      <p:ext uri="{BB962C8B-B14F-4D97-AF65-F5344CB8AC3E}">
        <p14:creationId xmlns:p14="http://schemas.microsoft.com/office/powerpoint/2010/main" val="1521695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30238" y="457200"/>
            <a:ext cx="2949575" cy="1600200"/>
          </a:xfrm>
        </p:spPr>
        <p:txBody>
          <a:bodyPr anchor="b"/>
          <a:lstStyle>
            <a:lvl1pPr>
              <a:defRPr sz="3200"/>
            </a:lvl1pPr>
          </a:lstStyle>
          <a:p>
            <a:r>
              <a:rPr lang="pl-PL"/>
              <a:t>Kliknij, aby edytować styl</a:t>
            </a:r>
            <a:endParaRPr lang="en-US"/>
          </a:p>
        </p:txBody>
      </p:sp>
      <p:sp>
        <p:nvSpPr>
          <p:cNvPr id="3" name="Symbol zastępczy obraz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ymbol zastępczy tekst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Rectangle 4">
            <a:extLst>
              <a:ext uri="{FF2B5EF4-FFF2-40B4-BE49-F238E27FC236}">
                <a16:creationId xmlns:a16="http://schemas.microsoft.com/office/drawing/2014/main" id="{81F85284-7F08-D5A7-21AE-F0C9201BF5E0}"/>
              </a:ext>
            </a:extLst>
          </p:cNvPr>
          <p:cNvSpPr>
            <a:spLocks noGrp="1" noChangeArrowheads="1"/>
          </p:cNvSpPr>
          <p:nvPr>
            <p:ph type="dt" sz="half" idx="10"/>
          </p:nvPr>
        </p:nvSpPr>
        <p:spPr>
          <a:ln/>
        </p:spPr>
        <p:txBody>
          <a:bodyPr/>
          <a:lstStyle>
            <a:lvl1pPr>
              <a:defRPr/>
            </a:lvl1pPr>
          </a:lstStyle>
          <a:p>
            <a:pPr>
              <a:defRPr/>
            </a:pPr>
            <a:endParaRPr lang="en-AU" altLang="en-US"/>
          </a:p>
        </p:txBody>
      </p:sp>
      <p:sp>
        <p:nvSpPr>
          <p:cNvPr id="6" name="Rectangle 5">
            <a:extLst>
              <a:ext uri="{FF2B5EF4-FFF2-40B4-BE49-F238E27FC236}">
                <a16:creationId xmlns:a16="http://schemas.microsoft.com/office/drawing/2014/main" id="{BF1AD791-FC12-8326-E2F9-00582B92431E}"/>
              </a:ext>
            </a:extLst>
          </p:cNvPr>
          <p:cNvSpPr>
            <a:spLocks noGrp="1" noChangeArrowheads="1"/>
          </p:cNvSpPr>
          <p:nvPr>
            <p:ph type="ftr" sz="quarter" idx="11"/>
          </p:nvPr>
        </p:nvSpPr>
        <p:spPr>
          <a:ln/>
        </p:spPr>
        <p:txBody>
          <a:bodyPr/>
          <a:lstStyle>
            <a:lvl1pPr>
              <a:defRPr/>
            </a:lvl1pPr>
          </a:lstStyle>
          <a:p>
            <a:pPr>
              <a:defRPr/>
            </a:pPr>
            <a:endParaRPr lang="en-AU" altLang="en-US"/>
          </a:p>
        </p:txBody>
      </p:sp>
      <p:sp>
        <p:nvSpPr>
          <p:cNvPr id="7" name="Rectangle 6">
            <a:extLst>
              <a:ext uri="{FF2B5EF4-FFF2-40B4-BE49-F238E27FC236}">
                <a16:creationId xmlns:a16="http://schemas.microsoft.com/office/drawing/2014/main" id="{95998781-D69F-5DF8-58C7-F21857B261E5}"/>
              </a:ext>
            </a:extLst>
          </p:cNvPr>
          <p:cNvSpPr>
            <a:spLocks noGrp="1" noChangeArrowheads="1"/>
          </p:cNvSpPr>
          <p:nvPr>
            <p:ph type="sldNum" sz="quarter" idx="12"/>
          </p:nvPr>
        </p:nvSpPr>
        <p:spPr>
          <a:ln/>
        </p:spPr>
        <p:txBody>
          <a:bodyPr/>
          <a:lstStyle>
            <a:lvl1pPr>
              <a:defRPr/>
            </a:lvl1pPr>
          </a:lstStyle>
          <a:p>
            <a:pPr>
              <a:defRPr/>
            </a:pPr>
            <a:fld id="{A3B286A4-5C2F-4029-8AF4-5876209EB0D1}" type="slidenum">
              <a:rPr lang="en-AU" altLang="en-US"/>
              <a:pPr>
                <a:defRPr/>
              </a:pPr>
              <a:t>‹#›</a:t>
            </a:fld>
            <a:endParaRPr lang="en-AU" altLang="en-US"/>
          </a:p>
        </p:txBody>
      </p:sp>
    </p:spTree>
    <p:extLst>
      <p:ext uri="{BB962C8B-B14F-4D97-AF65-F5344CB8AC3E}">
        <p14:creationId xmlns:p14="http://schemas.microsoft.com/office/powerpoint/2010/main" val="289904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52F412F-5FAB-670F-D729-F7D802983D8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Kliknij, aby edytować styl wzorca tytułu</a:t>
            </a:r>
          </a:p>
        </p:txBody>
      </p:sp>
      <p:sp>
        <p:nvSpPr>
          <p:cNvPr id="1027" name="Rectangle 3">
            <a:extLst>
              <a:ext uri="{FF2B5EF4-FFF2-40B4-BE49-F238E27FC236}">
                <a16:creationId xmlns:a16="http://schemas.microsoft.com/office/drawing/2014/main" id="{A28CF8E5-A7B7-8683-AAC7-1F17184E947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Kliknij, aby edytować style wzorca tekstu</a:t>
            </a:r>
          </a:p>
          <a:p>
            <a:pPr lvl="1"/>
            <a:r>
              <a:rPr lang="en-AU" altLang="en-US"/>
              <a:t>Drugi poziom</a:t>
            </a:r>
          </a:p>
          <a:p>
            <a:pPr lvl="2"/>
            <a:r>
              <a:rPr lang="en-AU" altLang="en-US"/>
              <a:t>Trzeci poziom</a:t>
            </a:r>
          </a:p>
          <a:p>
            <a:pPr lvl="3"/>
            <a:r>
              <a:rPr lang="en-AU" altLang="en-US"/>
              <a:t>Czwarty poziom</a:t>
            </a:r>
          </a:p>
          <a:p>
            <a:pPr lvl="4"/>
            <a:r>
              <a:rPr lang="en-AU" altLang="en-US"/>
              <a:t>Piąty poziom</a:t>
            </a:r>
          </a:p>
        </p:txBody>
      </p:sp>
      <p:sp>
        <p:nvSpPr>
          <p:cNvPr id="1028" name="Rectangle 4">
            <a:extLst>
              <a:ext uri="{FF2B5EF4-FFF2-40B4-BE49-F238E27FC236}">
                <a16:creationId xmlns:a16="http://schemas.microsoft.com/office/drawing/2014/main" id="{CEC51683-0FD8-BABA-E3C6-1AA2A35F3A07}"/>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AU" altLang="en-US"/>
          </a:p>
        </p:txBody>
      </p:sp>
      <p:sp>
        <p:nvSpPr>
          <p:cNvPr id="1029" name="Rectangle 5">
            <a:extLst>
              <a:ext uri="{FF2B5EF4-FFF2-40B4-BE49-F238E27FC236}">
                <a16:creationId xmlns:a16="http://schemas.microsoft.com/office/drawing/2014/main" id="{7372041D-916D-BAB4-EF1F-A0094F5FB426}"/>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AU" altLang="en-US"/>
          </a:p>
        </p:txBody>
      </p:sp>
      <p:sp>
        <p:nvSpPr>
          <p:cNvPr id="1030" name="Rectangle 6">
            <a:extLst>
              <a:ext uri="{FF2B5EF4-FFF2-40B4-BE49-F238E27FC236}">
                <a16:creationId xmlns:a16="http://schemas.microsoft.com/office/drawing/2014/main" id="{DC0D8F26-17DA-E320-7A6D-D8E9F72FCFF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F9F6BE7-F685-4B2C-8F98-32866045BB41}"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www.sonnenertrag.eu/it/derstromer/spergau/11126/11406.html"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3" Type="http://schemas.openxmlformats.org/officeDocument/2006/relationships/slideLayout" Target="../slideLayouts/slideLayout2.xml"/><Relationship Id="rId18" Type="http://schemas.openxmlformats.org/officeDocument/2006/relationships/hyperlink" Target="http://sonnenertrag.eu/detail.php?pk=6442" TargetMode="External"/><Relationship Id="rId26" Type="http://schemas.openxmlformats.org/officeDocument/2006/relationships/hyperlink" Target="http://sonnenertrag.eu/detail.php?pk=10721" TargetMode="External"/><Relationship Id="rId39" Type="http://schemas.openxmlformats.org/officeDocument/2006/relationships/image" Target="../media/image30.wmf"/><Relationship Id="rId21" Type="http://schemas.openxmlformats.org/officeDocument/2006/relationships/hyperlink" Target="../../../Users/UMK/Desktop/%3ctable%20border=/'0/'%3e%20%20%3ctr%3e%20%20%20%20%3ctd%3eUtente:%20%3cb%3e&#246;kob&#228;uerin%3c/b%3e%3c/td%3e%20%20%20%20%3ctd%3eInverter:%20%3cb%3eSMR%3c/b%3e%3c/td%3e%20%20%3c/tr%3e%20%20%3ctr%3e%20%20%20%20%3ctd%3eCitt&#224;:%20%3cb%3egeilenkirchen%3c/b%3e%3c/td%3e%20%20%20%20%3ctd%3e%3c/td%3e%20%20%3c/tr%3e%3ctr%3e%20%20%20%20%3ctd%3eMarca%20moduli:%20%3cb%3eCanadian%3c/b%3e%3c/td%3e%20%20%20%20%3ctd%3eTipo%20di%20modulo:%20%3cb%3e%3c/b%3e%3c/td%3e%20%20%3c/tr%3e%3c/table%3e%20%3ca%20href=/'./detail.php?pk=11034\'%20target=\'_blank\'%20%3e%3e%20clicca%20qui%20per%20dettagli%3c\a%3e',%20STICKY,%20true,%20CLICKCLOSE,%20true,%20TITLE,%20'Info:%20&#246;kob&#228;uerin',%20TITLEBGCOLOR,%20'" TargetMode="External"/><Relationship Id="rId34" Type="http://schemas.openxmlformats.org/officeDocument/2006/relationships/image" Target="../media/image25.png"/><Relationship Id="rId42" Type="http://schemas.openxmlformats.org/officeDocument/2006/relationships/image" Target="../media/image33.wmf"/><Relationship Id="rId7" Type="http://schemas.openxmlformats.org/officeDocument/2006/relationships/control" Target="../activeX/activeX7.xml"/><Relationship Id="rId2" Type="http://schemas.openxmlformats.org/officeDocument/2006/relationships/control" Target="../activeX/activeX2.xml"/><Relationship Id="rId16" Type="http://schemas.openxmlformats.org/officeDocument/2006/relationships/hyperlink" Target="http://sonnenertrag.eu/detail.php?pk=9996" TargetMode="External"/><Relationship Id="rId29" Type="http://schemas.openxmlformats.org/officeDocument/2006/relationships/hyperlink" Target="../../../Users/UMK/Desktop/%3ctable%20border=/'0/'%3e%20%20%3ctr%3e%20%20%20%20%3ctd%3eUtente:%20%3cb%3eDanny%20Plaisier%3c/b%3e%3c/td%3e%20%20%20%20%3ctd%3eInverter:%20%3cb%3eSunny3300%3c/b%3e%3c/td%3e%20%20%3c/tr%3e%20%20%3ctr%3e%20%20%20%20%3ctd%3eCitt&#224;:%20%3cb%3eDiksmuide%3c/b%3e%3c/td%3e%20%20%20%20%3ctd%3e%3c/td%3e%20%20%3c/tr%3e%3ctr%3e%20%20%20%20%3ctd%3eMarca%20moduli:%20%3cb%3eEcostream%3c/b%3e%3c/td%3e%20%20%20%20%3ctd%3eTipo%20di%20modulo:%20%3cb%3eUbbink%20180W%3c/b%3e%3c/td%3e%20%20%3c/tr%3e%3c/table%3e%20%3ca%20href=/'./detail.php?pk=4799\'%20target=\'_blank\'%20%3e%3e%20clicca%20qui%20per%20dettagli%3c\a%3e',%20STICKY,%20true,%20CLICKCLOSE,%20true,%20TITLE,%20'Info:%20Danny%20Plaisier',%20TITLEBGCOLOR,%20'" TargetMode="External"/><Relationship Id="rId1" Type="http://schemas.openxmlformats.org/officeDocument/2006/relationships/control" Target="../activeX/activeX1.xml"/><Relationship Id="rId6" Type="http://schemas.openxmlformats.org/officeDocument/2006/relationships/control" Target="../activeX/activeX6.xml"/><Relationship Id="rId11" Type="http://schemas.openxmlformats.org/officeDocument/2006/relationships/control" Target="../activeX/activeX11.xml"/><Relationship Id="rId24" Type="http://schemas.openxmlformats.org/officeDocument/2006/relationships/hyperlink" Target="http://sonnenertrag.eu/detail.php?pk=7387" TargetMode="External"/><Relationship Id="rId32" Type="http://schemas.openxmlformats.org/officeDocument/2006/relationships/hyperlink" Target="http://sonnenertrag.eu/detail.php?pk=1714" TargetMode="External"/><Relationship Id="rId37" Type="http://schemas.openxmlformats.org/officeDocument/2006/relationships/image" Target="../media/image28.wmf"/><Relationship Id="rId40" Type="http://schemas.openxmlformats.org/officeDocument/2006/relationships/image" Target="../media/image31.wmf"/><Relationship Id="rId45" Type="http://schemas.openxmlformats.org/officeDocument/2006/relationships/image" Target="../media/image36.wmf"/><Relationship Id="rId5" Type="http://schemas.openxmlformats.org/officeDocument/2006/relationships/control" Target="../activeX/activeX5.xml"/><Relationship Id="rId15" Type="http://schemas.openxmlformats.org/officeDocument/2006/relationships/hyperlink" Target="../../../Users/UMK/Desktop/%3ctable%20border=/'0/'%3e%20%20%3ctr%3e%20%20%20%20%3ctd%3eUtente:%20%3cb%3eNunoVentura%3c/b%3e%3c/td%3e%20%20%20%20%3ctd%3eInverter:%20%3cb%3eSMA%20Sunny%20Boy%203300%3c/b%3e%3c/td%3e%20%20%3c/tr%3e%20%20%3ctr%3e%20%20%20%20%3ctd%3eCitt&#224;:%20%3cb%3eMonte%20real%3c/b%3e%3c/td%3e%20%20%20%20%3ctd%3e%3c/td%3e%20%20%3c/tr%3e%3ctr%3e%20%20%20%20%3ctd%3eMarca%20moduli:%20%3cb%3eSanyo%3c/b%3e%3c/td%3e%20%20%20%20%3ctd%3eTipo%20di%20modulo:%20%3cb%3eHIP-210NKHE1%3c/b%3e%3c/td%3e%20%20%3c/tr%3e%3c/table%3e%20%3ca%20href=/'./detail.php?pk=9722\'%20target=\'_blank\'%20%3e%3e%20clicca%20qui%20per%20dettagli%3c\a%3e',%20STICKY,%20true,%20CLICKCLOSE,%20true,%20TITLE,%20'Info:%20NunoVentura',%20TITLEBGCOLOR,%20'" TargetMode="External"/><Relationship Id="rId23" Type="http://schemas.openxmlformats.org/officeDocument/2006/relationships/hyperlink" Target="../../../Users/UMK/Desktop/%3ctable%20border=/'0/'%3e%20%20%3ctr%3e%20%20%20%20%3ctd%3eUtente:%20%3cb%3eschwenningen%3c/b%3e%3c/td%3e%20%20%20%20%3ctd%3eInverter:%20%3cb%3eSunways%3c/b%3e%3c/td%3e%20%20%3c/tr%3e%20%20%3ctr%3e%20%20%20%20%3ctd%3eCitt&#224;:%20%3cb%3eSchwenningen%3c/b%3e%3c/td%3e%20%20%20%20%3ctd%3e%3c/td%3e%20%20%3c/tr%3e%3ctr%3e%20%20%20%20%3ctd%3eMarca%20moduli:%20%3cb%3eKyocera%3c/b%3e%3c/td%3e%20%20%20%20%3ctd%3eTipo%20di%20modulo:%20%3cb%3e%3c/b%3e%3c/td%3e%20%20%3c/tr%3e%3c/table%3e%20%3ca%20href=/'./detail.php?pk=7256\'%20target=\'_blank\'%20%3e%3e%20clicca%20qui%20per%20dettagli%3c\a%3e',%20STICKY,%20true,%20CLICKCLOSE,%20true,%20TITLE,%20'Info:%20Solarpark%20Schwenningen',%20TITLEBGCOLOR,%20'" TargetMode="External"/><Relationship Id="rId28" Type="http://schemas.openxmlformats.org/officeDocument/2006/relationships/hyperlink" Target="http://sonnenertrag.eu/detail.php?pk=4799" TargetMode="External"/><Relationship Id="rId36" Type="http://schemas.openxmlformats.org/officeDocument/2006/relationships/image" Target="../media/image27.wmf"/><Relationship Id="rId10" Type="http://schemas.openxmlformats.org/officeDocument/2006/relationships/control" Target="../activeX/activeX10.xml"/><Relationship Id="rId19" Type="http://schemas.openxmlformats.org/officeDocument/2006/relationships/hyperlink" Target="../../../Users/UMK/Desktop/%3ctable%20border=/'0/'%3e%20%20%3ctr%3e%20%20%20%20%3ctd%3eUtente:%20%3cb%3epanapa%3c/b%3e%3c/td%3e%20%20%20%20%3ctd%3eInverter:%20%3cb%3eIngecon%20Sun%20100%3c/b%3e%3c/td%3e%20%20%3c/tr%3e%20%20%3ctr%3e%20%20%20%20%3ctd%3eCitt&#224;:%20%3cb%3eMurcia%3c/b%3e%3c/td%3e%20%20%20%20%3ctd%3e%3c/td%3e%20%20%3c/tr%3e%3ctr%3e%20%20%20%20%3ctd%3eMarca%20moduli:%20%3cb%3eSuntech%3c/b%3e%3c/td%3e%20%20%20%20%3ctd%3eTipo%20di%20modulo:%20%3cb%3e180%20Wp%3c/b%3e%3c/td%3e%20%20%3c/tr%3e%3c/table%3e%20%3ca%20href=/'./detail.php?pk=6442\'%20target=\'_blank\'%20%3e%3e%20clicca%20qui%20per%20dettagli%3c\a%3e',%20STICKY,%20true,%20CLICKCLOSE,%20true,%20TITLE,%20'Info:%20panapa',%20TITLEBGCOLOR,%20'" TargetMode="External"/><Relationship Id="rId31" Type="http://schemas.openxmlformats.org/officeDocument/2006/relationships/hyperlink" Target="../../../Users/UMK/Desktop/%3ctable%20border=/'0/'%3e%20%20%3ctr%3e%20%20%20%20%3ctd%3eUtente:%20%3cb%3ekebrox%3c/b%3e%3c/td%3e%20%20%20%20%3ctd%3eInverter:%20%3cb%3eSMA%20Sunny%20Boy%203000%20IT%3c/b%3e%3c/td%3e%20%20%3c/tr%3e%20%20%3ctr%3e%20%20%20%20%3ctd%3eCitt&#224;:%20%3cb%3eBELLUNO%3c/b%3e%3c/td%3e%20%20%20%20%3ctd%3e%3c/td%3e%20%20%3c/tr%3e%3ctr%3e%20%20%20%20%3ctd%3eMarca%20moduli:%20%3cb%3eMitsubishi%3c/b%3e%3c/td%3e%20%20%20%20%3ctd%3eTipo%20di%20modulo:%20%3cb%3ePV-TD185MF5%20(185W)%3c/b%3e%3c/td%3e%20%20%3c/tr%3e%3c/table%3e%20%3ca%20href=/'./detail.php?pk=9460\'%20target=\'_blank\'%20%3e%3e%20clicca%20qui%20per%20dettagli%3c\a%3e',%20STICKY,%20true,%20CLICKCLOSE,%20true,%20TITLE,%20'Info:%20kebrox',%20TITLEBGCOLOR,%20'" TargetMode="External"/><Relationship Id="rId44" Type="http://schemas.openxmlformats.org/officeDocument/2006/relationships/image" Target="../media/image35.wmf"/><Relationship Id="rId4" Type="http://schemas.openxmlformats.org/officeDocument/2006/relationships/control" Target="../activeX/activeX4.xml"/><Relationship Id="rId9" Type="http://schemas.openxmlformats.org/officeDocument/2006/relationships/control" Target="../activeX/activeX9.xml"/><Relationship Id="rId14" Type="http://schemas.openxmlformats.org/officeDocument/2006/relationships/hyperlink" Target="http://sonnenertrag.eu/detail.php?pk=9722" TargetMode="External"/><Relationship Id="rId22" Type="http://schemas.openxmlformats.org/officeDocument/2006/relationships/hyperlink" Target="http://sonnenertrag.eu/detail.php?pk=7256" TargetMode="External"/><Relationship Id="rId27" Type="http://schemas.openxmlformats.org/officeDocument/2006/relationships/hyperlink" Target="../../../Users/UMK/Desktop/%3ctable%20border=/'0/'%3e%20%20%3ctr%3e%20%20%20%20%3ctd%3eUtente:%20%3cb%3eTECHMASTER%3c/b%3e%3c/td%3e%20%20%20%20%3ctd%3eInverter:%20%3cb%3eSMA%3c/b%3e%3c/td%3e%20%20%3c/tr%3e%20%20%3ctr%3e%20%20%20%20%3ctd%3eCitt&#224;:%20%3cb%3eHechingen%3c/b%3e%3c/td%3e%20%20%20%20%3ctd%3e%3c/td%3e%20%20%3c/tr%3e%3ctr%3e%20%20%20%20%3ctd%3eMarca%20moduli:%20%3cb%3eSANYO%3c/b%3e%3c/td%3e%20%20%20%20%3ctd%3eTipo%20di%20modulo:%20%3cb%3e%3c/b%3e%3c/td%3e%20%20%3c/tr%3e%3c/table%3e%20%3ca%20href=/'./detail.php?pk=10721\'%20target=\'_blank\'%20%3e%3e%20clicca%20qui%20per%20dettagli%3c\a%3e',%20STICKY,%20true,%20CLICKCLOSE,%20true,%20TITLE,%20'Info:%20TECHMASTER',%20TITLEBGCOLOR,%20'" TargetMode="External"/><Relationship Id="rId30" Type="http://schemas.openxmlformats.org/officeDocument/2006/relationships/hyperlink" Target="http://sonnenertrag.eu/detail.php?pk=9460" TargetMode="External"/><Relationship Id="rId35" Type="http://schemas.openxmlformats.org/officeDocument/2006/relationships/image" Target="../media/image26.wmf"/><Relationship Id="rId43" Type="http://schemas.openxmlformats.org/officeDocument/2006/relationships/image" Target="../media/image34.wmf"/><Relationship Id="rId8" Type="http://schemas.openxmlformats.org/officeDocument/2006/relationships/control" Target="../activeX/activeX8.xml"/><Relationship Id="rId3" Type="http://schemas.openxmlformats.org/officeDocument/2006/relationships/control" Target="../activeX/activeX3.xml"/><Relationship Id="rId12" Type="http://schemas.openxmlformats.org/officeDocument/2006/relationships/control" Target="../activeX/activeX12.xml"/><Relationship Id="rId17" Type="http://schemas.openxmlformats.org/officeDocument/2006/relationships/hyperlink" Target="../../../Users/UMK/Desktop/%3ctable%20border=/'0/'%3e%20%20%3ctr%3e%20%20%20%20%3ctd%3eUtente:%20%3cb%3ecrasto%3c/b%3e%3c/td%3e%20%20%20%20%3ctd%3eInverter:%20%3cb%3eSMA%203300%3c/b%3e%3c/td%3e%20%20%3c/tr%3e%20%20%3ctr%3e%20%20%20%20%3ctd%3eCitt&#224;:%20%3cb%3eLeiria%3c/b%3e%3c/td%3e%20%20%20%20%3ctd%3e%3c/td%3e%20%20%3c/tr%3e%3ctr%3e%20%20%20%20%3ctd%3eMarca%20moduli:%20%3cb%3eSanyo%3c/b%3e%3c/td%3e%20%20%20%20%3ctd%3eTipo%20di%20modulo:%20%3cb%3eHIP-210NKHE1%3c/b%3e%3c/td%3e%20%20%3c/tr%3e%3c/table%3e%20%3ca%20href=/'./detail.php?pk=9996\'%20target=\'_blank\'%20%3e%3e%20clicca%20qui%20per%20dettagli%3c\a%3e',%20STICKY,%20true,%20CLICKCLOSE,%20true,%20TITLE,%20'Info:%20crasto',%20TITLEBGCOLOR,%20'" TargetMode="External"/><Relationship Id="rId25" Type="http://schemas.openxmlformats.org/officeDocument/2006/relationships/hyperlink" Target="../../../Users/UMK/Desktop/%3ctable%20border=/'0/'%3e%20%20%3ctr%3e%20%20%20%20%3ctd%3eUtente:%20%3cb%3eEngaia%3c/b%3e%3c/td%3e%20%20%20%20%3ctd%3eInverter:%20%3cb%3eSMA%20SMC6000A%3c/b%3e%3c/td%3e%20%20%3c/tr%3e%20%20%3ctr%3e%20%20%20%20%3ctd%3eCitt&#224;:%20%3cb%3eThessaloniki%3c/b%3e%3c/td%3e%20%20%20%20%3ctd%3e%3c/td%3e%20%20%3c/tr%3e%3ctr%3e%20%20%20%20%3ctd%3eMarca%20moduli:%20%3cb%3eSunpower%3c/b%3e%3c/td%3e%20%20%20%20%3ctd%3eTipo%20di%20modulo:%20%3cb%3eSPR-225-WHT%3c/b%3e%3c/td%3e%20%20%3c/tr%3e%3c/table%3e%20%3ca%20href=/'./detail.php?pk=7387\'%20target=\'_blank\'%20%3e%3e%20clicca%20qui%20per%20dettagli%3c\a%3e',%20STICKY,%20true,%20CLICKCLOSE,%20true,%20TITLE,%20'Info:%20Engaia%20Ltd%20-%20Edessa',%20TITLEBGCOLOR,%20'" TargetMode="External"/><Relationship Id="rId33" Type="http://schemas.openxmlformats.org/officeDocument/2006/relationships/hyperlink" Target="../../../Users/UMK/Desktop/%3ctable%20border=/'0/'%3e%20%20%3ctr%3e%20%20%20%20%3ctd%3eUtente:%20%3cb%3ecafe-lu%3c/b%3e%3c/td%3e%20%20%20%20%3ctd%3eInverter:%20%3cb%3e2%20x%20SMA%20SonnyBoy%203300%3c/b%3e%3c/td%3e%20%20%3c/tr%3e%20%20%3ctr%3e%20%20%20%20%3ctd%3eCitt&#224;:%20%3cb%3eKarlsruhe%3c/b%3e%3c/td%3e%20%20%20%20%3ctd%3e%3c/td%3e%20%20%3c/tr%3e%3ctr%3e%20%20%20%20%3ctd%3eMarca%20moduli:%20%3cb%3eSolar%20World%3c/b%3e%3c/td%3e%20%20%20%20%3ctd%3eTipo%20di%20modulo:%20%3cb%3esw215%20poly%20plus%3c/b%3e%3c/td%3e%20%20%3c/tr%3e%3c/table%3e%20%3ca%20href=/'./detail.php?pk=1714\'%20target=\'_blank\'%20%3e%3e%20clicca%20qui%20per%20dettagli%3c\a%3e',%20STICKY,%20true,%20CLICKCLOSE,%20true,%20TITLE,%20'Info:%20cafe-lu',%20TITLEBGCOLOR,%20'" TargetMode="External"/><Relationship Id="rId38" Type="http://schemas.openxmlformats.org/officeDocument/2006/relationships/image" Target="../media/image29.wmf"/><Relationship Id="rId46" Type="http://schemas.openxmlformats.org/officeDocument/2006/relationships/image" Target="../media/image37.wmf"/><Relationship Id="rId20" Type="http://schemas.openxmlformats.org/officeDocument/2006/relationships/hyperlink" Target="http://sonnenertrag.eu/detail.php?pk=11034" TargetMode="External"/><Relationship Id="rId41" Type="http://schemas.openxmlformats.org/officeDocument/2006/relationships/image" Target="../media/image32.wmf"/></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commons.wikimedia.org/w/index.php?curid=14546462" TargetMode="Externa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www.nrc.gov/about-nrc/radiation/around-us/sources.html"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6.wmf"/><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5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r.smartbrief.com/resp/sSvaCBoXjHDEqTggCifOwCBWcNwdFq?format=multipart" TargetMode="External"/><Relationship Id="rId2" Type="http://schemas.openxmlformats.org/officeDocument/2006/relationships/hyperlink" Target="https://r.smartbrief.com/resp/sSvaCBoXjHDEqTgeCifOwCBWcNigTy?format=multipart" TargetMode="External"/><Relationship Id="rId1" Type="http://schemas.openxmlformats.org/officeDocument/2006/relationships/slideLayout" Target="../slideLayouts/slideLayout7.xml"/><Relationship Id="rId5" Type="http://schemas.openxmlformats.org/officeDocument/2006/relationships/hyperlink" Target="https://r.smartbrief.com/resp/sSvaCBoXjHDEqTgjCifOwCBWcNbxlD?format=multipart" TargetMode="External"/><Relationship Id="rId4" Type="http://schemas.openxmlformats.org/officeDocument/2006/relationships/hyperlink" Target="https://r.smartbrief.com/resp/sSvaCBoXjHDEqTgiCifOwCBWcNPEZa?format=multipar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5DCEB93-32A1-C60E-A902-08188E92EC3F}"/>
              </a:ext>
            </a:extLst>
          </p:cNvPr>
          <p:cNvSpPr>
            <a:spLocks noGrp="1" noChangeArrowheads="1"/>
          </p:cNvSpPr>
          <p:nvPr>
            <p:ph type="ctrTitle"/>
          </p:nvPr>
        </p:nvSpPr>
        <p:spPr>
          <a:xfrm>
            <a:off x="539750" y="-28575"/>
            <a:ext cx="7772400" cy="1470025"/>
          </a:xfrm>
        </p:spPr>
        <p:txBody>
          <a:bodyPr anchor="ctr"/>
          <a:lstStyle/>
          <a:p>
            <a:pPr eaLnBrk="1" hangingPunct="1"/>
            <a:r>
              <a:rPr lang="pl-PL" altLang="it-IT" sz="4400"/>
              <a:t>Fizyka i Chemia Atmosfery</a:t>
            </a:r>
            <a:endParaRPr lang="en-AU" altLang="it-IT" sz="4400"/>
          </a:p>
        </p:txBody>
      </p:sp>
      <p:sp>
        <p:nvSpPr>
          <p:cNvPr id="3075" name="Rectangle 3">
            <a:extLst>
              <a:ext uri="{FF2B5EF4-FFF2-40B4-BE49-F238E27FC236}">
                <a16:creationId xmlns:a16="http://schemas.microsoft.com/office/drawing/2014/main" id="{C0400704-8B84-CA1F-B124-253C4AB9C9A1}"/>
              </a:ext>
            </a:extLst>
          </p:cNvPr>
          <p:cNvSpPr>
            <a:spLocks noGrp="1" noChangeArrowheads="1"/>
          </p:cNvSpPr>
          <p:nvPr>
            <p:ph type="subTitle" idx="1"/>
          </p:nvPr>
        </p:nvSpPr>
        <p:spPr>
          <a:xfrm>
            <a:off x="179512" y="1423988"/>
            <a:ext cx="8785101" cy="1752600"/>
          </a:xfrm>
        </p:spPr>
        <p:txBody>
          <a:bodyPr/>
          <a:lstStyle/>
          <a:p>
            <a:pPr eaLnBrk="1" hangingPunct="1"/>
            <a:r>
              <a:rPr lang="pl-PL" altLang="it-IT" sz="3200" dirty="0"/>
              <a:t>Wykład 1</a:t>
            </a:r>
            <a:r>
              <a:rPr lang="it-IT" altLang="it-IT" sz="3200" dirty="0"/>
              <a:t>4</a:t>
            </a:r>
            <a:endParaRPr lang="pl-PL" altLang="it-IT" sz="3200" dirty="0"/>
          </a:p>
          <a:p>
            <a:pPr eaLnBrk="1" hangingPunct="1"/>
            <a:r>
              <a:rPr lang="it-IT" altLang="it-IT" sz="3400" dirty="0" err="1"/>
              <a:t>Alternatywy</a:t>
            </a:r>
            <a:endParaRPr lang="pl-PL" altLang="it-IT" sz="3400" dirty="0"/>
          </a:p>
          <a:p>
            <a:pPr eaLnBrk="1" hangingPunct="1"/>
            <a:r>
              <a:rPr lang="pl-PL" altLang="it-IT" sz="3200" dirty="0"/>
              <a:t>Grzegorz Karwasz</a:t>
            </a:r>
          </a:p>
          <a:p>
            <a:pPr eaLnBrk="1" hangingPunct="1"/>
            <a:r>
              <a:rPr lang="pl-PL" altLang="it-IT" dirty="0"/>
              <a:t> </a:t>
            </a:r>
          </a:p>
          <a:p>
            <a:pPr eaLnBrk="1" hangingPunct="1"/>
            <a:r>
              <a:rPr lang="pl-PL" altLang="it-IT" dirty="0"/>
              <a:t>Katedra Dydaktyki Fizyki UMK, Toruń</a:t>
            </a:r>
          </a:p>
          <a:p>
            <a:pPr eaLnBrk="1" hangingPunct="1"/>
            <a:r>
              <a:rPr lang="pl-PL" altLang="it-IT" dirty="0"/>
              <a:t>Zakład Spektroskopii, Akademia Pomorska w Słupsku</a:t>
            </a:r>
          </a:p>
          <a:p>
            <a:pPr eaLnBrk="1" hangingPunct="1"/>
            <a:r>
              <a:rPr lang="pl-PL" altLang="it-IT" dirty="0" err="1"/>
              <a:t>Instituto</a:t>
            </a:r>
            <a:r>
              <a:rPr lang="pl-PL" altLang="it-IT" dirty="0"/>
              <a:t> </a:t>
            </a:r>
            <a:r>
              <a:rPr lang="pl-PL" altLang="it-IT" dirty="0" err="1"/>
              <a:t>Nazionale</a:t>
            </a:r>
            <a:r>
              <a:rPr lang="pl-PL" altLang="it-IT" dirty="0"/>
              <a:t> per la </a:t>
            </a:r>
            <a:r>
              <a:rPr lang="pl-PL" altLang="it-IT" dirty="0" err="1"/>
              <a:t>Fisica</a:t>
            </a:r>
            <a:r>
              <a:rPr lang="pl-PL" altLang="it-IT" dirty="0"/>
              <a:t> </a:t>
            </a:r>
            <a:r>
              <a:rPr lang="pl-PL" altLang="it-IT" dirty="0" err="1"/>
              <a:t>della</a:t>
            </a:r>
            <a:r>
              <a:rPr lang="pl-PL" altLang="it-IT" dirty="0"/>
              <a:t> Materia, </a:t>
            </a:r>
          </a:p>
          <a:p>
            <a:pPr eaLnBrk="1" hangingPunct="1"/>
            <a:r>
              <a:rPr lang="pl-PL" altLang="it-IT" dirty="0" err="1"/>
              <a:t>Bundeswehr</a:t>
            </a:r>
            <a:r>
              <a:rPr lang="pl-PL" altLang="it-IT" dirty="0"/>
              <a:t> </a:t>
            </a:r>
            <a:r>
              <a:rPr lang="pl-PL" altLang="it-IT" dirty="0" err="1"/>
              <a:t>Universit</a:t>
            </a:r>
            <a:r>
              <a:rPr lang="pl-PL" altLang="it-IT" dirty="0" err="1">
                <a:latin typeface="Arial" panose="020B0604020202020204" pitchFamily="34" charset="0"/>
                <a:cs typeface="Arial" panose="020B0604020202020204" pitchFamily="34" charset="0"/>
              </a:rPr>
              <a:t>ät</a:t>
            </a:r>
            <a:r>
              <a:rPr lang="pl-PL" altLang="it-IT" dirty="0">
                <a:latin typeface="Arial" panose="020B0604020202020204" pitchFamily="34" charset="0"/>
                <a:cs typeface="Arial" panose="020B0604020202020204" pitchFamily="34" charset="0"/>
              </a:rPr>
              <a:t>, </a:t>
            </a:r>
            <a:r>
              <a:rPr lang="pl-PL" altLang="it-IT" dirty="0" err="1">
                <a:latin typeface="Arial" panose="020B0604020202020204" pitchFamily="34" charset="0"/>
                <a:cs typeface="Arial" panose="020B0604020202020204" pitchFamily="34" charset="0"/>
              </a:rPr>
              <a:t>Nuclear</a:t>
            </a:r>
            <a:r>
              <a:rPr lang="pl-PL" altLang="it-IT" dirty="0">
                <a:latin typeface="Arial" panose="020B0604020202020204" pitchFamily="34" charset="0"/>
                <a:cs typeface="Arial" panose="020B0604020202020204" pitchFamily="34" charset="0"/>
              </a:rPr>
              <a:t> </a:t>
            </a:r>
            <a:r>
              <a:rPr lang="pl-PL" altLang="it-IT" dirty="0" err="1">
                <a:latin typeface="Arial" panose="020B0604020202020204" pitchFamily="34" charset="0"/>
                <a:cs typeface="Arial" panose="020B0604020202020204" pitchFamily="34" charset="0"/>
              </a:rPr>
              <a:t>Festkörper</a:t>
            </a:r>
            <a:r>
              <a:rPr lang="pl-PL" altLang="it-IT" dirty="0">
                <a:latin typeface="Arial" panose="020B0604020202020204" pitchFamily="34" charset="0"/>
                <a:cs typeface="Arial" panose="020B0604020202020204" pitchFamily="34" charset="0"/>
              </a:rPr>
              <a:t> </a:t>
            </a:r>
            <a:r>
              <a:rPr lang="pl-PL" altLang="it-IT">
                <a:latin typeface="Arial" panose="020B0604020202020204" pitchFamily="34" charset="0"/>
                <a:cs typeface="Arial" panose="020B0604020202020204" pitchFamily="34" charset="0"/>
              </a:rPr>
              <a:t>Physik, </a:t>
            </a:r>
            <a:r>
              <a:rPr lang="pl-PL" altLang="it-IT" dirty="0" err="1">
                <a:latin typeface="Arial" panose="020B0604020202020204" pitchFamily="34" charset="0"/>
                <a:cs typeface="Arial" panose="020B0604020202020204" pitchFamily="34" charset="0"/>
              </a:rPr>
              <a:t>Munich</a:t>
            </a:r>
            <a:endParaRPr lang="pl-PL" altLang="it-IT" dirty="0"/>
          </a:p>
          <a:p>
            <a:pPr eaLnBrk="1" hangingPunct="1"/>
            <a:r>
              <a:rPr lang="it-IT" altLang="it-IT" dirty="0"/>
              <a:t>Gruppo della Fisica Atomica, </a:t>
            </a:r>
            <a:r>
              <a:rPr lang="pl-PL" altLang="it-IT" dirty="0" err="1"/>
              <a:t>Universit</a:t>
            </a:r>
            <a:r>
              <a:rPr lang="it-IT" altLang="it-IT" dirty="0"/>
              <a:t>à</a:t>
            </a:r>
            <a:r>
              <a:rPr lang="pl-PL" altLang="it-IT" dirty="0"/>
              <a:t> di </a:t>
            </a:r>
            <a:r>
              <a:rPr lang="pl-PL" altLang="it-IT" dirty="0" err="1"/>
              <a:t>Trento</a:t>
            </a:r>
            <a:endParaRPr lang="pl-PL" altLang="it-IT" dirty="0"/>
          </a:p>
          <a:p>
            <a:pPr eaLnBrk="1" hangingPunct="1"/>
            <a:r>
              <a:rPr lang="pl-PL" altLang="it-IT" dirty="0"/>
              <a:t>Zakład Fizyki Plazmy, Instytut Maszyn Przepływowych PAN</a:t>
            </a:r>
          </a:p>
          <a:p>
            <a:pPr eaLnBrk="1" hangingPunct="1"/>
            <a:r>
              <a:rPr lang="pl-PL" altLang="it-IT" dirty="0"/>
              <a:t>Zakład Fizyki Jonów, Politechnika Gdańska</a:t>
            </a:r>
          </a:p>
        </p:txBody>
      </p:sp>
      <p:sp>
        <p:nvSpPr>
          <p:cNvPr id="3076" name="Text Box 5">
            <a:extLst>
              <a:ext uri="{FF2B5EF4-FFF2-40B4-BE49-F238E27FC236}">
                <a16:creationId xmlns:a16="http://schemas.microsoft.com/office/drawing/2014/main" id="{DEBD91BF-72D1-3CD7-3F92-32F584596E6D}"/>
              </a:ext>
            </a:extLst>
          </p:cNvPr>
          <p:cNvSpPr txBox="1">
            <a:spLocks noChangeArrowheads="1"/>
          </p:cNvSpPr>
          <p:nvPr/>
        </p:nvSpPr>
        <p:spPr bwMode="auto">
          <a:xfrm>
            <a:off x="447675" y="4097338"/>
            <a:ext cx="18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F7705BB8-0727-0915-8600-FD333BDF9CCF}"/>
              </a:ext>
            </a:extLst>
          </p:cNvPr>
          <p:cNvSpPr>
            <a:spLocks noGrp="1" noChangeArrowheads="1"/>
          </p:cNvSpPr>
          <p:nvPr>
            <p:ph type="title"/>
          </p:nvPr>
        </p:nvSpPr>
        <p:spPr>
          <a:xfrm>
            <a:off x="684213" y="260350"/>
            <a:ext cx="7772400" cy="1143000"/>
          </a:xfrm>
        </p:spPr>
        <p:txBody>
          <a:bodyPr/>
          <a:lstStyle/>
          <a:p>
            <a:r>
              <a:rPr lang="pl-PL" altLang="en-US" sz="3600">
                <a:solidFill>
                  <a:srgbClr val="3333CC"/>
                </a:solidFill>
                <a:latin typeface="Arial Unicode MS" pitchFamily="34" charset="-128"/>
              </a:rPr>
              <a:t>Wind generator: 2.5MW</a:t>
            </a:r>
            <a:endParaRPr lang="en-US" altLang="en-US" sz="3600">
              <a:solidFill>
                <a:srgbClr val="3333CC"/>
              </a:solidFill>
              <a:latin typeface="Arial Unicode MS" pitchFamily="34" charset="-128"/>
            </a:endParaRPr>
          </a:p>
        </p:txBody>
      </p:sp>
      <p:pic>
        <p:nvPicPr>
          <p:cNvPr id="93188" name="Picture 4">
            <a:extLst>
              <a:ext uri="{FF2B5EF4-FFF2-40B4-BE49-F238E27FC236}">
                <a16:creationId xmlns:a16="http://schemas.microsoft.com/office/drawing/2014/main" id="{A403F60F-B055-B6A9-0807-7B691807B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196975"/>
            <a:ext cx="8882062" cy="5121275"/>
          </a:xfrm>
          <a:prstGeom prst="rect">
            <a:avLst/>
          </a:prstGeom>
          <a:noFill/>
          <a:extLst>
            <a:ext uri="{909E8E84-426E-40DD-AFC4-6F175D3DCCD1}">
              <a14:hiddenFill xmlns:a14="http://schemas.microsoft.com/office/drawing/2010/main">
                <a:solidFill>
                  <a:srgbClr val="FFFFFF"/>
                </a:solidFill>
              </a14:hiddenFill>
            </a:ext>
          </a:extLst>
        </p:spPr>
      </p:pic>
      <p:sp>
        <p:nvSpPr>
          <p:cNvPr id="93189" name="Text Box 5">
            <a:extLst>
              <a:ext uri="{FF2B5EF4-FFF2-40B4-BE49-F238E27FC236}">
                <a16:creationId xmlns:a16="http://schemas.microsoft.com/office/drawing/2014/main" id="{E7A2D9BC-873D-EBDD-392C-A5D0A86A4B80}"/>
              </a:ext>
            </a:extLst>
          </p:cNvPr>
          <p:cNvSpPr txBox="1">
            <a:spLocks noChangeArrowheads="1"/>
          </p:cNvSpPr>
          <p:nvPr/>
        </p:nvSpPr>
        <p:spPr bwMode="auto">
          <a:xfrm>
            <a:off x="303213" y="6475413"/>
            <a:ext cx="164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a:t>Sorce: Nordex</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FB8055D-A2E8-FE8C-E912-B61FB737EE26}"/>
              </a:ext>
            </a:extLst>
          </p:cNvPr>
          <p:cNvSpPr>
            <a:spLocks noGrp="1" noChangeArrowheads="1"/>
          </p:cNvSpPr>
          <p:nvPr>
            <p:ph type="title"/>
          </p:nvPr>
        </p:nvSpPr>
        <p:spPr>
          <a:xfrm>
            <a:off x="684213" y="260350"/>
            <a:ext cx="7772400" cy="1143000"/>
          </a:xfrm>
        </p:spPr>
        <p:txBody>
          <a:bodyPr/>
          <a:lstStyle/>
          <a:p>
            <a:r>
              <a:rPr lang="pl-PL" altLang="en-US" sz="3600">
                <a:solidFill>
                  <a:srgbClr val="3333CC"/>
                </a:solidFill>
                <a:latin typeface="Arial Unicode MS" pitchFamily="34" charset="-128"/>
              </a:rPr>
              <a:t>Eolic producers: np. Nordex</a:t>
            </a:r>
            <a:endParaRPr lang="en-US" altLang="en-US" sz="3600">
              <a:solidFill>
                <a:srgbClr val="3333CC"/>
              </a:solidFill>
              <a:latin typeface="Arial Unicode MS" pitchFamily="34" charset="-128"/>
            </a:endParaRPr>
          </a:p>
        </p:txBody>
      </p:sp>
      <p:pic>
        <p:nvPicPr>
          <p:cNvPr id="92164" name="Picture 4">
            <a:extLst>
              <a:ext uri="{FF2B5EF4-FFF2-40B4-BE49-F238E27FC236}">
                <a16:creationId xmlns:a16="http://schemas.microsoft.com/office/drawing/2014/main" id="{18A4187B-1157-4DDB-44F0-8AA7D7FE9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96975"/>
            <a:ext cx="5184775" cy="4067175"/>
          </a:xfrm>
          <a:prstGeom prst="rect">
            <a:avLst/>
          </a:prstGeom>
          <a:noFill/>
          <a:extLst>
            <a:ext uri="{909E8E84-426E-40DD-AFC4-6F175D3DCCD1}">
              <a14:hiddenFill xmlns:a14="http://schemas.microsoft.com/office/drawing/2010/main">
                <a:solidFill>
                  <a:srgbClr val="FFFFFF"/>
                </a:solidFill>
              </a14:hiddenFill>
            </a:ext>
          </a:extLst>
        </p:spPr>
      </p:pic>
      <p:pic>
        <p:nvPicPr>
          <p:cNvPr id="92165" name="Picture 5">
            <a:extLst>
              <a:ext uri="{FF2B5EF4-FFF2-40B4-BE49-F238E27FC236}">
                <a16:creationId xmlns:a16="http://schemas.microsoft.com/office/drawing/2014/main" id="{53D20BAB-62DE-EF24-A54C-D9D278CF1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2636838"/>
            <a:ext cx="6046788" cy="3706812"/>
          </a:xfrm>
          <a:prstGeom prst="rect">
            <a:avLst/>
          </a:prstGeom>
          <a:noFill/>
          <a:extLst>
            <a:ext uri="{909E8E84-426E-40DD-AFC4-6F175D3DCCD1}">
              <a14:hiddenFill xmlns:a14="http://schemas.microsoft.com/office/drawing/2010/main">
                <a:solidFill>
                  <a:srgbClr val="FFFFFF"/>
                </a:solidFill>
              </a14:hiddenFill>
            </a:ext>
          </a:extLst>
        </p:spPr>
      </p:pic>
      <p:sp>
        <p:nvSpPr>
          <p:cNvPr id="92166" name="Oval 6">
            <a:extLst>
              <a:ext uri="{FF2B5EF4-FFF2-40B4-BE49-F238E27FC236}">
                <a16:creationId xmlns:a16="http://schemas.microsoft.com/office/drawing/2014/main" id="{DD52F9A0-8517-CA2C-76E4-ED0AD7EBC553}"/>
              </a:ext>
            </a:extLst>
          </p:cNvPr>
          <p:cNvSpPr>
            <a:spLocks noChangeArrowheads="1"/>
          </p:cNvSpPr>
          <p:nvPr/>
        </p:nvSpPr>
        <p:spPr bwMode="auto">
          <a:xfrm>
            <a:off x="7007225" y="5516563"/>
            <a:ext cx="720725" cy="431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7" name="Oval 7">
            <a:extLst>
              <a:ext uri="{FF2B5EF4-FFF2-40B4-BE49-F238E27FC236}">
                <a16:creationId xmlns:a16="http://schemas.microsoft.com/office/drawing/2014/main" id="{5F9FD572-66FF-D664-C01A-A44887D9E56F}"/>
              </a:ext>
            </a:extLst>
          </p:cNvPr>
          <p:cNvSpPr>
            <a:spLocks noChangeArrowheads="1"/>
          </p:cNvSpPr>
          <p:nvPr/>
        </p:nvSpPr>
        <p:spPr bwMode="auto">
          <a:xfrm>
            <a:off x="7553325" y="5805488"/>
            <a:ext cx="720725" cy="4318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 calcmode="lin" valueType="num">
                                      <p:cBhvr additive="base">
                                        <p:cTn id="7" dur="500" fill="hold"/>
                                        <p:tgtEl>
                                          <p:spTgt spid="92165"/>
                                        </p:tgtEl>
                                        <p:attrNameLst>
                                          <p:attrName>ppt_x</p:attrName>
                                        </p:attrNameLst>
                                      </p:cBhvr>
                                      <p:tavLst>
                                        <p:tav tm="0">
                                          <p:val>
                                            <p:strVal val="1+#ppt_w/2"/>
                                          </p:val>
                                        </p:tav>
                                        <p:tav tm="100000">
                                          <p:val>
                                            <p:strVal val="#ppt_x"/>
                                          </p:val>
                                        </p:tav>
                                      </p:tavLst>
                                    </p:anim>
                                    <p:anim calcmode="lin" valueType="num">
                                      <p:cBhvr additive="base">
                                        <p:cTn id="8" dur="500" fill="hold"/>
                                        <p:tgtEl>
                                          <p:spTgt spid="921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F5389FE-FACB-5676-B589-E1C0FB6CF10C}"/>
              </a:ext>
            </a:extLst>
          </p:cNvPr>
          <p:cNvSpPr>
            <a:spLocks noGrp="1" noChangeArrowheads="1"/>
          </p:cNvSpPr>
          <p:nvPr>
            <p:ph type="title"/>
          </p:nvPr>
        </p:nvSpPr>
        <p:spPr>
          <a:xfrm>
            <a:off x="468313" y="0"/>
            <a:ext cx="8229600" cy="1143000"/>
          </a:xfrm>
        </p:spPr>
        <p:txBody>
          <a:bodyPr/>
          <a:lstStyle/>
          <a:p>
            <a:r>
              <a:rPr lang="pl-PL" altLang="en-US" sz="3600">
                <a:solidFill>
                  <a:schemeClr val="accent2"/>
                </a:solidFill>
              </a:rPr>
              <a:t>Geothermal - trends</a:t>
            </a:r>
            <a:endParaRPr lang="en-US" altLang="en-US" sz="3600">
              <a:solidFill>
                <a:schemeClr val="accent2"/>
              </a:solidFill>
            </a:endParaRPr>
          </a:p>
        </p:txBody>
      </p:sp>
      <p:pic>
        <p:nvPicPr>
          <p:cNvPr id="64515" name="Picture 3">
            <a:extLst>
              <a:ext uri="{FF2B5EF4-FFF2-40B4-BE49-F238E27FC236}">
                <a16:creationId xmlns:a16="http://schemas.microsoft.com/office/drawing/2014/main" id="{765CCC58-7C41-3E4C-F5FC-4B9B09352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268413"/>
            <a:ext cx="4211637" cy="29051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4">
            <a:extLst>
              <a:ext uri="{FF2B5EF4-FFF2-40B4-BE49-F238E27FC236}">
                <a16:creationId xmlns:a16="http://schemas.microsoft.com/office/drawing/2014/main" id="{3576A722-C024-0B11-6BDE-DF77720F4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781425"/>
            <a:ext cx="4787900" cy="2873375"/>
          </a:xfrm>
          <a:prstGeom prst="rect">
            <a:avLst/>
          </a:prstGeom>
          <a:noFill/>
          <a:extLst>
            <a:ext uri="{909E8E84-426E-40DD-AFC4-6F175D3DCCD1}">
              <a14:hiddenFill xmlns:a14="http://schemas.microsoft.com/office/drawing/2010/main">
                <a:solidFill>
                  <a:srgbClr val="FFFFFF"/>
                </a:solidFill>
              </a14:hiddenFill>
            </a:ext>
          </a:extLst>
        </p:spPr>
      </p:pic>
      <p:sp>
        <p:nvSpPr>
          <p:cNvPr id="64517" name="Text Box 5">
            <a:extLst>
              <a:ext uri="{FF2B5EF4-FFF2-40B4-BE49-F238E27FC236}">
                <a16:creationId xmlns:a16="http://schemas.microsoft.com/office/drawing/2014/main" id="{68A0A4FA-D50D-F924-7189-FD6BDD4E3C2A}"/>
              </a:ext>
            </a:extLst>
          </p:cNvPr>
          <p:cNvSpPr txBox="1">
            <a:spLocks noChangeArrowheads="1"/>
          </p:cNvSpPr>
          <p:nvPr/>
        </p:nvSpPr>
        <p:spPr bwMode="auto">
          <a:xfrm>
            <a:off x="395288" y="5516563"/>
            <a:ext cx="3721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l-PL" altLang="en-US" sz="2800"/>
              <a:t>Energy flux: 65mW/m</a:t>
            </a:r>
            <a:r>
              <a:rPr lang="pl-PL" altLang="en-US" sz="2800" baseline="30000"/>
              <a:t>2</a:t>
            </a:r>
            <a:endParaRPr lang="en-US" altLang="en-US" sz="2800"/>
          </a:p>
        </p:txBody>
      </p:sp>
      <p:pic>
        <p:nvPicPr>
          <p:cNvPr id="64518" name="Picture 6">
            <a:extLst>
              <a:ext uri="{FF2B5EF4-FFF2-40B4-BE49-F238E27FC236}">
                <a16:creationId xmlns:a16="http://schemas.microsoft.com/office/drawing/2014/main" id="{B0C6C6EC-57E3-9CDE-F403-D44D3A831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196975"/>
            <a:ext cx="3132137" cy="239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9" name="Text Box 7">
            <a:extLst>
              <a:ext uri="{FF2B5EF4-FFF2-40B4-BE49-F238E27FC236}">
                <a16:creationId xmlns:a16="http://schemas.microsoft.com/office/drawing/2014/main" id="{38825A91-CCBE-5AA5-699C-D0B7C300992B}"/>
              </a:ext>
            </a:extLst>
          </p:cNvPr>
          <p:cNvSpPr txBox="1">
            <a:spLocks noChangeArrowheads="1"/>
          </p:cNvSpPr>
          <p:nvPr/>
        </p:nvSpPr>
        <p:spPr bwMode="auto">
          <a:xfrm>
            <a:off x="158750" y="4240213"/>
            <a:ext cx="206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a:t>Pozzuoli (Volterra)</a:t>
            </a:r>
            <a:endParaRPr lang="en-AU"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additive="base">
                                        <p:cTn id="7" dur="500" fill="hold"/>
                                        <p:tgtEl>
                                          <p:spTgt spid="64515"/>
                                        </p:tgtEl>
                                        <p:attrNameLst>
                                          <p:attrName>ppt_x</p:attrName>
                                        </p:attrNameLst>
                                      </p:cBhvr>
                                      <p:tavLst>
                                        <p:tav tm="0">
                                          <p:val>
                                            <p:strVal val="0-#ppt_w/2"/>
                                          </p:val>
                                        </p:tav>
                                        <p:tav tm="100000">
                                          <p:val>
                                            <p:strVal val="#ppt_x"/>
                                          </p:val>
                                        </p:tav>
                                      </p:tavLst>
                                    </p:anim>
                                    <p:anim calcmode="lin" valueType="num">
                                      <p:cBhvr additive="base">
                                        <p:cTn id="8" dur="500" fill="hold"/>
                                        <p:tgtEl>
                                          <p:spTgt spid="645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4516"/>
                                        </p:tgtEl>
                                        <p:attrNameLst>
                                          <p:attrName>style.visibility</p:attrName>
                                        </p:attrNameLst>
                                      </p:cBhvr>
                                      <p:to>
                                        <p:strVal val="visible"/>
                                      </p:to>
                                    </p:set>
                                    <p:animEffect transition="in" filter="fade">
                                      <p:cBhvr>
                                        <p:cTn id="13" dur="5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9DB6805-8257-788D-652B-D805971E3CFA}"/>
              </a:ext>
            </a:extLst>
          </p:cNvPr>
          <p:cNvSpPr>
            <a:spLocks noGrp="1" noChangeArrowheads="1"/>
          </p:cNvSpPr>
          <p:nvPr>
            <p:ph type="title"/>
          </p:nvPr>
        </p:nvSpPr>
        <p:spPr>
          <a:xfrm>
            <a:off x="468313" y="260350"/>
            <a:ext cx="8229600" cy="1143000"/>
          </a:xfrm>
        </p:spPr>
        <p:txBody>
          <a:bodyPr/>
          <a:lstStyle/>
          <a:p>
            <a:r>
              <a:rPr lang="pl-PL" altLang="en-US" sz="3600">
                <a:solidFill>
                  <a:schemeClr val="accent2"/>
                </a:solidFill>
              </a:rPr>
              <a:t>Geothermal - total</a:t>
            </a:r>
            <a:endParaRPr lang="en-US" altLang="en-US" sz="3600">
              <a:solidFill>
                <a:schemeClr val="accent2"/>
              </a:solidFill>
            </a:endParaRPr>
          </a:p>
        </p:txBody>
      </p:sp>
      <p:pic>
        <p:nvPicPr>
          <p:cNvPr id="65539" name="Picture 3">
            <a:extLst>
              <a:ext uri="{FF2B5EF4-FFF2-40B4-BE49-F238E27FC236}">
                <a16:creationId xmlns:a16="http://schemas.microsoft.com/office/drawing/2014/main" id="{AF912487-E3F6-8D00-F7B0-A06B3BC40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84313"/>
            <a:ext cx="6680200" cy="436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a:extLst>
              <a:ext uri="{FF2B5EF4-FFF2-40B4-BE49-F238E27FC236}">
                <a16:creationId xmlns:a16="http://schemas.microsoft.com/office/drawing/2014/main" id="{C43CE870-8A6D-8A4F-FE60-27E30E10766D}"/>
              </a:ext>
            </a:extLst>
          </p:cNvPr>
          <p:cNvSpPr txBox="1">
            <a:spLocks noChangeArrowheads="1"/>
          </p:cNvSpPr>
          <p:nvPr/>
        </p:nvSpPr>
        <p:spPr bwMode="auto">
          <a:xfrm>
            <a:off x="1295400" y="533400"/>
            <a:ext cx="624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3600" b="1">
                <a:solidFill>
                  <a:srgbClr val="339933"/>
                </a:solidFill>
              </a:rPr>
              <a:t>Energia Solare:   1000 W/m</a:t>
            </a:r>
            <a:r>
              <a:rPr lang="it-IT" altLang="en-US" sz="3600" b="1" baseline="30000">
                <a:solidFill>
                  <a:srgbClr val="339933"/>
                </a:solidFill>
              </a:rPr>
              <a:t>2</a:t>
            </a:r>
            <a:endParaRPr lang="it-IT" altLang="en-US" sz="3600" b="1">
              <a:solidFill>
                <a:srgbClr val="339933"/>
              </a:solidFill>
            </a:endParaRPr>
          </a:p>
        </p:txBody>
      </p:sp>
      <p:pic>
        <p:nvPicPr>
          <p:cNvPr id="74755" name="Picture 3">
            <a:extLst>
              <a:ext uri="{FF2B5EF4-FFF2-40B4-BE49-F238E27FC236}">
                <a16:creationId xmlns:a16="http://schemas.microsoft.com/office/drawing/2014/main" id="{136036FD-349B-2CC1-6DE4-CCBECA4D7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6" name="Text Box 4">
            <a:extLst>
              <a:ext uri="{FF2B5EF4-FFF2-40B4-BE49-F238E27FC236}">
                <a16:creationId xmlns:a16="http://schemas.microsoft.com/office/drawing/2014/main" id="{AF17F879-7148-5DE1-0DF4-24E5B9A45B77}"/>
              </a:ext>
            </a:extLst>
          </p:cNvPr>
          <p:cNvSpPr txBox="1">
            <a:spLocks noChangeArrowheads="1"/>
          </p:cNvSpPr>
          <p:nvPr/>
        </p:nvSpPr>
        <p:spPr bwMode="auto">
          <a:xfrm>
            <a:off x="1447800" y="685800"/>
            <a:ext cx="6724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pl-PL" altLang="en-US" sz="3600" b="1">
                <a:solidFill>
                  <a:srgbClr val="339933"/>
                </a:solidFill>
              </a:rPr>
              <a:t>Solar constans</a:t>
            </a:r>
            <a:r>
              <a:rPr lang="it-IT" altLang="en-US" sz="3600" b="1">
                <a:solidFill>
                  <a:srgbClr val="339933"/>
                </a:solidFill>
              </a:rPr>
              <a:t>:   1</a:t>
            </a:r>
            <a:r>
              <a:rPr lang="pl-PL" altLang="en-US" sz="3600" b="1">
                <a:solidFill>
                  <a:srgbClr val="339933"/>
                </a:solidFill>
              </a:rPr>
              <a:t>364</a:t>
            </a:r>
            <a:r>
              <a:rPr lang="it-IT" altLang="en-US" sz="3600" b="1">
                <a:solidFill>
                  <a:srgbClr val="339933"/>
                </a:solidFill>
              </a:rPr>
              <a:t> W/m</a:t>
            </a:r>
            <a:r>
              <a:rPr lang="it-IT" altLang="en-US" sz="3600" b="1" baseline="30000">
                <a:solidFill>
                  <a:srgbClr val="339933"/>
                </a:solidFill>
              </a:rPr>
              <a:t>2</a:t>
            </a:r>
            <a:endParaRPr lang="it-IT" altLang="en-US" sz="3600" b="1">
              <a:solidFill>
                <a:srgbClr val="339933"/>
              </a:solidFill>
            </a:endParaRPr>
          </a:p>
        </p:txBody>
      </p:sp>
      <p:pic>
        <p:nvPicPr>
          <p:cNvPr id="74757" name="Picture 5">
            <a:extLst>
              <a:ext uri="{FF2B5EF4-FFF2-40B4-BE49-F238E27FC236}">
                <a16:creationId xmlns:a16="http://schemas.microsoft.com/office/drawing/2014/main" id="{3031CC89-FC8A-99A2-9948-9453DFFB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4827588" cy="3621088"/>
          </a:xfrm>
          <a:prstGeom prst="rect">
            <a:avLst/>
          </a:prstGeom>
          <a:noFill/>
          <a:extLst>
            <a:ext uri="{909E8E84-426E-40DD-AFC4-6F175D3DCCD1}">
              <a14:hiddenFill xmlns:a14="http://schemas.microsoft.com/office/drawing/2010/main">
                <a:solidFill>
                  <a:srgbClr val="FFFFFF"/>
                </a:solidFill>
              </a14:hiddenFill>
            </a:ext>
          </a:extLst>
        </p:spPr>
      </p:pic>
      <p:sp>
        <p:nvSpPr>
          <p:cNvPr id="74758" name="Text Box 6">
            <a:extLst>
              <a:ext uri="{FF2B5EF4-FFF2-40B4-BE49-F238E27FC236}">
                <a16:creationId xmlns:a16="http://schemas.microsoft.com/office/drawing/2014/main" id="{64A7292E-E008-3BD2-7C69-5EE9F7334C11}"/>
              </a:ext>
            </a:extLst>
          </p:cNvPr>
          <p:cNvSpPr txBox="1">
            <a:spLocks noChangeArrowheads="1"/>
          </p:cNvSpPr>
          <p:nvPr/>
        </p:nvSpPr>
        <p:spPr bwMode="auto">
          <a:xfrm>
            <a:off x="381000" y="5943600"/>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2800" b="1"/>
              <a:t>“Foto-Voltaico” = “</a:t>
            </a:r>
            <a:r>
              <a:rPr lang="pl-PL" altLang="en-US" sz="2800" b="1"/>
              <a:t>luce </a:t>
            </a:r>
            <a:r>
              <a:rPr lang="it-IT" altLang="en-US" sz="2800" b="1">
                <a:solidFill>
                  <a:schemeClr val="accent2"/>
                </a:solidFill>
              </a:rPr>
              <a:t> </a:t>
            </a:r>
            <a:r>
              <a:rPr lang="en-GB" altLang="en-US" sz="2800" b="1">
                <a:solidFill>
                  <a:schemeClr val="accent2"/>
                </a:solidFill>
                <a:cs typeface="Times New Roman" panose="02020603050405020304" pitchFamily="18" charset="0"/>
              </a:rPr>
              <a:t>→ </a:t>
            </a:r>
            <a:r>
              <a:rPr lang="pl-PL" altLang="en-US" sz="2800" b="1">
                <a:solidFill>
                  <a:schemeClr val="accent2"/>
                </a:solidFill>
                <a:cs typeface="Times New Roman" panose="02020603050405020304" pitchFamily="18" charset="0"/>
              </a:rPr>
              <a:t>corrente</a:t>
            </a:r>
            <a:r>
              <a:rPr lang="en-GB" altLang="en-US" sz="2800" b="1">
                <a:solidFill>
                  <a:schemeClr val="accent2"/>
                </a:solidFill>
                <a:cs typeface="Times New Roman" panose="02020603050405020304" pitchFamily="18" charset="0"/>
              </a:rPr>
              <a:t>”</a:t>
            </a:r>
            <a:endParaRPr lang="it-IT" altLang="en-US" sz="2800" b="1">
              <a:solidFill>
                <a:schemeClr val="accent2"/>
              </a:solidFill>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0699ED9B-F768-C325-4598-B28D607EB528}"/>
              </a:ext>
            </a:extLst>
          </p:cNvPr>
          <p:cNvSpPr>
            <a:spLocks noGrp="1" noChangeArrowheads="1"/>
          </p:cNvSpPr>
          <p:nvPr>
            <p:ph type="title"/>
          </p:nvPr>
        </p:nvSpPr>
        <p:spPr>
          <a:xfrm>
            <a:off x="468313" y="0"/>
            <a:ext cx="8229600" cy="1143000"/>
          </a:xfrm>
        </p:spPr>
        <p:txBody>
          <a:bodyPr/>
          <a:lstStyle/>
          <a:p>
            <a:r>
              <a:rPr lang="pl-PL" altLang="en-US"/>
              <a:t>Solar – principle</a:t>
            </a:r>
            <a:endParaRPr lang="en-US" altLang="en-US"/>
          </a:p>
        </p:txBody>
      </p:sp>
      <p:pic>
        <p:nvPicPr>
          <p:cNvPr id="66563" name="Picture 3">
            <a:extLst>
              <a:ext uri="{FF2B5EF4-FFF2-40B4-BE49-F238E27FC236}">
                <a16:creationId xmlns:a16="http://schemas.microsoft.com/office/drawing/2014/main" id="{3BF8A8EB-3F41-B517-33BF-E2A2C5A47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57338"/>
            <a:ext cx="5249863" cy="3937000"/>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a:extLst>
              <a:ext uri="{FF2B5EF4-FFF2-40B4-BE49-F238E27FC236}">
                <a16:creationId xmlns:a16="http://schemas.microsoft.com/office/drawing/2014/main" id="{0F946E3F-D1AC-CE48-FA32-FBB3590D1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781300"/>
            <a:ext cx="3348037" cy="2481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CFE8CBD2-BC1D-44B7-656C-EAC42D26487D}"/>
              </a:ext>
            </a:extLst>
          </p:cNvPr>
          <p:cNvSpPr txBox="1">
            <a:spLocks noChangeArrowheads="1"/>
          </p:cNvSpPr>
          <p:nvPr/>
        </p:nvSpPr>
        <p:spPr bwMode="auto">
          <a:xfrm>
            <a:off x="323850" y="692150"/>
            <a:ext cx="5229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3600" b="1">
                <a:solidFill>
                  <a:srgbClr val="008000"/>
                </a:solidFill>
              </a:rPr>
              <a:t>Energia </a:t>
            </a:r>
            <a:r>
              <a:rPr lang="pl-PL" altLang="en-US" sz="3600" b="1">
                <a:solidFill>
                  <a:srgbClr val="008000"/>
                </a:solidFill>
              </a:rPr>
              <a:t>fotovoltaica – rendimento tecnico</a:t>
            </a:r>
            <a:endParaRPr lang="it-IT" altLang="en-US" sz="3600" b="1">
              <a:solidFill>
                <a:srgbClr val="008000"/>
              </a:solidFill>
            </a:endParaRPr>
          </a:p>
        </p:txBody>
      </p:sp>
      <p:sp>
        <p:nvSpPr>
          <p:cNvPr id="68611" name="Rectangle 3">
            <a:extLst>
              <a:ext uri="{FF2B5EF4-FFF2-40B4-BE49-F238E27FC236}">
                <a16:creationId xmlns:a16="http://schemas.microsoft.com/office/drawing/2014/main" id="{7D81F106-ED77-201A-EE2E-2121FFDF5D59}"/>
              </a:ext>
            </a:extLst>
          </p:cNvPr>
          <p:cNvSpPr>
            <a:spLocks noChangeArrowheads="1"/>
          </p:cNvSpPr>
          <p:nvPr/>
        </p:nvSpPr>
        <p:spPr bwMode="auto">
          <a:xfrm>
            <a:off x="0" y="173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612" name="Rectangle 4">
            <a:extLst>
              <a:ext uri="{FF2B5EF4-FFF2-40B4-BE49-F238E27FC236}">
                <a16:creationId xmlns:a16="http://schemas.microsoft.com/office/drawing/2014/main" id="{1E92588B-CD24-5A5C-1FF1-FDEF69138D58}"/>
              </a:ext>
            </a:extLst>
          </p:cNvPr>
          <p:cNvSpPr>
            <a:spLocks noChangeArrowheads="1"/>
          </p:cNvSpPr>
          <p:nvPr/>
        </p:nvSpPr>
        <p:spPr bwMode="auto">
          <a:xfrm>
            <a:off x="611188" y="3141663"/>
            <a:ext cx="7259637"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br>
              <a:rPr lang="it-IT" altLang="en-US" sz="2800" b="1"/>
            </a:br>
            <a:r>
              <a:rPr lang="it-IT" altLang="en-US" sz="2800" b="1"/>
              <a:t>16% nei moduli in eterogiunzione; </a:t>
            </a:r>
            <a:br>
              <a:rPr lang="it-IT" altLang="en-US" sz="2800" b="1"/>
            </a:br>
            <a:r>
              <a:rPr lang="it-IT" altLang="en-US" sz="2800" b="1"/>
              <a:t>14% nei moduli in silicio monocristallino; </a:t>
            </a:r>
            <a:br>
              <a:rPr lang="it-IT" altLang="en-US" sz="2800" b="1"/>
            </a:br>
            <a:r>
              <a:rPr lang="it-IT" altLang="en-US" sz="2800" b="1"/>
              <a:t>13% nei moduli in silicio policristallino; </a:t>
            </a:r>
            <a:br>
              <a:rPr lang="it-IT" altLang="en-US" sz="2800" b="1"/>
            </a:br>
            <a:r>
              <a:rPr lang="it-IT" altLang="en-US" sz="2800" b="1"/>
              <a:t>10% nei moduli in silicio microsferico; </a:t>
            </a:r>
            <a:br>
              <a:rPr lang="it-IT" altLang="en-US" sz="2800" b="1"/>
            </a:br>
            <a:r>
              <a:rPr lang="it-IT" altLang="en-US" sz="2800" b="1"/>
              <a:t>6% nei moduli in silicio amorfo. </a:t>
            </a:r>
          </a:p>
          <a:p>
            <a:pPr eaLnBrk="0" hangingPunct="0"/>
            <a:endParaRPr lang="it-IT" altLang="en-US" sz="2400">
              <a:latin typeface="Times New Roman" panose="02020603050405020304" pitchFamily="18" charset="0"/>
            </a:endParaRPr>
          </a:p>
        </p:txBody>
      </p:sp>
      <p:pic>
        <p:nvPicPr>
          <p:cNvPr id="68613" name="Picture 5">
            <a:extLst>
              <a:ext uri="{FF2B5EF4-FFF2-40B4-BE49-F238E27FC236}">
                <a16:creationId xmlns:a16="http://schemas.microsoft.com/office/drawing/2014/main" id="{4372BD42-BF85-414C-5AD8-5E5195F6B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765175"/>
            <a:ext cx="3563938"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BF9D023A-52AF-6149-4068-B90F9A0180ED}"/>
              </a:ext>
            </a:extLst>
          </p:cNvPr>
          <p:cNvSpPr>
            <a:spLocks noChangeArrowheads="1"/>
          </p:cNvSpPr>
          <p:nvPr/>
        </p:nvSpPr>
        <p:spPr bwMode="auto">
          <a:xfrm>
            <a:off x="0" y="173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70659" name="Picture 3">
            <a:extLst>
              <a:ext uri="{FF2B5EF4-FFF2-40B4-BE49-F238E27FC236}">
                <a16:creationId xmlns:a16="http://schemas.microsoft.com/office/drawing/2014/main" id="{DA5E8C4D-F12C-83D4-59FB-841DCDB90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357563"/>
            <a:ext cx="4608513"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Rectangle 4">
            <a:extLst>
              <a:ext uri="{FF2B5EF4-FFF2-40B4-BE49-F238E27FC236}">
                <a16:creationId xmlns:a16="http://schemas.microsoft.com/office/drawing/2014/main" id="{5A0667D2-1371-810D-7E09-1E8B7D6A2848}"/>
              </a:ext>
            </a:extLst>
          </p:cNvPr>
          <p:cNvSpPr>
            <a:spLocks noChangeArrowheads="1"/>
          </p:cNvSpPr>
          <p:nvPr/>
        </p:nvSpPr>
        <p:spPr bwMode="auto">
          <a:xfrm>
            <a:off x="3779838" y="6583363"/>
            <a:ext cx="4787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l-PL" altLang="en-US" sz="1200"/>
              <a:t>http://www.sonnenertrag.eu/it/derstromer/spergau/11126/11406.html</a:t>
            </a:r>
          </a:p>
        </p:txBody>
      </p:sp>
      <p:graphicFrame>
        <p:nvGraphicFramePr>
          <p:cNvPr id="70661" name="Group 5">
            <a:extLst>
              <a:ext uri="{FF2B5EF4-FFF2-40B4-BE49-F238E27FC236}">
                <a16:creationId xmlns:a16="http://schemas.microsoft.com/office/drawing/2014/main" id="{5C5E51EC-9384-075E-8F87-074D20098372}"/>
              </a:ext>
            </a:extLst>
          </p:cNvPr>
          <p:cNvGraphicFramePr>
            <a:graphicFrameLocks noGrp="1"/>
          </p:cNvGraphicFramePr>
          <p:nvPr/>
        </p:nvGraphicFramePr>
        <p:xfrm>
          <a:off x="0" y="508000"/>
          <a:ext cx="9731375" cy="6351588"/>
        </p:xfrm>
        <a:graphic>
          <a:graphicData uri="http://schemas.openxmlformats.org/drawingml/2006/table">
            <a:tbl>
              <a:tblPr/>
              <a:tblGrid>
                <a:gridCol w="2160588">
                  <a:extLst>
                    <a:ext uri="{9D8B030D-6E8A-4147-A177-3AD203B41FA5}">
                      <a16:colId xmlns:a16="http://schemas.microsoft.com/office/drawing/2014/main" val="1902218270"/>
                    </a:ext>
                  </a:extLst>
                </a:gridCol>
                <a:gridCol w="1666875">
                  <a:extLst>
                    <a:ext uri="{9D8B030D-6E8A-4147-A177-3AD203B41FA5}">
                      <a16:colId xmlns:a16="http://schemas.microsoft.com/office/drawing/2014/main" val="3987314115"/>
                    </a:ext>
                  </a:extLst>
                </a:gridCol>
                <a:gridCol w="260350">
                  <a:extLst>
                    <a:ext uri="{9D8B030D-6E8A-4147-A177-3AD203B41FA5}">
                      <a16:colId xmlns:a16="http://schemas.microsoft.com/office/drawing/2014/main" val="2475179555"/>
                    </a:ext>
                  </a:extLst>
                </a:gridCol>
                <a:gridCol w="2924175">
                  <a:extLst>
                    <a:ext uri="{9D8B030D-6E8A-4147-A177-3AD203B41FA5}">
                      <a16:colId xmlns:a16="http://schemas.microsoft.com/office/drawing/2014/main" val="799811662"/>
                    </a:ext>
                  </a:extLst>
                </a:gridCol>
                <a:gridCol w="2719387">
                  <a:extLst>
                    <a:ext uri="{9D8B030D-6E8A-4147-A177-3AD203B41FA5}">
                      <a16:colId xmlns:a16="http://schemas.microsoft.com/office/drawing/2014/main" val="3282352135"/>
                    </a:ext>
                  </a:extLst>
                </a:gridCol>
              </a:tblGrid>
              <a:tr h="2682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Nazione: </a:t>
                      </a:r>
                    </a:p>
                  </a:txBody>
                  <a:tcPr anchor="ctr"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Deutschland</a:t>
                      </a: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Regione: </a:t>
                      </a: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Sachsen-Anhalt</a:t>
                      </a: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2943360584"/>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Quartiere: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Halle</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Targa automob.: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SK</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971624276"/>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Cap: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06237</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Località: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Spergau</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74338302"/>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Inizio attività: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2009</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Pagina web: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436192175"/>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Inclinazione: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40,00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Potenza: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rPr>
                        <a:t>10,500 kWp</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20287660"/>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Produttore del modulo: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Sunpower</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Orientamento: </a:t>
                      </a: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200,00 °</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534774847"/>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Tipo del modulo: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300-WHT</a:t>
                      </a:r>
                    </a:p>
                  </a:txBody>
                  <a:tcPr anchor="ctr" horzOverflow="overflow">
                    <a:lnL>
                      <a:noFill/>
                    </a:lnL>
                    <a:lnR>
                      <a:noFill/>
                    </a:lnR>
                    <a:lnT>
                      <a:noFill/>
                    </a:lnT>
                    <a:lnB>
                      <a:noFill/>
                    </a:lnB>
                    <a:lnTlToBr>
                      <a:noFill/>
                    </a:lnTlToBr>
                    <a:lnBlToTr>
                      <a:noFill/>
                    </a:lnBlToTr>
                    <a:noFill/>
                  </a:tcPr>
                </a:tc>
                <a:tc rowSpan="5"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3"/>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a:noFill/>
                    </a:lnL>
                    <a:lnR cap="flat">
                      <a:noFill/>
                    </a:lnR>
                    <a:lnT>
                      <a:noFill/>
                    </a:lnT>
                    <a:lnB>
                      <a:noFill/>
                    </a:lnB>
                    <a:lnTlToBr>
                      <a:noFill/>
                    </a:lnTlToBr>
                    <a:lnBlToTr>
                      <a:noFill/>
                    </a:lnBlToTr>
                    <a:noFill/>
                  </a:tcPr>
                </a:tc>
                <a:tc rowSpan="5" hMerge="1">
                  <a:txBody>
                    <a:bodyPr/>
                    <a:lstStyle/>
                    <a:p>
                      <a:endParaRPr lang="en-US"/>
                    </a:p>
                  </a:txBody>
                  <a:tcPr/>
                </a:tc>
                <a:tc rowSpan="5" hMerge="1">
                  <a:txBody>
                    <a:bodyPr/>
                    <a:lstStyle/>
                    <a:p>
                      <a:endParaRPr lang="en-US"/>
                    </a:p>
                  </a:txBody>
                  <a:tcPr/>
                </a:tc>
                <a:extLst>
                  <a:ext uri="{0D108BD9-81ED-4DB2-BD59-A6C34878D82A}">
                    <a16:rowId xmlns:a16="http://schemas.microsoft.com/office/drawing/2014/main" val="268532965"/>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Tipologia modulo: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mono</a:t>
                      </a:r>
                    </a:p>
                  </a:txBody>
                  <a:tcPr anchor="ctr" horzOverflow="overflow">
                    <a:lnL>
                      <a:noFill/>
                    </a:lnL>
                    <a:lnR>
                      <a:noFill/>
                    </a:lnR>
                    <a:lnT>
                      <a:noFill/>
                    </a:lnT>
                    <a:lnB>
                      <a:noFill/>
                    </a:lnB>
                    <a:lnTlToBr>
                      <a:noFill/>
                    </a:lnTlToBr>
                    <a:lnBlToTr>
                      <a:noFill/>
                    </a:lnBlToTr>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33307296"/>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Inseguimento: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stationario</a:t>
                      </a:r>
                    </a:p>
                  </a:txBody>
                  <a:tcPr anchor="ctr" horzOverflow="overflow">
                    <a:lnL>
                      <a:noFill/>
                    </a:lnL>
                    <a:lnR>
                      <a:noFill/>
                    </a:lnR>
                    <a:lnT>
                      <a:noFill/>
                    </a:lnT>
                    <a:lnB>
                      <a:noFill/>
                    </a:lnB>
                    <a:lnTlToBr>
                      <a:noFill/>
                    </a:lnTlToBr>
                    <a:lnBlToTr>
                      <a:noFill/>
                    </a:lnBlToTr>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276715554"/>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Prodotture dell'inverter: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Fronius</a:t>
                      </a:r>
                    </a:p>
                  </a:txBody>
                  <a:tcPr anchor="ctr" horzOverflow="overflow">
                    <a:lnL>
                      <a:noFill/>
                    </a:lnL>
                    <a:lnR>
                      <a:noFill/>
                    </a:lnR>
                    <a:lnT>
                      <a:noFill/>
                    </a:lnT>
                    <a:lnB>
                      <a:noFill/>
                    </a:lnB>
                    <a:lnTlToBr>
                      <a:noFill/>
                    </a:lnTlToBr>
                    <a:lnBlToTr>
                      <a:noFill/>
                    </a:lnBlToTr>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744798087"/>
                  </a:ext>
                </a:extLst>
              </a:tr>
              <a:tr h="5603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costo dell'impianto: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rPr>
                        <a:t>39500</a:t>
                      </a:r>
                    </a:p>
                  </a:txBody>
                  <a:tcPr anchor="ctr" horzOverflow="overflow">
                    <a:lnL>
                      <a:noFill/>
                    </a:lnL>
                    <a:lnR>
                      <a:noFill/>
                    </a:lnR>
                    <a:lnT>
                      <a:noFill/>
                    </a:lnT>
                    <a:lnB>
                      <a:noFill/>
                    </a:lnB>
                    <a:lnTlToBr>
                      <a:noFill/>
                    </a:lnTlToBr>
                    <a:lnBlToTr>
                      <a:noFill/>
                    </a:lnBlToTr>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534441392"/>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Altro:</a:t>
                      </a:r>
                    </a:p>
                  </a:txBody>
                  <a:tcPr horzOverflow="overflow">
                    <a:lnL cap="flat">
                      <a:noFill/>
                    </a:lnL>
                    <a:lnR>
                      <a:noFill/>
                    </a:lnR>
                    <a:lnT>
                      <a:noFill/>
                    </a:lnT>
                    <a:lnB>
                      <a:noFill/>
                    </a:lnB>
                    <a:lnTlToBr>
                      <a:noFill/>
                    </a:lnTlToBr>
                    <a:lnBlToTr>
                      <a:noFill/>
                    </a:lnBlToTr>
                    <a:noFill/>
                  </a:tcPr>
                </a:tc>
                <a:tc gridSpan="4">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103602"/>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Esperienza:</a:t>
                      </a:r>
                    </a:p>
                  </a:txBody>
                  <a:tcPr horzOverflow="overflow">
                    <a:lnL cap="flat">
                      <a:noFill/>
                    </a:lnL>
                    <a:lnR>
                      <a:noFill/>
                    </a:lnR>
                    <a:lnT>
                      <a:noFill/>
                    </a:lnT>
                    <a:lnB>
                      <a:noFill/>
                    </a:lnB>
                    <a:lnTlToBr>
                      <a:noFill/>
                    </a:lnTlToBr>
                    <a:lnBlToTr>
                      <a:noFill/>
                    </a:lnBlToTr>
                    <a:noFill/>
                  </a:tcPr>
                </a:tc>
                <a:tc gridSpan="4">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16484716"/>
                  </a:ext>
                </a:extLst>
              </a:tr>
              <a:tr h="457200">
                <a:tc gridSpan="5">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8993468"/>
                  </a:ext>
                </a:extLst>
              </a:tr>
            </a:tbl>
          </a:graphicData>
        </a:graphic>
      </p:graphicFrame>
      <p:pic>
        <p:nvPicPr>
          <p:cNvPr id="70712" name="Picture 56">
            <a:extLst>
              <a:ext uri="{FF2B5EF4-FFF2-40B4-BE49-F238E27FC236}">
                <a16:creationId xmlns:a16="http://schemas.microsoft.com/office/drawing/2014/main" id="{796AF1BE-5DDA-3BB8-4C36-AD605F2D5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3860800"/>
            <a:ext cx="252095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8B7CB6A8-60B5-9DB2-9142-A66053828D59}"/>
              </a:ext>
            </a:extLst>
          </p:cNvPr>
          <p:cNvSpPr txBox="1">
            <a:spLocks noChangeArrowheads="1"/>
          </p:cNvSpPr>
          <p:nvPr/>
        </p:nvSpPr>
        <p:spPr bwMode="auto">
          <a:xfrm>
            <a:off x="1143000" y="304800"/>
            <a:ext cx="702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3600" b="1">
                <a:solidFill>
                  <a:srgbClr val="008000"/>
                </a:solidFill>
              </a:rPr>
              <a:t>Energia </a:t>
            </a:r>
            <a:r>
              <a:rPr lang="pl-PL" altLang="en-US" sz="3600" b="1">
                <a:solidFill>
                  <a:srgbClr val="008000"/>
                </a:solidFill>
              </a:rPr>
              <a:t>fotovoltaica - Europa</a:t>
            </a:r>
            <a:endParaRPr lang="it-IT" altLang="en-US" sz="3600" b="1">
              <a:solidFill>
                <a:srgbClr val="008000"/>
              </a:solidFill>
            </a:endParaRPr>
          </a:p>
        </p:txBody>
      </p:sp>
      <p:graphicFrame>
        <p:nvGraphicFramePr>
          <p:cNvPr id="71695" name="Group 15">
            <a:extLst>
              <a:ext uri="{FF2B5EF4-FFF2-40B4-BE49-F238E27FC236}">
                <a16:creationId xmlns:a16="http://schemas.microsoft.com/office/drawing/2014/main" id="{14751B46-37C3-5188-2A40-F1A919E886AC}"/>
              </a:ext>
            </a:extLst>
          </p:cNvPr>
          <p:cNvGraphicFramePr>
            <a:graphicFrameLocks noGrp="1"/>
          </p:cNvGraphicFramePr>
          <p:nvPr/>
        </p:nvGraphicFramePr>
        <p:xfrm>
          <a:off x="0" y="1125538"/>
          <a:ext cx="8953500" cy="6064251"/>
        </p:xfrm>
        <a:graphic>
          <a:graphicData uri="http://schemas.openxmlformats.org/drawingml/2006/table">
            <a:tbl>
              <a:tblPr/>
              <a:tblGrid>
                <a:gridCol w="1492250">
                  <a:extLst>
                    <a:ext uri="{9D8B030D-6E8A-4147-A177-3AD203B41FA5}">
                      <a16:colId xmlns:a16="http://schemas.microsoft.com/office/drawing/2014/main" val="933258123"/>
                    </a:ext>
                  </a:extLst>
                </a:gridCol>
                <a:gridCol w="1492250">
                  <a:extLst>
                    <a:ext uri="{9D8B030D-6E8A-4147-A177-3AD203B41FA5}">
                      <a16:colId xmlns:a16="http://schemas.microsoft.com/office/drawing/2014/main" val="2492148041"/>
                    </a:ext>
                  </a:extLst>
                </a:gridCol>
                <a:gridCol w="1492250">
                  <a:extLst>
                    <a:ext uri="{9D8B030D-6E8A-4147-A177-3AD203B41FA5}">
                      <a16:colId xmlns:a16="http://schemas.microsoft.com/office/drawing/2014/main" val="1298848727"/>
                    </a:ext>
                  </a:extLst>
                </a:gridCol>
                <a:gridCol w="1492250">
                  <a:extLst>
                    <a:ext uri="{9D8B030D-6E8A-4147-A177-3AD203B41FA5}">
                      <a16:colId xmlns:a16="http://schemas.microsoft.com/office/drawing/2014/main" val="1994132916"/>
                    </a:ext>
                  </a:extLst>
                </a:gridCol>
                <a:gridCol w="1492250">
                  <a:extLst>
                    <a:ext uri="{9D8B030D-6E8A-4147-A177-3AD203B41FA5}">
                      <a16:colId xmlns:a16="http://schemas.microsoft.com/office/drawing/2014/main" val="1620461928"/>
                    </a:ext>
                  </a:extLst>
                </a:gridCol>
                <a:gridCol w="1492250">
                  <a:extLst>
                    <a:ext uri="{9D8B030D-6E8A-4147-A177-3AD203B41FA5}">
                      <a16:colId xmlns:a16="http://schemas.microsoft.com/office/drawing/2014/main" val="2314470354"/>
                    </a:ext>
                  </a:extLst>
                </a:gridCol>
              </a:tblGrid>
              <a:tr h="5032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Posto</a:t>
                      </a:r>
                      <a:endParaRPr kumimoji="0" lang="it-IT"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Rendimento </a:t>
                      </a:r>
                      <a:b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br>
                      <a: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kWh</a:t>
                      </a:r>
                      <a:endParaRPr kumimoji="0" lang="it-IT"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Potenza</a:t>
                      </a:r>
                      <a:b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br>
                      <a: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kWp</a:t>
                      </a:r>
                      <a:endParaRPr kumimoji="0" lang="it-IT"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Efficienza</a:t>
                      </a:r>
                      <a:b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br>
                      <a: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kWh/kWp</a:t>
                      </a:r>
                      <a:r>
                        <a:rPr kumimoji="0" lang="pl-PL"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 (month)</a:t>
                      </a:r>
                      <a:endParaRPr kumimoji="0" lang="it-IT"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Ort</a:t>
                      </a:r>
                      <a:endParaRPr kumimoji="0" lang="it-IT"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200" b="1" i="0" u="none" strike="noStrike" cap="none" normalizeH="0" baseline="0">
                          <a:ln>
                            <a:noFill/>
                          </a:ln>
                          <a:solidFill>
                            <a:schemeClr val="tx1"/>
                          </a:solidFill>
                          <a:effectLst/>
                          <a:latin typeface="Arial" panose="020B0604020202020204" pitchFamily="34" charset="0"/>
                          <a:cs typeface="Arial" panose="020B0604020202020204" pitchFamily="34" charset="0"/>
                        </a:rPr>
                        <a:t>Impianto</a:t>
                      </a:r>
                      <a:endParaRPr kumimoji="0" lang="it-IT"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40629809"/>
                  </a:ext>
                </a:extLst>
              </a:tr>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cap="flat">
                      <a:noFill/>
                    </a:lnL>
                    <a:lnR>
                      <a:noFill/>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a:noFill/>
                    </a:lnL>
                    <a:lnR>
                      <a:noFill/>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a:noFill/>
                    </a:lnL>
                    <a:lnR>
                      <a:noFill/>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a:noFill/>
                    </a:lnL>
                    <a:lnR>
                      <a:noFill/>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a:noFill/>
                    </a:lnL>
                    <a:lnR>
                      <a:noFill/>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l-PL" altLang="en-US"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a:noFill/>
                    </a:lnL>
                    <a:lnR cap="flat">
                      <a:noFill/>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9381413"/>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1</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269,70</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3,45</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78,17</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2425 Monte real</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14"/>
                          <a:hlinkMouseOver r:id="rId15" action="ppaction://hlinkfile"/>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N</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14"/>
                          <a:hlinkMouseOver r:id="rId15" action="ppaction://hlinkfile"/>
                        </a:rPr>
                        <a:t>unoVentura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3499277"/>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2</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247,36</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3,45</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71,70</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2420 Leiria</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16"/>
                          <a:hlinkMouseOver r:id="rId17" action="ppaction://hlinkfile"/>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c</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16"/>
                          <a:hlinkMouseOver r:id="rId17" action="ppaction://hlinkfile"/>
                        </a:rPr>
                        <a:t>rasto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064715"/>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3</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8177,00</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115,20</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70,98</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30520 Murcia</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18"/>
                          <a:hlinkMouseOver r:id="rId19" action="ppaction://hlinkfile"/>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p</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18"/>
                          <a:hlinkMouseOver r:id="rId19" action="ppaction://hlinkfile"/>
                        </a:rPr>
                        <a:t>anapa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21274225"/>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4</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750,00</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11,20</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66,96</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52511 geilenkirchen</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0"/>
                          <a:hlinkMouseOver r:id="rId21" action="ppaction://hlinkfile"/>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ö</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0"/>
                          <a:hlinkMouseOver r:id="rId21" action="ppaction://hlinkfile"/>
                        </a:rPr>
                        <a:t>kobäuerin</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7136102"/>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5</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1726,90</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27,84</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62,03</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72477 Schwenningen</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2"/>
                          <a:hlinkMouseOver r:id="rId23" action="ppaction://hlinkfile"/>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s</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2"/>
                          <a:hlinkMouseOver r:id="rId23" action="ppaction://hlinkfile"/>
                        </a:rPr>
                        <a:t>chwenningen (Solarpark S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2694405"/>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6</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6018,05</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99,90</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60,24</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54625 Thessaloniki</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4"/>
                          <a:hlinkMouseOver r:id="rId25" action="ppaction://hlinkfile"/>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E</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4"/>
                          <a:hlinkMouseOver r:id="rId25" action="ppaction://hlinkfile"/>
                        </a:rPr>
                        <a:t>ngaia (Engaia Ltd - Edes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4267181"/>
                  </a:ext>
                </a:extLst>
              </a:tr>
              <a:tr h="457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7</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1536,42</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25,80</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59,55</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72379 Hechingen</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6"/>
                          <a:hlinkMouseOver r:id="rId27" action="ppaction://hlinkfile"/>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T</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6"/>
                          <a:hlinkMouseOver r:id="rId27" action="ppaction://hlinkfile"/>
                        </a:rPr>
                        <a:t>ECHMASTER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537197"/>
                  </a:ext>
                </a:extLst>
              </a:tr>
              <a:tr h="341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8</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191,94</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3,24</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59,24</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8600 Diksmuide</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8"/>
                          <a:hlinkMouseOver r:id="rId29" action="ppaction://hlinkfile"/>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D</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28"/>
                          <a:hlinkMouseOver r:id="rId29" action="ppaction://hlinkfile"/>
                        </a:rPr>
                        <a:t>anny Plaisier</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5633834"/>
                  </a:ext>
                </a:extLst>
              </a:tr>
              <a:tr h="5318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9</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173,97</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2,96</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58,77</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32100 BELLUNO</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30"/>
                          <a:hlinkMouseOver r:id="rId31" action="ppaction://hlinkfile"/>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k</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30"/>
                          <a:hlinkMouseOver r:id="rId31" action="ppaction://hlinkfile"/>
                        </a:rPr>
                        <a:t>ebrox</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98022542"/>
                  </a:ext>
                </a:extLst>
              </a:tr>
              <a:tr h="3032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10</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453,87</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7,74</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58,64</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76228 Karlsruhe</a:t>
                      </a: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32"/>
                          <a:hlinkMouseOver r:id="rId33" action="ppaction://hlinkfile"/>
                        </a:rPr>
                        <a:t>  </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rPr>
                        <a:t>  c</a:t>
                      </a:r>
                      <a:r>
                        <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32"/>
                          <a:hlinkMouseOver r:id="rId33" action="ppaction://hlinkfile"/>
                        </a:rPr>
                        <a:t>afe-lu</a:t>
                      </a:r>
                      <a:endParaRPr kumimoji="0" lang="it-IT" alt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9525" cap="flat" cmpd="sng" algn="ctr">
                      <a:solidFill>
                        <a:srgbClr val="FBAA59"/>
                      </a:solidFill>
                      <a:prstDash val="solid"/>
                      <a:round/>
                      <a:headEnd type="none" w="med" len="med"/>
                      <a:tailEnd type="none" w="med" len="med"/>
                    </a:lnL>
                    <a:lnR w="9525" cap="flat" cmpd="sng" algn="ctr">
                      <a:solidFill>
                        <a:srgbClr val="FBAA59"/>
                      </a:solidFill>
                      <a:prstDash val="solid"/>
                      <a:round/>
                      <a:headEnd type="none" w="med" len="med"/>
                      <a:tailEnd type="none" w="med" len="med"/>
                    </a:lnR>
                    <a:lnT w="9525" cap="flat" cmpd="sng" algn="ctr">
                      <a:solidFill>
                        <a:srgbClr val="FBAA59"/>
                      </a:solidFill>
                      <a:prstDash val="solid"/>
                      <a:round/>
                      <a:headEnd type="none" w="med" len="med"/>
                      <a:tailEnd type="none" w="med" len="med"/>
                    </a:lnT>
                    <a:lnB w="9525" cap="flat" cmpd="sng" algn="ctr">
                      <a:solidFill>
                        <a:srgbClr val="FBAA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18632148"/>
                  </a:ext>
                </a:extLst>
              </a:tr>
            </a:tbl>
          </a:graphicData>
        </a:graphic>
      </p:graphicFrame>
      <p:pic>
        <p:nvPicPr>
          <p:cNvPr id="71797" name="Picture 117">
            <a:hlinkClick r:id="rId32"/>
            <a:extLst>
              <a:ext uri="{FF2B5EF4-FFF2-40B4-BE49-F238E27FC236}">
                <a16:creationId xmlns:a16="http://schemas.microsoft.com/office/drawing/2014/main" id="{4F6E4191-96C9-D91F-9A21-DA973747361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629525" y="11861800"/>
            <a:ext cx="142875" cy="95250"/>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r:id="rId1" imgW="914400" imgH="228600"/>
        </mc:Choice>
        <mc:Fallback>
          <p:control r:id="rId1" imgW="914400" imgH="228600">
            <p:pic>
              <p:nvPicPr>
                <p:cNvPr id="71683" name="DefaultOcx" hidden="1">
                  <a:extLst>
                    <a:ext uri="{FF2B5EF4-FFF2-40B4-BE49-F238E27FC236}">
                      <a16:creationId xmlns:a16="http://schemas.microsoft.com/office/drawing/2014/main" id="{7A985D4D-CECD-AD5D-2EDF-B81CCC334CE5}"/>
                    </a:ext>
                  </a:extLst>
                </p:cNvPr>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2" imgW="457200" imgH="228600"/>
        </mc:Choice>
        <mc:Fallback>
          <p:control r:id="rId2" imgW="457200" imgH="228600">
            <p:pic>
              <p:nvPicPr>
                <p:cNvPr id="71684" name="HTMLText1">
                  <a:extLst>
                    <a:ext uri="{FF2B5EF4-FFF2-40B4-BE49-F238E27FC236}">
                      <a16:creationId xmlns:a16="http://schemas.microsoft.com/office/drawing/2014/main" id="{DFC6B523-82D0-3C5B-DA92-2DCE5003D004}"/>
                    </a:ext>
                  </a:extLst>
                </p:cNvPr>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0" y="-5595938"/>
                  <a:ext cx="531813"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3" imgW="914400" imgH="228600"/>
        </mc:Choice>
        <mc:Fallback>
          <p:control r:id="rId3" imgW="914400" imgH="228600">
            <p:pic>
              <p:nvPicPr>
                <p:cNvPr id="71685" name="HTMLHidden1" hidden="1">
                  <a:extLst>
                    <a:ext uri="{FF2B5EF4-FFF2-40B4-BE49-F238E27FC236}">
                      <a16:creationId xmlns:a16="http://schemas.microsoft.com/office/drawing/2014/main" id="{202C43A5-AF2A-5F32-0E3A-DFE9CB9F416E}"/>
                    </a:ext>
                  </a:extLst>
                </p:cNvPr>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4" imgW="1809720" imgH="228600"/>
        </mc:Choice>
        <mc:Fallback>
          <p:control r:id="rId4" imgW="1809720" imgH="228600">
            <p:pic>
              <p:nvPicPr>
                <p:cNvPr id="71686" name="HTMLSelect1">
                  <a:extLst>
                    <a:ext uri="{FF2B5EF4-FFF2-40B4-BE49-F238E27FC236}">
                      <a16:creationId xmlns:a16="http://schemas.microsoft.com/office/drawing/2014/main" id="{CA1C7466-20E1-F7DA-B0F9-C416A9D8D3A3}"/>
                    </a:ext>
                  </a:extLst>
                </p:cNvPr>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5" imgW="1552680" imgH="228600"/>
        </mc:Choice>
        <mc:Fallback>
          <p:control r:id="rId5" imgW="1552680" imgH="228600">
            <p:pic>
              <p:nvPicPr>
                <p:cNvPr id="71687" name="HTMLSelect2">
                  <a:extLst>
                    <a:ext uri="{FF2B5EF4-FFF2-40B4-BE49-F238E27FC236}">
                      <a16:creationId xmlns:a16="http://schemas.microsoft.com/office/drawing/2014/main" id="{7B2A1ADA-62C4-518F-ED99-B299B57A57CD}"/>
                    </a:ext>
                  </a:extLst>
                </p:cNvPr>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6" imgW="914400" imgH="228600"/>
        </mc:Choice>
        <mc:Fallback>
          <p:control r:id="rId6" imgW="914400" imgH="228600">
            <p:pic>
              <p:nvPicPr>
                <p:cNvPr id="71688" name="HTMLHidden2" hidden="1">
                  <a:extLst>
                    <a:ext uri="{FF2B5EF4-FFF2-40B4-BE49-F238E27FC236}">
                      <a16:creationId xmlns:a16="http://schemas.microsoft.com/office/drawing/2014/main" id="{6CC56620-3E9C-1DB0-122B-2FAEAF2ED172}"/>
                    </a:ext>
                  </a:extLst>
                </p:cNvPr>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7" imgW="2238480" imgH="228600"/>
        </mc:Choice>
        <mc:Fallback>
          <p:control r:id="rId7" imgW="2238480" imgH="228600">
            <p:pic>
              <p:nvPicPr>
                <p:cNvPr id="71689" name="HTMLSelect3">
                  <a:extLst>
                    <a:ext uri="{FF2B5EF4-FFF2-40B4-BE49-F238E27FC236}">
                      <a16:creationId xmlns:a16="http://schemas.microsoft.com/office/drawing/2014/main" id="{91BD2DBD-3186-C638-0CF4-21A781DD56FB}"/>
                    </a:ext>
                  </a:extLst>
                </p:cNvPr>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8" imgW="1209600" imgH="228600"/>
        </mc:Choice>
        <mc:Fallback>
          <p:control r:id="rId8" imgW="1209600" imgH="228600">
            <p:pic>
              <p:nvPicPr>
                <p:cNvPr id="71690" name="HTMLSelect4">
                  <a:extLst>
                    <a:ext uri="{FF2B5EF4-FFF2-40B4-BE49-F238E27FC236}">
                      <a16:creationId xmlns:a16="http://schemas.microsoft.com/office/drawing/2014/main" id="{DD4DF970-7D96-AADF-D4BF-A7ED4E7C3AD2}"/>
                    </a:ext>
                  </a:extLst>
                </p:cNvPr>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9" imgW="914400" imgH="228600"/>
        </mc:Choice>
        <mc:Fallback>
          <p:control r:id="rId9" imgW="914400" imgH="228600">
            <p:pic>
              <p:nvPicPr>
                <p:cNvPr id="71691" name="HTMLHidden3" hidden="1">
                  <a:extLst>
                    <a:ext uri="{FF2B5EF4-FFF2-40B4-BE49-F238E27FC236}">
                      <a16:creationId xmlns:a16="http://schemas.microsoft.com/office/drawing/2014/main" id="{C316BD28-2BBF-1C49-10F2-61CB0F9C0591}"/>
                    </a:ext>
                  </a:extLst>
                </p:cNvPr>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10" imgW="781200" imgH="228600"/>
        </mc:Choice>
        <mc:Fallback>
          <p:control r:id="rId10" imgW="781200" imgH="228600">
            <p:pic>
              <p:nvPicPr>
                <p:cNvPr id="71692" name="HTMLSelect5">
                  <a:extLst>
                    <a:ext uri="{FF2B5EF4-FFF2-40B4-BE49-F238E27FC236}">
                      <a16:creationId xmlns:a16="http://schemas.microsoft.com/office/drawing/2014/main" id="{61D8D8BA-A646-E39F-46D4-B8D64DD476CB}"/>
                    </a:ext>
                  </a:extLst>
                </p:cNvPr>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11" imgW="1209600" imgH="228600"/>
        </mc:Choice>
        <mc:Fallback>
          <p:control r:id="rId11" imgW="1209600" imgH="228600">
            <p:pic>
              <p:nvPicPr>
                <p:cNvPr id="71693" name="HTMLSelect6">
                  <a:extLst>
                    <a:ext uri="{FF2B5EF4-FFF2-40B4-BE49-F238E27FC236}">
                      <a16:creationId xmlns:a16="http://schemas.microsoft.com/office/drawing/2014/main" id="{FC1E8A8F-D7B9-3CEE-7116-845F006DE425}"/>
                    </a:ext>
                  </a:extLst>
                </p:cNvPr>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r:id="rId12" imgW="914400" imgH="228600"/>
        </mc:Choice>
        <mc:Fallback>
          <p:control r:id="rId12" imgW="914400" imgH="228600">
            <p:pic>
              <p:nvPicPr>
                <p:cNvPr id="71694" name="HTMLHidden4" hidden="1">
                  <a:extLst>
                    <a:ext uri="{FF2B5EF4-FFF2-40B4-BE49-F238E27FC236}">
                      <a16:creationId xmlns:a16="http://schemas.microsoft.com/office/drawing/2014/main" id="{3E83EBAD-CF73-8094-B832-25F8098F0E75}"/>
                    </a:ext>
                  </a:extLst>
                </p:cNvPr>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0" y="-5595938"/>
                  <a:ext cx="914400" cy="2286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96DA0737-5903-4B34-1E53-8D50D62DFEBF}"/>
              </a:ext>
            </a:extLst>
          </p:cNvPr>
          <p:cNvSpPr txBox="1">
            <a:spLocks noChangeArrowheads="1"/>
          </p:cNvSpPr>
          <p:nvPr/>
        </p:nvSpPr>
        <p:spPr bwMode="auto">
          <a:xfrm>
            <a:off x="1143000" y="304800"/>
            <a:ext cx="7029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3600" b="1">
                <a:solidFill>
                  <a:srgbClr val="008000"/>
                </a:solidFill>
              </a:rPr>
              <a:t>Energia </a:t>
            </a:r>
            <a:r>
              <a:rPr lang="pl-PL" altLang="en-US" sz="3600" b="1">
                <a:solidFill>
                  <a:srgbClr val="008000"/>
                </a:solidFill>
              </a:rPr>
              <a:t>fotovoltaica – rendimento per mese</a:t>
            </a:r>
            <a:endParaRPr lang="it-IT" altLang="en-US" sz="3600" b="1">
              <a:solidFill>
                <a:srgbClr val="008000"/>
              </a:solidFill>
            </a:endParaRPr>
          </a:p>
        </p:txBody>
      </p:sp>
      <p:sp>
        <p:nvSpPr>
          <p:cNvPr id="72707" name="Rectangle 3">
            <a:extLst>
              <a:ext uri="{FF2B5EF4-FFF2-40B4-BE49-F238E27FC236}">
                <a16:creationId xmlns:a16="http://schemas.microsoft.com/office/drawing/2014/main" id="{ECFA1FF5-7384-056A-D989-763C2F144F91}"/>
              </a:ext>
            </a:extLst>
          </p:cNvPr>
          <p:cNvSpPr>
            <a:spLocks noChangeArrowheads="1"/>
          </p:cNvSpPr>
          <p:nvPr/>
        </p:nvSpPr>
        <p:spPr bwMode="auto">
          <a:xfrm>
            <a:off x="0" y="173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72708" name="Picture 4">
            <a:extLst>
              <a:ext uri="{FF2B5EF4-FFF2-40B4-BE49-F238E27FC236}">
                <a16:creationId xmlns:a16="http://schemas.microsoft.com/office/drawing/2014/main" id="{374AF3A7-8345-3B84-11E3-4A7C09BDD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916113"/>
            <a:ext cx="70485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4">
            <a:extLst>
              <a:ext uri="{FF2B5EF4-FFF2-40B4-BE49-F238E27FC236}">
                <a16:creationId xmlns:a16="http://schemas.microsoft.com/office/drawing/2014/main" id="{8B1D7E21-0D40-26A2-4ED9-1A962A40D6C9}"/>
              </a:ext>
            </a:extLst>
          </p:cNvPr>
          <p:cNvSpPr txBox="1">
            <a:spLocks noChangeArrowheads="1"/>
          </p:cNvSpPr>
          <p:nvPr/>
        </p:nvSpPr>
        <p:spPr bwMode="auto">
          <a:xfrm>
            <a:off x="5457825" y="5983288"/>
            <a:ext cx="2667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en-US" sz="2400">
                <a:solidFill>
                  <a:srgbClr val="009900"/>
                </a:solidFill>
              </a:rPr>
              <a:t>Toruń</a:t>
            </a:r>
            <a:r>
              <a:rPr lang="it-IT" altLang="en-US" sz="2400">
                <a:solidFill>
                  <a:srgbClr val="009900"/>
                </a:solidFill>
              </a:rPr>
              <a:t>, </a:t>
            </a:r>
            <a:r>
              <a:rPr lang="pl-PL" altLang="en-US" sz="2400">
                <a:solidFill>
                  <a:srgbClr val="009900"/>
                </a:solidFill>
              </a:rPr>
              <a:t>07</a:t>
            </a:r>
            <a:r>
              <a:rPr lang="it-IT" altLang="en-US" sz="2400">
                <a:solidFill>
                  <a:srgbClr val="009900"/>
                </a:solidFill>
              </a:rPr>
              <a:t>.</a:t>
            </a:r>
            <a:r>
              <a:rPr lang="pl-PL" altLang="en-US" sz="2400">
                <a:solidFill>
                  <a:srgbClr val="009900"/>
                </a:solidFill>
              </a:rPr>
              <a:t>12</a:t>
            </a:r>
            <a:r>
              <a:rPr lang="it-IT" altLang="en-US" sz="2400">
                <a:solidFill>
                  <a:srgbClr val="009900"/>
                </a:solidFill>
              </a:rPr>
              <a:t>.20</a:t>
            </a:r>
            <a:r>
              <a:rPr lang="pl-PL" altLang="en-US" sz="2400">
                <a:solidFill>
                  <a:srgbClr val="009900"/>
                </a:solidFill>
              </a:rPr>
              <a:t>14</a:t>
            </a:r>
            <a:endParaRPr lang="it-IT" altLang="en-US" sz="2400">
              <a:solidFill>
                <a:srgbClr val="009900"/>
              </a:solidFill>
            </a:endParaRPr>
          </a:p>
        </p:txBody>
      </p:sp>
      <p:sp>
        <p:nvSpPr>
          <p:cNvPr id="4099" name="Rectangle 6">
            <a:extLst>
              <a:ext uri="{FF2B5EF4-FFF2-40B4-BE49-F238E27FC236}">
                <a16:creationId xmlns:a16="http://schemas.microsoft.com/office/drawing/2014/main" id="{06BFADCC-6050-0A47-94A6-515994D6BAFF}"/>
              </a:ext>
            </a:extLst>
          </p:cNvPr>
          <p:cNvSpPr>
            <a:spLocks noChangeArrowheads="1"/>
          </p:cNvSpPr>
          <p:nvPr/>
        </p:nvSpPr>
        <p:spPr bwMode="auto">
          <a:xfrm>
            <a:off x="1258888" y="38608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pl-PL" altLang="en-US"/>
              <a:t>Grzegorz Karwasz</a:t>
            </a:r>
          </a:p>
          <a:p>
            <a:pPr algn="ctr" eaLnBrk="1" hangingPunct="1">
              <a:buFontTx/>
              <a:buNone/>
            </a:pPr>
            <a:r>
              <a:rPr lang="pl-PL" altLang="en-US" sz="2800" i="1"/>
              <a:t>Zakład Dydaktyki Fizyki</a:t>
            </a:r>
          </a:p>
          <a:p>
            <a:pPr algn="ctr" eaLnBrk="1" hangingPunct="1">
              <a:buFontTx/>
              <a:buNone/>
            </a:pPr>
            <a:r>
              <a:rPr lang="pl-PL" altLang="en-US" sz="2800" i="1"/>
              <a:t>Uniwersytet Mikołaja Kopernika</a:t>
            </a:r>
            <a:endParaRPr lang="en-AU" altLang="en-US" sz="2800" i="1"/>
          </a:p>
        </p:txBody>
      </p:sp>
      <p:sp>
        <p:nvSpPr>
          <p:cNvPr id="4100" name="Rectangle 7">
            <a:extLst>
              <a:ext uri="{FF2B5EF4-FFF2-40B4-BE49-F238E27FC236}">
                <a16:creationId xmlns:a16="http://schemas.microsoft.com/office/drawing/2014/main" id="{3EB78508-62E6-8792-E83E-E18274F3590B}"/>
              </a:ext>
            </a:extLst>
          </p:cNvPr>
          <p:cNvSpPr>
            <a:spLocks noGrp="1" noChangeArrowheads="1"/>
          </p:cNvSpPr>
          <p:nvPr>
            <p:ph type="title"/>
          </p:nvPr>
        </p:nvSpPr>
        <p:spPr>
          <a:xfrm>
            <a:off x="395288" y="1916113"/>
            <a:ext cx="8229600" cy="1143000"/>
          </a:xfrm>
        </p:spPr>
        <p:txBody>
          <a:bodyPr/>
          <a:lstStyle/>
          <a:p>
            <a:pPr eaLnBrk="1" hangingPunct="1"/>
            <a:r>
              <a:rPr lang="it-IT" altLang="en-US" sz="4800">
                <a:solidFill>
                  <a:srgbClr val="FF0000"/>
                </a:solidFill>
                <a:ea typeface="Arial Unicode MS" pitchFamily="34" charset="-128"/>
              </a:rPr>
              <a:t>Cz</a:t>
            </a:r>
            <a:r>
              <a:rPr lang="pl-PL" altLang="en-US" sz="4800">
                <a:solidFill>
                  <a:srgbClr val="FF0000"/>
                </a:solidFill>
                <a:ea typeface="Arial Unicode MS" pitchFamily="34" charset="-128"/>
              </a:rPr>
              <a:t>ęść I: Energia alternatywne </a:t>
            </a:r>
            <a:endParaRPr lang="en-AU" altLang="en-US" sz="4800">
              <a:solidFill>
                <a:srgbClr val="FF0000"/>
              </a:solidFill>
              <a:ea typeface="Arial Unicode MS"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A04CDED-A2CB-19E0-7AFF-0ADBFAA075FF}"/>
              </a:ext>
            </a:extLst>
          </p:cNvPr>
          <p:cNvSpPr>
            <a:spLocks noGrp="1" noChangeArrowheads="1"/>
          </p:cNvSpPr>
          <p:nvPr>
            <p:ph type="title"/>
          </p:nvPr>
        </p:nvSpPr>
        <p:spPr/>
        <p:txBody>
          <a:bodyPr/>
          <a:lstStyle/>
          <a:p>
            <a:r>
              <a:rPr lang="pl-PL" altLang="en-US"/>
              <a:t>Solar – total 67GW, 85TWh/y</a:t>
            </a:r>
            <a:endParaRPr lang="en-US" altLang="en-US"/>
          </a:p>
        </p:txBody>
      </p:sp>
      <p:pic>
        <p:nvPicPr>
          <p:cNvPr id="73731" name="Picture 3">
            <a:extLst>
              <a:ext uri="{FF2B5EF4-FFF2-40B4-BE49-F238E27FC236}">
                <a16:creationId xmlns:a16="http://schemas.microsoft.com/office/drawing/2014/main" id="{C4CCEF34-852B-015D-A8C7-AD1D2EA89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773238"/>
            <a:ext cx="4743450" cy="4371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a:extLst>
              <a:ext uri="{FF2B5EF4-FFF2-40B4-BE49-F238E27FC236}">
                <a16:creationId xmlns:a16="http://schemas.microsoft.com/office/drawing/2014/main" id="{38180564-C145-E44B-7F19-66DA2308A53A}"/>
              </a:ext>
            </a:extLst>
          </p:cNvPr>
          <p:cNvSpPr txBox="1">
            <a:spLocks noChangeArrowheads="1"/>
          </p:cNvSpPr>
          <p:nvPr/>
        </p:nvSpPr>
        <p:spPr bwMode="auto">
          <a:xfrm>
            <a:off x="1066800" y="0"/>
            <a:ext cx="69611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AU" altLang="en-US" sz="3600" b="1">
                <a:solidFill>
                  <a:srgbClr val="008000"/>
                </a:solidFill>
              </a:rPr>
              <a:t>Renewable energy - costs</a:t>
            </a:r>
          </a:p>
        </p:txBody>
      </p:sp>
      <p:pic>
        <p:nvPicPr>
          <p:cNvPr id="62467" name="Picture 3">
            <a:extLst>
              <a:ext uri="{FF2B5EF4-FFF2-40B4-BE49-F238E27FC236}">
                <a16:creationId xmlns:a16="http://schemas.microsoft.com/office/drawing/2014/main" id="{FC006BD7-9439-D7A9-6624-9377D2445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419600"/>
            <a:ext cx="1371600"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8" name="Picture 4">
            <a:extLst>
              <a:ext uri="{FF2B5EF4-FFF2-40B4-BE49-F238E27FC236}">
                <a16:creationId xmlns:a16="http://schemas.microsoft.com/office/drawing/2014/main" id="{09EE58C6-78D1-E932-E425-64D4A1DC3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1371600"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5">
            <a:extLst>
              <a:ext uri="{FF2B5EF4-FFF2-40B4-BE49-F238E27FC236}">
                <a16:creationId xmlns:a16="http://schemas.microsoft.com/office/drawing/2014/main" id="{E0E59BE5-4541-6F03-789A-522E54C73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352800"/>
            <a:ext cx="1447800" cy="931863"/>
          </a:xfrm>
          <a:prstGeom prst="rect">
            <a:avLst/>
          </a:prstGeom>
          <a:noFill/>
          <a:extLst>
            <a:ext uri="{909E8E84-426E-40DD-AFC4-6F175D3DCCD1}">
              <a14:hiddenFill xmlns:a14="http://schemas.microsoft.com/office/drawing/2010/main">
                <a:solidFill>
                  <a:srgbClr val="FFFFFF"/>
                </a:solidFill>
              </a14:hiddenFill>
            </a:ext>
          </a:extLst>
        </p:spPr>
      </p:pic>
      <p:pic>
        <p:nvPicPr>
          <p:cNvPr id="62470" name="Picture 6">
            <a:extLst>
              <a:ext uri="{FF2B5EF4-FFF2-40B4-BE49-F238E27FC236}">
                <a16:creationId xmlns:a16="http://schemas.microsoft.com/office/drawing/2014/main" id="{72B356D0-1E8C-65A7-C12A-2FC31F3DC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66800"/>
            <a:ext cx="1371600" cy="1028700"/>
          </a:xfrm>
          <a:prstGeom prst="rect">
            <a:avLst/>
          </a:prstGeom>
          <a:noFill/>
          <a:extLst>
            <a:ext uri="{909E8E84-426E-40DD-AFC4-6F175D3DCCD1}">
              <a14:hiddenFill xmlns:a14="http://schemas.microsoft.com/office/drawing/2010/main">
                <a:solidFill>
                  <a:srgbClr val="FFFFFF"/>
                </a:solidFill>
              </a14:hiddenFill>
            </a:ext>
          </a:extLst>
        </p:spPr>
      </p:pic>
      <p:sp>
        <p:nvSpPr>
          <p:cNvPr id="62471" name="Text Box 7">
            <a:extLst>
              <a:ext uri="{FF2B5EF4-FFF2-40B4-BE49-F238E27FC236}">
                <a16:creationId xmlns:a16="http://schemas.microsoft.com/office/drawing/2014/main" id="{023432B9-85E1-218E-2567-36A059D9C79D}"/>
              </a:ext>
            </a:extLst>
          </p:cNvPr>
          <p:cNvSpPr txBox="1">
            <a:spLocks noChangeArrowheads="1"/>
          </p:cNvSpPr>
          <p:nvPr/>
        </p:nvSpPr>
        <p:spPr bwMode="auto">
          <a:xfrm>
            <a:off x="1981200" y="1371600"/>
            <a:ext cx="1849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15 $/barile</a:t>
            </a:r>
          </a:p>
        </p:txBody>
      </p:sp>
      <p:sp>
        <p:nvSpPr>
          <p:cNvPr id="62472" name="Text Box 8">
            <a:extLst>
              <a:ext uri="{FF2B5EF4-FFF2-40B4-BE49-F238E27FC236}">
                <a16:creationId xmlns:a16="http://schemas.microsoft.com/office/drawing/2014/main" id="{EE4ADE76-79BE-0993-DEBB-0599601FF656}"/>
              </a:ext>
            </a:extLst>
          </p:cNvPr>
          <p:cNvSpPr txBox="1">
            <a:spLocks noChangeArrowheads="1"/>
          </p:cNvSpPr>
          <p:nvPr/>
        </p:nvSpPr>
        <p:spPr bwMode="auto">
          <a:xfrm>
            <a:off x="2133600" y="2362200"/>
            <a:ext cx="1849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25 $/barile</a:t>
            </a:r>
          </a:p>
        </p:txBody>
      </p:sp>
      <p:sp>
        <p:nvSpPr>
          <p:cNvPr id="62473" name="Text Box 9">
            <a:extLst>
              <a:ext uri="{FF2B5EF4-FFF2-40B4-BE49-F238E27FC236}">
                <a16:creationId xmlns:a16="http://schemas.microsoft.com/office/drawing/2014/main" id="{EBDB1B01-5B7E-C761-B78D-53BD893CE66B}"/>
              </a:ext>
            </a:extLst>
          </p:cNvPr>
          <p:cNvSpPr txBox="1">
            <a:spLocks noChangeArrowheads="1"/>
          </p:cNvSpPr>
          <p:nvPr/>
        </p:nvSpPr>
        <p:spPr bwMode="auto">
          <a:xfrm>
            <a:off x="2133600" y="3429000"/>
            <a:ext cx="1849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15 $/barile</a:t>
            </a:r>
          </a:p>
        </p:txBody>
      </p:sp>
      <p:sp>
        <p:nvSpPr>
          <p:cNvPr id="62474" name="Text Box 10">
            <a:extLst>
              <a:ext uri="{FF2B5EF4-FFF2-40B4-BE49-F238E27FC236}">
                <a16:creationId xmlns:a16="http://schemas.microsoft.com/office/drawing/2014/main" id="{502F80BC-2F80-5A54-4D80-603EF45D0F1C}"/>
              </a:ext>
            </a:extLst>
          </p:cNvPr>
          <p:cNvSpPr txBox="1">
            <a:spLocks noChangeArrowheads="1"/>
          </p:cNvSpPr>
          <p:nvPr/>
        </p:nvSpPr>
        <p:spPr bwMode="auto">
          <a:xfrm>
            <a:off x="2209800" y="4648200"/>
            <a:ext cx="1849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20 $/barile</a:t>
            </a:r>
          </a:p>
        </p:txBody>
      </p:sp>
      <p:sp>
        <p:nvSpPr>
          <p:cNvPr id="62475" name="Text Box 11">
            <a:extLst>
              <a:ext uri="{FF2B5EF4-FFF2-40B4-BE49-F238E27FC236}">
                <a16:creationId xmlns:a16="http://schemas.microsoft.com/office/drawing/2014/main" id="{AF75BE9D-1253-1E84-C707-42A8D7D10D39}"/>
              </a:ext>
            </a:extLst>
          </p:cNvPr>
          <p:cNvSpPr txBox="1">
            <a:spLocks noChangeArrowheads="1"/>
          </p:cNvSpPr>
          <p:nvPr/>
        </p:nvSpPr>
        <p:spPr bwMode="auto">
          <a:xfrm>
            <a:off x="4648200" y="1371600"/>
            <a:ext cx="1849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12 $/barile</a:t>
            </a:r>
          </a:p>
        </p:txBody>
      </p:sp>
      <p:sp>
        <p:nvSpPr>
          <p:cNvPr id="62476" name="Text Box 12">
            <a:extLst>
              <a:ext uri="{FF2B5EF4-FFF2-40B4-BE49-F238E27FC236}">
                <a16:creationId xmlns:a16="http://schemas.microsoft.com/office/drawing/2014/main" id="{884D96CF-CAA1-BD53-D6A0-574D896265F4}"/>
              </a:ext>
            </a:extLst>
          </p:cNvPr>
          <p:cNvSpPr txBox="1">
            <a:spLocks noChangeArrowheads="1"/>
          </p:cNvSpPr>
          <p:nvPr/>
        </p:nvSpPr>
        <p:spPr bwMode="auto">
          <a:xfrm>
            <a:off x="4724400" y="2362200"/>
            <a:ext cx="1849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25 $/barile</a:t>
            </a:r>
          </a:p>
        </p:txBody>
      </p:sp>
      <p:sp>
        <p:nvSpPr>
          <p:cNvPr id="62477" name="Text Box 13">
            <a:extLst>
              <a:ext uri="{FF2B5EF4-FFF2-40B4-BE49-F238E27FC236}">
                <a16:creationId xmlns:a16="http://schemas.microsoft.com/office/drawing/2014/main" id="{10204651-9EE4-1B4F-84AD-6E934293A5C7}"/>
              </a:ext>
            </a:extLst>
          </p:cNvPr>
          <p:cNvSpPr txBox="1">
            <a:spLocks noChangeArrowheads="1"/>
          </p:cNvSpPr>
          <p:nvPr/>
        </p:nvSpPr>
        <p:spPr bwMode="auto">
          <a:xfrm>
            <a:off x="4724400" y="3429000"/>
            <a:ext cx="1849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18 $/barile</a:t>
            </a:r>
          </a:p>
        </p:txBody>
      </p:sp>
      <p:sp>
        <p:nvSpPr>
          <p:cNvPr id="62478" name="Text Box 14">
            <a:extLst>
              <a:ext uri="{FF2B5EF4-FFF2-40B4-BE49-F238E27FC236}">
                <a16:creationId xmlns:a16="http://schemas.microsoft.com/office/drawing/2014/main" id="{0B868530-8F34-5AB1-5E10-2993CF60208A}"/>
              </a:ext>
            </a:extLst>
          </p:cNvPr>
          <p:cNvSpPr txBox="1">
            <a:spLocks noChangeArrowheads="1"/>
          </p:cNvSpPr>
          <p:nvPr/>
        </p:nvSpPr>
        <p:spPr bwMode="auto">
          <a:xfrm>
            <a:off x="1770063" y="685800"/>
            <a:ext cx="977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l-PL" altLang="en-US" sz="2800">
                <a:solidFill>
                  <a:schemeClr val="accent2"/>
                </a:solidFill>
              </a:rPr>
              <a:t>2006</a:t>
            </a:r>
            <a:endParaRPr lang="it-IT" altLang="en-US" sz="2800">
              <a:solidFill>
                <a:schemeClr val="accent2"/>
              </a:solidFill>
            </a:endParaRPr>
          </a:p>
        </p:txBody>
      </p:sp>
      <p:sp>
        <p:nvSpPr>
          <p:cNvPr id="62479" name="Text Box 15">
            <a:extLst>
              <a:ext uri="{FF2B5EF4-FFF2-40B4-BE49-F238E27FC236}">
                <a16:creationId xmlns:a16="http://schemas.microsoft.com/office/drawing/2014/main" id="{1817D431-C5C2-2F53-B6DA-B44086C87347}"/>
              </a:ext>
            </a:extLst>
          </p:cNvPr>
          <p:cNvSpPr txBox="1">
            <a:spLocks noChangeArrowheads="1"/>
          </p:cNvSpPr>
          <p:nvPr/>
        </p:nvSpPr>
        <p:spPr bwMode="auto">
          <a:xfrm>
            <a:off x="4495800" y="762000"/>
            <a:ext cx="977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solidFill>
                  <a:schemeClr val="accent2"/>
                </a:solidFill>
              </a:rPr>
              <a:t>201</a:t>
            </a:r>
            <a:r>
              <a:rPr lang="pl-PL" altLang="en-US" sz="2800">
                <a:solidFill>
                  <a:schemeClr val="accent2"/>
                </a:solidFill>
              </a:rPr>
              <a:t>4</a:t>
            </a:r>
            <a:endParaRPr lang="it-IT" altLang="en-US" sz="2800">
              <a:solidFill>
                <a:schemeClr val="accent2"/>
              </a:solidFill>
            </a:endParaRPr>
          </a:p>
        </p:txBody>
      </p:sp>
      <p:sp>
        <p:nvSpPr>
          <p:cNvPr id="62480" name="Text Box 16">
            <a:extLst>
              <a:ext uri="{FF2B5EF4-FFF2-40B4-BE49-F238E27FC236}">
                <a16:creationId xmlns:a16="http://schemas.microsoft.com/office/drawing/2014/main" id="{706355F0-15BD-F1A6-77C9-E76D0770E9A5}"/>
              </a:ext>
            </a:extLst>
          </p:cNvPr>
          <p:cNvSpPr txBox="1">
            <a:spLocks noChangeArrowheads="1"/>
          </p:cNvSpPr>
          <p:nvPr/>
        </p:nvSpPr>
        <p:spPr bwMode="auto">
          <a:xfrm>
            <a:off x="4724400" y="4572000"/>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2800"/>
              <a:t>15 $/barile</a:t>
            </a:r>
          </a:p>
        </p:txBody>
      </p:sp>
      <p:sp>
        <p:nvSpPr>
          <p:cNvPr id="62481" name="Text Box 17">
            <a:extLst>
              <a:ext uri="{FF2B5EF4-FFF2-40B4-BE49-F238E27FC236}">
                <a16:creationId xmlns:a16="http://schemas.microsoft.com/office/drawing/2014/main" id="{411AE3BB-8D63-4638-421E-16A0B20D0951}"/>
              </a:ext>
            </a:extLst>
          </p:cNvPr>
          <p:cNvSpPr txBox="1">
            <a:spLocks noChangeArrowheads="1"/>
          </p:cNvSpPr>
          <p:nvPr/>
        </p:nvSpPr>
        <p:spPr bwMode="auto">
          <a:xfrm>
            <a:off x="201613" y="5551488"/>
            <a:ext cx="1409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pl-PL" altLang="en-US" sz="2800">
                <a:solidFill>
                  <a:srgbClr val="FF0000"/>
                </a:solidFill>
              </a:rPr>
              <a:t>Petrol</a:t>
            </a:r>
            <a:r>
              <a:rPr lang="it-IT" altLang="en-US" sz="2800">
                <a:solidFill>
                  <a:srgbClr val="FF0000"/>
                </a:solidFill>
              </a:rPr>
              <a:t>:</a:t>
            </a:r>
            <a:r>
              <a:rPr lang="it-IT" altLang="en-US" sz="2800"/>
              <a:t>  </a:t>
            </a:r>
          </a:p>
        </p:txBody>
      </p:sp>
      <p:sp>
        <p:nvSpPr>
          <p:cNvPr id="62482" name="Text Box 18">
            <a:extLst>
              <a:ext uri="{FF2B5EF4-FFF2-40B4-BE49-F238E27FC236}">
                <a16:creationId xmlns:a16="http://schemas.microsoft.com/office/drawing/2014/main" id="{E025AAF1-4F28-4194-A97A-6A5532C157A3}"/>
              </a:ext>
            </a:extLst>
          </p:cNvPr>
          <p:cNvSpPr txBox="1">
            <a:spLocks noChangeArrowheads="1"/>
          </p:cNvSpPr>
          <p:nvPr/>
        </p:nvSpPr>
        <p:spPr bwMode="auto">
          <a:xfrm>
            <a:off x="2209800" y="5562600"/>
            <a:ext cx="1849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30 $/barile</a:t>
            </a:r>
          </a:p>
        </p:txBody>
      </p:sp>
      <p:sp>
        <p:nvSpPr>
          <p:cNvPr id="62483" name="Text Box 19">
            <a:extLst>
              <a:ext uri="{FF2B5EF4-FFF2-40B4-BE49-F238E27FC236}">
                <a16:creationId xmlns:a16="http://schemas.microsoft.com/office/drawing/2014/main" id="{7DD87F11-6763-9BC1-6656-07202DE672DA}"/>
              </a:ext>
            </a:extLst>
          </p:cNvPr>
          <p:cNvSpPr txBox="1">
            <a:spLocks noChangeArrowheads="1"/>
          </p:cNvSpPr>
          <p:nvPr/>
        </p:nvSpPr>
        <p:spPr bwMode="auto">
          <a:xfrm>
            <a:off x="5029200" y="5486400"/>
            <a:ext cx="2365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40-45 $/barile</a:t>
            </a:r>
          </a:p>
        </p:txBody>
      </p:sp>
      <p:sp>
        <p:nvSpPr>
          <p:cNvPr id="62484" name="Text Box 20">
            <a:extLst>
              <a:ext uri="{FF2B5EF4-FFF2-40B4-BE49-F238E27FC236}">
                <a16:creationId xmlns:a16="http://schemas.microsoft.com/office/drawing/2014/main" id="{E3E8BEF1-939E-AC2E-0584-4F81439EACCA}"/>
              </a:ext>
            </a:extLst>
          </p:cNvPr>
          <p:cNvSpPr txBox="1">
            <a:spLocks noChangeArrowheads="1"/>
          </p:cNvSpPr>
          <p:nvPr/>
        </p:nvSpPr>
        <p:spPr bwMode="auto">
          <a:xfrm>
            <a:off x="631825" y="6096000"/>
            <a:ext cx="1511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solidFill>
                  <a:srgbClr val="FF0000"/>
                </a:solidFill>
              </a:rPr>
              <a:t>Nu</a:t>
            </a:r>
            <a:r>
              <a:rPr lang="pl-PL" altLang="en-US" sz="2800">
                <a:solidFill>
                  <a:srgbClr val="FF0000"/>
                </a:solidFill>
              </a:rPr>
              <a:t>clear</a:t>
            </a:r>
            <a:r>
              <a:rPr lang="it-IT" altLang="en-US" sz="2800">
                <a:solidFill>
                  <a:srgbClr val="FF0000"/>
                </a:solidFill>
              </a:rPr>
              <a:t>:</a:t>
            </a:r>
          </a:p>
        </p:txBody>
      </p:sp>
      <p:sp>
        <p:nvSpPr>
          <p:cNvPr id="62485" name="Text Box 21">
            <a:extLst>
              <a:ext uri="{FF2B5EF4-FFF2-40B4-BE49-F238E27FC236}">
                <a16:creationId xmlns:a16="http://schemas.microsoft.com/office/drawing/2014/main" id="{FB38D932-F3E8-39D0-ABBB-D3D29468A71C}"/>
              </a:ext>
            </a:extLst>
          </p:cNvPr>
          <p:cNvSpPr txBox="1">
            <a:spLocks noChangeArrowheads="1"/>
          </p:cNvSpPr>
          <p:nvPr/>
        </p:nvSpPr>
        <p:spPr bwMode="auto">
          <a:xfrm>
            <a:off x="2286000" y="6096000"/>
            <a:ext cx="1849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60 $/barile</a:t>
            </a:r>
          </a:p>
        </p:txBody>
      </p:sp>
      <p:sp>
        <p:nvSpPr>
          <p:cNvPr id="62486" name="Text Box 22">
            <a:extLst>
              <a:ext uri="{FF2B5EF4-FFF2-40B4-BE49-F238E27FC236}">
                <a16:creationId xmlns:a16="http://schemas.microsoft.com/office/drawing/2014/main" id="{90C234F3-673A-5BB8-60D9-8179F8E62EA1}"/>
              </a:ext>
            </a:extLst>
          </p:cNvPr>
          <p:cNvSpPr txBox="1">
            <a:spLocks noChangeArrowheads="1"/>
          </p:cNvSpPr>
          <p:nvPr/>
        </p:nvSpPr>
        <p:spPr bwMode="auto">
          <a:xfrm>
            <a:off x="4876800" y="6096000"/>
            <a:ext cx="2762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US" sz="2800"/>
              <a:t>100-120 $/barile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3399186D-92BD-73BD-7455-3F26E6AA4235}"/>
              </a:ext>
            </a:extLst>
          </p:cNvPr>
          <p:cNvSpPr>
            <a:spLocks noGrp="1" noChangeArrowheads="1"/>
          </p:cNvSpPr>
          <p:nvPr>
            <p:ph type="title"/>
          </p:nvPr>
        </p:nvSpPr>
        <p:spPr>
          <a:xfrm>
            <a:off x="468313" y="0"/>
            <a:ext cx="8229600" cy="1143000"/>
          </a:xfrm>
        </p:spPr>
        <p:txBody>
          <a:bodyPr/>
          <a:lstStyle/>
          <a:p>
            <a:r>
              <a:rPr lang="pl-PL" altLang="en-US" sz="3600">
                <a:solidFill>
                  <a:schemeClr val="accent2"/>
                </a:solidFill>
              </a:rPr>
              <a:t>Tradional energy  ↔ renewable</a:t>
            </a:r>
          </a:p>
        </p:txBody>
      </p:sp>
      <p:pic>
        <p:nvPicPr>
          <p:cNvPr id="79875" name="Picture 3">
            <a:extLst>
              <a:ext uri="{FF2B5EF4-FFF2-40B4-BE49-F238E27FC236}">
                <a16:creationId xmlns:a16="http://schemas.microsoft.com/office/drawing/2014/main" id="{4B8C2C1E-6938-48AC-F4FF-1C9C95F6E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52525"/>
            <a:ext cx="5876925" cy="5705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1C7B2BE-EBA3-4049-9902-18BCA6AA9AEB}"/>
              </a:ext>
            </a:extLst>
          </p:cNvPr>
          <p:cNvSpPr>
            <a:spLocks noGrp="1" noChangeArrowheads="1"/>
          </p:cNvSpPr>
          <p:nvPr>
            <p:ph type="title"/>
          </p:nvPr>
        </p:nvSpPr>
        <p:spPr>
          <a:xfrm>
            <a:off x="533400" y="152400"/>
            <a:ext cx="8229600" cy="609600"/>
          </a:xfrm>
        </p:spPr>
        <p:txBody>
          <a:bodyPr/>
          <a:lstStyle/>
          <a:p>
            <a:r>
              <a:rPr lang="it-IT" altLang="en-US" sz="2800" b="1">
                <a:solidFill>
                  <a:srgbClr val="009900"/>
                </a:solidFill>
              </a:rPr>
              <a:t> </a:t>
            </a:r>
            <a:r>
              <a:rPr lang="pl-PL" altLang="en-US" sz="2800" b="1">
                <a:solidFill>
                  <a:schemeClr val="accent2"/>
                </a:solidFill>
              </a:rPr>
              <a:t>Burning biomass</a:t>
            </a:r>
            <a:endParaRPr lang="it-IT" altLang="en-US" sz="2800" b="1">
              <a:solidFill>
                <a:schemeClr val="accent2"/>
              </a:solidFill>
            </a:endParaRPr>
          </a:p>
        </p:txBody>
      </p:sp>
      <p:sp>
        <p:nvSpPr>
          <p:cNvPr id="91139" name="Rectangle 3">
            <a:extLst>
              <a:ext uri="{FF2B5EF4-FFF2-40B4-BE49-F238E27FC236}">
                <a16:creationId xmlns:a16="http://schemas.microsoft.com/office/drawing/2014/main" id="{504C809C-BA75-02E6-3E4C-D3F94C0FD570}"/>
              </a:ext>
            </a:extLst>
          </p:cNvPr>
          <p:cNvSpPr>
            <a:spLocks noChangeArrowheads="1"/>
          </p:cNvSpPr>
          <p:nvPr/>
        </p:nvSpPr>
        <p:spPr bwMode="auto">
          <a:xfrm>
            <a:off x="1874838" y="168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1140" name="Rectangle 4">
            <a:extLst>
              <a:ext uri="{FF2B5EF4-FFF2-40B4-BE49-F238E27FC236}">
                <a16:creationId xmlns:a16="http://schemas.microsoft.com/office/drawing/2014/main" id="{DC9099CC-8048-9CD7-A7A7-1562B18D5C63}"/>
              </a:ext>
            </a:extLst>
          </p:cNvPr>
          <p:cNvSpPr>
            <a:spLocks noChangeArrowheads="1"/>
          </p:cNvSpPr>
          <p:nvPr/>
        </p:nvSpPr>
        <p:spPr bwMode="auto">
          <a:xfrm>
            <a:off x="1874838" y="1646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1141" name="Text Box 5">
            <a:extLst>
              <a:ext uri="{FF2B5EF4-FFF2-40B4-BE49-F238E27FC236}">
                <a16:creationId xmlns:a16="http://schemas.microsoft.com/office/drawing/2014/main" id="{33A51DB1-B2B0-C135-4024-30907A39CBE0}"/>
              </a:ext>
            </a:extLst>
          </p:cNvPr>
          <p:cNvSpPr txBox="1">
            <a:spLocks noChangeArrowheads="1"/>
          </p:cNvSpPr>
          <p:nvPr/>
        </p:nvSpPr>
        <p:spPr bwMode="auto">
          <a:xfrm>
            <a:off x="244475" y="1341438"/>
            <a:ext cx="5191125"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en-US" sz="2000"/>
              <a:t>Burning biomass releases carbon emissions, around a quarter </a:t>
            </a:r>
            <a:r>
              <a:rPr lang="en-AU" altLang="en-US" sz="2000" b="1"/>
              <a:t>higher than burning coal</a:t>
            </a:r>
            <a:r>
              <a:rPr lang="en-AU" altLang="en-US" sz="2000"/>
              <a:t>, but has been classed as a "renewable" energy source in the</a:t>
            </a:r>
            <a:r>
              <a:rPr lang="pl-PL" altLang="en-US" sz="2000"/>
              <a:t> EU</a:t>
            </a:r>
            <a:r>
              <a:rPr lang="en-AU" altLang="en-US" sz="2000"/>
              <a:t> and </a:t>
            </a:r>
            <a:r>
              <a:rPr lang="pl-PL" altLang="en-US" sz="2000"/>
              <a:t>UN l</a:t>
            </a:r>
            <a:r>
              <a:rPr lang="en-AU" altLang="en-US" sz="2000"/>
              <a:t>egal frameworks, because plants can be regrown</a:t>
            </a:r>
            <a:r>
              <a:rPr lang="pl-PL" altLang="en-US" sz="2000"/>
              <a:t>.</a:t>
            </a:r>
            <a:r>
              <a:rPr lang="en-AU" altLang="en-US" sz="2000"/>
              <a:t> </a:t>
            </a:r>
            <a:endParaRPr lang="pl-PL" altLang="en-US" sz="2000"/>
          </a:p>
          <a:p>
            <a:endParaRPr lang="pl-PL" altLang="en-US" sz="2000"/>
          </a:p>
          <a:p>
            <a:r>
              <a:rPr lang="en-AU" altLang="en-US" sz="2000"/>
              <a:t>Using biomass as a fuel produces</a:t>
            </a:r>
            <a:r>
              <a:rPr lang="pl-PL" altLang="en-US" sz="2000"/>
              <a:t> air polution</a:t>
            </a:r>
            <a:r>
              <a:rPr lang="en-AU" altLang="en-US" sz="2000"/>
              <a:t> in the form of carbon monoxide, carbon dioxide, </a:t>
            </a:r>
            <a:r>
              <a:rPr lang="pl-PL" altLang="en-US" sz="2000"/>
              <a:t>N</a:t>
            </a:r>
            <a:r>
              <a:rPr lang="pl-PL" altLang="en-US" sz="2000" baseline="-25000"/>
              <a:t>2</a:t>
            </a:r>
            <a:r>
              <a:rPr lang="pl-PL" altLang="en-US" sz="2000"/>
              <a:t>O, NO, NO</a:t>
            </a:r>
            <a:r>
              <a:rPr lang="pl-PL" altLang="en-US" sz="2000" baseline="-25000"/>
              <a:t>2</a:t>
            </a:r>
            <a:r>
              <a:rPr lang="pl-PL" altLang="en-US" sz="2000"/>
              <a:t> </a:t>
            </a:r>
            <a:r>
              <a:rPr lang="en-AU" altLang="en-US" sz="2000"/>
              <a:t>(nitrogen oxides), VOCs (volatile organic compounds), particulates and other pollutants at levels above those from traditional fuel sources such as coal or natural gas </a:t>
            </a:r>
            <a:endParaRPr lang="pl-PL" altLang="en-US" sz="2000"/>
          </a:p>
          <a:p>
            <a:endParaRPr lang="en-AU" altLang="en-US" sz="2000"/>
          </a:p>
        </p:txBody>
      </p:sp>
      <p:sp>
        <p:nvSpPr>
          <p:cNvPr id="91142" name="Text Box 6">
            <a:extLst>
              <a:ext uri="{FF2B5EF4-FFF2-40B4-BE49-F238E27FC236}">
                <a16:creationId xmlns:a16="http://schemas.microsoft.com/office/drawing/2014/main" id="{085CCF0E-AD11-5B9D-560A-50891B45CAD9}"/>
              </a:ext>
            </a:extLst>
          </p:cNvPr>
          <p:cNvSpPr txBox="1">
            <a:spLocks noChangeArrowheads="1"/>
          </p:cNvSpPr>
          <p:nvPr/>
        </p:nvSpPr>
        <p:spPr bwMode="auto">
          <a:xfrm>
            <a:off x="17463" y="6329363"/>
            <a:ext cx="390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a:t>https://en.wikipedia.org/wiki/Biomass</a:t>
            </a:r>
          </a:p>
        </p:txBody>
      </p:sp>
      <p:sp>
        <p:nvSpPr>
          <p:cNvPr id="91143" name="Text Box 7">
            <a:extLst>
              <a:ext uri="{FF2B5EF4-FFF2-40B4-BE49-F238E27FC236}">
                <a16:creationId xmlns:a16="http://schemas.microsoft.com/office/drawing/2014/main" id="{4F928AF0-76F3-4CCF-6B9C-F3C4A29F68C7}"/>
              </a:ext>
            </a:extLst>
          </p:cNvPr>
          <p:cNvSpPr txBox="1">
            <a:spLocks noChangeArrowheads="1"/>
          </p:cNvSpPr>
          <p:nvPr/>
        </p:nvSpPr>
        <p:spPr bwMode="auto">
          <a:xfrm>
            <a:off x="4184650" y="6235700"/>
            <a:ext cx="49863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400"/>
              <a:t>By Bava Alcide57 at English Wikipedia,CC BY-SA 3.0, </a:t>
            </a:r>
            <a:endParaRPr lang="pl-PL" altLang="en-US" sz="1400"/>
          </a:p>
          <a:p>
            <a:r>
              <a:rPr lang="en-AU" altLang="en-US" sz="1400"/>
              <a:t>https://commons.wikimedia.org/w/index.php?curid=31765539</a:t>
            </a:r>
          </a:p>
        </p:txBody>
      </p:sp>
      <p:pic>
        <p:nvPicPr>
          <p:cNvPr id="91144" name="Picture 8">
            <a:extLst>
              <a:ext uri="{FF2B5EF4-FFF2-40B4-BE49-F238E27FC236}">
                <a16:creationId xmlns:a16="http://schemas.microsoft.com/office/drawing/2014/main" id="{5DE71C43-269F-19AD-E245-6093B33D2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341438"/>
            <a:ext cx="3624263" cy="3543300"/>
          </a:xfrm>
          <a:prstGeom prst="rect">
            <a:avLst/>
          </a:prstGeom>
          <a:noFill/>
          <a:extLst>
            <a:ext uri="{909E8E84-426E-40DD-AFC4-6F175D3DCCD1}">
              <a14:hiddenFill xmlns:a14="http://schemas.microsoft.com/office/drawing/2010/main">
                <a:solidFill>
                  <a:srgbClr val="FFFFFF"/>
                </a:solidFill>
              </a14:hiddenFill>
            </a:ext>
          </a:extLst>
        </p:spPr>
      </p:pic>
      <p:sp>
        <p:nvSpPr>
          <p:cNvPr id="91145" name="Text Box 9">
            <a:extLst>
              <a:ext uri="{FF2B5EF4-FFF2-40B4-BE49-F238E27FC236}">
                <a16:creationId xmlns:a16="http://schemas.microsoft.com/office/drawing/2014/main" id="{602508CA-39DD-9B64-3EDC-3A2BEA4E5869}"/>
              </a:ext>
            </a:extLst>
          </p:cNvPr>
          <p:cNvSpPr txBox="1">
            <a:spLocks noChangeArrowheads="1"/>
          </p:cNvSpPr>
          <p:nvPr/>
        </p:nvSpPr>
        <p:spPr bwMode="auto">
          <a:xfrm>
            <a:off x="4905375" y="4941888"/>
            <a:ext cx="4262438"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600"/>
              <a:t>A cogeneration plant in Metz, France. </a:t>
            </a:r>
            <a:endParaRPr lang="pl-PL" altLang="en-US" sz="1600"/>
          </a:p>
          <a:p>
            <a:r>
              <a:rPr lang="en-AU" altLang="en-US" sz="1600"/>
              <a:t>The station uses waste wood biomass</a:t>
            </a:r>
            <a:endParaRPr lang="pl-PL" altLang="en-US" sz="1600"/>
          </a:p>
          <a:p>
            <a:r>
              <a:rPr lang="en-AU" altLang="en-US" sz="1600"/>
              <a:t> as an energy source, and provides electricity</a:t>
            </a:r>
            <a:endParaRPr lang="pl-PL" altLang="en-US" sz="1600"/>
          </a:p>
          <a:p>
            <a:r>
              <a:rPr lang="en-AU" altLang="en-US" sz="1600"/>
              <a:t> and heat for 30,000 dwellings</a:t>
            </a:r>
            <a:r>
              <a:rPr lang="en-AU" altLang="en-US"/>
              <a:t>.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2C2CBCE-4E1A-C77C-7A22-0FA3ED564A49}"/>
              </a:ext>
            </a:extLst>
          </p:cNvPr>
          <p:cNvSpPr>
            <a:spLocks noGrp="1" noChangeArrowheads="1"/>
          </p:cNvSpPr>
          <p:nvPr>
            <p:ph type="title"/>
          </p:nvPr>
        </p:nvSpPr>
        <p:spPr>
          <a:xfrm>
            <a:off x="533400" y="152400"/>
            <a:ext cx="8229600" cy="609600"/>
          </a:xfrm>
        </p:spPr>
        <p:txBody>
          <a:bodyPr/>
          <a:lstStyle/>
          <a:p>
            <a:r>
              <a:rPr lang="it-IT" altLang="en-US" sz="3600">
                <a:solidFill>
                  <a:srgbClr val="009900"/>
                </a:solidFill>
              </a:rPr>
              <a:t> </a:t>
            </a:r>
            <a:r>
              <a:rPr lang="pl-PL" altLang="en-US" sz="3600">
                <a:solidFill>
                  <a:schemeClr val="accent2"/>
                </a:solidFill>
              </a:rPr>
              <a:t>Electricity from biomass</a:t>
            </a:r>
            <a:endParaRPr lang="it-IT" altLang="en-US" sz="3600">
              <a:solidFill>
                <a:schemeClr val="accent2"/>
              </a:solidFill>
            </a:endParaRPr>
          </a:p>
        </p:txBody>
      </p:sp>
      <p:sp>
        <p:nvSpPr>
          <p:cNvPr id="13315" name="Rectangle 3">
            <a:extLst>
              <a:ext uri="{FF2B5EF4-FFF2-40B4-BE49-F238E27FC236}">
                <a16:creationId xmlns:a16="http://schemas.microsoft.com/office/drawing/2014/main" id="{8625D58B-9F0A-96E8-1201-77E35C2D84F6}"/>
              </a:ext>
            </a:extLst>
          </p:cNvPr>
          <p:cNvSpPr>
            <a:spLocks noChangeArrowheads="1"/>
          </p:cNvSpPr>
          <p:nvPr/>
        </p:nvSpPr>
        <p:spPr bwMode="auto">
          <a:xfrm>
            <a:off x="1874838" y="168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316" name="Rectangle 4">
            <a:extLst>
              <a:ext uri="{FF2B5EF4-FFF2-40B4-BE49-F238E27FC236}">
                <a16:creationId xmlns:a16="http://schemas.microsoft.com/office/drawing/2014/main" id="{64392EA0-6CDC-8510-CAF6-697D4FEF5221}"/>
              </a:ext>
            </a:extLst>
          </p:cNvPr>
          <p:cNvSpPr>
            <a:spLocks noChangeArrowheads="1"/>
          </p:cNvSpPr>
          <p:nvPr/>
        </p:nvSpPr>
        <p:spPr bwMode="auto">
          <a:xfrm>
            <a:off x="1874838" y="1646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318" name="Text Box 6">
            <a:extLst>
              <a:ext uri="{FF2B5EF4-FFF2-40B4-BE49-F238E27FC236}">
                <a16:creationId xmlns:a16="http://schemas.microsoft.com/office/drawing/2014/main" id="{91744AC4-4E1F-8420-632D-83553167F1F1}"/>
              </a:ext>
            </a:extLst>
          </p:cNvPr>
          <p:cNvSpPr txBox="1">
            <a:spLocks noChangeArrowheads="1"/>
          </p:cNvSpPr>
          <p:nvPr/>
        </p:nvSpPr>
        <p:spPr bwMode="auto">
          <a:xfrm>
            <a:off x="231775" y="6380163"/>
            <a:ext cx="8056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400"/>
              <a:t>By Plazak - Own work, CC BY-SA 3.0, https://commons.wikimedia.org/w/index.php?curid=29478953</a:t>
            </a:r>
          </a:p>
        </p:txBody>
      </p:sp>
      <p:pic>
        <p:nvPicPr>
          <p:cNvPr id="13319" name="Picture 7">
            <a:extLst>
              <a:ext uri="{FF2B5EF4-FFF2-40B4-BE49-F238E27FC236}">
                <a16:creationId xmlns:a16="http://schemas.microsoft.com/office/drawing/2014/main" id="{6C235008-155A-4F65-1A43-5C2DCDE55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66788"/>
            <a:ext cx="7343775" cy="4838700"/>
          </a:xfrm>
          <a:prstGeom prst="rect">
            <a:avLst/>
          </a:prstGeom>
          <a:noFill/>
          <a:extLst>
            <a:ext uri="{909E8E84-426E-40DD-AFC4-6F175D3DCCD1}">
              <a14:hiddenFill xmlns:a14="http://schemas.microsoft.com/office/drawing/2010/main">
                <a:solidFill>
                  <a:srgbClr val="FFFFFF"/>
                </a:solidFill>
              </a14:hiddenFill>
            </a:ext>
          </a:extLst>
        </p:spPr>
      </p:pic>
      <p:sp>
        <p:nvSpPr>
          <p:cNvPr id="13320" name="Rectangle 8">
            <a:extLst>
              <a:ext uri="{FF2B5EF4-FFF2-40B4-BE49-F238E27FC236}">
                <a16:creationId xmlns:a16="http://schemas.microsoft.com/office/drawing/2014/main" id="{D05CB853-8E46-88C5-0C98-7855A7152B20}"/>
              </a:ext>
            </a:extLst>
          </p:cNvPr>
          <p:cNvSpPr>
            <a:spLocks noChangeArrowheads="1"/>
          </p:cNvSpPr>
          <p:nvPr/>
        </p:nvSpPr>
        <p:spPr bwMode="auto">
          <a:xfrm>
            <a:off x="684213" y="5668963"/>
            <a:ext cx="6902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AU" altLang="en-US"/>
              <a:t>Trends in the top five countries generating electricity from biomass</a:t>
            </a:r>
            <a:endParaRPr lang="pl-PL" altLang="en-US"/>
          </a:p>
          <a:p>
            <a:r>
              <a:rPr lang="pl-PL" altLang="en-US"/>
              <a:t>USA: 11 GW (1.4%) electricity production</a:t>
            </a:r>
            <a:r>
              <a:rPr lang="en-AU" altLang="en-US"/>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78AE0D82-1425-4510-DA15-033160940F2C}"/>
              </a:ext>
            </a:extLst>
          </p:cNvPr>
          <p:cNvSpPr txBox="1">
            <a:spLocks noChangeArrowheads="1"/>
          </p:cNvSpPr>
          <p:nvPr/>
        </p:nvSpPr>
        <p:spPr bwMode="auto">
          <a:xfrm>
            <a:off x="1116013" y="333375"/>
            <a:ext cx="7029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en-US" sz="3600" b="1">
                <a:solidFill>
                  <a:srgbClr val="008000"/>
                </a:solidFill>
              </a:rPr>
              <a:t>Energia </a:t>
            </a:r>
            <a:r>
              <a:rPr lang="pl-PL" altLang="en-US" sz="3600" b="1">
                <a:solidFill>
                  <a:srgbClr val="008000"/>
                </a:solidFill>
              </a:rPr>
              <a:t>fotovoltaica – </a:t>
            </a:r>
          </a:p>
          <a:p>
            <a:pPr algn="ctr"/>
            <a:r>
              <a:rPr lang="pl-PL" altLang="en-US" sz="3600" b="1">
                <a:solidFill>
                  <a:srgbClr val="008000"/>
                </a:solidFill>
              </a:rPr>
              <a:t>Graetzel cell</a:t>
            </a:r>
            <a:endParaRPr lang="it-IT" altLang="en-US" sz="3600" b="1">
              <a:solidFill>
                <a:srgbClr val="008000"/>
              </a:solidFill>
            </a:endParaRPr>
          </a:p>
        </p:txBody>
      </p:sp>
      <p:sp>
        <p:nvSpPr>
          <p:cNvPr id="75779" name="Rectangle 3">
            <a:extLst>
              <a:ext uri="{FF2B5EF4-FFF2-40B4-BE49-F238E27FC236}">
                <a16:creationId xmlns:a16="http://schemas.microsoft.com/office/drawing/2014/main" id="{C1C738AC-0759-8A6E-AE77-49CB0234DD89}"/>
              </a:ext>
            </a:extLst>
          </p:cNvPr>
          <p:cNvSpPr>
            <a:spLocks noChangeArrowheads="1"/>
          </p:cNvSpPr>
          <p:nvPr/>
        </p:nvSpPr>
        <p:spPr bwMode="auto">
          <a:xfrm>
            <a:off x="0" y="173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75780" name="Picture 4">
            <a:extLst>
              <a:ext uri="{FF2B5EF4-FFF2-40B4-BE49-F238E27FC236}">
                <a16:creationId xmlns:a16="http://schemas.microsoft.com/office/drawing/2014/main" id="{86680FDC-73D8-8A04-8DFD-E463F3251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268413"/>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5">
            <a:extLst>
              <a:ext uri="{FF2B5EF4-FFF2-40B4-BE49-F238E27FC236}">
                <a16:creationId xmlns:a16="http://schemas.microsoft.com/office/drawing/2014/main" id="{A6D8DBC5-8493-102C-5EB1-4FA37912A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16113"/>
            <a:ext cx="381000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2" name="Picture 6">
            <a:extLst>
              <a:ext uri="{FF2B5EF4-FFF2-40B4-BE49-F238E27FC236}">
                <a16:creationId xmlns:a16="http://schemas.microsoft.com/office/drawing/2014/main" id="{A8EAF24D-B482-2A4B-ADA4-72B99C4E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625975"/>
            <a:ext cx="2736850" cy="2009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0B4A2E8-44DC-AAC8-A9E8-2CF2AFA56142}"/>
              </a:ext>
            </a:extLst>
          </p:cNvPr>
          <p:cNvSpPr>
            <a:spLocks noGrp="1" noChangeArrowheads="1"/>
          </p:cNvSpPr>
          <p:nvPr>
            <p:ph type="title"/>
          </p:nvPr>
        </p:nvSpPr>
        <p:spPr>
          <a:xfrm>
            <a:off x="468313" y="0"/>
            <a:ext cx="8229600" cy="1143000"/>
          </a:xfrm>
        </p:spPr>
        <p:txBody>
          <a:bodyPr/>
          <a:lstStyle/>
          <a:p>
            <a:r>
              <a:rPr lang="pl-PL" altLang="en-US"/>
              <a:t>Solar - efficiency</a:t>
            </a:r>
            <a:endParaRPr lang="en-US" altLang="en-US"/>
          </a:p>
        </p:txBody>
      </p:sp>
      <p:pic>
        <p:nvPicPr>
          <p:cNvPr id="76803" name="Picture 3">
            <a:extLst>
              <a:ext uri="{FF2B5EF4-FFF2-40B4-BE49-F238E27FC236}">
                <a16:creationId xmlns:a16="http://schemas.microsoft.com/office/drawing/2014/main" id="{564696A9-D2B5-B0C2-AD48-67CF33C65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0913"/>
            <a:ext cx="8748713" cy="5907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9809393-3EE2-7D6C-3B00-A6D97F97BF8F}"/>
              </a:ext>
            </a:extLst>
          </p:cNvPr>
          <p:cNvSpPr>
            <a:spLocks noGrp="1" noChangeArrowheads="1"/>
          </p:cNvSpPr>
          <p:nvPr>
            <p:ph type="title"/>
          </p:nvPr>
        </p:nvSpPr>
        <p:spPr/>
        <p:txBody>
          <a:bodyPr/>
          <a:lstStyle/>
          <a:p>
            <a:pPr eaLnBrk="1" hangingPunct="1"/>
            <a:r>
              <a:rPr lang="pl-PL" altLang="en-US" sz="3600">
                <a:solidFill>
                  <a:schemeClr val="accent2"/>
                </a:solidFill>
              </a:rPr>
              <a:t>Koszty energii (USA 2010)</a:t>
            </a:r>
            <a:endParaRPr lang="en-US" altLang="en-US" sz="3600">
              <a:solidFill>
                <a:schemeClr val="accent2"/>
              </a:solidFill>
            </a:endParaRPr>
          </a:p>
        </p:txBody>
      </p:sp>
      <p:pic>
        <p:nvPicPr>
          <p:cNvPr id="8195" name="Picture 3">
            <a:extLst>
              <a:ext uri="{FF2B5EF4-FFF2-40B4-BE49-F238E27FC236}">
                <a16:creationId xmlns:a16="http://schemas.microsoft.com/office/drawing/2014/main" id="{C042E8CD-D240-834D-5F74-D7465DDBD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835183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92B899F-A835-61FF-EB5D-AC970A7C6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9850"/>
            <a:ext cx="5035550" cy="678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3">
            <a:extLst>
              <a:ext uri="{FF2B5EF4-FFF2-40B4-BE49-F238E27FC236}">
                <a16:creationId xmlns:a16="http://schemas.microsoft.com/office/drawing/2014/main" id="{282512A1-8BC0-C659-D2BE-6AAA340ABC2D}"/>
              </a:ext>
            </a:extLst>
          </p:cNvPr>
          <p:cNvSpPr txBox="1">
            <a:spLocks noChangeArrowheads="1"/>
          </p:cNvSpPr>
          <p:nvPr/>
        </p:nvSpPr>
        <p:spPr bwMode="auto">
          <a:xfrm>
            <a:off x="5364163" y="6381750"/>
            <a:ext cx="2600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en-US" sz="1600"/>
              <a:t>Physics World, 12.03.2012</a:t>
            </a:r>
            <a:endParaRPr lang="en-AU" altLang="en-US" sz="1600"/>
          </a:p>
        </p:txBody>
      </p:sp>
      <p:sp>
        <p:nvSpPr>
          <p:cNvPr id="9220" name="Text Box 4">
            <a:extLst>
              <a:ext uri="{FF2B5EF4-FFF2-40B4-BE49-F238E27FC236}">
                <a16:creationId xmlns:a16="http://schemas.microsoft.com/office/drawing/2014/main" id="{544A7907-C882-46D4-7F09-DCA2D82A5BE7}"/>
              </a:ext>
            </a:extLst>
          </p:cNvPr>
          <p:cNvSpPr txBox="1">
            <a:spLocks noChangeArrowheads="1"/>
          </p:cNvSpPr>
          <p:nvPr/>
        </p:nvSpPr>
        <p:spPr bwMode="auto">
          <a:xfrm>
            <a:off x="5435600" y="2492375"/>
            <a:ext cx="349091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2800"/>
              <a:t>Gaz łupkowy?</a:t>
            </a:r>
          </a:p>
          <a:p>
            <a:pPr eaLnBrk="1" hangingPunct="1">
              <a:spcBef>
                <a:spcPct val="0"/>
              </a:spcBef>
              <a:buFontTx/>
              <a:buNone/>
            </a:pPr>
            <a:endParaRPr lang="pl-PL" altLang="en-US" sz="2800"/>
          </a:p>
          <a:p>
            <a:pPr eaLnBrk="1" hangingPunct="1">
              <a:spcBef>
                <a:spcPct val="0"/>
              </a:spcBef>
              <a:buFontTx/>
              <a:buNone/>
            </a:pPr>
            <a:r>
              <a:rPr lang="pl-PL" altLang="en-US" sz="2800"/>
              <a:t>Znaczne zniszczenia</a:t>
            </a:r>
          </a:p>
          <a:p>
            <a:pPr eaLnBrk="1" hangingPunct="1">
              <a:spcBef>
                <a:spcPct val="0"/>
              </a:spcBef>
              <a:buFontTx/>
              <a:buNone/>
            </a:pPr>
            <a:r>
              <a:rPr lang="pl-PL" altLang="en-US" sz="2800"/>
              <a:t>środowiska! </a:t>
            </a:r>
            <a:endParaRPr lang="en-AU" altLang="en-US" sz="2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6DFF2A55-E20F-B42C-EDB5-0A94637A3A37}"/>
              </a:ext>
            </a:extLst>
          </p:cNvPr>
          <p:cNvSpPr txBox="1">
            <a:spLocks noChangeArrowheads="1"/>
          </p:cNvSpPr>
          <p:nvPr/>
        </p:nvSpPr>
        <p:spPr bwMode="auto">
          <a:xfrm>
            <a:off x="5453063" y="5983288"/>
            <a:ext cx="267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en-US" sz="2400">
                <a:solidFill>
                  <a:srgbClr val="009900"/>
                </a:solidFill>
              </a:rPr>
              <a:t>Toruń</a:t>
            </a:r>
            <a:r>
              <a:rPr lang="it-IT" altLang="en-US" sz="2400">
                <a:solidFill>
                  <a:srgbClr val="009900"/>
                </a:solidFill>
              </a:rPr>
              <a:t>, </a:t>
            </a:r>
            <a:r>
              <a:rPr lang="pl-PL" altLang="en-US" sz="2400">
                <a:solidFill>
                  <a:srgbClr val="009900"/>
                </a:solidFill>
              </a:rPr>
              <a:t>07</a:t>
            </a:r>
            <a:r>
              <a:rPr lang="it-IT" altLang="en-US" sz="2400">
                <a:solidFill>
                  <a:srgbClr val="009900"/>
                </a:solidFill>
              </a:rPr>
              <a:t>.</a:t>
            </a:r>
            <a:r>
              <a:rPr lang="pl-PL" altLang="en-US" sz="2400">
                <a:solidFill>
                  <a:srgbClr val="009900"/>
                </a:solidFill>
              </a:rPr>
              <a:t>12</a:t>
            </a:r>
            <a:r>
              <a:rPr lang="it-IT" altLang="en-US" sz="2400">
                <a:solidFill>
                  <a:srgbClr val="009900"/>
                </a:solidFill>
              </a:rPr>
              <a:t>.20</a:t>
            </a:r>
            <a:r>
              <a:rPr lang="pl-PL" altLang="en-US" sz="2400">
                <a:solidFill>
                  <a:srgbClr val="009900"/>
                </a:solidFill>
              </a:rPr>
              <a:t>17</a:t>
            </a:r>
            <a:endParaRPr lang="it-IT" altLang="en-US" sz="2400">
              <a:solidFill>
                <a:srgbClr val="009900"/>
              </a:solidFill>
            </a:endParaRPr>
          </a:p>
        </p:txBody>
      </p:sp>
      <p:sp>
        <p:nvSpPr>
          <p:cNvPr id="10243" name="Rectangle 6">
            <a:extLst>
              <a:ext uri="{FF2B5EF4-FFF2-40B4-BE49-F238E27FC236}">
                <a16:creationId xmlns:a16="http://schemas.microsoft.com/office/drawing/2014/main" id="{18A22E3A-8A1E-CAE1-AEEA-F34C46C00086}"/>
              </a:ext>
            </a:extLst>
          </p:cNvPr>
          <p:cNvSpPr>
            <a:spLocks noChangeArrowheads="1"/>
          </p:cNvSpPr>
          <p:nvPr/>
        </p:nvSpPr>
        <p:spPr bwMode="auto">
          <a:xfrm>
            <a:off x="1258888" y="38608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pl-PL" altLang="en-US"/>
              <a:t>Grzegorz Karwasz</a:t>
            </a:r>
          </a:p>
          <a:p>
            <a:pPr algn="ctr" eaLnBrk="1" hangingPunct="1">
              <a:buFontTx/>
              <a:buNone/>
            </a:pPr>
            <a:r>
              <a:rPr lang="pl-PL" altLang="en-US" sz="2800" i="1"/>
              <a:t>Zakład Dydaktyki Fizyki</a:t>
            </a:r>
          </a:p>
          <a:p>
            <a:pPr algn="ctr" eaLnBrk="1" hangingPunct="1">
              <a:buFontTx/>
              <a:buNone/>
            </a:pPr>
            <a:r>
              <a:rPr lang="pl-PL" altLang="en-US" sz="2800" i="1"/>
              <a:t>Uniwersytet Mikołaja Kopernika</a:t>
            </a:r>
            <a:endParaRPr lang="en-AU" altLang="en-US" sz="2800" i="1"/>
          </a:p>
        </p:txBody>
      </p:sp>
      <p:sp>
        <p:nvSpPr>
          <p:cNvPr id="10244" name="Rectangle 7">
            <a:extLst>
              <a:ext uri="{FF2B5EF4-FFF2-40B4-BE49-F238E27FC236}">
                <a16:creationId xmlns:a16="http://schemas.microsoft.com/office/drawing/2014/main" id="{CCD73068-428D-FC30-4F95-545A90FD95F0}"/>
              </a:ext>
            </a:extLst>
          </p:cNvPr>
          <p:cNvSpPr>
            <a:spLocks noGrp="1" noChangeArrowheads="1"/>
          </p:cNvSpPr>
          <p:nvPr>
            <p:ph type="title"/>
          </p:nvPr>
        </p:nvSpPr>
        <p:spPr>
          <a:xfrm>
            <a:off x="395288" y="1916113"/>
            <a:ext cx="8229600" cy="1143000"/>
          </a:xfrm>
        </p:spPr>
        <p:txBody>
          <a:bodyPr/>
          <a:lstStyle/>
          <a:p>
            <a:pPr eaLnBrk="1" hangingPunct="1"/>
            <a:r>
              <a:rPr lang="it-IT" altLang="en-US" sz="4800">
                <a:solidFill>
                  <a:srgbClr val="FF0000"/>
                </a:solidFill>
                <a:ea typeface="Arial Unicode MS" pitchFamily="34" charset="-128"/>
              </a:rPr>
              <a:t>Cz</a:t>
            </a:r>
            <a:r>
              <a:rPr lang="pl-PL" altLang="en-US" sz="4800">
                <a:solidFill>
                  <a:srgbClr val="FF0000"/>
                </a:solidFill>
                <a:ea typeface="Arial Unicode MS" pitchFamily="34" charset="-128"/>
              </a:rPr>
              <a:t>ęść II: Smog, czy atom?</a:t>
            </a:r>
            <a:br>
              <a:rPr lang="pl-PL" altLang="en-US" sz="4800">
                <a:solidFill>
                  <a:srgbClr val="FF0000"/>
                </a:solidFill>
                <a:ea typeface="Arial Unicode MS" pitchFamily="34" charset="-128"/>
              </a:rPr>
            </a:br>
            <a:r>
              <a:rPr lang="pl-PL" altLang="en-US" sz="4800">
                <a:solidFill>
                  <a:srgbClr val="FF0000"/>
                </a:solidFill>
                <a:ea typeface="Arial Unicode MS" pitchFamily="34" charset="-128"/>
              </a:rPr>
              <a:t>Trudny wybór!</a:t>
            </a:r>
            <a:endParaRPr lang="en-AU" altLang="en-US" sz="4800">
              <a:solidFill>
                <a:srgbClr val="FF0000"/>
              </a:solidFill>
              <a:ea typeface="Arial Unicode MS"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99AE6AD-D1B0-4F1F-651E-E7B3F0F4807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3400" y="192088"/>
            <a:ext cx="8077200" cy="64738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5B22E63-8F32-4D26-A6F0-6AAB129EA489}"/>
              </a:ext>
            </a:extLst>
          </p:cNvPr>
          <p:cNvSpPr>
            <a:spLocks noGrp="1" noChangeArrowheads="1"/>
          </p:cNvSpPr>
          <p:nvPr>
            <p:ph type="title"/>
          </p:nvPr>
        </p:nvSpPr>
        <p:spPr/>
        <p:txBody>
          <a:bodyPr/>
          <a:lstStyle/>
          <a:p>
            <a:pPr eaLnBrk="1" hangingPunct="1"/>
            <a:r>
              <a:rPr lang="pl-PL" altLang="en-US"/>
              <a:t>Plan</a:t>
            </a:r>
            <a:endParaRPr lang="en-AU" altLang="en-US"/>
          </a:p>
        </p:txBody>
      </p:sp>
      <p:sp>
        <p:nvSpPr>
          <p:cNvPr id="124931" name="Rectangle 3">
            <a:extLst>
              <a:ext uri="{FF2B5EF4-FFF2-40B4-BE49-F238E27FC236}">
                <a16:creationId xmlns:a16="http://schemas.microsoft.com/office/drawing/2014/main" id="{3FE9DFA1-9060-EC81-A7E8-27BA1E7D0B5C}"/>
              </a:ext>
            </a:extLst>
          </p:cNvPr>
          <p:cNvSpPr>
            <a:spLocks noGrp="1" noChangeArrowheads="1"/>
          </p:cNvSpPr>
          <p:nvPr>
            <p:ph type="body" idx="1"/>
          </p:nvPr>
        </p:nvSpPr>
        <p:spPr>
          <a:xfrm>
            <a:off x="142875" y="1557338"/>
            <a:ext cx="8686800" cy="4525962"/>
          </a:xfrm>
        </p:spPr>
        <p:txBody>
          <a:bodyPr/>
          <a:lstStyle/>
          <a:p>
            <a:pPr eaLnBrk="1" hangingPunct="1"/>
            <a:r>
              <a:rPr lang="pl-PL" altLang="en-US"/>
              <a:t>Co to jest efekt cieplarniany ?</a:t>
            </a:r>
          </a:p>
          <a:p>
            <a:pPr eaLnBrk="1" hangingPunct="1"/>
            <a:r>
              <a:rPr lang="pl-PL" altLang="en-US"/>
              <a:t>Kto za niego odpowiada?</a:t>
            </a:r>
          </a:p>
          <a:p>
            <a:pPr eaLnBrk="1" hangingPunct="1"/>
            <a:r>
              <a:rPr lang="pl-PL" altLang="en-US"/>
              <a:t>Jak działa elektrownia jądrowa?</a:t>
            </a:r>
          </a:p>
          <a:p>
            <a:pPr eaLnBrk="1" hangingPunct="1"/>
            <a:r>
              <a:rPr lang="pl-PL" altLang="en-US"/>
              <a:t>Co się wydarzyło w Fukoshimie?</a:t>
            </a:r>
          </a:p>
          <a:p>
            <a:pPr eaLnBrk="1" hangingPunct="1"/>
            <a:r>
              <a:rPr lang="pl-PL" altLang="en-US"/>
              <a:t>Czym oddychamy ?</a:t>
            </a:r>
          </a:p>
          <a:p>
            <a:pPr eaLnBrk="1" hangingPunct="1"/>
            <a:r>
              <a:rPr lang="pl-PL" altLang="en-US"/>
              <a:t>Kiedy będzie gotowy reaktor termojądrowy?</a:t>
            </a:r>
            <a:endParaRPr lang="en-AU"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24931">
                                            <p:txEl>
                                              <p:pRg st="0" end="0"/>
                                            </p:txEl>
                                          </p:spTgt>
                                        </p:tgtEl>
                                        <p:attrNameLst>
                                          <p:attrName>style.visibility</p:attrName>
                                        </p:attrNameLst>
                                      </p:cBhvr>
                                      <p:to>
                                        <p:strVal val="visible"/>
                                      </p:to>
                                    </p:set>
                                    <p:anim calcmode="discrete" valueType="clr">
                                      <p:cBhvr override="childStyle">
                                        <p:cTn id="7" dur="80"/>
                                        <p:tgtEl>
                                          <p:spTgt spid="1249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493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493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24931">
                                            <p:txEl>
                                              <p:pRg st="1" end="1"/>
                                            </p:txEl>
                                          </p:spTgt>
                                        </p:tgtEl>
                                        <p:attrNameLst>
                                          <p:attrName>style.visibility</p:attrName>
                                        </p:attrNameLst>
                                      </p:cBhvr>
                                      <p:to>
                                        <p:strVal val="visible"/>
                                      </p:to>
                                    </p:set>
                                    <p:anim calcmode="discrete" valueType="clr">
                                      <p:cBhvr override="childStyle">
                                        <p:cTn id="14" dur="80"/>
                                        <p:tgtEl>
                                          <p:spTgt spid="12493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493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24931">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24931">
                                            <p:txEl>
                                              <p:pRg st="2" end="2"/>
                                            </p:txEl>
                                          </p:spTgt>
                                        </p:tgtEl>
                                        <p:attrNameLst>
                                          <p:attrName>style.visibility</p:attrName>
                                        </p:attrNameLst>
                                      </p:cBhvr>
                                      <p:to>
                                        <p:strVal val="visible"/>
                                      </p:to>
                                    </p:set>
                                    <p:anim calcmode="discrete" valueType="clr">
                                      <p:cBhvr override="childStyle">
                                        <p:cTn id="21" dur="80"/>
                                        <p:tgtEl>
                                          <p:spTgt spid="12493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4931">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24931">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24931">
                                            <p:txEl>
                                              <p:pRg st="3" end="3"/>
                                            </p:txEl>
                                          </p:spTgt>
                                        </p:tgtEl>
                                        <p:attrNameLst>
                                          <p:attrName>style.visibility</p:attrName>
                                        </p:attrNameLst>
                                      </p:cBhvr>
                                      <p:to>
                                        <p:strVal val="visible"/>
                                      </p:to>
                                    </p:set>
                                    <p:anim calcmode="discrete" valueType="clr">
                                      <p:cBhvr override="childStyle">
                                        <p:cTn id="28" dur="80"/>
                                        <p:tgtEl>
                                          <p:spTgt spid="12493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4931">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24931">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24931">
                                            <p:txEl>
                                              <p:pRg st="4" end="4"/>
                                            </p:txEl>
                                          </p:spTgt>
                                        </p:tgtEl>
                                        <p:attrNameLst>
                                          <p:attrName>style.visibility</p:attrName>
                                        </p:attrNameLst>
                                      </p:cBhvr>
                                      <p:to>
                                        <p:strVal val="visible"/>
                                      </p:to>
                                    </p:set>
                                    <p:anim calcmode="discrete" valueType="clr">
                                      <p:cBhvr override="childStyle">
                                        <p:cTn id="35" dur="80"/>
                                        <p:tgtEl>
                                          <p:spTgt spid="12493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24931">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24931">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24931">
                                            <p:txEl>
                                              <p:pRg st="5" end="5"/>
                                            </p:txEl>
                                          </p:spTgt>
                                        </p:tgtEl>
                                        <p:attrNameLst>
                                          <p:attrName>style.visibility</p:attrName>
                                        </p:attrNameLst>
                                      </p:cBhvr>
                                      <p:to>
                                        <p:strVal val="visible"/>
                                      </p:to>
                                    </p:set>
                                    <p:anim calcmode="discrete" valueType="clr">
                                      <p:cBhvr override="childStyle">
                                        <p:cTn id="42" dur="80"/>
                                        <p:tgtEl>
                                          <p:spTgt spid="124931">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24931">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124931">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42E27CD-0499-65FE-1B58-51E5962512E5}"/>
              </a:ext>
            </a:extLst>
          </p:cNvPr>
          <p:cNvSpPr>
            <a:spLocks noGrp="1" noChangeArrowheads="1"/>
          </p:cNvSpPr>
          <p:nvPr>
            <p:ph type="title"/>
          </p:nvPr>
        </p:nvSpPr>
        <p:spPr>
          <a:xfrm>
            <a:off x="468313" y="0"/>
            <a:ext cx="8229600" cy="1143000"/>
          </a:xfrm>
        </p:spPr>
        <p:txBody>
          <a:bodyPr/>
          <a:lstStyle/>
          <a:p>
            <a:pPr eaLnBrk="1" hangingPunct="1"/>
            <a:r>
              <a:rPr lang="pl-PL" altLang="en-US"/>
              <a:t>Rozszczepienie uranu </a:t>
            </a:r>
            <a:r>
              <a:rPr lang="pl-PL" altLang="en-US" baseline="30000"/>
              <a:t>235</a:t>
            </a:r>
            <a:r>
              <a:rPr lang="pl-PL" altLang="en-US"/>
              <a:t>U</a:t>
            </a:r>
            <a:endParaRPr lang="en-US" altLang="en-US"/>
          </a:p>
        </p:txBody>
      </p:sp>
      <p:pic>
        <p:nvPicPr>
          <p:cNvPr id="12291" name="Picture 3">
            <a:extLst>
              <a:ext uri="{FF2B5EF4-FFF2-40B4-BE49-F238E27FC236}">
                <a16:creationId xmlns:a16="http://schemas.microsoft.com/office/drawing/2014/main" id="{B4CE9B01-44A7-640E-6687-BD5AAFDE6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8001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20B53041-19BA-BF5B-670F-7BABBE2D9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25"/>
          <a:stretch>
            <a:fillRect/>
          </a:stretch>
        </p:blipFill>
        <p:spPr bwMode="auto">
          <a:xfrm>
            <a:off x="755650" y="3246438"/>
            <a:ext cx="7645400"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E894A0-15F9-1753-30A3-D80CBB303E65}"/>
              </a:ext>
            </a:extLst>
          </p:cNvPr>
          <p:cNvSpPr>
            <a:spLocks noGrp="1" noChangeArrowheads="1"/>
          </p:cNvSpPr>
          <p:nvPr>
            <p:ph type="title"/>
          </p:nvPr>
        </p:nvSpPr>
        <p:spPr>
          <a:xfrm>
            <a:off x="0" y="0"/>
            <a:ext cx="7772400" cy="1143000"/>
          </a:xfrm>
        </p:spPr>
        <p:txBody>
          <a:bodyPr/>
          <a:lstStyle/>
          <a:p>
            <a:pPr eaLnBrk="1" hangingPunct="1"/>
            <a:r>
              <a:rPr lang="pl-PL" altLang="en-US" sz="3600">
                <a:solidFill>
                  <a:schemeClr val="accent2"/>
                </a:solidFill>
              </a:rPr>
              <a:t>Energia jądrowa</a:t>
            </a:r>
            <a:endParaRPr lang="en-US" altLang="en-US" sz="3600">
              <a:solidFill>
                <a:schemeClr val="accent2"/>
              </a:solidFill>
            </a:endParaRPr>
          </a:p>
        </p:txBody>
      </p:sp>
      <p:pic>
        <p:nvPicPr>
          <p:cNvPr id="13315" name="Picture 3">
            <a:extLst>
              <a:ext uri="{FF2B5EF4-FFF2-40B4-BE49-F238E27FC236}">
                <a16:creationId xmlns:a16="http://schemas.microsoft.com/office/drawing/2014/main" id="{05DAEFC3-7F52-7FD1-DA97-F82500889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852738"/>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a:extLst>
              <a:ext uri="{FF2B5EF4-FFF2-40B4-BE49-F238E27FC236}">
                <a16:creationId xmlns:a16="http://schemas.microsoft.com/office/drawing/2014/main" id="{A0E83B8F-DBDB-14EB-CCC2-4C2DDB7EA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1054100"/>
            <a:ext cx="4356100" cy="363061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B3578EE-2712-6E6A-B84A-4D86B5094A43}"/>
              </a:ext>
            </a:extLst>
          </p:cNvPr>
          <p:cNvSpPr txBox="1">
            <a:spLocks noChangeArrowheads="1"/>
          </p:cNvSpPr>
          <p:nvPr/>
        </p:nvSpPr>
        <p:spPr bwMode="auto">
          <a:xfrm>
            <a:off x="468313" y="1125538"/>
            <a:ext cx="3363912"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baseline="30000"/>
              <a:t>235</a:t>
            </a:r>
            <a:r>
              <a:rPr lang="pl-PL" altLang="en-US" sz="1800"/>
              <a:t>U + </a:t>
            </a:r>
            <a:r>
              <a:rPr lang="pl-PL" altLang="en-US" sz="1800" i="1"/>
              <a:t>n</a:t>
            </a:r>
            <a:r>
              <a:rPr lang="pl-PL" altLang="en-US" sz="1800"/>
              <a:t> → A + B + 2( lub 3) </a:t>
            </a:r>
            <a:r>
              <a:rPr lang="pl-PL" altLang="en-US" sz="1800" i="1"/>
              <a:t>n</a:t>
            </a:r>
          </a:p>
          <a:p>
            <a:pPr eaLnBrk="1" hangingPunct="1">
              <a:spcBef>
                <a:spcPct val="0"/>
              </a:spcBef>
              <a:buFontTx/>
              <a:buNone/>
            </a:pPr>
            <a:endParaRPr lang="pl-PL" altLang="en-US" sz="1800" i="1"/>
          </a:p>
          <a:p>
            <a:pPr eaLnBrk="1" hangingPunct="1">
              <a:spcBef>
                <a:spcPct val="0"/>
              </a:spcBef>
              <a:buFontTx/>
              <a:buNone/>
            </a:pPr>
            <a:r>
              <a:rPr lang="pl-PL" altLang="en-US" sz="1800" baseline="30000"/>
              <a:t>235</a:t>
            </a:r>
            <a:r>
              <a:rPr lang="pl-PL" altLang="en-US" sz="1800"/>
              <a:t>U = 0.7% w naturalnej rudzie</a:t>
            </a:r>
          </a:p>
          <a:p>
            <a:pPr eaLnBrk="1" hangingPunct="1">
              <a:spcBef>
                <a:spcPct val="0"/>
              </a:spcBef>
              <a:buFontTx/>
              <a:buNone/>
            </a:pPr>
            <a:r>
              <a:rPr lang="pl-PL" altLang="en-US" sz="1800"/>
              <a:t>Bomba U&gt; 20% </a:t>
            </a:r>
            <a:r>
              <a:rPr lang="pl-PL" altLang="en-US" sz="1800" baseline="30000"/>
              <a:t>235</a:t>
            </a:r>
            <a:r>
              <a:rPr lang="pl-PL" altLang="en-US" sz="1800"/>
              <a:t>U</a:t>
            </a:r>
          </a:p>
          <a:p>
            <a:pPr eaLnBrk="1" hangingPunct="1">
              <a:spcBef>
                <a:spcPct val="0"/>
              </a:spcBef>
              <a:buFontTx/>
              <a:buNone/>
            </a:pPr>
            <a:r>
              <a:rPr lang="pl-PL" altLang="en-US" sz="1800"/>
              <a:t>Reaktor jądrowy&gt; 2-4%</a:t>
            </a:r>
            <a:r>
              <a:rPr lang="pl-PL" altLang="en-US" sz="1800" i="1" baseline="-25000"/>
              <a:t> </a:t>
            </a:r>
            <a:r>
              <a:rPr lang="pl-PL" altLang="en-US" sz="1800"/>
              <a:t> </a:t>
            </a:r>
            <a:endParaRPr lang="pl-PL" altLang="en-US" sz="1800" baseline="30000"/>
          </a:p>
          <a:p>
            <a:pPr eaLnBrk="1" hangingPunct="1">
              <a:spcBef>
                <a:spcPct val="0"/>
              </a:spcBef>
              <a:buFontTx/>
              <a:buNone/>
            </a:pPr>
            <a:endParaRPr lang="pl-PL" altLang="en-US" sz="1800"/>
          </a:p>
          <a:p>
            <a:pPr eaLnBrk="1" hangingPunct="1">
              <a:spcBef>
                <a:spcPct val="0"/>
              </a:spcBef>
              <a:buFontTx/>
              <a:buNone/>
            </a:pPr>
            <a:endParaRPr lang="en-AU" altLang="en-US" sz="1800"/>
          </a:p>
        </p:txBody>
      </p:sp>
      <p:sp>
        <p:nvSpPr>
          <p:cNvPr id="13318" name="Text Box 6">
            <a:extLst>
              <a:ext uri="{FF2B5EF4-FFF2-40B4-BE49-F238E27FC236}">
                <a16:creationId xmlns:a16="http://schemas.microsoft.com/office/drawing/2014/main" id="{297D7592-99F2-5134-B48D-1C2185D7678E}"/>
              </a:ext>
            </a:extLst>
          </p:cNvPr>
          <p:cNvSpPr txBox="1">
            <a:spLocks noChangeArrowheads="1"/>
          </p:cNvSpPr>
          <p:nvPr/>
        </p:nvSpPr>
        <p:spPr bwMode="auto">
          <a:xfrm>
            <a:off x="1095375" y="6113463"/>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1 block = 1 GW</a:t>
            </a:r>
            <a:endParaRPr lang="en-AU" altLang="en-US" sz="1800"/>
          </a:p>
        </p:txBody>
      </p:sp>
      <p:sp>
        <p:nvSpPr>
          <p:cNvPr id="13319" name="Text Box 7">
            <a:extLst>
              <a:ext uri="{FF2B5EF4-FFF2-40B4-BE49-F238E27FC236}">
                <a16:creationId xmlns:a16="http://schemas.microsoft.com/office/drawing/2014/main" id="{460D2F3B-9149-7637-ABB8-2C93AB651698}"/>
              </a:ext>
            </a:extLst>
          </p:cNvPr>
          <p:cNvSpPr txBox="1">
            <a:spLocks noChangeArrowheads="1"/>
          </p:cNvSpPr>
          <p:nvPr/>
        </p:nvSpPr>
        <p:spPr bwMode="auto">
          <a:xfrm>
            <a:off x="4840288" y="4960938"/>
            <a:ext cx="31432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USA: 100 GW (100 reactors)</a:t>
            </a:r>
          </a:p>
          <a:p>
            <a:pPr eaLnBrk="1" hangingPunct="1">
              <a:spcBef>
                <a:spcPct val="0"/>
              </a:spcBef>
              <a:buFontTx/>
              <a:buNone/>
            </a:pPr>
            <a:r>
              <a:rPr lang="pl-PL" altLang="en-US" sz="1800"/>
              <a:t>20% of USA electricity</a:t>
            </a:r>
          </a:p>
          <a:p>
            <a:pPr eaLnBrk="1" hangingPunct="1">
              <a:spcBef>
                <a:spcPct val="0"/>
              </a:spcBef>
              <a:buFontTx/>
              <a:buNone/>
            </a:pPr>
            <a:r>
              <a:rPr lang="pl-PL" altLang="en-US" sz="1800"/>
              <a:t>33% of world nuclear energy </a:t>
            </a:r>
            <a:endParaRPr lang="en-AU" altLang="en-US"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DAD76BD-7936-3EA6-FE48-2E068E3F4198}"/>
              </a:ext>
            </a:extLst>
          </p:cNvPr>
          <p:cNvSpPr>
            <a:spLocks noGrp="1" noChangeArrowheads="1"/>
          </p:cNvSpPr>
          <p:nvPr>
            <p:ph type="title"/>
          </p:nvPr>
        </p:nvSpPr>
        <p:spPr/>
        <p:txBody>
          <a:bodyPr/>
          <a:lstStyle/>
          <a:p>
            <a:pPr eaLnBrk="1" hangingPunct="1"/>
            <a:r>
              <a:rPr lang="pl-PL" altLang="en-US" sz="3600">
                <a:solidFill>
                  <a:schemeClr val="accent2"/>
                </a:solidFill>
              </a:rPr>
              <a:t>Ceny prądu dla przemysłu + VAT</a:t>
            </a:r>
            <a:endParaRPr lang="en-AU" altLang="en-US" sz="3600">
              <a:solidFill>
                <a:schemeClr val="accent2"/>
              </a:solidFill>
            </a:endParaRPr>
          </a:p>
        </p:txBody>
      </p:sp>
      <p:pic>
        <p:nvPicPr>
          <p:cNvPr id="14339" name="Picture 4">
            <a:extLst>
              <a:ext uri="{FF2B5EF4-FFF2-40B4-BE49-F238E27FC236}">
                <a16:creationId xmlns:a16="http://schemas.microsoft.com/office/drawing/2014/main" id="{0FEB3318-3B87-7E2B-A1DD-1E343FE52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Line 5">
            <a:extLst>
              <a:ext uri="{FF2B5EF4-FFF2-40B4-BE49-F238E27FC236}">
                <a16:creationId xmlns:a16="http://schemas.microsoft.com/office/drawing/2014/main" id="{E412BF2F-B2B9-AE84-9759-4954092112E1}"/>
              </a:ext>
            </a:extLst>
          </p:cNvPr>
          <p:cNvSpPr>
            <a:spLocks noChangeShapeType="1"/>
          </p:cNvSpPr>
          <p:nvPr/>
        </p:nvSpPr>
        <p:spPr bwMode="auto">
          <a:xfrm flipV="1">
            <a:off x="5148263" y="4508500"/>
            <a:ext cx="71437" cy="6492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7">
            <a:extLst>
              <a:ext uri="{FF2B5EF4-FFF2-40B4-BE49-F238E27FC236}">
                <a16:creationId xmlns:a16="http://schemas.microsoft.com/office/drawing/2014/main" id="{E4C58270-5742-1C65-6840-81FF6C29F997}"/>
              </a:ext>
            </a:extLst>
          </p:cNvPr>
          <p:cNvSpPr>
            <a:spLocks noChangeShapeType="1"/>
          </p:cNvSpPr>
          <p:nvPr/>
        </p:nvSpPr>
        <p:spPr bwMode="auto">
          <a:xfrm flipV="1">
            <a:off x="5507038" y="4524375"/>
            <a:ext cx="71437" cy="6492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8">
            <a:extLst>
              <a:ext uri="{FF2B5EF4-FFF2-40B4-BE49-F238E27FC236}">
                <a16:creationId xmlns:a16="http://schemas.microsoft.com/office/drawing/2014/main" id="{0FB330FB-CAAE-2444-6860-DA756F0CF3E7}"/>
              </a:ext>
            </a:extLst>
          </p:cNvPr>
          <p:cNvSpPr>
            <a:spLocks noChangeShapeType="1"/>
          </p:cNvSpPr>
          <p:nvPr/>
        </p:nvSpPr>
        <p:spPr bwMode="auto">
          <a:xfrm flipV="1">
            <a:off x="8893175" y="4652963"/>
            <a:ext cx="71438" cy="6492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6C15FED-9739-A5C0-3F76-18194C5961F3}"/>
              </a:ext>
            </a:extLst>
          </p:cNvPr>
          <p:cNvSpPr>
            <a:spLocks noGrp="1" noChangeArrowheads="1"/>
          </p:cNvSpPr>
          <p:nvPr>
            <p:ph type="title"/>
          </p:nvPr>
        </p:nvSpPr>
        <p:spPr>
          <a:xfrm>
            <a:off x="395288" y="0"/>
            <a:ext cx="8229600" cy="1143000"/>
          </a:xfrm>
        </p:spPr>
        <p:txBody>
          <a:bodyPr/>
          <a:lstStyle/>
          <a:p>
            <a:pPr eaLnBrk="1" hangingPunct="1"/>
            <a:r>
              <a:rPr lang="pl-PL" altLang="en-US" sz="3600">
                <a:solidFill>
                  <a:schemeClr val="accent2"/>
                </a:solidFill>
              </a:rPr>
              <a:t>Elektrownia jądrowa</a:t>
            </a:r>
            <a:endParaRPr lang="en-US" altLang="en-US" sz="3600">
              <a:solidFill>
                <a:schemeClr val="accent2"/>
              </a:solidFill>
            </a:endParaRPr>
          </a:p>
        </p:txBody>
      </p:sp>
      <p:pic>
        <p:nvPicPr>
          <p:cNvPr id="15363" name="Picture 3">
            <a:extLst>
              <a:ext uri="{FF2B5EF4-FFF2-40B4-BE49-F238E27FC236}">
                <a16:creationId xmlns:a16="http://schemas.microsoft.com/office/drawing/2014/main" id="{090DCBD0-B248-370D-D960-8CC4AC370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80264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a:extLst>
              <a:ext uri="{FF2B5EF4-FFF2-40B4-BE49-F238E27FC236}">
                <a16:creationId xmlns:a16="http://schemas.microsoft.com/office/drawing/2014/main" id="{81715B53-DC7B-25A2-DAB8-412E67D27548}"/>
              </a:ext>
            </a:extLst>
          </p:cNvPr>
          <p:cNvSpPr txBox="1">
            <a:spLocks noChangeArrowheads="1"/>
          </p:cNvSpPr>
          <p:nvPr/>
        </p:nvSpPr>
        <p:spPr bwMode="auto">
          <a:xfrm>
            <a:off x="158750" y="6475413"/>
            <a:ext cx="879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G. Karwasz, M. Więcek, </a:t>
            </a:r>
            <a:r>
              <a:rPr lang="pl-PL" altLang="en-US" sz="1800" i="1"/>
              <a:t>Toruński poręcznik do fizyki</a:t>
            </a:r>
            <a:r>
              <a:rPr lang="pl-PL" altLang="en-US" sz="1800"/>
              <a:t>. </a:t>
            </a:r>
            <a:r>
              <a:rPr lang="pl-PL" altLang="en-US" sz="1800" i="1"/>
              <a:t>Fizyka współczesna</a:t>
            </a:r>
            <a:r>
              <a:rPr lang="pl-PL" altLang="en-US" sz="1800"/>
              <a:t>, ZDF 2011</a:t>
            </a:r>
            <a:endParaRPr lang="en-AU" altLang="en-US" sz="1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1AB3A46-8C0F-6589-6755-C2AD03B1D332}"/>
              </a:ext>
            </a:extLst>
          </p:cNvPr>
          <p:cNvSpPr>
            <a:spLocks noGrp="1" noChangeArrowheads="1"/>
          </p:cNvSpPr>
          <p:nvPr>
            <p:ph type="title"/>
          </p:nvPr>
        </p:nvSpPr>
        <p:spPr>
          <a:xfrm>
            <a:off x="457200" y="260350"/>
            <a:ext cx="8686800" cy="1143000"/>
          </a:xfrm>
        </p:spPr>
        <p:txBody>
          <a:bodyPr/>
          <a:lstStyle/>
          <a:p>
            <a:pPr eaLnBrk="1" hangingPunct="1"/>
            <a:r>
              <a:rPr lang="pl-PL" altLang="en-US" sz="4000"/>
              <a:t>Np. reaktor kanadyjski na ubogi uran</a:t>
            </a:r>
            <a:endParaRPr lang="en-US" altLang="en-US" sz="4000"/>
          </a:p>
        </p:txBody>
      </p:sp>
      <p:pic>
        <p:nvPicPr>
          <p:cNvPr id="16387" name="Picture 3">
            <a:extLst>
              <a:ext uri="{FF2B5EF4-FFF2-40B4-BE49-F238E27FC236}">
                <a16:creationId xmlns:a16="http://schemas.microsoft.com/office/drawing/2014/main" id="{62FAF3CB-0475-303F-FF15-D0F7714F3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484313"/>
            <a:ext cx="6500812"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a:extLst>
              <a:ext uri="{FF2B5EF4-FFF2-40B4-BE49-F238E27FC236}">
                <a16:creationId xmlns:a16="http://schemas.microsoft.com/office/drawing/2014/main" id="{359D4B0A-5670-D52B-8BE8-9DAA78858B4B}"/>
              </a:ext>
            </a:extLst>
          </p:cNvPr>
          <p:cNvSpPr txBox="1">
            <a:spLocks noChangeArrowheads="1"/>
          </p:cNvSpPr>
          <p:nvPr/>
        </p:nvSpPr>
        <p:spPr bwMode="auto">
          <a:xfrm>
            <a:off x="1166813" y="6400800"/>
            <a:ext cx="229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CanDU at Quinsham</a:t>
            </a:r>
            <a:endParaRPr lang="en-US" altLang="en-US" sz="180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3D6DF2F-BE56-AEDD-FBBF-C7293AA229B2}"/>
              </a:ext>
            </a:extLst>
          </p:cNvPr>
          <p:cNvSpPr>
            <a:spLocks noGrp="1" noChangeArrowheads="1"/>
          </p:cNvSpPr>
          <p:nvPr>
            <p:ph type="title"/>
          </p:nvPr>
        </p:nvSpPr>
        <p:spPr>
          <a:xfrm>
            <a:off x="468313" y="260350"/>
            <a:ext cx="8229600" cy="1143000"/>
          </a:xfrm>
        </p:spPr>
        <p:txBody>
          <a:bodyPr/>
          <a:lstStyle/>
          <a:p>
            <a:pPr eaLnBrk="1" hangingPunct="1"/>
            <a:r>
              <a:rPr lang="pl-PL" altLang="en-US"/>
              <a:t>Produkty rozpadu </a:t>
            </a:r>
            <a:r>
              <a:rPr lang="pl-PL" altLang="en-US" baseline="30000"/>
              <a:t>235</a:t>
            </a:r>
            <a:r>
              <a:rPr lang="pl-PL" altLang="en-US"/>
              <a:t>U</a:t>
            </a:r>
            <a:endParaRPr lang="en-US" altLang="en-US"/>
          </a:p>
        </p:txBody>
      </p:sp>
      <p:pic>
        <p:nvPicPr>
          <p:cNvPr id="17411" name="Picture 3">
            <a:extLst>
              <a:ext uri="{FF2B5EF4-FFF2-40B4-BE49-F238E27FC236}">
                <a16:creationId xmlns:a16="http://schemas.microsoft.com/office/drawing/2014/main" id="{600B939D-A5EB-2DE4-EFC7-AF87061CA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12875"/>
            <a:ext cx="7975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a:extLst>
              <a:ext uri="{FF2B5EF4-FFF2-40B4-BE49-F238E27FC236}">
                <a16:creationId xmlns:a16="http://schemas.microsoft.com/office/drawing/2014/main" id="{46D79E76-CC81-3BA7-727A-465B3846B2F4}"/>
              </a:ext>
            </a:extLst>
          </p:cNvPr>
          <p:cNvSpPr txBox="1">
            <a:spLocks noChangeArrowheads="1"/>
          </p:cNvSpPr>
          <p:nvPr/>
        </p:nvSpPr>
        <p:spPr bwMode="auto">
          <a:xfrm>
            <a:off x="158750" y="6475413"/>
            <a:ext cx="879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G. Karwasz, M. Więcek, </a:t>
            </a:r>
            <a:r>
              <a:rPr lang="pl-PL" altLang="en-US" sz="1800" i="1"/>
              <a:t>Toruński poręcznik do fizyki</a:t>
            </a:r>
            <a:r>
              <a:rPr lang="pl-PL" altLang="en-US" sz="1800"/>
              <a:t>. </a:t>
            </a:r>
            <a:r>
              <a:rPr lang="pl-PL" altLang="en-US" sz="1800" i="1"/>
              <a:t>Fizyka współczesna</a:t>
            </a:r>
            <a:r>
              <a:rPr lang="pl-PL" altLang="en-US" sz="1800"/>
              <a:t>, ZDF 2011</a:t>
            </a:r>
            <a:endParaRPr lang="en-AU" altLang="en-US"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1C85429C-8572-1326-D1A6-BB85C9F55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36613"/>
            <a:ext cx="6769100"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a:extLst>
              <a:ext uri="{FF2B5EF4-FFF2-40B4-BE49-F238E27FC236}">
                <a16:creationId xmlns:a16="http://schemas.microsoft.com/office/drawing/2014/main" id="{BBC71603-7CB3-09B0-4F82-8AEE42377E88}"/>
              </a:ext>
            </a:extLst>
          </p:cNvPr>
          <p:cNvSpPr txBox="1">
            <a:spLocks noChangeArrowheads="1"/>
          </p:cNvSpPr>
          <p:nvPr/>
        </p:nvSpPr>
        <p:spPr bwMode="auto">
          <a:xfrm>
            <a:off x="395288" y="260350"/>
            <a:ext cx="800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en-US" sz="3600">
                <a:solidFill>
                  <a:srgbClr val="008000"/>
                </a:solidFill>
              </a:rPr>
              <a:t>Energia jądrowa – koszty ukryte</a:t>
            </a:r>
            <a:endParaRPr lang="it-IT" altLang="en-US" sz="3600">
              <a:solidFill>
                <a:srgbClr val="008000"/>
              </a:solidFill>
            </a:endParaRPr>
          </a:p>
        </p:txBody>
      </p:sp>
      <p:sp>
        <p:nvSpPr>
          <p:cNvPr id="18436" name="Text Box 4">
            <a:extLst>
              <a:ext uri="{FF2B5EF4-FFF2-40B4-BE49-F238E27FC236}">
                <a16:creationId xmlns:a16="http://schemas.microsoft.com/office/drawing/2014/main" id="{96277B4E-B7E3-6873-1088-BCC36F3C9B68}"/>
              </a:ext>
            </a:extLst>
          </p:cNvPr>
          <p:cNvSpPr txBox="1">
            <a:spLocks noChangeArrowheads="1"/>
          </p:cNvSpPr>
          <p:nvPr/>
        </p:nvSpPr>
        <p:spPr bwMode="auto">
          <a:xfrm>
            <a:off x="631825" y="6096000"/>
            <a:ext cx="1511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800">
                <a:solidFill>
                  <a:srgbClr val="FF0000"/>
                </a:solidFill>
              </a:rPr>
              <a:t>Nu</a:t>
            </a:r>
            <a:r>
              <a:rPr lang="pl-PL" altLang="en-US" sz="2800">
                <a:solidFill>
                  <a:srgbClr val="FF0000"/>
                </a:solidFill>
              </a:rPr>
              <a:t>clear</a:t>
            </a:r>
            <a:r>
              <a:rPr lang="it-IT" altLang="en-US" sz="2800">
                <a:solidFill>
                  <a:srgbClr val="FF0000"/>
                </a:solidFill>
              </a:rPr>
              <a:t>:</a:t>
            </a:r>
          </a:p>
        </p:txBody>
      </p:sp>
      <p:sp>
        <p:nvSpPr>
          <p:cNvPr id="18437" name="Text Box 5">
            <a:extLst>
              <a:ext uri="{FF2B5EF4-FFF2-40B4-BE49-F238E27FC236}">
                <a16:creationId xmlns:a16="http://schemas.microsoft.com/office/drawing/2014/main" id="{D2EA1C85-8A32-898C-A06E-6EE6C2DFB4E8}"/>
              </a:ext>
            </a:extLst>
          </p:cNvPr>
          <p:cNvSpPr txBox="1">
            <a:spLocks noChangeArrowheads="1"/>
          </p:cNvSpPr>
          <p:nvPr/>
        </p:nvSpPr>
        <p:spPr bwMode="auto">
          <a:xfrm>
            <a:off x="2286000" y="6096000"/>
            <a:ext cx="1849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800"/>
              <a:t>60 $/barile</a:t>
            </a:r>
          </a:p>
        </p:txBody>
      </p:sp>
      <p:sp>
        <p:nvSpPr>
          <p:cNvPr id="18438" name="Text Box 6">
            <a:extLst>
              <a:ext uri="{FF2B5EF4-FFF2-40B4-BE49-F238E27FC236}">
                <a16:creationId xmlns:a16="http://schemas.microsoft.com/office/drawing/2014/main" id="{B7E239B9-CFE8-A14E-EF2B-7A28D3FF9F3F}"/>
              </a:ext>
            </a:extLst>
          </p:cNvPr>
          <p:cNvSpPr txBox="1">
            <a:spLocks noChangeArrowheads="1"/>
          </p:cNvSpPr>
          <p:nvPr/>
        </p:nvSpPr>
        <p:spPr bwMode="auto">
          <a:xfrm>
            <a:off x="4876800" y="6096000"/>
            <a:ext cx="2762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2800">
                <a:solidFill>
                  <a:srgbClr val="FF0000"/>
                </a:solidFill>
              </a:rPr>
              <a:t>100-120 $/barile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C8D6C2C-C4FB-4A5A-55E5-530DD1600DB6}"/>
              </a:ext>
            </a:extLst>
          </p:cNvPr>
          <p:cNvSpPr>
            <a:spLocks noGrp="1" noChangeArrowheads="1"/>
          </p:cNvSpPr>
          <p:nvPr>
            <p:ph type="title"/>
          </p:nvPr>
        </p:nvSpPr>
        <p:spPr>
          <a:xfrm>
            <a:off x="468313" y="0"/>
            <a:ext cx="8229600" cy="1143000"/>
          </a:xfrm>
        </p:spPr>
        <p:txBody>
          <a:bodyPr/>
          <a:lstStyle/>
          <a:p>
            <a:pPr eaLnBrk="1" hangingPunct="1"/>
            <a:r>
              <a:rPr lang="pl-PL" altLang="en-US" sz="3600">
                <a:solidFill>
                  <a:schemeClr val="accent2"/>
                </a:solidFill>
              </a:rPr>
              <a:t>Gdzie ukryć odpady?</a:t>
            </a:r>
            <a:endParaRPr lang="en-AU" altLang="en-US" sz="3600">
              <a:solidFill>
                <a:schemeClr val="accent2"/>
              </a:solidFill>
            </a:endParaRPr>
          </a:p>
        </p:txBody>
      </p:sp>
      <p:sp>
        <p:nvSpPr>
          <p:cNvPr id="19459" name="Text Box 4">
            <a:extLst>
              <a:ext uri="{FF2B5EF4-FFF2-40B4-BE49-F238E27FC236}">
                <a16:creationId xmlns:a16="http://schemas.microsoft.com/office/drawing/2014/main" id="{B72A618D-D91A-48C7-D864-EB33DB3C8E19}"/>
              </a:ext>
            </a:extLst>
          </p:cNvPr>
          <p:cNvSpPr txBox="1">
            <a:spLocks noChangeArrowheads="1"/>
          </p:cNvSpPr>
          <p:nvPr/>
        </p:nvSpPr>
        <p:spPr bwMode="auto">
          <a:xfrm>
            <a:off x="231775" y="6256338"/>
            <a:ext cx="742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en-US" sz="1800"/>
              <a:t>http://www.lahistoriaconmapas.com/europa/mapa-geologico-de-europa/</a:t>
            </a:r>
          </a:p>
        </p:txBody>
      </p:sp>
      <p:pic>
        <p:nvPicPr>
          <p:cNvPr id="19460" name="Picture 5">
            <a:extLst>
              <a:ext uri="{FF2B5EF4-FFF2-40B4-BE49-F238E27FC236}">
                <a16:creationId xmlns:a16="http://schemas.microsoft.com/office/drawing/2014/main" id="{EEB130E5-471B-D5E5-E741-7BD6D6934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1196975"/>
            <a:ext cx="6370638" cy="926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6">
            <a:extLst>
              <a:ext uri="{FF2B5EF4-FFF2-40B4-BE49-F238E27FC236}">
                <a16:creationId xmlns:a16="http://schemas.microsoft.com/office/drawing/2014/main" id="{A7B56D2A-07DC-618A-1A19-4F0EC20F6413}"/>
              </a:ext>
            </a:extLst>
          </p:cNvPr>
          <p:cNvSpPr>
            <a:spLocks noChangeShapeType="1"/>
          </p:cNvSpPr>
          <p:nvPr/>
        </p:nvSpPr>
        <p:spPr bwMode="auto">
          <a:xfrm flipH="1">
            <a:off x="7092950" y="765175"/>
            <a:ext cx="935038"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2" name="Text Box 7">
            <a:extLst>
              <a:ext uri="{FF2B5EF4-FFF2-40B4-BE49-F238E27FC236}">
                <a16:creationId xmlns:a16="http://schemas.microsoft.com/office/drawing/2014/main" id="{C7EAA558-69CA-380A-2033-41A5F883BE84}"/>
              </a:ext>
            </a:extLst>
          </p:cNvPr>
          <p:cNvSpPr txBox="1">
            <a:spLocks noChangeArrowheads="1"/>
          </p:cNvSpPr>
          <p:nvPr/>
        </p:nvSpPr>
        <p:spPr bwMode="auto">
          <a:xfrm>
            <a:off x="7793038" y="496888"/>
            <a:ext cx="124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granity</a:t>
            </a:r>
          </a:p>
          <a:p>
            <a:pPr eaLnBrk="1" hangingPunct="1">
              <a:spcBef>
                <a:spcPct val="0"/>
              </a:spcBef>
              <a:buFontTx/>
              <a:buNone/>
            </a:pPr>
            <a:r>
              <a:rPr lang="pl-PL" altLang="en-US" sz="1800"/>
              <a:t>&gt; 2 mld lat</a:t>
            </a:r>
            <a:endParaRPr lang="en-AU" altLang="en-US" sz="1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26DB6E9-6ED7-AEE8-39EF-D9270F777B3C}"/>
              </a:ext>
            </a:extLst>
          </p:cNvPr>
          <p:cNvSpPr>
            <a:spLocks noGrp="1" noChangeArrowheads="1"/>
          </p:cNvSpPr>
          <p:nvPr>
            <p:ph type="title"/>
          </p:nvPr>
        </p:nvSpPr>
        <p:spPr/>
        <p:txBody>
          <a:bodyPr/>
          <a:lstStyle/>
          <a:p>
            <a:pPr eaLnBrk="1" hangingPunct="1"/>
            <a:r>
              <a:rPr lang="pl-PL" altLang="en-US" sz="3600">
                <a:solidFill>
                  <a:schemeClr val="accent2"/>
                </a:solidFill>
              </a:rPr>
              <a:t>Co się stało w Fukoshimie?</a:t>
            </a:r>
            <a:endParaRPr lang="en-AU" altLang="en-US" sz="3600">
              <a:solidFill>
                <a:schemeClr val="accent2"/>
              </a:solidFill>
            </a:endParaRPr>
          </a:p>
        </p:txBody>
      </p:sp>
      <p:pic>
        <p:nvPicPr>
          <p:cNvPr id="20483" name="Picture 4">
            <a:extLst>
              <a:ext uri="{FF2B5EF4-FFF2-40B4-BE49-F238E27FC236}">
                <a16:creationId xmlns:a16="http://schemas.microsoft.com/office/drawing/2014/main" id="{43529A78-F443-E327-412E-D5931FC9A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212850"/>
            <a:ext cx="89630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5">
            <a:extLst>
              <a:ext uri="{FF2B5EF4-FFF2-40B4-BE49-F238E27FC236}">
                <a16:creationId xmlns:a16="http://schemas.microsoft.com/office/drawing/2014/main" id="{EB455256-0981-4768-4F25-9C7DC0519500}"/>
              </a:ext>
            </a:extLst>
          </p:cNvPr>
          <p:cNvSpPr txBox="1">
            <a:spLocks noChangeArrowheads="1"/>
          </p:cNvSpPr>
          <p:nvPr/>
        </p:nvSpPr>
        <p:spPr bwMode="auto">
          <a:xfrm>
            <a:off x="663575" y="6380163"/>
            <a:ext cx="7072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en-US" sz="1400"/>
              <a:t>https://upload.wikimedia.org/wikipedia/commons/7/7d/Fukushima_I_by_Digital_Globe.jp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16039D7-406A-D616-F9D5-A19C6DAE17EF}"/>
              </a:ext>
            </a:extLst>
          </p:cNvPr>
          <p:cNvSpPr>
            <a:spLocks noGrp="1" noChangeArrowheads="1"/>
          </p:cNvSpPr>
          <p:nvPr>
            <p:ph type="title"/>
          </p:nvPr>
        </p:nvSpPr>
        <p:spPr/>
        <p:txBody>
          <a:bodyPr/>
          <a:lstStyle/>
          <a:p>
            <a:pPr eaLnBrk="1" hangingPunct="1"/>
            <a:r>
              <a:rPr lang="pl-PL" altLang="en-US" sz="3600">
                <a:solidFill>
                  <a:schemeClr val="accent2"/>
                </a:solidFill>
              </a:rPr>
              <a:t>CO</a:t>
            </a:r>
            <a:r>
              <a:rPr lang="pl-PL" altLang="en-US" sz="3600" baseline="-25000">
                <a:solidFill>
                  <a:schemeClr val="accent2"/>
                </a:solidFill>
              </a:rPr>
              <a:t>2</a:t>
            </a:r>
            <a:r>
              <a:rPr lang="pl-PL" altLang="en-US" sz="3600">
                <a:solidFill>
                  <a:schemeClr val="accent2"/>
                </a:solidFill>
              </a:rPr>
              <a:t> emission (total)</a:t>
            </a:r>
            <a:endParaRPr lang="en-AU" altLang="en-US" sz="3600">
              <a:solidFill>
                <a:schemeClr val="accent2"/>
              </a:solidFill>
            </a:endParaRPr>
          </a:p>
        </p:txBody>
      </p:sp>
      <p:sp>
        <p:nvSpPr>
          <p:cNvPr id="6147" name="Rectangle 4">
            <a:extLst>
              <a:ext uri="{FF2B5EF4-FFF2-40B4-BE49-F238E27FC236}">
                <a16:creationId xmlns:a16="http://schemas.microsoft.com/office/drawing/2014/main" id="{DF47FA23-34BA-98AA-D6ED-89CCAE09F391}"/>
              </a:ext>
            </a:extLst>
          </p:cNvPr>
          <p:cNvSpPr>
            <a:spLocks noChangeArrowheads="1"/>
          </p:cNvSpPr>
          <p:nvPr/>
        </p:nvSpPr>
        <p:spPr bwMode="auto">
          <a:xfrm>
            <a:off x="468313" y="6237288"/>
            <a:ext cx="7272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en-US" sz="1000"/>
              <a:t>By Original uploader was Distantbody at en.wikipedia Later version(s) were uploaded by Jrockley at en.wikipedia. - Transferred from en.wikipedia, CC BY-SA 3.0, https://commons.wikimedia.org/w/index.php?curid=3703691</a:t>
            </a:r>
          </a:p>
        </p:txBody>
      </p:sp>
      <p:pic>
        <p:nvPicPr>
          <p:cNvPr id="6148" name="Picture 5">
            <a:extLst>
              <a:ext uri="{FF2B5EF4-FFF2-40B4-BE49-F238E27FC236}">
                <a16:creationId xmlns:a16="http://schemas.microsoft.com/office/drawing/2014/main" id="{003933C4-7FE7-3CBE-8BEE-D1D351537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989138"/>
            <a:ext cx="9144001"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17FB2E4-679A-2275-0DAE-3CA5D41B569F}"/>
              </a:ext>
            </a:extLst>
          </p:cNvPr>
          <p:cNvSpPr>
            <a:spLocks noGrp="1" noChangeArrowheads="1"/>
          </p:cNvSpPr>
          <p:nvPr>
            <p:ph type="title"/>
          </p:nvPr>
        </p:nvSpPr>
        <p:spPr/>
        <p:txBody>
          <a:bodyPr/>
          <a:lstStyle/>
          <a:p>
            <a:pPr eaLnBrk="1" hangingPunct="1"/>
            <a:r>
              <a:rPr lang="pl-PL" altLang="en-US" sz="3600">
                <a:solidFill>
                  <a:schemeClr val="accent2"/>
                </a:solidFill>
              </a:rPr>
              <a:t>T</a:t>
            </a:r>
            <a:r>
              <a:rPr lang="en-US" altLang="en-US" sz="3600">
                <a:solidFill>
                  <a:schemeClr val="accent2"/>
                </a:solidFill>
              </a:rPr>
              <a:t>ō</a:t>
            </a:r>
            <a:r>
              <a:rPr lang="pl-PL" altLang="en-US" sz="3600">
                <a:solidFill>
                  <a:schemeClr val="accent2"/>
                </a:solidFill>
              </a:rPr>
              <a:t>huku Earthquake</a:t>
            </a:r>
            <a:endParaRPr lang="en-AU" altLang="en-US" sz="3600">
              <a:solidFill>
                <a:schemeClr val="accent2"/>
              </a:solidFill>
            </a:endParaRPr>
          </a:p>
        </p:txBody>
      </p:sp>
      <p:sp>
        <p:nvSpPr>
          <p:cNvPr id="21507" name="Rectangle 4">
            <a:extLst>
              <a:ext uri="{FF2B5EF4-FFF2-40B4-BE49-F238E27FC236}">
                <a16:creationId xmlns:a16="http://schemas.microsoft.com/office/drawing/2014/main" id="{B37FFB7A-23FC-9E1A-8211-CB1A37F5C192}"/>
              </a:ext>
            </a:extLst>
          </p:cNvPr>
          <p:cNvSpPr>
            <a:spLocks noChangeArrowheads="1"/>
          </p:cNvSpPr>
          <p:nvPr/>
        </p:nvSpPr>
        <p:spPr bwMode="auto">
          <a:xfrm>
            <a:off x="179388" y="6438900"/>
            <a:ext cx="85693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en-US" sz="1000">
                <a:ea typeface="Arial Unicode MS" pitchFamily="34" charset="-128"/>
              </a:rPr>
              <a:t>By www2.demis.nl, Uploader User:Heinz-Josef Lücking - http://www2.demis.nl/quakes/, Public Domain, </a:t>
            </a:r>
            <a:r>
              <a:rPr lang="en-AU" altLang="en-US" sz="1000">
                <a:ea typeface="Arial Unicode MS" pitchFamily="34" charset="-128"/>
                <a:hlinkClick r:id="rId2"/>
              </a:rPr>
              <a:t>https://commons.wikimedia.org/w/index.php?curid=14546462</a:t>
            </a:r>
            <a:endParaRPr lang="pl-PL" altLang="en-US" sz="1000">
              <a:ea typeface="Arial Unicode MS" pitchFamily="34" charset="-128"/>
            </a:endParaRPr>
          </a:p>
          <a:p>
            <a:pPr eaLnBrk="1" hangingPunct="1">
              <a:spcBef>
                <a:spcPct val="0"/>
              </a:spcBef>
              <a:buFontTx/>
              <a:buNone/>
            </a:pPr>
            <a:r>
              <a:rPr lang="en-AU" altLang="en-US" sz="1000"/>
              <a:t>https://en.wikipedia.org/wiki/Japan_Trench</a:t>
            </a:r>
          </a:p>
        </p:txBody>
      </p:sp>
      <p:sp>
        <p:nvSpPr>
          <p:cNvPr id="21508" name="Text Box 7">
            <a:extLst>
              <a:ext uri="{FF2B5EF4-FFF2-40B4-BE49-F238E27FC236}">
                <a16:creationId xmlns:a16="http://schemas.microsoft.com/office/drawing/2014/main" id="{2864ADCB-57C6-6A80-32A2-08577B318246}"/>
              </a:ext>
            </a:extLst>
          </p:cNvPr>
          <p:cNvSpPr txBox="1">
            <a:spLocks noChangeArrowheads="1"/>
          </p:cNvSpPr>
          <p:nvPr/>
        </p:nvSpPr>
        <p:spPr bwMode="auto">
          <a:xfrm>
            <a:off x="376238" y="4960938"/>
            <a:ext cx="4946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Magnitude=9.1</a:t>
            </a:r>
          </a:p>
          <a:p>
            <a:pPr eaLnBrk="1" hangingPunct="1">
              <a:spcBef>
                <a:spcPct val="0"/>
              </a:spcBef>
              <a:buFontTx/>
              <a:buNone/>
            </a:pPr>
            <a:r>
              <a:rPr lang="pl-PL" altLang="en-US" sz="1800"/>
              <a:t>4</a:t>
            </a:r>
            <a:r>
              <a:rPr lang="en-US" altLang="en-US" sz="1800"/>
              <a:t>º</a:t>
            </a:r>
            <a:r>
              <a:rPr lang="pl-PL" altLang="en-US" sz="1800"/>
              <a:t>  najsilniejsze w dziejach zapisów</a:t>
            </a:r>
          </a:p>
          <a:p>
            <a:pPr eaLnBrk="1" hangingPunct="1">
              <a:spcBef>
                <a:spcPct val="0"/>
              </a:spcBef>
              <a:buFontTx/>
              <a:buNone/>
            </a:pPr>
            <a:r>
              <a:rPr lang="pl-PL" altLang="en-US" sz="1800"/>
              <a:t>Przesunięcie wyspy Honsiu o 2.4 m na wschód</a:t>
            </a:r>
          </a:p>
          <a:p>
            <a:pPr eaLnBrk="1" hangingPunct="1">
              <a:spcBef>
                <a:spcPct val="0"/>
              </a:spcBef>
              <a:buFontTx/>
              <a:buNone/>
            </a:pPr>
            <a:r>
              <a:rPr lang="pl-PL" altLang="en-US" sz="1800"/>
              <a:t>Naprężenie zakumulowane od 800 lat</a:t>
            </a:r>
            <a:endParaRPr lang="en-AU" altLang="en-US" sz="1800"/>
          </a:p>
        </p:txBody>
      </p:sp>
      <p:pic>
        <p:nvPicPr>
          <p:cNvPr id="21509" name="Picture 8">
            <a:extLst>
              <a:ext uri="{FF2B5EF4-FFF2-40B4-BE49-F238E27FC236}">
                <a16:creationId xmlns:a16="http://schemas.microsoft.com/office/drawing/2014/main" id="{150AFA85-701D-2D96-2444-1F22CBC3E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388143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a:extLst>
              <a:ext uri="{FF2B5EF4-FFF2-40B4-BE49-F238E27FC236}">
                <a16:creationId xmlns:a16="http://schemas.microsoft.com/office/drawing/2014/main" id="{1CA98198-E8A2-FC81-CECE-0F26D053C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84300"/>
            <a:ext cx="4464050"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C9D2FAC-6DCB-C334-1C96-EA4743DC2D59}"/>
              </a:ext>
            </a:extLst>
          </p:cNvPr>
          <p:cNvSpPr>
            <a:spLocks noGrp="1" noChangeArrowheads="1"/>
          </p:cNvSpPr>
          <p:nvPr>
            <p:ph type="title"/>
          </p:nvPr>
        </p:nvSpPr>
        <p:spPr>
          <a:xfrm>
            <a:off x="395288" y="0"/>
            <a:ext cx="8229600" cy="1143000"/>
          </a:xfrm>
        </p:spPr>
        <p:txBody>
          <a:bodyPr/>
          <a:lstStyle/>
          <a:p>
            <a:pPr eaLnBrk="1" hangingPunct="1"/>
            <a:r>
              <a:rPr lang="pl-PL" altLang="en-US" sz="3600">
                <a:solidFill>
                  <a:schemeClr val="accent2"/>
                </a:solidFill>
              </a:rPr>
              <a:t>T</a:t>
            </a:r>
            <a:r>
              <a:rPr lang="en-US" altLang="en-US" sz="3600">
                <a:solidFill>
                  <a:schemeClr val="accent2"/>
                </a:solidFill>
              </a:rPr>
              <a:t>ō</a:t>
            </a:r>
            <a:r>
              <a:rPr lang="pl-PL" altLang="en-US" sz="3600">
                <a:solidFill>
                  <a:schemeClr val="accent2"/>
                </a:solidFill>
              </a:rPr>
              <a:t>huku tsunami</a:t>
            </a:r>
            <a:endParaRPr lang="en-AU" altLang="en-US" sz="3600">
              <a:solidFill>
                <a:schemeClr val="accent2"/>
              </a:solidFill>
            </a:endParaRPr>
          </a:p>
        </p:txBody>
      </p:sp>
      <p:sp>
        <p:nvSpPr>
          <p:cNvPr id="22531" name="Rectangle 3">
            <a:extLst>
              <a:ext uri="{FF2B5EF4-FFF2-40B4-BE49-F238E27FC236}">
                <a16:creationId xmlns:a16="http://schemas.microsoft.com/office/drawing/2014/main" id="{6B02CBA8-0E10-6982-A408-9C446E41DC34}"/>
              </a:ext>
            </a:extLst>
          </p:cNvPr>
          <p:cNvSpPr>
            <a:spLocks noChangeArrowheads="1"/>
          </p:cNvSpPr>
          <p:nvPr/>
        </p:nvSpPr>
        <p:spPr bwMode="auto">
          <a:xfrm>
            <a:off x="179388" y="6124575"/>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en-US" sz="1000">
                <a:ea typeface="Arial Unicode MS" pitchFamily="34" charset="-128"/>
              </a:rPr>
              <a:t>By West Coast &amp; Alaska Tsunami Warning Center, National Oceanic and Atmospheric Administration - wcatwc.arh.noaa.gov (direct image URL [1]) There is a similar image here with a caption; "contours of forecasted maximum wave amplitudes [cm], detailing tsunami energy propagation". Presumably the scale simply stops at 120cm; but at the coasts the wave rises much higher., Public Domain, https://commons.wikimedia.org/w/index.php?curid=14546656</a:t>
            </a:r>
          </a:p>
        </p:txBody>
      </p:sp>
      <p:pic>
        <p:nvPicPr>
          <p:cNvPr id="22532" name="Picture 4">
            <a:extLst>
              <a:ext uri="{FF2B5EF4-FFF2-40B4-BE49-F238E27FC236}">
                <a16:creationId xmlns:a16="http://schemas.microsoft.com/office/drawing/2014/main" id="{F960984F-3584-BBC6-47CC-5BF4AB1F4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2852738"/>
            <a:ext cx="4457700"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a:extLst>
              <a:ext uri="{FF2B5EF4-FFF2-40B4-BE49-F238E27FC236}">
                <a16:creationId xmlns:a16="http://schemas.microsoft.com/office/drawing/2014/main" id="{BFC2BFDE-5FB8-8366-2322-DAB9FA19F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4741863"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a:extLst>
              <a:ext uri="{FF2B5EF4-FFF2-40B4-BE49-F238E27FC236}">
                <a16:creationId xmlns:a16="http://schemas.microsoft.com/office/drawing/2014/main" id="{EBD44041-ED1E-DE1C-FAA0-756A02466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292600"/>
            <a:ext cx="42799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8">
            <a:extLst>
              <a:ext uri="{FF2B5EF4-FFF2-40B4-BE49-F238E27FC236}">
                <a16:creationId xmlns:a16="http://schemas.microsoft.com/office/drawing/2014/main" id="{9953E324-6D7A-0AD3-66C7-280BF2A74ECC}"/>
              </a:ext>
            </a:extLst>
          </p:cNvPr>
          <p:cNvSpPr txBox="1">
            <a:spLocks noChangeArrowheads="1"/>
          </p:cNvSpPr>
          <p:nvPr/>
        </p:nvSpPr>
        <p:spPr bwMode="auto">
          <a:xfrm>
            <a:off x="5416550" y="1144588"/>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Sendai airport</a:t>
            </a:r>
            <a:endParaRPr lang="en-AU" altLang="en-US" sz="1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6A9B3CD-349E-E954-446B-C8A9872DF267}"/>
              </a:ext>
            </a:extLst>
          </p:cNvPr>
          <p:cNvSpPr>
            <a:spLocks noGrp="1" noChangeArrowheads="1"/>
          </p:cNvSpPr>
          <p:nvPr>
            <p:ph type="title"/>
          </p:nvPr>
        </p:nvSpPr>
        <p:spPr>
          <a:xfrm>
            <a:off x="468313" y="0"/>
            <a:ext cx="8229600" cy="1143000"/>
          </a:xfrm>
        </p:spPr>
        <p:txBody>
          <a:bodyPr/>
          <a:lstStyle/>
          <a:p>
            <a:pPr eaLnBrk="1" hangingPunct="1"/>
            <a:r>
              <a:rPr lang="pl-PL" altLang="en-US" sz="3600">
                <a:solidFill>
                  <a:schemeClr val="accent2"/>
                </a:solidFill>
              </a:rPr>
              <a:t>Skażenie radioaktywne?</a:t>
            </a:r>
            <a:r>
              <a:rPr lang="pl-PL" altLang="en-US"/>
              <a:t> </a:t>
            </a:r>
            <a:endParaRPr lang="en-AU" altLang="en-US"/>
          </a:p>
        </p:txBody>
      </p:sp>
      <p:pic>
        <p:nvPicPr>
          <p:cNvPr id="23555" name="Picture 4">
            <a:extLst>
              <a:ext uri="{FF2B5EF4-FFF2-40B4-BE49-F238E27FC236}">
                <a16:creationId xmlns:a16="http://schemas.microsoft.com/office/drawing/2014/main" id="{274E072F-AC66-25A5-77B2-AA73AA7C3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11884025"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5">
            <a:extLst>
              <a:ext uri="{FF2B5EF4-FFF2-40B4-BE49-F238E27FC236}">
                <a16:creationId xmlns:a16="http://schemas.microsoft.com/office/drawing/2014/main" id="{0D6448A7-597F-BCCD-7185-A98323C328C7}"/>
              </a:ext>
            </a:extLst>
          </p:cNvPr>
          <p:cNvSpPr txBox="1">
            <a:spLocks noChangeArrowheads="1"/>
          </p:cNvSpPr>
          <p:nvPr/>
        </p:nvSpPr>
        <p:spPr bwMode="auto">
          <a:xfrm>
            <a:off x="190500" y="6169025"/>
            <a:ext cx="727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en-US" sz="1800"/>
              <a:t>https://upload.wikimedia.org/wikipedia/commons/2/2f/Fukushima7.png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15640AD-C7ED-8953-F666-932AAC45BC86}"/>
              </a:ext>
            </a:extLst>
          </p:cNvPr>
          <p:cNvSpPr>
            <a:spLocks noGrp="1" noChangeArrowheads="1"/>
          </p:cNvSpPr>
          <p:nvPr>
            <p:ph type="ctrTitle"/>
          </p:nvPr>
        </p:nvSpPr>
        <p:spPr>
          <a:xfrm>
            <a:off x="468313" y="-458788"/>
            <a:ext cx="8027987" cy="2590801"/>
          </a:xfrm>
        </p:spPr>
        <p:txBody>
          <a:bodyPr anchor="ctr"/>
          <a:lstStyle/>
          <a:p>
            <a:pPr eaLnBrk="1" hangingPunct="1"/>
            <a:r>
              <a:rPr lang="pl-PL" altLang="en-US" sz="3600">
                <a:solidFill>
                  <a:schemeClr val="accent2"/>
                </a:solidFill>
              </a:rPr>
              <a:t>Promieniowanie: dawka (sievert)</a:t>
            </a:r>
            <a:br>
              <a:rPr lang="pl-PL" altLang="en-US" sz="4000"/>
            </a:br>
            <a:endParaRPr lang="pl-PL" altLang="en-US" sz="3200"/>
          </a:p>
        </p:txBody>
      </p:sp>
      <p:sp>
        <p:nvSpPr>
          <p:cNvPr id="24579" name="Rectangle 3">
            <a:extLst>
              <a:ext uri="{FF2B5EF4-FFF2-40B4-BE49-F238E27FC236}">
                <a16:creationId xmlns:a16="http://schemas.microsoft.com/office/drawing/2014/main" id="{7D928442-996E-5554-3AA1-462C4A15C72D}"/>
              </a:ext>
            </a:extLst>
          </p:cNvPr>
          <p:cNvSpPr>
            <a:spLocks noGrp="1" noChangeArrowheads="1"/>
          </p:cNvSpPr>
          <p:nvPr>
            <p:ph type="subTitle" idx="1"/>
          </p:nvPr>
        </p:nvSpPr>
        <p:spPr>
          <a:xfrm>
            <a:off x="250825" y="4508500"/>
            <a:ext cx="8893175" cy="2349500"/>
          </a:xfrm>
        </p:spPr>
        <p:txBody>
          <a:bodyPr/>
          <a:lstStyle/>
          <a:p>
            <a:pPr algn="l" eaLnBrk="1" hangingPunct="1">
              <a:lnSpc>
                <a:spcPct val="80000"/>
              </a:lnSpc>
            </a:pPr>
            <a:r>
              <a:rPr lang="pl-PL" altLang="en-US" sz="1800" b="1"/>
              <a:t>Siewert</a:t>
            </a:r>
            <a:r>
              <a:rPr lang="pl-PL" altLang="en-US" sz="1800"/>
              <a:t> (Sv) = jednostka dawki równoważnej promieniowania jonizującego</a:t>
            </a:r>
          </a:p>
          <a:p>
            <a:pPr algn="l" eaLnBrk="1" hangingPunct="1">
              <a:lnSpc>
                <a:spcPct val="80000"/>
              </a:lnSpc>
            </a:pPr>
            <a:r>
              <a:rPr lang="pl-PL" altLang="en-US" sz="1800"/>
              <a:t>Limit USA: 1 mSv/rok</a:t>
            </a:r>
          </a:p>
          <a:p>
            <a:pPr algn="l" eaLnBrk="1" hangingPunct="1">
              <a:lnSpc>
                <a:spcPct val="80000"/>
              </a:lnSpc>
            </a:pPr>
            <a:r>
              <a:rPr lang="pl-PL" altLang="en-US" sz="1800" b="1"/>
              <a:t>Tomografia komputerowa (full scan): 10-30 mSv</a:t>
            </a:r>
          </a:p>
          <a:p>
            <a:pPr algn="l" eaLnBrk="1" hangingPunct="1">
              <a:lnSpc>
                <a:spcPct val="80000"/>
              </a:lnSpc>
            </a:pPr>
            <a:r>
              <a:rPr lang="pl-PL" altLang="en-US" sz="1800"/>
              <a:t>Podróż na Marsa: 250 mSv</a:t>
            </a:r>
          </a:p>
          <a:p>
            <a:pPr algn="l" eaLnBrk="1" hangingPunct="1">
              <a:lnSpc>
                <a:spcPct val="80000"/>
              </a:lnSpc>
            </a:pPr>
            <a:r>
              <a:rPr lang="pl-PL" altLang="en-US" sz="1800" b="1">
                <a:solidFill>
                  <a:srgbClr val="FF0000"/>
                </a:solidFill>
              </a:rPr>
              <a:t>Fukoshima inhabitants: 68 mSv</a:t>
            </a:r>
          </a:p>
          <a:p>
            <a:pPr algn="l" eaLnBrk="1" hangingPunct="1">
              <a:lnSpc>
                <a:spcPct val="80000"/>
              </a:lnSpc>
            </a:pPr>
            <a:endParaRPr lang="pl-PL" altLang="en-US" sz="1800" b="1">
              <a:solidFill>
                <a:srgbClr val="FF0000"/>
              </a:solidFill>
            </a:endParaRPr>
          </a:p>
          <a:p>
            <a:pPr algn="l" eaLnBrk="1" hangingPunct="1">
              <a:lnSpc>
                <a:spcPct val="80000"/>
              </a:lnSpc>
            </a:pPr>
            <a:r>
              <a:rPr lang="pl-PL" altLang="en-US" sz="1400">
                <a:ea typeface="Arial Unicode MS" pitchFamily="34" charset="-128"/>
                <a:hlinkClick r:id="rId2"/>
              </a:rPr>
              <a:t>https://www.nrc.gov/about-nrc/radiation/around-us/sources.html</a:t>
            </a:r>
            <a:endParaRPr lang="pl-PL" altLang="en-US" sz="1400">
              <a:ea typeface="Arial Unicode MS" pitchFamily="34" charset="-128"/>
            </a:endParaRPr>
          </a:p>
          <a:p>
            <a:pPr algn="l" eaLnBrk="1" hangingPunct="1">
              <a:lnSpc>
                <a:spcPct val="80000"/>
              </a:lnSpc>
            </a:pPr>
            <a:r>
              <a:rPr lang="pl-PL" altLang="en-US" sz="1600"/>
              <a:t>https://en.wikipedia.org/wiki/Sievert</a:t>
            </a:r>
            <a:endParaRPr lang="pl-PL" altLang="en-US" sz="1400">
              <a:ea typeface="Arial Unicode MS" pitchFamily="34" charset="-128"/>
            </a:endParaRPr>
          </a:p>
          <a:p>
            <a:pPr eaLnBrk="1" hangingPunct="1">
              <a:lnSpc>
                <a:spcPct val="80000"/>
              </a:lnSpc>
            </a:pPr>
            <a:endParaRPr lang="pl-PL" altLang="en-US" sz="1400">
              <a:ea typeface="Arial Unicode MS" pitchFamily="34" charset="-128"/>
            </a:endParaRPr>
          </a:p>
        </p:txBody>
      </p:sp>
      <p:sp>
        <p:nvSpPr>
          <p:cNvPr id="24580" name="Rectangle 33">
            <a:extLst>
              <a:ext uri="{FF2B5EF4-FFF2-40B4-BE49-F238E27FC236}">
                <a16:creationId xmlns:a16="http://schemas.microsoft.com/office/drawing/2014/main" id="{B7945EB3-E512-148F-F14E-05E78A389259}"/>
              </a:ext>
            </a:extLst>
          </p:cNvPr>
          <p:cNvSpPr>
            <a:spLocks noChangeArrowheads="1"/>
          </p:cNvSpPr>
          <p:nvPr/>
        </p:nvSpPr>
        <p:spPr bwMode="auto">
          <a:xfrm>
            <a:off x="-760413" y="2590800"/>
            <a:ext cx="1901826"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60078" rIns="641148" bIns="823653">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lgn="just">
              <a:spcBef>
                <a:spcPct val="0"/>
              </a:spcBef>
              <a:buFontTx/>
              <a:buNone/>
            </a:pPr>
            <a:r>
              <a:rPr lang="pl-PL" altLang="en-US" sz="1200">
                <a:cs typeface="Times New Roman" panose="02020603050405020304" pitchFamily="18" charset="0"/>
              </a:rPr>
              <a:t> </a:t>
            </a:r>
            <a:endParaRPr lang="en-GB" altLang="en-US" sz="1200">
              <a:cs typeface="Times New Roman" panose="02020603050405020304" pitchFamily="18" charset="0"/>
            </a:endParaRPr>
          </a:p>
          <a:p>
            <a:pPr>
              <a:spcBef>
                <a:spcPct val="0"/>
              </a:spcBef>
              <a:buFontTx/>
              <a:buNone/>
            </a:pPr>
            <a:endParaRPr lang="en-GB" altLang="en-US" sz="1800">
              <a:cs typeface="Times New Roman" panose="02020603050405020304" pitchFamily="18" charset="0"/>
            </a:endParaRPr>
          </a:p>
        </p:txBody>
      </p:sp>
      <p:sp>
        <p:nvSpPr>
          <p:cNvPr id="24581" name="Rectangle 34">
            <a:extLst>
              <a:ext uri="{FF2B5EF4-FFF2-40B4-BE49-F238E27FC236}">
                <a16:creationId xmlns:a16="http://schemas.microsoft.com/office/drawing/2014/main" id="{28CFA787-8266-86C3-EBE7-2A0C836E710C}"/>
              </a:ext>
            </a:extLst>
          </p:cNvPr>
          <p:cNvSpPr>
            <a:spLocks noChangeArrowheads="1"/>
          </p:cNvSpPr>
          <p:nvPr/>
        </p:nvSpPr>
        <p:spPr bwMode="auto">
          <a:xfrm>
            <a:off x="395288" y="90805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a:cs typeface="Times New Roman" panose="02020603050405020304" pitchFamily="18" charset="0"/>
              </a:rPr>
              <a:t> </a:t>
            </a:r>
          </a:p>
          <a:p>
            <a:pPr>
              <a:spcBef>
                <a:spcPct val="0"/>
              </a:spcBef>
              <a:buFontTx/>
              <a:buNone/>
            </a:pPr>
            <a:endParaRPr lang="en-GB" altLang="en-US" sz="1800">
              <a:cs typeface="Times New Roman" panose="02020603050405020304" pitchFamily="18" charset="0"/>
            </a:endParaRPr>
          </a:p>
        </p:txBody>
      </p:sp>
      <p:pic>
        <p:nvPicPr>
          <p:cNvPr id="24582" name="Picture 35">
            <a:extLst>
              <a:ext uri="{FF2B5EF4-FFF2-40B4-BE49-F238E27FC236}">
                <a16:creationId xmlns:a16="http://schemas.microsoft.com/office/drawing/2014/main" id="{8B4A0C1D-6037-B06D-4D00-46EC5EAD3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981075"/>
            <a:ext cx="5616575"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64A8C65-CE2F-8460-D8A3-EA46DA9D1A64}"/>
              </a:ext>
            </a:extLst>
          </p:cNvPr>
          <p:cNvSpPr>
            <a:spLocks noGrp="1" noChangeArrowheads="1"/>
          </p:cNvSpPr>
          <p:nvPr>
            <p:ph type="title"/>
          </p:nvPr>
        </p:nvSpPr>
        <p:spPr>
          <a:xfrm>
            <a:off x="79375" y="274638"/>
            <a:ext cx="8964613" cy="1143000"/>
          </a:xfrm>
        </p:spPr>
        <p:txBody>
          <a:bodyPr/>
          <a:lstStyle/>
          <a:p>
            <a:pPr eaLnBrk="1" hangingPunct="1"/>
            <a:r>
              <a:rPr lang="pl-PL" altLang="en-US" sz="3600">
                <a:solidFill>
                  <a:schemeClr val="accent2"/>
                </a:solidFill>
              </a:rPr>
              <a:t>Reaktor torowy (Carlo Rubbia)</a:t>
            </a:r>
            <a:endParaRPr lang="en-US" altLang="en-US" sz="3600">
              <a:solidFill>
                <a:schemeClr val="accent2"/>
              </a:solidFill>
            </a:endParaRPr>
          </a:p>
        </p:txBody>
      </p:sp>
      <p:sp>
        <p:nvSpPr>
          <p:cNvPr id="25603" name="Rectangle 3">
            <a:extLst>
              <a:ext uri="{FF2B5EF4-FFF2-40B4-BE49-F238E27FC236}">
                <a16:creationId xmlns:a16="http://schemas.microsoft.com/office/drawing/2014/main" id="{3FBCDCB3-4F90-D390-F563-0A23DD1226D5}"/>
              </a:ext>
            </a:extLst>
          </p:cNvPr>
          <p:cNvSpPr>
            <a:spLocks noGrp="1" noChangeArrowheads="1"/>
          </p:cNvSpPr>
          <p:nvPr>
            <p:ph type="body" idx="1"/>
          </p:nvPr>
        </p:nvSpPr>
        <p:spPr>
          <a:xfrm>
            <a:off x="468313" y="1385888"/>
            <a:ext cx="8229600" cy="4525962"/>
          </a:xfrm>
        </p:spPr>
        <p:txBody>
          <a:bodyPr/>
          <a:lstStyle/>
          <a:p>
            <a:pPr eaLnBrk="1" hangingPunct="1"/>
            <a:r>
              <a:rPr lang="pl-PL" altLang="en-US" sz="2400" baseline="-25000"/>
              <a:t>90</a:t>
            </a:r>
            <a:r>
              <a:rPr lang="pl-PL" altLang="en-US" sz="2400"/>
              <a:t>Th</a:t>
            </a:r>
            <a:r>
              <a:rPr lang="pl-PL" altLang="en-US" sz="2400" baseline="30000"/>
              <a:t>232</a:t>
            </a:r>
            <a:r>
              <a:rPr lang="pl-PL" altLang="en-US" sz="2400"/>
              <a:t> (</a:t>
            </a:r>
            <a:r>
              <a:rPr lang="pl-PL" altLang="en-US" sz="2400" i="1"/>
              <a:t>T</a:t>
            </a:r>
            <a:r>
              <a:rPr lang="pl-PL" altLang="en-US" sz="2400" baseline="-25000"/>
              <a:t>1/2</a:t>
            </a:r>
            <a:r>
              <a:rPr lang="pl-PL" altLang="en-US" sz="2400"/>
              <a:t>=</a:t>
            </a:r>
            <a:r>
              <a:rPr lang="en-US" altLang="en-US" sz="2400"/>
              <a:t>1.405×10</a:t>
            </a:r>
            <a:r>
              <a:rPr lang="pl-PL" altLang="en-US" sz="2400" baseline="30000"/>
              <a:t>10</a:t>
            </a:r>
            <a:r>
              <a:rPr lang="pl-PL" altLang="en-US" sz="2400"/>
              <a:t> y) + </a:t>
            </a:r>
            <a:r>
              <a:rPr lang="pl-PL" altLang="en-US" sz="2400" i="1"/>
              <a:t>n</a:t>
            </a:r>
            <a:r>
              <a:rPr lang="pl-PL" altLang="en-US" sz="2400"/>
              <a:t> → </a:t>
            </a:r>
            <a:r>
              <a:rPr lang="pl-PL" altLang="en-US" sz="2400" baseline="30000"/>
              <a:t>233</a:t>
            </a:r>
            <a:r>
              <a:rPr lang="pl-PL" altLang="en-US" sz="2400"/>
              <a:t>Th → </a:t>
            </a:r>
            <a:r>
              <a:rPr lang="pl-PL" altLang="en-US" sz="2400" baseline="-25000"/>
              <a:t>91</a:t>
            </a:r>
            <a:r>
              <a:rPr lang="pl-PL" altLang="en-US" sz="2400"/>
              <a:t>Pa</a:t>
            </a:r>
            <a:r>
              <a:rPr lang="pl-PL" altLang="en-US" sz="2400" baseline="30000"/>
              <a:t>233</a:t>
            </a:r>
            <a:r>
              <a:rPr lang="pl-PL" altLang="en-US" sz="2400"/>
              <a:t> + </a:t>
            </a:r>
            <a:r>
              <a:rPr lang="pl-PL" altLang="en-US" sz="2400" i="1"/>
              <a:t>e</a:t>
            </a:r>
            <a:r>
              <a:rPr lang="pl-PL" altLang="en-US" sz="2400" baseline="30000"/>
              <a:t>-</a:t>
            </a:r>
          </a:p>
          <a:p>
            <a:pPr eaLnBrk="1" hangingPunct="1"/>
            <a:endParaRPr lang="pl-PL" altLang="en-US" sz="2400" baseline="30000"/>
          </a:p>
          <a:p>
            <a:pPr eaLnBrk="1" hangingPunct="1"/>
            <a:r>
              <a:rPr lang="pl-PL" altLang="en-US" sz="2400" baseline="30000"/>
              <a:t>233</a:t>
            </a:r>
            <a:r>
              <a:rPr lang="pl-PL" altLang="en-US" sz="2400"/>
              <a:t>Pa → </a:t>
            </a:r>
            <a:r>
              <a:rPr lang="pl-PL" altLang="en-US" sz="2400" baseline="-25000"/>
              <a:t>92</a:t>
            </a:r>
            <a:r>
              <a:rPr lang="pl-PL" altLang="en-US" sz="2400"/>
              <a:t>U</a:t>
            </a:r>
            <a:r>
              <a:rPr lang="pl-PL" altLang="en-US" sz="2400" baseline="30000"/>
              <a:t>233</a:t>
            </a:r>
            <a:r>
              <a:rPr lang="pl-PL" altLang="en-US" sz="2400"/>
              <a:t> </a:t>
            </a:r>
          </a:p>
          <a:p>
            <a:pPr eaLnBrk="1" hangingPunct="1"/>
            <a:r>
              <a:rPr lang="pl-PL" altLang="en-US" sz="2400"/>
              <a:t> </a:t>
            </a:r>
            <a:r>
              <a:rPr lang="pl-PL" altLang="en-US" sz="2400" baseline="-25000"/>
              <a:t>92</a:t>
            </a:r>
            <a:r>
              <a:rPr lang="pl-PL" altLang="en-US" sz="2400"/>
              <a:t>U</a:t>
            </a:r>
            <a:r>
              <a:rPr lang="pl-PL" altLang="en-US" sz="2400" baseline="30000"/>
              <a:t>233</a:t>
            </a:r>
            <a:r>
              <a:rPr lang="pl-PL" altLang="en-US" sz="2400"/>
              <a:t> + </a:t>
            </a:r>
            <a:r>
              <a:rPr lang="pl-PL" altLang="en-US" sz="2400" i="1"/>
              <a:t>n</a:t>
            </a:r>
            <a:r>
              <a:rPr lang="pl-PL" altLang="en-US" sz="2400"/>
              <a:t> → fission</a:t>
            </a:r>
          </a:p>
        </p:txBody>
      </p:sp>
      <p:pic>
        <p:nvPicPr>
          <p:cNvPr id="25604" name="Picture 4">
            <a:extLst>
              <a:ext uri="{FF2B5EF4-FFF2-40B4-BE49-F238E27FC236}">
                <a16:creationId xmlns:a16="http://schemas.microsoft.com/office/drawing/2014/main" id="{BB7534EE-BAC4-0662-9FC1-BD070066E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3357563"/>
            <a:ext cx="55451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a:extLst>
              <a:ext uri="{FF2B5EF4-FFF2-40B4-BE49-F238E27FC236}">
                <a16:creationId xmlns:a16="http://schemas.microsoft.com/office/drawing/2014/main" id="{41ADB978-AE9B-5810-1AC2-07216EF4C207}"/>
              </a:ext>
            </a:extLst>
          </p:cNvPr>
          <p:cNvSpPr txBox="1">
            <a:spLocks noChangeArrowheads="1"/>
          </p:cNvSpPr>
          <p:nvPr/>
        </p:nvSpPr>
        <p:spPr bwMode="auto">
          <a:xfrm>
            <a:off x="3419475" y="5876925"/>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Wikipedia</a:t>
            </a:r>
            <a:endParaRPr lang="en-US" altLang="en-US" sz="1800"/>
          </a:p>
        </p:txBody>
      </p:sp>
      <p:sp>
        <p:nvSpPr>
          <p:cNvPr id="25606" name="Text Box 7">
            <a:extLst>
              <a:ext uri="{FF2B5EF4-FFF2-40B4-BE49-F238E27FC236}">
                <a16:creationId xmlns:a16="http://schemas.microsoft.com/office/drawing/2014/main" id="{2ED67969-93EC-5283-F632-5E0B8AE844D9}"/>
              </a:ext>
            </a:extLst>
          </p:cNvPr>
          <p:cNvSpPr txBox="1">
            <a:spLocks noChangeArrowheads="1"/>
          </p:cNvSpPr>
          <p:nvPr/>
        </p:nvSpPr>
        <p:spPr bwMode="auto">
          <a:xfrm>
            <a:off x="303213" y="6327775"/>
            <a:ext cx="828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Reakcje rozszczepienia toru wymaga zewnętrznego „zapłonu” - źródła protonów</a:t>
            </a:r>
            <a:endParaRPr lang="en-AU" altLang="en-US"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5C57984-18A7-6830-7347-815F23611FAD}"/>
              </a:ext>
            </a:extLst>
          </p:cNvPr>
          <p:cNvSpPr>
            <a:spLocks noGrp="1" noChangeArrowheads="1"/>
          </p:cNvSpPr>
          <p:nvPr>
            <p:ph type="title"/>
          </p:nvPr>
        </p:nvSpPr>
        <p:spPr/>
        <p:txBody>
          <a:bodyPr/>
          <a:lstStyle/>
          <a:p>
            <a:pPr eaLnBrk="1" hangingPunct="1"/>
            <a:r>
              <a:rPr lang="pl-PL" altLang="en-US" sz="3600">
                <a:solidFill>
                  <a:schemeClr val="accent2"/>
                </a:solidFill>
              </a:rPr>
              <a:t>Reaktor torowy</a:t>
            </a:r>
            <a:endParaRPr lang="en-US" altLang="en-US" sz="3600">
              <a:solidFill>
                <a:schemeClr val="accent2"/>
              </a:solidFill>
            </a:endParaRPr>
          </a:p>
        </p:txBody>
      </p:sp>
      <p:pic>
        <p:nvPicPr>
          <p:cNvPr id="26627" name="Picture 3">
            <a:extLst>
              <a:ext uri="{FF2B5EF4-FFF2-40B4-BE49-F238E27FC236}">
                <a16:creationId xmlns:a16="http://schemas.microsoft.com/office/drawing/2014/main" id="{F421794C-88DD-6546-EAC4-43340BCF2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84313"/>
            <a:ext cx="7899400"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A103B64-F540-8CB3-1F3F-9D25ED2CDB06}"/>
              </a:ext>
            </a:extLst>
          </p:cNvPr>
          <p:cNvSpPr>
            <a:spLocks noGrp="1" noChangeArrowheads="1"/>
          </p:cNvSpPr>
          <p:nvPr>
            <p:ph type="title"/>
          </p:nvPr>
        </p:nvSpPr>
        <p:spPr/>
        <p:txBody>
          <a:bodyPr/>
          <a:lstStyle/>
          <a:p>
            <a:pPr eaLnBrk="1" hangingPunct="1"/>
            <a:r>
              <a:rPr lang="pl-PL" altLang="en-US" sz="3600">
                <a:solidFill>
                  <a:schemeClr val="accent2"/>
                </a:solidFill>
              </a:rPr>
              <a:t>Energy amplifier, C. Rubbia 1996</a:t>
            </a:r>
            <a:endParaRPr lang="en-US" altLang="en-US" sz="3600">
              <a:solidFill>
                <a:schemeClr val="accent2"/>
              </a:solidFill>
            </a:endParaRPr>
          </a:p>
        </p:txBody>
      </p:sp>
      <p:pic>
        <p:nvPicPr>
          <p:cNvPr id="27651" name="Picture 3">
            <a:extLst>
              <a:ext uri="{FF2B5EF4-FFF2-40B4-BE49-F238E27FC236}">
                <a16:creationId xmlns:a16="http://schemas.microsoft.com/office/drawing/2014/main" id="{94441CF5-D8A2-6A71-DA4D-B51D06626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268413"/>
            <a:ext cx="7921625"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Text Box 5">
            <a:extLst>
              <a:ext uri="{FF2B5EF4-FFF2-40B4-BE49-F238E27FC236}">
                <a16:creationId xmlns:a16="http://schemas.microsoft.com/office/drawing/2014/main" id="{407ADFC1-C0C2-BC53-9887-A6ABA1220EE9}"/>
              </a:ext>
            </a:extLst>
          </p:cNvPr>
          <p:cNvSpPr txBox="1">
            <a:spLocks noChangeArrowheads="1"/>
          </p:cNvSpPr>
          <p:nvPr/>
        </p:nvSpPr>
        <p:spPr bwMode="auto">
          <a:xfrm>
            <a:off x="228600" y="5294313"/>
            <a:ext cx="786765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2400">
                <a:solidFill>
                  <a:srgbClr val="FF3300"/>
                </a:solidFill>
                <a:ea typeface="Arial Unicode MS" pitchFamily="34" charset="-128"/>
              </a:rPr>
              <a:t>Kraje UE nie wykazują szczególnego zainteresowania… </a:t>
            </a:r>
          </a:p>
          <a:p>
            <a:pPr eaLnBrk="1" hangingPunct="1">
              <a:spcBef>
                <a:spcPct val="0"/>
              </a:spcBef>
              <a:buFontTx/>
              <a:buNone/>
            </a:pPr>
            <a:r>
              <a:rPr lang="pl-PL" altLang="en-US" sz="2400">
                <a:solidFill>
                  <a:srgbClr val="FF3300"/>
                </a:solidFill>
                <a:ea typeface="Arial Unicode MS" pitchFamily="34" charset="-128"/>
              </a:rPr>
              <a:t>W tor szczególnie bogate są piaski bałtyckie…</a:t>
            </a:r>
          </a:p>
          <a:p>
            <a:pPr eaLnBrk="1" hangingPunct="1">
              <a:spcBef>
                <a:spcPct val="0"/>
              </a:spcBef>
              <a:buFontTx/>
              <a:buNone/>
            </a:pPr>
            <a:endParaRPr lang="pl-PL" altLang="en-US" sz="2400">
              <a:solidFill>
                <a:srgbClr val="FF3300"/>
              </a:solidFill>
              <a:ea typeface="Arial Unicode MS" pitchFamily="34" charset="-128"/>
            </a:endParaRPr>
          </a:p>
          <a:p>
            <a:pPr eaLnBrk="1" hangingPunct="1">
              <a:spcBef>
                <a:spcPct val="0"/>
              </a:spcBef>
              <a:buFontTx/>
              <a:buNone/>
            </a:pPr>
            <a:r>
              <a:rPr lang="pl-PL" altLang="en-US" sz="2000">
                <a:ea typeface="Arial Unicode MS" pitchFamily="34" charset="-128"/>
              </a:rPr>
              <a:t>GK: „Tor, alternatywa dla uranu”, Dziennik Bałtycki, dawno temu…</a:t>
            </a:r>
            <a:endParaRPr lang="en-AU" altLang="en-US" sz="2000">
              <a:ea typeface="Arial Unicode MS"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7F519FE-6D35-75B0-AF37-B64AFBD7497E}"/>
              </a:ext>
            </a:extLst>
          </p:cNvPr>
          <p:cNvSpPr>
            <a:spLocks noGrp="1" noChangeArrowheads="1"/>
          </p:cNvSpPr>
          <p:nvPr>
            <p:ph type="title"/>
          </p:nvPr>
        </p:nvSpPr>
        <p:spPr>
          <a:xfrm>
            <a:off x="79375" y="274638"/>
            <a:ext cx="8964613" cy="1143000"/>
          </a:xfrm>
        </p:spPr>
        <p:txBody>
          <a:bodyPr/>
          <a:lstStyle/>
          <a:p>
            <a:r>
              <a:rPr lang="pl-PL" altLang="en-US" sz="3600"/>
              <a:t>Thorium based nuclear reactor (C. Rubbia)</a:t>
            </a:r>
            <a:endParaRPr lang="en-US" altLang="en-US" sz="3600"/>
          </a:p>
        </p:txBody>
      </p:sp>
      <p:sp>
        <p:nvSpPr>
          <p:cNvPr id="95237" name="Text Box 5">
            <a:extLst>
              <a:ext uri="{FF2B5EF4-FFF2-40B4-BE49-F238E27FC236}">
                <a16:creationId xmlns:a16="http://schemas.microsoft.com/office/drawing/2014/main" id="{97A900B3-DF8E-CF6A-3A4B-DB0A699AB8E7}"/>
              </a:ext>
            </a:extLst>
          </p:cNvPr>
          <p:cNvSpPr txBox="1">
            <a:spLocks noChangeArrowheads="1"/>
          </p:cNvSpPr>
          <p:nvPr/>
        </p:nvSpPr>
        <p:spPr bwMode="auto">
          <a:xfrm>
            <a:off x="303213" y="6499225"/>
            <a:ext cx="63039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http://www.world-nuclear.org/information-library/nuclear-fuel-cycle/uranium-resources/supply-of-uranium.aspx</a:t>
            </a:r>
          </a:p>
        </p:txBody>
      </p:sp>
      <p:pic>
        <p:nvPicPr>
          <p:cNvPr id="95239" name="Picture 7">
            <a:extLst>
              <a:ext uri="{FF2B5EF4-FFF2-40B4-BE49-F238E27FC236}">
                <a16:creationId xmlns:a16="http://schemas.microsoft.com/office/drawing/2014/main" id="{EA2DBA33-0F33-9380-6C81-CD88A0BC2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676400"/>
            <a:ext cx="8810625" cy="3805238"/>
          </a:xfrm>
          <a:prstGeom prst="rect">
            <a:avLst/>
          </a:prstGeom>
          <a:noFill/>
          <a:extLst>
            <a:ext uri="{909E8E84-426E-40DD-AFC4-6F175D3DCCD1}">
              <a14:hiddenFill xmlns:a14="http://schemas.microsoft.com/office/drawing/2010/main">
                <a:solidFill>
                  <a:srgbClr val="FFFFFF"/>
                </a:solidFill>
              </a14:hiddenFill>
            </a:ext>
          </a:extLst>
        </p:spPr>
      </p:pic>
      <p:sp>
        <p:nvSpPr>
          <p:cNvPr id="95240" name="Line 8">
            <a:extLst>
              <a:ext uri="{FF2B5EF4-FFF2-40B4-BE49-F238E27FC236}">
                <a16:creationId xmlns:a16="http://schemas.microsoft.com/office/drawing/2014/main" id="{8A9CC192-4D1A-49EA-27CF-57929C5E129C}"/>
              </a:ext>
            </a:extLst>
          </p:cNvPr>
          <p:cNvSpPr>
            <a:spLocks noChangeShapeType="1"/>
          </p:cNvSpPr>
          <p:nvPr/>
        </p:nvSpPr>
        <p:spPr bwMode="auto">
          <a:xfrm>
            <a:off x="900113" y="4640263"/>
            <a:ext cx="18002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C231E62-D0D9-1CD1-0431-31D8E698D8CA}"/>
              </a:ext>
            </a:extLst>
          </p:cNvPr>
          <p:cNvSpPr>
            <a:spLocks noGrp="1" noChangeArrowheads="1"/>
          </p:cNvSpPr>
          <p:nvPr>
            <p:ph type="ctrTitle"/>
          </p:nvPr>
        </p:nvSpPr>
        <p:spPr>
          <a:xfrm>
            <a:off x="468313" y="1773238"/>
            <a:ext cx="7772400" cy="1470025"/>
          </a:xfrm>
        </p:spPr>
        <p:txBody>
          <a:bodyPr anchor="ctr"/>
          <a:lstStyle/>
          <a:p>
            <a:pPr eaLnBrk="1" hangingPunct="1"/>
            <a:r>
              <a:rPr lang="pl-PL" altLang="en-US" sz="4400">
                <a:solidFill>
                  <a:schemeClr val="accent2"/>
                </a:solidFill>
              </a:rPr>
              <a:t>Atomic Physics at ITER</a:t>
            </a:r>
            <a:endParaRPr lang="en-AU" altLang="en-US" sz="4400">
              <a:solidFill>
                <a:schemeClr val="accent2"/>
              </a:solidFill>
            </a:endParaRPr>
          </a:p>
        </p:txBody>
      </p:sp>
      <p:sp>
        <p:nvSpPr>
          <p:cNvPr id="31747" name="Rectangle 3">
            <a:extLst>
              <a:ext uri="{FF2B5EF4-FFF2-40B4-BE49-F238E27FC236}">
                <a16:creationId xmlns:a16="http://schemas.microsoft.com/office/drawing/2014/main" id="{E36B4C0C-FE09-D18B-EB15-8A860F3B8D4E}"/>
              </a:ext>
            </a:extLst>
          </p:cNvPr>
          <p:cNvSpPr>
            <a:spLocks noGrp="1" noChangeArrowheads="1"/>
          </p:cNvSpPr>
          <p:nvPr>
            <p:ph type="subTitle" idx="1"/>
          </p:nvPr>
        </p:nvSpPr>
        <p:spPr>
          <a:xfrm>
            <a:off x="1116013" y="3284538"/>
            <a:ext cx="7273925" cy="1196975"/>
          </a:xfrm>
        </p:spPr>
        <p:txBody>
          <a:bodyPr/>
          <a:lstStyle/>
          <a:p>
            <a:pPr eaLnBrk="1" hangingPunct="1">
              <a:lnSpc>
                <a:spcPct val="80000"/>
              </a:lnSpc>
            </a:pPr>
            <a:r>
              <a:rPr lang="pl-PL" altLang="en-US" sz="2800">
                <a:solidFill>
                  <a:schemeClr val="accent2"/>
                </a:solidFill>
              </a:rPr>
              <a:t>Grzegorz Karwasz</a:t>
            </a:r>
          </a:p>
          <a:p>
            <a:pPr eaLnBrk="1" hangingPunct="1">
              <a:lnSpc>
                <a:spcPct val="80000"/>
              </a:lnSpc>
            </a:pPr>
            <a:endParaRPr lang="pl-PL" altLang="en-US" sz="2800">
              <a:solidFill>
                <a:schemeClr val="accent2"/>
              </a:solidFill>
            </a:endParaRPr>
          </a:p>
          <a:p>
            <a:pPr eaLnBrk="1" hangingPunct="1">
              <a:lnSpc>
                <a:spcPct val="80000"/>
              </a:lnSpc>
            </a:pPr>
            <a:r>
              <a:rPr lang="pl-PL" altLang="en-US" sz="2800" i="1">
                <a:solidFill>
                  <a:schemeClr val="accent2"/>
                </a:solidFill>
              </a:rPr>
              <a:t>Uniwersytet Mikołaja Kopernika w Toruniu</a:t>
            </a:r>
          </a:p>
          <a:p>
            <a:pPr eaLnBrk="1" hangingPunct="1">
              <a:lnSpc>
                <a:spcPct val="80000"/>
              </a:lnSpc>
            </a:pPr>
            <a:endParaRPr lang="en-AU" altLang="en-US" i="1"/>
          </a:p>
        </p:txBody>
      </p:sp>
      <p:sp>
        <p:nvSpPr>
          <p:cNvPr id="31748" name="Text Box 4">
            <a:extLst>
              <a:ext uri="{FF2B5EF4-FFF2-40B4-BE49-F238E27FC236}">
                <a16:creationId xmlns:a16="http://schemas.microsoft.com/office/drawing/2014/main" id="{DE3AB24D-BEB6-B2FE-2383-56E56F1894F5}"/>
              </a:ext>
            </a:extLst>
          </p:cNvPr>
          <p:cNvSpPr txBox="1">
            <a:spLocks noChangeArrowheads="1"/>
          </p:cNvSpPr>
          <p:nvPr/>
        </p:nvSpPr>
        <p:spPr bwMode="auto">
          <a:xfrm>
            <a:off x="1187450" y="5157788"/>
            <a:ext cx="66579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2400">
                <a:solidFill>
                  <a:schemeClr val="accent2"/>
                </a:solidFill>
              </a:rPr>
              <a:t>Progress Report from IAEA Decennial Meeting, </a:t>
            </a:r>
          </a:p>
          <a:p>
            <a:pPr eaLnBrk="1" hangingPunct="1">
              <a:spcBef>
                <a:spcPct val="0"/>
              </a:spcBef>
              <a:buFontTx/>
              <a:buNone/>
            </a:pPr>
            <a:r>
              <a:rPr lang="pl-PL" altLang="en-US" sz="2400">
                <a:solidFill>
                  <a:schemeClr val="accent2"/>
                </a:solidFill>
              </a:rPr>
              <a:t>Daejeon, Korea, 15-19.12. 2014</a:t>
            </a:r>
          </a:p>
          <a:p>
            <a:pPr eaLnBrk="1" hangingPunct="1">
              <a:spcBef>
                <a:spcPct val="0"/>
              </a:spcBef>
              <a:buFontTx/>
              <a:buNone/>
            </a:pPr>
            <a:endParaRPr lang="en-AU" altLang="en-US" sz="2400">
              <a:solidFill>
                <a:schemeClr val="accent2"/>
              </a:solidFill>
            </a:endParaRPr>
          </a:p>
        </p:txBody>
      </p:sp>
      <p:pic>
        <p:nvPicPr>
          <p:cNvPr id="31749" name="Picture 5">
            <a:extLst>
              <a:ext uri="{FF2B5EF4-FFF2-40B4-BE49-F238E27FC236}">
                <a16:creationId xmlns:a16="http://schemas.microsoft.com/office/drawing/2014/main" id="{27556518-BEDD-A955-8E63-74DB4C372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60350"/>
            <a:ext cx="5178425"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6">
            <a:extLst>
              <a:ext uri="{FF2B5EF4-FFF2-40B4-BE49-F238E27FC236}">
                <a16:creationId xmlns:a16="http://schemas.microsoft.com/office/drawing/2014/main" id="{987022F7-82AA-BA98-4ACB-127818FFD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8725" y="260350"/>
            <a:ext cx="15224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7">
            <a:extLst>
              <a:ext uri="{FF2B5EF4-FFF2-40B4-BE49-F238E27FC236}">
                <a16:creationId xmlns:a16="http://schemas.microsoft.com/office/drawing/2014/main" id="{2CE86624-82B9-C88A-EDCD-A0A0A707EA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277813"/>
            <a:ext cx="2101850" cy="900112"/>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2" name="Picture 6">
            <a:extLst>
              <a:ext uri="{FF2B5EF4-FFF2-40B4-BE49-F238E27FC236}">
                <a16:creationId xmlns:a16="http://schemas.microsoft.com/office/drawing/2014/main" id="{6AEC51C4-BC31-6412-2A9E-A40677DA7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1196975"/>
            <a:ext cx="34559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037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AF654094-9CA8-1E78-0EEA-E15F163E2D98}"/>
              </a:ext>
            </a:extLst>
          </p:cNvPr>
          <p:cNvSpPr>
            <a:spLocks noGrp="1" noChangeArrowheads="1"/>
          </p:cNvSpPr>
          <p:nvPr>
            <p:ph type="title"/>
          </p:nvPr>
        </p:nvSpPr>
        <p:spPr>
          <a:xfrm>
            <a:off x="468313" y="260350"/>
            <a:ext cx="8229600" cy="1143000"/>
          </a:xfrm>
        </p:spPr>
        <p:txBody>
          <a:bodyPr/>
          <a:lstStyle/>
          <a:p>
            <a:r>
              <a:rPr lang="pl-PL" altLang="en-US" sz="3600">
                <a:solidFill>
                  <a:schemeClr val="accent2"/>
                </a:solidFill>
              </a:rPr>
              <a:t>Sun: thermonuclear synthesis</a:t>
            </a:r>
            <a:endParaRPr lang="en-US" altLang="en-US" sz="3600">
              <a:solidFill>
                <a:schemeClr val="accent2"/>
              </a:solidFill>
            </a:endParaRPr>
          </a:p>
        </p:txBody>
      </p:sp>
      <p:pic>
        <p:nvPicPr>
          <p:cNvPr id="80899" name="Picture 3">
            <a:extLst>
              <a:ext uri="{FF2B5EF4-FFF2-40B4-BE49-F238E27FC236}">
                <a16:creationId xmlns:a16="http://schemas.microsoft.com/office/drawing/2014/main" id="{CAC08FB6-D878-8B75-0117-026051C91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44675"/>
            <a:ext cx="7924800" cy="396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716C3B2-23EB-008C-CE31-619CCA889038}"/>
              </a:ext>
            </a:extLst>
          </p:cNvPr>
          <p:cNvSpPr>
            <a:spLocks noGrp="1" noChangeArrowheads="1"/>
          </p:cNvSpPr>
          <p:nvPr>
            <p:ph type="title"/>
          </p:nvPr>
        </p:nvSpPr>
        <p:spPr/>
        <p:txBody>
          <a:bodyPr/>
          <a:lstStyle/>
          <a:p>
            <a:pPr eaLnBrk="1" hangingPunct="1"/>
            <a:r>
              <a:rPr lang="pl-PL" altLang="en-US" sz="3600">
                <a:solidFill>
                  <a:schemeClr val="accent2"/>
                </a:solidFill>
              </a:rPr>
              <a:t>GDP per capita (2014)</a:t>
            </a:r>
            <a:endParaRPr lang="en-AU" altLang="en-US" sz="3600">
              <a:solidFill>
                <a:schemeClr val="accent2"/>
              </a:solidFill>
            </a:endParaRPr>
          </a:p>
        </p:txBody>
      </p:sp>
      <p:sp>
        <p:nvSpPr>
          <p:cNvPr id="7171" name="Text Box 4">
            <a:extLst>
              <a:ext uri="{FF2B5EF4-FFF2-40B4-BE49-F238E27FC236}">
                <a16:creationId xmlns:a16="http://schemas.microsoft.com/office/drawing/2014/main" id="{BB6807CC-6C82-A10C-C77C-858AEBB46070}"/>
              </a:ext>
            </a:extLst>
          </p:cNvPr>
          <p:cNvSpPr txBox="1">
            <a:spLocks noChangeArrowheads="1"/>
          </p:cNvSpPr>
          <p:nvPr/>
        </p:nvSpPr>
        <p:spPr bwMode="auto">
          <a:xfrm>
            <a:off x="303213" y="6184900"/>
            <a:ext cx="668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en-US" sz="1800"/>
              <a:t>http://statisticstimes.com/economy/world-gdp-capita-ranking.php</a:t>
            </a:r>
          </a:p>
        </p:txBody>
      </p:sp>
      <p:pic>
        <p:nvPicPr>
          <p:cNvPr id="7172" name="Picture 5">
            <a:extLst>
              <a:ext uri="{FF2B5EF4-FFF2-40B4-BE49-F238E27FC236}">
                <a16:creationId xmlns:a16="http://schemas.microsoft.com/office/drawing/2014/main" id="{A193A9A2-C1E4-E3EF-27D7-F003F8079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287463"/>
            <a:ext cx="88201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9475F9F-7FB4-89C8-333E-3B6C01EF5435}"/>
              </a:ext>
            </a:extLst>
          </p:cNvPr>
          <p:cNvSpPr>
            <a:spLocks noGrp="1" noChangeArrowheads="1"/>
          </p:cNvSpPr>
          <p:nvPr>
            <p:ph type="title"/>
          </p:nvPr>
        </p:nvSpPr>
        <p:spPr>
          <a:xfrm>
            <a:off x="468313" y="260350"/>
            <a:ext cx="8229600" cy="1143000"/>
          </a:xfrm>
        </p:spPr>
        <p:txBody>
          <a:bodyPr/>
          <a:lstStyle/>
          <a:p>
            <a:pPr eaLnBrk="1" hangingPunct="1"/>
            <a:r>
              <a:rPr lang="pl-PL" altLang="en-US" sz="3600">
                <a:solidFill>
                  <a:schemeClr val="accent2"/>
                </a:solidFill>
              </a:rPr>
              <a:t>„Słońce w (magnetycznym) koszyku”</a:t>
            </a:r>
            <a:endParaRPr lang="en-US" altLang="en-US" sz="3600">
              <a:solidFill>
                <a:schemeClr val="accent2"/>
              </a:solidFill>
            </a:endParaRPr>
          </a:p>
        </p:txBody>
      </p:sp>
      <p:pic>
        <p:nvPicPr>
          <p:cNvPr id="28675" name="Picture 3">
            <a:extLst>
              <a:ext uri="{FF2B5EF4-FFF2-40B4-BE49-F238E27FC236}">
                <a16:creationId xmlns:a16="http://schemas.microsoft.com/office/drawing/2014/main" id="{F0B148EA-6CD5-06DE-F023-5BD3E0D60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44675"/>
            <a:ext cx="792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id="{4BC73C57-4AE3-9320-320C-85300FB7B8EC}"/>
              </a:ext>
            </a:extLst>
          </p:cNvPr>
          <p:cNvSpPr txBox="1">
            <a:spLocks noChangeArrowheads="1"/>
          </p:cNvSpPr>
          <p:nvPr/>
        </p:nvSpPr>
        <p:spPr bwMode="auto">
          <a:xfrm>
            <a:off x="663575" y="6184900"/>
            <a:ext cx="700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GK, </a:t>
            </a:r>
            <a:r>
              <a:rPr lang="pl-PL" altLang="en-US" sz="1800" i="1"/>
              <a:t>Słońce w magnetycznym koszyku</a:t>
            </a:r>
            <a:r>
              <a:rPr lang="pl-PL" altLang="en-US" sz="1800"/>
              <a:t> (Głos Uczelni, marzec 2017)</a:t>
            </a:r>
            <a:endParaRPr lang="en-AU" altLang="en-US" sz="1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4A03846-6034-4E19-EA23-57045AED9E48}"/>
              </a:ext>
            </a:extLst>
          </p:cNvPr>
          <p:cNvSpPr>
            <a:spLocks noChangeArrowheads="1"/>
          </p:cNvSpPr>
          <p:nvPr/>
        </p:nvSpPr>
        <p:spPr bwMode="auto">
          <a:xfrm>
            <a:off x="0" y="173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29699" name="Picture 3">
            <a:extLst>
              <a:ext uri="{FF2B5EF4-FFF2-40B4-BE49-F238E27FC236}">
                <a16:creationId xmlns:a16="http://schemas.microsoft.com/office/drawing/2014/main" id="{8F83B830-5234-A2C5-B066-09C7491E1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557338"/>
            <a:ext cx="2476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
            <a:extLst>
              <a:ext uri="{FF2B5EF4-FFF2-40B4-BE49-F238E27FC236}">
                <a16:creationId xmlns:a16="http://schemas.microsoft.com/office/drawing/2014/main" id="{3CFD28EE-0C45-538D-52EC-3FCBD695179F}"/>
              </a:ext>
            </a:extLst>
          </p:cNvPr>
          <p:cNvSpPr>
            <a:spLocks noChangeArrowheads="1"/>
          </p:cNvSpPr>
          <p:nvPr/>
        </p:nvSpPr>
        <p:spPr bwMode="auto">
          <a:xfrm>
            <a:off x="1331913" y="5445125"/>
            <a:ext cx="73533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en-US" sz="1800"/>
              <a:t>The projected design for the next-step demonstration fusion power plant, or DEMO, designed to produce 2000-4000MW of power.</a:t>
            </a:r>
            <a:r>
              <a:rPr lang="it-IT" altLang="en-US" sz="2800"/>
              <a:t> </a:t>
            </a:r>
          </a:p>
        </p:txBody>
      </p:sp>
      <p:sp>
        <p:nvSpPr>
          <p:cNvPr id="29701" name="Rectangle 5">
            <a:extLst>
              <a:ext uri="{FF2B5EF4-FFF2-40B4-BE49-F238E27FC236}">
                <a16:creationId xmlns:a16="http://schemas.microsoft.com/office/drawing/2014/main" id="{730E5052-E4C9-0BBB-EC07-30EDBBD51DC5}"/>
              </a:ext>
            </a:extLst>
          </p:cNvPr>
          <p:cNvSpPr>
            <a:spLocks noGrp="1" noChangeArrowheads="1"/>
          </p:cNvSpPr>
          <p:nvPr>
            <p:ph type="title"/>
          </p:nvPr>
        </p:nvSpPr>
        <p:spPr>
          <a:xfrm>
            <a:off x="827088" y="333375"/>
            <a:ext cx="7772400" cy="1143000"/>
          </a:xfrm>
        </p:spPr>
        <p:txBody>
          <a:bodyPr/>
          <a:lstStyle/>
          <a:p>
            <a:pPr eaLnBrk="1" hangingPunct="1"/>
            <a:r>
              <a:rPr lang="pl-PL" altLang="en-US" sz="3600" b="1">
                <a:solidFill>
                  <a:srgbClr val="009900"/>
                </a:solidFill>
              </a:rPr>
              <a:t>Fuzja termojądrowa</a:t>
            </a:r>
          </a:p>
        </p:txBody>
      </p:sp>
      <p:sp>
        <p:nvSpPr>
          <p:cNvPr id="29702" name="Text Box 6">
            <a:extLst>
              <a:ext uri="{FF2B5EF4-FFF2-40B4-BE49-F238E27FC236}">
                <a16:creationId xmlns:a16="http://schemas.microsoft.com/office/drawing/2014/main" id="{7AF81436-D3A6-775E-409E-C193D298BCA9}"/>
              </a:ext>
            </a:extLst>
          </p:cNvPr>
          <p:cNvSpPr txBox="1">
            <a:spLocks noChangeArrowheads="1"/>
          </p:cNvSpPr>
          <p:nvPr/>
        </p:nvSpPr>
        <p:spPr bwMode="auto">
          <a:xfrm>
            <a:off x="4427538" y="2060575"/>
            <a:ext cx="292735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2400"/>
              <a:t>Li + </a:t>
            </a:r>
            <a:r>
              <a:rPr lang="pl-PL" altLang="en-US" sz="2400" i="1"/>
              <a:t>n</a:t>
            </a:r>
            <a:r>
              <a:rPr lang="pl-PL" altLang="en-US" sz="2400"/>
              <a:t> → </a:t>
            </a:r>
            <a:r>
              <a:rPr lang="pl-PL" altLang="en-US" sz="2400" baseline="30000"/>
              <a:t>3</a:t>
            </a:r>
            <a:r>
              <a:rPr lang="pl-PL" altLang="en-US" sz="2400"/>
              <a:t>H + </a:t>
            </a:r>
            <a:r>
              <a:rPr lang="pl-PL" altLang="en-US" sz="2400" baseline="30000"/>
              <a:t>4</a:t>
            </a:r>
            <a:r>
              <a:rPr lang="pl-PL" altLang="en-US" sz="2400"/>
              <a:t>He</a:t>
            </a:r>
          </a:p>
          <a:p>
            <a:pPr eaLnBrk="1" hangingPunct="1">
              <a:spcBef>
                <a:spcPct val="0"/>
              </a:spcBef>
              <a:buFontTx/>
              <a:buNone/>
            </a:pPr>
            <a:endParaRPr lang="pl-PL" altLang="en-US" sz="2400"/>
          </a:p>
          <a:p>
            <a:pPr eaLnBrk="1" hangingPunct="1">
              <a:spcBef>
                <a:spcPct val="0"/>
              </a:spcBef>
              <a:buFontTx/>
              <a:buNone/>
            </a:pPr>
            <a:r>
              <a:rPr lang="pl-PL" altLang="en-US" sz="2400"/>
              <a:t>1GWy: 2,7 bln t coal</a:t>
            </a:r>
          </a:p>
          <a:p>
            <a:pPr eaLnBrk="1" hangingPunct="1">
              <a:spcBef>
                <a:spcPct val="0"/>
              </a:spcBef>
              <a:buFontTx/>
              <a:buNone/>
            </a:pPr>
            <a:r>
              <a:rPr lang="pl-PL" altLang="en-US" sz="2400"/>
              <a:t>or 250 kg </a:t>
            </a:r>
            <a:r>
              <a:rPr lang="pl-PL" altLang="en-US" sz="2400" baseline="30000"/>
              <a:t>2</a:t>
            </a:r>
            <a:r>
              <a:rPr lang="pl-PL" altLang="en-US" sz="2400"/>
              <a:t>H + </a:t>
            </a:r>
            <a:r>
              <a:rPr lang="pl-PL" altLang="en-US" sz="2400" baseline="30000"/>
              <a:t>3</a:t>
            </a:r>
            <a:r>
              <a:rPr lang="pl-PL" altLang="en-US" sz="2400"/>
              <a:t>H </a:t>
            </a:r>
          </a:p>
          <a:p>
            <a:pPr eaLnBrk="1" hangingPunct="1">
              <a:spcBef>
                <a:spcPct val="0"/>
              </a:spcBef>
              <a:buFontTx/>
              <a:buNone/>
            </a:pPr>
            <a:endParaRPr lang="pl-PL" altLang="en-US" sz="2400" b="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E0D29B7-46A5-79B8-DA7A-9B05454269F3}"/>
              </a:ext>
            </a:extLst>
          </p:cNvPr>
          <p:cNvSpPr>
            <a:spLocks noGrp="1" noChangeArrowheads="1"/>
          </p:cNvSpPr>
          <p:nvPr>
            <p:ph type="title"/>
          </p:nvPr>
        </p:nvSpPr>
        <p:spPr/>
        <p:txBody>
          <a:bodyPr/>
          <a:lstStyle/>
          <a:p>
            <a:pPr eaLnBrk="1" hangingPunct="1"/>
            <a:r>
              <a:rPr lang="pl-PL" altLang="en-US" sz="3600">
                <a:solidFill>
                  <a:schemeClr val="accent2"/>
                </a:solidFill>
              </a:rPr>
              <a:t>150 mln K plasma</a:t>
            </a:r>
            <a:endParaRPr lang="en-US" altLang="en-US" sz="3600">
              <a:solidFill>
                <a:schemeClr val="accent2"/>
              </a:solidFill>
            </a:endParaRPr>
          </a:p>
        </p:txBody>
      </p:sp>
      <p:pic>
        <p:nvPicPr>
          <p:cNvPr id="30723" name="Picture 3">
            <a:extLst>
              <a:ext uri="{FF2B5EF4-FFF2-40B4-BE49-F238E27FC236}">
                <a16:creationId xmlns:a16="http://schemas.microsoft.com/office/drawing/2014/main" id="{7F92A4D9-FA7A-F784-831C-ED4B0EB16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3343275"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a:extLst>
              <a:ext uri="{FF2B5EF4-FFF2-40B4-BE49-F238E27FC236}">
                <a16:creationId xmlns:a16="http://schemas.microsoft.com/office/drawing/2014/main" id="{697F551F-F3B9-0100-D9A8-A3D30293E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492375"/>
            <a:ext cx="4703763"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barre-des-ecrins_2_small_web_Jan14.jpg">
            <a:extLst>
              <a:ext uri="{FF2B5EF4-FFF2-40B4-BE49-F238E27FC236}">
                <a16:creationId xmlns:a16="http://schemas.microsoft.com/office/drawing/2014/main" id="{EC9CEB25-0522-73E7-52A3-AAA627C15F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914400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a:extLst>
              <a:ext uri="{FF2B5EF4-FFF2-40B4-BE49-F238E27FC236}">
                <a16:creationId xmlns:a16="http://schemas.microsoft.com/office/drawing/2014/main" id="{8592C05A-B619-559D-B3C9-05BD58FC0355}"/>
              </a:ext>
            </a:extLst>
          </p:cNvPr>
          <p:cNvSpPr>
            <a:spLocks noGrp="1" noChangeAspect="1" noChangeArrowheads="1"/>
          </p:cNvSpPr>
          <p:nvPr>
            <p:ph type="ctrTitle" idx="4294967295"/>
          </p:nvPr>
        </p:nvSpPr>
        <p:spPr>
          <a:xfrm>
            <a:off x="25400" y="1484313"/>
            <a:ext cx="9093200" cy="1584325"/>
          </a:xfrm>
        </p:spPr>
        <p:txBody>
          <a:bodyPr/>
          <a:lstStyle/>
          <a:p>
            <a:pPr eaLnBrk="1" hangingPunct="1"/>
            <a:r>
              <a:rPr lang="en-US" altLang="en-US" sz="4800">
                <a:solidFill>
                  <a:schemeClr val="bg1"/>
                </a:solidFill>
              </a:rPr>
              <a:t>Progress towards Fusion Energy at ITER</a:t>
            </a:r>
            <a:endParaRPr lang="en-US" altLang="en-US">
              <a:solidFill>
                <a:schemeClr val="bg1"/>
              </a:solidFill>
            </a:endParaRPr>
          </a:p>
        </p:txBody>
      </p:sp>
      <p:sp>
        <p:nvSpPr>
          <p:cNvPr id="425988" name="Rectangle 4">
            <a:extLst>
              <a:ext uri="{FF2B5EF4-FFF2-40B4-BE49-F238E27FC236}">
                <a16:creationId xmlns:a16="http://schemas.microsoft.com/office/drawing/2014/main" id="{05B4FB59-EBC5-6299-0BF2-7FBDBBAFEF3A}"/>
              </a:ext>
            </a:extLst>
          </p:cNvPr>
          <p:cNvSpPr>
            <a:spLocks noChangeArrowheads="1"/>
          </p:cNvSpPr>
          <p:nvPr/>
        </p:nvSpPr>
        <p:spPr bwMode="auto">
          <a:xfrm>
            <a:off x="304800" y="6021388"/>
            <a:ext cx="8534400" cy="246062"/>
          </a:xfrm>
          <a:prstGeom prst="rect">
            <a:avLst/>
          </a:prstGeom>
          <a:noFill/>
          <a:ln>
            <a:noFill/>
          </a:ln>
          <a:effectLst/>
        </p:spPr>
        <p:txBody>
          <a:bodyPr>
            <a:spAutoFit/>
          </a:bodyPr>
          <a:lstStyle/>
          <a:p>
            <a:pPr algn="ctr">
              <a:defRPr/>
            </a:pPr>
            <a:r>
              <a:rPr lang="en-US" sz="1000" i="1" dirty="0">
                <a:latin typeface="Arial"/>
                <a:ea typeface="ＭＳ Ｐゴシック" charset="0"/>
                <a:cs typeface="Arial"/>
              </a:rPr>
              <a:t>The views and opinions expressed herein do not necessarily reflect those of the ITER Organization</a:t>
            </a:r>
            <a:r>
              <a:rPr lang="en-US" sz="1000" dirty="0">
                <a:latin typeface="Century Gothic" charset="0"/>
                <a:ea typeface="ＭＳ Ｐゴシック" charset="0"/>
                <a:cs typeface="ＭＳ Ｐゴシック" charset="0"/>
              </a:rPr>
              <a:t>.</a:t>
            </a:r>
            <a:endParaRPr lang="en-US" sz="1000" dirty="0">
              <a:solidFill>
                <a:srgbClr val="003399"/>
              </a:solidFill>
              <a:latin typeface="Arial" charset="0"/>
              <a:ea typeface="ＭＳ Ｐゴシック" charset="0"/>
              <a:cs typeface="+mn-cs"/>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5A4D96B8-770C-7D2A-3BC0-C74C0097F17E}"/>
              </a:ext>
            </a:extLst>
          </p:cNvPr>
          <p:cNvSpPr>
            <a:spLocks noGrp="1" noChangeArrowheads="1"/>
          </p:cNvSpPr>
          <p:nvPr>
            <p:ph type="title"/>
          </p:nvPr>
        </p:nvSpPr>
        <p:spPr/>
        <p:txBody>
          <a:bodyPr/>
          <a:lstStyle/>
          <a:p>
            <a:pPr eaLnBrk="1" hangingPunct="1"/>
            <a:r>
              <a:rPr lang="pl-PL" altLang="en-US" sz="3600">
                <a:solidFill>
                  <a:schemeClr val="accent2"/>
                </a:solidFill>
              </a:rPr>
              <a:t>ITER, France, Cadarache</a:t>
            </a:r>
            <a:endParaRPr lang="en-US" altLang="en-US" sz="3600">
              <a:solidFill>
                <a:schemeClr val="accent2"/>
              </a:solidFill>
            </a:endParaRPr>
          </a:p>
        </p:txBody>
      </p:sp>
      <p:pic>
        <p:nvPicPr>
          <p:cNvPr id="34819" name="Picture 3">
            <a:extLst>
              <a:ext uri="{FF2B5EF4-FFF2-40B4-BE49-F238E27FC236}">
                <a16:creationId xmlns:a16="http://schemas.microsoft.com/office/drawing/2014/main" id="{0E72EB43-C3EA-22D9-27CC-661BA827D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1557338"/>
            <a:ext cx="410527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a:extLst>
              <a:ext uri="{FF2B5EF4-FFF2-40B4-BE49-F238E27FC236}">
                <a16:creationId xmlns:a16="http://schemas.microsoft.com/office/drawing/2014/main" id="{0A1C4EED-2C28-42E3-4313-C700F0948F20}"/>
              </a:ext>
            </a:extLst>
          </p:cNvPr>
          <p:cNvSpPr txBox="1">
            <a:spLocks noChangeArrowheads="1"/>
          </p:cNvSpPr>
          <p:nvPr/>
        </p:nvSpPr>
        <p:spPr bwMode="auto">
          <a:xfrm>
            <a:off x="4708525" y="4941888"/>
            <a:ext cx="4435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2400"/>
              <a:t>50 MW input → 500 MW output</a:t>
            </a:r>
          </a:p>
        </p:txBody>
      </p:sp>
      <p:pic>
        <p:nvPicPr>
          <p:cNvPr id="34821" name="Picture 5">
            <a:extLst>
              <a:ext uri="{FF2B5EF4-FFF2-40B4-BE49-F238E27FC236}">
                <a16:creationId xmlns:a16="http://schemas.microsoft.com/office/drawing/2014/main" id="{3F66C18E-67FD-B1BB-E846-248F0616B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1700213"/>
            <a:ext cx="4919662"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6">
            <a:extLst>
              <a:ext uri="{FF2B5EF4-FFF2-40B4-BE49-F238E27FC236}">
                <a16:creationId xmlns:a16="http://schemas.microsoft.com/office/drawing/2014/main" id="{78B0AFDD-663B-086B-AEF2-2BB65A58A0D8}"/>
              </a:ext>
            </a:extLst>
          </p:cNvPr>
          <p:cNvSpPr txBox="1">
            <a:spLocks noChangeArrowheads="1"/>
          </p:cNvSpPr>
          <p:nvPr/>
        </p:nvSpPr>
        <p:spPr bwMode="auto">
          <a:xfrm>
            <a:off x="174625" y="5772150"/>
            <a:ext cx="8863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2000"/>
              <a:t>13 mld €: największy (oprócz lotów kosmicznych) projekt badawczy ludzkości</a:t>
            </a:r>
          </a:p>
        </p:txBody>
      </p:sp>
      <p:sp>
        <p:nvSpPr>
          <p:cNvPr id="34823" name="Text Box 7">
            <a:extLst>
              <a:ext uri="{FF2B5EF4-FFF2-40B4-BE49-F238E27FC236}">
                <a16:creationId xmlns:a16="http://schemas.microsoft.com/office/drawing/2014/main" id="{667C61F5-94A1-FFC3-E3E6-611E802F3645}"/>
              </a:ext>
            </a:extLst>
          </p:cNvPr>
          <p:cNvSpPr txBox="1">
            <a:spLocks noChangeArrowheads="1"/>
          </p:cNvSpPr>
          <p:nvPr/>
        </p:nvSpPr>
        <p:spPr bwMode="auto">
          <a:xfrm>
            <a:off x="260350" y="6165850"/>
            <a:ext cx="495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800"/>
              <a:t>It will be operative in 2020</a:t>
            </a:r>
          </a:p>
          <a:p>
            <a:pPr eaLnBrk="1" hangingPunct="1">
              <a:spcBef>
                <a:spcPct val="0"/>
              </a:spcBef>
              <a:buFontTx/>
              <a:buNone/>
            </a:pPr>
            <a:r>
              <a:rPr lang="pl-PL" altLang="en-US" sz="1800"/>
              <a:t>DEMO (Korea) – first commercial reactor: </a:t>
            </a:r>
            <a:r>
              <a:rPr lang="pl-PL" altLang="en-US" sz="1800" b="1"/>
              <a:t>2050</a:t>
            </a:r>
            <a:endParaRPr lang="en-AU" altLang="en-US" sz="1800" b="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4AD9BE26-11B5-4A39-CDBD-FA2748A77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05113"/>
            <a:ext cx="4119563"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8" name="Text Box 4">
            <a:extLst>
              <a:ext uri="{FF2B5EF4-FFF2-40B4-BE49-F238E27FC236}">
                <a16:creationId xmlns:a16="http://schemas.microsoft.com/office/drawing/2014/main" id="{F678EE0A-3997-4CEE-736B-F07043BD542C}"/>
              </a:ext>
            </a:extLst>
          </p:cNvPr>
          <p:cNvSpPr txBox="1">
            <a:spLocks noChangeArrowheads="1"/>
          </p:cNvSpPr>
          <p:nvPr/>
        </p:nvSpPr>
        <p:spPr bwMode="auto">
          <a:xfrm>
            <a:off x="5094288" y="2995613"/>
            <a:ext cx="1752600" cy="366712"/>
          </a:xfrm>
          <a:prstGeom prst="rect">
            <a:avLst/>
          </a:prstGeom>
          <a:noFill/>
          <a:ln>
            <a:noFill/>
          </a:ln>
          <a:effectLst/>
        </p:spPr>
        <p:txBody>
          <a:bodyPr>
            <a:spAutoFit/>
          </a:bodyPr>
          <a:lstStyle/>
          <a:p>
            <a:pPr algn="ctr" eaLnBrk="1" hangingPunct="1">
              <a:spcBef>
                <a:spcPct val="50000"/>
              </a:spcBef>
              <a:defRPr/>
            </a:pPr>
            <a:r>
              <a:rPr lang="en-US" dirty="0">
                <a:solidFill>
                  <a:srgbClr val="FF0000"/>
                </a:solidFill>
                <a:latin typeface="Symbol" charset="0"/>
                <a:ea typeface="ＭＳ Ｐゴシック" charset="0"/>
                <a:cs typeface="+mn-cs"/>
                <a:sym typeface="Symbol" charset="0"/>
              </a:rPr>
              <a:t></a:t>
            </a:r>
            <a:r>
              <a:rPr lang="en-US" baseline="-25000" dirty="0" err="1">
                <a:solidFill>
                  <a:srgbClr val="FF0000"/>
                </a:solidFill>
                <a:latin typeface="Arial" charset="0"/>
                <a:ea typeface="ＭＳ Ｐゴシック" charset="0"/>
                <a:cs typeface="+mn-cs"/>
              </a:rPr>
              <a:t>th</a:t>
            </a:r>
            <a:r>
              <a:rPr lang="en-US" dirty="0">
                <a:solidFill>
                  <a:srgbClr val="FF0000"/>
                </a:solidFill>
                <a:latin typeface="Arial" charset="0"/>
                <a:ea typeface="ＭＳ Ｐゴシック" charset="0"/>
                <a:cs typeface="+mn-cs"/>
              </a:rPr>
              <a:t> </a:t>
            </a:r>
            <a:r>
              <a:rPr lang="en-US" dirty="0">
                <a:solidFill>
                  <a:srgbClr val="FF0000"/>
                </a:solidFill>
                <a:latin typeface="Arial" charset="0"/>
                <a:ea typeface="ＭＳ Ｐゴシック" charset="0"/>
                <a:cs typeface="+mn-cs"/>
                <a:sym typeface="Symbol" charset="0"/>
              </a:rPr>
              <a:t></a:t>
            </a:r>
            <a:r>
              <a:rPr lang="en-US" dirty="0">
                <a:solidFill>
                  <a:srgbClr val="FF0000"/>
                </a:solidFill>
                <a:latin typeface="Arial" charset="0"/>
                <a:ea typeface="ＭＳ Ｐゴシック" charset="0"/>
                <a:cs typeface="+mn-cs"/>
              </a:rPr>
              <a:t> I</a:t>
            </a:r>
            <a:r>
              <a:rPr lang="en-US" baseline="-25000" dirty="0">
                <a:solidFill>
                  <a:srgbClr val="FF0000"/>
                </a:solidFill>
                <a:latin typeface="Arial" charset="0"/>
                <a:ea typeface="ＭＳ Ｐゴシック" charset="0"/>
                <a:cs typeface="+mn-cs"/>
              </a:rPr>
              <a:t>p</a:t>
            </a:r>
            <a:r>
              <a:rPr lang="en-US" dirty="0">
                <a:solidFill>
                  <a:srgbClr val="FF0000"/>
                </a:solidFill>
                <a:latin typeface="Arial" charset="0"/>
                <a:ea typeface="ＭＳ Ｐゴシック" charset="0"/>
                <a:cs typeface="+mn-cs"/>
              </a:rPr>
              <a:t>R</a:t>
            </a:r>
            <a:r>
              <a:rPr lang="en-US" baseline="30000" dirty="0">
                <a:solidFill>
                  <a:srgbClr val="FF0000"/>
                </a:solidFill>
                <a:latin typeface="Arial" charset="0"/>
                <a:ea typeface="ＭＳ Ｐゴシック" charset="0"/>
                <a:cs typeface="+mn-cs"/>
              </a:rPr>
              <a:t>2</a:t>
            </a:r>
            <a:r>
              <a:rPr lang="en-US" dirty="0">
                <a:solidFill>
                  <a:srgbClr val="FF0000"/>
                </a:solidFill>
                <a:latin typeface="Arial" charset="0"/>
                <a:ea typeface="ＭＳ Ｐゴシック" charset="0"/>
                <a:cs typeface="+mn-cs"/>
              </a:rPr>
              <a:t>P</a:t>
            </a:r>
            <a:r>
              <a:rPr lang="en-US" baseline="30000" dirty="0">
                <a:solidFill>
                  <a:srgbClr val="FF0000"/>
                </a:solidFill>
                <a:latin typeface="Arial" charset="0"/>
                <a:ea typeface="ＭＳ Ｐゴシック" charset="0"/>
                <a:cs typeface="+mn-cs"/>
              </a:rPr>
              <a:t>-2/3</a:t>
            </a:r>
            <a:endParaRPr lang="en-US" dirty="0">
              <a:latin typeface="Arial" charset="0"/>
              <a:ea typeface="ＭＳ Ｐゴシック" charset="0"/>
              <a:cs typeface="+mn-cs"/>
            </a:endParaRPr>
          </a:p>
        </p:txBody>
      </p:sp>
      <p:sp>
        <p:nvSpPr>
          <p:cNvPr id="513030" name="Rectangle 6">
            <a:extLst>
              <a:ext uri="{FF2B5EF4-FFF2-40B4-BE49-F238E27FC236}">
                <a16:creationId xmlns:a16="http://schemas.microsoft.com/office/drawing/2014/main" id="{187200C6-E4D7-8109-62F6-6ECDFE60056A}"/>
              </a:ext>
            </a:extLst>
          </p:cNvPr>
          <p:cNvSpPr>
            <a:spLocks noChangeArrowheads="1"/>
          </p:cNvSpPr>
          <p:nvPr/>
        </p:nvSpPr>
        <p:spPr bwMode="auto">
          <a:xfrm>
            <a:off x="53975" y="620713"/>
            <a:ext cx="9036050" cy="1806575"/>
          </a:xfrm>
          <a:prstGeom prst="rect">
            <a:avLst/>
          </a:prstGeom>
          <a:noFill/>
          <a:ln>
            <a:noFill/>
          </a:ln>
          <a:effectLst/>
        </p:spPr>
        <p:txBody>
          <a:bodyPr/>
          <a:lstStyle/>
          <a:p>
            <a:pPr marL="287338" indent="-287338" defTabSz="795338" eaLnBrk="1" hangingPunct="1">
              <a:spcBef>
                <a:spcPct val="20000"/>
              </a:spcBef>
              <a:buClr>
                <a:schemeClr val="tx1"/>
              </a:buClr>
              <a:buFontTx/>
              <a:buChar char="•"/>
              <a:defRPr/>
            </a:pPr>
            <a:r>
              <a:rPr lang="en-US" sz="2000" b="1" dirty="0">
                <a:latin typeface="Arial" charset="0"/>
                <a:ea typeface="ＭＳ Ｐゴシック" charset="0"/>
                <a:cs typeface="+mn-cs"/>
              </a:rPr>
              <a:t>Turbulent transport in fusion plasmas difficult to predict quantitatively:</a:t>
            </a:r>
            <a:endParaRPr lang="en-US" sz="2400" dirty="0">
              <a:latin typeface="Arial" charset="0"/>
              <a:ea typeface="ＭＳ Ｐゴシック" charset="0"/>
              <a:cs typeface="+mn-cs"/>
            </a:endParaRPr>
          </a:p>
          <a:p>
            <a:pPr marL="720725" lvl="1" indent="-285750" defTabSz="795338" eaLnBrk="1" hangingPunct="1">
              <a:spcBef>
                <a:spcPct val="25000"/>
              </a:spcBef>
              <a:buClr>
                <a:schemeClr val="accent2"/>
              </a:buClr>
              <a:buFont typeface="Lucida Grande"/>
              <a:buChar char="−"/>
              <a:defRPr/>
            </a:pPr>
            <a:r>
              <a:rPr lang="en-US" dirty="0">
                <a:latin typeface="Arial" charset="0"/>
                <a:ea typeface="ＭＳ Ｐゴシック" charset="0"/>
                <a:cs typeface="+mn-cs"/>
              </a:rPr>
              <a:t>so, we use scaling experiments to predict the level of energy confinement in ITER</a:t>
            </a:r>
          </a:p>
          <a:p>
            <a:pPr marL="720725" lvl="1" indent="-285750" defTabSz="795338" eaLnBrk="1" hangingPunct="1">
              <a:spcBef>
                <a:spcPct val="25000"/>
              </a:spcBef>
              <a:buFont typeface="Lucida Grande"/>
              <a:buChar char="−"/>
              <a:defRPr/>
            </a:pPr>
            <a:r>
              <a:rPr lang="en-US" dirty="0">
                <a:solidFill>
                  <a:srgbClr val="FF0000"/>
                </a:solidFill>
                <a:latin typeface="Arial" charset="0"/>
                <a:ea typeface="ＭＳ Ｐゴシック" charset="0"/>
                <a:cs typeface="+mn-cs"/>
              </a:rPr>
              <a:t>H-mode </a:t>
            </a:r>
            <a:r>
              <a:rPr lang="en-US" dirty="0">
                <a:latin typeface="Arial" charset="0"/>
                <a:ea typeface="ＭＳ Ｐゴシック" charset="0"/>
                <a:cs typeface="+mn-cs"/>
              </a:rPr>
              <a:t>turns out to be robust enough to provide the basis for the ITER design </a:t>
            </a:r>
            <a:r>
              <a:rPr lang="en-GB" dirty="0">
                <a:latin typeface="Arial" charset="0"/>
                <a:ea typeface="ＭＳ Ｐゴシック" charset="0"/>
                <a:cs typeface="ＭＳ Ｐゴシック" charset="0"/>
                <a:sym typeface="Symbol" charset="0"/>
              </a:rPr>
              <a:t></a:t>
            </a:r>
            <a:r>
              <a:rPr lang="en-US" dirty="0">
                <a:latin typeface="Arial" charset="0"/>
                <a:ea typeface="ＭＳ Ｐゴシック" charset="0"/>
                <a:cs typeface="+mn-cs"/>
              </a:rPr>
              <a:t> significant reduction in size of device</a:t>
            </a:r>
            <a:endParaRPr lang="en-US" sz="2000" dirty="0">
              <a:latin typeface="Arial" charset="0"/>
              <a:ea typeface="ＭＳ Ｐゴシック" charset="0"/>
              <a:cs typeface="+mn-cs"/>
            </a:endParaRPr>
          </a:p>
        </p:txBody>
      </p:sp>
      <p:sp>
        <p:nvSpPr>
          <p:cNvPr id="513033" name="Rectangle 9">
            <a:extLst>
              <a:ext uri="{FF2B5EF4-FFF2-40B4-BE49-F238E27FC236}">
                <a16:creationId xmlns:a16="http://schemas.microsoft.com/office/drawing/2014/main" id="{764A0949-4565-57A6-6057-888BE701F51F}"/>
              </a:ext>
            </a:extLst>
          </p:cNvPr>
          <p:cNvSpPr>
            <a:spLocks noChangeArrowheads="1"/>
          </p:cNvSpPr>
          <p:nvPr/>
        </p:nvSpPr>
        <p:spPr bwMode="auto">
          <a:xfrm>
            <a:off x="477838" y="0"/>
            <a:ext cx="8188325" cy="471488"/>
          </a:xfrm>
          <a:prstGeom prst="rect">
            <a:avLst/>
          </a:prstGeom>
          <a:noFill/>
          <a:ln>
            <a:noFill/>
          </a:ln>
          <a:effectLst/>
        </p:spPr>
        <p:txBody>
          <a:bodyPr anchor="ctr"/>
          <a:lstStyle/>
          <a:p>
            <a:pPr algn="ctr" eaLnBrk="1" hangingPunct="1">
              <a:defRPr/>
            </a:pPr>
            <a:r>
              <a:rPr lang="en-US" sz="3200" b="1" dirty="0">
                <a:solidFill>
                  <a:schemeClr val="tx2"/>
                </a:solidFill>
                <a:latin typeface="Arial" charset="0"/>
                <a:ea typeface="ＭＳ Ｐゴシック" charset="0"/>
                <a:cs typeface="+mn-cs"/>
              </a:rPr>
              <a:t>Plasma Confinement: </a:t>
            </a:r>
            <a:r>
              <a:rPr lang="en-US" sz="3200" b="1" dirty="0" err="1">
                <a:solidFill>
                  <a:schemeClr val="tx2"/>
                </a:solidFill>
                <a:latin typeface="Symbol" charset="2"/>
                <a:ea typeface="ＭＳ Ｐゴシック" charset="0"/>
                <a:cs typeface="Symbol" charset="2"/>
              </a:rPr>
              <a:t>t</a:t>
            </a:r>
            <a:r>
              <a:rPr lang="en-US" sz="3200" b="1" baseline="-25000" dirty="0" err="1">
                <a:solidFill>
                  <a:schemeClr val="tx2"/>
                </a:solidFill>
                <a:latin typeface="Arial" charset="0"/>
                <a:ea typeface="ＭＳ Ｐゴシック" charset="0"/>
                <a:cs typeface="+mn-cs"/>
              </a:rPr>
              <a:t>E</a:t>
            </a:r>
            <a:r>
              <a:rPr lang="en-US" sz="3200" b="1" dirty="0">
                <a:solidFill>
                  <a:schemeClr val="tx2"/>
                </a:solidFill>
                <a:latin typeface="Arial" charset="0"/>
                <a:ea typeface="ＭＳ Ｐゴシック" charset="0"/>
                <a:cs typeface="+mn-cs"/>
              </a:rPr>
              <a:t> Scaling</a:t>
            </a:r>
          </a:p>
        </p:txBody>
      </p:sp>
      <p:grpSp>
        <p:nvGrpSpPr>
          <p:cNvPr id="35846" name="Group 2">
            <a:extLst>
              <a:ext uri="{FF2B5EF4-FFF2-40B4-BE49-F238E27FC236}">
                <a16:creationId xmlns:a16="http://schemas.microsoft.com/office/drawing/2014/main" id="{FE6FBD92-5D39-F9B5-BBC0-069433050B34}"/>
              </a:ext>
            </a:extLst>
          </p:cNvPr>
          <p:cNvGrpSpPr>
            <a:grpSpLocks/>
          </p:cNvGrpSpPr>
          <p:nvPr/>
        </p:nvGrpSpPr>
        <p:grpSpPr bwMode="auto">
          <a:xfrm>
            <a:off x="395288" y="2954338"/>
            <a:ext cx="3505200" cy="3200400"/>
            <a:chOff x="793" y="862"/>
            <a:chExt cx="1813" cy="1689"/>
          </a:xfrm>
        </p:grpSpPr>
        <p:pic>
          <p:nvPicPr>
            <p:cNvPr id="35854" name="Picture 3">
              <a:extLst>
                <a:ext uri="{FF2B5EF4-FFF2-40B4-BE49-F238E27FC236}">
                  <a16:creationId xmlns:a16="http://schemas.microsoft.com/office/drawing/2014/main" id="{50210693-3B2D-886D-B5AD-A911C16BA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9875"/>
            <a:stretch>
              <a:fillRect/>
            </a:stretch>
          </p:blipFill>
          <p:spPr bwMode="auto">
            <a:xfrm>
              <a:off x="793" y="862"/>
              <a:ext cx="1813" cy="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4">
              <a:extLst>
                <a:ext uri="{FF2B5EF4-FFF2-40B4-BE49-F238E27FC236}">
                  <a16:creationId xmlns:a16="http://schemas.microsoft.com/office/drawing/2014/main" id="{63200AD6-C63A-6B32-56CF-FC2171AD3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9668"/>
            <a:stretch>
              <a:fillRect/>
            </a:stretch>
          </p:blipFill>
          <p:spPr bwMode="auto">
            <a:xfrm>
              <a:off x="793" y="2149"/>
              <a:ext cx="1813"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Line 5">
            <a:extLst>
              <a:ext uri="{FF2B5EF4-FFF2-40B4-BE49-F238E27FC236}">
                <a16:creationId xmlns:a16="http://schemas.microsoft.com/office/drawing/2014/main" id="{B78D8C93-E241-5068-CE05-C8BFB132632E}"/>
              </a:ext>
            </a:extLst>
          </p:cNvPr>
          <p:cNvSpPr>
            <a:spLocks noChangeShapeType="1"/>
          </p:cNvSpPr>
          <p:nvPr/>
        </p:nvSpPr>
        <p:spPr bwMode="auto">
          <a:xfrm>
            <a:off x="5364163" y="2525713"/>
            <a:ext cx="431800" cy="503237"/>
          </a:xfrm>
          <a:prstGeom prst="line">
            <a:avLst/>
          </a:prstGeom>
          <a:noFill/>
          <a:ln w="12700" cmpd="sng">
            <a:solidFill>
              <a:srgbClr val="FF0000"/>
            </a:solidFill>
            <a:round/>
            <a:headEnd/>
            <a:tailEnd type="triangle" w="med" len="med"/>
          </a:ln>
          <a:effectLst/>
        </p:spPr>
        <p:txBody>
          <a:bodyPr wrap="none" anchor="ctr"/>
          <a:lstStyle/>
          <a:p>
            <a:pPr>
              <a:defRPr/>
            </a:pPr>
            <a:endParaRPr lang="en-US" sz="2400" b="1">
              <a:latin typeface="Century Gothic" charset="0"/>
              <a:ea typeface="ＭＳ Ｐゴシック" charset="0"/>
              <a:cs typeface="+mn-cs"/>
            </a:endParaRPr>
          </a:p>
        </p:txBody>
      </p:sp>
      <p:sp>
        <p:nvSpPr>
          <p:cNvPr id="13" name="Text Box 5">
            <a:extLst>
              <a:ext uri="{FF2B5EF4-FFF2-40B4-BE49-F238E27FC236}">
                <a16:creationId xmlns:a16="http://schemas.microsoft.com/office/drawing/2014/main" id="{226B1307-09A3-395D-2B96-7CEA4F670E9F}"/>
              </a:ext>
            </a:extLst>
          </p:cNvPr>
          <p:cNvSpPr txBox="1">
            <a:spLocks noChangeArrowheads="1"/>
          </p:cNvSpPr>
          <p:nvPr/>
        </p:nvSpPr>
        <p:spPr bwMode="auto">
          <a:xfrm>
            <a:off x="4211638" y="2414588"/>
            <a:ext cx="1800225" cy="304800"/>
          </a:xfrm>
          <a:prstGeom prst="rect">
            <a:avLst/>
          </a:prstGeom>
          <a:noFill/>
          <a:ln>
            <a:noFill/>
          </a:ln>
          <a:effectLst/>
        </p:spPr>
        <p:txBody>
          <a:bodyPr>
            <a:spAutoFit/>
          </a:bodyPr>
          <a:lstStyle/>
          <a:p>
            <a:pPr algn="ctr" eaLnBrk="1" hangingPunct="1">
              <a:spcBef>
                <a:spcPct val="50000"/>
              </a:spcBef>
              <a:defRPr/>
            </a:pPr>
            <a:r>
              <a:rPr lang="en-US" sz="1400" dirty="0">
                <a:solidFill>
                  <a:srgbClr val="FF0000"/>
                </a:solidFill>
                <a:latin typeface="Arial" charset="0"/>
                <a:ea typeface="ＭＳ Ｐゴシック" charset="0"/>
                <a:cs typeface="+mn-cs"/>
              </a:rPr>
              <a:t>Plasma Current</a:t>
            </a:r>
          </a:p>
        </p:txBody>
      </p:sp>
      <p:sp>
        <p:nvSpPr>
          <p:cNvPr id="14" name="Line 5">
            <a:extLst>
              <a:ext uri="{FF2B5EF4-FFF2-40B4-BE49-F238E27FC236}">
                <a16:creationId xmlns:a16="http://schemas.microsoft.com/office/drawing/2014/main" id="{55FB0742-9A3E-180D-1341-9CB31D85AA2A}"/>
              </a:ext>
            </a:extLst>
          </p:cNvPr>
          <p:cNvSpPr>
            <a:spLocks noChangeShapeType="1"/>
          </p:cNvSpPr>
          <p:nvPr/>
        </p:nvSpPr>
        <p:spPr bwMode="auto">
          <a:xfrm flipH="1">
            <a:off x="6084888" y="2381250"/>
            <a:ext cx="719137" cy="647700"/>
          </a:xfrm>
          <a:prstGeom prst="line">
            <a:avLst/>
          </a:prstGeom>
          <a:noFill/>
          <a:ln w="12700" cmpd="sng">
            <a:solidFill>
              <a:srgbClr val="FF0000"/>
            </a:solidFill>
            <a:round/>
            <a:headEnd/>
            <a:tailEnd type="triangle" w="med" len="med"/>
          </a:ln>
          <a:effectLst/>
        </p:spPr>
        <p:txBody>
          <a:bodyPr wrap="none" anchor="ctr"/>
          <a:lstStyle/>
          <a:p>
            <a:pPr>
              <a:defRPr/>
            </a:pPr>
            <a:endParaRPr lang="en-US" sz="2400" b="1">
              <a:latin typeface="Century Gothic" charset="0"/>
              <a:ea typeface="ＭＳ Ｐゴシック" charset="0"/>
              <a:cs typeface="+mn-cs"/>
            </a:endParaRPr>
          </a:p>
        </p:txBody>
      </p:sp>
      <p:sp>
        <p:nvSpPr>
          <p:cNvPr id="15" name="Text Box 5">
            <a:extLst>
              <a:ext uri="{FF2B5EF4-FFF2-40B4-BE49-F238E27FC236}">
                <a16:creationId xmlns:a16="http://schemas.microsoft.com/office/drawing/2014/main" id="{01B14967-4369-60C2-09B3-9665FBB80C96}"/>
              </a:ext>
            </a:extLst>
          </p:cNvPr>
          <p:cNvSpPr txBox="1">
            <a:spLocks noChangeArrowheads="1"/>
          </p:cNvSpPr>
          <p:nvPr/>
        </p:nvSpPr>
        <p:spPr bwMode="auto">
          <a:xfrm>
            <a:off x="5940425" y="2157413"/>
            <a:ext cx="1800225" cy="306387"/>
          </a:xfrm>
          <a:prstGeom prst="rect">
            <a:avLst/>
          </a:prstGeom>
          <a:noFill/>
          <a:ln>
            <a:noFill/>
          </a:ln>
          <a:effectLst/>
        </p:spPr>
        <p:txBody>
          <a:bodyPr>
            <a:spAutoFit/>
          </a:bodyPr>
          <a:lstStyle/>
          <a:p>
            <a:pPr algn="ctr" eaLnBrk="1" hangingPunct="1">
              <a:spcBef>
                <a:spcPct val="50000"/>
              </a:spcBef>
              <a:defRPr/>
            </a:pPr>
            <a:r>
              <a:rPr lang="en-US" sz="1400" dirty="0">
                <a:solidFill>
                  <a:srgbClr val="FF0000"/>
                </a:solidFill>
                <a:latin typeface="Arial" charset="0"/>
                <a:ea typeface="ＭＳ Ｐゴシック" charset="0"/>
                <a:cs typeface="+mn-cs"/>
              </a:rPr>
              <a:t>Major Radius</a:t>
            </a:r>
          </a:p>
        </p:txBody>
      </p:sp>
      <p:sp>
        <p:nvSpPr>
          <p:cNvPr id="16" name="Line 5">
            <a:extLst>
              <a:ext uri="{FF2B5EF4-FFF2-40B4-BE49-F238E27FC236}">
                <a16:creationId xmlns:a16="http://schemas.microsoft.com/office/drawing/2014/main" id="{CAA8CB50-CA44-6623-0EA8-61C5C51A0D35}"/>
              </a:ext>
            </a:extLst>
          </p:cNvPr>
          <p:cNvSpPr>
            <a:spLocks noChangeShapeType="1"/>
          </p:cNvSpPr>
          <p:nvPr/>
        </p:nvSpPr>
        <p:spPr bwMode="auto">
          <a:xfrm flipH="1">
            <a:off x="6372225" y="2741613"/>
            <a:ext cx="720725" cy="287337"/>
          </a:xfrm>
          <a:prstGeom prst="line">
            <a:avLst/>
          </a:prstGeom>
          <a:noFill/>
          <a:ln w="12700" cmpd="sng">
            <a:solidFill>
              <a:srgbClr val="FF0000"/>
            </a:solidFill>
            <a:round/>
            <a:headEnd/>
            <a:tailEnd type="triangle" w="med" len="med"/>
          </a:ln>
          <a:effectLst/>
        </p:spPr>
        <p:txBody>
          <a:bodyPr wrap="none" anchor="ctr"/>
          <a:lstStyle/>
          <a:p>
            <a:pPr>
              <a:defRPr/>
            </a:pPr>
            <a:endParaRPr lang="en-US" sz="2400" b="1">
              <a:latin typeface="Century Gothic" charset="0"/>
              <a:ea typeface="ＭＳ Ｐゴシック" charset="0"/>
              <a:cs typeface="+mn-cs"/>
            </a:endParaRPr>
          </a:p>
        </p:txBody>
      </p:sp>
      <p:sp>
        <p:nvSpPr>
          <p:cNvPr id="17" name="Text Box 5">
            <a:extLst>
              <a:ext uri="{FF2B5EF4-FFF2-40B4-BE49-F238E27FC236}">
                <a16:creationId xmlns:a16="http://schemas.microsoft.com/office/drawing/2014/main" id="{35A098B7-06EF-4125-749A-2498BC7214B6}"/>
              </a:ext>
            </a:extLst>
          </p:cNvPr>
          <p:cNvSpPr txBox="1">
            <a:spLocks noChangeArrowheads="1"/>
          </p:cNvSpPr>
          <p:nvPr/>
        </p:nvSpPr>
        <p:spPr bwMode="auto">
          <a:xfrm>
            <a:off x="6659563" y="2452688"/>
            <a:ext cx="1800225" cy="304800"/>
          </a:xfrm>
          <a:prstGeom prst="rect">
            <a:avLst/>
          </a:prstGeom>
          <a:noFill/>
          <a:ln>
            <a:noFill/>
          </a:ln>
          <a:effectLst/>
        </p:spPr>
        <p:txBody>
          <a:bodyPr>
            <a:spAutoFit/>
          </a:bodyPr>
          <a:lstStyle/>
          <a:p>
            <a:pPr algn="ctr" eaLnBrk="1" hangingPunct="1">
              <a:spcBef>
                <a:spcPct val="50000"/>
              </a:spcBef>
              <a:defRPr/>
            </a:pPr>
            <a:r>
              <a:rPr lang="en-US" sz="1400" dirty="0">
                <a:solidFill>
                  <a:srgbClr val="FF0000"/>
                </a:solidFill>
                <a:latin typeface="Arial" charset="0"/>
                <a:ea typeface="ＭＳ Ｐゴシック" charset="0"/>
                <a:cs typeface="+mn-cs"/>
              </a:rPr>
              <a:t>Input Power</a:t>
            </a:r>
          </a:p>
        </p:txBody>
      </p:sp>
      <p:sp>
        <p:nvSpPr>
          <p:cNvPr id="35853" name="Text Box 15">
            <a:extLst>
              <a:ext uri="{FF2B5EF4-FFF2-40B4-BE49-F238E27FC236}">
                <a16:creationId xmlns:a16="http://schemas.microsoft.com/office/drawing/2014/main" id="{EB57AFEF-5F79-A7E2-29C1-25730370408D}"/>
              </a:ext>
            </a:extLst>
          </p:cNvPr>
          <p:cNvSpPr txBox="1">
            <a:spLocks noChangeArrowheads="1"/>
          </p:cNvSpPr>
          <p:nvPr/>
        </p:nvSpPr>
        <p:spPr bwMode="auto">
          <a:xfrm>
            <a:off x="6583363" y="6462713"/>
            <a:ext cx="2432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400">
                <a:latin typeface="Times New Roman" panose="02020603050405020304" pitchFamily="18" charset="0"/>
              </a:rPr>
              <a:t>(C) D.J.  Campbell, ITER</a:t>
            </a:r>
            <a:endParaRPr lang="en-AU" altLang="en-US" sz="1400">
              <a:latin typeface="Times New Roman" panose="02020603050405020304" pitchFamily="18" charset="0"/>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26">
            <a:extLst>
              <a:ext uri="{FF2B5EF4-FFF2-40B4-BE49-F238E27FC236}">
                <a16:creationId xmlns:a16="http://schemas.microsoft.com/office/drawing/2014/main" id="{92FF9F7F-5D3D-896F-5263-2636BE0C2B8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100" y="1052513"/>
            <a:ext cx="2755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1027">
            <a:extLst>
              <a:ext uri="{FF2B5EF4-FFF2-40B4-BE49-F238E27FC236}">
                <a16:creationId xmlns:a16="http://schemas.microsoft.com/office/drawing/2014/main" id="{D9F76A2E-5844-A29B-5EB6-1F99C46A94F0}"/>
              </a:ext>
            </a:extLst>
          </p:cNvPr>
          <p:cNvSpPr>
            <a:spLocks/>
          </p:cNvSpPr>
          <p:nvPr/>
        </p:nvSpPr>
        <p:spPr bwMode="auto">
          <a:xfrm>
            <a:off x="227013" y="1143000"/>
            <a:ext cx="3581400" cy="4495800"/>
          </a:xfrm>
          <a:prstGeom prst="rect">
            <a:avLst/>
          </a:prstGeom>
          <a:solidFill>
            <a:schemeClr val="bg1">
              <a:lumMod val="75000"/>
              <a:alpha val="50195"/>
            </a:schemeClr>
          </a:solidFill>
          <a:ln>
            <a:noFill/>
          </a:ln>
        </p:spPr>
        <p:txBody>
          <a:bodyPr lIns="0" tIns="0" rIns="40639" bIns="0"/>
          <a:lstStyle/>
          <a:p>
            <a:pPr marL="39688" algn="ctr" eaLnBrk="1" hangingPunct="1">
              <a:lnSpc>
                <a:spcPct val="80000"/>
              </a:lnSpc>
              <a:spcBef>
                <a:spcPts val="1450"/>
              </a:spcBef>
              <a:defRPr/>
            </a:pPr>
            <a:r>
              <a:rPr lang="en-US" sz="2400" b="1" dirty="0">
                <a:latin typeface="Arial" charset="0"/>
                <a:ea typeface="ＭＳ Ｐゴシック" charset="0"/>
                <a:cs typeface="Helvetica" charset="0"/>
              </a:rPr>
              <a:t>ITER Plasma:</a:t>
            </a:r>
            <a:endParaRPr lang="en-US" sz="2000" b="1" dirty="0">
              <a:solidFill>
                <a:srgbClr val="003399"/>
              </a:solidFill>
              <a:latin typeface="Arial" charset="0"/>
              <a:ea typeface="ＭＳ Ｐゴシック" charset="0"/>
              <a:cs typeface="Helvetica" charset="0"/>
            </a:endParaRPr>
          </a:p>
          <a:p>
            <a:pPr marL="39688" eaLnBrk="1" hangingPunct="1">
              <a:lnSpc>
                <a:spcPct val="80000"/>
              </a:lnSpc>
              <a:spcBef>
                <a:spcPts val="1200"/>
              </a:spcBef>
              <a:defRPr/>
            </a:pPr>
            <a:endParaRPr lang="en-US" sz="2000" b="1" baseline="30000" dirty="0">
              <a:solidFill>
                <a:srgbClr val="003399"/>
              </a:solidFill>
              <a:latin typeface="Arial" charset="0"/>
              <a:ea typeface="ＭＳ Ｐゴシック" charset="0"/>
              <a:cs typeface="Helvetica" charset="0"/>
            </a:endParaRPr>
          </a:p>
          <a:p>
            <a:pPr marL="39688" eaLnBrk="1" hangingPunct="1">
              <a:spcBef>
                <a:spcPct val="25000"/>
              </a:spcBef>
              <a:defRPr/>
            </a:pPr>
            <a:r>
              <a:rPr lang="en-US" sz="2000" b="1" dirty="0">
                <a:latin typeface="Arial" charset="0"/>
                <a:ea typeface="ＭＳ Ｐゴシック" charset="0"/>
                <a:cs typeface="Helvetica" charset="0"/>
              </a:rPr>
              <a:t>R/a:</a:t>
            </a:r>
            <a:r>
              <a:rPr lang="en-US" sz="2000" b="1" dirty="0">
                <a:solidFill>
                  <a:srgbClr val="003399"/>
                </a:solidFill>
                <a:latin typeface="Arial" charset="0"/>
                <a:ea typeface="ＭＳ Ｐゴシック" charset="0"/>
                <a:cs typeface="Helvetica" charset="0"/>
              </a:rPr>
              <a:t>     		      </a:t>
            </a:r>
            <a:r>
              <a:rPr lang="en-US" sz="2000" b="1" dirty="0">
                <a:solidFill>
                  <a:srgbClr val="FF0000"/>
                </a:solidFill>
                <a:latin typeface="Arial" charset="0"/>
                <a:ea typeface="ＭＳ Ｐゴシック" charset="0"/>
                <a:cs typeface="Helvetica" charset="0"/>
              </a:rPr>
              <a:t>6.2 m /2 m</a:t>
            </a:r>
            <a:endParaRPr lang="en-US" sz="2000" b="1" dirty="0">
              <a:solidFill>
                <a:srgbClr val="003399"/>
              </a:solidFill>
              <a:latin typeface="Arial" charset="0"/>
              <a:ea typeface="ＭＳ Ｐゴシック" charset="0"/>
              <a:cs typeface="Helvetica" charset="0"/>
            </a:endParaRPr>
          </a:p>
          <a:p>
            <a:pPr marL="39688" eaLnBrk="1" hangingPunct="1">
              <a:spcBef>
                <a:spcPct val="25000"/>
              </a:spcBef>
              <a:defRPr/>
            </a:pPr>
            <a:r>
              <a:rPr lang="en-US" sz="2000" b="1" dirty="0">
                <a:latin typeface="Arial" charset="0"/>
                <a:ea typeface="ＭＳ Ｐゴシック" charset="0"/>
                <a:cs typeface="Helvetica" charset="0"/>
              </a:rPr>
              <a:t>Volume:</a:t>
            </a:r>
            <a:r>
              <a:rPr lang="en-US" sz="2000" b="1" dirty="0">
                <a:solidFill>
                  <a:srgbClr val="003399"/>
                </a:solidFill>
                <a:latin typeface="Arial" charset="0"/>
                <a:ea typeface="ＭＳ Ｐゴシック" charset="0"/>
                <a:cs typeface="Helvetica" charset="0"/>
              </a:rPr>
              <a:t>   	         </a:t>
            </a:r>
            <a:r>
              <a:rPr lang="en-US" sz="2000" b="1" dirty="0">
                <a:solidFill>
                  <a:srgbClr val="FF0000"/>
                </a:solidFill>
                <a:latin typeface="Arial" charset="0"/>
                <a:ea typeface="ＭＳ Ｐゴシック" charset="0"/>
                <a:cs typeface="Helvetica" charset="0"/>
              </a:rPr>
              <a:t>830 m</a:t>
            </a:r>
            <a:r>
              <a:rPr lang="en-US" sz="2000" b="1" baseline="30000" dirty="0">
                <a:solidFill>
                  <a:srgbClr val="FF0000"/>
                </a:solidFill>
                <a:latin typeface="Arial" charset="0"/>
                <a:ea typeface="ＭＳ Ｐゴシック" charset="0"/>
                <a:cs typeface="Helvetica" charset="0"/>
              </a:rPr>
              <a:t>3</a:t>
            </a:r>
            <a:endParaRPr lang="en-US" sz="2000" b="1" dirty="0">
              <a:solidFill>
                <a:srgbClr val="003399"/>
              </a:solidFill>
              <a:latin typeface="Arial" charset="0"/>
              <a:ea typeface="ＭＳ Ｐゴシック" charset="0"/>
              <a:cs typeface="Helvetica" charset="0"/>
            </a:endParaRPr>
          </a:p>
          <a:p>
            <a:pPr marL="39688" eaLnBrk="1" hangingPunct="1">
              <a:spcBef>
                <a:spcPct val="25000"/>
              </a:spcBef>
              <a:defRPr/>
            </a:pPr>
            <a:r>
              <a:rPr lang="en-US" sz="2000" b="1" dirty="0">
                <a:latin typeface="Arial" charset="0"/>
                <a:ea typeface="ＭＳ Ｐゴシック" charset="0"/>
                <a:cs typeface="Helvetica" charset="0"/>
              </a:rPr>
              <a:t>Plasma Current:</a:t>
            </a:r>
            <a:r>
              <a:rPr lang="en-US" sz="2000" b="1" dirty="0">
                <a:solidFill>
                  <a:srgbClr val="003399"/>
                </a:solidFill>
                <a:latin typeface="Arial" charset="0"/>
                <a:ea typeface="ＭＳ Ｐゴシック" charset="0"/>
                <a:cs typeface="Helvetica" charset="0"/>
              </a:rPr>
              <a:t>      </a:t>
            </a:r>
            <a:r>
              <a:rPr lang="en-US" sz="2000" b="1" dirty="0">
                <a:solidFill>
                  <a:srgbClr val="FF0000"/>
                </a:solidFill>
                <a:latin typeface="Arial" charset="0"/>
                <a:ea typeface="ＭＳ Ｐゴシック" charset="0"/>
                <a:cs typeface="Helvetica" charset="0"/>
              </a:rPr>
              <a:t>15 MA</a:t>
            </a:r>
            <a:r>
              <a:rPr lang="en-US" sz="2000" b="1" dirty="0">
                <a:solidFill>
                  <a:srgbClr val="003399"/>
                </a:solidFill>
                <a:latin typeface="Arial" charset="0"/>
                <a:ea typeface="ＭＳ Ｐゴシック" charset="0"/>
                <a:cs typeface="Helvetica" charset="0"/>
              </a:rPr>
              <a:t> </a:t>
            </a:r>
          </a:p>
          <a:p>
            <a:pPr marL="39688" eaLnBrk="1" hangingPunct="1">
              <a:spcBef>
                <a:spcPct val="25000"/>
              </a:spcBef>
              <a:defRPr/>
            </a:pPr>
            <a:r>
              <a:rPr lang="en-US" sz="2000" b="1" dirty="0">
                <a:latin typeface="Arial" charset="0"/>
                <a:ea typeface="ＭＳ Ｐゴシック" charset="0"/>
                <a:cs typeface="Helvetica" charset="0"/>
              </a:rPr>
              <a:t>Toroidal field:</a:t>
            </a:r>
            <a:r>
              <a:rPr lang="en-US" sz="2000" b="1" dirty="0">
                <a:solidFill>
                  <a:srgbClr val="003399"/>
                </a:solidFill>
                <a:latin typeface="Arial" charset="0"/>
                <a:ea typeface="ＭＳ Ｐゴシック" charset="0"/>
                <a:cs typeface="Helvetica" charset="0"/>
              </a:rPr>
              <a:t>           </a:t>
            </a:r>
            <a:r>
              <a:rPr lang="en-US" sz="2000" b="1" dirty="0">
                <a:solidFill>
                  <a:srgbClr val="FF0000"/>
                </a:solidFill>
                <a:latin typeface="Arial" charset="0"/>
                <a:ea typeface="ＭＳ Ｐゴシック" charset="0"/>
                <a:cs typeface="Helvetica" charset="0"/>
              </a:rPr>
              <a:t>5.3 T</a:t>
            </a:r>
            <a:endParaRPr lang="en-US" sz="2000" b="1" dirty="0">
              <a:solidFill>
                <a:srgbClr val="003399"/>
              </a:solidFill>
              <a:latin typeface="Arial" charset="0"/>
              <a:ea typeface="ＭＳ Ｐゴシック" charset="0"/>
              <a:cs typeface="Helvetica" charset="0"/>
            </a:endParaRPr>
          </a:p>
          <a:p>
            <a:pPr marL="39688" eaLnBrk="1" hangingPunct="1">
              <a:lnSpc>
                <a:spcPct val="60000"/>
              </a:lnSpc>
              <a:spcBef>
                <a:spcPts val="1200"/>
              </a:spcBef>
              <a:defRPr/>
            </a:pPr>
            <a:endParaRPr lang="en-US" sz="2000" b="1" dirty="0">
              <a:solidFill>
                <a:srgbClr val="003399"/>
              </a:solidFill>
              <a:latin typeface="Arial" charset="0"/>
              <a:ea typeface="ＭＳ Ｐゴシック" charset="0"/>
              <a:cs typeface="Helvetica" charset="0"/>
            </a:endParaRPr>
          </a:p>
          <a:p>
            <a:pPr marL="39688" eaLnBrk="1" hangingPunct="1">
              <a:lnSpc>
                <a:spcPct val="60000"/>
              </a:lnSpc>
              <a:spcBef>
                <a:spcPts val="1200"/>
              </a:spcBef>
              <a:defRPr/>
            </a:pPr>
            <a:r>
              <a:rPr lang="en-US" sz="2000" b="1" dirty="0">
                <a:latin typeface="Arial" charset="0"/>
                <a:ea typeface="ＭＳ Ｐゴシック" charset="0"/>
                <a:cs typeface="Helvetica" charset="0"/>
              </a:rPr>
              <a:t>Density:</a:t>
            </a:r>
            <a:r>
              <a:rPr lang="en-US" sz="2000" b="1" dirty="0">
                <a:solidFill>
                  <a:srgbClr val="003399"/>
                </a:solidFill>
                <a:latin typeface="Arial" charset="0"/>
                <a:ea typeface="ＭＳ Ｐゴシック" charset="0"/>
                <a:cs typeface="Helvetica" charset="0"/>
              </a:rPr>
              <a:t>                   </a:t>
            </a:r>
            <a:r>
              <a:rPr lang="en-US" sz="2000" b="1" dirty="0">
                <a:solidFill>
                  <a:srgbClr val="FF0000"/>
                </a:solidFill>
                <a:latin typeface="Arial" charset="0"/>
                <a:ea typeface="ＭＳ Ｐゴシック" charset="0"/>
                <a:cs typeface="Helvetica" charset="0"/>
              </a:rPr>
              <a:t>10</a:t>
            </a:r>
            <a:r>
              <a:rPr lang="en-US" sz="2000" b="1" baseline="30000" dirty="0">
                <a:solidFill>
                  <a:srgbClr val="FF0000"/>
                </a:solidFill>
                <a:latin typeface="Arial" charset="0"/>
                <a:ea typeface="ＭＳ Ｐゴシック" charset="0"/>
                <a:cs typeface="Helvetica" charset="0"/>
              </a:rPr>
              <a:t>20 </a:t>
            </a:r>
            <a:r>
              <a:rPr lang="en-US" sz="2000" b="1" dirty="0">
                <a:solidFill>
                  <a:srgbClr val="FF0000"/>
                </a:solidFill>
                <a:latin typeface="Arial" charset="0"/>
                <a:ea typeface="ＭＳ Ｐゴシック" charset="0"/>
                <a:cs typeface="Helvetica" charset="0"/>
              </a:rPr>
              <a:t>m</a:t>
            </a:r>
            <a:r>
              <a:rPr lang="en-US" sz="2000" b="1" baseline="30000" dirty="0">
                <a:solidFill>
                  <a:srgbClr val="FF0000"/>
                </a:solidFill>
                <a:latin typeface="Arial" charset="0"/>
                <a:ea typeface="ＭＳ Ｐゴシック" charset="0"/>
                <a:cs typeface="Helvetica" charset="0"/>
              </a:rPr>
              <a:t>- 3</a:t>
            </a:r>
            <a:endParaRPr lang="en-US" sz="2000" b="1" baseline="30000" dirty="0">
              <a:solidFill>
                <a:srgbClr val="003399"/>
              </a:solidFill>
              <a:latin typeface="Arial" charset="0"/>
              <a:ea typeface="ＭＳ Ｐゴシック" charset="0"/>
              <a:cs typeface="Helvetica" charset="0"/>
            </a:endParaRPr>
          </a:p>
          <a:p>
            <a:pPr marL="39688" eaLnBrk="1" hangingPunct="1">
              <a:spcBef>
                <a:spcPct val="25000"/>
              </a:spcBef>
              <a:defRPr/>
            </a:pPr>
            <a:r>
              <a:rPr lang="en-US" sz="2000" b="1" dirty="0">
                <a:latin typeface="Arial" charset="0"/>
                <a:ea typeface="ＭＳ Ｐゴシック" charset="0"/>
                <a:cs typeface="Helvetica" charset="0"/>
              </a:rPr>
              <a:t>Peak Temperature:</a:t>
            </a:r>
            <a:r>
              <a:rPr lang="en-US" sz="2000" b="1" dirty="0">
                <a:solidFill>
                  <a:srgbClr val="003399"/>
                </a:solidFill>
                <a:latin typeface="Arial" charset="0"/>
                <a:ea typeface="ＭＳ Ｐゴシック" charset="0"/>
                <a:cs typeface="Helvetica" charset="0"/>
              </a:rPr>
              <a:t> </a:t>
            </a:r>
            <a:r>
              <a:rPr lang="en-US" sz="2000" b="1" dirty="0">
                <a:solidFill>
                  <a:srgbClr val="FF0000"/>
                </a:solidFill>
                <a:latin typeface="Arial" charset="0"/>
                <a:ea typeface="ＭＳ Ｐゴシック" charset="0"/>
                <a:cs typeface="Helvetica" charset="0"/>
              </a:rPr>
              <a:t>2</a:t>
            </a:r>
            <a:r>
              <a:rPr lang="en-US" sz="2000" b="1" dirty="0">
                <a:solidFill>
                  <a:srgbClr val="FF0000"/>
                </a:solidFill>
                <a:latin typeface="Arial" charset="0"/>
                <a:ea typeface="ＭＳ Ｐゴシック" charset="0"/>
                <a:cs typeface="Helvetica" charset="0"/>
                <a:sym typeface="Symbol" charset="0"/>
              </a:rPr>
              <a:t></a:t>
            </a:r>
            <a:r>
              <a:rPr lang="en-US" sz="2000" b="1" dirty="0">
                <a:solidFill>
                  <a:srgbClr val="FF0000"/>
                </a:solidFill>
                <a:latin typeface="Arial" charset="0"/>
                <a:ea typeface="ＭＳ Ｐゴシック" charset="0"/>
                <a:cs typeface="Helvetica" charset="0"/>
              </a:rPr>
              <a:t>10</a:t>
            </a:r>
            <a:r>
              <a:rPr lang="en-US" sz="2000" b="1" baseline="30000" dirty="0">
                <a:solidFill>
                  <a:srgbClr val="FF0000"/>
                </a:solidFill>
                <a:latin typeface="Arial" charset="0"/>
                <a:ea typeface="ＭＳ Ｐゴシック" charset="0"/>
                <a:cs typeface="Helvetica" charset="0"/>
              </a:rPr>
              <a:t>8</a:t>
            </a:r>
            <a:r>
              <a:rPr lang="en-US" sz="2000" b="1" dirty="0">
                <a:solidFill>
                  <a:srgbClr val="FF0000"/>
                </a:solidFill>
                <a:latin typeface="Arial" charset="0"/>
                <a:ea typeface="ＭＳ Ｐゴシック" charset="0"/>
                <a:cs typeface="Helvetica" charset="0"/>
              </a:rPr>
              <a:t> K</a:t>
            </a:r>
            <a:endParaRPr lang="en-US" sz="2000" b="1" dirty="0">
              <a:solidFill>
                <a:srgbClr val="003399"/>
              </a:solidFill>
              <a:latin typeface="Arial" charset="0"/>
              <a:ea typeface="ＭＳ Ｐゴシック" charset="0"/>
              <a:cs typeface="Helvetica" charset="0"/>
            </a:endParaRPr>
          </a:p>
          <a:p>
            <a:pPr marL="39688" eaLnBrk="1" hangingPunct="1">
              <a:spcBef>
                <a:spcPct val="25000"/>
              </a:spcBef>
              <a:defRPr/>
            </a:pPr>
            <a:r>
              <a:rPr lang="en-US" sz="2000" b="1" dirty="0">
                <a:latin typeface="Arial" charset="0"/>
                <a:ea typeface="ＭＳ Ｐゴシック" charset="0"/>
                <a:cs typeface="Helvetica" charset="0"/>
              </a:rPr>
              <a:t>Fusion Power:</a:t>
            </a:r>
            <a:r>
              <a:rPr lang="en-US" sz="2000" b="1" dirty="0">
                <a:solidFill>
                  <a:srgbClr val="003399"/>
                </a:solidFill>
                <a:latin typeface="Arial" charset="0"/>
                <a:ea typeface="ＭＳ Ｐゴシック" charset="0"/>
                <a:cs typeface="Helvetica" charset="0"/>
              </a:rPr>
              <a:t>        </a:t>
            </a:r>
            <a:r>
              <a:rPr lang="en-US" sz="2000" b="1" dirty="0">
                <a:solidFill>
                  <a:srgbClr val="FF0000"/>
                </a:solidFill>
                <a:latin typeface="Arial" charset="0"/>
                <a:ea typeface="ＭＳ Ｐゴシック" charset="0"/>
                <a:cs typeface="Helvetica" charset="0"/>
              </a:rPr>
              <a:t>500 MW</a:t>
            </a:r>
            <a:endParaRPr lang="en-US" sz="2000" b="1" dirty="0">
              <a:solidFill>
                <a:srgbClr val="003399"/>
              </a:solidFill>
              <a:latin typeface="Arial" charset="0"/>
              <a:ea typeface="ＭＳ Ｐゴシック" charset="0"/>
              <a:cs typeface="Helvetica" charset="0"/>
            </a:endParaRPr>
          </a:p>
          <a:p>
            <a:pPr marL="39688" eaLnBrk="1" hangingPunct="1">
              <a:spcBef>
                <a:spcPct val="25000"/>
              </a:spcBef>
              <a:defRPr/>
            </a:pPr>
            <a:r>
              <a:rPr lang="en-US" sz="2000" b="1" dirty="0">
                <a:latin typeface="Arial" charset="0"/>
                <a:ea typeface="ＭＳ Ｐゴシック" charset="0"/>
                <a:cs typeface="Helvetica" charset="0"/>
              </a:rPr>
              <a:t>Plasma Burn</a:t>
            </a:r>
            <a:r>
              <a:rPr lang="en-US" sz="2000" b="1" dirty="0">
                <a:solidFill>
                  <a:srgbClr val="003399"/>
                </a:solidFill>
                <a:latin typeface="Arial" charset="0"/>
                <a:ea typeface="ＭＳ Ｐゴシック" charset="0"/>
                <a:cs typeface="Helvetica" charset="0"/>
              </a:rPr>
              <a:t>        </a:t>
            </a:r>
            <a:r>
              <a:rPr lang="en-US" sz="2000" b="1" dirty="0">
                <a:solidFill>
                  <a:srgbClr val="FF0000"/>
                </a:solidFill>
                <a:latin typeface="Arial" charset="0"/>
                <a:ea typeface="ＭＳ Ｐゴシック" charset="0"/>
                <a:cs typeface="Helvetica" charset="0"/>
              </a:rPr>
              <a:t>300 - 500 s</a:t>
            </a:r>
            <a:endParaRPr lang="en-US" sz="2000" b="1" dirty="0">
              <a:solidFill>
                <a:srgbClr val="003399"/>
              </a:solidFill>
              <a:latin typeface="Arial" charset="0"/>
              <a:ea typeface="ＭＳ Ｐゴシック" charset="0"/>
              <a:cs typeface="Helvetica" charset="0"/>
            </a:endParaRPr>
          </a:p>
          <a:p>
            <a:pPr marL="39688" eaLnBrk="1" hangingPunct="1">
              <a:spcBef>
                <a:spcPct val="25000"/>
              </a:spcBef>
              <a:defRPr/>
            </a:pPr>
            <a:r>
              <a:rPr lang="en-US" sz="2000" b="1" dirty="0">
                <a:latin typeface="Arial" charset="0"/>
                <a:ea typeface="ＭＳ Ｐゴシック" charset="0"/>
                <a:cs typeface="Helvetica" charset="0"/>
              </a:rPr>
              <a:t>(“Steady-state”</a:t>
            </a:r>
            <a:r>
              <a:rPr lang="en-US" altLang="ja-JP" sz="2000" b="1" dirty="0">
                <a:solidFill>
                  <a:srgbClr val="003399"/>
                </a:solidFill>
                <a:latin typeface="Arial" charset="0"/>
                <a:ea typeface="ＭＳ Ｐゴシック" charset="0"/>
                <a:cs typeface="Helvetica" charset="0"/>
              </a:rPr>
              <a:t>     </a:t>
            </a:r>
            <a:r>
              <a:rPr lang="en-US" altLang="ja-JP" sz="2000" b="1" dirty="0">
                <a:solidFill>
                  <a:srgbClr val="FF0000"/>
                </a:solidFill>
                <a:latin typeface="Arial" charset="0"/>
                <a:ea typeface="ＭＳ Ｐゴシック" charset="0"/>
                <a:cs typeface="Helvetica" charset="0"/>
              </a:rPr>
              <a:t>~3000 s</a:t>
            </a:r>
            <a:r>
              <a:rPr lang="en-US" altLang="ja-JP" sz="2000" b="1" dirty="0">
                <a:latin typeface="Arial" charset="0"/>
                <a:ea typeface="ＭＳ Ｐゴシック" charset="0"/>
                <a:cs typeface="Helvetica" charset="0"/>
              </a:rPr>
              <a:t>)</a:t>
            </a:r>
            <a:endParaRPr lang="en-US" sz="2000" b="1" dirty="0">
              <a:solidFill>
                <a:srgbClr val="003399"/>
              </a:solidFill>
              <a:latin typeface="Arial" charset="0"/>
              <a:ea typeface="ＭＳ Ｐゴシック" charset="0"/>
              <a:cs typeface="Helvetica" charset="0"/>
            </a:endParaRPr>
          </a:p>
        </p:txBody>
      </p:sp>
      <p:sp>
        <p:nvSpPr>
          <p:cNvPr id="37892" name="Rectangle 1028">
            <a:extLst>
              <a:ext uri="{FF2B5EF4-FFF2-40B4-BE49-F238E27FC236}">
                <a16:creationId xmlns:a16="http://schemas.microsoft.com/office/drawing/2014/main" id="{61AC59F6-DD41-DD80-7734-66BCE7864C87}"/>
              </a:ext>
            </a:extLst>
          </p:cNvPr>
          <p:cNvSpPr>
            <a:spLocks/>
          </p:cNvSpPr>
          <p:nvPr/>
        </p:nvSpPr>
        <p:spPr bwMode="auto">
          <a:xfrm>
            <a:off x="6551613" y="847725"/>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450"/>
              </a:spcBef>
              <a:buFontTx/>
              <a:buNone/>
            </a:pP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D</a:t>
            </a:r>
            <a:r>
              <a:rPr lang="en-US" altLang="en-US" sz="2400" b="1" baseline="-25000">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2</a:t>
            </a: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,T</a:t>
            </a:r>
            <a:r>
              <a:rPr lang="en-US" altLang="en-US" sz="2400" b="1" baseline="-25000">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2</a:t>
            </a: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    Fuel</a:t>
            </a:r>
          </a:p>
        </p:txBody>
      </p:sp>
      <p:sp>
        <p:nvSpPr>
          <p:cNvPr id="37893" name="AutoShape 1029">
            <a:extLst>
              <a:ext uri="{FF2B5EF4-FFF2-40B4-BE49-F238E27FC236}">
                <a16:creationId xmlns:a16="http://schemas.microsoft.com/office/drawing/2014/main" id="{EFF41910-7112-1357-A3D2-15AE099DE432}"/>
              </a:ext>
            </a:extLst>
          </p:cNvPr>
          <p:cNvSpPr>
            <a:spLocks/>
          </p:cNvSpPr>
          <p:nvPr/>
        </p:nvSpPr>
        <p:spPr bwMode="auto">
          <a:xfrm rot="-1140000">
            <a:off x="5635625" y="912813"/>
            <a:ext cx="762000" cy="304800"/>
          </a:xfrm>
          <a:prstGeom prst="leftArrow">
            <a:avLst>
              <a:gd name="adj1" fmla="val 50000"/>
              <a:gd name="adj2" fmla="val 62500"/>
            </a:avLst>
          </a:prstGeom>
          <a:solidFill>
            <a:srgbClr val="AEE1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latin typeface="Century Gothic" panose="020B0502020202020204" pitchFamily="34" charset="0"/>
              <a:ea typeface="MS PGothic" panose="020B0600070205080204" pitchFamily="34" charset="-128"/>
            </a:endParaRPr>
          </a:p>
        </p:txBody>
      </p:sp>
      <p:sp>
        <p:nvSpPr>
          <p:cNvPr id="37894" name="Rectangle 1030">
            <a:extLst>
              <a:ext uri="{FF2B5EF4-FFF2-40B4-BE49-F238E27FC236}">
                <a16:creationId xmlns:a16="http://schemas.microsoft.com/office/drawing/2014/main" id="{BAFE10F3-2FC5-C4AB-47CF-DA39CFBF0998}"/>
              </a:ext>
            </a:extLst>
          </p:cNvPr>
          <p:cNvSpPr>
            <a:spLocks/>
          </p:cNvSpPr>
          <p:nvPr/>
        </p:nvSpPr>
        <p:spPr bwMode="auto">
          <a:xfrm>
            <a:off x="4722813" y="2286000"/>
            <a:ext cx="1219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450"/>
              </a:spcBef>
              <a:buFontTx/>
              <a:buNone/>
            </a:pP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D</a:t>
            </a:r>
            <a:r>
              <a:rPr lang="en-US" altLang="en-US" sz="2400" b="1" baseline="30000">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a:t>
            </a: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+T</a:t>
            </a:r>
            <a:r>
              <a:rPr lang="en-US" altLang="en-US" sz="2400" b="1" baseline="30000">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a:t>
            </a:r>
          </a:p>
        </p:txBody>
      </p:sp>
      <p:sp>
        <p:nvSpPr>
          <p:cNvPr id="37895" name="AutoShape 1031">
            <a:extLst>
              <a:ext uri="{FF2B5EF4-FFF2-40B4-BE49-F238E27FC236}">
                <a16:creationId xmlns:a16="http://schemas.microsoft.com/office/drawing/2014/main" id="{24AE4393-A67F-603F-D3C0-B9A970867EC2}"/>
              </a:ext>
            </a:extLst>
          </p:cNvPr>
          <p:cNvSpPr>
            <a:spLocks/>
          </p:cNvSpPr>
          <p:nvPr/>
        </p:nvSpPr>
        <p:spPr bwMode="auto">
          <a:xfrm>
            <a:off x="5103813" y="2743200"/>
            <a:ext cx="304800" cy="457200"/>
          </a:xfrm>
          <a:custGeom>
            <a:avLst/>
            <a:gdLst>
              <a:gd name="T0" fmla="*/ 0 w 21600"/>
              <a:gd name="T1" fmla="*/ 2147483646 h 21600"/>
              <a:gd name="T2" fmla="*/ 2147483646 w 21600"/>
              <a:gd name="T3" fmla="*/ 2147483646 h 21600"/>
              <a:gd name="T4" fmla="*/ 2147483646 w 21600"/>
              <a:gd name="T5" fmla="*/ 0 h 21600"/>
              <a:gd name="T6" fmla="*/ 2147483646 w 21600"/>
              <a:gd name="T7" fmla="*/ 0 h 21600"/>
              <a:gd name="T8" fmla="*/ 2147483646 w 21600"/>
              <a:gd name="T9" fmla="*/ 2147483646 h 21600"/>
              <a:gd name="T10" fmla="*/ 2147483646 w 21600"/>
              <a:gd name="T11" fmla="*/ 2147483646 h 21600"/>
              <a:gd name="T12" fmla="*/ 2147483646 w 21600"/>
              <a:gd name="T13" fmla="*/ 2147483646 h 21600"/>
              <a:gd name="T14" fmla="*/ 0 w 21600"/>
              <a:gd name="T15" fmla="*/ 2147483646 h 21600"/>
              <a:gd name="T16" fmla="*/ 0 w 21600"/>
              <a:gd name="T17" fmla="*/ 2147483646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0" y="16200"/>
                </a:moveTo>
                <a:lnTo>
                  <a:pt x="5400" y="16200"/>
                </a:lnTo>
                <a:lnTo>
                  <a:pt x="5400" y="0"/>
                </a:lnTo>
                <a:lnTo>
                  <a:pt x="16200" y="0"/>
                </a:lnTo>
                <a:lnTo>
                  <a:pt x="16200" y="16200"/>
                </a:lnTo>
                <a:lnTo>
                  <a:pt x="21600" y="16200"/>
                </a:lnTo>
                <a:lnTo>
                  <a:pt x="10800" y="21600"/>
                </a:lnTo>
                <a:lnTo>
                  <a:pt x="0" y="16200"/>
                </a:lnTo>
                <a:close/>
                <a:moveTo>
                  <a:pt x="0" y="16200"/>
                </a:moveTo>
              </a:path>
            </a:pathLst>
          </a:custGeom>
          <a:solidFill>
            <a:srgbClr val="AEE1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896" name="Rectangle 1032">
            <a:extLst>
              <a:ext uri="{FF2B5EF4-FFF2-40B4-BE49-F238E27FC236}">
                <a16:creationId xmlns:a16="http://schemas.microsoft.com/office/drawing/2014/main" id="{F9F5196A-E30A-F29E-592C-FC919DBE62D4}"/>
              </a:ext>
            </a:extLst>
          </p:cNvPr>
          <p:cNvSpPr>
            <a:spLocks/>
          </p:cNvSpPr>
          <p:nvPr/>
        </p:nvSpPr>
        <p:spPr bwMode="auto">
          <a:xfrm>
            <a:off x="4341813" y="3200400"/>
            <a:ext cx="2286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450"/>
              </a:spcBef>
              <a:buFontTx/>
              <a:buNone/>
            </a:pPr>
            <a:r>
              <a:rPr lang="en-US" altLang="en-US" sz="2400" b="1">
                <a:latin typeface="Times" panose="02020603050405020304" pitchFamily="18" charset="0"/>
                <a:ea typeface="MS PGothic" panose="020B0600070205080204" pitchFamily="34" charset="-128"/>
                <a:cs typeface="Times" panose="02020603050405020304" pitchFamily="18" charset="0"/>
                <a:sym typeface="Times" panose="02020603050405020304" pitchFamily="18" charset="0"/>
              </a:rPr>
              <a:t> </a:t>
            </a: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He</a:t>
            </a:r>
            <a:r>
              <a:rPr lang="en-US" altLang="en-US" sz="2400" b="1" baseline="30000">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a:t>
            </a:r>
            <a:r>
              <a:rPr lang="en-US" altLang="en-US" sz="18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(3.5MeV)</a:t>
            </a:r>
          </a:p>
        </p:txBody>
      </p:sp>
      <p:sp>
        <p:nvSpPr>
          <p:cNvPr id="37897" name="Rectangle 1033">
            <a:extLst>
              <a:ext uri="{FF2B5EF4-FFF2-40B4-BE49-F238E27FC236}">
                <a16:creationId xmlns:a16="http://schemas.microsoft.com/office/drawing/2014/main" id="{A512D08A-5B95-E293-6186-E2D21F9B3DF0}"/>
              </a:ext>
            </a:extLst>
          </p:cNvPr>
          <p:cNvSpPr>
            <a:spLocks/>
          </p:cNvSpPr>
          <p:nvPr/>
        </p:nvSpPr>
        <p:spPr bwMode="auto">
          <a:xfrm>
            <a:off x="4646613" y="3581400"/>
            <a:ext cx="17526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450"/>
              </a:spcBef>
              <a:buFontTx/>
              <a:buNone/>
            </a:pP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n</a:t>
            </a:r>
            <a:r>
              <a:rPr lang="en-US" altLang="en-US" sz="18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(14.1MeV)</a:t>
            </a:r>
          </a:p>
        </p:txBody>
      </p:sp>
      <p:sp>
        <p:nvSpPr>
          <p:cNvPr id="37898" name="Rectangle 1034">
            <a:extLst>
              <a:ext uri="{FF2B5EF4-FFF2-40B4-BE49-F238E27FC236}">
                <a16:creationId xmlns:a16="http://schemas.microsoft.com/office/drawing/2014/main" id="{35D9FB1E-8CA3-BF86-5357-94A0ECB6329D}"/>
              </a:ext>
            </a:extLst>
          </p:cNvPr>
          <p:cNvSpPr>
            <a:spLocks/>
          </p:cNvSpPr>
          <p:nvPr/>
        </p:nvSpPr>
        <p:spPr bwMode="auto">
          <a:xfrm>
            <a:off x="7008813" y="2065338"/>
            <a:ext cx="195421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950"/>
              </a:spcBef>
              <a:buFontTx/>
              <a:buNone/>
            </a:pPr>
            <a:r>
              <a:rPr lang="en-US" altLang="en-US" sz="1600" b="1">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Blanket:</a:t>
            </a:r>
            <a:br>
              <a:rPr lang="en-US" altLang="en-US" sz="1600" b="1">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br>
            <a:r>
              <a:rPr lang="en-US" altLang="en-US" sz="1600" b="1">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neutron absorber</a:t>
            </a:r>
          </a:p>
          <a:p>
            <a:pPr eaLnBrk="1" hangingPunct="1">
              <a:lnSpc>
                <a:spcPct val="50000"/>
              </a:lnSpc>
              <a:spcBef>
                <a:spcPts val="850"/>
              </a:spcBef>
              <a:buFontTx/>
              <a:buNone/>
            </a:pPr>
            <a:endParaRPr lang="en-US" altLang="en-US" sz="1400" b="1">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endParaRPr>
          </a:p>
          <a:p>
            <a:pPr eaLnBrk="1" hangingPunct="1">
              <a:lnSpc>
                <a:spcPct val="50000"/>
              </a:lnSpc>
              <a:spcBef>
                <a:spcPts val="850"/>
              </a:spcBef>
              <a:buFontTx/>
              <a:buNone/>
            </a:pPr>
            <a:r>
              <a:rPr lang="en-US" altLang="en-US" sz="1400" b="1">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Power Plant</a:t>
            </a:r>
          </a:p>
          <a:p>
            <a:pPr eaLnBrk="1" hangingPunct="1">
              <a:lnSpc>
                <a:spcPct val="50000"/>
              </a:lnSpc>
              <a:spcBef>
                <a:spcPts val="850"/>
              </a:spcBef>
              <a:buFontTx/>
              <a:buNone/>
            </a:pPr>
            <a:r>
              <a:rPr lang="en-US" altLang="en-US" sz="1400" b="1">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Li--&gt;T</a:t>
            </a:r>
          </a:p>
          <a:p>
            <a:pPr eaLnBrk="1" hangingPunct="1">
              <a:lnSpc>
                <a:spcPct val="50000"/>
              </a:lnSpc>
              <a:spcBef>
                <a:spcPts val="850"/>
              </a:spcBef>
              <a:buFontTx/>
              <a:buNone/>
            </a:pPr>
            <a:r>
              <a:rPr lang="en-US" altLang="en-US" sz="1400" b="1">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High temperature</a:t>
            </a:r>
          </a:p>
        </p:txBody>
      </p:sp>
      <p:sp>
        <p:nvSpPr>
          <p:cNvPr id="37899" name="AutoShape 1035">
            <a:extLst>
              <a:ext uri="{FF2B5EF4-FFF2-40B4-BE49-F238E27FC236}">
                <a16:creationId xmlns:a16="http://schemas.microsoft.com/office/drawing/2014/main" id="{192605FE-F0FA-BDEA-A400-131B6CA1A341}"/>
              </a:ext>
            </a:extLst>
          </p:cNvPr>
          <p:cNvSpPr>
            <a:spLocks/>
          </p:cNvSpPr>
          <p:nvPr/>
        </p:nvSpPr>
        <p:spPr bwMode="auto">
          <a:xfrm rot="10800000" flipH="1">
            <a:off x="5637213" y="5486400"/>
            <a:ext cx="768350" cy="304800"/>
          </a:xfrm>
          <a:prstGeom prst="rightArrow">
            <a:avLst>
              <a:gd name="adj1" fmla="val 50000"/>
              <a:gd name="adj2" fmla="val 63021"/>
            </a:avLst>
          </a:prstGeom>
          <a:solidFill>
            <a:srgbClr val="AEE1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latin typeface="Century Gothic" panose="020B0502020202020204" pitchFamily="34" charset="0"/>
              <a:ea typeface="MS PGothic" panose="020B0600070205080204" pitchFamily="34" charset="-128"/>
            </a:endParaRPr>
          </a:p>
        </p:txBody>
      </p:sp>
      <p:sp>
        <p:nvSpPr>
          <p:cNvPr id="37900" name="Rectangle 1036">
            <a:extLst>
              <a:ext uri="{FF2B5EF4-FFF2-40B4-BE49-F238E27FC236}">
                <a16:creationId xmlns:a16="http://schemas.microsoft.com/office/drawing/2014/main" id="{A334F287-CB95-C080-4956-6D53898BA3ED}"/>
              </a:ext>
            </a:extLst>
          </p:cNvPr>
          <p:cNvSpPr>
            <a:spLocks/>
          </p:cNvSpPr>
          <p:nvPr/>
        </p:nvSpPr>
        <p:spPr bwMode="auto">
          <a:xfrm>
            <a:off x="6616700" y="5257800"/>
            <a:ext cx="22098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450"/>
              </a:spcBef>
              <a:buFontTx/>
              <a:buNone/>
            </a:pP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He, D</a:t>
            </a:r>
            <a:r>
              <a:rPr lang="en-US" altLang="en-US" sz="2400" b="1" baseline="-25000">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2</a:t>
            </a: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,T</a:t>
            </a:r>
            <a:r>
              <a:rPr lang="en-US" altLang="en-US" sz="2400" b="1" baseline="-25000">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2</a:t>
            </a: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a:t>
            </a:r>
            <a:r>
              <a:rPr lang="en-US" altLang="en-US" sz="18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 </a:t>
            </a:r>
            <a:r>
              <a:rPr lang="en-US" altLang="en-US" sz="2400" b="1">
                <a:solidFill>
                  <a:srgbClr val="FF2100"/>
                </a:solidFill>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impurities</a:t>
            </a:r>
          </a:p>
        </p:txBody>
      </p:sp>
      <p:sp>
        <p:nvSpPr>
          <p:cNvPr id="37901" name="Rectangle 1037">
            <a:extLst>
              <a:ext uri="{FF2B5EF4-FFF2-40B4-BE49-F238E27FC236}">
                <a16:creationId xmlns:a16="http://schemas.microsoft.com/office/drawing/2014/main" id="{7356DBCF-F392-3BBA-F3DE-E91DBFE8B667}"/>
              </a:ext>
            </a:extLst>
          </p:cNvPr>
          <p:cNvSpPr>
            <a:spLocks/>
          </p:cNvSpPr>
          <p:nvPr/>
        </p:nvSpPr>
        <p:spPr bwMode="auto">
          <a:xfrm>
            <a:off x="6551613" y="4572000"/>
            <a:ext cx="25923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950"/>
              </a:spcBef>
              <a:buFontTx/>
              <a:buNone/>
            </a:pPr>
            <a:r>
              <a:rPr lang="en-US" altLang="en-US" sz="1600" b="1">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Divertor:</a:t>
            </a:r>
            <a:br>
              <a:rPr lang="en-US" altLang="en-US" sz="1600" b="1">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br>
            <a:r>
              <a:rPr lang="en-US" altLang="en-US" sz="1600" b="1">
                <a:latin typeface="Helvetica" panose="020B0604020202020204" pitchFamily="34" charset="0"/>
                <a:ea typeface="MS PGothic" panose="020B0600070205080204" pitchFamily="34" charset="-128"/>
                <a:cs typeface="Helvetica" panose="020B0604020202020204" pitchFamily="34" charset="0"/>
                <a:sym typeface="Helvetica" panose="020B0604020202020204" pitchFamily="34" charset="0"/>
              </a:rPr>
              <a:t>particle and heat exhaust</a:t>
            </a:r>
          </a:p>
        </p:txBody>
      </p:sp>
      <p:sp>
        <p:nvSpPr>
          <p:cNvPr id="37902" name="Line 1038">
            <a:extLst>
              <a:ext uri="{FF2B5EF4-FFF2-40B4-BE49-F238E27FC236}">
                <a16:creationId xmlns:a16="http://schemas.microsoft.com/office/drawing/2014/main" id="{00BA80F9-6849-58AC-F822-D48DB34A5852}"/>
              </a:ext>
            </a:extLst>
          </p:cNvPr>
          <p:cNvSpPr>
            <a:spLocks noChangeShapeType="1"/>
          </p:cNvSpPr>
          <p:nvPr/>
        </p:nvSpPr>
        <p:spPr bwMode="auto">
          <a:xfrm>
            <a:off x="5561013" y="4038600"/>
            <a:ext cx="228600" cy="685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3" name="Line 1039">
            <a:extLst>
              <a:ext uri="{FF2B5EF4-FFF2-40B4-BE49-F238E27FC236}">
                <a16:creationId xmlns:a16="http://schemas.microsoft.com/office/drawing/2014/main" id="{C9990923-4E58-F0F9-C969-98B3BDD0DBD2}"/>
              </a:ext>
            </a:extLst>
          </p:cNvPr>
          <p:cNvSpPr>
            <a:spLocks noChangeShapeType="1"/>
          </p:cNvSpPr>
          <p:nvPr/>
        </p:nvSpPr>
        <p:spPr bwMode="auto">
          <a:xfrm>
            <a:off x="5713413" y="3962400"/>
            <a:ext cx="45720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4" name="Line 1042">
            <a:extLst>
              <a:ext uri="{FF2B5EF4-FFF2-40B4-BE49-F238E27FC236}">
                <a16:creationId xmlns:a16="http://schemas.microsoft.com/office/drawing/2014/main" id="{0983A51D-F8D5-CF95-2671-1A58925D5612}"/>
              </a:ext>
            </a:extLst>
          </p:cNvPr>
          <p:cNvSpPr>
            <a:spLocks noChangeShapeType="1"/>
          </p:cNvSpPr>
          <p:nvPr/>
        </p:nvSpPr>
        <p:spPr bwMode="auto">
          <a:xfrm flipH="1">
            <a:off x="6354763" y="2174875"/>
            <a:ext cx="577850" cy="1111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5" name="Line 1043">
            <a:extLst>
              <a:ext uri="{FF2B5EF4-FFF2-40B4-BE49-F238E27FC236}">
                <a16:creationId xmlns:a16="http://schemas.microsoft.com/office/drawing/2014/main" id="{25A3EC2F-0972-71A1-66B2-036995F43E3F}"/>
              </a:ext>
            </a:extLst>
          </p:cNvPr>
          <p:cNvSpPr>
            <a:spLocks noChangeShapeType="1"/>
          </p:cNvSpPr>
          <p:nvPr/>
        </p:nvSpPr>
        <p:spPr bwMode="auto">
          <a:xfrm flipH="1">
            <a:off x="5027613" y="4724400"/>
            <a:ext cx="144780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6" name="Rectangle 1044">
            <a:extLst>
              <a:ext uri="{FF2B5EF4-FFF2-40B4-BE49-F238E27FC236}">
                <a16:creationId xmlns:a16="http://schemas.microsoft.com/office/drawing/2014/main" id="{F940A45E-57A1-C3FD-3510-BC09179A67E5}"/>
              </a:ext>
            </a:extLst>
          </p:cNvPr>
          <p:cNvSpPr>
            <a:spLocks noChangeArrowheads="1"/>
          </p:cNvSpPr>
          <p:nvPr/>
        </p:nvSpPr>
        <p:spPr bwMode="auto">
          <a:xfrm>
            <a:off x="552450" y="171450"/>
            <a:ext cx="80391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chemeClr val="accent2"/>
                </a:solidFill>
                <a:ea typeface="MS PGothic" panose="020B0600070205080204" pitchFamily="34" charset="-128"/>
              </a:rPr>
              <a:t>ITER: </a:t>
            </a:r>
            <a:r>
              <a:rPr lang="pl-PL" altLang="en-US" sz="3600">
                <a:solidFill>
                  <a:schemeClr val="accent2"/>
                </a:solidFill>
              </a:rPr>
              <a:t>controlled reactions objectives</a:t>
            </a:r>
            <a:endParaRPr lang="en-US" altLang="en-US" sz="3600">
              <a:solidFill>
                <a:schemeClr val="accent2"/>
              </a:solidFill>
            </a:endParaRPr>
          </a:p>
        </p:txBody>
      </p:sp>
      <p:sp>
        <p:nvSpPr>
          <p:cNvPr id="37907" name="Text Box 19">
            <a:extLst>
              <a:ext uri="{FF2B5EF4-FFF2-40B4-BE49-F238E27FC236}">
                <a16:creationId xmlns:a16="http://schemas.microsoft.com/office/drawing/2014/main" id="{B9BDE403-148A-8AA0-AB7A-43FD461914DB}"/>
              </a:ext>
            </a:extLst>
          </p:cNvPr>
          <p:cNvSpPr txBox="1">
            <a:spLocks noChangeArrowheads="1"/>
          </p:cNvSpPr>
          <p:nvPr/>
        </p:nvSpPr>
        <p:spPr bwMode="auto">
          <a:xfrm>
            <a:off x="6583363" y="6462713"/>
            <a:ext cx="2432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400">
                <a:latin typeface="Times New Roman" panose="02020603050405020304" pitchFamily="18" charset="0"/>
              </a:rPr>
              <a:t>(C) D.J.  Campbell, ITER</a:t>
            </a:r>
            <a:endParaRPr lang="en-AU" altLang="en-US" sz="1400">
              <a:latin typeface="Times New Roman" panose="02020603050405020304" pitchFamily="18"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7C35168-1ADF-B291-FD78-EDD8BD2DC4FA}"/>
              </a:ext>
            </a:extLst>
          </p:cNvPr>
          <p:cNvSpPr>
            <a:spLocks noChangeArrowheads="1"/>
          </p:cNvSpPr>
          <p:nvPr/>
        </p:nvSpPr>
        <p:spPr bwMode="auto">
          <a:xfrm>
            <a:off x="304800" y="0"/>
            <a:ext cx="8534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a:solidFill>
                  <a:schemeClr val="accent2"/>
                </a:solidFill>
                <a:ea typeface="MS PGothic" panose="020B0600070205080204" pitchFamily="34" charset="-128"/>
              </a:rPr>
              <a:t>ITER – Tokamak Core Components</a:t>
            </a:r>
          </a:p>
        </p:txBody>
      </p:sp>
      <p:pic>
        <p:nvPicPr>
          <p:cNvPr id="39939" name="Picture 3" descr="Tokamak_Cutaway_Baseline_Nov10">
            <a:extLst>
              <a:ext uri="{FF2B5EF4-FFF2-40B4-BE49-F238E27FC236}">
                <a16:creationId xmlns:a16="http://schemas.microsoft.com/office/drawing/2014/main" id="{4CDB2D4D-3804-7B7B-AA6E-6AADD145D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60198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Line 4">
            <a:extLst>
              <a:ext uri="{FF2B5EF4-FFF2-40B4-BE49-F238E27FC236}">
                <a16:creationId xmlns:a16="http://schemas.microsoft.com/office/drawing/2014/main" id="{90B43AC1-2E57-ECC0-B6F9-2EFC10A17454}"/>
              </a:ext>
            </a:extLst>
          </p:cNvPr>
          <p:cNvSpPr>
            <a:spLocks noChangeShapeType="1"/>
          </p:cNvSpPr>
          <p:nvPr/>
        </p:nvSpPr>
        <p:spPr bwMode="auto">
          <a:xfrm flipV="1">
            <a:off x="2057400" y="3276600"/>
            <a:ext cx="1828800" cy="1752600"/>
          </a:xfrm>
          <a:prstGeom prst="line">
            <a:avLst/>
          </a:prstGeom>
          <a:noFill/>
          <a:ln w="28575">
            <a:solidFill>
              <a:srgbClr val="FF271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1" name="Line 5">
            <a:extLst>
              <a:ext uri="{FF2B5EF4-FFF2-40B4-BE49-F238E27FC236}">
                <a16:creationId xmlns:a16="http://schemas.microsoft.com/office/drawing/2014/main" id="{82411272-2170-4499-0614-13F5429761F8}"/>
              </a:ext>
            </a:extLst>
          </p:cNvPr>
          <p:cNvSpPr>
            <a:spLocks noChangeShapeType="1"/>
          </p:cNvSpPr>
          <p:nvPr/>
        </p:nvSpPr>
        <p:spPr bwMode="auto">
          <a:xfrm>
            <a:off x="1981200" y="1143000"/>
            <a:ext cx="2438400" cy="1447800"/>
          </a:xfrm>
          <a:prstGeom prst="line">
            <a:avLst/>
          </a:prstGeom>
          <a:noFill/>
          <a:ln w="28575">
            <a:solidFill>
              <a:srgbClr val="FF271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2" name="Line 6">
            <a:extLst>
              <a:ext uri="{FF2B5EF4-FFF2-40B4-BE49-F238E27FC236}">
                <a16:creationId xmlns:a16="http://schemas.microsoft.com/office/drawing/2014/main" id="{D9E706AB-0A80-5DA9-74EC-748F83A72F94}"/>
              </a:ext>
            </a:extLst>
          </p:cNvPr>
          <p:cNvSpPr>
            <a:spLocks noChangeShapeType="1"/>
          </p:cNvSpPr>
          <p:nvPr/>
        </p:nvSpPr>
        <p:spPr bwMode="auto">
          <a:xfrm flipV="1">
            <a:off x="2124075" y="3516313"/>
            <a:ext cx="915988" cy="560387"/>
          </a:xfrm>
          <a:prstGeom prst="line">
            <a:avLst/>
          </a:prstGeom>
          <a:noFill/>
          <a:ln w="28575">
            <a:solidFill>
              <a:srgbClr val="FF271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3" name="Line 7">
            <a:extLst>
              <a:ext uri="{FF2B5EF4-FFF2-40B4-BE49-F238E27FC236}">
                <a16:creationId xmlns:a16="http://schemas.microsoft.com/office/drawing/2014/main" id="{22F27B51-88A6-FF61-ED9D-E9DD89ACF8DF}"/>
              </a:ext>
            </a:extLst>
          </p:cNvPr>
          <p:cNvSpPr>
            <a:spLocks noChangeShapeType="1"/>
          </p:cNvSpPr>
          <p:nvPr/>
        </p:nvSpPr>
        <p:spPr bwMode="auto">
          <a:xfrm flipH="1">
            <a:off x="6553200" y="1025525"/>
            <a:ext cx="911225" cy="269875"/>
          </a:xfrm>
          <a:prstGeom prst="line">
            <a:avLst/>
          </a:prstGeom>
          <a:noFill/>
          <a:ln w="28575">
            <a:solidFill>
              <a:srgbClr val="FF271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4" name="Line 8">
            <a:extLst>
              <a:ext uri="{FF2B5EF4-FFF2-40B4-BE49-F238E27FC236}">
                <a16:creationId xmlns:a16="http://schemas.microsoft.com/office/drawing/2014/main" id="{F33E88BC-5088-AFDF-B2AE-7F4AF389D991}"/>
              </a:ext>
            </a:extLst>
          </p:cNvPr>
          <p:cNvSpPr>
            <a:spLocks noChangeShapeType="1"/>
          </p:cNvSpPr>
          <p:nvPr/>
        </p:nvSpPr>
        <p:spPr bwMode="auto">
          <a:xfrm flipH="1" flipV="1">
            <a:off x="5715000" y="2057400"/>
            <a:ext cx="1582738" cy="150813"/>
          </a:xfrm>
          <a:prstGeom prst="line">
            <a:avLst/>
          </a:prstGeom>
          <a:noFill/>
          <a:ln w="28575">
            <a:solidFill>
              <a:srgbClr val="FF271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5" name="Line 9">
            <a:extLst>
              <a:ext uri="{FF2B5EF4-FFF2-40B4-BE49-F238E27FC236}">
                <a16:creationId xmlns:a16="http://schemas.microsoft.com/office/drawing/2014/main" id="{F6246F20-CF57-099B-A925-44B95A2244D0}"/>
              </a:ext>
            </a:extLst>
          </p:cNvPr>
          <p:cNvSpPr>
            <a:spLocks noChangeShapeType="1"/>
          </p:cNvSpPr>
          <p:nvPr/>
        </p:nvSpPr>
        <p:spPr bwMode="auto">
          <a:xfrm flipH="1" flipV="1">
            <a:off x="5943600" y="3810000"/>
            <a:ext cx="838200" cy="1752600"/>
          </a:xfrm>
          <a:prstGeom prst="line">
            <a:avLst/>
          </a:prstGeom>
          <a:noFill/>
          <a:ln w="28575">
            <a:solidFill>
              <a:srgbClr val="FF271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6" name="Text Box 10">
            <a:extLst>
              <a:ext uri="{FF2B5EF4-FFF2-40B4-BE49-F238E27FC236}">
                <a16:creationId xmlns:a16="http://schemas.microsoft.com/office/drawing/2014/main" id="{01D6D952-2D59-BC2C-129F-BED6F09863C7}"/>
              </a:ext>
            </a:extLst>
          </p:cNvPr>
          <p:cNvSpPr txBox="1">
            <a:spLocks noChangeArrowheads="1"/>
          </p:cNvSpPr>
          <p:nvPr/>
        </p:nvSpPr>
        <p:spPr bwMode="auto">
          <a:xfrm>
            <a:off x="0" y="914400"/>
            <a:ext cx="2209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ea typeface="MS PGothic" panose="020B0600070205080204" pitchFamily="34" charset="-128"/>
              </a:rPr>
              <a:t>Central Solenoid (6)</a:t>
            </a:r>
            <a:br>
              <a:rPr lang="en-US" altLang="en-US" sz="1600" b="1">
                <a:solidFill>
                  <a:srgbClr val="FF271C"/>
                </a:solidFill>
                <a:ea typeface="MS PGothic" panose="020B0600070205080204" pitchFamily="34" charset="-128"/>
              </a:rPr>
            </a:br>
            <a:r>
              <a:rPr lang="en-US" altLang="en-US" sz="1600" b="1">
                <a:solidFill>
                  <a:srgbClr val="FF271C"/>
                </a:solidFill>
                <a:ea typeface="MS PGothic" panose="020B0600070205080204" pitchFamily="34" charset="-128"/>
              </a:rPr>
              <a:t>       (Nb</a:t>
            </a:r>
            <a:r>
              <a:rPr lang="en-US" altLang="en-US" sz="1600" b="1" baseline="-25000">
                <a:solidFill>
                  <a:srgbClr val="FF271C"/>
                </a:solidFill>
                <a:ea typeface="MS PGothic" panose="020B0600070205080204" pitchFamily="34" charset="-128"/>
              </a:rPr>
              <a:t>3</a:t>
            </a:r>
            <a:r>
              <a:rPr lang="en-US" altLang="en-US" sz="1600" b="1">
                <a:solidFill>
                  <a:srgbClr val="FF271C"/>
                </a:solidFill>
                <a:ea typeface="MS PGothic" panose="020B0600070205080204" pitchFamily="34" charset="-128"/>
              </a:rPr>
              <a:t>Sn)</a:t>
            </a:r>
            <a:endParaRPr lang="en-US" altLang="en-US" sz="2400" b="1">
              <a:latin typeface="Century Gothic" panose="020B0502020202020204" pitchFamily="34" charset="0"/>
              <a:ea typeface="MS PGothic" panose="020B0600070205080204" pitchFamily="34" charset="-128"/>
            </a:endParaRPr>
          </a:p>
        </p:txBody>
      </p:sp>
      <p:sp>
        <p:nvSpPr>
          <p:cNvPr id="39947" name="Text Box 11">
            <a:extLst>
              <a:ext uri="{FF2B5EF4-FFF2-40B4-BE49-F238E27FC236}">
                <a16:creationId xmlns:a16="http://schemas.microsoft.com/office/drawing/2014/main" id="{BC897CAE-885C-3025-E0BD-F09547E5AC46}"/>
              </a:ext>
            </a:extLst>
          </p:cNvPr>
          <p:cNvSpPr txBox="1">
            <a:spLocks noChangeArrowheads="1"/>
          </p:cNvSpPr>
          <p:nvPr/>
        </p:nvSpPr>
        <p:spPr bwMode="auto">
          <a:xfrm>
            <a:off x="0" y="40386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ea typeface="MS PGothic" panose="020B0600070205080204" pitchFamily="34" charset="-128"/>
              </a:rPr>
              <a:t>Toroidal Field Coils (18)</a:t>
            </a:r>
            <a:br>
              <a:rPr lang="en-US" altLang="en-US" sz="1600" b="1">
                <a:solidFill>
                  <a:srgbClr val="FF271C"/>
                </a:solidFill>
                <a:ea typeface="MS PGothic" panose="020B0600070205080204" pitchFamily="34" charset="-128"/>
              </a:rPr>
            </a:br>
            <a:r>
              <a:rPr lang="en-US" altLang="en-US" sz="1600" b="1">
                <a:solidFill>
                  <a:srgbClr val="FF271C"/>
                </a:solidFill>
                <a:ea typeface="MS PGothic" panose="020B0600070205080204" pitchFamily="34" charset="-128"/>
              </a:rPr>
              <a:t>           (Nb</a:t>
            </a:r>
            <a:r>
              <a:rPr lang="en-US" altLang="en-US" sz="1600" b="1" baseline="-25000">
                <a:solidFill>
                  <a:srgbClr val="FF271C"/>
                </a:solidFill>
                <a:ea typeface="MS PGothic" panose="020B0600070205080204" pitchFamily="34" charset="-128"/>
              </a:rPr>
              <a:t>3</a:t>
            </a:r>
            <a:r>
              <a:rPr lang="en-US" altLang="en-US" sz="1600" b="1">
                <a:solidFill>
                  <a:srgbClr val="FF271C"/>
                </a:solidFill>
                <a:ea typeface="MS PGothic" panose="020B0600070205080204" pitchFamily="34" charset="-128"/>
              </a:rPr>
              <a:t>Sn)</a:t>
            </a:r>
          </a:p>
        </p:txBody>
      </p:sp>
      <p:sp>
        <p:nvSpPr>
          <p:cNvPr id="39948" name="Text Box 12">
            <a:extLst>
              <a:ext uri="{FF2B5EF4-FFF2-40B4-BE49-F238E27FC236}">
                <a16:creationId xmlns:a16="http://schemas.microsoft.com/office/drawing/2014/main" id="{255F0AB1-C292-C500-D7C0-F224F62238CD}"/>
              </a:ext>
            </a:extLst>
          </p:cNvPr>
          <p:cNvSpPr txBox="1">
            <a:spLocks noChangeArrowheads="1"/>
          </p:cNvSpPr>
          <p:nvPr/>
        </p:nvSpPr>
        <p:spPr bwMode="auto">
          <a:xfrm>
            <a:off x="7010400" y="838200"/>
            <a:ext cx="190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600" b="1">
                <a:ea typeface="MS PGothic" panose="020B0600070205080204" pitchFamily="34" charset="-128"/>
              </a:rPr>
              <a:t>Cryostat</a:t>
            </a:r>
            <a:br>
              <a:rPr lang="en-US" altLang="en-US" sz="1600" b="1">
                <a:ea typeface="MS PGothic" panose="020B0600070205080204" pitchFamily="34" charset="-128"/>
              </a:rPr>
            </a:br>
            <a:r>
              <a:rPr lang="en-US" altLang="en-US" sz="1600" b="1">
                <a:solidFill>
                  <a:srgbClr val="FF0000"/>
                </a:solidFill>
                <a:ea typeface="MS PGothic" panose="020B0600070205080204" pitchFamily="34" charset="-128"/>
              </a:rPr>
              <a:t>(SS)</a:t>
            </a:r>
            <a:endParaRPr lang="en-US" altLang="en-US" sz="2400" b="1">
              <a:solidFill>
                <a:srgbClr val="FF0000"/>
              </a:solidFill>
              <a:latin typeface="Century Gothic" panose="020B0502020202020204" pitchFamily="34" charset="0"/>
              <a:ea typeface="MS PGothic" panose="020B0600070205080204" pitchFamily="34" charset="-128"/>
            </a:endParaRPr>
          </a:p>
        </p:txBody>
      </p:sp>
      <p:sp>
        <p:nvSpPr>
          <p:cNvPr id="39949" name="Text Box 13">
            <a:extLst>
              <a:ext uri="{FF2B5EF4-FFF2-40B4-BE49-F238E27FC236}">
                <a16:creationId xmlns:a16="http://schemas.microsoft.com/office/drawing/2014/main" id="{F0571B6E-14D4-C7CA-CB20-07A71EAE826E}"/>
              </a:ext>
            </a:extLst>
          </p:cNvPr>
          <p:cNvSpPr txBox="1">
            <a:spLocks noChangeArrowheads="1"/>
          </p:cNvSpPr>
          <p:nvPr/>
        </p:nvSpPr>
        <p:spPr bwMode="auto">
          <a:xfrm>
            <a:off x="152400" y="4953000"/>
            <a:ext cx="27638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600" b="1">
                <a:ea typeface="MS PGothic" panose="020B0600070205080204" pitchFamily="34" charset="-128"/>
              </a:rPr>
              <a:t>Shielding Blanket Modules</a:t>
            </a:r>
            <a:r>
              <a:rPr lang="en-US" altLang="en-US" sz="1600" b="1">
                <a:solidFill>
                  <a:srgbClr val="FF271C"/>
                </a:solidFill>
                <a:ea typeface="MS PGothic" panose="020B0600070205080204" pitchFamily="34" charset="-128"/>
              </a:rPr>
              <a:t> (SS/ Be)</a:t>
            </a:r>
            <a:endParaRPr lang="en-US" altLang="en-US" sz="2400" b="1">
              <a:latin typeface="Century Gothic" panose="020B0502020202020204" pitchFamily="34" charset="0"/>
              <a:ea typeface="MS PGothic" panose="020B0600070205080204" pitchFamily="34" charset="-128"/>
            </a:endParaRPr>
          </a:p>
        </p:txBody>
      </p:sp>
      <p:sp>
        <p:nvSpPr>
          <p:cNvPr id="39950" name="Text Box 14">
            <a:extLst>
              <a:ext uri="{FF2B5EF4-FFF2-40B4-BE49-F238E27FC236}">
                <a16:creationId xmlns:a16="http://schemas.microsoft.com/office/drawing/2014/main" id="{7DD18599-EBE5-CC6F-8A9C-82CACF493D80}"/>
              </a:ext>
            </a:extLst>
          </p:cNvPr>
          <p:cNvSpPr txBox="1">
            <a:spLocks noChangeArrowheads="1"/>
          </p:cNvSpPr>
          <p:nvPr/>
        </p:nvSpPr>
        <p:spPr bwMode="auto">
          <a:xfrm>
            <a:off x="7010400" y="2057400"/>
            <a:ext cx="2133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600" b="1">
                <a:ea typeface="MS PGothic" panose="020B0600070205080204" pitchFamily="34" charset="-128"/>
              </a:rPr>
              <a:t>Thermal Shield</a:t>
            </a:r>
            <a:br>
              <a:rPr lang="en-US" altLang="en-US" sz="1600" b="1">
                <a:ea typeface="MS PGothic" panose="020B0600070205080204" pitchFamily="34" charset="-128"/>
              </a:rPr>
            </a:br>
            <a:r>
              <a:rPr lang="en-US" altLang="en-US" sz="1600" b="1">
                <a:solidFill>
                  <a:srgbClr val="FF0000"/>
                </a:solidFill>
                <a:ea typeface="MS PGothic" panose="020B0600070205080204" pitchFamily="34" charset="-128"/>
              </a:rPr>
              <a:t>(SS)</a:t>
            </a:r>
          </a:p>
        </p:txBody>
      </p:sp>
      <p:sp>
        <p:nvSpPr>
          <p:cNvPr id="39951" name="Text Box 15">
            <a:extLst>
              <a:ext uri="{FF2B5EF4-FFF2-40B4-BE49-F238E27FC236}">
                <a16:creationId xmlns:a16="http://schemas.microsoft.com/office/drawing/2014/main" id="{FCD19612-B14B-623D-3EA8-0939144BEA39}"/>
              </a:ext>
            </a:extLst>
          </p:cNvPr>
          <p:cNvSpPr txBox="1">
            <a:spLocks noChangeArrowheads="1"/>
          </p:cNvSpPr>
          <p:nvPr/>
        </p:nvSpPr>
        <p:spPr bwMode="auto">
          <a:xfrm>
            <a:off x="6781800" y="5334000"/>
            <a:ext cx="2254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ea typeface="MS PGothic" panose="020B0600070205080204" pitchFamily="34" charset="-128"/>
              </a:rPr>
              <a:t>Correction Coils (18)</a:t>
            </a:r>
          </a:p>
          <a:p>
            <a:pPr>
              <a:spcBef>
                <a:spcPct val="0"/>
              </a:spcBef>
              <a:buFontTx/>
              <a:buNone/>
            </a:pPr>
            <a:r>
              <a:rPr lang="en-US" altLang="en-US" sz="1600" b="1">
                <a:solidFill>
                  <a:srgbClr val="FF271C"/>
                </a:solidFill>
                <a:ea typeface="MS PGothic" panose="020B0600070205080204" pitchFamily="34" charset="-128"/>
              </a:rPr>
              <a:t>         (NbTi)</a:t>
            </a:r>
            <a:endParaRPr lang="en-US" altLang="en-US" sz="2400" b="1">
              <a:latin typeface="Century Gothic" panose="020B0502020202020204" pitchFamily="34" charset="0"/>
              <a:ea typeface="MS PGothic" panose="020B0600070205080204" pitchFamily="34" charset="-128"/>
            </a:endParaRPr>
          </a:p>
        </p:txBody>
      </p:sp>
      <p:sp>
        <p:nvSpPr>
          <p:cNvPr id="39952" name="Line 16">
            <a:extLst>
              <a:ext uri="{FF2B5EF4-FFF2-40B4-BE49-F238E27FC236}">
                <a16:creationId xmlns:a16="http://schemas.microsoft.com/office/drawing/2014/main" id="{0DFC96C1-404E-4105-FEF1-3A540C1CF7B4}"/>
              </a:ext>
            </a:extLst>
          </p:cNvPr>
          <p:cNvSpPr>
            <a:spLocks noChangeShapeType="1"/>
          </p:cNvSpPr>
          <p:nvPr/>
        </p:nvSpPr>
        <p:spPr bwMode="auto">
          <a:xfrm flipH="1">
            <a:off x="5543550" y="3136900"/>
            <a:ext cx="1843088" cy="381000"/>
          </a:xfrm>
          <a:prstGeom prst="line">
            <a:avLst/>
          </a:prstGeom>
          <a:noFill/>
          <a:ln w="28575">
            <a:solidFill>
              <a:srgbClr val="FF271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3" name="Text Box 17">
            <a:extLst>
              <a:ext uri="{FF2B5EF4-FFF2-40B4-BE49-F238E27FC236}">
                <a16:creationId xmlns:a16="http://schemas.microsoft.com/office/drawing/2014/main" id="{06EBFA14-9F01-3FA5-13A0-6CEFF59BC55D}"/>
              </a:ext>
            </a:extLst>
          </p:cNvPr>
          <p:cNvSpPr txBox="1">
            <a:spLocks noChangeArrowheads="1"/>
          </p:cNvSpPr>
          <p:nvPr/>
        </p:nvSpPr>
        <p:spPr bwMode="auto">
          <a:xfrm>
            <a:off x="7010400" y="2971800"/>
            <a:ext cx="2133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600" b="1">
                <a:ea typeface="MS PGothic" panose="020B0600070205080204" pitchFamily="34" charset="-128"/>
              </a:rPr>
              <a:t>Internal Coils</a:t>
            </a:r>
            <a:endParaRPr lang="en-US" altLang="en-US" sz="1600" b="1">
              <a:solidFill>
                <a:srgbClr val="FF271C"/>
              </a:solidFill>
              <a:ea typeface="MS PGothic" panose="020B0600070205080204" pitchFamily="34" charset="-128"/>
            </a:endParaRPr>
          </a:p>
          <a:p>
            <a:pPr algn="ctr">
              <a:spcBef>
                <a:spcPct val="0"/>
              </a:spcBef>
              <a:buFontTx/>
              <a:buNone/>
            </a:pPr>
            <a:r>
              <a:rPr lang="en-US" altLang="en-US" sz="1600" b="1">
                <a:solidFill>
                  <a:srgbClr val="FF271C"/>
                </a:solidFill>
                <a:ea typeface="MS PGothic" panose="020B0600070205080204" pitchFamily="34" charset="-128"/>
              </a:rPr>
              <a:t>(Cu)</a:t>
            </a:r>
            <a:endParaRPr lang="en-US" altLang="en-US" sz="2400" b="1">
              <a:latin typeface="Century Gothic" panose="020B0502020202020204" pitchFamily="34" charset="0"/>
              <a:ea typeface="MS PGothic" panose="020B0600070205080204" pitchFamily="34" charset="-128"/>
            </a:endParaRPr>
          </a:p>
        </p:txBody>
      </p:sp>
      <p:sp>
        <p:nvSpPr>
          <p:cNvPr id="39954" name="Text Box 18">
            <a:extLst>
              <a:ext uri="{FF2B5EF4-FFF2-40B4-BE49-F238E27FC236}">
                <a16:creationId xmlns:a16="http://schemas.microsoft.com/office/drawing/2014/main" id="{3EC5B988-56D1-1B64-8136-7F3FDAC5F05C}"/>
              </a:ext>
            </a:extLst>
          </p:cNvPr>
          <p:cNvSpPr txBox="1">
            <a:spLocks noChangeArrowheads="1"/>
          </p:cNvSpPr>
          <p:nvPr/>
        </p:nvSpPr>
        <p:spPr bwMode="auto">
          <a:xfrm>
            <a:off x="0" y="31242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ea typeface="MS PGothic" panose="020B0600070205080204" pitchFamily="34" charset="-128"/>
              </a:rPr>
              <a:t>Poloidal Field Coils (6)</a:t>
            </a:r>
            <a:br>
              <a:rPr lang="en-US" altLang="en-US" sz="1600" b="1">
                <a:ea typeface="MS PGothic" panose="020B0600070205080204" pitchFamily="34" charset="-128"/>
              </a:rPr>
            </a:br>
            <a:r>
              <a:rPr lang="en-US" altLang="en-US" sz="1600" b="1">
                <a:solidFill>
                  <a:srgbClr val="FF271C"/>
                </a:solidFill>
                <a:ea typeface="MS PGothic" panose="020B0600070205080204" pitchFamily="34" charset="-128"/>
              </a:rPr>
              <a:t>             (NbTi)</a:t>
            </a:r>
          </a:p>
        </p:txBody>
      </p:sp>
      <p:sp>
        <p:nvSpPr>
          <p:cNvPr id="39955" name="Line 19">
            <a:extLst>
              <a:ext uri="{FF2B5EF4-FFF2-40B4-BE49-F238E27FC236}">
                <a16:creationId xmlns:a16="http://schemas.microsoft.com/office/drawing/2014/main" id="{D1319DEB-A6FD-74DB-F0E2-1ECE5E5F7855}"/>
              </a:ext>
            </a:extLst>
          </p:cNvPr>
          <p:cNvSpPr>
            <a:spLocks noChangeShapeType="1"/>
          </p:cNvSpPr>
          <p:nvPr/>
        </p:nvSpPr>
        <p:spPr bwMode="auto">
          <a:xfrm flipV="1">
            <a:off x="1979613" y="2881313"/>
            <a:ext cx="736600" cy="331787"/>
          </a:xfrm>
          <a:prstGeom prst="line">
            <a:avLst/>
          </a:prstGeom>
          <a:noFill/>
          <a:ln w="28575">
            <a:solidFill>
              <a:srgbClr val="FF271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6" name="Text Box 20">
            <a:extLst>
              <a:ext uri="{FF2B5EF4-FFF2-40B4-BE49-F238E27FC236}">
                <a16:creationId xmlns:a16="http://schemas.microsoft.com/office/drawing/2014/main" id="{5E596DF6-BDCE-95BD-7DC0-509BA481A0EC}"/>
              </a:ext>
            </a:extLst>
          </p:cNvPr>
          <p:cNvSpPr txBox="1">
            <a:spLocks noChangeArrowheads="1"/>
          </p:cNvSpPr>
          <p:nvPr/>
        </p:nvSpPr>
        <p:spPr bwMode="auto">
          <a:xfrm>
            <a:off x="1752600" y="5638800"/>
            <a:ext cx="342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600" b="1">
                <a:ea typeface="MS PGothic" panose="020B0600070205080204" pitchFamily="34" charset="-128"/>
              </a:rPr>
              <a:t>Vacuum Vessel</a:t>
            </a:r>
            <a:br>
              <a:rPr lang="en-US" altLang="en-US" sz="1600" b="1">
                <a:ea typeface="MS PGothic" panose="020B0600070205080204" pitchFamily="34" charset="-128"/>
              </a:rPr>
            </a:br>
            <a:r>
              <a:rPr lang="en-US" altLang="en-US" sz="1600" b="1">
                <a:solidFill>
                  <a:srgbClr val="FF271C"/>
                </a:solidFill>
                <a:ea typeface="MS PGothic" panose="020B0600070205080204" pitchFamily="34" charset="-128"/>
              </a:rPr>
              <a:t>(SS)</a:t>
            </a:r>
            <a:endParaRPr lang="en-US" altLang="en-US" sz="2400" b="1">
              <a:latin typeface="Century Gothic" panose="020B0502020202020204" pitchFamily="34" charset="0"/>
              <a:ea typeface="MS PGothic" panose="020B0600070205080204" pitchFamily="34" charset="-128"/>
            </a:endParaRPr>
          </a:p>
        </p:txBody>
      </p:sp>
      <p:sp>
        <p:nvSpPr>
          <p:cNvPr id="39957" name="Line 21">
            <a:extLst>
              <a:ext uri="{FF2B5EF4-FFF2-40B4-BE49-F238E27FC236}">
                <a16:creationId xmlns:a16="http://schemas.microsoft.com/office/drawing/2014/main" id="{D0625909-2C50-E44E-8292-38390D7506E3}"/>
              </a:ext>
            </a:extLst>
          </p:cNvPr>
          <p:cNvSpPr>
            <a:spLocks noChangeShapeType="1"/>
          </p:cNvSpPr>
          <p:nvPr/>
        </p:nvSpPr>
        <p:spPr bwMode="auto">
          <a:xfrm flipV="1">
            <a:off x="3352800" y="3822700"/>
            <a:ext cx="101600" cy="1816100"/>
          </a:xfrm>
          <a:prstGeom prst="line">
            <a:avLst/>
          </a:prstGeom>
          <a:noFill/>
          <a:ln w="28575">
            <a:solidFill>
              <a:srgbClr val="FF271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8" name="Line 22">
            <a:extLst>
              <a:ext uri="{FF2B5EF4-FFF2-40B4-BE49-F238E27FC236}">
                <a16:creationId xmlns:a16="http://schemas.microsoft.com/office/drawing/2014/main" id="{F0C6B9FE-26DF-8EB0-ECC1-76AA82A5457A}"/>
              </a:ext>
            </a:extLst>
          </p:cNvPr>
          <p:cNvSpPr>
            <a:spLocks noChangeShapeType="1"/>
          </p:cNvSpPr>
          <p:nvPr/>
        </p:nvSpPr>
        <p:spPr bwMode="auto">
          <a:xfrm flipH="1" flipV="1">
            <a:off x="5137150" y="3898900"/>
            <a:ext cx="501650" cy="1892300"/>
          </a:xfrm>
          <a:prstGeom prst="line">
            <a:avLst/>
          </a:prstGeom>
          <a:noFill/>
          <a:ln w="28575">
            <a:solidFill>
              <a:srgbClr val="FF271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59" name="Text Box 23">
            <a:extLst>
              <a:ext uri="{FF2B5EF4-FFF2-40B4-BE49-F238E27FC236}">
                <a16:creationId xmlns:a16="http://schemas.microsoft.com/office/drawing/2014/main" id="{5A6D53E3-87E4-10C8-579E-CEBDA3BA2AF0}"/>
              </a:ext>
            </a:extLst>
          </p:cNvPr>
          <p:cNvSpPr txBox="1">
            <a:spLocks noChangeArrowheads="1"/>
          </p:cNvSpPr>
          <p:nvPr/>
        </p:nvSpPr>
        <p:spPr bwMode="auto">
          <a:xfrm>
            <a:off x="4953000" y="5746750"/>
            <a:ext cx="1541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600" b="1">
                <a:ea typeface="MS PGothic" panose="020B0600070205080204" pitchFamily="34" charset="-128"/>
              </a:rPr>
              <a:t>Divertor</a:t>
            </a:r>
            <a:br>
              <a:rPr lang="en-US" altLang="en-US" sz="1600" b="1">
                <a:ea typeface="MS PGothic" panose="020B0600070205080204" pitchFamily="34" charset="-128"/>
              </a:rPr>
            </a:br>
            <a:r>
              <a:rPr lang="en-US" altLang="en-US" sz="1600" b="1">
                <a:solidFill>
                  <a:srgbClr val="FF271C"/>
                </a:solidFill>
                <a:ea typeface="MS PGothic" panose="020B0600070205080204" pitchFamily="34" charset="-128"/>
              </a:rPr>
              <a:t>(SS/ W)</a:t>
            </a:r>
            <a:endParaRPr lang="en-US" altLang="en-US" sz="2400" b="1">
              <a:latin typeface="Century Gothic" panose="020B0502020202020204" pitchFamily="34" charset="0"/>
              <a:ea typeface="MS PGothic" panose="020B0600070205080204" pitchFamily="34" charset="-128"/>
            </a:endParaRPr>
          </a:p>
        </p:txBody>
      </p:sp>
      <p:sp>
        <p:nvSpPr>
          <p:cNvPr id="39960" name="Oval 1">
            <a:extLst>
              <a:ext uri="{FF2B5EF4-FFF2-40B4-BE49-F238E27FC236}">
                <a16:creationId xmlns:a16="http://schemas.microsoft.com/office/drawing/2014/main" id="{0ABE07B1-B573-9919-2274-BFC39B5FE33F}"/>
              </a:ext>
            </a:extLst>
          </p:cNvPr>
          <p:cNvSpPr>
            <a:spLocks noChangeArrowheads="1"/>
          </p:cNvSpPr>
          <p:nvPr/>
        </p:nvSpPr>
        <p:spPr bwMode="auto">
          <a:xfrm>
            <a:off x="0" y="765175"/>
            <a:ext cx="2124075" cy="7921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solidFill>
                <a:srgbClr val="000000"/>
              </a:solidFill>
              <a:latin typeface="Century Gothic" panose="020B0502020202020204" pitchFamily="34" charset="0"/>
              <a:ea typeface="MS PGothic" panose="020B0600070205080204" pitchFamily="34" charset="-128"/>
            </a:endParaRPr>
          </a:p>
        </p:txBody>
      </p:sp>
      <p:sp>
        <p:nvSpPr>
          <p:cNvPr id="39961" name="Oval 24">
            <a:extLst>
              <a:ext uri="{FF2B5EF4-FFF2-40B4-BE49-F238E27FC236}">
                <a16:creationId xmlns:a16="http://schemas.microsoft.com/office/drawing/2014/main" id="{D2760C65-8A9B-3023-8CE4-7981AAE32B86}"/>
              </a:ext>
            </a:extLst>
          </p:cNvPr>
          <p:cNvSpPr>
            <a:spLocks noChangeArrowheads="1"/>
          </p:cNvSpPr>
          <p:nvPr/>
        </p:nvSpPr>
        <p:spPr bwMode="auto">
          <a:xfrm>
            <a:off x="0" y="3860800"/>
            <a:ext cx="2484438" cy="7921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solidFill>
                <a:srgbClr val="000000"/>
              </a:solidFill>
              <a:latin typeface="Century Gothic" panose="020B0502020202020204" pitchFamily="34" charset="0"/>
              <a:ea typeface="MS PGothic" panose="020B0600070205080204" pitchFamily="34" charset="-128"/>
            </a:endParaRPr>
          </a:p>
        </p:txBody>
      </p:sp>
      <p:sp>
        <p:nvSpPr>
          <p:cNvPr id="39962" name="Oval 25">
            <a:extLst>
              <a:ext uri="{FF2B5EF4-FFF2-40B4-BE49-F238E27FC236}">
                <a16:creationId xmlns:a16="http://schemas.microsoft.com/office/drawing/2014/main" id="{75D85C69-8BB0-80CD-F071-7A38CD5723FF}"/>
              </a:ext>
            </a:extLst>
          </p:cNvPr>
          <p:cNvSpPr>
            <a:spLocks noChangeArrowheads="1"/>
          </p:cNvSpPr>
          <p:nvPr/>
        </p:nvSpPr>
        <p:spPr bwMode="auto">
          <a:xfrm>
            <a:off x="2420938" y="5516563"/>
            <a:ext cx="2087562" cy="73977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solidFill>
                <a:srgbClr val="000000"/>
              </a:solidFill>
              <a:latin typeface="Century Gothic" panose="020B0502020202020204" pitchFamily="34" charset="0"/>
              <a:ea typeface="MS PGothic" panose="020B0600070205080204" pitchFamily="34" charset="-128"/>
            </a:endParaRPr>
          </a:p>
        </p:txBody>
      </p:sp>
      <p:sp>
        <p:nvSpPr>
          <p:cNvPr id="39963" name="Oval 26">
            <a:extLst>
              <a:ext uri="{FF2B5EF4-FFF2-40B4-BE49-F238E27FC236}">
                <a16:creationId xmlns:a16="http://schemas.microsoft.com/office/drawing/2014/main" id="{A0B54705-3698-7D9F-2CD3-32AE2D83BC98}"/>
              </a:ext>
            </a:extLst>
          </p:cNvPr>
          <p:cNvSpPr>
            <a:spLocks noChangeArrowheads="1"/>
          </p:cNvSpPr>
          <p:nvPr/>
        </p:nvSpPr>
        <p:spPr bwMode="auto">
          <a:xfrm>
            <a:off x="6996113" y="1989138"/>
            <a:ext cx="2089150" cy="68897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solidFill>
                <a:srgbClr val="000000"/>
              </a:solidFill>
              <a:latin typeface="Century Gothic" panose="020B0502020202020204" pitchFamily="34" charset="0"/>
              <a:ea typeface="MS PGothic" panose="020B0600070205080204" pitchFamily="34" charset="-128"/>
            </a:endParaRPr>
          </a:p>
        </p:txBody>
      </p:sp>
      <p:sp>
        <p:nvSpPr>
          <p:cNvPr id="39964" name="Oval 27">
            <a:extLst>
              <a:ext uri="{FF2B5EF4-FFF2-40B4-BE49-F238E27FC236}">
                <a16:creationId xmlns:a16="http://schemas.microsoft.com/office/drawing/2014/main" id="{0AC46AE1-8D8E-E881-A731-15BC233BAE3F}"/>
              </a:ext>
            </a:extLst>
          </p:cNvPr>
          <p:cNvSpPr>
            <a:spLocks noChangeArrowheads="1"/>
          </p:cNvSpPr>
          <p:nvPr/>
        </p:nvSpPr>
        <p:spPr bwMode="auto">
          <a:xfrm>
            <a:off x="6659563" y="5210175"/>
            <a:ext cx="2376487" cy="7921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solidFill>
                <a:srgbClr val="000000"/>
              </a:solidFill>
              <a:latin typeface="Century Gothic" panose="020B0502020202020204" pitchFamily="34" charset="0"/>
              <a:ea typeface="MS PGothic" panose="020B0600070205080204" pitchFamily="34" charset="-128"/>
            </a:endParaRPr>
          </a:p>
        </p:txBody>
      </p:sp>
      <p:sp>
        <p:nvSpPr>
          <p:cNvPr id="39965" name="Oval 28">
            <a:extLst>
              <a:ext uri="{FF2B5EF4-FFF2-40B4-BE49-F238E27FC236}">
                <a16:creationId xmlns:a16="http://schemas.microsoft.com/office/drawing/2014/main" id="{362E88F9-4991-38A1-7758-FDAF42515A52}"/>
              </a:ext>
            </a:extLst>
          </p:cNvPr>
          <p:cNvSpPr>
            <a:spLocks noChangeArrowheads="1"/>
          </p:cNvSpPr>
          <p:nvPr/>
        </p:nvSpPr>
        <p:spPr bwMode="auto">
          <a:xfrm>
            <a:off x="7092950" y="765175"/>
            <a:ext cx="1727200" cy="6477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solidFill>
                <a:srgbClr val="000000"/>
              </a:solidFill>
              <a:latin typeface="Century Gothic" panose="020B0502020202020204" pitchFamily="34" charset="0"/>
              <a:ea typeface="MS PGothic" panose="020B0600070205080204" pitchFamily="34" charset="-128"/>
            </a:endParaRPr>
          </a:p>
        </p:txBody>
      </p:sp>
      <p:sp>
        <p:nvSpPr>
          <p:cNvPr id="39966" name="Oval 29">
            <a:extLst>
              <a:ext uri="{FF2B5EF4-FFF2-40B4-BE49-F238E27FC236}">
                <a16:creationId xmlns:a16="http://schemas.microsoft.com/office/drawing/2014/main" id="{4E9BE06C-8420-378B-6536-B9BAF6AFB8CE}"/>
              </a:ext>
            </a:extLst>
          </p:cNvPr>
          <p:cNvSpPr>
            <a:spLocks noChangeArrowheads="1"/>
          </p:cNvSpPr>
          <p:nvPr/>
        </p:nvSpPr>
        <p:spPr bwMode="auto">
          <a:xfrm>
            <a:off x="0" y="2955925"/>
            <a:ext cx="2411413" cy="792163"/>
          </a:xfrm>
          <a:prstGeom prst="ellipse">
            <a:avLst/>
          </a:prstGeom>
          <a:noFill/>
          <a:ln w="2857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solidFill>
                <a:srgbClr val="000000"/>
              </a:solidFill>
              <a:latin typeface="Century Gothic" panose="020B0502020202020204" pitchFamily="34" charset="0"/>
              <a:ea typeface="MS PGothic" panose="020B0600070205080204" pitchFamily="34" charset="-128"/>
            </a:endParaRPr>
          </a:p>
        </p:txBody>
      </p:sp>
      <p:sp>
        <p:nvSpPr>
          <p:cNvPr id="39967" name="Oval 31">
            <a:extLst>
              <a:ext uri="{FF2B5EF4-FFF2-40B4-BE49-F238E27FC236}">
                <a16:creationId xmlns:a16="http://schemas.microsoft.com/office/drawing/2014/main" id="{64B26773-DD39-ED99-32C7-46578CC238C6}"/>
              </a:ext>
            </a:extLst>
          </p:cNvPr>
          <p:cNvSpPr>
            <a:spLocks noChangeArrowheads="1"/>
          </p:cNvSpPr>
          <p:nvPr/>
        </p:nvSpPr>
        <p:spPr bwMode="auto">
          <a:xfrm>
            <a:off x="4716463" y="5732463"/>
            <a:ext cx="2087562" cy="649287"/>
          </a:xfrm>
          <a:prstGeom prst="ellipse">
            <a:avLst/>
          </a:prstGeom>
          <a:noFill/>
          <a:ln w="2857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solidFill>
                <a:srgbClr val="000000"/>
              </a:solidFill>
              <a:latin typeface="Century Gothic" panose="020B0502020202020204" pitchFamily="34" charset="0"/>
              <a:ea typeface="MS PGothic" panose="020B0600070205080204" pitchFamily="34" charset="-128"/>
            </a:endParaRPr>
          </a:p>
        </p:txBody>
      </p:sp>
      <p:sp>
        <p:nvSpPr>
          <p:cNvPr id="39968" name="Oval 32">
            <a:extLst>
              <a:ext uri="{FF2B5EF4-FFF2-40B4-BE49-F238E27FC236}">
                <a16:creationId xmlns:a16="http://schemas.microsoft.com/office/drawing/2014/main" id="{F33E90FD-7DC0-4F73-96FB-E25DA65B655D}"/>
              </a:ext>
            </a:extLst>
          </p:cNvPr>
          <p:cNvSpPr>
            <a:spLocks noChangeArrowheads="1"/>
          </p:cNvSpPr>
          <p:nvPr/>
        </p:nvSpPr>
        <p:spPr bwMode="auto">
          <a:xfrm>
            <a:off x="7027863" y="2922588"/>
            <a:ext cx="2087562" cy="647700"/>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solidFill>
                <a:srgbClr val="000000"/>
              </a:solidFill>
              <a:latin typeface="Century Gothic" panose="020B0502020202020204" pitchFamily="34" charset="0"/>
              <a:ea typeface="MS PGothic" panose="020B0600070205080204" pitchFamily="34" charset="-128"/>
            </a:endParaRPr>
          </a:p>
        </p:txBody>
      </p:sp>
      <p:sp>
        <p:nvSpPr>
          <p:cNvPr id="39969" name="Oval 33">
            <a:extLst>
              <a:ext uri="{FF2B5EF4-FFF2-40B4-BE49-F238E27FC236}">
                <a16:creationId xmlns:a16="http://schemas.microsoft.com/office/drawing/2014/main" id="{7B97CB92-20E0-0108-9FC0-1B94743FE611}"/>
              </a:ext>
            </a:extLst>
          </p:cNvPr>
          <p:cNvSpPr>
            <a:spLocks noChangeArrowheads="1"/>
          </p:cNvSpPr>
          <p:nvPr/>
        </p:nvSpPr>
        <p:spPr bwMode="auto">
          <a:xfrm>
            <a:off x="107950" y="4765675"/>
            <a:ext cx="2808288" cy="792163"/>
          </a:xfrm>
          <a:prstGeom prst="ellipse">
            <a:avLst/>
          </a:prstGeom>
          <a:noFill/>
          <a:ln w="2857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solidFill>
                <a:srgbClr val="000000"/>
              </a:solidFill>
              <a:latin typeface="Century Gothic" panose="020B0502020202020204" pitchFamily="34" charset="0"/>
              <a:ea typeface="MS PGothic" panose="020B0600070205080204" pitchFamily="34" charset="-128"/>
            </a:endParaRPr>
          </a:p>
        </p:txBody>
      </p:sp>
      <p:cxnSp>
        <p:nvCxnSpPr>
          <p:cNvPr id="39970" name="Straight Arrow Connector 4">
            <a:extLst>
              <a:ext uri="{FF2B5EF4-FFF2-40B4-BE49-F238E27FC236}">
                <a16:creationId xmlns:a16="http://schemas.microsoft.com/office/drawing/2014/main" id="{F88B6223-2093-0330-52F8-4ED3B74B1E94}"/>
              </a:ext>
            </a:extLst>
          </p:cNvPr>
          <p:cNvCxnSpPr>
            <a:cxnSpLocks noChangeShapeType="1"/>
          </p:cNvCxnSpPr>
          <p:nvPr/>
        </p:nvCxnSpPr>
        <p:spPr bwMode="auto">
          <a:xfrm flipH="1">
            <a:off x="4465638" y="1023938"/>
            <a:ext cx="15875" cy="3876675"/>
          </a:xfrm>
          <a:prstGeom prst="straightConnector1">
            <a:avLst/>
          </a:prstGeom>
          <a:noFill/>
          <a:ln w="19050" algn="ctr">
            <a:solidFill>
              <a:srgbClr val="FF0000"/>
            </a:solidFill>
            <a:round/>
            <a:headEnd type="triangle" w="lg" len="lg"/>
            <a:tailEnd type="triangle" w="lg" len="lg"/>
          </a:ln>
          <a:extLst>
            <a:ext uri="{909E8E84-426E-40DD-AFC4-6F175D3DCCD1}">
              <a14:hiddenFill xmlns:a14="http://schemas.microsoft.com/office/drawing/2010/main">
                <a:noFill/>
              </a14:hiddenFill>
            </a:ext>
          </a:extLst>
        </p:spPr>
      </p:cxnSp>
      <p:sp>
        <p:nvSpPr>
          <p:cNvPr id="39971" name="TextBox 11">
            <a:extLst>
              <a:ext uri="{FF2B5EF4-FFF2-40B4-BE49-F238E27FC236}">
                <a16:creationId xmlns:a16="http://schemas.microsoft.com/office/drawing/2014/main" id="{AC03918C-998A-87B5-F194-5B16EAA4A5D4}"/>
              </a:ext>
            </a:extLst>
          </p:cNvPr>
          <p:cNvSpPr txBox="1">
            <a:spLocks noChangeArrowheads="1"/>
          </p:cNvSpPr>
          <p:nvPr/>
        </p:nvSpPr>
        <p:spPr bwMode="auto">
          <a:xfrm>
            <a:off x="3875088" y="4910138"/>
            <a:ext cx="1274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kumimoji="1" lang="en-US" altLang="en-US" sz="2000" b="1">
                <a:solidFill>
                  <a:srgbClr val="C00000"/>
                </a:solidFill>
                <a:ea typeface="MS PGothic" panose="020B0600070205080204" pitchFamily="34" charset="-128"/>
              </a:rPr>
              <a:t> </a:t>
            </a:r>
            <a:r>
              <a:rPr kumimoji="1" lang="en-US" altLang="en-US" sz="2000" b="1">
                <a:solidFill>
                  <a:srgbClr val="FF0000"/>
                </a:solidFill>
                <a:ea typeface="MS PGothic" panose="020B0600070205080204" pitchFamily="34" charset="-128"/>
              </a:rPr>
              <a:t>h ~ 29 m</a:t>
            </a:r>
            <a:endParaRPr kumimoji="1" lang="en-GB" altLang="en-US" sz="2000" b="1">
              <a:solidFill>
                <a:srgbClr val="FF0000"/>
              </a:solidFill>
              <a:ea typeface="MS PGothic" panose="020B0600070205080204" pitchFamily="34" charset="-128"/>
            </a:endParaRPr>
          </a:p>
        </p:txBody>
      </p:sp>
      <p:cxnSp>
        <p:nvCxnSpPr>
          <p:cNvPr id="39972" name="Straight Arrow Connector 4">
            <a:extLst>
              <a:ext uri="{FF2B5EF4-FFF2-40B4-BE49-F238E27FC236}">
                <a16:creationId xmlns:a16="http://schemas.microsoft.com/office/drawing/2014/main" id="{45159251-17CC-AFA2-4F27-840668F82658}"/>
              </a:ext>
            </a:extLst>
          </p:cNvPr>
          <p:cNvCxnSpPr>
            <a:cxnSpLocks noChangeShapeType="1"/>
          </p:cNvCxnSpPr>
          <p:nvPr/>
        </p:nvCxnSpPr>
        <p:spPr bwMode="auto">
          <a:xfrm>
            <a:off x="2465388" y="846138"/>
            <a:ext cx="4095750" cy="11112"/>
          </a:xfrm>
          <a:prstGeom prst="straightConnector1">
            <a:avLst/>
          </a:prstGeom>
          <a:noFill/>
          <a:ln w="19050" algn="ctr">
            <a:solidFill>
              <a:srgbClr val="FF0000"/>
            </a:solidFill>
            <a:round/>
            <a:headEnd type="triangle" w="lg" len="lg"/>
            <a:tailEnd type="triangle" w="lg" len="lg"/>
          </a:ln>
          <a:extLst>
            <a:ext uri="{909E8E84-426E-40DD-AFC4-6F175D3DCCD1}">
              <a14:hiddenFill xmlns:a14="http://schemas.microsoft.com/office/drawing/2010/main">
                <a:noFill/>
              </a14:hiddenFill>
            </a:ext>
          </a:extLst>
        </p:spPr>
      </p:cxnSp>
      <p:sp>
        <p:nvSpPr>
          <p:cNvPr id="39973" name="TextBox 11">
            <a:extLst>
              <a:ext uri="{FF2B5EF4-FFF2-40B4-BE49-F238E27FC236}">
                <a16:creationId xmlns:a16="http://schemas.microsoft.com/office/drawing/2014/main" id="{DCD932EC-33E3-C8A6-5B3D-6C31C90FCB08}"/>
              </a:ext>
            </a:extLst>
          </p:cNvPr>
          <p:cNvSpPr txBox="1">
            <a:spLocks noChangeArrowheads="1"/>
          </p:cNvSpPr>
          <p:nvPr/>
        </p:nvSpPr>
        <p:spPr bwMode="auto">
          <a:xfrm>
            <a:off x="3851275" y="476250"/>
            <a:ext cx="1204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kumimoji="1" lang="en-US" altLang="en-US" sz="2000" b="1">
                <a:solidFill>
                  <a:srgbClr val="FF0000"/>
                </a:solidFill>
                <a:ea typeface="MS PGothic" panose="020B0600070205080204" pitchFamily="34" charset="-128"/>
              </a:rPr>
              <a:t>d ~ 30 m</a:t>
            </a:r>
            <a:endParaRPr kumimoji="1" lang="en-GB" altLang="en-US" sz="2000" b="1">
              <a:solidFill>
                <a:srgbClr val="FF0000"/>
              </a:solidFill>
              <a:ea typeface="MS PGothic" panose="020B0600070205080204" pitchFamily="34" charset="-128"/>
            </a:endParaRPr>
          </a:p>
        </p:txBody>
      </p:sp>
      <p:sp>
        <p:nvSpPr>
          <p:cNvPr id="39974" name="Text Box 38">
            <a:extLst>
              <a:ext uri="{FF2B5EF4-FFF2-40B4-BE49-F238E27FC236}">
                <a16:creationId xmlns:a16="http://schemas.microsoft.com/office/drawing/2014/main" id="{2D741F0D-7B18-815C-28DC-38D6AB5CDC51}"/>
              </a:ext>
            </a:extLst>
          </p:cNvPr>
          <p:cNvSpPr txBox="1">
            <a:spLocks noChangeArrowheads="1"/>
          </p:cNvSpPr>
          <p:nvPr/>
        </p:nvSpPr>
        <p:spPr bwMode="auto">
          <a:xfrm>
            <a:off x="6583363" y="6462713"/>
            <a:ext cx="2432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400">
                <a:latin typeface="Times New Roman" panose="02020603050405020304" pitchFamily="18" charset="0"/>
              </a:rPr>
              <a:t>(C) D.J.  Campbell, ITER</a:t>
            </a:r>
            <a:endParaRPr lang="en-AU" altLang="en-US" sz="1400">
              <a:latin typeface="Times New Roman" panose="02020603050405020304" pitchFamily="18" charset="0"/>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5" descr="alaska">
            <a:extLst>
              <a:ext uri="{FF2B5EF4-FFF2-40B4-BE49-F238E27FC236}">
                <a16:creationId xmlns:a16="http://schemas.microsoft.com/office/drawing/2014/main" id="{3135B28A-063F-8482-4BC3-622DEC89A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1341438"/>
            <a:ext cx="7620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2DA9F018-7234-3220-30B0-F6F94D878E93}"/>
              </a:ext>
            </a:extLst>
          </p:cNvPr>
          <p:cNvSpPr>
            <a:spLocks noGrp="1" noChangeArrowheads="1"/>
          </p:cNvSpPr>
          <p:nvPr>
            <p:ph type="body" idx="4294967295"/>
          </p:nvPr>
        </p:nvSpPr>
        <p:spPr>
          <a:xfrm>
            <a:off x="477838" y="539750"/>
            <a:ext cx="8189912" cy="762000"/>
          </a:xfrm>
        </p:spPr>
        <p:txBody>
          <a:bodyPr/>
          <a:lstStyle/>
          <a:p>
            <a:pPr marL="287338" indent="-287338" defTabSz="795338" eaLnBrk="1" hangingPunct="1"/>
            <a:r>
              <a:rPr lang="en-US" altLang="ja-JP" sz="2400" b="1">
                <a:ea typeface="MS PGothic" panose="020B0600070205080204" pitchFamily="34" charset="-128"/>
              </a:rPr>
              <a:t>90% of ITER components will be supplied </a:t>
            </a:r>
            <a:r>
              <a:rPr lang="en-US" altLang="ja-JP" sz="2400" b="1">
                <a:solidFill>
                  <a:srgbClr val="FF0000"/>
                </a:solidFill>
                <a:ea typeface="MS PGothic" panose="020B0600070205080204" pitchFamily="34" charset="-128"/>
              </a:rPr>
              <a:t>“in-kind” </a:t>
            </a:r>
            <a:r>
              <a:rPr lang="en-US" altLang="ja-JP" sz="2400" b="1">
                <a:ea typeface="MS PGothic" panose="020B0600070205080204" pitchFamily="34" charset="-128"/>
              </a:rPr>
              <a:t>by the Members through their Domestic Agencies</a:t>
            </a:r>
          </a:p>
        </p:txBody>
      </p:sp>
      <p:sp>
        <p:nvSpPr>
          <p:cNvPr id="41988" name="Line 10">
            <a:extLst>
              <a:ext uri="{FF2B5EF4-FFF2-40B4-BE49-F238E27FC236}">
                <a16:creationId xmlns:a16="http://schemas.microsoft.com/office/drawing/2014/main" id="{E6C2065D-11AE-29E8-6F5F-BEC3E25A2E44}"/>
              </a:ext>
            </a:extLst>
          </p:cNvPr>
          <p:cNvSpPr>
            <a:spLocks noChangeShapeType="1"/>
          </p:cNvSpPr>
          <p:nvPr/>
        </p:nvSpPr>
        <p:spPr bwMode="auto">
          <a:xfrm flipV="1">
            <a:off x="3922713" y="2746375"/>
            <a:ext cx="504825" cy="2524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41989" name="Picture 11" descr="India">
            <a:extLst>
              <a:ext uri="{FF2B5EF4-FFF2-40B4-BE49-F238E27FC236}">
                <a16:creationId xmlns:a16="http://schemas.microsoft.com/office/drawing/2014/main" id="{EBC5908A-5C7A-6D64-F6FD-F1470EA09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683000"/>
            <a:ext cx="1079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2" descr="Russia">
            <a:extLst>
              <a:ext uri="{FF2B5EF4-FFF2-40B4-BE49-F238E27FC236}">
                <a16:creationId xmlns:a16="http://schemas.microsoft.com/office/drawing/2014/main" id="{736AEFDA-1A9B-D50D-2F02-E4A70BD7A3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00" y="1235075"/>
            <a:ext cx="88741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3" descr="ITER Korea building photo1">
            <a:extLst>
              <a:ext uri="{FF2B5EF4-FFF2-40B4-BE49-F238E27FC236}">
                <a16:creationId xmlns:a16="http://schemas.microsoft.com/office/drawing/2014/main" id="{F1B737E2-6284-447F-8558-03E772CD66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88" y="1700213"/>
            <a:ext cx="113506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4" descr="Japan">
            <a:extLst>
              <a:ext uri="{FF2B5EF4-FFF2-40B4-BE49-F238E27FC236}">
                <a16:creationId xmlns:a16="http://schemas.microsoft.com/office/drawing/2014/main" id="{764C839E-ED86-C007-7CB1-3AAE670B4A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4488" y="3246438"/>
            <a:ext cx="118745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5" descr="US_ITER">
            <a:extLst>
              <a:ext uri="{FF2B5EF4-FFF2-40B4-BE49-F238E27FC236}">
                <a16:creationId xmlns:a16="http://schemas.microsoft.com/office/drawing/2014/main" id="{29F34025-1F5D-5003-0F1D-C3F0FD7FB8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0625" y="3251200"/>
            <a:ext cx="10033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Line 18">
            <a:extLst>
              <a:ext uri="{FF2B5EF4-FFF2-40B4-BE49-F238E27FC236}">
                <a16:creationId xmlns:a16="http://schemas.microsoft.com/office/drawing/2014/main" id="{D89A952B-8C08-BEE7-6E71-3DAD2E3E3E84}"/>
              </a:ext>
            </a:extLst>
          </p:cNvPr>
          <p:cNvSpPr>
            <a:spLocks noChangeShapeType="1"/>
          </p:cNvSpPr>
          <p:nvPr/>
        </p:nvSpPr>
        <p:spPr bwMode="auto">
          <a:xfrm flipV="1">
            <a:off x="5795963" y="3251200"/>
            <a:ext cx="360362"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5" name="Line 19">
            <a:extLst>
              <a:ext uri="{FF2B5EF4-FFF2-40B4-BE49-F238E27FC236}">
                <a16:creationId xmlns:a16="http://schemas.microsoft.com/office/drawing/2014/main" id="{DEB0E83B-5FFD-1E37-84AF-3EA07FB7B471}"/>
              </a:ext>
            </a:extLst>
          </p:cNvPr>
          <p:cNvSpPr>
            <a:spLocks noChangeShapeType="1"/>
          </p:cNvSpPr>
          <p:nvPr/>
        </p:nvSpPr>
        <p:spPr bwMode="auto">
          <a:xfrm flipH="1">
            <a:off x="7596188" y="2386013"/>
            <a:ext cx="719137"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6" name="Line 20">
            <a:extLst>
              <a:ext uri="{FF2B5EF4-FFF2-40B4-BE49-F238E27FC236}">
                <a16:creationId xmlns:a16="http://schemas.microsoft.com/office/drawing/2014/main" id="{6146B8A5-A992-2609-ABE4-48B296B796D4}"/>
              </a:ext>
            </a:extLst>
          </p:cNvPr>
          <p:cNvSpPr>
            <a:spLocks noChangeShapeType="1"/>
          </p:cNvSpPr>
          <p:nvPr/>
        </p:nvSpPr>
        <p:spPr bwMode="auto">
          <a:xfrm flipH="1" flipV="1">
            <a:off x="7883525" y="2890838"/>
            <a:ext cx="27781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7" name="Line 21">
            <a:extLst>
              <a:ext uri="{FF2B5EF4-FFF2-40B4-BE49-F238E27FC236}">
                <a16:creationId xmlns:a16="http://schemas.microsoft.com/office/drawing/2014/main" id="{52A7CA27-29C9-BC8F-D7C0-3EE7341BD009}"/>
              </a:ext>
            </a:extLst>
          </p:cNvPr>
          <p:cNvSpPr>
            <a:spLocks noChangeShapeType="1"/>
          </p:cNvSpPr>
          <p:nvPr/>
        </p:nvSpPr>
        <p:spPr bwMode="auto">
          <a:xfrm flipH="1">
            <a:off x="5507038" y="1666875"/>
            <a:ext cx="792162"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1998" name="Picture 22" descr="china">
            <a:extLst>
              <a:ext uri="{FF2B5EF4-FFF2-40B4-BE49-F238E27FC236}">
                <a16:creationId xmlns:a16="http://schemas.microsoft.com/office/drawing/2014/main" id="{01ABDF1D-4121-1121-B526-C6A80677F2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125" y="3538538"/>
            <a:ext cx="1160463"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9" name="Line 24">
            <a:extLst>
              <a:ext uri="{FF2B5EF4-FFF2-40B4-BE49-F238E27FC236}">
                <a16:creationId xmlns:a16="http://schemas.microsoft.com/office/drawing/2014/main" id="{D85F63F0-ED9B-8EB4-7769-42E6DFB332D4}"/>
              </a:ext>
            </a:extLst>
          </p:cNvPr>
          <p:cNvSpPr>
            <a:spLocks noChangeShapeType="1"/>
          </p:cNvSpPr>
          <p:nvPr/>
        </p:nvSpPr>
        <p:spPr bwMode="auto">
          <a:xfrm flipH="1" flipV="1">
            <a:off x="7235825" y="2817813"/>
            <a:ext cx="21590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0" name="Rectangle 18">
            <a:extLst>
              <a:ext uri="{FF2B5EF4-FFF2-40B4-BE49-F238E27FC236}">
                <a16:creationId xmlns:a16="http://schemas.microsoft.com/office/drawing/2014/main" id="{5E18DF5A-C6AD-CE62-27C3-5870EAF71783}"/>
              </a:ext>
            </a:extLst>
          </p:cNvPr>
          <p:cNvSpPr>
            <a:spLocks noChangeArrowheads="1"/>
          </p:cNvSpPr>
          <p:nvPr/>
        </p:nvSpPr>
        <p:spPr bwMode="auto">
          <a:xfrm>
            <a:off x="0" y="2540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ja-JP" b="1">
                <a:solidFill>
                  <a:schemeClr val="accent2"/>
                </a:solidFill>
                <a:ea typeface="MS PGothic" panose="020B0600070205080204" pitchFamily="34" charset="-128"/>
              </a:rPr>
              <a:t>ITER – A Major International Collaboration</a:t>
            </a:r>
            <a:endParaRPr lang="en-US" altLang="en-US" b="1">
              <a:solidFill>
                <a:schemeClr val="accent2"/>
              </a:solidFill>
              <a:ea typeface="MS PGothic" panose="020B0600070205080204" pitchFamily="34" charset="-128"/>
            </a:endParaRPr>
          </a:p>
        </p:txBody>
      </p:sp>
      <p:sp>
        <p:nvSpPr>
          <p:cNvPr id="443411" name="Text Box 19">
            <a:extLst>
              <a:ext uri="{FF2B5EF4-FFF2-40B4-BE49-F238E27FC236}">
                <a16:creationId xmlns:a16="http://schemas.microsoft.com/office/drawing/2014/main" id="{5758A263-238D-13A8-11A1-83911F4CBFDE}"/>
              </a:ext>
            </a:extLst>
          </p:cNvPr>
          <p:cNvSpPr txBox="1">
            <a:spLocks noChangeArrowheads="1"/>
          </p:cNvSpPr>
          <p:nvPr/>
        </p:nvSpPr>
        <p:spPr bwMode="auto">
          <a:xfrm>
            <a:off x="4370388" y="2541588"/>
            <a:ext cx="228600" cy="366712"/>
          </a:xfrm>
          <a:prstGeom prst="rect">
            <a:avLst/>
          </a:prstGeom>
          <a:noFill/>
          <a:ln>
            <a:noFill/>
          </a:ln>
          <a:effectLst/>
        </p:spPr>
        <p:txBody>
          <a:bodyPr>
            <a:spAutoFit/>
          </a:bodyPr>
          <a:lstStyle/>
          <a:p>
            <a:pPr>
              <a:defRPr/>
            </a:pPr>
            <a:r>
              <a:rPr lang="en-US" b="1">
                <a:solidFill>
                  <a:srgbClr val="FF271C"/>
                </a:solidFill>
                <a:latin typeface="Century Gothic" charset="0"/>
                <a:ea typeface="ＭＳ Ｐゴシック" charset="0"/>
                <a:cs typeface="+mn-cs"/>
              </a:rPr>
              <a:t>*</a:t>
            </a:r>
            <a:endParaRPr lang="en-US" sz="2400" b="1">
              <a:latin typeface="Century Gothic" charset="0"/>
              <a:ea typeface="ＭＳ Ｐゴシック" charset="0"/>
              <a:cs typeface="+mn-cs"/>
            </a:endParaRPr>
          </a:p>
        </p:txBody>
      </p:sp>
      <p:sp>
        <p:nvSpPr>
          <p:cNvPr id="42002" name="Rectangle 3">
            <a:extLst>
              <a:ext uri="{FF2B5EF4-FFF2-40B4-BE49-F238E27FC236}">
                <a16:creationId xmlns:a16="http://schemas.microsoft.com/office/drawing/2014/main" id="{A3519227-1A75-B698-9FBB-EE1614ECFF56}"/>
              </a:ext>
            </a:extLst>
          </p:cNvPr>
          <p:cNvSpPr txBox="1">
            <a:spLocks noChangeArrowheads="1"/>
          </p:cNvSpPr>
          <p:nvPr/>
        </p:nvSpPr>
        <p:spPr bwMode="auto">
          <a:xfrm>
            <a:off x="328613" y="5589588"/>
            <a:ext cx="8486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defTabSz="7953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9533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9533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9533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9533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9533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9533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9533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9533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ja-JP" sz="2000" b="1">
                <a:ea typeface="MS PGothic" panose="020B0600070205080204" pitchFamily="34" charset="-128"/>
              </a:rPr>
              <a:t>This approach necessitates the integration of ITER management, design and procurement activities across the globe</a:t>
            </a:r>
            <a:endParaRPr lang="en-US" altLang="ja-JP" sz="2400" b="1">
              <a:ea typeface="MS PGothic" panose="020B0600070205080204" pitchFamily="34" charset="-128"/>
            </a:endParaRPr>
          </a:p>
        </p:txBody>
      </p:sp>
      <p:sp>
        <p:nvSpPr>
          <p:cNvPr id="42003" name="Line 17">
            <a:extLst>
              <a:ext uri="{FF2B5EF4-FFF2-40B4-BE49-F238E27FC236}">
                <a16:creationId xmlns:a16="http://schemas.microsoft.com/office/drawing/2014/main" id="{C2DFAA8B-D85E-1ABA-37CA-323C8C9AFD4A}"/>
              </a:ext>
            </a:extLst>
          </p:cNvPr>
          <p:cNvSpPr>
            <a:spLocks noChangeShapeType="1"/>
          </p:cNvSpPr>
          <p:nvPr/>
        </p:nvSpPr>
        <p:spPr bwMode="auto">
          <a:xfrm flipV="1">
            <a:off x="1763713" y="2890838"/>
            <a:ext cx="504825"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2004" name="Picture 9" descr="f4E_offices_fusion">
            <a:extLst>
              <a:ext uri="{FF2B5EF4-FFF2-40B4-BE49-F238E27FC236}">
                <a16:creationId xmlns:a16="http://schemas.microsoft.com/office/drawing/2014/main" id="{EAE93FA1-792B-CEAD-B0CC-FCBFB6812D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2138" y="2817813"/>
            <a:ext cx="9350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Picture 2" descr="\\iter\cfs\public\sum\Latest Worksite Pictures\Tok_Pit_30_08_12\HQ_22_Aug_2012.jpg">
            <a:extLst>
              <a:ext uri="{FF2B5EF4-FFF2-40B4-BE49-F238E27FC236}">
                <a16:creationId xmlns:a16="http://schemas.microsoft.com/office/drawing/2014/main" id="{9E064360-A809-CE5A-4F02-7C309D685C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5375" y="3716338"/>
            <a:ext cx="12604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6" name="Line 17">
            <a:extLst>
              <a:ext uri="{FF2B5EF4-FFF2-40B4-BE49-F238E27FC236}">
                <a16:creationId xmlns:a16="http://schemas.microsoft.com/office/drawing/2014/main" id="{0ED59D4C-D36E-F39B-8FFF-538AE9C89673}"/>
              </a:ext>
            </a:extLst>
          </p:cNvPr>
          <p:cNvSpPr>
            <a:spLocks noChangeShapeType="1"/>
          </p:cNvSpPr>
          <p:nvPr/>
        </p:nvSpPr>
        <p:spPr bwMode="auto">
          <a:xfrm flipV="1">
            <a:off x="4356100" y="2733675"/>
            <a:ext cx="149225" cy="982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7" name="Text Box 23">
            <a:extLst>
              <a:ext uri="{FF2B5EF4-FFF2-40B4-BE49-F238E27FC236}">
                <a16:creationId xmlns:a16="http://schemas.microsoft.com/office/drawing/2014/main" id="{9FFA2C25-1E7F-85BF-5003-EBA6EAAAB9E1}"/>
              </a:ext>
            </a:extLst>
          </p:cNvPr>
          <p:cNvSpPr txBox="1">
            <a:spLocks noChangeArrowheads="1"/>
          </p:cNvSpPr>
          <p:nvPr/>
        </p:nvSpPr>
        <p:spPr bwMode="auto">
          <a:xfrm>
            <a:off x="6583363" y="6462713"/>
            <a:ext cx="2432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en-US" sz="1400">
                <a:latin typeface="Times New Roman" panose="02020603050405020304" pitchFamily="18" charset="0"/>
              </a:rPr>
              <a:t>(C) D.J.  Campbell, ITER</a:t>
            </a:r>
            <a:endParaRPr lang="en-AU" altLang="en-US" sz="1400">
              <a:latin typeface="Times New Roman" panose="02020603050405020304" pitchFamily="18" charset="0"/>
            </a:endParaRP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ap_iter_partners">
            <a:extLst>
              <a:ext uri="{FF2B5EF4-FFF2-40B4-BE49-F238E27FC236}">
                <a16:creationId xmlns:a16="http://schemas.microsoft.com/office/drawing/2014/main" id="{BD33643F-781A-DF56-F61D-FF61A23CC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2388"/>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AutoShape 3">
            <a:extLst>
              <a:ext uri="{FF2B5EF4-FFF2-40B4-BE49-F238E27FC236}">
                <a16:creationId xmlns:a16="http://schemas.microsoft.com/office/drawing/2014/main" id="{37FA40AC-F4A0-1B76-B0F1-E676E2E528B8}"/>
              </a:ext>
            </a:extLst>
          </p:cNvPr>
          <p:cNvSpPr>
            <a:spLocks noChangeArrowheads="1"/>
          </p:cNvSpPr>
          <p:nvPr/>
        </p:nvSpPr>
        <p:spPr bwMode="auto">
          <a:xfrm rot="-2956627">
            <a:off x="7739856" y="3266282"/>
            <a:ext cx="576263" cy="863600"/>
          </a:xfrm>
          <a:prstGeom prst="curvedRightArrow">
            <a:avLst>
              <a:gd name="adj1" fmla="val 20287"/>
              <a:gd name="adj2" fmla="val 72281"/>
              <a:gd name="adj3" fmla="val 33333"/>
            </a:avLst>
          </a:prstGeom>
          <a:solidFill>
            <a:srgbClr val="FFFF66"/>
          </a:solidFill>
          <a:ln w="28575">
            <a:solidFill>
              <a:srgbClr val="CC33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latin typeface="Century Gothic" panose="020B0502020202020204" pitchFamily="34" charset="0"/>
              <a:ea typeface="MS PGothic" panose="020B0600070205080204" pitchFamily="34" charset="-128"/>
            </a:endParaRPr>
          </a:p>
        </p:txBody>
      </p:sp>
      <p:sp>
        <p:nvSpPr>
          <p:cNvPr id="44036" name="AutoShape 4">
            <a:extLst>
              <a:ext uri="{FF2B5EF4-FFF2-40B4-BE49-F238E27FC236}">
                <a16:creationId xmlns:a16="http://schemas.microsoft.com/office/drawing/2014/main" id="{BDB9E0C1-D8F5-4284-B5F7-996C1E36ECF9}"/>
              </a:ext>
            </a:extLst>
          </p:cNvPr>
          <p:cNvSpPr>
            <a:spLocks noChangeArrowheads="1"/>
          </p:cNvSpPr>
          <p:nvPr/>
        </p:nvSpPr>
        <p:spPr bwMode="auto">
          <a:xfrm rot="3169758">
            <a:off x="8720138" y="2574925"/>
            <a:ext cx="292100" cy="95567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0099CC"/>
          </a:solidFill>
          <a:ln w="28575" algn="ctr">
            <a:solidFill>
              <a:srgbClr val="CC3300"/>
            </a:solidFill>
            <a:miter lim="800000"/>
            <a:headEnd/>
            <a:tailEnd/>
          </a:ln>
        </p:spPr>
        <p:txBody>
          <a:bodyPr wrap="none" anchor="ctr"/>
          <a:lstStyle/>
          <a:p>
            <a:endParaRPr lang="en-US"/>
          </a:p>
        </p:txBody>
      </p:sp>
      <p:sp>
        <p:nvSpPr>
          <p:cNvPr id="44037" name="AutoShape 5">
            <a:extLst>
              <a:ext uri="{FF2B5EF4-FFF2-40B4-BE49-F238E27FC236}">
                <a16:creationId xmlns:a16="http://schemas.microsoft.com/office/drawing/2014/main" id="{E0032199-6528-E7F0-5C3C-413D139D72F0}"/>
              </a:ext>
            </a:extLst>
          </p:cNvPr>
          <p:cNvSpPr>
            <a:spLocks noChangeArrowheads="1"/>
          </p:cNvSpPr>
          <p:nvPr/>
        </p:nvSpPr>
        <p:spPr bwMode="auto">
          <a:xfrm rot="-2151619">
            <a:off x="8524875" y="3351213"/>
            <a:ext cx="576263" cy="360362"/>
          </a:xfrm>
          <a:prstGeom prst="curvedUpArrow">
            <a:avLst>
              <a:gd name="adj1" fmla="val 31982"/>
              <a:gd name="adj2" fmla="val 63965"/>
              <a:gd name="adj3" fmla="val 33333"/>
            </a:avLst>
          </a:prstGeom>
          <a:solidFill>
            <a:srgbClr val="FFCCFF"/>
          </a:solidFill>
          <a:ln w="28575">
            <a:solidFill>
              <a:srgbClr val="CC33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latin typeface="Century Gothic" panose="020B0502020202020204" pitchFamily="34" charset="0"/>
              <a:ea typeface="MS PGothic" panose="020B0600070205080204" pitchFamily="34" charset="-128"/>
            </a:endParaRPr>
          </a:p>
        </p:txBody>
      </p:sp>
      <p:sp>
        <p:nvSpPr>
          <p:cNvPr id="44038" name="AutoShape 6">
            <a:extLst>
              <a:ext uri="{FF2B5EF4-FFF2-40B4-BE49-F238E27FC236}">
                <a16:creationId xmlns:a16="http://schemas.microsoft.com/office/drawing/2014/main" id="{45F20826-80AE-167D-08A7-47B17EBC5D0C}"/>
              </a:ext>
            </a:extLst>
          </p:cNvPr>
          <p:cNvSpPr>
            <a:spLocks noChangeArrowheads="1"/>
          </p:cNvSpPr>
          <p:nvPr/>
        </p:nvSpPr>
        <p:spPr bwMode="auto">
          <a:xfrm>
            <a:off x="1763713" y="2257425"/>
            <a:ext cx="3240087" cy="576263"/>
          </a:xfrm>
          <a:prstGeom prst="curvedDownArrow">
            <a:avLst>
              <a:gd name="adj1" fmla="val 42976"/>
              <a:gd name="adj2" fmla="val 245181"/>
              <a:gd name="adj3" fmla="val 30579"/>
            </a:avLst>
          </a:prstGeom>
          <a:solidFill>
            <a:srgbClr val="0099CC"/>
          </a:solidFill>
          <a:ln w="28575">
            <a:solidFill>
              <a:srgbClr val="CC33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latin typeface="Century Gothic" panose="020B0502020202020204" pitchFamily="34" charset="0"/>
              <a:ea typeface="MS PGothic" panose="020B0600070205080204" pitchFamily="34" charset="-128"/>
            </a:endParaRPr>
          </a:p>
        </p:txBody>
      </p:sp>
      <p:sp>
        <p:nvSpPr>
          <p:cNvPr id="44039" name="AutoShape 7">
            <a:extLst>
              <a:ext uri="{FF2B5EF4-FFF2-40B4-BE49-F238E27FC236}">
                <a16:creationId xmlns:a16="http://schemas.microsoft.com/office/drawing/2014/main" id="{23A5D2A1-E599-0C14-891B-C4F668F9B869}"/>
              </a:ext>
            </a:extLst>
          </p:cNvPr>
          <p:cNvSpPr>
            <a:spLocks noChangeArrowheads="1"/>
          </p:cNvSpPr>
          <p:nvPr/>
        </p:nvSpPr>
        <p:spPr bwMode="auto">
          <a:xfrm rot="3805573">
            <a:off x="5226050" y="2017713"/>
            <a:ext cx="895350" cy="2070100"/>
          </a:xfrm>
          <a:prstGeom prst="curvedLeftArrow">
            <a:avLst>
              <a:gd name="adj1" fmla="val 22853"/>
              <a:gd name="adj2" fmla="val 69094"/>
              <a:gd name="adj3" fmla="val 33333"/>
            </a:avLst>
          </a:prstGeom>
          <a:solidFill>
            <a:srgbClr val="990099"/>
          </a:solidFill>
          <a:ln w="28575">
            <a:solidFill>
              <a:srgbClr val="CC33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latin typeface="Century Gothic" panose="020B0502020202020204" pitchFamily="34" charset="0"/>
              <a:ea typeface="MS PGothic" panose="020B0600070205080204" pitchFamily="34" charset="-128"/>
            </a:endParaRPr>
          </a:p>
        </p:txBody>
      </p:sp>
      <p:sp>
        <p:nvSpPr>
          <p:cNvPr id="44040" name="AutoShape 8">
            <a:extLst>
              <a:ext uri="{FF2B5EF4-FFF2-40B4-BE49-F238E27FC236}">
                <a16:creationId xmlns:a16="http://schemas.microsoft.com/office/drawing/2014/main" id="{DE4D1C5A-5165-B5C4-B7DE-9E338BCE597B}"/>
              </a:ext>
            </a:extLst>
          </p:cNvPr>
          <p:cNvSpPr>
            <a:spLocks noChangeArrowheads="1"/>
          </p:cNvSpPr>
          <p:nvPr/>
        </p:nvSpPr>
        <p:spPr bwMode="auto">
          <a:xfrm>
            <a:off x="4572000" y="2636838"/>
            <a:ext cx="144463" cy="188912"/>
          </a:xfrm>
          <a:prstGeom prst="irregularSeal1">
            <a:avLst/>
          </a:prstGeom>
          <a:solidFill>
            <a:schemeClr val="accent1"/>
          </a:solidFill>
          <a:ln w="952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b="1">
              <a:solidFill>
                <a:srgbClr val="00FF00"/>
              </a:solidFill>
              <a:ea typeface="MS PGothic" panose="020B0600070205080204" pitchFamily="34" charset="-128"/>
            </a:endParaRPr>
          </a:p>
        </p:txBody>
      </p:sp>
      <p:sp>
        <p:nvSpPr>
          <p:cNvPr id="44041" name="Text Box 9">
            <a:extLst>
              <a:ext uri="{FF2B5EF4-FFF2-40B4-BE49-F238E27FC236}">
                <a16:creationId xmlns:a16="http://schemas.microsoft.com/office/drawing/2014/main" id="{B4E0ABB1-CEDE-3CFE-674C-6C0B33DFA373}"/>
              </a:ext>
            </a:extLst>
          </p:cNvPr>
          <p:cNvSpPr txBox="1">
            <a:spLocks noChangeArrowheads="1"/>
          </p:cNvSpPr>
          <p:nvPr/>
        </p:nvSpPr>
        <p:spPr bwMode="auto">
          <a:xfrm>
            <a:off x="6011863" y="4486275"/>
            <a:ext cx="1339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u="sng">
                <a:solidFill>
                  <a:srgbClr val="CC3300"/>
                </a:solidFill>
                <a:ea typeface="MS PGothic" panose="020B0600070205080204" pitchFamily="34" charset="-128"/>
              </a:rPr>
              <a:t>Conductor</a:t>
            </a:r>
            <a:endParaRPr lang="en-GB" altLang="en-US" sz="1800" b="1" u="sng">
              <a:solidFill>
                <a:srgbClr val="CC3300"/>
              </a:solidFill>
              <a:ea typeface="MS PGothic" panose="020B0600070205080204" pitchFamily="34" charset="-128"/>
            </a:endParaRPr>
          </a:p>
        </p:txBody>
      </p:sp>
      <p:sp>
        <p:nvSpPr>
          <p:cNvPr id="44042" name="AutoShape 10">
            <a:extLst>
              <a:ext uri="{FF2B5EF4-FFF2-40B4-BE49-F238E27FC236}">
                <a16:creationId xmlns:a16="http://schemas.microsoft.com/office/drawing/2014/main" id="{8E842D85-9509-300C-5260-1D6E8E19768F}"/>
              </a:ext>
            </a:extLst>
          </p:cNvPr>
          <p:cNvSpPr>
            <a:spLocks noChangeArrowheads="1"/>
          </p:cNvSpPr>
          <p:nvPr/>
        </p:nvSpPr>
        <p:spPr bwMode="auto">
          <a:xfrm>
            <a:off x="7308850" y="4633913"/>
            <a:ext cx="431800" cy="117475"/>
          </a:xfrm>
          <a:prstGeom prst="curvedUpArrow">
            <a:avLst>
              <a:gd name="adj1" fmla="val 73514"/>
              <a:gd name="adj2" fmla="val 147027"/>
              <a:gd name="adj3" fmla="val 33333"/>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b="1">
              <a:solidFill>
                <a:srgbClr val="CC3300"/>
              </a:solidFill>
              <a:ea typeface="MS PGothic" panose="020B0600070205080204" pitchFamily="34" charset="-128"/>
            </a:endParaRPr>
          </a:p>
        </p:txBody>
      </p:sp>
      <p:sp>
        <p:nvSpPr>
          <p:cNvPr id="44043" name="Text Box 11">
            <a:extLst>
              <a:ext uri="{FF2B5EF4-FFF2-40B4-BE49-F238E27FC236}">
                <a16:creationId xmlns:a16="http://schemas.microsoft.com/office/drawing/2014/main" id="{10E58E09-5CE2-2636-17AB-916324CE0BF8}"/>
              </a:ext>
            </a:extLst>
          </p:cNvPr>
          <p:cNvSpPr txBox="1">
            <a:spLocks noChangeArrowheads="1"/>
          </p:cNvSpPr>
          <p:nvPr/>
        </p:nvSpPr>
        <p:spPr bwMode="auto">
          <a:xfrm>
            <a:off x="6011863" y="4778375"/>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E6E100"/>
                </a:solidFill>
                <a:ea typeface="MS PGothic" panose="020B0600070205080204" pitchFamily="34" charset="-128"/>
              </a:rPr>
              <a:t>China</a:t>
            </a:r>
            <a:endParaRPr lang="en-GB" altLang="en-US" sz="1800" b="1">
              <a:solidFill>
                <a:srgbClr val="E6E100"/>
              </a:solidFill>
              <a:ea typeface="MS PGothic" panose="020B0600070205080204" pitchFamily="34" charset="-128"/>
            </a:endParaRPr>
          </a:p>
        </p:txBody>
      </p:sp>
      <p:sp>
        <p:nvSpPr>
          <p:cNvPr id="44044" name="Text Box 12">
            <a:extLst>
              <a:ext uri="{FF2B5EF4-FFF2-40B4-BE49-F238E27FC236}">
                <a16:creationId xmlns:a16="http://schemas.microsoft.com/office/drawing/2014/main" id="{FBA7E1AE-7BDC-7224-6211-3E5528A2B3D4}"/>
              </a:ext>
            </a:extLst>
          </p:cNvPr>
          <p:cNvSpPr txBox="1">
            <a:spLocks noChangeArrowheads="1"/>
          </p:cNvSpPr>
          <p:nvPr/>
        </p:nvSpPr>
        <p:spPr bwMode="auto">
          <a:xfrm>
            <a:off x="6011863" y="5065713"/>
            <a:ext cx="1728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66FF"/>
                </a:solidFill>
                <a:ea typeface="MS PGothic" panose="020B0600070205080204" pitchFamily="34" charset="-128"/>
              </a:rPr>
              <a:t>South Korea</a:t>
            </a:r>
            <a:endParaRPr lang="en-GB" altLang="en-US" sz="1800" b="1">
              <a:solidFill>
                <a:srgbClr val="0066FF"/>
              </a:solidFill>
              <a:ea typeface="MS PGothic" panose="020B0600070205080204" pitchFamily="34" charset="-128"/>
            </a:endParaRPr>
          </a:p>
        </p:txBody>
      </p:sp>
      <p:sp>
        <p:nvSpPr>
          <p:cNvPr id="44045" name="Text Box 13">
            <a:extLst>
              <a:ext uri="{FF2B5EF4-FFF2-40B4-BE49-F238E27FC236}">
                <a16:creationId xmlns:a16="http://schemas.microsoft.com/office/drawing/2014/main" id="{BFC65967-E2A7-08D1-EFC6-2FB3EB7FDF8D}"/>
              </a:ext>
            </a:extLst>
          </p:cNvPr>
          <p:cNvSpPr txBox="1">
            <a:spLocks noChangeArrowheads="1"/>
          </p:cNvSpPr>
          <p:nvPr/>
        </p:nvSpPr>
        <p:spPr bwMode="auto">
          <a:xfrm>
            <a:off x="6011863" y="5348288"/>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FF66CC"/>
                </a:solidFill>
                <a:ea typeface="MS PGothic" panose="020B0600070205080204" pitchFamily="34" charset="-128"/>
              </a:rPr>
              <a:t>Japan</a:t>
            </a:r>
            <a:endParaRPr lang="en-GB" altLang="en-US" sz="1800" b="1">
              <a:solidFill>
                <a:srgbClr val="FF66CC"/>
              </a:solidFill>
              <a:ea typeface="MS PGothic" panose="020B0600070205080204" pitchFamily="34" charset="-128"/>
            </a:endParaRPr>
          </a:p>
        </p:txBody>
      </p:sp>
      <p:sp>
        <p:nvSpPr>
          <p:cNvPr id="44046" name="Text Box 14">
            <a:extLst>
              <a:ext uri="{FF2B5EF4-FFF2-40B4-BE49-F238E27FC236}">
                <a16:creationId xmlns:a16="http://schemas.microsoft.com/office/drawing/2014/main" id="{F9BF16AC-C33A-9448-9772-186712AF3FC9}"/>
              </a:ext>
            </a:extLst>
          </p:cNvPr>
          <p:cNvSpPr txBox="1">
            <a:spLocks noChangeArrowheads="1"/>
          </p:cNvSpPr>
          <p:nvPr/>
        </p:nvSpPr>
        <p:spPr bwMode="auto">
          <a:xfrm>
            <a:off x="6011863" y="570865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990099"/>
                </a:solidFill>
                <a:ea typeface="MS PGothic" panose="020B0600070205080204" pitchFamily="34" charset="-128"/>
              </a:rPr>
              <a:t>Russia</a:t>
            </a:r>
            <a:endParaRPr lang="en-GB" altLang="en-US" sz="1800" b="1">
              <a:solidFill>
                <a:srgbClr val="990099"/>
              </a:solidFill>
              <a:ea typeface="MS PGothic" panose="020B0600070205080204" pitchFamily="34" charset="-128"/>
            </a:endParaRPr>
          </a:p>
        </p:txBody>
      </p:sp>
      <p:sp>
        <p:nvSpPr>
          <p:cNvPr id="44047" name="Text Box 15">
            <a:extLst>
              <a:ext uri="{FF2B5EF4-FFF2-40B4-BE49-F238E27FC236}">
                <a16:creationId xmlns:a16="http://schemas.microsoft.com/office/drawing/2014/main" id="{8FF1DE3D-9768-EA09-0E28-16241CA85471}"/>
              </a:ext>
            </a:extLst>
          </p:cNvPr>
          <p:cNvSpPr txBox="1">
            <a:spLocks noChangeArrowheads="1"/>
          </p:cNvSpPr>
          <p:nvPr/>
        </p:nvSpPr>
        <p:spPr bwMode="auto">
          <a:xfrm>
            <a:off x="6011863" y="6067425"/>
            <a:ext cx="1944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66FF"/>
                </a:solidFill>
                <a:ea typeface="MS PGothic" panose="020B0600070205080204" pitchFamily="34" charset="-128"/>
              </a:rPr>
              <a:t>United States</a:t>
            </a:r>
            <a:endParaRPr lang="en-GB" altLang="en-US" sz="1800" b="1">
              <a:solidFill>
                <a:srgbClr val="0066FF"/>
              </a:solidFill>
              <a:ea typeface="MS PGothic" panose="020B0600070205080204" pitchFamily="34" charset="-128"/>
            </a:endParaRPr>
          </a:p>
        </p:txBody>
      </p:sp>
      <p:sp>
        <p:nvSpPr>
          <p:cNvPr id="44048" name="AutoShape 16">
            <a:extLst>
              <a:ext uri="{FF2B5EF4-FFF2-40B4-BE49-F238E27FC236}">
                <a16:creationId xmlns:a16="http://schemas.microsoft.com/office/drawing/2014/main" id="{83067543-DF36-F8C4-8624-697E35555104}"/>
              </a:ext>
            </a:extLst>
          </p:cNvPr>
          <p:cNvSpPr>
            <a:spLocks noChangeArrowheads="1"/>
          </p:cNvSpPr>
          <p:nvPr/>
        </p:nvSpPr>
        <p:spPr bwMode="auto">
          <a:xfrm rot="2105749">
            <a:off x="5148263" y="2690813"/>
            <a:ext cx="358775" cy="574675"/>
          </a:xfrm>
          <a:prstGeom prst="curvedLeftArrow">
            <a:avLst>
              <a:gd name="adj1" fmla="val 32035"/>
              <a:gd name="adj2" fmla="val 64071"/>
              <a:gd name="adj3" fmla="val 33333"/>
            </a:avLst>
          </a:prstGeom>
          <a:solidFill>
            <a:srgbClr val="0033CC"/>
          </a:solidFill>
          <a:ln w="28575">
            <a:solidFill>
              <a:srgbClr val="CC33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latin typeface="Century Gothic" panose="020B0502020202020204" pitchFamily="34" charset="0"/>
              <a:ea typeface="MS PGothic" panose="020B0600070205080204" pitchFamily="34" charset="-128"/>
            </a:endParaRPr>
          </a:p>
        </p:txBody>
      </p:sp>
      <p:sp>
        <p:nvSpPr>
          <p:cNvPr id="44049" name="Text Box 17">
            <a:extLst>
              <a:ext uri="{FF2B5EF4-FFF2-40B4-BE49-F238E27FC236}">
                <a16:creationId xmlns:a16="http://schemas.microsoft.com/office/drawing/2014/main" id="{80FE0751-BC43-9F56-FF38-B80BE4A58DB3}"/>
              </a:ext>
            </a:extLst>
          </p:cNvPr>
          <p:cNvSpPr txBox="1">
            <a:spLocks noChangeArrowheads="1"/>
          </p:cNvSpPr>
          <p:nvPr/>
        </p:nvSpPr>
        <p:spPr bwMode="auto">
          <a:xfrm>
            <a:off x="6053138" y="64293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33CC"/>
                </a:solidFill>
                <a:ea typeface="MS PGothic" panose="020B0600070205080204" pitchFamily="34" charset="-128"/>
              </a:rPr>
              <a:t>Europe</a:t>
            </a:r>
            <a:endParaRPr lang="en-GB" altLang="en-US" sz="1800" b="1">
              <a:solidFill>
                <a:srgbClr val="0033CC"/>
              </a:solidFill>
              <a:ea typeface="MS PGothic" panose="020B0600070205080204" pitchFamily="34" charset="-128"/>
            </a:endParaRPr>
          </a:p>
        </p:txBody>
      </p:sp>
      <p:sp>
        <p:nvSpPr>
          <p:cNvPr id="44050" name="Text Box 18">
            <a:extLst>
              <a:ext uri="{FF2B5EF4-FFF2-40B4-BE49-F238E27FC236}">
                <a16:creationId xmlns:a16="http://schemas.microsoft.com/office/drawing/2014/main" id="{C603CC8E-577E-7E2A-F4B7-E635C7F5DDF4}"/>
              </a:ext>
            </a:extLst>
          </p:cNvPr>
          <p:cNvSpPr txBox="1">
            <a:spLocks noChangeArrowheads="1"/>
          </p:cNvSpPr>
          <p:nvPr/>
        </p:nvSpPr>
        <p:spPr bwMode="auto">
          <a:xfrm>
            <a:off x="395288" y="4486275"/>
            <a:ext cx="95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u="sng">
                <a:solidFill>
                  <a:schemeClr val="folHlink"/>
                </a:solidFill>
                <a:ea typeface="MS PGothic" panose="020B0600070205080204" pitchFamily="34" charset="-128"/>
              </a:rPr>
              <a:t>TF Coil</a:t>
            </a:r>
            <a:endParaRPr lang="en-GB" altLang="en-US" sz="1800" b="1" u="sng">
              <a:solidFill>
                <a:schemeClr val="folHlink"/>
              </a:solidFill>
              <a:ea typeface="MS PGothic" panose="020B0600070205080204" pitchFamily="34" charset="-128"/>
            </a:endParaRPr>
          </a:p>
        </p:txBody>
      </p:sp>
      <p:sp>
        <p:nvSpPr>
          <p:cNvPr id="44051" name="AutoShape 19">
            <a:extLst>
              <a:ext uri="{FF2B5EF4-FFF2-40B4-BE49-F238E27FC236}">
                <a16:creationId xmlns:a16="http://schemas.microsoft.com/office/drawing/2014/main" id="{0728DA61-1C5B-CECA-9BF9-841CD3E95403}"/>
              </a:ext>
            </a:extLst>
          </p:cNvPr>
          <p:cNvSpPr>
            <a:spLocks noChangeArrowheads="1"/>
          </p:cNvSpPr>
          <p:nvPr/>
        </p:nvSpPr>
        <p:spPr bwMode="auto">
          <a:xfrm>
            <a:off x="1422400" y="4611688"/>
            <a:ext cx="431800" cy="117475"/>
          </a:xfrm>
          <a:prstGeom prst="curvedUpArrow">
            <a:avLst>
              <a:gd name="adj1" fmla="val 73514"/>
              <a:gd name="adj2" fmla="val 147027"/>
              <a:gd name="adj3" fmla="val 33333"/>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b="1">
              <a:solidFill>
                <a:srgbClr val="339933"/>
              </a:solidFill>
              <a:ea typeface="MS PGothic" panose="020B0600070205080204" pitchFamily="34" charset="-128"/>
            </a:endParaRPr>
          </a:p>
        </p:txBody>
      </p:sp>
      <p:sp>
        <p:nvSpPr>
          <p:cNvPr id="44052" name="Text Box 21">
            <a:extLst>
              <a:ext uri="{FF2B5EF4-FFF2-40B4-BE49-F238E27FC236}">
                <a16:creationId xmlns:a16="http://schemas.microsoft.com/office/drawing/2014/main" id="{5FBD8815-1C07-41E8-9EFF-8B3CCFFA1BC6}"/>
              </a:ext>
            </a:extLst>
          </p:cNvPr>
          <p:cNvSpPr txBox="1">
            <a:spLocks noChangeArrowheads="1"/>
          </p:cNvSpPr>
          <p:nvPr/>
        </p:nvSpPr>
        <p:spPr bwMode="auto">
          <a:xfrm>
            <a:off x="468313" y="4778375"/>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FF66CC"/>
                </a:solidFill>
                <a:latin typeface="Comic Sans MS" panose="030F0702030302020204" pitchFamily="66" charset="0"/>
                <a:ea typeface="MS PGothic" panose="020B0600070205080204" pitchFamily="34" charset="-128"/>
              </a:rPr>
              <a:t>Japan</a:t>
            </a:r>
            <a:endParaRPr lang="en-GB" altLang="en-US" sz="1800" b="1">
              <a:solidFill>
                <a:srgbClr val="FF66CC"/>
              </a:solidFill>
              <a:latin typeface="Comic Sans MS" panose="030F0702030302020204" pitchFamily="66" charset="0"/>
              <a:ea typeface="MS PGothic" panose="020B0600070205080204" pitchFamily="34" charset="-128"/>
            </a:endParaRPr>
          </a:p>
        </p:txBody>
      </p:sp>
      <p:sp>
        <p:nvSpPr>
          <p:cNvPr id="44053" name="AutoShape 22">
            <a:extLst>
              <a:ext uri="{FF2B5EF4-FFF2-40B4-BE49-F238E27FC236}">
                <a16:creationId xmlns:a16="http://schemas.microsoft.com/office/drawing/2014/main" id="{3F8BE094-BC93-B4F1-3DC7-291A5C09FCDD}"/>
              </a:ext>
            </a:extLst>
          </p:cNvPr>
          <p:cNvSpPr>
            <a:spLocks noChangeArrowheads="1"/>
          </p:cNvSpPr>
          <p:nvPr/>
        </p:nvSpPr>
        <p:spPr bwMode="auto">
          <a:xfrm rot="-3215497">
            <a:off x="3963988" y="2651125"/>
            <a:ext cx="574675" cy="9429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80" y="9299"/>
                </a:moveTo>
                <a:cubicBezTo>
                  <a:pt x="17368" y="5844"/>
                  <a:pt x="14327" y="3366"/>
                  <a:pt x="10800" y="3366"/>
                </a:cubicBezTo>
                <a:cubicBezTo>
                  <a:pt x="6694" y="3366"/>
                  <a:pt x="3366" y="6694"/>
                  <a:pt x="3366" y="10800"/>
                </a:cubicBezTo>
                <a:lnTo>
                  <a:pt x="0" y="10800"/>
                </a:lnTo>
                <a:cubicBezTo>
                  <a:pt x="0" y="4835"/>
                  <a:pt x="4835" y="0"/>
                  <a:pt x="10800" y="0"/>
                </a:cubicBezTo>
                <a:cubicBezTo>
                  <a:pt x="15924" y="0"/>
                  <a:pt x="20342" y="3600"/>
                  <a:pt x="21377" y="8619"/>
                </a:cubicBezTo>
                <a:lnTo>
                  <a:pt x="24021" y="8074"/>
                </a:lnTo>
                <a:lnTo>
                  <a:pt x="20614" y="13252"/>
                </a:lnTo>
                <a:lnTo>
                  <a:pt x="15436" y="9844"/>
                </a:lnTo>
                <a:lnTo>
                  <a:pt x="18080" y="9299"/>
                </a:lnTo>
                <a:close/>
              </a:path>
            </a:pathLst>
          </a:custGeom>
          <a:solidFill>
            <a:srgbClr val="0033CC"/>
          </a:solidFill>
          <a:ln w="38100">
            <a:solidFill>
              <a:schemeClr val="folHlink"/>
            </a:solidFill>
            <a:miter lim="800000"/>
            <a:headEnd/>
            <a:tailEnd/>
          </a:ln>
        </p:spPr>
        <p:txBody>
          <a:bodyPr wrap="none" anchor="ctr"/>
          <a:lstStyle/>
          <a:p>
            <a:endParaRPr lang="en-US"/>
          </a:p>
        </p:txBody>
      </p:sp>
      <p:sp>
        <p:nvSpPr>
          <p:cNvPr id="44054" name="Text Box 23">
            <a:extLst>
              <a:ext uri="{FF2B5EF4-FFF2-40B4-BE49-F238E27FC236}">
                <a16:creationId xmlns:a16="http://schemas.microsoft.com/office/drawing/2014/main" id="{7524895F-AD84-08BF-BE73-96DE3A952AD0}"/>
              </a:ext>
            </a:extLst>
          </p:cNvPr>
          <p:cNvSpPr txBox="1">
            <a:spLocks noChangeArrowheads="1"/>
          </p:cNvSpPr>
          <p:nvPr/>
        </p:nvSpPr>
        <p:spPr bwMode="auto">
          <a:xfrm>
            <a:off x="3059113" y="4486275"/>
            <a:ext cx="161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u="sng">
                <a:solidFill>
                  <a:srgbClr val="CC9900"/>
                </a:solidFill>
                <a:ea typeface="MS PGothic" panose="020B0600070205080204" pitchFamily="34" charset="-128"/>
              </a:rPr>
              <a:t>TF coil cases</a:t>
            </a:r>
            <a:endParaRPr lang="en-GB" altLang="en-US" sz="1800" b="1" u="sng">
              <a:solidFill>
                <a:srgbClr val="CC9900"/>
              </a:solidFill>
              <a:ea typeface="MS PGothic" panose="020B0600070205080204" pitchFamily="34" charset="-128"/>
            </a:endParaRPr>
          </a:p>
        </p:txBody>
      </p:sp>
      <p:sp>
        <p:nvSpPr>
          <p:cNvPr id="44055" name="AutoShape 24">
            <a:extLst>
              <a:ext uri="{FF2B5EF4-FFF2-40B4-BE49-F238E27FC236}">
                <a16:creationId xmlns:a16="http://schemas.microsoft.com/office/drawing/2014/main" id="{B9BF976C-B49B-BAD9-B214-705E55470C69}"/>
              </a:ext>
            </a:extLst>
          </p:cNvPr>
          <p:cNvSpPr>
            <a:spLocks noChangeArrowheads="1"/>
          </p:cNvSpPr>
          <p:nvPr/>
        </p:nvSpPr>
        <p:spPr bwMode="auto">
          <a:xfrm>
            <a:off x="4737100" y="4611688"/>
            <a:ext cx="431800" cy="117475"/>
          </a:xfrm>
          <a:prstGeom prst="curvedUpArrow">
            <a:avLst>
              <a:gd name="adj1" fmla="val 73514"/>
              <a:gd name="adj2" fmla="val 147027"/>
              <a:gd name="adj3" fmla="val 33333"/>
            </a:avLst>
          </a:prstGeom>
          <a:noFill/>
          <a:ln w="28575">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b="1">
              <a:solidFill>
                <a:srgbClr val="CC9900"/>
              </a:solidFill>
              <a:ea typeface="MS PGothic" panose="020B0600070205080204" pitchFamily="34" charset="-128"/>
            </a:endParaRPr>
          </a:p>
        </p:txBody>
      </p:sp>
      <p:sp>
        <p:nvSpPr>
          <p:cNvPr id="44056" name="AutoShape 25">
            <a:extLst>
              <a:ext uri="{FF2B5EF4-FFF2-40B4-BE49-F238E27FC236}">
                <a16:creationId xmlns:a16="http://schemas.microsoft.com/office/drawing/2014/main" id="{3A09EF58-22BA-6220-426E-FEF3B9C93D7A}"/>
              </a:ext>
            </a:extLst>
          </p:cNvPr>
          <p:cNvSpPr>
            <a:spLocks noChangeArrowheads="1"/>
          </p:cNvSpPr>
          <p:nvPr/>
        </p:nvSpPr>
        <p:spPr bwMode="auto">
          <a:xfrm rot="5954568">
            <a:off x="5975350" y="1501776"/>
            <a:ext cx="720725" cy="4679950"/>
          </a:xfrm>
          <a:prstGeom prst="curvedLeftArrow">
            <a:avLst>
              <a:gd name="adj1" fmla="val 28078"/>
              <a:gd name="adj2" fmla="val 157946"/>
              <a:gd name="adj3" fmla="val 32815"/>
            </a:avLst>
          </a:prstGeom>
          <a:solidFill>
            <a:srgbClr val="FFCCFF"/>
          </a:solidFill>
          <a:ln w="38100">
            <a:solidFill>
              <a:srgbClr val="CC99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latin typeface="Century Gothic" panose="020B0502020202020204" pitchFamily="34" charset="0"/>
              <a:ea typeface="MS PGothic" panose="020B0600070205080204" pitchFamily="34" charset="-128"/>
            </a:endParaRPr>
          </a:p>
        </p:txBody>
      </p:sp>
      <p:sp>
        <p:nvSpPr>
          <p:cNvPr id="44057" name="Text Box 26">
            <a:extLst>
              <a:ext uri="{FF2B5EF4-FFF2-40B4-BE49-F238E27FC236}">
                <a16:creationId xmlns:a16="http://schemas.microsoft.com/office/drawing/2014/main" id="{ED91BB03-8261-1CB3-B524-9D57AEEAF842}"/>
              </a:ext>
            </a:extLst>
          </p:cNvPr>
          <p:cNvSpPr txBox="1">
            <a:spLocks noChangeArrowheads="1"/>
          </p:cNvSpPr>
          <p:nvPr/>
        </p:nvSpPr>
        <p:spPr bwMode="auto">
          <a:xfrm>
            <a:off x="3132138" y="4778375"/>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FF66CC"/>
                </a:solidFill>
                <a:ea typeface="MS PGothic" panose="020B0600070205080204" pitchFamily="34" charset="-128"/>
              </a:rPr>
              <a:t>Japan</a:t>
            </a:r>
            <a:endParaRPr lang="en-GB" altLang="en-US" sz="1800" b="1">
              <a:solidFill>
                <a:srgbClr val="FF66CC"/>
              </a:solidFill>
              <a:ea typeface="MS PGothic" panose="020B0600070205080204" pitchFamily="34" charset="-128"/>
            </a:endParaRPr>
          </a:p>
        </p:txBody>
      </p:sp>
      <p:sp>
        <p:nvSpPr>
          <p:cNvPr id="44058" name="Text Box 27">
            <a:extLst>
              <a:ext uri="{FF2B5EF4-FFF2-40B4-BE49-F238E27FC236}">
                <a16:creationId xmlns:a16="http://schemas.microsoft.com/office/drawing/2014/main" id="{0DB7228C-6AA9-FE0B-5511-91201FF0792A}"/>
              </a:ext>
            </a:extLst>
          </p:cNvPr>
          <p:cNvSpPr txBox="1">
            <a:spLocks noChangeArrowheads="1"/>
          </p:cNvSpPr>
          <p:nvPr/>
        </p:nvSpPr>
        <p:spPr bwMode="auto">
          <a:xfrm>
            <a:off x="468313" y="5065713"/>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33CC"/>
                </a:solidFill>
                <a:ea typeface="MS PGothic" panose="020B0600070205080204" pitchFamily="34" charset="-128"/>
              </a:rPr>
              <a:t>Europe</a:t>
            </a:r>
            <a:endParaRPr lang="en-GB" altLang="en-US" sz="1800" b="1">
              <a:solidFill>
                <a:srgbClr val="0033CC"/>
              </a:solidFill>
              <a:ea typeface="MS PGothic" panose="020B0600070205080204" pitchFamily="34" charset="-128"/>
            </a:endParaRPr>
          </a:p>
        </p:txBody>
      </p:sp>
      <p:grpSp>
        <p:nvGrpSpPr>
          <p:cNvPr id="44059" name="Group 28">
            <a:extLst>
              <a:ext uri="{FF2B5EF4-FFF2-40B4-BE49-F238E27FC236}">
                <a16:creationId xmlns:a16="http://schemas.microsoft.com/office/drawing/2014/main" id="{A11D3D50-93AD-5864-5F4C-06EABC8739C3}"/>
              </a:ext>
            </a:extLst>
          </p:cNvPr>
          <p:cNvGrpSpPr>
            <a:grpSpLocks/>
          </p:cNvGrpSpPr>
          <p:nvPr/>
        </p:nvGrpSpPr>
        <p:grpSpPr bwMode="auto">
          <a:xfrm>
            <a:off x="1714500" y="4491038"/>
            <a:ext cx="3122613" cy="2232025"/>
            <a:chOff x="1079" y="2840"/>
            <a:chExt cx="2449" cy="1315"/>
          </a:xfrm>
        </p:grpSpPr>
        <p:pic>
          <p:nvPicPr>
            <p:cNvPr id="44071" name="Picture 29">
              <a:extLst>
                <a:ext uri="{FF2B5EF4-FFF2-40B4-BE49-F238E27FC236}">
                  <a16:creationId xmlns:a16="http://schemas.microsoft.com/office/drawing/2014/main" id="{842B7E20-FE38-645C-A47F-17746559794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 y="2840"/>
              <a:ext cx="1266" cy="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2" name="Picture 30">
              <a:extLst>
                <a:ext uri="{FF2B5EF4-FFF2-40B4-BE49-F238E27FC236}">
                  <a16:creationId xmlns:a16="http://schemas.microsoft.com/office/drawing/2014/main" id="{1572EE9B-2E05-B9C3-EEAB-7AE531FCEE3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 y="3158"/>
              <a:ext cx="1224"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60" name="Picture 10">
            <a:extLst>
              <a:ext uri="{FF2B5EF4-FFF2-40B4-BE49-F238E27FC236}">
                <a16:creationId xmlns:a16="http://schemas.microsoft.com/office/drawing/2014/main" id="{7CAE77FA-5CB0-72A7-FE95-AC10EDAE9B5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9225" y="5748338"/>
            <a:ext cx="468313" cy="2873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4061" name="Picture 12">
            <a:extLst>
              <a:ext uri="{FF2B5EF4-FFF2-40B4-BE49-F238E27FC236}">
                <a16:creationId xmlns:a16="http://schemas.microsoft.com/office/drawing/2014/main" id="{E13C5DD5-11ED-EEDB-FB6F-ED1C165F896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9225" y="6469063"/>
            <a:ext cx="468313" cy="2873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4062" name="Picture 13">
            <a:extLst>
              <a:ext uri="{FF2B5EF4-FFF2-40B4-BE49-F238E27FC236}">
                <a16:creationId xmlns:a16="http://schemas.microsoft.com/office/drawing/2014/main" id="{9D92DE0D-386C-9960-2D57-FB690E023042}"/>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9225" y="6105525"/>
            <a:ext cx="468313" cy="2889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4063" name="Picture 11">
            <a:extLst>
              <a:ext uri="{FF2B5EF4-FFF2-40B4-BE49-F238E27FC236}">
                <a16:creationId xmlns:a16="http://schemas.microsoft.com/office/drawing/2014/main" id="{4F5A3BD8-190F-8D93-6398-DED3E84495B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0813" y="5386388"/>
            <a:ext cx="469900" cy="2889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4064" name="Picture 15">
            <a:extLst>
              <a:ext uri="{FF2B5EF4-FFF2-40B4-BE49-F238E27FC236}">
                <a16:creationId xmlns:a16="http://schemas.microsoft.com/office/drawing/2014/main" id="{34711D3E-1660-1ED3-3477-517E7DC5183D}"/>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5575" y="4711700"/>
            <a:ext cx="468313" cy="2873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4065" name="Picture 14">
            <a:extLst>
              <a:ext uri="{FF2B5EF4-FFF2-40B4-BE49-F238E27FC236}">
                <a16:creationId xmlns:a16="http://schemas.microsoft.com/office/drawing/2014/main" id="{87551C09-5EC6-80EE-7EFF-AB1989FE0533}"/>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0813" y="5049838"/>
            <a:ext cx="469900" cy="2889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4066" name="Picture 11">
            <a:extLst>
              <a:ext uri="{FF2B5EF4-FFF2-40B4-BE49-F238E27FC236}">
                <a16:creationId xmlns:a16="http://schemas.microsoft.com/office/drawing/2014/main" id="{6626621B-BAE5-D846-FFFE-036E830CE9D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8750" y="4852988"/>
            <a:ext cx="468313" cy="2889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4067" name="Picture 11">
            <a:extLst>
              <a:ext uri="{FF2B5EF4-FFF2-40B4-BE49-F238E27FC236}">
                <a16:creationId xmlns:a16="http://schemas.microsoft.com/office/drawing/2014/main" id="{3C5649D8-FC41-6B22-E797-8F4812FA192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5888" y="4816475"/>
            <a:ext cx="469900" cy="2889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4068" name="Picture 12">
            <a:extLst>
              <a:ext uri="{FF2B5EF4-FFF2-40B4-BE49-F238E27FC236}">
                <a16:creationId xmlns:a16="http://schemas.microsoft.com/office/drawing/2014/main" id="{3DCFA635-896D-1E84-CB07-9C295531033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888" y="5148263"/>
            <a:ext cx="468312" cy="2873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4069" name="AutoShape 20">
            <a:extLst>
              <a:ext uri="{FF2B5EF4-FFF2-40B4-BE49-F238E27FC236}">
                <a16:creationId xmlns:a16="http://schemas.microsoft.com/office/drawing/2014/main" id="{AF785593-F976-0B83-A7EF-73C73BD4FC92}"/>
              </a:ext>
            </a:extLst>
          </p:cNvPr>
          <p:cNvSpPr>
            <a:spLocks noChangeArrowheads="1"/>
          </p:cNvSpPr>
          <p:nvPr/>
        </p:nvSpPr>
        <p:spPr bwMode="auto">
          <a:xfrm rot="5994527">
            <a:off x="5220494" y="-623094"/>
            <a:ext cx="2808288" cy="4537075"/>
          </a:xfrm>
          <a:prstGeom prst="curvedRightArrow">
            <a:avLst>
              <a:gd name="adj1" fmla="val 6500"/>
              <a:gd name="adj2" fmla="val 38812"/>
              <a:gd name="adj3" fmla="val 45032"/>
            </a:avLst>
          </a:prstGeom>
          <a:solidFill>
            <a:srgbClr val="FFCCFF"/>
          </a:solidFill>
          <a:ln w="57150">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b="1">
              <a:latin typeface="Century Gothic" panose="020B0502020202020204" pitchFamily="34" charset="0"/>
              <a:ea typeface="MS PGothic" panose="020B0600070205080204" pitchFamily="34" charset="-128"/>
            </a:endParaRPr>
          </a:p>
        </p:txBody>
      </p:sp>
      <p:sp>
        <p:nvSpPr>
          <p:cNvPr id="44" name="Rectangle 18">
            <a:extLst>
              <a:ext uri="{FF2B5EF4-FFF2-40B4-BE49-F238E27FC236}">
                <a16:creationId xmlns:a16="http://schemas.microsoft.com/office/drawing/2014/main" id="{0B8E66E7-4AB8-645A-3A7B-564940CC7263}"/>
              </a:ext>
            </a:extLst>
          </p:cNvPr>
          <p:cNvSpPr>
            <a:spLocks noChangeArrowheads="1"/>
          </p:cNvSpPr>
          <p:nvPr/>
        </p:nvSpPr>
        <p:spPr bwMode="auto">
          <a:xfrm>
            <a:off x="0" y="25400"/>
            <a:ext cx="9144000" cy="433388"/>
          </a:xfrm>
          <a:prstGeom prst="rect">
            <a:avLst/>
          </a:prstGeom>
          <a:noFill/>
          <a:ln>
            <a:noFill/>
          </a:ln>
          <a:effectLst/>
        </p:spPr>
        <p:txBody>
          <a:bodyPr anchor="ctr"/>
          <a:lstStyle/>
          <a:p>
            <a:pPr algn="ctr" eaLnBrk="1" hangingPunct="1">
              <a:defRPr/>
            </a:pPr>
            <a:r>
              <a:rPr lang="en-US" altLang="ja-JP" sz="3200" b="1" dirty="0">
                <a:solidFill>
                  <a:schemeClr val="tx2"/>
                </a:solidFill>
                <a:latin typeface="Arial" charset="0"/>
                <a:ea typeface="ＭＳ Ｐゴシック" charset="0"/>
                <a:cs typeface="+mn-cs"/>
              </a:rPr>
              <a:t>TF Coils – A Global Collaboration</a:t>
            </a:r>
            <a:endParaRPr lang="en-US" sz="3200" b="1" dirty="0">
              <a:solidFill>
                <a:schemeClr val="tx2"/>
              </a:solidFill>
              <a:latin typeface="Arial" charset="0"/>
              <a:ea typeface="ＭＳ Ｐゴシック" charset="0"/>
              <a:cs typeface="+mn-cs"/>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510C226-5B71-64CA-1BB0-4596223AD716}"/>
              </a:ext>
            </a:extLst>
          </p:cNvPr>
          <p:cNvSpPr>
            <a:spLocks noGrp="1" noChangeArrowheads="1"/>
          </p:cNvSpPr>
          <p:nvPr>
            <p:ph type="title"/>
          </p:nvPr>
        </p:nvSpPr>
        <p:spPr>
          <a:xfrm>
            <a:off x="468313" y="260350"/>
            <a:ext cx="8229600" cy="1143000"/>
          </a:xfrm>
        </p:spPr>
        <p:txBody>
          <a:bodyPr/>
          <a:lstStyle/>
          <a:p>
            <a:r>
              <a:rPr lang="pl-PL" altLang="en-US"/>
              <a:t>Wind power</a:t>
            </a:r>
            <a:endParaRPr lang="en-US" altLang="en-US"/>
          </a:p>
        </p:txBody>
      </p:sp>
      <p:sp>
        <p:nvSpPr>
          <p:cNvPr id="57347" name="Text Box 3">
            <a:extLst>
              <a:ext uri="{FF2B5EF4-FFF2-40B4-BE49-F238E27FC236}">
                <a16:creationId xmlns:a16="http://schemas.microsoft.com/office/drawing/2014/main" id="{3920D291-E671-958E-236E-2BD7A0F19EF8}"/>
              </a:ext>
            </a:extLst>
          </p:cNvPr>
          <p:cNvSpPr txBox="1">
            <a:spLocks noChangeArrowheads="1"/>
          </p:cNvSpPr>
          <p:nvPr/>
        </p:nvSpPr>
        <p:spPr bwMode="auto">
          <a:xfrm>
            <a:off x="3851275" y="1557338"/>
            <a:ext cx="46101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Ø</a:t>
            </a:r>
            <a:r>
              <a:rPr lang="pl-PL" altLang="en-US"/>
              <a:t> 10m → 20-30 kW</a:t>
            </a:r>
          </a:p>
          <a:p>
            <a:r>
              <a:rPr lang="en-US" altLang="en-US"/>
              <a:t>Ø</a:t>
            </a:r>
            <a:r>
              <a:rPr lang="pl-PL" altLang="en-US"/>
              <a:t> 90m → 3 MW (Vestas) = 1000 housholds</a:t>
            </a:r>
          </a:p>
          <a:p>
            <a:endParaRPr lang="pl-PL" altLang="en-US"/>
          </a:p>
          <a:p>
            <a:endParaRPr lang="pl-PL" altLang="en-US"/>
          </a:p>
          <a:p>
            <a:endParaRPr lang="pl-PL" altLang="en-US"/>
          </a:p>
        </p:txBody>
      </p:sp>
      <p:pic>
        <p:nvPicPr>
          <p:cNvPr id="57348" name="Picture 4">
            <a:extLst>
              <a:ext uri="{FF2B5EF4-FFF2-40B4-BE49-F238E27FC236}">
                <a16:creationId xmlns:a16="http://schemas.microsoft.com/office/drawing/2014/main" id="{13CD7C41-EEFD-37AB-7210-5193F906B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2565400"/>
            <a:ext cx="5249863" cy="3937000"/>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a:extLst>
              <a:ext uri="{FF2B5EF4-FFF2-40B4-BE49-F238E27FC236}">
                <a16:creationId xmlns:a16="http://schemas.microsoft.com/office/drawing/2014/main" id="{35BE4E37-7690-E277-13FD-E8A168629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262063"/>
            <a:ext cx="162401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a:extLst>
              <a:ext uri="{FF2B5EF4-FFF2-40B4-BE49-F238E27FC236}">
                <a16:creationId xmlns:a16="http://schemas.microsoft.com/office/drawing/2014/main" id="{F3635D05-D752-C771-A16B-2EF73B321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005263"/>
            <a:ext cx="1624013"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D51FD4B-C11E-3358-E8D6-0FDD6BB7AF27}"/>
              </a:ext>
            </a:extLst>
          </p:cNvPr>
          <p:cNvSpPr>
            <a:spLocks noGrp="1" noChangeArrowheads="1"/>
          </p:cNvSpPr>
          <p:nvPr>
            <p:ph type="title"/>
          </p:nvPr>
        </p:nvSpPr>
        <p:spPr>
          <a:xfrm>
            <a:off x="304800" y="1295400"/>
            <a:ext cx="7772400" cy="1143000"/>
          </a:xfrm>
        </p:spPr>
        <p:txBody>
          <a:bodyPr/>
          <a:lstStyle/>
          <a:p>
            <a:pPr eaLnBrk="1" hangingPunct="1"/>
            <a:r>
              <a:rPr lang="pl-PL" altLang="en-US">
                <a:solidFill>
                  <a:srgbClr val="3333CC"/>
                </a:solidFill>
              </a:rPr>
              <a:t>Globalne zmiany klimatu</a:t>
            </a:r>
            <a:r>
              <a:rPr lang="it-IT" altLang="en-US"/>
              <a:t> </a:t>
            </a:r>
          </a:p>
        </p:txBody>
      </p:sp>
      <p:sp>
        <p:nvSpPr>
          <p:cNvPr id="45059" name="Text Box 3">
            <a:extLst>
              <a:ext uri="{FF2B5EF4-FFF2-40B4-BE49-F238E27FC236}">
                <a16:creationId xmlns:a16="http://schemas.microsoft.com/office/drawing/2014/main" id="{0B3D3A76-1BF6-B017-C2ED-E7F59D1DD610}"/>
              </a:ext>
            </a:extLst>
          </p:cNvPr>
          <p:cNvSpPr txBox="1">
            <a:spLocks noChangeArrowheads="1"/>
          </p:cNvSpPr>
          <p:nvPr/>
        </p:nvSpPr>
        <p:spPr bwMode="auto">
          <a:xfrm>
            <a:off x="3733800" y="4419600"/>
            <a:ext cx="981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6000">
                <a:solidFill>
                  <a:srgbClr val="FF0000"/>
                </a:solidFill>
              </a:rPr>
              <a:t>?</a:t>
            </a:r>
          </a:p>
        </p:txBody>
      </p:sp>
      <p:sp>
        <p:nvSpPr>
          <p:cNvPr id="45060" name="Text Box 4">
            <a:extLst>
              <a:ext uri="{FF2B5EF4-FFF2-40B4-BE49-F238E27FC236}">
                <a16:creationId xmlns:a16="http://schemas.microsoft.com/office/drawing/2014/main" id="{840A7467-C974-93FD-6AE5-84038E730EF2}"/>
              </a:ext>
            </a:extLst>
          </p:cNvPr>
          <p:cNvSpPr txBox="1">
            <a:spLocks noChangeArrowheads="1"/>
          </p:cNvSpPr>
          <p:nvPr/>
        </p:nvSpPr>
        <p:spPr bwMode="auto">
          <a:xfrm>
            <a:off x="2455863" y="2641600"/>
            <a:ext cx="38830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4400">
                <a:solidFill>
                  <a:schemeClr val="accent2"/>
                </a:solidFill>
              </a:rPr>
              <a:t>e fattore Uomo</a:t>
            </a:r>
          </a:p>
        </p:txBody>
      </p:sp>
      <p:pic>
        <p:nvPicPr>
          <p:cNvPr id="45061" name="Picture 5">
            <a:extLst>
              <a:ext uri="{FF2B5EF4-FFF2-40B4-BE49-F238E27FC236}">
                <a16:creationId xmlns:a16="http://schemas.microsoft.com/office/drawing/2014/main" id="{623DE5A1-4B08-A7A2-E94C-96E7AF317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6">
            <a:extLst>
              <a:ext uri="{FF2B5EF4-FFF2-40B4-BE49-F238E27FC236}">
                <a16:creationId xmlns:a16="http://schemas.microsoft.com/office/drawing/2014/main" id="{3B345078-B83F-C5BC-4145-09E3260585C0}"/>
              </a:ext>
            </a:extLst>
          </p:cNvPr>
          <p:cNvSpPr txBox="1">
            <a:spLocks noChangeArrowheads="1"/>
          </p:cNvSpPr>
          <p:nvPr/>
        </p:nvSpPr>
        <p:spPr bwMode="auto">
          <a:xfrm>
            <a:off x="5724525" y="5867400"/>
            <a:ext cx="314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en-US" sz="2800"/>
              <a:t>We work for you...</a:t>
            </a:r>
            <a:r>
              <a:rPr lang="it-IT" altLang="en-US" sz="2800"/>
              <a:t>!</a:t>
            </a:r>
          </a:p>
        </p:txBody>
      </p:sp>
      <p:pic>
        <p:nvPicPr>
          <p:cNvPr id="116743" name="Picture 7">
            <a:extLst>
              <a:ext uri="{FF2B5EF4-FFF2-40B4-BE49-F238E27FC236}">
                <a16:creationId xmlns:a16="http://schemas.microsoft.com/office/drawing/2014/main" id="{94D19ECA-E3FE-C422-84CA-B2D18BF5A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8106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6743"/>
                                        </p:tgtEl>
                                        <p:attrNameLst>
                                          <p:attrName>style.visibility</p:attrName>
                                        </p:attrNameLst>
                                      </p:cBhvr>
                                      <p:to>
                                        <p:strVal val="visible"/>
                                      </p:to>
                                    </p:set>
                                    <p:anim calcmode="lin" valueType="num">
                                      <p:cBhvr>
                                        <p:cTn id="7" dur="1000" fill="hold"/>
                                        <p:tgtEl>
                                          <p:spTgt spid="116743"/>
                                        </p:tgtEl>
                                        <p:attrNameLst>
                                          <p:attrName>ppt_w</p:attrName>
                                        </p:attrNameLst>
                                      </p:cBhvr>
                                      <p:tavLst>
                                        <p:tav tm="0">
                                          <p:val>
                                            <p:fltVal val="0"/>
                                          </p:val>
                                        </p:tav>
                                        <p:tav tm="100000">
                                          <p:val>
                                            <p:strVal val="#ppt_w"/>
                                          </p:val>
                                        </p:tav>
                                      </p:tavLst>
                                    </p:anim>
                                    <p:anim calcmode="lin" valueType="num">
                                      <p:cBhvr>
                                        <p:cTn id="8" dur="1000" fill="hold"/>
                                        <p:tgtEl>
                                          <p:spTgt spid="1167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FDAD6B3-BBF6-5ABA-6155-765549742089}"/>
              </a:ext>
            </a:extLst>
          </p:cNvPr>
          <p:cNvSpPr>
            <a:spLocks noGrp="1" noChangeArrowheads="1"/>
          </p:cNvSpPr>
          <p:nvPr>
            <p:ph type="title"/>
          </p:nvPr>
        </p:nvSpPr>
        <p:spPr/>
        <p:txBody>
          <a:bodyPr/>
          <a:lstStyle/>
          <a:p>
            <a:pPr eaLnBrk="1" hangingPunct="1"/>
            <a:r>
              <a:rPr lang="pl-PL" altLang="en-US" sz="3600">
                <a:solidFill>
                  <a:schemeClr val="accent2"/>
                </a:solidFill>
              </a:rPr>
              <a:t>Podsumowanie?</a:t>
            </a:r>
            <a:endParaRPr lang="en-AU" altLang="en-US" sz="3600">
              <a:solidFill>
                <a:schemeClr val="accent2"/>
              </a:solidFill>
            </a:endParaRPr>
          </a:p>
        </p:txBody>
      </p:sp>
      <p:pic>
        <p:nvPicPr>
          <p:cNvPr id="174083" name="Picture 3">
            <a:extLst>
              <a:ext uri="{FF2B5EF4-FFF2-40B4-BE49-F238E27FC236}">
                <a16:creationId xmlns:a16="http://schemas.microsoft.com/office/drawing/2014/main" id="{D51581BD-961A-329C-9B00-8140EF075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900613"/>
            <a:ext cx="7704137"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4">
            <a:extLst>
              <a:ext uri="{FF2B5EF4-FFF2-40B4-BE49-F238E27FC236}">
                <a16:creationId xmlns:a16="http://schemas.microsoft.com/office/drawing/2014/main" id="{B70E0886-B393-F0BB-3640-D5E839AD9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341438"/>
            <a:ext cx="7812087"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74084"/>
                                        </p:tgtEl>
                                        <p:attrNameLst>
                                          <p:attrName>style.visibility</p:attrName>
                                        </p:attrNameLst>
                                      </p:cBhvr>
                                      <p:to>
                                        <p:strVal val="visible"/>
                                      </p:to>
                                    </p:set>
                                    <p:anim calcmode="lin" valueType="num">
                                      <p:cBhvr>
                                        <p:cTn id="7" dur="500" fill="hold"/>
                                        <p:tgtEl>
                                          <p:spTgt spid="174084"/>
                                        </p:tgtEl>
                                        <p:attrNameLst>
                                          <p:attrName>ppt_w</p:attrName>
                                        </p:attrNameLst>
                                      </p:cBhvr>
                                      <p:tavLst>
                                        <p:tav tm="0">
                                          <p:val>
                                            <p:fltVal val="0"/>
                                          </p:val>
                                        </p:tav>
                                        <p:tav tm="100000">
                                          <p:val>
                                            <p:strVal val="#ppt_w"/>
                                          </p:val>
                                        </p:tav>
                                      </p:tavLst>
                                    </p:anim>
                                    <p:anim calcmode="lin" valueType="num">
                                      <p:cBhvr>
                                        <p:cTn id="8" dur="500" fill="hold"/>
                                        <p:tgtEl>
                                          <p:spTgt spid="17408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74083"/>
                                        </p:tgtEl>
                                        <p:attrNameLst>
                                          <p:attrName>style.visibility</p:attrName>
                                        </p:attrNameLst>
                                      </p:cBhvr>
                                      <p:to>
                                        <p:strVal val="visible"/>
                                      </p:to>
                                    </p:set>
                                    <p:anim calcmode="lin" valueType="num">
                                      <p:cBhvr>
                                        <p:cTn id="13" dur="500" fill="hold"/>
                                        <p:tgtEl>
                                          <p:spTgt spid="174083"/>
                                        </p:tgtEl>
                                        <p:attrNameLst>
                                          <p:attrName>ppt_w</p:attrName>
                                        </p:attrNameLst>
                                      </p:cBhvr>
                                      <p:tavLst>
                                        <p:tav tm="0">
                                          <p:val>
                                            <p:fltVal val="0"/>
                                          </p:val>
                                        </p:tav>
                                        <p:tav tm="100000">
                                          <p:val>
                                            <p:strVal val="#ppt_w"/>
                                          </p:val>
                                        </p:tav>
                                      </p:tavLst>
                                    </p:anim>
                                    <p:anim calcmode="lin" valueType="num">
                                      <p:cBhvr>
                                        <p:cTn id="14" dur="500" fill="hold"/>
                                        <p:tgtEl>
                                          <p:spTgt spid="1740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B788A27D-CE30-DCB3-9E3D-1568861E6B45}"/>
              </a:ext>
            </a:extLst>
          </p:cNvPr>
          <p:cNvSpPr txBox="1"/>
          <p:nvPr/>
        </p:nvSpPr>
        <p:spPr>
          <a:xfrm>
            <a:off x="0" y="140237"/>
            <a:ext cx="9324528" cy="2446824"/>
          </a:xfrm>
          <a:prstGeom prst="rect">
            <a:avLst/>
          </a:prstGeom>
          <a:noFill/>
        </p:spPr>
        <p:txBody>
          <a:bodyPr wrap="square">
            <a:spAutoFit/>
          </a:bodyPr>
          <a:lstStyle/>
          <a:p>
            <a:r>
              <a:rPr lang="en-AU" sz="1700" dirty="0">
                <a:hlinkClick r:id="rId2"/>
              </a:rPr>
              <a:t>Molten salt reactor could advance produced water reuse</a:t>
            </a:r>
            <a:r>
              <a:rPr lang="en-AU" sz="1700" dirty="0"/>
              <a:t> </a:t>
            </a:r>
            <a:r>
              <a:rPr lang="pl-PL" sz="1700" dirty="0"/>
              <a:t>  </a:t>
            </a:r>
            <a:r>
              <a:rPr lang="en-AU" sz="1600"/>
              <a:t>January 31, 2025</a:t>
            </a:r>
            <a:endParaRPr lang="en-AU" sz="1700" dirty="0"/>
          </a:p>
          <a:p>
            <a:r>
              <a:rPr lang="en-AU" sz="1700" dirty="0"/>
              <a:t>A new partnership between Abilene Christian University, Texas Tech and advanced nuclear developer Natura Resources is looking to use Natura's molten salt reactor, now under construction at ACU, for both carbon-free energy production and thermal desalination of produced water. Building on a feasibility study with the Texas Produced Water Consortium, </a:t>
            </a:r>
            <a:r>
              <a:rPr lang="pl-PL" sz="1700" dirty="0"/>
              <a:t>   </a:t>
            </a:r>
            <a:r>
              <a:rPr lang="en-AU" sz="1700" dirty="0"/>
              <a:t>the team will integrate molten salt technology with water desalination and energy production systems when the reactor comes online in 2026/2027. "There are great opportunities for beneficial uses of treated produced water in Texas such as rangeland restoration, crop irrigation and streamflow augmentation, among others, especially in the Permian Basin,"</a:t>
            </a:r>
          </a:p>
        </p:txBody>
      </p:sp>
      <p:sp>
        <p:nvSpPr>
          <p:cNvPr id="5" name="pole tekstowe 4">
            <a:extLst>
              <a:ext uri="{FF2B5EF4-FFF2-40B4-BE49-F238E27FC236}">
                <a16:creationId xmlns:a16="http://schemas.microsoft.com/office/drawing/2014/main" id="{034E461F-AA75-7DBB-91F5-52EFFCE2E023}"/>
              </a:ext>
            </a:extLst>
          </p:cNvPr>
          <p:cNvSpPr txBox="1"/>
          <p:nvPr/>
        </p:nvSpPr>
        <p:spPr>
          <a:xfrm>
            <a:off x="-23374" y="2587061"/>
            <a:ext cx="8964488" cy="1400383"/>
          </a:xfrm>
          <a:prstGeom prst="rect">
            <a:avLst/>
          </a:prstGeom>
          <a:noFill/>
        </p:spPr>
        <p:txBody>
          <a:bodyPr wrap="square">
            <a:spAutoFit/>
          </a:bodyPr>
          <a:lstStyle/>
          <a:p>
            <a:r>
              <a:rPr lang="en-AU" sz="1700" dirty="0">
                <a:hlinkClick r:id="rId3"/>
              </a:rPr>
              <a:t>US nuclear power relies heavily on imported uranium</a:t>
            </a:r>
            <a:r>
              <a:rPr lang="en-AU" sz="1700" dirty="0"/>
              <a:t> </a:t>
            </a:r>
          </a:p>
          <a:p>
            <a:r>
              <a:rPr lang="en-AU" sz="1700" dirty="0"/>
              <a:t>US nuclear power plants relied on imports for 99% of their uranium concentrate in 2023, using 32 million pounds of imported U3O8 and only 50,000 pounds from domestic sources, according to the Energy Information Administration. The Department of Energy has received $2.7 billion to boost domestic production, which increased 24% in Q3 2024.</a:t>
            </a:r>
          </a:p>
        </p:txBody>
      </p:sp>
      <p:sp>
        <p:nvSpPr>
          <p:cNvPr id="7" name="pole tekstowe 6">
            <a:extLst>
              <a:ext uri="{FF2B5EF4-FFF2-40B4-BE49-F238E27FC236}">
                <a16:creationId xmlns:a16="http://schemas.microsoft.com/office/drawing/2014/main" id="{2E2651BA-4BB9-C3DB-22A7-932FA243C7B1}"/>
              </a:ext>
            </a:extLst>
          </p:cNvPr>
          <p:cNvSpPr txBox="1"/>
          <p:nvPr/>
        </p:nvSpPr>
        <p:spPr>
          <a:xfrm>
            <a:off x="-58434" y="3987444"/>
            <a:ext cx="9324528" cy="1400383"/>
          </a:xfrm>
          <a:prstGeom prst="rect">
            <a:avLst/>
          </a:prstGeom>
          <a:noFill/>
        </p:spPr>
        <p:txBody>
          <a:bodyPr wrap="square">
            <a:spAutoFit/>
          </a:bodyPr>
          <a:lstStyle/>
          <a:p>
            <a:r>
              <a:rPr lang="en-AU" sz="1700" dirty="0">
                <a:hlinkClick r:id="rId4"/>
              </a:rPr>
              <a:t>Westinghouse, EDF compete for Slovenia's nuclear project</a:t>
            </a:r>
            <a:r>
              <a:rPr lang="en-AU" sz="1700" dirty="0"/>
              <a:t> </a:t>
            </a:r>
          </a:p>
          <a:p>
            <a:r>
              <a:rPr lang="en-AU" sz="1700" dirty="0"/>
              <a:t>Westinghouse and EDF will each conduct technical feasibility studies as part of a competition to build GEN </a:t>
            </a:r>
            <a:r>
              <a:rPr lang="en-AU" sz="1700" dirty="0" err="1"/>
              <a:t>energija's</a:t>
            </a:r>
            <a:r>
              <a:rPr lang="en-AU" sz="1700" dirty="0"/>
              <a:t> JEK2 nuclear project in Slovenia, which aims to add up to 2,400 megawatts of capacity near the existing </a:t>
            </a:r>
            <a:r>
              <a:rPr lang="en-AU" sz="1700" dirty="0" err="1"/>
              <a:t>Krško</a:t>
            </a:r>
            <a:r>
              <a:rPr lang="en-AU" sz="1700" dirty="0"/>
              <a:t> nuclear power plant. Korea Hydro &amp; Nuclear Power has opted out of bidding, citing changing business priorities.</a:t>
            </a:r>
          </a:p>
        </p:txBody>
      </p:sp>
      <p:sp>
        <p:nvSpPr>
          <p:cNvPr id="9" name="pole tekstowe 8">
            <a:extLst>
              <a:ext uri="{FF2B5EF4-FFF2-40B4-BE49-F238E27FC236}">
                <a16:creationId xmlns:a16="http://schemas.microsoft.com/office/drawing/2014/main" id="{DFBF368F-0FFA-8D8C-240F-3907C241C1BD}"/>
              </a:ext>
            </a:extLst>
          </p:cNvPr>
          <p:cNvSpPr txBox="1"/>
          <p:nvPr/>
        </p:nvSpPr>
        <p:spPr>
          <a:xfrm>
            <a:off x="-23374" y="5387827"/>
            <a:ext cx="8856984" cy="1400383"/>
          </a:xfrm>
          <a:prstGeom prst="rect">
            <a:avLst/>
          </a:prstGeom>
          <a:noFill/>
        </p:spPr>
        <p:txBody>
          <a:bodyPr wrap="square">
            <a:spAutoFit/>
          </a:bodyPr>
          <a:lstStyle/>
          <a:p>
            <a:r>
              <a:rPr lang="en-AU" sz="1700" dirty="0">
                <a:hlinkClick r:id="rId5"/>
              </a:rPr>
              <a:t>UK announces candidate nuclear waste disposal sites</a:t>
            </a:r>
            <a:r>
              <a:rPr lang="en-AU" sz="1700" dirty="0"/>
              <a:t> </a:t>
            </a:r>
          </a:p>
          <a:p>
            <a:r>
              <a:rPr lang="en-AU" sz="1700" dirty="0"/>
              <a:t>The UK's Nuclear Waste Services has designated Mid Copeland and South Copeland in Cumbria and East Lincolnshire as potential sites for a geological disposal facility. NWS will hold community events and webinars to discuss the implications and ensure community willingness before selecting a final site.</a:t>
            </a:r>
          </a:p>
        </p:txBody>
      </p:sp>
    </p:spTree>
    <p:extLst>
      <p:ext uri="{BB962C8B-B14F-4D97-AF65-F5344CB8AC3E}">
        <p14:creationId xmlns:p14="http://schemas.microsoft.com/office/powerpoint/2010/main" val="374105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11BA916-BD7A-3996-48B1-6425DEFAD360}"/>
              </a:ext>
            </a:extLst>
          </p:cNvPr>
          <p:cNvSpPr>
            <a:spLocks noGrp="1" noChangeArrowheads="1"/>
          </p:cNvSpPr>
          <p:nvPr>
            <p:ph type="title"/>
          </p:nvPr>
        </p:nvSpPr>
        <p:spPr>
          <a:xfrm>
            <a:off x="468313" y="260350"/>
            <a:ext cx="8229600" cy="1143000"/>
          </a:xfrm>
        </p:spPr>
        <p:txBody>
          <a:bodyPr/>
          <a:lstStyle/>
          <a:p>
            <a:r>
              <a:rPr lang="pl-PL" altLang="en-US"/>
              <a:t>Wind power</a:t>
            </a:r>
            <a:endParaRPr lang="en-US" altLang="en-US"/>
          </a:p>
        </p:txBody>
      </p:sp>
      <p:sp>
        <p:nvSpPr>
          <p:cNvPr id="58371" name="Text Box 3">
            <a:extLst>
              <a:ext uri="{FF2B5EF4-FFF2-40B4-BE49-F238E27FC236}">
                <a16:creationId xmlns:a16="http://schemas.microsoft.com/office/drawing/2014/main" id="{4389210F-6E95-81C1-EE8E-C44B6DD8F934}"/>
              </a:ext>
            </a:extLst>
          </p:cNvPr>
          <p:cNvSpPr txBox="1">
            <a:spLocks noChangeArrowheads="1"/>
          </p:cNvSpPr>
          <p:nvPr/>
        </p:nvSpPr>
        <p:spPr bwMode="auto">
          <a:xfrm>
            <a:off x="395288" y="1268413"/>
            <a:ext cx="59436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a:t>London offshore 314 x 3.6 MW = 1 GW</a:t>
            </a:r>
          </a:p>
          <a:p>
            <a:r>
              <a:rPr lang="pl-PL" altLang="en-US"/>
              <a:t>Sund offshore: 48x2.3 MW = 110 MW (60 000 housholds</a:t>
            </a:r>
          </a:p>
          <a:p>
            <a:endParaRPr lang="pl-PL" altLang="en-US"/>
          </a:p>
        </p:txBody>
      </p:sp>
      <p:pic>
        <p:nvPicPr>
          <p:cNvPr id="58372" name="Picture 4">
            <a:extLst>
              <a:ext uri="{FF2B5EF4-FFF2-40B4-BE49-F238E27FC236}">
                <a16:creationId xmlns:a16="http://schemas.microsoft.com/office/drawing/2014/main" id="{B378F40F-3CBF-748B-6DF5-E81EC7721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133600"/>
            <a:ext cx="6604000" cy="3913188"/>
          </a:xfrm>
          <a:prstGeom prst="rect">
            <a:avLst/>
          </a:prstGeom>
          <a:noFill/>
          <a:extLst>
            <a:ext uri="{909E8E84-426E-40DD-AFC4-6F175D3DCCD1}">
              <a14:hiddenFill xmlns:a14="http://schemas.microsoft.com/office/drawing/2010/main">
                <a:solidFill>
                  <a:srgbClr val="FFFFFF"/>
                </a:solidFill>
              </a14:hiddenFill>
            </a:ext>
          </a:extLst>
        </p:spPr>
      </p:pic>
      <p:sp>
        <p:nvSpPr>
          <p:cNvPr id="58373" name="Text Box 5">
            <a:extLst>
              <a:ext uri="{FF2B5EF4-FFF2-40B4-BE49-F238E27FC236}">
                <a16:creationId xmlns:a16="http://schemas.microsoft.com/office/drawing/2014/main" id="{8877B938-B209-8CFC-81AB-6CDBC61F664D}"/>
              </a:ext>
            </a:extLst>
          </p:cNvPr>
          <p:cNvSpPr txBox="1">
            <a:spLocks noChangeArrowheads="1"/>
          </p:cNvSpPr>
          <p:nvPr/>
        </p:nvSpPr>
        <p:spPr bwMode="auto">
          <a:xfrm>
            <a:off x="447675" y="6040438"/>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a:t>High costs!</a:t>
            </a:r>
            <a:endParaRPr lang="en-AU"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90A9892-BE95-C375-7289-14F5FC75A722}"/>
              </a:ext>
            </a:extLst>
          </p:cNvPr>
          <p:cNvSpPr>
            <a:spLocks noGrp="1" noChangeArrowheads="1"/>
          </p:cNvSpPr>
          <p:nvPr>
            <p:ph type="title"/>
          </p:nvPr>
        </p:nvSpPr>
        <p:spPr>
          <a:xfrm>
            <a:off x="468313" y="260350"/>
            <a:ext cx="8229600" cy="1143000"/>
          </a:xfrm>
        </p:spPr>
        <p:txBody>
          <a:bodyPr/>
          <a:lstStyle/>
          <a:p>
            <a:r>
              <a:rPr lang="pl-PL" altLang="en-US" sz="3600">
                <a:solidFill>
                  <a:srgbClr val="3333CC"/>
                </a:solidFill>
                <a:latin typeface="Arial Unicode MS" pitchFamily="34" charset="-128"/>
              </a:rPr>
              <a:t>Eolic - total</a:t>
            </a:r>
            <a:endParaRPr lang="en-US" altLang="en-US" sz="3600">
              <a:solidFill>
                <a:srgbClr val="3333CC"/>
              </a:solidFill>
              <a:latin typeface="Arial Unicode MS" pitchFamily="34" charset="-128"/>
            </a:endParaRPr>
          </a:p>
        </p:txBody>
      </p:sp>
      <p:pic>
        <p:nvPicPr>
          <p:cNvPr id="59395" name="Picture 3">
            <a:extLst>
              <a:ext uri="{FF2B5EF4-FFF2-40B4-BE49-F238E27FC236}">
                <a16:creationId xmlns:a16="http://schemas.microsoft.com/office/drawing/2014/main" id="{0FAFA22D-A69B-1830-6F63-4A7C4EC06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276475"/>
            <a:ext cx="7621587" cy="406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9953E94-83DA-3E08-B03E-DFC6C84B517B}"/>
              </a:ext>
            </a:extLst>
          </p:cNvPr>
          <p:cNvSpPr>
            <a:spLocks noGrp="1" noChangeArrowheads="1"/>
          </p:cNvSpPr>
          <p:nvPr>
            <p:ph type="title"/>
          </p:nvPr>
        </p:nvSpPr>
        <p:spPr>
          <a:xfrm>
            <a:off x="684213" y="260350"/>
            <a:ext cx="7772400" cy="1143000"/>
          </a:xfrm>
        </p:spPr>
        <p:txBody>
          <a:bodyPr/>
          <a:lstStyle/>
          <a:p>
            <a:r>
              <a:rPr lang="pl-PL" altLang="en-US" sz="3600">
                <a:solidFill>
                  <a:srgbClr val="3333CC"/>
                </a:solidFill>
                <a:latin typeface="Arial Unicode MS" pitchFamily="34" charset="-128"/>
              </a:rPr>
              <a:t>Wind power (2.5%)</a:t>
            </a:r>
            <a:endParaRPr lang="en-US" altLang="en-US" sz="3600">
              <a:solidFill>
                <a:srgbClr val="3333CC"/>
              </a:solidFill>
              <a:latin typeface="Arial Unicode MS" pitchFamily="34" charset="-128"/>
            </a:endParaRPr>
          </a:p>
        </p:txBody>
      </p:sp>
      <p:pic>
        <p:nvPicPr>
          <p:cNvPr id="60419" name="Picture 3">
            <a:extLst>
              <a:ext uri="{FF2B5EF4-FFF2-40B4-BE49-F238E27FC236}">
                <a16:creationId xmlns:a16="http://schemas.microsoft.com/office/drawing/2014/main" id="{58BA9075-4BF3-FA7B-0AC2-454D5BC45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8483600" cy="5208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2382</TotalTime>
  <Words>2321</Words>
  <Application>Microsoft Office PowerPoint</Application>
  <PresentationFormat>Pokaz na ekranie (4:3)</PresentationFormat>
  <Paragraphs>404</Paragraphs>
  <Slides>62</Slides>
  <Notes>5</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62</vt:i4>
      </vt:variant>
    </vt:vector>
  </HeadingPairs>
  <TitlesOfParts>
    <vt:vector size="73" baseType="lpstr">
      <vt:lpstr>MS PGothic</vt:lpstr>
      <vt:lpstr>Arial</vt:lpstr>
      <vt:lpstr>Arial Unicode MS</vt:lpstr>
      <vt:lpstr>Century Gothic</vt:lpstr>
      <vt:lpstr>Comic Sans MS</vt:lpstr>
      <vt:lpstr>Helvetica</vt:lpstr>
      <vt:lpstr>Lucida Grande</vt:lpstr>
      <vt:lpstr>Symbol</vt:lpstr>
      <vt:lpstr>Times</vt:lpstr>
      <vt:lpstr>Times New Roman</vt:lpstr>
      <vt:lpstr>Projekt domyślny</vt:lpstr>
      <vt:lpstr>Fizyka i Chemia Atmosfery</vt:lpstr>
      <vt:lpstr>Część I: Energia alternatywne </vt:lpstr>
      <vt:lpstr>Prezentacja programu PowerPoint</vt:lpstr>
      <vt:lpstr>CO2 emission (total)</vt:lpstr>
      <vt:lpstr>GDP per capita (2014)</vt:lpstr>
      <vt:lpstr>Wind power</vt:lpstr>
      <vt:lpstr>Wind power</vt:lpstr>
      <vt:lpstr>Eolic - total</vt:lpstr>
      <vt:lpstr>Wind power (2.5%)</vt:lpstr>
      <vt:lpstr>Wind generator: 2.5MW</vt:lpstr>
      <vt:lpstr>Eolic producers: np. Nordex</vt:lpstr>
      <vt:lpstr>Geothermal - trends</vt:lpstr>
      <vt:lpstr>Geothermal - total</vt:lpstr>
      <vt:lpstr>Prezentacja programu PowerPoint</vt:lpstr>
      <vt:lpstr>Solar – principle</vt:lpstr>
      <vt:lpstr>Prezentacja programu PowerPoint</vt:lpstr>
      <vt:lpstr>Prezentacja programu PowerPoint</vt:lpstr>
      <vt:lpstr>Prezentacja programu PowerPoint</vt:lpstr>
      <vt:lpstr>Prezentacja programu PowerPoint</vt:lpstr>
      <vt:lpstr>Solar – total 67GW, 85TWh/y</vt:lpstr>
      <vt:lpstr>Prezentacja programu PowerPoint</vt:lpstr>
      <vt:lpstr>Tradional energy  ↔ renewable</vt:lpstr>
      <vt:lpstr> Burning biomass</vt:lpstr>
      <vt:lpstr> Electricity from biomass</vt:lpstr>
      <vt:lpstr>Prezentacja programu PowerPoint</vt:lpstr>
      <vt:lpstr>Solar - efficiency</vt:lpstr>
      <vt:lpstr>Koszty energii (USA 2010)</vt:lpstr>
      <vt:lpstr>Prezentacja programu PowerPoint</vt:lpstr>
      <vt:lpstr>Część II: Smog, czy atom? Trudny wybór!</vt:lpstr>
      <vt:lpstr>Plan</vt:lpstr>
      <vt:lpstr>Rozszczepienie uranu 235U</vt:lpstr>
      <vt:lpstr>Energia jądrowa</vt:lpstr>
      <vt:lpstr>Ceny prądu dla przemysłu + VAT</vt:lpstr>
      <vt:lpstr>Elektrownia jądrowa</vt:lpstr>
      <vt:lpstr>Np. reaktor kanadyjski na ubogi uran</vt:lpstr>
      <vt:lpstr>Produkty rozpadu 235U</vt:lpstr>
      <vt:lpstr>Prezentacja programu PowerPoint</vt:lpstr>
      <vt:lpstr>Gdzie ukryć odpady?</vt:lpstr>
      <vt:lpstr>Co się stało w Fukoshimie?</vt:lpstr>
      <vt:lpstr>Tōhuku Earthquake</vt:lpstr>
      <vt:lpstr>Tōhuku tsunami</vt:lpstr>
      <vt:lpstr>Skażenie radioaktywne? </vt:lpstr>
      <vt:lpstr>Promieniowanie: dawka (sievert) </vt:lpstr>
      <vt:lpstr>Reaktor torowy (Carlo Rubbia)</vt:lpstr>
      <vt:lpstr>Reaktor torowy</vt:lpstr>
      <vt:lpstr>Energy amplifier, C. Rubbia 1996</vt:lpstr>
      <vt:lpstr>Thorium based nuclear reactor (C. Rubbia)</vt:lpstr>
      <vt:lpstr>Atomic Physics at ITER</vt:lpstr>
      <vt:lpstr>Sun: thermonuclear synthesis</vt:lpstr>
      <vt:lpstr>„Słońce w (magnetycznym) koszyku”</vt:lpstr>
      <vt:lpstr>Fuzja termojądrowa</vt:lpstr>
      <vt:lpstr>150 mln K plasma</vt:lpstr>
      <vt:lpstr>Progress towards Fusion Energy at ITER</vt:lpstr>
      <vt:lpstr>ITER, France, Cadarache</vt:lpstr>
      <vt:lpstr>Prezentacja programu PowerPoint</vt:lpstr>
      <vt:lpstr>Prezentacja programu PowerPoint</vt:lpstr>
      <vt:lpstr>Prezentacja programu PowerPoint</vt:lpstr>
      <vt:lpstr>Prezentacja programu PowerPoint</vt:lpstr>
      <vt:lpstr>Prezentacja programu PowerPoint</vt:lpstr>
      <vt:lpstr>Globalne zmiany klimatu </vt:lpstr>
      <vt:lpstr>Podsumowanie?</vt:lpstr>
      <vt:lpstr>Prezentacja programu PowerPoint</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environment, energy</dc:title>
  <dc:creator>Grzegorz Krwasz</dc:creator>
  <cp:lastModifiedBy>Maria Karwasz</cp:lastModifiedBy>
  <cp:revision>69</cp:revision>
  <dcterms:created xsi:type="dcterms:W3CDTF">2017-03-26T09:49:49Z</dcterms:created>
  <dcterms:modified xsi:type="dcterms:W3CDTF">2025-02-01T17:29:01Z</dcterms:modified>
</cp:coreProperties>
</file>