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4.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384" r:id="rId3"/>
    <p:sldId id="519" r:id="rId4"/>
    <p:sldId id="468" r:id="rId5"/>
    <p:sldId id="520" r:id="rId6"/>
    <p:sldId id="274" r:id="rId7"/>
    <p:sldId id="287" r:id="rId8"/>
    <p:sldId id="288" r:id="rId9"/>
    <p:sldId id="356" r:id="rId10"/>
    <p:sldId id="357" r:id="rId11"/>
    <p:sldId id="327" r:id="rId12"/>
    <p:sldId id="358" r:id="rId13"/>
    <p:sldId id="364" r:id="rId14"/>
    <p:sldId id="411" r:id="rId15"/>
    <p:sldId id="398" r:id="rId16"/>
    <p:sldId id="525" r:id="rId17"/>
    <p:sldId id="543" r:id="rId18"/>
    <p:sldId id="544" r:id="rId19"/>
    <p:sldId id="618" r:id="rId20"/>
    <p:sldId id="335" r:id="rId21"/>
    <p:sldId id="397" r:id="rId22"/>
    <p:sldId id="545" r:id="rId23"/>
    <p:sldId id="539" r:id="rId24"/>
    <p:sldId id="538" r:id="rId25"/>
    <p:sldId id="622" r:id="rId26"/>
    <p:sldId id="621" r:id="rId27"/>
    <p:sldId id="524" r:id="rId28"/>
    <p:sldId id="540" r:id="rId29"/>
    <p:sldId id="617" r:id="rId30"/>
    <p:sldId id="546" r:id="rId31"/>
    <p:sldId id="640" r:id="rId32"/>
    <p:sldId id="285" r:id="rId33"/>
    <p:sldId id="632" r:id="rId34"/>
    <p:sldId id="633" r:id="rId35"/>
    <p:sldId id="629" r:id="rId36"/>
    <p:sldId id="522" r:id="rId37"/>
    <p:sldId id="523" r:id="rId38"/>
    <p:sldId id="521" r:id="rId39"/>
    <p:sldId id="627" r:id="rId40"/>
    <p:sldId id="639" r:id="rId41"/>
    <p:sldId id="626" r:id="rId42"/>
    <p:sldId id="628" r:id="rId43"/>
    <p:sldId id="542" r:id="rId44"/>
    <p:sldId id="630" r:id="rId45"/>
    <p:sldId id="526" r:id="rId46"/>
    <p:sldId id="541" r:id="rId47"/>
    <p:sldId id="634" r:id="rId48"/>
    <p:sldId id="635" r:id="rId49"/>
    <p:sldId id="638" r:id="rId50"/>
    <p:sldId id="405" r:id="rId51"/>
    <p:sldId id="620" r:id="rId52"/>
    <p:sldId id="636" r:id="rId53"/>
    <p:sldId id="637" r:id="rId54"/>
    <p:sldId id="530" r:id="rId55"/>
    <p:sldId id="527" r:id="rId56"/>
    <p:sldId id="531" r:id="rId57"/>
    <p:sldId id="467" r:id="rId58"/>
    <p:sldId id="533" r:id="rId59"/>
    <p:sldId id="532" r:id="rId60"/>
    <p:sldId id="534" r:id="rId61"/>
    <p:sldId id="535" r:id="rId62"/>
    <p:sldId id="529" r:id="rId63"/>
    <p:sldId id="528" r:id="rId64"/>
    <p:sldId id="536" r:id="rId65"/>
    <p:sldId id="537" r:id="rId66"/>
    <p:sldId id="332" r:id="rId67"/>
    <p:sldId id="518" r:id="rId68"/>
    <p:sldId id="516" r:id="rId69"/>
    <p:sldId id="517" r:id="rId70"/>
    <p:sldId id="515" r:id="rId71"/>
    <p:sldId id="619" r:id="rId72"/>
    <p:sldId id="505" r:id="rId73"/>
    <p:sldId id="623" r:id="rId74"/>
    <p:sldId id="624" r:id="rId75"/>
    <p:sldId id="641" r:id="rId76"/>
    <p:sldId id="625" r:id="rId77"/>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9" autoAdjust="0"/>
    <p:restoredTop sz="94660"/>
  </p:normalViewPr>
  <p:slideViewPr>
    <p:cSldViewPr>
      <p:cViewPr varScale="1">
        <p:scale>
          <a:sx n="59" d="100"/>
          <a:sy n="59" d="100"/>
        </p:scale>
        <p:origin x="1614" y="2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4.58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4.553"/>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8.94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44.399"/>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59.943"/>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00.85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26.964"/>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27.935"/>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0.193"/>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0.995"/>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09.312"/>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5.913"/>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0.340"/>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1.570"/>
    </inkml:context>
    <inkml:brush xml:id="br0">
      <inkml:brushProperty name="width" value="0.025" units="cm"/>
      <inkml:brushProperty name="height" value="0.025" units="cm"/>
      <inkml:brushProperty name="color" value="#00A0D7"/>
    </inkml:brush>
  </inkml:definitions>
  <inkml:trace contextRef="#ctx0" brushRef="#br0">0 0 24575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5.690"/>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7.455"/>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7.84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9.081"/>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1.611"/>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3.066"/>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8.40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7:01.352"/>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9.024"/>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7:02.338"/>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4.168"/>
    </inkml:context>
    <inkml:brush xml:id="br0">
      <inkml:brushProperty name="width" value="0.025" units="cm"/>
      <inkml:brushProperty name="height" value="0.025" units="cm"/>
      <inkml:brushProperty name="color" value="#00A0D7"/>
    </inkml:brush>
  </inkml:definitions>
  <inkml:trace contextRef="#ctx0" brushRef="#br0">0 1 24575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5.261"/>
    </inkml:context>
    <inkml:brush xml:id="br0">
      <inkml:brushProperty name="width" value="0.025" units="cm"/>
      <inkml:brushProperty name="height" value="0.025" units="cm"/>
      <inkml:brushProperty name="color" value="#00A0D7"/>
    </inkml:brush>
  </inkml:definitions>
  <inkml:trace contextRef="#ctx0" brushRef="#br0">0 1 24575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8.293"/>
    </inkml:context>
    <inkml:brush xml:id="br0">
      <inkml:brushProperty name="width" value="0.025" units="cm"/>
      <inkml:brushProperty name="height" value="0.025" units="cm"/>
      <inkml:brushProperty name="color" value="#00A0D7"/>
    </inkml:brush>
  </inkml:definitions>
  <inkml:trace contextRef="#ctx0" brushRef="#br0">1 0 24575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1.510"/>
    </inkml:context>
    <inkml:brush xml:id="br0">
      <inkml:brushProperty name="width" value="0.025" units="cm"/>
      <inkml:brushProperty name="height" value="0.025" units="cm"/>
      <inkml:brushProperty name="color" value="#00A0D7"/>
    </inkml:brush>
  </inkml:definitions>
  <inkml:trace contextRef="#ctx0" brushRef="#br0">1 0 24575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2.478"/>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3.457"/>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BA89BE0-1454-042C-6ED3-C7CAB7947367}"/>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AU" altLang="it-IT"/>
          </a:p>
        </p:txBody>
      </p:sp>
      <p:sp>
        <p:nvSpPr>
          <p:cNvPr id="50179" name="Rectangle 3">
            <a:extLst>
              <a:ext uri="{FF2B5EF4-FFF2-40B4-BE49-F238E27FC236}">
                <a16:creationId xmlns:a16="http://schemas.microsoft.com/office/drawing/2014/main" id="{77ABCE9E-6450-72F2-8B42-329B9DE7F18B}"/>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AU" altLang="it-IT"/>
          </a:p>
        </p:txBody>
      </p:sp>
      <p:sp>
        <p:nvSpPr>
          <p:cNvPr id="2052" name="Rectangle 4">
            <a:extLst>
              <a:ext uri="{FF2B5EF4-FFF2-40B4-BE49-F238E27FC236}">
                <a16:creationId xmlns:a16="http://schemas.microsoft.com/office/drawing/2014/main" id="{AC70EB09-70F4-15F0-A79E-09872C9D46D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181" name="Rectangle 5">
            <a:extLst>
              <a:ext uri="{FF2B5EF4-FFF2-40B4-BE49-F238E27FC236}">
                <a16:creationId xmlns:a16="http://schemas.microsoft.com/office/drawing/2014/main" id="{00F75A33-8876-A110-6D9C-1A0A3950AC2C}"/>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AU" altLang="it-IT" noProof="0"/>
              <a:t>Kliknij, aby edytować style wzorca tekstu</a:t>
            </a:r>
          </a:p>
          <a:p>
            <a:pPr lvl="1"/>
            <a:r>
              <a:rPr lang="en-AU" altLang="it-IT" noProof="0"/>
              <a:t>Drugi poziom</a:t>
            </a:r>
          </a:p>
          <a:p>
            <a:pPr lvl="2"/>
            <a:r>
              <a:rPr lang="en-AU" altLang="it-IT" noProof="0"/>
              <a:t>Trzeci poziom</a:t>
            </a:r>
          </a:p>
          <a:p>
            <a:pPr lvl="3"/>
            <a:r>
              <a:rPr lang="en-AU" altLang="it-IT" noProof="0"/>
              <a:t>Czwarty poziom</a:t>
            </a:r>
          </a:p>
          <a:p>
            <a:pPr lvl="4"/>
            <a:r>
              <a:rPr lang="en-AU" altLang="it-IT" noProof="0"/>
              <a:t>Piąty poziom</a:t>
            </a:r>
          </a:p>
        </p:txBody>
      </p:sp>
      <p:sp>
        <p:nvSpPr>
          <p:cNvPr id="50182" name="Rectangle 6">
            <a:extLst>
              <a:ext uri="{FF2B5EF4-FFF2-40B4-BE49-F238E27FC236}">
                <a16:creationId xmlns:a16="http://schemas.microsoft.com/office/drawing/2014/main" id="{46181B7F-55D4-0D46-21DA-C11421651F8C}"/>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AU" altLang="it-IT"/>
          </a:p>
        </p:txBody>
      </p:sp>
      <p:sp>
        <p:nvSpPr>
          <p:cNvPr id="50183" name="Rectangle 7">
            <a:extLst>
              <a:ext uri="{FF2B5EF4-FFF2-40B4-BE49-F238E27FC236}">
                <a16:creationId xmlns:a16="http://schemas.microsoft.com/office/drawing/2014/main" id="{54E2A316-45DB-3DC0-3682-F33D87AF38E0}"/>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3AC02B5-CA76-4F79-9974-72DF440232E8}"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6A7EF16C-A77E-6438-933C-6C1F56CF05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B1B2390-D410-4E57-BF31-2B0D847C21F8}" type="slidenum">
              <a:rPr lang="en-US" altLang="pl-PL" smtClean="0">
                <a:solidFill>
                  <a:srgbClr val="000000"/>
                </a:solidFill>
              </a:rPr>
              <a:pPr>
                <a:spcBef>
                  <a:spcPct val="0"/>
                </a:spcBef>
              </a:pPr>
              <a:t>2</a:t>
            </a:fld>
            <a:endParaRPr lang="en-US" altLang="pl-PL">
              <a:solidFill>
                <a:srgbClr val="000000"/>
              </a:solidFill>
            </a:endParaRPr>
          </a:p>
        </p:txBody>
      </p:sp>
      <p:sp>
        <p:nvSpPr>
          <p:cNvPr id="5123" name="Rectangle 2">
            <a:extLst>
              <a:ext uri="{FF2B5EF4-FFF2-40B4-BE49-F238E27FC236}">
                <a16:creationId xmlns:a16="http://schemas.microsoft.com/office/drawing/2014/main" id="{DA321668-FDDC-EFF0-0559-4BEE8263268F}"/>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EE24B2F5-B31E-300C-F931-91C4CBFC51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465;p19:notes">
            <a:extLst>
              <a:ext uri="{FF2B5EF4-FFF2-40B4-BE49-F238E27FC236}">
                <a16:creationId xmlns:a16="http://schemas.microsoft.com/office/drawing/2014/main" id="{B47C070B-421E-536D-C07E-E86A3672A6E1}"/>
              </a:ext>
            </a:extLst>
          </p:cNvPr>
          <p:cNvSpPr>
            <a:spLocks noGrp="1" noRot="1" noChangeAspect="1" noTextEdit="1"/>
          </p:cNvSpPr>
          <p:nvPr>
            <p:ph type="sldImg" idx="2"/>
          </p:nvPr>
        </p:nvSpPr>
        <p:spPr>
          <a:xfrm>
            <a:off x="1371600" y="1143000"/>
            <a:ext cx="41148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10243" name="Google Shape;466;p19:notes">
            <a:extLst>
              <a:ext uri="{FF2B5EF4-FFF2-40B4-BE49-F238E27FC236}">
                <a16:creationId xmlns:a16="http://schemas.microsoft.com/office/drawing/2014/main" id="{EFA00F23-65EF-1F6F-A368-B11A173266C1}"/>
              </a:ext>
            </a:extLst>
          </p:cNvPr>
          <p:cNvSpPr>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p>
        </p:txBody>
      </p:sp>
      <p:sp>
        <p:nvSpPr>
          <p:cNvPr id="10244" name="Google Shape;467;p19:notes">
            <a:extLst>
              <a:ext uri="{FF2B5EF4-FFF2-40B4-BE49-F238E27FC236}">
                <a16:creationId xmlns:a16="http://schemas.microsoft.com/office/drawing/2014/main" id="{71600402-8796-2EF9-F831-2D25500B45A1}"/>
              </a:ext>
            </a:extLst>
          </p:cNvPr>
          <p:cNvSpPr>
            <a:spLocks noGrp="1" noChangeArrowheads="1"/>
          </p:cNvSpPr>
          <p:nvPr>
            <p:ph type="sldNum" sz="quarter" idx="5"/>
          </p:nvPr>
        </p:nvSpPr>
        <p:spPr>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05F77E-96AA-4F3B-BCAE-390DCEC1756A}" type="slidenum">
              <a:rPr lang="pl-PL" altLang="en-US" smtClean="0"/>
              <a:pPr/>
              <a:t>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F254511-4840-507F-3A6A-B3FB5CCD278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93C5A1D-9DA0-467A-9B50-A31EB1B56A69}" type="slidenum">
              <a:rPr lang="en-AU" altLang="it-IT" smtClean="0"/>
              <a:pPr/>
              <a:t>8</a:t>
            </a:fld>
            <a:endParaRPr lang="en-AU" altLang="it-IT"/>
          </a:p>
        </p:txBody>
      </p:sp>
      <p:sp>
        <p:nvSpPr>
          <p:cNvPr id="13315" name="Symbol zastępczy obrazu slajdu 1">
            <a:extLst>
              <a:ext uri="{FF2B5EF4-FFF2-40B4-BE49-F238E27FC236}">
                <a16:creationId xmlns:a16="http://schemas.microsoft.com/office/drawing/2014/main" id="{B20CF94D-946F-C929-5B6D-ED0F6D168668}"/>
              </a:ext>
            </a:extLst>
          </p:cNvPr>
          <p:cNvSpPr>
            <a:spLocks noGrp="1" noRot="1" noChangeAspect="1" noChangeArrowheads="1" noTextEdit="1"/>
          </p:cNvSpPr>
          <p:nvPr>
            <p:ph type="sldImg"/>
          </p:nvPr>
        </p:nvSpPr>
        <p:spPr>
          <a:ln/>
        </p:spPr>
      </p:sp>
      <p:sp>
        <p:nvSpPr>
          <p:cNvPr id="13316" name="Symbol zastępczy notatek 2">
            <a:extLst>
              <a:ext uri="{FF2B5EF4-FFF2-40B4-BE49-F238E27FC236}">
                <a16:creationId xmlns:a16="http://schemas.microsoft.com/office/drawing/2014/main" id="{0D82821A-CB67-A579-7566-3D7198E191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Środkowe slajdy</a:t>
            </a:r>
            <a:endParaRPr lang="en-US" altLang="it-IT"/>
          </a:p>
        </p:txBody>
      </p:sp>
      <p:sp>
        <p:nvSpPr>
          <p:cNvPr id="13317" name="Symbol zastępczy numeru slajdu 3">
            <a:extLst>
              <a:ext uri="{FF2B5EF4-FFF2-40B4-BE49-F238E27FC236}">
                <a16:creationId xmlns:a16="http://schemas.microsoft.com/office/drawing/2014/main" id="{94EF4817-9EA8-53EA-D5C9-7716883B187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9ED4155-70C5-4A29-9662-00432B15DF9F}" type="slidenum">
              <a:rPr lang="en-US" altLang="it-IT" sz="1200">
                <a:latin typeface="Calibri" panose="020F0502020204030204" pitchFamily="34" charset="0"/>
              </a:rPr>
              <a:pPr algn="r"/>
              <a:t>8</a:t>
            </a:fld>
            <a:endParaRPr lang="en-US" altLang="it-IT"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6810B92D-7AC3-6023-3037-FB6145D93B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E18911-3641-4C48-AA80-AA21A80D0DDF}" type="slidenum">
              <a:rPr lang="en-AU" altLang="it-IT" smtClean="0"/>
              <a:pPr/>
              <a:t>9</a:t>
            </a:fld>
            <a:endParaRPr lang="en-AU" altLang="it-IT"/>
          </a:p>
        </p:txBody>
      </p:sp>
      <p:sp>
        <p:nvSpPr>
          <p:cNvPr id="15363" name="Symbol zastępczy obrazu slajdu 1">
            <a:extLst>
              <a:ext uri="{FF2B5EF4-FFF2-40B4-BE49-F238E27FC236}">
                <a16:creationId xmlns:a16="http://schemas.microsoft.com/office/drawing/2014/main" id="{F7DBB47E-6DC8-F086-29FF-330B65112681}"/>
              </a:ext>
            </a:extLst>
          </p:cNvPr>
          <p:cNvSpPr>
            <a:spLocks noGrp="1" noRot="1" noChangeAspect="1" noChangeArrowheads="1" noTextEdit="1"/>
          </p:cNvSpPr>
          <p:nvPr>
            <p:ph type="sldImg"/>
          </p:nvPr>
        </p:nvSpPr>
        <p:spPr>
          <a:ln/>
        </p:spPr>
      </p:sp>
      <p:sp>
        <p:nvSpPr>
          <p:cNvPr id="15364" name="Symbol zastępczy notatek 2">
            <a:extLst>
              <a:ext uri="{FF2B5EF4-FFF2-40B4-BE49-F238E27FC236}">
                <a16:creationId xmlns:a16="http://schemas.microsoft.com/office/drawing/2014/main" id="{0F079F80-1839-643A-6A22-D8F654D792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Środkowe slajdy</a:t>
            </a:r>
            <a:endParaRPr lang="en-US" altLang="it-IT"/>
          </a:p>
        </p:txBody>
      </p:sp>
      <p:sp>
        <p:nvSpPr>
          <p:cNvPr id="15365" name="Symbol zastępczy numeru slajdu 3">
            <a:extLst>
              <a:ext uri="{FF2B5EF4-FFF2-40B4-BE49-F238E27FC236}">
                <a16:creationId xmlns:a16="http://schemas.microsoft.com/office/drawing/2014/main" id="{46F1D6B9-17DA-9D0D-AE24-73AD98EE0BE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F3DB8D38-54ED-42C2-9F22-D8F15148D771}" type="slidenum">
              <a:rPr lang="en-US" altLang="it-IT" sz="1200">
                <a:latin typeface="Calibri" panose="020F0502020204030204" pitchFamily="34" charset="0"/>
              </a:rPr>
              <a:pPr algn="r"/>
              <a:t>9</a:t>
            </a:fld>
            <a:endParaRPr lang="en-US" altLang="it-IT"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BEB6F2F-6F8C-75CF-0E12-362583F078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48C2B0-7478-4FFE-B622-0B341ACA7F7E}" type="slidenum">
              <a:rPr lang="en-AU" altLang="it-IT" smtClean="0"/>
              <a:pPr/>
              <a:t>10</a:t>
            </a:fld>
            <a:endParaRPr lang="en-AU" altLang="it-IT"/>
          </a:p>
        </p:txBody>
      </p:sp>
      <p:sp>
        <p:nvSpPr>
          <p:cNvPr id="17411" name="Symbol zastępczy obrazu slajdu 1">
            <a:extLst>
              <a:ext uri="{FF2B5EF4-FFF2-40B4-BE49-F238E27FC236}">
                <a16:creationId xmlns:a16="http://schemas.microsoft.com/office/drawing/2014/main" id="{6B94914F-52B6-0378-F5D8-D7D852EEB6E2}"/>
              </a:ext>
            </a:extLst>
          </p:cNvPr>
          <p:cNvSpPr>
            <a:spLocks noGrp="1" noRot="1" noChangeAspect="1" noChangeArrowheads="1" noTextEdit="1"/>
          </p:cNvSpPr>
          <p:nvPr>
            <p:ph type="sldImg"/>
          </p:nvPr>
        </p:nvSpPr>
        <p:spPr>
          <a:ln/>
        </p:spPr>
      </p:sp>
      <p:sp>
        <p:nvSpPr>
          <p:cNvPr id="17412" name="Symbol zastępczy notatek 2">
            <a:extLst>
              <a:ext uri="{FF2B5EF4-FFF2-40B4-BE49-F238E27FC236}">
                <a16:creationId xmlns:a16="http://schemas.microsoft.com/office/drawing/2014/main" id="{58673FC0-9915-E7B1-398B-A938E8E72D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Środkowe slajdy</a:t>
            </a:r>
            <a:endParaRPr lang="en-US" altLang="it-IT"/>
          </a:p>
        </p:txBody>
      </p:sp>
      <p:sp>
        <p:nvSpPr>
          <p:cNvPr id="17413" name="Symbol zastępczy numeru slajdu 3">
            <a:extLst>
              <a:ext uri="{FF2B5EF4-FFF2-40B4-BE49-F238E27FC236}">
                <a16:creationId xmlns:a16="http://schemas.microsoft.com/office/drawing/2014/main" id="{C2FF590D-AA9E-0B38-3AB6-0A2FCD61D5C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26B23D5-F645-4283-A4D9-55A12394E48A}" type="slidenum">
              <a:rPr lang="en-US" altLang="it-IT" sz="1200">
                <a:latin typeface="Calibri" panose="020F0502020204030204" pitchFamily="34" charset="0"/>
              </a:rPr>
              <a:pPr algn="r"/>
              <a:t>10</a:t>
            </a:fld>
            <a:endParaRPr lang="en-US" altLang="it-IT"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BC49AF55-3B68-CAEE-BD74-76292783CB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A74B35-3EF1-4BAC-BE5A-7F3102581209}" type="slidenum">
              <a:rPr lang="en-AU" altLang="it-IT" smtClean="0"/>
              <a:pPr/>
              <a:t>11</a:t>
            </a:fld>
            <a:endParaRPr lang="en-AU" altLang="it-IT"/>
          </a:p>
        </p:txBody>
      </p:sp>
      <p:sp>
        <p:nvSpPr>
          <p:cNvPr id="19459" name="Symbol zastępczy obrazu slajdu 1">
            <a:extLst>
              <a:ext uri="{FF2B5EF4-FFF2-40B4-BE49-F238E27FC236}">
                <a16:creationId xmlns:a16="http://schemas.microsoft.com/office/drawing/2014/main" id="{3AAB30D4-7818-4416-D1D4-D2FBC36A5334}"/>
              </a:ext>
            </a:extLst>
          </p:cNvPr>
          <p:cNvSpPr>
            <a:spLocks noGrp="1" noRot="1" noChangeAspect="1" noChangeArrowheads="1" noTextEdit="1"/>
          </p:cNvSpPr>
          <p:nvPr>
            <p:ph type="sldImg"/>
          </p:nvPr>
        </p:nvSpPr>
        <p:spPr>
          <a:ln/>
        </p:spPr>
      </p:sp>
      <p:sp>
        <p:nvSpPr>
          <p:cNvPr id="19460" name="Symbol zastępczy notatek 2">
            <a:extLst>
              <a:ext uri="{FF2B5EF4-FFF2-40B4-BE49-F238E27FC236}">
                <a16:creationId xmlns:a16="http://schemas.microsoft.com/office/drawing/2014/main" id="{35028B97-97F7-3976-2670-BC56DAACE2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Środkowe slajdy</a:t>
            </a:r>
            <a:endParaRPr lang="en-US" altLang="it-IT"/>
          </a:p>
        </p:txBody>
      </p:sp>
      <p:sp>
        <p:nvSpPr>
          <p:cNvPr id="19461" name="Symbol zastępczy numeru slajdu 3">
            <a:extLst>
              <a:ext uri="{FF2B5EF4-FFF2-40B4-BE49-F238E27FC236}">
                <a16:creationId xmlns:a16="http://schemas.microsoft.com/office/drawing/2014/main" id="{B28B821F-24FE-5768-4510-704623C8029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C9508CC-AA3A-4523-A27E-258656680012}" type="slidenum">
              <a:rPr lang="en-US" altLang="it-IT" sz="1200">
                <a:latin typeface="Calibri" panose="020F0502020204030204" pitchFamily="34" charset="0"/>
              </a:rPr>
              <a:pPr algn="r"/>
              <a:t>11</a:t>
            </a:fld>
            <a:endParaRPr lang="en-US" altLang="it-IT"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606333DB-060F-6EA0-D4A3-71D3D44009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E92AF4-11AA-43A4-AB86-20567CE55FFC}" type="slidenum">
              <a:rPr lang="en-AU" altLang="it-IT" smtClean="0"/>
              <a:pPr/>
              <a:t>12</a:t>
            </a:fld>
            <a:endParaRPr lang="en-AU" altLang="it-IT"/>
          </a:p>
        </p:txBody>
      </p:sp>
      <p:sp>
        <p:nvSpPr>
          <p:cNvPr id="21507" name="Symbol zastępczy obrazu slajdu 1">
            <a:extLst>
              <a:ext uri="{FF2B5EF4-FFF2-40B4-BE49-F238E27FC236}">
                <a16:creationId xmlns:a16="http://schemas.microsoft.com/office/drawing/2014/main" id="{99DF26E5-6AB4-3F8E-08B3-45502FAF0E7C}"/>
              </a:ext>
            </a:extLst>
          </p:cNvPr>
          <p:cNvSpPr>
            <a:spLocks noGrp="1" noRot="1" noChangeAspect="1" noChangeArrowheads="1" noTextEdit="1"/>
          </p:cNvSpPr>
          <p:nvPr>
            <p:ph type="sldImg"/>
          </p:nvPr>
        </p:nvSpPr>
        <p:spPr>
          <a:ln/>
        </p:spPr>
      </p:sp>
      <p:sp>
        <p:nvSpPr>
          <p:cNvPr id="21508" name="Symbol zastępczy notatek 2">
            <a:extLst>
              <a:ext uri="{FF2B5EF4-FFF2-40B4-BE49-F238E27FC236}">
                <a16:creationId xmlns:a16="http://schemas.microsoft.com/office/drawing/2014/main" id="{86964EA9-2CE5-044B-B4FA-A6713AFDDC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Środkowe slajdy</a:t>
            </a:r>
            <a:endParaRPr lang="en-US" altLang="it-IT"/>
          </a:p>
        </p:txBody>
      </p:sp>
      <p:sp>
        <p:nvSpPr>
          <p:cNvPr id="21509" name="Symbol zastępczy numeru slajdu 3">
            <a:extLst>
              <a:ext uri="{FF2B5EF4-FFF2-40B4-BE49-F238E27FC236}">
                <a16:creationId xmlns:a16="http://schemas.microsoft.com/office/drawing/2014/main" id="{28E94097-66C0-ADA1-80F5-730E3418028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7C2CBC8-EBB1-4F60-BC6A-C6BA642D3A7F}" type="slidenum">
              <a:rPr lang="en-US" altLang="it-IT" sz="1200">
                <a:latin typeface="Calibri" panose="020F0502020204030204" pitchFamily="34" charset="0"/>
              </a:rPr>
              <a:pPr algn="r"/>
              <a:t>12</a:t>
            </a:fld>
            <a:endParaRPr lang="en-US" altLang="it-IT"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3F2765A-5288-9B84-91D2-71D49F18150B}"/>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5106189D-2C9B-5994-E907-ACD9F0092F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B023686D-F609-DDF9-BCBC-134ABBA9133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CA36CFF3-8993-3098-BF24-97CA52E27E83}"/>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B7EF1132-F8EF-8B2C-6637-B35F3CB2E828}"/>
              </a:ext>
            </a:extLst>
          </p:cNvPr>
          <p:cNvSpPr>
            <a:spLocks noGrp="1" noChangeArrowheads="1"/>
          </p:cNvSpPr>
          <p:nvPr>
            <p:ph type="sldNum" sz="quarter" idx="12"/>
          </p:nvPr>
        </p:nvSpPr>
        <p:spPr>
          <a:ln/>
        </p:spPr>
        <p:txBody>
          <a:bodyPr/>
          <a:lstStyle>
            <a:lvl1pPr>
              <a:defRPr/>
            </a:lvl1pPr>
          </a:lstStyle>
          <a:p>
            <a:pPr>
              <a:defRPr/>
            </a:pPr>
            <a:fld id="{03314FB6-DF59-4C07-8422-C79D96676CE9}" type="slidenum">
              <a:rPr lang="en-AU" altLang="it-IT"/>
              <a:pPr>
                <a:defRPr/>
              </a:pPr>
              <a:t>‹#›</a:t>
            </a:fld>
            <a:endParaRPr lang="en-AU" altLang="it-IT"/>
          </a:p>
        </p:txBody>
      </p:sp>
    </p:spTree>
    <p:extLst>
      <p:ext uri="{BB962C8B-B14F-4D97-AF65-F5344CB8AC3E}">
        <p14:creationId xmlns:p14="http://schemas.microsoft.com/office/powerpoint/2010/main" val="3497652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7F126793-0627-1907-361D-CAEF40BDAE3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8DE29587-6E54-69D0-6C98-4D1D3ADF8A3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92A6B58B-FF43-87A0-3E4D-85F79E9D1236}"/>
              </a:ext>
            </a:extLst>
          </p:cNvPr>
          <p:cNvSpPr>
            <a:spLocks noGrp="1" noChangeArrowheads="1"/>
          </p:cNvSpPr>
          <p:nvPr>
            <p:ph type="sldNum" sz="quarter" idx="12"/>
          </p:nvPr>
        </p:nvSpPr>
        <p:spPr>
          <a:ln/>
        </p:spPr>
        <p:txBody>
          <a:bodyPr/>
          <a:lstStyle>
            <a:lvl1pPr>
              <a:defRPr/>
            </a:lvl1pPr>
          </a:lstStyle>
          <a:p>
            <a:pPr>
              <a:defRPr/>
            </a:pPr>
            <a:fld id="{9C593A54-E210-4997-9923-787B757381F9}" type="slidenum">
              <a:rPr lang="en-AU" altLang="it-IT"/>
              <a:pPr>
                <a:defRPr/>
              </a:pPr>
              <a:t>‹#›</a:t>
            </a:fld>
            <a:endParaRPr lang="en-AU" altLang="it-IT"/>
          </a:p>
        </p:txBody>
      </p:sp>
    </p:spTree>
    <p:extLst>
      <p:ext uri="{BB962C8B-B14F-4D97-AF65-F5344CB8AC3E}">
        <p14:creationId xmlns:p14="http://schemas.microsoft.com/office/powerpoint/2010/main" val="3533775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35F40DF5-E1FF-06D8-35F0-D7339B89CFBC}"/>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91EED4B5-5CE0-E54D-824E-5F346F2D1993}"/>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D9BBA384-F5CC-6819-AB54-0FCD75F28FC5}"/>
              </a:ext>
            </a:extLst>
          </p:cNvPr>
          <p:cNvSpPr>
            <a:spLocks noGrp="1" noChangeArrowheads="1"/>
          </p:cNvSpPr>
          <p:nvPr>
            <p:ph type="sldNum" sz="quarter" idx="12"/>
          </p:nvPr>
        </p:nvSpPr>
        <p:spPr>
          <a:ln/>
        </p:spPr>
        <p:txBody>
          <a:bodyPr/>
          <a:lstStyle>
            <a:lvl1pPr>
              <a:defRPr/>
            </a:lvl1pPr>
          </a:lstStyle>
          <a:p>
            <a:pPr>
              <a:defRPr/>
            </a:pPr>
            <a:fld id="{7C45D8B8-04C0-45DD-ADAB-F72BEAB7C2BA}" type="slidenum">
              <a:rPr lang="en-AU" altLang="it-IT"/>
              <a:pPr>
                <a:defRPr/>
              </a:pPr>
              <a:t>‹#›</a:t>
            </a:fld>
            <a:endParaRPr lang="en-AU" altLang="it-IT"/>
          </a:p>
        </p:txBody>
      </p:sp>
    </p:spTree>
    <p:extLst>
      <p:ext uri="{BB962C8B-B14F-4D97-AF65-F5344CB8AC3E}">
        <p14:creationId xmlns:p14="http://schemas.microsoft.com/office/powerpoint/2010/main" val="23447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E558569A-324E-3AD6-3EFD-0747F5B0F653}"/>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CB455E12-12F8-E2AD-F9F7-454E3D65C44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AF826B14-8881-5826-7269-0070CF6851FA}"/>
              </a:ext>
            </a:extLst>
          </p:cNvPr>
          <p:cNvSpPr>
            <a:spLocks noGrp="1" noChangeArrowheads="1"/>
          </p:cNvSpPr>
          <p:nvPr>
            <p:ph type="sldNum" sz="quarter" idx="12"/>
          </p:nvPr>
        </p:nvSpPr>
        <p:spPr>
          <a:ln/>
        </p:spPr>
        <p:txBody>
          <a:bodyPr/>
          <a:lstStyle>
            <a:lvl1pPr>
              <a:defRPr/>
            </a:lvl1pPr>
          </a:lstStyle>
          <a:p>
            <a:pPr>
              <a:defRPr/>
            </a:pPr>
            <a:fld id="{6CBDC639-1982-427B-91E7-8904D67CBE22}" type="slidenum">
              <a:rPr lang="en-AU" altLang="it-IT"/>
              <a:pPr>
                <a:defRPr/>
              </a:pPr>
              <a:t>‹#›</a:t>
            </a:fld>
            <a:endParaRPr lang="en-AU" altLang="it-IT"/>
          </a:p>
        </p:txBody>
      </p:sp>
    </p:spTree>
    <p:extLst>
      <p:ext uri="{BB962C8B-B14F-4D97-AF65-F5344CB8AC3E}">
        <p14:creationId xmlns:p14="http://schemas.microsoft.com/office/powerpoint/2010/main" val="106941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062877BF-1250-98F1-BE33-7CF9CD91BD2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EE013FCA-2B2C-84E2-A647-0C68B58A37A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DC2F99A0-3934-B03F-E474-0D9483E4739A}"/>
              </a:ext>
            </a:extLst>
          </p:cNvPr>
          <p:cNvSpPr>
            <a:spLocks noGrp="1" noChangeArrowheads="1"/>
          </p:cNvSpPr>
          <p:nvPr>
            <p:ph type="sldNum" sz="quarter" idx="12"/>
          </p:nvPr>
        </p:nvSpPr>
        <p:spPr>
          <a:ln/>
        </p:spPr>
        <p:txBody>
          <a:bodyPr/>
          <a:lstStyle>
            <a:lvl1pPr>
              <a:defRPr/>
            </a:lvl1pPr>
          </a:lstStyle>
          <a:p>
            <a:pPr>
              <a:defRPr/>
            </a:pPr>
            <a:fld id="{8C9CD709-C89D-4041-AA89-F3A0BE573E93}" type="slidenum">
              <a:rPr lang="en-AU" altLang="it-IT"/>
              <a:pPr>
                <a:defRPr/>
              </a:pPr>
              <a:t>‹#›</a:t>
            </a:fld>
            <a:endParaRPr lang="en-AU" altLang="it-IT"/>
          </a:p>
        </p:txBody>
      </p:sp>
    </p:spTree>
    <p:extLst>
      <p:ext uri="{BB962C8B-B14F-4D97-AF65-F5344CB8AC3E}">
        <p14:creationId xmlns:p14="http://schemas.microsoft.com/office/powerpoint/2010/main" val="383001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FE0A84E0-52A7-A96B-DBDC-C1AB64BF22A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072E4767-AEF6-F6BC-8F61-BCEF5BE088A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2AD631D0-8EBD-2B5C-DBC3-1496DC3B2437}"/>
              </a:ext>
            </a:extLst>
          </p:cNvPr>
          <p:cNvSpPr>
            <a:spLocks noGrp="1" noChangeArrowheads="1"/>
          </p:cNvSpPr>
          <p:nvPr>
            <p:ph type="sldNum" sz="quarter" idx="12"/>
          </p:nvPr>
        </p:nvSpPr>
        <p:spPr>
          <a:ln/>
        </p:spPr>
        <p:txBody>
          <a:bodyPr/>
          <a:lstStyle>
            <a:lvl1pPr>
              <a:defRPr/>
            </a:lvl1pPr>
          </a:lstStyle>
          <a:p>
            <a:pPr>
              <a:defRPr/>
            </a:pPr>
            <a:fld id="{93B4AECD-CFDA-449C-811A-D0515C4E8743}" type="slidenum">
              <a:rPr lang="en-AU" altLang="it-IT"/>
              <a:pPr>
                <a:defRPr/>
              </a:pPr>
              <a:t>‹#›</a:t>
            </a:fld>
            <a:endParaRPr lang="en-AU" altLang="it-IT"/>
          </a:p>
        </p:txBody>
      </p:sp>
    </p:spTree>
    <p:extLst>
      <p:ext uri="{BB962C8B-B14F-4D97-AF65-F5344CB8AC3E}">
        <p14:creationId xmlns:p14="http://schemas.microsoft.com/office/powerpoint/2010/main" val="2839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1AE82C1D-5926-379E-EF80-5DED50691B1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F7B48099-DB69-7C36-DF4D-2D05FDD0F74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7A3DD871-7032-3E00-3C8F-7659754FC089}"/>
              </a:ext>
            </a:extLst>
          </p:cNvPr>
          <p:cNvSpPr>
            <a:spLocks noGrp="1" noChangeArrowheads="1"/>
          </p:cNvSpPr>
          <p:nvPr>
            <p:ph type="sldNum" sz="quarter" idx="12"/>
          </p:nvPr>
        </p:nvSpPr>
        <p:spPr>
          <a:ln/>
        </p:spPr>
        <p:txBody>
          <a:bodyPr/>
          <a:lstStyle>
            <a:lvl1pPr>
              <a:defRPr/>
            </a:lvl1pPr>
          </a:lstStyle>
          <a:p>
            <a:pPr>
              <a:defRPr/>
            </a:pPr>
            <a:fld id="{5B723CE0-187C-4D80-9B72-1A21A3F8C7D3}" type="slidenum">
              <a:rPr lang="en-AU" altLang="it-IT"/>
              <a:pPr>
                <a:defRPr/>
              </a:pPr>
              <a:t>‹#›</a:t>
            </a:fld>
            <a:endParaRPr lang="en-AU" altLang="it-IT"/>
          </a:p>
        </p:txBody>
      </p:sp>
    </p:spTree>
    <p:extLst>
      <p:ext uri="{BB962C8B-B14F-4D97-AF65-F5344CB8AC3E}">
        <p14:creationId xmlns:p14="http://schemas.microsoft.com/office/powerpoint/2010/main" val="279060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10DA3D8E-2654-AD90-A9D0-A1BF3AC6F8E3}"/>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FF591710-E40D-9091-1B28-B7CD6572FFE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60D827DD-E8E5-3CC3-0E89-D0B57CEE8237}"/>
              </a:ext>
            </a:extLst>
          </p:cNvPr>
          <p:cNvSpPr>
            <a:spLocks noGrp="1" noChangeArrowheads="1"/>
          </p:cNvSpPr>
          <p:nvPr>
            <p:ph type="sldNum" sz="quarter" idx="12"/>
          </p:nvPr>
        </p:nvSpPr>
        <p:spPr>
          <a:ln/>
        </p:spPr>
        <p:txBody>
          <a:bodyPr/>
          <a:lstStyle>
            <a:lvl1pPr>
              <a:defRPr/>
            </a:lvl1pPr>
          </a:lstStyle>
          <a:p>
            <a:pPr>
              <a:defRPr/>
            </a:pPr>
            <a:fld id="{58774D98-60BE-4B63-ABB6-5096B8287D72}" type="slidenum">
              <a:rPr lang="en-AU" altLang="it-IT"/>
              <a:pPr>
                <a:defRPr/>
              </a:pPr>
              <a:t>‹#›</a:t>
            </a:fld>
            <a:endParaRPr lang="en-AU" altLang="it-IT"/>
          </a:p>
        </p:txBody>
      </p:sp>
    </p:spTree>
    <p:extLst>
      <p:ext uri="{BB962C8B-B14F-4D97-AF65-F5344CB8AC3E}">
        <p14:creationId xmlns:p14="http://schemas.microsoft.com/office/powerpoint/2010/main" val="252382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16C7F9-0701-21F8-0961-BBA6916BCA4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115EDC72-0196-0C97-8BA1-EA6B0CFC7EE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F268BB1C-63EF-1384-7A26-117C1C7CCE3C}"/>
              </a:ext>
            </a:extLst>
          </p:cNvPr>
          <p:cNvSpPr>
            <a:spLocks noGrp="1" noChangeArrowheads="1"/>
          </p:cNvSpPr>
          <p:nvPr>
            <p:ph type="sldNum" sz="quarter" idx="12"/>
          </p:nvPr>
        </p:nvSpPr>
        <p:spPr>
          <a:ln/>
        </p:spPr>
        <p:txBody>
          <a:bodyPr/>
          <a:lstStyle>
            <a:lvl1pPr>
              <a:defRPr/>
            </a:lvl1pPr>
          </a:lstStyle>
          <a:p>
            <a:pPr>
              <a:defRPr/>
            </a:pPr>
            <a:fld id="{E2DEA7CD-9970-416C-8758-77C2347119A2}" type="slidenum">
              <a:rPr lang="en-AU" altLang="it-IT"/>
              <a:pPr>
                <a:defRPr/>
              </a:pPr>
              <a:t>‹#›</a:t>
            </a:fld>
            <a:endParaRPr lang="en-AU" altLang="it-IT"/>
          </a:p>
        </p:txBody>
      </p:sp>
    </p:spTree>
    <p:extLst>
      <p:ext uri="{BB962C8B-B14F-4D97-AF65-F5344CB8AC3E}">
        <p14:creationId xmlns:p14="http://schemas.microsoft.com/office/powerpoint/2010/main" val="1003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128C4882-D9B0-E43A-70EA-F5293E99002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577DD70D-9DE3-C559-6539-838769C85E3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104C404C-A225-D22D-0E5D-683D5B7B698D}"/>
              </a:ext>
            </a:extLst>
          </p:cNvPr>
          <p:cNvSpPr>
            <a:spLocks noGrp="1" noChangeArrowheads="1"/>
          </p:cNvSpPr>
          <p:nvPr>
            <p:ph type="sldNum" sz="quarter" idx="12"/>
          </p:nvPr>
        </p:nvSpPr>
        <p:spPr>
          <a:ln/>
        </p:spPr>
        <p:txBody>
          <a:bodyPr/>
          <a:lstStyle>
            <a:lvl1pPr>
              <a:defRPr/>
            </a:lvl1pPr>
          </a:lstStyle>
          <a:p>
            <a:pPr>
              <a:defRPr/>
            </a:pPr>
            <a:fld id="{B8EBD708-5E20-45D8-A458-75DD672AF909}" type="slidenum">
              <a:rPr lang="en-AU" altLang="it-IT"/>
              <a:pPr>
                <a:defRPr/>
              </a:pPr>
              <a:t>‹#›</a:t>
            </a:fld>
            <a:endParaRPr lang="en-AU" altLang="it-IT"/>
          </a:p>
        </p:txBody>
      </p:sp>
    </p:spTree>
    <p:extLst>
      <p:ext uri="{BB962C8B-B14F-4D97-AF65-F5344CB8AC3E}">
        <p14:creationId xmlns:p14="http://schemas.microsoft.com/office/powerpoint/2010/main" val="236847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33740551-4577-9165-791B-839844C32FCC}"/>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4E322FCF-F5B7-CC7E-9ABF-6E055708211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4C218778-08C6-839C-B2AA-46D6EC15D22E}"/>
              </a:ext>
            </a:extLst>
          </p:cNvPr>
          <p:cNvSpPr>
            <a:spLocks noGrp="1" noChangeArrowheads="1"/>
          </p:cNvSpPr>
          <p:nvPr>
            <p:ph type="sldNum" sz="quarter" idx="12"/>
          </p:nvPr>
        </p:nvSpPr>
        <p:spPr>
          <a:ln/>
        </p:spPr>
        <p:txBody>
          <a:bodyPr/>
          <a:lstStyle>
            <a:lvl1pPr>
              <a:defRPr/>
            </a:lvl1pPr>
          </a:lstStyle>
          <a:p>
            <a:pPr>
              <a:defRPr/>
            </a:pPr>
            <a:fld id="{F826ED27-20E0-4D7F-AFCF-D9A6680AEDEB}" type="slidenum">
              <a:rPr lang="en-AU" altLang="it-IT"/>
              <a:pPr>
                <a:defRPr/>
              </a:pPr>
              <a:t>‹#›</a:t>
            </a:fld>
            <a:endParaRPr lang="en-AU" altLang="it-IT"/>
          </a:p>
        </p:txBody>
      </p:sp>
    </p:spTree>
    <p:extLst>
      <p:ext uri="{BB962C8B-B14F-4D97-AF65-F5344CB8AC3E}">
        <p14:creationId xmlns:p14="http://schemas.microsoft.com/office/powerpoint/2010/main" val="226138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48594E3-BC63-D47C-52D2-F688A6202CB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61094C0A-81DF-EFF8-F2A1-1D547741BB8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C3B2DC50-3AEB-CA39-DA77-B8ED9712662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AU" altLang="it-IT"/>
          </a:p>
        </p:txBody>
      </p:sp>
      <p:sp>
        <p:nvSpPr>
          <p:cNvPr id="1029" name="Rectangle 5">
            <a:extLst>
              <a:ext uri="{FF2B5EF4-FFF2-40B4-BE49-F238E27FC236}">
                <a16:creationId xmlns:a16="http://schemas.microsoft.com/office/drawing/2014/main" id="{CFCAABFA-80E9-65FD-00E4-3804FE1849DA}"/>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AU" altLang="it-IT"/>
          </a:p>
        </p:txBody>
      </p:sp>
      <p:sp>
        <p:nvSpPr>
          <p:cNvPr id="1030" name="Rectangle 6">
            <a:extLst>
              <a:ext uri="{FF2B5EF4-FFF2-40B4-BE49-F238E27FC236}">
                <a16:creationId xmlns:a16="http://schemas.microsoft.com/office/drawing/2014/main" id="{CF72C221-5918-0476-85BA-34ABDF2F2692}"/>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AB93B85-3C5A-4110-BDA2-978E3F5D689C}"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Lead%E2%80%93lead_dating" TargetMode="External"/><Relationship Id="rId3" Type="http://schemas.openxmlformats.org/officeDocument/2006/relationships/hyperlink" Target="https://pl.wikipedia.org/wiki/Pirokseny" TargetMode="External"/><Relationship Id="rId7" Type="http://schemas.openxmlformats.org/officeDocument/2006/relationships/image" Target="../media/image29.jpeg"/><Relationship Id="rId2" Type="http://schemas.openxmlformats.org/officeDocument/2006/relationships/hyperlink" Target="https://pl.wikipedia.org/wiki/Chryzolit" TargetMode="External"/><Relationship Id="rId1" Type="http://schemas.openxmlformats.org/officeDocument/2006/relationships/slideLayout" Target="../slideLayouts/slideLayout6.xml"/><Relationship Id="rId6" Type="http://schemas.openxmlformats.org/officeDocument/2006/relationships/hyperlink" Target="https://pl.wikipedia.org/wiki/Troilit" TargetMode="External"/><Relationship Id="rId11" Type="http://schemas.openxmlformats.org/officeDocument/2006/relationships/image" Target="../media/image30.jpeg"/><Relationship Id="rId5" Type="http://schemas.openxmlformats.org/officeDocument/2006/relationships/hyperlink" Target="https://pl.wikipedia.org/wiki/Stop_metali" TargetMode="External"/><Relationship Id="rId10" Type="http://schemas.openxmlformats.org/officeDocument/2006/relationships/hyperlink" Target="https://en.wikipedia.org/wiki/Chondrite#cite_note-7" TargetMode="External"/><Relationship Id="rId4" Type="http://schemas.openxmlformats.org/officeDocument/2006/relationships/hyperlink" Target="https://pl.wikipedia.org/wiki/Plagioklazy" TargetMode="External"/><Relationship Id="rId9" Type="http://schemas.openxmlformats.org/officeDocument/2006/relationships/hyperlink" Target="https://en.wikipedia.org/wiki/Megaannu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scholar.google.pl/scholar_url?url=https://www.aanda.org/articles/aa/abs/2024/05/aa47925-23/aa47925-23.html&amp;hl=pl&amp;sa=X&amp;d=17144335299442239554&amp;ei=Xg9RZuXAHo3A6rQP3vaVoAs&amp;scisig=AFWwaeaAy5KtEVSnmBHhxL_DjOB-&amp;oi=scholaralrt&amp;html=&amp;pos=1&amp;folt=cit"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Olympus_Mons" TargetMode="External"/><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hyperlink" Target="https://en.wikipedia.org/wiki/Mars_Global_Surveyor" TargetMode="External"/><Relationship Id="rId4" Type="http://schemas.openxmlformats.org/officeDocument/2006/relationships/hyperlink" Target="https://en.wikipedia.org/wiki/Mars_Orbiter_Laser_Altimet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6.xml"/><Relationship Id="rId5" Type="http://schemas.openxmlformats.org/officeDocument/2006/relationships/image" Target="../media/image47.emf"/><Relationship Id="rId4" Type="http://schemas.openxmlformats.org/officeDocument/2006/relationships/image" Target="../media/image46.emf"/></Relationships>
</file>

<file path=ppt/slides/_rels/slide27.xml.rels><?xml version="1.0" encoding="UTF-8" standalone="yes"?>
<Relationships xmlns="http://schemas.openxmlformats.org/package/2006/relationships"><Relationship Id="rId3" Type="http://schemas.openxmlformats.org/officeDocument/2006/relationships/hyperlink" Target="https://agupubs.onlinelibrary.wiley.com/authored-by/Matta/Majd" TargetMode="External"/><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hyperlink" Target="https://doi.org/10.1002/jgra.50104" TargetMode="External"/><Relationship Id="rId5" Type="http://schemas.openxmlformats.org/officeDocument/2006/relationships/hyperlink" Target="https://agupubs.onlinelibrary.wiley.com/authored-by/Mendillo/Michael" TargetMode="External"/><Relationship Id="rId4" Type="http://schemas.openxmlformats.org/officeDocument/2006/relationships/hyperlink" Target="https://agupubs.onlinelibrary.wiley.com/authored-by/Withers/Paul"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 Id="rId5" Type="http://schemas.openxmlformats.org/officeDocument/2006/relationships/image" Target="../media/image12.emf"/><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doi.org/10.1029/2023JE007924" TargetMode="Externa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pl.wikipedia.org/wiki/Enceladus_(ksi%C4%99%C5%BCyc)#cite_note-Slony_ocean_poza_Ziemia-6" TargetMode="External"/><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2" Type="http://schemas.openxmlformats.org/officeDocument/2006/relationships/hyperlink" Target="https://scholar.google.pl/scholar_url?url=https://pubs.rsc.org/en/content/articlehtml/2024/cp/d4cp02665a&amp;hl=pl&amp;sa=X&amp;d=8833570217724416843&amp;ei=2RevZueOHv-Xy9YP-YSfsAs&amp;scisig=AFWwaeYG8SEHfmtf1b-gyaV92vSc&amp;oi=scholaralrt&amp;html=&amp;pos=0&amp;folt=cit"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1.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dydaktyka.fizyka.umk.pl/zabawki/files/optyka/bluesky.html" TargetMode="Externa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6.xml"/><Relationship Id="rId4" Type="http://schemas.openxmlformats.org/officeDocument/2006/relationships/image" Target="../media/image110.emf"/></Relationships>
</file>

<file path=ppt/slides/_rels/slide7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9.xml"/><Relationship Id="rId18" Type="http://schemas.openxmlformats.org/officeDocument/2006/relationships/customXml" Target="../ink/ink14.xml"/><Relationship Id="rId3" Type="http://schemas.openxmlformats.org/officeDocument/2006/relationships/image" Target="../media/image19.jpeg"/><Relationship Id="rId7" Type="http://schemas.openxmlformats.org/officeDocument/2006/relationships/customXml" Target="../ink/ink3.xml"/><Relationship Id="rId12" Type="http://schemas.openxmlformats.org/officeDocument/2006/relationships/customXml" Target="../ink/ink8.xml"/><Relationship Id="rId17" Type="http://schemas.openxmlformats.org/officeDocument/2006/relationships/customXml" Target="../ink/ink13.xml"/><Relationship Id="rId2" Type="http://schemas.openxmlformats.org/officeDocument/2006/relationships/notesSlide" Target="../notesSlides/notesSlide3.xml"/><Relationship Id="rId16" Type="http://schemas.openxmlformats.org/officeDocument/2006/relationships/customXml" Target="../ink/ink12.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customXml" Target="../ink/ink7.xml"/><Relationship Id="rId5" Type="http://schemas.openxmlformats.org/officeDocument/2006/relationships/image" Target="../media/image19.png"/><Relationship Id="rId15" Type="http://schemas.openxmlformats.org/officeDocument/2006/relationships/customXml" Target="../ink/ink11.xml"/><Relationship Id="rId10" Type="http://schemas.openxmlformats.org/officeDocument/2006/relationships/customXml" Target="../ink/ink6.xml"/><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customXml" Target="../ink/ink10.xml"/></Relationships>
</file>

<file path=ppt/slides/_rels/slide9.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customXml" Target="../ink/ink22.xml"/><Relationship Id="rId18" Type="http://schemas.openxmlformats.org/officeDocument/2006/relationships/customXml" Target="../ink/ink27.xml"/><Relationship Id="rId3" Type="http://schemas.openxmlformats.org/officeDocument/2006/relationships/image" Target="../media/image19.jpeg"/><Relationship Id="rId21" Type="http://schemas.openxmlformats.org/officeDocument/2006/relationships/customXml" Target="../ink/ink30.xml"/><Relationship Id="rId7" Type="http://schemas.openxmlformats.org/officeDocument/2006/relationships/customXml" Target="../ink/ink16.xml"/><Relationship Id="rId12" Type="http://schemas.openxmlformats.org/officeDocument/2006/relationships/customXml" Target="../ink/ink21.xml"/><Relationship Id="rId17" Type="http://schemas.openxmlformats.org/officeDocument/2006/relationships/customXml" Target="../ink/ink26.xml"/><Relationship Id="rId2" Type="http://schemas.openxmlformats.org/officeDocument/2006/relationships/notesSlide" Target="../notesSlides/notesSlide4.xml"/><Relationship Id="rId16" Type="http://schemas.openxmlformats.org/officeDocument/2006/relationships/customXml" Target="../ink/ink25.xml"/><Relationship Id="rId20" Type="http://schemas.openxmlformats.org/officeDocument/2006/relationships/customXml" Target="../ink/ink29.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customXml" Target="../ink/ink20.xml"/><Relationship Id="rId5" Type="http://schemas.openxmlformats.org/officeDocument/2006/relationships/customXml" Target="../ink/ink15.xml"/><Relationship Id="rId15" Type="http://schemas.openxmlformats.org/officeDocument/2006/relationships/customXml" Target="../ink/ink24.xml"/><Relationship Id="rId10" Type="http://schemas.openxmlformats.org/officeDocument/2006/relationships/customXml" Target="../ink/ink19.xml"/><Relationship Id="rId19" Type="http://schemas.openxmlformats.org/officeDocument/2006/relationships/customXml" Target="../ink/ink28.xml"/><Relationship Id="rId4" Type="http://schemas.openxmlformats.org/officeDocument/2006/relationships/image" Target="../media/image20.jpeg"/><Relationship Id="rId9" Type="http://schemas.openxmlformats.org/officeDocument/2006/relationships/customXml" Target="../ink/ink18.xml"/><Relationship Id="rId14" Type="http://schemas.openxmlformats.org/officeDocument/2006/relationships/customXml" Target="../ink/ink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08BDE2F-ABF8-CE6C-5674-6C95C641B7FB}"/>
              </a:ext>
            </a:extLst>
          </p:cNvPr>
          <p:cNvSpPr>
            <a:spLocks noGrp="1" noChangeArrowheads="1"/>
          </p:cNvSpPr>
          <p:nvPr>
            <p:ph type="ctrTitle"/>
          </p:nvPr>
        </p:nvSpPr>
        <p:spPr>
          <a:xfrm>
            <a:off x="447675" y="26988"/>
            <a:ext cx="7772400" cy="1470025"/>
          </a:xfrm>
        </p:spPr>
        <p:txBody>
          <a:bodyPr anchor="ctr"/>
          <a:lstStyle/>
          <a:p>
            <a:pPr eaLnBrk="1" hangingPunct="1"/>
            <a:r>
              <a:rPr lang="pl-PL" altLang="it-IT" sz="4400"/>
              <a:t>Fizyka i Chemia Atmosfery </a:t>
            </a:r>
            <a:endParaRPr lang="en-AU" altLang="it-IT" sz="4400"/>
          </a:p>
        </p:txBody>
      </p:sp>
      <p:sp>
        <p:nvSpPr>
          <p:cNvPr id="3075" name="Rectangle 3">
            <a:extLst>
              <a:ext uri="{FF2B5EF4-FFF2-40B4-BE49-F238E27FC236}">
                <a16:creationId xmlns:a16="http://schemas.microsoft.com/office/drawing/2014/main" id="{20E7D355-ACB4-411D-F436-22D5D495E07C}"/>
              </a:ext>
            </a:extLst>
          </p:cNvPr>
          <p:cNvSpPr>
            <a:spLocks noGrp="1" noChangeArrowheads="1"/>
          </p:cNvSpPr>
          <p:nvPr>
            <p:ph type="subTitle" idx="1"/>
          </p:nvPr>
        </p:nvSpPr>
        <p:spPr>
          <a:xfrm>
            <a:off x="1133475" y="1341438"/>
            <a:ext cx="7254875" cy="1752600"/>
          </a:xfrm>
        </p:spPr>
        <p:txBody>
          <a:bodyPr/>
          <a:lstStyle/>
          <a:p>
            <a:pPr eaLnBrk="1" hangingPunct="1"/>
            <a:r>
              <a:rPr lang="pl-PL" altLang="it-IT" sz="3200"/>
              <a:t>Wykład 15: Atmosfery innych planet</a:t>
            </a:r>
          </a:p>
          <a:p>
            <a:pPr eaLnBrk="1" hangingPunct="1"/>
            <a:endParaRPr lang="pl-PL" altLang="it-IT" sz="3200"/>
          </a:p>
          <a:p>
            <a:pPr eaLnBrk="1" hangingPunct="1"/>
            <a:r>
              <a:rPr lang="pl-PL" altLang="it-IT" sz="3200"/>
              <a:t>Grzegorz Karwasz</a:t>
            </a:r>
          </a:p>
          <a:p>
            <a:pPr eaLnBrk="1" hangingPunct="1"/>
            <a:endParaRPr lang="en-AU" altLang="it-IT" sz="3200"/>
          </a:p>
        </p:txBody>
      </p:sp>
      <p:sp>
        <p:nvSpPr>
          <p:cNvPr id="3076" name="Text Box 5">
            <a:extLst>
              <a:ext uri="{FF2B5EF4-FFF2-40B4-BE49-F238E27FC236}">
                <a16:creationId xmlns:a16="http://schemas.microsoft.com/office/drawing/2014/main" id="{CAA9579A-A005-C030-04A1-1504BF539EB0}"/>
              </a:ext>
            </a:extLst>
          </p:cNvPr>
          <p:cNvSpPr txBox="1">
            <a:spLocks noChangeArrowheads="1"/>
          </p:cNvSpPr>
          <p:nvPr/>
        </p:nvSpPr>
        <p:spPr bwMode="auto">
          <a:xfrm>
            <a:off x="447675" y="4097338"/>
            <a:ext cx="184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p>
        </p:txBody>
      </p:sp>
      <p:pic>
        <p:nvPicPr>
          <p:cNvPr id="3077" name="Picture 6" descr="Atmospheric Science Wallace John M., Hobbs Peter V.">
            <a:extLst>
              <a:ext uri="{FF2B5EF4-FFF2-40B4-BE49-F238E27FC236}">
                <a16:creationId xmlns:a16="http://schemas.microsoft.com/office/drawing/2014/main" id="{F0867F9C-7C12-F277-FCAA-5A82BF284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 y="3213100"/>
            <a:ext cx="235743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Kosmochemia. Ewolucja i budowa Wszechświata Andrzej Kabziński">
            <a:extLst>
              <a:ext uri="{FF2B5EF4-FFF2-40B4-BE49-F238E27FC236}">
                <a16:creationId xmlns:a16="http://schemas.microsoft.com/office/drawing/2014/main" id="{AD46B906-592D-8CD1-7A7F-DD1CDA3A6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2342" y="3213100"/>
            <a:ext cx="2256258" cy="321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ytuł 1">
            <a:extLst>
              <a:ext uri="{FF2B5EF4-FFF2-40B4-BE49-F238E27FC236}">
                <a16:creationId xmlns:a16="http://schemas.microsoft.com/office/drawing/2014/main" id="{FD32F54A-8ED6-D3C7-7153-989C985F7BBC}"/>
              </a:ext>
            </a:extLst>
          </p:cNvPr>
          <p:cNvSpPr>
            <a:spLocks noGrp="1" noChangeArrowheads="1"/>
          </p:cNvSpPr>
          <p:nvPr>
            <p:ph type="title" idx="4294967295"/>
          </p:nvPr>
        </p:nvSpPr>
        <p:spPr>
          <a:xfrm>
            <a:off x="466725" y="0"/>
            <a:ext cx="8229600" cy="1143000"/>
          </a:xfrm>
        </p:spPr>
        <p:txBody>
          <a:bodyPr/>
          <a:lstStyle/>
          <a:p>
            <a:r>
              <a:rPr lang="it-IT" altLang="it-IT" sz="3600"/>
              <a:t>I colori del cielo</a:t>
            </a:r>
            <a:r>
              <a:rPr lang="pl-PL" altLang="it-IT" sz="3600"/>
              <a:t> (San Paolo, Bra</a:t>
            </a:r>
            <a:r>
              <a:rPr lang="it-IT" altLang="it-IT" sz="3600"/>
              <a:t>sile</a:t>
            </a:r>
            <a:r>
              <a:rPr lang="pl-PL" altLang="it-IT" sz="3600"/>
              <a:t>)</a:t>
            </a:r>
            <a:endParaRPr lang="en-US" altLang="it-IT" sz="3600"/>
          </a:p>
        </p:txBody>
      </p:sp>
      <p:pic>
        <p:nvPicPr>
          <p:cNvPr id="16387" name="Picture 3">
            <a:extLst>
              <a:ext uri="{FF2B5EF4-FFF2-40B4-BE49-F238E27FC236}">
                <a16:creationId xmlns:a16="http://schemas.microsoft.com/office/drawing/2014/main" id="{51DC21E2-2CB3-CD64-EB0A-2A4FAAACF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5329238" cy="375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8" name="Text Box 4">
            <a:extLst>
              <a:ext uri="{FF2B5EF4-FFF2-40B4-BE49-F238E27FC236}">
                <a16:creationId xmlns:a16="http://schemas.microsoft.com/office/drawing/2014/main" id="{B934FD94-5CF5-1962-A776-C2CF7C2EA9A7}"/>
              </a:ext>
            </a:extLst>
          </p:cNvPr>
          <p:cNvSpPr txBox="1">
            <a:spLocks noChangeArrowheads="1"/>
          </p:cNvSpPr>
          <p:nvPr/>
        </p:nvSpPr>
        <p:spPr bwMode="auto">
          <a:xfrm>
            <a:off x="0" y="4797425"/>
            <a:ext cx="3059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200"/>
              <a:t>Foto: Carmen Busco Sao Paol</a:t>
            </a:r>
            <a:endParaRPr lang="en-AU" altLang="it-IT" sz="1200"/>
          </a:p>
        </p:txBody>
      </p:sp>
      <p:pic>
        <p:nvPicPr>
          <p:cNvPr id="16389" name="Picture 5">
            <a:extLst>
              <a:ext uri="{FF2B5EF4-FFF2-40B4-BE49-F238E27FC236}">
                <a16:creationId xmlns:a16="http://schemas.microsoft.com/office/drawing/2014/main" id="{94A72825-10D6-2143-9068-B4986DFFF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412875"/>
            <a:ext cx="5257800" cy="3360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4A6ADDE2-EDEB-7246-D831-5A6EA7D2F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989138"/>
            <a:ext cx="5688013" cy="3887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ytuł 1">
            <a:extLst>
              <a:ext uri="{FF2B5EF4-FFF2-40B4-BE49-F238E27FC236}">
                <a16:creationId xmlns:a16="http://schemas.microsoft.com/office/drawing/2014/main" id="{92D9AE64-7369-7A86-5D2F-08C9D8DD5E66}"/>
              </a:ext>
            </a:extLst>
          </p:cNvPr>
          <p:cNvSpPr>
            <a:spLocks noGrp="1" noChangeArrowheads="1"/>
          </p:cNvSpPr>
          <p:nvPr>
            <p:ph type="title" idx="4294967295"/>
          </p:nvPr>
        </p:nvSpPr>
        <p:spPr>
          <a:xfrm>
            <a:off x="468313" y="0"/>
            <a:ext cx="8229600" cy="1143000"/>
          </a:xfrm>
        </p:spPr>
        <p:txBody>
          <a:bodyPr/>
          <a:lstStyle/>
          <a:p>
            <a:r>
              <a:rPr lang="pl-PL" altLang="it-IT" sz="3600" dirty="0"/>
              <a:t>Kolory nieba (zachód słońca na Rodos)</a:t>
            </a:r>
            <a:endParaRPr lang="en-US" altLang="it-IT" sz="3600" dirty="0"/>
          </a:p>
        </p:txBody>
      </p:sp>
      <p:pic>
        <p:nvPicPr>
          <p:cNvPr id="18435" name="Picture 9">
            <a:extLst>
              <a:ext uri="{FF2B5EF4-FFF2-40B4-BE49-F238E27FC236}">
                <a16:creationId xmlns:a16="http://schemas.microsoft.com/office/drawing/2014/main" id="{7C6595BD-A6EA-B351-1212-9EDA978F581A}"/>
              </a:ext>
            </a:extLst>
          </p:cNvPr>
          <p:cNvPicPr>
            <a:picLocks noChangeArrowheads="1"/>
          </p:cNvPicPr>
          <p:nvPr/>
        </p:nvPicPr>
        <p:blipFill>
          <a:blip r:embed="rId3">
            <a:extLst>
              <a:ext uri="{28A0092B-C50C-407E-A947-70E740481C1C}">
                <a14:useLocalDpi xmlns:a14="http://schemas.microsoft.com/office/drawing/2010/main" val="0"/>
              </a:ext>
            </a:extLst>
          </a:blip>
          <a:srcRect l="5905" b="12120"/>
          <a:stretch>
            <a:fillRect/>
          </a:stretch>
        </p:blipFill>
        <p:spPr bwMode="auto">
          <a:xfrm>
            <a:off x="468313" y="1025525"/>
            <a:ext cx="5724525" cy="364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8436" name="Object 15">
            <a:extLst>
              <a:ext uri="{FF2B5EF4-FFF2-40B4-BE49-F238E27FC236}">
                <a16:creationId xmlns:a16="http://schemas.microsoft.com/office/drawing/2014/main" id="{D2D44A5C-9266-3775-187B-5B229AA082EC}"/>
              </a:ext>
            </a:extLst>
          </p:cNvPr>
          <p:cNvGraphicFramePr>
            <a:graphicFrameLocks noChangeAspect="1"/>
          </p:cNvGraphicFramePr>
          <p:nvPr/>
        </p:nvGraphicFramePr>
        <p:xfrm>
          <a:off x="107950" y="5659438"/>
          <a:ext cx="2663825" cy="985837"/>
        </p:xfrm>
        <a:graphic>
          <a:graphicData uri="http://schemas.openxmlformats.org/presentationml/2006/ole">
            <mc:AlternateContent xmlns:mc="http://schemas.openxmlformats.org/markup-compatibility/2006">
              <mc:Choice xmlns:v="urn:schemas-microsoft-com:vml" Requires="v">
                <p:oleObj name="Równanie" r:id="rId4" imgW="1371600" imgH="508000" progId="Equation.3">
                  <p:embed/>
                </p:oleObj>
              </mc:Choice>
              <mc:Fallback>
                <p:oleObj name="Równanie" r:id="rId4" imgW="1371600" imgH="508000" progId="Equation.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659438"/>
                        <a:ext cx="26638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7" name="Text Box 7">
            <a:extLst>
              <a:ext uri="{FF2B5EF4-FFF2-40B4-BE49-F238E27FC236}">
                <a16:creationId xmlns:a16="http://schemas.microsoft.com/office/drawing/2014/main" id="{246431EC-CA21-1144-87E2-D4F2A378EDA3}"/>
              </a:ext>
            </a:extLst>
          </p:cNvPr>
          <p:cNvSpPr txBox="1">
            <a:spLocks noChangeArrowheads="1"/>
          </p:cNvSpPr>
          <p:nvPr/>
        </p:nvSpPr>
        <p:spPr bwMode="auto">
          <a:xfrm>
            <a:off x="627063" y="4787900"/>
            <a:ext cx="4916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dirty="0">
                <a:solidFill>
                  <a:srgbClr val="FF0000"/>
                </a:solidFill>
              </a:rPr>
              <a:t>Rosso di sera – bel tempo si </a:t>
            </a:r>
            <a:r>
              <a:rPr lang="pl-PL" altLang="it-IT" sz="1800" dirty="0" err="1">
                <a:solidFill>
                  <a:srgbClr val="FF0000"/>
                </a:solidFill>
              </a:rPr>
              <a:t>spera</a:t>
            </a:r>
            <a:r>
              <a:rPr lang="it-IT" altLang="it-IT" sz="1800" dirty="0">
                <a:solidFill>
                  <a:srgbClr val="FF0000"/>
                </a:solidFill>
              </a:rPr>
              <a:t>:</a:t>
            </a:r>
            <a:endParaRPr lang="pl-PL" altLang="it-IT" sz="1800" dirty="0">
              <a:solidFill>
                <a:srgbClr val="FF0000"/>
              </a:solidFill>
            </a:endParaRPr>
          </a:p>
          <a:p>
            <a:pPr>
              <a:spcBef>
                <a:spcPct val="0"/>
              </a:spcBef>
              <a:buFontTx/>
              <a:buNone/>
            </a:pPr>
            <a:r>
              <a:rPr lang="pl-PL" altLang="it-IT" sz="1800" dirty="0">
                <a:solidFill>
                  <a:srgbClr val="FF0000"/>
                </a:solidFill>
              </a:rPr>
              <a:t>Czerwony zachód słońca wróży dobrą pogodę</a:t>
            </a:r>
            <a:endParaRPr lang="it-IT" altLang="it-IT" sz="1800" dirty="0">
              <a:solidFill>
                <a:srgbClr val="FF0000"/>
              </a:solidFill>
            </a:endParaRPr>
          </a:p>
        </p:txBody>
      </p:sp>
      <p:sp>
        <p:nvSpPr>
          <p:cNvPr id="18438" name="CasellaDiTesto 1">
            <a:extLst>
              <a:ext uri="{FF2B5EF4-FFF2-40B4-BE49-F238E27FC236}">
                <a16:creationId xmlns:a16="http://schemas.microsoft.com/office/drawing/2014/main" id="{1A1C2F05-BFEA-8164-DD72-476EECCF637D}"/>
              </a:ext>
            </a:extLst>
          </p:cNvPr>
          <p:cNvSpPr txBox="1">
            <a:spLocks noChangeArrowheads="1"/>
          </p:cNvSpPr>
          <p:nvPr/>
        </p:nvSpPr>
        <p:spPr bwMode="auto">
          <a:xfrm>
            <a:off x="2987675" y="5695950"/>
            <a:ext cx="60483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2000">
                <a:solidFill>
                  <a:srgbClr val="002060"/>
                </a:solidFill>
              </a:rPr>
              <a:t>Rayleigh scattering: più forte per le onde corte (colore blu)</a:t>
            </a:r>
          </a:p>
          <a:p>
            <a:pPr>
              <a:spcBef>
                <a:spcPct val="0"/>
              </a:spcBef>
              <a:buFontTx/>
              <a:buNone/>
            </a:pPr>
            <a:r>
              <a:rPr lang="it-IT" altLang="en-US" sz="2000">
                <a:solidFill>
                  <a:srgbClr val="002060"/>
                </a:solidFill>
              </a:rPr>
              <a:t>Ma sulla Terra c’è l’ossigeno nell’ atmosfera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ytuł 1">
            <a:extLst>
              <a:ext uri="{FF2B5EF4-FFF2-40B4-BE49-F238E27FC236}">
                <a16:creationId xmlns:a16="http://schemas.microsoft.com/office/drawing/2014/main" id="{EBE8E8C4-E041-8FDE-8374-7815E9394D30}"/>
              </a:ext>
            </a:extLst>
          </p:cNvPr>
          <p:cNvSpPr>
            <a:spLocks noGrp="1" noChangeArrowheads="1"/>
          </p:cNvSpPr>
          <p:nvPr>
            <p:ph type="title" idx="4294967295"/>
          </p:nvPr>
        </p:nvSpPr>
        <p:spPr>
          <a:xfrm>
            <a:off x="468313" y="0"/>
            <a:ext cx="8229600" cy="1143000"/>
          </a:xfrm>
        </p:spPr>
        <p:txBody>
          <a:bodyPr/>
          <a:lstStyle/>
          <a:p>
            <a:r>
              <a:rPr lang="pl-PL" altLang="it-IT" sz="3200" dirty="0"/>
              <a:t>Kolory nieba (po letniej burzy w Berlinie)</a:t>
            </a:r>
            <a:endParaRPr lang="en-US" altLang="it-IT" sz="3200" dirty="0"/>
          </a:p>
        </p:txBody>
      </p:sp>
      <p:sp>
        <p:nvSpPr>
          <p:cNvPr id="20483" name="Text Box 4">
            <a:extLst>
              <a:ext uri="{FF2B5EF4-FFF2-40B4-BE49-F238E27FC236}">
                <a16:creationId xmlns:a16="http://schemas.microsoft.com/office/drawing/2014/main" id="{FA2360A9-F3A3-0659-6E93-E22F00DF32E3}"/>
              </a:ext>
            </a:extLst>
          </p:cNvPr>
          <p:cNvSpPr txBox="1">
            <a:spLocks noChangeArrowheads="1"/>
          </p:cNvSpPr>
          <p:nvPr/>
        </p:nvSpPr>
        <p:spPr bwMode="auto">
          <a:xfrm>
            <a:off x="0" y="5084763"/>
            <a:ext cx="1416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pl-PL" altLang="it-IT" sz="1200"/>
          </a:p>
          <a:p>
            <a:pPr>
              <a:spcBef>
                <a:spcPct val="0"/>
              </a:spcBef>
              <a:buFontTx/>
              <a:buNone/>
            </a:pPr>
            <a:r>
              <a:rPr lang="pl-PL" altLang="it-IT" sz="1200"/>
              <a:t>Berlin, 24.06.2009</a:t>
            </a:r>
            <a:endParaRPr lang="en-AU" altLang="it-IT" sz="1200"/>
          </a:p>
        </p:txBody>
      </p:sp>
      <p:sp>
        <p:nvSpPr>
          <p:cNvPr id="20484" name="Text Box 7">
            <a:extLst>
              <a:ext uri="{FF2B5EF4-FFF2-40B4-BE49-F238E27FC236}">
                <a16:creationId xmlns:a16="http://schemas.microsoft.com/office/drawing/2014/main" id="{DC57DE66-8A1F-C921-F4E0-2140B1E8DD59}"/>
              </a:ext>
            </a:extLst>
          </p:cNvPr>
          <p:cNvSpPr txBox="1">
            <a:spLocks noChangeArrowheads="1"/>
          </p:cNvSpPr>
          <p:nvPr/>
        </p:nvSpPr>
        <p:spPr bwMode="auto">
          <a:xfrm>
            <a:off x="1187624" y="5949280"/>
            <a:ext cx="57118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dirty="0">
                <a:solidFill>
                  <a:srgbClr val="FF0000"/>
                </a:solidFill>
              </a:rPr>
              <a:t>Różowy zachód słońca zimą - nadchodzi silne zimno
Czy kolor nieba odzwierciedla skład powietrza?</a:t>
            </a:r>
            <a:endParaRPr lang="it-IT" altLang="it-IT" sz="1800" dirty="0">
              <a:solidFill>
                <a:srgbClr val="FF0000"/>
              </a:solidFill>
            </a:endParaRPr>
          </a:p>
        </p:txBody>
      </p:sp>
      <p:pic>
        <p:nvPicPr>
          <p:cNvPr id="20485" name="Picture 8">
            <a:extLst>
              <a:ext uri="{FF2B5EF4-FFF2-40B4-BE49-F238E27FC236}">
                <a16:creationId xmlns:a16="http://schemas.microsoft.com/office/drawing/2014/main" id="{2E27B3D0-3C69-57DB-F614-EA165EF02DB7}"/>
              </a:ext>
            </a:extLst>
          </p:cNvPr>
          <p:cNvPicPr>
            <a:picLocks noChangeArrowheads="1"/>
          </p:cNvPicPr>
          <p:nvPr/>
        </p:nvPicPr>
        <p:blipFill>
          <a:blip r:embed="rId3">
            <a:extLst>
              <a:ext uri="{28A0092B-C50C-407E-A947-70E740481C1C}">
                <a14:useLocalDpi xmlns:a14="http://schemas.microsoft.com/office/drawing/2010/main" val="0"/>
              </a:ext>
            </a:extLst>
          </a:blip>
          <a:srcRect r="3995" b="900"/>
          <a:stretch>
            <a:fillRect/>
          </a:stretch>
        </p:blipFill>
        <p:spPr bwMode="auto">
          <a:xfrm>
            <a:off x="1979613" y="1300163"/>
            <a:ext cx="5543550" cy="424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he blue-tinted Martian sky at sunset.">
            <a:extLst>
              <a:ext uri="{FF2B5EF4-FFF2-40B4-BE49-F238E27FC236}">
                <a16:creationId xmlns:a16="http://schemas.microsoft.com/office/drawing/2014/main" id="{00CDDA4A-AB7C-A213-9B7B-70FB3EE19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4867275"/>
            <a:ext cx="755491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Atmosphere scatters blue light more than other colors.">
            <a:extLst>
              <a:ext uri="{FF2B5EF4-FFF2-40B4-BE49-F238E27FC236}">
                <a16:creationId xmlns:a16="http://schemas.microsoft.com/office/drawing/2014/main" id="{C8F3DBF2-3E5B-84B1-DD46-778AB9F19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525" y="430213"/>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The orange-colored Martian sky during the daytime.">
            <a:extLst>
              <a:ext uri="{FF2B5EF4-FFF2-40B4-BE49-F238E27FC236}">
                <a16:creationId xmlns:a16="http://schemas.microsoft.com/office/drawing/2014/main" id="{8E9EECED-D03A-40BA-FF34-6F2A74BE5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3132138"/>
            <a:ext cx="755491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2">
            <a:extLst>
              <a:ext uri="{FF2B5EF4-FFF2-40B4-BE49-F238E27FC236}">
                <a16:creationId xmlns:a16="http://schemas.microsoft.com/office/drawing/2014/main" id="{B9704AAA-3461-E790-5D2E-0639A4651E31}"/>
              </a:ext>
            </a:extLst>
          </p:cNvPr>
          <p:cNvSpPr>
            <a:spLocks noGrp="1" noChangeArrowheads="1"/>
          </p:cNvSpPr>
          <p:nvPr>
            <p:ph type="title"/>
          </p:nvPr>
        </p:nvSpPr>
        <p:spPr>
          <a:xfrm>
            <a:off x="24302" y="-252251"/>
            <a:ext cx="9000678" cy="1143000"/>
          </a:xfrm>
        </p:spPr>
        <p:txBody>
          <a:bodyPr/>
          <a:lstStyle/>
          <a:p>
            <a:r>
              <a:rPr lang="pl-PL" altLang="it-IT" sz="3600" dirty="0">
                <a:solidFill>
                  <a:schemeClr val="accent2"/>
                </a:solidFill>
              </a:rPr>
              <a:t>Dlaczego niebo (na Ziemi) jest niebieskie?</a:t>
            </a:r>
            <a:endParaRPr lang="en-AU" altLang="it-IT" sz="3600" dirty="0">
              <a:solidFill>
                <a:schemeClr val="accent2"/>
              </a:solidFill>
            </a:endParaRPr>
          </a:p>
        </p:txBody>
      </p:sp>
      <p:sp>
        <p:nvSpPr>
          <p:cNvPr id="22534" name="Text Box 6">
            <a:extLst>
              <a:ext uri="{FF2B5EF4-FFF2-40B4-BE49-F238E27FC236}">
                <a16:creationId xmlns:a16="http://schemas.microsoft.com/office/drawing/2014/main" id="{2B5AC092-1B7E-878C-0B9E-2E9FAC09F8F6}"/>
              </a:ext>
            </a:extLst>
          </p:cNvPr>
          <p:cNvSpPr txBox="1">
            <a:spLocks noChangeArrowheads="1"/>
          </p:cNvSpPr>
          <p:nvPr/>
        </p:nvSpPr>
        <p:spPr bwMode="auto">
          <a:xfrm rot="-5400000">
            <a:off x="8519318" y="6231732"/>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400">
                <a:solidFill>
                  <a:srgbClr val="CC0066"/>
                </a:solidFill>
                <a:latin typeface="Times New Roman" panose="02020603050405020304" pitchFamily="18" charset="0"/>
              </a:rPr>
              <a:t>Akwarium</a:t>
            </a:r>
            <a:endParaRPr lang="en-AU" altLang="it-IT" sz="1400">
              <a:solidFill>
                <a:srgbClr val="CC0066"/>
              </a:solidFill>
              <a:latin typeface="Times New Roman" panose="02020603050405020304" pitchFamily="18" charset="0"/>
            </a:endParaRPr>
          </a:p>
        </p:txBody>
      </p:sp>
      <p:pic>
        <p:nvPicPr>
          <p:cNvPr id="22535" name="Picture 2" descr="Different colors of light have different wavelengths.">
            <a:extLst>
              <a:ext uri="{FF2B5EF4-FFF2-40B4-BE49-F238E27FC236}">
                <a16:creationId xmlns:a16="http://schemas.microsoft.com/office/drawing/2014/main" id="{F3869273-BADB-859A-DCF1-A76236B9D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898525"/>
            <a:ext cx="3095625" cy="2136775"/>
          </a:xfrm>
          <a:prstGeom prst="rect">
            <a:avLst/>
          </a:prstGeom>
          <a:noFill/>
          <a:ln w="9525">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22536" name="CasellaDiTesto 1">
            <a:extLst>
              <a:ext uri="{FF2B5EF4-FFF2-40B4-BE49-F238E27FC236}">
                <a16:creationId xmlns:a16="http://schemas.microsoft.com/office/drawing/2014/main" id="{6465ED0F-EC8E-5132-65CE-3A27253DD06C}"/>
              </a:ext>
            </a:extLst>
          </p:cNvPr>
          <p:cNvSpPr txBox="1">
            <a:spLocks noChangeArrowheads="1"/>
          </p:cNvSpPr>
          <p:nvPr/>
        </p:nvSpPr>
        <p:spPr bwMode="auto">
          <a:xfrm>
            <a:off x="242888" y="2746375"/>
            <a:ext cx="581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1400"/>
              <a:t>https://spaceplace.nasa.gov/blue-sky/en/</a:t>
            </a:r>
          </a:p>
        </p:txBody>
      </p:sp>
      <p:sp>
        <p:nvSpPr>
          <p:cNvPr id="22537" name="Text Box 7">
            <a:extLst>
              <a:ext uri="{FF2B5EF4-FFF2-40B4-BE49-F238E27FC236}">
                <a16:creationId xmlns:a16="http://schemas.microsoft.com/office/drawing/2014/main" id="{CF319A7E-A588-921C-EF04-467BFDDEFA6D}"/>
              </a:ext>
            </a:extLst>
          </p:cNvPr>
          <p:cNvSpPr txBox="1">
            <a:spLocks noChangeArrowheads="1"/>
          </p:cNvSpPr>
          <p:nvPr/>
        </p:nvSpPr>
        <p:spPr bwMode="auto">
          <a:xfrm>
            <a:off x="377825" y="2990850"/>
            <a:ext cx="66095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pl-PL" altLang="it-IT" sz="1800" dirty="0">
              <a:solidFill>
                <a:srgbClr val="FF0000"/>
              </a:solidFill>
            </a:endParaRPr>
          </a:p>
          <a:p>
            <a:pPr>
              <a:spcBef>
                <a:spcPct val="0"/>
              </a:spcBef>
              <a:buFontTx/>
              <a:buNone/>
            </a:pPr>
            <a:r>
              <a:rPr lang="pl-PL" altLang="it-IT" sz="1800" dirty="0">
                <a:solidFill>
                  <a:srgbClr val="002060"/>
                </a:solidFill>
              </a:rPr>
              <a:t>Na Marsie (dużo pyłu i CO2 w atmosferze) 
Zachody słońca są fioletowe, a niebo w południe jest czerwone</a:t>
            </a:r>
            <a:endParaRPr lang="it-IT" altLang="it-IT" sz="1800" dirty="0">
              <a:solidFill>
                <a:srgbClr val="002060"/>
              </a:solidFill>
            </a:endParaRPr>
          </a:p>
        </p:txBody>
      </p:sp>
    </p:spTree>
    <p:extLst>
      <p:ext uri="{BB962C8B-B14F-4D97-AF65-F5344CB8AC3E}">
        <p14:creationId xmlns:p14="http://schemas.microsoft.com/office/powerpoint/2010/main" val="1217561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ytuł 1">
            <a:extLst>
              <a:ext uri="{FF2B5EF4-FFF2-40B4-BE49-F238E27FC236}">
                <a16:creationId xmlns:a16="http://schemas.microsoft.com/office/drawing/2014/main" id="{A16C7772-EBA9-1AE6-663D-86391B5D3A33}"/>
              </a:ext>
            </a:extLst>
          </p:cNvPr>
          <p:cNvSpPr>
            <a:spLocks noGrp="1" noChangeArrowheads="1"/>
          </p:cNvSpPr>
          <p:nvPr>
            <p:ph type="title"/>
          </p:nvPr>
        </p:nvSpPr>
        <p:spPr>
          <a:xfrm>
            <a:off x="457200" y="-100013"/>
            <a:ext cx="8229600" cy="1143001"/>
          </a:xfrm>
        </p:spPr>
        <p:txBody>
          <a:bodyPr/>
          <a:lstStyle/>
          <a:p>
            <a:r>
              <a:rPr lang="pl-PL" altLang="en-US" sz="4000" dirty="0"/>
              <a:t>Meteoryty </a:t>
            </a:r>
            <a:endParaRPr lang="en-US" altLang="en-US" sz="4000" dirty="0"/>
          </a:p>
        </p:txBody>
      </p:sp>
      <p:sp>
        <p:nvSpPr>
          <p:cNvPr id="106499" name="pole tekstowe 3">
            <a:extLst>
              <a:ext uri="{FF2B5EF4-FFF2-40B4-BE49-F238E27FC236}">
                <a16:creationId xmlns:a16="http://schemas.microsoft.com/office/drawing/2014/main" id="{1D8C085A-CBDD-E02A-6BDC-1F2B1FB22FA3}"/>
              </a:ext>
            </a:extLst>
          </p:cNvPr>
          <p:cNvSpPr txBox="1">
            <a:spLocks noChangeArrowheads="1"/>
          </p:cNvSpPr>
          <p:nvPr/>
        </p:nvSpPr>
        <p:spPr bwMode="auto">
          <a:xfrm>
            <a:off x="250825" y="1217613"/>
            <a:ext cx="4572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50000"/>
              </a:lnSpc>
              <a:spcBef>
                <a:spcPct val="0"/>
              </a:spcBef>
            </a:pPr>
            <a:r>
              <a:rPr lang="en-AU" altLang="en-US" sz="1800">
                <a:solidFill>
                  <a:srgbClr val="202122"/>
                </a:solidFill>
                <a:hlinkClick r:id="rId2" tooltip="Chryzolit"/>
              </a:rPr>
              <a:t>Oliwin</a:t>
            </a:r>
            <a:r>
              <a:rPr lang="en-AU" altLang="en-US" sz="1800">
                <a:solidFill>
                  <a:srgbClr val="202122"/>
                </a:solidFill>
              </a:rPr>
              <a:t> 25% – 40%</a:t>
            </a:r>
          </a:p>
          <a:p>
            <a:pPr>
              <a:lnSpc>
                <a:spcPct val="150000"/>
              </a:lnSpc>
              <a:spcBef>
                <a:spcPct val="0"/>
              </a:spcBef>
            </a:pPr>
            <a:r>
              <a:rPr lang="en-AU" altLang="en-US" sz="1800">
                <a:solidFill>
                  <a:srgbClr val="202122"/>
                </a:solidFill>
                <a:hlinkClick r:id="rId3" tooltip="Pirokseny"/>
              </a:rPr>
              <a:t>Piroksen</a:t>
            </a:r>
            <a:r>
              <a:rPr lang="en-AU" altLang="en-US" sz="1800">
                <a:solidFill>
                  <a:srgbClr val="202122"/>
                </a:solidFill>
              </a:rPr>
              <a:t> rombowy 20% – 35%</a:t>
            </a:r>
          </a:p>
          <a:p>
            <a:pPr>
              <a:lnSpc>
                <a:spcPct val="150000"/>
              </a:lnSpc>
              <a:spcBef>
                <a:spcPct val="0"/>
              </a:spcBef>
            </a:pPr>
            <a:r>
              <a:rPr lang="en-AU" altLang="en-US" sz="1800">
                <a:solidFill>
                  <a:srgbClr val="202122"/>
                </a:solidFill>
                <a:hlinkClick r:id="rId4" tooltip="Plagioklazy"/>
              </a:rPr>
              <a:t>Plagioklaz</a:t>
            </a:r>
            <a:r>
              <a:rPr lang="en-AU" altLang="en-US" sz="1800">
                <a:solidFill>
                  <a:srgbClr val="202122"/>
                </a:solidFill>
              </a:rPr>
              <a:t> 5% – 10%</a:t>
            </a:r>
          </a:p>
          <a:p>
            <a:pPr>
              <a:lnSpc>
                <a:spcPct val="150000"/>
              </a:lnSpc>
              <a:spcBef>
                <a:spcPct val="0"/>
              </a:spcBef>
            </a:pPr>
            <a:r>
              <a:rPr lang="en-AU" altLang="en-US" sz="1800">
                <a:solidFill>
                  <a:srgbClr val="202122"/>
                </a:solidFill>
                <a:hlinkClick r:id="rId5" tooltip="Stop metali"/>
              </a:rPr>
              <a:t>Stop</a:t>
            </a:r>
            <a:r>
              <a:rPr lang="en-AU" altLang="en-US" sz="1800">
                <a:solidFill>
                  <a:srgbClr val="202122"/>
                </a:solidFill>
              </a:rPr>
              <a:t> żelazowo-niklowy 16% – 21%</a:t>
            </a:r>
          </a:p>
          <a:p>
            <a:pPr>
              <a:lnSpc>
                <a:spcPct val="150000"/>
              </a:lnSpc>
              <a:spcBef>
                <a:spcPct val="0"/>
              </a:spcBef>
            </a:pPr>
            <a:r>
              <a:rPr lang="en-AU" altLang="en-US" sz="1800">
                <a:solidFill>
                  <a:srgbClr val="202122"/>
                </a:solidFill>
                <a:hlinkClick r:id="rId6" tooltip="Troilit"/>
              </a:rPr>
              <a:t>Troilit</a:t>
            </a:r>
            <a:r>
              <a:rPr lang="en-AU" altLang="en-US" sz="1800">
                <a:solidFill>
                  <a:srgbClr val="202122"/>
                </a:solidFill>
              </a:rPr>
              <a:t> ok. 5%</a:t>
            </a:r>
            <a:endParaRPr lang="pl-PL" altLang="en-US" sz="1800">
              <a:solidFill>
                <a:srgbClr val="202122"/>
              </a:solidFill>
            </a:endParaRPr>
          </a:p>
          <a:p>
            <a:pPr>
              <a:lnSpc>
                <a:spcPct val="150000"/>
              </a:lnSpc>
              <a:spcBef>
                <a:spcPct val="0"/>
              </a:spcBef>
            </a:pPr>
            <a:r>
              <a:rPr lang="pl-PL" altLang="en-US" sz="1800"/>
              <a:t>B</a:t>
            </a:r>
            <a:r>
              <a:rPr lang="en-AU" altLang="en-US" sz="1800"/>
              <a:t>ronzyt</a:t>
            </a:r>
            <a:r>
              <a:rPr lang="en-AU" altLang="en-US" sz="1800">
                <a:solidFill>
                  <a:srgbClr val="202122"/>
                </a:solidFill>
              </a:rPr>
              <a:t> (MgFeSiO</a:t>
            </a:r>
            <a:r>
              <a:rPr lang="en-AU" altLang="en-US" sz="1800" baseline="-25000">
                <a:solidFill>
                  <a:srgbClr val="202122"/>
                </a:solidFill>
              </a:rPr>
              <a:t>3</a:t>
            </a:r>
            <a:r>
              <a:rPr lang="en-AU" altLang="en-US" sz="1800">
                <a:solidFill>
                  <a:srgbClr val="202122"/>
                </a:solidFill>
              </a:rPr>
              <a:t>)</a:t>
            </a:r>
          </a:p>
        </p:txBody>
      </p:sp>
      <p:pic>
        <p:nvPicPr>
          <p:cNvPr id="106500" name="Picture 2">
            <a:extLst>
              <a:ext uri="{FF2B5EF4-FFF2-40B4-BE49-F238E27FC236}">
                <a16:creationId xmlns:a16="http://schemas.microsoft.com/office/drawing/2014/main" id="{024476A8-BF3F-A112-1199-B61A4E28CA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3363" y="4570413"/>
            <a:ext cx="2286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pole tekstowe 5">
            <a:extLst>
              <a:ext uri="{FF2B5EF4-FFF2-40B4-BE49-F238E27FC236}">
                <a16:creationId xmlns:a16="http://schemas.microsoft.com/office/drawing/2014/main" id="{1745AE2F-5C1C-8B54-7CEE-F3558A611146}"/>
              </a:ext>
            </a:extLst>
          </p:cNvPr>
          <p:cNvSpPr txBox="1">
            <a:spLocks noChangeArrowheads="1"/>
          </p:cNvSpPr>
          <p:nvPr/>
        </p:nvSpPr>
        <p:spPr bwMode="auto">
          <a:xfrm>
            <a:off x="382588" y="762000"/>
            <a:ext cx="653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https://pl.wikipedia.org/wiki/Chondryty_oliwinowo-bronzytowe</a:t>
            </a:r>
          </a:p>
        </p:txBody>
      </p:sp>
      <p:sp>
        <p:nvSpPr>
          <p:cNvPr id="106502" name="pole tekstowe 6">
            <a:extLst>
              <a:ext uri="{FF2B5EF4-FFF2-40B4-BE49-F238E27FC236}">
                <a16:creationId xmlns:a16="http://schemas.microsoft.com/office/drawing/2014/main" id="{89F04C56-C9D4-B25A-1335-C3C14700098C}"/>
              </a:ext>
            </a:extLst>
          </p:cNvPr>
          <p:cNvSpPr txBox="1">
            <a:spLocks noChangeArrowheads="1"/>
          </p:cNvSpPr>
          <p:nvPr/>
        </p:nvSpPr>
        <p:spPr bwMode="auto">
          <a:xfrm>
            <a:off x="250825" y="6381750"/>
            <a:ext cx="163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Urania 6/2022</a:t>
            </a:r>
            <a:endParaRPr lang="en-US" altLang="en-US" sz="1800"/>
          </a:p>
        </p:txBody>
      </p:sp>
      <p:sp>
        <p:nvSpPr>
          <p:cNvPr id="106503" name="pole tekstowe 8">
            <a:extLst>
              <a:ext uri="{FF2B5EF4-FFF2-40B4-BE49-F238E27FC236}">
                <a16:creationId xmlns:a16="http://schemas.microsoft.com/office/drawing/2014/main" id="{2DC09CFA-CC13-FF12-D696-83C8E445683D}"/>
              </a:ext>
            </a:extLst>
          </p:cNvPr>
          <p:cNvSpPr txBox="1">
            <a:spLocks noChangeArrowheads="1"/>
          </p:cNvSpPr>
          <p:nvPr/>
        </p:nvSpPr>
        <p:spPr bwMode="auto">
          <a:xfrm>
            <a:off x="282575" y="4221163"/>
            <a:ext cx="47942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solidFill>
                  <a:srgbClr val="202122"/>
                </a:solidFill>
              </a:rPr>
              <a:t>Dating using </a:t>
            </a:r>
            <a:r>
              <a:rPr lang="en-AU" altLang="en-US" sz="1800" baseline="30000">
                <a:hlinkClick r:id="rId8" tooltip="Lead–lead dating"/>
              </a:rPr>
              <a:t>206</a:t>
            </a:r>
            <a:r>
              <a:rPr lang="en-AU" altLang="en-US" sz="1800">
                <a:hlinkClick r:id="rId8" tooltip="Lead–lead dating"/>
              </a:rPr>
              <a:t>Pb/</a:t>
            </a:r>
            <a:r>
              <a:rPr lang="en-AU" altLang="en-US" sz="1800" baseline="30000">
                <a:hlinkClick r:id="rId8" tooltip="Lead–lead dating"/>
              </a:rPr>
              <a:t>204</a:t>
            </a:r>
            <a:r>
              <a:rPr lang="en-AU" altLang="en-US" sz="1800">
                <a:hlinkClick r:id="rId8" tooltip="Lead–lead dating"/>
              </a:rPr>
              <a:t>Pb</a:t>
            </a:r>
            <a:r>
              <a:rPr lang="en-AU" altLang="en-US" sz="1800">
                <a:solidFill>
                  <a:srgbClr val="202122"/>
                </a:solidFill>
              </a:rPr>
              <a:t> gives an estimated age of 4,566.6 ± 1.0 </a:t>
            </a:r>
            <a:r>
              <a:rPr lang="en-AU" altLang="en-US" sz="1800">
                <a:hlinkClick r:id="rId9" tooltip="Megaannum"/>
              </a:rPr>
              <a:t>Ma</a:t>
            </a:r>
            <a:r>
              <a:rPr lang="en-AU" altLang="en-US" sz="1800">
                <a:solidFill>
                  <a:srgbClr val="202122"/>
                </a:solidFill>
              </a:rPr>
              <a:t>,</a:t>
            </a:r>
            <a:r>
              <a:rPr lang="en-AU" altLang="en-US" sz="1800" baseline="30000">
                <a:solidFill>
                  <a:srgbClr val="202122"/>
                </a:solidFill>
                <a:hlinkClick r:id="rId10"/>
              </a:rPr>
              <a:t>[6]</a:t>
            </a:r>
            <a:r>
              <a:rPr lang="en-AU" altLang="en-US" sz="1800">
                <a:solidFill>
                  <a:srgbClr val="202122"/>
                </a:solidFill>
              </a:rPr>
              <a:t> matching ages for other chronometers</a:t>
            </a:r>
            <a:endParaRPr lang="pl-PL" altLang="en-US" sz="1800">
              <a:solidFill>
                <a:srgbClr val="202122"/>
              </a:solidFill>
            </a:endParaRPr>
          </a:p>
          <a:p>
            <a:pPr>
              <a:spcBef>
                <a:spcPct val="0"/>
              </a:spcBef>
              <a:buFontTx/>
              <a:buNone/>
            </a:pPr>
            <a:endParaRPr lang="pl-PL" altLang="en-US" sz="1800">
              <a:solidFill>
                <a:srgbClr val="202122"/>
              </a:solidFill>
            </a:endParaRPr>
          </a:p>
          <a:p>
            <a:pPr>
              <a:spcBef>
                <a:spcPct val="0"/>
              </a:spcBef>
              <a:buFontTx/>
              <a:buNone/>
            </a:pPr>
            <a:r>
              <a:rPr lang="en-US" altLang="en-US" sz="1800"/>
              <a:t>https://en.wikipedia.org/wiki/Chondrite</a:t>
            </a:r>
          </a:p>
        </p:txBody>
      </p:sp>
      <p:pic>
        <p:nvPicPr>
          <p:cNvPr id="106504" name="Obraz 12" descr="Obraz zawierający tekst, Skała magmowa, Minerał, kamień">
            <a:extLst>
              <a:ext uri="{FF2B5EF4-FFF2-40B4-BE49-F238E27FC236}">
                <a16:creationId xmlns:a16="http://schemas.microsoft.com/office/drawing/2014/main" id="{DCC388BB-B35D-4D51-CE4E-34AC879E4B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3363" y="1057275"/>
            <a:ext cx="34480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188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ytuł 1">
            <a:extLst>
              <a:ext uri="{FF2B5EF4-FFF2-40B4-BE49-F238E27FC236}">
                <a16:creationId xmlns:a16="http://schemas.microsoft.com/office/drawing/2014/main" id="{5A43CE55-236D-1C40-2EB2-07662A524049}"/>
              </a:ext>
            </a:extLst>
          </p:cNvPr>
          <p:cNvSpPr>
            <a:spLocks noGrp="1" noChangeArrowheads="1"/>
          </p:cNvSpPr>
          <p:nvPr>
            <p:ph type="title"/>
          </p:nvPr>
        </p:nvSpPr>
        <p:spPr>
          <a:xfrm>
            <a:off x="457200" y="-19050"/>
            <a:ext cx="8229600" cy="1143000"/>
          </a:xfrm>
        </p:spPr>
        <p:txBody>
          <a:bodyPr/>
          <a:lstStyle/>
          <a:p>
            <a:r>
              <a:rPr lang="pl-PL" altLang="en-US" sz="3400"/>
              <a:t>Wulkany na Wenus i Europie</a:t>
            </a:r>
            <a:endParaRPr lang="en-US" altLang="en-US" sz="3400"/>
          </a:p>
        </p:txBody>
      </p:sp>
      <p:pic>
        <p:nvPicPr>
          <p:cNvPr id="104451" name="Obraz 3">
            <a:extLst>
              <a:ext uri="{FF2B5EF4-FFF2-40B4-BE49-F238E27FC236}">
                <a16:creationId xmlns:a16="http://schemas.microsoft.com/office/drawing/2014/main" id="{931C799E-03B5-2E54-FBB7-A38C930E7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2692"/>
            <a:ext cx="9102725"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The image above contains clickable links">
            <a:extLst>
              <a:ext uri="{FF2B5EF4-FFF2-40B4-BE49-F238E27FC236}">
                <a16:creationId xmlns:a16="http://schemas.microsoft.com/office/drawing/2014/main" id="{7CA89803-C16A-61A4-3FC3-CF43829C0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76200"/>
            <a:ext cx="1143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326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ytuł 1">
            <a:extLst>
              <a:ext uri="{FF2B5EF4-FFF2-40B4-BE49-F238E27FC236}">
                <a16:creationId xmlns:a16="http://schemas.microsoft.com/office/drawing/2014/main" id="{B4376A3D-EA20-F9C5-5290-88A1D3832926}"/>
              </a:ext>
            </a:extLst>
          </p:cNvPr>
          <p:cNvSpPr>
            <a:spLocks noGrp="1" noChangeArrowheads="1"/>
          </p:cNvSpPr>
          <p:nvPr>
            <p:ph type="title"/>
          </p:nvPr>
        </p:nvSpPr>
        <p:spPr/>
        <p:txBody>
          <a:bodyPr/>
          <a:lstStyle/>
          <a:p>
            <a:r>
              <a:rPr lang="pl-PL" altLang="en-US" sz="3600"/>
              <a:t>Jonosfera Wenus</a:t>
            </a:r>
          </a:p>
        </p:txBody>
      </p:sp>
      <p:sp>
        <p:nvSpPr>
          <p:cNvPr id="25603" name="pole tekstowe 5">
            <a:extLst>
              <a:ext uri="{FF2B5EF4-FFF2-40B4-BE49-F238E27FC236}">
                <a16:creationId xmlns:a16="http://schemas.microsoft.com/office/drawing/2014/main" id="{B70DF064-E170-27AA-5E49-6BB71F56F2D0}"/>
              </a:ext>
            </a:extLst>
          </p:cNvPr>
          <p:cNvSpPr txBox="1">
            <a:spLocks noChangeArrowheads="1"/>
          </p:cNvSpPr>
          <p:nvPr/>
        </p:nvSpPr>
        <p:spPr bwMode="auto">
          <a:xfrm>
            <a:off x="161925" y="1628775"/>
            <a:ext cx="882015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b="1"/>
              <a:t>[HTML] </a:t>
            </a:r>
            <a:r>
              <a:rPr lang="en-AU" altLang="en-US" sz="1800" b="1">
                <a:hlinkClick r:id="rId2"/>
              </a:rPr>
              <a:t>Modeling the structure of the dayside Venusian ionosphere: Impacts of protonation and Coulomb interaction</a:t>
            </a:r>
            <a:endParaRPr lang="en-AU" altLang="en-US" sz="1800" b="1"/>
          </a:p>
          <a:p>
            <a:pPr>
              <a:spcBef>
                <a:spcPct val="0"/>
              </a:spcBef>
              <a:buFontTx/>
              <a:buNone/>
            </a:pPr>
            <a:r>
              <a:rPr lang="en-AU" altLang="en-US" sz="1800"/>
              <a:t>X Wu, J Cui, S Wu, H Gu, Y Cao, W Liang, S Liao - Astronomy &amp; Astrophysics, 2024</a:t>
            </a:r>
          </a:p>
          <a:p>
            <a:pPr>
              <a:spcBef>
                <a:spcPct val="0"/>
              </a:spcBef>
              <a:buFontTx/>
              <a:buNone/>
            </a:pPr>
            <a:r>
              <a:rPr lang="en-AU" altLang="en-US" sz="1800"/>
              <a:t>Context. The CO</a:t>
            </a:r>
            <a:r>
              <a:rPr lang="pl-PL" altLang="en-US" sz="1800" baseline="-25000"/>
              <a:t>2</a:t>
            </a:r>
            <a:r>
              <a:rPr lang="pl-PL" altLang="en-US" sz="1800"/>
              <a:t> </a:t>
            </a:r>
            <a:r>
              <a:rPr lang="en-AU" altLang="en-US" sz="1800"/>
              <a:t>-dominated thick atmosphere of Venus coexists with an </a:t>
            </a:r>
            <a:br>
              <a:rPr lang="en-AU" altLang="en-US" sz="1800"/>
            </a:br>
            <a:r>
              <a:rPr lang="en-AU" altLang="en-US" sz="1800"/>
              <a:t>ionosphere that is mainly formed, on the dayside, via the ionization of atmospheric </a:t>
            </a:r>
            <a:br>
              <a:rPr lang="en-AU" altLang="en-US" sz="1800"/>
            </a:br>
            <a:r>
              <a:rPr lang="en-AU" altLang="en-US" sz="1800"/>
              <a:t>neutrals by solar extreme ultraviolet and soft X-ray photons. Despite extensive </a:t>
            </a:r>
            <a:br>
              <a:rPr lang="en-AU" altLang="en-US" sz="1800"/>
            </a:br>
            <a:r>
              <a:rPr lang="en-AU" altLang="en-US" sz="1800"/>
              <a:t>modeling efforts that have reproduced the electron distribution reasonably well, we </a:t>
            </a:r>
            <a:br>
              <a:rPr lang="en-AU" altLang="en-US" sz="1800"/>
            </a:br>
            <a:r>
              <a:rPr lang="en-AU" altLang="en-US" sz="1800"/>
              <a:t>note two main shortcomings with respect to prior studies. The effects of protonation </a:t>
            </a:r>
            <a:br>
              <a:rPr lang="en-AU" altLang="en-US" sz="1800"/>
            </a:br>
            <a:r>
              <a:rPr lang="en-AU" altLang="en-US" sz="1800"/>
              <a:t>and Coulomb interaction are crucial to unveiling the structure and composition of the</a:t>
            </a:r>
            <a:r>
              <a:rPr lang="pl-PL" altLang="en-US" sz="1800"/>
              <a:t> Venusian ionosphere. </a:t>
            </a:r>
          </a:p>
          <a:p>
            <a:pPr>
              <a:spcBef>
                <a:spcPct val="0"/>
              </a:spcBef>
              <a:buFontTx/>
              <a:buNone/>
            </a:pPr>
            <a:endParaRPr lang="pl-PL" altLang="en-US" sz="1800"/>
          </a:p>
          <a:p>
            <a:pPr algn="just">
              <a:buFontTx/>
              <a:buNone/>
            </a:pPr>
            <a:r>
              <a:rPr lang="en-AU" altLang="en-US" sz="1800">
                <a:solidFill>
                  <a:srgbClr val="333333"/>
                </a:solidFill>
              </a:rPr>
              <a:t>incorporating a small amount of O (1% at the homopause), CO</a:t>
            </a:r>
            <a:r>
              <a:rPr lang="pl-PL" altLang="en-US" sz="1800" baseline="-25000">
                <a:solidFill>
                  <a:srgbClr val="333333"/>
                </a:solidFill>
              </a:rPr>
              <a:t>2</a:t>
            </a:r>
            <a:r>
              <a:rPr lang="pl-PL" altLang="en-US" sz="1800" baseline="30000">
                <a:solidFill>
                  <a:srgbClr val="333333"/>
                </a:solidFill>
              </a:rPr>
              <a:t>+</a:t>
            </a:r>
            <a:r>
              <a:rPr lang="en-AU" altLang="en-US" sz="1800">
                <a:solidFill>
                  <a:srgbClr val="333333"/>
                </a:solidFill>
              </a:rPr>
              <a:t> could be rapidly converted to O</a:t>
            </a:r>
            <a:r>
              <a:rPr lang="pl-PL" altLang="en-US" sz="1800" baseline="-25000">
                <a:solidFill>
                  <a:srgbClr val="333333"/>
                </a:solidFill>
              </a:rPr>
              <a:t>2</a:t>
            </a:r>
            <a:r>
              <a:rPr lang="pl-PL" altLang="en-US" sz="1800" baseline="30000">
                <a:solidFill>
                  <a:srgbClr val="333333"/>
                </a:solidFill>
              </a:rPr>
              <a:t>+</a:t>
            </a:r>
            <a:r>
              <a:rPr lang="en-AU" altLang="en-US" sz="1800">
                <a:solidFill>
                  <a:srgbClr val="333333"/>
                </a:solidFill>
              </a:rPr>
              <a:t> via</a:t>
            </a:r>
            <a:r>
              <a:rPr lang="pl-PL" altLang="en-US" sz="1800">
                <a:solidFill>
                  <a:srgbClr val="333333"/>
                </a:solidFill>
              </a:rPr>
              <a:t> </a:t>
            </a:r>
            <a:r>
              <a:rPr lang="en-AU" altLang="en-US" sz="1800">
                <a:solidFill>
                  <a:srgbClr val="333333"/>
                </a:solidFill>
              </a:rPr>
              <a:t>CO</a:t>
            </a:r>
            <a:r>
              <a:rPr lang="pl-PL" altLang="en-US" sz="1800" baseline="-25000">
                <a:solidFill>
                  <a:srgbClr val="333333"/>
                </a:solidFill>
              </a:rPr>
              <a:t>2</a:t>
            </a:r>
            <a:r>
              <a:rPr lang="pl-PL" altLang="en-US" sz="1800" baseline="30000">
                <a:solidFill>
                  <a:srgbClr val="333333"/>
                </a:solidFill>
              </a:rPr>
              <a:t>+</a:t>
            </a:r>
            <a:r>
              <a:rPr lang="pl-PL" altLang="en-US" sz="1800" baseline="-25000">
                <a:solidFill>
                  <a:srgbClr val="333333"/>
                </a:solidFill>
              </a:rPr>
              <a:t>  </a:t>
            </a:r>
            <a:r>
              <a:rPr lang="en-AU" altLang="en-US" sz="1800">
                <a:solidFill>
                  <a:srgbClr val="333333"/>
                </a:solidFill>
              </a:rPr>
              <a:t>+</a:t>
            </a:r>
            <a:r>
              <a:rPr lang="pl-PL" altLang="en-US" sz="1800">
                <a:solidFill>
                  <a:srgbClr val="333333"/>
                </a:solidFill>
              </a:rPr>
              <a:t>  </a:t>
            </a:r>
            <a:r>
              <a:rPr lang="en-AU" altLang="en-US" sz="1800">
                <a:solidFill>
                  <a:srgbClr val="333333"/>
                </a:solidFill>
              </a:rPr>
              <a:t>O</a:t>
            </a:r>
            <a:r>
              <a:rPr lang="pl-PL" altLang="en-US" sz="1800">
                <a:solidFill>
                  <a:srgbClr val="333333"/>
                </a:solidFill>
              </a:rPr>
              <a:t> </a:t>
            </a:r>
            <a:r>
              <a:rPr lang="en-AU" altLang="en-US" sz="1800">
                <a:solidFill>
                  <a:srgbClr val="333333"/>
                </a:solidFill>
              </a:rPr>
              <a:t>→</a:t>
            </a:r>
            <a:r>
              <a:rPr lang="pl-PL" altLang="en-US" sz="1800">
                <a:solidFill>
                  <a:srgbClr val="333333"/>
                </a:solidFill>
              </a:rPr>
              <a:t> </a:t>
            </a:r>
            <a:r>
              <a:rPr lang="en-AU" altLang="en-US" sz="1800">
                <a:solidFill>
                  <a:srgbClr val="333333"/>
                </a:solidFill>
              </a:rPr>
              <a:t>O</a:t>
            </a:r>
            <a:r>
              <a:rPr lang="pl-PL" altLang="en-US" sz="1800" baseline="-25000">
                <a:solidFill>
                  <a:srgbClr val="333333"/>
                </a:solidFill>
              </a:rPr>
              <a:t>2</a:t>
            </a:r>
            <a:r>
              <a:rPr lang="pl-PL" altLang="en-US" sz="1800" baseline="30000">
                <a:solidFill>
                  <a:srgbClr val="333333"/>
                </a:solidFill>
              </a:rPr>
              <a:t>+</a:t>
            </a:r>
            <a:r>
              <a:rPr lang="pl-PL" altLang="en-US" sz="1800">
                <a:solidFill>
                  <a:srgbClr val="333333"/>
                </a:solidFill>
              </a:rPr>
              <a:t> </a:t>
            </a:r>
            <a:r>
              <a:rPr lang="en-AU" altLang="en-US" sz="1800">
                <a:solidFill>
                  <a:srgbClr val="333333"/>
                </a:solidFill>
              </a:rPr>
              <a:t>+</a:t>
            </a:r>
            <a:r>
              <a:rPr lang="pl-PL" altLang="en-US" sz="1800">
                <a:solidFill>
                  <a:srgbClr val="333333"/>
                </a:solidFill>
              </a:rPr>
              <a:t> </a:t>
            </a:r>
            <a:r>
              <a:rPr lang="en-AU" altLang="en-US" sz="1800">
                <a:solidFill>
                  <a:srgbClr val="333333"/>
                </a:solidFill>
              </a:rPr>
              <a:t>CO,</a:t>
            </a:r>
            <a:endParaRPr lang="pl-PL" altLang="en-US" sz="1800">
              <a:solidFill>
                <a:srgbClr val="333333"/>
              </a:solidFill>
            </a:endParaRPr>
          </a:p>
          <a:p>
            <a:pPr algn="just">
              <a:buFontTx/>
              <a:buNone/>
            </a:pPr>
            <a:r>
              <a:rPr lang="en-AU" altLang="en-US" sz="1800">
                <a:solidFill>
                  <a:srgbClr val="333333"/>
                </a:solidFill>
              </a:rPr>
              <a:t>making O</a:t>
            </a:r>
            <a:r>
              <a:rPr lang="pl-PL" altLang="en-US" sz="1800" baseline="-25000">
                <a:solidFill>
                  <a:srgbClr val="333333"/>
                </a:solidFill>
              </a:rPr>
              <a:t>2</a:t>
            </a:r>
            <a:r>
              <a:rPr lang="pl-PL" altLang="en-US" sz="1800" baseline="30000">
                <a:solidFill>
                  <a:srgbClr val="333333"/>
                </a:solidFill>
              </a:rPr>
              <a:t>+</a:t>
            </a:r>
            <a:r>
              <a:rPr lang="en-AU" altLang="en-US" sz="1800">
                <a:solidFill>
                  <a:srgbClr val="333333"/>
                </a:solidFill>
              </a:rPr>
              <a:t> significantly more abundant than CO</a:t>
            </a:r>
            <a:r>
              <a:rPr lang="pl-PL" altLang="en-US" sz="1800" baseline="-25000">
                <a:solidFill>
                  <a:srgbClr val="333333"/>
                </a:solidFill>
              </a:rPr>
              <a:t>2</a:t>
            </a:r>
            <a:r>
              <a:rPr lang="pl-PL" altLang="en-US" sz="1800" baseline="30000">
                <a:solidFill>
                  <a:srgbClr val="333333"/>
                </a:solidFill>
              </a:rPr>
              <a:t>+</a:t>
            </a:r>
            <a:r>
              <a:rPr lang="en-AU" altLang="en-US" sz="1800">
                <a:solidFill>
                  <a:srgbClr val="333333"/>
                </a:solidFill>
              </a:rPr>
              <a:t> at all altitudes.</a:t>
            </a:r>
          </a:p>
          <a:p>
            <a:pPr>
              <a:spcBef>
                <a:spcPct val="0"/>
              </a:spcBef>
              <a:buFontTx/>
              <a:buNone/>
            </a:pPr>
            <a:endParaRPr lang="en-AU" altLang="en-US" sz="1800"/>
          </a:p>
        </p:txBody>
      </p:sp>
      <p:sp>
        <p:nvSpPr>
          <p:cNvPr id="25604" name="pole tekstowe 7">
            <a:extLst>
              <a:ext uri="{FF2B5EF4-FFF2-40B4-BE49-F238E27FC236}">
                <a16:creationId xmlns:a16="http://schemas.microsoft.com/office/drawing/2014/main" id="{068E716E-C613-6145-3BB5-92D098C61F3B}"/>
              </a:ext>
            </a:extLst>
          </p:cNvPr>
          <p:cNvSpPr txBox="1">
            <a:spLocks noChangeArrowheads="1"/>
          </p:cNvSpPr>
          <p:nvPr/>
        </p:nvSpPr>
        <p:spPr bwMode="auto">
          <a:xfrm>
            <a:off x="161925" y="5716588"/>
            <a:ext cx="82089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pl-PL" altLang="en-US" sz="1800"/>
          </a:p>
          <a:p>
            <a:pPr>
              <a:spcBef>
                <a:spcPct val="0"/>
              </a:spcBef>
              <a:buFontTx/>
              <a:buNone/>
            </a:pPr>
            <a:r>
              <a:rPr lang="pl-PL" altLang="en-US" sz="1600"/>
              <a:t>https://www.aanda.org/articles/aa/full_html/2024/05/aa47925-23/aa47925-23.html</a:t>
            </a:r>
          </a:p>
          <a:p>
            <a:pPr>
              <a:spcBef>
                <a:spcPct val="0"/>
              </a:spcBef>
              <a:buFontTx/>
              <a:buNone/>
            </a:pPr>
            <a:r>
              <a:rPr lang="en-AU" altLang="en-US" sz="1600"/>
              <a:t>Cytuje: ‪Cross sections for electron collisions with NO, N2O, and NO2‬ </a:t>
            </a:r>
            <a:endParaRPr lang="pl-PL" altLang="en-US" sz="1600"/>
          </a:p>
        </p:txBody>
      </p:sp>
    </p:spTree>
    <p:extLst>
      <p:ext uri="{BB962C8B-B14F-4D97-AF65-F5344CB8AC3E}">
        <p14:creationId xmlns:p14="http://schemas.microsoft.com/office/powerpoint/2010/main" val="2783752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a:extLst>
              <a:ext uri="{FF2B5EF4-FFF2-40B4-BE49-F238E27FC236}">
                <a16:creationId xmlns:a16="http://schemas.microsoft.com/office/drawing/2014/main" id="{568B3590-A6C9-8C04-2D70-4D25501F202A}"/>
              </a:ext>
            </a:extLst>
          </p:cNvPr>
          <p:cNvSpPr>
            <a:spLocks noGrp="1" noChangeArrowheads="1"/>
          </p:cNvSpPr>
          <p:nvPr>
            <p:ph type="title"/>
          </p:nvPr>
        </p:nvSpPr>
        <p:spPr>
          <a:xfrm>
            <a:off x="457200" y="0"/>
            <a:ext cx="8229600" cy="692150"/>
          </a:xfrm>
        </p:spPr>
        <p:txBody>
          <a:bodyPr/>
          <a:lstStyle/>
          <a:p>
            <a:r>
              <a:rPr lang="pl-PL" altLang="en-US" sz="3600"/>
              <a:t>Venusian atmosphere: neutrals</a:t>
            </a:r>
          </a:p>
        </p:txBody>
      </p:sp>
      <p:sp>
        <p:nvSpPr>
          <p:cNvPr id="26627" name="pole tekstowe 4">
            <a:extLst>
              <a:ext uri="{FF2B5EF4-FFF2-40B4-BE49-F238E27FC236}">
                <a16:creationId xmlns:a16="http://schemas.microsoft.com/office/drawing/2014/main" id="{DB3C7476-EC1C-22D5-0592-F23A9FC20DF1}"/>
              </a:ext>
            </a:extLst>
          </p:cNvPr>
          <p:cNvSpPr txBox="1">
            <a:spLocks noChangeArrowheads="1"/>
          </p:cNvSpPr>
          <p:nvPr/>
        </p:nvSpPr>
        <p:spPr bwMode="auto">
          <a:xfrm>
            <a:off x="241300" y="5373688"/>
            <a:ext cx="8902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solidFill>
                  <a:srgbClr val="333333"/>
                </a:solidFill>
                <a:latin typeface="Crimson Text"/>
              </a:rPr>
              <a:t>Structure of the underlying Venusian upper atmosphere used in our model calculations, appropriate for the dayside averaged condition at solar minimum. </a:t>
            </a:r>
            <a:endParaRPr lang="pl-PL" altLang="en-US" sz="1800">
              <a:solidFill>
                <a:srgbClr val="333333"/>
              </a:solidFill>
              <a:latin typeface="Crimson Text"/>
            </a:endParaRPr>
          </a:p>
          <a:p>
            <a:pPr>
              <a:spcBef>
                <a:spcPct val="0"/>
              </a:spcBef>
              <a:buFontTx/>
              <a:buNone/>
            </a:pPr>
            <a:r>
              <a:rPr lang="en-AU" altLang="en-US" sz="1800">
                <a:solidFill>
                  <a:srgbClr val="333333"/>
                </a:solidFill>
                <a:latin typeface="Crimson Text"/>
              </a:rPr>
              <a:t>Left: density profiles of 10 background species (CO</a:t>
            </a:r>
            <a:r>
              <a:rPr lang="en-AU" altLang="en-US" sz="1800" baseline="-25000">
                <a:solidFill>
                  <a:srgbClr val="333333"/>
                </a:solidFill>
                <a:latin typeface="Crimson Text"/>
              </a:rPr>
              <a:t>2</a:t>
            </a:r>
            <a:r>
              <a:rPr lang="en-AU" altLang="en-US" sz="1800">
                <a:solidFill>
                  <a:srgbClr val="333333"/>
                </a:solidFill>
                <a:latin typeface="Crimson Text"/>
              </a:rPr>
              <a:t>, </a:t>
            </a:r>
            <a:r>
              <a:rPr lang="en-AU" altLang="en-US" sz="1800" b="1">
                <a:solidFill>
                  <a:srgbClr val="333333"/>
                </a:solidFill>
                <a:latin typeface="Crimson Text"/>
              </a:rPr>
              <a:t>O</a:t>
            </a:r>
            <a:r>
              <a:rPr lang="en-AU" altLang="en-US" sz="1800">
                <a:solidFill>
                  <a:srgbClr val="333333"/>
                </a:solidFill>
                <a:latin typeface="Crimson Text"/>
              </a:rPr>
              <a:t>, CO, N</a:t>
            </a:r>
            <a:r>
              <a:rPr lang="en-AU" altLang="en-US" sz="1800" baseline="-25000">
                <a:solidFill>
                  <a:srgbClr val="333333"/>
                </a:solidFill>
                <a:latin typeface="Crimson Text"/>
              </a:rPr>
              <a:t>2</a:t>
            </a:r>
            <a:r>
              <a:rPr lang="en-AU" altLang="en-US" sz="1800">
                <a:solidFill>
                  <a:srgbClr val="333333"/>
                </a:solidFill>
                <a:latin typeface="Crimson Text"/>
              </a:rPr>
              <a:t>, N, He, O</a:t>
            </a:r>
            <a:r>
              <a:rPr lang="en-AU" altLang="en-US" sz="1800" baseline="-25000">
                <a:solidFill>
                  <a:srgbClr val="333333"/>
                </a:solidFill>
                <a:latin typeface="Crimson Text"/>
              </a:rPr>
              <a:t>2</a:t>
            </a:r>
            <a:r>
              <a:rPr lang="en-AU" altLang="en-US" sz="1800">
                <a:solidFill>
                  <a:srgbClr val="333333"/>
                </a:solidFill>
                <a:latin typeface="Crimson Text"/>
              </a:rPr>
              <a:t>, H</a:t>
            </a:r>
            <a:r>
              <a:rPr lang="en-AU" altLang="en-US" sz="1800" baseline="-25000">
                <a:solidFill>
                  <a:srgbClr val="333333"/>
                </a:solidFill>
                <a:latin typeface="Crimson Text"/>
              </a:rPr>
              <a:t>2</a:t>
            </a:r>
            <a:r>
              <a:rPr lang="en-AU" altLang="en-US" sz="1800">
                <a:solidFill>
                  <a:srgbClr val="333333"/>
                </a:solidFill>
                <a:latin typeface="Crimson Text"/>
              </a:rPr>
              <a:t>, H, and Ar).</a:t>
            </a:r>
            <a:endParaRPr lang="pl-PL" altLang="en-US" sz="1800">
              <a:solidFill>
                <a:srgbClr val="333333"/>
              </a:solidFill>
              <a:latin typeface="Crimson Text"/>
            </a:endParaRPr>
          </a:p>
          <a:p>
            <a:pPr>
              <a:spcBef>
                <a:spcPct val="0"/>
              </a:spcBef>
              <a:buFontTx/>
              <a:buNone/>
            </a:pPr>
            <a:r>
              <a:rPr lang="en-AU" altLang="en-US" sz="1800">
                <a:solidFill>
                  <a:srgbClr val="333333"/>
                </a:solidFill>
                <a:latin typeface="Crimson Text"/>
              </a:rPr>
              <a:t>Right: neutral, ion, and electron temperature profiles (denoted as </a:t>
            </a:r>
            <a:r>
              <a:rPr lang="en-AU" altLang="en-US" sz="1800" i="1">
                <a:solidFill>
                  <a:srgbClr val="333333"/>
                </a:solidFill>
                <a:latin typeface="Crimson Text"/>
              </a:rPr>
              <a:t>T</a:t>
            </a:r>
            <a:r>
              <a:rPr lang="en-AU" altLang="en-US" sz="1800" i="1" baseline="-25000">
                <a:solidFill>
                  <a:srgbClr val="333333"/>
                </a:solidFill>
                <a:latin typeface="Crimson Text"/>
              </a:rPr>
              <a:t>n</a:t>
            </a:r>
            <a:r>
              <a:rPr lang="en-AU" altLang="en-US" sz="1800">
                <a:solidFill>
                  <a:srgbClr val="333333"/>
                </a:solidFill>
                <a:latin typeface="Crimson Text"/>
              </a:rPr>
              <a:t>, </a:t>
            </a:r>
            <a:r>
              <a:rPr lang="en-AU" altLang="en-US" sz="1800" i="1">
                <a:solidFill>
                  <a:srgbClr val="333333"/>
                </a:solidFill>
                <a:latin typeface="Crimson Text"/>
              </a:rPr>
              <a:t>T</a:t>
            </a:r>
            <a:r>
              <a:rPr lang="en-AU" altLang="en-US" sz="1800" i="1" baseline="-25000">
                <a:solidFill>
                  <a:srgbClr val="333333"/>
                </a:solidFill>
                <a:latin typeface="Crimson Text"/>
              </a:rPr>
              <a:t>i</a:t>
            </a:r>
            <a:r>
              <a:rPr lang="en-AU" altLang="en-US" sz="1800">
                <a:solidFill>
                  <a:srgbClr val="333333"/>
                </a:solidFill>
                <a:latin typeface="Crimson Text"/>
              </a:rPr>
              <a:t>, and </a:t>
            </a:r>
            <a:r>
              <a:rPr lang="en-AU" altLang="en-US" sz="1800" i="1">
                <a:solidFill>
                  <a:srgbClr val="333333"/>
                </a:solidFill>
                <a:latin typeface="Crimson Text"/>
              </a:rPr>
              <a:t>T</a:t>
            </a:r>
            <a:r>
              <a:rPr lang="en-AU" altLang="en-US" sz="1800" i="1" baseline="-25000">
                <a:solidFill>
                  <a:srgbClr val="333333"/>
                </a:solidFill>
                <a:latin typeface="Crimson Text"/>
              </a:rPr>
              <a:t>e</a:t>
            </a:r>
            <a:r>
              <a:rPr lang="en-AU" altLang="en-US" sz="1800">
                <a:solidFill>
                  <a:srgbClr val="333333"/>
                </a:solidFill>
                <a:latin typeface="Crimson Text"/>
              </a:rPr>
              <a:t>, respectively).</a:t>
            </a:r>
            <a:endParaRPr lang="en-GB" altLang="en-US" sz="1800"/>
          </a:p>
        </p:txBody>
      </p:sp>
      <p:pic>
        <p:nvPicPr>
          <p:cNvPr id="26628" name="Obraz 6">
            <a:extLst>
              <a:ext uri="{FF2B5EF4-FFF2-40B4-BE49-F238E27FC236}">
                <a16:creationId xmlns:a16="http://schemas.microsoft.com/office/drawing/2014/main" id="{6A167E28-AD27-CB37-EABB-854F79FDA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690563"/>
            <a:ext cx="78486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871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ytuł 1">
            <a:extLst>
              <a:ext uri="{FF2B5EF4-FFF2-40B4-BE49-F238E27FC236}">
                <a16:creationId xmlns:a16="http://schemas.microsoft.com/office/drawing/2014/main" id="{B8F4EC1D-6774-6628-0AB2-207F74669810}"/>
              </a:ext>
            </a:extLst>
          </p:cNvPr>
          <p:cNvSpPr>
            <a:spLocks noGrp="1" noChangeArrowheads="1"/>
          </p:cNvSpPr>
          <p:nvPr>
            <p:ph type="title"/>
          </p:nvPr>
        </p:nvSpPr>
        <p:spPr>
          <a:xfrm>
            <a:off x="457200" y="0"/>
            <a:ext cx="8229600" cy="692150"/>
          </a:xfrm>
        </p:spPr>
        <p:txBody>
          <a:bodyPr/>
          <a:lstStyle/>
          <a:p>
            <a:r>
              <a:rPr lang="pl-PL" altLang="en-US" sz="3600"/>
              <a:t>Venusian atmosphere: ion densities</a:t>
            </a:r>
          </a:p>
        </p:txBody>
      </p:sp>
      <p:pic>
        <p:nvPicPr>
          <p:cNvPr id="27651" name="Obraz 5">
            <a:extLst>
              <a:ext uri="{FF2B5EF4-FFF2-40B4-BE49-F238E27FC236}">
                <a16:creationId xmlns:a16="http://schemas.microsoft.com/office/drawing/2014/main" id="{326C0C3A-095D-7587-CF23-EE7BAF00E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850" y="692150"/>
            <a:ext cx="7034213" cy="617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Łącznik prosty ze strzałką 8">
            <a:extLst>
              <a:ext uri="{FF2B5EF4-FFF2-40B4-BE49-F238E27FC236}">
                <a16:creationId xmlns:a16="http://schemas.microsoft.com/office/drawing/2014/main" id="{CD560BDE-BEAE-8E8B-B6B6-E21442C812EF}"/>
              </a:ext>
            </a:extLst>
          </p:cNvPr>
          <p:cNvCxnSpPr/>
          <p:nvPr/>
        </p:nvCxnSpPr>
        <p:spPr>
          <a:xfrm flipV="1">
            <a:off x="3492500" y="2492375"/>
            <a:ext cx="0" cy="43180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653" name="pole tekstowe 9">
            <a:extLst>
              <a:ext uri="{FF2B5EF4-FFF2-40B4-BE49-F238E27FC236}">
                <a16:creationId xmlns:a16="http://schemas.microsoft.com/office/drawing/2014/main" id="{8D636530-366B-63C0-BEC0-4715D6110A1E}"/>
              </a:ext>
            </a:extLst>
          </p:cNvPr>
          <p:cNvSpPr txBox="1">
            <a:spLocks noChangeArrowheads="1"/>
          </p:cNvSpPr>
          <p:nvPr/>
        </p:nvSpPr>
        <p:spPr bwMode="auto">
          <a:xfrm>
            <a:off x="47625" y="3443288"/>
            <a:ext cx="1698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Ionization rate:</a:t>
            </a:r>
          </a:p>
          <a:p>
            <a:pPr>
              <a:spcBef>
                <a:spcPct val="0"/>
              </a:spcBef>
              <a:buFontTx/>
              <a:buNone/>
            </a:pPr>
            <a:r>
              <a:rPr lang="pl-PL" altLang="en-US" sz="1800"/>
              <a:t>&lt;10</a:t>
            </a:r>
            <a:r>
              <a:rPr lang="pl-PL" altLang="en-US" sz="1800" baseline="30000"/>
              <a:t>-6 </a:t>
            </a:r>
            <a:endParaRPr lang="en-GB" altLang="en-US" sz="1800"/>
          </a:p>
        </p:txBody>
      </p:sp>
    </p:spTree>
    <p:extLst>
      <p:ext uri="{BB962C8B-B14F-4D97-AF65-F5344CB8AC3E}">
        <p14:creationId xmlns:p14="http://schemas.microsoft.com/office/powerpoint/2010/main" val="3466184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3DD5E08-9813-41DE-170C-87C1057333B7}"/>
              </a:ext>
            </a:extLst>
          </p:cNvPr>
          <p:cNvSpPr>
            <a:spLocks noGrp="1"/>
          </p:cNvSpPr>
          <p:nvPr>
            <p:ph type="title"/>
          </p:nvPr>
        </p:nvSpPr>
        <p:spPr>
          <a:xfrm>
            <a:off x="457200" y="-36657"/>
            <a:ext cx="8229600" cy="1143000"/>
          </a:xfrm>
        </p:spPr>
        <p:txBody>
          <a:bodyPr/>
          <a:lstStyle/>
          <a:p>
            <a:r>
              <a:rPr lang="pl-PL" dirty="0"/>
              <a:t>Mars: dlaczego nie ma życia?</a:t>
            </a:r>
            <a:endParaRPr lang="en-US" dirty="0"/>
          </a:p>
        </p:txBody>
      </p:sp>
      <p:sp>
        <p:nvSpPr>
          <p:cNvPr id="4" name="pole tekstowe 3">
            <a:extLst>
              <a:ext uri="{FF2B5EF4-FFF2-40B4-BE49-F238E27FC236}">
                <a16:creationId xmlns:a16="http://schemas.microsoft.com/office/drawing/2014/main" id="{6906EE3B-564B-8709-4209-E5772A41F948}"/>
              </a:ext>
            </a:extLst>
          </p:cNvPr>
          <p:cNvSpPr txBox="1"/>
          <p:nvPr/>
        </p:nvSpPr>
        <p:spPr>
          <a:xfrm>
            <a:off x="179512" y="908720"/>
            <a:ext cx="8784976" cy="5755422"/>
          </a:xfrm>
          <a:prstGeom prst="rect">
            <a:avLst/>
          </a:prstGeom>
          <a:noFill/>
        </p:spPr>
        <p:txBody>
          <a:bodyPr wrap="square">
            <a:spAutoFit/>
          </a:bodyPr>
          <a:lstStyle/>
          <a:p>
            <a:pPr indent="180340" algn="just"/>
            <a:r>
              <a:rPr lang="en-AU" sz="1800" dirty="0">
                <a:effectLst/>
                <a:latin typeface="Times New Roman" panose="02020603050405020304" pitchFamily="18" charset="0"/>
                <a:ea typeface="Times New Roman" panose="02020603050405020304" pitchFamily="18" charset="0"/>
              </a:rPr>
              <a:t>In 1993, three French mathematicians demonstrated that the Moon plays a stabilizing role for the Earth. Without the Moon, the Earth axis would have undergone strong oscillations, up to differences of 30º in a few million years, with serious consequences for the stability of the climate, what would have prevented the development of life. The role of the Moon can be compared to a rod, light but long, which the tightrope walker holds so as not to fall, see fig. 4.4b.</a:t>
            </a:r>
          </a:p>
          <a:p>
            <a:pPr indent="180340" algn="just"/>
            <a:r>
              <a:rPr lang="en-AU" sz="1800" cap="small" dirty="0">
                <a:solidFill>
                  <a:srgbClr val="000000"/>
                </a:solidFill>
                <a:effectLst/>
                <a:latin typeface="(Użyj czcionki tekstu azjatycki"/>
                <a:ea typeface="Times New Roman" panose="02020603050405020304" pitchFamily="18" charset="0"/>
              </a:rPr>
              <a:t>J. Laskar, F. </a:t>
            </a:r>
            <a:r>
              <a:rPr lang="en-AU" sz="1800" cap="small" dirty="0" err="1">
                <a:solidFill>
                  <a:srgbClr val="000000"/>
                </a:solidFill>
                <a:effectLst/>
                <a:latin typeface="(Użyj czcionki tekstu azjatycki"/>
                <a:ea typeface="Times New Roman" panose="02020603050405020304" pitchFamily="18" charset="0"/>
              </a:rPr>
              <a:t>Joutel</a:t>
            </a:r>
            <a:r>
              <a:rPr lang="en-AU" sz="1800" cap="small" dirty="0">
                <a:solidFill>
                  <a:srgbClr val="000000"/>
                </a:solidFill>
                <a:effectLst/>
                <a:latin typeface="(Użyj czcionki tekstu azjatycki"/>
                <a:ea typeface="Times New Roman" panose="02020603050405020304" pitchFamily="18" charset="0"/>
              </a:rPr>
              <a:t>, Ph. </a:t>
            </a:r>
            <a:r>
              <a:rPr lang="en-AU" sz="1800" cap="small" dirty="0" err="1">
                <a:solidFill>
                  <a:srgbClr val="000000"/>
                </a:solidFill>
                <a:effectLst/>
                <a:latin typeface="(Użyj czcionki tekstu azjatycki"/>
                <a:ea typeface="Times New Roman" panose="02020603050405020304" pitchFamily="18" charset="0"/>
              </a:rPr>
              <a:t>Robutel</a:t>
            </a:r>
            <a:r>
              <a:rPr lang="en-AU" sz="1800" cap="small" dirty="0">
                <a:solidFill>
                  <a:srgbClr val="000000"/>
                </a:solidFill>
                <a:effectLst/>
                <a:latin typeface="(Użyj czcionki tekstu azjatycki"/>
                <a:ea typeface="Times New Roman" panose="02020603050405020304" pitchFamily="18" charset="0"/>
              </a:rPr>
              <a:t>,</a:t>
            </a:r>
            <a:r>
              <a:rPr lang="en-AU" sz="1800" dirty="0">
                <a:solidFill>
                  <a:srgbClr val="000000"/>
                </a:solidFill>
                <a:effectLst/>
                <a:latin typeface="Times New Roman" panose="02020603050405020304" pitchFamily="18" charset="0"/>
                <a:ea typeface="Times New Roman" panose="02020603050405020304" pitchFamily="18" charset="0"/>
              </a:rPr>
              <a:t> “</a:t>
            </a:r>
            <a:r>
              <a:rPr lang="en-AU" sz="1800" i="1" dirty="0">
                <a:solidFill>
                  <a:srgbClr val="000000"/>
                </a:solidFill>
                <a:effectLst/>
                <a:latin typeface="Times New Roman" panose="02020603050405020304" pitchFamily="18" charset="0"/>
                <a:ea typeface="Times New Roman" panose="02020603050405020304" pitchFamily="18" charset="0"/>
              </a:rPr>
              <a:t>Stabilization of the Earth's obliquity by the Moon</a:t>
            </a:r>
            <a:r>
              <a:rPr lang="en-AU" sz="1800" dirty="0">
                <a:solidFill>
                  <a:srgbClr val="000000"/>
                </a:solidFill>
                <a:effectLst/>
                <a:latin typeface="Times New Roman" panose="02020603050405020304" pitchFamily="18" charset="0"/>
                <a:ea typeface="Times New Roman" panose="02020603050405020304" pitchFamily="18" charset="0"/>
              </a:rPr>
              <a:t>”,  «Nature» 361 (1993), p. 615.</a:t>
            </a:r>
            <a:endParaRPr lang="en-AU" sz="1800" dirty="0">
              <a:effectLst/>
              <a:latin typeface="Times New Roman" panose="02020603050405020304" pitchFamily="18" charset="0"/>
              <a:ea typeface="Times New Roman" panose="02020603050405020304" pitchFamily="18" charset="0"/>
            </a:endParaRPr>
          </a:p>
          <a:p>
            <a:pPr indent="180340" algn="just"/>
            <a:endParaRPr lang="pl-PL" sz="1800" dirty="0">
              <a:effectLst/>
              <a:latin typeface="Times New Roman" panose="02020603050405020304" pitchFamily="18" charset="0"/>
              <a:ea typeface="Times New Roman" panose="02020603050405020304" pitchFamily="18" charset="0"/>
            </a:endParaRPr>
          </a:p>
          <a:p>
            <a:pPr indent="180340" algn="just"/>
            <a:r>
              <a:rPr lang="en-AU" sz="1800" dirty="0">
                <a:effectLst/>
                <a:latin typeface="Times New Roman" panose="02020603050405020304" pitchFamily="18" charset="0"/>
                <a:ea typeface="Times New Roman" panose="02020603050405020304" pitchFamily="18" charset="0"/>
              </a:rPr>
              <a:t>The axis of Mars is tilted in a similar way (25º) to the Earth axis, but in the absence of the heavy moon (Mars has only two small satellites) the inclination is subject to strong variations (from 10º to 60º) over long periods. As the prestigious scientific journal ‘Science’ comments, these oscillations caused strong climate changes and contributed to the loss of most of the planet's atmosphere, leaving Mars "in the state of a dry desert to the last bone", as it appears today. </a:t>
            </a:r>
            <a:endParaRPr lang="pl-PL" sz="1800" dirty="0">
              <a:effectLst/>
              <a:latin typeface="Times New Roman" panose="02020603050405020304" pitchFamily="18" charset="0"/>
              <a:ea typeface="Times New Roman" panose="02020603050405020304" pitchFamily="18" charset="0"/>
            </a:endParaRPr>
          </a:p>
          <a:p>
            <a:pPr indent="180340" algn="just"/>
            <a:endParaRPr lang="en-AU" sz="1800" dirty="0">
              <a:effectLst/>
              <a:latin typeface="Times New Roman" panose="02020603050405020304" pitchFamily="18" charset="0"/>
              <a:ea typeface="Times New Roman" panose="02020603050405020304" pitchFamily="18" charset="0"/>
            </a:endParaRPr>
          </a:p>
          <a:p>
            <a:pPr indent="180340" algn="just"/>
            <a:r>
              <a:rPr lang="en-AU" sz="1600" dirty="0">
                <a:effectLst/>
                <a:latin typeface="Times New Roman" panose="02020603050405020304" pitchFamily="18" charset="0"/>
                <a:ea typeface="Times New Roman" panose="02020603050405020304" pitchFamily="18" charset="0"/>
              </a:rPr>
              <a:t>«That </a:t>
            </a:r>
            <a:r>
              <a:rPr lang="en-AU" sz="1600" dirty="0">
                <a:solidFill>
                  <a:srgbClr val="333333"/>
                </a:solidFill>
                <a:effectLst/>
                <a:latin typeface="Times New Roman" panose="02020603050405020304" pitchFamily="18" charset="0"/>
                <a:ea typeface="Times New Roman" panose="02020603050405020304" pitchFamily="18" charset="0"/>
              </a:rPr>
              <a:t>caused huge climate variations that in turn could have contributed to the loss of most of the planet’s atmosphere, leaving Mars the bone-dry desert world that it is now. Since then, most astrobiologists have assumed that Earth-like planets in other solar systems would need a comparatively large moon to support complex life over long periods of time.» </a:t>
            </a:r>
            <a:endParaRPr lang="pl-PL" sz="1600" dirty="0">
              <a:solidFill>
                <a:srgbClr val="333333"/>
              </a:solidFill>
              <a:effectLst/>
              <a:latin typeface="Times New Roman" panose="02020603050405020304" pitchFamily="18" charset="0"/>
              <a:ea typeface="Times New Roman" panose="02020603050405020304" pitchFamily="18" charset="0"/>
            </a:endParaRPr>
          </a:p>
          <a:p>
            <a:pPr indent="180340" algn="just"/>
            <a:r>
              <a:rPr lang="en-AU" sz="1600" dirty="0">
                <a:effectLst/>
                <a:latin typeface="Times New Roman" panose="02020603050405020304" pitchFamily="18" charset="0"/>
                <a:ea typeface="Times New Roman" panose="02020603050405020304" pitchFamily="18" charset="0"/>
              </a:rPr>
              <a:t>http:// www.sciencemag.org/news/2011/05/who-needs-moon.</a:t>
            </a:r>
          </a:p>
        </p:txBody>
      </p:sp>
    </p:spTree>
    <p:extLst>
      <p:ext uri="{BB962C8B-B14F-4D97-AF65-F5344CB8AC3E}">
        <p14:creationId xmlns:p14="http://schemas.microsoft.com/office/powerpoint/2010/main" val="117944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30D0F70-0830-D7B3-763B-7FE01AE801DF}"/>
              </a:ext>
            </a:extLst>
          </p:cNvPr>
          <p:cNvSpPr>
            <a:spLocks noChangeArrowheads="1"/>
          </p:cNvSpPr>
          <p:nvPr/>
        </p:nvSpPr>
        <p:spPr bwMode="auto">
          <a:xfrm>
            <a:off x="1695450" y="142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pl-PL" sz="1800">
              <a:solidFill>
                <a:srgbClr val="000000"/>
              </a:solidFill>
            </a:endParaRPr>
          </a:p>
        </p:txBody>
      </p:sp>
      <p:pic>
        <p:nvPicPr>
          <p:cNvPr id="4099" name="Picture 4" descr="logoUMK">
            <a:extLst>
              <a:ext uri="{FF2B5EF4-FFF2-40B4-BE49-F238E27FC236}">
                <a16:creationId xmlns:a16="http://schemas.microsoft.com/office/drawing/2014/main" id="{3F2CA50F-4BEF-78D0-40D2-1E0029A7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5527675"/>
            <a:ext cx="8874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5">
            <a:extLst>
              <a:ext uri="{FF2B5EF4-FFF2-40B4-BE49-F238E27FC236}">
                <a16:creationId xmlns:a16="http://schemas.microsoft.com/office/drawing/2014/main" id="{987594B8-C83C-4CED-06EE-B4BBE944273E}"/>
              </a:ext>
            </a:extLst>
          </p:cNvPr>
          <p:cNvSpPr>
            <a:spLocks noChangeArrowheads="1"/>
          </p:cNvSpPr>
          <p:nvPr/>
        </p:nvSpPr>
        <p:spPr bwMode="auto">
          <a:xfrm>
            <a:off x="-3175" y="4824413"/>
            <a:ext cx="91440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0000"/>
              </a:lnSpc>
              <a:buFontTx/>
              <a:buNone/>
            </a:pPr>
            <a:r>
              <a:rPr lang="pl-PL" altLang="pl-PL" sz="2000" b="1">
                <a:solidFill>
                  <a:srgbClr val="FFFF66"/>
                </a:solidFill>
              </a:rPr>
              <a:t>Katedra Dydaktyki Fizyki i Pracowania Pokazów Fizycznych</a:t>
            </a:r>
          </a:p>
          <a:p>
            <a:pPr algn="ctr" eaLnBrk="1" hangingPunct="1">
              <a:lnSpc>
                <a:spcPct val="80000"/>
              </a:lnSpc>
              <a:buFontTx/>
              <a:buNone/>
            </a:pPr>
            <a:r>
              <a:rPr lang="pl-PL" altLang="pl-PL" sz="2000" b="1">
                <a:solidFill>
                  <a:srgbClr val="FFFF66"/>
                </a:solidFill>
              </a:rPr>
              <a:t>Instytut Fizyki, UMK Toruń</a:t>
            </a:r>
          </a:p>
          <a:p>
            <a:pPr algn="ctr" eaLnBrk="1" hangingPunct="1">
              <a:lnSpc>
                <a:spcPct val="80000"/>
              </a:lnSpc>
              <a:spcAft>
                <a:spcPts val="600"/>
              </a:spcAft>
              <a:buFontTx/>
              <a:buNone/>
            </a:pPr>
            <a:r>
              <a:rPr lang="pl-PL" altLang="pl-PL" sz="2000" b="1">
                <a:solidFill>
                  <a:srgbClr val="FFFF66"/>
                </a:solidFill>
              </a:rPr>
              <a:t>02.2024 r.</a:t>
            </a:r>
            <a:endParaRPr lang="pl-PL" altLang="pl-PL" sz="2400" b="1">
              <a:solidFill>
                <a:srgbClr val="FFFF66"/>
              </a:solidFill>
            </a:endParaRPr>
          </a:p>
          <a:p>
            <a:pPr algn="ctr" eaLnBrk="1" hangingPunct="1">
              <a:lnSpc>
                <a:spcPct val="80000"/>
              </a:lnSpc>
              <a:buFontTx/>
              <a:buNone/>
            </a:pPr>
            <a:r>
              <a:rPr lang="pl-PL" altLang="pl-PL" sz="2000" b="1">
                <a:solidFill>
                  <a:srgbClr val="00FFFF"/>
                </a:solidFill>
              </a:rPr>
              <a:t>Grzegorz Karwasz, </a:t>
            </a:r>
          </a:p>
          <a:p>
            <a:pPr algn="ctr" eaLnBrk="1" hangingPunct="1">
              <a:lnSpc>
                <a:spcPct val="80000"/>
              </a:lnSpc>
              <a:buFontTx/>
              <a:buNone/>
            </a:pPr>
            <a:r>
              <a:rPr lang="pl-PL" altLang="pl-PL" sz="2000" b="1">
                <a:solidFill>
                  <a:srgbClr val="00FFFF"/>
                </a:solidFill>
              </a:rPr>
              <a:t> Kamil Fedus, Mikołaj Karawacki, Andrzej Karbowski,</a:t>
            </a:r>
          </a:p>
          <a:p>
            <a:pPr algn="ctr" eaLnBrk="1" hangingPunct="1">
              <a:lnSpc>
                <a:spcPct val="80000"/>
              </a:lnSpc>
              <a:buFontTx/>
              <a:buNone/>
            </a:pPr>
            <a:r>
              <a:rPr lang="pl-PL" altLang="pl-PL" sz="2000" b="1">
                <a:solidFill>
                  <a:srgbClr val="00FFFF"/>
                </a:solidFill>
              </a:rPr>
              <a:t>Waldemar Krychowiak, Krzysztof Rochowicz</a:t>
            </a:r>
            <a:br>
              <a:rPr lang="pl-PL" altLang="pl-PL" sz="2000" b="1">
                <a:solidFill>
                  <a:srgbClr val="000000"/>
                </a:solidFill>
              </a:rPr>
            </a:br>
            <a:endParaRPr lang="en-GB" altLang="pl-PL" sz="2000" b="1">
              <a:solidFill>
                <a:srgbClr val="000000"/>
              </a:solidFill>
            </a:endParaRPr>
          </a:p>
        </p:txBody>
      </p:sp>
      <p:pic>
        <p:nvPicPr>
          <p:cNvPr id="4101" name="Picture 6">
            <a:extLst>
              <a:ext uri="{FF2B5EF4-FFF2-40B4-BE49-F238E27FC236}">
                <a16:creationId xmlns:a16="http://schemas.microsoft.com/office/drawing/2014/main" id="{A3528E26-FFD9-8EF9-F729-7917C3F0F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7350" y="5618163"/>
            <a:ext cx="812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Prostokąt 3">
            <a:extLst>
              <a:ext uri="{FF2B5EF4-FFF2-40B4-BE49-F238E27FC236}">
                <a16:creationId xmlns:a16="http://schemas.microsoft.com/office/drawing/2014/main" id="{03D239B7-1ABB-8402-1F2B-CA737F3DAB9F}"/>
              </a:ext>
            </a:extLst>
          </p:cNvPr>
          <p:cNvSpPr>
            <a:spLocks noChangeArrowheads="1"/>
          </p:cNvSpPr>
          <p:nvPr/>
        </p:nvSpPr>
        <p:spPr bwMode="auto">
          <a:xfrm>
            <a:off x="611188" y="3268663"/>
            <a:ext cx="8208962"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pl-PL" sz="4000" b="1">
                <a:solidFill>
                  <a:srgbClr val="FFC000"/>
                </a:solidFill>
                <a:latin typeface="Verdana" panose="020B0604030504040204" pitchFamily="34" charset="0"/>
              </a:rPr>
              <a:t>Czy istnieje życie</a:t>
            </a:r>
          </a:p>
          <a:p>
            <a:pPr algn="ctr" eaLnBrk="1" hangingPunct="1">
              <a:spcBef>
                <a:spcPct val="0"/>
              </a:spcBef>
              <a:buFontTx/>
              <a:buNone/>
            </a:pPr>
            <a:r>
              <a:rPr lang="pl-PL" altLang="pl-PL" sz="4000" b="1">
                <a:solidFill>
                  <a:srgbClr val="FFC000"/>
                </a:solidFill>
                <a:latin typeface="Verdana" panose="020B0604030504040204" pitchFamily="34" charset="0"/>
              </a:rPr>
              <a:t>na innych planetach?</a:t>
            </a:r>
          </a:p>
        </p:txBody>
      </p:sp>
      <p:pic>
        <p:nvPicPr>
          <p:cNvPr id="4103" name="Obraz 4">
            <a:extLst>
              <a:ext uri="{FF2B5EF4-FFF2-40B4-BE49-F238E27FC236}">
                <a16:creationId xmlns:a16="http://schemas.microsoft.com/office/drawing/2014/main" id="{F6B66148-C935-E4A6-2455-E53BA7D2A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7075" y="277813"/>
            <a:ext cx="21971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Obraz 5">
            <a:extLst>
              <a:ext uri="{FF2B5EF4-FFF2-40B4-BE49-F238E27FC236}">
                <a16:creationId xmlns:a16="http://schemas.microsoft.com/office/drawing/2014/main" id="{6DFD06C7-6053-F67B-B686-A0E55C7E9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2775" y="277813"/>
            <a:ext cx="2198688"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Obraz 6">
            <a:extLst>
              <a:ext uri="{FF2B5EF4-FFF2-40B4-BE49-F238E27FC236}">
                <a16:creationId xmlns:a16="http://schemas.microsoft.com/office/drawing/2014/main" id="{F9B92DFA-1115-8888-D1D2-E26B7604A0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788" y="277813"/>
            <a:ext cx="21971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pole tekstowe 1">
            <a:extLst>
              <a:ext uri="{FF2B5EF4-FFF2-40B4-BE49-F238E27FC236}">
                <a16:creationId xmlns:a16="http://schemas.microsoft.com/office/drawing/2014/main" id="{3F0882AA-4FA9-2A66-9FE8-E1A361EA462E}"/>
              </a:ext>
            </a:extLst>
          </p:cNvPr>
          <p:cNvSpPr txBox="1">
            <a:spLocks noChangeArrowheads="1"/>
          </p:cNvSpPr>
          <p:nvPr/>
        </p:nvSpPr>
        <p:spPr bwMode="auto">
          <a:xfrm rot="-5400000">
            <a:off x="7092951" y="1714500"/>
            <a:ext cx="2271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Rys. Leonardo AI</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6930D24-23B8-9BA5-3241-69CFD1A859AE}"/>
              </a:ext>
            </a:extLst>
          </p:cNvPr>
          <p:cNvSpPr>
            <a:spLocks noGrp="1" noChangeArrowheads="1"/>
          </p:cNvSpPr>
          <p:nvPr>
            <p:ph type="title"/>
          </p:nvPr>
        </p:nvSpPr>
        <p:spPr/>
        <p:txBody>
          <a:bodyPr/>
          <a:lstStyle/>
          <a:p>
            <a:pPr eaLnBrk="1" hangingPunct="1"/>
            <a:r>
              <a:rPr lang="pl-PL" altLang="it-IT" sz="3600" dirty="0"/>
              <a:t>08/06/2018 Życie na Marsie?</a:t>
            </a:r>
            <a:endParaRPr lang="en-AU" altLang="it-IT" sz="3600" dirty="0"/>
          </a:p>
        </p:txBody>
      </p:sp>
      <p:sp>
        <p:nvSpPr>
          <p:cNvPr id="23555" name="Rectangle 3">
            <a:extLst>
              <a:ext uri="{FF2B5EF4-FFF2-40B4-BE49-F238E27FC236}">
                <a16:creationId xmlns:a16="http://schemas.microsoft.com/office/drawing/2014/main" id="{E88CCF6D-2191-F0C3-E78B-919926CB2944}"/>
              </a:ext>
            </a:extLst>
          </p:cNvPr>
          <p:cNvSpPr>
            <a:spLocks noGrp="1" noChangeArrowheads="1"/>
          </p:cNvSpPr>
          <p:nvPr>
            <p:ph type="body" idx="1"/>
          </p:nvPr>
        </p:nvSpPr>
        <p:spPr>
          <a:xfrm>
            <a:off x="323850" y="4365625"/>
            <a:ext cx="8229600" cy="2492375"/>
          </a:xfrm>
        </p:spPr>
        <p:txBody>
          <a:bodyPr/>
          <a:lstStyle/>
          <a:p>
            <a:pPr eaLnBrk="1" hangingPunct="1">
              <a:buFontTx/>
              <a:buNone/>
            </a:pPr>
            <a:r>
              <a:rPr lang="pl-PL" altLang="it-IT" sz="1800" dirty="0"/>
              <a:t>Po kilku latach jeżdżenia po kraterze Gale, łazik </a:t>
            </a:r>
            <a:r>
              <a:rPr lang="pl-PL" altLang="it-IT" sz="1800" dirty="0" err="1"/>
              <a:t>Curiosity</a:t>
            </a:r>
            <a:r>
              <a:rPr lang="pl-PL" altLang="it-IT" sz="1800" dirty="0"/>
              <a:t> wreszcie odkrył w sposób bezsprzeczny występowanie na Marsie cząsteczek organicznych, m.in. tiofenów. Znalazł je w błotnych osadach sprzed 3 miliardów lat. </a:t>
            </a:r>
          </a:p>
          <a:p>
            <a:pPr eaLnBrk="1" hangingPunct="1">
              <a:buFontTx/>
              <a:buNone/>
            </a:pPr>
            <a:r>
              <a:rPr lang="pl-PL" altLang="it-IT" sz="1800" dirty="0"/>
              <a:t>Mars jest mniejszy od Ziemi i nieco dalej od Słońca, więc szybciej ostygł i wcześniej zaistniały na nim warunki takie, jak w czasie powstawania na Ziemi pierwszych </a:t>
            </a:r>
            <a:r>
              <a:rPr lang="pl-PL" altLang="it-IT" sz="1800" dirty="0" err="1"/>
              <a:t>stromalotytów</a:t>
            </a:r>
            <a:r>
              <a:rPr lang="pl-PL" altLang="it-IT" sz="1800" dirty="0"/>
              <a:t> – piaskowców sklejonych śluzem prymitywnych „glonów” (</a:t>
            </a:r>
            <a:r>
              <a:rPr lang="pl-PL" altLang="it-IT" sz="1800" i="1" dirty="0" err="1"/>
              <a:t>archeonów</a:t>
            </a:r>
            <a:r>
              <a:rPr lang="pl-PL" altLang="it-IT" sz="1800" dirty="0"/>
              <a:t>).   </a:t>
            </a:r>
            <a:endParaRPr lang="en-AU" altLang="it-IT" sz="1800" dirty="0"/>
          </a:p>
        </p:txBody>
      </p:sp>
      <p:pic>
        <p:nvPicPr>
          <p:cNvPr id="23556" name="Picture 4">
            <a:extLst>
              <a:ext uri="{FF2B5EF4-FFF2-40B4-BE49-F238E27FC236}">
                <a16:creationId xmlns:a16="http://schemas.microsoft.com/office/drawing/2014/main" id="{35667BA8-2012-74B8-2741-808453EF1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8713788" cy="2624137"/>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23557" name="Text Box 5">
            <a:extLst>
              <a:ext uri="{FF2B5EF4-FFF2-40B4-BE49-F238E27FC236}">
                <a16:creationId xmlns:a16="http://schemas.microsoft.com/office/drawing/2014/main" id="{381FF458-6E3A-B00F-4E55-B4B75DA15D9E}"/>
              </a:ext>
            </a:extLst>
          </p:cNvPr>
          <p:cNvSpPr txBox="1">
            <a:spLocks noChangeArrowheads="1"/>
          </p:cNvSpPr>
          <p:nvPr/>
        </p:nvSpPr>
        <p:spPr bwMode="auto">
          <a:xfrm>
            <a:off x="231775" y="3994150"/>
            <a:ext cx="5324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600" dirty="0">
                <a:solidFill>
                  <a:srgbClr val="000099"/>
                </a:solidFill>
              </a:rPr>
              <a:t>http://science.sciencemag.org/content/360/6393/1096.full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ytuł 1">
            <a:extLst>
              <a:ext uri="{FF2B5EF4-FFF2-40B4-BE49-F238E27FC236}">
                <a16:creationId xmlns:a16="http://schemas.microsoft.com/office/drawing/2014/main" id="{E63DC23A-272E-B895-C5BC-CBB6426E52EE}"/>
              </a:ext>
            </a:extLst>
          </p:cNvPr>
          <p:cNvSpPr>
            <a:spLocks noGrp="1" noChangeArrowheads="1"/>
          </p:cNvSpPr>
          <p:nvPr>
            <p:ph type="title"/>
          </p:nvPr>
        </p:nvSpPr>
        <p:spPr>
          <a:xfrm>
            <a:off x="457200" y="-19050"/>
            <a:ext cx="8229600" cy="1143000"/>
          </a:xfrm>
        </p:spPr>
        <p:txBody>
          <a:bodyPr/>
          <a:lstStyle/>
          <a:p>
            <a:r>
              <a:rPr lang="pl-PL" altLang="en-US" sz="3400"/>
              <a:t>Wulkan na Marsie</a:t>
            </a:r>
            <a:endParaRPr lang="en-US" altLang="en-US" sz="3400"/>
          </a:p>
        </p:txBody>
      </p:sp>
      <p:pic>
        <p:nvPicPr>
          <p:cNvPr id="103427" name="Picture 2" descr="Map of Mars">
            <a:extLst>
              <a:ext uri="{FF2B5EF4-FFF2-40B4-BE49-F238E27FC236}">
                <a16:creationId xmlns:a16="http://schemas.microsoft.com/office/drawing/2014/main" id="{10440016-3C3E-D915-E29C-0AF18E8A2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852488"/>
            <a:ext cx="8285162"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pole tekstowe 5">
            <a:extLst>
              <a:ext uri="{FF2B5EF4-FFF2-40B4-BE49-F238E27FC236}">
                <a16:creationId xmlns:a16="http://schemas.microsoft.com/office/drawing/2014/main" id="{16F5016C-D7E7-6A63-F132-AD2647B00E21}"/>
              </a:ext>
            </a:extLst>
          </p:cNvPr>
          <p:cNvSpPr txBox="1">
            <a:spLocks noChangeArrowheads="1"/>
          </p:cNvSpPr>
          <p:nvPr/>
        </p:nvSpPr>
        <p:spPr bwMode="auto">
          <a:xfrm>
            <a:off x="120650" y="5532438"/>
            <a:ext cx="90233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hlinkClick r:id="rId3"/>
              </a:rPr>
              <a:t>https://en.wikipedia.org/wiki/Olympus_Mons</a:t>
            </a:r>
            <a:r>
              <a:rPr lang="pl-PL" altLang="en-US" sz="1800"/>
              <a:t> </a:t>
            </a:r>
          </a:p>
          <a:p>
            <a:pPr>
              <a:spcBef>
                <a:spcPct val="0"/>
              </a:spcBef>
              <a:buFontTx/>
              <a:buNone/>
            </a:pPr>
            <a:r>
              <a:rPr lang="pl-PL" altLang="en-US" sz="1800">
                <a:solidFill>
                  <a:srgbClr val="202122"/>
                </a:solidFill>
                <a:cs typeface="Aptos" panose="020B0004020202020204" pitchFamily="34" charset="0"/>
              </a:rPr>
              <a:t>D</a:t>
            </a:r>
            <a:r>
              <a:rPr lang="en-GB" altLang="en-US" sz="1800">
                <a:solidFill>
                  <a:srgbClr val="202122"/>
                </a:solidFill>
                <a:cs typeface="Aptos" panose="020B0004020202020204" pitchFamily="34" charset="0"/>
              </a:rPr>
              <a:t>ata from the </a:t>
            </a:r>
            <a:r>
              <a:rPr lang="en-GB" altLang="en-US" sz="1800" u="sng">
                <a:solidFill>
                  <a:srgbClr val="3366CC"/>
                </a:solidFill>
                <a:cs typeface="Aptos" panose="020B0004020202020204" pitchFamily="34" charset="0"/>
                <a:hlinkClick r:id="rId4" tooltip="Mars Orbiter Laser Altimeter"/>
              </a:rPr>
              <a:t>Mars Orbiter Laser Altimeter</a:t>
            </a:r>
            <a:r>
              <a:rPr lang="en-GB" altLang="en-US" sz="1800">
                <a:solidFill>
                  <a:srgbClr val="202122"/>
                </a:solidFill>
                <a:cs typeface="Aptos" panose="020B0004020202020204" pitchFamily="34" charset="0"/>
              </a:rPr>
              <a:t> on NASA's </a:t>
            </a:r>
            <a:r>
              <a:rPr lang="en-GB" altLang="en-US" sz="1800" i="1" u="sng">
                <a:solidFill>
                  <a:srgbClr val="3366CC"/>
                </a:solidFill>
                <a:cs typeface="Aptos" panose="020B0004020202020204" pitchFamily="34" charset="0"/>
                <a:hlinkClick r:id="rId5" tooltip="Mars Global Surveyor"/>
              </a:rPr>
              <a:t>Mars Global Surveyor</a:t>
            </a:r>
            <a:r>
              <a:rPr lang="en-GB" altLang="en-US" sz="1800">
                <a:solidFill>
                  <a:srgbClr val="202122"/>
                </a:solidFill>
                <a:cs typeface="Aptos" panose="020B0004020202020204" pitchFamily="34" charset="0"/>
              </a:rPr>
              <a:t>. Whites and browns indicate the highest elevations (+12 to +8 km); followed by pinks and reds (+8 to +3 km); yellow is 0 km; greens and blues are lower elevations (down to −8 km). </a:t>
            </a:r>
            <a:endParaRPr lang="pl-PL" altLang="en-US" sz="1800"/>
          </a:p>
          <a:p>
            <a:pPr>
              <a:spcBef>
                <a:spcPct val="0"/>
              </a:spcBef>
              <a:buFontTx/>
              <a:buNone/>
            </a:pPr>
            <a:endParaRPr lang="pl-PL" altLang="en-US" sz="1800"/>
          </a:p>
          <a:p>
            <a:pPr>
              <a:spcBef>
                <a:spcPct val="0"/>
              </a:spcBef>
              <a:buFontTx/>
              <a:buNone/>
            </a:pPr>
            <a:endParaRPr lang="en-US" altLang="en-US" sz="1800"/>
          </a:p>
        </p:txBody>
      </p:sp>
      <p:pic>
        <p:nvPicPr>
          <p:cNvPr id="103429" name="Picture 4" descr="The image above contains clickable links">
            <a:extLst>
              <a:ext uri="{FF2B5EF4-FFF2-40B4-BE49-F238E27FC236}">
                <a16:creationId xmlns:a16="http://schemas.microsoft.com/office/drawing/2014/main" id="{06FDB12B-5E45-879E-804B-73DF22B610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 y="-76200"/>
            <a:ext cx="1143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69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67D79-A6DA-961B-1A6B-9D4DA7920127}"/>
            </a:ext>
          </a:extLst>
        </p:cNvPr>
        <p:cNvGrpSpPr/>
        <p:nvPr/>
      </p:nvGrpSpPr>
      <p:grpSpPr>
        <a:xfrm>
          <a:off x="0" y="0"/>
          <a:ext cx="0" cy="0"/>
          <a:chOff x="0" y="0"/>
          <a:chExt cx="0" cy="0"/>
        </a:xfrm>
      </p:grpSpPr>
      <p:pic>
        <p:nvPicPr>
          <p:cNvPr id="4" name="Obraz 3">
            <a:extLst>
              <a:ext uri="{FF2B5EF4-FFF2-40B4-BE49-F238E27FC236}">
                <a16:creationId xmlns:a16="http://schemas.microsoft.com/office/drawing/2014/main" id="{A1647379-ECD1-D3C9-ABBB-177B75385EBF}"/>
              </a:ext>
            </a:extLst>
          </p:cNvPr>
          <p:cNvPicPr>
            <a:picLocks noChangeAspect="1"/>
          </p:cNvPicPr>
          <p:nvPr/>
        </p:nvPicPr>
        <p:blipFill>
          <a:blip r:embed="rId2"/>
          <a:stretch>
            <a:fillRect/>
          </a:stretch>
        </p:blipFill>
        <p:spPr>
          <a:xfrm>
            <a:off x="108835" y="110579"/>
            <a:ext cx="6767421" cy="2685204"/>
          </a:xfrm>
          <a:prstGeom prst="rect">
            <a:avLst/>
          </a:prstGeom>
        </p:spPr>
      </p:pic>
      <p:sp>
        <p:nvSpPr>
          <p:cNvPr id="23554" name="Rectangle 2">
            <a:extLst>
              <a:ext uri="{FF2B5EF4-FFF2-40B4-BE49-F238E27FC236}">
                <a16:creationId xmlns:a16="http://schemas.microsoft.com/office/drawing/2014/main" id="{F35C413D-E14F-61BC-445D-73E6A8AAE4C9}"/>
              </a:ext>
            </a:extLst>
          </p:cNvPr>
          <p:cNvSpPr>
            <a:spLocks noGrp="1" noChangeArrowheads="1"/>
          </p:cNvSpPr>
          <p:nvPr>
            <p:ph type="title"/>
          </p:nvPr>
        </p:nvSpPr>
        <p:spPr>
          <a:xfrm>
            <a:off x="287697" y="1217719"/>
            <a:ext cx="5400600" cy="707567"/>
          </a:xfrm>
        </p:spPr>
        <p:txBody>
          <a:bodyPr/>
          <a:lstStyle/>
          <a:p>
            <a:pPr eaLnBrk="1" hangingPunct="1"/>
            <a:r>
              <a:rPr lang="pl-PL" altLang="it-IT" sz="2800" dirty="0">
                <a:solidFill>
                  <a:srgbClr val="C00000"/>
                </a:solidFill>
              </a:rPr>
              <a:t>08/06/2024 Rzeki na Marsie</a:t>
            </a:r>
            <a:r>
              <a:rPr lang="pl-PL" altLang="it-IT" sz="3600" dirty="0">
                <a:solidFill>
                  <a:srgbClr val="C00000"/>
                </a:solidFill>
              </a:rPr>
              <a:t>?</a:t>
            </a:r>
            <a:endParaRPr lang="en-AU" altLang="it-IT" sz="3600" dirty="0">
              <a:solidFill>
                <a:srgbClr val="C00000"/>
              </a:solidFill>
            </a:endParaRPr>
          </a:p>
        </p:txBody>
      </p:sp>
      <p:pic>
        <p:nvPicPr>
          <p:cNvPr id="7" name="Obraz 6">
            <a:extLst>
              <a:ext uri="{FF2B5EF4-FFF2-40B4-BE49-F238E27FC236}">
                <a16:creationId xmlns:a16="http://schemas.microsoft.com/office/drawing/2014/main" id="{9C682B5F-AC11-98CE-EC29-F0C2C0E19DEF}"/>
              </a:ext>
            </a:extLst>
          </p:cNvPr>
          <p:cNvPicPr>
            <a:picLocks noChangeAspect="1"/>
          </p:cNvPicPr>
          <p:nvPr/>
        </p:nvPicPr>
        <p:blipFill>
          <a:blip r:embed="rId3"/>
          <a:stretch>
            <a:fillRect/>
          </a:stretch>
        </p:blipFill>
        <p:spPr>
          <a:xfrm>
            <a:off x="5867158" y="1328255"/>
            <a:ext cx="3168007" cy="5500401"/>
          </a:xfrm>
          <a:prstGeom prst="rect">
            <a:avLst/>
          </a:prstGeom>
        </p:spPr>
      </p:pic>
      <p:pic>
        <p:nvPicPr>
          <p:cNvPr id="9" name="Obraz 8">
            <a:extLst>
              <a:ext uri="{FF2B5EF4-FFF2-40B4-BE49-F238E27FC236}">
                <a16:creationId xmlns:a16="http://schemas.microsoft.com/office/drawing/2014/main" id="{FAC13AE8-BB4A-9ED8-06AD-4A7746749639}"/>
              </a:ext>
            </a:extLst>
          </p:cNvPr>
          <p:cNvPicPr>
            <a:picLocks noChangeAspect="1"/>
          </p:cNvPicPr>
          <p:nvPr/>
        </p:nvPicPr>
        <p:blipFill>
          <a:blip r:embed="rId4"/>
          <a:stretch>
            <a:fillRect/>
          </a:stretch>
        </p:blipFill>
        <p:spPr>
          <a:xfrm>
            <a:off x="539552" y="2795783"/>
            <a:ext cx="4563481" cy="3921467"/>
          </a:xfrm>
          <a:prstGeom prst="rect">
            <a:avLst/>
          </a:prstGeom>
        </p:spPr>
      </p:pic>
    </p:spTree>
    <p:extLst>
      <p:ext uri="{BB962C8B-B14F-4D97-AF65-F5344CB8AC3E}">
        <p14:creationId xmlns:p14="http://schemas.microsoft.com/office/powerpoint/2010/main" val="1839097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ytuł 1">
            <a:extLst>
              <a:ext uri="{FF2B5EF4-FFF2-40B4-BE49-F238E27FC236}">
                <a16:creationId xmlns:a16="http://schemas.microsoft.com/office/drawing/2014/main" id="{985C2F62-4383-6707-0B3B-01BF191BE78B}"/>
              </a:ext>
            </a:extLst>
          </p:cNvPr>
          <p:cNvSpPr>
            <a:spLocks noGrp="1" noChangeArrowheads="1"/>
          </p:cNvSpPr>
          <p:nvPr>
            <p:ph type="title"/>
          </p:nvPr>
        </p:nvSpPr>
        <p:spPr>
          <a:xfrm>
            <a:off x="457200" y="-214313"/>
            <a:ext cx="8229600" cy="1143001"/>
          </a:xfrm>
        </p:spPr>
        <p:txBody>
          <a:bodyPr/>
          <a:lstStyle/>
          <a:p>
            <a:r>
              <a:rPr lang="pl-PL" altLang="en-US" sz="3600"/>
              <a:t>Webb patrzy na planety (w IR)</a:t>
            </a:r>
          </a:p>
        </p:txBody>
      </p:sp>
      <p:pic>
        <p:nvPicPr>
          <p:cNvPr id="49155" name="Obraz 5">
            <a:extLst>
              <a:ext uri="{FF2B5EF4-FFF2-40B4-BE49-F238E27FC236}">
                <a16:creationId xmlns:a16="http://schemas.microsoft.com/office/drawing/2014/main" id="{8BD862F1-E3A0-3994-32EA-BCD6F2535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246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pole tekstowe 2">
            <a:extLst>
              <a:ext uri="{FF2B5EF4-FFF2-40B4-BE49-F238E27FC236}">
                <a16:creationId xmlns:a16="http://schemas.microsoft.com/office/drawing/2014/main" id="{99598DF8-CD32-214D-238A-97D4F61E8BBA}"/>
              </a:ext>
            </a:extLst>
          </p:cNvPr>
          <p:cNvSpPr txBox="1">
            <a:spLocks noChangeArrowheads="1"/>
          </p:cNvSpPr>
          <p:nvPr/>
        </p:nvSpPr>
        <p:spPr bwMode="auto">
          <a:xfrm>
            <a:off x="0" y="5835650"/>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Emisja IR z CO</a:t>
            </a:r>
            <a:r>
              <a:rPr lang="pl-PL" altLang="en-US" sz="1800" baseline="-25000"/>
              <a:t>2</a:t>
            </a:r>
            <a:r>
              <a:rPr lang="pl-PL" altLang="en-US" sz="1800"/>
              <a:t> w atmosferze Marsa (2.1 micron &amp; 4.3 micron) „Urania” 6/2022</a:t>
            </a:r>
          </a:p>
          <a:p>
            <a:pPr>
              <a:spcBef>
                <a:spcPct val="0"/>
              </a:spcBef>
              <a:buFontTx/>
              <a:buNone/>
            </a:pPr>
            <a:r>
              <a:rPr lang="pl-PL" altLang="en-US" sz="1800"/>
              <a:t>„Zdjęcia te ukazują emisję termiczną rzadkiej atmosfery Marsa, czyli ciepło wychwycone [oddane?] przez dwutlenek węgla obecny w atmosferze. © Aleksandra Hamanowicz</a:t>
            </a:r>
          </a:p>
        </p:txBody>
      </p:sp>
    </p:spTree>
    <p:extLst>
      <p:ext uri="{BB962C8B-B14F-4D97-AF65-F5344CB8AC3E}">
        <p14:creationId xmlns:p14="http://schemas.microsoft.com/office/powerpoint/2010/main" val="723236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ytuł 1">
            <a:extLst>
              <a:ext uri="{FF2B5EF4-FFF2-40B4-BE49-F238E27FC236}">
                <a16:creationId xmlns:a16="http://schemas.microsoft.com/office/drawing/2014/main" id="{188937DC-29D0-0D1D-78CE-F3EEFFF48F81}"/>
              </a:ext>
            </a:extLst>
          </p:cNvPr>
          <p:cNvSpPr>
            <a:spLocks noGrp="1" noChangeArrowheads="1"/>
          </p:cNvSpPr>
          <p:nvPr>
            <p:ph type="title"/>
          </p:nvPr>
        </p:nvSpPr>
        <p:spPr>
          <a:xfrm>
            <a:off x="457200" y="-100013"/>
            <a:ext cx="8229600" cy="1143001"/>
          </a:xfrm>
        </p:spPr>
        <p:txBody>
          <a:bodyPr/>
          <a:lstStyle/>
          <a:p>
            <a:r>
              <a:rPr lang="pl-PL" altLang="en-US" sz="3600"/>
              <a:t>Mars: skład atmosfery (stratosfery?)</a:t>
            </a:r>
          </a:p>
        </p:txBody>
      </p:sp>
      <p:sp>
        <p:nvSpPr>
          <p:cNvPr id="50179" name="pole tekstowe 4">
            <a:extLst>
              <a:ext uri="{FF2B5EF4-FFF2-40B4-BE49-F238E27FC236}">
                <a16:creationId xmlns:a16="http://schemas.microsoft.com/office/drawing/2014/main" id="{F593FBAE-3E53-9463-F175-BAC5A7BE1357}"/>
              </a:ext>
            </a:extLst>
          </p:cNvPr>
          <p:cNvSpPr txBox="1">
            <a:spLocks noChangeArrowheads="1"/>
          </p:cNvSpPr>
          <p:nvPr/>
        </p:nvSpPr>
        <p:spPr bwMode="auto">
          <a:xfrm>
            <a:off x="214313" y="6021388"/>
            <a:ext cx="8929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t>https://webbtelescope.org/contents/media/images/01GCW1EQ0GNDYECND5NPKGQN27?Type=Spectra&amp;page=1</a:t>
            </a:r>
          </a:p>
        </p:txBody>
      </p:sp>
      <p:pic>
        <p:nvPicPr>
          <p:cNvPr id="50180" name="Picture 5" descr="Graphic titled “Mars Atmosphere Composition, NIRSpec  Fixed Slit Spectroscopy” shows the spectrum of 1-5-micron light reflected and emitted from Mars, with a 4.3-micron NIRCam image in the background. Data are plotted as white lines on a graph of brightness versus wavelength of light in microns. A purple line represents a best-fit model. The spectrum shows an overall decrease in brightness from 1-3 microns, and an increase from 3-5 microns. Details of the spectrum include numerous peaks and valleys. Seven features are labeled: five are labeled carbon dioxide C O 2,  one water H 2 O, and one carbon monoxide C O. The carbon dioxide features appear as prominent valleys of different depths and widths. Some of the features overlap. Please reference the extended text description for more details.">
            <a:extLst>
              <a:ext uri="{FF2B5EF4-FFF2-40B4-BE49-F238E27FC236}">
                <a16:creationId xmlns:a16="http://schemas.microsoft.com/office/drawing/2014/main" id="{F607B748-8EF6-D394-F126-D739BF22E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743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DCAFF-1853-5063-DE30-6129A27BB2B4}"/>
            </a:ext>
          </a:extLst>
        </p:cNvPr>
        <p:cNvGrpSpPr/>
        <p:nvPr/>
      </p:nvGrpSpPr>
      <p:grpSpPr>
        <a:xfrm>
          <a:off x="0" y="0"/>
          <a:ext cx="0" cy="0"/>
          <a:chOff x="0" y="0"/>
          <a:chExt cx="0" cy="0"/>
        </a:xfrm>
      </p:grpSpPr>
      <p:pic>
        <p:nvPicPr>
          <p:cNvPr id="6" name="Obraz 5">
            <a:extLst>
              <a:ext uri="{FF2B5EF4-FFF2-40B4-BE49-F238E27FC236}">
                <a16:creationId xmlns:a16="http://schemas.microsoft.com/office/drawing/2014/main" id="{77AD8501-9326-4D28-B760-1DBAB7BC4C3A}"/>
              </a:ext>
            </a:extLst>
          </p:cNvPr>
          <p:cNvPicPr>
            <a:picLocks noChangeAspect="1"/>
          </p:cNvPicPr>
          <p:nvPr/>
        </p:nvPicPr>
        <p:blipFill>
          <a:blip r:embed="rId2"/>
          <a:stretch>
            <a:fillRect/>
          </a:stretch>
        </p:blipFill>
        <p:spPr>
          <a:xfrm>
            <a:off x="2195736" y="3071419"/>
            <a:ext cx="6495629" cy="3846859"/>
          </a:xfrm>
          <a:prstGeom prst="rect">
            <a:avLst/>
          </a:prstGeom>
        </p:spPr>
      </p:pic>
      <p:pic>
        <p:nvPicPr>
          <p:cNvPr id="7" name="Obraz 6">
            <a:extLst>
              <a:ext uri="{FF2B5EF4-FFF2-40B4-BE49-F238E27FC236}">
                <a16:creationId xmlns:a16="http://schemas.microsoft.com/office/drawing/2014/main" id="{3049D940-F536-9BD0-CB92-D8465A3F418C}"/>
              </a:ext>
            </a:extLst>
          </p:cNvPr>
          <p:cNvPicPr>
            <a:picLocks noChangeAspect="1"/>
          </p:cNvPicPr>
          <p:nvPr/>
        </p:nvPicPr>
        <p:blipFill>
          <a:blip r:embed="rId3"/>
          <a:stretch>
            <a:fillRect/>
          </a:stretch>
        </p:blipFill>
        <p:spPr>
          <a:xfrm>
            <a:off x="179512" y="93550"/>
            <a:ext cx="7086600" cy="2977869"/>
          </a:xfrm>
          <a:prstGeom prst="rect">
            <a:avLst/>
          </a:prstGeom>
        </p:spPr>
      </p:pic>
    </p:spTree>
    <p:extLst>
      <p:ext uri="{BB962C8B-B14F-4D97-AF65-F5344CB8AC3E}">
        <p14:creationId xmlns:p14="http://schemas.microsoft.com/office/powerpoint/2010/main" val="3893312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4AEAD5-9C00-A155-CBBD-90279220F6D6}"/>
              </a:ext>
            </a:extLst>
          </p:cNvPr>
          <p:cNvSpPr>
            <a:spLocks noGrp="1"/>
          </p:cNvSpPr>
          <p:nvPr>
            <p:ph type="title"/>
          </p:nvPr>
        </p:nvSpPr>
        <p:spPr>
          <a:xfrm>
            <a:off x="149226" y="-138107"/>
            <a:ext cx="8229600" cy="1143000"/>
          </a:xfrm>
        </p:spPr>
        <p:txBody>
          <a:bodyPr/>
          <a:lstStyle/>
          <a:p>
            <a:r>
              <a:rPr lang="pl-PL" sz="3200" dirty="0"/>
              <a:t>Mars: skład atmosfery – teoria i obserwacja </a:t>
            </a:r>
            <a:endParaRPr lang="en-US" sz="3200" dirty="0"/>
          </a:p>
        </p:txBody>
      </p:sp>
      <p:pic>
        <p:nvPicPr>
          <p:cNvPr id="4" name="Obraz 3">
            <a:extLst>
              <a:ext uri="{FF2B5EF4-FFF2-40B4-BE49-F238E27FC236}">
                <a16:creationId xmlns:a16="http://schemas.microsoft.com/office/drawing/2014/main" id="{C77F1B47-14C1-D428-2BAD-B778CCDF0A2B}"/>
              </a:ext>
            </a:extLst>
          </p:cNvPr>
          <p:cNvPicPr>
            <a:picLocks noChangeAspect="1"/>
          </p:cNvPicPr>
          <p:nvPr/>
        </p:nvPicPr>
        <p:blipFill>
          <a:blip r:embed="rId2"/>
          <a:stretch>
            <a:fillRect/>
          </a:stretch>
        </p:blipFill>
        <p:spPr>
          <a:xfrm>
            <a:off x="74005" y="692696"/>
            <a:ext cx="3489883" cy="2749130"/>
          </a:xfrm>
          <a:prstGeom prst="rect">
            <a:avLst/>
          </a:prstGeom>
        </p:spPr>
      </p:pic>
      <p:pic>
        <p:nvPicPr>
          <p:cNvPr id="8" name="Obraz 7">
            <a:extLst>
              <a:ext uri="{FF2B5EF4-FFF2-40B4-BE49-F238E27FC236}">
                <a16:creationId xmlns:a16="http://schemas.microsoft.com/office/drawing/2014/main" id="{81535ED8-5245-697A-A3E7-627B1F22B705}"/>
              </a:ext>
            </a:extLst>
          </p:cNvPr>
          <p:cNvPicPr>
            <a:picLocks noChangeAspect="1"/>
          </p:cNvPicPr>
          <p:nvPr/>
        </p:nvPicPr>
        <p:blipFill>
          <a:blip r:embed="rId3"/>
          <a:stretch>
            <a:fillRect/>
          </a:stretch>
        </p:blipFill>
        <p:spPr>
          <a:xfrm>
            <a:off x="4347088" y="692696"/>
            <a:ext cx="3712884" cy="3026505"/>
          </a:xfrm>
          <a:prstGeom prst="rect">
            <a:avLst/>
          </a:prstGeom>
        </p:spPr>
      </p:pic>
      <p:pic>
        <p:nvPicPr>
          <p:cNvPr id="10" name="Obraz 9">
            <a:extLst>
              <a:ext uri="{FF2B5EF4-FFF2-40B4-BE49-F238E27FC236}">
                <a16:creationId xmlns:a16="http://schemas.microsoft.com/office/drawing/2014/main" id="{5718F33A-259A-2D5B-BCCC-17F28FD6D862}"/>
              </a:ext>
            </a:extLst>
          </p:cNvPr>
          <p:cNvPicPr>
            <a:picLocks noChangeAspect="1"/>
          </p:cNvPicPr>
          <p:nvPr/>
        </p:nvPicPr>
        <p:blipFill>
          <a:blip r:embed="rId4"/>
          <a:stretch>
            <a:fillRect/>
          </a:stretch>
        </p:blipFill>
        <p:spPr>
          <a:xfrm>
            <a:off x="211044" y="4031203"/>
            <a:ext cx="4136044" cy="2793694"/>
          </a:xfrm>
          <a:prstGeom prst="rect">
            <a:avLst/>
          </a:prstGeom>
        </p:spPr>
      </p:pic>
      <p:sp>
        <p:nvSpPr>
          <p:cNvPr id="11" name="pole tekstowe 10">
            <a:extLst>
              <a:ext uri="{FF2B5EF4-FFF2-40B4-BE49-F238E27FC236}">
                <a16:creationId xmlns:a16="http://schemas.microsoft.com/office/drawing/2014/main" id="{E1050061-29D6-C61B-3297-68D936418A55}"/>
              </a:ext>
            </a:extLst>
          </p:cNvPr>
          <p:cNvSpPr txBox="1"/>
          <p:nvPr/>
        </p:nvSpPr>
        <p:spPr>
          <a:xfrm>
            <a:off x="2987824" y="5589240"/>
            <a:ext cx="800219" cy="369332"/>
          </a:xfrm>
          <a:prstGeom prst="rect">
            <a:avLst/>
          </a:prstGeom>
          <a:noFill/>
        </p:spPr>
        <p:txBody>
          <a:bodyPr wrap="none" rtlCol="0">
            <a:spAutoFit/>
          </a:bodyPr>
          <a:lstStyle/>
          <a:p>
            <a:r>
              <a:rPr lang="pl-PL" dirty="0"/>
              <a:t>Argon</a:t>
            </a:r>
            <a:endParaRPr lang="en-US" dirty="0"/>
          </a:p>
        </p:txBody>
      </p:sp>
      <p:pic>
        <p:nvPicPr>
          <p:cNvPr id="13" name="Obraz 12">
            <a:extLst>
              <a:ext uri="{FF2B5EF4-FFF2-40B4-BE49-F238E27FC236}">
                <a16:creationId xmlns:a16="http://schemas.microsoft.com/office/drawing/2014/main" id="{D280F1DD-FE9E-1B35-E041-85E3F5DF396B}"/>
              </a:ext>
            </a:extLst>
          </p:cNvPr>
          <p:cNvPicPr>
            <a:picLocks noChangeAspect="1"/>
          </p:cNvPicPr>
          <p:nvPr/>
        </p:nvPicPr>
        <p:blipFill>
          <a:blip r:embed="rId5"/>
          <a:stretch>
            <a:fillRect/>
          </a:stretch>
        </p:blipFill>
        <p:spPr>
          <a:xfrm>
            <a:off x="4346142" y="3633844"/>
            <a:ext cx="4869898" cy="3191053"/>
          </a:xfrm>
          <a:prstGeom prst="rect">
            <a:avLst/>
          </a:prstGeom>
        </p:spPr>
      </p:pic>
      <p:sp>
        <p:nvSpPr>
          <p:cNvPr id="14" name="pole tekstowe 13">
            <a:extLst>
              <a:ext uri="{FF2B5EF4-FFF2-40B4-BE49-F238E27FC236}">
                <a16:creationId xmlns:a16="http://schemas.microsoft.com/office/drawing/2014/main" id="{83B438DD-DBA3-7F28-192E-0AEE9D8339A7}"/>
              </a:ext>
            </a:extLst>
          </p:cNvPr>
          <p:cNvSpPr txBox="1"/>
          <p:nvPr/>
        </p:nvSpPr>
        <p:spPr>
          <a:xfrm>
            <a:off x="6380981" y="4550004"/>
            <a:ext cx="1620957" cy="369332"/>
          </a:xfrm>
          <a:prstGeom prst="rect">
            <a:avLst/>
          </a:prstGeom>
          <a:noFill/>
        </p:spPr>
        <p:txBody>
          <a:bodyPr wrap="none" rtlCol="0">
            <a:spAutoFit/>
          </a:bodyPr>
          <a:lstStyle/>
          <a:p>
            <a:r>
              <a:rPr lang="pl-PL" dirty="0"/>
              <a:t>Tlen atomowy</a:t>
            </a:r>
            <a:endParaRPr lang="en-US" dirty="0"/>
          </a:p>
        </p:txBody>
      </p:sp>
      <p:sp>
        <p:nvSpPr>
          <p:cNvPr id="15" name="pole tekstowe 14">
            <a:extLst>
              <a:ext uri="{FF2B5EF4-FFF2-40B4-BE49-F238E27FC236}">
                <a16:creationId xmlns:a16="http://schemas.microsoft.com/office/drawing/2014/main" id="{E1F355CB-A1F0-1126-97EC-50D09F8DCB13}"/>
              </a:ext>
            </a:extLst>
          </p:cNvPr>
          <p:cNvSpPr txBox="1"/>
          <p:nvPr/>
        </p:nvSpPr>
        <p:spPr>
          <a:xfrm>
            <a:off x="6299365" y="5219908"/>
            <a:ext cx="530915" cy="369332"/>
          </a:xfrm>
          <a:prstGeom prst="rect">
            <a:avLst/>
          </a:prstGeom>
          <a:noFill/>
        </p:spPr>
        <p:txBody>
          <a:bodyPr wrap="none" rtlCol="0">
            <a:spAutoFit/>
          </a:bodyPr>
          <a:lstStyle/>
          <a:p>
            <a:r>
              <a:rPr lang="pl-PL" dirty="0"/>
              <a:t>CO</a:t>
            </a:r>
            <a:endParaRPr lang="en-US" dirty="0"/>
          </a:p>
        </p:txBody>
      </p:sp>
    </p:spTree>
    <p:extLst>
      <p:ext uri="{BB962C8B-B14F-4D97-AF65-F5344CB8AC3E}">
        <p14:creationId xmlns:p14="http://schemas.microsoft.com/office/powerpoint/2010/main" val="416677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ytuł 1">
            <a:extLst>
              <a:ext uri="{FF2B5EF4-FFF2-40B4-BE49-F238E27FC236}">
                <a16:creationId xmlns:a16="http://schemas.microsoft.com/office/drawing/2014/main" id="{0571B570-1B41-813A-1BF4-9C7087F5CD57}"/>
              </a:ext>
            </a:extLst>
          </p:cNvPr>
          <p:cNvSpPr>
            <a:spLocks noGrp="1" noChangeArrowheads="1"/>
          </p:cNvSpPr>
          <p:nvPr>
            <p:ph type="title"/>
          </p:nvPr>
        </p:nvSpPr>
        <p:spPr>
          <a:xfrm>
            <a:off x="457200" y="-172298"/>
            <a:ext cx="8229600" cy="1143000"/>
          </a:xfrm>
        </p:spPr>
        <p:txBody>
          <a:bodyPr/>
          <a:lstStyle/>
          <a:p>
            <a:r>
              <a:rPr lang="pl-PL" altLang="en-US" sz="4000" dirty="0"/>
              <a:t>Mars: profil atmosfery</a:t>
            </a:r>
          </a:p>
        </p:txBody>
      </p:sp>
      <p:pic>
        <p:nvPicPr>
          <p:cNvPr id="24579" name="Picture 2" descr="Details are in the caption following the image">
            <a:extLst>
              <a:ext uri="{FF2B5EF4-FFF2-40B4-BE49-F238E27FC236}">
                <a16:creationId xmlns:a16="http://schemas.microsoft.com/office/drawing/2014/main" id="{522260BA-7076-E0F8-1733-1E96C079C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3" y="981075"/>
            <a:ext cx="5108575"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3">
            <a:extLst>
              <a:ext uri="{FF2B5EF4-FFF2-40B4-BE49-F238E27FC236}">
                <a16:creationId xmlns:a16="http://schemas.microsoft.com/office/drawing/2014/main" id="{F34C4C4C-98A7-ECDE-7943-4673B5B33966}"/>
              </a:ext>
            </a:extLst>
          </p:cNvPr>
          <p:cNvSpPr txBox="1"/>
          <p:nvPr/>
        </p:nvSpPr>
        <p:spPr>
          <a:xfrm>
            <a:off x="323528" y="5157192"/>
            <a:ext cx="8712968" cy="1292662"/>
          </a:xfrm>
          <a:prstGeom prst="rect">
            <a:avLst/>
          </a:prstGeom>
          <a:noFill/>
        </p:spPr>
        <p:txBody>
          <a:bodyPr>
            <a:spAutoFit/>
          </a:bodyPr>
          <a:lstStyle/>
          <a:p>
            <a:pPr>
              <a:defRPr/>
            </a:pPr>
            <a:r>
              <a:rPr lang="pl-PL" b="1" dirty="0">
                <a:solidFill>
                  <a:srgbClr val="1C1D1E"/>
                </a:solidFill>
                <a:highlight>
                  <a:srgbClr val="FFFFFF"/>
                </a:highlight>
                <a:latin typeface="Open Sans" panose="020B0606030504020204" pitchFamily="34" charset="0"/>
              </a:rPr>
              <a:t>Tlen w atmosferze Marsa pochodzi z dysocjacji jonów CO</a:t>
            </a:r>
            <a:r>
              <a:rPr lang="pl-PL" b="1" baseline="-25000" dirty="0">
                <a:solidFill>
                  <a:srgbClr val="1C1D1E"/>
                </a:solidFill>
                <a:highlight>
                  <a:srgbClr val="FFFFFF"/>
                </a:highlight>
                <a:latin typeface="Open Sans" panose="020B0606030504020204" pitchFamily="34" charset="0"/>
              </a:rPr>
              <a:t>2</a:t>
            </a:r>
            <a:r>
              <a:rPr lang="pl-PL" b="1" baseline="30000" dirty="0">
                <a:solidFill>
                  <a:srgbClr val="1C1D1E"/>
                </a:solidFill>
                <a:highlight>
                  <a:srgbClr val="FFFFFF"/>
                </a:highlight>
                <a:latin typeface="Open Sans" panose="020B0606030504020204" pitchFamily="34" charset="0"/>
              </a:rPr>
              <a:t>+</a:t>
            </a:r>
            <a:endParaRPr lang="pl-PL" b="1" dirty="0">
              <a:solidFill>
                <a:srgbClr val="1C1D1E"/>
              </a:solidFill>
              <a:highlight>
                <a:srgbClr val="FFFFFF"/>
              </a:highlight>
              <a:latin typeface="Open Sans" panose="020B0606030504020204" pitchFamily="34" charset="0"/>
            </a:endParaRPr>
          </a:p>
          <a:p>
            <a:pPr>
              <a:defRPr/>
            </a:pPr>
            <a:r>
              <a:rPr lang="en-AU" dirty="0">
                <a:solidFill>
                  <a:srgbClr val="1C1D1E"/>
                </a:solidFill>
                <a:highlight>
                  <a:srgbClr val="FFFFFF"/>
                </a:highlight>
                <a:latin typeface="Open Sans" panose="020B0606030504020204" pitchFamily="34" charset="0"/>
              </a:rPr>
              <a:t>The composition of Mars' topside ionosphere: Effects of hydrogen</a:t>
            </a:r>
          </a:p>
          <a:p>
            <a:pPr>
              <a:defRPr/>
            </a:pPr>
            <a:r>
              <a:rPr lang="en-AU" sz="1400" dirty="0" err="1">
                <a:solidFill>
                  <a:srgbClr val="1C1D1E"/>
                </a:solidFill>
                <a:highlight>
                  <a:srgbClr val="FFFFFF"/>
                </a:highlight>
                <a:latin typeface="Open Sans" panose="020B0606030504020204" pitchFamily="34" charset="0"/>
                <a:hlinkClick r:id="rId3"/>
              </a:rPr>
              <a:t>Majd</a:t>
            </a:r>
            <a:r>
              <a:rPr lang="en-AU" sz="1400" dirty="0">
                <a:solidFill>
                  <a:srgbClr val="1C1D1E"/>
                </a:solidFill>
                <a:highlight>
                  <a:srgbClr val="FFFFFF"/>
                </a:highlight>
                <a:latin typeface="Open Sans" panose="020B0606030504020204" pitchFamily="34" charset="0"/>
                <a:hlinkClick r:id="rId3"/>
              </a:rPr>
              <a:t> Matta</a:t>
            </a:r>
            <a:r>
              <a:rPr lang="en-AU" sz="1400" dirty="0">
                <a:solidFill>
                  <a:srgbClr val="1C1D1E"/>
                </a:solidFill>
                <a:highlight>
                  <a:srgbClr val="FFFFFF"/>
                </a:highlight>
                <a:latin typeface="Open Sans" panose="020B0606030504020204" pitchFamily="34" charset="0"/>
              </a:rPr>
              <a:t>, </a:t>
            </a:r>
            <a:r>
              <a:rPr lang="en-AU" sz="1400" dirty="0">
                <a:solidFill>
                  <a:srgbClr val="1C1D1E"/>
                </a:solidFill>
                <a:highlight>
                  <a:srgbClr val="FFFFFF"/>
                </a:highlight>
                <a:latin typeface="Open Sans" panose="020B0606030504020204" pitchFamily="34" charset="0"/>
                <a:hlinkClick r:id="rId4"/>
              </a:rPr>
              <a:t>Paul Withers</a:t>
            </a:r>
            <a:r>
              <a:rPr lang="en-AU" sz="1400" dirty="0">
                <a:solidFill>
                  <a:srgbClr val="1C1D1E"/>
                </a:solidFill>
                <a:highlight>
                  <a:srgbClr val="FFFFFF"/>
                </a:highlight>
                <a:latin typeface="Open Sans" panose="020B0606030504020204" pitchFamily="34" charset="0"/>
              </a:rPr>
              <a:t>, </a:t>
            </a:r>
            <a:r>
              <a:rPr lang="en-AU" sz="1400" dirty="0">
                <a:solidFill>
                  <a:srgbClr val="1C1D1E"/>
                </a:solidFill>
                <a:highlight>
                  <a:srgbClr val="FFFFFF"/>
                </a:highlight>
                <a:latin typeface="Open Sans" panose="020B0606030504020204" pitchFamily="34" charset="0"/>
                <a:hlinkClick r:id="rId5"/>
              </a:rPr>
              <a:t>Michael Mendillo</a:t>
            </a:r>
            <a:endParaRPr lang="en-AU" sz="1400" dirty="0">
              <a:solidFill>
                <a:srgbClr val="1C1D1E"/>
              </a:solidFill>
              <a:highlight>
                <a:srgbClr val="FFFFFF"/>
              </a:highlight>
              <a:latin typeface="Open Sans" panose="020B0606030504020204" pitchFamily="34" charset="0"/>
            </a:endParaRPr>
          </a:p>
          <a:p>
            <a:pPr>
              <a:defRPr/>
            </a:pPr>
            <a:r>
              <a:rPr lang="en-AU" sz="1400" dirty="0">
                <a:highlight>
                  <a:srgbClr val="FFFFFF"/>
                </a:highlight>
                <a:latin typeface="Open Sans" panose="020B0606030504020204" pitchFamily="34" charset="0"/>
              </a:rPr>
              <a:t>First published: 05 January 2013</a:t>
            </a:r>
          </a:p>
          <a:p>
            <a:pPr>
              <a:defRPr/>
            </a:pPr>
            <a:r>
              <a:rPr lang="en-AU" sz="1400" dirty="0">
                <a:highlight>
                  <a:srgbClr val="FFFFFF"/>
                </a:highlight>
                <a:latin typeface="Open Sans" panose="020B0606030504020204" pitchFamily="34" charset="0"/>
              </a:rPr>
              <a:t> </a:t>
            </a:r>
            <a:r>
              <a:rPr lang="en-AU" sz="1400" b="1" dirty="0">
                <a:highlight>
                  <a:srgbClr val="FFFFFF"/>
                </a:highlight>
                <a:latin typeface="Open Sans" panose="020B0606030504020204" pitchFamily="34" charset="0"/>
                <a:hlinkClick r:id="rId6"/>
              </a:rPr>
              <a:t>https://doi.org/10.1002/jgra.50104</a:t>
            </a:r>
            <a:endParaRPr lang="en-AU" sz="1400" dirty="0">
              <a:highlight>
                <a:srgbClr val="FFFFFF"/>
              </a:highlight>
              <a:latin typeface="Open Sans" panose="020B0606030504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ytuł 1">
            <a:extLst>
              <a:ext uri="{FF2B5EF4-FFF2-40B4-BE49-F238E27FC236}">
                <a16:creationId xmlns:a16="http://schemas.microsoft.com/office/drawing/2014/main" id="{E70D0142-5E48-BEB0-F9B3-3EF8183046A1}"/>
              </a:ext>
            </a:extLst>
          </p:cNvPr>
          <p:cNvSpPr>
            <a:spLocks noGrp="1" noChangeArrowheads="1"/>
          </p:cNvSpPr>
          <p:nvPr>
            <p:ph type="title"/>
          </p:nvPr>
        </p:nvSpPr>
        <p:spPr/>
        <p:txBody>
          <a:bodyPr/>
          <a:lstStyle/>
          <a:p>
            <a:r>
              <a:rPr lang="pl-PL" altLang="en-US" sz="3600"/>
              <a:t>Aurora na Jowiszu</a:t>
            </a:r>
          </a:p>
        </p:txBody>
      </p:sp>
      <p:pic>
        <p:nvPicPr>
          <p:cNvPr id="51203" name="Obraz 3">
            <a:extLst>
              <a:ext uri="{FF2B5EF4-FFF2-40B4-BE49-F238E27FC236}">
                <a16:creationId xmlns:a16="http://schemas.microsoft.com/office/drawing/2014/main" id="{6435520A-4691-8916-D658-4740DF475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95388"/>
            <a:ext cx="6572250"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pole tekstowe 2">
            <a:extLst>
              <a:ext uri="{FF2B5EF4-FFF2-40B4-BE49-F238E27FC236}">
                <a16:creationId xmlns:a16="http://schemas.microsoft.com/office/drawing/2014/main" id="{D59BDA8B-1BB0-A861-A2A6-081FC935FADC}"/>
              </a:ext>
            </a:extLst>
          </p:cNvPr>
          <p:cNvSpPr txBox="1">
            <a:spLocks noChangeArrowheads="1"/>
          </p:cNvSpPr>
          <p:nvPr/>
        </p:nvSpPr>
        <p:spPr bwMode="auto">
          <a:xfrm>
            <a:off x="6821488" y="2782888"/>
            <a:ext cx="1865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Aurora (metan?)</a:t>
            </a:r>
          </a:p>
          <a:p>
            <a:pPr>
              <a:spcBef>
                <a:spcPct val="0"/>
              </a:spcBef>
              <a:buFontTx/>
              <a:buNone/>
            </a:pPr>
            <a:r>
              <a:rPr lang="pl-PL" altLang="en-US" sz="1800"/>
              <a:t>na Jowiszu</a:t>
            </a:r>
          </a:p>
        </p:txBody>
      </p:sp>
      <p:sp>
        <p:nvSpPr>
          <p:cNvPr id="51205" name="pole tekstowe 1">
            <a:extLst>
              <a:ext uri="{FF2B5EF4-FFF2-40B4-BE49-F238E27FC236}">
                <a16:creationId xmlns:a16="http://schemas.microsoft.com/office/drawing/2014/main" id="{0371F70A-3079-A558-5E14-D86CC05B3E38}"/>
              </a:ext>
            </a:extLst>
          </p:cNvPr>
          <p:cNvSpPr txBox="1">
            <a:spLocks noChangeArrowheads="1"/>
          </p:cNvSpPr>
          <p:nvPr/>
        </p:nvSpPr>
        <p:spPr bwMode="auto">
          <a:xfrm>
            <a:off x="323850" y="5662613"/>
            <a:ext cx="6427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solidFill>
                  <a:srgbClr val="FFFF00"/>
                </a:solidFill>
              </a:rPr>
              <a:t>Silne pole magnetyczne Jowisza wzbudza intensywne zorze</a:t>
            </a:r>
          </a:p>
          <a:p>
            <a:pPr>
              <a:spcBef>
                <a:spcPct val="0"/>
              </a:spcBef>
              <a:buFontTx/>
              <a:buNone/>
            </a:pPr>
            <a:r>
              <a:rPr lang="pl-PL" altLang="en-US" sz="1800">
                <a:solidFill>
                  <a:srgbClr val="FFFF00"/>
                </a:solidFill>
              </a:rPr>
              <a:t>polarne. […] Wielka Czerwona Plama wyraźnie odcina się od ciemniejszych, warstwowych chmur atmosfery. </a:t>
            </a:r>
            <a:endParaRPr lang="en-US" altLang="en-US" sz="1800">
              <a:solidFill>
                <a:srgbClr val="FFFF00"/>
              </a:solidFill>
            </a:endParaRPr>
          </a:p>
        </p:txBody>
      </p:sp>
    </p:spTree>
    <p:extLst>
      <p:ext uri="{BB962C8B-B14F-4D97-AF65-F5344CB8AC3E}">
        <p14:creationId xmlns:p14="http://schemas.microsoft.com/office/powerpoint/2010/main" val="596737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72B208-6EB8-FF01-903E-5153955D3606}"/>
              </a:ext>
            </a:extLst>
          </p:cNvPr>
          <p:cNvSpPr>
            <a:spLocks noGrp="1"/>
          </p:cNvSpPr>
          <p:nvPr>
            <p:ph type="title"/>
          </p:nvPr>
        </p:nvSpPr>
        <p:spPr>
          <a:xfrm>
            <a:off x="457200" y="274638"/>
            <a:ext cx="6848268" cy="1143000"/>
          </a:xfrm>
        </p:spPr>
        <p:txBody>
          <a:bodyPr/>
          <a:lstStyle/>
          <a:p>
            <a:r>
              <a:rPr lang="pl-PL" sz="3600" dirty="0"/>
              <a:t>Jowisz? Wszystko do odkrycia</a:t>
            </a:r>
            <a:endParaRPr lang="en-US" sz="3600" dirty="0"/>
          </a:p>
        </p:txBody>
      </p:sp>
      <p:pic>
        <p:nvPicPr>
          <p:cNvPr id="1026" name="Picture 2">
            <a:extLst>
              <a:ext uri="{FF2B5EF4-FFF2-40B4-BE49-F238E27FC236}">
                <a16:creationId xmlns:a16="http://schemas.microsoft.com/office/drawing/2014/main" id="{2E958810-7DFB-0DCF-FC03-9608F33FA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468" y="124425"/>
            <a:ext cx="1515004" cy="1432368"/>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D3A4025E-9C4E-5264-524E-1C4A47118761}"/>
              </a:ext>
            </a:extLst>
          </p:cNvPr>
          <p:cNvPicPr>
            <a:picLocks noChangeAspect="1"/>
          </p:cNvPicPr>
          <p:nvPr/>
        </p:nvPicPr>
        <p:blipFill>
          <a:blip r:embed="rId3"/>
          <a:stretch>
            <a:fillRect/>
          </a:stretch>
        </p:blipFill>
        <p:spPr>
          <a:xfrm>
            <a:off x="470484" y="1556793"/>
            <a:ext cx="8388424" cy="3295748"/>
          </a:xfrm>
          <a:prstGeom prst="rect">
            <a:avLst/>
          </a:prstGeom>
        </p:spPr>
      </p:pic>
      <p:sp>
        <p:nvSpPr>
          <p:cNvPr id="5" name="pole tekstowe 4">
            <a:extLst>
              <a:ext uri="{FF2B5EF4-FFF2-40B4-BE49-F238E27FC236}">
                <a16:creationId xmlns:a16="http://schemas.microsoft.com/office/drawing/2014/main" id="{9739B354-683D-7620-4444-56B5614E33EC}"/>
              </a:ext>
            </a:extLst>
          </p:cNvPr>
          <p:cNvSpPr txBox="1"/>
          <p:nvPr/>
        </p:nvSpPr>
        <p:spPr>
          <a:xfrm>
            <a:off x="357391" y="4937591"/>
            <a:ext cx="8786609" cy="1477328"/>
          </a:xfrm>
          <a:prstGeom prst="rect">
            <a:avLst/>
          </a:prstGeom>
          <a:noFill/>
        </p:spPr>
        <p:txBody>
          <a:bodyPr wrap="square" rtlCol="0">
            <a:spAutoFit/>
          </a:bodyPr>
          <a:lstStyle/>
          <a:p>
            <a:r>
              <a:rPr lang="pl-PL" dirty="0"/>
              <a:t>Na Ziemi mechanizmem tropikalnych cyklonów jest parowanie (H</a:t>
            </a:r>
            <a:r>
              <a:rPr lang="pl-PL" baseline="-25000" dirty="0"/>
              <a:t>2</a:t>
            </a:r>
            <a:r>
              <a:rPr lang="pl-PL" dirty="0"/>
              <a:t>O) ciepłego oceanu w atmosferze (ciężkiego) N</a:t>
            </a:r>
            <a:r>
              <a:rPr lang="pl-PL" baseline="-25000" dirty="0"/>
              <a:t>2</a:t>
            </a:r>
            <a:r>
              <a:rPr lang="pl-PL" dirty="0"/>
              <a:t>. </a:t>
            </a:r>
          </a:p>
          <a:p>
            <a:endParaRPr lang="pl-PL" dirty="0"/>
          </a:p>
          <a:p>
            <a:r>
              <a:rPr lang="pl-PL" dirty="0"/>
              <a:t>Na Jowiszu, półkuli SH, jest to wyż, być może jako wynik </a:t>
            </a:r>
            <a:r>
              <a:rPr lang="pl-PL"/>
              <a:t>kondensacji amoniaku (NH</a:t>
            </a:r>
            <a:r>
              <a:rPr lang="pl-PL" baseline="-25000"/>
              <a:t>3</a:t>
            </a:r>
            <a:r>
              <a:rPr lang="pl-PL"/>
              <a:t>) </a:t>
            </a:r>
            <a:r>
              <a:rPr lang="pl-PL" dirty="0"/>
              <a:t>w atmosferze lekkiego H</a:t>
            </a:r>
            <a:r>
              <a:rPr lang="pl-PL" baseline="-25000" dirty="0"/>
              <a:t>2</a:t>
            </a:r>
            <a:r>
              <a:rPr lang="pl-PL" dirty="0"/>
              <a:t>.</a:t>
            </a:r>
            <a:endParaRPr lang="en-US" dirty="0"/>
          </a:p>
        </p:txBody>
      </p:sp>
      <p:cxnSp>
        <p:nvCxnSpPr>
          <p:cNvPr id="6" name="Łącznik prosty 5">
            <a:extLst>
              <a:ext uri="{FF2B5EF4-FFF2-40B4-BE49-F238E27FC236}">
                <a16:creationId xmlns:a16="http://schemas.microsoft.com/office/drawing/2014/main" id="{8EB1F023-DB67-A8F2-204A-10ACE900DD6E}"/>
              </a:ext>
            </a:extLst>
          </p:cNvPr>
          <p:cNvCxnSpPr/>
          <p:nvPr/>
        </p:nvCxnSpPr>
        <p:spPr>
          <a:xfrm>
            <a:off x="1619672" y="2996952"/>
            <a:ext cx="936104"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79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ytuł 1">
            <a:extLst>
              <a:ext uri="{FF2B5EF4-FFF2-40B4-BE49-F238E27FC236}">
                <a16:creationId xmlns:a16="http://schemas.microsoft.com/office/drawing/2014/main" id="{024921A2-C8BE-7653-E13E-4023F45BF3AD}"/>
              </a:ext>
            </a:extLst>
          </p:cNvPr>
          <p:cNvSpPr>
            <a:spLocks noGrp="1" noChangeArrowheads="1"/>
          </p:cNvSpPr>
          <p:nvPr>
            <p:ph type="title"/>
          </p:nvPr>
        </p:nvSpPr>
        <p:spPr/>
        <p:txBody>
          <a:bodyPr/>
          <a:lstStyle/>
          <a:p>
            <a:r>
              <a:rPr lang="pl-PL" altLang="en-US" sz="3500"/>
              <a:t>„Strefa zamieszkania?”</a:t>
            </a:r>
          </a:p>
        </p:txBody>
      </p:sp>
      <p:pic>
        <p:nvPicPr>
          <p:cNvPr id="6147" name="Obraz 3">
            <a:extLst>
              <a:ext uri="{FF2B5EF4-FFF2-40B4-BE49-F238E27FC236}">
                <a16:creationId xmlns:a16="http://schemas.microsoft.com/office/drawing/2014/main" id="{E55EA134-AA39-E9EB-F587-DBB1D7FE0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1180306"/>
            <a:ext cx="5765651" cy="462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pole tekstowe 4">
            <a:extLst>
              <a:ext uri="{FF2B5EF4-FFF2-40B4-BE49-F238E27FC236}">
                <a16:creationId xmlns:a16="http://schemas.microsoft.com/office/drawing/2014/main" id="{647B0691-3ADD-D64E-295A-935D616482AE}"/>
              </a:ext>
            </a:extLst>
          </p:cNvPr>
          <p:cNvSpPr txBox="1">
            <a:spLocks noChangeArrowheads="1"/>
          </p:cNvSpPr>
          <p:nvPr/>
        </p:nvSpPr>
        <p:spPr bwMode="auto">
          <a:xfrm>
            <a:off x="1187450" y="6092825"/>
            <a:ext cx="323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Atmospheric Science, str. 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1E267E-2490-2F1B-7A90-48ACF84536E3}"/>
              </a:ext>
            </a:extLst>
          </p:cNvPr>
          <p:cNvSpPr>
            <a:spLocks noGrp="1"/>
          </p:cNvSpPr>
          <p:nvPr>
            <p:ph type="title"/>
          </p:nvPr>
        </p:nvSpPr>
        <p:spPr>
          <a:xfrm>
            <a:off x="323528" y="-134584"/>
            <a:ext cx="8229600" cy="1143000"/>
          </a:xfrm>
        </p:spPr>
        <p:txBody>
          <a:bodyPr/>
          <a:lstStyle/>
          <a:p>
            <a:r>
              <a:rPr lang="pl-PL" sz="3600" dirty="0"/>
              <a:t>Jowisz: atmosfera anty-passatów</a:t>
            </a:r>
            <a:endParaRPr lang="en-US" sz="3600" dirty="0"/>
          </a:p>
        </p:txBody>
      </p:sp>
      <p:pic>
        <p:nvPicPr>
          <p:cNvPr id="1026" name="Picture 2">
            <a:extLst>
              <a:ext uri="{FF2B5EF4-FFF2-40B4-BE49-F238E27FC236}">
                <a16:creationId xmlns:a16="http://schemas.microsoft.com/office/drawing/2014/main" id="{406BEA91-7670-327D-4EA8-99A3C2DF7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601100"/>
            <a:ext cx="6046329" cy="2019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5B30ED1C-549F-37D8-BBAC-10C77FDED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88" y="668457"/>
            <a:ext cx="4182022" cy="2932643"/>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a:extLst>
              <a:ext uri="{FF2B5EF4-FFF2-40B4-BE49-F238E27FC236}">
                <a16:creationId xmlns:a16="http://schemas.microsoft.com/office/drawing/2014/main" id="{5D0B53C6-37A4-FE85-C323-006A9932018F}"/>
              </a:ext>
            </a:extLst>
          </p:cNvPr>
          <p:cNvPicPr>
            <a:picLocks noChangeAspect="1"/>
          </p:cNvPicPr>
          <p:nvPr/>
        </p:nvPicPr>
        <p:blipFill>
          <a:blip r:embed="rId4"/>
          <a:stretch>
            <a:fillRect/>
          </a:stretch>
        </p:blipFill>
        <p:spPr>
          <a:xfrm>
            <a:off x="4533276" y="854164"/>
            <a:ext cx="4322152" cy="2453174"/>
          </a:xfrm>
          <a:prstGeom prst="rect">
            <a:avLst/>
          </a:prstGeom>
        </p:spPr>
      </p:pic>
      <p:sp>
        <p:nvSpPr>
          <p:cNvPr id="7" name="pole tekstowe 6">
            <a:extLst>
              <a:ext uri="{FF2B5EF4-FFF2-40B4-BE49-F238E27FC236}">
                <a16:creationId xmlns:a16="http://schemas.microsoft.com/office/drawing/2014/main" id="{B2D50F10-125B-A8F7-05F5-3677AC219B9A}"/>
              </a:ext>
            </a:extLst>
          </p:cNvPr>
          <p:cNvSpPr txBox="1"/>
          <p:nvPr/>
        </p:nvSpPr>
        <p:spPr>
          <a:xfrm>
            <a:off x="182976" y="5620574"/>
            <a:ext cx="8961024" cy="1323439"/>
          </a:xfrm>
          <a:prstGeom prst="rect">
            <a:avLst/>
          </a:prstGeom>
          <a:noFill/>
        </p:spPr>
        <p:txBody>
          <a:bodyPr wrap="square">
            <a:spAutoFit/>
          </a:bodyPr>
          <a:lstStyle/>
          <a:p>
            <a:r>
              <a:rPr lang="pl-PL" sz="1600" dirty="0" err="1"/>
              <a:t>Equatorial</a:t>
            </a:r>
            <a:r>
              <a:rPr lang="pl-PL" sz="1600" dirty="0"/>
              <a:t> super-</a:t>
            </a:r>
            <a:r>
              <a:rPr lang="pl-PL" sz="1600" dirty="0" err="1"/>
              <a:t>rotation</a:t>
            </a:r>
            <a:r>
              <a:rPr lang="pl-PL" sz="1600" dirty="0"/>
              <a:t>: na równiku wiatr wieje z zachodu na wschód, odwrotnie niż passaty na Ziemi. Powód? ? Może inny mechanizm niż na Ziemi: nie konwekcja termiczna nad równikiem (parowanie H</a:t>
            </a:r>
            <a:r>
              <a:rPr lang="pl-PL" sz="1600" baseline="-25000" dirty="0"/>
              <a:t>2</a:t>
            </a:r>
            <a:r>
              <a:rPr lang="pl-PL" sz="1600" dirty="0"/>
              <a:t>O z nagrzanej powierzchni oceany), ale kondensacja NH</a:t>
            </a:r>
            <a:r>
              <a:rPr lang="pl-PL" sz="1600" baseline="-25000" dirty="0"/>
              <a:t>3</a:t>
            </a:r>
            <a:r>
              <a:rPr lang="pl-PL" sz="1600" dirty="0"/>
              <a:t> nagrzanego w górnej część chmur. </a:t>
            </a:r>
            <a:r>
              <a:rPr lang="pl-PL" sz="1600" b="1" dirty="0"/>
              <a:t>Do okrycia przez </a:t>
            </a:r>
            <a:r>
              <a:rPr lang="pl-PL" sz="1600" b="1"/>
              <a:t>młodych astro-fizyko-chemików…</a:t>
            </a:r>
            <a:r>
              <a:rPr lang="pl-PL" sz="1600"/>
              <a:t> </a:t>
            </a:r>
            <a:endParaRPr lang="pl-PL" sz="1600" dirty="0"/>
          </a:p>
          <a:p>
            <a:r>
              <a:rPr lang="en-US" sz="1400" dirty="0"/>
              <a:t>https://en.wikipedia.org/wiki/Atmosphere_of_Jupiter</a:t>
            </a:r>
          </a:p>
        </p:txBody>
      </p:sp>
    </p:spTree>
    <p:extLst>
      <p:ext uri="{BB962C8B-B14F-4D97-AF65-F5344CB8AC3E}">
        <p14:creationId xmlns:p14="http://schemas.microsoft.com/office/powerpoint/2010/main" val="4177015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FFC43-3646-2FF3-A4DB-41BF8A71862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DD05E06-6A93-3118-C71D-A30586B78828}"/>
              </a:ext>
            </a:extLst>
          </p:cNvPr>
          <p:cNvSpPr>
            <a:spLocks noGrp="1"/>
          </p:cNvSpPr>
          <p:nvPr>
            <p:ph type="title"/>
          </p:nvPr>
        </p:nvSpPr>
        <p:spPr>
          <a:xfrm>
            <a:off x="440160" y="383695"/>
            <a:ext cx="7560840" cy="744978"/>
          </a:xfrm>
        </p:spPr>
        <p:txBody>
          <a:bodyPr/>
          <a:lstStyle/>
          <a:p>
            <a:r>
              <a:rPr lang="pl-PL" sz="3600" dirty="0"/>
              <a:t>Jowisz: skład </a:t>
            </a:r>
            <a:br>
              <a:rPr lang="pl-PL" sz="3600" dirty="0"/>
            </a:br>
            <a:r>
              <a:rPr lang="pl-PL" sz="3600" dirty="0"/>
              <a:t>i stratyfikacja atmosfery</a:t>
            </a:r>
            <a:endParaRPr lang="en-US" sz="3600" dirty="0"/>
          </a:p>
        </p:txBody>
      </p:sp>
      <p:pic>
        <p:nvPicPr>
          <p:cNvPr id="4" name="Obraz 3">
            <a:extLst>
              <a:ext uri="{FF2B5EF4-FFF2-40B4-BE49-F238E27FC236}">
                <a16:creationId xmlns:a16="http://schemas.microsoft.com/office/drawing/2014/main" id="{586BD5D0-1AA3-2A61-ED18-D3EA7527FFF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0" contrast="30000"/>
                    </a14:imgEffect>
                  </a14:imgLayer>
                </a14:imgProps>
              </a:ext>
            </a:extLst>
          </a:blip>
          <a:stretch>
            <a:fillRect/>
          </a:stretch>
        </p:blipFill>
        <p:spPr>
          <a:xfrm>
            <a:off x="791580" y="1494408"/>
            <a:ext cx="7560840" cy="4979897"/>
          </a:xfrm>
          <a:prstGeom prst="rect">
            <a:avLst/>
          </a:prstGeom>
        </p:spPr>
      </p:pic>
      <p:sp>
        <p:nvSpPr>
          <p:cNvPr id="3" name="pole tekstowe 2">
            <a:extLst>
              <a:ext uri="{FF2B5EF4-FFF2-40B4-BE49-F238E27FC236}">
                <a16:creationId xmlns:a16="http://schemas.microsoft.com/office/drawing/2014/main" id="{3E4F391D-736E-CD84-E62F-7843F2531D20}"/>
              </a:ext>
            </a:extLst>
          </p:cNvPr>
          <p:cNvSpPr txBox="1"/>
          <p:nvPr/>
        </p:nvSpPr>
        <p:spPr>
          <a:xfrm>
            <a:off x="3118510" y="3105834"/>
            <a:ext cx="4882490" cy="646331"/>
          </a:xfrm>
          <a:prstGeom prst="rect">
            <a:avLst/>
          </a:prstGeom>
          <a:noFill/>
        </p:spPr>
        <p:txBody>
          <a:bodyPr wrap="none" rtlCol="0">
            <a:spAutoFit/>
          </a:bodyPr>
          <a:lstStyle/>
          <a:p>
            <a:r>
              <a:rPr lang="pl-PL" dirty="0"/>
              <a:t>Tropopauza zajmuje większą część atmosfery</a:t>
            </a:r>
          </a:p>
          <a:p>
            <a:r>
              <a:rPr lang="pl-PL" dirty="0"/>
              <a:t>Nie ma dopływu energii z dołu ani  góry?</a:t>
            </a:r>
            <a:endParaRPr lang="en-US" dirty="0"/>
          </a:p>
        </p:txBody>
      </p:sp>
    </p:spTree>
    <p:extLst>
      <p:ext uri="{BB962C8B-B14F-4D97-AF65-F5344CB8AC3E}">
        <p14:creationId xmlns:p14="http://schemas.microsoft.com/office/powerpoint/2010/main" val="2777124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722" name="Text Box 3">
            <a:extLst>
              <a:ext uri="{FF2B5EF4-FFF2-40B4-BE49-F238E27FC236}">
                <a16:creationId xmlns:a16="http://schemas.microsoft.com/office/drawing/2014/main" id="{EE21BA7E-177E-A0A5-EFEB-06A31902C469}"/>
              </a:ext>
            </a:extLst>
          </p:cNvPr>
          <p:cNvSpPr txBox="1">
            <a:spLocks noChangeArrowheads="1"/>
          </p:cNvSpPr>
          <p:nvPr/>
        </p:nvSpPr>
        <p:spPr bwMode="auto">
          <a:xfrm>
            <a:off x="6084888" y="692150"/>
            <a:ext cx="30591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800">
                <a:solidFill>
                  <a:schemeClr val="bg1"/>
                </a:solidFill>
              </a:rPr>
              <a:t>Lune di Giove – la più grande scoperta di Galieo</a:t>
            </a:r>
            <a:endParaRPr lang="pl-PL" altLang="it-IT" sz="1800">
              <a:solidFill>
                <a:schemeClr val="bg1"/>
              </a:solidFill>
            </a:endParaRPr>
          </a:p>
        </p:txBody>
      </p:sp>
      <p:pic>
        <p:nvPicPr>
          <p:cNvPr id="30723" name="Picture 4">
            <a:extLst>
              <a:ext uri="{FF2B5EF4-FFF2-40B4-BE49-F238E27FC236}">
                <a16:creationId xmlns:a16="http://schemas.microsoft.com/office/drawing/2014/main" id="{C87A9502-A423-D29D-2DCB-5C0CCB3A1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73037"/>
            <a:ext cx="2659062" cy="37449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8549" name="Picture 5">
            <a:extLst>
              <a:ext uri="{FF2B5EF4-FFF2-40B4-BE49-F238E27FC236}">
                <a16:creationId xmlns:a16="http://schemas.microsoft.com/office/drawing/2014/main" id="{9AF551EA-04B7-BA28-A238-D8F529B29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933825"/>
            <a:ext cx="8326437"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7">
            <a:extLst>
              <a:ext uri="{FF2B5EF4-FFF2-40B4-BE49-F238E27FC236}">
                <a16:creationId xmlns:a16="http://schemas.microsoft.com/office/drawing/2014/main" id="{A9EF4905-018C-79D1-C176-B3FC4C29EBF6}"/>
              </a:ext>
            </a:extLst>
          </p:cNvPr>
          <p:cNvSpPr txBox="1">
            <a:spLocks noChangeArrowheads="1"/>
          </p:cNvSpPr>
          <p:nvPr/>
        </p:nvSpPr>
        <p:spPr bwMode="auto">
          <a:xfrm>
            <a:off x="855662" y="6371245"/>
            <a:ext cx="74326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dirty="0" err="1">
                <a:solidFill>
                  <a:schemeClr val="bg1"/>
                </a:solidFill>
              </a:rPr>
              <a:t>Io</a:t>
            </a:r>
            <a:r>
              <a:rPr lang="pl-PL" altLang="it-IT" sz="2000" dirty="0">
                <a:solidFill>
                  <a:schemeClr val="bg1"/>
                </a:solidFill>
              </a:rPr>
              <a:t> 		Europa 		</a:t>
            </a:r>
            <a:r>
              <a:rPr lang="pl-PL" altLang="it-IT" sz="2000" dirty="0" err="1">
                <a:solidFill>
                  <a:schemeClr val="bg1"/>
                </a:solidFill>
              </a:rPr>
              <a:t>Ganimede</a:t>
            </a:r>
            <a:r>
              <a:rPr lang="pl-PL" altLang="it-IT" sz="2000" dirty="0">
                <a:solidFill>
                  <a:schemeClr val="bg1"/>
                </a:solidFill>
              </a:rPr>
              <a:t>		</a:t>
            </a:r>
            <a:r>
              <a:rPr lang="it-IT" altLang="it-IT" sz="2000" dirty="0">
                <a:solidFill>
                  <a:schemeClr val="bg1"/>
                </a:solidFill>
              </a:rPr>
              <a:t>C</a:t>
            </a:r>
            <a:r>
              <a:rPr lang="pl-PL" altLang="it-IT" sz="2000" dirty="0" err="1">
                <a:solidFill>
                  <a:schemeClr val="bg1"/>
                </a:solidFill>
              </a:rPr>
              <a:t>alisto</a:t>
            </a:r>
            <a:endParaRPr lang="en-AU" altLang="it-IT" sz="2000" dirty="0">
              <a:solidFill>
                <a:schemeClr val="bg1"/>
              </a:solidFill>
            </a:endParaRPr>
          </a:p>
        </p:txBody>
      </p:sp>
      <p:sp>
        <p:nvSpPr>
          <p:cNvPr id="30727" name="Text Box 7">
            <a:extLst>
              <a:ext uri="{FF2B5EF4-FFF2-40B4-BE49-F238E27FC236}">
                <a16:creationId xmlns:a16="http://schemas.microsoft.com/office/drawing/2014/main" id="{982FC65D-9228-2EEA-3076-55F89A11D5AE}"/>
              </a:ext>
            </a:extLst>
          </p:cNvPr>
          <p:cNvSpPr txBox="1">
            <a:spLocks noChangeArrowheads="1"/>
          </p:cNvSpPr>
          <p:nvPr/>
        </p:nvSpPr>
        <p:spPr bwMode="auto">
          <a:xfrm>
            <a:off x="3672787" y="320218"/>
            <a:ext cx="236649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la-Latn" altLang="it-IT" sz="1400" i="1" dirty="0">
                <a:solidFill>
                  <a:schemeClr val="bg1"/>
                </a:solidFill>
              </a:rPr>
              <a:t>... Quin etiam impensius amavit Ganymedem puerum formosum, Trois Regis filium, adeo etiam assumptâ aquilæ figurâ, illum humeris impositum, in cœlum transportavit, prout fabulantur poetæ... à me vocatur... Tertius ob luminis Majestatem Ganymedes... [Io,] Europa, Ganimedes puer, atque Calisto, lascivo nimium perplacuere Jovi</a:t>
            </a:r>
            <a:endParaRPr lang="pl-PL" altLang="it-IT" sz="1400" i="1" dirty="0">
              <a:solidFill>
                <a:schemeClr val="bg1"/>
              </a:solidFill>
            </a:endParaRPr>
          </a:p>
          <a:p>
            <a:r>
              <a:rPr lang="la-Latn" altLang="it-IT" sz="1400" i="1" dirty="0">
                <a:solidFill>
                  <a:schemeClr val="bg1"/>
                </a:solidFill>
              </a:rPr>
              <a:t>https://en.wikipedia.org/wiki/Ganymede_(moon</a:t>
            </a:r>
            <a:r>
              <a:rPr lang="la-Latn" altLang="it-IT" sz="1400" i="1" dirty="0"/>
              <a:t>)</a:t>
            </a:r>
            <a:r>
              <a:rPr lang="la-Latn" altLang="it-IT" sz="1400" i="1" dirty="0">
                <a:solidFill>
                  <a:schemeClr val="bg1"/>
                </a:solidFill>
              </a:rPr>
              <a:t>.</a:t>
            </a:r>
            <a:r>
              <a:rPr lang="la-Latn" altLang="it-IT" sz="1400" dirty="0">
                <a:solidFill>
                  <a:schemeClr val="bg1"/>
                </a:solidFill>
              </a:rPr>
              <a:t> </a:t>
            </a:r>
          </a:p>
        </p:txBody>
      </p:sp>
      <p:pic>
        <p:nvPicPr>
          <p:cNvPr id="2" name="Obraz 5">
            <a:extLst>
              <a:ext uri="{FF2B5EF4-FFF2-40B4-BE49-F238E27FC236}">
                <a16:creationId xmlns:a16="http://schemas.microsoft.com/office/drawing/2014/main" id="{B9288D6E-240C-7351-3D7B-98162945F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16932"/>
            <a:ext cx="3059112" cy="373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08549"/>
                                        </p:tgtEl>
                                        <p:attrNameLst>
                                          <p:attrName>style.visibility</p:attrName>
                                        </p:attrNameLst>
                                      </p:cBhvr>
                                      <p:to>
                                        <p:strVal val="visible"/>
                                      </p:to>
                                    </p:set>
                                    <p:anim calcmode="lin" valueType="num">
                                      <p:cBhvr additive="base">
                                        <p:cTn id="7" dur="5000" fill="hold"/>
                                        <p:tgtEl>
                                          <p:spTgt spid="108549"/>
                                        </p:tgtEl>
                                        <p:attrNameLst>
                                          <p:attrName>ppt_x</p:attrName>
                                        </p:attrNameLst>
                                      </p:cBhvr>
                                      <p:tavLst>
                                        <p:tav tm="0">
                                          <p:val>
                                            <p:strVal val="1+#ppt_w/2"/>
                                          </p:val>
                                        </p:tav>
                                        <p:tav tm="100000">
                                          <p:val>
                                            <p:strVal val="#ppt_x"/>
                                          </p:val>
                                        </p:tav>
                                      </p:tavLst>
                                    </p:anim>
                                    <p:anim calcmode="lin" valueType="num">
                                      <p:cBhvr additive="base">
                                        <p:cTn id="8" dur="5000" fill="hold"/>
                                        <p:tgtEl>
                                          <p:spTgt spid="1085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1FF71-66E3-1F8F-1D4A-74E798BB83D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31B64E5-FB6C-85D5-4C44-33137F6001D7}"/>
              </a:ext>
            </a:extLst>
          </p:cNvPr>
          <p:cNvSpPr>
            <a:spLocks noGrp="1"/>
          </p:cNvSpPr>
          <p:nvPr>
            <p:ph type="title"/>
          </p:nvPr>
        </p:nvSpPr>
        <p:spPr>
          <a:xfrm>
            <a:off x="457200" y="-171400"/>
            <a:ext cx="8229600" cy="1143000"/>
          </a:xfrm>
        </p:spPr>
        <p:txBody>
          <a:bodyPr/>
          <a:lstStyle/>
          <a:p>
            <a:r>
              <a:rPr lang="pl-PL" sz="3600" dirty="0" err="1"/>
              <a:t>Pianeti</a:t>
            </a:r>
            <a:r>
              <a:rPr lang="pl-PL" sz="3600" dirty="0"/>
              <a:t> </a:t>
            </a:r>
            <a:r>
              <a:rPr lang="pl-PL" sz="3600" dirty="0" err="1"/>
              <a:t>Medicei</a:t>
            </a:r>
            <a:endParaRPr lang="en-US" sz="3600" dirty="0"/>
          </a:p>
        </p:txBody>
      </p:sp>
      <p:pic>
        <p:nvPicPr>
          <p:cNvPr id="4" name="Obraz 3">
            <a:extLst>
              <a:ext uri="{FF2B5EF4-FFF2-40B4-BE49-F238E27FC236}">
                <a16:creationId xmlns:a16="http://schemas.microsoft.com/office/drawing/2014/main" id="{FA8016EC-E037-F762-7173-8DED5D28C4B9}"/>
              </a:ext>
            </a:extLst>
          </p:cNvPr>
          <p:cNvPicPr>
            <a:picLocks noChangeAspect="1"/>
          </p:cNvPicPr>
          <p:nvPr/>
        </p:nvPicPr>
        <p:blipFill>
          <a:blip r:embed="rId2"/>
          <a:stretch>
            <a:fillRect/>
          </a:stretch>
        </p:blipFill>
        <p:spPr>
          <a:xfrm>
            <a:off x="434262" y="971600"/>
            <a:ext cx="8229600" cy="4796590"/>
          </a:xfrm>
          <a:prstGeom prst="rect">
            <a:avLst/>
          </a:prstGeom>
        </p:spPr>
      </p:pic>
      <p:sp>
        <p:nvSpPr>
          <p:cNvPr id="3" name="pole tekstowe 2">
            <a:extLst>
              <a:ext uri="{FF2B5EF4-FFF2-40B4-BE49-F238E27FC236}">
                <a16:creationId xmlns:a16="http://schemas.microsoft.com/office/drawing/2014/main" id="{0CE4CE5F-19CD-7A4D-7A7C-A49ED8BB0C5E}"/>
              </a:ext>
            </a:extLst>
          </p:cNvPr>
          <p:cNvSpPr txBox="1"/>
          <p:nvPr/>
        </p:nvSpPr>
        <p:spPr>
          <a:xfrm>
            <a:off x="457200" y="6309320"/>
            <a:ext cx="2454518" cy="369332"/>
          </a:xfrm>
          <a:prstGeom prst="rect">
            <a:avLst/>
          </a:prstGeom>
          <a:noFill/>
        </p:spPr>
        <p:txBody>
          <a:bodyPr wrap="none" rtlCol="0">
            <a:spAutoFit/>
          </a:bodyPr>
          <a:lstStyle/>
          <a:p>
            <a:r>
              <a:rPr lang="pl-PL" i="1" dirty="0"/>
              <a:t>Kosmochemia</a:t>
            </a:r>
            <a:r>
              <a:rPr lang="pl-PL" dirty="0"/>
              <a:t>, op. cit.</a:t>
            </a:r>
            <a:endParaRPr lang="en-US" i="1" dirty="0"/>
          </a:p>
        </p:txBody>
      </p:sp>
    </p:spTree>
    <p:extLst>
      <p:ext uri="{BB962C8B-B14F-4D97-AF65-F5344CB8AC3E}">
        <p14:creationId xmlns:p14="http://schemas.microsoft.com/office/powerpoint/2010/main" val="1583113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2BDBA-19D3-13A8-4DFC-5D336F339A7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F857432-9252-1B4E-F075-E7CCD9590724}"/>
              </a:ext>
            </a:extLst>
          </p:cNvPr>
          <p:cNvSpPr>
            <a:spLocks noGrp="1"/>
          </p:cNvSpPr>
          <p:nvPr>
            <p:ph type="title"/>
          </p:nvPr>
        </p:nvSpPr>
        <p:spPr>
          <a:xfrm>
            <a:off x="457200" y="-171400"/>
            <a:ext cx="8229600" cy="1143000"/>
          </a:xfrm>
        </p:spPr>
        <p:txBody>
          <a:bodyPr/>
          <a:lstStyle/>
          <a:p>
            <a:r>
              <a:rPr lang="pl-PL" sz="3600" dirty="0" err="1"/>
              <a:t>Pianeti</a:t>
            </a:r>
            <a:r>
              <a:rPr lang="pl-PL" sz="3600" dirty="0"/>
              <a:t> </a:t>
            </a:r>
            <a:r>
              <a:rPr lang="pl-PL" sz="3600" dirty="0" err="1"/>
              <a:t>Medicei</a:t>
            </a:r>
            <a:endParaRPr lang="en-US" sz="3600" dirty="0"/>
          </a:p>
        </p:txBody>
      </p:sp>
      <p:pic>
        <p:nvPicPr>
          <p:cNvPr id="5" name="Obraz 4">
            <a:extLst>
              <a:ext uri="{FF2B5EF4-FFF2-40B4-BE49-F238E27FC236}">
                <a16:creationId xmlns:a16="http://schemas.microsoft.com/office/drawing/2014/main" id="{7C9AB336-58A1-AF91-2386-4C263BFED63C}"/>
              </a:ext>
            </a:extLst>
          </p:cNvPr>
          <p:cNvPicPr>
            <a:picLocks noChangeAspect="1"/>
          </p:cNvPicPr>
          <p:nvPr/>
        </p:nvPicPr>
        <p:blipFill>
          <a:blip r:embed="rId2"/>
          <a:stretch>
            <a:fillRect/>
          </a:stretch>
        </p:blipFill>
        <p:spPr>
          <a:xfrm>
            <a:off x="557808" y="987624"/>
            <a:ext cx="8028384" cy="5391538"/>
          </a:xfrm>
          <a:prstGeom prst="rect">
            <a:avLst/>
          </a:prstGeom>
        </p:spPr>
      </p:pic>
    </p:spTree>
    <p:extLst>
      <p:ext uri="{BB962C8B-B14F-4D97-AF65-F5344CB8AC3E}">
        <p14:creationId xmlns:p14="http://schemas.microsoft.com/office/powerpoint/2010/main" val="2733886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174544-5FF6-01DA-6472-6E324FD994F5}"/>
              </a:ext>
            </a:extLst>
          </p:cNvPr>
          <p:cNvSpPr>
            <a:spLocks noGrp="1"/>
          </p:cNvSpPr>
          <p:nvPr>
            <p:ph type="title"/>
          </p:nvPr>
        </p:nvSpPr>
        <p:spPr>
          <a:xfrm>
            <a:off x="457200" y="0"/>
            <a:ext cx="8229600" cy="1143000"/>
          </a:xfrm>
        </p:spPr>
        <p:txBody>
          <a:bodyPr/>
          <a:lstStyle/>
          <a:p>
            <a:r>
              <a:rPr lang="pl-PL" sz="3600" dirty="0" err="1"/>
              <a:t>Ganimedes</a:t>
            </a:r>
            <a:r>
              <a:rPr lang="pl-PL" sz="3600" dirty="0"/>
              <a:t>: magnetosfera</a:t>
            </a:r>
            <a:endParaRPr lang="en-US" sz="3600" dirty="0"/>
          </a:p>
        </p:txBody>
      </p:sp>
      <p:pic>
        <p:nvPicPr>
          <p:cNvPr id="3" name="Main graphic">
            <a:extLst>
              <a:ext uri="{FF2B5EF4-FFF2-40B4-BE49-F238E27FC236}">
                <a16:creationId xmlns:a16="http://schemas.microsoft.com/office/drawing/2014/main" id="{2F01927C-AA64-CB1A-F1C7-BC296E5BA370}"/>
              </a:ext>
            </a:extLst>
          </p:cNvPr>
          <p:cNvPicPr/>
          <p:nvPr/>
        </p:nvPicPr>
        <p:blipFill>
          <a:blip r:embed="rId2"/>
          <a:stretch/>
        </p:blipFill>
        <p:spPr>
          <a:xfrm>
            <a:off x="827584" y="988045"/>
            <a:ext cx="5904656" cy="5165724"/>
          </a:xfrm>
          <a:prstGeom prst="rect">
            <a:avLst/>
          </a:prstGeom>
          <a:ln>
            <a:noFill/>
          </a:ln>
        </p:spPr>
      </p:pic>
      <p:sp>
        <p:nvSpPr>
          <p:cNvPr id="6" name="pole tekstowe 5">
            <a:extLst>
              <a:ext uri="{FF2B5EF4-FFF2-40B4-BE49-F238E27FC236}">
                <a16:creationId xmlns:a16="http://schemas.microsoft.com/office/drawing/2014/main" id="{9F98E7A4-7A57-AC95-3334-D36F75D151BA}"/>
              </a:ext>
            </a:extLst>
          </p:cNvPr>
          <p:cNvSpPr txBox="1"/>
          <p:nvPr/>
        </p:nvSpPr>
        <p:spPr>
          <a:xfrm>
            <a:off x="251520" y="6161781"/>
            <a:ext cx="7542584" cy="646331"/>
          </a:xfrm>
          <a:prstGeom prst="rect">
            <a:avLst/>
          </a:prstGeom>
          <a:noFill/>
        </p:spPr>
        <p:txBody>
          <a:bodyPr wrap="square">
            <a:spAutoFit/>
          </a:bodyPr>
          <a:lstStyle/>
          <a:p>
            <a:r>
              <a:rPr lang="en-US" sz="1800" b="0" strike="noStrike" spc="-1" dirty="0">
                <a:solidFill>
                  <a:srgbClr val="000000"/>
                </a:solidFill>
                <a:latin typeface="Arial"/>
              </a:rPr>
              <a:t>Magnetospheric‐Ionospheric‐Atmospheric Implications From the Juno Flyby of Ganymede</a:t>
            </a:r>
          </a:p>
        </p:txBody>
      </p:sp>
      <p:sp>
        <p:nvSpPr>
          <p:cNvPr id="8" name="pole tekstowe 7">
            <a:extLst>
              <a:ext uri="{FF2B5EF4-FFF2-40B4-BE49-F238E27FC236}">
                <a16:creationId xmlns:a16="http://schemas.microsoft.com/office/drawing/2014/main" id="{86C06539-DA50-94AC-43CB-AE5638BB4081}"/>
              </a:ext>
            </a:extLst>
          </p:cNvPr>
          <p:cNvSpPr txBox="1"/>
          <p:nvPr/>
        </p:nvSpPr>
        <p:spPr>
          <a:xfrm>
            <a:off x="6731429" y="2139057"/>
            <a:ext cx="2574032" cy="877163"/>
          </a:xfrm>
          <a:prstGeom prst="rect">
            <a:avLst/>
          </a:prstGeom>
          <a:noFill/>
        </p:spPr>
        <p:txBody>
          <a:bodyPr wrap="square">
            <a:spAutoFit/>
          </a:bodyPr>
          <a:lstStyle/>
          <a:p>
            <a:r>
              <a:rPr lang="en-US" sz="1700" strike="noStrike" spc="-1" dirty="0">
                <a:solidFill>
                  <a:srgbClr val="0054A6"/>
                </a:solidFill>
                <a:latin typeface="Arial"/>
              </a:rPr>
              <a:t>JGR Planets, 129</a:t>
            </a:r>
            <a:r>
              <a:rPr lang="pl-PL" sz="1700" strike="noStrike" spc="-1" dirty="0">
                <a:solidFill>
                  <a:srgbClr val="0054A6"/>
                </a:solidFill>
                <a:latin typeface="Arial"/>
              </a:rPr>
              <a:t> (4)</a:t>
            </a:r>
            <a:r>
              <a:rPr lang="en-US" sz="1700" strike="noStrike" spc="-1" dirty="0">
                <a:solidFill>
                  <a:srgbClr val="0054A6"/>
                </a:solidFill>
                <a:latin typeface="Arial"/>
              </a:rPr>
              <a:t>, 08 April 2024,  10.1029/2023JE007859</a:t>
            </a:r>
            <a:endParaRPr lang="en-US" sz="1700" dirty="0"/>
          </a:p>
        </p:txBody>
      </p:sp>
    </p:spTree>
    <p:extLst>
      <p:ext uri="{BB962C8B-B14F-4D97-AF65-F5344CB8AC3E}">
        <p14:creationId xmlns:p14="http://schemas.microsoft.com/office/powerpoint/2010/main" val="875710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ytuł 1">
            <a:extLst>
              <a:ext uri="{FF2B5EF4-FFF2-40B4-BE49-F238E27FC236}">
                <a16:creationId xmlns:a16="http://schemas.microsoft.com/office/drawing/2014/main" id="{36182737-CD16-D0A4-E896-FCFC18A13DEA}"/>
              </a:ext>
            </a:extLst>
          </p:cNvPr>
          <p:cNvSpPr>
            <a:spLocks noGrp="1" noChangeArrowheads="1"/>
          </p:cNvSpPr>
          <p:nvPr>
            <p:ph type="title"/>
          </p:nvPr>
        </p:nvSpPr>
        <p:spPr/>
        <p:txBody>
          <a:bodyPr/>
          <a:lstStyle/>
          <a:p>
            <a:endParaRPr lang="pl-PL" altLang="en-US"/>
          </a:p>
        </p:txBody>
      </p:sp>
      <p:pic>
        <p:nvPicPr>
          <p:cNvPr id="28675" name="Obraz 5">
            <a:extLst>
              <a:ext uri="{FF2B5EF4-FFF2-40B4-BE49-F238E27FC236}">
                <a16:creationId xmlns:a16="http://schemas.microsoft.com/office/drawing/2014/main" id="{1569418D-8998-6220-77C9-15A8722F3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0"/>
            <a:ext cx="889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563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ytuł 1">
            <a:extLst>
              <a:ext uri="{FF2B5EF4-FFF2-40B4-BE49-F238E27FC236}">
                <a16:creationId xmlns:a16="http://schemas.microsoft.com/office/drawing/2014/main" id="{0FB484CF-A910-4B56-C96A-305B0A361222}"/>
              </a:ext>
            </a:extLst>
          </p:cNvPr>
          <p:cNvSpPr>
            <a:spLocks noGrp="1" noChangeArrowheads="1"/>
          </p:cNvSpPr>
          <p:nvPr>
            <p:ph type="title"/>
          </p:nvPr>
        </p:nvSpPr>
        <p:spPr>
          <a:xfrm>
            <a:off x="457200" y="274638"/>
            <a:ext cx="8229600" cy="706437"/>
          </a:xfrm>
        </p:spPr>
        <p:txBody>
          <a:bodyPr/>
          <a:lstStyle/>
          <a:p>
            <a:r>
              <a:rPr lang="pl-PL" altLang="en-US" sz="3600" dirty="0"/>
              <a:t>Woda na </a:t>
            </a:r>
            <a:r>
              <a:rPr lang="pl-PL" altLang="en-US" sz="3600" dirty="0" err="1"/>
              <a:t>Ganimedesie</a:t>
            </a:r>
            <a:r>
              <a:rPr lang="pl-PL" altLang="en-US" sz="3600" dirty="0"/>
              <a:t> (2024)</a:t>
            </a:r>
          </a:p>
        </p:txBody>
      </p:sp>
      <p:pic>
        <p:nvPicPr>
          <p:cNvPr id="29699" name="Obraz 8">
            <a:extLst>
              <a:ext uri="{FF2B5EF4-FFF2-40B4-BE49-F238E27FC236}">
                <a16:creationId xmlns:a16="http://schemas.microsoft.com/office/drawing/2014/main" id="{82434AE6-0D19-3F85-4E67-B2CE31922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1122363"/>
            <a:ext cx="73533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784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ytuł 1">
            <a:extLst>
              <a:ext uri="{FF2B5EF4-FFF2-40B4-BE49-F238E27FC236}">
                <a16:creationId xmlns:a16="http://schemas.microsoft.com/office/drawing/2014/main" id="{C17F6A14-36DA-840F-DEEB-40E84391BB52}"/>
              </a:ext>
            </a:extLst>
          </p:cNvPr>
          <p:cNvSpPr>
            <a:spLocks noGrp="1" noChangeArrowheads="1"/>
          </p:cNvSpPr>
          <p:nvPr>
            <p:ph type="title"/>
          </p:nvPr>
        </p:nvSpPr>
        <p:spPr>
          <a:xfrm>
            <a:off x="457200" y="274638"/>
            <a:ext cx="8229600" cy="706437"/>
          </a:xfrm>
        </p:spPr>
        <p:txBody>
          <a:bodyPr/>
          <a:lstStyle/>
          <a:p>
            <a:r>
              <a:rPr lang="pl-PL" altLang="en-US" sz="3600"/>
              <a:t>Woda na Ganimedesie (2024)</a:t>
            </a:r>
          </a:p>
        </p:txBody>
      </p:sp>
      <p:pic>
        <p:nvPicPr>
          <p:cNvPr id="30723" name="Obraz 3">
            <a:extLst>
              <a:ext uri="{FF2B5EF4-FFF2-40B4-BE49-F238E27FC236}">
                <a16:creationId xmlns:a16="http://schemas.microsoft.com/office/drawing/2014/main" id="{266F5BC2-FCC0-7676-D29B-4F417C3F2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1196975"/>
            <a:ext cx="749935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154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B3D7A7-70EE-73AF-CE46-DD50C87E9CF4}"/>
              </a:ext>
            </a:extLst>
          </p:cNvPr>
          <p:cNvSpPr>
            <a:spLocks noGrp="1"/>
          </p:cNvSpPr>
          <p:nvPr>
            <p:ph type="title"/>
          </p:nvPr>
        </p:nvSpPr>
        <p:spPr>
          <a:xfrm>
            <a:off x="457200" y="-171400"/>
            <a:ext cx="8229600" cy="1143000"/>
          </a:xfrm>
        </p:spPr>
        <p:txBody>
          <a:bodyPr/>
          <a:lstStyle/>
          <a:p>
            <a:r>
              <a:rPr lang="pl-PL" sz="3600" dirty="0"/>
              <a:t>Nic, tylko wysyłać cysterny</a:t>
            </a:r>
            <a:endParaRPr lang="en-US" sz="3600" dirty="0"/>
          </a:p>
        </p:txBody>
      </p:sp>
      <p:pic>
        <p:nvPicPr>
          <p:cNvPr id="4" name="Obraz 3">
            <a:extLst>
              <a:ext uri="{FF2B5EF4-FFF2-40B4-BE49-F238E27FC236}">
                <a16:creationId xmlns:a16="http://schemas.microsoft.com/office/drawing/2014/main" id="{50ED8273-CF43-76D6-CBA7-B0EE17F0FAFD}"/>
              </a:ext>
            </a:extLst>
          </p:cNvPr>
          <p:cNvPicPr>
            <a:picLocks noChangeAspect="1"/>
          </p:cNvPicPr>
          <p:nvPr/>
        </p:nvPicPr>
        <p:blipFill>
          <a:blip r:embed="rId2"/>
          <a:stretch>
            <a:fillRect/>
          </a:stretch>
        </p:blipFill>
        <p:spPr>
          <a:xfrm>
            <a:off x="0" y="817303"/>
            <a:ext cx="9144000" cy="5647947"/>
          </a:xfrm>
          <a:prstGeom prst="rect">
            <a:avLst/>
          </a:prstGeom>
        </p:spPr>
      </p:pic>
    </p:spTree>
    <p:extLst>
      <p:ext uri="{BB962C8B-B14F-4D97-AF65-F5344CB8AC3E}">
        <p14:creationId xmlns:p14="http://schemas.microsoft.com/office/powerpoint/2010/main" val="725571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ytuł 1">
            <a:extLst>
              <a:ext uri="{FF2B5EF4-FFF2-40B4-BE49-F238E27FC236}">
                <a16:creationId xmlns:a16="http://schemas.microsoft.com/office/drawing/2014/main" id="{552C7406-917B-3914-3256-26023E8C976F}"/>
              </a:ext>
            </a:extLst>
          </p:cNvPr>
          <p:cNvSpPr>
            <a:spLocks noGrp="1" noChangeArrowheads="1"/>
          </p:cNvSpPr>
          <p:nvPr>
            <p:ph type="title"/>
          </p:nvPr>
        </p:nvSpPr>
        <p:spPr>
          <a:xfrm>
            <a:off x="-36513" y="0"/>
            <a:ext cx="5554663" cy="1143000"/>
          </a:xfrm>
        </p:spPr>
        <p:txBody>
          <a:bodyPr/>
          <a:lstStyle/>
          <a:p>
            <a:r>
              <a:rPr lang="pl-PL" altLang="en-US" sz="3200"/>
              <a:t>Ziemia – planeta mieszkalna</a:t>
            </a:r>
          </a:p>
        </p:txBody>
      </p:sp>
      <p:pic>
        <p:nvPicPr>
          <p:cNvPr id="7171" name="Obraz 3">
            <a:extLst>
              <a:ext uri="{FF2B5EF4-FFF2-40B4-BE49-F238E27FC236}">
                <a16:creationId xmlns:a16="http://schemas.microsoft.com/office/drawing/2014/main" id="{D60DD8BB-7705-51ED-E2AD-3C96DBB65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42481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Obraz 5">
            <a:extLst>
              <a:ext uri="{FF2B5EF4-FFF2-40B4-BE49-F238E27FC236}">
                <a16:creationId xmlns:a16="http://schemas.microsoft.com/office/drawing/2014/main" id="{53A9962C-E513-51EB-D01D-D38A243D6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1851025"/>
            <a:ext cx="4637087"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Obraz 7">
            <a:extLst>
              <a:ext uri="{FF2B5EF4-FFF2-40B4-BE49-F238E27FC236}">
                <a16:creationId xmlns:a16="http://schemas.microsoft.com/office/drawing/2014/main" id="{4BE96489-FC6B-F943-C67B-17A555EFE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8288" y="44450"/>
            <a:ext cx="3325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Obraz 9">
            <a:extLst>
              <a:ext uri="{FF2B5EF4-FFF2-40B4-BE49-F238E27FC236}">
                <a16:creationId xmlns:a16="http://schemas.microsoft.com/office/drawing/2014/main" id="{AC45847A-6651-2DA6-85B1-D7AEBFDB2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13" y="5715000"/>
            <a:ext cx="44751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pole tekstowe 10">
            <a:extLst>
              <a:ext uri="{FF2B5EF4-FFF2-40B4-BE49-F238E27FC236}">
                <a16:creationId xmlns:a16="http://schemas.microsoft.com/office/drawing/2014/main" id="{74416A18-7314-9CC4-9956-E80AB094ECF8}"/>
              </a:ext>
            </a:extLst>
          </p:cNvPr>
          <p:cNvSpPr txBox="1">
            <a:spLocks noChangeArrowheads="1"/>
          </p:cNvSpPr>
          <p:nvPr/>
        </p:nvSpPr>
        <p:spPr bwMode="auto">
          <a:xfrm>
            <a:off x="142875" y="6553200"/>
            <a:ext cx="491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200" dirty="0" err="1"/>
              <a:t>only</a:t>
            </a:r>
            <a:r>
              <a:rPr lang="pl-PL" altLang="en-US" sz="1200" dirty="0"/>
              <a:t> of </a:t>
            </a:r>
            <a:r>
              <a:rPr lang="pl-PL" altLang="en-US" sz="1200" dirty="0" err="1"/>
              <a:t>troposphere</a:t>
            </a:r>
            <a:r>
              <a:rPr lang="pl-PL" altLang="en-US" sz="1200" dirty="0"/>
              <a:t>, </a:t>
            </a:r>
            <a:r>
              <a:rPr lang="pl-PL" altLang="en-US" sz="1200" dirty="0" err="1"/>
              <a:t>an</a:t>
            </a:r>
            <a:r>
              <a:rPr lang="pl-PL" altLang="en-US" sz="1200" dirty="0"/>
              <a:t> </a:t>
            </a:r>
            <a:r>
              <a:rPr lang="pl-PL" altLang="en-US" sz="1200" dirty="0" err="1"/>
              <a:t>isothermal</a:t>
            </a:r>
            <a:r>
              <a:rPr lang="pl-PL" altLang="en-US" sz="1200" dirty="0"/>
              <a:t> </a:t>
            </a:r>
            <a:r>
              <a:rPr lang="pl-PL" altLang="en-US" sz="1200" dirty="0" err="1"/>
              <a:t>mesosphere</a:t>
            </a:r>
            <a:r>
              <a:rPr lang="pl-PL" altLang="en-US" sz="1200" dirty="0"/>
              <a:t> and a </a:t>
            </a:r>
            <a:r>
              <a:rPr lang="pl-PL" altLang="en-US" sz="1200" dirty="0" err="1"/>
              <a:t>thermosphere</a:t>
            </a:r>
            <a:r>
              <a:rPr lang="pl-PL" altLang="en-US" sz="1200"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809E9-EBC7-5D5E-4499-069DBF554A9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1A9CD2A-1866-A7E4-034F-363A2049468E}"/>
              </a:ext>
            </a:extLst>
          </p:cNvPr>
          <p:cNvSpPr>
            <a:spLocks noGrp="1"/>
          </p:cNvSpPr>
          <p:nvPr>
            <p:ph type="title"/>
          </p:nvPr>
        </p:nvSpPr>
        <p:spPr>
          <a:xfrm>
            <a:off x="5364088" y="1340768"/>
            <a:ext cx="3394621" cy="744978"/>
          </a:xfrm>
        </p:spPr>
        <p:txBody>
          <a:bodyPr/>
          <a:lstStyle/>
          <a:p>
            <a:r>
              <a:rPr lang="pl-PL" sz="3600" dirty="0"/>
              <a:t>Saturn: skład </a:t>
            </a:r>
            <a:br>
              <a:rPr lang="pl-PL" sz="3600" dirty="0"/>
            </a:br>
            <a:r>
              <a:rPr lang="pl-PL" sz="3600" dirty="0"/>
              <a:t>i stratyfikacja atmosfery</a:t>
            </a:r>
            <a:endParaRPr lang="en-US" sz="3600" dirty="0"/>
          </a:p>
        </p:txBody>
      </p:sp>
      <p:pic>
        <p:nvPicPr>
          <p:cNvPr id="5" name="Obraz 4">
            <a:extLst>
              <a:ext uri="{FF2B5EF4-FFF2-40B4-BE49-F238E27FC236}">
                <a16:creationId xmlns:a16="http://schemas.microsoft.com/office/drawing/2014/main" id="{4F8984C9-3901-8E22-20B7-1348908E5BD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10000"/>
                    </a14:imgEffect>
                  </a14:imgLayer>
                </a14:imgProps>
              </a:ext>
            </a:extLst>
          </a:blip>
          <a:stretch>
            <a:fillRect/>
          </a:stretch>
        </p:blipFill>
        <p:spPr>
          <a:xfrm rot="16200000">
            <a:off x="-447877" y="1005831"/>
            <a:ext cx="6245134" cy="4846337"/>
          </a:xfrm>
          <a:prstGeom prst="rect">
            <a:avLst/>
          </a:prstGeom>
        </p:spPr>
      </p:pic>
      <p:sp>
        <p:nvSpPr>
          <p:cNvPr id="3" name="pole tekstowe 2">
            <a:extLst>
              <a:ext uri="{FF2B5EF4-FFF2-40B4-BE49-F238E27FC236}">
                <a16:creationId xmlns:a16="http://schemas.microsoft.com/office/drawing/2014/main" id="{A6EC0FC8-7E0A-5BB7-595A-698C0BC24076}"/>
              </a:ext>
            </a:extLst>
          </p:cNvPr>
          <p:cNvSpPr txBox="1"/>
          <p:nvPr/>
        </p:nvSpPr>
        <p:spPr>
          <a:xfrm>
            <a:off x="5364088" y="3573016"/>
            <a:ext cx="3630096" cy="646331"/>
          </a:xfrm>
          <a:prstGeom prst="rect">
            <a:avLst/>
          </a:prstGeom>
          <a:noFill/>
        </p:spPr>
        <p:txBody>
          <a:bodyPr wrap="none" rtlCol="0">
            <a:spAutoFit/>
          </a:bodyPr>
          <a:lstStyle/>
          <a:p>
            <a:r>
              <a:rPr lang="pl-PL" dirty="0"/>
              <a:t>Tak naprawdę, to ani tropopauzy, </a:t>
            </a:r>
          </a:p>
          <a:p>
            <a:r>
              <a:rPr lang="pl-PL" dirty="0"/>
              <a:t>ani stratosfery, ani </a:t>
            </a:r>
            <a:r>
              <a:rPr lang="pl-PL" dirty="0" err="1"/>
              <a:t>stratopauzy</a:t>
            </a:r>
            <a:r>
              <a:rPr lang="pl-PL" dirty="0"/>
              <a:t> </a:t>
            </a:r>
            <a:endParaRPr lang="en-US" dirty="0"/>
          </a:p>
        </p:txBody>
      </p:sp>
    </p:spTree>
    <p:extLst>
      <p:ext uri="{BB962C8B-B14F-4D97-AF65-F5344CB8AC3E}">
        <p14:creationId xmlns:p14="http://schemas.microsoft.com/office/powerpoint/2010/main" val="2403227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A414C9-4582-5F34-8933-662F9C8B9B67}"/>
              </a:ext>
            </a:extLst>
          </p:cNvPr>
          <p:cNvSpPr>
            <a:spLocks noGrp="1"/>
          </p:cNvSpPr>
          <p:nvPr>
            <p:ph type="title"/>
          </p:nvPr>
        </p:nvSpPr>
        <p:spPr>
          <a:xfrm>
            <a:off x="3068253" y="400377"/>
            <a:ext cx="5987008" cy="744978"/>
          </a:xfrm>
        </p:spPr>
        <p:txBody>
          <a:bodyPr/>
          <a:lstStyle/>
          <a:p>
            <a:r>
              <a:rPr lang="pl-PL" sz="3600" dirty="0"/>
              <a:t>Saturn: wiatry i skład</a:t>
            </a:r>
            <a:br>
              <a:rPr lang="pl-PL" sz="3600" dirty="0"/>
            </a:br>
            <a:r>
              <a:rPr lang="pl-PL" sz="3600" dirty="0"/>
              <a:t>(2023)</a:t>
            </a:r>
            <a:endParaRPr lang="en-US" sz="3600" dirty="0"/>
          </a:p>
        </p:txBody>
      </p:sp>
      <p:sp>
        <p:nvSpPr>
          <p:cNvPr id="4" name="pole tekstowe 3">
            <a:extLst>
              <a:ext uri="{FF2B5EF4-FFF2-40B4-BE49-F238E27FC236}">
                <a16:creationId xmlns:a16="http://schemas.microsoft.com/office/drawing/2014/main" id="{F78324D1-630A-2410-4E53-D67A117436AE}"/>
              </a:ext>
            </a:extLst>
          </p:cNvPr>
          <p:cNvSpPr txBox="1"/>
          <p:nvPr/>
        </p:nvSpPr>
        <p:spPr>
          <a:xfrm>
            <a:off x="3211823" y="5865525"/>
            <a:ext cx="5868144" cy="830997"/>
          </a:xfrm>
          <a:prstGeom prst="rect">
            <a:avLst/>
          </a:prstGeom>
          <a:noFill/>
        </p:spPr>
        <p:txBody>
          <a:bodyPr wrap="square">
            <a:spAutoFit/>
          </a:bodyPr>
          <a:lstStyle/>
          <a:p>
            <a:r>
              <a:rPr lang="en-AU" sz="1200" b="0" i="0" dirty="0">
                <a:solidFill>
                  <a:srgbClr val="1C1D1E"/>
                </a:solidFill>
                <a:effectLst/>
                <a:latin typeface="Open Sans" panose="020B0606030504020204" pitchFamily="34" charset="0"/>
              </a:rPr>
              <a:t>Fletcher, L. N., King, O. R. T., </a:t>
            </a:r>
            <a:r>
              <a:rPr lang="en-AU" sz="1200" b="0" i="0" dirty="0" err="1">
                <a:solidFill>
                  <a:srgbClr val="1C1D1E"/>
                </a:solidFill>
                <a:effectLst/>
                <a:latin typeface="Open Sans" panose="020B0606030504020204" pitchFamily="34" charset="0"/>
              </a:rPr>
              <a:t>Harkett</a:t>
            </a:r>
            <a:r>
              <a:rPr lang="en-AU" sz="1200" b="0" i="0" dirty="0">
                <a:solidFill>
                  <a:srgbClr val="1C1D1E"/>
                </a:solidFill>
                <a:effectLst/>
                <a:latin typeface="Open Sans" panose="020B0606030504020204" pitchFamily="34" charset="0"/>
              </a:rPr>
              <a:t>, J., Hammel, H. B., Roman, M. T., Melin, H., et al. (2023). Saturn's atmosphere in northern summer revealed by JWST/MIRI. </a:t>
            </a:r>
            <a:r>
              <a:rPr lang="en-AU" sz="1200" b="0" i="1" dirty="0">
                <a:solidFill>
                  <a:srgbClr val="1C1D1E"/>
                </a:solidFill>
                <a:effectLst/>
                <a:latin typeface="Open Sans" panose="020B0606030504020204" pitchFamily="34" charset="0"/>
              </a:rPr>
              <a:t>Journal of Geophysical Research: Planets</a:t>
            </a:r>
            <a:r>
              <a:rPr lang="en-AU" sz="1200" b="0" i="0" dirty="0">
                <a:solidFill>
                  <a:srgbClr val="1C1D1E"/>
                </a:solidFill>
                <a:effectLst/>
                <a:latin typeface="Open Sans" panose="020B0606030504020204" pitchFamily="34" charset="0"/>
              </a:rPr>
              <a:t>, 128, e2023JE007924. </a:t>
            </a:r>
            <a:r>
              <a:rPr lang="en-AU" sz="1200" i="0" u="none" strike="noStrike" dirty="0">
                <a:solidFill>
                  <a:srgbClr val="005274"/>
                </a:solidFill>
                <a:effectLst/>
                <a:latin typeface="Open Sans" panose="020B0606030504020204" pitchFamily="34" charset="0"/>
                <a:hlinkClick r:id="rId2"/>
              </a:rPr>
              <a:t>https://doi.org/10.1029/2023JE007924</a:t>
            </a:r>
            <a:endParaRPr lang="en-US" sz="1200" dirty="0"/>
          </a:p>
        </p:txBody>
      </p:sp>
      <p:pic>
        <p:nvPicPr>
          <p:cNvPr id="1026" name="Picture 2" descr="Details are in the caption following the image">
            <a:extLst>
              <a:ext uri="{FF2B5EF4-FFF2-40B4-BE49-F238E27FC236}">
                <a16:creationId xmlns:a16="http://schemas.microsoft.com/office/drawing/2014/main" id="{6280845A-BE07-1701-FDF0-27BE49B76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8" y="0"/>
            <a:ext cx="3049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tails are in the caption following the image">
            <a:extLst>
              <a:ext uri="{FF2B5EF4-FFF2-40B4-BE49-F238E27FC236}">
                <a16:creationId xmlns:a16="http://schemas.microsoft.com/office/drawing/2014/main" id="{DE78991F-D2AA-0031-B16D-BBA6A4B7C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904" y="1556792"/>
            <a:ext cx="6008174" cy="4193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278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28022-6FD1-F653-13EC-FD91AD68A1AF}"/>
            </a:ext>
          </a:extLst>
        </p:cNvPr>
        <p:cNvGrpSpPr/>
        <p:nvPr/>
      </p:nvGrpSpPr>
      <p:grpSpPr>
        <a:xfrm>
          <a:off x="0" y="0"/>
          <a:ext cx="0" cy="0"/>
          <a:chOff x="0" y="0"/>
          <a:chExt cx="0" cy="0"/>
        </a:xfrm>
      </p:grpSpPr>
      <p:pic>
        <p:nvPicPr>
          <p:cNvPr id="1026" name="Picture 2" descr="Details are in the caption following the image">
            <a:extLst>
              <a:ext uri="{FF2B5EF4-FFF2-40B4-BE49-F238E27FC236}">
                <a16:creationId xmlns:a16="http://schemas.microsoft.com/office/drawing/2014/main" id="{FF7A0CD0-7566-33E8-4CEB-F7EB375E8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916" y="0"/>
            <a:ext cx="6408712" cy="24353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tails are in the caption following the image">
            <a:extLst>
              <a:ext uri="{FF2B5EF4-FFF2-40B4-BE49-F238E27FC236}">
                <a16:creationId xmlns:a16="http://schemas.microsoft.com/office/drawing/2014/main" id="{A3B30194-8FFA-EFDA-84B2-784F98967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067" y="2444608"/>
            <a:ext cx="5844513" cy="4418452"/>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37298015-A68A-7838-8F81-42E3CE78F51F}"/>
              </a:ext>
            </a:extLst>
          </p:cNvPr>
          <p:cNvSpPr>
            <a:spLocks noGrp="1"/>
          </p:cNvSpPr>
          <p:nvPr>
            <p:ph type="title"/>
          </p:nvPr>
        </p:nvSpPr>
        <p:spPr>
          <a:xfrm>
            <a:off x="184484" y="1292311"/>
            <a:ext cx="8229600" cy="1143000"/>
          </a:xfrm>
        </p:spPr>
        <p:txBody>
          <a:bodyPr/>
          <a:lstStyle/>
          <a:p>
            <a:r>
              <a:rPr lang="pl-PL" sz="1800" dirty="0">
                <a:solidFill>
                  <a:srgbClr val="FF0000"/>
                </a:solidFill>
              </a:rPr>
              <a:t>Nic, tylko wysyłać cysterny</a:t>
            </a:r>
            <a:endParaRPr lang="en-US" sz="1800" dirty="0">
              <a:solidFill>
                <a:srgbClr val="FF0000"/>
              </a:solidFill>
            </a:endParaRPr>
          </a:p>
        </p:txBody>
      </p:sp>
    </p:spTree>
    <p:extLst>
      <p:ext uri="{BB962C8B-B14F-4D97-AF65-F5344CB8AC3E}">
        <p14:creationId xmlns:p14="http://schemas.microsoft.com/office/powerpoint/2010/main" val="3026304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The background is mostly dark. At the center is a dark orange-brownish circle, surrounded by several blazing bright, thick, horizontal whiteish rings. This is Saturn and its rings. There are three tiny organ-like dots in the image—one to the upper left of the planet, one to the direct left of the planet, and the lower left of the planet. They are labeled Dione, Enceladus, and Tethys. There is a slightly darker tint at the northern and southern poles of the planet. The rings surrounding Saturn are mostly broad, with a few singular narrow gaps between the broader rings. At the right side of the planet, labels are applied to the rings. The innermost, thicker ring is labeled “C ring.” Next to that, a brighter, wider ring is labeled “B ring.” Traveling farther outward, a small dark gap is labeled “Cassini division” before another thicker ring labeled “A ring.” Within the “A ring,” a narrow faint band is labeled “Encke gap.” The outermost, faintest, thinnest ring is labeled “F ring.”">
            <a:extLst>
              <a:ext uri="{FF2B5EF4-FFF2-40B4-BE49-F238E27FC236}">
                <a16:creationId xmlns:a16="http://schemas.microsoft.com/office/drawing/2014/main" id="{5EAE117E-E080-C092-A8CA-3F555B721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2238"/>
            <a:ext cx="7956550"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ytuł 1">
            <a:extLst>
              <a:ext uri="{FF2B5EF4-FFF2-40B4-BE49-F238E27FC236}">
                <a16:creationId xmlns:a16="http://schemas.microsoft.com/office/drawing/2014/main" id="{4EAC0C7B-C3CF-90E5-4D58-A89D557C1567}"/>
              </a:ext>
            </a:extLst>
          </p:cNvPr>
          <p:cNvSpPr>
            <a:spLocks noGrp="1" noChangeArrowheads="1"/>
          </p:cNvSpPr>
          <p:nvPr>
            <p:ph type="title"/>
          </p:nvPr>
        </p:nvSpPr>
        <p:spPr>
          <a:xfrm>
            <a:off x="457200" y="0"/>
            <a:ext cx="8229600" cy="836613"/>
          </a:xfrm>
        </p:spPr>
        <p:txBody>
          <a:bodyPr/>
          <a:lstStyle/>
          <a:p>
            <a:r>
              <a:rPr lang="pl-PL" altLang="en-US" sz="3600">
                <a:solidFill>
                  <a:srgbClr val="FFFF00"/>
                </a:solidFill>
              </a:rPr>
              <a:t>Saturn rings</a:t>
            </a:r>
            <a:endParaRPr lang="en-GB" altLang="en-US" sz="3600">
              <a:solidFill>
                <a:srgbClr val="FFFF00"/>
              </a:solidFill>
            </a:endParaRPr>
          </a:p>
        </p:txBody>
      </p:sp>
      <p:sp>
        <p:nvSpPr>
          <p:cNvPr id="52228" name="pole tekstowe 3">
            <a:extLst>
              <a:ext uri="{FF2B5EF4-FFF2-40B4-BE49-F238E27FC236}">
                <a16:creationId xmlns:a16="http://schemas.microsoft.com/office/drawing/2014/main" id="{B9AFDF7B-D78A-409F-039D-639AF3A8649F}"/>
              </a:ext>
            </a:extLst>
          </p:cNvPr>
          <p:cNvSpPr txBox="1">
            <a:spLocks noChangeArrowheads="1"/>
          </p:cNvSpPr>
          <p:nvPr/>
        </p:nvSpPr>
        <p:spPr bwMode="auto">
          <a:xfrm>
            <a:off x="250825" y="4710113"/>
            <a:ext cx="889317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ts val="2250"/>
              </a:lnSpc>
              <a:spcBef>
                <a:spcPct val="0"/>
              </a:spcBef>
              <a:buFontTx/>
              <a:buNone/>
            </a:pPr>
            <a:r>
              <a:rPr lang="en-AU" altLang="en-US" sz="1700">
                <a:solidFill>
                  <a:srgbClr val="222222"/>
                </a:solidFill>
                <a:latin typeface="Acrobat"/>
              </a:rPr>
              <a:t>On June 25, 2023, NASA’s James Webb Space Telescope turned to famed ringed world Saturn for its first near-infrared observations of the planet. The initial imagery from Webb’s NIRCam (Near-Infrared Camera) is already fascinating researchers. </a:t>
            </a:r>
          </a:p>
          <a:p>
            <a:pPr>
              <a:lnSpc>
                <a:spcPts val="2250"/>
              </a:lnSpc>
              <a:spcBef>
                <a:spcPct val="0"/>
              </a:spcBef>
              <a:buFontTx/>
              <a:buNone/>
            </a:pPr>
            <a:r>
              <a:rPr lang="en-AU" altLang="en-US" sz="1700">
                <a:solidFill>
                  <a:srgbClr val="222222"/>
                </a:solidFill>
                <a:latin typeface="Acrobat"/>
              </a:rPr>
              <a:t>Saturn itself appears extremely dark at this infrared wavelength observed by the telescope, as </a:t>
            </a:r>
            <a:r>
              <a:rPr lang="en-AU" altLang="en-US" sz="1700" b="1">
                <a:solidFill>
                  <a:srgbClr val="222222"/>
                </a:solidFill>
                <a:latin typeface="Acrobat"/>
              </a:rPr>
              <a:t>methane</a:t>
            </a:r>
            <a:r>
              <a:rPr lang="en-AU" altLang="en-US" sz="1700">
                <a:solidFill>
                  <a:srgbClr val="222222"/>
                </a:solidFill>
                <a:latin typeface="Acrobat"/>
              </a:rPr>
              <a:t> gas absorbs almost all of the sunlight falling on the atmosphere. However, the icy rings stay relatively bright, leading to the unusual appearance of Saturn in the Webb image.</a:t>
            </a:r>
            <a:endParaRPr lang="pl-PL" altLang="en-US" sz="1700">
              <a:solidFill>
                <a:srgbClr val="222222"/>
              </a:solidFill>
              <a:latin typeface="Acrobat"/>
            </a:endParaRPr>
          </a:p>
          <a:p>
            <a:pPr>
              <a:lnSpc>
                <a:spcPts val="2250"/>
              </a:lnSpc>
              <a:spcBef>
                <a:spcPct val="0"/>
              </a:spcBef>
              <a:buFontTx/>
              <a:buNone/>
            </a:pPr>
            <a:r>
              <a:rPr lang="en-AU" altLang="en-US" sz="1700">
                <a:solidFill>
                  <a:srgbClr val="222222"/>
                </a:solidFill>
                <a:latin typeface="Acrobat"/>
              </a:rPr>
              <a:t>https://webbtelescope.org/contents/media/images/01H3X9BMPCX165ZK9RA49J2416</a:t>
            </a:r>
          </a:p>
        </p:txBody>
      </p:sp>
    </p:spTree>
    <p:extLst>
      <p:ext uri="{BB962C8B-B14F-4D97-AF65-F5344CB8AC3E}">
        <p14:creationId xmlns:p14="http://schemas.microsoft.com/office/powerpoint/2010/main" val="1407488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BC94C5-B430-E1FE-E6C2-0AC388721305}"/>
              </a:ext>
            </a:extLst>
          </p:cNvPr>
          <p:cNvSpPr>
            <a:spLocks noGrp="1"/>
          </p:cNvSpPr>
          <p:nvPr>
            <p:ph type="title"/>
          </p:nvPr>
        </p:nvSpPr>
        <p:spPr>
          <a:xfrm>
            <a:off x="2339752" y="-214477"/>
            <a:ext cx="6995120" cy="1143000"/>
          </a:xfrm>
        </p:spPr>
        <p:txBody>
          <a:bodyPr/>
          <a:lstStyle/>
          <a:p>
            <a:r>
              <a:rPr lang="pl-PL" sz="3600" dirty="0" err="1"/>
              <a:t>Enceladus</a:t>
            </a:r>
            <a:r>
              <a:rPr lang="pl-PL" sz="3600" dirty="0"/>
              <a:t> </a:t>
            </a:r>
            <a:endParaRPr lang="en-US" sz="3600" dirty="0"/>
          </a:p>
        </p:txBody>
      </p:sp>
      <p:pic>
        <p:nvPicPr>
          <p:cNvPr id="4" name="Obraz 3">
            <a:extLst>
              <a:ext uri="{FF2B5EF4-FFF2-40B4-BE49-F238E27FC236}">
                <a16:creationId xmlns:a16="http://schemas.microsoft.com/office/drawing/2014/main" id="{CDFFBC2B-41A9-5FDE-FA0C-CC82BD1073AF}"/>
              </a:ext>
            </a:extLst>
          </p:cNvPr>
          <p:cNvPicPr>
            <a:picLocks noChangeAspect="1"/>
          </p:cNvPicPr>
          <p:nvPr/>
        </p:nvPicPr>
        <p:blipFill>
          <a:blip r:embed="rId2"/>
          <a:stretch>
            <a:fillRect/>
          </a:stretch>
        </p:blipFill>
        <p:spPr>
          <a:xfrm rot="16200000">
            <a:off x="-820544" y="1363023"/>
            <a:ext cx="6638617" cy="4118073"/>
          </a:xfrm>
          <a:prstGeom prst="rect">
            <a:avLst/>
          </a:prstGeom>
        </p:spPr>
      </p:pic>
      <p:sp>
        <p:nvSpPr>
          <p:cNvPr id="7" name="pole tekstowe 6">
            <a:extLst>
              <a:ext uri="{FF2B5EF4-FFF2-40B4-BE49-F238E27FC236}">
                <a16:creationId xmlns:a16="http://schemas.microsoft.com/office/drawing/2014/main" id="{9A5F0082-1B71-1B29-6C50-8CD9C3B99FBC}"/>
              </a:ext>
            </a:extLst>
          </p:cNvPr>
          <p:cNvSpPr txBox="1"/>
          <p:nvPr/>
        </p:nvSpPr>
        <p:spPr>
          <a:xfrm>
            <a:off x="4564193" y="3644147"/>
            <a:ext cx="4478695" cy="3139321"/>
          </a:xfrm>
          <a:prstGeom prst="rect">
            <a:avLst/>
          </a:prstGeom>
          <a:noFill/>
        </p:spPr>
        <p:txBody>
          <a:bodyPr wrap="square">
            <a:spAutoFit/>
          </a:bodyPr>
          <a:lstStyle/>
          <a:p>
            <a:pPr algn="l"/>
            <a:r>
              <a:rPr lang="pl-PL" sz="1600" b="0" i="0" dirty="0">
                <a:solidFill>
                  <a:srgbClr val="202122"/>
                </a:solidFill>
                <a:effectLst/>
                <a:latin typeface="Arial" panose="020B0604020202020204" pitchFamily="34" charset="0"/>
              </a:rPr>
              <a:t> </a:t>
            </a:r>
            <a:r>
              <a:rPr lang="pl-PL" sz="1300" b="0" i="0" dirty="0" err="1">
                <a:solidFill>
                  <a:srgbClr val="202122"/>
                </a:solidFill>
                <a:effectLst/>
                <a:latin typeface="Arial" panose="020B0604020202020204" pitchFamily="34" charset="0"/>
              </a:rPr>
              <a:t>Enceladus</a:t>
            </a:r>
            <a:r>
              <a:rPr lang="pl-PL" sz="1300" b="0" i="0" dirty="0">
                <a:solidFill>
                  <a:srgbClr val="202122"/>
                </a:solidFill>
                <a:effectLst/>
                <a:latin typeface="Arial" panose="020B0604020202020204" pitchFamily="34" charset="0"/>
              </a:rPr>
              <a:t> tak zainteresował naukowców, że zdecydowali się skorygować trasę Cassini w taki sposób, aby także podczas następnego przelotu (14 lipca 2005) sonda zbliżyła się do księżyca na odległość zaledwie 175 km.</a:t>
            </a:r>
          </a:p>
          <a:p>
            <a:pPr algn="l"/>
            <a:r>
              <a:rPr lang="pl-PL" sz="1300" b="0" i="0" dirty="0">
                <a:solidFill>
                  <a:srgbClr val="202122"/>
                </a:solidFill>
                <a:effectLst/>
                <a:latin typeface="Arial" panose="020B0604020202020204" pitchFamily="34" charset="0"/>
              </a:rPr>
              <a:t>W trakcie lipcowego zbliżenia sonda wykryła na </a:t>
            </a:r>
            <a:r>
              <a:rPr lang="pl-PL" sz="1300" b="0" i="0" dirty="0" err="1">
                <a:solidFill>
                  <a:srgbClr val="202122"/>
                </a:solidFill>
                <a:effectLst/>
                <a:latin typeface="Arial" panose="020B0604020202020204" pitchFamily="34" charset="0"/>
              </a:rPr>
              <a:t>południo-wym</a:t>
            </a:r>
            <a:r>
              <a:rPr lang="pl-PL" sz="1300" b="0" i="0" dirty="0">
                <a:solidFill>
                  <a:srgbClr val="202122"/>
                </a:solidFill>
                <a:effectLst/>
                <a:latin typeface="Arial" panose="020B0604020202020204" pitchFamily="34" charset="0"/>
              </a:rPr>
              <a:t> biegunie miejsce cieplejsze o kilkadziesiąt stopni od obszarów okołorównikowych. Analiza zdjęć uzyskanych z sondy Cassini potwierdziła istnienie w tym miejscu </a:t>
            </a:r>
            <a:r>
              <a:rPr lang="pl-PL" sz="1300" b="0" i="0" dirty="0" err="1">
                <a:solidFill>
                  <a:srgbClr val="202122"/>
                </a:solidFill>
                <a:effectLst/>
                <a:latin typeface="Arial" panose="020B0604020202020204" pitchFamily="34" charset="0"/>
              </a:rPr>
              <a:t>lodo-wego</a:t>
            </a:r>
            <a:r>
              <a:rPr lang="pl-PL" sz="1300" b="0" i="0" dirty="0">
                <a:solidFill>
                  <a:srgbClr val="202122"/>
                </a:solidFill>
                <a:effectLst/>
                <a:latin typeface="Arial" panose="020B0604020202020204" pitchFamily="34" charset="0"/>
              </a:rPr>
              <a:t> wulkanu. Modele wnętrza księżyca wyjaśniające jego aktywność sugerują, że na </a:t>
            </a:r>
            <a:r>
              <a:rPr lang="pl-PL" sz="1300" b="0" i="0" dirty="0" err="1">
                <a:solidFill>
                  <a:srgbClr val="202122"/>
                </a:solidFill>
                <a:effectLst/>
                <a:latin typeface="Arial" panose="020B0604020202020204" pitchFamily="34" charset="0"/>
              </a:rPr>
              <a:t>Enceladusie</a:t>
            </a:r>
            <a:r>
              <a:rPr lang="pl-PL" sz="1300" b="0" i="0" dirty="0">
                <a:solidFill>
                  <a:srgbClr val="202122"/>
                </a:solidFill>
                <a:effectLst/>
                <a:latin typeface="Arial" panose="020B0604020202020204" pitchFamily="34" charset="0"/>
              </a:rPr>
              <a:t> płynna woda może znajdować się zaledwie kilka metrów pod powierz-</a:t>
            </a:r>
            <a:r>
              <a:rPr lang="pl-PL" sz="1300" b="0" i="0" dirty="0" err="1">
                <a:solidFill>
                  <a:srgbClr val="202122"/>
                </a:solidFill>
                <a:effectLst/>
                <a:latin typeface="Arial" panose="020B0604020202020204" pitchFamily="34" charset="0"/>
              </a:rPr>
              <a:t>chnią</a:t>
            </a:r>
            <a:r>
              <a:rPr lang="pl-PL" sz="1300" b="0" i="0" dirty="0">
                <a:solidFill>
                  <a:srgbClr val="202122"/>
                </a:solidFill>
                <a:effectLst/>
                <a:latin typeface="Arial" panose="020B0604020202020204" pitchFamily="34" charset="0"/>
              </a:rPr>
              <a:t> lodu w postaci niewielkich zbiorników, które uwal-</a:t>
            </a:r>
            <a:r>
              <a:rPr lang="pl-PL" sz="1300" b="0" i="0" dirty="0" err="1">
                <a:solidFill>
                  <a:srgbClr val="202122"/>
                </a:solidFill>
                <a:effectLst/>
                <a:latin typeface="Arial" panose="020B0604020202020204" pitchFamily="34" charset="0"/>
              </a:rPr>
              <a:t>niają</a:t>
            </a:r>
            <a:r>
              <a:rPr lang="pl-PL" sz="1300" b="0" i="0" dirty="0">
                <a:solidFill>
                  <a:srgbClr val="202122"/>
                </a:solidFill>
                <a:effectLst/>
                <a:latin typeface="Arial" panose="020B0604020202020204" pitchFamily="34" charset="0"/>
              </a:rPr>
              <a:t> ją podobnie jak ziemskie gejzery. W związku z tym niektórzy uczeni uważają, że na tym księżycu mogą istnieć warunki do powstania organizmów </a:t>
            </a:r>
            <a:r>
              <a:rPr lang="pl-PL" sz="1300" b="0" i="0" u="none" strike="noStrike" dirty="0">
                <a:solidFill>
                  <a:srgbClr val="202122"/>
                </a:solidFill>
                <a:effectLst/>
                <a:latin typeface="Arial" panose="020B0604020202020204" pitchFamily="34" charset="0"/>
              </a:rPr>
              <a:t>żywych</a:t>
            </a:r>
            <a:r>
              <a:rPr lang="pl-PL" sz="1300" b="0" i="0" u="none" strike="noStrike" baseline="30000" dirty="0">
                <a:solidFill>
                  <a:srgbClr val="202122"/>
                </a:solidFill>
                <a:effectLst/>
                <a:latin typeface="Arial" panose="020B0604020202020204" pitchFamily="34" charset="0"/>
                <a:hlinkClick r:id="rId3"/>
              </a:rPr>
              <a:t>[6]</a:t>
            </a:r>
            <a:r>
              <a:rPr lang="pl-PL" sz="1300" b="0" i="0" dirty="0">
                <a:solidFill>
                  <a:srgbClr val="202122"/>
                </a:solidFill>
                <a:effectLst/>
                <a:latin typeface="Arial" panose="020B0604020202020204" pitchFamily="34" charset="0"/>
              </a:rPr>
              <a:t>.</a:t>
            </a:r>
          </a:p>
        </p:txBody>
      </p:sp>
      <p:pic>
        <p:nvPicPr>
          <p:cNvPr id="1028" name="Picture 4">
            <a:extLst>
              <a:ext uri="{FF2B5EF4-FFF2-40B4-BE49-F238E27FC236}">
                <a16:creationId xmlns:a16="http://schemas.microsoft.com/office/drawing/2014/main" id="{921A0935-64AF-952F-2B65-082A476A3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922031" y="486681"/>
            <a:ext cx="2324274" cy="2736304"/>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a16="http://schemas.microsoft.com/office/drawing/2014/main" id="{CDE7576F-82B2-D34C-CF77-39B8E2F15E8D}"/>
              </a:ext>
            </a:extLst>
          </p:cNvPr>
          <p:cNvSpPr txBox="1"/>
          <p:nvPr/>
        </p:nvSpPr>
        <p:spPr>
          <a:xfrm>
            <a:off x="5587270" y="3016970"/>
            <a:ext cx="3462010" cy="646331"/>
          </a:xfrm>
          <a:prstGeom prst="rect">
            <a:avLst/>
          </a:prstGeom>
          <a:noFill/>
        </p:spPr>
        <p:txBody>
          <a:bodyPr wrap="square">
            <a:spAutoFit/>
          </a:bodyPr>
          <a:lstStyle/>
          <a:p>
            <a:r>
              <a:rPr lang="pl-PL" sz="1200" b="0" i="0" dirty="0">
                <a:solidFill>
                  <a:srgbClr val="202122"/>
                </a:solidFill>
                <a:effectLst/>
                <a:latin typeface="Arial" panose="020B0604020202020204" pitchFamily="34" charset="0"/>
              </a:rPr>
              <a:t>Zdjęcie sztucznie pokolorowane uwidacznia aktywny obszar tzw. „tygrysich pasów” na południowej półkuli, Cassini, 14 lipca 2005</a:t>
            </a:r>
            <a:endParaRPr lang="en-US" sz="1200" dirty="0"/>
          </a:p>
        </p:txBody>
      </p:sp>
    </p:spTree>
    <p:extLst>
      <p:ext uri="{BB962C8B-B14F-4D97-AF65-F5344CB8AC3E}">
        <p14:creationId xmlns:p14="http://schemas.microsoft.com/office/powerpoint/2010/main" val="3185202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ytuł 1">
            <a:extLst>
              <a:ext uri="{FF2B5EF4-FFF2-40B4-BE49-F238E27FC236}">
                <a16:creationId xmlns:a16="http://schemas.microsoft.com/office/drawing/2014/main" id="{04448462-CC87-8ECE-34CC-C265EDABFF41}"/>
              </a:ext>
            </a:extLst>
          </p:cNvPr>
          <p:cNvSpPr>
            <a:spLocks noGrp="1" noChangeArrowheads="1"/>
          </p:cNvSpPr>
          <p:nvPr>
            <p:ph type="title"/>
          </p:nvPr>
        </p:nvSpPr>
        <p:spPr/>
        <p:txBody>
          <a:bodyPr/>
          <a:lstStyle/>
          <a:p>
            <a:r>
              <a:rPr lang="pl-PL" altLang="en-US" sz="4000"/>
              <a:t>Tytan</a:t>
            </a:r>
          </a:p>
        </p:txBody>
      </p:sp>
      <p:graphicFrame>
        <p:nvGraphicFramePr>
          <p:cNvPr id="3" name="Tabela 2">
            <a:extLst>
              <a:ext uri="{FF2B5EF4-FFF2-40B4-BE49-F238E27FC236}">
                <a16:creationId xmlns:a16="http://schemas.microsoft.com/office/drawing/2014/main" id="{2445F676-2669-88AF-3676-9327C37CA528}"/>
              </a:ext>
            </a:extLst>
          </p:cNvPr>
          <p:cNvGraphicFramePr>
            <a:graphicFrameLocks noGrp="1"/>
          </p:cNvGraphicFramePr>
          <p:nvPr/>
        </p:nvGraphicFramePr>
        <p:xfrm>
          <a:off x="-3060700" y="5118100"/>
          <a:ext cx="11747500" cy="639890"/>
        </p:xfrm>
        <a:graphic>
          <a:graphicData uri="http://schemas.openxmlformats.org/drawingml/2006/table">
            <a:tbl>
              <a:tblPr/>
              <a:tblGrid>
                <a:gridCol w="5873750">
                  <a:extLst>
                    <a:ext uri="{9D8B030D-6E8A-4147-A177-3AD203B41FA5}">
                      <a16:colId xmlns:a16="http://schemas.microsoft.com/office/drawing/2014/main" val="20000"/>
                    </a:ext>
                  </a:extLst>
                </a:gridCol>
                <a:gridCol w="5873750">
                  <a:extLst>
                    <a:ext uri="{9D8B030D-6E8A-4147-A177-3AD203B41FA5}">
                      <a16:colId xmlns:a16="http://schemas.microsoft.com/office/drawing/2014/main" val="20001"/>
                    </a:ext>
                  </a:extLst>
                </a:gridCol>
              </a:tblGrid>
              <a:tr h="639763">
                <a:tc>
                  <a:txBody>
                    <a:bodyPr/>
                    <a:lstStyle/>
                    <a:p>
                      <a:r>
                        <a:rPr lang="en-AU" sz="1800" dirty="0"/>
                        <a:t>•</a:t>
                      </a:r>
                    </a:p>
                  </a:txBody>
                  <a:tcPr marL="91439" marR="91439" marT="45625" marB="45625" anchor="ctr">
                    <a:lnL>
                      <a:noFill/>
                    </a:lnL>
                    <a:lnR>
                      <a:noFill/>
                    </a:lnR>
                    <a:lnT>
                      <a:noFill/>
                    </a:lnT>
                    <a:lnB>
                      <a:noFill/>
                    </a:lnB>
                    <a:noFill/>
                  </a:tcPr>
                </a:tc>
                <a:tc>
                  <a:txBody>
                    <a:bodyPr/>
                    <a:lstStyle/>
                    <a:p>
                      <a:r>
                        <a:rPr lang="en-AU" sz="1800" dirty="0" err="1"/>
                        <a:t>Cytuje</a:t>
                      </a:r>
                      <a:r>
                        <a:rPr lang="en-AU" sz="1800" dirty="0"/>
                        <a:t>: ‪Total-cross-section measurements for electron scattering by NH 3 …‬  </a:t>
                      </a:r>
                    </a:p>
                  </a:txBody>
                  <a:tcPr marL="91439" marR="91439" marT="45625" marB="45625" anchor="ctr">
                    <a:lnL>
                      <a:noFill/>
                    </a:lnL>
                    <a:lnR>
                      <a:noFill/>
                    </a:lnR>
                    <a:lnT>
                      <a:noFill/>
                    </a:lnT>
                    <a:lnB>
                      <a:noFill/>
                    </a:lnB>
                    <a:noFill/>
                  </a:tcPr>
                </a:tc>
                <a:extLst>
                  <a:ext uri="{0D108BD9-81ED-4DB2-BD59-A6C34878D82A}">
                    <a16:rowId xmlns:a16="http://schemas.microsoft.com/office/drawing/2014/main" val="10000"/>
                  </a:ext>
                </a:extLst>
              </a:tr>
            </a:tbl>
          </a:graphicData>
        </a:graphic>
      </p:graphicFrame>
      <p:sp>
        <p:nvSpPr>
          <p:cNvPr id="43014" name="Rectangle 1">
            <a:extLst>
              <a:ext uri="{FF2B5EF4-FFF2-40B4-BE49-F238E27FC236}">
                <a16:creationId xmlns:a16="http://schemas.microsoft.com/office/drawing/2014/main" id="{D23742FD-C57D-0354-3E3A-2F797E3F7148}"/>
              </a:ext>
            </a:extLst>
          </p:cNvPr>
          <p:cNvSpPr>
            <a:spLocks noChangeArrowheads="1"/>
          </p:cNvSpPr>
          <p:nvPr/>
        </p:nvSpPr>
        <p:spPr bwMode="auto">
          <a:xfrm>
            <a:off x="436563" y="1844675"/>
            <a:ext cx="8364537" cy="284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900" b="1">
                <a:hlinkClick r:id="rId2"/>
              </a:rPr>
              <a:t>Electron-driven molecular processes for cyanopolyacetylenes HC 2n+ 1 N (n= 3, 4, and 5)</a:t>
            </a:r>
            <a:endParaRPr lang="en-AU" altLang="en-US" sz="900" b="1"/>
          </a:p>
          <a:p>
            <a:pPr>
              <a:spcBef>
                <a:spcPct val="0"/>
              </a:spcBef>
              <a:buFontTx/>
              <a:buNone/>
            </a:pPr>
            <a:r>
              <a:rPr lang="en-AU" altLang="en-US" sz="800"/>
              <a:t>P Mer, C Limbachiya - Physical Chemistry Chemical Physics, 2024</a:t>
            </a:r>
            <a:endParaRPr lang="en-AU" altLang="en-US" sz="1800"/>
          </a:p>
          <a:p>
            <a:pPr>
              <a:spcBef>
                <a:spcPct val="0"/>
              </a:spcBef>
              <a:buFontTx/>
              <a:buNone/>
            </a:pPr>
            <a:r>
              <a:rPr lang="en-AU" altLang="en-US" sz="1800"/>
              <a:t>Linear carbon series cyanopolyacetylenes (HC2n+ 1N)(n= 3, 4, and 5) are </a:t>
            </a:r>
            <a:br>
              <a:rPr lang="en-AU" altLang="en-US" sz="1800"/>
            </a:br>
            <a:r>
              <a:rPr lang="en-AU" altLang="en-US" sz="1800"/>
              <a:t>astromolecules found in the atmosphere of Titan and interstellar media such as TMC-</a:t>
            </a:r>
            <a:r>
              <a:rPr lang="pl-PL" altLang="en-US" sz="1800"/>
              <a:t> </a:t>
            </a:r>
            <a:r>
              <a:rPr lang="en-AU" altLang="en-US" sz="1800"/>
              <a:t>1 (Taurus molecular cloud-1). All these compounds are also detected in IRC+ 10216.</a:t>
            </a:r>
            <a:endParaRPr lang="pl-PL" altLang="en-US" sz="1800"/>
          </a:p>
          <a:p>
            <a:pPr>
              <a:spcBef>
                <a:spcPct val="0"/>
              </a:spcBef>
              <a:buFontTx/>
              <a:buNone/>
            </a:pPr>
            <a:r>
              <a:rPr lang="en-AU" altLang="en-US" sz="1800"/>
              <a:t> </a:t>
            </a:r>
            <a:endParaRPr lang="pl-PL" altLang="en-US" sz="1800"/>
          </a:p>
          <a:p>
            <a:pPr>
              <a:spcBef>
                <a:spcPct val="0"/>
              </a:spcBef>
              <a:buFontTx/>
              <a:buNone/>
            </a:pPr>
            <a:r>
              <a:rPr lang="en-AU" altLang="en-US" sz="1800"/>
              <a:t>In the present work, we comprehensively investigate electron interaction with </a:t>
            </a:r>
            <a:br>
              <a:rPr lang="en-AU" altLang="en-US" sz="1800"/>
            </a:br>
            <a:r>
              <a:rPr lang="en-AU" altLang="en-US" sz="1800"/>
              <a:t>important cyanopolyacetylene compounds, viz. HC7N (cyano-tri-acetylene), HC9N </a:t>
            </a:r>
            <a:r>
              <a:rPr lang="pl-PL" altLang="en-US" sz="1800"/>
              <a:t> </a:t>
            </a:r>
            <a:r>
              <a:rPr lang="en-AU" altLang="en-US" sz="1800"/>
              <a:t>(cyano-tetra-acetylene), and HC11N (cyano-penta-acetylene). The study covers …</a:t>
            </a:r>
          </a:p>
        </p:txBody>
      </p:sp>
    </p:spTree>
    <p:extLst>
      <p:ext uri="{BB962C8B-B14F-4D97-AF65-F5344CB8AC3E}">
        <p14:creationId xmlns:p14="http://schemas.microsoft.com/office/powerpoint/2010/main" val="2300398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ytuł 1">
            <a:extLst>
              <a:ext uri="{FF2B5EF4-FFF2-40B4-BE49-F238E27FC236}">
                <a16:creationId xmlns:a16="http://schemas.microsoft.com/office/drawing/2014/main" id="{2FEA905F-5758-5BAB-4EF5-37562F2D8522}"/>
              </a:ext>
            </a:extLst>
          </p:cNvPr>
          <p:cNvSpPr>
            <a:spLocks noGrp="1" noChangeArrowheads="1"/>
          </p:cNvSpPr>
          <p:nvPr>
            <p:ph type="title"/>
          </p:nvPr>
        </p:nvSpPr>
        <p:spPr>
          <a:xfrm>
            <a:off x="5867400" y="0"/>
            <a:ext cx="1893888" cy="1143000"/>
          </a:xfrm>
        </p:spPr>
        <p:txBody>
          <a:bodyPr/>
          <a:lstStyle/>
          <a:p>
            <a:r>
              <a:rPr lang="pl-PL" altLang="en-US" sz="3600"/>
              <a:t>Neptun</a:t>
            </a:r>
          </a:p>
        </p:txBody>
      </p:sp>
      <p:pic>
        <p:nvPicPr>
          <p:cNvPr id="53251" name="Obraz 9">
            <a:extLst>
              <a:ext uri="{FF2B5EF4-FFF2-40B4-BE49-F238E27FC236}">
                <a16:creationId xmlns:a16="http://schemas.microsoft.com/office/drawing/2014/main" id="{2A8D7DC8-54D1-CCE7-1E0C-360913DAE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7150"/>
            <a:ext cx="58039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pole tekstowe 2">
            <a:extLst>
              <a:ext uri="{FF2B5EF4-FFF2-40B4-BE49-F238E27FC236}">
                <a16:creationId xmlns:a16="http://schemas.microsoft.com/office/drawing/2014/main" id="{416ED492-B7B8-7229-CA7D-DD70483940E8}"/>
              </a:ext>
            </a:extLst>
          </p:cNvPr>
          <p:cNvSpPr txBox="1">
            <a:spLocks noChangeArrowheads="1"/>
          </p:cNvSpPr>
          <p:nvPr/>
        </p:nvSpPr>
        <p:spPr bwMode="auto">
          <a:xfrm>
            <a:off x="6005513" y="1143000"/>
            <a:ext cx="30607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700"/>
              <a:t>Aurora – pasy van Allena?</a:t>
            </a:r>
          </a:p>
          <a:p>
            <a:pPr>
              <a:spcBef>
                <a:spcPct val="0"/>
              </a:spcBef>
              <a:buFontTx/>
              <a:buNone/>
            </a:pPr>
            <a:r>
              <a:rPr lang="pl-PL" altLang="en-US" sz="1700"/>
              <a:t>na Neptunie</a:t>
            </a:r>
          </a:p>
          <a:p>
            <a:pPr>
              <a:spcBef>
                <a:spcPct val="0"/>
              </a:spcBef>
              <a:buFontTx/>
              <a:buNone/>
            </a:pPr>
            <a:endParaRPr lang="pl-PL" altLang="en-US" sz="1700"/>
          </a:p>
          <a:p>
            <a:pPr>
              <a:spcBef>
                <a:spcPct val="0"/>
              </a:spcBef>
              <a:buFontTx/>
              <a:buNone/>
            </a:pPr>
            <a:r>
              <a:rPr lang="pl-PL" altLang="en-US" sz="1700"/>
              <a:t>„Tryton jest chyba najbardziej niezwykłym obiektem na tym zdjęciu. Pokryty w 70% wodnym lodem jest w podczerwieni jaśniejszy nawet od macierzystej planety. Neptun jest dość ciemny w IR, gdyż zdominowana przez metan atmosfera pochłania większość promieniowania w podczerwieni.”  </a:t>
            </a:r>
          </a:p>
        </p:txBody>
      </p:sp>
      <p:sp>
        <p:nvSpPr>
          <p:cNvPr id="53253" name="pole tekstowe 1">
            <a:extLst>
              <a:ext uri="{FF2B5EF4-FFF2-40B4-BE49-F238E27FC236}">
                <a16:creationId xmlns:a16="http://schemas.microsoft.com/office/drawing/2014/main" id="{54AD5CEC-6E6A-52AA-49F4-7B0E1FFE1545}"/>
              </a:ext>
            </a:extLst>
          </p:cNvPr>
          <p:cNvSpPr txBox="1">
            <a:spLocks noChangeArrowheads="1"/>
          </p:cNvSpPr>
          <p:nvPr/>
        </p:nvSpPr>
        <p:spPr bwMode="auto">
          <a:xfrm>
            <a:off x="193675" y="4794250"/>
            <a:ext cx="5689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600">
                <a:solidFill>
                  <a:srgbClr val="FFFF00"/>
                </a:solidFill>
              </a:rPr>
              <a:t>Ten najmniejszy z gazowych olbrzymów jest położony tak daleko od Słońca, że na jego odkrycie musieliśmy czekać do XIX wieku. [Mała gwiazdka na pozycji Neptuna jest na mapie nieba Galileusza z 1610 roku.] </a:t>
            </a:r>
          </a:p>
          <a:p>
            <a:pPr>
              <a:spcBef>
                <a:spcPct val="0"/>
              </a:spcBef>
              <a:buFontTx/>
              <a:buNone/>
            </a:pPr>
            <a:endParaRPr lang="pl-PL" altLang="en-US" sz="1600">
              <a:solidFill>
                <a:srgbClr val="FF0000"/>
              </a:solidFill>
            </a:endParaRPr>
          </a:p>
          <a:p>
            <a:pPr>
              <a:spcBef>
                <a:spcPct val="0"/>
              </a:spcBef>
              <a:buFontTx/>
              <a:buNone/>
            </a:pPr>
            <a:r>
              <a:rPr lang="pl-PL" altLang="en-US" sz="1800">
                <a:solidFill>
                  <a:srgbClr val="FF0000"/>
                </a:solidFill>
              </a:rPr>
              <a:t> </a:t>
            </a:r>
            <a:endParaRPr lang="en-US" altLang="en-US" sz="1800">
              <a:solidFill>
                <a:srgbClr val="FF0000"/>
              </a:solidFill>
            </a:endParaRPr>
          </a:p>
        </p:txBody>
      </p:sp>
      <p:sp>
        <p:nvSpPr>
          <p:cNvPr id="53254" name="pole tekstowe 2">
            <a:extLst>
              <a:ext uri="{FF2B5EF4-FFF2-40B4-BE49-F238E27FC236}">
                <a16:creationId xmlns:a16="http://schemas.microsoft.com/office/drawing/2014/main" id="{5422C4A3-E04C-5C1A-48F3-438F56B05FC9}"/>
              </a:ext>
            </a:extLst>
          </p:cNvPr>
          <p:cNvSpPr txBox="1">
            <a:spLocks noChangeArrowheads="1"/>
          </p:cNvSpPr>
          <p:nvPr/>
        </p:nvSpPr>
        <p:spPr bwMode="auto">
          <a:xfrm>
            <a:off x="33338" y="5902325"/>
            <a:ext cx="91106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700"/>
              <a:t>„Sprawa przedstawia się zupełnie inaczej w podczerwieni, okazującej prawdziwą dynamikę atmosfery tej planety. Jasne plamy to wysoko położone metanowe chmury. Odkryciem są chmury pierścieniowe, okalające biegun, wskazujące na istnienie cyrkulacji w atmosferze.” </a:t>
            </a:r>
            <a:endParaRPr lang="en-US" altLang="en-US" sz="1700"/>
          </a:p>
        </p:txBody>
      </p:sp>
    </p:spTree>
    <p:extLst>
      <p:ext uri="{BB962C8B-B14F-4D97-AF65-F5344CB8AC3E}">
        <p14:creationId xmlns:p14="http://schemas.microsoft.com/office/powerpoint/2010/main" val="187197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4839A-9BD4-5C09-8E80-C1B3E94A0A5F}"/>
            </a:ext>
          </a:extLst>
        </p:cNvPr>
        <p:cNvGrpSpPr/>
        <p:nvPr/>
      </p:nvGrpSpPr>
      <p:grpSpPr>
        <a:xfrm>
          <a:off x="0" y="0"/>
          <a:ext cx="0" cy="0"/>
          <a:chOff x="0" y="0"/>
          <a:chExt cx="0" cy="0"/>
        </a:xfrm>
      </p:grpSpPr>
      <p:sp>
        <p:nvSpPr>
          <p:cNvPr id="57346" name="Tytuł 1">
            <a:extLst>
              <a:ext uri="{FF2B5EF4-FFF2-40B4-BE49-F238E27FC236}">
                <a16:creationId xmlns:a16="http://schemas.microsoft.com/office/drawing/2014/main" id="{C8A5A63F-40F9-F4F3-DDAD-58836D49E718}"/>
              </a:ext>
            </a:extLst>
          </p:cNvPr>
          <p:cNvSpPr>
            <a:spLocks noGrp="1" noChangeArrowheads="1"/>
          </p:cNvSpPr>
          <p:nvPr>
            <p:ph type="title"/>
          </p:nvPr>
        </p:nvSpPr>
        <p:spPr>
          <a:xfrm>
            <a:off x="5148064" y="3304857"/>
            <a:ext cx="3106688" cy="561975"/>
          </a:xfrm>
        </p:spPr>
        <p:txBody>
          <a:bodyPr/>
          <a:lstStyle/>
          <a:p>
            <a:pPr algn="r"/>
            <a:r>
              <a:rPr lang="pl-PL" altLang="en-US" sz="2800" dirty="0"/>
              <a:t>Neptun:</a:t>
            </a:r>
            <a:br>
              <a:rPr lang="pl-PL" altLang="en-US" sz="2800" dirty="0"/>
            </a:br>
            <a:r>
              <a:rPr lang="pl-PL" altLang="en-US" sz="2800" dirty="0"/>
              <a:t>struktura wewnętrzna?</a:t>
            </a:r>
            <a:br>
              <a:rPr lang="pl-PL" altLang="en-US" sz="2800" dirty="0"/>
            </a:br>
            <a:br>
              <a:rPr lang="pl-PL" altLang="en-US" sz="2800" dirty="0"/>
            </a:br>
            <a:r>
              <a:rPr lang="pl-PL" altLang="en-US" sz="2800" dirty="0"/>
              <a:t>Wielka plama:</a:t>
            </a:r>
            <a:br>
              <a:rPr lang="pl-PL" altLang="en-US" sz="2800" dirty="0"/>
            </a:br>
            <a:r>
              <a:rPr lang="pl-PL" altLang="en-US" sz="2800" dirty="0"/>
              <a:t> substytut troposfery? </a:t>
            </a:r>
            <a:endParaRPr lang="en-US" altLang="en-US" sz="2800" dirty="0"/>
          </a:p>
        </p:txBody>
      </p:sp>
      <p:pic>
        <p:nvPicPr>
          <p:cNvPr id="3" name="Obraz 2">
            <a:extLst>
              <a:ext uri="{FF2B5EF4-FFF2-40B4-BE49-F238E27FC236}">
                <a16:creationId xmlns:a16="http://schemas.microsoft.com/office/drawing/2014/main" id="{671C2F29-17A2-8DE1-8AEE-6F675CA65388}"/>
              </a:ext>
            </a:extLst>
          </p:cNvPr>
          <p:cNvPicPr>
            <a:picLocks noChangeAspect="1"/>
          </p:cNvPicPr>
          <p:nvPr/>
        </p:nvPicPr>
        <p:blipFill>
          <a:blip r:embed="rId2"/>
          <a:stretch>
            <a:fillRect/>
          </a:stretch>
        </p:blipFill>
        <p:spPr>
          <a:xfrm rot="16445627">
            <a:off x="-454504" y="653147"/>
            <a:ext cx="6716193" cy="5341349"/>
          </a:xfrm>
          <a:prstGeom prst="rect">
            <a:avLst/>
          </a:prstGeom>
        </p:spPr>
      </p:pic>
    </p:spTree>
    <p:extLst>
      <p:ext uri="{BB962C8B-B14F-4D97-AF65-F5344CB8AC3E}">
        <p14:creationId xmlns:p14="http://schemas.microsoft.com/office/powerpoint/2010/main" val="3080610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5D4347-E2CF-BEB4-740F-4DFC78DC2C2A}"/>
              </a:ext>
            </a:extLst>
          </p:cNvPr>
          <p:cNvSpPr>
            <a:spLocks noGrp="1"/>
          </p:cNvSpPr>
          <p:nvPr>
            <p:ph type="title"/>
          </p:nvPr>
        </p:nvSpPr>
        <p:spPr>
          <a:xfrm>
            <a:off x="323528" y="107267"/>
            <a:ext cx="8229600" cy="1143000"/>
          </a:xfrm>
        </p:spPr>
        <p:txBody>
          <a:bodyPr/>
          <a:lstStyle/>
          <a:p>
            <a:r>
              <a:rPr lang="pl-PL" sz="3600" dirty="0"/>
              <a:t>Neptun: stratyfikacja atmosfery</a:t>
            </a:r>
            <a:endParaRPr lang="en-US" sz="3600" dirty="0"/>
          </a:p>
        </p:txBody>
      </p:sp>
      <p:pic>
        <p:nvPicPr>
          <p:cNvPr id="4" name="Obraz 3">
            <a:extLst>
              <a:ext uri="{FF2B5EF4-FFF2-40B4-BE49-F238E27FC236}">
                <a16:creationId xmlns:a16="http://schemas.microsoft.com/office/drawing/2014/main" id="{D6F7DA76-632F-D645-BCE0-45AAEF4A8E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0"/>
                    </a14:imgEffect>
                    <a14:imgEffect>
                      <a14:brightnessContrast bright="25000" contrast="10000"/>
                    </a14:imgEffect>
                  </a14:imgLayer>
                </a14:imgProps>
              </a:ext>
            </a:extLst>
          </a:blip>
          <a:stretch>
            <a:fillRect/>
          </a:stretch>
        </p:blipFill>
        <p:spPr>
          <a:xfrm rot="5400000">
            <a:off x="2091885" y="-374308"/>
            <a:ext cx="5177535" cy="8751704"/>
          </a:xfrm>
          <a:prstGeom prst="rect">
            <a:avLst/>
          </a:prstGeom>
        </p:spPr>
      </p:pic>
    </p:spTree>
    <p:extLst>
      <p:ext uri="{BB962C8B-B14F-4D97-AF65-F5344CB8AC3E}">
        <p14:creationId xmlns:p14="http://schemas.microsoft.com/office/powerpoint/2010/main" val="1374094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068C4-0ED9-97FF-F457-D962A1ABC7B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087B56C-1975-AAF0-B741-27219133A4DD}"/>
              </a:ext>
            </a:extLst>
          </p:cNvPr>
          <p:cNvSpPr>
            <a:spLocks noGrp="1"/>
          </p:cNvSpPr>
          <p:nvPr>
            <p:ph type="title"/>
          </p:nvPr>
        </p:nvSpPr>
        <p:spPr>
          <a:xfrm>
            <a:off x="440160" y="383695"/>
            <a:ext cx="7560840" cy="744978"/>
          </a:xfrm>
        </p:spPr>
        <p:txBody>
          <a:bodyPr/>
          <a:lstStyle/>
          <a:p>
            <a:r>
              <a:rPr lang="pl-PL" sz="3600" dirty="0"/>
              <a:t>Uran: skład </a:t>
            </a:r>
            <a:br>
              <a:rPr lang="pl-PL" sz="3600" dirty="0"/>
            </a:br>
            <a:r>
              <a:rPr lang="pl-PL" sz="3600" dirty="0"/>
              <a:t>i stratyfikacja atmosfery</a:t>
            </a:r>
            <a:endParaRPr lang="en-US" sz="3600" dirty="0"/>
          </a:p>
        </p:txBody>
      </p:sp>
      <p:pic>
        <p:nvPicPr>
          <p:cNvPr id="7" name="Obraz 6">
            <a:extLst>
              <a:ext uri="{FF2B5EF4-FFF2-40B4-BE49-F238E27FC236}">
                <a16:creationId xmlns:a16="http://schemas.microsoft.com/office/drawing/2014/main" id="{131E345C-21FC-D424-CB76-0F6A4153015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50000"/>
                    </a14:imgEffect>
                  </a14:imgLayer>
                </a14:imgProps>
              </a:ext>
            </a:extLst>
          </a:blip>
          <a:stretch>
            <a:fillRect/>
          </a:stretch>
        </p:blipFill>
        <p:spPr>
          <a:xfrm rot="16200000">
            <a:off x="2171260" y="667340"/>
            <a:ext cx="4801479" cy="6858000"/>
          </a:xfrm>
          <a:prstGeom prst="rect">
            <a:avLst/>
          </a:prstGeom>
        </p:spPr>
      </p:pic>
    </p:spTree>
    <p:extLst>
      <p:ext uri="{BB962C8B-B14F-4D97-AF65-F5344CB8AC3E}">
        <p14:creationId xmlns:p14="http://schemas.microsoft.com/office/powerpoint/2010/main" val="4039321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ytuł 1">
            <a:extLst>
              <a:ext uri="{FF2B5EF4-FFF2-40B4-BE49-F238E27FC236}">
                <a16:creationId xmlns:a16="http://schemas.microsoft.com/office/drawing/2014/main" id="{619CD745-63BE-44B6-EDF9-1B81A7D10E71}"/>
              </a:ext>
            </a:extLst>
          </p:cNvPr>
          <p:cNvSpPr>
            <a:spLocks noGrp="1" noChangeArrowheads="1"/>
          </p:cNvSpPr>
          <p:nvPr>
            <p:ph type="title"/>
          </p:nvPr>
        </p:nvSpPr>
        <p:spPr>
          <a:xfrm>
            <a:off x="457200" y="-174625"/>
            <a:ext cx="8229600" cy="1143000"/>
          </a:xfrm>
        </p:spPr>
        <p:txBody>
          <a:bodyPr/>
          <a:lstStyle/>
          <a:p>
            <a:r>
              <a:rPr lang="pl-PL" altLang="en-US" sz="3600"/>
              <a:t>Atmosfery Układu Słonecznego</a:t>
            </a:r>
          </a:p>
        </p:txBody>
      </p:sp>
      <p:pic>
        <p:nvPicPr>
          <p:cNvPr id="8195" name="Obraz 3">
            <a:extLst>
              <a:ext uri="{FF2B5EF4-FFF2-40B4-BE49-F238E27FC236}">
                <a16:creationId xmlns:a16="http://schemas.microsoft.com/office/drawing/2014/main" id="{8E7C1593-8BE5-A74D-ADB4-E92C45B8E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849313"/>
            <a:ext cx="8669338"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pole tekstowe 4">
            <a:extLst>
              <a:ext uri="{FF2B5EF4-FFF2-40B4-BE49-F238E27FC236}">
                <a16:creationId xmlns:a16="http://schemas.microsoft.com/office/drawing/2014/main" id="{060E8F1B-F25D-F535-9E3A-43A80464C080}"/>
              </a:ext>
            </a:extLst>
          </p:cNvPr>
          <p:cNvSpPr txBox="1">
            <a:spLocks noChangeArrowheads="1"/>
          </p:cNvSpPr>
          <p:nvPr/>
        </p:nvSpPr>
        <p:spPr bwMode="auto">
          <a:xfrm>
            <a:off x="1476375" y="6237288"/>
            <a:ext cx="310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Atmospheric Science, str. 56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a:extLst>
              <a:ext uri="{FF2B5EF4-FFF2-40B4-BE49-F238E27FC236}">
                <a16:creationId xmlns:a16="http://schemas.microsoft.com/office/drawing/2014/main" id="{D5CAA78B-212D-CC56-BAAF-9A120754E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88900"/>
            <a:ext cx="7577137" cy="6580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3011" name="Text Box 4">
            <a:extLst>
              <a:ext uri="{FF2B5EF4-FFF2-40B4-BE49-F238E27FC236}">
                <a16:creationId xmlns:a16="http://schemas.microsoft.com/office/drawing/2014/main" id="{E79254C8-C3AE-AE60-00A1-FAD7C6140316}"/>
              </a:ext>
            </a:extLst>
          </p:cNvPr>
          <p:cNvSpPr txBox="1">
            <a:spLocks noChangeArrowheads="1"/>
          </p:cNvSpPr>
          <p:nvPr/>
        </p:nvSpPr>
        <p:spPr bwMode="auto">
          <a:xfrm>
            <a:off x="5926138" y="6480175"/>
            <a:ext cx="321786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000"/>
              <a:t>G. Karwasz, J. Chojnacka, Geografia w Szkole, 2012 </a:t>
            </a:r>
            <a:endParaRPr lang="en-US" altLang="it-IT" sz="1000"/>
          </a:p>
        </p:txBody>
      </p:sp>
      <p:sp>
        <p:nvSpPr>
          <p:cNvPr id="43012" name="Text Box 5">
            <a:extLst>
              <a:ext uri="{FF2B5EF4-FFF2-40B4-BE49-F238E27FC236}">
                <a16:creationId xmlns:a16="http://schemas.microsoft.com/office/drawing/2014/main" id="{F7AE1D89-9856-DE28-4AA1-834165ED1CD4}"/>
              </a:ext>
            </a:extLst>
          </p:cNvPr>
          <p:cNvSpPr txBox="1">
            <a:spLocks noChangeArrowheads="1"/>
          </p:cNvSpPr>
          <p:nvPr/>
        </p:nvSpPr>
        <p:spPr bwMode="auto">
          <a:xfrm>
            <a:off x="328613" y="2351088"/>
            <a:ext cx="4960937"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t>la </a:t>
            </a:r>
            <a:r>
              <a:rPr lang="pl-PL" altLang="it-IT" sz="2000"/>
              <a:t>cr</a:t>
            </a:r>
            <a:r>
              <a:rPr lang="it-IT" altLang="it-IT" sz="2000"/>
              <a:t>osta</a:t>
            </a:r>
            <a:r>
              <a:rPr lang="pl-PL" altLang="it-IT" sz="2000"/>
              <a:t> ↔ litos</a:t>
            </a:r>
            <a:r>
              <a:rPr lang="it-IT" altLang="it-IT" sz="2000"/>
              <a:t>fera</a:t>
            </a:r>
            <a:endParaRPr lang="pl-PL" altLang="it-IT" sz="2000"/>
          </a:p>
          <a:p>
            <a:pPr eaLnBrk="1" hangingPunct="1">
              <a:spcBef>
                <a:spcPct val="0"/>
              </a:spcBef>
              <a:buFontTx/>
              <a:buNone/>
            </a:pPr>
            <a:r>
              <a:rPr lang="it-IT" altLang="it-IT" sz="2000"/>
              <a:t>il </a:t>
            </a:r>
            <a:r>
              <a:rPr lang="pl-PL" altLang="it-IT" sz="2000"/>
              <a:t>mantello ↔ astenos</a:t>
            </a:r>
            <a:r>
              <a:rPr lang="it-IT" altLang="it-IT" sz="2000"/>
              <a:t>fera</a:t>
            </a:r>
          </a:p>
          <a:p>
            <a:pPr eaLnBrk="1" hangingPunct="1">
              <a:spcBef>
                <a:spcPct val="0"/>
              </a:spcBef>
              <a:buFontTx/>
              <a:buNone/>
            </a:pPr>
            <a:r>
              <a:rPr lang="it-IT" altLang="it-IT" sz="2000"/>
              <a:t>il nucleo: interno (solido), esterno (liquido</a:t>
            </a:r>
            <a:r>
              <a:rPr lang="it-IT" altLang="it-IT" sz="2400"/>
              <a:t>)</a:t>
            </a:r>
            <a:endParaRPr lang="pl-PL" altLang="it-IT" sz="2400"/>
          </a:p>
        </p:txBody>
      </p:sp>
      <p:pic>
        <p:nvPicPr>
          <p:cNvPr id="43013" name="Picture 6">
            <a:extLst>
              <a:ext uri="{FF2B5EF4-FFF2-40B4-BE49-F238E27FC236}">
                <a16:creationId xmlns:a16="http://schemas.microsoft.com/office/drawing/2014/main" id="{A814CE77-6F8F-90C3-4F52-8627219EE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0" y="3462338"/>
            <a:ext cx="2838450" cy="3035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3014" name="Rectangle 2">
            <a:extLst>
              <a:ext uri="{FF2B5EF4-FFF2-40B4-BE49-F238E27FC236}">
                <a16:creationId xmlns:a16="http://schemas.microsoft.com/office/drawing/2014/main" id="{7EFD5A8F-271F-6AC6-D501-9CD54E5F966E}"/>
              </a:ext>
            </a:extLst>
          </p:cNvPr>
          <p:cNvSpPr>
            <a:spLocks noGrp="1" noChangeArrowheads="1"/>
          </p:cNvSpPr>
          <p:nvPr>
            <p:ph type="title"/>
          </p:nvPr>
        </p:nvSpPr>
        <p:spPr>
          <a:xfrm>
            <a:off x="5003800" y="-296863"/>
            <a:ext cx="3694113" cy="1143001"/>
          </a:xfrm>
        </p:spPr>
        <p:txBody>
          <a:bodyPr/>
          <a:lstStyle/>
          <a:p>
            <a:pPr eaLnBrk="1" hangingPunct="1"/>
            <a:r>
              <a:rPr lang="pl-PL" altLang="it-IT" sz="3600"/>
              <a:t>Inner structure</a:t>
            </a:r>
            <a:r>
              <a:rPr lang="it-IT" altLang="it-IT" sz="3600"/>
              <a:t> </a:t>
            </a:r>
            <a:endParaRPr lang="pl-PL" altLang="it-IT" sz="36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ytuł 1">
            <a:extLst>
              <a:ext uri="{FF2B5EF4-FFF2-40B4-BE49-F238E27FC236}">
                <a16:creationId xmlns:a16="http://schemas.microsoft.com/office/drawing/2014/main" id="{0A16044F-57E4-5EEE-87AD-3483F6F6776E}"/>
              </a:ext>
            </a:extLst>
          </p:cNvPr>
          <p:cNvSpPr>
            <a:spLocks noGrp="1" noChangeArrowheads="1"/>
          </p:cNvSpPr>
          <p:nvPr>
            <p:ph type="title"/>
          </p:nvPr>
        </p:nvSpPr>
        <p:spPr>
          <a:xfrm>
            <a:off x="457200" y="274638"/>
            <a:ext cx="8229600" cy="561975"/>
          </a:xfrm>
        </p:spPr>
        <p:txBody>
          <a:bodyPr/>
          <a:lstStyle/>
          <a:p>
            <a:r>
              <a:rPr lang="en-US" altLang="en-US" sz="3600"/>
              <a:t>Uran &amp; Neptun: no magnetic poles</a:t>
            </a:r>
          </a:p>
        </p:txBody>
      </p:sp>
      <p:pic>
        <p:nvPicPr>
          <p:cNvPr id="57347" name="Obraz 3">
            <a:extLst>
              <a:ext uri="{FF2B5EF4-FFF2-40B4-BE49-F238E27FC236}">
                <a16:creationId xmlns:a16="http://schemas.microsoft.com/office/drawing/2014/main" id="{15E8B66C-A16E-5DD6-B22F-9E3A7DD83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981075"/>
            <a:ext cx="66579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pole tekstowe 5">
            <a:extLst>
              <a:ext uri="{FF2B5EF4-FFF2-40B4-BE49-F238E27FC236}">
                <a16:creationId xmlns:a16="http://schemas.microsoft.com/office/drawing/2014/main" id="{74804E90-6DB1-E990-2CE0-D94F82E1AB4B}"/>
              </a:ext>
            </a:extLst>
          </p:cNvPr>
          <p:cNvSpPr txBox="1">
            <a:spLocks noChangeArrowheads="1"/>
          </p:cNvSpPr>
          <p:nvPr/>
        </p:nvSpPr>
        <p:spPr bwMode="auto">
          <a:xfrm>
            <a:off x="4787900" y="1109663"/>
            <a:ext cx="4114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t>https://physicsworld.com/a/immiscible-ice-layers-may-explain-why-uranus-and-neptune-lack-magnetic-poles/</a:t>
            </a:r>
          </a:p>
        </p:txBody>
      </p:sp>
      <p:sp>
        <p:nvSpPr>
          <p:cNvPr id="57349" name="pole tekstowe 7">
            <a:extLst>
              <a:ext uri="{FF2B5EF4-FFF2-40B4-BE49-F238E27FC236}">
                <a16:creationId xmlns:a16="http://schemas.microsoft.com/office/drawing/2014/main" id="{466F1499-2716-7049-AF11-896605EB9328}"/>
              </a:ext>
            </a:extLst>
          </p:cNvPr>
          <p:cNvSpPr txBox="1">
            <a:spLocks noChangeArrowheads="1"/>
          </p:cNvSpPr>
          <p:nvPr/>
        </p:nvSpPr>
        <p:spPr bwMode="auto">
          <a:xfrm>
            <a:off x="228600" y="5367338"/>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solidFill>
                  <a:srgbClr val="333333"/>
                </a:solidFill>
                <a:latin typeface="franklin-gothic-urw"/>
              </a:rPr>
              <a:t>To investigate conditions deep beneath Uranus and Neptune’s icy surfaces, Militzer developed computer models to simulate how a mixture of water, methane and ammonia will behave at the temperatures (above 4750 K) and pressures (above 3 x 10</a:t>
            </a:r>
            <a:r>
              <a:rPr lang="en-AU" altLang="en-US" sz="1800" baseline="30000">
                <a:solidFill>
                  <a:srgbClr val="333333"/>
                </a:solidFill>
                <a:latin typeface="franklin-gothic-urw"/>
              </a:rPr>
              <a:t>6</a:t>
            </a:r>
            <a:r>
              <a:rPr lang="en-AU" altLang="en-US" sz="1800">
                <a:solidFill>
                  <a:srgbClr val="333333"/>
                </a:solidFill>
                <a:latin typeface="franklin-gothic-urw"/>
              </a:rPr>
              <a:t> atmospheres) that prevail there.</a:t>
            </a:r>
            <a:endParaRPr lang="en-US" altLang="en-US" sz="18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AFAA71-FD11-A602-7337-A0DC15B5158A}"/>
              </a:ext>
            </a:extLst>
          </p:cNvPr>
          <p:cNvSpPr>
            <a:spLocks noGrp="1"/>
          </p:cNvSpPr>
          <p:nvPr>
            <p:ph type="title"/>
          </p:nvPr>
        </p:nvSpPr>
        <p:spPr>
          <a:xfrm>
            <a:off x="251520" y="-12068"/>
            <a:ext cx="8229600" cy="1143000"/>
          </a:xfrm>
        </p:spPr>
        <p:txBody>
          <a:bodyPr/>
          <a:lstStyle/>
          <a:p>
            <a:r>
              <a:rPr lang="pl-PL" sz="4000" dirty="0"/>
              <a:t>Giganty gazowe: porównanie</a:t>
            </a:r>
            <a:endParaRPr lang="en-US" sz="4000" dirty="0"/>
          </a:p>
        </p:txBody>
      </p:sp>
      <p:pic>
        <p:nvPicPr>
          <p:cNvPr id="4" name="Obraz 3">
            <a:extLst>
              <a:ext uri="{FF2B5EF4-FFF2-40B4-BE49-F238E27FC236}">
                <a16:creationId xmlns:a16="http://schemas.microsoft.com/office/drawing/2014/main" id="{B1CB9555-5DE2-E3C7-EE10-2A64F5F7E83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10000"/>
                    </a14:imgEffect>
                  </a14:imgLayer>
                </a14:imgProps>
              </a:ext>
            </a:extLst>
          </a:blip>
          <a:stretch>
            <a:fillRect/>
          </a:stretch>
        </p:blipFill>
        <p:spPr>
          <a:xfrm>
            <a:off x="0" y="980728"/>
            <a:ext cx="5620917" cy="5157192"/>
          </a:xfrm>
          <a:prstGeom prst="rect">
            <a:avLst/>
          </a:prstGeom>
        </p:spPr>
      </p:pic>
      <p:pic>
        <p:nvPicPr>
          <p:cNvPr id="6" name="Obraz 5">
            <a:extLst>
              <a:ext uri="{FF2B5EF4-FFF2-40B4-BE49-F238E27FC236}">
                <a16:creationId xmlns:a16="http://schemas.microsoft.com/office/drawing/2014/main" id="{13CC60D9-871D-3758-498C-0BC31E80545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10000"/>
                    </a14:imgEffect>
                  </a14:imgLayer>
                </a14:imgProps>
              </a:ext>
            </a:extLst>
          </a:blip>
          <a:stretch>
            <a:fillRect/>
          </a:stretch>
        </p:blipFill>
        <p:spPr>
          <a:xfrm rot="5400000">
            <a:off x="5572141" y="458565"/>
            <a:ext cx="3124480" cy="4032448"/>
          </a:xfrm>
          <a:prstGeom prst="rect">
            <a:avLst/>
          </a:prstGeom>
        </p:spPr>
      </p:pic>
    </p:spTree>
    <p:extLst>
      <p:ext uri="{BB962C8B-B14F-4D97-AF65-F5344CB8AC3E}">
        <p14:creationId xmlns:p14="http://schemas.microsoft.com/office/powerpoint/2010/main" val="38970148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520D7-081F-ED8D-73B0-25362016EFF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2E3EF07D-44CE-A4F8-37D4-AA4C0ECCFA5D}"/>
              </a:ext>
            </a:extLst>
          </p:cNvPr>
          <p:cNvSpPr>
            <a:spLocks noGrp="1"/>
          </p:cNvSpPr>
          <p:nvPr>
            <p:ph type="title"/>
          </p:nvPr>
        </p:nvSpPr>
        <p:spPr>
          <a:xfrm>
            <a:off x="251520" y="-12068"/>
            <a:ext cx="8229600" cy="1143000"/>
          </a:xfrm>
        </p:spPr>
        <p:txBody>
          <a:bodyPr/>
          <a:lstStyle/>
          <a:p>
            <a:r>
              <a:rPr lang="pl-PL" sz="4000" dirty="0"/>
              <a:t>Giganty gazowe: porównanie</a:t>
            </a:r>
            <a:endParaRPr lang="en-US" sz="4000" dirty="0"/>
          </a:p>
        </p:txBody>
      </p:sp>
      <p:pic>
        <p:nvPicPr>
          <p:cNvPr id="5" name="Obraz 4">
            <a:extLst>
              <a:ext uri="{FF2B5EF4-FFF2-40B4-BE49-F238E27FC236}">
                <a16:creationId xmlns:a16="http://schemas.microsoft.com/office/drawing/2014/main" id="{AEBBEB20-7ABE-94DA-8D81-E42FC1DCE19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10000"/>
                    </a14:imgEffect>
                  </a14:imgLayer>
                </a14:imgProps>
              </a:ext>
            </a:extLst>
          </a:blip>
          <a:stretch>
            <a:fillRect/>
          </a:stretch>
        </p:blipFill>
        <p:spPr>
          <a:xfrm>
            <a:off x="893274" y="980728"/>
            <a:ext cx="7812360" cy="5781834"/>
          </a:xfrm>
          <a:prstGeom prst="rect">
            <a:avLst/>
          </a:prstGeom>
        </p:spPr>
      </p:pic>
    </p:spTree>
    <p:extLst>
      <p:ext uri="{BB962C8B-B14F-4D97-AF65-F5344CB8AC3E}">
        <p14:creationId xmlns:p14="http://schemas.microsoft.com/office/powerpoint/2010/main" val="832390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ytuł 1">
            <a:extLst>
              <a:ext uri="{FF2B5EF4-FFF2-40B4-BE49-F238E27FC236}">
                <a16:creationId xmlns:a16="http://schemas.microsoft.com/office/drawing/2014/main" id="{EBC42E5E-50D7-2845-5677-702B73954073}"/>
              </a:ext>
            </a:extLst>
          </p:cNvPr>
          <p:cNvSpPr>
            <a:spLocks noGrp="1" noChangeArrowheads="1"/>
          </p:cNvSpPr>
          <p:nvPr>
            <p:ph type="title"/>
          </p:nvPr>
        </p:nvSpPr>
        <p:spPr/>
        <p:txBody>
          <a:bodyPr/>
          <a:lstStyle/>
          <a:p>
            <a:r>
              <a:rPr lang="pl-PL" altLang="en-US" sz="4000"/>
              <a:t>Pluton – odrzucona planeta</a:t>
            </a:r>
          </a:p>
        </p:txBody>
      </p:sp>
      <p:sp>
        <p:nvSpPr>
          <p:cNvPr id="31747" name="pole tekstowe 3">
            <a:extLst>
              <a:ext uri="{FF2B5EF4-FFF2-40B4-BE49-F238E27FC236}">
                <a16:creationId xmlns:a16="http://schemas.microsoft.com/office/drawing/2014/main" id="{B5E654F8-4DEB-C21F-F0A1-8DE51338A212}"/>
              </a:ext>
            </a:extLst>
          </p:cNvPr>
          <p:cNvSpPr txBox="1">
            <a:spLocks noChangeArrowheads="1"/>
          </p:cNvSpPr>
          <p:nvPr/>
        </p:nvSpPr>
        <p:spPr bwMode="auto">
          <a:xfrm>
            <a:off x="1331913" y="5949950"/>
            <a:ext cx="5886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t>https://www.youtube.com/watch?v=D5XPuS-Y0fg</a:t>
            </a:r>
            <a:endParaRPr lang="pl-PL" altLang="en-US" sz="1800"/>
          </a:p>
        </p:txBody>
      </p:sp>
      <p:pic>
        <p:nvPicPr>
          <p:cNvPr id="31748" name="Obraz 5">
            <a:extLst>
              <a:ext uri="{FF2B5EF4-FFF2-40B4-BE49-F238E27FC236}">
                <a16:creationId xmlns:a16="http://schemas.microsoft.com/office/drawing/2014/main" id="{90890F7B-0B55-37A5-3CB4-D76EC3A84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1352550"/>
            <a:ext cx="68865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ytuł 1">
            <a:extLst>
              <a:ext uri="{FF2B5EF4-FFF2-40B4-BE49-F238E27FC236}">
                <a16:creationId xmlns:a16="http://schemas.microsoft.com/office/drawing/2014/main" id="{DDB6E762-70B0-6C30-A3FB-AAB996EF1820}"/>
              </a:ext>
            </a:extLst>
          </p:cNvPr>
          <p:cNvSpPr>
            <a:spLocks noGrp="1" noChangeArrowheads="1"/>
          </p:cNvSpPr>
          <p:nvPr>
            <p:ph type="title"/>
          </p:nvPr>
        </p:nvSpPr>
        <p:spPr/>
        <p:txBody>
          <a:bodyPr/>
          <a:lstStyle/>
          <a:p>
            <a:r>
              <a:rPr lang="pl-PL" altLang="en-US" sz="4000"/>
              <a:t>Pluton: oceany płynnego azotu</a:t>
            </a:r>
          </a:p>
        </p:txBody>
      </p:sp>
      <p:sp>
        <p:nvSpPr>
          <p:cNvPr id="32771" name="pole tekstowe 3">
            <a:extLst>
              <a:ext uri="{FF2B5EF4-FFF2-40B4-BE49-F238E27FC236}">
                <a16:creationId xmlns:a16="http://schemas.microsoft.com/office/drawing/2014/main" id="{4E6AC928-966D-F12D-E77A-0F9022C1B72D}"/>
              </a:ext>
            </a:extLst>
          </p:cNvPr>
          <p:cNvSpPr txBox="1">
            <a:spLocks noChangeArrowheads="1"/>
          </p:cNvSpPr>
          <p:nvPr/>
        </p:nvSpPr>
        <p:spPr bwMode="auto">
          <a:xfrm>
            <a:off x="1331913" y="5949950"/>
            <a:ext cx="5886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Char char="-"/>
            </a:pPr>
            <a:r>
              <a:rPr lang="pl-PL" altLang="en-US" sz="1800"/>
              <a:t>229ºC</a:t>
            </a:r>
          </a:p>
          <a:p>
            <a:pPr>
              <a:spcBef>
                <a:spcPct val="0"/>
              </a:spcBef>
              <a:buFontTx/>
              <a:buChar char="-"/>
            </a:pPr>
            <a:r>
              <a:rPr lang="pl-PL" altLang="en-US" sz="1800"/>
              <a:t>Kry z zestalonego N</a:t>
            </a:r>
            <a:r>
              <a:rPr lang="pl-PL" altLang="en-US" sz="1800" baseline="-25000"/>
              <a:t>2</a:t>
            </a:r>
            <a:endParaRPr lang="pl-PL" altLang="en-US" sz="1800"/>
          </a:p>
        </p:txBody>
      </p:sp>
      <p:pic>
        <p:nvPicPr>
          <p:cNvPr id="32772" name="Obraz 7">
            <a:extLst>
              <a:ext uri="{FF2B5EF4-FFF2-40B4-BE49-F238E27FC236}">
                <a16:creationId xmlns:a16="http://schemas.microsoft.com/office/drawing/2014/main" id="{1CE59875-2603-CBB1-15E6-8F0F858B7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1381125"/>
            <a:ext cx="681037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ytuł 1">
            <a:extLst>
              <a:ext uri="{FF2B5EF4-FFF2-40B4-BE49-F238E27FC236}">
                <a16:creationId xmlns:a16="http://schemas.microsoft.com/office/drawing/2014/main" id="{CC061FFA-5370-EAE3-691D-A37F886A413F}"/>
              </a:ext>
            </a:extLst>
          </p:cNvPr>
          <p:cNvSpPr>
            <a:spLocks noGrp="1" noChangeArrowheads="1"/>
          </p:cNvSpPr>
          <p:nvPr>
            <p:ph type="title"/>
          </p:nvPr>
        </p:nvSpPr>
        <p:spPr/>
        <p:txBody>
          <a:bodyPr/>
          <a:lstStyle/>
          <a:p>
            <a:r>
              <a:rPr lang="pl-PL" altLang="en-US" sz="3600" dirty="0"/>
              <a:t>Pluton: kry na oceanie płynnego azotu</a:t>
            </a:r>
          </a:p>
        </p:txBody>
      </p:sp>
      <p:sp>
        <p:nvSpPr>
          <p:cNvPr id="33795" name="pole tekstowe 3">
            <a:extLst>
              <a:ext uri="{FF2B5EF4-FFF2-40B4-BE49-F238E27FC236}">
                <a16:creationId xmlns:a16="http://schemas.microsoft.com/office/drawing/2014/main" id="{C916BAC2-E36E-8A08-19ED-ECDDBA34A795}"/>
              </a:ext>
            </a:extLst>
          </p:cNvPr>
          <p:cNvSpPr txBox="1">
            <a:spLocks noChangeArrowheads="1"/>
          </p:cNvSpPr>
          <p:nvPr/>
        </p:nvSpPr>
        <p:spPr bwMode="auto">
          <a:xfrm>
            <a:off x="1331913" y="5949950"/>
            <a:ext cx="5886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Char char="-"/>
            </a:pPr>
            <a:r>
              <a:rPr lang="pl-PL" altLang="en-US" sz="1800"/>
              <a:t>229ºC</a:t>
            </a:r>
          </a:p>
          <a:p>
            <a:pPr>
              <a:spcBef>
                <a:spcPct val="0"/>
              </a:spcBef>
              <a:buFontTx/>
              <a:buChar char="-"/>
            </a:pPr>
            <a:r>
              <a:rPr lang="pl-PL" altLang="en-US" sz="1800"/>
              <a:t>Kry z zestalonego N</a:t>
            </a:r>
            <a:r>
              <a:rPr lang="pl-PL" altLang="en-US" sz="1800" baseline="-25000"/>
              <a:t>2</a:t>
            </a:r>
            <a:endParaRPr lang="pl-PL" altLang="en-US" sz="1800"/>
          </a:p>
        </p:txBody>
      </p:sp>
      <p:pic>
        <p:nvPicPr>
          <p:cNvPr id="33796" name="Obraz 4">
            <a:extLst>
              <a:ext uri="{FF2B5EF4-FFF2-40B4-BE49-F238E27FC236}">
                <a16:creationId xmlns:a16="http://schemas.microsoft.com/office/drawing/2014/main" id="{536AC29C-3A88-808C-FA60-B245902AB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1338263"/>
            <a:ext cx="663892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ytuł 1">
            <a:extLst>
              <a:ext uri="{FF2B5EF4-FFF2-40B4-BE49-F238E27FC236}">
                <a16:creationId xmlns:a16="http://schemas.microsoft.com/office/drawing/2014/main" id="{B43B5B75-D5E2-7E21-C2FB-9954610B2711}"/>
              </a:ext>
            </a:extLst>
          </p:cNvPr>
          <p:cNvSpPr>
            <a:spLocks noGrp="1" noChangeArrowheads="1"/>
          </p:cNvSpPr>
          <p:nvPr>
            <p:ph type="title"/>
          </p:nvPr>
        </p:nvSpPr>
        <p:spPr>
          <a:xfrm>
            <a:off x="457200" y="-44450"/>
            <a:ext cx="8229600" cy="1143000"/>
          </a:xfrm>
        </p:spPr>
        <p:txBody>
          <a:bodyPr/>
          <a:lstStyle/>
          <a:p>
            <a:r>
              <a:rPr lang="pl-PL" altLang="en-US" sz="3600"/>
              <a:t>Dryf lodu w Arktyce</a:t>
            </a:r>
          </a:p>
        </p:txBody>
      </p:sp>
      <p:pic>
        <p:nvPicPr>
          <p:cNvPr id="31747" name="Obraz 5">
            <a:extLst>
              <a:ext uri="{FF2B5EF4-FFF2-40B4-BE49-F238E27FC236}">
                <a16:creationId xmlns:a16="http://schemas.microsoft.com/office/drawing/2014/main" id="{17904EAC-7DF9-57D6-F1A3-F94A9B519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908050"/>
            <a:ext cx="44751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pole tekstowe 6">
            <a:extLst>
              <a:ext uri="{FF2B5EF4-FFF2-40B4-BE49-F238E27FC236}">
                <a16:creationId xmlns:a16="http://schemas.microsoft.com/office/drawing/2014/main" id="{C0CD31DC-68E1-F8A0-FFB5-DBA2C5E0E5A4}"/>
              </a:ext>
            </a:extLst>
          </p:cNvPr>
          <p:cNvSpPr txBox="1">
            <a:spLocks noChangeArrowheads="1"/>
          </p:cNvSpPr>
          <p:nvPr/>
        </p:nvSpPr>
        <p:spPr bwMode="auto">
          <a:xfrm>
            <a:off x="114300" y="5322888"/>
            <a:ext cx="4391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W lewym górnym rogu – lód przylegający</a:t>
            </a:r>
          </a:p>
          <a:p>
            <a:pPr>
              <a:spcBef>
                <a:spcPct val="0"/>
              </a:spcBef>
              <a:buFontTx/>
              <a:buNone/>
            </a:pPr>
            <a:r>
              <a:rPr lang="pl-PL" altLang="en-US" sz="1800"/>
              <a:t>do Grenlandii </a:t>
            </a:r>
          </a:p>
          <a:p>
            <a:pPr>
              <a:spcBef>
                <a:spcPct val="0"/>
              </a:spcBef>
              <a:buFontTx/>
              <a:buNone/>
            </a:pPr>
            <a:r>
              <a:rPr lang="pl-PL" altLang="en-US" sz="1800"/>
              <a:t>Atmospheric Science, str. 34</a:t>
            </a:r>
          </a:p>
        </p:txBody>
      </p:sp>
      <p:pic>
        <p:nvPicPr>
          <p:cNvPr id="31749" name="Obraz 8">
            <a:extLst>
              <a:ext uri="{FF2B5EF4-FFF2-40B4-BE49-F238E27FC236}">
                <a16:creationId xmlns:a16="http://schemas.microsoft.com/office/drawing/2014/main" id="{86C3D81B-9E13-D7BC-5E3A-1006CA271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38" y="989013"/>
            <a:ext cx="4505325"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pole tekstowe 9">
            <a:extLst>
              <a:ext uri="{FF2B5EF4-FFF2-40B4-BE49-F238E27FC236}">
                <a16:creationId xmlns:a16="http://schemas.microsoft.com/office/drawing/2014/main" id="{F7569CCA-E18E-A759-8E7A-C6022838A331}"/>
              </a:ext>
            </a:extLst>
          </p:cNvPr>
          <p:cNvSpPr txBox="1">
            <a:spLocks noChangeArrowheads="1"/>
          </p:cNvSpPr>
          <p:nvPr/>
        </p:nvSpPr>
        <p:spPr bwMode="auto">
          <a:xfrm>
            <a:off x="3492500" y="6037263"/>
            <a:ext cx="5487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Wir „dookoła” bieguna to siła Coriolisa (obrót Ziemi)</a:t>
            </a:r>
          </a:p>
          <a:p>
            <a:pPr>
              <a:spcBef>
                <a:spcPct val="0"/>
              </a:spcBef>
              <a:buFontTx/>
              <a:buNone/>
            </a:pPr>
            <a:r>
              <a:rPr lang="pl-PL" altLang="en-US" sz="1800"/>
              <a:t>Kry wypływają z obu stron Grenlandii </a:t>
            </a:r>
          </a:p>
        </p:txBody>
      </p:sp>
      <p:sp>
        <p:nvSpPr>
          <p:cNvPr id="2" name="Strzałka: zakrzywiona w prawo 1">
            <a:extLst>
              <a:ext uri="{FF2B5EF4-FFF2-40B4-BE49-F238E27FC236}">
                <a16:creationId xmlns:a16="http://schemas.microsoft.com/office/drawing/2014/main" id="{35F90C6C-3016-EF55-E1AD-EB8C74A5A9FC}"/>
              </a:ext>
            </a:extLst>
          </p:cNvPr>
          <p:cNvSpPr/>
          <p:nvPr/>
        </p:nvSpPr>
        <p:spPr>
          <a:xfrm>
            <a:off x="6126163" y="2297113"/>
            <a:ext cx="731837" cy="121602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ytuł 1">
            <a:extLst>
              <a:ext uri="{FF2B5EF4-FFF2-40B4-BE49-F238E27FC236}">
                <a16:creationId xmlns:a16="http://schemas.microsoft.com/office/drawing/2014/main" id="{13F2A3FA-3357-1C1C-FE80-50B965777269}"/>
              </a:ext>
            </a:extLst>
          </p:cNvPr>
          <p:cNvSpPr>
            <a:spLocks noGrp="1" noChangeArrowheads="1"/>
          </p:cNvSpPr>
          <p:nvPr>
            <p:ph type="title"/>
          </p:nvPr>
        </p:nvSpPr>
        <p:spPr/>
        <p:txBody>
          <a:bodyPr/>
          <a:lstStyle/>
          <a:p>
            <a:r>
              <a:rPr lang="pl-PL" altLang="en-US" sz="4000"/>
              <a:t>Pluton: krio-wulkany</a:t>
            </a:r>
          </a:p>
        </p:txBody>
      </p:sp>
      <p:pic>
        <p:nvPicPr>
          <p:cNvPr id="34819" name="Obraz 5">
            <a:extLst>
              <a:ext uri="{FF2B5EF4-FFF2-40B4-BE49-F238E27FC236}">
                <a16:creationId xmlns:a16="http://schemas.microsoft.com/office/drawing/2014/main" id="{2E9646C0-4D1E-4987-1A1F-AA05EB3B8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1362075"/>
            <a:ext cx="67437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ytuł 1">
            <a:extLst>
              <a:ext uri="{FF2B5EF4-FFF2-40B4-BE49-F238E27FC236}">
                <a16:creationId xmlns:a16="http://schemas.microsoft.com/office/drawing/2014/main" id="{D7E0CF57-2300-1D0E-3F41-546A9C475B25}"/>
              </a:ext>
            </a:extLst>
          </p:cNvPr>
          <p:cNvSpPr>
            <a:spLocks noGrp="1" noChangeArrowheads="1"/>
          </p:cNvSpPr>
          <p:nvPr>
            <p:ph type="title"/>
          </p:nvPr>
        </p:nvSpPr>
        <p:spPr/>
        <p:txBody>
          <a:bodyPr/>
          <a:lstStyle/>
          <a:p>
            <a:r>
              <a:rPr lang="pl-PL" altLang="en-US" sz="4000"/>
              <a:t>Pluton: śniegowe (H</a:t>
            </a:r>
            <a:r>
              <a:rPr lang="pl-PL" altLang="en-US" sz="4000" baseline="-25000"/>
              <a:t>2</a:t>
            </a:r>
            <a:r>
              <a:rPr lang="pl-PL" altLang="en-US" sz="4000"/>
              <a:t>O) chmury </a:t>
            </a:r>
          </a:p>
        </p:txBody>
      </p:sp>
      <p:sp>
        <p:nvSpPr>
          <p:cNvPr id="35843" name="pole tekstowe 3">
            <a:extLst>
              <a:ext uri="{FF2B5EF4-FFF2-40B4-BE49-F238E27FC236}">
                <a16:creationId xmlns:a16="http://schemas.microsoft.com/office/drawing/2014/main" id="{A6E7E05D-0754-CE45-A0E7-3E4B1E09B475}"/>
              </a:ext>
            </a:extLst>
          </p:cNvPr>
          <p:cNvSpPr txBox="1">
            <a:spLocks noChangeArrowheads="1"/>
          </p:cNvSpPr>
          <p:nvPr/>
        </p:nvSpPr>
        <p:spPr bwMode="auto">
          <a:xfrm>
            <a:off x="1331913" y="5949950"/>
            <a:ext cx="5886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Char char="-"/>
            </a:pPr>
            <a:r>
              <a:rPr lang="pl-PL" altLang="en-US" sz="1800"/>
              <a:t>229ºC</a:t>
            </a:r>
          </a:p>
          <a:p>
            <a:pPr>
              <a:spcBef>
                <a:spcPct val="0"/>
              </a:spcBef>
              <a:buFontTx/>
              <a:buChar char="-"/>
            </a:pPr>
            <a:r>
              <a:rPr lang="pl-PL" altLang="en-US" sz="1800"/>
              <a:t>Kry z zestalonego N</a:t>
            </a:r>
            <a:r>
              <a:rPr lang="pl-PL" altLang="en-US" sz="1800" baseline="-25000"/>
              <a:t>2</a:t>
            </a:r>
            <a:endParaRPr lang="pl-PL" altLang="en-US" sz="1800"/>
          </a:p>
        </p:txBody>
      </p:sp>
      <p:pic>
        <p:nvPicPr>
          <p:cNvPr id="35844" name="Obraz 5">
            <a:extLst>
              <a:ext uri="{FF2B5EF4-FFF2-40B4-BE49-F238E27FC236}">
                <a16:creationId xmlns:a16="http://schemas.microsoft.com/office/drawing/2014/main" id="{5220B4A6-8007-4BB2-E64B-587205C99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1357313"/>
            <a:ext cx="68008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Google Shape;469;p19">
            <a:extLst>
              <a:ext uri="{FF2B5EF4-FFF2-40B4-BE49-F238E27FC236}">
                <a16:creationId xmlns:a16="http://schemas.microsoft.com/office/drawing/2014/main" id="{CD235F4F-154D-A422-3028-6AC2B85FBAE2}"/>
              </a:ext>
            </a:extLst>
          </p:cNvPr>
          <p:cNvSpPr>
            <a:spLocks noGrp="1" noChangeArrowheads="1"/>
          </p:cNvSpPr>
          <p:nvPr>
            <p:ph type="title"/>
          </p:nvPr>
        </p:nvSpPr>
        <p:spPr>
          <a:xfrm>
            <a:off x="457200" y="80963"/>
            <a:ext cx="8229600" cy="1143000"/>
          </a:xfrm>
        </p:spPr>
        <p:txBody>
          <a:bodyPr lIns="91425" tIns="45700" rIns="91425" bIns="45700"/>
          <a:lstStyle/>
          <a:p>
            <a:r>
              <a:rPr lang="pl-PL" altLang="en-US" b="1"/>
              <a:t>Strefa życia wokół gwiazdy</a:t>
            </a:r>
            <a:br>
              <a:rPr lang="pl-PL" altLang="en-US" b="1"/>
            </a:br>
            <a:endParaRPr lang="en-US" altLang="en-US" sz="2800" b="1"/>
          </a:p>
        </p:txBody>
      </p:sp>
      <p:sp>
        <p:nvSpPr>
          <p:cNvPr id="9219" name="Google Shape;470;p19">
            <a:extLst>
              <a:ext uri="{FF2B5EF4-FFF2-40B4-BE49-F238E27FC236}">
                <a16:creationId xmlns:a16="http://schemas.microsoft.com/office/drawing/2014/main" id="{087BF1C3-B654-C0D3-C53D-968E6685950B}"/>
              </a:ext>
            </a:extLst>
          </p:cNvPr>
          <p:cNvSpPr txBox="1">
            <a:spLocks noChangeArrowheads="1"/>
          </p:cNvSpPr>
          <p:nvPr/>
        </p:nvSpPr>
        <p:spPr bwMode="auto">
          <a:xfrm>
            <a:off x="138113" y="1060450"/>
            <a:ext cx="88677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pl-PL" altLang="en-US" sz="1800">
                <a:solidFill>
                  <a:srgbClr val="000000"/>
                </a:solidFill>
                <a:sym typeface="Arial" panose="020B0604020202020204" pitchFamily="34" charset="0"/>
              </a:rPr>
              <a:t>W naszym układzie planetarnym, oprócz Ziemi tylko Mars znajduje się w strefie życie, ale na jej granicy. Tylko w najniżej położonych obszarach Marsa (poniżej 30% powierzchni planety) ciśnienie atmosferyczne i temperatura są wystarczające, aby woda istniała przez krótkie okresy w postaci płynnej. </a:t>
            </a:r>
            <a:endParaRPr lang="en-US" altLang="en-US" sz="1800"/>
          </a:p>
          <a:p>
            <a:pPr algn="just">
              <a:spcBef>
                <a:spcPct val="0"/>
              </a:spcBef>
              <a:buFontTx/>
              <a:buNone/>
            </a:pPr>
            <a:endParaRPr lang="en-US" altLang="en-US" sz="1800">
              <a:solidFill>
                <a:srgbClr val="000000"/>
              </a:solidFill>
              <a:sym typeface="Arial" panose="020B0604020202020204" pitchFamily="34" charset="0"/>
            </a:endParaRPr>
          </a:p>
          <a:p>
            <a:pPr algn="just">
              <a:spcBef>
                <a:spcPct val="0"/>
              </a:spcBef>
              <a:buFontTx/>
              <a:buNone/>
            </a:pPr>
            <a:r>
              <a:rPr lang="pl-PL" altLang="en-US" sz="1800">
                <a:solidFill>
                  <a:srgbClr val="000000"/>
                </a:solidFill>
                <a:sym typeface="Arial" panose="020B0604020202020204" pitchFamily="34" charset="0"/>
              </a:rPr>
              <a:t>W większości Mars to piaszczysta pustynia:</a:t>
            </a:r>
            <a:endParaRPr lang="en-US" altLang="en-US" sz="1800"/>
          </a:p>
        </p:txBody>
      </p:sp>
      <p:pic>
        <p:nvPicPr>
          <p:cNvPr id="9220" name="Google Shape;471;p19">
            <a:extLst>
              <a:ext uri="{FF2B5EF4-FFF2-40B4-BE49-F238E27FC236}">
                <a16:creationId xmlns:a16="http://schemas.microsoft.com/office/drawing/2014/main" id="{F66AA821-DBAE-52ED-79DF-96F53D7331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2830513"/>
            <a:ext cx="35798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Google Shape;472;p19">
            <a:extLst>
              <a:ext uri="{FF2B5EF4-FFF2-40B4-BE49-F238E27FC236}">
                <a16:creationId xmlns:a16="http://schemas.microsoft.com/office/drawing/2014/main" id="{6F4A08E2-A7D9-7EF6-EFA1-C8A72ADD1D5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513" y="5157788"/>
            <a:ext cx="34004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Google Shape;473;p19">
            <a:extLst>
              <a:ext uri="{FF2B5EF4-FFF2-40B4-BE49-F238E27FC236}">
                <a16:creationId xmlns:a16="http://schemas.microsoft.com/office/drawing/2014/main" id="{C11708AE-863C-3261-84EB-D94BF686E65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988" y="2814638"/>
            <a:ext cx="3402012"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Google Shape;474;p19">
            <a:extLst>
              <a:ext uri="{FF2B5EF4-FFF2-40B4-BE49-F238E27FC236}">
                <a16:creationId xmlns:a16="http://schemas.microsoft.com/office/drawing/2014/main" id="{0B170E69-DD31-2F2E-4A19-98BF61FE1C01}"/>
              </a:ext>
            </a:extLst>
          </p:cNvPr>
          <p:cNvSpPr txBox="1">
            <a:spLocks noChangeArrowheads="1"/>
          </p:cNvSpPr>
          <p:nvPr/>
        </p:nvSpPr>
        <p:spPr bwMode="auto">
          <a:xfrm>
            <a:off x="6427788" y="6581775"/>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200">
                <a:solidFill>
                  <a:srgbClr val="FF0000"/>
                </a:solidFill>
                <a:sym typeface="Arial" panose="020B0604020202020204" pitchFamily="34" charset="0"/>
              </a:rPr>
              <a:t>- wycieczka na Marsa z aplikacją AR?</a:t>
            </a:r>
            <a:endParaRPr lang="en-US" altLang="en-US" sz="1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ytuł 1">
            <a:extLst>
              <a:ext uri="{FF2B5EF4-FFF2-40B4-BE49-F238E27FC236}">
                <a16:creationId xmlns:a16="http://schemas.microsoft.com/office/drawing/2014/main" id="{A03776B2-5A13-EBA2-C6F9-C5D81173544D}"/>
              </a:ext>
            </a:extLst>
          </p:cNvPr>
          <p:cNvSpPr>
            <a:spLocks noGrp="1" noChangeArrowheads="1"/>
          </p:cNvSpPr>
          <p:nvPr>
            <p:ph type="title"/>
          </p:nvPr>
        </p:nvSpPr>
        <p:spPr/>
        <p:txBody>
          <a:bodyPr/>
          <a:lstStyle/>
          <a:p>
            <a:r>
              <a:rPr lang="pl-PL" altLang="en-US" sz="4000"/>
              <a:t>Pluton: całkiem spora atmosfera </a:t>
            </a:r>
          </a:p>
        </p:txBody>
      </p:sp>
      <p:sp>
        <p:nvSpPr>
          <p:cNvPr id="36867" name="pole tekstowe 3">
            <a:extLst>
              <a:ext uri="{FF2B5EF4-FFF2-40B4-BE49-F238E27FC236}">
                <a16:creationId xmlns:a16="http://schemas.microsoft.com/office/drawing/2014/main" id="{7BAB6B54-7D21-D846-A127-EB6FEA476A0E}"/>
              </a:ext>
            </a:extLst>
          </p:cNvPr>
          <p:cNvSpPr txBox="1">
            <a:spLocks noChangeArrowheads="1"/>
          </p:cNvSpPr>
          <p:nvPr/>
        </p:nvSpPr>
        <p:spPr bwMode="auto">
          <a:xfrm>
            <a:off x="1331913" y="5949950"/>
            <a:ext cx="5886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 100 microbar</a:t>
            </a:r>
          </a:p>
        </p:txBody>
      </p:sp>
      <p:pic>
        <p:nvPicPr>
          <p:cNvPr id="36868" name="Obraz 7">
            <a:extLst>
              <a:ext uri="{FF2B5EF4-FFF2-40B4-BE49-F238E27FC236}">
                <a16:creationId xmlns:a16="http://schemas.microsoft.com/office/drawing/2014/main" id="{7D0835F2-EEA0-8665-FCCE-E967F59D0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3" y="1395413"/>
            <a:ext cx="65436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ytuł 1">
            <a:extLst>
              <a:ext uri="{FF2B5EF4-FFF2-40B4-BE49-F238E27FC236}">
                <a16:creationId xmlns:a16="http://schemas.microsoft.com/office/drawing/2014/main" id="{2A75A3E4-010E-80A5-16E1-C799AE1BCE19}"/>
              </a:ext>
            </a:extLst>
          </p:cNvPr>
          <p:cNvSpPr>
            <a:spLocks noGrp="1" noChangeArrowheads="1"/>
          </p:cNvSpPr>
          <p:nvPr>
            <p:ph type="title"/>
          </p:nvPr>
        </p:nvSpPr>
        <p:spPr/>
        <p:txBody>
          <a:bodyPr/>
          <a:lstStyle/>
          <a:p>
            <a:r>
              <a:rPr lang="pl-PL" altLang="en-US" sz="4000"/>
              <a:t>Pluton: całkiem spora atmosfera </a:t>
            </a:r>
          </a:p>
        </p:txBody>
      </p:sp>
      <p:sp>
        <p:nvSpPr>
          <p:cNvPr id="37891" name="pole tekstowe 3">
            <a:extLst>
              <a:ext uri="{FF2B5EF4-FFF2-40B4-BE49-F238E27FC236}">
                <a16:creationId xmlns:a16="http://schemas.microsoft.com/office/drawing/2014/main" id="{C90E14A3-9291-0D14-0190-EB6D7C359C4F}"/>
              </a:ext>
            </a:extLst>
          </p:cNvPr>
          <p:cNvSpPr txBox="1">
            <a:spLocks noChangeArrowheads="1"/>
          </p:cNvSpPr>
          <p:nvPr/>
        </p:nvSpPr>
        <p:spPr bwMode="auto">
          <a:xfrm>
            <a:off x="1331913" y="5949950"/>
            <a:ext cx="5886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Char char="-"/>
            </a:pPr>
            <a:r>
              <a:rPr lang="pl-PL" altLang="en-US" sz="1800"/>
              <a:t>Azot, metan, węglowodory</a:t>
            </a:r>
          </a:p>
        </p:txBody>
      </p:sp>
      <p:pic>
        <p:nvPicPr>
          <p:cNvPr id="37892" name="Obraz 5">
            <a:extLst>
              <a:ext uri="{FF2B5EF4-FFF2-40B4-BE49-F238E27FC236}">
                <a16:creationId xmlns:a16="http://schemas.microsoft.com/office/drawing/2014/main" id="{9F5D72CA-05B9-4692-F82F-1AD69E28F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1466850"/>
            <a:ext cx="67627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ytuł 1">
            <a:extLst>
              <a:ext uri="{FF2B5EF4-FFF2-40B4-BE49-F238E27FC236}">
                <a16:creationId xmlns:a16="http://schemas.microsoft.com/office/drawing/2014/main" id="{91ACDB71-D6E0-BDCE-9AD7-4EDD648300F4}"/>
              </a:ext>
            </a:extLst>
          </p:cNvPr>
          <p:cNvSpPr>
            <a:spLocks noGrp="1" noChangeArrowheads="1"/>
          </p:cNvSpPr>
          <p:nvPr>
            <p:ph type="title"/>
          </p:nvPr>
        </p:nvSpPr>
        <p:spPr/>
        <p:txBody>
          <a:bodyPr/>
          <a:lstStyle/>
          <a:p>
            <a:r>
              <a:rPr lang="pl-PL" altLang="en-US" sz="4000"/>
              <a:t>Charon</a:t>
            </a:r>
          </a:p>
        </p:txBody>
      </p:sp>
      <p:sp>
        <p:nvSpPr>
          <p:cNvPr id="38915" name="pole tekstowe 3">
            <a:extLst>
              <a:ext uri="{FF2B5EF4-FFF2-40B4-BE49-F238E27FC236}">
                <a16:creationId xmlns:a16="http://schemas.microsoft.com/office/drawing/2014/main" id="{777D2CB8-9CF1-0857-4DFC-265CB6A7D1DB}"/>
              </a:ext>
            </a:extLst>
          </p:cNvPr>
          <p:cNvSpPr txBox="1">
            <a:spLocks noChangeArrowheads="1"/>
          </p:cNvSpPr>
          <p:nvPr/>
        </p:nvSpPr>
        <p:spPr bwMode="auto">
          <a:xfrm>
            <a:off x="1331913" y="5949950"/>
            <a:ext cx="5886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t>https://www.youtube.com/watch?v=D5XPuS-Y0fg</a:t>
            </a:r>
            <a:endParaRPr lang="pl-PL" altLang="en-US" sz="1800"/>
          </a:p>
        </p:txBody>
      </p:sp>
      <p:pic>
        <p:nvPicPr>
          <p:cNvPr id="38916" name="Obraz 5">
            <a:extLst>
              <a:ext uri="{FF2B5EF4-FFF2-40B4-BE49-F238E27FC236}">
                <a16:creationId xmlns:a16="http://schemas.microsoft.com/office/drawing/2014/main" id="{E5692B4E-8B70-8622-26A2-67D1EF866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362075"/>
            <a:ext cx="6657975"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ytuł 1">
            <a:extLst>
              <a:ext uri="{FF2B5EF4-FFF2-40B4-BE49-F238E27FC236}">
                <a16:creationId xmlns:a16="http://schemas.microsoft.com/office/drawing/2014/main" id="{4FBC0CC9-5A7F-015A-3F77-F53E36D71D00}"/>
              </a:ext>
            </a:extLst>
          </p:cNvPr>
          <p:cNvSpPr>
            <a:spLocks noGrp="1" noChangeArrowheads="1"/>
          </p:cNvSpPr>
          <p:nvPr>
            <p:ph type="title"/>
          </p:nvPr>
        </p:nvSpPr>
        <p:spPr/>
        <p:txBody>
          <a:bodyPr/>
          <a:lstStyle/>
          <a:p>
            <a:r>
              <a:rPr lang="pl-PL" altLang="en-US" sz="4000"/>
              <a:t>Mniejsze satelity Plutona</a:t>
            </a:r>
          </a:p>
        </p:txBody>
      </p:sp>
      <p:sp>
        <p:nvSpPr>
          <p:cNvPr id="39939" name="pole tekstowe 3">
            <a:extLst>
              <a:ext uri="{FF2B5EF4-FFF2-40B4-BE49-F238E27FC236}">
                <a16:creationId xmlns:a16="http://schemas.microsoft.com/office/drawing/2014/main" id="{2C41757D-CE17-E740-B73C-41727990B29C}"/>
              </a:ext>
            </a:extLst>
          </p:cNvPr>
          <p:cNvSpPr txBox="1">
            <a:spLocks noChangeArrowheads="1"/>
          </p:cNvSpPr>
          <p:nvPr/>
        </p:nvSpPr>
        <p:spPr bwMode="auto">
          <a:xfrm>
            <a:off x="1331913" y="5949950"/>
            <a:ext cx="5886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t>https://www.youtube.com/watch?v=D5XPuS-Y0fg</a:t>
            </a:r>
            <a:endParaRPr lang="pl-PL" altLang="en-US" sz="1800"/>
          </a:p>
        </p:txBody>
      </p:sp>
      <p:pic>
        <p:nvPicPr>
          <p:cNvPr id="39940" name="Obraz 4">
            <a:extLst>
              <a:ext uri="{FF2B5EF4-FFF2-40B4-BE49-F238E27FC236}">
                <a16:creationId xmlns:a16="http://schemas.microsoft.com/office/drawing/2014/main" id="{C76A4063-3CCC-0364-48BA-543167EAF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266825"/>
            <a:ext cx="692467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ytuł 1">
            <a:extLst>
              <a:ext uri="{FF2B5EF4-FFF2-40B4-BE49-F238E27FC236}">
                <a16:creationId xmlns:a16="http://schemas.microsoft.com/office/drawing/2014/main" id="{43A6FFB5-CBE7-FC03-1A8A-5C1BC9BC1832}"/>
              </a:ext>
            </a:extLst>
          </p:cNvPr>
          <p:cNvSpPr>
            <a:spLocks noGrp="1" noChangeArrowheads="1"/>
          </p:cNvSpPr>
          <p:nvPr>
            <p:ph type="title"/>
          </p:nvPr>
        </p:nvSpPr>
        <p:spPr/>
        <p:txBody>
          <a:bodyPr/>
          <a:lstStyle/>
          <a:p>
            <a:r>
              <a:rPr lang="pl-PL" altLang="en-US" sz="4000"/>
              <a:t>Arrakoth: 45 A.U. od Ziemi</a:t>
            </a:r>
          </a:p>
        </p:txBody>
      </p:sp>
      <p:sp>
        <p:nvSpPr>
          <p:cNvPr id="40963" name="pole tekstowe 3">
            <a:extLst>
              <a:ext uri="{FF2B5EF4-FFF2-40B4-BE49-F238E27FC236}">
                <a16:creationId xmlns:a16="http://schemas.microsoft.com/office/drawing/2014/main" id="{F990EA14-F693-40ED-4A04-E8650A7561E1}"/>
              </a:ext>
            </a:extLst>
          </p:cNvPr>
          <p:cNvSpPr txBox="1">
            <a:spLocks noChangeArrowheads="1"/>
          </p:cNvSpPr>
          <p:nvPr/>
        </p:nvSpPr>
        <p:spPr bwMode="auto">
          <a:xfrm>
            <a:off x="1331913" y="5949950"/>
            <a:ext cx="5886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Pochodzenie: Kuiper belt?</a:t>
            </a:r>
          </a:p>
        </p:txBody>
      </p:sp>
      <p:pic>
        <p:nvPicPr>
          <p:cNvPr id="40964" name="Obraz 5">
            <a:extLst>
              <a:ext uri="{FF2B5EF4-FFF2-40B4-BE49-F238E27FC236}">
                <a16:creationId xmlns:a16="http://schemas.microsoft.com/office/drawing/2014/main" id="{BEA1613C-3F1F-03D9-C682-2B4D2F73E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96975"/>
            <a:ext cx="6562725"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Obraz 7">
            <a:extLst>
              <a:ext uri="{FF2B5EF4-FFF2-40B4-BE49-F238E27FC236}">
                <a16:creationId xmlns:a16="http://schemas.microsoft.com/office/drawing/2014/main" id="{3694D09F-6F86-39DC-EE9B-269D96D4E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4799013"/>
            <a:ext cx="347345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ytuł 1">
            <a:extLst>
              <a:ext uri="{FF2B5EF4-FFF2-40B4-BE49-F238E27FC236}">
                <a16:creationId xmlns:a16="http://schemas.microsoft.com/office/drawing/2014/main" id="{A5CD2437-7D10-4D8F-DEAD-C2882F120711}"/>
              </a:ext>
            </a:extLst>
          </p:cNvPr>
          <p:cNvSpPr>
            <a:spLocks noGrp="1" noChangeArrowheads="1"/>
          </p:cNvSpPr>
          <p:nvPr>
            <p:ph type="title"/>
          </p:nvPr>
        </p:nvSpPr>
        <p:spPr/>
        <p:txBody>
          <a:bodyPr/>
          <a:lstStyle/>
          <a:p>
            <a:r>
              <a:rPr lang="pl-PL" altLang="en-US" sz="4000"/>
              <a:t>Arrakoth: 45 A.U. od Ziemi</a:t>
            </a:r>
          </a:p>
        </p:txBody>
      </p:sp>
      <p:sp>
        <p:nvSpPr>
          <p:cNvPr id="41987" name="pole tekstowe 3">
            <a:extLst>
              <a:ext uri="{FF2B5EF4-FFF2-40B4-BE49-F238E27FC236}">
                <a16:creationId xmlns:a16="http://schemas.microsoft.com/office/drawing/2014/main" id="{AB77F7D8-666C-D655-7E45-DB99987C0E9F}"/>
              </a:ext>
            </a:extLst>
          </p:cNvPr>
          <p:cNvSpPr txBox="1">
            <a:spLocks noChangeArrowheads="1"/>
          </p:cNvSpPr>
          <p:nvPr/>
        </p:nvSpPr>
        <p:spPr bwMode="auto">
          <a:xfrm>
            <a:off x="1331913" y="5949950"/>
            <a:ext cx="5886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Czerwona barwa – organiczne związki na powierzchni</a:t>
            </a:r>
          </a:p>
        </p:txBody>
      </p:sp>
      <p:pic>
        <p:nvPicPr>
          <p:cNvPr id="41988" name="Obraz 7">
            <a:extLst>
              <a:ext uri="{FF2B5EF4-FFF2-40B4-BE49-F238E27FC236}">
                <a16:creationId xmlns:a16="http://schemas.microsoft.com/office/drawing/2014/main" id="{7B7B35EF-E29B-5759-EE24-2FE4617B2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333500"/>
            <a:ext cx="66579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55B734A-543B-5B6E-27B5-A4A47D7DA1B3}"/>
              </a:ext>
            </a:extLst>
          </p:cNvPr>
          <p:cNvSpPr>
            <a:spLocks noGrp="1" noChangeArrowheads="1"/>
          </p:cNvSpPr>
          <p:nvPr>
            <p:ph type="title"/>
          </p:nvPr>
        </p:nvSpPr>
        <p:spPr/>
        <p:txBody>
          <a:bodyPr/>
          <a:lstStyle/>
          <a:p>
            <a:pPr eaLnBrk="1" hangingPunct="1"/>
            <a:r>
              <a:rPr lang="pl-PL" altLang="it-IT" sz="3600">
                <a:solidFill>
                  <a:srgbClr val="000099"/>
                </a:solidFill>
              </a:rPr>
              <a:t>Planety pozasłoneczne</a:t>
            </a:r>
            <a:endParaRPr lang="en-AU" altLang="it-IT" sz="3600">
              <a:solidFill>
                <a:srgbClr val="000099"/>
              </a:solidFill>
            </a:endParaRPr>
          </a:p>
        </p:txBody>
      </p:sp>
      <p:pic>
        <p:nvPicPr>
          <p:cNvPr id="44035" name="Picture 4">
            <a:extLst>
              <a:ext uri="{FF2B5EF4-FFF2-40B4-BE49-F238E27FC236}">
                <a16:creationId xmlns:a16="http://schemas.microsoft.com/office/drawing/2014/main" id="{99528026-4E31-BD64-21AC-4241FDA5B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341438"/>
            <a:ext cx="7705725"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5">
            <a:extLst>
              <a:ext uri="{FF2B5EF4-FFF2-40B4-BE49-F238E27FC236}">
                <a16:creationId xmlns:a16="http://schemas.microsoft.com/office/drawing/2014/main" id="{480ECE86-7336-E6FF-B6F9-9EEDC7352C45}"/>
              </a:ext>
            </a:extLst>
          </p:cNvPr>
          <p:cNvSpPr txBox="1">
            <a:spLocks noChangeArrowheads="1"/>
          </p:cNvSpPr>
          <p:nvPr/>
        </p:nvSpPr>
        <p:spPr bwMode="auto">
          <a:xfrm>
            <a:off x="592138" y="6527800"/>
            <a:ext cx="6592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solidFill>
                  <a:srgbClr val="000099"/>
                </a:solidFill>
              </a:rPr>
              <a:t>Wolszczan, 1993 – odkrył pierwsze planety wokół gwiazdy neutronowej</a:t>
            </a:r>
            <a:endParaRPr lang="en-AU" altLang="it-IT" sz="1600">
              <a:solidFill>
                <a:srgbClr val="000099"/>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ytuł 1">
            <a:extLst>
              <a:ext uri="{FF2B5EF4-FFF2-40B4-BE49-F238E27FC236}">
                <a16:creationId xmlns:a16="http://schemas.microsoft.com/office/drawing/2014/main" id="{263388AD-8D22-C676-3B9F-CA4D416D13E8}"/>
              </a:ext>
            </a:extLst>
          </p:cNvPr>
          <p:cNvSpPr>
            <a:spLocks noGrp="1" noChangeArrowheads="1"/>
          </p:cNvSpPr>
          <p:nvPr>
            <p:ph type="title"/>
          </p:nvPr>
        </p:nvSpPr>
        <p:spPr>
          <a:xfrm>
            <a:off x="457200" y="-38100"/>
            <a:ext cx="8229600" cy="1143000"/>
          </a:xfrm>
        </p:spPr>
        <p:txBody>
          <a:bodyPr/>
          <a:lstStyle/>
          <a:p>
            <a:r>
              <a:rPr lang="pl-PL" altLang="en-US" sz="3400"/>
              <a:t>Kepler 138d</a:t>
            </a:r>
            <a:endParaRPr lang="en-US" altLang="en-US" sz="3400"/>
          </a:p>
        </p:txBody>
      </p:sp>
      <p:pic>
        <p:nvPicPr>
          <p:cNvPr id="45059" name="Obraz 3" descr="Obraz zawierający tekst, zrzut ekranu, książka&#10;&#10;Opis wygenerowany automatycznie">
            <a:extLst>
              <a:ext uri="{FF2B5EF4-FFF2-40B4-BE49-F238E27FC236}">
                <a16:creationId xmlns:a16="http://schemas.microsoft.com/office/drawing/2014/main" id="{BA31D72F-9EDC-6435-1EE6-689A610D7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815975"/>
            <a:ext cx="3055937"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pole tekstowe 4">
            <a:extLst>
              <a:ext uri="{FF2B5EF4-FFF2-40B4-BE49-F238E27FC236}">
                <a16:creationId xmlns:a16="http://schemas.microsoft.com/office/drawing/2014/main" id="{7473080F-D98F-784E-7774-DCE35FC8E5E3}"/>
              </a:ext>
            </a:extLst>
          </p:cNvPr>
          <p:cNvSpPr txBox="1">
            <a:spLocks noChangeArrowheads="1"/>
          </p:cNvSpPr>
          <p:nvPr/>
        </p:nvSpPr>
        <p:spPr bwMode="auto">
          <a:xfrm>
            <a:off x="1042988" y="6324600"/>
            <a:ext cx="163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Urania 2/2023</a:t>
            </a:r>
            <a:endParaRPr lang="en-US" altLang="en-US" sz="1800"/>
          </a:p>
        </p:txBody>
      </p:sp>
      <p:sp>
        <p:nvSpPr>
          <p:cNvPr id="45061" name="pole tekstowe 5">
            <a:extLst>
              <a:ext uri="{FF2B5EF4-FFF2-40B4-BE49-F238E27FC236}">
                <a16:creationId xmlns:a16="http://schemas.microsoft.com/office/drawing/2014/main" id="{ADAF3DA0-703F-403F-9C01-47E608212D23}"/>
              </a:ext>
            </a:extLst>
          </p:cNvPr>
          <p:cNvSpPr txBox="1">
            <a:spLocks noChangeArrowheads="1"/>
          </p:cNvSpPr>
          <p:nvPr/>
        </p:nvSpPr>
        <p:spPr bwMode="auto">
          <a:xfrm>
            <a:off x="4464050" y="1844675"/>
            <a:ext cx="4595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Równie dobrze mogą to być planety</a:t>
            </a:r>
          </a:p>
          <a:p>
            <a:pPr>
              <a:spcBef>
                <a:spcPct val="0"/>
              </a:spcBef>
              <a:buFontTx/>
              <a:buNone/>
            </a:pPr>
            <a:r>
              <a:rPr lang="pl-PL" altLang="en-US" sz="1800"/>
              <a:t>zbudowane ze skał podobnych do granitów</a:t>
            </a:r>
          </a:p>
          <a:p>
            <a:pPr>
              <a:spcBef>
                <a:spcPct val="0"/>
              </a:spcBef>
              <a:buFontTx/>
              <a:buNone/>
            </a:pPr>
            <a:r>
              <a:rPr lang="pl-PL" altLang="en-US" sz="1800"/>
              <a:t>i bez żelaznego jądra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raz 4">
            <a:extLst>
              <a:ext uri="{FF2B5EF4-FFF2-40B4-BE49-F238E27FC236}">
                <a16:creationId xmlns:a16="http://schemas.microsoft.com/office/drawing/2014/main" id="{6D7F6CCB-9E48-BF5F-D66D-F911FD08D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6" y="188640"/>
            <a:ext cx="91440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3">
            <a:extLst>
              <a:ext uri="{FF2B5EF4-FFF2-40B4-BE49-F238E27FC236}">
                <a16:creationId xmlns:a16="http://schemas.microsoft.com/office/drawing/2014/main" id="{B1389212-BC7A-23A9-630E-CF1E0FC1541C}"/>
              </a:ext>
            </a:extLst>
          </p:cNvPr>
          <p:cNvSpPr txBox="1"/>
          <p:nvPr/>
        </p:nvSpPr>
        <p:spPr>
          <a:xfrm>
            <a:off x="179512" y="5680647"/>
            <a:ext cx="8136904" cy="923330"/>
          </a:xfrm>
          <a:prstGeom prst="rect">
            <a:avLst/>
          </a:prstGeom>
          <a:noFill/>
        </p:spPr>
        <p:txBody>
          <a:bodyPr wrap="square" rtlCol="0">
            <a:spAutoFit/>
          </a:bodyPr>
          <a:lstStyle/>
          <a:p>
            <a:r>
              <a:rPr lang="pl-PL" dirty="0"/>
              <a:t>8 mas Ziemi, promień 2.28 ziemskiego, gęstość 4.3 g/ cm</a:t>
            </a:r>
            <a:r>
              <a:rPr lang="pl-PL" baseline="30000" dirty="0"/>
              <a:t>3</a:t>
            </a:r>
            <a:r>
              <a:rPr lang="pl-PL" dirty="0"/>
              <a:t> (silikaty), albo H</a:t>
            </a:r>
            <a:r>
              <a:rPr lang="pl-PL" baseline="-25000" dirty="0"/>
              <a:t>2</a:t>
            </a:r>
            <a:r>
              <a:rPr lang="pl-PL" dirty="0"/>
              <a:t>O</a:t>
            </a:r>
          </a:p>
          <a:p>
            <a:r>
              <a:rPr lang="pl-PL" dirty="0"/>
              <a:t>odległość ok. 0.12-0.25 </a:t>
            </a:r>
            <a:r>
              <a:rPr lang="pl-PL" dirty="0" err="1"/>
              <a:t>a.u</a:t>
            </a:r>
            <a:r>
              <a:rPr lang="pl-PL" dirty="0"/>
              <a:t>., temperatura ok 200-320 K: „</a:t>
            </a:r>
            <a:r>
              <a:rPr lang="pl-PL" dirty="0" err="1"/>
              <a:t>habitable</a:t>
            </a:r>
            <a:r>
              <a:rPr lang="pl-PL" dirty="0"/>
              <a:t> </a:t>
            </a:r>
            <a:r>
              <a:rPr lang="pl-PL" dirty="0" err="1"/>
              <a:t>zone</a:t>
            </a:r>
            <a:r>
              <a:rPr lang="pl-PL" dirty="0"/>
              <a:t>”</a:t>
            </a:r>
          </a:p>
          <a:p>
            <a:r>
              <a:rPr lang="pl-PL" dirty="0"/>
              <a:t>Pomiary w IR, dla 9 tranzytów </a:t>
            </a:r>
            <a:endParaRPr lang="en-US" dirty="0"/>
          </a:p>
        </p:txBody>
      </p:sp>
      <p:sp>
        <p:nvSpPr>
          <p:cNvPr id="47107" name="pole tekstowe 3">
            <a:extLst>
              <a:ext uri="{FF2B5EF4-FFF2-40B4-BE49-F238E27FC236}">
                <a16:creationId xmlns:a16="http://schemas.microsoft.com/office/drawing/2014/main" id="{6C853100-F8C0-FD0E-A2BA-1F228829AB13}"/>
              </a:ext>
            </a:extLst>
          </p:cNvPr>
          <p:cNvSpPr txBox="1">
            <a:spLocks noChangeArrowheads="1"/>
          </p:cNvSpPr>
          <p:nvPr/>
        </p:nvSpPr>
        <p:spPr bwMode="auto">
          <a:xfrm>
            <a:off x="4716016" y="2993550"/>
            <a:ext cx="35019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2400" b="1" dirty="0">
                <a:solidFill>
                  <a:srgbClr val="FF0000"/>
                </a:solidFill>
              </a:rPr>
              <a:t>Nagroda Nobla, 2035 r.</a:t>
            </a:r>
            <a:endParaRPr lang="en-AU" altLang="en-US" sz="2400" b="1" dirty="0">
              <a:solidFill>
                <a:srgbClr val="FF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Obraz 2">
            <a:extLst>
              <a:ext uri="{FF2B5EF4-FFF2-40B4-BE49-F238E27FC236}">
                <a16:creationId xmlns:a16="http://schemas.microsoft.com/office/drawing/2014/main" id="{660E7C15-0CD9-6996-A112-7AA51024F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42814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Obraz 5">
            <a:extLst>
              <a:ext uri="{FF2B5EF4-FFF2-40B4-BE49-F238E27FC236}">
                <a16:creationId xmlns:a16="http://schemas.microsoft.com/office/drawing/2014/main" id="{0A4807EB-F490-61CF-AC62-574457F85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217" y="153989"/>
            <a:ext cx="4777371" cy="637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a:extLst>
              <a:ext uri="{FF2B5EF4-FFF2-40B4-BE49-F238E27FC236}">
                <a16:creationId xmlns:a16="http://schemas.microsoft.com/office/drawing/2014/main" id="{6483A1D9-974D-D3BB-EC15-6EC29A2B2D5E}"/>
              </a:ext>
            </a:extLst>
          </p:cNvPr>
          <p:cNvSpPr txBox="1"/>
          <p:nvPr/>
        </p:nvSpPr>
        <p:spPr>
          <a:xfrm>
            <a:off x="0" y="3663023"/>
            <a:ext cx="4572000" cy="2862322"/>
          </a:xfrm>
          <a:prstGeom prst="rect">
            <a:avLst/>
          </a:prstGeom>
          <a:solidFill>
            <a:schemeClr val="bg1"/>
          </a:solidFill>
        </p:spPr>
        <p:txBody>
          <a:bodyPr wrap="square">
            <a:spAutoFit/>
          </a:bodyPr>
          <a:lstStyle/>
          <a:p>
            <a:pPr algn="l"/>
            <a:r>
              <a:rPr lang="en-AU" sz="1200" b="0" i="0" u="none" strike="noStrike" baseline="0" dirty="0">
                <a:latin typeface="MinionPro-Regular"/>
              </a:rPr>
              <a:t>modelled the atmosphere of K2-18 b including all potential absorbers</a:t>
            </a:r>
          </a:p>
          <a:p>
            <a:pPr algn="l"/>
            <a:r>
              <a:rPr lang="en-AU" sz="1200" b="0" i="0" u="none" strike="noStrike" baseline="0" dirty="0">
                <a:latin typeface="MinionPro-Regular"/>
              </a:rPr>
              <a:t>in the observed wavelength range, that is, H2O, carbon monoxide</a:t>
            </a:r>
          </a:p>
          <a:p>
            <a:pPr algn="l"/>
            <a:r>
              <a:rPr lang="en-AU" sz="1200" b="0" i="0" u="none" strike="noStrike" baseline="0" dirty="0">
                <a:latin typeface="MinionPro-Regular"/>
              </a:rPr>
              <a:t>(CO), carbon dioxide (CO2), methane (CH4) and ammonia</a:t>
            </a:r>
          </a:p>
          <a:p>
            <a:pPr algn="l"/>
            <a:r>
              <a:rPr lang="en-AU" sz="1200" b="0" i="0" u="none" strike="noStrike" baseline="0" dirty="0">
                <a:latin typeface="MinionPro-Regular"/>
              </a:rPr>
              <a:t>(NH3). However, we found that only the spectroscopic signature of</a:t>
            </a:r>
          </a:p>
          <a:p>
            <a:pPr algn="l"/>
            <a:r>
              <a:rPr lang="en-AU" sz="1200" b="0" i="0" u="none" strike="noStrike" baseline="0" dirty="0">
                <a:latin typeface="MinionPro-Regular"/>
              </a:rPr>
              <a:t>water vapour is detected with high confidence, so we continued our</a:t>
            </a:r>
          </a:p>
          <a:p>
            <a:pPr algn="l"/>
            <a:r>
              <a:rPr lang="en-AU" sz="1200" b="0" i="0" u="none" strike="noStrike" baseline="0" dirty="0">
                <a:latin typeface="MinionPro-Regular"/>
              </a:rPr>
              <a:t>analysis with only this molecule as trace gas. We modelled the atmosphere</a:t>
            </a:r>
          </a:p>
          <a:p>
            <a:pPr algn="l"/>
            <a:r>
              <a:rPr lang="en-US" sz="1200" b="0" i="0" u="none" strike="noStrike" baseline="0" dirty="0">
                <a:latin typeface="MinionPro-Regular"/>
              </a:rPr>
              <a:t>following three approaches:</a:t>
            </a:r>
          </a:p>
          <a:p>
            <a:pPr algn="l"/>
            <a:r>
              <a:rPr lang="en-AU" sz="1200" b="0" i="0" u="none" strike="noStrike" baseline="0" dirty="0">
                <a:latin typeface="MinionPro-Regular2"/>
              </a:rPr>
              <a:t>• </a:t>
            </a:r>
            <a:r>
              <a:rPr lang="en-AU" sz="1200" b="0" i="0" u="none" strike="noStrike" baseline="0" dirty="0">
                <a:latin typeface="MinionPro-Regular"/>
              </a:rPr>
              <a:t>a cloud-free atmosphere containing only H2O and H2–He</a:t>
            </a:r>
          </a:p>
          <a:p>
            <a:pPr algn="l"/>
            <a:r>
              <a:rPr lang="en-AU" sz="1200" b="0" i="0" u="none" strike="noStrike" baseline="0" dirty="0">
                <a:latin typeface="MinionPro-Regular2"/>
              </a:rPr>
              <a:t>• </a:t>
            </a:r>
            <a:r>
              <a:rPr lang="en-AU" sz="1200" b="0" i="0" u="none" strike="noStrike" baseline="0" dirty="0">
                <a:latin typeface="MinionPro-Regular"/>
              </a:rPr>
              <a:t>a cloud-free atmosphere containing H2O, H2–He and molecular</a:t>
            </a:r>
          </a:p>
          <a:p>
            <a:pPr algn="l"/>
            <a:r>
              <a:rPr lang="en-AU" sz="1200" b="0" i="0" u="none" strike="noStrike" baseline="0" dirty="0">
                <a:latin typeface="MinionPro-Regular"/>
              </a:rPr>
              <a:t>nitrogen (N2, which acted as proxy for ‘invisible’ molecules not</a:t>
            </a:r>
          </a:p>
          <a:p>
            <a:pPr algn="l"/>
            <a:r>
              <a:rPr lang="en-AU" sz="1200" b="0" i="0" u="none" strike="noStrike" baseline="0" dirty="0">
                <a:latin typeface="MinionPro-Regular"/>
              </a:rPr>
              <a:t>detectable in the WFC3 bandpass but contributing to the mean</a:t>
            </a:r>
          </a:p>
          <a:p>
            <a:pPr algn="l"/>
            <a:r>
              <a:rPr lang="en-US" sz="1200" b="0" i="0" u="none" strike="noStrike" baseline="0" dirty="0">
                <a:latin typeface="MinionPro-Regular"/>
              </a:rPr>
              <a:t>molecular weight)</a:t>
            </a:r>
          </a:p>
          <a:p>
            <a:pPr algn="l"/>
            <a:r>
              <a:rPr lang="en-AU" sz="1200" b="0" i="0" u="none" strike="noStrike" baseline="0" dirty="0">
                <a:latin typeface="MinionPro-Regular2"/>
              </a:rPr>
              <a:t>• </a:t>
            </a:r>
            <a:r>
              <a:rPr lang="en-AU" sz="1200" b="0" i="0" u="none" strike="noStrike" baseline="0" dirty="0">
                <a:latin typeface="MinionPro-Regular"/>
              </a:rPr>
              <a:t>a cloudy (flat-line model) atmosphere containing only H2O and</a:t>
            </a:r>
          </a:p>
          <a:p>
            <a:pPr algn="l"/>
            <a:r>
              <a:rPr lang="en-US" sz="1200" b="0" i="0" u="none" strike="noStrike" baseline="0" dirty="0">
                <a:latin typeface="MinionPro-Regular"/>
              </a:rPr>
              <a:t>H2–He.</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E457BDD-82B6-D8DF-29E2-B6A0508C66D1}"/>
              </a:ext>
            </a:extLst>
          </p:cNvPr>
          <p:cNvSpPr>
            <a:spLocks noGrp="1" noChangeArrowheads="1"/>
          </p:cNvSpPr>
          <p:nvPr>
            <p:ph type="title"/>
          </p:nvPr>
        </p:nvSpPr>
        <p:spPr/>
        <p:txBody>
          <a:bodyPr/>
          <a:lstStyle/>
          <a:p>
            <a:r>
              <a:rPr lang="pl-PL" altLang="it-IT" sz="4000" dirty="0">
                <a:solidFill>
                  <a:schemeClr val="accent2"/>
                </a:solidFill>
              </a:rPr>
              <a:t>Dlaczego niebo jest „niebieskie”</a:t>
            </a:r>
            <a:endParaRPr lang="en-AU" altLang="it-IT" sz="4000" dirty="0">
              <a:solidFill>
                <a:schemeClr val="accent2"/>
              </a:solidFill>
            </a:endParaRPr>
          </a:p>
        </p:txBody>
      </p:sp>
      <p:sp>
        <p:nvSpPr>
          <p:cNvPr id="11267" name="Text Box 3">
            <a:extLst>
              <a:ext uri="{FF2B5EF4-FFF2-40B4-BE49-F238E27FC236}">
                <a16:creationId xmlns:a16="http://schemas.microsoft.com/office/drawing/2014/main" id="{6799602C-3FD3-CC9A-B36F-6912B7AC33E4}"/>
              </a:ext>
            </a:extLst>
          </p:cNvPr>
          <p:cNvSpPr txBox="1">
            <a:spLocks noChangeArrowheads="1"/>
          </p:cNvSpPr>
          <p:nvPr/>
        </p:nvSpPr>
        <p:spPr bwMode="auto">
          <a:xfrm>
            <a:off x="457200" y="5387975"/>
            <a:ext cx="65998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800" b="1" dirty="0">
                <a:solidFill>
                  <a:srgbClr val="CC0000"/>
                </a:solidFill>
              </a:rPr>
              <a:t>Bo zachodzące słońce jest czerwone!</a:t>
            </a:r>
            <a:endParaRPr lang="en-AU" altLang="it-IT" sz="2800" b="1" dirty="0">
              <a:solidFill>
                <a:srgbClr val="CC0000"/>
              </a:solidFill>
            </a:endParaRPr>
          </a:p>
        </p:txBody>
      </p:sp>
      <p:sp>
        <p:nvSpPr>
          <p:cNvPr id="11268" name="Text Box 4">
            <a:extLst>
              <a:ext uri="{FF2B5EF4-FFF2-40B4-BE49-F238E27FC236}">
                <a16:creationId xmlns:a16="http://schemas.microsoft.com/office/drawing/2014/main" id="{7E298820-D2FC-733E-F9D5-4F8BB35B32C1}"/>
              </a:ext>
            </a:extLst>
          </p:cNvPr>
          <p:cNvSpPr txBox="1">
            <a:spLocks noChangeArrowheads="1"/>
          </p:cNvSpPr>
          <p:nvPr/>
        </p:nvSpPr>
        <p:spPr bwMode="auto">
          <a:xfrm>
            <a:off x="17463" y="5911850"/>
            <a:ext cx="8069262"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600"/>
              <a:t>GK </a:t>
            </a:r>
            <a:r>
              <a:rPr lang="en-AU" altLang="it-IT" sz="1600">
                <a:hlinkClick r:id="rId2"/>
              </a:rPr>
              <a:t>http://dydaktyka.fizyka.umk.pl/zabawki/files/optyka/bluesky.html</a:t>
            </a:r>
            <a:endParaRPr lang="en-AU" altLang="it-IT" sz="1600"/>
          </a:p>
          <a:p>
            <a:pPr>
              <a:spcBef>
                <a:spcPct val="0"/>
              </a:spcBef>
              <a:buFontTx/>
              <a:buNone/>
            </a:pPr>
            <a:r>
              <a:rPr lang="en-US" altLang="it-IT" sz="1800"/>
              <a:t>By optick - https://www.flickr.com/photos/optick/112909824/, </a:t>
            </a:r>
          </a:p>
          <a:p>
            <a:pPr>
              <a:spcBef>
                <a:spcPct val="0"/>
              </a:spcBef>
              <a:buFontTx/>
              <a:buNone/>
            </a:pPr>
            <a:r>
              <a:rPr lang="en-US" altLang="it-IT" sz="1800"/>
              <a:t>CC BY-SA 2.0, https://commons.wikimedia.org/w/index.php?curid=10653821</a:t>
            </a:r>
            <a:r>
              <a:rPr lang="en-AU" altLang="it-IT" sz="1800"/>
              <a:t> </a:t>
            </a:r>
          </a:p>
        </p:txBody>
      </p:sp>
      <p:pic>
        <p:nvPicPr>
          <p:cNvPr id="11269" name="Picture 5">
            <a:extLst>
              <a:ext uri="{FF2B5EF4-FFF2-40B4-BE49-F238E27FC236}">
                <a16:creationId xmlns:a16="http://schemas.microsoft.com/office/drawing/2014/main" id="{2058EBF1-A830-B55C-F187-EDF333408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6025"/>
            <a:ext cx="6624638"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6">
            <a:extLst>
              <a:ext uri="{FF2B5EF4-FFF2-40B4-BE49-F238E27FC236}">
                <a16:creationId xmlns:a16="http://schemas.microsoft.com/office/drawing/2014/main" id="{49CB0A06-C937-1868-2C8F-8B88AB8D0A09}"/>
              </a:ext>
            </a:extLst>
          </p:cNvPr>
          <p:cNvSpPr txBox="1">
            <a:spLocks noChangeArrowheads="1"/>
          </p:cNvSpPr>
          <p:nvPr/>
        </p:nvSpPr>
        <p:spPr bwMode="auto">
          <a:xfrm rot="-5400000">
            <a:off x="8519318" y="6231732"/>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400">
                <a:solidFill>
                  <a:srgbClr val="CC0066"/>
                </a:solidFill>
                <a:latin typeface="Times New Roman" panose="02020603050405020304" pitchFamily="18" charset="0"/>
              </a:rPr>
              <a:t>Akwarium</a:t>
            </a:r>
            <a:endParaRPr lang="en-AU" altLang="it-IT" sz="1400">
              <a:solidFill>
                <a:srgbClr val="CC0066"/>
              </a:solidFill>
              <a:latin typeface="Times New Roman" panose="02020603050405020304" pitchFamily="18" charset="0"/>
            </a:endParaRPr>
          </a:p>
        </p:txBody>
      </p:sp>
      <p:pic>
        <p:nvPicPr>
          <p:cNvPr id="11271" name="Immagine 3">
            <a:extLst>
              <a:ext uri="{FF2B5EF4-FFF2-40B4-BE49-F238E27FC236}">
                <a16:creationId xmlns:a16="http://schemas.microsoft.com/office/drawing/2014/main" id="{D6714B01-D6DF-72DE-75F5-8DAC7FFE1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188" y="3981450"/>
            <a:ext cx="17938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Obraz 2">
            <a:extLst>
              <a:ext uri="{FF2B5EF4-FFF2-40B4-BE49-F238E27FC236}">
                <a16:creationId xmlns:a16="http://schemas.microsoft.com/office/drawing/2014/main" id="{3075FB27-1B03-DC75-C7A8-2F3D3557E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9700"/>
            <a:ext cx="822960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D42BB4-AEA9-94ED-31D2-6F8C78F53FBC}"/>
              </a:ext>
            </a:extLst>
          </p:cNvPr>
          <p:cNvSpPr>
            <a:spLocks noGrp="1"/>
          </p:cNvSpPr>
          <p:nvPr>
            <p:ph type="title"/>
          </p:nvPr>
        </p:nvSpPr>
        <p:spPr/>
        <p:txBody>
          <a:bodyPr/>
          <a:lstStyle/>
          <a:p>
            <a:r>
              <a:rPr lang="pl-PL" sz="3600" dirty="0"/>
              <a:t>Stratosfera na WASP-33b</a:t>
            </a:r>
            <a:endParaRPr lang="en-US" sz="3600" dirty="0"/>
          </a:p>
        </p:txBody>
      </p:sp>
      <p:pic>
        <p:nvPicPr>
          <p:cNvPr id="4" name="Obraz 3">
            <a:extLst>
              <a:ext uri="{FF2B5EF4-FFF2-40B4-BE49-F238E27FC236}">
                <a16:creationId xmlns:a16="http://schemas.microsoft.com/office/drawing/2014/main" id="{C4F4ED88-CE73-96C7-2221-19A3178DF8CF}"/>
              </a:ext>
            </a:extLst>
          </p:cNvPr>
          <p:cNvPicPr>
            <a:picLocks noChangeAspect="1"/>
          </p:cNvPicPr>
          <p:nvPr/>
        </p:nvPicPr>
        <p:blipFill>
          <a:blip r:embed="rId2"/>
          <a:stretch>
            <a:fillRect/>
          </a:stretch>
        </p:blipFill>
        <p:spPr>
          <a:xfrm>
            <a:off x="133062" y="1252613"/>
            <a:ext cx="4112398" cy="3539112"/>
          </a:xfrm>
          <a:prstGeom prst="rect">
            <a:avLst/>
          </a:prstGeom>
        </p:spPr>
      </p:pic>
      <p:sp>
        <p:nvSpPr>
          <p:cNvPr id="5" name="pole tekstowe 4">
            <a:extLst>
              <a:ext uri="{FF2B5EF4-FFF2-40B4-BE49-F238E27FC236}">
                <a16:creationId xmlns:a16="http://schemas.microsoft.com/office/drawing/2014/main" id="{6E3462A3-D9D1-39BF-ADA3-2D9399E02A62}"/>
              </a:ext>
            </a:extLst>
          </p:cNvPr>
          <p:cNvSpPr txBox="1"/>
          <p:nvPr/>
        </p:nvSpPr>
        <p:spPr>
          <a:xfrm>
            <a:off x="509734" y="5805264"/>
            <a:ext cx="1762021" cy="646331"/>
          </a:xfrm>
          <a:prstGeom prst="rect">
            <a:avLst/>
          </a:prstGeom>
          <a:noFill/>
        </p:spPr>
        <p:txBody>
          <a:bodyPr wrap="none" rtlCol="0">
            <a:spAutoFit/>
          </a:bodyPr>
          <a:lstStyle/>
          <a:p>
            <a:r>
              <a:rPr lang="pl-PL" dirty="0"/>
              <a:t>Krzysztof Czart</a:t>
            </a:r>
          </a:p>
          <a:p>
            <a:r>
              <a:rPr lang="pl-PL" dirty="0"/>
              <a:t>Urania, 3/2015 </a:t>
            </a:r>
            <a:endParaRPr lang="en-US" dirty="0"/>
          </a:p>
        </p:txBody>
      </p:sp>
      <p:pic>
        <p:nvPicPr>
          <p:cNvPr id="7" name="Obraz 6">
            <a:extLst>
              <a:ext uri="{FF2B5EF4-FFF2-40B4-BE49-F238E27FC236}">
                <a16:creationId xmlns:a16="http://schemas.microsoft.com/office/drawing/2014/main" id="{538F49B4-30A9-83E6-6519-8BC3C20767B9}"/>
              </a:ext>
            </a:extLst>
          </p:cNvPr>
          <p:cNvPicPr>
            <a:picLocks noChangeAspect="1"/>
          </p:cNvPicPr>
          <p:nvPr/>
        </p:nvPicPr>
        <p:blipFill>
          <a:blip r:embed="rId3"/>
          <a:stretch>
            <a:fillRect/>
          </a:stretch>
        </p:blipFill>
        <p:spPr>
          <a:xfrm>
            <a:off x="4245460" y="1245363"/>
            <a:ext cx="4811311" cy="3674416"/>
          </a:xfrm>
          <a:prstGeom prst="rect">
            <a:avLst/>
          </a:prstGeom>
        </p:spPr>
      </p:pic>
    </p:spTree>
    <p:extLst>
      <p:ext uri="{BB962C8B-B14F-4D97-AF65-F5344CB8AC3E}">
        <p14:creationId xmlns:p14="http://schemas.microsoft.com/office/powerpoint/2010/main" val="35686244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ytuł 1">
            <a:extLst>
              <a:ext uri="{FF2B5EF4-FFF2-40B4-BE49-F238E27FC236}">
                <a16:creationId xmlns:a16="http://schemas.microsoft.com/office/drawing/2014/main" id="{4B73FF96-0FD9-BE50-777C-C90EF40EFD57}"/>
              </a:ext>
            </a:extLst>
          </p:cNvPr>
          <p:cNvSpPr>
            <a:spLocks noGrp="1" noChangeArrowheads="1"/>
          </p:cNvSpPr>
          <p:nvPr>
            <p:ph type="title"/>
          </p:nvPr>
        </p:nvSpPr>
        <p:spPr>
          <a:xfrm>
            <a:off x="407988" y="236541"/>
            <a:ext cx="8229600" cy="900112"/>
          </a:xfrm>
        </p:spPr>
        <p:txBody>
          <a:bodyPr/>
          <a:lstStyle/>
          <a:p>
            <a:r>
              <a:rPr lang="pl-PL" altLang="en-US" sz="3200" dirty="0"/>
              <a:t>Trzęsienia „ziemi” na gwiazdach neutronowych</a:t>
            </a:r>
            <a:endParaRPr lang="en-GB" altLang="en-US" sz="3200" dirty="0"/>
          </a:p>
        </p:txBody>
      </p:sp>
      <p:pic>
        <p:nvPicPr>
          <p:cNvPr id="107523" name="Obraz 3">
            <a:extLst>
              <a:ext uri="{FF2B5EF4-FFF2-40B4-BE49-F238E27FC236}">
                <a16:creationId xmlns:a16="http://schemas.microsoft.com/office/drawing/2014/main" id="{9D16E9B4-A2A7-9304-5E8B-DC9F13AC4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16832"/>
            <a:ext cx="5941348" cy="431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pole tekstowe 7">
            <a:extLst>
              <a:ext uri="{FF2B5EF4-FFF2-40B4-BE49-F238E27FC236}">
                <a16:creationId xmlns:a16="http://schemas.microsoft.com/office/drawing/2014/main" id="{9C8A3A98-748F-DE99-D006-B0B125EE4634}"/>
              </a:ext>
            </a:extLst>
          </p:cNvPr>
          <p:cNvSpPr txBox="1">
            <a:spLocks noChangeArrowheads="1"/>
          </p:cNvSpPr>
          <p:nvPr/>
        </p:nvSpPr>
        <p:spPr bwMode="auto">
          <a:xfrm>
            <a:off x="1401988" y="1218522"/>
            <a:ext cx="7704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b="1" dirty="0">
                <a:latin typeface="URWPalladioL-Bold"/>
              </a:rPr>
              <a:t>On Neutron Stars’ Crusts Breaking </a:t>
            </a:r>
            <a:r>
              <a:rPr lang="en-GB" altLang="en-US" sz="1800" b="1" dirty="0">
                <a:latin typeface="URWPalladioL-Bold"/>
              </a:rPr>
              <a:t>and Gravitational Waves Emission</a:t>
            </a:r>
          </a:p>
          <a:p>
            <a:pPr>
              <a:spcBef>
                <a:spcPct val="0"/>
              </a:spcBef>
              <a:buFontTx/>
              <a:buNone/>
            </a:pPr>
            <a:r>
              <a:rPr lang="en-GB" altLang="en-US" sz="1800" dirty="0">
                <a:latin typeface="URWPalladioL-Bold"/>
              </a:rPr>
              <a:t>Elia </a:t>
            </a:r>
            <a:r>
              <a:rPr lang="en-GB" altLang="en-US" sz="1800" dirty="0" err="1">
                <a:latin typeface="URWPalladioL-Bold"/>
              </a:rPr>
              <a:t>Giliberti</a:t>
            </a:r>
            <a:r>
              <a:rPr lang="en-GB" altLang="en-US" sz="1800" dirty="0">
                <a:latin typeface="URWPalladioL-Bold"/>
              </a:rPr>
              <a:t>, PhD Thesis, Università </a:t>
            </a:r>
            <a:r>
              <a:rPr lang="en-GB" altLang="en-US" sz="1800" dirty="0" err="1">
                <a:latin typeface="URWPalladioL-Bold"/>
              </a:rPr>
              <a:t>Degli</a:t>
            </a:r>
            <a:r>
              <a:rPr lang="en-GB" altLang="en-US" sz="1800" dirty="0">
                <a:latin typeface="URWPalladioL-Bold"/>
              </a:rPr>
              <a:t> </a:t>
            </a:r>
            <a:r>
              <a:rPr lang="en-GB" altLang="en-US" sz="1800" dirty="0" err="1">
                <a:latin typeface="URWPalladioL-Bold"/>
              </a:rPr>
              <a:t>Studi</a:t>
            </a:r>
            <a:r>
              <a:rPr lang="en-GB" altLang="en-US" sz="1800" dirty="0">
                <a:latin typeface="URWPalladioL-Bold"/>
              </a:rPr>
              <a:t> di Milano, a/a 2019/2020</a:t>
            </a:r>
            <a:endParaRPr lang="en-GB" altLang="en-US" sz="1800" dirty="0"/>
          </a:p>
        </p:txBody>
      </p:sp>
      <p:pic>
        <p:nvPicPr>
          <p:cNvPr id="2" name="Obraz 1">
            <a:extLst>
              <a:ext uri="{FF2B5EF4-FFF2-40B4-BE49-F238E27FC236}">
                <a16:creationId xmlns:a16="http://schemas.microsoft.com/office/drawing/2014/main" id="{F055B550-6A56-04B0-2B99-AD5FA8F9C4D1}"/>
              </a:ext>
            </a:extLst>
          </p:cNvPr>
          <p:cNvPicPr>
            <a:picLocks noChangeAspect="1"/>
          </p:cNvPicPr>
          <p:nvPr/>
        </p:nvPicPr>
        <p:blipFill>
          <a:blip r:embed="rId3"/>
          <a:stretch>
            <a:fillRect/>
          </a:stretch>
        </p:blipFill>
        <p:spPr>
          <a:xfrm>
            <a:off x="6094340" y="3264126"/>
            <a:ext cx="2837564" cy="2646550"/>
          </a:xfrm>
          <a:prstGeom prst="rect">
            <a:avLst/>
          </a:prstGeom>
        </p:spPr>
      </p:pic>
      <p:sp>
        <p:nvSpPr>
          <p:cNvPr id="3" name="pole tekstowe 2">
            <a:extLst>
              <a:ext uri="{FF2B5EF4-FFF2-40B4-BE49-F238E27FC236}">
                <a16:creationId xmlns:a16="http://schemas.microsoft.com/office/drawing/2014/main" id="{41EA0D05-CC09-B089-BC64-C5A702631019}"/>
              </a:ext>
            </a:extLst>
          </p:cNvPr>
          <p:cNvSpPr txBox="1"/>
          <p:nvPr/>
        </p:nvSpPr>
        <p:spPr>
          <a:xfrm>
            <a:off x="4742482" y="6224133"/>
            <a:ext cx="4180953" cy="369332"/>
          </a:xfrm>
          <a:prstGeom prst="rect">
            <a:avLst/>
          </a:prstGeom>
          <a:noFill/>
        </p:spPr>
        <p:txBody>
          <a:bodyPr wrap="none" rtlCol="0">
            <a:spAutoFit/>
          </a:bodyPr>
          <a:lstStyle/>
          <a:p>
            <a:r>
              <a:rPr lang="pl-PL" dirty="0" err="1"/>
              <a:t>Massive</a:t>
            </a:r>
            <a:r>
              <a:rPr lang="pl-PL" dirty="0"/>
              <a:t> star (25</a:t>
            </a:r>
            <a:r>
              <a:rPr lang="pl-PL" baseline="-25000" dirty="0"/>
              <a:t>o</a:t>
            </a:r>
            <a:r>
              <a:rPr lang="pl-PL" dirty="0"/>
              <a:t>) in </a:t>
            </a:r>
            <a:r>
              <a:rPr lang="pl-PL" dirty="0" err="1"/>
              <a:t>last</a:t>
            </a:r>
            <a:r>
              <a:rPr lang="pl-PL" dirty="0"/>
              <a:t> </a:t>
            </a:r>
            <a:r>
              <a:rPr lang="pl-PL" dirty="0" err="1"/>
              <a:t>instants</a:t>
            </a:r>
            <a:r>
              <a:rPr lang="pl-PL" dirty="0"/>
              <a:t> of life</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E89E3-87CE-5ED1-042D-BFD1C4C271D4}"/>
            </a:ext>
          </a:extLst>
        </p:cNvPr>
        <p:cNvGrpSpPr/>
        <p:nvPr/>
      </p:nvGrpSpPr>
      <p:grpSpPr>
        <a:xfrm>
          <a:off x="0" y="0"/>
          <a:ext cx="0" cy="0"/>
          <a:chOff x="0" y="0"/>
          <a:chExt cx="0" cy="0"/>
        </a:xfrm>
      </p:grpSpPr>
      <p:pic>
        <p:nvPicPr>
          <p:cNvPr id="8" name="Obraz 7">
            <a:extLst>
              <a:ext uri="{FF2B5EF4-FFF2-40B4-BE49-F238E27FC236}">
                <a16:creationId xmlns:a16="http://schemas.microsoft.com/office/drawing/2014/main" id="{7BEBBF89-1F38-D848-E920-778255DF819D}"/>
              </a:ext>
            </a:extLst>
          </p:cNvPr>
          <p:cNvPicPr>
            <a:picLocks noChangeAspect="1"/>
          </p:cNvPicPr>
          <p:nvPr/>
        </p:nvPicPr>
        <p:blipFill>
          <a:blip r:embed="rId2"/>
          <a:stretch>
            <a:fillRect/>
          </a:stretch>
        </p:blipFill>
        <p:spPr>
          <a:xfrm>
            <a:off x="154249" y="779189"/>
            <a:ext cx="4624545" cy="3629885"/>
          </a:xfrm>
          <a:prstGeom prst="rect">
            <a:avLst/>
          </a:prstGeom>
        </p:spPr>
      </p:pic>
      <p:sp>
        <p:nvSpPr>
          <p:cNvPr id="107522" name="Tytuł 1">
            <a:extLst>
              <a:ext uri="{FF2B5EF4-FFF2-40B4-BE49-F238E27FC236}">
                <a16:creationId xmlns:a16="http://schemas.microsoft.com/office/drawing/2014/main" id="{B87098D4-604C-A1CE-2791-2E622CBB6A43}"/>
              </a:ext>
            </a:extLst>
          </p:cNvPr>
          <p:cNvSpPr>
            <a:spLocks noGrp="1" noChangeArrowheads="1"/>
          </p:cNvSpPr>
          <p:nvPr>
            <p:ph type="title"/>
          </p:nvPr>
        </p:nvSpPr>
        <p:spPr>
          <a:xfrm>
            <a:off x="407988" y="7938"/>
            <a:ext cx="7908428" cy="900112"/>
          </a:xfrm>
        </p:spPr>
        <p:txBody>
          <a:bodyPr/>
          <a:lstStyle/>
          <a:p>
            <a:r>
              <a:rPr lang="en-GB" altLang="en-US" sz="3600" dirty="0"/>
              <a:t>Neutron stars</a:t>
            </a:r>
            <a:r>
              <a:rPr lang="pl-PL" altLang="en-US" sz="3600" dirty="0"/>
              <a:t>: </a:t>
            </a:r>
            <a:r>
              <a:rPr lang="pl-PL" altLang="en-US" sz="3600" dirty="0" err="1"/>
              <a:t>glitches</a:t>
            </a:r>
            <a:r>
              <a:rPr lang="pl-PL" altLang="en-US" sz="3600" dirty="0"/>
              <a:t> („poślizg”)</a:t>
            </a:r>
            <a:endParaRPr lang="en-GB" altLang="en-US" sz="3600" dirty="0"/>
          </a:p>
        </p:txBody>
      </p:sp>
      <p:pic>
        <p:nvPicPr>
          <p:cNvPr id="10" name="Obraz 9">
            <a:extLst>
              <a:ext uri="{FF2B5EF4-FFF2-40B4-BE49-F238E27FC236}">
                <a16:creationId xmlns:a16="http://schemas.microsoft.com/office/drawing/2014/main" id="{D173C219-6E2F-788B-4E67-7BF0A168CA76}"/>
              </a:ext>
            </a:extLst>
          </p:cNvPr>
          <p:cNvPicPr>
            <a:picLocks noChangeAspect="1"/>
          </p:cNvPicPr>
          <p:nvPr/>
        </p:nvPicPr>
        <p:blipFill>
          <a:blip r:embed="rId3"/>
          <a:stretch>
            <a:fillRect/>
          </a:stretch>
        </p:blipFill>
        <p:spPr>
          <a:xfrm>
            <a:off x="4778794" y="1052736"/>
            <a:ext cx="4184085" cy="5400600"/>
          </a:xfrm>
          <a:prstGeom prst="rect">
            <a:avLst/>
          </a:prstGeom>
        </p:spPr>
      </p:pic>
      <p:pic>
        <p:nvPicPr>
          <p:cNvPr id="14" name="Obraz 13">
            <a:extLst>
              <a:ext uri="{FF2B5EF4-FFF2-40B4-BE49-F238E27FC236}">
                <a16:creationId xmlns:a16="http://schemas.microsoft.com/office/drawing/2014/main" id="{55002CB8-D0E7-9472-4095-20EB4032BE44}"/>
              </a:ext>
            </a:extLst>
          </p:cNvPr>
          <p:cNvPicPr>
            <a:picLocks noChangeAspect="1"/>
          </p:cNvPicPr>
          <p:nvPr/>
        </p:nvPicPr>
        <p:blipFill>
          <a:blip r:embed="rId4"/>
          <a:stretch>
            <a:fillRect/>
          </a:stretch>
        </p:blipFill>
        <p:spPr>
          <a:xfrm>
            <a:off x="656332" y="4303749"/>
            <a:ext cx="3934259" cy="2583968"/>
          </a:xfrm>
          <a:prstGeom prst="rect">
            <a:avLst/>
          </a:prstGeom>
        </p:spPr>
      </p:pic>
    </p:spTree>
    <p:extLst>
      <p:ext uri="{BB962C8B-B14F-4D97-AF65-F5344CB8AC3E}">
        <p14:creationId xmlns:p14="http://schemas.microsoft.com/office/powerpoint/2010/main" val="35747072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7ABA59-33DA-6033-7FA9-C7A1307F40E4}"/>
              </a:ext>
            </a:extLst>
          </p:cNvPr>
          <p:cNvSpPr>
            <a:spLocks noGrp="1"/>
          </p:cNvSpPr>
          <p:nvPr>
            <p:ph type="title"/>
          </p:nvPr>
        </p:nvSpPr>
        <p:spPr>
          <a:xfrm>
            <a:off x="3995936" y="130874"/>
            <a:ext cx="5482952" cy="1143000"/>
          </a:xfrm>
        </p:spPr>
        <p:txBody>
          <a:bodyPr/>
          <a:lstStyle/>
          <a:p>
            <a:r>
              <a:rPr lang="pl-PL" sz="3000" dirty="0"/>
              <a:t>Naprężenia i odkształcenia: </a:t>
            </a:r>
            <a:r>
              <a:rPr lang="pl-PL" sz="3000" dirty="0" err="1"/>
              <a:t>T</a:t>
            </a:r>
            <a:r>
              <a:rPr lang="pl-PL" sz="3000" dirty="0" err="1">
                <a:latin typeface="Arial" panose="020B0604020202020204" pitchFamily="34" charset="0"/>
                <a:cs typeface="Arial" panose="020B0604020202020204" pitchFamily="34" charset="0"/>
              </a:rPr>
              <a:t>ō</a:t>
            </a:r>
            <a:r>
              <a:rPr lang="pl-PL" sz="3000" dirty="0" err="1"/>
              <a:t>huku</a:t>
            </a:r>
            <a:r>
              <a:rPr lang="pl-PL" sz="3000" dirty="0"/>
              <a:t>, Fe </a:t>
            </a:r>
            <a:r>
              <a:rPr lang="pl-PL" sz="3000" dirty="0" err="1"/>
              <a:t>bcc</a:t>
            </a:r>
            <a:r>
              <a:rPr lang="pl-PL" sz="3000" dirty="0"/>
              <a:t>, SN</a:t>
            </a:r>
            <a:endParaRPr lang="en-US" sz="3000" dirty="0"/>
          </a:p>
        </p:txBody>
      </p:sp>
      <p:pic>
        <p:nvPicPr>
          <p:cNvPr id="6" name="Obraz 5">
            <a:extLst>
              <a:ext uri="{FF2B5EF4-FFF2-40B4-BE49-F238E27FC236}">
                <a16:creationId xmlns:a16="http://schemas.microsoft.com/office/drawing/2014/main" id="{82497F13-6F98-E693-7400-C13E1B49A404}"/>
              </a:ext>
            </a:extLst>
          </p:cNvPr>
          <p:cNvPicPr>
            <a:picLocks noChangeAspect="1"/>
          </p:cNvPicPr>
          <p:nvPr/>
        </p:nvPicPr>
        <p:blipFill>
          <a:blip r:embed="rId2"/>
          <a:stretch>
            <a:fillRect/>
          </a:stretch>
        </p:blipFill>
        <p:spPr>
          <a:xfrm>
            <a:off x="3340671" y="3255629"/>
            <a:ext cx="5961856" cy="3482146"/>
          </a:xfrm>
          <a:prstGeom prst="rect">
            <a:avLst/>
          </a:prstGeom>
        </p:spPr>
      </p:pic>
      <p:pic>
        <p:nvPicPr>
          <p:cNvPr id="10" name="Obraz 9">
            <a:extLst>
              <a:ext uri="{FF2B5EF4-FFF2-40B4-BE49-F238E27FC236}">
                <a16:creationId xmlns:a16="http://schemas.microsoft.com/office/drawing/2014/main" id="{71DF7E29-3B08-E8AC-94B5-5EF9F2F2873C}"/>
              </a:ext>
            </a:extLst>
          </p:cNvPr>
          <p:cNvPicPr>
            <a:picLocks noChangeAspect="1"/>
          </p:cNvPicPr>
          <p:nvPr/>
        </p:nvPicPr>
        <p:blipFill>
          <a:blip r:embed="rId3"/>
          <a:stretch>
            <a:fillRect/>
          </a:stretch>
        </p:blipFill>
        <p:spPr>
          <a:xfrm>
            <a:off x="113280" y="3392696"/>
            <a:ext cx="3738639" cy="2537498"/>
          </a:xfrm>
          <a:prstGeom prst="rect">
            <a:avLst/>
          </a:prstGeom>
        </p:spPr>
      </p:pic>
      <p:pic>
        <p:nvPicPr>
          <p:cNvPr id="11" name="Picture 6">
            <a:extLst>
              <a:ext uri="{FF2B5EF4-FFF2-40B4-BE49-F238E27FC236}">
                <a16:creationId xmlns:a16="http://schemas.microsoft.com/office/drawing/2014/main" id="{ED2DF7BF-5381-C1C6-CBB2-616D11086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81" y="106103"/>
            <a:ext cx="4314703" cy="314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3">
            <a:extLst>
              <a:ext uri="{FF2B5EF4-FFF2-40B4-BE49-F238E27FC236}">
                <a16:creationId xmlns:a16="http://schemas.microsoft.com/office/drawing/2014/main" id="{9EBF3554-ACA2-2151-7A9E-5C3C4249275F}"/>
              </a:ext>
            </a:extLst>
          </p:cNvPr>
          <p:cNvSpPr txBox="1"/>
          <p:nvPr/>
        </p:nvSpPr>
        <p:spPr>
          <a:xfrm>
            <a:off x="4405266" y="1869443"/>
            <a:ext cx="4743450" cy="923330"/>
          </a:xfrm>
          <a:prstGeom prst="rect">
            <a:avLst/>
          </a:prstGeom>
          <a:noFill/>
        </p:spPr>
        <p:txBody>
          <a:bodyPr wrap="square">
            <a:spAutoFit/>
          </a:bodyPr>
          <a:lstStyle/>
          <a:p>
            <a:r>
              <a:rPr lang="en-AU" b="0" i="0">
                <a:solidFill>
                  <a:srgbClr val="040C28"/>
                </a:solidFill>
                <a:effectLst/>
                <a:latin typeface="Google Sans"/>
              </a:rPr>
              <a:t>The speed of the Earth's rotation increased, shortening the day by 1.8 microseconds</a:t>
            </a:r>
            <a:r>
              <a:rPr lang="en-AU" b="0" i="0">
                <a:solidFill>
                  <a:srgbClr val="1F1F1F"/>
                </a:solidFill>
                <a:effectLst/>
                <a:latin typeface="Google Sans"/>
              </a:rPr>
              <a:t> due to the redistribution of Earth's mass. </a:t>
            </a:r>
            <a:endParaRPr lang="en-US" dirty="0"/>
          </a:p>
        </p:txBody>
      </p:sp>
    </p:spTree>
    <p:extLst>
      <p:ext uri="{BB962C8B-B14F-4D97-AF65-F5344CB8AC3E}">
        <p14:creationId xmlns:p14="http://schemas.microsoft.com/office/powerpoint/2010/main" val="443319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8F0488F-AD01-BB35-7F56-569B54553F18}"/>
              </a:ext>
            </a:extLst>
          </p:cNvPr>
          <p:cNvSpPr>
            <a:spLocks noGrp="1"/>
          </p:cNvSpPr>
          <p:nvPr>
            <p:ph type="title"/>
          </p:nvPr>
        </p:nvSpPr>
        <p:spPr>
          <a:xfrm>
            <a:off x="457200" y="0"/>
            <a:ext cx="8229600" cy="1143000"/>
          </a:xfrm>
        </p:spPr>
        <p:txBody>
          <a:bodyPr/>
          <a:lstStyle/>
          <a:p>
            <a:r>
              <a:rPr lang="pl-PL" sz="3600" dirty="0"/>
              <a:t>Zagadnienia </a:t>
            </a:r>
            <a:endParaRPr lang="en-US" sz="3600" dirty="0"/>
          </a:p>
        </p:txBody>
      </p:sp>
      <p:sp>
        <p:nvSpPr>
          <p:cNvPr id="3" name="pole tekstowe 2">
            <a:extLst>
              <a:ext uri="{FF2B5EF4-FFF2-40B4-BE49-F238E27FC236}">
                <a16:creationId xmlns:a16="http://schemas.microsoft.com/office/drawing/2014/main" id="{9888BE12-0071-4F86-1D87-D59A8FC7D686}"/>
              </a:ext>
            </a:extLst>
          </p:cNvPr>
          <p:cNvSpPr txBox="1"/>
          <p:nvPr/>
        </p:nvSpPr>
        <p:spPr>
          <a:xfrm>
            <a:off x="611561" y="1844824"/>
            <a:ext cx="8424936" cy="3416320"/>
          </a:xfrm>
          <a:prstGeom prst="rect">
            <a:avLst/>
          </a:prstGeom>
          <a:noFill/>
        </p:spPr>
        <p:txBody>
          <a:bodyPr wrap="square" rtlCol="0">
            <a:spAutoFit/>
          </a:bodyPr>
          <a:lstStyle/>
          <a:p>
            <a:pPr marL="457200" indent="-457200">
              <a:buAutoNum type="arabicPeriod"/>
            </a:pPr>
            <a:r>
              <a:rPr lang="pl-PL" sz="2400" dirty="0"/>
              <a:t>Jakiego koloru są zachody słońca na Marsie i dlaczego?</a:t>
            </a:r>
          </a:p>
          <a:p>
            <a:pPr marL="457200" indent="-457200">
              <a:buAutoNum type="arabicPeriod"/>
            </a:pPr>
            <a:r>
              <a:rPr lang="pl-PL" sz="2400" dirty="0"/>
              <a:t>Wymień dwa główne składniki atmosfery na: Wenus, Marsie, Ziemi, Jowiszu</a:t>
            </a:r>
          </a:p>
          <a:p>
            <a:pPr marL="457200" indent="-457200">
              <a:buAutoNum type="arabicPeriod"/>
            </a:pPr>
            <a:r>
              <a:rPr lang="pl-PL" sz="2400" dirty="0"/>
              <a:t>Na czym polega anomalia czerwonej plamy na Jowiszu?</a:t>
            </a:r>
          </a:p>
          <a:p>
            <a:pPr marL="457200" indent="-457200">
              <a:buAutoNum type="arabicPeriod"/>
            </a:pPr>
            <a:r>
              <a:rPr lang="pl-PL" sz="2400" dirty="0"/>
              <a:t>Czy na Jowiszy wieją pasaty?</a:t>
            </a:r>
          </a:p>
          <a:p>
            <a:pPr marL="457200" indent="-457200">
              <a:buAutoNum type="arabicPeriod"/>
            </a:pPr>
            <a:r>
              <a:rPr lang="pl-PL" sz="2400" dirty="0"/>
              <a:t>Wymień dwa składniki chmur na Jowiszu </a:t>
            </a:r>
            <a:r>
              <a:rPr lang="pl-PL" sz="2400"/>
              <a:t>lub Saturnie.</a:t>
            </a:r>
            <a:endParaRPr lang="pl-PL" sz="2400" dirty="0"/>
          </a:p>
          <a:p>
            <a:pPr marL="457200" indent="-457200">
              <a:buAutoNum type="arabicPeriod"/>
            </a:pPr>
            <a:r>
              <a:rPr lang="pl-PL" sz="2400" dirty="0"/>
              <a:t>Powierzchnia Plutona jest pokryta oceanem a na nim pływają kry. Z czego?</a:t>
            </a:r>
          </a:p>
          <a:p>
            <a:pPr marL="457200" indent="-457200">
              <a:buAutoNum type="arabicPeriod"/>
            </a:pPr>
            <a:r>
              <a:rPr lang="pl-PL" sz="2400" dirty="0"/>
              <a:t>Co to są „</a:t>
            </a:r>
            <a:r>
              <a:rPr lang="pl-PL" sz="2400" dirty="0" err="1"/>
              <a:t>glitches</a:t>
            </a:r>
            <a:r>
              <a:rPr lang="pl-PL" sz="2400" dirty="0"/>
              <a:t>” na gwiazdach neutronowych?</a:t>
            </a:r>
            <a:endParaRPr lang="en-US" sz="2400" dirty="0"/>
          </a:p>
        </p:txBody>
      </p:sp>
    </p:spTree>
    <p:extLst>
      <p:ext uri="{BB962C8B-B14F-4D97-AF65-F5344CB8AC3E}">
        <p14:creationId xmlns:p14="http://schemas.microsoft.com/office/powerpoint/2010/main" val="36824329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5E2BE7-AFD6-37F4-8035-3BF52E18F33F}"/>
              </a:ext>
            </a:extLst>
          </p:cNvPr>
          <p:cNvSpPr>
            <a:spLocks noGrp="1"/>
          </p:cNvSpPr>
          <p:nvPr>
            <p:ph type="title"/>
          </p:nvPr>
        </p:nvSpPr>
        <p:spPr/>
        <p:txBody>
          <a:bodyPr/>
          <a:lstStyle/>
          <a:p>
            <a:r>
              <a:rPr lang="pl-PL" dirty="0"/>
              <a:t>Podsumowanie</a:t>
            </a:r>
            <a:endParaRPr lang="en-US" dirty="0"/>
          </a:p>
        </p:txBody>
      </p:sp>
      <p:sp>
        <p:nvSpPr>
          <p:cNvPr id="3" name="pole tekstowe 2">
            <a:extLst>
              <a:ext uri="{FF2B5EF4-FFF2-40B4-BE49-F238E27FC236}">
                <a16:creationId xmlns:a16="http://schemas.microsoft.com/office/drawing/2014/main" id="{FEB57AB7-B1C7-2587-315F-58DF307A4F3E}"/>
              </a:ext>
            </a:extLst>
          </p:cNvPr>
          <p:cNvSpPr txBox="1"/>
          <p:nvPr/>
        </p:nvSpPr>
        <p:spPr>
          <a:xfrm>
            <a:off x="611560" y="1628800"/>
            <a:ext cx="8229600" cy="4832092"/>
          </a:xfrm>
          <a:prstGeom prst="rect">
            <a:avLst/>
          </a:prstGeom>
          <a:noFill/>
        </p:spPr>
        <p:txBody>
          <a:bodyPr wrap="square" rtlCol="0">
            <a:spAutoFit/>
          </a:bodyPr>
          <a:lstStyle/>
          <a:p>
            <a:r>
              <a:rPr lang="pl-PL" sz="2800" dirty="0"/>
              <a:t>Podsumowanie naszej (nie)wiedzy o Fizyce i Chemii Atmosfery jest jedno:</a:t>
            </a:r>
          </a:p>
          <a:p>
            <a:endParaRPr lang="pl-PL" sz="2800" dirty="0"/>
          </a:p>
          <a:p>
            <a:r>
              <a:rPr lang="pl-PL" sz="2800" dirty="0"/>
              <a:t>Pracy naukowej nie zabraknie dla nikogo na najbliższe dziesięciolecia: fizyków, astronomów, chemików, geografów, matematyków itd.  </a:t>
            </a:r>
          </a:p>
          <a:p>
            <a:endParaRPr lang="pl-PL" sz="2800" dirty="0"/>
          </a:p>
          <a:p>
            <a:r>
              <a:rPr lang="pl-PL" sz="2800" dirty="0"/>
              <a:t>A to tylko nasza planeta, nie mówiąc o tysiącach innych już odkrytych…</a:t>
            </a:r>
          </a:p>
          <a:p>
            <a:endParaRPr lang="pl-PL" sz="2800" dirty="0"/>
          </a:p>
          <a:p>
            <a:pPr algn="r"/>
            <a:r>
              <a:rPr lang="pl-PL" sz="2800" dirty="0"/>
              <a:t>Dziękuję za uwagę!</a:t>
            </a:r>
            <a:endParaRPr lang="en-US" sz="2800" dirty="0"/>
          </a:p>
        </p:txBody>
      </p:sp>
    </p:spTree>
    <p:extLst>
      <p:ext uri="{BB962C8B-B14F-4D97-AF65-F5344CB8AC3E}">
        <p14:creationId xmlns:p14="http://schemas.microsoft.com/office/powerpoint/2010/main" val="60153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ytuł 1">
            <a:extLst>
              <a:ext uri="{FF2B5EF4-FFF2-40B4-BE49-F238E27FC236}">
                <a16:creationId xmlns:a16="http://schemas.microsoft.com/office/drawing/2014/main" id="{4F4CF42D-9552-6DFD-61D8-B9E14672D133}"/>
              </a:ext>
            </a:extLst>
          </p:cNvPr>
          <p:cNvSpPr>
            <a:spLocks noGrp="1" noChangeArrowheads="1"/>
          </p:cNvSpPr>
          <p:nvPr>
            <p:ph type="title" idx="4294967295"/>
          </p:nvPr>
        </p:nvSpPr>
        <p:spPr>
          <a:xfrm>
            <a:off x="466725" y="0"/>
            <a:ext cx="8229600" cy="1143000"/>
          </a:xfrm>
        </p:spPr>
        <p:txBody>
          <a:bodyPr/>
          <a:lstStyle/>
          <a:p>
            <a:r>
              <a:rPr lang="pl-PL" altLang="it-IT" sz="3600" dirty="0"/>
              <a:t>Kolory nieba (São Paulo, Brazylia)</a:t>
            </a:r>
            <a:endParaRPr lang="en-US" altLang="it-IT" sz="3600" dirty="0"/>
          </a:p>
        </p:txBody>
      </p:sp>
      <p:pic>
        <p:nvPicPr>
          <p:cNvPr id="12291" name="Picture 3">
            <a:extLst>
              <a:ext uri="{FF2B5EF4-FFF2-40B4-BE49-F238E27FC236}">
                <a16:creationId xmlns:a16="http://schemas.microsoft.com/office/drawing/2014/main" id="{7D847388-008B-15C9-08EA-9B662A02C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5329238" cy="375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2" name="Text Box 4">
            <a:extLst>
              <a:ext uri="{FF2B5EF4-FFF2-40B4-BE49-F238E27FC236}">
                <a16:creationId xmlns:a16="http://schemas.microsoft.com/office/drawing/2014/main" id="{92CE1441-192A-0230-D1CE-55732B7C4A08}"/>
              </a:ext>
            </a:extLst>
          </p:cNvPr>
          <p:cNvSpPr txBox="1">
            <a:spLocks noChangeArrowheads="1"/>
          </p:cNvSpPr>
          <p:nvPr/>
        </p:nvSpPr>
        <p:spPr bwMode="auto">
          <a:xfrm>
            <a:off x="0" y="4797425"/>
            <a:ext cx="3059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200"/>
              <a:t>Foto: Carmen Busco Sao Paol</a:t>
            </a:r>
            <a:endParaRPr lang="en-AU" altLang="it-IT" sz="1200"/>
          </a:p>
        </p:txBody>
      </p:sp>
      <p:grpSp>
        <p:nvGrpSpPr>
          <p:cNvPr id="12293" name="Gruppo 3">
            <a:extLst>
              <a:ext uri="{FF2B5EF4-FFF2-40B4-BE49-F238E27FC236}">
                <a16:creationId xmlns:a16="http://schemas.microsoft.com/office/drawing/2014/main" id="{A2717055-FF0C-110B-1193-B8619A8E9353}"/>
              </a:ext>
            </a:extLst>
          </p:cNvPr>
          <p:cNvGrpSpPr>
            <a:grpSpLocks/>
          </p:cNvGrpSpPr>
          <p:nvPr/>
        </p:nvGrpSpPr>
        <p:grpSpPr bwMode="auto">
          <a:xfrm>
            <a:off x="5865813" y="3573463"/>
            <a:ext cx="0" cy="0"/>
            <a:chOff x="5866089" y="3573028"/>
            <a:chExt cx="360" cy="360"/>
          </a:xfrm>
        </p:grpSpPr>
        <mc:AlternateContent xmlns:mc="http://schemas.openxmlformats.org/markup-compatibility/2006" xmlns:p14="http://schemas.microsoft.com/office/powerpoint/2010/main">
          <mc:Choice Requires="p14">
            <p:contentPart p14:bwMode="auto" r:id="rId4">
              <p14:nvContentPartPr>
                <p14:cNvPr id="2" name="Input penna 1">
                  <a:extLst>
                    <a:ext uri="{FF2B5EF4-FFF2-40B4-BE49-F238E27FC236}">
                      <a16:creationId xmlns:a16="http://schemas.microsoft.com/office/drawing/2014/main" id="{8D94B1DE-0AAF-2E4B-B149-BC17C5647D7A}"/>
                    </a:ext>
                  </a:extLst>
                </p14:cNvPr>
                <p14:cNvContentPartPr/>
                <p14:nvPr/>
              </p14:nvContentPartPr>
              <p14:xfrm>
                <a:off x="5866089" y="3573028"/>
                <a:ext cx="360" cy="360"/>
              </p14:xfrm>
            </p:contentPart>
          </mc:Choice>
          <mc:Fallback xmlns="">
            <p:pic>
              <p:nvPicPr>
                <p:cNvPr id="2" name="Input penna 1">
                  <a:extLst>
                    <a:ext uri="{FF2B5EF4-FFF2-40B4-BE49-F238E27FC236}">
                      <a16:creationId xmlns:a16="http://schemas.microsoft.com/office/drawing/2014/main" id="{8D94B1DE-0AAF-2E4B-B149-BC17C5647D7A}"/>
                    </a:ext>
                  </a:extLst>
                </p:cNvPr>
                <p:cNvPicPr/>
                <p:nvPr/>
              </p:nvPicPr>
              <p:blipFill>
                <a:blip r:embed="rId5"/>
                <a:stretch>
                  <a:fillRect/>
                </a:stretch>
              </p:blipFill>
              <p:spPr>
                <a:xfrm>
                  <a:off x="5861769" y="356870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put penna 2">
                  <a:extLst>
                    <a:ext uri="{FF2B5EF4-FFF2-40B4-BE49-F238E27FC236}">
                      <a16:creationId xmlns:a16="http://schemas.microsoft.com/office/drawing/2014/main" id="{7F828125-0FFC-CAF5-4C21-1B6B7465C340}"/>
                    </a:ext>
                  </a:extLst>
                </p14:cNvPr>
                <p14:cNvContentPartPr/>
                <p14:nvPr/>
              </p14:nvContentPartPr>
              <p14:xfrm>
                <a:off x="5866089" y="3573028"/>
                <a:ext cx="360" cy="360"/>
              </p14:xfrm>
            </p:contentPart>
          </mc:Choice>
          <mc:Fallback xmlns="">
            <p:pic>
              <p:nvPicPr>
                <p:cNvPr id="3" name="Input penna 2">
                  <a:extLst>
                    <a:ext uri="{FF2B5EF4-FFF2-40B4-BE49-F238E27FC236}">
                      <a16:creationId xmlns:a16="http://schemas.microsoft.com/office/drawing/2014/main" id="{7F828125-0FFC-CAF5-4C21-1B6B7465C340}"/>
                    </a:ext>
                  </a:extLst>
                </p:cNvPr>
                <p:cNvPicPr/>
                <p:nvPr/>
              </p:nvPicPr>
              <p:blipFill>
                <a:blip r:embed="rId5"/>
                <a:stretch>
                  <a:fillRect/>
                </a:stretch>
              </p:blipFill>
              <p:spPr>
                <a:xfrm>
                  <a:off x="5861769" y="356870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5" name="Input penna 4">
                <a:extLst>
                  <a:ext uri="{FF2B5EF4-FFF2-40B4-BE49-F238E27FC236}">
                    <a16:creationId xmlns:a16="http://schemas.microsoft.com/office/drawing/2014/main" id="{09B2FEB4-B574-EDEC-4EEE-3E696DD57CBA}"/>
                  </a:ext>
                </a:extLst>
              </p14:cNvPr>
              <p14:cNvContentPartPr/>
              <p14:nvPr/>
            </p14:nvContentPartPr>
            <p14:xfrm>
              <a:off x="5838009" y="3586708"/>
              <a:ext cx="360" cy="360"/>
            </p14:xfrm>
          </p:contentPart>
        </mc:Choice>
        <mc:Fallback xmlns="">
          <p:pic>
            <p:nvPicPr>
              <p:cNvPr id="5" name="Input penna 4">
                <a:extLst>
                  <a:ext uri="{FF2B5EF4-FFF2-40B4-BE49-F238E27FC236}">
                    <a16:creationId xmlns:a16="http://schemas.microsoft.com/office/drawing/2014/main" id="{09B2FEB4-B574-EDEC-4EEE-3E696DD57CBA}"/>
                  </a:ext>
                </a:extLst>
              </p:cNvPr>
              <p:cNvPicPr/>
              <p:nvPr/>
            </p:nvPicPr>
            <p:blipFill>
              <a:blip r:embed="rId5"/>
              <a:stretch>
                <a:fillRect/>
              </a:stretch>
            </p:blipFill>
            <p:spPr>
              <a:xfrm>
                <a:off x="5833689" y="3582388"/>
                <a:ext cx="9000" cy="9000"/>
              </a:xfrm>
              <a:prstGeom prst="rect">
                <a:avLst/>
              </a:prstGeom>
            </p:spPr>
          </p:pic>
        </mc:Fallback>
      </mc:AlternateContent>
      <p:grpSp>
        <p:nvGrpSpPr>
          <p:cNvPr id="12295" name="Gruppo 7">
            <a:extLst>
              <a:ext uri="{FF2B5EF4-FFF2-40B4-BE49-F238E27FC236}">
                <a16:creationId xmlns:a16="http://schemas.microsoft.com/office/drawing/2014/main" id="{5E99E96A-AFC5-A241-621E-8FFE9AA84171}"/>
              </a:ext>
            </a:extLst>
          </p:cNvPr>
          <p:cNvGrpSpPr>
            <a:grpSpLocks/>
          </p:cNvGrpSpPr>
          <p:nvPr/>
        </p:nvGrpSpPr>
        <p:grpSpPr bwMode="auto">
          <a:xfrm>
            <a:off x="4108450" y="3573463"/>
            <a:ext cx="0" cy="0"/>
            <a:chOff x="4107849" y="3573028"/>
            <a:chExt cx="360" cy="360"/>
          </a:xfrm>
        </p:grpSpPr>
        <mc:AlternateContent xmlns:mc="http://schemas.openxmlformats.org/markup-compatibility/2006" xmlns:p14="http://schemas.microsoft.com/office/powerpoint/2010/main">
          <mc:Choice Requires="p14">
            <p:contentPart p14:bwMode="auto" r:id="rId8">
              <p14:nvContentPartPr>
                <p14:cNvPr id="6" name="Input penna 5">
                  <a:extLst>
                    <a:ext uri="{FF2B5EF4-FFF2-40B4-BE49-F238E27FC236}">
                      <a16:creationId xmlns:a16="http://schemas.microsoft.com/office/drawing/2014/main" id="{05B41D2F-5236-3F5C-32EB-6F3E78E7EB69}"/>
                    </a:ext>
                  </a:extLst>
                </p14:cNvPr>
                <p14:cNvContentPartPr/>
                <p14:nvPr/>
              </p14:nvContentPartPr>
              <p14:xfrm>
                <a:off x="4107849" y="3573028"/>
                <a:ext cx="360" cy="360"/>
              </p14:xfrm>
            </p:contentPart>
          </mc:Choice>
          <mc:Fallback xmlns="">
            <p:pic>
              <p:nvPicPr>
                <p:cNvPr id="6" name="Input penna 5">
                  <a:extLst>
                    <a:ext uri="{FF2B5EF4-FFF2-40B4-BE49-F238E27FC236}">
                      <a16:creationId xmlns:a16="http://schemas.microsoft.com/office/drawing/2014/main" id="{05B41D2F-5236-3F5C-32EB-6F3E78E7EB69}"/>
                    </a:ext>
                  </a:extLst>
                </p:cNvPr>
                <p:cNvPicPr/>
                <p:nvPr/>
              </p:nvPicPr>
              <p:blipFill>
                <a:blip r:embed="rId5"/>
                <a:stretch>
                  <a:fillRect/>
                </a:stretch>
              </p:blipFill>
              <p:spPr>
                <a:xfrm>
                  <a:off x="4103529" y="356870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put penna 6">
                  <a:extLst>
                    <a:ext uri="{FF2B5EF4-FFF2-40B4-BE49-F238E27FC236}">
                      <a16:creationId xmlns:a16="http://schemas.microsoft.com/office/drawing/2014/main" id="{DA82D923-082D-A0FE-606B-3FBF01AA5427}"/>
                    </a:ext>
                  </a:extLst>
                </p14:cNvPr>
                <p14:cNvContentPartPr/>
                <p14:nvPr/>
              </p14:nvContentPartPr>
              <p14:xfrm>
                <a:off x="4107849" y="3573028"/>
                <a:ext cx="360" cy="360"/>
              </p14:xfrm>
            </p:contentPart>
          </mc:Choice>
          <mc:Fallback xmlns="">
            <p:pic>
              <p:nvPicPr>
                <p:cNvPr id="7" name="Input penna 6">
                  <a:extLst>
                    <a:ext uri="{FF2B5EF4-FFF2-40B4-BE49-F238E27FC236}">
                      <a16:creationId xmlns:a16="http://schemas.microsoft.com/office/drawing/2014/main" id="{DA82D923-082D-A0FE-606B-3FBF01AA5427}"/>
                    </a:ext>
                  </a:extLst>
                </p:cNvPr>
                <p:cNvPicPr/>
                <p:nvPr/>
              </p:nvPicPr>
              <p:blipFill>
                <a:blip r:embed="rId5"/>
                <a:stretch>
                  <a:fillRect/>
                </a:stretch>
              </p:blipFill>
              <p:spPr>
                <a:xfrm>
                  <a:off x="4103529" y="356870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9" name="Input penna 8">
                <a:extLst>
                  <a:ext uri="{FF2B5EF4-FFF2-40B4-BE49-F238E27FC236}">
                    <a16:creationId xmlns:a16="http://schemas.microsoft.com/office/drawing/2014/main" id="{642BC55A-7E69-326C-559F-5AB5D04EAF3B}"/>
                  </a:ext>
                </a:extLst>
              </p14:cNvPr>
              <p14:cNvContentPartPr/>
              <p14:nvPr/>
            </p14:nvContentPartPr>
            <p14:xfrm>
              <a:off x="4740369" y="2911708"/>
              <a:ext cx="360" cy="360"/>
            </p14:xfrm>
          </p:contentPart>
        </mc:Choice>
        <mc:Fallback xmlns="">
          <p:pic>
            <p:nvPicPr>
              <p:cNvPr id="9" name="Input penna 8">
                <a:extLst>
                  <a:ext uri="{FF2B5EF4-FFF2-40B4-BE49-F238E27FC236}">
                    <a16:creationId xmlns:a16="http://schemas.microsoft.com/office/drawing/2014/main" id="{642BC55A-7E69-326C-559F-5AB5D04EAF3B}"/>
                  </a:ext>
                </a:extLst>
              </p:cNvPr>
              <p:cNvPicPr/>
              <p:nvPr/>
            </p:nvPicPr>
            <p:blipFill>
              <a:blip r:embed="rId5"/>
              <a:stretch>
                <a:fillRect/>
              </a:stretch>
            </p:blipFill>
            <p:spPr>
              <a:xfrm>
                <a:off x="4736049" y="29073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put penna 9">
                <a:extLst>
                  <a:ext uri="{FF2B5EF4-FFF2-40B4-BE49-F238E27FC236}">
                    <a16:creationId xmlns:a16="http://schemas.microsoft.com/office/drawing/2014/main" id="{930A7102-8B0C-4EF2-7459-9119730F9393}"/>
                  </a:ext>
                </a:extLst>
              </p14:cNvPr>
              <p14:cNvContentPartPr/>
              <p14:nvPr/>
            </p14:nvContentPartPr>
            <p14:xfrm>
              <a:off x="4740369" y="2911708"/>
              <a:ext cx="360" cy="360"/>
            </p14:xfrm>
          </p:contentPart>
        </mc:Choice>
        <mc:Fallback xmlns="">
          <p:pic>
            <p:nvPicPr>
              <p:cNvPr id="10" name="Input penna 9">
                <a:extLst>
                  <a:ext uri="{FF2B5EF4-FFF2-40B4-BE49-F238E27FC236}">
                    <a16:creationId xmlns:a16="http://schemas.microsoft.com/office/drawing/2014/main" id="{930A7102-8B0C-4EF2-7459-9119730F9393}"/>
                  </a:ext>
                </a:extLst>
              </p:cNvPr>
              <p:cNvPicPr/>
              <p:nvPr/>
            </p:nvPicPr>
            <p:blipFill>
              <a:blip r:embed="rId5"/>
              <a:stretch>
                <a:fillRect/>
              </a:stretch>
            </p:blipFill>
            <p:spPr>
              <a:xfrm>
                <a:off x="4736049" y="29073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put penna 10">
                <a:extLst>
                  <a:ext uri="{FF2B5EF4-FFF2-40B4-BE49-F238E27FC236}">
                    <a16:creationId xmlns:a16="http://schemas.microsoft.com/office/drawing/2014/main" id="{332440B4-39FD-CAB8-AC90-4722B5369D98}"/>
                  </a:ext>
                </a:extLst>
              </p14:cNvPr>
              <p14:cNvContentPartPr/>
              <p14:nvPr/>
            </p14:nvContentPartPr>
            <p14:xfrm>
              <a:off x="6231849" y="2967868"/>
              <a:ext cx="360" cy="360"/>
            </p14:xfrm>
          </p:contentPart>
        </mc:Choice>
        <mc:Fallback xmlns="">
          <p:pic>
            <p:nvPicPr>
              <p:cNvPr id="11" name="Input penna 10">
                <a:extLst>
                  <a:ext uri="{FF2B5EF4-FFF2-40B4-BE49-F238E27FC236}">
                    <a16:creationId xmlns:a16="http://schemas.microsoft.com/office/drawing/2014/main" id="{332440B4-39FD-CAB8-AC90-4722B5369D98}"/>
                  </a:ext>
                </a:extLst>
              </p:cNvPr>
              <p:cNvPicPr/>
              <p:nvPr/>
            </p:nvPicPr>
            <p:blipFill>
              <a:blip r:embed="rId5"/>
              <a:stretch>
                <a:fillRect/>
              </a:stretch>
            </p:blipFill>
            <p:spPr>
              <a:xfrm>
                <a:off x="6227529" y="29635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put penna 11">
                <a:extLst>
                  <a:ext uri="{FF2B5EF4-FFF2-40B4-BE49-F238E27FC236}">
                    <a16:creationId xmlns:a16="http://schemas.microsoft.com/office/drawing/2014/main" id="{D468D4EB-13C6-9A67-EA78-3A057EF8872D}"/>
                  </a:ext>
                </a:extLst>
              </p14:cNvPr>
              <p14:cNvContentPartPr/>
              <p14:nvPr/>
            </p14:nvContentPartPr>
            <p14:xfrm>
              <a:off x="9045249" y="4178188"/>
              <a:ext cx="360" cy="360"/>
            </p14:xfrm>
          </p:contentPart>
        </mc:Choice>
        <mc:Fallback xmlns="">
          <p:pic>
            <p:nvPicPr>
              <p:cNvPr id="12" name="Input penna 11">
                <a:extLst>
                  <a:ext uri="{FF2B5EF4-FFF2-40B4-BE49-F238E27FC236}">
                    <a16:creationId xmlns:a16="http://schemas.microsoft.com/office/drawing/2014/main" id="{D468D4EB-13C6-9A67-EA78-3A057EF8872D}"/>
                  </a:ext>
                </a:extLst>
              </p:cNvPr>
              <p:cNvPicPr/>
              <p:nvPr/>
            </p:nvPicPr>
            <p:blipFill>
              <a:blip r:embed="rId5"/>
              <a:stretch>
                <a:fillRect/>
              </a:stretch>
            </p:blipFill>
            <p:spPr>
              <a:xfrm>
                <a:off x="9040929" y="41738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put penna 12">
                <a:extLst>
                  <a:ext uri="{FF2B5EF4-FFF2-40B4-BE49-F238E27FC236}">
                    <a16:creationId xmlns:a16="http://schemas.microsoft.com/office/drawing/2014/main" id="{4B6A1103-94C3-E08D-43C8-C8E97B56B010}"/>
                  </a:ext>
                </a:extLst>
              </p14:cNvPr>
              <p14:cNvContentPartPr/>
              <p14:nvPr/>
            </p14:nvContentPartPr>
            <p14:xfrm>
              <a:off x="6597609" y="4023388"/>
              <a:ext cx="360" cy="360"/>
            </p14:xfrm>
          </p:contentPart>
        </mc:Choice>
        <mc:Fallback xmlns="">
          <p:pic>
            <p:nvPicPr>
              <p:cNvPr id="13" name="Input penna 12">
                <a:extLst>
                  <a:ext uri="{FF2B5EF4-FFF2-40B4-BE49-F238E27FC236}">
                    <a16:creationId xmlns:a16="http://schemas.microsoft.com/office/drawing/2014/main" id="{4B6A1103-94C3-E08D-43C8-C8E97B56B010}"/>
                  </a:ext>
                </a:extLst>
              </p:cNvPr>
              <p:cNvPicPr/>
              <p:nvPr/>
            </p:nvPicPr>
            <p:blipFill>
              <a:blip r:embed="rId5"/>
              <a:stretch>
                <a:fillRect/>
              </a:stretch>
            </p:blipFill>
            <p:spPr>
              <a:xfrm>
                <a:off x="6593289" y="40190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put penna 13">
                <a:extLst>
                  <a:ext uri="{FF2B5EF4-FFF2-40B4-BE49-F238E27FC236}">
                    <a16:creationId xmlns:a16="http://schemas.microsoft.com/office/drawing/2014/main" id="{DA9D233E-52F6-21F0-3F03-8EB279D788D1}"/>
                  </a:ext>
                </a:extLst>
              </p14:cNvPr>
              <p14:cNvContentPartPr/>
              <p14:nvPr/>
            </p14:nvContentPartPr>
            <p14:xfrm>
              <a:off x="3179049" y="4276468"/>
              <a:ext cx="360" cy="360"/>
            </p14:xfrm>
          </p:contentPart>
        </mc:Choice>
        <mc:Fallback xmlns="">
          <p:pic>
            <p:nvPicPr>
              <p:cNvPr id="14" name="Input penna 13">
                <a:extLst>
                  <a:ext uri="{FF2B5EF4-FFF2-40B4-BE49-F238E27FC236}">
                    <a16:creationId xmlns:a16="http://schemas.microsoft.com/office/drawing/2014/main" id="{DA9D233E-52F6-21F0-3F03-8EB279D788D1}"/>
                  </a:ext>
                </a:extLst>
              </p:cNvPr>
              <p:cNvPicPr/>
              <p:nvPr/>
            </p:nvPicPr>
            <p:blipFill>
              <a:blip r:embed="rId5"/>
              <a:stretch>
                <a:fillRect/>
              </a:stretch>
            </p:blipFill>
            <p:spPr>
              <a:xfrm>
                <a:off x="3174729" y="42721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put penna 14">
                <a:extLst>
                  <a:ext uri="{FF2B5EF4-FFF2-40B4-BE49-F238E27FC236}">
                    <a16:creationId xmlns:a16="http://schemas.microsoft.com/office/drawing/2014/main" id="{7154FD53-E1A3-1451-D989-817EE4FDF911}"/>
                  </a:ext>
                </a:extLst>
              </p14:cNvPr>
              <p14:cNvContentPartPr/>
              <p14:nvPr/>
            </p14:nvContentPartPr>
            <p14:xfrm>
              <a:off x="3347889" y="2124028"/>
              <a:ext cx="360" cy="360"/>
            </p14:xfrm>
          </p:contentPart>
        </mc:Choice>
        <mc:Fallback xmlns="">
          <p:pic>
            <p:nvPicPr>
              <p:cNvPr id="15" name="Input penna 14">
                <a:extLst>
                  <a:ext uri="{FF2B5EF4-FFF2-40B4-BE49-F238E27FC236}">
                    <a16:creationId xmlns:a16="http://schemas.microsoft.com/office/drawing/2014/main" id="{7154FD53-E1A3-1451-D989-817EE4FDF911}"/>
                  </a:ext>
                </a:extLst>
              </p:cNvPr>
              <p:cNvPicPr/>
              <p:nvPr/>
            </p:nvPicPr>
            <p:blipFill>
              <a:blip r:embed="rId5"/>
              <a:stretch>
                <a:fillRect/>
              </a:stretch>
            </p:blipFill>
            <p:spPr>
              <a:xfrm>
                <a:off x="3343569" y="211970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put penna 15">
                <a:extLst>
                  <a:ext uri="{FF2B5EF4-FFF2-40B4-BE49-F238E27FC236}">
                    <a16:creationId xmlns:a16="http://schemas.microsoft.com/office/drawing/2014/main" id="{C5B765F1-BB58-CFC6-5660-DBA570522203}"/>
                  </a:ext>
                </a:extLst>
              </p14:cNvPr>
              <p14:cNvContentPartPr/>
              <p14:nvPr/>
            </p14:nvContentPartPr>
            <p14:xfrm>
              <a:off x="8131209" y="1673668"/>
              <a:ext cx="360" cy="360"/>
            </p14:xfrm>
          </p:contentPart>
        </mc:Choice>
        <mc:Fallback xmlns="">
          <p:pic>
            <p:nvPicPr>
              <p:cNvPr id="16" name="Input penna 15">
                <a:extLst>
                  <a:ext uri="{FF2B5EF4-FFF2-40B4-BE49-F238E27FC236}">
                    <a16:creationId xmlns:a16="http://schemas.microsoft.com/office/drawing/2014/main" id="{C5B765F1-BB58-CFC6-5660-DBA570522203}"/>
                  </a:ext>
                </a:extLst>
              </p:cNvPr>
              <p:cNvPicPr/>
              <p:nvPr/>
            </p:nvPicPr>
            <p:blipFill>
              <a:blip r:embed="rId5"/>
              <a:stretch>
                <a:fillRect/>
              </a:stretch>
            </p:blipFill>
            <p:spPr>
              <a:xfrm>
                <a:off x="8126889" y="16693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put penna 16">
                <a:extLst>
                  <a:ext uri="{FF2B5EF4-FFF2-40B4-BE49-F238E27FC236}">
                    <a16:creationId xmlns:a16="http://schemas.microsoft.com/office/drawing/2014/main" id="{36293DFE-7ADB-8482-AB69-784A5D87706D}"/>
                  </a:ext>
                </a:extLst>
              </p14:cNvPr>
              <p14:cNvContentPartPr/>
              <p14:nvPr/>
            </p14:nvContentPartPr>
            <p14:xfrm>
              <a:off x="6766449" y="2138068"/>
              <a:ext cx="360" cy="360"/>
            </p14:xfrm>
          </p:contentPart>
        </mc:Choice>
        <mc:Fallback xmlns="">
          <p:pic>
            <p:nvPicPr>
              <p:cNvPr id="17" name="Input penna 16">
                <a:extLst>
                  <a:ext uri="{FF2B5EF4-FFF2-40B4-BE49-F238E27FC236}">
                    <a16:creationId xmlns:a16="http://schemas.microsoft.com/office/drawing/2014/main" id="{36293DFE-7ADB-8482-AB69-784A5D87706D}"/>
                  </a:ext>
                </a:extLst>
              </p:cNvPr>
              <p:cNvPicPr/>
              <p:nvPr/>
            </p:nvPicPr>
            <p:blipFill>
              <a:blip r:embed="rId5"/>
              <a:stretch>
                <a:fillRect/>
              </a:stretch>
            </p:blipFill>
            <p:spPr>
              <a:xfrm>
                <a:off x="6762129" y="2133748"/>
                <a:ext cx="9000" cy="9000"/>
              </a:xfrm>
              <a:prstGeom prst="rect">
                <a:avLst/>
              </a:prstGeom>
            </p:spPr>
          </p:pic>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ytuł 1">
            <a:extLst>
              <a:ext uri="{FF2B5EF4-FFF2-40B4-BE49-F238E27FC236}">
                <a16:creationId xmlns:a16="http://schemas.microsoft.com/office/drawing/2014/main" id="{1D9A17AE-64BC-8090-0B20-05C07AD82B9D}"/>
              </a:ext>
            </a:extLst>
          </p:cNvPr>
          <p:cNvSpPr>
            <a:spLocks noGrp="1" noChangeArrowheads="1"/>
          </p:cNvSpPr>
          <p:nvPr>
            <p:ph type="title" idx="4294967295"/>
          </p:nvPr>
        </p:nvSpPr>
        <p:spPr>
          <a:xfrm>
            <a:off x="466725" y="0"/>
            <a:ext cx="8229600" cy="1143000"/>
          </a:xfrm>
        </p:spPr>
        <p:txBody>
          <a:bodyPr/>
          <a:lstStyle/>
          <a:p>
            <a:r>
              <a:rPr lang="it-IT" altLang="it-IT" sz="3600"/>
              <a:t>I colori del cielo</a:t>
            </a:r>
            <a:r>
              <a:rPr lang="pl-PL" altLang="it-IT" sz="3600"/>
              <a:t> (San Paolo, Bra</a:t>
            </a:r>
            <a:r>
              <a:rPr lang="it-IT" altLang="it-IT" sz="3600"/>
              <a:t>sile</a:t>
            </a:r>
            <a:r>
              <a:rPr lang="pl-PL" altLang="it-IT" sz="3600"/>
              <a:t>)</a:t>
            </a:r>
            <a:endParaRPr lang="en-US" altLang="it-IT" sz="3600"/>
          </a:p>
        </p:txBody>
      </p:sp>
      <p:pic>
        <p:nvPicPr>
          <p:cNvPr id="14339" name="Picture 3">
            <a:extLst>
              <a:ext uri="{FF2B5EF4-FFF2-40B4-BE49-F238E27FC236}">
                <a16:creationId xmlns:a16="http://schemas.microsoft.com/office/drawing/2014/main" id="{2D836465-672D-B925-A2F9-0EC6E1CAA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5329238" cy="375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0" name="Text Box 4">
            <a:extLst>
              <a:ext uri="{FF2B5EF4-FFF2-40B4-BE49-F238E27FC236}">
                <a16:creationId xmlns:a16="http://schemas.microsoft.com/office/drawing/2014/main" id="{37DD629F-13E1-4F8A-78AA-1406473A67C3}"/>
              </a:ext>
            </a:extLst>
          </p:cNvPr>
          <p:cNvSpPr txBox="1">
            <a:spLocks noChangeArrowheads="1"/>
          </p:cNvSpPr>
          <p:nvPr/>
        </p:nvSpPr>
        <p:spPr bwMode="auto">
          <a:xfrm>
            <a:off x="0" y="4797425"/>
            <a:ext cx="3059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200"/>
              <a:t>Foto: Carmen Busco Sao Paol</a:t>
            </a:r>
            <a:endParaRPr lang="en-AU" altLang="it-IT" sz="1200"/>
          </a:p>
        </p:txBody>
      </p:sp>
      <p:pic>
        <p:nvPicPr>
          <p:cNvPr id="14341" name="Picture 5">
            <a:extLst>
              <a:ext uri="{FF2B5EF4-FFF2-40B4-BE49-F238E27FC236}">
                <a16:creationId xmlns:a16="http://schemas.microsoft.com/office/drawing/2014/main" id="{8AE6B6AF-EF05-8A51-D952-C95CDEF70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963" y="1987550"/>
            <a:ext cx="6002337" cy="3838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4342" name="Gruppo 3">
            <a:extLst>
              <a:ext uri="{FF2B5EF4-FFF2-40B4-BE49-F238E27FC236}">
                <a16:creationId xmlns:a16="http://schemas.microsoft.com/office/drawing/2014/main" id="{E9D866DE-A839-E5FB-421B-975DEC016E20}"/>
              </a:ext>
            </a:extLst>
          </p:cNvPr>
          <p:cNvGrpSpPr>
            <a:grpSpLocks/>
          </p:cNvGrpSpPr>
          <p:nvPr/>
        </p:nvGrpSpPr>
        <p:grpSpPr bwMode="auto">
          <a:xfrm>
            <a:off x="5767388" y="3319463"/>
            <a:ext cx="0" cy="1587"/>
            <a:chOff x="5767809" y="3319948"/>
            <a:chExt cx="360" cy="360"/>
          </a:xfrm>
        </p:grpSpPr>
        <mc:AlternateContent xmlns:mc="http://schemas.openxmlformats.org/markup-compatibility/2006" xmlns:p14="http://schemas.microsoft.com/office/powerpoint/2010/main">
          <mc:Choice Requires="p14">
            <p:contentPart p14:bwMode="auto" r:id="rId5">
              <p14:nvContentPartPr>
                <p14:cNvPr id="2" name="Input penna 1">
                  <a:extLst>
                    <a:ext uri="{FF2B5EF4-FFF2-40B4-BE49-F238E27FC236}">
                      <a16:creationId xmlns:a16="http://schemas.microsoft.com/office/drawing/2014/main" id="{619C9C0A-DAA4-D751-8200-3E722BD3CE1F}"/>
                    </a:ext>
                  </a:extLst>
                </p14:cNvPr>
                <p14:cNvContentPartPr/>
                <p14:nvPr/>
              </p14:nvContentPartPr>
              <p14:xfrm>
                <a:off x="5767809" y="3319948"/>
                <a:ext cx="360" cy="360"/>
              </p14:xfrm>
            </p:contentPart>
          </mc:Choice>
          <mc:Fallback xmlns="">
            <p:pic>
              <p:nvPicPr>
                <p:cNvPr id="2" name="Input penna 1">
                  <a:extLst>
                    <a:ext uri="{FF2B5EF4-FFF2-40B4-BE49-F238E27FC236}">
                      <a16:creationId xmlns:a16="http://schemas.microsoft.com/office/drawing/2014/main" id="{619C9C0A-DAA4-D751-8200-3E722BD3CE1F}"/>
                    </a:ext>
                  </a:extLst>
                </p:cNvPr>
                <p:cNvPicPr/>
                <p:nvPr/>
              </p:nvPicPr>
              <p:blipFill>
                <a:blip r:embed="rId6"/>
                <a:stretch>
                  <a:fillRect/>
                </a:stretch>
              </p:blipFill>
              <p:spPr>
                <a:xfrm>
                  <a:off x="5763489" y="331562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put penna 2">
                  <a:extLst>
                    <a:ext uri="{FF2B5EF4-FFF2-40B4-BE49-F238E27FC236}">
                      <a16:creationId xmlns:a16="http://schemas.microsoft.com/office/drawing/2014/main" id="{BD84F317-617F-4D11-58AF-5F69CD125D9C}"/>
                    </a:ext>
                  </a:extLst>
                </p14:cNvPr>
                <p14:cNvContentPartPr/>
                <p14:nvPr/>
              </p14:nvContentPartPr>
              <p14:xfrm>
                <a:off x="5767809" y="3319948"/>
                <a:ext cx="360" cy="360"/>
              </p14:xfrm>
            </p:contentPart>
          </mc:Choice>
          <mc:Fallback xmlns="">
            <p:pic>
              <p:nvPicPr>
                <p:cNvPr id="3" name="Input penna 2">
                  <a:extLst>
                    <a:ext uri="{FF2B5EF4-FFF2-40B4-BE49-F238E27FC236}">
                      <a16:creationId xmlns:a16="http://schemas.microsoft.com/office/drawing/2014/main" id="{BD84F317-617F-4D11-58AF-5F69CD125D9C}"/>
                    </a:ext>
                  </a:extLst>
                </p:cNvPr>
                <p:cNvPicPr/>
                <p:nvPr/>
              </p:nvPicPr>
              <p:blipFill>
                <a:blip r:embed="rId6"/>
                <a:stretch>
                  <a:fillRect/>
                </a:stretch>
              </p:blipFill>
              <p:spPr>
                <a:xfrm>
                  <a:off x="5763489" y="331562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5" name="Input penna 4">
                <a:extLst>
                  <a:ext uri="{FF2B5EF4-FFF2-40B4-BE49-F238E27FC236}">
                    <a16:creationId xmlns:a16="http://schemas.microsoft.com/office/drawing/2014/main" id="{B404AF8D-4EFB-20FF-3B3B-DEB1501FB368}"/>
                  </a:ext>
                </a:extLst>
              </p14:cNvPr>
              <p14:cNvContentPartPr/>
              <p14:nvPr/>
            </p14:nvContentPartPr>
            <p14:xfrm>
              <a:off x="8257569" y="1068868"/>
              <a:ext cx="360" cy="360"/>
            </p14:xfrm>
          </p:contentPart>
        </mc:Choice>
        <mc:Fallback xmlns="">
          <p:pic>
            <p:nvPicPr>
              <p:cNvPr id="5" name="Input penna 4">
                <a:extLst>
                  <a:ext uri="{FF2B5EF4-FFF2-40B4-BE49-F238E27FC236}">
                    <a16:creationId xmlns:a16="http://schemas.microsoft.com/office/drawing/2014/main" id="{B404AF8D-4EFB-20FF-3B3B-DEB1501FB368}"/>
                  </a:ext>
                </a:extLst>
              </p:cNvPr>
              <p:cNvPicPr/>
              <p:nvPr/>
            </p:nvPicPr>
            <p:blipFill>
              <a:blip r:embed="rId6"/>
              <a:stretch>
                <a:fillRect/>
              </a:stretch>
            </p:blipFill>
            <p:spPr>
              <a:xfrm>
                <a:off x="8253249" y="10645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put penna 5">
                <a:extLst>
                  <a:ext uri="{FF2B5EF4-FFF2-40B4-BE49-F238E27FC236}">
                    <a16:creationId xmlns:a16="http://schemas.microsoft.com/office/drawing/2014/main" id="{FF669AA8-18C4-15B1-CCE2-E1065B78F713}"/>
                  </a:ext>
                </a:extLst>
              </p14:cNvPr>
              <p14:cNvContentPartPr/>
              <p14:nvPr/>
            </p14:nvContentPartPr>
            <p14:xfrm>
              <a:off x="6456849" y="3727828"/>
              <a:ext cx="360" cy="360"/>
            </p14:xfrm>
          </p:contentPart>
        </mc:Choice>
        <mc:Fallback xmlns="">
          <p:pic>
            <p:nvPicPr>
              <p:cNvPr id="6" name="Input penna 5">
                <a:extLst>
                  <a:ext uri="{FF2B5EF4-FFF2-40B4-BE49-F238E27FC236}">
                    <a16:creationId xmlns:a16="http://schemas.microsoft.com/office/drawing/2014/main" id="{FF669AA8-18C4-15B1-CCE2-E1065B78F713}"/>
                  </a:ext>
                </a:extLst>
              </p:cNvPr>
              <p:cNvPicPr/>
              <p:nvPr/>
            </p:nvPicPr>
            <p:blipFill>
              <a:blip r:embed="rId6"/>
              <a:stretch>
                <a:fillRect/>
              </a:stretch>
            </p:blipFill>
            <p:spPr>
              <a:xfrm>
                <a:off x="6452529" y="3723508"/>
                <a:ext cx="9000" cy="9000"/>
              </a:xfrm>
              <a:prstGeom prst="rect">
                <a:avLst/>
              </a:prstGeom>
            </p:spPr>
          </p:pic>
        </mc:Fallback>
      </mc:AlternateContent>
      <p:grpSp>
        <p:nvGrpSpPr>
          <p:cNvPr id="14345" name="Gruppo 8">
            <a:extLst>
              <a:ext uri="{FF2B5EF4-FFF2-40B4-BE49-F238E27FC236}">
                <a16:creationId xmlns:a16="http://schemas.microsoft.com/office/drawing/2014/main" id="{0EAF0E85-D3B5-AD14-3C0F-8875C1F11094}"/>
              </a:ext>
            </a:extLst>
          </p:cNvPr>
          <p:cNvGrpSpPr>
            <a:grpSpLocks/>
          </p:cNvGrpSpPr>
          <p:nvPr/>
        </p:nvGrpSpPr>
        <p:grpSpPr bwMode="auto">
          <a:xfrm>
            <a:off x="4725988" y="4178300"/>
            <a:ext cx="1587" cy="0"/>
            <a:chOff x="4726689" y="4178188"/>
            <a:chExt cx="360" cy="360"/>
          </a:xfrm>
        </p:grpSpPr>
        <mc:AlternateContent xmlns:mc="http://schemas.openxmlformats.org/markup-compatibility/2006" xmlns:p14="http://schemas.microsoft.com/office/powerpoint/2010/main">
          <mc:Choice Requires="p14">
            <p:contentPart p14:bwMode="auto" r:id="rId10">
              <p14:nvContentPartPr>
                <p14:cNvPr id="7" name="Input penna 6">
                  <a:extLst>
                    <a:ext uri="{FF2B5EF4-FFF2-40B4-BE49-F238E27FC236}">
                      <a16:creationId xmlns:a16="http://schemas.microsoft.com/office/drawing/2014/main" id="{1C55C678-A906-58D4-B1B7-DC3099460617}"/>
                    </a:ext>
                  </a:extLst>
                </p14:cNvPr>
                <p14:cNvContentPartPr/>
                <p14:nvPr/>
              </p14:nvContentPartPr>
              <p14:xfrm>
                <a:off x="4726689" y="4178188"/>
                <a:ext cx="360" cy="360"/>
              </p14:xfrm>
            </p:contentPart>
          </mc:Choice>
          <mc:Fallback xmlns="">
            <p:pic>
              <p:nvPicPr>
                <p:cNvPr id="7" name="Input penna 6">
                  <a:extLst>
                    <a:ext uri="{FF2B5EF4-FFF2-40B4-BE49-F238E27FC236}">
                      <a16:creationId xmlns:a16="http://schemas.microsoft.com/office/drawing/2014/main" id="{1C55C678-A906-58D4-B1B7-DC3099460617}"/>
                    </a:ext>
                  </a:extLst>
                </p:cNvPr>
                <p:cNvPicPr/>
                <p:nvPr/>
              </p:nvPicPr>
              <p:blipFill>
                <a:blip r:embed="rId6"/>
                <a:stretch>
                  <a:fillRect/>
                </a:stretch>
              </p:blipFill>
              <p:spPr>
                <a:xfrm>
                  <a:off x="4722369" y="41738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put penna 7">
                  <a:extLst>
                    <a:ext uri="{FF2B5EF4-FFF2-40B4-BE49-F238E27FC236}">
                      <a16:creationId xmlns:a16="http://schemas.microsoft.com/office/drawing/2014/main" id="{641A063B-7C64-37D4-F2E2-77DA7F01BCE7}"/>
                    </a:ext>
                  </a:extLst>
                </p14:cNvPr>
                <p14:cNvContentPartPr/>
                <p14:nvPr/>
              </p14:nvContentPartPr>
              <p14:xfrm>
                <a:off x="4726689" y="4178188"/>
                <a:ext cx="360" cy="360"/>
              </p14:xfrm>
            </p:contentPart>
          </mc:Choice>
          <mc:Fallback xmlns="">
            <p:pic>
              <p:nvPicPr>
                <p:cNvPr id="8" name="Input penna 7">
                  <a:extLst>
                    <a:ext uri="{FF2B5EF4-FFF2-40B4-BE49-F238E27FC236}">
                      <a16:creationId xmlns:a16="http://schemas.microsoft.com/office/drawing/2014/main" id="{641A063B-7C64-37D4-F2E2-77DA7F01BCE7}"/>
                    </a:ext>
                  </a:extLst>
                </p:cNvPr>
                <p:cNvPicPr/>
                <p:nvPr/>
              </p:nvPicPr>
              <p:blipFill>
                <a:blip r:embed="rId6"/>
                <a:stretch>
                  <a:fillRect/>
                </a:stretch>
              </p:blipFill>
              <p:spPr>
                <a:xfrm>
                  <a:off x="4722369" y="417386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0" name="Input penna 9">
                <a:extLst>
                  <a:ext uri="{FF2B5EF4-FFF2-40B4-BE49-F238E27FC236}">
                    <a16:creationId xmlns:a16="http://schemas.microsoft.com/office/drawing/2014/main" id="{BC4A2D33-0D64-3729-BBBF-4D9C1CB10165}"/>
                  </a:ext>
                </a:extLst>
              </p14:cNvPr>
              <p14:cNvContentPartPr/>
              <p14:nvPr/>
            </p14:nvContentPartPr>
            <p14:xfrm>
              <a:off x="8496969" y="1336348"/>
              <a:ext cx="360" cy="360"/>
            </p14:xfrm>
          </p:contentPart>
        </mc:Choice>
        <mc:Fallback xmlns="">
          <p:pic>
            <p:nvPicPr>
              <p:cNvPr id="10" name="Input penna 9">
                <a:extLst>
                  <a:ext uri="{FF2B5EF4-FFF2-40B4-BE49-F238E27FC236}">
                    <a16:creationId xmlns:a16="http://schemas.microsoft.com/office/drawing/2014/main" id="{BC4A2D33-0D64-3729-BBBF-4D9C1CB10165}"/>
                  </a:ext>
                </a:extLst>
              </p:cNvPr>
              <p:cNvPicPr/>
              <p:nvPr/>
            </p:nvPicPr>
            <p:blipFill>
              <a:blip r:embed="rId6"/>
              <a:stretch>
                <a:fillRect/>
              </a:stretch>
            </p:blipFill>
            <p:spPr>
              <a:xfrm>
                <a:off x="8492649" y="133202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put penna 10">
                <a:extLst>
                  <a:ext uri="{FF2B5EF4-FFF2-40B4-BE49-F238E27FC236}">
                    <a16:creationId xmlns:a16="http://schemas.microsoft.com/office/drawing/2014/main" id="{F76DAC7B-E504-A7B1-C12F-9FCFE1278E46}"/>
                  </a:ext>
                </a:extLst>
              </p14:cNvPr>
              <p14:cNvContentPartPr/>
              <p14:nvPr/>
            </p14:nvContentPartPr>
            <p14:xfrm>
              <a:off x="5753409" y="3305548"/>
              <a:ext cx="360" cy="360"/>
            </p14:xfrm>
          </p:contentPart>
        </mc:Choice>
        <mc:Fallback xmlns="">
          <p:pic>
            <p:nvPicPr>
              <p:cNvPr id="11" name="Input penna 10">
                <a:extLst>
                  <a:ext uri="{FF2B5EF4-FFF2-40B4-BE49-F238E27FC236}">
                    <a16:creationId xmlns:a16="http://schemas.microsoft.com/office/drawing/2014/main" id="{F76DAC7B-E504-A7B1-C12F-9FCFE1278E46}"/>
                  </a:ext>
                </a:extLst>
              </p:cNvPr>
              <p:cNvPicPr/>
              <p:nvPr/>
            </p:nvPicPr>
            <p:blipFill>
              <a:blip r:embed="rId6"/>
              <a:stretch>
                <a:fillRect/>
              </a:stretch>
            </p:blipFill>
            <p:spPr>
              <a:xfrm>
                <a:off x="5749089" y="3301228"/>
                <a:ext cx="9000" cy="9000"/>
              </a:xfrm>
              <a:prstGeom prst="rect">
                <a:avLst/>
              </a:prstGeom>
            </p:spPr>
          </p:pic>
        </mc:Fallback>
      </mc:AlternateContent>
      <p:grpSp>
        <p:nvGrpSpPr>
          <p:cNvPr id="14348" name="Gruppo 13">
            <a:extLst>
              <a:ext uri="{FF2B5EF4-FFF2-40B4-BE49-F238E27FC236}">
                <a16:creationId xmlns:a16="http://schemas.microsoft.com/office/drawing/2014/main" id="{54673EB5-008D-B63E-E3D5-785FBA6D7852}"/>
              </a:ext>
            </a:extLst>
          </p:cNvPr>
          <p:cNvGrpSpPr>
            <a:grpSpLocks/>
          </p:cNvGrpSpPr>
          <p:nvPr/>
        </p:nvGrpSpPr>
        <p:grpSpPr bwMode="auto">
          <a:xfrm>
            <a:off x="7456488" y="2940050"/>
            <a:ext cx="0" cy="0"/>
            <a:chOff x="7455849" y="2939788"/>
            <a:chExt cx="360" cy="360"/>
          </a:xfrm>
        </p:grpSpPr>
        <mc:AlternateContent xmlns:mc="http://schemas.openxmlformats.org/markup-compatibility/2006" xmlns:p14="http://schemas.microsoft.com/office/powerpoint/2010/main">
          <mc:Choice Requires="p14">
            <p:contentPart p14:bwMode="auto" r:id="rId14">
              <p14:nvContentPartPr>
                <p14:cNvPr id="12" name="Input penna 11">
                  <a:extLst>
                    <a:ext uri="{FF2B5EF4-FFF2-40B4-BE49-F238E27FC236}">
                      <a16:creationId xmlns:a16="http://schemas.microsoft.com/office/drawing/2014/main" id="{900B28EB-18FF-61E9-3F3E-C525FD04E9BA}"/>
                    </a:ext>
                  </a:extLst>
                </p14:cNvPr>
                <p14:cNvContentPartPr/>
                <p14:nvPr/>
              </p14:nvContentPartPr>
              <p14:xfrm>
                <a:off x="7455849" y="2939788"/>
                <a:ext cx="360" cy="360"/>
              </p14:xfrm>
            </p:contentPart>
          </mc:Choice>
          <mc:Fallback xmlns="">
            <p:pic>
              <p:nvPicPr>
                <p:cNvPr id="12" name="Input penna 11">
                  <a:extLst>
                    <a:ext uri="{FF2B5EF4-FFF2-40B4-BE49-F238E27FC236}">
                      <a16:creationId xmlns:a16="http://schemas.microsoft.com/office/drawing/2014/main" id="{900B28EB-18FF-61E9-3F3E-C525FD04E9BA}"/>
                    </a:ext>
                  </a:extLst>
                </p:cNvPr>
                <p:cNvPicPr/>
                <p:nvPr/>
              </p:nvPicPr>
              <p:blipFill>
                <a:blip r:embed="rId6"/>
                <a:stretch>
                  <a:fillRect/>
                </a:stretch>
              </p:blipFill>
              <p:spPr>
                <a:xfrm>
                  <a:off x="7451529" y="29354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put penna 12">
                  <a:extLst>
                    <a:ext uri="{FF2B5EF4-FFF2-40B4-BE49-F238E27FC236}">
                      <a16:creationId xmlns:a16="http://schemas.microsoft.com/office/drawing/2014/main" id="{53460BDF-F287-55E6-A447-30AD36F6C184}"/>
                    </a:ext>
                  </a:extLst>
                </p14:cNvPr>
                <p14:cNvContentPartPr/>
                <p14:nvPr/>
              </p14:nvContentPartPr>
              <p14:xfrm>
                <a:off x="7455849" y="2939788"/>
                <a:ext cx="360" cy="360"/>
              </p14:xfrm>
            </p:contentPart>
          </mc:Choice>
          <mc:Fallback xmlns="">
            <p:pic>
              <p:nvPicPr>
                <p:cNvPr id="13" name="Input penna 12">
                  <a:extLst>
                    <a:ext uri="{FF2B5EF4-FFF2-40B4-BE49-F238E27FC236}">
                      <a16:creationId xmlns:a16="http://schemas.microsoft.com/office/drawing/2014/main" id="{53460BDF-F287-55E6-A447-30AD36F6C184}"/>
                    </a:ext>
                  </a:extLst>
                </p:cNvPr>
                <p:cNvPicPr/>
                <p:nvPr/>
              </p:nvPicPr>
              <p:blipFill>
                <a:blip r:embed="rId6"/>
                <a:stretch>
                  <a:fillRect/>
                </a:stretch>
              </p:blipFill>
              <p:spPr>
                <a:xfrm>
                  <a:off x="7451529" y="293546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5" name="Input penna 14">
                <a:extLst>
                  <a:ext uri="{FF2B5EF4-FFF2-40B4-BE49-F238E27FC236}">
                    <a16:creationId xmlns:a16="http://schemas.microsoft.com/office/drawing/2014/main" id="{B5C7D94B-2449-C09F-0CEF-9498EF4E0147}"/>
                  </a:ext>
                </a:extLst>
              </p14:cNvPr>
              <p14:cNvContentPartPr/>
              <p14:nvPr/>
            </p14:nvContentPartPr>
            <p14:xfrm>
              <a:off x="7539729" y="1913068"/>
              <a:ext cx="360" cy="360"/>
            </p14:xfrm>
          </p:contentPart>
        </mc:Choice>
        <mc:Fallback xmlns="">
          <p:pic>
            <p:nvPicPr>
              <p:cNvPr id="15" name="Input penna 14">
                <a:extLst>
                  <a:ext uri="{FF2B5EF4-FFF2-40B4-BE49-F238E27FC236}">
                    <a16:creationId xmlns:a16="http://schemas.microsoft.com/office/drawing/2014/main" id="{B5C7D94B-2449-C09F-0CEF-9498EF4E0147}"/>
                  </a:ext>
                </a:extLst>
              </p:cNvPr>
              <p:cNvPicPr/>
              <p:nvPr/>
            </p:nvPicPr>
            <p:blipFill>
              <a:blip r:embed="rId6"/>
              <a:stretch>
                <a:fillRect/>
              </a:stretch>
            </p:blipFill>
            <p:spPr>
              <a:xfrm>
                <a:off x="7535409" y="19087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put penna 15">
                <a:extLst>
                  <a:ext uri="{FF2B5EF4-FFF2-40B4-BE49-F238E27FC236}">
                    <a16:creationId xmlns:a16="http://schemas.microsoft.com/office/drawing/2014/main" id="{010EABC7-1E79-F4C7-C557-7C1B68D6D5B8}"/>
                  </a:ext>
                </a:extLst>
              </p14:cNvPr>
              <p14:cNvContentPartPr/>
              <p14:nvPr/>
            </p14:nvContentPartPr>
            <p14:xfrm>
              <a:off x="6618326" y="4615383"/>
              <a:ext cx="360" cy="360"/>
            </p14:xfrm>
          </p:contentPart>
        </mc:Choice>
        <mc:Fallback xmlns="">
          <p:pic>
            <p:nvPicPr>
              <p:cNvPr id="16" name="Input penna 15">
                <a:extLst>
                  <a:ext uri="{FF2B5EF4-FFF2-40B4-BE49-F238E27FC236}">
                    <a16:creationId xmlns:a16="http://schemas.microsoft.com/office/drawing/2014/main" id="{010EABC7-1E79-F4C7-C557-7C1B68D6D5B8}"/>
                  </a:ext>
                </a:extLst>
              </p:cNvPr>
              <p:cNvPicPr/>
              <p:nvPr/>
            </p:nvPicPr>
            <p:blipFill>
              <a:blip r:embed="rId6"/>
              <a:stretch>
                <a:fillRect/>
              </a:stretch>
            </p:blipFill>
            <p:spPr>
              <a:xfrm>
                <a:off x="6614006" y="461106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put penna 16">
                <a:extLst>
                  <a:ext uri="{FF2B5EF4-FFF2-40B4-BE49-F238E27FC236}">
                    <a16:creationId xmlns:a16="http://schemas.microsoft.com/office/drawing/2014/main" id="{AD017DCC-DB5C-6C63-834F-869E9568C3A6}"/>
                  </a:ext>
                </a:extLst>
              </p14:cNvPr>
              <p14:cNvContentPartPr/>
              <p14:nvPr/>
            </p14:nvContentPartPr>
            <p14:xfrm>
              <a:off x="7880846" y="1538463"/>
              <a:ext cx="360" cy="360"/>
            </p14:xfrm>
          </p:contentPart>
        </mc:Choice>
        <mc:Fallback xmlns="">
          <p:pic>
            <p:nvPicPr>
              <p:cNvPr id="17" name="Input penna 16">
                <a:extLst>
                  <a:ext uri="{FF2B5EF4-FFF2-40B4-BE49-F238E27FC236}">
                    <a16:creationId xmlns:a16="http://schemas.microsoft.com/office/drawing/2014/main" id="{AD017DCC-DB5C-6C63-834F-869E9568C3A6}"/>
                  </a:ext>
                </a:extLst>
              </p:cNvPr>
              <p:cNvPicPr/>
              <p:nvPr/>
            </p:nvPicPr>
            <p:blipFill>
              <a:blip r:embed="rId6"/>
              <a:stretch>
                <a:fillRect/>
              </a:stretch>
            </p:blipFill>
            <p:spPr>
              <a:xfrm>
                <a:off x="7876526" y="153414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put penna 17">
                <a:extLst>
                  <a:ext uri="{FF2B5EF4-FFF2-40B4-BE49-F238E27FC236}">
                    <a16:creationId xmlns:a16="http://schemas.microsoft.com/office/drawing/2014/main" id="{CF28377E-AAB6-435D-9CFC-B7D65AA92CF7}"/>
                  </a:ext>
                </a:extLst>
              </p14:cNvPr>
              <p14:cNvContentPartPr/>
              <p14:nvPr/>
            </p14:nvContentPartPr>
            <p14:xfrm>
              <a:off x="6316449" y="3319948"/>
              <a:ext cx="360" cy="360"/>
            </p14:xfrm>
          </p:contentPart>
        </mc:Choice>
        <mc:Fallback xmlns="">
          <p:pic>
            <p:nvPicPr>
              <p:cNvPr id="18" name="Input penna 17">
                <a:extLst>
                  <a:ext uri="{FF2B5EF4-FFF2-40B4-BE49-F238E27FC236}">
                    <a16:creationId xmlns:a16="http://schemas.microsoft.com/office/drawing/2014/main" id="{CF28377E-AAB6-435D-9CFC-B7D65AA92CF7}"/>
                  </a:ext>
                </a:extLst>
              </p:cNvPr>
              <p:cNvPicPr/>
              <p:nvPr/>
            </p:nvPicPr>
            <p:blipFill>
              <a:blip r:embed="rId6"/>
              <a:stretch>
                <a:fillRect/>
              </a:stretch>
            </p:blipFill>
            <p:spPr>
              <a:xfrm>
                <a:off x="6312129" y="331562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put penna 18">
                <a:extLst>
                  <a:ext uri="{FF2B5EF4-FFF2-40B4-BE49-F238E27FC236}">
                    <a16:creationId xmlns:a16="http://schemas.microsoft.com/office/drawing/2014/main" id="{C4DAC89E-ED28-464B-F0C1-C23D2182B7F7}"/>
                  </a:ext>
                </a:extLst>
              </p14:cNvPr>
              <p14:cNvContentPartPr/>
              <p14:nvPr/>
            </p14:nvContentPartPr>
            <p14:xfrm>
              <a:off x="2954049" y="885988"/>
              <a:ext cx="360" cy="360"/>
            </p14:xfrm>
          </p:contentPart>
        </mc:Choice>
        <mc:Fallback xmlns="">
          <p:pic>
            <p:nvPicPr>
              <p:cNvPr id="19" name="Input penna 18">
                <a:extLst>
                  <a:ext uri="{FF2B5EF4-FFF2-40B4-BE49-F238E27FC236}">
                    <a16:creationId xmlns:a16="http://schemas.microsoft.com/office/drawing/2014/main" id="{C4DAC89E-ED28-464B-F0C1-C23D2182B7F7}"/>
                  </a:ext>
                </a:extLst>
              </p:cNvPr>
              <p:cNvPicPr/>
              <p:nvPr/>
            </p:nvPicPr>
            <p:blipFill>
              <a:blip r:embed="rId6"/>
              <a:stretch>
                <a:fillRect/>
              </a:stretch>
            </p:blipFill>
            <p:spPr>
              <a:xfrm>
                <a:off x="2949729" y="8816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put penna 19">
                <a:extLst>
                  <a:ext uri="{FF2B5EF4-FFF2-40B4-BE49-F238E27FC236}">
                    <a16:creationId xmlns:a16="http://schemas.microsoft.com/office/drawing/2014/main" id="{70DB6653-81BE-83B4-C2EE-BBA5419A103F}"/>
                  </a:ext>
                </a:extLst>
              </p14:cNvPr>
              <p14:cNvContentPartPr/>
              <p14:nvPr/>
            </p14:nvContentPartPr>
            <p14:xfrm>
              <a:off x="2602689" y="407908"/>
              <a:ext cx="360" cy="360"/>
            </p14:xfrm>
          </p:contentPart>
        </mc:Choice>
        <mc:Fallback xmlns="">
          <p:pic>
            <p:nvPicPr>
              <p:cNvPr id="20" name="Input penna 19">
                <a:extLst>
                  <a:ext uri="{FF2B5EF4-FFF2-40B4-BE49-F238E27FC236}">
                    <a16:creationId xmlns:a16="http://schemas.microsoft.com/office/drawing/2014/main" id="{70DB6653-81BE-83B4-C2EE-BBA5419A103F}"/>
                  </a:ext>
                </a:extLst>
              </p:cNvPr>
              <p:cNvPicPr/>
              <p:nvPr/>
            </p:nvPicPr>
            <p:blipFill>
              <a:blip r:embed="rId6"/>
              <a:stretch>
                <a:fillRect/>
              </a:stretch>
            </p:blipFill>
            <p:spPr>
              <a:xfrm>
                <a:off x="2598369" y="403588"/>
                <a:ext cx="9000" cy="9000"/>
              </a:xfrm>
              <a:prstGeom prst="rect">
                <a:avLst/>
              </a:prstGeom>
            </p:spPr>
          </p:pic>
        </mc:Fallback>
      </mc:AlternateContent>
      <p:sp>
        <p:nvSpPr>
          <p:cNvPr id="14355" name="Text Box 3">
            <a:extLst>
              <a:ext uri="{FF2B5EF4-FFF2-40B4-BE49-F238E27FC236}">
                <a16:creationId xmlns:a16="http://schemas.microsoft.com/office/drawing/2014/main" id="{1244944B-D19F-C3F4-7BA4-6AE1E4384E76}"/>
              </a:ext>
            </a:extLst>
          </p:cNvPr>
          <p:cNvSpPr txBox="1">
            <a:spLocks noChangeArrowheads="1"/>
          </p:cNvSpPr>
          <p:nvPr/>
        </p:nvSpPr>
        <p:spPr bwMode="auto">
          <a:xfrm>
            <a:off x="525463" y="6013450"/>
            <a:ext cx="86248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a:solidFill>
                  <a:srgbClr val="CC0000"/>
                </a:solidFill>
              </a:rPr>
              <a:t>Sempre i colori complementari: viola/giallo, blu/arancione</a:t>
            </a:r>
            <a:endParaRPr lang="en-AU" altLang="it-IT" sz="1800" b="1">
              <a:solidFill>
                <a:srgbClr val="CC0000"/>
              </a:solidFill>
            </a:endParaRPr>
          </a:p>
        </p:txBody>
      </p:sp>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4754</TotalTime>
  <Words>3149</Words>
  <Application>Microsoft Office PowerPoint</Application>
  <PresentationFormat>Pokaz na ekranie (4:3)</PresentationFormat>
  <Paragraphs>282</Paragraphs>
  <Slides>76</Slides>
  <Notes>8</Notes>
  <HiddenSlides>0</HiddenSlides>
  <MMClips>0</MMClips>
  <ScaleCrop>false</ScaleCrop>
  <HeadingPairs>
    <vt:vector size="8" baseType="variant">
      <vt:variant>
        <vt:lpstr>Używane czcionki</vt:lpstr>
      </vt:variant>
      <vt:variant>
        <vt:i4>14</vt:i4>
      </vt:variant>
      <vt:variant>
        <vt:lpstr>Motyw</vt:lpstr>
      </vt:variant>
      <vt:variant>
        <vt:i4>1</vt:i4>
      </vt:variant>
      <vt:variant>
        <vt:lpstr>Osadzone serwery OLE</vt:lpstr>
      </vt:variant>
      <vt:variant>
        <vt:i4>1</vt:i4>
      </vt:variant>
      <vt:variant>
        <vt:lpstr>Tytuły slajdów</vt:lpstr>
      </vt:variant>
      <vt:variant>
        <vt:i4>76</vt:i4>
      </vt:variant>
    </vt:vector>
  </HeadingPairs>
  <TitlesOfParts>
    <vt:vector size="92" baseType="lpstr">
      <vt:lpstr>(Użyj czcionki tekstu azjatycki</vt:lpstr>
      <vt:lpstr>Acrobat</vt:lpstr>
      <vt:lpstr>Aptos</vt:lpstr>
      <vt:lpstr>Arial</vt:lpstr>
      <vt:lpstr>Calibri</vt:lpstr>
      <vt:lpstr>Crimson Text</vt:lpstr>
      <vt:lpstr>franklin-gothic-urw</vt:lpstr>
      <vt:lpstr>Google Sans</vt:lpstr>
      <vt:lpstr>MinionPro-Regular</vt:lpstr>
      <vt:lpstr>MinionPro-Regular2</vt:lpstr>
      <vt:lpstr>Open Sans</vt:lpstr>
      <vt:lpstr>Times New Roman</vt:lpstr>
      <vt:lpstr>URWPalladioL-Bold</vt:lpstr>
      <vt:lpstr>Verdana</vt:lpstr>
      <vt:lpstr>Projekt domyślny</vt:lpstr>
      <vt:lpstr>Równanie</vt:lpstr>
      <vt:lpstr>Fizyka i Chemia Atmosfery </vt:lpstr>
      <vt:lpstr>Prezentacja programu PowerPoint</vt:lpstr>
      <vt:lpstr>„Strefa zamieszkania?”</vt:lpstr>
      <vt:lpstr>Ziemia – planeta mieszkalna</vt:lpstr>
      <vt:lpstr>Atmosfery Układu Słonecznego</vt:lpstr>
      <vt:lpstr>Strefa życia wokół gwiazdy </vt:lpstr>
      <vt:lpstr>Dlaczego niebo jest „niebieskie”</vt:lpstr>
      <vt:lpstr>Kolory nieba (São Paulo, Brazylia)</vt:lpstr>
      <vt:lpstr>I colori del cielo (San Paolo, Brasile)</vt:lpstr>
      <vt:lpstr>I colori del cielo (San Paolo, Brasile)</vt:lpstr>
      <vt:lpstr>Kolory nieba (zachód słońca na Rodos)</vt:lpstr>
      <vt:lpstr>Kolory nieba (po letniej burzy w Berlinie)</vt:lpstr>
      <vt:lpstr>Dlaczego niebo (na Ziemi) jest niebieskie?</vt:lpstr>
      <vt:lpstr>Meteoryty </vt:lpstr>
      <vt:lpstr>Wulkany na Wenus i Europie</vt:lpstr>
      <vt:lpstr>Jonosfera Wenus</vt:lpstr>
      <vt:lpstr>Venusian atmosphere: neutrals</vt:lpstr>
      <vt:lpstr>Venusian atmosphere: ion densities</vt:lpstr>
      <vt:lpstr>Mars: dlaczego nie ma życia?</vt:lpstr>
      <vt:lpstr>08/06/2018 Życie na Marsie?</vt:lpstr>
      <vt:lpstr>Wulkan na Marsie</vt:lpstr>
      <vt:lpstr>08/06/2024 Rzeki na Marsie?</vt:lpstr>
      <vt:lpstr>Webb patrzy na planety (w IR)</vt:lpstr>
      <vt:lpstr>Mars: skład atmosfery (stratosfery?)</vt:lpstr>
      <vt:lpstr>Prezentacja programu PowerPoint</vt:lpstr>
      <vt:lpstr>Mars: skład atmosfery – teoria i obserwacja </vt:lpstr>
      <vt:lpstr>Mars: profil atmosfery</vt:lpstr>
      <vt:lpstr>Aurora na Jowiszu</vt:lpstr>
      <vt:lpstr>Jowisz? Wszystko do odkrycia</vt:lpstr>
      <vt:lpstr>Jowisz: atmosfera anty-passatów</vt:lpstr>
      <vt:lpstr>Jowisz: skład  i stratyfikacja atmosfery</vt:lpstr>
      <vt:lpstr>Prezentacja programu PowerPoint</vt:lpstr>
      <vt:lpstr>Pianeti Medicei</vt:lpstr>
      <vt:lpstr>Pianeti Medicei</vt:lpstr>
      <vt:lpstr>Ganimedes: magnetosfera</vt:lpstr>
      <vt:lpstr>Prezentacja programu PowerPoint</vt:lpstr>
      <vt:lpstr>Woda na Ganimedesie (2024)</vt:lpstr>
      <vt:lpstr>Woda na Ganimedesie (2024)</vt:lpstr>
      <vt:lpstr>Nic, tylko wysyłać cysterny</vt:lpstr>
      <vt:lpstr>Saturn: skład  i stratyfikacja atmosfery</vt:lpstr>
      <vt:lpstr>Saturn: wiatry i skład (2023)</vt:lpstr>
      <vt:lpstr>Nic, tylko wysyłać cysterny</vt:lpstr>
      <vt:lpstr>Saturn rings</vt:lpstr>
      <vt:lpstr>Enceladus </vt:lpstr>
      <vt:lpstr>Tytan</vt:lpstr>
      <vt:lpstr>Neptun</vt:lpstr>
      <vt:lpstr>Neptun: struktura wewnętrzna?  Wielka plama:  substytut troposfery? </vt:lpstr>
      <vt:lpstr>Neptun: stratyfikacja atmosfery</vt:lpstr>
      <vt:lpstr>Uran: skład  i stratyfikacja atmosfery</vt:lpstr>
      <vt:lpstr>Inner structure </vt:lpstr>
      <vt:lpstr>Uran &amp; Neptun: no magnetic poles</vt:lpstr>
      <vt:lpstr>Giganty gazowe: porównanie</vt:lpstr>
      <vt:lpstr>Giganty gazowe: porównanie</vt:lpstr>
      <vt:lpstr>Pluton – odrzucona planeta</vt:lpstr>
      <vt:lpstr>Pluton: oceany płynnego azotu</vt:lpstr>
      <vt:lpstr>Pluton: kry na oceanie płynnego azotu</vt:lpstr>
      <vt:lpstr>Dryf lodu w Arktyce</vt:lpstr>
      <vt:lpstr>Pluton: krio-wulkany</vt:lpstr>
      <vt:lpstr>Pluton: śniegowe (H2O) chmury </vt:lpstr>
      <vt:lpstr>Pluton: całkiem spora atmosfera </vt:lpstr>
      <vt:lpstr>Pluton: całkiem spora atmosfera </vt:lpstr>
      <vt:lpstr>Charon</vt:lpstr>
      <vt:lpstr>Mniejsze satelity Plutona</vt:lpstr>
      <vt:lpstr>Arrakoth: 45 A.U. od Ziemi</vt:lpstr>
      <vt:lpstr>Arrakoth: 45 A.U. od Ziemi</vt:lpstr>
      <vt:lpstr>Planety pozasłoneczne</vt:lpstr>
      <vt:lpstr>Kepler 138d</vt:lpstr>
      <vt:lpstr>Prezentacja programu PowerPoint</vt:lpstr>
      <vt:lpstr>Prezentacja programu PowerPoint</vt:lpstr>
      <vt:lpstr>Prezentacja programu PowerPoint</vt:lpstr>
      <vt:lpstr>Stratosfera na WASP-33b</vt:lpstr>
      <vt:lpstr>Trzęsienia „ziemi” na gwiazdach neutronowych</vt:lpstr>
      <vt:lpstr>Neutron stars: glitches („poślizg”)</vt:lpstr>
      <vt:lpstr>Naprężenia i odkształcenia: Tōhuku, Fe bcc, SN</vt:lpstr>
      <vt:lpstr>Zagadnienia </vt:lpstr>
      <vt:lpstr>Podsumowanie</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Ziemia, również dla człowieka</dc:title>
  <dc:creator>Grzegorz Krwasz</dc:creator>
  <cp:lastModifiedBy>Maria Karwasz</cp:lastModifiedBy>
  <cp:revision>160</cp:revision>
  <dcterms:created xsi:type="dcterms:W3CDTF">2016-05-10T18:07:44Z</dcterms:created>
  <dcterms:modified xsi:type="dcterms:W3CDTF">2025-01-31T16:03:56Z</dcterms:modified>
</cp:coreProperties>
</file>