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610" r:id="rId2"/>
    <p:sldId id="609" r:id="rId3"/>
    <p:sldId id="600" r:id="rId4"/>
    <p:sldId id="611" r:id="rId5"/>
    <p:sldId id="287" r:id="rId6"/>
    <p:sldId id="402" r:id="rId7"/>
    <p:sldId id="582" r:id="rId8"/>
    <p:sldId id="281" r:id="rId9"/>
    <p:sldId id="616" r:id="rId10"/>
    <p:sldId id="266" r:id="rId11"/>
    <p:sldId id="280" r:id="rId12"/>
    <p:sldId id="491" r:id="rId13"/>
    <p:sldId id="275" r:id="rId14"/>
    <p:sldId id="276" r:id="rId15"/>
    <p:sldId id="293" r:id="rId16"/>
    <p:sldId id="294" r:id="rId17"/>
    <p:sldId id="326" r:id="rId18"/>
    <p:sldId id="258" r:id="rId19"/>
    <p:sldId id="506" r:id="rId20"/>
    <p:sldId id="260" r:id="rId21"/>
    <p:sldId id="324" r:id="rId22"/>
    <p:sldId id="470" r:id="rId23"/>
    <p:sldId id="581" r:id="rId24"/>
    <p:sldId id="301" r:id="rId25"/>
    <p:sldId id="302" r:id="rId26"/>
    <p:sldId id="304" r:id="rId27"/>
    <p:sldId id="305" r:id="rId28"/>
    <p:sldId id="306" r:id="rId29"/>
    <p:sldId id="303" r:id="rId30"/>
    <p:sldId id="309" r:id="rId31"/>
    <p:sldId id="594" r:id="rId32"/>
    <p:sldId id="580" r:id="rId33"/>
    <p:sldId id="568" r:id="rId34"/>
    <p:sldId id="566" r:id="rId35"/>
    <p:sldId id="598" r:id="rId36"/>
    <p:sldId id="570" r:id="rId37"/>
    <p:sldId id="574" r:id="rId38"/>
    <p:sldId id="567" r:id="rId39"/>
    <p:sldId id="578" r:id="rId40"/>
    <p:sldId id="605" r:id="rId41"/>
    <p:sldId id="575" r:id="rId42"/>
    <p:sldId id="576" r:id="rId43"/>
    <p:sldId id="571" r:id="rId44"/>
    <p:sldId id="569" r:id="rId45"/>
    <p:sldId id="606" r:id="rId46"/>
    <p:sldId id="593" r:id="rId47"/>
    <p:sldId id="336" r:id="rId48"/>
    <p:sldId id="337" r:id="rId49"/>
    <p:sldId id="338" r:id="rId50"/>
    <p:sldId id="602" r:id="rId51"/>
    <p:sldId id="601" r:id="rId52"/>
    <p:sldId id="603" r:id="rId53"/>
    <p:sldId id="590" r:id="rId54"/>
    <p:sldId id="604" r:id="rId55"/>
    <p:sldId id="563" r:id="rId56"/>
    <p:sldId id="514" r:id="rId57"/>
    <p:sldId id="585" r:id="rId58"/>
    <p:sldId id="359" r:id="rId59"/>
    <p:sldId id="371" r:id="rId60"/>
    <p:sldId id="348" r:id="rId61"/>
    <p:sldId id="607" r:id="rId62"/>
    <p:sldId id="608" r:id="rId63"/>
    <p:sldId id="589" r:id="rId64"/>
    <p:sldId id="613" r:id="rId65"/>
    <p:sldId id="617" r:id="rId66"/>
    <p:sldId id="599" r:id="rId67"/>
    <p:sldId id="488" r:id="rId68"/>
    <p:sldId id="446" r:id="rId69"/>
    <p:sldId id="614" r:id="rId70"/>
    <p:sldId id="615" r:id="rId71"/>
    <p:sldId id="618" r:id="rId72"/>
    <p:sldId id="445" r:id="rId73"/>
    <p:sldId id="612" r:id="rId74"/>
    <p:sldId id="400" r:id="rId75"/>
    <p:sldId id="493" r:id="rId76"/>
    <p:sldId id="619" r:id="rId77"/>
    <p:sldId id="444" r:id="rId78"/>
    <p:sldId id="584" r:id="rId79"/>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99"/>
    <a:srgbClr val="FD5C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64" autoAdjust="0"/>
    <p:restoredTop sz="94660"/>
  </p:normalViewPr>
  <p:slideViewPr>
    <p:cSldViewPr>
      <p:cViewPr varScale="1">
        <p:scale>
          <a:sx n="48" d="100"/>
          <a:sy n="48" d="100"/>
        </p:scale>
        <p:origin x="1194" y="2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Grzegorz\ART\Art-on\GIREP2025\Zeszyt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Schrodinger's</a:t>
            </a:r>
            <a:r>
              <a:rPr lang="en-AU" baseline="0"/>
              <a:t> cat</a:t>
            </a:r>
          </a:p>
          <a:p>
            <a:pPr>
              <a:defRPr/>
            </a:pPr>
            <a:r>
              <a:rPr lang="en-AU" baseline="0"/>
              <a:t>(Liceum, 4th form)</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Heisenberg's</a:t>
            </a:r>
            <a:r>
              <a:rPr lang="pl-PL" baseline="0"/>
              <a:t> principle: </a:t>
            </a:r>
          </a:p>
          <a:p>
            <a:pPr>
              <a:defRPr/>
            </a:pPr>
            <a:r>
              <a:rPr lang="pl-PL" baseline="0"/>
              <a:t>ever heard? </a:t>
            </a:r>
          </a:p>
          <a:p>
            <a:pPr>
              <a:defRPr/>
            </a:pPr>
            <a:r>
              <a:rPr lang="pl-PL" baseline="0"/>
              <a:t>(</a:t>
            </a:r>
            <a:r>
              <a:rPr lang="it-IT" baseline="0"/>
              <a:t>Liceum, 4th yr</a:t>
            </a:r>
            <a:r>
              <a:rPr lang="pl-PL" baseline="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Schrodinger's</a:t>
            </a:r>
            <a:r>
              <a:rPr lang="en-AU" baseline="0"/>
              <a:t> cat)</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AB0-4FF7-8034-A7D465C9BA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AB0-4FF7-8034-A7D465C9BAA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AB0-4FF7-8034-A7D465C9BAA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AB0-4FF7-8034-A7D465C9BAA7}"/>
              </c:ext>
            </c:extLst>
          </c:dPt>
          <c:cat>
            <c:strRef>
              <c:f>Arkusz1!$D$1:$D$4</c:f>
              <c:strCache>
                <c:ptCount val="4"/>
                <c:pt idx="0">
                  <c:v>No</c:v>
                </c:pt>
                <c:pt idx="1">
                  <c:v>Dead &amp; Alive</c:v>
                </c:pt>
                <c:pt idx="2">
                  <c:v>Math. Superposition</c:v>
                </c:pt>
                <c:pt idx="3">
                  <c:v>Dead XOR Live</c:v>
                </c:pt>
              </c:strCache>
            </c:strRef>
          </c:cat>
          <c:val>
            <c:numRef>
              <c:f>Arkusz1!$E$1:$E$4</c:f>
              <c:numCache>
                <c:formatCode>0.00</c:formatCode>
                <c:ptCount val="4"/>
                <c:pt idx="0">
                  <c:v>0.18181818181818182</c:v>
                </c:pt>
                <c:pt idx="1">
                  <c:v>0.18181818181818182</c:v>
                </c:pt>
                <c:pt idx="2" formatCode="General">
                  <c:v>0</c:v>
                </c:pt>
                <c:pt idx="3">
                  <c:v>0.63636363636363635</c:v>
                </c:pt>
              </c:numCache>
            </c:numRef>
          </c:val>
          <c:extLst>
            <c:ext xmlns:c16="http://schemas.microsoft.com/office/drawing/2014/chart" uri="{C3380CC4-5D6E-409C-BE32-E72D297353CC}">
              <c16:uniqueId val="{00000008-BAB0-4FF7-8034-A7D465C9BAA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Heisenberg's</a:t>
            </a:r>
            <a:r>
              <a:rPr lang="pl-PL" baseline="0"/>
              <a:t> principle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7E2-413D-95BC-3D7DCCD80A3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7E2-413D-95BC-3D7DCCD80A3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7E2-413D-95BC-3D7DCCD80A3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7E2-413D-95BC-3D7DCCD80A37}"/>
              </c:ext>
            </c:extLst>
          </c:dPt>
          <c:cat>
            <c:strRef>
              <c:f>Arkusz1!$A$1:$B$4</c:f>
              <c:strCache>
                <c:ptCount val="4"/>
                <c:pt idx="0">
                  <c:v>No</c:v>
                </c:pt>
                <c:pt idx="1">
                  <c:v>Can't know micro</c:v>
                </c:pt>
                <c:pt idx="2">
                  <c:v>Can't measure</c:v>
                </c:pt>
                <c:pt idx="3">
                  <c:v>Our limit of knowing</c:v>
                </c:pt>
              </c:strCache>
            </c:strRef>
          </c:cat>
          <c:val>
            <c:numRef>
              <c:f>Arkusz1!$C$1:$C$4</c:f>
              <c:numCache>
                <c:formatCode>0.00</c:formatCode>
                <c:ptCount val="4"/>
                <c:pt idx="0">
                  <c:v>0.72727272727272729</c:v>
                </c:pt>
                <c:pt idx="1">
                  <c:v>0</c:v>
                </c:pt>
                <c:pt idx="2">
                  <c:v>0.27272727272727271</c:v>
                </c:pt>
                <c:pt idx="3">
                  <c:v>0</c:v>
                </c:pt>
              </c:numCache>
            </c:numRef>
          </c:val>
          <c:extLst>
            <c:ext xmlns:c16="http://schemas.microsoft.com/office/drawing/2014/chart" uri="{C3380CC4-5D6E-409C-BE32-E72D297353CC}">
              <c16:uniqueId val="{00000008-D7E2-413D-95BC-3D7DCCD80A3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Dualism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F59-4F6C-BD04-DA3C5D325A9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F59-4F6C-BD04-DA3C5D325A9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F59-4F6C-BD04-DA3C5D325A9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F59-4F6C-BD04-DA3C5D325A99}"/>
              </c:ext>
            </c:extLst>
          </c:dPt>
          <c:cat>
            <c:strRef>
              <c:f>Arkusz1!$F$1:$F$4</c:f>
              <c:strCache>
                <c:ptCount val="4"/>
                <c:pt idx="0">
                  <c:v>Don't know</c:v>
                </c:pt>
                <c:pt idx="1">
                  <c:v>Once a particle, once wave</c:v>
                </c:pt>
                <c:pt idx="2">
                  <c:v>Particle and wave at once</c:v>
                </c:pt>
                <c:pt idx="3">
                  <c:v>Depending on experiment</c:v>
                </c:pt>
              </c:strCache>
            </c:strRef>
          </c:cat>
          <c:val>
            <c:numRef>
              <c:f>Arkusz1!$G$1:$G$4</c:f>
              <c:numCache>
                <c:formatCode>0.00</c:formatCode>
                <c:ptCount val="4"/>
                <c:pt idx="0">
                  <c:v>0</c:v>
                </c:pt>
                <c:pt idx="1">
                  <c:v>9.0909090909090912E-2</c:v>
                </c:pt>
                <c:pt idx="2">
                  <c:v>0.36363636363636365</c:v>
                </c:pt>
                <c:pt idx="3">
                  <c:v>0.45454545454545453</c:v>
                </c:pt>
              </c:numCache>
            </c:numRef>
          </c:val>
          <c:extLst>
            <c:ext xmlns:c16="http://schemas.microsoft.com/office/drawing/2014/chart" uri="{C3380CC4-5D6E-409C-BE32-E72D297353CC}">
              <c16:uniqueId val="{00000008-2F59-4F6C-BD04-DA3C5D325A9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Quantum</a:t>
            </a:r>
            <a:r>
              <a:rPr lang="en-AU" baseline="0"/>
              <a:t> teleportation</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84C-428E-879E-4A435086BA1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84C-428E-879E-4A435086BA1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84C-428E-879E-4A435086BA1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84C-428E-879E-4A435086BA1D}"/>
              </c:ext>
            </c:extLst>
          </c:dPt>
          <c:cat>
            <c:strRef>
              <c:f>Arkusz1!$H$1:$H$4</c:f>
              <c:strCache>
                <c:ptCount val="4"/>
                <c:pt idx="0">
                  <c:v>No</c:v>
                </c:pt>
                <c:pt idx="1">
                  <c:v>Immediate signals</c:v>
                </c:pt>
                <c:pt idx="2">
                  <c:v>Person teleportation</c:v>
                </c:pt>
                <c:pt idx="3">
                  <c:v>Entanglement</c:v>
                </c:pt>
              </c:strCache>
            </c:strRef>
          </c:cat>
          <c:val>
            <c:numRef>
              <c:f>Arkusz1!$I$1:$I$4</c:f>
              <c:numCache>
                <c:formatCode>0.00</c:formatCode>
                <c:ptCount val="4"/>
                <c:pt idx="0">
                  <c:v>0.45454545454545453</c:v>
                </c:pt>
                <c:pt idx="1">
                  <c:v>0.18181818181818182</c:v>
                </c:pt>
                <c:pt idx="2">
                  <c:v>9.0909090909090912E-2</c:v>
                </c:pt>
                <c:pt idx="3">
                  <c:v>0.27272727272727271</c:v>
                </c:pt>
              </c:numCache>
            </c:numRef>
          </c:val>
          <c:extLst>
            <c:ext xmlns:c16="http://schemas.microsoft.com/office/drawing/2014/chart" uri="{C3380CC4-5D6E-409C-BE32-E72D297353CC}">
              <c16:uniqueId val="{00000008-A84C-428E-879E-4A435086BA1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0:17.595"/>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05.326"/>
    </inkml:context>
    <inkml:brush xml:id="br0">
      <inkml:brushProperty name="width" value="0.025" units="cm"/>
      <inkml:brushProperty name="height" value="0.025" units="cm"/>
      <inkml:brushProperty name="color" value="#E71224"/>
    </inkml:brush>
  </inkml:definitions>
  <inkml:trace contextRef="#ctx0" brushRef="#br0">1 1 24575,'2395'0'0,"-2371"1"0,-1 2 0,0 0 0,26 8 0,-22-5 0,48 5 0,395-7 0,-241-7 0,-197 3 0,186 6 0,-181-2 0,-1 1 0,0 2 0,70 22 0,-84-22 0,1-1 0,0-1 0,0-1 0,43 2 0,99-8 0,-62-1 0,2761 3 0,-2852 0-341,-1 0 0,0-1-1,21-5 1,-8-2-6485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2.674"/>
    </inkml:context>
    <inkml:brush xml:id="br0">
      <inkml:brushProperty name="width" value="0.025" units="cm"/>
      <inkml:brushProperty name="height" value="0.025" units="cm"/>
      <inkml:brushProperty name="color" value="#E71224"/>
    </inkml:brush>
  </inkml:definitions>
  <inkml:trace contextRef="#ctx0" brushRef="#br0">0 40 24575,'13'-1'0,"0"-1"0,0 0 0,-1-1 0,16-4 0,27-7 0,58 5 0,179 8 0,-130 3 0,464-2 0,-589 2 0,0 2 0,42 9 0,-39-6 0,62 4 0,131-12 0,78 3 0,-184 16 0,-84-11 0,70 5 0,28-14 0,71 4 0,-98 15 0,20 1 0,-5-18 0,-83-2 0,0 3 0,-1 1 0,66 12 0,-47-4 0,-1-2 0,1-3 0,104-6 0,59 3 0,-109 15 0,-79-9 0,64 3 0,622-9 0,-350-5 0,3274 3 0,-3604-2 0,73-14 0,27-1 0,242 15 0,-202 3 0,-149-3 0,1-1 0,44-11 0,-41 6 0,63-4 0,600 11 0,-339 3 0,3281-2 0,-3623 2 0,1 0 0,-1 1 0,30 9 0,-26-6 0,50 6 0,199-10 54,-147-3-1473,-96 1-5407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2T18:21:15.952"/>
    </inkml:context>
    <inkml:brush xml:id="br0">
      <inkml:brushProperty name="width" value="0.025" units="cm"/>
      <inkml:brushProperty name="height" value="0.025" units="cm"/>
      <inkml:brushProperty name="color" value="#E71224"/>
    </inkml:brush>
  </inkml:definitions>
  <inkml:trace contextRef="#ctx0" brushRef="#br0">0 0 24575,'1475'0'0,"-1465"0"-273,1 1 0,0 0 0,0 0 0,12 3 0,0 4-6553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464CA-B63A-41E1-AEBF-246CFEB1ABF0}" type="datetimeFigureOut">
              <a:rPr lang="pl-PL" smtClean="0"/>
              <a:t>02.07.2025</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CFA13-A695-44A6-B529-4C79C8208767}" type="slidenum">
              <a:rPr lang="pl-PL" smtClean="0"/>
              <a:t>‹#›</a:t>
            </a:fld>
            <a:endParaRPr lang="pl-PL"/>
          </a:p>
        </p:txBody>
      </p:sp>
    </p:spTree>
    <p:extLst>
      <p:ext uri="{BB962C8B-B14F-4D97-AF65-F5344CB8AC3E}">
        <p14:creationId xmlns:p14="http://schemas.microsoft.com/office/powerpoint/2010/main" val="42425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45606F9-7D38-9704-955A-320ADA63481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8B8DB8F-49C7-8903-8EF5-BC41ED8B82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516C4EC-C3F6-A008-2588-8D44D9220E5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5CA30B1D-3C73-1F89-FF53-8655C05DBD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643C7DC-2EC4-1E9A-D226-234B400611B9}"/>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AA3AACF7-B634-C677-F2F6-30AD0D44E9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7397108-DFA3-572E-4B3A-36D52C432C83}"/>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588FE0A6-8AFF-E047-19D9-5D539F12B4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8359B30-C53A-7CE2-F6E6-4D9D464FD67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392BA095-F665-492F-9037-0E312E31FE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ED4827C-DF4B-B43F-FFFA-24DCD8911252}"/>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11DAF9AA-FEA9-3B0F-4A0E-84434DE6A6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F100750-D798-407F-E3D1-220C21B729B8}"/>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7ED12C2-3835-4F9E-260E-EBEDE464B4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51AC6603-AE8E-E344-2688-CB3E9A5346A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87A7DD0-75E7-FF4C-D419-650135981C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FB1CC7E-A4B9-AB39-12B8-516BAA63F47B}"/>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997DEFCD-A469-A836-A8B5-25D3AF022E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extLst>
      <p:ext uri="{BB962C8B-B14F-4D97-AF65-F5344CB8AC3E}">
        <p14:creationId xmlns:p14="http://schemas.microsoft.com/office/powerpoint/2010/main" val="260742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89E5FD81-D922-511E-C1ED-737318999F4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56D64E06-B78F-3A5C-4A7B-3BC82D18036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it-IT" dirty="0"/>
          </a:p>
        </p:txBody>
      </p:sp>
      <p:sp>
        <p:nvSpPr>
          <p:cNvPr id="4" name="Symbol zastępczy numeru slajdu 3"/>
          <p:cNvSpPr>
            <a:spLocks noGrp="1"/>
          </p:cNvSpPr>
          <p:nvPr>
            <p:ph type="sldNum" sz="quarter" idx="5"/>
          </p:nvPr>
        </p:nvSpPr>
        <p:spPr/>
        <p:txBody>
          <a:bodyPr/>
          <a:lstStyle/>
          <a:p>
            <a:fld id="{72ACFA13-A695-44A6-B529-4C79C8208767}" type="slidenum">
              <a:rPr lang="pl-PL" smtClean="0"/>
              <a:t>35</a:t>
            </a:fld>
            <a:endParaRPr lang="pl-PL"/>
          </a:p>
        </p:txBody>
      </p:sp>
    </p:spTree>
    <p:extLst>
      <p:ext uri="{BB962C8B-B14F-4D97-AF65-F5344CB8AC3E}">
        <p14:creationId xmlns:p14="http://schemas.microsoft.com/office/powerpoint/2010/main" val="213304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A69B6-69F8-0C6B-D40E-13A41E8A5745}"/>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E856B5B-D015-1CEC-C08A-D7603098630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6A9F0B5-5CF3-6AAE-5CE3-FD4AFD4598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307014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CB0EE6BD-42F8-EF67-979B-7489177E4E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09DD9A-B16D-4392-8B1B-52D90B8AF420}" type="slidenum">
              <a:rPr lang="pl-PL" altLang="it-IT" smtClean="0"/>
              <a:pPr/>
              <a:t>67</a:t>
            </a:fld>
            <a:endParaRPr lang="pl-PL" altLang="it-IT"/>
          </a:p>
        </p:txBody>
      </p:sp>
      <p:sp>
        <p:nvSpPr>
          <p:cNvPr id="103427" name="Rectangle 2">
            <a:extLst>
              <a:ext uri="{FF2B5EF4-FFF2-40B4-BE49-F238E27FC236}">
                <a16:creationId xmlns:a16="http://schemas.microsoft.com/office/drawing/2014/main" id="{DAFBF6BF-BCCD-0C10-2075-73D889C5E7D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8A9A33C8-F795-30C6-5D67-30CC1893DACA}"/>
              </a:ext>
            </a:extLst>
          </p:cNvPr>
          <p:cNvSpPr>
            <a:spLocks noGrp="1" noChangeArrowheads="1"/>
          </p:cNvSpPr>
          <p:nvPr>
            <p:ph type="body" idx="1"/>
          </p:nvPr>
        </p:nvSpPr>
        <p:spPr>
          <a:xfrm>
            <a:off x="947738"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89A9F40-5FA0-18D9-C5A6-1C057B19EF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sz="2600">
                <a:solidFill>
                  <a:schemeClr val="tx1"/>
                </a:solidFill>
                <a:latin typeface="Arial" panose="020B0604020202020204" pitchFamily="34" charset="0"/>
                <a:ea typeface="Arial Unicode MS"/>
                <a:cs typeface="Arial Unicode MS"/>
              </a:defRPr>
            </a:lvl1pPr>
            <a:lvl2pPr marL="742950" indent="-285750" defTabSz="990600">
              <a:defRPr sz="2600">
                <a:solidFill>
                  <a:schemeClr val="tx1"/>
                </a:solidFill>
                <a:latin typeface="Arial" panose="020B0604020202020204" pitchFamily="34" charset="0"/>
                <a:ea typeface="Arial Unicode MS"/>
                <a:cs typeface="Arial Unicode MS"/>
              </a:defRPr>
            </a:lvl2pPr>
            <a:lvl3pPr marL="1143000" indent="-228600" defTabSz="990600">
              <a:defRPr sz="2600">
                <a:solidFill>
                  <a:schemeClr val="tx1"/>
                </a:solidFill>
                <a:latin typeface="Arial" panose="020B0604020202020204" pitchFamily="34" charset="0"/>
                <a:ea typeface="Arial Unicode MS"/>
                <a:cs typeface="Arial Unicode MS"/>
              </a:defRPr>
            </a:lvl3pPr>
            <a:lvl4pPr marL="1600200" indent="-228600" defTabSz="990600">
              <a:defRPr sz="2600">
                <a:solidFill>
                  <a:schemeClr val="tx1"/>
                </a:solidFill>
                <a:latin typeface="Arial" panose="020B0604020202020204" pitchFamily="34" charset="0"/>
                <a:ea typeface="Arial Unicode MS"/>
                <a:cs typeface="Arial Unicode MS"/>
              </a:defRPr>
            </a:lvl4pPr>
            <a:lvl5pPr marL="2057400" indent="-228600" defTabSz="990600">
              <a:defRPr sz="2600">
                <a:solidFill>
                  <a:schemeClr val="tx1"/>
                </a:solidFill>
                <a:latin typeface="Arial" panose="020B0604020202020204" pitchFamily="34" charset="0"/>
                <a:ea typeface="Arial Unicode MS"/>
                <a:cs typeface="Arial Unicode MS"/>
              </a:defRPr>
            </a:lvl5pPr>
            <a:lvl6pPr marL="2514600" indent="-228600" defTabSz="990600" eaLnBrk="0" fontAlgn="base" hangingPunct="0">
              <a:spcBef>
                <a:spcPct val="0"/>
              </a:spcBef>
              <a:spcAft>
                <a:spcPct val="0"/>
              </a:spcAft>
              <a:defRPr sz="2600">
                <a:solidFill>
                  <a:schemeClr val="tx1"/>
                </a:solidFill>
                <a:latin typeface="Arial" panose="020B0604020202020204" pitchFamily="34" charset="0"/>
                <a:ea typeface="Arial Unicode MS"/>
                <a:cs typeface="Arial Unicode MS"/>
              </a:defRPr>
            </a:lvl6pPr>
            <a:lvl7pPr marL="2971800" indent="-228600" defTabSz="990600" eaLnBrk="0" fontAlgn="base" hangingPunct="0">
              <a:spcBef>
                <a:spcPct val="0"/>
              </a:spcBef>
              <a:spcAft>
                <a:spcPct val="0"/>
              </a:spcAft>
              <a:defRPr sz="2600">
                <a:solidFill>
                  <a:schemeClr val="tx1"/>
                </a:solidFill>
                <a:latin typeface="Arial" panose="020B0604020202020204" pitchFamily="34" charset="0"/>
                <a:ea typeface="Arial Unicode MS"/>
                <a:cs typeface="Arial Unicode MS"/>
              </a:defRPr>
            </a:lvl7pPr>
            <a:lvl8pPr marL="3429000" indent="-228600" defTabSz="990600" eaLnBrk="0" fontAlgn="base" hangingPunct="0">
              <a:spcBef>
                <a:spcPct val="0"/>
              </a:spcBef>
              <a:spcAft>
                <a:spcPct val="0"/>
              </a:spcAft>
              <a:defRPr sz="2600">
                <a:solidFill>
                  <a:schemeClr val="tx1"/>
                </a:solidFill>
                <a:latin typeface="Arial" panose="020B0604020202020204" pitchFamily="34" charset="0"/>
                <a:ea typeface="Arial Unicode MS"/>
                <a:cs typeface="Arial Unicode MS"/>
              </a:defRPr>
            </a:lvl8pPr>
            <a:lvl9pPr marL="3886200" indent="-228600" defTabSz="990600" eaLnBrk="0" fontAlgn="base" hangingPunct="0">
              <a:spcBef>
                <a:spcPct val="0"/>
              </a:spcBef>
              <a:spcAft>
                <a:spcPct val="0"/>
              </a:spcAft>
              <a:defRPr sz="2600">
                <a:solidFill>
                  <a:schemeClr val="tx1"/>
                </a:solidFill>
                <a:latin typeface="Arial" panose="020B0604020202020204" pitchFamily="34" charset="0"/>
                <a:ea typeface="Arial Unicode MS"/>
                <a:cs typeface="Arial Unicode MS"/>
              </a:defRPr>
            </a:lvl9pPr>
          </a:lstStyle>
          <a:p>
            <a:fld id="{FB5DA466-FCC9-4B1F-A61F-D8668B7BC56B}" type="slidenum">
              <a:rPr lang="en-AU" altLang="it-IT" sz="1300" smtClean="0"/>
              <a:pPr/>
              <a:t>74</a:t>
            </a:fld>
            <a:endParaRPr lang="en-AU" altLang="it-IT" sz="1300"/>
          </a:p>
        </p:txBody>
      </p:sp>
      <p:sp>
        <p:nvSpPr>
          <p:cNvPr id="31747" name="Rectangle 2">
            <a:extLst>
              <a:ext uri="{FF2B5EF4-FFF2-40B4-BE49-F238E27FC236}">
                <a16:creationId xmlns:a16="http://schemas.microsoft.com/office/drawing/2014/main" id="{8EFEADE2-6B08-0E45-03B1-040FBF97A15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6801384-C218-F6BA-CFC5-7C5F6EC5BF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9F8A4B4-6459-DC37-0B8C-A33BADF5E67E}"/>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7310A3B6-5EC0-8422-EC7F-04CDF17012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85524CA-91CC-3A7C-D7AE-E5E6CD76146B}"/>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E6CA6FD1-67EC-8C58-1AD6-E18DCD7A3F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437F6D-59A2-24CB-CB04-9B96B5DDECB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920CA36B-08B3-1649-7A49-E9506413B6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998E0E69-2448-6E62-EF56-A11D7360FB9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6EC97344-1F7F-4B22-D0B5-6D555D7298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88149298-0FAA-C49C-555D-D7E96616A4A2}"/>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43C22FEF-FCAB-42F3-BC74-E20D4B6CF4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8704C94-904E-3AEE-EF61-F9629DAA184C}"/>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A4B7AEAF-8C97-89E8-2D36-46849AD013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14AE3AB-7ED4-87D2-6D63-492057C0068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5DAD62AE-99BB-9CFF-C72E-329A126A4A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BEA9196A-D6DF-27DF-0285-F1902D35452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30C7818-F5FD-D630-5715-4FB36869772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B27C8AFA-18A3-DCEE-D5EE-3999C1D914F1}"/>
              </a:ext>
            </a:extLst>
          </p:cNvPr>
          <p:cNvSpPr>
            <a:spLocks noGrp="1" noChangeArrowheads="1"/>
          </p:cNvSpPr>
          <p:nvPr>
            <p:ph type="sldNum" sz="quarter" idx="12"/>
          </p:nvPr>
        </p:nvSpPr>
        <p:spPr>
          <a:ln/>
        </p:spPr>
        <p:txBody>
          <a:bodyPr/>
          <a:lstStyle>
            <a:lvl1pPr>
              <a:defRPr/>
            </a:lvl1pPr>
          </a:lstStyle>
          <a:p>
            <a:pPr>
              <a:defRPr/>
            </a:pPr>
            <a:fld id="{068E38CF-E202-4A98-B30F-9C1496FA1DE9}" type="slidenum">
              <a:rPr lang="en-AU" altLang="it-IT"/>
              <a:pPr>
                <a:defRPr/>
              </a:pPr>
              <a:t>‹#›</a:t>
            </a:fld>
            <a:endParaRPr lang="en-AU" altLang="it-IT"/>
          </a:p>
        </p:txBody>
      </p:sp>
    </p:spTree>
    <p:extLst>
      <p:ext uri="{BB962C8B-B14F-4D97-AF65-F5344CB8AC3E}">
        <p14:creationId xmlns:p14="http://schemas.microsoft.com/office/powerpoint/2010/main" val="195470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7CB20E4-AD79-0E4E-CC72-219B6EA4BC3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D5FA53E-070D-A060-ABEE-1EBE3911D01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047B17A9-AC10-2CB5-36FF-648E1E3DEBBA}"/>
              </a:ext>
            </a:extLst>
          </p:cNvPr>
          <p:cNvSpPr>
            <a:spLocks noGrp="1" noChangeArrowheads="1"/>
          </p:cNvSpPr>
          <p:nvPr>
            <p:ph type="sldNum" sz="quarter" idx="12"/>
          </p:nvPr>
        </p:nvSpPr>
        <p:spPr>
          <a:ln/>
        </p:spPr>
        <p:txBody>
          <a:bodyPr/>
          <a:lstStyle>
            <a:lvl1pPr>
              <a:defRPr/>
            </a:lvl1pPr>
          </a:lstStyle>
          <a:p>
            <a:pPr>
              <a:defRPr/>
            </a:pPr>
            <a:fld id="{EAF213B6-AC28-47B1-BAC5-871EDF8E455A}" type="slidenum">
              <a:rPr lang="en-AU" altLang="it-IT"/>
              <a:pPr>
                <a:defRPr/>
              </a:pPr>
              <a:t>‹#›</a:t>
            </a:fld>
            <a:endParaRPr lang="en-AU" altLang="it-IT"/>
          </a:p>
        </p:txBody>
      </p:sp>
    </p:spTree>
    <p:extLst>
      <p:ext uri="{BB962C8B-B14F-4D97-AF65-F5344CB8AC3E}">
        <p14:creationId xmlns:p14="http://schemas.microsoft.com/office/powerpoint/2010/main" val="97389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13611CE0-2076-66B7-7D13-4C8B2946E89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061A4F8-65EC-3226-E85A-659A4C4C280B}"/>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C63DBF53-FA9A-D987-15CA-B5552CA81304}"/>
              </a:ext>
            </a:extLst>
          </p:cNvPr>
          <p:cNvSpPr>
            <a:spLocks noGrp="1" noChangeArrowheads="1"/>
          </p:cNvSpPr>
          <p:nvPr>
            <p:ph type="sldNum" sz="quarter" idx="12"/>
          </p:nvPr>
        </p:nvSpPr>
        <p:spPr>
          <a:ln/>
        </p:spPr>
        <p:txBody>
          <a:bodyPr/>
          <a:lstStyle>
            <a:lvl1pPr>
              <a:defRPr/>
            </a:lvl1pPr>
          </a:lstStyle>
          <a:p>
            <a:pPr>
              <a:defRPr/>
            </a:pPr>
            <a:fld id="{47A5835D-42A0-43E2-A41B-3FF79D0821BB}" type="slidenum">
              <a:rPr lang="en-AU" altLang="it-IT"/>
              <a:pPr>
                <a:defRPr/>
              </a:pPr>
              <a:t>‹#›</a:t>
            </a:fld>
            <a:endParaRPr lang="en-AU" altLang="it-IT"/>
          </a:p>
        </p:txBody>
      </p:sp>
    </p:spTree>
    <p:extLst>
      <p:ext uri="{BB962C8B-B14F-4D97-AF65-F5344CB8AC3E}">
        <p14:creationId xmlns:p14="http://schemas.microsoft.com/office/powerpoint/2010/main" val="46104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152480C-B32E-BC9C-F4B1-14C7CE17EDB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F9A3902-EDCF-B53E-D93A-C8190B152E6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AE539829-7FAF-70B1-7769-AD96A686CCC9}"/>
              </a:ext>
            </a:extLst>
          </p:cNvPr>
          <p:cNvSpPr>
            <a:spLocks noGrp="1" noChangeArrowheads="1"/>
          </p:cNvSpPr>
          <p:nvPr>
            <p:ph type="sldNum" sz="quarter" idx="12"/>
          </p:nvPr>
        </p:nvSpPr>
        <p:spPr>
          <a:ln/>
        </p:spPr>
        <p:txBody>
          <a:bodyPr/>
          <a:lstStyle>
            <a:lvl1pPr>
              <a:defRPr/>
            </a:lvl1pPr>
          </a:lstStyle>
          <a:p>
            <a:pPr>
              <a:defRPr/>
            </a:pPr>
            <a:fld id="{C5B2603B-9DAC-4D4C-989B-620E101CB640}" type="slidenum">
              <a:rPr lang="en-AU" altLang="it-IT"/>
              <a:pPr>
                <a:defRPr/>
              </a:pPr>
              <a:t>‹#›</a:t>
            </a:fld>
            <a:endParaRPr lang="en-AU" altLang="it-IT"/>
          </a:p>
        </p:txBody>
      </p:sp>
    </p:spTree>
    <p:extLst>
      <p:ext uri="{BB962C8B-B14F-4D97-AF65-F5344CB8AC3E}">
        <p14:creationId xmlns:p14="http://schemas.microsoft.com/office/powerpoint/2010/main" val="176317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F1262EE-D505-DA7C-C547-57D5A84F666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FEB9C07C-8FA3-9D26-69F9-52E0D2D108E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58B9730-1E0C-4307-BBB6-490F7B262526}"/>
              </a:ext>
            </a:extLst>
          </p:cNvPr>
          <p:cNvSpPr>
            <a:spLocks noGrp="1" noChangeArrowheads="1"/>
          </p:cNvSpPr>
          <p:nvPr>
            <p:ph type="sldNum" sz="quarter" idx="12"/>
          </p:nvPr>
        </p:nvSpPr>
        <p:spPr>
          <a:ln/>
        </p:spPr>
        <p:txBody>
          <a:bodyPr/>
          <a:lstStyle>
            <a:lvl1pPr>
              <a:defRPr/>
            </a:lvl1pPr>
          </a:lstStyle>
          <a:p>
            <a:pPr>
              <a:defRPr/>
            </a:pPr>
            <a:fld id="{676A7FCF-497F-4022-8ADB-9F4FFCC0C47E}" type="slidenum">
              <a:rPr lang="en-AU" altLang="it-IT"/>
              <a:pPr>
                <a:defRPr/>
              </a:pPr>
              <a:t>‹#›</a:t>
            </a:fld>
            <a:endParaRPr lang="en-AU" altLang="it-IT"/>
          </a:p>
        </p:txBody>
      </p:sp>
    </p:spTree>
    <p:extLst>
      <p:ext uri="{BB962C8B-B14F-4D97-AF65-F5344CB8AC3E}">
        <p14:creationId xmlns:p14="http://schemas.microsoft.com/office/powerpoint/2010/main" val="349827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3D494D59-3BF9-5AEA-CE5F-FA9B7669E58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B5C1E58-1395-58BC-76E5-2277A0AEB33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4835BDA-A1FA-7AE5-59BD-C4A75FD6F999}"/>
              </a:ext>
            </a:extLst>
          </p:cNvPr>
          <p:cNvSpPr>
            <a:spLocks noGrp="1" noChangeArrowheads="1"/>
          </p:cNvSpPr>
          <p:nvPr>
            <p:ph type="sldNum" sz="quarter" idx="12"/>
          </p:nvPr>
        </p:nvSpPr>
        <p:spPr>
          <a:ln/>
        </p:spPr>
        <p:txBody>
          <a:bodyPr/>
          <a:lstStyle>
            <a:lvl1pPr>
              <a:defRPr/>
            </a:lvl1pPr>
          </a:lstStyle>
          <a:p>
            <a:pPr>
              <a:defRPr/>
            </a:pPr>
            <a:fld id="{5491B537-C81D-4395-A92C-1CE287A18C99}" type="slidenum">
              <a:rPr lang="en-AU" altLang="it-IT"/>
              <a:pPr>
                <a:defRPr/>
              </a:pPr>
              <a:t>‹#›</a:t>
            </a:fld>
            <a:endParaRPr lang="en-AU" altLang="it-IT"/>
          </a:p>
        </p:txBody>
      </p:sp>
    </p:spTree>
    <p:extLst>
      <p:ext uri="{BB962C8B-B14F-4D97-AF65-F5344CB8AC3E}">
        <p14:creationId xmlns:p14="http://schemas.microsoft.com/office/powerpoint/2010/main" val="229202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200E9156-FE9E-D563-104E-C5472504CE7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EF013D3B-DEFC-31FE-1B08-B6B575038E24}"/>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53C209F2-D370-A91F-219E-033F39A73E12}"/>
              </a:ext>
            </a:extLst>
          </p:cNvPr>
          <p:cNvSpPr>
            <a:spLocks noGrp="1" noChangeArrowheads="1"/>
          </p:cNvSpPr>
          <p:nvPr>
            <p:ph type="sldNum" sz="quarter" idx="12"/>
          </p:nvPr>
        </p:nvSpPr>
        <p:spPr>
          <a:ln/>
        </p:spPr>
        <p:txBody>
          <a:bodyPr/>
          <a:lstStyle>
            <a:lvl1pPr>
              <a:defRPr/>
            </a:lvl1pPr>
          </a:lstStyle>
          <a:p>
            <a:pPr>
              <a:defRPr/>
            </a:pPr>
            <a:fld id="{9F2FC12A-F670-45AB-954C-0A44C35D15BA}" type="slidenum">
              <a:rPr lang="en-AU" altLang="it-IT"/>
              <a:pPr>
                <a:defRPr/>
              </a:pPr>
              <a:t>‹#›</a:t>
            </a:fld>
            <a:endParaRPr lang="en-AU" altLang="it-IT"/>
          </a:p>
        </p:txBody>
      </p:sp>
    </p:spTree>
    <p:extLst>
      <p:ext uri="{BB962C8B-B14F-4D97-AF65-F5344CB8AC3E}">
        <p14:creationId xmlns:p14="http://schemas.microsoft.com/office/powerpoint/2010/main" val="119282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9D180C5D-A280-AE7C-7521-3CF48B42B55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FBCFC318-0FF0-B19B-C0BF-D4E90EE8FCE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E859C6EE-136D-FE23-3358-E2D5E6BD6295}"/>
              </a:ext>
            </a:extLst>
          </p:cNvPr>
          <p:cNvSpPr>
            <a:spLocks noGrp="1" noChangeArrowheads="1"/>
          </p:cNvSpPr>
          <p:nvPr>
            <p:ph type="sldNum" sz="quarter" idx="12"/>
          </p:nvPr>
        </p:nvSpPr>
        <p:spPr>
          <a:ln/>
        </p:spPr>
        <p:txBody>
          <a:bodyPr/>
          <a:lstStyle>
            <a:lvl1pPr>
              <a:defRPr/>
            </a:lvl1pPr>
          </a:lstStyle>
          <a:p>
            <a:pPr>
              <a:defRPr/>
            </a:pPr>
            <a:fld id="{02CF127B-108C-4BF0-9042-637E8F514B70}" type="slidenum">
              <a:rPr lang="en-AU" altLang="it-IT"/>
              <a:pPr>
                <a:defRPr/>
              </a:pPr>
              <a:t>‹#›</a:t>
            </a:fld>
            <a:endParaRPr lang="en-AU" altLang="it-IT"/>
          </a:p>
        </p:txBody>
      </p:sp>
    </p:spTree>
    <p:extLst>
      <p:ext uri="{BB962C8B-B14F-4D97-AF65-F5344CB8AC3E}">
        <p14:creationId xmlns:p14="http://schemas.microsoft.com/office/powerpoint/2010/main" val="10681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49B85E-C545-6E3B-CDAC-1FE3C64C0F3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D1D4FA95-F49C-0612-828B-D8E252A0064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327E41CE-DD00-AF42-11BA-395A3F29AF5B}"/>
              </a:ext>
            </a:extLst>
          </p:cNvPr>
          <p:cNvSpPr>
            <a:spLocks noGrp="1" noChangeArrowheads="1"/>
          </p:cNvSpPr>
          <p:nvPr>
            <p:ph type="sldNum" sz="quarter" idx="12"/>
          </p:nvPr>
        </p:nvSpPr>
        <p:spPr>
          <a:ln/>
        </p:spPr>
        <p:txBody>
          <a:bodyPr/>
          <a:lstStyle>
            <a:lvl1pPr>
              <a:defRPr/>
            </a:lvl1pPr>
          </a:lstStyle>
          <a:p>
            <a:pPr>
              <a:defRPr/>
            </a:pPr>
            <a:fld id="{4D6F2B79-C2D7-4FCE-B823-2AF89AF40027}" type="slidenum">
              <a:rPr lang="en-AU" altLang="it-IT"/>
              <a:pPr>
                <a:defRPr/>
              </a:pPr>
              <a:t>‹#›</a:t>
            </a:fld>
            <a:endParaRPr lang="en-AU" altLang="it-IT"/>
          </a:p>
        </p:txBody>
      </p:sp>
    </p:spTree>
    <p:extLst>
      <p:ext uri="{BB962C8B-B14F-4D97-AF65-F5344CB8AC3E}">
        <p14:creationId xmlns:p14="http://schemas.microsoft.com/office/powerpoint/2010/main" val="236383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F3A9645-F737-0F34-121C-D335FC895E4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54FA305-87C2-83CC-803B-2F3495D3A71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C6C4BDEE-16B7-E6DE-5D98-5211CD83B10F}"/>
              </a:ext>
            </a:extLst>
          </p:cNvPr>
          <p:cNvSpPr>
            <a:spLocks noGrp="1" noChangeArrowheads="1"/>
          </p:cNvSpPr>
          <p:nvPr>
            <p:ph type="sldNum" sz="quarter" idx="12"/>
          </p:nvPr>
        </p:nvSpPr>
        <p:spPr>
          <a:ln/>
        </p:spPr>
        <p:txBody>
          <a:bodyPr/>
          <a:lstStyle>
            <a:lvl1pPr>
              <a:defRPr/>
            </a:lvl1pPr>
          </a:lstStyle>
          <a:p>
            <a:pPr>
              <a:defRPr/>
            </a:pPr>
            <a:fld id="{4DD4B5AF-782E-4A4A-95D1-338462A1CF77}" type="slidenum">
              <a:rPr lang="en-AU" altLang="it-IT"/>
              <a:pPr>
                <a:defRPr/>
              </a:pPr>
              <a:t>‹#›</a:t>
            </a:fld>
            <a:endParaRPr lang="en-AU" altLang="it-IT"/>
          </a:p>
        </p:txBody>
      </p:sp>
    </p:spTree>
    <p:extLst>
      <p:ext uri="{BB962C8B-B14F-4D97-AF65-F5344CB8AC3E}">
        <p14:creationId xmlns:p14="http://schemas.microsoft.com/office/powerpoint/2010/main" val="30679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C89F886B-E90D-A686-9998-07EA9FC54AE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CF760D80-740A-6B01-F22E-015DECF5E13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AF0993A0-5C4E-101E-D8FB-FE4D5642F0B3}"/>
              </a:ext>
            </a:extLst>
          </p:cNvPr>
          <p:cNvSpPr>
            <a:spLocks noGrp="1" noChangeArrowheads="1"/>
          </p:cNvSpPr>
          <p:nvPr>
            <p:ph type="sldNum" sz="quarter" idx="12"/>
          </p:nvPr>
        </p:nvSpPr>
        <p:spPr>
          <a:ln/>
        </p:spPr>
        <p:txBody>
          <a:bodyPr/>
          <a:lstStyle>
            <a:lvl1pPr>
              <a:defRPr/>
            </a:lvl1pPr>
          </a:lstStyle>
          <a:p>
            <a:pPr>
              <a:defRPr/>
            </a:pPr>
            <a:fld id="{87A5D2AA-3FA6-4385-A608-77D24E1307E1}" type="slidenum">
              <a:rPr lang="en-AU" altLang="it-IT"/>
              <a:pPr>
                <a:defRPr/>
              </a:pPr>
              <a:t>‹#›</a:t>
            </a:fld>
            <a:endParaRPr lang="en-AU" altLang="it-IT"/>
          </a:p>
        </p:txBody>
      </p:sp>
    </p:spTree>
    <p:extLst>
      <p:ext uri="{BB962C8B-B14F-4D97-AF65-F5344CB8AC3E}">
        <p14:creationId xmlns:p14="http://schemas.microsoft.com/office/powerpoint/2010/main" val="216685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E3CEBA-51AD-8F47-4FC3-C90219609CB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788A1C1-29D3-EAFA-0878-25DDD6A0D50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BA8A7F8B-899C-DDC9-EBA8-745838422EB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485DA0A7-3C41-1206-FE58-1CFD13F22B1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5047B927-1B50-ECC6-B22C-CD1EC7ADAF8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2DC9A5-362C-4AE0-86BD-09B7919B68B3}"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veriocantone.net/profcantone/fisica/pdf/copernico_DE_RIVOLUTIONIBUS_sottolineato.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0.png"/><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dydaktyka.fizyka.umk.pl/Wystawy_archiwum/z_omegi/dna.html" TargetMode="External"/><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hyperlink" Target="https://www.nature.com/articles/43403"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s://www.youtube.com/watch?v=PanqoHa_B6c" TargetMode="External"/><Relationship Id="rId7" Type="http://schemas.openxmlformats.org/officeDocument/2006/relationships/image" Target="../media/image72.gif"/><Relationship Id="rId2" Type="http://schemas.openxmlformats.org/officeDocument/2006/relationships/image" Target="../media/image70.jp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hyperlink" Target="https://dydaktyka.fizyka.umk.pl/zabawki/files/optyka/okulary.html" TargetMode="External"/><Relationship Id="rId4" Type="http://schemas.openxmlformats.org/officeDocument/2006/relationships/hyperlink" Target="https://www.hitachi.com/rd/research/materials/quantum/doubleslit/index.html"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en.wikipedia.org/wiki/Schrodinger_equation" TargetMode="External"/><Relationship Id="rId7" Type="http://schemas.openxmlformats.org/officeDocument/2006/relationships/image" Target="../media/image77.png"/><Relationship Id="rId2" Type="http://schemas.openxmlformats.org/officeDocument/2006/relationships/hyperlink" Target="https://en.wikipedia.org/wiki/Wave_equation" TargetMode="Externa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physics.aps.org/articles/v8/123"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journals.bc.edu/index.php/ctsa/article/download/3763/3337/6771" TargetMode="Externa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it.wikipedia.org/wiki/Teorema_di_Bell"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FC78-56C0-E9DB-0E9B-A5FADD1E0D5F}"/>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39099945-226B-0370-0260-0745F1C0EBC6}"/>
              </a:ext>
            </a:extLst>
          </p:cNvPr>
          <p:cNvSpPr>
            <a:spLocks noGrp="1" noChangeArrowheads="1"/>
          </p:cNvSpPr>
          <p:nvPr>
            <p:ph type="ctrTitle"/>
          </p:nvPr>
        </p:nvSpPr>
        <p:spPr>
          <a:xfrm>
            <a:off x="899592" y="719925"/>
            <a:ext cx="7772400" cy="1013546"/>
          </a:xfrm>
        </p:spPr>
        <p:txBody>
          <a:bodyPr anchor="ctr"/>
          <a:lstStyle/>
          <a:p>
            <a:pPr eaLnBrk="1" hangingPunct="1"/>
            <a:r>
              <a:rPr lang="pl-PL" sz="4400" noProof="0" dirty="0" err="1"/>
              <a:t>Philosophical</a:t>
            </a:r>
            <a:r>
              <a:rPr lang="pl-PL" sz="4400" noProof="0" dirty="0"/>
              <a:t> </a:t>
            </a:r>
            <a:r>
              <a:rPr lang="it-IT" sz="4400" noProof="0" dirty="0" err="1"/>
              <a:t>consequences</a:t>
            </a:r>
            <a:r>
              <a:rPr lang="it-IT" sz="4400" noProof="0" dirty="0"/>
              <a:t> of Quantum </a:t>
            </a:r>
            <a:r>
              <a:rPr lang="it-IT" sz="4400" noProof="0" dirty="0" err="1"/>
              <a:t>Mechanics</a:t>
            </a:r>
            <a:endParaRPr lang="it-IT" sz="4400" noProof="0" dirty="0"/>
          </a:p>
        </p:txBody>
      </p:sp>
      <p:sp>
        <p:nvSpPr>
          <p:cNvPr id="2051" name="Rectangle 3">
            <a:extLst>
              <a:ext uri="{FF2B5EF4-FFF2-40B4-BE49-F238E27FC236}">
                <a16:creationId xmlns:a16="http://schemas.microsoft.com/office/drawing/2014/main" id="{F46A8CFB-4902-0B43-6E27-2921C9AA6F90}"/>
              </a:ext>
            </a:extLst>
          </p:cNvPr>
          <p:cNvSpPr>
            <a:spLocks noGrp="1" noChangeArrowheads="1"/>
          </p:cNvSpPr>
          <p:nvPr>
            <p:ph type="subTitle" idx="1"/>
          </p:nvPr>
        </p:nvSpPr>
        <p:spPr>
          <a:xfrm>
            <a:off x="0" y="2085181"/>
            <a:ext cx="9144000" cy="2687638"/>
          </a:xfrm>
        </p:spPr>
        <p:txBody>
          <a:bodyPr/>
          <a:lstStyle/>
          <a:p>
            <a:pPr eaLnBrk="1" hangingPunct="1">
              <a:lnSpc>
                <a:spcPct val="80000"/>
              </a:lnSpc>
            </a:pPr>
            <a:endParaRPr lang="it-IT" sz="2200" noProof="0" dirty="0"/>
          </a:p>
          <a:p>
            <a:pPr eaLnBrk="1" hangingPunct="1">
              <a:lnSpc>
                <a:spcPct val="80000"/>
              </a:lnSpc>
            </a:pPr>
            <a:r>
              <a:rPr lang="it-IT" sz="2200" noProof="0" dirty="0" err="1"/>
              <a:t>Grzegorz</a:t>
            </a:r>
            <a:r>
              <a:rPr lang="it-IT" sz="2200" noProof="0" dirty="0"/>
              <a:t> Karwasz</a:t>
            </a:r>
          </a:p>
          <a:p>
            <a:pPr eaLnBrk="1" hangingPunct="1">
              <a:lnSpc>
                <a:spcPct val="80000"/>
              </a:lnSpc>
            </a:pPr>
            <a:endParaRPr lang="it-IT" sz="2200" noProof="0" dirty="0"/>
          </a:p>
          <a:p>
            <a:pPr eaLnBrk="1" hangingPunct="1">
              <a:lnSpc>
                <a:spcPct val="80000"/>
              </a:lnSpc>
            </a:pPr>
            <a:r>
              <a:rPr lang="en-AU" sz="2200" dirty="0"/>
              <a:t>Professor of experimental physics
Nicolaus Copernicus University, Torun, Poland
Chair of Didactics of Physics</a:t>
            </a:r>
            <a:endParaRPr lang="it-IT" sz="2200" i="1" noProof="0" dirty="0"/>
          </a:p>
          <a:p>
            <a:pPr algn="l" eaLnBrk="1" hangingPunct="1">
              <a:lnSpc>
                <a:spcPct val="80000"/>
              </a:lnSpc>
            </a:pPr>
            <a:endParaRPr lang="it-IT" sz="2400" noProof="0" dirty="0"/>
          </a:p>
        </p:txBody>
      </p:sp>
      <p:sp>
        <p:nvSpPr>
          <p:cNvPr id="2" name="pole tekstowe 1">
            <a:extLst>
              <a:ext uri="{FF2B5EF4-FFF2-40B4-BE49-F238E27FC236}">
                <a16:creationId xmlns:a16="http://schemas.microsoft.com/office/drawing/2014/main" id="{FEBAD92F-8CF8-929E-9903-7127D07FDB53}"/>
              </a:ext>
            </a:extLst>
          </p:cNvPr>
          <p:cNvSpPr txBox="1"/>
          <p:nvPr/>
        </p:nvSpPr>
        <p:spPr>
          <a:xfrm>
            <a:off x="726634" y="4939863"/>
            <a:ext cx="6226897" cy="923330"/>
          </a:xfrm>
          <a:prstGeom prst="rect">
            <a:avLst/>
          </a:prstGeom>
          <a:noFill/>
        </p:spPr>
        <p:txBody>
          <a:bodyPr wrap="none" rtlCol="0">
            <a:spAutoFit/>
          </a:bodyPr>
          <a:lstStyle/>
          <a:p>
            <a:r>
              <a:rPr lang="it-IT" dirty="0"/>
              <a:t>dydaktyka.fizyka.umk.pl</a:t>
            </a:r>
          </a:p>
          <a:p>
            <a:r>
              <a:rPr lang="it-IT" dirty="0"/>
              <a:t>https://dydaktyka.fizyka.umk.pl/nowa_strona/?q=node/1100</a:t>
            </a:r>
          </a:p>
          <a:p>
            <a:r>
              <a:rPr lang="it-IT" dirty="0"/>
              <a:t>https://dydaktyka.fizyka.umk.pl/Physics_is_fun/</a:t>
            </a:r>
          </a:p>
        </p:txBody>
      </p:sp>
    </p:spTree>
    <p:extLst>
      <p:ext uri="{BB962C8B-B14F-4D97-AF65-F5344CB8AC3E}">
        <p14:creationId xmlns:p14="http://schemas.microsoft.com/office/powerpoint/2010/main" val="3575931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81FFB3B-1AD0-E199-6A11-A2D3B00B8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9109075" cy="5121275"/>
          </a:xfrm>
          <a:prstGeom prst="rect">
            <a:avLst/>
          </a:prstGeom>
          <a:noFill/>
          <a:extLst>
            <a:ext uri="{909E8E84-426E-40DD-AFC4-6F175D3DCCD1}">
              <a14:hiddenFill xmlns:a14="http://schemas.microsoft.com/office/drawing/2010/main">
                <a:solidFill>
                  <a:srgbClr val="FFFFFF"/>
                </a:solidFill>
              </a14:hiddenFill>
            </a:ext>
          </a:extLst>
        </p:spPr>
      </p:pic>
      <p:sp>
        <p:nvSpPr>
          <p:cNvPr id="12291" name="CasellaDiTesto 1">
            <a:extLst>
              <a:ext uri="{FF2B5EF4-FFF2-40B4-BE49-F238E27FC236}">
                <a16:creationId xmlns:a16="http://schemas.microsoft.com/office/drawing/2014/main" id="{BD565F2D-B644-7B4A-0AAB-E747FE1C6F6F}"/>
              </a:ext>
            </a:extLst>
          </p:cNvPr>
          <p:cNvSpPr txBox="1">
            <a:spLocks noChangeArrowheads="1"/>
          </p:cNvSpPr>
          <p:nvPr/>
        </p:nvSpPr>
        <p:spPr bwMode="auto">
          <a:xfrm flipH="1">
            <a:off x="684213" y="188913"/>
            <a:ext cx="8045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3600" b="1" dirty="0">
                <a:solidFill>
                  <a:srgbClr val="FFFF00"/>
                </a:solidFill>
              </a:rPr>
              <a:t>Copernicus: “and what could be more beautiful than the sky?”</a:t>
            </a:r>
            <a:endParaRPr lang="it-IT" altLang="it-IT" sz="3600" dirty="0">
              <a:solidFill>
                <a:srgbClr val="FFFF00"/>
              </a:solidFill>
            </a:endParaRPr>
          </a:p>
        </p:txBody>
      </p:sp>
      <p:sp>
        <p:nvSpPr>
          <p:cNvPr id="12292" name="Text Box 4">
            <a:extLst>
              <a:ext uri="{FF2B5EF4-FFF2-40B4-BE49-F238E27FC236}">
                <a16:creationId xmlns:a16="http://schemas.microsoft.com/office/drawing/2014/main" id="{26F2D6EF-B378-907F-3A61-F47A67D3D0BF}"/>
              </a:ext>
            </a:extLst>
          </p:cNvPr>
          <p:cNvSpPr txBox="1">
            <a:spLocks noChangeArrowheads="1"/>
          </p:cNvSpPr>
          <p:nvPr/>
        </p:nvSpPr>
        <p:spPr bwMode="auto">
          <a:xfrm>
            <a:off x="3995738" y="1125538"/>
            <a:ext cx="494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pl-PL" altLang="en-US">
                <a:solidFill>
                  <a:schemeClr val="bg1"/>
                </a:solidFill>
              </a:rPr>
              <a:t>„Nebulosa” di Barnard (costellazione di Orione)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ytuł 1">
            <a:extLst>
              <a:ext uri="{FF2B5EF4-FFF2-40B4-BE49-F238E27FC236}">
                <a16:creationId xmlns:a16="http://schemas.microsoft.com/office/drawing/2014/main" id="{73E510B6-A5E0-FA85-8A54-60AFA9E855B9}"/>
              </a:ext>
            </a:extLst>
          </p:cNvPr>
          <p:cNvSpPr>
            <a:spLocks noGrp="1" noChangeArrowheads="1"/>
          </p:cNvSpPr>
          <p:nvPr>
            <p:ph type="title" idx="4294967295"/>
          </p:nvPr>
        </p:nvSpPr>
        <p:spPr>
          <a:xfrm>
            <a:off x="0" y="0"/>
            <a:ext cx="9274175" cy="1241425"/>
          </a:xfrm>
        </p:spPr>
        <p:txBody>
          <a:bodyPr/>
          <a:lstStyle/>
          <a:p>
            <a:pPr eaLnBrk="1" hangingPunct="1"/>
            <a:r>
              <a:rPr lang="it-IT" altLang="it-IT" sz="3600" i="1" dirty="0"/>
              <a:t>De </a:t>
            </a:r>
            <a:r>
              <a:rPr lang="it-IT" altLang="it-IT" sz="3600" i="1" dirty="0" err="1"/>
              <a:t>Revolutionibus</a:t>
            </a:r>
            <a:r>
              <a:rPr lang="it-IT" altLang="it-IT" sz="3600" i="1" dirty="0"/>
              <a:t> </a:t>
            </a:r>
            <a:r>
              <a:rPr lang="it-IT" altLang="it-IT" sz="3600" dirty="0"/>
              <a:t>(1543)</a:t>
            </a:r>
            <a:r>
              <a:rPr lang="it-IT" altLang="it-IT" b="1" dirty="0"/>
              <a:t>
</a:t>
            </a:r>
            <a:endParaRPr lang="pl-PL" altLang="it-IT" b="1" dirty="0"/>
          </a:p>
        </p:txBody>
      </p:sp>
      <p:sp>
        <p:nvSpPr>
          <p:cNvPr id="6147" name="Symbol zastępczy zawartości 2">
            <a:extLst>
              <a:ext uri="{FF2B5EF4-FFF2-40B4-BE49-F238E27FC236}">
                <a16:creationId xmlns:a16="http://schemas.microsoft.com/office/drawing/2014/main" id="{EA06083D-45C7-9593-23CC-D6790E8FC75C}"/>
              </a:ext>
            </a:extLst>
          </p:cNvPr>
          <p:cNvSpPr>
            <a:spLocks noGrp="1" noChangeArrowheads="1"/>
          </p:cNvSpPr>
          <p:nvPr>
            <p:ph idx="4294967295"/>
          </p:nvPr>
        </p:nvSpPr>
        <p:spPr>
          <a:xfrm>
            <a:off x="2856534" y="694853"/>
            <a:ext cx="6179961" cy="4525963"/>
          </a:xfrm>
        </p:spPr>
        <p:txBody>
          <a:bodyPr/>
          <a:lstStyle/>
          <a:p>
            <a:pPr marL="0" indent="0" eaLnBrk="1" hangingPunct="1">
              <a:buFontTx/>
              <a:buNone/>
            </a:pPr>
            <a:r>
              <a:rPr lang="en-AU" sz="2000" dirty="0"/>
              <a:t>Among the many and varied studies of letters and arts, with which the minds of men are nourished, I think we should especially embrace—and cultivate with the greatest love—those which deal with the most beautiful and most worthy of knowledge. That is, those which treat of the divine revolutions of the world and of the course, of the magnitudes, of the distances, of the rising and setting of the stars and of the causes of the other celestial phenomena, and which, finally, explain the whole order. 
For what is more beautiful than heaven, which contains all beautiful things? Which, moreover, the names Caelum and Mundus themselves indicate, the former referring to purity and ornamentation, the latter to chiselling. Most philosophers, precisely because of his exceptional beauty, have called him visible God</a:t>
            </a:r>
            <a:r>
              <a:rPr lang="it-IT" sz="2000" dirty="0"/>
              <a:t>. </a:t>
            </a:r>
            <a:endParaRPr lang="pl-PL" altLang="it-IT" sz="2000" i="1" u="sng" dirty="0"/>
          </a:p>
        </p:txBody>
      </p:sp>
      <p:sp>
        <p:nvSpPr>
          <p:cNvPr id="6149" name="Text Box 5">
            <a:extLst>
              <a:ext uri="{FF2B5EF4-FFF2-40B4-BE49-F238E27FC236}">
                <a16:creationId xmlns:a16="http://schemas.microsoft.com/office/drawing/2014/main" id="{4572B184-D0A9-A33B-CC77-2E3FCD9014F9}"/>
              </a:ext>
            </a:extLst>
          </p:cNvPr>
          <p:cNvSpPr txBox="1">
            <a:spLocks noChangeArrowheads="1"/>
          </p:cNvSpPr>
          <p:nvPr/>
        </p:nvSpPr>
        <p:spPr bwMode="auto">
          <a:xfrm>
            <a:off x="0" y="4483567"/>
            <a:ext cx="51845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dirty="0"/>
              <a:t>1473 (Toruń)</a:t>
            </a:r>
            <a:r>
              <a:rPr lang="it-IT" altLang="it-IT" sz="2400" dirty="0"/>
              <a:t> </a:t>
            </a:r>
          </a:p>
          <a:p>
            <a:pPr eaLnBrk="1" hangingPunct="1">
              <a:spcBef>
                <a:spcPct val="0"/>
              </a:spcBef>
              <a:buFontTx/>
              <a:buNone/>
            </a:pPr>
            <a:r>
              <a:rPr lang="pl-PL" altLang="it-IT" sz="2400" dirty="0"/>
              <a:t>-1543 (Fr</a:t>
            </a:r>
            <a:r>
              <a:rPr lang="it-IT" altLang="it-IT" sz="2400" dirty="0" err="1"/>
              <a:t>ombork</a:t>
            </a:r>
            <a:r>
              <a:rPr lang="pl-PL" altLang="it-IT" sz="2400" dirty="0"/>
              <a:t>)</a:t>
            </a:r>
            <a:endParaRPr lang="en-AU" altLang="it-IT" sz="2400" dirty="0"/>
          </a:p>
        </p:txBody>
      </p:sp>
      <p:sp>
        <p:nvSpPr>
          <p:cNvPr id="3" name="pole tekstowe 2">
            <a:extLst>
              <a:ext uri="{FF2B5EF4-FFF2-40B4-BE49-F238E27FC236}">
                <a16:creationId xmlns:a16="http://schemas.microsoft.com/office/drawing/2014/main" id="{B6753A48-8957-1D12-1FFC-236F4C21A4B2}"/>
              </a:ext>
            </a:extLst>
          </p:cNvPr>
          <p:cNvSpPr txBox="1"/>
          <p:nvPr/>
        </p:nvSpPr>
        <p:spPr>
          <a:xfrm>
            <a:off x="193961" y="6163147"/>
            <a:ext cx="8533647" cy="523220"/>
          </a:xfrm>
          <a:prstGeom prst="rect">
            <a:avLst/>
          </a:prstGeom>
          <a:noFill/>
        </p:spPr>
        <p:txBody>
          <a:bodyPr wrap="square">
            <a:spAutoFit/>
          </a:bodyPr>
          <a:lstStyle/>
          <a:p>
            <a:r>
              <a:rPr lang="it-IT" sz="1400" dirty="0">
                <a:hlinkClick r:id="rId3"/>
              </a:rPr>
              <a:t>https://www.saveriocantone.net/profcantone/fisica/pdf/copernico_DE_RIVOLUTIONIBUS_sottolineato.pdf</a:t>
            </a:r>
            <a:endParaRPr lang="it-IT" sz="1400" dirty="0"/>
          </a:p>
          <a:p>
            <a:r>
              <a:rPr lang="it-IT" sz="1400" dirty="0"/>
              <a:t>Nicolao Copernico,</a:t>
            </a:r>
            <a:r>
              <a:rPr lang="it-IT" sz="1400" i="1" dirty="0"/>
              <a:t> Opere</a:t>
            </a:r>
            <a:r>
              <a:rPr lang="it-IT" sz="1400" dirty="0"/>
              <a:t>, UTET, 1979</a:t>
            </a:r>
            <a:endParaRPr lang="it-IT" sz="1400" i="1" dirty="0"/>
          </a:p>
        </p:txBody>
      </p:sp>
      <p:pic>
        <p:nvPicPr>
          <p:cNvPr id="4" name="Picture 4">
            <a:extLst>
              <a:ext uri="{FF2B5EF4-FFF2-40B4-BE49-F238E27FC236}">
                <a16:creationId xmlns:a16="http://schemas.microsoft.com/office/drawing/2014/main" id="{4FB324E0-1B13-B17E-51EA-D1ED233CF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61" y="772105"/>
            <a:ext cx="2623052" cy="3496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FD18E1E-BF87-D0F4-7EB9-E5D9E396425C}"/>
              </a:ext>
            </a:extLst>
          </p:cNvPr>
          <p:cNvSpPr>
            <a:spLocks noGrp="1" noChangeArrowheads="1"/>
          </p:cNvSpPr>
          <p:nvPr>
            <p:ph type="ctrTitle"/>
          </p:nvPr>
        </p:nvSpPr>
        <p:spPr>
          <a:xfrm>
            <a:off x="684213" y="0"/>
            <a:ext cx="7772400" cy="1470025"/>
          </a:xfrm>
        </p:spPr>
        <p:txBody>
          <a:bodyPr anchor="ctr"/>
          <a:lstStyle/>
          <a:p>
            <a:pPr eaLnBrk="1" hangingPunct="1"/>
            <a:r>
              <a:rPr lang="pl-PL" altLang="it-IT" sz="3600"/>
              <a:t>Nicola</a:t>
            </a:r>
            <a:r>
              <a:rPr lang="it-IT" altLang="it-IT" sz="3600"/>
              <a:t>o</a:t>
            </a:r>
            <a:r>
              <a:rPr lang="pl-PL" altLang="it-IT" sz="3600"/>
              <a:t> Copernic</a:t>
            </a:r>
            <a:r>
              <a:rPr lang="it-IT" altLang="it-IT" sz="3600"/>
              <a:t>o</a:t>
            </a:r>
            <a:r>
              <a:rPr lang="pl-PL" altLang="it-IT" sz="3600"/>
              <a:t> – </a:t>
            </a:r>
            <a:r>
              <a:rPr lang="it-IT" altLang="it-IT" sz="3600"/>
              <a:t>un bravo (?) </a:t>
            </a:r>
            <a:r>
              <a:rPr lang="pl-PL" altLang="it-IT" sz="3600"/>
              <a:t> student</a:t>
            </a:r>
            <a:r>
              <a:rPr lang="it-IT" altLang="it-IT" sz="3600"/>
              <a:t>e</a:t>
            </a:r>
            <a:endParaRPr lang="en-AU" altLang="it-IT" sz="3600"/>
          </a:p>
        </p:txBody>
      </p:sp>
      <p:sp>
        <p:nvSpPr>
          <p:cNvPr id="13315" name="Text Box 3">
            <a:extLst>
              <a:ext uri="{FF2B5EF4-FFF2-40B4-BE49-F238E27FC236}">
                <a16:creationId xmlns:a16="http://schemas.microsoft.com/office/drawing/2014/main" id="{7AA37A62-41B8-713C-6C5F-78D459E9790F}"/>
              </a:ext>
            </a:extLst>
          </p:cNvPr>
          <p:cNvSpPr txBox="1">
            <a:spLocks noChangeArrowheads="1"/>
          </p:cNvSpPr>
          <p:nvPr/>
        </p:nvSpPr>
        <p:spPr bwMode="auto">
          <a:xfrm>
            <a:off x="250825" y="4941888"/>
            <a:ext cx="543014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Cracovia</a:t>
            </a:r>
            <a:r>
              <a:rPr lang="pl-PL" altLang="it-IT" sz="2200" dirty="0">
                <a:solidFill>
                  <a:schemeClr val="accent2"/>
                </a:solidFill>
              </a:rPr>
              <a:t> (1492-1496)</a:t>
            </a:r>
            <a:endParaRPr lang="it-IT" altLang="it-IT" sz="2200" dirty="0">
              <a:solidFill>
                <a:schemeClr val="accent2"/>
              </a:solidFill>
            </a:endParaRPr>
          </a:p>
          <a:p>
            <a:pPr eaLnBrk="1" hangingPunct="1">
              <a:spcBef>
                <a:spcPct val="0"/>
              </a:spcBef>
              <a:buFontTx/>
              <a:buNone/>
            </a:pPr>
            <a:r>
              <a:rPr lang="it-IT" altLang="it-IT" sz="2200" dirty="0">
                <a:solidFill>
                  <a:schemeClr val="accent2"/>
                </a:solidFill>
              </a:rPr>
              <a:t>Cattedrale SS. Maria</a:t>
            </a:r>
          </a:p>
          <a:p>
            <a:pPr eaLnBrk="1" hangingPunct="1">
              <a:spcBef>
                <a:spcPct val="0"/>
              </a:spcBef>
              <a:buFontTx/>
              <a:buNone/>
            </a:pPr>
            <a:r>
              <a:rPr lang="it-IT" altLang="it-IT" sz="2200" dirty="0" err="1">
                <a:solidFill>
                  <a:schemeClr val="accent2"/>
                </a:solidFill>
              </a:rPr>
              <a:t>Canonic</a:t>
            </a:r>
            <a:r>
              <a:rPr lang="it-IT" altLang="it-IT" sz="2200" dirty="0">
                <a:solidFill>
                  <a:schemeClr val="accent2"/>
                </a:solidFill>
              </a:rPr>
              <a:t> </a:t>
            </a:r>
            <a:r>
              <a:rPr lang="it-IT" altLang="it-IT" sz="2200" dirty="0" err="1">
                <a:solidFill>
                  <a:schemeClr val="accent2"/>
                </a:solidFill>
              </a:rPr>
              <a:t>law</a:t>
            </a:r>
            <a:endParaRPr lang="pl-PL" altLang="it-IT" sz="2200" dirty="0">
              <a:solidFill>
                <a:schemeClr val="accent2"/>
              </a:solidFill>
            </a:endParaRPr>
          </a:p>
          <a:p>
            <a:pPr eaLnBrk="1" hangingPunct="1">
              <a:spcBef>
                <a:spcPct val="0"/>
              </a:spcBef>
              <a:buFontTx/>
              <a:buNone/>
            </a:pPr>
            <a:endParaRPr lang="pl-PL" altLang="it-IT" sz="2200" dirty="0">
              <a:solidFill>
                <a:schemeClr val="accent2"/>
              </a:solidFill>
            </a:endParaRPr>
          </a:p>
          <a:p>
            <a:pPr eaLnBrk="1" hangingPunct="1">
              <a:spcBef>
                <a:spcPct val="0"/>
              </a:spcBef>
              <a:buFontTx/>
              <a:buNone/>
            </a:pPr>
            <a:r>
              <a:rPr lang="en-AU" altLang="it-IT" sz="2200" dirty="0"/>
              <a:t>Doctor in </a:t>
            </a:r>
            <a:r>
              <a:rPr lang="en-AU" altLang="it-IT" sz="2200" dirty="0" err="1"/>
              <a:t>canonic</a:t>
            </a:r>
            <a:r>
              <a:rPr lang="en-AU" altLang="it-IT" sz="2200" dirty="0"/>
              <a:t> law, Ferrara 30/05/1503</a:t>
            </a:r>
          </a:p>
        </p:txBody>
      </p:sp>
      <p:sp>
        <p:nvSpPr>
          <p:cNvPr id="13316" name="Text Box 4">
            <a:extLst>
              <a:ext uri="{FF2B5EF4-FFF2-40B4-BE49-F238E27FC236}">
                <a16:creationId xmlns:a16="http://schemas.microsoft.com/office/drawing/2014/main" id="{E6483996-E895-8B85-A24A-92ED49E4943F}"/>
              </a:ext>
            </a:extLst>
          </p:cNvPr>
          <p:cNvSpPr txBox="1">
            <a:spLocks noChangeArrowheads="1"/>
          </p:cNvSpPr>
          <p:nvPr/>
        </p:nvSpPr>
        <p:spPr bwMode="auto">
          <a:xfrm>
            <a:off x="3151188" y="5235575"/>
            <a:ext cx="283923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err="1">
                <a:solidFill>
                  <a:schemeClr val="accent2"/>
                </a:solidFill>
              </a:rPr>
              <a:t>Bologna</a:t>
            </a:r>
            <a:r>
              <a:rPr lang="pl-PL" altLang="it-IT" sz="2200" dirty="0">
                <a:solidFill>
                  <a:schemeClr val="accent2"/>
                </a:solidFill>
              </a:rPr>
              <a:t> (1496-1500)</a:t>
            </a:r>
          </a:p>
          <a:p>
            <a:pPr eaLnBrk="1" hangingPunct="1">
              <a:spcBef>
                <a:spcPct val="0"/>
              </a:spcBef>
              <a:buFontTx/>
              <a:buNone/>
            </a:pPr>
            <a:r>
              <a:rPr lang="en-AU" altLang="it-IT" sz="2200" dirty="0">
                <a:solidFill>
                  <a:schemeClr val="accent2"/>
                </a:solidFill>
              </a:rPr>
              <a:t>Torre </a:t>
            </a:r>
            <a:r>
              <a:rPr lang="en-AU" altLang="it-IT" sz="2200" dirty="0" err="1">
                <a:solidFill>
                  <a:schemeClr val="accent2"/>
                </a:solidFill>
              </a:rPr>
              <a:t>degli</a:t>
            </a:r>
            <a:r>
              <a:rPr lang="en-AU" altLang="it-IT" sz="2200" dirty="0">
                <a:solidFill>
                  <a:schemeClr val="accent2"/>
                </a:solidFill>
              </a:rPr>
              <a:t> </a:t>
            </a:r>
            <a:r>
              <a:rPr lang="en-AU" altLang="it-IT" sz="2200" dirty="0" err="1">
                <a:solidFill>
                  <a:schemeClr val="accent2"/>
                </a:solidFill>
              </a:rPr>
              <a:t>Asinelli</a:t>
            </a:r>
            <a:endParaRPr lang="en-AU" altLang="it-IT" sz="2200" dirty="0">
              <a:solidFill>
                <a:schemeClr val="accent2"/>
              </a:solidFill>
            </a:endParaRPr>
          </a:p>
          <a:p>
            <a:pPr eaLnBrk="1" hangingPunct="1">
              <a:spcBef>
                <a:spcPct val="0"/>
              </a:spcBef>
              <a:buFontTx/>
              <a:buNone/>
            </a:pPr>
            <a:r>
              <a:rPr lang="en-AU" altLang="it-IT" sz="2200" dirty="0">
                <a:solidFill>
                  <a:schemeClr val="accent2"/>
                </a:solidFill>
              </a:rPr>
              <a:t>Civic law</a:t>
            </a:r>
            <a:endParaRPr lang="pl-PL" altLang="it-IT" sz="2200" dirty="0">
              <a:solidFill>
                <a:schemeClr val="accent2"/>
              </a:solidFill>
            </a:endParaRPr>
          </a:p>
        </p:txBody>
      </p:sp>
      <p:sp>
        <p:nvSpPr>
          <p:cNvPr id="13317" name="Text Box 5">
            <a:extLst>
              <a:ext uri="{FF2B5EF4-FFF2-40B4-BE49-F238E27FC236}">
                <a16:creationId xmlns:a16="http://schemas.microsoft.com/office/drawing/2014/main" id="{6DD9CF0E-2284-037A-88E2-7E614E6741B5}"/>
              </a:ext>
            </a:extLst>
          </p:cNvPr>
          <p:cNvSpPr txBox="1">
            <a:spLocks noChangeArrowheads="1"/>
          </p:cNvSpPr>
          <p:nvPr/>
        </p:nvSpPr>
        <p:spPr bwMode="auto">
          <a:xfrm>
            <a:off x="6084888" y="5300663"/>
            <a:ext cx="281884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dirty="0" err="1">
                <a:solidFill>
                  <a:schemeClr val="accent2"/>
                </a:solidFill>
              </a:rPr>
              <a:t>Padova</a:t>
            </a:r>
            <a:r>
              <a:rPr lang="pl-PL" altLang="it-IT" sz="2200" dirty="0">
                <a:solidFill>
                  <a:schemeClr val="accent2"/>
                </a:solidFill>
              </a:rPr>
              <a:t> (1501-1503)</a:t>
            </a:r>
          </a:p>
          <a:p>
            <a:pPr eaLnBrk="1" hangingPunct="1">
              <a:spcBef>
                <a:spcPct val="0"/>
              </a:spcBef>
              <a:buFontTx/>
              <a:buNone/>
            </a:pPr>
            <a:r>
              <a:rPr lang="it-IT" altLang="it-IT" sz="2200" dirty="0">
                <a:solidFill>
                  <a:schemeClr val="accent2"/>
                </a:solidFill>
              </a:rPr>
              <a:t>Basilica di </a:t>
            </a:r>
            <a:r>
              <a:rPr lang="pl-PL" altLang="it-IT" sz="2200" dirty="0">
                <a:solidFill>
                  <a:schemeClr val="accent2"/>
                </a:solidFill>
              </a:rPr>
              <a:t>S. Antonio</a:t>
            </a:r>
            <a:endParaRPr lang="it-IT" altLang="it-IT" sz="2200" dirty="0">
              <a:solidFill>
                <a:schemeClr val="accent2"/>
              </a:solidFill>
            </a:endParaRPr>
          </a:p>
          <a:p>
            <a:pPr eaLnBrk="1" hangingPunct="1">
              <a:spcBef>
                <a:spcPct val="0"/>
              </a:spcBef>
              <a:buFontTx/>
              <a:buNone/>
            </a:pPr>
            <a:r>
              <a:rPr lang="it-IT" altLang="it-IT" sz="2200" dirty="0">
                <a:solidFill>
                  <a:schemeClr val="accent2"/>
                </a:solidFill>
              </a:rPr>
              <a:t>Medicine</a:t>
            </a:r>
            <a:endParaRPr lang="en-AU" altLang="it-IT" sz="2200" dirty="0">
              <a:solidFill>
                <a:schemeClr val="accent2"/>
              </a:solidFill>
            </a:endParaRPr>
          </a:p>
        </p:txBody>
      </p:sp>
      <p:pic>
        <p:nvPicPr>
          <p:cNvPr id="13318" name="Picture 6">
            <a:extLst>
              <a:ext uri="{FF2B5EF4-FFF2-40B4-BE49-F238E27FC236}">
                <a16:creationId xmlns:a16="http://schemas.microsoft.com/office/drawing/2014/main" id="{60A635B0-037B-C406-029E-BE2AF5EA2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20764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a:extLst>
              <a:ext uri="{FF2B5EF4-FFF2-40B4-BE49-F238E27FC236}">
                <a16:creationId xmlns:a16="http://schemas.microsoft.com/office/drawing/2014/main" id="{F1AB40EA-8B2F-BA5A-026F-8956C2983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908050"/>
            <a:ext cx="28670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a:extLst>
              <a:ext uri="{FF2B5EF4-FFF2-40B4-BE49-F238E27FC236}">
                <a16:creationId xmlns:a16="http://schemas.microsoft.com/office/drawing/2014/main" id="{932024F0-284C-DB87-9926-520977027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557338"/>
            <a:ext cx="259397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EB4D914-49E6-DAE5-AB77-42EF52A6078C}"/>
              </a:ext>
            </a:extLst>
          </p:cNvPr>
          <p:cNvSpPr>
            <a:spLocks noGrp="1" noChangeArrowheads="1"/>
          </p:cNvSpPr>
          <p:nvPr>
            <p:ph type="ctrTitle"/>
          </p:nvPr>
        </p:nvSpPr>
        <p:spPr>
          <a:xfrm>
            <a:off x="215900" y="-242888"/>
            <a:ext cx="8928100" cy="1470026"/>
          </a:xfrm>
        </p:spPr>
        <p:txBody>
          <a:bodyPr anchor="ctr"/>
          <a:lstStyle/>
          <a:p>
            <a:pPr eaLnBrk="1" hangingPunct="1"/>
            <a:r>
              <a:rPr lang="pl-PL" altLang="it-IT" sz="3200"/>
              <a:t>Look into sky: Moon and planets are moving!</a:t>
            </a:r>
            <a:r>
              <a:rPr lang="pl-PL" altLang="it-IT" sz="3600"/>
              <a:t> </a:t>
            </a:r>
            <a:endParaRPr lang="en-AU" altLang="it-IT" sz="3600"/>
          </a:p>
        </p:txBody>
      </p:sp>
      <p:sp>
        <p:nvSpPr>
          <p:cNvPr id="14339" name="Text Box 3">
            <a:extLst>
              <a:ext uri="{FF2B5EF4-FFF2-40B4-BE49-F238E27FC236}">
                <a16:creationId xmlns:a16="http://schemas.microsoft.com/office/drawing/2014/main" id="{33F75B0D-9A48-9ED3-9DF1-1A12C15291F3}"/>
              </a:ext>
            </a:extLst>
          </p:cNvPr>
          <p:cNvSpPr txBox="1">
            <a:spLocks noChangeArrowheads="1"/>
          </p:cNvSpPr>
          <p:nvPr/>
        </p:nvSpPr>
        <p:spPr bwMode="auto">
          <a:xfrm>
            <a:off x="611188" y="5229225"/>
            <a:ext cx="4181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Jupiter, Venus and Moon</a:t>
            </a:r>
          </a:p>
          <a:p>
            <a:pPr eaLnBrk="1" hangingPunct="1"/>
            <a:r>
              <a:rPr lang="pl-PL" altLang="it-IT" sz="2200">
                <a:solidFill>
                  <a:schemeClr val="accent2"/>
                </a:solidFill>
              </a:rPr>
              <a:t>Bamberg, Germany, 25.03.2012</a:t>
            </a:r>
            <a:endParaRPr lang="en-AU" altLang="it-IT" sz="2200">
              <a:solidFill>
                <a:schemeClr val="accent2"/>
              </a:solidFill>
            </a:endParaRPr>
          </a:p>
        </p:txBody>
      </p:sp>
      <p:sp>
        <p:nvSpPr>
          <p:cNvPr id="14340" name="Text Box 4">
            <a:extLst>
              <a:ext uri="{FF2B5EF4-FFF2-40B4-BE49-F238E27FC236}">
                <a16:creationId xmlns:a16="http://schemas.microsoft.com/office/drawing/2014/main" id="{085D2F7B-9CC9-6EAE-24B1-B1B45BD39188}"/>
              </a:ext>
            </a:extLst>
          </p:cNvPr>
          <p:cNvSpPr txBox="1">
            <a:spLocks noChangeArrowheads="1"/>
          </p:cNvSpPr>
          <p:nvPr/>
        </p:nvSpPr>
        <p:spPr bwMode="auto">
          <a:xfrm>
            <a:off x="6443663" y="6092825"/>
            <a:ext cx="259556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200">
                <a:solidFill>
                  <a:schemeClr val="accent2"/>
                </a:solidFill>
              </a:rPr>
              <a:t>Trento, Italy, 26.03.</a:t>
            </a:r>
            <a:endParaRPr lang="en-AU" altLang="it-IT" sz="2200">
              <a:solidFill>
                <a:schemeClr val="accent2"/>
              </a:solidFill>
            </a:endParaRPr>
          </a:p>
        </p:txBody>
      </p:sp>
      <p:pic>
        <p:nvPicPr>
          <p:cNvPr id="21509" name="Picture 5">
            <a:extLst>
              <a:ext uri="{FF2B5EF4-FFF2-40B4-BE49-F238E27FC236}">
                <a16:creationId xmlns:a16="http://schemas.microsoft.com/office/drawing/2014/main" id="{585B3718-1E76-216C-BB4E-300211863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68413"/>
            <a:ext cx="525621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BE3A5B76-881A-D586-A476-CA34C0F22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844675"/>
            <a:ext cx="31146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23B5C3AB-9583-D713-599C-6C4A10FA5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B9F0A63F-FF7A-3C03-F2E2-C52A68F2474F}"/>
              </a:ext>
            </a:extLst>
          </p:cNvPr>
          <p:cNvSpPr txBox="1">
            <a:spLocks noChangeArrowheads="1"/>
          </p:cNvSpPr>
          <p:nvPr/>
        </p:nvSpPr>
        <p:spPr bwMode="auto">
          <a:xfrm>
            <a:off x="2484438" y="6437313"/>
            <a:ext cx="466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a:solidFill>
                  <a:srgbClr val="0033CC"/>
                </a:solidFill>
              </a:rPr>
              <a:t>Katedra Wniebowzięcia NMP w Toruniu</a:t>
            </a:r>
            <a:endParaRPr lang="en-US" altLang="it-IT" sz="2000">
              <a:solidFill>
                <a:srgbClr val="0033CC"/>
              </a:solidFill>
            </a:endParaRPr>
          </a:p>
        </p:txBody>
      </p:sp>
      <p:sp>
        <p:nvSpPr>
          <p:cNvPr id="15364" name="Text Box 4">
            <a:extLst>
              <a:ext uri="{FF2B5EF4-FFF2-40B4-BE49-F238E27FC236}">
                <a16:creationId xmlns:a16="http://schemas.microsoft.com/office/drawing/2014/main" id="{0AD940AB-7083-670B-583E-6BE6043E2A92}"/>
              </a:ext>
            </a:extLst>
          </p:cNvPr>
          <p:cNvSpPr txBox="1">
            <a:spLocks noChangeArrowheads="1"/>
          </p:cNvSpPr>
          <p:nvPr/>
        </p:nvSpPr>
        <p:spPr bwMode="auto">
          <a:xfrm>
            <a:off x="179388" y="260350"/>
            <a:ext cx="8820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3200">
                <a:solidFill>
                  <a:srgbClr val="0033CC"/>
                </a:solidFill>
              </a:rPr>
              <a:t>Ptolemeus (151-212): Sun and stars are moving</a:t>
            </a:r>
            <a:endParaRPr lang="en-US" altLang="it-IT" sz="3200">
              <a:solidFill>
                <a:srgbClr val="0033CC"/>
              </a:solidFill>
            </a:endParaRPr>
          </a:p>
        </p:txBody>
      </p:sp>
      <p:pic>
        <p:nvPicPr>
          <p:cNvPr id="15365" name="Picture 5">
            <a:extLst>
              <a:ext uri="{FF2B5EF4-FFF2-40B4-BE49-F238E27FC236}">
                <a16:creationId xmlns:a16="http://schemas.microsoft.com/office/drawing/2014/main" id="{F97B614B-8AE8-EEAA-5F34-A379D1A84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21CDD03C-492D-3C0C-29E8-26F7E7546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a:extLst>
              <a:ext uri="{FF2B5EF4-FFF2-40B4-BE49-F238E27FC236}">
                <a16:creationId xmlns:a16="http://schemas.microsoft.com/office/drawing/2014/main" id="{FF56301B-3651-B51F-828C-2E4C74445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4209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C3EEADC9-3B2B-A77A-B197-52F4B5010DE2}"/>
              </a:ext>
            </a:extLst>
          </p:cNvPr>
          <p:cNvSpPr txBox="1">
            <a:spLocks noChangeArrowheads="1"/>
          </p:cNvSpPr>
          <p:nvPr/>
        </p:nvSpPr>
        <p:spPr bwMode="auto">
          <a:xfrm>
            <a:off x="2484438" y="6437313"/>
            <a:ext cx="466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a:solidFill>
                  <a:srgbClr val="0033CC"/>
                </a:solidFill>
              </a:rPr>
              <a:t>Katedra Wniebowzięcia NMP w Toruniu</a:t>
            </a:r>
            <a:endParaRPr lang="en-US" altLang="it-IT" sz="2000">
              <a:solidFill>
                <a:srgbClr val="0033CC"/>
              </a:solidFill>
            </a:endParaRPr>
          </a:p>
        </p:txBody>
      </p:sp>
      <p:sp>
        <p:nvSpPr>
          <p:cNvPr id="16389" name="Text Box 5">
            <a:extLst>
              <a:ext uri="{FF2B5EF4-FFF2-40B4-BE49-F238E27FC236}">
                <a16:creationId xmlns:a16="http://schemas.microsoft.com/office/drawing/2014/main" id="{3DCC2039-C4AE-400F-AA2B-E0248B5572E2}"/>
              </a:ext>
            </a:extLst>
          </p:cNvPr>
          <p:cNvSpPr txBox="1">
            <a:spLocks noChangeArrowheads="1"/>
          </p:cNvSpPr>
          <p:nvPr/>
        </p:nvSpPr>
        <p:spPr bwMode="auto">
          <a:xfrm>
            <a:off x="179388" y="260350"/>
            <a:ext cx="8820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3200">
                <a:solidFill>
                  <a:srgbClr val="0033CC"/>
                </a:solidFill>
              </a:rPr>
              <a:t>Ptolemeus (151-212): Sun and stars are moving</a:t>
            </a:r>
            <a:endParaRPr lang="en-US" altLang="it-IT" sz="3200">
              <a:solidFill>
                <a:srgbClr val="0033CC"/>
              </a:solidFill>
            </a:endParaRPr>
          </a:p>
        </p:txBody>
      </p:sp>
      <p:pic>
        <p:nvPicPr>
          <p:cNvPr id="16390" name="Picture 6">
            <a:extLst>
              <a:ext uri="{FF2B5EF4-FFF2-40B4-BE49-F238E27FC236}">
                <a16:creationId xmlns:a16="http://schemas.microsoft.com/office/drawing/2014/main" id="{5953CF67-0460-E3B1-0E4A-9301E1B8A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AFCB02F1-7529-004B-2BA9-D62F75E0F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a:extLst>
              <a:ext uri="{FF2B5EF4-FFF2-40B4-BE49-F238E27FC236}">
                <a16:creationId xmlns:a16="http://schemas.microsoft.com/office/drawing/2014/main" id="{42133D23-09FB-BB69-CD3C-0051CA7B8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4209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a:extLst>
              <a:ext uri="{FF2B5EF4-FFF2-40B4-BE49-F238E27FC236}">
                <a16:creationId xmlns:a16="http://schemas.microsoft.com/office/drawing/2014/main" id="{4662EEF0-ACC8-17DB-D93C-9EFD0C41E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2387600"/>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a:extLst>
              <a:ext uri="{FF2B5EF4-FFF2-40B4-BE49-F238E27FC236}">
                <a16:creationId xmlns:a16="http://schemas.microsoft.com/office/drawing/2014/main" id="{1264402F-8DED-0A83-8EB5-D1E5B7060171}"/>
              </a:ext>
            </a:extLst>
          </p:cNvPr>
          <p:cNvSpPr txBox="1">
            <a:spLocks noChangeArrowheads="1"/>
          </p:cNvSpPr>
          <p:nvPr/>
        </p:nvSpPr>
        <p:spPr bwMode="auto">
          <a:xfrm>
            <a:off x="2484438" y="6437313"/>
            <a:ext cx="466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a:solidFill>
                  <a:srgbClr val="0033CC"/>
                </a:solidFill>
              </a:rPr>
              <a:t>Katedra Wniebowzięcia NMP w Toruniu</a:t>
            </a:r>
            <a:endParaRPr lang="en-US" altLang="it-IT" sz="2000">
              <a:solidFill>
                <a:srgbClr val="0033CC"/>
              </a:solidFill>
            </a:endParaRPr>
          </a:p>
        </p:txBody>
      </p:sp>
      <p:sp>
        <p:nvSpPr>
          <p:cNvPr id="17414" name="Text Box 6">
            <a:extLst>
              <a:ext uri="{FF2B5EF4-FFF2-40B4-BE49-F238E27FC236}">
                <a16:creationId xmlns:a16="http://schemas.microsoft.com/office/drawing/2014/main" id="{D86DF2E7-DF84-447A-A532-59188206C215}"/>
              </a:ext>
            </a:extLst>
          </p:cNvPr>
          <p:cNvSpPr txBox="1">
            <a:spLocks noChangeArrowheads="1"/>
          </p:cNvSpPr>
          <p:nvPr/>
        </p:nvSpPr>
        <p:spPr bwMode="auto">
          <a:xfrm>
            <a:off x="179388" y="260350"/>
            <a:ext cx="8820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3200">
                <a:solidFill>
                  <a:srgbClr val="0033CC"/>
                </a:solidFill>
              </a:rPr>
              <a:t>Ptolemeus (151-212): Sun and stars are moving</a:t>
            </a:r>
            <a:endParaRPr lang="en-US" altLang="it-IT" sz="3200">
              <a:solidFill>
                <a:srgbClr val="0033CC"/>
              </a:solidFill>
            </a:endParaRPr>
          </a:p>
        </p:txBody>
      </p:sp>
      <p:pic>
        <p:nvPicPr>
          <p:cNvPr id="17415" name="Picture 7">
            <a:extLst>
              <a:ext uri="{FF2B5EF4-FFF2-40B4-BE49-F238E27FC236}">
                <a16:creationId xmlns:a16="http://schemas.microsoft.com/office/drawing/2014/main" id="{579ED517-5853-7E59-7C42-5FDE3442B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9FE45A5-61AD-BB86-9CDC-B5AF328E9A27}"/>
              </a:ext>
            </a:extLst>
          </p:cNvPr>
          <p:cNvSpPr>
            <a:spLocks noGrp="1" noChangeArrowheads="1"/>
          </p:cNvSpPr>
          <p:nvPr>
            <p:ph type="title"/>
          </p:nvPr>
        </p:nvSpPr>
        <p:spPr/>
        <p:txBody>
          <a:bodyPr/>
          <a:lstStyle/>
          <a:p>
            <a:pPr eaLnBrk="1" hangingPunct="1"/>
            <a:r>
              <a:rPr lang="pl-PL" altLang="it-IT" sz="3600"/>
              <a:t>Planets, or wandering stars</a:t>
            </a:r>
          </a:p>
        </p:txBody>
      </p:sp>
      <p:pic>
        <p:nvPicPr>
          <p:cNvPr id="18435" name="Picture 3">
            <a:extLst>
              <a:ext uri="{FF2B5EF4-FFF2-40B4-BE49-F238E27FC236}">
                <a16:creationId xmlns:a16="http://schemas.microsoft.com/office/drawing/2014/main" id="{251383B8-B2CB-4476-87E7-DAEAFF209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431925"/>
            <a:ext cx="835342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4">
            <a:extLst>
              <a:ext uri="{FF2B5EF4-FFF2-40B4-BE49-F238E27FC236}">
                <a16:creationId xmlns:a16="http://schemas.microsoft.com/office/drawing/2014/main" id="{2EF48EDE-F450-D55C-5DA7-B940B5165B15}"/>
              </a:ext>
            </a:extLst>
          </p:cNvPr>
          <p:cNvSpPr txBox="1">
            <a:spLocks noChangeArrowheads="1"/>
          </p:cNvSpPr>
          <p:nvPr/>
        </p:nvSpPr>
        <p:spPr bwMode="auto">
          <a:xfrm>
            <a:off x="519113" y="618490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a:t>G. Karwasz, Toruń’s ex-book, 2020</a:t>
            </a:r>
            <a:endParaRPr lang="en-AU" alt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515BAE8-1FEC-0A12-8401-90CFABD38775}"/>
              </a:ext>
            </a:extLst>
          </p:cNvPr>
          <p:cNvSpPr>
            <a:spLocks noGrp="1" noChangeArrowheads="1"/>
          </p:cNvSpPr>
          <p:nvPr>
            <p:ph type="title"/>
          </p:nvPr>
        </p:nvSpPr>
        <p:spPr/>
        <p:txBody>
          <a:bodyPr/>
          <a:lstStyle/>
          <a:p>
            <a:pPr eaLnBrk="1" hangingPunct="1"/>
            <a:r>
              <a:rPr lang="pl-PL" altLang="it-IT" sz="3600"/>
              <a:t>Roger Bacon (1197): </a:t>
            </a:r>
            <a:br>
              <a:rPr lang="it-IT" altLang="it-IT" sz="3600"/>
            </a:br>
            <a:r>
              <a:rPr lang="pl-PL" altLang="it-IT" sz="3600"/>
              <a:t>„Devil induced this error!”</a:t>
            </a:r>
            <a:endParaRPr lang="en-AU" altLang="it-IT" sz="3600"/>
          </a:p>
        </p:txBody>
      </p:sp>
      <p:sp>
        <p:nvSpPr>
          <p:cNvPr id="22531" name="Rectangle 3">
            <a:extLst>
              <a:ext uri="{FF2B5EF4-FFF2-40B4-BE49-F238E27FC236}">
                <a16:creationId xmlns:a16="http://schemas.microsoft.com/office/drawing/2014/main" id="{72F43904-5DAC-9124-B1AA-12D1BDBD0585}"/>
              </a:ext>
            </a:extLst>
          </p:cNvPr>
          <p:cNvSpPr>
            <a:spLocks noGrp="1" noChangeArrowheads="1"/>
          </p:cNvSpPr>
          <p:nvPr>
            <p:ph type="body" idx="1"/>
          </p:nvPr>
        </p:nvSpPr>
        <p:spPr>
          <a:xfrm>
            <a:off x="250825" y="2708275"/>
            <a:ext cx="8435975" cy="5257800"/>
          </a:xfrm>
        </p:spPr>
        <p:txBody>
          <a:bodyPr/>
          <a:lstStyle/>
          <a:p>
            <a:pPr eaLnBrk="1" hangingPunct="1">
              <a:lnSpc>
                <a:spcPct val="90000"/>
              </a:lnSpc>
              <a:buFontTx/>
              <a:buNone/>
            </a:pPr>
            <a:r>
              <a:rPr lang="en-US" altLang="it-IT" sz="2000" dirty="0"/>
              <a:t>And since the true equinox is constantly shifting, so that about the year 1481 will be the V Idi Martii (March 5), and so moving further in the direction to the beginning of March and beyond March ... it is necessary that Easter should be about the beginning of March or in February. And this is absolutely impossible, because [...] the real beginning of Lent of the Forty Days will move forward, and in this way, in the real season of Lent, Christians will eat meat, which is the most absurd. 
These things are terrible in themselves, and all the more so they are extremely stupid and worthy of ridicule, for it was probably the devil himself who caused this to happen to the Church as a result of his </a:t>
            </a:r>
            <a:r>
              <a:rPr lang="en-US" altLang="it-IT" sz="2000" i="1" dirty="0"/>
              <a:t>ignorance and carelessness. 
</a:t>
            </a:r>
            <a:endParaRPr lang="pl-PL" altLang="it-IT" sz="2000" i="1" dirty="0"/>
          </a:p>
          <a:p>
            <a:pPr eaLnBrk="1" hangingPunct="1">
              <a:lnSpc>
                <a:spcPct val="90000"/>
              </a:lnSpc>
              <a:buFontTx/>
              <a:buNone/>
            </a:pPr>
            <a:r>
              <a:rPr lang="en-US" altLang="it-IT" sz="2000" dirty="0"/>
              <a:t>(Roger Bacon, Major Treaty</a:t>
            </a:r>
            <a:r>
              <a:rPr lang="pl-PL" altLang="it-IT" sz="2000" dirty="0"/>
              <a:t>, 1197, s. 451)</a:t>
            </a:r>
            <a:endParaRPr lang="en-AU" altLang="it-IT" sz="2000" dirty="0"/>
          </a:p>
        </p:txBody>
      </p:sp>
      <p:sp>
        <p:nvSpPr>
          <p:cNvPr id="22532" name="AutoShape 5" descr="Risultati immagini per roger bacon">
            <a:extLst>
              <a:ext uri="{FF2B5EF4-FFF2-40B4-BE49-F238E27FC236}">
                <a16:creationId xmlns:a16="http://schemas.microsoft.com/office/drawing/2014/main" id="{CDA6F76E-B96D-8C14-E034-E45C0631DE6E}"/>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en-US"/>
          </a:p>
        </p:txBody>
      </p:sp>
      <p:sp>
        <p:nvSpPr>
          <p:cNvPr id="22533" name="AutoShape 7" descr="Risultati immagini per roger bacon">
            <a:extLst>
              <a:ext uri="{FF2B5EF4-FFF2-40B4-BE49-F238E27FC236}">
                <a16:creationId xmlns:a16="http://schemas.microsoft.com/office/drawing/2014/main" id="{8B5A2C12-B7B9-1742-68B7-2DF5176C2AD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en-US"/>
          </a:p>
        </p:txBody>
      </p:sp>
      <p:pic>
        <p:nvPicPr>
          <p:cNvPr id="22534" name="Picture 8">
            <a:extLst>
              <a:ext uri="{FF2B5EF4-FFF2-40B4-BE49-F238E27FC236}">
                <a16:creationId xmlns:a16="http://schemas.microsoft.com/office/drawing/2014/main" id="{4637D887-FA26-2E38-6A90-189820E1B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60350"/>
            <a:ext cx="14049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Rectangle 9">
            <a:extLst>
              <a:ext uri="{FF2B5EF4-FFF2-40B4-BE49-F238E27FC236}">
                <a16:creationId xmlns:a16="http://schemas.microsoft.com/office/drawing/2014/main" id="{144C3D8B-EBD2-93E8-2415-4DECE746FC82}"/>
              </a:ext>
            </a:extLst>
          </p:cNvPr>
          <p:cNvSpPr>
            <a:spLocks noChangeArrowheads="1"/>
          </p:cNvSpPr>
          <p:nvPr/>
        </p:nvSpPr>
        <p:spPr bwMode="auto">
          <a:xfrm>
            <a:off x="1692275" y="1484313"/>
            <a:ext cx="7272338"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a:t>I will now discuss a problem which should become the duty of the Church to solve, which introduces danger and chaos and should no longer be tolerated. What I am aiming for is to improve the calendar that the Church uses.
</a:t>
            </a:r>
            <a:endParaRPr lang="en-AU" alt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F621E10-138D-6A38-CDF7-1434249BE6DB}"/>
              </a:ext>
            </a:extLst>
          </p:cNvPr>
          <p:cNvSpPr>
            <a:spLocks noGrp="1" noChangeArrowheads="1"/>
          </p:cNvSpPr>
          <p:nvPr>
            <p:ph type="title"/>
          </p:nvPr>
        </p:nvSpPr>
        <p:spPr>
          <a:xfrm>
            <a:off x="457200" y="0"/>
            <a:ext cx="8229600" cy="1143000"/>
          </a:xfrm>
        </p:spPr>
        <p:txBody>
          <a:bodyPr/>
          <a:lstStyle/>
          <a:p>
            <a:r>
              <a:rPr lang="en-AU" altLang="it-IT" sz="3200" dirty="0"/>
              <a:t>Principle of relativity</a:t>
            </a:r>
          </a:p>
        </p:txBody>
      </p:sp>
      <p:sp>
        <p:nvSpPr>
          <p:cNvPr id="101379" name="Rectangle 3">
            <a:extLst>
              <a:ext uri="{FF2B5EF4-FFF2-40B4-BE49-F238E27FC236}">
                <a16:creationId xmlns:a16="http://schemas.microsoft.com/office/drawing/2014/main" id="{76EA74DF-A20D-F91A-9E46-50C6A1C42B4C}"/>
              </a:ext>
            </a:extLst>
          </p:cNvPr>
          <p:cNvSpPr>
            <a:spLocks noGrp="1" noChangeArrowheads="1"/>
          </p:cNvSpPr>
          <p:nvPr>
            <p:ph type="body" idx="1"/>
          </p:nvPr>
        </p:nvSpPr>
        <p:spPr>
          <a:xfrm>
            <a:off x="476064" y="1143000"/>
            <a:ext cx="8229600" cy="5257800"/>
          </a:xfrm>
        </p:spPr>
        <p:txBody>
          <a:bodyPr/>
          <a:lstStyle/>
          <a:p>
            <a:pPr>
              <a:buFontTx/>
              <a:buNone/>
            </a:pPr>
            <a:r>
              <a:rPr lang="en-AU" altLang="it-IT" sz="2000" dirty="0"/>
              <a:t>“So we leave to the natural philosophers the question of                      whether the </a:t>
            </a:r>
            <a:r>
              <a:rPr lang="en-AU" altLang="it-IT" sz="2000" u="sng" dirty="0"/>
              <a:t>world is finite or infinite</a:t>
            </a:r>
            <a:r>
              <a:rPr lang="en-AU" altLang="it-IT" sz="2000" dirty="0"/>
              <a:t>. It is enough for us to know that the Earth is closed by poles and a spherical surface. Why, then, do we hesitate to admit to him a movement which corresponds to his own nature, rather than accept the movement of the whole world, </a:t>
            </a:r>
            <a:r>
              <a:rPr lang="en-AU" altLang="it-IT" sz="2000" u="sng" dirty="0"/>
              <a:t>the limits of which we do not and cannot know? </a:t>
            </a:r>
            <a:r>
              <a:rPr lang="en-AU" altLang="it-IT" sz="2000" dirty="0"/>
              <a:t>
Why not say clearly that this phenomenon of daily rotation is something evident in the sky and in the reality on earth, and that the question is just as Aeneas expressed it when he said in Virgil: "We move away from the port, lands and cities recede"?
Because when a ship sails on a calm sea, everything outside, they see people sailing on it, as if it were moving like the movements of a ship, and on the contrary, it seems to them that they themselves are standing still with everything that is with them. 
The same can undoubtedly be true of the Earth's movement, and give the impression that the whole world is spinning.”</a:t>
            </a:r>
          </a:p>
          <a:p>
            <a:pPr>
              <a:buFontTx/>
              <a:buNone/>
            </a:pPr>
            <a:r>
              <a:rPr lang="it-IT" sz="1200" dirty="0">
                <a:solidFill>
                  <a:srgbClr val="333333"/>
                </a:solidFill>
                <a:latin typeface="Linux Libertine"/>
              </a:rPr>
              <a:t>[1] Ci allontaniamo dal porto, e terre e città retrocedono</a:t>
            </a:r>
          </a:p>
          <a:p>
            <a:pPr>
              <a:buFontTx/>
              <a:buNone/>
            </a:pPr>
            <a:r>
              <a:rPr lang="it-IT" altLang="en-US" sz="1200" dirty="0"/>
              <a:t>https://ilcrepuscolo.altervista.org/php5/index.php?title=Biblioteca:Virgilio,_Eneide,_Libro_III</a:t>
            </a:r>
          </a:p>
          <a:p>
            <a:pPr>
              <a:buFontTx/>
              <a:buNone/>
            </a:pPr>
            <a:endParaRPr lang="en-AU" altLang="it-IT" sz="2000" dirty="0"/>
          </a:p>
        </p:txBody>
      </p:sp>
      <p:pic>
        <p:nvPicPr>
          <p:cNvPr id="2" name="Obraz 1">
            <a:extLst>
              <a:ext uri="{FF2B5EF4-FFF2-40B4-BE49-F238E27FC236}">
                <a16:creationId xmlns:a16="http://schemas.microsoft.com/office/drawing/2014/main" id="{94D1B34C-1DAF-3B34-7DD8-C32CE9A12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617" y="129006"/>
            <a:ext cx="139726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2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6548BA-3BF4-321A-8F0E-CD6A561D7C89}"/>
              </a:ext>
            </a:extLst>
          </p:cNvPr>
          <p:cNvSpPr>
            <a:spLocks noGrp="1"/>
          </p:cNvSpPr>
          <p:nvPr>
            <p:ph type="title"/>
          </p:nvPr>
        </p:nvSpPr>
        <p:spPr>
          <a:xfrm>
            <a:off x="457200" y="-18459"/>
            <a:ext cx="8229600" cy="1143000"/>
          </a:xfrm>
        </p:spPr>
        <p:txBody>
          <a:bodyPr/>
          <a:lstStyle/>
          <a:p>
            <a:r>
              <a:rPr lang="it-IT" sz="3600" dirty="0"/>
              <a:t>dydaktyka.fizyka.umk.pl</a:t>
            </a:r>
          </a:p>
        </p:txBody>
      </p:sp>
      <p:pic>
        <p:nvPicPr>
          <p:cNvPr id="7" name="Obraz 6">
            <a:extLst>
              <a:ext uri="{FF2B5EF4-FFF2-40B4-BE49-F238E27FC236}">
                <a16:creationId xmlns:a16="http://schemas.microsoft.com/office/drawing/2014/main" id="{43D66A6F-D718-36F8-9040-E6FC5A394F9B}"/>
              </a:ext>
            </a:extLst>
          </p:cNvPr>
          <p:cNvPicPr>
            <a:picLocks noChangeAspect="1"/>
          </p:cNvPicPr>
          <p:nvPr/>
        </p:nvPicPr>
        <p:blipFill>
          <a:blip r:embed="rId2"/>
          <a:stretch>
            <a:fillRect/>
          </a:stretch>
        </p:blipFill>
        <p:spPr>
          <a:xfrm>
            <a:off x="0" y="997651"/>
            <a:ext cx="9144000" cy="5140990"/>
          </a:xfrm>
          <a:prstGeom prst="rect">
            <a:avLst/>
          </a:prstGeom>
        </p:spPr>
      </p:pic>
    </p:spTree>
    <p:extLst>
      <p:ext uri="{BB962C8B-B14F-4D97-AF65-F5344CB8AC3E}">
        <p14:creationId xmlns:p14="http://schemas.microsoft.com/office/powerpoint/2010/main" val="3673252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5353179-0BEA-03FD-6887-AB19E47DE72D}"/>
              </a:ext>
            </a:extLst>
          </p:cNvPr>
          <p:cNvSpPr>
            <a:spLocks noGrp="1" noChangeArrowheads="1"/>
          </p:cNvSpPr>
          <p:nvPr>
            <p:ph type="title"/>
          </p:nvPr>
        </p:nvSpPr>
        <p:spPr>
          <a:xfrm>
            <a:off x="468313" y="286204"/>
            <a:ext cx="8229600" cy="1143000"/>
          </a:xfrm>
        </p:spPr>
        <p:txBody>
          <a:bodyPr/>
          <a:lstStyle/>
          <a:p>
            <a:pPr algn="l" eaLnBrk="1" hangingPunct="1"/>
            <a:r>
              <a:rPr lang="en-US" altLang="it-IT" sz="3200" dirty="0"/>
              <a:t>Justification of the Earth's </a:t>
            </a:r>
            <a:r>
              <a:rPr lang="en-US" altLang="it-IT" sz="3200" b="1" dirty="0"/>
              <a:t>threefold</a:t>
            </a:r>
            <a:r>
              <a:rPr lang="en-US" altLang="it-IT" sz="3200" dirty="0"/>
              <a:t> </a:t>
            </a:r>
            <a:br>
              <a:rPr lang="en-US" altLang="it-IT" sz="3200" dirty="0"/>
            </a:br>
            <a:r>
              <a:rPr lang="en-US" altLang="it-IT" sz="3200" dirty="0"/>
              <a:t>motion
</a:t>
            </a:r>
            <a:endParaRPr lang="en-AU" altLang="it-IT" sz="3200" dirty="0"/>
          </a:p>
        </p:txBody>
      </p:sp>
      <p:sp>
        <p:nvSpPr>
          <p:cNvPr id="24579" name="Rectangle 3">
            <a:extLst>
              <a:ext uri="{FF2B5EF4-FFF2-40B4-BE49-F238E27FC236}">
                <a16:creationId xmlns:a16="http://schemas.microsoft.com/office/drawing/2014/main" id="{76C40E26-0BFE-F70F-C64F-430BCC3544EF}"/>
              </a:ext>
            </a:extLst>
          </p:cNvPr>
          <p:cNvSpPr>
            <a:spLocks noGrp="1" noChangeArrowheads="1"/>
          </p:cNvSpPr>
          <p:nvPr>
            <p:ph type="body" idx="1"/>
          </p:nvPr>
        </p:nvSpPr>
        <p:spPr>
          <a:xfrm>
            <a:off x="226549" y="1099996"/>
            <a:ext cx="8713127" cy="5589587"/>
          </a:xfrm>
        </p:spPr>
        <p:txBody>
          <a:bodyPr/>
          <a:lstStyle/>
          <a:p>
            <a:pPr eaLnBrk="1" hangingPunct="1">
              <a:lnSpc>
                <a:spcPct val="90000"/>
              </a:lnSpc>
              <a:buFontTx/>
              <a:buNone/>
            </a:pPr>
            <a:r>
              <a:rPr lang="en-US" altLang="it-IT" sz="2000" dirty="0"/>
              <a:t>“In general, it must be assumed that it is threefold. The first,                  which the Greeks, as we have said, call </a:t>
            </a:r>
            <a:r>
              <a:rPr lang="en-US" altLang="it-IT" sz="2000" dirty="0" err="1"/>
              <a:t>nychtomerinos</a:t>
            </a:r>
            <a:r>
              <a:rPr lang="en-US" altLang="it-IT" sz="2000" dirty="0"/>
              <a:t>,                       that is, the night-day movement, is a rotation peculiar to day and night, taking place around the earth's axis from west to east, so that one has the impression that the world is turning in the opposite direction.
The second is the annual movement of the center of the earth, which circles the zodiac around the sun, also from west to east, that is, following the order of the signs of the game, running – as we have said – between Venus and Mars with everything that belongs to the earth [flowers, houses, people].
In turn, therefore, the inclination movement goes as the third movement of the Earth, also with a one-year period, but contrary to the order of the zodiac, that is, going in the opposite direction from the movement of the center of the Earth. Thus, because the two motions </a:t>
            </a:r>
            <a:r>
              <a:rPr lang="en-US" altLang="it-IT" sz="2000" u="sng" dirty="0"/>
              <a:t>are </a:t>
            </a:r>
            <a:r>
              <a:rPr lang="en-US" altLang="it-IT" sz="2000" i="1" u="sng" dirty="0"/>
              <a:t>almost equal</a:t>
            </a:r>
            <a:r>
              <a:rPr lang="en-US" altLang="it-IT" sz="2000" u="sng" dirty="0"/>
              <a:t> and at the same time opposite</a:t>
            </a:r>
            <a:r>
              <a:rPr lang="en-US" altLang="it-IT" sz="2000" dirty="0"/>
              <a:t>, the axis of the earth and the greatest parallel on it, the equator, are turned almost constantly to one and the same side of the world, as if they were motionless. (p.24)”  </a:t>
            </a:r>
          </a:p>
          <a:p>
            <a:pPr eaLnBrk="1" hangingPunct="1">
              <a:lnSpc>
                <a:spcPct val="90000"/>
              </a:lnSpc>
              <a:buFontTx/>
              <a:buNone/>
            </a:pPr>
            <a:r>
              <a:rPr lang="en-US" altLang="it-IT" sz="2000" dirty="0"/>
              <a:t>He calculated the period of the </a:t>
            </a:r>
            <a:r>
              <a:rPr lang="en-US" altLang="it-IT" sz="2000" u="sng" dirty="0"/>
              <a:t>precession</a:t>
            </a:r>
            <a:r>
              <a:rPr lang="en-US" altLang="it-IT" sz="2000" dirty="0"/>
              <a:t> as 28512 years: i.e. the correction of the Julis calendar is 3 days every 400 years,
</a:t>
            </a:r>
            <a:endParaRPr lang="pl-PL" altLang="it-IT" sz="2000" dirty="0"/>
          </a:p>
          <a:p>
            <a:pPr eaLnBrk="1" hangingPunct="1">
              <a:lnSpc>
                <a:spcPct val="90000"/>
              </a:lnSpc>
              <a:buFontTx/>
              <a:buNone/>
            </a:pPr>
            <a:endParaRPr lang="en-AU" altLang="it-IT" sz="2000" dirty="0"/>
          </a:p>
        </p:txBody>
      </p:sp>
      <p:pic>
        <p:nvPicPr>
          <p:cNvPr id="15362" name="Picture 2" descr="43.800+ Trottola Foto stock, immagini e ...">
            <a:extLst>
              <a:ext uri="{FF2B5EF4-FFF2-40B4-BE49-F238E27FC236}">
                <a16:creationId xmlns:a16="http://schemas.microsoft.com/office/drawing/2014/main" id="{B500625B-2C3A-2F9E-97BC-9F04A1578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534" y="159868"/>
            <a:ext cx="2097321" cy="1395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6F9DC5-39FE-09C5-81FB-A8D6102B3709}"/>
              </a:ext>
            </a:extLst>
          </p:cNvPr>
          <p:cNvSpPr>
            <a:spLocks noGrp="1" noChangeArrowheads="1"/>
          </p:cNvSpPr>
          <p:nvPr>
            <p:ph type="title"/>
          </p:nvPr>
        </p:nvSpPr>
        <p:spPr>
          <a:xfrm>
            <a:off x="457200" y="188913"/>
            <a:ext cx="8229600" cy="1143000"/>
          </a:xfrm>
        </p:spPr>
        <p:txBody>
          <a:bodyPr/>
          <a:lstStyle/>
          <a:p>
            <a:pPr eaLnBrk="1" hangingPunct="1"/>
            <a:r>
              <a:rPr lang="pl-PL" altLang="it-IT" sz="3600"/>
              <a:t>The Four Seasons
</a:t>
            </a:r>
            <a:endParaRPr lang="en-AU" altLang="it-IT" sz="3600"/>
          </a:p>
        </p:txBody>
      </p:sp>
      <p:pic>
        <p:nvPicPr>
          <p:cNvPr id="25603" name="Picture 3">
            <a:extLst>
              <a:ext uri="{FF2B5EF4-FFF2-40B4-BE49-F238E27FC236}">
                <a16:creationId xmlns:a16="http://schemas.microsoft.com/office/drawing/2014/main" id="{86030E28-3F7A-B3C9-0659-ABCDF020D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73125"/>
            <a:ext cx="7851775" cy="598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4">
            <a:extLst>
              <a:ext uri="{FF2B5EF4-FFF2-40B4-BE49-F238E27FC236}">
                <a16:creationId xmlns:a16="http://schemas.microsoft.com/office/drawing/2014/main" id="{20DE97AB-BB55-648E-467B-466BAC0DC857}"/>
              </a:ext>
            </a:extLst>
          </p:cNvPr>
          <p:cNvSpPr txBox="1">
            <a:spLocks noChangeArrowheads="1"/>
          </p:cNvSpPr>
          <p:nvPr/>
        </p:nvSpPr>
        <p:spPr bwMode="auto">
          <a:xfrm>
            <a:off x="3111500" y="5799138"/>
            <a:ext cx="5880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b="1">
                <a:solidFill>
                  <a:srgbClr val="FF0000"/>
                </a:solidFill>
              </a:rPr>
              <a:t>G. Karwasz, Toruń’s tex-book for physics, 2020</a:t>
            </a:r>
            <a:endParaRPr lang="en-AU" altLang="it-IT" sz="2000"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929C529A-176D-F260-9CE0-B65B58186B6F}"/>
              </a:ext>
            </a:extLst>
          </p:cNvPr>
          <p:cNvSpPr>
            <a:spLocks noGrp="1" noChangeArrowheads="1"/>
          </p:cNvSpPr>
          <p:nvPr>
            <p:ph type="title"/>
          </p:nvPr>
        </p:nvSpPr>
        <p:spPr>
          <a:xfrm>
            <a:off x="457200" y="22225"/>
            <a:ext cx="8229600" cy="1143000"/>
          </a:xfrm>
        </p:spPr>
        <p:txBody>
          <a:bodyPr/>
          <a:lstStyle/>
          <a:p>
            <a:r>
              <a:rPr lang="it-IT" altLang="it-IT" sz="3600" dirty="0"/>
              <a:t>Padre della scienza moderna</a:t>
            </a:r>
          </a:p>
        </p:txBody>
      </p:sp>
      <p:pic>
        <p:nvPicPr>
          <p:cNvPr id="41987" name="Immagine 4">
            <a:extLst>
              <a:ext uri="{FF2B5EF4-FFF2-40B4-BE49-F238E27FC236}">
                <a16:creationId xmlns:a16="http://schemas.microsoft.com/office/drawing/2014/main" id="{C35013A9-F36A-6B33-2464-981C7963B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52513"/>
            <a:ext cx="894080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15C6EE86-D3AE-F1D2-D0C1-0887C3425351}"/>
                  </a:ext>
                </a:extLst>
              </p14:cNvPr>
              <p14:cNvContentPartPr/>
              <p14:nvPr/>
            </p14:nvContentPartPr>
            <p14:xfrm>
              <a:off x="5711431" y="4028202"/>
              <a:ext cx="360" cy="360"/>
            </p14:xfrm>
          </p:contentPart>
        </mc:Choice>
        <mc:Fallback xmlns="">
          <p:pic>
            <p:nvPicPr>
              <p:cNvPr id="3" name="Input penna 2">
                <a:extLst>
                  <a:ext uri="{FF2B5EF4-FFF2-40B4-BE49-F238E27FC236}">
                    <a16:creationId xmlns:a16="http://schemas.microsoft.com/office/drawing/2014/main" id="{15C6EE86-D3AE-F1D2-D0C1-0887C3425351}"/>
                  </a:ext>
                </a:extLst>
              </p:cNvPr>
              <p:cNvPicPr/>
              <p:nvPr/>
            </p:nvPicPr>
            <p:blipFill>
              <a:blip r:embed="rId4"/>
              <a:stretch>
                <a:fillRect/>
              </a:stretch>
            </p:blipFill>
            <p:spPr>
              <a:xfrm>
                <a:off x="5707111" y="4023882"/>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put penna 7">
                <a:extLst>
                  <a:ext uri="{FF2B5EF4-FFF2-40B4-BE49-F238E27FC236}">
                    <a16:creationId xmlns:a16="http://schemas.microsoft.com/office/drawing/2014/main" id="{7C9F2BD1-30BB-B82C-6CB0-527BF29BABE2}"/>
                  </a:ext>
                </a:extLst>
              </p14:cNvPr>
              <p14:cNvContentPartPr/>
              <p14:nvPr/>
            </p14:nvContentPartPr>
            <p14:xfrm>
              <a:off x="3127351" y="3458682"/>
              <a:ext cx="2577600" cy="41760"/>
            </p14:xfrm>
          </p:contentPart>
        </mc:Choice>
        <mc:Fallback xmlns="">
          <p:pic>
            <p:nvPicPr>
              <p:cNvPr id="8" name="Input penna 7">
                <a:extLst>
                  <a:ext uri="{FF2B5EF4-FFF2-40B4-BE49-F238E27FC236}">
                    <a16:creationId xmlns:a16="http://schemas.microsoft.com/office/drawing/2014/main" id="{7C9F2BD1-30BB-B82C-6CB0-527BF29BABE2}"/>
                  </a:ext>
                </a:extLst>
              </p:cNvPr>
              <p:cNvPicPr/>
              <p:nvPr/>
            </p:nvPicPr>
            <p:blipFill>
              <a:blip r:embed="rId6"/>
              <a:stretch>
                <a:fillRect/>
              </a:stretch>
            </p:blipFill>
            <p:spPr>
              <a:xfrm>
                <a:off x="3123031" y="3454362"/>
                <a:ext cx="25862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put penna 8">
                <a:extLst>
                  <a:ext uri="{FF2B5EF4-FFF2-40B4-BE49-F238E27FC236}">
                    <a16:creationId xmlns:a16="http://schemas.microsoft.com/office/drawing/2014/main" id="{B18EF6D1-E94A-DDBA-F1DF-CDF530696D91}"/>
                  </a:ext>
                </a:extLst>
              </p14:cNvPr>
              <p14:cNvContentPartPr/>
              <p14:nvPr/>
            </p14:nvContentPartPr>
            <p14:xfrm>
              <a:off x="291631" y="3669642"/>
              <a:ext cx="5604480" cy="68400"/>
            </p14:xfrm>
          </p:contentPart>
        </mc:Choice>
        <mc:Fallback xmlns="">
          <p:pic>
            <p:nvPicPr>
              <p:cNvPr id="9" name="Input penna 8">
                <a:extLst>
                  <a:ext uri="{FF2B5EF4-FFF2-40B4-BE49-F238E27FC236}">
                    <a16:creationId xmlns:a16="http://schemas.microsoft.com/office/drawing/2014/main" id="{B18EF6D1-E94A-DDBA-F1DF-CDF530696D91}"/>
                  </a:ext>
                </a:extLst>
              </p:cNvPr>
              <p:cNvPicPr/>
              <p:nvPr/>
            </p:nvPicPr>
            <p:blipFill>
              <a:blip r:embed="rId8"/>
              <a:stretch>
                <a:fillRect/>
              </a:stretch>
            </p:blipFill>
            <p:spPr>
              <a:xfrm>
                <a:off x="287311" y="3665322"/>
                <a:ext cx="56131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put penna 9">
                <a:extLst>
                  <a:ext uri="{FF2B5EF4-FFF2-40B4-BE49-F238E27FC236}">
                    <a16:creationId xmlns:a16="http://schemas.microsoft.com/office/drawing/2014/main" id="{D850DA43-016E-7A81-8F21-71423309AE5B}"/>
                  </a:ext>
                </a:extLst>
              </p14:cNvPr>
              <p14:cNvContentPartPr/>
              <p14:nvPr/>
            </p14:nvContentPartPr>
            <p14:xfrm>
              <a:off x="212071" y="3935682"/>
              <a:ext cx="563400" cy="5760"/>
            </p14:xfrm>
          </p:contentPart>
        </mc:Choice>
        <mc:Fallback xmlns="">
          <p:pic>
            <p:nvPicPr>
              <p:cNvPr id="10" name="Input penna 9">
                <a:extLst>
                  <a:ext uri="{FF2B5EF4-FFF2-40B4-BE49-F238E27FC236}">
                    <a16:creationId xmlns:a16="http://schemas.microsoft.com/office/drawing/2014/main" id="{D850DA43-016E-7A81-8F21-71423309AE5B}"/>
                  </a:ext>
                </a:extLst>
              </p:cNvPr>
              <p:cNvPicPr/>
              <p:nvPr/>
            </p:nvPicPr>
            <p:blipFill>
              <a:blip r:embed="rId10"/>
              <a:stretch>
                <a:fillRect/>
              </a:stretch>
            </p:blipFill>
            <p:spPr>
              <a:xfrm>
                <a:off x="207751" y="3931362"/>
                <a:ext cx="572040" cy="1440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a:extLst>
              <a:ext uri="{FF2B5EF4-FFF2-40B4-BE49-F238E27FC236}">
                <a16:creationId xmlns:a16="http://schemas.microsoft.com/office/drawing/2014/main" id="{FAA14F14-B8C1-6976-27C2-ABDE24ED7CA5}"/>
              </a:ext>
            </a:extLst>
          </p:cNvPr>
          <p:cNvSpPr>
            <a:spLocks noGrp="1" noChangeArrowheads="1"/>
          </p:cNvSpPr>
          <p:nvPr>
            <p:ph type="title"/>
          </p:nvPr>
        </p:nvSpPr>
        <p:spPr>
          <a:xfrm>
            <a:off x="263525" y="0"/>
            <a:ext cx="8229600" cy="1143000"/>
          </a:xfrm>
        </p:spPr>
        <p:txBody>
          <a:bodyPr/>
          <a:lstStyle/>
          <a:p>
            <a:r>
              <a:rPr lang="it-IT" altLang="it-IT" sz="3600"/>
              <a:t>Principio di relatività </a:t>
            </a:r>
          </a:p>
        </p:txBody>
      </p:sp>
      <p:sp>
        <p:nvSpPr>
          <p:cNvPr id="3" name="Segnaposto contenuto 2">
            <a:extLst>
              <a:ext uri="{FF2B5EF4-FFF2-40B4-BE49-F238E27FC236}">
                <a16:creationId xmlns:a16="http://schemas.microsoft.com/office/drawing/2014/main" id="{39913770-B018-C9D5-9B5A-A5CCAC677900}"/>
              </a:ext>
            </a:extLst>
          </p:cNvPr>
          <p:cNvSpPr>
            <a:spLocks noGrp="1"/>
          </p:cNvSpPr>
          <p:nvPr>
            <p:ph idx="1"/>
          </p:nvPr>
        </p:nvSpPr>
        <p:spPr>
          <a:xfrm>
            <a:off x="241300" y="981075"/>
            <a:ext cx="8507413" cy="4525963"/>
          </a:xfrm>
        </p:spPr>
        <p:txBody>
          <a:bodyPr/>
          <a:lstStyle/>
          <a:p>
            <a:pPr>
              <a:defRPr/>
            </a:pPr>
            <a:r>
              <a:rPr lang="en-AU" sz="2000" dirty="0"/>
              <a:t>"Shut yourself up with some friends in the largest room that is under the cover of some large ship, and there make sure that you have flies, butterflies and similar flying animals: let there also be a large pot of water, and in it some little fish; a few buckets should also be suspended at the top, which drop by drop pour water into another vase with a narrow mouth that is placed at the bottom; and while the ship is stationary, watch diligently how those little flying animals with equal speed go towards all parts of the room. [..] 
Observe that you will have all these things diligently, although there is no doubt while the vessel is stationary they must not happen in this way: make the ship move as fast as you want; for (even if the motion is uniform and not fluctuating hither and thither) you will not recognize the slightest change in all the effects named; nor will you be able to tell from any of them whether the ship is moving or standing still.“</a:t>
            </a:r>
          </a:p>
          <a:p>
            <a:pPr>
              <a:defRPr/>
            </a:pPr>
            <a:endParaRPr lang="en-AU" sz="2000" i="1" dirty="0"/>
          </a:p>
          <a:p>
            <a:pPr>
              <a:defRPr/>
            </a:pPr>
            <a:r>
              <a:rPr lang="it-IT" sz="1800" i="1" dirty="0"/>
              <a:t>Dialoghi sopra due massimi sistemi del mondo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8C5DD14-EB67-2542-88D4-A25B8420AC15}"/>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600" dirty="0">
                <a:solidFill>
                  <a:schemeClr val="accent2"/>
                </a:solidFill>
              </a:rPr>
              <a:t>Le </a:t>
            </a:r>
            <a:r>
              <a:rPr lang="pl-PL" altLang="it-IT" sz="3600" dirty="0" err="1">
                <a:solidFill>
                  <a:schemeClr val="accent2"/>
                </a:solidFill>
              </a:rPr>
              <a:t>trasformazioni</a:t>
            </a:r>
            <a:r>
              <a:rPr lang="pl-PL" altLang="it-IT" sz="3600" dirty="0">
                <a:solidFill>
                  <a:schemeClr val="accent2"/>
                </a:solidFill>
              </a:rPr>
              <a:t> di Galileo</a:t>
            </a:r>
            <a:endParaRPr lang="en-AU" altLang="it-IT" sz="3200" dirty="0"/>
          </a:p>
        </p:txBody>
      </p:sp>
      <p:sp>
        <p:nvSpPr>
          <p:cNvPr id="63491" name="Text Box 3">
            <a:extLst>
              <a:ext uri="{FF2B5EF4-FFF2-40B4-BE49-F238E27FC236}">
                <a16:creationId xmlns:a16="http://schemas.microsoft.com/office/drawing/2014/main" id="{E83436E4-FCAA-D6EB-2E3C-8BE8DAD74D1A}"/>
              </a:ext>
            </a:extLst>
          </p:cNvPr>
          <p:cNvSpPr txBox="1">
            <a:spLocks noChangeArrowheads="1"/>
          </p:cNvSpPr>
          <p:nvPr/>
        </p:nvSpPr>
        <p:spPr bwMode="auto">
          <a:xfrm>
            <a:off x="1116013" y="1628775"/>
            <a:ext cx="14605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FF33CC"/>
                </a:solidFill>
              </a:rPr>
              <a:t>v’</a:t>
            </a:r>
            <a:r>
              <a:rPr lang="pl-PL" altLang="it-IT" sz="2200">
                <a:solidFill>
                  <a:schemeClr val="accent2"/>
                </a:solidFill>
              </a:rPr>
              <a:t> = </a:t>
            </a:r>
            <a:r>
              <a:rPr lang="pl-PL" altLang="it-IT" sz="2200" b="1">
                <a:solidFill>
                  <a:srgbClr val="FF0000"/>
                </a:solidFill>
              </a:rPr>
              <a:t>v</a:t>
            </a:r>
            <a:r>
              <a:rPr lang="pl-PL" altLang="it-IT" sz="2200">
                <a:solidFill>
                  <a:srgbClr val="FF0000"/>
                </a:solidFill>
              </a:rPr>
              <a:t> </a:t>
            </a:r>
            <a:r>
              <a:rPr lang="pl-PL" altLang="it-IT" sz="2200">
                <a:solidFill>
                  <a:schemeClr val="accent2"/>
                </a:solidFill>
              </a:rPr>
              <a:t>+ </a:t>
            </a:r>
            <a:r>
              <a:rPr lang="pl-PL" altLang="it-IT" sz="2200" b="1">
                <a:solidFill>
                  <a:schemeClr val="accent2"/>
                </a:solidFill>
              </a:rPr>
              <a:t>u </a:t>
            </a:r>
            <a:endParaRPr lang="en-AU" altLang="it-IT" sz="2200" b="1">
              <a:solidFill>
                <a:schemeClr val="accent2"/>
              </a:solidFill>
            </a:endParaRPr>
          </a:p>
        </p:txBody>
      </p:sp>
      <p:sp>
        <p:nvSpPr>
          <p:cNvPr id="63492" name="Line 4">
            <a:extLst>
              <a:ext uri="{FF2B5EF4-FFF2-40B4-BE49-F238E27FC236}">
                <a16:creationId xmlns:a16="http://schemas.microsoft.com/office/drawing/2014/main" id="{98F326C9-1355-3480-02B9-56333D66D24E}"/>
              </a:ext>
            </a:extLst>
          </p:cNvPr>
          <p:cNvSpPr>
            <a:spLocks noChangeShapeType="1"/>
          </p:cNvSpPr>
          <p:nvPr/>
        </p:nvSpPr>
        <p:spPr bwMode="auto">
          <a:xfrm flipV="1">
            <a:off x="5867400" y="2708275"/>
            <a:ext cx="1150938" cy="1588"/>
          </a:xfrm>
          <a:prstGeom prst="line">
            <a:avLst/>
          </a:prstGeom>
          <a:noFill/>
          <a:ln w="254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63493" name="Group 5">
            <a:extLst>
              <a:ext uri="{FF2B5EF4-FFF2-40B4-BE49-F238E27FC236}">
                <a16:creationId xmlns:a16="http://schemas.microsoft.com/office/drawing/2014/main" id="{9846BB04-A228-AB7C-D844-B979305D9BEE}"/>
              </a:ext>
            </a:extLst>
          </p:cNvPr>
          <p:cNvGrpSpPr>
            <a:grpSpLocks/>
          </p:cNvGrpSpPr>
          <p:nvPr/>
        </p:nvGrpSpPr>
        <p:grpSpPr bwMode="auto">
          <a:xfrm>
            <a:off x="1619250" y="2997200"/>
            <a:ext cx="1901825" cy="1838325"/>
            <a:chOff x="1507" y="1661"/>
            <a:chExt cx="1198" cy="1158"/>
          </a:xfrm>
        </p:grpSpPr>
        <p:sp>
          <p:nvSpPr>
            <p:cNvPr id="63509" name="Line 6">
              <a:extLst>
                <a:ext uri="{FF2B5EF4-FFF2-40B4-BE49-F238E27FC236}">
                  <a16:creationId xmlns:a16="http://schemas.microsoft.com/office/drawing/2014/main" id="{6A43B091-929F-94B6-6FD0-0233F21C6474}"/>
                </a:ext>
              </a:extLst>
            </p:cNvPr>
            <p:cNvSpPr>
              <a:spLocks noChangeShapeType="1"/>
            </p:cNvSpPr>
            <p:nvPr/>
          </p:nvSpPr>
          <p:spPr bwMode="auto">
            <a:xfrm flipV="1">
              <a:off x="1791" y="1661"/>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10" name="Line 7">
              <a:extLst>
                <a:ext uri="{FF2B5EF4-FFF2-40B4-BE49-F238E27FC236}">
                  <a16:creationId xmlns:a16="http://schemas.microsoft.com/office/drawing/2014/main" id="{BC171E02-563E-E349-D14F-688B5B88C7D4}"/>
                </a:ext>
              </a:extLst>
            </p:cNvPr>
            <p:cNvSpPr>
              <a:spLocks noChangeShapeType="1"/>
            </p:cNvSpPr>
            <p:nvPr/>
          </p:nvSpPr>
          <p:spPr bwMode="auto">
            <a:xfrm>
              <a:off x="1791" y="2523"/>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11" name="Line 8">
              <a:extLst>
                <a:ext uri="{FF2B5EF4-FFF2-40B4-BE49-F238E27FC236}">
                  <a16:creationId xmlns:a16="http://schemas.microsoft.com/office/drawing/2014/main" id="{8EEF1E85-60E3-1CA5-D9C5-6CB1B0AF5556}"/>
                </a:ext>
              </a:extLst>
            </p:cNvPr>
            <p:cNvSpPr>
              <a:spLocks noChangeShapeType="1"/>
            </p:cNvSpPr>
            <p:nvPr/>
          </p:nvSpPr>
          <p:spPr bwMode="auto">
            <a:xfrm flipV="1">
              <a:off x="1791" y="2069"/>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12" name="Text Box 9">
              <a:extLst>
                <a:ext uri="{FF2B5EF4-FFF2-40B4-BE49-F238E27FC236}">
                  <a16:creationId xmlns:a16="http://schemas.microsoft.com/office/drawing/2014/main" id="{CCB1B2E6-95C5-A062-D922-920738E4D19E}"/>
                </a:ext>
              </a:extLst>
            </p:cNvPr>
            <p:cNvSpPr txBox="1">
              <a:spLocks noChangeArrowheads="1"/>
            </p:cNvSpPr>
            <p:nvPr/>
          </p:nvSpPr>
          <p:spPr bwMode="auto">
            <a:xfrm>
              <a:off x="1643" y="2550"/>
              <a:ext cx="25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O</a:t>
              </a:r>
              <a:endParaRPr lang="en-AU" altLang="it-IT" sz="2200">
                <a:solidFill>
                  <a:schemeClr val="accent2"/>
                </a:solidFill>
              </a:endParaRPr>
            </a:p>
          </p:txBody>
        </p:sp>
        <p:sp>
          <p:nvSpPr>
            <p:cNvPr id="63513" name="Text Box 10">
              <a:extLst>
                <a:ext uri="{FF2B5EF4-FFF2-40B4-BE49-F238E27FC236}">
                  <a16:creationId xmlns:a16="http://schemas.microsoft.com/office/drawing/2014/main" id="{5208061C-064B-5021-D3DA-2953D255F546}"/>
                </a:ext>
              </a:extLst>
            </p:cNvPr>
            <p:cNvSpPr txBox="1">
              <a:spLocks noChangeArrowheads="1"/>
            </p:cNvSpPr>
            <p:nvPr/>
          </p:nvSpPr>
          <p:spPr bwMode="auto">
            <a:xfrm>
              <a:off x="2472" y="252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X</a:t>
              </a:r>
              <a:endParaRPr lang="en-AU" altLang="it-IT" sz="2200">
                <a:solidFill>
                  <a:schemeClr val="accent2"/>
                </a:solidFill>
              </a:endParaRPr>
            </a:p>
          </p:txBody>
        </p:sp>
        <p:sp>
          <p:nvSpPr>
            <p:cNvPr id="63514" name="Text Box 11">
              <a:extLst>
                <a:ext uri="{FF2B5EF4-FFF2-40B4-BE49-F238E27FC236}">
                  <a16:creationId xmlns:a16="http://schemas.microsoft.com/office/drawing/2014/main" id="{32EFB5A5-0ED0-D877-6ABB-45AAAE8EBB83}"/>
                </a:ext>
              </a:extLst>
            </p:cNvPr>
            <p:cNvSpPr txBox="1">
              <a:spLocks noChangeArrowheads="1"/>
            </p:cNvSpPr>
            <p:nvPr/>
          </p:nvSpPr>
          <p:spPr bwMode="auto">
            <a:xfrm>
              <a:off x="1507" y="1733"/>
              <a:ext cx="23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Y</a:t>
              </a:r>
              <a:endParaRPr lang="en-AU" altLang="it-IT" sz="2200">
                <a:solidFill>
                  <a:schemeClr val="accent2"/>
                </a:solidFill>
              </a:endParaRPr>
            </a:p>
          </p:txBody>
        </p:sp>
      </p:grpSp>
      <p:grpSp>
        <p:nvGrpSpPr>
          <p:cNvPr id="63494" name="Group 12">
            <a:extLst>
              <a:ext uri="{FF2B5EF4-FFF2-40B4-BE49-F238E27FC236}">
                <a16:creationId xmlns:a16="http://schemas.microsoft.com/office/drawing/2014/main" id="{7F54611E-55E0-BCE9-7C5E-EFBAA9BBF3FA}"/>
              </a:ext>
            </a:extLst>
          </p:cNvPr>
          <p:cNvGrpSpPr>
            <a:grpSpLocks/>
          </p:cNvGrpSpPr>
          <p:nvPr/>
        </p:nvGrpSpPr>
        <p:grpSpPr bwMode="auto">
          <a:xfrm>
            <a:off x="5219700" y="3009900"/>
            <a:ext cx="1963738" cy="1838325"/>
            <a:chOff x="3107" y="1480"/>
            <a:chExt cx="1237" cy="1158"/>
          </a:xfrm>
        </p:grpSpPr>
        <p:sp>
          <p:nvSpPr>
            <p:cNvPr id="63503" name="Line 13">
              <a:extLst>
                <a:ext uri="{FF2B5EF4-FFF2-40B4-BE49-F238E27FC236}">
                  <a16:creationId xmlns:a16="http://schemas.microsoft.com/office/drawing/2014/main" id="{25459604-F047-CE8D-95AE-919F9658054C}"/>
                </a:ext>
              </a:extLst>
            </p:cNvPr>
            <p:cNvSpPr>
              <a:spLocks noChangeShapeType="1"/>
            </p:cNvSpPr>
            <p:nvPr/>
          </p:nvSpPr>
          <p:spPr bwMode="auto">
            <a:xfrm flipV="1">
              <a:off x="3391" y="1480"/>
              <a:ext cx="0"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04" name="Line 14">
              <a:extLst>
                <a:ext uri="{FF2B5EF4-FFF2-40B4-BE49-F238E27FC236}">
                  <a16:creationId xmlns:a16="http://schemas.microsoft.com/office/drawing/2014/main" id="{5B46A9AB-A703-4F0C-1AA5-1C6DFB13569B}"/>
                </a:ext>
              </a:extLst>
            </p:cNvPr>
            <p:cNvSpPr>
              <a:spLocks noChangeShapeType="1"/>
            </p:cNvSpPr>
            <p:nvPr/>
          </p:nvSpPr>
          <p:spPr bwMode="auto">
            <a:xfrm>
              <a:off x="3391" y="2342"/>
              <a:ext cx="77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05" name="Line 15">
              <a:extLst>
                <a:ext uri="{FF2B5EF4-FFF2-40B4-BE49-F238E27FC236}">
                  <a16:creationId xmlns:a16="http://schemas.microsoft.com/office/drawing/2014/main" id="{84A2C697-20AB-3B42-5890-479DD850AF81}"/>
                </a:ext>
              </a:extLst>
            </p:cNvPr>
            <p:cNvSpPr>
              <a:spLocks noChangeShapeType="1"/>
            </p:cNvSpPr>
            <p:nvPr/>
          </p:nvSpPr>
          <p:spPr bwMode="auto">
            <a:xfrm flipV="1">
              <a:off x="3391" y="1888"/>
              <a:ext cx="499" cy="4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06" name="Text Box 16">
              <a:extLst>
                <a:ext uri="{FF2B5EF4-FFF2-40B4-BE49-F238E27FC236}">
                  <a16:creationId xmlns:a16="http://schemas.microsoft.com/office/drawing/2014/main" id="{D9A09FBD-FBFC-EF99-A22B-FF271B5C279D}"/>
                </a:ext>
              </a:extLst>
            </p:cNvPr>
            <p:cNvSpPr txBox="1">
              <a:spLocks noChangeArrowheads="1"/>
            </p:cNvSpPr>
            <p:nvPr/>
          </p:nvSpPr>
          <p:spPr bwMode="auto">
            <a:xfrm>
              <a:off x="3243" y="2369"/>
              <a:ext cx="29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O’</a:t>
              </a:r>
              <a:endParaRPr lang="en-AU" altLang="it-IT" sz="2200">
                <a:solidFill>
                  <a:schemeClr val="accent2"/>
                </a:solidFill>
              </a:endParaRPr>
            </a:p>
          </p:txBody>
        </p:sp>
        <p:sp>
          <p:nvSpPr>
            <p:cNvPr id="63507" name="Text Box 17">
              <a:extLst>
                <a:ext uri="{FF2B5EF4-FFF2-40B4-BE49-F238E27FC236}">
                  <a16:creationId xmlns:a16="http://schemas.microsoft.com/office/drawing/2014/main" id="{30E44BF9-4FFD-7078-3799-CFB9612624F3}"/>
                </a:ext>
              </a:extLst>
            </p:cNvPr>
            <p:cNvSpPr txBox="1">
              <a:spLocks noChangeArrowheads="1"/>
            </p:cNvSpPr>
            <p:nvPr/>
          </p:nvSpPr>
          <p:spPr bwMode="auto">
            <a:xfrm>
              <a:off x="4072" y="234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X’</a:t>
              </a:r>
              <a:endParaRPr lang="en-AU" altLang="it-IT" sz="2200">
                <a:solidFill>
                  <a:schemeClr val="accent2"/>
                </a:solidFill>
              </a:endParaRPr>
            </a:p>
          </p:txBody>
        </p:sp>
        <p:sp>
          <p:nvSpPr>
            <p:cNvPr id="63508" name="Text Box 18">
              <a:extLst>
                <a:ext uri="{FF2B5EF4-FFF2-40B4-BE49-F238E27FC236}">
                  <a16:creationId xmlns:a16="http://schemas.microsoft.com/office/drawing/2014/main" id="{2807D765-ACEC-BA39-D22E-5A48C12886F6}"/>
                </a:ext>
              </a:extLst>
            </p:cNvPr>
            <p:cNvSpPr txBox="1">
              <a:spLocks noChangeArrowheads="1"/>
            </p:cNvSpPr>
            <p:nvPr/>
          </p:nvSpPr>
          <p:spPr bwMode="auto">
            <a:xfrm>
              <a:off x="3107" y="1552"/>
              <a:ext cx="27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chemeClr val="accent2"/>
                  </a:solidFill>
                </a:rPr>
                <a:t>Y’</a:t>
              </a:r>
              <a:endParaRPr lang="en-AU" altLang="it-IT" sz="2200">
                <a:solidFill>
                  <a:schemeClr val="accent2"/>
                </a:solidFill>
              </a:endParaRPr>
            </a:p>
          </p:txBody>
        </p:sp>
      </p:grpSp>
      <p:sp>
        <p:nvSpPr>
          <p:cNvPr id="63495" name="Text Box 19">
            <a:extLst>
              <a:ext uri="{FF2B5EF4-FFF2-40B4-BE49-F238E27FC236}">
                <a16:creationId xmlns:a16="http://schemas.microsoft.com/office/drawing/2014/main" id="{E53CC10C-99AC-3C6D-9BAE-D14B409F8C2E}"/>
              </a:ext>
            </a:extLst>
          </p:cNvPr>
          <p:cNvSpPr txBox="1">
            <a:spLocks noChangeArrowheads="1"/>
          </p:cNvSpPr>
          <p:nvPr/>
        </p:nvSpPr>
        <p:spPr bwMode="auto">
          <a:xfrm>
            <a:off x="6351588" y="2103438"/>
            <a:ext cx="3556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chemeClr val="accent2"/>
                </a:solidFill>
              </a:rPr>
              <a:t>u</a:t>
            </a:r>
            <a:endParaRPr lang="en-AU" altLang="it-IT" sz="2200" b="1">
              <a:solidFill>
                <a:schemeClr val="accent2"/>
              </a:solidFill>
            </a:endParaRPr>
          </a:p>
        </p:txBody>
      </p:sp>
      <p:sp>
        <p:nvSpPr>
          <p:cNvPr id="63496" name="Line 20">
            <a:extLst>
              <a:ext uri="{FF2B5EF4-FFF2-40B4-BE49-F238E27FC236}">
                <a16:creationId xmlns:a16="http://schemas.microsoft.com/office/drawing/2014/main" id="{FE8114DC-DA57-69CA-A228-C39296C39100}"/>
              </a:ext>
            </a:extLst>
          </p:cNvPr>
          <p:cNvSpPr>
            <a:spLocks noChangeShapeType="1"/>
          </p:cNvSpPr>
          <p:nvPr/>
        </p:nvSpPr>
        <p:spPr bwMode="auto">
          <a:xfrm flipV="1">
            <a:off x="2987675" y="3860800"/>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497" name="Line 21">
            <a:extLst>
              <a:ext uri="{FF2B5EF4-FFF2-40B4-BE49-F238E27FC236}">
                <a16:creationId xmlns:a16="http://schemas.microsoft.com/office/drawing/2014/main" id="{F1D5ED8A-0386-F24B-EFED-45D40FA0111D}"/>
              </a:ext>
            </a:extLst>
          </p:cNvPr>
          <p:cNvSpPr>
            <a:spLocks noChangeShapeType="1"/>
          </p:cNvSpPr>
          <p:nvPr/>
        </p:nvSpPr>
        <p:spPr bwMode="auto">
          <a:xfrm flipV="1">
            <a:off x="6516688" y="3789363"/>
            <a:ext cx="647700" cy="2159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498" name="Line 22">
            <a:extLst>
              <a:ext uri="{FF2B5EF4-FFF2-40B4-BE49-F238E27FC236}">
                <a16:creationId xmlns:a16="http://schemas.microsoft.com/office/drawing/2014/main" id="{518B3F5E-C04C-3496-02A1-F39F03FFC2C3}"/>
              </a:ext>
            </a:extLst>
          </p:cNvPr>
          <p:cNvSpPr>
            <a:spLocks noChangeShapeType="1"/>
          </p:cNvSpPr>
          <p:nvPr/>
        </p:nvSpPr>
        <p:spPr bwMode="auto">
          <a:xfrm flipV="1">
            <a:off x="7092950" y="3789363"/>
            <a:ext cx="1150938" cy="1587"/>
          </a:xfrm>
          <a:prstGeom prst="line">
            <a:avLst/>
          </a:prstGeom>
          <a:noFill/>
          <a:ln w="25400">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499" name="Line 23">
            <a:extLst>
              <a:ext uri="{FF2B5EF4-FFF2-40B4-BE49-F238E27FC236}">
                <a16:creationId xmlns:a16="http://schemas.microsoft.com/office/drawing/2014/main" id="{ABDAC6F3-87EE-1583-4F9A-7D379EF61415}"/>
              </a:ext>
            </a:extLst>
          </p:cNvPr>
          <p:cNvSpPr>
            <a:spLocks noChangeShapeType="1"/>
          </p:cNvSpPr>
          <p:nvPr/>
        </p:nvSpPr>
        <p:spPr bwMode="auto">
          <a:xfrm flipV="1">
            <a:off x="6588125" y="3789363"/>
            <a:ext cx="1512888" cy="215900"/>
          </a:xfrm>
          <a:prstGeom prst="line">
            <a:avLst/>
          </a:prstGeom>
          <a:noFill/>
          <a:ln w="25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3500" name="Text Box 24">
            <a:extLst>
              <a:ext uri="{FF2B5EF4-FFF2-40B4-BE49-F238E27FC236}">
                <a16:creationId xmlns:a16="http://schemas.microsoft.com/office/drawing/2014/main" id="{3C92CA53-22B8-C713-B99F-317B6930DA68}"/>
              </a:ext>
            </a:extLst>
          </p:cNvPr>
          <p:cNvSpPr txBox="1">
            <a:spLocks noChangeArrowheads="1"/>
          </p:cNvSpPr>
          <p:nvPr/>
        </p:nvSpPr>
        <p:spPr bwMode="auto">
          <a:xfrm>
            <a:off x="3203575" y="3429000"/>
            <a:ext cx="3397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FF0000"/>
                </a:solidFill>
              </a:rPr>
              <a:t>v</a:t>
            </a:r>
            <a:endParaRPr lang="en-AU" altLang="it-IT" sz="2200" b="1">
              <a:solidFill>
                <a:srgbClr val="FF0000"/>
              </a:solidFill>
            </a:endParaRPr>
          </a:p>
        </p:txBody>
      </p:sp>
      <p:sp>
        <p:nvSpPr>
          <p:cNvPr id="63501" name="Text Box 25">
            <a:extLst>
              <a:ext uri="{FF2B5EF4-FFF2-40B4-BE49-F238E27FC236}">
                <a16:creationId xmlns:a16="http://schemas.microsoft.com/office/drawing/2014/main" id="{BE4F58F5-A0EB-FD7C-3613-303EC89E48B5}"/>
              </a:ext>
            </a:extLst>
          </p:cNvPr>
          <p:cNvSpPr txBox="1">
            <a:spLocks noChangeArrowheads="1"/>
          </p:cNvSpPr>
          <p:nvPr/>
        </p:nvSpPr>
        <p:spPr bwMode="auto">
          <a:xfrm>
            <a:off x="7524750" y="3933825"/>
            <a:ext cx="4175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FF33CC"/>
                </a:solidFill>
              </a:rPr>
              <a:t>v’</a:t>
            </a:r>
            <a:endParaRPr lang="en-AU" altLang="it-IT" sz="2200" b="1">
              <a:solidFill>
                <a:srgbClr val="FF33CC"/>
              </a:solidFill>
            </a:endParaRPr>
          </a:p>
        </p:txBody>
      </p:sp>
      <p:sp>
        <p:nvSpPr>
          <p:cNvPr id="63502" name="Text Box 26">
            <a:extLst>
              <a:ext uri="{FF2B5EF4-FFF2-40B4-BE49-F238E27FC236}">
                <a16:creationId xmlns:a16="http://schemas.microsoft.com/office/drawing/2014/main" id="{D71C353C-A933-364B-C558-F563D9D377C9}"/>
              </a:ext>
            </a:extLst>
          </p:cNvPr>
          <p:cNvSpPr txBox="1">
            <a:spLocks noChangeArrowheads="1"/>
          </p:cNvSpPr>
          <p:nvPr/>
        </p:nvSpPr>
        <p:spPr bwMode="auto">
          <a:xfrm>
            <a:off x="808038" y="5343525"/>
            <a:ext cx="77724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200" dirty="0">
                <a:solidFill>
                  <a:schemeClr val="accent2"/>
                </a:solidFill>
              </a:rPr>
              <a:t>All observers moving at a constant speed are equivalent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D4475C4-47F9-E038-FCE3-B66967DFB983}"/>
              </a:ext>
            </a:extLst>
          </p:cNvPr>
          <p:cNvSpPr>
            <a:spLocks noGrp="1" noChangeArrowheads="1"/>
          </p:cNvSpPr>
          <p:nvPr>
            <p:ph type="ctrTitle"/>
          </p:nvPr>
        </p:nvSpPr>
        <p:spPr>
          <a:xfrm>
            <a:off x="611188" y="-171450"/>
            <a:ext cx="7772400" cy="1470025"/>
          </a:xfrm>
        </p:spPr>
        <p:txBody>
          <a:bodyPr anchor="ctr"/>
          <a:lstStyle/>
          <a:p>
            <a:pPr eaLnBrk="1" hangingPunct="1"/>
            <a:r>
              <a:rPr lang="pl-PL" altLang="it-IT" sz="3600">
                <a:solidFill>
                  <a:schemeClr val="accent2"/>
                </a:solidFill>
              </a:rPr>
              <a:t>Maxwell’s equations (</a:t>
            </a:r>
            <a:r>
              <a:rPr lang="en-US" altLang="it-IT" sz="3600">
                <a:solidFill>
                  <a:schemeClr val="accent2"/>
                </a:solidFill>
              </a:rPr>
              <a:t>~</a:t>
            </a:r>
            <a:r>
              <a:rPr lang="pl-PL" altLang="it-IT" sz="3600">
                <a:solidFill>
                  <a:schemeClr val="accent2"/>
                </a:solidFill>
              </a:rPr>
              <a:t>1865)</a:t>
            </a:r>
            <a:r>
              <a:rPr lang="pl-PL" altLang="it-IT" sz="3200"/>
              <a:t> </a:t>
            </a:r>
            <a:endParaRPr lang="en-AU" altLang="it-IT" sz="3200"/>
          </a:p>
        </p:txBody>
      </p:sp>
      <p:pic>
        <p:nvPicPr>
          <p:cNvPr id="68611" name="Picture 3">
            <a:extLst>
              <a:ext uri="{FF2B5EF4-FFF2-40B4-BE49-F238E27FC236}">
                <a16:creationId xmlns:a16="http://schemas.microsoft.com/office/drawing/2014/main" id="{89CD48F9-0D56-047E-8E96-FA8B6743B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060575"/>
            <a:ext cx="4032250" cy="3106738"/>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Text Box 4">
            <a:extLst>
              <a:ext uri="{FF2B5EF4-FFF2-40B4-BE49-F238E27FC236}">
                <a16:creationId xmlns:a16="http://schemas.microsoft.com/office/drawing/2014/main" id="{18EE0AFD-1DE9-16A8-1B31-43C8847E50D4}"/>
              </a:ext>
            </a:extLst>
          </p:cNvPr>
          <p:cNvSpPr txBox="1">
            <a:spLocks noChangeArrowheads="1"/>
          </p:cNvSpPr>
          <p:nvPr/>
        </p:nvSpPr>
        <p:spPr bwMode="auto">
          <a:xfrm>
            <a:off x="4408488" y="1382713"/>
            <a:ext cx="13811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rgbClr val="FF0000"/>
                </a:solidFill>
              </a:rPr>
              <a:t>God said:</a:t>
            </a:r>
            <a:endParaRPr lang="en-AU" altLang="it-IT" sz="2200">
              <a:solidFill>
                <a:srgbClr val="FF0000"/>
              </a:solidFill>
            </a:endParaRPr>
          </a:p>
        </p:txBody>
      </p:sp>
      <p:sp>
        <p:nvSpPr>
          <p:cNvPr id="68613" name="Text Box 5">
            <a:extLst>
              <a:ext uri="{FF2B5EF4-FFF2-40B4-BE49-F238E27FC236}">
                <a16:creationId xmlns:a16="http://schemas.microsoft.com/office/drawing/2014/main" id="{0C65BD12-E621-24F2-FF27-0AFEB7D9A138}"/>
              </a:ext>
            </a:extLst>
          </p:cNvPr>
          <p:cNvSpPr txBox="1">
            <a:spLocks noChangeArrowheads="1"/>
          </p:cNvSpPr>
          <p:nvPr/>
        </p:nvSpPr>
        <p:spPr bwMode="auto">
          <a:xfrm>
            <a:off x="5867400" y="5589588"/>
            <a:ext cx="26876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rgbClr val="FF0000"/>
                </a:solidFill>
              </a:rPr>
              <a:t>and there was light!</a:t>
            </a:r>
            <a:r>
              <a:rPr lang="pl-PL" altLang="it-IT" sz="2200">
                <a:solidFill>
                  <a:schemeClr val="accent2"/>
                </a:solidFill>
              </a:rPr>
              <a:t> </a:t>
            </a:r>
            <a:endParaRPr lang="en-AU" altLang="it-IT" sz="2200">
              <a:solidFill>
                <a:schemeClr val="accent2"/>
              </a:solidFill>
            </a:endParaRPr>
          </a:p>
        </p:txBody>
      </p:sp>
      <p:pic>
        <p:nvPicPr>
          <p:cNvPr id="68614" name="Picture 6">
            <a:extLst>
              <a:ext uri="{FF2B5EF4-FFF2-40B4-BE49-F238E27FC236}">
                <a16:creationId xmlns:a16="http://schemas.microsoft.com/office/drawing/2014/main" id="{04714CD0-1BDB-B059-E1E1-35231A01C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412875"/>
            <a:ext cx="329565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5B79A66-ADF9-DB7B-C51C-EEC2C30EEEAB}"/>
              </a:ext>
            </a:extLst>
          </p:cNvPr>
          <p:cNvSpPr>
            <a:spLocks noGrp="1" noChangeArrowheads="1"/>
          </p:cNvSpPr>
          <p:nvPr>
            <p:ph type="title"/>
          </p:nvPr>
        </p:nvSpPr>
        <p:spPr>
          <a:xfrm>
            <a:off x="457200" y="274638"/>
            <a:ext cx="8435975" cy="1143000"/>
          </a:xfrm>
        </p:spPr>
        <p:txBody>
          <a:bodyPr/>
          <a:lstStyle/>
          <a:p>
            <a:pPr algn="l" eaLnBrk="1" hangingPunct="1"/>
            <a:r>
              <a:rPr lang="pl-PL" altLang="it-IT" sz="3400" dirty="0">
                <a:solidFill>
                  <a:schemeClr val="accent2"/>
                </a:solidFill>
              </a:rPr>
              <a:t>Abraham Michelson – </a:t>
            </a:r>
            <a:r>
              <a:rPr lang="en-AU" altLang="it-IT" sz="3400" dirty="0">
                <a:solidFill>
                  <a:schemeClr val="accent2"/>
                </a:solidFill>
              </a:rPr>
              <a:t>Experiment on the motion of the Earth </a:t>
            </a:r>
            <a:r>
              <a:rPr lang="pl-PL" altLang="it-IT" sz="3400" dirty="0">
                <a:solidFill>
                  <a:schemeClr val="accent2"/>
                </a:solidFill>
              </a:rPr>
              <a:t>(</a:t>
            </a:r>
            <a:r>
              <a:rPr lang="pl-PL" altLang="it-IT" sz="3400" dirty="0" err="1">
                <a:solidFill>
                  <a:schemeClr val="accent2"/>
                </a:solidFill>
              </a:rPr>
              <a:t>Potsdam</a:t>
            </a:r>
            <a:r>
              <a:rPr lang="pl-PL" altLang="it-IT" sz="3400" dirty="0">
                <a:solidFill>
                  <a:schemeClr val="accent2"/>
                </a:solidFill>
              </a:rPr>
              <a:t>, 1881)</a:t>
            </a:r>
            <a:r>
              <a:rPr lang="pl-PL" altLang="it-IT" sz="3400" dirty="0"/>
              <a:t> </a:t>
            </a:r>
            <a:endParaRPr lang="en-AU" altLang="it-IT" sz="3400" dirty="0"/>
          </a:p>
        </p:txBody>
      </p:sp>
      <p:pic>
        <p:nvPicPr>
          <p:cNvPr id="72707" name="Picture 3">
            <a:extLst>
              <a:ext uri="{FF2B5EF4-FFF2-40B4-BE49-F238E27FC236}">
                <a16:creationId xmlns:a16="http://schemas.microsoft.com/office/drawing/2014/main" id="{5393DA16-D208-535A-B33F-A8A9797B111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633538"/>
            <a:ext cx="25193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3CFEEE80-2A73-8323-5DBD-F34B7A9CCF74}"/>
              </a:ext>
            </a:extLst>
          </p:cNvPr>
          <p:cNvSpPr txBox="1">
            <a:spLocks noChangeArrowheads="1"/>
          </p:cNvSpPr>
          <p:nvPr/>
        </p:nvSpPr>
        <p:spPr bwMode="auto">
          <a:xfrm>
            <a:off x="376238" y="5056188"/>
            <a:ext cx="846613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200" dirty="0">
                <a:solidFill>
                  <a:schemeClr val="accent2"/>
                </a:solidFill>
              </a:rPr>
              <a:t>Born in Strzelno (50 km from </a:t>
            </a:r>
            <a:r>
              <a:rPr lang="en-AU" altLang="it-IT" sz="2200" dirty="0" err="1">
                <a:solidFill>
                  <a:schemeClr val="accent2"/>
                </a:solidFill>
              </a:rPr>
              <a:t>Toruń</a:t>
            </a:r>
            <a:r>
              <a:rPr lang="en-AU" altLang="it-IT" sz="2200" dirty="0">
                <a:solidFill>
                  <a:schemeClr val="accent2"/>
                </a:solidFill>
              </a:rPr>
              <a:t>) in 1852.
The family moved with his parents to the United States when he was 3 years old.
First American Nobel Prize (1907)</a:t>
            </a:r>
          </a:p>
        </p:txBody>
      </p:sp>
      <p:pic>
        <p:nvPicPr>
          <p:cNvPr id="72709" name="Picture 5">
            <a:extLst>
              <a:ext uri="{FF2B5EF4-FFF2-40B4-BE49-F238E27FC236}">
                <a16:creationId xmlns:a16="http://schemas.microsoft.com/office/drawing/2014/main" id="{90B67757-BCEE-0C79-15D5-3DA1EA53A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276475"/>
            <a:ext cx="17272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a:extLst>
              <a:ext uri="{FF2B5EF4-FFF2-40B4-BE49-F238E27FC236}">
                <a16:creationId xmlns:a16="http://schemas.microsoft.com/office/drawing/2014/main" id="{C41D9FC0-4AE3-0EDB-C060-9F18C29F2B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2259013"/>
            <a:ext cx="352901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5BDBFA4-94BF-9A40-BC21-203EBEF7F87F}"/>
              </a:ext>
            </a:extLst>
          </p:cNvPr>
          <p:cNvSpPr>
            <a:spLocks noGrp="1" noChangeArrowheads="1"/>
          </p:cNvSpPr>
          <p:nvPr>
            <p:ph type="title"/>
          </p:nvPr>
        </p:nvSpPr>
        <p:spPr/>
        <p:txBody>
          <a:bodyPr/>
          <a:lstStyle/>
          <a:p>
            <a:pPr algn="l" eaLnBrk="1" hangingPunct="1"/>
            <a:r>
              <a:rPr lang="it-IT" altLang="it-IT" sz="3600" dirty="0">
                <a:solidFill>
                  <a:schemeClr val="accent2"/>
                </a:solidFill>
              </a:rPr>
              <a:t>Abraham </a:t>
            </a:r>
            <a:r>
              <a:rPr lang="it-IT" altLang="it-IT" sz="3600" dirty="0" err="1">
                <a:solidFill>
                  <a:schemeClr val="accent2"/>
                </a:solidFill>
              </a:rPr>
              <a:t>Michelson</a:t>
            </a:r>
            <a:r>
              <a:rPr lang="it-IT" altLang="it-IT" sz="3600" dirty="0">
                <a:solidFill>
                  <a:schemeClr val="accent2"/>
                </a:solidFill>
              </a:rPr>
              <a:t> – </a:t>
            </a:r>
            <a:r>
              <a:rPr lang="en-AU" altLang="it-IT" sz="3600" dirty="0">
                <a:solidFill>
                  <a:schemeClr val="accent2"/>
                </a:solidFill>
              </a:rPr>
              <a:t>how does the speed of the Earth change in a year?</a:t>
            </a:r>
            <a:endParaRPr lang="en-AU" altLang="it-IT" sz="4000" dirty="0"/>
          </a:p>
        </p:txBody>
      </p:sp>
      <p:pic>
        <p:nvPicPr>
          <p:cNvPr id="74755" name="Picture 3">
            <a:extLst>
              <a:ext uri="{FF2B5EF4-FFF2-40B4-BE49-F238E27FC236}">
                <a16:creationId xmlns:a16="http://schemas.microsoft.com/office/drawing/2014/main" id="{CB5B49A4-7974-EE0A-FFF7-53625CE6DFA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1257"/>
            <a:ext cx="428466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DFC9899D-4F61-6184-06B8-D9C9845E4BBB}"/>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889" y="1654969"/>
            <a:ext cx="3183536"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a:extLst>
              <a:ext uri="{FF2B5EF4-FFF2-40B4-BE49-F238E27FC236}">
                <a16:creationId xmlns:a16="http://schemas.microsoft.com/office/drawing/2014/main" id="{DE6B00B2-965A-79ED-0A50-42609D98830A}"/>
              </a:ext>
            </a:extLst>
          </p:cNvPr>
          <p:cNvSpPr txBox="1">
            <a:spLocks noChangeArrowheads="1"/>
          </p:cNvSpPr>
          <p:nvPr/>
        </p:nvSpPr>
        <p:spPr bwMode="auto">
          <a:xfrm>
            <a:off x="273339" y="5349586"/>
            <a:ext cx="919328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200" dirty="0">
                <a:solidFill>
                  <a:schemeClr val="accent2"/>
                </a:solidFill>
              </a:rPr>
              <a:t>The speed of the Earth in orbit is 30 km/s. </a:t>
            </a:r>
          </a:p>
          <a:p>
            <a:pPr eaLnBrk="1" hangingPunct="1">
              <a:spcBef>
                <a:spcPct val="0"/>
              </a:spcBef>
              <a:buFontTx/>
              <a:buNone/>
            </a:pPr>
            <a:r>
              <a:rPr lang="en-AU" altLang="it-IT" sz="2200" dirty="0">
                <a:solidFill>
                  <a:schemeClr val="accent2"/>
                </a:solidFill>
              </a:rPr>
              <a:t>The speed of light is 300 000 km/s.
We can measure it – with a </a:t>
            </a:r>
            <a:r>
              <a:rPr lang="en-AU" altLang="it-IT" sz="2200" dirty="0" err="1">
                <a:solidFill>
                  <a:schemeClr val="accent2"/>
                </a:solidFill>
              </a:rPr>
              <a:t>methodùà</a:t>
            </a:r>
            <a:r>
              <a:rPr lang="en-AU" altLang="it-IT" sz="2200" dirty="0">
                <a:solidFill>
                  <a:schemeClr val="accent2"/>
                </a:solidFill>
              </a:rPr>
              <a:t> based on the interference of light.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254C3D0-9282-2405-0279-CEA540CD1964}"/>
              </a:ext>
            </a:extLst>
          </p:cNvPr>
          <p:cNvSpPr>
            <a:spLocks noGrp="1" noChangeArrowheads="1"/>
          </p:cNvSpPr>
          <p:nvPr>
            <p:ph type="title"/>
          </p:nvPr>
        </p:nvSpPr>
        <p:spPr>
          <a:xfrm>
            <a:off x="250824" y="546100"/>
            <a:ext cx="8893175" cy="1143000"/>
          </a:xfrm>
        </p:spPr>
        <p:txBody>
          <a:bodyPr/>
          <a:lstStyle/>
          <a:p>
            <a:pPr algn="l" eaLnBrk="1" hangingPunct="1"/>
            <a:r>
              <a:rPr lang="pl-PL" altLang="it-IT" sz="3200" dirty="0">
                <a:solidFill>
                  <a:schemeClr val="accent2"/>
                </a:solidFill>
              </a:rPr>
              <a:t>Abraham Michelson &amp; Morley (18</a:t>
            </a:r>
            <a:r>
              <a:rPr lang="it-IT" altLang="it-IT" sz="3200" dirty="0">
                <a:solidFill>
                  <a:schemeClr val="accent2"/>
                </a:solidFill>
              </a:rPr>
              <a:t>87</a:t>
            </a:r>
            <a:r>
              <a:rPr lang="pl-PL" altLang="it-IT" sz="3200" dirty="0">
                <a:solidFill>
                  <a:schemeClr val="accent2"/>
                </a:solidFill>
              </a:rPr>
              <a:t> Cleveland):</a:t>
            </a:r>
            <a:r>
              <a:rPr lang="pl-PL" altLang="it-IT" sz="3200" dirty="0"/>
              <a:t> </a:t>
            </a:r>
            <a:br>
              <a:rPr lang="pl-PL" altLang="it-IT" sz="3600" dirty="0"/>
            </a:br>
            <a:r>
              <a:rPr lang="en-AU" altLang="it-IT" sz="3600" dirty="0">
                <a:solidFill>
                  <a:srgbClr val="FF0000"/>
                </a:solidFill>
              </a:rPr>
              <a:t>The Earth does not move!</a:t>
            </a:r>
            <a:endParaRPr lang="en-AU" altLang="it-IT" sz="4000" dirty="0"/>
          </a:p>
        </p:txBody>
      </p:sp>
      <p:pic>
        <p:nvPicPr>
          <p:cNvPr id="76803" name="Picture 3">
            <a:extLst>
              <a:ext uri="{FF2B5EF4-FFF2-40B4-BE49-F238E27FC236}">
                <a16:creationId xmlns:a16="http://schemas.microsoft.com/office/drawing/2014/main" id="{567860E3-23CB-A58D-5CFD-B1167B44C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349500"/>
            <a:ext cx="4032250" cy="21971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76804" name="Rectangle 4">
            <a:extLst>
              <a:ext uri="{FF2B5EF4-FFF2-40B4-BE49-F238E27FC236}">
                <a16:creationId xmlns:a16="http://schemas.microsoft.com/office/drawing/2014/main" id="{EAE327B6-88EC-6754-CC0C-1A06BC96693E}"/>
              </a:ext>
            </a:extLst>
          </p:cNvPr>
          <p:cNvSpPr>
            <a:spLocks noChangeArrowheads="1"/>
          </p:cNvSpPr>
          <p:nvPr/>
        </p:nvSpPr>
        <p:spPr bwMode="auto">
          <a:xfrm>
            <a:off x="250825" y="4724400"/>
            <a:ext cx="642663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200" dirty="0">
                <a:solidFill>
                  <a:schemeClr val="accent2"/>
                </a:solidFill>
              </a:rPr>
              <a:t>Result: 
No orbit velocity, within 0.1 of the expected values
? The Earth does not move
? There is no ether
? There's something wrong with the speed of light</a:t>
            </a:r>
            <a:endParaRPr lang="pl-PL" altLang="it-IT" sz="2200" dirty="0">
              <a:solidFill>
                <a:schemeClr val="accen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1E0FDE59-255B-8FBF-BF01-F29A3466B54B}"/>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50825" y="931863"/>
            <a:ext cx="54102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5E697CCC-C734-6170-F700-92E0E7B0C65A}"/>
              </a:ext>
            </a:extLst>
          </p:cNvPr>
          <p:cNvSpPr>
            <a:spLocks noGrp="1" noChangeArrowheads="1"/>
          </p:cNvSpPr>
          <p:nvPr>
            <p:ph type="title"/>
          </p:nvPr>
        </p:nvSpPr>
        <p:spPr>
          <a:xfrm>
            <a:off x="250825" y="0"/>
            <a:ext cx="8435975" cy="1143000"/>
          </a:xfrm>
        </p:spPr>
        <p:txBody>
          <a:bodyPr/>
          <a:lstStyle/>
          <a:p>
            <a:pPr eaLnBrk="1" hangingPunct="1"/>
            <a:r>
              <a:rPr lang="pl-PL" altLang="it-IT" sz="3600">
                <a:solidFill>
                  <a:schemeClr val="accent2"/>
                </a:solidFill>
              </a:rPr>
              <a:t>On electrodynamics of moving bodies</a:t>
            </a:r>
            <a:br>
              <a:rPr lang="pl-PL" altLang="it-IT" sz="3600">
                <a:solidFill>
                  <a:schemeClr val="accent2"/>
                </a:solidFill>
              </a:rPr>
            </a:br>
            <a:r>
              <a:rPr lang="pl-PL" altLang="it-IT" sz="3600">
                <a:solidFill>
                  <a:schemeClr val="accent2"/>
                </a:solidFill>
              </a:rPr>
              <a:t>(Albert Einstein, June 1905)</a:t>
            </a:r>
            <a:endParaRPr lang="en-AU" altLang="it-IT" sz="3600">
              <a:solidFill>
                <a:schemeClr val="accent2"/>
              </a:solidFill>
            </a:endParaRPr>
          </a:p>
        </p:txBody>
      </p:sp>
      <p:sp>
        <p:nvSpPr>
          <p:cNvPr id="70660" name="Text Box 4">
            <a:extLst>
              <a:ext uri="{FF2B5EF4-FFF2-40B4-BE49-F238E27FC236}">
                <a16:creationId xmlns:a16="http://schemas.microsoft.com/office/drawing/2014/main" id="{45DCE0BF-32D4-900E-C0D6-FCF7A78030FD}"/>
              </a:ext>
            </a:extLst>
          </p:cNvPr>
          <p:cNvSpPr txBox="1">
            <a:spLocks noChangeArrowheads="1"/>
          </p:cNvSpPr>
          <p:nvPr/>
        </p:nvSpPr>
        <p:spPr bwMode="auto">
          <a:xfrm>
            <a:off x="5724526" y="4652963"/>
            <a:ext cx="31686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dirty="0">
                <a:solidFill>
                  <a:schemeClr val="accent2"/>
                </a:solidFill>
              </a:rPr>
              <a:t>Come si trasformano le leggi di Maxwell in un sistema di riferimento in moto (uniforme)?</a:t>
            </a:r>
            <a:endParaRPr lang="en-AU" altLang="it-IT" sz="2200" dirty="0">
              <a:solidFill>
                <a:schemeClr val="accent2"/>
              </a:solidFill>
            </a:endParaRPr>
          </a:p>
        </p:txBody>
      </p:sp>
      <p:pic>
        <p:nvPicPr>
          <p:cNvPr id="70661" name="Picture 5">
            <a:extLst>
              <a:ext uri="{FF2B5EF4-FFF2-40B4-BE49-F238E27FC236}">
                <a16:creationId xmlns:a16="http://schemas.microsoft.com/office/drawing/2014/main" id="{8508EC01-27E1-94D9-46B1-DC6F5F03F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557338"/>
            <a:ext cx="25923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17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0366-97DC-E74A-2ADB-64706AB0A06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A036454-BA71-F2BB-5EC7-0C8C6F05561B}"/>
              </a:ext>
            </a:extLst>
          </p:cNvPr>
          <p:cNvSpPr>
            <a:spLocks noGrp="1"/>
          </p:cNvSpPr>
          <p:nvPr>
            <p:ph type="title"/>
          </p:nvPr>
        </p:nvSpPr>
        <p:spPr>
          <a:xfrm>
            <a:off x="457200" y="116632"/>
            <a:ext cx="8229600" cy="1143000"/>
          </a:xfrm>
        </p:spPr>
        <p:txBody>
          <a:bodyPr/>
          <a:lstStyle/>
          <a:p>
            <a:r>
              <a:rPr lang="pl-PL" dirty="0" err="1"/>
              <a:t>Abstract</a:t>
            </a:r>
            <a:endParaRPr lang="it-IT" dirty="0"/>
          </a:p>
        </p:txBody>
      </p:sp>
      <p:sp>
        <p:nvSpPr>
          <p:cNvPr id="3" name="pole tekstowe 2">
            <a:extLst>
              <a:ext uri="{FF2B5EF4-FFF2-40B4-BE49-F238E27FC236}">
                <a16:creationId xmlns:a16="http://schemas.microsoft.com/office/drawing/2014/main" id="{FAEE6714-264C-87E0-71C3-F5126990835F}"/>
              </a:ext>
            </a:extLst>
          </p:cNvPr>
          <p:cNvSpPr txBox="1"/>
          <p:nvPr/>
        </p:nvSpPr>
        <p:spPr>
          <a:xfrm>
            <a:off x="284626" y="1124744"/>
            <a:ext cx="8607853" cy="5632311"/>
          </a:xfrm>
          <a:prstGeom prst="rect">
            <a:avLst/>
          </a:prstGeom>
          <a:noFill/>
        </p:spPr>
        <p:txBody>
          <a:bodyPr wrap="square" rtlCol="0">
            <a:spAutoFit/>
          </a:bodyPr>
          <a:lstStyle/>
          <a:p>
            <a:endParaRPr lang="it-IT" sz="2000" dirty="0"/>
          </a:p>
          <a:p>
            <a:r>
              <a:rPr lang="it-IT" sz="2000" dirty="0"/>
              <a:t> </a:t>
            </a:r>
            <a:r>
              <a:rPr lang="en-AU" sz="2000" dirty="0">
                <a:solidFill>
                  <a:srgbClr val="000080"/>
                </a:solidFill>
                <a:latin typeface="Helvetica neue"/>
              </a:rPr>
              <a:t>PHILOSOPHICAL CONSEQUENCES OF QUANTUM MECHANICS
Twentieth-century physics brought two epistemic revolutions: Einstein's theory of relativity (1905) placed limits on our knowledge of the Universe at great distances, quantum mechanics (1925) on our possibilities of knowing the state of the microcosm. In a hundred years we have culturally become accustomed to this situation of uncertainty. Indeed, Heisenberg's principle of indeterminacy is recalled in various articles not only on physics, but also on philosophy and even theology. Not always in a sensible way.
It seems, however, that we will soon face other challenges. The so-called Einstein-Podolsky-Rosen paradox (1935), confirmed with the Nobel Prize for the experimental works of Aspect, Clauser and Zeilinger (2022), binds the microstates of two objects (e.g. photons) at any distance. From the theoretical works comes a disturbing result: between free will, the principle of causality and the location of events we have to abandon one of three. The difficult choice is yours!</a:t>
            </a:r>
            <a:endParaRPr lang="it-IT" sz="2000" dirty="0"/>
          </a:p>
        </p:txBody>
      </p:sp>
    </p:spTree>
    <p:extLst>
      <p:ext uri="{BB962C8B-B14F-4D97-AF65-F5344CB8AC3E}">
        <p14:creationId xmlns:p14="http://schemas.microsoft.com/office/powerpoint/2010/main" val="339785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AB9927E-02EC-CB6F-BACD-76A3CA4DC4EC}"/>
              </a:ext>
            </a:extLst>
          </p:cNvPr>
          <p:cNvSpPr>
            <a:spLocks noGrp="1" noChangeArrowheads="1"/>
          </p:cNvSpPr>
          <p:nvPr>
            <p:ph type="title"/>
          </p:nvPr>
        </p:nvSpPr>
        <p:spPr>
          <a:xfrm>
            <a:off x="457200" y="187554"/>
            <a:ext cx="8229600" cy="1143000"/>
          </a:xfrm>
        </p:spPr>
        <p:txBody>
          <a:bodyPr/>
          <a:lstStyle/>
          <a:p>
            <a:pPr eaLnBrk="1" hangingPunct="1"/>
            <a:r>
              <a:rPr lang="pl-PL" altLang="it-IT" sz="3200" dirty="0">
                <a:solidFill>
                  <a:schemeClr val="accent2"/>
                </a:solidFill>
              </a:rPr>
              <a:t>Einstein, </a:t>
            </a:r>
            <a:r>
              <a:rPr lang="en-AU" altLang="it-IT" sz="3200" dirty="0">
                <a:solidFill>
                  <a:schemeClr val="accent2"/>
                </a:solidFill>
              </a:rPr>
              <a:t>September 1905: "Does the mass of a body depend on its energy?</a:t>
            </a:r>
            <a:endParaRPr lang="en-AU" altLang="it-IT" sz="3200" dirty="0"/>
          </a:p>
        </p:txBody>
      </p:sp>
      <p:pic>
        <p:nvPicPr>
          <p:cNvPr id="78851" name="Picture 3">
            <a:extLst>
              <a:ext uri="{FF2B5EF4-FFF2-40B4-BE49-F238E27FC236}">
                <a16:creationId xmlns:a16="http://schemas.microsoft.com/office/drawing/2014/main" id="{AFB61CB6-2A27-C98B-4B8D-A1C1BB817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31545"/>
            <a:ext cx="56165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a:extLst>
              <a:ext uri="{FF2B5EF4-FFF2-40B4-BE49-F238E27FC236}">
                <a16:creationId xmlns:a16="http://schemas.microsoft.com/office/drawing/2014/main" id="{851C9034-0352-020A-A7DB-C21DF718D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243388"/>
            <a:ext cx="67691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3" name="Oval 5">
            <a:extLst>
              <a:ext uri="{FF2B5EF4-FFF2-40B4-BE49-F238E27FC236}">
                <a16:creationId xmlns:a16="http://schemas.microsoft.com/office/drawing/2014/main" id="{C685E9BC-BCF8-8425-2487-3F5B62C6B132}"/>
              </a:ext>
            </a:extLst>
          </p:cNvPr>
          <p:cNvSpPr>
            <a:spLocks noChangeArrowheads="1"/>
          </p:cNvSpPr>
          <p:nvPr/>
        </p:nvSpPr>
        <p:spPr bwMode="auto">
          <a:xfrm>
            <a:off x="3635375" y="5876925"/>
            <a:ext cx="2089150" cy="431800"/>
          </a:xfrm>
          <a:prstGeom prst="ellipse">
            <a:avLst/>
          </a:prstGeom>
          <a:solidFill>
            <a:schemeClr val="accent1">
              <a:alpha val="0"/>
            </a:schemeClr>
          </a:solidFill>
          <a:ln w="222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0422" name="Text Box 6">
            <a:extLst>
              <a:ext uri="{FF2B5EF4-FFF2-40B4-BE49-F238E27FC236}">
                <a16:creationId xmlns:a16="http://schemas.microsoft.com/office/drawing/2014/main" id="{92183BA4-5D72-9BAE-8B22-6B0A790DED3F}"/>
              </a:ext>
            </a:extLst>
          </p:cNvPr>
          <p:cNvSpPr txBox="1">
            <a:spLocks noChangeArrowheads="1"/>
          </p:cNvSpPr>
          <p:nvPr/>
        </p:nvSpPr>
        <p:spPr bwMode="auto">
          <a:xfrm>
            <a:off x="5726113" y="4699000"/>
            <a:ext cx="1628775" cy="6508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3600" i="1">
                <a:solidFill>
                  <a:srgbClr val="FF0000"/>
                </a:solidFill>
              </a:rPr>
              <a:t>E</a:t>
            </a:r>
            <a:r>
              <a:rPr lang="pl-PL" altLang="it-IT" sz="3600">
                <a:solidFill>
                  <a:srgbClr val="FF0000"/>
                </a:solidFill>
              </a:rPr>
              <a:t>=</a:t>
            </a:r>
            <a:r>
              <a:rPr lang="pl-PL" altLang="it-IT" sz="3600" i="1">
                <a:solidFill>
                  <a:srgbClr val="FF0000"/>
                </a:solidFill>
              </a:rPr>
              <a:t>mc</a:t>
            </a:r>
            <a:r>
              <a:rPr lang="pl-PL" altLang="it-IT" sz="3600" baseline="30000">
                <a:solidFill>
                  <a:srgbClr val="FF0000"/>
                </a:solidFill>
              </a:rPr>
              <a:t> 2</a:t>
            </a:r>
            <a:endParaRPr lang="en-AU" altLang="it-IT" sz="3600" i="1">
              <a:solidFill>
                <a:srgbClr val="FF0000"/>
              </a:solidFill>
            </a:endParaRPr>
          </a:p>
        </p:txBody>
      </p:sp>
      <p:pic>
        <p:nvPicPr>
          <p:cNvPr id="78855" name="Picture 7">
            <a:extLst>
              <a:ext uri="{FF2B5EF4-FFF2-40B4-BE49-F238E27FC236}">
                <a16:creationId xmlns:a16="http://schemas.microsoft.com/office/drawing/2014/main" id="{696FDD24-FF4E-F092-476A-CE5B0CA0C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308725"/>
            <a:ext cx="3816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6" name="Rectangle 8">
            <a:extLst>
              <a:ext uri="{FF2B5EF4-FFF2-40B4-BE49-F238E27FC236}">
                <a16:creationId xmlns:a16="http://schemas.microsoft.com/office/drawing/2014/main" id="{7C209251-B928-D459-D29D-5B6F957BF865}"/>
              </a:ext>
            </a:extLst>
          </p:cNvPr>
          <p:cNvSpPr>
            <a:spLocks noChangeArrowheads="1"/>
          </p:cNvSpPr>
          <p:nvPr/>
        </p:nvSpPr>
        <p:spPr bwMode="auto">
          <a:xfrm>
            <a:off x="59634" y="1302306"/>
            <a:ext cx="9217148"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Char char="-"/>
            </a:pPr>
            <a:r>
              <a:rPr lang="en-AU" altLang="it-IT" sz="1900" dirty="0">
                <a:solidFill>
                  <a:srgbClr val="FF0066"/>
                </a:solidFill>
              </a:rPr>
              <a:t>The speed of light is constant, regardless of stillness or movement
 The speed of light is the limit with which we can transport information
 We can at will transform energy into mass</a:t>
            </a:r>
            <a:endParaRPr lang="pl-PL" altLang="it-IT" sz="1900" b="1" dirty="0">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p:cTn id="7" dur="1000" fill="hold"/>
                                        <p:tgtEl>
                                          <p:spTgt spid="604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042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0422"/>
                                        </p:tgtEl>
                                        <p:attrNameLst>
                                          <p:attrName>ppt_y</p:attrName>
                                        </p:attrNameLst>
                                      </p:cBhvr>
                                      <p:tavLst>
                                        <p:tav tm="0">
                                          <p:val>
                                            <p:strVal val="#ppt_y"/>
                                          </p:val>
                                        </p:tav>
                                        <p:tav tm="100000">
                                          <p:val>
                                            <p:strVal val="#ppt_y"/>
                                          </p:val>
                                        </p:tav>
                                      </p:tavLst>
                                    </p:anim>
                                    <p:animEffect transition="in" filter="fade">
                                      <p:cBhvr>
                                        <p:cTn id="10"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2131C2-7880-47F2-18B0-9628640C3E18}"/>
              </a:ext>
            </a:extLst>
          </p:cNvPr>
          <p:cNvSpPr>
            <a:spLocks noGrp="1"/>
          </p:cNvSpPr>
          <p:nvPr>
            <p:ph type="title"/>
          </p:nvPr>
        </p:nvSpPr>
        <p:spPr>
          <a:xfrm>
            <a:off x="251520" y="148026"/>
            <a:ext cx="8435280" cy="1143000"/>
          </a:xfrm>
        </p:spPr>
        <p:txBody>
          <a:bodyPr/>
          <a:lstStyle/>
          <a:p>
            <a:pPr algn="l"/>
            <a:r>
              <a:rPr lang="it-IT" noProof="0" dirty="0"/>
              <a:t> </a:t>
            </a:r>
            <a:r>
              <a:rPr lang="en-AU" sz="3200" dirty="0"/>
              <a:t>The birth of Quantum Physics (?)</a:t>
            </a:r>
            <a:endParaRPr lang="it-IT" sz="3200" noProof="0" dirty="0"/>
          </a:p>
        </p:txBody>
      </p:sp>
      <p:sp>
        <p:nvSpPr>
          <p:cNvPr id="3" name="pole tekstowe 2">
            <a:extLst>
              <a:ext uri="{FF2B5EF4-FFF2-40B4-BE49-F238E27FC236}">
                <a16:creationId xmlns:a16="http://schemas.microsoft.com/office/drawing/2014/main" id="{B44276DB-7CE4-C93E-CD70-25D898F54BB8}"/>
              </a:ext>
            </a:extLst>
          </p:cNvPr>
          <p:cNvSpPr txBox="1"/>
          <p:nvPr/>
        </p:nvSpPr>
        <p:spPr>
          <a:xfrm>
            <a:off x="341784" y="1116810"/>
            <a:ext cx="8460432" cy="2369880"/>
          </a:xfrm>
          <a:prstGeom prst="rect">
            <a:avLst/>
          </a:prstGeom>
          <a:noFill/>
        </p:spPr>
        <p:txBody>
          <a:bodyPr wrap="square" rtlCol="0">
            <a:spAutoFit/>
          </a:bodyPr>
          <a:lstStyle/>
          <a:p>
            <a:pPr>
              <a:spcAft>
                <a:spcPts val="600"/>
              </a:spcAft>
            </a:pPr>
            <a:r>
              <a:rPr lang="en-AU" sz="1900" dirty="0"/>
              <a:t>Thursday, 14.12.1900, 4:30 p.m., Berlin, Prussian Academy of Sciences
Where do the </a:t>
            </a:r>
            <a:r>
              <a:rPr lang="en-AU" sz="1900" dirty="0" err="1"/>
              <a:t>colors</a:t>
            </a:r>
            <a:r>
              <a:rPr lang="en-AU" sz="1900" dirty="0"/>
              <a:t> of the rainbow come from?
To explain this, Planck proposed a model of a black body (a box, with a slit through which the light comes out), at temperature T
But the model didn't work: it had to be assumed, that the EM vibrations inside the box are quantized E = hv (where v is the frequency).   For geometric reasons, certain frequencies are not possible.</a:t>
            </a:r>
            <a:endParaRPr lang="it-IT" sz="2000" dirty="0"/>
          </a:p>
        </p:txBody>
      </p:sp>
      <p:pic>
        <p:nvPicPr>
          <p:cNvPr id="4" name="Obraz 3">
            <a:extLst>
              <a:ext uri="{FF2B5EF4-FFF2-40B4-BE49-F238E27FC236}">
                <a16:creationId xmlns:a16="http://schemas.microsoft.com/office/drawing/2014/main" id="{6BAD8FEE-02FB-6EAF-5EA6-38EFB4E66A5C}"/>
              </a:ext>
            </a:extLst>
          </p:cNvPr>
          <p:cNvPicPr>
            <a:picLocks noChangeAspect="1"/>
          </p:cNvPicPr>
          <p:nvPr/>
        </p:nvPicPr>
        <p:blipFill>
          <a:blip r:embed="rId2"/>
          <a:stretch>
            <a:fillRect/>
          </a:stretch>
        </p:blipFill>
        <p:spPr>
          <a:xfrm>
            <a:off x="341784" y="3581400"/>
            <a:ext cx="5744909" cy="2944963"/>
          </a:xfrm>
          <a:prstGeom prst="rect">
            <a:avLst/>
          </a:prstGeom>
        </p:spPr>
      </p:pic>
      <p:sp>
        <p:nvSpPr>
          <p:cNvPr id="5" name="AutoShape 2" descr="{\displaystyle B_{\nu }(\nu ,T)={\frac {2h\nu ^{3}}{c^{2}}}{\frac {1}{e^{h\nu /(k_{\mathrm {B} }T)}-1}}}">
            <a:extLst>
              <a:ext uri="{FF2B5EF4-FFF2-40B4-BE49-F238E27FC236}">
                <a16:creationId xmlns:a16="http://schemas.microsoft.com/office/drawing/2014/main" id="{EAD30787-0378-FE6C-15C6-A5464A79F27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Obraz 9">
            <a:extLst>
              <a:ext uri="{FF2B5EF4-FFF2-40B4-BE49-F238E27FC236}">
                <a16:creationId xmlns:a16="http://schemas.microsoft.com/office/drawing/2014/main" id="{5FA19DD1-1D83-8E7C-A9E7-A3C760807BDA}"/>
              </a:ext>
            </a:extLst>
          </p:cNvPr>
          <p:cNvPicPr>
            <a:picLocks noChangeAspect="1"/>
          </p:cNvPicPr>
          <p:nvPr/>
        </p:nvPicPr>
        <p:blipFill>
          <a:blip r:embed="rId3"/>
          <a:stretch>
            <a:fillRect/>
          </a:stretch>
        </p:blipFill>
        <p:spPr>
          <a:xfrm>
            <a:off x="6122110" y="4089765"/>
            <a:ext cx="2680106" cy="750429"/>
          </a:xfrm>
          <a:prstGeom prst="rect">
            <a:avLst/>
          </a:prstGeom>
        </p:spPr>
      </p:pic>
    </p:spTree>
    <p:extLst>
      <p:ext uri="{BB962C8B-B14F-4D97-AF65-F5344CB8AC3E}">
        <p14:creationId xmlns:p14="http://schemas.microsoft.com/office/powerpoint/2010/main" val="2853836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F0FD8-9E61-D999-C323-55F8A37C650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D792B49-EF98-B8AD-2875-A160FAAEFDBC}"/>
              </a:ext>
            </a:extLst>
          </p:cNvPr>
          <p:cNvSpPr>
            <a:spLocks noGrp="1"/>
          </p:cNvSpPr>
          <p:nvPr>
            <p:ph type="title"/>
          </p:nvPr>
        </p:nvSpPr>
        <p:spPr>
          <a:xfrm>
            <a:off x="457200" y="-243408"/>
            <a:ext cx="8229600" cy="1143521"/>
          </a:xfrm>
        </p:spPr>
        <p:txBody>
          <a:bodyPr/>
          <a:lstStyle/>
          <a:p>
            <a:r>
              <a:rPr lang="it-IT" sz="3200" noProof="0" dirty="0"/>
              <a:t>«La fisica è completa» </a:t>
            </a:r>
          </a:p>
        </p:txBody>
      </p:sp>
      <p:sp>
        <p:nvSpPr>
          <p:cNvPr id="3" name="pole tekstowe 2">
            <a:extLst>
              <a:ext uri="{FF2B5EF4-FFF2-40B4-BE49-F238E27FC236}">
                <a16:creationId xmlns:a16="http://schemas.microsoft.com/office/drawing/2014/main" id="{61CCEECB-BD89-EC7C-5F07-424B16192D8E}"/>
              </a:ext>
            </a:extLst>
          </p:cNvPr>
          <p:cNvSpPr txBox="1"/>
          <p:nvPr/>
        </p:nvSpPr>
        <p:spPr>
          <a:xfrm>
            <a:off x="192348" y="908720"/>
            <a:ext cx="8390250" cy="646331"/>
          </a:xfrm>
          <a:prstGeom prst="rect">
            <a:avLst/>
          </a:prstGeom>
          <a:noFill/>
        </p:spPr>
        <p:txBody>
          <a:bodyPr wrap="square" rtlCol="0">
            <a:spAutoFit/>
          </a:bodyPr>
          <a:lstStyle/>
          <a:p>
            <a:r>
              <a:rPr lang="en-AU" dirty="0"/>
              <a:t>The framework of Physics is now complete. A few decimal places remain to be filed</a:t>
            </a:r>
            <a:r>
              <a:rPr lang="it-IT" noProof="0" dirty="0"/>
              <a:t>(? Lord Kelvin ? Abraham </a:t>
            </a:r>
            <a:r>
              <a:rPr lang="it-IT" noProof="0" dirty="0" err="1"/>
              <a:t>Michelson</a:t>
            </a:r>
            <a:r>
              <a:rPr lang="it-IT" dirty="0"/>
              <a:t>)</a:t>
            </a:r>
            <a:endParaRPr lang="it-IT" noProof="0" dirty="0"/>
          </a:p>
        </p:txBody>
      </p:sp>
      <p:pic>
        <p:nvPicPr>
          <p:cNvPr id="5" name="Obraz 4">
            <a:extLst>
              <a:ext uri="{FF2B5EF4-FFF2-40B4-BE49-F238E27FC236}">
                <a16:creationId xmlns:a16="http://schemas.microsoft.com/office/drawing/2014/main" id="{638AB177-5DF4-6D45-EEBB-1B1EEFA947D6}"/>
              </a:ext>
            </a:extLst>
          </p:cNvPr>
          <p:cNvPicPr>
            <a:picLocks noChangeAspect="1"/>
          </p:cNvPicPr>
          <p:nvPr/>
        </p:nvPicPr>
        <p:blipFill>
          <a:blip r:embed="rId2"/>
          <a:stretch>
            <a:fillRect/>
          </a:stretch>
        </p:blipFill>
        <p:spPr>
          <a:xfrm>
            <a:off x="1043608" y="1568918"/>
            <a:ext cx="6606410" cy="4267645"/>
          </a:xfrm>
          <a:prstGeom prst="rect">
            <a:avLst/>
          </a:prstGeom>
        </p:spPr>
      </p:pic>
      <p:cxnSp>
        <p:nvCxnSpPr>
          <p:cNvPr id="6" name="Łącznik prosty ze strzałką 5">
            <a:extLst>
              <a:ext uri="{FF2B5EF4-FFF2-40B4-BE49-F238E27FC236}">
                <a16:creationId xmlns:a16="http://schemas.microsoft.com/office/drawing/2014/main" id="{6DA21FE6-3BD5-FF74-52FE-B28CC9F3BF63}"/>
              </a:ext>
            </a:extLst>
          </p:cNvPr>
          <p:cNvCxnSpPr/>
          <p:nvPr/>
        </p:nvCxnSpPr>
        <p:spPr>
          <a:xfrm flipV="1">
            <a:off x="4387473" y="2420888"/>
            <a:ext cx="0" cy="151216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F6B6DC81-D642-7B1F-2BD6-FEE371650293}"/>
              </a:ext>
            </a:extLst>
          </p:cNvPr>
          <p:cNvSpPr txBox="1"/>
          <p:nvPr/>
        </p:nvSpPr>
        <p:spPr>
          <a:xfrm>
            <a:off x="323528" y="5839431"/>
            <a:ext cx="7160935" cy="861774"/>
          </a:xfrm>
          <a:prstGeom prst="rect">
            <a:avLst/>
          </a:prstGeom>
          <a:noFill/>
        </p:spPr>
        <p:txBody>
          <a:bodyPr wrap="none" rtlCol="0">
            <a:spAutoFit/>
          </a:bodyPr>
          <a:lstStyle/>
          <a:p>
            <a:r>
              <a:rPr lang="en-AU" dirty="0"/>
              <a:t>Infrared blackbody emission: experimental data and various theories
The whole revolution happened because of this small difference</a:t>
            </a:r>
          </a:p>
          <a:p>
            <a:r>
              <a:rPr lang="it-IT" sz="1400" dirty="0"/>
              <a:t>GK, </a:t>
            </a:r>
            <a:r>
              <a:rPr lang="it-IT" sz="1400" i="1" dirty="0" err="1"/>
              <a:t>Torunski</a:t>
            </a:r>
            <a:r>
              <a:rPr lang="it-IT" sz="1400" i="1" dirty="0"/>
              <a:t> </a:t>
            </a:r>
            <a:r>
              <a:rPr lang="it-IT" sz="1400" i="1" dirty="0" err="1"/>
              <a:t>porecznik</a:t>
            </a:r>
            <a:r>
              <a:rPr lang="it-IT" sz="1400" i="1" dirty="0"/>
              <a:t> do </a:t>
            </a:r>
            <a:r>
              <a:rPr lang="it-IT" sz="1400" i="1" dirty="0" err="1"/>
              <a:t>fizyki</a:t>
            </a:r>
            <a:r>
              <a:rPr lang="it-IT" sz="1400" i="1" dirty="0"/>
              <a:t>. IV </a:t>
            </a:r>
            <a:r>
              <a:rPr lang="it-IT" sz="1400" i="1" dirty="0" err="1"/>
              <a:t>Fizyka</a:t>
            </a:r>
            <a:r>
              <a:rPr lang="it-IT" sz="1400" i="1" dirty="0"/>
              <a:t> </a:t>
            </a:r>
            <a:r>
              <a:rPr lang="it-IT" sz="1400" i="1" dirty="0" err="1"/>
              <a:t>wspolczesna</a:t>
            </a:r>
            <a:r>
              <a:rPr lang="it-IT" sz="1400" i="1" dirty="0"/>
              <a:t> i </a:t>
            </a:r>
            <a:r>
              <a:rPr lang="it-IT" sz="1400" i="1" dirty="0" err="1"/>
              <a:t>astrofizyka</a:t>
            </a:r>
            <a:r>
              <a:rPr lang="it-IT" sz="1400" i="1" dirty="0"/>
              <a:t>, </a:t>
            </a:r>
            <a:r>
              <a:rPr lang="it-IT" sz="1400" dirty="0"/>
              <a:t>UMK, 2022</a:t>
            </a:r>
          </a:p>
        </p:txBody>
      </p:sp>
    </p:spTree>
    <p:extLst>
      <p:ext uri="{BB962C8B-B14F-4D97-AF65-F5344CB8AC3E}">
        <p14:creationId xmlns:p14="http://schemas.microsoft.com/office/powerpoint/2010/main" val="882166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7AC83-88EF-D81F-B76B-99822C43530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34E3955-6B2C-F16C-4653-C91E155366F0}"/>
              </a:ext>
            </a:extLst>
          </p:cNvPr>
          <p:cNvSpPr>
            <a:spLocks noGrp="1"/>
          </p:cNvSpPr>
          <p:nvPr>
            <p:ph type="title"/>
          </p:nvPr>
        </p:nvSpPr>
        <p:spPr>
          <a:xfrm>
            <a:off x="251520" y="25039"/>
            <a:ext cx="8229600" cy="634082"/>
          </a:xfrm>
        </p:spPr>
        <p:txBody>
          <a:bodyPr/>
          <a:lstStyle/>
          <a:p>
            <a:r>
              <a:rPr lang="it-IT" sz="3600" noProof="0" dirty="0"/>
              <a:t>La luce è quantificata</a:t>
            </a:r>
            <a:r>
              <a:rPr lang="it-IT" noProof="0" dirty="0"/>
              <a:t> </a:t>
            </a:r>
          </a:p>
        </p:txBody>
      </p:sp>
      <p:pic>
        <p:nvPicPr>
          <p:cNvPr id="4" name="Obraz 3">
            <a:extLst>
              <a:ext uri="{FF2B5EF4-FFF2-40B4-BE49-F238E27FC236}">
                <a16:creationId xmlns:a16="http://schemas.microsoft.com/office/drawing/2014/main" id="{A362789A-D10E-7F2F-5EB9-78D7AAA18851}"/>
              </a:ext>
            </a:extLst>
          </p:cNvPr>
          <p:cNvPicPr>
            <a:picLocks noChangeAspect="1"/>
          </p:cNvPicPr>
          <p:nvPr/>
        </p:nvPicPr>
        <p:blipFill>
          <a:blip r:embed="rId2"/>
          <a:stretch>
            <a:fillRect/>
          </a:stretch>
        </p:blipFill>
        <p:spPr>
          <a:xfrm>
            <a:off x="712890" y="1457828"/>
            <a:ext cx="8106914" cy="5400600"/>
          </a:xfrm>
          <a:prstGeom prst="rect">
            <a:avLst/>
          </a:prstGeom>
        </p:spPr>
      </p:pic>
      <p:pic>
        <p:nvPicPr>
          <p:cNvPr id="8" name="Obraz 7">
            <a:extLst>
              <a:ext uri="{FF2B5EF4-FFF2-40B4-BE49-F238E27FC236}">
                <a16:creationId xmlns:a16="http://schemas.microsoft.com/office/drawing/2014/main" id="{6E315234-F0E6-5B9D-26DA-162779E7A0E3}"/>
              </a:ext>
            </a:extLst>
          </p:cNvPr>
          <p:cNvPicPr>
            <a:picLocks noChangeAspect="1"/>
          </p:cNvPicPr>
          <p:nvPr/>
        </p:nvPicPr>
        <p:blipFill>
          <a:blip r:embed="rId3"/>
          <a:stretch>
            <a:fillRect/>
          </a:stretch>
        </p:blipFill>
        <p:spPr>
          <a:xfrm>
            <a:off x="954408" y="116632"/>
            <a:ext cx="7653664" cy="4114496"/>
          </a:xfrm>
          <a:prstGeom prst="rect">
            <a:avLst/>
          </a:prstGeom>
        </p:spPr>
      </p:pic>
      <p:sp>
        <p:nvSpPr>
          <p:cNvPr id="9" name="pole tekstowe 8">
            <a:extLst>
              <a:ext uri="{FF2B5EF4-FFF2-40B4-BE49-F238E27FC236}">
                <a16:creationId xmlns:a16="http://schemas.microsoft.com/office/drawing/2014/main" id="{09BF1C5D-D7AC-D87B-D14C-5E7F9519006B}"/>
              </a:ext>
            </a:extLst>
          </p:cNvPr>
          <p:cNvSpPr txBox="1"/>
          <p:nvPr/>
        </p:nvSpPr>
        <p:spPr>
          <a:xfrm>
            <a:off x="4552153" y="540847"/>
            <a:ext cx="2917786" cy="1077218"/>
          </a:xfrm>
          <a:prstGeom prst="rect">
            <a:avLst/>
          </a:prstGeom>
          <a:noFill/>
        </p:spPr>
        <p:txBody>
          <a:bodyPr wrap="none" rtlCol="0">
            <a:spAutoFit/>
          </a:bodyPr>
          <a:lstStyle/>
          <a:p>
            <a:r>
              <a:rPr lang="it-IT" sz="3200" dirty="0"/>
              <a:t>Light </a:t>
            </a:r>
            <a:r>
              <a:rPr lang="it-IT" sz="3200" dirty="0" err="1"/>
              <a:t>emission</a:t>
            </a:r>
            <a:r>
              <a:rPr lang="it-IT" sz="3200" dirty="0"/>
              <a:t> </a:t>
            </a:r>
          </a:p>
          <a:p>
            <a:r>
              <a:rPr lang="it-IT" sz="3200" dirty="0" err="1"/>
              <a:t>is</a:t>
            </a:r>
            <a:r>
              <a:rPr lang="it-IT" sz="3200" dirty="0"/>
              <a:t> </a:t>
            </a:r>
            <a:r>
              <a:rPr lang="it-IT" sz="3200" dirty="0" err="1"/>
              <a:t>quantified</a:t>
            </a:r>
            <a:endParaRPr lang="it-IT" sz="3200" noProof="0" dirty="0"/>
          </a:p>
        </p:txBody>
      </p:sp>
    </p:spTree>
    <p:extLst>
      <p:ext uri="{BB962C8B-B14F-4D97-AF65-F5344CB8AC3E}">
        <p14:creationId xmlns:p14="http://schemas.microsoft.com/office/powerpoint/2010/main" val="1453465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2154-9DA6-BF24-118B-E00C3D10F15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BDB4EC7-B230-5F0D-475D-5721AECC97ED}"/>
              </a:ext>
            </a:extLst>
          </p:cNvPr>
          <p:cNvSpPr>
            <a:spLocks noGrp="1"/>
          </p:cNvSpPr>
          <p:nvPr>
            <p:ph type="title"/>
          </p:nvPr>
        </p:nvSpPr>
        <p:spPr>
          <a:xfrm>
            <a:off x="251520" y="25039"/>
            <a:ext cx="8229600" cy="634082"/>
          </a:xfrm>
        </p:spPr>
        <p:txBody>
          <a:bodyPr/>
          <a:lstStyle/>
          <a:p>
            <a:r>
              <a:rPr lang="en-AU" sz="3200" dirty="0"/>
              <a:t>Photoelectric effect: light is a particle</a:t>
            </a:r>
            <a:endParaRPr lang="it-IT" sz="3200" noProof="0" dirty="0"/>
          </a:p>
        </p:txBody>
      </p:sp>
      <p:pic>
        <p:nvPicPr>
          <p:cNvPr id="4" name="Obraz 3">
            <a:extLst>
              <a:ext uri="{FF2B5EF4-FFF2-40B4-BE49-F238E27FC236}">
                <a16:creationId xmlns:a16="http://schemas.microsoft.com/office/drawing/2014/main" id="{D8EAA72C-A3BF-21DC-9591-895EA2DE9B49}"/>
              </a:ext>
            </a:extLst>
          </p:cNvPr>
          <p:cNvPicPr>
            <a:picLocks noChangeAspect="1"/>
          </p:cNvPicPr>
          <p:nvPr/>
        </p:nvPicPr>
        <p:blipFill>
          <a:blip r:embed="rId2"/>
          <a:stretch>
            <a:fillRect/>
          </a:stretch>
        </p:blipFill>
        <p:spPr>
          <a:xfrm>
            <a:off x="-9732" y="576262"/>
            <a:ext cx="6343650" cy="5705475"/>
          </a:xfrm>
          <a:prstGeom prst="rect">
            <a:avLst/>
          </a:prstGeom>
        </p:spPr>
      </p:pic>
      <p:pic>
        <p:nvPicPr>
          <p:cNvPr id="1026" name="Picture 2">
            <a:extLst>
              <a:ext uri="{FF2B5EF4-FFF2-40B4-BE49-F238E27FC236}">
                <a16:creationId xmlns:a16="http://schemas.microsoft.com/office/drawing/2014/main" id="{3620B65D-EB7A-C5B1-D061-163785F13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696" y="615545"/>
            <a:ext cx="3131840" cy="2068319"/>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07BAC244-9907-D7CC-8649-828A21091FFD}"/>
              </a:ext>
            </a:extLst>
          </p:cNvPr>
          <p:cNvSpPr txBox="1"/>
          <p:nvPr/>
        </p:nvSpPr>
        <p:spPr>
          <a:xfrm>
            <a:off x="-9732" y="6402863"/>
            <a:ext cx="6534472" cy="400110"/>
          </a:xfrm>
          <a:prstGeom prst="rect">
            <a:avLst/>
          </a:prstGeom>
          <a:noFill/>
        </p:spPr>
        <p:txBody>
          <a:bodyPr wrap="square">
            <a:spAutoFit/>
          </a:bodyPr>
          <a:lstStyle/>
          <a:p>
            <a:r>
              <a:rPr lang="it-IT" sz="1200" noProof="0" dirty="0"/>
              <a:t>Museo di Scienze, Monaco di Baviera, Foto GK</a:t>
            </a:r>
          </a:p>
          <a:p>
            <a:r>
              <a:rPr lang="it-IT" sz="800" noProof="0" dirty="0"/>
              <a:t>https://cdn.prod.website-files.com/61544fc115d00da1bdba6bbb/627d1f665629d0caa4c0e606_ormeggiare%20una-barca-a-vela.jpg</a:t>
            </a:r>
          </a:p>
        </p:txBody>
      </p:sp>
      <p:pic>
        <p:nvPicPr>
          <p:cNvPr id="3074" name="Picture 2">
            <a:extLst>
              <a:ext uri="{FF2B5EF4-FFF2-40B4-BE49-F238E27FC236}">
                <a16:creationId xmlns:a16="http://schemas.microsoft.com/office/drawing/2014/main" id="{C9FC73F0-5099-A751-9BE8-FD38133EC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869" y="2973806"/>
            <a:ext cx="3223320" cy="2077777"/>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D7689E49-49E7-147E-B62E-059FAAD22B90}"/>
              </a:ext>
            </a:extLst>
          </p:cNvPr>
          <p:cNvSpPr txBox="1"/>
          <p:nvPr/>
        </p:nvSpPr>
        <p:spPr>
          <a:xfrm>
            <a:off x="6255060" y="5219200"/>
            <a:ext cx="2619369" cy="1477328"/>
          </a:xfrm>
          <a:prstGeom prst="rect">
            <a:avLst/>
          </a:prstGeom>
          <a:noFill/>
        </p:spPr>
        <p:txBody>
          <a:bodyPr wrap="square" rtlCol="0">
            <a:spAutoFit/>
          </a:bodyPr>
          <a:lstStyle/>
          <a:p>
            <a:r>
              <a:rPr lang="en-AU" dirty="0"/>
              <a:t>PV potentials
- green diode 1.5 V
- red diode 1.04 V
0.8 V is lost at the junction </a:t>
            </a:r>
            <a:r>
              <a:rPr lang="it-IT" i="1" dirty="0"/>
              <a:t>n</a:t>
            </a:r>
            <a:r>
              <a:rPr lang="it-IT" dirty="0"/>
              <a:t>-</a:t>
            </a:r>
            <a:r>
              <a:rPr lang="it-IT" i="1" dirty="0"/>
              <a:t>p</a:t>
            </a:r>
            <a:r>
              <a:rPr lang="it-IT" dirty="0"/>
              <a:t> </a:t>
            </a:r>
          </a:p>
        </p:txBody>
      </p:sp>
    </p:spTree>
    <p:extLst>
      <p:ext uri="{BB962C8B-B14F-4D97-AF65-F5344CB8AC3E}">
        <p14:creationId xmlns:p14="http://schemas.microsoft.com/office/powerpoint/2010/main" val="2985976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B61C-3446-2B09-43E1-3DDA62FBD4B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E8A70B1-AB0C-B23E-A232-FA9B07D58837}"/>
              </a:ext>
            </a:extLst>
          </p:cNvPr>
          <p:cNvSpPr>
            <a:spLocks noGrp="1"/>
          </p:cNvSpPr>
          <p:nvPr>
            <p:ph type="title"/>
          </p:nvPr>
        </p:nvSpPr>
        <p:spPr>
          <a:xfrm>
            <a:off x="251520" y="25039"/>
            <a:ext cx="5832648" cy="634082"/>
          </a:xfrm>
        </p:spPr>
        <p:txBody>
          <a:bodyPr/>
          <a:lstStyle/>
          <a:p>
            <a:r>
              <a:rPr lang="it-IT" sz="3200" dirty="0"/>
              <a:t>Franck-Hertz</a:t>
            </a:r>
            <a:r>
              <a:rPr lang="pl-PL" sz="3200" dirty="0"/>
              <a:t>’s</a:t>
            </a:r>
            <a:r>
              <a:rPr lang="it-IT" sz="3200" dirty="0"/>
              <a:t> </a:t>
            </a:r>
            <a:r>
              <a:rPr lang="it-IT" sz="3200" dirty="0" err="1"/>
              <a:t>experiment</a:t>
            </a:r>
            <a:endParaRPr lang="it-IT" sz="3200" noProof="0" dirty="0"/>
          </a:p>
        </p:txBody>
      </p:sp>
      <p:sp>
        <p:nvSpPr>
          <p:cNvPr id="6" name="pole tekstowe 5">
            <a:extLst>
              <a:ext uri="{FF2B5EF4-FFF2-40B4-BE49-F238E27FC236}">
                <a16:creationId xmlns:a16="http://schemas.microsoft.com/office/drawing/2014/main" id="{155DE7D5-87DD-22A6-EBF3-97D33A753D35}"/>
              </a:ext>
            </a:extLst>
          </p:cNvPr>
          <p:cNvSpPr txBox="1"/>
          <p:nvPr/>
        </p:nvSpPr>
        <p:spPr>
          <a:xfrm>
            <a:off x="2987824" y="6453336"/>
            <a:ext cx="6534472" cy="215444"/>
          </a:xfrm>
          <a:prstGeom prst="rect">
            <a:avLst/>
          </a:prstGeom>
          <a:noFill/>
        </p:spPr>
        <p:txBody>
          <a:bodyPr wrap="square">
            <a:spAutoFit/>
          </a:bodyPr>
          <a:lstStyle/>
          <a:p>
            <a:r>
              <a:rPr lang="it-IT" sz="800" noProof="0" dirty="0"/>
              <a:t>https://cdn.prod.website-files.com/61544fc115d00da1bdba6bbb/627d1f665629d0caa4c0e606_ormeggiare%20una-barca-a-vela.jpg</a:t>
            </a:r>
          </a:p>
        </p:txBody>
      </p:sp>
      <p:pic>
        <p:nvPicPr>
          <p:cNvPr id="10" name="Obraz 9">
            <a:extLst>
              <a:ext uri="{FF2B5EF4-FFF2-40B4-BE49-F238E27FC236}">
                <a16:creationId xmlns:a16="http://schemas.microsoft.com/office/drawing/2014/main" id="{B749DF2B-CFD3-476B-2689-AB3EEDCF996E}"/>
              </a:ext>
            </a:extLst>
          </p:cNvPr>
          <p:cNvPicPr>
            <a:picLocks noChangeAspect="1"/>
          </p:cNvPicPr>
          <p:nvPr/>
        </p:nvPicPr>
        <p:blipFill>
          <a:blip r:embed="rId3"/>
          <a:stretch>
            <a:fillRect/>
          </a:stretch>
        </p:blipFill>
        <p:spPr>
          <a:xfrm>
            <a:off x="1123468" y="691302"/>
            <a:ext cx="4088752" cy="2309546"/>
          </a:xfrm>
          <a:prstGeom prst="rect">
            <a:avLst/>
          </a:prstGeom>
        </p:spPr>
      </p:pic>
      <p:pic>
        <p:nvPicPr>
          <p:cNvPr id="12" name="Obraz 11">
            <a:extLst>
              <a:ext uri="{FF2B5EF4-FFF2-40B4-BE49-F238E27FC236}">
                <a16:creationId xmlns:a16="http://schemas.microsoft.com/office/drawing/2014/main" id="{7A407063-352E-45BF-2BCF-8F99E1670D0A}"/>
              </a:ext>
            </a:extLst>
          </p:cNvPr>
          <p:cNvPicPr>
            <a:picLocks noChangeAspect="1"/>
          </p:cNvPicPr>
          <p:nvPr/>
        </p:nvPicPr>
        <p:blipFill>
          <a:blip r:embed="rId4"/>
          <a:stretch>
            <a:fillRect/>
          </a:stretch>
        </p:blipFill>
        <p:spPr>
          <a:xfrm>
            <a:off x="404967" y="3025026"/>
            <a:ext cx="3419664" cy="2855454"/>
          </a:xfrm>
          <a:prstGeom prst="rect">
            <a:avLst/>
          </a:prstGeom>
        </p:spPr>
      </p:pic>
      <p:pic>
        <p:nvPicPr>
          <p:cNvPr id="14" name="Obraz 13">
            <a:extLst>
              <a:ext uri="{FF2B5EF4-FFF2-40B4-BE49-F238E27FC236}">
                <a16:creationId xmlns:a16="http://schemas.microsoft.com/office/drawing/2014/main" id="{A7C39F29-0759-ACFD-A909-5F5489C51B33}"/>
              </a:ext>
            </a:extLst>
          </p:cNvPr>
          <p:cNvPicPr>
            <a:picLocks noChangeAspect="1"/>
          </p:cNvPicPr>
          <p:nvPr/>
        </p:nvPicPr>
        <p:blipFill>
          <a:blip r:embed="rId5"/>
          <a:stretch>
            <a:fillRect/>
          </a:stretch>
        </p:blipFill>
        <p:spPr>
          <a:xfrm>
            <a:off x="6385660" y="103721"/>
            <a:ext cx="1929403" cy="2897127"/>
          </a:xfrm>
          <a:prstGeom prst="rect">
            <a:avLst/>
          </a:prstGeom>
        </p:spPr>
      </p:pic>
      <p:pic>
        <p:nvPicPr>
          <p:cNvPr id="18" name="Obraz 17">
            <a:extLst>
              <a:ext uri="{FF2B5EF4-FFF2-40B4-BE49-F238E27FC236}">
                <a16:creationId xmlns:a16="http://schemas.microsoft.com/office/drawing/2014/main" id="{8D15462D-99F6-26B9-C14A-981B7B05142A}"/>
              </a:ext>
            </a:extLst>
          </p:cNvPr>
          <p:cNvPicPr>
            <a:picLocks noChangeAspect="1"/>
          </p:cNvPicPr>
          <p:nvPr/>
        </p:nvPicPr>
        <p:blipFill>
          <a:blip r:embed="rId6"/>
          <a:stretch>
            <a:fillRect/>
          </a:stretch>
        </p:blipFill>
        <p:spPr>
          <a:xfrm>
            <a:off x="5212220" y="3164180"/>
            <a:ext cx="3195716" cy="2944138"/>
          </a:xfrm>
          <a:prstGeom prst="rect">
            <a:avLst/>
          </a:prstGeom>
        </p:spPr>
      </p:pic>
      <p:sp>
        <p:nvSpPr>
          <p:cNvPr id="20" name="pole tekstowe 19">
            <a:extLst>
              <a:ext uri="{FF2B5EF4-FFF2-40B4-BE49-F238E27FC236}">
                <a16:creationId xmlns:a16="http://schemas.microsoft.com/office/drawing/2014/main" id="{F75E5835-7715-EBA3-1440-BBCCB2B44A8E}"/>
              </a:ext>
            </a:extLst>
          </p:cNvPr>
          <p:cNvSpPr txBox="1"/>
          <p:nvPr/>
        </p:nvSpPr>
        <p:spPr>
          <a:xfrm>
            <a:off x="595922" y="3772273"/>
            <a:ext cx="2416046" cy="646331"/>
          </a:xfrm>
          <a:prstGeom prst="rect">
            <a:avLst/>
          </a:prstGeom>
          <a:noFill/>
        </p:spPr>
        <p:txBody>
          <a:bodyPr wrap="none" rtlCol="0">
            <a:spAutoFit/>
          </a:bodyPr>
          <a:lstStyle/>
          <a:p>
            <a:r>
              <a:rPr lang="it-IT" dirty="0"/>
              <a:t>I-V </a:t>
            </a:r>
            <a:r>
              <a:rPr lang="it-IT" dirty="0" err="1"/>
              <a:t>dependence</a:t>
            </a:r>
            <a:r>
              <a:rPr lang="it-IT" dirty="0"/>
              <a:t> in Ne</a:t>
            </a:r>
          </a:p>
          <a:p>
            <a:r>
              <a:rPr lang="it-IT" dirty="0"/>
              <a:t>(B. </a:t>
            </a:r>
            <a:r>
              <a:rPr lang="it-IT" dirty="0" err="1"/>
              <a:t>Jezierska</a:t>
            </a:r>
            <a:r>
              <a:rPr lang="it-IT" dirty="0"/>
              <a:t>, 2025)</a:t>
            </a:r>
          </a:p>
        </p:txBody>
      </p:sp>
      <p:sp>
        <p:nvSpPr>
          <p:cNvPr id="21" name="pole tekstowe 20">
            <a:extLst>
              <a:ext uri="{FF2B5EF4-FFF2-40B4-BE49-F238E27FC236}">
                <a16:creationId xmlns:a16="http://schemas.microsoft.com/office/drawing/2014/main" id="{7F60DF03-BFC9-77C1-2560-E81558559E17}"/>
              </a:ext>
            </a:extLst>
          </p:cNvPr>
          <p:cNvSpPr txBox="1"/>
          <p:nvPr/>
        </p:nvSpPr>
        <p:spPr>
          <a:xfrm>
            <a:off x="395536" y="5728412"/>
            <a:ext cx="5057795" cy="923330"/>
          </a:xfrm>
          <a:prstGeom prst="rect">
            <a:avLst/>
          </a:prstGeom>
          <a:solidFill>
            <a:schemeClr val="bg1"/>
          </a:solidFill>
        </p:spPr>
        <p:txBody>
          <a:bodyPr wrap="none" rtlCol="0">
            <a:spAutoFit/>
          </a:bodyPr>
          <a:lstStyle/>
          <a:p>
            <a:r>
              <a:rPr lang="pl-PL" b="1" dirty="0">
                <a:solidFill>
                  <a:srgbClr val="FF0000"/>
                </a:solidFill>
              </a:rPr>
              <a:t>The </a:t>
            </a:r>
            <a:r>
              <a:rPr lang="pl-PL" b="1" dirty="0" err="1">
                <a:solidFill>
                  <a:srgbClr val="FF0000"/>
                </a:solidFill>
              </a:rPr>
              <a:t>loss</a:t>
            </a:r>
            <a:r>
              <a:rPr lang="pl-PL" b="1" dirty="0">
                <a:solidFill>
                  <a:srgbClr val="FF0000"/>
                </a:solidFill>
              </a:rPr>
              <a:t> of </a:t>
            </a:r>
            <a:r>
              <a:rPr lang="pl-PL" b="1" dirty="0" err="1">
                <a:solidFill>
                  <a:srgbClr val="FF0000"/>
                </a:solidFill>
              </a:rPr>
              <a:t>energy</a:t>
            </a:r>
            <a:r>
              <a:rPr lang="pl-PL" b="1" dirty="0">
                <a:solidFill>
                  <a:srgbClr val="FF0000"/>
                </a:solidFill>
              </a:rPr>
              <a:t> </a:t>
            </a:r>
            <a:r>
              <a:rPr lang="pl-PL" b="1" dirty="0" err="1">
                <a:solidFill>
                  <a:srgbClr val="FF0000"/>
                </a:solidFill>
              </a:rPr>
              <a:t>is</a:t>
            </a:r>
            <a:r>
              <a:rPr lang="pl-PL" b="1" dirty="0">
                <a:solidFill>
                  <a:srgbClr val="FF0000"/>
                </a:solidFill>
              </a:rPr>
              <a:t> </a:t>
            </a:r>
            <a:r>
              <a:rPr lang="pl-PL" b="1" dirty="0" err="1">
                <a:solidFill>
                  <a:srgbClr val="FF0000"/>
                </a:solidFill>
              </a:rPr>
              <a:t>quantified</a:t>
            </a:r>
            <a:endParaRPr lang="pl-PL" b="1" dirty="0">
              <a:solidFill>
                <a:srgbClr val="FF0000"/>
              </a:solidFill>
            </a:endParaRPr>
          </a:p>
          <a:p>
            <a:endParaRPr lang="pl-PL" b="1" dirty="0">
              <a:solidFill>
                <a:srgbClr val="FF0000"/>
              </a:solidFill>
            </a:endParaRPr>
          </a:p>
          <a:p>
            <a:r>
              <a:rPr lang="pl-PL" b="1" dirty="0">
                <a:solidFill>
                  <a:srgbClr val="FF0000"/>
                </a:solidFill>
              </a:rPr>
              <a:t>Special </a:t>
            </a:r>
            <a:r>
              <a:rPr lang="pl-PL" b="1" dirty="0" err="1">
                <a:solidFill>
                  <a:srgbClr val="FF0000"/>
                </a:solidFill>
              </a:rPr>
              <a:t>thanks</a:t>
            </a:r>
            <a:r>
              <a:rPr lang="pl-PL" b="1" dirty="0">
                <a:solidFill>
                  <a:srgbClr val="FF0000"/>
                </a:solidFill>
              </a:rPr>
              <a:t> to dr Finn Kraft, from </a:t>
            </a:r>
            <a:r>
              <a:rPr lang="pl-PL" b="1" dirty="0" err="1">
                <a:solidFill>
                  <a:srgbClr val="FF0000"/>
                </a:solidFill>
              </a:rPr>
              <a:t>Phywe</a:t>
            </a:r>
            <a:endParaRPr lang="it-IT" b="1" dirty="0">
              <a:solidFill>
                <a:srgbClr val="FF0000"/>
              </a:solidFill>
            </a:endParaRPr>
          </a:p>
        </p:txBody>
      </p:sp>
      <p:sp>
        <p:nvSpPr>
          <p:cNvPr id="19" name="pole tekstowe 18">
            <a:extLst>
              <a:ext uri="{FF2B5EF4-FFF2-40B4-BE49-F238E27FC236}">
                <a16:creationId xmlns:a16="http://schemas.microsoft.com/office/drawing/2014/main" id="{B105D41A-45F3-0B68-3C9F-3C64FCE3E5CF}"/>
              </a:ext>
            </a:extLst>
          </p:cNvPr>
          <p:cNvSpPr txBox="1"/>
          <p:nvPr/>
        </p:nvSpPr>
        <p:spPr>
          <a:xfrm>
            <a:off x="4581941" y="5459176"/>
            <a:ext cx="4583306" cy="646331"/>
          </a:xfrm>
          <a:prstGeom prst="rect">
            <a:avLst/>
          </a:prstGeom>
          <a:solidFill>
            <a:schemeClr val="bg1"/>
          </a:solidFill>
        </p:spPr>
        <p:txBody>
          <a:bodyPr wrap="none" rtlCol="0">
            <a:spAutoFit/>
          </a:bodyPr>
          <a:lstStyle/>
          <a:p>
            <a:r>
              <a:rPr lang="it-IT" dirty="0"/>
              <a:t>Cross </a:t>
            </a:r>
            <a:r>
              <a:rPr lang="it-IT" dirty="0" err="1"/>
              <a:t>sections</a:t>
            </a:r>
            <a:r>
              <a:rPr lang="it-IT" dirty="0"/>
              <a:t> for electron </a:t>
            </a:r>
            <a:r>
              <a:rPr lang="it-IT" dirty="0" err="1"/>
              <a:t>scatteirng</a:t>
            </a:r>
            <a:r>
              <a:rPr lang="it-IT" dirty="0"/>
              <a:t> in Hg</a:t>
            </a:r>
          </a:p>
          <a:p>
            <a:r>
              <a:rPr lang="it-IT" dirty="0"/>
              <a:t>O </a:t>
            </a:r>
            <a:r>
              <a:rPr lang="it-IT" dirty="0" err="1"/>
              <a:t>Zatsarinny</a:t>
            </a:r>
            <a:r>
              <a:rPr lang="it-IT" dirty="0"/>
              <a:t>, K. </a:t>
            </a:r>
            <a:r>
              <a:rPr lang="it-IT" dirty="0" err="1"/>
              <a:t>Bartschat</a:t>
            </a:r>
            <a:r>
              <a:rPr lang="it-IT" dirty="0"/>
              <a:t>, PRA (2009)</a:t>
            </a:r>
          </a:p>
        </p:txBody>
      </p:sp>
    </p:spTree>
    <p:extLst>
      <p:ext uri="{BB962C8B-B14F-4D97-AF65-F5344CB8AC3E}">
        <p14:creationId xmlns:p14="http://schemas.microsoft.com/office/powerpoint/2010/main" val="47140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6BD30-75AD-EFD2-31F9-6EC13861824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45129A7-9BF6-91A1-2BC5-B3F13A0543A1}"/>
              </a:ext>
            </a:extLst>
          </p:cNvPr>
          <p:cNvSpPr>
            <a:spLocks noGrp="1"/>
          </p:cNvSpPr>
          <p:nvPr>
            <p:ph type="title"/>
          </p:nvPr>
        </p:nvSpPr>
        <p:spPr>
          <a:xfrm>
            <a:off x="251520" y="25039"/>
            <a:ext cx="8229600" cy="634082"/>
          </a:xfrm>
        </p:spPr>
        <p:txBody>
          <a:bodyPr/>
          <a:lstStyle/>
          <a:p>
            <a:r>
              <a:rPr lang="en-AU" sz="3600" dirty="0"/>
              <a:t>Duality: Light is a wave</a:t>
            </a:r>
            <a:endParaRPr lang="it-IT" noProof="0" dirty="0"/>
          </a:p>
        </p:txBody>
      </p:sp>
      <p:pic>
        <p:nvPicPr>
          <p:cNvPr id="3" name="Obraz 2">
            <a:extLst>
              <a:ext uri="{FF2B5EF4-FFF2-40B4-BE49-F238E27FC236}">
                <a16:creationId xmlns:a16="http://schemas.microsoft.com/office/drawing/2014/main" id="{8D9AAC6F-AF97-3AE4-99CF-B5D9A7A94EB8}"/>
              </a:ext>
            </a:extLst>
          </p:cNvPr>
          <p:cNvPicPr>
            <a:picLocks noChangeAspect="1"/>
          </p:cNvPicPr>
          <p:nvPr/>
        </p:nvPicPr>
        <p:blipFill>
          <a:blip r:embed="rId2"/>
          <a:stretch>
            <a:fillRect/>
          </a:stretch>
        </p:blipFill>
        <p:spPr>
          <a:xfrm>
            <a:off x="415654" y="908720"/>
            <a:ext cx="8312692" cy="3699690"/>
          </a:xfrm>
          <a:prstGeom prst="rect">
            <a:avLst/>
          </a:prstGeom>
        </p:spPr>
      </p:pic>
      <p:sp>
        <p:nvSpPr>
          <p:cNvPr id="4" name="pole tekstowe 3">
            <a:extLst>
              <a:ext uri="{FF2B5EF4-FFF2-40B4-BE49-F238E27FC236}">
                <a16:creationId xmlns:a16="http://schemas.microsoft.com/office/drawing/2014/main" id="{08C20394-06E1-B779-6C57-A49F4ED570EA}"/>
              </a:ext>
            </a:extLst>
          </p:cNvPr>
          <p:cNvSpPr txBox="1"/>
          <p:nvPr/>
        </p:nvSpPr>
        <p:spPr>
          <a:xfrm>
            <a:off x="1115616" y="5157192"/>
            <a:ext cx="4915769" cy="707886"/>
          </a:xfrm>
          <a:prstGeom prst="rect">
            <a:avLst/>
          </a:prstGeom>
          <a:noFill/>
        </p:spPr>
        <p:txBody>
          <a:bodyPr wrap="none" rtlCol="0">
            <a:spAutoFit/>
          </a:bodyPr>
          <a:lstStyle/>
          <a:p>
            <a:r>
              <a:rPr lang="en-AU" sz="2000" dirty="0"/>
              <a:t>Light diffraction on the pin</a:t>
            </a:r>
          </a:p>
          <a:p>
            <a:r>
              <a:rPr lang="it-IT" sz="2000" dirty="0"/>
              <a:t>Lago di Terlago (TN): foto Maria Karwasz</a:t>
            </a:r>
            <a:r>
              <a:rPr lang="it-IT" dirty="0"/>
              <a:t> </a:t>
            </a:r>
          </a:p>
        </p:txBody>
      </p:sp>
      <p:sp>
        <p:nvSpPr>
          <p:cNvPr id="6" name="pole tekstowe 5">
            <a:extLst>
              <a:ext uri="{FF2B5EF4-FFF2-40B4-BE49-F238E27FC236}">
                <a16:creationId xmlns:a16="http://schemas.microsoft.com/office/drawing/2014/main" id="{2E2B988B-74EB-A8A6-C936-078E1B72C0FF}"/>
              </a:ext>
            </a:extLst>
          </p:cNvPr>
          <p:cNvSpPr txBox="1"/>
          <p:nvPr/>
        </p:nvSpPr>
        <p:spPr>
          <a:xfrm>
            <a:off x="403966" y="6154020"/>
            <a:ext cx="8077153" cy="338554"/>
          </a:xfrm>
          <a:prstGeom prst="rect">
            <a:avLst/>
          </a:prstGeom>
          <a:noFill/>
        </p:spPr>
        <p:txBody>
          <a:bodyPr wrap="square">
            <a:spAutoFit/>
          </a:bodyPr>
          <a:lstStyle/>
          <a:p>
            <a:r>
              <a:rPr lang="it-IT" sz="1600" dirty="0"/>
              <a:t>GK, </a:t>
            </a:r>
            <a:r>
              <a:rPr lang="it-IT" sz="1600" i="1" dirty="0" err="1"/>
              <a:t>Torunski</a:t>
            </a:r>
            <a:r>
              <a:rPr lang="it-IT" sz="1600" i="1" dirty="0"/>
              <a:t> </a:t>
            </a:r>
            <a:r>
              <a:rPr lang="it-IT" sz="1600" i="1" dirty="0" err="1"/>
              <a:t>porecznik</a:t>
            </a:r>
            <a:r>
              <a:rPr lang="it-IT" sz="1600" i="1" dirty="0"/>
              <a:t> do </a:t>
            </a:r>
            <a:r>
              <a:rPr lang="it-IT" sz="1600" i="1" dirty="0" err="1"/>
              <a:t>fizyki</a:t>
            </a:r>
            <a:r>
              <a:rPr lang="it-IT" sz="1600" i="1" dirty="0"/>
              <a:t>. IV </a:t>
            </a:r>
            <a:r>
              <a:rPr lang="it-IT" sz="1600" i="1" dirty="0" err="1"/>
              <a:t>Fizyka</a:t>
            </a:r>
            <a:r>
              <a:rPr lang="it-IT" sz="1600" i="1" dirty="0"/>
              <a:t> </a:t>
            </a:r>
            <a:r>
              <a:rPr lang="it-IT" sz="1600" i="1" dirty="0" err="1"/>
              <a:t>wspolczesna</a:t>
            </a:r>
            <a:r>
              <a:rPr lang="it-IT" sz="1600" i="1" dirty="0"/>
              <a:t> i </a:t>
            </a:r>
            <a:r>
              <a:rPr lang="it-IT" sz="1600" i="1" dirty="0" err="1"/>
              <a:t>astrofizyka</a:t>
            </a:r>
            <a:r>
              <a:rPr lang="it-IT" sz="1600" i="1" dirty="0"/>
              <a:t>, </a:t>
            </a:r>
            <a:r>
              <a:rPr lang="it-IT" sz="1600" dirty="0"/>
              <a:t>UMK, 2022</a:t>
            </a:r>
          </a:p>
        </p:txBody>
      </p:sp>
    </p:spTree>
    <p:extLst>
      <p:ext uri="{BB962C8B-B14F-4D97-AF65-F5344CB8AC3E}">
        <p14:creationId xmlns:p14="http://schemas.microsoft.com/office/powerpoint/2010/main" val="820523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65564-EE11-2143-4446-5330341EF60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0460CBF-59E0-5097-F4FD-C711446668FD}"/>
              </a:ext>
            </a:extLst>
          </p:cNvPr>
          <p:cNvSpPr>
            <a:spLocks noGrp="1"/>
          </p:cNvSpPr>
          <p:nvPr>
            <p:ph type="title"/>
          </p:nvPr>
        </p:nvSpPr>
        <p:spPr>
          <a:xfrm>
            <a:off x="251520" y="25039"/>
            <a:ext cx="8229600" cy="634082"/>
          </a:xfrm>
        </p:spPr>
        <p:txBody>
          <a:bodyPr/>
          <a:lstStyle/>
          <a:p>
            <a:r>
              <a:rPr lang="it-IT" sz="3600" dirty="0" err="1"/>
              <a:t>Duality</a:t>
            </a:r>
            <a:r>
              <a:rPr lang="it-IT" sz="3600" dirty="0"/>
              <a:t>: X-rays are </a:t>
            </a:r>
            <a:r>
              <a:rPr lang="it-IT" sz="3600" dirty="0" err="1"/>
              <a:t>waves</a:t>
            </a:r>
            <a:endParaRPr lang="it-IT" noProof="0" dirty="0"/>
          </a:p>
        </p:txBody>
      </p:sp>
      <p:pic>
        <p:nvPicPr>
          <p:cNvPr id="2050" name="Picture 2">
            <a:extLst>
              <a:ext uri="{FF2B5EF4-FFF2-40B4-BE49-F238E27FC236}">
                <a16:creationId xmlns:a16="http://schemas.microsoft.com/office/drawing/2014/main" id="{3A1DDD0D-D2B9-EBC3-23CD-094E4360E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124744"/>
            <a:ext cx="3793708" cy="3816424"/>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55802339-4B5E-C89C-8360-B56ECD33616F}"/>
              </a:ext>
            </a:extLst>
          </p:cNvPr>
          <p:cNvSpPr txBox="1"/>
          <p:nvPr/>
        </p:nvSpPr>
        <p:spPr>
          <a:xfrm>
            <a:off x="395536" y="6021288"/>
            <a:ext cx="6678488" cy="584775"/>
          </a:xfrm>
          <a:prstGeom prst="rect">
            <a:avLst/>
          </a:prstGeom>
          <a:noFill/>
        </p:spPr>
        <p:txBody>
          <a:bodyPr wrap="square">
            <a:spAutoFit/>
          </a:bodyPr>
          <a:lstStyle/>
          <a:p>
            <a:r>
              <a:rPr lang="it-IT" sz="1600" noProof="0" dirty="0">
                <a:hlinkClick r:id="rId3"/>
              </a:rPr>
              <a:t>https://dydaktyka.fizyka.umk.pl/Wystawy_archiwum/z_omegi/dna.html</a:t>
            </a:r>
            <a:endParaRPr lang="it-IT" sz="1600" noProof="0" dirty="0"/>
          </a:p>
          <a:p>
            <a:r>
              <a:rPr lang="it-IT" sz="1600" noProof="0" dirty="0">
                <a:hlinkClick r:id="rId4"/>
              </a:rPr>
              <a:t>https://www.nature.com/articles/43403</a:t>
            </a:r>
            <a:r>
              <a:rPr lang="it-IT" sz="1600" noProof="0" dirty="0"/>
              <a:t> </a:t>
            </a:r>
          </a:p>
        </p:txBody>
      </p:sp>
      <p:sp>
        <p:nvSpPr>
          <p:cNvPr id="3" name="pole tekstowe 2">
            <a:extLst>
              <a:ext uri="{FF2B5EF4-FFF2-40B4-BE49-F238E27FC236}">
                <a16:creationId xmlns:a16="http://schemas.microsoft.com/office/drawing/2014/main" id="{CE8F0B23-D528-16C0-F27E-9ED460F6FED7}"/>
              </a:ext>
            </a:extLst>
          </p:cNvPr>
          <p:cNvSpPr txBox="1"/>
          <p:nvPr/>
        </p:nvSpPr>
        <p:spPr>
          <a:xfrm>
            <a:off x="827584" y="4985948"/>
            <a:ext cx="2121093" cy="646331"/>
          </a:xfrm>
          <a:prstGeom prst="rect">
            <a:avLst/>
          </a:prstGeom>
          <a:noFill/>
        </p:spPr>
        <p:txBody>
          <a:bodyPr wrap="none" rtlCol="0">
            <a:spAutoFit/>
          </a:bodyPr>
          <a:lstStyle/>
          <a:p>
            <a:r>
              <a:rPr lang="en-AU" dirty="0"/>
              <a:t>X-ray diffraction
Structure of a virus</a:t>
            </a:r>
            <a:endParaRPr lang="it-IT" dirty="0"/>
          </a:p>
        </p:txBody>
      </p:sp>
      <p:pic>
        <p:nvPicPr>
          <p:cNvPr id="11266" name="Picture 2">
            <a:extLst>
              <a:ext uri="{FF2B5EF4-FFF2-40B4-BE49-F238E27FC236}">
                <a16:creationId xmlns:a16="http://schemas.microsoft.com/office/drawing/2014/main" id="{FAB87B5C-B516-2E01-3A13-490940D5C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24744"/>
            <a:ext cx="3957447"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554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82D5D-B95A-8016-04FD-1692A64D9CA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B1B5098-C570-17CD-ACA2-3D8D49BF68FE}"/>
              </a:ext>
            </a:extLst>
          </p:cNvPr>
          <p:cNvSpPr>
            <a:spLocks noGrp="1"/>
          </p:cNvSpPr>
          <p:nvPr>
            <p:ph type="title"/>
          </p:nvPr>
        </p:nvSpPr>
        <p:spPr>
          <a:xfrm>
            <a:off x="251520" y="25039"/>
            <a:ext cx="8229600" cy="634082"/>
          </a:xfrm>
        </p:spPr>
        <p:txBody>
          <a:bodyPr/>
          <a:lstStyle/>
          <a:p>
            <a:r>
              <a:rPr lang="en-AU" sz="3600" dirty="0"/>
              <a:t>A single quantum of light</a:t>
            </a:r>
            <a:endParaRPr lang="it-IT" noProof="0" dirty="0"/>
          </a:p>
        </p:txBody>
      </p:sp>
      <p:pic>
        <p:nvPicPr>
          <p:cNvPr id="5" name="Obraz 4">
            <a:extLst>
              <a:ext uri="{FF2B5EF4-FFF2-40B4-BE49-F238E27FC236}">
                <a16:creationId xmlns:a16="http://schemas.microsoft.com/office/drawing/2014/main" id="{DEFDA1EE-CF4F-8F35-21CA-0C67504FAB77}"/>
              </a:ext>
            </a:extLst>
          </p:cNvPr>
          <p:cNvPicPr>
            <a:picLocks noChangeAspect="1"/>
          </p:cNvPicPr>
          <p:nvPr/>
        </p:nvPicPr>
        <p:blipFill>
          <a:blip r:embed="rId2"/>
          <a:stretch>
            <a:fillRect/>
          </a:stretch>
        </p:blipFill>
        <p:spPr>
          <a:xfrm>
            <a:off x="395433" y="1122065"/>
            <a:ext cx="8353133" cy="4613870"/>
          </a:xfrm>
          <a:prstGeom prst="rect">
            <a:avLst/>
          </a:prstGeom>
        </p:spPr>
      </p:pic>
      <p:sp>
        <p:nvSpPr>
          <p:cNvPr id="4" name="pole tekstowe 3">
            <a:extLst>
              <a:ext uri="{FF2B5EF4-FFF2-40B4-BE49-F238E27FC236}">
                <a16:creationId xmlns:a16="http://schemas.microsoft.com/office/drawing/2014/main" id="{3BEF3A43-01A0-86D0-8624-0B534EB6B4A8}"/>
              </a:ext>
            </a:extLst>
          </p:cNvPr>
          <p:cNvSpPr txBox="1"/>
          <p:nvPr/>
        </p:nvSpPr>
        <p:spPr>
          <a:xfrm>
            <a:off x="270625" y="6166269"/>
            <a:ext cx="7902624" cy="338554"/>
          </a:xfrm>
          <a:prstGeom prst="rect">
            <a:avLst/>
          </a:prstGeom>
          <a:noFill/>
        </p:spPr>
        <p:txBody>
          <a:bodyPr wrap="square">
            <a:spAutoFit/>
          </a:bodyPr>
          <a:lstStyle/>
          <a:p>
            <a:r>
              <a:rPr lang="it-IT" sz="1600" dirty="0"/>
              <a:t>GK, </a:t>
            </a:r>
            <a:r>
              <a:rPr lang="it-IT" sz="1600" i="1" dirty="0" err="1"/>
              <a:t>Torunski</a:t>
            </a:r>
            <a:r>
              <a:rPr lang="it-IT" sz="1600" i="1" dirty="0"/>
              <a:t> </a:t>
            </a:r>
            <a:r>
              <a:rPr lang="it-IT" sz="1600" i="1" dirty="0" err="1"/>
              <a:t>porecznik</a:t>
            </a:r>
            <a:r>
              <a:rPr lang="it-IT" sz="1600" i="1" dirty="0"/>
              <a:t> do </a:t>
            </a:r>
            <a:r>
              <a:rPr lang="it-IT" sz="1600" i="1" dirty="0" err="1"/>
              <a:t>fizyki</a:t>
            </a:r>
            <a:r>
              <a:rPr lang="it-IT" sz="1600" i="1" dirty="0"/>
              <a:t>. IV </a:t>
            </a:r>
            <a:r>
              <a:rPr lang="it-IT" sz="1600" i="1" dirty="0" err="1"/>
              <a:t>Fizyka</a:t>
            </a:r>
            <a:r>
              <a:rPr lang="it-IT" sz="1600" i="1" dirty="0"/>
              <a:t> </a:t>
            </a:r>
            <a:r>
              <a:rPr lang="it-IT" sz="1600" i="1" dirty="0" err="1"/>
              <a:t>wspolczesna</a:t>
            </a:r>
            <a:r>
              <a:rPr lang="it-IT" sz="1600" i="1" dirty="0"/>
              <a:t> i </a:t>
            </a:r>
            <a:r>
              <a:rPr lang="it-IT" sz="1600" i="1" dirty="0" err="1"/>
              <a:t>astrofizyka</a:t>
            </a:r>
            <a:r>
              <a:rPr lang="it-IT" sz="1600" i="1" dirty="0"/>
              <a:t>, </a:t>
            </a:r>
            <a:r>
              <a:rPr lang="it-IT" sz="1600" dirty="0"/>
              <a:t>UMK, 2022</a:t>
            </a:r>
          </a:p>
        </p:txBody>
      </p:sp>
    </p:spTree>
    <p:extLst>
      <p:ext uri="{BB962C8B-B14F-4D97-AF65-F5344CB8AC3E}">
        <p14:creationId xmlns:p14="http://schemas.microsoft.com/office/powerpoint/2010/main" val="1193721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FB2018-72BF-FA5A-8680-D75CB7D04CB9}"/>
              </a:ext>
            </a:extLst>
          </p:cNvPr>
          <p:cNvSpPr>
            <a:spLocks noGrp="1"/>
          </p:cNvSpPr>
          <p:nvPr>
            <p:ph type="title"/>
          </p:nvPr>
        </p:nvSpPr>
        <p:spPr>
          <a:xfrm>
            <a:off x="457200" y="-99392"/>
            <a:ext cx="8229600" cy="1143000"/>
          </a:xfrm>
        </p:spPr>
        <p:txBody>
          <a:bodyPr/>
          <a:lstStyle/>
          <a:p>
            <a:r>
              <a:rPr lang="en-AU" sz="3600" dirty="0"/>
              <a:t>Maybe an electron is also a wave?</a:t>
            </a:r>
            <a:endParaRPr lang="it-IT" sz="3600" noProof="0" dirty="0"/>
          </a:p>
        </p:txBody>
      </p:sp>
      <p:pic>
        <p:nvPicPr>
          <p:cNvPr id="4" name="Obraz 3">
            <a:extLst>
              <a:ext uri="{FF2B5EF4-FFF2-40B4-BE49-F238E27FC236}">
                <a16:creationId xmlns:a16="http://schemas.microsoft.com/office/drawing/2014/main" id="{23CD7472-590C-4E36-DECD-43347B49A03A}"/>
              </a:ext>
            </a:extLst>
          </p:cNvPr>
          <p:cNvPicPr>
            <a:picLocks noChangeAspect="1"/>
          </p:cNvPicPr>
          <p:nvPr/>
        </p:nvPicPr>
        <p:blipFill>
          <a:blip r:embed="rId2"/>
          <a:stretch>
            <a:fillRect/>
          </a:stretch>
        </p:blipFill>
        <p:spPr>
          <a:xfrm>
            <a:off x="755576" y="1168676"/>
            <a:ext cx="4438650" cy="2286000"/>
          </a:xfrm>
          <a:prstGeom prst="rect">
            <a:avLst/>
          </a:prstGeom>
        </p:spPr>
      </p:pic>
      <p:sp>
        <p:nvSpPr>
          <p:cNvPr id="3" name="pole tekstowe 2">
            <a:extLst>
              <a:ext uri="{FF2B5EF4-FFF2-40B4-BE49-F238E27FC236}">
                <a16:creationId xmlns:a16="http://schemas.microsoft.com/office/drawing/2014/main" id="{FEDB7C12-6709-8303-AB62-DE3FFFE6C1FB}"/>
              </a:ext>
            </a:extLst>
          </p:cNvPr>
          <p:cNvSpPr txBox="1"/>
          <p:nvPr/>
        </p:nvSpPr>
        <p:spPr>
          <a:xfrm>
            <a:off x="207827" y="3579744"/>
            <a:ext cx="8728346" cy="2139047"/>
          </a:xfrm>
          <a:prstGeom prst="rect">
            <a:avLst/>
          </a:prstGeom>
          <a:noFill/>
        </p:spPr>
        <p:txBody>
          <a:bodyPr wrap="square" rtlCol="0">
            <a:spAutoFit/>
          </a:bodyPr>
          <a:lstStyle/>
          <a:p>
            <a:r>
              <a:rPr lang="en-AU" sz="1900" dirty="0"/>
              <a:t>Luise, 7th Comte de Broglie (graduated in history), doctorate in physics (1924): 
If light is </a:t>
            </a:r>
            <a:r>
              <a:rPr lang="en-AU" sz="1900" dirty="0" err="1"/>
              <a:t>lichquanten</a:t>
            </a:r>
            <a:r>
              <a:rPr lang="en-AU" sz="1900" dirty="0"/>
              <a:t>, maybe an electron is also a wave?</a:t>
            </a:r>
            <a:endParaRPr lang="it-IT" sz="1900" dirty="0"/>
          </a:p>
          <a:p>
            <a:pPr algn="ctr"/>
            <a:r>
              <a:rPr lang="it-IT" sz="1900" dirty="0"/>
              <a:t>λ=</a:t>
            </a:r>
            <a:r>
              <a:rPr lang="it-IT" sz="1900" i="1" dirty="0"/>
              <a:t>h/p</a:t>
            </a:r>
          </a:p>
          <a:p>
            <a:endParaRPr lang="it-IT" sz="1900" i="1" dirty="0"/>
          </a:p>
          <a:p>
            <a:r>
              <a:rPr lang="en-AU" sz="1900" dirty="0"/>
              <a:t>The idea did not appeal to physicists, but to Albert Einstein – yes. 
Four years later it was verified with the electron diffraction experiment.
At this point: is Bohr's model simple a circular and standing wave?</a:t>
            </a:r>
            <a:endParaRPr lang="it-IT" sz="1900" dirty="0"/>
          </a:p>
        </p:txBody>
      </p:sp>
      <p:sp>
        <p:nvSpPr>
          <p:cNvPr id="5" name="pole tekstowe 4">
            <a:extLst>
              <a:ext uri="{FF2B5EF4-FFF2-40B4-BE49-F238E27FC236}">
                <a16:creationId xmlns:a16="http://schemas.microsoft.com/office/drawing/2014/main" id="{27213F12-4FF4-439C-E806-6331AF80F4B1}"/>
              </a:ext>
            </a:extLst>
          </p:cNvPr>
          <p:cNvSpPr txBox="1"/>
          <p:nvPr/>
        </p:nvSpPr>
        <p:spPr>
          <a:xfrm>
            <a:off x="5194226" y="2523991"/>
            <a:ext cx="3309560" cy="369332"/>
          </a:xfrm>
          <a:prstGeom prst="rect">
            <a:avLst/>
          </a:prstGeom>
          <a:noFill/>
        </p:spPr>
        <p:txBody>
          <a:bodyPr wrap="none" rtlCol="0">
            <a:spAutoFit/>
          </a:bodyPr>
          <a:lstStyle/>
          <a:p>
            <a:r>
              <a:rPr lang="it-IT" dirty="0" err="1"/>
              <a:t>Caffeteria</a:t>
            </a:r>
            <a:r>
              <a:rPr lang="it-IT" dirty="0"/>
              <a:t> Gay </a:t>
            </a:r>
            <a:r>
              <a:rPr lang="it-IT" dirty="0" err="1"/>
              <a:t>Lussac</a:t>
            </a:r>
            <a:r>
              <a:rPr lang="it-IT" dirty="0"/>
              <a:t> a Parigi</a:t>
            </a:r>
          </a:p>
        </p:txBody>
      </p:sp>
    </p:spTree>
    <p:extLst>
      <p:ext uri="{BB962C8B-B14F-4D97-AF65-F5344CB8AC3E}">
        <p14:creationId xmlns:p14="http://schemas.microsoft.com/office/powerpoint/2010/main" val="219018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D10D0C-9AA9-9D12-68C7-A7C97C256EA8}"/>
              </a:ext>
            </a:extLst>
          </p:cNvPr>
          <p:cNvSpPr>
            <a:spLocks noGrp="1"/>
          </p:cNvSpPr>
          <p:nvPr>
            <p:ph type="title"/>
          </p:nvPr>
        </p:nvSpPr>
        <p:spPr/>
        <p:txBody>
          <a:bodyPr/>
          <a:lstStyle/>
          <a:p>
            <a:r>
              <a:rPr lang="pl-PL" dirty="0" err="1"/>
              <a:t>Outline</a:t>
            </a:r>
            <a:endParaRPr lang="it-IT" dirty="0"/>
          </a:p>
        </p:txBody>
      </p:sp>
      <p:sp>
        <p:nvSpPr>
          <p:cNvPr id="3" name="pole tekstowe 2">
            <a:extLst>
              <a:ext uri="{FF2B5EF4-FFF2-40B4-BE49-F238E27FC236}">
                <a16:creationId xmlns:a16="http://schemas.microsoft.com/office/drawing/2014/main" id="{905B0937-66E5-11D8-7375-4033FE693370}"/>
              </a:ext>
            </a:extLst>
          </p:cNvPr>
          <p:cNvSpPr txBox="1"/>
          <p:nvPr/>
        </p:nvSpPr>
        <p:spPr>
          <a:xfrm>
            <a:off x="181227" y="1428794"/>
            <a:ext cx="9017212" cy="4408899"/>
          </a:xfrm>
          <a:prstGeom prst="rect">
            <a:avLst/>
          </a:prstGeom>
          <a:noFill/>
        </p:spPr>
        <p:txBody>
          <a:bodyPr wrap="none" rtlCol="0">
            <a:spAutoFit/>
          </a:bodyPr>
          <a:lstStyle/>
          <a:p>
            <a:pPr marL="342900" indent="-342900">
              <a:lnSpc>
                <a:spcPct val="150000"/>
              </a:lnSpc>
              <a:buAutoNum type="arabicPeriod"/>
            </a:pPr>
            <a:r>
              <a:rPr lang="en-US" sz="2500" noProof="0" dirty="0"/>
              <a:t>Teaching physics in Poland</a:t>
            </a:r>
          </a:p>
          <a:p>
            <a:pPr marL="342900" indent="-342900">
              <a:lnSpc>
                <a:spcPct val="150000"/>
              </a:lnSpc>
              <a:buAutoNum type="arabicPeriod"/>
            </a:pPr>
            <a:r>
              <a:rPr lang="en-US" sz="2500" noProof="0" dirty="0"/>
              <a:t>„What Heisenberg’s principle is?”</a:t>
            </a:r>
          </a:p>
          <a:p>
            <a:pPr marL="342900" indent="-342900">
              <a:lnSpc>
                <a:spcPct val="150000"/>
              </a:lnSpc>
              <a:buAutoNum type="arabicPeriod"/>
            </a:pPr>
            <a:r>
              <a:rPr lang="en-US" sz="2500" noProof="0" dirty="0"/>
              <a:t>Lev </a:t>
            </a:r>
            <a:r>
              <a:rPr lang="en-US" sz="2500" noProof="0" dirty="0" err="1"/>
              <a:t>Pitaevskij</a:t>
            </a:r>
            <a:r>
              <a:rPr lang="en-US" sz="2500" noProof="0" dirty="0"/>
              <a:t>: “Do we really need to know everything?”</a:t>
            </a:r>
          </a:p>
          <a:p>
            <a:pPr marL="342900" indent="-342900">
              <a:lnSpc>
                <a:spcPct val="150000"/>
              </a:lnSpc>
              <a:buAutoNum type="arabicPeriod"/>
            </a:pPr>
            <a:r>
              <a:rPr lang="en-US" sz="2500" noProof="0" dirty="0"/>
              <a:t>Galileo: “God speaks to us in two way”</a:t>
            </a:r>
          </a:p>
          <a:p>
            <a:pPr marL="342900" indent="-342900">
              <a:lnSpc>
                <a:spcPct val="150000"/>
              </a:lnSpc>
              <a:buAutoNum type="arabicPeriod"/>
            </a:pPr>
            <a:r>
              <a:rPr lang="en-US" sz="2500" noProof="0" dirty="0"/>
              <a:t>Einstein: “Subtle is the Lord”</a:t>
            </a:r>
          </a:p>
          <a:p>
            <a:pPr marL="342900" indent="-342900">
              <a:lnSpc>
                <a:spcPct val="150000"/>
              </a:lnSpc>
              <a:buAutoNum type="arabicPeriod"/>
            </a:pPr>
            <a:r>
              <a:rPr lang="en-US" sz="2500" noProof="0" dirty="0"/>
              <a:t>GK: “Explain as simple as possible, and even simpler”</a:t>
            </a:r>
          </a:p>
          <a:p>
            <a:pPr marL="342900" indent="-342900">
              <a:lnSpc>
                <a:spcPct val="150000"/>
              </a:lnSpc>
              <a:buAutoNum type="arabicPeriod"/>
            </a:pPr>
            <a:r>
              <a:rPr lang="en-US" sz="2500" dirty="0"/>
              <a:t>A. Raczynski: “Quantum physics still awaits its Copernicus”</a:t>
            </a:r>
            <a:r>
              <a:rPr lang="en-US" sz="2500" noProof="0" dirty="0"/>
              <a:t> </a:t>
            </a:r>
          </a:p>
          <a:p>
            <a:pPr marL="342900" indent="-342900">
              <a:buAutoNum type="arabicPeriod"/>
            </a:pPr>
            <a:endParaRPr lang="it-IT" dirty="0"/>
          </a:p>
        </p:txBody>
      </p:sp>
    </p:spTree>
    <p:extLst>
      <p:ext uri="{BB962C8B-B14F-4D97-AF65-F5344CB8AC3E}">
        <p14:creationId xmlns:p14="http://schemas.microsoft.com/office/powerpoint/2010/main" val="315251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1C462-C6CE-0A36-F0EF-FED1D2D6DE4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50AF4C8-33C8-947B-7DF1-55FB9A5790CA}"/>
              </a:ext>
            </a:extLst>
          </p:cNvPr>
          <p:cNvSpPr>
            <a:spLocks noGrp="1"/>
          </p:cNvSpPr>
          <p:nvPr>
            <p:ph type="title"/>
          </p:nvPr>
        </p:nvSpPr>
        <p:spPr>
          <a:xfrm>
            <a:off x="251520" y="25039"/>
            <a:ext cx="8229600" cy="634082"/>
          </a:xfrm>
        </p:spPr>
        <p:txBody>
          <a:bodyPr/>
          <a:lstStyle/>
          <a:p>
            <a:r>
              <a:rPr lang="en-AU" sz="3600" dirty="0"/>
              <a:t>Duality: electron is a wave</a:t>
            </a:r>
            <a:endParaRPr lang="it-IT" noProof="0" dirty="0"/>
          </a:p>
        </p:txBody>
      </p:sp>
      <p:pic>
        <p:nvPicPr>
          <p:cNvPr id="4" name="Obraz 3" descr="Obraz zawierający kula, krąg, Wielobarwność, zieleń&#10;&#10;Zawartość wygenerowana przez sztuczną inteligencję może być niepoprawna.">
            <a:extLst>
              <a:ext uri="{FF2B5EF4-FFF2-40B4-BE49-F238E27FC236}">
                <a16:creationId xmlns:a16="http://schemas.microsoft.com/office/drawing/2014/main" id="{FB9808D4-93AC-C376-BD28-A51619155EAC}"/>
              </a:ext>
            </a:extLst>
          </p:cNvPr>
          <p:cNvPicPr>
            <a:picLocks noChangeAspect="1"/>
          </p:cNvPicPr>
          <p:nvPr/>
        </p:nvPicPr>
        <p:blipFill>
          <a:blip r:embed="rId2">
            <a:extLst>
              <a:ext uri="{28A0092B-C50C-407E-A947-70E740481C1C}">
                <a14:useLocalDpi xmlns:a14="http://schemas.microsoft.com/office/drawing/2010/main" val="0"/>
              </a:ext>
            </a:extLst>
          </a:blip>
          <a:srcRect l="15741" t="-308" r="-15741" b="-308"/>
          <a:stretch/>
        </p:blipFill>
        <p:spPr>
          <a:xfrm rot="5400000">
            <a:off x="-21088" y="1747080"/>
            <a:ext cx="4485117" cy="3363838"/>
          </a:xfrm>
          <a:prstGeom prst="rect">
            <a:avLst/>
          </a:prstGeom>
        </p:spPr>
      </p:pic>
      <p:sp>
        <p:nvSpPr>
          <p:cNvPr id="6" name="pole tekstowe 5">
            <a:extLst>
              <a:ext uri="{FF2B5EF4-FFF2-40B4-BE49-F238E27FC236}">
                <a16:creationId xmlns:a16="http://schemas.microsoft.com/office/drawing/2014/main" id="{268BB7D0-BFD6-EA0D-7BFE-C020981C2BA3}"/>
              </a:ext>
            </a:extLst>
          </p:cNvPr>
          <p:cNvSpPr txBox="1"/>
          <p:nvPr/>
        </p:nvSpPr>
        <p:spPr>
          <a:xfrm>
            <a:off x="251520" y="5348392"/>
            <a:ext cx="7393242" cy="861774"/>
          </a:xfrm>
          <a:prstGeom prst="rect">
            <a:avLst/>
          </a:prstGeom>
          <a:noFill/>
        </p:spPr>
        <p:txBody>
          <a:bodyPr wrap="none" rtlCol="0">
            <a:spAutoFit/>
          </a:bodyPr>
          <a:lstStyle/>
          <a:p>
            <a:r>
              <a:rPr lang="en-AU" dirty="0"/>
              <a:t>Electron diffraction (2 keV) on the Nickel crystal</a:t>
            </a:r>
            <a:r>
              <a:rPr lang="it-IT" dirty="0"/>
              <a:t>(UMK </a:t>
            </a:r>
            <a:r>
              <a:rPr lang="it-IT" dirty="0" err="1"/>
              <a:t>student</a:t>
            </a:r>
            <a:r>
              <a:rPr lang="it-IT" dirty="0"/>
              <a:t> lab)</a:t>
            </a:r>
          </a:p>
          <a:p>
            <a:endParaRPr lang="it-IT" sz="1600" dirty="0"/>
          </a:p>
          <a:p>
            <a:r>
              <a:rPr lang="it-IT" sz="1600" dirty="0"/>
              <a:t>https://www.tmj4.com/news/local-news/eye-to-the-sky-did-you-see-the-sun-halo</a:t>
            </a:r>
          </a:p>
        </p:txBody>
      </p:sp>
      <p:pic>
        <p:nvPicPr>
          <p:cNvPr id="12290" name="Picture 2">
            <a:extLst>
              <a:ext uri="{FF2B5EF4-FFF2-40B4-BE49-F238E27FC236}">
                <a16:creationId xmlns:a16="http://schemas.microsoft.com/office/drawing/2014/main" id="{E53EA4BC-908D-BD9A-004D-391D7FEC7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247"/>
          <a:stretch/>
        </p:blipFill>
        <p:spPr bwMode="auto">
          <a:xfrm>
            <a:off x="4211960" y="1186440"/>
            <a:ext cx="3939902" cy="387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115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2C42-DBF6-2DAF-0E42-97AA67BC6A7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42AA6ED-70FD-226B-005A-46CC1F66FD11}"/>
              </a:ext>
            </a:extLst>
          </p:cNvPr>
          <p:cNvSpPr>
            <a:spLocks noGrp="1"/>
          </p:cNvSpPr>
          <p:nvPr>
            <p:ph type="title"/>
          </p:nvPr>
        </p:nvSpPr>
        <p:spPr>
          <a:xfrm>
            <a:off x="251520" y="25039"/>
            <a:ext cx="8229600" cy="634082"/>
          </a:xfrm>
        </p:spPr>
        <p:txBody>
          <a:bodyPr/>
          <a:lstStyle/>
          <a:p>
            <a:r>
              <a:rPr lang="en-AU" sz="3600" dirty="0"/>
              <a:t>Duality: An electron is a wave</a:t>
            </a:r>
            <a:endParaRPr lang="it-IT" noProof="0" dirty="0"/>
          </a:p>
        </p:txBody>
      </p:sp>
      <p:sp>
        <p:nvSpPr>
          <p:cNvPr id="5" name="pole tekstowe 4">
            <a:extLst>
              <a:ext uri="{FF2B5EF4-FFF2-40B4-BE49-F238E27FC236}">
                <a16:creationId xmlns:a16="http://schemas.microsoft.com/office/drawing/2014/main" id="{960DD959-645D-0746-5BEE-A91DDA53140E}"/>
              </a:ext>
            </a:extLst>
          </p:cNvPr>
          <p:cNvSpPr txBox="1"/>
          <p:nvPr/>
        </p:nvSpPr>
        <p:spPr>
          <a:xfrm>
            <a:off x="611559" y="5661248"/>
            <a:ext cx="8065579" cy="738664"/>
          </a:xfrm>
          <a:prstGeom prst="rect">
            <a:avLst/>
          </a:prstGeom>
          <a:noFill/>
        </p:spPr>
        <p:txBody>
          <a:bodyPr wrap="square">
            <a:spAutoFit/>
          </a:bodyPr>
          <a:lstStyle/>
          <a:p>
            <a:r>
              <a:rPr lang="en-AU" dirty="0"/>
              <a:t>Propagation of an electron after ionization of the hydrogen atom</a:t>
            </a:r>
            <a:endParaRPr lang="it-IT" sz="1600" dirty="0"/>
          </a:p>
          <a:p>
            <a:endParaRPr lang="it-IT" sz="1200" noProof="0" dirty="0"/>
          </a:p>
          <a:p>
            <a:r>
              <a:rPr lang="it-IT" sz="1200" noProof="0" dirty="0"/>
              <a:t>https://dydaktyka.fizyka.umk.pl/Wystawy_archiwum/z_omegi/dna.html</a:t>
            </a:r>
          </a:p>
        </p:txBody>
      </p:sp>
      <p:pic>
        <p:nvPicPr>
          <p:cNvPr id="4100" name="Picture 4">
            <a:extLst>
              <a:ext uri="{FF2B5EF4-FFF2-40B4-BE49-F238E27FC236}">
                <a16:creationId xmlns:a16="http://schemas.microsoft.com/office/drawing/2014/main" id="{E0DD416E-8AC0-E0EC-584A-9064F8C64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927" y="730289"/>
            <a:ext cx="3788212" cy="46531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9CD380C-54B0-F1C0-0D68-509224EE7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91" y="730289"/>
            <a:ext cx="3203536"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558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F41A-FD82-0247-3728-85DA1A832B6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788E828-864E-2263-16A9-5AB04FFEA925}"/>
              </a:ext>
            </a:extLst>
          </p:cNvPr>
          <p:cNvSpPr>
            <a:spLocks noGrp="1"/>
          </p:cNvSpPr>
          <p:nvPr>
            <p:ph type="title"/>
          </p:nvPr>
        </p:nvSpPr>
        <p:spPr>
          <a:xfrm>
            <a:off x="251520" y="25039"/>
            <a:ext cx="8229600" cy="634082"/>
          </a:xfrm>
        </p:spPr>
        <p:txBody>
          <a:bodyPr/>
          <a:lstStyle/>
          <a:p>
            <a:r>
              <a:rPr lang="en-AU" sz="3600" dirty="0"/>
              <a:t>Duality: Light is a wave</a:t>
            </a:r>
            <a:endParaRPr lang="it-IT" noProof="0" dirty="0"/>
          </a:p>
        </p:txBody>
      </p:sp>
      <p:sp>
        <p:nvSpPr>
          <p:cNvPr id="5" name="pole tekstowe 4">
            <a:extLst>
              <a:ext uri="{FF2B5EF4-FFF2-40B4-BE49-F238E27FC236}">
                <a16:creationId xmlns:a16="http://schemas.microsoft.com/office/drawing/2014/main" id="{661D2812-F87F-4B70-B8DC-BAB43CCEB41D}"/>
              </a:ext>
            </a:extLst>
          </p:cNvPr>
          <p:cNvSpPr txBox="1"/>
          <p:nvPr/>
        </p:nvSpPr>
        <p:spPr>
          <a:xfrm>
            <a:off x="827584" y="6093296"/>
            <a:ext cx="6678488" cy="338554"/>
          </a:xfrm>
          <a:prstGeom prst="rect">
            <a:avLst/>
          </a:prstGeom>
          <a:noFill/>
        </p:spPr>
        <p:txBody>
          <a:bodyPr wrap="square">
            <a:spAutoFit/>
          </a:bodyPr>
          <a:lstStyle/>
          <a:p>
            <a:r>
              <a:rPr lang="it-IT" sz="1600" noProof="0" dirty="0"/>
              <a:t>https://dydaktyka.fizyka.umk.pl/Wystawy_archiwum/z_omegi/dna.html</a:t>
            </a:r>
          </a:p>
        </p:txBody>
      </p:sp>
      <p:pic>
        <p:nvPicPr>
          <p:cNvPr id="4098" name="Picture 2">
            <a:extLst>
              <a:ext uri="{FF2B5EF4-FFF2-40B4-BE49-F238E27FC236}">
                <a16:creationId xmlns:a16="http://schemas.microsoft.com/office/drawing/2014/main" id="{92607406-7A3B-D638-C367-7FC471C0B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61" y="659121"/>
            <a:ext cx="4074420" cy="51571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97B00E70-CFAF-952D-20AB-4F8A8C8BD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21" y="936104"/>
            <a:ext cx="459105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69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2D346-1D0C-BD6D-CDEE-AF3A46D9753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D6B095D-FF53-588D-AF76-BD189B3EA851}"/>
              </a:ext>
            </a:extLst>
          </p:cNvPr>
          <p:cNvSpPr>
            <a:spLocks noGrp="1"/>
          </p:cNvSpPr>
          <p:nvPr>
            <p:ph type="title"/>
          </p:nvPr>
        </p:nvSpPr>
        <p:spPr>
          <a:xfrm>
            <a:off x="251520" y="25039"/>
            <a:ext cx="8229600" cy="634082"/>
          </a:xfrm>
        </p:spPr>
        <p:txBody>
          <a:bodyPr/>
          <a:lstStyle/>
          <a:p>
            <a:r>
              <a:rPr lang="en-AU" sz="3600" dirty="0"/>
              <a:t>Duality: atoms are also waves</a:t>
            </a:r>
            <a:endParaRPr lang="it-IT" noProof="0" dirty="0"/>
          </a:p>
        </p:txBody>
      </p:sp>
      <p:pic>
        <p:nvPicPr>
          <p:cNvPr id="5" name="Obraz 4">
            <a:extLst>
              <a:ext uri="{FF2B5EF4-FFF2-40B4-BE49-F238E27FC236}">
                <a16:creationId xmlns:a16="http://schemas.microsoft.com/office/drawing/2014/main" id="{85664AAA-7031-3704-317C-BEBCFDF297CF}"/>
              </a:ext>
            </a:extLst>
          </p:cNvPr>
          <p:cNvPicPr>
            <a:picLocks noChangeAspect="1"/>
          </p:cNvPicPr>
          <p:nvPr/>
        </p:nvPicPr>
        <p:blipFill>
          <a:blip r:embed="rId2"/>
          <a:stretch>
            <a:fillRect/>
          </a:stretch>
        </p:blipFill>
        <p:spPr>
          <a:xfrm>
            <a:off x="323528" y="909562"/>
            <a:ext cx="8674965" cy="4247629"/>
          </a:xfrm>
          <a:prstGeom prst="rect">
            <a:avLst/>
          </a:prstGeom>
        </p:spPr>
      </p:pic>
      <p:sp>
        <p:nvSpPr>
          <p:cNvPr id="3" name="pole tekstowe 2">
            <a:extLst>
              <a:ext uri="{FF2B5EF4-FFF2-40B4-BE49-F238E27FC236}">
                <a16:creationId xmlns:a16="http://schemas.microsoft.com/office/drawing/2014/main" id="{4993A7A4-3CEF-3883-C9EA-B1D5B9A298D1}"/>
              </a:ext>
            </a:extLst>
          </p:cNvPr>
          <p:cNvSpPr txBox="1"/>
          <p:nvPr/>
        </p:nvSpPr>
        <p:spPr>
          <a:xfrm>
            <a:off x="467544" y="5373134"/>
            <a:ext cx="8678658" cy="369332"/>
          </a:xfrm>
          <a:prstGeom prst="rect">
            <a:avLst/>
          </a:prstGeom>
          <a:noFill/>
        </p:spPr>
        <p:txBody>
          <a:bodyPr wrap="none" rtlCol="0">
            <a:spAutoFit/>
          </a:bodyPr>
          <a:lstStyle/>
          <a:p>
            <a:r>
              <a:rPr lang="en-AU" dirty="0"/>
              <a:t>Phthalocyanine Beam Diffraction and Interference (University of Vienna)</a:t>
            </a:r>
            <a:r>
              <a:rPr lang="it-IT" dirty="0"/>
              <a:t>GK, </a:t>
            </a:r>
            <a:r>
              <a:rPr lang="it-IT" i="1" dirty="0"/>
              <a:t>op. cit.</a:t>
            </a:r>
            <a:endParaRPr lang="it-IT" dirty="0"/>
          </a:p>
        </p:txBody>
      </p:sp>
    </p:spTree>
    <p:extLst>
      <p:ext uri="{BB962C8B-B14F-4D97-AF65-F5344CB8AC3E}">
        <p14:creationId xmlns:p14="http://schemas.microsoft.com/office/powerpoint/2010/main" val="4270131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222CC-7562-5AF0-C88D-ECF7B74A841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17ECDEA-BB0F-E065-5015-2C6A9094C55A}"/>
              </a:ext>
            </a:extLst>
          </p:cNvPr>
          <p:cNvSpPr>
            <a:spLocks noGrp="1"/>
          </p:cNvSpPr>
          <p:nvPr>
            <p:ph type="title"/>
          </p:nvPr>
        </p:nvSpPr>
        <p:spPr>
          <a:xfrm>
            <a:off x="251520" y="25039"/>
            <a:ext cx="8229600" cy="634082"/>
          </a:xfrm>
        </p:spPr>
        <p:txBody>
          <a:bodyPr/>
          <a:lstStyle/>
          <a:p>
            <a:r>
              <a:rPr lang="it-IT" sz="3600" dirty="0"/>
              <a:t>Electron scattering</a:t>
            </a:r>
            <a:endParaRPr lang="it-IT" noProof="0" dirty="0"/>
          </a:p>
        </p:txBody>
      </p:sp>
      <p:pic>
        <p:nvPicPr>
          <p:cNvPr id="4" name="Obraz 3">
            <a:extLst>
              <a:ext uri="{FF2B5EF4-FFF2-40B4-BE49-F238E27FC236}">
                <a16:creationId xmlns:a16="http://schemas.microsoft.com/office/drawing/2014/main" id="{9D6496E4-4B75-FBDD-531D-BD370EF28410}"/>
              </a:ext>
            </a:extLst>
          </p:cNvPr>
          <p:cNvPicPr>
            <a:picLocks noChangeAspect="1"/>
          </p:cNvPicPr>
          <p:nvPr/>
        </p:nvPicPr>
        <p:blipFill>
          <a:blip r:embed="rId2"/>
          <a:stretch>
            <a:fillRect/>
          </a:stretch>
        </p:blipFill>
        <p:spPr>
          <a:xfrm>
            <a:off x="1115616" y="977953"/>
            <a:ext cx="5688632" cy="4614479"/>
          </a:xfrm>
          <a:prstGeom prst="rect">
            <a:avLst/>
          </a:prstGeom>
        </p:spPr>
      </p:pic>
      <p:sp>
        <p:nvSpPr>
          <p:cNvPr id="3" name="pole tekstowe 2">
            <a:extLst>
              <a:ext uri="{FF2B5EF4-FFF2-40B4-BE49-F238E27FC236}">
                <a16:creationId xmlns:a16="http://schemas.microsoft.com/office/drawing/2014/main" id="{8C84EEE9-B127-B4B0-534D-B5E15A10646C}"/>
              </a:ext>
            </a:extLst>
          </p:cNvPr>
          <p:cNvSpPr txBox="1"/>
          <p:nvPr/>
        </p:nvSpPr>
        <p:spPr>
          <a:xfrm>
            <a:off x="209316" y="5650516"/>
            <a:ext cx="8934684" cy="923330"/>
          </a:xfrm>
          <a:prstGeom prst="rect">
            <a:avLst/>
          </a:prstGeom>
          <a:noFill/>
        </p:spPr>
        <p:txBody>
          <a:bodyPr wrap="square" rtlCol="0">
            <a:spAutoFit/>
          </a:bodyPr>
          <a:lstStyle/>
          <a:p>
            <a:r>
              <a:rPr lang="en-AU" dirty="0"/>
              <a:t>Diffusion of electrons in noble gases: argon, krypton and xenon become transparent for electrons at energy about 0.3 eV. The effect discovered by Ramsauer (published 1919 in Danzig, not explainable by Planck's quantum mechanics</a:t>
            </a:r>
            <a:r>
              <a:rPr lang="it-IT" dirty="0"/>
              <a:t>. Misure </a:t>
            </a:r>
            <a:r>
              <a:rPr lang="it-IT" dirty="0" err="1"/>
              <a:t>GK</a:t>
            </a:r>
            <a:r>
              <a:rPr lang="it-IT" i="1" dirty="0" err="1"/>
              <a:t>t</a:t>
            </a:r>
            <a:r>
              <a:rPr lang="it-IT" i="1" dirty="0"/>
              <a:t>.</a:t>
            </a:r>
            <a:endParaRPr lang="it-IT" dirty="0"/>
          </a:p>
        </p:txBody>
      </p:sp>
    </p:spTree>
    <p:extLst>
      <p:ext uri="{BB962C8B-B14F-4D97-AF65-F5344CB8AC3E}">
        <p14:creationId xmlns:p14="http://schemas.microsoft.com/office/powerpoint/2010/main" val="413617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9DD6FA-84DD-045E-32CC-1B9C4F8DA1F8}"/>
              </a:ext>
            </a:extLst>
          </p:cNvPr>
          <p:cNvSpPr>
            <a:spLocks noGrp="1"/>
          </p:cNvSpPr>
          <p:nvPr>
            <p:ph type="title"/>
          </p:nvPr>
        </p:nvSpPr>
        <p:spPr>
          <a:xfrm>
            <a:off x="-879539" y="-97937"/>
            <a:ext cx="8229600" cy="1143000"/>
          </a:xfrm>
        </p:spPr>
        <p:txBody>
          <a:bodyPr/>
          <a:lstStyle/>
          <a:p>
            <a:r>
              <a:rPr lang="it-IT" sz="3600" dirty="0" err="1"/>
              <a:t>Schr</a:t>
            </a:r>
            <a:r>
              <a:rPr lang="it-IT" sz="3600" dirty="0" err="1">
                <a:latin typeface="Arial" panose="020B0604020202020204" pitchFamily="34" charset="0"/>
                <a:cs typeface="Arial" panose="020B0604020202020204" pitchFamily="34" charset="0"/>
              </a:rPr>
              <a:t>ö</a:t>
            </a:r>
            <a:r>
              <a:rPr lang="it-IT" sz="3600" dirty="0" err="1"/>
              <a:t>dinger’s</a:t>
            </a:r>
            <a:r>
              <a:rPr lang="it-IT" sz="3600" dirty="0"/>
              <a:t> </a:t>
            </a:r>
            <a:r>
              <a:rPr lang="it-IT" sz="3600" dirty="0" err="1"/>
              <a:t>cat</a:t>
            </a:r>
            <a:endParaRPr lang="it-IT" sz="3600" dirty="0"/>
          </a:p>
        </p:txBody>
      </p:sp>
      <p:pic>
        <p:nvPicPr>
          <p:cNvPr id="1026" name="Picture 2">
            <a:extLst>
              <a:ext uri="{FF2B5EF4-FFF2-40B4-BE49-F238E27FC236}">
                <a16:creationId xmlns:a16="http://schemas.microsoft.com/office/drawing/2014/main" id="{859E59B4-9152-EB49-8E6A-E2BC4309C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713"/>
            <a:ext cx="3235261" cy="18059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a:extLst>
              <a:ext uri="{FF2B5EF4-FFF2-40B4-BE49-F238E27FC236}">
                <a16:creationId xmlns:a16="http://schemas.microsoft.com/office/drawing/2014/main" id="{74461359-A336-337D-ACF6-0CC4C1D32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65" y="4033633"/>
            <a:ext cx="2158014" cy="222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841942C5-BD48-1FB5-1DB1-54D413B7A455}"/>
              </a:ext>
            </a:extLst>
          </p:cNvPr>
          <p:cNvSpPr txBox="1"/>
          <p:nvPr/>
        </p:nvSpPr>
        <p:spPr>
          <a:xfrm>
            <a:off x="175364" y="6471311"/>
            <a:ext cx="8968636" cy="369332"/>
          </a:xfrm>
          <a:prstGeom prst="rect">
            <a:avLst/>
          </a:prstGeom>
          <a:noFill/>
        </p:spPr>
        <p:txBody>
          <a:bodyPr wrap="square">
            <a:spAutoFit/>
          </a:bodyPr>
          <a:lstStyle/>
          <a:p>
            <a:r>
              <a:rPr lang="it-IT" dirty="0"/>
              <a:t>https://dydaktyka.fizyka.umk.pl/Physics_is_fun/posters/koziol6.ppt</a:t>
            </a:r>
          </a:p>
        </p:txBody>
      </p:sp>
      <p:pic>
        <p:nvPicPr>
          <p:cNvPr id="8" name="Picture 34">
            <a:extLst>
              <a:ext uri="{FF2B5EF4-FFF2-40B4-BE49-F238E27FC236}">
                <a16:creationId xmlns:a16="http://schemas.microsoft.com/office/drawing/2014/main" id="{E8DA0EFB-39A4-85B6-FE16-895C02CF4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013148"/>
            <a:ext cx="1986210" cy="22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le tekstowe 8">
            <a:extLst>
              <a:ext uri="{FF2B5EF4-FFF2-40B4-BE49-F238E27FC236}">
                <a16:creationId xmlns:a16="http://schemas.microsoft.com/office/drawing/2014/main" id="{68C30D14-EE52-FD62-BD17-5334241DB15E}"/>
              </a:ext>
            </a:extLst>
          </p:cNvPr>
          <p:cNvSpPr txBox="1"/>
          <p:nvPr/>
        </p:nvSpPr>
        <p:spPr>
          <a:xfrm>
            <a:off x="3235261" y="897417"/>
            <a:ext cx="5887167" cy="3139321"/>
          </a:xfrm>
          <a:prstGeom prst="rect">
            <a:avLst/>
          </a:prstGeom>
          <a:noFill/>
        </p:spPr>
        <p:txBody>
          <a:bodyPr wrap="square" rtlCol="0">
            <a:spAutoFit/>
          </a:bodyPr>
          <a:lstStyle/>
          <a:p>
            <a:r>
              <a:rPr lang="en-AU" dirty="0"/>
              <a:t>Overlapping principle: 
Ψ= √½ ( Ψ+ +  Ψ- )</a:t>
            </a:r>
          </a:p>
          <a:p>
            <a:r>
              <a:rPr lang="en-AU" dirty="0"/>
              <a:t>alive and dead at the same time    
But when opening the box: it's just alive or just dead
Theoretical physicists speak of the </a:t>
            </a:r>
            <a:r>
              <a:rPr lang="en-AU" i="1" dirty="0"/>
              <a:t>collapse of the wave </a:t>
            </a:r>
            <a:r>
              <a:rPr lang="en-AU" dirty="0"/>
              <a:t>function.
GK speaks of the projection of the "state in itself" on the level of our observation, that is, of the experiment set up by the scientist. The world is not an isolated entity</a:t>
            </a:r>
          </a:p>
          <a:p>
            <a:r>
              <a:rPr lang="en-AU" dirty="0"/>
              <a:t>More: the wave function is a mathematical (ideal, Platonic) construction, and the </a:t>
            </a:r>
            <a:r>
              <a:rPr lang="en-AU" u="sng" dirty="0"/>
              <a:t>cat is a physical reality</a:t>
            </a:r>
            <a:r>
              <a:rPr lang="en-AU" dirty="0"/>
              <a:t>.</a:t>
            </a:r>
            <a:endParaRPr lang="it-IT" dirty="0"/>
          </a:p>
        </p:txBody>
      </p:sp>
    </p:spTree>
    <p:extLst>
      <p:ext uri="{BB962C8B-B14F-4D97-AF65-F5344CB8AC3E}">
        <p14:creationId xmlns:p14="http://schemas.microsoft.com/office/powerpoint/2010/main" val="401312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F276-DF66-57E9-4071-C9A63CA4CCE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966DDB7-68C6-C49E-535B-008C881AEFAC}"/>
              </a:ext>
            </a:extLst>
          </p:cNvPr>
          <p:cNvSpPr>
            <a:spLocks noGrp="1"/>
          </p:cNvSpPr>
          <p:nvPr>
            <p:ph type="title"/>
          </p:nvPr>
        </p:nvSpPr>
        <p:spPr/>
        <p:txBody>
          <a:bodyPr/>
          <a:lstStyle/>
          <a:p>
            <a:r>
              <a:rPr lang="it-IT" sz="3600" dirty="0"/>
              <a:t>Heisenberg: </a:t>
            </a:r>
            <a:r>
              <a:rPr lang="it-IT" sz="3600" dirty="0" err="1"/>
              <a:t>path</a:t>
            </a:r>
            <a:r>
              <a:rPr lang="it-IT" sz="3600" dirty="0"/>
              <a:t> of an electron?</a:t>
            </a:r>
          </a:p>
        </p:txBody>
      </p:sp>
      <p:pic>
        <p:nvPicPr>
          <p:cNvPr id="34818" name="Picture 2">
            <a:extLst>
              <a:ext uri="{FF2B5EF4-FFF2-40B4-BE49-F238E27FC236}">
                <a16:creationId xmlns:a16="http://schemas.microsoft.com/office/drawing/2014/main" id="{5D23A152-B681-204D-ABA7-06E4B3551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24" y="1417638"/>
            <a:ext cx="4953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09A9ABE9-0B48-BF4C-6143-D90E7B3B2EB1}"/>
              </a:ext>
            </a:extLst>
          </p:cNvPr>
          <p:cNvSpPr txBox="1"/>
          <p:nvPr/>
        </p:nvSpPr>
        <p:spPr>
          <a:xfrm>
            <a:off x="292608" y="6398696"/>
            <a:ext cx="9396536" cy="307777"/>
          </a:xfrm>
          <a:prstGeom prst="rect">
            <a:avLst/>
          </a:prstGeom>
          <a:noFill/>
        </p:spPr>
        <p:txBody>
          <a:bodyPr wrap="square">
            <a:spAutoFit/>
          </a:bodyPr>
          <a:lstStyle/>
          <a:p>
            <a:r>
              <a:rPr lang="it-IT" sz="1400" dirty="0"/>
              <a:t>https://dydaktyka.fizyka.umk.pl/Wystawy_archiwum/z_omegi/kulki.html</a:t>
            </a:r>
          </a:p>
        </p:txBody>
      </p:sp>
      <p:pic>
        <p:nvPicPr>
          <p:cNvPr id="34820" name="Picture 4">
            <a:extLst>
              <a:ext uri="{FF2B5EF4-FFF2-40B4-BE49-F238E27FC236}">
                <a16:creationId xmlns:a16="http://schemas.microsoft.com/office/drawing/2014/main" id="{5B554644-8D08-79DD-C942-A395E9108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428" y="1546161"/>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F59ECB63-380C-241F-5AD7-1E8FFD4AA34A}"/>
              </a:ext>
            </a:extLst>
          </p:cNvPr>
          <p:cNvSpPr txBox="1"/>
          <p:nvPr/>
        </p:nvSpPr>
        <p:spPr>
          <a:xfrm>
            <a:off x="5292080" y="4610072"/>
            <a:ext cx="4846320" cy="1015663"/>
          </a:xfrm>
          <a:prstGeom prst="rect">
            <a:avLst/>
          </a:prstGeom>
          <a:noFill/>
        </p:spPr>
        <p:txBody>
          <a:bodyPr wrap="square">
            <a:spAutoFit/>
          </a:bodyPr>
          <a:lstStyle/>
          <a:p>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x</a:t>
            </a:r>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p ≥ </a:t>
            </a:r>
            <a:r>
              <a:rPr lang="az-Cyrl-AZ" sz="2000" b="0" i="0" dirty="0">
                <a:solidFill>
                  <a:srgbClr val="000000"/>
                </a:solidFill>
                <a:effectLst/>
                <a:latin typeface="Helvetica" panose="020B0604020202020204" pitchFamily="34" charset="0"/>
              </a:rPr>
              <a:t>ћ</a:t>
            </a:r>
            <a:r>
              <a:rPr lang="it-IT" sz="2000" b="0" i="0" dirty="0">
                <a:solidFill>
                  <a:srgbClr val="000000"/>
                </a:solidFill>
                <a:effectLst/>
                <a:latin typeface="Helvetica" panose="020B0604020202020204" pitchFamily="34" charset="0"/>
              </a:rPr>
              <a:t>   (?)</a:t>
            </a:r>
          </a:p>
          <a:p>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x</a:t>
            </a:r>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p ≥ </a:t>
            </a:r>
            <a:r>
              <a:rPr lang="az-Cyrl-AZ" sz="2000" b="0" i="0" dirty="0">
                <a:solidFill>
                  <a:srgbClr val="000000"/>
                </a:solidFill>
                <a:effectLst/>
                <a:latin typeface="Helvetica" panose="020B0604020202020204" pitchFamily="34" charset="0"/>
              </a:rPr>
              <a:t>ћ</a:t>
            </a:r>
            <a:r>
              <a:rPr lang="it-IT" sz="2000" b="0" i="0" dirty="0">
                <a:solidFill>
                  <a:srgbClr val="000000"/>
                </a:solidFill>
                <a:effectLst/>
                <a:latin typeface="Helvetica" panose="020B0604020202020204" pitchFamily="34" charset="0"/>
              </a:rPr>
              <a:t>/2  (?)</a:t>
            </a:r>
          </a:p>
          <a:p>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x</a:t>
            </a:r>
            <a:r>
              <a:rPr lang="el-GR" sz="2000" b="0" i="0" dirty="0">
                <a:solidFill>
                  <a:srgbClr val="000000"/>
                </a:solidFill>
                <a:effectLst/>
                <a:latin typeface="Helvetica" panose="020B0604020202020204" pitchFamily="34" charset="0"/>
              </a:rPr>
              <a:t>Δ</a:t>
            </a:r>
            <a:r>
              <a:rPr lang="en-AU" sz="2000" b="0" i="0" dirty="0">
                <a:solidFill>
                  <a:srgbClr val="000000"/>
                </a:solidFill>
                <a:effectLst/>
                <a:latin typeface="Helvetica" panose="020B0604020202020204" pitchFamily="34" charset="0"/>
              </a:rPr>
              <a:t>p ≥ </a:t>
            </a:r>
            <a:r>
              <a:rPr lang="az-Cyrl-AZ" sz="2000" b="0" i="0" dirty="0">
                <a:solidFill>
                  <a:srgbClr val="000000"/>
                </a:solidFill>
                <a:effectLst/>
                <a:latin typeface="Helvetica" panose="020B0604020202020204" pitchFamily="34" charset="0"/>
              </a:rPr>
              <a:t>ћ</a:t>
            </a:r>
            <a:r>
              <a:rPr lang="it-IT" sz="2000" dirty="0">
                <a:solidFill>
                  <a:srgbClr val="000000"/>
                </a:solidFill>
                <a:latin typeface="Helvetica" panose="020B0604020202020204" pitchFamily="34" charset="0"/>
              </a:rPr>
              <a:t>/4  (?)</a:t>
            </a:r>
            <a:endParaRPr lang="it-IT" sz="2000" dirty="0"/>
          </a:p>
        </p:txBody>
      </p:sp>
      <p:sp>
        <p:nvSpPr>
          <p:cNvPr id="3" name="pole tekstowe 2">
            <a:extLst>
              <a:ext uri="{FF2B5EF4-FFF2-40B4-BE49-F238E27FC236}">
                <a16:creationId xmlns:a16="http://schemas.microsoft.com/office/drawing/2014/main" id="{45261BB4-D4CB-BFAB-36B0-039E7DCC0DB3}"/>
              </a:ext>
            </a:extLst>
          </p:cNvPr>
          <p:cNvSpPr txBox="1"/>
          <p:nvPr/>
        </p:nvSpPr>
        <p:spPr>
          <a:xfrm>
            <a:off x="292608" y="5676928"/>
            <a:ext cx="6058133" cy="646331"/>
          </a:xfrm>
          <a:prstGeom prst="rect">
            <a:avLst/>
          </a:prstGeom>
          <a:noFill/>
        </p:spPr>
        <p:txBody>
          <a:bodyPr wrap="none" rtlCol="0">
            <a:spAutoFit/>
          </a:bodyPr>
          <a:lstStyle/>
          <a:p>
            <a:r>
              <a:rPr lang="en-AU" dirty="0"/>
              <a:t>Two quantities that do not </a:t>
            </a:r>
            <a:r>
              <a:rPr lang="en-AU" i="1" dirty="0" err="1"/>
              <a:t>comutate</a:t>
            </a:r>
            <a:r>
              <a:rPr lang="en-AU" dirty="0"/>
              <a:t>, e.g. energy and time
We have to choose what we want to know.</a:t>
            </a:r>
            <a:endParaRPr lang="it-IT" dirty="0"/>
          </a:p>
        </p:txBody>
      </p:sp>
    </p:spTree>
    <p:extLst>
      <p:ext uri="{BB962C8B-B14F-4D97-AF65-F5344CB8AC3E}">
        <p14:creationId xmlns:p14="http://schemas.microsoft.com/office/powerpoint/2010/main" val="3361833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67462-F668-FD4A-E3E0-44C785210744}"/>
              </a:ext>
            </a:extLst>
          </p:cNvPr>
          <p:cNvSpPr>
            <a:spLocks noGrp="1"/>
          </p:cNvSpPr>
          <p:nvPr>
            <p:ph type="title"/>
          </p:nvPr>
        </p:nvSpPr>
        <p:spPr>
          <a:xfrm>
            <a:off x="457200" y="0"/>
            <a:ext cx="8229600" cy="1143000"/>
          </a:xfrm>
        </p:spPr>
        <p:txBody>
          <a:bodyPr/>
          <a:lstStyle/>
          <a:p>
            <a:r>
              <a:rPr lang="it-IT" sz="3600" dirty="0" err="1"/>
              <a:t>Where</a:t>
            </a:r>
            <a:r>
              <a:rPr lang="it-IT" sz="3600" dirty="0"/>
              <a:t> </a:t>
            </a:r>
            <a:r>
              <a:rPr lang="it-IT" sz="3600" dirty="0" err="1"/>
              <a:t>is</a:t>
            </a:r>
            <a:r>
              <a:rPr lang="it-IT" sz="3600" dirty="0"/>
              <a:t> the electron?</a:t>
            </a:r>
            <a:endParaRPr lang="it-IT" sz="3600" noProof="0" dirty="0"/>
          </a:p>
        </p:txBody>
      </p:sp>
      <p:pic>
        <p:nvPicPr>
          <p:cNvPr id="8" name="Obraz 7" descr="Obraz zawierający tekst, zrzut ekranu, Oprogramowanie multimedialne, oprogramowanie&#10;&#10;Opis wygenerowany automatycznie">
            <a:extLst>
              <a:ext uri="{FF2B5EF4-FFF2-40B4-BE49-F238E27FC236}">
                <a16:creationId xmlns:a16="http://schemas.microsoft.com/office/drawing/2014/main" id="{9CF7DBB0-D848-BB09-C84E-A97B7BA8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89" y="980728"/>
            <a:ext cx="5812867" cy="3396139"/>
          </a:xfrm>
          <a:prstGeom prst="rect">
            <a:avLst/>
          </a:prstGeom>
        </p:spPr>
      </p:pic>
      <p:sp>
        <p:nvSpPr>
          <p:cNvPr id="9" name="pole tekstowe 8">
            <a:extLst>
              <a:ext uri="{FF2B5EF4-FFF2-40B4-BE49-F238E27FC236}">
                <a16:creationId xmlns:a16="http://schemas.microsoft.com/office/drawing/2014/main" id="{287D7693-0367-6678-6915-604EABAC5AAE}"/>
              </a:ext>
            </a:extLst>
          </p:cNvPr>
          <p:cNvSpPr txBox="1"/>
          <p:nvPr/>
        </p:nvSpPr>
        <p:spPr>
          <a:xfrm>
            <a:off x="457200" y="4581128"/>
            <a:ext cx="8195513" cy="1908215"/>
          </a:xfrm>
          <a:prstGeom prst="rect">
            <a:avLst/>
          </a:prstGeom>
          <a:noFill/>
        </p:spPr>
        <p:txBody>
          <a:bodyPr wrap="none" rtlCol="0">
            <a:spAutoFit/>
          </a:bodyPr>
          <a:lstStyle/>
          <a:p>
            <a:r>
              <a:rPr lang="en-AU" dirty="0"/>
              <a:t>Interference image, such as the fringes of light observed in a diffraction grating
Do electrons, i.e. particles, behave like light, i.e. like waves? 
Or is an electron a wave? What does "is" mean?</a:t>
            </a:r>
          </a:p>
          <a:p>
            <a:endParaRPr lang="en-AU" noProof="0" dirty="0">
              <a:hlinkClick r:id="rId3"/>
            </a:endParaRPr>
          </a:p>
          <a:p>
            <a:r>
              <a:rPr lang="it-IT" noProof="0" dirty="0">
                <a:hlinkClick r:id="rId3"/>
              </a:rPr>
              <a:t>https://www.youtube.com/watch?v=PanqoHa_B6c</a:t>
            </a:r>
            <a:endParaRPr lang="it-IT" noProof="0" dirty="0"/>
          </a:p>
          <a:p>
            <a:r>
              <a:rPr lang="it-IT" sz="1400" noProof="0" dirty="0">
                <a:hlinkClick r:id="rId4"/>
              </a:rPr>
              <a:t>https://www.hitachi.com/rd/research/materials/quantum/doubleslit/index.html</a:t>
            </a:r>
            <a:r>
              <a:rPr lang="it-IT" sz="1400" noProof="0" dirty="0"/>
              <a:t> </a:t>
            </a:r>
          </a:p>
          <a:p>
            <a:r>
              <a:rPr lang="it-IT" sz="1400" noProof="0" dirty="0">
                <a:hlinkClick r:id="rId5"/>
              </a:rPr>
              <a:t>https://dydaktyka.fizyka.umk.pl/zabawki/files/optyka/okulary.html</a:t>
            </a:r>
            <a:r>
              <a:rPr lang="it-IT" sz="1400" noProof="0" dirty="0"/>
              <a:t>  </a:t>
            </a:r>
          </a:p>
        </p:txBody>
      </p:sp>
      <p:pic>
        <p:nvPicPr>
          <p:cNvPr id="50178" name="Picture 2">
            <a:extLst>
              <a:ext uri="{FF2B5EF4-FFF2-40B4-BE49-F238E27FC236}">
                <a16:creationId xmlns:a16="http://schemas.microsoft.com/office/drawing/2014/main" id="{3FFCF103-C3EF-3127-2B4F-A9153321E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5184428"/>
            <a:ext cx="1512168" cy="151854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descr="Obraz zawierający tekst, zrzut ekranu, komputer, design&#10;&#10;Opis wygenerowany automatycznie">
            <a:extLst>
              <a:ext uri="{FF2B5EF4-FFF2-40B4-BE49-F238E27FC236}">
                <a16:creationId xmlns:a16="http://schemas.microsoft.com/office/drawing/2014/main" id="{88D61504-E82D-A618-B9A1-0DAED4B99C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138" y="986788"/>
            <a:ext cx="2359699" cy="1773145"/>
          </a:xfrm>
          <a:prstGeom prst="rect">
            <a:avLst/>
          </a:prstGeom>
        </p:spPr>
      </p:pic>
      <p:pic>
        <p:nvPicPr>
          <p:cNvPr id="50182" name="Picture 6">
            <a:extLst>
              <a:ext uri="{FF2B5EF4-FFF2-40B4-BE49-F238E27FC236}">
                <a16:creationId xmlns:a16="http://schemas.microsoft.com/office/drawing/2014/main" id="{80040B6A-E1DD-8661-AE5A-117095360F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1137" y="2825321"/>
            <a:ext cx="2359699" cy="156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374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DF878D-5EA1-7B3A-055E-8501449378D5}"/>
              </a:ext>
            </a:extLst>
          </p:cNvPr>
          <p:cNvSpPr>
            <a:spLocks noGrp="1"/>
          </p:cNvSpPr>
          <p:nvPr>
            <p:ph type="title"/>
          </p:nvPr>
        </p:nvSpPr>
        <p:spPr>
          <a:xfrm>
            <a:off x="323528" y="0"/>
            <a:ext cx="5814392" cy="1143000"/>
          </a:xfrm>
        </p:spPr>
        <p:txBody>
          <a:bodyPr/>
          <a:lstStyle/>
          <a:p>
            <a:r>
              <a:rPr lang="pl-PL" sz="3600" dirty="0" err="1"/>
              <a:t>Wave</a:t>
            </a:r>
            <a:r>
              <a:rPr lang="pl-PL" sz="3600" dirty="0"/>
              <a:t> </a:t>
            </a:r>
            <a:r>
              <a:rPr lang="pl-PL" sz="3600" dirty="0" err="1"/>
              <a:t>function</a:t>
            </a:r>
            <a:endParaRPr lang="it-IT" sz="3600" noProof="0" dirty="0"/>
          </a:p>
        </p:txBody>
      </p:sp>
      <p:sp>
        <p:nvSpPr>
          <p:cNvPr id="4" name="pole tekstowe 3">
            <a:extLst>
              <a:ext uri="{FF2B5EF4-FFF2-40B4-BE49-F238E27FC236}">
                <a16:creationId xmlns:a16="http://schemas.microsoft.com/office/drawing/2014/main" id="{F323AE36-7E8F-50A8-A850-998C3FDAC284}"/>
              </a:ext>
            </a:extLst>
          </p:cNvPr>
          <p:cNvSpPr txBox="1"/>
          <p:nvPr/>
        </p:nvSpPr>
        <p:spPr>
          <a:xfrm>
            <a:off x="323528" y="6093296"/>
            <a:ext cx="5814392" cy="523220"/>
          </a:xfrm>
          <a:prstGeom prst="rect">
            <a:avLst/>
          </a:prstGeom>
          <a:noFill/>
        </p:spPr>
        <p:txBody>
          <a:bodyPr wrap="square">
            <a:spAutoFit/>
          </a:bodyPr>
          <a:lstStyle/>
          <a:p>
            <a:r>
              <a:rPr lang="it-IT" sz="1400" noProof="0" dirty="0">
                <a:hlinkClick r:id="rId2"/>
              </a:rPr>
              <a:t>https://en.wikipedia.org/wiki/Wave_equation</a:t>
            </a:r>
            <a:endParaRPr lang="it-IT" sz="1400" noProof="0" dirty="0"/>
          </a:p>
          <a:p>
            <a:r>
              <a:rPr lang="it-IT" sz="1400" noProof="0" dirty="0">
                <a:hlinkClick r:id="rId3"/>
              </a:rPr>
              <a:t>https://en.wikipedia.org/wiki/Schrodinger_equation</a:t>
            </a:r>
            <a:r>
              <a:rPr lang="it-IT" sz="1400" noProof="0" dirty="0"/>
              <a:t> </a:t>
            </a:r>
          </a:p>
        </p:txBody>
      </p:sp>
      <p:pic>
        <p:nvPicPr>
          <p:cNvPr id="6" name="Obraz 5">
            <a:extLst>
              <a:ext uri="{FF2B5EF4-FFF2-40B4-BE49-F238E27FC236}">
                <a16:creationId xmlns:a16="http://schemas.microsoft.com/office/drawing/2014/main" id="{A1BDD4C9-5ABB-849B-C957-4D262D3AEDAB}"/>
              </a:ext>
            </a:extLst>
          </p:cNvPr>
          <p:cNvPicPr>
            <a:picLocks noChangeAspect="1"/>
          </p:cNvPicPr>
          <p:nvPr/>
        </p:nvPicPr>
        <p:blipFill>
          <a:blip r:embed="rId4"/>
          <a:stretch>
            <a:fillRect/>
          </a:stretch>
        </p:blipFill>
        <p:spPr>
          <a:xfrm>
            <a:off x="5724128" y="1006928"/>
            <a:ext cx="3024336" cy="2307176"/>
          </a:xfrm>
          <a:prstGeom prst="rect">
            <a:avLst/>
          </a:prstGeom>
        </p:spPr>
      </p:pic>
      <p:pic>
        <p:nvPicPr>
          <p:cNvPr id="14" name="Obraz 13">
            <a:extLst>
              <a:ext uri="{FF2B5EF4-FFF2-40B4-BE49-F238E27FC236}">
                <a16:creationId xmlns:a16="http://schemas.microsoft.com/office/drawing/2014/main" id="{47703E05-0EAF-B0E1-4DA4-AFBBD22392EA}"/>
              </a:ext>
            </a:extLst>
          </p:cNvPr>
          <p:cNvPicPr>
            <a:picLocks noChangeAspect="1"/>
          </p:cNvPicPr>
          <p:nvPr/>
        </p:nvPicPr>
        <p:blipFill>
          <a:blip r:embed="rId5"/>
          <a:stretch>
            <a:fillRect/>
          </a:stretch>
        </p:blipFill>
        <p:spPr>
          <a:xfrm>
            <a:off x="5940152" y="162319"/>
            <a:ext cx="2088232" cy="818361"/>
          </a:xfrm>
          <a:prstGeom prst="rect">
            <a:avLst/>
          </a:prstGeom>
        </p:spPr>
      </p:pic>
      <p:pic>
        <p:nvPicPr>
          <p:cNvPr id="17" name="Obraz 16">
            <a:extLst>
              <a:ext uri="{FF2B5EF4-FFF2-40B4-BE49-F238E27FC236}">
                <a16:creationId xmlns:a16="http://schemas.microsoft.com/office/drawing/2014/main" id="{666FF2EA-3A18-652B-24C7-216C5F2D4CC1}"/>
              </a:ext>
            </a:extLst>
          </p:cNvPr>
          <p:cNvPicPr>
            <a:picLocks noChangeAspect="1"/>
          </p:cNvPicPr>
          <p:nvPr/>
        </p:nvPicPr>
        <p:blipFill>
          <a:blip r:embed="rId6"/>
          <a:stretch>
            <a:fillRect/>
          </a:stretch>
        </p:blipFill>
        <p:spPr>
          <a:xfrm>
            <a:off x="995705" y="1038821"/>
            <a:ext cx="1771897" cy="924054"/>
          </a:xfrm>
          <a:prstGeom prst="rect">
            <a:avLst/>
          </a:prstGeom>
        </p:spPr>
      </p:pic>
      <p:sp>
        <p:nvSpPr>
          <p:cNvPr id="18" name="pole tekstowe 17">
            <a:extLst>
              <a:ext uri="{FF2B5EF4-FFF2-40B4-BE49-F238E27FC236}">
                <a16:creationId xmlns:a16="http://schemas.microsoft.com/office/drawing/2014/main" id="{C4D75D36-51E0-D481-6F6F-C23793F70B04}"/>
              </a:ext>
            </a:extLst>
          </p:cNvPr>
          <p:cNvSpPr txBox="1"/>
          <p:nvPr/>
        </p:nvSpPr>
        <p:spPr>
          <a:xfrm>
            <a:off x="164899" y="1850091"/>
            <a:ext cx="5192971" cy="1477328"/>
          </a:xfrm>
          <a:prstGeom prst="rect">
            <a:avLst/>
          </a:prstGeom>
          <a:noFill/>
        </p:spPr>
        <p:txBody>
          <a:bodyPr wrap="square" rtlCol="0">
            <a:spAutoFit/>
          </a:bodyPr>
          <a:lstStyle/>
          <a:p>
            <a:r>
              <a:rPr lang="it-IT" dirty="0"/>
              <a:t>Soluzione</a:t>
            </a:r>
            <a:r>
              <a:rPr lang="it-IT" noProof="0" dirty="0"/>
              <a:t>:</a:t>
            </a:r>
          </a:p>
          <a:p>
            <a:r>
              <a:rPr lang="it-IT" i="1" noProof="0" dirty="0"/>
              <a:t>u</a:t>
            </a:r>
            <a:r>
              <a:rPr lang="it-IT" noProof="0" dirty="0"/>
              <a:t> (</a:t>
            </a:r>
            <a:r>
              <a:rPr lang="it-IT" i="1" noProof="0" dirty="0"/>
              <a:t>x</a:t>
            </a:r>
            <a:r>
              <a:rPr lang="it-IT" noProof="0" dirty="0"/>
              <a:t>, </a:t>
            </a:r>
            <a:r>
              <a:rPr lang="it-IT" i="1" noProof="0" dirty="0"/>
              <a:t>t </a:t>
            </a:r>
            <a:r>
              <a:rPr lang="it-IT" noProof="0" dirty="0"/>
              <a:t>) = </a:t>
            </a:r>
            <a:r>
              <a:rPr lang="it-IT" i="1" noProof="0" dirty="0"/>
              <a:t>A</a:t>
            </a:r>
            <a:r>
              <a:rPr lang="it-IT" noProof="0" dirty="0"/>
              <a:t> sin(</a:t>
            </a:r>
            <a:r>
              <a:rPr lang="it-IT" i="1" noProof="0" dirty="0" err="1"/>
              <a:t>ωt</a:t>
            </a:r>
            <a:r>
              <a:rPr lang="it-IT" i="1" noProof="0" dirty="0"/>
              <a:t> – </a:t>
            </a:r>
            <a:r>
              <a:rPr lang="it-IT" i="1" noProof="0" dirty="0" err="1"/>
              <a:t>kx</a:t>
            </a:r>
            <a:r>
              <a:rPr lang="it-IT" noProof="0" dirty="0"/>
              <a:t>), </a:t>
            </a:r>
            <a:r>
              <a:rPr lang="it-IT" noProof="0" dirty="0" err="1"/>
              <a:t>wher</a:t>
            </a:r>
            <a:r>
              <a:rPr lang="it-IT" noProof="0" dirty="0"/>
              <a:t> </a:t>
            </a:r>
            <a:r>
              <a:rPr lang="it-IT" i="1" noProof="0" dirty="0"/>
              <a:t>A</a:t>
            </a:r>
            <a:r>
              <a:rPr lang="it-IT" noProof="0" dirty="0"/>
              <a:t> l’ampiezza d’onda, </a:t>
            </a:r>
            <a:r>
              <a:rPr lang="it-IT" i="1" noProof="0" dirty="0"/>
              <a:t>ω – </a:t>
            </a:r>
            <a:r>
              <a:rPr lang="it-IT" noProof="0" dirty="0"/>
              <a:t>frequenza, </a:t>
            </a:r>
            <a:r>
              <a:rPr lang="it-IT" i="1" noProof="0" dirty="0"/>
              <a:t>ω = </a:t>
            </a:r>
            <a:r>
              <a:rPr lang="it-IT" noProof="0" dirty="0"/>
              <a:t>2</a:t>
            </a:r>
            <a:r>
              <a:rPr lang="it-IT" i="1" noProof="0" dirty="0"/>
              <a:t>π</a:t>
            </a:r>
            <a:r>
              <a:rPr lang="it-IT" noProof="0" dirty="0"/>
              <a:t>/</a:t>
            </a:r>
            <a:r>
              <a:rPr lang="it-IT" i="1" noProof="0" dirty="0"/>
              <a:t>T, </a:t>
            </a:r>
            <a:r>
              <a:rPr lang="it-IT" noProof="0" dirty="0"/>
              <a:t>dove </a:t>
            </a:r>
            <a:r>
              <a:rPr lang="it-IT" i="1" noProof="0" dirty="0"/>
              <a:t>T </a:t>
            </a:r>
            <a:r>
              <a:rPr lang="it-IT" i="1" dirty="0"/>
              <a:t>– </a:t>
            </a:r>
            <a:r>
              <a:rPr lang="it-IT" dirty="0"/>
              <a:t>il periodo, </a:t>
            </a:r>
            <a:r>
              <a:rPr lang="it-IT" i="1" dirty="0"/>
              <a:t>k</a:t>
            </a:r>
            <a:r>
              <a:rPr lang="it-IT" dirty="0"/>
              <a:t> – vettore d’onda</a:t>
            </a:r>
            <a:r>
              <a:rPr lang="it-IT" noProof="0" dirty="0"/>
              <a:t>, </a:t>
            </a:r>
            <a:r>
              <a:rPr lang="it-IT" i="1" noProof="0" dirty="0"/>
              <a:t>k = </a:t>
            </a:r>
            <a:r>
              <a:rPr lang="it-IT" noProof="0" dirty="0"/>
              <a:t>2</a:t>
            </a:r>
            <a:r>
              <a:rPr lang="it-IT" i="1" noProof="0" dirty="0"/>
              <a:t>π</a:t>
            </a:r>
            <a:r>
              <a:rPr lang="it-IT" noProof="0" dirty="0"/>
              <a:t>/</a:t>
            </a:r>
            <a:r>
              <a:rPr lang="it-IT" i="1" noProof="0" dirty="0"/>
              <a:t>λ</a:t>
            </a:r>
            <a:r>
              <a:rPr lang="it-IT" noProof="0" dirty="0"/>
              <a:t>, con </a:t>
            </a:r>
            <a:r>
              <a:rPr lang="it-IT" i="1" noProof="0" dirty="0"/>
              <a:t>λ</a:t>
            </a:r>
            <a:r>
              <a:rPr lang="it-IT" noProof="0" dirty="0"/>
              <a:t> – </a:t>
            </a:r>
            <a:r>
              <a:rPr lang="it-IT" dirty="0"/>
              <a:t>lunghezza d’onda</a:t>
            </a:r>
            <a:endParaRPr lang="it-IT" i="1" noProof="0" dirty="0"/>
          </a:p>
        </p:txBody>
      </p:sp>
      <p:pic>
        <p:nvPicPr>
          <p:cNvPr id="22" name="Obraz 21">
            <a:extLst>
              <a:ext uri="{FF2B5EF4-FFF2-40B4-BE49-F238E27FC236}">
                <a16:creationId xmlns:a16="http://schemas.microsoft.com/office/drawing/2014/main" id="{59597915-7A44-CBD6-6432-3860E13D20F1}"/>
              </a:ext>
            </a:extLst>
          </p:cNvPr>
          <p:cNvPicPr>
            <a:picLocks noChangeAspect="1"/>
          </p:cNvPicPr>
          <p:nvPr/>
        </p:nvPicPr>
        <p:blipFill>
          <a:blip r:embed="rId7"/>
          <a:stretch>
            <a:fillRect/>
          </a:stretch>
        </p:blipFill>
        <p:spPr>
          <a:xfrm>
            <a:off x="274390" y="3837903"/>
            <a:ext cx="2905530" cy="828791"/>
          </a:xfrm>
          <a:prstGeom prst="rect">
            <a:avLst/>
          </a:prstGeom>
        </p:spPr>
      </p:pic>
      <p:pic>
        <p:nvPicPr>
          <p:cNvPr id="24" name="Obraz 23">
            <a:extLst>
              <a:ext uri="{FF2B5EF4-FFF2-40B4-BE49-F238E27FC236}">
                <a16:creationId xmlns:a16="http://schemas.microsoft.com/office/drawing/2014/main" id="{5A6115A0-1F5B-4974-61C3-FE52A48BF7D3}"/>
              </a:ext>
            </a:extLst>
          </p:cNvPr>
          <p:cNvPicPr>
            <a:picLocks noChangeAspect="1"/>
          </p:cNvPicPr>
          <p:nvPr/>
        </p:nvPicPr>
        <p:blipFill>
          <a:blip r:embed="rId8"/>
          <a:stretch>
            <a:fillRect/>
          </a:stretch>
        </p:blipFill>
        <p:spPr>
          <a:xfrm>
            <a:off x="3086811" y="3837903"/>
            <a:ext cx="905001" cy="809738"/>
          </a:xfrm>
          <a:prstGeom prst="rect">
            <a:avLst/>
          </a:prstGeom>
        </p:spPr>
      </p:pic>
      <p:pic>
        <p:nvPicPr>
          <p:cNvPr id="26" name="Obraz 25">
            <a:extLst>
              <a:ext uri="{FF2B5EF4-FFF2-40B4-BE49-F238E27FC236}">
                <a16:creationId xmlns:a16="http://schemas.microsoft.com/office/drawing/2014/main" id="{65ACDFEE-34DB-5777-6D2C-99E77685D6D1}"/>
              </a:ext>
            </a:extLst>
          </p:cNvPr>
          <p:cNvPicPr>
            <a:picLocks noChangeAspect="1"/>
          </p:cNvPicPr>
          <p:nvPr/>
        </p:nvPicPr>
        <p:blipFill>
          <a:blip r:embed="rId9"/>
          <a:stretch>
            <a:fillRect/>
          </a:stretch>
        </p:blipFill>
        <p:spPr>
          <a:xfrm>
            <a:off x="5708706" y="3389477"/>
            <a:ext cx="3128203" cy="2784773"/>
          </a:xfrm>
          <a:prstGeom prst="rect">
            <a:avLst/>
          </a:prstGeom>
        </p:spPr>
      </p:pic>
      <p:sp>
        <p:nvSpPr>
          <p:cNvPr id="28" name="pole tekstowe 27">
            <a:extLst>
              <a:ext uri="{FF2B5EF4-FFF2-40B4-BE49-F238E27FC236}">
                <a16:creationId xmlns:a16="http://schemas.microsoft.com/office/drawing/2014/main" id="{380C72C8-E470-1E10-46E1-9B942052E9D3}"/>
              </a:ext>
            </a:extLst>
          </p:cNvPr>
          <p:cNvSpPr txBox="1"/>
          <p:nvPr/>
        </p:nvSpPr>
        <p:spPr>
          <a:xfrm>
            <a:off x="164899" y="4854012"/>
            <a:ext cx="5192971" cy="1200329"/>
          </a:xfrm>
          <a:prstGeom prst="rect">
            <a:avLst/>
          </a:prstGeom>
          <a:noFill/>
        </p:spPr>
        <p:txBody>
          <a:bodyPr wrap="square">
            <a:spAutoFit/>
          </a:bodyPr>
          <a:lstStyle/>
          <a:p>
            <a:r>
              <a:rPr lang="it-IT" noProof="0" dirty="0"/>
              <a:t>Ψ (</a:t>
            </a:r>
            <a:r>
              <a:rPr lang="it-IT" i="1" noProof="0" dirty="0"/>
              <a:t>x</a:t>
            </a:r>
            <a:r>
              <a:rPr lang="it-IT" noProof="0" dirty="0"/>
              <a:t>, </a:t>
            </a:r>
            <a:r>
              <a:rPr lang="it-IT" i="1" noProof="0" dirty="0"/>
              <a:t>t</a:t>
            </a:r>
            <a:r>
              <a:rPr lang="it-IT" noProof="0" dirty="0"/>
              <a:t>) – funzione d’onda: il </a:t>
            </a:r>
            <a:r>
              <a:rPr lang="it-IT" dirty="0"/>
              <a:t>quadrato del suo modulo è la probabilità di trovare l’elettrone nel posto </a:t>
            </a:r>
            <a:r>
              <a:rPr lang="it-IT" i="1" noProof="0" dirty="0"/>
              <a:t>x</a:t>
            </a:r>
            <a:r>
              <a:rPr lang="it-IT" noProof="0" dirty="0"/>
              <a:t> </a:t>
            </a:r>
            <a:r>
              <a:rPr lang="it-IT" dirty="0"/>
              <a:t>nel momento</a:t>
            </a:r>
            <a:r>
              <a:rPr lang="it-IT" noProof="0" dirty="0"/>
              <a:t> </a:t>
            </a:r>
            <a:r>
              <a:rPr lang="it-IT" i="1" noProof="0" dirty="0"/>
              <a:t>t, i</a:t>
            </a:r>
            <a:r>
              <a:rPr lang="it-IT" noProof="0" dirty="0"/>
              <a:t> – </a:t>
            </a:r>
            <a:r>
              <a:rPr lang="it-IT" dirty="0"/>
              <a:t>unità immaginaria, </a:t>
            </a:r>
            <a:r>
              <a:rPr lang="it-IT" i="1" noProof="0" dirty="0"/>
              <a:t>h</a:t>
            </a:r>
            <a:r>
              <a:rPr lang="it-IT" noProof="0" dirty="0"/>
              <a:t> – costante di Planck</a:t>
            </a:r>
            <a:endParaRPr lang="it-IT" i="1" noProof="0" dirty="0"/>
          </a:p>
        </p:txBody>
      </p:sp>
      <p:sp>
        <p:nvSpPr>
          <p:cNvPr id="30" name="pole tekstowe 29">
            <a:extLst>
              <a:ext uri="{FF2B5EF4-FFF2-40B4-BE49-F238E27FC236}">
                <a16:creationId xmlns:a16="http://schemas.microsoft.com/office/drawing/2014/main" id="{C77CF06C-D52B-2BEA-AB3A-C0EE38B9E97F}"/>
              </a:ext>
            </a:extLst>
          </p:cNvPr>
          <p:cNvSpPr txBox="1"/>
          <p:nvPr/>
        </p:nvSpPr>
        <p:spPr>
          <a:xfrm>
            <a:off x="164899" y="3281253"/>
            <a:ext cx="4572000" cy="369332"/>
          </a:xfrm>
          <a:prstGeom prst="rect">
            <a:avLst/>
          </a:prstGeom>
          <a:noFill/>
        </p:spPr>
        <p:txBody>
          <a:bodyPr wrap="square">
            <a:spAutoFit/>
          </a:bodyPr>
          <a:lstStyle/>
          <a:p>
            <a:r>
              <a:rPr lang="it-IT" b="1" dirty="0"/>
              <a:t>Equazione di</a:t>
            </a:r>
            <a:r>
              <a:rPr lang="it-IT" b="1" noProof="0" dirty="0"/>
              <a:t> </a:t>
            </a:r>
            <a:r>
              <a:rPr lang="it-IT" b="1" noProof="0" dirty="0" err="1"/>
              <a:t>Schrödinger</a:t>
            </a:r>
            <a:endParaRPr lang="it-IT" b="1" noProof="0" dirty="0"/>
          </a:p>
        </p:txBody>
      </p:sp>
    </p:spTree>
    <p:extLst>
      <p:ext uri="{BB962C8B-B14F-4D97-AF65-F5344CB8AC3E}">
        <p14:creationId xmlns:p14="http://schemas.microsoft.com/office/powerpoint/2010/main" val="2227454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67462-F668-FD4A-E3E0-44C785210744}"/>
              </a:ext>
            </a:extLst>
          </p:cNvPr>
          <p:cNvSpPr>
            <a:spLocks noGrp="1"/>
          </p:cNvSpPr>
          <p:nvPr>
            <p:ph type="title"/>
          </p:nvPr>
        </p:nvSpPr>
        <p:spPr>
          <a:xfrm>
            <a:off x="457200" y="0"/>
            <a:ext cx="8229600" cy="1143000"/>
          </a:xfrm>
        </p:spPr>
        <p:txBody>
          <a:bodyPr/>
          <a:lstStyle/>
          <a:p>
            <a:r>
              <a:rPr lang="it-IT" sz="3600" dirty="0" err="1"/>
              <a:t>Wrong</a:t>
            </a:r>
            <a:r>
              <a:rPr lang="it-IT" sz="3600" dirty="0"/>
              <a:t> </a:t>
            </a:r>
            <a:r>
              <a:rPr lang="it-IT" sz="3600" dirty="0" err="1"/>
              <a:t>question</a:t>
            </a:r>
            <a:endParaRPr lang="it-IT" sz="3600" noProof="0" dirty="0"/>
          </a:p>
        </p:txBody>
      </p:sp>
      <p:pic>
        <p:nvPicPr>
          <p:cNvPr id="8" name="Obraz 7" descr="Obraz zawierający tekst, zrzut ekranu, Oprogramowanie multimedialne, oprogramowanie&#10;&#10;Opis wygenerowany automatycznie">
            <a:extLst>
              <a:ext uri="{FF2B5EF4-FFF2-40B4-BE49-F238E27FC236}">
                <a16:creationId xmlns:a16="http://schemas.microsoft.com/office/drawing/2014/main" id="{9CF7DBB0-D848-BB09-C84E-A97B7BA8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36712"/>
            <a:ext cx="2921841" cy="1707071"/>
          </a:xfrm>
          <a:prstGeom prst="rect">
            <a:avLst/>
          </a:prstGeom>
        </p:spPr>
      </p:pic>
      <p:sp>
        <p:nvSpPr>
          <p:cNvPr id="9" name="pole tekstowe 8">
            <a:extLst>
              <a:ext uri="{FF2B5EF4-FFF2-40B4-BE49-F238E27FC236}">
                <a16:creationId xmlns:a16="http://schemas.microsoft.com/office/drawing/2014/main" id="{287D7693-0367-6678-6915-604EABAC5AAE}"/>
              </a:ext>
            </a:extLst>
          </p:cNvPr>
          <p:cNvSpPr txBox="1"/>
          <p:nvPr/>
        </p:nvSpPr>
        <p:spPr>
          <a:xfrm>
            <a:off x="107504" y="2576219"/>
            <a:ext cx="9036496" cy="4462760"/>
          </a:xfrm>
          <a:prstGeom prst="rect">
            <a:avLst/>
          </a:prstGeom>
          <a:noFill/>
        </p:spPr>
        <p:txBody>
          <a:bodyPr wrap="square" rtlCol="0">
            <a:spAutoFit/>
          </a:bodyPr>
          <a:lstStyle/>
          <a:p>
            <a:pPr>
              <a:spcAft>
                <a:spcPts val="0"/>
              </a:spcAft>
            </a:pPr>
            <a:r>
              <a:rPr lang="en-AU" dirty="0"/>
              <a:t>Position of the electron?
Experimental physicist: let's measure it! Let's send a photon and see where it comes back.
Theoretical physicist: insert a position operator x: &lt;x&gt;=∫ Ψ* x Ψ dx
In other words, according to Schrödinger's equation, we do not know where an electron is currently located; we only know the probability </a:t>
            </a:r>
            <a:r>
              <a:rPr lang="en-AU" i="1" dirty="0"/>
              <a:t>that if we measure its position</a:t>
            </a:r>
            <a:r>
              <a:rPr lang="en-AU" dirty="0"/>
              <a:t>, the (possible) result will be described by the Schrödinger equation. But probability is a distribution of outcomes, with a large number of measures.
</a:t>
            </a:r>
            <a:r>
              <a:rPr lang="en-AU" dirty="0" err="1"/>
              <a:t>Schödinger's</a:t>
            </a:r>
            <a:r>
              <a:rPr lang="en-AU" dirty="0"/>
              <a:t> equation does not describe the electron, but only provides a possible result of the measurement (made) of its position (credits: Prof. Lev </a:t>
            </a:r>
            <a:r>
              <a:rPr lang="en-AU" dirty="0" err="1"/>
              <a:t>Pitaevski</a:t>
            </a:r>
            <a:r>
              <a:rPr lang="en-AU" dirty="0"/>
              <a:t>)
And what is the reason why the electron "chooses" a certain path? The question is asked incorrectly. Schrödinger's equation gives us only one probability. 
In other words, nature "defends" itself, so as not to provide us with complete information.</a:t>
            </a:r>
          </a:p>
          <a:p>
            <a:pPr>
              <a:spcAft>
                <a:spcPts val="0"/>
              </a:spcAft>
            </a:pPr>
            <a:r>
              <a:rPr lang="en-AU" dirty="0"/>
              <a:t>Aristotle: the difference between </a:t>
            </a:r>
            <a:r>
              <a:rPr lang="en-AU" i="1" dirty="0"/>
              <a:t>potentiality</a:t>
            </a:r>
            <a:r>
              <a:rPr lang="en-AU" dirty="0"/>
              <a:t> and </a:t>
            </a:r>
            <a:r>
              <a:rPr lang="en-AU" i="1" dirty="0"/>
              <a:t>actuality</a:t>
            </a:r>
            <a:endParaRPr lang="en-AU" dirty="0"/>
          </a:p>
          <a:p>
            <a:pPr>
              <a:spcAft>
                <a:spcPts val="0"/>
              </a:spcAft>
            </a:pPr>
            <a:endParaRPr lang="it-IT" sz="1400" noProof="0" dirty="0"/>
          </a:p>
        </p:txBody>
      </p:sp>
      <p:pic>
        <p:nvPicPr>
          <p:cNvPr id="3" name="Obraz 2">
            <a:extLst>
              <a:ext uri="{FF2B5EF4-FFF2-40B4-BE49-F238E27FC236}">
                <a16:creationId xmlns:a16="http://schemas.microsoft.com/office/drawing/2014/main" id="{FFFE5C20-7A22-0C83-4AE6-E4852441EA7B}"/>
              </a:ext>
            </a:extLst>
          </p:cNvPr>
          <p:cNvPicPr>
            <a:picLocks noChangeAspect="1"/>
          </p:cNvPicPr>
          <p:nvPr/>
        </p:nvPicPr>
        <p:blipFill>
          <a:blip r:embed="rId3"/>
          <a:stretch>
            <a:fillRect/>
          </a:stretch>
        </p:blipFill>
        <p:spPr>
          <a:xfrm>
            <a:off x="5764961" y="917981"/>
            <a:ext cx="1862739" cy="1658238"/>
          </a:xfrm>
          <a:prstGeom prst="rect">
            <a:avLst/>
          </a:prstGeom>
        </p:spPr>
      </p:pic>
    </p:spTree>
    <p:extLst>
      <p:ext uri="{BB962C8B-B14F-4D97-AF65-F5344CB8AC3E}">
        <p14:creationId xmlns:p14="http://schemas.microsoft.com/office/powerpoint/2010/main" val="245645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ytuł 1">
            <a:extLst>
              <a:ext uri="{FF2B5EF4-FFF2-40B4-BE49-F238E27FC236}">
                <a16:creationId xmlns:a16="http://schemas.microsoft.com/office/drawing/2014/main" id="{FB354268-4A06-E7E8-B6B9-3946EF87F12B}"/>
              </a:ext>
            </a:extLst>
          </p:cNvPr>
          <p:cNvSpPr>
            <a:spLocks noGrp="1" noChangeArrowheads="1"/>
          </p:cNvSpPr>
          <p:nvPr>
            <p:ph type="ctrTitle" idx="4294967295"/>
          </p:nvPr>
        </p:nvSpPr>
        <p:spPr>
          <a:xfrm>
            <a:off x="250825" y="0"/>
            <a:ext cx="8424863" cy="1470025"/>
          </a:xfrm>
        </p:spPr>
        <p:txBody>
          <a:bodyPr/>
          <a:lstStyle/>
          <a:p>
            <a:pPr eaLnBrk="1" hangingPunct="1"/>
            <a:r>
              <a:rPr lang="pl-PL" altLang="it-IT" sz="3600">
                <a:solidFill>
                  <a:schemeClr val="accent2"/>
                </a:solidFill>
              </a:rPr>
              <a:t>EU (2007) „Rocards’ Report”</a:t>
            </a:r>
            <a:endParaRPr lang="en-AU" altLang="it-IT" sz="3600">
              <a:solidFill>
                <a:schemeClr val="accent2"/>
              </a:solidFill>
            </a:endParaRPr>
          </a:p>
        </p:txBody>
      </p:sp>
      <p:pic>
        <p:nvPicPr>
          <p:cNvPr id="4099" name="Picture 3">
            <a:extLst>
              <a:ext uri="{FF2B5EF4-FFF2-40B4-BE49-F238E27FC236}">
                <a16:creationId xmlns:a16="http://schemas.microsoft.com/office/drawing/2014/main" id="{C3DC546A-0425-6544-181D-5BB110483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777163"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a:extLst>
              <a:ext uri="{FF2B5EF4-FFF2-40B4-BE49-F238E27FC236}">
                <a16:creationId xmlns:a16="http://schemas.microsoft.com/office/drawing/2014/main" id="{D68A3BEB-834B-297D-52D6-62B604F28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822950"/>
            <a:ext cx="32766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CasellaDiTesto 1">
            <a:extLst>
              <a:ext uri="{FF2B5EF4-FFF2-40B4-BE49-F238E27FC236}">
                <a16:creationId xmlns:a16="http://schemas.microsoft.com/office/drawing/2014/main" id="{B3F6AA44-8B4A-F08B-D8F9-E17BAAAE103A}"/>
              </a:ext>
            </a:extLst>
          </p:cNvPr>
          <p:cNvSpPr txBox="1">
            <a:spLocks noChangeArrowheads="1"/>
          </p:cNvSpPr>
          <p:nvPr/>
        </p:nvSpPr>
        <p:spPr bwMode="auto">
          <a:xfrm>
            <a:off x="755650" y="5930900"/>
            <a:ext cx="43195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600">
                <a:cs typeface="Arial Unicode MS"/>
              </a:rPr>
              <a:t>EU: 50% fall in 10 years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8A45FF-585A-0C4D-365E-9C3166530E07}"/>
              </a:ext>
            </a:extLst>
          </p:cNvPr>
          <p:cNvSpPr>
            <a:spLocks noGrp="1"/>
          </p:cNvSpPr>
          <p:nvPr>
            <p:ph type="title"/>
          </p:nvPr>
        </p:nvSpPr>
        <p:spPr>
          <a:xfrm>
            <a:off x="390364" y="-19863"/>
            <a:ext cx="8229600" cy="1143000"/>
          </a:xfrm>
        </p:spPr>
        <p:txBody>
          <a:bodyPr/>
          <a:lstStyle/>
          <a:p>
            <a:r>
              <a:rPr lang="pl-PL" sz="3600" dirty="0"/>
              <a:t>Quantum </a:t>
            </a:r>
            <a:r>
              <a:rPr lang="pl-PL" sz="3600" dirty="0" err="1"/>
              <a:t>eraser</a:t>
            </a:r>
            <a:endParaRPr lang="it-IT" sz="3600" dirty="0"/>
          </a:p>
        </p:txBody>
      </p:sp>
      <p:sp>
        <p:nvSpPr>
          <p:cNvPr id="4" name="pole tekstowe 3">
            <a:extLst>
              <a:ext uri="{FF2B5EF4-FFF2-40B4-BE49-F238E27FC236}">
                <a16:creationId xmlns:a16="http://schemas.microsoft.com/office/drawing/2014/main" id="{972BFD59-5868-EC05-CCA7-FE06341A4F0B}"/>
              </a:ext>
            </a:extLst>
          </p:cNvPr>
          <p:cNvSpPr txBox="1"/>
          <p:nvPr/>
        </p:nvSpPr>
        <p:spPr>
          <a:xfrm>
            <a:off x="323528" y="5937031"/>
            <a:ext cx="8363272" cy="369332"/>
          </a:xfrm>
          <a:prstGeom prst="rect">
            <a:avLst/>
          </a:prstGeom>
          <a:noFill/>
        </p:spPr>
        <p:txBody>
          <a:bodyPr wrap="square">
            <a:spAutoFit/>
          </a:bodyPr>
          <a:lstStyle/>
          <a:p>
            <a:r>
              <a:rPr lang="it-IT" dirty="0"/>
              <a:t>https://en.wikipedia.org/wiki/Quantum_eraser_experiment</a:t>
            </a:r>
          </a:p>
        </p:txBody>
      </p:sp>
      <p:sp>
        <p:nvSpPr>
          <p:cNvPr id="5" name="pole tekstowe 4">
            <a:extLst>
              <a:ext uri="{FF2B5EF4-FFF2-40B4-BE49-F238E27FC236}">
                <a16:creationId xmlns:a16="http://schemas.microsoft.com/office/drawing/2014/main" id="{6747CB4C-3F4F-3E0D-7262-646A2C84A358}"/>
              </a:ext>
            </a:extLst>
          </p:cNvPr>
          <p:cNvSpPr txBox="1"/>
          <p:nvPr/>
        </p:nvSpPr>
        <p:spPr>
          <a:xfrm>
            <a:off x="298194" y="980728"/>
            <a:ext cx="8666293" cy="1200329"/>
          </a:xfrm>
          <a:prstGeom prst="rect">
            <a:avLst/>
          </a:prstGeom>
          <a:noFill/>
        </p:spPr>
        <p:txBody>
          <a:bodyPr wrap="square" rtlCol="0">
            <a:spAutoFit/>
          </a:bodyPr>
          <a:lstStyle/>
          <a:p>
            <a:r>
              <a:rPr lang="en-AU" dirty="0"/>
              <a:t>We can know through which slit the electron has passed, if we illuminate it with photons. But at this point the image of interference disappears.
If we give up this information, the image reappears. The effect is called the</a:t>
            </a:r>
            <a:r>
              <a:rPr lang="it-IT" dirty="0"/>
              <a:t>«quantum </a:t>
            </a:r>
            <a:r>
              <a:rPr lang="it-IT" dirty="0" err="1"/>
              <a:t>eraser</a:t>
            </a:r>
            <a:r>
              <a:rPr lang="it-IT" dirty="0"/>
              <a:t>». </a:t>
            </a:r>
            <a:endParaRPr lang="it-IT" noProof="0" dirty="0"/>
          </a:p>
        </p:txBody>
      </p:sp>
      <p:pic>
        <p:nvPicPr>
          <p:cNvPr id="1026" name="Picture 2">
            <a:extLst>
              <a:ext uri="{FF2B5EF4-FFF2-40B4-BE49-F238E27FC236}">
                <a16:creationId xmlns:a16="http://schemas.microsoft.com/office/drawing/2014/main" id="{8E9B84A4-611D-7982-D64B-F4FB12910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73092"/>
            <a:ext cx="3960440" cy="2867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16BD701-961E-CD4B-A66C-49C9017A0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282" y="2870564"/>
            <a:ext cx="3779808" cy="273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83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BAACD62E-0233-A3F1-CD4D-45BB9E0F2B2E}"/>
              </a:ext>
            </a:extLst>
          </p:cNvPr>
          <p:cNvPicPr>
            <a:picLocks noChangeAspect="1"/>
          </p:cNvPicPr>
          <p:nvPr/>
        </p:nvPicPr>
        <p:blipFill>
          <a:blip r:embed="rId2"/>
          <a:stretch>
            <a:fillRect/>
          </a:stretch>
        </p:blipFill>
        <p:spPr>
          <a:xfrm>
            <a:off x="306978" y="444091"/>
            <a:ext cx="7976146" cy="1495527"/>
          </a:xfrm>
          <a:prstGeom prst="rect">
            <a:avLst/>
          </a:prstGeom>
        </p:spPr>
      </p:pic>
      <p:sp>
        <p:nvSpPr>
          <p:cNvPr id="2" name="Tytuł 1">
            <a:extLst>
              <a:ext uri="{FF2B5EF4-FFF2-40B4-BE49-F238E27FC236}">
                <a16:creationId xmlns:a16="http://schemas.microsoft.com/office/drawing/2014/main" id="{7B197010-5C28-65E1-2F57-929E90EFEC47}"/>
              </a:ext>
            </a:extLst>
          </p:cNvPr>
          <p:cNvSpPr>
            <a:spLocks noGrp="1"/>
          </p:cNvSpPr>
          <p:nvPr>
            <p:ph type="title"/>
          </p:nvPr>
        </p:nvSpPr>
        <p:spPr>
          <a:xfrm>
            <a:off x="448272" y="-243408"/>
            <a:ext cx="8229600" cy="1143000"/>
          </a:xfrm>
        </p:spPr>
        <p:txBody>
          <a:bodyPr/>
          <a:lstStyle/>
          <a:p>
            <a:r>
              <a:rPr lang="it-IT" sz="3600" dirty="0"/>
              <a:t>Paradosso EPR (1935)</a:t>
            </a:r>
          </a:p>
        </p:txBody>
      </p:sp>
      <p:pic>
        <p:nvPicPr>
          <p:cNvPr id="6" name="Obraz 5">
            <a:extLst>
              <a:ext uri="{FF2B5EF4-FFF2-40B4-BE49-F238E27FC236}">
                <a16:creationId xmlns:a16="http://schemas.microsoft.com/office/drawing/2014/main" id="{1ACA7F2A-2BFA-A6E3-734C-4BF159EA8EB2}"/>
              </a:ext>
            </a:extLst>
          </p:cNvPr>
          <p:cNvPicPr>
            <a:picLocks noChangeAspect="1"/>
          </p:cNvPicPr>
          <p:nvPr/>
        </p:nvPicPr>
        <p:blipFill>
          <a:blip r:embed="rId3"/>
          <a:srcRect b="15218"/>
          <a:stretch/>
        </p:blipFill>
        <p:spPr>
          <a:xfrm>
            <a:off x="307558" y="2616734"/>
            <a:ext cx="3757709" cy="2304000"/>
          </a:xfrm>
          <a:prstGeom prst="rect">
            <a:avLst/>
          </a:prstGeom>
        </p:spPr>
      </p:pic>
      <p:sp>
        <p:nvSpPr>
          <p:cNvPr id="7" name="pole tekstowe 6">
            <a:extLst>
              <a:ext uri="{FF2B5EF4-FFF2-40B4-BE49-F238E27FC236}">
                <a16:creationId xmlns:a16="http://schemas.microsoft.com/office/drawing/2014/main" id="{A6D2A2F9-0B58-8D35-13D4-0F4078A6E0F3}"/>
              </a:ext>
            </a:extLst>
          </p:cNvPr>
          <p:cNvSpPr txBox="1"/>
          <p:nvPr/>
        </p:nvSpPr>
        <p:spPr>
          <a:xfrm>
            <a:off x="278596" y="1701417"/>
            <a:ext cx="8568952" cy="923330"/>
          </a:xfrm>
          <a:prstGeom prst="rect">
            <a:avLst/>
          </a:prstGeom>
          <a:noFill/>
        </p:spPr>
        <p:txBody>
          <a:bodyPr wrap="square" rtlCol="0">
            <a:spAutoFit/>
          </a:bodyPr>
          <a:lstStyle/>
          <a:p>
            <a:r>
              <a:rPr lang="en-AU" dirty="0"/>
              <a:t>If two quantum states remain entangled even at great distances, and the measurement on one state affects the distant state, then does a dirty (spooky) interaction occur that violates special relativity?</a:t>
            </a:r>
            <a:endParaRPr lang="it-IT" dirty="0"/>
          </a:p>
        </p:txBody>
      </p:sp>
      <p:sp>
        <p:nvSpPr>
          <p:cNvPr id="11" name="pole tekstowe 10">
            <a:extLst>
              <a:ext uri="{FF2B5EF4-FFF2-40B4-BE49-F238E27FC236}">
                <a16:creationId xmlns:a16="http://schemas.microsoft.com/office/drawing/2014/main" id="{DA894327-93D0-A042-589B-1464060B0F9A}"/>
              </a:ext>
            </a:extLst>
          </p:cNvPr>
          <p:cNvSpPr txBox="1"/>
          <p:nvPr/>
        </p:nvSpPr>
        <p:spPr>
          <a:xfrm>
            <a:off x="6391872" y="2373125"/>
            <a:ext cx="4572000" cy="307777"/>
          </a:xfrm>
          <a:prstGeom prst="rect">
            <a:avLst/>
          </a:prstGeom>
          <a:noFill/>
        </p:spPr>
        <p:txBody>
          <a:bodyPr wrap="square">
            <a:spAutoFit/>
          </a:bodyPr>
          <a:lstStyle/>
          <a:p>
            <a:r>
              <a:rPr lang="en-AU" sz="1400" b="0" i="0" dirty="0">
                <a:solidFill>
                  <a:srgbClr val="1F1F1F"/>
                </a:solidFill>
                <a:effectLst/>
                <a:latin typeface="Google Sans"/>
              </a:rPr>
              <a:t>"</a:t>
            </a:r>
            <a:r>
              <a:rPr lang="en-AU" sz="1400" b="0" i="0" dirty="0" err="1">
                <a:solidFill>
                  <a:srgbClr val="1F1F1F"/>
                </a:solidFill>
                <a:effectLst/>
                <a:latin typeface="Google Sans"/>
              </a:rPr>
              <a:t>spukhafte</a:t>
            </a:r>
            <a:r>
              <a:rPr lang="en-AU" sz="1400" b="0" i="0" dirty="0">
                <a:solidFill>
                  <a:srgbClr val="1F1F1F"/>
                </a:solidFill>
                <a:effectLst/>
                <a:latin typeface="Google Sans"/>
              </a:rPr>
              <a:t> </a:t>
            </a:r>
            <a:r>
              <a:rPr lang="en-AU" sz="1400" b="0" i="0" dirty="0" err="1">
                <a:solidFill>
                  <a:srgbClr val="1F1F1F"/>
                </a:solidFill>
                <a:effectLst/>
                <a:latin typeface="Google Sans"/>
              </a:rPr>
              <a:t>Fernwirkung</a:t>
            </a:r>
            <a:r>
              <a:rPr lang="en-AU" sz="1400" b="0" i="0" dirty="0">
                <a:solidFill>
                  <a:srgbClr val="1F1F1F"/>
                </a:solidFill>
                <a:effectLst/>
                <a:latin typeface="Google Sans"/>
              </a:rPr>
              <a:t>"</a:t>
            </a:r>
            <a:endParaRPr lang="it-IT" sz="1400" dirty="0"/>
          </a:p>
        </p:txBody>
      </p:sp>
      <p:sp>
        <p:nvSpPr>
          <p:cNvPr id="12" name="pole tekstowe 11">
            <a:extLst>
              <a:ext uri="{FF2B5EF4-FFF2-40B4-BE49-F238E27FC236}">
                <a16:creationId xmlns:a16="http://schemas.microsoft.com/office/drawing/2014/main" id="{DA9C42D1-8C27-9E58-7170-8529991E0C4E}"/>
              </a:ext>
            </a:extLst>
          </p:cNvPr>
          <p:cNvSpPr txBox="1"/>
          <p:nvPr/>
        </p:nvSpPr>
        <p:spPr>
          <a:xfrm>
            <a:off x="179512" y="4911169"/>
            <a:ext cx="8633904" cy="1877437"/>
          </a:xfrm>
          <a:prstGeom prst="rect">
            <a:avLst/>
          </a:prstGeom>
          <a:noFill/>
        </p:spPr>
        <p:txBody>
          <a:bodyPr wrap="square" rtlCol="0">
            <a:spAutoFit/>
          </a:bodyPr>
          <a:lstStyle/>
          <a:p>
            <a:r>
              <a:rPr lang="en-AU" dirty="0"/>
              <a:t>Einstein wanted to prove that the quantum description is not complete. 
But as intrinsic assumptions he assumed: 1) realism (a measure corresponds to physical reality), 2) causality (things do not happen without cause), 3) locality (phenomena occur in a certain place in space-time), 4) the free will of the experimenter. Do they really hold all the assumptions?</a:t>
            </a:r>
          </a:p>
          <a:p>
            <a:r>
              <a:rPr lang="it-IT" sz="1300" dirty="0"/>
              <a:t>Alain </a:t>
            </a:r>
            <a:r>
              <a:rPr lang="it-IT" sz="1300" dirty="0" err="1"/>
              <a:t>Aspect</a:t>
            </a:r>
            <a:r>
              <a:rPr lang="it-IT" sz="1300" dirty="0"/>
              <a:t>, </a:t>
            </a:r>
            <a:r>
              <a:rPr lang="it-IT" sz="1300" i="1" dirty="0"/>
              <a:t>Closing the Door on Einstein and </a:t>
            </a:r>
            <a:r>
              <a:rPr lang="it-IT" sz="1300" i="1" dirty="0" err="1"/>
              <a:t>Bohr’s</a:t>
            </a:r>
            <a:r>
              <a:rPr lang="it-IT" sz="1300" i="1" dirty="0"/>
              <a:t> Quantum </a:t>
            </a:r>
            <a:r>
              <a:rPr lang="it-IT" sz="1300" i="1" dirty="0" err="1"/>
              <a:t>Debate</a:t>
            </a:r>
            <a:r>
              <a:rPr lang="it-IT" sz="1300" dirty="0"/>
              <a:t>, </a:t>
            </a:r>
            <a:r>
              <a:rPr lang="it-IT" sz="1300" dirty="0">
                <a:hlinkClick r:id="rId4"/>
              </a:rPr>
              <a:t>https://physics.aps.org/articles/v8/123</a:t>
            </a:r>
            <a:endParaRPr lang="it-IT" sz="1300" dirty="0"/>
          </a:p>
          <a:p>
            <a:pPr>
              <a:spcBef>
                <a:spcPts val="0"/>
              </a:spcBef>
            </a:pPr>
            <a:r>
              <a:rPr lang="it-IT" sz="1300" dirty="0"/>
              <a:t>https://en.wikipedia.org/wiki/Bell%27s_theorem</a:t>
            </a:r>
          </a:p>
        </p:txBody>
      </p:sp>
      <p:pic>
        <p:nvPicPr>
          <p:cNvPr id="1026" name="Picture 2">
            <a:extLst>
              <a:ext uri="{FF2B5EF4-FFF2-40B4-BE49-F238E27FC236}">
                <a16:creationId xmlns:a16="http://schemas.microsoft.com/office/drawing/2014/main" id="{C692D187-638B-D8BB-B149-5FEF1856A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59" y="2953385"/>
            <a:ext cx="23812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az 15">
            <a:extLst>
              <a:ext uri="{FF2B5EF4-FFF2-40B4-BE49-F238E27FC236}">
                <a16:creationId xmlns:a16="http://schemas.microsoft.com/office/drawing/2014/main" id="{3E4972E9-E147-6927-9FAE-DE93FA8834ED}"/>
              </a:ext>
            </a:extLst>
          </p:cNvPr>
          <p:cNvPicPr>
            <a:picLocks noChangeAspect="1"/>
          </p:cNvPicPr>
          <p:nvPr/>
        </p:nvPicPr>
        <p:blipFill>
          <a:blip r:embed="rId6"/>
          <a:stretch>
            <a:fillRect/>
          </a:stretch>
        </p:blipFill>
        <p:spPr>
          <a:xfrm>
            <a:off x="6906085" y="3778620"/>
            <a:ext cx="2096960" cy="805233"/>
          </a:xfrm>
          <a:prstGeom prst="rect">
            <a:avLst/>
          </a:prstGeom>
        </p:spPr>
      </p:pic>
      <p:sp>
        <p:nvSpPr>
          <p:cNvPr id="17" name="pole tekstowe 16">
            <a:extLst>
              <a:ext uri="{FF2B5EF4-FFF2-40B4-BE49-F238E27FC236}">
                <a16:creationId xmlns:a16="http://schemas.microsoft.com/office/drawing/2014/main" id="{79D7E163-81BD-7252-C61C-6E847549060B}"/>
              </a:ext>
            </a:extLst>
          </p:cNvPr>
          <p:cNvSpPr txBox="1"/>
          <p:nvPr/>
        </p:nvSpPr>
        <p:spPr>
          <a:xfrm>
            <a:off x="6646828" y="2858432"/>
            <a:ext cx="2595582" cy="1200329"/>
          </a:xfrm>
          <a:prstGeom prst="rect">
            <a:avLst/>
          </a:prstGeom>
          <a:noFill/>
        </p:spPr>
        <p:txBody>
          <a:bodyPr wrap="none" rtlCol="0">
            <a:spAutoFit/>
          </a:bodyPr>
          <a:lstStyle/>
          <a:p>
            <a:r>
              <a:rPr lang="it-IT" dirty="0" err="1"/>
              <a:t>Normal</a:t>
            </a:r>
            <a:r>
              <a:rPr lang="it-IT" dirty="0"/>
              <a:t> game </a:t>
            </a:r>
            <a:r>
              <a:rPr lang="pl-PL" dirty="0"/>
              <a:t>&lt;3/4</a:t>
            </a:r>
            <a:r>
              <a:rPr lang="it-IT" dirty="0"/>
              <a:t> </a:t>
            </a:r>
            <a:endParaRPr lang="pl-PL" dirty="0"/>
          </a:p>
          <a:p>
            <a:endParaRPr lang="pl-PL" dirty="0"/>
          </a:p>
          <a:p>
            <a:r>
              <a:rPr lang="it-IT" dirty="0"/>
              <a:t>With </a:t>
            </a:r>
            <a:r>
              <a:rPr lang="it-IT" dirty="0" err="1"/>
              <a:t>corellated</a:t>
            </a:r>
            <a:r>
              <a:rPr lang="it-IT" dirty="0"/>
              <a:t> </a:t>
            </a:r>
            <a:r>
              <a:rPr lang="it-IT" dirty="0" err="1"/>
              <a:t>photons</a:t>
            </a:r>
            <a:endParaRPr lang="it-IT" dirty="0"/>
          </a:p>
          <a:p>
            <a:endParaRPr lang="it-IT" dirty="0"/>
          </a:p>
        </p:txBody>
      </p:sp>
    </p:spTree>
    <p:extLst>
      <p:ext uri="{BB962C8B-B14F-4D97-AF65-F5344CB8AC3E}">
        <p14:creationId xmlns:p14="http://schemas.microsoft.com/office/powerpoint/2010/main" val="3753872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7822-83A4-7E9D-5BE2-F00C733DED7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37BC420-914D-15AF-4DA6-8AECDA28DED2}"/>
              </a:ext>
            </a:extLst>
          </p:cNvPr>
          <p:cNvSpPr>
            <a:spLocks noGrp="1"/>
          </p:cNvSpPr>
          <p:nvPr>
            <p:ph type="title"/>
          </p:nvPr>
        </p:nvSpPr>
        <p:spPr>
          <a:xfrm>
            <a:off x="448272" y="-243408"/>
            <a:ext cx="8229600" cy="1143000"/>
          </a:xfrm>
        </p:spPr>
        <p:txBody>
          <a:bodyPr/>
          <a:lstStyle/>
          <a:p>
            <a:r>
              <a:rPr lang="it-IT" sz="3600" dirty="0" err="1"/>
              <a:t>Realism</a:t>
            </a:r>
            <a:r>
              <a:rPr lang="it-IT" sz="3600" dirty="0"/>
              <a:t>, </a:t>
            </a:r>
            <a:r>
              <a:rPr lang="it-IT" sz="3600" dirty="0" err="1"/>
              <a:t>locality</a:t>
            </a:r>
            <a:r>
              <a:rPr lang="it-IT" sz="3600" dirty="0"/>
              <a:t>, </a:t>
            </a:r>
            <a:r>
              <a:rPr lang="it-IT" sz="3600" dirty="0" err="1"/>
              <a:t>completeness</a:t>
            </a:r>
            <a:endParaRPr lang="it-IT" sz="3600" dirty="0"/>
          </a:p>
        </p:txBody>
      </p:sp>
      <p:sp>
        <p:nvSpPr>
          <p:cNvPr id="7" name="pole tekstowe 6">
            <a:extLst>
              <a:ext uri="{FF2B5EF4-FFF2-40B4-BE49-F238E27FC236}">
                <a16:creationId xmlns:a16="http://schemas.microsoft.com/office/drawing/2014/main" id="{C6CE041F-FD63-4515-D344-35B38A19B58F}"/>
              </a:ext>
            </a:extLst>
          </p:cNvPr>
          <p:cNvSpPr txBox="1"/>
          <p:nvPr/>
        </p:nvSpPr>
        <p:spPr>
          <a:xfrm>
            <a:off x="118574" y="692696"/>
            <a:ext cx="8845914" cy="5740033"/>
          </a:xfrm>
          <a:prstGeom prst="rect">
            <a:avLst/>
          </a:prstGeom>
          <a:noFill/>
        </p:spPr>
        <p:txBody>
          <a:bodyPr wrap="square" rtlCol="0">
            <a:spAutoFit/>
          </a:bodyPr>
          <a:lstStyle/>
          <a:p>
            <a:pPr>
              <a:spcAft>
                <a:spcPts val="600"/>
              </a:spcAft>
            </a:pPr>
            <a:r>
              <a:rPr lang="en-AU" dirty="0"/>
              <a:t>"Entanglement is one of the properties of quantum mechanics that led Einstein and others to question its principles. In 1935 Einstein himself, Boris Podolsky and Nathan Rosen, formulated the famous "EPR paradox", a thought experiment that highlighted, precisely as paradoxical, the phenomenon of entanglement. It arose from the assumption of three hypotheses:</a:t>
            </a:r>
          </a:p>
          <a:p>
            <a:pPr>
              <a:spcAft>
                <a:spcPts val="600"/>
              </a:spcAft>
            </a:pPr>
            <a:r>
              <a:rPr lang="en-AU" u="sng" dirty="0"/>
              <a:t> the principle of reality, the principle of locality and the completeness of quantum mechanics. </a:t>
            </a:r>
            <a:r>
              <a:rPr lang="en-AU" dirty="0"/>
              <a:t>For the paradox to be solved, it was necessary that one of the three hypotheses fall, but considering the first two certainly true, as they are evident, the authors came to the conclusion that quantum mechanics is incomplete (i.e. it contains hidden variables)."
"In philosophy, realism is the belief that a reality exists independently of our conceptual schemes, our linguistic practices, our beliefs."
"In physics, the </a:t>
            </a:r>
            <a:r>
              <a:rPr lang="en-AU" u="sng" dirty="0"/>
              <a:t>principle of locality </a:t>
            </a:r>
            <a:r>
              <a:rPr lang="en-AU" dirty="0"/>
              <a:t>states that distant objects cannot have instantaneous influence on each other: an object is directly affected only by its immediate vicinity." 
"In mathematical logic, the concept of completeness expresses the fact that a set of axioms is sufficient to prove all the truths of a theory and therefore to decide the truth or falsity of any statement that can be formulated in the language of the theory."</a:t>
            </a:r>
            <a:endParaRPr lang="it-IT" dirty="0">
              <a:solidFill>
                <a:srgbClr val="202122"/>
              </a:solidFill>
            </a:endParaRPr>
          </a:p>
          <a:p>
            <a:pPr>
              <a:spcAft>
                <a:spcPts val="600"/>
              </a:spcAft>
            </a:pPr>
            <a:r>
              <a:rPr lang="it-IT" dirty="0"/>
              <a:t>https://it.wikipedia.org/wiki/Entanglement_quantistico</a:t>
            </a:r>
          </a:p>
        </p:txBody>
      </p:sp>
    </p:spTree>
    <p:extLst>
      <p:ext uri="{BB962C8B-B14F-4D97-AF65-F5344CB8AC3E}">
        <p14:creationId xmlns:p14="http://schemas.microsoft.com/office/powerpoint/2010/main" val="233253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D89689-7B11-5BBC-785B-8E9471C6D641}"/>
              </a:ext>
            </a:extLst>
          </p:cNvPr>
          <p:cNvSpPr>
            <a:spLocks noGrp="1"/>
          </p:cNvSpPr>
          <p:nvPr>
            <p:ph type="title"/>
          </p:nvPr>
        </p:nvSpPr>
        <p:spPr>
          <a:xfrm>
            <a:off x="457200" y="190721"/>
            <a:ext cx="8229600" cy="1143000"/>
          </a:xfrm>
        </p:spPr>
        <p:txBody>
          <a:bodyPr/>
          <a:lstStyle/>
          <a:p>
            <a:r>
              <a:rPr lang="it-IT" sz="3600" dirty="0">
                <a:latin typeface="Calibri" panose="020F0502020204030204" pitchFamily="34" charset="0"/>
                <a:ea typeface="Calibri" panose="020F0502020204030204" pitchFamily="34" charset="0"/>
                <a:cs typeface="Calibri" panose="020F0502020204030204" pitchFamily="34" charset="0"/>
              </a:rPr>
              <a:t>D’accordo di non essere d’accordo (2013)</a:t>
            </a:r>
            <a:br>
              <a:rPr lang="it-IT" sz="3600" dirty="0">
                <a:latin typeface="Calibri" panose="020F0502020204030204" pitchFamily="34" charset="0"/>
                <a:ea typeface="Calibri" panose="020F0502020204030204" pitchFamily="34" charset="0"/>
                <a:cs typeface="Calibri" panose="020F0502020204030204" pitchFamily="34" charset="0"/>
              </a:rPr>
            </a:br>
            <a:br>
              <a:rPr lang="en-AU" sz="1400" b="0" i="0" dirty="0">
                <a:solidFill>
                  <a:srgbClr val="333333"/>
                </a:solidFill>
                <a:effectLst/>
                <a:latin typeface="-apple-system"/>
              </a:rPr>
            </a:br>
            <a:endParaRPr lang="it-IT" sz="3600" dirty="0"/>
          </a:p>
        </p:txBody>
      </p:sp>
      <p:sp>
        <p:nvSpPr>
          <p:cNvPr id="4" name="pole tekstowe 3">
            <a:extLst>
              <a:ext uri="{FF2B5EF4-FFF2-40B4-BE49-F238E27FC236}">
                <a16:creationId xmlns:a16="http://schemas.microsoft.com/office/drawing/2014/main" id="{52FEEB5A-1810-01D8-D6C1-80139EC9B60E}"/>
              </a:ext>
            </a:extLst>
          </p:cNvPr>
          <p:cNvSpPr txBox="1"/>
          <p:nvPr/>
        </p:nvSpPr>
        <p:spPr>
          <a:xfrm>
            <a:off x="86206" y="6249736"/>
            <a:ext cx="9057794" cy="523220"/>
          </a:xfrm>
          <a:prstGeom prst="rect">
            <a:avLst/>
          </a:prstGeom>
          <a:noFill/>
        </p:spPr>
        <p:txBody>
          <a:bodyPr wrap="square">
            <a:spAutoFit/>
          </a:bodyPr>
          <a:lstStyle/>
          <a:p>
            <a:pPr algn="l" fontAlgn="base"/>
            <a:r>
              <a:rPr lang="de-DE" sz="1400" b="0" i="0" dirty="0">
                <a:solidFill>
                  <a:srgbClr val="333333"/>
                </a:solidFill>
                <a:effectLst/>
                <a:latin typeface="-apple-system"/>
              </a:rPr>
              <a:t>Maximilian Schlosshauer 2013 </a:t>
            </a:r>
            <a:r>
              <a:rPr lang="de-DE" sz="1400" b="0" i="1" dirty="0">
                <a:solidFill>
                  <a:srgbClr val="333333"/>
                </a:solidFill>
                <a:effectLst/>
                <a:latin typeface="inherit"/>
              </a:rPr>
              <a:t>Phys. World</a:t>
            </a:r>
            <a:r>
              <a:rPr lang="de-DE" sz="1400" b="0" i="0" dirty="0">
                <a:solidFill>
                  <a:srgbClr val="333333"/>
                </a:solidFill>
                <a:effectLst/>
                <a:latin typeface="-apple-system"/>
              </a:rPr>
              <a:t> </a:t>
            </a:r>
            <a:r>
              <a:rPr lang="de-DE" sz="1400" b="1" i="0" dirty="0">
                <a:solidFill>
                  <a:srgbClr val="333333"/>
                </a:solidFill>
                <a:effectLst/>
                <a:latin typeface="inherit"/>
              </a:rPr>
              <a:t>26</a:t>
            </a:r>
            <a:r>
              <a:rPr lang="de-DE" sz="1400" b="0" i="0" dirty="0">
                <a:solidFill>
                  <a:srgbClr val="333333"/>
                </a:solidFill>
                <a:effectLst/>
                <a:latin typeface="-apple-system"/>
              </a:rPr>
              <a:t> (03) 29</a:t>
            </a:r>
            <a:r>
              <a:rPr lang="de-DE" sz="1400" b="1" i="0" dirty="0">
                <a:solidFill>
                  <a:srgbClr val="333333"/>
                </a:solidFill>
                <a:effectLst/>
                <a:latin typeface="inherit"/>
              </a:rPr>
              <a:t>DOI</a:t>
            </a:r>
            <a:r>
              <a:rPr lang="de-DE" sz="1400" b="0" i="0" dirty="0">
                <a:solidFill>
                  <a:srgbClr val="333333"/>
                </a:solidFill>
                <a:effectLst/>
                <a:latin typeface="-apple-system"/>
              </a:rPr>
              <a:t> 10.1088/2058-7058/26/03/32</a:t>
            </a:r>
          </a:p>
          <a:p>
            <a:pPr algn="l" fontAlgn="base"/>
            <a:r>
              <a:rPr lang="en-AU" sz="1400" b="0" i="0" dirty="0">
                <a:solidFill>
                  <a:srgbClr val="333333"/>
                </a:solidFill>
                <a:effectLst/>
                <a:latin typeface="-apple-system"/>
              </a:rPr>
              <a:t>https://iopscience.iop.org/article/10.1088/2058-7058/26/03/32/meta</a:t>
            </a:r>
          </a:p>
        </p:txBody>
      </p:sp>
      <p:pic>
        <p:nvPicPr>
          <p:cNvPr id="8" name="Obraz 7">
            <a:extLst>
              <a:ext uri="{FF2B5EF4-FFF2-40B4-BE49-F238E27FC236}">
                <a16:creationId xmlns:a16="http://schemas.microsoft.com/office/drawing/2014/main" id="{F4F7A45C-ED4B-0899-65CA-D093BF9A4F65}"/>
              </a:ext>
            </a:extLst>
          </p:cNvPr>
          <p:cNvPicPr>
            <a:picLocks noChangeAspect="1"/>
          </p:cNvPicPr>
          <p:nvPr/>
        </p:nvPicPr>
        <p:blipFill>
          <a:blip r:embed="rId2"/>
          <a:stretch>
            <a:fillRect/>
          </a:stretch>
        </p:blipFill>
        <p:spPr>
          <a:xfrm>
            <a:off x="427180" y="762221"/>
            <a:ext cx="7524328" cy="5414442"/>
          </a:xfrm>
          <a:prstGeom prst="rect">
            <a:avLst/>
          </a:prstGeom>
        </p:spPr>
      </p:pic>
      <p:sp>
        <p:nvSpPr>
          <p:cNvPr id="9" name="pole tekstowe 8">
            <a:extLst>
              <a:ext uri="{FF2B5EF4-FFF2-40B4-BE49-F238E27FC236}">
                <a16:creationId xmlns:a16="http://schemas.microsoft.com/office/drawing/2014/main" id="{59DB8D74-B784-7924-572C-729E0B542570}"/>
              </a:ext>
            </a:extLst>
          </p:cNvPr>
          <p:cNvSpPr txBox="1"/>
          <p:nvPr/>
        </p:nvSpPr>
        <p:spPr>
          <a:xfrm>
            <a:off x="5395370" y="772718"/>
            <a:ext cx="3544560" cy="923330"/>
          </a:xfrm>
          <a:prstGeom prst="rect">
            <a:avLst/>
          </a:prstGeom>
          <a:noFill/>
        </p:spPr>
        <p:txBody>
          <a:bodyPr wrap="none" rtlCol="0">
            <a:spAutoFit/>
          </a:bodyPr>
          <a:lstStyle/>
          <a:p>
            <a:r>
              <a:rPr lang="en-AU" dirty="0">
                <a:solidFill>
                  <a:srgbClr val="FF0000"/>
                </a:solidFill>
              </a:rPr>
              <a:t>The quantum state exists before 
of the measure? 
The answers were 50/50</a:t>
            </a:r>
            <a:endParaRPr lang="it-IT" dirty="0">
              <a:solidFill>
                <a:srgbClr val="FF0000"/>
              </a:solidFill>
            </a:endParaRPr>
          </a:p>
        </p:txBody>
      </p:sp>
    </p:spTree>
    <p:extLst>
      <p:ext uri="{BB962C8B-B14F-4D97-AF65-F5344CB8AC3E}">
        <p14:creationId xmlns:p14="http://schemas.microsoft.com/office/powerpoint/2010/main" val="4010987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15B788-5A28-E4CC-3C77-EE11E4CEB6D4}"/>
              </a:ext>
            </a:extLst>
          </p:cNvPr>
          <p:cNvSpPr>
            <a:spLocks noGrp="1"/>
          </p:cNvSpPr>
          <p:nvPr>
            <p:ph type="title"/>
          </p:nvPr>
        </p:nvSpPr>
        <p:spPr>
          <a:xfrm>
            <a:off x="457200" y="-90732"/>
            <a:ext cx="8229600" cy="1143000"/>
          </a:xfrm>
        </p:spPr>
        <p:txBody>
          <a:bodyPr/>
          <a:lstStyle/>
          <a:p>
            <a:r>
              <a:rPr lang="it-IT" sz="3600" dirty="0"/>
              <a:t>Quantum </a:t>
            </a:r>
            <a:r>
              <a:rPr lang="it-IT" sz="3600" dirty="0" err="1"/>
              <a:t>certainties</a:t>
            </a:r>
            <a:r>
              <a:rPr lang="it-IT" sz="3600" dirty="0"/>
              <a:t>?</a:t>
            </a:r>
          </a:p>
        </p:txBody>
      </p:sp>
      <p:pic>
        <p:nvPicPr>
          <p:cNvPr id="4" name="Obraz 3">
            <a:extLst>
              <a:ext uri="{FF2B5EF4-FFF2-40B4-BE49-F238E27FC236}">
                <a16:creationId xmlns:a16="http://schemas.microsoft.com/office/drawing/2014/main" id="{D4E41042-7844-046E-529F-4724AE69E565}"/>
              </a:ext>
            </a:extLst>
          </p:cNvPr>
          <p:cNvPicPr>
            <a:picLocks noChangeAspect="1"/>
          </p:cNvPicPr>
          <p:nvPr/>
        </p:nvPicPr>
        <p:blipFill>
          <a:blip r:embed="rId2"/>
          <a:stretch>
            <a:fillRect/>
          </a:stretch>
        </p:blipFill>
        <p:spPr>
          <a:xfrm>
            <a:off x="1187624" y="764704"/>
            <a:ext cx="5805471" cy="3553123"/>
          </a:xfrm>
          <a:prstGeom prst="rect">
            <a:avLst/>
          </a:prstGeom>
        </p:spPr>
      </p:pic>
      <p:sp>
        <p:nvSpPr>
          <p:cNvPr id="6" name="pole tekstowe 5">
            <a:extLst>
              <a:ext uri="{FF2B5EF4-FFF2-40B4-BE49-F238E27FC236}">
                <a16:creationId xmlns:a16="http://schemas.microsoft.com/office/drawing/2014/main" id="{59D30C62-6ED7-8D3D-2E96-7984CDFCE581}"/>
              </a:ext>
            </a:extLst>
          </p:cNvPr>
          <p:cNvSpPr txBox="1"/>
          <p:nvPr/>
        </p:nvSpPr>
        <p:spPr>
          <a:xfrm>
            <a:off x="179512" y="4317827"/>
            <a:ext cx="8964488" cy="2431435"/>
          </a:xfrm>
          <a:prstGeom prst="rect">
            <a:avLst/>
          </a:prstGeom>
          <a:noFill/>
        </p:spPr>
        <p:txBody>
          <a:bodyPr wrap="square">
            <a:spAutoFit/>
          </a:bodyPr>
          <a:lstStyle/>
          <a:p>
            <a:r>
              <a:rPr lang="en-AU" sz="2000" dirty="0"/>
              <a:t>After a hundred years? Even worse!</a:t>
            </a:r>
          </a:p>
          <a:p>
            <a:r>
              <a:rPr lang="en-AU" sz="2000" dirty="0"/>
              <a:t>But</a:t>
            </a:r>
            <a:r>
              <a:rPr lang="pl-PL" sz="2000" dirty="0"/>
              <a:t>: </a:t>
            </a:r>
            <a:r>
              <a:rPr lang="en-AU" sz="1900" b="0" i="0" dirty="0">
                <a:solidFill>
                  <a:srgbClr val="242021"/>
                </a:solidFill>
                <a:effectLst/>
                <a:latin typeface="Dutch801BT-Roman"/>
              </a:rPr>
              <a:t>Today quantum theory underlies all</a:t>
            </a:r>
            <a:r>
              <a:rPr lang="pl-PL" sz="1900" b="0" i="0" dirty="0">
                <a:solidFill>
                  <a:srgbClr val="242021"/>
                </a:solidFill>
                <a:effectLst/>
                <a:latin typeface="Dutch801BT-Roman"/>
              </a:rPr>
              <a:t> </a:t>
            </a:r>
            <a:r>
              <a:rPr lang="en-AU" sz="1900" b="0" i="0" dirty="0">
                <a:solidFill>
                  <a:srgbClr val="242021"/>
                </a:solidFill>
                <a:effectLst/>
                <a:latin typeface="Dutch801BT-Roman"/>
              </a:rPr>
              <a:t>modern technology: from transistors,</a:t>
            </a:r>
            <a:r>
              <a:rPr lang="pl-PL" sz="1900" b="0" i="0" dirty="0">
                <a:solidFill>
                  <a:srgbClr val="242021"/>
                </a:solidFill>
                <a:effectLst/>
                <a:latin typeface="Dutch801BT-Roman"/>
              </a:rPr>
              <a:t> </a:t>
            </a:r>
            <a:r>
              <a:rPr lang="en-AU" sz="1900" b="0" i="0" dirty="0">
                <a:solidFill>
                  <a:srgbClr val="242021"/>
                </a:solidFill>
                <a:effectLst/>
                <a:latin typeface="Dutch801BT-Roman"/>
              </a:rPr>
              <a:t>light-emitting diodes and photovoltaics, to</a:t>
            </a:r>
            <a:r>
              <a:rPr lang="pl-PL" sz="1900" b="0" i="0" dirty="0">
                <a:solidFill>
                  <a:srgbClr val="242021"/>
                </a:solidFill>
                <a:effectLst/>
                <a:latin typeface="Dutch801BT-Roman"/>
              </a:rPr>
              <a:t> </a:t>
            </a:r>
            <a:r>
              <a:rPr lang="en-AU" sz="1900" b="0" i="0" dirty="0">
                <a:solidFill>
                  <a:srgbClr val="242021"/>
                </a:solidFill>
                <a:effectLst/>
                <a:latin typeface="Dutch801BT-Roman"/>
              </a:rPr>
              <a:t>nuclear power, magnetic-resonance imaging, lasers and atomic clocks. It is a seemingly inexhaustible source of new ideas</a:t>
            </a:r>
            <a:r>
              <a:rPr lang="pl-PL" sz="1900" b="0" i="0" dirty="0">
                <a:solidFill>
                  <a:srgbClr val="242021"/>
                </a:solidFill>
                <a:effectLst/>
                <a:latin typeface="Dutch801BT-Roman"/>
              </a:rPr>
              <a:t> </a:t>
            </a:r>
            <a:r>
              <a:rPr lang="en-AU" sz="1900" b="0" i="0" dirty="0">
                <a:solidFill>
                  <a:srgbClr val="242021"/>
                </a:solidFill>
                <a:effectLst/>
                <a:latin typeface="Dutch801BT-Roman"/>
              </a:rPr>
              <a:t>and applications. Quantum-information</a:t>
            </a:r>
            <a:r>
              <a:rPr lang="pl-PL" sz="1900" b="0" i="0" dirty="0">
                <a:solidFill>
                  <a:srgbClr val="242021"/>
                </a:solidFill>
                <a:effectLst/>
                <a:latin typeface="Dutch801BT-Roman"/>
              </a:rPr>
              <a:t> </a:t>
            </a:r>
            <a:r>
              <a:rPr lang="en-AU" sz="1900" b="0" i="0" dirty="0">
                <a:solidFill>
                  <a:srgbClr val="242021"/>
                </a:solidFill>
                <a:effectLst/>
                <a:latin typeface="Dutch801BT-Roman"/>
              </a:rPr>
              <a:t>science, for example, is a fresh take on</a:t>
            </a:r>
            <a:r>
              <a:rPr lang="pl-PL" sz="1900" b="0" i="0" dirty="0">
                <a:solidFill>
                  <a:srgbClr val="242021"/>
                </a:solidFill>
                <a:effectLst/>
                <a:latin typeface="Dutch801BT-Roman"/>
              </a:rPr>
              <a:t> </a:t>
            </a:r>
            <a:r>
              <a:rPr lang="en-AU" sz="1900" b="0" i="0" dirty="0">
                <a:solidFill>
                  <a:srgbClr val="242021"/>
                </a:solidFill>
                <a:effectLst/>
                <a:latin typeface="Dutch801BT-Roman"/>
              </a:rPr>
              <a:t>information processing, and promises</a:t>
            </a:r>
            <a:r>
              <a:rPr lang="pl-PL" sz="1900" b="0" i="0" dirty="0">
                <a:solidFill>
                  <a:srgbClr val="242021"/>
                </a:solidFill>
                <a:effectLst/>
                <a:latin typeface="Dutch801BT-Roman"/>
              </a:rPr>
              <a:t> </a:t>
            </a:r>
            <a:r>
              <a:rPr lang="en-AU" sz="1900" b="0" i="0" dirty="0">
                <a:solidFill>
                  <a:srgbClr val="242021"/>
                </a:solidFill>
                <a:effectLst/>
                <a:latin typeface="Dutch801BT-Roman"/>
              </a:rPr>
              <a:t>computers faster than anything we could</a:t>
            </a:r>
            <a:r>
              <a:rPr lang="pl-PL" sz="1900" b="0" i="0" dirty="0">
                <a:solidFill>
                  <a:srgbClr val="242021"/>
                </a:solidFill>
                <a:effectLst/>
                <a:latin typeface="Dutch801BT-Roman"/>
              </a:rPr>
              <a:t> </a:t>
            </a:r>
            <a:r>
              <a:rPr lang="en-AU" sz="1900" b="0" i="0" dirty="0">
                <a:solidFill>
                  <a:srgbClr val="242021"/>
                </a:solidFill>
                <a:effectLst/>
                <a:latin typeface="Dutch801BT-Roman"/>
              </a:rPr>
              <a:t>currently imagine</a:t>
            </a:r>
            <a:r>
              <a:rPr lang="en-AU" sz="1900" dirty="0"/>
              <a:t> </a:t>
            </a:r>
            <a:br>
              <a:rPr lang="en-AU" sz="2000" dirty="0"/>
            </a:br>
            <a:endParaRPr lang="en-AU" sz="2000" dirty="0"/>
          </a:p>
          <a:p>
            <a:r>
              <a:rPr lang="en-AU" sz="1600" dirty="0"/>
              <a:t>Physics World March 2013</a:t>
            </a:r>
            <a:endParaRPr lang="it-IT" sz="1600" dirty="0"/>
          </a:p>
        </p:txBody>
      </p:sp>
    </p:spTree>
    <p:extLst>
      <p:ext uri="{BB962C8B-B14F-4D97-AF65-F5344CB8AC3E}">
        <p14:creationId xmlns:p14="http://schemas.microsoft.com/office/powerpoint/2010/main" val="86324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686E08-0D3D-BBA2-AB9F-27BCC4D2A11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AC3A6B8-0E15-A199-3D8B-6445B18849EE}"/>
              </a:ext>
            </a:extLst>
          </p:cNvPr>
          <p:cNvSpPr>
            <a:spLocks noGrp="1"/>
          </p:cNvSpPr>
          <p:nvPr>
            <p:ph type="title"/>
          </p:nvPr>
        </p:nvSpPr>
        <p:spPr>
          <a:xfrm>
            <a:off x="457200" y="56927"/>
            <a:ext cx="8229600" cy="1143000"/>
          </a:xfrm>
        </p:spPr>
        <p:txBody>
          <a:bodyPr/>
          <a:lstStyle/>
          <a:p>
            <a:r>
              <a:rPr lang="it-IT" sz="3600" dirty="0"/>
              <a:t>Arrow of time?</a:t>
            </a:r>
            <a:endParaRPr lang="it-IT" sz="3600" noProof="0" dirty="0"/>
          </a:p>
        </p:txBody>
      </p:sp>
      <p:sp>
        <p:nvSpPr>
          <p:cNvPr id="3" name="pole tekstowe 2">
            <a:extLst>
              <a:ext uri="{FF2B5EF4-FFF2-40B4-BE49-F238E27FC236}">
                <a16:creationId xmlns:a16="http://schemas.microsoft.com/office/drawing/2014/main" id="{54D30836-B7FF-6FDD-05F8-4942B09EA44F}"/>
              </a:ext>
            </a:extLst>
          </p:cNvPr>
          <p:cNvSpPr txBox="1"/>
          <p:nvPr/>
        </p:nvSpPr>
        <p:spPr>
          <a:xfrm>
            <a:off x="107504" y="1054785"/>
            <a:ext cx="9036496" cy="5740033"/>
          </a:xfrm>
          <a:prstGeom prst="rect">
            <a:avLst/>
          </a:prstGeom>
          <a:noFill/>
        </p:spPr>
        <p:txBody>
          <a:bodyPr wrap="square" rtlCol="0">
            <a:spAutoFit/>
          </a:bodyPr>
          <a:lstStyle/>
          <a:p>
            <a:pPr>
              <a:spcAft>
                <a:spcPts val="600"/>
              </a:spcAft>
            </a:pPr>
            <a:r>
              <a:rPr lang="en-AU" dirty="0"/>
              <a:t>"In order to be able to predict (in the sense of probability calculation) the result of the repeated measurement, with the result of the first measurement known, we must consider the wave function φ (q) of the state that has formed as the result of the first measurement and the wave function Ψ (q) of the state that we are interested in and that is formed as the result of the second measurement. […]
We see that in quantum mechanics the measurement process has a dual character – it performs different roles for past and future events. For the past – tests the probability of different predicted outcomes based on the measurements taken. For the future – create a new state. In the very nature of the measurement process there is a strong irreversibility. 
This irreversibility has an important, indeed – essential significance. As we will see, the fundamental equations of quantum mechanics have symmetry with respect to the inversion of the arrow of time; In this sense, quantum mechanics does not differ from classical mechanics. However, the irreversibility of the measurement process leads to quantum phenomena the physical inequality of the two directions of the arrow of time, i.e. it induces the difference between the future and the past." 
In other words: the action of the physique (of a human) changes the arrow of time.</a:t>
            </a:r>
          </a:p>
          <a:p>
            <a:pPr>
              <a:spcAft>
                <a:spcPts val="600"/>
              </a:spcAft>
            </a:pPr>
            <a:r>
              <a:rPr lang="it-IT" noProof="0" dirty="0"/>
              <a:t>L.D. Landau, E.M. </a:t>
            </a:r>
            <a:r>
              <a:rPr lang="it-IT" noProof="0" dirty="0" err="1"/>
              <a:t>Lifszyc</a:t>
            </a:r>
            <a:r>
              <a:rPr lang="it-IT" noProof="0" dirty="0"/>
              <a:t>, </a:t>
            </a:r>
            <a:r>
              <a:rPr lang="it-IT" i="1" noProof="0" dirty="0"/>
              <a:t>Meccanica quantistica</a:t>
            </a:r>
            <a:r>
              <a:rPr lang="it-IT" noProof="0" dirty="0"/>
              <a:t>, PWN </a:t>
            </a:r>
            <a:r>
              <a:rPr lang="it-IT" noProof="0" dirty="0" err="1"/>
              <a:t>Warszawa</a:t>
            </a:r>
            <a:r>
              <a:rPr lang="it-IT" noProof="0" dirty="0"/>
              <a:t> 1979, p. 34. </a:t>
            </a:r>
          </a:p>
          <a:p>
            <a:pPr>
              <a:spcAft>
                <a:spcPts val="600"/>
              </a:spcAft>
            </a:pPr>
            <a:r>
              <a:rPr lang="it-IT" noProof="0" dirty="0"/>
              <a:t> </a:t>
            </a:r>
          </a:p>
        </p:txBody>
      </p:sp>
    </p:spTree>
    <p:extLst>
      <p:ext uri="{BB962C8B-B14F-4D97-AF65-F5344CB8AC3E}">
        <p14:creationId xmlns:p14="http://schemas.microsoft.com/office/powerpoint/2010/main" val="113194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794750-354C-F31C-AFE6-BA4E5F03B94E}"/>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36967CEC-1BCF-D1A5-16C6-AEC17445BE36}"/>
              </a:ext>
            </a:extLst>
          </p:cNvPr>
          <p:cNvSpPr>
            <a:spLocks noGrp="1" noChangeArrowheads="1"/>
          </p:cNvSpPr>
          <p:nvPr>
            <p:ph type="title"/>
          </p:nvPr>
        </p:nvSpPr>
        <p:spPr>
          <a:xfrm>
            <a:off x="0" y="92280"/>
            <a:ext cx="9144000" cy="863601"/>
          </a:xfrm>
        </p:spPr>
        <p:txBody>
          <a:bodyPr/>
          <a:lstStyle/>
          <a:p>
            <a:pPr eaLnBrk="1" hangingPunct="1"/>
            <a:r>
              <a:rPr lang="it-IT" sz="3100" noProof="0" dirty="0">
                <a:ea typeface="Arial Unicode MS" pitchFamily="34" charset="-128"/>
              </a:rPr>
              <a:t>David Hume (1711-1776): </a:t>
            </a:r>
            <a:br>
              <a:rPr lang="it-IT" sz="3100" noProof="0" dirty="0">
                <a:ea typeface="Arial Unicode MS" pitchFamily="34" charset="-128"/>
              </a:rPr>
            </a:br>
            <a:r>
              <a:rPr lang="en-AU" sz="3100" dirty="0">
                <a:ea typeface="Arial Unicode MS" pitchFamily="34" charset="-128"/>
              </a:rPr>
              <a:t>Empirical foundation of the causal relationship</a:t>
            </a:r>
            <a:endParaRPr lang="it-IT" sz="3100" noProof="0" dirty="0">
              <a:ea typeface="Arial Unicode MS" pitchFamily="34" charset="-128"/>
            </a:endParaRPr>
          </a:p>
        </p:txBody>
      </p:sp>
      <p:sp>
        <p:nvSpPr>
          <p:cNvPr id="17411" name="Rectangle 3">
            <a:extLst>
              <a:ext uri="{FF2B5EF4-FFF2-40B4-BE49-F238E27FC236}">
                <a16:creationId xmlns:a16="http://schemas.microsoft.com/office/drawing/2014/main" id="{89AB0098-ECCD-AFFE-22C7-264E98768513}"/>
              </a:ext>
            </a:extLst>
          </p:cNvPr>
          <p:cNvSpPr>
            <a:spLocks noGrp="1" noChangeArrowheads="1"/>
          </p:cNvSpPr>
          <p:nvPr>
            <p:ph type="body" idx="1"/>
          </p:nvPr>
        </p:nvSpPr>
        <p:spPr>
          <a:xfrm>
            <a:off x="90488" y="1412776"/>
            <a:ext cx="9053512" cy="6021387"/>
          </a:xfrm>
        </p:spPr>
        <p:txBody>
          <a:bodyPr/>
          <a:lstStyle/>
          <a:p>
            <a:pPr eaLnBrk="1" hangingPunct="1">
              <a:buFontTx/>
              <a:buNone/>
              <a:defRPr/>
            </a:pPr>
            <a:r>
              <a:rPr lang="en-AU" sz="1800" dirty="0"/>
              <a:t>The famous analysis of causality begins, which makes Hume one of the great critics of the metaphysical tradition. The discussion has given and continues to give philosophers and epistemologists a lot of trouble, so much so that the problem considered here even in our days is far from resolved. The excerpts are taken from Treatise on Human Nature, cit. pp.86-90, 91-92. 100-06
Let us look at two of those objects which we call cause and effect . . . in order to find that impression which produces such a prodigious idea. I see at once that I don't have to look for it in any of the particular qualities of the objects. […] The idea of causality must derive from some relationship existing between objects. In the first place, they must be contiguous, and that nothing could act on anything else if there were the least interval of time and space between them. […] consists of the time priority of the cause over the effect. 
Relations of contiguity and succession are essential.</a:t>
            </a:r>
            <a:endParaRPr lang="it-IT" sz="1800" noProof="0" dirty="0"/>
          </a:p>
          <a:p>
            <a:pPr eaLnBrk="1" hangingPunct="1">
              <a:buFontTx/>
              <a:buNone/>
              <a:defRPr/>
            </a:pPr>
            <a:r>
              <a:rPr lang="it-IT" sz="1800" noProof="0" dirty="0"/>
              <a:t>Nicola Abbagnano, Giovanni Fornero, </a:t>
            </a:r>
            <a:r>
              <a:rPr lang="it-IT" sz="1800" i="1" noProof="0" dirty="0"/>
              <a:t>Protagonisti e testi delle filosofia, </a:t>
            </a:r>
            <a:r>
              <a:rPr lang="it-IT" sz="1800" noProof="0" dirty="0"/>
              <a:t>Paravia, Torino, 1996, vol. II, p. 526-7</a:t>
            </a:r>
          </a:p>
        </p:txBody>
      </p:sp>
    </p:spTree>
    <p:extLst>
      <p:ext uri="{BB962C8B-B14F-4D97-AF65-F5344CB8AC3E}">
        <p14:creationId xmlns:p14="http://schemas.microsoft.com/office/powerpoint/2010/main" val="152879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98AF7-22DB-4D9A-E1A5-DB9F4A771BFB}"/>
            </a:ext>
          </a:extLst>
        </p:cNvPr>
        <p:cNvGrpSpPr/>
        <p:nvPr/>
      </p:nvGrpSpPr>
      <p:grpSpPr>
        <a:xfrm>
          <a:off x="0" y="0"/>
          <a:ext cx="0" cy="0"/>
          <a:chOff x="0" y="0"/>
          <a:chExt cx="0" cy="0"/>
        </a:xfrm>
      </p:grpSpPr>
      <p:sp>
        <p:nvSpPr>
          <p:cNvPr id="11266" name="Titolo 1">
            <a:extLst>
              <a:ext uri="{FF2B5EF4-FFF2-40B4-BE49-F238E27FC236}">
                <a16:creationId xmlns:a16="http://schemas.microsoft.com/office/drawing/2014/main" id="{3451B785-D55E-9850-B89E-FC0C935EBCEB}"/>
              </a:ext>
            </a:extLst>
          </p:cNvPr>
          <p:cNvSpPr>
            <a:spLocks noGrp="1" noChangeArrowheads="1"/>
          </p:cNvSpPr>
          <p:nvPr>
            <p:ph type="title"/>
          </p:nvPr>
        </p:nvSpPr>
        <p:spPr>
          <a:xfrm>
            <a:off x="0" y="274638"/>
            <a:ext cx="9036050" cy="1143000"/>
          </a:xfrm>
        </p:spPr>
        <p:txBody>
          <a:bodyPr/>
          <a:lstStyle/>
          <a:p>
            <a:r>
              <a:rPr lang="en-AU" sz="3200" dirty="0"/>
              <a:t>GK: Causality is the most important law, not only in the material world</a:t>
            </a:r>
            <a:endParaRPr lang="it-IT" sz="3200" noProof="0" dirty="0"/>
          </a:p>
        </p:txBody>
      </p:sp>
      <p:sp>
        <p:nvSpPr>
          <p:cNvPr id="11267" name="Segnaposto contenuto 2">
            <a:extLst>
              <a:ext uri="{FF2B5EF4-FFF2-40B4-BE49-F238E27FC236}">
                <a16:creationId xmlns:a16="http://schemas.microsoft.com/office/drawing/2014/main" id="{E8BA5DFD-0529-953B-EC6B-EF5299383C87}"/>
              </a:ext>
            </a:extLst>
          </p:cNvPr>
          <p:cNvSpPr>
            <a:spLocks noGrp="1" noChangeArrowheads="1"/>
          </p:cNvSpPr>
          <p:nvPr>
            <p:ph idx="1"/>
          </p:nvPr>
        </p:nvSpPr>
        <p:spPr>
          <a:xfrm>
            <a:off x="-12700" y="1417638"/>
            <a:ext cx="9037638" cy="4525962"/>
          </a:xfrm>
        </p:spPr>
        <p:txBody>
          <a:bodyPr/>
          <a:lstStyle/>
          <a:p>
            <a:pPr indent="179388" algn="just"/>
            <a:r>
              <a:rPr lang="en-AU" sz="2000" dirty="0">
                <a:latin typeface="Times New Roman" panose="02020603050405020304" pitchFamily="18" charset="0"/>
                <a:cs typeface="Times New Roman" panose="02020603050405020304" pitchFamily="18" charset="0"/>
              </a:rPr>
              <a:t>All modern science criticizes Hume's ideas: belief in the principle of causality is the basis and motivation of all research. "I literally can't see the cause-and-effect relationship between the mosquito on my arm and the itching that follows its departure. But my cause-and-effect reasoning is based on a strong and fundamental belief," writes Patricia Churchland [2016] in How Biology Influence Philosophy. 
"Proving" causality is a difficult, or more accurately, impossible task. In other respects, it is enough to prove the existence of an example, say a unicorn, to prove that they exist. Normally, it is more difficult to show the non-existence of unicorns, because you would have to look at the entire globe. In the case of causation, you need to find an event that occurred without cause. The question is always the same: there was no cause, or we simply cannot identify the cause</a:t>
            </a:r>
            <a:r>
              <a:rPr lang="it-IT" sz="2000" dirty="0">
                <a:latin typeface="Times New Roman" panose="02020603050405020304" pitchFamily="18" charset="0"/>
                <a:cs typeface="Times New Roman" panose="02020603050405020304" pitchFamily="18" charset="0"/>
              </a:rPr>
              <a:t>.</a:t>
            </a:r>
            <a:endParaRPr lang="it-IT" sz="2000" noProof="0" dirty="0">
              <a:latin typeface="Times New Roman" panose="02020603050405020304" pitchFamily="18" charset="0"/>
              <a:cs typeface="Times New Roman" panose="02020603050405020304" pitchFamily="18" charset="0"/>
            </a:endParaRPr>
          </a:p>
          <a:p>
            <a:pPr indent="179388" algn="just">
              <a:buFontTx/>
              <a:buNone/>
            </a:pPr>
            <a:endParaRPr lang="it-IT" sz="2000" noProof="0" dirty="0">
              <a:latin typeface="Times New Roman" panose="02020603050405020304" pitchFamily="18" charset="0"/>
              <a:cs typeface="Times New Roman" panose="02020603050405020304" pitchFamily="18" charset="0"/>
            </a:endParaRPr>
          </a:p>
          <a:p>
            <a:pPr indent="179388" algn="just">
              <a:buFontTx/>
              <a:buNone/>
            </a:pPr>
            <a:endParaRPr lang="it-IT" sz="2000" dirty="0">
              <a:latin typeface="Times New Roman" panose="02020603050405020304" pitchFamily="18" charset="0"/>
              <a:cs typeface="Times New Roman" panose="02020603050405020304" pitchFamily="18" charset="0"/>
            </a:endParaRPr>
          </a:p>
          <a:p>
            <a:pPr indent="179388" algn="just">
              <a:buFontTx/>
              <a:buNone/>
            </a:pPr>
            <a:endParaRPr lang="it-IT" sz="2000" noProof="0" dirty="0">
              <a:latin typeface="Times New Roman" panose="02020603050405020304" pitchFamily="18" charset="0"/>
              <a:cs typeface="Times New Roman" panose="02020603050405020304" pitchFamily="18" charset="0"/>
            </a:endParaRPr>
          </a:p>
          <a:p>
            <a:pPr indent="179388" algn="just">
              <a:buFontTx/>
              <a:buNone/>
            </a:pPr>
            <a:r>
              <a:rPr lang="it-IT" sz="2000" noProof="0" dirty="0">
                <a:latin typeface="Times New Roman" panose="02020603050405020304" pitchFamily="18" charset="0"/>
                <a:cs typeface="Times New Roman" panose="02020603050405020304" pitchFamily="18" charset="0"/>
              </a:rPr>
              <a:t>G. Karwasz, </a:t>
            </a:r>
            <a:r>
              <a:rPr lang="it-IT" sz="2000" i="1" noProof="0" dirty="0" err="1">
                <a:latin typeface="Times New Roman" panose="02020603050405020304" pitchFamily="18" charset="0"/>
                <a:cs typeface="Times New Roman" panose="02020603050405020304" pitchFamily="18" charset="0"/>
              </a:rPr>
              <a:t>Between</a:t>
            </a:r>
            <a:r>
              <a:rPr lang="it-IT" sz="2000" i="1" noProof="0" dirty="0">
                <a:latin typeface="Times New Roman" panose="02020603050405020304" pitchFamily="18" charset="0"/>
                <a:cs typeface="Times New Roman" panose="02020603050405020304" pitchFamily="18" charset="0"/>
              </a:rPr>
              <a:t> </a:t>
            </a:r>
            <a:r>
              <a:rPr lang="it-IT" sz="2000" i="1" noProof="0" dirty="0" err="1">
                <a:latin typeface="Times New Roman" panose="02020603050405020304" pitchFamily="18" charset="0"/>
                <a:cs typeface="Times New Roman" panose="02020603050405020304" pitchFamily="18" charset="0"/>
              </a:rPr>
              <a:t>physics</a:t>
            </a:r>
            <a:r>
              <a:rPr lang="it-IT" sz="2000" i="1" noProof="0" dirty="0">
                <a:latin typeface="Times New Roman" panose="02020603050405020304" pitchFamily="18" charset="0"/>
                <a:cs typeface="Times New Roman" panose="02020603050405020304" pitchFamily="18" charset="0"/>
              </a:rPr>
              <a:t> and </a:t>
            </a:r>
            <a:r>
              <a:rPr lang="it-IT" sz="2000" i="1" noProof="0" dirty="0" err="1">
                <a:latin typeface="Times New Roman" panose="02020603050405020304" pitchFamily="18" charset="0"/>
                <a:cs typeface="Times New Roman" panose="02020603050405020304" pitchFamily="18" charset="0"/>
              </a:rPr>
              <a:t>metaphysics</a:t>
            </a:r>
            <a:r>
              <a:rPr lang="it-IT" sz="2000" i="1" noProof="0" dirty="0">
                <a:latin typeface="Times New Roman" panose="02020603050405020304" pitchFamily="18" charset="0"/>
                <a:cs typeface="Times New Roman" panose="02020603050405020304" pitchFamily="18" charset="0"/>
              </a:rPr>
              <a:t> – on </a:t>
            </a:r>
            <a:r>
              <a:rPr lang="it-IT" sz="2000" i="1" noProof="0" dirty="0" err="1">
                <a:latin typeface="Times New Roman" panose="02020603050405020304" pitchFamily="18" charset="0"/>
                <a:cs typeface="Times New Roman" panose="02020603050405020304" pitchFamily="18" charset="0"/>
              </a:rPr>
              <a:t>determinism</a:t>
            </a:r>
            <a:r>
              <a:rPr lang="it-IT" sz="2000" i="1" noProof="0" dirty="0">
                <a:latin typeface="Times New Roman" panose="02020603050405020304" pitchFamily="18" charset="0"/>
                <a:cs typeface="Times New Roman" panose="02020603050405020304" pitchFamily="18" charset="0"/>
              </a:rPr>
              <a:t>, </a:t>
            </a:r>
            <a:r>
              <a:rPr lang="it-IT" sz="2000" i="1" noProof="0" dirty="0" err="1">
                <a:latin typeface="Times New Roman" panose="02020603050405020304" pitchFamily="18" charset="0"/>
                <a:cs typeface="Times New Roman" panose="02020603050405020304" pitchFamily="18" charset="0"/>
              </a:rPr>
              <a:t>arrow</a:t>
            </a:r>
            <a:r>
              <a:rPr lang="it-IT" sz="2000" i="1" noProof="0" dirty="0">
                <a:latin typeface="Times New Roman" panose="02020603050405020304" pitchFamily="18" charset="0"/>
                <a:cs typeface="Times New Roman" panose="02020603050405020304" pitchFamily="18" charset="0"/>
              </a:rPr>
              <a:t> of time and </a:t>
            </a:r>
            <a:r>
              <a:rPr lang="it-IT" sz="2000" i="1" noProof="0" dirty="0" err="1">
                <a:latin typeface="Times New Roman" panose="02020603050405020304" pitchFamily="18" charset="0"/>
                <a:cs typeface="Times New Roman" panose="02020603050405020304" pitchFamily="18" charset="0"/>
              </a:rPr>
              <a:t>causality</a:t>
            </a:r>
            <a:r>
              <a:rPr lang="it-IT" sz="2000" noProof="0" dirty="0">
                <a:latin typeface="Times New Roman" panose="02020603050405020304" pitchFamily="18" charset="0"/>
                <a:cs typeface="Times New Roman" panose="02020603050405020304" pitchFamily="18" charset="0"/>
              </a:rPr>
              <a:t>, </a:t>
            </a:r>
            <a:r>
              <a:rPr lang="it-IT" sz="2000" noProof="0" dirty="0" err="1">
                <a:latin typeface="Times New Roman" panose="02020603050405020304" pitchFamily="18" charset="0"/>
                <a:cs typeface="Times New Roman" panose="02020603050405020304" pitchFamily="18" charset="0"/>
              </a:rPr>
              <a:t>Philosophy</a:t>
            </a:r>
            <a:r>
              <a:rPr lang="it-IT" sz="2000" noProof="0" dirty="0">
                <a:latin typeface="Times New Roman" panose="02020603050405020304" pitchFamily="18" charset="0"/>
                <a:cs typeface="Times New Roman" panose="02020603050405020304" pitchFamily="18" charset="0"/>
              </a:rPr>
              <a:t> and </a:t>
            </a:r>
            <a:r>
              <a:rPr lang="it-IT" sz="2000" noProof="0" dirty="0" err="1">
                <a:latin typeface="Times New Roman" panose="02020603050405020304" pitchFamily="18" charset="0"/>
                <a:cs typeface="Times New Roman" panose="02020603050405020304" pitchFamily="18" charset="0"/>
              </a:rPr>
              <a:t>Cosmology</a:t>
            </a:r>
            <a:r>
              <a:rPr lang="it-IT" sz="2000" noProof="0" dirty="0">
                <a:latin typeface="Times New Roman" panose="02020603050405020304" pitchFamily="18" charset="0"/>
                <a:cs typeface="Times New Roman" panose="02020603050405020304" pitchFamily="18" charset="0"/>
              </a:rPr>
              <a:t>, vol. 24 (2020) 15-24. </a:t>
            </a:r>
          </a:p>
          <a:p>
            <a:pPr indent="179388"/>
            <a:endParaRPr lang="it-IT" noProof="0" dirty="0"/>
          </a:p>
        </p:txBody>
      </p:sp>
      <p:sp>
        <p:nvSpPr>
          <p:cNvPr id="2" name="pole tekstowe 1">
            <a:extLst>
              <a:ext uri="{FF2B5EF4-FFF2-40B4-BE49-F238E27FC236}">
                <a16:creationId xmlns:a16="http://schemas.microsoft.com/office/drawing/2014/main" id="{1F51B1D3-F4A5-CB7A-C498-4A65CB70A08B}"/>
              </a:ext>
            </a:extLst>
          </p:cNvPr>
          <p:cNvSpPr txBox="1"/>
          <p:nvPr/>
        </p:nvSpPr>
        <p:spPr>
          <a:xfrm>
            <a:off x="323528" y="5255696"/>
            <a:ext cx="4583306" cy="369332"/>
          </a:xfrm>
          <a:prstGeom prst="rect">
            <a:avLst/>
          </a:prstGeom>
          <a:noFill/>
        </p:spPr>
        <p:txBody>
          <a:bodyPr wrap="none" rtlCol="0">
            <a:spAutoFit/>
          </a:bodyPr>
          <a:lstStyle/>
          <a:p>
            <a:r>
              <a:rPr lang="en-AU" b="1" dirty="0">
                <a:solidFill>
                  <a:srgbClr val="FF0000"/>
                </a:solidFill>
              </a:rPr>
              <a:t>Ontological causality or just epistemic?</a:t>
            </a:r>
            <a:endParaRPr lang="it-IT" b="1" noProof="0" dirty="0">
              <a:solidFill>
                <a:srgbClr val="FF0000"/>
              </a:solidFill>
            </a:endParaRPr>
          </a:p>
        </p:txBody>
      </p:sp>
    </p:spTree>
    <p:extLst>
      <p:ext uri="{BB962C8B-B14F-4D97-AF65-F5344CB8AC3E}">
        <p14:creationId xmlns:p14="http://schemas.microsoft.com/office/powerpoint/2010/main" val="1046602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92C8E12-B731-6F42-9723-6AC693817346}"/>
              </a:ext>
            </a:extLst>
          </p:cNvPr>
          <p:cNvPicPr>
            <a:picLocks noChangeAspect="1"/>
          </p:cNvPicPr>
          <p:nvPr/>
        </p:nvPicPr>
        <p:blipFill>
          <a:blip r:embed="rId2"/>
          <a:stretch>
            <a:fillRect/>
          </a:stretch>
        </p:blipFill>
        <p:spPr>
          <a:xfrm>
            <a:off x="153607" y="0"/>
            <a:ext cx="8836785" cy="6858000"/>
          </a:xfrm>
          <a:prstGeom prst="rect">
            <a:avLst/>
          </a:prstGeom>
        </p:spPr>
      </p:pic>
      <p:cxnSp>
        <p:nvCxnSpPr>
          <p:cNvPr id="7" name="Łącznik prosty 6">
            <a:extLst>
              <a:ext uri="{FF2B5EF4-FFF2-40B4-BE49-F238E27FC236}">
                <a16:creationId xmlns:a16="http://schemas.microsoft.com/office/drawing/2014/main" id="{23772D11-885C-ABCE-772F-ED036CD0EA18}"/>
              </a:ext>
            </a:extLst>
          </p:cNvPr>
          <p:cNvCxnSpPr/>
          <p:nvPr/>
        </p:nvCxnSpPr>
        <p:spPr>
          <a:xfrm>
            <a:off x="6012160" y="2348880"/>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id="{8B81114F-C7C4-17E5-D4D2-B8D2E2238544}"/>
              </a:ext>
            </a:extLst>
          </p:cNvPr>
          <p:cNvCxnSpPr/>
          <p:nvPr/>
        </p:nvCxnSpPr>
        <p:spPr>
          <a:xfrm>
            <a:off x="2411760" y="3026756"/>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8FF54A3F-CFE9-E457-DFE6-B70A8AF4F3CC}"/>
              </a:ext>
            </a:extLst>
          </p:cNvPr>
          <p:cNvCxnSpPr>
            <a:cxnSpLocks/>
          </p:cNvCxnSpPr>
          <p:nvPr/>
        </p:nvCxnSpPr>
        <p:spPr>
          <a:xfrm>
            <a:off x="323528" y="6481472"/>
            <a:ext cx="37444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002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B9BD86B-2ADA-0813-93B3-889002E99A4E}"/>
              </a:ext>
            </a:extLst>
          </p:cNvPr>
          <p:cNvPicPr>
            <a:picLocks noChangeAspect="1"/>
          </p:cNvPicPr>
          <p:nvPr/>
        </p:nvPicPr>
        <p:blipFill>
          <a:blip r:embed="rId2"/>
          <a:stretch>
            <a:fillRect/>
          </a:stretch>
        </p:blipFill>
        <p:spPr>
          <a:xfrm>
            <a:off x="0" y="-9305"/>
            <a:ext cx="9131627" cy="6867305"/>
          </a:xfrm>
          <a:prstGeom prst="rect">
            <a:avLst/>
          </a:prstGeom>
        </p:spPr>
      </p:pic>
      <p:pic>
        <p:nvPicPr>
          <p:cNvPr id="8" name="Obraz 7">
            <a:extLst>
              <a:ext uri="{FF2B5EF4-FFF2-40B4-BE49-F238E27FC236}">
                <a16:creationId xmlns:a16="http://schemas.microsoft.com/office/drawing/2014/main" id="{A3654BEB-DE7C-6B3B-D186-1D4DCF30C109}"/>
              </a:ext>
            </a:extLst>
          </p:cNvPr>
          <p:cNvPicPr>
            <a:picLocks noChangeAspect="1"/>
          </p:cNvPicPr>
          <p:nvPr/>
        </p:nvPicPr>
        <p:blipFill>
          <a:blip r:embed="rId3"/>
          <a:stretch>
            <a:fillRect/>
          </a:stretch>
        </p:blipFill>
        <p:spPr>
          <a:xfrm>
            <a:off x="422181" y="2996952"/>
            <a:ext cx="6092919" cy="634349"/>
          </a:xfrm>
          <a:prstGeom prst="rect">
            <a:avLst/>
          </a:prstGeom>
        </p:spPr>
      </p:pic>
      <p:sp>
        <p:nvSpPr>
          <p:cNvPr id="2" name="pole tekstowe 1">
            <a:extLst>
              <a:ext uri="{FF2B5EF4-FFF2-40B4-BE49-F238E27FC236}">
                <a16:creationId xmlns:a16="http://schemas.microsoft.com/office/drawing/2014/main" id="{CC7864CE-ED66-16E3-CB8F-53329811B14E}"/>
              </a:ext>
            </a:extLst>
          </p:cNvPr>
          <p:cNvSpPr txBox="1"/>
          <p:nvPr/>
        </p:nvSpPr>
        <p:spPr>
          <a:xfrm>
            <a:off x="179512" y="836712"/>
            <a:ext cx="6532622" cy="369332"/>
          </a:xfrm>
          <a:prstGeom prst="rect">
            <a:avLst/>
          </a:prstGeom>
          <a:noFill/>
        </p:spPr>
        <p:txBody>
          <a:bodyPr wrap="none" rtlCol="0">
            <a:spAutoFit/>
          </a:bodyPr>
          <a:lstStyle/>
          <a:p>
            <a:r>
              <a:rPr lang="en-AU" dirty="0">
                <a:solidFill>
                  <a:srgbClr val="FF0000"/>
                </a:solidFill>
              </a:rPr>
              <a:t>The world may be totally deterministic, but we will never know.</a:t>
            </a:r>
            <a:endParaRPr lang="it-IT" dirty="0">
              <a:solidFill>
                <a:srgbClr val="FF0000"/>
              </a:solidFill>
            </a:endParaRPr>
          </a:p>
        </p:txBody>
      </p:sp>
      <p:sp>
        <p:nvSpPr>
          <p:cNvPr id="3" name="pole tekstowe 2">
            <a:extLst>
              <a:ext uri="{FF2B5EF4-FFF2-40B4-BE49-F238E27FC236}">
                <a16:creationId xmlns:a16="http://schemas.microsoft.com/office/drawing/2014/main" id="{9D2126D4-4B8F-2422-0311-66CD4D9EED75}"/>
              </a:ext>
            </a:extLst>
          </p:cNvPr>
          <p:cNvSpPr txBox="1"/>
          <p:nvPr/>
        </p:nvSpPr>
        <p:spPr>
          <a:xfrm>
            <a:off x="179512" y="1523702"/>
            <a:ext cx="7366119" cy="369332"/>
          </a:xfrm>
          <a:prstGeom prst="rect">
            <a:avLst/>
          </a:prstGeom>
          <a:noFill/>
        </p:spPr>
        <p:txBody>
          <a:bodyPr wrap="none" rtlCol="0">
            <a:spAutoFit/>
          </a:bodyPr>
          <a:lstStyle/>
          <a:p>
            <a:r>
              <a:rPr lang="en-AU" dirty="0">
                <a:solidFill>
                  <a:srgbClr val="FF0000"/>
                </a:solidFill>
              </a:rPr>
              <a:t>The arrow of time could go backwards, but it would be very expensive.</a:t>
            </a:r>
            <a:endParaRPr lang="it-IT" dirty="0">
              <a:solidFill>
                <a:srgbClr val="FF0000"/>
              </a:solidFill>
            </a:endParaRPr>
          </a:p>
        </p:txBody>
      </p:sp>
      <p:sp>
        <p:nvSpPr>
          <p:cNvPr id="4" name="pole tekstowe 3">
            <a:extLst>
              <a:ext uri="{FF2B5EF4-FFF2-40B4-BE49-F238E27FC236}">
                <a16:creationId xmlns:a16="http://schemas.microsoft.com/office/drawing/2014/main" id="{38BA589C-52D2-7674-C3F0-D4067AB21C44}"/>
              </a:ext>
            </a:extLst>
          </p:cNvPr>
          <p:cNvSpPr txBox="1"/>
          <p:nvPr/>
        </p:nvSpPr>
        <p:spPr>
          <a:xfrm>
            <a:off x="351841" y="2627620"/>
            <a:ext cx="5416868" cy="369332"/>
          </a:xfrm>
          <a:prstGeom prst="rect">
            <a:avLst/>
          </a:prstGeom>
          <a:solidFill>
            <a:schemeClr val="bg1"/>
          </a:solidFill>
        </p:spPr>
        <p:txBody>
          <a:bodyPr wrap="none" rtlCol="0">
            <a:spAutoFit/>
          </a:bodyPr>
          <a:lstStyle/>
          <a:p>
            <a:r>
              <a:rPr lang="en-AU" dirty="0">
                <a:solidFill>
                  <a:srgbClr val="FF0000"/>
                </a:solidFill>
              </a:rPr>
              <a:t>The higher law of natures seems to be causality (!).</a:t>
            </a:r>
            <a:endParaRPr lang="it-IT" dirty="0">
              <a:solidFill>
                <a:srgbClr val="FF0000"/>
              </a:solidFill>
            </a:endParaRPr>
          </a:p>
        </p:txBody>
      </p:sp>
    </p:spTree>
    <p:extLst>
      <p:ext uri="{BB962C8B-B14F-4D97-AF65-F5344CB8AC3E}">
        <p14:creationId xmlns:p14="http://schemas.microsoft.com/office/powerpoint/2010/main" val="229390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F282EC77-7CEB-9860-63F4-DFC6E2E8D9D0}"/>
              </a:ext>
            </a:extLst>
          </p:cNvPr>
          <p:cNvSpPr>
            <a:spLocks noGrp="1" noChangeArrowheads="1"/>
          </p:cNvSpPr>
          <p:nvPr>
            <p:ph type="title"/>
          </p:nvPr>
        </p:nvSpPr>
        <p:spPr/>
        <p:txBody>
          <a:bodyPr/>
          <a:lstStyle/>
          <a:p>
            <a:r>
              <a:rPr lang="pl-PL" altLang="it-IT" sz="3600" dirty="0"/>
              <a:t>Matur</a:t>
            </a:r>
            <a:r>
              <a:rPr lang="it-IT" altLang="it-IT" sz="3600" dirty="0" err="1"/>
              <a:t>ity</a:t>
            </a:r>
            <a:r>
              <a:rPr lang="it-IT" altLang="it-IT" sz="3600" dirty="0"/>
              <a:t> </a:t>
            </a:r>
            <a:r>
              <a:rPr lang="it-IT" altLang="it-IT" sz="3600" dirty="0" err="1"/>
              <a:t>exam</a:t>
            </a:r>
            <a:r>
              <a:rPr lang="it-IT" altLang="it-IT" sz="3600" dirty="0"/>
              <a:t> in </a:t>
            </a:r>
            <a:r>
              <a:rPr lang="it-IT" altLang="it-IT" sz="3600" dirty="0" err="1"/>
              <a:t>physics</a:t>
            </a:r>
            <a:r>
              <a:rPr lang="it-IT" altLang="it-IT" sz="3600" dirty="0"/>
              <a:t>, </a:t>
            </a:r>
            <a:r>
              <a:rPr lang="pl-PL" altLang="it-IT" sz="3600" dirty="0"/>
              <a:t>2022</a:t>
            </a:r>
          </a:p>
        </p:txBody>
      </p:sp>
      <p:pic>
        <p:nvPicPr>
          <p:cNvPr id="7171" name="Picture 2">
            <a:extLst>
              <a:ext uri="{FF2B5EF4-FFF2-40B4-BE49-F238E27FC236}">
                <a16:creationId xmlns:a16="http://schemas.microsoft.com/office/drawing/2014/main" id="{EC13FCA5-5639-75D2-C809-7EB1F961D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6752"/>
            <a:ext cx="9040813"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1">
            <a:extLst>
              <a:ext uri="{FF2B5EF4-FFF2-40B4-BE49-F238E27FC236}">
                <a16:creationId xmlns:a16="http://schemas.microsoft.com/office/drawing/2014/main" id="{A0A72E1B-C0C0-6EB1-7F76-3F1AADEDA84E}"/>
              </a:ext>
            </a:extLst>
          </p:cNvPr>
          <p:cNvSpPr txBox="1">
            <a:spLocks noChangeArrowheads="1"/>
          </p:cNvSpPr>
          <p:nvPr/>
        </p:nvSpPr>
        <p:spPr bwMode="auto">
          <a:xfrm>
            <a:off x="241300" y="5307235"/>
            <a:ext cx="88757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cs typeface="Arial Unicode MS"/>
              </a:rPr>
              <a:t>(a) </a:t>
            </a:r>
            <a:r>
              <a:rPr lang="it-IT" altLang="it-IT" sz="2000" dirty="0" err="1">
                <a:cs typeface="Arial Unicode MS"/>
              </a:rPr>
              <a:t>Physics</a:t>
            </a:r>
            <a:r>
              <a:rPr lang="it-IT" altLang="it-IT" sz="2000" dirty="0">
                <a:cs typeface="Arial Unicode MS"/>
              </a:rPr>
              <a:t>   (b) </a:t>
            </a:r>
            <a:r>
              <a:rPr lang="it-IT" altLang="it-IT" sz="2000" dirty="0" err="1">
                <a:cs typeface="Arial Unicode MS"/>
              </a:rPr>
              <a:t>Polish</a:t>
            </a:r>
            <a:r>
              <a:rPr lang="it-IT" altLang="it-IT" sz="2000" dirty="0">
                <a:cs typeface="Arial Unicode MS"/>
              </a:rPr>
              <a:t> </a:t>
            </a:r>
            <a:r>
              <a:rPr lang="it-IT" altLang="it-IT" sz="2000" dirty="0" err="1">
                <a:cs typeface="Arial Unicode MS"/>
              </a:rPr>
              <a:t>language</a:t>
            </a:r>
            <a:r>
              <a:rPr lang="it-IT" altLang="it-IT" sz="2000" dirty="0">
                <a:cs typeface="Arial Unicode MS"/>
              </a:rPr>
              <a:t> and literature</a:t>
            </a:r>
            <a:endParaRPr lang="pl-PL" altLang="it-IT" sz="2000" dirty="0">
              <a:cs typeface="Arial Unicode MS"/>
            </a:endParaRPr>
          </a:p>
          <a:p>
            <a:pPr>
              <a:spcBef>
                <a:spcPct val="0"/>
              </a:spcBef>
              <a:buFontTx/>
              <a:buNone/>
            </a:pPr>
            <a:r>
              <a:rPr lang="pl-PL" altLang="it-IT" sz="2000" dirty="0" err="1">
                <a:cs typeface="Arial Unicode MS"/>
              </a:rPr>
              <a:t>Zh</a:t>
            </a:r>
            <a:r>
              <a:rPr lang="pl-PL" altLang="it-IT" sz="2000" dirty="0">
                <a:cs typeface="Arial Unicode MS"/>
              </a:rPr>
              <a:t>. </a:t>
            </a:r>
            <a:r>
              <a:rPr lang="pl-PL" altLang="it-IT" sz="2000" dirty="0" err="1">
                <a:cs typeface="Arial Unicode MS"/>
              </a:rPr>
              <a:t>Akimkhanova</a:t>
            </a:r>
            <a:r>
              <a:rPr lang="pl-PL" altLang="it-IT" sz="2000" dirty="0">
                <a:cs typeface="Arial Unicode MS"/>
              </a:rPr>
              <a:t>, K. </a:t>
            </a:r>
            <a:r>
              <a:rPr lang="pl-PL" altLang="it-IT" sz="2000" dirty="0" err="1">
                <a:cs typeface="Arial Unicode MS"/>
              </a:rPr>
              <a:t>Turekhanova</a:t>
            </a:r>
            <a:r>
              <a:rPr lang="pl-PL" altLang="it-IT" sz="2000" dirty="0">
                <a:cs typeface="Arial Unicode MS"/>
              </a:rPr>
              <a:t>, G. Karwasz, </a:t>
            </a:r>
            <a:r>
              <a:rPr lang="pl-PL" altLang="it-IT" sz="2000" i="1" dirty="0" err="1">
                <a:cs typeface="Arial Unicode MS"/>
              </a:rPr>
              <a:t>Education</a:t>
            </a:r>
            <a:r>
              <a:rPr lang="pl-PL" altLang="it-IT" sz="2000" i="1" dirty="0">
                <a:cs typeface="Arial Unicode MS"/>
              </a:rPr>
              <a:t> </a:t>
            </a:r>
            <a:r>
              <a:rPr lang="pl-PL" altLang="it-IT" sz="2000" i="1" dirty="0" err="1">
                <a:cs typeface="Arial Unicode MS"/>
              </a:rPr>
              <a:t>sciences</a:t>
            </a:r>
            <a:r>
              <a:rPr lang="pl-PL" altLang="it-IT" sz="2000" i="1" dirty="0">
                <a:cs typeface="Arial Unicode MS"/>
              </a:rPr>
              <a:t>, </a:t>
            </a:r>
            <a:r>
              <a:rPr lang="pl-PL" altLang="it-IT" sz="2000" dirty="0">
                <a:cs typeface="Arial Unicode MS"/>
              </a:rPr>
              <a:t>2023</a:t>
            </a:r>
            <a:endParaRPr lang="it-IT" altLang="it-IT" sz="2000" dirty="0">
              <a:cs typeface="Arial Unicode MS"/>
            </a:endParaRPr>
          </a:p>
          <a:p>
            <a:pPr>
              <a:spcBef>
                <a:spcPct val="0"/>
              </a:spcBef>
              <a:buFontTx/>
              <a:buNone/>
            </a:pPr>
            <a:endParaRPr lang="it-IT" altLang="it-IT" sz="2000" dirty="0">
              <a:cs typeface="Arial Unicode MS"/>
            </a:endParaRPr>
          </a:p>
          <a:p>
            <a:pPr>
              <a:spcBef>
                <a:spcPct val="0"/>
              </a:spcBef>
              <a:buFontTx/>
              <a:buNone/>
            </a:pPr>
            <a:r>
              <a:rPr lang="it-IT" altLang="it-IT" sz="2000" dirty="0">
                <a:cs typeface="Arial Unicode MS"/>
              </a:rPr>
              <a:t>«Houston, </a:t>
            </a:r>
            <a:r>
              <a:rPr lang="it-IT" altLang="it-IT" sz="2000" dirty="0" err="1">
                <a:cs typeface="Arial Unicode MS"/>
              </a:rPr>
              <a:t>we</a:t>
            </a:r>
            <a:r>
              <a:rPr lang="it-IT" altLang="it-IT" sz="2000" dirty="0">
                <a:cs typeface="Arial Unicode MS"/>
              </a:rPr>
              <a:t> </a:t>
            </a:r>
            <a:r>
              <a:rPr lang="it-IT" altLang="it-IT" sz="2000" dirty="0" err="1">
                <a:cs typeface="Arial Unicode MS"/>
              </a:rPr>
              <a:t>have</a:t>
            </a:r>
            <a:r>
              <a:rPr lang="it-IT" altLang="it-IT" sz="2000" dirty="0">
                <a:cs typeface="Arial Unicode MS"/>
              </a:rPr>
              <a:t> a </a:t>
            </a:r>
            <a:r>
              <a:rPr lang="it-IT" altLang="it-IT" sz="2000" dirty="0" err="1">
                <a:cs typeface="Arial Unicode MS"/>
              </a:rPr>
              <a:t>problem</a:t>
            </a:r>
            <a:r>
              <a:rPr lang="it-IT" altLang="it-IT" sz="2000" dirty="0">
                <a:cs typeface="Arial Unicode MS"/>
              </a:rPr>
              <a:t>»</a:t>
            </a:r>
            <a:r>
              <a:rPr lang="pl-PL" altLang="it-IT" sz="2000" dirty="0">
                <a:cs typeface="Arial Unicode MS"/>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6CC6AB-60B4-094F-6DD0-8844BA4C0296}"/>
              </a:ext>
            </a:extLst>
          </p:cNvPr>
          <p:cNvSpPr>
            <a:spLocks noGrp="1"/>
          </p:cNvSpPr>
          <p:nvPr>
            <p:ph type="title"/>
          </p:nvPr>
        </p:nvSpPr>
        <p:spPr>
          <a:xfrm>
            <a:off x="457200" y="-21928"/>
            <a:ext cx="8229600" cy="1143000"/>
          </a:xfrm>
        </p:spPr>
        <p:txBody>
          <a:bodyPr/>
          <a:lstStyle/>
          <a:p>
            <a:r>
              <a:rPr lang="it-IT" sz="3600" dirty="0" err="1"/>
              <a:t>Conclusions</a:t>
            </a:r>
            <a:r>
              <a:rPr lang="it-IT" sz="3600" dirty="0"/>
              <a:t> (I): </a:t>
            </a:r>
            <a:r>
              <a:rPr lang="it-IT" sz="3600" dirty="0" err="1"/>
              <a:t>scientific</a:t>
            </a:r>
            <a:r>
              <a:rPr lang="it-IT" sz="3600" dirty="0"/>
              <a:t> </a:t>
            </a:r>
            <a:r>
              <a:rPr lang="it-IT" sz="3600" dirty="0" err="1"/>
              <a:t>revolutions</a:t>
            </a:r>
            <a:endParaRPr lang="it-IT" sz="3600" noProof="0" dirty="0"/>
          </a:p>
        </p:txBody>
      </p:sp>
      <p:sp>
        <p:nvSpPr>
          <p:cNvPr id="3" name="Symbol zastępczy zawartości 2">
            <a:extLst>
              <a:ext uri="{FF2B5EF4-FFF2-40B4-BE49-F238E27FC236}">
                <a16:creationId xmlns:a16="http://schemas.microsoft.com/office/drawing/2014/main" id="{B3E635DC-3FC1-866E-B8B7-2DBEEC54DCF1}"/>
              </a:ext>
            </a:extLst>
          </p:cNvPr>
          <p:cNvSpPr>
            <a:spLocks noGrp="1"/>
          </p:cNvSpPr>
          <p:nvPr>
            <p:ph idx="1"/>
          </p:nvPr>
        </p:nvSpPr>
        <p:spPr>
          <a:xfrm>
            <a:off x="87170" y="1556792"/>
            <a:ext cx="8969660" cy="4525963"/>
          </a:xfrm>
        </p:spPr>
        <p:txBody>
          <a:bodyPr/>
          <a:lstStyle/>
          <a:p>
            <a:r>
              <a:rPr lang="en-AU" sz="2000" dirty="0"/>
              <a:t>History of Copernicus, Galileo, Copernicus shows that scientific revolutions are made on </a:t>
            </a:r>
            <a:r>
              <a:rPr lang="pl-PL" sz="2000" dirty="0"/>
              <a:t>a </a:t>
            </a:r>
            <a:r>
              <a:rPr lang="en-AU" sz="2000" dirty="0"/>
              <a:t>social demand
In the case of Copernicus, the reason was the need for the reform of the (ecclesiastical) calendar
Beyond </a:t>
            </a:r>
            <a:r>
              <a:rPr lang="pl-PL" sz="2000" dirty="0"/>
              <a:t>the </a:t>
            </a:r>
            <a:r>
              <a:rPr lang="pl-PL" sz="2000" dirty="0" err="1"/>
              <a:t>social</a:t>
            </a:r>
            <a:r>
              <a:rPr lang="pl-PL" sz="2000" dirty="0"/>
              <a:t> </a:t>
            </a:r>
            <a:r>
              <a:rPr lang="en-AU" sz="2000" dirty="0"/>
              <a:t>necessity, we need a young genius (26 years old Einstein, 27 years old Copernicus) who does not look at the traditional "authorities" (see the case of the young Galileo)
You also need a good teacher (Domenico Novara) with whom the young person (Copernicus) can work</a:t>
            </a:r>
            <a:r>
              <a:rPr lang="it-IT" sz="2000" b="1" noProof="0" dirty="0">
                <a:solidFill>
                  <a:srgbClr val="FF0000"/>
                </a:solidFill>
              </a:rPr>
              <a:t>	</a:t>
            </a:r>
            <a:r>
              <a:rPr lang="it-IT" sz="2400" b="1" noProof="0" dirty="0">
                <a:solidFill>
                  <a:srgbClr val="FF0000"/>
                </a:solidFill>
              </a:rPr>
              <a:t>			</a:t>
            </a:r>
            <a:endParaRPr lang="it-IT" sz="2000" noProof="0" dirty="0"/>
          </a:p>
        </p:txBody>
      </p:sp>
    </p:spTree>
    <p:extLst>
      <p:ext uri="{BB962C8B-B14F-4D97-AF65-F5344CB8AC3E}">
        <p14:creationId xmlns:p14="http://schemas.microsoft.com/office/powerpoint/2010/main" val="1100689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FD98-F066-28BE-875A-FCAF42DC82A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DCD92D9-D6A0-C039-4068-845201F9901F}"/>
              </a:ext>
            </a:extLst>
          </p:cNvPr>
          <p:cNvSpPr>
            <a:spLocks noGrp="1"/>
          </p:cNvSpPr>
          <p:nvPr>
            <p:ph type="title"/>
          </p:nvPr>
        </p:nvSpPr>
        <p:spPr>
          <a:xfrm>
            <a:off x="457200" y="-21928"/>
            <a:ext cx="8229600" cy="1143000"/>
          </a:xfrm>
        </p:spPr>
        <p:txBody>
          <a:bodyPr/>
          <a:lstStyle/>
          <a:p>
            <a:r>
              <a:rPr lang="en-AU" sz="3600" dirty="0"/>
              <a:t>Conclusions (II): matter and form</a:t>
            </a:r>
            <a:endParaRPr lang="it-IT" sz="3600" noProof="0" dirty="0"/>
          </a:p>
        </p:txBody>
      </p:sp>
      <p:sp>
        <p:nvSpPr>
          <p:cNvPr id="3" name="Symbol zastępczy zawartości 2">
            <a:extLst>
              <a:ext uri="{FF2B5EF4-FFF2-40B4-BE49-F238E27FC236}">
                <a16:creationId xmlns:a16="http://schemas.microsoft.com/office/drawing/2014/main" id="{4D778050-2715-75CF-0C7A-AC8470A944DD}"/>
              </a:ext>
            </a:extLst>
          </p:cNvPr>
          <p:cNvSpPr>
            <a:spLocks noGrp="1"/>
          </p:cNvSpPr>
          <p:nvPr>
            <p:ph idx="1"/>
          </p:nvPr>
        </p:nvSpPr>
        <p:spPr>
          <a:xfrm>
            <a:off x="87170" y="1556792"/>
            <a:ext cx="8969660" cy="4525963"/>
          </a:xfrm>
        </p:spPr>
        <p:txBody>
          <a:bodyPr/>
          <a:lstStyle/>
          <a:p>
            <a:r>
              <a:rPr lang="en-AU" sz="2000" dirty="0"/>
              <a:t>With </a:t>
            </a:r>
            <a:r>
              <a:rPr lang="en-AU" sz="2000" i="1" dirty="0"/>
              <a:t>E=mc</a:t>
            </a:r>
            <a:r>
              <a:rPr lang="en-AU" sz="2000" baseline="30000" dirty="0"/>
              <a:t>2</a:t>
            </a:r>
            <a:r>
              <a:rPr lang="en-AU" sz="2000" dirty="0"/>
              <a:t> it loses the sense "is made of". A proton turns into a neutron and vice versa: you just need to provide the energy.</a:t>
            </a:r>
          </a:p>
          <a:p>
            <a:r>
              <a:rPr lang="en-AU" sz="2000" dirty="0"/>
              <a:t>
But the processes are regulated by mathematical formulas, so-called </a:t>
            </a:r>
            <a:r>
              <a:rPr lang="en-AU" sz="2000" dirty="0" err="1"/>
              <a:t>Cabbibo-Kobauashi-Maskawa</a:t>
            </a:r>
            <a:r>
              <a:rPr lang="en-AU" sz="2000" dirty="0"/>
              <a:t> matrices
</a:t>
            </a:r>
          </a:p>
          <a:p>
            <a:r>
              <a:rPr lang="en-AU" sz="2000" dirty="0"/>
              <a:t>Are the matrices real or are they ideas?
</a:t>
            </a:r>
          </a:p>
          <a:p>
            <a:r>
              <a:rPr lang="en-AU" sz="2000" dirty="0"/>
              <a:t>It also loses its meaning "is found at": it is not found, but it could be found if an appropriate experiment were carried out. 
</a:t>
            </a:r>
          </a:p>
          <a:p>
            <a:r>
              <a:rPr lang="en-AU" sz="2000" dirty="0"/>
              <a:t>Aristotle's distinction between the </a:t>
            </a:r>
            <a:r>
              <a:rPr lang="en-AU" sz="2000" b="1" dirty="0"/>
              <a:t>actual and the potential </a:t>
            </a:r>
            <a:r>
              <a:rPr lang="en-AU" sz="2000" dirty="0"/>
              <a:t>resonates here</a:t>
            </a:r>
            <a:r>
              <a:rPr lang="it-IT" sz="2000" dirty="0"/>
              <a:t>.</a:t>
            </a:r>
          </a:p>
          <a:p>
            <a:pPr marL="0" indent="0">
              <a:buNone/>
            </a:pPr>
            <a:r>
              <a:rPr lang="it-IT" sz="2400" b="1" noProof="0" dirty="0">
                <a:solidFill>
                  <a:srgbClr val="FF0000"/>
                </a:solidFill>
              </a:rPr>
              <a:t>		</a:t>
            </a:r>
            <a:endParaRPr lang="it-IT" sz="2000" noProof="0" dirty="0"/>
          </a:p>
        </p:txBody>
      </p:sp>
    </p:spTree>
    <p:extLst>
      <p:ext uri="{BB962C8B-B14F-4D97-AF65-F5344CB8AC3E}">
        <p14:creationId xmlns:p14="http://schemas.microsoft.com/office/powerpoint/2010/main" val="2819160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F40AD9-DC24-01A0-E1A8-DACDDFF96CD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5B95DB7-9A1F-F1CB-D5AF-673193B72E67}"/>
              </a:ext>
            </a:extLst>
          </p:cNvPr>
          <p:cNvSpPr>
            <a:spLocks noGrp="1"/>
          </p:cNvSpPr>
          <p:nvPr>
            <p:ph type="title"/>
          </p:nvPr>
        </p:nvSpPr>
        <p:spPr>
          <a:xfrm>
            <a:off x="457200" y="-21928"/>
            <a:ext cx="8229600" cy="1143000"/>
          </a:xfrm>
        </p:spPr>
        <p:txBody>
          <a:bodyPr/>
          <a:lstStyle/>
          <a:p>
            <a:r>
              <a:rPr lang="it-IT" sz="3600" dirty="0" err="1"/>
              <a:t>Conclusions</a:t>
            </a:r>
            <a:r>
              <a:rPr lang="it-IT" sz="3600" dirty="0"/>
              <a:t> (III): </a:t>
            </a:r>
            <a:r>
              <a:rPr lang="it-IT" sz="3600" dirty="0" err="1"/>
              <a:t>causality</a:t>
            </a:r>
            <a:endParaRPr lang="it-IT" sz="3600" noProof="0" dirty="0"/>
          </a:p>
        </p:txBody>
      </p:sp>
      <p:sp>
        <p:nvSpPr>
          <p:cNvPr id="3" name="Symbol zastępczy zawartości 2">
            <a:extLst>
              <a:ext uri="{FF2B5EF4-FFF2-40B4-BE49-F238E27FC236}">
                <a16:creationId xmlns:a16="http://schemas.microsoft.com/office/drawing/2014/main" id="{D1313FA3-BCD6-BA7B-2684-0676EDD11D63}"/>
              </a:ext>
            </a:extLst>
          </p:cNvPr>
          <p:cNvSpPr>
            <a:spLocks noGrp="1"/>
          </p:cNvSpPr>
          <p:nvPr>
            <p:ph idx="1"/>
          </p:nvPr>
        </p:nvSpPr>
        <p:spPr>
          <a:xfrm>
            <a:off x="87170" y="1556792"/>
            <a:ext cx="8969660" cy="4525963"/>
          </a:xfrm>
        </p:spPr>
        <p:txBody>
          <a:bodyPr/>
          <a:lstStyle/>
          <a:p>
            <a:r>
              <a:rPr lang="en-AU" sz="2000" dirty="0"/>
              <a:t>Ockham, (and later Hume) probably a bit out of spite, in order to refute Thomas' "proofs" for the existence of God, questioned the reasoning: cause → effect, essential in Aristotle's "Physics".
The denial of cause-and-effect relationships would be the end of science, not to mention the devastating consequences for ethics.
In spite of Hume, today's physics has refuted many "certain" concepts, such as empty space-time or the location of events. But not causality. 
GK also posits causality as the fundamental law of nature, of course, being a metaphysical statement, i.e. impossible to prove
GK also extends the principle of causality to the immaterial world, i.e. beyond the boundaries of time and space (!)</a:t>
            </a:r>
            <a:r>
              <a:rPr lang="it-IT" sz="2400" b="1" noProof="0" dirty="0">
                <a:solidFill>
                  <a:srgbClr val="FF0000"/>
                </a:solidFill>
              </a:rPr>
              <a:t>				</a:t>
            </a:r>
            <a:endParaRPr lang="it-IT" sz="2000" noProof="0" dirty="0"/>
          </a:p>
        </p:txBody>
      </p:sp>
    </p:spTree>
    <p:extLst>
      <p:ext uri="{BB962C8B-B14F-4D97-AF65-F5344CB8AC3E}">
        <p14:creationId xmlns:p14="http://schemas.microsoft.com/office/powerpoint/2010/main" val="935147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4B479C-B072-7003-3C00-19E169861A05}"/>
              </a:ext>
            </a:extLst>
          </p:cNvPr>
          <p:cNvSpPr>
            <a:spLocks noGrp="1"/>
          </p:cNvSpPr>
          <p:nvPr>
            <p:ph type="title"/>
          </p:nvPr>
        </p:nvSpPr>
        <p:spPr>
          <a:xfrm>
            <a:off x="457200" y="-127657"/>
            <a:ext cx="8229600" cy="1143000"/>
          </a:xfrm>
        </p:spPr>
        <p:txBody>
          <a:bodyPr/>
          <a:lstStyle/>
          <a:p>
            <a:r>
              <a:rPr lang="it-IT" sz="3600" dirty="0" err="1"/>
              <a:t>Conclusions</a:t>
            </a:r>
            <a:r>
              <a:rPr lang="it-IT" sz="3600" dirty="0"/>
              <a:t> IV: </a:t>
            </a:r>
            <a:r>
              <a:rPr lang="it-IT" sz="3600" dirty="0" err="1"/>
              <a:t>epistemic</a:t>
            </a:r>
            <a:r>
              <a:rPr lang="it-IT" sz="3600" dirty="0"/>
              <a:t>*</a:t>
            </a:r>
          </a:p>
        </p:txBody>
      </p:sp>
      <p:sp>
        <p:nvSpPr>
          <p:cNvPr id="3" name="pole tekstowe 2">
            <a:extLst>
              <a:ext uri="{FF2B5EF4-FFF2-40B4-BE49-F238E27FC236}">
                <a16:creationId xmlns:a16="http://schemas.microsoft.com/office/drawing/2014/main" id="{D7522C97-C7C4-32BE-328C-766D8B3CC038}"/>
              </a:ext>
            </a:extLst>
          </p:cNvPr>
          <p:cNvSpPr txBox="1"/>
          <p:nvPr/>
        </p:nvSpPr>
        <p:spPr>
          <a:xfrm>
            <a:off x="155882" y="1085231"/>
            <a:ext cx="8928484" cy="4555093"/>
          </a:xfrm>
          <a:prstGeom prst="rect">
            <a:avLst/>
          </a:prstGeom>
          <a:noFill/>
        </p:spPr>
        <p:txBody>
          <a:bodyPr wrap="square" rtlCol="0">
            <a:spAutoFit/>
          </a:bodyPr>
          <a:lstStyle/>
          <a:p>
            <a:pPr>
              <a:spcAft>
                <a:spcPts val="600"/>
              </a:spcAft>
            </a:pPr>
            <a:r>
              <a:rPr lang="en-AU" sz="2000" dirty="0"/>
              <a:t>The two revolutions in physics at the beginning of the twentieth century have ousted many physical/philosophical/common-sense terms:
</a:t>
            </a:r>
            <a:r>
              <a:rPr lang="pl-PL" sz="2000" dirty="0"/>
              <a:t>- </a:t>
            </a:r>
            <a:r>
              <a:rPr lang="en-AU" sz="2000" dirty="0"/>
              <a:t>The absolute character of space and time, bringing them closer to Kant's conception, which are forms of our knowledge, that is, individual
</a:t>
            </a:r>
            <a:r>
              <a:rPr lang="pl-PL" sz="2000" dirty="0"/>
              <a:t>- </a:t>
            </a:r>
            <a:r>
              <a:rPr lang="en-AU" sz="2000" dirty="0"/>
              <a:t>The certainty of classical physics in its optimistic epistemic determinism
</a:t>
            </a:r>
            <a:r>
              <a:rPr lang="pl-PL" sz="2000" dirty="0"/>
              <a:t>- </a:t>
            </a:r>
            <a:r>
              <a:rPr lang="en-AU" sz="2000" dirty="0"/>
              <a:t>Certainties in the distinctions between the forms of matter (wave vs. particle)
</a:t>
            </a:r>
            <a:r>
              <a:rPr lang="pl-PL" sz="2000" dirty="0"/>
              <a:t>- </a:t>
            </a:r>
            <a:r>
              <a:rPr lang="en-AU" sz="2000" dirty="0"/>
              <a:t>It overturned the objectivity (immutability) of the physical world, making it subject to variation due to the cognitive action of man 
</a:t>
            </a:r>
            <a:r>
              <a:rPr lang="pl-PL" sz="2000" dirty="0"/>
              <a:t>- </a:t>
            </a:r>
            <a:r>
              <a:rPr lang="en-AU" sz="2000" dirty="0"/>
              <a:t>Even </a:t>
            </a:r>
            <a:r>
              <a:rPr lang="en-AU" sz="2000" b="1" dirty="0"/>
              <a:t>the </a:t>
            </a:r>
            <a:r>
              <a:rPr lang="en-AU" sz="2000" b="1" dirty="0" err="1"/>
              <a:t>loca</a:t>
            </a:r>
            <a:r>
              <a:rPr lang="pl-PL" sz="2000" b="1" dirty="0"/>
              <a:t>lity</a:t>
            </a:r>
            <a:r>
              <a:rPr lang="en-AU" sz="2000" b="1" dirty="0"/>
              <a:t> of events</a:t>
            </a:r>
            <a:r>
              <a:rPr lang="en-AU" sz="2000" dirty="0"/>
              <a:t> could be "sacrificed" in order to maintain human free will
The only certainty (intuition) that is saved seems to be </a:t>
            </a:r>
            <a:r>
              <a:rPr lang="en-AU" sz="2000" b="1" dirty="0"/>
              <a:t>causality:</a:t>
            </a:r>
            <a:r>
              <a:rPr lang="en-AU" sz="2000" dirty="0"/>
              <a:t> nothing happens by chance, and indeed – we never know – what our (good and bad) actions can cause</a:t>
            </a:r>
            <a:endParaRPr lang="it-IT" sz="2000" noProof="0" dirty="0"/>
          </a:p>
        </p:txBody>
      </p:sp>
    </p:spTree>
    <p:extLst>
      <p:ext uri="{BB962C8B-B14F-4D97-AF65-F5344CB8AC3E}">
        <p14:creationId xmlns:p14="http://schemas.microsoft.com/office/powerpoint/2010/main" val="314008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C3E2-B75E-A777-F787-6D35B0BC0AD1}"/>
            </a:ext>
          </a:extLst>
        </p:cNvPr>
        <p:cNvGrpSpPr/>
        <p:nvPr/>
      </p:nvGrpSpPr>
      <p:grpSpPr>
        <a:xfrm>
          <a:off x="0" y="0"/>
          <a:ext cx="0" cy="0"/>
          <a:chOff x="0" y="0"/>
          <a:chExt cx="0" cy="0"/>
        </a:xfrm>
      </p:grpSpPr>
      <p:sp>
        <p:nvSpPr>
          <p:cNvPr id="47106" name="Titolo 1">
            <a:extLst>
              <a:ext uri="{FF2B5EF4-FFF2-40B4-BE49-F238E27FC236}">
                <a16:creationId xmlns:a16="http://schemas.microsoft.com/office/drawing/2014/main" id="{4AD098A0-6A04-821D-0629-466B26F0F789}"/>
              </a:ext>
            </a:extLst>
          </p:cNvPr>
          <p:cNvSpPr>
            <a:spLocks noGrp="1" noChangeArrowheads="1"/>
          </p:cNvSpPr>
          <p:nvPr>
            <p:ph type="title"/>
          </p:nvPr>
        </p:nvSpPr>
        <p:spPr>
          <a:xfrm>
            <a:off x="60648" y="0"/>
            <a:ext cx="9083352" cy="1143000"/>
          </a:xfrm>
        </p:spPr>
        <p:txBody>
          <a:bodyPr/>
          <a:lstStyle/>
          <a:p>
            <a:r>
              <a:rPr lang="it-IT" altLang="it-IT" sz="3600" dirty="0"/>
              <a:t>Lev </a:t>
            </a:r>
            <a:r>
              <a:rPr lang="it-IT" altLang="it-IT" sz="3600" dirty="0" err="1"/>
              <a:t>Pitaevski</a:t>
            </a:r>
            <a:r>
              <a:rPr lang="it-IT" altLang="it-IT" sz="3600" dirty="0"/>
              <a:t>: </a:t>
            </a:r>
            <a:br>
              <a:rPr lang="it-IT" altLang="it-IT" sz="3600" dirty="0"/>
            </a:br>
            <a:r>
              <a:rPr lang="it-IT" altLang="it-IT" sz="3600" dirty="0"/>
              <a:t>«Do </a:t>
            </a:r>
            <a:r>
              <a:rPr lang="it-IT" altLang="it-IT" sz="3600" dirty="0" err="1"/>
              <a:t>we</a:t>
            </a:r>
            <a:r>
              <a:rPr lang="it-IT" altLang="it-IT" sz="3600" dirty="0"/>
              <a:t> </a:t>
            </a:r>
            <a:r>
              <a:rPr lang="it-IT" altLang="it-IT" sz="3600" dirty="0" err="1"/>
              <a:t>really</a:t>
            </a:r>
            <a:r>
              <a:rPr lang="it-IT" altLang="it-IT" sz="3600" dirty="0"/>
              <a:t> </a:t>
            </a:r>
            <a:r>
              <a:rPr lang="it-IT" altLang="it-IT" sz="3600" dirty="0" err="1"/>
              <a:t>need</a:t>
            </a:r>
            <a:r>
              <a:rPr lang="it-IT" altLang="it-IT" sz="3600" dirty="0"/>
              <a:t> to know </a:t>
            </a:r>
            <a:r>
              <a:rPr lang="it-IT" altLang="it-IT" sz="3600" dirty="0" err="1"/>
              <a:t>everything</a:t>
            </a:r>
            <a:r>
              <a:rPr lang="it-IT" altLang="it-IT" sz="3600" dirty="0"/>
              <a:t>?»  </a:t>
            </a:r>
            <a:endParaRPr lang="pl-PL" altLang="it-IT" sz="3600" dirty="0"/>
          </a:p>
        </p:txBody>
      </p:sp>
      <p:pic>
        <p:nvPicPr>
          <p:cNvPr id="3" name="Obraz 2">
            <a:extLst>
              <a:ext uri="{FF2B5EF4-FFF2-40B4-BE49-F238E27FC236}">
                <a16:creationId xmlns:a16="http://schemas.microsoft.com/office/drawing/2014/main" id="{9ABD0C60-FA6E-DF1C-3D90-D016F0D2D302}"/>
              </a:ext>
            </a:extLst>
          </p:cNvPr>
          <p:cNvPicPr>
            <a:picLocks noChangeAspect="1"/>
          </p:cNvPicPr>
          <p:nvPr/>
        </p:nvPicPr>
        <p:blipFill>
          <a:blip r:embed="rId2"/>
          <a:stretch>
            <a:fillRect/>
          </a:stretch>
        </p:blipFill>
        <p:spPr>
          <a:xfrm>
            <a:off x="74441" y="1232173"/>
            <a:ext cx="4857599" cy="5487144"/>
          </a:xfrm>
          <a:prstGeom prst="rect">
            <a:avLst/>
          </a:prstGeom>
        </p:spPr>
      </p:pic>
      <p:sp>
        <p:nvSpPr>
          <p:cNvPr id="5" name="pole tekstowe 4">
            <a:extLst>
              <a:ext uri="{FF2B5EF4-FFF2-40B4-BE49-F238E27FC236}">
                <a16:creationId xmlns:a16="http://schemas.microsoft.com/office/drawing/2014/main" id="{C27AE422-7EB3-E00A-0C1C-97BD506DD6DC}"/>
              </a:ext>
            </a:extLst>
          </p:cNvPr>
          <p:cNvSpPr txBox="1"/>
          <p:nvPr/>
        </p:nvSpPr>
        <p:spPr>
          <a:xfrm>
            <a:off x="5093804" y="4687992"/>
            <a:ext cx="4211960" cy="2031325"/>
          </a:xfrm>
          <a:prstGeom prst="rect">
            <a:avLst/>
          </a:prstGeom>
          <a:noFill/>
        </p:spPr>
        <p:txBody>
          <a:bodyPr wrap="square">
            <a:spAutoFit/>
          </a:bodyPr>
          <a:lstStyle/>
          <a:p>
            <a:r>
              <a:rPr lang="it-IT" altLang="en-US" dirty="0"/>
              <a:t>… pianto due alberi: uno per dare la vita e l’altro per infondere la conoscenza di tutto.</a:t>
            </a:r>
            <a:endParaRPr lang="pl-PL" dirty="0"/>
          </a:p>
          <a:p>
            <a:endParaRPr lang="pl-PL" dirty="0"/>
          </a:p>
          <a:p>
            <a:r>
              <a:rPr lang="pl-PL" dirty="0"/>
              <a:t>GK, On the </a:t>
            </a:r>
            <a:r>
              <a:rPr lang="pl-PL" dirty="0" err="1"/>
              <a:t>track</a:t>
            </a:r>
            <a:r>
              <a:rPr lang="pl-PL" dirty="0"/>
              <a:t> of Modern </a:t>
            </a:r>
            <a:r>
              <a:rPr lang="pl-PL" dirty="0" err="1"/>
              <a:t>Physics</a:t>
            </a:r>
            <a:r>
              <a:rPr lang="pl-PL" dirty="0"/>
              <a:t>,</a:t>
            </a:r>
          </a:p>
          <a:p>
            <a:r>
              <a:rPr lang="it-IT" dirty="0"/>
              <a:t>https://dydaktyka.fizyka.umk.pl/Physics_is_fun/posters/BEC6.ppt</a:t>
            </a:r>
          </a:p>
        </p:txBody>
      </p:sp>
      <p:pic>
        <p:nvPicPr>
          <p:cNvPr id="6" name="Picture 3">
            <a:extLst>
              <a:ext uri="{FF2B5EF4-FFF2-40B4-BE49-F238E27FC236}">
                <a16:creationId xmlns:a16="http://schemas.microsoft.com/office/drawing/2014/main" id="{998B1CEA-C4E4-63BF-3E33-33D5BF2CF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804" y="1232173"/>
            <a:ext cx="3888432" cy="328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73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24B0-5B70-365E-623C-00DA164A8ABC}"/>
            </a:ext>
          </a:extLst>
        </p:cNvPr>
        <p:cNvGrpSpPr/>
        <p:nvPr/>
      </p:nvGrpSpPr>
      <p:grpSpPr>
        <a:xfrm>
          <a:off x="0" y="0"/>
          <a:ext cx="0" cy="0"/>
          <a:chOff x="0" y="0"/>
          <a:chExt cx="0" cy="0"/>
        </a:xfrm>
      </p:grpSpPr>
      <p:sp>
        <p:nvSpPr>
          <p:cNvPr id="47106" name="Titolo 1">
            <a:extLst>
              <a:ext uri="{FF2B5EF4-FFF2-40B4-BE49-F238E27FC236}">
                <a16:creationId xmlns:a16="http://schemas.microsoft.com/office/drawing/2014/main" id="{8157F3BB-5A49-BC53-1C8A-B38A422597EA}"/>
              </a:ext>
            </a:extLst>
          </p:cNvPr>
          <p:cNvSpPr>
            <a:spLocks noGrp="1" noChangeArrowheads="1"/>
          </p:cNvSpPr>
          <p:nvPr>
            <p:ph type="title"/>
          </p:nvPr>
        </p:nvSpPr>
        <p:spPr>
          <a:xfrm>
            <a:off x="83569" y="-19235"/>
            <a:ext cx="9083352" cy="1143000"/>
          </a:xfrm>
        </p:spPr>
        <p:txBody>
          <a:bodyPr/>
          <a:lstStyle/>
          <a:p>
            <a:r>
              <a:rPr lang="it-IT" altLang="it-IT" sz="2800" dirty="0" err="1"/>
              <a:t>Pawe</a:t>
            </a:r>
            <a:r>
              <a:rPr lang="pl-PL" altLang="it-IT" sz="2800" dirty="0"/>
              <a:t>ł Horodecki: </a:t>
            </a:r>
            <a:r>
              <a:rPr lang="it-IT" altLang="it-IT" sz="2800" dirty="0"/>
              <a:t>«</a:t>
            </a:r>
            <a:r>
              <a:rPr lang="pl-PL" altLang="it-IT" sz="2800" dirty="0"/>
              <a:t>The point </a:t>
            </a:r>
            <a:r>
              <a:rPr lang="pl-PL" altLang="it-IT" sz="2800" dirty="0" err="1"/>
              <a:t>is</a:t>
            </a:r>
            <a:r>
              <a:rPr lang="pl-PL" altLang="it-IT" sz="2800" dirty="0"/>
              <a:t> </a:t>
            </a:r>
            <a:r>
              <a:rPr lang="pl-PL" altLang="it-IT" sz="2800" dirty="0" err="1"/>
              <a:t>that</a:t>
            </a:r>
            <a:r>
              <a:rPr lang="pl-PL" altLang="it-IT" sz="2800" dirty="0"/>
              <a:t> we </a:t>
            </a:r>
            <a:r>
              <a:rPr lang="pl-PL" altLang="it-IT" sz="2800" dirty="0" err="1"/>
              <a:t>know</a:t>
            </a:r>
            <a:r>
              <a:rPr lang="pl-PL" altLang="it-IT" sz="2800" dirty="0"/>
              <a:t> </a:t>
            </a:r>
            <a:r>
              <a:rPr lang="pl-PL" altLang="it-IT" sz="2800" dirty="0" err="1"/>
              <a:t>how</a:t>
            </a:r>
            <a:r>
              <a:rPr lang="pl-PL" altLang="it-IT" sz="2800" dirty="0"/>
              <a:t> to </a:t>
            </a:r>
            <a:r>
              <a:rPr lang="pl-PL" altLang="it-IT" sz="2800" dirty="0" err="1"/>
              <a:t>operate</a:t>
            </a:r>
            <a:r>
              <a:rPr lang="pl-PL" altLang="it-IT" sz="2800" dirty="0"/>
              <a:t> </a:t>
            </a:r>
            <a:r>
              <a:rPr lang="pl-PL" altLang="it-IT" sz="2800" dirty="0" err="1"/>
              <a:t>it</a:t>
            </a:r>
            <a:r>
              <a:rPr lang="pl-PL" altLang="it-IT" sz="2800" dirty="0"/>
              <a:t>, but we do not </a:t>
            </a:r>
            <a:r>
              <a:rPr lang="pl-PL" altLang="it-IT" sz="2800" dirty="0" err="1"/>
              <a:t>understand</a:t>
            </a:r>
            <a:r>
              <a:rPr lang="pl-PL" altLang="it-IT" sz="2800" dirty="0"/>
              <a:t> </a:t>
            </a:r>
            <a:r>
              <a:rPr lang="pl-PL" altLang="it-IT" sz="2800" dirty="0" err="1"/>
              <a:t>how</a:t>
            </a:r>
            <a:r>
              <a:rPr lang="pl-PL" altLang="it-IT" sz="2800" dirty="0"/>
              <a:t> </a:t>
            </a:r>
            <a:r>
              <a:rPr lang="pl-PL" altLang="it-IT" sz="2800" dirty="0" err="1"/>
              <a:t>it</a:t>
            </a:r>
            <a:r>
              <a:rPr lang="pl-PL" altLang="it-IT" sz="2800" dirty="0"/>
              <a:t> </a:t>
            </a:r>
            <a:r>
              <a:rPr lang="pl-PL" altLang="it-IT" sz="2800" dirty="0" err="1"/>
              <a:t>works</a:t>
            </a:r>
            <a:r>
              <a:rPr lang="it-IT" altLang="it-IT" sz="2800" dirty="0"/>
              <a:t>»  </a:t>
            </a:r>
            <a:endParaRPr lang="pl-PL" altLang="it-IT" sz="2800" dirty="0"/>
          </a:p>
        </p:txBody>
      </p:sp>
      <p:pic>
        <p:nvPicPr>
          <p:cNvPr id="4" name="Obraz 3">
            <a:extLst>
              <a:ext uri="{FF2B5EF4-FFF2-40B4-BE49-F238E27FC236}">
                <a16:creationId xmlns:a16="http://schemas.microsoft.com/office/drawing/2014/main" id="{5EC74300-D1F7-A5E5-6DF3-D4FE8E728F72}"/>
              </a:ext>
            </a:extLst>
          </p:cNvPr>
          <p:cNvPicPr>
            <a:picLocks noChangeAspect="1"/>
          </p:cNvPicPr>
          <p:nvPr/>
        </p:nvPicPr>
        <p:blipFill>
          <a:blip r:embed="rId2"/>
          <a:stretch>
            <a:fillRect/>
          </a:stretch>
        </p:blipFill>
        <p:spPr>
          <a:xfrm>
            <a:off x="288032" y="3720717"/>
            <a:ext cx="5580112" cy="3137281"/>
          </a:xfrm>
          <a:prstGeom prst="rect">
            <a:avLst/>
          </a:prstGeom>
        </p:spPr>
      </p:pic>
      <p:pic>
        <p:nvPicPr>
          <p:cNvPr id="8" name="Obraz 7">
            <a:extLst>
              <a:ext uri="{FF2B5EF4-FFF2-40B4-BE49-F238E27FC236}">
                <a16:creationId xmlns:a16="http://schemas.microsoft.com/office/drawing/2014/main" id="{0C03722C-81EB-7A6D-9440-1A6D39E9207C}"/>
              </a:ext>
            </a:extLst>
          </p:cNvPr>
          <p:cNvPicPr>
            <a:picLocks noChangeAspect="1"/>
          </p:cNvPicPr>
          <p:nvPr/>
        </p:nvPicPr>
        <p:blipFill>
          <a:blip r:embed="rId3"/>
          <a:stretch>
            <a:fillRect/>
          </a:stretch>
        </p:blipFill>
        <p:spPr>
          <a:xfrm>
            <a:off x="683568" y="4925166"/>
            <a:ext cx="4896544" cy="1384154"/>
          </a:xfrm>
          <a:prstGeom prst="rect">
            <a:avLst/>
          </a:prstGeom>
        </p:spPr>
      </p:pic>
      <p:sp>
        <p:nvSpPr>
          <p:cNvPr id="9" name="AutoShape 2" descr="No-signalling assamblages beyond quantum mechanics: when ...">
            <a:extLst>
              <a:ext uri="{FF2B5EF4-FFF2-40B4-BE49-F238E27FC236}">
                <a16:creationId xmlns:a16="http://schemas.microsoft.com/office/drawing/2014/main" id="{E848CFCE-46D8-27B3-6B37-C3F1AD9D965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9460" name="Picture 4" descr="prof. dr hab. Paweł Horodecki | Gdańsk ...">
            <a:extLst>
              <a:ext uri="{FF2B5EF4-FFF2-40B4-BE49-F238E27FC236}">
                <a16:creationId xmlns:a16="http://schemas.microsoft.com/office/drawing/2014/main" id="{930DAC5B-3F73-B9AB-892D-F476C044F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306" y="3780462"/>
            <a:ext cx="1406572" cy="1406572"/>
          </a:xfrm>
          <a:prstGeom prst="rect">
            <a:avLst/>
          </a:prstGeom>
          <a:noFill/>
          <a:extLst>
            <a:ext uri="{909E8E84-426E-40DD-AFC4-6F175D3DCCD1}">
              <a14:hiddenFill xmlns:a14="http://schemas.microsoft.com/office/drawing/2010/main">
                <a:solidFill>
                  <a:srgbClr val="FFFFFF"/>
                </a:solidFill>
              </a14:hiddenFill>
            </a:ext>
          </a:extLst>
        </p:spPr>
      </p:pic>
      <p:sp>
        <p:nvSpPr>
          <p:cNvPr id="10" name="pole tekstowe 9">
            <a:extLst>
              <a:ext uri="{FF2B5EF4-FFF2-40B4-BE49-F238E27FC236}">
                <a16:creationId xmlns:a16="http://schemas.microsoft.com/office/drawing/2014/main" id="{8BE84C3C-FC09-6004-DB71-59B2BF81412A}"/>
              </a:ext>
            </a:extLst>
          </p:cNvPr>
          <p:cNvSpPr txBox="1"/>
          <p:nvPr/>
        </p:nvSpPr>
        <p:spPr>
          <a:xfrm>
            <a:off x="455578" y="937929"/>
            <a:ext cx="8711343" cy="3293209"/>
          </a:xfrm>
          <a:prstGeom prst="rect">
            <a:avLst/>
          </a:prstGeom>
          <a:noFill/>
        </p:spPr>
        <p:txBody>
          <a:bodyPr wrap="square" rtlCol="0">
            <a:spAutoFit/>
          </a:bodyPr>
          <a:lstStyle/>
          <a:p>
            <a:r>
              <a:rPr lang="en-AU" dirty="0"/>
              <a:t>This holistic property of compound quantum</a:t>
            </a:r>
            <a:r>
              <a:rPr lang="pl-PL" dirty="0"/>
              <a:t> </a:t>
            </a:r>
            <a:r>
              <a:rPr lang="en-AU" dirty="0"/>
              <a:t>systems, which involves nonclassical correlations between subsystems, has potential for many</a:t>
            </a:r>
            <a:r>
              <a:rPr lang="pl-PL" dirty="0"/>
              <a:t> </a:t>
            </a:r>
            <a:r>
              <a:rPr lang="en-AU" dirty="0"/>
              <a:t>quantum processes, including canonical ones: quantum cryptography, quantum teleportation, and</a:t>
            </a:r>
            <a:r>
              <a:rPr lang="pl-PL" dirty="0"/>
              <a:t> </a:t>
            </a:r>
            <a:r>
              <a:rPr lang="en-AU" dirty="0"/>
              <a:t>dense coding. </a:t>
            </a:r>
            <a:r>
              <a:rPr lang="pl-PL" dirty="0"/>
              <a:t>E</a:t>
            </a:r>
            <a:r>
              <a:rPr lang="en-AU" dirty="0" err="1"/>
              <a:t>ntanglement</a:t>
            </a:r>
            <a:r>
              <a:rPr lang="en-AU" dirty="0"/>
              <a:t> is considered to</a:t>
            </a:r>
            <a:r>
              <a:rPr lang="pl-PL" dirty="0"/>
              <a:t> </a:t>
            </a:r>
            <a:r>
              <a:rPr lang="en-AU" dirty="0"/>
              <a:t>be the most nonclassical manifestation of quantum formalism</a:t>
            </a:r>
            <a:r>
              <a:rPr lang="pl-PL" dirty="0"/>
              <a:t>. </a:t>
            </a:r>
          </a:p>
          <a:p>
            <a:r>
              <a:rPr lang="pl-PL" dirty="0"/>
              <a:t>(1) </a:t>
            </a:r>
            <a:r>
              <a:rPr lang="en-AU" dirty="0"/>
              <a:t>measurement results are determined by</a:t>
            </a:r>
            <a:r>
              <a:rPr lang="pl-PL" dirty="0"/>
              <a:t> </a:t>
            </a:r>
            <a:r>
              <a:rPr lang="en-AU" dirty="0"/>
              <a:t>properties the particles carry prior to, and independent</a:t>
            </a:r>
            <a:r>
              <a:rPr lang="pl-PL" dirty="0"/>
              <a:t> </a:t>
            </a:r>
            <a:r>
              <a:rPr lang="en-AU" dirty="0"/>
              <a:t>of, the measurement realism”; </a:t>
            </a:r>
            <a:r>
              <a:rPr lang="pl-PL" dirty="0"/>
              <a:t>(2)</a:t>
            </a:r>
            <a:r>
              <a:rPr lang="en-AU" dirty="0"/>
              <a:t> results obtained at</a:t>
            </a:r>
            <a:r>
              <a:rPr lang="pl-PL" dirty="0"/>
              <a:t> </a:t>
            </a:r>
            <a:r>
              <a:rPr lang="en-AU" dirty="0"/>
              <a:t>one location are independent of any actions performer</a:t>
            </a:r>
            <a:r>
              <a:rPr lang="pl-PL" dirty="0"/>
              <a:t> </a:t>
            </a:r>
            <a:r>
              <a:rPr lang="en-AU" dirty="0"/>
              <a:t>at spacelike separation </a:t>
            </a:r>
            <a:r>
              <a:rPr lang="pl-PL" dirty="0"/>
              <a:t>„</a:t>
            </a:r>
            <a:r>
              <a:rPr lang="en-AU" dirty="0"/>
              <a:t>locality”; and </a:t>
            </a:r>
            <a:r>
              <a:rPr lang="pl-PL" dirty="0"/>
              <a:t>3)</a:t>
            </a:r>
            <a:r>
              <a:rPr lang="en-AU" dirty="0"/>
              <a:t> the setting</a:t>
            </a:r>
            <a:r>
              <a:rPr lang="pl-PL" dirty="0"/>
              <a:t> </a:t>
            </a:r>
            <a:r>
              <a:rPr lang="en-AU" dirty="0"/>
              <a:t>of local apparatus is independent of the hidden variables</a:t>
            </a:r>
            <a:br>
              <a:rPr lang="en-AU" dirty="0"/>
            </a:br>
            <a:r>
              <a:rPr lang="en-AU" dirty="0"/>
              <a:t>which determine the local results </a:t>
            </a:r>
            <a:r>
              <a:rPr lang="pl-PL" dirty="0"/>
              <a:t>„</a:t>
            </a:r>
            <a:r>
              <a:rPr lang="en-AU" dirty="0"/>
              <a:t>free will” </a:t>
            </a:r>
            <a:br>
              <a:rPr lang="en-AU" sz="1400" dirty="0"/>
            </a:br>
            <a:br>
              <a:rPr lang="en-AU" sz="1400" dirty="0"/>
            </a:br>
            <a:endParaRPr lang="it-IT" sz="1400" dirty="0"/>
          </a:p>
        </p:txBody>
      </p:sp>
    </p:spTree>
    <p:extLst>
      <p:ext uri="{BB962C8B-B14F-4D97-AF65-F5344CB8AC3E}">
        <p14:creationId xmlns:p14="http://schemas.microsoft.com/office/powerpoint/2010/main" val="2944641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257D9-D9F5-E53F-D3DD-DCAF2FCBF13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47C0206-9CA9-7A14-E807-B6B9882C7B5F}"/>
              </a:ext>
            </a:extLst>
          </p:cNvPr>
          <p:cNvSpPr>
            <a:spLocks noGrp="1"/>
          </p:cNvSpPr>
          <p:nvPr>
            <p:ph type="title"/>
          </p:nvPr>
        </p:nvSpPr>
        <p:spPr>
          <a:xfrm>
            <a:off x="457200" y="-127657"/>
            <a:ext cx="8229600" cy="1143000"/>
          </a:xfrm>
        </p:spPr>
        <p:txBody>
          <a:bodyPr/>
          <a:lstStyle/>
          <a:p>
            <a:r>
              <a:rPr lang="it-IT" sz="3200" dirty="0" err="1"/>
              <a:t>Conclusions</a:t>
            </a:r>
            <a:r>
              <a:rPr lang="it-IT" sz="3200" dirty="0"/>
              <a:t> (V): </a:t>
            </a:r>
            <a:r>
              <a:rPr lang="it-IT" sz="3200" dirty="0" err="1"/>
              <a:t>philosophical</a:t>
            </a:r>
            <a:r>
              <a:rPr lang="it-IT" sz="3200" dirty="0"/>
              <a:t>, i.e. </a:t>
            </a:r>
            <a:r>
              <a:rPr lang="it-IT" sz="3200" dirty="0" err="1"/>
              <a:t>existential</a:t>
            </a:r>
            <a:endParaRPr lang="it-IT" sz="3200" dirty="0"/>
          </a:p>
        </p:txBody>
      </p:sp>
      <p:sp>
        <p:nvSpPr>
          <p:cNvPr id="3" name="pole tekstowe 2">
            <a:extLst>
              <a:ext uri="{FF2B5EF4-FFF2-40B4-BE49-F238E27FC236}">
                <a16:creationId xmlns:a16="http://schemas.microsoft.com/office/drawing/2014/main" id="{7D356164-2580-B4A4-D9D4-D9070F5406C6}"/>
              </a:ext>
            </a:extLst>
          </p:cNvPr>
          <p:cNvSpPr txBox="1"/>
          <p:nvPr/>
        </p:nvSpPr>
        <p:spPr>
          <a:xfrm>
            <a:off x="215516" y="1005719"/>
            <a:ext cx="8928484" cy="6140142"/>
          </a:xfrm>
          <a:prstGeom prst="rect">
            <a:avLst/>
          </a:prstGeom>
          <a:noFill/>
        </p:spPr>
        <p:txBody>
          <a:bodyPr wrap="square" rtlCol="0">
            <a:spAutoFit/>
          </a:bodyPr>
          <a:lstStyle/>
          <a:p>
            <a:pPr>
              <a:spcAft>
                <a:spcPts val="600"/>
              </a:spcAft>
            </a:pPr>
            <a:r>
              <a:rPr lang="en-AU" sz="2000" dirty="0"/>
              <a:t>Man influences the world, including the arrow of time:</a:t>
            </a:r>
            <a:r>
              <a:rPr lang="pl-PL" sz="2000" dirty="0"/>
              <a:t> </a:t>
            </a:r>
            <a:r>
              <a:rPr lang="en-AU" sz="2000" dirty="0"/>
              <a:t>for example, through the irreversibility of quantum measurement (Landau)</a:t>
            </a:r>
            <a:r>
              <a:rPr lang="pl-PL" sz="2000" dirty="0"/>
              <a:t>, </a:t>
            </a:r>
            <a:r>
              <a:rPr lang="en-AU" sz="2000" dirty="0"/>
              <a:t>not talking about the irreversibility of man as a biological (and mental) entity 
Man would like to dominate the world, but he cannot:
</a:t>
            </a:r>
            <a:r>
              <a:rPr lang="pl-PL" sz="2000" dirty="0"/>
              <a:t>- </a:t>
            </a:r>
            <a:r>
              <a:rPr lang="en-AU" sz="2000" dirty="0"/>
              <a:t>not for lack of his desire for omnipotence
</a:t>
            </a:r>
            <a:r>
              <a:rPr lang="pl-PL" sz="2000" dirty="0"/>
              <a:t>- </a:t>
            </a:r>
            <a:r>
              <a:rPr lang="en-AU" sz="2000" dirty="0"/>
              <a:t>but for very </a:t>
            </a:r>
            <a:r>
              <a:rPr lang="en-AU" sz="2000" b="1" dirty="0"/>
              <a:t>precise limits of its science (omniscience), </a:t>
            </a:r>
            <a:r>
              <a:rPr lang="en-AU" sz="2000" dirty="0"/>
              <a:t>set by the two revolutions of the twentieth century: </a:t>
            </a:r>
            <a:r>
              <a:rPr lang="en-AU" sz="2000" b="1" dirty="0"/>
              <a:t>quantum mechanics and the theory of relativity</a:t>
            </a:r>
            <a:r>
              <a:rPr lang="en-AU" sz="2000" dirty="0"/>
              <a:t>
Twentieth-century physics teaches us scientific humility: Lev </a:t>
            </a:r>
            <a:r>
              <a:rPr lang="en-AU" sz="2000" dirty="0" err="1"/>
              <a:t>Pitaevski</a:t>
            </a:r>
            <a:r>
              <a:rPr lang="en-AU" sz="2000" dirty="0"/>
              <a:t> "Do we really have to know everything?"
"Quantum mechanics is still waiting for its Copernicus"
(Andrzej Raczynski, 2024)
What the 21st century will bring</a:t>
            </a:r>
            <a:r>
              <a:rPr lang="pl-PL" sz="2000" dirty="0"/>
              <a:t>?</a:t>
            </a:r>
            <a:r>
              <a:rPr lang="en-AU" sz="2000" dirty="0"/>
              <a:t> without a doubt, even more surprising revolutions</a:t>
            </a:r>
            <a:endParaRPr lang="pl-PL" sz="2000" dirty="0"/>
          </a:p>
          <a:p>
            <a:pPr>
              <a:spcAft>
                <a:spcPts val="600"/>
              </a:spcAft>
            </a:pPr>
            <a:endParaRPr lang="it-IT" sz="2000" dirty="0"/>
          </a:p>
          <a:p>
            <a:pPr>
              <a:spcAft>
                <a:spcPts val="600"/>
              </a:spcAft>
            </a:pPr>
            <a:r>
              <a:rPr lang="it-IT" sz="1900" dirty="0"/>
              <a:t>«Ai posteri l’ardua sentenza.» (Alessandro Manzoni, </a:t>
            </a:r>
            <a:r>
              <a:rPr lang="it-IT" sz="1900" i="1" dirty="0"/>
              <a:t>Il Cinque Maggio ,</a:t>
            </a:r>
            <a:r>
              <a:rPr lang="it-IT" sz="1900" dirty="0"/>
              <a:t>1821)</a:t>
            </a:r>
          </a:p>
          <a:p>
            <a:pPr>
              <a:spcAft>
                <a:spcPts val="600"/>
              </a:spcAft>
            </a:pPr>
            <a:endParaRPr lang="it-IT" sz="1900" noProof="0" dirty="0"/>
          </a:p>
        </p:txBody>
      </p:sp>
    </p:spTree>
    <p:extLst>
      <p:ext uri="{BB962C8B-B14F-4D97-AF65-F5344CB8AC3E}">
        <p14:creationId xmlns:p14="http://schemas.microsoft.com/office/powerpoint/2010/main" val="462075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C3FBAC17-54D2-D418-7904-AF9753158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65400"/>
            <a:ext cx="461010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Text Box 3">
            <a:extLst>
              <a:ext uri="{FF2B5EF4-FFF2-40B4-BE49-F238E27FC236}">
                <a16:creationId xmlns:a16="http://schemas.microsoft.com/office/drawing/2014/main" id="{F4863B63-D7AA-5556-7A16-C417CE33D23E}"/>
              </a:ext>
            </a:extLst>
          </p:cNvPr>
          <p:cNvSpPr txBox="1">
            <a:spLocks noChangeArrowheads="1"/>
          </p:cNvSpPr>
          <p:nvPr/>
        </p:nvSpPr>
        <p:spPr bwMode="auto">
          <a:xfrm>
            <a:off x="223701" y="854766"/>
            <a:ext cx="9886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2400" dirty="0">
                <a:solidFill>
                  <a:schemeClr val="bg1"/>
                </a:solidFill>
              </a:rPr>
              <a:t>The Earth, no matter how big the sphere is, is nothing compared to the 
to the greatness of the sky, of whose limits we do not know, 
and probably we can't even know ...</a:t>
            </a:r>
            <a:endParaRPr lang="pl-PL" altLang="it-IT" sz="2400" dirty="0">
              <a:solidFill>
                <a:schemeClr val="bg1"/>
              </a:solidFill>
            </a:endParaRPr>
          </a:p>
        </p:txBody>
      </p:sp>
      <p:sp>
        <p:nvSpPr>
          <p:cNvPr id="102404" name="Text Box 4">
            <a:extLst>
              <a:ext uri="{FF2B5EF4-FFF2-40B4-BE49-F238E27FC236}">
                <a16:creationId xmlns:a16="http://schemas.microsoft.com/office/drawing/2014/main" id="{952EF07F-E4B8-BFCD-159B-1A38F90B1CD8}"/>
              </a:ext>
            </a:extLst>
          </p:cNvPr>
          <p:cNvSpPr txBox="1">
            <a:spLocks noChangeArrowheads="1"/>
          </p:cNvSpPr>
          <p:nvPr/>
        </p:nvSpPr>
        <p:spPr bwMode="auto">
          <a:xfrm>
            <a:off x="4860926" y="5151646"/>
            <a:ext cx="40322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2000" dirty="0">
                <a:solidFill>
                  <a:schemeClr val="bg1"/>
                </a:solidFill>
              </a:rPr>
              <a:t>I know, that I don't know nothing</a:t>
            </a:r>
          </a:p>
          <a:p>
            <a:pPr>
              <a:spcBef>
                <a:spcPct val="0"/>
              </a:spcBef>
              <a:buFontTx/>
              <a:buNone/>
            </a:pPr>
            <a:r>
              <a:rPr lang="pl-PL" altLang="it-IT" sz="2000" dirty="0">
                <a:solidFill>
                  <a:schemeClr val="bg1"/>
                </a:solidFill>
              </a:rPr>
              <a:t>(</a:t>
            </a:r>
            <a:r>
              <a:rPr lang="pl-PL" altLang="it-IT" sz="2000" dirty="0" err="1">
                <a:solidFill>
                  <a:schemeClr val="bg1"/>
                </a:solidFill>
              </a:rPr>
              <a:t>Socrate</a:t>
            </a:r>
            <a:r>
              <a:rPr lang="pl-PL" altLang="it-IT" sz="2000" dirty="0">
                <a:solidFill>
                  <a:schemeClr val="bg1"/>
                </a:solidFill>
              </a:rPr>
              <a:t> 470-399 </a:t>
            </a:r>
            <a:r>
              <a:rPr lang="pl-PL" altLang="it-IT" sz="2000" dirty="0" err="1">
                <a:solidFill>
                  <a:schemeClr val="bg1"/>
                </a:solidFill>
              </a:rPr>
              <a:t>a.C</a:t>
            </a:r>
            <a:r>
              <a:rPr lang="pl-PL" altLang="it-IT" sz="2000" dirty="0">
                <a:solidFill>
                  <a:schemeClr val="bg1"/>
                </a:solidFill>
              </a:rPr>
              <a:t>)</a:t>
            </a:r>
          </a:p>
        </p:txBody>
      </p:sp>
      <p:sp>
        <p:nvSpPr>
          <p:cNvPr id="102405" name="Text Box 5">
            <a:extLst>
              <a:ext uri="{FF2B5EF4-FFF2-40B4-BE49-F238E27FC236}">
                <a16:creationId xmlns:a16="http://schemas.microsoft.com/office/drawing/2014/main" id="{F20A2686-4B51-04A7-BE17-9D0882B99240}"/>
              </a:ext>
            </a:extLst>
          </p:cNvPr>
          <p:cNvSpPr txBox="1">
            <a:spLocks noChangeArrowheads="1"/>
          </p:cNvSpPr>
          <p:nvPr/>
        </p:nvSpPr>
        <p:spPr bwMode="auto">
          <a:xfrm>
            <a:off x="323850" y="2087563"/>
            <a:ext cx="6510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000">
                <a:solidFill>
                  <a:schemeClr val="bg1"/>
                </a:solidFill>
                <a:latin typeface="Times New Roman" panose="02020603050405020304" pitchFamily="18" charset="0"/>
              </a:rPr>
              <a:t>Nicolaus Copernicus, </a:t>
            </a:r>
            <a:r>
              <a:rPr lang="en-US" altLang="it-IT" sz="2000" i="1">
                <a:solidFill>
                  <a:schemeClr val="bg1"/>
                </a:solidFill>
                <a:latin typeface="Times New Roman" panose="02020603050405020304" pitchFamily="18" charset="0"/>
              </a:rPr>
              <a:t>De revolutionibus,</a:t>
            </a:r>
            <a:r>
              <a:rPr lang="en-US" altLang="it-IT" sz="2000">
                <a:solidFill>
                  <a:schemeClr val="bg1"/>
                </a:solidFill>
                <a:latin typeface="Times New Roman" panose="02020603050405020304" pitchFamily="18" charset="0"/>
              </a:rPr>
              <a:t> Norimberga, 1543</a:t>
            </a:r>
          </a:p>
        </p:txBody>
      </p:sp>
      <p:pic>
        <p:nvPicPr>
          <p:cNvPr id="102406" name="Picture 6">
            <a:extLst>
              <a:ext uri="{FF2B5EF4-FFF2-40B4-BE49-F238E27FC236}">
                <a16:creationId xmlns:a16="http://schemas.microsoft.com/office/drawing/2014/main" id="{B0D72208-D79D-1BD6-687E-7343F4F42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2565401"/>
            <a:ext cx="1890452" cy="251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7">
            <a:extLst>
              <a:ext uri="{FF2B5EF4-FFF2-40B4-BE49-F238E27FC236}">
                <a16:creationId xmlns:a16="http://schemas.microsoft.com/office/drawing/2014/main" id="{298FEEAF-10AD-D94B-CCB9-29BBF4C108EA}"/>
              </a:ext>
            </a:extLst>
          </p:cNvPr>
          <p:cNvSpPr txBox="1">
            <a:spLocks noChangeArrowheads="1"/>
          </p:cNvSpPr>
          <p:nvPr/>
        </p:nvSpPr>
        <p:spPr bwMode="auto">
          <a:xfrm>
            <a:off x="496817" y="188913"/>
            <a:ext cx="81740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3600" dirty="0">
                <a:solidFill>
                  <a:srgbClr val="FFFF00"/>
                </a:solidFill>
              </a:rPr>
              <a:t>The (epistemic) limits of our knowledge</a:t>
            </a:r>
            <a:endParaRPr lang="pl-PL" altLang="it-IT" sz="3600" dirty="0">
              <a:solidFill>
                <a:srgbClr val="FFFF00"/>
              </a:solidFill>
            </a:endParaRPr>
          </a:p>
        </p:txBody>
      </p:sp>
      <p:sp>
        <p:nvSpPr>
          <p:cNvPr id="4" name="pole tekstowe 3">
            <a:extLst>
              <a:ext uri="{FF2B5EF4-FFF2-40B4-BE49-F238E27FC236}">
                <a16:creationId xmlns:a16="http://schemas.microsoft.com/office/drawing/2014/main" id="{A104D2FE-4724-8BD2-68A1-C0EE17C253EC}"/>
              </a:ext>
            </a:extLst>
          </p:cNvPr>
          <p:cNvSpPr txBox="1"/>
          <p:nvPr/>
        </p:nvSpPr>
        <p:spPr>
          <a:xfrm>
            <a:off x="3419872" y="6218059"/>
            <a:ext cx="5223594" cy="430887"/>
          </a:xfrm>
          <a:prstGeom prst="rect">
            <a:avLst/>
          </a:prstGeom>
          <a:noFill/>
        </p:spPr>
        <p:txBody>
          <a:bodyPr wrap="square">
            <a:spAutoFit/>
          </a:bodyPr>
          <a:lstStyle/>
          <a:p>
            <a:pPr algn="r">
              <a:spcAft>
                <a:spcPts val="600"/>
              </a:spcAft>
            </a:pPr>
            <a:r>
              <a:rPr lang="en-AU" sz="2200" b="1" dirty="0">
                <a:solidFill>
                  <a:srgbClr val="FF0000"/>
                </a:solidFill>
              </a:rPr>
              <a:t>Thank you for your infinite patience!</a:t>
            </a:r>
            <a:endParaRPr lang="it-IT" sz="2200" b="1" i="1" noProof="0"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11B68993-02C0-8CBC-6E40-257F4CD0FC82}"/>
              </a:ext>
            </a:extLst>
          </p:cNvPr>
          <p:cNvSpPr>
            <a:spLocks noGrp="1" noChangeArrowheads="1"/>
          </p:cNvSpPr>
          <p:nvPr>
            <p:ph type="title"/>
          </p:nvPr>
        </p:nvSpPr>
        <p:spPr>
          <a:xfrm>
            <a:off x="457200" y="-171450"/>
            <a:ext cx="8229600" cy="1143000"/>
          </a:xfrm>
        </p:spPr>
        <p:txBody>
          <a:bodyPr/>
          <a:lstStyle/>
          <a:p>
            <a:r>
              <a:rPr lang="it-IT" altLang="it-IT" sz="3600" dirty="0"/>
              <a:t>Tek-books  </a:t>
            </a:r>
            <a:endParaRPr lang="pl-PL" altLang="it-IT" sz="3600" dirty="0"/>
          </a:p>
        </p:txBody>
      </p:sp>
      <p:pic>
        <p:nvPicPr>
          <p:cNvPr id="47107" name="Immagine 4">
            <a:extLst>
              <a:ext uri="{FF2B5EF4-FFF2-40B4-BE49-F238E27FC236}">
                <a16:creationId xmlns:a16="http://schemas.microsoft.com/office/drawing/2014/main" id="{87F19608-9972-A6E1-047A-AAC11D56A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765175"/>
            <a:ext cx="73628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asellaDiTesto 5">
            <a:extLst>
              <a:ext uri="{FF2B5EF4-FFF2-40B4-BE49-F238E27FC236}">
                <a16:creationId xmlns:a16="http://schemas.microsoft.com/office/drawing/2014/main" id="{43E4F469-9F30-F1AF-204F-A41C1606F8C4}"/>
              </a:ext>
            </a:extLst>
          </p:cNvPr>
          <p:cNvSpPr txBox="1">
            <a:spLocks noChangeArrowheads="1"/>
          </p:cNvSpPr>
          <p:nvPr/>
        </p:nvSpPr>
        <p:spPr bwMode="auto">
          <a:xfrm>
            <a:off x="323850" y="6308725"/>
            <a:ext cx="85686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dirty="0" err="1">
                <a:solidFill>
                  <a:srgbClr val="FF0000"/>
                </a:solidFill>
                <a:cs typeface="Arial Unicode MS"/>
              </a:rPr>
              <a:t>Astronomy</a:t>
            </a:r>
            <a:r>
              <a:rPr lang="it-IT" altLang="it-IT" sz="2200" dirty="0">
                <a:solidFill>
                  <a:srgbClr val="FF0000"/>
                </a:solidFill>
                <a:cs typeface="Arial Unicode MS"/>
              </a:rPr>
              <a:t> for </a:t>
            </a:r>
            <a:r>
              <a:rPr lang="it-IT" altLang="it-IT" sz="2200" dirty="0" err="1">
                <a:solidFill>
                  <a:srgbClr val="FF0000"/>
                </a:solidFill>
                <a:cs typeface="Arial Unicode MS"/>
              </a:rPr>
              <a:t>kids</a:t>
            </a:r>
            <a:r>
              <a:rPr lang="it-IT" altLang="it-IT" sz="2200" dirty="0">
                <a:solidFill>
                  <a:srgbClr val="FF0000"/>
                </a:solidFill>
                <a:cs typeface="Arial Unicode MS"/>
              </a:rPr>
              <a:t> (Poznan, 2018)   Scienze e Fede (Roma, 2019)</a:t>
            </a:r>
            <a:endParaRPr lang="pl-PL" altLang="it-IT" sz="2200" dirty="0">
              <a:solidFill>
                <a:srgbClr val="FF0000"/>
              </a:solidFill>
              <a:cs typeface="Arial Unicode MS"/>
            </a:endParaRPr>
          </a:p>
        </p:txBody>
      </p:sp>
      <p:pic>
        <p:nvPicPr>
          <p:cNvPr id="47109" name="Immagine 7">
            <a:extLst>
              <a:ext uri="{FF2B5EF4-FFF2-40B4-BE49-F238E27FC236}">
                <a16:creationId xmlns:a16="http://schemas.microsoft.com/office/drawing/2014/main" id="{EF12C7F6-996C-3DAA-C1F5-87B6E2454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3775075"/>
            <a:ext cx="3714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a:extLst>
              <a:ext uri="{FF2B5EF4-FFF2-40B4-BE49-F238E27FC236}">
                <a16:creationId xmlns:a16="http://schemas.microsoft.com/office/drawing/2014/main" id="{CF5EDB0B-6AED-4C7D-2E49-E17FDC000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3879850"/>
            <a:ext cx="18288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Scienza e fede. Un breve manuale - Grzegorz Karwasz - copertina">
            <a:extLst>
              <a:ext uri="{FF2B5EF4-FFF2-40B4-BE49-F238E27FC236}">
                <a16:creationId xmlns:a16="http://schemas.microsoft.com/office/drawing/2014/main" id="{8A89739C-3D8A-BBE4-C2CC-C40506585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263" y="3862388"/>
            <a:ext cx="16573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552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C73510-0C6C-D7DA-A16A-3466150D7D8D}"/>
              </a:ext>
            </a:extLst>
          </p:cNvPr>
          <p:cNvSpPr>
            <a:spLocks noGrp="1"/>
          </p:cNvSpPr>
          <p:nvPr>
            <p:ph type="title"/>
          </p:nvPr>
        </p:nvSpPr>
        <p:spPr/>
        <p:txBody>
          <a:bodyPr/>
          <a:lstStyle/>
          <a:p>
            <a:r>
              <a:rPr lang="it-IT" sz="3600" dirty="0"/>
              <a:t>Test (</a:t>
            </a:r>
            <a:r>
              <a:rPr lang="it-IT" sz="3600" dirty="0" err="1"/>
              <a:t>secondary</a:t>
            </a:r>
            <a:r>
              <a:rPr lang="it-IT" sz="3600" dirty="0"/>
              <a:t> school &amp; </a:t>
            </a:r>
            <a:r>
              <a:rPr lang="it-IT" sz="3600" dirty="0" err="1"/>
              <a:t>Theology</a:t>
            </a:r>
            <a:r>
              <a:rPr lang="it-IT" sz="3600" dirty="0"/>
              <a:t> </a:t>
            </a:r>
            <a:r>
              <a:rPr lang="it-IT" sz="3600" dirty="0" err="1"/>
              <a:t>Faculty</a:t>
            </a:r>
            <a:r>
              <a:rPr lang="it-IT" sz="3600" dirty="0"/>
              <a:t>)</a:t>
            </a:r>
          </a:p>
        </p:txBody>
      </p:sp>
      <p:sp>
        <p:nvSpPr>
          <p:cNvPr id="5" name="pole tekstowe 4">
            <a:extLst>
              <a:ext uri="{FF2B5EF4-FFF2-40B4-BE49-F238E27FC236}">
                <a16:creationId xmlns:a16="http://schemas.microsoft.com/office/drawing/2014/main" id="{D7FDCACF-F839-D0F0-64F8-FD19295B1DFA}"/>
              </a:ext>
            </a:extLst>
          </p:cNvPr>
          <p:cNvSpPr txBox="1"/>
          <p:nvPr/>
        </p:nvSpPr>
        <p:spPr>
          <a:xfrm>
            <a:off x="468762" y="1772816"/>
            <a:ext cx="7919662" cy="4358886"/>
          </a:xfrm>
          <a:prstGeom prst="rect">
            <a:avLst/>
          </a:prstGeom>
          <a:noFill/>
        </p:spPr>
        <p:txBody>
          <a:bodyPr wrap="square">
            <a:spAutoFit/>
          </a:bodyPr>
          <a:lstStyle/>
          <a:p>
            <a:pPr marL="342900" lvl="0" indent="-342900">
              <a:lnSpc>
                <a:spcPct val="107000"/>
              </a:lnSpc>
              <a:buFont typeface="+mj-lt"/>
              <a:buAutoNum type="arabicPeriod"/>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Have you heard of Heisenberg's uncertainty principle?</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Yes, it says that we cannot get to know the micro world</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Yes, it says that we cannot measure with arbitrary precision, for example, the position and momentum of an electron</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Yes, it is our cognitive limitation, more philosophical than physical</a:t>
            </a:r>
          </a:p>
          <a:p>
            <a:pPr marL="457200">
              <a:lnSpc>
                <a:spcPct val="107000"/>
              </a:lnSpc>
              <a:buNone/>
            </a:pPr>
            <a:r>
              <a:rPr lang="en-AU"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mj-lt"/>
              <a:buAutoNum type="arabicPeriod"/>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What does the term wave-corpuscular duality mean?</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I do not know</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It means that an electron is a wave and a particle</a:t>
            </a:r>
          </a:p>
          <a:p>
            <a:pPr marL="342900" lvl="0" indent="-342900">
              <a:lnSpc>
                <a:spcPct val="107000"/>
              </a:lnSpc>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It means that an electron can be a particle and a wave at the same time</a:t>
            </a:r>
          </a:p>
          <a:p>
            <a:pPr marL="342900" lvl="0" indent="-342900">
              <a:lnSpc>
                <a:spcPct val="107000"/>
              </a:lnSpc>
              <a:spcAft>
                <a:spcPts val="800"/>
              </a:spcAft>
              <a:buFont typeface="+mj-lt"/>
              <a:buAutoNum type="alphaLcParenR"/>
              <a:tabLst>
                <a:tab pos="457200" algn="l"/>
              </a:tabLst>
            </a:pPr>
            <a:r>
              <a:rPr lang="en-AU" sz="2000" dirty="0">
                <a:effectLst/>
                <a:latin typeface="Calibri" panose="020F0502020204030204" pitchFamily="34" charset="0"/>
                <a:ea typeface="Calibri" panose="020F0502020204030204" pitchFamily="34" charset="0"/>
                <a:cs typeface="Times New Roman" panose="02020603050405020304" pitchFamily="18" charset="0"/>
              </a:rPr>
              <a:t>This means that, depending on the experiment carried out, wave or corpuscular aspects manifest themselves, e.g. of the electron</a:t>
            </a:r>
          </a:p>
        </p:txBody>
      </p:sp>
    </p:spTree>
    <p:extLst>
      <p:ext uri="{BB962C8B-B14F-4D97-AF65-F5344CB8AC3E}">
        <p14:creationId xmlns:p14="http://schemas.microsoft.com/office/powerpoint/2010/main" val="12569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B5F929-DCA7-B113-AE51-F7792CF51FB1}"/>
              </a:ext>
            </a:extLst>
          </p:cNvPr>
          <p:cNvSpPr>
            <a:spLocks noGrp="1"/>
          </p:cNvSpPr>
          <p:nvPr>
            <p:ph type="title"/>
          </p:nvPr>
        </p:nvSpPr>
        <p:spPr>
          <a:xfrm>
            <a:off x="457200" y="16224"/>
            <a:ext cx="8229600" cy="1143000"/>
          </a:xfrm>
        </p:spPr>
        <p:txBody>
          <a:bodyPr/>
          <a:lstStyle/>
          <a:p>
            <a:r>
              <a:rPr lang="it-IT" sz="3600" dirty="0" err="1"/>
              <a:t>Heisenberg’s</a:t>
            </a:r>
            <a:r>
              <a:rPr lang="it-IT" sz="3600" dirty="0"/>
              <a:t> </a:t>
            </a:r>
            <a:r>
              <a:rPr lang="it-IT" sz="3600" dirty="0" err="1"/>
              <a:t>principle</a:t>
            </a:r>
            <a:r>
              <a:rPr lang="it-IT" sz="3600" dirty="0"/>
              <a:t> and </a:t>
            </a:r>
            <a:r>
              <a:rPr lang="it-IT" sz="3600" dirty="0" err="1"/>
              <a:t>God</a:t>
            </a:r>
            <a:r>
              <a:rPr lang="it-IT" sz="3600" dirty="0"/>
              <a:t> of gaps</a:t>
            </a:r>
          </a:p>
        </p:txBody>
      </p:sp>
      <p:sp>
        <p:nvSpPr>
          <p:cNvPr id="4" name="pole tekstowe 3">
            <a:extLst>
              <a:ext uri="{FF2B5EF4-FFF2-40B4-BE49-F238E27FC236}">
                <a16:creationId xmlns:a16="http://schemas.microsoft.com/office/drawing/2014/main" id="{D180D1C8-D1A6-3062-5D69-A8D9245F0A51}"/>
              </a:ext>
            </a:extLst>
          </p:cNvPr>
          <p:cNvSpPr txBox="1"/>
          <p:nvPr/>
        </p:nvSpPr>
        <p:spPr>
          <a:xfrm>
            <a:off x="575556" y="6233908"/>
            <a:ext cx="7992888" cy="646331"/>
          </a:xfrm>
          <a:prstGeom prst="rect">
            <a:avLst/>
          </a:prstGeom>
          <a:noFill/>
        </p:spPr>
        <p:txBody>
          <a:bodyPr wrap="square">
            <a:spAutoFit/>
          </a:bodyPr>
          <a:lstStyle/>
          <a:p>
            <a:r>
              <a:rPr lang="it-IT" dirty="0" err="1"/>
              <a:t>Lizabeth</a:t>
            </a:r>
            <a:r>
              <a:rPr lang="it-IT" dirty="0"/>
              <a:t> Johnson, Fordham University, CTSA </a:t>
            </a:r>
            <a:r>
              <a:rPr lang="it-IT" dirty="0" err="1"/>
              <a:t>Proceedings</a:t>
            </a:r>
            <a:r>
              <a:rPr lang="it-IT" dirty="0"/>
              <a:t>, 47-1992</a:t>
            </a:r>
          </a:p>
          <a:p>
            <a:r>
              <a:rPr lang="it-IT" dirty="0">
                <a:hlinkClick r:id="rId2"/>
              </a:rPr>
              <a:t>https://ejournals.bc.edu/index.php/ctsa/article/download/3763/3337/6771</a:t>
            </a:r>
            <a:endParaRPr lang="it-IT" dirty="0"/>
          </a:p>
        </p:txBody>
      </p:sp>
      <p:pic>
        <p:nvPicPr>
          <p:cNvPr id="6" name="Obraz 5">
            <a:extLst>
              <a:ext uri="{FF2B5EF4-FFF2-40B4-BE49-F238E27FC236}">
                <a16:creationId xmlns:a16="http://schemas.microsoft.com/office/drawing/2014/main" id="{D9943F1A-2738-3A6C-6EC3-F6CD74E47FAC}"/>
              </a:ext>
            </a:extLst>
          </p:cNvPr>
          <p:cNvPicPr>
            <a:picLocks noChangeAspect="1"/>
          </p:cNvPicPr>
          <p:nvPr/>
        </p:nvPicPr>
        <p:blipFill>
          <a:blip r:embed="rId3"/>
          <a:stretch>
            <a:fillRect/>
          </a:stretch>
        </p:blipFill>
        <p:spPr>
          <a:xfrm>
            <a:off x="425558" y="3669159"/>
            <a:ext cx="8010525" cy="2543175"/>
          </a:xfrm>
          <a:prstGeom prst="rect">
            <a:avLst/>
          </a:prstGeom>
        </p:spPr>
      </p:pic>
      <p:pic>
        <p:nvPicPr>
          <p:cNvPr id="8" name="Obraz 7">
            <a:extLst>
              <a:ext uri="{FF2B5EF4-FFF2-40B4-BE49-F238E27FC236}">
                <a16:creationId xmlns:a16="http://schemas.microsoft.com/office/drawing/2014/main" id="{CE409B5F-F3BD-6E9A-AEA9-0D18A8FA9028}"/>
              </a:ext>
            </a:extLst>
          </p:cNvPr>
          <p:cNvPicPr>
            <a:picLocks noChangeAspect="1"/>
          </p:cNvPicPr>
          <p:nvPr/>
        </p:nvPicPr>
        <p:blipFill>
          <a:blip r:embed="rId4"/>
          <a:stretch>
            <a:fillRect/>
          </a:stretch>
        </p:blipFill>
        <p:spPr>
          <a:xfrm>
            <a:off x="311656" y="1079712"/>
            <a:ext cx="8115300" cy="2495550"/>
          </a:xfrm>
          <a:prstGeom prst="rect">
            <a:avLst/>
          </a:prstGeom>
        </p:spPr>
      </p:pic>
    </p:spTree>
    <p:extLst>
      <p:ext uri="{BB962C8B-B14F-4D97-AF65-F5344CB8AC3E}">
        <p14:creationId xmlns:p14="http://schemas.microsoft.com/office/powerpoint/2010/main" val="3340871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E843D-1C1F-27E9-02F0-A16562065AB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E7ACF4A-0B7D-9E74-328B-5DE8FE4E2EFD}"/>
              </a:ext>
            </a:extLst>
          </p:cNvPr>
          <p:cNvSpPr>
            <a:spLocks noGrp="1"/>
          </p:cNvSpPr>
          <p:nvPr>
            <p:ph type="title"/>
          </p:nvPr>
        </p:nvSpPr>
        <p:spPr/>
        <p:txBody>
          <a:bodyPr/>
          <a:lstStyle/>
          <a:p>
            <a:r>
              <a:rPr lang="it-IT" sz="3600" dirty="0"/>
              <a:t>Test (</a:t>
            </a:r>
            <a:r>
              <a:rPr lang="it-IT" sz="3600" dirty="0" err="1"/>
              <a:t>secondary</a:t>
            </a:r>
            <a:r>
              <a:rPr lang="it-IT" sz="3600" dirty="0"/>
              <a:t> school &amp; </a:t>
            </a:r>
            <a:r>
              <a:rPr lang="it-IT" sz="3600" dirty="0" err="1"/>
              <a:t>Theology</a:t>
            </a:r>
            <a:r>
              <a:rPr lang="it-IT" sz="3600" dirty="0"/>
              <a:t> </a:t>
            </a:r>
            <a:r>
              <a:rPr lang="it-IT" sz="3600" dirty="0" err="1"/>
              <a:t>Faculty</a:t>
            </a:r>
            <a:r>
              <a:rPr lang="it-IT" sz="3600" dirty="0"/>
              <a:t>)</a:t>
            </a:r>
          </a:p>
        </p:txBody>
      </p:sp>
      <p:sp>
        <p:nvSpPr>
          <p:cNvPr id="5" name="pole tekstowe 4">
            <a:extLst>
              <a:ext uri="{FF2B5EF4-FFF2-40B4-BE49-F238E27FC236}">
                <a16:creationId xmlns:a16="http://schemas.microsoft.com/office/drawing/2014/main" id="{059C7374-3C4A-DAB6-413F-6B782E38D7B6}"/>
              </a:ext>
            </a:extLst>
          </p:cNvPr>
          <p:cNvSpPr txBox="1"/>
          <p:nvPr/>
        </p:nvSpPr>
        <p:spPr>
          <a:xfrm>
            <a:off x="468762" y="1772816"/>
            <a:ext cx="7919662" cy="3731021"/>
          </a:xfrm>
          <a:prstGeom prst="rect">
            <a:avLst/>
          </a:prstGeom>
          <a:noFill/>
        </p:spPr>
        <p:txBody>
          <a:bodyPr wrap="square">
            <a:spAutoFit/>
          </a:bodyPr>
          <a:lstStyle/>
          <a:p>
            <a:pPr lvl="0"/>
            <a:r>
              <a:rPr lang="en-AU" dirty="0"/>
              <a:t>3</a:t>
            </a:r>
            <a:r>
              <a:rPr lang="en-AU" dirty="0">
                <a:latin typeface="Calibri" panose="020F0502020204030204" pitchFamily="34" charset="0"/>
                <a:ea typeface="Calibri" panose="020F0502020204030204" pitchFamily="34" charset="0"/>
                <a:cs typeface="Calibri" panose="020F0502020204030204" pitchFamily="34" charset="0"/>
              </a:rPr>
              <a:t>. Have you heard of Schrodinger's cat?</a:t>
            </a:r>
          </a:p>
          <a:p>
            <a:pPr lvl="0"/>
            <a:r>
              <a:rPr lang="en-AU" dirty="0">
                <a:latin typeface="Calibri" panose="020F0502020204030204" pitchFamily="34" charset="0"/>
                <a:ea typeface="Calibri" panose="020F0502020204030204" pitchFamily="34" charset="0"/>
                <a:cs typeface="Calibri" panose="020F0502020204030204" pitchFamily="34" charset="0"/>
              </a:rPr>
              <a:t>a) No </a:t>
            </a:r>
          </a:p>
          <a:p>
            <a:pPr lvl="0"/>
            <a:r>
              <a:rPr lang="en-AU" dirty="0">
                <a:latin typeface="Calibri" panose="020F0502020204030204" pitchFamily="34" charset="0"/>
                <a:ea typeface="Calibri" panose="020F0502020204030204" pitchFamily="34" charset="0"/>
                <a:cs typeface="Calibri" panose="020F0502020204030204" pitchFamily="34" charset="0"/>
              </a:rPr>
              <a:t>b) Yes, it's a cat that's both alive and dead</a:t>
            </a:r>
          </a:p>
          <a:p>
            <a:pPr lvl="0"/>
            <a:r>
              <a:rPr lang="en-AU" dirty="0">
                <a:latin typeface="Calibri" panose="020F0502020204030204" pitchFamily="34" charset="0"/>
                <a:ea typeface="Calibri" panose="020F0502020204030204" pitchFamily="34" charset="0"/>
                <a:cs typeface="Calibri" panose="020F0502020204030204" pitchFamily="34" charset="0"/>
              </a:rPr>
              <a:t>c) Yes, it is a cat whose mathematical description is a combination of two wave functions</a:t>
            </a:r>
          </a:p>
          <a:p>
            <a:pPr lvl="0"/>
            <a:r>
              <a:rPr lang="en-AU" dirty="0">
                <a:latin typeface="Calibri" panose="020F0502020204030204" pitchFamily="34" charset="0"/>
                <a:ea typeface="Calibri" panose="020F0502020204030204" pitchFamily="34" charset="0"/>
                <a:cs typeface="Calibri" panose="020F0502020204030204" pitchFamily="34" charset="0"/>
              </a:rPr>
              <a:t>d) Yes, it's a cat that can be alive or dead when you open the box</a:t>
            </a:r>
          </a:p>
          <a:p>
            <a:r>
              <a:rPr lang="en-AU" dirty="0">
                <a:latin typeface="Calibri" panose="020F0502020204030204" pitchFamily="34" charset="0"/>
                <a:ea typeface="Calibri" panose="020F0502020204030204" pitchFamily="34" charset="0"/>
                <a:cs typeface="Calibri" panose="020F0502020204030204" pitchFamily="34" charset="0"/>
              </a:rPr>
              <a:t> </a:t>
            </a:r>
          </a:p>
          <a:p>
            <a:pPr lvl="0"/>
            <a:r>
              <a:rPr lang="en-AU" dirty="0">
                <a:latin typeface="Calibri" panose="020F0502020204030204" pitchFamily="34" charset="0"/>
                <a:ea typeface="Calibri" panose="020F0502020204030204" pitchFamily="34" charset="0"/>
                <a:cs typeface="Calibri" panose="020F0502020204030204" pitchFamily="34" charset="0"/>
              </a:rPr>
              <a:t>4. Have you heard of quantum teleportation?</a:t>
            </a:r>
          </a:p>
          <a:p>
            <a:pPr lvl="0"/>
            <a:r>
              <a:rPr lang="en-AU" dirty="0">
                <a:latin typeface="Calibri" panose="020F0502020204030204" pitchFamily="34" charset="0"/>
                <a:ea typeface="Calibri" panose="020F0502020204030204" pitchFamily="34" charset="0"/>
                <a:cs typeface="Calibri" panose="020F0502020204030204" pitchFamily="34" charset="0"/>
              </a:rPr>
              <a:t>a) No </a:t>
            </a:r>
          </a:p>
          <a:p>
            <a:pPr lvl="0"/>
            <a:r>
              <a:rPr lang="en-AU" dirty="0">
                <a:latin typeface="Calibri" panose="020F0502020204030204" pitchFamily="34" charset="0"/>
                <a:ea typeface="Calibri" panose="020F0502020204030204" pitchFamily="34" charset="0"/>
                <a:cs typeface="Calibri" panose="020F0502020204030204" pitchFamily="34" charset="0"/>
              </a:rPr>
              <a:t>b) Yes, you can transmit signals over a distance in instant time </a:t>
            </a:r>
          </a:p>
          <a:p>
            <a:pPr lvl="0"/>
            <a:r>
              <a:rPr lang="en-AU" dirty="0">
                <a:latin typeface="Calibri" panose="020F0502020204030204" pitchFamily="34" charset="0"/>
                <a:ea typeface="Calibri" panose="020F0502020204030204" pitchFamily="34" charset="0"/>
                <a:cs typeface="Calibri" panose="020F0502020204030204" pitchFamily="34" charset="0"/>
              </a:rPr>
              <a:t>c) Yes, it will be possible to transport humans to distant galaxies in the future</a:t>
            </a:r>
          </a:p>
          <a:p>
            <a:pPr lvl="0"/>
            <a:r>
              <a:rPr lang="en-AU" dirty="0">
                <a:latin typeface="Calibri" panose="020F0502020204030204" pitchFamily="34" charset="0"/>
                <a:ea typeface="Calibri" panose="020F0502020204030204" pitchFamily="34" charset="0"/>
                <a:cs typeface="Calibri" panose="020F0502020204030204" pitchFamily="34" charset="0"/>
              </a:rPr>
              <a:t>d) Yes, it's a poetic term for quantum entanglement</a:t>
            </a:r>
          </a:p>
          <a:p>
            <a:pPr marL="342900" lvl="0" indent="-342900">
              <a:lnSpc>
                <a:spcPct val="107000"/>
              </a:lnSpc>
              <a:buFont typeface="+mj-lt"/>
              <a:buAutoNum type="arabicPeriod"/>
              <a:tabLst>
                <a:tab pos="457200" algn="l"/>
              </a:tabLst>
            </a:pP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496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BA7135-D8C2-124F-DEFC-ED91DFB3B85D}"/>
              </a:ext>
            </a:extLst>
          </p:cNvPr>
          <p:cNvSpPr>
            <a:spLocks noGrp="1"/>
          </p:cNvSpPr>
          <p:nvPr>
            <p:ph type="title"/>
          </p:nvPr>
        </p:nvSpPr>
        <p:spPr>
          <a:xfrm>
            <a:off x="433265" y="-133869"/>
            <a:ext cx="8229600" cy="1143000"/>
          </a:xfrm>
        </p:spPr>
        <p:txBody>
          <a:bodyPr/>
          <a:lstStyle/>
          <a:p>
            <a:r>
              <a:rPr lang="it-IT" sz="3600" dirty="0" err="1"/>
              <a:t>Tests</a:t>
            </a:r>
            <a:r>
              <a:rPr lang="it-IT" sz="3600" dirty="0"/>
              <a:t>: </a:t>
            </a:r>
            <a:r>
              <a:rPr lang="it-IT" sz="3600" dirty="0" err="1"/>
              <a:t>results</a:t>
            </a:r>
            <a:r>
              <a:rPr lang="it-IT" sz="3600" dirty="0"/>
              <a:t> (</a:t>
            </a:r>
            <a:r>
              <a:rPr lang="it-IT" sz="3600" dirty="0" err="1"/>
              <a:t>Liceum</a:t>
            </a:r>
            <a:r>
              <a:rPr lang="it-IT" sz="3600" dirty="0"/>
              <a:t>, 4th </a:t>
            </a:r>
            <a:r>
              <a:rPr lang="it-IT" sz="3600" dirty="0" err="1"/>
              <a:t>yr</a:t>
            </a:r>
            <a:r>
              <a:rPr lang="it-IT" sz="3600" dirty="0"/>
              <a:t>)</a:t>
            </a:r>
          </a:p>
        </p:txBody>
      </p:sp>
      <p:graphicFrame>
        <p:nvGraphicFramePr>
          <p:cNvPr id="3" name="Wykres 2">
            <a:extLst>
              <a:ext uri="{FF2B5EF4-FFF2-40B4-BE49-F238E27FC236}">
                <a16:creationId xmlns:a16="http://schemas.microsoft.com/office/drawing/2014/main" id="{7910C73F-903D-D13C-1271-97374F53984F}"/>
              </a:ext>
            </a:extLst>
          </p:cNvPr>
          <p:cNvGraphicFramePr>
            <a:graphicFrameLocks/>
          </p:cNvGraphicFramePr>
          <p:nvPr>
            <p:extLst>
              <p:ext uri="{D42A27DB-BD31-4B8C-83A1-F6EECF244321}">
                <p14:modId xmlns:p14="http://schemas.microsoft.com/office/powerpoint/2010/main" val="378471889"/>
              </p:ext>
            </p:extLst>
          </p:nvPr>
        </p:nvGraphicFramePr>
        <p:xfrm>
          <a:off x="0" y="138437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a:extLst>
              <a:ext uri="{FF2B5EF4-FFF2-40B4-BE49-F238E27FC236}">
                <a16:creationId xmlns:a16="http://schemas.microsoft.com/office/drawing/2014/main" id="{76FC560B-9DC8-6A30-6818-DCBC56D9B2AF}"/>
              </a:ext>
            </a:extLst>
          </p:cNvPr>
          <p:cNvGraphicFramePr>
            <a:graphicFrameLocks/>
          </p:cNvGraphicFramePr>
          <p:nvPr>
            <p:extLst>
              <p:ext uri="{D42A27DB-BD31-4B8C-83A1-F6EECF244321}">
                <p14:modId xmlns:p14="http://schemas.microsoft.com/office/powerpoint/2010/main" val="4053804787"/>
              </p:ext>
            </p:extLst>
          </p:nvPr>
        </p:nvGraphicFramePr>
        <p:xfrm>
          <a:off x="4572000" y="1196752"/>
          <a:ext cx="4114800" cy="2930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Wykres 4">
            <a:extLst>
              <a:ext uri="{FF2B5EF4-FFF2-40B4-BE49-F238E27FC236}">
                <a16:creationId xmlns:a16="http://schemas.microsoft.com/office/drawing/2014/main" id="{7910C73F-903D-D13C-1271-97374F53984F}"/>
              </a:ext>
            </a:extLst>
          </p:cNvPr>
          <p:cNvGraphicFramePr>
            <a:graphicFrameLocks/>
          </p:cNvGraphicFramePr>
          <p:nvPr>
            <p:extLst>
              <p:ext uri="{D42A27DB-BD31-4B8C-83A1-F6EECF244321}">
                <p14:modId xmlns:p14="http://schemas.microsoft.com/office/powerpoint/2010/main" val="1328497894"/>
              </p:ext>
            </p:extLst>
          </p:nvPr>
        </p:nvGraphicFramePr>
        <p:xfrm>
          <a:off x="158566" y="87364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Wykres 5">
            <a:extLst>
              <a:ext uri="{FF2B5EF4-FFF2-40B4-BE49-F238E27FC236}">
                <a16:creationId xmlns:a16="http://schemas.microsoft.com/office/drawing/2014/main" id="{76FC560B-9DC8-6A30-6818-DCBC56D9B2AF}"/>
              </a:ext>
            </a:extLst>
          </p:cNvPr>
          <p:cNvGraphicFramePr>
            <a:graphicFrameLocks/>
          </p:cNvGraphicFramePr>
          <p:nvPr>
            <p:extLst>
              <p:ext uri="{D42A27DB-BD31-4B8C-83A1-F6EECF244321}">
                <p14:modId xmlns:p14="http://schemas.microsoft.com/office/powerpoint/2010/main" val="2835940970"/>
              </p:ext>
            </p:extLst>
          </p:nvPr>
        </p:nvGraphicFramePr>
        <p:xfrm>
          <a:off x="5209193" y="853763"/>
          <a:ext cx="3222564"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Wykres 6">
            <a:extLst>
              <a:ext uri="{FF2B5EF4-FFF2-40B4-BE49-F238E27FC236}">
                <a16:creationId xmlns:a16="http://schemas.microsoft.com/office/drawing/2014/main" id="{B0C50479-4CF9-32FC-B66D-0C98110FBF45}"/>
              </a:ext>
            </a:extLst>
          </p:cNvPr>
          <p:cNvGraphicFramePr>
            <a:graphicFrameLocks/>
          </p:cNvGraphicFramePr>
          <p:nvPr>
            <p:extLst>
              <p:ext uri="{D42A27DB-BD31-4B8C-83A1-F6EECF244321}">
                <p14:modId xmlns:p14="http://schemas.microsoft.com/office/powerpoint/2010/main" val="1350175221"/>
              </p:ext>
            </p:extLst>
          </p:nvPr>
        </p:nvGraphicFramePr>
        <p:xfrm>
          <a:off x="37525" y="3540587"/>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Wykres 7">
            <a:extLst>
              <a:ext uri="{FF2B5EF4-FFF2-40B4-BE49-F238E27FC236}">
                <a16:creationId xmlns:a16="http://schemas.microsoft.com/office/drawing/2014/main" id="{BAE355FE-78F3-0D39-2B7E-B79843AA4BF0}"/>
              </a:ext>
            </a:extLst>
          </p:cNvPr>
          <p:cNvGraphicFramePr>
            <a:graphicFrameLocks/>
          </p:cNvGraphicFramePr>
          <p:nvPr>
            <p:extLst>
              <p:ext uri="{D42A27DB-BD31-4B8C-83A1-F6EECF244321}">
                <p14:modId xmlns:p14="http://schemas.microsoft.com/office/powerpoint/2010/main" val="1163537902"/>
              </p:ext>
            </p:extLst>
          </p:nvPr>
        </p:nvGraphicFramePr>
        <p:xfrm>
          <a:off x="4534475" y="3540587"/>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9" name="pole tekstowe 8">
            <a:extLst>
              <a:ext uri="{FF2B5EF4-FFF2-40B4-BE49-F238E27FC236}">
                <a16:creationId xmlns:a16="http://schemas.microsoft.com/office/drawing/2014/main" id="{6D25F5C3-42B5-A167-A894-E8530E253F1C}"/>
              </a:ext>
            </a:extLst>
          </p:cNvPr>
          <p:cNvSpPr txBox="1"/>
          <p:nvPr/>
        </p:nvSpPr>
        <p:spPr>
          <a:xfrm>
            <a:off x="1836418" y="6150114"/>
            <a:ext cx="4984057" cy="707886"/>
          </a:xfrm>
          <a:prstGeom prst="rect">
            <a:avLst/>
          </a:prstGeom>
          <a:noFill/>
        </p:spPr>
        <p:txBody>
          <a:bodyPr wrap="none" rtlCol="0">
            <a:spAutoFit/>
          </a:bodyPr>
          <a:lstStyle/>
          <a:p>
            <a:r>
              <a:rPr lang="it-IT" sz="2000" dirty="0" err="1">
                <a:solidFill>
                  <a:srgbClr val="FF0000"/>
                </a:solidFill>
              </a:rPr>
              <a:t>All</a:t>
            </a:r>
            <a:r>
              <a:rPr lang="it-IT" sz="2000" dirty="0">
                <a:solidFill>
                  <a:srgbClr val="FF0000"/>
                </a:solidFill>
              </a:rPr>
              <a:t> </a:t>
            </a:r>
            <a:r>
              <a:rPr lang="it-IT" sz="2000" dirty="0" err="1">
                <a:solidFill>
                  <a:srgbClr val="FF0000"/>
                </a:solidFill>
              </a:rPr>
              <a:t>together</a:t>
            </a:r>
            <a:r>
              <a:rPr lang="it-IT" sz="2000" dirty="0">
                <a:solidFill>
                  <a:srgbClr val="FF0000"/>
                </a:solidFill>
              </a:rPr>
              <a:t>: </a:t>
            </a:r>
            <a:r>
              <a:rPr lang="it-IT" sz="2000" dirty="0" err="1">
                <a:solidFill>
                  <a:srgbClr val="FF0000"/>
                </a:solidFill>
              </a:rPr>
              <a:t>not</a:t>
            </a:r>
            <a:r>
              <a:rPr lang="it-IT" sz="2000" dirty="0">
                <a:solidFill>
                  <a:srgbClr val="FF0000"/>
                </a:solidFill>
              </a:rPr>
              <a:t> </a:t>
            </a:r>
            <a:r>
              <a:rPr lang="it-IT" sz="2000" dirty="0" err="1">
                <a:solidFill>
                  <a:srgbClr val="FF0000"/>
                </a:solidFill>
              </a:rPr>
              <a:t>bad</a:t>
            </a:r>
            <a:r>
              <a:rPr lang="it-IT" sz="2000" dirty="0">
                <a:solidFill>
                  <a:srgbClr val="FF0000"/>
                </a:solidFill>
              </a:rPr>
              <a:t> </a:t>
            </a:r>
            <a:r>
              <a:rPr lang="it-IT" sz="2000" dirty="0" err="1">
                <a:solidFill>
                  <a:srgbClr val="FF0000"/>
                </a:solidFill>
              </a:rPr>
              <a:t>results</a:t>
            </a:r>
            <a:endParaRPr lang="it-IT" sz="2000" dirty="0">
              <a:solidFill>
                <a:srgbClr val="FF0000"/>
              </a:solidFill>
            </a:endParaRPr>
          </a:p>
          <a:p>
            <a:r>
              <a:rPr lang="it-IT" sz="2000" dirty="0">
                <a:solidFill>
                  <a:srgbClr val="FF0000"/>
                </a:solidFill>
              </a:rPr>
              <a:t>Thanks to Maja Meyer and Marta </a:t>
            </a:r>
            <a:r>
              <a:rPr lang="it-IT" sz="2000" dirty="0" err="1">
                <a:solidFill>
                  <a:srgbClr val="FF0000"/>
                </a:solidFill>
              </a:rPr>
              <a:t>Nowicka</a:t>
            </a:r>
            <a:endParaRPr lang="it-IT" sz="2000" dirty="0">
              <a:solidFill>
                <a:srgbClr val="FF0000"/>
              </a:solidFill>
            </a:endParaRPr>
          </a:p>
        </p:txBody>
      </p:sp>
    </p:spTree>
    <p:extLst>
      <p:ext uri="{BB962C8B-B14F-4D97-AF65-F5344CB8AC3E}">
        <p14:creationId xmlns:p14="http://schemas.microsoft.com/office/powerpoint/2010/main" val="3059476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659083B9-966B-F2CC-EA1A-0542A638D08D}"/>
              </a:ext>
            </a:extLst>
          </p:cNvPr>
          <p:cNvSpPr>
            <a:spLocks noGrp="1" noChangeArrowheads="1"/>
          </p:cNvSpPr>
          <p:nvPr>
            <p:ph type="title"/>
          </p:nvPr>
        </p:nvSpPr>
        <p:spPr/>
        <p:txBody>
          <a:bodyPr/>
          <a:lstStyle/>
          <a:p>
            <a:r>
              <a:rPr lang="pl-PL" altLang="it-IT" sz="3600" dirty="0" err="1"/>
              <a:t>Lectures</a:t>
            </a:r>
            <a:r>
              <a:rPr lang="pl-PL" altLang="it-IT" sz="3600" dirty="0"/>
              <a:t> for </a:t>
            </a:r>
            <a:r>
              <a:rPr lang="pl-PL" altLang="it-IT" sz="3600" dirty="0" err="1"/>
              <a:t>schools</a:t>
            </a:r>
            <a:endParaRPr lang="pl-PL" altLang="it-IT" sz="3600" dirty="0"/>
          </a:p>
        </p:txBody>
      </p:sp>
      <p:pic>
        <p:nvPicPr>
          <p:cNvPr id="28675" name="Immagine 3" descr="Immagine che contiene vestiti, persona, interno, muro&#10;&#10;Descrizione generata automaticamente">
            <a:extLst>
              <a:ext uri="{FF2B5EF4-FFF2-40B4-BE49-F238E27FC236}">
                <a16:creationId xmlns:a16="http://schemas.microsoft.com/office/drawing/2014/main" id="{C0D4FD9A-6341-4BB0-4219-FF86D1F0B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27163"/>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magine 6" descr="Immagine che contiene vestiti, persona, interno, muro&#10;&#10;Descrizione generata automaticamente">
            <a:extLst>
              <a:ext uri="{FF2B5EF4-FFF2-40B4-BE49-F238E27FC236}">
                <a16:creationId xmlns:a16="http://schemas.microsoft.com/office/drawing/2014/main" id="{FB79C81F-38B5-CFCF-DD5A-CF8D1EAA1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205038"/>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CasellaDiTesto 7">
            <a:extLst>
              <a:ext uri="{FF2B5EF4-FFF2-40B4-BE49-F238E27FC236}">
                <a16:creationId xmlns:a16="http://schemas.microsoft.com/office/drawing/2014/main" id="{4B0CD5FC-286D-DAB3-B0ED-12629A27DAE9}"/>
              </a:ext>
            </a:extLst>
          </p:cNvPr>
          <p:cNvSpPr txBox="1">
            <a:spLocks noChangeArrowheads="1"/>
          </p:cNvSpPr>
          <p:nvPr/>
        </p:nvSpPr>
        <p:spPr bwMode="auto">
          <a:xfrm>
            <a:off x="434975" y="5705475"/>
            <a:ext cx="630743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it-IT" sz="2600" dirty="0">
                <a:cs typeface="Arial Unicode MS"/>
              </a:rPr>
              <a:t>Not phenomenology, but a didactic path: 
interactive, constructivist</a:t>
            </a:r>
            <a:endParaRPr lang="pl-PL" altLang="it-IT" sz="2600" dirty="0">
              <a:cs typeface="Arial Unicode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CF97-6F46-081D-41BC-0B438AC028D4}"/>
            </a:ext>
          </a:extLst>
        </p:cNvPr>
        <p:cNvGrpSpPr/>
        <p:nvPr/>
      </p:nvGrpSpPr>
      <p:grpSpPr>
        <a:xfrm>
          <a:off x="0" y="0"/>
          <a:ext cx="0" cy="0"/>
          <a:chOff x="0" y="0"/>
          <a:chExt cx="0" cy="0"/>
        </a:xfrm>
      </p:grpSpPr>
      <p:sp>
        <p:nvSpPr>
          <p:cNvPr id="29698" name="Titolo 1">
            <a:extLst>
              <a:ext uri="{FF2B5EF4-FFF2-40B4-BE49-F238E27FC236}">
                <a16:creationId xmlns:a16="http://schemas.microsoft.com/office/drawing/2014/main" id="{9BCC630E-8FCB-2D00-3A65-257A0B5ECDBA}"/>
              </a:ext>
            </a:extLst>
          </p:cNvPr>
          <p:cNvSpPr>
            <a:spLocks noGrp="1" noChangeArrowheads="1"/>
          </p:cNvSpPr>
          <p:nvPr>
            <p:ph type="title"/>
          </p:nvPr>
        </p:nvSpPr>
        <p:spPr/>
        <p:txBody>
          <a:bodyPr/>
          <a:lstStyle/>
          <a:p>
            <a:r>
              <a:rPr lang="pl-PL" altLang="it-IT" sz="3600" dirty="0"/>
              <a:t>Interactive </a:t>
            </a:r>
            <a:r>
              <a:rPr lang="pl-PL" altLang="it-IT" sz="3600" dirty="0" err="1"/>
              <a:t>exhibitions</a:t>
            </a:r>
            <a:endParaRPr lang="pl-PL" altLang="it-IT" sz="3600" dirty="0"/>
          </a:p>
        </p:txBody>
      </p:sp>
      <p:pic>
        <p:nvPicPr>
          <p:cNvPr id="29699" name="Immagine 3" descr="Immagine che contiene persona, vestiti, Viso umano, interno&#10;&#10;Descrizione generata automaticamente">
            <a:extLst>
              <a:ext uri="{FF2B5EF4-FFF2-40B4-BE49-F238E27FC236}">
                <a16:creationId xmlns:a16="http://schemas.microsoft.com/office/drawing/2014/main" id="{F0AD0AF0-7372-4438-01BD-B4D8AB63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5900"/>
            <a:ext cx="41084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asellaDiTesto 5">
            <a:extLst>
              <a:ext uri="{FF2B5EF4-FFF2-40B4-BE49-F238E27FC236}">
                <a16:creationId xmlns:a16="http://schemas.microsoft.com/office/drawing/2014/main" id="{44E88862-97EA-5C0F-CD6D-72E3B86F6448}"/>
              </a:ext>
            </a:extLst>
          </p:cNvPr>
          <p:cNvSpPr txBox="1">
            <a:spLocks noChangeArrowheads="1"/>
          </p:cNvSpPr>
          <p:nvPr/>
        </p:nvSpPr>
        <p:spPr bwMode="auto">
          <a:xfrm>
            <a:off x="827088" y="6021388"/>
            <a:ext cx="51315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600" dirty="0">
                <a:cs typeface="Arial Unicode MS"/>
              </a:rPr>
              <a:t>«</a:t>
            </a:r>
            <a:r>
              <a:rPr lang="it-IT" altLang="it-IT" sz="2600" dirty="0">
                <a:cs typeface="Arial Unicode MS"/>
              </a:rPr>
              <a:t>Gong d</a:t>
            </a:r>
            <a:r>
              <a:rPr lang="pl-PL" altLang="it-IT" sz="2600" dirty="0" err="1">
                <a:cs typeface="Arial Unicode MS"/>
              </a:rPr>
              <a:t>ownhill</a:t>
            </a:r>
            <a:r>
              <a:rPr lang="pl-PL" altLang="it-IT" sz="2600" dirty="0">
                <a:cs typeface="Arial Unicode MS"/>
              </a:rPr>
              <a:t>",Rogoźno, 2014</a:t>
            </a:r>
          </a:p>
        </p:txBody>
      </p:sp>
      <p:pic>
        <p:nvPicPr>
          <p:cNvPr id="29701" name="Immagine 7" descr="Immagine che contiene vestiti, persona, muro, calzature&#10;&#10;Descrizione generata automaticamente">
            <a:extLst>
              <a:ext uri="{FF2B5EF4-FFF2-40B4-BE49-F238E27FC236}">
                <a16:creationId xmlns:a16="http://schemas.microsoft.com/office/drawing/2014/main" id="{EDA8686E-1154-E6DA-A6B5-49409078B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1454150"/>
            <a:ext cx="3208338"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977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A3B9D1B-38F6-844A-F580-95954597AF5E}"/>
              </a:ext>
            </a:extLst>
          </p:cNvPr>
          <p:cNvSpPr>
            <a:spLocks noGrp="1" noChangeArrowheads="1"/>
          </p:cNvSpPr>
          <p:nvPr>
            <p:ph type="title"/>
          </p:nvPr>
        </p:nvSpPr>
        <p:spPr>
          <a:xfrm>
            <a:off x="533400" y="239713"/>
            <a:ext cx="8229600" cy="1143000"/>
          </a:xfrm>
        </p:spPr>
        <p:txBody>
          <a:bodyPr/>
          <a:lstStyle/>
          <a:p>
            <a:pPr eaLnBrk="1" hangingPunct="1"/>
            <a:r>
              <a:rPr lang="en-AU" altLang="it-IT" sz="3200" dirty="0">
                <a:solidFill>
                  <a:schemeClr val="accent2"/>
                </a:solidFill>
              </a:rPr>
              <a:t>From the real world to its mathematical representation (abstraction)</a:t>
            </a:r>
            <a:endParaRPr lang="pl-PL" altLang="it-IT" sz="3200" dirty="0">
              <a:solidFill>
                <a:schemeClr val="accent2"/>
              </a:solidFill>
            </a:endParaRPr>
          </a:p>
        </p:txBody>
      </p:sp>
      <p:pic>
        <p:nvPicPr>
          <p:cNvPr id="185348" name="Picture 4">
            <a:extLst>
              <a:ext uri="{FF2B5EF4-FFF2-40B4-BE49-F238E27FC236}">
                <a16:creationId xmlns:a16="http://schemas.microsoft.com/office/drawing/2014/main" id="{82BFC3EB-BF18-20B1-E85F-CD1A3C8F3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57118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a:extLst>
              <a:ext uri="{FF2B5EF4-FFF2-40B4-BE49-F238E27FC236}">
                <a16:creationId xmlns:a16="http://schemas.microsoft.com/office/drawing/2014/main" id="{E08E8DDA-8339-7E0A-7530-9B3C43BA1470}"/>
              </a:ext>
            </a:extLst>
          </p:cNvPr>
          <p:cNvSpPr txBox="1">
            <a:spLocks noChangeArrowheads="1"/>
          </p:cNvSpPr>
          <p:nvPr/>
        </p:nvSpPr>
        <p:spPr bwMode="auto">
          <a:xfrm>
            <a:off x="57150" y="6405563"/>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cs typeface="Arial Unicode MS"/>
              </a:rPr>
              <a:t>VIII LO Toruń, fot. J. Kosicki</a:t>
            </a:r>
          </a:p>
        </p:txBody>
      </p:sp>
      <p:pic>
        <p:nvPicPr>
          <p:cNvPr id="185347" name="Picture 3">
            <a:extLst>
              <a:ext uri="{FF2B5EF4-FFF2-40B4-BE49-F238E27FC236}">
                <a16:creationId xmlns:a16="http://schemas.microsoft.com/office/drawing/2014/main" id="{C8994491-204D-6D18-BD1D-C78D040D5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2420938"/>
            <a:ext cx="556736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fade">
                                      <p:cBhvr>
                                        <p:cTn id="7" dur="1000"/>
                                        <p:tgtEl>
                                          <p:spTgt spid="185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185348"/>
                                        </p:tgtEl>
                                      </p:cBhvr>
                                    </p:animEffect>
                                    <p:set>
                                      <p:cBhvr>
                                        <p:cTn id="12" dur="1" fill="hold">
                                          <p:stCondLst>
                                            <p:cond delay="999"/>
                                          </p:stCondLst>
                                        </p:cTn>
                                        <p:tgtEl>
                                          <p:spTgt spid="1853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1">
            <a:extLst>
              <a:ext uri="{FF2B5EF4-FFF2-40B4-BE49-F238E27FC236}">
                <a16:creationId xmlns:a16="http://schemas.microsoft.com/office/drawing/2014/main" id="{A6C4469C-D515-2981-7A51-51466E6ADDD9}"/>
              </a:ext>
            </a:extLst>
          </p:cNvPr>
          <p:cNvSpPr>
            <a:spLocks noGrp="1" noChangeArrowheads="1"/>
          </p:cNvSpPr>
          <p:nvPr>
            <p:ph type="title"/>
          </p:nvPr>
        </p:nvSpPr>
        <p:spPr>
          <a:xfrm>
            <a:off x="545024" y="274637"/>
            <a:ext cx="4968875" cy="1143000"/>
          </a:xfrm>
        </p:spPr>
        <p:txBody>
          <a:bodyPr/>
          <a:lstStyle/>
          <a:p>
            <a:r>
              <a:rPr lang="it-IT" altLang="it-IT" sz="3100" dirty="0"/>
              <a:t>School </a:t>
            </a:r>
            <a:r>
              <a:rPr lang="it-IT" altLang="it-IT" sz="3100" dirty="0" err="1"/>
              <a:t>competition</a:t>
            </a:r>
            <a:endParaRPr lang="pl-PL" altLang="it-IT" sz="3100" dirty="0"/>
          </a:p>
        </p:txBody>
      </p:sp>
      <p:pic>
        <p:nvPicPr>
          <p:cNvPr id="49155" name="Immagine 5">
            <a:extLst>
              <a:ext uri="{FF2B5EF4-FFF2-40B4-BE49-F238E27FC236}">
                <a16:creationId xmlns:a16="http://schemas.microsoft.com/office/drawing/2014/main" id="{0D56CF94-A4EC-A69C-6E91-AA0B6FBD9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7638"/>
            <a:ext cx="448627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magine 7">
            <a:extLst>
              <a:ext uri="{FF2B5EF4-FFF2-40B4-BE49-F238E27FC236}">
                <a16:creationId xmlns:a16="http://schemas.microsoft.com/office/drawing/2014/main" id="{DDA1DFDA-214A-5A7A-5FA6-13A560B77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619500"/>
            <a:ext cx="4529137"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5CD8-2EC2-EF8E-661A-C622C26C8FCD}"/>
            </a:ext>
          </a:extLst>
        </p:cNvPr>
        <p:cNvGrpSpPr/>
        <p:nvPr/>
      </p:nvGrpSpPr>
      <p:grpSpPr>
        <a:xfrm>
          <a:off x="0" y="0"/>
          <a:ext cx="0" cy="0"/>
          <a:chOff x="0" y="0"/>
          <a:chExt cx="0" cy="0"/>
        </a:xfrm>
      </p:grpSpPr>
      <p:sp>
        <p:nvSpPr>
          <p:cNvPr id="49154" name="Titolo 1">
            <a:extLst>
              <a:ext uri="{FF2B5EF4-FFF2-40B4-BE49-F238E27FC236}">
                <a16:creationId xmlns:a16="http://schemas.microsoft.com/office/drawing/2014/main" id="{17DC52B0-C3D6-65AA-9B3F-859CA0983FD9}"/>
              </a:ext>
            </a:extLst>
          </p:cNvPr>
          <p:cNvSpPr>
            <a:spLocks noGrp="1" noChangeArrowheads="1"/>
          </p:cNvSpPr>
          <p:nvPr>
            <p:ph type="title"/>
          </p:nvPr>
        </p:nvSpPr>
        <p:spPr>
          <a:xfrm>
            <a:off x="366174" y="0"/>
            <a:ext cx="8411651" cy="1143000"/>
          </a:xfrm>
        </p:spPr>
        <p:txBody>
          <a:bodyPr/>
          <a:lstStyle/>
          <a:p>
            <a:r>
              <a:rPr lang="it-IT" altLang="it-IT" sz="2900" dirty="0"/>
              <a:t>Interactive theatre: «</a:t>
            </a:r>
            <a:r>
              <a:rPr lang="it-IT" altLang="it-IT" sz="2900" dirty="0" err="1"/>
              <a:t>Robot’s</a:t>
            </a:r>
            <a:r>
              <a:rPr lang="it-IT" altLang="it-IT" sz="2900" dirty="0"/>
              <a:t> </a:t>
            </a:r>
            <a:r>
              <a:rPr lang="it-IT" altLang="it-IT" sz="2900" dirty="0" err="1"/>
              <a:t>fairytales</a:t>
            </a:r>
            <a:r>
              <a:rPr lang="it-IT" altLang="it-IT" sz="2900" dirty="0"/>
              <a:t>» by S. Lem</a:t>
            </a:r>
            <a:endParaRPr lang="pl-PL" altLang="it-IT" sz="2900" dirty="0"/>
          </a:p>
        </p:txBody>
      </p:sp>
      <p:pic>
        <p:nvPicPr>
          <p:cNvPr id="1026" name="Picture 2">
            <a:extLst>
              <a:ext uri="{FF2B5EF4-FFF2-40B4-BE49-F238E27FC236}">
                <a16:creationId xmlns:a16="http://schemas.microsoft.com/office/drawing/2014/main" id="{6A1C2063-D9E6-F297-5893-E1ED2FAD0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74" y="1409324"/>
            <a:ext cx="3029514" cy="4039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ECCE36F-28F8-6E35-1DBA-EC3FC3AE8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930" y="1058225"/>
            <a:ext cx="3635896" cy="27269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4700AD3-DD9E-943F-7A73-F6D4CDFC6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926" y="3860643"/>
            <a:ext cx="3707904" cy="247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712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3769F381-22A6-6306-5366-EFE2650B9B91}"/>
              </a:ext>
            </a:extLst>
          </p:cNvPr>
          <p:cNvSpPr>
            <a:spLocks noGrp="1" noChangeArrowheads="1"/>
          </p:cNvSpPr>
          <p:nvPr>
            <p:ph type="title"/>
          </p:nvPr>
        </p:nvSpPr>
        <p:spPr/>
        <p:txBody>
          <a:bodyPr/>
          <a:lstStyle/>
          <a:p>
            <a:r>
              <a:rPr lang="en-AU" altLang="it-IT" sz="3200" dirty="0">
                <a:solidFill>
                  <a:schemeClr val="accent2"/>
                </a:solidFill>
              </a:rPr>
              <a:t>Einstein: “Explain everything as simple as possible, but not simpler”</a:t>
            </a:r>
            <a:endParaRPr lang="pl-PL" altLang="it-IT" sz="3200" dirty="0"/>
          </a:p>
        </p:txBody>
      </p:sp>
      <p:sp>
        <p:nvSpPr>
          <p:cNvPr id="29700" name="CasellaDiTesto 5">
            <a:extLst>
              <a:ext uri="{FF2B5EF4-FFF2-40B4-BE49-F238E27FC236}">
                <a16:creationId xmlns:a16="http://schemas.microsoft.com/office/drawing/2014/main" id="{882DB987-E4DC-BD27-AAD6-23453D588638}"/>
              </a:ext>
            </a:extLst>
          </p:cNvPr>
          <p:cNvSpPr txBox="1">
            <a:spLocks noChangeArrowheads="1"/>
          </p:cNvSpPr>
          <p:nvPr/>
        </p:nvSpPr>
        <p:spPr bwMode="auto">
          <a:xfrm>
            <a:off x="317854" y="5445224"/>
            <a:ext cx="857561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600" dirty="0">
                <a:cs typeface="Arial Unicode MS"/>
              </a:rPr>
              <a:t>«</a:t>
            </a:r>
            <a:r>
              <a:rPr lang="it-IT" altLang="it-IT" sz="2600" dirty="0" err="1">
                <a:cs typeface="Arial Unicode MS"/>
              </a:rPr>
              <a:t>Dear</a:t>
            </a:r>
            <a:r>
              <a:rPr lang="it-IT" altLang="it-IT" sz="2600" dirty="0">
                <a:cs typeface="Arial Unicode MS"/>
              </a:rPr>
              <a:t> Albert: </a:t>
            </a:r>
            <a:r>
              <a:rPr lang="it-IT" altLang="it-IT" sz="2600" dirty="0" err="1">
                <a:cs typeface="Arial Unicode MS"/>
              </a:rPr>
              <a:t>Leave</a:t>
            </a:r>
            <a:r>
              <a:rPr lang="it-IT" altLang="it-IT" sz="2600" dirty="0">
                <a:cs typeface="Arial Unicode MS"/>
              </a:rPr>
              <a:t> the </a:t>
            </a:r>
            <a:r>
              <a:rPr lang="it-IT" altLang="it-IT" sz="2600" dirty="0" err="1">
                <a:cs typeface="Arial Unicode MS"/>
              </a:rPr>
              <a:t>didactics</a:t>
            </a:r>
            <a:r>
              <a:rPr lang="it-IT" altLang="it-IT" sz="2600" dirty="0">
                <a:cs typeface="Arial Unicode MS"/>
              </a:rPr>
              <a:t> to </a:t>
            </a:r>
            <a:r>
              <a:rPr lang="it-IT" altLang="it-IT" sz="2600" dirty="0" err="1">
                <a:cs typeface="Arial Unicode MS"/>
              </a:rPr>
              <a:t>experts</a:t>
            </a:r>
            <a:r>
              <a:rPr lang="it-IT" altLang="it-IT" sz="2600" dirty="0">
                <a:cs typeface="Arial Unicode MS"/>
              </a:rPr>
              <a:t> in </a:t>
            </a:r>
            <a:r>
              <a:rPr lang="it-IT" altLang="it-IT" sz="2600" dirty="0" err="1">
                <a:cs typeface="Arial Unicode MS"/>
              </a:rPr>
              <a:t>didactics</a:t>
            </a:r>
            <a:r>
              <a:rPr lang="it-IT" altLang="it-IT" sz="2600" dirty="0">
                <a:cs typeface="Arial Unicode MS"/>
              </a:rPr>
              <a:t>»</a:t>
            </a:r>
          </a:p>
          <a:p>
            <a:pPr marL="457200" indent="-457200">
              <a:spcBef>
                <a:spcPct val="0"/>
              </a:spcBef>
              <a:buFontTx/>
              <a:buChar char="-"/>
            </a:pPr>
            <a:r>
              <a:rPr lang="it-IT" altLang="it-IT" sz="2600" dirty="0" err="1">
                <a:cs typeface="Arial Unicode MS"/>
              </a:rPr>
              <a:t>hyper-constructivism</a:t>
            </a:r>
            <a:endParaRPr lang="it-IT" altLang="it-IT" sz="2600" dirty="0">
              <a:cs typeface="Arial Unicode MS"/>
            </a:endParaRPr>
          </a:p>
          <a:p>
            <a:pPr marL="457200" indent="-457200">
              <a:spcBef>
                <a:spcPct val="0"/>
              </a:spcBef>
              <a:buFontTx/>
              <a:buChar char="-"/>
            </a:pPr>
            <a:r>
              <a:rPr lang="it-IT" altLang="it-IT" sz="2600" dirty="0">
                <a:cs typeface="Arial Unicode MS"/>
              </a:rPr>
              <a:t>neo-</a:t>
            </a:r>
            <a:r>
              <a:rPr lang="it-IT" altLang="it-IT" sz="2600" dirty="0" err="1">
                <a:cs typeface="Arial Unicode MS"/>
              </a:rPr>
              <a:t>realism</a:t>
            </a:r>
            <a:endParaRPr lang="pl-PL" altLang="it-IT" sz="2600" dirty="0">
              <a:cs typeface="Arial Unicode MS"/>
            </a:endParaRPr>
          </a:p>
        </p:txBody>
      </p:sp>
      <p:pic>
        <p:nvPicPr>
          <p:cNvPr id="3" name="Obraz 2">
            <a:extLst>
              <a:ext uri="{FF2B5EF4-FFF2-40B4-BE49-F238E27FC236}">
                <a16:creationId xmlns:a16="http://schemas.microsoft.com/office/drawing/2014/main" id="{546AEF73-F9DA-07F8-EA8B-05BF9579E9E3}"/>
              </a:ext>
            </a:extLst>
          </p:cNvPr>
          <p:cNvPicPr>
            <a:picLocks noChangeAspect="1"/>
          </p:cNvPicPr>
          <p:nvPr/>
        </p:nvPicPr>
        <p:blipFill>
          <a:blip r:embed="rId2"/>
          <a:stretch>
            <a:fillRect/>
          </a:stretch>
        </p:blipFill>
        <p:spPr>
          <a:xfrm>
            <a:off x="348280" y="1387415"/>
            <a:ext cx="8229600" cy="395448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704E49-FA1B-894D-DD46-F657462A5907}"/>
              </a:ext>
            </a:extLst>
          </p:cNvPr>
          <p:cNvSpPr>
            <a:spLocks noGrp="1"/>
          </p:cNvSpPr>
          <p:nvPr>
            <p:ph type="title"/>
          </p:nvPr>
        </p:nvSpPr>
        <p:spPr>
          <a:xfrm>
            <a:off x="438133" y="0"/>
            <a:ext cx="8229600" cy="1143000"/>
          </a:xfrm>
        </p:spPr>
        <p:txBody>
          <a:bodyPr/>
          <a:lstStyle/>
          <a:p>
            <a:r>
              <a:rPr lang="it-IT" sz="3600" dirty="0"/>
              <a:t>Bibliografia</a:t>
            </a:r>
          </a:p>
        </p:txBody>
      </p:sp>
      <p:sp>
        <p:nvSpPr>
          <p:cNvPr id="3" name="pole tekstowe 2">
            <a:extLst>
              <a:ext uri="{FF2B5EF4-FFF2-40B4-BE49-F238E27FC236}">
                <a16:creationId xmlns:a16="http://schemas.microsoft.com/office/drawing/2014/main" id="{43A9FD75-0BF3-06C5-4410-FCCC949B7B19}"/>
              </a:ext>
            </a:extLst>
          </p:cNvPr>
          <p:cNvSpPr txBox="1"/>
          <p:nvPr/>
        </p:nvSpPr>
        <p:spPr>
          <a:xfrm>
            <a:off x="457200" y="1320730"/>
            <a:ext cx="8229600" cy="58785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P.T. Mathews, </a:t>
            </a:r>
            <a:r>
              <a:rPr lang="it-IT" i="1" dirty="0" err="1">
                <a:latin typeface="Calibri" panose="020F0502020204030204" pitchFamily="34" charset="0"/>
                <a:ea typeface="Calibri" panose="020F0502020204030204" pitchFamily="34" charset="0"/>
                <a:cs typeface="Calibri" panose="020F0502020204030204" pitchFamily="34" charset="0"/>
              </a:rPr>
              <a:t>Introduction</a:t>
            </a:r>
            <a:r>
              <a:rPr lang="it-IT" i="1" dirty="0">
                <a:latin typeface="Calibri" panose="020F0502020204030204" pitchFamily="34" charset="0"/>
                <a:ea typeface="Calibri" panose="020F0502020204030204" pitchFamily="34" charset="0"/>
                <a:cs typeface="Calibri" panose="020F0502020204030204" pitchFamily="34" charset="0"/>
              </a:rPr>
              <a:t> to Quantum </a:t>
            </a:r>
            <a:r>
              <a:rPr lang="it-IT" i="1" dirty="0" err="1">
                <a:latin typeface="Calibri" panose="020F0502020204030204" pitchFamily="34" charset="0"/>
                <a:ea typeface="Calibri" panose="020F0502020204030204" pitchFamily="34" charset="0"/>
                <a:cs typeface="Calibri" panose="020F0502020204030204" pitchFamily="34" charset="0"/>
              </a:rPr>
              <a:t>Mechanics</a:t>
            </a:r>
            <a:r>
              <a:rPr lang="it-IT" dirty="0">
                <a:latin typeface="Calibri" panose="020F0502020204030204" pitchFamily="34" charset="0"/>
                <a:ea typeface="Calibri" panose="020F0502020204030204" pitchFamily="34" charset="0"/>
                <a:cs typeface="Calibri" panose="020F0502020204030204" pitchFamily="34" charset="0"/>
              </a:rPr>
              <a:t>, McGraw, New York, 1963</a:t>
            </a:r>
          </a:p>
          <a:p>
            <a:pPr marL="285750" indent="-285750">
              <a:spcAft>
                <a:spcPts val="600"/>
              </a:spcAft>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L.D: Landau, E.M. </a:t>
            </a:r>
            <a:r>
              <a:rPr lang="it-IT" dirty="0" err="1">
                <a:latin typeface="Calibri" panose="020F0502020204030204" pitchFamily="34" charset="0"/>
                <a:ea typeface="Calibri" panose="020F0502020204030204" pitchFamily="34" charset="0"/>
                <a:cs typeface="Calibri" panose="020F0502020204030204" pitchFamily="34" charset="0"/>
              </a:rPr>
              <a:t>Lifshitz</a:t>
            </a:r>
            <a:r>
              <a:rPr lang="it-IT" dirty="0">
                <a:latin typeface="Calibri" panose="020F0502020204030204" pitchFamily="34" charset="0"/>
                <a:ea typeface="Calibri" panose="020F0502020204030204" pitchFamily="34" charset="0"/>
                <a:cs typeface="Calibri" panose="020F0502020204030204" pitchFamily="34" charset="0"/>
              </a:rPr>
              <a:t>, </a:t>
            </a:r>
            <a:r>
              <a:rPr lang="it-IT" i="1" dirty="0">
                <a:latin typeface="Calibri" panose="020F0502020204030204" pitchFamily="34" charset="0"/>
                <a:ea typeface="Calibri" panose="020F0502020204030204" pitchFamily="34" charset="0"/>
                <a:cs typeface="Calibri" panose="020F0502020204030204" pitchFamily="34" charset="0"/>
              </a:rPr>
              <a:t>Short Course of </a:t>
            </a:r>
            <a:r>
              <a:rPr lang="it-IT" i="1" dirty="0" err="1">
                <a:latin typeface="Calibri" panose="020F0502020204030204" pitchFamily="34" charset="0"/>
                <a:ea typeface="Calibri" panose="020F0502020204030204" pitchFamily="34" charset="0"/>
                <a:cs typeface="Calibri" panose="020F0502020204030204" pitchFamily="34" charset="0"/>
              </a:rPr>
              <a:t>Theotetical</a:t>
            </a:r>
            <a:r>
              <a:rPr lang="it-IT" i="1" dirty="0">
                <a:latin typeface="Calibri" panose="020F0502020204030204" pitchFamily="34" charset="0"/>
                <a:ea typeface="Calibri" panose="020F0502020204030204" pitchFamily="34" charset="0"/>
                <a:cs typeface="Calibri" panose="020F0502020204030204" pitchFamily="34" charset="0"/>
              </a:rPr>
              <a:t> </a:t>
            </a:r>
            <a:r>
              <a:rPr lang="it-IT" i="1" dirty="0" err="1">
                <a:latin typeface="Calibri" panose="020F0502020204030204" pitchFamily="34" charset="0"/>
                <a:ea typeface="Calibri" panose="020F0502020204030204" pitchFamily="34" charset="0"/>
                <a:cs typeface="Calibri" panose="020F0502020204030204" pitchFamily="34" charset="0"/>
              </a:rPr>
              <a:t>Physics</a:t>
            </a:r>
            <a:r>
              <a:rPr lang="it-IT" i="1"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Mosca, 1972l</a:t>
            </a:r>
          </a:p>
          <a:p>
            <a:pPr marL="285750" indent="-285750">
              <a:spcAft>
                <a:spcPts val="600"/>
              </a:spcAft>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Jean-Jaccques</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Greffet</a:t>
            </a:r>
            <a:r>
              <a:rPr lang="it-IT" dirty="0">
                <a:latin typeface="Calibri" panose="020F0502020204030204" pitchFamily="34" charset="0"/>
                <a:ea typeface="Calibri" panose="020F0502020204030204" pitchFamily="34" charset="0"/>
                <a:cs typeface="Calibri" panose="020F0502020204030204" pitchFamily="34" charset="0"/>
              </a:rPr>
              <a:t>, </a:t>
            </a:r>
            <a:r>
              <a:rPr lang="it-IT" i="1" dirty="0">
                <a:latin typeface="Calibri" panose="020F0502020204030204" pitchFamily="34" charset="0"/>
                <a:ea typeface="Calibri" panose="020F0502020204030204" pitchFamily="34" charset="0"/>
                <a:cs typeface="Calibri" panose="020F0502020204030204" pitchFamily="34" charset="0"/>
              </a:rPr>
              <a:t>Physique</a:t>
            </a:r>
            <a:r>
              <a:rPr lang="it-IT" dirty="0">
                <a:latin typeface="Calibri" panose="020F0502020204030204" pitchFamily="34" charset="0"/>
                <a:ea typeface="Calibri" panose="020F0502020204030204" pitchFamily="34" charset="0"/>
                <a:cs typeface="Calibri" panose="020F0502020204030204" pitchFamily="34" charset="0"/>
              </a:rPr>
              <a:t>, Ecole Centrale Paris, 1ere </a:t>
            </a:r>
            <a:r>
              <a:rPr lang="it-IT" dirty="0" err="1">
                <a:latin typeface="Calibri" panose="020F0502020204030204" pitchFamily="34" charset="0"/>
                <a:ea typeface="Calibri" panose="020F0502020204030204" pitchFamily="34" charset="0"/>
                <a:cs typeface="Calibri" panose="020F0502020204030204" pitchFamily="34" charset="0"/>
              </a:rPr>
              <a:t>Année</a:t>
            </a:r>
            <a:r>
              <a:rPr lang="it-IT" dirty="0">
                <a:latin typeface="Calibri" panose="020F0502020204030204" pitchFamily="34" charset="0"/>
                <a:ea typeface="Calibri" panose="020F0502020204030204" pitchFamily="34" charset="0"/>
                <a:cs typeface="Calibri" panose="020F0502020204030204" pitchFamily="34" charset="0"/>
              </a:rPr>
              <a:t>, 2003-2004</a:t>
            </a:r>
          </a:p>
          <a:p>
            <a:pPr marL="285750" indent="-285750" algn="l">
              <a:lnSpc>
                <a:spcPts val="1800"/>
              </a:lnSpc>
              <a:spcAft>
                <a:spcPts val="600"/>
              </a:spcAft>
              <a:buFont typeface="Arial" panose="020B0604020202020204" pitchFamily="34" charset="0"/>
              <a:buChar char="•"/>
            </a:pPr>
            <a:r>
              <a:rPr lang="it-IT" i="0" u="none" strike="noStrike" dirty="0">
                <a:solidFill>
                  <a:srgbClr val="2162A1"/>
                </a:solidFill>
                <a:effectLst/>
                <a:latin typeface="Calibri" panose="020F0502020204030204" pitchFamily="34" charset="0"/>
                <a:ea typeface="Calibri" panose="020F0502020204030204" pitchFamily="34" charset="0"/>
                <a:cs typeface="Calibri" panose="020F0502020204030204" pitchFamily="34" charset="0"/>
              </a:rPr>
              <a:t>Lev D. Landau</a:t>
            </a:r>
            <a:r>
              <a:rPr lang="it-IT" i="0" dirty="0">
                <a:solidFill>
                  <a:srgbClr val="565959"/>
                </a:solidFill>
                <a:effectLst/>
                <a:latin typeface="Calibri" panose="020F0502020204030204" pitchFamily="34" charset="0"/>
                <a:ea typeface="Calibri" panose="020F0502020204030204" pitchFamily="34" charset="0"/>
                <a:cs typeface="Calibri" panose="020F0502020204030204" pitchFamily="34" charset="0"/>
              </a:rPr>
              <a:t>, </a:t>
            </a:r>
            <a:r>
              <a:rPr lang="it-IT" i="0" u="none" strike="noStrike" dirty="0">
                <a:solidFill>
                  <a:srgbClr val="2162A1"/>
                </a:solidFill>
                <a:effectLst/>
                <a:latin typeface="Calibri" panose="020F0502020204030204" pitchFamily="34" charset="0"/>
                <a:ea typeface="Calibri" panose="020F0502020204030204" pitchFamily="34" charset="0"/>
                <a:cs typeface="Calibri" panose="020F0502020204030204" pitchFamily="34" charset="0"/>
              </a:rPr>
              <a:t>Evgenij M. </a:t>
            </a:r>
            <a:r>
              <a:rPr lang="it-IT" i="0" u="none" strike="noStrike" dirty="0" err="1">
                <a:solidFill>
                  <a:srgbClr val="2162A1"/>
                </a:solidFill>
                <a:effectLst/>
                <a:latin typeface="Calibri" panose="020F0502020204030204" pitchFamily="34" charset="0"/>
                <a:ea typeface="Calibri" panose="020F0502020204030204" pitchFamily="34" charset="0"/>
                <a:cs typeface="Calibri" panose="020F0502020204030204" pitchFamily="34" charset="0"/>
              </a:rPr>
              <a:t>Lifsits</a:t>
            </a:r>
            <a:r>
              <a:rPr lang="it-IT" i="0" u="none" strike="noStrike" dirty="0">
                <a:solidFill>
                  <a:srgbClr val="2162A1"/>
                </a:solidFill>
                <a:effectLst/>
                <a:latin typeface="Calibri" panose="020F0502020204030204" pitchFamily="34" charset="0"/>
                <a:ea typeface="Calibri" panose="020F0502020204030204" pitchFamily="34" charset="0"/>
                <a:cs typeface="Calibri" panose="020F0502020204030204" pitchFamily="34" charset="0"/>
              </a:rPr>
              <a:t>, </a:t>
            </a:r>
            <a:r>
              <a:rPr lang="it-IT" i="0" u="none" strike="noStrike" dirty="0">
                <a:solidFill>
                  <a:srgbClr val="0F1111"/>
                </a:solidFill>
                <a:effectLst/>
                <a:latin typeface="Calibri" panose="020F0502020204030204" pitchFamily="34" charset="0"/>
                <a:ea typeface="Calibri" panose="020F0502020204030204" pitchFamily="34" charset="0"/>
                <a:cs typeface="Calibri" panose="020F0502020204030204" pitchFamily="34" charset="0"/>
              </a:rPr>
              <a:t>Fisica Teorica 3. Meccanica quantistica. Teoria non relativistica, </a:t>
            </a:r>
            <a:r>
              <a:rPr lang="en-AU" i="0" dirty="0" err="1">
                <a:solidFill>
                  <a:srgbClr val="0F1111"/>
                </a:solidFill>
                <a:effectLst/>
                <a:latin typeface="Calibri" panose="020F0502020204030204" pitchFamily="34" charset="0"/>
                <a:ea typeface="Calibri" panose="020F0502020204030204" pitchFamily="34" charset="0"/>
                <a:cs typeface="Calibri" panose="020F0502020204030204" pitchFamily="34" charset="0"/>
              </a:rPr>
              <a:t>Editori</a:t>
            </a:r>
            <a:r>
              <a:rPr lang="en-AU" i="0" dirty="0">
                <a:solidFill>
                  <a:srgbClr val="0F1111"/>
                </a:solidFill>
                <a:effectLst/>
                <a:latin typeface="Calibri" panose="020F0502020204030204" pitchFamily="34" charset="0"/>
                <a:ea typeface="Calibri" panose="020F0502020204030204" pitchFamily="34" charset="0"/>
                <a:cs typeface="Calibri" panose="020F0502020204030204" pitchFamily="34" charset="0"/>
              </a:rPr>
              <a:t> </a:t>
            </a:r>
            <a:r>
              <a:rPr lang="en-AU" i="0" dirty="0" err="1">
                <a:solidFill>
                  <a:srgbClr val="0F1111"/>
                </a:solidFill>
                <a:effectLst/>
                <a:latin typeface="Calibri" panose="020F0502020204030204" pitchFamily="34" charset="0"/>
                <a:ea typeface="Calibri" panose="020F0502020204030204" pitchFamily="34" charset="0"/>
                <a:cs typeface="Calibri" panose="020F0502020204030204" pitchFamily="34" charset="0"/>
              </a:rPr>
              <a:t>Riuniti</a:t>
            </a:r>
            <a:r>
              <a:rPr lang="en-AU" i="0" dirty="0">
                <a:solidFill>
                  <a:srgbClr val="0F1111"/>
                </a:solidFill>
                <a:effectLst/>
                <a:latin typeface="Calibri" panose="020F0502020204030204" pitchFamily="34" charset="0"/>
                <a:ea typeface="Calibri" panose="020F0502020204030204" pitchFamily="34" charset="0"/>
                <a:cs typeface="Calibri" panose="020F0502020204030204" pitchFamily="34" charset="0"/>
              </a:rPr>
              <a:t> Univ. Press, 1982</a:t>
            </a:r>
          </a:p>
          <a:p>
            <a:pPr marL="285750" indent="-285750">
              <a:spcAft>
                <a:spcPts val="600"/>
              </a:spcAft>
              <a:buFont typeface="Arial" panose="020B0604020202020204" pitchFamily="34" charset="0"/>
              <a:buChar char="•"/>
            </a:pP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James Walker, </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3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Dialogo</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con la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Fisica</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 Pearson Education, 2018</a:t>
            </a:r>
          </a:p>
          <a:p>
            <a:pPr marL="285750" indent="-285750">
              <a:spcAft>
                <a:spcPts val="600"/>
              </a:spcAft>
              <a:buFont typeface="Arial" panose="020B0604020202020204" pitchFamily="34" charset="0"/>
              <a:buChar char="•"/>
            </a:pP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Antonio </a:t>
            </a:r>
            <a:r>
              <a:rPr lang="en-AU" dirty="0" err="1">
                <a:solidFill>
                  <a:srgbClr val="0F1111"/>
                </a:solidFill>
                <a:latin typeface="Calibri" panose="020F0502020204030204" pitchFamily="34" charset="0"/>
                <a:ea typeface="Calibri" panose="020F0502020204030204" pitchFamily="34" charset="0"/>
                <a:cs typeface="Calibri" panose="020F0502020204030204" pitchFamily="34" charset="0"/>
              </a:rPr>
              <a:t>Cafario</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 Aldo </a:t>
            </a:r>
            <a:r>
              <a:rPr lang="en-AU" dirty="0" err="1">
                <a:solidFill>
                  <a:srgbClr val="0F1111"/>
                </a:solidFill>
                <a:latin typeface="Calibri" panose="020F0502020204030204" pitchFamily="34" charset="0"/>
                <a:ea typeface="Calibri" panose="020F0502020204030204" pitchFamily="34" charset="0"/>
                <a:cs typeface="Calibri" panose="020F0502020204030204" pitchFamily="34" charset="0"/>
              </a:rPr>
              <a:t>Ferilli</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Nuova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Fisica</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per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licei</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scientifici</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vol3,  Le Monnier 2001.</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 </a:t>
            </a:r>
          </a:p>
          <a:p>
            <a:pPr marL="285750" indent="-285750">
              <a:spcAft>
                <a:spcPts val="600"/>
              </a:spcAft>
              <a:buFont typeface="Arial" panose="020B0604020202020204" pitchFamily="34" charset="0"/>
              <a:buChar char="•"/>
            </a:pP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Leonard Susskind, Art Friedman,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Meccanica</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quantistica</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Il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minimo</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indispensabile</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per fare (buona) </a:t>
            </a:r>
            <a:r>
              <a:rPr lang="en-AU" i="1" dirty="0" err="1">
                <a:solidFill>
                  <a:srgbClr val="0F1111"/>
                </a:solidFill>
                <a:latin typeface="Calibri" panose="020F0502020204030204" pitchFamily="34" charset="0"/>
                <a:ea typeface="Calibri" panose="020F0502020204030204" pitchFamily="34" charset="0"/>
                <a:cs typeface="Calibri" panose="020F0502020204030204" pitchFamily="34" charset="0"/>
              </a:rPr>
              <a:t>fisica</a:t>
            </a:r>
            <a:r>
              <a:rPr lang="en-AU"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en-AU" dirty="0">
                <a:solidFill>
                  <a:srgbClr val="0F1111"/>
                </a:solidFill>
                <a:latin typeface="Calibri" panose="020F0502020204030204" pitchFamily="34" charset="0"/>
                <a:ea typeface="Calibri" panose="020F0502020204030204" pitchFamily="34" charset="0"/>
                <a:cs typeface="Calibri" panose="020F0502020204030204" pitchFamily="34" charset="0"/>
              </a:rPr>
              <a:t>Raffaello Cortina, Milano, 2015. </a:t>
            </a:r>
          </a:p>
          <a:p>
            <a:pPr marL="285750" indent="-285750">
              <a:spcAft>
                <a:spcPts val="600"/>
              </a:spcAft>
              <a:buFont typeface="Arial" panose="020B0604020202020204" pitchFamily="34" charset="0"/>
              <a:buChar char="•"/>
            </a:pPr>
            <a:r>
              <a:rPr lang="it-IT" dirty="0" err="1">
                <a:solidFill>
                  <a:srgbClr val="0F1111"/>
                </a:solidFill>
                <a:latin typeface="Calibri" panose="020F0502020204030204" pitchFamily="34" charset="0"/>
                <a:ea typeface="Calibri" panose="020F0502020204030204" pitchFamily="34" charset="0"/>
                <a:cs typeface="Calibri" panose="020F0502020204030204" pitchFamily="34" charset="0"/>
              </a:rPr>
              <a:t>Sredniawa</a:t>
            </a: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Mechanika</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kwantowa</a:t>
            </a: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 PWN 1980</a:t>
            </a:r>
          </a:p>
          <a:p>
            <a:pPr marL="285750" indent="-285750">
              <a:spcAft>
                <a:spcPts val="600"/>
              </a:spcAft>
              <a:buFont typeface="Arial" panose="020B0604020202020204" pitchFamily="34" charset="0"/>
              <a:buChar char="•"/>
            </a:pP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Werner Heisenberg,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Der</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Teil</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und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das</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Ganze.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Gespräche</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im</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Umkreis</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der</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i="1" dirty="0" err="1">
                <a:solidFill>
                  <a:srgbClr val="0F1111"/>
                </a:solidFill>
                <a:latin typeface="Calibri" panose="020F0502020204030204" pitchFamily="34" charset="0"/>
                <a:ea typeface="Calibri" panose="020F0502020204030204" pitchFamily="34" charset="0"/>
                <a:cs typeface="Calibri" panose="020F0502020204030204" pitchFamily="34" charset="0"/>
              </a:rPr>
              <a:t>Atomphysik</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 </a:t>
            </a: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Carl Hauser, </a:t>
            </a:r>
            <a:r>
              <a:rPr lang="it-IT" dirty="0" err="1">
                <a:solidFill>
                  <a:srgbClr val="0F1111"/>
                </a:solidFill>
                <a:latin typeface="Calibri" panose="020F0502020204030204" pitchFamily="34" charset="0"/>
                <a:ea typeface="Calibri" panose="020F0502020204030204" pitchFamily="34" charset="0"/>
                <a:cs typeface="Calibri" panose="020F0502020204030204" pitchFamily="34" charset="0"/>
              </a:rPr>
              <a:t>Munchen</a:t>
            </a: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 1977</a:t>
            </a:r>
          </a:p>
          <a:p>
            <a:pPr marL="285750" indent="-285750">
              <a:spcAft>
                <a:spcPts val="600"/>
              </a:spcAft>
              <a:buFont typeface="Arial" panose="020B0604020202020204" pitchFamily="34" charset="0"/>
              <a:buChar char="•"/>
            </a:pP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Gian Carlo Ghirardi, </a:t>
            </a:r>
            <a:r>
              <a:rPr lang="it-IT" i="1" dirty="0">
                <a:solidFill>
                  <a:srgbClr val="0F1111"/>
                </a:solidFill>
                <a:latin typeface="Calibri" panose="020F0502020204030204" pitchFamily="34" charset="0"/>
                <a:ea typeface="Calibri" panose="020F0502020204030204" pitchFamily="34" charset="0"/>
                <a:cs typeface="Calibri" panose="020F0502020204030204" pitchFamily="34" charset="0"/>
              </a:rPr>
              <a:t>Un’occhiata alle carte di Dio. Gli interrogativi che la scienza moderna pone all’uomo</a:t>
            </a:r>
            <a:r>
              <a:rPr lang="it-IT" dirty="0">
                <a:solidFill>
                  <a:srgbClr val="0F1111"/>
                </a:solidFill>
                <a:latin typeface="Calibri" panose="020F0502020204030204" pitchFamily="34" charset="0"/>
                <a:ea typeface="Calibri" panose="020F0502020204030204" pitchFamily="34" charset="0"/>
                <a:cs typeface="Calibri" panose="020F0502020204030204" pitchFamily="34" charset="0"/>
              </a:rPr>
              <a:t>, Il Saggiatore, Milano 2009</a:t>
            </a:r>
          </a:p>
          <a:p>
            <a:pPr marL="285750" indent="-285750">
              <a:spcAft>
                <a:spcPts val="600"/>
              </a:spcAft>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hlinkClick r:id="rId2"/>
              </a:rPr>
              <a:t>https://it.wikipedia.org/wiki/Teorema_di_Bell</a:t>
            </a:r>
            <a:endParaRPr lang="it-IT" dirty="0">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https://physicsworld.com/a/curiouser-and-curiouser-delving-into-quantum-cheshire-cats/</a:t>
            </a:r>
          </a:p>
          <a:p>
            <a:pPr>
              <a:spcAft>
                <a:spcPts val="600"/>
              </a:spcAft>
            </a:pPr>
            <a:endParaRPr lang="en-AU" dirty="0">
              <a:solidFill>
                <a:srgbClr val="0F111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349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B2BE1825-96DF-3FD0-D93A-F6FEF5574A04}"/>
              </a:ext>
            </a:extLst>
          </p:cNvPr>
          <p:cNvSpPr>
            <a:spLocks noGrp="1" noChangeArrowheads="1"/>
          </p:cNvSpPr>
          <p:nvPr>
            <p:ph type="title" idx="4294967295"/>
          </p:nvPr>
        </p:nvSpPr>
        <p:spPr>
          <a:xfrm>
            <a:off x="-684213" y="-41275"/>
            <a:ext cx="8229601" cy="1143000"/>
          </a:xfrm>
        </p:spPr>
        <p:txBody>
          <a:bodyPr/>
          <a:lstStyle/>
          <a:p>
            <a:pPr eaLnBrk="1" hangingPunct="1"/>
            <a:r>
              <a:rPr lang="pl-PL" altLang="it-IT" sz="3600"/>
              <a:t>Why do we need a calendar</a:t>
            </a:r>
            <a:r>
              <a:rPr lang="it-IT" altLang="it-IT" sz="3600"/>
              <a:t>?</a:t>
            </a:r>
          </a:p>
        </p:txBody>
      </p:sp>
      <p:pic>
        <p:nvPicPr>
          <p:cNvPr id="7171" name="Immagine 3">
            <a:extLst>
              <a:ext uri="{FF2B5EF4-FFF2-40B4-BE49-F238E27FC236}">
                <a16:creationId xmlns:a16="http://schemas.microsoft.com/office/drawing/2014/main" id="{5911F4D5-5944-DC99-89FE-3586BFED1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5675"/>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1D1BD772-0331-ABFA-A94B-D906E745AD57}"/>
              </a:ext>
            </a:extLst>
          </p:cNvPr>
          <p:cNvSpPr txBox="1">
            <a:spLocks noChangeArrowheads="1"/>
          </p:cNvSpPr>
          <p:nvPr/>
        </p:nvSpPr>
        <p:spPr bwMode="auto">
          <a:xfrm>
            <a:off x="2843213" y="6203950"/>
            <a:ext cx="499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a:solidFill>
                  <a:srgbClr val="FF0000"/>
                </a:solidFill>
              </a:rPr>
              <a:t>G. Karwasz, Astronomy for Kids, Publicat, 2022</a:t>
            </a:r>
            <a:endParaRPr lang="en-AU" altLang="it-IT">
              <a:solidFill>
                <a:srgbClr val="FF0000"/>
              </a:solidFill>
            </a:endParaRPr>
          </a:p>
        </p:txBody>
      </p:sp>
      <p:pic>
        <p:nvPicPr>
          <p:cNvPr id="7173" name="Picture 2" descr="Mały astronom. Przewodnik dla dzieci - Karwasz Grzegorz">
            <a:extLst>
              <a:ext uri="{FF2B5EF4-FFF2-40B4-BE49-F238E27FC236}">
                <a16:creationId xmlns:a16="http://schemas.microsoft.com/office/drawing/2014/main" id="{B9C51183-DAAE-8564-3BE9-D386D16F8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0"/>
            <a:ext cx="1703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2C3E-9AE9-BD7C-AA09-25C4F27D621B}"/>
            </a:ext>
          </a:extLst>
        </p:cNvPr>
        <p:cNvGrpSpPr/>
        <p:nvPr/>
      </p:nvGrpSpPr>
      <p:grpSpPr>
        <a:xfrm>
          <a:off x="0" y="0"/>
          <a:ext cx="0" cy="0"/>
          <a:chOff x="0" y="0"/>
          <a:chExt cx="0" cy="0"/>
        </a:xfrm>
      </p:grpSpPr>
      <p:sp>
        <p:nvSpPr>
          <p:cNvPr id="7170" name="Titolo 1">
            <a:extLst>
              <a:ext uri="{FF2B5EF4-FFF2-40B4-BE49-F238E27FC236}">
                <a16:creationId xmlns:a16="http://schemas.microsoft.com/office/drawing/2014/main" id="{16F45C6E-FCE8-B031-50DF-74227F80EDCA}"/>
              </a:ext>
            </a:extLst>
          </p:cNvPr>
          <p:cNvSpPr>
            <a:spLocks noGrp="1" noChangeArrowheads="1"/>
          </p:cNvSpPr>
          <p:nvPr>
            <p:ph type="title" idx="4294967295"/>
          </p:nvPr>
        </p:nvSpPr>
        <p:spPr>
          <a:xfrm>
            <a:off x="131762" y="-132510"/>
            <a:ext cx="8229601" cy="1143000"/>
          </a:xfrm>
        </p:spPr>
        <p:txBody>
          <a:bodyPr/>
          <a:lstStyle/>
          <a:p>
            <a:pPr eaLnBrk="1" hangingPunct="1"/>
            <a:r>
              <a:rPr lang="it-IT" altLang="it-IT" sz="3600" dirty="0"/>
              <a:t>In </a:t>
            </a:r>
            <a:r>
              <a:rPr lang="it-IT" altLang="it-IT" sz="3600" dirty="0" err="1"/>
              <a:t>summer</a:t>
            </a:r>
            <a:r>
              <a:rPr lang="it-IT" altLang="it-IT" sz="3600" dirty="0"/>
              <a:t>, </a:t>
            </a:r>
            <a:r>
              <a:rPr lang="it-IT" altLang="it-IT" sz="3600" dirty="0" err="1"/>
              <a:t>lay</a:t>
            </a:r>
            <a:r>
              <a:rPr lang="it-IT" altLang="it-IT" sz="3600" dirty="0"/>
              <a:t> down on a blanket…</a:t>
            </a:r>
          </a:p>
        </p:txBody>
      </p:sp>
      <p:sp>
        <p:nvSpPr>
          <p:cNvPr id="7172" name="Text Box 4">
            <a:extLst>
              <a:ext uri="{FF2B5EF4-FFF2-40B4-BE49-F238E27FC236}">
                <a16:creationId xmlns:a16="http://schemas.microsoft.com/office/drawing/2014/main" id="{64C864AC-8411-7C52-2862-0B9C2967A371}"/>
              </a:ext>
            </a:extLst>
          </p:cNvPr>
          <p:cNvSpPr txBox="1">
            <a:spLocks noChangeArrowheads="1"/>
          </p:cNvSpPr>
          <p:nvPr/>
        </p:nvSpPr>
        <p:spPr bwMode="auto">
          <a:xfrm>
            <a:off x="2843213" y="6203950"/>
            <a:ext cx="499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a:solidFill>
                  <a:srgbClr val="FF0000"/>
                </a:solidFill>
              </a:rPr>
              <a:t>G. Karwasz, Astronomy for Kids, Publicat, 2022</a:t>
            </a:r>
            <a:endParaRPr lang="en-AU" altLang="it-IT">
              <a:solidFill>
                <a:srgbClr val="FF0000"/>
              </a:solidFill>
            </a:endParaRPr>
          </a:p>
        </p:txBody>
      </p:sp>
      <p:pic>
        <p:nvPicPr>
          <p:cNvPr id="3" name="Obraz 2">
            <a:extLst>
              <a:ext uri="{FF2B5EF4-FFF2-40B4-BE49-F238E27FC236}">
                <a16:creationId xmlns:a16="http://schemas.microsoft.com/office/drawing/2014/main" id="{418BCAD2-97A1-E584-57CE-B88987B9E1CE}"/>
              </a:ext>
            </a:extLst>
          </p:cNvPr>
          <p:cNvPicPr>
            <a:picLocks noChangeAspect="1"/>
          </p:cNvPicPr>
          <p:nvPr/>
        </p:nvPicPr>
        <p:blipFill>
          <a:blip r:embed="rId3"/>
          <a:stretch>
            <a:fillRect/>
          </a:stretch>
        </p:blipFill>
        <p:spPr>
          <a:xfrm>
            <a:off x="335782" y="891220"/>
            <a:ext cx="8676456" cy="5615354"/>
          </a:xfrm>
          <a:prstGeom prst="rect">
            <a:avLst/>
          </a:prstGeom>
        </p:spPr>
      </p:pic>
    </p:spTree>
    <p:extLst>
      <p:ext uri="{BB962C8B-B14F-4D97-AF65-F5344CB8AC3E}">
        <p14:creationId xmlns:p14="http://schemas.microsoft.com/office/powerpoint/2010/main" val="3345921406"/>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30450</TotalTime>
  <Words>6397</Words>
  <Application>Microsoft Office PowerPoint</Application>
  <PresentationFormat>Pokaz na ekranie (4:3)</PresentationFormat>
  <Paragraphs>328</Paragraphs>
  <Slides>78</Slides>
  <Notes>21</Notes>
  <HiddenSlides>3</HiddenSlides>
  <MMClips>0</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78</vt:i4>
      </vt:variant>
    </vt:vector>
  </HeadingPairs>
  <TitlesOfParts>
    <vt:vector size="90" baseType="lpstr">
      <vt:lpstr>-apple-system</vt:lpstr>
      <vt:lpstr>Arial</vt:lpstr>
      <vt:lpstr>Arial Unicode MS</vt:lpstr>
      <vt:lpstr>Calibri</vt:lpstr>
      <vt:lpstr>Dutch801BT-Roman</vt:lpstr>
      <vt:lpstr>Google Sans</vt:lpstr>
      <vt:lpstr>Helvetica</vt:lpstr>
      <vt:lpstr>Helvetica neue</vt:lpstr>
      <vt:lpstr>inherit</vt:lpstr>
      <vt:lpstr>Linux Libertine</vt:lpstr>
      <vt:lpstr>Times New Roman</vt:lpstr>
      <vt:lpstr>Projekt domyślny</vt:lpstr>
      <vt:lpstr>Philosophical consequences of Quantum Mechanics</vt:lpstr>
      <vt:lpstr>dydaktyka.fizyka.umk.pl</vt:lpstr>
      <vt:lpstr>Abstract</vt:lpstr>
      <vt:lpstr>Outline</vt:lpstr>
      <vt:lpstr>EU (2007) „Rocards’ Report”</vt:lpstr>
      <vt:lpstr>Maturity exam in physics, 2022</vt:lpstr>
      <vt:lpstr>Heisenberg’s principle and God of gaps</vt:lpstr>
      <vt:lpstr>Why do we need a calendar?</vt:lpstr>
      <vt:lpstr>In summer, lay down on a blanket…</vt:lpstr>
      <vt:lpstr>Prezentacja programu PowerPoint</vt:lpstr>
      <vt:lpstr>De Revolutionibus (1543)
</vt:lpstr>
      <vt:lpstr>Nicolao Copernico – un bravo (?)  studente</vt:lpstr>
      <vt:lpstr>Look into sky: Moon and planets are moving! </vt:lpstr>
      <vt:lpstr>Prezentacja programu PowerPoint</vt:lpstr>
      <vt:lpstr>Prezentacja programu PowerPoint</vt:lpstr>
      <vt:lpstr>Prezentacja programu PowerPoint</vt:lpstr>
      <vt:lpstr>Planets, or wandering stars</vt:lpstr>
      <vt:lpstr>Roger Bacon (1197):  „Devil induced this error!”</vt:lpstr>
      <vt:lpstr>Principle of relativity</vt:lpstr>
      <vt:lpstr>Justification of the Earth's threefold  motion
</vt:lpstr>
      <vt:lpstr>The Four Seasons
</vt:lpstr>
      <vt:lpstr>Padre della scienza moderna</vt:lpstr>
      <vt:lpstr>Principio di relatività </vt:lpstr>
      <vt:lpstr>Le trasformazioni di Galileo</vt:lpstr>
      <vt:lpstr>Maxwell’s equations (~1865) </vt:lpstr>
      <vt:lpstr>Abraham Michelson – Experiment on the motion of the Earth (Potsdam, 1881) </vt:lpstr>
      <vt:lpstr>Abraham Michelson – how does the speed of the Earth change in a year?</vt:lpstr>
      <vt:lpstr>Abraham Michelson &amp; Morley (1887 Cleveland):  The Earth does not move!</vt:lpstr>
      <vt:lpstr>On electrodynamics of moving bodies (Albert Einstein, June 1905)</vt:lpstr>
      <vt:lpstr>Einstein, September 1905: "Does the mass of a body depend on its energy?</vt:lpstr>
      <vt:lpstr> The birth of Quantum Physics (?)</vt:lpstr>
      <vt:lpstr>«La fisica è completa» </vt:lpstr>
      <vt:lpstr>La luce è quantificata </vt:lpstr>
      <vt:lpstr>Photoelectric effect: light is a particle</vt:lpstr>
      <vt:lpstr>Franck-Hertz’s experiment</vt:lpstr>
      <vt:lpstr>Duality: Light is a wave</vt:lpstr>
      <vt:lpstr>Duality: X-rays are waves</vt:lpstr>
      <vt:lpstr>A single quantum of light</vt:lpstr>
      <vt:lpstr>Maybe an electron is also a wave?</vt:lpstr>
      <vt:lpstr>Duality: electron is a wave</vt:lpstr>
      <vt:lpstr>Duality: An electron is a wave</vt:lpstr>
      <vt:lpstr>Duality: Light is a wave</vt:lpstr>
      <vt:lpstr>Duality: atoms are also waves</vt:lpstr>
      <vt:lpstr>Electron scattering</vt:lpstr>
      <vt:lpstr>Schrödinger’s cat</vt:lpstr>
      <vt:lpstr>Heisenberg: path of an electron?</vt:lpstr>
      <vt:lpstr>Where is the electron?</vt:lpstr>
      <vt:lpstr>Wave function</vt:lpstr>
      <vt:lpstr>Wrong question</vt:lpstr>
      <vt:lpstr>Quantum eraser</vt:lpstr>
      <vt:lpstr>Paradosso EPR (1935)</vt:lpstr>
      <vt:lpstr>Realism, locality, completeness</vt:lpstr>
      <vt:lpstr>D’accordo di non essere d’accordo (2013)  </vt:lpstr>
      <vt:lpstr>Quantum certainties?</vt:lpstr>
      <vt:lpstr>Arrow of time?</vt:lpstr>
      <vt:lpstr>David Hume (1711-1776):  Empirical foundation of the causal relationship</vt:lpstr>
      <vt:lpstr>GK: Causality is the most important law, not only in the material world</vt:lpstr>
      <vt:lpstr>Prezentacja programu PowerPoint</vt:lpstr>
      <vt:lpstr>Prezentacja programu PowerPoint</vt:lpstr>
      <vt:lpstr>Conclusions (I): scientific revolutions</vt:lpstr>
      <vt:lpstr>Conclusions (II): matter and form</vt:lpstr>
      <vt:lpstr>Conclusions (III): causality</vt:lpstr>
      <vt:lpstr>Conclusions IV: epistemic*</vt:lpstr>
      <vt:lpstr>Lev Pitaevski:  «Do we really need to know everything?»  </vt:lpstr>
      <vt:lpstr>Paweł Horodecki: «The point is that we know how to operate it, but we do not understand how it works»  </vt:lpstr>
      <vt:lpstr>Conclusions (V): philosophical, i.e. existential</vt:lpstr>
      <vt:lpstr>Prezentacja programu PowerPoint</vt:lpstr>
      <vt:lpstr>Tek-books  </vt:lpstr>
      <vt:lpstr>Test (secondary school &amp; Theology Faculty)</vt:lpstr>
      <vt:lpstr>Test (secondary school &amp; Theology Faculty)</vt:lpstr>
      <vt:lpstr>Tests: results (Liceum, 4th yr)</vt:lpstr>
      <vt:lpstr>Lectures for schools</vt:lpstr>
      <vt:lpstr>Interactive exhibitions</vt:lpstr>
      <vt:lpstr>From the real world to its mathematical representation (abstraction)</vt:lpstr>
      <vt:lpstr>School competition</vt:lpstr>
      <vt:lpstr>Interactive theatre: «Robot’s fairytales» by S. Lem</vt:lpstr>
      <vt:lpstr>Einstein: “Explain everything as simple as possible, but not simpler”</vt:lpstr>
      <vt:lpstr>Bibliografia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278</cp:revision>
  <cp:lastPrinted>2025-05-02T06:47:09Z</cp:lastPrinted>
  <dcterms:created xsi:type="dcterms:W3CDTF">2023-10-19T19:15:12Z</dcterms:created>
  <dcterms:modified xsi:type="dcterms:W3CDTF">2025-07-02T17:53:44Z</dcterms:modified>
</cp:coreProperties>
</file>