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55" r:id="rId3"/>
    <p:sldId id="555" r:id="rId4"/>
    <p:sldId id="356" r:id="rId5"/>
    <p:sldId id="551" r:id="rId6"/>
    <p:sldId id="313" r:id="rId7"/>
    <p:sldId id="340" r:id="rId8"/>
    <p:sldId id="560" r:id="rId9"/>
    <p:sldId id="451" r:id="rId10"/>
    <p:sldId id="323" r:id="rId11"/>
    <p:sldId id="554" r:id="rId12"/>
    <p:sldId id="322" r:id="rId13"/>
    <p:sldId id="361" r:id="rId14"/>
    <p:sldId id="559" r:id="rId15"/>
    <p:sldId id="357" r:id="rId16"/>
    <p:sldId id="360" r:id="rId17"/>
    <p:sldId id="556" r:id="rId18"/>
    <p:sldId id="563" r:id="rId19"/>
    <p:sldId id="346" r:id="rId20"/>
    <p:sldId id="557" r:id="rId21"/>
    <p:sldId id="561" r:id="rId22"/>
    <p:sldId id="558" r:id="rId23"/>
    <p:sldId id="562" r:id="rId24"/>
    <p:sldId id="349" r:id="rId25"/>
    <p:sldId id="365" r:id="rId26"/>
    <p:sldId id="564" r:id="rId27"/>
    <p:sldId id="565" r:id="rId28"/>
    <p:sldId id="351" r:id="rId29"/>
    <p:sldId id="366" r:id="rId30"/>
    <p:sldId id="367" r:id="rId31"/>
    <p:sldId id="552" r:id="rId32"/>
    <p:sldId id="358" r:id="rId33"/>
    <p:sldId id="553" r:id="rId34"/>
    <p:sldId id="347" r:id="rId35"/>
    <p:sldId id="363" r:id="rId36"/>
    <p:sldId id="362" r:id="rId37"/>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ekcja domyślna" id="{FADCAF5B-2C70-4B59-827E-19CC4BB7A0BD}">
          <p14:sldIdLst>
            <p14:sldId id="256"/>
            <p14:sldId id="355"/>
            <p14:sldId id="555"/>
            <p14:sldId id="356"/>
            <p14:sldId id="551"/>
            <p14:sldId id="313"/>
            <p14:sldId id="340"/>
            <p14:sldId id="560"/>
            <p14:sldId id="451"/>
            <p14:sldId id="323"/>
            <p14:sldId id="554"/>
            <p14:sldId id="322"/>
          </p14:sldIdLst>
        </p14:section>
        <p14:section name="Sekcja bez tytułu" id="{2BBC8C83-9DFD-4654-B085-C838828D4E4C}">
          <p14:sldIdLst>
            <p14:sldId id="361"/>
            <p14:sldId id="559"/>
            <p14:sldId id="357"/>
            <p14:sldId id="360"/>
            <p14:sldId id="556"/>
            <p14:sldId id="563"/>
            <p14:sldId id="346"/>
            <p14:sldId id="557"/>
            <p14:sldId id="561"/>
            <p14:sldId id="558"/>
            <p14:sldId id="562"/>
            <p14:sldId id="349"/>
            <p14:sldId id="365"/>
            <p14:sldId id="564"/>
            <p14:sldId id="565"/>
            <p14:sldId id="351"/>
            <p14:sldId id="366"/>
            <p14:sldId id="367"/>
            <p14:sldId id="552"/>
            <p14:sldId id="358"/>
            <p14:sldId id="553"/>
            <p14:sldId id="347"/>
            <p14:sldId id="363"/>
            <p14:sldId id="3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D5C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34" autoAdjust="0"/>
    <p:restoredTop sz="94660"/>
  </p:normalViewPr>
  <p:slideViewPr>
    <p:cSldViewPr>
      <p:cViewPr>
        <p:scale>
          <a:sx n="64" d="100"/>
          <a:sy n="64" d="100"/>
        </p:scale>
        <p:origin x="4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464CA-B63A-41E1-AEBF-246CFEB1ABF0}" type="datetimeFigureOut">
              <a:rPr lang="pl-PL" smtClean="0"/>
              <a:t>16.04.2025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CFA13-A695-44A6-B529-4C79C8208767}" type="slidenum">
              <a:rPr lang="pl-PL" smtClean="0"/>
              <a:t>‹#›</a:t>
            </a:fld>
            <a:endParaRPr lang="pl-PL"/>
          </a:p>
        </p:txBody>
      </p:sp>
    </p:spTree>
    <p:extLst>
      <p:ext uri="{BB962C8B-B14F-4D97-AF65-F5344CB8AC3E}">
        <p14:creationId xmlns:p14="http://schemas.microsoft.com/office/powerpoint/2010/main" val="42425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EA9196A-D6DF-27DF-0285-F1902D35452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730C7818-F5FD-D630-5715-4FB3686977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27C8AFA-18A3-DCEE-D5EE-3999C1D914F1}"/>
              </a:ext>
            </a:extLst>
          </p:cNvPr>
          <p:cNvSpPr>
            <a:spLocks noGrp="1" noChangeArrowheads="1"/>
          </p:cNvSpPr>
          <p:nvPr>
            <p:ph type="sldNum" sz="quarter" idx="12"/>
          </p:nvPr>
        </p:nvSpPr>
        <p:spPr>
          <a:ln/>
        </p:spPr>
        <p:txBody>
          <a:bodyPr/>
          <a:lstStyle>
            <a:lvl1pPr>
              <a:defRPr/>
            </a:lvl1pPr>
          </a:lstStyle>
          <a:p>
            <a:pPr>
              <a:defRPr/>
            </a:pPr>
            <a:fld id="{068E38CF-E202-4A98-B30F-9C1496FA1DE9}" type="slidenum">
              <a:rPr lang="en-AU" altLang="it-IT"/>
              <a:pPr>
                <a:defRPr/>
              </a:pPr>
              <a:t>‹#›</a:t>
            </a:fld>
            <a:endParaRPr lang="en-AU" altLang="it-IT"/>
          </a:p>
        </p:txBody>
      </p:sp>
    </p:spTree>
    <p:extLst>
      <p:ext uri="{BB962C8B-B14F-4D97-AF65-F5344CB8AC3E}">
        <p14:creationId xmlns:p14="http://schemas.microsoft.com/office/powerpoint/2010/main" val="195470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B7CB20E4-AD79-0E4E-CC72-219B6EA4BC3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8D5FA53E-070D-A060-ABEE-1EBE3911D01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47B17A9-AC10-2CB5-36FF-648E1E3DEBBA}"/>
              </a:ext>
            </a:extLst>
          </p:cNvPr>
          <p:cNvSpPr>
            <a:spLocks noGrp="1" noChangeArrowheads="1"/>
          </p:cNvSpPr>
          <p:nvPr>
            <p:ph type="sldNum" sz="quarter" idx="12"/>
          </p:nvPr>
        </p:nvSpPr>
        <p:spPr>
          <a:ln/>
        </p:spPr>
        <p:txBody>
          <a:bodyPr/>
          <a:lstStyle>
            <a:lvl1pPr>
              <a:defRPr/>
            </a:lvl1pPr>
          </a:lstStyle>
          <a:p>
            <a:pPr>
              <a:defRPr/>
            </a:pPr>
            <a:fld id="{EAF213B6-AC28-47B1-BAC5-871EDF8E455A}" type="slidenum">
              <a:rPr lang="en-AU" altLang="it-IT"/>
              <a:pPr>
                <a:defRPr/>
              </a:pPr>
              <a:t>‹#›</a:t>
            </a:fld>
            <a:endParaRPr lang="en-AU" altLang="it-IT"/>
          </a:p>
        </p:txBody>
      </p:sp>
    </p:spTree>
    <p:extLst>
      <p:ext uri="{BB962C8B-B14F-4D97-AF65-F5344CB8AC3E}">
        <p14:creationId xmlns:p14="http://schemas.microsoft.com/office/powerpoint/2010/main" val="97389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13611CE0-2076-66B7-7D13-4C8B2946E89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5061A4F8-65EC-3226-E85A-659A4C4C280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C63DBF53-FA9A-D987-15CA-B5552CA81304}"/>
              </a:ext>
            </a:extLst>
          </p:cNvPr>
          <p:cNvSpPr>
            <a:spLocks noGrp="1" noChangeArrowheads="1"/>
          </p:cNvSpPr>
          <p:nvPr>
            <p:ph type="sldNum" sz="quarter" idx="12"/>
          </p:nvPr>
        </p:nvSpPr>
        <p:spPr>
          <a:ln/>
        </p:spPr>
        <p:txBody>
          <a:bodyPr/>
          <a:lstStyle>
            <a:lvl1pPr>
              <a:defRPr/>
            </a:lvl1pPr>
          </a:lstStyle>
          <a:p>
            <a:pPr>
              <a:defRPr/>
            </a:pPr>
            <a:fld id="{47A5835D-42A0-43E2-A41B-3FF79D0821BB}" type="slidenum">
              <a:rPr lang="en-AU" altLang="it-IT"/>
              <a:pPr>
                <a:defRPr/>
              </a:pPr>
              <a:t>‹#›</a:t>
            </a:fld>
            <a:endParaRPr lang="en-AU" altLang="it-IT"/>
          </a:p>
        </p:txBody>
      </p:sp>
    </p:spTree>
    <p:extLst>
      <p:ext uri="{BB962C8B-B14F-4D97-AF65-F5344CB8AC3E}">
        <p14:creationId xmlns:p14="http://schemas.microsoft.com/office/powerpoint/2010/main" val="46104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3152480C-B32E-BC9C-F4B1-14C7CE17EDB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CF9A3902-EDCF-B53E-D93A-C8190B152E6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AE539829-7FAF-70B1-7769-AD96A686CCC9}"/>
              </a:ext>
            </a:extLst>
          </p:cNvPr>
          <p:cNvSpPr>
            <a:spLocks noGrp="1" noChangeArrowheads="1"/>
          </p:cNvSpPr>
          <p:nvPr>
            <p:ph type="sldNum" sz="quarter" idx="12"/>
          </p:nvPr>
        </p:nvSpPr>
        <p:spPr>
          <a:ln/>
        </p:spPr>
        <p:txBody>
          <a:bodyPr/>
          <a:lstStyle>
            <a:lvl1pPr>
              <a:defRPr/>
            </a:lvl1pPr>
          </a:lstStyle>
          <a:p>
            <a:pPr>
              <a:defRPr/>
            </a:pPr>
            <a:fld id="{C5B2603B-9DAC-4D4C-989B-620E101CB640}" type="slidenum">
              <a:rPr lang="en-AU" altLang="it-IT"/>
              <a:pPr>
                <a:defRPr/>
              </a:pPr>
              <a:t>‹#›</a:t>
            </a:fld>
            <a:endParaRPr lang="en-AU" altLang="it-IT"/>
          </a:p>
        </p:txBody>
      </p:sp>
    </p:spTree>
    <p:extLst>
      <p:ext uri="{BB962C8B-B14F-4D97-AF65-F5344CB8AC3E}">
        <p14:creationId xmlns:p14="http://schemas.microsoft.com/office/powerpoint/2010/main" val="176317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8F1262EE-D505-DA7C-C547-57D5A84F666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FEB9C07C-8FA3-9D26-69F9-52E0D2D108E5}"/>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58B9730-1E0C-4307-BBB6-490F7B262526}"/>
              </a:ext>
            </a:extLst>
          </p:cNvPr>
          <p:cNvSpPr>
            <a:spLocks noGrp="1" noChangeArrowheads="1"/>
          </p:cNvSpPr>
          <p:nvPr>
            <p:ph type="sldNum" sz="quarter" idx="12"/>
          </p:nvPr>
        </p:nvSpPr>
        <p:spPr>
          <a:ln/>
        </p:spPr>
        <p:txBody>
          <a:bodyPr/>
          <a:lstStyle>
            <a:lvl1pPr>
              <a:defRPr/>
            </a:lvl1pPr>
          </a:lstStyle>
          <a:p>
            <a:pPr>
              <a:defRPr/>
            </a:pPr>
            <a:fld id="{676A7FCF-497F-4022-8ADB-9F4FFCC0C47E}" type="slidenum">
              <a:rPr lang="en-AU" altLang="it-IT"/>
              <a:pPr>
                <a:defRPr/>
              </a:pPr>
              <a:t>‹#›</a:t>
            </a:fld>
            <a:endParaRPr lang="en-AU" altLang="it-IT"/>
          </a:p>
        </p:txBody>
      </p:sp>
    </p:spTree>
    <p:extLst>
      <p:ext uri="{BB962C8B-B14F-4D97-AF65-F5344CB8AC3E}">
        <p14:creationId xmlns:p14="http://schemas.microsoft.com/office/powerpoint/2010/main" val="349827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3D494D59-3BF9-5AEA-CE5F-FA9B7669E5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1B5C1E58-1395-58BC-76E5-2277A0AEB33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24835BDA-A1FA-7AE5-59BD-C4A75FD6F999}"/>
              </a:ext>
            </a:extLst>
          </p:cNvPr>
          <p:cNvSpPr>
            <a:spLocks noGrp="1" noChangeArrowheads="1"/>
          </p:cNvSpPr>
          <p:nvPr>
            <p:ph type="sldNum" sz="quarter" idx="12"/>
          </p:nvPr>
        </p:nvSpPr>
        <p:spPr>
          <a:ln/>
        </p:spPr>
        <p:txBody>
          <a:bodyPr/>
          <a:lstStyle>
            <a:lvl1pPr>
              <a:defRPr/>
            </a:lvl1pPr>
          </a:lstStyle>
          <a:p>
            <a:pPr>
              <a:defRPr/>
            </a:pPr>
            <a:fld id="{5491B537-C81D-4395-A92C-1CE287A18C99}" type="slidenum">
              <a:rPr lang="en-AU" altLang="it-IT"/>
              <a:pPr>
                <a:defRPr/>
              </a:pPr>
              <a:t>‹#›</a:t>
            </a:fld>
            <a:endParaRPr lang="en-AU" altLang="it-IT"/>
          </a:p>
        </p:txBody>
      </p:sp>
    </p:spTree>
    <p:extLst>
      <p:ext uri="{BB962C8B-B14F-4D97-AF65-F5344CB8AC3E}">
        <p14:creationId xmlns:p14="http://schemas.microsoft.com/office/powerpoint/2010/main" val="229202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200E9156-FE9E-D563-104E-C5472504CE7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EF013D3B-DEFC-31FE-1B08-B6B575038E2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53C209F2-D370-A91F-219E-033F39A73E12}"/>
              </a:ext>
            </a:extLst>
          </p:cNvPr>
          <p:cNvSpPr>
            <a:spLocks noGrp="1" noChangeArrowheads="1"/>
          </p:cNvSpPr>
          <p:nvPr>
            <p:ph type="sldNum" sz="quarter" idx="12"/>
          </p:nvPr>
        </p:nvSpPr>
        <p:spPr>
          <a:ln/>
        </p:spPr>
        <p:txBody>
          <a:bodyPr/>
          <a:lstStyle>
            <a:lvl1pPr>
              <a:defRPr/>
            </a:lvl1pPr>
          </a:lstStyle>
          <a:p>
            <a:pPr>
              <a:defRPr/>
            </a:pPr>
            <a:fld id="{9F2FC12A-F670-45AB-954C-0A44C35D15BA}" type="slidenum">
              <a:rPr lang="en-AU" altLang="it-IT"/>
              <a:pPr>
                <a:defRPr/>
              </a:pPr>
              <a:t>‹#›</a:t>
            </a:fld>
            <a:endParaRPr lang="en-AU" altLang="it-IT"/>
          </a:p>
        </p:txBody>
      </p:sp>
    </p:spTree>
    <p:extLst>
      <p:ext uri="{BB962C8B-B14F-4D97-AF65-F5344CB8AC3E}">
        <p14:creationId xmlns:p14="http://schemas.microsoft.com/office/powerpoint/2010/main" val="119282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D180C5D-A280-AE7C-7521-3CF48B42B55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FBCFC318-0FF0-B19B-C0BF-D4E90EE8FCE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E859C6EE-136D-FE23-3358-E2D5E6BD6295}"/>
              </a:ext>
            </a:extLst>
          </p:cNvPr>
          <p:cNvSpPr>
            <a:spLocks noGrp="1" noChangeArrowheads="1"/>
          </p:cNvSpPr>
          <p:nvPr>
            <p:ph type="sldNum" sz="quarter" idx="12"/>
          </p:nvPr>
        </p:nvSpPr>
        <p:spPr>
          <a:ln/>
        </p:spPr>
        <p:txBody>
          <a:bodyPr/>
          <a:lstStyle>
            <a:lvl1pPr>
              <a:defRPr/>
            </a:lvl1pPr>
          </a:lstStyle>
          <a:p>
            <a:pPr>
              <a:defRPr/>
            </a:pPr>
            <a:fld id="{02CF127B-108C-4BF0-9042-637E8F514B70}" type="slidenum">
              <a:rPr lang="en-AU" altLang="it-IT"/>
              <a:pPr>
                <a:defRPr/>
              </a:pPr>
              <a:t>‹#›</a:t>
            </a:fld>
            <a:endParaRPr lang="en-AU" altLang="it-IT"/>
          </a:p>
        </p:txBody>
      </p:sp>
    </p:spTree>
    <p:extLst>
      <p:ext uri="{BB962C8B-B14F-4D97-AF65-F5344CB8AC3E}">
        <p14:creationId xmlns:p14="http://schemas.microsoft.com/office/powerpoint/2010/main" val="10681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49B85E-C545-6E3B-CDAC-1FE3C64C0F3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D1D4FA95-F49C-0612-828B-D8E252A0064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327E41CE-DD00-AF42-11BA-395A3F29AF5B}"/>
              </a:ext>
            </a:extLst>
          </p:cNvPr>
          <p:cNvSpPr>
            <a:spLocks noGrp="1" noChangeArrowheads="1"/>
          </p:cNvSpPr>
          <p:nvPr>
            <p:ph type="sldNum" sz="quarter" idx="12"/>
          </p:nvPr>
        </p:nvSpPr>
        <p:spPr>
          <a:ln/>
        </p:spPr>
        <p:txBody>
          <a:bodyPr/>
          <a:lstStyle>
            <a:lvl1pPr>
              <a:defRPr/>
            </a:lvl1pPr>
          </a:lstStyle>
          <a:p>
            <a:pPr>
              <a:defRPr/>
            </a:pPr>
            <a:fld id="{4D6F2B79-C2D7-4FCE-B823-2AF89AF40027}" type="slidenum">
              <a:rPr lang="en-AU" altLang="it-IT"/>
              <a:pPr>
                <a:defRPr/>
              </a:pPr>
              <a:t>‹#›</a:t>
            </a:fld>
            <a:endParaRPr lang="en-AU" altLang="it-IT"/>
          </a:p>
        </p:txBody>
      </p:sp>
    </p:spTree>
    <p:extLst>
      <p:ext uri="{BB962C8B-B14F-4D97-AF65-F5344CB8AC3E}">
        <p14:creationId xmlns:p14="http://schemas.microsoft.com/office/powerpoint/2010/main" val="236383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F3A9645-F737-0F34-121C-D335FC895E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54FA305-87C2-83CC-803B-2F3495D3A71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C6C4BDEE-16B7-E6DE-5D98-5211CD83B10F}"/>
              </a:ext>
            </a:extLst>
          </p:cNvPr>
          <p:cNvSpPr>
            <a:spLocks noGrp="1" noChangeArrowheads="1"/>
          </p:cNvSpPr>
          <p:nvPr>
            <p:ph type="sldNum" sz="quarter" idx="12"/>
          </p:nvPr>
        </p:nvSpPr>
        <p:spPr>
          <a:ln/>
        </p:spPr>
        <p:txBody>
          <a:bodyPr/>
          <a:lstStyle>
            <a:lvl1pPr>
              <a:defRPr/>
            </a:lvl1pPr>
          </a:lstStyle>
          <a:p>
            <a:pPr>
              <a:defRPr/>
            </a:pPr>
            <a:fld id="{4DD4B5AF-782E-4A4A-95D1-338462A1CF77}" type="slidenum">
              <a:rPr lang="en-AU" altLang="it-IT"/>
              <a:pPr>
                <a:defRPr/>
              </a:pPr>
              <a:t>‹#›</a:t>
            </a:fld>
            <a:endParaRPr lang="en-AU" altLang="it-IT"/>
          </a:p>
        </p:txBody>
      </p:sp>
    </p:spTree>
    <p:extLst>
      <p:ext uri="{BB962C8B-B14F-4D97-AF65-F5344CB8AC3E}">
        <p14:creationId xmlns:p14="http://schemas.microsoft.com/office/powerpoint/2010/main" val="30679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C89F886B-E90D-A686-9998-07EA9FC54AE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CF760D80-740A-6B01-F22E-015DECF5E13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AF0993A0-5C4E-101E-D8FB-FE4D5642F0B3}"/>
              </a:ext>
            </a:extLst>
          </p:cNvPr>
          <p:cNvSpPr>
            <a:spLocks noGrp="1" noChangeArrowheads="1"/>
          </p:cNvSpPr>
          <p:nvPr>
            <p:ph type="sldNum" sz="quarter" idx="12"/>
          </p:nvPr>
        </p:nvSpPr>
        <p:spPr>
          <a:ln/>
        </p:spPr>
        <p:txBody>
          <a:bodyPr/>
          <a:lstStyle>
            <a:lvl1pPr>
              <a:defRPr/>
            </a:lvl1pPr>
          </a:lstStyle>
          <a:p>
            <a:pPr>
              <a:defRPr/>
            </a:pPr>
            <a:fld id="{87A5D2AA-3FA6-4385-A608-77D24E1307E1}" type="slidenum">
              <a:rPr lang="en-AU" altLang="it-IT"/>
              <a:pPr>
                <a:defRPr/>
              </a:pPr>
              <a:t>‹#›</a:t>
            </a:fld>
            <a:endParaRPr lang="en-AU" altLang="it-IT"/>
          </a:p>
        </p:txBody>
      </p:sp>
    </p:spTree>
    <p:extLst>
      <p:ext uri="{BB962C8B-B14F-4D97-AF65-F5344CB8AC3E}">
        <p14:creationId xmlns:p14="http://schemas.microsoft.com/office/powerpoint/2010/main" val="216685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E3CEBA-51AD-8F47-4FC3-C90219609CB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9788A1C1-29D3-EAFA-0878-25DDD6A0D50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A8A7F8B-899C-DDC9-EBA8-745838422EB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ltLang="it-IT"/>
          </a:p>
        </p:txBody>
      </p:sp>
      <p:sp>
        <p:nvSpPr>
          <p:cNvPr id="1029" name="Rectangle 5">
            <a:extLst>
              <a:ext uri="{FF2B5EF4-FFF2-40B4-BE49-F238E27FC236}">
                <a16:creationId xmlns:a16="http://schemas.microsoft.com/office/drawing/2014/main" id="{485DA0A7-3C41-1206-FE58-1CFD13F22B1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AU" altLang="it-IT"/>
          </a:p>
        </p:txBody>
      </p:sp>
      <p:sp>
        <p:nvSpPr>
          <p:cNvPr id="1030" name="Rectangle 6">
            <a:extLst>
              <a:ext uri="{FF2B5EF4-FFF2-40B4-BE49-F238E27FC236}">
                <a16:creationId xmlns:a16="http://schemas.microsoft.com/office/drawing/2014/main" id="{5047B927-1B50-ECC6-B22C-CD1EC7ADAF8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E2DC9A5-362C-4AE0-86BD-09B7919B68B3}"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The_Sceptical_Chymist" TargetMode="External"/><Relationship Id="rId13" Type="http://schemas.openxmlformats.org/officeDocument/2006/relationships/hyperlink" Target="https://en.wikipedia.org/wiki/Compound_(chemistry)" TargetMode="External"/><Relationship Id="rId3" Type="http://schemas.openxmlformats.org/officeDocument/2006/relationships/hyperlink" Target="https://en.wikipedia.org/wiki/Florence" TargetMode="External"/><Relationship Id="rId7" Type="http://schemas.openxmlformats.org/officeDocument/2006/relationships/hyperlink" Target="https://en.wikipedia.org/wiki/Novum_Organum" TargetMode="External"/><Relationship Id="rId12" Type="http://schemas.openxmlformats.org/officeDocument/2006/relationships/hyperlink" Target="https://en.wikipedia.org/wiki/Mixture" TargetMode="External"/><Relationship Id="rId2" Type="http://schemas.openxmlformats.org/officeDocument/2006/relationships/hyperlink" Target="https://en.wikipedia.org/wiki/Eton_College" TargetMode="External"/><Relationship Id="rId16" Type="http://schemas.openxmlformats.org/officeDocument/2006/relationships/hyperlink" Target="https://en.wikipedia.org/wiki/Charles_II_of_England" TargetMode="External"/><Relationship Id="rId1" Type="http://schemas.openxmlformats.org/officeDocument/2006/relationships/slideLayout" Target="../slideLayouts/slideLayout6.xml"/><Relationship Id="rId6" Type="http://schemas.openxmlformats.org/officeDocument/2006/relationships/hyperlink" Target="https://en.wikipedia.org/wiki/Francis_Bacon_(philosopher)" TargetMode="External"/><Relationship Id="rId11" Type="http://schemas.openxmlformats.org/officeDocument/2006/relationships/hyperlink" Target="https://en.wikipedia.org/wiki/Mercury_(element)" TargetMode="External"/><Relationship Id="rId5" Type="http://schemas.openxmlformats.org/officeDocument/2006/relationships/hyperlink" Target="https://en.wikipedia.org/wiki/Robert_Boyle#cite_note-EB1911-8" TargetMode="External"/><Relationship Id="rId15" Type="http://schemas.openxmlformats.org/officeDocument/2006/relationships/hyperlink" Target="https://en.wikipedia.org/wiki/Stuart_Restoration" TargetMode="External"/><Relationship Id="rId10" Type="http://schemas.openxmlformats.org/officeDocument/2006/relationships/hyperlink" Target="https://en.wikipedia.org/wiki/Sulphur" TargetMode="External"/><Relationship Id="rId4" Type="http://schemas.openxmlformats.org/officeDocument/2006/relationships/hyperlink" Target="https://en.wikipedia.org/wiki/Galileo_Galilei" TargetMode="External"/><Relationship Id="rId9" Type="http://schemas.openxmlformats.org/officeDocument/2006/relationships/hyperlink" Target="https://en.wikipedia.org/wiki/Spagyric" TargetMode="External"/><Relationship Id="rId14" Type="http://schemas.openxmlformats.org/officeDocument/2006/relationships/hyperlink" Target="https://en.wikipedia.org/wiki/Polemic"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Boyle%27s_law"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it.wikipedia.org/wiki/Edmund_Husserl" TargetMode="External"/><Relationship Id="rId2" Type="http://schemas.openxmlformats.org/officeDocument/2006/relationships/hyperlink" Target="https://it.wikipedia.org/wiki/Essenza_(filosofi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t.wikiquote.org/wiki/Ruggero_Bacon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7E3E54-D2E1-92D6-6674-C2006EF14DE2}"/>
              </a:ext>
            </a:extLst>
          </p:cNvPr>
          <p:cNvSpPr>
            <a:spLocks noGrp="1" noChangeArrowheads="1"/>
          </p:cNvSpPr>
          <p:nvPr>
            <p:ph type="ctrTitle"/>
          </p:nvPr>
        </p:nvSpPr>
        <p:spPr>
          <a:xfrm>
            <a:off x="685800" y="0"/>
            <a:ext cx="7772400" cy="1470025"/>
          </a:xfrm>
        </p:spPr>
        <p:txBody>
          <a:bodyPr anchor="ctr"/>
          <a:lstStyle/>
          <a:p>
            <a:pPr eaLnBrk="1" hangingPunct="1"/>
            <a:r>
              <a:rPr lang="pl-PL" altLang="it-IT" sz="4400" dirty="0"/>
              <a:t>Filozofia przyrody</a:t>
            </a:r>
            <a:endParaRPr lang="en-AU" altLang="it-IT" sz="4400" dirty="0"/>
          </a:p>
        </p:txBody>
      </p:sp>
      <p:sp>
        <p:nvSpPr>
          <p:cNvPr id="2051" name="Rectangle 3">
            <a:extLst>
              <a:ext uri="{FF2B5EF4-FFF2-40B4-BE49-F238E27FC236}">
                <a16:creationId xmlns:a16="http://schemas.microsoft.com/office/drawing/2014/main" id="{215CB8E0-E2A3-6F5D-9BC6-3EC211C5C2A8}"/>
              </a:ext>
            </a:extLst>
          </p:cNvPr>
          <p:cNvSpPr>
            <a:spLocks noGrp="1" noChangeArrowheads="1"/>
          </p:cNvSpPr>
          <p:nvPr>
            <p:ph type="subTitle" idx="1"/>
          </p:nvPr>
        </p:nvSpPr>
        <p:spPr>
          <a:xfrm>
            <a:off x="0" y="1377736"/>
            <a:ext cx="9144000" cy="2687638"/>
          </a:xfrm>
        </p:spPr>
        <p:txBody>
          <a:bodyPr/>
          <a:lstStyle/>
          <a:p>
            <a:pPr eaLnBrk="1" hangingPunct="1">
              <a:lnSpc>
                <a:spcPct val="80000"/>
              </a:lnSpc>
            </a:pPr>
            <a:r>
              <a:rPr lang="pl-PL" altLang="it-IT" sz="2800" dirty="0"/>
              <a:t>Wykład XV: Empiryzm angielski (I)</a:t>
            </a:r>
          </a:p>
          <a:p>
            <a:pPr eaLnBrk="1" hangingPunct="1">
              <a:lnSpc>
                <a:spcPct val="80000"/>
              </a:lnSpc>
            </a:pPr>
            <a:endParaRPr lang="pl-PL" altLang="it-IT" sz="2800" dirty="0"/>
          </a:p>
          <a:p>
            <a:pPr eaLnBrk="1" hangingPunct="1">
              <a:lnSpc>
                <a:spcPct val="80000"/>
              </a:lnSpc>
            </a:pPr>
            <a:r>
              <a:rPr lang="pl-PL" altLang="it-IT" sz="2800" dirty="0"/>
              <a:t>Empiryzm (i sceptycyzm): Ockham, F. Bacon, D. </a:t>
            </a:r>
            <a:r>
              <a:rPr lang="pl-PL" altLang="it-IT" sz="2800" dirty="0" err="1"/>
              <a:t>Locke</a:t>
            </a:r>
            <a:r>
              <a:rPr lang="pl-PL" altLang="it-IT" sz="2800" dirty="0"/>
              <a:t>, G. Berkeley, </a:t>
            </a:r>
            <a:r>
              <a:rPr lang="pl-PL" altLang="it-IT" sz="2800" dirty="0">
                <a:solidFill>
                  <a:schemeClr val="bg1">
                    <a:lumMod val="50000"/>
                  </a:schemeClr>
                </a:solidFill>
              </a:rPr>
              <a:t>D. Hume, B. Russell</a:t>
            </a:r>
          </a:p>
          <a:p>
            <a:pPr eaLnBrk="1" hangingPunct="1">
              <a:lnSpc>
                <a:spcPct val="80000"/>
              </a:lnSpc>
            </a:pPr>
            <a:endParaRPr lang="pl-PL" altLang="it-IT" sz="2800" dirty="0"/>
          </a:p>
          <a:p>
            <a:pPr eaLnBrk="1" hangingPunct="1">
              <a:lnSpc>
                <a:spcPct val="80000"/>
              </a:lnSpc>
            </a:pPr>
            <a:r>
              <a:rPr lang="pl-PL" altLang="it-IT" sz="2200" dirty="0"/>
              <a:t>Prof. dr hab. inż. Grzegorz Karwasz</a:t>
            </a:r>
          </a:p>
          <a:p>
            <a:pPr eaLnBrk="1" hangingPunct="1">
              <a:lnSpc>
                <a:spcPct val="80000"/>
              </a:lnSpc>
            </a:pPr>
            <a:r>
              <a:rPr lang="pl-PL" altLang="it-IT" sz="2200" i="1" dirty="0"/>
              <a:t>Uniwersytet Mikołaja Kopernika w Toruniu</a:t>
            </a:r>
          </a:p>
          <a:p>
            <a:pPr eaLnBrk="1" hangingPunct="1">
              <a:lnSpc>
                <a:spcPct val="80000"/>
              </a:lnSpc>
            </a:pPr>
            <a:endParaRPr lang="en-AU" altLang="it-IT" sz="2200" i="1" dirty="0"/>
          </a:p>
        </p:txBody>
      </p:sp>
      <p:sp>
        <p:nvSpPr>
          <p:cNvPr id="2052" name="Text Box 4">
            <a:extLst>
              <a:ext uri="{FF2B5EF4-FFF2-40B4-BE49-F238E27FC236}">
                <a16:creationId xmlns:a16="http://schemas.microsoft.com/office/drawing/2014/main" id="{802331FE-88FF-0F20-3E65-175982F84293}"/>
              </a:ext>
            </a:extLst>
          </p:cNvPr>
          <p:cNvSpPr txBox="1">
            <a:spLocks noChangeArrowheads="1"/>
          </p:cNvSpPr>
          <p:nvPr/>
        </p:nvSpPr>
        <p:spPr bwMode="auto">
          <a:xfrm>
            <a:off x="215516" y="4274818"/>
            <a:ext cx="871296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FontTx/>
              <a:buNone/>
            </a:pPr>
            <a:r>
              <a:rPr lang="pl-PL" altLang="it-IT" sz="1800" dirty="0"/>
              <a:t>Uczeni specjaliści, przyrodnicy czy historycy, na doświadczeniu opierają swe badania. O nich mówimy, że są „empirykami”. Natomiast „empirystami nazywamy tych jedynie, którzy nie tylko opierają się w nauce o doświadczeniu, lecz wytwarzają teorię, że trzeba, lub że należy na nim [wyłącznie] opierać.</a:t>
            </a:r>
          </a:p>
          <a:p>
            <a:pPr eaLnBrk="1" hangingPunct="1">
              <a:spcBef>
                <a:spcPct val="0"/>
              </a:spcBef>
              <a:spcAft>
                <a:spcPts val="600"/>
              </a:spcAft>
              <a:buFontTx/>
              <a:buNone/>
            </a:pPr>
            <a:r>
              <a:rPr lang="pl-PL" altLang="it-IT" sz="1800" dirty="0"/>
              <a:t>Galileusz i Newton byli empirykami – wytworzyli naukę opierającą się na doświadczeniu ale nie tylko na doświadczeniu […] Empirystami byli natomiast Francis Bacon i John </a:t>
            </a:r>
            <a:r>
              <a:rPr lang="pl-PL" altLang="it-IT" sz="1800" dirty="0" err="1"/>
              <a:t>Locke</a:t>
            </a:r>
            <a:r>
              <a:rPr lang="pl-PL" altLang="it-IT" sz="1800" dirty="0"/>
              <a:t>. </a:t>
            </a:r>
          </a:p>
          <a:p>
            <a:pPr eaLnBrk="1" hangingPunct="1">
              <a:spcBef>
                <a:spcPct val="0"/>
              </a:spcBef>
              <a:buFontTx/>
              <a:buNone/>
            </a:pPr>
            <a:r>
              <a:rPr lang="pl-PL" altLang="it-IT" sz="1800" dirty="0"/>
              <a:t>(Wł. Tatarkiewicz, </a:t>
            </a:r>
            <a:r>
              <a:rPr lang="pl-PL" altLang="it-IT" sz="1800" i="1" dirty="0"/>
              <a:t>Historia filozofii</a:t>
            </a:r>
            <a:r>
              <a:rPr lang="pl-PL" altLang="it-IT" sz="1800" dirty="0"/>
              <a:t>, t. II, str. 99)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76CF0C3-2816-C105-9525-055DEA59DE41}"/>
              </a:ext>
            </a:extLst>
          </p:cNvPr>
          <p:cNvSpPr>
            <a:spLocks noGrp="1" noChangeArrowheads="1"/>
          </p:cNvSpPr>
          <p:nvPr>
            <p:ph type="title"/>
          </p:nvPr>
        </p:nvSpPr>
        <p:spPr>
          <a:xfrm>
            <a:off x="0" y="-166688"/>
            <a:ext cx="9144000" cy="1143000"/>
          </a:xfrm>
        </p:spPr>
        <p:txBody>
          <a:bodyPr/>
          <a:lstStyle/>
          <a:p>
            <a:pPr eaLnBrk="1" hangingPunct="1"/>
            <a:r>
              <a:rPr lang="pl-PL" altLang="it-IT" sz="3400" dirty="0">
                <a:ea typeface="Arial Unicode MS" pitchFamily="34" charset="-128"/>
              </a:rPr>
              <a:t>Francis Bacon (1561-1626)</a:t>
            </a:r>
          </a:p>
        </p:txBody>
      </p:sp>
      <p:sp>
        <p:nvSpPr>
          <p:cNvPr id="5123" name="Rectangle 3">
            <a:extLst>
              <a:ext uri="{FF2B5EF4-FFF2-40B4-BE49-F238E27FC236}">
                <a16:creationId xmlns:a16="http://schemas.microsoft.com/office/drawing/2014/main" id="{DD1D8E98-F9DE-6045-8892-53C19E88D04B}"/>
              </a:ext>
            </a:extLst>
          </p:cNvPr>
          <p:cNvSpPr>
            <a:spLocks noGrp="1" noChangeArrowheads="1"/>
          </p:cNvSpPr>
          <p:nvPr>
            <p:ph type="body" idx="1"/>
          </p:nvPr>
        </p:nvSpPr>
        <p:spPr>
          <a:xfrm>
            <a:off x="251520" y="836612"/>
            <a:ext cx="8640960" cy="5184775"/>
          </a:xfrm>
        </p:spPr>
        <p:txBody>
          <a:bodyPr/>
          <a:lstStyle/>
          <a:p>
            <a:pPr eaLnBrk="1" hangingPunct="1">
              <a:buFontTx/>
              <a:buNone/>
            </a:pPr>
            <a:r>
              <a:rPr lang="pl-PL" altLang="it-IT" sz="1800" dirty="0"/>
              <a:t>„Metodologiczne pomysły Odrodzenia i jego empiryczne dążności znalazły dojrzały wyraz dopiero w końcu epoki, w pismach Bacona.</a:t>
            </a:r>
          </a:p>
          <a:p>
            <a:pPr eaLnBrk="1" hangingPunct="1">
              <a:buFontTx/>
              <a:buNone/>
            </a:pPr>
            <a:r>
              <a:rPr lang="pl-PL" altLang="it-IT" sz="1800" dirty="0"/>
              <a:t>Urodzony w Londynie jako syn dygnitarza koronnego, odbywał studia w Cambridge a praktykę dyplomatyczną w Paryżu […] a w 1618 – </a:t>
            </a:r>
            <a:r>
              <a:rPr lang="pl-PL" altLang="it-IT" sz="1800" b="1" dirty="0"/>
              <a:t>lordem kanclerzem </a:t>
            </a:r>
            <a:r>
              <a:rPr lang="pl-PL" altLang="it-IT" sz="1800" dirty="0"/>
              <a:t>[…] Ale jeszcze w tymże roku, za dowiedzione mu przekupstwo, postradał wszystkie urzędy i został skazany na więzienie. Zmarł w 1626 r., przeziębiwszy się przy robieniu eksperymentów na śniegu [podobnie jak Torricelli i Maxwell]</a:t>
            </a:r>
          </a:p>
          <a:p>
            <a:pPr eaLnBrk="1" hangingPunct="1">
              <a:spcBef>
                <a:spcPts val="0"/>
              </a:spcBef>
              <a:buFontTx/>
              <a:buNone/>
            </a:pPr>
            <a:r>
              <a:rPr lang="pl-PL" altLang="it-IT" sz="1900" dirty="0"/>
              <a:t>Do postępu myśli naukowej Bacon przyczynił się przez: </a:t>
            </a:r>
          </a:p>
          <a:p>
            <a:pPr marL="457200" indent="-457200" eaLnBrk="1" hangingPunct="1">
              <a:spcBef>
                <a:spcPts val="0"/>
              </a:spcBef>
              <a:buFontTx/>
              <a:buAutoNum type="arabicParenR"/>
            </a:pPr>
            <a:r>
              <a:rPr lang="pl-PL" altLang="it-IT" sz="1900" dirty="0"/>
              <a:t>wskazanie </a:t>
            </a:r>
            <a:r>
              <a:rPr lang="pl-PL" altLang="it-IT" sz="1900" b="1" dirty="0"/>
              <a:t>praktycznych zadań nauki</a:t>
            </a:r>
            <a:r>
              <a:rPr lang="pl-PL" altLang="it-IT" sz="1900" dirty="0"/>
              <a:t>, </a:t>
            </a:r>
          </a:p>
          <a:p>
            <a:pPr marL="0" indent="0" eaLnBrk="1" hangingPunct="1">
              <a:spcBef>
                <a:spcPts val="0"/>
              </a:spcBef>
              <a:buNone/>
            </a:pPr>
            <a:r>
              <a:rPr lang="pl-PL" altLang="it-IT" sz="1900" dirty="0"/>
              <a:t>2) zestawienie  </a:t>
            </a:r>
            <a:r>
              <a:rPr lang="pl-PL" altLang="it-IT" sz="1900" b="1" dirty="0"/>
              <a:t>złudzeń umysłu </a:t>
            </a:r>
            <a:r>
              <a:rPr lang="pl-PL" altLang="it-IT" sz="1900" dirty="0"/>
              <a:t>zasługujących na wyrugowanie, </a:t>
            </a:r>
          </a:p>
          <a:p>
            <a:pPr marL="0" indent="0" eaLnBrk="1" hangingPunct="1">
              <a:spcBef>
                <a:spcPts val="0"/>
              </a:spcBef>
              <a:buNone/>
            </a:pPr>
            <a:r>
              <a:rPr lang="pl-PL" altLang="it-IT" sz="1900" dirty="0"/>
              <a:t>3) zaznaczenie wagi </a:t>
            </a:r>
            <a:r>
              <a:rPr lang="pl-PL" altLang="it-IT" sz="1900" b="1" dirty="0"/>
              <a:t>eksperymentów </a:t>
            </a:r>
            <a:r>
              <a:rPr lang="pl-PL" altLang="it-IT" sz="1900" dirty="0"/>
              <a:t>przy ustalaniu faktów, </a:t>
            </a:r>
          </a:p>
          <a:p>
            <a:pPr marL="0" indent="0" eaLnBrk="1" hangingPunct="1">
              <a:spcBef>
                <a:spcPts val="0"/>
              </a:spcBef>
              <a:spcAft>
                <a:spcPts val="600"/>
              </a:spcAft>
              <a:buNone/>
            </a:pPr>
            <a:r>
              <a:rPr lang="pl-PL" altLang="it-IT" sz="1900" dirty="0"/>
              <a:t>i 4) opracowanie reguł </a:t>
            </a:r>
            <a:r>
              <a:rPr lang="pl-PL" altLang="it-IT" sz="1900" b="1" dirty="0"/>
              <a:t>indukcji </a:t>
            </a:r>
            <a:r>
              <a:rPr lang="pl-PL" altLang="it-IT" sz="1900" dirty="0"/>
              <a:t>przy ustalaniu faktów.” [1] </a:t>
            </a:r>
          </a:p>
          <a:p>
            <a:pPr marL="0" indent="0">
              <a:spcBef>
                <a:spcPct val="0"/>
              </a:spcBef>
              <a:spcAft>
                <a:spcPts val="600"/>
              </a:spcAft>
              <a:buFontTx/>
              <a:buNone/>
            </a:pPr>
            <a:r>
              <a:rPr lang="pl-PL" altLang="en-US" sz="1800" dirty="0"/>
              <a:t>     „Bacon za wyjątkowo bezużyteczne narzędzie nauki uznał sylogizm. Zdaniem Bacona trzeba operować doświadczeniem, a nie założeniami. Metodzie sylogizmu Bacon przeciwstawia indukcję – stopniowe uogólnianie wiedzy, zamiast </a:t>
            </a:r>
            <a:r>
              <a:rPr lang="pl-PL" altLang="en-US" sz="1800" dirty="0" err="1"/>
              <a:t>natychmia-stowego</a:t>
            </a:r>
            <a:r>
              <a:rPr lang="pl-PL" altLang="en-US" sz="1800" dirty="0"/>
              <a:t> układania ogólnych twierdzeń na podstawie danych zmysłowych. Właśnie dlatego Bacon twierdził, że </a:t>
            </a:r>
            <a:r>
              <a:rPr lang="it-IT" altLang="en-US" sz="1800" dirty="0"/>
              <a:t>«</a:t>
            </a:r>
            <a:r>
              <a:rPr lang="pl-PL" altLang="en-US" sz="1800" dirty="0"/>
              <a:t>umysłowi ludzkiemu nie trzeba skrzydeł, lecz ołowiu</a:t>
            </a:r>
            <a:r>
              <a:rPr lang="it-IT" altLang="en-US" sz="1800" dirty="0"/>
              <a:t>»</a:t>
            </a:r>
            <a:r>
              <a:rPr lang="pl-PL" altLang="en-US" sz="1800" dirty="0"/>
              <a:t>.</a:t>
            </a:r>
          </a:p>
          <a:p>
            <a:pPr>
              <a:spcBef>
                <a:spcPct val="0"/>
              </a:spcBef>
              <a:spcAft>
                <a:spcPts val="600"/>
              </a:spcAft>
              <a:buFontTx/>
              <a:buNone/>
            </a:pPr>
            <a:r>
              <a:rPr lang="pl-PL" altLang="en-US" sz="1800" dirty="0"/>
              <a:t>Bacon nie negował znaczenia rozumu w poznaniu. Rozum i zmysły muszą ze sobą współpracować. Tylko taka współpraca daje pewność wiedzy.” [2]</a:t>
            </a:r>
            <a:endParaRPr lang="pl-PL" altLang="it-IT" sz="2000" dirty="0"/>
          </a:p>
          <a:p>
            <a:pPr eaLnBrk="1" hangingPunct="1">
              <a:buFontTx/>
              <a:buNone/>
            </a:pPr>
            <a:r>
              <a:rPr lang="pl-PL" altLang="it-IT" sz="1400" dirty="0"/>
              <a:t>[1] Wł. Tatarkiewicz, </a:t>
            </a:r>
            <a:r>
              <a:rPr lang="pl-PL" altLang="it-IT" sz="1400" i="1" dirty="0"/>
              <a:t>Historia Filozofii</a:t>
            </a:r>
            <a:r>
              <a:rPr lang="pl-PL" altLang="it-IT" sz="1400" dirty="0"/>
              <a:t>, t. II, [2] </a:t>
            </a:r>
            <a:r>
              <a:rPr lang="pl-PL" altLang="en-US" sz="1400" dirty="0"/>
              <a:t>https://pl.wikipedia.org/wiki/Francis_Bacon_(filozof)</a:t>
            </a:r>
          </a:p>
          <a:p>
            <a:pPr eaLnBrk="1" hangingPunct="1">
              <a:buFontTx/>
              <a:buNone/>
            </a:pPr>
            <a:endParaRPr lang="pl-PL" altLang="it-IT"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8FBE2-4536-4E44-DE0C-7C4E9B340BFF}"/>
            </a:ext>
          </a:extLst>
        </p:cNvPr>
        <p:cNvGrpSpPr/>
        <p:nvPr/>
      </p:nvGrpSpPr>
      <p:grpSpPr>
        <a:xfrm>
          <a:off x="0" y="0"/>
          <a:ext cx="0" cy="0"/>
          <a:chOff x="0" y="0"/>
          <a:chExt cx="0" cy="0"/>
        </a:xfrm>
      </p:grpSpPr>
      <p:sp>
        <p:nvSpPr>
          <p:cNvPr id="12290" name="pole tekstowe 3">
            <a:extLst>
              <a:ext uri="{FF2B5EF4-FFF2-40B4-BE49-F238E27FC236}">
                <a16:creationId xmlns:a16="http://schemas.microsoft.com/office/drawing/2014/main" id="{7E67478E-AECA-F73E-D23E-DC54013A6F11}"/>
              </a:ext>
            </a:extLst>
          </p:cNvPr>
          <p:cNvSpPr txBox="1">
            <a:spLocks noChangeArrowheads="1"/>
          </p:cNvSpPr>
          <p:nvPr/>
        </p:nvSpPr>
        <p:spPr bwMode="auto">
          <a:xfrm>
            <a:off x="107950" y="550916"/>
            <a:ext cx="8928100" cy="614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pl-PL" altLang="en-US" sz="1800" dirty="0"/>
          </a:p>
          <a:p>
            <a:pPr>
              <a:spcBef>
                <a:spcPct val="0"/>
              </a:spcBef>
              <a:spcAft>
                <a:spcPts val="600"/>
              </a:spcAft>
              <a:buFontTx/>
              <a:buNone/>
            </a:pPr>
            <a:r>
              <a:rPr lang="pl-PL" altLang="en-US" sz="1900" b="1" dirty="0"/>
              <a:t>Teoria złudzeń</a:t>
            </a:r>
          </a:p>
          <a:p>
            <a:pPr>
              <a:spcBef>
                <a:spcPct val="0"/>
              </a:spcBef>
              <a:buFontTx/>
              <a:buNone/>
            </a:pPr>
            <a:r>
              <a:rPr lang="pl-PL" altLang="en-US" sz="1900" dirty="0"/>
              <a:t>Bacon uważał, że umysł ludzki jest podległy różnego rodzaju złudzeniom (łac.</a:t>
            </a:r>
            <a:r>
              <a:rPr lang="pl-PL" altLang="en-US" sz="1900" i="1" dirty="0"/>
              <a:t> idola </a:t>
            </a:r>
            <a:r>
              <a:rPr lang="pl-PL" altLang="en-US" sz="1900" dirty="0"/>
              <a:t>z gr. </a:t>
            </a:r>
            <a:r>
              <a:rPr lang="pl-PL" altLang="en-US" sz="1900" dirty="0" err="1"/>
              <a:t>eídōlon</a:t>
            </a:r>
            <a:r>
              <a:rPr lang="pl-PL" altLang="en-US" sz="1900" dirty="0"/>
              <a:t> 'widmo; obraz') i warunkiem reformy nauki jest wyzwolenie umysłu od owych błędów i złudzeń[. Wyróżnił on cztery rodzaje takich złudzeń (jest to tzw. teoria idoli):</a:t>
            </a:r>
          </a:p>
          <a:p>
            <a:pPr>
              <a:spcBef>
                <a:spcPct val="0"/>
              </a:spcBef>
              <a:buFontTx/>
              <a:buNone/>
            </a:pPr>
            <a:r>
              <a:rPr lang="pl-PL" altLang="en-US" sz="1900" dirty="0"/>
              <a:t>1. złudzenia plemienne (</a:t>
            </a:r>
            <a:r>
              <a:rPr lang="pl-PL" altLang="en-US" sz="1900" i="1" dirty="0"/>
              <a:t>idola tribus</a:t>
            </a:r>
            <a:r>
              <a:rPr lang="pl-PL" altLang="en-US" sz="1900" dirty="0"/>
              <a:t>) – wynikające z natury ludzkiej i wspólne wszystkim ludziom; należy do nich antropomorfizm i doszukiwanie się celowości w świecie; </a:t>
            </a:r>
          </a:p>
          <a:p>
            <a:pPr>
              <a:spcBef>
                <a:spcPct val="0"/>
              </a:spcBef>
              <a:buFontTx/>
              <a:buNone/>
            </a:pPr>
            <a:r>
              <a:rPr lang="pl-PL" altLang="en-US" sz="1900" dirty="0"/>
              <a:t>2. złudzenia jaskini </a:t>
            </a:r>
            <a:r>
              <a:rPr lang="pl-PL" altLang="en-US" sz="1900" i="1" dirty="0"/>
              <a:t>(idola </a:t>
            </a:r>
            <a:r>
              <a:rPr lang="pl-PL" altLang="en-US" sz="1900" i="1" dirty="0" err="1"/>
              <a:t>specus</a:t>
            </a:r>
            <a:r>
              <a:rPr lang="pl-PL" altLang="en-US" sz="1900" dirty="0"/>
              <a:t>), tak nazwane przez aluzję do platońskiej alegorii jaskini – przesądy jednostek, spowodowane przez indywidualny wpływ wychowania i środowiska;</a:t>
            </a:r>
          </a:p>
          <a:p>
            <a:pPr>
              <a:spcBef>
                <a:spcPct val="0"/>
              </a:spcBef>
              <a:buFontTx/>
              <a:buNone/>
            </a:pPr>
            <a:r>
              <a:rPr lang="pl-PL" altLang="en-US" sz="1900" dirty="0"/>
              <a:t>3. złudzenia rynku (</a:t>
            </a:r>
            <a:r>
              <a:rPr lang="pl-PL" altLang="en-US" sz="1900" i="1" dirty="0"/>
              <a:t>idola </a:t>
            </a:r>
            <a:r>
              <a:rPr lang="pl-PL" altLang="en-US" sz="1900" i="1" dirty="0" err="1"/>
              <a:t>fori</a:t>
            </a:r>
            <a:r>
              <a:rPr lang="pl-PL" altLang="en-US" sz="1900" dirty="0"/>
              <a:t>) – powodowane przez niedokładność, nieadekwatność i wieloznaczność pojęć, niedoskonałość języka; „zły i niezręczny dobór wyrazów w dziwny sposób krępuje umysł. I ani definicje, ani objaśnienia, którymi uczeni w niektórych sprawach zwykle zabezpieczają się i bronią, żadną miarą nie poprawiają stanu rzeczy.” </a:t>
            </a:r>
          </a:p>
          <a:p>
            <a:pPr>
              <a:spcBef>
                <a:spcPct val="0"/>
              </a:spcBef>
              <a:buFontTx/>
              <a:buNone/>
            </a:pPr>
            <a:r>
              <a:rPr lang="pl-PL" altLang="en-US" sz="1900" dirty="0"/>
              <a:t>4. złudzenia teatru (</a:t>
            </a:r>
            <a:r>
              <a:rPr lang="pl-PL" altLang="en-US" sz="1900" i="1" dirty="0"/>
              <a:t>idola </a:t>
            </a:r>
            <a:r>
              <a:rPr lang="pl-PL" altLang="en-US" sz="1900" i="1" dirty="0" err="1"/>
              <a:t>theatri</a:t>
            </a:r>
            <a:r>
              <a:rPr lang="pl-PL" altLang="en-US" sz="1900" dirty="0"/>
              <a:t>) – powodowane przez błędne spekulacje filozoficzne, których wyniki są przyjmowane na mocy autorytetu. </a:t>
            </a:r>
          </a:p>
          <a:p>
            <a:pPr>
              <a:spcBef>
                <a:spcPct val="0"/>
              </a:spcBef>
              <a:buFontTx/>
              <a:buNone/>
            </a:pPr>
            <a:endParaRPr lang="pl-PL" altLang="en-US" sz="1400" dirty="0"/>
          </a:p>
          <a:p>
            <a:pPr>
              <a:spcBef>
                <a:spcPct val="0"/>
              </a:spcBef>
              <a:buFontTx/>
              <a:buNone/>
            </a:pPr>
            <a:r>
              <a:rPr lang="pl-PL" altLang="en-US" sz="1400" dirty="0"/>
              <a:t>https://pl.wikipedia.org/wiki/Francis_Bacon_(filozof)</a:t>
            </a:r>
          </a:p>
        </p:txBody>
      </p:sp>
      <p:sp>
        <p:nvSpPr>
          <p:cNvPr id="12291" name="pole tekstowe 4">
            <a:extLst>
              <a:ext uri="{FF2B5EF4-FFF2-40B4-BE49-F238E27FC236}">
                <a16:creationId xmlns:a16="http://schemas.microsoft.com/office/drawing/2014/main" id="{15839EAF-C212-A572-23B0-531A4AE34BB3}"/>
              </a:ext>
            </a:extLst>
          </p:cNvPr>
          <p:cNvSpPr txBox="1">
            <a:spLocks noChangeArrowheads="1"/>
          </p:cNvSpPr>
          <p:nvPr/>
        </p:nvSpPr>
        <p:spPr bwMode="auto">
          <a:xfrm>
            <a:off x="1908175" y="84138"/>
            <a:ext cx="66527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dirty="0"/>
              <a:t>Francis Bacon: złudzenia poznania </a:t>
            </a:r>
            <a:endParaRPr lang="en-US" altLang="en-US" dirty="0"/>
          </a:p>
        </p:txBody>
      </p:sp>
    </p:spTree>
    <p:extLst>
      <p:ext uri="{BB962C8B-B14F-4D97-AF65-F5344CB8AC3E}">
        <p14:creationId xmlns:p14="http://schemas.microsoft.com/office/powerpoint/2010/main" val="231640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C5C12AE-F1AE-8E3B-12EF-33602DC7D88F}"/>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F. Bacon: Filozofia naturalna a teologia</a:t>
            </a:r>
          </a:p>
        </p:txBody>
      </p:sp>
      <p:sp>
        <p:nvSpPr>
          <p:cNvPr id="17411" name="Rectangle 3">
            <a:extLst>
              <a:ext uri="{FF2B5EF4-FFF2-40B4-BE49-F238E27FC236}">
                <a16:creationId xmlns:a16="http://schemas.microsoft.com/office/drawing/2014/main" id="{39934984-FF9D-10E4-9BD5-AC08EFBEC1AD}"/>
              </a:ext>
            </a:extLst>
          </p:cNvPr>
          <p:cNvSpPr>
            <a:spLocks noGrp="1" noChangeArrowheads="1"/>
          </p:cNvSpPr>
          <p:nvPr>
            <p:ph type="body" idx="1"/>
          </p:nvPr>
        </p:nvSpPr>
        <p:spPr>
          <a:xfrm>
            <a:off x="179388" y="836613"/>
            <a:ext cx="8964612" cy="6021387"/>
          </a:xfrm>
        </p:spPr>
        <p:txBody>
          <a:bodyPr/>
          <a:lstStyle/>
          <a:p>
            <a:pPr marL="288000" eaLnBrk="1" hangingPunct="1">
              <a:buFontTx/>
              <a:buNone/>
              <a:defRPr/>
            </a:pPr>
            <a:r>
              <a:rPr lang="pl-PL" altLang="it-IT" sz="1800" dirty="0"/>
              <a:t>„Wiek XVII był epoką głęboko religijną, a instytucje religijne we wszystkich krajach europejskich, czy to na własną rękę, czy we współpracy z państwem, sprawowały ogromną władzę świecką. Żaden nowy prąd w kulturze, jeżeli był powszechnie postrzegany jako zagrożenie dla religii, nie mógł liczyć na instytucjonalizację. </a:t>
            </a:r>
          </a:p>
          <a:p>
            <a:pPr marL="288000" eaLnBrk="1" hangingPunct="1">
              <a:buFontTx/>
              <a:buNone/>
              <a:defRPr/>
            </a:pPr>
            <a:r>
              <a:rPr lang="pl-PL" altLang="it-IT" sz="1800" dirty="0"/>
              <a:t>W protestanckiej Anglii obrońcy zreformowanej wiedzy przyrodniczej powiadali, że właściwe odczytanie księgi natury wspierać może religię chrześcijańską przez jej oczyszczenie. Przez stulecia wiązano z religią niezliczone przesądy i bajdy […] – pisał Bacon. </a:t>
            </a:r>
          </a:p>
          <a:p>
            <a:pPr marL="288000" eaLnBrk="1" hangingPunct="1">
              <a:buFontTx/>
              <a:buNone/>
              <a:defRPr/>
            </a:pPr>
            <a:r>
              <a:rPr lang="pl-PL" altLang="it-IT" sz="1800" dirty="0"/>
              <a:t>Metody kontroli jakości w zreformowanej historii naturalnej [tj. filozofii przyrody] powinny zostać wykorzystane do odsiewania ziarna od plew, oczyszczenia wiary </a:t>
            </a:r>
            <a:r>
              <a:rPr lang="pl-PL" altLang="it-IT" sz="1800" i="1" dirty="0"/>
              <a:t>protestanckiej </a:t>
            </a:r>
            <a:r>
              <a:rPr lang="pl-PL" altLang="it-IT" sz="1800" dirty="0"/>
              <a:t>z bałwochwalstwa i przywrócenia jej pierwotnej czystości. </a:t>
            </a:r>
          </a:p>
          <a:p>
            <a:pPr marL="288000" eaLnBrk="1" hangingPunct="1">
              <a:buFontTx/>
              <a:buNone/>
              <a:defRPr/>
            </a:pPr>
            <a:r>
              <a:rPr lang="pl-PL" altLang="it-IT" sz="1800" dirty="0"/>
              <a:t>Bacon zgadzał się z Galileuszem, że Pismo, jeśli ujawniony ma być jego prawdziwy sens, jest księgą wymagającą kompetentnej interpretacji. Jeśli jednak równoległa księga natury zostanie trafnie, zgodnie z metodą, odczytana, to badacz filozofii naturalnej [fizyk doświadczalny] przyczynić się może w takiej samej co teolog, jeśli </a:t>
            </a:r>
            <a:r>
              <a:rPr lang="pl-PL" altLang="it-IT" sz="1800" b="1" dirty="0"/>
              <a:t>nie większej </a:t>
            </a:r>
            <a:r>
              <a:rPr lang="pl-PL" altLang="it-IT" sz="1800" dirty="0"/>
              <a:t>do ustalenia prawdy religijnej i umocnienia słusznych przekonań. Nauka i teologia to oczywiście odrębne przedsięwzięcia, jednakże właśnie ta separacja pozwalała zreformowanej filozofii naturalnej samodzielnie przyczyniać się do umocnienia religii.”</a:t>
            </a:r>
          </a:p>
          <a:p>
            <a:pPr eaLnBrk="1" hangingPunct="1">
              <a:buFontTx/>
              <a:buNone/>
              <a:defRPr/>
            </a:pPr>
            <a:r>
              <a:rPr lang="pl-PL" altLang="it-IT" sz="1800" dirty="0"/>
              <a:t>Steven Shapin, </a:t>
            </a:r>
            <a:r>
              <a:rPr lang="pl-PL" altLang="it-IT" sz="1800" i="1" dirty="0"/>
              <a:t>Rewolucja naukowa, </a:t>
            </a:r>
            <a:r>
              <a:rPr lang="pl-PL" altLang="it-IT" sz="1800" dirty="0"/>
              <a:t>Prószyński i S-ka, University of Chicago, 1996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1E355-49D0-2CDC-4BAE-91B0A6ADD5B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27B87A8-912D-E42C-C2FD-21DE3D039C09}"/>
              </a:ext>
            </a:extLst>
          </p:cNvPr>
          <p:cNvSpPr>
            <a:spLocks noGrp="1"/>
          </p:cNvSpPr>
          <p:nvPr>
            <p:ph type="title"/>
          </p:nvPr>
        </p:nvSpPr>
        <p:spPr>
          <a:xfrm>
            <a:off x="457200" y="-99392"/>
            <a:ext cx="8229600" cy="1143000"/>
          </a:xfrm>
        </p:spPr>
        <p:txBody>
          <a:bodyPr/>
          <a:lstStyle/>
          <a:p>
            <a:r>
              <a:rPr lang="pl-PL" sz="3400" dirty="0"/>
              <a:t>Thomas Hobbes: </a:t>
            </a:r>
            <a:r>
              <a:rPr lang="pl-PL" sz="3400" i="1" dirty="0"/>
              <a:t>„</a:t>
            </a:r>
            <a:r>
              <a:rPr lang="pl-PL" sz="3400" dirty="0"/>
              <a:t>Lewiatan” (1651)</a:t>
            </a:r>
            <a:endParaRPr lang="en-US" sz="3400" dirty="0"/>
          </a:p>
        </p:txBody>
      </p:sp>
      <p:sp>
        <p:nvSpPr>
          <p:cNvPr id="3" name="pole tekstowe 2">
            <a:extLst>
              <a:ext uri="{FF2B5EF4-FFF2-40B4-BE49-F238E27FC236}">
                <a16:creationId xmlns:a16="http://schemas.microsoft.com/office/drawing/2014/main" id="{6F3A9DE3-5C06-4752-F3BE-C8FCB1EABB89}"/>
              </a:ext>
            </a:extLst>
          </p:cNvPr>
          <p:cNvSpPr txBox="1"/>
          <p:nvPr/>
        </p:nvSpPr>
        <p:spPr>
          <a:xfrm>
            <a:off x="249694" y="5780516"/>
            <a:ext cx="4146038" cy="1472198"/>
          </a:xfrm>
          <a:prstGeom prst="rect">
            <a:avLst/>
          </a:prstGeom>
          <a:noFill/>
        </p:spPr>
        <p:txBody>
          <a:bodyPr wrap="square" rtlCol="0">
            <a:spAutoFit/>
          </a:bodyPr>
          <a:lstStyle/>
          <a:p>
            <a:pPr algn="l">
              <a:spcAft>
                <a:spcPts val="750"/>
              </a:spcAft>
              <a:buNone/>
            </a:pPr>
            <a:r>
              <a:rPr lang="pl-PL" sz="1200" i="0" dirty="0" err="1">
                <a:solidFill>
                  <a:srgbClr val="131314"/>
                </a:solidFill>
                <a:effectLst/>
                <a:latin typeface="var(--nova-font-family-display)"/>
              </a:rPr>
              <a:t>Cris</a:t>
            </a:r>
            <a:r>
              <a:rPr lang="pl-PL" sz="1200" i="0" dirty="0">
                <a:solidFill>
                  <a:srgbClr val="131314"/>
                </a:solidFill>
                <a:effectLst/>
                <a:latin typeface="var(--nova-font-family-display)"/>
              </a:rPr>
              <a:t> </a:t>
            </a:r>
            <a:r>
              <a:rPr lang="pl-PL" sz="1200" i="0" dirty="0" err="1">
                <a:solidFill>
                  <a:srgbClr val="131314"/>
                </a:solidFill>
                <a:effectLst/>
                <a:latin typeface="var(--nova-font-family-display)"/>
              </a:rPr>
              <a:t>Shore</a:t>
            </a:r>
            <a:r>
              <a:rPr lang="pl-PL" sz="1200" i="0" dirty="0">
                <a:solidFill>
                  <a:srgbClr val="131314"/>
                </a:solidFill>
                <a:effectLst/>
                <a:latin typeface="var(--nova-font-family-display)"/>
              </a:rPr>
              <a:t>, </a:t>
            </a:r>
            <a:r>
              <a:rPr lang="en-AU" sz="1200" i="1" dirty="0">
                <a:solidFill>
                  <a:srgbClr val="131314"/>
                </a:solidFill>
                <a:effectLst/>
                <a:latin typeface="var(--nova-font-family-display)"/>
              </a:rPr>
              <a:t>The Crown as Proxy for the State? Opening up the Black Box of Constitutional Monarchy</a:t>
            </a:r>
            <a:r>
              <a:rPr lang="pl-PL" sz="1200" i="1" dirty="0">
                <a:solidFill>
                  <a:srgbClr val="131314"/>
                </a:solidFill>
                <a:effectLst/>
                <a:latin typeface="var(--nova-font-family-display)"/>
              </a:rPr>
              <a:t>, </a:t>
            </a:r>
            <a:r>
              <a:rPr lang="en-AU" sz="1200" b="0" i="0" dirty="0">
                <a:solidFill>
                  <a:srgbClr val="131314"/>
                </a:solidFill>
                <a:effectLst/>
                <a:latin typeface="var(--nova-font-family-sans-serif)"/>
              </a:rPr>
              <a:t>July 2018</a:t>
            </a:r>
            <a:r>
              <a:rPr lang="pl-PL" sz="1200" b="0" i="0" dirty="0">
                <a:solidFill>
                  <a:srgbClr val="131314"/>
                </a:solidFill>
                <a:effectLst/>
                <a:latin typeface="var(--nova-font-family-sans-serif)"/>
              </a:rPr>
              <a:t>, </a:t>
            </a:r>
            <a:r>
              <a:rPr lang="en-AU" sz="1200" b="0" i="0" u="sng" dirty="0">
                <a:solidFill>
                  <a:srgbClr val="131314"/>
                </a:solidFill>
                <a:effectLst/>
                <a:latin typeface="inherit"/>
              </a:rPr>
              <a:t>The Round Table</a:t>
            </a:r>
            <a:r>
              <a:rPr lang="en-AU" sz="1200" b="0" i="0" dirty="0">
                <a:solidFill>
                  <a:srgbClr val="131314"/>
                </a:solidFill>
                <a:effectLst/>
                <a:latin typeface="var(--nova-font-family-sans-serif)"/>
              </a:rPr>
              <a:t> 107(4):1-16</a:t>
            </a:r>
            <a:r>
              <a:rPr lang="pl-PL" sz="1200" b="0" i="0" dirty="0">
                <a:solidFill>
                  <a:srgbClr val="131314"/>
                </a:solidFill>
                <a:effectLst/>
                <a:latin typeface="var(--nova-font-family-sans-serif)"/>
              </a:rPr>
              <a:t>. </a:t>
            </a:r>
            <a:r>
              <a:rPr lang="en-AU" sz="1200" b="0" i="0" dirty="0">
                <a:solidFill>
                  <a:srgbClr val="131314"/>
                </a:solidFill>
                <a:effectLst/>
                <a:latin typeface="var(--nova-font-family-sans-serif)"/>
              </a:rPr>
              <a:t>DOI:</a:t>
            </a:r>
            <a:r>
              <a:rPr lang="pl-PL" sz="1200" dirty="0">
                <a:solidFill>
                  <a:srgbClr val="131314"/>
                </a:solidFill>
                <a:latin typeface="var(--nova-font-family-sans-serif)"/>
              </a:rPr>
              <a:t> </a:t>
            </a:r>
            <a:r>
              <a:rPr lang="en-AU" sz="1200" b="0" i="0" dirty="0">
                <a:solidFill>
                  <a:srgbClr val="131314"/>
                </a:solidFill>
                <a:effectLst/>
                <a:latin typeface="inherit"/>
              </a:rPr>
              <a:t>10.1080/00358533.2018.1494686</a:t>
            </a:r>
            <a:r>
              <a:rPr lang="pl-PL" sz="1200" b="0" i="0" dirty="0">
                <a:solidFill>
                  <a:srgbClr val="131314"/>
                </a:solidFill>
                <a:effectLst/>
                <a:latin typeface="inherit"/>
              </a:rPr>
              <a:t> https://www.researchgate.net/publication/326653028_</a:t>
            </a:r>
            <a:endParaRPr lang="en-AU" sz="1200" b="0" i="0" dirty="0">
              <a:solidFill>
                <a:srgbClr val="131314"/>
              </a:solidFill>
              <a:effectLst/>
              <a:latin typeface="var(--nova-font-family-sans-serif)"/>
            </a:endParaRPr>
          </a:p>
          <a:p>
            <a:pPr>
              <a:spcAft>
                <a:spcPts val="600"/>
              </a:spcAft>
            </a:pPr>
            <a:r>
              <a:rPr lang="pl-PL" sz="1200" dirty="0"/>
              <a:t>  </a:t>
            </a:r>
            <a:endParaRPr lang="pl-PL" sz="1200" b="1" dirty="0"/>
          </a:p>
          <a:p>
            <a:pPr>
              <a:spcAft>
                <a:spcPts val="600"/>
              </a:spcAft>
            </a:pPr>
            <a:endParaRPr lang="en-US" b="1" dirty="0"/>
          </a:p>
        </p:txBody>
      </p:sp>
      <p:pic>
        <p:nvPicPr>
          <p:cNvPr id="6" name="Obraz 5" descr="Obraz zawierający tekst, szkic, rysowanie, plakat&#10;&#10;Zawartość wygenerowana przez sztuczną inteligencję może być niepoprawna.">
            <a:extLst>
              <a:ext uri="{FF2B5EF4-FFF2-40B4-BE49-F238E27FC236}">
                <a16:creationId xmlns:a16="http://schemas.microsoft.com/office/drawing/2014/main" id="{819F695A-897D-E1F5-03F1-4DDA1F678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65" y="729676"/>
            <a:ext cx="3146900" cy="4951450"/>
          </a:xfrm>
          <a:prstGeom prst="rect">
            <a:avLst/>
          </a:prstGeom>
        </p:spPr>
      </p:pic>
      <p:sp>
        <p:nvSpPr>
          <p:cNvPr id="4" name="pole tekstowe 3">
            <a:extLst>
              <a:ext uri="{FF2B5EF4-FFF2-40B4-BE49-F238E27FC236}">
                <a16:creationId xmlns:a16="http://schemas.microsoft.com/office/drawing/2014/main" id="{306DDD7A-5329-90B8-EEDD-00D53695ABFB}"/>
              </a:ext>
            </a:extLst>
          </p:cNvPr>
          <p:cNvSpPr txBox="1"/>
          <p:nvPr/>
        </p:nvSpPr>
        <p:spPr>
          <a:xfrm>
            <a:off x="4105275" y="5544613"/>
            <a:ext cx="5079970" cy="1200329"/>
          </a:xfrm>
          <a:prstGeom prst="rect">
            <a:avLst/>
          </a:prstGeom>
          <a:noFill/>
        </p:spPr>
        <p:txBody>
          <a:bodyPr wrap="square" rtlCol="0">
            <a:spAutoFit/>
          </a:bodyPr>
          <a:lstStyle/>
          <a:p>
            <a:r>
              <a:rPr lang="pl-PL" dirty="0"/>
              <a:t>Foto: Maria Karwasz</a:t>
            </a:r>
          </a:p>
          <a:p>
            <a:r>
              <a:rPr lang="pl-PL" dirty="0"/>
              <a:t>Cred</a:t>
            </a:r>
            <a:r>
              <a:rPr lang="it-IT" dirty="0" err="1"/>
              <a:t>its</a:t>
            </a:r>
            <a:r>
              <a:rPr lang="pl-PL" dirty="0"/>
              <a:t> za zwrócenie uwagi na znaczenie</a:t>
            </a:r>
          </a:p>
          <a:p>
            <a:r>
              <a:rPr lang="pl-PL" dirty="0"/>
              <a:t>Hobbesa dla współczesnej ideologii dla </a:t>
            </a:r>
          </a:p>
          <a:p>
            <a:r>
              <a:rPr lang="pl-PL" dirty="0"/>
              <a:t>prof. Jacka Bartyzela (UMK) </a:t>
            </a:r>
            <a:endParaRPr lang="en-US" dirty="0"/>
          </a:p>
        </p:txBody>
      </p:sp>
      <p:pic>
        <p:nvPicPr>
          <p:cNvPr id="7" name="Obraz 6">
            <a:extLst>
              <a:ext uri="{FF2B5EF4-FFF2-40B4-BE49-F238E27FC236}">
                <a16:creationId xmlns:a16="http://schemas.microsoft.com/office/drawing/2014/main" id="{EA0494D0-32EB-C389-FB08-C8AB0C165143}"/>
              </a:ext>
            </a:extLst>
          </p:cNvPr>
          <p:cNvPicPr>
            <a:picLocks noChangeAspect="1"/>
          </p:cNvPicPr>
          <p:nvPr/>
        </p:nvPicPr>
        <p:blipFill>
          <a:blip r:embed="rId3"/>
          <a:stretch>
            <a:fillRect/>
          </a:stretch>
        </p:blipFill>
        <p:spPr>
          <a:xfrm>
            <a:off x="4105275" y="801054"/>
            <a:ext cx="4874426" cy="4644169"/>
          </a:xfrm>
          <a:prstGeom prst="rect">
            <a:avLst/>
          </a:prstGeom>
        </p:spPr>
      </p:pic>
    </p:spTree>
    <p:extLst>
      <p:ext uri="{BB962C8B-B14F-4D97-AF65-F5344CB8AC3E}">
        <p14:creationId xmlns:p14="http://schemas.microsoft.com/office/powerpoint/2010/main" val="195736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EE940-8E3D-CBB8-B50D-1760FCBEDE8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D45CA35-DBB3-5F64-FA6E-DA218B3AC809}"/>
              </a:ext>
            </a:extLst>
          </p:cNvPr>
          <p:cNvSpPr>
            <a:spLocks noGrp="1"/>
          </p:cNvSpPr>
          <p:nvPr>
            <p:ph type="title"/>
          </p:nvPr>
        </p:nvSpPr>
        <p:spPr>
          <a:xfrm>
            <a:off x="457199" y="-99392"/>
            <a:ext cx="8678483" cy="1143000"/>
          </a:xfrm>
        </p:spPr>
        <p:txBody>
          <a:bodyPr/>
          <a:lstStyle/>
          <a:p>
            <a:r>
              <a:rPr lang="pl-PL" sz="3200" dirty="0"/>
              <a:t>Thomas Hobbes (1588-1679): czasy przełomu</a:t>
            </a:r>
            <a:endParaRPr lang="en-US" sz="3200" dirty="0"/>
          </a:p>
        </p:txBody>
      </p:sp>
      <p:sp>
        <p:nvSpPr>
          <p:cNvPr id="3" name="pole tekstowe 2">
            <a:extLst>
              <a:ext uri="{FF2B5EF4-FFF2-40B4-BE49-F238E27FC236}">
                <a16:creationId xmlns:a16="http://schemas.microsoft.com/office/drawing/2014/main" id="{A863C501-9DBC-7440-4D8A-853E935A2AAF}"/>
              </a:ext>
            </a:extLst>
          </p:cNvPr>
          <p:cNvSpPr txBox="1"/>
          <p:nvPr/>
        </p:nvSpPr>
        <p:spPr>
          <a:xfrm>
            <a:off x="171195" y="902325"/>
            <a:ext cx="8964488" cy="6155531"/>
          </a:xfrm>
          <a:prstGeom prst="rect">
            <a:avLst/>
          </a:prstGeom>
          <a:noFill/>
        </p:spPr>
        <p:txBody>
          <a:bodyPr wrap="square" rtlCol="0">
            <a:spAutoFit/>
          </a:bodyPr>
          <a:lstStyle/>
          <a:p>
            <a:pPr>
              <a:spcAft>
                <a:spcPts val="600"/>
              </a:spcAft>
            </a:pPr>
            <a:r>
              <a:rPr lang="pl-PL" sz="1900" dirty="0"/>
              <a:t>„Hobbes żył w czasach wielkiego przełomu społecznego: dawna formacja społeczno-ekonomiczna chyliła się ku upadkowi, zaś kontury nowej formacji kapitalistycznej były jeszcze mgliste. Anglia przechodziła najburzliwszy w swych dziejach okres krwawych walk wewnętrznych. Raz po raz następowały ostre zwroty w układzie sił politycznych i ideologicznych kraju. […</a:t>
            </a:r>
            <a:r>
              <a:rPr lang="it-IT" sz="1900" dirty="0"/>
              <a:t>]</a:t>
            </a:r>
            <a:r>
              <a:rPr lang="pl-PL" sz="1900" dirty="0"/>
              <a:t> Kiedy jako znany filozof podejmował rozważania nad zagadnieniami politycznymi, presja wydarzeń zmuszała go do pragmatycznej refleksji. W szczególności zastanawiał się, w jaki sposób </a:t>
            </a:r>
            <a:r>
              <a:rPr lang="it-IT" sz="1900" dirty="0"/>
              <a:t>«</a:t>
            </a:r>
            <a:r>
              <a:rPr lang="it-IT" sz="1900" dirty="0" err="1"/>
              <a:t>zamieni</a:t>
            </a:r>
            <a:r>
              <a:rPr lang="pl-PL" sz="1900" dirty="0"/>
              <a:t>ć prawdę rozmyślań w użyteczność praktyki</a:t>
            </a:r>
            <a:r>
              <a:rPr lang="it-IT" sz="1900" dirty="0"/>
              <a:t>»</a:t>
            </a:r>
            <a:r>
              <a:rPr lang="pl-PL" sz="1900" dirty="0"/>
              <a:t>” [1] </a:t>
            </a:r>
          </a:p>
          <a:p>
            <a:pPr>
              <a:spcAft>
                <a:spcPts val="600"/>
              </a:spcAft>
            </a:pPr>
            <a:r>
              <a:rPr lang="pl-PL" sz="2000" dirty="0">
                <a:solidFill>
                  <a:srgbClr val="002060"/>
                </a:solidFill>
              </a:rPr>
              <a:t>1534 – </a:t>
            </a:r>
            <a:r>
              <a:rPr lang="pl-PL" sz="2000" dirty="0" err="1">
                <a:solidFill>
                  <a:srgbClr val="002060"/>
                </a:solidFill>
              </a:rPr>
              <a:t>Act</a:t>
            </a:r>
            <a:r>
              <a:rPr lang="pl-PL" sz="2000" dirty="0">
                <a:solidFill>
                  <a:srgbClr val="002060"/>
                </a:solidFill>
              </a:rPr>
              <a:t> of </a:t>
            </a:r>
            <a:r>
              <a:rPr lang="pl-PL" sz="2000" dirty="0" err="1">
                <a:solidFill>
                  <a:srgbClr val="002060"/>
                </a:solidFill>
              </a:rPr>
              <a:t>Supremacy</a:t>
            </a:r>
            <a:r>
              <a:rPr lang="pl-PL" sz="2000" dirty="0">
                <a:solidFill>
                  <a:srgbClr val="002060"/>
                </a:solidFill>
              </a:rPr>
              <a:t> (religijnej), na rzecz Henryka VII</a:t>
            </a:r>
          </a:p>
          <a:p>
            <a:pPr>
              <a:spcAft>
                <a:spcPts val="600"/>
              </a:spcAft>
            </a:pPr>
            <a:r>
              <a:rPr lang="pl-PL" sz="2000" dirty="0">
                <a:solidFill>
                  <a:srgbClr val="002060"/>
                </a:solidFill>
              </a:rPr>
              <a:t>1553-58 Mary I Tudor (&gt;</a:t>
            </a:r>
            <a:r>
              <a:rPr lang="en-AU" sz="2000" b="0" i="0" dirty="0">
                <a:solidFill>
                  <a:srgbClr val="002060"/>
                </a:solidFill>
                <a:effectLst/>
                <a:latin typeface="Arial" panose="020B0604020202020204" pitchFamily="34" charset="0"/>
              </a:rPr>
              <a:t> 280 religious dissenters were </a:t>
            </a:r>
            <a:r>
              <a:rPr lang="en-AU" sz="2000" b="0" i="0" u="none" strike="noStrike" dirty="0">
                <a:solidFill>
                  <a:srgbClr val="002060"/>
                </a:solidFill>
                <a:effectLst/>
                <a:latin typeface="Arial" panose="020B0604020202020204" pitchFamily="34" charset="0"/>
              </a:rPr>
              <a:t>burned at the stake</a:t>
            </a:r>
            <a:r>
              <a:rPr lang="pl-PL" sz="2000" b="0" i="0" u="none" strike="noStrike" dirty="0">
                <a:solidFill>
                  <a:srgbClr val="002060"/>
                </a:solidFill>
                <a:effectLst/>
                <a:latin typeface="Arial" panose="020B0604020202020204" pitchFamily="34" charset="0"/>
              </a:rPr>
              <a:t>)</a:t>
            </a:r>
          </a:p>
          <a:p>
            <a:pPr>
              <a:spcAft>
                <a:spcPts val="600"/>
              </a:spcAft>
            </a:pPr>
            <a:r>
              <a:rPr lang="pl-PL" sz="2000" dirty="0">
                <a:solidFill>
                  <a:srgbClr val="002060"/>
                </a:solidFill>
              </a:rPr>
              <a:t>1605 „Gunpowder plot” (King James I)</a:t>
            </a:r>
          </a:p>
          <a:p>
            <a:pPr>
              <a:spcAft>
                <a:spcPts val="600"/>
              </a:spcAft>
            </a:pPr>
            <a:r>
              <a:rPr lang="pl-PL" sz="2000" b="0" i="0" u="none" strike="noStrike" dirty="0">
                <a:solidFill>
                  <a:srgbClr val="002060"/>
                </a:solidFill>
                <a:effectLst/>
                <a:latin typeface="Arial" panose="020B0604020202020204" pitchFamily="34" charset="0"/>
              </a:rPr>
              <a:t>1644 zwyc</a:t>
            </a:r>
            <a:r>
              <a:rPr lang="pl-PL" sz="2000" dirty="0">
                <a:solidFill>
                  <a:srgbClr val="002060"/>
                </a:solidFill>
              </a:rPr>
              <a:t>ięstwo wojsk Cromwella nad wojskami królewskimi</a:t>
            </a:r>
            <a:endParaRPr lang="pl-PL" sz="2000" b="0" i="0" u="none" strike="noStrike" dirty="0">
              <a:solidFill>
                <a:srgbClr val="002060"/>
              </a:solidFill>
              <a:effectLst/>
              <a:latin typeface="Arial" panose="020B0604020202020204" pitchFamily="34" charset="0"/>
            </a:endParaRPr>
          </a:p>
          <a:p>
            <a:pPr marL="457200" indent="-457200">
              <a:spcAft>
                <a:spcPts val="600"/>
              </a:spcAft>
              <a:buAutoNum type="arabicPlain" startAt="1649"/>
            </a:pPr>
            <a:r>
              <a:rPr lang="pl-PL" sz="2000" dirty="0">
                <a:solidFill>
                  <a:srgbClr val="002060"/>
                </a:solidFill>
              </a:rPr>
              <a:t>-  ścięcie króla Karola I </a:t>
            </a:r>
          </a:p>
          <a:p>
            <a:pPr>
              <a:spcAft>
                <a:spcPts val="600"/>
              </a:spcAft>
            </a:pPr>
            <a:r>
              <a:rPr lang="pl-PL" sz="2000" dirty="0">
                <a:solidFill>
                  <a:srgbClr val="002060"/>
                </a:solidFill>
              </a:rPr>
              <a:t>1661 – egzekucja zwłok Cromwella (głowa pozostawała zatknięta na palu przed opactwem Westminster do 1685)</a:t>
            </a:r>
          </a:p>
          <a:p>
            <a:pPr>
              <a:spcAft>
                <a:spcPts val="600"/>
              </a:spcAft>
            </a:pPr>
            <a:r>
              <a:rPr lang="pl-PL" sz="2000" dirty="0">
                <a:solidFill>
                  <a:srgbClr val="002060"/>
                </a:solidFill>
              </a:rPr>
              <a:t>1701 – </a:t>
            </a:r>
            <a:r>
              <a:rPr lang="pl-PL" sz="2000" dirty="0" err="1">
                <a:solidFill>
                  <a:srgbClr val="002060"/>
                </a:solidFill>
              </a:rPr>
              <a:t>Act</a:t>
            </a:r>
            <a:r>
              <a:rPr lang="pl-PL" sz="2000" dirty="0">
                <a:solidFill>
                  <a:srgbClr val="002060"/>
                </a:solidFill>
              </a:rPr>
              <a:t> of </a:t>
            </a:r>
            <a:r>
              <a:rPr lang="pl-PL" sz="2000" dirty="0" err="1">
                <a:solidFill>
                  <a:srgbClr val="002060"/>
                </a:solidFill>
              </a:rPr>
              <a:t>Succession</a:t>
            </a:r>
            <a:r>
              <a:rPr lang="pl-PL" sz="2000" dirty="0">
                <a:solidFill>
                  <a:srgbClr val="002060"/>
                </a:solidFill>
              </a:rPr>
              <a:t> (w konsekwencji – na rzecz dynastii Hanowerskiej)</a:t>
            </a:r>
          </a:p>
          <a:p>
            <a:pPr>
              <a:spcAft>
                <a:spcPts val="600"/>
              </a:spcAft>
            </a:pPr>
            <a:r>
              <a:rPr lang="pl-PL" sz="1900" dirty="0"/>
              <a:t> [1] Roman Tokarczyk, </a:t>
            </a:r>
            <a:r>
              <a:rPr lang="pl-PL" sz="1900" i="1" dirty="0"/>
              <a:t>Hobbes</a:t>
            </a:r>
            <a:r>
              <a:rPr lang="pl-PL" sz="1900" dirty="0"/>
              <a:t>, Myśli i Ludzie, Wiedza Powszechna, 1987, s. 9</a:t>
            </a:r>
            <a:endParaRPr lang="pl-PL" sz="1900" b="1" dirty="0"/>
          </a:p>
          <a:p>
            <a:pPr>
              <a:spcAft>
                <a:spcPts val="600"/>
              </a:spcAft>
            </a:pPr>
            <a:endParaRPr lang="en-US" b="1" dirty="0"/>
          </a:p>
        </p:txBody>
      </p:sp>
    </p:spTree>
    <p:extLst>
      <p:ext uri="{BB962C8B-B14F-4D97-AF65-F5344CB8AC3E}">
        <p14:creationId xmlns:p14="http://schemas.microsoft.com/office/powerpoint/2010/main" val="3984619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0F3A05-DF25-8FB3-0662-C3A7E79EAFD2}"/>
              </a:ext>
            </a:extLst>
          </p:cNvPr>
          <p:cNvSpPr>
            <a:spLocks noGrp="1"/>
          </p:cNvSpPr>
          <p:nvPr>
            <p:ph type="title"/>
          </p:nvPr>
        </p:nvSpPr>
        <p:spPr>
          <a:xfrm>
            <a:off x="457200" y="-99392"/>
            <a:ext cx="8229600" cy="1143000"/>
          </a:xfrm>
        </p:spPr>
        <p:txBody>
          <a:bodyPr/>
          <a:lstStyle/>
          <a:p>
            <a:r>
              <a:rPr lang="pl-PL" sz="3400" dirty="0"/>
              <a:t>Hobbes: filozofia racjonalna</a:t>
            </a:r>
            <a:endParaRPr lang="en-US" sz="3400" dirty="0"/>
          </a:p>
        </p:txBody>
      </p:sp>
      <p:sp>
        <p:nvSpPr>
          <p:cNvPr id="3" name="pole tekstowe 2">
            <a:extLst>
              <a:ext uri="{FF2B5EF4-FFF2-40B4-BE49-F238E27FC236}">
                <a16:creationId xmlns:a16="http://schemas.microsoft.com/office/drawing/2014/main" id="{77783801-895C-9AC9-1354-C5F8314D2CA0}"/>
              </a:ext>
            </a:extLst>
          </p:cNvPr>
          <p:cNvSpPr txBox="1"/>
          <p:nvPr/>
        </p:nvSpPr>
        <p:spPr>
          <a:xfrm>
            <a:off x="171195" y="902325"/>
            <a:ext cx="8964488" cy="6370975"/>
          </a:xfrm>
          <a:prstGeom prst="rect">
            <a:avLst/>
          </a:prstGeom>
          <a:noFill/>
        </p:spPr>
        <p:txBody>
          <a:bodyPr wrap="square" rtlCol="0">
            <a:spAutoFit/>
          </a:bodyPr>
          <a:lstStyle/>
          <a:p>
            <a:pPr>
              <a:spcAft>
                <a:spcPts val="600"/>
              </a:spcAft>
            </a:pPr>
            <a:r>
              <a:rPr lang="pl-PL" dirty="0"/>
              <a:t>Filozofia Hobbesa jest alternatywą do Kartezjusza: oparta jest ona o założenia materialistyczne i nominalistyczne, zaś ta Kartezjusza związana była z metafizyką spirytualistyczną. </a:t>
            </a:r>
          </a:p>
          <a:p>
            <a:pPr>
              <a:spcAft>
                <a:spcPts val="600"/>
              </a:spcAft>
            </a:pPr>
            <a:r>
              <a:rPr lang="pl-PL" dirty="0"/>
              <a:t>Najważniejsza praca to </a:t>
            </a:r>
            <a:r>
              <a:rPr lang="pl-PL" i="1" dirty="0"/>
              <a:t>Lewiatan, czyli materia, forma i moc państwa eklezjalnego i cywilnego </a:t>
            </a:r>
            <a:r>
              <a:rPr lang="pl-PL" dirty="0"/>
              <a:t>(1651). […] Hobbes chciał skonstruować filozofię czysto racjonalną, </a:t>
            </a:r>
            <a:r>
              <a:rPr lang="pl-PL" i="1" dirty="0"/>
              <a:t>ludzko</a:t>
            </a:r>
            <a:r>
              <a:rPr lang="pl-PL" dirty="0"/>
              <a:t> racjonalną, która usuwa jakiekolwiek objawienie nadprzyrodzone, autorytet ksiąg i autorów starożytnych a czerpie inspirację wyłącznie ze świata przyrody [!]. (str. 241)</a:t>
            </a:r>
          </a:p>
          <a:p>
            <a:pPr>
              <a:spcAft>
                <a:spcPts val="600"/>
              </a:spcAft>
            </a:pPr>
            <a:r>
              <a:rPr lang="pl-PL" b="1" dirty="0"/>
              <a:t>Dobro i zło</a:t>
            </a:r>
            <a:r>
              <a:rPr lang="pl-PL" dirty="0"/>
              <a:t>, według Hobbesa nie są jakościami inherentnymi dla samych siebie, ale ocenami </a:t>
            </a:r>
            <a:r>
              <a:rPr lang="pl-PL" i="1" dirty="0"/>
              <a:t>subiektywnym</a:t>
            </a:r>
            <a:r>
              <a:rPr lang="pl-PL" dirty="0"/>
              <a:t>i, które zależą od naszych apetytów: „każdy człowiek nazywa to, co mu się podoba i go zadowala </a:t>
            </a:r>
            <a:r>
              <a:rPr lang="pl-PL" i="1" dirty="0"/>
              <a:t>dobrem</a:t>
            </a:r>
            <a:r>
              <a:rPr lang="pl-PL" dirty="0"/>
              <a:t>, a </a:t>
            </a:r>
            <a:r>
              <a:rPr lang="pl-PL" i="1" dirty="0"/>
              <a:t>złem</a:t>
            </a:r>
            <a:r>
              <a:rPr lang="pl-PL" dirty="0"/>
              <a:t>, to czego nie lubi. Ten relatywizm etyczny, który byłby letalny dla jakiekolwiek formy współistnienia ludzkiego, znajduje barierę w formie Państwa, które przez swoje prawa decyduje, co jest dobrem lub złem dla wszystkich. </a:t>
            </a:r>
            <a:r>
              <a:rPr lang="it-IT" dirty="0"/>
              <a:t>(</a:t>
            </a:r>
            <a:r>
              <a:rPr lang="it-IT" dirty="0" err="1"/>
              <a:t>str</a:t>
            </a:r>
            <a:r>
              <a:rPr lang="it-IT" dirty="0"/>
              <a:t>. 250)</a:t>
            </a:r>
            <a:endParaRPr lang="pl-PL" dirty="0"/>
          </a:p>
          <a:p>
            <a:pPr>
              <a:spcAft>
                <a:spcPts val="600"/>
              </a:spcAft>
            </a:pPr>
            <a:r>
              <a:rPr lang="pl-PL" b="1" dirty="0"/>
              <a:t>Wolność</a:t>
            </a:r>
            <a:r>
              <a:rPr lang="pl-PL" dirty="0"/>
              <a:t> nie polega na </a:t>
            </a:r>
            <a:r>
              <a:rPr lang="pl-PL" i="1" dirty="0"/>
              <a:t>wolnej woli </a:t>
            </a:r>
            <a:r>
              <a:rPr lang="pl-PL" dirty="0"/>
              <a:t>(tzn. braku oporów wewnętrznych) ale jedynie na </a:t>
            </a:r>
            <a:r>
              <a:rPr lang="pl-PL" i="1" dirty="0"/>
              <a:t>swobodzie działania </a:t>
            </a:r>
            <a:r>
              <a:rPr lang="pl-PL" dirty="0"/>
              <a:t>(tzn. braku ograniczeń zewnętrznych). Innymi słowy, w swej wizji determinizmu Hobbes za jedyną formę wolności pozostawioną człowiekowi uważa możliwość realizacji bez przeszkód (zewnętrznych) własnych życzeń (wewnętrznych). </a:t>
            </a:r>
          </a:p>
          <a:p>
            <a:pPr>
              <a:spcAft>
                <a:spcPts val="600"/>
              </a:spcAft>
            </a:pPr>
            <a:r>
              <a:rPr lang="pl-PL" dirty="0"/>
              <a:t>Nicola </a:t>
            </a:r>
            <a:r>
              <a:rPr lang="pl-PL" dirty="0" err="1"/>
              <a:t>Abbagnano</a:t>
            </a:r>
            <a:r>
              <a:rPr lang="pl-PL" dirty="0"/>
              <a:t>, Giovanni </a:t>
            </a:r>
            <a:r>
              <a:rPr lang="pl-PL" dirty="0" err="1"/>
              <a:t>Fornero</a:t>
            </a:r>
            <a:r>
              <a:rPr lang="pl-PL" dirty="0"/>
              <a:t>, </a:t>
            </a:r>
            <a:r>
              <a:rPr lang="pl-PL" i="1" dirty="0" err="1"/>
              <a:t>Protagonisti</a:t>
            </a:r>
            <a:r>
              <a:rPr lang="it-IT" i="1" dirty="0"/>
              <a:t> </a:t>
            </a:r>
            <a:r>
              <a:rPr lang="pl-PL" i="1" dirty="0"/>
              <a:t>e </a:t>
            </a:r>
            <a:r>
              <a:rPr lang="pl-PL" i="1" dirty="0" err="1"/>
              <a:t>testi</a:t>
            </a:r>
            <a:r>
              <a:rPr lang="pl-PL" i="1" dirty="0"/>
              <a:t> </a:t>
            </a:r>
            <a:r>
              <a:rPr lang="pl-PL" i="1" dirty="0" err="1"/>
              <a:t>della</a:t>
            </a:r>
            <a:r>
              <a:rPr lang="pl-PL" i="1" dirty="0"/>
              <a:t> filo</a:t>
            </a:r>
            <a:r>
              <a:rPr lang="it-IT" i="1" dirty="0"/>
              <a:t>s</a:t>
            </a:r>
            <a:r>
              <a:rPr lang="pl-PL" i="1" dirty="0" err="1"/>
              <a:t>ofia</a:t>
            </a:r>
            <a:r>
              <a:rPr lang="pl-PL" dirty="0"/>
              <a:t>, Vol.2 </a:t>
            </a:r>
            <a:r>
              <a:rPr lang="pl-PL" i="1" dirty="0"/>
              <a:t>Il </a:t>
            </a:r>
            <a:r>
              <a:rPr lang="pl-PL" i="1" dirty="0" err="1"/>
              <a:t>Rinascimento</a:t>
            </a:r>
            <a:r>
              <a:rPr lang="pl-PL" i="1" dirty="0"/>
              <a:t> e l</a:t>
            </a:r>
            <a:r>
              <a:rPr lang="it-IT" i="1" dirty="0"/>
              <a:t>’età moderna, </a:t>
            </a:r>
            <a:r>
              <a:rPr lang="it-IT" dirty="0"/>
              <a:t>Paravia, Torino, 1996</a:t>
            </a:r>
            <a:endParaRPr lang="pl-PL" dirty="0"/>
          </a:p>
          <a:p>
            <a:pPr>
              <a:spcAft>
                <a:spcPts val="600"/>
              </a:spcAft>
            </a:pPr>
            <a:r>
              <a:rPr lang="pl-PL" dirty="0"/>
              <a:t>  </a:t>
            </a:r>
            <a:endParaRPr lang="pl-PL" b="1" dirty="0"/>
          </a:p>
          <a:p>
            <a:pPr>
              <a:spcAft>
                <a:spcPts val="600"/>
              </a:spcAft>
            </a:pPr>
            <a:endParaRPr lang="en-US" b="1" dirty="0"/>
          </a:p>
        </p:txBody>
      </p:sp>
    </p:spTree>
    <p:extLst>
      <p:ext uri="{BB962C8B-B14F-4D97-AF65-F5344CB8AC3E}">
        <p14:creationId xmlns:p14="http://schemas.microsoft.com/office/powerpoint/2010/main" val="3901120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5F94D-1F0C-FD38-9CB8-A01ADAB4A3D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86D4AC9-A8B4-0BD8-E540-F4BC418BAE8B}"/>
              </a:ext>
            </a:extLst>
          </p:cNvPr>
          <p:cNvSpPr>
            <a:spLocks noGrp="1"/>
          </p:cNvSpPr>
          <p:nvPr>
            <p:ph type="title"/>
          </p:nvPr>
        </p:nvSpPr>
        <p:spPr>
          <a:xfrm>
            <a:off x="457200" y="-99392"/>
            <a:ext cx="8229600" cy="1143000"/>
          </a:xfrm>
        </p:spPr>
        <p:txBody>
          <a:bodyPr/>
          <a:lstStyle/>
          <a:p>
            <a:r>
              <a:rPr lang="it-IT" sz="3400" dirty="0"/>
              <a:t>Hobbes</a:t>
            </a:r>
            <a:r>
              <a:rPr lang="pl-PL" sz="3400" dirty="0"/>
              <a:t>: umowa społeczna</a:t>
            </a:r>
            <a:endParaRPr lang="en-US" sz="3400" dirty="0"/>
          </a:p>
        </p:txBody>
      </p:sp>
      <p:sp>
        <p:nvSpPr>
          <p:cNvPr id="3" name="pole tekstowe 2">
            <a:extLst>
              <a:ext uri="{FF2B5EF4-FFF2-40B4-BE49-F238E27FC236}">
                <a16:creationId xmlns:a16="http://schemas.microsoft.com/office/drawing/2014/main" id="{C2D93A4A-95AB-D12D-CDE2-F4286302314F}"/>
              </a:ext>
            </a:extLst>
          </p:cNvPr>
          <p:cNvSpPr txBox="1"/>
          <p:nvPr/>
        </p:nvSpPr>
        <p:spPr>
          <a:xfrm>
            <a:off x="179512" y="766976"/>
            <a:ext cx="8964488" cy="6140142"/>
          </a:xfrm>
          <a:prstGeom prst="rect">
            <a:avLst/>
          </a:prstGeom>
          <a:noFill/>
        </p:spPr>
        <p:txBody>
          <a:bodyPr wrap="square" rtlCol="0">
            <a:spAutoFit/>
          </a:bodyPr>
          <a:lstStyle/>
          <a:p>
            <a:pPr>
              <a:spcAft>
                <a:spcPts val="600"/>
              </a:spcAft>
            </a:pPr>
            <a:r>
              <a:rPr lang="pl-PL" b="1" dirty="0"/>
              <a:t>Państwo </a:t>
            </a:r>
            <a:r>
              <a:rPr lang="pl-PL" dirty="0"/>
              <a:t>lub </a:t>
            </a:r>
            <a:r>
              <a:rPr lang="pl-PL" b="1" dirty="0"/>
              <a:t>społeczność</a:t>
            </a:r>
            <a:r>
              <a:rPr lang="it-IT" b="1" dirty="0"/>
              <a:t> </a:t>
            </a:r>
            <a:r>
              <a:rPr lang="it-IT" dirty="0" err="1"/>
              <a:t>rodzi</a:t>
            </a:r>
            <a:r>
              <a:rPr lang="it-IT" dirty="0"/>
              <a:t> si</a:t>
            </a:r>
            <a:r>
              <a:rPr lang="pl-PL" dirty="0"/>
              <a:t>ę</a:t>
            </a:r>
            <a:r>
              <a:rPr lang="it-IT" dirty="0"/>
              <a:t> w </a:t>
            </a:r>
            <a:r>
              <a:rPr lang="it-IT" dirty="0" err="1"/>
              <a:t>ramach</a:t>
            </a:r>
            <a:r>
              <a:rPr lang="it-IT" dirty="0"/>
              <a:t> </a:t>
            </a:r>
            <a:r>
              <a:rPr lang="pl-PL" dirty="0"/>
              <a:t>umowy (kontraktu), poprzez który jednostki cedują własne </a:t>
            </a:r>
            <a:r>
              <a:rPr lang="pl-PL" i="1" dirty="0" err="1"/>
              <a:t>ius</a:t>
            </a:r>
            <a:r>
              <a:rPr lang="pl-PL" i="1" dirty="0"/>
              <a:t> in </a:t>
            </a:r>
            <a:r>
              <a:rPr lang="pl-PL" i="1" dirty="0" err="1"/>
              <a:t>omnia</a:t>
            </a:r>
            <a:r>
              <a:rPr lang="pl-PL" dirty="0"/>
              <a:t> panującemu (osobie lub parlamentowi), który jest w stanie zabezpieczyć respektowanie paktów i pokój społeczności. Rzeczywiście, bez zewnętrznego przymusu, który wymaga od jednostek respektowania paktów, byłyby one w nieunikniony sposób łamane i nastąpiłby powrót do stanu natury. „Ja ceduję moje prawo do rządzenia samym sobą tobie, pod warunkiem, że ty scedujesz twoje prawa tej samej władzy i dasz jej prawo do działania, w ten sam sposób.” (str. 251)     </a:t>
            </a:r>
            <a:endParaRPr lang="pl-PL" b="1" dirty="0"/>
          </a:p>
          <a:p>
            <a:pPr>
              <a:spcAft>
                <a:spcPts val="600"/>
              </a:spcAft>
            </a:pPr>
            <a:r>
              <a:rPr lang="pl-PL" sz="1900" dirty="0">
                <a:solidFill>
                  <a:schemeClr val="accent6"/>
                </a:solidFill>
              </a:rPr>
              <a:t>Filozofia Hobbesa wynika z </a:t>
            </a:r>
            <a:r>
              <a:rPr lang="pl-PL" sz="1900" i="1" dirty="0">
                <a:solidFill>
                  <a:schemeClr val="accent6"/>
                </a:solidFill>
              </a:rPr>
              <a:t>tamtych</a:t>
            </a:r>
            <a:r>
              <a:rPr lang="pl-PL" sz="1900" dirty="0">
                <a:solidFill>
                  <a:schemeClr val="accent6"/>
                </a:solidFill>
              </a:rPr>
              <a:t> czasów: supremacji Kościoła Anglikańskiego, po latach niepewności religijnej. Odmiennie niż żyjący nieco później Newton, który odwoływał się do Boga, Hobbes odwołuje się do państwa, choć </a:t>
            </a:r>
            <a:r>
              <a:rPr lang="pl-PL" sz="1900" dirty="0" err="1">
                <a:solidFill>
                  <a:schemeClr val="accent6"/>
                </a:solidFill>
              </a:rPr>
              <a:t>nieko-niecznie</a:t>
            </a:r>
            <a:r>
              <a:rPr lang="pl-PL" sz="1900" dirty="0">
                <a:solidFill>
                  <a:schemeClr val="accent6"/>
                </a:solidFill>
              </a:rPr>
              <a:t> „korony” angielskiej, jako decydenta również w kwestiach moralnych.</a:t>
            </a:r>
          </a:p>
          <a:p>
            <a:pPr>
              <a:spcAft>
                <a:spcPts val="600"/>
              </a:spcAft>
            </a:pPr>
            <a:r>
              <a:rPr lang="pl-PL" sz="1900" dirty="0">
                <a:solidFill>
                  <a:schemeClr val="accent6"/>
                </a:solidFill>
              </a:rPr>
              <a:t>Otwiera tym drogę do współczesnego państwa, jako umowy społecznej, gwarantowanej przez konstytucję (np. Amerykańska, 1772). Pisali o tym i inni myśliciele epoki, od Monteskiusza do Stanisława Leszczyńskiego.</a:t>
            </a:r>
          </a:p>
          <a:p>
            <a:pPr>
              <a:spcAft>
                <a:spcPts val="600"/>
              </a:spcAft>
            </a:pPr>
            <a:r>
              <a:rPr lang="pl-PL" sz="1900" dirty="0">
                <a:solidFill>
                  <a:schemeClr val="accent6"/>
                </a:solidFill>
              </a:rPr>
              <a:t>Stwarza warunki do emigracji do kraju pluralizmu religijnego, z podkreśleniem </a:t>
            </a:r>
            <a:r>
              <a:rPr lang="pl-PL" sz="1900" i="1" dirty="0">
                <a:solidFill>
                  <a:schemeClr val="accent6"/>
                </a:solidFill>
              </a:rPr>
              <a:t>religijnego</a:t>
            </a:r>
            <a:r>
              <a:rPr lang="pl-PL" sz="1900" dirty="0">
                <a:solidFill>
                  <a:schemeClr val="accent6"/>
                </a:solidFill>
              </a:rPr>
              <a:t>, ale też drogę do współczesnego </a:t>
            </a:r>
            <a:r>
              <a:rPr lang="pl-PL" sz="1900" i="1" dirty="0">
                <a:solidFill>
                  <a:schemeClr val="accent6"/>
                </a:solidFill>
              </a:rPr>
              <a:t>relatywizmu</a:t>
            </a:r>
            <a:r>
              <a:rPr lang="pl-PL" sz="1900" dirty="0">
                <a:solidFill>
                  <a:schemeClr val="accent6"/>
                </a:solidFill>
              </a:rPr>
              <a:t> etycznego. </a:t>
            </a:r>
          </a:p>
          <a:p>
            <a:pPr>
              <a:spcAft>
                <a:spcPts val="600"/>
              </a:spcAft>
            </a:pPr>
            <a:r>
              <a:rPr lang="pl-PL" sz="1900" dirty="0">
                <a:solidFill>
                  <a:schemeClr val="accent6"/>
                </a:solidFill>
              </a:rPr>
              <a:t>Co więcej, przesunięcie </a:t>
            </a:r>
            <a:r>
              <a:rPr lang="pl-PL" sz="1900" i="1" dirty="0">
                <a:solidFill>
                  <a:schemeClr val="accent6"/>
                </a:solidFill>
              </a:rPr>
              <a:t>wolności</a:t>
            </a:r>
            <a:r>
              <a:rPr lang="pl-PL" sz="1900" dirty="0">
                <a:solidFill>
                  <a:schemeClr val="accent6"/>
                </a:solidFill>
              </a:rPr>
              <a:t> ze sfery sumienia (tj. indywidualnej odpowiedzialności transcendentalnej) do wolności działania („to co nie jest zabronione jest dozwolone”) otwiera niejako drogę do współczesnego – indywidualnego i globalnego </a:t>
            </a:r>
            <a:r>
              <a:rPr lang="pl-PL" sz="1900" i="1" dirty="0" err="1">
                <a:solidFill>
                  <a:schemeClr val="accent6"/>
                </a:solidFill>
              </a:rPr>
              <a:t>konsumizmu</a:t>
            </a:r>
            <a:r>
              <a:rPr lang="pl-PL" sz="1900" i="1" dirty="0">
                <a:solidFill>
                  <a:schemeClr val="accent6"/>
                </a:solidFill>
              </a:rPr>
              <a:t> </a:t>
            </a:r>
            <a:r>
              <a:rPr lang="pl-PL" sz="1900" dirty="0">
                <a:solidFill>
                  <a:schemeClr val="accent6"/>
                </a:solidFill>
              </a:rPr>
              <a:t>(nie mylić z komunizmem) [!] </a:t>
            </a:r>
          </a:p>
        </p:txBody>
      </p:sp>
    </p:spTree>
    <p:extLst>
      <p:ext uri="{BB962C8B-B14F-4D97-AF65-F5344CB8AC3E}">
        <p14:creationId xmlns:p14="http://schemas.microsoft.com/office/powerpoint/2010/main" val="2681849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F989FB-BE53-B5DA-D9DA-8EB500826A35}"/>
              </a:ext>
            </a:extLst>
          </p:cNvPr>
          <p:cNvSpPr>
            <a:spLocks noGrp="1"/>
          </p:cNvSpPr>
          <p:nvPr>
            <p:ph type="title"/>
          </p:nvPr>
        </p:nvSpPr>
        <p:spPr>
          <a:xfrm>
            <a:off x="354359" y="-90264"/>
            <a:ext cx="8538122" cy="1143000"/>
          </a:xfrm>
        </p:spPr>
        <p:txBody>
          <a:bodyPr/>
          <a:lstStyle/>
          <a:p>
            <a:r>
              <a:rPr lang="pl-PL" sz="3400" dirty="0"/>
              <a:t>Robert </a:t>
            </a:r>
            <a:r>
              <a:rPr lang="pl-PL" sz="3400" dirty="0" err="1"/>
              <a:t>Boyle</a:t>
            </a:r>
            <a:r>
              <a:rPr lang="pl-PL" sz="3400" dirty="0"/>
              <a:t> (1627-1691): początek chemii </a:t>
            </a:r>
            <a:endParaRPr lang="en-US" sz="3400" dirty="0"/>
          </a:p>
        </p:txBody>
      </p:sp>
      <p:sp>
        <p:nvSpPr>
          <p:cNvPr id="3" name="pole tekstowe 2">
            <a:extLst>
              <a:ext uri="{FF2B5EF4-FFF2-40B4-BE49-F238E27FC236}">
                <a16:creationId xmlns:a16="http://schemas.microsoft.com/office/drawing/2014/main" id="{289C9BEE-FCCF-15EC-E792-93476DDCEBAD}"/>
              </a:ext>
            </a:extLst>
          </p:cNvPr>
          <p:cNvSpPr txBox="1"/>
          <p:nvPr/>
        </p:nvSpPr>
        <p:spPr>
          <a:xfrm>
            <a:off x="251519" y="1052736"/>
            <a:ext cx="8435281" cy="6647974"/>
          </a:xfrm>
          <a:prstGeom prst="rect">
            <a:avLst/>
          </a:prstGeom>
          <a:noFill/>
        </p:spPr>
        <p:txBody>
          <a:bodyPr wrap="square" rtlCol="0">
            <a:spAutoFit/>
          </a:bodyPr>
          <a:lstStyle/>
          <a:p>
            <a:r>
              <a:rPr lang="en-AU" b="0" i="0" dirty="0">
                <a:solidFill>
                  <a:srgbClr val="202122"/>
                </a:solidFill>
                <a:effectLst/>
                <a:latin typeface="Arial" panose="020B0604020202020204" pitchFamily="34" charset="0"/>
              </a:rPr>
              <a:t> </a:t>
            </a:r>
            <a:r>
              <a:rPr lang="en-AU" b="0" i="0" u="none" strike="noStrike" dirty="0">
                <a:solidFill>
                  <a:srgbClr val="3366CC"/>
                </a:solidFill>
                <a:effectLst/>
                <a:latin typeface="Arial" panose="020B0604020202020204" pitchFamily="34" charset="0"/>
                <a:hlinkClick r:id="rId2" tooltip="Eton College"/>
              </a:rPr>
              <a:t>Eton College</a:t>
            </a:r>
            <a:r>
              <a:rPr lang="en-AU" b="0" i="0" dirty="0">
                <a:solidFill>
                  <a:srgbClr val="202122"/>
                </a:solidFill>
                <a:effectLst/>
                <a:latin typeface="Arial" panose="020B0604020202020204" pitchFamily="34" charset="0"/>
              </a:rPr>
              <a:t> in England</a:t>
            </a:r>
            <a:endParaRPr lang="pl-PL" b="0" i="0" dirty="0">
              <a:solidFill>
                <a:srgbClr val="202122"/>
              </a:solidFill>
              <a:effectLst/>
              <a:latin typeface="Arial" panose="020B0604020202020204" pitchFamily="34" charset="0"/>
            </a:endParaRPr>
          </a:p>
          <a:p>
            <a:endParaRPr lang="pl-PL" dirty="0">
              <a:solidFill>
                <a:srgbClr val="202122"/>
              </a:solidFill>
            </a:endParaRPr>
          </a:p>
          <a:p>
            <a:r>
              <a:rPr lang="en-AU" b="0" i="0" dirty="0">
                <a:solidFill>
                  <a:srgbClr val="202122"/>
                </a:solidFill>
                <a:effectLst/>
                <a:latin typeface="Arial" panose="020B0604020202020204" pitchFamily="34" charset="0"/>
              </a:rPr>
              <a:t>They visited Italy in 1641 and remained in </a:t>
            </a:r>
            <a:r>
              <a:rPr lang="en-AU" b="0" i="0" u="none" strike="noStrike" dirty="0">
                <a:solidFill>
                  <a:srgbClr val="3366CC"/>
                </a:solidFill>
                <a:effectLst/>
                <a:latin typeface="Arial" panose="020B0604020202020204" pitchFamily="34" charset="0"/>
                <a:hlinkClick r:id="rId3" tooltip="Florence"/>
              </a:rPr>
              <a:t>Florence</a:t>
            </a:r>
            <a:r>
              <a:rPr lang="en-AU" b="0" i="0" dirty="0">
                <a:solidFill>
                  <a:srgbClr val="202122"/>
                </a:solidFill>
                <a:effectLst/>
                <a:latin typeface="Arial" panose="020B0604020202020204" pitchFamily="34" charset="0"/>
              </a:rPr>
              <a:t> during the winter of that year studying the "paradoxes of the great star-gazer", the elderly </a:t>
            </a:r>
            <a:r>
              <a:rPr lang="en-AU" b="0" i="0" u="none" strike="noStrike" dirty="0">
                <a:solidFill>
                  <a:srgbClr val="3366CC"/>
                </a:solidFill>
                <a:effectLst/>
                <a:latin typeface="Arial" panose="020B0604020202020204" pitchFamily="34" charset="0"/>
                <a:hlinkClick r:id="rId4" tooltip="Galileo Galilei"/>
              </a:rPr>
              <a:t>Galileo Galilei</a:t>
            </a:r>
            <a:r>
              <a:rPr lang="en-AU" b="0" i="0" dirty="0">
                <a:solidFill>
                  <a:srgbClr val="202122"/>
                </a:solidFill>
                <a:effectLst/>
                <a:latin typeface="Arial" panose="020B0604020202020204" pitchFamily="34" charset="0"/>
              </a:rPr>
              <a:t>.</a:t>
            </a:r>
            <a:r>
              <a:rPr lang="en-AU" b="0" i="0" u="none" strike="noStrike" baseline="30000" dirty="0">
                <a:solidFill>
                  <a:srgbClr val="3366CC"/>
                </a:solidFill>
                <a:effectLst/>
                <a:latin typeface="Arial" panose="020B0604020202020204" pitchFamily="34" charset="0"/>
                <a:hlinkClick r:id="rId5"/>
              </a:rPr>
              <a:t>[8]</a:t>
            </a:r>
            <a:endParaRPr lang="pl-PL" b="0" i="0" u="none" strike="noStrike" baseline="30000" dirty="0">
              <a:solidFill>
                <a:srgbClr val="3366CC"/>
              </a:solidFill>
              <a:effectLst/>
              <a:latin typeface="Arial" panose="020B0604020202020204" pitchFamily="34" charset="0"/>
            </a:endParaRPr>
          </a:p>
          <a:p>
            <a:endParaRPr lang="pl-PL" baseline="30000" dirty="0">
              <a:solidFill>
                <a:srgbClr val="3366CC"/>
              </a:solidFill>
            </a:endParaRPr>
          </a:p>
          <a:p>
            <a:r>
              <a:rPr lang="en-AU" b="0" i="0" dirty="0">
                <a:solidFill>
                  <a:srgbClr val="202122"/>
                </a:solidFill>
                <a:effectLst/>
                <a:latin typeface="Arial" panose="020B0604020202020204" pitchFamily="34" charset="0"/>
              </a:rPr>
              <a:t>Boyle's great merit as a scientific investigator is that he carried out the principles which </a:t>
            </a:r>
            <a:r>
              <a:rPr lang="en-AU" b="0" i="0" u="none" strike="noStrike" dirty="0">
                <a:solidFill>
                  <a:srgbClr val="3366CC"/>
                </a:solidFill>
                <a:effectLst/>
                <a:latin typeface="Arial" panose="020B0604020202020204" pitchFamily="34" charset="0"/>
                <a:hlinkClick r:id="rId6" tooltip="Francis Bacon (philosopher)"/>
              </a:rPr>
              <a:t>Francis Bacon</a:t>
            </a:r>
            <a:r>
              <a:rPr lang="en-AU" b="0" i="0" dirty="0">
                <a:solidFill>
                  <a:srgbClr val="202122"/>
                </a:solidFill>
                <a:effectLst/>
                <a:latin typeface="Arial" panose="020B0604020202020204" pitchFamily="34" charset="0"/>
              </a:rPr>
              <a:t> espoused in the </a:t>
            </a:r>
            <a:r>
              <a:rPr lang="en-AU" b="0" i="1" u="none" strike="noStrike" dirty="0">
                <a:solidFill>
                  <a:srgbClr val="3366CC"/>
                </a:solidFill>
                <a:effectLst/>
                <a:latin typeface="Arial" panose="020B0604020202020204" pitchFamily="34" charset="0"/>
                <a:hlinkClick r:id="rId7" tooltip="Novum Organum"/>
              </a:rPr>
              <a:t>Novum Organum</a:t>
            </a:r>
            <a:endParaRPr lang="pl-PL" b="0" i="1" u="none" strike="noStrike" baseline="30000" dirty="0">
              <a:solidFill>
                <a:srgbClr val="3366CC"/>
              </a:solidFill>
              <a:effectLst/>
              <a:latin typeface="Arial" panose="020B0604020202020204" pitchFamily="34" charset="0"/>
            </a:endParaRPr>
          </a:p>
          <a:p>
            <a:endParaRPr lang="pl-PL" i="1" baseline="30000" dirty="0">
              <a:solidFill>
                <a:srgbClr val="3366CC"/>
              </a:solidFill>
            </a:endParaRPr>
          </a:p>
          <a:p>
            <a:r>
              <a:rPr lang="en-AU" b="0" i="0" dirty="0">
                <a:solidFill>
                  <a:srgbClr val="202122"/>
                </a:solidFill>
                <a:effectLst/>
                <a:latin typeface="Arial" panose="020B0604020202020204" pitchFamily="34" charset="0"/>
              </a:rPr>
              <a:t> </a:t>
            </a:r>
            <a:r>
              <a:rPr lang="en-AU" b="0" i="1" u="none" strike="noStrike" dirty="0">
                <a:solidFill>
                  <a:srgbClr val="3366CC"/>
                </a:solidFill>
                <a:effectLst/>
                <a:latin typeface="Arial" panose="020B0604020202020204" pitchFamily="34" charset="0"/>
                <a:hlinkClick r:id="rId8" tooltip="The Sceptical Chymist"/>
              </a:rPr>
              <a:t>The Sceptical </a:t>
            </a:r>
            <a:r>
              <a:rPr lang="en-AU" b="0" i="1" u="none" strike="noStrike" dirty="0" err="1">
                <a:solidFill>
                  <a:srgbClr val="3366CC"/>
                </a:solidFill>
                <a:effectLst/>
                <a:latin typeface="Arial" panose="020B0604020202020204" pitchFamily="34" charset="0"/>
                <a:hlinkClick r:id="rId8" tooltip="The Sceptical Chymist"/>
              </a:rPr>
              <a:t>Chymist</a:t>
            </a:r>
            <a:r>
              <a:rPr lang="en-AU" b="0" i="0" dirty="0">
                <a:solidFill>
                  <a:srgbClr val="202122"/>
                </a:solidFill>
                <a:effectLst/>
                <a:latin typeface="Arial" panose="020B0604020202020204" pitchFamily="34" charset="0"/>
              </a:rPr>
              <a:t>, published in 1661, in which he criticised the "experiments whereby vulgar </a:t>
            </a:r>
            <a:r>
              <a:rPr lang="en-AU" b="0" i="0" u="none" strike="noStrike" dirty="0">
                <a:solidFill>
                  <a:srgbClr val="3366CC"/>
                </a:solidFill>
                <a:effectLst/>
                <a:latin typeface="Arial" panose="020B0604020202020204" pitchFamily="34" charset="0"/>
                <a:hlinkClick r:id="rId9" tooltip="Spagyric"/>
              </a:rPr>
              <a:t>Spagyrists</a:t>
            </a:r>
            <a:r>
              <a:rPr lang="en-AU" b="0" i="0" dirty="0">
                <a:solidFill>
                  <a:srgbClr val="202122"/>
                </a:solidFill>
                <a:effectLst/>
                <a:latin typeface="Arial" panose="020B0604020202020204" pitchFamily="34" charset="0"/>
              </a:rPr>
              <a:t> are wont to endeavour to evince their Salt, </a:t>
            </a:r>
            <a:r>
              <a:rPr lang="en-AU" b="0" i="0" u="none" strike="noStrike" dirty="0">
                <a:solidFill>
                  <a:srgbClr val="3366CC"/>
                </a:solidFill>
                <a:effectLst/>
                <a:latin typeface="Arial" panose="020B0604020202020204" pitchFamily="34" charset="0"/>
                <a:hlinkClick r:id="rId10" tooltip="Sulphur"/>
              </a:rPr>
              <a:t>Sulphur</a:t>
            </a:r>
            <a:r>
              <a:rPr lang="en-AU" b="0" i="0" dirty="0">
                <a:solidFill>
                  <a:srgbClr val="202122"/>
                </a:solidFill>
                <a:effectLst/>
                <a:latin typeface="Arial" panose="020B0604020202020204" pitchFamily="34" charset="0"/>
              </a:rPr>
              <a:t> and </a:t>
            </a:r>
            <a:r>
              <a:rPr lang="en-AU" b="0" i="0" u="none" strike="noStrike" dirty="0">
                <a:solidFill>
                  <a:srgbClr val="3366CC"/>
                </a:solidFill>
                <a:effectLst/>
                <a:latin typeface="Arial" panose="020B0604020202020204" pitchFamily="34" charset="0"/>
                <a:hlinkClick r:id="rId11" tooltip="Mercury (element)"/>
              </a:rPr>
              <a:t>Mercury</a:t>
            </a:r>
            <a:r>
              <a:rPr lang="en-AU" b="0" i="0" dirty="0">
                <a:solidFill>
                  <a:srgbClr val="202122"/>
                </a:solidFill>
                <a:effectLst/>
                <a:latin typeface="Arial" panose="020B0604020202020204" pitchFamily="34" charset="0"/>
              </a:rPr>
              <a:t> to be the true Principles of Things</a:t>
            </a:r>
            <a:r>
              <a:rPr lang="pl-PL" b="0" i="0" dirty="0">
                <a:solidFill>
                  <a:srgbClr val="202122"/>
                </a:solidFill>
                <a:effectLst/>
                <a:latin typeface="Arial" panose="020B0604020202020204" pitchFamily="34" charset="0"/>
              </a:rPr>
              <a:t>. </a:t>
            </a:r>
          </a:p>
          <a:p>
            <a:endParaRPr lang="pl-PL" baseline="30000" dirty="0">
              <a:solidFill>
                <a:srgbClr val="202122"/>
              </a:solidFill>
            </a:endParaRPr>
          </a:p>
          <a:p>
            <a:r>
              <a:rPr lang="en-AU" b="0" i="0" dirty="0">
                <a:solidFill>
                  <a:srgbClr val="202122"/>
                </a:solidFill>
                <a:effectLst/>
                <a:latin typeface="Arial" panose="020B0604020202020204" pitchFamily="34" charset="0"/>
              </a:rPr>
              <a:t>Boyle endorsed the view of elements as the undecomposable constituents of material bodies; and made the distinction between </a:t>
            </a:r>
            <a:r>
              <a:rPr lang="en-AU" b="0" i="0" u="none" strike="noStrike" dirty="0">
                <a:solidFill>
                  <a:srgbClr val="3366CC"/>
                </a:solidFill>
                <a:effectLst/>
                <a:latin typeface="Arial" panose="020B0604020202020204" pitchFamily="34" charset="0"/>
                <a:hlinkClick r:id="rId12" tooltip="Mixture"/>
              </a:rPr>
              <a:t>mixtures</a:t>
            </a:r>
            <a:r>
              <a:rPr lang="en-AU" b="0" i="0" dirty="0">
                <a:solidFill>
                  <a:srgbClr val="202122"/>
                </a:solidFill>
                <a:effectLst/>
                <a:latin typeface="Arial" panose="020B0604020202020204" pitchFamily="34" charset="0"/>
              </a:rPr>
              <a:t> and </a:t>
            </a:r>
            <a:r>
              <a:rPr lang="en-AU" b="0" i="0" u="none" strike="noStrike" dirty="0">
                <a:solidFill>
                  <a:srgbClr val="3366CC"/>
                </a:solidFill>
                <a:effectLst/>
                <a:latin typeface="Arial" panose="020B0604020202020204" pitchFamily="34" charset="0"/>
                <a:hlinkClick r:id="rId13" tooltip="Compound (chemistry)"/>
              </a:rPr>
              <a:t>compounds</a:t>
            </a:r>
            <a:r>
              <a:rPr lang="en-AU" b="0" i="0" dirty="0">
                <a:solidFill>
                  <a:srgbClr val="202122"/>
                </a:solidFill>
                <a:effectLst/>
                <a:latin typeface="Arial" panose="020B0604020202020204" pitchFamily="34" charset="0"/>
              </a:rPr>
              <a:t>. </a:t>
            </a:r>
            <a:endParaRPr lang="pl-PL" b="0" i="1" baseline="30000" dirty="0">
              <a:solidFill>
                <a:srgbClr val="3366CC"/>
              </a:solidFill>
              <a:effectLst/>
              <a:latin typeface="Arial" panose="020B0604020202020204" pitchFamily="34" charset="0"/>
            </a:endParaRPr>
          </a:p>
          <a:p>
            <a:endParaRPr lang="pl-PL" i="1" baseline="30000" dirty="0">
              <a:solidFill>
                <a:srgbClr val="3366CC"/>
              </a:solidFill>
            </a:endParaRPr>
          </a:p>
          <a:p>
            <a:r>
              <a:rPr lang="en-AU" b="0" i="0" dirty="0">
                <a:solidFill>
                  <a:srgbClr val="202122"/>
                </a:solidFill>
                <a:effectLst/>
                <a:latin typeface="Arial" panose="020B0604020202020204" pitchFamily="34" charset="0"/>
              </a:rPr>
              <a:t>In addition to philosophy, Boyle devoted much time to theology, showing a very decided leaning to the practical side and an indifference to controversial </a:t>
            </a:r>
            <a:r>
              <a:rPr lang="en-AU" b="0" i="0" u="none" strike="noStrike" dirty="0">
                <a:solidFill>
                  <a:srgbClr val="3366CC"/>
                </a:solidFill>
                <a:effectLst/>
                <a:latin typeface="Arial" panose="020B0604020202020204" pitchFamily="34" charset="0"/>
                <a:hlinkClick r:id="rId14" tooltip="Polemic"/>
              </a:rPr>
              <a:t>polemics</a:t>
            </a:r>
            <a:r>
              <a:rPr lang="en-AU" b="0" i="0" dirty="0">
                <a:solidFill>
                  <a:srgbClr val="202122"/>
                </a:solidFill>
                <a:effectLst/>
                <a:latin typeface="Arial" panose="020B0604020202020204" pitchFamily="34" charset="0"/>
              </a:rPr>
              <a:t>. At the </a:t>
            </a:r>
            <a:r>
              <a:rPr lang="en-AU" b="0" i="0" u="none" strike="noStrike" dirty="0">
                <a:solidFill>
                  <a:srgbClr val="3366CC"/>
                </a:solidFill>
                <a:effectLst/>
                <a:latin typeface="Arial" panose="020B0604020202020204" pitchFamily="34" charset="0"/>
                <a:hlinkClick r:id="rId15" tooltip="Stuart Restoration"/>
              </a:rPr>
              <a:t>Restoration</a:t>
            </a:r>
            <a:r>
              <a:rPr lang="en-AU" b="0" i="0" dirty="0">
                <a:solidFill>
                  <a:srgbClr val="202122"/>
                </a:solidFill>
                <a:effectLst/>
                <a:latin typeface="Arial" panose="020B0604020202020204" pitchFamily="34" charset="0"/>
              </a:rPr>
              <a:t> of </a:t>
            </a:r>
            <a:r>
              <a:rPr lang="en-AU" b="0" i="0" u="none" strike="noStrike" dirty="0">
                <a:solidFill>
                  <a:srgbClr val="3366CC"/>
                </a:solidFill>
                <a:effectLst/>
                <a:latin typeface="Arial" panose="020B0604020202020204" pitchFamily="34" charset="0"/>
                <a:hlinkClick r:id="rId16" tooltip="Charles II of England"/>
              </a:rPr>
              <a:t>Charles II of England</a:t>
            </a:r>
            <a:r>
              <a:rPr lang="en-AU" b="0" i="0" dirty="0">
                <a:solidFill>
                  <a:srgbClr val="202122"/>
                </a:solidFill>
                <a:effectLst/>
                <a:latin typeface="Arial" panose="020B0604020202020204" pitchFamily="34" charset="0"/>
              </a:rPr>
              <a:t> in 1660, he was favourably received at court and in 1665 would have received the provostship of Eton College had he agreed to take holy orders, but this he refused to do on the ground that his writings on religious subjects would have greater weight coming from a layman than a paid minister of the Church</a:t>
            </a:r>
            <a:endParaRPr lang="pl-PL" b="0" i="0" dirty="0">
              <a:solidFill>
                <a:srgbClr val="202122"/>
              </a:solidFill>
              <a:effectLst/>
              <a:latin typeface="Arial" panose="020B0604020202020204" pitchFamily="34" charset="0"/>
            </a:endParaRPr>
          </a:p>
          <a:p>
            <a:endParaRPr lang="pl-PL" dirty="0">
              <a:solidFill>
                <a:srgbClr val="202122"/>
              </a:solidFill>
            </a:endParaRPr>
          </a:p>
          <a:p>
            <a:endParaRPr lang="pl-PL" dirty="0">
              <a:solidFill>
                <a:srgbClr val="202122"/>
              </a:solidFill>
            </a:endParaRPr>
          </a:p>
          <a:p>
            <a:r>
              <a:rPr lang="en-US" dirty="0"/>
              <a:t>https://en.wikipedia.org/wiki/Robert_Boyle</a:t>
            </a:r>
          </a:p>
        </p:txBody>
      </p:sp>
    </p:spTree>
    <p:extLst>
      <p:ext uri="{BB962C8B-B14F-4D97-AF65-F5344CB8AC3E}">
        <p14:creationId xmlns:p14="http://schemas.microsoft.com/office/powerpoint/2010/main" val="405179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883F-6B24-4826-B658-76C92769A3F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CDA02A8-8829-318D-2087-669012CEA61A}"/>
              </a:ext>
            </a:extLst>
          </p:cNvPr>
          <p:cNvSpPr>
            <a:spLocks noGrp="1"/>
          </p:cNvSpPr>
          <p:nvPr>
            <p:ph type="title"/>
          </p:nvPr>
        </p:nvSpPr>
        <p:spPr>
          <a:xfrm>
            <a:off x="198780" y="-116227"/>
            <a:ext cx="8686800" cy="1143000"/>
          </a:xfrm>
        </p:spPr>
        <p:txBody>
          <a:bodyPr/>
          <a:lstStyle/>
          <a:p>
            <a:r>
              <a:rPr lang="pl-PL" sz="3300" dirty="0"/>
              <a:t>Robert </a:t>
            </a:r>
            <a:r>
              <a:rPr lang="pl-PL" sz="3300" dirty="0" err="1"/>
              <a:t>Boyle</a:t>
            </a:r>
            <a:r>
              <a:rPr lang="pl-PL" sz="3300" dirty="0"/>
              <a:t> (1627-1691) - początek chemii</a:t>
            </a:r>
            <a:endParaRPr lang="en-US" sz="3300" dirty="0"/>
          </a:p>
        </p:txBody>
      </p:sp>
      <p:sp>
        <p:nvSpPr>
          <p:cNvPr id="3" name="pole tekstowe 2">
            <a:extLst>
              <a:ext uri="{FF2B5EF4-FFF2-40B4-BE49-F238E27FC236}">
                <a16:creationId xmlns:a16="http://schemas.microsoft.com/office/drawing/2014/main" id="{33DBE5F8-350C-291E-C7D3-86E6D5A5ACE1}"/>
              </a:ext>
            </a:extLst>
          </p:cNvPr>
          <p:cNvSpPr txBox="1"/>
          <p:nvPr/>
        </p:nvSpPr>
        <p:spPr>
          <a:xfrm>
            <a:off x="251519" y="792394"/>
            <a:ext cx="8892481" cy="6078587"/>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AU" sz="1900" b="0" i="0" dirty="0">
                <a:effectLst/>
                <a:latin typeface="Arial" panose="020B0604020202020204" pitchFamily="34" charset="0"/>
              </a:rPr>
              <a:t> </a:t>
            </a:r>
            <a:r>
              <a:rPr lang="pl-PL" sz="1900" b="0" i="0" dirty="0">
                <a:effectLst/>
                <a:latin typeface="Arial" panose="020B0604020202020204" pitchFamily="34" charset="0"/>
              </a:rPr>
              <a:t>Ukończył </a:t>
            </a:r>
            <a:r>
              <a:rPr lang="pl-PL" sz="1900" dirty="0"/>
              <a:t>Eton College w Anglii
Odwiedził Włochy w 1641 roku i we Florencji zimą tego roku, poznawał "paradoksy wielkiego obserwatora gwiazd", sędziwego Galileo Galilei. 
Wielką zasługą </a:t>
            </a:r>
            <a:r>
              <a:rPr lang="pl-PL" sz="1900" dirty="0" err="1"/>
              <a:t>Boyle'a</a:t>
            </a:r>
            <a:r>
              <a:rPr lang="pl-PL" sz="1900" dirty="0"/>
              <a:t> jako badacza naukowego jest to, że wprowadził w życie zasady, za którymi opowiadał się Francis Bacon w </a:t>
            </a:r>
            <a:r>
              <a:rPr lang="pl-PL" sz="1900" i="1" dirty="0"/>
              <a:t>Novum Organum</a:t>
            </a:r>
            <a:r>
              <a:rPr lang="pl-PL" sz="1900" dirty="0"/>
              <a:t>
 W </a:t>
            </a:r>
            <a:r>
              <a:rPr lang="pl-PL" sz="1900" i="1" dirty="0"/>
              <a:t>The </a:t>
            </a:r>
            <a:r>
              <a:rPr lang="pl-PL" sz="1900" i="1" dirty="0" err="1"/>
              <a:t>Sceptical</a:t>
            </a:r>
            <a:r>
              <a:rPr lang="pl-PL" sz="1900" i="1" dirty="0"/>
              <a:t> </a:t>
            </a:r>
            <a:r>
              <a:rPr lang="pl-PL" sz="1900" i="1" dirty="0" err="1"/>
              <a:t>Chymist</a:t>
            </a:r>
            <a:r>
              <a:rPr lang="pl-PL" sz="1900" dirty="0"/>
              <a:t>, opublikowanym w 1661 roku, krytykował "eksperymenty, za pomocą których </a:t>
            </a:r>
            <a:r>
              <a:rPr lang="pl-PL" sz="1900" dirty="0" err="1"/>
              <a:t>Stagiriści</a:t>
            </a:r>
            <a:r>
              <a:rPr lang="pl-PL" sz="1900" dirty="0"/>
              <a:t> usiłują dowieść, że ich sól, siarka i rtęć są prawdziwymi </a:t>
            </a:r>
            <a:r>
              <a:rPr lang="pl-PL" sz="1900" i="1" dirty="0"/>
              <a:t>pierwiastkami </a:t>
            </a:r>
            <a:r>
              <a:rPr lang="pl-PL" sz="1900" dirty="0"/>
              <a:t>rzeczy.” 
</a:t>
            </a:r>
            <a:r>
              <a:rPr lang="pl-PL" sz="1900" dirty="0" err="1"/>
              <a:t>Boyle</a:t>
            </a:r>
            <a:r>
              <a:rPr lang="pl-PL" sz="1900" dirty="0"/>
              <a:t> popierał pogląd o elementach chemicznych [atomach] jako </a:t>
            </a:r>
            <a:r>
              <a:rPr lang="pl-PL" sz="1900" dirty="0" err="1"/>
              <a:t>nierozkła-dalnych</a:t>
            </a:r>
            <a:r>
              <a:rPr lang="pl-PL" sz="1900" dirty="0"/>
              <a:t> składnikach ciał materialnych; dokonał rozróżnienia między miesza-</a:t>
            </a:r>
            <a:r>
              <a:rPr lang="pl-PL" sz="1900" dirty="0" err="1"/>
              <a:t>ninami</a:t>
            </a:r>
            <a:r>
              <a:rPr lang="pl-PL" sz="1900" dirty="0"/>
              <a:t> a związkami chemicznymi [po raz pierwszy od Avicenny 980-1037] 
Oprócz filozofii </a:t>
            </a:r>
            <a:r>
              <a:rPr lang="pl-PL" sz="1900" dirty="0" err="1"/>
              <a:t>Boyle</a:t>
            </a:r>
            <a:r>
              <a:rPr lang="pl-PL" sz="1900" dirty="0"/>
              <a:t> wiele czasu poświęcał teologii, wykazując bardzo zdecydowane skłanianie się ku stronie praktycznej i obojętność na kontrowersyjne polemiki. Podczas restauracji w Anglii w 1660 r. został przychylnie przyjęty na dworze Karola II i otrzymałby stanowisko rektora Eton College, gdyby zgodził się przyjąć święcenia kapłańskie, ale odmówił tego, uzasadniając to tym, że jego pisma na tematy religijne będą miały większą wagę, gdy będą pochodzić od świeckiego niż od duchownego Kościoła.</a:t>
            </a:r>
          </a:p>
          <a:p>
            <a:endParaRPr lang="pl-PL" sz="1600" dirty="0">
              <a:solidFill>
                <a:srgbClr val="202122"/>
              </a:solidFill>
            </a:endParaRPr>
          </a:p>
          <a:p>
            <a:r>
              <a:rPr lang="en-US" sz="1600" dirty="0"/>
              <a:t>https://en.wikipedia.org/wiki/Robert_Boyle</a:t>
            </a:r>
          </a:p>
        </p:txBody>
      </p:sp>
    </p:spTree>
    <p:extLst>
      <p:ext uri="{BB962C8B-B14F-4D97-AF65-F5344CB8AC3E}">
        <p14:creationId xmlns:p14="http://schemas.microsoft.com/office/powerpoint/2010/main" val="211546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47AB9CFF-6596-2F67-A412-A9BEC3A4751E}"/>
              </a:ext>
            </a:extLst>
          </p:cNvPr>
          <p:cNvSpPr>
            <a:spLocks noGrp="1" noChangeArrowheads="1"/>
          </p:cNvSpPr>
          <p:nvPr>
            <p:ph type="title"/>
          </p:nvPr>
        </p:nvSpPr>
        <p:spPr>
          <a:xfrm>
            <a:off x="428625" y="0"/>
            <a:ext cx="8229600" cy="1143000"/>
          </a:xfrm>
        </p:spPr>
        <p:txBody>
          <a:bodyPr/>
          <a:lstStyle/>
          <a:p>
            <a:r>
              <a:rPr lang="pl-PL" altLang="en-US" sz="3200" dirty="0"/>
              <a:t>Prawo </a:t>
            </a:r>
            <a:r>
              <a:rPr lang="pl-PL" altLang="en-US" sz="3200" dirty="0" err="1"/>
              <a:t>Boyle’a</a:t>
            </a:r>
            <a:r>
              <a:rPr lang="pl-PL" altLang="en-US" sz="3200" dirty="0"/>
              <a:t> (1662) - </a:t>
            </a:r>
            <a:r>
              <a:rPr lang="pl-PL" altLang="en-US" sz="3200" dirty="0" err="1"/>
              <a:t>Mariotte’a</a:t>
            </a:r>
            <a:r>
              <a:rPr lang="pl-PL" altLang="en-US" sz="3200" dirty="0"/>
              <a:t> (1676) </a:t>
            </a:r>
            <a:r>
              <a:rPr lang="pl-PL" altLang="en-US" sz="3200" i="1" dirty="0" err="1"/>
              <a:t>pV</a:t>
            </a:r>
            <a:r>
              <a:rPr lang="pl-PL" altLang="en-US" sz="3200" i="1" dirty="0"/>
              <a:t>=</a:t>
            </a:r>
            <a:r>
              <a:rPr lang="pl-PL" altLang="en-US" sz="3200" i="1" dirty="0" err="1"/>
              <a:t>const</a:t>
            </a:r>
            <a:endParaRPr lang="en-AU" altLang="en-US" sz="3200" i="1" dirty="0"/>
          </a:p>
        </p:txBody>
      </p:sp>
      <p:sp>
        <p:nvSpPr>
          <p:cNvPr id="182275" name="Rectangle 3">
            <a:extLst>
              <a:ext uri="{FF2B5EF4-FFF2-40B4-BE49-F238E27FC236}">
                <a16:creationId xmlns:a16="http://schemas.microsoft.com/office/drawing/2014/main" id="{52E9247D-3860-38EC-D5D0-E8B88196732A}"/>
              </a:ext>
            </a:extLst>
          </p:cNvPr>
          <p:cNvSpPr>
            <a:spLocks noGrp="1" noChangeArrowheads="1"/>
          </p:cNvSpPr>
          <p:nvPr>
            <p:ph type="body" idx="1"/>
          </p:nvPr>
        </p:nvSpPr>
        <p:spPr>
          <a:xfrm>
            <a:off x="398463" y="1191590"/>
            <a:ext cx="8229600" cy="2246313"/>
          </a:xfrm>
        </p:spPr>
        <p:txBody>
          <a:bodyPr/>
          <a:lstStyle/>
          <a:p>
            <a:pPr>
              <a:lnSpc>
                <a:spcPct val="80000"/>
              </a:lnSpc>
            </a:pPr>
            <a:r>
              <a:rPr lang="pl-PL" altLang="en-US" sz="2000" dirty="0"/>
              <a:t>Jest to tak piękny wzór, że warto nad nim się chwilę zastanowić.</a:t>
            </a:r>
          </a:p>
          <a:p>
            <a:pPr>
              <a:lnSpc>
                <a:spcPct val="80000"/>
              </a:lnSpc>
            </a:pPr>
            <a:r>
              <a:rPr lang="pl-PL" altLang="en-US" sz="2000" i="1" dirty="0"/>
              <a:t>n</a:t>
            </a:r>
            <a:r>
              <a:rPr lang="pl-PL" altLang="en-US" sz="2000" dirty="0"/>
              <a:t> i </a:t>
            </a:r>
            <a:r>
              <a:rPr lang="pl-PL" altLang="en-US" sz="2000" i="1" dirty="0"/>
              <a:t>R</a:t>
            </a:r>
            <a:r>
              <a:rPr lang="pl-PL" altLang="en-US" sz="2000" dirty="0"/>
              <a:t> to stałe, więc mamy związek </a:t>
            </a:r>
            <a:r>
              <a:rPr lang="pl-PL" altLang="en-US" sz="2000" i="1" dirty="0" err="1"/>
              <a:t>pV</a:t>
            </a:r>
            <a:r>
              <a:rPr lang="en-US" altLang="en-US" sz="2000" i="1" dirty="0"/>
              <a:t>~</a:t>
            </a:r>
            <a:r>
              <a:rPr lang="pl-PL" altLang="en-US" sz="2000" i="1" dirty="0"/>
              <a:t>T</a:t>
            </a:r>
          </a:p>
          <a:p>
            <a:pPr>
              <a:lnSpc>
                <a:spcPct val="80000"/>
              </a:lnSpc>
            </a:pPr>
            <a:r>
              <a:rPr lang="pl-PL" altLang="en-US" sz="2000" dirty="0"/>
              <a:t>W matematyce powiedzielibyśmy, że: </a:t>
            </a:r>
          </a:p>
          <a:p>
            <a:pPr>
              <a:lnSpc>
                <a:spcPct val="80000"/>
              </a:lnSpc>
              <a:buFontTx/>
              <a:buChar char="-"/>
            </a:pPr>
            <a:r>
              <a:rPr lang="pl-PL" altLang="en-US" sz="2000" i="1" dirty="0"/>
              <a:t>p</a:t>
            </a:r>
            <a:r>
              <a:rPr lang="pl-PL" altLang="en-US" sz="2000" dirty="0"/>
              <a:t> jest </a:t>
            </a:r>
            <a:r>
              <a:rPr lang="pl-PL" altLang="en-US" sz="2000" i="1" dirty="0"/>
              <a:t>proporcjonalne</a:t>
            </a:r>
            <a:r>
              <a:rPr lang="pl-PL" altLang="en-US" sz="2000" dirty="0"/>
              <a:t> do </a:t>
            </a:r>
            <a:r>
              <a:rPr lang="pl-PL" altLang="en-US" sz="2000" i="1" dirty="0"/>
              <a:t>T</a:t>
            </a:r>
            <a:r>
              <a:rPr lang="pl-PL" altLang="en-US" sz="2000" dirty="0"/>
              <a:t> (przy stałym </a:t>
            </a:r>
            <a:r>
              <a:rPr lang="pl-PL" altLang="en-US" sz="2000" i="1" dirty="0"/>
              <a:t>V</a:t>
            </a:r>
            <a:r>
              <a:rPr lang="pl-PL" altLang="en-US" sz="2000" dirty="0"/>
              <a:t>)</a:t>
            </a:r>
          </a:p>
          <a:p>
            <a:pPr>
              <a:lnSpc>
                <a:spcPct val="80000"/>
              </a:lnSpc>
              <a:buFontTx/>
              <a:buChar char="-"/>
            </a:pPr>
            <a:r>
              <a:rPr lang="pl-PL" altLang="en-US" sz="2000" i="1" dirty="0"/>
              <a:t>V</a:t>
            </a:r>
            <a:r>
              <a:rPr lang="pl-PL" altLang="en-US" sz="2000" dirty="0"/>
              <a:t> jest proporcjonalne do </a:t>
            </a:r>
            <a:r>
              <a:rPr lang="pl-PL" altLang="en-US" sz="2000" i="1" dirty="0"/>
              <a:t>T </a:t>
            </a:r>
            <a:r>
              <a:rPr lang="pl-PL" altLang="en-US" sz="2000" dirty="0"/>
              <a:t>(przy stałym </a:t>
            </a:r>
            <a:r>
              <a:rPr lang="pl-PL" altLang="en-US" sz="2000" i="1" dirty="0"/>
              <a:t>p</a:t>
            </a:r>
            <a:r>
              <a:rPr lang="pl-PL" altLang="en-US" sz="2000" dirty="0"/>
              <a:t>)</a:t>
            </a:r>
          </a:p>
          <a:p>
            <a:pPr>
              <a:lnSpc>
                <a:spcPct val="80000"/>
              </a:lnSpc>
              <a:buFontTx/>
              <a:buChar char="-"/>
            </a:pPr>
            <a:r>
              <a:rPr lang="pl-PL" altLang="en-US" sz="2000" i="1" dirty="0"/>
              <a:t>p </a:t>
            </a:r>
            <a:r>
              <a:rPr lang="pl-PL" altLang="en-US" sz="2000" dirty="0"/>
              <a:t>i</a:t>
            </a:r>
            <a:r>
              <a:rPr lang="pl-PL" altLang="en-US" sz="2000" i="1" dirty="0"/>
              <a:t> V</a:t>
            </a:r>
            <a:r>
              <a:rPr lang="pl-PL" altLang="en-US" sz="2000" dirty="0"/>
              <a:t> są </a:t>
            </a:r>
            <a:r>
              <a:rPr lang="pl-PL" altLang="en-US" sz="2000" i="1" dirty="0"/>
              <a:t>odwrotnie </a:t>
            </a:r>
            <a:r>
              <a:rPr lang="pl-PL" altLang="en-US" sz="2000" dirty="0"/>
              <a:t>proporcjonalne (</a:t>
            </a:r>
            <a:r>
              <a:rPr lang="pl-PL" altLang="en-US" sz="2000" i="1" dirty="0"/>
              <a:t>T </a:t>
            </a:r>
            <a:r>
              <a:rPr lang="pl-PL" altLang="en-US" sz="2000" dirty="0"/>
              <a:t>= </a:t>
            </a:r>
            <a:r>
              <a:rPr lang="pl-PL" altLang="en-US" sz="2000" dirty="0" err="1"/>
              <a:t>const</a:t>
            </a:r>
            <a:r>
              <a:rPr lang="pl-PL" altLang="en-US" sz="2000" dirty="0"/>
              <a:t>)</a:t>
            </a:r>
            <a:endParaRPr lang="en-US" altLang="en-US" sz="2000" i="1" dirty="0"/>
          </a:p>
        </p:txBody>
      </p:sp>
      <p:pic>
        <p:nvPicPr>
          <p:cNvPr id="182278" name="Picture 6">
            <a:extLst>
              <a:ext uri="{FF2B5EF4-FFF2-40B4-BE49-F238E27FC236}">
                <a16:creationId xmlns:a16="http://schemas.microsoft.com/office/drawing/2014/main" id="{7018ABCC-9DE4-D82D-871C-9B724E4F9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078163"/>
            <a:ext cx="32258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9" name="Text Box 7">
            <a:extLst>
              <a:ext uri="{FF2B5EF4-FFF2-40B4-BE49-F238E27FC236}">
                <a16:creationId xmlns:a16="http://schemas.microsoft.com/office/drawing/2014/main" id="{6D472C93-8EA8-89DD-600E-7934B8BEA210}"/>
              </a:ext>
            </a:extLst>
          </p:cNvPr>
          <p:cNvSpPr txBox="1">
            <a:spLocks noChangeArrowheads="1"/>
          </p:cNvSpPr>
          <p:nvPr/>
        </p:nvSpPr>
        <p:spPr bwMode="auto">
          <a:xfrm>
            <a:off x="242888" y="6259513"/>
            <a:ext cx="4616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1400" dirty="0"/>
              <a:t>Animacje: </a:t>
            </a:r>
            <a:r>
              <a:rPr lang="en-AU" altLang="en-US" sz="1400" dirty="0">
                <a:hlinkClick r:id="rId3"/>
              </a:rPr>
              <a:t>https://en.wikipedia.org/wiki/Boyle%27s_law</a:t>
            </a:r>
            <a:r>
              <a:rPr lang="en-AU" altLang="en-US" sz="1400" dirty="0"/>
              <a:t> </a:t>
            </a:r>
            <a:r>
              <a:rPr lang="pl-PL" altLang="en-US" sz="1400" dirty="0"/>
              <a:t> </a:t>
            </a:r>
            <a:endParaRPr lang="en-AU" altLang="en-US" sz="1400" dirty="0"/>
          </a:p>
        </p:txBody>
      </p:sp>
      <p:pic>
        <p:nvPicPr>
          <p:cNvPr id="182280" name="Picture 8">
            <a:extLst>
              <a:ext uri="{FF2B5EF4-FFF2-40B4-BE49-F238E27FC236}">
                <a16:creationId xmlns:a16="http://schemas.microsoft.com/office/drawing/2014/main" id="{34244703-C741-4A28-0C2D-15129AE71D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738" y="3151188"/>
            <a:ext cx="3184525"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81" name="Text Box 9">
            <a:extLst>
              <a:ext uri="{FF2B5EF4-FFF2-40B4-BE49-F238E27FC236}">
                <a16:creationId xmlns:a16="http://schemas.microsoft.com/office/drawing/2014/main" id="{28D5DDE3-DBE9-F903-76F5-755BA62C6230}"/>
              </a:ext>
            </a:extLst>
          </p:cNvPr>
          <p:cNvSpPr txBox="1">
            <a:spLocks noChangeArrowheads="1"/>
          </p:cNvSpPr>
          <p:nvPr/>
        </p:nvSpPr>
        <p:spPr bwMode="auto">
          <a:xfrm>
            <a:off x="2752725" y="5057775"/>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i="1">
                <a:solidFill>
                  <a:srgbClr val="FF0000"/>
                </a:solidFill>
              </a:rPr>
              <a:t>T</a:t>
            </a:r>
            <a:r>
              <a:rPr lang="pl-PL" altLang="en-US">
                <a:solidFill>
                  <a:srgbClr val="FF0000"/>
                </a:solidFill>
              </a:rPr>
              <a:t>=const</a:t>
            </a:r>
            <a:endParaRPr lang="en-AU" altLang="en-US">
              <a:solidFill>
                <a:srgbClr val="FF0000"/>
              </a:solidFill>
            </a:endParaRPr>
          </a:p>
        </p:txBody>
      </p:sp>
      <p:sp>
        <p:nvSpPr>
          <p:cNvPr id="182282" name="Text Box 10">
            <a:extLst>
              <a:ext uri="{FF2B5EF4-FFF2-40B4-BE49-F238E27FC236}">
                <a16:creationId xmlns:a16="http://schemas.microsoft.com/office/drawing/2014/main" id="{67C1A176-0965-BA1A-B97C-B7CACD88CCAC}"/>
              </a:ext>
            </a:extLst>
          </p:cNvPr>
          <p:cNvSpPr txBox="1">
            <a:spLocks noChangeArrowheads="1"/>
          </p:cNvSpPr>
          <p:nvPr/>
        </p:nvSpPr>
        <p:spPr bwMode="auto">
          <a:xfrm>
            <a:off x="6859588" y="51577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i="1">
                <a:solidFill>
                  <a:srgbClr val="FF0000"/>
                </a:solidFill>
              </a:rPr>
              <a:t>p</a:t>
            </a:r>
            <a:r>
              <a:rPr lang="pl-PL" altLang="en-US">
                <a:solidFill>
                  <a:srgbClr val="FF0000"/>
                </a:solidFill>
              </a:rPr>
              <a:t>=const</a:t>
            </a:r>
            <a:endParaRPr lang="en-AU" altLang="en-US">
              <a:solidFill>
                <a:srgbClr val="FF0000"/>
              </a:solidFill>
            </a:endParaRPr>
          </a:p>
        </p:txBody>
      </p:sp>
    </p:spTree>
    <p:extLst>
      <p:ext uri="{BB962C8B-B14F-4D97-AF65-F5344CB8AC3E}">
        <p14:creationId xmlns:p14="http://schemas.microsoft.com/office/powerpoint/2010/main" val="546081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37A341A-AF32-DF0F-0CF5-07678E519BBC}"/>
              </a:ext>
            </a:extLst>
          </p:cNvPr>
          <p:cNvSpPr>
            <a:spLocks noGrp="1" noChangeArrowheads="1"/>
          </p:cNvSpPr>
          <p:nvPr>
            <p:ph type="title"/>
          </p:nvPr>
        </p:nvSpPr>
        <p:spPr>
          <a:xfrm>
            <a:off x="429323" y="224457"/>
            <a:ext cx="8686800" cy="1143000"/>
          </a:xfrm>
        </p:spPr>
        <p:txBody>
          <a:bodyPr/>
          <a:lstStyle/>
          <a:p>
            <a:pPr algn="l" eaLnBrk="1" hangingPunct="1"/>
            <a:r>
              <a:rPr lang="pl-PL" altLang="it-IT" sz="3200" dirty="0"/>
              <a:t>Tom </a:t>
            </a:r>
            <a:r>
              <a:rPr lang="pl-PL" altLang="it-IT" sz="3200" dirty="0" err="1"/>
              <a:t>McLeish</a:t>
            </a:r>
            <a:r>
              <a:rPr lang="pl-PL" altLang="it-IT" sz="3200" dirty="0"/>
              <a:t> (1962-2023): </a:t>
            </a:r>
            <a:br>
              <a:rPr lang="pl-PL" altLang="it-IT" sz="3200" dirty="0"/>
            </a:br>
            <a:r>
              <a:rPr lang="pl-PL" altLang="it-IT" sz="3200" dirty="0"/>
              <a:t>Czym jest nauka?</a:t>
            </a:r>
            <a:br>
              <a:rPr lang="pl-PL" altLang="it-IT" sz="3400" dirty="0"/>
            </a:br>
            <a:r>
              <a:rPr lang="en-AU" sz="2000" b="0" i="0" dirty="0">
                <a:solidFill>
                  <a:srgbClr val="001D35"/>
                </a:solidFill>
                <a:effectLst/>
              </a:rPr>
              <a:t>Thomas Charles Buckland McLeish</a:t>
            </a:r>
            <a:r>
              <a:rPr lang="pl-PL" sz="2000" b="0" i="0" dirty="0">
                <a:solidFill>
                  <a:srgbClr val="001D35"/>
                </a:solidFill>
                <a:effectLst/>
              </a:rPr>
              <a:t>, FRS</a:t>
            </a:r>
            <a:endParaRPr lang="en-AU" altLang="it-IT" sz="2000" dirty="0"/>
          </a:p>
        </p:txBody>
      </p:sp>
      <p:sp>
        <p:nvSpPr>
          <p:cNvPr id="36867" name="Rectangle 3">
            <a:extLst>
              <a:ext uri="{FF2B5EF4-FFF2-40B4-BE49-F238E27FC236}">
                <a16:creationId xmlns:a16="http://schemas.microsoft.com/office/drawing/2014/main" id="{97DFCBE6-2DC4-814E-8406-DDC9C83B7743}"/>
              </a:ext>
            </a:extLst>
          </p:cNvPr>
          <p:cNvSpPr>
            <a:spLocks noGrp="1" noChangeArrowheads="1"/>
          </p:cNvSpPr>
          <p:nvPr>
            <p:ph type="body" idx="1"/>
          </p:nvPr>
        </p:nvSpPr>
        <p:spPr>
          <a:xfrm>
            <a:off x="86868" y="1538045"/>
            <a:ext cx="9029255" cy="5229820"/>
          </a:xfrm>
        </p:spPr>
        <p:txBody>
          <a:bodyPr/>
          <a:lstStyle/>
          <a:p>
            <a:pPr marL="381000" indent="-381000" eaLnBrk="1" hangingPunct="1">
              <a:spcBef>
                <a:spcPts val="0"/>
              </a:spcBef>
              <a:spcAft>
                <a:spcPts val="600"/>
              </a:spcAft>
              <a:buFontTx/>
              <a:buNone/>
              <a:defRPr/>
            </a:pPr>
            <a:r>
              <a:rPr lang="pl-PL" altLang="it-IT" sz="2000" dirty="0">
                <a:ea typeface="Arial Unicode MS" pitchFamily="34" charset="-128"/>
              </a:rPr>
              <a:t>„Naszkicujmy parę wątków: </a:t>
            </a:r>
          </a:p>
          <a:p>
            <a:pPr marL="381000" indent="-381000" eaLnBrk="1" hangingPunct="1">
              <a:spcBef>
                <a:spcPts val="0"/>
              </a:spcBef>
              <a:spcAft>
                <a:spcPts val="600"/>
              </a:spcAft>
              <a:buFontTx/>
              <a:buNone/>
              <a:defRPr/>
            </a:pPr>
            <a:r>
              <a:rPr lang="pl-PL" altLang="it-IT" sz="2000" dirty="0">
                <a:solidFill>
                  <a:schemeClr val="bg2">
                    <a:lumMod val="75000"/>
                  </a:schemeClr>
                </a:solidFill>
                <a:ea typeface="Arial Unicode MS" pitchFamily="34" charset="-128"/>
              </a:rPr>
              <a:t>Po pierwsze, nauka narodziła się bardzo dawno temu. Ten ślad                       doprowadził nas m.in. do starożytnej Grecji, i korzeni hipotezy atomowej. Jednakże łatwo popaść w pułapkę zapominania o długiej historii ćwiczenia naukowej wyobraźni, na których to podstawach budujemy naukę dziś. </a:t>
            </a:r>
          </a:p>
          <a:p>
            <a:pPr marL="381000" indent="-381000" eaLnBrk="1" hangingPunct="1">
              <a:spcBef>
                <a:spcPts val="0"/>
              </a:spcBef>
              <a:spcAft>
                <a:spcPts val="600"/>
              </a:spcAft>
              <a:buFontTx/>
              <a:buNone/>
              <a:defRPr/>
            </a:pPr>
            <a:r>
              <a:rPr lang="pl-PL" altLang="it-IT" sz="2000" dirty="0">
                <a:ea typeface="Arial Unicode MS" pitchFamily="34" charset="-128"/>
              </a:rPr>
              <a:t>Po drugie, nauka jest głęboko ludzką aktywnością. Dziś „zawodowi” naukowcy mają tendencję do zawężania nauki do technologii. A nauka rodzi się przy wezgłowiu kapadockiego patriarchy i w domu średniowiecznego biskupa. </a:t>
            </a:r>
          </a:p>
          <a:p>
            <a:pPr marL="381000" indent="-381000" eaLnBrk="1" hangingPunct="1">
              <a:spcBef>
                <a:spcPts val="0"/>
              </a:spcBef>
              <a:spcAft>
                <a:spcPts val="600"/>
              </a:spcAft>
              <a:buFontTx/>
              <a:buNone/>
              <a:defRPr/>
            </a:pPr>
            <a:r>
              <a:rPr lang="pl-PL" altLang="it-IT" sz="2000" dirty="0">
                <a:ea typeface="Arial Unicode MS" pitchFamily="34" charset="-128"/>
              </a:rPr>
              <a:t>Po trzecie, nauka ma więcej wspólnego z wyobraźnią i kreatywnością, niż z metodą, logiką, czy umiejętnością odpowiadania na pytania. </a:t>
            </a:r>
          </a:p>
          <a:p>
            <a:pPr marL="381000" indent="-381000" eaLnBrk="1" hangingPunct="1">
              <a:spcBef>
                <a:spcPts val="0"/>
              </a:spcBef>
              <a:spcAft>
                <a:spcPts val="600"/>
              </a:spcAft>
              <a:buFontTx/>
              <a:buNone/>
              <a:defRPr/>
            </a:pPr>
            <a:r>
              <a:rPr lang="pl-PL" altLang="it-IT" sz="2000" dirty="0">
                <a:ea typeface="Arial Unicode MS" pitchFamily="34" charset="-128"/>
              </a:rPr>
              <a:t>Po czwarte, nauka potrafi być bolesna. Jaśniejsze spojrzenie na rzeczywistość nie jest łatwym zwycięstwem. Nadzieje na rozwiązanie często bledną.</a:t>
            </a:r>
          </a:p>
          <a:p>
            <a:pPr marL="381000" indent="-381000" eaLnBrk="1" hangingPunct="1">
              <a:spcBef>
                <a:spcPts val="0"/>
              </a:spcBef>
              <a:spcAft>
                <a:spcPts val="600"/>
              </a:spcAft>
              <a:buFontTx/>
              <a:buNone/>
              <a:defRPr/>
            </a:pPr>
            <a:r>
              <a:rPr lang="pl-PL" altLang="it-IT" sz="2000" dirty="0">
                <a:solidFill>
                  <a:schemeClr val="bg2">
                    <a:lumMod val="75000"/>
                  </a:schemeClr>
                </a:solidFill>
                <a:ea typeface="Arial Unicode MS" pitchFamily="34" charset="-128"/>
              </a:rPr>
              <a:t>W końcu, relacje między wiarą, we wszystkich odmianach znaczenia tego słowa a nauką mają długą historię o bogate dziedzictwo. </a:t>
            </a:r>
          </a:p>
          <a:p>
            <a:pPr marL="381000" indent="-381000" eaLnBrk="1" hangingPunct="1">
              <a:spcBef>
                <a:spcPts val="0"/>
              </a:spcBef>
              <a:spcAft>
                <a:spcPts val="600"/>
              </a:spcAft>
              <a:buFontTx/>
              <a:buNone/>
              <a:defRPr/>
            </a:pPr>
            <a:r>
              <a:rPr lang="pl-PL" altLang="it-IT" sz="2000" dirty="0">
                <a:ea typeface="Arial Unicode MS" pitchFamily="34" charset="-128"/>
              </a:rPr>
              <a:t>(T. </a:t>
            </a:r>
            <a:r>
              <a:rPr lang="pl-PL" altLang="it-IT" sz="2000" dirty="0" err="1">
                <a:ea typeface="Arial Unicode MS" pitchFamily="34" charset="-128"/>
              </a:rPr>
              <a:t>McLeish</a:t>
            </a:r>
            <a:r>
              <a:rPr lang="pl-PL" altLang="it-IT" sz="2000" dirty="0">
                <a:ea typeface="Arial Unicode MS" pitchFamily="34" charset="-128"/>
              </a:rPr>
              <a:t>, </a:t>
            </a:r>
            <a:r>
              <a:rPr lang="pl-PL" altLang="it-IT" sz="2000" dirty="0" err="1">
                <a:ea typeface="Arial Unicode MS" pitchFamily="34" charset="-128"/>
              </a:rPr>
              <a:t>Faith</a:t>
            </a:r>
            <a:r>
              <a:rPr lang="pl-PL" altLang="it-IT" sz="2000" dirty="0">
                <a:ea typeface="Arial Unicode MS" pitchFamily="34" charset="-128"/>
              </a:rPr>
              <a:t> </a:t>
            </a:r>
            <a:r>
              <a:rPr lang="it-IT" altLang="it-IT" sz="2000" dirty="0">
                <a:ea typeface="Arial Unicode MS" pitchFamily="34" charset="-128"/>
              </a:rPr>
              <a:t>&amp; Wisdom in Science </a:t>
            </a:r>
            <a:r>
              <a:rPr lang="pl-PL" altLang="it-IT" sz="2000" dirty="0">
                <a:ea typeface="Arial Unicode MS" pitchFamily="34" charset="-128"/>
              </a:rPr>
              <a:t>str. 52 – 53, tłum</a:t>
            </a:r>
            <a:r>
              <a:rPr lang="it-IT" altLang="it-IT" sz="2000" dirty="0">
                <a:ea typeface="Arial Unicode MS" pitchFamily="34" charset="-128"/>
              </a:rPr>
              <a:t>. </a:t>
            </a:r>
            <a:r>
              <a:rPr lang="pl-PL" altLang="it-IT" sz="2000" dirty="0">
                <a:ea typeface="Arial Unicode MS" pitchFamily="34" charset="-128"/>
              </a:rPr>
              <a:t>i skróty GK)</a:t>
            </a:r>
          </a:p>
          <a:p>
            <a:pPr marL="381000" indent="-381000" eaLnBrk="1" hangingPunct="1">
              <a:spcBef>
                <a:spcPts val="0"/>
              </a:spcBef>
              <a:spcAft>
                <a:spcPts val="0"/>
              </a:spcAft>
              <a:buFontTx/>
              <a:buNone/>
              <a:defRPr/>
            </a:pPr>
            <a:endParaRPr lang="pl-PL" altLang="it-IT" sz="2000" dirty="0">
              <a:ea typeface="Arial Unicode MS" pitchFamily="34" charset="-128"/>
            </a:endParaRPr>
          </a:p>
          <a:p>
            <a:pPr marL="381000" indent="-381000" eaLnBrk="1" hangingPunct="1">
              <a:buFontTx/>
              <a:buNone/>
              <a:defRPr/>
            </a:pPr>
            <a:endParaRPr lang="pl-PL" altLang="it-IT" sz="1800" dirty="0">
              <a:ea typeface="Arial Unicode MS" pitchFamily="34" charset="-128"/>
            </a:endParaRPr>
          </a:p>
        </p:txBody>
      </p:sp>
      <p:pic>
        <p:nvPicPr>
          <p:cNvPr id="5125" name="Picture 5">
            <a:extLst>
              <a:ext uri="{FF2B5EF4-FFF2-40B4-BE49-F238E27FC236}">
                <a16:creationId xmlns:a16="http://schemas.microsoft.com/office/drawing/2014/main" id="{0D77F8A4-BEBB-C5E0-D9CD-8B2D439A2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966" y="110258"/>
            <a:ext cx="1361905" cy="209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096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7F1C45A-E8DD-8EC1-39A8-04493193214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010676F-FC40-6BE4-1117-C420E6B2AF42}"/>
              </a:ext>
            </a:extLst>
          </p:cNvPr>
          <p:cNvSpPr>
            <a:spLocks noGrp="1"/>
          </p:cNvSpPr>
          <p:nvPr>
            <p:ph type="title"/>
          </p:nvPr>
        </p:nvSpPr>
        <p:spPr>
          <a:xfrm>
            <a:off x="360952" y="-276984"/>
            <a:ext cx="8229600" cy="1143000"/>
          </a:xfrm>
        </p:spPr>
        <p:txBody>
          <a:bodyPr/>
          <a:lstStyle/>
          <a:p>
            <a:r>
              <a:rPr lang="pl-PL" sz="3200" dirty="0" err="1"/>
              <a:t>Boyle</a:t>
            </a:r>
            <a:r>
              <a:rPr lang="pl-PL" sz="3200" dirty="0"/>
              <a:t>: atomizm, </a:t>
            </a:r>
            <a:r>
              <a:rPr lang="pl-PL" sz="3200" dirty="0" err="1"/>
              <a:t>matter</a:t>
            </a:r>
            <a:r>
              <a:rPr lang="pl-PL" sz="3200" dirty="0"/>
              <a:t>, </a:t>
            </a:r>
            <a:r>
              <a:rPr lang="pl-PL" sz="3200" dirty="0" err="1"/>
              <a:t>annihilation</a:t>
            </a:r>
            <a:r>
              <a:rPr lang="pl-PL" sz="3200" dirty="0"/>
              <a:t>, </a:t>
            </a:r>
            <a:r>
              <a:rPr lang="pl-PL" sz="3200" dirty="0" err="1">
                <a:solidFill>
                  <a:schemeClr val="bg2">
                    <a:lumMod val="50000"/>
                  </a:schemeClr>
                </a:solidFill>
              </a:rPr>
              <a:t>senses</a:t>
            </a:r>
            <a:r>
              <a:rPr lang="pl-PL" sz="3200" dirty="0"/>
              <a:t> </a:t>
            </a:r>
            <a:endParaRPr lang="en-US" sz="3200" dirty="0"/>
          </a:p>
        </p:txBody>
      </p:sp>
      <p:sp>
        <p:nvSpPr>
          <p:cNvPr id="3" name="pole tekstowe 2">
            <a:extLst>
              <a:ext uri="{FF2B5EF4-FFF2-40B4-BE49-F238E27FC236}">
                <a16:creationId xmlns:a16="http://schemas.microsoft.com/office/drawing/2014/main" id="{3A0B47EE-469C-BFD6-3426-5D81A01BA5B3}"/>
              </a:ext>
            </a:extLst>
          </p:cNvPr>
          <p:cNvSpPr txBox="1"/>
          <p:nvPr/>
        </p:nvSpPr>
        <p:spPr>
          <a:xfrm>
            <a:off x="233873" y="846138"/>
            <a:ext cx="8483758" cy="6524863"/>
          </a:xfrm>
          <a:prstGeom prst="rect">
            <a:avLst/>
          </a:prstGeom>
          <a:noFill/>
        </p:spPr>
        <p:txBody>
          <a:bodyPr wrap="square" rtlCol="0">
            <a:spAutoFit/>
          </a:bodyPr>
          <a:lstStyle/>
          <a:p>
            <a:r>
              <a:rPr lang="pl-PL" sz="1900" dirty="0"/>
              <a:t>„Here, </a:t>
            </a:r>
            <a:r>
              <a:rPr lang="pl-PL" sz="1900" dirty="0" err="1"/>
              <a:t>then</a:t>
            </a:r>
            <a:r>
              <a:rPr lang="pl-PL" sz="1900" dirty="0"/>
              <a:t>, </a:t>
            </a:r>
            <a:r>
              <a:rPr lang="pl-PL" sz="1900" dirty="0" err="1"/>
              <a:t>are</a:t>
            </a:r>
            <a:r>
              <a:rPr lang="pl-PL" sz="1900" dirty="0"/>
              <a:t> </a:t>
            </a:r>
            <a:r>
              <a:rPr lang="pl-PL" sz="1900" dirty="0" err="1"/>
              <a:t>these</a:t>
            </a:r>
            <a:r>
              <a:rPr lang="pl-PL" sz="1900" dirty="0"/>
              <a:t> </a:t>
            </a:r>
            <a:r>
              <a:rPr lang="pl-PL" sz="1900" dirty="0" err="1"/>
              <a:t>elements</a:t>
            </a:r>
            <a:r>
              <a:rPr lang="pl-PL" sz="1900" dirty="0"/>
              <a:t>, in </a:t>
            </a:r>
            <a:r>
              <a:rPr lang="pl-PL" sz="1900" dirty="0" err="1"/>
              <a:t>Boyle’s</a:t>
            </a:r>
            <a:r>
              <a:rPr lang="pl-PL" sz="1900" dirty="0"/>
              <a:t> </a:t>
            </a:r>
            <a:r>
              <a:rPr lang="pl-PL" sz="1900" dirty="0" err="1"/>
              <a:t>own</a:t>
            </a:r>
            <a:r>
              <a:rPr lang="pl-PL" sz="1900" dirty="0"/>
              <a:t> </a:t>
            </a:r>
            <a:r>
              <a:rPr lang="pl-PL" sz="1900" dirty="0" err="1"/>
              <a:t>words</a:t>
            </a:r>
            <a:r>
              <a:rPr lang="pl-PL" sz="1900" dirty="0"/>
              <a:t> </a:t>
            </a:r>
            <a:r>
              <a:rPr lang="pl-PL" sz="1900" dirty="0" err="1"/>
              <a:t>so</a:t>
            </a:r>
            <a:r>
              <a:rPr lang="pl-PL" sz="1900" dirty="0"/>
              <a:t> far </a:t>
            </a:r>
            <a:r>
              <a:rPr lang="pl-PL" sz="1900" dirty="0" err="1"/>
              <a:t>is</a:t>
            </a:r>
            <a:r>
              <a:rPr lang="pl-PL" sz="1900" dirty="0"/>
              <a:t> </a:t>
            </a:r>
            <a:r>
              <a:rPr lang="pl-PL" sz="1900" dirty="0" err="1"/>
              <a:t>convenient</a:t>
            </a:r>
            <a:r>
              <a:rPr lang="pl-PL" sz="1900" dirty="0"/>
              <a:t>:</a:t>
            </a:r>
            <a:endParaRPr lang="it-IT" sz="1900" noProof="0" dirty="0"/>
          </a:p>
          <a:p>
            <a:endParaRPr lang="it-IT" sz="1900" dirty="0"/>
          </a:p>
          <a:p>
            <a:r>
              <a:rPr lang="it-IT" sz="1900" dirty="0"/>
              <a:t>«</a:t>
            </a:r>
            <a:r>
              <a:rPr lang="en-US" sz="1900" noProof="0" dirty="0"/>
              <a:t>I agree with our Epicureans in thinking </a:t>
            </a:r>
            <a:r>
              <a:rPr lang="pl-PL" sz="1900" noProof="0" dirty="0" err="1"/>
              <a:t>that</a:t>
            </a:r>
            <a:r>
              <a:rPr lang="pl-PL" sz="1900" noProof="0" dirty="0"/>
              <a:t> the </a:t>
            </a:r>
            <a:r>
              <a:rPr lang="pl-PL" sz="1900" noProof="0" dirty="0" err="1"/>
              <a:t>world</a:t>
            </a:r>
            <a:r>
              <a:rPr lang="pl-PL" sz="1900" noProof="0" dirty="0"/>
              <a:t> </a:t>
            </a:r>
            <a:r>
              <a:rPr lang="pl-PL" sz="1900" noProof="0" dirty="0" err="1"/>
              <a:t>is</a:t>
            </a:r>
            <a:r>
              <a:rPr lang="pl-PL" sz="1900" noProof="0" dirty="0"/>
              <a:t> </a:t>
            </a:r>
            <a:r>
              <a:rPr lang="pl-PL" sz="1900" noProof="0" dirty="0" err="1"/>
              <a:t>made</a:t>
            </a:r>
            <a:r>
              <a:rPr lang="pl-PL" sz="1900" noProof="0" dirty="0"/>
              <a:t> </a:t>
            </a:r>
            <a:r>
              <a:rPr lang="pl-PL" sz="1900" noProof="0" dirty="0" err="1"/>
              <a:t>up</a:t>
            </a:r>
            <a:r>
              <a:rPr lang="pl-PL" sz="1900" noProof="0" dirty="0"/>
              <a:t> of </a:t>
            </a:r>
            <a:r>
              <a:rPr lang="pl-PL" sz="1900" noProof="0" dirty="0" err="1"/>
              <a:t>an</a:t>
            </a:r>
            <a:r>
              <a:rPr lang="pl-PL" sz="1900" noProof="0" dirty="0"/>
              <a:t> </a:t>
            </a:r>
            <a:r>
              <a:rPr lang="pl-PL" sz="1900" noProof="0" dirty="0" err="1"/>
              <a:t>innumerable</a:t>
            </a:r>
            <a:r>
              <a:rPr lang="pl-PL" sz="1900" noProof="0" dirty="0"/>
              <a:t> </a:t>
            </a:r>
            <a:r>
              <a:rPr lang="pl-PL" sz="1900" noProof="0" dirty="0" err="1"/>
              <a:t>mutlitide</a:t>
            </a:r>
            <a:r>
              <a:rPr lang="pl-PL" sz="1900" noProof="0" dirty="0"/>
              <a:t> of </a:t>
            </a:r>
            <a:r>
              <a:rPr lang="pl-PL" sz="1900" noProof="0" dirty="0" err="1"/>
              <a:t>singly</a:t>
            </a:r>
            <a:r>
              <a:rPr lang="pl-PL" sz="1900" noProof="0" dirty="0"/>
              <a:t> </a:t>
            </a:r>
            <a:r>
              <a:rPr lang="pl-PL" sz="1900" noProof="0" dirty="0" err="1"/>
              <a:t>insensible</a:t>
            </a:r>
            <a:r>
              <a:rPr lang="pl-PL" sz="1900" noProof="0" dirty="0"/>
              <a:t> </a:t>
            </a:r>
            <a:r>
              <a:rPr lang="pl-PL" sz="1900" noProof="0" dirty="0" err="1"/>
              <a:t>corpuscle</a:t>
            </a:r>
            <a:r>
              <a:rPr lang="pl-PL" sz="1900" noProof="0" dirty="0"/>
              <a:t> </a:t>
            </a:r>
            <a:r>
              <a:rPr lang="pl-PL" sz="1900" noProof="0" dirty="0" err="1"/>
              <a:t>endowed</a:t>
            </a:r>
            <a:r>
              <a:rPr lang="pl-PL" sz="1900" noProof="0" dirty="0"/>
              <a:t> with </a:t>
            </a:r>
            <a:r>
              <a:rPr lang="pl-PL" sz="1900" noProof="0" dirty="0" err="1"/>
              <a:t>their</a:t>
            </a:r>
            <a:r>
              <a:rPr lang="pl-PL" sz="1900" noProof="0" dirty="0"/>
              <a:t> </a:t>
            </a:r>
            <a:r>
              <a:rPr lang="pl-PL" sz="1900" noProof="0" dirty="0" err="1"/>
              <a:t>own</a:t>
            </a:r>
            <a:r>
              <a:rPr lang="pl-PL" sz="1900" noProof="0" dirty="0"/>
              <a:t> </a:t>
            </a:r>
            <a:r>
              <a:rPr lang="pl-PL" sz="1900" noProof="0" dirty="0" err="1"/>
              <a:t>sizes</a:t>
            </a:r>
            <a:r>
              <a:rPr lang="pl-PL" sz="1900" noProof="0" dirty="0"/>
              <a:t>, </a:t>
            </a:r>
            <a:r>
              <a:rPr lang="pl-PL" sz="1900" noProof="0" dirty="0" err="1"/>
              <a:t>shapes</a:t>
            </a:r>
            <a:r>
              <a:rPr lang="pl-PL" sz="1900" noProof="0" dirty="0"/>
              <a:t> and </a:t>
            </a:r>
            <a:r>
              <a:rPr lang="pl-PL" sz="1900" noProof="0" dirty="0" err="1"/>
              <a:t>motions</a:t>
            </a:r>
            <a:r>
              <a:rPr lang="pl-PL" sz="1900" noProof="0" dirty="0"/>
              <a:t>.</a:t>
            </a:r>
            <a:r>
              <a:rPr lang="it-IT" sz="1900" noProof="0" dirty="0"/>
              <a:t>»</a:t>
            </a:r>
            <a:r>
              <a:rPr lang="pl-PL" sz="1900" noProof="0" dirty="0"/>
              <a:t> </a:t>
            </a:r>
            <a:endParaRPr lang="en-US" sz="1900" noProof="0" dirty="0"/>
          </a:p>
          <a:p>
            <a:endParaRPr lang="pl-PL" sz="1900" dirty="0"/>
          </a:p>
          <a:p>
            <a:r>
              <a:rPr lang="pl-PL" sz="1900" dirty="0"/>
              <a:t>TAK! I o dziwo, wszystkie atomy, od wodoru po uran, mają zbliżone rozmiary (średnice około 0,1 miliardowej części metra).</a:t>
            </a:r>
          </a:p>
          <a:p>
            <a:endParaRPr lang="en-US" sz="1900" noProof="0" dirty="0"/>
          </a:p>
          <a:p>
            <a:r>
              <a:rPr lang="en-US" sz="1900" noProof="0" dirty="0"/>
              <a:t>I </a:t>
            </a:r>
            <a:r>
              <a:rPr lang="pl-PL" sz="1900" noProof="0" dirty="0"/>
              <a:t>we </a:t>
            </a:r>
            <a:r>
              <a:rPr lang="pl-PL" sz="1900" noProof="0" dirty="0" err="1"/>
              <a:t>should</a:t>
            </a:r>
            <a:r>
              <a:rPr lang="pl-PL" sz="1900" noProof="0" dirty="0"/>
              <a:t> </a:t>
            </a:r>
            <a:r>
              <a:rPr lang="pl-PL" sz="1900" noProof="0" dirty="0" err="1"/>
              <a:t>conceive</a:t>
            </a:r>
            <a:r>
              <a:rPr lang="pl-PL" sz="1900" noProof="0" dirty="0"/>
              <a:t> </a:t>
            </a:r>
            <a:r>
              <a:rPr lang="pl-PL" sz="1900" noProof="0" dirty="0" err="1"/>
              <a:t>that</a:t>
            </a:r>
            <a:r>
              <a:rPr lang="pl-PL" sz="1900" noProof="0" dirty="0"/>
              <a:t> </a:t>
            </a:r>
            <a:r>
              <a:rPr lang="en-US" sz="1900" noProof="0" dirty="0"/>
              <a:t>the rest of the universe </a:t>
            </a:r>
            <a:r>
              <a:rPr lang="pl-PL" sz="1900" noProof="0" dirty="0" err="1"/>
              <a:t>were</a:t>
            </a:r>
            <a:r>
              <a:rPr lang="pl-PL" sz="1900" noProof="0" dirty="0"/>
              <a:t> </a:t>
            </a:r>
            <a:r>
              <a:rPr lang="en-US" sz="1900" noProof="0" dirty="0"/>
              <a:t>an</a:t>
            </a:r>
            <a:r>
              <a:rPr lang="pl-PL" sz="1900" noProof="0" dirty="0"/>
              <a:t>n</a:t>
            </a:r>
            <a:r>
              <a:rPr lang="en-US" sz="1900" noProof="0" dirty="0" err="1"/>
              <a:t>ihilated</a:t>
            </a:r>
            <a:r>
              <a:rPr lang="en-US" sz="1900" noProof="0" dirty="0"/>
              <a:t>: </a:t>
            </a:r>
            <a:r>
              <a:rPr lang="pl-PL" sz="1900" noProof="0" dirty="0" err="1"/>
              <a:t>except</a:t>
            </a:r>
            <a:r>
              <a:rPr lang="pl-PL" sz="1900" noProof="0" dirty="0"/>
              <a:t> </a:t>
            </a:r>
            <a:r>
              <a:rPr lang="pl-PL" sz="1900" noProof="0" dirty="0" err="1"/>
              <a:t>any</a:t>
            </a:r>
            <a:r>
              <a:rPr lang="pl-PL" sz="1900" noProof="0" dirty="0"/>
              <a:t> of </a:t>
            </a:r>
            <a:r>
              <a:rPr lang="pl-PL" sz="1900" noProof="0" dirty="0" err="1"/>
              <a:t>these</a:t>
            </a:r>
            <a:r>
              <a:rPr lang="pl-PL" sz="1900" noProof="0" dirty="0"/>
              <a:t> </a:t>
            </a:r>
            <a:r>
              <a:rPr lang="pl-PL" sz="1900" noProof="0" dirty="0" err="1"/>
              <a:t>entire</a:t>
            </a:r>
            <a:r>
              <a:rPr lang="pl-PL" sz="1900" noProof="0" dirty="0"/>
              <a:t> and </a:t>
            </a:r>
            <a:r>
              <a:rPr lang="pl-PL" sz="1900" noProof="0" dirty="0" err="1"/>
              <a:t>undivede</a:t>
            </a:r>
            <a:r>
              <a:rPr lang="pl-PL" sz="1900" noProof="0" dirty="0"/>
              <a:t> </a:t>
            </a:r>
            <a:r>
              <a:rPr lang="pl-PL" sz="1900" noProof="0" dirty="0" err="1"/>
              <a:t>corpuscles</a:t>
            </a:r>
            <a:r>
              <a:rPr lang="pl-PL" sz="1900" noProof="0" dirty="0"/>
              <a:t>, </a:t>
            </a:r>
            <a:r>
              <a:rPr lang="pl-PL" sz="1900" noProof="0" dirty="0" err="1"/>
              <a:t>it</a:t>
            </a:r>
            <a:r>
              <a:rPr lang="pl-PL" sz="1900" noProof="0" dirty="0"/>
              <a:t> </a:t>
            </a:r>
            <a:r>
              <a:rPr lang="pl-PL" sz="1900" noProof="0" dirty="0" err="1"/>
              <a:t>is</a:t>
            </a:r>
            <a:r>
              <a:rPr lang="pl-PL" sz="1900" noProof="0" dirty="0"/>
              <a:t> hard to </a:t>
            </a:r>
            <a:r>
              <a:rPr lang="pl-PL" sz="1900" noProof="0" dirty="0" err="1"/>
              <a:t>say</a:t>
            </a:r>
            <a:r>
              <a:rPr lang="pl-PL" sz="1900" noProof="0" dirty="0"/>
              <a:t> </a:t>
            </a:r>
            <a:r>
              <a:rPr lang="pl-PL" sz="1900" noProof="0" dirty="0" err="1"/>
              <a:t>could</a:t>
            </a:r>
            <a:r>
              <a:rPr lang="pl-PL" sz="1900" noProof="0" dirty="0"/>
              <a:t> be </a:t>
            </a:r>
            <a:r>
              <a:rPr lang="pl-PL" sz="1900" noProof="0" dirty="0" err="1"/>
              <a:t>attributed</a:t>
            </a:r>
            <a:r>
              <a:rPr lang="pl-PL" sz="1900" noProof="0" dirty="0"/>
              <a:t> to </a:t>
            </a:r>
            <a:r>
              <a:rPr lang="pl-PL" sz="1900" noProof="0" dirty="0" err="1"/>
              <a:t>it</a:t>
            </a:r>
            <a:r>
              <a:rPr lang="pl-PL" sz="1900" noProof="0" dirty="0"/>
              <a:t>, </a:t>
            </a:r>
            <a:r>
              <a:rPr lang="pl-PL" sz="1900" noProof="0" dirty="0" err="1"/>
              <a:t>besides</a:t>
            </a:r>
            <a:r>
              <a:rPr lang="pl-PL" sz="1900" noProof="0" dirty="0"/>
              <a:t> </a:t>
            </a:r>
            <a:r>
              <a:rPr lang="pl-PL" sz="1900" noProof="0" dirty="0" err="1"/>
              <a:t>matter</a:t>
            </a:r>
            <a:r>
              <a:rPr lang="pl-PL" sz="1900" noProof="0" dirty="0"/>
              <a:t>, (</a:t>
            </a:r>
            <a:r>
              <a:rPr lang="pl-PL" sz="1900" noProof="0" dirty="0" err="1"/>
              <a:t>motion</a:t>
            </a:r>
            <a:r>
              <a:rPr lang="pl-PL" sz="1900" noProof="0" dirty="0"/>
              <a:t> </a:t>
            </a:r>
            <a:r>
              <a:rPr lang="pl-PL" sz="1900" noProof="0" dirty="0" err="1"/>
              <a:t>or</a:t>
            </a:r>
            <a:r>
              <a:rPr lang="pl-PL" sz="1900" noProof="0" dirty="0"/>
              <a:t> </a:t>
            </a:r>
            <a:r>
              <a:rPr lang="pl-PL" sz="1900" noProof="0" dirty="0" err="1"/>
              <a:t>rest</a:t>
            </a:r>
            <a:r>
              <a:rPr lang="pl-PL" sz="1900" noProof="0" dirty="0"/>
              <a:t>), </a:t>
            </a:r>
            <a:r>
              <a:rPr lang="pl-PL" sz="1900" noProof="0" dirty="0" err="1"/>
              <a:t>bulk</a:t>
            </a:r>
            <a:r>
              <a:rPr lang="pl-PL" sz="1900" noProof="0" dirty="0"/>
              <a:t> and </a:t>
            </a:r>
            <a:r>
              <a:rPr lang="pl-PL" sz="1900" noProof="0" dirty="0" err="1"/>
              <a:t>shape</a:t>
            </a:r>
            <a:r>
              <a:rPr lang="pl-PL" sz="1900" noProof="0" dirty="0"/>
              <a:t>.</a:t>
            </a:r>
          </a:p>
          <a:p>
            <a:endParaRPr lang="pl-PL" sz="1900" dirty="0"/>
          </a:p>
          <a:p>
            <a:r>
              <a:rPr lang="pl-PL" sz="1900" noProof="0" dirty="0"/>
              <a:t>TAK! W pierwszych ułamkach sekundy istnienia Wszechświata, zbudowanego z materii i antymaterii w </a:t>
            </a:r>
            <a:r>
              <a:rPr lang="pl-PL" sz="1900" i="1" noProof="0" dirty="0"/>
              <a:t>prawie</a:t>
            </a:r>
            <a:r>
              <a:rPr lang="pl-PL" sz="1900" noProof="0" dirty="0"/>
              <a:t> równych ilościach, większość materii anihilowała z antymaterią, pozostawiając promieniowanie elektromagnetyczne (bez</a:t>
            </a:r>
            <a:r>
              <a:rPr lang="pl-PL" sz="1900" dirty="0"/>
              <a:t>-</a:t>
            </a:r>
            <a:r>
              <a:rPr lang="pl-PL" sz="1900" noProof="0" dirty="0"/>
              <a:t>masowe) do tej pory </a:t>
            </a:r>
            <a:r>
              <a:rPr lang="pl-PL" sz="1900" i="1" noProof="0" dirty="0"/>
              <a:t>wałęsające się</a:t>
            </a:r>
            <a:r>
              <a:rPr lang="pl-PL" sz="1900" noProof="0" dirty="0"/>
              <a:t> po kosmosie. </a:t>
            </a:r>
          </a:p>
          <a:p>
            <a:endParaRPr lang="pl-PL" sz="1900" dirty="0"/>
          </a:p>
          <a:p>
            <a:endParaRPr lang="pl-PL" sz="1900" noProof="0" dirty="0"/>
          </a:p>
          <a:p>
            <a:endParaRPr lang="pl-PL" sz="1900" dirty="0"/>
          </a:p>
          <a:p>
            <a:endParaRPr lang="pl-PL" sz="1900" noProof="0" dirty="0"/>
          </a:p>
          <a:p>
            <a:r>
              <a:rPr lang="pl-PL" sz="1900" noProof="0" dirty="0"/>
              <a:t>Cytowane za J. O. </a:t>
            </a:r>
            <a:r>
              <a:rPr lang="pl-PL" sz="1900" noProof="0" dirty="0" err="1"/>
              <a:t>Urmson</a:t>
            </a:r>
            <a:r>
              <a:rPr lang="pl-PL" sz="1900" i="1" noProof="0" dirty="0"/>
              <a:t>, </a:t>
            </a:r>
            <a:r>
              <a:rPr lang="pl-PL" sz="1900" i="1" noProof="0" dirty="0" err="1"/>
              <a:t>Berk</a:t>
            </a:r>
            <a:r>
              <a:rPr lang="pl-PL" sz="1900" i="1" dirty="0" err="1"/>
              <a:t>eley</a:t>
            </a:r>
            <a:r>
              <a:rPr lang="pl-PL" sz="1900" dirty="0"/>
              <a:t>, </a:t>
            </a:r>
            <a:r>
              <a:rPr lang="pl-PL" sz="1900" dirty="0" err="1"/>
              <a:t>op</a:t>
            </a:r>
            <a:r>
              <a:rPr lang="pl-PL" sz="1900" dirty="0"/>
              <a:t> cit. s. 6-7</a:t>
            </a:r>
            <a:r>
              <a:rPr lang="pl-PL" sz="1900" noProof="0" dirty="0"/>
              <a:t>  </a:t>
            </a:r>
            <a:endParaRPr lang="en-US" sz="1900" noProof="0" dirty="0"/>
          </a:p>
        </p:txBody>
      </p:sp>
    </p:spTree>
    <p:extLst>
      <p:ext uri="{BB962C8B-B14F-4D97-AF65-F5344CB8AC3E}">
        <p14:creationId xmlns:p14="http://schemas.microsoft.com/office/powerpoint/2010/main" val="1042651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58921-7B70-D24E-6FAF-C489A8DCCBA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DF7F78B-CF5B-DC1E-F049-BB509D9C29BD}"/>
              </a:ext>
            </a:extLst>
          </p:cNvPr>
          <p:cNvSpPr>
            <a:spLocks noGrp="1"/>
          </p:cNvSpPr>
          <p:nvPr>
            <p:ph type="title"/>
          </p:nvPr>
        </p:nvSpPr>
        <p:spPr>
          <a:xfrm>
            <a:off x="360952" y="-276984"/>
            <a:ext cx="8229600" cy="1143000"/>
          </a:xfrm>
        </p:spPr>
        <p:txBody>
          <a:bodyPr/>
          <a:lstStyle/>
          <a:p>
            <a:r>
              <a:rPr lang="pl-PL" sz="3200" dirty="0" err="1"/>
              <a:t>Boyle</a:t>
            </a:r>
            <a:r>
              <a:rPr lang="pl-PL" sz="3200" dirty="0"/>
              <a:t>: atomizm, materia, anihilacja, </a:t>
            </a:r>
            <a:r>
              <a:rPr lang="pl-PL" sz="3200" dirty="0">
                <a:solidFill>
                  <a:schemeClr val="bg2">
                    <a:lumMod val="75000"/>
                  </a:schemeClr>
                </a:solidFill>
              </a:rPr>
              <a:t>zmysły</a:t>
            </a:r>
            <a:r>
              <a:rPr lang="pl-PL" sz="3200" dirty="0"/>
              <a:t> </a:t>
            </a:r>
            <a:endParaRPr lang="en-US" sz="3200" dirty="0"/>
          </a:p>
        </p:txBody>
      </p:sp>
      <p:sp>
        <p:nvSpPr>
          <p:cNvPr id="3" name="pole tekstowe 2">
            <a:extLst>
              <a:ext uri="{FF2B5EF4-FFF2-40B4-BE49-F238E27FC236}">
                <a16:creationId xmlns:a16="http://schemas.microsoft.com/office/drawing/2014/main" id="{9127D996-9FC7-143F-7099-046BA88B1D56}"/>
              </a:ext>
            </a:extLst>
          </p:cNvPr>
          <p:cNvSpPr txBox="1"/>
          <p:nvPr/>
        </p:nvSpPr>
        <p:spPr>
          <a:xfrm>
            <a:off x="233872" y="846138"/>
            <a:ext cx="8730615" cy="5693866"/>
          </a:xfrm>
          <a:prstGeom prst="rect">
            <a:avLst/>
          </a:prstGeom>
          <a:noFill/>
        </p:spPr>
        <p:txBody>
          <a:bodyPr wrap="square" rtlCol="0">
            <a:spAutoFit/>
          </a:bodyPr>
          <a:lstStyle/>
          <a:p>
            <a:pPr>
              <a:spcAft>
                <a:spcPts val="1200"/>
              </a:spcAft>
            </a:pPr>
            <a:r>
              <a:rPr lang="pl-PL" sz="1900" dirty="0"/>
              <a:t>„Oto stwierdzenia, które własnych słów </a:t>
            </a:r>
            <a:r>
              <a:rPr lang="pl-PL" sz="1900" dirty="0" err="1"/>
              <a:t>Boyle'a</a:t>
            </a:r>
            <a:r>
              <a:rPr lang="pl-PL" sz="1900" dirty="0"/>
              <a:t> są szczególnie istotne:</a:t>
            </a:r>
          </a:p>
          <a:p>
            <a:pPr>
              <a:spcAft>
                <a:spcPts val="1200"/>
              </a:spcAft>
            </a:pPr>
            <a:r>
              <a:rPr lang="pl-PL" sz="1900" dirty="0"/>
              <a:t>«Zgadzam się z naszymi epikurejczykami, że świat składa się z niezliczonej ilości pojedynczych cząstek - nieczułych [tj. materialnych], obdarzonych własnymi rozmiarami, kształtami i ruchami.</a:t>
            </a:r>
          </a:p>
          <a:p>
            <a:pPr>
              <a:spcAft>
                <a:spcPts val="1200"/>
              </a:spcAft>
            </a:pPr>
            <a:r>
              <a:rPr lang="pl-PL" sz="1900" dirty="0">
                <a:solidFill>
                  <a:schemeClr val="accent6"/>
                </a:solidFill>
              </a:rPr>
              <a:t>TAK! I o dziwo, wszystkie atomy, od wodoru po uran, mają zbliżone rozmiary (średnice około 0,1 miliardowej części metra).</a:t>
            </a:r>
          </a:p>
          <a:p>
            <a:pPr>
              <a:spcAft>
                <a:spcPts val="1200"/>
              </a:spcAft>
            </a:pPr>
            <a:r>
              <a:rPr lang="pl-PL" sz="1900" dirty="0"/>
              <a:t>„Powinniśmy sobie wyobrazić, że reszta wszechświata została unicestwiona:    z wyjątkiem niektórych z tych cząstek - nieuporządkowanych i niepodzielnych,   i trudno powiedzieć, co można im przypisać poza materią: ruchem lub spoczynkiem, masą i kształtem</a:t>
            </a:r>
            <a:r>
              <a:rPr lang="pl-PL" sz="1900" noProof="0" dirty="0"/>
              <a:t>.”</a:t>
            </a:r>
          </a:p>
          <a:p>
            <a:pPr>
              <a:spcAft>
                <a:spcPts val="600"/>
              </a:spcAft>
            </a:pPr>
            <a:r>
              <a:rPr lang="pl-PL" sz="1900" noProof="0" dirty="0">
                <a:solidFill>
                  <a:schemeClr val="accent6"/>
                </a:solidFill>
              </a:rPr>
              <a:t>TAK! W pierwszych ułamkach sekundy istnienia Wszechświata, zbudowanego z materii i antymaterii w </a:t>
            </a:r>
            <a:r>
              <a:rPr lang="pl-PL" sz="1900" i="1" noProof="0" dirty="0">
                <a:solidFill>
                  <a:schemeClr val="accent6"/>
                </a:solidFill>
              </a:rPr>
              <a:t>prawie</a:t>
            </a:r>
            <a:r>
              <a:rPr lang="pl-PL" sz="1900" noProof="0" dirty="0">
                <a:solidFill>
                  <a:schemeClr val="accent6"/>
                </a:solidFill>
              </a:rPr>
              <a:t> równych ilościach, większość materii anihilowała z antymaterią, pozostawiając promieniowanie elektromagnetyczne (bez</a:t>
            </a:r>
            <a:r>
              <a:rPr lang="pl-PL" sz="1900" dirty="0">
                <a:solidFill>
                  <a:schemeClr val="accent6"/>
                </a:solidFill>
              </a:rPr>
              <a:t>-</a:t>
            </a:r>
            <a:r>
              <a:rPr lang="pl-PL" sz="1900" noProof="0" dirty="0">
                <a:solidFill>
                  <a:schemeClr val="accent6"/>
                </a:solidFill>
              </a:rPr>
              <a:t>masowe) do tej pory </a:t>
            </a:r>
            <a:r>
              <a:rPr lang="pl-PL" sz="1900" i="1" noProof="0" dirty="0">
                <a:solidFill>
                  <a:schemeClr val="accent6"/>
                </a:solidFill>
              </a:rPr>
              <a:t>wałęsające się</a:t>
            </a:r>
            <a:r>
              <a:rPr lang="pl-PL" sz="1900" noProof="0" dirty="0">
                <a:solidFill>
                  <a:schemeClr val="accent6"/>
                </a:solidFill>
              </a:rPr>
              <a:t> po kosmosie. </a:t>
            </a:r>
          </a:p>
          <a:p>
            <a:pPr>
              <a:spcAft>
                <a:spcPts val="1200"/>
              </a:spcAft>
            </a:pPr>
            <a:r>
              <a:rPr lang="pl-PL" sz="1900" noProof="0" dirty="0">
                <a:solidFill>
                  <a:schemeClr val="accent6"/>
                </a:solidFill>
              </a:rPr>
              <a:t>Natomiast kształty atomów już pokazywaliśmy. </a:t>
            </a:r>
          </a:p>
          <a:p>
            <a:pPr>
              <a:spcAft>
                <a:spcPts val="1200"/>
              </a:spcAft>
            </a:pPr>
            <a:r>
              <a:rPr lang="pl-PL" sz="1900" noProof="0" dirty="0"/>
              <a:t>Cytowane za J. O. </a:t>
            </a:r>
            <a:r>
              <a:rPr lang="pl-PL" sz="1900" noProof="0" dirty="0" err="1"/>
              <a:t>Urmson</a:t>
            </a:r>
            <a:r>
              <a:rPr lang="pl-PL" sz="1900" i="1" noProof="0" dirty="0"/>
              <a:t>, </a:t>
            </a:r>
            <a:r>
              <a:rPr lang="pl-PL" sz="1900" i="1" noProof="0" dirty="0" err="1"/>
              <a:t>Berk</a:t>
            </a:r>
            <a:r>
              <a:rPr lang="pl-PL" sz="1900" i="1" dirty="0" err="1"/>
              <a:t>eley</a:t>
            </a:r>
            <a:r>
              <a:rPr lang="pl-PL" sz="1900" dirty="0"/>
              <a:t>, </a:t>
            </a:r>
            <a:r>
              <a:rPr lang="pl-PL" sz="1900" dirty="0" err="1"/>
              <a:t>op</a:t>
            </a:r>
            <a:r>
              <a:rPr lang="pl-PL" sz="1900" dirty="0"/>
              <a:t> cit. s. 6-7</a:t>
            </a:r>
            <a:r>
              <a:rPr lang="pl-PL" sz="1900" noProof="0" dirty="0"/>
              <a:t>  </a:t>
            </a:r>
            <a:endParaRPr lang="en-US" sz="1900" noProof="0" dirty="0"/>
          </a:p>
        </p:txBody>
      </p:sp>
    </p:spTree>
    <p:extLst>
      <p:ext uri="{BB962C8B-B14F-4D97-AF65-F5344CB8AC3E}">
        <p14:creationId xmlns:p14="http://schemas.microsoft.com/office/powerpoint/2010/main" val="534807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E02889A-BC6A-2D40-C23D-D9DD1FD36BB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9FEF10D-520A-964D-B4D5-1DAB1748253A}"/>
              </a:ext>
            </a:extLst>
          </p:cNvPr>
          <p:cNvSpPr>
            <a:spLocks noGrp="1"/>
          </p:cNvSpPr>
          <p:nvPr>
            <p:ph type="title"/>
          </p:nvPr>
        </p:nvSpPr>
        <p:spPr>
          <a:xfrm>
            <a:off x="360952" y="-276984"/>
            <a:ext cx="8229600" cy="1143000"/>
          </a:xfrm>
        </p:spPr>
        <p:txBody>
          <a:bodyPr/>
          <a:lstStyle/>
          <a:p>
            <a:r>
              <a:rPr lang="pl-PL" sz="3200" dirty="0" err="1"/>
              <a:t>Boyle</a:t>
            </a:r>
            <a:r>
              <a:rPr lang="pl-PL" sz="3200" dirty="0"/>
              <a:t>: atomizm, </a:t>
            </a:r>
            <a:r>
              <a:rPr lang="pl-PL" sz="3200" dirty="0" err="1">
                <a:solidFill>
                  <a:schemeClr val="bg2">
                    <a:lumMod val="50000"/>
                  </a:schemeClr>
                </a:solidFill>
              </a:rPr>
              <a:t>matter</a:t>
            </a:r>
            <a:r>
              <a:rPr lang="pl-PL" sz="3200" dirty="0">
                <a:solidFill>
                  <a:schemeClr val="bg2">
                    <a:lumMod val="50000"/>
                  </a:schemeClr>
                </a:solidFill>
              </a:rPr>
              <a:t>, </a:t>
            </a:r>
            <a:r>
              <a:rPr lang="pl-PL" sz="3200" dirty="0" err="1">
                <a:solidFill>
                  <a:schemeClr val="bg2">
                    <a:lumMod val="50000"/>
                  </a:schemeClr>
                </a:solidFill>
              </a:rPr>
              <a:t>annihilation</a:t>
            </a:r>
            <a:r>
              <a:rPr lang="pl-PL" sz="3200" dirty="0"/>
              <a:t>, </a:t>
            </a:r>
            <a:r>
              <a:rPr lang="pl-PL" sz="3200" dirty="0" err="1"/>
              <a:t>senses</a:t>
            </a:r>
            <a:r>
              <a:rPr lang="pl-PL" sz="3200" dirty="0"/>
              <a:t> </a:t>
            </a:r>
            <a:endParaRPr lang="en-US" sz="3200" dirty="0"/>
          </a:p>
        </p:txBody>
      </p:sp>
      <p:sp>
        <p:nvSpPr>
          <p:cNvPr id="3" name="pole tekstowe 2">
            <a:extLst>
              <a:ext uri="{FF2B5EF4-FFF2-40B4-BE49-F238E27FC236}">
                <a16:creationId xmlns:a16="http://schemas.microsoft.com/office/drawing/2014/main" id="{D3CA9901-9D76-C5E5-8D55-AE847003CDDB}"/>
              </a:ext>
            </a:extLst>
          </p:cNvPr>
          <p:cNvSpPr txBox="1"/>
          <p:nvPr/>
        </p:nvSpPr>
        <p:spPr>
          <a:xfrm>
            <a:off x="233873" y="846138"/>
            <a:ext cx="8483758" cy="5940088"/>
          </a:xfrm>
          <a:prstGeom prst="rect">
            <a:avLst/>
          </a:prstGeom>
          <a:noFill/>
        </p:spPr>
        <p:txBody>
          <a:bodyPr wrap="square" rtlCol="0">
            <a:spAutoFit/>
          </a:bodyPr>
          <a:lstStyle/>
          <a:p>
            <a:r>
              <a:rPr lang="en-US" sz="1900" noProof="0" dirty="0"/>
              <a:t>„As for other apparent qualities and bodies, «I have </a:t>
            </a:r>
            <a:r>
              <a:rPr lang="en-US" sz="1900" noProof="0" dirty="0" err="1"/>
              <a:t>alrea</a:t>
            </a:r>
            <a:r>
              <a:rPr lang="pl-PL" sz="1900" noProof="0" dirty="0"/>
              <a:t>d</a:t>
            </a:r>
            <a:r>
              <a:rPr lang="en-US" sz="1900" noProof="0" dirty="0"/>
              <a:t>y taught that there are simple and more primitive affections of matter, from which these secondary qualities, if I may call them, do depend.»</a:t>
            </a:r>
          </a:p>
          <a:p>
            <a:endParaRPr lang="en-US" sz="1900" noProof="0" dirty="0"/>
          </a:p>
          <a:p>
            <a:r>
              <a:rPr lang="en-US" sz="1900" noProof="0" dirty="0"/>
              <a:t>TAK!.</a:t>
            </a:r>
          </a:p>
          <a:p>
            <a:endParaRPr lang="en-US" sz="1900" noProof="0" dirty="0"/>
          </a:p>
          <a:p>
            <a:r>
              <a:rPr lang="en-US" sz="1900" noProof="0" dirty="0"/>
              <a:t>„Corpuscles strike on the sense organs and cause motions which are transmitted to the brain. ‘Sensation’, Boyle says, is properly and ultimate made in, or by, the mind or discerning faculty; which, from the differing motions of the internal parts of the brain, is excited and determined to differing perceptions to some of which men have given the name of heat, cold, or other </a:t>
            </a:r>
            <a:r>
              <a:rPr lang="en-US" sz="1900" noProof="0" dirty="0" err="1"/>
              <a:t>qu</a:t>
            </a:r>
            <a:r>
              <a:rPr lang="pl-PL" sz="1900" noProof="0" dirty="0"/>
              <a:t>a</a:t>
            </a:r>
            <a:r>
              <a:rPr lang="en-US" sz="1900" noProof="0" dirty="0" err="1"/>
              <a:t>lities</a:t>
            </a:r>
            <a:r>
              <a:rPr lang="en-US" sz="1900" noProof="0" dirty="0"/>
              <a:t>”,.    </a:t>
            </a:r>
          </a:p>
          <a:p>
            <a:endParaRPr lang="pl-PL" sz="1900" dirty="0"/>
          </a:p>
          <a:p>
            <a:r>
              <a:rPr lang="pl-PL" sz="1900" noProof="0" dirty="0"/>
              <a:t>TAK!</a:t>
            </a:r>
          </a:p>
          <a:p>
            <a:endParaRPr lang="pl-PL" sz="1900" dirty="0"/>
          </a:p>
          <a:p>
            <a:endParaRPr lang="pl-PL" sz="1900" noProof="0" dirty="0"/>
          </a:p>
          <a:p>
            <a:endParaRPr lang="pl-PL" sz="1900" dirty="0"/>
          </a:p>
          <a:p>
            <a:r>
              <a:rPr lang="it-IT" sz="1900" noProof="0" dirty="0" err="1"/>
              <a:t>Rysunek</a:t>
            </a:r>
            <a:r>
              <a:rPr lang="it-IT" sz="1900" noProof="0" dirty="0"/>
              <a:t> </a:t>
            </a:r>
            <a:r>
              <a:rPr lang="it-IT" sz="1900" noProof="0" dirty="0" err="1"/>
              <a:t>narz</a:t>
            </a:r>
            <a:r>
              <a:rPr lang="pl-PL" sz="1900" noProof="0" dirty="0" err="1"/>
              <a:t>ądu</a:t>
            </a:r>
            <a:r>
              <a:rPr lang="pl-PL" sz="1900" noProof="0" dirty="0"/>
              <a:t> węchu</a:t>
            </a:r>
            <a:endParaRPr lang="it-IT" sz="1900" noProof="0" dirty="0"/>
          </a:p>
          <a:p>
            <a:endParaRPr lang="pl-PL" sz="1900" noProof="0" dirty="0"/>
          </a:p>
          <a:p>
            <a:r>
              <a:rPr lang="pl-PL" sz="1900" noProof="0" dirty="0"/>
              <a:t>Cytowane za J. O. </a:t>
            </a:r>
            <a:r>
              <a:rPr lang="pl-PL" sz="1900" noProof="0" dirty="0" err="1"/>
              <a:t>Urmson</a:t>
            </a:r>
            <a:r>
              <a:rPr lang="pl-PL" sz="1900" i="1" noProof="0" dirty="0"/>
              <a:t>, </a:t>
            </a:r>
            <a:r>
              <a:rPr lang="pl-PL" sz="1900" i="1" noProof="0" dirty="0" err="1"/>
              <a:t>Berk</a:t>
            </a:r>
            <a:r>
              <a:rPr lang="pl-PL" sz="1900" i="1" dirty="0" err="1"/>
              <a:t>eley</a:t>
            </a:r>
            <a:r>
              <a:rPr lang="pl-PL" sz="1900" dirty="0"/>
              <a:t>, </a:t>
            </a:r>
            <a:r>
              <a:rPr lang="pl-PL" sz="1900" dirty="0" err="1"/>
              <a:t>op</a:t>
            </a:r>
            <a:r>
              <a:rPr lang="pl-PL" sz="1900" dirty="0"/>
              <a:t> cit. s. 7</a:t>
            </a:r>
            <a:r>
              <a:rPr lang="pl-PL" sz="1900" noProof="0" dirty="0"/>
              <a:t>  </a:t>
            </a:r>
            <a:endParaRPr lang="en-US" sz="1900" noProof="0" dirty="0"/>
          </a:p>
        </p:txBody>
      </p:sp>
    </p:spTree>
    <p:extLst>
      <p:ext uri="{BB962C8B-B14F-4D97-AF65-F5344CB8AC3E}">
        <p14:creationId xmlns:p14="http://schemas.microsoft.com/office/powerpoint/2010/main" val="3294404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EB88E-111E-475C-60B8-8C671A68A4C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0FBEF63-6887-A45B-19B4-69CF0718F5B7}"/>
              </a:ext>
            </a:extLst>
          </p:cNvPr>
          <p:cNvSpPr>
            <a:spLocks noGrp="1"/>
          </p:cNvSpPr>
          <p:nvPr>
            <p:ph type="title"/>
          </p:nvPr>
        </p:nvSpPr>
        <p:spPr>
          <a:xfrm>
            <a:off x="741283" y="-92270"/>
            <a:ext cx="8229600" cy="1143000"/>
          </a:xfrm>
        </p:spPr>
        <p:txBody>
          <a:bodyPr/>
          <a:lstStyle/>
          <a:p>
            <a:r>
              <a:rPr lang="pl-PL" sz="3200" dirty="0" err="1"/>
              <a:t>Boyle</a:t>
            </a:r>
            <a:r>
              <a:rPr lang="pl-PL" sz="3200" dirty="0"/>
              <a:t>: atom</a:t>
            </a:r>
            <a:r>
              <a:rPr lang="it-IT" sz="3200" dirty="0"/>
              <a:t>y i </a:t>
            </a:r>
            <a:r>
              <a:rPr lang="it-IT" sz="3200" dirty="0" err="1"/>
              <a:t>zmys</a:t>
            </a:r>
            <a:r>
              <a:rPr lang="pl-PL" sz="3200" dirty="0" err="1"/>
              <a:t>ły</a:t>
            </a:r>
            <a:r>
              <a:rPr lang="pl-PL" sz="3200" dirty="0"/>
              <a:t> </a:t>
            </a:r>
            <a:endParaRPr lang="en-US" sz="3200" dirty="0"/>
          </a:p>
        </p:txBody>
      </p:sp>
      <p:sp>
        <p:nvSpPr>
          <p:cNvPr id="3" name="pole tekstowe 2">
            <a:extLst>
              <a:ext uri="{FF2B5EF4-FFF2-40B4-BE49-F238E27FC236}">
                <a16:creationId xmlns:a16="http://schemas.microsoft.com/office/drawing/2014/main" id="{91638E02-DB6D-5274-3F60-F2CE45765A5D}"/>
              </a:ext>
            </a:extLst>
          </p:cNvPr>
          <p:cNvSpPr txBox="1"/>
          <p:nvPr/>
        </p:nvSpPr>
        <p:spPr>
          <a:xfrm>
            <a:off x="233872" y="846138"/>
            <a:ext cx="8910127" cy="2723823"/>
          </a:xfrm>
          <a:prstGeom prst="rect">
            <a:avLst/>
          </a:prstGeom>
          <a:noFill/>
        </p:spPr>
        <p:txBody>
          <a:bodyPr wrap="square" rtlCol="0">
            <a:spAutoFit/>
          </a:bodyPr>
          <a:lstStyle/>
          <a:p>
            <a:r>
              <a:rPr lang="pl-PL" sz="1900" dirty="0"/>
              <a:t>„Co się tyczy innych pozornych jakości i ciał, to «Uczyłem już, że istnieją proste   i bardziej pierwotne pobudzenia materii, od których te jakości wtórne, jeśli mogę je tak nazwać, zależą.</a:t>
            </a:r>
            <a:r>
              <a:rPr lang="it-IT" sz="1900" dirty="0"/>
              <a:t>»</a:t>
            </a:r>
          </a:p>
          <a:p>
            <a:endParaRPr lang="it-IT" sz="1900" noProof="0" dirty="0"/>
          </a:p>
          <a:p>
            <a:r>
              <a:rPr lang="en-US" sz="1900" noProof="0" dirty="0">
                <a:solidFill>
                  <a:schemeClr val="accent2"/>
                </a:solidFill>
              </a:rPr>
              <a:t>TAK! Na </a:t>
            </a:r>
            <a:r>
              <a:rPr lang="en-US" sz="1900" noProof="0" dirty="0" err="1">
                <a:solidFill>
                  <a:schemeClr val="accent2"/>
                </a:solidFill>
              </a:rPr>
              <a:t>przyk</a:t>
            </a:r>
            <a:r>
              <a:rPr lang="pl-PL" sz="1900" noProof="0" dirty="0">
                <a:solidFill>
                  <a:schemeClr val="accent2"/>
                </a:solidFill>
              </a:rPr>
              <a:t>ład od siły wiązań atomów zależy kruchość lub plastyczność ciał. Od amplitudy drgań atomów – topnienie i zamarzanie ciał</a:t>
            </a:r>
            <a:r>
              <a:rPr lang="pl-PL" sz="1900" noProof="0" dirty="0"/>
              <a:t>.</a:t>
            </a:r>
            <a:endParaRPr lang="en-US" sz="1900" noProof="0" dirty="0"/>
          </a:p>
          <a:p>
            <a:endParaRPr lang="en-US" sz="1900" noProof="0" dirty="0"/>
          </a:p>
          <a:p>
            <a:r>
              <a:rPr lang="en-US" sz="1900" noProof="0" dirty="0"/>
              <a:t>„</a:t>
            </a:r>
            <a:r>
              <a:rPr lang="pl-PL" sz="1900" noProof="0" dirty="0"/>
              <a:t>Atomy</a:t>
            </a:r>
            <a:r>
              <a:rPr lang="pl-PL" sz="1900" dirty="0"/>
              <a:t> uderzają w narządy zmysłów i powodują ruchy, które są przekazywane do mózgu. </a:t>
            </a:r>
          </a:p>
        </p:txBody>
      </p:sp>
      <p:sp>
        <p:nvSpPr>
          <p:cNvPr id="10" name="pole tekstowe 9">
            <a:extLst>
              <a:ext uri="{FF2B5EF4-FFF2-40B4-BE49-F238E27FC236}">
                <a16:creationId xmlns:a16="http://schemas.microsoft.com/office/drawing/2014/main" id="{AB975AE5-2413-A29A-64DE-11AAE5F4ACC3}"/>
              </a:ext>
            </a:extLst>
          </p:cNvPr>
          <p:cNvSpPr txBox="1"/>
          <p:nvPr/>
        </p:nvSpPr>
        <p:spPr>
          <a:xfrm>
            <a:off x="1547664" y="6396335"/>
            <a:ext cx="6616839" cy="461665"/>
          </a:xfrm>
          <a:prstGeom prst="rect">
            <a:avLst/>
          </a:prstGeom>
          <a:noFill/>
        </p:spPr>
        <p:txBody>
          <a:bodyPr wrap="square">
            <a:spAutoFit/>
          </a:bodyPr>
          <a:lstStyle/>
          <a:p>
            <a:r>
              <a:rPr lang="en-US" sz="1200" dirty="0"/>
              <a:t>By OpenStax - https://cnx.org/contents/FPtK1zmh@8.25:fEI3C8Ot@10/Preface, CC BY 4.0, https://commons.wikimedia.org/w/index.php?curid=30147990</a:t>
            </a:r>
          </a:p>
        </p:txBody>
      </p:sp>
      <p:pic>
        <p:nvPicPr>
          <p:cNvPr id="12" name="Obraz 11">
            <a:extLst>
              <a:ext uri="{FF2B5EF4-FFF2-40B4-BE49-F238E27FC236}">
                <a16:creationId xmlns:a16="http://schemas.microsoft.com/office/drawing/2014/main" id="{F73DB598-611B-A255-6E6B-0796E570FBBE}"/>
              </a:ext>
            </a:extLst>
          </p:cNvPr>
          <p:cNvPicPr>
            <a:picLocks noChangeAspect="1"/>
          </p:cNvPicPr>
          <p:nvPr/>
        </p:nvPicPr>
        <p:blipFill>
          <a:blip r:embed="rId2"/>
          <a:stretch>
            <a:fillRect/>
          </a:stretch>
        </p:blipFill>
        <p:spPr>
          <a:xfrm>
            <a:off x="6082957" y="3305604"/>
            <a:ext cx="3006130" cy="3016209"/>
          </a:xfrm>
          <a:prstGeom prst="rect">
            <a:avLst/>
          </a:prstGeom>
        </p:spPr>
      </p:pic>
      <p:sp>
        <p:nvSpPr>
          <p:cNvPr id="14" name="pole tekstowe 13">
            <a:extLst>
              <a:ext uri="{FF2B5EF4-FFF2-40B4-BE49-F238E27FC236}">
                <a16:creationId xmlns:a16="http://schemas.microsoft.com/office/drawing/2014/main" id="{D8112012-6434-9141-D655-9A11F444DBA0}"/>
              </a:ext>
            </a:extLst>
          </p:cNvPr>
          <p:cNvSpPr txBox="1"/>
          <p:nvPr/>
        </p:nvSpPr>
        <p:spPr>
          <a:xfrm>
            <a:off x="143607" y="3549911"/>
            <a:ext cx="6616838" cy="3016210"/>
          </a:xfrm>
          <a:prstGeom prst="rect">
            <a:avLst/>
          </a:prstGeom>
          <a:noFill/>
        </p:spPr>
        <p:txBody>
          <a:bodyPr wrap="square">
            <a:spAutoFit/>
          </a:bodyPr>
          <a:lstStyle/>
          <a:p>
            <a:r>
              <a:rPr lang="pl-PL" sz="1900" dirty="0"/>
              <a:t>Wrażenie, powiada </a:t>
            </a:r>
            <a:r>
              <a:rPr lang="pl-PL" sz="1900" dirty="0" err="1"/>
              <a:t>Boyle</a:t>
            </a:r>
            <a:r>
              <a:rPr lang="pl-PL" sz="1900" dirty="0"/>
              <a:t>, ostatecznie powstaje w umyśle - jako  zdolność rozróżniania rozmaitych ruchów wewnętrznych części mózgu, co pobudza i determinuje rozmaite typu postrzegania: niektórym z nich ludzie nadali nazwę ciepła, zimna lub innych jakości".</a:t>
            </a:r>
          </a:p>
          <a:p>
            <a:endParaRPr lang="pl-PL" sz="1900" dirty="0"/>
          </a:p>
          <a:p>
            <a:r>
              <a:rPr lang="pl-PL" sz="1900" dirty="0">
                <a:solidFill>
                  <a:schemeClr val="accent2"/>
                </a:solidFill>
              </a:rPr>
              <a:t>TAK! Tu obok atomy „uderzają” w neurony węchu</a:t>
            </a:r>
            <a:r>
              <a:rPr lang="pl-PL" sz="1900" dirty="0"/>
              <a:t>. </a:t>
            </a:r>
          </a:p>
          <a:p>
            <a:endParaRPr lang="pl-PL" sz="1900" dirty="0"/>
          </a:p>
          <a:p>
            <a:r>
              <a:rPr lang="pl-PL" sz="1900" noProof="0" dirty="0"/>
              <a:t>Cytowane za J. O. </a:t>
            </a:r>
            <a:r>
              <a:rPr lang="pl-PL" sz="1900" noProof="0" dirty="0" err="1"/>
              <a:t>Urmson</a:t>
            </a:r>
            <a:r>
              <a:rPr lang="pl-PL" sz="1900" i="1" noProof="0" dirty="0"/>
              <a:t>, </a:t>
            </a:r>
            <a:r>
              <a:rPr lang="pl-PL" sz="1900" i="1" noProof="0" dirty="0" err="1"/>
              <a:t>Berk</a:t>
            </a:r>
            <a:r>
              <a:rPr lang="pl-PL" sz="1900" i="1" dirty="0" err="1"/>
              <a:t>eley</a:t>
            </a:r>
            <a:r>
              <a:rPr lang="pl-PL" sz="1900" dirty="0"/>
              <a:t>, op. cit. s. 7</a:t>
            </a:r>
            <a:r>
              <a:rPr lang="pl-PL" sz="1900" noProof="0" dirty="0"/>
              <a:t>  </a:t>
            </a:r>
            <a:endParaRPr lang="en-US" sz="1900" noProof="0" dirty="0"/>
          </a:p>
          <a:p>
            <a:endParaRPr lang="en-US" sz="1900" noProof="0" dirty="0"/>
          </a:p>
        </p:txBody>
      </p:sp>
    </p:spTree>
    <p:extLst>
      <p:ext uri="{BB962C8B-B14F-4D97-AF65-F5344CB8AC3E}">
        <p14:creationId xmlns:p14="http://schemas.microsoft.com/office/powerpoint/2010/main" val="958911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John </a:t>
            </a:r>
            <a:r>
              <a:rPr lang="pl-PL" altLang="it-IT" sz="3200" dirty="0" err="1">
                <a:ea typeface="Arial Unicode MS" pitchFamily="34" charset="-128"/>
              </a:rPr>
              <a:t>Locke</a:t>
            </a:r>
            <a:r>
              <a:rPr lang="pl-PL" altLang="it-IT" sz="3200" dirty="0">
                <a:ea typeface="Arial Unicode MS" pitchFamily="34" charset="-128"/>
              </a:rPr>
              <a:t> (1632-1704) i jego empiryzm</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89694" y="836612"/>
            <a:ext cx="8964612" cy="6021388"/>
          </a:xfrm>
        </p:spPr>
        <p:txBody>
          <a:bodyPr/>
          <a:lstStyle/>
          <a:p>
            <a:pPr eaLnBrk="1" hangingPunct="1">
              <a:buFontTx/>
              <a:buNone/>
            </a:pPr>
            <a:r>
              <a:rPr lang="pl-PL" altLang="it-IT" sz="1850" dirty="0"/>
              <a:t>„John </a:t>
            </a:r>
            <a:r>
              <a:rPr lang="pl-PL" altLang="it-IT" sz="1850" dirty="0" err="1"/>
              <a:t>Locke</a:t>
            </a:r>
            <a:r>
              <a:rPr lang="pl-PL" altLang="it-IT" sz="1850" dirty="0"/>
              <a:t> urodził się w tym samym roku co Spinoza, niemniej jednak należał już do innego okresu filozofii. Pochodził z rodziny wolnomyślnej, wzrastał  w atmosferze postępu i całe życie był pionierem liberalizmu. […] Filozofia scholastyczna wykładana w Oksfordzie nie zaspokoiła jego potrzeb naukowych. Wykształcił się na zawodowego lekarza. Los zbliżył go do sfer rządzących Anglią i skierował na drogę urzędniczą i polityczną. […] Powrócił po rewolucji, w 1688 r.   </a:t>
            </a:r>
          </a:p>
          <a:p>
            <a:pPr eaLnBrk="1" hangingPunct="1">
              <a:buFontTx/>
              <a:buNone/>
            </a:pPr>
            <a:r>
              <a:rPr lang="pl-PL" altLang="it-IT" sz="1850" dirty="0"/>
              <a:t> Filozofii </a:t>
            </a:r>
            <a:r>
              <a:rPr lang="pl-PL" altLang="it-IT" sz="1850" dirty="0" err="1"/>
              <a:t>Locke’a</a:t>
            </a:r>
            <a:r>
              <a:rPr lang="pl-PL" altLang="it-IT" sz="1850" dirty="0"/>
              <a:t> zwykło się dawać tę samą nazwę, co filozofii Bacona: empiryzmu. Obie w tym samym stopniu wiążą wiedzę z doświadczeniem, z faktami, obie można sformułować w tych słowach: nie ma wiedzy bez doświadczenia. A jednak zachodzi między nimi istotna różnica. Mianowicie Bacon twierdził, że nie ma wiedzy </a:t>
            </a:r>
            <a:r>
              <a:rPr lang="pl-PL" altLang="it-IT" sz="1850" i="1" dirty="0"/>
              <a:t>prawdziwej</a:t>
            </a:r>
            <a:r>
              <a:rPr lang="pl-PL" altLang="it-IT" sz="1850" dirty="0"/>
              <a:t> bez </a:t>
            </a:r>
            <a:r>
              <a:rPr lang="pl-PL" altLang="it-IT" sz="1850" u="sng" dirty="0"/>
              <a:t>doświadczenia</a:t>
            </a:r>
            <a:r>
              <a:rPr lang="pl-PL" altLang="it-IT" sz="1850" dirty="0"/>
              <a:t>, że bez oparcia  się o fakty musimy popaść w błąd, wiec powinniśmy trzymać się doświadczenia. Teoria jego byłą normatywna, miała charakter metodologiczny.</a:t>
            </a:r>
          </a:p>
          <a:p>
            <a:pPr eaLnBrk="1" hangingPunct="1">
              <a:buFontTx/>
              <a:buNone/>
            </a:pPr>
            <a:r>
              <a:rPr lang="pl-PL" altLang="it-IT" sz="1850" dirty="0"/>
              <a:t>Inaczej </a:t>
            </a:r>
            <a:r>
              <a:rPr lang="pl-PL" altLang="it-IT" sz="1850" dirty="0" err="1"/>
              <a:t>Locke</a:t>
            </a:r>
            <a:r>
              <a:rPr lang="pl-PL" altLang="it-IT" sz="1850" dirty="0"/>
              <a:t>: on twierdził, że wszelka wiedza, wszelkie wyobrażenia, wszelkie sądy, błędne tak samo jak prawdziwe, wytwarzają się na drodze doświadczenia, innej drogi nie ma, umysł jest niezapisaną kartą, które jedynie doświadczenie może zapisać. Teoria </a:t>
            </a:r>
            <a:r>
              <a:rPr lang="pl-PL" altLang="it-IT" sz="1850" dirty="0" err="1"/>
              <a:t>Locke’a</a:t>
            </a:r>
            <a:r>
              <a:rPr lang="pl-PL" altLang="it-IT" sz="1850" dirty="0"/>
              <a:t> była opisowa, genetyczna, miała charakter psychologiczny. Bacon mówił o tym, jak kierować umysłem. </a:t>
            </a:r>
            <a:r>
              <a:rPr lang="pl-PL" altLang="it-IT" sz="1850" dirty="0" err="1"/>
              <a:t>Locke</a:t>
            </a:r>
            <a:r>
              <a:rPr lang="pl-PL" altLang="it-IT" sz="1850" dirty="0"/>
              <a:t> zaś o tym, jak umysł nasz się rozwijał, zanim mogliśmy nim kierować.” [Odsyłam do Piageta] </a:t>
            </a:r>
          </a:p>
          <a:p>
            <a:pPr eaLnBrk="1" hangingPunct="1">
              <a:buFontTx/>
              <a:buNone/>
            </a:pPr>
            <a:r>
              <a:rPr lang="pl-PL" altLang="it-IT" sz="1600" dirty="0" err="1"/>
              <a:t>Wł.Tatarkiewicz</a:t>
            </a:r>
            <a:r>
              <a:rPr lang="pl-PL" altLang="it-IT" sz="1600" dirty="0"/>
              <a:t>, </a:t>
            </a:r>
            <a:r>
              <a:rPr lang="pl-PL" altLang="it-IT" sz="1600" i="1" dirty="0"/>
              <a:t>Historia </a:t>
            </a:r>
            <a:r>
              <a:rPr lang="pl-PL" altLang="it-IT" sz="1600" dirty="0"/>
              <a:t>filozofii, t. II, str. 98. Jean Piaget, </a:t>
            </a:r>
            <a:r>
              <a:rPr lang="pl-PL" altLang="it-IT" sz="1600" i="1" dirty="0"/>
              <a:t>Narodziny inteligencji dziecka, </a:t>
            </a:r>
            <a:r>
              <a:rPr lang="pl-PL" altLang="it-IT" sz="1600" dirty="0"/>
              <a:t>1936.</a:t>
            </a:r>
          </a:p>
        </p:txBody>
      </p:sp>
    </p:spTree>
    <p:extLst>
      <p:ext uri="{BB962C8B-B14F-4D97-AF65-F5344CB8AC3E}">
        <p14:creationId xmlns:p14="http://schemas.microsoft.com/office/powerpoint/2010/main" val="1296679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BE85072-BC3D-1671-B5BA-D3535349ECB8}"/>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CD36E80F-2DCD-466C-5291-740EDE3CA14B}"/>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John </a:t>
            </a:r>
            <a:r>
              <a:rPr lang="pl-PL" altLang="it-IT" sz="3200" dirty="0" err="1">
                <a:ea typeface="Arial Unicode MS" pitchFamily="34" charset="-128"/>
              </a:rPr>
              <a:t>Locke</a:t>
            </a:r>
            <a:r>
              <a:rPr lang="pl-PL" altLang="it-IT" sz="3200" dirty="0">
                <a:ea typeface="Arial Unicode MS" pitchFamily="34" charset="-128"/>
              </a:rPr>
              <a:t>: istnienie materii</a:t>
            </a:r>
          </a:p>
        </p:txBody>
      </p:sp>
      <p:sp>
        <p:nvSpPr>
          <p:cNvPr id="7171" name="Rectangle 3">
            <a:extLst>
              <a:ext uri="{FF2B5EF4-FFF2-40B4-BE49-F238E27FC236}">
                <a16:creationId xmlns:a16="http://schemas.microsoft.com/office/drawing/2014/main" id="{7F837998-65F2-A283-E6DC-C873C50FAA8D}"/>
              </a:ext>
            </a:extLst>
          </p:cNvPr>
          <p:cNvSpPr>
            <a:spLocks noGrp="1" noChangeArrowheads="1"/>
          </p:cNvSpPr>
          <p:nvPr>
            <p:ph type="body" idx="1"/>
          </p:nvPr>
        </p:nvSpPr>
        <p:spPr>
          <a:xfrm>
            <a:off x="89694" y="836612"/>
            <a:ext cx="8964612" cy="6021388"/>
          </a:xfrm>
        </p:spPr>
        <p:txBody>
          <a:bodyPr/>
          <a:lstStyle/>
          <a:p>
            <a:pPr eaLnBrk="1" hangingPunct="1">
              <a:buFontTx/>
              <a:buNone/>
            </a:pPr>
            <a:r>
              <a:rPr lang="pl-PL" altLang="it-IT" sz="1800" dirty="0"/>
              <a:t>„</a:t>
            </a:r>
            <a:r>
              <a:rPr lang="en-US" sz="1900" noProof="0" dirty="0"/>
              <a:t>Locke lists the qualities that are ‚utterly inseparable from the body’ as being solidity, extension, figure, motion or rest, and num</a:t>
            </a:r>
            <a:r>
              <a:rPr lang="pl-PL" sz="1900" noProof="0" dirty="0"/>
              <a:t>b</a:t>
            </a:r>
            <a:r>
              <a:rPr lang="en-US" sz="1900" noProof="0" dirty="0"/>
              <a:t>er. His motion of solidity is unclear, but the most favorable interpretation of it is as the ex</a:t>
            </a:r>
            <a:r>
              <a:rPr lang="en-US" sz="1900" dirty="0"/>
              <a:t>c</a:t>
            </a:r>
            <a:r>
              <a:rPr lang="en-US" sz="1900" noProof="0" dirty="0" err="1"/>
              <a:t>lusive</a:t>
            </a:r>
            <a:r>
              <a:rPr lang="en-US" sz="1900" noProof="0" dirty="0"/>
              <a:t> occupation of a given portion of space. These he calls primary qualities. </a:t>
            </a:r>
            <a:r>
              <a:rPr lang="en-US" sz="1900" noProof="0" dirty="0" err="1"/>
              <a:t>Colour</a:t>
            </a:r>
            <a:r>
              <a:rPr lang="en-US" sz="1900" noProof="0" dirty="0"/>
              <a:t>, heat, cold, taste etc. He, like other philosophers quoted here</a:t>
            </a:r>
            <a:r>
              <a:rPr lang="en-US" sz="1900" dirty="0"/>
              <a:t>, did not regard as being true qualities of bodies but as sensations produced in us by bodies. </a:t>
            </a:r>
            <a:r>
              <a:rPr lang="en-US" sz="1900" dirty="0" err="1"/>
              <a:t>sO</a:t>
            </a:r>
            <a:r>
              <a:rPr lang="en-US" sz="1900" dirty="0"/>
              <a:t> he defines secondary qualities as being ‚such qualities, which in truth are nothings ins the objects themselves, but powers to produce various sensations in us by their primary qualities, i.e. by the bulk, figure, texture, and motion of their insensible parts, as </a:t>
            </a:r>
            <a:r>
              <a:rPr lang="en-US" sz="1900" dirty="0" err="1"/>
              <a:t>colours</a:t>
            </a:r>
            <a:r>
              <a:rPr lang="en-US" sz="1900" dirty="0"/>
              <a:t>, sounds, taste</a:t>
            </a:r>
            <a:r>
              <a:rPr lang="pl-PL" sz="1900" dirty="0"/>
              <a:t>s</a:t>
            </a:r>
            <a:r>
              <a:rPr lang="en-US" sz="1900" dirty="0"/>
              <a:t>, </a:t>
            </a:r>
            <a:r>
              <a:rPr lang="en-US" sz="1900" dirty="0" err="1"/>
              <a:t>etc</a:t>
            </a:r>
            <a:r>
              <a:rPr lang="en-US" sz="1900" dirty="0"/>
              <a:t>,» </a:t>
            </a:r>
            <a:r>
              <a:rPr lang="en-US" sz="1900" noProof="0" dirty="0"/>
              <a:t> (p.8)</a:t>
            </a:r>
          </a:p>
          <a:p>
            <a:pPr eaLnBrk="1" hangingPunct="1">
              <a:buFontTx/>
              <a:buNone/>
            </a:pPr>
            <a:endParaRPr lang="en-US" sz="1900" dirty="0"/>
          </a:p>
          <a:p>
            <a:pPr eaLnBrk="1" hangingPunct="1">
              <a:buFontTx/>
              <a:buNone/>
            </a:pPr>
            <a:r>
              <a:rPr lang="en-US" sz="1900" noProof="0" dirty="0"/>
              <a:t>Locke insists that knowledge in the physical sciences is virtually impossible. The true nature, or real essence, of physical things, depend on the organization of basic atoms that compose them; but since we do not have microscopic eyes, we can never know this organization and therefore never know why </a:t>
            </a:r>
            <a:r>
              <a:rPr lang="en-US" sz="1900" dirty="0"/>
              <a:t>b</a:t>
            </a:r>
            <a:r>
              <a:rPr lang="en-US" sz="1900" noProof="0" dirty="0" err="1"/>
              <a:t>odies</a:t>
            </a:r>
            <a:r>
              <a:rPr lang="en-US" sz="1900" noProof="0" dirty="0"/>
              <a:t> are as they are. (p. 48)</a:t>
            </a:r>
          </a:p>
          <a:p>
            <a:pPr eaLnBrk="1" hangingPunct="1">
              <a:buFontTx/>
              <a:buNone/>
            </a:pPr>
            <a:endParaRPr lang="en-US" sz="1900" noProof="0" dirty="0"/>
          </a:p>
          <a:p>
            <a:pPr eaLnBrk="1" hangingPunct="1">
              <a:buFontTx/>
              <a:buNone/>
            </a:pPr>
            <a:endParaRPr lang="en-US" sz="1900" dirty="0"/>
          </a:p>
          <a:p>
            <a:pPr eaLnBrk="1" hangingPunct="1">
              <a:buFontTx/>
              <a:buNone/>
            </a:pPr>
            <a:r>
              <a:rPr lang="en-US" sz="1900" noProof="0" dirty="0"/>
              <a:t>J. O. Urmson, </a:t>
            </a:r>
            <a:r>
              <a:rPr lang="en-US" sz="1900" i="1" noProof="0" dirty="0"/>
              <a:t>Berkeley</a:t>
            </a:r>
            <a:r>
              <a:rPr lang="en-US" sz="1900" i="1" dirty="0"/>
              <a:t>, </a:t>
            </a:r>
            <a:r>
              <a:rPr lang="en-US" sz="1900" dirty="0"/>
              <a:t>Oxford University Press, 1982</a:t>
            </a:r>
            <a:r>
              <a:rPr lang="en-US" sz="1900" noProof="0" dirty="0"/>
              <a:t> </a:t>
            </a:r>
          </a:p>
          <a:p>
            <a:pPr eaLnBrk="1" hangingPunct="1">
              <a:buFontTx/>
              <a:buNone/>
            </a:pPr>
            <a:endParaRPr lang="en-US" sz="1900" noProof="0" dirty="0"/>
          </a:p>
        </p:txBody>
      </p:sp>
    </p:spTree>
    <p:extLst>
      <p:ext uri="{BB962C8B-B14F-4D97-AF65-F5344CB8AC3E}">
        <p14:creationId xmlns:p14="http://schemas.microsoft.com/office/powerpoint/2010/main" val="3014939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A8E30-C7B8-23EF-DB7E-CE314DE87B8D}"/>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49120E00-7893-F55C-B31B-B9E601303DBD}"/>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John Locke: istnienie materii</a:t>
            </a:r>
            <a:endParaRPr lang="pl-PL" altLang="it-IT" sz="3200" dirty="0">
              <a:ea typeface="Arial Unicode MS" pitchFamily="34" charset="-128"/>
            </a:endParaRPr>
          </a:p>
        </p:txBody>
      </p:sp>
      <p:sp>
        <p:nvSpPr>
          <p:cNvPr id="7171" name="Rectangle 3">
            <a:extLst>
              <a:ext uri="{FF2B5EF4-FFF2-40B4-BE49-F238E27FC236}">
                <a16:creationId xmlns:a16="http://schemas.microsoft.com/office/drawing/2014/main" id="{9C774FFC-63C7-D9B2-CC33-A6A5529F5895}"/>
              </a:ext>
            </a:extLst>
          </p:cNvPr>
          <p:cNvSpPr>
            <a:spLocks noGrp="1" noChangeArrowheads="1"/>
          </p:cNvSpPr>
          <p:nvPr>
            <p:ph type="body" idx="1"/>
          </p:nvPr>
        </p:nvSpPr>
        <p:spPr>
          <a:xfrm>
            <a:off x="89694" y="649574"/>
            <a:ext cx="8964612" cy="5256684"/>
          </a:xfrm>
        </p:spPr>
        <p:txBody>
          <a:bodyPr/>
          <a:lstStyle/>
          <a:p>
            <a:pPr eaLnBrk="1" hangingPunct="1">
              <a:buFontTx/>
              <a:buNone/>
            </a:pPr>
            <a:r>
              <a:rPr lang="pl-PL" altLang="it-IT" sz="1800" dirty="0"/>
              <a:t>„</a:t>
            </a:r>
            <a:r>
              <a:rPr lang="pl-PL" sz="1900" dirty="0" err="1"/>
              <a:t>Locke</a:t>
            </a:r>
            <a:r>
              <a:rPr lang="pl-PL" sz="1900" dirty="0"/>
              <a:t> wymienia cechy, które są "całkowicie nierozerwalnie związane z ciałem", takie jak stan skupienia, rozciągłość, kształt, ruch lub spoczynek oraz liczba. Jego rozumienie «skupienia» jest niejasne, ale najkorzystniejszą interpretacją jest jego określenie jako zajmowana część danej przestrzeni. Nazywa te własności cechami podstawowymi. Kolor, ciepło, zimno, smak itp., podobnie jak inni cytowani tu filozofowie, nie uważał </a:t>
            </a:r>
            <a:r>
              <a:rPr lang="pl-PL" sz="1900" dirty="0" err="1"/>
              <a:t>Locke</a:t>
            </a:r>
            <a:r>
              <a:rPr lang="pl-PL" sz="1900" dirty="0"/>
              <a:t> za prawdziwe jakości ciał, lecz za wrażenia zmysłowe wytwarzane w nas przez te ciała. Jakości wtórne definiuje on "takie własności, które w istocie są niczym dla samych tych przedmiotów, lecz mają zdolność do wytwarzania w nas rozmaitych wrażeń zmysłowych przez swe własności pierwotne, tj. przez masę, kształt, fakturę i ruch ich materialnych części: wrażeń jak barwy, dźwięki, smaki itp.</a:t>
            </a:r>
            <a:r>
              <a:rPr lang="it-IT" sz="1900" dirty="0"/>
              <a:t>»</a:t>
            </a:r>
            <a:r>
              <a:rPr lang="pl-PL" sz="1900" dirty="0"/>
              <a:t> </a:t>
            </a:r>
            <a:r>
              <a:rPr lang="pl-PL" sz="1900" noProof="0" dirty="0"/>
              <a:t>(p.8)</a:t>
            </a:r>
          </a:p>
          <a:p>
            <a:pPr eaLnBrk="1" hangingPunct="1">
              <a:buFontTx/>
              <a:buNone/>
            </a:pPr>
            <a:r>
              <a:rPr lang="pl-PL" sz="1800" dirty="0" err="1"/>
              <a:t>Locke</a:t>
            </a:r>
            <a:r>
              <a:rPr lang="pl-PL" sz="1800" dirty="0"/>
              <a:t> upiera się, że wiedza w naukach fizycznych jest praktycznie niemożliwa. Prawdziwa natura, czyli rzeczywista istota rzeczy fizycznych, zależy od organizacji podstawowych atomów, z których się składają; Ponieważ jednak nie mamy mikroskopijnych oczu, nigdy nie poznamy tej                                                                  organizacji, a zatem nigdy nie dowiemy się                                                 nie dlaczego ciała są takie, jakie są</a:t>
            </a:r>
            <a:r>
              <a:rPr lang="it-IT" sz="1800" dirty="0"/>
              <a:t>.</a:t>
            </a:r>
            <a:r>
              <a:rPr lang="pl-PL" sz="1800" dirty="0"/>
              <a:t>” </a:t>
            </a:r>
            <a:r>
              <a:rPr lang="pl-PL" sz="1800" noProof="0" dirty="0"/>
              <a:t>(p. 48)</a:t>
            </a:r>
          </a:p>
          <a:p>
            <a:pPr eaLnBrk="1" hangingPunct="1">
              <a:buFontTx/>
              <a:buNone/>
            </a:pPr>
            <a:r>
              <a:rPr lang="pl-PL" sz="1900" dirty="0">
                <a:solidFill>
                  <a:srgbClr val="000099"/>
                </a:solidFill>
              </a:rPr>
              <a:t>I tu </a:t>
            </a:r>
            <a:r>
              <a:rPr lang="pl-PL" sz="1900" dirty="0" err="1">
                <a:solidFill>
                  <a:srgbClr val="000099"/>
                </a:solidFill>
              </a:rPr>
              <a:t>Locke</a:t>
            </a:r>
            <a:r>
              <a:rPr lang="pl-PL" sz="1900" dirty="0">
                <a:solidFill>
                  <a:srgbClr val="000099"/>
                </a:solidFill>
              </a:rPr>
              <a:t> nie docenia fizyki współczesnej:</a:t>
            </a:r>
          </a:p>
          <a:p>
            <a:pPr eaLnBrk="1" hangingPunct="1">
              <a:buFontTx/>
              <a:buNone/>
            </a:pPr>
            <a:r>
              <a:rPr lang="pl-PL" sz="1900" noProof="0" dirty="0">
                <a:solidFill>
                  <a:srgbClr val="000099"/>
                </a:solidFill>
              </a:rPr>
              <a:t>Mikro</a:t>
            </a:r>
            <a:r>
              <a:rPr lang="pl-PL" sz="1900" dirty="0">
                <a:solidFill>
                  <a:srgbClr val="000099"/>
                </a:solidFill>
              </a:rPr>
              <a:t>skopia AFM pokazuje atomy Si i Au</a:t>
            </a:r>
            <a:endParaRPr lang="pl-PL" sz="1900" noProof="0" dirty="0"/>
          </a:p>
          <a:p>
            <a:pPr eaLnBrk="1" hangingPunct="1">
              <a:buFontTx/>
              <a:buNone/>
            </a:pPr>
            <a:r>
              <a:rPr lang="pl-PL" sz="1400" noProof="0" dirty="0"/>
              <a:t>J. O. </a:t>
            </a:r>
            <a:r>
              <a:rPr lang="pl-PL" sz="1400" noProof="0" dirty="0" err="1"/>
              <a:t>Urmson</a:t>
            </a:r>
            <a:r>
              <a:rPr lang="pl-PL" sz="1400" noProof="0" dirty="0"/>
              <a:t>, </a:t>
            </a:r>
            <a:r>
              <a:rPr lang="pl-PL" sz="1400" i="1" noProof="0" dirty="0"/>
              <a:t>Berkeley</a:t>
            </a:r>
            <a:r>
              <a:rPr lang="pl-PL" sz="1400" i="1" dirty="0"/>
              <a:t>, </a:t>
            </a:r>
            <a:r>
              <a:rPr lang="pl-PL" sz="1400" dirty="0"/>
              <a:t>Oxford University Press, 1982</a:t>
            </a:r>
          </a:p>
          <a:p>
            <a:pPr eaLnBrk="1" hangingPunct="1">
              <a:buFontTx/>
              <a:buNone/>
            </a:pPr>
            <a:r>
              <a:rPr lang="pl-PL" sz="1400" noProof="0" dirty="0"/>
              <a:t>G. Karwasz  i in., </a:t>
            </a:r>
            <a:r>
              <a:rPr lang="pl-PL" sz="1400" i="1" noProof="0" dirty="0"/>
              <a:t>On the </a:t>
            </a:r>
            <a:r>
              <a:rPr lang="pl-PL" sz="1400" i="1" noProof="0" dirty="0" err="1"/>
              <a:t>Track</a:t>
            </a:r>
            <a:r>
              <a:rPr lang="pl-PL" sz="1400" i="1" dirty="0"/>
              <a:t>, </a:t>
            </a:r>
            <a:r>
              <a:rPr lang="pl-PL" sz="1400" noProof="0" dirty="0"/>
              <a:t>https://dydaktyka.fizyka.umk.pl/Wystawy_archiwum/z_omegi/index-pl.html</a:t>
            </a:r>
            <a:endParaRPr lang="en-US" sz="1400" noProof="0" dirty="0"/>
          </a:p>
        </p:txBody>
      </p:sp>
      <p:pic>
        <p:nvPicPr>
          <p:cNvPr id="2052" name="Picture 4">
            <a:extLst>
              <a:ext uri="{FF2B5EF4-FFF2-40B4-BE49-F238E27FC236}">
                <a16:creationId xmlns:a16="http://schemas.microsoft.com/office/drawing/2014/main" id="{BAB86E1F-754F-DDB5-C790-74EE75A42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905" y="4787380"/>
            <a:ext cx="1795440" cy="17954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A1B391C-6B56-0436-BF6E-21B101182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787380"/>
            <a:ext cx="1806307" cy="180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304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16EC8-72B1-EB4C-E0BE-B57D4E246B25}"/>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82134C2C-28B9-7676-5503-48CD995E09CA}"/>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John </a:t>
            </a:r>
            <a:r>
              <a:rPr lang="pl-PL" altLang="it-IT" sz="3200" dirty="0" err="1">
                <a:ea typeface="Arial Unicode MS" pitchFamily="34" charset="-128"/>
              </a:rPr>
              <a:t>Locke</a:t>
            </a:r>
            <a:r>
              <a:rPr lang="pl-PL" altLang="it-IT" sz="3200" dirty="0">
                <a:ea typeface="Arial Unicode MS" pitchFamily="34" charset="-128"/>
              </a:rPr>
              <a:t>: Myśli o wychowaniu (1693)</a:t>
            </a:r>
          </a:p>
        </p:txBody>
      </p:sp>
      <p:sp>
        <p:nvSpPr>
          <p:cNvPr id="7171" name="Rectangle 3">
            <a:extLst>
              <a:ext uri="{FF2B5EF4-FFF2-40B4-BE49-F238E27FC236}">
                <a16:creationId xmlns:a16="http://schemas.microsoft.com/office/drawing/2014/main" id="{B449BA4E-BAFB-626D-9003-404A9E2A41AE}"/>
              </a:ext>
            </a:extLst>
          </p:cNvPr>
          <p:cNvSpPr>
            <a:spLocks noGrp="1" noChangeArrowheads="1"/>
          </p:cNvSpPr>
          <p:nvPr>
            <p:ph type="body" idx="1"/>
          </p:nvPr>
        </p:nvSpPr>
        <p:spPr>
          <a:xfrm>
            <a:off x="89694" y="649574"/>
            <a:ext cx="8964612" cy="5256684"/>
          </a:xfrm>
        </p:spPr>
        <p:txBody>
          <a:bodyPr/>
          <a:lstStyle/>
          <a:p>
            <a:pPr eaLnBrk="1" hangingPunct="1">
              <a:buFontTx/>
              <a:buNone/>
            </a:pPr>
            <a:endParaRPr lang="pl-PL" sz="1400" noProof="0" dirty="0"/>
          </a:p>
          <a:p>
            <a:pPr eaLnBrk="1" hangingPunct="1">
              <a:buFontTx/>
              <a:buNone/>
            </a:pPr>
            <a:endParaRPr lang="pl-PL" sz="1400" dirty="0"/>
          </a:p>
        </p:txBody>
      </p:sp>
      <p:sp>
        <p:nvSpPr>
          <p:cNvPr id="2" name="pole tekstowe 1">
            <a:extLst>
              <a:ext uri="{FF2B5EF4-FFF2-40B4-BE49-F238E27FC236}">
                <a16:creationId xmlns:a16="http://schemas.microsoft.com/office/drawing/2014/main" id="{6FE955B8-25EA-E07E-A485-E8A5CFE9D5CE}"/>
              </a:ext>
            </a:extLst>
          </p:cNvPr>
          <p:cNvSpPr txBox="1"/>
          <p:nvPr/>
        </p:nvSpPr>
        <p:spPr>
          <a:xfrm>
            <a:off x="179388" y="836613"/>
            <a:ext cx="8964612" cy="5801588"/>
          </a:xfrm>
          <a:prstGeom prst="rect">
            <a:avLst/>
          </a:prstGeom>
          <a:noFill/>
        </p:spPr>
        <p:txBody>
          <a:bodyPr wrap="square" rtlCol="0">
            <a:spAutoFit/>
          </a:bodyPr>
          <a:lstStyle/>
          <a:p>
            <a:pPr>
              <a:spcAft>
                <a:spcPts val="600"/>
              </a:spcAft>
            </a:pPr>
            <a:r>
              <a:rPr lang="pl-PL" sz="1900" dirty="0"/>
              <a:t>120. „Tak jak nie należy nigdy lekceważyć pytań dzieci, tak też należy zwrócić baczną uwagę, na to, by nigdy nie otrzymywały one oszukańczych i kłamliwych odpowiedzi. […] Gdy nowe przedmioty stają na ich drodze, dzieci pospolicie stawiają pytania, zwyczajne dla obcego, a mianowicie ‚Co to jest?’ […] Następnym pytaniem zwykle jest: ‚Do czego to służy?’” (str. 124)</a:t>
            </a:r>
          </a:p>
          <a:p>
            <a:pPr>
              <a:spcAft>
                <a:spcPts val="600"/>
              </a:spcAft>
            </a:pPr>
            <a:r>
              <a:rPr lang="pl-PL" sz="1900" dirty="0"/>
              <a:t> </a:t>
            </a:r>
            <a:r>
              <a:rPr lang="pl-PL" sz="1900" dirty="0">
                <a:solidFill>
                  <a:schemeClr val="accent2"/>
                </a:solidFill>
              </a:rPr>
              <a:t>We współczesnej dydaktyce nazywa się to </a:t>
            </a:r>
            <a:r>
              <a:rPr lang="pl-PL" sz="1900" i="1" dirty="0">
                <a:solidFill>
                  <a:schemeClr val="accent2"/>
                </a:solidFill>
              </a:rPr>
              <a:t>konstruktywizmem</a:t>
            </a:r>
            <a:r>
              <a:rPr lang="pl-PL" sz="1900" dirty="0">
                <a:solidFill>
                  <a:schemeClr val="accent2"/>
                </a:solidFill>
              </a:rPr>
              <a:t>, a zostało wprowadzone przez biologa i pedagoga, Jeana Piageta, w latach 30tych XX w.</a:t>
            </a:r>
          </a:p>
          <a:p>
            <a:pPr>
              <a:spcAft>
                <a:spcPts val="600"/>
              </a:spcAft>
            </a:pPr>
            <a:r>
              <a:rPr lang="pl-PL" sz="1900" dirty="0"/>
              <a:t>150. „Pomyślałem sobie przeto, że gdyby zabawki przystosować do tego celu, jak się zwykle nie przystosowuje do żadnego, można by porobić wynalazki dla nauczania dzieci czytania w czasie, gdy sądzą, że się jedynie bawią. Na przykład: gdyby sporządzić kulę bilardową z kości słoniowej [plastiku], na kształt używanej przy loterii w czasie zabaw ludowych i gdyby na tych ścianach nakleić „A”, „B” … </a:t>
            </a:r>
          </a:p>
          <a:p>
            <a:pPr>
              <a:spcAft>
                <a:spcPts val="600"/>
              </a:spcAft>
            </a:pPr>
            <a:r>
              <a:rPr lang="pl-PL" sz="1900" dirty="0">
                <a:solidFill>
                  <a:schemeClr val="accent2"/>
                </a:solidFill>
              </a:rPr>
              <a:t>Dziś się to nazywa metoda Montessori.</a:t>
            </a:r>
          </a:p>
          <a:p>
            <a:pPr>
              <a:spcAft>
                <a:spcPts val="600"/>
              </a:spcAft>
            </a:pPr>
            <a:r>
              <a:rPr lang="pl-PL" sz="1900" dirty="0"/>
              <a:t>dać mu jakieś pojęcie o naszym świecie planetarnym [..] szkic systemu Kopernika</a:t>
            </a:r>
          </a:p>
          <a:p>
            <a:pPr>
              <a:spcAft>
                <a:spcPts val="600"/>
              </a:spcAft>
            </a:pPr>
            <a:r>
              <a:rPr lang="pl-PL" sz="1900" dirty="0"/>
              <a:t>„136. Jako jej podstawę należy bardzo wcześnie wrazić w jego duszę prawdziwe pojęcie Boga jako niezależnej, najwyższej Istoty, Sprawcy i Twórcy wszystkiego, od którego otrzymujemy wszelkie dobro, który nas miłuje […]” s. 136</a:t>
            </a:r>
          </a:p>
          <a:p>
            <a:pPr>
              <a:spcAft>
                <a:spcPts val="600"/>
              </a:spcAft>
            </a:pPr>
            <a:r>
              <a:rPr lang="pl-PL" dirty="0"/>
              <a:t>J. </a:t>
            </a:r>
            <a:r>
              <a:rPr lang="pl-PL" dirty="0" err="1"/>
              <a:t>Locke</a:t>
            </a:r>
            <a:r>
              <a:rPr lang="pl-PL" dirty="0"/>
              <a:t>, </a:t>
            </a:r>
            <a:r>
              <a:rPr lang="pl-PL" i="1" dirty="0"/>
              <a:t>Myśli o wychowaniu</a:t>
            </a:r>
            <a:r>
              <a:rPr lang="pl-PL" dirty="0"/>
              <a:t>, tłum. Feliks Wronowski, Ossolineum, Wrocław 1959</a:t>
            </a:r>
            <a:endParaRPr lang="en-US" dirty="0"/>
          </a:p>
        </p:txBody>
      </p:sp>
    </p:spTree>
    <p:extLst>
      <p:ext uri="{BB962C8B-B14F-4D97-AF65-F5344CB8AC3E}">
        <p14:creationId xmlns:p14="http://schemas.microsoft.com/office/powerpoint/2010/main" val="4016240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Berkeley (1685-1753): radykalny empiryzm</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89694" y="836612"/>
            <a:ext cx="9054306" cy="6021388"/>
          </a:xfrm>
        </p:spPr>
        <p:txBody>
          <a:bodyPr/>
          <a:lstStyle/>
          <a:p>
            <a:pPr eaLnBrk="1" hangingPunct="1">
              <a:buFontTx/>
              <a:buNone/>
            </a:pPr>
            <a:r>
              <a:rPr lang="pl-PL" altLang="it-IT" sz="1800" dirty="0"/>
              <a:t>„Empiryzm w zaraz po </a:t>
            </a:r>
            <a:r>
              <a:rPr lang="pl-PL" altLang="it-IT" sz="1800" dirty="0" err="1"/>
              <a:t>Locke’u</a:t>
            </a:r>
            <a:r>
              <a:rPr lang="pl-PL" altLang="it-IT" sz="1800" dirty="0"/>
              <a:t> generacji osiągnął postać najbardziej radyklaną, a zarazem – związał się z </a:t>
            </a:r>
            <a:r>
              <a:rPr lang="pl-PL" altLang="it-IT" sz="1800" dirty="0" err="1"/>
              <a:t>immaterialistyczną</a:t>
            </a:r>
            <a:r>
              <a:rPr lang="pl-PL" altLang="it-IT" sz="1800" dirty="0"/>
              <a:t> metafizyką. Było to dzieło Berkeleya.</a:t>
            </a:r>
          </a:p>
          <a:p>
            <a:pPr eaLnBrk="1" hangingPunct="1">
              <a:buFontTx/>
              <a:buNone/>
            </a:pPr>
            <a:r>
              <a:rPr lang="pl-PL" altLang="it-IT" sz="1800" dirty="0"/>
              <a:t>George Berkeley (1685-1753) urodził się i większość życia spędził w Irlandii. Studia odbywał w Dublinie. Jako duchowny anglikański zajmował stanowiska kościelne. </a:t>
            </a:r>
          </a:p>
          <a:p>
            <a:pPr eaLnBrk="1" hangingPunct="1">
              <a:buFontTx/>
              <a:buNone/>
            </a:pPr>
            <a:r>
              <a:rPr lang="pl-PL" altLang="it-IT" sz="1800" dirty="0"/>
              <a:t>Typ jego umysłowy cechowała bystrość i śmiałość, nie cofająca się przed najbardziej paradoksalnymi konsekwencjami; śmiałość myśli godził z lojalnością wyznaniową.</a:t>
            </a:r>
          </a:p>
          <a:p>
            <a:pPr eaLnBrk="1" hangingPunct="1">
              <a:buFontTx/>
              <a:buNone/>
            </a:pPr>
            <a:r>
              <a:rPr lang="pl-PL" altLang="it-IT" sz="1800" dirty="0"/>
              <a:t>1. Skrajny nominalizm: </a:t>
            </a:r>
            <a:r>
              <a:rPr lang="pl-PL" altLang="it-IT" sz="1800" dirty="0" err="1"/>
              <a:t>Locke</a:t>
            </a:r>
            <a:r>
              <a:rPr lang="pl-PL" altLang="it-IT" sz="1800" dirty="0"/>
              <a:t> zaprzeczał, jakoby w świecie zewnętrznym istniały przedmioty ogólne i abstrakcyjne; natomiast przyznawał, że pojęcia abstrakcyjne istnieją w umysłach. Berkeley zaprzeczał i temu: w umyśle tak samo nie ma nic abstrakcyjnego, jak poza umysłem. [Nie ma pojęcia „barwy”, ale tylko b. czerwona.]</a:t>
            </a:r>
          </a:p>
          <a:p>
            <a:pPr eaLnBrk="1" hangingPunct="1">
              <a:buFontTx/>
              <a:buNone/>
            </a:pPr>
            <a:r>
              <a:rPr lang="pl-PL" altLang="it-IT" sz="1800" dirty="0"/>
              <a:t>2. Skrajny </a:t>
            </a:r>
            <a:r>
              <a:rPr lang="pl-PL" altLang="it-IT" sz="1800" dirty="0" err="1"/>
              <a:t>sensualism</a:t>
            </a:r>
            <a:r>
              <a:rPr lang="pl-PL" altLang="it-IT" sz="1800" dirty="0"/>
              <a:t>: tylko to istnieje, czego doświadczamy […]Teoria matematyki była najradykalniej sensualistyczną teorią wiedzy, jaka kiedykolwiek była wygłoszona. Figury, które geometra rysuje na tablicy, nie były dla Berkeleya ilustracją, lecz właściwym przedmiotem wiedzy matematycznej, one bowiem są oglądane przez zmysły. […] Przede wszystkim odrzucał mechanikę Newtona. </a:t>
            </a:r>
          </a:p>
          <a:p>
            <a:pPr eaLnBrk="1" hangingPunct="1">
              <a:buFontTx/>
              <a:buNone/>
            </a:pPr>
            <a:r>
              <a:rPr lang="pl-PL" altLang="it-IT" sz="1800" dirty="0"/>
              <a:t>3. Skrajny subiektywizm: pierwotne własności są subiektywne: istnieją tylko w umysłach</a:t>
            </a:r>
          </a:p>
          <a:p>
            <a:pPr eaLnBrk="1" hangingPunct="1">
              <a:buFontTx/>
              <a:buNone/>
            </a:pPr>
            <a:r>
              <a:rPr lang="pl-PL" altLang="it-IT" sz="1800" dirty="0"/>
              <a:t>4. Immaterializm: </a:t>
            </a:r>
            <a:r>
              <a:rPr lang="pl-PL" altLang="it-IT" sz="1800" dirty="0" err="1"/>
              <a:t>substancyj</a:t>
            </a:r>
            <a:r>
              <a:rPr lang="pl-PL" altLang="it-IT" sz="1800" dirty="0"/>
              <a:t> nie doświadczamy, więc ich nie ma. Rzeczy, które by były różne od postrzeżeń są tylko fikcjami umysłu. […] istnieją tylko idee.</a:t>
            </a:r>
          </a:p>
          <a:p>
            <a:pPr eaLnBrk="1" hangingPunct="1">
              <a:buFontTx/>
              <a:buNone/>
            </a:pPr>
            <a:r>
              <a:rPr lang="pl-PL" altLang="it-IT" sz="1800" dirty="0"/>
              <a:t>Zasłużył się szeregiem badań specjalnych, jak psychologiczna analiza widzenia 3D.” </a:t>
            </a:r>
          </a:p>
          <a:p>
            <a:pPr eaLnBrk="1" hangingPunct="1">
              <a:buFontTx/>
              <a:buNone/>
            </a:pPr>
            <a:r>
              <a:rPr lang="pl-PL" altLang="it-IT" sz="1600" dirty="0"/>
              <a:t>Władysław Tatarkiewicz, </a:t>
            </a:r>
            <a:r>
              <a:rPr lang="pl-PL" altLang="it-IT" sz="1600" i="1" dirty="0"/>
              <a:t>Historia </a:t>
            </a:r>
            <a:r>
              <a:rPr lang="pl-PL" altLang="it-IT" sz="1600" dirty="0"/>
              <a:t>filozofii, t. II, str. 104-108.</a:t>
            </a:r>
          </a:p>
        </p:txBody>
      </p:sp>
    </p:spTree>
    <p:extLst>
      <p:ext uri="{BB962C8B-B14F-4D97-AF65-F5344CB8AC3E}">
        <p14:creationId xmlns:p14="http://schemas.microsoft.com/office/powerpoint/2010/main" val="474087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1DF64C8-A423-7A6A-A0A5-A09758C83FA9}"/>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73DD5008-AAC2-5652-CC2C-0E978A8D4C3F}"/>
              </a:ext>
            </a:extLst>
          </p:cNvPr>
          <p:cNvSpPr>
            <a:spLocks noGrp="1" noChangeArrowheads="1"/>
          </p:cNvSpPr>
          <p:nvPr>
            <p:ph type="title"/>
          </p:nvPr>
        </p:nvSpPr>
        <p:spPr>
          <a:xfrm>
            <a:off x="0" y="-26988"/>
            <a:ext cx="9144000" cy="863601"/>
          </a:xfrm>
        </p:spPr>
        <p:txBody>
          <a:bodyPr/>
          <a:lstStyle/>
          <a:p>
            <a:pPr eaLnBrk="1" hangingPunct="1"/>
            <a:r>
              <a:rPr lang="en-US" sz="3200" noProof="0" dirty="0">
                <a:ea typeface="Arial Unicode MS" pitchFamily="34" charset="-128"/>
              </a:rPr>
              <a:t>Berkeley: immaterialism</a:t>
            </a:r>
          </a:p>
        </p:txBody>
      </p:sp>
      <p:sp>
        <p:nvSpPr>
          <p:cNvPr id="7171" name="Rectangle 3">
            <a:extLst>
              <a:ext uri="{FF2B5EF4-FFF2-40B4-BE49-F238E27FC236}">
                <a16:creationId xmlns:a16="http://schemas.microsoft.com/office/drawing/2014/main" id="{C5011F1F-F77E-9586-30D1-879C9CFA4CD8}"/>
              </a:ext>
            </a:extLst>
          </p:cNvPr>
          <p:cNvSpPr>
            <a:spLocks noGrp="1" noChangeArrowheads="1"/>
          </p:cNvSpPr>
          <p:nvPr>
            <p:ph type="body" idx="1"/>
          </p:nvPr>
        </p:nvSpPr>
        <p:spPr>
          <a:xfrm>
            <a:off x="89694" y="836612"/>
            <a:ext cx="9054306" cy="6021388"/>
          </a:xfrm>
        </p:spPr>
        <p:txBody>
          <a:bodyPr/>
          <a:lstStyle/>
          <a:p>
            <a:pPr eaLnBrk="1" hangingPunct="1">
              <a:spcBef>
                <a:spcPts val="600"/>
              </a:spcBef>
              <a:buFontTx/>
              <a:buNone/>
            </a:pPr>
            <a:r>
              <a:rPr lang="en-US" sz="1900" noProof="0" dirty="0"/>
              <a:t>„So Berkeley has claimed that matter is unintelligible. We cannot imagine anything like it any more than we can observe it, and the invocation of abstract ideas by means of which we may think of the unimaginable involves absurdity.  […] Matter can be vaguely intelligible as a tool or instrument of God. […] Physics cannot explain why certain pulsations of air cause heard sound or why in certain physical conditions we see one </a:t>
            </a:r>
            <a:r>
              <a:rPr lang="en-US" sz="1900" noProof="0" dirty="0" err="1"/>
              <a:t>colour</a:t>
            </a:r>
            <a:r>
              <a:rPr lang="en-US" sz="1900" noProof="0" dirty="0"/>
              <a:t> rather than another, or indeed, why we see any </a:t>
            </a:r>
            <a:r>
              <a:rPr lang="en-US" sz="1900" noProof="0" dirty="0" err="1"/>
              <a:t>coulour</a:t>
            </a:r>
            <a:r>
              <a:rPr lang="en-US" sz="1900" noProof="0" dirty="0"/>
              <a:t> at all.  </a:t>
            </a:r>
            <a:r>
              <a:rPr lang="en-US" sz="1900" b="1" noProof="0" dirty="0"/>
              <a:t>[Completely wrong]</a:t>
            </a:r>
            <a:endParaRPr lang="en-US" sz="1900" noProof="0" dirty="0"/>
          </a:p>
          <a:p>
            <a:pPr eaLnBrk="1" hangingPunct="1">
              <a:spcBef>
                <a:spcPts val="600"/>
              </a:spcBef>
              <a:buFontTx/>
              <a:buNone/>
            </a:pPr>
            <a:r>
              <a:rPr lang="en-US" sz="1900" noProof="0" dirty="0"/>
              <a:t>So on all counts it seems clear to Berkeley in the ontology of Locke, Newton and their associates matter was indefensible and superfluous. They themselves were ready t</a:t>
            </a:r>
            <a:r>
              <a:rPr lang="pl-PL" sz="1900" noProof="0" dirty="0"/>
              <a:t>o</a:t>
            </a:r>
            <a:r>
              <a:rPr lang="en-US" sz="1900" noProof="0" dirty="0"/>
              <a:t> admit that mater without God yielded no satisfactory explanation of the world. So Berkeley claims that a complete account of the world can be given in terms of the remainder of the Newtonian ontology – God, finite spirits and their ideas. In the famous formulation of this doctrine Berkeley said that to exist is either to perceive (</a:t>
            </a:r>
            <a:r>
              <a:rPr lang="en-US" sz="1900" i="1" noProof="0" dirty="0" err="1"/>
              <a:t>percipere</a:t>
            </a:r>
            <a:r>
              <a:rPr lang="en-US" sz="1900" i="1" noProof="0" dirty="0"/>
              <a:t>), </a:t>
            </a:r>
            <a:r>
              <a:rPr lang="en-US" sz="1900" noProof="0" dirty="0"/>
              <a:t>which constitutes the existence of spirits, or to be perceived (</a:t>
            </a:r>
            <a:r>
              <a:rPr lang="en-US" sz="1900" i="1" noProof="0" dirty="0"/>
              <a:t>percipi</a:t>
            </a:r>
            <a:r>
              <a:rPr lang="en-US" sz="1900" noProof="0" dirty="0"/>
              <a:t>), which constitutes the existence of inanimate, of ideas. The perceived objects of the mind which have no existence independent of the mind. So the world is ultimately spiritual; there is nothing beyond minds and their contents. </a:t>
            </a:r>
            <a:endParaRPr lang="pl-PL" sz="1900" noProof="0" dirty="0"/>
          </a:p>
          <a:p>
            <a:pPr eaLnBrk="1" hangingPunct="1">
              <a:spcBef>
                <a:spcPts val="600"/>
              </a:spcBef>
              <a:buNone/>
            </a:pPr>
            <a:r>
              <a:rPr lang="pl-PL" sz="1900" noProof="0" dirty="0"/>
              <a:t>J. O. </a:t>
            </a:r>
            <a:r>
              <a:rPr lang="pl-PL" sz="1900" noProof="0" dirty="0" err="1"/>
              <a:t>Urmson</a:t>
            </a:r>
            <a:r>
              <a:rPr lang="pl-PL" sz="1900" noProof="0" dirty="0"/>
              <a:t>, </a:t>
            </a:r>
            <a:r>
              <a:rPr lang="pl-PL" sz="1900" i="1" noProof="0" dirty="0"/>
              <a:t>Berkeley. Pas</a:t>
            </a:r>
            <a:r>
              <a:rPr lang="pl-PL" sz="1900" i="1" dirty="0"/>
              <a:t>t </a:t>
            </a:r>
            <a:r>
              <a:rPr lang="pl-PL" sz="1900" i="1"/>
              <a:t>Masters</a:t>
            </a:r>
            <a:r>
              <a:rPr lang="pl-PL" sz="1900" i="1" dirty="0"/>
              <a:t>. </a:t>
            </a:r>
            <a:r>
              <a:rPr lang="pl-PL" sz="1900" dirty="0"/>
              <a:t>Oxford University Press, 1982, str. 32-33.</a:t>
            </a:r>
            <a:endParaRPr lang="en-US" sz="1900" noProof="0" dirty="0"/>
          </a:p>
          <a:p>
            <a:pPr eaLnBrk="1" hangingPunct="1">
              <a:spcBef>
                <a:spcPts val="600"/>
              </a:spcBef>
              <a:buFontTx/>
              <a:buNone/>
            </a:pPr>
            <a:endParaRPr lang="en-US" sz="1900" noProof="0" dirty="0"/>
          </a:p>
          <a:p>
            <a:pPr eaLnBrk="1" hangingPunct="1">
              <a:buFontTx/>
              <a:buNone/>
            </a:pPr>
            <a:endParaRPr lang="en-US" sz="1900" noProof="0" dirty="0"/>
          </a:p>
          <a:p>
            <a:pPr eaLnBrk="1" hangingPunct="1">
              <a:buFontTx/>
              <a:buNone/>
            </a:pPr>
            <a:endParaRPr lang="en-US" sz="1900" noProof="0" dirty="0"/>
          </a:p>
        </p:txBody>
      </p:sp>
    </p:spTree>
    <p:extLst>
      <p:ext uri="{BB962C8B-B14F-4D97-AF65-F5344CB8AC3E}">
        <p14:creationId xmlns:p14="http://schemas.microsoft.com/office/powerpoint/2010/main" val="370468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DA4EC8-C302-881C-2EA6-A553FF595115}"/>
              </a:ext>
            </a:extLst>
          </p:cNvPr>
          <p:cNvSpPr>
            <a:spLocks noGrp="1"/>
          </p:cNvSpPr>
          <p:nvPr>
            <p:ph type="title"/>
          </p:nvPr>
        </p:nvSpPr>
        <p:spPr>
          <a:xfrm>
            <a:off x="5281736" y="1124176"/>
            <a:ext cx="3714192" cy="490066"/>
          </a:xfrm>
        </p:spPr>
        <p:txBody>
          <a:bodyPr/>
          <a:lstStyle/>
          <a:p>
            <a:r>
              <a:rPr lang="pl-PL" sz="3200" dirty="0"/>
              <a:t>Tom </a:t>
            </a:r>
            <a:r>
              <a:rPr lang="pl-PL" sz="3200" dirty="0" err="1"/>
              <a:t>McLeish</a:t>
            </a:r>
            <a:r>
              <a:rPr lang="pl-PL" sz="3200" dirty="0"/>
              <a:t>: </a:t>
            </a:r>
            <a:r>
              <a:rPr lang="pl-PL" sz="3200" dirty="0" err="1"/>
              <a:t>Boyle’s</a:t>
            </a:r>
            <a:r>
              <a:rPr lang="pl-PL" sz="3200" dirty="0"/>
              <a:t> </a:t>
            </a:r>
            <a:r>
              <a:rPr lang="pl-PL" sz="3200" dirty="0" err="1"/>
              <a:t>lecture</a:t>
            </a:r>
            <a:r>
              <a:rPr lang="pl-PL" sz="3200" dirty="0"/>
              <a:t> (2021)</a:t>
            </a:r>
            <a:endParaRPr lang="en-US" sz="3200" dirty="0"/>
          </a:p>
        </p:txBody>
      </p:sp>
      <p:pic>
        <p:nvPicPr>
          <p:cNvPr id="6" name="Obraz 5">
            <a:extLst>
              <a:ext uri="{FF2B5EF4-FFF2-40B4-BE49-F238E27FC236}">
                <a16:creationId xmlns:a16="http://schemas.microsoft.com/office/drawing/2014/main" id="{F66B6DB7-91CD-572C-BE01-D6230563A6CF}"/>
              </a:ext>
            </a:extLst>
          </p:cNvPr>
          <p:cNvPicPr>
            <a:picLocks noChangeAspect="1"/>
          </p:cNvPicPr>
          <p:nvPr/>
        </p:nvPicPr>
        <p:blipFill>
          <a:blip r:embed="rId2"/>
          <a:stretch>
            <a:fillRect/>
          </a:stretch>
        </p:blipFill>
        <p:spPr>
          <a:xfrm>
            <a:off x="148072" y="89650"/>
            <a:ext cx="4824536" cy="2712477"/>
          </a:xfrm>
          <a:prstGeom prst="rect">
            <a:avLst/>
          </a:prstGeom>
        </p:spPr>
      </p:pic>
      <p:pic>
        <p:nvPicPr>
          <p:cNvPr id="8" name="Obraz 7">
            <a:extLst>
              <a:ext uri="{FF2B5EF4-FFF2-40B4-BE49-F238E27FC236}">
                <a16:creationId xmlns:a16="http://schemas.microsoft.com/office/drawing/2014/main" id="{9C61D7A2-CAE9-22A2-86BD-323E6433BEE8}"/>
              </a:ext>
            </a:extLst>
          </p:cNvPr>
          <p:cNvPicPr>
            <a:picLocks noChangeAspect="1"/>
          </p:cNvPicPr>
          <p:nvPr/>
        </p:nvPicPr>
        <p:blipFill>
          <a:blip r:embed="rId3"/>
          <a:stretch>
            <a:fillRect/>
          </a:stretch>
        </p:blipFill>
        <p:spPr>
          <a:xfrm>
            <a:off x="2619618" y="2886168"/>
            <a:ext cx="6296797" cy="3540220"/>
          </a:xfrm>
          <a:prstGeom prst="rect">
            <a:avLst/>
          </a:prstGeom>
        </p:spPr>
      </p:pic>
      <p:sp>
        <p:nvSpPr>
          <p:cNvPr id="12" name="pole tekstowe 11">
            <a:extLst>
              <a:ext uri="{FF2B5EF4-FFF2-40B4-BE49-F238E27FC236}">
                <a16:creationId xmlns:a16="http://schemas.microsoft.com/office/drawing/2014/main" id="{4EFA8088-44D3-3126-D32C-3780E16A429D}"/>
              </a:ext>
            </a:extLst>
          </p:cNvPr>
          <p:cNvSpPr txBox="1"/>
          <p:nvPr/>
        </p:nvSpPr>
        <p:spPr>
          <a:xfrm>
            <a:off x="5249281" y="2204864"/>
            <a:ext cx="4572000" cy="369332"/>
          </a:xfrm>
          <a:prstGeom prst="rect">
            <a:avLst/>
          </a:prstGeom>
          <a:noFill/>
        </p:spPr>
        <p:txBody>
          <a:bodyPr wrap="square">
            <a:spAutoFit/>
          </a:bodyPr>
          <a:lstStyle/>
          <a:p>
            <a:r>
              <a:rPr lang="en-US" dirty="0"/>
              <a:t>https://youtu.be/khYs4qJiS-Y</a:t>
            </a:r>
          </a:p>
        </p:txBody>
      </p:sp>
      <p:sp>
        <p:nvSpPr>
          <p:cNvPr id="16" name="pole tekstowe 15">
            <a:extLst>
              <a:ext uri="{FF2B5EF4-FFF2-40B4-BE49-F238E27FC236}">
                <a16:creationId xmlns:a16="http://schemas.microsoft.com/office/drawing/2014/main" id="{E1E5BAB0-CB17-5F5C-4351-C9747266A9F0}"/>
              </a:ext>
            </a:extLst>
          </p:cNvPr>
          <p:cNvSpPr txBox="1"/>
          <p:nvPr/>
        </p:nvSpPr>
        <p:spPr>
          <a:xfrm>
            <a:off x="173530" y="6475416"/>
            <a:ext cx="8186293" cy="369332"/>
          </a:xfrm>
          <a:prstGeom prst="rect">
            <a:avLst/>
          </a:prstGeom>
          <a:noFill/>
        </p:spPr>
        <p:txBody>
          <a:bodyPr wrap="square">
            <a:spAutoFit/>
          </a:bodyPr>
          <a:lstStyle/>
          <a:p>
            <a:pPr marL="381000" indent="-381000" eaLnBrk="1" hangingPunct="1">
              <a:buFontTx/>
              <a:buNone/>
              <a:defRPr/>
            </a:pPr>
            <a:r>
              <a:rPr lang="pl-PL" altLang="it-IT" sz="1800" dirty="0">
                <a:ea typeface="Arial Unicode MS" pitchFamily="34" charset="-128"/>
              </a:rPr>
              <a:t>T. </a:t>
            </a:r>
            <a:r>
              <a:rPr lang="pl-PL" altLang="it-IT" sz="1800" dirty="0" err="1">
                <a:ea typeface="Arial Unicode MS" pitchFamily="34" charset="-128"/>
              </a:rPr>
              <a:t>McLeish</a:t>
            </a:r>
            <a:r>
              <a:rPr lang="pl-PL" altLang="it-IT" sz="1800" dirty="0">
                <a:ea typeface="Arial Unicode MS" pitchFamily="34" charset="-128"/>
              </a:rPr>
              <a:t>, </a:t>
            </a:r>
            <a:r>
              <a:rPr lang="pl-PL" altLang="it-IT" sz="1800" i="1" dirty="0" err="1">
                <a:ea typeface="Arial Unicode MS" pitchFamily="34" charset="-128"/>
              </a:rPr>
              <a:t>Faith</a:t>
            </a:r>
            <a:r>
              <a:rPr lang="pl-PL" altLang="it-IT" sz="1800" i="1" dirty="0">
                <a:ea typeface="Arial Unicode MS" pitchFamily="34" charset="-128"/>
              </a:rPr>
              <a:t> and </a:t>
            </a:r>
            <a:r>
              <a:rPr lang="pl-PL" altLang="it-IT" sz="1800" i="1" dirty="0" err="1">
                <a:ea typeface="Arial Unicode MS" pitchFamily="34" charset="-128"/>
              </a:rPr>
              <a:t>Wisdom</a:t>
            </a:r>
            <a:r>
              <a:rPr lang="pl-PL" altLang="it-IT" sz="1800" i="1" dirty="0">
                <a:ea typeface="Arial Unicode MS" pitchFamily="34" charset="-128"/>
              </a:rPr>
              <a:t> in Science</a:t>
            </a:r>
            <a:r>
              <a:rPr lang="pl-PL" altLang="it-IT" sz="1800" dirty="0">
                <a:ea typeface="Arial Unicode MS" pitchFamily="34" charset="-128"/>
              </a:rPr>
              <a:t>, Oxford University Press, 2014</a:t>
            </a:r>
          </a:p>
        </p:txBody>
      </p:sp>
    </p:spTree>
    <p:extLst>
      <p:ext uri="{BB962C8B-B14F-4D97-AF65-F5344CB8AC3E}">
        <p14:creationId xmlns:p14="http://schemas.microsoft.com/office/powerpoint/2010/main" val="1451826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537BD-D995-B2E1-5E56-90B6895D5B95}"/>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0D897635-8F01-6FA1-F362-A9E443ABB18D}"/>
              </a:ext>
            </a:extLst>
          </p:cNvPr>
          <p:cNvSpPr>
            <a:spLocks noGrp="1" noChangeArrowheads="1"/>
          </p:cNvSpPr>
          <p:nvPr>
            <p:ph type="title"/>
          </p:nvPr>
        </p:nvSpPr>
        <p:spPr>
          <a:xfrm>
            <a:off x="0" y="-26988"/>
            <a:ext cx="9144000" cy="863601"/>
          </a:xfrm>
        </p:spPr>
        <p:txBody>
          <a:bodyPr/>
          <a:lstStyle/>
          <a:p>
            <a:pPr eaLnBrk="1" hangingPunct="1"/>
            <a:r>
              <a:rPr lang="en-US" sz="3200" noProof="0" dirty="0">
                <a:ea typeface="Arial Unicode MS" pitchFamily="34" charset="-128"/>
              </a:rPr>
              <a:t>Berkeley: immaterialism</a:t>
            </a:r>
          </a:p>
        </p:txBody>
      </p:sp>
      <p:sp>
        <p:nvSpPr>
          <p:cNvPr id="7171" name="Rectangle 3">
            <a:extLst>
              <a:ext uri="{FF2B5EF4-FFF2-40B4-BE49-F238E27FC236}">
                <a16:creationId xmlns:a16="http://schemas.microsoft.com/office/drawing/2014/main" id="{097EBB41-40FE-884F-7B81-AA25632D69F8}"/>
              </a:ext>
            </a:extLst>
          </p:cNvPr>
          <p:cNvSpPr>
            <a:spLocks noGrp="1" noChangeArrowheads="1"/>
          </p:cNvSpPr>
          <p:nvPr>
            <p:ph type="body" idx="1"/>
          </p:nvPr>
        </p:nvSpPr>
        <p:spPr>
          <a:xfrm>
            <a:off x="89694" y="836612"/>
            <a:ext cx="9054306" cy="6021388"/>
          </a:xfrm>
        </p:spPr>
        <p:txBody>
          <a:bodyPr/>
          <a:lstStyle/>
          <a:p>
            <a:pPr eaLnBrk="1" hangingPunct="1">
              <a:spcBef>
                <a:spcPts val="600"/>
              </a:spcBef>
              <a:buFontTx/>
              <a:buNone/>
            </a:pPr>
            <a:r>
              <a:rPr lang="pl-PL" sz="1900" dirty="0"/>
              <a:t>Berkeley twierdził więc, że materia jest niepoznawalna. Nie możemy sobie jej wyobrazić w większym stopniu niż sama możność jej obserwacji, a </a:t>
            </a:r>
            <a:r>
              <a:rPr lang="pl-PL" sz="1900" dirty="0" err="1"/>
              <a:t>odwoływa</a:t>
            </a:r>
            <a:r>
              <a:rPr lang="pl-PL" sz="1900" dirty="0"/>
              <a:t>-nie się do abstrakcyjnych idei, za pomocą których możemy myśleć o tym, co niewyobrażalne, pociąga za sobą niedorzeczność.  […] Materia może być ogólnikowo zrozumiała jako narzędzie lub instrument Boga. […] Fizyka nie jest w stanie wyjaśnić, dlaczego pewne wibracje powietrza wywołują słyszalny dźwięk, dlaczego w pewnych warunkach fizycznych widzimy taki, a nie inny kolor, ani dlaczego w ogóle widzimy jakąkolwiek barwę</a:t>
            </a:r>
            <a:r>
              <a:rPr lang="pl-PL" sz="1900" b="1" dirty="0"/>
              <a:t>.  [Całkowicie błędnie]</a:t>
            </a:r>
            <a:r>
              <a:rPr lang="pl-PL" sz="1900" dirty="0"/>
              <a:t>
Tak więc pod każdym względem dla Berkeleya wydaje się jasne, że w ontologii </a:t>
            </a:r>
            <a:r>
              <a:rPr lang="pl-PL" sz="1900" dirty="0" err="1"/>
              <a:t>Locke'a</a:t>
            </a:r>
            <a:r>
              <a:rPr lang="pl-PL" sz="1900" dirty="0"/>
              <a:t>, Newtona i ich naśladowców nie można obronić istnienia materii: jest ona zbyteczna. Oni sami byli gotowi przyznać, że materia bez Boga nie daje zadowalającego wyjaśnienia świata. Berkeley twierdzi więc, że pełne </a:t>
            </a:r>
            <a:r>
              <a:rPr lang="pl-PL" sz="1900" dirty="0" err="1"/>
              <a:t>wyjaś-nienie</a:t>
            </a:r>
            <a:r>
              <a:rPr lang="pl-PL" sz="1900" dirty="0"/>
              <a:t> świata można przedstawić w kategoriach pozostałej części ontologii newtonowskiej – Boga, skończonych duchów i ich idei. W słynnym </a:t>
            </a:r>
            <a:r>
              <a:rPr lang="pl-PL" sz="1900" dirty="0" err="1"/>
              <a:t>sformułowa-niu</a:t>
            </a:r>
            <a:r>
              <a:rPr lang="pl-PL" sz="1900" dirty="0"/>
              <a:t> tej doktryny Berkeley powiedział, że istnieć to albo postrzegać (</a:t>
            </a:r>
            <a:r>
              <a:rPr lang="pl-PL" sz="1900" i="1" dirty="0" err="1"/>
              <a:t>percipere</a:t>
            </a:r>
            <a:r>
              <a:rPr lang="pl-PL" sz="1900" dirty="0"/>
              <a:t>), co stanowi istnienie duchów, albo być postrzeganym (</a:t>
            </a:r>
            <a:r>
              <a:rPr lang="pl-PL" sz="1900" i="1" dirty="0" err="1"/>
              <a:t>percipi</a:t>
            </a:r>
            <a:r>
              <a:rPr lang="pl-PL" sz="1900" dirty="0"/>
              <a:t>), co konstytuuje istnienie rzeczy nieożywionych, czyli idei. Te postrzegane idee są przedmiotami umysłu, które nie mają istnienia niezależnego od umysłu. Tak więc świat jest ostatecznie duchowy; nie ma nic poza umysłami i ich zawartością.</a:t>
            </a:r>
          </a:p>
          <a:p>
            <a:pPr eaLnBrk="1" hangingPunct="1">
              <a:spcBef>
                <a:spcPts val="600"/>
              </a:spcBef>
              <a:buFontTx/>
              <a:buNone/>
            </a:pPr>
            <a:r>
              <a:rPr lang="pl-PL" sz="1900" noProof="0" dirty="0"/>
              <a:t>J. O. </a:t>
            </a:r>
            <a:r>
              <a:rPr lang="pl-PL" sz="1900" noProof="0" dirty="0" err="1"/>
              <a:t>Urmson</a:t>
            </a:r>
            <a:r>
              <a:rPr lang="pl-PL" sz="1900" noProof="0" dirty="0"/>
              <a:t>, </a:t>
            </a:r>
            <a:r>
              <a:rPr lang="pl-PL" sz="1900" i="1" noProof="0" dirty="0"/>
              <a:t>Berkeley. Pas</a:t>
            </a:r>
            <a:r>
              <a:rPr lang="pl-PL" sz="1900" i="1" dirty="0"/>
              <a:t>t </a:t>
            </a:r>
            <a:r>
              <a:rPr lang="pl-PL" sz="1900" i="1" dirty="0" err="1"/>
              <a:t>Masters</a:t>
            </a:r>
            <a:r>
              <a:rPr lang="pl-PL" sz="1900" i="1" dirty="0"/>
              <a:t>. </a:t>
            </a:r>
            <a:r>
              <a:rPr lang="pl-PL" sz="1900" dirty="0"/>
              <a:t>Oxford University Press, 1982, str. 32-33.</a:t>
            </a:r>
            <a:endParaRPr lang="en-US" sz="1900" noProof="0" dirty="0"/>
          </a:p>
          <a:p>
            <a:pPr eaLnBrk="1" hangingPunct="1">
              <a:buFontTx/>
              <a:buNone/>
            </a:pPr>
            <a:endParaRPr lang="en-US" sz="1900" noProof="0" dirty="0"/>
          </a:p>
        </p:txBody>
      </p:sp>
    </p:spTree>
    <p:extLst>
      <p:ext uri="{BB962C8B-B14F-4D97-AF65-F5344CB8AC3E}">
        <p14:creationId xmlns:p14="http://schemas.microsoft.com/office/powerpoint/2010/main" val="3484694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ytuł 1">
            <a:extLst>
              <a:ext uri="{FF2B5EF4-FFF2-40B4-BE49-F238E27FC236}">
                <a16:creationId xmlns:a16="http://schemas.microsoft.com/office/drawing/2014/main" id="{E0A587DA-C485-4CB5-AF19-44D38036711B}"/>
              </a:ext>
            </a:extLst>
          </p:cNvPr>
          <p:cNvSpPr>
            <a:spLocks noGrp="1" noChangeArrowheads="1"/>
          </p:cNvSpPr>
          <p:nvPr>
            <p:ph type="title"/>
          </p:nvPr>
        </p:nvSpPr>
        <p:spPr>
          <a:xfrm>
            <a:off x="447675" y="0"/>
            <a:ext cx="8229600" cy="1143000"/>
          </a:xfrm>
        </p:spPr>
        <p:txBody>
          <a:bodyPr/>
          <a:lstStyle/>
          <a:p>
            <a:r>
              <a:rPr lang="pl-PL" altLang="en-US" sz="3200" dirty="0"/>
              <a:t>Edmund Husserl </a:t>
            </a:r>
            <a:r>
              <a:rPr lang="pl-PL" sz="3200" dirty="0">
                <a:solidFill>
                  <a:srgbClr val="202122"/>
                </a:solidFill>
              </a:rPr>
              <a:t>(1859-1938): </a:t>
            </a:r>
            <a:r>
              <a:rPr lang="pl-PL" altLang="en-US" sz="3200" dirty="0"/>
              <a:t> „Fenomenologia” </a:t>
            </a:r>
            <a:endParaRPr lang="en-US" altLang="en-US" sz="3200" dirty="0"/>
          </a:p>
        </p:txBody>
      </p:sp>
      <p:sp>
        <p:nvSpPr>
          <p:cNvPr id="37891" name="Symbol zastępczy zawartości 2">
            <a:extLst>
              <a:ext uri="{FF2B5EF4-FFF2-40B4-BE49-F238E27FC236}">
                <a16:creationId xmlns:a16="http://schemas.microsoft.com/office/drawing/2014/main" id="{E4073B2C-1FAE-C269-AE65-A7AD98CFAABA}"/>
              </a:ext>
            </a:extLst>
          </p:cNvPr>
          <p:cNvSpPr>
            <a:spLocks noGrp="1" noChangeArrowheads="1"/>
          </p:cNvSpPr>
          <p:nvPr>
            <p:ph idx="1"/>
          </p:nvPr>
        </p:nvSpPr>
        <p:spPr>
          <a:xfrm>
            <a:off x="434975" y="960438"/>
            <a:ext cx="8601075" cy="4525962"/>
          </a:xfrm>
        </p:spPr>
        <p:txBody>
          <a:bodyPr/>
          <a:lstStyle/>
          <a:p>
            <a:pPr marL="0" indent="0">
              <a:buFontTx/>
              <a:buNone/>
              <a:defRPr/>
            </a:pPr>
            <a:endParaRPr lang="pl-PL" altLang="en-US" sz="1900" dirty="0"/>
          </a:p>
          <a:p>
            <a:pPr>
              <a:defRPr/>
            </a:pPr>
            <a:r>
              <a:rPr lang="pl-PL" altLang="en-US" sz="1900" dirty="0">
                <a:solidFill>
                  <a:schemeClr val="accent6">
                    <a:lumMod val="75000"/>
                  </a:schemeClr>
                </a:solidFill>
              </a:rPr>
              <a:t>Kolejnym „pokłosiem” platońskiego (i Berkeleya) idealizmu są liczne, w całej historii filozofii, próby odchodzenia o </a:t>
            </a:r>
            <a:r>
              <a:rPr lang="pl-PL" altLang="en-US" sz="1900" i="1" dirty="0">
                <a:solidFill>
                  <a:schemeClr val="accent6">
                    <a:lumMod val="75000"/>
                  </a:schemeClr>
                </a:solidFill>
              </a:rPr>
              <a:t>realizmu</a:t>
            </a:r>
            <a:r>
              <a:rPr lang="pl-PL" altLang="en-US" sz="1900" dirty="0">
                <a:solidFill>
                  <a:schemeClr val="accent6">
                    <a:lumMod val="75000"/>
                  </a:schemeClr>
                </a:solidFill>
              </a:rPr>
              <a:t> poznawczego. </a:t>
            </a:r>
          </a:p>
          <a:p>
            <a:pPr>
              <a:defRPr/>
            </a:pPr>
            <a:r>
              <a:rPr lang="pl-PL" altLang="en-US" sz="1900" dirty="0">
                <a:solidFill>
                  <a:schemeClr val="accent6">
                    <a:lumMod val="75000"/>
                  </a:schemeClr>
                </a:solidFill>
              </a:rPr>
              <a:t>W radykalnej formie mówimy o </a:t>
            </a:r>
            <a:r>
              <a:rPr lang="pl-PL" altLang="en-US" sz="1900" i="1" dirty="0">
                <a:solidFill>
                  <a:schemeClr val="accent6">
                    <a:lumMod val="75000"/>
                  </a:schemeClr>
                </a:solidFill>
              </a:rPr>
              <a:t>solipsyzmie</a:t>
            </a:r>
            <a:r>
              <a:rPr lang="pl-PL" altLang="en-US" sz="1900" dirty="0">
                <a:solidFill>
                  <a:schemeClr val="accent6">
                    <a:lumMod val="75000"/>
                  </a:schemeClr>
                </a:solidFill>
              </a:rPr>
              <a:t>: „Świat realny nie istnieje, a jedynie nam się wydaje/ śni”. Pięknie powiedział to Szekspir, ustami Hamleta:</a:t>
            </a:r>
          </a:p>
          <a:p>
            <a:pPr marL="0" indent="0">
              <a:buFontTx/>
              <a:buNone/>
              <a:defRPr/>
            </a:pPr>
            <a:r>
              <a:rPr lang="pl-PL" altLang="en-US" sz="1900" dirty="0"/>
              <a:t>„Umrzeć - zasnąć. – Zasnąć! Może śnić? – w tym sęk, jakie bowiem w tym śnie śmiertelnym marzenia przyjść mogą.„ </a:t>
            </a:r>
          </a:p>
          <a:p>
            <a:pPr marL="0" indent="0">
              <a:buFontTx/>
              <a:buNone/>
              <a:defRPr/>
            </a:pPr>
            <a:r>
              <a:rPr lang="pl-PL" altLang="en-US" sz="1900" dirty="0"/>
              <a:t> </a:t>
            </a:r>
          </a:p>
          <a:p>
            <a:pPr>
              <a:defRPr/>
            </a:pPr>
            <a:r>
              <a:rPr lang="pl-PL" sz="1900" dirty="0">
                <a:solidFill>
                  <a:srgbClr val="202122"/>
                </a:solidFill>
              </a:rPr>
              <a:t>W XX wieku pojawia się pojęcie „fenomenologii”. W ujęcia Edmunda Husserla „Poznanie </a:t>
            </a:r>
            <a:r>
              <a:rPr lang="pl-PL" sz="1900" i="1" dirty="0">
                <a:solidFill>
                  <a:srgbClr val="202122"/>
                </a:solidFill>
              </a:rPr>
              <a:t>esencji</a:t>
            </a:r>
            <a:r>
              <a:rPr lang="pl-PL" sz="1900" dirty="0">
                <a:solidFill>
                  <a:srgbClr val="202122"/>
                </a:solidFill>
              </a:rPr>
              <a:t>, czyli czystej </a:t>
            </a:r>
            <a:r>
              <a:rPr lang="pl-PL" sz="1900" i="1" dirty="0">
                <a:solidFill>
                  <a:srgbClr val="202122"/>
                </a:solidFill>
              </a:rPr>
              <a:t>idei</a:t>
            </a:r>
            <a:r>
              <a:rPr lang="pl-PL" sz="1900" dirty="0">
                <a:solidFill>
                  <a:srgbClr val="202122"/>
                </a:solidFill>
              </a:rPr>
              <a:t>, jest możliwe jedynie przez wyeliminowanie [„wzięcie w nawias”] wszelkich założeń dotyczących istnienia świata – jako zewnętrznego i niezależnego.”</a:t>
            </a:r>
            <a:r>
              <a:rPr lang="pl-PL" sz="1900" baseline="30000" dirty="0">
                <a:solidFill>
                  <a:srgbClr val="202122"/>
                </a:solidFill>
              </a:rPr>
              <a:t>1)</a:t>
            </a:r>
            <a:endParaRPr lang="pl-PL" sz="1900" dirty="0">
              <a:solidFill>
                <a:srgbClr val="202122"/>
              </a:solidFill>
            </a:endParaRPr>
          </a:p>
          <a:p>
            <a:pPr marL="0" indent="0">
              <a:buFontTx/>
              <a:buNone/>
              <a:defRPr/>
            </a:pPr>
            <a:endParaRPr lang="pl-PL" altLang="en-US" sz="1900" baseline="30000" dirty="0">
              <a:solidFill>
                <a:srgbClr val="202122"/>
              </a:solidFill>
            </a:endParaRPr>
          </a:p>
          <a:p>
            <a:pPr>
              <a:buFontTx/>
              <a:buAutoNum type="arabicParenR"/>
              <a:defRPr/>
            </a:pPr>
            <a:r>
              <a:rPr lang="pl-PL" sz="1700" dirty="0">
                <a:solidFill>
                  <a:srgbClr val="202122"/>
                </a:solidFill>
              </a:rPr>
              <a:t>„</a:t>
            </a:r>
            <a:r>
              <a:rPr lang="it-IT" sz="1700" dirty="0">
                <a:solidFill>
                  <a:srgbClr val="202122"/>
                </a:solidFill>
              </a:rPr>
              <a:t>La conoscenza di </a:t>
            </a:r>
            <a:r>
              <a:rPr lang="it-IT" sz="1700" dirty="0">
                <a:solidFill>
                  <a:srgbClr val="0645AD"/>
                </a:solidFill>
                <a:hlinkClick r:id="rId2" tooltip="Essenza (filosofia)"/>
              </a:rPr>
              <a:t>essenze</a:t>
            </a:r>
            <a:r>
              <a:rPr lang="it-IT" sz="1700" dirty="0">
                <a:solidFill>
                  <a:srgbClr val="202122"/>
                </a:solidFill>
              </a:rPr>
              <a:t>, o idee pure, sarebbe possibile solo eliminando tutte le assunzioni riguardo all'</a:t>
            </a:r>
            <a:r>
              <a:rPr lang="it-IT" sz="1700" dirty="0">
                <a:solidFill>
                  <a:srgbClr val="0645AD"/>
                </a:solidFill>
              </a:rPr>
              <a:t>esistenza</a:t>
            </a:r>
            <a:r>
              <a:rPr lang="it-IT" sz="1700" dirty="0">
                <a:solidFill>
                  <a:srgbClr val="202122"/>
                </a:solidFill>
              </a:rPr>
              <a:t> del mondo come esterno e indipendente.</a:t>
            </a:r>
            <a:r>
              <a:rPr lang="pl-PL" sz="1700" dirty="0">
                <a:solidFill>
                  <a:srgbClr val="202122"/>
                </a:solidFill>
              </a:rPr>
              <a:t> </a:t>
            </a:r>
          </a:p>
          <a:p>
            <a:pPr marL="0" indent="0">
              <a:buFontTx/>
              <a:buNone/>
              <a:defRPr/>
            </a:pPr>
            <a:r>
              <a:rPr lang="pl-PL" altLang="en-US" sz="1700" dirty="0">
                <a:hlinkClick r:id="rId3"/>
              </a:rPr>
              <a:t>https://it.wikipedia.org/wiki/Edmund_Husserl</a:t>
            </a:r>
            <a:endParaRPr lang="pl-PL" altLang="en-US" sz="1700" dirty="0"/>
          </a:p>
          <a:p>
            <a:pPr marL="0" indent="0">
              <a:buFontTx/>
              <a:buNone/>
              <a:defRPr/>
            </a:pPr>
            <a:r>
              <a:rPr lang="pl-PL" altLang="en-US" sz="1700" dirty="0"/>
              <a:t> </a:t>
            </a:r>
            <a:endParaRPr lang="en-US" altLang="en-US" sz="1700" baseline="30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166E55-1123-2DE6-219E-0C2A458C3270}"/>
              </a:ext>
            </a:extLst>
          </p:cNvPr>
          <p:cNvSpPr>
            <a:spLocks noGrp="1"/>
          </p:cNvSpPr>
          <p:nvPr>
            <p:ph type="title"/>
          </p:nvPr>
        </p:nvSpPr>
        <p:spPr>
          <a:xfrm>
            <a:off x="457200" y="-64691"/>
            <a:ext cx="8229600" cy="1143000"/>
          </a:xfrm>
        </p:spPr>
        <p:txBody>
          <a:bodyPr/>
          <a:lstStyle/>
          <a:p>
            <a:r>
              <a:rPr lang="pl-PL" sz="3600" dirty="0"/>
              <a:t>Husserl: Fenomenologia</a:t>
            </a:r>
            <a:endParaRPr lang="en-US" sz="3600" dirty="0"/>
          </a:p>
        </p:txBody>
      </p:sp>
      <p:sp>
        <p:nvSpPr>
          <p:cNvPr id="3" name="Symbol zastępczy zawartości 2">
            <a:extLst>
              <a:ext uri="{FF2B5EF4-FFF2-40B4-BE49-F238E27FC236}">
                <a16:creationId xmlns:a16="http://schemas.microsoft.com/office/drawing/2014/main" id="{1A763F13-226D-73EE-0979-04D12DDC2B9D}"/>
              </a:ext>
            </a:extLst>
          </p:cNvPr>
          <p:cNvSpPr>
            <a:spLocks noGrp="1"/>
          </p:cNvSpPr>
          <p:nvPr>
            <p:ph idx="1"/>
          </p:nvPr>
        </p:nvSpPr>
        <p:spPr>
          <a:xfrm>
            <a:off x="-16070" y="764704"/>
            <a:ext cx="9036496" cy="4525963"/>
          </a:xfrm>
        </p:spPr>
        <p:txBody>
          <a:bodyPr/>
          <a:lstStyle/>
          <a:p>
            <a:r>
              <a:rPr lang="pl-PL" sz="1900" dirty="0"/>
              <a:t>„Mimo zaznaczonych niejasności Husserl wielokrotnie wprost podkreśla, że </a:t>
            </a:r>
            <a:r>
              <a:rPr lang="pl-PL" sz="1900" i="1" dirty="0"/>
              <a:t>warunkiem istnienia świata </a:t>
            </a:r>
            <a:r>
              <a:rPr lang="pl-PL" sz="1900" dirty="0"/>
              <a:t>jest istnienie czystej świadomości i nie jakiej bądź, lecz właśnie takiej, w której występują mnogości aktów jednozgodnie konstytuujące składniki świata i świat jako całość. „</a:t>
            </a:r>
            <a:r>
              <a:rPr lang="pl-PL" sz="1900" dirty="0" err="1"/>
              <a:t>Streichen</a:t>
            </a:r>
            <a:r>
              <a:rPr lang="pl-PL" sz="1900" dirty="0"/>
              <a:t> wir </a:t>
            </a:r>
            <a:r>
              <a:rPr lang="pl-PL" sz="1900" dirty="0" err="1"/>
              <a:t>das</a:t>
            </a:r>
            <a:r>
              <a:rPr lang="pl-PL" sz="1900" dirty="0"/>
              <a:t> </a:t>
            </a:r>
            <a:r>
              <a:rPr lang="pl-PL" sz="1900" dirty="0" err="1"/>
              <a:t>Bewusst-stein</a:t>
            </a:r>
            <a:r>
              <a:rPr lang="pl-PL" sz="1900" dirty="0"/>
              <a:t>, </a:t>
            </a:r>
            <a:r>
              <a:rPr lang="pl-PL" sz="1900" dirty="0" err="1"/>
              <a:t>so</a:t>
            </a:r>
            <a:r>
              <a:rPr lang="pl-PL" sz="1900" dirty="0"/>
              <a:t> </a:t>
            </a:r>
            <a:r>
              <a:rPr lang="pl-PL" sz="1900" dirty="0" err="1"/>
              <a:t>strichen</a:t>
            </a:r>
            <a:r>
              <a:rPr lang="pl-PL" sz="1900" dirty="0"/>
              <a:t> wir </a:t>
            </a:r>
            <a:r>
              <a:rPr lang="pl-PL" sz="1900" dirty="0" err="1"/>
              <a:t>die</a:t>
            </a:r>
            <a:r>
              <a:rPr lang="pl-PL" sz="1900" dirty="0"/>
              <a:t> </a:t>
            </a:r>
            <a:r>
              <a:rPr lang="pl-PL" sz="1900" dirty="0" err="1"/>
              <a:t>Welt</a:t>
            </a:r>
            <a:r>
              <a:rPr lang="pl-PL" sz="1900" dirty="0"/>
              <a:t>” – oto zwrot, którego Husserl niejednokrotnie używał w swych wykładach. Wydaje się, że to nic innego nie znaczy – wobec jednocześnie głoszonej transcendencji świata – jak tylko, że świat realny jest egzystencjalnie </a:t>
            </a:r>
            <a:r>
              <a:rPr lang="pl-PL" sz="1900" spc="150" dirty="0"/>
              <a:t>zależny</a:t>
            </a:r>
            <a:r>
              <a:rPr lang="pl-PL" sz="1900" dirty="0"/>
              <a:t> od czystej świadomości. Przy tym odwrotnie świadomość nie ma być zależna w bycie od świata realnego.” (str. 173) </a:t>
            </a:r>
          </a:p>
          <a:p>
            <a:endParaRPr lang="pl-PL" sz="1900" dirty="0"/>
          </a:p>
          <a:p>
            <a:endParaRPr lang="pl-PL" sz="1900" dirty="0"/>
          </a:p>
          <a:p>
            <a:r>
              <a:rPr lang="pl-PL" sz="1900" dirty="0"/>
              <a:t>„Gdy więc ostatecznie zestawimy podane przeze mnie określenie stanowiska, które tu nazwałem „idealistycznym kreacjonizmem zależnościowym” […] Husserl stwierdza </a:t>
            </a:r>
            <a:r>
              <a:rPr lang="pl-PL" sz="1900" spc="150" dirty="0"/>
              <a:t>absolutne istnienie </a:t>
            </a:r>
            <a:r>
              <a:rPr lang="pl-PL" sz="1900" dirty="0"/>
              <a:t>czystej świadomości i względne w stosunku do świadomości</a:t>
            </a:r>
            <a:r>
              <a:rPr lang="pl-PL" sz="1900" spc="150" dirty="0"/>
              <a:t> istnienie </a:t>
            </a:r>
            <a:r>
              <a:rPr lang="pl-PL" sz="1900" dirty="0"/>
              <a:t>świata realnego.” (str. 174)</a:t>
            </a:r>
          </a:p>
          <a:p>
            <a:r>
              <a:rPr lang="pl-PL" sz="1900" dirty="0"/>
              <a:t>„Tak np. u Berkeleya motyw teologiczny sprawia, że „rzeczy” są pojęte jako idee Boga i przyczyniają się zarazem do tego, iż moment pochodzenia świata rzeczy z aktów świadomości skończonej zostaje w ten sposób osłabiony (177)</a:t>
            </a:r>
          </a:p>
          <a:p>
            <a:pPr marL="0" indent="0" algn="r">
              <a:buNone/>
            </a:pPr>
            <a:r>
              <a:rPr lang="pl-PL" sz="2000" dirty="0"/>
              <a:t>Roman Ingarden, </a:t>
            </a:r>
            <a:r>
              <a:rPr lang="pl-PL" sz="2000" i="1" dirty="0"/>
              <a:t>Spór o istnienie świata</a:t>
            </a:r>
            <a:r>
              <a:rPr lang="pl-PL" sz="2000" dirty="0"/>
              <a:t>, t. I, Kraków 1947</a:t>
            </a:r>
          </a:p>
        </p:txBody>
      </p:sp>
      <p:sp>
        <p:nvSpPr>
          <p:cNvPr id="4" name="Rectangle 1">
            <a:extLst>
              <a:ext uri="{FF2B5EF4-FFF2-40B4-BE49-F238E27FC236}">
                <a16:creationId xmlns:a16="http://schemas.microsoft.com/office/drawing/2014/main" id="{CA532A34-4D2B-29FA-889C-7C57FC56032D}"/>
              </a:ext>
            </a:extLst>
          </p:cNvPr>
          <p:cNvSpPr>
            <a:spLocks noChangeArrowheads="1"/>
          </p:cNvSpPr>
          <p:nvPr/>
        </p:nvSpPr>
        <p:spPr bwMode="auto">
          <a:xfrm>
            <a:off x="123574" y="3553692"/>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en-US" sz="2100" b="0" i="0" u="none" strike="noStrike" cap="none" normalizeH="0" baseline="0" dirty="0">
                <a:ln>
                  <a:noFill/>
                </a:ln>
                <a:solidFill>
                  <a:srgbClr val="1F1F1F"/>
                </a:solidFill>
                <a:effectLst/>
                <a:latin typeface="inherit"/>
              </a:rPr>
              <a:t>Jeśli usuniemy kamień świadomości, usuniemy świat</a:t>
            </a:r>
            <a:r>
              <a:rPr kumimoji="0" lang="pl-PL" altLang="en-US" sz="800" b="0" i="0" u="none" strike="noStrike" cap="none" normalizeH="0" baseline="0" dirty="0">
                <a:ln>
                  <a:noFill/>
                </a:ln>
                <a:solidFill>
                  <a:schemeClr val="tx1"/>
                </a:solidFill>
                <a:effectLst/>
              </a:rPr>
              <a:t> </a:t>
            </a:r>
            <a:endParaRPr kumimoji="0" lang="pl-PL"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6341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1">
            <a:extLst>
              <a:ext uri="{FF2B5EF4-FFF2-40B4-BE49-F238E27FC236}">
                <a16:creationId xmlns:a16="http://schemas.microsoft.com/office/drawing/2014/main" id="{A192A3C4-A3C4-2665-481B-7AEF90317312}"/>
              </a:ext>
            </a:extLst>
          </p:cNvPr>
          <p:cNvSpPr>
            <a:spLocks noGrp="1" noChangeArrowheads="1"/>
          </p:cNvSpPr>
          <p:nvPr>
            <p:ph type="title"/>
          </p:nvPr>
        </p:nvSpPr>
        <p:spPr>
          <a:xfrm>
            <a:off x="215900" y="0"/>
            <a:ext cx="8712200" cy="1143000"/>
          </a:xfrm>
        </p:spPr>
        <p:txBody>
          <a:bodyPr/>
          <a:lstStyle/>
          <a:p>
            <a:r>
              <a:rPr lang="pl-PL" altLang="en-US" sz="3200" dirty="0"/>
              <a:t>Roman Ingarden (1893-1970): </a:t>
            </a:r>
            <a:br>
              <a:rPr lang="pl-PL" altLang="en-US" sz="3200" dirty="0"/>
            </a:br>
            <a:r>
              <a:rPr lang="pl-PL" altLang="en-US" sz="3200" dirty="0"/>
              <a:t>„Spór o istnienie świata” </a:t>
            </a:r>
            <a:endParaRPr lang="en-US" altLang="en-US" sz="3200" dirty="0"/>
          </a:p>
        </p:txBody>
      </p:sp>
      <p:sp>
        <p:nvSpPr>
          <p:cNvPr id="3" name="pole tekstowe 2">
            <a:extLst>
              <a:ext uri="{FF2B5EF4-FFF2-40B4-BE49-F238E27FC236}">
                <a16:creationId xmlns:a16="http://schemas.microsoft.com/office/drawing/2014/main" id="{4A5E1C4E-4F4E-D42B-9603-A7592E6C0AFF}"/>
              </a:ext>
            </a:extLst>
          </p:cNvPr>
          <p:cNvSpPr txBox="1"/>
          <p:nvPr/>
        </p:nvSpPr>
        <p:spPr>
          <a:xfrm>
            <a:off x="215900" y="1078444"/>
            <a:ext cx="8712200" cy="6370975"/>
          </a:xfrm>
          <a:prstGeom prst="rect">
            <a:avLst/>
          </a:prstGeom>
          <a:noFill/>
        </p:spPr>
        <p:txBody>
          <a:bodyPr>
            <a:spAutoFit/>
          </a:bodyPr>
          <a:lstStyle/>
          <a:p>
            <a:pPr>
              <a:spcAft>
                <a:spcPts val="600"/>
              </a:spcAft>
              <a:defRPr/>
            </a:pPr>
            <a:r>
              <a:rPr lang="pl-PL" sz="1900" dirty="0"/>
              <a:t>„I chciałoby się powiedzieć wraz z Berkeleyem: Wszystko, cokolwiek jest, jest jednostkowe, nie ma nic ogólnego. Jedynie funkcja reprezentowania pewnych </a:t>
            </a:r>
            <a:r>
              <a:rPr lang="pl-PL" sz="1900" i="1" dirty="0"/>
              <a:t>nazw</a:t>
            </a:r>
            <a:r>
              <a:rPr lang="pl-PL" sz="1900" dirty="0"/>
              <a:t> sprawia, że mogą one być w wielu przypadkach używane na oznaczenie różnych </a:t>
            </a:r>
            <a:r>
              <a:rPr lang="it-IT" sz="1900" dirty="0"/>
              <a:t>«idei» </a:t>
            </a:r>
            <a:r>
              <a:rPr lang="pl-PL" sz="1900" dirty="0"/>
              <a:t>jednostkowych i stają się w tym znaczeniu </a:t>
            </a:r>
            <a:r>
              <a:rPr lang="it-IT" sz="1900" dirty="0"/>
              <a:t>«</a:t>
            </a:r>
            <a:r>
              <a:rPr lang="pl-PL" sz="1900" dirty="0"/>
              <a:t>ogólne</a:t>
            </a:r>
            <a:r>
              <a:rPr lang="it-IT" sz="1900" dirty="0"/>
              <a:t>»</a:t>
            </a:r>
            <a:r>
              <a:rPr lang="pl-PL" sz="1900" dirty="0"/>
              <a:t> […] (</a:t>
            </a:r>
            <a:r>
              <a:rPr lang="it-IT" sz="1900" dirty="0"/>
              <a:t>t. II, </a:t>
            </a:r>
            <a:r>
              <a:rPr lang="pl-PL" sz="1900" dirty="0"/>
              <a:t>str. 285 )</a:t>
            </a:r>
            <a:endParaRPr lang="it-IT" sz="1900" dirty="0"/>
          </a:p>
          <a:p>
            <a:pPr>
              <a:spcAft>
                <a:spcPts val="600"/>
              </a:spcAft>
              <a:defRPr/>
            </a:pPr>
            <a:r>
              <a:rPr lang="it-IT" sz="1900" dirty="0" err="1">
                <a:solidFill>
                  <a:schemeClr val="accent6">
                    <a:lumMod val="75000"/>
                  </a:schemeClr>
                </a:solidFill>
              </a:rPr>
              <a:t>Ingarden</a:t>
            </a:r>
            <a:r>
              <a:rPr lang="it-IT" sz="1900" dirty="0">
                <a:solidFill>
                  <a:schemeClr val="accent6">
                    <a:lumMod val="75000"/>
                  </a:schemeClr>
                </a:solidFill>
              </a:rPr>
              <a:t> </a:t>
            </a:r>
            <a:r>
              <a:rPr lang="it-IT" sz="1900" dirty="0" err="1">
                <a:solidFill>
                  <a:schemeClr val="accent6">
                    <a:lumMod val="75000"/>
                  </a:schemeClr>
                </a:solidFill>
              </a:rPr>
              <a:t>rozwa</a:t>
            </a:r>
            <a:r>
              <a:rPr lang="pl-PL" sz="1900" dirty="0" err="1">
                <a:solidFill>
                  <a:schemeClr val="accent6">
                    <a:lumMod val="75000"/>
                  </a:schemeClr>
                </a:solidFill>
              </a:rPr>
              <a:t>ża</a:t>
            </a:r>
            <a:r>
              <a:rPr lang="pl-PL" sz="1900" dirty="0">
                <a:solidFill>
                  <a:schemeClr val="accent6">
                    <a:lumMod val="75000"/>
                  </a:schemeClr>
                </a:solidFill>
              </a:rPr>
              <a:t> możliwości („potencjalności”) przyjmowania różnych cech przez jednostkowe przedmioty (obiekty, byty): stół może mieć 2, 3, 4 nogi i pozostaje nadal stołem [GK]</a:t>
            </a:r>
          </a:p>
          <a:p>
            <a:pPr>
              <a:spcAft>
                <a:spcPts val="600"/>
              </a:spcAft>
              <a:defRPr/>
            </a:pPr>
            <a:r>
              <a:rPr lang="pl-PL" sz="1900" dirty="0"/>
              <a:t>„wyznawcy i wrogowie przyjmowania </a:t>
            </a:r>
            <a:r>
              <a:rPr lang="pl-PL" sz="1900" dirty="0" err="1"/>
              <a:t>idej</a:t>
            </a:r>
            <a:r>
              <a:rPr lang="pl-PL" sz="1900" dirty="0"/>
              <a:t> zbyt stali pod sugestią Platońskiego poglądu, że idee są </a:t>
            </a:r>
            <a:r>
              <a:rPr lang="it-IT" sz="1900" dirty="0"/>
              <a:t>«</a:t>
            </a:r>
            <a:r>
              <a:rPr lang="pl-PL" sz="1900" dirty="0"/>
              <a:t>pierwowzorami</a:t>
            </a:r>
            <a:r>
              <a:rPr lang="it-IT" sz="1900" dirty="0"/>
              <a:t>»</a:t>
            </a:r>
            <a:r>
              <a:rPr lang="pl-PL" sz="1900" dirty="0"/>
              <a:t> rzeczy jednostkowych i że przeto oba światy – </a:t>
            </a:r>
            <a:r>
              <a:rPr lang="pl-PL" sz="1900" dirty="0" err="1"/>
              <a:t>idej</a:t>
            </a:r>
            <a:r>
              <a:rPr lang="pl-PL" sz="1900" dirty="0"/>
              <a:t> i rzeczy jednostkowych – są kubek w kubek do siebie podobne” (str. 286)  </a:t>
            </a:r>
          </a:p>
          <a:p>
            <a:pPr>
              <a:spcBef>
                <a:spcPts val="0"/>
              </a:spcBef>
            </a:pPr>
            <a:r>
              <a:rPr lang="pl-PL" sz="1900" dirty="0">
                <a:solidFill>
                  <a:schemeClr val="accent6"/>
                </a:solidFill>
              </a:rPr>
              <a:t>Reasumując: Berkeley uważa świat za ideę w umyśle Boga. </a:t>
            </a:r>
          </a:p>
          <a:p>
            <a:r>
              <a:rPr lang="pl-PL" sz="1900" dirty="0">
                <a:solidFill>
                  <a:schemeClr val="accent6"/>
                </a:solidFill>
              </a:rPr>
              <a:t>Husserl – jako warunkiem istnienia świata przywołuje świadomość (człowieka) a najlepiej więcej niż jednego (= solipsyzm zbiorowy) </a:t>
            </a:r>
            <a:endParaRPr lang="en-US" sz="1900" dirty="0">
              <a:solidFill>
                <a:schemeClr val="accent6"/>
              </a:solidFill>
            </a:endParaRPr>
          </a:p>
          <a:p>
            <a:pPr>
              <a:spcAft>
                <a:spcPts val="600"/>
              </a:spcAft>
              <a:defRPr/>
            </a:pPr>
            <a:endParaRPr lang="pl-PL" sz="2000" dirty="0"/>
          </a:p>
          <a:p>
            <a:pPr>
              <a:spcAft>
                <a:spcPts val="600"/>
              </a:spcAft>
              <a:defRPr/>
            </a:pPr>
            <a:r>
              <a:rPr lang="pl-PL" sz="2000" dirty="0"/>
              <a:t>Roman Ingarden, </a:t>
            </a:r>
            <a:r>
              <a:rPr lang="pl-PL" sz="2000" i="1" dirty="0"/>
              <a:t>Spór o istnienie świata</a:t>
            </a:r>
            <a:r>
              <a:rPr lang="pl-PL" sz="2000" dirty="0"/>
              <a:t>, Kraków 1947</a:t>
            </a:r>
          </a:p>
          <a:p>
            <a:pPr>
              <a:spcAft>
                <a:spcPts val="600"/>
              </a:spcAft>
              <a:defRPr/>
            </a:pPr>
            <a:endParaRPr lang="pl-PL" sz="2000" dirty="0"/>
          </a:p>
          <a:p>
            <a:pPr>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6CC6AB-60B4-094F-6DD0-8844BA4C0296}"/>
              </a:ext>
            </a:extLst>
          </p:cNvPr>
          <p:cNvSpPr>
            <a:spLocks noGrp="1"/>
          </p:cNvSpPr>
          <p:nvPr>
            <p:ph type="title"/>
          </p:nvPr>
        </p:nvSpPr>
        <p:spPr>
          <a:xfrm>
            <a:off x="457200" y="-21928"/>
            <a:ext cx="8229600" cy="1143000"/>
          </a:xfrm>
        </p:spPr>
        <p:txBody>
          <a:bodyPr/>
          <a:lstStyle/>
          <a:p>
            <a:r>
              <a:rPr lang="pl-PL" sz="3600" dirty="0"/>
              <a:t>Podsumowanie</a:t>
            </a:r>
          </a:p>
        </p:txBody>
      </p:sp>
      <p:sp>
        <p:nvSpPr>
          <p:cNvPr id="3" name="Symbol zastępczy zawartości 2">
            <a:extLst>
              <a:ext uri="{FF2B5EF4-FFF2-40B4-BE49-F238E27FC236}">
                <a16:creationId xmlns:a16="http://schemas.microsoft.com/office/drawing/2014/main" id="{B3E635DC-3FC1-866E-B8B7-2DBEEC54DCF1}"/>
              </a:ext>
            </a:extLst>
          </p:cNvPr>
          <p:cNvSpPr>
            <a:spLocks noGrp="1"/>
          </p:cNvSpPr>
          <p:nvPr>
            <p:ph idx="1"/>
          </p:nvPr>
        </p:nvSpPr>
        <p:spPr>
          <a:xfrm>
            <a:off x="70992" y="836712"/>
            <a:ext cx="9073008" cy="4525963"/>
          </a:xfrm>
        </p:spPr>
        <p:txBody>
          <a:bodyPr/>
          <a:lstStyle/>
          <a:p>
            <a:r>
              <a:rPr lang="pl-PL" sz="1900" dirty="0">
                <a:solidFill>
                  <a:schemeClr val="accent2"/>
                </a:solidFill>
              </a:rPr>
              <a:t>Ten dość złożony, wielowątkowy wykład jest ważny w całości kursu</a:t>
            </a:r>
          </a:p>
          <a:p>
            <a:r>
              <a:rPr lang="pl-PL" sz="1900" dirty="0">
                <a:solidFill>
                  <a:schemeClr val="accent2"/>
                </a:solidFill>
              </a:rPr>
              <a:t>Przede wszystkim stanowi łącznik między ostatnią epoką średniowiecza, a współczesną, często mocno racjonalną („scjentyzm” jest właściwym słowem) filozofią. Nurt ten rozpoczęty w Anglii przez Ockhama nazywamy </a:t>
            </a:r>
            <a:r>
              <a:rPr lang="pl-PL" sz="1900" i="1" dirty="0">
                <a:solidFill>
                  <a:schemeClr val="accent2"/>
                </a:solidFill>
              </a:rPr>
              <a:t>empiryzmem.</a:t>
            </a:r>
            <a:endParaRPr lang="pl-PL" sz="1900" dirty="0">
              <a:solidFill>
                <a:schemeClr val="accent2"/>
              </a:solidFill>
            </a:endParaRPr>
          </a:p>
          <a:p>
            <a:r>
              <a:rPr lang="pl-PL" sz="1900" dirty="0">
                <a:solidFill>
                  <a:schemeClr val="accent2"/>
                </a:solidFill>
              </a:rPr>
              <a:t>Fizykowi doświadczalnemu empiryzm powinien się bardzo podobać. Mówi on, że to fakty doświadczalne – wrażenia zmysłowe, obrazy mikroskopowe, pomiary fizyczne są jedynie realną nauką.</a:t>
            </a:r>
          </a:p>
          <a:p>
            <a:r>
              <a:rPr lang="pl-PL" sz="1900" dirty="0">
                <a:solidFill>
                  <a:schemeClr val="accent2"/>
                </a:solidFill>
              </a:rPr>
              <a:t>Ale się </a:t>
            </a:r>
            <a:r>
              <a:rPr lang="pl-PL" sz="1900" i="1" dirty="0">
                <a:solidFill>
                  <a:schemeClr val="accent2"/>
                </a:solidFill>
              </a:rPr>
              <a:t>temu</a:t>
            </a:r>
            <a:r>
              <a:rPr lang="pl-PL" sz="1900" dirty="0">
                <a:solidFill>
                  <a:schemeClr val="accent2"/>
                </a:solidFill>
              </a:rPr>
              <a:t> fizykowi empiryzm bardzo nie podoba: redukcja poznania naukowego do zbioru obserwacji jest </a:t>
            </a:r>
            <a:r>
              <a:rPr lang="pl-PL" sz="1900" i="1" dirty="0">
                <a:solidFill>
                  <a:schemeClr val="accent2"/>
                </a:solidFill>
              </a:rPr>
              <a:t>negacją</a:t>
            </a:r>
            <a:r>
              <a:rPr lang="pl-PL" sz="1900" dirty="0">
                <a:solidFill>
                  <a:schemeClr val="accent2"/>
                </a:solidFill>
              </a:rPr>
              <a:t> nauki, jest czystą „fenomenologią”: motyl żółty, motyl zielony, motyl niebieski.</a:t>
            </a:r>
          </a:p>
          <a:p>
            <a:r>
              <a:rPr lang="pl-PL" sz="1900" dirty="0">
                <a:solidFill>
                  <a:schemeClr val="accent2"/>
                </a:solidFill>
              </a:rPr>
              <a:t>Nauka polega na umiejętności </a:t>
            </a:r>
            <a:r>
              <a:rPr lang="pl-PL" sz="1900" i="1" dirty="0">
                <a:solidFill>
                  <a:schemeClr val="accent2"/>
                </a:solidFill>
              </a:rPr>
              <a:t>stawiania</a:t>
            </a:r>
            <a:r>
              <a:rPr lang="pl-PL" sz="1900" dirty="0">
                <a:solidFill>
                  <a:schemeClr val="accent2"/>
                </a:solidFill>
              </a:rPr>
              <a:t> naturze pytań, według naszego własnego </a:t>
            </a:r>
            <a:r>
              <a:rPr lang="pl-PL" sz="1900" i="1" dirty="0">
                <a:solidFill>
                  <a:schemeClr val="accent2"/>
                </a:solidFill>
              </a:rPr>
              <a:t>pomysłu</a:t>
            </a:r>
            <a:r>
              <a:rPr lang="pl-PL" sz="1900" dirty="0">
                <a:solidFill>
                  <a:schemeClr val="accent2"/>
                </a:solidFill>
              </a:rPr>
              <a:t>. Natura to nie film oglądany przez szklaną szybę, ale organizm, w który badacz ingeruje, w którym uczestniczy, którego stanowi część.</a:t>
            </a:r>
          </a:p>
          <a:p>
            <a:r>
              <a:rPr lang="pl-PL" sz="1900" dirty="0">
                <a:solidFill>
                  <a:schemeClr val="accent2"/>
                </a:solidFill>
              </a:rPr>
              <a:t>Innymi słowy, czysty empiryzm wymagał przezwyciężania. Dokonał tego Immanuel Kant, może też Szkot z pochodzenia, ale w Królewcu, koła Gdańska</a:t>
            </a:r>
            <a:endParaRPr lang="pl-PL" sz="2000" dirty="0"/>
          </a:p>
        </p:txBody>
      </p:sp>
    </p:spTree>
    <p:extLst>
      <p:ext uri="{BB962C8B-B14F-4D97-AF65-F5344CB8AC3E}">
        <p14:creationId xmlns:p14="http://schemas.microsoft.com/office/powerpoint/2010/main" val="3168692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4FC25-8CF5-C7C0-73B3-332E346B60CF}"/>
            </a:ext>
          </a:extLst>
        </p:cNvPr>
        <p:cNvGrpSpPr/>
        <p:nvPr/>
      </p:nvGrpSpPr>
      <p:grpSpPr>
        <a:xfrm>
          <a:off x="0" y="0"/>
          <a:ext cx="0" cy="0"/>
          <a:chOff x="0" y="0"/>
          <a:chExt cx="0" cy="0"/>
        </a:xfrm>
      </p:grpSpPr>
      <p:sp>
        <p:nvSpPr>
          <p:cNvPr id="2" name="pole tekstowe 1">
            <a:extLst>
              <a:ext uri="{FF2B5EF4-FFF2-40B4-BE49-F238E27FC236}">
                <a16:creationId xmlns:a16="http://schemas.microsoft.com/office/drawing/2014/main" id="{338D1DA5-6E15-5241-AC30-7E135FBAB50C}"/>
              </a:ext>
            </a:extLst>
          </p:cNvPr>
          <p:cNvSpPr txBox="1"/>
          <p:nvPr/>
        </p:nvSpPr>
        <p:spPr>
          <a:xfrm>
            <a:off x="209286" y="6395427"/>
            <a:ext cx="8477514" cy="369332"/>
          </a:xfrm>
          <a:prstGeom prst="rect">
            <a:avLst/>
          </a:prstGeom>
          <a:noFill/>
        </p:spPr>
        <p:txBody>
          <a:bodyPr wrap="none" rtlCol="0">
            <a:spAutoFit/>
          </a:bodyPr>
          <a:lstStyle/>
          <a:p>
            <a:r>
              <a:rPr lang="en-US" dirty="0"/>
              <a:t>https://liryka-liryka.blogspot.com/2014/11/nie-ma-szatana-agnieszka-osiecka.html</a:t>
            </a:r>
          </a:p>
        </p:txBody>
      </p:sp>
      <p:pic>
        <p:nvPicPr>
          <p:cNvPr id="4" name="Obraz 3">
            <a:extLst>
              <a:ext uri="{FF2B5EF4-FFF2-40B4-BE49-F238E27FC236}">
                <a16:creationId xmlns:a16="http://schemas.microsoft.com/office/drawing/2014/main" id="{0481E85D-495E-1535-E8DB-031ABDFC5C42}"/>
              </a:ext>
            </a:extLst>
          </p:cNvPr>
          <p:cNvPicPr>
            <a:picLocks noChangeAspect="1"/>
          </p:cNvPicPr>
          <p:nvPr/>
        </p:nvPicPr>
        <p:blipFill>
          <a:blip r:embed="rId2"/>
          <a:stretch>
            <a:fillRect/>
          </a:stretch>
        </p:blipFill>
        <p:spPr>
          <a:xfrm>
            <a:off x="1174342" y="1315578"/>
            <a:ext cx="6791309" cy="4967555"/>
          </a:xfrm>
          <a:prstGeom prst="rect">
            <a:avLst/>
          </a:prstGeom>
        </p:spPr>
      </p:pic>
      <p:sp>
        <p:nvSpPr>
          <p:cNvPr id="5" name="Tytuł 1">
            <a:extLst>
              <a:ext uri="{FF2B5EF4-FFF2-40B4-BE49-F238E27FC236}">
                <a16:creationId xmlns:a16="http://schemas.microsoft.com/office/drawing/2014/main" id="{02D0151F-A417-3A95-A40C-B0E11C8BE7BE}"/>
              </a:ext>
            </a:extLst>
          </p:cNvPr>
          <p:cNvSpPr txBox="1">
            <a:spLocks/>
          </p:cNvSpPr>
          <p:nvPr/>
        </p:nvSpPr>
        <p:spPr>
          <a:xfrm>
            <a:off x="457200" y="-21928"/>
            <a:ext cx="8229600" cy="1143000"/>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pl-PL" sz="3200" dirty="0"/>
              <a:t>Agnieszka Osiecka: </a:t>
            </a:r>
          </a:p>
          <a:p>
            <a:r>
              <a:rPr lang="pl-PL" sz="3200" dirty="0"/>
              <a:t>„Oj, dana, dana, nie ma szatana”</a:t>
            </a:r>
          </a:p>
        </p:txBody>
      </p:sp>
      <p:sp>
        <p:nvSpPr>
          <p:cNvPr id="6" name="pole tekstowe 5">
            <a:extLst>
              <a:ext uri="{FF2B5EF4-FFF2-40B4-BE49-F238E27FC236}">
                <a16:creationId xmlns:a16="http://schemas.microsoft.com/office/drawing/2014/main" id="{CDBF53BB-14DE-D8E8-5D3F-7A75F13EA8F1}"/>
              </a:ext>
            </a:extLst>
          </p:cNvPr>
          <p:cNvSpPr txBox="1"/>
          <p:nvPr/>
        </p:nvSpPr>
        <p:spPr>
          <a:xfrm>
            <a:off x="4788024" y="5626962"/>
            <a:ext cx="2856872" cy="461665"/>
          </a:xfrm>
          <a:prstGeom prst="rect">
            <a:avLst/>
          </a:prstGeom>
          <a:noFill/>
        </p:spPr>
        <p:txBody>
          <a:bodyPr wrap="none" rtlCol="0">
            <a:spAutoFit/>
          </a:bodyPr>
          <a:lstStyle/>
          <a:p>
            <a:r>
              <a:rPr lang="pl-PL" sz="2400" dirty="0">
                <a:solidFill>
                  <a:srgbClr val="FF0000"/>
                </a:solidFill>
              </a:rPr>
              <a:t>Dziękuję za uwagę!</a:t>
            </a:r>
            <a:endParaRPr lang="en-US" sz="2400" dirty="0">
              <a:solidFill>
                <a:srgbClr val="FF0000"/>
              </a:solidFill>
            </a:endParaRPr>
          </a:p>
        </p:txBody>
      </p:sp>
    </p:spTree>
    <p:extLst>
      <p:ext uri="{BB962C8B-B14F-4D97-AF65-F5344CB8AC3E}">
        <p14:creationId xmlns:p14="http://schemas.microsoft.com/office/powerpoint/2010/main" val="4103396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E4B42-B89E-472B-2B3E-E35FC34934A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9FAAE3D-E5A4-F55E-1A40-8EFEAD1405F6}"/>
              </a:ext>
            </a:extLst>
          </p:cNvPr>
          <p:cNvSpPr>
            <a:spLocks noGrp="1"/>
          </p:cNvSpPr>
          <p:nvPr>
            <p:ph type="title"/>
          </p:nvPr>
        </p:nvSpPr>
        <p:spPr>
          <a:xfrm>
            <a:off x="457200" y="129164"/>
            <a:ext cx="8229600" cy="1143000"/>
          </a:xfrm>
        </p:spPr>
        <p:txBody>
          <a:bodyPr/>
          <a:lstStyle/>
          <a:p>
            <a:r>
              <a:rPr lang="pl-PL" sz="3600" dirty="0"/>
              <a:t>Poezja, filozofia, teologia </a:t>
            </a:r>
            <a:endParaRPr lang="en-US" sz="3600" dirty="0"/>
          </a:p>
        </p:txBody>
      </p:sp>
      <p:sp>
        <p:nvSpPr>
          <p:cNvPr id="3" name="pole tekstowe 2">
            <a:extLst>
              <a:ext uri="{FF2B5EF4-FFF2-40B4-BE49-F238E27FC236}">
                <a16:creationId xmlns:a16="http://schemas.microsoft.com/office/drawing/2014/main" id="{F176770C-C330-BC7C-1FCD-F092A9D8AAF0}"/>
              </a:ext>
            </a:extLst>
          </p:cNvPr>
          <p:cNvSpPr txBox="1"/>
          <p:nvPr/>
        </p:nvSpPr>
        <p:spPr>
          <a:xfrm>
            <a:off x="241176" y="1196752"/>
            <a:ext cx="8902824" cy="4847481"/>
          </a:xfrm>
          <a:prstGeom prst="rect">
            <a:avLst/>
          </a:prstGeom>
          <a:noFill/>
        </p:spPr>
        <p:txBody>
          <a:bodyPr wrap="square" rtlCol="0">
            <a:spAutoFit/>
          </a:bodyPr>
          <a:lstStyle/>
          <a:p>
            <a:r>
              <a:rPr lang="pl-PL" sz="2400" dirty="0"/>
              <a:t>A świat realny jest </a:t>
            </a:r>
            <a:r>
              <a:rPr lang="pl-PL" sz="2400" strike="sngStrike" dirty="0"/>
              <a:t>poznawalny</a:t>
            </a:r>
          </a:p>
          <a:p>
            <a:endParaRPr lang="pl-PL" sz="2000" dirty="0"/>
          </a:p>
          <a:p>
            <a:pPr>
              <a:spcAft>
                <a:spcPts val="1200"/>
              </a:spcAft>
            </a:pPr>
            <a:r>
              <a:rPr lang="pl-PL" sz="2000" dirty="0">
                <a:solidFill>
                  <a:schemeClr val="accent2"/>
                </a:solidFill>
              </a:rPr>
              <a:t>A świat realny jest namacalny</a:t>
            </a:r>
          </a:p>
          <a:p>
            <a:pPr>
              <a:spcAft>
                <a:spcPts val="1200"/>
              </a:spcAft>
            </a:pPr>
            <a:r>
              <a:rPr lang="pl-PL" sz="1900" dirty="0">
                <a:solidFill>
                  <a:schemeClr val="accent2"/>
                </a:solidFill>
              </a:rPr>
              <a:t>Czyli odwieczna kontrowersja między realizmem a </a:t>
            </a:r>
            <a:r>
              <a:rPr lang="pl-PL" sz="1900" strike="dblStrike" dirty="0">
                <a:solidFill>
                  <a:schemeClr val="accent2"/>
                </a:solidFill>
              </a:rPr>
              <a:t>idealizmem,</a:t>
            </a:r>
          </a:p>
          <a:p>
            <a:pPr>
              <a:spcAft>
                <a:spcPts val="1200"/>
              </a:spcAft>
            </a:pPr>
            <a:r>
              <a:rPr lang="pl-PL" sz="1900" dirty="0">
                <a:solidFill>
                  <a:schemeClr val="accent2"/>
                </a:solidFill>
              </a:rPr>
              <a:t>a właściwie solipsyzmem: „świat znika, kiedy ja zamknę, choćby na chwilę, oczy”</a:t>
            </a:r>
          </a:p>
          <a:p>
            <a:pPr>
              <a:spcAft>
                <a:spcPts val="1200"/>
              </a:spcAft>
            </a:pPr>
            <a:r>
              <a:rPr lang="pl-PL" sz="1900" dirty="0">
                <a:solidFill>
                  <a:schemeClr val="accent2"/>
                </a:solidFill>
              </a:rPr>
              <a:t>Ale też, z drugiej strony, świat realny, postrzeżony przez człowieka, staje się światem duchowym, nienamacalnym, czyli ludzkim: „życie jest formą białka, ale czasem w kominie coś załka”.  </a:t>
            </a:r>
          </a:p>
          <a:p>
            <a:pPr>
              <a:spcAft>
                <a:spcPts val="1200"/>
              </a:spcAft>
            </a:pPr>
            <a:r>
              <a:rPr lang="pl-PL" sz="1900" dirty="0">
                <a:solidFill>
                  <a:schemeClr val="accent2"/>
                </a:solidFill>
              </a:rPr>
              <a:t>(Wielkanocna) sekwencja teologiczna byłaby następująca:                                                        życie, radość, ból, choroba, cierpienie,                                                              śmierć, zmartwychwstanie, życie wieczne                                                (16.04.2025) Wesołych Świąt!</a:t>
            </a:r>
          </a:p>
          <a:p>
            <a:endParaRPr lang="en-US" sz="2400" dirty="0"/>
          </a:p>
        </p:txBody>
      </p:sp>
      <p:pic>
        <p:nvPicPr>
          <p:cNvPr id="5" name="Obraz 4">
            <a:extLst>
              <a:ext uri="{FF2B5EF4-FFF2-40B4-BE49-F238E27FC236}">
                <a16:creationId xmlns:a16="http://schemas.microsoft.com/office/drawing/2014/main" id="{B5259977-FDC5-E996-A124-F47E105AED37}"/>
              </a:ext>
            </a:extLst>
          </p:cNvPr>
          <p:cNvPicPr>
            <a:picLocks noChangeAspect="1"/>
          </p:cNvPicPr>
          <p:nvPr/>
        </p:nvPicPr>
        <p:blipFill>
          <a:blip r:embed="rId2"/>
          <a:stretch>
            <a:fillRect/>
          </a:stretch>
        </p:blipFill>
        <p:spPr>
          <a:xfrm>
            <a:off x="6660232" y="4348286"/>
            <a:ext cx="2412673" cy="2275329"/>
          </a:xfrm>
          <a:prstGeom prst="rect">
            <a:avLst/>
          </a:prstGeom>
        </p:spPr>
      </p:pic>
      <p:sp>
        <p:nvSpPr>
          <p:cNvPr id="6" name="pole tekstowe 5">
            <a:extLst>
              <a:ext uri="{FF2B5EF4-FFF2-40B4-BE49-F238E27FC236}">
                <a16:creationId xmlns:a16="http://schemas.microsoft.com/office/drawing/2014/main" id="{A1930CFD-7866-2B95-A761-1E36FB43151E}"/>
              </a:ext>
            </a:extLst>
          </p:cNvPr>
          <p:cNvSpPr txBox="1"/>
          <p:nvPr/>
        </p:nvSpPr>
        <p:spPr>
          <a:xfrm>
            <a:off x="3264152" y="5703837"/>
            <a:ext cx="2856872" cy="461665"/>
          </a:xfrm>
          <a:prstGeom prst="rect">
            <a:avLst/>
          </a:prstGeom>
          <a:noFill/>
        </p:spPr>
        <p:txBody>
          <a:bodyPr wrap="none" rtlCol="0">
            <a:spAutoFit/>
          </a:bodyPr>
          <a:lstStyle/>
          <a:p>
            <a:r>
              <a:rPr lang="pl-PL" sz="2400" dirty="0">
                <a:solidFill>
                  <a:srgbClr val="FF0000"/>
                </a:solidFill>
              </a:rPr>
              <a:t>Dziękuję za uwagę!</a:t>
            </a:r>
            <a:endParaRPr lang="en-US" sz="2400" dirty="0">
              <a:solidFill>
                <a:srgbClr val="FF0000"/>
              </a:solidFill>
            </a:endParaRPr>
          </a:p>
        </p:txBody>
      </p:sp>
      <p:sp>
        <p:nvSpPr>
          <p:cNvPr id="8" name="pole tekstowe 7">
            <a:extLst>
              <a:ext uri="{FF2B5EF4-FFF2-40B4-BE49-F238E27FC236}">
                <a16:creationId xmlns:a16="http://schemas.microsoft.com/office/drawing/2014/main" id="{14651D03-BDAB-2EAA-F9F4-9C0586495A5C}"/>
              </a:ext>
            </a:extLst>
          </p:cNvPr>
          <p:cNvSpPr txBox="1"/>
          <p:nvPr/>
        </p:nvSpPr>
        <p:spPr>
          <a:xfrm>
            <a:off x="6454982" y="5934670"/>
            <a:ext cx="5237018" cy="923330"/>
          </a:xfrm>
          <a:prstGeom prst="rect">
            <a:avLst/>
          </a:prstGeom>
          <a:noFill/>
        </p:spPr>
        <p:txBody>
          <a:bodyPr wrap="square">
            <a:spAutoFit/>
          </a:bodyPr>
          <a:lstStyle/>
          <a:p>
            <a:pPr>
              <a:spcAft>
                <a:spcPts val="1200"/>
              </a:spcAft>
            </a:pPr>
            <a:endParaRPr lang="pl-PL" sz="3200" dirty="0">
              <a:solidFill>
                <a:schemeClr val="accent2"/>
              </a:solidFill>
            </a:endParaRPr>
          </a:p>
          <a:p>
            <a:pPr>
              <a:spcAft>
                <a:spcPts val="1200"/>
              </a:spcAft>
            </a:pPr>
            <a:r>
              <a:rPr lang="pl-PL" sz="1200" dirty="0">
                <a:solidFill>
                  <a:schemeClr val="accent2"/>
                </a:solidFill>
              </a:rPr>
              <a:t>https://youtu.be/wZXBCZRAPzM</a:t>
            </a:r>
          </a:p>
        </p:txBody>
      </p:sp>
    </p:spTree>
    <p:extLst>
      <p:ext uri="{BB962C8B-B14F-4D97-AF65-F5344CB8AC3E}">
        <p14:creationId xmlns:p14="http://schemas.microsoft.com/office/powerpoint/2010/main" val="21140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a:extLst>
              <a:ext uri="{FF2B5EF4-FFF2-40B4-BE49-F238E27FC236}">
                <a16:creationId xmlns:a16="http://schemas.microsoft.com/office/drawing/2014/main" id="{CDC36324-C511-2119-43B8-B60638EB5C15}"/>
              </a:ext>
            </a:extLst>
          </p:cNvPr>
          <p:cNvSpPr>
            <a:spLocks noGrp="1" noChangeArrowheads="1"/>
          </p:cNvSpPr>
          <p:nvPr>
            <p:ph type="title"/>
          </p:nvPr>
        </p:nvSpPr>
        <p:spPr>
          <a:xfrm>
            <a:off x="457200" y="0"/>
            <a:ext cx="6927850" cy="731838"/>
          </a:xfrm>
        </p:spPr>
        <p:txBody>
          <a:bodyPr/>
          <a:lstStyle/>
          <a:p>
            <a:r>
              <a:rPr lang="pl-PL" altLang="en-US" sz="3400" dirty="0"/>
              <a:t>Robert </a:t>
            </a:r>
            <a:r>
              <a:rPr lang="pl-PL" altLang="en-US" sz="3400" dirty="0" err="1"/>
              <a:t>Grossateste</a:t>
            </a:r>
            <a:r>
              <a:rPr lang="pl-PL" altLang="en-US" sz="3400" dirty="0"/>
              <a:t> (1175-1253)</a:t>
            </a:r>
          </a:p>
        </p:txBody>
      </p:sp>
      <p:sp>
        <p:nvSpPr>
          <p:cNvPr id="3" name="Symbol zastępczy zawartości 2">
            <a:extLst>
              <a:ext uri="{FF2B5EF4-FFF2-40B4-BE49-F238E27FC236}">
                <a16:creationId xmlns:a16="http://schemas.microsoft.com/office/drawing/2014/main" id="{A60E7113-06EB-3CB2-862C-3604851F5388}"/>
              </a:ext>
            </a:extLst>
          </p:cNvPr>
          <p:cNvSpPr>
            <a:spLocks noGrp="1"/>
          </p:cNvSpPr>
          <p:nvPr>
            <p:ph idx="1"/>
          </p:nvPr>
        </p:nvSpPr>
        <p:spPr>
          <a:xfrm>
            <a:off x="0" y="708025"/>
            <a:ext cx="8964613" cy="4525963"/>
          </a:xfrm>
        </p:spPr>
        <p:txBody>
          <a:bodyPr/>
          <a:lstStyle/>
          <a:p>
            <a:pPr>
              <a:defRPr/>
            </a:pPr>
            <a:r>
              <a:rPr lang="pl-PL" sz="2000" dirty="0">
                <a:solidFill>
                  <a:schemeClr val="bg2">
                    <a:lumMod val="75000"/>
                  </a:schemeClr>
                </a:solidFill>
              </a:rPr>
              <a:t>Przypuszczalnie „</a:t>
            </a:r>
            <a:r>
              <a:rPr lang="pl-PL" sz="2000" i="1" dirty="0" err="1">
                <a:solidFill>
                  <a:schemeClr val="bg2">
                    <a:lumMod val="75000"/>
                  </a:schemeClr>
                </a:solidFill>
              </a:rPr>
              <a:t>umile</a:t>
            </a:r>
            <a:r>
              <a:rPr lang="pl-PL" sz="2000" i="1" dirty="0">
                <a:solidFill>
                  <a:schemeClr val="bg2">
                    <a:lumMod val="75000"/>
                  </a:schemeClr>
                </a:solidFill>
              </a:rPr>
              <a:t> di </a:t>
            </a:r>
            <a:r>
              <a:rPr lang="pl-PL" sz="2000" i="1" dirty="0" err="1">
                <a:solidFill>
                  <a:schemeClr val="bg2">
                    <a:lumMod val="75000"/>
                  </a:schemeClr>
                </a:solidFill>
              </a:rPr>
              <a:t>provenienza</a:t>
            </a:r>
            <a:r>
              <a:rPr lang="pl-PL" sz="2000" dirty="0">
                <a:solidFill>
                  <a:schemeClr val="bg2">
                    <a:lumMod val="75000"/>
                  </a:schemeClr>
                </a:solidFill>
              </a:rPr>
              <a:t>”</a:t>
            </a:r>
          </a:p>
          <a:p>
            <a:pPr>
              <a:defRPr/>
            </a:pPr>
            <a:r>
              <a:rPr lang="pl-PL" sz="2000" dirty="0">
                <a:solidFill>
                  <a:schemeClr val="bg2">
                    <a:lumMod val="75000"/>
                  </a:schemeClr>
                </a:solidFill>
              </a:rPr>
              <a:t>Doszedł do swej pozycji poprzez samodzielną naukę, a po (przypuszczalnej) misji dyplomatycznej w Paryżu,                                       w 1228 r. zostaje Mistrzem Zakonu Franciszkańskiego                               w Oxfordzie, i biskupem </a:t>
            </a:r>
            <a:r>
              <a:rPr lang="pl-PL" sz="2000" dirty="0" err="1">
                <a:solidFill>
                  <a:schemeClr val="bg2">
                    <a:lumMod val="75000"/>
                  </a:schemeClr>
                </a:solidFill>
              </a:rPr>
              <a:t>Lincolnu</a:t>
            </a:r>
            <a:r>
              <a:rPr lang="pl-PL" sz="2000" dirty="0">
                <a:solidFill>
                  <a:schemeClr val="bg2">
                    <a:lumMod val="75000"/>
                  </a:schemeClr>
                </a:solidFill>
              </a:rPr>
              <a:t> w 1235 </a:t>
            </a:r>
            <a:r>
              <a:rPr lang="pl-PL" sz="2000" dirty="0">
                <a:solidFill>
                  <a:schemeClr val="bg2">
                    <a:lumMod val="50000"/>
                  </a:schemeClr>
                </a:solidFill>
              </a:rPr>
              <a:t>r. </a:t>
            </a:r>
          </a:p>
          <a:p>
            <a:pPr>
              <a:defRPr/>
            </a:pPr>
            <a:r>
              <a:rPr lang="pl-PL" sz="2000" dirty="0"/>
              <a:t>„Czytał, myślał i pisał wspaniale o teologii, nauce i filozofii, chociaż trzeba uzmysłowić sobie, że granice między tymi dyscyplinami tak jasne dla nas były wówczas znacznie bardziej rozmyte. Kategorie pytań i metody odpowiedzi na nie były jeszcze niezróżnicowane.” </a:t>
            </a:r>
          </a:p>
          <a:p>
            <a:pPr>
              <a:defRPr/>
            </a:pPr>
            <a:r>
              <a:rPr lang="pl-PL" sz="2000" dirty="0"/>
              <a:t>„</a:t>
            </a:r>
            <a:r>
              <a:rPr lang="pl-PL" sz="2000" dirty="0" err="1"/>
              <a:t>Grossateste</a:t>
            </a:r>
            <a:r>
              <a:rPr lang="pl-PL" sz="2000" dirty="0"/>
              <a:t> jako jeden z wielu miał istotny udział w procesie krystalizacji tych dziedzin, a jego prace oscylowały nadal między różnymi tematykami.” </a:t>
            </a:r>
          </a:p>
          <a:p>
            <a:pPr>
              <a:defRPr/>
            </a:pPr>
            <a:r>
              <a:rPr lang="pl-PL" sz="2000" dirty="0"/>
              <a:t>„wiedział, że do prawdy można dojść jedynie, kiedy idee i obserwacje pozostają w interakcji.”</a:t>
            </a:r>
          </a:p>
          <a:p>
            <a:pPr>
              <a:defRPr/>
            </a:pPr>
            <a:r>
              <a:rPr lang="pl-PL" sz="2000" dirty="0">
                <a:solidFill>
                  <a:schemeClr val="bg2">
                    <a:lumMod val="50000"/>
                  </a:schemeClr>
                </a:solidFill>
              </a:rPr>
              <a:t>„pisał o gwiazdach, ruchu Ziemi, kolorach, dźwięku.” (T. </a:t>
            </a:r>
            <a:r>
              <a:rPr lang="pl-PL" sz="2000" dirty="0" err="1">
                <a:solidFill>
                  <a:schemeClr val="bg2">
                    <a:lumMod val="50000"/>
                  </a:schemeClr>
                </a:solidFill>
              </a:rPr>
              <a:t>McLeish</a:t>
            </a:r>
            <a:r>
              <a:rPr lang="pl-PL" sz="2000" dirty="0">
                <a:solidFill>
                  <a:schemeClr val="bg2">
                    <a:lumMod val="50000"/>
                  </a:schemeClr>
                </a:solidFill>
              </a:rPr>
              <a:t>, s. 42)</a:t>
            </a:r>
          </a:p>
          <a:p>
            <a:pPr>
              <a:defRPr/>
            </a:pPr>
            <a:r>
              <a:rPr lang="pl-PL" sz="2000" dirty="0" err="1">
                <a:solidFill>
                  <a:schemeClr val="accent6">
                    <a:lumMod val="75000"/>
                  </a:schemeClr>
                </a:solidFill>
              </a:rPr>
              <a:t>Grossateste</a:t>
            </a:r>
            <a:r>
              <a:rPr lang="pl-PL" sz="2000" dirty="0">
                <a:solidFill>
                  <a:schemeClr val="accent6">
                    <a:lumMod val="75000"/>
                  </a:schemeClr>
                </a:solidFill>
              </a:rPr>
              <a:t>: Dlaczego punktowe atomy mają skończone, sztywne rozmiary? Może są wypełnione czymś w rodzaju światła? </a:t>
            </a:r>
          </a:p>
          <a:p>
            <a:pPr>
              <a:defRPr/>
            </a:pPr>
            <a:r>
              <a:rPr lang="pl-PL" sz="2000" dirty="0">
                <a:solidFill>
                  <a:schemeClr val="accent6">
                    <a:lumMod val="75000"/>
                  </a:schemeClr>
                </a:solidFill>
              </a:rPr>
              <a:t>Dziś wiemy, że protony oddziałują z elektronami przez </a:t>
            </a:r>
            <a:r>
              <a:rPr lang="pl-PL" sz="2000" i="1" dirty="0">
                <a:solidFill>
                  <a:schemeClr val="accent6">
                    <a:lumMod val="75000"/>
                  </a:schemeClr>
                </a:solidFill>
              </a:rPr>
              <a:t>fotony</a:t>
            </a:r>
            <a:r>
              <a:rPr lang="pl-PL" sz="2000" dirty="0">
                <a:solidFill>
                  <a:schemeClr val="accent6">
                    <a:lumMod val="75000"/>
                  </a:schemeClr>
                </a:solidFill>
              </a:rPr>
              <a:t>, czyli cząstki światła. 			</a:t>
            </a:r>
            <a:r>
              <a:rPr lang="pl-PL" sz="1600" dirty="0">
                <a:solidFill>
                  <a:schemeClr val="accent6">
                    <a:lumMod val="75000"/>
                  </a:schemeClr>
                </a:solidFill>
              </a:rPr>
              <a:t>https://engines.egr.uh.edu/episode/3028</a:t>
            </a:r>
          </a:p>
        </p:txBody>
      </p:sp>
      <p:pic>
        <p:nvPicPr>
          <p:cNvPr id="10244" name="Picture 5" descr="Robert Grosseteste's Big Bang | The Engines of Our Ingenuity">
            <a:extLst>
              <a:ext uri="{FF2B5EF4-FFF2-40B4-BE49-F238E27FC236}">
                <a16:creationId xmlns:a16="http://schemas.microsoft.com/office/drawing/2014/main" id="{C0FF3519-0C4F-B485-DA52-9142BC76B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185738"/>
            <a:ext cx="1616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F0CBC-D864-616D-2135-C68A3E58AF62}"/>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7F48EE6A-4BB6-0DD0-4CAA-EC7772471F9F}"/>
              </a:ext>
            </a:extLst>
          </p:cNvPr>
          <p:cNvSpPr>
            <a:spLocks noGrp="1" noChangeArrowheads="1"/>
          </p:cNvSpPr>
          <p:nvPr>
            <p:ph type="title"/>
          </p:nvPr>
        </p:nvSpPr>
        <p:spPr>
          <a:xfrm>
            <a:off x="457200" y="-121138"/>
            <a:ext cx="8229600" cy="813835"/>
          </a:xfrm>
        </p:spPr>
        <p:txBody>
          <a:bodyPr/>
          <a:lstStyle/>
          <a:p>
            <a:pPr eaLnBrk="1" hangingPunct="1"/>
            <a:r>
              <a:rPr lang="pl-PL" altLang="it-IT" sz="3200" dirty="0">
                <a:ea typeface="Arial Unicode MS" pitchFamily="34" charset="-128"/>
              </a:rPr>
              <a:t>John of Hollywood (1195-1256)</a:t>
            </a:r>
            <a:endParaRPr lang="pl-PL" altLang="it-IT" sz="3200" dirty="0"/>
          </a:p>
        </p:txBody>
      </p:sp>
      <p:sp>
        <p:nvSpPr>
          <p:cNvPr id="6147" name="Rectangle 3">
            <a:extLst>
              <a:ext uri="{FF2B5EF4-FFF2-40B4-BE49-F238E27FC236}">
                <a16:creationId xmlns:a16="http://schemas.microsoft.com/office/drawing/2014/main" id="{10013493-AC8F-45A9-F268-D451A3EE83E4}"/>
              </a:ext>
            </a:extLst>
          </p:cNvPr>
          <p:cNvSpPr>
            <a:spLocks noGrp="1" noChangeArrowheads="1"/>
          </p:cNvSpPr>
          <p:nvPr>
            <p:ph type="body" idx="1"/>
          </p:nvPr>
        </p:nvSpPr>
        <p:spPr>
          <a:xfrm>
            <a:off x="204787" y="614672"/>
            <a:ext cx="8734425" cy="6165304"/>
          </a:xfrm>
        </p:spPr>
        <p:txBody>
          <a:bodyPr/>
          <a:lstStyle/>
          <a:p>
            <a:pPr eaLnBrk="1" hangingPunct="1">
              <a:buFontTx/>
              <a:buNone/>
            </a:pPr>
            <a:r>
              <a:rPr lang="pl-PL" sz="1600" dirty="0">
                <a:solidFill>
                  <a:schemeClr val="bg2">
                    <a:lumMod val="50000"/>
                  </a:schemeClr>
                </a:solidFill>
                <a:latin typeface="Arial" panose="020B0604020202020204" pitchFamily="34" charset="0"/>
              </a:rPr>
              <a:t>Już w XIII wieku John of Hollywood zauważył, że przesilenia i równonoce </a:t>
            </a:r>
            <a:r>
              <a:rPr lang="pl-PL" sz="1600" dirty="0" err="1">
                <a:solidFill>
                  <a:schemeClr val="bg2">
                    <a:lumMod val="50000"/>
                  </a:schemeClr>
                </a:solidFill>
                <a:latin typeface="Arial" panose="020B0604020202020204" pitchFamily="34" charset="0"/>
              </a:rPr>
              <a:t>zachodzlły</a:t>
            </a:r>
            <a:r>
              <a:rPr lang="pl-PL" sz="1600" dirty="0">
                <a:solidFill>
                  <a:schemeClr val="bg2">
                    <a:lumMod val="50000"/>
                  </a:schemeClr>
                </a:solidFill>
                <a:latin typeface="Arial" panose="020B0604020202020204" pitchFamily="34" charset="0"/>
              </a:rPr>
              <a:t> wcześniejsze niż oczekiwano ("</a:t>
            </a:r>
            <a:r>
              <a:rPr lang="pl-PL" sz="1600" dirty="0" err="1">
                <a:solidFill>
                  <a:schemeClr val="bg2">
                    <a:lumMod val="50000"/>
                  </a:schemeClr>
                </a:solidFill>
                <a:latin typeface="Arial" panose="020B0604020202020204" pitchFamily="34" charset="0"/>
              </a:rPr>
              <a:t>retrocedunt</a:t>
            </a:r>
            <a:r>
              <a:rPr lang="pl-PL" sz="1600" dirty="0">
                <a:solidFill>
                  <a:schemeClr val="bg2">
                    <a:lumMod val="50000"/>
                  </a:schemeClr>
                </a:solidFill>
                <a:latin typeface="Arial" panose="020B0604020202020204" pitchFamily="34" charset="0"/>
              </a:rPr>
              <a:t> </a:t>
            </a:r>
            <a:r>
              <a:rPr lang="pl-PL" sz="1600" dirty="0" err="1">
                <a:solidFill>
                  <a:schemeClr val="bg2">
                    <a:lumMod val="50000"/>
                  </a:schemeClr>
                </a:solidFill>
                <a:latin typeface="Arial" panose="020B0604020202020204" pitchFamily="34" charset="0"/>
              </a:rPr>
              <a:t>solstitia</a:t>
            </a:r>
            <a:r>
              <a:rPr lang="pl-PL" sz="1600" dirty="0">
                <a:solidFill>
                  <a:schemeClr val="bg2">
                    <a:lumMod val="50000"/>
                  </a:schemeClr>
                </a:solidFill>
                <a:latin typeface="Arial" panose="020B0604020202020204" pitchFamily="34" charset="0"/>
              </a:rPr>
              <a:t> et </a:t>
            </a:r>
            <a:r>
              <a:rPr lang="pl-PL" sz="1600" dirty="0" err="1">
                <a:solidFill>
                  <a:schemeClr val="bg2">
                    <a:lumMod val="50000"/>
                  </a:schemeClr>
                </a:solidFill>
                <a:latin typeface="Arial" panose="020B0604020202020204" pitchFamily="34" charset="0"/>
              </a:rPr>
              <a:t>equinotia</a:t>
            </a:r>
            <a:r>
              <a:rPr lang="pl-PL" sz="1600" dirty="0">
                <a:solidFill>
                  <a:schemeClr val="bg2">
                    <a:lumMod val="50000"/>
                  </a:schemeClr>
                </a:solidFill>
                <a:latin typeface="Arial" panose="020B0604020202020204" pitchFamily="34" charset="0"/>
              </a:rPr>
              <a:t>"). Ponadto tablice </a:t>
            </a:r>
            <a:r>
              <a:rPr lang="pl-PL" sz="1600" dirty="0" err="1">
                <a:solidFill>
                  <a:schemeClr val="bg2">
                    <a:lumMod val="50000"/>
                  </a:schemeClr>
                </a:solidFill>
                <a:latin typeface="Arial" panose="020B0604020202020204" pitchFamily="34" charset="0"/>
              </a:rPr>
              <a:t>alfonsyńskie</a:t>
            </a:r>
            <a:r>
              <a:rPr lang="pl-PL" sz="1600" dirty="0">
                <a:solidFill>
                  <a:schemeClr val="bg2">
                    <a:lumMod val="50000"/>
                  </a:schemeClr>
                </a:solidFill>
                <a:latin typeface="Arial" panose="020B0604020202020204" pitchFamily="34" charset="0"/>
              </a:rPr>
              <a:t> z 1252 roku ustaliły średnią długość roku zwrotnikowego na 365 dni, 5 godzin, 49 minut i 16 sekund. </a:t>
            </a:r>
            <a:r>
              <a:rPr lang="pl-PL" sz="1600" b="1" i="0" dirty="0">
                <a:solidFill>
                  <a:schemeClr val="bg2">
                    <a:lumMod val="50000"/>
                  </a:schemeClr>
                </a:solidFill>
                <a:effectLst/>
                <a:latin typeface="Arial" panose="020B0604020202020204" pitchFamily="34" charset="0"/>
              </a:rPr>
              <a:t>[rok zwrotnikowy]</a:t>
            </a:r>
            <a:endParaRPr lang="pl-PL" altLang="it-IT" sz="1600" b="1" dirty="0">
              <a:solidFill>
                <a:schemeClr val="bg2">
                  <a:lumMod val="50000"/>
                </a:schemeClr>
              </a:solidFill>
            </a:endParaRPr>
          </a:p>
          <a:p>
            <a:pPr eaLnBrk="1" hangingPunct="1">
              <a:buFontTx/>
              <a:buNone/>
            </a:pPr>
            <a:endParaRPr lang="pl-PL" altLang="it-IT" sz="2000" dirty="0"/>
          </a:p>
          <a:p>
            <a:pPr eaLnBrk="1" hangingPunct="1">
              <a:lnSpc>
                <a:spcPct val="80000"/>
              </a:lnSpc>
            </a:pPr>
            <a:endParaRPr lang="pl-PL" altLang="it-IT" sz="2000" dirty="0"/>
          </a:p>
        </p:txBody>
      </p:sp>
      <p:sp>
        <p:nvSpPr>
          <p:cNvPr id="2" name="Rectangle 2">
            <a:extLst>
              <a:ext uri="{FF2B5EF4-FFF2-40B4-BE49-F238E27FC236}">
                <a16:creationId xmlns:a16="http://schemas.microsoft.com/office/drawing/2014/main" id="{D9718354-3B6C-75BE-8862-7D118F0061AC}"/>
              </a:ext>
            </a:extLst>
          </p:cNvPr>
          <p:cNvSpPr>
            <a:spLocks noChangeArrowheads="1"/>
          </p:cNvSpPr>
          <p:nvPr/>
        </p:nvSpPr>
        <p:spPr bwMode="auto">
          <a:xfrm flipH="1">
            <a:off x="158750" y="4869853"/>
            <a:ext cx="8826500" cy="21101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1740" rIns="91440" bIns="1587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lvl="0"/>
            <a:r>
              <a:rPr lang="pl-PL" altLang="en-US" dirty="0">
                <a:solidFill>
                  <a:schemeClr val="tx2"/>
                </a:solidFill>
              </a:rPr>
              <a:t>Około 1230 roku ukazało się jego najbardziej znane dzieło, </a:t>
            </a:r>
            <a:r>
              <a:rPr lang="pl-PL" altLang="en-US" i="1" dirty="0" err="1">
                <a:solidFill>
                  <a:schemeClr val="tx2"/>
                </a:solidFill>
              </a:rPr>
              <a:t>Tractatus</a:t>
            </a:r>
            <a:r>
              <a:rPr lang="pl-PL" altLang="en-US" i="1" dirty="0">
                <a:solidFill>
                  <a:schemeClr val="tx2"/>
                </a:solidFill>
              </a:rPr>
              <a:t> de </a:t>
            </a:r>
            <a:r>
              <a:rPr lang="pl-PL" altLang="en-US" i="1" dirty="0" err="1">
                <a:solidFill>
                  <a:schemeClr val="tx2"/>
                </a:solidFill>
              </a:rPr>
              <a:t>Sphaera</a:t>
            </a:r>
            <a:r>
              <a:rPr lang="pl-PL" altLang="en-US" dirty="0">
                <a:solidFill>
                  <a:schemeClr val="tx2"/>
                </a:solidFill>
              </a:rPr>
              <a:t>. W tej książce John z Hollywood zajmuje się Ziemią i jej miejscem we wszechświecie. Książka stała się obowiązkową lekturą dla studentów na wszystkich zachodnio-europejskich uniwersytetach w ciągu następnych czterech stuleci i przyczyniła się do szybkiego rozprzestrzenienia się systemu Ptolemeusza w Europie.</a:t>
            </a:r>
          </a:p>
          <a:p>
            <a:pPr lvl="0"/>
            <a:r>
              <a:rPr kumimoji="0" lang="en-US" altLang="en-US" sz="1400" b="0" i="0" u="none" strike="noStrike" cap="none" normalizeH="0" baseline="0" dirty="0">
                <a:ln>
                  <a:noFill/>
                </a:ln>
                <a:solidFill>
                  <a:schemeClr val="tx1"/>
                </a:solidFill>
                <a:effectLst/>
                <a:latin typeface="Arial" panose="020B0604020202020204" pitchFamily="34" charset="0"/>
              </a:rPr>
              <a:t>https://it.wikipedia.org/wiki/Giovanni_Sacrobosco</a:t>
            </a:r>
          </a:p>
        </p:txBody>
      </p:sp>
      <p:pic>
        <p:nvPicPr>
          <p:cNvPr id="4" name="Obraz 3" descr="Obraz zawierający tekst, krąg, pismo odręczne&#10;&#10;Opis wygenerowany automatycznie">
            <a:extLst>
              <a:ext uri="{FF2B5EF4-FFF2-40B4-BE49-F238E27FC236}">
                <a16:creationId xmlns:a16="http://schemas.microsoft.com/office/drawing/2014/main" id="{29169F03-D350-6B05-126D-B2D7FEC1A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700808"/>
            <a:ext cx="2430374" cy="3446713"/>
          </a:xfrm>
          <a:prstGeom prst="rect">
            <a:avLst/>
          </a:prstGeom>
        </p:spPr>
      </p:pic>
      <p:pic>
        <p:nvPicPr>
          <p:cNvPr id="6" name="Obraz 5">
            <a:extLst>
              <a:ext uri="{FF2B5EF4-FFF2-40B4-BE49-F238E27FC236}">
                <a16:creationId xmlns:a16="http://schemas.microsoft.com/office/drawing/2014/main" id="{A72E3B36-5B4A-83C0-9F74-2C128CDBF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2" y="1700808"/>
            <a:ext cx="2326004" cy="3446714"/>
          </a:xfrm>
          <a:prstGeom prst="rect">
            <a:avLst/>
          </a:prstGeom>
        </p:spPr>
      </p:pic>
    </p:spTree>
    <p:extLst>
      <p:ext uri="{BB962C8B-B14F-4D97-AF65-F5344CB8AC3E}">
        <p14:creationId xmlns:p14="http://schemas.microsoft.com/office/powerpoint/2010/main" val="182224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326EC0C-3124-5D00-04B7-3FB01BAA0C96}"/>
              </a:ext>
            </a:extLst>
          </p:cNvPr>
          <p:cNvSpPr>
            <a:spLocks noGrp="1" noChangeArrowheads="1"/>
          </p:cNvSpPr>
          <p:nvPr>
            <p:ph type="title"/>
          </p:nvPr>
        </p:nvSpPr>
        <p:spPr>
          <a:xfrm>
            <a:off x="-684213" y="188913"/>
            <a:ext cx="8229601" cy="1143000"/>
          </a:xfrm>
        </p:spPr>
        <p:txBody>
          <a:bodyPr/>
          <a:lstStyle/>
          <a:p>
            <a:pPr eaLnBrk="1" hangingPunct="1"/>
            <a:r>
              <a:rPr lang="pl-PL" altLang="it-IT" sz="3400" dirty="0">
                <a:ea typeface="Arial Unicode MS" pitchFamily="34" charset="-128"/>
              </a:rPr>
              <a:t>Roger Bacon (c.a.1214-1294)</a:t>
            </a:r>
          </a:p>
        </p:txBody>
      </p:sp>
      <p:sp>
        <p:nvSpPr>
          <p:cNvPr id="13315" name="Rectangle 3">
            <a:extLst>
              <a:ext uri="{FF2B5EF4-FFF2-40B4-BE49-F238E27FC236}">
                <a16:creationId xmlns:a16="http://schemas.microsoft.com/office/drawing/2014/main" id="{313EE90F-6A7B-B0B6-6777-FAF7ADD108F7}"/>
              </a:ext>
            </a:extLst>
          </p:cNvPr>
          <p:cNvSpPr>
            <a:spLocks noGrp="1" noChangeArrowheads="1"/>
          </p:cNvSpPr>
          <p:nvPr>
            <p:ph type="body" idx="1"/>
          </p:nvPr>
        </p:nvSpPr>
        <p:spPr>
          <a:xfrm>
            <a:off x="250825" y="1196975"/>
            <a:ext cx="8642350" cy="5661025"/>
          </a:xfrm>
        </p:spPr>
        <p:txBody>
          <a:bodyPr/>
          <a:lstStyle/>
          <a:p>
            <a:pPr eaLnBrk="1" hangingPunct="1">
              <a:lnSpc>
                <a:spcPct val="80000"/>
              </a:lnSpc>
            </a:pPr>
            <a:r>
              <a:rPr lang="pl-PL" altLang="it-IT" sz="2400">
                <a:ea typeface="Arial Unicode MS" pitchFamily="34" charset="-128"/>
              </a:rPr>
              <a:t>Franciszkanin</a:t>
            </a:r>
          </a:p>
          <a:p>
            <a:pPr eaLnBrk="1" hangingPunct="1">
              <a:lnSpc>
                <a:spcPct val="80000"/>
              </a:lnSpc>
            </a:pPr>
            <a:r>
              <a:rPr lang="pl-PL" altLang="it-IT" sz="2400">
                <a:ea typeface="Arial Unicode MS" pitchFamily="34" charset="-128"/>
              </a:rPr>
              <a:t>Wykładowca Paryż/ Oxford</a:t>
            </a:r>
          </a:p>
          <a:p>
            <a:pPr eaLnBrk="1" hangingPunct="1">
              <a:lnSpc>
                <a:spcPct val="80000"/>
              </a:lnSpc>
            </a:pPr>
            <a:r>
              <a:rPr lang="pl-PL" altLang="it-IT" sz="2400">
                <a:ea typeface="Arial Unicode MS" pitchFamily="34" charset="-128"/>
              </a:rPr>
              <a:t>„Autor  średniowiecznego empiryzmu”</a:t>
            </a:r>
          </a:p>
          <a:p>
            <a:pPr eaLnBrk="1" hangingPunct="1">
              <a:lnSpc>
                <a:spcPct val="80000"/>
              </a:lnSpc>
            </a:pPr>
            <a:endParaRPr lang="pl-PL" altLang="it-IT" sz="2400">
              <a:ea typeface="Arial Unicode MS" pitchFamily="34" charset="-128"/>
            </a:endParaRPr>
          </a:p>
          <a:p>
            <a:pPr eaLnBrk="1" hangingPunct="1">
              <a:buFontTx/>
              <a:buNone/>
            </a:pPr>
            <a:r>
              <a:rPr lang="pl-PL" altLang="it-IT" sz="2000"/>
              <a:t>Będziemy w stanie zbudować maszyny zdolne do pchania dużych statków z prędkością większą niż cała grupa wioślarzy, a do kierowania nimi potrzebny będzie jedynie pilot. Będziemy w stanie nadać rydwanom niesamowitą prędkość bez pomocy żadnego zwierzęcia. Zbudujemy skrzydlate maszyny, zdolne wznieść się w powietrze jak ptaki. (</a:t>
            </a:r>
            <a:r>
              <a:rPr lang="pl-PL" altLang="it-IT" sz="2000" i="1"/>
              <a:t>De secretis operibus artis et naturae</a:t>
            </a:r>
            <a:r>
              <a:rPr lang="pl-PL" altLang="it-IT" sz="2000"/>
              <a:t>, IV)</a:t>
            </a:r>
          </a:p>
          <a:p>
            <a:pPr eaLnBrk="1" hangingPunct="1">
              <a:buFontTx/>
              <a:buNone/>
            </a:pPr>
            <a:r>
              <a:rPr lang="pl-PL" altLang="it-IT" sz="2000"/>
              <a:t>A drzwiami i kluczem do tych nauk jest matematyka, którą święci odkryli od stworzenia świata, jak to zilustruję, i która zawsze była w użyciu wszystkich świętych i wszystkich mędrców przed wszystkimi innymi naukami (</a:t>
            </a:r>
            <a:r>
              <a:rPr lang="pl-PL" altLang="it-IT" sz="2000" i="1"/>
              <a:t>Opus maius</a:t>
            </a:r>
            <a:r>
              <a:rPr lang="pl-PL" altLang="it-IT" sz="2000"/>
              <a:t>, IV, 1, 1)</a:t>
            </a:r>
          </a:p>
          <a:p>
            <a:pPr eaLnBrk="1" hangingPunct="1">
              <a:lnSpc>
                <a:spcPct val="80000"/>
              </a:lnSpc>
              <a:buFontTx/>
              <a:buNone/>
            </a:pPr>
            <a:r>
              <a:rPr lang="pl-PL" altLang="it-IT" sz="2000"/>
              <a:t> </a:t>
            </a:r>
          </a:p>
          <a:p>
            <a:pPr eaLnBrk="1" hangingPunct="1">
              <a:lnSpc>
                <a:spcPct val="80000"/>
              </a:lnSpc>
              <a:buFontTx/>
              <a:buNone/>
            </a:pPr>
            <a:r>
              <a:rPr lang="pl-PL" altLang="it-IT" sz="2000">
                <a:hlinkClick r:id="rId2"/>
              </a:rPr>
              <a:t>https://it.wikiquote.org/wiki/Ruggero_Bacone</a:t>
            </a:r>
            <a:endParaRPr lang="pl-PL" altLang="it-IT" sz="2000"/>
          </a:p>
          <a:p>
            <a:pPr eaLnBrk="1" hangingPunct="1">
              <a:lnSpc>
                <a:spcPct val="80000"/>
              </a:lnSpc>
              <a:buFontTx/>
              <a:buNone/>
            </a:pPr>
            <a:r>
              <a:rPr lang="pl-PL" altLang="it-IT" sz="1400">
                <a:ea typeface="Arial Unicode MS" pitchFamily="34" charset="-128"/>
              </a:rPr>
              <a:t>lupa, kot Schr, </a:t>
            </a:r>
          </a:p>
        </p:txBody>
      </p:sp>
      <p:pic>
        <p:nvPicPr>
          <p:cNvPr id="13316" name="Picture 4">
            <a:extLst>
              <a:ext uri="{FF2B5EF4-FFF2-40B4-BE49-F238E27FC236}">
                <a16:creationId xmlns:a16="http://schemas.microsoft.com/office/drawing/2014/main" id="{DA3A1022-5AF9-8523-7770-9DC4B660E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88913"/>
            <a:ext cx="154146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1" y="-125633"/>
            <a:ext cx="9121916" cy="1143000"/>
          </a:xfrm>
        </p:spPr>
        <p:txBody>
          <a:bodyPr/>
          <a:lstStyle/>
          <a:p>
            <a:r>
              <a:rPr lang="pl-PL" sz="3200" dirty="0"/>
              <a:t>Ockham (1285-1349): krytyka scholastyki</a:t>
            </a:r>
          </a:p>
        </p:txBody>
      </p:sp>
      <p:sp>
        <p:nvSpPr>
          <p:cNvPr id="5" name="pole tekstowe 4">
            <a:extLst>
              <a:ext uri="{FF2B5EF4-FFF2-40B4-BE49-F238E27FC236}">
                <a16:creationId xmlns:a16="http://schemas.microsoft.com/office/drawing/2014/main" id="{98F60DAC-BAB3-CE17-1605-38AA247D3D2B}"/>
              </a:ext>
            </a:extLst>
          </p:cNvPr>
          <p:cNvSpPr txBox="1"/>
          <p:nvPr/>
        </p:nvSpPr>
        <p:spPr>
          <a:xfrm>
            <a:off x="22083" y="1052736"/>
            <a:ext cx="8726700" cy="5447645"/>
          </a:xfrm>
          <a:prstGeom prst="rect">
            <a:avLst/>
          </a:prstGeom>
          <a:noFill/>
        </p:spPr>
        <p:txBody>
          <a:bodyPr wrap="square">
            <a:spAutoFit/>
          </a:bodyPr>
          <a:lstStyle/>
          <a:p>
            <a:r>
              <a:rPr lang="pl-PL" altLang="it-IT" dirty="0">
                <a:solidFill>
                  <a:schemeClr val="bg2">
                    <a:lumMod val="75000"/>
                  </a:schemeClr>
                </a:solidFill>
              </a:rPr>
              <a:t>„Wilhelm Ockham urodził się w pobliżu Londynu, nieco przed 1300 r. W latach 1312-18 studiował w Oksfordzie, i tam zaczął wykładać. W 1324 r. został posądzony o herezję, wezwany do kurii w Awinionie i tam osadzony w więzieniu śledczym. Po czterech latach zbiegł i oddał się w opiekę cesarzowi Ludwikowi Bawarowi, toczącemu wojnę z papiestwem. […] Zmarł w r. 1350 pogodziwszy się z Kościołem.</a:t>
            </a:r>
            <a:endParaRPr lang="pl-PL" altLang="it-IT" sz="1800" dirty="0">
              <a:solidFill>
                <a:schemeClr val="bg2">
                  <a:lumMod val="75000"/>
                </a:schemeClr>
              </a:solidFill>
            </a:endParaRPr>
          </a:p>
          <a:p>
            <a:endParaRPr lang="pl-PL" altLang="it-IT" sz="1800" b="1" dirty="0"/>
          </a:p>
          <a:p>
            <a:r>
              <a:rPr lang="pl-PL" altLang="it-IT" sz="1900" dirty="0"/>
              <a:t>„Wilhelm Ockham, wyraziciel nowego ducha, przeciwstawiał się tradycji: </a:t>
            </a:r>
          </a:p>
          <a:p>
            <a:pPr marL="342900" indent="-342900">
              <a:buAutoNum type="arabicParenR"/>
            </a:pPr>
            <a:r>
              <a:rPr lang="pl-PL" sz="1900" dirty="0"/>
              <a:t>Zamiast konstruować system zajął się krytyką wiedzy</a:t>
            </a:r>
          </a:p>
          <a:p>
            <a:pPr marL="342900" indent="-342900">
              <a:buAutoNum type="arabicParenR"/>
            </a:pPr>
            <a:r>
              <a:rPr lang="pl-PL" sz="1900" dirty="0"/>
              <a:t>Ogromna część wiedzy tradycyjnej jest pozbawiona podstaw</a:t>
            </a:r>
          </a:p>
          <a:p>
            <a:pPr marL="342900" indent="-342900">
              <a:buAutoNum type="arabicParenR" startAt="3"/>
            </a:pPr>
            <a:r>
              <a:rPr lang="pl-PL" sz="1900" dirty="0"/>
              <a:t>Za podstawowy organ wiedzy miał nie dyskursywny rozum, lecz bezpośrednią intuicję</a:t>
            </a:r>
          </a:p>
          <a:p>
            <a:pPr marL="342900" indent="-342900">
              <a:buAutoNum type="arabicParenR" startAt="3"/>
            </a:pPr>
            <a:r>
              <a:rPr lang="pl-PL" sz="1900" dirty="0"/>
              <a:t>W ogólnych pojęciach rozumu widział wytwór myśli i mowy.”</a:t>
            </a:r>
          </a:p>
          <a:p>
            <a:endParaRPr lang="pl-PL" dirty="0">
              <a:solidFill>
                <a:schemeClr val="bg2">
                  <a:lumMod val="75000"/>
                </a:schemeClr>
              </a:solidFill>
            </a:endParaRPr>
          </a:p>
          <a:p>
            <a:r>
              <a:rPr lang="pl-PL" dirty="0">
                <a:solidFill>
                  <a:schemeClr val="bg2">
                    <a:lumMod val="75000"/>
                  </a:schemeClr>
                </a:solidFill>
              </a:rPr>
              <a:t>Był obrońcą wszechmocnej woli Bożej i odrzucał tezę, która mogłaby ją ograniczyć</a:t>
            </a:r>
            <a:r>
              <a:rPr lang="pl-PL" dirty="0">
                <a:solidFill>
                  <a:schemeClr val="bg2">
                    <a:lumMod val="50000"/>
                  </a:schemeClr>
                </a:solidFill>
              </a:rPr>
              <a:t>.</a:t>
            </a:r>
          </a:p>
          <a:p>
            <a:r>
              <a:rPr lang="pl-PL" sz="1900" dirty="0"/>
              <a:t>Miał jeszcze jedną regułę metodologiczną: aby wyjaśniać zjawiska możliwie najprościej, </a:t>
            </a:r>
            <a:r>
              <a:rPr lang="pl-PL" sz="1900" b="1" dirty="0"/>
              <a:t>aby nie mnożyć bytów </a:t>
            </a:r>
            <a:r>
              <a:rPr lang="pl-PL" sz="1900" dirty="0"/>
              <a:t>i nie postulować ich tam, gdzie wyjaśnienie zjawisk do tego nie zmusza.”</a:t>
            </a:r>
          </a:p>
          <a:p>
            <a:endParaRPr lang="pl-PL" dirty="0"/>
          </a:p>
          <a:p>
            <a:r>
              <a:rPr lang="pl-PL" dirty="0"/>
              <a:t>Wł. Tatarkiewicz, </a:t>
            </a:r>
            <a:r>
              <a:rPr lang="pl-PL" i="1" dirty="0"/>
              <a:t>Historia Filozofii</a:t>
            </a:r>
            <a:r>
              <a:rPr lang="pl-PL" dirty="0"/>
              <a:t>, t. I, str. 296</a:t>
            </a:r>
          </a:p>
        </p:txBody>
      </p:sp>
    </p:spTree>
    <p:extLst>
      <p:ext uri="{BB962C8B-B14F-4D97-AF65-F5344CB8AC3E}">
        <p14:creationId xmlns:p14="http://schemas.microsoft.com/office/powerpoint/2010/main" val="146281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9FADE2-BD91-F66F-8459-51FC9AC491BF}"/>
              </a:ext>
            </a:extLst>
          </p:cNvPr>
          <p:cNvSpPr>
            <a:spLocks noGrp="1"/>
          </p:cNvSpPr>
          <p:nvPr>
            <p:ph type="title"/>
          </p:nvPr>
        </p:nvSpPr>
        <p:spPr>
          <a:xfrm>
            <a:off x="457200" y="0"/>
            <a:ext cx="8229600" cy="1143000"/>
          </a:xfrm>
        </p:spPr>
        <p:txBody>
          <a:bodyPr/>
          <a:lstStyle/>
          <a:p>
            <a:r>
              <a:rPr lang="pl-PL" sz="3200" dirty="0"/>
              <a:t>Sekwencja (angielskiej) historii (filozofii)</a:t>
            </a:r>
            <a:endParaRPr lang="en-US" sz="3200" dirty="0"/>
          </a:p>
        </p:txBody>
      </p:sp>
      <p:pic>
        <p:nvPicPr>
          <p:cNvPr id="4" name="Obraz 3">
            <a:extLst>
              <a:ext uri="{FF2B5EF4-FFF2-40B4-BE49-F238E27FC236}">
                <a16:creationId xmlns:a16="http://schemas.microsoft.com/office/drawing/2014/main" id="{E5E1F5E8-D25B-A3A1-1D38-FE527AD23246}"/>
              </a:ext>
            </a:extLst>
          </p:cNvPr>
          <p:cNvPicPr>
            <a:picLocks noChangeAspect="1"/>
          </p:cNvPicPr>
          <p:nvPr/>
        </p:nvPicPr>
        <p:blipFill>
          <a:blip r:embed="rId2"/>
          <a:stretch>
            <a:fillRect/>
          </a:stretch>
        </p:blipFill>
        <p:spPr>
          <a:xfrm>
            <a:off x="0" y="980728"/>
            <a:ext cx="9144000" cy="5711744"/>
          </a:xfrm>
          <a:prstGeom prst="rect">
            <a:avLst/>
          </a:prstGeom>
        </p:spPr>
      </p:pic>
    </p:spTree>
    <p:extLst>
      <p:ext uri="{BB962C8B-B14F-4D97-AF65-F5344CB8AC3E}">
        <p14:creationId xmlns:p14="http://schemas.microsoft.com/office/powerpoint/2010/main" val="2914352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44031D8-EFB4-FDC8-CFAC-8A044085890D}"/>
              </a:ext>
            </a:extLst>
          </p:cNvPr>
          <p:cNvSpPr>
            <a:spLocks noGrp="1" noChangeArrowheads="1"/>
          </p:cNvSpPr>
          <p:nvPr>
            <p:ph type="title"/>
          </p:nvPr>
        </p:nvSpPr>
        <p:spPr>
          <a:xfrm>
            <a:off x="395288" y="0"/>
            <a:ext cx="8229600" cy="1143000"/>
          </a:xfrm>
        </p:spPr>
        <p:txBody>
          <a:bodyPr/>
          <a:lstStyle/>
          <a:p>
            <a:pPr eaLnBrk="1" hangingPunct="1"/>
            <a:r>
              <a:rPr lang="pl-PL" altLang="it-IT" sz="3400" dirty="0"/>
              <a:t>Thomas </a:t>
            </a:r>
            <a:r>
              <a:rPr lang="pl-PL" altLang="it-IT" sz="3400" dirty="0" err="1"/>
              <a:t>More</a:t>
            </a:r>
            <a:r>
              <a:rPr lang="pl-PL" altLang="it-IT" sz="3400" dirty="0"/>
              <a:t> (1478-1535)</a:t>
            </a:r>
            <a:endParaRPr lang="en-AU" altLang="it-IT" sz="3400" dirty="0"/>
          </a:p>
        </p:txBody>
      </p:sp>
      <p:sp>
        <p:nvSpPr>
          <p:cNvPr id="87043" name="Text Box 5">
            <a:extLst>
              <a:ext uri="{FF2B5EF4-FFF2-40B4-BE49-F238E27FC236}">
                <a16:creationId xmlns:a16="http://schemas.microsoft.com/office/drawing/2014/main" id="{23D9B2A2-1D25-8037-7110-1293614AA1EC}"/>
              </a:ext>
            </a:extLst>
          </p:cNvPr>
          <p:cNvSpPr txBox="1">
            <a:spLocks noChangeArrowheads="1"/>
          </p:cNvSpPr>
          <p:nvPr/>
        </p:nvSpPr>
        <p:spPr bwMode="auto">
          <a:xfrm>
            <a:off x="323850" y="1052513"/>
            <a:ext cx="8640763"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spcAft>
                <a:spcPts val="600"/>
              </a:spcAft>
            </a:pPr>
            <a:r>
              <a:rPr lang="pl-PL" sz="1800" b="1" noProof="0" dirty="0"/>
              <a:t>Tomasz Morus był uznanym w całej Europie wybitnym humanistą.</a:t>
            </a:r>
          </a:p>
          <a:p>
            <a:pPr algn="just" eaLnBrk="1" hangingPunct="1">
              <a:spcBef>
                <a:spcPct val="0"/>
              </a:spcBef>
              <a:spcAft>
                <a:spcPts val="600"/>
              </a:spcAft>
            </a:pPr>
            <a:r>
              <a:rPr lang="pl-PL" sz="1800" b="1" noProof="0" dirty="0">
                <a:solidFill>
                  <a:schemeClr val="bg2">
                    <a:lumMod val="50000"/>
                  </a:schemeClr>
                </a:solidFill>
              </a:rPr>
              <a:t>Tomasz </a:t>
            </a:r>
            <a:r>
              <a:rPr lang="pl-PL" sz="1800" b="1" noProof="0" dirty="0" err="1">
                <a:solidFill>
                  <a:schemeClr val="bg2">
                    <a:lumMod val="50000"/>
                  </a:schemeClr>
                </a:solidFill>
              </a:rPr>
              <a:t>More</a:t>
            </a:r>
            <a:r>
              <a:rPr lang="pl-PL" sz="1800" noProof="0" dirty="0">
                <a:solidFill>
                  <a:schemeClr val="bg2">
                    <a:lumMod val="50000"/>
                  </a:schemeClr>
                </a:solidFill>
              </a:rPr>
              <a:t> (</a:t>
            </a:r>
            <a:r>
              <a:rPr lang="pl-PL" sz="1800" i="1" noProof="0" dirty="0">
                <a:solidFill>
                  <a:schemeClr val="bg2">
                    <a:lumMod val="50000"/>
                  </a:schemeClr>
                </a:solidFill>
              </a:rPr>
              <a:t>Thomas </a:t>
            </a:r>
            <a:r>
              <a:rPr lang="pl-PL" sz="1800" i="1" noProof="0" dirty="0" err="1">
                <a:solidFill>
                  <a:schemeClr val="bg2">
                    <a:lumMod val="50000"/>
                  </a:schemeClr>
                </a:solidFill>
              </a:rPr>
              <a:t>More</a:t>
            </a:r>
            <a:r>
              <a:rPr lang="pl-PL" sz="1800" noProof="0" dirty="0">
                <a:solidFill>
                  <a:schemeClr val="bg2">
                    <a:lumMod val="50000"/>
                  </a:schemeClr>
                </a:solidFill>
              </a:rPr>
              <a:t>, lub </a:t>
            </a:r>
            <a:r>
              <a:rPr lang="pl-PL" sz="1800" b="1" noProof="0" dirty="0">
                <a:solidFill>
                  <a:schemeClr val="bg2">
                    <a:lumMod val="50000"/>
                  </a:schemeClr>
                </a:solidFill>
              </a:rPr>
              <a:t>Morus</a:t>
            </a:r>
            <a:r>
              <a:rPr lang="pl-PL" sz="1800" noProof="0" dirty="0">
                <a:solidFill>
                  <a:schemeClr val="bg2">
                    <a:lumMod val="50000"/>
                  </a:schemeClr>
                </a:solidFill>
              </a:rPr>
              <a:t> (ur. 7 lutego 1478 w Londynie, zm. 6 lipca 1535 tamże) – angielski myśliciel, pisarz i polityk, członek Izby Lordów i kanclerz królewski, tercjarz franciszkański (OFS), </a:t>
            </a:r>
            <a:r>
              <a:rPr lang="pl-PL" sz="1800" noProof="0" dirty="0"/>
              <a:t>męczennik chrześcijański czczony przez anglikanów, święty Kościoła katolickiego. </a:t>
            </a:r>
          </a:p>
          <a:p>
            <a:pPr algn="just" eaLnBrk="1" hangingPunct="1">
              <a:spcBef>
                <a:spcPct val="0"/>
              </a:spcBef>
              <a:spcAft>
                <a:spcPts val="600"/>
              </a:spcAft>
            </a:pPr>
            <a:r>
              <a:rPr lang="pl-PL" sz="1800" noProof="0" dirty="0"/>
              <a:t>Od 1517, już po śmierci Henryka VII (zm. 1509), Tomasz powrócił do działalności publicznej - był dyplomatą i doradcą królewskim Henryka VIII. Otrzymał tytuł szlachecki i został członkiem Izby Lordów. W 1520 był jej skarbnikiem a w 1523 przewodniczącym. W latach 1529–1532 był </a:t>
            </a:r>
            <a:r>
              <a:rPr lang="pl-PL" sz="1800" b="1" noProof="0" dirty="0"/>
              <a:t>kanclerzem Anglii.</a:t>
            </a:r>
            <a:r>
              <a:rPr lang="pl-PL" sz="1800" noProof="0" dirty="0"/>
              <a:t> </a:t>
            </a:r>
          </a:p>
          <a:p>
            <a:pPr algn="just" eaLnBrk="1" hangingPunct="1">
              <a:spcBef>
                <a:spcPct val="0"/>
              </a:spcBef>
              <a:spcAft>
                <a:spcPts val="600"/>
              </a:spcAft>
            </a:pPr>
            <a:r>
              <a:rPr lang="pl-PL" sz="1800" noProof="0" dirty="0"/>
              <a:t>Podobnie jak przysięga supremacji, obowiązywała ona nie wszystkich obywateli, tylko tych, których specjalnie zawezwano, to znaczy piastujących urzędy państwowe oraz podejrzanych o zdradę. W kwietniu 1535 roku </a:t>
            </a:r>
            <a:r>
              <a:rPr lang="pl-PL" sz="1800" noProof="0" dirty="0" err="1"/>
              <a:t>More</a:t>
            </a:r>
            <a:r>
              <a:rPr lang="pl-PL" sz="1800" noProof="0" dirty="0"/>
              <a:t> został poproszony o złożenie tej przysięgi, a kiedy odmówił, uwięziono go w Tower of London, gdzie nadal pisał. Konsekwentnie milczał, co zgodnie z prawem uważane było za zgodę bez krzywoprzysięstwa.</a:t>
            </a:r>
          </a:p>
          <a:p>
            <a:pPr algn="just" eaLnBrk="1" hangingPunct="1">
              <a:spcBef>
                <a:spcPct val="0"/>
              </a:spcBef>
              <a:spcAft>
                <a:spcPts val="600"/>
              </a:spcAft>
            </a:pPr>
            <a:r>
              <a:rPr lang="pl-PL" sz="1800" noProof="0" dirty="0"/>
              <a:t>Został osądzony, skazany i </a:t>
            </a:r>
            <a:r>
              <a:rPr lang="pl-PL" sz="1800" b="1" noProof="0" dirty="0"/>
              <a:t>ścięty </a:t>
            </a:r>
            <a:r>
              <a:rPr lang="pl-PL" sz="1800" noProof="0" dirty="0"/>
              <a:t>na Tower Hill w dniu 6 lipca. Ostatnie jego słowa to „Umieram jako dobry sługa króla, ale przede wszystkim sługa Boga”. Jego głowa była zatknięta na Moście Londyńskim przez miesiąc, aż odzyskała ją jego córka.</a:t>
            </a:r>
          </a:p>
        </p:txBody>
      </p:sp>
      <p:sp>
        <p:nvSpPr>
          <p:cNvPr id="87044" name="Text Box 6">
            <a:extLst>
              <a:ext uri="{FF2B5EF4-FFF2-40B4-BE49-F238E27FC236}">
                <a16:creationId xmlns:a16="http://schemas.microsoft.com/office/drawing/2014/main" id="{CB0C12FF-D6B2-903F-5022-E77492008BB4}"/>
              </a:ext>
            </a:extLst>
          </p:cNvPr>
          <p:cNvSpPr txBox="1">
            <a:spLocks noChangeArrowheads="1"/>
          </p:cNvSpPr>
          <p:nvPr/>
        </p:nvSpPr>
        <p:spPr bwMode="auto">
          <a:xfrm>
            <a:off x="5559425" y="6424613"/>
            <a:ext cx="1920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solidFill>
                  <a:srgbClr val="003300"/>
                </a:solidFill>
              </a:rPr>
              <a:t>Źródło: Wikpedia.pl</a:t>
            </a:r>
            <a:endParaRPr lang="en-AU" altLang="it-IT" sz="1600">
              <a:solidFill>
                <a:srgbClr val="003300"/>
              </a:solidFill>
            </a:endParaRPr>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18529</TotalTime>
  <Words>6835</Words>
  <Application>Microsoft Office PowerPoint</Application>
  <PresentationFormat>Pokaz na ekranie (4:3)</PresentationFormat>
  <Paragraphs>296</Paragraphs>
  <Slides>36</Slides>
  <Notes>0</Notes>
  <HiddenSlides>5</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36</vt:i4>
      </vt:variant>
    </vt:vector>
  </HeadingPairs>
  <TitlesOfParts>
    <vt:vector size="43" baseType="lpstr">
      <vt:lpstr>Arial</vt:lpstr>
      <vt:lpstr>Arial Unicode MS</vt:lpstr>
      <vt:lpstr>Calibri</vt:lpstr>
      <vt:lpstr>inherit</vt:lpstr>
      <vt:lpstr>var(--nova-font-family-display)</vt:lpstr>
      <vt:lpstr>var(--nova-font-family-sans-serif)</vt:lpstr>
      <vt:lpstr>Projekt domyślny</vt:lpstr>
      <vt:lpstr>Filozofia przyrody</vt:lpstr>
      <vt:lpstr>Tom McLeish (1962-2023):  Czym jest nauka? Thomas Charles Buckland McLeish, FRS</vt:lpstr>
      <vt:lpstr>Tom McLeish: Boyle’s lecture (2021)</vt:lpstr>
      <vt:lpstr>Robert Grossateste (1175-1253)</vt:lpstr>
      <vt:lpstr>John of Hollywood (1195-1256)</vt:lpstr>
      <vt:lpstr>Roger Bacon (c.a.1214-1294)</vt:lpstr>
      <vt:lpstr>Ockham (1285-1349): krytyka scholastyki</vt:lpstr>
      <vt:lpstr>Sekwencja (angielskiej) historii (filozofii)</vt:lpstr>
      <vt:lpstr>Thomas More (1478-1535)</vt:lpstr>
      <vt:lpstr>Francis Bacon (1561-1626)</vt:lpstr>
      <vt:lpstr>Prezentacja programu PowerPoint</vt:lpstr>
      <vt:lpstr>F. Bacon: Filozofia naturalna a teologia</vt:lpstr>
      <vt:lpstr>Thomas Hobbes: „Lewiatan” (1651)</vt:lpstr>
      <vt:lpstr>Thomas Hobbes (1588-1679): czasy przełomu</vt:lpstr>
      <vt:lpstr>Hobbes: filozofia racjonalna</vt:lpstr>
      <vt:lpstr>Hobbes: umowa społeczna</vt:lpstr>
      <vt:lpstr>Robert Boyle (1627-1691): początek chemii </vt:lpstr>
      <vt:lpstr>Robert Boyle (1627-1691) - początek chemii</vt:lpstr>
      <vt:lpstr>Prawo Boyle’a (1662) - Mariotte’a (1676) pV=const</vt:lpstr>
      <vt:lpstr>Boyle: atomizm, matter, annihilation, senses </vt:lpstr>
      <vt:lpstr>Boyle: atomizm, materia, anihilacja, zmysły </vt:lpstr>
      <vt:lpstr>Boyle: atomizm, matter, annihilation, senses </vt:lpstr>
      <vt:lpstr>Boyle: atomy i zmysły </vt:lpstr>
      <vt:lpstr>John Locke (1632-1704) i jego empiryzm</vt:lpstr>
      <vt:lpstr>John Locke: istnienie materii</vt:lpstr>
      <vt:lpstr>John Locke: istnienie materii</vt:lpstr>
      <vt:lpstr>John Locke: Myśli o wychowaniu (1693)</vt:lpstr>
      <vt:lpstr>Berkeley (1685-1753): radykalny empiryzm</vt:lpstr>
      <vt:lpstr>Berkeley: immaterialism</vt:lpstr>
      <vt:lpstr>Berkeley: immaterialism</vt:lpstr>
      <vt:lpstr>Edmund Husserl (1859-1938):  „Fenomenologia” </vt:lpstr>
      <vt:lpstr>Husserl: Fenomenologia</vt:lpstr>
      <vt:lpstr>Roman Ingarden (1893-1970):  „Spór o istnienie świata” </vt:lpstr>
      <vt:lpstr>Podsumowanie</vt:lpstr>
      <vt:lpstr>Prezentacja programu PowerPoint</vt:lpstr>
      <vt:lpstr>Poezja, filozofia, teologia </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170</cp:revision>
  <dcterms:created xsi:type="dcterms:W3CDTF">2023-10-19T19:15:12Z</dcterms:created>
  <dcterms:modified xsi:type="dcterms:W3CDTF">2025-04-16T17:51:51Z</dcterms:modified>
</cp:coreProperties>
</file>