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61" r:id="rId2"/>
    <p:sldId id="493" r:id="rId3"/>
    <p:sldId id="401" r:id="rId4"/>
    <p:sldId id="490" r:id="rId5"/>
    <p:sldId id="491" r:id="rId6"/>
    <p:sldId id="449" r:id="rId7"/>
    <p:sldId id="276" r:id="rId8"/>
    <p:sldId id="497" r:id="rId9"/>
    <p:sldId id="489" r:id="rId10"/>
    <p:sldId id="499" r:id="rId11"/>
    <p:sldId id="321" r:id="rId12"/>
    <p:sldId id="346" r:id="rId13"/>
    <p:sldId id="496" r:id="rId14"/>
    <p:sldId id="366" r:id="rId15"/>
    <p:sldId id="331" r:id="rId16"/>
    <p:sldId id="484" r:id="rId17"/>
    <p:sldId id="485" r:id="rId18"/>
    <p:sldId id="500" r:id="rId19"/>
    <p:sldId id="483" r:id="rId20"/>
    <p:sldId id="465" r:id="rId21"/>
    <p:sldId id="466" r:id="rId22"/>
    <p:sldId id="467" r:id="rId23"/>
    <p:sldId id="488" r:id="rId24"/>
    <p:sldId id="487" r:id="rId25"/>
    <p:sldId id="404" r:id="rId26"/>
    <p:sldId id="498" r:id="rId27"/>
    <p:sldId id="393" r:id="rId28"/>
    <p:sldId id="495" r:id="rId29"/>
    <p:sldId id="294" r:id="rId30"/>
    <p:sldId id="285" r:id="rId31"/>
    <p:sldId id="468" r:id="rId32"/>
    <p:sldId id="472" r:id="rId33"/>
    <p:sldId id="482" r:id="rId34"/>
    <p:sldId id="460" r:id="rId35"/>
  </p:sldIdLst>
  <p:sldSz cx="9144000" cy="6858000" type="screen4x3"/>
  <p:notesSz cx="6858000" cy="9144000"/>
  <p:defaultTextStyle>
    <a:defPPr>
      <a:defRPr lang="en-AU"/>
    </a:defPPr>
    <a:lvl1pPr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5pPr>
    <a:lvl6pPr marL="22860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6pPr>
    <a:lvl7pPr marL="27432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7pPr>
    <a:lvl8pPr marL="32004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8pPr>
    <a:lvl9pPr marL="36576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2292" autoAdjust="0"/>
  </p:normalViewPr>
  <p:slideViewPr>
    <p:cSldViewPr>
      <p:cViewPr varScale="1">
        <p:scale>
          <a:sx n="60" d="100"/>
          <a:sy n="60" d="100"/>
        </p:scale>
        <p:origin x="834" y="2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35AEC8-6C22-FF0B-A193-87CDC2CFA027}"/>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pl-PL" altLang="it-IT"/>
          </a:p>
        </p:txBody>
      </p:sp>
      <p:sp>
        <p:nvSpPr>
          <p:cNvPr id="70659" name="Rectangle 3">
            <a:extLst>
              <a:ext uri="{FF2B5EF4-FFF2-40B4-BE49-F238E27FC236}">
                <a16:creationId xmlns:a16="http://schemas.microsoft.com/office/drawing/2014/main" id="{66518DD3-E1CF-5E2C-801D-470FFA3C4A6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pl-PL" altLang="it-IT"/>
          </a:p>
        </p:txBody>
      </p:sp>
      <p:sp>
        <p:nvSpPr>
          <p:cNvPr id="2052" name="Rectangle 4">
            <a:extLst>
              <a:ext uri="{FF2B5EF4-FFF2-40B4-BE49-F238E27FC236}">
                <a16:creationId xmlns:a16="http://schemas.microsoft.com/office/drawing/2014/main" id="{3A2C7ED2-2013-74AB-6B77-8C37A3E75B9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0661" name="Rectangle 5">
            <a:extLst>
              <a:ext uri="{FF2B5EF4-FFF2-40B4-BE49-F238E27FC236}">
                <a16:creationId xmlns:a16="http://schemas.microsoft.com/office/drawing/2014/main" id="{2A076AEC-E753-7450-0638-F8911598220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70662" name="Rectangle 6">
            <a:extLst>
              <a:ext uri="{FF2B5EF4-FFF2-40B4-BE49-F238E27FC236}">
                <a16:creationId xmlns:a16="http://schemas.microsoft.com/office/drawing/2014/main" id="{1388EA40-0677-6CFA-446A-22AAA0E55BAE}"/>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pl-PL" altLang="it-IT"/>
          </a:p>
        </p:txBody>
      </p:sp>
      <p:sp>
        <p:nvSpPr>
          <p:cNvPr id="70663" name="Rectangle 7">
            <a:extLst>
              <a:ext uri="{FF2B5EF4-FFF2-40B4-BE49-F238E27FC236}">
                <a16:creationId xmlns:a16="http://schemas.microsoft.com/office/drawing/2014/main" id="{48481952-5BDF-6FA7-FF48-A23F85C08D7E}"/>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1D67FCD8-9DDE-40B0-B9D4-0062AD065490}" type="slidenum">
              <a:rPr lang="pl-PL" altLang="it-IT"/>
              <a:pPr>
                <a:defRPr/>
              </a:pPr>
              <a:t>‹#›</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ymbol zastępczy obrazu slajdu 1">
            <a:extLst>
              <a:ext uri="{FF2B5EF4-FFF2-40B4-BE49-F238E27FC236}">
                <a16:creationId xmlns:a16="http://schemas.microsoft.com/office/drawing/2014/main" id="{AD44ACF9-F0FD-1448-1A4A-A10441C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Symbol zastępczy notatek 2">
            <a:extLst>
              <a:ext uri="{FF2B5EF4-FFF2-40B4-BE49-F238E27FC236}">
                <a16:creationId xmlns:a16="http://schemas.microsoft.com/office/drawing/2014/main" id="{97A075F1-9A79-B172-2DD6-F59DDC9126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ymbol zastępczy numeru slajdu 3">
            <a:extLst>
              <a:ext uri="{FF2B5EF4-FFF2-40B4-BE49-F238E27FC236}">
                <a16:creationId xmlns:a16="http://schemas.microsoft.com/office/drawing/2014/main" id="{94B47199-81BE-5D73-ECA7-EA46744846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BD4AD5-9139-445A-82BB-BA80E6B4A8C7}" type="slidenum">
              <a:rPr lang="pl-PL" altLang="en-US" smtClean="0"/>
              <a:pPr/>
              <a:t>30</a:t>
            </a:fld>
            <a:endParaRPr lang="pl-PL"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B562EA9A-507D-474C-BF04-3FC720D10499}"/>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0C59993C-C1AD-8973-F96E-9A26C43D07D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03AAAD66-A759-1B82-F055-5065AB68A2BD}"/>
              </a:ext>
            </a:extLst>
          </p:cNvPr>
          <p:cNvSpPr>
            <a:spLocks noGrp="1" noChangeArrowheads="1"/>
          </p:cNvSpPr>
          <p:nvPr>
            <p:ph type="sldNum" sz="quarter" idx="12"/>
          </p:nvPr>
        </p:nvSpPr>
        <p:spPr>
          <a:ln/>
        </p:spPr>
        <p:txBody>
          <a:bodyPr/>
          <a:lstStyle>
            <a:lvl1pPr>
              <a:defRPr/>
            </a:lvl1pPr>
          </a:lstStyle>
          <a:p>
            <a:pPr>
              <a:defRPr/>
            </a:pPr>
            <a:fld id="{E134AAEE-8024-44B9-BEB4-B07CC19E4E01}" type="slidenum">
              <a:rPr lang="en-AU" altLang="it-IT"/>
              <a:pPr>
                <a:defRPr/>
              </a:pPr>
              <a:t>‹#›</a:t>
            </a:fld>
            <a:endParaRPr lang="en-AU" altLang="it-IT"/>
          </a:p>
        </p:txBody>
      </p:sp>
    </p:spTree>
    <p:extLst>
      <p:ext uri="{BB962C8B-B14F-4D97-AF65-F5344CB8AC3E}">
        <p14:creationId xmlns:p14="http://schemas.microsoft.com/office/powerpoint/2010/main" val="3444812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CADF7366-1FF8-BD2D-AFD3-9298575F14D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6BFDC0D2-151D-8830-7361-7C63425ECCD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40116B8C-4EA1-47A8-F7B2-CFB66156341F}"/>
              </a:ext>
            </a:extLst>
          </p:cNvPr>
          <p:cNvSpPr>
            <a:spLocks noGrp="1" noChangeArrowheads="1"/>
          </p:cNvSpPr>
          <p:nvPr>
            <p:ph type="sldNum" sz="quarter" idx="12"/>
          </p:nvPr>
        </p:nvSpPr>
        <p:spPr>
          <a:ln/>
        </p:spPr>
        <p:txBody>
          <a:bodyPr/>
          <a:lstStyle>
            <a:lvl1pPr>
              <a:defRPr/>
            </a:lvl1pPr>
          </a:lstStyle>
          <a:p>
            <a:pPr>
              <a:defRPr/>
            </a:pPr>
            <a:fld id="{0D82A258-40F7-408D-8B48-0737CFA74398}" type="slidenum">
              <a:rPr lang="en-AU" altLang="it-IT"/>
              <a:pPr>
                <a:defRPr/>
              </a:pPr>
              <a:t>‹#›</a:t>
            </a:fld>
            <a:endParaRPr lang="en-AU" altLang="it-IT"/>
          </a:p>
        </p:txBody>
      </p:sp>
    </p:spTree>
    <p:extLst>
      <p:ext uri="{BB962C8B-B14F-4D97-AF65-F5344CB8AC3E}">
        <p14:creationId xmlns:p14="http://schemas.microsoft.com/office/powerpoint/2010/main" val="17574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CA506CE3-8763-C500-F39B-451173EFFAD1}"/>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D2D8B083-E753-BB99-1835-EE86186178E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1D5C93C9-E45F-9576-A9B5-076BF843ACA9}"/>
              </a:ext>
            </a:extLst>
          </p:cNvPr>
          <p:cNvSpPr>
            <a:spLocks noGrp="1" noChangeArrowheads="1"/>
          </p:cNvSpPr>
          <p:nvPr>
            <p:ph type="sldNum" sz="quarter" idx="12"/>
          </p:nvPr>
        </p:nvSpPr>
        <p:spPr>
          <a:ln/>
        </p:spPr>
        <p:txBody>
          <a:bodyPr/>
          <a:lstStyle>
            <a:lvl1pPr>
              <a:defRPr/>
            </a:lvl1pPr>
          </a:lstStyle>
          <a:p>
            <a:pPr>
              <a:defRPr/>
            </a:pPr>
            <a:fld id="{11AC91AA-8358-4841-9639-B017B939AF79}" type="slidenum">
              <a:rPr lang="en-AU" altLang="it-IT"/>
              <a:pPr>
                <a:defRPr/>
              </a:pPr>
              <a:t>‹#›</a:t>
            </a:fld>
            <a:endParaRPr lang="en-AU" altLang="it-IT"/>
          </a:p>
        </p:txBody>
      </p:sp>
    </p:spTree>
    <p:extLst>
      <p:ext uri="{BB962C8B-B14F-4D97-AF65-F5344CB8AC3E}">
        <p14:creationId xmlns:p14="http://schemas.microsoft.com/office/powerpoint/2010/main" val="137272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55BE03A4-85BA-FFB1-BD4E-D9380EF5F31F}"/>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17D913CF-A137-00DD-F044-F746A97BDCE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B1B1463D-D0B0-45E5-BBC2-ED84794F1300}"/>
              </a:ext>
            </a:extLst>
          </p:cNvPr>
          <p:cNvSpPr>
            <a:spLocks noGrp="1" noChangeArrowheads="1"/>
          </p:cNvSpPr>
          <p:nvPr>
            <p:ph type="sldNum" sz="quarter" idx="12"/>
          </p:nvPr>
        </p:nvSpPr>
        <p:spPr>
          <a:ln/>
        </p:spPr>
        <p:txBody>
          <a:bodyPr/>
          <a:lstStyle>
            <a:lvl1pPr>
              <a:defRPr/>
            </a:lvl1pPr>
          </a:lstStyle>
          <a:p>
            <a:pPr>
              <a:defRPr/>
            </a:pPr>
            <a:fld id="{3B710820-B80B-499B-8A73-ABF3B5998298}" type="slidenum">
              <a:rPr lang="en-AU" altLang="it-IT"/>
              <a:pPr>
                <a:defRPr/>
              </a:pPr>
              <a:t>‹#›</a:t>
            </a:fld>
            <a:endParaRPr lang="en-AU" altLang="it-IT"/>
          </a:p>
        </p:txBody>
      </p:sp>
    </p:spTree>
    <p:extLst>
      <p:ext uri="{BB962C8B-B14F-4D97-AF65-F5344CB8AC3E}">
        <p14:creationId xmlns:p14="http://schemas.microsoft.com/office/powerpoint/2010/main" val="156213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A27F4DF3-B3D0-24C3-832A-61430DB6F57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D907048D-591B-F771-DC26-EF75C9CD353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0B259CF4-EB7F-3D28-10F4-AEA458513C92}"/>
              </a:ext>
            </a:extLst>
          </p:cNvPr>
          <p:cNvSpPr>
            <a:spLocks noGrp="1" noChangeArrowheads="1"/>
          </p:cNvSpPr>
          <p:nvPr>
            <p:ph type="sldNum" sz="quarter" idx="12"/>
          </p:nvPr>
        </p:nvSpPr>
        <p:spPr>
          <a:ln/>
        </p:spPr>
        <p:txBody>
          <a:bodyPr/>
          <a:lstStyle>
            <a:lvl1pPr>
              <a:defRPr/>
            </a:lvl1pPr>
          </a:lstStyle>
          <a:p>
            <a:pPr>
              <a:defRPr/>
            </a:pPr>
            <a:fld id="{5BEC338E-2015-4B8D-A5CB-4DB88A5AF45A}" type="slidenum">
              <a:rPr lang="en-AU" altLang="it-IT"/>
              <a:pPr>
                <a:defRPr/>
              </a:pPr>
              <a:t>‹#›</a:t>
            </a:fld>
            <a:endParaRPr lang="en-AU" altLang="it-IT"/>
          </a:p>
        </p:txBody>
      </p:sp>
    </p:spTree>
    <p:extLst>
      <p:ext uri="{BB962C8B-B14F-4D97-AF65-F5344CB8AC3E}">
        <p14:creationId xmlns:p14="http://schemas.microsoft.com/office/powerpoint/2010/main" val="2117874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D783E0A9-0ED9-9882-7952-701B218041D1}"/>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064F972C-0F01-180B-65F3-11FB070C2F6D}"/>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0B1EA40E-59B2-E35B-A873-D9937E8B60C5}"/>
              </a:ext>
            </a:extLst>
          </p:cNvPr>
          <p:cNvSpPr>
            <a:spLocks noGrp="1" noChangeArrowheads="1"/>
          </p:cNvSpPr>
          <p:nvPr>
            <p:ph type="sldNum" sz="quarter" idx="12"/>
          </p:nvPr>
        </p:nvSpPr>
        <p:spPr>
          <a:ln/>
        </p:spPr>
        <p:txBody>
          <a:bodyPr/>
          <a:lstStyle>
            <a:lvl1pPr>
              <a:defRPr/>
            </a:lvl1pPr>
          </a:lstStyle>
          <a:p>
            <a:pPr>
              <a:defRPr/>
            </a:pPr>
            <a:fld id="{614C6B94-3E67-4C97-B9FC-5B3B9607BE23}" type="slidenum">
              <a:rPr lang="en-AU" altLang="it-IT"/>
              <a:pPr>
                <a:defRPr/>
              </a:pPr>
              <a:t>‹#›</a:t>
            </a:fld>
            <a:endParaRPr lang="en-AU" altLang="it-IT"/>
          </a:p>
        </p:txBody>
      </p:sp>
    </p:spTree>
    <p:extLst>
      <p:ext uri="{BB962C8B-B14F-4D97-AF65-F5344CB8AC3E}">
        <p14:creationId xmlns:p14="http://schemas.microsoft.com/office/powerpoint/2010/main" val="205667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7B8FE648-5234-0E21-EBB8-8431CC27472C}"/>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B935EF5D-A107-BF1D-BB66-2CEDBA56FD8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7EB65979-6E13-2178-151E-D05DBEE30F0C}"/>
              </a:ext>
            </a:extLst>
          </p:cNvPr>
          <p:cNvSpPr>
            <a:spLocks noGrp="1" noChangeArrowheads="1"/>
          </p:cNvSpPr>
          <p:nvPr>
            <p:ph type="sldNum" sz="quarter" idx="12"/>
          </p:nvPr>
        </p:nvSpPr>
        <p:spPr>
          <a:ln/>
        </p:spPr>
        <p:txBody>
          <a:bodyPr/>
          <a:lstStyle>
            <a:lvl1pPr>
              <a:defRPr/>
            </a:lvl1pPr>
          </a:lstStyle>
          <a:p>
            <a:pPr>
              <a:defRPr/>
            </a:pPr>
            <a:fld id="{6C4EF242-A1CB-4712-9AEF-F7C95C0F39A6}" type="slidenum">
              <a:rPr lang="en-AU" altLang="it-IT"/>
              <a:pPr>
                <a:defRPr/>
              </a:pPr>
              <a:t>‹#›</a:t>
            </a:fld>
            <a:endParaRPr lang="en-AU" altLang="it-IT"/>
          </a:p>
        </p:txBody>
      </p:sp>
    </p:spTree>
    <p:extLst>
      <p:ext uri="{BB962C8B-B14F-4D97-AF65-F5344CB8AC3E}">
        <p14:creationId xmlns:p14="http://schemas.microsoft.com/office/powerpoint/2010/main" val="188855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9EB1BA86-D3BD-9DB1-09B1-6826760D1BF1}"/>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1E44B195-29BE-5B81-8F94-645FDDF2DF6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1C762EB6-B8F5-4A09-3DFF-5331FCACBC86}"/>
              </a:ext>
            </a:extLst>
          </p:cNvPr>
          <p:cNvSpPr>
            <a:spLocks noGrp="1" noChangeArrowheads="1"/>
          </p:cNvSpPr>
          <p:nvPr>
            <p:ph type="sldNum" sz="quarter" idx="12"/>
          </p:nvPr>
        </p:nvSpPr>
        <p:spPr>
          <a:ln/>
        </p:spPr>
        <p:txBody>
          <a:bodyPr/>
          <a:lstStyle>
            <a:lvl1pPr>
              <a:defRPr/>
            </a:lvl1pPr>
          </a:lstStyle>
          <a:p>
            <a:pPr>
              <a:defRPr/>
            </a:pPr>
            <a:fld id="{64494877-F777-44E5-8D24-630EF139F2AF}" type="slidenum">
              <a:rPr lang="en-AU" altLang="it-IT"/>
              <a:pPr>
                <a:defRPr/>
              </a:pPr>
              <a:t>‹#›</a:t>
            </a:fld>
            <a:endParaRPr lang="en-AU" altLang="it-IT"/>
          </a:p>
        </p:txBody>
      </p:sp>
    </p:spTree>
    <p:extLst>
      <p:ext uri="{BB962C8B-B14F-4D97-AF65-F5344CB8AC3E}">
        <p14:creationId xmlns:p14="http://schemas.microsoft.com/office/powerpoint/2010/main" val="148257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CA73EE-3A04-F305-7D27-6301E85EA73C}"/>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C4E5366B-8DFB-E26B-8A22-F312EB72118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7156386F-E4B3-DBDD-F095-26D2511FA28E}"/>
              </a:ext>
            </a:extLst>
          </p:cNvPr>
          <p:cNvSpPr>
            <a:spLocks noGrp="1" noChangeArrowheads="1"/>
          </p:cNvSpPr>
          <p:nvPr>
            <p:ph type="sldNum" sz="quarter" idx="12"/>
          </p:nvPr>
        </p:nvSpPr>
        <p:spPr>
          <a:ln/>
        </p:spPr>
        <p:txBody>
          <a:bodyPr/>
          <a:lstStyle>
            <a:lvl1pPr>
              <a:defRPr/>
            </a:lvl1pPr>
          </a:lstStyle>
          <a:p>
            <a:pPr>
              <a:defRPr/>
            </a:pPr>
            <a:fld id="{2F61B863-E573-4F80-BDEB-F94A51D763A4}" type="slidenum">
              <a:rPr lang="en-AU" altLang="it-IT"/>
              <a:pPr>
                <a:defRPr/>
              </a:pPr>
              <a:t>‹#›</a:t>
            </a:fld>
            <a:endParaRPr lang="en-AU" altLang="it-IT"/>
          </a:p>
        </p:txBody>
      </p:sp>
    </p:spTree>
    <p:extLst>
      <p:ext uri="{BB962C8B-B14F-4D97-AF65-F5344CB8AC3E}">
        <p14:creationId xmlns:p14="http://schemas.microsoft.com/office/powerpoint/2010/main" val="4221275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39F25AF2-EF07-BB89-73DA-AFE58540548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E1ECE75D-60F5-7FCB-9E25-10E12CBFF12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9B7AC206-1169-9369-D114-A016FA9F9259}"/>
              </a:ext>
            </a:extLst>
          </p:cNvPr>
          <p:cNvSpPr>
            <a:spLocks noGrp="1" noChangeArrowheads="1"/>
          </p:cNvSpPr>
          <p:nvPr>
            <p:ph type="sldNum" sz="quarter" idx="12"/>
          </p:nvPr>
        </p:nvSpPr>
        <p:spPr>
          <a:ln/>
        </p:spPr>
        <p:txBody>
          <a:bodyPr/>
          <a:lstStyle>
            <a:lvl1pPr>
              <a:defRPr/>
            </a:lvl1pPr>
          </a:lstStyle>
          <a:p>
            <a:pPr>
              <a:defRPr/>
            </a:pPr>
            <a:fld id="{76DE90A2-B823-4074-80F4-D241854808CE}" type="slidenum">
              <a:rPr lang="en-AU" altLang="it-IT"/>
              <a:pPr>
                <a:defRPr/>
              </a:pPr>
              <a:t>‹#›</a:t>
            </a:fld>
            <a:endParaRPr lang="en-AU" altLang="it-IT"/>
          </a:p>
        </p:txBody>
      </p:sp>
    </p:spTree>
    <p:extLst>
      <p:ext uri="{BB962C8B-B14F-4D97-AF65-F5344CB8AC3E}">
        <p14:creationId xmlns:p14="http://schemas.microsoft.com/office/powerpoint/2010/main" val="3009515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0BC7733-7165-0326-9EC3-4C50F16A054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E2A3A5C5-9CEA-EE8A-9FC2-35AE29B7722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3D8A488E-01D6-2C36-A141-2940531F4991}"/>
              </a:ext>
            </a:extLst>
          </p:cNvPr>
          <p:cNvSpPr>
            <a:spLocks noGrp="1" noChangeArrowheads="1"/>
          </p:cNvSpPr>
          <p:nvPr>
            <p:ph type="sldNum" sz="quarter" idx="12"/>
          </p:nvPr>
        </p:nvSpPr>
        <p:spPr>
          <a:ln/>
        </p:spPr>
        <p:txBody>
          <a:bodyPr/>
          <a:lstStyle>
            <a:lvl1pPr>
              <a:defRPr/>
            </a:lvl1pPr>
          </a:lstStyle>
          <a:p>
            <a:pPr>
              <a:defRPr/>
            </a:pPr>
            <a:fld id="{29F35E08-A5A2-453B-9F41-7D3EA04700CD}" type="slidenum">
              <a:rPr lang="en-AU" altLang="it-IT"/>
              <a:pPr>
                <a:defRPr/>
              </a:pPr>
              <a:t>‹#›</a:t>
            </a:fld>
            <a:endParaRPr lang="en-AU" altLang="it-IT"/>
          </a:p>
        </p:txBody>
      </p:sp>
    </p:spTree>
    <p:extLst>
      <p:ext uri="{BB962C8B-B14F-4D97-AF65-F5344CB8AC3E}">
        <p14:creationId xmlns:p14="http://schemas.microsoft.com/office/powerpoint/2010/main" val="63187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F673C90-6C06-34CC-3E47-CB8065022D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1238A0BD-9A23-667C-658D-C96B8D74E71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2A6D4D35-6EB9-B446-C9C0-0F139E255CD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endParaRPr lang="en-AU" altLang="it-IT"/>
          </a:p>
        </p:txBody>
      </p:sp>
      <p:sp>
        <p:nvSpPr>
          <p:cNvPr id="1029" name="Rectangle 5">
            <a:extLst>
              <a:ext uri="{FF2B5EF4-FFF2-40B4-BE49-F238E27FC236}">
                <a16:creationId xmlns:a16="http://schemas.microsoft.com/office/drawing/2014/main" id="{BD72DAC0-1B8B-EF1F-4137-B0FEDAA4E53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n-AU" altLang="it-IT"/>
          </a:p>
        </p:txBody>
      </p:sp>
      <p:sp>
        <p:nvSpPr>
          <p:cNvPr id="1030" name="Rectangle 6">
            <a:extLst>
              <a:ext uri="{FF2B5EF4-FFF2-40B4-BE49-F238E27FC236}">
                <a16:creationId xmlns:a16="http://schemas.microsoft.com/office/drawing/2014/main" id="{CB2BB452-626F-9783-06E6-6FC4DD329EE7}"/>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3336C58D-C9DE-4DC9-A650-29C0A4DE6BD2}"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Boyle%27s_law"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hyperlink" Target="https://it.wikipedia.org/wiki/Pierre_Gassendi"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dzieje.us.edu.pl/fil.leibniz.monadologia.ht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hilpapers.org/rec/KARODC" TargetMode="External"/><Relationship Id="rId2" Type="http://schemas.openxmlformats.org/officeDocument/2006/relationships/hyperlink" Target="https://philpapers.org/rec/KARBPA-3"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dydaktyka.fizyka.umk.pl/zabawki1/files/mech/faster-en.html" TargetMode="External"/><Relationship Id="rId7" Type="http://schemas.openxmlformats.org/officeDocument/2006/relationships/hyperlink" Target="https://it.wikipedia.org/wiki/1744"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it.wikipedia.org/wiki/Maupertuis" TargetMode="External"/><Relationship Id="rId5" Type="http://schemas.openxmlformats.org/officeDocument/2006/relationships/hyperlink" Target="https://it.wikipedia.org/wiki/Principio_di_Maupertuis" TargetMode="External"/><Relationship Id="rId4" Type="http://schemas.openxmlformats.org/officeDocument/2006/relationships/hyperlink" Target="https://en.wikipedia.org/wiki/Action_(physics)#Abbreviated_action_(functional)" TargetMode="External"/><Relationship Id="rId9"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s://it.wikipedia.org/wiki/400_metri_ostacoli" TargetMode="Externa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739AB6D-C6DB-7FB5-A49A-362164384D84}"/>
              </a:ext>
            </a:extLst>
          </p:cNvPr>
          <p:cNvSpPr>
            <a:spLocks noGrp="1" noChangeArrowheads="1"/>
          </p:cNvSpPr>
          <p:nvPr>
            <p:ph type="ctrTitle"/>
          </p:nvPr>
        </p:nvSpPr>
        <p:spPr>
          <a:xfrm>
            <a:off x="684213" y="836613"/>
            <a:ext cx="7772400" cy="1470025"/>
          </a:xfrm>
        </p:spPr>
        <p:txBody>
          <a:bodyPr anchor="ctr"/>
          <a:lstStyle/>
          <a:p>
            <a:pPr eaLnBrk="1" hangingPunct="1"/>
            <a:r>
              <a:rPr lang="pl-PL" altLang="it-IT" sz="4400" dirty="0"/>
              <a:t>Filozofia przyrody</a:t>
            </a:r>
            <a:endParaRPr lang="en-AU" altLang="it-IT" sz="4400" dirty="0"/>
          </a:p>
        </p:txBody>
      </p:sp>
      <p:sp>
        <p:nvSpPr>
          <p:cNvPr id="3075" name="Rectangle 3">
            <a:extLst>
              <a:ext uri="{FF2B5EF4-FFF2-40B4-BE49-F238E27FC236}">
                <a16:creationId xmlns:a16="http://schemas.microsoft.com/office/drawing/2014/main" id="{EA5F857C-7B07-24F5-1A5B-817261594CD6}"/>
              </a:ext>
            </a:extLst>
          </p:cNvPr>
          <p:cNvSpPr>
            <a:spLocks noGrp="1" noChangeArrowheads="1"/>
          </p:cNvSpPr>
          <p:nvPr>
            <p:ph type="subTitle" idx="1"/>
          </p:nvPr>
        </p:nvSpPr>
        <p:spPr>
          <a:xfrm>
            <a:off x="395288" y="2420938"/>
            <a:ext cx="8280400" cy="2808287"/>
          </a:xfrm>
        </p:spPr>
        <p:txBody>
          <a:bodyPr/>
          <a:lstStyle/>
          <a:p>
            <a:pPr eaLnBrk="1" hangingPunct="1">
              <a:lnSpc>
                <a:spcPct val="90000"/>
              </a:lnSpc>
            </a:pPr>
            <a:r>
              <a:rPr lang="pl-PL" altLang="it-IT" dirty="0"/>
              <a:t>Wykład XIV Świat najlepszy z możliwych (1687)</a:t>
            </a:r>
          </a:p>
          <a:p>
            <a:pPr eaLnBrk="1" hangingPunct="1">
              <a:lnSpc>
                <a:spcPct val="90000"/>
              </a:lnSpc>
            </a:pPr>
            <a:endParaRPr lang="pl-PL" altLang="it-IT" dirty="0"/>
          </a:p>
          <a:p>
            <a:pPr eaLnBrk="1" hangingPunct="1">
              <a:lnSpc>
                <a:spcPct val="90000"/>
              </a:lnSpc>
            </a:pPr>
            <a:r>
              <a:rPr lang="pl-PL" altLang="it-IT" dirty="0">
                <a:solidFill>
                  <a:schemeClr val="bg1">
                    <a:lumMod val="50000"/>
                  </a:schemeClr>
                </a:solidFill>
              </a:rPr>
              <a:t>Kartezjusz, Pascal</a:t>
            </a:r>
            <a:r>
              <a:rPr lang="pl-PL" altLang="it-IT" dirty="0"/>
              <a:t>, Leibniz*, </a:t>
            </a:r>
            <a:r>
              <a:rPr lang="pl-PL" altLang="it-IT" dirty="0">
                <a:solidFill>
                  <a:schemeClr val="bg2">
                    <a:lumMod val="75000"/>
                  </a:schemeClr>
                </a:solidFill>
              </a:rPr>
              <a:t>Newton</a:t>
            </a:r>
          </a:p>
          <a:p>
            <a:pPr eaLnBrk="1" hangingPunct="1">
              <a:lnSpc>
                <a:spcPct val="90000"/>
              </a:lnSpc>
            </a:pPr>
            <a:endParaRPr lang="pl-PL" altLang="it-IT" dirty="0"/>
          </a:p>
          <a:p>
            <a:pPr eaLnBrk="1" hangingPunct="1">
              <a:lnSpc>
                <a:spcPct val="90000"/>
              </a:lnSpc>
            </a:pPr>
            <a:endParaRPr lang="pl-PL" altLang="it-IT" dirty="0"/>
          </a:p>
          <a:p>
            <a:pPr eaLnBrk="1" hangingPunct="1">
              <a:lnSpc>
                <a:spcPct val="90000"/>
              </a:lnSpc>
            </a:pPr>
            <a:r>
              <a:rPr lang="pl-PL" altLang="it-IT" sz="2000" dirty="0">
                <a:ea typeface="Arial Unicode MS" pitchFamily="34" charset="-128"/>
              </a:rPr>
              <a:t>Prof. dr hab. inż. Grzegorz Karwasz</a:t>
            </a:r>
          </a:p>
          <a:p>
            <a:pPr eaLnBrk="1" hangingPunct="1">
              <a:lnSpc>
                <a:spcPct val="90000"/>
              </a:lnSpc>
            </a:pPr>
            <a:r>
              <a:rPr lang="pl-PL" altLang="it-IT" sz="2000" i="1" dirty="0">
                <a:ea typeface="Arial Unicode MS" pitchFamily="34" charset="-128"/>
              </a:rPr>
              <a:t>Uniwersytet Mikołaja Kopernika w Toruniu</a:t>
            </a:r>
          </a:p>
          <a:p>
            <a:pPr eaLnBrk="1" hangingPunct="1">
              <a:lnSpc>
                <a:spcPct val="90000"/>
              </a:lnSpc>
            </a:pPr>
            <a:endParaRPr lang="pl-PL" altLang="it-IT" sz="2000" i="1" dirty="0">
              <a:ea typeface="Arial Unicode MS" pitchFamily="34" charset="-128"/>
            </a:endParaRPr>
          </a:p>
          <a:p>
            <a:pPr eaLnBrk="1" hangingPunct="1">
              <a:lnSpc>
                <a:spcPct val="90000"/>
              </a:lnSpc>
            </a:pPr>
            <a:endParaRPr lang="en-AU" altLang="it-IT" sz="2000" i="1" dirty="0">
              <a:ea typeface="Arial Unicode MS" pitchFamily="34" charset="-128"/>
            </a:endParaRPr>
          </a:p>
        </p:txBody>
      </p:sp>
      <p:sp>
        <p:nvSpPr>
          <p:cNvPr id="3076" name="Text Box 4">
            <a:extLst>
              <a:ext uri="{FF2B5EF4-FFF2-40B4-BE49-F238E27FC236}">
                <a16:creationId xmlns:a16="http://schemas.microsoft.com/office/drawing/2014/main" id="{31F3CA61-76A9-CCDD-4C0E-9A74F87B464D}"/>
              </a:ext>
            </a:extLst>
          </p:cNvPr>
          <p:cNvSpPr txBox="1">
            <a:spLocks noChangeArrowheads="1"/>
          </p:cNvSpPr>
          <p:nvPr/>
        </p:nvSpPr>
        <p:spPr bwMode="auto">
          <a:xfrm>
            <a:off x="663575" y="5537200"/>
            <a:ext cx="24801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i="1" dirty="0" err="1"/>
              <a:t>Essais</a:t>
            </a:r>
            <a:r>
              <a:rPr lang="it-IT" altLang="it-IT" sz="2000" i="1" dirty="0"/>
              <a:t> de </a:t>
            </a:r>
            <a:r>
              <a:rPr lang="it-IT" altLang="it-IT" sz="2000" i="1" dirty="0" err="1"/>
              <a:t>théodicée</a:t>
            </a:r>
            <a:endParaRPr lang="en-AU" altLang="it-IT" sz="2000"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A7872C-4541-15D6-C10A-7383D412FCA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3EB9BD5-15B5-626F-E595-4BC6A039A17E}"/>
              </a:ext>
            </a:extLst>
          </p:cNvPr>
          <p:cNvSpPr>
            <a:spLocks noGrp="1"/>
          </p:cNvSpPr>
          <p:nvPr>
            <p:ph type="title"/>
          </p:nvPr>
        </p:nvSpPr>
        <p:spPr/>
        <p:txBody>
          <a:bodyPr/>
          <a:lstStyle/>
          <a:p>
            <a:r>
              <a:rPr lang="pl-PL" sz="3600" dirty="0"/>
              <a:t>Filozofia atomistyczna</a:t>
            </a:r>
            <a:endParaRPr lang="en-US" sz="3600" dirty="0"/>
          </a:p>
        </p:txBody>
      </p:sp>
      <p:sp>
        <p:nvSpPr>
          <p:cNvPr id="3" name="Symbol zastępczy zawartości 2">
            <a:extLst>
              <a:ext uri="{FF2B5EF4-FFF2-40B4-BE49-F238E27FC236}">
                <a16:creationId xmlns:a16="http://schemas.microsoft.com/office/drawing/2014/main" id="{7804F73E-C7E7-F751-5797-F3C678C1C304}"/>
              </a:ext>
            </a:extLst>
          </p:cNvPr>
          <p:cNvSpPr>
            <a:spLocks noGrp="1"/>
          </p:cNvSpPr>
          <p:nvPr>
            <p:ph idx="1"/>
          </p:nvPr>
        </p:nvSpPr>
        <p:spPr/>
        <p:txBody>
          <a:bodyPr/>
          <a:lstStyle/>
          <a:p>
            <a:pPr marL="0" indent="0">
              <a:buNone/>
            </a:pPr>
            <a:r>
              <a:rPr lang="en-US" sz="1900" noProof="0" dirty="0">
                <a:latin typeface="+mj-lt"/>
              </a:rPr>
              <a:t>Underlying and partly determining this burst of the scientific activity was a new philosophical outlook which has replaced the scholasticism of the past few centuries. It was </a:t>
            </a:r>
            <a:r>
              <a:rPr lang="en-US" sz="1900" noProof="0" dirty="0" err="1">
                <a:latin typeface="+mj-lt"/>
              </a:rPr>
              <a:t>calle</a:t>
            </a:r>
            <a:r>
              <a:rPr lang="pl-PL" sz="1900" noProof="0" dirty="0">
                <a:latin typeface="+mj-lt"/>
              </a:rPr>
              <a:t>d</a:t>
            </a:r>
            <a:r>
              <a:rPr lang="en-US" sz="1900" noProof="0" dirty="0">
                <a:latin typeface="+mj-lt"/>
              </a:rPr>
              <a:t> sometimes the modern philosophy and sometimes the </a:t>
            </a:r>
            <a:r>
              <a:rPr lang="en-US" sz="1900" noProof="0" dirty="0" err="1">
                <a:latin typeface="+mj-lt"/>
              </a:rPr>
              <a:t>corpuscularian</a:t>
            </a:r>
            <a:r>
              <a:rPr lang="en-US" sz="1900" noProof="0" dirty="0">
                <a:latin typeface="+mj-lt"/>
              </a:rPr>
              <a:t> philosophy. Largely through the agency of French Pierre Gassendi (1592-1655), classical </a:t>
            </a:r>
            <a:r>
              <a:rPr lang="en-US" sz="1900" noProof="0" dirty="0" err="1">
                <a:latin typeface="+mj-lt"/>
              </a:rPr>
              <a:t>sc</a:t>
            </a:r>
            <a:r>
              <a:rPr lang="pl-PL" sz="1900" noProof="0" dirty="0">
                <a:latin typeface="+mj-lt"/>
              </a:rPr>
              <a:t>h</a:t>
            </a:r>
            <a:r>
              <a:rPr lang="en-US" sz="1900" noProof="0" dirty="0" err="1">
                <a:latin typeface="+mj-lt"/>
              </a:rPr>
              <a:t>olar</a:t>
            </a:r>
            <a:r>
              <a:rPr lang="en-US" sz="1900" noProof="0" dirty="0">
                <a:latin typeface="+mj-lt"/>
              </a:rPr>
              <a:t>, astronomer and general intellectual </a:t>
            </a:r>
            <a:r>
              <a:rPr lang="en-US" sz="1900" noProof="0" dirty="0" err="1">
                <a:latin typeface="+mj-lt"/>
              </a:rPr>
              <a:t>factorum</a:t>
            </a:r>
            <a:r>
              <a:rPr lang="en-US" sz="1900" noProof="0" dirty="0">
                <a:latin typeface="+mj-lt"/>
              </a:rPr>
              <a:t>, a knowledge of the an</a:t>
            </a:r>
            <a:r>
              <a:rPr lang="pl-PL" sz="1900" noProof="0" dirty="0">
                <a:latin typeface="+mj-lt"/>
              </a:rPr>
              <a:t>c</a:t>
            </a:r>
            <a:r>
              <a:rPr lang="en-US" sz="1900" noProof="0" dirty="0" err="1">
                <a:latin typeface="+mj-lt"/>
              </a:rPr>
              <a:t>ient</a:t>
            </a:r>
            <a:r>
              <a:rPr lang="en-US" sz="1900" noProof="0" dirty="0">
                <a:latin typeface="+mj-lt"/>
              </a:rPr>
              <a:t> atomic hypothesis of Democritus and Epicurus was revived, and this ontology of atoms and the void quickly won acceptance. [1]</a:t>
            </a:r>
          </a:p>
          <a:p>
            <a:pPr marL="0" indent="0">
              <a:buNone/>
            </a:pPr>
            <a:r>
              <a:rPr lang="en-US" sz="1900" noProof="0" dirty="0">
                <a:latin typeface="+mj-lt"/>
              </a:rPr>
              <a:t>„It seems probable to me that God in the beginning formed matter in solid, massy, hard, impenetrable, movable particles, of such sizes and figures, and with such properties and in such </a:t>
            </a:r>
            <a:r>
              <a:rPr lang="en-US" sz="1900" noProof="0" dirty="0" err="1">
                <a:latin typeface="+mj-lt"/>
              </a:rPr>
              <a:t>proporti</a:t>
            </a:r>
            <a:r>
              <a:rPr lang="pl-PL" sz="1900" noProof="0" dirty="0">
                <a:latin typeface="+mj-lt"/>
              </a:rPr>
              <a:t>o</a:t>
            </a:r>
            <a:r>
              <a:rPr lang="en-US" sz="1900" noProof="0" dirty="0">
                <a:latin typeface="+mj-lt"/>
              </a:rPr>
              <a:t>ns to space as most conducted t</a:t>
            </a:r>
            <a:r>
              <a:rPr lang="pl-PL" sz="1900" noProof="0" dirty="0">
                <a:latin typeface="+mj-lt"/>
              </a:rPr>
              <a:t>o</a:t>
            </a:r>
            <a:r>
              <a:rPr lang="en-US" sz="1900" noProof="0" dirty="0">
                <a:latin typeface="+mj-lt"/>
              </a:rPr>
              <a:t> the end for which he formed them</a:t>
            </a:r>
            <a:r>
              <a:rPr lang="pl-PL" sz="1900" noProof="0" dirty="0">
                <a:latin typeface="+mj-lt"/>
              </a:rPr>
              <a:t>.” [2]</a:t>
            </a:r>
          </a:p>
          <a:p>
            <a:pPr marL="0" indent="0">
              <a:buNone/>
            </a:pPr>
            <a:endParaRPr lang="pl-PL" sz="1900" dirty="0">
              <a:latin typeface="+mj-lt"/>
            </a:endParaRPr>
          </a:p>
          <a:p>
            <a:pPr marL="0" indent="0">
              <a:buNone/>
            </a:pPr>
            <a:r>
              <a:rPr lang="pl-PL" sz="1900" dirty="0">
                <a:latin typeface="+mj-lt"/>
              </a:rPr>
              <a:t>[1] J</a:t>
            </a:r>
            <a:r>
              <a:rPr lang="pl-PL" altLang="it-IT" sz="1900" dirty="0">
                <a:latin typeface="+mj-lt"/>
              </a:rPr>
              <a:t>.</a:t>
            </a:r>
            <a:r>
              <a:rPr lang="pl-PL" sz="1900" noProof="0" dirty="0">
                <a:latin typeface="+mj-lt"/>
              </a:rPr>
              <a:t> O. </a:t>
            </a:r>
            <a:r>
              <a:rPr lang="pl-PL" sz="1900" noProof="0" dirty="0" err="1">
                <a:latin typeface="+mj-lt"/>
              </a:rPr>
              <a:t>Urmson</a:t>
            </a:r>
            <a:r>
              <a:rPr lang="pl-PL" sz="1900" noProof="0" dirty="0">
                <a:latin typeface="+mj-lt"/>
              </a:rPr>
              <a:t>, </a:t>
            </a:r>
            <a:r>
              <a:rPr lang="pl-PL" sz="1900" i="1" noProof="0" dirty="0">
                <a:latin typeface="+mj-lt"/>
              </a:rPr>
              <a:t>Berkeley. Pas</a:t>
            </a:r>
            <a:r>
              <a:rPr lang="pl-PL" sz="1900" i="1" dirty="0">
                <a:latin typeface="+mj-lt"/>
              </a:rPr>
              <a:t>t </a:t>
            </a:r>
            <a:r>
              <a:rPr lang="pl-PL" sz="1900" i="1" dirty="0" err="1">
                <a:latin typeface="+mj-lt"/>
              </a:rPr>
              <a:t>Masters</a:t>
            </a:r>
            <a:r>
              <a:rPr lang="pl-PL" sz="1900" i="1" dirty="0">
                <a:latin typeface="+mj-lt"/>
              </a:rPr>
              <a:t>. </a:t>
            </a:r>
            <a:r>
              <a:rPr lang="pl-PL" sz="1900" dirty="0">
                <a:latin typeface="+mj-lt"/>
              </a:rPr>
              <a:t>Oxford University Press, 1982</a:t>
            </a:r>
          </a:p>
          <a:p>
            <a:pPr marL="0" indent="0">
              <a:buNone/>
            </a:pPr>
            <a:r>
              <a:rPr lang="pl-PL" sz="1900" noProof="0" dirty="0">
                <a:latin typeface="+mj-lt"/>
              </a:rPr>
              <a:t>[2] Isaac Newton, </a:t>
            </a:r>
            <a:r>
              <a:rPr lang="pl-PL" sz="1900" i="1" noProof="0" dirty="0" err="1">
                <a:latin typeface="+mj-lt"/>
              </a:rPr>
              <a:t>Optics</a:t>
            </a:r>
            <a:r>
              <a:rPr lang="pl-PL" sz="1900" noProof="0" dirty="0">
                <a:latin typeface="+mj-lt"/>
              </a:rPr>
              <a:t>, cyt. </a:t>
            </a:r>
            <a:r>
              <a:rPr lang="pl-PL" sz="1900" dirty="0">
                <a:latin typeface="+mj-lt"/>
              </a:rPr>
              <a:t>za J. O. </a:t>
            </a:r>
            <a:r>
              <a:rPr lang="pl-PL" sz="1900" dirty="0" err="1">
                <a:latin typeface="+mj-lt"/>
              </a:rPr>
              <a:t>Urmson</a:t>
            </a:r>
            <a:r>
              <a:rPr lang="pl-PL" sz="1900" dirty="0">
                <a:latin typeface="+mj-lt"/>
              </a:rPr>
              <a:t>, s. 3.</a:t>
            </a:r>
            <a:r>
              <a:rPr lang="en-US" sz="1900" noProof="0" dirty="0">
                <a:latin typeface="+mj-lt"/>
              </a:rPr>
              <a:t>  </a:t>
            </a:r>
          </a:p>
        </p:txBody>
      </p:sp>
    </p:spTree>
    <p:extLst>
      <p:ext uri="{BB962C8B-B14F-4D97-AF65-F5344CB8AC3E}">
        <p14:creationId xmlns:p14="http://schemas.microsoft.com/office/powerpoint/2010/main" val="48380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ytuł 1">
            <a:extLst>
              <a:ext uri="{FF2B5EF4-FFF2-40B4-BE49-F238E27FC236}">
                <a16:creationId xmlns:a16="http://schemas.microsoft.com/office/drawing/2014/main" id="{181BCB31-D2F3-A88E-9347-654DEC70F373}"/>
              </a:ext>
            </a:extLst>
          </p:cNvPr>
          <p:cNvSpPr>
            <a:spLocks noGrp="1" noChangeArrowheads="1"/>
          </p:cNvSpPr>
          <p:nvPr>
            <p:ph type="title" idx="4294967295"/>
          </p:nvPr>
        </p:nvSpPr>
        <p:spPr>
          <a:xfrm>
            <a:off x="457200" y="-387424"/>
            <a:ext cx="8229600" cy="1858962"/>
          </a:xfrm>
        </p:spPr>
        <p:txBody>
          <a:bodyPr/>
          <a:lstStyle/>
          <a:p>
            <a:r>
              <a:rPr lang="pl-PL" altLang="pl-PL" sz="3600" dirty="0"/>
              <a:t>Atomy w różnych stanach skupienia</a:t>
            </a:r>
          </a:p>
        </p:txBody>
      </p:sp>
      <p:pic>
        <p:nvPicPr>
          <p:cNvPr id="147460" name="Picture 3">
            <a:extLst>
              <a:ext uri="{FF2B5EF4-FFF2-40B4-BE49-F238E27FC236}">
                <a16:creationId xmlns:a16="http://schemas.microsoft.com/office/drawing/2014/main" id="{1AD25FCA-12F5-0EFA-9900-53A49C74D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849438"/>
            <a:ext cx="22748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4">
            <a:extLst>
              <a:ext uri="{FF2B5EF4-FFF2-40B4-BE49-F238E27FC236}">
                <a16:creationId xmlns:a16="http://schemas.microsoft.com/office/drawing/2014/main" id="{F3CBE2B9-A2D6-3F17-0D96-1B344275E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663" y="1887538"/>
            <a:ext cx="238442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5">
            <a:extLst>
              <a:ext uri="{FF2B5EF4-FFF2-40B4-BE49-F238E27FC236}">
                <a16:creationId xmlns:a16="http://schemas.microsoft.com/office/drawing/2014/main" id="{BA021F65-CF12-26DC-2301-E5B9F7770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175" y="1862138"/>
            <a:ext cx="2398713"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 Box 7">
            <a:extLst>
              <a:ext uri="{FF2B5EF4-FFF2-40B4-BE49-F238E27FC236}">
                <a16:creationId xmlns:a16="http://schemas.microsoft.com/office/drawing/2014/main" id="{ECF067C9-2C59-7602-E00E-38C26F6AC3E5}"/>
              </a:ext>
            </a:extLst>
          </p:cNvPr>
          <p:cNvSpPr txBox="1">
            <a:spLocks noChangeArrowheads="1"/>
          </p:cNvSpPr>
          <p:nvPr/>
        </p:nvSpPr>
        <p:spPr bwMode="auto">
          <a:xfrm>
            <a:off x="301625" y="4300538"/>
            <a:ext cx="8389938" cy="255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pl-PL" altLang="en-US" sz="2400"/>
              <a:t> Uporządkowanie: ciała stałe – atomy w </a:t>
            </a:r>
            <a:r>
              <a:rPr lang="pl-PL" altLang="en-US" sz="2400" i="1"/>
              <a:t>stałych </a:t>
            </a:r>
            <a:r>
              <a:rPr lang="pl-PL" altLang="en-US" sz="2400"/>
              <a:t>pozycjach </a:t>
            </a:r>
          </a:p>
          <a:p>
            <a:pPr>
              <a:buFontTx/>
              <a:buChar char="-"/>
            </a:pPr>
            <a:r>
              <a:rPr lang="pl-PL" altLang="en-US" sz="2400"/>
              <a:t> Upakowanie: ciała stałe i ciecze – atomy </a:t>
            </a:r>
            <a:r>
              <a:rPr lang="pl-PL" altLang="en-US" sz="2400" i="1"/>
              <a:t>gęsto</a:t>
            </a:r>
            <a:r>
              <a:rPr lang="pl-PL" altLang="en-US" sz="2400"/>
              <a:t> upakowane</a:t>
            </a:r>
          </a:p>
          <a:p>
            <a:pPr>
              <a:buFontTx/>
              <a:buChar char="-"/>
            </a:pPr>
            <a:endParaRPr lang="pl-PL" altLang="en-US" sz="2400"/>
          </a:p>
          <a:p>
            <a:r>
              <a:rPr lang="pl-PL" altLang="en-US" sz="2400"/>
              <a:t>Gazy – atomy odległe od siebie (o jakieś 20 „średnic” atomu)</a:t>
            </a:r>
          </a:p>
          <a:p>
            <a:r>
              <a:rPr lang="pl-PL" altLang="en-US" sz="2400"/>
              <a:t>1 mol H</a:t>
            </a:r>
            <a:r>
              <a:rPr lang="pl-PL" altLang="en-US" sz="2400" baseline="-25000"/>
              <a:t>2</a:t>
            </a:r>
            <a:r>
              <a:rPr lang="pl-PL" altLang="en-US" sz="2400"/>
              <a:t>O = 18 g = łyżka wody → 22 dm</a:t>
            </a:r>
            <a:r>
              <a:rPr lang="pl-PL" altLang="en-US" sz="2400" baseline="30000"/>
              <a:t>3</a:t>
            </a:r>
            <a:r>
              <a:rPr lang="pl-PL" altLang="en-US" sz="2400"/>
              <a:t> ≈ (3 dm)</a:t>
            </a:r>
            <a:r>
              <a:rPr lang="pl-PL" altLang="en-US" sz="2400" baseline="30000"/>
              <a:t>3</a:t>
            </a:r>
            <a:r>
              <a:rPr lang="pl-PL" altLang="en-US" sz="2400"/>
              <a:t> pary</a:t>
            </a:r>
            <a:endParaRPr lang="pl-PL" altLang="en-US" sz="2400" baseline="30000"/>
          </a:p>
          <a:p>
            <a:r>
              <a:rPr lang="pl-PL" altLang="en-US" sz="2400" i="1"/>
              <a:t>N</a:t>
            </a:r>
            <a:r>
              <a:rPr lang="pl-PL" altLang="en-US" sz="2400" baseline="-25000"/>
              <a:t>A</a:t>
            </a:r>
            <a:r>
              <a:rPr lang="pl-PL" altLang="en-US" sz="2400"/>
              <a:t>= 6,02 x10</a:t>
            </a:r>
            <a:r>
              <a:rPr lang="pl-PL" altLang="en-US" sz="2400" baseline="30000"/>
              <a:t>23</a:t>
            </a:r>
            <a:r>
              <a:rPr lang="pl-PL" altLang="en-US" sz="2400"/>
              <a:t> atomów/ drobin</a:t>
            </a:r>
            <a:endParaRPr lang="pl-PL" altLang="en-US" sz="2400" i="1"/>
          </a:p>
          <a:p>
            <a:endParaRPr lang="en-AU" altLang="en-US"/>
          </a:p>
        </p:txBody>
      </p:sp>
    </p:spTree>
    <p:extLst>
      <p:ext uri="{BB962C8B-B14F-4D97-AF65-F5344CB8AC3E}">
        <p14:creationId xmlns:p14="http://schemas.microsoft.com/office/powerpoint/2010/main" val="3596601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7AB9CFF-6596-2F67-A412-A9BEC3A4751E}"/>
              </a:ext>
            </a:extLst>
          </p:cNvPr>
          <p:cNvSpPr>
            <a:spLocks noGrp="1" noChangeArrowheads="1"/>
          </p:cNvSpPr>
          <p:nvPr>
            <p:ph type="title"/>
          </p:nvPr>
        </p:nvSpPr>
        <p:spPr>
          <a:xfrm>
            <a:off x="428625" y="0"/>
            <a:ext cx="8229600" cy="1143000"/>
          </a:xfrm>
        </p:spPr>
        <p:txBody>
          <a:bodyPr/>
          <a:lstStyle/>
          <a:p>
            <a:r>
              <a:rPr lang="pl-PL" altLang="en-US" sz="3600" dirty="0"/>
              <a:t>Prawo gazu atomowego: </a:t>
            </a:r>
            <a:r>
              <a:rPr lang="pl-PL" altLang="en-US" sz="3600" i="1" dirty="0" err="1"/>
              <a:t>pV</a:t>
            </a:r>
            <a:r>
              <a:rPr lang="pl-PL" altLang="en-US" sz="3600" i="1" dirty="0"/>
              <a:t>=</a:t>
            </a:r>
            <a:r>
              <a:rPr lang="pl-PL" altLang="en-US" sz="3600" i="1" dirty="0" err="1"/>
              <a:t>nRT</a:t>
            </a:r>
            <a:endParaRPr lang="en-AU" altLang="en-US" sz="3600" i="1" dirty="0"/>
          </a:p>
        </p:txBody>
      </p:sp>
      <p:sp>
        <p:nvSpPr>
          <p:cNvPr id="182275" name="Rectangle 3">
            <a:extLst>
              <a:ext uri="{FF2B5EF4-FFF2-40B4-BE49-F238E27FC236}">
                <a16:creationId xmlns:a16="http://schemas.microsoft.com/office/drawing/2014/main" id="{52E9247D-3860-38EC-D5D0-E8B88196732A}"/>
              </a:ext>
            </a:extLst>
          </p:cNvPr>
          <p:cNvSpPr>
            <a:spLocks noGrp="1" noChangeArrowheads="1"/>
          </p:cNvSpPr>
          <p:nvPr>
            <p:ph type="body" idx="1"/>
          </p:nvPr>
        </p:nvSpPr>
        <p:spPr>
          <a:xfrm>
            <a:off x="398463" y="1092200"/>
            <a:ext cx="8229600" cy="2246313"/>
          </a:xfrm>
        </p:spPr>
        <p:txBody>
          <a:bodyPr/>
          <a:lstStyle/>
          <a:p>
            <a:pPr>
              <a:lnSpc>
                <a:spcPct val="80000"/>
              </a:lnSpc>
            </a:pPr>
            <a:r>
              <a:rPr lang="pl-PL" altLang="en-US" sz="2000"/>
              <a:t>Jest to tak piękny wzór, że warto nad nim się chwilę zastanowić.</a:t>
            </a:r>
          </a:p>
          <a:p>
            <a:pPr>
              <a:lnSpc>
                <a:spcPct val="80000"/>
              </a:lnSpc>
            </a:pPr>
            <a:r>
              <a:rPr lang="pl-PL" altLang="en-US" sz="2000" i="1"/>
              <a:t>n</a:t>
            </a:r>
            <a:r>
              <a:rPr lang="pl-PL" altLang="en-US" sz="2000"/>
              <a:t> i </a:t>
            </a:r>
            <a:r>
              <a:rPr lang="pl-PL" altLang="en-US" sz="2000" i="1"/>
              <a:t>R</a:t>
            </a:r>
            <a:r>
              <a:rPr lang="pl-PL" altLang="en-US" sz="2000"/>
              <a:t> to stałe, więc mamy związek </a:t>
            </a:r>
            <a:r>
              <a:rPr lang="pl-PL" altLang="en-US" sz="2000" i="1"/>
              <a:t>pV</a:t>
            </a:r>
            <a:r>
              <a:rPr lang="en-US" altLang="en-US" sz="2000" i="1"/>
              <a:t>~</a:t>
            </a:r>
            <a:r>
              <a:rPr lang="pl-PL" altLang="en-US" sz="2000" i="1"/>
              <a:t>T</a:t>
            </a:r>
          </a:p>
          <a:p>
            <a:pPr>
              <a:lnSpc>
                <a:spcPct val="80000"/>
              </a:lnSpc>
            </a:pPr>
            <a:r>
              <a:rPr lang="pl-PL" altLang="en-US" sz="2000"/>
              <a:t>W matematyce powiedzielibyśmy, że: </a:t>
            </a:r>
          </a:p>
          <a:p>
            <a:pPr>
              <a:lnSpc>
                <a:spcPct val="80000"/>
              </a:lnSpc>
              <a:buFontTx/>
              <a:buChar char="-"/>
            </a:pPr>
            <a:r>
              <a:rPr lang="pl-PL" altLang="en-US" sz="2000" i="1"/>
              <a:t>p</a:t>
            </a:r>
            <a:r>
              <a:rPr lang="pl-PL" altLang="en-US" sz="2000"/>
              <a:t> jest </a:t>
            </a:r>
            <a:r>
              <a:rPr lang="pl-PL" altLang="en-US" sz="2000" i="1"/>
              <a:t>proporcjonalne</a:t>
            </a:r>
            <a:r>
              <a:rPr lang="pl-PL" altLang="en-US" sz="2000"/>
              <a:t> do </a:t>
            </a:r>
            <a:r>
              <a:rPr lang="pl-PL" altLang="en-US" sz="2000" i="1"/>
              <a:t>T</a:t>
            </a:r>
            <a:r>
              <a:rPr lang="pl-PL" altLang="en-US" sz="2000"/>
              <a:t> (przy stałym </a:t>
            </a:r>
            <a:r>
              <a:rPr lang="pl-PL" altLang="en-US" sz="2000" i="1"/>
              <a:t>V</a:t>
            </a:r>
            <a:r>
              <a:rPr lang="pl-PL" altLang="en-US" sz="2000"/>
              <a:t>)</a:t>
            </a:r>
          </a:p>
          <a:p>
            <a:pPr>
              <a:lnSpc>
                <a:spcPct val="80000"/>
              </a:lnSpc>
              <a:buFontTx/>
              <a:buChar char="-"/>
            </a:pPr>
            <a:r>
              <a:rPr lang="pl-PL" altLang="en-US" sz="2000" i="1"/>
              <a:t>V</a:t>
            </a:r>
            <a:r>
              <a:rPr lang="pl-PL" altLang="en-US" sz="2000"/>
              <a:t> jest proporcjonalne do </a:t>
            </a:r>
            <a:r>
              <a:rPr lang="pl-PL" altLang="en-US" sz="2000" i="1"/>
              <a:t>T </a:t>
            </a:r>
            <a:r>
              <a:rPr lang="pl-PL" altLang="en-US" sz="2000"/>
              <a:t>(przy stałym </a:t>
            </a:r>
            <a:r>
              <a:rPr lang="pl-PL" altLang="en-US" sz="2000" i="1"/>
              <a:t>p</a:t>
            </a:r>
            <a:r>
              <a:rPr lang="pl-PL" altLang="en-US" sz="2000"/>
              <a:t>)</a:t>
            </a:r>
          </a:p>
          <a:p>
            <a:pPr>
              <a:lnSpc>
                <a:spcPct val="80000"/>
              </a:lnSpc>
              <a:buFontTx/>
              <a:buChar char="-"/>
            </a:pPr>
            <a:r>
              <a:rPr lang="pl-PL" altLang="en-US" sz="2000" i="1"/>
              <a:t>p </a:t>
            </a:r>
            <a:r>
              <a:rPr lang="pl-PL" altLang="en-US" sz="2000"/>
              <a:t>i</a:t>
            </a:r>
            <a:r>
              <a:rPr lang="pl-PL" altLang="en-US" sz="2000" i="1"/>
              <a:t> V</a:t>
            </a:r>
            <a:r>
              <a:rPr lang="pl-PL" altLang="en-US" sz="2000"/>
              <a:t> są </a:t>
            </a:r>
            <a:r>
              <a:rPr lang="pl-PL" altLang="en-US" sz="2000" i="1"/>
              <a:t>odwrotnie </a:t>
            </a:r>
            <a:r>
              <a:rPr lang="pl-PL" altLang="en-US" sz="2000"/>
              <a:t>proporcjonalne (</a:t>
            </a:r>
            <a:r>
              <a:rPr lang="pl-PL" altLang="en-US" sz="2000" i="1"/>
              <a:t>T </a:t>
            </a:r>
            <a:r>
              <a:rPr lang="pl-PL" altLang="en-US" sz="2000"/>
              <a:t>= const)</a:t>
            </a:r>
            <a:endParaRPr lang="en-US" altLang="en-US" sz="2000" i="1"/>
          </a:p>
        </p:txBody>
      </p:sp>
      <p:pic>
        <p:nvPicPr>
          <p:cNvPr id="182278" name="Picture 6">
            <a:extLst>
              <a:ext uri="{FF2B5EF4-FFF2-40B4-BE49-F238E27FC236}">
                <a16:creationId xmlns:a16="http://schemas.microsoft.com/office/drawing/2014/main" id="{7018ABCC-9DE4-D82D-871C-9B724E4F9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078163"/>
            <a:ext cx="32258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6D472C93-8EA8-89DD-600E-7934B8BEA210}"/>
              </a:ext>
            </a:extLst>
          </p:cNvPr>
          <p:cNvSpPr txBox="1">
            <a:spLocks noChangeArrowheads="1"/>
          </p:cNvSpPr>
          <p:nvPr/>
        </p:nvSpPr>
        <p:spPr bwMode="auto">
          <a:xfrm>
            <a:off x="242888" y="6259513"/>
            <a:ext cx="46169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sz="1400" dirty="0"/>
              <a:t>Animacje: </a:t>
            </a:r>
            <a:r>
              <a:rPr lang="en-AU" altLang="en-US" sz="1400" dirty="0">
                <a:hlinkClick r:id="rId3"/>
              </a:rPr>
              <a:t>https://en.wikipedia.org/wiki/Boyle%27s_law</a:t>
            </a:r>
            <a:r>
              <a:rPr lang="en-AU" altLang="en-US" sz="1400" dirty="0"/>
              <a:t> </a:t>
            </a:r>
            <a:r>
              <a:rPr lang="pl-PL" altLang="en-US" sz="1400" dirty="0"/>
              <a:t> </a:t>
            </a:r>
            <a:endParaRPr lang="en-AU" altLang="en-US" sz="1400" dirty="0"/>
          </a:p>
        </p:txBody>
      </p:sp>
      <p:pic>
        <p:nvPicPr>
          <p:cNvPr id="182280" name="Picture 8">
            <a:extLst>
              <a:ext uri="{FF2B5EF4-FFF2-40B4-BE49-F238E27FC236}">
                <a16:creationId xmlns:a16="http://schemas.microsoft.com/office/drawing/2014/main" id="{34244703-C741-4A28-0C2D-15129AE71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3151188"/>
            <a:ext cx="3184525"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1" name="Text Box 9">
            <a:extLst>
              <a:ext uri="{FF2B5EF4-FFF2-40B4-BE49-F238E27FC236}">
                <a16:creationId xmlns:a16="http://schemas.microsoft.com/office/drawing/2014/main" id="{28D5DDE3-DBE9-F903-76F5-755BA62C6230}"/>
              </a:ext>
            </a:extLst>
          </p:cNvPr>
          <p:cNvSpPr txBox="1">
            <a:spLocks noChangeArrowheads="1"/>
          </p:cNvSpPr>
          <p:nvPr/>
        </p:nvSpPr>
        <p:spPr bwMode="auto">
          <a:xfrm>
            <a:off x="2752725" y="5057775"/>
            <a:ext cx="100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i="1">
                <a:solidFill>
                  <a:srgbClr val="FF0000"/>
                </a:solidFill>
              </a:rPr>
              <a:t>T</a:t>
            </a:r>
            <a:r>
              <a:rPr lang="pl-PL" altLang="en-US">
                <a:solidFill>
                  <a:srgbClr val="FF0000"/>
                </a:solidFill>
              </a:rPr>
              <a:t>=const</a:t>
            </a:r>
            <a:endParaRPr lang="en-AU" altLang="en-US">
              <a:solidFill>
                <a:srgbClr val="FF0000"/>
              </a:solidFill>
            </a:endParaRPr>
          </a:p>
        </p:txBody>
      </p:sp>
      <p:sp>
        <p:nvSpPr>
          <p:cNvPr id="182282" name="Text Box 10">
            <a:extLst>
              <a:ext uri="{FF2B5EF4-FFF2-40B4-BE49-F238E27FC236}">
                <a16:creationId xmlns:a16="http://schemas.microsoft.com/office/drawing/2014/main" id="{67C1A176-0965-BA1A-B97C-B7CACD88CCAC}"/>
              </a:ext>
            </a:extLst>
          </p:cNvPr>
          <p:cNvSpPr txBox="1">
            <a:spLocks noChangeArrowheads="1"/>
          </p:cNvSpPr>
          <p:nvPr/>
        </p:nvSpPr>
        <p:spPr bwMode="auto">
          <a:xfrm>
            <a:off x="6859588" y="5157788"/>
            <a:ext cx="990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i="1">
                <a:solidFill>
                  <a:srgbClr val="FF0000"/>
                </a:solidFill>
              </a:rPr>
              <a:t>p</a:t>
            </a:r>
            <a:r>
              <a:rPr lang="pl-PL" altLang="en-US">
                <a:solidFill>
                  <a:srgbClr val="FF0000"/>
                </a:solidFill>
              </a:rPr>
              <a:t>=const</a:t>
            </a:r>
            <a:endParaRPr lang="en-AU" altLang="en-US">
              <a:solidFill>
                <a:srgbClr val="FF0000"/>
              </a:solidFill>
            </a:endParaRPr>
          </a:p>
        </p:txBody>
      </p:sp>
    </p:spTree>
    <p:extLst>
      <p:ext uri="{BB962C8B-B14F-4D97-AF65-F5344CB8AC3E}">
        <p14:creationId xmlns:p14="http://schemas.microsoft.com/office/powerpoint/2010/main" val="546081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5E868-8571-BE97-E521-A68A2BF0631E}"/>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2BA9387-8638-FBFD-809A-B81EEC624473}"/>
              </a:ext>
            </a:extLst>
          </p:cNvPr>
          <p:cNvSpPr>
            <a:spLocks noGrp="1"/>
          </p:cNvSpPr>
          <p:nvPr>
            <p:ph type="title"/>
          </p:nvPr>
        </p:nvSpPr>
        <p:spPr>
          <a:xfrm>
            <a:off x="457200" y="-27238"/>
            <a:ext cx="8229600" cy="791942"/>
          </a:xfrm>
        </p:spPr>
        <p:txBody>
          <a:bodyPr/>
          <a:lstStyle/>
          <a:p>
            <a:r>
              <a:rPr lang="pl-PL" sz="3600" dirty="0" err="1"/>
              <a:t>Gassendi</a:t>
            </a:r>
            <a:r>
              <a:rPr lang="pl-PL" sz="3600" dirty="0"/>
              <a:t>: Atomizm a Chrześcijaństwo</a:t>
            </a:r>
            <a:endParaRPr lang="en-US" sz="3600" dirty="0"/>
          </a:p>
        </p:txBody>
      </p:sp>
      <p:sp>
        <p:nvSpPr>
          <p:cNvPr id="4" name="pole tekstowe 3">
            <a:extLst>
              <a:ext uri="{FF2B5EF4-FFF2-40B4-BE49-F238E27FC236}">
                <a16:creationId xmlns:a16="http://schemas.microsoft.com/office/drawing/2014/main" id="{CDDD54CA-198D-6710-A3D8-54335DC07085}"/>
              </a:ext>
            </a:extLst>
          </p:cNvPr>
          <p:cNvSpPr txBox="1"/>
          <p:nvPr/>
        </p:nvSpPr>
        <p:spPr>
          <a:xfrm>
            <a:off x="2028" y="778728"/>
            <a:ext cx="9036496" cy="6140142"/>
          </a:xfrm>
          <a:prstGeom prst="rect">
            <a:avLst/>
          </a:prstGeom>
          <a:noFill/>
        </p:spPr>
        <p:txBody>
          <a:bodyPr wrap="square">
            <a:spAutoFit/>
          </a:bodyPr>
          <a:lstStyle/>
          <a:p>
            <a:pPr>
              <a:spcAft>
                <a:spcPts val="600"/>
              </a:spcAft>
            </a:pPr>
            <a:r>
              <a:rPr lang="it-IT" sz="1800" dirty="0" err="1">
                <a:solidFill>
                  <a:srgbClr val="202122"/>
                </a:solidFill>
              </a:rPr>
              <a:t>Opat</a:t>
            </a:r>
            <a:r>
              <a:rPr lang="it-IT" sz="1800" dirty="0">
                <a:solidFill>
                  <a:srgbClr val="202122"/>
                </a:solidFill>
              </a:rPr>
              <a:t> Pierre </a:t>
            </a:r>
            <a:r>
              <a:rPr lang="it-IT" sz="1800" dirty="0" err="1">
                <a:solidFill>
                  <a:srgbClr val="202122"/>
                </a:solidFill>
              </a:rPr>
              <a:t>Gassend</a:t>
            </a:r>
            <a:r>
              <a:rPr lang="it-IT" sz="1800" dirty="0">
                <a:solidFill>
                  <a:srgbClr val="202122"/>
                </a:solidFill>
              </a:rPr>
              <a:t> (</a:t>
            </a:r>
            <a:r>
              <a:rPr lang="it-IT" sz="1800" dirty="0" err="1">
                <a:solidFill>
                  <a:srgbClr val="202122"/>
                </a:solidFill>
              </a:rPr>
              <a:t>ur</a:t>
            </a:r>
            <a:r>
              <a:rPr lang="it-IT" sz="1800" dirty="0">
                <a:solidFill>
                  <a:srgbClr val="202122"/>
                </a:solidFill>
              </a:rPr>
              <a:t>. 1592, </a:t>
            </a:r>
            <a:r>
              <a:rPr lang="it-IT" sz="1800" dirty="0" err="1">
                <a:solidFill>
                  <a:srgbClr val="202122"/>
                </a:solidFill>
              </a:rPr>
              <a:t>zm</a:t>
            </a:r>
            <a:r>
              <a:rPr lang="it-IT" sz="1800" dirty="0">
                <a:solidFill>
                  <a:srgbClr val="202122"/>
                </a:solidFill>
              </a:rPr>
              <a:t>. 1655) – </a:t>
            </a:r>
            <a:r>
              <a:rPr lang="it-IT" sz="1800" dirty="0" err="1">
                <a:solidFill>
                  <a:srgbClr val="202122"/>
                </a:solidFill>
              </a:rPr>
              <a:t>francuski</a:t>
            </a:r>
            <a:r>
              <a:rPr lang="it-IT" sz="1800" dirty="0">
                <a:solidFill>
                  <a:srgbClr val="202122"/>
                </a:solidFill>
              </a:rPr>
              <a:t> </a:t>
            </a:r>
            <a:r>
              <a:rPr lang="it-IT" sz="1800" dirty="0" err="1">
                <a:solidFill>
                  <a:srgbClr val="202122"/>
                </a:solidFill>
              </a:rPr>
              <a:t>ksiądz</a:t>
            </a:r>
            <a:r>
              <a:rPr lang="it-IT" sz="1800" dirty="0">
                <a:solidFill>
                  <a:srgbClr val="202122"/>
                </a:solidFill>
              </a:rPr>
              <a:t>, </a:t>
            </a:r>
            <a:r>
              <a:rPr lang="it-IT" sz="1800" dirty="0" err="1">
                <a:solidFill>
                  <a:srgbClr val="202122"/>
                </a:solidFill>
              </a:rPr>
              <a:t>filozof</a:t>
            </a:r>
            <a:r>
              <a:rPr lang="it-IT" sz="1800" dirty="0">
                <a:solidFill>
                  <a:srgbClr val="202122"/>
                </a:solidFill>
              </a:rPr>
              <a:t>, </a:t>
            </a:r>
            <a:r>
              <a:rPr lang="it-IT" sz="1800" dirty="0" err="1">
                <a:solidFill>
                  <a:srgbClr val="202122"/>
                </a:solidFill>
              </a:rPr>
              <a:t>matematyk</a:t>
            </a:r>
            <a:r>
              <a:rPr lang="it-IT" sz="1800" dirty="0">
                <a:solidFill>
                  <a:srgbClr val="202122"/>
                </a:solidFill>
              </a:rPr>
              <a:t> i </a:t>
            </a:r>
            <a:r>
              <a:rPr lang="it-IT" sz="1800" dirty="0" err="1">
                <a:solidFill>
                  <a:srgbClr val="202122"/>
                </a:solidFill>
              </a:rPr>
              <a:t>astronom</a:t>
            </a:r>
            <a:r>
              <a:rPr lang="pl-PL" sz="1800" dirty="0">
                <a:solidFill>
                  <a:srgbClr val="202122"/>
                </a:solidFill>
              </a:rPr>
              <a:t>. </a:t>
            </a:r>
            <a:r>
              <a:rPr lang="it-IT" sz="1800" dirty="0">
                <a:solidFill>
                  <a:srgbClr val="202122"/>
                </a:solidFill>
              </a:rPr>
              <a:t>.</a:t>
            </a:r>
            <a:r>
              <a:rPr lang="pl-PL" sz="1800" dirty="0">
                <a:solidFill>
                  <a:srgbClr val="202122"/>
                </a:solidFill>
              </a:rPr>
              <a:t> Studiował w Aix-en-Provence i Awinionie. W 1614 r. został ogłoszony doktorem teologii, w 1616 r. przyjął święcenia kapłańskie, a w 1617 r. został profesorem retoryki na uniwersytecie w Aix-en-Provence. Od 1626 r. był rektorem katedry w </a:t>
            </a:r>
            <a:r>
              <a:rPr lang="pl-PL" sz="1800" dirty="0" err="1">
                <a:solidFill>
                  <a:srgbClr val="202122"/>
                </a:solidFill>
              </a:rPr>
              <a:t>Digne</a:t>
            </a:r>
            <a:r>
              <a:rPr lang="pl-PL" sz="1800" dirty="0">
                <a:solidFill>
                  <a:srgbClr val="202122"/>
                </a:solidFill>
              </a:rPr>
              <a:t>, przeniósł się do Paryża - od 1645 r. wykładał matematykę, filozofię i astronomię. </a:t>
            </a:r>
            <a:endParaRPr lang="pl-PL" sz="1800" b="0" i="0" dirty="0">
              <a:solidFill>
                <a:srgbClr val="202122"/>
              </a:solidFill>
              <a:effectLst/>
              <a:latin typeface="Arial" panose="020B0604020202020204" pitchFamily="34" charset="0"/>
            </a:endParaRPr>
          </a:p>
          <a:p>
            <a:pPr>
              <a:spcAft>
                <a:spcPts val="600"/>
              </a:spcAft>
            </a:pPr>
            <a:r>
              <a:rPr lang="pl-PL" sz="1800" dirty="0">
                <a:solidFill>
                  <a:srgbClr val="202122"/>
                </a:solidFill>
              </a:rPr>
              <a:t>Pogodzenie atomizmu z wiarą chrześcijańską jest głównym celem, jaki stawia sobie </a:t>
            </a:r>
            <a:r>
              <a:rPr lang="pl-PL" sz="1800" dirty="0" err="1">
                <a:solidFill>
                  <a:srgbClr val="202122"/>
                </a:solidFill>
              </a:rPr>
              <a:t>Gassendi</a:t>
            </a:r>
            <a:r>
              <a:rPr lang="pl-PL" sz="1800" dirty="0">
                <a:solidFill>
                  <a:srgbClr val="202122"/>
                </a:solidFill>
              </a:rPr>
              <a:t>, ale aby to osiągnąć, musi on zostać "dostosowany" w świetle samej wiary. Materializm atomistyczny traci więc swoje cechy charakterystyczne, musi przyznać istnienie zarówno </a:t>
            </a:r>
            <a:r>
              <a:rPr lang="pl-PL" sz="1800" u="sng" dirty="0">
                <a:solidFill>
                  <a:srgbClr val="202122"/>
                </a:solidFill>
              </a:rPr>
              <a:t>bytów niematerialnych, jak i duchowych</a:t>
            </a:r>
            <a:r>
              <a:rPr lang="pl-PL" sz="1800" dirty="0">
                <a:solidFill>
                  <a:srgbClr val="202122"/>
                </a:solidFill>
              </a:rPr>
              <a:t>. Struktura kosmiczna pozostaje atomistyczna, ale nie jest już oryginalna, lecz pochodna, chciana i </a:t>
            </a:r>
            <a:r>
              <a:rPr lang="pl-PL" sz="1800" u="sng" dirty="0">
                <a:solidFill>
                  <a:srgbClr val="202122"/>
                </a:solidFill>
              </a:rPr>
              <a:t>stworzona przez Boga</a:t>
            </a:r>
            <a:r>
              <a:rPr lang="pl-PL" sz="1800" dirty="0">
                <a:solidFill>
                  <a:srgbClr val="202122"/>
                </a:solidFill>
              </a:rPr>
              <a:t>. W przyrodzie wszystko jest w ciągłym ruchu i zmianie, a materia jest aktywna i działająca, aktualna, ale nie pozbawiona związku z tym, co nie jest materią, czyli z duchem. Ciężar lub grawitacja jest naturalną i nieodłączną zdolnością materii, więc atom porusza się sam, ponieważ "dąży" do ruchu.</a:t>
            </a:r>
          </a:p>
          <a:p>
            <a:pPr>
              <a:spcAft>
                <a:spcPts val="600"/>
              </a:spcAft>
            </a:pPr>
            <a:r>
              <a:rPr lang="pl-PL" sz="1800" dirty="0">
                <a:solidFill>
                  <a:srgbClr val="202122"/>
                </a:solidFill>
              </a:rPr>
              <a:t>Jednak, to właśnie na poziomie atomowym, rodzi się każdy fizyczny, chemiczny i biologiczny ruch i zmiana. Ciała atomowe są uporządkowane do ostatecznego celu, a zatem ich agregacja/rozpad nie jest jedynie procesem przypadkowym. Bóg ma moc zarówno tworzenia, jak i unicestwiania atomów. Człowiek posiada nie tylko duszę rozumną, ale także duszę zmysłową. Wprowadzając te poprawki, </a:t>
            </a:r>
            <a:r>
              <a:rPr lang="pl-PL" sz="1800" dirty="0" err="1">
                <a:solidFill>
                  <a:srgbClr val="202122"/>
                </a:solidFill>
              </a:rPr>
              <a:t>Gassendi</a:t>
            </a:r>
            <a:r>
              <a:rPr lang="pl-PL" sz="1800" dirty="0">
                <a:solidFill>
                  <a:srgbClr val="202122"/>
                </a:solidFill>
              </a:rPr>
              <a:t> próbował pogodzić atomizm epikurejski z chrześcijaństwem.</a:t>
            </a:r>
          </a:p>
          <a:p>
            <a:pPr>
              <a:spcAft>
                <a:spcPts val="600"/>
              </a:spcAft>
            </a:pPr>
            <a:r>
              <a:rPr lang="it-IT" sz="1800" b="0" i="0" dirty="0">
                <a:solidFill>
                  <a:srgbClr val="202122"/>
                </a:solidFill>
                <a:effectLst/>
                <a:latin typeface="Arial" panose="020B0604020202020204" pitchFamily="34" charset="0"/>
                <a:hlinkClick r:id="rId2"/>
              </a:rPr>
              <a:t>https://it.wikipedia.org/wiki/Pierre_Gassendi</a:t>
            </a:r>
            <a:r>
              <a:rPr lang="pl-PL" sz="1800" b="0" i="0" dirty="0">
                <a:solidFill>
                  <a:srgbClr val="202122"/>
                </a:solidFill>
                <a:effectLst/>
                <a:latin typeface="Arial" panose="020B0604020202020204" pitchFamily="34" charset="0"/>
              </a:rPr>
              <a:t>, tłum. GK</a:t>
            </a:r>
            <a:endParaRPr lang="it-IT" sz="1800"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3135006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868C8-96AA-B26D-C40D-94858AC79717}"/>
            </a:ext>
          </a:extLst>
        </p:cNvPr>
        <p:cNvGrpSpPr/>
        <p:nvPr/>
      </p:nvGrpSpPr>
      <p:grpSpPr>
        <a:xfrm>
          <a:off x="0" y="0"/>
          <a:ext cx="0" cy="0"/>
          <a:chOff x="0" y="0"/>
          <a:chExt cx="0" cy="0"/>
        </a:xfrm>
      </p:grpSpPr>
      <p:sp>
        <p:nvSpPr>
          <p:cNvPr id="19458" name="Titolo 1">
            <a:extLst>
              <a:ext uri="{FF2B5EF4-FFF2-40B4-BE49-F238E27FC236}">
                <a16:creationId xmlns:a16="http://schemas.microsoft.com/office/drawing/2014/main" id="{16A9838B-1028-8ED0-3634-FE436F5A4D2A}"/>
              </a:ext>
            </a:extLst>
          </p:cNvPr>
          <p:cNvSpPr>
            <a:spLocks noGrp="1" noChangeArrowheads="1"/>
          </p:cNvSpPr>
          <p:nvPr>
            <p:ph type="title"/>
          </p:nvPr>
        </p:nvSpPr>
        <p:spPr>
          <a:xfrm>
            <a:off x="457200" y="0"/>
            <a:ext cx="5266928" cy="1143000"/>
          </a:xfrm>
        </p:spPr>
        <p:txBody>
          <a:bodyPr/>
          <a:lstStyle/>
          <a:p>
            <a:r>
              <a:rPr lang="pl-PL" altLang="pl-PL" sz="3600" dirty="0"/>
              <a:t>Ruchy atomów</a:t>
            </a:r>
          </a:p>
        </p:txBody>
      </p:sp>
      <p:sp>
        <p:nvSpPr>
          <p:cNvPr id="19459" name="Segnaposto contenuto 2">
            <a:extLst>
              <a:ext uri="{FF2B5EF4-FFF2-40B4-BE49-F238E27FC236}">
                <a16:creationId xmlns:a16="http://schemas.microsoft.com/office/drawing/2014/main" id="{B84C8CF7-049E-2DEC-88FB-B4BD72921468}"/>
              </a:ext>
            </a:extLst>
          </p:cNvPr>
          <p:cNvSpPr>
            <a:spLocks noGrp="1" noChangeArrowheads="1"/>
          </p:cNvSpPr>
          <p:nvPr>
            <p:ph idx="1"/>
          </p:nvPr>
        </p:nvSpPr>
        <p:spPr>
          <a:xfrm>
            <a:off x="1" y="908050"/>
            <a:ext cx="4571999" cy="4525963"/>
          </a:xfrm>
        </p:spPr>
        <p:txBody>
          <a:bodyPr/>
          <a:lstStyle/>
          <a:p>
            <a:r>
              <a:rPr lang="pl-PL" altLang="pl-PL" sz="1900" dirty="0"/>
              <a:t>Demokryt: Atomów jest nieskończona liczba i poruszają się zawsze</a:t>
            </a:r>
          </a:p>
          <a:p>
            <a:r>
              <a:rPr lang="pl-PL" altLang="pl-PL" sz="1900" dirty="0">
                <a:solidFill>
                  <a:schemeClr val="accent2"/>
                </a:solidFill>
              </a:rPr>
              <a:t>Tak! Wrażenie (pojęcie) temperatury jest właśnie przejawem ruchu atomów: im niższa temperatura to ten ruch jest wolniejszy. Ale nawet w zerze absolutnym (0K) atomy się poruszają: ich energia wynosi ½ k (gdzie </a:t>
            </a:r>
            <a:r>
              <a:rPr lang="pl-PL" altLang="pl-PL" sz="1900" i="1" dirty="0">
                <a:solidFill>
                  <a:schemeClr val="accent2"/>
                </a:solidFill>
              </a:rPr>
              <a:t>k</a:t>
            </a:r>
            <a:r>
              <a:rPr lang="pl-PL" altLang="pl-PL" sz="1900" dirty="0">
                <a:solidFill>
                  <a:schemeClr val="accent2"/>
                </a:solidFill>
              </a:rPr>
              <a:t> to tzw. stała </a:t>
            </a:r>
            <a:r>
              <a:rPr lang="pl-PL" altLang="pl-PL" sz="1900" dirty="0" err="1">
                <a:solidFill>
                  <a:schemeClr val="accent2"/>
                </a:solidFill>
              </a:rPr>
              <a:t>Boltzmana</a:t>
            </a:r>
            <a:r>
              <a:rPr lang="pl-PL" altLang="pl-PL" sz="1900" dirty="0">
                <a:solidFill>
                  <a:schemeClr val="accent2"/>
                </a:solidFill>
              </a:rPr>
              <a:t>)</a:t>
            </a:r>
          </a:p>
          <a:p>
            <a:r>
              <a:rPr lang="pl-PL" altLang="pl-PL" sz="1900" dirty="0"/>
              <a:t>„kręcą się jak turbiny (</a:t>
            </a:r>
            <a:r>
              <a:rPr lang="pl-PL" altLang="pl-PL" sz="1900" i="1" dirty="0"/>
              <a:t>d</a:t>
            </a:r>
            <a:r>
              <a:rPr lang="it-IT" altLang="pl-PL" sz="1900" i="1" dirty="0" err="1"/>
              <a:t>ìnos</a:t>
            </a:r>
            <a:r>
              <a:rPr lang="it-IT" altLang="pl-PL" sz="1900" dirty="0"/>
              <a:t>)</a:t>
            </a:r>
            <a:r>
              <a:rPr lang="pl-PL" altLang="pl-PL" sz="1900" dirty="0"/>
              <a:t> i od czasu do czasu się zderzają. Odbicia (</a:t>
            </a:r>
            <a:r>
              <a:rPr lang="pl-PL" altLang="pl-PL" sz="1900" i="1" dirty="0" err="1"/>
              <a:t>apop</a:t>
            </a:r>
            <a:r>
              <a:rPr lang="it-IT" altLang="pl-PL" sz="1900" i="1" dirty="0" err="1"/>
              <a:t>àllestai</a:t>
            </a:r>
            <a:r>
              <a:rPr lang="pl-PL" altLang="pl-PL" sz="1900" dirty="0"/>
              <a:t>), zderzenia (</a:t>
            </a:r>
            <a:r>
              <a:rPr lang="pl-PL" altLang="pl-PL" sz="1900" i="1" dirty="0"/>
              <a:t>palm</a:t>
            </a:r>
            <a:r>
              <a:rPr lang="it-IT" altLang="pl-PL" sz="1900" i="1" dirty="0" err="1"/>
              <a:t>òs</a:t>
            </a:r>
            <a:r>
              <a:rPr lang="pl-PL" altLang="pl-PL" sz="1900" dirty="0"/>
              <a:t>), zbliżenia (</a:t>
            </a:r>
            <a:r>
              <a:rPr lang="pl-PL" altLang="pl-PL" sz="1900" i="1" dirty="0" err="1"/>
              <a:t>epispasis</a:t>
            </a:r>
            <a:r>
              <a:rPr lang="pl-PL" altLang="pl-PL" sz="1900" dirty="0"/>
              <a:t>) etc. dają aglomeraty, które są ciałami, jakie makroskopowo obserwujemy </a:t>
            </a:r>
            <a:r>
              <a:rPr lang="pl-PL" altLang="pl-PL" sz="1900" i="1" dirty="0"/>
              <a:t>”</a:t>
            </a:r>
          </a:p>
          <a:p>
            <a:pPr marL="0" indent="0">
              <a:buNone/>
            </a:pPr>
            <a:r>
              <a:rPr lang="pl-PL" altLang="pl-PL" sz="1900" dirty="0"/>
              <a:t>Wł. Tatarkiewicz, </a:t>
            </a:r>
            <a:r>
              <a:rPr lang="pl-PL" altLang="pl-PL" sz="1900" i="1" dirty="0"/>
              <a:t>Historia filozofii</a:t>
            </a:r>
            <a:r>
              <a:rPr lang="pl-PL" altLang="pl-PL" sz="1900" dirty="0"/>
              <a:t>, op. cit.</a:t>
            </a:r>
          </a:p>
        </p:txBody>
      </p:sp>
      <p:pic>
        <p:nvPicPr>
          <p:cNvPr id="2" name="20200212_121445">
            <a:hlinkClick r:id="" action="ppaction://media"/>
            <a:extLst>
              <a:ext uri="{FF2B5EF4-FFF2-40B4-BE49-F238E27FC236}">
                <a16:creationId xmlns:a16="http://schemas.microsoft.com/office/drawing/2014/main" id="{115C5FDB-5AB7-BDC9-EE41-A0E1C38667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29198" y="127469"/>
            <a:ext cx="3431233" cy="6099970"/>
          </a:xfrm>
          <a:prstGeom prst="rect">
            <a:avLst/>
          </a:prstGeom>
        </p:spPr>
      </p:pic>
      <p:sp>
        <p:nvSpPr>
          <p:cNvPr id="3" name="pole tekstowe 2">
            <a:extLst>
              <a:ext uri="{FF2B5EF4-FFF2-40B4-BE49-F238E27FC236}">
                <a16:creationId xmlns:a16="http://schemas.microsoft.com/office/drawing/2014/main" id="{56D1793E-88E7-81E2-4F48-55B8B60C8D02}"/>
              </a:ext>
            </a:extLst>
          </p:cNvPr>
          <p:cNvSpPr txBox="1"/>
          <p:nvPr/>
        </p:nvSpPr>
        <p:spPr>
          <a:xfrm>
            <a:off x="245968" y="5904273"/>
            <a:ext cx="3474028" cy="584775"/>
          </a:xfrm>
          <a:prstGeom prst="rect">
            <a:avLst/>
          </a:prstGeom>
          <a:noFill/>
        </p:spPr>
        <p:txBody>
          <a:bodyPr wrap="none" rtlCol="0">
            <a:spAutoFit/>
          </a:bodyPr>
          <a:lstStyle/>
          <a:p>
            <a:r>
              <a:rPr lang="pl-PL" sz="1600" dirty="0"/>
              <a:t>Ciechocinek, Klinika uzdrowiskowa, </a:t>
            </a:r>
          </a:p>
          <a:p>
            <a:r>
              <a:rPr lang="pl-PL" sz="1600" dirty="0"/>
              <a:t>12.02.2020, ujęcia: Maria Karwasz</a:t>
            </a:r>
            <a:endParaRPr lang="en-US" sz="1600" dirty="0"/>
          </a:p>
        </p:txBody>
      </p:sp>
    </p:spTree>
    <p:extLst>
      <p:ext uri="{BB962C8B-B14F-4D97-AF65-F5344CB8AC3E}">
        <p14:creationId xmlns:p14="http://schemas.microsoft.com/office/powerpoint/2010/main" val="220443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ytuł 1">
            <a:extLst>
              <a:ext uri="{FF2B5EF4-FFF2-40B4-BE49-F238E27FC236}">
                <a16:creationId xmlns:a16="http://schemas.microsoft.com/office/drawing/2014/main" id="{BA4FE088-EB6B-E968-22FB-B85EF7924039}"/>
              </a:ext>
            </a:extLst>
          </p:cNvPr>
          <p:cNvSpPr>
            <a:spLocks noGrp="1" noChangeArrowheads="1"/>
          </p:cNvSpPr>
          <p:nvPr>
            <p:ph type="title"/>
          </p:nvPr>
        </p:nvSpPr>
        <p:spPr>
          <a:xfrm>
            <a:off x="457200" y="-101600"/>
            <a:ext cx="8229600" cy="1143000"/>
          </a:xfrm>
        </p:spPr>
        <p:txBody>
          <a:bodyPr/>
          <a:lstStyle/>
          <a:p>
            <a:r>
              <a:rPr lang="pl-PL" altLang="en-US" sz="3600" dirty="0"/>
              <a:t>Atomy rządzą się swoimi prawami </a:t>
            </a:r>
            <a:endParaRPr lang="en-US" altLang="en-US" sz="3600" dirty="0"/>
          </a:p>
        </p:txBody>
      </p:sp>
      <p:pic>
        <p:nvPicPr>
          <p:cNvPr id="18435" name="Obraz 6">
            <a:extLst>
              <a:ext uri="{FF2B5EF4-FFF2-40B4-BE49-F238E27FC236}">
                <a16:creationId xmlns:a16="http://schemas.microsoft.com/office/drawing/2014/main" id="{C5E576A8-679C-3993-ADCF-DDB140E90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787400"/>
            <a:ext cx="5629275"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pole tekstowe 7">
            <a:extLst>
              <a:ext uri="{FF2B5EF4-FFF2-40B4-BE49-F238E27FC236}">
                <a16:creationId xmlns:a16="http://schemas.microsoft.com/office/drawing/2014/main" id="{13BF0E9F-FEF5-4B67-89FA-CF0B51E8F4E8}"/>
              </a:ext>
            </a:extLst>
          </p:cNvPr>
          <p:cNvSpPr txBox="1">
            <a:spLocks noChangeArrowheads="1"/>
          </p:cNvSpPr>
          <p:nvPr/>
        </p:nvSpPr>
        <p:spPr bwMode="auto">
          <a:xfrm>
            <a:off x="6145213" y="1143000"/>
            <a:ext cx="21478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200"/>
              <a:t>1</a:t>
            </a:r>
            <a:r>
              <a:rPr lang="pl-PL" altLang="en-US" sz="2200" i="1"/>
              <a:t>s, </a:t>
            </a:r>
            <a:r>
              <a:rPr lang="pl-PL" altLang="en-US" sz="2200"/>
              <a:t>2</a:t>
            </a:r>
            <a:r>
              <a:rPr lang="pl-PL" altLang="en-US" sz="2200" i="1"/>
              <a:t>s, </a:t>
            </a:r>
            <a:r>
              <a:rPr lang="pl-PL" altLang="en-US" sz="2200"/>
              <a:t>2</a:t>
            </a:r>
            <a:r>
              <a:rPr lang="pl-PL" altLang="en-US" sz="2200" i="1"/>
              <a:t>p</a:t>
            </a:r>
            <a:r>
              <a:rPr lang="pl-PL" altLang="en-US" sz="2200" i="1" baseline="-25000"/>
              <a:t>z</a:t>
            </a:r>
            <a:r>
              <a:rPr lang="pl-PL" altLang="en-US" sz="2200" i="1"/>
              <a:t> , </a:t>
            </a:r>
            <a:r>
              <a:rPr lang="pl-PL" altLang="en-US" sz="2200"/>
              <a:t>2</a:t>
            </a:r>
            <a:r>
              <a:rPr lang="pl-PL" altLang="en-US" sz="2200" i="1"/>
              <a:t>p</a:t>
            </a:r>
            <a:r>
              <a:rPr lang="pl-PL" altLang="en-US" sz="2200" i="1" baseline="-25000"/>
              <a:t>y</a:t>
            </a:r>
            <a:endParaRPr lang="en-US" altLang="en-US" sz="2200" i="1"/>
          </a:p>
        </p:txBody>
      </p:sp>
      <p:sp>
        <p:nvSpPr>
          <p:cNvPr id="18437" name="pole tekstowe 8">
            <a:extLst>
              <a:ext uri="{FF2B5EF4-FFF2-40B4-BE49-F238E27FC236}">
                <a16:creationId xmlns:a16="http://schemas.microsoft.com/office/drawing/2014/main" id="{E4F6C312-2F2E-B2A7-CC13-EEF9D06C00BF}"/>
              </a:ext>
            </a:extLst>
          </p:cNvPr>
          <p:cNvSpPr txBox="1">
            <a:spLocks noChangeArrowheads="1"/>
          </p:cNvSpPr>
          <p:nvPr/>
        </p:nvSpPr>
        <p:spPr bwMode="auto">
          <a:xfrm>
            <a:off x="6183313" y="1905000"/>
            <a:ext cx="26209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200"/>
              <a:t>3</a:t>
            </a:r>
            <a:r>
              <a:rPr lang="pl-PL" altLang="en-US" sz="2200" i="1"/>
              <a:t>s, </a:t>
            </a:r>
            <a:r>
              <a:rPr lang="pl-PL" altLang="en-US" sz="2200"/>
              <a:t>3</a:t>
            </a:r>
            <a:r>
              <a:rPr lang="pl-PL" altLang="en-US" sz="2200" i="1"/>
              <a:t>d</a:t>
            </a:r>
            <a:r>
              <a:rPr lang="pl-PL" altLang="en-US" sz="2200" i="1" baseline="-25000"/>
              <a:t>xz</a:t>
            </a:r>
            <a:r>
              <a:rPr lang="pl-PL" altLang="en-US" sz="2200" i="1"/>
              <a:t> , </a:t>
            </a:r>
            <a:r>
              <a:rPr lang="pl-PL" altLang="en-US" sz="2200"/>
              <a:t>3</a:t>
            </a:r>
            <a:r>
              <a:rPr lang="pl-PL" altLang="en-US" sz="2200" i="1"/>
              <a:t>d</a:t>
            </a:r>
            <a:r>
              <a:rPr lang="pl-PL" altLang="en-US" sz="2200" i="1" baseline="-25000"/>
              <a:t>zz</a:t>
            </a:r>
            <a:r>
              <a:rPr lang="pl-PL" altLang="en-US" sz="2200" i="1"/>
              <a:t> , </a:t>
            </a:r>
            <a:r>
              <a:rPr lang="pl-PL" altLang="en-US" sz="2200"/>
              <a:t>3</a:t>
            </a:r>
            <a:r>
              <a:rPr lang="pl-PL" altLang="en-US" sz="2200" i="1"/>
              <a:t>p</a:t>
            </a:r>
            <a:r>
              <a:rPr lang="pl-PL" altLang="en-US" sz="2200" i="1" baseline="-25000"/>
              <a:t>yz</a:t>
            </a:r>
            <a:endParaRPr lang="en-US" altLang="en-US" sz="2200" i="1"/>
          </a:p>
        </p:txBody>
      </p:sp>
      <p:graphicFrame>
        <p:nvGraphicFramePr>
          <p:cNvPr id="18438" name="Object 7">
            <a:extLst>
              <a:ext uri="{FF2B5EF4-FFF2-40B4-BE49-F238E27FC236}">
                <a16:creationId xmlns:a16="http://schemas.microsoft.com/office/drawing/2014/main" id="{3F2FB2D3-4E62-2EF8-07DF-369C2A8EEB83}"/>
              </a:ext>
            </a:extLst>
          </p:cNvPr>
          <p:cNvGraphicFramePr>
            <a:graphicFrameLocks noChangeAspect="1"/>
          </p:cNvGraphicFramePr>
          <p:nvPr/>
        </p:nvGraphicFramePr>
        <p:xfrm>
          <a:off x="6424613" y="2509838"/>
          <a:ext cx="1460500" cy="827087"/>
        </p:xfrm>
        <a:graphic>
          <a:graphicData uri="http://schemas.openxmlformats.org/presentationml/2006/ole">
            <mc:AlternateContent xmlns:mc="http://schemas.openxmlformats.org/markup-compatibility/2006">
              <mc:Choice xmlns:v="urn:schemas-microsoft-com:vml" Requires="v">
                <p:oleObj r:id="rId3" imgW="736600" imgH="419100" progId="Equation.3">
                  <p:embed/>
                </p:oleObj>
              </mc:Choice>
              <mc:Fallback>
                <p:oleObj r:id="rId3" imgW="736600" imgH="419100" progId="Equation.3">
                  <p:embed/>
                  <p:pic>
                    <p:nvPicPr>
                      <p:cNvPr id="18438" name="Object 7">
                        <a:extLst>
                          <a:ext uri="{FF2B5EF4-FFF2-40B4-BE49-F238E27FC236}">
                            <a16:creationId xmlns:a16="http://schemas.microsoft.com/office/drawing/2014/main" id="{3F2FB2D3-4E62-2EF8-07DF-369C2A8EE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4613" y="2509838"/>
                        <a:ext cx="146050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9" name="Object 9">
            <a:extLst>
              <a:ext uri="{FF2B5EF4-FFF2-40B4-BE49-F238E27FC236}">
                <a16:creationId xmlns:a16="http://schemas.microsoft.com/office/drawing/2014/main" id="{E22BD315-F152-DCF8-AB6A-EFAA307B3A0E}"/>
              </a:ext>
            </a:extLst>
          </p:cNvPr>
          <p:cNvGraphicFramePr>
            <a:graphicFrameLocks noChangeAspect="1"/>
          </p:cNvGraphicFramePr>
          <p:nvPr/>
        </p:nvGraphicFramePr>
        <p:xfrm>
          <a:off x="6489700" y="3522663"/>
          <a:ext cx="1976438" cy="817562"/>
        </p:xfrm>
        <a:graphic>
          <a:graphicData uri="http://schemas.openxmlformats.org/presentationml/2006/ole">
            <mc:AlternateContent xmlns:mc="http://schemas.openxmlformats.org/markup-compatibility/2006">
              <mc:Choice xmlns:v="urn:schemas-microsoft-com:vml" Requires="v">
                <p:oleObj r:id="rId5" imgW="1066337" imgH="444307" progId="Equation.3">
                  <p:embed/>
                </p:oleObj>
              </mc:Choice>
              <mc:Fallback>
                <p:oleObj r:id="rId5" imgW="1066337" imgH="444307" progId="Equation.3">
                  <p:embed/>
                  <p:pic>
                    <p:nvPicPr>
                      <p:cNvPr id="18439" name="Object 9">
                        <a:extLst>
                          <a:ext uri="{FF2B5EF4-FFF2-40B4-BE49-F238E27FC236}">
                            <a16:creationId xmlns:a16="http://schemas.microsoft.com/office/drawing/2014/main" id="{E22BD315-F152-DCF8-AB6A-EFAA307B3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700" y="3522663"/>
                        <a:ext cx="1976438"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40" name="Object 11">
            <a:extLst>
              <a:ext uri="{FF2B5EF4-FFF2-40B4-BE49-F238E27FC236}">
                <a16:creationId xmlns:a16="http://schemas.microsoft.com/office/drawing/2014/main" id="{12AFDB0B-4C5E-B3BA-C9A9-B9F8F26E7D32}"/>
              </a:ext>
            </a:extLst>
          </p:cNvPr>
          <p:cNvGraphicFramePr>
            <a:graphicFrameLocks noChangeAspect="1"/>
          </p:cNvGraphicFramePr>
          <p:nvPr/>
        </p:nvGraphicFramePr>
        <p:xfrm>
          <a:off x="6069013" y="4500563"/>
          <a:ext cx="2909887" cy="800100"/>
        </p:xfrm>
        <a:graphic>
          <a:graphicData uri="http://schemas.openxmlformats.org/presentationml/2006/ole">
            <mc:AlternateContent xmlns:mc="http://schemas.openxmlformats.org/markup-compatibility/2006">
              <mc:Choice xmlns:v="urn:schemas-microsoft-com:vml" Requires="v">
                <p:oleObj r:id="rId7" imgW="1663700" imgH="457200" progId="Equation.3">
                  <p:embed/>
                </p:oleObj>
              </mc:Choice>
              <mc:Fallback>
                <p:oleObj r:id="rId7" imgW="1663700" imgH="457200" progId="Equation.3">
                  <p:embed/>
                  <p:pic>
                    <p:nvPicPr>
                      <p:cNvPr id="18440" name="Object 11">
                        <a:extLst>
                          <a:ext uri="{FF2B5EF4-FFF2-40B4-BE49-F238E27FC236}">
                            <a16:creationId xmlns:a16="http://schemas.microsoft.com/office/drawing/2014/main" id="{12AFDB0B-4C5E-B3BA-C9A9-B9F8F26E7D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9013" y="4500563"/>
                        <a:ext cx="29098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1" name="Text Box 4">
            <a:extLst>
              <a:ext uri="{FF2B5EF4-FFF2-40B4-BE49-F238E27FC236}">
                <a16:creationId xmlns:a16="http://schemas.microsoft.com/office/drawing/2014/main" id="{EB5A8181-5950-3F2E-8234-D4ACD88FFFBE}"/>
              </a:ext>
            </a:extLst>
          </p:cNvPr>
          <p:cNvSpPr txBox="1">
            <a:spLocks noChangeArrowheads="1"/>
          </p:cNvSpPr>
          <p:nvPr/>
        </p:nvSpPr>
        <p:spPr bwMode="auto">
          <a:xfrm>
            <a:off x="5584825" y="5438775"/>
            <a:ext cx="3611563"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FF0000"/>
                </a:solidFill>
                <a:latin typeface="Times New Roman" panose="02020603050405020304" pitchFamily="18" charset="0"/>
              </a:rPr>
              <a:t>Są to </a:t>
            </a:r>
            <a:r>
              <a:rPr lang="pl-PL" altLang="it-IT" sz="2400" i="1">
                <a:solidFill>
                  <a:srgbClr val="FF0000"/>
                </a:solidFill>
                <a:latin typeface="Times New Roman" panose="02020603050405020304" pitchFamily="18" charset="0"/>
              </a:rPr>
              <a:t>funkcje</a:t>
            </a:r>
            <a:r>
              <a:rPr lang="pl-PL" altLang="it-IT" sz="2400">
                <a:solidFill>
                  <a:srgbClr val="FF0000"/>
                </a:solidFill>
                <a:latin typeface="Times New Roman" panose="02020603050405020304" pitchFamily="18" charset="0"/>
              </a:rPr>
              <a:t> matematyczne (Talesa i Pitagorasa)</a:t>
            </a:r>
            <a:r>
              <a:rPr lang="it-IT" altLang="it-IT" sz="2400">
                <a:solidFill>
                  <a:srgbClr val="FF0000"/>
                </a:solidFill>
                <a:latin typeface="Times New Roman" panose="02020603050405020304" pitchFamily="18"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569337-EABE-9578-154C-354F28924186}"/>
              </a:ext>
            </a:extLst>
          </p:cNvPr>
          <p:cNvSpPr>
            <a:spLocks noGrp="1"/>
          </p:cNvSpPr>
          <p:nvPr>
            <p:ph type="title"/>
          </p:nvPr>
        </p:nvSpPr>
        <p:spPr>
          <a:xfrm>
            <a:off x="457200" y="-138024"/>
            <a:ext cx="8229600" cy="1143000"/>
          </a:xfrm>
        </p:spPr>
        <p:txBody>
          <a:bodyPr/>
          <a:lstStyle/>
          <a:p>
            <a:r>
              <a:rPr lang="pl-PL" sz="3600" dirty="0"/>
              <a:t>Monady</a:t>
            </a:r>
            <a:endParaRPr lang="en-US" sz="3600" dirty="0"/>
          </a:p>
        </p:txBody>
      </p:sp>
      <p:sp>
        <p:nvSpPr>
          <p:cNvPr id="3" name="Symbol zastępczy zawartości 2">
            <a:extLst>
              <a:ext uri="{FF2B5EF4-FFF2-40B4-BE49-F238E27FC236}">
                <a16:creationId xmlns:a16="http://schemas.microsoft.com/office/drawing/2014/main" id="{12937252-43FB-953E-42EA-8D3B913A7ACE}"/>
              </a:ext>
            </a:extLst>
          </p:cNvPr>
          <p:cNvSpPr>
            <a:spLocks noGrp="1"/>
          </p:cNvSpPr>
          <p:nvPr>
            <p:ph idx="1"/>
          </p:nvPr>
        </p:nvSpPr>
        <p:spPr>
          <a:xfrm>
            <a:off x="215516" y="701684"/>
            <a:ext cx="8712968" cy="4525963"/>
          </a:xfrm>
        </p:spPr>
        <p:txBody>
          <a:bodyPr/>
          <a:lstStyle/>
          <a:p>
            <a:r>
              <a:rPr lang="pl-PL" sz="1800" dirty="0">
                <a:solidFill>
                  <a:schemeClr val="accent6"/>
                </a:solidFill>
              </a:rPr>
              <a:t>„Monadologie” – krótki traktat z 1714 jest interpretowany jako rozprawa o wielości światów, jak to było u Giordano Bruno i </a:t>
            </a:r>
            <a:r>
              <a:rPr lang="pl-PL" sz="1800" dirty="0" err="1">
                <a:solidFill>
                  <a:schemeClr val="accent6"/>
                </a:solidFill>
              </a:rPr>
              <a:t>Maxa</a:t>
            </a:r>
            <a:r>
              <a:rPr lang="pl-PL" sz="1800" dirty="0">
                <a:solidFill>
                  <a:schemeClr val="accent6"/>
                </a:solidFill>
              </a:rPr>
              <a:t> </a:t>
            </a:r>
            <a:r>
              <a:rPr lang="pl-PL" sz="1800" dirty="0" err="1">
                <a:solidFill>
                  <a:schemeClr val="accent6"/>
                </a:solidFill>
              </a:rPr>
              <a:t>Tegmarka</a:t>
            </a:r>
            <a:r>
              <a:rPr lang="pl-PL" sz="1800" dirty="0">
                <a:solidFill>
                  <a:schemeClr val="accent6"/>
                </a:solidFill>
              </a:rPr>
              <a:t> w XXI wieku.</a:t>
            </a:r>
          </a:p>
          <a:p>
            <a:r>
              <a:rPr lang="pl-PL" sz="1800" dirty="0">
                <a:solidFill>
                  <a:schemeClr val="accent6"/>
                </a:solidFill>
              </a:rPr>
              <a:t>W rzeczywistości, traktat zaczyna się od dyskusji o atomach. Były one już u Demokryta i Marka Aureliusza. W XVII wieku prace doświadczalne nad przemianami gazowymi (prawa gazu doskonałego) oraz rodząca się chemia (stechiometria) zaczynają wskazywać na realne istnienie atomów. </a:t>
            </a:r>
          </a:p>
          <a:p>
            <a:r>
              <a:rPr lang="pl-PL" sz="1800" i="1" dirty="0">
                <a:solidFill>
                  <a:schemeClr val="accent6"/>
                </a:solidFill>
              </a:rPr>
              <a:t>Monadologie</a:t>
            </a:r>
            <a:r>
              <a:rPr lang="pl-PL" sz="1800" dirty="0">
                <a:solidFill>
                  <a:schemeClr val="accent6"/>
                </a:solidFill>
              </a:rPr>
              <a:t> jest też okazją dla Leibniza, aby jeszcze raz podkreślić atrybuty Pana Boga, te same, które znajdujemy u Newtona</a:t>
            </a:r>
            <a:endParaRPr lang="pl-PL" sz="1800" i="1" dirty="0">
              <a:solidFill>
                <a:schemeClr val="accent6"/>
              </a:solidFill>
            </a:endParaRPr>
          </a:p>
          <a:p>
            <a:pPr marL="0" indent="0">
              <a:buNone/>
            </a:pPr>
            <a:r>
              <a:rPr lang="pl-PL" sz="1800" b="0" i="0" dirty="0">
                <a:solidFill>
                  <a:srgbClr val="000000"/>
                </a:solidFill>
                <a:effectLst/>
              </a:rPr>
              <a:t>§1 </a:t>
            </a:r>
            <a:r>
              <a:rPr lang="pl-PL" sz="1800" i="1" dirty="0"/>
              <a:t>Monada</a:t>
            </a:r>
            <a:r>
              <a:rPr lang="pl-PL" sz="1800" dirty="0"/>
              <a:t>, o których będziemy mówić tutaj, nie jest niczym innym jak substancją prostą, która buduje substancje złożone; prosta, czyli bez części składowych </a:t>
            </a:r>
          </a:p>
          <a:p>
            <a:pPr marL="0" indent="0">
              <a:buNone/>
            </a:pPr>
            <a:r>
              <a:rPr lang="pl-PL" sz="1800" b="0" i="0" dirty="0">
                <a:solidFill>
                  <a:srgbClr val="000000"/>
                </a:solidFill>
                <a:effectLst/>
              </a:rPr>
              <a:t>§ 3 […] I monady te są prawdziwymi atomami natury - elementami rzeczy</a:t>
            </a:r>
          </a:p>
          <a:p>
            <a:pPr marL="0" indent="0">
              <a:buNone/>
            </a:pPr>
            <a:r>
              <a:rPr lang="pl-PL" sz="1800" b="0" i="0" dirty="0">
                <a:solidFill>
                  <a:srgbClr val="000000"/>
                </a:solidFill>
                <a:effectLst/>
              </a:rPr>
              <a:t>§ 29. Atoli znajomość prawd koniecznych i wieczystych jest tym, co odróżnia nas od zwykłych zwierząt i daje nam </a:t>
            </a:r>
            <a:r>
              <a:rPr lang="pl-PL" sz="1800" b="0" i="1" dirty="0">
                <a:solidFill>
                  <a:srgbClr val="000000"/>
                </a:solidFill>
                <a:effectLst/>
              </a:rPr>
              <a:t>rozum</a:t>
            </a:r>
            <a:r>
              <a:rPr lang="pl-PL" sz="1800" b="0" i="0" dirty="0">
                <a:solidFill>
                  <a:srgbClr val="000000"/>
                </a:solidFill>
                <a:effectLst/>
              </a:rPr>
              <a:t> i </a:t>
            </a:r>
            <a:r>
              <a:rPr lang="pl-PL" sz="1800" b="0" i="1" dirty="0">
                <a:solidFill>
                  <a:srgbClr val="000000"/>
                </a:solidFill>
                <a:effectLst/>
              </a:rPr>
              <a:t>wiedzę</a:t>
            </a:r>
            <a:r>
              <a:rPr lang="pl-PL" sz="1800" b="0" i="0" dirty="0">
                <a:solidFill>
                  <a:srgbClr val="000000"/>
                </a:solidFill>
                <a:effectLst/>
              </a:rPr>
              <a:t>, podnosząc nas do poznania samych siebie i Boga. I to właśnie zowie się w nas duszą rozumna lub </a:t>
            </a:r>
            <a:r>
              <a:rPr lang="pl-PL" sz="1800" b="0" i="1" dirty="0">
                <a:solidFill>
                  <a:srgbClr val="000000"/>
                </a:solidFill>
                <a:effectLst/>
              </a:rPr>
              <a:t>duchem</a:t>
            </a:r>
          </a:p>
          <a:p>
            <a:pPr marL="254000" marR="254000" algn="l">
              <a:spcAft>
                <a:spcPts val="600"/>
              </a:spcAft>
              <a:buNone/>
            </a:pPr>
            <a:r>
              <a:rPr lang="pl-PL" sz="1800" b="0" i="0" dirty="0">
                <a:solidFill>
                  <a:srgbClr val="000000"/>
                </a:solidFill>
                <a:effectLst/>
                <a:latin typeface="Arial" panose="020B0604020202020204" pitchFamily="34" charset="0"/>
              </a:rPr>
              <a:t>§ 38. Dlatego właśnie racja ostateczna rzeczy musi tkwić w substancji koniecznej, w której owa szczegółowoś</a:t>
            </a:r>
            <a:r>
              <a:rPr lang="pl-PL" sz="1800" dirty="0">
                <a:solidFill>
                  <a:srgbClr val="000000"/>
                </a:solidFill>
                <a:latin typeface="Arial" panose="020B0604020202020204" pitchFamily="34" charset="0"/>
              </a:rPr>
              <a:t>ć</a:t>
            </a:r>
            <a:r>
              <a:rPr lang="pl-PL" sz="1800" b="0" i="0" dirty="0">
                <a:solidFill>
                  <a:srgbClr val="000000"/>
                </a:solidFill>
                <a:effectLst/>
                <a:latin typeface="Arial" panose="020B0604020202020204" pitchFamily="34" charset="0"/>
              </a:rPr>
              <a:t> zmian zawiera się eminentnie, jako w swoim źródle; i to właśnie nazywamy Bogiem.</a:t>
            </a:r>
          </a:p>
          <a:p>
            <a:pPr marL="0" marR="254000" indent="0" algn="l">
              <a:spcAft>
                <a:spcPts val="600"/>
              </a:spcAft>
              <a:buNone/>
            </a:pPr>
            <a:r>
              <a:rPr lang="pl-PL" sz="1800" b="0" i="0" dirty="0">
                <a:solidFill>
                  <a:srgbClr val="000000"/>
                </a:solidFill>
                <a:effectLst/>
                <a:latin typeface="Arial" panose="020B0604020202020204" pitchFamily="34" charset="0"/>
              </a:rPr>
              <a:t>§ 39. Jako że ta substancja jest racją dostateczną całej tej szczegółowości, w której także wszystko jest wszędzie ze sobą powiązane, przeto </a:t>
            </a:r>
            <a:r>
              <a:rPr lang="pl-PL" sz="1800" b="0" i="1" dirty="0">
                <a:solidFill>
                  <a:srgbClr val="000000"/>
                </a:solidFill>
                <a:effectLst/>
                <a:latin typeface="Arial" panose="020B0604020202020204" pitchFamily="34" charset="0"/>
              </a:rPr>
              <a:t>jest jeden tylko Bóg i ten Bóg wystarcza</a:t>
            </a:r>
            <a:r>
              <a:rPr lang="pl-PL" sz="1800"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326179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3AD71-CBF4-6766-787C-0EEEB163457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69A78D7-6DDB-34E9-6C2E-C0ECB2081CC0}"/>
              </a:ext>
            </a:extLst>
          </p:cNvPr>
          <p:cNvSpPr>
            <a:spLocks noGrp="1"/>
          </p:cNvSpPr>
          <p:nvPr>
            <p:ph type="title"/>
          </p:nvPr>
        </p:nvSpPr>
        <p:spPr>
          <a:xfrm>
            <a:off x="457200" y="-34506"/>
            <a:ext cx="8229600" cy="1143000"/>
          </a:xfrm>
        </p:spPr>
        <p:txBody>
          <a:bodyPr/>
          <a:lstStyle/>
          <a:p>
            <a:r>
              <a:rPr lang="pl-PL" sz="3600" dirty="0"/>
              <a:t>Monady a organizmy</a:t>
            </a:r>
            <a:endParaRPr lang="en-US" sz="3600" dirty="0"/>
          </a:p>
        </p:txBody>
      </p:sp>
      <p:sp>
        <p:nvSpPr>
          <p:cNvPr id="3" name="Symbol zastępczy zawartości 2">
            <a:extLst>
              <a:ext uri="{FF2B5EF4-FFF2-40B4-BE49-F238E27FC236}">
                <a16:creationId xmlns:a16="http://schemas.microsoft.com/office/drawing/2014/main" id="{65A62DC3-CB08-3478-BEF4-E0A9C5E82C6B}"/>
              </a:ext>
            </a:extLst>
          </p:cNvPr>
          <p:cNvSpPr>
            <a:spLocks noGrp="1"/>
          </p:cNvSpPr>
          <p:nvPr>
            <p:ph idx="1"/>
          </p:nvPr>
        </p:nvSpPr>
        <p:spPr>
          <a:xfrm>
            <a:off x="215516" y="908720"/>
            <a:ext cx="8928484" cy="4525963"/>
          </a:xfrm>
        </p:spPr>
        <p:txBody>
          <a:bodyPr/>
          <a:lstStyle/>
          <a:p>
            <a:pPr marL="254000" marR="254000" algn="l">
              <a:spcAft>
                <a:spcPts val="600"/>
              </a:spcAft>
              <a:buNone/>
            </a:pPr>
            <a:r>
              <a:rPr lang="pl-PL" sz="1800" b="0" i="0" dirty="0">
                <a:solidFill>
                  <a:srgbClr val="000000"/>
                </a:solidFill>
                <a:effectLst/>
                <a:latin typeface="Arial" panose="020B0604020202020204" pitchFamily="34" charset="0"/>
              </a:rPr>
              <a:t>§ 63. </a:t>
            </a:r>
            <a:r>
              <a:rPr lang="pl-PL" sz="1800" dirty="0">
                <a:solidFill>
                  <a:srgbClr val="000000"/>
                </a:solidFill>
                <a:latin typeface="Arial" panose="020B0604020202020204" pitchFamily="34" charset="0"/>
              </a:rPr>
              <a:t>„</a:t>
            </a:r>
            <a:r>
              <a:rPr lang="pl-PL" sz="1800" b="0" i="0" dirty="0">
                <a:solidFill>
                  <a:srgbClr val="000000"/>
                </a:solidFill>
                <a:effectLst/>
                <a:latin typeface="Arial" panose="020B0604020202020204" pitchFamily="34" charset="0"/>
              </a:rPr>
              <a:t>Ciało należące do monady, która jest w nim entelechią [celem rozwoju] lub duszą, stanowi wespół z entelechią to, co można nazwać </a:t>
            </a:r>
            <a:r>
              <a:rPr lang="pl-PL" sz="1800" b="0" i="0" u="sng" dirty="0">
                <a:solidFill>
                  <a:srgbClr val="000000"/>
                </a:solidFill>
                <a:effectLst/>
                <a:latin typeface="Arial" panose="020B0604020202020204" pitchFamily="34" charset="0"/>
              </a:rPr>
              <a:t>żyjątkiem,</a:t>
            </a:r>
            <a:r>
              <a:rPr lang="pl-PL" sz="1800" b="0" i="0" dirty="0">
                <a:solidFill>
                  <a:srgbClr val="000000"/>
                </a:solidFill>
                <a:effectLst/>
                <a:latin typeface="Arial" panose="020B0604020202020204" pitchFamily="34" charset="0"/>
              </a:rPr>
              <a:t> wespół zaś z duszą to, co się zowie zwierzęciem. Otóż ciało żyjątka lub zwierzęcia zawsze jest organiczne; skoro bowiem każda monada stanowi na swój sposób zwierciadło wszechświata, a we wszechświecie został zaprowadzony </a:t>
            </a:r>
            <a:r>
              <a:rPr lang="pl-PL" sz="1800" b="0" i="0" u="sng" dirty="0">
                <a:solidFill>
                  <a:srgbClr val="000000"/>
                </a:solidFill>
                <a:effectLst/>
                <a:latin typeface="Arial" panose="020B0604020202020204" pitchFamily="34" charset="0"/>
              </a:rPr>
              <a:t>ład doskonały</a:t>
            </a:r>
            <a:r>
              <a:rPr lang="pl-PL" sz="1800" b="0" i="0" dirty="0">
                <a:solidFill>
                  <a:srgbClr val="000000"/>
                </a:solidFill>
                <a:effectLst/>
                <a:latin typeface="Arial" panose="020B0604020202020204" pitchFamily="34" charset="0"/>
              </a:rPr>
              <a:t>, musi przeto istnieć ład w przedstawiającym podmiocie (</a:t>
            </a:r>
            <a:r>
              <a:rPr lang="pl-PL" sz="1800" b="0" i="1" dirty="0">
                <a:solidFill>
                  <a:srgbClr val="000000"/>
                </a:solidFill>
                <a:effectLst/>
                <a:latin typeface="Arial" panose="020B0604020202020204" pitchFamily="34" charset="0"/>
              </a:rPr>
              <a:t>le </a:t>
            </a:r>
            <a:r>
              <a:rPr lang="pl-PL" sz="1800" b="0" i="1" dirty="0" err="1">
                <a:solidFill>
                  <a:srgbClr val="000000"/>
                </a:solidFill>
                <a:effectLst/>
                <a:latin typeface="Arial" panose="020B0604020202020204" pitchFamily="34" charset="0"/>
              </a:rPr>
              <a:t>représentant</a:t>
            </a:r>
            <a:r>
              <a:rPr lang="pl-PL" sz="1800" b="0" i="0" dirty="0">
                <a:solidFill>
                  <a:srgbClr val="000000"/>
                </a:solidFill>
                <a:effectLst/>
                <a:latin typeface="Arial" panose="020B0604020202020204" pitchFamily="34" charset="0"/>
              </a:rPr>
              <a:t>), tzn. postrzeżeniach duszy, a zatem i w ciele, według którego wszechświat jest w niej przedstawiony.” </a:t>
            </a:r>
            <a:r>
              <a:rPr lang="pl-PL" sz="1800" b="1" dirty="0">
                <a:solidFill>
                  <a:schemeClr val="accent6"/>
                </a:solidFill>
                <a:latin typeface="Arial" panose="020B0604020202020204" pitchFamily="34" charset="0"/>
              </a:rPr>
              <a:t>Ten ład w żyjątkach nazwalibyśmy dziś DNA</a:t>
            </a:r>
            <a:endParaRPr lang="pl-PL" sz="1800" b="1" i="0" dirty="0">
              <a:solidFill>
                <a:schemeClr val="accent6"/>
              </a:solidFill>
              <a:effectLst/>
              <a:latin typeface="Arial" panose="020B0604020202020204" pitchFamily="34" charset="0"/>
            </a:endParaRPr>
          </a:p>
          <a:p>
            <a:pPr marL="0" marR="254000" indent="0" algn="l">
              <a:spcAft>
                <a:spcPts val="600"/>
              </a:spcAft>
              <a:buNone/>
            </a:pPr>
            <a:r>
              <a:rPr lang="pl-PL" sz="1800" b="0" i="0" dirty="0">
                <a:solidFill>
                  <a:srgbClr val="000000"/>
                </a:solidFill>
                <a:effectLst/>
                <a:latin typeface="Arial" panose="020B0604020202020204" pitchFamily="34" charset="0"/>
              </a:rPr>
              <a:t>§ 64. „Tak więc każde </a:t>
            </a:r>
            <a:r>
              <a:rPr lang="pl-PL" sz="1800" b="0" i="0" u="sng" dirty="0">
                <a:solidFill>
                  <a:srgbClr val="000000"/>
                </a:solidFill>
                <a:effectLst/>
                <a:latin typeface="Arial" panose="020B0604020202020204" pitchFamily="34" charset="0"/>
              </a:rPr>
              <a:t>organiczne ciało żyjątka </a:t>
            </a:r>
            <a:r>
              <a:rPr lang="pl-PL" sz="1800" b="0" i="0" dirty="0">
                <a:solidFill>
                  <a:srgbClr val="000000"/>
                </a:solidFill>
                <a:effectLst/>
                <a:latin typeface="Arial" panose="020B0604020202020204" pitchFamily="34" charset="0"/>
              </a:rPr>
              <a:t>staje się czymś w rodzaju </a:t>
            </a:r>
            <a:r>
              <a:rPr lang="pl-PL" sz="1800" b="0" i="0" u="sng" dirty="0">
                <a:solidFill>
                  <a:srgbClr val="000000"/>
                </a:solidFill>
                <a:effectLst/>
                <a:latin typeface="Arial" panose="020B0604020202020204" pitchFamily="34" charset="0"/>
              </a:rPr>
              <a:t>machiny Boskiej</a:t>
            </a:r>
            <a:r>
              <a:rPr lang="pl-PL" sz="1800" b="0" i="0" dirty="0">
                <a:solidFill>
                  <a:srgbClr val="000000"/>
                </a:solidFill>
                <a:effectLst/>
                <a:latin typeface="Arial" panose="020B0604020202020204" pitchFamily="34" charset="0"/>
              </a:rPr>
              <a:t>, czyli automatu naturalnego, przewyższającego nieskończenie automaty sztuczne. Albowiem machina stworzona sztuką człowieka nie jest machiną w każdej swojej części. Na przykład ząb mosiężnego koła składa się z części czy kawałków, które nie są już czymś sztucznym i nie mają w sobie śladu machiny, jeśli uwzględnić użytek, do jakiego koło było przeznaczone. Wszelako machiny natury, czyli </a:t>
            </a:r>
            <a:r>
              <a:rPr lang="pl-PL" sz="1800" b="0" i="0" u="sng" dirty="0">
                <a:solidFill>
                  <a:srgbClr val="000000"/>
                </a:solidFill>
                <a:effectLst/>
                <a:latin typeface="Arial" panose="020B0604020202020204" pitchFamily="34" charset="0"/>
              </a:rPr>
              <a:t>żywe ciała, </a:t>
            </a:r>
            <a:r>
              <a:rPr lang="pl-PL" sz="1800" b="0" i="0" dirty="0">
                <a:solidFill>
                  <a:srgbClr val="000000"/>
                </a:solidFill>
                <a:effectLst/>
                <a:latin typeface="Arial" panose="020B0604020202020204" pitchFamily="34" charset="0"/>
              </a:rPr>
              <a:t>są </a:t>
            </a:r>
            <a:r>
              <a:rPr lang="pl-PL" sz="1800" b="0" i="0" u="sng" dirty="0">
                <a:solidFill>
                  <a:srgbClr val="000000"/>
                </a:solidFill>
                <a:effectLst/>
                <a:latin typeface="Arial" panose="020B0604020202020204" pitchFamily="34" charset="0"/>
              </a:rPr>
              <a:t>machinami w swych najdrobniejszych częściach </a:t>
            </a:r>
            <a:r>
              <a:rPr lang="pl-PL" sz="1800" b="0" i="0" dirty="0">
                <a:solidFill>
                  <a:srgbClr val="000000"/>
                </a:solidFill>
                <a:effectLst/>
                <a:latin typeface="Arial" panose="020B0604020202020204" pitchFamily="34" charset="0"/>
              </a:rPr>
              <a:t>aż po nieskończoność. Na tym właśnie polega różnica między naturą a sztuką, tzn. między sztuką Boską a naszą.</a:t>
            </a:r>
            <a:r>
              <a:rPr lang="pl-PL" sz="1800" dirty="0">
                <a:solidFill>
                  <a:srgbClr val="000000"/>
                </a:solidFill>
                <a:latin typeface="Arial" panose="020B0604020202020204" pitchFamily="34" charset="0"/>
              </a:rPr>
              <a:t>  </a:t>
            </a:r>
            <a:r>
              <a:rPr lang="pl-PL" sz="1800" b="1" i="0" dirty="0">
                <a:solidFill>
                  <a:schemeClr val="accent6"/>
                </a:solidFill>
                <a:effectLst/>
                <a:latin typeface="Arial" panose="020B0604020202020204" pitchFamily="34" charset="0"/>
              </a:rPr>
              <a:t>O</a:t>
            </a:r>
            <a:r>
              <a:rPr lang="pl-PL" sz="1800" b="1" dirty="0">
                <a:solidFill>
                  <a:schemeClr val="accent6"/>
                </a:solidFill>
                <a:latin typeface="Arial" panose="020B0604020202020204" pitchFamily="34" charset="0"/>
              </a:rPr>
              <a:t>rganizm = maszyna Boska</a:t>
            </a:r>
            <a:endParaRPr lang="pl-PL" sz="1900" b="1" i="1" dirty="0">
              <a:solidFill>
                <a:srgbClr val="000000"/>
              </a:solidFill>
            </a:endParaRPr>
          </a:p>
          <a:p>
            <a:pPr marL="0" indent="0">
              <a:buNone/>
            </a:pPr>
            <a:r>
              <a:rPr lang="pl-PL" sz="1400" dirty="0">
                <a:hlinkClick r:id="rId2"/>
              </a:rPr>
              <a:t> </a:t>
            </a:r>
            <a:r>
              <a:rPr lang="en-US" sz="1400" dirty="0">
                <a:hlinkClick r:id="rId2"/>
              </a:rPr>
              <a:t>https://www.dzieje.us.edu.pl/fil.leibniz.monadologia.htm</a:t>
            </a:r>
            <a:r>
              <a:rPr lang="pl-PL" sz="1400" dirty="0"/>
              <a:t> Wojciech Sady, Uniwersytet Śląski, wykłady, </a:t>
            </a:r>
          </a:p>
          <a:p>
            <a:pPr marL="0" indent="0">
              <a:buNone/>
            </a:pPr>
            <a:r>
              <a:rPr lang="pl-PL" sz="1400" dirty="0"/>
              <a:t>Leibniz, </a:t>
            </a:r>
            <a:r>
              <a:rPr lang="pl-PL" sz="1400" i="1" dirty="0"/>
              <a:t>Monadologie</a:t>
            </a:r>
            <a:r>
              <a:rPr lang="pl-PL" sz="1400" dirty="0"/>
              <a:t>, </a:t>
            </a:r>
            <a:r>
              <a:rPr lang="pl-PL" sz="1400" dirty="0" err="1"/>
              <a:t>Flammarion</a:t>
            </a:r>
            <a:r>
              <a:rPr lang="pl-PL" sz="1400" dirty="0"/>
              <a:t>, Paris, 1996, Tłumaczenie </a:t>
            </a:r>
            <a:r>
              <a:rPr lang="en-AU" sz="1400" b="0" i="0" dirty="0">
                <a:solidFill>
                  <a:srgbClr val="000000"/>
                </a:solidFill>
                <a:effectLst/>
                <a:latin typeface="Arial" panose="020B0604020202020204" pitchFamily="34" charset="0"/>
              </a:rPr>
              <a:t>Stanisław Cichowicz</a:t>
            </a:r>
            <a:r>
              <a:rPr lang="pl-PL" sz="1400" dirty="0"/>
              <a:t> </a:t>
            </a:r>
            <a:endParaRPr lang="en-US" sz="1400" dirty="0"/>
          </a:p>
        </p:txBody>
      </p:sp>
    </p:spTree>
    <p:extLst>
      <p:ext uri="{BB962C8B-B14F-4D97-AF65-F5344CB8AC3E}">
        <p14:creationId xmlns:p14="http://schemas.microsoft.com/office/powerpoint/2010/main" val="3953262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ABAA17-F0FC-4166-BB95-43B9AF405427}"/>
              </a:ext>
            </a:extLst>
          </p:cNvPr>
          <p:cNvSpPr>
            <a:spLocks noGrp="1"/>
          </p:cNvSpPr>
          <p:nvPr>
            <p:ph type="title"/>
          </p:nvPr>
        </p:nvSpPr>
        <p:spPr/>
        <p:txBody>
          <a:bodyPr/>
          <a:lstStyle/>
          <a:p>
            <a:r>
              <a:rPr lang="pl-PL" sz="3200" dirty="0" err="1"/>
              <a:t>Iulien</a:t>
            </a:r>
            <a:r>
              <a:rPr lang="pl-PL" sz="3200" dirty="0"/>
              <a:t> O. de La </a:t>
            </a:r>
            <a:r>
              <a:rPr lang="pl-PL" sz="3200"/>
              <a:t>Mettrie</a:t>
            </a:r>
            <a:r>
              <a:rPr lang="pl-PL" sz="3200" dirty="0"/>
              <a:t> (1709-1751): </a:t>
            </a:r>
            <a:br>
              <a:rPr lang="pl-PL" sz="3200" dirty="0"/>
            </a:br>
            <a:r>
              <a:rPr lang="pl-PL" sz="3200" dirty="0"/>
              <a:t>„Człowiek – maszyna” (?)</a:t>
            </a:r>
            <a:endParaRPr lang="en-US" sz="3200" dirty="0"/>
          </a:p>
        </p:txBody>
      </p:sp>
      <p:sp>
        <p:nvSpPr>
          <p:cNvPr id="3" name="pole tekstowe 2">
            <a:extLst>
              <a:ext uri="{FF2B5EF4-FFF2-40B4-BE49-F238E27FC236}">
                <a16:creationId xmlns:a16="http://schemas.microsoft.com/office/drawing/2014/main" id="{CE90D57F-CF55-09D9-1B39-9BC01047A01D}"/>
              </a:ext>
            </a:extLst>
          </p:cNvPr>
          <p:cNvSpPr txBox="1"/>
          <p:nvPr/>
        </p:nvSpPr>
        <p:spPr>
          <a:xfrm>
            <a:off x="323528" y="1525282"/>
            <a:ext cx="8568952" cy="5370701"/>
          </a:xfrm>
          <a:prstGeom prst="rect">
            <a:avLst/>
          </a:prstGeom>
          <a:noFill/>
        </p:spPr>
        <p:txBody>
          <a:bodyPr wrap="square" rtlCol="0">
            <a:spAutoFit/>
          </a:bodyPr>
          <a:lstStyle/>
          <a:p>
            <a:pPr>
              <a:spcAft>
                <a:spcPts val="600"/>
              </a:spcAft>
            </a:pPr>
            <a:r>
              <a:rPr lang="pl-PL" sz="1900" dirty="0">
                <a:solidFill>
                  <a:schemeClr val="accent6"/>
                </a:solidFill>
              </a:rPr>
              <a:t>Rzeczywiście, de La </a:t>
            </a:r>
            <a:r>
              <a:rPr lang="pl-PL" sz="1900" dirty="0" err="1">
                <a:solidFill>
                  <a:schemeClr val="accent6"/>
                </a:solidFill>
              </a:rPr>
              <a:t>Mattrie</a:t>
            </a:r>
            <a:r>
              <a:rPr lang="pl-PL" sz="1900" dirty="0">
                <a:solidFill>
                  <a:schemeClr val="accent6"/>
                </a:solidFill>
              </a:rPr>
              <a:t> pisze</a:t>
            </a:r>
            <a:r>
              <a:rPr lang="pl-PL" sz="1900" dirty="0"/>
              <a:t>: „Wnioskujemy zatem śmiało, że człowiek jest maszyną i że w całym wszechświecie istnieje tylko jedna substancja, występująca w rozmaitych postaciach.”</a:t>
            </a:r>
          </a:p>
          <a:p>
            <a:pPr>
              <a:spcAft>
                <a:spcPts val="600"/>
              </a:spcAft>
            </a:pPr>
            <a:r>
              <a:rPr lang="pl-PL" sz="1900" dirty="0">
                <a:solidFill>
                  <a:schemeClr val="accent6"/>
                </a:solidFill>
              </a:rPr>
              <a:t>Ale o rzeczach „ostatecznych” mówi w sposób podobny do Marka Aureliusza</a:t>
            </a:r>
          </a:p>
          <a:p>
            <a:r>
              <a:rPr lang="pl-PL" sz="1900" dirty="0"/>
              <a:t>„Cóż więcej wiemy o naszym przeznaczeniu niż o naszym pochodzeniu? </a:t>
            </a:r>
            <a:r>
              <a:rPr lang="pl-PL" sz="1900" dirty="0" err="1"/>
              <a:t>Pogódźmyż</a:t>
            </a:r>
            <a:r>
              <a:rPr lang="pl-PL" sz="1900" dirty="0"/>
              <a:t> się więc z naszą niewiedzą, której nie umiemy przezwyciężyć i na której opiera się nasze szczęście.</a:t>
            </a:r>
          </a:p>
          <a:p>
            <a:r>
              <a:rPr lang="pl-PL" sz="1900" dirty="0"/>
              <a:t>Ten, kto tak będzie myślał, będzie mądry, sprawiedliwy, spokojny o swój los, a zatem szczęśliwy […] Im subtelniejsza wrażliwość, im większe dobrodziejstwa otrzyma ów człowiek od natury, tym głębsze poszanowanie, tym tkliwsze przywiązanie i wdzięczność będzie dla niej żywił. Wreszcie odczucie jej uroków, udział w czarującym widowisku wszechświata będzie go napawać takim szczęściem, że z pewnością nigdy jej nie zniszczy ani w sobie, ani w innych. </a:t>
            </a:r>
          </a:p>
          <a:p>
            <a:endParaRPr lang="pl-PL" sz="1600" dirty="0"/>
          </a:p>
          <a:p>
            <a:r>
              <a:rPr lang="pl-PL" sz="1600" dirty="0" err="1"/>
              <a:t>Iulien</a:t>
            </a:r>
            <a:r>
              <a:rPr lang="pl-PL" sz="1600" dirty="0"/>
              <a:t> </a:t>
            </a:r>
            <a:r>
              <a:rPr lang="pl-PL" sz="1600" dirty="0" err="1"/>
              <a:t>Offray</a:t>
            </a:r>
            <a:r>
              <a:rPr lang="pl-PL" sz="1600" dirty="0"/>
              <a:t> de La </a:t>
            </a:r>
            <a:r>
              <a:rPr lang="pl-PL" sz="1600" dirty="0" err="1"/>
              <a:t>Mettrie</a:t>
            </a:r>
            <a:r>
              <a:rPr lang="pl-PL" sz="1600" i="1" dirty="0"/>
              <a:t>, Człowiek – maszyna</a:t>
            </a:r>
            <a:r>
              <a:rPr lang="pl-PL" sz="1600" dirty="0"/>
              <a:t>, w przekładzie Stefana </a:t>
            </a:r>
            <a:r>
              <a:rPr lang="pl-PL" sz="1600" dirty="0" err="1"/>
              <a:t>Rudniańskiego</a:t>
            </a:r>
            <a:r>
              <a:rPr lang="pl-PL" sz="1600" dirty="0"/>
              <a:t>, PWN, 1984</a:t>
            </a:r>
          </a:p>
          <a:p>
            <a:endParaRPr lang="en-US" sz="1900" dirty="0"/>
          </a:p>
        </p:txBody>
      </p:sp>
    </p:spTree>
    <p:extLst>
      <p:ext uri="{BB962C8B-B14F-4D97-AF65-F5344CB8AC3E}">
        <p14:creationId xmlns:p14="http://schemas.microsoft.com/office/powerpoint/2010/main" val="164981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7711A6-4684-DEE0-E0C8-2519B6F0D58F}"/>
              </a:ext>
            </a:extLst>
          </p:cNvPr>
          <p:cNvSpPr>
            <a:spLocks noGrp="1"/>
          </p:cNvSpPr>
          <p:nvPr>
            <p:ph type="title"/>
          </p:nvPr>
        </p:nvSpPr>
        <p:spPr>
          <a:xfrm>
            <a:off x="323528" y="15297"/>
            <a:ext cx="8229600" cy="1143000"/>
          </a:xfrm>
        </p:spPr>
        <p:txBody>
          <a:bodyPr/>
          <a:lstStyle/>
          <a:p>
            <a:r>
              <a:rPr lang="pl-PL" sz="3600" dirty="0"/>
              <a:t>XVII wiek w Europie…</a:t>
            </a:r>
            <a:endParaRPr lang="en-US" sz="3600" dirty="0"/>
          </a:p>
        </p:txBody>
      </p:sp>
      <p:sp>
        <p:nvSpPr>
          <p:cNvPr id="3" name="Symbol zastępczy zawartości 2">
            <a:extLst>
              <a:ext uri="{FF2B5EF4-FFF2-40B4-BE49-F238E27FC236}">
                <a16:creationId xmlns:a16="http://schemas.microsoft.com/office/drawing/2014/main" id="{B6EDFB9F-3D3E-5924-82EA-F79EDA8CBEC4}"/>
              </a:ext>
            </a:extLst>
          </p:cNvPr>
          <p:cNvSpPr>
            <a:spLocks noGrp="1"/>
          </p:cNvSpPr>
          <p:nvPr>
            <p:ph idx="1"/>
          </p:nvPr>
        </p:nvSpPr>
        <p:spPr>
          <a:xfrm>
            <a:off x="179512" y="958982"/>
            <a:ext cx="8964488" cy="4525963"/>
          </a:xfrm>
        </p:spPr>
        <p:txBody>
          <a:bodyPr/>
          <a:lstStyle/>
          <a:p>
            <a:pPr marL="0" indent="0">
              <a:buNone/>
            </a:pPr>
            <a:r>
              <a:rPr lang="pl-PL" sz="1900" dirty="0"/>
              <a:t>„wyprodukował” wiele umysłów, w wielu krajach. Mówiliśmy o prawach mechaniki Kartezjusza i Newtona, ale to Holender, Christiaan </a:t>
            </a:r>
            <a:r>
              <a:rPr lang="pl-PL" sz="1900" b="1" dirty="0" err="1"/>
              <a:t>Huyghens</a:t>
            </a:r>
            <a:r>
              <a:rPr lang="pl-PL" sz="1900" dirty="0"/>
              <a:t> (1629-1695) właściwie zinterpretował pojęcie pędu, jako iloczynu masy i prędkości. </a:t>
            </a:r>
          </a:p>
          <a:p>
            <a:pPr marL="0" indent="0">
              <a:buNone/>
            </a:pPr>
            <a:r>
              <a:rPr lang="pl-PL" sz="1900" dirty="0"/>
              <a:t>Holendrem był </a:t>
            </a:r>
            <a:r>
              <a:rPr lang="pl-PL" sz="1900" b="1" dirty="0"/>
              <a:t>Snellius</a:t>
            </a:r>
            <a:r>
              <a:rPr lang="pl-PL" sz="1900" dirty="0"/>
              <a:t>  (</a:t>
            </a:r>
            <a:r>
              <a:rPr lang="en-AU" sz="1900" b="0" i="0" dirty="0" err="1">
                <a:effectLst/>
                <a:latin typeface="Arial" panose="020B0604020202020204" pitchFamily="34" charset="0"/>
              </a:rPr>
              <a:t>Willebrord</a:t>
            </a:r>
            <a:r>
              <a:rPr lang="en-AU" sz="1900" b="0" i="0" dirty="0">
                <a:effectLst/>
                <a:latin typeface="Arial" panose="020B0604020202020204" pitchFamily="34" charset="0"/>
              </a:rPr>
              <a:t> Snel van </a:t>
            </a:r>
            <a:r>
              <a:rPr lang="en-AU" sz="1900" b="0" i="0" dirty="0" err="1">
                <a:effectLst/>
                <a:latin typeface="Arial" panose="020B0604020202020204" pitchFamily="34" charset="0"/>
              </a:rPr>
              <a:t>Royen</a:t>
            </a:r>
            <a:r>
              <a:rPr lang="pl-PL" sz="1900" b="0" i="0" dirty="0">
                <a:effectLst/>
                <a:latin typeface="Arial" panose="020B0604020202020204" pitchFamily="34" charset="0"/>
              </a:rPr>
              <a:t> 1580-1632)</a:t>
            </a:r>
            <a:r>
              <a:rPr lang="pl-PL" sz="1900" dirty="0"/>
              <a:t>, który wyjaśnił prawa załamania światła – czekały one od czasów </a:t>
            </a:r>
            <a:r>
              <a:rPr lang="pl-PL" sz="1900" dirty="0" err="1"/>
              <a:t>Vitelona</a:t>
            </a:r>
            <a:r>
              <a:rPr lang="pl-PL" sz="1900" dirty="0"/>
              <a:t>, tj. od XIII wieku.</a:t>
            </a:r>
          </a:p>
          <a:p>
            <a:pPr marL="0" indent="0">
              <a:buNone/>
            </a:pPr>
            <a:r>
              <a:rPr lang="pl-PL" sz="1900" dirty="0" err="1"/>
              <a:t>Huyghens</a:t>
            </a:r>
            <a:r>
              <a:rPr lang="pl-PL" sz="1900" dirty="0"/>
              <a:t>, a nie Newton, miał rację w sprawie natury światła: jest ono falą – stąd kolory na płycie CD i ugięcie                                                                            światła lasera na łebku szpilki,                                                                                jak fali na jeziorze </a:t>
            </a:r>
          </a:p>
          <a:p>
            <a:pPr marL="0" indent="0">
              <a:buNone/>
            </a:pPr>
            <a:r>
              <a:rPr lang="pl-PL" sz="1600" dirty="0"/>
              <a:t>(foto K. Służewski i Maria Karwasz)                                                                         .</a:t>
            </a:r>
          </a:p>
          <a:p>
            <a:pPr marL="0" indent="0">
              <a:buNone/>
            </a:pPr>
            <a:endParaRPr lang="pl-PL" sz="1900" dirty="0"/>
          </a:p>
          <a:p>
            <a:pPr marL="0" indent="0">
              <a:buNone/>
            </a:pPr>
            <a:r>
              <a:rPr lang="pl-PL" sz="1900" dirty="0"/>
              <a:t>A przynajmniej - miał rację do czasów Einsteina, który pokazał, że światło to (też) cząstka – foton. (mówimy o dualizmie falowo-korpuskularnym)</a:t>
            </a:r>
          </a:p>
          <a:p>
            <a:pPr marL="0" indent="0">
              <a:buNone/>
            </a:pPr>
            <a:r>
              <a:rPr lang="pl-PL" sz="1900" dirty="0"/>
              <a:t>Adwokat francuski, Pierre de </a:t>
            </a:r>
            <a:r>
              <a:rPr lang="pl-PL" sz="1900" b="1" dirty="0"/>
              <a:t>Fermat</a:t>
            </a:r>
            <a:r>
              <a:rPr lang="pl-PL" sz="1900" dirty="0"/>
              <a:t> (1601-1665), sformułował alternatywną zasadę załamania światła – przebiega ono drogę po </a:t>
            </a:r>
            <a:r>
              <a:rPr lang="pl-PL" sz="1900" i="1" dirty="0"/>
              <a:t>najkrótszym</a:t>
            </a:r>
            <a:r>
              <a:rPr lang="pl-PL" sz="1900" dirty="0"/>
              <a:t> czasie. </a:t>
            </a:r>
          </a:p>
          <a:p>
            <a:pPr marL="0" indent="0">
              <a:buNone/>
            </a:pPr>
            <a:r>
              <a:rPr lang="pl-PL" sz="1900" dirty="0"/>
              <a:t>Fermat zadał matematykom zagadkę na ponad trzysta lat: czy </a:t>
            </a:r>
            <a:r>
              <a:rPr lang="pl-PL" sz="1900" i="1" dirty="0"/>
              <a:t>a</a:t>
            </a:r>
            <a:r>
              <a:rPr lang="pl-PL" sz="1900" baseline="30000" dirty="0"/>
              <a:t>3</a:t>
            </a:r>
            <a:r>
              <a:rPr lang="pl-PL" sz="1900" i="1" dirty="0"/>
              <a:t> + b</a:t>
            </a:r>
            <a:r>
              <a:rPr lang="pl-PL" sz="1900" baseline="30000" dirty="0"/>
              <a:t>3</a:t>
            </a:r>
            <a:r>
              <a:rPr lang="pl-PL" sz="1900" i="1" dirty="0"/>
              <a:t> = c</a:t>
            </a:r>
            <a:r>
              <a:rPr lang="pl-PL" sz="1900" baseline="30000" dirty="0"/>
              <a:t>3</a:t>
            </a:r>
            <a:r>
              <a:rPr lang="pl-PL" sz="1900" dirty="0"/>
              <a:t>        ma rozwiązania (w zbiorze liczb całkowitych)? Dopiero w XXI wieku program komputerowy (ale napisany przez człowieka) odpowiedział na to pytanie.  </a:t>
            </a:r>
            <a:endParaRPr lang="en-US" sz="1900" dirty="0"/>
          </a:p>
        </p:txBody>
      </p:sp>
      <p:pic>
        <p:nvPicPr>
          <p:cNvPr id="7" name="Obraz 6">
            <a:extLst>
              <a:ext uri="{FF2B5EF4-FFF2-40B4-BE49-F238E27FC236}">
                <a16:creationId xmlns:a16="http://schemas.microsoft.com/office/drawing/2014/main" id="{CBCEB4FE-329B-2B2A-9A44-4A664FDE182F}"/>
              </a:ext>
            </a:extLst>
          </p:cNvPr>
          <p:cNvPicPr>
            <a:picLocks noChangeAspect="1"/>
          </p:cNvPicPr>
          <p:nvPr/>
        </p:nvPicPr>
        <p:blipFill>
          <a:blip r:embed="rId2"/>
          <a:stretch>
            <a:fillRect/>
          </a:stretch>
        </p:blipFill>
        <p:spPr>
          <a:xfrm>
            <a:off x="4004201" y="2878558"/>
            <a:ext cx="4402916" cy="1558554"/>
          </a:xfrm>
          <a:prstGeom prst="rect">
            <a:avLst/>
          </a:prstGeom>
        </p:spPr>
      </p:pic>
    </p:spTree>
    <p:extLst>
      <p:ext uri="{BB962C8B-B14F-4D97-AF65-F5344CB8AC3E}">
        <p14:creationId xmlns:p14="http://schemas.microsoft.com/office/powerpoint/2010/main" val="508419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2AD323-9768-41F3-B415-6C103488BB2E}"/>
              </a:ext>
            </a:extLst>
          </p:cNvPr>
          <p:cNvSpPr>
            <a:spLocks noGrp="1"/>
          </p:cNvSpPr>
          <p:nvPr>
            <p:ph type="title"/>
          </p:nvPr>
        </p:nvSpPr>
        <p:spPr>
          <a:xfrm>
            <a:off x="457200" y="88028"/>
            <a:ext cx="8229600" cy="1143000"/>
          </a:xfrm>
        </p:spPr>
        <p:txBody>
          <a:bodyPr/>
          <a:lstStyle/>
          <a:p>
            <a:r>
              <a:rPr lang="pl-PL" sz="3600" dirty="0" err="1"/>
              <a:t>Die</a:t>
            </a:r>
            <a:r>
              <a:rPr lang="pl-PL" sz="3600" dirty="0"/>
              <a:t> </a:t>
            </a:r>
            <a:r>
              <a:rPr lang="pl-PL" sz="3600" dirty="0" err="1"/>
              <a:t>beste</a:t>
            </a:r>
            <a:r>
              <a:rPr lang="pl-PL" sz="3600" dirty="0"/>
              <a:t> </a:t>
            </a:r>
            <a:r>
              <a:rPr lang="pl-PL" sz="3600" dirty="0" err="1"/>
              <a:t>aller</a:t>
            </a:r>
            <a:r>
              <a:rPr lang="pl-PL" sz="3600" dirty="0"/>
              <a:t> </a:t>
            </a:r>
            <a:r>
              <a:rPr lang="pl-PL" sz="3600" dirty="0" err="1"/>
              <a:t>m</a:t>
            </a:r>
            <a:r>
              <a:rPr lang="pl-PL" sz="3600" dirty="0" err="1">
                <a:latin typeface="Arial" panose="020B0604020202020204" pitchFamily="34" charset="0"/>
                <a:cs typeface="Arial" panose="020B0604020202020204" pitchFamily="34" charset="0"/>
              </a:rPr>
              <a:t>ö</a:t>
            </a:r>
            <a:r>
              <a:rPr lang="pl-PL" sz="3600" dirty="0" err="1"/>
              <a:t>glichen</a:t>
            </a:r>
            <a:r>
              <a:rPr lang="pl-PL" sz="3600" dirty="0"/>
              <a:t> </a:t>
            </a:r>
            <a:r>
              <a:rPr lang="pl-PL" sz="3600" dirty="0" err="1"/>
              <a:t>Welten</a:t>
            </a:r>
            <a:endParaRPr lang="en-US" sz="3600" dirty="0"/>
          </a:p>
        </p:txBody>
      </p:sp>
      <p:sp>
        <p:nvSpPr>
          <p:cNvPr id="5" name="pole tekstowe 4">
            <a:extLst>
              <a:ext uri="{FF2B5EF4-FFF2-40B4-BE49-F238E27FC236}">
                <a16:creationId xmlns:a16="http://schemas.microsoft.com/office/drawing/2014/main" id="{B8075967-AA22-298D-503C-36A0387DC890}"/>
              </a:ext>
            </a:extLst>
          </p:cNvPr>
          <p:cNvSpPr txBox="1"/>
          <p:nvPr/>
        </p:nvSpPr>
        <p:spPr>
          <a:xfrm>
            <a:off x="4427984" y="1225689"/>
            <a:ext cx="4378693" cy="5355312"/>
          </a:xfrm>
          <a:prstGeom prst="rect">
            <a:avLst/>
          </a:prstGeom>
          <a:noFill/>
        </p:spPr>
        <p:txBody>
          <a:bodyPr wrap="square" rtlCol="0">
            <a:spAutoFit/>
          </a:bodyPr>
          <a:lstStyle/>
          <a:p>
            <a:r>
              <a:rPr lang="de-DE" sz="1800" b="0" i="0" dirty="0">
                <a:solidFill>
                  <a:srgbClr val="0F1111"/>
                </a:solidFill>
                <a:effectLst/>
                <a:latin typeface="Amazon Ember"/>
              </a:rPr>
              <a:t>Elegant erzählt der Historiker und Leibniz-Kenner Michael Kempe von sieben Tagen in Leibniz’ übervollem Leben. Sieben Tage in sieben verschiedenen Jahren, an denen Leibniz' Leben und Werk eine neue Wendung nehmen. 1675 treffen wir ihn in Paris an, wo er morgens im Bett sitzt und arbeitet, umgeben von einem Berg an Notizzetteln – an diesem Tag bringt er erstmals das Integralzeichen »∫« zu Papier. Es ist ein großer Moment in der Mathematik – und ein zeitlebens währender Streit mit Isaac Newton und dessen Anhängern. In Hannover plaudert Leibniz 1696 am Hof mit der Kurfürstin Sophie über den Trost in der Philosophie. Sein wohl größter Wurf aber ist die Skizze einer Maschine, die mit den Zahlen 0 und 1 rechnet – Grundlage des Digitalcodes und damit des Computers.</a:t>
            </a:r>
            <a:endParaRPr lang="en-US" sz="1800" dirty="0"/>
          </a:p>
        </p:txBody>
      </p:sp>
      <p:pic>
        <p:nvPicPr>
          <p:cNvPr id="7" name="Obraz 6">
            <a:extLst>
              <a:ext uri="{FF2B5EF4-FFF2-40B4-BE49-F238E27FC236}">
                <a16:creationId xmlns:a16="http://schemas.microsoft.com/office/drawing/2014/main" id="{1001F045-CC11-11C4-6736-36CA03C17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77" y="1234817"/>
            <a:ext cx="3274843" cy="5024579"/>
          </a:xfrm>
          <a:prstGeom prst="rect">
            <a:avLst/>
          </a:prstGeom>
        </p:spPr>
      </p:pic>
      <p:sp>
        <p:nvSpPr>
          <p:cNvPr id="9" name="pole tekstowe 8">
            <a:extLst>
              <a:ext uri="{FF2B5EF4-FFF2-40B4-BE49-F238E27FC236}">
                <a16:creationId xmlns:a16="http://schemas.microsoft.com/office/drawing/2014/main" id="{4C176CB0-1684-BA9D-D89E-A1DD2AD42EC1}"/>
              </a:ext>
            </a:extLst>
          </p:cNvPr>
          <p:cNvSpPr txBox="1"/>
          <p:nvPr/>
        </p:nvSpPr>
        <p:spPr>
          <a:xfrm>
            <a:off x="156592" y="6332445"/>
            <a:ext cx="4572000" cy="461665"/>
          </a:xfrm>
          <a:prstGeom prst="rect">
            <a:avLst/>
          </a:prstGeom>
          <a:noFill/>
        </p:spPr>
        <p:txBody>
          <a:bodyPr wrap="square">
            <a:spAutoFit/>
          </a:bodyPr>
          <a:lstStyle/>
          <a:p>
            <a:r>
              <a:rPr lang="en-US" sz="1200" dirty="0"/>
              <a:t>https://www.amazon.it/Die-beste-aller-m%C3%B6glichen-Welten/dp/3100000277</a:t>
            </a:r>
          </a:p>
        </p:txBody>
      </p:sp>
      <p:cxnSp>
        <p:nvCxnSpPr>
          <p:cNvPr id="11" name="Łącznik prosty 10">
            <a:extLst>
              <a:ext uri="{FF2B5EF4-FFF2-40B4-BE49-F238E27FC236}">
                <a16:creationId xmlns:a16="http://schemas.microsoft.com/office/drawing/2014/main" id="{CE3C71E3-888D-1529-0162-287BC8AE2315}"/>
              </a:ext>
            </a:extLst>
          </p:cNvPr>
          <p:cNvCxnSpPr/>
          <p:nvPr/>
        </p:nvCxnSpPr>
        <p:spPr bwMode="auto">
          <a:xfrm>
            <a:off x="7020272" y="1844824"/>
            <a:ext cx="1296144"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Łącznik prosty 11">
            <a:extLst>
              <a:ext uri="{FF2B5EF4-FFF2-40B4-BE49-F238E27FC236}">
                <a16:creationId xmlns:a16="http://schemas.microsoft.com/office/drawing/2014/main" id="{B19975BE-1D8A-AEF6-8619-8B34DD06AF78}"/>
              </a:ext>
            </a:extLst>
          </p:cNvPr>
          <p:cNvCxnSpPr/>
          <p:nvPr/>
        </p:nvCxnSpPr>
        <p:spPr bwMode="auto">
          <a:xfrm>
            <a:off x="4427984" y="3212976"/>
            <a:ext cx="936104"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Łącznik prosty 13">
            <a:extLst>
              <a:ext uri="{FF2B5EF4-FFF2-40B4-BE49-F238E27FC236}">
                <a16:creationId xmlns:a16="http://schemas.microsoft.com/office/drawing/2014/main" id="{83C2CFC2-D4EF-B664-8BBB-20EB79AA4C42}"/>
              </a:ext>
            </a:extLst>
          </p:cNvPr>
          <p:cNvCxnSpPr/>
          <p:nvPr/>
        </p:nvCxnSpPr>
        <p:spPr bwMode="auto">
          <a:xfrm>
            <a:off x="7200292" y="4041844"/>
            <a:ext cx="936104"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Łącznik prosty 14">
            <a:extLst>
              <a:ext uri="{FF2B5EF4-FFF2-40B4-BE49-F238E27FC236}">
                <a16:creationId xmlns:a16="http://schemas.microsoft.com/office/drawing/2014/main" id="{4BC93263-62D3-C90E-6D17-0137B49860A0}"/>
              </a:ext>
            </a:extLst>
          </p:cNvPr>
          <p:cNvCxnSpPr/>
          <p:nvPr/>
        </p:nvCxnSpPr>
        <p:spPr bwMode="auto">
          <a:xfrm>
            <a:off x="4427984" y="5373216"/>
            <a:ext cx="936104"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Łącznik prosty 15">
            <a:extLst>
              <a:ext uri="{FF2B5EF4-FFF2-40B4-BE49-F238E27FC236}">
                <a16:creationId xmlns:a16="http://schemas.microsoft.com/office/drawing/2014/main" id="{93DFA242-C011-6567-B348-238F26E4A17D}"/>
              </a:ext>
            </a:extLst>
          </p:cNvPr>
          <p:cNvCxnSpPr/>
          <p:nvPr/>
        </p:nvCxnSpPr>
        <p:spPr bwMode="auto">
          <a:xfrm>
            <a:off x="7113577" y="6506357"/>
            <a:ext cx="936104"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49810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ytuł 1">
            <a:extLst>
              <a:ext uri="{FF2B5EF4-FFF2-40B4-BE49-F238E27FC236}">
                <a16:creationId xmlns:a16="http://schemas.microsoft.com/office/drawing/2014/main" id="{0B63959F-BAAB-2305-AEE6-ACEB1FD9B9D3}"/>
              </a:ext>
            </a:extLst>
          </p:cNvPr>
          <p:cNvSpPr>
            <a:spLocks noGrp="1" noChangeArrowheads="1"/>
          </p:cNvSpPr>
          <p:nvPr>
            <p:ph type="title"/>
          </p:nvPr>
        </p:nvSpPr>
        <p:spPr>
          <a:xfrm>
            <a:off x="250825" y="-44450"/>
            <a:ext cx="8229600" cy="1143000"/>
          </a:xfrm>
        </p:spPr>
        <p:txBody>
          <a:bodyPr/>
          <a:lstStyle/>
          <a:p>
            <a:r>
              <a:rPr lang="pl-PL" altLang="en-US" sz="3400" dirty="0"/>
              <a:t>Laplace (1749-1827): Zegarmistrz świata</a:t>
            </a:r>
            <a:endParaRPr lang="en-US" altLang="en-US" sz="3400" dirty="0"/>
          </a:p>
        </p:txBody>
      </p:sp>
      <p:sp>
        <p:nvSpPr>
          <p:cNvPr id="38915" name="Symbol zastępczy zawartości 2">
            <a:extLst>
              <a:ext uri="{FF2B5EF4-FFF2-40B4-BE49-F238E27FC236}">
                <a16:creationId xmlns:a16="http://schemas.microsoft.com/office/drawing/2014/main" id="{A58B0EDF-A7E5-E1B0-8762-237DABD73ACE}"/>
              </a:ext>
            </a:extLst>
          </p:cNvPr>
          <p:cNvSpPr>
            <a:spLocks noGrp="1" noChangeArrowheads="1"/>
          </p:cNvSpPr>
          <p:nvPr>
            <p:ph idx="1"/>
          </p:nvPr>
        </p:nvSpPr>
        <p:spPr>
          <a:xfrm>
            <a:off x="215900" y="1098550"/>
            <a:ext cx="8712200" cy="5054600"/>
          </a:xfrm>
        </p:spPr>
        <p:txBody>
          <a:bodyPr/>
          <a:lstStyle/>
          <a:p>
            <a:pPr algn="just"/>
            <a:r>
              <a:rPr lang="pl-PL" altLang="en-US" sz="1800" b="1" dirty="0">
                <a:latin typeface="Times New Roman" panose="02020603050405020304" pitchFamily="18" charset="0"/>
                <a:cs typeface="Times New Roman" panose="02020603050405020304" pitchFamily="18" charset="0"/>
              </a:rPr>
              <a:t>7.10.</a:t>
            </a:r>
            <a:r>
              <a:rPr lang="pl-PL" altLang="en-US" sz="1800" dirty="0">
                <a:latin typeface="Times New Roman" panose="02020603050405020304" pitchFamily="18" charset="0"/>
                <a:cs typeface="Times New Roman" panose="02020603050405020304" pitchFamily="18" charset="0"/>
              </a:rPr>
              <a:t> </a:t>
            </a:r>
            <a:r>
              <a:rPr lang="pl-PL" altLang="en-US" sz="1800" b="1" dirty="0">
                <a:latin typeface="Times New Roman" panose="02020603050405020304" pitchFamily="18" charset="0"/>
                <a:cs typeface="Times New Roman" panose="02020603050405020304" pitchFamily="18" charset="0"/>
              </a:rPr>
              <a:t>Laplace: Bóg zegarmistrz świata?</a:t>
            </a:r>
            <a:endParaRPr lang="en-AU" altLang="en-US" sz="1800" dirty="0">
              <a:latin typeface="Times New Roman" panose="02020603050405020304" pitchFamily="18" charset="0"/>
              <a:cs typeface="Times New Roman" panose="02020603050405020304" pitchFamily="18" charset="0"/>
            </a:endParaRPr>
          </a:p>
          <a:p>
            <a:pPr algn="just"/>
            <a:r>
              <a:rPr lang="pl-PL" altLang="en-US" sz="1800" dirty="0">
                <a:latin typeface="Times New Roman" panose="02020603050405020304" pitchFamily="18" charset="0"/>
                <a:cs typeface="Times New Roman" panose="02020603050405020304" pitchFamily="18" charset="0"/>
              </a:rPr>
              <a:t> </a:t>
            </a:r>
            <a:endParaRPr lang="en-AU" altLang="en-US" sz="1800" dirty="0">
              <a:latin typeface="Times New Roman" panose="02020603050405020304" pitchFamily="18" charset="0"/>
              <a:cs typeface="Times New Roman" panose="02020603050405020304" pitchFamily="18" charset="0"/>
            </a:endParaRPr>
          </a:p>
          <a:p>
            <a:pPr algn="just">
              <a:buFontTx/>
              <a:buNone/>
            </a:pPr>
            <a:r>
              <a:rPr lang="pl-PL" altLang="en-US" sz="1800" dirty="0">
                <a:latin typeface="Times New Roman" panose="02020603050405020304" pitchFamily="18" charset="0"/>
                <a:cs typeface="Times New Roman" panose="02020603050405020304" pitchFamily="18" charset="0"/>
              </a:rPr>
              <a:t>	Deklaracje Kopernika, Galileusza i Newtona o wielkim planie Boga, które znajdujemy w matematycznym porządku natury, powinny służyć umocnieniu wiary. Ale w niektórych przypadkach tak nie było: Bóg, który zaprojektował świat, być może, nie jest już zainteresowany swoim dziełem. Gdy świat się już zaczął, idzie sam, jak idealny zegar? Powszechny stereotyp (</a:t>
            </a:r>
            <a:r>
              <a:rPr lang="pl-PL" altLang="en-US" sz="1800" i="1" dirty="0">
                <a:latin typeface="Times New Roman" panose="02020603050405020304" pitchFamily="18" charset="0"/>
                <a:cs typeface="Times New Roman" panose="02020603050405020304" pitchFamily="18" charset="0"/>
              </a:rPr>
              <a:t>powszechne przekonanie</a:t>
            </a:r>
            <a:r>
              <a:rPr lang="pl-PL" altLang="en-US" sz="1800" dirty="0">
                <a:latin typeface="Times New Roman" panose="02020603050405020304" pitchFamily="18" charset="0"/>
                <a:cs typeface="Times New Roman" panose="02020603050405020304" pitchFamily="18" charset="0"/>
              </a:rPr>
              <a:t>, jak nazywa to Stephen </a:t>
            </a:r>
            <a:r>
              <a:rPr lang="pl-PL" altLang="en-US" sz="1800" dirty="0" err="1">
                <a:latin typeface="Times New Roman" panose="02020603050405020304" pitchFamily="18" charset="0"/>
                <a:cs typeface="Times New Roman" panose="02020603050405020304" pitchFamily="18" charset="0"/>
              </a:rPr>
              <a:t>Snobelen</a:t>
            </a:r>
            <a:r>
              <a:rPr lang="pl-PL" altLang="en-US" sz="1800" dirty="0">
                <a:latin typeface="Times New Roman" panose="02020603050405020304" pitchFamily="18" charset="0"/>
                <a:cs typeface="Times New Roman" panose="02020603050405020304" pitchFamily="18" charset="0"/>
              </a:rPr>
              <a:t>) przypisuje tę opinię Newtonowi, ale pokazaliśmy powyżej, że jest to uproszczenie, które nie odpowiada treści </a:t>
            </a:r>
            <a:r>
              <a:rPr lang="pl-PL" altLang="en-US" sz="1800" i="1" dirty="0">
                <a:latin typeface="Times New Roman" panose="02020603050405020304" pitchFamily="18" charset="0"/>
                <a:cs typeface="Times New Roman" panose="02020603050405020304" pitchFamily="18" charset="0"/>
              </a:rPr>
              <a:t>Zasad</a:t>
            </a:r>
            <a:r>
              <a:rPr lang="pl-PL" altLang="en-US" sz="1800" dirty="0">
                <a:latin typeface="Times New Roman" panose="02020603050405020304" pitchFamily="18" charset="0"/>
                <a:cs typeface="Times New Roman" panose="02020603050405020304" pitchFamily="18" charset="0"/>
              </a:rPr>
              <a:t>. To fizyk i matematyk, Francuz, Pierre-Simon de la Plac, powiedział Napoleonowi, że nie potrzebuje hipotezy zwanej Bogiem.	</a:t>
            </a:r>
          </a:p>
          <a:p>
            <a:pPr algn="just">
              <a:buFontTx/>
              <a:buNone/>
            </a:pPr>
            <a:r>
              <a:rPr lang="pl-PL" altLang="en-US" sz="1800" dirty="0">
                <a:latin typeface="Times New Roman" panose="02020603050405020304" pitchFamily="18" charset="0"/>
                <a:cs typeface="Times New Roman" panose="02020603050405020304" pitchFamily="18" charset="0"/>
              </a:rPr>
              <a:t>	Markiz Laplace (1749-1827) był najpierw zwolennikiem rewolucji, a następnie monarchii absolutnej. Wniósł ważny wkład do mechaniki nieba, matematyki i fizyki teoretycznej.</a:t>
            </a:r>
          </a:p>
          <a:p>
            <a:pPr algn="just">
              <a:buFontTx/>
              <a:buNone/>
            </a:pPr>
            <a:r>
              <a:rPr lang="en-US" altLang="en-US" sz="1800" dirty="0">
                <a:latin typeface="Times New Roman" panose="02020603050405020304" pitchFamily="18" charset="0"/>
                <a:cs typeface="Times New Roman" panose="02020603050405020304" pitchFamily="18" charset="0"/>
              </a:rPr>
              <a:t>S. D.  SNOBELEN, </a:t>
            </a:r>
            <a:r>
              <a:rPr lang="en-US" altLang="en-US" sz="1800" i="1" dirty="0">
                <a:latin typeface="Times New Roman" panose="02020603050405020304" pitchFamily="18" charset="0"/>
                <a:cs typeface="Times New Roman" panose="02020603050405020304" pitchFamily="18" charset="0"/>
              </a:rPr>
              <a:t>The Theology of Isaac Newton </a:t>
            </a:r>
            <a:r>
              <a:rPr lang="en-US" altLang="en-US" sz="1800" dirty="0">
                <a:latin typeface="Times New Roman" panose="02020603050405020304" pitchFamily="18" charset="0"/>
                <a:cs typeface="Times New Roman" panose="02020603050405020304" pitchFamily="18" charset="0"/>
              </a:rPr>
              <a:t>Principia Mathematica:</a:t>
            </a:r>
            <a:r>
              <a:rPr lang="en-US" altLang="en-US" sz="1800" i="1" dirty="0">
                <a:latin typeface="Times New Roman" panose="02020603050405020304" pitchFamily="18" charset="0"/>
                <a:cs typeface="Times New Roman" panose="02020603050405020304" pitchFamily="18" charset="0"/>
              </a:rPr>
              <a:t> A Preliminary Survey</a:t>
            </a:r>
            <a:r>
              <a:rPr lang="en-US" altLang="en-US" sz="1800" dirty="0">
                <a:latin typeface="Times New Roman" panose="02020603050405020304" pitchFamily="18" charset="0"/>
                <a:cs typeface="Times New Roman" panose="02020603050405020304" pitchFamily="18" charset="0"/>
              </a:rPr>
              <a:t>. Neue </a:t>
            </a:r>
            <a:r>
              <a:rPr lang="en-US" altLang="en-US" sz="1800" dirty="0" err="1">
                <a:latin typeface="Times New Roman" panose="02020603050405020304" pitchFamily="18" charset="0"/>
                <a:cs typeface="Times New Roman" panose="02020603050405020304" pitchFamily="18" charset="0"/>
              </a:rPr>
              <a:t>Zeitr</a:t>
            </a:r>
            <a:r>
              <a:rPr lang="en-US" altLang="en-US" sz="1800" dirty="0">
                <a:latin typeface="Times New Roman" panose="02020603050405020304" pitchFamily="18" charset="0"/>
                <a:cs typeface="Times New Roman" panose="02020603050405020304" pitchFamily="18" charset="0"/>
              </a:rPr>
              <a:t>. </a:t>
            </a:r>
            <a:r>
              <a:rPr lang="de-DE" altLang="en-US" sz="1800" dirty="0">
                <a:latin typeface="Times New Roman" panose="02020603050405020304" pitchFamily="18" charset="0"/>
                <a:cs typeface="Times New Roman" panose="02020603050405020304" pitchFamily="18" charset="0"/>
              </a:rPr>
              <a:t>Systematische Theologie und </a:t>
            </a:r>
            <a:r>
              <a:rPr lang="de-DE" altLang="en-US" sz="1800" dirty="0" err="1">
                <a:latin typeface="Times New Roman" panose="02020603050405020304" pitchFamily="18" charset="0"/>
                <a:cs typeface="Times New Roman" panose="02020603050405020304" pitchFamily="18" charset="0"/>
              </a:rPr>
              <a:t>Religionphilosophie</a:t>
            </a:r>
            <a:r>
              <a:rPr lang="de-DE" altLang="en-US" sz="1800" dirty="0">
                <a:latin typeface="Times New Roman" panose="02020603050405020304" pitchFamily="18" charset="0"/>
                <a:cs typeface="Times New Roman" panose="02020603050405020304" pitchFamily="18" charset="0"/>
              </a:rPr>
              <a:t>, Jan.2010, </a:t>
            </a:r>
            <a:r>
              <a:rPr lang="de-DE" altLang="en-US" sz="1800" dirty="0" err="1">
                <a:latin typeface="Times New Roman" panose="02020603050405020304" pitchFamily="18" charset="0"/>
                <a:cs typeface="Times New Roman" panose="02020603050405020304" pitchFamily="18" charset="0"/>
              </a:rPr>
              <a:t>str.</a:t>
            </a:r>
            <a:r>
              <a:rPr lang="de-DE" altLang="en-US" sz="1800" dirty="0">
                <a:latin typeface="Times New Roman" panose="02020603050405020304" pitchFamily="18" charset="0"/>
                <a:cs typeface="Times New Roman" panose="02020603050405020304" pitchFamily="18" charset="0"/>
              </a:rPr>
              <a:t> 377.</a:t>
            </a:r>
            <a:endParaRPr lang="pl-PL" altLang="en-US" sz="1800" dirty="0">
              <a:latin typeface="Times New Roman" panose="02020603050405020304" pitchFamily="18" charset="0"/>
              <a:cs typeface="Times New Roman" panose="02020603050405020304" pitchFamily="18" charset="0"/>
            </a:endParaRPr>
          </a:p>
          <a:p>
            <a:pPr algn="just">
              <a:buFontTx/>
              <a:buNone/>
            </a:pPr>
            <a:endParaRPr lang="pl-PL" altLang="en-US" sz="1800" dirty="0">
              <a:latin typeface="Times New Roman" panose="02020603050405020304" pitchFamily="18" charset="0"/>
              <a:cs typeface="Times New Roman" panose="02020603050405020304" pitchFamily="18" charset="0"/>
            </a:endParaRPr>
          </a:p>
          <a:p>
            <a:pPr algn="just">
              <a:buFontTx/>
              <a:buNone/>
            </a:pPr>
            <a:r>
              <a:rPr lang="pl-PL" altLang="en-US" sz="1800" dirty="0">
                <a:latin typeface="Times New Roman" panose="02020603050405020304" pitchFamily="18" charset="0"/>
                <a:cs typeface="Times New Roman" panose="02020603050405020304" pitchFamily="18" charset="0"/>
              </a:rPr>
              <a:t>G. Karwasz, </a:t>
            </a:r>
            <a:r>
              <a:rPr lang="pl-PL" altLang="en-US" sz="1800" i="1" dirty="0">
                <a:latin typeface="Times New Roman" panose="02020603050405020304" pitchFamily="18" charset="0"/>
                <a:cs typeface="Times New Roman" panose="02020603050405020304" pitchFamily="18" charset="0"/>
              </a:rPr>
              <a:t>Nauka i wiara</a:t>
            </a:r>
            <a:r>
              <a:rPr lang="pl-PL" altLang="en-US" sz="1800" dirty="0">
                <a:latin typeface="Times New Roman" panose="02020603050405020304" pitchFamily="18" charset="0"/>
                <a:cs typeface="Times New Roman" panose="02020603050405020304" pitchFamily="18" charset="0"/>
              </a:rPr>
              <a:t>, </a:t>
            </a:r>
            <a:r>
              <a:rPr lang="pl-PL" altLang="en-US" sz="1800" i="1" dirty="0">
                <a:latin typeface="Times New Roman" panose="02020603050405020304" pitchFamily="18" charset="0"/>
                <a:cs typeface="Times New Roman" panose="02020603050405020304" pitchFamily="18" charset="0"/>
              </a:rPr>
              <a:t>Krótki poradnik</a:t>
            </a:r>
            <a:r>
              <a:rPr lang="pl-PL" altLang="en-US" sz="1800" dirty="0">
                <a:latin typeface="Times New Roman" panose="02020603050405020304" pitchFamily="18" charset="0"/>
                <a:cs typeface="Times New Roman" panose="02020603050405020304" pitchFamily="18" charset="0"/>
              </a:rPr>
              <a:t>. (</a:t>
            </a:r>
            <a:r>
              <a:rPr lang="pl-PL" altLang="en-US" sz="1800" i="1" dirty="0" err="1">
                <a:latin typeface="Times New Roman" panose="02020603050405020304" pitchFamily="18" charset="0"/>
                <a:cs typeface="Times New Roman" panose="02020603050405020304" pitchFamily="18" charset="0"/>
              </a:rPr>
              <a:t>Scienza</a:t>
            </a:r>
            <a:r>
              <a:rPr lang="pl-PL" altLang="en-US" sz="1800" i="1" dirty="0">
                <a:latin typeface="Times New Roman" panose="02020603050405020304" pitchFamily="18" charset="0"/>
                <a:cs typeface="Times New Roman" panose="02020603050405020304" pitchFamily="18" charset="0"/>
              </a:rPr>
              <a:t> e </a:t>
            </a:r>
            <a:r>
              <a:rPr lang="pl-PL" altLang="en-US" sz="1800" i="1" dirty="0" err="1">
                <a:latin typeface="Times New Roman" panose="02020603050405020304" pitchFamily="18" charset="0"/>
                <a:cs typeface="Times New Roman" panose="02020603050405020304" pitchFamily="18" charset="0"/>
              </a:rPr>
              <a:t>Fede</a:t>
            </a:r>
            <a:r>
              <a:rPr lang="pl-PL" altLang="en-US" sz="1800" i="1" dirty="0">
                <a:latin typeface="Times New Roman" panose="02020603050405020304" pitchFamily="18" charset="0"/>
                <a:cs typeface="Times New Roman" panose="02020603050405020304" pitchFamily="18" charset="0"/>
              </a:rPr>
              <a:t>. </a:t>
            </a:r>
            <a:r>
              <a:rPr lang="pl-PL" altLang="en-US" sz="1800" i="1" dirty="0" err="1">
                <a:latin typeface="Times New Roman" panose="02020603050405020304" pitchFamily="18" charset="0"/>
                <a:cs typeface="Times New Roman" panose="02020603050405020304" pitchFamily="18" charset="0"/>
              </a:rPr>
              <a:t>Un</a:t>
            </a:r>
            <a:r>
              <a:rPr lang="pl-PL" altLang="en-US" sz="1800" i="1" dirty="0">
                <a:latin typeface="Times New Roman" panose="02020603050405020304" pitchFamily="18" charset="0"/>
                <a:cs typeface="Times New Roman" panose="02020603050405020304" pitchFamily="18" charset="0"/>
              </a:rPr>
              <a:t> </a:t>
            </a:r>
            <a:r>
              <a:rPr lang="pl-PL" altLang="en-US" sz="1800" i="1" dirty="0" err="1">
                <a:latin typeface="Times New Roman" panose="02020603050405020304" pitchFamily="18" charset="0"/>
                <a:cs typeface="Times New Roman" panose="02020603050405020304" pitchFamily="18" charset="0"/>
              </a:rPr>
              <a:t>breve</a:t>
            </a:r>
            <a:r>
              <a:rPr lang="pl-PL" altLang="en-US" sz="1800" i="1" dirty="0">
                <a:latin typeface="Times New Roman" panose="02020603050405020304" pitchFamily="18" charset="0"/>
                <a:cs typeface="Times New Roman" panose="02020603050405020304" pitchFamily="18" charset="0"/>
              </a:rPr>
              <a:t> manuale</a:t>
            </a:r>
            <a:r>
              <a:rPr lang="pl-PL" altLang="en-US" sz="1800" dirty="0">
                <a:latin typeface="Times New Roman" panose="02020603050405020304" pitchFamily="18" charset="0"/>
                <a:cs typeface="Times New Roman" panose="02020603050405020304" pitchFamily="18" charset="0"/>
              </a:rPr>
              <a:t>, </a:t>
            </a:r>
            <a:r>
              <a:rPr lang="pl-PL" altLang="en-US" sz="1800" dirty="0" err="1">
                <a:latin typeface="Times New Roman" panose="02020603050405020304" pitchFamily="18" charset="0"/>
                <a:cs typeface="Times New Roman" panose="02020603050405020304" pitchFamily="18" charset="0"/>
              </a:rPr>
              <a:t>Aracne</a:t>
            </a:r>
            <a:r>
              <a:rPr lang="pl-PL" altLang="en-US" sz="1800" dirty="0">
                <a:latin typeface="Times New Roman" panose="02020603050405020304" pitchFamily="18" charset="0"/>
                <a:cs typeface="Times New Roman" panose="02020603050405020304" pitchFamily="18" charset="0"/>
              </a:rPr>
              <a:t> </a:t>
            </a:r>
            <a:r>
              <a:rPr lang="pl-PL" altLang="en-US" sz="1800" dirty="0" err="1">
                <a:latin typeface="Times New Roman" panose="02020603050405020304" pitchFamily="18" charset="0"/>
                <a:cs typeface="Times New Roman" panose="02020603050405020304" pitchFamily="18" charset="0"/>
              </a:rPr>
              <a:t>Editrice</a:t>
            </a:r>
            <a:r>
              <a:rPr lang="pl-PL" altLang="en-US" sz="1800" dirty="0">
                <a:latin typeface="Times New Roman" panose="02020603050405020304" pitchFamily="18" charset="0"/>
                <a:cs typeface="Times New Roman" panose="02020603050405020304" pitchFamily="18" charset="0"/>
              </a:rPr>
              <a:t>, Roma, 2019), tłum. z włoskiego GK.</a:t>
            </a:r>
            <a:endParaRPr lang="en-AU" altLang="en-US" sz="1800" dirty="0">
              <a:latin typeface="Times New Roman" panose="02020603050405020304" pitchFamily="18" charset="0"/>
              <a:cs typeface="Times New Roman" panose="02020603050405020304" pitchFamily="18" charset="0"/>
            </a:endParaRPr>
          </a:p>
          <a:p>
            <a:pPr>
              <a:buFontTx/>
              <a:buNone/>
            </a:pPr>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ytuł 1">
            <a:extLst>
              <a:ext uri="{FF2B5EF4-FFF2-40B4-BE49-F238E27FC236}">
                <a16:creationId xmlns:a16="http://schemas.microsoft.com/office/drawing/2014/main" id="{8F06A6BF-04B0-B113-220B-B300D41D8301}"/>
              </a:ext>
            </a:extLst>
          </p:cNvPr>
          <p:cNvSpPr>
            <a:spLocks noGrp="1" noChangeArrowheads="1"/>
          </p:cNvSpPr>
          <p:nvPr>
            <p:ph type="title"/>
          </p:nvPr>
        </p:nvSpPr>
        <p:spPr>
          <a:xfrm>
            <a:off x="250825" y="-44450"/>
            <a:ext cx="8229600" cy="1143000"/>
          </a:xfrm>
        </p:spPr>
        <p:txBody>
          <a:bodyPr/>
          <a:lstStyle/>
          <a:p>
            <a:r>
              <a:rPr lang="pl-PL" altLang="en-US" sz="3600"/>
              <a:t>Jak przeliczyć pozycje atomów? (GK)</a:t>
            </a:r>
            <a:endParaRPr lang="en-US" altLang="en-US" sz="3600"/>
          </a:p>
        </p:txBody>
      </p:sp>
      <p:sp>
        <p:nvSpPr>
          <p:cNvPr id="39939" name="Symbol zastępczy zawartości 2">
            <a:extLst>
              <a:ext uri="{FF2B5EF4-FFF2-40B4-BE49-F238E27FC236}">
                <a16:creationId xmlns:a16="http://schemas.microsoft.com/office/drawing/2014/main" id="{293C6AA9-06C4-4118-E812-AD946C4A2E3A}"/>
              </a:ext>
            </a:extLst>
          </p:cNvPr>
          <p:cNvSpPr>
            <a:spLocks noGrp="1" noChangeArrowheads="1"/>
          </p:cNvSpPr>
          <p:nvPr>
            <p:ph idx="1"/>
          </p:nvPr>
        </p:nvSpPr>
        <p:spPr>
          <a:xfrm>
            <a:off x="215900" y="1098550"/>
            <a:ext cx="8712200" cy="5054600"/>
          </a:xfrm>
        </p:spPr>
        <p:txBody>
          <a:bodyPr/>
          <a:lstStyle/>
          <a:p>
            <a:pPr marL="0" indent="0" algn="just">
              <a:buFontTx/>
              <a:buNone/>
            </a:pPr>
            <a:r>
              <a:rPr lang="pl-PL" altLang="en-US" sz="2100" dirty="0">
                <a:latin typeface="Times New Roman" panose="02020603050405020304" pitchFamily="18" charset="0"/>
                <a:cs typeface="Times New Roman" panose="02020603050405020304" pitchFamily="18" charset="0"/>
              </a:rPr>
              <a:t>Stwierdzenie przypisywane Laplace'owi brzmi: "Daj mi warunki początkowe, a będę mógł przewidzieć losy całego świata". Powiedzenie tak absurdalne jak Archimedesa o punkcie podparcia i dźwigni, która poruszy ziemię. Dźwignia Archimedesa powinna mieć długość porównywalną z odległością Ziemia-Księżyc, nie wspominając o punkcie podparcia, który powinien być cięższy od Jowisza. Warunki początkowe Laplace'a oznaczają pozycje i prędkości (oba wektory, o trzech współrzędnych) wszystkich atomów we wszechświecie. Gdzie chcemy zapisać te pozycje, aby wykonać obliczenia? Na wszystkich atomach innego wszechświata? Nie jesteśmy w stanie zidentyfikować nawet ciał wędrujących po Układzie Słonecznym: milionów asteroid. </a:t>
            </a:r>
          </a:p>
          <a:p>
            <a:pPr marL="0" indent="0" algn="just">
              <a:buFontTx/>
              <a:buNone/>
            </a:pPr>
            <a:endParaRPr lang="pl-PL" altLang="en-US" sz="1800" dirty="0">
              <a:latin typeface="Times New Roman" panose="02020603050405020304" pitchFamily="18" charset="0"/>
              <a:cs typeface="Times New Roman" panose="02020603050405020304" pitchFamily="18" charset="0"/>
            </a:endParaRPr>
          </a:p>
          <a:p>
            <a:pPr marL="0" indent="0" algn="just">
              <a:buFontTx/>
              <a:buNone/>
            </a:pPr>
            <a:r>
              <a:rPr lang="pl-PL" altLang="en-US" sz="2000" dirty="0">
                <a:solidFill>
                  <a:srgbClr val="FF0000"/>
                </a:solidFill>
                <a:latin typeface="+mj-lt"/>
                <a:cs typeface="Times New Roman" panose="02020603050405020304" pitchFamily="18" charset="0"/>
              </a:rPr>
              <a:t>Innymi słowy: świat </a:t>
            </a:r>
            <a:r>
              <a:rPr lang="pl-PL" altLang="en-US" sz="2000" i="1" dirty="0">
                <a:solidFill>
                  <a:srgbClr val="FF0000"/>
                </a:solidFill>
                <a:latin typeface="+mj-lt"/>
                <a:cs typeface="Times New Roman" panose="02020603050405020304" pitchFamily="18" charset="0"/>
              </a:rPr>
              <a:t>może </a:t>
            </a:r>
            <a:r>
              <a:rPr lang="pl-PL" altLang="en-US" sz="2000" dirty="0">
                <a:solidFill>
                  <a:srgbClr val="FF0000"/>
                </a:solidFill>
                <a:latin typeface="+mj-lt"/>
                <a:cs typeface="Times New Roman" panose="02020603050405020304" pitchFamily="18" charset="0"/>
              </a:rPr>
              <a:t> i jest całkowicie deterministyczny, ale my i tak nie jesteśmy przewidzieć jego przyszłości. </a:t>
            </a:r>
          </a:p>
          <a:p>
            <a:pPr marL="0" indent="0" algn="just">
              <a:buFontTx/>
              <a:buNone/>
            </a:pPr>
            <a:endParaRPr lang="pl-PL" altLang="en-US" sz="1800" dirty="0">
              <a:latin typeface="Times New Roman" panose="02020603050405020304" pitchFamily="18" charset="0"/>
              <a:cs typeface="Times New Roman" panose="02020603050405020304" pitchFamily="18" charset="0"/>
            </a:endParaRPr>
          </a:p>
          <a:p>
            <a:pPr marL="0" indent="0" algn="just">
              <a:buFontTx/>
              <a:buNone/>
            </a:pPr>
            <a:r>
              <a:rPr lang="pl-PL" altLang="en-US" sz="1800" dirty="0">
                <a:latin typeface="Times New Roman" panose="02020603050405020304" pitchFamily="18" charset="0"/>
                <a:cs typeface="Times New Roman" panose="02020603050405020304" pitchFamily="18" charset="0"/>
              </a:rPr>
              <a:t>G. Karwasz, </a:t>
            </a:r>
            <a:r>
              <a:rPr lang="pl-PL" altLang="en-US" sz="1800" i="1" dirty="0">
                <a:latin typeface="Times New Roman" panose="02020603050405020304" pitchFamily="18" charset="0"/>
                <a:cs typeface="Times New Roman" panose="02020603050405020304" pitchFamily="18" charset="0"/>
              </a:rPr>
              <a:t>Nauka i wiara</a:t>
            </a:r>
            <a:r>
              <a:rPr lang="pl-PL" altLang="en-US" sz="1800" dirty="0">
                <a:latin typeface="Times New Roman" panose="02020603050405020304" pitchFamily="18" charset="0"/>
                <a:cs typeface="Times New Roman" panose="02020603050405020304" pitchFamily="18" charset="0"/>
              </a:rPr>
              <a:t>, op. cit., str. 224.</a:t>
            </a:r>
          </a:p>
          <a:p>
            <a:pPr marL="0" indent="0" algn="just">
              <a:buFontTx/>
              <a:buNone/>
            </a:pPr>
            <a:r>
              <a:rPr lang="en-AU" altLang="en-US" sz="1100" b="1" dirty="0">
                <a:solidFill>
                  <a:srgbClr val="184EA2"/>
                </a:solidFill>
                <a:latin typeface="Open Sans" panose="020B0606030504020204" pitchFamily="34" charset="0"/>
                <a:hlinkClick r:id="rId2"/>
              </a:rPr>
              <a:t>Between Physics and Metaphysics — on Determinism, Arrow of Time and </a:t>
            </a:r>
            <a:r>
              <a:rPr lang="en-AU" altLang="en-US" sz="1100" b="1" dirty="0" err="1">
                <a:solidFill>
                  <a:srgbClr val="184EA2"/>
                </a:solidFill>
                <a:latin typeface="Open Sans" panose="020B0606030504020204" pitchFamily="34" charset="0"/>
                <a:hlinkClick r:id="rId2"/>
              </a:rPr>
              <a:t>Causality</a:t>
            </a:r>
            <a:r>
              <a:rPr lang="en-AU" altLang="en-US" sz="1100" i="1" dirty="0" err="1">
                <a:solidFill>
                  <a:srgbClr val="00A14B"/>
                </a:solidFill>
                <a:latin typeface="Open Sans" panose="020B0606030504020204" pitchFamily="34" charset="0"/>
              </a:rPr>
              <a:t>Философия</a:t>
            </a:r>
            <a:r>
              <a:rPr lang="en-AU" altLang="en-US" sz="1100" i="1" dirty="0">
                <a:solidFill>
                  <a:srgbClr val="00A14B"/>
                </a:solidFill>
                <a:latin typeface="Open Sans" panose="020B0606030504020204" pitchFamily="34" charset="0"/>
              </a:rPr>
              <a:t> И </a:t>
            </a:r>
            <a:r>
              <a:rPr lang="en-AU" altLang="en-US" sz="1100" i="1" dirty="0" err="1">
                <a:solidFill>
                  <a:srgbClr val="00A14B"/>
                </a:solidFill>
                <a:latin typeface="Open Sans" panose="020B0606030504020204" pitchFamily="34" charset="0"/>
              </a:rPr>
              <a:t>Космология</a:t>
            </a:r>
            <a:r>
              <a:rPr lang="en-AU" altLang="en-US" sz="1100" dirty="0">
                <a:solidFill>
                  <a:srgbClr val="777777"/>
                </a:solidFill>
                <a:latin typeface="Open Sans" panose="020B0606030504020204" pitchFamily="34" charset="0"/>
              </a:rPr>
              <a:t> 24 15-28. 2020.</a:t>
            </a:r>
          </a:p>
          <a:p>
            <a:pPr marL="0" indent="0" algn="just">
              <a:buFontTx/>
              <a:buNone/>
            </a:pPr>
            <a:r>
              <a:rPr lang="en-AU" altLang="en-US" sz="1100" b="1" dirty="0">
                <a:solidFill>
                  <a:srgbClr val="184EA2"/>
                </a:solidFill>
                <a:latin typeface="Open Sans" panose="020B0606030504020204" pitchFamily="34" charset="0"/>
                <a:hlinkClick r:id="rId3"/>
              </a:rPr>
              <a:t>On Determinism, Causality, and Free Will: Contribution from </a:t>
            </a:r>
            <a:r>
              <a:rPr lang="en-AU" altLang="en-US" sz="1100" b="1" dirty="0" err="1">
                <a:solidFill>
                  <a:srgbClr val="184EA2"/>
                </a:solidFill>
                <a:latin typeface="Open Sans" panose="020B0606030504020204" pitchFamily="34" charset="0"/>
                <a:hlinkClick r:id="rId3"/>
              </a:rPr>
              <a:t>Physics</a:t>
            </a:r>
            <a:r>
              <a:rPr lang="en-AU" altLang="en-US" sz="1100" i="1" dirty="0" err="1">
                <a:solidFill>
                  <a:srgbClr val="00A14B"/>
                </a:solidFill>
                <a:latin typeface="Open Sans" panose="020B0606030504020204" pitchFamily="34" charset="0"/>
              </a:rPr>
              <a:t>Roczniki</a:t>
            </a:r>
            <a:r>
              <a:rPr lang="en-AU" altLang="en-US" sz="1100" i="1" dirty="0">
                <a:solidFill>
                  <a:srgbClr val="00A14B"/>
                </a:solidFill>
                <a:latin typeface="Open Sans" panose="020B0606030504020204" pitchFamily="34" charset="0"/>
              </a:rPr>
              <a:t> </a:t>
            </a:r>
            <a:r>
              <a:rPr lang="en-AU" altLang="en-US" sz="1100" i="1" dirty="0" err="1">
                <a:solidFill>
                  <a:srgbClr val="00A14B"/>
                </a:solidFill>
                <a:latin typeface="Open Sans" panose="020B0606030504020204" pitchFamily="34" charset="0"/>
              </a:rPr>
              <a:t>Filozoficzne</a:t>
            </a:r>
            <a:r>
              <a:rPr lang="en-AU" altLang="en-US" sz="1100" dirty="0">
                <a:solidFill>
                  <a:srgbClr val="777777"/>
                </a:solidFill>
                <a:latin typeface="Open Sans" panose="020B0606030504020204" pitchFamily="34" charset="0"/>
              </a:rPr>
              <a:t> 69 (4): 5-24. 2021</a:t>
            </a:r>
          </a:p>
          <a:p>
            <a:pPr marL="0" indent="0" algn="just">
              <a:buFontTx/>
              <a:buNone/>
            </a:pPr>
            <a:endParaRPr lang="en-AU" altLang="en-US" sz="1800" dirty="0">
              <a:latin typeface="Times New Roman" panose="02020603050405020304" pitchFamily="18" charset="0"/>
              <a:cs typeface="Times New Roman" panose="02020603050405020304" pitchFamily="18" charset="0"/>
            </a:endParaRPr>
          </a:p>
          <a:p>
            <a:pPr marL="0" indent="0">
              <a:buFontTx/>
              <a:buNone/>
            </a:pPr>
            <a:endParaRPr lang="en-US"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ytuł 1">
            <a:extLst>
              <a:ext uri="{FF2B5EF4-FFF2-40B4-BE49-F238E27FC236}">
                <a16:creationId xmlns:a16="http://schemas.microsoft.com/office/drawing/2014/main" id="{53A4792F-1C51-5324-2A90-93401FF5B915}"/>
              </a:ext>
            </a:extLst>
          </p:cNvPr>
          <p:cNvSpPr>
            <a:spLocks noGrp="1" noChangeArrowheads="1"/>
          </p:cNvSpPr>
          <p:nvPr>
            <p:ph type="title"/>
          </p:nvPr>
        </p:nvSpPr>
        <p:spPr>
          <a:xfrm>
            <a:off x="250825" y="-44450"/>
            <a:ext cx="8229600" cy="1143000"/>
          </a:xfrm>
        </p:spPr>
        <p:txBody>
          <a:bodyPr/>
          <a:lstStyle/>
          <a:p>
            <a:r>
              <a:rPr lang="pl-PL" altLang="en-US" sz="3600" dirty="0"/>
              <a:t>„Bóg nie jest popychaczem  świata”</a:t>
            </a:r>
            <a:endParaRPr lang="en-US" altLang="en-US" sz="3600" dirty="0"/>
          </a:p>
        </p:txBody>
      </p:sp>
      <p:sp>
        <p:nvSpPr>
          <p:cNvPr id="40963" name="Symbol zastępczy zawartości 2">
            <a:extLst>
              <a:ext uri="{FF2B5EF4-FFF2-40B4-BE49-F238E27FC236}">
                <a16:creationId xmlns:a16="http://schemas.microsoft.com/office/drawing/2014/main" id="{33E1BFE9-E79A-0937-E265-AE926B940DCC}"/>
              </a:ext>
            </a:extLst>
          </p:cNvPr>
          <p:cNvSpPr>
            <a:spLocks noGrp="1" noChangeArrowheads="1"/>
          </p:cNvSpPr>
          <p:nvPr>
            <p:ph idx="1"/>
          </p:nvPr>
        </p:nvSpPr>
        <p:spPr>
          <a:xfrm>
            <a:off x="0" y="850900"/>
            <a:ext cx="8893175" cy="5054600"/>
          </a:xfrm>
        </p:spPr>
        <p:txBody>
          <a:bodyPr/>
          <a:lstStyle/>
          <a:p>
            <a:pPr indent="0" algn="just">
              <a:buFontTx/>
              <a:buNone/>
            </a:pPr>
            <a:r>
              <a:rPr lang="pl-PL" altLang="en-US" sz="2000" dirty="0">
                <a:latin typeface="Times New Roman" panose="02020603050405020304" pitchFamily="18" charset="0"/>
                <a:cs typeface="Times New Roman" panose="02020603050405020304" pitchFamily="18" charset="0"/>
              </a:rPr>
              <a:t>	Prawdę mówiąc, nawet Laplace'a nie można oceniać jako a-teisty. Jego ojciec chciał, aby został księdzem, ale jego talent matematyczny zwyciężył. Literacka reprodukcja jego powiedzenia o determinizmie świata nie mówi "my" możemy wiedzieć, ale "</a:t>
            </a:r>
            <a:r>
              <a:rPr lang="pl-PL" altLang="en-US" sz="2000" i="1" dirty="0" err="1">
                <a:latin typeface="Times New Roman" panose="02020603050405020304" pitchFamily="18" charset="0"/>
                <a:cs typeface="Times New Roman" panose="02020603050405020304" pitchFamily="18" charset="0"/>
              </a:rPr>
              <a:t>Une</a:t>
            </a:r>
            <a:r>
              <a:rPr lang="pl-PL" altLang="en-US" sz="2000" i="1" dirty="0">
                <a:latin typeface="Times New Roman" panose="02020603050405020304" pitchFamily="18" charset="0"/>
                <a:cs typeface="Times New Roman" panose="02020603050405020304" pitchFamily="18" charset="0"/>
              </a:rPr>
              <a:t> </a:t>
            </a:r>
            <a:r>
              <a:rPr lang="pl-PL" altLang="en-US" sz="2000" i="1" dirty="0" err="1">
                <a:latin typeface="Times New Roman" panose="02020603050405020304" pitchFamily="18" charset="0"/>
                <a:cs typeface="Times New Roman" panose="02020603050405020304" pitchFamily="18" charset="0"/>
              </a:rPr>
              <a:t>intelligence</a:t>
            </a:r>
            <a:r>
              <a:rPr lang="pl-PL" altLang="en-US" sz="2000" i="1" dirty="0">
                <a:latin typeface="Times New Roman" panose="02020603050405020304" pitchFamily="18" charset="0"/>
                <a:cs typeface="Times New Roman" panose="02020603050405020304" pitchFamily="18" charset="0"/>
              </a:rPr>
              <a:t> qui</a:t>
            </a:r>
            <a:r>
              <a:rPr lang="pl-PL" altLang="en-US" sz="2000" dirty="0">
                <a:latin typeface="Times New Roman" panose="02020603050405020304" pitchFamily="18" charset="0"/>
                <a:cs typeface="Times New Roman" panose="02020603050405020304" pitchFamily="18" charset="0"/>
              </a:rPr>
              <a:t>" – co może być tą samą wyższą inteligencją, o której Św. Tomasz mówił w swojej trzeciej "drodze".  Pytanie Napoleona nie dotyczyło tego, czy Bóg istnieje, ale czy Bóg od czasu do czasu interweniuje w maszynę wszechświata (</a:t>
            </a:r>
            <a:r>
              <a:rPr lang="pl-PL" altLang="en-US" sz="2000" dirty="0" err="1">
                <a:latin typeface="Times New Roman" panose="02020603050405020304" pitchFamily="18" charset="0"/>
                <a:cs typeface="Times New Roman" panose="02020603050405020304" pitchFamily="18" charset="0"/>
              </a:rPr>
              <a:t>l'intervention</a:t>
            </a:r>
            <a:r>
              <a:rPr lang="pl-PL" altLang="en-US" sz="2000" dirty="0">
                <a:latin typeface="Times New Roman" panose="02020603050405020304" pitchFamily="18" charset="0"/>
                <a:cs typeface="Times New Roman" panose="02020603050405020304" pitchFamily="18" charset="0"/>
              </a:rPr>
              <a:t> de </a:t>
            </a:r>
            <a:r>
              <a:rPr lang="pl-PL" altLang="en-US" sz="2000" i="1" dirty="0" err="1">
                <a:latin typeface="Times New Roman" panose="02020603050405020304" pitchFamily="18" charset="0"/>
                <a:cs typeface="Times New Roman" panose="02020603050405020304" pitchFamily="18" charset="0"/>
              </a:rPr>
              <a:t>Dieu</a:t>
            </a:r>
            <a:r>
              <a:rPr lang="pl-PL" altLang="en-US" sz="2000" i="1" dirty="0">
                <a:latin typeface="Times New Roman" panose="02020603050405020304" pitchFamily="18" charset="0"/>
                <a:cs typeface="Times New Roman" panose="02020603050405020304" pitchFamily="18" charset="0"/>
              </a:rPr>
              <a:t> </a:t>
            </a:r>
            <a:r>
              <a:rPr lang="pl-PL" altLang="en-US" sz="2000" i="1" dirty="0" err="1">
                <a:latin typeface="Times New Roman" panose="02020603050405020304" pitchFamily="18" charset="0"/>
                <a:cs typeface="Times New Roman" panose="02020603050405020304" pitchFamily="18" charset="0"/>
              </a:rPr>
              <a:t>pour</a:t>
            </a:r>
            <a:r>
              <a:rPr lang="pl-PL" altLang="en-US" sz="2000" i="1" dirty="0">
                <a:latin typeface="Times New Roman" panose="02020603050405020304" pitchFamily="18" charset="0"/>
                <a:cs typeface="Times New Roman" panose="02020603050405020304" pitchFamily="18" charset="0"/>
              </a:rPr>
              <a:t> </a:t>
            </a:r>
            <a:r>
              <a:rPr lang="pl-PL" altLang="en-US" sz="2000" i="1" dirty="0" err="1">
                <a:latin typeface="Times New Roman" panose="02020603050405020304" pitchFamily="18" charset="0"/>
                <a:cs typeface="Times New Roman" panose="02020603050405020304" pitchFamily="18" charset="0"/>
              </a:rPr>
              <a:t>raccommoder</a:t>
            </a:r>
            <a:r>
              <a:rPr lang="pl-PL" altLang="en-US" sz="2000" i="1" dirty="0">
                <a:latin typeface="Times New Roman" panose="02020603050405020304" pitchFamily="18" charset="0"/>
                <a:cs typeface="Times New Roman" panose="02020603050405020304" pitchFamily="18" charset="0"/>
              </a:rPr>
              <a:t> de </a:t>
            </a:r>
            <a:r>
              <a:rPr lang="pl-PL" altLang="en-US" sz="2000" i="1" dirty="0" err="1">
                <a:latin typeface="Times New Roman" panose="02020603050405020304" pitchFamily="18" charset="0"/>
                <a:cs typeface="Times New Roman" panose="02020603050405020304" pitchFamily="18" charset="0"/>
              </a:rPr>
              <a:t>temps</a:t>
            </a:r>
            <a:r>
              <a:rPr lang="pl-PL" altLang="en-US" sz="2000" i="1" dirty="0">
                <a:latin typeface="Times New Roman" panose="02020603050405020304" pitchFamily="18" charset="0"/>
                <a:cs typeface="Times New Roman" panose="02020603050405020304" pitchFamily="18" charset="0"/>
              </a:rPr>
              <a:t> en </a:t>
            </a:r>
            <a:r>
              <a:rPr lang="pl-PL" altLang="en-US" sz="2000" i="1" dirty="0" err="1">
                <a:latin typeface="Times New Roman" panose="02020603050405020304" pitchFamily="18" charset="0"/>
                <a:cs typeface="Times New Roman" panose="02020603050405020304" pitchFamily="18" charset="0"/>
              </a:rPr>
              <a:t>temps</a:t>
            </a:r>
            <a:r>
              <a:rPr lang="pl-PL" altLang="en-US" sz="2000" i="1" dirty="0">
                <a:latin typeface="Times New Roman" panose="02020603050405020304" pitchFamily="18" charset="0"/>
                <a:cs typeface="Times New Roman" panose="02020603050405020304" pitchFamily="18" charset="0"/>
              </a:rPr>
              <a:t> la </a:t>
            </a:r>
            <a:r>
              <a:rPr lang="pl-PL" altLang="en-US" sz="2000" i="1" dirty="0" err="1">
                <a:latin typeface="Times New Roman" panose="02020603050405020304" pitchFamily="18" charset="0"/>
                <a:cs typeface="Times New Roman" panose="02020603050405020304" pitchFamily="18" charset="0"/>
              </a:rPr>
              <a:t>machine</a:t>
            </a:r>
            <a:r>
              <a:rPr lang="pl-PL" altLang="en-US" sz="2000" i="1" dirty="0">
                <a:latin typeface="Times New Roman" panose="02020603050405020304" pitchFamily="18" charset="0"/>
                <a:cs typeface="Times New Roman" panose="02020603050405020304" pitchFamily="18" charset="0"/>
              </a:rPr>
              <a:t> </a:t>
            </a:r>
            <a:r>
              <a:rPr lang="pl-PL" altLang="en-US" sz="2000" i="1" dirty="0" err="1">
                <a:latin typeface="Times New Roman" panose="02020603050405020304" pitchFamily="18" charset="0"/>
                <a:cs typeface="Times New Roman" panose="02020603050405020304" pitchFamily="18" charset="0"/>
              </a:rPr>
              <a:t>du</a:t>
            </a:r>
            <a:r>
              <a:rPr lang="pl-PL" altLang="en-US" sz="2000" i="1" dirty="0">
                <a:latin typeface="Times New Roman" panose="02020603050405020304" pitchFamily="18" charset="0"/>
                <a:cs typeface="Times New Roman" panose="02020603050405020304" pitchFamily="18" charset="0"/>
              </a:rPr>
              <a:t> </a:t>
            </a:r>
            <a:r>
              <a:rPr lang="pl-PL" altLang="en-US" sz="2000" i="1" dirty="0" err="1">
                <a:latin typeface="Times New Roman" panose="02020603050405020304" pitchFamily="18" charset="0"/>
                <a:cs typeface="Times New Roman" panose="02020603050405020304" pitchFamily="18" charset="0"/>
              </a:rPr>
              <a:t>monde</a:t>
            </a:r>
            <a:r>
              <a:rPr lang="pl-PL" altLang="en-US" sz="2000" dirty="0">
                <a:latin typeface="Times New Roman" panose="02020603050405020304" pitchFamily="18" charset="0"/>
                <a:cs typeface="Times New Roman" panose="02020603050405020304" pitchFamily="18" charset="0"/>
              </a:rPr>
              <a:t>). Odpowiedź Laplace'a brzmiała: "Nie potrzebuję takiego założenia". Jednym słowem, Bóg nie jest zegarmistrzem ani „popychaczem” świata. </a:t>
            </a:r>
            <a:endParaRPr lang="en-AU" altLang="en-US" sz="2000" dirty="0">
              <a:latin typeface="Times New Roman" panose="02020603050405020304" pitchFamily="18" charset="0"/>
              <a:cs typeface="Times New Roman" panose="02020603050405020304" pitchFamily="18" charset="0"/>
            </a:endParaRPr>
          </a:p>
          <a:p>
            <a:pPr indent="0" algn="just">
              <a:buFontTx/>
              <a:buNone/>
            </a:pPr>
            <a:r>
              <a:rPr lang="pl-PL" altLang="en-US" sz="2000" dirty="0">
                <a:latin typeface="Times New Roman" panose="02020603050405020304" pitchFamily="18" charset="0"/>
                <a:cs typeface="Times New Roman" panose="02020603050405020304" pitchFamily="18" charset="0"/>
              </a:rPr>
              <a:t>	Cały wszechświat mógłby postępować jak zegarek, ale nigdy nie dowiemy się, w jakim kierunku. Ale codzienne doświadczenie tych którzy, kto to </a:t>
            </a:r>
            <a:r>
              <a:rPr lang="pl-PL" altLang="en-US" sz="2000" i="1" dirty="0">
                <a:latin typeface="Times New Roman" panose="02020603050405020304" pitchFamily="18" charset="0"/>
                <a:cs typeface="Times New Roman" panose="02020603050405020304" pitchFamily="18" charset="0"/>
              </a:rPr>
              <a:t>chcą</a:t>
            </a:r>
            <a:r>
              <a:rPr lang="pl-PL" altLang="en-US" sz="2000" dirty="0">
                <a:latin typeface="Times New Roman" panose="02020603050405020304" pitchFamily="18" charset="0"/>
                <a:cs typeface="Times New Roman" panose="02020603050405020304" pitchFamily="18" charset="0"/>
              </a:rPr>
              <a:t> zobaczyć, wskazuje, że Bóg jest zainteresowany swoim dziełem, minuta po minucie: może nie ruchem atomów i planet, ponieważ nie są one bardzo złożone, opisane prostymi </a:t>
            </a:r>
            <a:r>
              <a:rPr lang="pl-PL" altLang="en-US" sz="2000" i="1" dirty="0">
                <a:latin typeface="Times New Roman" panose="02020603050405020304" pitchFamily="18" charset="0"/>
                <a:cs typeface="Times New Roman" panose="02020603050405020304" pitchFamily="18" charset="0"/>
              </a:rPr>
              <a:t>równaniami</a:t>
            </a:r>
            <a:r>
              <a:rPr lang="pl-PL" altLang="en-US" sz="2000" dirty="0">
                <a:latin typeface="Times New Roman" panose="02020603050405020304" pitchFamily="18" charset="0"/>
                <a:cs typeface="Times New Roman" panose="02020603050405020304" pitchFamily="18" charset="0"/>
              </a:rPr>
              <a:t>, ale losem człowieka, to znaczy jego najpełniejszego </a:t>
            </a:r>
            <a:r>
              <a:rPr lang="pl-PL" altLang="en-US" sz="2000" i="1" dirty="0">
                <a:latin typeface="Times New Roman" panose="02020603050405020304" pitchFamily="18" charset="0"/>
                <a:cs typeface="Times New Roman" panose="02020603050405020304" pitchFamily="18" charset="0"/>
              </a:rPr>
              <a:t>stworzenia</a:t>
            </a:r>
            <a:r>
              <a:rPr lang="pl-PL" altLang="en-US" sz="2000" dirty="0">
                <a:latin typeface="Times New Roman" panose="02020603050405020304" pitchFamily="18" charset="0"/>
                <a:cs typeface="Times New Roman" panose="02020603050405020304" pitchFamily="18" charset="0"/>
              </a:rPr>
              <a:t>, najbardziej wrażliwego, a zatem także najbardziej kruchego. Stworzenie, które potrzebuje również łaski Bożej do rozumowania, jak pisał inny "ateista" w powszechnym mniemaniu, Immanuel Kant. </a:t>
            </a:r>
          </a:p>
          <a:p>
            <a:pPr indent="0" algn="just">
              <a:buFontTx/>
              <a:buNone/>
            </a:pPr>
            <a:r>
              <a:rPr lang="en-AU" altLang="en-US" sz="1800" dirty="0">
                <a:latin typeface="Times New Roman" panose="02020603050405020304" pitchFamily="18" charset="0"/>
                <a:cs typeface="Times New Roman" panose="02020603050405020304" pitchFamily="18" charset="0"/>
              </a:rPr>
              <a:t>https://fr.wikipedia.org/wiki/Pierre-Simon_de_Laplace, </a:t>
            </a:r>
            <a:r>
              <a:rPr lang="en-AU" altLang="en-US" sz="1800" dirty="0" err="1">
                <a:latin typeface="Times New Roman" panose="02020603050405020304" pitchFamily="18" charset="0"/>
                <a:cs typeface="Times New Roman" panose="02020603050405020304" pitchFamily="18" charset="0"/>
              </a:rPr>
              <a:t>cytowanie</a:t>
            </a:r>
            <a:r>
              <a:rPr lang="en-AU" altLang="en-US" sz="1800" dirty="0">
                <a:latin typeface="Times New Roman" panose="02020603050405020304" pitchFamily="18" charset="0"/>
                <a:cs typeface="Times New Roman" panose="02020603050405020304" pitchFamily="18" charset="0"/>
              </a:rPr>
              <a:t> Hervé Faye z 1884 </a:t>
            </a:r>
          </a:p>
          <a:p>
            <a:pPr indent="0">
              <a:buFontTx/>
              <a:buNone/>
            </a:pPr>
            <a:endParaRPr lang="en-US" altLang="en-US" dirty="0"/>
          </a:p>
        </p:txBody>
      </p:sp>
      <p:cxnSp>
        <p:nvCxnSpPr>
          <p:cNvPr id="3" name="Łącznik prosty 2">
            <a:extLst>
              <a:ext uri="{FF2B5EF4-FFF2-40B4-BE49-F238E27FC236}">
                <a16:creationId xmlns:a16="http://schemas.microsoft.com/office/drawing/2014/main" id="{8CB972A3-9D93-7587-E755-F4D0A65CEB77}"/>
              </a:ext>
            </a:extLst>
          </p:cNvPr>
          <p:cNvCxnSpPr/>
          <p:nvPr/>
        </p:nvCxnSpPr>
        <p:spPr bwMode="auto">
          <a:xfrm>
            <a:off x="283422" y="3675468"/>
            <a:ext cx="3169047"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EEF9F1A-0DFF-82A4-56EF-EA61D1BBE934}"/>
              </a:ext>
            </a:extLst>
          </p:cNvPr>
          <p:cNvSpPr>
            <a:spLocks noGrp="1"/>
          </p:cNvSpPr>
          <p:nvPr>
            <p:ph type="title"/>
          </p:nvPr>
        </p:nvSpPr>
        <p:spPr/>
        <p:txBody>
          <a:bodyPr/>
          <a:lstStyle/>
          <a:p>
            <a:r>
              <a:rPr lang="pl-PL" sz="3600" dirty="0"/>
              <a:t>Co mówi teologia o determinizmie?</a:t>
            </a:r>
            <a:endParaRPr lang="en-US" sz="3600" dirty="0"/>
          </a:p>
        </p:txBody>
      </p:sp>
      <p:sp>
        <p:nvSpPr>
          <p:cNvPr id="3" name="pole tekstowe 2">
            <a:extLst>
              <a:ext uri="{FF2B5EF4-FFF2-40B4-BE49-F238E27FC236}">
                <a16:creationId xmlns:a16="http://schemas.microsoft.com/office/drawing/2014/main" id="{F06BFE7E-0965-2365-ADA1-A09BDA725C2A}"/>
              </a:ext>
            </a:extLst>
          </p:cNvPr>
          <p:cNvSpPr txBox="1"/>
          <p:nvPr/>
        </p:nvSpPr>
        <p:spPr>
          <a:xfrm>
            <a:off x="215516" y="1442046"/>
            <a:ext cx="8712968" cy="4708981"/>
          </a:xfrm>
          <a:prstGeom prst="rect">
            <a:avLst/>
          </a:prstGeom>
          <a:noFill/>
        </p:spPr>
        <p:txBody>
          <a:bodyPr wrap="square" rtlCol="0">
            <a:spAutoFit/>
          </a:bodyPr>
          <a:lstStyle/>
          <a:p>
            <a:pPr>
              <a:spcAft>
                <a:spcPts val="600"/>
              </a:spcAft>
            </a:pPr>
            <a:r>
              <a:rPr lang="pl-PL" sz="1900" dirty="0"/>
              <a:t>„Zanim zaczniemy analizować, co Jan Paweł II wiedział, musimy przyzwyczaić nasz wzrok do bliskiej obecności tego, co nadprzyrodzone.  […]</a:t>
            </a:r>
          </a:p>
          <a:p>
            <a:pPr>
              <a:spcAft>
                <a:spcPts val="600"/>
              </a:spcAft>
            </a:pPr>
            <a:r>
              <a:rPr lang="pl-PL" sz="1900" dirty="0"/>
              <a:t>Bardzo dobrze wyjaśnił to kardynał Ratzinger w wykładzie o św. Augustynie: </a:t>
            </a:r>
            <a:r>
              <a:rPr lang="it-IT" sz="1900" dirty="0"/>
              <a:t>«</a:t>
            </a:r>
            <a:r>
              <a:rPr lang="pl-PL" sz="1900" dirty="0"/>
              <a:t>Wszyscy po trosze żyjemy w atmosferze </a:t>
            </a:r>
            <a:r>
              <a:rPr lang="pl-PL" sz="1900" u="sng" dirty="0"/>
              <a:t>deizmu</a:t>
            </a:r>
            <a:r>
              <a:rPr lang="pl-PL" sz="1900" dirty="0"/>
              <a:t> [Bóg stworzył świat, ale już w niego nie ingeruje]. Nasze pojęcie praw naturalnych nie ułatwia nam myślenia o działaniu Boga w naszym świecie. Wydaje się, że nie ma przestrzeni na to, aby Bóg sam mógł działać w historii człowieka i w moim życiu. Według naszego wyobrażenia Bóg nie może już wejść do naszego układu zamkniętego przed Nim. Cóż pozostaje? Nasze działanie. To my musimy przekształcać świat, my musimy stworzyć odkupienie, my musimy stworzyć lepszy, nowy świat [marksizm]. Przy takim myśleniu chrześcijaństwo jest martwe, a język religijny staje się językiem czysto symbolicznym i pustym</a:t>
            </a:r>
            <a:r>
              <a:rPr lang="it-IT" sz="1900" dirty="0"/>
              <a:t>.»</a:t>
            </a:r>
            <a:endParaRPr lang="pl-PL" sz="1900" dirty="0"/>
          </a:p>
          <a:p>
            <a:pPr>
              <a:spcAft>
                <a:spcPts val="600"/>
              </a:spcAft>
            </a:pPr>
            <a:endParaRPr lang="pl-PL" sz="1900" dirty="0"/>
          </a:p>
          <a:p>
            <a:pPr>
              <a:spcAft>
                <a:spcPts val="600"/>
              </a:spcAft>
            </a:pPr>
            <a:r>
              <a:rPr lang="pl-PL" sz="1900" dirty="0"/>
              <a:t>[1] Antonio </a:t>
            </a:r>
            <a:r>
              <a:rPr lang="pl-PL" sz="1900" dirty="0" err="1"/>
              <a:t>Socci</a:t>
            </a:r>
            <a:r>
              <a:rPr lang="pl-PL" sz="1900" dirty="0"/>
              <a:t>, </a:t>
            </a:r>
            <a:r>
              <a:rPr lang="pl-PL" sz="1900" i="1" dirty="0"/>
              <a:t>Tajemnice Jana Pawła II</a:t>
            </a:r>
            <a:r>
              <a:rPr lang="pl-PL" sz="1900" dirty="0"/>
              <a:t>, tłum. J. </a:t>
            </a:r>
            <a:r>
              <a:rPr lang="pl-PL" sz="1900" dirty="0" err="1"/>
              <a:t>Kornecka-Kaczmarek</a:t>
            </a:r>
            <a:r>
              <a:rPr lang="pl-PL" sz="1900" dirty="0"/>
              <a:t>, Rafael, Kraków, 2009, cytat z „30 </a:t>
            </a:r>
            <a:r>
              <a:rPr lang="pl-PL" sz="1900" dirty="0" err="1"/>
              <a:t>Giorni</a:t>
            </a:r>
            <a:r>
              <a:rPr lang="pl-PL" sz="1900" dirty="0"/>
              <a:t>”, nr. 10, 10 X 1998, s. 62-63</a:t>
            </a:r>
          </a:p>
        </p:txBody>
      </p:sp>
    </p:spTree>
    <p:extLst>
      <p:ext uri="{BB962C8B-B14F-4D97-AF65-F5344CB8AC3E}">
        <p14:creationId xmlns:p14="http://schemas.microsoft.com/office/powerpoint/2010/main" val="2744119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4948E7-1C0F-CF28-792A-1611D5C62473}"/>
              </a:ext>
            </a:extLst>
          </p:cNvPr>
          <p:cNvSpPr>
            <a:spLocks noGrp="1"/>
          </p:cNvSpPr>
          <p:nvPr>
            <p:ph type="title"/>
          </p:nvPr>
        </p:nvSpPr>
        <p:spPr/>
        <p:txBody>
          <a:bodyPr/>
          <a:lstStyle/>
          <a:p>
            <a:r>
              <a:rPr lang="pl-PL" sz="3600" dirty="0"/>
              <a:t>Czy świat jest deterministyczny czy kontyngenty (przypadkowy)? </a:t>
            </a:r>
            <a:endParaRPr lang="en-US" sz="3600" dirty="0"/>
          </a:p>
        </p:txBody>
      </p:sp>
      <p:sp>
        <p:nvSpPr>
          <p:cNvPr id="3" name="Symbol zastępczy zawartości 2">
            <a:extLst>
              <a:ext uri="{FF2B5EF4-FFF2-40B4-BE49-F238E27FC236}">
                <a16:creationId xmlns:a16="http://schemas.microsoft.com/office/drawing/2014/main" id="{120A4E93-437B-B542-FF91-A071F1096BC7}"/>
              </a:ext>
            </a:extLst>
          </p:cNvPr>
          <p:cNvSpPr>
            <a:spLocks noGrp="1"/>
          </p:cNvSpPr>
          <p:nvPr>
            <p:ph idx="1"/>
          </p:nvPr>
        </p:nvSpPr>
        <p:spPr>
          <a:xfrm>
            <a:off x="179512" y="1600200"/>
            <a:ext cx="8507288" cy="4525963"/>
          </a:xfrm>
        </p:spPr>
        <p:txBody>
          <a:bodyPr/>
          <a:lstStyle/>
          <a:p>
            <a:r>
              <a:rPr lang="pl-PL" sz="2000" dirty="0"/>
              <a:t>GK: Świat może i jest deterministyczny, ale my i tak nie możemy przewidzieć jego przyszłości</a:t>
            </a:r>
          </a:p>
          <a:p>
            <a:r>
              <a:rPr lang="pl-PL" sz="2000" dirty="0"/>
              <a:t>Czy możemy zmieniać przyszłość świata? Tak, bo człowiek przynależy, przez </a:t>
            </a:r>
            <a:r>
              <a:rPr lang="pl-PL" sz="2000" u="sng" dirty="0"/>
              <a:t>swą duszę </a:t>
            </a:r>
            <a:r>
              <a:rPr lang="pl-PL" sz="2000" dirty="0"/>
              <a:t>[albo </a:t>
            </a:r>
            <a:r>
              <a:rPr lang="pl-PL" sz="2000" u="sng" dirty="0"/>
              <a:t>kwantowy,</a:t>
            </a:r>
            <a:r>
              <a:rPr lang="pl-PL" sz="2000" dirty="0"/>
              <a:t> czyli nieprzewidywalny mózg], do świata niematerialnego.</a:t>
            </a:r>
          </a:p>
          <a:p>
            <a:r>
              <a:rPr lang="pl-PL" sz="2000" dirty="0"/>
              <a:t>Poprzez świat niematerialny [poprzez własną                              aktywność] człowiek może zmieniać losy świata                    (materialnego) </a:t>
            </a:r>
          </a:p>
          <a:p>
            <a:pPr marL="0" indent="0">
              <a:buNone/>
            </a:pPr>
            <a:endParaRPr lang="pl-PL" altLang="en-US" sz="1200" i="0" dirty="0"/>
          </a:p>
          <a:p>
            <a:pPr marL="0" indent="0">
              <a:buNone/>
            </a:pPr>
            <a:r>
              <a:rPr lang="pl-PL" altLang="en-US" sz="1200" i="0" dirty="0"/>
              <a:t>Source: AIP </a:t>
            </a:r>
            <a:r>
              <a:rPr lang="en-AU" altLang="en-US" sz="1200" i="0" dirty="0"/>
              <a:t>e11_1_medium.jpg</a:t>
            </a:r>
          </a:p>
          <a:p>
            <a:endParaRPr lang="pl-PL" sz="2000" dirty="0"/>
          </a:p>
          <a:p>
            <a:r>
              <a:rPr lang="pl-PL" sz="2000" dirty="0"/>
              <a:t>Ale dodajmy jeszcze coś w kwestii „najlepszego świata”. Cóż z tego, że świat Leibniza jest najlepszy z możliwych? Dla mnie nie wygląda wcale na najlepszy.</a:t>
            </a:r>
          </a:p>
          <a:p>
            <a:r>
              <a:rPr lang="pl-PL" sz="2000" dirty="0"/>
              <a:t>Na pewno?</a:t>
            </a:r>
            <a:endParaRPr lang="en-US" sz="2000" dirty="0"/>
          </a:p>
        </p:txBody>
      </p:sp>
      <p:pic>
        <p:nvPicPr>
          <p:cNvPr id="4" name="Picture 5">
            <a:extLst>
              <a:ext uri="{FF2B5EF4-FFF2-40B4-BE49-F238E27FC236}">
                <a16:creationId xmlns:a16="http://schemas.microsoft.com/office/drawing/2014/main" id="{3253CA19-86A3-A42A-FE3C-D9F9854F5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3040686"/>
            <a:ext cx="2095797" cy="175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267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Pytanie glinianego garnka. Kazania krótkie o wojnie i pokoju Heller Michał">
            <a:extLst>
              <a:ext uri="{FF2B5EF4-FFF2-40B4-BE49-F238E27FC236}">
                <a16:creationId xmlns:a16="http://schemas.microsoft.com/office/drawing/2014/main" id="{E6054088-4DA5-8EAE-3402-92B5B74C2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250" y="150813"/>
            <a:ext cx="14478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4FBA7A7D-0F68-8E8C-27D0-CC8F6DC65020}"/>
              </a:ext>
            </a:extLst>
          </p:cNvPr>
          <p:cNvSpPr>
            <a:spLocks noGrp="1" noChangeArrowheads="1"/>
          </p:cNvSpPr>
          <p:nvPr>
            <p:ph type="title"/>
          </p:nvPr>
        </p:nvSpPr>
        <p:spPr>
          <a:xfrm>
            <a:off x="-396875" y="9525"/>
            <a:ext cx="7705725" cy="1143000"/>
          </a:xfrm>
        </p:spPr>
        <p:txBody>
          <a:bodyPr/>
          <a:lstStyle/>
          <a:p>
            <a:pPr eaLnBrk="1" hangingPunct="1"/>
            <a:r>
              <a:rPr lang="pl-PL" altLang="it-IT" sz="3100"/>
              <a:t>Michał Heller: „Gliniany garnek” (2022)</a:t>
            </a:r>
          </a:p>
        </p:txBody>
      </p:sp>
      <p:sp>
        <p:nvSpPr>
          <p:cNvPr id="39940" name="Rectangle 3">
            <a:extLst>
              <a:ext uri="{FF2B5EF4-FFF2-40B4-BE49-F238E27FC236}">
                <a16:creationId xmlns:a16="http://schemas.microsoft.com/office/drawing/2014/main" id="{4739CA3D-3320-50EF-4641-36854852003E}"/>
              </a:ext>
            </a:extLst>
          </p:cNvPr>
          <p:cNvSpPr>
            <a:spLocks noGrp="1" noChangeArrowheads="1"/>
          </p:cNvSpPr>
          <p:nvPr>
            <p:ph type="body" idx="1"/>
          </p:nvPr>
        </p:nvSpPr>
        <p:spPr>
          <a:xfrm>
            <a:off x="193675" y="1050925"/>
            <a:ext cx="8785225" cy="4525963"/>
          </a:xfrm>
        </p:spPr>
        <p:txBody>
          <a:bodyPr/>
          <a:lstStyle/>
          <a:p>
            <a:pPr marL="0" indent="0" eaLnBrk="1" hangingPunct="1">
              <a:spcBef>
                <a:spcPts val="600"/>
              </a:spcBef>
              <a:buFontTx/>
              <a:buNone/>
            </a:pPr>
            <a:r>
              <a:rPr lang="pl-PL" altLang="it-IT" sz="1900" dirty="0"/>
              <a:t>Jak Bóg widzi (ludzką) historię? Czy Bóg ingeruje w naszą historię?
Jaka jest nasza "historia"? W podręcznikach są to opowieści o wojnach, próbach zdobycia władzy i (zbrodniczych) wpływów na całe społeczeństwa/narody/cały świat.
"Myślę, że Bóg inaczej widzi ludzką historię. On widzi wszystko. Nie musi wybierać i rekonstruować. Widzi każdą myśl, każde pragnienie, każdą intencję każdego człowieka. Widzi wszystkie uwarunkowania, które wpływają na każdy plan i każde działanie. Widzi też przestrzeń wolności, którą pozostawił na polu działania pojedynczego człowieka". (str. 73)
Dlaczego Bóg nie interweniuje w taką historię, aby wyeliminować z niej lub przynajmniej zmniejszyć ilość zła, które wytwarzamy?
- Nie wiemy. Nie jesteśmy w stanie zrozumieć naszym umysłem wszystkich intencji [zamysłu] Nieskończonego.
Wiemy jednak na pewno, że w każdym razie, Bóg interweniował w naszą historię, ale nie po to, by położyć kres agresjom, wojnom, masowym zbrodniom. 
Wręcz przeciwnie, wziął to wszystko na siebie. </a:t>
            </a:r>
            <a:r>
              <a:rPr lang="pl-PL" altLang="it-IT" sz="1900" u="sng" dirty="0"/>
              <a:t>Wszedł w historię ludzkości".</a:t>
            </a:r>
            <a:endParaRPr lang="pl-PL" altLang="it-IT" sz="1900" dirty="0"/>
          </a:p>
          <a:p>
            <a:pPr marL="0" indent="0" eaLnBrk="1" hangingPunct="1">
              <a:spcBef>
                <a:spcPts val="600"/>
              </a:spcBef>
              <a:buFontTx/>
              <a:buNone/>
            </a:pPr>
            <a:r>
              <a:rPr lang="it-IT" altLang="it-IT" sz="1900" dirty="0"/>
              <a:t>M. Heller, </a:t>
            </a:r>
            <a:r>
              <a:rPr lang="it-IT" altLang="it-IT" sz="1900" i="1" dirty="0" err="1"/>
              <a:t>Pytanie</a:t>
            </a:r>
            <a:r>
              <a:rPr lang="it-IT" altLang="it-IT" sz="1900" i="1" dirty="0"/>
              <a:t> </a:t>
            </a:r>
            <a:r>
              <a:rPr lang="it-IT" altLang="it-IT" sz="1900" i="1" dirty="0" err="1"/>
              <a:t>glinianego</a:t>
            </a:r>
            <a:r>
              <a:rPr lang="it-IT" altLang="it-IT" sz="1900" i="1" dirty="0"/>
              <a:t> </a:t>
            </a:r>
            <a:r>
              <a:rPr lang="it-IT" altLang="it-IT" sz="1900" i="1" dirty="0" err="1"/>
              <a:t>garnka</a:t>
            </a:r>
            <a:r>
              <a:rPr lang="it-IT" altLang="it-IT" sz="1900" i="1" dirty="0"/>
              <a:t>. </a:t>
            </a:r>
            <a:r>
              <a:rPr lang="it-IT" altLang="it-IT" sz="1900" i="1" dirty="0" err="1"/>
              <a:t>Kazania</a:t>
            </a:r>
            <a:r>
              <a:rPr lang="it-IT" altLang="it-IT" sz="1900" i="1" dirty="0"/>
              <a:t> </a:t>
            </a:r>
            <a:r>
              <a:rPr lang="it-IT" altLang="it-IT" sz="1900" i="1" dirty="0" err="1"/>
              <a:t>kr</a:t>
            </a:r>
            <a:r>
              <a:rPr lang="pl-PL" altLang="it-IT" sz="1900" i="1" dirty="0" err="1"/>
              <a:t>ótkie</a:t>
            </a:r>
            <a:r>
              <a:rPr lang="pl-PL" altLang="it-IT" sz="1900" i="1" dirty="0"/>
              <a:t> o wojnie i pokoju</a:t>
            </a:r>
            <a:r>
              <a:rPr lang="pl-PL" altLang="it-IT" sz="1900" dirty="0"/>
              <a:t>, 2022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2A018D-312A-2E93-1417-4D932FB7A586}"/>
              </a:ext>
            </a:extLst>
          </p:cNvPr>
          <p:cNvSpPr>
            <a:spLocks noGrp="1"/>
          </p:cNvSpPr>
          <p:nvPr>
            <p:ph type="title"/>
          </p:nvPr>
        </p:nvSpPr>
        <p:spPr/>
        <p:txBody>
          <a:bodyPr/>
          <a:lstStyle/>
          <a:p>
            <a:r>
              <a:rPr lang="pl-PL" sz="3600" dirty="0"/>
              <a:t>Czy świat rzeczywiście najlepszy?</a:t>
            </a:r>
            <a:endParaRPr lang="en-US" sz="3600" dirty="0"/>
          </a:p>
        </p:txBody>
      </p:sp>
      <p:sp>
        <p:nvSpPr>
          <p:cNvPr id="3" name="pole tekstowe 2">
            <a:extLst>
              <a:ext uri="{FF2B5EF4-FFF2-40B4-BE49-F238E27FC236}">
                <a16:creationId xmlns:a16="http://schemas.microsoft.com/office/drawing/2014/main" id="{5F9B3411-CCAB-75B5-5B19-8A775B32E244}"/>
              </a:ext>
            </a:extLst>
          </p:cNvPr>
          <p:cNvSpPr txBox="1"/>
          <p:nvPr/>
        </p:nvSpPr>
        <p:spPr>
          <a:xfrm>
            <a:off x="179512" y="1147097"/>
            <a:ext cx="8964488" cy="4770537"/>
          </a:xfrm>
          <a:prstGeom prst="rect">
            <a:avLst/>
          </a:prstGeom>
          <a:noFill/>
        </p:spPr>
        <p:txBody>
          <a:bodyPr wrap="square" rtlCol="0">
            <a:spAutoFit/>
          </a:bodyPr>
          <a:lstStyle/>
          <a:p>
            <a:pPr algn="l"/>
            <a:r>
              <a:rPr lang="pl-PL" sz="1900" b="0" i="0" u="none" strike="noStrike" baseline="0" dirty="0">
                <a:latin typeface="+mj-lt"/>
              </a:rPr>
              <a:t>„Każdy z tych światów określony jest przez jedną z możliwych – logicznie niesprzecznych – konfiguracji zdarzeń, które składają się na historię stworzonej przez Boga rzeczywistości. Zbiór tych nieskończenie wielu konfiguracji istnieje potencjalnie w Bożym umyśle, i tylko jedna z nich uzyskuje przywilej realnego zaistnienia. Jakim kryterium kieruje się Stwórca, wybierając właśnie tę, a nie inną możliwość? Odpowiedź na to pytanie dla Leibniza jest oczywista – Bóg, który jest samą mądrością i dobrocią, z niekończonego zbioru wszystkich możliwości nie może wybrać niczego innego niż to, co najlepsze: „jest niezliczona wielość możliwych światów, z których Bóg musiał wybrać najlepszy, ponieważ nie czyni niczego, nie kierując się </a:t>
            </a:r>
            <a:r>
              <a:rPr lang="en-US" sz="1900" b="0" i="0" u="none" strike="noStrike" baseline="0" dirty="0" err="1">
                <a:latin typeface="+mj-lt"/>
              </a:rPr>
              <a:t>najwyższym</a:t>
            </a:r>
            <a:r>
              <a:rPr lang="en-US" sz="1900" b="0" i="0" u="none" strike="noStrike" baseline="0" dirty="0">
                <a:latin typeface="+mj-lt"/>
              </a:rPr>
              <a:t> </a:t>
            </a:r>
            <a:r>
              <a:rPr lang="en-US" sz="1900" b="0" i="0" u="none" strike="noStrike" baseline="0" dirty="0" err="1">
                <a:latin typeface="+mj-lt"/>
              </a:rPr>
              <a:t>rozumem</a:t>
            </a:r>
            <a:r>
              <a:rPr lang="en-US" sz="1900" b="0" i="0" u="none" strike="noStrike" baseline="0" dirty="0">
                <a:latin typeface="+mj-lt"/>
              </a:rPr>
              <a:t>”</a:t>
            </a:r>
            <a:r>
              <a:rPr lang="pl-PL" sz="1900" b="0" i="0" u="none" strike="noStrike" baseline="0" dirty="0">
                <a:latin typeface="+mj-lt"/>
              </a:rPr>
              <a:t>. [1] </a:t>
            </a:r>
          </a:p>
          <a:p>
            <a:pPr algn="l"/>
            <a:endParaRPr lang="pl-PL" sz="1900" b="0" i="0" u="none" strike="noStrike" baseline="0" dirty="0">
              <a:latin typeface="+mj-lt"/>
            </a:endParaRPr>
          </a:p>
          <a:p>
            <a:pPr algn="l"/>
            <a:r>
              <a:rPr lang="pl-PL" sz="1900" b="0" i="0" u="none" strike="noStrike" baseline="0" dirty="0">
                <a:latin typeface="+mj-lt"/>
              </a:rPr>
              <a:t>W matematyce, gdy nie ma </a:t>
            </a:r>
            <a:r>
              <a:rPr lang="pl-PL" sz="1900" b="0" i="1" u="none" strike="noStrike" baseline="0" dirty="0">
                <a:latin typeface="+mj-lt"/>
              </a:rPr>
              <a:t>maksimum </a:t>
            </a:r>
            <a:r>
              <a:rPr lang="pl-PL" sz="1900" b="0" i="0" u="none" strike="noStrike" baseline="0" dirty="0">
                <a:latin typeface="+mj-lt"/>
              </a:rPr>
              <a:t>ani </a:t>
            </a:r>
            <a:r>
              <a:rPr lang="pl-PL" sz="1900" b="0" i="1" u="none" strike="noStrike" baseline="0" dirty="0">
                <a:latin typeface="+mj-lt"/>
              </a:rPr>
              <a:t>minimum, </a:t>
            </a:r>
            <a:r>
              <a:rPr lang="pl-PL" sz="1900" b="0" i="0" u="none" strike="noStrike" baseline="0" dirty="0">
                <a:latin typeface="+mj-lt"/>
              </a:rPr>
              <a:t>czyli niczego wyróżnionego,</a:t>
            </a:r>
          </a:p>
          <a:p>
            <a:pPr algn="l"/>
            <a:r>
              <a:rPr lang="pl-PL" sz="1900" b="0" i="0" u="none" strike="noStrike" baseline="0" dirty="0">
                <a:latin typeface="+mj-lt"/>
              </a:rPr>
              <a:t>wszystko przebiega jednakowo lub, jeżeli to niemożliwe, nie dzieje się nic. Tak samo można powiedzieć na temat równie dobrze zorganizowanej jak matematyka doskonałej mądrości, że gdyby nie było najlepszego (</a:t>
            </a:r>
            <a:r>
              <a:rPr lang="pl-PL" sz="1900" b="0" i="1" u="none" strike="noStrike" baseline="0" dirty="0">
                <a:latin typeface="+mj-lt"/>
              </a:rPr>
              <a:t>optimum</a:t>
            </a:r>
            <a:r>
              <a:rPr lang="pl-PL" sz="1900" b="0" i="0" u="none" strike="noStrike" baseline="0" dirty="0">
                <a:latin typeface="+mj-lt"/>
              </a:rPr>
              <a:t>) spośród </a:t>
            </a:r>
            <a:r>
              <a:rPr lang="pl-PL" sz="1900" dirty="0" err="1">
                <a:latin typeface="+mj-lt"/>
              </a:rPr>
              <a:t>w</a:t>
            </a:r>
            <a:r>
              <a:rPr lang="pl-PL" sz="1900" b="0" i="0" u="none" strike="noStrike" baseline="0" dirty="0" err="1">
                <a:latin typeface="+mj-lt"/>
              </a:rPr>
              <a:t>szys-tkich</a:t>
            </a:r>
            <a:r>
              <a:rPr lang="pl-PL" sz="1900" b="0" i="0" u="none" strike="noStrike" baseline="0" dirty="0">
                <a:latin typeface="+mj-lt"/>
              </a:rPr>
              <a:t> możliwych światów, Bóg nie stworzyłby żadnego </a:t>
            </a:r>
            <a:r>
              <a:rPr lang="en-US" sz="1900" b="0" i="0" u="none" strike="noStrike" baseline="0" dirty="0" err="1">
                <a:latin typeface="+mj-lt"/>
              </a:rPr>
              <a:t>świata</a:t>
            </a:r>
            <a:r>
              <a:rPr lang="en-US" sz="1900" b="0" i="0" u="none" strike="noStrike" baseline="0" dirty="0">
                <a:latin typeface="+mj-lt"/>
              </a:rPr>
              <a:t>”</a:t>
            </a:r>
            <a:r>
              <a:rPr lang="pl-PL" sz="1900" dirty="0">
                <a:latin typeface="+mj-lt"/>
              </a:rPr>
              <a:t> (</a:t>
            </a:r>
            <a:r>
              <a:rPr lang="pl-PL" sz="1900" i="1" dirty="0">
                <a:latin typeface="+mj-lt"/>
              </a:rPr>
              <a:t>Teodycea</a:t>
            </a:r>
            <a:r>
              <a:rPr lang="pl-PL" sz="1900" dirty="0">
                <a:latin typeface="+mj-lt"/>
              </a:rPr>
              <a:t>, s. 125) </a:t>
            </a:r>
            <a:endParaRPr lang="en-US" sz="1900" dirty="0">
              <a:latin typeface="+mj-lt"/>
            </a:endParaRPr>
          </a:p>
        </p:txBody>
      </p:sp>
      <p:cxnSp>
        <p:nvCxnSpPr>
          <p:cNvPr id="5" name="Łącznik prosty 4">
            <a:extLst>
              <a:ext uri="{FF2B5EF4-FFF2-40B4-BE49-F238E27FC236}">
                <a16:creationId xmlns:a16="http://schemas.microsoft.com/office/drawing/2014/main" id="{65465DFC-6B6C-44DF-1AFB-28F300604CCF}"/>
              </a:ext>
            </a:extLst>
          </p:cNvPr>
          <p:cNvCxnSpPr/>
          <p:nvPr/>
        </p:nvCxnSpPr>
        <p:spPr bwMode="auto">
          <a:xfrm>
            <a:off x="755576" y="3212976"/>
            <a:ext cx="2016224"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pole tekstowe 6">
            <a:extLst>
              <a:ext uri="{FF2B5EF4-FFF2-40B4-BE49-F238E27FC236}">
                <a16:creationId xmlns:a16="http://schemas.microsoft.com/office/drawing/2014/main" id="{D8FCD3FC-FD45-7D51-C862-5D62093805D7}"/>
              </a:ext>
            </a:extLst>
          </p:cNvPr>
          <p:cNvSpPr txBox="1"/>
          <p:nvPr/>
        </p:nvSpPr>
        <p:spPr>
          <a:xfrm>
            <a:off x="179512" y="6175950"/>
            <a:ext cx="8064896" cy="584775"/>
          </a:xfrm>
          <a:prstGeom prst="rect">
            <a:avLst/>
          </a:prstGeom>
          <a:noFill/>
        </p:spPr>
        <p:txBody>
          <a:bodyPr wrap="square">
            <a:spAutoFit/>
          </a:bodyPr>
          <a:lstStyle/>
          <a:p>
            <a:pPr marL="0" indent="0">
              <a:spcBef>
                <a:spcPts val="600"/>
              </a:spcBef>
              <a:buNone/>
            </a:pPr>
            <a:r>
              <a:rPr lang="pl-PL" altLang="it-IT" sz="1600" dirty="0"/>
              <a:t>[1] Tadeusz </a:t>
            </a:r>
            <a:r>
              <a:rPr lang="en-US" altLang="it-IT" sz="1600" dirty="0"/>
              <a:t>Pabjan</a:t>
            </a:r>
            <a:r>
              <a:rPr lang="pl-PL" altLang="it-IT" sz="1600" dirty="0"/>
              <a:t>, </a:t>
            </a:r>
            <a:r>
              <a:rPr lang="pl-PL" altLang="it-IT" sz="1600" i="1" dirty="0"/>
              <a:t>Gottfrieda W.  Leibniza idea świata najlepszego z możliwych</a:t>
            </a:r>
            <a:r>
              <a:rPr lang="pl-PL" altLang="it-IT" sz="1600" dirty="0"/>
              <a:t>, Studia z Historii Filozofii</a:t>
            </a:r>
            <a:r>
              <a:rPr lang="pl-PL" altLang="it-IT" sz="1600" i="1" dirty="0"/>
              <a:t>, </a:t>
            </a:r>
            <a:r>
              <a:rPr lang="pl-PL" altLang="it-IT" sz="1600" dirty="0"/>
              <a:t>4(8)/</a:t>
            </a:r>
            <a:r>
              <a:rPr lang="en-US" altLang="it-IT" sz="1600" dirty="0"/>
              <a:t>2017</a:t>
            </a:r>
            <a:r>
              <a:rPr lang="pl-PL" altLang="it-IT" sz="1600" dirty="0"/>
              <a:t>, p. 107</a:t>
            </a:r>
            <a:endParaRPr lang="en-US" altLang="it-IT" sz="1600" dirty="0"/>
          </a:p>
        </p:txBody>
      </p:sp>
    </p:spTree>
    <p:extLst>
      <p:ext uri="{BB962C8B-B14F-4D97-AF65-F5344CB8AC3E}">
        <p14:creationId xmlns:p14="http://schemas.microsoft.com/office/powerpoint/2010/main" val="3012387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4C77CA5D-A7A1-D29B-94DA-74AADA077D9D}"/>
              </a:ext>
            </a:extLst>
          </p:cNvPr>
          <p:cNvSpPr>
            <a:spLocks noGrp="1" noChangeArrowheads="1"/>
          </p:cNvSpPr>
          <p:nvPr>
            <p:ph type="title"/>
          </p:nvPr>
        </p:nvSpPr>
        <p:spPr>
          <a:xfrm>
            <a:off x="457200" y="-42701"/>
            <a:ext cx="8229600" cy="1143000"/>
          </a:xfrm>
        </p:spPr>
        <p:txBody>
          <a:bodyPr/>
          <a:lstStyle/>
          <a:p>
            <a:r>
              <a:rPr lang="pl-PL" altLang="en-US" sz="3600" dirty="0"/>
              <a:t>Prawo matematycznego minimum</a:t>
            </a:r>
            <a:endParaRPr lang="en-US" altLang="en-US" sz="3600" dirty="0"/>
          </a:p>
        </p:txBody>
      </p:sp>
      <p:pic>
        <p:nvPicPr>
          <p:cNvPr id="331779" name="Picture 3">
            <a:extLst>
              <a:ext uri="{FF2B5EF4-FFF2-40B4-BE49-F238E27FC236}">
                <a16:creationId xmlns:a16="http://schemas.microsoft.com/office/drawing/2014/main" id="{4CC130C4-78D5-A8F8-FA42-9F3742A7D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24" y="994012"/>
            <a:ext cx="3794318" cy="2845739"/>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3AC54295-8105-7D28-D307-F08DED310E2B}"/>
              </a:ext>
            </a:extLst>
          </p:cNvPr>
          <p:cNvSpPr txBox="1"/>
          <p:nvPr/>
        </p:nvSpPr>
        <p:spPr>
          <a:xfrm>
            <a:off x="4505470" y="1100299"/>
            <a:ext cx="4387009" cy="2708434"/>
          </a:xfrm>
          <a:prstGeom prst="rect">
            <a:avLst/>
          </a:prstGeom>
          <a:noFill/>
        </p:spPr>
        <p:txBody>
          <a:bodyPr wrap="square" rtlCol="0">
            <a:spAutoFit/>
          </a:bodyPr>
          <a:lstStyle/>
          <a:p>
            <a:r>
              <a:rPr lang="pl-PL" sz="2600" dirty="0"/>
              <a:t>sin α/ sin</a:t>
            </a:r>
            <a:r>
              <a:rPr lang="el-GR" sz="2600" dirty="0"/>
              <a:t>β</a:t>
            </a:r>
            <a:r>
              <a:rPr lang="pl-PL" sz="2600" dirty="0"/>
              <a:t> = </a:t>
            </a:r>
            <a:r>
              <a:rPr lang="pl-PL" sz="2600" i="1" dirty="0"/>
              <a:t>n</a:t>
            </a:r>
          </a:p>
          <a:p>
            <a:endParaRPr lang="pl-PL" sz="2400" i="1" dirty="0"/>
          </a:p>
          <a:p>
            <a:r>
              <a:rPr lang="pl-PL" sz="2400" dirty="0"/>
              <a:t>Zasada Fermata:</a:t>
            </a:r>
          </a:p>
          <a:p>
            <a:r>
              <a:rPr lang="pl-PL" sz="2400" dirty="0"/>
              <a:t>trajektoria najkrótszego czasu</a:t>
            </a:r>
          </a:p>
          <a:p>
            <a:endParaRPr lang="pl-PL" sz="2400" dirty="0"/>
          </a:p>
          <a:p>
            <a:r>
              <a:rPr lang="pl-PL" sz="2400" dirty="0" err="1"/>
              <a:t>Brachisto-chrona</a:t>
            </a:r>
            <a:r>
              <a:rPr lang="pl-PL" sz="2400" dirty="0"/>
              <a:t>: trajektoria najkrótszego spadku</a:t>
            </a:r>
            <a:endParaRPr lang="en-US" sz="2400" dirty="0"/>
          </a:p>
        </p:txBody>
      </p:sp>
      <p:cxnSp>
        <p:nvCxnSpPr>
          <p:cNvPr id="4" name="Łącznik prosty 3">
            <a:extLst>
              <a:ext uri="{FF2B5EF4-FFF2-40B4-BE49-F238E27FC236}">
                <a16:creationId xmlns:a16="http://schemas.microsoft.com/office/drawing/2014/main" id="{D134AF48-8AE9-DB85-6763-581E3D843AF7}"/>
              </a:ext>
            </a:extLst>
          </p:cNvPr>
          <p:cNvCxnSpPr/>
          <p:nvPr/>
        </p:nvCxnSpPr>
        <p:spPr bwMode="auto">
          <a:xfrm>
            <a:off x="3347864" y="1666122"/>
            <a:ext cx="0" cy="19442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pole tekstowe 5">
            <a:extLst>
              <a:ext uri="{FF2B5EF4-FFF2-40B4-BE49-F238E27FC236}">
                <a16:creationId xmlns:a16="http://schemas.microsoft.com/office/drawing/2014/main" id="{DCEEFA01-47F7-01E6-338B-7D6F8C0AABDB}"/>
              </a:ext>
            </a:extLst>
          </p:cNvPr>
          <p:cNvSpPr txBox="1"/>
          <p:nvPr/>
        </p:nvSpPr>
        <p:spPr>
          <a:xfrm>
            <a:off x="2771800" y="1626581"/>
            <a:ext cx="4572000" cy="646331"/>
          </a:xfrm>
          <a:prstGeom prst="rect">
            <a:avLst/>
          </a:prstGeom>
          <a:noFill/>
        </p:spPr>
        <p:txBody>
          <a:bodyPr wrap="square">
            <a:spAutoFit/>
          </a:bodyPr>
          <a:lstStyle/>
          <a:p>
            <a:r>
              <a:rPr lang="pl-PL" sz="3600" dirty="0"/>
              <a:t>α</a:t>
            </a:r>
            <a:endParaRPr lang="en-US" dirty="0"/>
          </a:p>
        </p:txBody>
      </p:sp>
      <p:sp>
        <p:nvSpPr>
          <p:cNvPr id="8" name="pole tekstowe 7">
            <a:extLst>
              <a:ext uri="{FF2B5EF4-FFF2-40B4-BE49-F238E27FC236}">
                <a16:creationId xmlns:a16="http://schemas.microsoft.com/office/drawing/2014/main" id="{6F2AE985-3EA7-50E0-C40A-D1D0AE272C54}"/>
              </a:ext>
            </a:extLst>
          </p:cNvPr>
          <p:cNvSpPr txBox="1"/>
          <p:nvPr/>
        </p:nvSpPr>
        <p:spPr>
          <a:xfrm>
            <a:off x="3384376" y="2927629"/>
            <a:ext cx="4572000" cy="646331"/>
          </a:xfrm>
          <a:prstGeom prst="rect">
            <a:avLst/>
          </a:prstGeom>
          <a:noFill/>
        </p:spPr>
        <p:txBody>
          <a:bodyPr wrap="square">
            <a:spAutoFit/>
          </a:bodyPr>
          <a:lstStyle/>
          <a:p>
            <a:r>
              <a:rPr lang="el-GR" sz="3600" dirty="0"/>
              <a:t>β</a:t>
            </a:r>
            <a:endParaRPr lang="en-US" dirty="0"/>
          </a:p>
        </p:txBody>
      </p:sp>
      <p:pic>
        <p:nvPicPr>
          <p:cNvPr id="10" name="Obraz 9">
            <a:extLst>
              <a:ext uri="{FF2B5EF4-FFF2-40B4-BE49-F238E27FC236}">
                <a16:creationId xmlns:a16="http://schemas.microsoft.com/office/drawing/2014/main" id="{EB20E1CD-7381-5B28-4312-C70C6ACF6E3D}"/>
              </a:ext>
            </a:extLst>
          </p:cNvPr>
          <p:cNvPicPr>
            <a:picLocks noChangeAspect="1"/>
          </p:cNvPicPr>
          <p:nvPr/>
        </p:nvPicPr>
        <p:blipFill>
          <a:blip r:embed="rId3"/>
          <a:stretch>
            <a:fillRect/>
          </a:stretch>
        </p:blipFill>
        <p:spPr>
          <a:xfrm>
            <a:off x="477724" y="3982692"/>
            <a:ext cx="3878253" cy="2543779"/>
          </a:xfrm>
          <a:prstGeom prst="rect">
            <a:avLst/>
          </a:prstGeom>
        </p:spPr>
      </p:pic>
      <p:pic>
        <p:nvPicPr>
          <p:cNvPr id="12" name="Obraz 11">
            <a:extLst>
              <a:ext uri="{FF2B5EF4-FFF2-40B4-BE49-F238E27FC236}">
                <a16:creationId xmlns:a16="http://schemas.microsoft.com/office/drawing/2014/main" id="{C6EDEF1F-E3FB-7A8A-F04B-7A12F1FD03C8}"/>
              </a:ext>
            </a:extLst>
          </p:cNvPr>
          <p:cNvPicPr>
            <a:picLocks noChangeAspect="1"/>
          </p:cNvPicPr>
          <p:nvPr/>
        </p:nvPicPr>
        <p:blipFill>
          <a:blip r:embed="rId4"/>
          <a:stretch>
            <a:fillRect/>
          </a:stretch>
        </p:blipFill>
        <p:spPr>
          <a:xfrm>
            <a:off x="4807295" y="3926709"/>
            <a:ext cx="3509121" cy="2608551"/>
          </a:xfrm>
          <a:prstGeom prst="rect">
            <a:avLst/>
          </a:prstGeom>
        </p:spPr>
      </p:pic>
      <p:sp>
        <p:nvSpPr>
          <p:cNvPr id="13" name="pole tekstowe 12">
            <a:extLst>
              <a:ext uri="{FF2B5EF4-FFF2-40B4-BE49-F238E27FC236}">
                <a16:creationId xmlns:a16="http://schemas.microsoft.com/office/drawing/2014/main" id="{212FBE4E-1C26-7155-3C99-6865102D2699}"/>
              </a:ext>
            </a:extLst>
          </p:cNvPr>
          <p:cNvSpPr txBox="1"/>
          <p:nvPr/>
        </p:nvSpPr>
        <p:spPr>
          <a:xfrm>
            <a:off x="449896" y="6497938"/>
            <a:ext cx="3812262" cy="338554"/>
          </a:xfrm>
          <a:prstGeom prst="rect">
            <a:avLst/>
          </a:prstGeom>
          <a:noFill/>
        </p:spPr>
        <p:txBody>
          <a:bodyPr wrap="none" rtlCol="0">
            <a:spAutoFit/>
          </a:bodyPr>
          <a:lstStyle/>
          <a:p>
            <a:r>
              <a:rPr lang="pl-PL" sz="1600" dirty="0"/>
              <a:t>G. Karwasz, Fizyka w Szkole, nr 3/2025</a:t>
            </a:r>
            <a:endParaRPr lang="en-US"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3FE65A-7784-8E50-277B-6976A56E21D3}"/>
              </a:ext>
            </a:extLst>
          </p:cNvPr>
          <p:cNvSpPr>
            <a:spLocks noGrp="1"/>
          </p:cNvSpPr>
          <p:nvPr>
            <p:ph type="title"/>
          </p:nvPr>
        </p:nvSpPr>
        <p:spPr>
          <a:xfrm>
            <a:off x="457200" y="-248070"/>
            <a:ext cx="4114800" cy="1143000"/>
          </a:xfrm>
        </p:spPr>
        <p:txBody>
          <a:bodyPr/>
          <a:lstStyle/>
          <a:p>
            <a:r>
              <a:rPr lang="pl-PL" sz="3600" dirty="0"/>
              <a:t>Zasada wariacyjna</a:t>
            </a:r>
            <a:endParaRPr lang="en-US" sz="3600" dirty="0"/>
          </a:p>
        </p:txBody>
      </p:sp>
      <p:pic>
        <p:nvPicPr>
          <p:cNvPr id="4" name="Obraz 3">
            <a:extLst>
              <a:ext uri="{FF2B5EF4-FFF2-40B4-BE49-F238E27FC236}">
                <a16:creationId xmlns:a16="http://schemas.microsoft.com/office/drawing/2014/main" id="{E1ED9BCF-E8A4-A8C5-57BE-C37D0564BFC5}"/>
              </a:ext>
            </a:extLst>
          </p:cNvPr>
          <p:cNvPicPr>
            <a:picLocks noChangeAspect="1"/>
          </p:cNvPicPr>
          <p:nvPr/>
        </p:nvPicPr>
        <p:blipFill>
          <a:blip r:embed="rId2"/>
          <a:stretch>
            <a:fillRect/>
          </a:stretch>
        </p:blipFill>
        <p:spPr>
          <a:xfrm>
            <a:off x="606489" y="540772"/>
            <a:ext cx="3172211" cy="1845430"/>
          </a:xfrm>
          <a:prstGeom prst="rect">
            <a:avLst/>
          </a:prstGeom>
        </p:spPr>
      </p:pic>
      <p:pic>
        <p:nvPicPr>
          <p:cNvPr id="8" name="Obraz 7">
            <a:extLst>
              <a:ext uri="{FF2B5EF4-FFF2-40B4-BE49-F238E27FC236}">
                <a16:creationId xmlns:a16="http://schemas.microsoft.com/office/drawing/2014/main" id="{3017ACBC-F860-4CC1-2040-1DB23F140395}"/>
              </a:ext>
            </a:extLst>
          </p:cNvPr>
          <p:cNvPicPr>
            <a:picLocks noChangeAspect="1"/>
          </p:cNvPicPr>
          <p:nvPr/>
        </p:nvPicPr>
        <p:blipFill>
          <a:blip r:embed="rId3"/>
          <a:stretch>
            <a:fillRect/>
          </a:stretch>
        </p:blipFill>
        <p:spPr>
          <a:xfrm>
            <a:off x="567675" y="2218454"/>
            <a:ext cx="3893849" cy="4686402"/>
          </a:xfrm>
          <a:prstGeom prst="rect">
            <a:avLst/>
          </a:prstGeom>
        </p:spPr>
      </p:pic>
      <p:pic>
        <p:nvPicPr>
          <p:cNvPr id="10" name="Obraz 9">
            <a:extLst>
              <a:ext uri="{FF2B5EF4-FFF2-40B4-BE49-F238E27FC236}">
                <a16:creationId xmlns:a16="http://schemas.microsoft.com/office/drawing/2014/main" id="{B703BC8A-AC68-F3D0-447B-3A114A53F013}"/>
              </a:ext>
            </a:extLst>
          </p:cNvPr>
          <p:cNvPicPr>
            <a:picLocks noChangeAspect="1"/>
          </p:cNvPicPr>
          <p:nvPr/>
        </p:nvPicPr>
        <p:blipFill>
          <a:blip r:embed="rId4"/>
          <a:stretch>
            <a:fillRect/>
          </a:stretch>
        </p:blipFill>
        <p:spPr>
          <a:xfrm>
            <a:off x="4860325" y="195726"/>
            <a:ext cx="3978943" cy="6440368"/>
          </a:xfrm>
          <a:prstGeom prst="rect">
            <a:avLst/>
          </a:prstGeom>
        </p:spPr>
      </p:pic>
      <p:cxnSp>
        <p:nvCxnSpPr>
          <p:cNvPr id="12" name="Łącznik prosty 11">
            <a:extLst>
              <a:ext uri="{FF2B5EF4-FFF2-40B4-BE49-F238E27FC236}">
                <a16:creationId xmlns:a16="http://schemas.microsoft.com/office/drawing/2014/main" id="{CC59CC1D-03D5-CA2D-40CE-C0CADD72C25C}"/>
              </a:ext>
            </a:extLst>
          </p:cNvPr>
          <p:cNvCxnSpPr/>
          <p:nvPr/>
        </p:nvCxnSpPr>
        <p:spPr bwMode="auto">
          <a:xfrm>
            <a:off x="4860325" y="5999991"/>
            <a:ext cx="3826475"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Łącznik prosty 12">
            <a:extLst>
              <a:ext uri="{FF2B5EF4-FFF2-40B4-BE49-F238E27FC236}">
                <a16:creationId xmlns:a16="http://schemas.microsoft.com/office/drawing/2014/main" id="{06BD0066-E971-CB13-E41C-131AB17BD158}"/>
              </a:ext>
            </a:extLst>
          </p:cNvPr>
          <p:cNvCxnSpPr/>
          <p:nvPr/>
        </p:nvCxnSpPr>
        <p:spPr bwMode="auto">
          <a:xfrm>
            <a:off x="4860325" y="4077072"/>
            <a:ext cx="3826475"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Łącznik prosty 13">
            <a:extLst>
              <a:ext uri="{FF2B5EF4-FFF2-40B4-BE49-F238E27FC236}">
                <a16:creationId xmlns:a16="http://schemas.microsoft.com/office/drawing/2014/main" id="{4D95C18F-6D69-D100-DA85-10EC21F4BC9C}"/>
              </a:ext>
            </a:extLst>
          </p:cNvPr>
          <p:cNvCxnSpPr/>
          <p:nvPr/>
        </p:nvCxnSpPr>
        <p:spPr bwMode="auto">
          <a:xfrm>
            <a:off x="567675" y="4725144"/>
            <a:ext cx="3826475"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Łącznik prosty 14">
            <a:extLst>
              <a:ext uri="{FF2B5EF4-FFF2-40B4-BE49-F238E27FC236}">
                <a16:creationId xmlns:a16="http://schemas.microsoft.com/office/drawing/2014/main" id="{9E93A2BB-53A3-2902-C724-27EBA33833F3}"/>
              </a:ext>
            </a:extLst>
          </p:cNvPr>
          <p:cNvCxnSpPr/>
          <p:nvPr/>
        </p:nvCxnSpPr>
        <p:spPr bwMode="auto">
          <a:xfrm>
            <a:off x="564435" y="5111006"/>
            <a:ext cx="3826475"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pole tekstowe 2">
            <a:extLst>
              <a:ext uri="{FF2B5EF4-FFF2-40B4-BE49-F238E27FC236}">
                <a16:creationId xmlns:a16="http://schemas.microsoft.com/office/drawing/2014/main" id="{E829D0AF-D1D3-9B77-9F7B-2652C8F966C7}"/>
              </a:ext>
            </a:extLst>
          </p:cNvPr>
          <p:cNvSpPr txBox="1"/>
          <p:nvPr/>
        </p:nvSpPr>
        <p:spPr>
          <a:xfrm>
            <a:off x="4844273" y="6599656"/>
            <a:ext cx="2901756" cy="276999"/>
          </a:xfrm>
          <a:prstGeom prst="rect">
            <a:avLst/>
          </a:prstGeom>
          <a:noFill/>
        </p:spPr>
        <p:txBody>
          <a:bodyPr wrap="none" rtlCol="0">
            <a:spAutoFit/>
          </a:bodyPr>
          <a:lstStyle/>
          <a:p>
            <a:r>
              <a:rPr lang="pl-PL" sz="1200" dirty="0"/>
              <a:t>G. Karwasz, Fizyka w Szkole, nr 3/2025</a:t>
            </a:r>
            <a:endParaRPr lang="en-US" sz="1200" dirty="0"/>
          </a:p>
        </p:txBody>
      </p:sp>
    </p:spTree>
    <p:extLst>
      <p:ext uri="{BB962C8B-B14F-4D97-AF65-F5344CB8AC3E}">
        <p14:creationId xmlns:p14="http://schemas.microsoft.com/office/powerpoint/2010/main" val="1470686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9281407-A369-4357-AB04-409810D01D8E}"/>
              </a:ext>
            </a:extLst>
          </p:cNvPr>
          <p:cNvSpPr>
            <a:spLocks noGrp="1" noChangeArrowheads="1"/>
          </p:cNvSpPr>
          <p:nvPr>
            <p:ph type="title"/>
          </p:nvPr>
        </p:nvSpPr>
        <p:spPr>
          <a:xfrm>
            <a:off x="457200" y="-263525"/>
            <a:ext cx="8229600" cy="1143000"/>
          </a:xfrm>
        </p:spPr>
        <p:txBody>
          <a:bodyPr/>
          <a:lstStyle/>
          <a:p>
            <a:pPr eaLnBrk="1" hangingPunct="1"/>
            <a:r>
              <a:rPr lang="it-IT" altLang="it-IT" sz="3200"/>
              <a:t>Maupertais</a:t>
            </a:r>
            <a:r>
              <a:rPr lang="pl-PL" altLang="it-IT" sz="3200"/>
              <a:t>’s principle: minimum action</a:t>
            </a:r>
          </a:p>
        </p:txBody>
      </p:sp>
      <p:sp>
        <p:nvSpPr>
          <p:cNvPr id="22531" name="Rectangle 3">
            <a:extLst>
              <a:ext uri="{FF2B5EF4-FFF2-40B4-BE49-F238E27FC236}">
                <a16:creationId xmlns:a16="http://schemas.microsoft.com/office/drawing/2014/main" id="{C22EE798-2B65-79CB-A1E0-BBA4EEA31B93}"/>
              </a:ext>
            </a:extLst>
          </p:cNvPr>
          <p:cNvSpPr>
            <a:spLocks noGrp="1" noChangeArrowheads="1"/>
          </p:cNvSpPr>
          <p:nvPr>
            <p:ph type="body" idx="1"/>
          </p:nvPr>
        </p:nvSpPr>
        <p:spPr>
          <a:xfrm>
            <a:off x="0" y="2670175"/>
            <a:ext cx="9144000" cy="4525963"/>
          </a:xfrm>
        </p:spPr>
        <p:txBody>
          <a:bodyPr/>
          <a:lstStyle/>
          <a:p>
            <a:pPr eaLnBrk="1" hangingPunct="1"/>
            <a:endParaRPr lang="pl-PL" altLang="it-IT" sz="2400" dirty="0"/>
          </a:p>
          <a:p>
            <a:pPr eaLnBrk="1" hangingPunct="1"/>
            <a:endParaRPr lang="pl-PL" altLang="it-IT" sz="2400" dirty="0"/>
          </a:p>
          <a:p>
            <a:pPr eaLnBrk="1" hangingPunct="1"/>
            <a:endParaRPr lang="pl-PL" altLang="it-IT" sz="2000" dirty="0"/>
          </a:p>
          <a:p>
            <a:pPr eaLnBrk="1" hangingPunct="1"/>
            <a:r>
              <a:rPr lang="fr-FR" altLang="it-IT" sz="2000" dirty="0">
                <a:solidFill>
                  <a:srgbClr val="202122"/>
                </a:solidFill>
              </a:rPr>
              <a:t>«L'action est proportionnelle au produit de la masse par la vitesse et par l'espace. Maintenant, voici ce principe, si sage, si digne de l'Être Suprême</a:t>
            </a:r>
            <a:r>
              <a:rPr lang="pl-PL" altLang="it-IT" sz="2000" dirty="0">
                <a:solidFill>
                  <a:srgbClr val="202122"/>
                </a:solidFill>
              </a:rPr>
              <a:t>*</a:t>
            </a:r>
            <a:r>
              <a:rPr lang="fr-FR" altLang="it-IT" sz="2000" dirty="0">
                <a:solidFill>
                  <a:srgbClr val="202122"/>
                </a:solidFill>
              </a:rPr>
              <a:t>: </a:t>
            </a:r>
            <a:r>
              <a:rPr lang="fr-FR" altLang="it-IT" sz="2000" dirty="0">
                <a:solidFill>
                  <a:srgbClr val="202122"/>
                </a:solidFill>
                <a:latin typeface="+mj-lt"/>
              </a:rPr>
              <a:t>lorsqu'il arrive quelque changement dans la Nature, la quantité d'action employée pour ce changement est toujours la plus petite qu'il soit possible»</a:t>
            </a:r>
            <a:endParaRPr lang="pl-PL" altLang="it-IT" sz="2000" dirty="0">
              <a:solidFill>
                <a:srgbClr val="202122"/>
              </a:solidFill>
              <a:latin typeface="+mj-lt"/>
            </a:endParaRPr>
          </a:p>
          <a:p>
            <a:pPr marL="0" indent="0" eaLnBrk="1" hangingPunct="1">
              <a:buNone/>
            </a:pPr>
            <a:r>
              <a:rPr lang="pl-PL" sz="1900" b="0" i="0" dirty="0">
                <a:solidFill>
                  <a:srgbClr val="000000"/>
                </a:solidFill>
                <a:effectLst/>
                <a:latin typeface="+mj-lt"/>
              </a:rPr>
              <a:t>* I teraz, oto ta zasada, tak mądra, tak godna Istoty Najwyższej</a:t>
            </a:r>
            <a:endParaRPr lang="pl-PL" altLang="it-IT" sz="1900" dirty="0">
              <a:solidFill>
                <a:srgbClr val="202122"/>
              </a:solidFill>
              <a:latin typeface="+mj-lt"/>
            </a:endParaRPr>
          </a:p>
          <a:p>
            <a:pPr eaLnBrk="1" hangingPunct="1"/>
            <a:endParaRPr lang="en-US" altLang="it-IT" sz="2000" dirty="0"/>
          </a:p>
        </p:txBody>
      </p:sp>
      <p:pic>
        <p:nvPicPr>
          <p:cNvPr id="22532" name="Immagine 2">
            <a:extLst>
              <a:ext uri="{FF2B5EF4-FFF2-40B4-BE49-F238E27FC236}">
                <a16:creationId xmlns:a16="http://schemas.microsoft.com/office/drawing/2014/main" id="{FFA1FB4C-840A-7BC8-8E03-048BF02EE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3028950"/>
            <a:ext cx="471963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CasellaDiTesto 4">
            <a:extLst>
              <a:ext uri="{FF2B5EF4-FFF2-40B4-BE49-F238E27FC236}">
                <a16:creationId xmlns:a16="http://schemas.microsoft.com/office/drawing/2014/main" id="{E6F09065-CD58-28A8-B6A9-04E1F3183A2F}"/>
              </a:ext>
            </a:extLst>
          </p:cNvPr>
          <p:cNvSpPr txBox="1">
            <a:spLocks noChangeArrowheads="1"/>
          </p:cNvSpPr>
          <p:nvPr/>
        </p:nvSpPr>
        <p:spPr bwMode="auto">
          <a:xfrm>
            <a:off x="242888" y="6021288"/>
            <a:ext cx="8756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200" dirty="0">
                <a:solidFill>
                  <a:srgbClr val="008000"/>
                </a:solidFill>
                <a:hlinkClick r:id="rId3"/>
              </a:rPr>
              <a:t>https://dydaktyka.fizyka.umk.pl/zabawki1/files/mech/faster-en.html</a:t>
            </a:r>
            <a:r>
              <a:rPr lang="pl-PL" altLang="it-IT" sz="1200" dirty="0">
                <a:solidFill>
                  <a:srgbClr val="008000"/>
                </a:solidFill>
              </a:rPr>
              <a:t> </a:t>
            </a:r>
            <a:endParaRPr lang="pl-PL" altLang="it-IT" sz="1200" dirty="0">
              <a:solidFill>
                <a:srgbClr val="008000"/>
              </a:solidFill>
              <a:hlinkClick r:id="rId4"/>
            </a:endParaRPr>
          </a:p>
          <a:p>
            <a:pPr>
              <a:spcBef>
                <a:spcPct val="0"/>
              </a:spcBef>
              <a:buFontTx/>
              <a:buNone/>
            </a:pPr>
            <a:r>
              <a:rPr lang="pl-PL" altLang="it-IT" sz="1200" dirty="0">
                <a:hlinkClick r:id="rId4"/>
              </a:rPr>
              <a:t>https://en.wikipedia.org/wiki/Action_(physics)#Abbreviated_action_(functional)</a:t>
            </a:r>
            <a:endParaRPr lang="pl-PL" altLang="it-IT" sz="1200" dirty="0"/>
          </a:p>
          <a:p>
            <a:pPr>
              <a:spcBef>
                <a:spcPct val="0"/>
              </a:spcBef>
              <a:buFontTx/>
              <a:buNone/>
            </a:pPr>
            <a:r>
              <a:rPr lang="pl-PL" altLang="it-IT" sz="1200" dirty="0">
                <a:hlinkClick r:id="rId5"/>
              </a:rPr>
              <a:t>https://it.wikipedia.org/wiki/Principio_di_Maupertuis</a:t>
            </a:r>
            <a:r>
              <a:rPr lang="pl-PL" altLang="it-IT" sz="1200" dirty="0"/>
              <a:t> </a:t>
            </a:r>
          </a:p>
        </p:txBody>
      </p:sp>
      <p:sp>
        <p:nvSpPr>
          <p:cNvPr id="22534" name="Rectangle 5">
            <a:extLst>
              <a:ext uri="{FF2B5EF4-FFF2-40B4-BE49-F238E27FC236}">
                <a16:creationId xmlns:a16="http://schemas.microsoft.com/office/drawing/2014/main" id="{E68A12F5-5E02-94FB-5A02-6C9B56EBA7B2}"/>
              </a:ext>
            </a:extLst>
          </p:cNvPr>
          <p:cNvSpPr>
            <a:spLocks noChangeArrowheads="1"/>
          </p:cNvSpPr>
          <p:nvPr/>
        </p:nvSpPr>
        <p:spPr bwMode="auto">
          <a:xfrm>
            <a:off x="146050" y="5641850"/>
            <a:ext cx="8191500" cy="3698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900" dirty="0">
                <a:solidFill>
                  <a:srgbClr val="202122"/>
                </a:solidFill>
              </a:rPr>
              <a:t>(</a:t>
            </a:r>
            <a:r>
              <a:rPr lang="it-IT" altLang="it-IT" sz="1800" dirty="0" err="1">
                <a:solidFill>
                  <a:srgbClr val="0645AD"/>
                </a:solidFill>
                <a:hlinkClick r:id="rId6" tooltip="Maupertuis"/>
              </a:rPr>
              <a:t>Maupertuis</a:t>
            </a:r>
            <a:r>
              <a:rPr lang="it-IT" altLang="it-IT" sz="1800" dirty="0">
                <a:solidFill>
                  <a:srgbClr val="202122"/>
                </a:solidFill>
              </a:rPr>
              <a:t>, </a:t>
            </a:r>
            <a:r>
              <a:rPr lang="it-IT" altLang="it-IT" sz="1800" i="1" dirty="0">
                <a:solidFill>
                  <a:srgbClr val="202122"/>
                </a:solidFill>
              </a:rPr>
              <a:t>Principio della minima quantità d'azione per la meccanica</a:t>
            </a:r>
            <a:r>
              <a:rPr lang="it-IT" altLang="it-IT" sz="1800" dirty="0">
                <a:solidFill>
                  <a:srgbClr val="202122"/>
                </a:solidFill>
              </a:rPr>
              <a:t>, </a:t>
            </a:r>
            <a:r>
              <a:rPr lang="it-IT" altLang="it-IT" sz="1800" dirty="0">
                <a:solidFill>
                  <a:srgbClr val="0645AD"/>
                </a:solidFill>
                <a:hlinkClick r:id="rId7" tooltip="1744"/>
              </a:rPr>
              <a:t>1744</a:t>
            </a:r>
            <a:r>
              <a:rPr lang="it-IT" altLang="it-IT" sz="1800" dirty="0">
                <a:solidFill>
                  <a:srgbClr val="202122"/>
                </a:solidFill>
              </a:rPr>
              <a:t>.)</a:t>
            </a:r>
            <a:r>
              <a:rPr lang="it-IT" altLang="it-IT" sz="1800" dirty="0"/>
              <a:t> </a:t>
            </a:r>
          </a:p>
        </p:txBody>
      </p:sp>
      <p:pic>
        <p:nvPicPr>
          <p:cNvPr id="22535" name="Obraz 4">
            <a:extLst>
              <a:ext uri="{FF2B5EF4-FFF2-40B4-BE49-F238E27FC236}">
                <a16:creationId xmlns:a16="http://schemas.microsoft.com/office/drawing/2014/main" id="{CAA2F163-7C95-0B8F-C3F3-B4B2387097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1113" y="877888"/>
            <a:ext cx="3535362"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descr="A short - cut">
            <a:extLst>
              <a:ext uri="{FF2B5EF4-FFF2-40B4-BE49-F238E27FC236}">
                <a16:creationId xmlns:a16="http://schemas.microsoft.com/office/drawing/2014/main" id="{DAFDA29D-A737-E446-BFD5-787A2011D0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5075" y="742950"/>
            <a:ext cx="262096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Łącznik prosty 2">
            <a:extLst>
              <a:ext uri="{FF2B5EF4-FFF2-40B4-BE49-F238E27FC236}">
                <a16:creationId xmlns:a16="http://schemas.microsoft.com/office/drawing/2014/main" id="{5FEDC0E7-3A02-6325-D238-97F537AB3536}"/>
              </a:ext>
            </a:extLst>
          </p:cNvPr>
          <p:cNvCxnSpPr/>
          <p:nvPr/>
        </p:nvCxnSpPr>
        <p:spPr bwMode="auto">
          <a:xfrm>
            <a:off x="5940152" y="4581128"/>
            <a:ext cx="2746648"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0AE0231-9DEF-1735-F65D-D6D515BBED2C}"/>
              </a:ext>
            </a:extLst>
          </p:cNvPr>
          <p:cNvSpPr>
            <a:spLocks noGrp="1" noChangeArrowheads="1"/>
          </p:cNvSpPr>
          <p:nvPr>
            <p:ph type="title"/>
          </p:nvPr>
        </p:nvSpPr>
        <p:spPr>
          <a:xfrm>
            <a:off x="107950" y="7938"/>
            <a:ext cx="8229600" cy="1143000"/>
          </a:xfrm>
        </p:spPr>
        <p:txBody>
          <a:bodyPr/>
          <a:lstStyle/>
          <a:p>
            <a:pPr eaLnBrk="1" hangingPunct="1"/>
            <a:r>
              <a:rPr lang="pl-PL" altLang="it-IT" sz="3600"/>
              <a:t>Wilhelm Leibniz (1646-1716)</a:t>
            </a:r>
            <a:endParaRPr lang="en-AU" altLang="it-IT" sz="3600"/>
          </a:p>
        </p:txBody>
      </p:sp>
      <p:sp>
        <p:nvSpPr>
          <p:cNvPr id="35843" name="Text Box 7">
            <a:extLst>
              <a:ext uri="{FF2B5EF4-FFF2-40B4-BE49-F238E27FC236}">
                <a16:creationId xmlns:a16="http://schemas.microsoft.com/office/drawing/2014/main" id="{A012B9D6-E34E-C524-BE00-416E82316428}"/>
              </a:ext>
            </a:extLst>
          </p:cNvPr>
          <p:cNvSpPr txBox="1">
            <a:spLocks noChangeArrowheads="1"/>
          </p:cNvSpPr>
          <p:nvPr/>
        </p:nvSpPr>
        <p:spPr bwMode="auto">
          <a:xfrm>
            <a:off x="1095375" y="20081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solidFill>
                <a:srgbClr val="0033CC"/>
              </a:solidFill>
            </a:endParaRPr>
          </a:p>
        </p:txBody>
      </p:sp>
      <p:sp>
        <p:nvSpPr>
          <p:cNvPr id="35844" name="Text Box 8">
            <a:extLst>
              <a:ext uri="{FF2B5EF4-FFF2-40B4-BE49-F238E27FC236}">
                <a16:creationId xmlns:a16="http://schemas.microsoft.com/office/drawing/2014/main" id="{5C49A947-4CE1-FCDE-4BF2-AB1627203041}"/>
              </a:ext>
            </a:extLst>
          </p:cNvPr>
          <p:cNvSpPr txBox="1">
            <a:spLocks noChangeArrowheads="1"/>
          </p:cNvSpPr>
          <p:nvPr/>
        </p:nvSpPr>
        <p:spPr bwMode="auto">
          <a:xfrm>
            <a:off x="358775" y="981075"/>
            <a:ext cx="8424863" cy="61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pl-PL" altLang="it-IT" sz="1900" dirty="0"/>
              <a:t> Twórca </a:t>
            </a:r>
            <a:r>
              <a:rPr lang="pl-PL" altLang="it-IT" sz="1900" dirty="0" err="1"/>
              <a:t>rachun</a:t>
            </a:r>
            <a:r>
              <a:rPr lang="it-IT" altLang="it-IT" sz="1900" dirty="0"/>
              <a:t>k</a:t>
            </a:r>
            <a:r>
              <a:rPr lang="pl-PL" altLang="it-IT" sz="1900" dirty="0"/>
              <a:t>u całkowego (i różniczkowego)</a:t>
            </a:r>
          </a:p>
          <a:p>
            <a:pPr eaLnBrk="1" hangingPunct="1">
              <a:spcBef>
                <a:spcPct val="0"/>
              </a:spcBef>
            </a:pPr>
            <a:r>
              <a:rPr lang="pl-PL" altLang="it-IT" sz="1900" dirty="0"/>
              <a:t> twórca prototypu kalkulatora mechanicznego</a:t>
            </a:r>
          </a:p>
          <a:p>
            <a:pPr eaLnBrk="1" hangingPunct="1">
              <a:spcBef>
                <a:spcPct val="0"/>
              </a:spcBef>
            </a:pPr>
            <a:r>
              <a:rPr lang="pl-PL" altLang="it-IT" sz="1900" dirty="0"/>
              <a:t> bibliotekarz, kronikarz, dyplomata, kanclerz na dworze w Hanowerze i Brunszwiku; przyczynił się do wyboru dynastii Hanowerskiej na tron Anglii</a:t>
            </a:r>
          </a:p>
          <a:p>
            <a:pPr eaLnBrk="1" hangingPunct="1">
              <a:spcBef>
                <a:spcPct val="0"/>
              </a:spcBef>
            </a:pPr>
            <a:r>
              <a:rPr lang="pl-PL" altLang="it-IT" sz="1900" dirty="0"/>
              <a:t> zainteresowania: polityka, prawo, filozofia, etyka, filologia, historia</a:t>
            </a:r>
          </a:p>
          <a:p>
            <a:pPr eaLnBrk="1" hangingPunct="1">
              <a:spcBef>
                <a:spcPct val="0"/>
              </a:spcBef>
            </a:pPr>
            <a:r>
              <a:rPr lang="pl-PL" altLang="it-IT" sz="1900" dirty="0"/>
              <a:t> pisał po niemiecku, łacinie, francusku, zapewne znał serbsko-łużycki</a:t>
            </a:r>
          </a:p>
          <a:p>
            <a:pPr eaLnBrk="1" hangingPunct="1">
              <a:spcBef>
                <a:spcPct val="0"/>
              </a:spcBef>
            </a:pPr>
            <a:r>
              <a:rPr lang="pl-PL" altLang="it-IT" sz="1900" dirty="0"/>
              <a:t> Monadologia” – wielość światów (?), a w zasadzie próba filozoficznej eksploatacji idei (nowej wówczas) atomu</a:t>
            </a:r>
          </a:p>
          <a:p>
            <a:pPr eaLnBrk="1" hangingPunct="1">
              <a:spcBef>
                <a:spcPct val="0"/>
              </a:spcBef>
            </a:pPr>
            <a:r>
              <a:rPr lang="pl-PL" altLang="it-IT" sz="1900" dirty="0"/>
              <a:t> „Esej o Teodycei” – jak Pan Bóg może pozwalać na zło</a:t>
            </a:r>
            <a:endParaRPr lang="it-IT" altLang="it-IT" sz="1900" dirty="0"/>
          </a:p>
          <a:p>
            <a:pPr eaLnBrk="1" hangingPunct="1">
              <a:spcBef>
                <a:spcPct val="0"/>
              </a:spcBef>
            </a:pPr>
            <a:endParaRPr lang="pl-PL" altLang="it-IT" sz="1900" dirty="0"/>
          </a:p>
          <a:p>
            <a:pPr eaLnBrk="1" hangingPunct="1">
              <a:spcBef>
                <a:spcPct val="0"/>
              </a:spcBef>
              <a:buFontTx/>
              <a:buNone/>
            </a:pPr>
            <a:r>
              <a:rPr lang="fr-FR" altLang="it-IT" sz="1900" dirty="0"/>
              <a:t>«Dieu existe-t-il? – </a:t>
            </a:r>
            <a:r>
              <a:rPr lang="fr-FR" altLang="it-IT" sz="1900" u="sng" dirty="0"/>
              <a:t>Calculons</a:t>
            </a:r>
            <a:r>
              <a:rPr lang="fr-FR" altLang="it-IT" sz="1900" dirty="0"/>
              <a:t>!» Cet </a:t>
            </a:r>
            <a:r>
              <a:rPr lang="fr-FR" altLang="it-IT" sz="1900" u="sng" dirty="0"/>
              <a:t>étrange dialogue </a:t>
            </a:r>
            <a:r>
              <a:rPr lang="fr-FR" altLang="it-IT" sz="1900" dirty="0"/>
              <a:t>résume en quelque sorte la démarche de Leibniz. L’essentiel s’y trouve: interrogation fondamentale sur métaphysique et sur </a:t>
            </a:r>
            <a:r>
              <a:rPr lang="fr-FR" altLang="it-IT" sz="1900" u="sng" dirty="0"/>
              <a:t>l’Être suprême</a:t>
            </a:r>
            <a:r>
              <a:rPr lang="fr-FR" altLang="it-IT" sz="1900" dirty="0"/>
              <a:t>; réponse sous forme </a:t>
            </a:r>
            <a:r>
              <a:rPr lang="fr-FR" altLang="it-IT" sz="1900" u="sng" dirty="0"/>
              <a:t>d’algèbre</a:t>
            </a:r>
            <a:r>
              <a:rPr lang="fr-FR" altLang="it-IT" sz="1900" dirty="0"/>
              <a:t>, à l’aide d’un alphabet des pensées qui permet du traiter les problèmes philosophiques comme on </a:t>
            </a:r>
            <a:r>
              <a:rPr lang="fr-FR" altLang="it-IT" sz="1900" u="sng" dirty="0"/>
              <a:t>résout une équation</a:t>
            </a:r>
            <a:r>
              <a:rPr lang="pl-PL" altLang="it-IT" sz="1900" dirty="0"/>
              <a:t>. </a:t>
            </a:r>
          </a:p>
          <a:p>
            <a:pPr eaLnBrk="1" hangingPunct="1">
              <a:spcBef>
                <a:spcPct val="0"/>
              </a:spcBef>
              <a:buFontTx/>
              <a:buNone/>
            </a:pPr>
            <a:endParaRPr lang="fr-FR" altLang="it-IT" sz="2000" dirty="0"/>
          </a:p>
          <a:p>
            <a:pPr eaLnBrk="1" hangingPunct="1">
              <a:spcBef>
                <a:spcPct val="0"/>
              </a:spcBef>
              <a:buFontTx/>
              <a:buNone/>
            </a:pPr>
            <a:r>
              <a:rPr lang="pl-PL" altLang="it-IT" sz="1600" dirty="0"/>
              <a:t>Leibniz, </a:t>
            </a:r>
            <a:r>
              <a:rPr lang="pl-PL" altLang="it-IT" sz="1600" i="1" dirty="0" err="1"/>
              <a:t>Discours</a:t>
            </a:r>
            <a:r>
              <a:rPr lang="pl-PL" altLang="it-IT" sz="1600" i="1" dirty="0"/>
              <a:t> de m</a:t>
            </a:r>
            <a:r>
              <a:rPr lang="fr-FR" altLang="it-IT" sz="1600" i="1" dirty="0"/>
              <a:t>é</a:t>
            </a:r>
            <a:r>
              <a:rPr lang="pl-PL" altLang="it-IT" sz="1600" i="1" dirty="0" err="1"/>
              <a:t>taphysique</a:t>
            </a:r>
            <a:r>
              <a:rPr lang="pl-PL" altLang="it-IT" sz="1600" dirty="0"/>
              <a:t>, Roger-Pol </a:t>
            </a:r>
            <a:r>
              <a:rPr lang="pl-PL" altLang="it-IT" sz="1600" dirty="0" err="1"/>
              <a:t>Droit</a:t>
            </a:r>
            <a:r>
              <a:rPr lang="pl-PL" altLang="it-IT" sz="1600" dirty="0"/>
              <a:t>, </a:t>
            </a:r>
            <a:r>
              <a:rPr lang="pl-PL" altLang="it-IT" sz="1600" i="1" dirty="0"/>
              <a:t>Leibniz </a:t>
            </a:r>
            <a:r>
              <a:rPr lang="pl-PL" altLang="it-IT" sz="1600" i="1" dirty="0" err="1"/>
              <a:t>l’universel</a:t>
            </a:r>
            <a:r>
              <a:rPr lang="pl-PL" altLang="it-IT" sz="1600" i="1" dirty="0"/>
              <a:t>,</a:t>
            </a:r>
            <a:r>
              <a:rPr lang="pl-PL" altLang="it-IT" sz="1600" dirty="0"/>
              <a:t> przedmowa, </a:t>
            </a:r>
            <a:r>
              <a:rPr lang="fr-FR" altLang="it-IT" sz="1600" dirty="0"/>
              <a:t>Flammarion, 1996 </a:t>
            </a:r>
            <a:endParaRPr lang="pl-PL" altLang="it-IT" sz="1600" dirty="0"/>
          </a:p>
          <a:p>
            <a:pPr eaLnBrk="1" hangingPunct="1">
              <a:spcBef>
                <a:spcPct val="0"/>
              </a:spcBef>
              <a:buFontTx/>
              <a:buNone/>
            </a:pPr>
            <a:endParaRPr lang="fr-FR" altLang="it-IT" sz="1800" dirty="0"/>
          </a:p>
          <a:p>
            <a:pPr eaLnBrk="1" hangingPunct="1">
              <a:spcBef>
                <a:spcPct val="0"/>
              </a:spcBef>
              <a:buFontTx/>
              <a:buNone/>
            </a:pPr>
            <a:r>
              <a:rPr lang="fr-FR" altLang="it-IT" sz="1800" b="1" dirty="0" err="1">
                <a:solidFill>
                  <a:srgbClr val="FF0000"/>
                </a:solidFill>
              </a:rPr>
              <a:t>Pytanie</a:t>
            </a:r>
            <a:r>
              <a:rPr lang="fr-FR" altLang="it-IT" sz="1800" b="1" dirty="0">
                <a:solidFill>
                  <a:srgbClr val="FF0000"/>
                </a:solidFill>
              </a:rPr>
              <a:t> </a:t>
            </a:r>
            <a:r>
              <a:rPr lang="fr-FR" altLang="it-IT" sz="1800" b="1" dirty="0" err="1">
                <a:solidFill>
                  <a:srgbClr val="FF0000"/>
                </a:solidFill>
              </a:rPr>
              <a:t>podobne</a:t>
            </a:r>
            <a:r>
              <a:rPr lang="fr-FR" altLang="it-IT" sz="1800" b="1" dirty="0">
                <a:solidFill>
                  <a:srgbClr val="FF0000"/>
                </a:solidFill>
              </a:rPr>
              <a:t> do </a:t>
            </a:r>
            <a:r>
              <a:rPr lang="fr-FR" altLang="it-IT" sz="1800" b="1" dirty="0" err="1">
                <a:solidFill>
                  <a:srgbClr val="FF0000"/>
                </a:solidFill>
              </a:rPr>
              <a:t>zadanego</a:t>
            </a:r>
            <a:r>
              <a:rPr lang="fr-FR" altLang="it-IT" sz="1800" b="1" dirty="0">
                <a:solidFill>
                  <a:srgbClr val="FF0000"/>
                </a:solidFill>
              </a:rPr>
              <a:t> </a:t>
            </a:r>
            <a:r>
              <a:rPr lang="fr-FR" altLang="it-IT" sz="1800" b="1" dirty="0" err="1">
                <a:solidFill>
                  <a:srgbClr val="FF0000"/>
                </a:solidFill>
              </a:rPr>
              <a:t>przez</a:t>
            </a:r>
            <a:r>
              <a:rPr lang="fr-FR" altLang="it-IT" sz="1800" b="1" dirty="0">
                <a:solidFill>
                  <a:srgbClr val="FF0000"/>
                </a:solidFill>
              </a:rPr>
              <a:t> </a:t>
            </a:r>
            <a:r>
              <a:rPr lang="fr-FR" altLang="it-IT" sz="1800" b="1" dirty="0" err="1">
                <a:solidFill>
                  <a:srgbClr val="FF0000"/>
                </a:solidFill>
              </a:rPr>
              <a:t>Pascala</a:t>
            </a:r>
            <a:r>
              <a:rPr lang="fr-FR" altLang="it-IT" sz="1800" b="1" dirty="0">
                <a:solidFill>
                  <a:srgbClr val="FF0000"/>
                </a:solidFill>
              </a:rPr>
              <a:t>, i </a:t>
            </a:r>
            <a:r>
              <a:rPr lang="fr-FR" altLang="it-IT" sz="1800" b="1" dirty="0" err="1">
                <a:solidFill>
                  <a:srgbClr val="FF0000"/>
                </a:solidFill>
              </a:rPr>
              <a:t>podobnie</a:t>
            </a:r>
            <a:r>
              <a:rPr lang="fr-FR" altLang="it-IT" sz="1800" b="1" dirty="0">
                <a:solidFill>
                  <a:srgbClr val="FF0000"/>
                </a:solidFill>
              </a:rPr>
              <a:t> rozwi</a:t>
            </a:r>
            <a:r>
              <a:rPr lang="pl-PL" altLang="it-IT" sz="1800" b="1" dirty="0" err="1">
                <a:solidFill>
                  <a:srgbClr val="FF0000"/>
                </a:solidFill>
              </a:rPr>
              <a:t>ązane</a:t>
            </a:r>
            <a:endParaRPr lang="fr-FR" altLang="it-IT" sz="1800" b="1" dirty="0">
              <a:solidFill>
                <a:srgbClr val="FF0000"/>
              </a:solidFill>
            </a:endParaRPr>
          </a:p>
          <a:p>
            <a:pPr eaLnBrk="1" hangingPunct="1">
              <a:spcBef>
                <a:spcPct val="0"/>
              </a:spcBef>
              <a:buFontTx/>
              <a:buNone/>
            </a:pPr>
            <a:r>
              <a:rPr lang="pl-PL" altLang="it-IT" sz="2000" dirty="0"/>
              <a:t> </a:t>
            </a:r>
            <a:endParaRPr lang="en-AU" altLang="it-IT"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529956C-BC15-8900-B1BE-8B151ED22992}"/>
              </a:ext>
            </a:extLst>
          </p:cNvPr>
          <p:cNvSpPr>
            <a:spLocks noGrp="1" noChangeArrowheads="1"/>
          </p:cNvSpPr>
          <p:nvPr>
            <p:ph type="title"/>
          </p:nvPr>
        </p:nvSpPr>
        <p:spPr>
          <a:xfrm>
            <a:off x="457200" y="-87313"/>
            <a:ext cx="8610600" cy="1143001"/>
          </a:xfrm>
        </p:spPr>
        <p:txBody>
          <a:bodyPr/>
          <a:lstStyle/>
          <a:p>
            <a:pPr eaLnBrk="1" hangingPunct="1"/>
            <a:r>
              <a:rPr lang="it-IT" altLang="it-IT" sz="3200"/>
              <a:t>Maupertais</a:t>
            </a:r>
            <a:r>
              <a:rPr lang="pl-PL" altLang="it-IT" sz="3200"/>
              <a:t> (1698-1759):</a:t>
            </a:r>
            <a:r>
              <a:rPr lang="it-IT" altLang="it-IT" sz="3200"/>
              <a:t> </a:t>
            </a:r>
            <a:r>
              <a:rPr lang="pl-PL" altLang="it-IT" sz="3200"/>
              <a:t>zasada optymalizacji</a:t>
            </a:r>
            <a:br>
              <a:rPr lang="pl-PL" altLang="it-IT" sz="3200"/>
            </a:br>
            <a:r>
              <a:rPr lang="pl-PL" altLang="it-IT" sz="3200"/>
              <a:t>GK: osobista, najlepsza ścieżka życia</a:t>
            </a:r>
          </a:p>
        </p:txBody>
      </p:sp>
      <p:sp>
        <p:nvSpPr>
          <p:cNvPr id="40963" name="Rectangle 3">
            <a:extLst>
              <a:ext uri="{FF2B5EF4-FFF2-40B4-BE49-F238E27FC236}">
                <a16:creationId xmlns:a16="http://schemas.microsoft.com/office/drawing/2014/main" id="{8FD3C2E8-F4FB-650B-3EDD-FDB3018422C2}"/>
              </a:ext>
            </a:extLst>
          </p:cNvPr>
          <p:cNvSpPr>
            <a:spLocks noGrp="1" noChangeArrowheads="1"/>
          </p:cNvSpPr>
          <p:nvPr>
            <p:ph type="body" idx="1"/>
          </p:nvPr>
        </p:nvSpPr>
        <p:spPr>
          <a:xfrm>
            <a:off x="0" y="1412875"/>
            <a:ext cx="5292725" cy="4525963"/>
          </a:xfrm>
        </p:spPr>
        <p:txBody>
          <a:bodyPr/>
          <a:lstStyle/>
          <a:p>
            <a:pPr marL="0" indent="0" eaLnBrk="1" hangingPunct="1">
              <a:buFontTx/>
              <a:buNone/>
            </a:pPr>
            <a:r>
              <a:rPr lang="pl-PL" altLang="it-IT" sz="2400"/>
              <a:t>Bóg zapewnia/daje/oferuje Ci, potencjalnie, optymalną dla Ciebie trajektorię życia.*</a:t>
            </a:r>
          </a:p>
          <a:p>
            <a:pPr marL="0" indent="0" eaLnBrk="1" hangingPunct="1">
              <a:buFontTx/>
              <a:buNone/>
            </a:pPr>
            <a:endParaRPr lang="en-US" altLang="it-IT" sz="2400"/>
          </a:p>
          <a:p>
            <a:pPr marL="0" indent="0" eaLnBrk="1" hangingPunct="1">
              <a:buFontTx/>
              <a:buNone/>
            </a:pPr>
            <a:endParaRPr lang="pl-PL" altLang="it-IT" sz="2400"/>
          </a:p>
          <a:p>
            <a:pPr marL="0" indent="0" eaLnBrk="1" hangingPunct="1">
              <a:buFontTx/>
              <a:buNone/>
            </a:pPr>
            <a:endParaRPr lang="pl-PL" altLang="it-IT" sz="2400"/>
          </a:p>
          <a:p>
            <a:pPr marL="0" indent="0" eaLnBrk="1" hangingPunct="1">
              <a:buFontTx/>
              <a:buNone/>
            </a:pPr>
            <a:r>
              <a:rPr lang="pl-PL" altLang="it-IT" sz="2400"/>
              <a:t>Jeśli (rzeczywista) trajektoria nie jest najlepsza, może to być (również) twoja wina (</a:t>
            </a:r>
            <a:r>
              <a:rPr lang="pl-PL" altLang="it-IT" sz="2400" i="1"/>
              <a:t>peccatum</a:t>
            </a:r>
            <a:r>
              <a:rPr lang="pl-PL" altLang="it-IT" sz="2400"/>
              <a:t>, co niekoniecznie oznacza "grzech")</a:t>
            </a:r>
            <a:endParaRPr lang="en-US" altLang="it-IT" sz="2400"/>
          </a:p>
        </p:txBody>
      </p:sp>
      <p:pic>
        <p:nvPicPr>
          <p:cNvPr id="40964" name="Immagine 2">
            <a:extLst>
              <a:ext uri="{FF2B5EF4-FFF2-40B4-BE49-F238E27FC236}">
                <a16:creationId xmlns:a16="http://schemas.microsoft.com/office/drawing/2014/main" id="{D51CF02D-7B69-F7A5-C848-9AA6F220E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727325"/>
            <a:ext cx="47196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Immagine 6">
            <a:extLst>
              <a:ext uri="{FF2B5EF4-FFF2-40B4-BE49-F238E27FC236}">
                <a16:creationId xmlns:a16="http://schemas.microsoft.com/office/drawing/2014/main" id="{BC899D6F-B69B-EF05-18EC-F81498C4C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825" y="987425"/>
            <a:ext cx="42449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CasellaDiTesto 8">
            <a:extLst>
              <a:ext uri="{FF2B5EF4-FFF2-40B4-BE49-F238E27FC236}">
                <a16:creationId xmlns:a16="http://schemas.microsoft.com/office/drawing/2014/main" id="{D7A37A97-843A-91AF-8247-AED8098C34C7}"/>
              </a:ext>
            </a:extLst>
          </p:cNvPr>
          <p:cNvSpPr txBox="1">
            <a:spLocks noChangeArrowheads="1"/>
          </p:cNvSpPr>
          <p:nvPr/>
        </p:nvSpPr>
        <p:spPr bwMode="auto">
          <a:xfrm>
            <a:off x="169863" y="5605463"/>
            <a:ext cx="857885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000" b="1">
                <a:solidFill>
                  <a:srgbClr val="FF0000"/>
                </a:solidFill>
              </a:rPr>
              <a:t>*Zasada Maupartaisa - Karwasza</a:t>
            </a:r>
          </a:p>
          <a:p>
            <a:pPr>
              <a:spcBef>
                <a:spcPct val="0"/>
              </a:spcBef>
              <a:buFontTx/>
              <a:buNone/>
            </a:pPr>
            <a:endParaRPr lang="pl-PL" altLang="it-IT" sz="1400">
              <a:hlinkClick r:id="" action="ppaction://noaction"/>
            </a:endParaRPr>
          </a:p>
          <a:p>
            <a:pPr>
              <a:spcBef>
                <a:spcPct val="0"/>
              </a:spcBef>
              <a:buFontTx/>
              <a:buNone/>
            </a:pPr>
            <a:r>
              <a:rPr lang="pl-PL" altLang="it-IT" sz="1400">
                <a:hlinkClick r:id="" action="ppaction://noaction"/>
              </a:rPr>
              <a:t>https://www.unspokenelements.com/blogs/hope/the-meaning-of-a-labyrinth-in-christianity</a:t>
            </a:r>
            <a:endParaRPr lang="pl-PL" altLang="it-IT" sz="1400"/>
          </a:p>
          <a:p>
            <a:pPr>
              <a:spcBef>
                <a:spcPct val="0"/>
              </a:spcBef>
              <a:buFontTx/>
              <a:buNone/>
            </a:pPr>
            <a:r>
              <a:rPr lang="pl-PL" altLang="it-IT" sz="1400">
                <a:hlinkClick r:id="rId5"/>
              </a:rPr>
              <a:t>https://it.wikipedia.org/wiki/400_metri_ostacoli</a:t>
            </a:r>
            <a:r>
              <a:rPr lang="pl-PL" altLang="it-IT" sz="1400"/>
              <a:t> </a:t>
            </a:r>
          </a:p>
        </p:txBody>
      </p:sp>
      <p:pic>
        <p:nvPicPr>
          <p:cNvPr id="40967" name="Picture 2">
            <a:extLst>
              <a:ext uri="{FF2B5EF4-FFF2-40B4-BE49-F238E27FC236}">
                <a16:creationId xmlns:a16="http://schemas.microsoft.com/office/drawing/2014/main" id="{05B32941-21ED-E7CD-B022-4490EB2B1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3429000"/>
            <a:ext cx="336708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CasellaDiTesto 9">
            <a:extLst>
              <a:ext uri="{FF2B5EF4-FFF2-40B4-BE49-F238E27FC236}">
                <a16:creationId xmlns:a16="http://schemas.microsoft.com/office/drawing/2014/main" id="{A4632CB8-A09E-BC48-55A1-357719C50198}"/>
              </a:ext>
            </a:extLst>
          </p:cNvPr>
          <p:cNvSpPr txBox="1">
            <a:spLocks noChangeArrowheads="1"/>
          </p:cNvSpPr>
          <p:nvPr/>
        </p:nvSpPr>
        <p:spPr bwMode="auto">
          <a:xfrm>
            <a:off x="90488" y="3543300"/>
            <a:ext cx="8578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600">
                <a:solidFill>
                  <a:srgbClr val="008000"/>
                </a:solidFill>
              </a:rPr>
              <a:t>Note that the integral is from the beginning till the end time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ytuł 1">
            <a:extLst>
              <a:ext uri="{FF2B5EF4-FFF2-40B4-BE49-F238E27FC236}">
                <a16:creationId xmlns:a16="http://schemas.microsoft.com/office/drawing/2014/main" id="{A690ACD9-4557-EFD2-ABDF-D1EDD8821A62}"/>
              </a:ext>
            </a:extLst>
          </p:cNvPr>
          <p:cNvSpPr>
            <a:spLocks noGrp="1" noChangeArrowheads="1"/>
          </p:cNvSpPr>
          <p:nvPr>
            <p:ph type="title"/>
          </p:nvPr>
        </p:nvSpPr>
        <p:spPr/>
        <p:txBody>
          <a:bodyPr/>
          <a:lstStyle/>
          <a:p>
            <a:r>
              <a:rPr lang="pl-PL" altLang="en-US" sz="3600"/>
              <a:t>Podsumowanie</a:t>
            </a:r>
            <a:endParaRPr lang="en-US" altLang="en-US" sz="3600"/>
          </a:p>
        </p:txBody>
      </p:sp>
      <p:sp>
        <p:nvSpPr>
          <p:cNvPr id="3" name="pole tekstowe 2">
            <a:extLst>
              <a:ext uri="{FF2B5EF4-FFF2-40B4-BE49-F238E27FC236}">
                <a16:creationId xmlns:a16="http://schemas.microsoft.com/office/drawing/2014/main" id="{9D20B084-10DF-D26F-96FD-66A7C3AF2A1C}"/>
              </a:ext>
            </a:extLst>
          </p:cNvPr>
          <p:cNvSpPr txBox="1"/>
          <p:nvPr/>
        </p:nvSpPr>
        <p:spPr>
          <a:xfrm>
            <a:off x="142875" y="1196975"/>
            <a:ext cx="8858250" cy="5632311"/>
          </a:xfrm>
          <a:prstGeom prst="rect">
            <a:avLst/>
          </a:prstGeom>
          <a:noFill/>
        </p:spPr>
        <p:txBody>
          <a:bodyPr>
            <a:spAutoFit/>
          </a:bodyPr>
          <a:lstStyle/>
          <a:p>
            <a:pPr marL="342900" indent="-342900">
              <a:buFont typeface="Arial" panose="020B0604020202020204" pitchFamily="34" charset="0"/>
              <a:buChar char="•"/>
              <a:defRPr/>
            </a:pPr>
            <a:r>
              <a:rPr lang="pl-PL" sz="2000" dirty="0">
                <a:solidFill>
                  <a:schemeClr val="tx1"/>
                </a:solidFill>
              </a:rPr>
              <a:t>Podobnie jak dla innych filozofów, nie ograniczamy się do „utartego” schematu, </a:t>
            </a:r>
            <a:r>
              <a:rPr lang="pl-PL" sz="2000" i="1" dirty="0">
                <a:solidFill>
                  <a:schemeClr val="tx1"/>
                </a:solidFill>
              </a:rPr>
              <a:t>omawiając </a:t>
            </a:r>
            <a:r>
              <a:rPr lang="pl-PL" sz="2000" dirty="0">
                <a:solidFill>
                  <a:schemeClr val="tx1"/>
                </a:solidFill>
              </a:rPr>
              <a:t>jedynie i tylko najważniejsze dzieła, ale szukamy w oryginalnych tekstach - niekoniecznie najczęściej cytowanych – nieco zaskakujących  stwierdzeń, ale świadczących o </a:t>
            </a:r>
            <a:r>
              <a:rPr lang="pl-PL" sz="2000" i="1" dirty="0">
                <a:solidFill>
                  <a:schemeClr val="tx1"/>
                </a:solidFill>
              </a:rPr>
              <a:t>geniuszu</a:t>
            </a:r>
            <a:r>
              <a:rPr lang="pl-PL" sz="2000" dirty="0">
                <a:solidFill>
                  <a:schemeClr val="tx1"/>
                </a:solidFill>
              </a:rPr>
              <a:t> i </a:t>
            </a:r>
            <a:r>
              <a:rPr lang="pl-PL" sz="2000" i="1" dirty="0">
                <a:solidFill>
                  <a:schemeClr val="tx1"/>
                </a:solidFill>
              </a:rPr>
              <a:t>wszechstronności </a:t>
            </a:r>
            <a:r>
              <a:rPr lang="pl-PL" sz="2000" dirty="0">
                <a:solidFill>
                  <a:schemeClr val="tx1"/>
                </a:solidFill>
              </a:rPr>
              <a:t>filozofów, astronomów, fizyków   </a:t>
            </a:r>
          </a:p>
          <a:p>
            <a:pPr marL="342900" indent="-342900">
              <a:buFont typeface="Arial" panose="020B0604020202020204" pitchFamily="34" charset="0"/>
              <a:buChar char="•"/>
              <a:defRPr/>
            </a:pPr>
            <a:r>
              <a:rPr lang="pl-PL" sz="2000" dirty="0">
                <a:solidFill>
                  <a:schemeClr val="tx1"/>
                </a:solidFill>
              </a:rPr>
              <a:t>U Arystotelesa było to np. stwierdzenie o życiu gwiazd, o świetle jako emanacji z ognia, i o dźwięku jako wibracji powietrza</a:t>
            </a:r>
          </a:p>
          <a:p>
            <a:pPr marL="342900" indent="-342900">
              <a:buFont typeface="Arial" panose="020B0604020202020204" pitchFamily="34" charset="0"/>
              <a:buChar char="•"/>
              <a:defRPr/>
            </a:pPr>
            <a:r>
              <a:rPr lang="pl-PL" sz="2000" dirty="0">
                <a:solidFill>
                  <a:schemeClr val="tx1"/>
                </a:solidFill>
              </a:rPr>
              <a:t>U Mikołaja – podsumowanie „modelu Kopernika” na stronie zaraz obok graficznego schematu: „najdoskonalsze dzieło Boskiej Istoty”</a:t>
            </a:r>
          </a:p>
          <a:p>
            <a:pPr marL="342900" indent="-342900">
              <a:buFont typeface="Arial" panose="020B0604020202020204" pitchFamily="34" charset="0"/>
              <a:buChar char="•"/>
              <a:defRPr/>
            </a:pPr>
            <a:r>
              <a:rPr lang="pl-PL" sz="2000" dirty="0">
                <a:solidFill>
                  <a:schemeClr val="tx1"/>
                </a:solidFill>
              </a:rPr>
              <a:t>U Galileusza – list prywatny ze stwierdzeniem, że Natura jest najposłuszniejszą wykonawczynią rozkazów Boga</a:t>
            </a:r>
          </a:p>
          <a:p>
            <a:pPr marL="342900" indent="-342900">
              <a:buFont typeface="Arial" panose="020B0604020202020204" pitchFamily="34" charset="0"/>
              <a:buChar char="•"/>
              <a:defRPr/>
            </a:pPr>
            <a:r>
              <a:rPr lang="pl-PL" sz="2000" dirty="0">
                <a:solidFill>
                  <a:schemeClr val="tx1"/>
                </a:solidFill>
              </a:rPr>
              <a:t>U Kartezjusza – mało znane pośmiertne dzieło mówiące o duszy nieśmiertelnej i Bogu, który nas nie oszukuje</a:t>
            </a:r>
          </a:p>
          <a:p>
            <a:pPr marL="342900" indent="-342900">
              <a:buFont typeface="Arial" panose="020B0604020202020204" pitchFamily="34" charset="0"/>
              <a:buChar char="•"/>
              <a:defRPr/>
            </a:pPr>
            <a:r>
              <a:rPr lang="pl-PL" sz="2000" dirty="0">
                <a:solidFill>
                  <a:schemeClr val="tx1"/>
                </a:solidFill>
              </a:rPr>
              <a:t>U Newtona – Scholium Generale o Bogu Wszechmogącym, do II Wydania </a:t>
            </a:r>
            <a:r>
              <a:rPr lang="pl-PL" sz="2000" i="1" dirty="0">
                <a:solidFill>
                  <a:schemeClr val="tx1"/>
                </a:solidFill>
              </a:rPr>
              <a:t>Matematycznych Zasad (</a:t>
            </a:r>
            <a:r>
              <a:rPr lang="pl-PL" sz="2000" dirty="0">
                <a:solidFill>
                  <a:schemeClr val="tx1"/>
                </a:solidFill>
              </a:rPr>
              <a:t>1713)</a:t>
            </a:r>
            <a:endParaRPr lang="pl-PL" sz="2000" i="1" dirty="0">
              <a:solidFill>
                <a:schemeClr val="tx1"/>
              </a:solidFill>
            </a:endParaRPr>
          </a:p>
          <a:p>
            <a:pPr marL="342900" indent="-342900">
              <a:buFont typeface="Arial" panose="020B0604020202020204" pitchFamily="34" charset="0"/>
              <a:buChar char="•"/>
              <a:defRPr/>
            </a:pPr>
            <a:r>
              <a:rPr lang="pl-PL" sz="2000" dirty="0">
                <a:solidFill>
                  <a:schemeClr val="tx1"/>
                </a:solidFill>
              </a:rPr>
              <a:t>U Leibniza – interpretacja </a:t>
            </a:r>
            <a:r>
              <a:rPr lang="pl-PL" sz="2000" i="1" dirty="0">
                <a:solidFill>
                  <a:schemeClr val="tx1"/>
                </a:solidFill>
              </a:rPr>
              <a:t>Monad</a:t>
            </a:r>
            <a:r>
              <a:rPr lang="pl-PL" sz="2000" dirty="0">
                <a:solidFill>
                  <a:schemeClr val="tx1"/>
                </a:solidFill>
              </a:rPr>
              <a:t> dokonana przez fizyka atomowego a nie filozofa i </a:t>
            </a:r>
            <a:r>
              <a:rPr lang="pl-PL" sz="2000" dirty="0" err="1">
                <a:solidFill>
                  <a:schemeClr val="tx1"/>
                </a:solidFill>
              </a:rPr>
              <a:t>i</a:t>
            </a:r>
            <a:r>
              <a:rPr lang="pl-PL" sz="2000" dirty="0">
                <a:solidFill>
                  <a:schemeClr val="tx1"/>
                </a:solidFill>
              </a:rPr>
              <a:t> Teodycea, jako indywidualna, personalna </a:t>
            </a:r>
            <a:r>
              <a:rPr lang="pl-PL" sz="2000" b="1" dirty="0">
                <a:solidFill>
                  <a:schemeClr val="tx1"/>
                </a:solidFill>
              </a:rPr>
              <a:t>recepta życiowa.</a:t>
            </a:r>
          </a:p>
          <a:p>
            <a:pPr>
              <a:defRPr/>
            </a:pPr>
            <a:endParaRPr lang="pl-PL" sz="2000" dirty="0">
              <a:solidFill>
                <a:schemeClr val="accent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C8D4D-82E0-876D-C996-DB992D0E6524}"/>
            </a:ext>
          </a:extLst>
        </p:cNvPr>
        <p:cNvGrpSpPr/>
        <p:nvPr/>
      </p:nvGrpSpPr>
      <p:grpSpPr>
        <a:xfrm>
          <a:off x="0" y="0"/>
          <a:ext cx="0" cy="0"/>
          <a:chOff x="0" y="0"/>
          <a:chExt cx="0" cy="0"/>
        </a:xfrm>
      </p:grpSpPr>
      <p:sp>
        <p:nvSpPr>
          <p:cNvPr id="41986" name="Tytuł 1">
            <a:extLst>
              <a:ext uri="{FF2B5EF4-FFF2-40B4-BE49-F238E27FC236}">
                <a16:creationId xmlns:a16="http://schemas.microsoft.com/office/drawing/2014/main" id="{4F971880-7EC8-E2FD-FCF7-CDDF90276163}"/>
              </a:ext>
            </a:extLst>
          </p:cNvPr>
          <p:cNvSpPr>
            <a:spLocks noGrp="1" noChangeArrowheads="1"/>
          </p:cNvSpPr>
          <p:nvPr>
            <p:ph type="title"/>
          </p:nvPr>
        </p:nvSpPr>
        <p:spPr>
          <a:xfrm>
            <a:off x="457200" y="-243408"/>
            <a:ext cx="8229600" cy="1143000"/>
          </a:xfrm>
        </p:spPr>
        <p:txBody>
          <a:bodyPr/>
          <a:lstStyle/>
          <a:p>
            <a:r>
              <a:rPr lang="pl-PL" altLang="en-US" sz="3600" dirty="0"/>
              <a:t>Dlaczego istnieje świat?</a:t>
            </a:r>
            <a:endParaRPr lang="en-US" altLang="en-US" sz="3600" dirty="0"/>
          </a:p>
        </p:txBody>
      </p:sp>
      <p:sp>
        <p:nvSpPr>
          <p:cNvPr id="3" name="pole tekstowe 2">
            <a:extLst>
              <a:ext uri="{FF2B5EF4-FFF2-40B4-BE49-F238E27FC236}">
                <a16:creationId xmlns:a16="http://schemas.microsoft.com/office/drawing/2014/main" id="{F1A5D5CF-C38B-1C6A-8717-8159396A55F1}"/>
              </a:ext>
            </a:extLst>
          </p:cNvPr>
          <p:cNvSpPr txBox="1"/>
          <p:nvPr/>
        </p:nvSpPr>
        <p:spPr>
          <a:xfrm>
            <a:off x="0" y="692696"/>
            <a:ext cx="9001125" cy="6140142"/>
          </a:xfrm>
          <a:prstGeom prst="rect">
            <a:avLst/>
          </a:prstGeom>
          <a:noFill/>
        </p:spPr>
        <p:txBody>
          <a:bodyPr wrap="square">
            <a:spAutoFit/>
          </a:bodyPr>
          <a:lstStyle/>
          <a:p>
            <a:pPr marL="342900" indent="-342900">
              <a:buFont typeface="Arial" panose="020B0604020202020204" pitchFamily="34" charset="0"/>
              <a:buChar char="•"/>
              <a:defRPr/>
            </a:pPr>
            <a:r>
              <a:rPr lang="pl-PL" sz="1900" dirty="0">
                <a:solidFill>
                  <a:schemeClr val="tx1"/>
                </a:solidFill>
              </a:rPr>
              <a:t>„</a:t>
            </a:r>
            <a:r>
              <a:rPr lang="en-US" sz="1900" dirty="0" err="1">
                <a:solidFill>
                  <a:schemeClr val="tx1"/>
                </a:solidFill>
              </a:rPr>
              <a:t>Dlaczego</a:t>
            </a:r>
            <a:r>
              <a:rPr lang="en-US" sz="1900" dirty="0">
                <a:solidFill>
                  <a:schemeClr val="tx1"/>
                </a:solidFill>
              </a:rPr>
              <a:t> </a:t>
            </a:r>
            <a:r>
              <a:rPr lang="en-US" sz="1900" dirty="0" err="1">
                <a:solidFill>
                  <a:schemeClr val="tx1"/>
                </a:solidFill>
              </a:rPr>
              <a:t>istnieje</a:t>
            </a:r>
            <a:r>
              <a:rPr lang="en-US" sz="1900" dirty="0">
                <a:solidFill>
                  <a:schemeClr val="tx1"/>
                </a:solidFill>
              </a:rPr>
              <a:t> </a:t>
            </a:r>
            <a:r>
              <a:rPr lang="pl-PL" sz="1900" dirty="0">
                <a:solidFill>
                  <a:schemeClr val="tx1"/>
                </a:solidFill>
              </a:rPr>
              <a:t>świat? I dlaczego taki właśnie świat? Nieźle, jak na pytanie wstępne: ukierunkowuje ono nas natychmiast do środka tego labiryntu myślowego, którym jest filozofia Leibniza. Odpowiedzią jest, że z nieskończoności możliwych światów, jeden jest najlepszy ze wszystkich:         w przeciwnym razie Bóg nie stworzyłby świata. A jeśli możliwy byłby świat jeszcze lepszy, Bóg stworzyłby tamten inny.  </a:t>
            </a:r>
          </a:p>
          <a:p>
            <a:pPr marL="342900" indent="-342900">
              <a:buFont typeface="Arial" panose="020B0604020202020204" pitchFamily="34" charset="0"/>
              <a:buChar char="•"/>
              <a:defRPr/>
            </a:pPr>
            <a:r>
              <a:rPr lang="pl-PL" sz="1900" dirty="0">
                <a:solidFill>
                  <a:schemeClr val="tx1"/>
                </a:solidFill>
              </a:rPr>
              <a:t>Przez te słowa odnajdujemy </a:t>
            </a:r>
            <a:r>
              <a:rPr lang="pl-PL" sz="1900" i="1" dirty="0" err="1">
                <a:solidFill>
                  <a:schemeClr val="tx1"/>
                </a:solidFill>
              </a:rPr>
              <a:t>universum</a:t>
            </a:r>
            <a:r>
              <a:rPr lang="pl-PL" sz="1900" dirty="0">
                <a:solidFill>
                  <a:schemeClr val="tx1"/>
                </a:solidFill>
              </a:rPr>
              <a:t> ścisłego dedukowania i racjonalności, który przydziela prawa żelaznej, nienaruszalnej prawdy nie tylko człowiekowi, ale również Bogu. […]</a:t>
            </a:r>
          </a:p>
          <a:p>
            <a:pPr marL="342900" indent="-342900">
              <a:buFont typeface="Arial" panose="020B0604020202020204" pitchFamily="34" charset="0"/>
              <a:buChar char="•"/>
              <a:defRPr/>
            </a:pPr>
            <a:r>
              <a:rPr lang="pl-PL" sz="1900" dirty="0">
                <a:solidFill>
                  <a:schemeClr val="tx1"/>
                </a:solidFill>
              </a:rPr>
              <a:t>Rozumowanie tego typu dalekie jest od naszego: od czasu Krytyki Rozumu przez Kanta, tego rodzaju stwierdzenia uważa się za przekraczające </a:t>
            </a:r>
            <a:r>
              <a:rPr lang="pl-PL" sz="1900" i="1" dirty="0">
                <a:solidFill>
                  <a:schemeClr val="tx1"/>
                </a:solidFill>
              </a:rPr>
              <a:t>ratio</a:t>
            </a:r>
            <a:r>
              <a:rPr lang="pl-PL" sz="1900" dirty="0">
                <a:solidFill>
                  <a:schemeClr val="tx1"/>
                </a:solidFill>
              </a:rPr>
              <a:t> </a:t>
            </a:r>
            <a:r>
              <a:rPr lang="pl-PL" sz="1900" i="1" dirty="0" err="1">
                <a:solidFill>
                  <a:schemeClr val="tx1"/>
                </a:solidFill>
              </a:rPr>
              <a:t>umana</a:t>
            </a:r>
            <a:r>
              <a:rPr lang="pl-PL" sz="1900" i="1" dirty="0">
                <a:solidFill>
                  <a:schemeClr val="tx1"/>
                </a:solidFill>
              </a:rPr>
              <a:t>. </a:t>
            </a:r>
            <a:r>
              <a:rPr lang="pl-PL" sz="1900" dirty="0">
                <a:solidFill>
                  <a:schemeClr val="tx1"/>
                </a:solidFill>
              </a:rPr>
              <a:t>I dlatego też, od dawna, nikt nie prezentuje wizji nauki jako całości, jednocześnie osiągając nadzwyczajne wyniki w wielu dziedzinach.” </a:t>
            </a:r>
          </a:p>
          <a:p>
            <a:pPr marL="342900" indent="-342900">
              <a:buFont typeface="Arial" panose="020B0604020202020204" pitchFamily="34" charset="0"/>
              <a:buChar char="•"/>
              <a:defRPr/>
            </a:pPr>
            <a:r>
              <a:rPr lang="pl-PL" sz="1900" dirty="0">
                <a:solidFill>
                  <a:srgbClr val="002060"/>
                </a:solidFill>
              </a:rPr>
              <a:t>Nauki szczegółowe i filo-</a:t>
            </a:r>
            <a:r>
              <a:rPr lang="pl-PL" sz="1900" dirty="0" err="1">
                <a:solidFill>
                  <a:srgbClr val="002060"/>
                </a:solidFill>
              </a:rPr>
              <a:t>sofia</a:t>
            </a:r>
            <a:r>
              <a:rPr lang="pl-PL" sz="1900" dirty="0">
                <a:solidFill>
                  <a:srgbClr val="002060"/>
                </a:solidFill>
              </a:rPr>
              <a:t>, rozeszły się dziś, niejako za obopólną zgodą.</a:t>
            </a:r>
          </a:p>
          <a:p>
            <a:pPr marL="342900" indent="-342900">
              <a:buFont typeface="Arial" panose="020B0604020202020204" pitchFamily="34" charset="0"/>
              <a:buChar char="•"/>
              <a:defRPr/>
            </a:pPr>
            <a:r>
              <a:rPr lang="pl-PL" sz="1900" dirty="0">
                <a:solidFill>
                  <a:schemeClr val="tx1"/>
                </a:solidFill>
              </a:rPr>
              <a:t>„Przed-Oświecenie - czyli epoka wiary w potęgę umysłu i perspektywy postępu, zaufania do Człowieka i wiary popartej rozumem.”</a:t>
            </a:r>
          </a:p>
          <a:p>
            <a:pPr marL="342900" indent="-342900">
              <a:buFont typeface="Arial" panose="020B0604020202020204" pitchFamily="34" charset="0"/>
              <a:buChar char="•"/>
              <a:defRPr/>
            </a:pPr>
            <a:r>
              <a:rPr lang="pl-PL" sz="1900" dirty="0">
                <a:solidFill>
                  <a:srgbClr val="002060"/>
                </a:solidFill>
              </a:rPr>
              <a:t>Była to epoka, gdy wiara i rozum wzajemnie się wspomagały: u Pascala, Keplera, Kartezjusza, Newtona, Leibniza.</a:t>
            </a:r>
          </a:p>
          <a:p>
            <a:pPr>
              <a:defRPr/>
            </a:pPr>
            <a:endParaRPr lang="pl-PL" sz="1700" dirty="0">
              <a:solidFill>
                <a:schemeClr val="tx1"/>
              </a:solidFill>
            </a:endParaRPr>
          </a:p>
          <a:p>
            <a:pPr>
              <a:defRPr/>
            </a:pPr>
            <a:r>
              <a:rPr lang="pl-PL" sz="1700" dirty="0">
                <a:solidFill>
                  <a:schemeClr val="tx1"/>
                </a:solidFill>
              </a:rPr>
              <a:t>Michael Kempe, </a:t>
            </a:r>
            <a:r>
              <a:rPr lang="pl-PL" sz="1700" i="1" dirty="0" err="1">
                <a:solidFill>
                  <a:schemeClr val="tx1"/>
                </a:solidFill>
              </a:rPr>
              <a:t>Die</a:t>
            </a:r>
            <a:r>
              <a:rPr lang="pl-PL" sz="1700" i="1" dirty="0">
                <a:solidFill>
                  <a:schemeClr val="tx1"/>
                </a:solidFill>
              </a:rPr>
              <a:t> </a:t>
            </a:r>
            <a:r>
              <a:rPr lang="pl-PL" sz="1700" i="1" dirty="0" err="1">
                <a:solidFill>
                  <a:schemeClr val="tx1"/>
                </a:solidFill>
              </a:rPr>
              <a:t>beste</a:t>
            </a:r>
            <a:r>
              <a:rPr lang="pl-PL" sz="1700" i="1" dirty="0">
                <a:solidFill>
                  <a:schemeClr val="tx1"/>
                </a:solidFill>
              </a:rPr>
              <a:t> </a:t>
            </a:r>
            <a:r>
              <a:rPr lang="pl-PL" sz="1700" i="1" dirty="0" err="1">
                <a:solidFill>
                  <a:schemeClr val="tx1"/>
                </a:solidFill>
              </a:rPr>
              <a:t>aller</a:t>
            </a:r>
            <a:r>
              <a:rPr lang="pl-PL" sz="1700" i="1" dirty="0">
                <a:solidFill>
                  <a:schemeClr val="tx1"/>
                </a:solidFill>
              </a:rPr>
              <a:t> </a:t>
            </a:r>
            <a:r>
              <a:rPr lang="pl-PL" sz="1700" i="1" dirty="0" err="1">
                <a:solidFill>
                  <a:schemeClr val="tx1"/>
                </a:solidFill>
              </a:rPr>
              <a:t>möglichen</a:t>
            </a:r>
            <a:r>
              <a:rPr lang="pl-PL" sz="1700" i="1" dirty="0">
                <a:solidFill>
                  <a:schemeClr val="tx1"/>
                </a:solidFill>
              </a:rPr>
              <a:t> </a:t>
            </a:r>
            <a:r>
              <a:rPr lang="pl-PL" sz="1700" i="1" dirty="0" err="1">
                <a:solidFill>
                  <a:schemeClr val="tx1"/>
                </a:solidFill>
              </a:rPr>
              <a:t>Welten</a:t>
            </a:r>
            <a:r>
              <a:rPr lang="pl-PL" sz="1700" i="1" dirty="0">
                <a:solidFill>
                  <a:schemeClr val="tx1"/>
                </a:solidFill>
              </a:rPr>
              <a:t>. </a:t>
            </a:r>
            <a:r>
              <a:rPr lang="pl-PL" sz="1700" i="1" dirty="0" err="1">
                <a:solidFill>
                  <a:schemeClr val="tx1"/>
                </a:solidFill>
              </a:rPr>
              <a:t>Gotfried</a:t>
            </a:r>
            <a:r>
              <a:rPr lang="pl-PL" sz="1700" i="1" dirty="0">
                <a:solidFill>
                  <a:schemeClr val="tx1"/>
                </a:solidFill>
              </a:rPr>
              <a:t> Wilhelm Leibniz in </a:t>
            </a:r>
            <a:r>
              <a:rPr lang="pl-PL" sz="1700" i="1" dirty="0" err="1">
                <a:solidFill>
                  <a:schemeClr val="tx1"/>
                </a:solidFill>
              </a:rPr>
              <a:t>seiner</a:t>
            </a:r>
            <a:r>
              <a:rPr lang="pl-PL" sz="1700" i="1" dirty="0">
                <a:solidFill>
                  <a:schemeClr val="tx1"/>
                </a:solidFill>
              </a:rPr>
              <a:t> </a:t>
            </a:r>
            <a:r>
              <a:rPr lang="pl-PL" sz="1700" i="1" dirty="0" err="1">
                <a:solidFill>
                  <a:schemeClr val="tx1"/>
                </a:solidFill>
              </a:rPr>
              <a:t>Zeit</a:t>
            </a:r>
            <a:r>
              <a:rPr lang="pl-PL" sz="1700" i="1" dirty="0">
                <a:solidFill>
                  <a:schemeClr val="tx1"/>
                </a:solidFill>
              </a:rPr>
              <a:t>, </a:t>
            </a:r>
            <a:r>
              <a:rPr lang="pl-PL" sz="1700" dirty="0">
                <a:solidFill>
                  <a:schemeClr val="tx1"/>
                </a:solidFill>
              </a:rPr>
              <a:t>S. Fisher </a:t>
            </a:r>
            <a:r>
              <a:rPr lang="pl-PL" sz="1700" dirty="0" err="1">
                <a:solidFill>
                  <a:schemeClr val="tx1"/>
                </a:solidFill>
              </a:rPr>
              <a:t>Verlag</a:t>
            </a:r>
            <a:r>
              <a:rPr lang="pl-PL" sz="1700" dirty="0">
                <a:solidFill>
                  <a:schemeClr val="tx1"/>
                </a:solidFill>
              </a:rPr>
              <a:t>, Frankfurt, 2024, </a:t>
            </a:r>
            <a:r>
              <a:rPr lang="pl-PL" sz="1700" dirty="0" err="1">
                <a:solidFill>
                  <a:schemeClr val="tx1"/>
                </a:solidFill>
              </a:rPr>
              <a:t>trad</a:t>
            </a:r>
            <a:r>
              <a:rPr lang="pl-PL" sz="1700" dirty="0">
                <a:solidFill>
                  <a:schemeClr val="tx1"/>
                </a:solidFill>
              </a:rPr>
              <a:t>. z wersji włoskiej GK</a:t>
            </a:r>
            <a:endParaRPr lang="en-US" sz="1700" dirty="0">
              <a:solidFill>
                <a:schemeClr val="tx1"/>
              </a:solidFill>
            </a:endParaRPr>
          </a:p>
        </p:txBody>
      </p:sp>
    </p:spTree>
    <p:extLst>
      <p:ext uri="{BB962C8B-B14F-4D97-AF65-F5344CB8AC3E}">
        <p14:creationId xmlns:p14="http://schemas.microsoft.com/office/powerpoint/2010/main" val="2165360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C8F06D-B932-38E6-B000-4B8D1CC7F139}"/>
              </a:ext>
            </a:extLst>
          </p:cNvPr>
          <p:cNvSpPr>
            <a:spLocks noGrp="1"/>
          </p:cNvSpPr>
          <p:nvPr>
            <p:ph type="title"/>
          </p:nvPr>
        </p:nvSpPr>
        <p:spPr>
          <a:xfrm>
            <a:off x="457200" y="27943"/>
            <a:ext cx="8229600" cy="1143000"/>
          </a:xfrm>
        </p:spPr>
        <p:txBody>
          <a:bodyPr/>
          <a:lstStyle/>
          <a:p>
            <a:r>
              <a:rPr lang="pl-PL" sz="3600" dirty="0" err="1"/>
              <a:t>Pre</a:t>
            </a:r>
            <a:r>
              <a:rPr lang="pl-PL" sz="3600" dirty="0"/>
              <a:t>-iluminizm</a:t>
            </a:r>
            <a:endParaRPr lang="en-US" sz="3600" dirty="0"/>
          </a:p>
        </p:txBody>
      </p:sp>
      <p:sp>
        <p:nvSpPr>
          <p:cNvPr id="3" name="pole tekstowe 2">
            <a:extLst>
              <a:ext uri="{FF2B5EF4-FFF2-40B4-BE49-F238E27FC236}">
                <a16:creationId xmlns:a16="http://schemas.microsoft.com/office/drawing/2014/main" id="{CFB15D07-9417-6FF5-99DF-06A9F0A35CE8}"/>
              </a:ext>
            </a:extLst>
          </p:cNvPr>
          <p:cNvSpPr txBox="1"/>
          <p:nvPr/>
        </p:nvSpPr>
        <p:spPr>
          <a:xfrm>
            <a:off x="228600" y="908720"/>
            <a:ext cx="8915400" cy="583236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pl-PL" sz="1900" dirty="0"/>
              <a:t>Początek wieku XVII, bardzo niespokojnego, pełnego wojen religijnych, niespodziewanie wydał nową jakość filozofii (i nie tylko filozofii)</a:t>
            </a:r>
          </a:p>
          <a:p>
            <a:pPr marL="342900" indent="-342900">
              <a:spcAft>
                <a:spcPts val="600"/>
              </a:spcAft>
              <a:buFont typeface="Arial" panose="020B0604020202020204" pitchFamily="34" charset="0"/>
              <a:buChar char="•"/>
            </a:pPr>
            <a:r>
              <a:rPr lang="pl-PL" sz="1900" dirty="0"/>
              <a:t>Po Koperniku, Keplerze i Galileuszu, którzy sto lat wcześniej „przełamali” filozoficzność fizyki, mimo że z piękna filozofii korzystali dla wyjaśnienia zasad przyrody (ale o filozofii jako takiej nie pisali), pojawiają się ponownie umysły wszechstronne – </a:t>
            </a:r>
            <a:r>
              <a:rPr lang="pl-PL" sz="1900" dirty="0" err="1"/>
              <a:t>ścisło</a:t>
            </a:r>
            <a:r>
              <a:rPr lang="pl-PL" sz="1900" dirty="0"/>
              <a:t>-humanistyczne: Pascal, Kartezjusz, Leibniz (Newton)</a:t>
            </a:r>
          </a:p>
          <a:p>
            <a:pPr marL="342900" indent="-342900">
              <a:spcAft>
                <a:spcPts val="600"/>
              </a:spcAft>
              <a:buFont typeface="Arial" panose="020B0604020202020204" pitchFamily="34" charset="0"/>
              <a:buChar char="•"/>
            </a:pPr>
            <a:r>
              <a:rPr lang="pl-PL" sz="1900" dirty="0"/>
              <a:t>Jest to niejako powrót do Św. Alberta Wielkiego (botanika), Rogera Bacona (i św. Tomasza), ale w zupełnie nowym ujęciu: matematyka staje się nauką niezbędną dla przyrodoznawstwa (jak to przewidział Roger Bacon)</a:t>
            </a:r>
          </a:p>
          <a:p>
            <a:pPr marL="342900" indent="-342900">
              <a:spcAft>
                <a:spcPts val="600"/>
              </a:spcAft>
              <a:buFont typeface="Arial" panose="020B0604020202020204" pitchFamily="34" charset="0"/>
              <a:buChar char="•"/>
            </a:pPr>
            <a:r>
              <a:rPr lang="pl-PL" sz="1900" dirty="0"/>
              <a:t>Pascal, Kartezjusz, Leibniz (Newton) nie są już duchownymi ani aspirantami na duchownych, ale w miarę niezależnymi, podróżującymi od dworu do dworu – intelektualistami. Żaden nie zrobił kariery (uniwersyteckiej, biskupiej etc.)</a:t>
            </a:r>
          </a:p>
          <a:p>
            <a:pPr marL="342900" indent="-342900">
              <a:spcAft>
                <a:spcPts val="600"/>
              </a:spcAft>
              <a:buFont typeface="Arial" panose="020B0604020202020204" pitchFamily="34" charset="0"/>
              <a:buChar char="•"/>
            </a:pPr>
            <a:r>
              <a:rPr lang="pl-PL" sz="1900" dirty="0"/>
              <a:t>Ich wkład w nowoczesną filozofię, we wszystkich jej działach, a szczególnie w metodologię nauki – jest trudny do przecenienia</a:t>
            </a:r>
          </a:p>
          <a:p>
            <a:pPr>
              <a:spcAft>
                <a:spcPts val="600"/>
              </a:spcAft>
            </a:pPr>
            <a:r>
              <a:rPr lang="pl-PL" sz="1900" dirty="0"/>
              <a:t>Leibniz (urodzony w Miśni) i Newton (urodzony w małej angielskiej wiosce) – </a:t>
            </a:r>
            <a:r>
              <a:rPr lang="pl-PL" sz="1900" noProof="0" dirty="0"/>
              <a:t>reprezentują tę samą epokę, i niezależnie - dają </a:t>
            </a:r>
            <a:r>
              <a:rPr lang="pl-PL" sz="1900" u="sng" noProof="0" dirty="0"/>
              <a:t>podobne</a:t>
            </a:r>
            <a:r>
              <a:rPr lang="pl-PL" sz="1900" noProof="0" dirty="0"/>
              <a:t> odpowiedzi na pytania </a:t>
            </a:r>
            <a:r>
              <a:rPr lang="pl-PL" sz="1900" dirty="0"/>
              <a:t>tej</a:t>
            </a:r>
            <a:r>
              <a:rPr lang="pl-PL" sz="1900" noProof="0" dirty="0"/>
              <a:t> epoki. 	</a:t>
            </a:r>
            <a:r>
              <a:rPr lang="pl-PL" sz="1900" dirty="0"/>
              <a:t>			</a:t>
            </a:r>
          </a:p>
          <a:p>
            <a:pPr>
              <a:spcAft>
                <a:spcPts val="600"/>
              </a:spcAft>
            </a:pPr>
            <a:r>
              <a:rPr lang="pl-PL" sz="1900" b="1" dirty="0">
                <a:solidFill>
                  <a:srgbClr val="FF0000"/>
                </a:solidFill>
              </a:rPr>
              <a:t>						</a:t>
            </a:r>
            <a:r>
              <a:rPr lang="pl-PL" sz="2000" b="1" dirty="0">
                <a:solidFill>
                  <a:srgbClr val="FF0000"/>
                </a:solidFill>
              </a:rPr>
              <a:t>Dziękuję za uwagę!        </a:t>
            </a:r>
            <a:r>
              <a:rPr lang="pl-PL" sz="2000" dirty="0">
                <a:solidFill>
                  <a:srgbClr val="FF0000"/>
                </a:solidFill>
              </a:rPr>
              <a:t>.</a:t>
            </a:r>
            <a:endParaRPr lang="en-US" sz="2000" dirty="0">
              <a:solidFill>
                <a:srgbClr val="FF0000"/>
              </a:solidFill>
            </a:endParaRPr>
          </a:p>
        </p:txBody>
      </p:sp>
    </p:spTree>
    <p:extLst>
      <p:ext uri="{BB962C8B-B14F-4D97-AF65-F5344CB8AC3E}">
        <p14:creationId xmlns:p14="http://schemas.microsoft.com/office/powerpoint/2010/main" val="3484011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ytuł 1">
            <a:extLst>
              <a:ext uri="{FF2B5EF4-FFF2-40B4-BE49-F238E27FC236}">
                <a16:creationId xmlns:a16="http://schemas.microsoft.com/office/drawing/2014/main" id="{813217E5-190B-B1AF-EA2B-DB2F21AB8ACB}"/>
              </a:ext>
            </a:extLst>
          </p:cNvPr>
          <p:cNvSpPr>
            <a:spLocks noGrp="1" noChangeArrowheads="1"/>
          </p:cNvSpPr>
          <p:nvPr>
            <p:ph type="title"/>
          </p:nvPr>
        </p:nvSpPr>
        <p:spPr>
          <a:xfrm>
            <a:off x="457200" y="-160338"/>
            <a:ext cx="8229600" cy="1143001"/>
          </a:xfrm>
        </p:spPr>
        <p:txBody>
          <a:bodyPr/>
          <a:lstStyle/>
          <a:p>
            <a:r>
              <a:rPr lang="it-IT" altLang="en-US" sz="3600"/>
              <a:t>Literatura</a:t>
            </a:r>
            <a:endParaRPr lang="en-US" altLang="en-US" sz="3600"/>
          </a:p>
        </p:txBody>
      </p:sp>
      <p:sp>
        <p:nvSpPr>
          <p:cNvPr id="41987" name="Text Box 8">
            <a:extLst>
              <a:ext uri="{FF2B5EF4-FFF2-40B4-BE49-F238E27FC236}">
                <a16:creationId xmlns:a16="http://schemas.microsoft.com/office/drawing/2014/main" id="{A1D79011-A936-C68A-E4C7-EE3AEB83F09A}"/>
              </a:ext>
            </a:extLst>
          </p:cNvPr>
          <p:cNvSpPr txBox="1">
            <a:spLocks noChangeArrowheads="1"/>
          </p:cNvSpPr>
          <p:nvPr/>
        </p:nvSpPr>
        <p:spPr bwMode="auto">
          <a:xfrm>
            <a:off x="277813" y="908050"/>
            <a:ext cx="8866187" cy="6614118"/>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0"/>
              </a:spcBef>
              <a:spcAft>
                <a:spcPts val="1000"/>
              </a:spcAft>
              <a:defRPr/>
            </a:pPr>
            <a:r>
              <a:rPr lang="pl-PL" altLang="it-IT" sz="1700" i="1" dirty="0">
                <a:latin typeface="+mj-lt"/>
              </a:rPr>
              <a:t> </a:t>
            </a:r>
            <a:r>
              <a:rPr lang="pl-PL" altLang="it-IT" sz="1700" dirty="0">
                <a:latin typeface="+mj-lt"/>
              </a:rPr>
              <a:t>W. G.</a:t>
            </a:r>
            <a:r>
              <a:rPr lang="pl-PL" altLang="it-IT" sz="1700" i="1" dirty="0">
                <a:latin typeface="+mj-lt"/>
              </a:rPr>
              <a:t> </a:t>
            </a:r>
            <a:r>
              <a:rPr lang="pl-PL" altLang="it-IT" sz="1700" dirty="0">
                <a:latin typeface="+mj-lt"/>
              </a:rPr>
              <a:t>Leibniz, </a:t>
            </a:r>
            <a:r>
              <a:rPr lang="pl-PL" altLang="it-IT" sz="1700" i="1" dirty="0" err="1">
                <a:latin typeface="+mj-lt"/>
              </a:rPr>
              <a:t>Discours</a:t>
            </a:r>
            <a:r>
              <a:rPr lang="pl-PL" altLang="it-IT" sz="1700" i="1" dirty="0">
                <a:latin typeface="+mj-lt"/>
              </a:rPr>
              <a:t> de </a:t>
            </a:r>
            <a:r>
              <a:rPr lang="it-IT" altLang="it-IT" sz="1700" i="1" dirty="0" err="1">
                <a:latin typeface="+mj-lt"/>
              </a:rPr>
              <a:t>métaphysique</a:t>
            </a:r>
            <a:r>
              <a:rPr lang="it-IT" altLang="it-IT" sz="1700" i="1" dirty="0">
                <a:latin typeface="+mj-lt"/>
              </a:rPr>
              <a:t>. </a:t>
            </a:r>
            <a:r>
              <a:rPr lang="it-IT" altLang="it-IT" sz="1700" i="1" dirty="0" err="1">
                <a:latin typeface="+mj-lt"/>
              </a:rPr>
              <a:t>Essais</a:t>
            </a:r>
            <a:r>
              <a:rPr lang="it-IT" altLang="it-IT" sz="1700" i="1" dirty="0">
                <a:latin typeface="+mj-lt"/>
              </a:rPr>
              <a:t> de </a:t>
            </a:r>
            <a:r>
              <a:rPr lang="it-IT" altLang="it-IT" sz="1700" i="1" dirty="0" err="1">
                <a:latin typeface="+mj-lt"/>
              </a:rPr>
              <a:t>théodicée</a:t>
            </a:r>
            <a:r>
              <a:rPr lang="it-IT" altLang="it-IT" sz="1700" i="1" dirty="0">
                <a:latin typeface="+mj-lt"/>
              </a:rPr>
              <a:t>. Monadologie</a:t>
            </a:r>
            <a:r>
              <a:rPr lang="it-IT" altLang="it-IT" sz="1700" dirty="0">
                <a:latin typeface="+mj-lt"/>
              </a:rPr>
              <a:t>. Flammarion, </a:t>
            </a:r>
            <a:r>
              <a:rPr lang="pl-PL" altLang="it-IT" sz="1700" dirty="0">
                <a:latin typeface="+mj-lt"/>
              </a:rPr>
              <a:t>Paris, </a:t>
            </a:r>
            <a:r>
              <a:rPr lang="it-IT" altLang="it-IT" sz="1700" dirty="0">
                <a:latin typeface="+mj-lt"/>
              </a:rPr>
              <a:t>2008.</a:t>
            </a:r>
            <a:endParaRPr lang="pl-PL" altLang="it-IT" sz="1700" dirty="0">
              <a:latin typeface="+mj-lt"/>
            </a:endParaRPr>
          </a:p>
          <a:p>
            <a:pPr algn="l">
              <a:spcBef>
                <a:spcPts val="0"/>
              </a:spcBef>
              <a:spcAft>
                <a:spcPts val="300"/>
              </a:spcAft>
            </a:pPr>
            <a:r>
              <a:rPr lang="pl-PL" sz="1700" b="0" i="0" u="none" strike="noStrike" baseline="0" dirty="0">
                <a:latin typeface="+mj-lt"/>
              </a:rPr>
              <a:t> G. W. Leibniz, </a:t>
            </a:r>
            <a:r>
              <a:rPr lang="pl-PL" sz="1700" b="0" i="1" u="none" strike="noStrike" baseline="0" dirty="0">
                <a:latin typeface="+mj-lt"/>
              </a:rPr>
              <a:t>Teodycea. O dobroci Boga, wolności człowieka i pochodzeniu zła</a:t>
            </a:r>
            <a:r>
              <a:rPr lang="pl-PL" sz="1700" b="0" i="0" u="none" strike="noStrike" baseline="0" dirty="0">
                <a:latin typeface="+mj-lt"/>
              </a:rPr>
              <a:t>, przeł.   </a:t>
            </a:r>
            <a:r>
              <a:rPr lang="en-US" sz="1700" b="0" i="0" u="none" strike="noStrike" baseline="0" dirty="0">
                <a:latin typeface="+mj-lt"/>
              </a:rPr>
              <a:t>M. Frankiewicz, Warszawa 2001,</a:t>
            </a:r>
            <a:endParaRPr lang="it-IT" altLang="it-IT" sz="1700" dirty="0">
              <a:latin typeface="+mj-lt"/>
            </a:endParaRPr>
          </a:p>
          <a:p>
            <a:pPr eaLnBrk="1" hangingPunct="1">
              <a:spcBef>
                <a:spcPts val="0"/>
              </a:spcBef>
              <a:spcAft>
                <a:spcPts val="1000"/>
              </a:spcAft>
              <a:defRPr/>
            </a:pPr>
            <a:r>
              <a:rPr lang="pl-PL" altLang="it-IT" sz="1700" i="1" dirty="0">
                <a:latin typeface="+mj-lt"/>
              </a:rPr>
              <a:t> </a:t>
            </a:r>
            <a:r>
              <a:rPr lang="it-IT" altLang="it-IT" sz="1700" i="1" dirty="0">
                <a:latin typeface="+mj-lt"/>
              </a:rPr>
              <a:t>The Cambridge Companion to Newton</a:t>
            </a:r>
            <a:r>
              <a:rPr lang="it-IT" altLang="it-IT" sz="1700" dirty="0">
                <a:latin typeface="+mj-lt"/>
              </a:rPr>
              <a:t>, ed. by Robert </a:t>
            </a:r>
            <a:r>
              <a:rPr lang="it-IT" altLang="it-IT" sz="1700" dirty="0" err="1">
                <a:latin typeface="+mj-lt"/>
              </a:rPr>
              <a:t>Iliffe</a:t>
            </a:r>
            <a:r>
              <a:rPr lang="it-IT" altLang="it-IT" sz="1700" dirty="0">
                <a:latin typeface="+mj-lt"/>
              </a:rPr>
              <a:t> and George E. Smith, Cambridge University Press, 2012</a:t>
            </a:r>
            <a:endParaRPr lang="pl-PL" altLang="it-IT" sz="1700" dirty="0">
              <a:latin typeface="+mj-lt"/>
            </a:endParaRPr>
          </a:p>
          <a:p>
            <a:pPr eaLnBrk="1" hangingPunct="1">
              <a:spcBef>
                <a:spcPts val="0"/>
              </a:spcBef>
              <a:spcAft>
                <a:spcPts val="1000"/>
              </a:spcAft>
              <a:defRPr/>
            </a:pPr>
            <a:r>
              <a:rPr lang="pl-PL" altLang="it-IT" sz="1700" dirty="0">
                <a:latin typeface="+mj-lt"/>
              </a:rPr>
              <a:t> </a:t>
            </a:r>
            <a:r>
              <a:rPr lang="pl-PL" sz="1700" dirty="0" err="1">
                <a:latin typeface="+mj-lt"/>
              </a:rPr>
              <a:t>Iulien</a:t>
            </a:r>
            <a:r>
              <a:rPr lang="pl-PL" sz="1700" dirty="0">
                <a:latin typeface="+mj-lt"/>
              </a:rPr>
              <a:t> </a:t>
            </a:r>
            <a:r>
              <a:rPr lang="pl-PL" sz="1700" dirty="0" err="1">
                <a:latin typeface="+mj-lt"/>
              </a:rPr>
              <a:t>Offray</a:t>
            </a:r>
            <a:r>
              <a:rPr lang="pl-PL" sz="1700" dirty="0">
                <a:latin typeface="+mj-lt"/>
              </a:rPr>
              <a:t> de La </a:t>
            </a:r>
            <a:r>
              <a:rPr lang="pl-PL" sz="1700" dirty="0" err="1">
                <a:latin typeface="+mj-lt"/>
              </a:rPr>
              <a:t>Mettrie</a:t>
            </a:r>
            <a:r>
              <a:rPr lang="pl-PL" sz="1700" i="1" dirty="0">
                <a:latin typeface="+mj-lt"/>
              </a:rPr>
              <a:t>, Człowiek – maszyna</a:t>
            </a:r>
            <a:r>
              <a:rPr lang="pl-PL" sz="1700" dirty="0">
                <a:latin typeface="+mj-lt"/>
              </a:rPr>
              <a:t>, w przekładzie Stefana </a:t>
            </a:r>
            <a:r>
              <a:rPr lang="pl-PL" sz="1700" dirty="0" err="1">
                <a:latin typeface="+mj-lt"/>
              </a:rPr>
              <a:t>Rudniańskiego</a:t>
            </a:r>
            <a:r>
              <a:rPr lang="pl-PL" sz="1700" dirty="0">
                <a:latin typeface="+mj-lt"/>
              </a:rPr>
              <a:t>, PWN, Warszawa, 1984</a:t>
            </a:r>
          </a:p>
          <a:p>
            <a:pPr eaLnBrk="1" hangingPunct="1">
              <a:spcBef>
                <a:spcPts val="0"/>
              </a:spcBef>
              <a:spcAft>
                <a:spcPts val="1000"/>
              </a:spcAft>
              <a:defRPr/>
            </a:pPr>
            <a:r>
              <a:rPr lang="pl-PL" sz="1700" dirty="0">
                <a:latin typeface="+mj-lt"/>
              </a:rPr>
              <a:t> A. </a:t>
            </a:r>
            <a:r>
              <a:rPr lang="pl-PL" sz="1700" dirty="0" err="1">
                <a:latin typeface="+mj-lt"/>
              </a:rPr>
              <a:t>Socci</a:t>
            </a:r>
            <a:r>
              <a:rPr lang="pl-PL" sz="1700" dirty="0">
                <a:latin typeface="+mj-lt"/>
              </a:rPr>
              <a:t>, </a:t>
            </a:r>
            <a:r>
              <a:rPr lang="pl-PL" sz="1700" i="1" dirty="0">
                <a:latin typeface="+mj-lt"/>
              </a:rPr>
              <a:t>Tajemnice Jana Pawła II</a:t>
            </a:r>
            <a:r>
              <a:rPr lang="pl-PL" sz="1700" dirty="0">
                <a:latin typeface="+mj-lt"/>
              </a:rPr>
              <a:t>, tłum. J. </a:t>
            </a:r>
            <a:r>
              <a:rPr lang="pl-PL" sz="1700" dirty="0" err="1">
                <a:latin typeface="+mj-lt"/>
              </a:rPr>
              <a:t>Kornecka-Kaczmarek</a:t>
            </a:r>
            <a:r>
              <a:rPr lang="pl-PL" sz="1700" dirty="0">
                <a:latin typeface="+mj-lt"/>
              </a:rPr>
              <a:t>, Rafael, Kraków, 2009</a:t>
            </a:r>
            <a:endParaRPr lang="pl-PL" altLang="it-IT" sz="1700" dirty="0">
              <a:latin typeface="+mj-lt"/>
            </a:endParaRPr>
          </a:p>
          <a:p>
            <a:pPr eaLnBrk="1" hangingPunct="1">
              <a:spcBef>
                <a:spcPts val="0"/>
              </a:spcBef>
              <a:spcAft>
                <a:spcPts val="1000"/>
              </a:spcAft>
              <a:defRPr/>
            </a:pPr>
            <a:r>
              <a:rPr lang="pl-PL" altLang="it-IT" sz="1700" dirty="0">
                <a:latin typeface="+mj-lt"/>
              </a:rPr>
              <a:t>  </a:t>
            </a:r>
            <a:r>
              <a:rPr lang="pl-PL" sz="1700" dirty="0">
                <a:effectLst/>
                <a:latin typeface="+mj-lt"/>
                <a:ea typeface="Calibri" panose="020F0502020204030204" pitchFamily="34" charset="0"/>
                <a:cs typeface="Arial" panose="020B0604020202020204" pitchFamily="34" charset="0"/>
              </a:rPr>
              <a:t>F. W. Byron, R.W. Fuller, Matematyka w fizyce klasycznej i kwantowej, t.1, PWN, Warszawa, 1975</a:t>
            </a:r>
            <a:endParaRPr lang="it-IT" altLang="it-IT" sz="1700" dirty="0">
              <a:latin typeface="+mj-lt"/>
            </a:endParaRPr>
          </a:p>
          <a:p>
            <a:pPr eaLnBrk="1" hangingPunct="1">
              <a:spcBef>
                <a:spcPts val="0"/>
              </a:spcBef>
              <a:spcAft>
                <a:spcPts val="1000"/>
              </a:spcAft>
              <a:defRPr/>
            </a:pPr>
            <a:r>
              <a:rPr lang="pl-PL" altLang="it-IT" sz="1700" i="1" dirty="0">
                <a:latin typeface="+mj-lt"/>
              </a:rPr>
              <a:t> </a:t>
            </a:r>
            <a:r>
              <a:rPr lang="pl-PL" altLang="it-IT" sz="1700" dirty="0">
                <a:latin typeface="+mj-lt"/>
              </a:rPr>
              <a:t>J.</a:t>
            </a:r>
            <a:r>
              <a:rPr lang="pl-PL" sz="1700" noProof="0" dirty="0">
                <a:latin typeface="+mj-lt"/>
              </a:rPr>
              <a:t> O. </a:t>
            </a:r>
            <a:r>
              <a:rPr lang="pl-PL" sz="1700" noProof="0" dirty="0" err="1">
                <a:latin typeface="+mj-lt"/>
              </a:rPr>
              <a:t>Urmson</a:t>
            </a:r>
            <a:r>
              <a:rPr lang="pl-PL" sz="1700" noProof="0" dirty="0">
                <a:latin typeface="+mj-lt"/>
              </a:rPr>
              <a:t>, </a:t>
            </a:r>
            <a:r>
              <a:rPr lang="pl-PL" sz="1700" i="1" noProof="0" dirty="0">
                <a:latin typeface="+mj-lt"/>
              </a:rPr>
              <a:t>Berkeley. Pas</a:t>
            </a:r>
            <a:r>
              <a:rPr lang="pl-PL" sz="1700" i="1" dirty="0">
                <a:latin typeface="+mj-lt"/>
              </a:rPr>
              <a:t>t </a:t>
            </a:r>
            <a:r>
              <a:rPr lang="pl-PL" sz="1700" i="1" dirty="0" err="1">
                <a:latin typeface="+mj-lt"/>
              </a:rPr>
              <a:t>Masters</a:t>
            </a:r>
            <a:r>
              <a:rPr lang="pl-PL" sz="1700" i="1" dirty="0">
                <a:latin typeface="+mj-lt"/>
              </a:rPr>
              <a:t>. </a:t>
            </a:r>
            <a:r>
              <a:rPr lang="pl-PL" sz="1700" dirty="0">
                <a:latin typeface="+mj-lt"/>
              </a:rPr>
              <a:t>Oxford University Press, 1982, str. 32-33.</a:t>
            </a:r>
          </a:p>
          <a:p>
            <a:pPr algn="just">
              <a:spcBef>
                <a:spcPts val="0"/>
              </a:spcBef>
              <a:spcAft>
                <a:spcPts val="1000"/>
              </a:spcAft>
              <a:buFontTx/>
              <a:buNone/>
            </a:pPr>
            <a:r>
              <a:rPr lang="en-US" altLang="en-US" sz="1700" dirty="0">
                <a:latin typeface="+mj-lt"/>
                <a:cs typeface="Times New Roman" panose="02020603050405020304" pitchFamily="18" charset="0"/>
              </a:rPr>
              <a:t>S. D. </a:t>
            </a:r>
            <a:r>
              <a:rPr lang="pl-PL" altLang="en-US" sz="1700" dirty="0" err="1">
                <a:latin typeface="+mj-lt"/>
                <a:cs typeface="Times New Roman" panose="02020603050405020304" pitchFamily="18" charset="0"/>
              </a:rPr>
              <a:t>Snobelen</a:t>
            </a:r>
            <a:r>
              <a:rPr lang="en-US" altLang="en-US" sz="1700" dirty="0">
                <a:latin typeface="+mj-lt"/>
                <a:cs typeface="Times New Roman" panose="02020603050405020304" pitchFamily="18" charset="0"/>
              </a:rPr>
              <a:t>, </a:t>
            </a:r>
            <a:r>
              <a:rPr lang="en-US" altLang="en-US" sz="1700" i="1" dirty="0">
                <a:latin typeface="+mj-lt"/>
                <a:cs typeface="Times New Roman" panose="02020603050405020304" pitchFamily="18" charset="0"/>
              </a:rPr>
              <a:t>The Theology of Isaac Newton </a:t>
            </a:r>
            <a:r>
              <a:rPr lang="en-US" altLang="en-US" sz="1700" dirty="0">
                <a:latin typeface="+mj-lt"/>
                <a:cs typeface="Times New Roman" panose="02020603050405020304" pitchFamily="18" charset="0"/>
              </a:rPr>
              <a:t>Principia Mathematica:</a:t>
            </a:r>
            <a:r>
              <a:rPr lang="en-US" altLang="en-US" sz="1700" i="1" dirty="0">
                <a:latin typeface="+mj-lt"/>
                <a:cs typeface="Times New Roman" panose="02020603050405020304" pitchFamily="18" charset="0"/>
              </a:rPr>
              <a:t> A Preliminary Survey</a:t>
            </a:r>
            <a:r>
              <a:rPr lang="en-US" altLang="en-US" sz="1700" dirty="0">
                <a:latin typeface="+mj-lt"/>
                <a:cs typeface="Times New Roman" panose="02020603050405020304" pitchFamily="18" charset="0"/>
              </a:rPr>
              <a:t>. Neue </a:t>
            </a:r>
            <a:r>
              <a:rPr lang="en-US" altLang="en-US" sz="1700" dirty="0" err="1">
                <a:latin typeface="+mj-lt"/>
                <a:cs typeface="Times New Roman" panose="02020603050405020304" pitchFamily="18" charset="0"/>
              </a:rPr>
              <a:t>Zeitr</a:t>
            </a:r>
            <a:r>
              <a:rPr lang="en-US" altLang="en-US" sz="1700" dirty="0">
                <a:latin typeface="+mj-lt"/>
                <a:cs typeface="Times New Roman" panose="02020603050405020304" pitchFamily="18" charset="0"/>
              </a:rPr>
              <a:t>. </a:t>
            </a:r>
            <a:r>
              <a:rPr lang="de-DE" altLang="en-US" sz="1700" dirty="0">
                <a:latin typeface="+mj-lt"/>
                <a:cs typeface="Times New Roman" panose="02020603050405020304" pitchFamily="18" charset="0"/>
              </a:rPr>
              <a:t>Systematische Theologie und </a:t>
            </a:r>
            <a:r>
              <a:rPr lang="de-DE" altLang="en-US" sz="1700" dirty="0" err="1">
                <a:latin typeface="+mj-lt"/>
                <a:cs typeface="Times New Roman" panose="02020603050405020304" pitchFamily="18" charset="0"/>
              </a:rPr>
              <a:t>Religionphilosophie</a:t>
            </a:r>
            <a:r>
              <a:rPr lang="de-DE" altLang="en-US" sz="1700" dirty="0">
                <a:latin typeface="+mj-lt"/>
                <a:cs typeface="Times New Roman" panose="02020603050405020304" pitchFamily="18" charset="0"/>
              </a:rPr>
              <a:t>, Jan.2010, </a:t>
            </a:r>
            <a:r>
              <a:rPr lang="de-DE" altLang="en-US" sz="1700" dirty="0" err="1">
                <a:latin typeface="+mj-lt"/>
                <a:cs typeface="Times New Roman" panose="02020603050405020304" pitchFamily="18" charset="0"/>
              </a:rPr>
              <a:t>str.</a:t>
            </a:r>
            <a:r>
              <a:rPr lang="de-DE" altLang="en-US" sz="1700" dirty="0">
                <a:latin typeface="+mj-lt"/>
                <a:cs typeface="Times New Roman" panose="02020603050405020304" pitchFamily="18" charset="0"/>
              </a:rPr>
              <a:t> 377.</a:t>
            </a:r>
            <a:endParaRPr lang="pl-PL" altLang="en-US" sz="1700" dirty="0">
              <a:latin typeface="+mj-lt"/>
              <a:cs typeface="Times New Roman" panose="02020603050405020304" pitchFamily="18" charset="0"/>
            </a:endParaRPr>
          </a:p>
          <a:p>
            <a:pPr algn="just">
              <a:spcBef>
                <a:spcPts val="0"/>
              </a:spcBef>
              <a:spcAft>
                <a:spcPts val="1000"/>
              </a:spcAft>
              <a:buFontTx/>
              <a:buNone/>
            </a:pPr>
            <a:r>
              <a:rPr lang="pl-PL" altLang="it-IT" sz="1700" dirty="0">
                <a:latin typeface="+mj-lt"/>
              </a:rPr>
              <a:t>Tadeusz </a:t>
            </a:r>
            <a:r>
              <a:rPr lang="en-US" altLang="it-IT" sz="1700" dirty="0">
                <a:latin typeface="+mj-lt"/>
              </a:rPr>
              <a:t>Pabjan</a:t>
            </a:r>
            <a:r>
              <a:rPr lang="pl-PL" altLang="it-IT" sz="1700" dirty="0">
                <a:latin typeface="+mj-lt"/>
              </a:rPr>
              <a:t>, </a:t>
            </a:r>
            <a:r>
              <a:rPr lang="pl-PL" altLang="it-IT" sz="1700" i="1" dirty="0">
                <a:latin typeface="+mj-lt"/>
              </a:rPr>
              <a:t>Gottfrieda W.  Leibniza idea świata najlepszego z możliwych</a:t>
            </a:r>
            <a:r>
              <a:rPr lang="pl-PL" altLang="it-IT" sz="1700" dirty="0">
                <a:latin typeface="+mj-lt"/>
              </a:rPr>
              <a:t>, Studia z Historii Filozofii</a:t>
            </a:r>
            <a:r>
              <a:rPr lang="pl-PL" altLang="it-IT" sz="1700" i="1" dirty="0">
                <a:latin typeface="+mj-lt"/>
              </a:rPr>
              <a:t>, </a:t>
            </a:r>
            <a:r>
              <a:rPr lang="pl-PL" altLang="it-IT" sz="1700" dirty="0">
                <a:latin typeface="+mj-lt"/>
              </a:rPr>
              <a:t>4(8)/</a:t>
            </a:r>
            <a:r>
              <a:rPr lang="en-US" altLang="it-IT" sz="1700" dirty="0">
                <a:latin typeface="+mj-lt"/>
              </a:rPr>
              <a:t>2017</a:t>
            </a:r>
            <a:r>
              <a:rPr lang="pl-PL" altLang="it-IT" sz="1700" dirty="0">
                <a:latin typeface="+mj-lt"/>
              </a:rPr>
              <a:t>, p. 107</a:t>
            </a:r>
            <a:endParaRPr lang="pl-PL" altLang="en-US" sz="1700" dirty="0">
              <a:latin typeface="+mj-lt"/>
              <a:cs typeface="Times New Roman" panose="02020603050405020304" pitchFamily="18" charset="0"/>
            </a:endParaRPr>
          </a:p>
          <a:p>
            <a:pPr algn="just">
              <a:spcBef>
                <a:spcPts val="0"/>
              </a:spcBef>
              <a:spcAft>
                <a:spcPts val="1000"/>
              </a:spcAft>
              <a:buFontTx/>
              <a:buNone/>
            </a:pPr>
            <a:r>
              <a:rPr lang="pl-PL" altLang="en-US" sz="1700" dirty="0">
                <a:latin typeface="+mj-lt"/>
                <a:cs typeface="Times New Roman" panose="02020603050405020304" pitchFamily="18" charset="0"/>
              </a:rPr>
              <a:t>G. Karwasz, </a:t>
            </a:r>
            <a:r>
              <a:rPr lang="pl-PL" altLang="en-US" sz="1700" i="1" dirty="0">
                <a:latin typeface="+mj-lt"/>
                <a:cs typeface="Times New Roman" panose="02020603050405020304" pitchFamily="18" charset="0"/>
              </a:rPr>
              <a:t>Nauka i wiara</a:t>
            </a:r>
            <a:r>
              <a:rPr lang="pl-PL" altLang="en-US" sz="1700" dirty="0">
                <a:latin typeface="+mj-lt"/>
                <a:cs typeface="Times New Roman" panose="02020603050405020304" pitchFamily="18" charset="0"/>
              </a:rPr>
              <a:t>, </a:t>
            </a:r>
            <a:r>
              <a:rPr lang="pl-PL" altLang="en-US" sz="1700" i="1" dirty="0">
                <a:latin typeface="+mj-lt"/>
                <a:cs typeface="Times New Roman" panose="02020603050405020304" pitchFamily="18" charset="0"/>
              </a:rPr>
              <a:t>Krótki poradnik</a:t>
            </a:r>
            <a:r>
              <a:rPr lang="pl-PL" altLang="en-US" sz="1700" dirty="0">
                <a:latin typeface="+mj-lt"/>
                <a:cs typeface="Times New Roman" panose="02020603050405020304" pitchFamily="18" charset="0"/>
              </a:rPr>
              <a:t>. (</a:t>
            </a:r>
            <a:r>
              <a:rPr lang="pl-PL" altLang="en-US" sz="1700" i="1" dirty="0" err="1">
                <a:latin typeface="+mj-lt"/>
                <a:cs typeface="Times New Roman" panose="02020603050405020304" pitchFamily="18" charset="0"/>
              </a:rPr>
              <a:t>Scienza</a:t>
            </a:r>
            <a:r>
              <a:rPr lang="pl-PL" altLang="en-US" sz="1700" i="1" dirty="0">
                <a:latin typeface="+mj-lt"/>
                <a:cs typeface="Times New Roman" panose="02020603050405020304" pitchFamily="18" charset="0"/>
              </a:rPr>
              <a:t> e </a:t>
            </a:r>
            <a:r>
              <a:rPr lang="pl-PL" altLang="en-US" sz="1700" i="1" dirty="0" err="1">
                <a:latin typeface="+mj-lt"/>
                <a:cs typeface="Times New Roman" panose="02020603050405020304" pitchFamily="18" charset="0"/>
              </a:rPr>
              <a:t>Fede</a:t>
            </a:r>
            <a:r>
              <a:rPr lang="pl-PL" altLang="en-US" sz="1700" i="1" dirty="0">
                <a:latin typeface="+mj-lt"/>
                <a:cs typeface="Times New Roman" panose="02020603050405020304" pitchFamily="18" charset="0"/>
              </a:rPr>
              <a:t>. </a:t>
            </a:r>
            <a:r>
              <a:rPr lang="pl-PL" altLang="en-US" sz="1700" i="1" dirty="0" err="1">
                <a:latin typeface="+mj-lt"/>
                <a:cs typeface="Times New Roman" panose="02020603050405020304" pitchFamily="18" charset="0"/>
              </a:rPr>
              <a:t>Un</a:t>
            </a:r>
            <a:r>
              <a:rPr lang="pl-PL" altLang="en-US" sz="1700" i="1" dirty="0">
                <a:latin typeface="+mj-lt"/>
                <a:cs typeface="Times New Roman" panose="02020603050405020304" pitchFamily="18" charset="0"/>
              </a:rPr>
              <a:t> </a:t>
            </a:r>
            <a:r>
              <a:rPr lang="pl-PL" altLang="en-US" sz="1700" i="1" dirty="0" err="1">
                <a:latin typeface="+mj-lt"/>
                <a:cs typeface="Times New Roman" panose="02020603050405020304" pitchFamily="18" charset="0"/>
              </a:rPr>
              <a:t>breve</a:t>
            </a:r>
            <a:r>
              <a:rPr lang="pl-PL" altLang="en-US" sz="1700" i="1" dirty="0">
                <a:latin typeface="+mj-lt"/>
                <a:cs typeface="Times New Roman" panose="02020603050405020304" pitchFamily="18" charset="0"/>
              </a:rPr>
              <a:t> manuale</a:t>
            </a:r>
            <a:r>
              <a:rPr lang="pl-PL" altLang="en-US" sz="1700" dirty="0">
                <a:latin typeface="+mj-lt"/>
                <a:cs typeface="Times New Roman" panose="02020603050405020304" pitchFamily="18" charset="0"/>
              </a:rPr>
              <a:t>, </a:t>
            </a:r>
            <a:r>
              <a:rPr lang="pl-PL" altLang="en-US" sz="1700" dirty="0" err="1">
                <a:latin typeface="+mj-lt"/>
                <a:cs typeface="Times New Roman" panose="02020603050405020304" pitchFamily="18" charset="0"/>
              </a:rPr>
              <a:t>Aracne</a:t>
            </a:r>
            <a:r>
              <a:rPr lang="pl-PL" altLang="en-US" sz="1700" dirty="0">
                <a:latin typeface="+mj-lt"/>
                <a:cs typeface="Times New Roman" panose="02020603050405020304" pitchFamily="18" charset="0"/>
              </a:rPr>
              <a:t> </a:t>
            </a:r>
            <a:r>
              <a:rPr lang="pl-PL" altLang="en-US" sz="1700" dirty="0" err="1">
                <a:latin typeface="+mj-lt"/>
                <a:cs typeface="Times New Roman" panose="02020603050405020304" pitchFamily="18" charset="0"/>
              </a:rPr>
              <a:t>Editrice</a:t>
            </a:r>
            <a:r>
              <a:rPr lang="pl-PL" altLang="en-US" sz="1700" dirty="0">
                <a:latin typeface="+mj-lt"/>
                <a:cs typeface="Times New Roman" panose="02020603050405020304" pitchFamily="18" charset="0"/>
              </a:rPr>
              <a:t>, Roma, 2019), tłum. z włoskiego GK.</a:t>
            </a:r>
            <a:endParaRPr lang="en-AU" altLang="en-US" sz="1700" dirty="0">
              <a:latin typeface="+mj-lt"/>
              <a:cs typeface="Times New Roman" panose="02020603050405020304" pitchFamily="18" charset="0"/>
            </a:endParaRPr>
          </a:p>
          <a:p>
            <a:pPr eaLnBrk="1" hangingPunct="1">
              <a:spcBef>
                <a:spcPct val="0"/>
              </a:spcBef>
              <a:defRPr/>
            </a:pPr>
            <a:endParaRPr lang="en-US" sz="1800" noProof="0" dirty="0"/>
          </a:p>
          <a:p>
            <a:pPr eaLnBrk="1" hangingPunct="1">
              <a:spcBef>
                <a:spcPct val="0"/>
              </a:spcBef>
              <a:buNone/>
              <a:defRPr/>
            </a:pPr>
            <a:r>
              <a:rPr lang="pl-PL" altLang="it-IT" sz="1800" i="1" dirty="0"/>
              <a:t> </a:t>
            </a:r>
            <a:endParaRPr lang="en-AU" altLang="it-IT"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3D5A5-B9B1-7732-0C52-F0D91511D542}"/>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C4653B76-3DB5-0893-3EB9-9D20D5355E77}"/>
              </a:ext>
            </a:extLst>
          </p:cNvPr>
          <p:cNvSpPr>
            <a:spLocks noGrp="1" noChangeArrowheads="1"/>
          </p:cNvSpPr>
          <p:nvPr>
            <p:ph type="title"/>
          </p:nvPr>
        </p:nvSpPr>
        <p:spPr>
          <a:xfrm>
            <a:off x="406528" y="-122689"/>
            <a:ext cx="8229600" cy="1143000"/>
          </a:xfrm>
        </p:spPr>
        <p:txBody>
          <a:bodyPr/>
          <a:lstStyle/>
          <a:p>
            <a:pPr eaLnBrk="1" hangingPunct="1"/>
            <a:r>
              <a:rPr lang="pl-PL" altLang="it-IT" sz="3600" dirty="0"/>
              <a:t>Wilhelm </a:t>
            </a:r>
            <a:r>
              <a:rPr lang="pl-PL" altLang="it-IT" sz="3600" dirty="0" err="1"/>
              <a:t>Lubeniecz</a:t>
            </a:r>
            <a:endParaRPr lang="en-AU" altLang="it-IT" sz="3600" dirty="0"/>
          </a:p>
        </p:txBody>
      </p:sp>
      <p:sp>
        <p:nvSpPr>
          <p:cNvPr id="35843" name="Text Box 7">
            <a:extLst>
              <a:ext uri="{FF2B5EF4-FFF2-40B4-BE49-F238E27FC236}">
                <a16:creationId xmlns:a16="http://schemas.microsoft.com/office/drawing/2014/main" id="{03313FDB-0894-8D9F-F82F-F2F37B58C2D0}"/>
              </a:ext>
            </a:extLst>
          </p:cNvPr>
          <p:cNvSpPr txBox="1">
            <a:spLocks noChangeArrowheads="1"/>
          </p:cNvSpPr>
          <p:nvPr/>
        </p:nvSpPr>
        <p:spPr bwMode="auto">
          <a:xfrm>
            <a:off x="1095375" y="20081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solidFill>
                <a:srgbClr val="0033CC"/>
              </a:solidFill>
            </a:endParaRPr>
          </a:p>
        </p:txBody>
      </p:sp>
      <p:sp>
        <p:nvSpPr>
          <p:cNvPr id="35844" name="Text Box 8">
            <a:extLst>
              <a:ext uri="{FF2B5EF4-FFF2-40B4-BE49-F238E27FC236}">
                <a16:creationId xmlns:a16="http://schemas.microsoft.com/office/drawing/2014/main" id="{56EEC0EA-E448-47C9-D65E-9D51DF9DFA48}"/>
              </a:ext>
            </a:extLst>
          </p:cNvPr>
          <p:cNvSpPr txBox="1">
            <a:spLocks noChangeArrowheads="1"/>
          </p:cNvSpPr>
          <p:nvPr/>
        </p:nvSpPr>
        <p:spPr bwMode="auto">
          <a:xfrm>
            <a:off x="358775" y="981075"/>
            <a:ext cx="84248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dirty="0"/>
              <a:t> </a:t>
            </a:r>
            <a:endParaRPr lang="en-AU" altLang="it-IT" sz="2000" dirty="0"/>
          </a:p>
        </p:txBody>
      </p:sp>
      <p:sp>
        <p:nvSpPr>
          <p:cNvPr id="2" name="pole tekstowe 1">
            <a:extLst>
              <a:ext uri="{FF2B5EF4-FFF2-40B4-BE49-F238E27FC236}">
                <a16:creationId xmlns:a16="http://schemas.microsoft.com/office/drawing/2014/main" id="{57F8DFEB-032E-EF0F-8F06-3CC0DBB93219}"/>
              </a:ext>
            </a:extLst>
          </p:cNvPr>
          <p:cNvSpPr txBox="1"/>
          <p:nvPr/>
        </p:nvSpPr>
        <p:spPr>
          <a:xfrm>
            <a:off x="150725" y="757228"/>
            <a:ext cx="8741206" cy="5970865"/>
          </a:xfrm>
          <a:prstGeom prst="rect">
            <a:avLst/>
          </a:prstGeom>
          <a:noFill/>
        </p:spPr>
        <p:txBody>
          <a:bodyPr wrap="square">
            <a:spAutoFit/>
          </a:bodyPr>
          <a:lstStyle/>
          <a:p>
            <a:pPr>
              <a:spcAft>
                <a:spcPts val="600"/>
              </a:spcAft>
            </a:pPr>
            <a:r>
              <a:rPr lang="pl-PL" sz="1800" dirty="0">
                <a:solidFill>
                  <a:srgbClr val="202122"/>
                </a:solidFill>
              </a:rPr>
              <a:t>Leibniz urodził się, według kalendarza juliańskiego, obowiązującego jeszcze na protestanckich terytoriach Świętego Cesarstwa Rzymskiego, 21 czerwca 1646 r. w Lipsku. Ojciec Friedrich </a:t>
            </a:r>
            <a:r>
              <a:rPr lang="pl-PL" sz="1800" dirty="0" err="1">
                <a:solidFill>
                  <a:srgbClr val="202122"/>
                </a:solidFill>
              </a:rPr>
              <a:t>Leibnütz</a:t>
            </a:r>
            <a:r>
              <a:rPr lang="pl-PL" sz="1800" dirty="0">
                <a:solidFill>
                  <a:srgbClr val="202122"/>
                </a:solidFill>
              </a:rPr>
              <a:t> (1597–1652), pochodzący z </a:t>
            </a:r>
            <a:r>
              <a:rPr lang="pl-PL" sz="1800" dirty="0" err="1">
                <a:solidFill>
                  <a:srgbClr val="202122"/>
                </a:solidFill>
              </a:rPr>
              <a:t>Altenbergu</a:t>
            </a:r>
            <a:r>
              <a:rPr lang="pl-PL" sz="1800" dirty="0">
                <a:solidFill>
                  <a:srgbClr val="202122"/>
                </a:solidFill>
              </a:rPr>
              <a:t>, był prawnikiem i profesorem etyki na uniwersytecie w Lipsku, jego matka Katarzyna była córką lipskiego profesora i prawnika; Rodzina ojca była pochodzenia serbołużyckiego, a jego pierwotne nazwisko brzmiało </a:t>
            </a:r>
            <a:r>
              <a:rPr lang="pl-PL" sz="1800" dirty="0" err="1">
                <a:solidFill>
                  <a:srgbClr val="202122"/>
                </a:solidFill>
              </a:rPr>
              <a:t>Lubeniecz</a:t>
            </a:r>
            <a:r>
              <a:rPr lang="pl-PL" sz="1800" dirty="0">
                <a:solidFill>
                  <a:srgbClr val="202122"/>
                </a:solidFill>
              </a:rPr>
              <a:t>, następnie zgermanizowane na </a:t>
            </a:r>
            <a:r>
              <a:rPr lang="pl-PL" sz="1800" dirty="0" err="1">
                <a:solidFill>
                  <a:srgbClr val="202122"/>
                </a:solidFill>
              </a:rPr>
              <a:t>Leibnütz</a:t>
            </a:r>
            <a:r>
              <a:rPr lang="pl-PL" sz="1800" dirty="0">
                <a:solidFill>
                  <a:srgbClr val="202122"/>
                </a:solidFill>
              </a:rPr>
              <a:t>, a w końcu na Leibniz.</a:t>
            </a:r>
          </a:p>
          <a:p>
            <a:pPr>
              <a:spcAft>
                <a:spcPts val="600"/>
              </a:spcAft>
            </a:pPr>
            <a:r>
              <a:rPr lang="pl-PL" sz="1800" dirty="0"/>
              <a:t>Niemiecki filozof, matematyk, naukowiec, teolog, językoznawca, dyplomata, prawnik, historyk i sędzia. Jeden z największych przedstawicieli myśli zachodniej, a także jeden  z niewielu "uniwersalnych geniuszy.</a:t>
            </a:r>
            <a:endParaRPr lang="pl-PL" sz="1800" dirty="0">
              <a:solidFill>
                <a:srgbClr val="202122"/>
              </a:solidFill>
            </a:endParaRPr>
          </a:p>
          <a:p>
            <a:r>
              <a:rPr lang="pl-PL" sz="1800" b="0" i="0" dirty="0">
                <a:solidFill>
                  <a:srgbClr val="000000"/>
                </a:solidFill>
                <a:effectLst/>
                <a:latin typeface="+mj-lt"/>
              </a:rPr>
              <a:t>Między ósmym a dwunastym rokiem życia, korzystając z biblioteki ojca, samodzielnie nauczył się łaciny i greki. W 1661 roku rozpoczął studia filozoficzne na uniwersytecie w Lipsku, pod kierunkiem teologa Johanna </a:t>
            </a:r>
            <a:r>
              <a:rPr lang="pl-PL" sz="1800" b="0" i="0" dirty="0" err="1">
                <a:solidFill>
                  <a:srgbClr val="000000"/>
                </a:solidFill>
                <a:effectLst/>
                <a:latin typeface="+mj-lt"/>
              </a:rPr>
              <a:t>Schertzera</a:t>
            </a:r>
            <a:r>
              <a:rPr lang="pl-PL" sz="1800" b="0" i="0" dirty="0">
                <a:solidFill>
                  <a:srgbClr val="000000"/>
                </a:solidFill>
                <a:effectLst/>
                <a:latin typeface="+mj-lt"/>
              </a:rPr>
              <a:t> i filozofa teoretyka Jakoba </a:t>
            </a:r>
            <a:r>
              <a:rPr lang="pl-PL" sz="1800" b="0" i="0" dirty="0" err="1">
                <a:solidFill>
                  <a:srgbClr val="000000"/>
                </a:solidFill>
                <a:effectLst/>
                <a:latin typeface="+mj-lt"/>
              </a:rPr>
              <a:t>Thomasiusa</a:t>
            </a:r>
            <a:r>
              <a:rPr lang="pl-PL" sz="1800" b="0" i="0" dirty="0">
                <a:solidFill>
                  <a:srgbClr val="000000"/>
                </a:solidFill>
                <a:effectLst/>
                <a:latin typeface="+mj-lt"/>
              </a:rPr>
              <a:t>. 20 czerwca 1663 roku wstąpił na Uniwersytet w Jenie, gdzie studiował matematykę, fizykę i astronomię pod kierunkiem Erharda Weigla. W wieku 20 lat chciał zdobyć dyplom z prawa, ale dziekan wydziału sprzeciwił się temu, argumentując, że jest za młody; Aby ominąć przeszkodę, 4 października 1666 r. immatrykulował się na Uniwersytecie </a:t>
            </a:r>
            <a:r>
              <a:rPr lang="pl-PL" sz="1800" b="0" i="0" dirty="0" err="1">
                <a:solidFill>
                  <a:srgbClr val="000000"/>
                </a:solidFill>
                <a:effectLst/>
                <a:latin typeface="+mj-lt"/>
              </a:rPr>
              <a:t>Altdorf</a:t>
            </a:r>
            <a:r>
              <a:rPr lang="pl-PL" sz="1800" b="0" i="0" dirty="0">
                <a:solidFill>
                  <a:srgbClr val="000000"/>
                </a:solidFill>
                <a:effectLst/>
                <a:latin typeface="+mj-lt"/>
              </a:rPr>
              <a:t> w Norymberdze, gdzie 15 listopada przedstawił pracę </a:t>
            </a:r>
            <a:r>
              <a:rPr lang="pl-PL" sz="1800" b="0" i="1" dirty="0" err="1">
                <a:solidFill>
                  <a:srgbClr val="000000"/>
                </a:solidFill>
                <a:effectLst/>
                <a:latin typeface="+mj-lt"/>
              </a:rPr>
              <a:t>Disputatio</a:t>
            </a:r>
            <a:r>
              <a:rPr lang="pl-PL" sz="1800" b="0" i="1" dirty="0">
                <a:solidFill>
                  <a:srgbClr val="000000"/>
                </a:solidFill>
                <a:effectLst/>
                <a:latin typeface="+mj-lt"/>
              </a:rPr>
              <a:t> de </a:t>
            </a:r>
            <a:r>
              <a:rPr lang="pl-PL" sz="1800" b="0" i="1" dirty="0" err="1">
                <a:solidFill>
                  <a:srgbClr val="000000"/>
                </a:solidFill>
                <a:effectLst/>
                <a:latin typeface="+mj-lt"/>
              </a:rPr>
              <a:t>casi</a:t>
            </a:r>
            <a:r>
              <a:rPr lang="pl-PL" sz="1800" b="0" i="1" dirty="0">
                <a:solidFill>
                  <a:srgbClr val="000000"/>
                </a:solidFill>
                <a:effectLst/>
                <a:latin typeface="+mj-lt"/>
              </a:rPr>
              <a:t> </a:t>
            </a:r>
            <a:r>
              <a:rPr lang="pl-PL" sz="1800" b="0" i="1" dirty="0" err="1">
                <a:solidFill>
                  <a:srgbClr val="000000"/>
                </a:solidFill>
                <a:effectLst/>
                <a:latin typeface="+mj-lt"/>
              </a:rPr>
              <a:t>perplexibus</a:t>
            </a:r>
            <a:r>
              <a:rPr lang="pl-PL" sz="1800" b="0" i="1" dirty="0">
                <a:solidFill>
                  <a:srgbClr val="000000"/>
                </a:solidFill>
                <a:effectLst/>
                <a:latin typeface="+mj-lt"/>
              </a:rPr>
              <a:t> in iure</a:t>
            </a:r>
            <a:r>
              <a:rPr lang="pl-PL" sz="1800" b="0" i="0" dirty="0">
                <a:solidFill>
                  <a:srgbClr val="000000"/>
                </a:solidFill>
                <a:effectLst/>
                <a:latin typeface="+mj-lt"/>
              </a:rPr>
              <a:t>, uzyskując tytuł </a:t>
            </a:r>
            <a:r>
              <a:rPr lang="pl-PL" sz="1800" b="0" i="0" dirty="0" err="1">
                <a:solidFill>
                  <a:srgbClr val="000000"/>
                </a:solidFill>
                <a:effectLst/>
                <a:latin typeface="+mj-lt"/>
              </a:rPr>
              <a:t>Juris</a:t>
            </a:r>
            <a:r>
              <a:rPr lang="pl-PL" sz="1800" b="0" i="0" dirty="0">
                <a:solidFill>
                  <a:srgbClr val="000000"/>
                </a:solidFill>
                <a:effectLst/>
                <a:latin typeface="+mj-lt"/>
              </a:rPr>
              <a:t> </a:t>
            </a:r>
            <a:r>
              <a:rPr lang="pl-PL" sz="1800" b="0" i="0" dirty="0" err="1">
                <a:solidFill>
                  <a:srgbClr val="000000"/>
                </a:solidFill>
                <a:effectLst/>
                <a:latin typeface="+mj-lt"/>
              </a:rPr>
              <a:t>Utriusque</a:t>
            </a:r>
            <a:r>
              <a:rPr lang="pl-PL" sz="1800" b="0" i="0" dirty="0">
                <a:solidFill>
                  <a:srgbClr val="000000"/>
                </a:solidFill>
                <a:effectLst/>
                <a:latin typeface="+mj-lt"/>
              </a:rPr>
              <a:t> </a:t>
            </a:r>
            <a:r>
              <a:rPr lang="pl-PL" sz="1800" b="0" i="0" dirty="0" err="1">
                <a:solidFill>
                  <a:srgbClr val="000000"/>
                </a:solidFill>
                <a:effectLst/>
                <a:latin typeface="+mj-lt"/>
              </a:rPr>
              <a:t>Doctor</a:t>
            </a:r>
            <a:r>
              <a:rPr lang="pl-PL" sz="1800" b="0" i="0" dirty="0">
                <a:solidFill>
                  <a:srgbClr val="000000"/>
                </a:solidFill>
                <a:effectLst/>
                <a:latin typeface="+mj-lt"/>
              </a:rPr>
              <a:t> 22 lutego 1667 r.</a:t>
            </a:r>
            <a:endParaRPr lang="pl-PL" sz="1800" dirty="0">
              <a:solidFill>
                <a:srgbClr val="202122"/>
              </a:solidFill>
              <a:latin typeface="+mj-lt"/>
            </a:endParaRPr>
          </a:p>
          <a:p>
            <a:r>
              <a:rPr lang="en-US" sz="1200" dirty="0"/>
              <a:t>https://it.wikipedia.org/wiki/Gottfried_Wilhelm_von_Leibniz</a:t>
            </a:r>
          </a:p>
        </p:txBody>
      </p:sp>
    </p:spTree>
    <p:extLst>
      <p:ext uri="{BB962C8B-B14F-4D97-AF65-F5344CB8AC3E}">
        <p14:creationId xmlns:p14="http://schemas.microsoft.com/office/powerpoint/2010/main" val="266648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9334-84D9-33E1-45D6-FA9FB097DBE2}"/>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F2D6167D-EC93-38D2-B1C5-97BD34F0B453}"/>
              </a:ext>
            </a:extLst>
          </p:cNvPr>
          <p:cNvSpPr>
            <a:spLocks noGrp="1" noChangeArrowheads="1"/>
          </p:cNvSpPr>
          <p:nvPr>
            <p:ph type="title"/>
          </p:nvPr>
        </p:nvSpPr>
        <p:spPr>
          <a:xfrm>
            <a:off x="107950" y="7938"/>
            <a:ext cx="8229600" cy="1143000"/>
          </a:xfrm>
        </p:spPr>
        <p:txBody>
          <a:bodyPr/>
          <a:lstStyle/>
          <a:p>
            <a:pPr eaLnBrk="1" hangingPunct="1"/>
            <a:r>
              <a:rPr lang="pl-PL" altLang="it-IT" sz="3200" dirty="0"/>
              <a:t>Leibniz: inżynier górnictwa, polityk, filozof</a:t>
            </a:r>
            <a:endParaRPr lang="en-AU" altLang="it-IT" sz="3200" dirty="0"/>
          </a:p>
        </p:txBody>
      </p:sp>
      <p:sp>
        <p:nvSpPr>
          <p:cNvPr id="35843" name="Text Box 7">
            <a:extLst>
              <a:ext uri="{FF2B5EF4-FFF2-40B4-BE49-F238E27FC236}">
                <a16:creationId xmlns:a16="http://schemas.microsoft.com/office/drawing/2014/main" id="{3D4456F4-311E-7ED5-10B3-4A2131A509F8}"/>
              </a:ext>
            </a:extLst>
          </p:cNvPr>
          <p:cNvSpPr txBox="1">
            <a:spLocks noChangeArrowheads="1"/>
          </p:cNvSpPr>
          <p:nvPr/>
        </p:nvSpPr>
        <p:spPr bwMode="auto">
          <a:xfrm>
            <a:off x="1095375" y="20081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solidFill>
                <a:srgbClr val="0033CC"/>
              </a:solidFill>
            </a:endParaRPr>
          </a:p>
        </p:txBody>
      </p:sp>
      <p:sp>
        <p:nvSpPr>
          <p:cNvPr id="3" name="pole tekstowe 2">
            <a:extLst>
              <a:ext uri="{FF2B5EF4-FFF2-40B4-BE49-F238E27FC236}">
                <a16:creationId xmlns:a16="http://schemas.microsoft.com/office/drawing/2014/main" id="{50C21F2C-DA52-2415-05CF-832A2250A0E2}"/>
              </a:ext>
            </a:extLst>
          </p:cNvPr>
          <p:cNvSpPr txBox="1"/>
          <p:nvPr/>
        </p:nvSpPr>
        <p:spPr>
          <a:xfrm>
            <a:off x="305780" y="1150938"/>
            <a:ext cx="8730270" cy="5447645"/>
          </a:xfrm>
          <a:prstGeom prst="rect">
            <a:avLst/>
          </a:prstGeom>
          <a:noFill/>
        </p:spPr>
        <p:txBody>
          <a:bodyPr wrap="square">
            <a:spAutoFit/>
          </a:bodyPr>
          <a:lstStyle/>
          <a:p>
            <a:pPr>
              <a:spcAft>
                <a:spcPts val="600"/>
              </a:spcAft>
            </a:pPr>
            <a:r>
              <a:rPr lang="it-IT" sz="1900" b="0" i="0" dirty="0">
                <a:solidFill>
                  <a:srgbClr val="202122"/>
                </a:solidFill>
                <a:effectLst/>
                <a:latin typeface="Arial" panose="020B0604020202020204" pitchFamily="34" charset="0"/>
              </a:rPr>
              <a:t>Leibniz</a:t>
            </a:r>
            <a:r>
              <a:rPr lang="pl-PL" sz="1900" b="0" i="0" dirty="0">
                <a:solidFill>
                  <a:srgbClr val="202122"/>
                </a:solidFill>
                <a:effectLst/>
                <a:latin typeface="Arial" panose="020B0604020202020204" pitchFamily="34" charset="0"/>
              </a:rPr>
              <a:t>, w górach Harzu, w latach 1682-1686, był odpowiedzialny za wprowadzenie innowacji technicznych, które miały na celu odzyskania opłacalności wydobycia srebra. Skończyło się fiaskiem: nic nie było w stanie powstrzymać tendencji rynkowych spadku ceny srebra (po odkryciu zasobów srebra w Ameryc</a:t>
            </a:r>
            <a:r>
              <a:rPr lang="pl-PL" sz="1900" dirty="0">
                <a:solidFill>
                  <a:srgbClr val="202122"/>
                </a:solidFill>
              </a:rPr>
              <a:t>e)</a:t>
            </a:r>
            <a:r>
              <a:rPr lang="pl-PL" sz="1900" b="0" i="0" dirty="0">
                <a:solidFill>
                  <a:srgbClr val="202122"/>
                </a:solidFill>
                <a:effectLst/>
                <a:latin typeface="Arial" panose="020B0604020202020204" pitchFamily="34" charset="0"/>
              </a:rPr>
              <a:t>, a też – i naukowcy nie są osobami, które mogą zastąpić </a:t>
            </a:r>
            <a:r>
              <a:rPr lang="pl-PL" sz="1900" b="0" i="1" dirty="0">
                <a:solidFill>
                  <a:srgbClr val="202122"/>
                </a:solidFill>
                <a:effectLst/>
                <a:latin typeface="Arial" panose="020B0604020202020204" pitchFamily="34" charset="0"/>
              </a:rPr>
              <a:t>przedsiębiorców. </a:t>
            </a:r>
            <a:r>
              <a:rPr lang="pl-PL" sz="1900" b="0" dirty="0">
                <a:solidFill>
                  <a:srgbClr val="202122"/>
                </a:solidFill>
                <a:effectLst/>
                <a:latin typeface="Arial" panose="020B0604020202020204" pitchFamily="34" charset="0"/>
              </a:rPr>
              <a:t>Przykładów można by wymienić wiele.</a:t>
            </a:r>
          </a:p>
          <a:p>
            <a:pPr>
              <a:spcAft>
                <a:spcPts val="600"/>
              </a:spcAft>
            </a:pPr>
            <a:r>
              <a:rPr lang="pl-PL" sz="1900" i="0" dirty="0">
                <a:solidFill>
                  <a:srgbClr val="202122"/>
                </a:solidFill>
              </a:rPr>
              <a:t>Leibniz próbował też ka</a:t>
            </a:r>
            <a:r>
              <a:rPr lang="pl-PL" sz="1900" dirty="0">
                <a:solidFill>
                  <a:srgbClr val="202122"/>
                </a:solidFill>
              </a:rPr>
              <a:t>riery politycznej. 1672-1676 był dyplomatą w Paryżu.   W 1691 r. objął posadę w bibliotece księcia Augusta, w </a:t>
            </a:r>
            <a:r>
              <a:rPr lang="en-AU" sz="1900" b="0" i="0" u="none" strike="noStrike" dirty="0">
                <a:effectLst/>
                <a:latin typeface="Arial" panose="020B0604020202020204" pitchFamily="34" charset="0"/>
              </a:rPr>
              <a:t>Wolfenbüttel</a:t>
            </a:r>
            <a:r>
              <a:rPr lang="pl-PL" sz="1900" b="0" i="0" u="none" strike="noStrike" dirty="0">
                <a:effectLst/>
                <a:latin typeface="Arial" panose="020B0604020202020204" pitchFamily="34" charset="0"/>
              </a:rPr>
              <a:t> w Dolnej Saksonii. W 1698 przenosi się do Hanoweru.</a:t>
            </a:r>
            <a:endParaRPr lang="pl-PL" sz="1900" dirty="0">
              <a:solidFill>
                <a:srgbClr val="202122"/>
              </a:solidFill>
            </a:endParaRPr>
          </a:p>
          <a:p>
            <a:pPr>
              <a:spcAft>
                <a:spcPts val="600"/>
              </a:spcAft>
            </a:pPr>
            <a:r>
              <a:rPr lang="pl-PL" sz="1900" dirty="0">
                <a:solidFill>
                  <a:srgbClr val="202122"/>
                </a:solidFill>
              </a:rPr>
              <a:t>Był doradcą księżnej Hanoweru, Zofii Charlotty, której starszy brat został w 1714 r. królem Wielkiej Brytanii. Mimo to, Leibniz nie został zaproszony na koronację Jerzego I. </a:t>
            </a:r>
          </a:p>
          <a:p>
            <a:pPr>
              <a:spcAft>
                <a:spcPts val="600"/>
              </a:spcAft>
            </a:pPr>
            <a:r>
              <a:rPr lang="pl-PL" sz="1900" dirty="0">
                <a:solidFill>
                  <a:srgbClr val="202122"/>
                </a:solidFill>
              </a:rPr>
              <a:t>Konstruktor pierwszego kalkulatora 0-1, założyciel trzech akademii naukowych (pruskiej, saksońskiej, hanowerskiej). </a:t>
            </a:r>
          </a:p>
          <a:p>
            <a:pPr>
              <a:spcAft>
                <a:spcPts val="600"/>
              </a:spcAft>
            </a:pPr>
            <a:r>
              <a:rPr lang="pl-PL" sz="1900" b="0" i="0" dirty="0">
                <a:solidFill>
                  <a:srgbClr val="202122"/>
                </a:solidFill>
                <a:effectLst/>
                <a:latin typeface="Arial" panose="020B0604020202020204" pitchFamily="34" charset="0"/>
              </a:rPr>
              <a:t>Najważniejsz</a:t>
            </a:r>
            <a:r>
              <a:rPr lang="pl-PL" sz="1900" dirty="0">
                <a:solidFill>
                  <a:srgbClr val="202122"/>
                </a:solidFill>
              </a:rPr>
              <a:t>e jego dzieło filozoficzne to „</a:t>
            </a:r>
            <a:r>
              <a:rPr lang="pl-PL" sz="1900" b="1" dirty="0">
                <a:solidFill>
                  <a:srgbClr val="202122"/>
                </a:solidFill>
              </a:rPr>
              <a:t>Esej o teodycei. O dobroci Boga, wolności człowieka i pochodzeniu zła”. </a:t>
            </a:r>
            <a:r>
              <a:rPr lang="pl-PL" sz="1900" dirty="0">
                <a:solidFill>
                  <a:srgbClr val="202122"/>
                </a:solidFill>
              </a:rPr>
              <a:t>Pisane od 1697 roku, wydane 1710</a:t>
            </a:r>
            <a:endParaRPr lang="pl-PL" sz="1900" b="1" i="0" dirty="0">
              <a:solidFill>
                <a:srgbClr val="202122"/>
              </a:solidFill>
              <a:effectLst/>
              <a:latin typeface="Arial" panose="020B0604020202020204" pitchFamily="34" charset="0"/>
            </a:endParaRPr>
          </a:p>
          <a:p>
            <a:r>
              <a:rPr lang="pl-PL" sz="1900" b="0" i="0" dirty="0">
                <a:solidFill>
                  <a:srgbClr val="202122"/>
                </a:solidFill>
                <a:effectLst/>
                <a:latin typeface="Arial" panose="020B0604020202020204" pitchFamily="34" charset="0"/>
              </a:rPr>
              <a:t> </a:t>
            </a:r>
            <a:r>
              <a:rPr lang="en-US" sz="1200" dirty="0"/>
              <a:t>https://it.wikipedia.org/wiki/Gottfried_Wilhelm_von_Leibniz</a:t>
            </a:r>
          </a:p>
        </p:txBody>
      </p:sp>
    </p:spTree>
    <p:extLst>
      <p:ext uri="{BB962C8B-B14F-4D97-AF65-F5344CB8AC3E}">
        <p14:creationId xmlns:p14="http://schemas.microsoft.com/office/powerpoint/2010/main" val="3822480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D0398BF-D412-2DC1-34F1-DFAD5F05FA27}"/>
              </a:ext>
            </a:extLst>
          </p:cNvPr>
          <p:cNvSpPr>
            <a:spLocks noGrp="1" noChangeArrowheads="1"/>
          </p:cNvSpPr>
          <p:nvPr>
            <p:ph type="title"/>
          </p:nvPr>
        </p:nvSpPr>
        <p:spPr>
          <a:xfrm>
            <a:off x="521291" y="47505"/>
            <a:ext cx="8229600" cy="1143000"/>
          </a:xfrm>
        </p:spPr>
        <p:txBody>
          <a:bodyPr/>
          <a:lstStyle/>
          <a:p>
            <a:pPr eaLnBrk="1" hangingPunct="1"/>
            <a:r>
              <a:rPr lang="pl-PL" altLang="it-IT" sz="3200" dirty="0"/>
              <a:t>„</a:t>
            </a:r>
            <a:r>
              <a:rPr lang="pl-PL" altLang="it-IT" sz="3200" dirty="0" err="1"/>
              <a:t>Essais</a:t>
            </a:r>
            <a:r>
              <a:rPr lang="pl-PL" altLang="it-IT" sz="3200" dirty="0"/>
              <a:t> de th</a:t>
            </a:r>
            <a:r>
              <a:rPr lang="en-US" altLang="it-IT" sz="3200" dirty="0"/>
              <a:t>é</a:t>
            </a:r>
            <a:r>
              <a:rPr lang="pl-PL" altLang="it-IT" sz="3200" dirty="0" err="1"/>
              <a:t>odic</a:t>
            </a:r>
            <a:r>
              <a:rPr lang="en-US" altLang="it-IT" sz="3200" dirty="0"/>
              <a:t>é</a:t>
            </a:r>
            <a:r>
              <a:rPr lang="pl-PL" altLang="it-IT" sz="3200" dirty="0"/>
              <a:t>e”</a:t>
            </a:r>
            <a:r>
              <a:rPr lang="it-IT" altLang="it-IT" sz="3200" dirty="0"/>
              <a:t>: </a:t>
            </a:r>
            <a:r>
              <a:rPr lang="it-IT" altLang="it-IT" sz="3200" i="1" dirty="0"/>
              <a:t>La lumière </a:t>
            </a:r>
            <a:r>
              <a:rPr lang="it-IT" altLang="it-IT" sz="3200" i="1" dirty="0" err="1"/>
              <a:t>innée</a:t>
            </a:r>
            <a:endParaRPr lang="en-US" altLang="it-IT" sz="3200" dirty="0"/>
          </a:p>
        </p:txBody>
      </p:sp>
      <p:sp>
        <p:nvSpPr>
          <p:cNvPr id="37891" name="Text Box 3">
            <a:extLst>
              <a:ext uri="{FF2B5EF4-FFF2-40B4-BE49-F238E27FC236}">
                <a16:creationId xmlns:a16="http://schemas.microsoft.com/office/drawing/2014/main" id="{BA9761F0-39E0-2AE4-CA1D-F296750485BC}"/>
              </a:ext>
            </a:extLst>
          </p:cNvPr>
          <p:cNvSpPr txBox="1">
            <a:spLocks noChangeArrowheads="1"/>
          </p:cNvSpPr>
          <p:nvPr/>
        </p:nvSpPr>
        <p:spPr bwMode="auto">
          <a:xfrm>
            <a:off x="1095375" y="20081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solidFill>
                <a:srgbClr val="0033CC"/>
              </a:solidFill>
            </a:endParaRPr>
          </a:p>
        </p:txBody>
      </p:sp>
      <p:sp>
        <p:nvSpPr>
          <p:cNvPr id="37892" name="Text Box 4">
            <a:extLst>
              <a:ext uri="{FF2B5EF4-FFF2-40B4-BE49-F238E27FC236}">
                <a16:creationId xmlns:a16="http://schemas.microsoft.com/office/drawing/2014/main" id="{ECFED710-C32E-4B67-00D5-32842DB45014}"/>
              </a:ext>
            </a:extLst>
          </p:cNvPr>
          <p:cNvSpPr txBox="1">
            <a:spLocks noChangeArrowheads="1"/>
          </p:cNvSpPr>
          <p:nvPr/>
        </p:nvSpPr>
        <p:spPr bwMode="auto">
          <a:xfrm>
            <a:off x="197846" y="1052736"/>
            <a:ext cx="8424863" cy="506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pl-PL" altLang="it-IT" sz="1900" b="1" dirty="0"/>
              <a:t>99. </a:t>
            </a:r>
            <a:r>
              <a:rPr lang="pl-PL" altLang="it-IT" sz="1900" dirty="0"/>
              <a:t>To </a:t>
            </a:r>
            <a:r>
              <a:rPr lang="pl-PL" altLang="it-IT" sz="1900" i="1" dirty="0"/>
              <a:t>światło wewnętrzne </a:t>
            </a:r>
            <a:r>
              <a:rPr lang="pl-PL" altLang="it-IT" sz="1900" dirty="0"/>
              <a:t>składa się po części z niekompletnych idei, z drugiej zaś strony ze złożonej wiedzy, która rodzi się z tych pierwszych. Tak się składa, że Bóg i wieczne prawo boże są wpisane w nasze serca, mimo tego, że są zwykle zaciemnione przez zaniedbania ludzi i pragnienie rzeczy materialnych. </a:t>
            </a:r>
            <a:r>
              <a:rPr lang="pl-PL" altLang="it-IT" sz="1900" dirty="0">
                <a:solidFill>
                  <a:schemeClr val="accent6">
                    <a:lumMod val="75000"/>
                  </a:schemeClr>
                </a:solidFill>
              </a:rPr>
              <a:t>[O wewnętrznym prawie moralnym pisał, sto lat później, Kant.]</a:t>
            </a:r>
            <a:endParaRPr lang="pl-PL" altLang="it-IT" sz="1900" dirty="0"/>
          </a:p>
          <a:p>
            <a:pPr algn="just" eaLnBrk="1" hangingPunct="1">
              <a:spcBef>
                <a:spcPct val="0"/>
              </a:spcBef>
              <a:buFontTx/>
              <a:buNone/>
            </a:pPr>
            <a:endParaRPr lang="pl-PL" altLang="it-IT" sz="1900" dirty="0"/>
          </a:p>
          <a:p>
            <a:pPr algn="just" eaLnBrk="1" hangingPunct="1">
              <a:spcBef>
                <a:spcPct val="0"/>
              </a:spcBef>
              <a:buFontTx/>
              <a:buNone/>
            </a:pPr>
            <a:r>
              <a:rPr lang="pl-PL" altLang="it-IT" sz="1900" b="1" dirty="0"/>
              <a:t>100</a:t>
            </a:r>
            <a:r>
              <a:rPr lang="pl-PL" altLang="it-IT" sz="1900" dirty="0"/>
              <a:t>. To światło okazuje się sprzeciwiać niektórym współczesnym pisarzom - z jednej strony poprzez Pismo Święte, które potwierdza, że prawo boskie jest wpisane w nasze serca, z drugiej strony poprzez rozum, ponieważ prawdy konieczne mogą być udowodnione tylko przez zasady osadzone w duszy a nie przez indukcję zmysłów. Zaprawdę, indukcja z pojedynczych rzeczy nie dostarcza nigdy konieczności uniwersalnych.  </a:t>
            </a:r>
            <a:endParaRPr lang="it-IT" altLang="it-IT" sz="1900" dirty="0"/>
          </a:p>
          <a:p>
            <a:pPr algn="just" eaLnBrk="1" hangingPunct="1">
              <a:spcBef>
                <a:spcPct val="0"/>
              </a:spcBef>
              <a:buFontTx/>
              <a:buNone/>
            </a:pPr>
            <a:endParaRPr lang="it-IT" altLang="it-IT" sz="1900" dirty="0"/>
          </a:p>
          <a:p>
            <a:pPr algn="just" eaLnBrk="1" hangingPunct="1">
              <a:spcBef>
                <a:spcPct val="0"/>
              </a:spcBef>
              <a:buFontTx/>
              <a:buNone/>
            </a:pPr>
            <a:r>
              <a:rPr lang="it-IT" altLang="it-IT" sz="1900" b="1" dirty="0"/>
              <a:t>101</a:t>
            </a:r>
            <a:r>
              <a:rPr lang="it-IT" altLang="it-IT" sz="1900" dirty="0"/>
              <a:t>. </a:t>
            </a:r>
            <a:r>
              <a:rPr lang="it-IT" altLang="it-IT" sz="1900" i="1" dirty="0" err="1"/>
              <a:t>Wolno</a:t>
            </a:r>
            <a:r>
              <a:rPr lang="pl-PL" altLang="it-IT" sz="1900" i="1" dirty="0" err="1"/>
              <a:t>ść</a:t>
            </a:r>
            <a:r>
              <a:rPr lang="pl-PL" altLang="it-IT" sz="1900" i="1" dirty="0"/>
              <a:t> </a:t>
            </a:r>
            <a:r>
              <a:rPr lang="pl-PL" altLang="it-IT" sz="1900" dirty="0"/>
              <a:t>pozostaje </a:t>
            </a:r>
            <a:r>
              <a:rPr lang="pl-PL" altLang="it-IT" sz="1900" dirty="0" err="1"/>
              <a:t>zapewnion</a:t>
            </a:r>
            <a:r>
              <a:rPr lang="it-IT" altLang="it-IT" sz="1900" dirty="0"/>
              <a:t>a</a:t>
            </a:r>
            <a:r>
              <a:rPr lang="pl-PL" altLang="it-IT" sz="1900" dirty="0"/>
              <a:t> </a:t>
            </a:r>
            <a:r>
              <a:rPr lang="it-IT" altLang="it-IT" sz="1900" dirty="0" err="1"/>
              <a:t>cz</a:t>
            </a:r>
            <a:r>
              <a:rPr lang="pl-PL" altLang="it-IT" sz="1900" dirty="0" err="1"/>
              <a:t>łowiekowi</a:t>
            </a:r>
            <a:r>
              <a:rPr lang="pl-PL" altLang="it-IT" sz="1900" dirty="0"/>
              <a:t>, mimo jego [człowieka] zepsucia i niezależnie jak wielkie byłoby to zepsucie; Tak więc człowiek, chociaż nie </a:t>
            </a:r>
            <a:r>
              <a:rPr lang="it-IT" altLang="it-IT" sz="1900" dirty="0"/>
              <a:t>ma </a:t>
            </a:r>
            <a:r>
              <a:rPr lang="pl-PL" altLang="it-IT" sz="1900" dirty="0"/>
              <a:t>wątpliwości, że zamierza zgrzeszyć,</a:t>
            </a:r>
            <a:r>
              <a:rPr lang="it-IT" altLang="it-IT" sz="1900" dirty="0"/>
              <a:t> </a:t>
            </a:r>
            <a:r>
              <a:rPr lang="pl-PL" altLang="it-IT" sz="1900" dirty="0"/>
              <a:t>jednak nie</a:t>
            </a:r>
            <a:r>
              <a:rPr lang="it-IT" altLang="it-IT" sz="1900" dirty="0"/>
              <a:t> musi </a:t>
            </a:r>
            <a:r>
              <a:rPr lang="pl-PL" altLang="it-IT" sz="1900" dirty="0"/>
              <a:t>koniecznie popełnić  grzechu, o ile to możliwe.</a:t>
            </a:r>
            <a:endParaRPr lang="en-AU" altLang="it-IT" sz="1900" b="1" dirty="0"/>
          </a:p>
        </p:txBody>
      </p:sp>
      <p:sp>
        <p:nvSpPr>
          <p:cNvPr id="37893" name="Text Box 5">
            <a:extLst>
              <a:ext uri="{FF2B5EF4-FFF2-40B4-BE49-F238E27FC236}">
                <a16:creationId xmlns:a16="http://schemas.microsoft.com/office/drawing/2014/main" id="{A2111CA0-BFDC-54F3-CCFF-340A2C1AE934}"/>
              </a:ext>
            </a:extLst>
          </p:cNvPr>
          <p:cNvSpPr txBox="1">
            <a:spLocks noChangeArrowheads="1"/>
          </p:cNvSpPr>
          <p:nvPr/>
        </p:nvSpPr>
        <p:spPr bwMode="auto">
          <a:xfrm>
            <a:off x="433388" y="6334125"/>
            <a:ext cx="73596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t>W. Leibniz, </a:t>
            </a:r>
            <a:r>
              <a:rPr lang="pl-PL" altLang="it-IT" sz="1600" i="1"/>
              <a:t>Essai, </a:t>
            </a:r>
            <a:r>
              <a:rPr lang="pl-PL" altLang="it-IT" sz="1600"/>
              <a:t>Flammarion, Paris 2008, str. 720, tłumaczenie Piotr Karwasz</a:t>
            </a:r>
            <a:endParaRPr lang="en-AU" altLang="it-IT"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a:extLst>
              <a:ext uri="{FF2B5EF4-FFF2-40B4-BE49-F238E27FC236}">
                <a16:creationId xmlns:a16="http://schemas.microsoft.com/office/drawing/2014/main" id="{482B56A7-28A0-4D42-B8EF-6161D6240B43}"/>
              </a:ext>
            </a:extLst>
          </p:cNvPr>
          <p:cNvSpPr>
            <a:spLocks noGrp="1" noChangeArrowheads="1"/>
          </p:cNvSpPr>
          <p:nvPr>
            <p:ph type="title"/>
          </p:nvPr>
        </p:nvSpPr>
        <p:spPr/>
        <p:txBody>
          <a:bodyPr/>
          <a:lstStyle/>
          <a:p>
            <a:r>
              <a:rPr lang="pl-PL" altLang="it-IT" sz="3200" dirty="0"/>
              <a:t>Wilhelm Leibniz: </a:t>
            </a:r>
            <a:br>
              <a:rPr lang="pl-PL" altLang="it-IT" sz="3200" dirty="0"/>
            </a:br>
            <a:r>
              <a:rPr lang="pl-PL" altLang="it-IT" sz="3200" dirty="0"/>
              <a:t>Najlepszy ze światów</a:t>
            </a:r>
          </a:p>
        </p:txBody>
      </p:sp>
      <p:sp>
        <p:nvSpPr>
          <p:cNvPr id="17411" name="Segnaposto contenuto 2">
            <a:extLst>
              <a:ext uri="{FF2B5EF4-FFF2-40B4-BE49-F238E27FC236}">
                <a16:creationId xmlns:a16="http://schemas.microsoft.com/office/drawing/2014/main" id="{B67EB49F-D520-1638-C08A-67F0C17EB429}"/>
              </a:ext>
            </a:extLst>
          </p:cNvPr>
          <p:cNvSpPr>
            <a:spLocks noGrp="1" noChangeArrowheads="1"/>
          </p:cNvSpPr>
          <p:nvPr>
            <p:ph idx="1"/>
          </p:nvPr>
        </p:nvSpPr>
        <p:spPr>
          <a:xfrm>
            <a:off x="179388" y="1600200"/>
            <a:ext cx="8964612" cy="4525963"/>
          </a:xfrm>
        </p:spPr>
        <p:txBody>
          <a:bodyPr/>
          <a:lstStyle/>
          <a:p>
            <a:pPr marL="0" indent="0">
              <a:buFontTx/>
              <a:buNone/>
              <a:defRPr/>
            </a:pPr>
            <a:r>
              <a:rPr lang="pl-PL" altLang="it-IT" sz="2000" dirty="0">
                <a:solidFill>
                  <a:srgbClr val="000000"/>
                </a:solidFill>
                <a:latin typeface="+mj-lt"/>
              </a:rPr>
              <a:t>21. </a:t>
            </a:r>
            <a:r>
              <a:rPr lang="pl-PL" sz="1800" dirty="0">
                <a:solidFill>
                  <a:srgbClr val="000000"/>
                </a:solidFill>
                <a:latin typeface="+mj-lt"/>
              </a:rPr>
              <a:t>Zło można ujmować w sensie metafizycznym, fizycznym i moralnym. </a:t>
            </a:r>
            <a:r>
              <a:rPr lang="pl-PL" sz="1800" i="1" dirty="0">
                <a:solidFill>
                  <a:srgbClr val="000000"/>
                </a:solidFill>
                <a:latin typeface="+mj-lt"/>
              </a:rPr>
              <a:t>Zło meta-fizyczne </a:t>
            </a:r>
            <a:r>
              <a:rPr lang="pl-PL" sz="1800" dirty="0">
                <a:solidFill>
                  <a:srgbClr val="000000"/>
                </a:solidFill>
                <a:latin typeface="+mj-lt"/>
              </a:rPr>
              <a:t>polega na zwykłej niedoskonałości, </a:t>
            </a:r>
            <a:r>
              <a:rPr lang="pl-PL" sz="1800" i="1" dirty="0">
                <a:solidFill>
                  <a:srgbClr val="000000"/>
                </a:solidFill>
                <a:latin typeface="+mj-lt"/>
              </a:rPr>
              <a:t>zło fizyczne </a:t>
            </a:r>
            <a:r>
              <a:rPr lang="pl-PL" sz="1800" dirty="0">
                <a:solidFill>
                  <a:srgbClr val="000000"/>
                </a:solidFill>
                <a:latin typeface="+mj-lt"/>
              </a:rPr>
              <a:t>- na cierpieniu, a </a:t>
            </a:r>
            <a:r>
              <a:rPr lang="pl-PL" sz="1800" i="1" dirty="0">
                <a:solidFill>
                  <a:srgbClr val="000000"/>
                </a:solidFill>
                <a:latin typeface="+mj-lt"/>
              </a:rPr>
              <a:t>zło moralne </a:t>
            </a:r>
            <a:r>
              <a:rPr lang="pl-PL" sz="1800" dirty="0">
                <a:solidFill>
                  <a:srgbClr val="000000"/>
                </a:solidFill>
                <a:latin typeface="+mj-lt"/>
              </a:rPr>
              <a:t>- na grzechu. Chociaż więc zło fizyczne i zło moralne nie są wcale konieczne, wystarcza, że są one możliwe na mocy wiecznych prawd. A ponieważ ów </a:t>
            </a:r>
            <a:r>
              <a:rPr lang="pl-PL" sz="1800" dirty="0" err="1">
                <a:solidFill>
                  <a:srgbClr val="000000"/>
                </a:solidFill>
                <a:latin typeface="+mj-lt"/>
              </a:rPr>
              <a:t>niezmie-rzony</a:t>
            </a:r>
            <a:r>
              <a:rPr lang="pl-PL" sz="1800" dirty="0">
                <a:solidFill>
                  <a:srgbClr val="000000"/>
                </a:solidFill>
                <a:latin typeface="+mj-lt"/>
              </a:rPr>
              <a:t> </a:t>
            </a:r>
            <a:r>
              <a:rPr lang="pl-PL" sz="1800" i="1" dirty="0">
                <a:solidFill>
                  <a:srgbClr val="000000"/>
                </a:solidFill>
                <a:latin typeface="+mj-lt"/>
              </a:rPr>
              <a:t>obszar </a:t>
            </a:r>
            <a:r>
              <a:rPr lang="pl-PL" sz="1800" dirty="0">
                <a:solidFill>
                  <a:srgbClr val="000000"/>
                </a:solidFill>
                <a:latin typeface="+mj-lt"/>
              </a:rPr>
              <a:t>prawd zawiera wszystkie możliwości, musi istnieć nieskończona wielość możliwych światów, zło musi wchodzić w skład wielu z nich i nawet najlepszy ze wszystkich światów musi je zawierać. To właśnie skłoniło Boga do przyzwolenia na zło. </a:t>
            </a:r>
            <a:endParaRPr lang="pl-PL" altLang="it-IT" sz="2000" dirty="0">
              <a:solidFill>
                <a:srgbClr val="000000"/>
              </a:solidFill>
              <a:latin typeface="+mj-lt"/>
            </a:endParaRPr>
          </a:p>
          <a:p>
            <a:pPr marL="0" indent="0">
              <a:buFontTx/>
              <a:buNone/>
              <a:defRPr/>
            </a:pPr>
            <a:r>
              <a:rPr lang="pl-PL" altLang="it-IT" sz="2000" dirty="0">
                <a:solidFill>
                  <a:srgbClr val="000000"/>
                </a:solidFill>
                <a:latin typeface="+mj-lt"/>
              </a:rPr>
              <a:t>23. </a:t>
            </a:r>
            <a:r>
              <a:rPr lang="pl-PL" sz="1800" dirty="0">
                <a:solidFill>
                  <a:srgbClr val="000000"/>
                </a:solidFill>
                <a:latin typeface="+mj-lt"/>
              </a:rPr>
              <a:t>Stąd wynika, że Bóg </a:t>
            </a:r>
            <a:r>
              <a:rPr lang="pl-PL" sz="1800" i="1" dirty="0">
                <a:solidFill>
                  <a:srgbClr val="000000"/>
                </a:solidFill>
                <a:latin typeface="+mj-lt"/>
              </a:rPr>
              <a:t>uprzednio </a:t>
            </a:r>
            <a:r>
              <a:rPr lang="pl-PL" sz="1800" dirty="0">
                <a:solidFill>
                  <a:srgbClr val="000000"/>
                </a:solidFill>
                <a:latin typeface="+mj-lt"/>
              </a:rPr>
              <a:t>chce dobra, a </a:t>
            </a:r>
            <a:r>
              <a:rPr lang="pl-PL" sz="1800" i="1" dirty="0">
                <a:solidFill>
                  <a:srgbClr val="000000"/>
                </a:solidFill>
                <a:latin typeface="+mj-lt"/>
              </a:rPr>
              <a:t>następczo - </a:t>
            </a:r>
            <a:r>
              <a:rPr lang="pl-PL" sz="1800" dirty="0">
                <a:solidFill>
                  <a:srgbClr val="000000"/>
                </a:solidFill>
                <a:latin typeface="+mj-lt"/>
              </a:rPr>
              <a:t>tego, co najlepsze. Jeżeli zaś chodzi o zło, to Bóg w ogóle nie chce zła moralnego i nie chce </a:t>
            </a:r>
            <a:r>
              <a:rPr lang="pl-PL" sz="1800" dirty="0" err="1">
                <a:solidFill>
                  <a:srgbClr val="000000"/>
                </a:solidFill>
                <a:latin typeface="+mj-lt"/>
              </a:rPr>
              <a:t>bezwarun-kowo</a:t>
            </a:r>
            <a:r>
              <a:rPr lang="pl-PL" sz="1800" dirty="0">
                <a:solidFill>
                  <a:srgbClr val="000000"/>
                </a:solidFill>
                <a:latin typeface="+mj-lt"/>
              </a:rPr>
              <a:t> zła fizycznego lub cierpień. Dlatego nie ma bezwzględnego przeznaczenia na potępienie, a o złu fizycznym można powiedzieć, że Bóg pragnie go często jako należnej za winę kary oraz jako właściwego środka do celu, aby przeszkodzić większemu złu albo aby uzyskać więcej dobra. Kara służy również poprawie i jako przykład, a zło przydaje się często, aby lepiej odczuć smak dobra, niekiedy zaś przyczynia się też do większej doskonałości tego, kto je znosi. </a:t>
            </a:r>
          </a:p>
          <a:p>
            <a:pPr marL="0" indent="0">
              <a:buFontTx/>
              <a:buNone/>
              <a:defRPr/>
            </a:pPr>
            <a:endParaRPr lang="pl-PL" sz="1800" dirty="0">
              <a:solidFill>
                <a:srgbClr val="000000"/>
              </a:solidFill>
              <a:latin typeface="+mj-lt"/>
            </a:endParaRPr>
          </a:p>
          <a:p>
            <a:pPr marL="0" indent="0">
              <a:buFontTx/>
              <a:buNone/>
              <a:defRPr/>
            </a:pPr>
            <a:r>
              <a:rPr lang="pl-PL" sz="1800" dirty="0">
                <a:solidFill>
                  <a:srgbClr val="000000"/>
                </a:solidFill>
                <a:latin typeface="+mj-lt"/>
              </a:rPr>
              <a:t>G. W. Leibniz, </a:t>
            </a:r>
            <a:r>
              <a:rPr lang="pl-PL" sz="1800" i="1" dirty="0">
                <a:solidFill>
                  <a:srgbClr val="000000"/>
                </a:solidFill>
                <a:latin typeface="+mj-lt"/>
              </a:rPr>
              <a:t>Teodycea. O dobroci Boga, wolności człowieka i pochodzeniu zła. p</a:t>
            </a:r>
            <a:r>
              <a:rPr lang="pl-PL" sz="1800" dirty="0">
                <a:solidFill>
                  <a:srgbClr val="000000"/>
                </a:solidFill>
                <a:latin typeface="+mj-lt"/>
              </a:rPr>
              <a:t>rzeł. M. Frankiewicz, Wyd. Naukowe PWN, Warszawa, 2001. str. 138, 139.</a:t>
            </a:r>
          </a:p>
          <a:p>
            <a:pPr marL="0" indent="0">
              <a:buFontTx/>
              <a:buNone/>
              <a:defRPr/>
            </a:pPr>
            <a:endParaRPr lang="pl-PL" sz="1800" dirty="0">
              <a:solidFill>
                <a:srgbClr val="000000"/>
              </a:solidFill>
              <a:latin typeface="Times New Roman" panose="02020603050405020304" pitchFamily="18" charset="0"/>
            </a:endParaRPr>
          </a:p>
          <a:p>
            <a:pPr>
              <a:defRPr/>
            </a:pPr>
            <a:endParaRPr lang="pl-PL" sz="1800" dirty="0">
              <a:solidFill>
                <a:srgbClr val="000000"/>
              </a:solidFill>
              <a:latin typeface="Times New Roman" panose="02020603050405020304" pitchFamily="18" charset="0"/>
            </a:endParaRPr>
          </a:p>
        </p:txBody>
      </p:sp>
      <p:cxnSp>
        <p:nvCxnSpPr>
          <p:cNvPr id="36868" name="Łącznik prosty 2">
            <a:extLst>
              <a:ext uri="{FF2B5EF4-FFF2-40B4-BE49-F238E27FC236}">
                <a16:creationId xmlns:a16="http://schemas.microsoft.com/office/drawing/2014/main" id="{AF5C019C-375A-1105-3B12-5C7DD3C3D93C}"/>
              </a:ext>
            </a:extLst>
          </p:cNvPr>
          <p:cNvCxnSpPr>
            <a:cxnSpLocks noChangeShapeType="1"/>
          </p:cNvCxnSpPr>
          <p:nvPr/>
        </p:nvCxnSpPr>
        <p:spPr bwMode="auto">
          <a:xfrm>
            <a:off x="2987675" y="4221163"/>
            <a:ext cx="3600450" cy="0"/>
          </a:xfrm>
          <a:prstGeom prst="line">
            <a:avLst/>
          </a:prstGeom>
          <a:noFill/>
          <a:ln w="127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13C58-DD82-9A78-9430-BBE4FE0FB02A}"/>
            </a:ext>
          </a:extLst>
        </p:cNvPr>
        <p:cNvGrpSpPr/>
        <p:nvPr/>
      </p:nvGrpSpPr>
      <p:grpSpPr>
        <a:xfrm>
          <a:off x="0" y="0"/>
          <a:ext cx="0" cy="0"/>
          <a:chOff x="0" y="0"/>
          <a:chExt cx="0" cy="0"/>
        </a:xfrm>
      </p:grpSpPr>
      <p:sp>
        <p:nvSpPr>
          <p:cNvPr id="36866" name="Titolo 1">
            <a:extLst>
              <a:ext uri="{FF2B5EF4-FFF2-40B4-BE49-F238E27FC236}">
                <a16:creationId xmlns:a16="http://schemas.microsoft.com/office/drawing/2014/main" id="{D1416D54-9FF1-036F-A0DA-63FE4DEA4041}"/>
              </a:ext>
            </a:extLst>
          </p:cNvPr>
          <p:cNvSpPr>
            <a:spLocks noGrp="1" noChangeArrowheads="1"/>
          </p:cNvSpPr>
          <p:nvPr>
            <p:ph type="title"/>
          </p:nvPr>
        </p:nvSpPr>
        <p:spPr>
          <a:xfrm>
            <a:off x="457200" y="0"/>
            <a:ext cx="8229600" cy="1143000"/>
          </a:xfrm>
        </p:spPr>
        <p:txBody>
          <a:bodyPr/>
          <a:lstStyle/>
          <a:p>
            <a:r>
              <a:rPr lang="pl-PL" altLang="it-IT" sz="3200" dirty="0"/>
              <a:t>Wilhelm Leibniz: </a:t>
            </a:r>
            <a:br>
              <a:rPr lang="pl-PL" altLang="it-IT" sz="3200" dirty="0"/>
            </a:br>
            <a:r>
              <a:rPr lang="pl-PL" altLang="it-IT" sz="3200" dirty="0"/>
              <a:t>Gdy Bóg liczy i zamyśla…</a:t>
            </a:r>
          </a:p>
        </p:txBody>
      </p:sp>
      <p:sp>
        <p:nvSpPr>
          <p:cNvPr id="17411" name="Segnaposto contenuto 2">
            <a:extLst>
              <a:ext uri="{FF2B5EF4-FFF2-40B4-BE49-F238E27FC236}">
                <a16:creationId xmlns:a16="http://schemas.microsoft.com/office/drawing/2014/main" id="{A61EC080-91E9-BC03-A34F-B39B00311DC3}"/>
              </a:ext>
            </a:extLst>
          </p:cNvPr>
          <p:cNvSpPr>
            <a:spLocks noGrp="1" noChangeArrowheads="1"/>
          </p:cNvSpPr>
          <p:nvPr>
            <p:ph idx="1"/>
          </p:nvPr>
        </p:nvSpPr>
        <p:spPr>
          <a:xfrm>
            <a:off x="179388" y="1305056"/>
            <a:ext cx="8964612" cy="4525963"/>
          </a:xfrm>
        </p:spPr>
        <p:txBody>
          <a:bodyPr/>
          <a:lstStyle/>
          <a:p>
            <a:pPr marL="0" indent="0" algn="l">
              <a:spcBef>
                <a:spcPts val="0"/>
              </a:spcBef>
              <a:buNone/>
            </a:pPr>
            <a:r>
              <a:rPr lang="pl-PL" sz="1900" b="0" i="0" u="none" strike="noStrike" baseline="0" dirty="0">
                <a:latin typeface="+mj-lt"/>
              </a:rPr>
              <a:t>„Według Leibniza działanie Boga, który stanowi rację dostateczną stworzonego świata, odznacza się absolutną koniecznością, przy czym jest to konieczność nie tylko „metafizyczna”, ale również „logiczna”, a niekiedy nawet „geometryczna”. Oznacza to, że akt stworzenia świata, który teologia za św. Tomaszem wyjaśnia jako ontyczną zależność pomiędzy Bogiem i tym, co stworzone, można rozumieć w kategoriach matematycznego działania, prowadzącego do powstania realnie istniejącej rzeczywistości. Tę intuicję można odnaleźć w kilku różnych pismach Leibniza, natomiast on sam najwyraźniej wypowiedział ją w następującym zdaniu zapisanym na marginesie jednego ze swoich tekstów: „Gdy Bóg liczy i zamyśla, świat się staje”.[…]</a:t>
            </a:r>
          </a:p>
          <a:p>
            <a:pPr marL="0" indent="0" algn="l">
              <a:spcBef>
                <a:spcPts val="0"/>
              </a:spcBef>
              <a:buNone/>
            </a:pPr>
            <a:r>
              <a:rPr lang="en-US" sz="1800" b="0" i="0" u="none" strike="noStrike" baseline="0" dirty="0">
                <a:latin typeface="+mj-lt"/>
              </a:rPr>
              <a:t>W </a:t>
            </a:r>
            <a:r>
              <a:rPr lang="en-US" sz="1800" b="0" i="0" u="none" strike="noStrike" baseline="0" dirty="0" err="1">
                <a:latin typeface="+mj-lt"/>
              </a:rPr>
              <a:t>wyniku</a:t>
            </a:r>
            <a:r>
              <a:rPr lang="en-US" sz="1800" b="0" i="0" u="none" strike="noStrike" baseline="0" dirty="0">
                <a:latin typeface="+mj-lt"/>
              </a:rPr>
              <a:t> </a:t>
            </a:r>
            <a:r>
              <a:rPr lang="en-US" sz="1800" b="0" i="0" u="none" strike="noStrike" baseline="0" dirty="0" err="1">
                <a:latin typeface="+mj-lt"/>
              </a:rPr>
              <a:t>tego</a:t>
            </a:r>
            <a:r>
              <a:rPr lang="pl-PL" sz="1800" b="0" i="0" u="none" strike="noStrike" baseline="0" dirty="0">
                <a:latin typeface="+mj-lt"/>
              </a:rPr>
              <a:t> „liczenia i zamyślania” dokonywanego przez Stwórcę zaczyna istnieć świat, który jest maksymalnie racjonalny, i w którym nie ma niczego, co nie miałoby</a:t>
            </a:r>
          </a:p>
          <a:p>
            <a:pPr marL="0" indent="0" algn="l">
              <a:spcBef>
                <a:spcPts val="0"/>
              </a:spcBef>
              <a:buNone/>
            </a:pPr>
            <a:r>
              <a:rPr lang="pl-PL" sz="1800" b="0" i="0" u="none" strike="noStrike" baseline="0" dirty="0">
                <a:latin typeface="+mj-lt"/>
              </a:rPr>
              <a:t>swojej racji dostatecznej, i co byłoby bez uzasadnienia . Dla ograniczonego ludzkiego umysłu racje dostateczne nie zawsze są łatwe do uchwycenia – ze względu na to, że łańcuchy związków </a:t>
            </a:r>
            <a:r>
              <a:rPr lang="pl-PL" sz="1800" b="0" i="0" u="none" strike="noStrike" baseline="0" dirty="0" err="1">
                <a:latin typeface="+mj-lt"/>
              </a:rPr>
              <a:t>przyczynowo-skutkowych</a:t>
            </a:r>
            <a:r>
              <a:rPr lang="pl-PL" sz="1800" b="0" i="0" u="none" strike="noStrike" baseline="0" dirty="0">
                <a:latin typeface="+mj-lt"/>
              </a:rPr>
              <a:t> bardzo często są nieskończenie długie. Nie jest to jednak żadnym problemem dla Boga, „który jako jedyny jednym duchowym wejrzeniem obejmuje nieskończony </a:t>
            </a:r>
            <a:r>
              <a:rPr lang="en-US" sz="1800" b="0" i="0" u="none" strike="noStrike" baseline="0" dirty="0" err="1">
                <a:latin typeface="+mj-lt"/>
              </a:rPr>
              <a:t>łańcuch</a:t>
            </a:r>
            <a:r>
              <a:rPr lang="en-US" sz="1800" b="0" i="0" u="none" strike="noStrike" baseline="0" dirty="0">
                <a:latin typeface="+mj-lt"/>
              </a:rPr>
              <a:t> </a:t>
            </a:r>
            <a:r>
              <a:rPr lang="en-US" sz="1800" b="0" i="0" u="none" strike="noStrike" baseline="0" dirty="0" err="1">
                <a:latin typeface="+mj-lt"/>
              </a:rPr>
              <a:t>następstw</a:t>
            </a:r>
            <a:r>
              <a:rPr lang="en-US" sz="1800" b="0" i="0" u="none" strike="noStrike" baseline="0" dirty="0">
                <a:latin typeface="+mj-lt"/>
              </a:rPr>
              <a:t>”</a:t>
            </a:r>
            <a:r>
              <a:rPr lang="pl-PL" sz="1800" b="0" i="0" u="none" strike="noStrike" baseline="0" dirty="0">
                <a:latin typeface="+mj-lt"/>
              </a:rPr>
              <a:t>. </a:t>
            </a:r>
            <a:endParaRPr lang="pl-PL" sz="1900" b="0" i="0" u="none" strike="noStrike" baseline="0" dirty="0">
              <a:latin typeface="+mj-lt"/>
            </a:endParaRPr>
          </a:p>
          <a:p>
            <a:pPr marL="0" indent="0">
              <a:spcBef>
                <a:spcPts val="600"/>
              </a:spcBef>
              <a:buNone/>
            </a:pPr>
            <a:r>
              <a:rPr lang="pl-PL" altLang="it-IT" sz="1800" dirty="0"/>
              <a:t>T. </a:t>
            </a:r>
            <a:r>
              <a:rPr lang="en-US" altLang="it-IT" sz="1800" dirty="0"/>
              <a:t>Pabjan</a:t>
            </a:r>
            <a:r>
              <a:rPr lang="pl-PL" altLang="it-IT" sz="1800" dirty="0"/>
              <a:t>, </a:t>
            </a:r>
            <a:r>
              <a:rPr lang="pl-PL" altLang="it-IT" sz="1800" i="1" dirty="0"/>
              <a:t>Gottfrieda W.  Leibniza idea świata najlepszego z możliwych</a:t>
            </a:r>
            <a:r>
              <a:rPr lang="pl-PL" altLang="it-IT" sz="1800" dirty="0"/>
              <a:t>, Studia z Historii Filozofii</a:t>
            </a:r>
            <a:r>
              <a:rPr lang="pl-PL" altLang="it-IT" sz="1800" i="1" dirty="0"/>
              <a:t>, </a:t>
            </a:r>
            <a:r>
              <a:rPr lang="pl-PL" altLang="it-IT" sz="1800" dirty="0"/>
              <a:t>4(8)/</a:t>
            </a:r>
            <a:r>
              <a:rPr lang="en-US" altLang="it-IT" sz="1800" dirty="0"/>
              <a:t>2017</a:t>
            </a:r>
            <a:r>
              <a:rPr lang="pl-PL" altLang="it-IT" sz="1800" dirty="0"/>
              <a:t>, p. 110</a:t>
            </a:r>
            <a:endParaRPr lang="en-US" altLang="it-IT" sz="1800" dirty="0"/>
          </a:p>
          <a:p>
            <a:pPr marL="0" indent="0" algn="l">
              <a:spcBef>
                <a:spcPts val="600"/>
              </a:spcBef>
              <a:buNone/>
            </a:pPr>
            <a:endParaRPr lang="pl-PL" sz="1900" dirty="0">
              <a:solidFill>
                <a:srgbClr val="000000"/>
              </a:solidFill>
              <a:latin typeface="+mj-lt"/>
            </a:endParaRPr>
          </a:p>
          <a:p>
            <a:pPr marL="0" indent="0" algn="l">
              <a:spcBef>
                <a:spcPts val="600"/>
              </a:spcBef>
              <a:buNone/>
            </a:pPr>
            <a:endParaRPr lang="pl-PL" sz="1900" dirty="0">
              <a:solidFill>
                <a:srgbClr val="000000"/>
              </a:solidFill>
              <a:latin typeface="+mj-lt"/>
            </a:endParaRPr>
          </a:p>
          <a:p>
            <a:pPr marL="0" indent="0">
              <a:spcBef>
                <a:spcPts val="600"/>
              </a:spcBef>
              <a:buFontTx/>
              <a:buNone/>
              <a:defRPr/>
            </a:pPr>
            <a:r>
              <a:rPr lang="pl-PL" sz="1800" dirty="0">
                <a:solidFill>
                  <a:srgbClr val="000000"/>
                </a:solidFill>
                <a:latin typeface="+mj-lt"/>
              </a:rPr>
              <a:t>G. W. Leibniz, </a:t>
            </a:r>
            <a:r>
              <a:rPr lang="pl-PL" sz="1800" i="1" dirty="0">
                <a:solidFill>
                  <a:srgbClr val="000000"/>
                </a:solidFill>
                <a:latin typeface="+mj-lt"/>
              </a:rPr>
              <a:t>Teodycea. O dobroci Boga, wolności człowieka i pochodzeniu zła. p</a:t>
            </a:r>
            <a:r>
              <a:rPr lang="pl-PL" sz="1800" dirty="0">
                <a:solidFill>
                  <a:srgbClr val="000000"/>
                </a:solidFill>
                <a:latin typeface="+mj-lt"/>
              </a:rPr>
              <a:t>rzeł. M. Frankiewicz, Wyd. Naukowe PWN, Warszawa, 2001. str. 138, 139.</a:t>
            </a:r>
          </a:p>
          <a:p>
            <a:pPr marL="0" indent="0">
              <a:buFontTx/>
              <a:buNone/>
              <a:defRPr/>
            </a:pPr>
            <a:endParaRPr lang="pl-PL" sz="1800" dirty="0">
              <a:solidFill>
                <a:srgbClr val="000000"/>
              </a:solidFill>
              <a:latin typeface="Times New Roman" panose="02020603050405020304" pitchFamily="18" charset="0"/>
            </a:endParaRPr>
          </a:p>
          <a:p>
            <a:pPr>
              <a:defRPr/>
            </a:pPr>
            <a:endParaRPr lang="pl-PL" sz="1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38012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5D0FE5-B557-534D-0C72-A5FA7FF1FA4E}"/>
              </a:ext>
            </a:extLst>
          </p:cNvPr>
          <p:cNvSpPr>
            <a:spLocks noGrp="1"/>
          </p:cNvSpPr>
          <p:nvPr>
            <p:ph type="title"/>
          </p:nvPr>
        </p:nvSpPr>
        <p:spPr/>
        <p:txBody>
          <a:bodyPr/>
          <a:lstStyle/>
          <a:p>
            <a:r>
              <a:rPr lang="pl-PL" sz="3600" dirty="0"/>
              <a:t>Filozofia atomistyczna XVII wieku</a:t>
            </a:r>
            <a:endParaRPr lang="en-US" sz="3600" dirty="0"/>
          </a:p>
        </p:txBody>
      </p:sp>
      <p:sp>
        <p:nvSpPr>
          <p:cNvPr id="3" name="Symbol zastępczy zawartości 2">
            <a:extLst>
              <a:ext uri="{FF2B5EF4-FFF2-40B4-BE49-F238E27FC236}">
                <a16:creationId xmlns:a16="http://schemas.microsoft.com/office/drawing/2014/main" id="{CF6F8591-08B6-E504-720A-2C23CF0C272E}"/>
              </a:ext>
            </a:extLst>
          </p:cNvPr>
          <p:cNvSpPr>
            <a:spLocks noGrp="1"/>
          </p:cNvSpPr>
          <p:nvPr>
            <p:ph idx="1"/>
          </p:nvPr>
        </p:nvSpPr>
        <p:spPr>
          <a:xfrm>
            <a:off x="251520" y="1600200"/>
            <a:ext cx="8640960" cy="4525963"/>
          </a:xfrm>
        </p:spPr>
        <p:txBody>
          <a:bodyPr/>
          <a:lstStyle/>
          <a:p>
            <a:pPr marL="0" indent="0">
              <a:buNone/>
            </a:pPr>
            <a:r>
              <a:rPr lang="pl-PL" sz="1900" dirty="0">
                <a:latin typeface="+mj-lt"/>
              </a:rPr>
              <a:t>„U podstaw i częściowo decydując o tym rozkwicie działalności naukowej leżał nowy pogląd filozoficzny, który zastąpił scholastykę ostatnich kilku stuleci. Nazywano ją czasem filozofią nowożytną, a czasem filozofią korpuskularną. W dużej mierze za pośrednictwem Francuza Pierre'a </a:t>
            </a:r>
            <a:r>
              <a:rPr lang="pl-PL" sz="1900" dirty="0" err="1">
                <a:latin typeface="+mj-lt"/>
              </a:rPr>
              <a:t>Gassendiego</a:t>
            </a:r>
            <a:r>
              <a:rPr lang="pl-PL" sz="1900" dirty="0">
                <a:latin typeface="+mj-lt"/>
              </a:rPr>
              <a:t> (1592-1655), klasycznego uczonego, astronoma i ogólnego intelektualnego </a:t>
            </a:r>
            <a:r>
              <a:rPr lang="pl-PL" sz="1900" i="1" dirty="0" err="1">
                <a:latin typeface="+mj-lt"/>
              </a:rPr>
              <a:t>factorum</a:t>
            </a:r>
            <a:r>
              <a:rPr lang="pl-PL" sz="1900" dirty="0">
                <a:latin typeface="+mj-lt"/>
              </a:rPr>
              <a:t>, wiedza o starożytnej hipotezie atomowej Demokryta i Epikura została ożywiona, a ontologia atomów i próżni szybko zyskała akceptację.” [1]</a:t>
            </a:r>
          </a:p>
          <a:p>
            <a:pPr marL="0" indent="0">
              <a:buNone/>
            </a:pPr>
            <a:r>
              <a:rPr lang="pl-PL" sz="1900" dirty="0">
                <a:latin typeface="+mj-lt"/>
              </a:rPr>
              <a:t>
"Wydaje mi się prawdopodobne, że Bóg na początku uformował materię jako stałe, masywne, twarde, nieprzeniknione, ruchome cząstki, o takich rozmiarach i kształtach, i o takich właściwościach i proporcjach do przestrzeni, aby najbardziej doprowadziły do celu, dla którego On je ukształtował". [2]</a:t>
            </a:r>
          </a:p>
          <a:p>
            <a:pPr marL="0" indent="0">
              <a:buNone/>
            </a:pPr>
            <a:endParaRPr lang="pl-PL" sz="1900" dirty="0">
              <a:latin typeface="+mj-lt"/>
            </a:endParaRPr>
          </a:p>
          <a:p>
            <a:pPr marL="0" indent="0">
              <a:buNone/>
            </a:pPr>
            <a:r>
              <a:rPr lang="pl-PL" sz="1600" dirty="0">
                <a:latin typeface="+mj-lt"/>
              </a:rPr>
              <a:t>[1]] J</a:t>
            </a:r>
            <a:r>
              <a:rPr lang="pl-PL" altLang="it-IT" sz="1600" dirty="0">
                <a:latin typeface="+mj-lt"/>
              </a:rPr>
              <a:t>.</a:t>
            </a:r>
            <a:r>
              <a:rPr lang="pl-PL" sz="1600" noProof="0" dirty="0">
                <a:latin typeface="+mj-lt"/>
              </a:rPr>
              <a:t> O. </a:t>
            </a:r>
            <a:r>
              <a:rPr lang="pl-PL" sz="1600" noProof="0" dirty="0" err="1">
                <a:latin typeface="+mj-lt"/>
              </a:rPr>
              <a:t>Urmson</a:t>
            </a:r>
            <a:r>
              <a:rPr lang="pl-PL" sz="1600" noProof="0" dirty="0">
                <a:latin typeface="+mj-lt"/>
              </a:rPr>
              <a:t>, </a:t>
            </a:r>
            <a:r>
              <a:rPr lang="pl-PL" sz="1600" i="1" noProof="0" dirty="0">
                <a:latin typeface="+mj-lt"/>
              </a:rPr>
              <a:t>Berkeley. Pas</a:t>
            </a:r>
            <a:r>
              <a:rPr lang="pl-PL" sz="1600" i="1" dirty="0">
                <a:latin typeface="+mj-lt"/>
              </a:rPr>
              <a:t>t </a:t>
            </a:r>
            <a:r>
              <a:rPr lang="pl-PL" sz="1600" i="1" dirty="0" err="1">
                <a:latin typeface="+mj-lt"/>
              </a:rPr>
              <a:t>Masters</a:t>
            </a:r>
            <a:r>
              <a:rPr lang="pl-PL" sz="1600" i="1" dirty="0">
                <a:latin typeface="+mj-lt"/>
              </a:rPr>
              <a:t>. </a:t>
            </a:r>
            <a:r>
              <a:rPr lang="pl-PL" sz="1600" dirty="0">
                <a:latin typeface="+mj-lt"/>
              </a:rPr>
              <a:t>Oxford University Press, 1982, str. 2. tłum. GK</a:t>
            </a:r>
          </a:p>
          <a:p>
            <a:pPr marL="0" indent="0">
              <a:buNone/>
            </a:pPr>
            <a:r>
              <a:rPr lang="pl-PL" sz="1600" noProof="0" dirty="0">
                <a:latin typeface="+mj-lt"/>
              </a:rPr>
              <a:t>[2] Isaac Newton, </a:t>
            </a:r>
            <a:r>
              <a:rPr lang="pl-PL" sz="1600" i="1" noProof="0" dirty="0" err="1">
                <a:latin typeface="+mj-lt"/>
              </a:rPr>
              <a:t>Optics</a:t>
            </a:r>
            <a:r>
              <a:rPr lang="pl-PL" sz="1600" noProof="0" dirty="0">
                <a:latin typeface="+mj-lt"/>
              </a:rPr>
              <a:t>, cyt. </a:t>
            </a:r>
            <a:r>
              <a:rPr lang="pl-PL" sz="1600" dirty="0">
                <a:latin typeface="+mj-lt"/>
              </a:rPr>
              <a:t>za J. O. </a:t>
            </a:r>
            <a:r>
              <a:rPr lang="pl-PL" sz="1600" dirty="0" err="1">
                <a:latin typeface="+mj-lt"/>
              </a:rPr>
              <a:t>Urmson</a:t>
            </a:r>
            <a:r>
              <a:rPr lang="pl-PL" sz="1600" dirty="0">
                <a:latin typeface="+mj-lt"/>
              </a:rPr>
              <a:t>, s. 3.</a:t>
            </a:r>
            <a:r>
              <a:rPr lang="en-US" sz="1600" noProof="0" dirty="0">
                <a:latin typeface="+mj-lt"/>
              </a:rPr>
              <a:t>  </a:t>
            </a:r>
          </a:p>
        </p:txBody>
      </p:sp>
    </p:spTree>
    <p:extLst>
      <p:ext uri="{BB962C8B-B14F-4D97-AF65-F5344CB8AC3E}">
        <p14:creationId xmlns:p14="http://schemas.microsoft.com/office/powerpoint/2010/main" val="4282732887"/>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it-IT" sz="36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it-IT" sz="36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24537</TotalTime>
  <Words>6152</Words>
  <Application>Microsoft Office PowerPoint</Application>
  <PresentationFormat>Pokaz na ekranie (4:3)</PresentationFormat>
  <Paragraphs>250</Paragraphs>
  <Slides>34</Slides>
  <Notes>1</Notes>
  <HiddenSlides>1</HiddenSlides>
  <MMClips>1</MMClips>
  <ScaleCrop>false</ScaleCrop>
  <HeadingPairs>
    <vt:vector size="8" baseType="variant">
      <vt:variant>
        <vt:lpstr>Używane czcionki</vt:lpstr>
      </vt:variant>
      <vt:variant>
        <vt:i4>5</vt:i4>
      </vt:variant>
      <vt:variant>
        <vt:lpstr>Motyw</vt:lpstr>
      </vt:variant>
      <vt:variant>
        <vt:i4>1</vt:i4>
      </vt:variant>
      <vt:variant>
        <vt:lpstr>Osadzone serwery OLE</vt:lpstr>
      </vt:variant>
      <vt:variant>
        <vt:i4>1</vt:i4>
      </vt:variant>
      <vt:variant>
        <vt:lpstr>Tytuły slajdów</vt:lpstr>
      </vt:variant>
      <vt:variant>
        <vt:i4>34</vt:i4>
      </vt:variant>
    </vt:vector>
  </HeadingPairs>
  <TitlesOfParts>
    <vt:vector size="41" baseType="lpstr">
      <vt:lpstr>Amazon Ember</vt:lpstr>
      <vt:lpstr>Arial</vt:lpstr>
      <vt:lpstr>Arial Unicode MS</vt:lpstr>
      <vt:lpstr>Open Sans</vt:lpstr>
      <vt:lpstr>Times New Roman</vt:lpstr>
      <vt:lpstr>Projekt domyślny</vt:lpstr>
      <vt:lpstr>Equation.3</vt:lpstr>
      <vt:lpstr>Filozofia przyrody</vt:lpstr>
      <vt:lpstr>Die beste aller möglichen Welten</vt:lpstr>
      <vt:lpstr>Wilhelm Leibniz (1646-1716)</vt:lpstr>
      <vt:lpstr>Wilhelm Lubeniecz</vt:lpstr>
      <vt:lpstr>Leibniz: inżynier górnictwa, polityk, filozof</vt:lpstr>
      <vt:lpstr>„Essais de théodicée”: La lumière innée</vt:lpstr>
      <vt:lpstr>Wilhelm Leibniz:  Najlepszy ze światów</vt:lpstr>
      <vt:lpstr>Wilhelm Leibniz:  Gdy Bóg liczy i zamyśla…</vt:lpstr>
      <vt:lpstr>Filozofia atomistyczna XVII wieku</vt:lpstr>
      <vt:lpstr>Filozofia atomistyczna</vt:lpstr>
      <vt:lpstr>Atomy w różnych stanach skupienia</vt:lpstr>
      <vt:lpstr>Prawo gazu atomowego: pV=nRT</vt:lpstr>
      <vt:lpstr>Gassendi: Atomizm a Chrześcijaństwo</vt:lpstr>
      <vt:lpstr>Ruchy atomów</vt:lpstr>
      <vt:lpstr>Atomy rządzą się swoimi prawami </vt:lpstr>
      <vt:lpstr>Monady</vt:lpstr>
      <vt:lpstr>Monady a organizmy</vt:lpstr>
      <vt:lpstr>Iulien O. de La Mettrie (1709-1751):  „Człowiek – maszyna” (?)</vt:lpstr>
      <vt:lpstr>XVII wiek w Europie…</vt:lpstr>
      <vt:lpstr>Laplace (1749-1827): Zegarmistrz świata</vt:lpstr>
      <vt:lpstr>Jak przeliczyć pozycje atomów? (GK)</vt:lpstr>
      <vt:lpstr>„Bóg nie jest popychaczem  świata”</vt:lpstr>
      <vt:lpstr>Co mówi teologia o determinizmie?</vt:lpstr>
      <vt:lpstr>Czy świat jest deterministyczny czy kontyngenty (przypadkowy)? </vt:lpstr>
      <vt:lpstr>Michał Heller: „Gliniany garnek” (2022)</vt:lpstr>
      <vt:lpstr>Czy świat rzeczywiście najlepszy?</vt:lpstr>
      <vt:lpstr>Prawo matematycznego minimum</vt:lpstr>
      <vt:lpstr>Zasada wariacyjna</vt:lpstr>
      <vt:lpstr>Maupertais’s principle: minimum action</vt:lpstr>
      <vt:lpstr>Maupertais (1698-1759): zasada optymalizacji GK: osobista, najlepsza ścieżka życia</vt:lpstr>
      <vt:lpstr>Podsumowanie</vt:lpstr>
      <vt:lpstr>Dlaczego istnieje świat?</vt:lpstr>
      <vt:lpstr>Pre-iluminizm</vt:lpstr>
      <vt:lpstr>Literatura</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Filozofia przyrody</dc:title>
  <dc:creator>GK</dc:creator>
  <cp:lastModifiedBy>Maria Karwasz</cp:lastModifiedBy>
  <cp:revision>256</cp:revision>
  <dcterms:created xsi:type="dcterms:W3CDTF">2023-10-19T19:15:12Z</dcterms:created>
  <dcterms:modified xsi:type="dcterms:W3CDTF">2025-04-08T18:13:43Z</dcterms:modified>
</cp:coreProperties>
</file>