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61" r:id="rId2"/>
    <p:sldId id="437" r:id="rId3"/>
    <p:sldId id="436" r:id="rId4"/>
    <p:sldId id="439" r:id="rId5"/>
    <p:sldId id="493" r:id="rId6"/>
    <p:sldId id="450" r:id="rId7"/>
    <p:sldId id="434" r:id="rId8"/>
    <p:sldId id="451" r:id="rId9"/>
    <p:sldId id="452" r:id="rId10"/>
    <p:sldId id="297" r:id="rId11"/>
    <p:sldId id="298" r:id="rId12"/>
    <p:sldId id="259" r:id="rId13"/>
    <p:sldId id="492" r:id="rId14"/>
    <p:sldId id="491" r:id="rId15"/>
    <p:sldId id="495" r:id="rId16"/>
    <p:sldId id="369" r:id="rId17"/>
    <p:sldId id="469" r:id="rId18"/>
    <p:sldId id="490" r:id="rId19"/>
    <p:sldId id="489" r:id="rId20"/>
    <p:sldId id="496" r:id="rId21"/>
    <p:sldId id="453" r:id="rId22"/>
    <p:sldId id="438" r:id="rId23"/>
    <p:sldId id="440" r:id="rId24"/>
    <p:sldId id="441" r:id="rId25"/>
    <p:sldId id="442" r:id="rId26"/>
    <p:sldId id="454" r:id="rId27"/>
    <p:sldId id="461" r:id="rId28"/>
    <p:sldId id="494" r:id="rId29"/>
    <p:sldId id="460" r:id="rId30"/>
  </p:sldIdLst>
  <p:sldSz cx="9144000" cy="6858000" type="screen4x3"/>
  <p:notesSz cx="6858000" cy="9144000"/>
  <p:defaultTextStyle>
    <a:defPPr>
      <a:defRPr lang="en-AU"/>
    </a:defPPr>
    <a:lvl1pPr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5pPr>
    <a:lvl6pPr marL="22860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6pPr>
    <a:lvl7pPr marL="27432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7pPr>
    <a:lvl8pPr marL="32004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8pPr>
    <a:lvl9pPr marL="36576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2292" autoAdjust="0"/>
  </p:normalViewPr>
  <p:slideViewPr>
    <p:cSldViewPr>
      <p:cViewPr>
        <p:scale>
          <a:sx n="71" d="100"/>
          <a:sy n="71" d="100"/>
        </p:scale>
        <p:origin x="40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635AEC8-6C22-FF0B-A193-87CDC2CFA02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defRPr>
            </a:lvl1pPr>
          </a:lstStyle>
          <a:p>
            <a:pPr>
              <a:defRPr/>
            </a:pPr>
            <a:endParaRPr lang="pl-PL" altLang="it-IT"/>
          </a:p>
        </p:txBody>
      </p:sp>
      <p:sp>
        <p:nvSpPr>
          <p:cNvPr id="70659" name="Rectangle 3">
            <a:extLst>
              <a:ext uri="{FF2B5EF4-FFF2-40B4-BE49-F238E27FC236}">
                <a16:creationId xmlns:a16="http://schemas.microsoft.com/office/drawing/2014/main" id="{66518DD3-E1CF-5E2C-801D-470FFA3C4A6A}"/>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endParaRPr lang="pl-PL" altLang="it-IT"/>
          </a:p>
        </p:txBody>
      </p:sp>
      <p:sp>
        <p:nvSpPr>
          <p:cNvPr id="2052" name="Rectangle 4">
            <a:extLst>
              <a:ext uri="{FF2B5EF4-FFF2-40B4-BE49-F238E27FC236}">
                <a16:creationId xmlns:a16="http://schemas.microsoft.com/office/drawing/2014/main" id="{3A2C7ED2-2013-74AB-6B77-8C37A3E75B9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a:extLst>
              <a:ext uri="{FF2B5EF4-FFF2-40B4-BE49-F238E27FC236}">
                <a16:creationId xmlns:a16="http://schemas.microsoft.com/office/drawing/2014/main" id="{2A076AEC-E753-7450-0638-F8911598220B}"/>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pl-PL" altLang="it-IT" noProof="0"/>
              <a:t>Kliknij, aby edytować style wzorca tekstu</a:t>
            </a:r>
          </a:p>
          <a:p>
            <a:pPr lvl="1"/>
            <a:r>
              <a:rPr lang="pl-PL" altLang="it-IT" noProof="0"/>
              <a:t>Drugi poziom</a:t>
            </a:r>
          </a:p>
          <a:p>
            <a:pPr lvl="2"/>
            <a:r>
              <a:rPr lang="pl-PL" altLang="it-IT" noProof="0"/>
              <a:t>Trzeci poziom</a:t>
            </a:r>
          </a:p>
          <a:p>
            <a:pPr lvl="3"/>
            <a:r>
              <a:rPr lang="pl-PL" altLang="it-IT" noProof="0"/>
              <a:t>Czwarty poziom</a:t>
            </a:r>
          </a:p>
          <a:p>
            <a:pPr lvl="4"/>
            <a:r>
              <a:rPr lang="pl-PL" altLang="it-IT" noProof="0"/>
              <a:t>Piąty poziom</a:t>
            </a:r>
          </a:p>
        </p:txBody>
      </p:sp>
      <p:sp>
        <p:nvSpPr>
          <p:cNvPr id="70662" name="Rectangle 6">
            <a:extLst>
              <a:ext uri="{FF2B5EF4-FFF2-40B4-BE49-F238E27FC236}">
                <a16:creationId xmlns:a16="http://schemas.microsoft.com/office/drawing/2014/main" id="{1388EA40-0677-6CFA-446A-22AAA0E55BA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defRPr>
            </a:lvl1pPr>
          </a:lstStyle>
          <a:p>
            <a:pPr>
              <a:defRPr/>
            </a:pPr>
            <a:endParaRPr lang="pl-PL" altLang="it-IT"/>
          </a:p>
        </p:txBody>
      </p:sp>
      <p:sp>
        <p:nvSpPr>
          <p:cNvPr id="70663" name="Rectangle 7">
            <a:extLst>
              <a:ext uri="{FF2B5EF4-FFF2-40B4-BE49-F238E27FC236}">
                <a16:creationId xmlns:a16="http://schemas.microsoft.com/office/drawing/2014/main" id="{48481952-5BDF-6FA7-FF48-A23F85C08D7E}"/>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1D67FCD8-9DDE-40B0-B9D4-0062AD065490}" type="slidenum">
              <a:rPr lang="pl-PL" altLang="it-IT"/>
              <a:pPr>
                <a:defRPr/>
              </a:pPr>
              <a:t>‹#›</a:t>
            </a:fld>
            <a:endParaRPr lang="pl-PL"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B562EA9A-507D-474C-BF04-3FC720D1049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0C59993C-C1AD-8973-F96E-9A26C43D07D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3AAAD66-A759-1B82-F055-5065AB68A2BD}"/>
              </a:ext>
            </a:extLst>
          </p:cNvPr>
          <p:cNvSpPr>
            <a:spLocks noGrp="1" noChangeArrowheads="1"/>
          </p:cNvSpPr>
          <p:nvPr>
            <p:ph type="sldNum" sz="quarter" idx="12"/>
          </p:nvPr>
        </p:nvSpPr>
        <p:spPr>
          <a:ln/>
        </p:spPr>
        <p:txBody>
          <a:bodyPr/>
          <a:lstStyle>
            <a:lvl1pPr>
              <a:defRPr/>
            </a:lvl1pPr>
          </a:lstStyle>
          <a:p>
            <a:pPr>
              <a:defRPr/>
            </a:pPr>
            <a:fld id="{E134AAEE-8024-44B9-BEB4-B07CC19E4E01}" type="slidenum">
              <a:rPr lang="en-AU" altLang="it-IT"/>
              <a:pPr>
                <a:defRPr/>
              </a:pPr>
              <a:t>‹#›</a:t>
            </a:fld>
            <a:endParaRPr lang="en-AU" altLang="it-IT"/>
          </a:p>
        </p:txBody>
      </p:sp>
    </p:spTree>
    <p:extLst>
      <p:ext uri="{BB962C8B-B14F-4D97-AF65-F5344CB8AC3E}">
        <p14:creationId xmlns:p14="http://schemas.microsoft.com/office/powerpoint/2010/main" val="344481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CADF7366-1FF8-BD2D-AFD3-9298575F14D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6BFDC0D2-151D-8830-7361-7C63425ECCDF}"/>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40116B8C-4EA1-47A8-F7B2-CFB66156341F}"/>
              </a:ext>
            </a:extLst>
          </p:cNvPr>
          <p:cNvSpPr>
            <a:spLocks noGrp="1" noChangeArrowheads="1"/>
          </p:cNvSpPr>
          <p:nvPr>
            <p:ph type="sldNum" sz="quarter" idx="12"/>
          </p:nvPr>
        </p:nvSpPr>
        <p:spPr>
          <a:ln/>
        </p:spPr>
        <p:txBody>
          <a:bodyPr/>
          <a:lstStyle>
            <a:lvl1pPr>
              <a:defRPr/>
            </a:lvl1pPr>
          </a:lstStyle>
          <a:p>
            <a:pPr>
              <a:defRPr/>
            </a:pPr>
            <a:fld id="{0D82A258-40F7-408D-8B48-0737CFA74398}" type="slidenum">
              <a:rPr lang="en-AU" altLang="it-IT"/>
              <a:pPr>
                <a:defRPr/>
              </a:pPr>
              <a:t>‹#›</a:t>
            </a:fld>
            <a:endParaRPr lang="en-AU" altLang="it-IT"/>
          </a:p>
        </p:txBody>
      </p:sp>
    </p:spTree>
    <p:extLst>
      <p:ext uri="{BB962C8B-B14F-4D97-AF65-F5344CB8AC3E}">
        <p14:creationId xmlns:p14="http://schemas.microsoft.com/office/powerpoint/2010/main" val="17574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CA506CE3-8763-C500-F39B-451173EFFAD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D2D8B083-E753-BB99-1835-EE86186178EA}"/>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D5C93C9-E45F-9576-A9B5-076BF843ACA9}"/>
              </a:ext>
            </a:extLst>
          </p:cNvPr>
          <p:cNvSpPr>
            <a:spLocks noGrp="1" noChangeArrowheads="1"/>
          </p:cNvSpPr>
          <p:nvPr>
            <p:ph type="sldNum" sz="quarter" idx="12"/>
          </p:nvPr>
        </p:nvSpPr>
        <p:spPr>
          <a:ln/>
        </p:spPr>
        <p:txBody>
          <a:bodyPr/>
          <a:lstStyle>
            <a:lvl1pPr>
              <a:defRPr/>
            </a:lvl1pPr>
          </a:lstStyle>
          <a:p>
            <a:pPr>
              <a:defRPr/>
            </a:pPr>
            <a:fld id="{11AC91AA-8358-4841-9639-B017B939AF79}" type="slidenum">
              <a:rPr lang="en-AU" altLang="it-IT"/>
              <a:pPr>
                <a:defRPr/>
              </a:pPr>
              <a:t>‹#›</a:t>
            </a:fld>
            <a:endParaRPr lang="en-AU" altLang="it-IT"/>
          </a:p>
        </p:txBody>
      </p:sp>
    </p:spTree>
    <p:extLst>
      <p:ext uri="{BB962C8B-B14F-4D97-AF65-F5344CB8AC3E}">
        <p14:creationId xmlns:p14="http://schemas.microsoft.com/office/powerpoint/2010/main" val="137272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55BE03A4-85BA-FFB1-BD4E-D9380EF5F31F}"/>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17D913CF-A137-00DD-F044-F746A97BDCE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B1B1463D-D0B0-45E5-BBC2-ED84794F1300}"/>
              </a:ext>
            </a:extLst>
          </p:cNvPr>
          <p:cNvSpPr>
            <a:spLocks noGrp="1" noChangeArrowheads="1"/>
          </p:cNvSpPr>
          <p:nvPr>
            <p:ph type="sldNum" sz="quarter" idx="12"/>
          </p:nvPr>
        </p:nvSpPr>
        <p:spPr>
          <a:ln/>
        </p:spPr>
        <p:txBody>
          <a:bodyPr/>
          <a:lstStyle>
            <a:lvl1pPr>
              <a:defRPr/>
            </a:lvl1pPr>
          </a:lstStyle>
          <a:p>
            <a:pPr>
              <a:defRPr/>
            </a:pPr>
            <a:fld id="{3B710820-B80B-499B-8A73-ABF3B5998298}" type="slidenum">
              <a:rPr lang="en-AU" altLang="it-IT"/>
              <a:pPr>
                <a:defRPr/>
              </a:pPr>
              <a:t>‹#›</a:t>
            </a:fld>
            <a:endParaRPr lang="en-AU" altLang="it-IT"/>
          </a:p>
        </p:txBody>
      </p:sp>
    </p:spTree>
    <p:extLst>
      <p:ext uri="{BB962C8B-B14F-4D97-AF65-F5344CB8AC3E}">
        <p14:creationId xmlns:p14="http://schemas.microsoft.com/office/powerpoint/2010/main" val="156213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A27F4DF3-B3D0-24C3-832A-61430DB6F57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D907048D-591B-F771-DC26-EF75C9CD353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B259CF4-EB7F-3D28-10F4-AEA458513C92}"/>
              </a:ext>
            </a:extLst>
          </p:cNvPr>
          <p:cNvSpPr>
            <a:spLocks noGrp="1" noChangeArrowheads="1"/>
          </p:cNvSpPr>
          <p:nvPr>
            <p:ph type="sldNum" sz="quarter" idx="12"/>
          </p:nvPr>
        </p:nvSpPr>
        <p:spPr>
          <a:ln/>
        </p:spPr>
        <p:txBody>
          <a:bodyPr/>
          <a:lstStyle>
            <a:lvl1pPr>
              <a:defRPr/>
            </a:lvl1pPr>
          </a:lstStyle>
          <a:p>
            <a:pPr>
              <a:defRPr/>
            </a:pPr>
            <a:fld id="{5BEC338E-2015-4B8D-A5CB-4DB88A5AF45A}" type="slidenum">
              <a:rPr lang="en-AU" altLang="it-IT"/>
              <a:pPr>
                <a:defRPr/>
              </a:pPr>
              <a:t>‹#›</a:t>
            </a:fld>
            <a:endParaRPr lang="en-AU" altLang="it-IT"/>
          </a:p>
        </p:txBody>
      </p:sp>
    </p:spTree>
    <p:extLst>
      <p:ext uri="{BB962C8B-B14F-4D97-AF65-F5344CB8AC3E}">
        <p14:creationId xmlns:p14="http://schemas.microsoft.com/office/powerpoint/2010/main" val="211787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D783E0A9-0ED9-9882-7952-701B218041D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064F972C-0F01-180B-65F3-11FB070C2F6D}"/>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0B1EA40E-59B2-E35B-A873-D9937E8B60C5}"/>
              </a:ext>
            </a:extLst>
          </p:cNvPr>
          <p:cNvSpPr>
            <a:spLocks noGrp="1" noChangeArrowheads="1"/>
          </p:cNvSpPr>
          <p:nvPr>
            <p:ph type="sldNum" sz="quarter" idx="12"/>
          </p:nvPr>
        </p:nvSpPr>
        <p:spPr>
          <a:ln/>
        </p:spPr>
        <p:txBody>
          <a:bodyPr/>
          <a:lstStyle>
            <a:lvl1pPr>
              <a:defRPr/>
            </a:lvl1pPr>
          </a:lstStyle>
          <a:p>
            <a:pPr>
              <a:defRPr/>
            </a:pPr>
            <a:fld id="{614C6B94-3E67-4C97-B9FC-5B3B9607BE23}" type="slidenum">
              <a:rPr lang="en-AU" altLang="it-IT"/>
              <a:pPr>
                <a:defRPr/>
              </a:pPr>
              <a:t>‹#›</a:t>
            </a:fld>
            <a:endParaRPr lang="en-AU" altLang="it-IT"/>
          </a:p>
        </p:txBody>
      </p:sp>
    </p:spTree>
    <p:extLst>
      <p:ext uri="{BB962C8B-B14F-4D97-AF65-F5344CB8AC3E}">
        <p14:creationId xmlns:p14="http://schemas.microsoft.com/office/powerpoint/2010/main" val="205667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7B8FE648-5234-0E21-EBB8-8431CC27472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B935EF5D-A107-BF1D-BB66-2CEDBA56FD8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7EB65979-6E13-2178-151E-D05DBEE30F0C}"/>
              </a:ext>
            </a:extLst>
          </p:cNvPr>
          <p:cNvSpPr>
            <a:spLocks noGrp="1" noChangeArrowheads="1"/>
          </p:cNvSpPr>
          <p:nvPr>
            <p:ph type="sldNum" sz="quarter" idx="12"/>
          </p:nvPr>
        </p:nvSpPr>
        <p:spPr>
          <a:ln/>
        </p:spPr>
        <p:txBody>
          <a:bodyPr/>
          <a:lstStyle>
            <a:lvl1pPr>
              <a:defRPr/>
            </a:lvl1pPr>
          </a:lstStyle>
          <a:p>
            <a:pPr>
              <a:defRPr/>
            </a:pPr>
            <a:fld id="{6C4EF242-A1CB-4712-9AEF-F7C95C0F39A6}" type="slidenum">
              <a:rPr lang="en-AU" altLang="it-IT"/>
              <a:pPr>
                <a:defRPr/>
              </a:pPr>
              <a:t>‹#›</a:t>
            </a:fld>
            <a:endParaRPr lang="en-AU" altLang="it-IT"/>
          </a:p>
        </p:txBody>
      </p:sp>
    </p:spTree>
    <p:extLst>
      <p:ext uri="{BB962C8B-B14F-4D97-AF65-F5344CB8AC3E}">
        <p14:creationId xmlns:p14="http://schemas.microsoft.com/office/powerpoint/2010/main" val="188855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9EB1BA86-D3BD-9DB1-09B1-6826760D1BF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1E44B195-29BE-5B81-8F94-645FDDF2DF6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1C762EB6-B8F5-4A09-3DFF-5331FCACBC86}"/>
              </a:ext>
            </a:extLst>
          </p:cNvPr>
          <p:cNvSpPr>
            <a:spLocks noGrp="1" noChangeArrowheads="1"/>
          </p:cNvSpPr>
          <p:nvPr>
            <p:ph type="sldNum" sz="quarter" idx="12"/>
          </p:nvPr>
        </p:nvSpPr>
        <p:spPr>
          <a:ln/>
        </p:spPr>
        <p:txBody>
          <a:bodyPr/>
          <a:lstStyle>
            <a:lvl1pPr>
              <a:defRPr/>
            </a:lvl1pPr>
          </a:lstStyle>
          <a:p>
            <a:pPr>
              <a:defRPr/>
            </a:pPr>
            <a:fld id="{64494877-F777-44E5-8D24-630EF139F2AF}" type="slidenum">
              <a:rPr lang="en-AU" altLang="it-IT"/>
              <a:pPr>
                <a:defRPr/>
              </a:pPr>
              <a:t>‹#›</a:t>
            </a:fld>
            <a:endParaRPr lang="en-AU" altLang="it-IT"/>
          </a:p>
        </p:txBody>
      </p:sp>
    </p:spTree>
    <p:extLst>
      <p:ext uri="{BB962C8B-B14F-4D97-AF65-F5344CB8AC3E}">
        <p14:creationId xmlns:p14="http://schemas.microsoft.com/office/powerpoint/2010/main" val="148257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0CA73EE-3A04-F305-7D27-6301E85EA73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C4E5366B-8DFB-E26B-8A22-F312EB72118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7156386F-E4B3-DBDD-F095-26D2511FA28E}"/>
              </a:ext>
            </a:extLst>
          </p:cNvPr>
          <p:cNvSpPr>
            <a:spLocks noGrp="1" noChangeArrowheads="1"/>
          </p:cNvSpPr>
          <p:nvPr>
            <p:ph type="sldNum" sz="quarter" idx="12"/>
          </p:nvPr>
        </p:nvSpPr>
        <p:spPr>
          <a:ln/>
        </p:spPr>
        <p:txBody>
          <a:bodyPr/>
          <a:lstStyle>
            <a:lvl1pPr>
              <a:defRPr/>
            </a:lvl1pPr>
          </a:lstStyle>
          <a:p>
            <a:pPr>
              <a:defRPr/>
            </a:pPr>
            <a:fld id="{2F61B863-E573-4F80-BDEB-F94A51D763A4}" type="slidenum">
              <a:rPr lang="en-AU" altLang="it-IT"/>
              <a:pPr>
                <a:defRPr/>
              </a:pPr>
              <a:t>‹#›</a:t>
            </a:fld>
            <a:endParaRPr lang="en-AU" altLang="it-IT"/>
          </a:p>
        </p:txBody>
      </p:sp>
    </p:spTree>
    <p:extLst>
      <p:ext uri="{BB962C8B-B14F-4D97-AF65-F5344CB8AC3E}">
        <p14:creationId xmlns:p14="http://schemas.microsoft.com/office/powerpoint/2010/main" val="422127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39F25AF2-EF07-BB89-73DA-AFE58540548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E1ECE75D-60F5-7FCB-9E25-10E12CBFF12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9B7AC206-1169-9369-D114-A016FA9F9259}"/>
              </a:ext>
            </a:extLst>
          </p:cNvPr>
          <p:cNvSpPr>
            <a:spLocks noGrp="1" noChangeArrowheads="1"/>
          </p:cNvSpPr>
          <p:nvPr>
            <p:ph type="sldNum" sz="quarter" idx="12"/>
          </p:nvPr>
        </p:nvSpPr>
        <p:spPr>
          <a:ln/>
        </p:spPr>
        <p:txBody>
          <a:bodyPr/>
          <a:lstStyle>
            <a:lvl1pPr>
              <a:defRPr/>
            </a:lvl1pPr>
          </a:lstStyle>
          <a:p>
            <a:pPr>
              <a:defRPr/>
            </a:pPr>
            <a:fld id="{76DE90A2-B823-4074-80F4-D241854808CE}" type="slidenum">
              <a:rPr lang="en-AU" altLang="it-IT"/>
              <a:pPr>
                <a:defRPr/>
              </a:pPr>
              <a:t>‹#›</a:t>
            </a:fld>
            <a:endParaRPr lang="en-AU" altLang="it-IT"/>
          </a:p>
        </p:txBody>
      </p:sp>
    </p:spTree>
    <p:extLst>
      <p:ext uri="{BB962C8B-B14F-4D97-AF65-F5344CB8AC3E}">
        <p14:creationId xmlns:p14="http://schemas.microsoft.com/office/powerpoint/2010/main" val="300951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80BC7733-7165-0326-9EC3-4C50F16A054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E2A3A5C5-9CEA-EE8A-9FC2-35AE29B7722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3D8A488E-01D6-2C36-A141-2940531F4991}"/>
              </a:ext>
            </a:extLst>
          </p:cNvPr>
          <p:cNvSpPr>
            <a:spLocks noGrp="1" noChangeArrowheads="1"/>
          </p:cNvSpPr>
          <p:nvPr>
            <p:ph type="sldNum" sz="quarter" idx="12"/>
          </p:nvPr>
        </p:nvSpPr>
        <p:spPr>
          <a:ln/>
        </p:spPr>
        <p:txBody>
          <a:bodyPr/>
          <a:lstStyle>
            <a:lvl1pPr>
              <a:defRPr/>
            </a:lvl1pPr>
          </a:lstStyle>
          <a:p>
            <a:pPr>
              <a:defRPr/>
            </a:pPr>
            <a:fld id="{29F35E08-A5A2-453B-9F41-7D3EA04700CD}" type="slidenum">
              <a:rPr lang="en-AU" altLang="it-IT"/>
              <a:pPr>
                <a:defRPr/>
              </a:pPr>
              <a:t>‹#›</a:t>
            </a:fld>
            <a:endParaRPr lang="en-AU" altLang="it-IT"/>
          </a:p>
        </p:txBody>
      </p:sp>
    </p:spTree>
    <p:extLst>
      <p:ext uri="{BB962C8B-B14F-4D97-AF65-F5344CB8AC3E}">
        <p14:creationId xmlns:p14="http://schemas.microsoft.com/office/powerpoint/2010/main" val="63187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673C90-6C06-34CC-3E47-CB8065022D5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1238A0BD-9A23-667C-658D-C96B8D74E71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2A6D4D35-6EB9-B446-C9C0-0F139E255CD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a:defRPr/>
            </a:pPr>
            <a:endParaRPr lang="en-AU" altLang="it-IT"/>
          </a:p>
        </p:txBody>
      </p:sp>
      <p:sp>
        <p:nvSpPr>
          <p:cNvPr id="1029" name="Rectangle 5">
            <a:extLst>
              <a:ext uri="{FF2B5EF4-FFF2-40B4-BE49-F238E27FC236}">
                <a16:creationId xmlns:a16="http://schemas.microsoft.com/office/drawing/2014/main" id="{BD72DAC0-1B8B-EF1F-4137-B0FEDAA4E53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a:defRPr/>
            </a:pPr>
            <a:endParaRPr lang="en-AU" altLang="it-IT"/>
          </a:p>
        </p:txBody>
      </p:sp>
      <p:sp>
        <p:nvSpPr>
          <p:cNvPr id="1030" name="Rectangle 6">
            <a:extLst>
              <a:ext uri="{FF2B5EF4-FFF2-40B4-BE49-F238E27FC236}">
                <a16:creationId xmlns:a16="http://schemas.microsoft.com/office/drawing/2014/main" id="{CB2BB452-626F-9783-06E6-6FC4DD329EE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3336C58D-C9DE-4DC9-A650-29C0A4DE6BD2}"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en.wikipedia.org/wiki/Battle_of_Agincourt"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historylearningsite.co.uk/medieval-england/the-hundred-years-wa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Jean_Buridan"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8.png"/><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hyperlink" Target="https://web.math.princeton.edu/~eprywes/F22FRS/newtonprincipia.pdf" TargetMode="Externa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hyperlink" Target="https://physicsabout.com/ray-diagrams-for-lenses/"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jpeg"/><Relationship Id="rId2" Type="http://schemas.openxmlformats.org/officeDocument/2006/relationships/hyperlink" Target="https://www.umk.pl/kandydaci/informacje/?id=20250131125918&amp;id_kierunku=297" TargetMode="External"/><Relationship Id="rId1" Type="http://schemas.openxmlformats.org/officeDocument/2006/relationships/slideLayout" Target="../slideLayouts/slideLayout6.xml"/><Relationship Id="rId6" Type="http://schemas.openxmlformats.org/officeDocument/2006/relationships/hyperlink" Target="http://www.science.unitn.it/~karwasz/lejzw1.mov" TargetMode="External"/><Relationship Id="rId5" Type="http://schemas.openxmlformats.org/officeDocument/2006/relationships/image" Target="../media/image29.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eb.math.princeton.edu/~eprywes/F22FRS/newtonprincipia.pdf" TargetMode="External"/><Relationship Id="rId2" Type="http://schemas.openxmlformats.org/officeDocument/2006/relationships/hyperlink" Target="https://archive.org/details/philosophiaenat00newt/page/n5/mode/2up"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739AB6D-C6DB-7FB5-A49A-362164384D84}"/>
              </a:ext>
            </a:extLst>
          </p:cNvPr>
          <p:cNvSpPr>
            <a:spLocks noGrp="1" noChangeArrowheads="1"/>
          </p:cNvSpPr>
          <p:nvPr>
            <p:ph type="ctrTitle"/>
          </p:nvPr>
        </p:nvSpPr>
        <p:spPr>
          <a:xfrm>
            <a:off x="684213" y="836613"/>
            <a:ext cx="7772400" cy="1470025"/>
          </a:xfrm>
        </p:spPr>
        <p:txBody>
          <a:bodyPr anchor="ctr"/>
          <a:lstStyle/>
          <a:p>
            <a:pPr eaLnBrk="1" hangingPunct="1"/>
            <a:r>
              <a:rPr lang="pl-PL" altLang="it-IT" sz="4400" dirty="0"/>
              <a:t>Filozofia przyrody</a:t>
            </a:r>
            <a:endParaRPr lang="en-AU" altLang="it-IT" sz="4400" dirty="0"/>
          </a:p>
        </p:txBody>
      </p:sp>
      <p:sp>
        <p:nvSpPr>
          <p:cNvPr id="3075" name="Rectangle 3">
            <a:extLst>
              <a:ext uri="{FF2B5EF4-FFF2-40B4-BE49-F238E27FC236}">
                <a16:creationId xmlns:a16="http://schemas.microsoft.com/office/drawing/2014/main" id="{EA5F857C-7B07-24F5-1A5B-817261594CD6}"/>
              </a:ext>
            </a:extLst>
          </p:cNvPr>
          <p:cNvSpPr>
            <a:spLocks noGrp="1" noChangeArrowheads="1"/>
          </p:cNvSpPr>
          <p:nvPr>
            <p:ph type="subTitle" idx="1"/>
          </p:nvPr>
        </p:nvSpPr>
        <p:spPr>
          <a:xfrm>
            <a:off x="395288" y="2420938"/>
            <a:ext cx="8280400" cy="2808287"/>
          </a:xfrm>
        </p:spPr>
        <p:txBody>
          <a:bodyPr/>
          <a:lstStyle/>
          <a:p>
            <a:pPr eaLnBrk="1" hangingPunct="1">
              <a:lnSpc>
                <a:spcPct val="90000"/>
              </a:lnSpc>
            </a:pPr>
            <a:r>
              <a:rPr lang="pl-PL" altLang="it-IT" dirty="0"/>
              <a:t>Wykład XIII Matematyczne zasady filozofii przyrody* (1687)</a:t>
            </a:r>
          </a:p>
          <a:p>
            <a:pPr eaLnBrk="1" hangingPunct="1">
              <a:lnSpc>
                <a:spcPct val="90000"/>
              </a:lnSpc>
            </a:pPr>
            <a:endParaRPr lang="pl-PL" altLang="it-IT" dirty="0"/>
          </a:p>
          <a:p>
            <a:pPr eaLnBrk="1" hangingPunct="1">
              <a:lnSpc>
                <a:spcPct val="90000"/>
              </a:lnSpc>
            </a:pPr>
            <a:r>
              <a:rPr lang="pl-PL" altLang="it-IT" dirty="0">
                <a:solidFill>
                  <a:schemeClr val="bg1">
                    <a:lumMod val="50000"/>
                  </a:schemeClr>
                </a:solidFill>
              </a:rPr>
              <a:t>Kartezjusz, Pascal</a:t>
            </a:r>
            <a:r>
              <a:rPr lang="pl-PL" altLang="it-IT" dirty="0"/>
              <a:t>, </a:t>
            </a:r>
            <a:r>
              <a:rPr lang="pl-PL" altLang="it-IT" dirty="0">
                <a:solidFill>
                  <a:schemeClr val="bg1">
                    <a:lumMod val="50000"/>
                  </a:schemeClr>
                </a:solidFill>
              </a:rPr>
              <a:t>Leibniz, </a:t>
            </a:r>
            <a:r>
              <a:rPr lang="pl-PL" altLang="it-IT" dirty="0"/>
              <a:t>Newton*</a:t>
            </a:r>
          </a:p>
          <a:p>
            <a:pPr eaLnBrk="1" hangingPunct="1">
              <a:lnSpc>
                <a:spcPct val="90000"/>
              </a:lnSpc>
            </a:pPr>
            <a:endParaRPr lang="pl-PL" altLang="it-IT" dirty="0"/>
          </a:p>
          <a:p>
            <a:pPr eaLnBrk="1" hangingPunct="1">
              <a:lnSpc>
                <a:spcPct val="90000"/>
              </a:lnSpc>
            </a:pPr>
            <a:endParaRPr lang="pl-PL" altLang="it-IT" dirty="0"/>
          </a:p>
          <a:p>
            <a:pPr eaLnBrk="1" hangingPunct="1">
              <a:lnSpc>
                <a:spcPct val="90000"/>
              </a:lnSpc>
            </a:pPr>
            <a:r>
              <a:rPr lang="pl-PL" altLang="it-IT" sz="2000" dirty="0">
                <a:ea typeface="Arial Unicode MS" pitchFamily="34" charset="-128"/>
              </a:rPr>
              <a:t>Prof. dr hab. inż. Grzegorz Karwasz</a:t>
            </a:r>
          </a:p>
          <a:p>
            <a:pPr eaLnBrk="1" hangingPunct="1">
              <a:lnSpc>
                <a:spcPct val="90000"/>
              </a:lnSpc>
            </a:pPr>
            <a:r>
              <a:rPr lang="pl-PL" altLang="it-IT" sz="2000" i="1" dirty="0">
                <a:ea typeface="Arial Unicode MS" pitchFamily="34" charset="-128"/>
              </a:rPr>
              <a:t>Uniwersytet Mikołaja Kopernika w Toruniu</a:t>
            </a:r>
          </a:p>
          <a:p>
            <a:pPr eaLnBrk="1" hangingPunct="1">
              <a:lnSpc>
                <a:spcPct val="90000"/>
              </a:lnSpc>
            </a:pPr>
            <a:endParaRPr lang="pl-PL" altLang="it-IT" sz="2000" i="1" dirty="0">
              <a:ea typeface="Arial Unicode MS" pitchFamily="34" charset="-128"/>
            </a:endParaRPr>
          </a:p>
          <a:p>
            <a:pPr eaLnBrk="1" hangingPunct="1">
              <a:lnSpc>
                <a:spcPct val="90000"/>
              </a:lnSpc>
            </a:pPr>
            <a:endParaRPr lang="en-AU" altLang="it-IT" sz="2000" i="1" dirty="0">
              <a:ea typeface="Arial Unicode MS" pitchFamily="34" charset="-128"/>
            </a:endParaRPr>
          </a:p>
        </p:txBody>
      </p:sp>
      <p:sp>
        <p:nvSpPr>
          <p:cNvPr id="3076" name="Text Box 4">
            <a:extLst>
              <a:ext uri="{FF2B5EF4-FFF2-40B4-BE49-F238E27FC236}">
                <a16:creationId xmlns:a16="http://schemas.microsoft.com/office/drawing/2014/main" id="{31F3CA61-76A9-CCDD-4C0E-9A74F87B464D}"/>
              </a:ext>
            </a:extLst>
          </p:cNvPr>
          <p:cNvSpPr txBox="1">
            <a:spLocks noChangeArrowheads="1"/>
          </p:cNvSpPr>
          <p:nvPr/>
        </p:nvSpPr>
        <p:spPr bwMode="auto">
          <a:xfrm>
            <a:off x="663575" y="5537200"/>
            <a:ext cx="52613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sz="2000" b="0" i="0" dirty="0" err="1">
                <a:solidFill>
                  <a:srgbClr val="002060"/>
                </a:solidFill>
                <a:effectLst/>
                <a:latin typeface="Arial" panose="020B0604020202020204" pitchFamily="34" charset="0"/>
              </a:rPr>
              <a:t>Ph</a:t>
            </a:r>
            <a:r>
              <a:rPr lang="en-AU" sz="2000" b="0" i="0" dirty="0" err="1">
                <a:solidFill>
                  <a:srgbClr val="002060"/>
                </a:solidFill>
                <a:effectLst/>
                <a:latin typeface="Arial" panose="020B0604020202020204" pitchFamily="34" charset="0"/>
              </a:rPr>
              <a:t>ilosophiae</a:t>
            </a:r>
            <a:r>
              <a:rPr lang="en-AU" sz="2000" b="0" i="0" dirty="0">
                <a:solidFill>
                  <a:srgbClr val="002060"/>
                </a:solidFill>
                <a:effectLst/>
                <a:latin typeface="Arial" panose="020B0604020202020204" pitchFamily="34" charset="0"/>
              </a:rPr>
              <a:t> </a:t>
            </a:r>
            <a:r>
              <a:rPr lang="en-AU" sz="2000" b="0" i="0" dirty="0" err="1">
                <a:solidFill>
                  <a:srgbClr val="002060"/>
                </a:solidFill>
                <a:effectLst/>
                <a:latin typeface="Arial" panose="020B0604020202020204" pitchFamily="34" charset="0"/>
              </a:rPr>
              <a:t>naturalis</a:t>
            </a:r>
            <a:r>
              <a:rPr lang="en-AU" sz="2000" b="0" i="0" dirty="0">
                <a:solidFill>
                  <a:srgbClr val="002060"/>
                </a:solidFill>
                <a:effectLst/>
                <a:latin typeface="Arial" panose="020B0604020202020204" pitchFamily="34" charset="0"/>
              </a:rPr>
              <a:t> principia </a:t>
            </a:r>
            <a:r>
              <a:rPr lang="en-AU" sz="2000" b="0" i="0" dirty="0" err="1">
                <a:solidFill>
                  <a:srgbClr val="002060"/>
                </a:solidFill>
                <a:effectLst/>
                <a:latin typeface="Arial" panose="020B0604020202020204" pitchFamily="34" charset="0"/>
              </a:rPr>
              <a:t>mathematica</a:t>
            </a:r>
            <a:endParaRPr lang="en-AU" altLang="it-IT" sz="2000"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AE82EEE-9F1E-42FB-0735-05B72466692F}"/>
              </a:ext>
            </a:extLst>
          </p:cNvPr>
          <p:cNvSpPr>
            <a:spLocks noGrp="1" noChangeArrowheads="1"/>
          </p:cNvSpPr>
          <p:nvPr>
            <p:ph type="title"/>
          </p:nvPr>
        </p:nvSpPr>
        <p:spPr>
          <a:xfrm>
            <a:off x="468313" y="188913"/>
            <a:ext cx="8507412" cy="1143000"/>
          </a:xfrm>
        </p:spPr>
        <p:txBody>
          <a:bodyPr/>
          <a:lstStyle/>
          <a:p>
            <a:pPr eaLnBrk="1" hangingPunct="1">
              <a:defRPr/>
            </a:pPr>
            <a:r>
              <a:rPr lang="pl-PL" altLang="en-US" sz="3600"/>
              <a:t>„Arystoteles” (tak naprawdę nie on):</a:t>
            </a:r>
            <a:endParaRPr lang="en-AU" altLang="en-US" sz="3600"/>
          </a:p>
        </p:txBody>
      </p:sp>
      <p:sp>
        <p:nvSpPr>
          <p:cNvPr id="79875" name="Rectangle 3">
            <a:extLst>
              <a:ext uri="{FF2B5EF4-FFF2-40B4-BE49-F238E27FC236}">
                <a16:creationId xmlns:a16="http://schemas.microsoft.com/office/drawing/2014/main" id="{904733C1-9993-DD7D-65B1-1906A4A954D0}"/>
              </a:ext>
            </a:extLst>
          </p:cNvPr>
          <p:cNvSpPr>
            <a:spLocks noGrp="1" noChangeArrowheads="1"/>
          </p:cNvSpPr>
          <p:nvPr>
            <p:ph type="body" idx="1"/>
          </p:nvPr>
        </p:nvSpPr>
        <p:spPr>
          <a:xfrm>
            <a:off x="395288" y="1125538"/>
            <a:ext cx="8229600" cy="4533900"/>
          </a:xfrm>
        </p:spPr>
        <p:txBody>
          <a:bodyPr/>
          <a:lstStyle/>
          <a:p>
            <a:pPr eaLnBrk="1" hangingPunct="1">
              <a:defRPr/>
            </a:pPr>
            <a:r>
              <a:rPr lang="pl-PL" altLang="en-US" sz="2000"/>
              <a:t>Wystrzelona strzała leci w górę, a kiedy straci „rozpęd”, spada w dół</a:t>
            </a:r>
            <a:endParaRPr lang="en-AU" altLang="en-US" sz="2000"/>
          </a:p>
        </p:txBody>
      </p:sp>
      <p:sp>
        <p:nvSpPr>
          <p:cNvPr id="15364" name="Rectangle 4">
            <a:extLst>
              <a:ext uri="{FF2B5EF4-FFF2-40B4-BE49-F238E27FC236}">
                <a16:creationId xmlns:a16="http://schemas.microsoft.com/office/drawing/2014/main" id="{9E684EBF-97DD-5094-27F5-0C68D3110BD0}"/>
              </a:ext>
            </a:extLst>
          </p:cNvPr>
          <p:cNvSpPr>
            <a:spLocks noChangeArrowheads="1"/>
          </p:cNvSpPr>
          <p:nvPr/>
        </p:nvSpPr>
        <p:spPr bwMode="auto">
          <a:xfrm>
            <a:off x="123825" y="6292850"/>
            <a:ext cx="4589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pl-PL" altLang="en-US" sz="1400" baseline="0"/>
              <a:t> </a:t>
            </a:r>
            <a:r>
              <a:rPr lang="pl-PL" altLang="en-US" sz="1000" baseline="0">
                <a:hlinkClick r:id="rId2"/>
              </a:rPr>
              <a:t>https://en.wikipedia.org/wiki/Battle_of_Agincourt</a:t>
            </a:r>
            <a:r>
              <a:rPr lang="pl-PL" altLang="en-US" sz="1000" baseline="0"/>
              <a:t> </a:t>
            </a:r>
          </a:p>
          <a:p>
            <a:pPr eaLnBrk="1" hangingPunct="1"/>
            <a:r>
              <a:rPr lang="pl-PL" altLang="en-US" sz="1000" baseline="0"/>
              <a:t>https://en.wikipedia.org/wiki/Battle_of_Cr%C3%A9cy  </a:t>
            </a:r>
            <a:r>
              <a:rPr lang="pl-PL" altLang="en-US" sz="1000" b="1" baseline="0"/>
              <a:t>Bitwa pod Crecy (1346)</a:t>
            </a:r>
            <a:endParaRPr lang="en-AU" altLang="en-US" baseline="0"/>
          </a:p>
        </p:txBody>
      </p:sp>
      <p:sp>
        <p:nvSpPr>
          <p:cNvPr id="79878" name="Text Box 6">
            <a:extLst>
              <a:ext uri="{FF2B5EF4-FFF2-40B4-BE49-F238E27FC236}">
                <a16:creationId xmlns:a16="http://schemas.microsoft.com/office/drawing/2014/main" id="{628A59DA-4728-8BE6-BFA0-873DCECC58E1}"/>
              </a:ext>
            </a:extLst>
          </p:cNvPr>
          <p:cNvSpPr txBox="1">
            <a:spLocks noChangeArrowheads="1"/>
          </p:cNvSpPr>
          <p:nvPr/>
        </p:nvSpPr>
        <p:spPr bwMode="auto">
          <a:xfrm>
            <a:off x="400051" y="5013325"/>
            <a:ext cx="806038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pl-PL" altLang="en-US" sz="2000" baseline="0" dirty="0"/>
              <a:t>Gdyby tak rozumowali angielscy łucznicy pod </a:t>
            </a:r>
            <a:r>
              <a:rPr lang="pl-PL" altLang="en-US" sz="2000" baseline="0" dirty="0" err="1"/>
              <a:t>Agincourt</a:t>
            </a:r>
            <a:r>
              <a:rPr lang="pl-PL" altLang="en-US" sz="2000" baseline="0" dirty="0"/>
              <a:t> (1415), to by przegrali bitwę: matematycznym przybliżeniem toru jest parabola </a:t>
            </a:r>
            <a:endParaRPr lang="en-AU" altLang="en-US" sz="2000" baseline="0" dirty="0"/>
          </a:p>
        </p:txBody>
      </p:sp>
      <p:pic>
        <p:nvPicPr>
          <p:cNvPr id="15366" name="Picture 7">
            <a:extLst>
              <a:ext uri="{FF2B5EF4-FFF2-40B4-BE49-F238E27FC236}">
                <a16:creationId xmlns:a16="http://schemas.microsoft.com/office/drawing/2014/main" id="{6D717C34-BAC9-9522-330D-49C72DD2A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73238"/>
            <a:ext cx="46799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Text Box 8">
            <a:extLst>
              <a:ext uri="{FF2B5EF4-FFF2-40B4-BE49-F238E27FC236}">
                <a16:creationId xmlns:a16="http://schemas.microsoft.com/office/drawing/2014/main" id="{3C53DC44-FF03-4CB0-1DD1-6650CEA3752E}"/>
              </a:ext>
            </a:extLst>
          </p:cNvPr>
          <p:cNvSpPr txBox="1">
            <a:spLocks noChangeArrowheads="1"/>
          </p:cNvSpPr>
          <p:nvPr/>
        </p:nvSpPr>
        <p:spPr bwMode="auto">
          <a:xfrm>
            <a:off x="-28575" y="5781024"/>
            <a:ext cx="964723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en-AU" altLang="en-US" sz="1700" baseline="0" dirty="0"/>
              <a:t>Six hundred years ago today, on the morning of 25th of October 1415, a small band of English archers commanded by Henry V won a great military victory in France in </a:t>
            </a:r>
            <a:r>
              <a:rPr lang="en-AU" altLang="en-US" sz="1700" baseline="0" dirty="0">
                <a:hlinkClick r:id="rId4"/>
              </a:rPr>
              <a:t>Hundred Years War</a:t>
            </a:r>
            <a:r>
              <a:rPr lang="en-AU" altLang="en-US" sz="1700" baseline="0" dirty="0"/>
              <a:t> </a:t>
            </a:r>
          </a:p>
        </p:txBody>
      </p:sp>
      <p:pic>
        <p:nvPicPr>
          <p:cNvPr id="15368" name="Picture 9">
            <a:extLst>
              <a:ext uri="{FF2B5EF4-FFF2-40B4-BE49-F238E27FC236}">
                <a16:creationId xmlns:a16="http://schemas.microsoft.com/office/drawing/2014/main" id="{F6850DCD-3D2C-6511-E670-5B84556B6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1730375"/>
            <a:ext cx="3490913"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9878"/>
                                        </p:tgtEl>
                                        <p:attrNameLst>
                                          <p:attrName>style.visibility</p:attrName>
                                        </p:attrNameLst>
                                      </p:cBhvr>
                                      <p:to>
                                        <p:strVal val="visible"/>
                                      </p:to>
                                    </p:set>
                                    <p:anim calcmode="discrete" valueType="clr">
                                      <p:cBhvr override="childStyle">
                                        <p:cTn id="7" dur="80"/>
                                        <p:tgtEl>
                                          <p:spTgt spid="798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9878"/>
                                        </p:tgtEl>
                                        <p:attrNameLst>
                                          <p:attrName>fillcolor</p:attrName>
                                        </p:attrNameLst>
                                      </p:cBhvr>
                                      <p:tavLst>
                                        <p:tav tm="0">
                                          <p:val>
                                            <p:clrVal>
                                              <a:schemeClr val="accent2"/>
                                            </p:clrVal>
                                          </p:val>
                                        </p:tav>
                                        <p:tav tm="50000">
                                          <p:val>
                                            <p:clrVal>
                                              <a:schemeClr val="hlink"/>
                                            </p:clrVal>
                                          </p:val>
                                        </p:tav>
                                      </p:tavLst>
                                    </p:anim>
                                    <p:set>
                                      <p:cBhvr>
                                        <p:cTn id="9" dur="80"/>
                                        <p:tgtEl>
                                          <p:spTgt spid="7987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grpId="0" nodeType="clickEffect">
                                  <p:stCondLst>
                                    <p:cond delay="0"/>
                                  </p:stCondLst>
                                  <p:childTnLst>
                                    <p:set>
                                      <p:cBhvr>
                                        <p:cTn id="13" dur="1" fill="hold">
                                          <p:stCondLst>
                                            <p:cond delay="0"/>
                                          </p:stCondLst>
                                        </p:cTn>
                                        <p:tgtEl>
                                          <p:spTgt spid="79880"/>
                                        </p:tgtEl>
                                        <p:attrNameLst>
                                          <p:attrName>style.visibility</p:attrName>
                                        </p:attrNameLst>
                                      </p:cBhvr>
                                      <p:to>
                                        <p:strVal val="visible"/>
                                      </p:to>
                                    </p:set>
                                    <p:anim calcmode="lin" valueType="num">
                                      <p:cBhvr>
                                        <p:cTn id="14" dur="500" fill="hold"/>
                                        <p:tgtEl>
                                          <p:spTgt spid="79880"/>
                                        </p:tgtEl>
                                        <p:attrNameLst>
                                          <p:attrName>ppt_x</p:attrName>
                                        </p:attrNameLst>
                                      </p:cBhvr>
                                      <p:tavLst>
                                        <p:tav tm="0">
                                          <p:val>
                                            <p:strVal val="#ppt_x-#ppt_w/2"/>
                                          </p:val>
                                        </p:tav>
                                        <p:tav tm="100000">
                                          <p:val>
                                            <p:strVal val="#ppt_x"/>
                                          </p:val>
                                        </p:tav>
                                      </p:tavLst>
                                    </p:anim>
                                    <p:anim calcmode="lin" valueType="num">
                                      <p:cBhvr>
                                        <p:cTn id="15" dur="500" fill="hold"/>
                                        <p:tgtEl>
                                          <p:spTgt spid="79880"/>
                                        </p:tgtEl>
                                        <p:attrNameLst>
                                          <p:attrName>ppt_y</p:attrName>
                                        </p:attrNameLst>
                                      </p:cBhvr>
                                      <p:tavLst>
                                        <p:tav tm="0">
                                          <p:val>
                                            <p:strVal val="#ppt_y"/>
                                          </p:val>
                                        </p:tav>
                                        <p:tav tm="100000">
                                          <p:val>
                                            <p:strVal val="#ppt_y"/>
                                          </p:val>
                                        </p:tav>
                                      </p:tavLst>
                                    </p:anim>
                                    <p:anim calcmode="lin" valueType="num">
                                      <p:cBhvr>
                                        <p:cTn id="16" dur="500" fill="hold"/>
                                        <p:tgtEl>
                                          <p:spTgt spid="79880"/>
                                        </p:tgtEl>
                                        <p:attrNameLst>
                                          <p:attrName>ppt_w</p:attrName>
                                        </p:attrNameLst>
                                      </p:cBhvr>
                                      <p:tavLst>
                                        <p:tav tm="0">
                                          <p:val>
                                            <p:fltVal val="0"/>
                                          </p:val>
                                        </p:tav>
                                        <p:tav tm="100000">
                                          <p:val>
                                            <p:strVal val="#ppt_w"/>
                                          </p:val>
                                        </p:tav>
                                      </p:tavLst>
                                    </p:anim>
                                    <p:anim calcmode="lin" valueType="num">
                                      <p:cBhvr>
                                        <p:cTn id="17" dur="500" fill="hold"/>
                                        <p:tgtEl>
                                          <p:spTgt spid="798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772117B3-5B12-F9C2-EB82-210FE1B29730}"/>
              </a:ext>
            </a:extLst>
          </p:cNvPr>
          <p:cNvSpPr>
            <a:spLocks noGrp="1" noChangeArrowheads="1"/>
          </p:cNvSpPr>
          <p:nvPr>
            <p:ph type="title"/>
          </p:nvPr>
        </p:nvSpPr>
        <p:spPr>
          <a:xfrm>
            <a:off x="468313" y="188913"/>
            <a:ext cx="8507412" cy="1143000"/>
          </a:xfrm>
        </p:spPr>
        <p:txBody>
          <a:bodyPr/>
          <a:lstStyle/>
          <a:p>
            <a:pPr eaLnBrk="1" hangingPunct="1">
              <a:defRPr/>
            </a:pPr>
            <a:r>
              <a:rPr lang="pl-PL" altLang="en-US" sz="3600" dirty="0"/>
              <a:t>Już Arystoteles proponował:</a:t>
            </a:r>
            <a:endParaRPr lang="en-AU" altLang="en-US" sz="3600" dirty="0"/>
          </a:p>
        </p:txBody>
      </p:sp>
      <p:sp>
        <p:nvSpPr>
          <p:cNvPr id="80899" name="Rectangle 3">
            <a:extLst>
              <a:ext uri="{FF2B5EF4-FFF2-40B4-BE49-F238E27FC236}">
                <a16:creationId xmlns:a16="http://schemas.microsoft.com/office/drawing/2014/main" id="{23DB3E4A-4693-1B5F-F57E-F937E3AFFB02}"/>
              </a:ext>
            </a:extLst>
          </p:cNvPr>
          <p:cNvSpPr>
            <a:spLocks noGrp="1" noChangeArrowheads="1"/>
          </p:cNvSpPr>
          <p:nvPr>
            <p:ph type="body" idx="1"/>
          </p:nvPr>
        </p:nvSpPr>
        <p:spPr>
          <a:xfrm>
            <a:off x="323850" y="1162050"/>
            <a:ext cx="8820150" cy="4533900"/>
          </a:xfrm>
        </p:spPr>
        <p:txBody>
          <a:bodyPr/>
          <a:lstStyle/>
          <a:p>
            <a:pPr eaLnBrk="1" hangingPunct="1">
              <a:defRPr/>
            </a:pPr>
            <a:r>
              <a:rPr lang="pl-PL" altLang="en-US" sz="2800" dirty="0">
                <a:solidFill>
                  <a:srgbClr val="FF0000"/>
                </a:solidFill>
              </a:rPr>
              <a:t>Rozważać oddzielnie różne rodzaje ruchu</a:t>
            </a:r>
            <a:endParaRPr lang="en-AU" altLang="en-US" sz="2800" dirty="0">
              <a:solidFill>
                <a:srgbClr val="FF0000"/>
              </a:solidFill>
            </a:endParaRPr>
          </a:p>
        </p:txBody>
      </p:sp>
      <p:sp>
        <p:nvSpPr>
          <p:cNvPr id="17412" name="Rectangle 4">
            <a:extLst>
              <a:ext uri="{FF2B5EF4-FFF2-40B4-BE49-F238E27FC236}">
                <a16:creationId xmlns:a16="http://schemas.microsoft.com/office/drawing/2014/main" id="{E84427A3-C6A0-E9F4-0C3E-E400BA725293}"/>
              </a:ext>
            </a:extLst>
          </p:cNvPr>
          <p:cNvSpPr>
            <a:spLocks noChangeArrowheads="1"/>
          </p:cNvSpPr>
          <p:nvPr/>
        </p:nvSpPr>
        <p:spPr bwMode="auto">
          <a:xfrm>
            <a:off x="123825" y="6242050"/>
            <a:ext cx="48095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pl-PL" altLang="en-US" sz="1600" baseline="0" dirty="0"/>
              <a:t>Arystoteles, </a:t>
            </a:r>
            <a:r>
              <a:rPr lang="pl-PL" altLang="en-US" sz="1600" i="1" baseline="0" dirty="0"/>
              <a:t>Fizyka, </a:t>
            </a:r>
            <a:r>
              <a:rPr lang="pl-PL" altLang="en-US" sz="1600" baseline="0" dirty="0"/>
              <a:t>PWN Warszawa 2010</a:t>
            </a:r>
            <a:r>
              <a:rPr lang="pl-PL" altLang="en-US" sz="1600" i="1" baseline="0" dirty="0"/>
              <a:t>, </a:t>
            </a:r>
            <a:r>
              <a:rPr lang="pl-PL" altLang="en-US" sz="1600" baseline="0" dirty="0"/>
              <a:t>str. 302</a:t>
            </a:r>
            <a:endParaRPr lang="en-AU" altLang="en-US" sz="1600" i="1" baseline="0" dirty="0"/>
          </a:p>
        </p:txBody>
      </p:sp>
      <p:sp>
        <p:nvSpPr>
          <p:cNvPr id="17413" name="Text Box 9">
            <a:extLst>
              <a:ext uri="{FF2B5EF4-FFF2-40B4-BE49-F238E27FC236}">
                <a16:creationId xmlns:a16="http://schemas.microsoft.com/office/drawing/2014/main" id="{6AABFAD7-C6DA-2B84-BF3A-6BD40E7A543B}"/>
              </a:ext>
            </a:extLst>
          </p:cNvPr>
          <p:cNvSpPr txBox="1">
            <a:spLocks noChangeArrowheads="1"/>
          </p:cNvSpPr>
          <p:nvPr/>
        </p:nvSpPr>
        <p:spPr bwMode="auto">
          <a:xfrm>
            <a:off x="323850" y="1795998"/>
            <a:ext cx="8569325"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algn="just" eaLnBrk="1" hangingPunct="1">
              <a:spcAft>
                <a:spcPts val="600"/>
              </a:spcAft>
            </a:pPr>
            <a:r>
              <a:rPr lang="pl-PL" altLang="en-US" sz="2000" baseline="0" dirty="0"/>
              <a:t>„Teraz z kolei trzeba przystąpić do wykazania, iż może istnieć ruch nieskończony, jeden i ciągły, i że ruchem tym jest ruch kołowy. Wszystko, co się porusza ruchem </a:t>
            </a:r>
            <a:r>
              <a:rPr lang="pl-PL" altLang="en-US" sz="2000" i="1" baseline="0" dirty="0"/>
              <a:t>przestrzennym</a:t>
            </a:r>
            <a:r>
              <a:rPr lang="pl-PL" altLang="en-US" sz="2000" baseline="0" dirty="0"/>
              <a:t>, porusza się po kole, albo po linii prostej, albo wreszcie ruchem mieszanym. Jeżeli zatem jeden z tych ruchów nie jest ciągły, to nie będzie też ciągły i ten, który powstanie z połączenia obydwóch.” [1] </a:t>
            </a:r>
          </a:p>
          <a:p>
            <a:pPr algn="just" eaLnBrk="1" hangingPunct="1">
              <a:spcAft>
                <a:spcPts val="600"/>
              </a:spcAft>
            </a:pPr>
            <a:r>
              <a:rPr lang="pl-PL" altLang="en-US" sz="2000" baseline="0" dirty="0">
                <a:solidFill>
                  <a:schemeClr val="accent2"/>
                </a:solidFill>
              </a:rPr>
              <a:t>Dziś wiemy, że ruch planet jest „ciągły i nieskończony”, bo siła grawitacji działa prostopadle do orbity i w kosmosie nie ma sił dyssypacji (tarcia).</a:t>
            </a:r>
          </a:p>
          <a:p>
            <a:pPr algn="just" eaLnBrk="1" hangingPunct="1">
              <a:spcAft>
                <a:spcPts val="600"/>
              </a:spcAft>
            </a:pPr>
            <a:r>
              <a:rPr lang="pl-PL" altLang="en-US" sz="2000" baseline="0" dirty="0">
                <a:solidFill>
                  <a:schemeClr val="accent2"/>
                </a:solidFill>
              </a:rPr>
              <a:t>Cały problem Kopernika polegał na „rozpisaniu” orbity eliptycznej (które intuicyjnie zgadywał, na </a:t>
            </a:r>
            <a:r>
              <a:rPr lang="pl-PL" altLang="en-US" sz="2000" i="1" baseline="0" dirty="0">
                <a:solidFill>
                  <a:schemeClr val="accent2"/>
                </a:solidFill>
              </a:rPr>
              <a:t>ruchy doskonałe</a:t>
            </a:r>
            <a:r>
              <a:rPr lang="pl-PL" altLang="en-US" sz="2000" baseline="0" dirty="0">
                <a:solidFill>
                  <a:schemeClr val="accent2"/>
                </a:solidFill>
              </a:rPr>
              <a:t>. </a:t>
            </a:r>
          </a:p>
          <a:p>
            <a:pPr algn="just" eaLnBrk="1" hangingPunct="1">
              <a:spcAft>
                <a:spcPts val="600"/>
              </a:spcAft>
            </a:pPr>
            <a:r>
              <a:rPr lang="pl-PL" altLang="en-US" sz="2000" baseline="0" dirty="0">
                <a:solidFill>
                  <a:schemeClr val="accent2"/>
                </a:solidFill>
              </a:rPr>
              <a:t>Dopiero układ współrzędnych (prostopadłych, więc matematycznie „niezależnych”) Kartezjusza otworzył drogę Newtonowi. </a:t>
            </a:r>
          </a:p>
          <a:p>
            <a:pPr algn="just" eaLnBrk="1" hangingPunct="1"/>
            <a:endParaRPr lang="en-AU" altLang="en-US" sz="2600" baseline="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p:cNvGrpSpPr/>
        <p:nvPr/>
      </p:nvGrpSpPr>
      <p:grpSpPr>
        <a:xfrm>
          <a:off x="0" y="0"/>
          <a:ext cx="0" cy="0"/>
          <a:chOff x="0" y="0"/>
          <a:chExt cx="0" cy="0"/>
        </a:xfrm>
      </p:grpSpPr>
      <p:pic>
        <p:nvPicPr>
          <p:cNvPr id="18445" name="Picture 13">
            <a:extLst>
              <a:ext uri="{FF2B5EF4-FFF2-40B4-BE49-F238E27FC236}">
                <a16:creationId xmlns:a16="http://schemas.microsoft.com/office/drawing/2014/main" id="{A3006BD8-AFE1-217F-92F8-61C55C6D2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857625"/>
            <a:ext cx="87915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a:extLst>
              <a:ext uri="{FF2B5EF4-FFF2-40B4-BE49-F238E27FC236}">
                <a16:creationId xmlns:a16="http://schemas.microsoft.com/office/drawing/2014/main" id="{E6A9D93E-AC2E-BAB4-98FE-EF91126EDD4D}"/>
              </a:ext>
            </a:extLst>
          </p:cNvPr>
          <p:cNvSpPr>
            <a:spLocks noGrp="1" noChangeArrowheads="1"/>
          </p:cNvSpPr>
          <p:nvPr>
            <p:ph type="title"/>
          </p:nvPr>
        </p:nvSpPr>
        <p:spPr>
          <a:xfrm>
            <a:off x="323850" y="-53975"/>
            <a:ext cx="8548688" cy="1143000"/>
          </a:xfrm>
        </p:spPr>
        <p:txBody>
          <a:bodyPr/>
          <a:lstStyle/>
          <a:p>
            <a:pPr eaLnBrk="1" hangingPunct="1">
              <a:defRPr/>
            </a:pPr>
            <a:r>
              <a:rPr lang="pl-PL" altLang="en-US" sz="3600" dirty="0"/>
              <a:t>Jean </a:t>
            </a:r>
            <a:r>
              <a:rPr lang="pl-PL" altLang="en-US" sz="3600" dirty="0" err="1"/>
              <a:t>Buridian</a:t>
            </a:r>
            <a:r>
              <a:rPr lang="pl-PL" altLang="en-US" sz="3600" dirty="0"/>
              <a:t> (1300-1361) + Kartezjusz</a:t>
            </a:r>
            <a:endParaRPr lang="en-AU" altLang="en-US" sz="3600" dirty="0"/>
          </a:p>
        </p:txBody>
      </p:sp>
      <p:sp>
        <p:nvSpPr>
          <p:cNvPr id="18436" name="Rectangle 11">
            <a:extLst>
              <a:ext uri="{FF2B5EF4-FFF2-40B4-BE49-F238E27FC236}">
                <a16:creationId xmlns:a16="http://schemas.microsoft.com/office/drawing/2014/main" id="{4413F916-C2DF-E08A-0C84-B236FA84C289}"/>
              </a:ext>
            </a:extLst>
          </p:cNvPr>
          <p:cNvSpPr>
            <a:spLocks noChangeArrowheads="1"/>
          </p:cNvSpPr>
          <p:nvPr/>
        </p:nvSpPr>
        <p:spPr bwMode="auto">
          <a:xfrm>
            <a:off x="755650" y="6267450"/>
            <a:ext cx="69635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en-AU" altLang="en-US" sz="1400" baseline="0" dirty="0">
                <a:hlinkClick r:id="rId3"/>
              </a:rPr>
              <a:t>https://en.wikipedia.org/wiki/Jean_Buridan</a:t>
            </a:r>
            <a:endParaRPr lang="pl-PL" altLang="en-US" sz="1400" baseline="0" dirty="0"/>
          </a:p>
          <a:p>
            <a:pPr eaLnBrk="1" hangingPunct="1"/>
            <a:r>
              <a:rPr lang="pl-PL" altLang="en-US" sz="1400" baseline="0" dirty="0">
                <a:solidFill>
                  <a:srgbClr val="0000FF"/>
                </a:solidFill>
              </a:rPr>
              <a:t>G. Karwasz, </a:t>
            </a:r>
            <a:r>
              <a:rPr lang="pl-PL" altLang="en-US" sz="1400" i="1" baseline="0" dirty="0" err="1">
                <a:solidFill>
                  <a:srgbClr val="0000FF"/>
                </a:solidFill>
              </a:rPr>
              <a:t>Artystoteles</a:t>
            </a:r>
            <a:r>
              <a:rPr lang="pl-PL" altLang="en-US" sz="1400" i="1" baseline="0" dirty="0">
                <a:solidFill>
                  <a:srgbClr val="0000FF"/>
                </a:solidFill>
              </a:rPr>
              <a:t>, </a:t>
            </a:r>
            <a:r>
              <a:rPr lang="pl-PL" altLang="en-US" sz="1400" i="1" baseline="0" dirty="0" err="1">
                <a:solidFill>
                  <a:srgbClr val="0000FF"/>
                </a:solidFill>
              </a:rPr>
              <a:t>Buridian</a:t>
            </a:r>
            <a:r>
              <a:rPr lang="pl-PL" altLang="en-US" sz="1400" i="1" baseline="0" dirty="0">
                <a:solidFill>
                  <a:srgbClr val="0000FF"/>
                </a:solidFill>
              </a:rPr>
              <a:t>, Kartezjusz, </a:t>
            </a:r>
            <a:r>
              <a:rPr lang="pl-PL" altLang="en-US" sz="1400" baseline="0" dirty="0">
                <a:solidFill>
                  <a:srgbClr val="0000FF"/>
                </a:solidFill>
              </a:rPr>
              <a:t>Fizyka w Szkole,, 2022, nr. 1, s. 18-24</a:t>
            </a:r>
            <a:endParaRPr lang="en-AU" altLang="en-US" sz="1400" i="1" baseline="0" dirty="0">
              <a:solidFill>
                <a:srgbClr val="0000FF"/>
              </a:solidFill>
            </a:endParaRPr>
          </a:p>
        </p:txBody>
      </p:sp>
      <p:pic>
        <p:nvPicPr>
          <p:cNvPr id="18437" name="Picture 12">
            <a:extLst>
              <a:ext uri="{FF2B5EF4-FFF2-40B4-BE49-F238E27FC236}">
                <a16:creationId xmlns:a16="http://schemas.microsoft.com/office/drawing/2014/main" id="{343E169B-5667-6D0C-2811-D135FC5EC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08050"/>
            <a:ext cx="8839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18445"/>
                                        </p:tgtEl>
                                        <p:attrNameLst>
                                          <p:attrName>style.visibility</p:attrName>
                                        </p:attrNameLst>
                                      </p:cBhvr>
                                      <p:to>
                                        <p:strVal val="visible"/>
                                      </p:to>
                                    </p:set>
                                    <p:anim calcmode="lin" valueType="num">
                                      <p:cBhvr>
                                        <p:cTn id="7" dur="500" fill="hold"/>
                                        <p:tgtEl>
                                          <p:spTgt spid="18445"/>
                                        </p:tgtEl>
                                        <p:attrNameLst>
                                          <p:attrName>ppt_x</p:attrName>
                                        </p:attrNameLst>
                                      </p:cBhvr>
                                      <p:tavLst>
                                        <p:tav tm="0">
                                          <p:val>
                                            <p:strVal val="#ppt_x-#ppt_w/2"/>
                                          </p:val>
                                        </p:tav>
                                        <p:tav tm="100000">
                                          <p:val>
                                            <p:strVal val="#ppt_x"/>
                                          </p:val>
                                        </p:tav>
                                      </p:tavLst>
                                    </p:anim>
                                    <p:anim calcmode="lin" valueType="num">
                                      <p:cBhvr>
                                        <p:cTn id="8" dur="500" fill="hold"/>
                                        <p:tgtEl>
                                          <p:spTgt spid="18445"/>
                                        </p:tgtEl>
                                        <p:attrNameLst>
                                          <p:attrName>ppt_y</p:attrName>
                                        </p:attrNameLst>
                                      </p:cBhvr>
                                      <p:tavLst>
                                        <p:tav tm="0">
                                          <p:val>
                                            <p:strVal val="#ppt_y"/>
                                          </p:val>
                                        </p:tav>
                                        <p:tav tm="100000">
                                          <p:val>
                                            <p:strVal val="#ppt_y"/>
                                          </p:val>
                                        </p:tav>
                                      </p:tavLst>
                                    </p:anim>
                                    <p:anim calcmode="lin" valueType="num">
                                      <p:cBhvr>
                                        <p:cTn id="9" dur="500" fill="hold"/>
                                        <p:tgtEl>
                                          <p:spTgt spid="18445"/>
                                        </p:tgtEl>
                                        <p:attrNameLst>
                                          <p:attrName>ppt_w</p:attrName>
                                        </p:attrNameLst>
                                      </p:cBhvr>
                                      <p:tavLst>
                                        <p:tav tm="0">
                                          <p:val>
                                            <p:fltVal val="0"/>
                                          </p:val>
                                        </p:tav>
                                        <p:tav tm="100000">
                                          <p:val>
                                            <p:strVal val="#ppt_w"/>
                                          </p:val>
                                        </p:tav>
                                      </p:tavLst>
                                    </p:anim>
                                    <p:anim calcmode="lin" valueType="num">
                                      <p:cBhvr>
                                        <p:cTn id="10" dur="500" fill="hold"/>
                                        <p:tgtEl>
                                          <p:spTgt spid="184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F3B9E-E86E-844A-08F5-82A1A26D5FD7}"/>
            </a:ext>
          </a:extLst>
        </p:cNvPr>
        <p:cNvGrpSpPr/>
        <p:nvPr/>
      </p:nvGrpSpPr>
      <p:grpSpPr>
        <a:xfrm>
          <a:off x="0" y="0"/>
          <a:ext cx="0" cy="0"/>
          <a:chOff x="0" y="0"/>
          <a:chExt cx="0" cy="0"/>
        </a:xfrm>
      </p:grpSpPr>
      <p:sp>
        <p:nvSpPr>
          <p:cNvPr id="28675" name="Symbol zastępczy zawartości 2">
            <a:extLst>
              <a:ext uri="{FF2B5EF4-FFF2-40B4-BE49-F238E27FC236}">
                <a16:creationId xmlns:a16="http://schemas.microsoft.com/office/drawing/2014/main" id="{1B678AE7-A5CF-8400-F7D0-57C8932CCDEC}"/>
              </a:ext>
            </a:extLst>
          </p:cNvPr>
          <p:cNvSpPr>
            <a:spLocks noGrp="1" noChangeArrowheads="1"/>
          </p:cNvSpPr>
          <p:nvPr>
            <p:ph idx="1"/>
          </p:nvPr>
        </p:nvSpPr>
        <p:spPr>
          <a:xfrm>
            <a:off x="112313" y="6304527"/>
            <a:ext cx="7629103" cy="361950"/>
          </a:xfrm>
        </p:spPr>
        <p:txBody>
          <a:bodyPr/>
          <a:lstStyle/>
          <a:p>
            <a:pPr marL="0" indent="0">
              <a:buFontTx/>
              <a:buNone/>
            </a:pPr>
            <a:r>
              <a:rPr lang="pl-PL" altLang="en-US" sz="1400" i="1" dirty="0"/>
              <a:t>Matematyczne zasady filozofii naturalnej</a:t>
            </a:r>
            <a:r>
              <a:rPr lang="pl-PL" altLang="en-US" sz="1400" dirty="0"/>
              <a:t>, tłum S. Brzezowski, Copernicus Center, 2022, str. 96</a:t>
            </a:r>
          </a:p>
          <a:p>
            <a:pPr marL="0" indent="0">
              <a:buFontTx/>
              <a:buNone/>
            </a:pPr>
            <a:r>
              <a:rPr lang="pl-PL" altLang="en-US" sz="1400" dirty="0"/>
              <a:t>G. Karwasz, M. Sadowska, K. Rochowicz, </a:t>
            </a:r>
            <a:r>
              <a:rPr lang="pl-PL" altLang="en-US" sz="1400" i="1" dirty="0"/>
              <a:t>Toruński po-ręcznik do fizyki</a:t>
            </a:r>
            <a:r>
              <a:rPr lang="pl-PL" altLang="en-US" sz="1400" dirty="0"/>
              <a:t>, UMK, 2009</a:t>
            </a:r>
            <a:r>
              <a:rPr lang="pl-PL" altLang="en-US" sz="1400" i="1" dirty="0"/>
              <a:t> </a:t>
            </a:r>
          </a:p>
        </p:txBody>
      </p:sp>
      <p:sp>
        <p:nvSpPr>
          <p:cNvPr id="2" name="pole tekstowe 1">
            <a:extLst>
              <a:ext uri="{FF2B5EF4-FFF2-40B4-BE49-F238E27FC236}">
                <a16:creationId xmlns:a16="http://schemas.microsoft.com/office/drawing/2014/main" id="{6A93CAC2-0293-30DB-019A-CD6EAE542615}"/>
              </a:ext>
            </a:extLst>
          </p:cNvPr>
          <p:cNvSpPr txBox="1"/>
          <p:nvPr/>
        </p:nvSpPr>
        <p:spPr>
          <a:xfrm>
            <a:off x="144339" y="260648"/>
            <a:ext cx="8999661" cy="6278642"/>
          </a:xfrm>
          <a:prstGeom prst="rect">
            <a:avLst/>
          </a:prstGeom>
          <a:noFill/>
        </p:spPr>
        <p:txBody>
          <a:bodyPr wrap="square" rtlCol="0">
            <a:spAutoFit/>
          </a:bodyPr>
          <a:lstStyle/>
          <a:p>
            <a:pPr algn="ctr"/>
            <a:r>
              <a:rPr lang="pl-PL" sz="2000" b="1" dirty="0"/>
              <a:t>Prawo III</a:t>
            </a:r>
          </a:p>
          <a:p>
            <a:pPr>
              <a:spcAft>
                <a:spcPts val="600"/>
              </a:spcAft>
            </a:pPr>
            <a:r>
              <a:rPr lang="pl-PL" sz="1900" i="1" dirty="0"/>
              <a:t>Każdemu działaniu przeciwstawione jest równe mu przeciwdziałanie, to jest wzajemne działania dwóch ciał, jednego na drugie, są zawsze równe i skierowane ku tej drugiej części.</a:t>
            </a:r>
          </a:p>
          <a:p>
            <a:pPr>
              <a:spcAft>
                <a:spcPts val="600"/>
              </a:spcAft>
            </a:pPr>
            <a:r>
              <a:rPr lang="pl-PL" sz="1800" dirty="0">
                <a:solidFill>
                  <a:schemeClr val="accent6"/>
                </a:solidFill>
              </a:rPr>
              <a:t>W polskim nauczaniu fizyki mówi się o sile </a:t>
            </a:r>
            <a:r>
              <a:rPr lang="pl-PL" sz="1800" b="1" dirty="0">
                <a:solidFill>
                  <a:schemeClr val="accent6"/>
                </a:solidFill>
              </a:rPr>
              <a:t>akcji </a:t>
            </a:r>
            <a:r>
              <a:rPr lang="pl-PL" sz="1800" dirty="0">
                <a:solidFill>
                  <a:schemeClr val="accent6"/>
                </a:solidFill>
              </a:rPr>
              <a:t>i sile </a:t>
            </a:r>
            <a:r>
              <a:rPr lang="pl-PL" sz="1800" b="1" dirty="0">
                <a:solidFill>
                  <a:schemeClr val="accent6"/>
                </a:solidFill>
              </a:rPr>
              <a:t>reakcji</a:t>
            </a:r>
            <a:r>
              <a:rPr lang="pl-PL" sz="1800" b="1" i="1" dirty="0">
                <a:solidFill>
                  <a:schemeClr val="accent6"/>
                </a:solidFill>
              </a:rPr>
              <a:t>.</a:t>
            </a:r>
            <a:r>
              <a:rPr lang="pl-PL" sz="1800" i="1" dirty="0">
                <a:solidFill>
                  <a:schemeClr val="accent6"/>
                </a:solidFill>
              </a:rPr>
              <a:t> </a:t>
            </a:r>
          </a:p>
          <a:p>
            <a:pPr>
              <a:spcAft>
                <a:spcPts val="600"/>
              </a:spcAft>
            </a:pPr>
            <a:r>
              <a:rPr lang="pl-PL" sz="1800" dirty="0">
                <a:solidFill>
                  <a:schemeClr val="accent6"/>
                </a:solidFill>
              </a:rPr>
              <a:t>Trudność dydaktyczna (dla ucznia) polega na tym, że te dwie siły, co prawda równe (ale przeciwnie zwrócone) mają różne </a:t>
            </a:r>
            <a:r>
              <a:rPr lang="pl-PL" sz="1800" b="1" dirty="0">
                <a:solidFill>
                  <a:schemeClr val="accent6"/>
                </a:solidFill>
              </a:rPr>
              <a:t>punkty przyłożenia</a:t>
            </a:r>
            <a:r>
              <a:rPr lang="pl-PL" sz="1800" dirty="0">
                <a:solidFill>
                  <a:schemeClr val="accent6"/>
                </a:solidFill>
              </a:rPr>
              <a:t>. Niezręczność merytoryczna polega na tym, że w zasadzie nie można powiedzieć, co jest akcją, a co reakcją: kto kogo popchnął? Kuba Artura, czy Artur Kubę? Newton to wyjaśnia precyzyjnie:</a:t>
            </a:r>
          </a:p>
          <a:p>
            <a:pPr>
              <a:spcAft>
                <a:spcPts val="600"/>
              </a:spcAft>
            </a:pPr>
            <a:r>
              <a:rPr lang="pl-PL" sz="1800" dirty="0">
                <a:solidFill>
                  <a:schemeClr val="tx1"/>
                </a:solidFill>
              </a:rPr>
              <a:t>„Cokolwiek ciągnie lub naciska coś innego, jest w równym stopniu ciągnięte lub naciskane prze to coś. […] Gdy koń ciągnie kamień uwiązany na linie, koń będzie w równym stopniu ciągnięty do tyłu w stronę kamienia […]”</a:t>
            </a:r>
          </a:p>
          <a:p>
            <a:pPr>
              <a:spcAft>
                <a:spcPts val="600"/>
              </a:spcAft>
            </a:pPr>
            <a:endParaRPr lang="pl-PL" sz="1900" dirty="0">
              <a:solidFill>
                <a:schemeClr val="tx1"/>
              </a:solidFill>
            </a:endParaRPr>
          </a:p>
          <a:p>
            <a:pPr>
              <a:spcAft>
                <a:spcPts val="600"/>
              </a:spcAft>
            </a:pPr>
            <a:endParaRPr lang="pl-PL" sz="1900" dirty="0">
              <a:solidFill>
                <a:schemeClr val="tx1"/>
              </a:solidFill>
            </a:endParaRPr>
          </a:p>
          <a:p>
            <a:pPr>
              <a:spcAft>
                <a:spcPts val="600"/>
              </a:spcAft>
            </a:pPr>
            <a:endParaRPr lang="pl-PL" sz="1900" dirty="0">
              <a:solidFill>
                <a:schemeClr val="tx1"/>
              </a:solidFill>
            </a:endParaRPr>
          </a:p>
          <a:p>
            <a:pPr>
              <a:spcAft>
                <a:spcPts val="600"/>
              </a:spcAft>
            </a:pPr>
            <a:endParaRPr lang="pl-PL" sz="1900" dirty="0">
              <a:solidFill>
                <a:schemeClr val="tx1"/>
              </a:solidFill>
            </a:endParaRPr>
          </a:p>
          <a:p>
            <a:pPr>
              <a:spcAft>
                <a:spcPts val="600"/>
              </a:spcAft>
            </a:pPr>
            <a:r>
              <a:rPr lang="pl-PL" sz="1800" dirty="0">
                <a:solidFill>
                  <a:srgbClr val="000099"/>
                </a:solidFill>
              </a:rPr>
              <a:t>III prawo w sformułowaniu Kartezjusza jest inne: „Gdy ciało będące w ruchu zderza się z innym, […] tyleż traci ze swojego ruchu, ile tamte zyskuje”. </a:t>
            </a:r>
            <a:endParaRPr lang="en-US" sz="1800" dirty="0">
              <a:solidFill>
                <a:srgbClr val="000099"/>
              </a:solidFill>
            </a:endParaRPr>
          </a:p>
        </p:txBody>
      </p:sp>
      <p:pic>
        <p:nvPicPr>
          <p:cNvPr id="7" name="Obraz 6">
            <a:extLst>
              <a:ext uri="{FF2B5EF4-FFF2-40B4-BE49-F238E27FC236}">
                <a16:creationId xmlns:a16="http://schemas.microsoft.com/office/drawing/2014/main" id="{D2714B4D-5FE1-1C49-2B45-F9C99272388F}"/>
              </a:ext>
            </a:extLst>
          </p:cNvPr>
          <p:cNvPicPr>
            <a:picLocks noChangeAspect="1"/>
          </p:cNvPicPr>
          <p:nvPr/>
        </p:nvPicPr>
        <p:blipFill>
          <a:blip r:embed="rId2"/>
          <a:stretch>
            <a:fillRect/>
          </a:stretch>
        </p:blipFill>
        <p:spPr>
          <a:xfrm>
            <a:off x="117361" y="4183766"/>
            <a:ext cx="4292919" cy="1512168"/>
          </a:xfrm>
          <a:prstGeom prst="rect">
            <a:avLst/>
          </a:prstGeom>
        </p:spPr>
      </p:pic>
      <p:sp>
        <p:nvSpPr>
          <p:cNvPr id="8" name="Symbol zastępczy zawartości 2">
            <a:extLst>
              <a:ext uri="{FF2B5EF4-FFF2-40B4-BE49-F238E27FC236}">
                <a16:creationId xmlns:a16="http://schemas.microsoft.com/office/drawing/2014/main" id="{15EB725D-E2CC-0EC9-7336-3F0911DF195D}"/>
              </a:ext>
            </a:extLst>
          </p:cNvPr>
          <p:cNvSpPr txBox="1">
            <a:spLocks noChangeArrowheads="1"/>
          </p:cNvSpPr>
          <p:nvPr/>
        </p:nvSpPr>
        <p:spPr bwMode="auto">
          <a:xfrm>
            <a:off x="4211960" y="4225838"/>
            <a:ext cx="468052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pl-PL" altLang="en-US" sz="1600" dirty="0">
                <a:solidFill>
                  <a:schemeClr val="accent2"/>
                </a:solidFill>
              </a:rPr>
              <a:t>Lokomotywa ciągnie wagony z siłą F</a:t>
            </a:r>
            <a:r>
              <a:rPr lang="pl-PL" altLang="en-US" sz="1600" baseline="-25000" dirty="0">
                <a:solidFill>
                  <a:schemeClr val="accent2"/>
                </a:solidFill>
              </a:rPr>
              <a:t>1</a:t>
            </a:r>
            <a:r>
              <a:rPr lang="pl-PL" altLang="en-US" sz="1600" dirty="0">
                <a:solidFill>
                  <a:schemeClr val="accent2"/>
                </a:solidFill>
              </a:rPr>
              <a:t> (żółta strzałka). Wagony ciągną lokomotywę do tyłu z taką samą siłą (strzałka czerwona). Ale </a:t>
            </a:r>
            <a:r>
              <a:rPr lang="pl-PL" altLang="en-US" sz="1600" dirty="0" err="1">
                <a:solidFill>
                  <a:schemeClr val="accent2"/>
                </a:solidFill>
              </a:rPr>
              <a:t>lokomo-tywa</a:t>
            </a:r>
            <a:r>
              <a:rPr lang="pl-PL" altLang="en-US" sz="1600" dirty="0">
                <a:solidFill>
                  <a:schemeClr val="accent2"/>
                </a:solidFill>
              </a:rPr>
              <a:t> jedzie przed siebie, bo popycha ją reakcja </a:t>
            </a:r>
            <a:r>
              <a:rPr lang="pl-PL" altLang="en-US" sz="1600">
                <a:solidFill>
                  <a:schemeClr val="accent2"/>
                </a:solidFill>
              </a:rPr>
              <a:t>szyn F</a:t>
            </a:r>
            <a:r>
              <a:rPr lang="pl-PL" altLang="en-US" sz="1600" baseline="-25000">
                <a:solidFill>
                  <a:schemeClr val="accent2"/>
                </a:solidFill>
              </a:rPr>
              <a:t>2</a:t>
            </a:r>
            <a:r>
              <a:rPr lang="pl-PL" altLang="en-US" sz="1600">
                <a:solidFill>
                  <a:schemeClr val="accent2"/>
                </a:solidFill>
              </a:rPr>
              <a:t> </a:t>
            </a:r>
            <a:r>
              <a:rPr lang="pl-PL" altLang="en-US" sz="1600" dirty="0">
                <a:solidFill>
                  <a:schemeClr val="accent2"/>
                </a:solidFill>
              </a:rPr>
              <a:t>(strzałka niebieska).                                 </a:t>
            </a:r>
            <a:r>
              <a:rPr lang="pl-PL" altLang="en-US" sz="1200" dirty="0"/>
              <a:t>Rysunek mgr K. Służewski, UMK, </a:t>
            </a:r>
            <a:r>
              <a:rPr lang="pl-PL" altLang="en-US" sz="1200" i="1" dirty="0"/>
              <a:t>Toruński po-ręcznik do fizyki</a:t>
            </a:r>
            <a:endParaRPr lang="pl-PL" altLang="en-US" sz="1200" dirty="0"/>
          </a:p>
        </p:txBody>
      </p:sp>
      <p:cxnSp>
        <p:nvCxnSpPr>
          <p:cNvPr id="10" name="Łącznik prosty ze strzałką 9">
            <a:extLst>
              <a:ext uri="{FF2B5EF4-FFF2-40B4-BE49-F238E27FC236}">
                <a16:creationId xmlns:a16="http://schemas.microsoft.com/office/drawing/2014/main" id="{D33AB4FB-01B0-40BF-E4B3-DB346A98B12F}"/>
              </a:ext>
            </a:extLst>
          </p:cNvPr>
          <p:cNvCxnSpPr/>
          <p:nvPr/>
        </p:nvCxnSpPr>
        <p:spPr bwMode="auto">
          <a:xfrm>
            <a:off x="2051720" y="5143745"/>
            <a:ext cx="504056" cy="0"/>
          </a:xfrm>
          <a:prstGeom prst="straightConnector1">
            <a:avLst/>
          </a:prstGeom>
          <a:solidFill>
            <a:schemeClr val="accent1"/>
          </a:solidFill>
          <a:ln w="38100" cap="flat" cmpd="sng" algn="ctr">
            <a:solidFill>
              <a:srgbClr val="FFFF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Łącznik prosty ze strzałką 10">
            <a:extLst>
              <a:ext uri="{FF2B5EF4-FFF2-40B4-BE49-F238E27FC236}">
                <a16:creationId xmlns:a16="http://schemas.microsoft.com/office/drawing/2014/main" id="{308FA45D-15B2-D901-4E09-E1A38FE53D51}"/>
              </a:ext>
            </a:extLst>
          </p:cNvPr>
          <p:cNvCxnSpPr/>
          <p:nvPr/>
        </p:nvCxnSpPr>
        <p:spPr bwMode="auto">
          <a:xfrm>
            <a:off x="3546540" y="5400110"/>
            <a:ext cx="504056" cy="0"/>
          </a:xfrm>
          <a:prstGeom prst="straightConnector1">
            <a:avLst/>
          </a:prstGeom>
          <a:solidFill>
            <a:schemeClr val="accent1"/>
          </a:solidFill>
          <a:ln w="38100"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42554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8FB536-1D38-9578-4F64-925B04247ED4}"/>
              </a:ext>
            </a:extLst>
          </p:cNvPr>
          <p:cNvSpPr>
            <a:spLocks noGrp="1"/>
          </p:cNvSpPr>
          <p:nvPr>
            <p:ph type="title"/>
          </p:nvPr>
        </p:nvSpPr>
        <p:spPr>
          <a:xfrm>
            <a:off x="457200" y="76201"/>
            <a:ext cx="8229600" cy="766008"/>
          </a:xfrm>
        </p:spPr>
        <p:txBody>
          <a:bodyPr/>
          <a:lstStyle/>
          <a:p>
            <a:r>
              <a:rPr lang="pl-PL" sz="3200" dirty="0"/>
              <a:t>Planety i komety</a:t>
            </a:r>
            <a:endParaRPr lang="en-US" sz="3200" dirty="0"/>
          </a:p>
        </p:txBody>
      </p:sp>
      <p:pic>
        <p:nvPicPr>
          <p:cNvPr id="7" name="Obraz 6">
            <a:extLst>
              <a:ext uri="{FF2B5EF4-FFF2-40B4-BE49-F238E27FC236}">
                <a16:creationId xmlns:a16="http://schemas.microsoft.com/office/drawing/2014/main" id="{62FACF83-9E2E-7AD1-85AA-16C4293D35E9}"/>
              </a:ext>
            </a:extLst>
          </p:cNvPr>
          <p:cNvPicPr>
            <a:picLocks noChangeAspect="1"/>
          </p:cNvPicPr>
          <p:nvPr/>
        </p:nvPicPr>
        <p:blipFill>
          <a:blip r:embed="rId2"/>
          <a:stretch>
            <a:fillRect/>
          </a:stretch>
        </p:blipFill>
        <p:spPr>
          <a:xfrm rot="5400000">
            <a:off x="888111" y="303445"/>
            <a:ext cx="2823173" cy="3900703"/>
          </a:xfrm>
          <a:prstGeom prst="rect">
            <a:avLst/>
          </a:prstGeom>
        </p:spPr>
      </p:pic>
      <p:pic>
        <p:nvPicPr>
          <p:cNvPr id="8" name="Obraz 7">
            <a:extLst>
              <a:ext uri="{FF2B5EF4-FFF2-40B4-BE49-F238E27FC236}">
                <a16:creationId xmlns:a16="http://schemas.microsoft.com/office/drawing/2014/main" id="{115ED204-A5CC-EB8F-117C-AD72964C137B}"/>
              </a:ext>
            </a:extLst>
          </p:cNvPr>
          <p:cNvPicPr>
            <a:picLocks noChangeAspect="1"/>
          </p:cNvPicPr>
          <p:nvPr/>
        </p:nvPicPr>
        <p:blipFill>
          <a:blip r:embed="rId3"/>
          <a:stretch>
            <a:fillRect/>
          </a:stretch>
        </p:blipFill>
        <p:spPr>
          <a:xfrm>
            <a:off x="3828847" y="4131514"/>
            <a:ext cx="2240987" cy="2265979"/>
          </a:xfrm>
          <a:prstGeom prst="rect">
            <a:avLst/>
          </a:prstGeom>
        </p:spPr>
      </p:pic>
      <p:pic>
        <p:nvPicPr>
          <p:cNvPr id="12" name="Obraz 11">
            <a:extLst>
              <a:ext uri="{FF2B5EF4-FFF2-40B4-BE49-F238E27FC236}">
                <a16:creationId xmlns:a16="http://schemas.microsoft.com/office/drawing/2014/main" id="{B155EAFA-4B4C-708F-3E8C-22783E164FFE}"/>
              </a:ext>
            </a:extLst>
          </p:cNvPr>
          <p:cNvPicPr>
            <a:picLocks noChangeAspect="1"/>
          </p:cNvPicPr>
          <p:nvPr/>
        </p:nvPicPr>
        <p:blipFill>
          <a:blip r:embed="rId4"/>
          <a:stretch>
            <a:fillRect/>
          </a:stretch>
        </p:blipFill>
        <p:spPr>
          <a:xfrm>
            <a:off x="6223167" y="3964401"/>
            <a:ext cx="2739234" cy="2714993"/>
          </a:xfrm>
          <a:prstGeom prst="rect">
            <a:avLst/>
          </a:prstGeom>
        </p:spPr>
      </p:pic>
      <p:sp>
        <p:nvSpPr>
          <p:cNvPr id="15" name="pole tekstowe 14">
            <a:extLst>
              <a:ext uri="{FF2B5EF4-FFF2-40B4-BE49-F238E27FC236}">
                <a16:creationId xmlns:a16="http://schemas.microsoft.com/office/drawing/2014/main" id="{9B4A4D40-3D7E-63B3-959E-BE3A4FD09396}"/>
              </a:ext>
            </a:extLst>
          </p:cNvPr>
          <p:cNvSpPr txBox="1"/>
          <p:nvPr/>
        </p:nvSpPr>
        <p:spPr>
          <a:xfrm>
            <a:off x="327845" y="6372412"/>
            <a:ext cx="5834050" cy="1015663"/>
          </a:xfrm>
          <a:prstGeom prst="rect">
            <a:avLst/>
          </a:prstGeom>
          <a:noFill/>
        </p:spPr>
        <p:txBody>
          <a:bodyPr wrap="square" rtlCol="0">
            <a:spAutoFit/>
          </a:bodyPr>
          <a:lstStyle/>
          <a:p>
            <a:pPr marL="0" indent="0">
              <a:buFontTx/>
              <a:buNone/>
            </a:pPr>
            <a:r>
              <a:rPr lang="pl-PL" altLang="en-US" sz="1200" dirty="0">
                <a:hlinkClick r:id="rId5"/>
              </a:rPr>
              <a:t>https://web.math.princeton.edu/~eprywes/F22FRS/newtonprincipia.pdf</a:t>
            </a:r>
            <a:r>
              <a:rPr lang="pl-PL" altLang="en-US" sz="1200" dirty="0"/>
              <a:t>, str. 505</a:t>
            </a:r>
          </a:p>
          <a:p>
            <a:r>
              <a:rPr lang="pl-PL" sz="1200" dirty="0"/>
              <a:t>Giotto, </a:t>
            </a:r>
            <a:r>
              <a:rPr lang="pl-PL" sz="1200" i="1" dirty="0"/>
              <a:t>Capella </a:t>
            </a:r>
            <a:r>
              <a:rPr lang="pl-PL" sz="1200" i="1" dirty="0" err="1"/>
              <a:t>degli</a:t>
            </a:r>
            <a:r>
              <a:rPr lang="pl-PL" sz="1200" i="1" dirty="0"/>
              <a:t> </a:t>
            </a:r>
            <a:r>
              <a:rPr lang="pl-PL" sz="1200" i="1" dirty="0" err="1"/>
              <a:t>Scrovegni</a:t>
            </a:r>
            <a:r>
              <a:rPr lang="pl-PL" sz="1200" i="1" dirty="0"/>
              <a:t>, </a:t>
            </a:r>
            <a:r>
              <a:rPr lang="pl-PL" sz="1200" dirty="0"/>
              <a:t>Padwa</a:t>
            </a:r>
            <a:r>
              <a:rPr lang="pl-PL" sz="1200" i="1" dirty="0"/>
              <a:t>, </a:t>
            </a:r>
            <a:r>
              <a:rPr lang="pl-PL" sz="1200" dirty="0"/>
              <a:t>dzięki uprzejmości </a:t>
            </a:r>
            <a:r>
              <a:rPr lang="pl-PL" sz="1200" dirty="0" err="1"/>
              <a:t>Municipio</a:t>
            </a:r>
            <a:r>
              <a:rPr lang="pl-PL" sz="1200" dirty="0"/>
              <a:t> di </a:t>
            </a:r>
            <a:r>
              <a:rPr lang="pl-PL" sz="1200" dirty="0" err="1"/>
              <a:t>Padova</a:t>
            </a:r>
            <a:endParaRPr lang="pl-PL" sz="1200" dirty="0"/>
          </a:p>
          <a:p>
            <a:endParaRPr lang="en-US" dirty="0"/>
          </a:p>
        </p:txBody>
      </p:sp>
      <p:pic>
        <p:nvPicPr>
          <p:cNvPr id="23" name="Obraz 22">
            <a:extLst>
              <a:ext uri="{FF2B5EF4-FFF2-40B4-BE49-F238E27FC236}">
                <a16:creationId xmlns:a16="http://schemas.microsoft.com/office/drawing/2014/main" id="{04B60C29-8644-1A9F-357C-4AB73F395246}"/>
              </a:ext>
            </a:extLst>
          </p:cNvPr>
          <p:cNvPicPr>
            <a:picLocks noChangeAspect="1"/>
          </p:cNvPicPr>
          <p:nvPr/>
        </p:nvPicPr>
        <p:blipFill>
          <a:blip r:embed="rId6"/>
          <a:stretch>
            <a:fillRect/>
          </a:stretch>
        </p:blipFill>
        <p:spPr>
          <a:xfrm>
            <a:off x="184686" y="3845415"/>
            <a:ext cx="4726709" cy="460407"/>
          </a:xfrm>
          <a:prstGeom prst="rect">
            <a:avLst/>
          </a:prstGeom>
        </p:spPr>
      </p:pic>
      <p:pic>
        <p:nvPicPr>
          <p:cNvPr id="25" name="Obraz 24">
            <a:extLst>
              <a:ext uri="{FF2B5EF4-FFF2-40B4-BE49-F238E27FC236}">
                <a16:creationId xmlns:a16="http://schemas.microsoft.com/office/drawing/2014/main" id="{9C07CD15-C075-0E38-7F5A-E8071B55F7DD}"/>
              </a:ext>
            </a:extLst>
          </p:cNvPr>
          <p:cNvPicPr>
            <a:picLocks noChangeAspect="1"/>
          </p:cNvPicPr>
          <p:nvPr/>
        </p:nvPicPr>
        <p:blipFill>
          <a:blip r:embed="rId7"/>
          <a:stretch>
            <a:fillRect/>
          </a:stretch>
        </p:blipFill>
        <p:spPr>
          <a:xfrm>
            <a:off x="184686" y="4374275"/>
            <a:ext cx="4703383" cy="493916"/>
          </a:xfrm>
          <a:prstGeom prst="rect">
            <a:avLst/>
          </a:prstGeom>
        </p:spPr>
      </p:pic>
      <p:pic>
        <p:nvPicPr>
          <p:cNvPr id="27" name="Obraz 26">
            <a:extLst>
              <a:ext uri="{FF2B5EF4-FFF2-40B4-BE49-F238E27FC236}">
                <a16:creationId xmlns:a16="http://schemas.microsoft.com/office/drawing/2014/main" id="{9D9BD5BF-47AC-2BC0-ECD1-B0739313F8E2}"/>
              </a:ext>
            </a:extLst>
          </p:cNvPr>
          <p:cNvPicPr>
            <a:picLocks noChangeAspect="1"/>
          </p:cNvPicPr>
          <p:nvPr/>
        </p:nvPicPr>
        <p:blipFill>
          <a:blip r:embed="rId8"/>
          <a:stretch>
            <a:fillRect/>
          </a:stretch>
        </p:blipFill>
        <p:spPr>
          <a:xfrm>
            <a:off x="4516018" y="873953"/>
            <a:ext cx="4544606" cy="2797080"/>
          </a:xfrm>
          <a:prstGeom prst="rect">
            <a:avLst/>
          </a:prstGeom>
        </p:spPr>
      </p:pic>
      <p:sp>
        <p:nvSpPr>
          <p:cNvPr id="3" name="pole tekstowe 2">
            <a:extLst>
              <a:ext uri="{FF2B5EF4-FFF2-40B4-BE49-F238E27FC236}">
                <a16:creationId xmlns:a16="http://schemas.microsoft.com/office/drawing/2014/main" id="{77FAEA78-6576-571C-C974-EE67DA00D1B0}"/>
              </a:ext>
            </a:extLst>
          </p:cNvPr>
          <p:cNvSpPr txBox="1"/>
          <p:nvPr/>
        </p:nvSpPr>
        <p:spPr>
          <a:xfrm>
            <a:off x="611560" y="5229200"/>
            <a:ext cx="1609736" cy="707886"/>
          </a:xfrm>
          <a:prstGeom prst="rect">
            <a:avLst/>
          </a:prstGeom>
          <a:noFill/>
        </p:spPr>
        <p:txBody>
          <a:bodyPr wrap="none" rtlCol="0">
            <a:spAutoFit/>
          </a:bodyPr>
          <a:lstStyle/>
          <a:p>
            <a:r>
              <a:rPr lang="pl-PL" sz="2000" dirty="0" err="1"/>
              <a:t>Mr</a:t>
            </a:r>
            <a:r>
              <a:rPr lang="pl-PL" sz="2000" dirty="0"/>
              <a:t> Hevelius,</a:t>
            </a:r>
          </a:p>
          <a:p>
            <a:r>
              <a:rPr lang="pl-PL" sz="2000" dirty="0" err="1"/>
              <a:t>at</a:t>
            </a:r>
            <a:r>
              <a:rPr lang="pl-PL" sz="2000" dirty="0"/>
              <a:t> </a:t>
            </a:r>
            <a:r>
              <a:rPr lang="pl-PL" sz="2000" dirty="0" err="1"/>
              <a:t>Dantzick</a:t>
            </a:r>
            <a:endParaRPr lang="en-US" sz="2000" dirty="0"/>
          </a:p>
        </p:txBody>
      </p:sp>
    </p:spTree>
    <p:extLst>
      <p:ext uri="{BB962C8B-B14F-4D97-AF65-F5344CB8AC3E}">
        <p14:creationId xmlns:p14="http://schemas.microsoft.com/office/powerpoint/2010/main" val="2500294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6525DBF-3B21-6F69-13D4-09AF8BFF3245}"/>
              </a:ext>
            </a:extLst>
          </p:cNvPr>
          <p:cNvSpPr>
            <a:spLocks noGrp="1" noChangeArrowheads="1"/>
          </p:cNvSpPr>
          <p:nvPr>
            <p:ph type="title"/>
          </p:nvPr>
        </p:nvSpPr>
        <p:spPr>
          <a:xfrm>
            <a:off x="457200" y="-243408"/>
            <a:ext cx="8229600" cy="1143000"/>
          </a:xfrm>
        </p:spPr>
        <p:txBody>
          <a:bodyPr/>
          <a:lstStyle/>
          <a:p>
            <a:pPr eaLnBrk="1" hangingPunct="1"/>
            <a:r>
              <a:rPr lang="pl-PL" altLang="en-US" sz="3600" dirty="0">
                <a:solidFill>
                  <a:srgbClr val="FFFF00"/>
                </a:solidFill>
              </a:rPr>
              <a:t>Potęga Newtona: </a:t>
            </a:r>
            <a:r>
              <a:rPr lang="pl-PL" altLang="en-US" sz="3600">
                <a:solidFill>
                  <a:srgbClr val="FFFF00"/>
                </a:solidFill>
              </a:rPr>
              <a:t>loty kosmiczne</a:t>
            </a:r>
            <a:endParaRPr lang="en-AU" altLang="en-US" sz="3600" dirty="0">
              <a:solidFill>
                <a:srgbClr val="FFFF00"/>
              </a:solidFill>
            </a:endParaRPr>
          </a:p>
        </p:txBody>
      </p:sp>
      <p:pic>
        <p:nvPicPr>
          <p:cNvPr id="23555" name="Picture 45">
            <a:extLst>
              <a:ext uri="{FF2B5EF4-FFF2-40B4-BE49-F238E27FC236}">
                <a16:creationId xmlns:a16="http://schemas.microsoft.com/office/drawing/2014/main" id="{073BF6EF-3E93-41EF-90DF-9E43B7877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912979"/>
            <a:ext cx="6408738"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6">
            <a:extLst>
              <a:ext uri="{FF2B5EF4-FFF2-40B4-BE49-F238E27FC236}">
                <a16:creationId xmlns:a16="http://schemas.microsoft.com/office/drawing/2014/main" id="{17D4A1E9-0032-E0E0-396C-9BE2A0561D6D}"/>
              </a:ext>
            </a:extLst>
          </p:cNvPr>
          <p:cNvSpPr txBox="1">
            <a:spLocks noChangeArrowheads="1"/>
          </p:cNvSpPr>
          <p:nvPr/>
        </p:nvSpPr>
        <p:spPr bwMode="auto">
          <a:xfrm>
            <a:off x="0" y="5013176"/>
            <a:ext cx="500404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1600">
                <a:solidFill>
                  <a:schemeClr val="tx1"/>
                </a:solidFill>
                <a:latin typeface="Arial" panose="020B0604020202020204" pitchFamily="34" charset="0"/>
                <a:cs typeface="Arial" panose="020B0604020202020204" pitchFamily="34" charset="0"/>
              </a:defRPr>
            </a:lvl1pPr>
            <a:lvl2pPr marL="742950" indent="-285750" algn="ctr">
              <a:defRPr sz="1600">
                <a:solidFill>
                  <a:schemeClr val="tx1"/>
                </a:solidFill>
                <a:latin typeface="Arial" panose="020B0604020202020204" pitchFamily="34" charset="0"/>
                <a:cs typeface="Arial" panose="020B0604020202020204" pitchFamily="34" charset="0"/>
              </a:defRPr>
            </a:lvl2pPr>
            <a:lvl3pPr marL="1143000" indent="-228600" algn="ctr">
              <a:defRPr sz="1600">
                <a:solidFill>
                  <a:schemeClr val="tx1"/>
                </a:solidFill>
                <a:latin typeface="Arial" panose="020B0604020202020204" pitchFamily="34" charset="0"/>
                <a:cs typeface="Arial" panose="020B0604020202020204" pitchFamily="34" charset="0"/>
              </a:defRPr>
            </a:lvl3pPr>
            <a:lvl4pPr marL="1600200" indent="-228600" algn="ctr">
              <a:defRPr sz="1600">
                <a:solidFill>
                  <a:schemeClr val="tx1"/>
                </a:solidFill>
                <a:latin typeface="Arial" panose="020B0604020202020204" pitchFamily="34" charset="0"/>
                <a:cs typeface="Arial" panose="020B0604020202020204" pitchFamily="34" charset="0"/>
              </a:defRPr>
            </a:lvl4pPr>
            <a:lvl5pPr marL="2057400" indent="-228600" algn="ctr">
              <a:defRPr sz="16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l" eaLnBrk="1" hangingPunct="1"/>
            <a:r>
              <a:rPr lang="pl-PL" altLang="en-US" sz="1800" dirty="0">
                <a:solidFill>
                  <a:srgbClr val="FFFF00"/>
                </a:solidFill>
              </a:rPr>
              <a:t>Dwie sondy, wysłane w 1977 roku, przeleciały w ciągu 12 lat, jak po sznurku 6 mld km koło wszystkich większych planet i poszybowały w międzygwiezdny kosmos. </a:t>
            </a:r>
          </a:p>
          <a:p>
            <a:pPr algn="l" eaLnBrk="1" hangingPunct="1"/>
            <a:r>
              <a:rPr lang="pl-PL" altLang="en-US" sz="1800" dirty="0">
                <a:solidFill>
                  <a:srgbClr val="FFFF00"/>
                </a:solidFill>
              </a:rPr>
              <a:t>Parę lat temu dotarły do granic Układu Słonecznego, i nadal działają </a:t>
            </a:r>
          </a:p>
        </p:txBody>
      </p:sp>
      <p:pic>
        <p:nvPicPr>
          <p:cNvPr id="2" name="Picture 5">
            <a:extLst>
              <a:ext uri="{FF2B5EF4-FFF2-40B4-BE49-F238E27FC236}">
                <a16:creationId xmlns:a16="http://schemas.microsoft.com/office/drawing/2014/main" id="{363B50F4-BE88-3CAA-6088-ACFBFD683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3631" y="902845"/>
            <a:ext cx="1990516" cy="185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19C4C1F-9F66-F333-19E7-77B53F141D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898" y="2723702"/>
            <a:ext cx="2068512" cy="206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a:extLst>
              <a:ext uri="{FF2B5EF4-FFF2-40B4-BE49-F238E27FC236}">
                <a16:creationId xmlns:a16="http://schemas.microsoft.com/office/drawing/2014/main" id="{71507B51-C15A-AE1D-82D5-1AFAFF6AD1C5}"/>
              </a:ext>
            </a:extLst>
          </p:cNvPr>
          <p:cNvSpPr txBox="1"/>
          <p:nvPr/>
        </p:nvSpPr>
        <p:spPr>
          <a:xfrm>
            <a:off x="4779243" y="5018484"/>
            <a:ext cx="4364757" cy="1631216"/>
          </a:xfrm>
          <a:prstGeom prst="rect">
            <a:avLst/>
          </a:prstGeom>
          <a:noFill/>
        </p:spPr>
        <p:txBody>
          <a:bodyPr wrap="square">
            <a:spAutoFit/>
          </a:bodyPr>
          <a:lstStyle/>
          <a:p>
            <a:pPr algn="l" eaLnBrk="1" hangingPunct="1">
              <a:spcBef>
                <a:spcPct val="25000"/>
              </a:spcBef>
            </a:pPr>
            <a:r>
              <a:rPr lang="pl-PL" altLang="en-US" sz="1600" dirty="0">
                <a:solidFill>
                  <a:schemeClr val="bg1"/>
                </a:solidFill>
              </a:rPr>
              <a:t>Zdjęcia Plutona wykonane 13.07.2015 r. przez sondę New </a:t>
            </a:r>
            <a:r>
              <a:rPr lang="pl-PL" altLang="en-US" sz="1600" dirty="0" err="1">
                <a:solidFill>
                  <a:schemeClr val="bg1"/>
                </a:solidFill>
              </a:rPr>
              <a:t>Horizons</a:t>
            </a:r>
            <a:r>
              <a:rPr lang="pl-PL" altLang="en-US" sz="1600" dirty="0">
                <a:solidFill>
                  <a:schemeClr val="bg1"/>
                </a:solidFill>
              </a:rPr>
              <a:t>. Odległość do Plutona: 30 </a:t>
            </a:r>
            <a:r>
              <a:rPr lang="pl-PL" altLang="en-US" sz="1600" dirty="0" err="1">
                <a:solidFill>
                  <a:schemeClr val="bg1"/>
                </a:solidFill>
              </a:rPr>
              <a:t>j.a</a:t>
            </a:r>
            <a:r>
              <a:rPr lang="pl-PL" altLang="en-US" sz="1600" dirty="0">
                <a:solidFill>
                  <a:schemeClr val="bg1"/>
                </a:solidFill>
              </a:rPr>
              <a:t>. (x150 mln km = 4,5 mld km</a:t>
            </a:r>
          </a:p>
          <a:p>
            <a:pPr algn="l" eaLnBrk="1" hangingPunct="1">
              <a:spcBef>
                <a:spcPct val="25000"/>
              </a:spcBef>
            </a:pPr>
            <a:r>
              <a:rPr lang="pl-PL" altLang="en-US" sz="1600" dirty="0">
                <a:solidFill>
                  <a:schemeClr val="bg1"/>
                </a:solidFill>
              </a:rPr>
              <a:t>Sonda przeleciała w odległości 12 500 km (= średnica Ziemi) od Plutona To jakby trafić piłką golfową w dołek z odległości 45 km</a:t>
            </a:r>
            <a:endParaRPr lang="en-US" altLang="en-US" sz="16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F4539EFE-BD52-F04B-581F-D9074F1B46B7}"/>
              </a:ext>
            </a:extLst>
          </p:cNvPr>
          <p:cNvSpPr>
            <a:spLocks noGrp="1" noChangeArrowheads="1"/>
          </p:cNvSpPr>
          <p:nvPr>
            <p:ph type="title"/>
          </p:nvPr>
        </p:nvSpPr>
        <p:spPr>
          <a:xfrm>
            <a:off x="623888" y="217488"/>
            <a:ext cx="8229600" cy="1143000"/>
          </a:xfrm>
        </p:spPr>
        <p:txBody>
          <a:bodyPr/>
          <a:lstStyle/>
          <a:p>
            <a:r>
              <a:rPr lang="pl-PL" altLang="en-US" sz="3600">
                <a:solidFill>
                  <a:schemeClr val="accent2"/>
                </a:solidFill>
              </a:rPr>
              <a:t>Metoda graficzna</a:t>
            </a:r>
            <a:endParaRPr lang="en-AU" altLang="en-US" sz="3600">
              <a:solidFill>
                <a:schemeClr val="accent2"/>
              </a:solidFill>
            </a:endParaRPr>
          </a:p>
        </p:txBody>
      </p:sp>
      <p:sp>
        <p:nvSpPr>
          <p:cNvPr id="307205" name="Text Box 5">
            <a:extLst>
              <a:ext uri="{FF2B5EF4-FFF2-40B4-BE49-F238E27FC236}">
                <a16:creationId xmlns:a16="http://schemas.microsoft.com/office/drawing/2014/main" id="{0A5C6E47-EFAC-A485-B325-8C2D8F5E737C}"/>
              </a:ext>
            </a:extLst>
          </p:cNvPr>
          <p:cNvSpPr txBox="1">
            <a:spLocks noChangeArrowheads="1"/>
          </p:cNvSpPr>
          <p:nvPr/>
        </p:nvSpPr>
        <p:spPr bwMode="auto">
          <a:xfrm>
            <a:off x="142875" y="1281113"/>
            <a:ext cx="89439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AutoNum type="arabicPeriod"/>
            </a:pPr>
            <a:r>
              <a:rPr lang="pl-PL" altLang="en-US" sz="2000" dirty="0"/>
              <a:t>Definiujemy ognisko</a:t>
            </a:r>
          </a:p>
          <a:p>
            <a:pPr>
              <a:buFontTx/>
              <a:buAutoNum type="arabicPeriod"/>
            </a:pPr>
            <a:r>
              <a:rPr lang="pl-PL" altLang="en-US" sz="2000" dirty="0"/>
              <a:t>Promienie nadchodzące z nieskończoności skupiają się w ognisku</a:t>
            </a:r>
          </a:p>
          <a:p>
            <a:pPr>
              <a:buFontTx/>
              <a:buAutoNum type="arabicPeriod"/>
            </a:pPr>
            <a:r>
              <a:rPr lang="pl-PL" altLang="en-US" sz="2000" dirty="0"/>
              <a:t>Promień przechodzący przez środek soczewki nie odchyla się</a:t>
            </a:r>
          </a:p>
          <a:p>
            <a:pPr>
              <a:buFontTx/>
              <a:buAutoNum type="arabicPeriod"/>
            </a:pPr>
            <a:r>
              <a:rPr lang="pl-PL" altLang="en-US" sz="2000" dirty="0"/>
              <a:t>Promień przechodzący przez ognisko trafia w nieskończoność</a:t>
            </a:r>
          </a:p>
          <a:p>
            <a:pPr>
              <a:buFontTx/>
              <a:buAutoNum type="arabicPeriod"/>
            </a:pPr>
            <a:endParaRPr lang="pl-PL" altLang="en-US" sz="2000" dirty="0"/>
          </a:p>
          <a:p>
            <a:pPr marL="0" indent="0" algn="ctr"/>
            <a:r>
              <a:rPr lang="pl-PL" altLang="en-US" sz="2400" dirty="0"/>
              <a:t>1/x + 1/y = 1/f</a:t>
            </a:r>
          </a:p>
          <a:p>
            <a:pPr marL="0" indent="0"/>
            <a:endParaRPr lang="en-AU" altLang="en-US" sz="2000" dirty="0"/>
          </a:p>
        </p:txBody>
      </p:sp>
      <p:pic>
        <p:nvPicPr>
          <p:cNvPr id="307207" name="Picture 7" descr="IMAGE FORM IN CONVEX WHEN OBJECTB BEYOND THE 2F">
            <a:extLst>
              <a:ext uri="{FF2B5EF4-FFF2-40B4-BE49-F238E27FC236}">
                <a16:creationId xmlns:a16="http://schemas.microsoft.com/office/drawing/2014/main" id="{88A2ABE7-E67D-A8B3-B48D-5F0629AF9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519" y="3333827"/>
            <a:ext cx="7418337" cy="3005043"/>
          </a:xfrm>
          <a:prstGeom prst="rect">
            <a:avLst/>
          </a:prstGeom>
          <a:noFill/>
          <a:extLst>
            <a:ext uri="{909E8E84-426E-40DD-AFC4-6F175D3DCCD1}">
              <a14:hiddenFill xmlns:a14="http://schemas.microsoft.com/office/drawing/2010/main">
                <a:solidFill>
                  <a:srgbClr val="FFFFFF"/>
                </a:solidFill>
              </a14:hiddenFill>
            </a:ext>
          </a:extLst>
        </p:spPr>
      </p:pic>
      <p:sp>
        <p:nvSpPr>
          <p:cNvPr id="307208" name="Text Box 8">
            <a:extLst>
              <a:ext uri="{FF2B5EF4-FFF2-40B4-BE49-F238E27FC236}">
                <a16:creationId xmlns:a16="http://schemas.microsoft.com/office/drawing/2014/main" id="{29557BC2-7A91-057F-C8AC-E0CB1558844E}"/>
              </a:ext>
            </a:extLst>
          </p:cNvPr>
          <p:cNvSpPr txBox="1">
            <a:spLocks noChangeArrowheads="1"/>
          </p:cNvSpPr>
          <p:nvPr/>
        </p:nvSpPr>
        <p:spPr bwMode="auto">
          <a:xfrm>
            <a:off x="55594" y="6257053"/>
            <a:ext cx="5878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2000" dirty="0">
                <a:hlinkClick r:id="rId3"/>
              </a:rPr>
              <a:t>https://physicsabout.com/ray-diagrams-for-lenses/</a:t>
            </a:r>
            <a:r>
              <a:rPr lang="en-AU" altLang="en-US" dirty="0"/>
              <a:t> </a:t>
            </a:r>
          </a:p>
        </p:txBody>
      </p:sp>
      <p:sp>
        <p:nvSpPr>
          <p:cNvPr id="307210" name="Text Box 10">
            <a:extLst>
              <a:ext uri="{FF2B5EF4-FFF2-40B4-BE49-F238E27FC236}">
                <a16:creationId xmlns:a16="http://schemas.microsoft.com/office/drawing/2014/main" id="{3F0E6900-636D-12C9-6047-23059939D818}"/>
              </a:ext>
            </a:extLst>
          </p:cNvPr>
          <p:cNvSpPr txBox="1">
            <a:spLocks noChangeArrowheads="1"/>
          </p:cNvSpPr>
          <p:nvPr/>
        </p:nvSpPr>
        <p:spPr bwMode="auto">
          <a:xfrm>
            <a:off x="779463" y="63214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a:extLst>
              <a:ext uri="{FF2B5EF4-FFF2-40B4-BE49-F238E27FC236}">
                <a16:creationId xmlns:a16="http://schemas.microsoft.com/office/drawing/2014/main" id="{185F1A6F-AD46-D573-750B-43B25948BBF5}"/>
              </a:ext>
            </a:extLst>
          </p:cNvPr>
          <p:cNvSpPr>
            <a:spLocks noGrp="1" noChangeArrowheads="1"/>
          </p:cNvSpPr>
          <p:nvPr>
            <p:ph type="title"/>
          </p:nvPr>
        </p:nvSpPr>
        <p:spPr>
          <a:xfrm>
            <a:off x="-204826" y="-113454"/>
            <a:ext cx="9553651" cy="1143000"/>
          </a:xfrm>
        </p:spPr>
        <p:txBody>
          <a:bodyPr/>
          <a:lstStyle/>
          <a:p>
            <a:r>
              <a:rPr lang="pl-PL" altLang="en-US" sz="3200" dirty="0"/>
              <a:t>Pryzmat Newtona (1665): wyjaśnienie kolorów tęczy (i baniek mydlanych*)</a:t>
            </a:r>
            <a:endParaRPr lang="en-US" altLang="en-US" sz="3200" dirty="0"/>
          </a:p>
        </p:txBody>
      </p:sp>
      <p:grpSp>
        <p:nvGrpSpPr>
          <p:cNvPr id="420867" name="Group 3">
            <a:extLst>
              <a:ext uri="{FF2B5EF4-FFF2-40B4-BE49-F238E27FC236}">
                <a16:creationId xmlns:a16="http://schemas.microsoft.com/office/drawing/2014/main" id="{88EA7321-94CF-FE60-C166-688DA1753FE5}"/>
              </a:ext>
            </a:extLst>
          </p:cNvPr>
          <p:cNvGrpSpPr>
            <a:grpSpLocks/>
          </p:cNvGrpSpPr>
          <p:nvPr/>
        </p:nvGrpSpPr>
        <p:grpSpPr bwMode="auto">
          <a:xfrm>
            <a:off x="2684228" y="1084252"/>
            <a:ext cx="6289507" cy="3467094"/>
            <a:chOff x="1100" y="2880"/>
            <a:chExt cx="10236" cy="4580"/>
          </a:xfrm>
        </p:grpSpPr>
        <p:sp>
          <p:nvSpPr>
            <p:cNvPr id="420868" name="Rectangle 4">
              <a:extLst>
                <a:ext uri="{FF2B5EF4-FFF2-40B4-BE49-F238E27FC236}">
                  <a16:creationId xmlns:a16="http://schemas.microsoft.com/office/drawing/2014/main" id="{E432DBFB-9EDC-F8F3-CA16-2704ECA12D2E}"/>
                </a:ext>
              </a:extLst>
            </p:cNvPr>
            <p:cNvSpPr>
              <a:spLocks noChangeArrowheads="1"/>
            </p:cNvSpPr>
            <p:nvPr/>
          </p:nvSpPr>
          <p:spPr bwMode="auto">
            <a:xfrm>
              <a:off x="1100" y="2880"/>
              <a:ext cx="10236" cy="4580"/>
            </a:xfrm>
            <a:prstGeom prst="rect">
              <a:avLst/>
            </a:prstGeom>
            <a:solidFill>
              <a:srgbClr val="000000"/>
            </a:solidFill>
            <a:ln w="9525">
              <a:solidFill>
                <a:srgbClr val="000000"/>
              </a:solidFill>
              <a:miter lim="800000"/>
              <a:headEnd/>
              <a:tailEnd/>
            </a:ln>
          </p:spPr>
          <p:txBody>
            <a:bodyPr/>
            <a:lstStyle/>
            <a:p>
              <a:endParaRPr lang="en-US"/>
            </a:p>
          </p:txBody>
        </p:sp>
        <p:sp>
          <p:nvSpPr>
            <p:cNvPr id="420869" name="Rectangle 5">
              <a:extLst>
                <a:ext uri="{FF2B5EF4-FFF2-40B4-BE49-F238E27FC236}">
                  <a16:creationId xmlns:a16="http://schemas.microsoft.com/office/drawing/2014/main" id="{2B552426-C1FA-C120-347A-00B7C65F6F6E}"/>
                </a:ext>
              </a:extLst>
            </p:cNvPr>
            <p:cNvSpPr>
              <a:spLocks noChangeArrowheads="1"/>
            </p:cNvSpPr>
            <p:nvPr/>
          </p:nvSpPr>
          <p:spPr bwMode="auto">
            <a:xfrm>
              <a:off x="9060" y="4455"/>
              <a:ext cx="2048" cy="2505"/>
            </a:xfrm>
            <a:prstGeom prst="rect">
              <a:avLst/>
            </a:prstGeom>
            <a:solidFill>
              <a:srgbClr val="FFFFFF"/>
            </a:solidFill>
            <a:ln w="9525">
              <a:solidFill>
                <a:srgbClr val="000000"/>
              </a:solidFill>
              <a:miter lim="800000"/>
              <a:headEnd/>
              <a:tailEnd/>
            </a:ln>
          </p:spPr>
          <p:txBody>
            <a:bodyPr/>
            <a:lstStyle/>
            <a:p>
              <a:endParaRPr lang="en-US"/>
            </a:p>
          </p:txBody>
        </p:sp>
        <p:sp>
          <p:nvSpPr>
            <p:cNvPr id="420870" name="AutoShape 6">
              <a:extLst>
                <a:ext uri="{FF2B5EF4-FFF2-40B4-BE49-F238E27FC236}">
                  <a16:creationId xmlns:a16="http://schemas.microsoft.com/office/drawing/2014/main" id="{B1E505F0-5F51-C919-5752-6FF7F6BB6F4A}"/>
                </a:ext>
              </a:extLst>
            </p:cNvPr>
            <p:cNvSpPr>
              <a:spLocks noChangeArrowheads="1"/>
            </p:cNvSpPr>
            <p:nvPr/>
          </p:nvSpPr>
          <p:spPr bwMode="auto">
            <a:xfrm>
              <a:off x="4604" y="3291"/>
              <a:ext cx="2661" cy="2315"/>
            </a:xfrm>
            <a:prstGeom prst="triangle">
              <a:avLst>
                <a:gd name="adj" fmla="val 50000"/>
              </a:avLst>
            </a:prstGeom>
            <a:solidFill>
              <a:srgbClr val="FFFFFF"/>
            </a:solidFill>
            <a:ln w="9525">
              <a:solidFill>
                <a:srgbClr val="EAEAEA"/>
              </a:solidFill>
              <a:miter lim="800000"/>
              <a:headEnd/>
              <a:tailEnd/>
            </a:ln>
          </p:spPr>
          <p:txBody>
            <a:bodyPr/>
            <a:lstStyle/>
            <a:p>
              <a:endParaRPr lang="en-US"/>
            </a:p>
          </p:txBody>
        </p:sp>
        <p:sp>
          <p:nvSpPr>
            <p:cNvPr id="420871" name="Line 7">
              <a:extLst>
                <a:ext uri="{FF2B5EF4-FFF2-40B4-BE49-F238E27FC236}">
                  <a16:creationId xmlns:a16="http://schemas.microsoft.com/office/drawing/2014/main" id="{F0066ECF-6EE3-406D-F085-3571EC04A909}"/>
                </a:ext>
              </a:extLst>
            </p:cNvPr>
            <p:cNvSpPr>
              <a:spLocks noChangeShapeType="1"/>
            </p:cNvSpPr>
            <p:nvPr/>
          </p:nvSpPr>
          <p:spPr bwMode="auto">
            <a:xfrm flipV="1">
              <a:off x="1457" y="4662"/>
              <a:ext cx="3716" cy="1492"/>
            </a:xfrm>
            <a:prstGeom prst="line">
              <a:avLst/>
            </a:prstGeom>
            <a:noFill/>
            <a:ln w="571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872" name="Line 8">
              <a:extLst>
                <a:ext uri="{FF2B5EF4-FFF2-40B4-BE49-F238E27FC236}">
                  <a16:creationId xmlns:a16="http://schemas.microsoft.com/office/drawing/2014/main" id="{C6C10388-469F-D9E9-A4EA-BF5C70612FA4}"/>
                </a:ext>
              </a:extLst>
            </p:cNvPr>
            <p:cNvSpPr>
              <a:spLocks noChangeShapeType="1"/>
            </p:cNvSpPr>
            <p:nvPr/>
          </p:nvSpPr>
          <p:spPr bwMode="auto">
            <a:xfrm flipV="1">
              <a:off x="5181" y="4410"/>
              <a:ext cx="1389" cy="21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873" name="Line 9">
              <a:extLst>
                <a:ext uri="{FF2B5EF4-FFF2-40B4-BE49-F238E27FC236}">
                  <a16:creationId xmlns:a16="http://schemas.microsoft.com/office/drawing/2014/main" id="{96160A47-5DE8-0BDA-9158-DCDBEDDC113C}"/>
                </a:ext>
              </a:extLst>
            </p:cNvPr>
            <p:cNvSpPr>
              <a:spLocks noChangeShapeType="1"/>
            </p:cNvSpPr>
            <p:nvPr/>
          </p:nvSpPr>
          <p:spPr bwMode="auto">
            <a:xfrm flipV="1">
              <a:off x="5181" y="4526"/>
              <a:ext cx="1466" cy="11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874" name="Line 10">
              <a:extLst>
                <a:ext uri="{FF2B5EF4-FFF2-40B4-BE49-F238E27FC236}">
                  <a16:creationId xmlns:a16="http://schemas.microsoft.com/office/drawing/2014/main" id="{1E8F73FB-52D3-AC37-0970-167B55A1AC51}"/>
                </a:ext>
              </a:extLst>
            </p:cNvPr>
            <p:cNvSpPr>
              <a:spLocks noChangeShapeType="1"/>
            </p:cNvSpPr>
            <p:nvPr/>
          </p:nvSpPr>
          <p:spPr bwMode="auto">
            <a:xfrm flipV="1">
              <a:off x="5169" y="4603"/>
              <a:ext cx="1530" cy="51"/>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875" name="Line 11">
              <a:extLst>
                <a:ext uri="{FF2B5EF4-FFF2-40B4-BE49-F238E27FC236}">
                  <a16:creationId xmlns:a16="http://schemas.microsoft.com/office/drawing/2014/main" id="{92A4AC11-F88B-3D71-4A50-B1FF2FF474B4}"/>
                </a:ext>
              </a:extLst>
            </p:cNvPr>
            <p:cNvSpPr>
              <a:spLocks noChangeShapeType="1"/>
            </p:cNvSpPr>
            <p:nvPr/>
          </p:nvSpPr>
          <p:spPr bwMode="auto">
            <a:xfrm>
              <a:off x="5169" y="4676"/>
              <a:ext cx="1581" cy="17"/>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876" name="Line 12">
              <a:extLst>
                <a:ext uri="{FF2B5EF4-FFF2-40B4-BE49-F238E27FC236}">
                  <a16:creationId xmlns:a16="http://schemas.microsoft.com/office/drawing/2014/main" id="{87C7D3AA-3C92-E256-9BC9-BDF93354C7FE}"/>
                </a:ext>
              </a:extLst>
            </p:cNvPr>
            <p:cNvSpPr>
              <a:spLocks noChangeShapeType="1"/>
            </p:cNvSpPr>
            <p:nvPr/>
          </p:nvSpPr>
          <p:spPr bwMode="auto">
            <a:xfrm>
              <a:off x="5149" y="4674"/>
              <a:ext cx="1652" cy="14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877" name="Line 13">
              <a:extLst>
                <a:ext uri="{FF2B5EF4-FFF2-40B4-BE49-F238E27FC236}">
                  <a16:creationId xmlns:a16="http://schemas.microsoft.com/office/drawing/2014/main" id="{F4142720-DA70-FD0C-A40A-682B7A9F8546}"/>
                </a:ext>
              </a:extLst>
            </p:cNvPr>
            <p:cNvSpPr>
              <a:spLocks noChangeShapeType="1"/>
            </p:cNvSpPr>
            <p:nvPr/>
          </p:nvSpPr>
          <p:spPr bwMode="auto">
            <a:xfrm>
              <a:off x="5175" y="4695"/>
              <a:ext cx="1716" cy="255"/>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878" name="Line 14">
              <a:extLst>
                <a:ext uri="{FF2B5EF4-FFF2-40B4-BE49-F238E27FC236}">
                  <a16:creationId xmlns:a16="http://schemas.microsoft.com/office/drawing/2014/main" id="{0D07868E-91DB-0F4C-287A-E19B5F075C89}"/>
                </a:ext>
              </a:extLst>
            </p:cNvPr>
            <p:cNvSpPr>
              <a:spLocks noChangeShapeType="1"/>
            </p:cNvSpPr>
            <p:nvPr/>
          </p:nvSpPr>
          <p:spPr bwMode="auto">
            <a:xfrm>
              <a:off x="6567" y="4410"/>
              <a:ext cx="2906" cy="38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879" name="Line 15">
              <a:extLst>
                <a:ext uri="{FF2B5EF4-FFF2-40B4-BE49-F238E27FC236}">
                  <a16:creationId xmlns:a16="http://schemas.microsoft.com/office/drawing/2014/main" id="{2A564B65-29BC-6BE8-DA6B-206EA48A40E0}"/>
                </a:ext>
              </a:extLst>
            </p:cNvPr>
            <p:cNvSpPr>
              <a:spLocks noChangeShapeType="1"/>
            </p:cNvSpPr>
            <p:nvPr/>
          </p:nvSpPr>
          <p:spPr bwMode="auto">
            <a:xfrm>
              <a:off x="6647" y="4539"/>
              <a:ext cx="2842" cy="578"/>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880" name="Line 16">
              <a:extLst>
                <a:ext uri="{FF2B5EF4-FFF2-40B4-BE49-F238E27FC236}">
                  <a16:creationId xmlns:a16="http://schemas.microsoft.com/office/drawing/2014/main" id="{4B9670F7-7671-CE31-66B1-B9FC9C54ECEE}"/>
                </a:ext>
              </a:extLst>
            </p:cNvPr>
            <p:cNvSpPr>
              <a:spLocks noChangeShapeType="1"/>
            </p:cNvSpPr>
            <p:nvPr/>
          </p:nvSpPr>
          <p:spPr bwMode="auto">
            <a:xfrm>
              <a:off x="6699" y="4629"/>
              <a:ext cx="2777" cy="784"/>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881" name="Line 17">
              <a:extLst>
                <a:ext uri="{FF2B5EF4-FFF2-40B4-BE49-F238E27FC236}">
                  <a16:creationId xmlns:a16="http://schemas.microsoft.com/office/drawing/2014/main" id="{1A5927B2-EDE2-5AA6-0063-9DC9F21BFFD0}"/>
                </a:ext>
              </a:extLst>
            </p:cNvPr>
            <p:cNvSpPr>
              <a:spLocks noChangeShapeType="1"/>
            </p:cNvSpPr>
            <p:nvPr/>
          </p:nvSpPr>
          <p:spPr bwMode="auto">
            <a:xfrm>
              <a:off x="6803" y="4813"/>
              <a:ext cx="2726" cy="126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882" name="Line 18">
              <a:extLst>
                <a:ext uri="{FF2B5EF4-FFF2-40B4-BE49-F238E27FC236}">
                  <a16:creationId xmlns:a16="http://schemas.microsoft.com/office/drawing/2014/main" id="{9967265B-0F1B-B2AB-5035-192EBF1B4D94}"/>
                </a:ext>
              </a:extLst>
            </p:cNvPr>
            <p:cNvSpPr>
              <a:spLocks noChangeShapeType="1"/>
            </p:cNvSpPr>
            <p:nvPr/>
          </p:nvSpPr>
          <p:spPr bwMode="auto">
            <a:xfrm>
              <a:off x="6750" y="4706"/>
              <a:ext cx="2764" cy="1041"/>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883" name="Line 19">
              <a:extLst>
                <a:ext uri="{FF2B5EF4-FFF2-40B4-BE49-F238E27FC236}">
                  <a16:creationId xmlns:a16="http://schemas.microsoft.com/office/drawing/2014/main" id="{38827507-B986-FD17-2F33-D128C3FC83FB}"/>
                </a:ext>
              </a:extLst>
            </p:cNvPr>
            <p:cNvSpPr>
              <a:spLocks noChangeShapeType="1"/>
            </p:cNvSpPr>
            <p:nvPr/>
          </p:nvSpPr>
          <p:spPr bwMode="auto">
            <a:xfrm>
              <a:off x="6883" y="4955"/>
              <a:ext cx="2675" cy="1453"/>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884" name="Text Box 20">
              <a:extLst>
                <a:ext uri="{FF2B5EF4-FFF2-40B4-BE49-F238E27FC236}">
                  <a16:creationId xmlns:a16="http://schemas.microsoft.com/office/drawing/2014/main" id="{648B99C6-E313-5755-60E0-4BCA36866E86}"/>
                </a:ext>
              </a:extLst>
            </p:cNvPr>
            <p:cNvSpPr txBox="1">
              <a:spLocks noChangeArrowheads="1"/>
            </p:cNvSpPr>
            <p:nvPr/>
          </p:nvSpPr>
          <p:spPr bwMode="auto">
            <a:xfrm>
              <a:off x="9644" y="4521"/>
              <a:ext cx="912"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pl-PL" altLang="en-US" sz="1800">
                  <a:latin typeface="Times New Roman" panose="02020603050405020304" pitchFamily="18" charset="0"/>
                </a:rPr>
                <a:t>Red</a:t>
              </a:r>
            </a:p>
          </p:txBody>
        </p:sp>
        <p:sp>
          <p:nvSpPr>
            <p:cNvPr id="420885" name="Text Box 21">
              <a:extLst>
                <a:ext uri="{FF2B5EF4-FFF2-40B4-BE49-F238E27FC236}">
                  <a16:creationId xmlns:a16="http://schemas.microsoft.com/office/drawing/2014/main" id="{0A1345EE-9BF0-BE4D-8650-4B193EE8D1A6}"/>
                </a:ext>
              </a:extLst>
            </p:cNvPr>
            <p:cNvSpPr txBox="1">
              <a:spLocks noChangeArrowheads="1"/>
            </p:cNvSpPr>
            <p:nvPr/>
          </p:nvSpPr>
          <p:spPr bwMode="auto">
            <a:xfrm>
              <a:off x="9638" y="4866"/>
              <a:ext cx="1431"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pl-PL" altLang="en-US" sz="1800">
                  <a:latin typeface="Times New Roman" panose="02020603050405020304" pitchFamily="18" charset="0"/>
                </a:rPr>
                <a:t>Orange</a:t>
              </a:r>
            </a:p>
          </p:txBody>
        </p:sp>
        <p:sp>
          <p:nvSpPr>
            <p:cNvPr id="420886" name="Text Box 22">
              <a:extLst>
                <a:ext uri="{FF2B5EF4-FFF2-40B4-BE49-F238E27FC236}">
                  <a16:creationId xmlns:a16="http://schemas.microsoft.com/office/drawing/2014/main" id="{A4F137C1-10B7-369C-473B-0AEFBC99D7F2}"/>
                </a:ext>
              </a:extLst>
            </p:cNvPr>
            <p:cNvSpPr txBox="1">
              <a:spLocks noChangeArrowheads="1"/>
            </p:cNvSpPr>
            <p:nvPr/>
          </p:nvSpPr>
          <p:spPr bwMode="auto">
            <a:xfrm>
              <a:off x="9637" y="5213"/>
              <a:ext cx="1489"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pl-PL" altLang="en-US" sz="1800">
                  <a:latin typeface="Times New Roman" panose="02020603050405020304" pitchFamily="18" charset="0"/>
                </a:rPr>
                <a:t>Yellow</a:t>
              </a:r>
            </a:p>
          </p:txBody>
        </p:sp>
        <p:sp>
          <p:nvSpPr>
            <p:cNvPr id="420887" name="Text Box 23">
              <a:extLst>
                <a:ext uri="{FF2B5EF4-FFF2-40B4-BE49-F238E27FC236}">
                  <a16:creationId xmlns:a16="http://schemas.microsoft.com/office/drawing/2014/main" id="{46FFA321-3821-D366-1027-4C4AB679D529}"/>
                </a:ext>
              </a:extLst>
            </p:cNvPr>
            <p:cNvSpPr txBox="1">
              <a:spLocks noChangeArrowheads="1"/>
            </p:cNvSpPr>
            <p:nvPr/>
          </p:nvSpPr>
          <p:spPr bwMode="auto">
            <a:xfrm>
              <a:off x="9626" y="5537"/>
              <a:ext cx="1443"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pl-PL" altLang="en-US" sz="1800">
                  <a:latin typeface="Times New Roman" panose="02020603050405020304" pitchFamily="18" charset="0"/>
                </a:rPr>
                <a:t>Green</a:t>
              </a:r>
            </a:p>
          </p:txBody>
        </p:sp>
        <p:sp>
          <p:nvSpPr>
            <p:cNvPr id="420888" name="Text Box 24">
              <a:extLst>
                <a:ext uri="{FF2B5EF4-FFF2-40B4-BE49-F238E27FC236}">
                  <a16:creationId xmlns:a16="http://schemas.microsoft.com/office/drawing/2014/main" id="{DF9546D8-8897-BCE2-B756-219BC17252F2}"/>
                </a:ext>
              </a:extLst>
            </p:cNvPr>
            <p:cNvSpPr txBox="1">
              <a:spLocks noChangeArrowheads="1"/>
            </p:cNvSpPr>
            <p:nvPr/>
          </p:nvSpPr>
          <p:spPr bwMode="auto">
            <a:xfrm>
              <a:off x="9640" y="5879"/>
              <a:ext cx="1201"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pl-PL" altLang="en-US" sz="1800">
                  <a:latin typeface="Times New Roman" panose="02020603050405020304" pitchFamily="18" charset="0"/>
                </a:rPr>
                <a:t>Blue</a:t>
              </a:r>
            </a:p>
          </p:txBody>
        </p:sp>
        <p:sp>
          <p:nvSpPr>
            <p:cNvPr id="420889" name="Text Box 25">
              <a:extLst>
                <a:ext uri="{FF2B5EF4-FFF2-40B4-BE49-F238E27FC236}">
                  <a16:creationId xmlns:a16="http://schemas.microsoft.com/office/drawing/2014/main" id="{8EA4A0A5-C012-3744-A7B3-7B4A6C832E06}"/>
                </a:ext>
              </a:extLst>
            </p:cNvPr>
            <p:cNvSpPr txBox="1">
              <a:spLocks noChangeArrowheads="1"/>
            </p:cNvSpPr>
            <p:nvPr/>
          </p:nvSpPr>
          <p:spPr bwMode="auto">
            <a:xfrm>
              <a:off x="9630" y="6245"/>
              <a:ext cx="1382"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pl-PL" altLang="en-US" sz="1800" dirty="0">
                  <a:latin typeface="Times New Roman" panose="02020603050405020304" pitchFamily="18" charset="0"/>
                </a:rPr>
                <a:t>Violet</a:t>
              </a:r>
            </a:p>
          </p:txBody>
        </p:sp>
        <p:sp>
          <p:nvSpPr>
            <p:cNvPr id="420890" name="Text Box 26">
              <a:extLst>
                <a:ext uri="{FF2B5EF4-FFF2-40B4-BE49-F238E27FC236}">
                  <a16:creationId xmlns:a16="http://schemas.microsoft.com/office/drawing/2014/main" id="{7EBE8EF8-F028-A04F-E5A9-4977B33AFC27}"/>
                </a:ext>
              </a:extLst>
            </p:cNvPr>
            <p:cNvSpPr txBox="1">
              <a:spLocks noChangeArrowheads="1"/>
            </p:cNvSpPr>
            <p:nvPr/>
          </p:nvSpPr>
          <p:spPr bwMode="auto">
            <a:xfrm>
              <a:off x="5164" y="5808"/>
              <a:ext cx="2096"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pl-PL" altLang="en-US" sz="1800">
                  <a:solidFill>
                    <a:srgbClr val="FFFFFF"/>
                  </a:solidFill>
                  <a:latin typeface="Times New Roman" panose="02020603050405020304" pitchFamily="18" charset="0"/>
                </a:rPr>
                <a:t>Glass prism</a:t>
              </a:r>
            </a:p>
          </p:txBody>
        </p:sp>
        <p:sp>
          <p:nvSpPr>
            <p:cNvPr id="420891" name="Text Box 27">
              <a:extLst>
                <a:ext uri="{FF2B5EF4-FFF2-40B4-BE49-F238E27FC236}">
                  <a16:creationId xmlns:a16="http://schemas.microsoft.com/office/drawing/2014/main" id="{F58490E1-E33E-4E31-6FDF-0B6F90F56BDB}"/>
                </a:ext>
              </a:extLst>
            </p:cNvPr>
            <p:cNvSpPr txBox="1">
              <a:spLocks noChangeArrowheads="1"/>
            </p:cNvSpPr>
            <p:nvPr/>
          </p:nvSpPr>
          <p:spPr bwMode="auto">
            <a:xfrm>
              <a:off x="1754" y="4773"/>
              <a:ext cx="2096"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pl-PL" altLang="en-US" sz="1800">
                  <a:solidFill>
                    <a:srgbClr val="FFFFFF"/>
                  </a:solidFill>
                  <a:latin typeface="Times New Roman" panose="02020603050405020304" pitchFamily="18" charset="0"/>
                </a:rPr>
                <a:t>White light</a:t>
              </a:r>
            </a:p>
          </p:txBody>
        </p:sp>
        <p:sp>
          <p:nvSpPr>
            <p:cNvPr id="420892" name="Oval 28">
              <a:extLst>
                <a:ext uri="{FF2B5EF4-FFF2-40B4-BE49-F238E27FC236}">
                  <a16:creationId xmlns:a16="http://schemas.microsoft.com/office/drawing/2014/main" id="{DEEB1CB6-DDA9-9B9B-ABFA-D7AC5F77AEB4}"/>
                </a:ext>
              </a:extLst>
            </p:cNvPr>
            <p:cNvSpPr>
              <a:spLocks noChangeArrowheads="1"/>
            </p:cNvSpPr>
            <p:nvPr/>
          </p:nvSpPr>
          <p:spPr bwMode="auto">
            <a:xfrm>
              <a:off x="9375" y="4695"/>
              <a:ext cx="180" cy="1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93" name="Oval 29">
              <a:extLst>
                <a:ext uri="{FF2B5EF4-FFF2-40B4-BE49-F238E27FC236}">
                  <a16:creationId xmlns:a16="http://schemas.microsoft.com/office/drawing/2014/main" id="{F181D131-87F6-24A8-CE1A-E6911F3324C5}"/>
                </a:ext>
              </a:extLst>
            </p:cNvPr>
            <p:cNvSpPr>
              <a:spLocks noChangeArrowheads="1"/>
            </p:cNvSpPr>
            <p:nvPr/>
          </p:nvSpPr>
          <p:spPr bwMode="auto">
            <a:xfrm>
              <a:off x="9375" y="5010"/>
              <a:ext cx="180" cy="180"/>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94" name="Oval 30">
              <a:extLst>
                <a:ext uri="{FF2B5EF4-FFF2-40B4-BE49-F238E27FC236}">
                  <a16:creationId xmlns:a16="http://schemas.microsoft.com/office/drawing/2014/main" id="{5E37AD9E-D11A-DF8F-E71A-2F4E2DABBA87}"/>
                </a:ext>
              </a:extLst>
            </p:cNvPr>
            <p:cNvSpPr>
              <a:spLocks noChangeArrowheads="1"/>
            </p:cNvSpPr>
            <p:nvPr/>
          </p:nvSpPr>
          <p:spPr bwMode="auto">
            <a:xfrm>
              <a:off x="9375" y="5310"/>
              <a:ext cx="180" cy="18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95" name="Oval 31">
              <a:extLst>
                <a:ext uri="{FF2B5EF4-FFF2-40B4-BE49-F238E27FC236}">
                  <a16:creationId xmlns:a16="http://schemas.microsoft.com/office/drawing/2014/main" id="{8C72B520-AB31-F474-9266-85C4A98AF541}"/>
                </a:ext>
              </a:extLst>
            </p:cNvPr>
            <p:cNvSpPr>
              <a:spLocks noChangeArrowheads="1"/>
            </p:cNvSpPr>
            <p:nvPr/>
          </p:nvSpPr>
          <p:spPr bwMode="auto">
            <a:xfrm>
              <a:off x="9383" y="5648"/>
              <a:ext cx="180" cy="180"/>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96" name="Oval 32">
              <a:extLst>
                <a:ext uri="{FF2B5EF4-FFF2-40B4-BE49-F238E27FC236}">
                  <a16:creationId xmlns:a16="http://schemas.microsoft.com/office/drawing/2014/main" id="{3900C320-19DB-859C-C8F2-95CE695DC08C}"/>
                </a:ext>
              </a:extLst>
            </p:cNvPr>
            <p:cNvSpPr>
              <a:spLocks noChangeArrowheads="1"/>
            </p:cNvSpPr>
            <p:nvPr/>
          </p:nvSpPr>
          <p:spPr bwMode="auto">
            <a:xfrm>
              <a:off x="9390" y="5970"/>
              <a:ext cx="180" cy="18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97" name="Oval 33">
              <a:extLst>
                <a:ext uri="{FF2B5EF4-FFF2-40B4-BE49-F238E27FC236}">
                  <a16:creationId xmlns:a16="http://schemas.microsoft.com/office/drawing/2014/main" id="{EC7638CC-EBA5-2E93-4F8C-076B981651C1}"/>
                </a:ext>
              </a:extLst>
            </p:cNvPr>
            <p:cNvSpPr>
              <a:spLocks noChangeArrowheads="1"/>
            </p:cNvSpPr>
            <p:nvPr/>
          </p:nvSpPr>
          <p:spPr bwMode="auto">
            <a:xfrm>
              <a:off x="9389" y="6300"/>
              <a:ext cx="180" cy="180"/>
            </a:xfrm>
            <a:prstGeom prst="ellipse">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20898" name="Text Box 34">
            <a:extLst>
              <a:ext uri="{FF2B5EF4-FFF2-40B4-BE49-F238E27FC236}">
                <a16:creationId xmlns:a16="http://schemas.microsoft.com/office/drawing/2014/main" id="{1AAD23CE-E882-193E-A494-56CEC3DF632C}"/>
              </a:ext>
            </a:extLst>
          </p:cNvPr>
          <p:cNvSpPr txBox="1">
            <a:spLocks noChangeArrowheads="1"/>
          </p:cNvSpPr>
          <p:nvPr/>
        </p:nvSpPr>
        <p:spPr bwMode="auto">
          <a:xfrm>
            <a:off x="4837260" y="4786237"/>
            <a:ext cx="4220347"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l-PL" altLang="en-US" sz="1700" dirty="0"/>
              <a:t>Newton ustawił pryzmat „do góry nogami” – stąd pod-czerwień i nad-fiolet</a:t>
            </a:r>
          </a:p>
          <a:p>
            <a:endParaRPr lang="pl-PL" altLang="en-US" sz="1700" dirty="0"/>
          </a:p>
          <a:p>
            <a:r>
              <a:rPr lang="pl-PL" altLang="en-US" sz="1700" dirty="0"/>
              <a:t>*Wspólnie (?) z Robertem </a:t>
            </a:r>
            <a:r>
              <a:rPr lang="pl-PL" altLang="en-US" sz="1700" dirty="0" err="1"/>
              <a:t>Hookiem</a:t>
            </a:r>
            <a:endParaRPr lang="pl-PL" altLang="en-US" sz="1700" dirty="0"/>
          </a:p>
          <a:p>
            <a:r>
              <a:rPr lang="pl-PL" altLang="en-US" sz="1700" dirty="0" err="1"/>
              <a:t>Izaac</a:t>
            </a:r>
            <a:r>
              <a:rPr lang="pl-PL" altLang="en-US" sz="1700" dirty="0"/>
              <a:t> Newton, </a:t>
            </a:r>
            <a:r>
              <a:rPr lang="pl-PL" altLang="en-US" sz="1700" dirty="0" err="1"/>
              <a:t>Opticks</a:t>
            </a:r>
            <a:r>
              <a:rPr lang="pl-PL" altLang="en-US" sz="1700" dirty="0"/>
              <a:t>, 1704</a:t>
            </a:r>
            <a:endParaRPr lang="en-US" altLang="en-US" sz="1700" dirty="0"/>
          </a:p>
        </p:txBody>
      </p:sp>
      <p:pic>
        <p:nvPicPr>
          <p:cNvPr id="2050" name="Picture 2">
            <a:extLst>
              <a:ext uri="{FF2B5EF4-FFF2-40B4-BE49-F238E27FC236}">
                <a16:creationId xmlns:a16="http://schemas.microsoft.com/office/drawing/2014/main" id="{BA6B3BBB-D8C5-9437-328D-47A490EE0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84" y="3203838"/>
            <a:ext cx="4663476" cy="3171164"/>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28FCFD14-E653-659E-4DA7-B60AF303D671}"/>
              </a:ext>
            </a:extLst>
          </p:cNvPr>
          <p:cNvSpPr txBox="1"/>
          <p:nvPr/>
        </p:nvSpPr>
        <p:spPr>
          <a:xfrm>
            <a:off x="337121" y="6485386"/>
            <a:ext cx="6079421" cy="369332"/>
          </a:xfrm>
          <a:prstGeom prst="rect">
            <a:avLst/>
          </a:prstGeom>
          <a:noFill/>
        </p:spPr>
        <p:txBody>
          <a:bodyPr wrap="none" rtlCol="0">
            <a:spAutoFit/>
          </a:bodyPr>
          <a:lstStyle/>
          <a:p>
            <a:r>
              <a:rPr lang="en-US" sz="1800" dirty="0"/>
              <a:t>https://library.si.edu/exhibition/color-in-a-new-light/science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420867"/>
                                        </p:tgtEl>
                                        <p:attrNameLst>
                                          <p:attrName>style.visibility</p:attrName>
                                        </p:attrNameLst>
                                      </p:cBhvr>
                                      <p:to>
                                        <p:strVal val="visible"/>
                                      </p:to>
                                    </p:set>
                                    <p:anim calcmode="lin" valueType="num">
                                      <p:cBhvr>
                                        <p:cTn id="7" dur="2000" fill="hold"/>
                                        <p:tgtEl>
                                          <p:spTgt spid="420867"/>
                                        </p:tgtEl>
                                        <p:attrNameLst>
                                          <p:attrName>ppt_x</p:attrName>
                                        </p:attrNameLst>
                                      </p:cBhvr>
                                      <p:tavLst>
                                        <p:tav tm="0">
                                          <p:val>
                                            <p:strVal val="#ppt_x"/>
                                          </p:val>
                                        </p:tav>
                                        <p:tav tm="100000">
                                          <p:val>
                                            <p:strVal val="#ppt_x"/>
                                          </p:val>
                                        </p:tav>
                                      </p:tavLst>
                                    </p:anim>
                                    <p:anim calcmode="lin" valueType="num">
                                      <p:cBhvr>
                                        <p:cTn id="8" dur="2000" fill="hold"/>
                                        <p:tgtEl>
                                          <p:spTgt spid="420867"/>
                                        </p:tgtEl>
                                        <p:attrNameLst>
                                          <p:attrName>ppt_y</p:attrName>
                                        </p:attrNameLst>
                                      </p:cBhvr>
                                      <p:tavLst>
                                        <p:tav tm="0">
                                          <p:val>
                                            <p:strVal val="#ppt_y+#ppt_h/2"/>
                                          </p:val>
                                        </p:tav>
                                        <p:tav tm="100000">
                                          <p:val>
                                            <p:strVal val="#ppt_y"/>
                                          </p:val>
                                        </p:tav>
                                      </p:tavLst>
                                    </p:anim>
                                    <p:anim calcmode="lin" valueType="num">
                                      <p:cBhvr>
                                        <p:cTn id="9" dur="2000" fill="hold"/>
                                        <p:tgtEl>
                                          <p:spTgt spid="420867"/>
                                        </p:tgtEl>
                                        <p:attrNameLst>
                                          <p:attrName>ppt_w</p:attrName>
                                        </p:attrNameLst>
                                      </p:cBhvr>
                                      <p:tavLst>
                                        <p:tav tm="0">
                                          <p:val>
                                            <p:strVal val="#ppt_w"/>
                                          </p:val>
                                        </p:tav>
                                        <p:tav tm="100000">
                                          <p:val>
                                            <p:strVal val="#ppt_w"/>
                                          </p:val>
                                        </p:tav>
                                      </p:tavLst>
                                    </p:anim>
                                    <p:anim calcmode="lin" valueType="num">
                                      <p:cBhvr>
                                        <p:cTn id="10" dur="2000" fill="hold"/>
                                        <p:tgtEl>
                                          <p:spTgt spid="4208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7ECFF-AC84-0234-8E5E-1D9F7869B38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55583C9-54F3-FCFD-AE11-8E9ADFD0D6D8}"/>
              </a:ext>
            </a:extLst>
          </p:cNvPr>
          <p:cNvSpPr>
            <a:spLocks noGrp="1"/>
          </p:cNvSpPr>
          <p:nvPr>
            <p:ph type="title"/>
          </p:nvPr>
        </p:nvSpPr>
        <p:spPr/>
        <p:txBody>
          <a:bodyPr/>
          <a:lstStyle/>
          <a:p>
            <a:r>
              <a:rPr lang="pl-PL" sz="3000" dirty="0"/>
              <a:t>ZASADY ROZUMOWANIA W NAUKACH PRZYRODNICZYCH </a:t>
            </a:r>
            <a:br>
              <a:rPr lang="pl-PL" sz="3000" dirty="0"/>
            </a:br>
            <a:r>
              <a:rPr lang="pl-PL" sz="3000" dirty="0"/>
              <a:t>(</a:t>
            </a:r>
            <a:r>
              <a:rPr lang="pl-PL" sz="3000" dirty="0" err="1"/>
              <a:t>Rules</a:t>
            </a:r>
            <a:r>
              <a:rPr lang="pl-PL" sz="3000" dirty="0"/>
              <a:t> of </a:t>
            </a:r>
            <a:r>
              <a:rPr lang="pl-PL" sz="3000" dirty="0" err="1"/>
              <a:t>reasoning</a:t>
            </a:r>
            <a:r>
              <a:rPr lang="pl-PL" sz="3000" dirty="0"/>
              <a:t> in </a:t>
            </a:r>
            <a:r>
              <a:rPr lang="pl-PL" sz="3000" dirty="0" err="1"/>
              <a:t>philosophy</a:t>
            </a:r>
            <a:r>
              <a:rPr lang="pl-PL" sz="3000" dirty="0"/>
              <a:t>, str. 384) </a:t>
            </a:r>
            <a:endParaRPr lang="en-US" sz="3000" dirty="0"/>
          </a:p>
        </p:txBody>
      </p:sp>
      <p:sp>
        <p:nvSpPr>
          <p:cNvPr id="3" name="pole tekstowe 2">
            <a:extLst>
              <a:ext uri="{FF2B5EF4-FFF2-40B4-BE49-F238E27FC236}">
                <a16:creationId xmlns:a16="http://schemas.microsoft.com/office/drawing/2014/main" id="{A8817124-6B09-819D-0E4E-D800F14F01AF}"/>
              </a:ext>
            </a:extLst>
          </p:cNvPr>
          <p:cNvSpPr txBox="1"/>
          <p:nvPr/>
        </p:nvSpPr>
        <p:spPr>
          <a:xfrm>
            <a:off x="457200" y="1641570"/>
            <a:ext cx="8507288" cy="5509200"/>
          </a:xfrm>
          <a:prstGeom prst="rect">
            <a:avLst/>
          </a:prstGeom>
          <a:noFill/>
        </p:spPr>
        <p:txBody>
          <a:bodyPr wrap="square" rtlCol="0">
            <a:spAutoFit/>
          </a:bodyPr>
          <a:lstStyle/>
          <a:p>
            <a:pPr algn="ctr"/>
            <a:r>
              <a:rPr lang="pl-PL" dirty="0">
                <a:latin typeface="AngsanaUPC" panose="020B0502040204020203" pitchFamily="18" charset="-34"/>
                <a:cs typeface="AngsanaUPC" panose="020B0502040204020203" pitchFamily="18" charset="-34"/>
              </a:rPr>
              <a:t>ZASADA I [</a:t>
            </a:r>
            <a:r>
              <a:rPr lang="pl-PL" dirty="0">
                <a:solidFill>
                  <a:schemeClr val="accent2"/>
                </a:solidFill>
                <a:latin typeface="AngsanaUPC" panose="020B0502040204020203" pitchFamily="18" charset="-34"/>
                <a:cs typeface="AngsanaUPC" panose="020B0502040204020203" pitchFamily="18" charset="-34"/>
              </a:rPr>
              <a:t>redukcjonizmu przyczyn]</a:t>
            </a:r>
          </a:p>
          <a:p>
            <a:pPr algn="ctr"/>
            <a:r>
              <a:rPr lang="pl-PL" sz="2000" i="1" dirty="0">
                <a:latin typeface="Times New Roman" panose="02020603050405020304" pitchFamily="18" charset="0"/>
                <a:cs typeface="Times New Roman" panose="02020603050405020304" pitchFamily="18" charset="0"/>
              </a:rPr>
              <a:t>Nie należy rozważać innych przyczyn naturalnych zjawisk ponad te, które są zarazem prawdziwe i dostateczne dla wyjaśnienia ich występowania </a:t>
            </a:r>
          </a:p>
          <a:p>
            <a:r>
              <a:rPr lang="pl-PL" sz="2000" dirty="0">
                <a:latin typeface="Times New Roman" panose="02020603050405020304" pitchFamily="18" charset="0"/>
                <a:cs typeface="Times New Roman" panose="02020603050405020304" pitchFamily="18" charset="0"/>
              </a:rPr>
              <a:t>Dlatego przyrodniczy twierdzą, że Natura niczego nie robi na próżno, a wszystko ponad to, co dobrze służy jej opisowi, jest zbędne </a:t>
            </a:r>
            <a:r>
              <a:rPr lang="pl-PL" sz="2000" dirty="0">
                <a:solidFill>
                  <a:schemeClr val="accent2"/>
                </a:solidFill>
                <a:latin typeface="Times New Roman" panose="02020603050405020304" pitchFamily="18" charset="0"/>
                <a:cs typeface="Times New Roman" panose="02020603050405020304" pitchFamily="18" charset="0"/>
              </a:rPr>
              <a:t>[Ockham]. </a:t>
            </a:r>
            <a:r>
              <a:rPr lang="pl-PL" sz="2000" dirty="0">
                <a:latin typeface="Times New Roman" panose="02020603050405020304" pitchFamily="18" charset="0"/>
                <a:cs typeface="Times New Roman" panose="02020603050405020304" pitchFamily="18" charset="0"/>
              </a:rPr>
              <a:t>Jeżeli Natura lubi prostotę [</a:t>
            </a:r>
            <a:r>
              <a:rPr lang="pl-PL" sz="2000" dirty="0">
                <a:solidFill>
                  <a:schemeClr val="accent2"/>
                </a:solidFill>
                <a:latin typeface="Times New Roman" panose="02020603050405020304" pitchFamily="18" charset="0"/>
                <a:cs typeface="Times New Roman" panose="02020603050405020304" pitchFamily="18" charset="0"/>
              </a:rPr>
              <a:t>Kepler</a:t>
            </a:r>
            <a:r>
              <a:rPr lang="pl-PL" sz="2000" dirty="0">
                <a:latin typeface="Times New Roman" panose="02020603050405020304" pitchFamily="18" charset="0"/>
                <a:cs typeface="Times New Roman" panose="02020603050405020304" pitchFamily="18" charset="0"/>
              </a:rPr>
              <a:t>] i nie dopuszcza odwoływania się do zbytecznych przyczyn. </a:t>
            </a:r>
          </a:p>
          <a:p>
            <a:pPr algn="ctr"/>
            <a:r>
              <a:rPr lang="pl-PL" dirty="0">
                <a:latin typeface="AngsanaUPC" panose="020B0502040204020203" pitchFamily="18" charset="-34"/>
                <a:cs typeface="AngsanaUPC" panose="020B0502040204020203" pitchFamily="18" charset="-34"/>
              </a:rPr>
              <a:t>ZASADA II </a:t>
            </a:r>
            <a:r>
              <a:rPr lang="pl-PL" sz="2000" dirty="0">
                <a:solidFill>
                  <a:schemeClr val="accent2"/>
                </a:solidFill>
                <a:latin typeface="Times New Roman" panose="02020603050405020304" pitchFamily="18" charset="0"/>
                <a:cs typeface="Times New Roman" panose="02020603050405020304" pitchFamily="18" charset="0"/>
              </a:rPr>
              <a:t>[tożsamości przyczyn]</a:t>
            </a:r>
          </a:p>
          <a:p>
            <a:pPr algn="ctr"/>
            <a:r>
              <a:rPr lang="pl-PL" sz="2000" i="1" dirty="0">
                <a:latin typeface="Times New Roman" panose="02020603050405020304" pitchFamily="18" charset="0"/>
                <a:cs typeface="Times New Roman" panose="02020603050405020304" pitchFamily="18" charset="0"/>
              </a:rPr>
              <a:t>Dlatego tym samym zjawiskom naturalnym należy w miarę możliwości przypisywać te same przyczyny</a:t>
            </a:r>
          </a:p>
          <a:p>
            <a:r>
              <a:rPr lang="pl-PL" sz="2000" dirty="0">
                <a:latin typeface="Times New Roman" panose="02020603050405020304" pitchFamily="18" charset="0"/>
                <a:cs typeface="Times New Roman" panose="02020603050405020304" pitchFamily="18" charset="0"/>
              </a:rPr>
              <a:t>Tak jak oddychaniu człowieka i zwierzęcia, spadaniu kamieni w Europie i w Ameryce, światłu od naszego ognia kuchennego i od Słońca, odbiciu światła od Ziemi i od planet.    </a:t>
            </a:r>
          </a:p>
          <a:p>
            <a:endParaRPr lang="pl-PL" sz="2000" dirty="0">
              <a:latin typeface="Times New Roman" panose="02020603050405020304" pitchFamily="18" charset="0"/>
              <a:cs typeface="Times New Roman" panose="02020603050405020304" pitchFamily="18" charset="0"/>
            </a:endParaRPr>
          </a:p>
          <a:p>
            <a:r>
              <a:rPr lang="pl-PL" sz="2000" b="1" dirty="0">
                <a:solidFill>
                  <a:schemeClr val="accent2"/>
                </a:solidFill>
                <a:latin typeface="Times New Roman" panose="02020603050405020304" pitchFamily="18" charset="0"/>
                <a:cs typeface="Times New Roman" panose="02020603050405020304" pitchFamily="18" charset="0"/>
              </a:rPr>
              <a:t>Newton uzasadnia, dlaczego swoje „Zasady” zastosuje również do planet. </a:t>
            </a:r>
          </a:p>
          <a:p>
            <a:r>
              <a:rPr lang="pl-PL" sz="2000" dirty="0">
                <a:latin typeface="Times New Roman" panose="02020603050405020304" pitchFamily="18" charset="0"/>
                <a:cs typeface="Times New Roman" panose="02020603050405020304" pitchFamily="18" charset="0"/>
              </a:rPr>
              <a:t>[Newton, </a:t>
            </a:r>
            <a:r>
              <a:rPr lang="pl-PL" sz="2000" i="1" dirty="0">
                <a:latin typeface="Times New Roman" panose="02020603050405020304" pitchFamily="18" charset="0"/>
                <a:cs typeface="Times New Roman" panose="02020603050405020304" pitchFamily="18" charset="0"/>
              </a:rPr>
              <a:t>Zasady, op. cit</a:t>
            </a:r>
            <a:r>
              <a:rPr lang="pl-PL" sz="2000" dirty="0">
                <a:latin typeface="Times New Roman" panose="02020603050405020304" pitchFamily="18" charset="0"/>
                <a:cs typeface="Times New Roman" panose="02020603050405020304" pitchFamily="18" charset="0"/>
              </a:rPr>
              <a:t>. Ks. III, </a:t>
            </a:r>
            <a:r>
              <a:rPr lang="pl-PL" sz="2000" i="1" dirty="0">
                <a:latin typeface="Times New Roman" panose="02020603050405020304" pitchFamily="18" charset="0"/>
                <a:cs typeface="Times New Roman" panose="02020603050405020304" pitchFamily="18" charset="0"/>
              </a:rPr>
              <a:t>O systemie świata</a:t>
            </a:r>
            <a:r>
              <a:rPr lang="pl-PL" sz="2000" dirty="0">
                <a:latin typeface="Times New Roman" panose="02020603050405020304" pitchFamily="18" charset="0"/>
                <a:cs typeface="Times New Roman" panose="02020603050405020304" pitchFamily="18" charset="0"/>
              </a:rPr>
              <a:t>,</a:t>
            </a:r>
            <a:r>
              <a:rPr lang="pl-PL" sz="2000" i="1" dirty="0">
                <a:latin typeface="Times New Roman" panose="02020603050405020304" pitchFamily="18" charset="0"/>
                <a:cs typeface="Times New Roman" panose="02020603050405020304" pitchFamily="18" charset="0"/>
              </a:rPr>
              <a:t> </a:t>
            </a:r>
            <a:r>
              <a:rPr lang="pl-PL" sz="2000" dirty="0">
                <a:latin typeface="Times New Roman" panose="02020603050405020304" pitchFamily="18" charset="0"/>
                <a:cs typeface="Times New Roman" panose="02020603050405020304" pitchFamily="18" charset="0"/>
              </a:rPr>
              <a:t>s. 533]</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101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209F5BC-4EC1-FE6D-979B-2D5A0EA7DC87}"/>
              </a:ext>
            </a:extLst>
          </p:cNvPr>
          <p:cNvSpPr txBox="1"/>
          <p:nvPr/>
        </p:nvSpPr>
        <p:spPr>
          <a:xfrm>
            <a:off x="107504" y="148682"/>
            <a:ext cx="8507288" cy="6509474"/>
          </a:xfrm>
          <a:prstGeom prst="rect">
            <a:avLst/>
          </a:prstGeom>
          <a:noFill/>
        </p:spPr>
        <p:txBody>
          <a:bodyPr wrap="square" rtlCol="0">
            <a:spAutoFit/>
          </a:bodyPr>
          <a:lstStyle/>
          <a:p>
            <a:pPr algn="ctr"/>
            <a:r>
              <a:rPr lang="pl-PL" dirty="0">
                <a:latin typeface="AngsanaUPC" panose="020B0502040204020203" pitchFamily="18" charset="-34"/>
                <a:cs typeface="AngsanaUPC" panose="020B0502040204020203" pitchFamily="18" charset="-34"/>
              </a:rPr>
              <a:t>ZASADA III </a:t>
            </a:r>
            <a:r>
              <a:rPr lang="pl-PL" sz="2200" dirty="0">
                <a:solidFill>
                  <a:schemeClr val="accent2"/>
                </a:solidFill>
                <a:latin typeface="Times New Roman" panose="02020603050405020304" pitchFamily="18" charset="0"/>
                <a:cs typeface="Times New Roman" panose="02020603050405020304" pitchFamily="18" charset="0"/>
              </a:rPr>
              <a:t>[ekstrapolacji przyczyn]</a:t>
            </a:r>
          </a:p>
          <a:p>
            <a:pPr algn="ctr"/>
            <a:r>
              <a:rPr lang="pl-PL" sz="2000" i="1" dirty="0">
                <a:latin typeface="Times New Roman" panose="02020603050405020304" pitchFamily="18" charset="0"/>
                <a:cs typeface="Times New Roman" panose="02020603050405020304" pitchFamily="18" charset="0"/>
              </a:rPr>
              <a:t>Te własności ciał, które nie podlegają ani wzmocnieniu ani osłabieniu, i które mogą być przypisane wszystkim ciałom dostępnym doświadczalnie, powinny być uznane za uniwersalne własności wszelkich ciał </a:t>
            </a:r>
          </a:p>
          <a:p>
            <a:r>
              <a:rPr lang="pl-PL" sz="2000" dirty="0">
                <a:latin typeface="Times New Roman" panose="02020603050405020304" pitchFamily="18" charset="0"/>
                <a:cs typeface="Times New Roman" panose="02020603050405020304" pitchFamily="18" charset="0"/>
              </a:rPr>
              <a:t>Jako że własności ciał są nam znane wyłącznie z doświadczenia, to musimy uznać za cechy uniwersalne wszystkie te, które są zgodne z doświadczeniem […] Z pewnością nie wolna nam ignorować wyników doświadczeń na rzez marzeń czy płonnych produktów naszej wyobraźni, jak też nie powinniśmy odstępować od zgodności z Naturą, która jest prosta i wierna swoim zasadom. […] </a:t>
            </a:r>
          </a:p>
          <a:p>
            <a:pPr algn="ctr"/>
            <a:r>
              <a:rPr lang="pl-PL" dirty="0">
                <a:latin typeface="AngsanaUPC" panose="020B0502040204020203" pitchFamily="18" charset="-34"/>
                <a:cs typeface="AngsanaUPC" panose="020B0502040204020203" pitchFamily="18" charset="-34"/>
              </a:rPr>
              <a:t>ZASADA IV </a:t>
            </a:r>
            <a:r>
              <a:rPr lang="pl-PL" sz="2200" dirty="0">
                <a:solidFill>
                  <a:schemeClr val="accent2"/>
                </a:solidFill>
                <a:latin typeface="Times New Roman" panose="02020603050405020304" pitchFamily="18" charset="0"/>
                <a:cs typeface="Times New Roman" panose="02020603050405020304" pitchFamily="18" charset="0"/>
              </a:rPr>
              <a:t>[rozumowania indukcyjnego, Francisa Bacona]</a:t>
            </a:r>
          </a:p>
          <a:p>
            <a:pPr algn="ctr"/>
            <a:r>
              <a:rPr lang="pl-PL" sz="2000" i="1" dirty="0">
                <a:latin typeface="Times New Roman" panose="02020603050405020304" pitchFamily="18" charset="0"/>
                <a:cs typeface="Times New Roman" panose="02020603050405020304" pitchFamily="18" charset="0"/>
              </a:rPr>
              <a:t>W doświadczalnych naukach przyrodniczych winniśmy szukać  twierdzeń wnioskowanych drogą ogólnej indukcji ze zjawisk, jako całkowicie zgodnych lub bardzo bliskich rzeczywistości nie bacząc na wszelkie możliwe do wyobrażenia przeciwne hipotezy, do czasu, gdy zajdą jakieś inne zjawiska, które pozwolą albo uściślić te twierdzenia, albo wykazać istniejące od nich wyjątki. </a:t>
            </a:r>
            <a:r>
              <a:rPr lang="pl-PL" sz="2000" dirty="0">
                <a:solidFill>
                  <a:schemeClr val="accent2"/>
                </a:solidFill>
                <a:latin typeface="Times New Roman" panose="02020603050405020304" pitchFamily="18" charset="0"/>
                <a:cs typeface="Times New Roman" panose="02020603050405020304" pitchFamily="18" charset="0"/>
              </a:rPr>
              <a:t>[jak Ogólna Teoria Względności Einsteina uściśla tę Newtona]</a:t>
            </a:r>
            <a:endParaRPr lang="pl-PL" sz="2000" i="1" dirty="0">
              <a:solidFill>
                <a:schemeClr val="accent2"/>
              </a:solidFill>
              <a:latin typeface="Times New Roman" panose="02020603050405020304" pitchFamily="18" charset="0"/>
              <a:cs typeface="Times New Roman" panose="02020603050405020304" pitchFamily="18" charset="0"/>
            </a:endParaRPr>
          </a:p>
          <a:p>
            <a:pPr>
              <a:spcAft>
                <a:spcPts val="600"/>
              </a:spcAft>
            </a:pPr>
            <a:r>
              <a:rPr lang="pl-PL" sz="2000" i="1" dirty="0">
                <a:latin typeface="Times New Roman" panose="02020603050405020304" pitchFamily="18" charset="0"/>
                <a:cs typeface="Times New Roman" panose="02020603050405020304" pitchFamily="18" charset="0"/>
              </a:rPr>
              <a:t>Musimy być wierni zasadzie, zgodnie z którą argumenty oparte na indukcji nie mogą ustępować hipotezom. </a:t>
            </a:r>
            <a:r>
              <a:rPr lang="pl-PL" sz="2000" b="1" i="1" dirty="0">
                <a:latin typeface="Times New Roman" panose="02020603050405020304" pitchFamily="18" charset="0"/>
                <a:cs typeface="Times New Roman" panose="02020603050405020304" pitchFamily="18" charset="0"/>
              </a:rPr>
              <a:t>„</a:t>
            </a:r>
            <a:r>
              <a:rPr lang="en-AU" sz="2000" b="1" i="0" dirty="0">
                <a:solidFill>
                  <a:srgbClr val="040C28"/>
                </a:solidFill>
                <a:effectLst/>
                <a:latin typeface="Google Sans"/>
              </a:rPr>
              <a:t>hypotheses non </a:t>
            </a:r>
            <a:r>
              <a:rPr lang="en-AU" sz="2000" b="1" i="0" dirty="0" err="1">
                <a:solidFill>
                  <a:srgbClr val="040C28"/>
                </a:solidFill>
                <a:effectLst/>
                <a:latin typeface="Google Sans"/>
              </a:rPr>
              <a:t>fingo</a:t>
            </a:r>
            <a:r>
              <a:rPr lang="pl-PL" sz="2000" b="1" i="0" dirty="0">
                <a:solidFill>
                  <a:srgbClr val="040C28"/>
                </a:solidFill>
                <a:effectLst/>
                <a:latin typeface="Google Sans"/>
              </a:rPr>
              <a:t>”</a:t>
            </a:r>
            <a:endParaRPr lang="pl-PL" sz="2000" b="1" i="1" dirty="0">
              <a:latin typeface="Times New Roman" panose="02020603050405020304" pitchFamily="18" charset="0"/>
              <a:cs typeface="Times New Roman" panose="02020603050405020304" pitchFamily="18" charset="0"/>
            </a:endParaRPr>
          </a:p>
          <a:p>
            <a:r>
              <a:rPr lang="pl-PL" sz="2000" dirty="0">
                <a:latin typeface="Times New Roman" panose="02020603050405020304" pitchFamily="18" charset="0"/>
                <a:cs typeface="Times New Roman" panose="02020603050405020304" pitchFamily="18" charset="0"/>
              </a:rPr>
              <a:t>Newton, op. cit. Copernicus Center, str. 535</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319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a:extLst>
              <a:ext uri="{FF2B5EF4-FFF2-40B4-BE49-F238E27FC236}">
                <a16:creationId xmlns:a16="http://schemas.microsoft.com/office/drawing/2014/main" id="{B180CE52-B70F-036B-9365-840AFF0B7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92696"/>
            <a:ext cx="6121102" cy="577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2">
            <a:extLst>
              <a:ext uri="{FF2B5EF4-FFF2-40B4-BE49-F238E27FC236}">
                <a16:creationId xmlns:a16="http://schemas.microsoft.com/office/drawing/2014/main" id="{66BF396E-CD66-1F1D-D3B8-F380E138C9A9}"/>
              </a:ext>
            </a:extLst>
          </p:cNvPr>
          <p:cNvSpPr>
            <a:spLocks noGrp="1" noChangeArrowheads="1"/>
          </p:cNvSpPr>
          <p:nvPr>
            <p:ph type="title"/>
          </p:nvPr>
        </p:nvSpPr>
        <p:spPr>
          <a:xfrm>
            <a:off x="-230188" y="-228600"/>
            <a:ext cx="8229601" cy="1143000"/>
          </a:xfrm>
        </p:spPr>
        <p:txBody>
          <a:bodyPr/>
          <a:lstStyle/>
          <a:p>
            <a:pPr eaLnBrk="1" hangingPunct="1"/>
            <a:r>
              <a:rPr lang="pl-PL" altLang="it-IT" sz="3600"/>
              <a:t>Sztafeta postępu naukowego</a:t>
            </a:r>
            <a:endParaRPr lang="en-AU" altLang="it-IT" sz="3600"/>
          </a:p>
        </p:txBody>
      </p:sp>
      <p:sp>
        <p:nvSpPr>
          <p:cNvPr id="2" name="pole tekstowe 1">
            <a:extLst>
              <a:ext uri="{FF2B5EF4-FFF2-40B4-BE49-F238E27FC236}">
                <a16:creationId xmlns:a16="http://schemas.microsoft.com/office/drawing/2014/main" id="{86B8B1E9-A2AF-5343-E995-1379D6916281}"/>
              </a:ext>
            </a:extLst>
          </p:cNvPr>
          <p:cNvSpPr txBox="1"/>
          <p:nvPr/>
        </p:nvSpPr>
        <p:spPr>
          <a:xfrm>
            <a:off x="395536" y="6485386"/>
            <a:ext cx="7291611" cy="369332"/>
          </a:xfrm>
          <a:prstGeom prst="rect">
            <a:avLst/>
          </a:prstGeom>
          <a:noFill/>
        </p:spPr>
        <p:txBody>
          <a:bodyPr wrap="none" rtlCol="0">
            <a:spAutoFit/>
          </a:bodyPr>
          <a:lstStyle/>
          <a:p>
            <a:r>
              <a:rPr lang="pl-PL" sz="1800" dirty="0"/>
              <a:t>G. Karwasz i in. </a:t>
            </a:r>
            <a:r>
              <a:rPr lang="pl-PL" sz="1800" i="1" dirty="0"/>
              <a:t>Toruński po-ręcznik do fizyki</a:t>
            </a:r>
            <a:r>
              <a:rPr lang="pl-PL" sz="1800" dirty="0"/>
              <a:t>, Wyd. Nauk. UMK, 2009</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021C28-E8FE-155F-DFA2-1AC3D4FDDE4F}"/>
              </a:ext>
            </a:extLst>
          </p:cNvPr>
          <p:cNvSpPr>
            <a:spLocks noGrp="1"/>
          </p:cNvSpPr>
          <p:nvPr>
            <p:ph type="title"/>
          </p:nvPr>
        </p:nvSpPr>
        <p:spPr>
          <a:xfrm>
            <a:off x="457200" y="0"/>
            <a:ext cx="8229600" cy="1143000"/>
          </a:xfrm>
        </p:spPr>
        <p:txBody>
          <a:bodyPr/>
          <a:lstStyle/>
          <a:p>
            <a:r>
              <a:rPr lang="pl-PL" sz="3200" dirty="0"/>
              <a:t>Przyczyna oddziaływań grawitacyjnych (?)</a:t>
            </a:r>
            <a:endParaRPr lang="en-US" sz="3200" dirty="0"/>
          </a:p>
        </p:txBody>
      </p:sp>
      <p:sp>
        <p:nvSpPr>
          <p:cNvPr id="3" name="pole tekstowe 2">
            <a:extLst>
              <a:ext uri="{FF2B5EF4-FFF2-40B4-BE49-F238E27FC236}">
                <a16:creationId xmlns:a16="http://schemas.microsoft.com/office/drawing/2014/main" id="{243AEA8F-6106-9DE3-F5B9-56C31EBACC11}"/>
              </a:ext>
            </a:extLst>
          </p:cNvPr>
          <p:cNvSpPr txBox="1"/>
          <p:nvPr/>
        </p:nvSpPr>
        <p:spPr>
          <a:xfrm>
            <a:off x="251520" y="1169775"/>
            <a:ext cx="8892480" cy="5693866"/>
          </a:xfrm>
          <a:prstGeom prst="rect">
            <a:avLst/>
          </a:prstGeom>
          <a:noFill/>
        </p:spPr>
        <p:txBody>
          <a:bodyPr wrap="square" rtlCol="0">
            <a:spAutoFit/>
          </a:bodyPr>
          <a:lstStyle/>
          <a:p>
            <a:r>
              <a:rPr lang="pl-PL" sz="1900" dirty="0"/>
              <a:t>U Arystotelesa oddziaływanie odbywa się przez</a:t>
            </a:r>
          </a:p>
          <a:p>
            <a:r>
              <a:rPr lang="pl-PL" sz="1900" dirty="0"/>
              <a:t>kontakt dwóch ciał  („dopóki mu nie stanie </a:t>
            </a:r>
          </a:p>
          <a:p>
            <a:r>
              <a:rPr lang="pl-PL" sz="1900" dirty="0"/>
              <a:t>na drodze inne, cięższe ciało”)</a:t>
            </a:r>
          </a:p>
          <a:p>
            <a:r>
              <a:rPr lang="en-US" sz="1100" dirty="0">
                <a:hlinkClick r:id="rId2"/>
              </a:rPr>
              <a:t>https://www.umk.pl/kandydaci/informacje/?id=20250131125918&amp;id_kierunku=297</a:t>
            </a:r>
            <a:endParaRPr lang="pl-PL" sz="1100" dirty="0"/>
          </a:p>
          <a:p>
            <a:endParaRPr lang="pl-PL" sz="1100" dirty="0"/>
          </a:p>
          <a:p>
            <a:r>
              <a:rPr lang="pl-PL" sz="1900" dirty="0"/>
              <a:t>Specjaliści od </a:t>
            </a:r>
            <a:r>
              <a:rPr lang="pl-PL" sz="1900" i="1" dirty="0"/>
              <a:t>pól</a:t>
            </a:r>
            <a:r>
              <a:rPr lang="pl-PL" sz="1900" dirty="0"/>
              <a:t> mówią o „polu grawitacyjnym”</a:t>
            </a:r>
          </a:p>
          <a:p>
            <a:r>
              <a:rPr lang="pl-PL" sz="1900" dirty="0"/>
              <a:t>Specjaliści od cząstek elementarnych mówią o </a:t>
            </a:r>
            <a:r>
              <a:rPr lang="pl-PL" sz="1900" i="1" dirty="0"/>
              <a:t>grawitonach</a:t>
            </a:r>
            <a:r>
              <a:rPr lang="pl-PL" sz="1900" dirty="0"/>
              <a:t>, cząstkach o masie zero, poruszających się z prędkością światła i o spinie = 2</a:t>
            </a:r>
          </a:p>
          <a:p>
            <a:endParaRPr lang="pl-PL" sz="1900" dirty="0"/>
          </a:p>
          <a:p>
            <a:r>
              <a:rPr lang="pl-PL" sz="1900" dirty="0"/>
              <a:t>Einstein mówi o zakrzywieniu czasoprzestrzeni.</a:t>
            </a:r>
          </a:p>
          <a:p>
            <a:r>
              <a:rPr lang="pl-PL" sz="1900" dirty="0"/>
              <a:t>Tak naprawdę, każde z tych wyjaśnień jest dobre,</a:t>
            </a:r>
          </a:p>
          <a:p>
            <a:endParaRPr lang="pl-PL" sz="1900" dirty="0"/>
          </a:p>
          <a:p>
            <a:r>
              <a:rPr lang="pl-PL" sz="1900" dirty="0"/>
              <a:t>Newton pisał: „W takich przypadkach, dla obliczenia przyciągania powinniśmy każdej ich cząstce właściwą siłę, a następnie znaleźć ich sumę. Używam tu słowa </a:t>
            </a:r>
            <a:r>
              <a:rPr lang="pl-PL" sz="1900" i="1" dirty="0"/>
              <a:t>przyciąganie</a:t>
            </a:r>
            <a:r>
              <a:rPr lang="pl-PL" sz="1900" dirty="0"/>
              <a:t> dla opisania każdej tendencji ciał do wzajemnego zbliżania się, niezależnie od tego, czy ta skłonność wynika z oddziaływania samych tych ciał jako wzajemnie się przyciągających, lub oddziałujących na siebie za pośrednictwem emitowanych czynników (</a:t>
            </a:r>
            <a:r>
              <a:rPr lang="pl-PL" sz="1900" i="1" dirty="0"/>
              <a:t>per spirytus </a:t>
            </a:r>
            <a:r>
              <a:rPr lang="pl-PL" sz="1900" i="1" dirty="0" err="1"/>
              <a:t>emisos</a:t>
            </a:r>
            <a:r>
              <a:rPr lang="pl-PL" sz="1900" dirty="0"/>
              <a:t>), czy też pojawia się wskutek oddziaływania eteru lub jakiego innego ośrodka materialnego lub niematerialnego.”       </a:t>
            </a:r>
            <a:r>
              <a:rPr lang="pl-PL" sz="1900" i="1" dirty="0"/>
              <a:t>Scholium</a:t>
            </a:r>
            <a:r>
              <a:rPr lang="pl-PL" sz="1900" dirty="0"/>
              <a:t>, Ks. I, Par. XI, str. 305; por. </a:t>
            </a:r>
            <a:r>
              <a:rPr lang="pl-PL" sz="1900" dirty="0" err="1"/>
              <a:t>Illife</a:t>
            </a:r>
            <a:r>
              <a:rPr lang="pl-PL" sz="1900" dirty="0"/>
              <a:t>, op. </a:t>
            </a:r>
            <a:r>
              <a:rPr lang="pl-PL" sz="1900" dirty="0" err="1"/>
              <a:t>ciit</a:t>
            </a:r>
            <a:r>
              <a:rPr lang="pl-PL" sz="1900" dirty="0"/>
              <a:t>. str. 189 </a:t>
            </a:r>
            <a:endParaRPr lang="en-US" sz="1900" dirty="0"/>
          </a:p>
        </p:txBody>
      </p:sp>
      <p:pic>
        <p:nvPicPr>
          <p:cNvPr id="3074" name="Picture 2">
            <a:extLst>
              <a:ext uri="{FF2B5EF4-FFF2-40B4-BE49-F238E27FC236}">
                <a16:creationId xmlns:a16="http://schemas.microsoft.com/office/drawing/2014/main" id="{F08AA558-823C-6EC7-A28B-A5D86600A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042" y="836712"/>
            <a:ext cx="3261368" cy="17122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4">
            <a:extLst>
              <a:ext uri="{FF2B5EF4-FFF2-40B4-BE49-F238E27FC236}">
                <a16:creationId xmlns:a16="http://schemas.microsoft.com/office/drawing/2014/main" id="{769C3EDD-B855-3402-F91D-35CA4CDC183C}"/>
              </a:ext>
            </a:extLst>
          </p:cNvPr>
          <p:cNvGraphicFramePr>
            <a:graphicFrameLocks noChangeAspect="1"/>
          </p:cNvGraphicFramePr>
          <p:nvPr>
            <p:extLst>
              <p:ext uri="{D42A27DB-BD31-4B8C-83A1-F6EECF244321}">
                <p14:modId xmlns:p14="http://schemas.microsoft.com/office/powerpoint/2010/main" val="4107485506"/>
              </p:ext>
            </p:extLst>
          </p:nvPr>
        </p:nvGraphicFramePr>
        <p:xfrm>
          <a:off x="5500076" y="3287620"/>
          <a:ext cx="1698074" cy="923335"/>
        </p:xfrm>
        <a:graphic>
          <a:graphicData uri="http://schemas.openxmlformats.org/presentationml/2006/ole">
            <mc:AlternateContent xmlns:mc="http://schemas.openxmlformats.org/markup-compatibility/2006">
              <mc:Choice xmlns:v="urn:schemas-microsoft-com:vml" Requires="v">
                <p:oleObj name="Równanie" r:id="rId4" imgW="723600" imgH="393480" progId="Equation.3">
                  <p:embed/>
                </p:oleObj>
              </mc:Choice>
              <mc:Fallback>
                <p:oleObj name="Równanie" r:id="rId4" imgW="723600" imgH="393480" progId="Equation.3">
                  <p:embed/>
                  <p:pic>
                    <p:nvPicPr>
                      <p:cNvPr id="22532" name="Object 4">
                        <a:extLst>
                          <a:ext uri="{FF2B5EF4-FFF2-40B4-BE49-F238E27FC236}">
                            <a16:creationId xmlns:a16="http://schemas.microsoft.com/office/drawing/2014/main" id="{25B9BFB3-3501-A78C-4951-01FA1B48F9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076" y="3287620"/>
                        <a:ext cx="1698074" cy="923335"/>
                      </a:xfrm>
                      <a:prstGeom prst="rect">
                        <a:avLst/>
                      </a:prstGeom>
                      <a:noFill/>
                      <a:ln>
                        <a:noFill/>
                      </a:ln>
                      <a:effectLst/>
                    </p:spPr>
                  </p:pic>
                </p:oleObj>
              </mc:Fallback>
            </mc:AlternateContent>
          </a:graphicData>
        </a:graphic>
      </p:graphicFrame>
      <p:pic>
        <p:nvPicPr>
          <p:cNvPr id="6" name="Picture 18">
            <a:hlinkClick r:id="rId6"/>
            <a:extLst>
              <a:ext uri="{FF2B5EF4-FFF2-40B4-BE49-F238E27FC236}">
                <a16:creationId xmlns:a16="http://schemas.microsoft.com/office/drawing/2014/main" id="{369E2DD6-8047-0BD1-8778-8B91ADEB87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2038" y="3096691"/>
            <a:ext cx="1698074" cy="138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015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ytuł 1">
            <a:extLst>
              <a:ext uri="{FF2B5EF4-FFF2-40B4-BE49-F238E27FC236}">
                <a16:creationId xmlns:a16="http://schemas.microsoft.com/office/drawing/2014/main" id="{965A7F19-037E-41FE-9D14-DDF2FF659541}"/>
              </a:ext>
            </a:extLst>
          </p:cNvPr>
          <p:cNvSpPr>
            <a:spLocks noGrp="1" noChangeArrowheads="1"/>
          </p:cNvSpPr>
          <p:nvPr>
            <p:ph type="title"/>
          </p:nvPr>
        </p:nvSpPr>
        <p:spPr>
          <a:xfrm>
            <a:off x="298450" y="-171450"/>
            <a:ext cx="8229600" cy="1143000"/>
          </a:xfrm>
        </p:spPr>
        <p:txBody>
          <a:bodyPr/>
          <a:lstStyle/>
          <a:p>
            <a:r>
              <a:rPr lang="pl-PL" altLang="en-US" sz="3600" dirty="0"/>
              <a:t>„</a:t>
            </a:r>
            <a:r>
              <a:rPr lang="pl-PL" altLang="en-US" sz="3600" dirty="0" err="1"/>
              <a:t>Newton’s</a:t>
            </a:r>
            <a:r>
              <a:rPr lang="pl-PL" altLang="en-US" sz="3600" dirty="0"/>
              <a:t> </a:t>
            </a:r>
            <a:r>
              <a:rPr lang="pl-PL" altLang="en-US" sz="3600" dirty="0" err="1"/>
              <a:t>universe</a:t>
            </a:r>
            <a:r>
              <a:rPr lang="pl-PL" altLang="en-US" sz="3600" dirty="0"/>
              <a:t>”</a:t>
            </a:r>
            <a:endParaRPr lang="en-US" altLang="en-US" sz="3600" dirty="0"/>
          </a:p>
        </p:txBody>
      </p:sp>
      <p:sp>
        <p:nvSpPr>
          <p:cNvPr id="29699" name="pole tekstowe 2">
            <a:extLst>
              <a:ext uri="{FF2B5EF4-FFF2-40B4-BE49-F238E27FC236}">
                <a16:creationId xmlns:a16="http://schemas.microsoft.com/office/drawing/2014/main" id="{75197A4D-A4CE-011D-2B21-44DEC908C0C5}"/>
              </a:ext>
            </a:extLst>
          </p:cNvPr>
          <p:cNvSpPr txBox="1">
            <a:spLocks noChangeArrowheads="1"/>
          </p:cNvSpPr>
          <p:nvPr/>
        </p:nvSpPr>
        <p:spPr bwMode="auto">
          <a:xfrm>
            <a:off x="146050" y="765175"/>
            <a:ext cx="899795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FontTx/>
              <a:buNone/>
            </a:pPr>
            <a:r>
              <a:rPr lang="pl-PL" altLang="en-US" sz="1800" dirty="0">
                <a:solidFill>
                  <a:schemeClr val="tx2"/>
                </a:solidFill>
              </a:rPr>
              <a:t>Użycie nazwiska Newtona jako rozpoznawalnej „marki” wynika z wpływu, jakie jego prace wywarły na kulturę. Największy spadek po nim – mechanika Newtona – wpłynęła na ludzkie życie poprzez pogłębienie wiedzy o świecie, poprzez rozszerzenie naszych możliwości kontroli nad nim, i kształtując jak różnie naukowcy i nie-naukowcy go doświadczają. </a:t>
            </a:r>
          </a:p>
          <a:p>
            <a:pPr>
              <a:spcBef>
                <a:spcPct val="0"/>
              </a:spcBef>
              <a:spcAft>
                <a:spcPts val="600"/>
              </a:spcAft>
              <a:buFontTx/>
              <a:buNone/>
            </a:pPr>
            <a:r>
              <a:rPr lang="pl-PL" altLang="en-US" sz="1800" dirty="0">
                <a:solidFill>
                  <a:schemeClr val="tx2"/>
                </a:solidFill>
              </a:rPr>
              <a:t>Nadejście wszechświata Newtona było pociągające, wyzwalające a nawet komfortowe dla wielu z nich w XVII i XVIII wieku; jego obietnica była że świat nie jest miejscem chaotycznym, pogmatwanym i zagrażającym – rządzonym przez złowróżbne [</a:t>
            </a:r>
            <a:r>
              <a:rPr lang="pl-PL" altLang="en-US" sz="1800" dirty="0" err="1">
                <a:solidFill>
                  <a:schemeClr val="tx2"/>
                </a:solidFill>
              </a:rPr>
              <a:t>ocult</a:t>
            </a:r>
            <a:r>
              <a:rPr lang="pl-PL" altLang="en-US" sz="1800" dirty="0">
                <a:solidFill>
                  <a:schemeClr val="tx2"/>
                </a:solidFill>
              </a:rPr>
              <a:t>] siły i pełen zagadkowych zjawisk – ale jest prosty, elegancki i zrozumiały. Dzieło Newtona pomogło ludziom zrozumieć w nowy sposób podstawowe problemy, których człowiek poszukiwał: co może wiedzieć, jak powinien się zachowywać [</a:t>
            </a:r>
            <a:r>
              <a:rPr lang="pl-PL" altLang="en-US" sz="1800" dirty="0" err="1">
                <a:solidFill>
                  <a:schemeClr val="tx2"/>
                </a:solidFill>
              </a:rPr>
              <a:t>act</a:t>
            </a:r>
            <a:r>
              <a:rPr lang="pl-PL" altLang="en-US" sz="1800" dirty="0">
                <a:solidFill>
                  <a:schemeClr val="tx2"/>
                </a:solidFill>
              </a:rPr>
              <a:t>] i na co może liczyć.</a:t>
            </a:r>
          </a:p>
          <a:p>
            <a:pPr>
              <a:spcBef>
                <a:spcPct val="0"/>
              </a:spcBef>
              <a:spcAft>
                <a:spcPts val="600"/>
              </a:spcAft>
              <a:buFontTx/>
              <a:buNone/>
            </a:pPr>
            <a:r>
              <a:rPr lang="pl-PL" altLang="en-US" sz="1800" dirty="0">
                <a:solidFill>
                  <a:schemeClr val="tx2"/>
                </a:solidFill>
              </a:rPr>
              <a:t>Newtona niebo i ziemia, zgodnie z jego mechaniką, nie były oddzielnymi miejscami z różnych substancji [</a:t>
            </a:r>
            <a:r>
              <a:rPr lang="pl-PL" altLang="en-US" sz="1800" dirty="0" err="1">
                <a:solidFill>
                  <a:schemeClr val="tx2"/>
                </a:solidFill>
              </a:rPr>
              <a:t>stuff</a:t>
            </a:r>
            <a:r>
              <a:rPr lang="pl-PL" altLang="en-US" sz="1800" dirty="0">
                <a:solidFill>
                  <a:schemeClr val="tx2"/>
                </a:solidFill>
              </a:rPr>
              <a:t>] ale częścią „</a:t>
            </a:r>
            <a:r>
              <a:rPr lang="pl-PL" altLang="en-US" sz="1800" dirty="0" err="1">
                <a:solidFill>
                  <a:schemeClr val="tx2"/>
                </a:solidFill>
              </a:rPr>
              <a:t>uni-verse</a:t>
            </a:r>
            <a:r>
              <a:rPr lang="pl-PL" altLang="en-US" sz="1800" dirty="0">
                <a:solidFill>
                  <a:schemeClr val="tx2"/>
                </a:solidFill>
              </a:rPr>
              <a:t>” w którym przestrzeń i czas – i prawa które nimi rządzą, są jednakowe, jednorodne i takie same we wszystkich skalach. Nie jest rządzony przez duchy czy zjawy, które się pojawiają i znikają w nieprzewidywalnie. Wszystko ma swoją tożsamość i jest umieszczone we właściwym [</a:t>
            </a:r>
            <a:r>
              <a:rPr lang="pl-PL" altLang="en-US" sz="1800" dirty="0" err="1">
                <a:solidFill>
                  <a:schemeClr val="tx2"/>
                </a:solidFill>
              </a:rPr>
              <a:t>specific</a:t>
            </a:r>
            <a:r>
              <a:rPr lang="pl-PL" altLang="en-US" sz="1800" dirty="0">
                <a:solidFill>
                  <a:schemeClr val="tx2"/>
                </a:solidFill>
              </a:rPr>
              <a:t>] miejscu i czasie. Świat Newtona to jak stół bilardowy […]</a:t>
            </a:r>
          </a:p>
          <a:p>
            <a:pPr>
              <a:spcBef>
                <a:spcPct val="0"/>
              </a:spcBef>
              <a:spcAft>
                <a:spcPts val="600"/>
              </a:spcAft>
              <a:buFontTx/>
              <a:buNone/>
            </a:pPr>
            <a:r>
              <a:rPr lang="pl-PL" altLang="en-US" sz="1600" dirty="0">
                <a:solidFill>
                  <a:schemeClr val="tx2"/>
                </a:solidFill>
              </a:rPr>
              <a:t>Robert </a:t>
            </a:r>
            <a:r>
              <a:rPr lang="pl-PL" altLang="en-US" sz="1600" dirty="0" err="1">
                <a:solidFill>
                  <a:schemeClr val="tx2"/>
                </a:solidFill>
              </a:rPr>
              <a:t>Crease</a:t>
            </a:r>
            <a:r>
              <a:rPr lang="pl-PL" altLang="en-US" sz="1600" dirty="0">
                <a:solidFill>
                  <a:schemeClr val="tx2"/>
                </a:solidFill>
              </a:rPr>
              <a:t>, </a:t>
            </a:r>
            <a:r>
              <a:rPr lang="pl-PL" altLang="en-US" sz="1600" i="1" dirty="0">
                <a:solidFill>
                  <a:schemeClr val="tx2"/>
                </a:solidFill>
              </a:rPr>
              <a:t>Critical Point. The quantum </a:t>
            </a:r>
            <a:r>
              <a:rPr lang="pl-PL" altLang="en-US" sz="1600" i="1" dirty="0" err="1">
                <a:solidFill>
                  <a:schemeClr val="tx2"/>
                </a:solidFill>
              </a:rPr>
              <a:t>worlds</a:t>
            </a:r>
            <a:r>
              <a:rPr lang="pl-PL" altLang="en-US" sz="1600" dirty="0">
                <a:solidFill>
                  <a:schemeClr val="tx2"/>
                </a:solidFill>
              </a:rPr>
              <a:t>, Physicsworld.com, no. 26, March 2013</a:t>
            </a:r>
          </a:p>
          <a:p>
            <a:pPr>
              <a:spcBef>
                <a:spcPct val="0"/>
              </a:spcBef>
              <a:spcAft>
                <a:spcPts val="600"/>
              </a:spcAft>
              <a:buFontTx/>
              <a:buNone/>
            </a:pPr>
            <a:r>
              <a:rPr lang="pl-PL" altLang="en-US" sz="1800" b="1" dirty="0">
                <a:solidFill>
                  <a:srgbClr val="000099"/>
                </a:solidFill>
              </a:rPr>
              <a:t>Od Newtona świat jest normalny – materialny i przewidywalny. Dziwaczne pojęcia </a:t>
            </a:r>
            <a:r>
              <a:rPr lang="pl-PL" altLang="en-US" sz="1800" b="1" i="1" dirty="0">
                <a:solidFill>
                  <a:srgbClr val="000099"/>
                </a:solidFill>
              </a:rPr>
              <a:t>pierwiastków, eterów</a:t>
            </a:r>
            <a:r>
              <a:rPr lang="pl-PL" altLang="en-US" sz="1800" b="1" dirty="0">
                <a:solidFill>
                  <a:srgbClr val="000099"/>
                </a:solidFill>
              </a:rPr>
              <a:t> </a:t>
            </a:r>
            <a:r>
              <a:rPr lang="pl-PL" altLang="en-US" sz="1800" b="1" i="1" dirty="0">
                <a:solidFill>
                  <a:srgbClr val="000099"/>
                </a:solidFill>
              </a:rPr>
              <a:t>i duchów</a:t>
            </a:r>
            <a:r>
              <a:rPr lang="pl-PL" altLang="en-US" sz="1800" b="1" dirty="0">
                <a:solidFill>
                  <a:srgbClr val="000099"/>
                </a:solidFill>
              </a:rPr>
              <a:t> zniknęły z nauki (tj. fizyki). </a:t>
            </a:r>
            <a:endParaRPr lang="en-US" altLang="en-US" sz="1800" b="1" dirty="0">
              <a:solidFill>
                <a:srgbClr val="00009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a:extLst>
              <a:ext uri="{FF2B5EF4-FFF2-40B4-BE49-F238E27FC236}">
                <a16:creationId xmlns:a16="http://schemas.microsoft.com/office/drawing/2014/main" id="{C09023F6-4D26-3C50-5C4E-65D975CA3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447088"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5">
            <a:extLst>
              <a:ext uri="{FF2B5EF4-FFF2-40B4-BE49-F238E27FC236}">
                <a16:creationId xmlns:a16="http://schemas.microsoft.com/office/drawing/2014/main" id="{28AC538D-8364-30FC-6CD5-B9AE4BC9D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3289300"/>
            <a:ext cx="8513763"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10">
            <a:extLst>
              <a:ext uri="{FF2B5EF4-FFF2-40B4-BE49-F238E27FC236}">
                <a16:creationId xmlns:a16="http://schemas.microsoft.com/office/drawing/2014/main" id="{2B14FFFB-0F78-CE5A-BEBC-EEE279C2E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8" y="5157788"/>
            <a:ext cx="8424862"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Text Box 11">
            <a:extLst>
              <a:ext uri="{FF2B5EF4-FFF2-40B4-BE49-F238E27FC236}">
                <a16:creationId xmlns:a16="http://schemas.microsoft.com/office/drawing/2014/main" id="{266EEF13-C853-5C4E-232C-E0F52D9287AC}"/>
              </a:ext>
            </a:extLst>
          </p:cNvPr>
          <p:cNvSpPr txBox="1">
            <a:spLocks noChangeArrowheads="1"/>
          </p:cNvSpPr>
          <p:nvPr/>
        </p:nvSpPr>
        <p:spPr bwMode="auto">
          <a:xfrm>
            <a:off x="478183" y="6155293"/>
            <a:ext cx="8672567"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en-AU" sz="1700" b="0" i="1" dirty="0">
                <a:solidFill>
                  <a:srgbClr val="1A0DAB"/>
                </a:solidFill>
                <a:effectLst/>
                <a:latin typeface="+mj-lt"/>
              </a:rPr>
              <a:t>Philosophiae Naturalis Principia Mathematica</a:t>
            </a:r>
            <a:r>
              <a:rPr lang="pl-PL" sz="1700" b="0" dirty="0">
                <a:solidFill>
                  <a:srgbClr val="1A0DAB"/>
                </a:solidFill>
                <a:effectLst/>
                <a:latin typeface="+mj-lt"/>
              </a:rPr>
              <a:t>, </a:t>
            </a:r>
            <a:r>
              <a:rPr lang="pl-PL" altLang="it-IT" sz="1700" dirty="0">
                <a:solidFill>
                  <a:srgbClr val="0033CC"/>
                </a:solidFill>
              </a:rPr>
              <a:t>2-gie wydanie (1713), Scholium końcowe</a:t>
            </a:r>
            <a:endParaRPr lang="en-AU" altLang="it-IT" sz="1700" dirty="0">
              <a:solidFill>
                <a:srgbClr val="0033CC"/>
              </a:solidFill>
            </a:endParaRPr>
          </a:p>
        </p:txBody>
      </p:sp>
      <p:sp>
        <p:nvSpPr>
          <p:cNvPr id="30726" name="Line 12">
            <a:extLst>
              <a:ext uri="{FF2B5EF4-FFF2-40B4-BE49-F238E27FC236}">
                <a16:creationId xmlns:a16="http://schemas.microsoft.com/office/drawing/2014/main" id="{C257B84C-E7A8-0D46-CBA4-F81A872CFA8E}"/>
              </a:ext>
            </a:extLst>
          </p:cNvPr>
          <p:cNvSpPr>
            <a:spLocks noChangeShapeType="1"/>
          </p:cNvSpPr>
          <p:nvPr/>
        </p:nvSpPr>
        <p:spPr bwMode="auto">
          <a:xfrm>
            <a:off x="2195513" y="4797425"/>
            <a:ext cx="223202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pole tekstowe 1">
            <a:extLst>
              <a:ext uri="{FF2B5EF4-FFF2-40B4-BE49-F238E27FC236}">
                <a16:creationId xmlns:a16="http://schemas.microsoft.com/office/drawing/2014/main" id="{FDF772C2-5D9B-B64F-E913-445030F50285}"/>
              </a:ext>
            </a:extLst>
          </p:cNvPr>
          <p:cNvSpPr txBox="1"/>
          <p:nvPr/>
        </p:nvSpPr>
        <p:spPr>
          <a:xfrm>
            <a:off x="389921" y="333375"/>
            <a:ext cx="1313180" cy="646331"/>
          </a:xfrm>
          <a:prstGeom prst="rect">
            <a:avLst/>
          </a:prstGeom>
          <a:noFill/>
        </p:spPr>
        <p:txBody>
          <a:bodyPr wrap="none" rtlCol="0">
            <a:spAutoFit/>
          </a:bodyPr>
          <a:lstStyle/>
          <a:p>
            <a:r>
              <a:rPr lang="pl-PL" dirty="0"/>
              <a:t>Ale…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id="{8EE3C8F5-1EDE-FDE1-F6F4-6DEFDBE00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566738"/>
            <a:ext cx="9039225" cy="572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Line 5">
            <a:extLst>
              <a:ext uri="{FF2B5EF4-FFF2-40B4-BE49-F238E27FC236}">
                <a16:creationId xmlns:a16="http://schemas.microsoft.com/office/drawing/2014/main" id="{C7CD6078-AF2C-2CE3-55C0-8348F41C1585}"/>
              </a:ext>
            </a:extLst>
          </p:cNvPr>
          <p:cNvSpPr>
            <a:spLocks noChangeShapeType="1"/>
          </p:cNvSpPr>
          <p:nvPr/>
        </p:nvSpPr>
        <p:spPr bwMode="auto">
          <a:xfrm>
            <a:off x="5435600" y="1196975"/>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8" name="Line 6">
            <a:extLst>
              <a:ext uri="{FF2B5EF4-FFF2-40B4-BE49-F238E27FC236}">
                <a16:creationId xmlns:a16="http://schemas.microsoft.com/office/drawing/2014/main" id="{2AA0C377-DF9E-C6BF-8E0F-960A5DF26600}"/>
              </a:ext>
            </a:extLst>
          </p:cNvPr>
          <p:cNvSpPr>
            <a:spLocks noChangeShapeType="1"/>
          </p:cNvSpPr>
          <p:nvPr/>
        </p:nvSpPr>
        <p:spPr bwMode="auto">
          <a:xfrm>
            <a:off x="5724525" y="2133600"/>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9" name="Line 7">
            <a:extLst>
              <a:ext uri="{FF2B5EF4-FFF2-40B4-BE49-F238E27FC236}">
                <a16:creationId xmlns:a16="http://schemas.microsoft.com/office/drawing/2014/main" id="{1B86347F-38BA-9804-1211-47CD7B908F4D}"/>
              </a:ext>
            </a:extLst>
          </p:cNvPr>
          <p:cNvSpPr>
            <a:spLocks noChangeShapeType="1"/>
          </p:cNvSpPr>
          <p:nvPr/>
        </p:nvSpPr>
        <p:spPr bwMode="auto">
          <a:xfrm>
            <a:off x="230188" y="2441575"/>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Line 8">
            <a:extLst>
              <a:ext uri="{FF2B5EF4-FFF2-40B4-BE49-F238E27FC236}">
                <a16:creationId xmlns:a16="http://schemas.microsoft.com/office/drawing/2014/main" id="{5D90446E-AE23-3327-B1AF-83F5499F4741}"/>
              </a:ext>
            </a:extLst>
          </p:cNvPr>
          <p:cNvSpPr>
            <a:spLocks noChangeShapeType="1"/>
          </p:cNvSpPr>
          <p:nvPr/>
        </p:nvSpPr>
        <p:spPr bwMode="auto">
          <a:xfrm>
            <a:off x="5435600" y="5084763"/>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1" name="Line 9">
            <a:extLst>
              <a:ext uri="{FF2B5EF4-FFF2-40B4-BE49-F238E27FC236}">
                <a16:creationId xmlns:a16="http://schemas.microsoft.com/office/drawing/2014/main" id="{68324FA8-0B11-AA39-7394-035CE4080A49}"/>
              </a:ext>
            </a:extLst>
          </p:cNvPr>
          <p:cNvSpPr>
            <a:spLocks noChangeShapeType="1"/>
          </p:cNvSpPr>
          <p:nvPr/>
        </p:nvSpPr>
        <p:spPr bwMode="auto">
          <a:xfrm>
            <a:off x="250825" y="6308725"/>
            <a:ext cx="36004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2" name="Line 10">
            <a:extLst>
              <a:ext uri="{FF2B5EF4-FFF2-40B4-BE49-F238E27FC236}">
                <a16:creationId xmlns:a16="http://schemas.microsoft.com/office/drawing/2014/main" id="{4D4F3DDA-A79D-C7C3-55A6-CB16851E719E}"/>
              </a:ext>
            </a:extLst>
          </p:cNvPr>
          <p:cNvSpPr>
            <a:spLocks noChangeShapeType="1"/>
          </p:cNvSpPr>
          <p:nvPr/>
        </p:nvSpPr>
        <p:spPr bwMode="auto">
          <a:xfrm>
            <a:off x="4572000" y="6308725"/>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5698D576-2097-1A90-77F5-8408670A6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865188"/>
            <a:ext cx="8988425" cy="512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Line 5">
            <a:extLst>
              <a:ext uri="{FF2B5EF4-FFF2-40B4-BE49-F238E27FC236}">
                <a16:creationId xmlns:a16="http://schemas.microsoft.com/office/drawing/2014/main" id="{8B96DB33-450D-9205-FE39-8D3D60A6A97C}"/>
              </a:ext>
            </a:extLst>
          </p:cNvPr>
          <p:cNvSpPr>
            <a:spLocks noChangeShapeType="1"/>
          </p:cNvSpPr>
          <p:nvPr/>
        </p:nvSpPr>
        <p:spPr bwMode="auto">
          <a:xfrm>
            <a:off x="395288" y="1412875"/>
            <a:ext cx="5113337"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2" name="Line 6">
            <a:extLst>
              <a:ext uri="{FF2B5EF4-FFF2-40B4-BE49-F238E27FC236}">
                <a16:creationId xmlns:a16="http://schemas.microsoft.com/office/drawing/2014/main" id="{304140B8-476C-0812-DB61-E0C206553E3A}"/>
              </a:ext>
            </a:extLst>
          </p:cNvPr>
          <p:cNvSpPr>
            <a:spLocks noChangeShapeType="1"/>
          </p:cNvSpPr>
          <p:nvPr/>
        </p:nvSpPr>
        <p:spPr bwMode="auto">
          <a:xfrm>
            <a:off x="1042988" y="2070100"/>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3" name="Line 7">
            <a:extLst>
              <a:ext uri="{FF2B5EF4-FFF2-40B4-BE49-F238E27FC236}">
                <a16:creationId xmlns:a16="http://schemas.microsoft.com/office/drawing/2014/main" id="{A4B49F4E-8656-15AB-B4DD-A537F6C136A1}"/>
              </a:ext>
            </a:extLst>
          </p:cNvPr>
          <p:cNvSpPr>
            <a:spLocks noChangeShapeType="1"/>
          </p:cNvSpPr>
          <p:nvPr/>
        </p:nvSpPr>
        <p:spPr bwMode="auto">
          <a:xfrm>
            <a:off x="5508625" y="2108200"/>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4" name="Line 8">
            <a:extLst>
              <a:ext uri="{FF2B5EF4-FFF2-40B4-BE49-F238E27FC236}">
                <a16:creationId xmlns:a16="http://schemas.microsoft.com/office/drawing/2014/main" id="{B58AC5A5-C372-BD8A-0FFA-C90D991C7904}"/>
              </a:ext>
            </a:extLst>
          </p:cNvPr>
          <p:cNvSpPr>
            <a:spLocks noChangeShapeType="1"/>
          </p:cNvSpPr>
          <p:nvPr/>
        </p:nvSpPr>
        <p:spPr bwMode="auto">
          <a:xfrm>
            <a:off x="5795963" y="4030663"/>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a:extLst>
              <a:ext uri="{FF2B5EF4-FFF2-40B4-BE49-F238E27FC236}">
                <a16:creationId xmlns:a16="http://schemas.microsoft.com/office/drawing/2014/main" id="{9FB95E23-4F92-B730-7C5D-86CCE860F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8438"/>
            <a:ext cx="8029575" cy="658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ext Box 5">
            <a:extLst>
              <a:ext uri="{FF2B5EF4-FFF2-40B4-BE49-F238E27FC236}">
                <a16:creationId xmlns:a16="http://schemas.microsoft.com/office/drawing/2014/main" id="{CBF53EE7-0AF9-4D47-2F1B-14168934004C}"/>
              </a:ext>
            </a:extLst>
          </p:cNvPr>
          <p:cNvSpPr txBox="1">
            <a:spLocks noChangeArrowheads="1"/>
          </p:cNvSpPr>
          <p:nvPr/>
        </p:nvSpPr>
        <p:spPr bwMode="auto">
          <a:xfrm>
            <a:off x="8440738" y="6256338"/>
            <a:ext cx="604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400">
                <a:solidFill>
                  <a:srgbClr val="FF0000"/>
                </a:solidFill>
              </a:rPr>
              <a:t>[...]</a:t>
            </a:r>
            <a:endParaRPr lang="en-AU" altLang="it-IT" sz="2400">
              <a:solidFill>
                <a:srgbClr val="FF0000"/>
              </a:solidFill>
            </a:endParaRPr>
          </a:p>
        </p:txBody>
      </p:sp>
      <p:sp>
        <p:nvSpPr>
          <p:cNvPr id="33796" name="Line 6">
            <a:extLst>
              <a:ext uri="{FF2B5EF4-FFF2-40B4-BE49-F238E27FC236}">
                <a16:creationId xmlns:a16="http://schemas.microsoft.com/office/drawing/2014/main" id="{1DEFF256-04F0-A17F-23E4-89DEFF6FF50E}"/>
              </a:ext>
            </a:extLst>
          </p:cNvPr>
          <p:cNvSpPr>
            <a:spLocks noChangeShapeType="1"/>
          </p:cNvSpPr>
          <p:nvPr/>
        </p:nvSpPr>
        <p:spPr bwMode="auto">
          <a:xfrm>
            <a:off x="5181600" y="404813"/>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7" name="Line 7">
            <a:extLst>
              <a:ext uri="{FF2B5EF4-FFF2-40B4-BE49-F238E27FC236}">
                <a16:creationId xmlns:a16="http://schemas.microsoft.com/office/drawing/2014/main" id="{359048BF-AB21-9B72-2024-9B1BF536F4BC}"/>
              </a:ext>
            </a:extLst>
          </p:cNvPr>
          <p:cNvSpPr>
            <a:spLocks noChangeShapeType="1"/>
          </p:cNvSpPr>
          <p:nvPr/>
        </p:nvSpPr>
        <p:spPr bwMode="auto">
          <a:xfrm>
            <a:off x="3276600" y="2060575"/>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ytuł 1">
            <a:extLst>
              <a:ext uri="{FF2B5EF4-FFF2-40B4-BE49-F238E27FC236}">
                <a16:creationId xmlns:a16="http://schemas.microsoft.com/office/drawing/2014/main" id="{A3CA2695-DA30-4630-BE52-BED5C4DD7780}"/>
              </a:ext>
            </a:extLst>
          </p:cNvPr>
          <p:cNvSpPr>
            <a:spLocks noGrp="1" noChangeArrowheads="1"/>
          </p:cNvSpPr>
          <p:nvPr>
            <p:ph type="title"/>
          </p:nvPr>
        </p:nvSpPr>
        <p:spPr>
          <a:xfrm>
            <a:off x="452438" y="-171450"/>
            <a:ext cx="8229600" cy="936625"/>
          </a:xfrm>
        </p:spPr>
        <p:txBody>
          <a:bodyPr/>
          <a:lstStyle/>
          <a:p>
            <a:r>
              <a:rPr lang="pl-PL" altLang="en-US" sz="3200" dirty="0"/>
              <a:t>Religia: od Newtona do Einsteina</a:t>
            </a:r>
            <a:endParaRPr lang="en-US" altLang="en-US" sz="3200" dirty="0"/>
          </a:p>
        </p:txBody>
      </p:sp>
      <p:sp>
        <p:nvSpPr>
          <p:cNvPr id="3" name="Symbol zastępczy zawartości 2">
            <a:extLst>
              <a:ext uri="{FF2B5EF4-FFF2-40B4-BE49-F238E27FC236}">
                <a16:creationId xmlns:a16="http://schemas.microsoft.com/office/drawing/2014/main" id="{4A41C4FD-96C4-30CC-ECE9-13FCB984858D}"/>
              </a:ext>
            </a:extLst>
          </p:cNvPr>
          <p:cNvSpPr>
            <a:spLocks noGrp="1"/>
          </p:cNvSpPr>
          <p:nvPr>
            <p:ph idx="1"/>
          </p:nvPr>
        </p:nvSpPr>
        <p:spPr>
          <a:xfrm>
            <a:off x="0" y="539750"/>
            <a:ext cx="9136063" cy="4525963"/>
          </a:xfrm>
        </p:spPr>
        <p:txBody>
          <a:bodyPr/>
          <a:lstStyle/>
          <a:p>
            <a:pPr>
              <a:defRPr/>
            </a:pPr>
            <a:r>
              <a:rPr lang="pl-PL" sz="1750" dirty="0"/>
              <a:t>„Najważniejszą pracą jego złotego wieku był artykuł zatytułowany „</a:t>
            </a:r>
            <a:r>
              <a:rPr lang="pl-PL" sz="1750" i="1" dirty="0" err="1"/>
              <a:t>Irenicum</a:t>
            </a:r>
            <a:r>
              <a:rPr lang="pl-PL" sz="1750" dirty="0"/>
              <a:t> czyli Kościelna Polityczność dążąca do pokoju" [</a:t>
            </a:r>
            <a:r>
              <a:rPr lang="pl-PL" sz="1750" dirty="0" err="1"/>
              <a:t>Irenicum</a:t>
            </a:r>
            <a:r>
              <a:rPr lang="pl-PL" sz="1750" dirty="0"/>
              <a:t> </a:t>
            </a:r>
            <a:r>
              <a:rPr lang="pl-PL" sz="1750" dirty="0" err="1"/>
              <a:t>or</a:t>
            </a:r>
            <a:r>
              <a:rPr lang="pl-PL" sz="1750" dirty="0"/>
              <a:t> </a:t>
            </a:r>
            <a:r>
              <a:rPr lang="pl-PL" sz="1750" dirty="0" err="1"/>
              <a:t>Ecclesiastical</a:t>
            </a:r>
            <a:r>
              <a:rPr lang="pl-PL" sz="1750" dirty="0"/>
              <a:t> </a:t>
            </a:r>
            <a:r>
              <a:rPr lang="pl-PL" sz="1750" dirty="0" err="1"/>
              <a:t>Polyty</a:t>
            </a:r>
            <a:r>
              <a:rPr lang="pl-PL" sz="1750" dirty="0"/>
              <a:t> </a:t>
            </a:r>
            <a:r>
              <a:rPr lang="pl-PL" sz="1750" dirty="0" err="1"/>
              <a:t>tending</a:t>
            </a:r>
            <a:r>
              <a:rPr lang="pl-PL" sz="1750" dirty="0"/>
              <a:t> to </a:t>
            </a:r>
            <a:r>
              <a:rPr lang="pl-PL" sz="1750" dirty="0" err="1"/>
              <a:t>peace</a:t>
            </a:r>
            <a:r>
              <a:rPr lang="pl-PL" sz="1750" dirty="0"/>
              <a:t>] Zasady religii Chrześcijańskiej znaleźć można w dokładnych słowach [express </a:t>
            </a:r>
            <a:r>
              <a:rPr lang="pl-PL" sz="1750" dirty="0" err="1"/>
              <a:t>words</a:t>
            </a:r>
            <a:r>
              <a:rPr lang="pl-PL" sz="1750" dirty="0"/>
              <a:t>]  Chrystusa i Apostołów – a nie w „metafizyce </a:t>
            </a:r>
            <a:r>
              <a:rPr lang="it-IT" sz="1750" dirty="0"/>
              <a:t>&amp;</a:t>
            </a:r>
            <a:r>
              <a:rPr lang="pl-PL" sz="1750" dirty="0"/>
              <a:t> filozofii” – i niekoniecznie w pismach [</a:t>
            </a:r>
            <a:r>
              <a:rPr lang="pl-PL" sz="1750" dirty="0" err="1"/>
              <a:t>scripture</a:t>
            </a:r>
            <a:r>
              <a:rPr lang="pl-PL" sz="1750" dirty="0"/>
              <a:t>], jak są one dziś ustalone. Początkowo wszystkie narody miały jedną religię, którymi podstawowymi wskazówkami były</a:t>
            </a:r>
          </a:p>
          <a:p>
            <a:pPr marL="558000" indent="0">
              <a:buFontTx/>
              <a:buNone/>
              <a:defRPr/>
            </a:pPr>
            <a:r>
              <a:rPr lang="pl-PL" sz="1700" dirty="0"/>
              <a:t>mieć jednego Boga, </a:t>
            </a:r>
            <a:r>
              <a:rPr lang="it-IT" sz="1700" dirty="0"/>
              <a:t>&amp;</a:t>
            </a:r>
            <a:r>
              <a:rPr lang="pl-PL" sz="1700" dirty="0"/>
              <a:t> nie wypaczać jego czci, ani nie profanować jego imienia; powstrzymać się od morderstwa, kradzieży, nierządu, </a:t>
            </a:r>
            <a:r>
              <a:rPr lang="it-IT" sz="1700" dirty="0"/>
              <a:t>&amp;</a:t>
            </a:r>
            <a:r>
              <a:rPr lang="pl-PL" sz="1700" dirty="0"/>
              <a:t> wszelkiej niesprawiedliwości; nie żywić się mięsem ani nie pić krwi żywych zwierząt, ale być miłościwym nawet dla hałaśliwych bestii; </a:t>
            </a:r>
            <a:r>
              <a:rPr lang="it-IT" sz="1700" dirty="0"/>
              <a:t>&amp;</a:t>
            </a:r>
            <a:r>
              <a:rPr lang="pl-PL" sz="1700" dirty="0"/>
              <a:t> ustalić Sądy sprawiedliwości we wszystkich miastach </a:t>
            </a:r>
            <a:r>
              <a:rPr lang="it-IT" sz="1700" dirty="0"/>
              <a:t>&amp;</a:t>
            </a:r>
            <a:r>
              <a:rPr lang="pl-PL" sz="1700" dirty="0"/>
              <a:t> i społecznościach poprzez przestrzeganie tych praw</a:t>
            </a:r>
          </a:p>
          <a:p>
            <a:pPr marL="197100" indent="0">
              <a:buFontTx/>
              <a:buNone/>
              <a:defRPr/>
            </a:pPr>
            <a:r>
              <a:rPr lang="pl-PL" sz="1750" dirty="0"/>
              <a:t>Ludzie jak Pitagoras, Sokrates czy Konfucjusz zdobyli tę mądrość i stopniowo stała się ona filozofią moralną pogan – „moralnym prawem wszystkich narodów” – mimo że większość z nich zmieniła się w idolatrię. Idolatria była naruszeniem pierwszego z wielkich przykazań, które przywołuje Newton – czcić i wielbić Boga. […] </a:t>
            </a:r>
          </a:p>
          <a:p>
            <a:pPr marL="197100" indent="0">
              <a:buFontTx/>
              <a:buNone/>
              <a:defRPr/>
            </a:pPr>
            <a:r>
              <a:rPr lang="pl-PL" sz="1750" dirty="0"/>
              <a:t>W kwestii społeczności Chrześcijańskich, Newton twierdził, że wszyscy ochrzczeni są członkami ciała Chrystusa, a nawet „kościoła”, nawet jeśli nie był członkami jakiegoś określonego kościoła lub denominacji.”</a:t>
            </a:r>
            <a:r>
              <a:rPr lang="pl-PL" sz="1800" dirty="0"/>
              <a:t>  </a:t>
            </a:r>
          </a:p>
          <a:p>
            <a:pPr marL="197100" indent="0">
              <a:buFontTx/>
              <a:buNone/>
              <a:defRPr/>
            </a:pPr>
            <a:r>
              <a:rPr lang="pl-PL" sz="1600" dirty="0"/>
              <a:t>Rob </a:t>
            </a:r>
            <a:r>
              <a:rPr lang="pl-PL" sz="1600" dirty="0" err="1"/>
              <a:t>Iliffe</a:t>
            </a:r>
            <a:r>
              <a:rPr lang="pl-PL" sz="1600" dirty="0"/>
              <a:t>, </a:t>
            </a:r>
            <a:r>
              <a:rPr lang="pl-PL" sz="1600" i="1" dirty="0"/>
              <a:t>Newton. A </a:t>
            </a:r>
            <a:r>
              <a:rPr lang="pl-PL" sz="1600" i="1" dirty="0" err="1"/>
              <a:t>very</a:t>
            </a:r>
            <a:r>
              <a:rPr lang="pl-PL" sz="1600" i="1" dirty="0"/>
              <a:t> </a:t>
            </a:r>
            <a:r>
              <a:rPr lang="pl-PL" sz="1600" i="1" dirty="0" err="1"/>
              <a:t>Short</a:t>
            </a:r>
            <a:r>
              <a:rPr lang="pl-PL" sz="1600" i="1" dirty="0"/>
              <a:t> </a:t>
            </a:r>
            <a:r>
              <a:rPr lang="pl-PL" sz="1600" i="1" dirty="0" err="1"/>
              <a:t>Introduction</a:t>
            </a:r>
            <a:r>
              <a:rPr lang="pl-PL" sz="1600" dirty="0"/>
              <a:t>, Oxford, 2007.</a:t>
            </a:r>
          </a:p>
          <a:p>
            <a:pPr marL="197100" indent="0">
              <a:buFontTx/>
              <a:buNone/>
              <a:defRPr/>
            </a:pPr>
            <a:r>
              <a:rPr lang="pl-PL" sz="1750" dirty="0">
                <a:solidFill>
                  <a:schemeClr val="accent2"/>
                </a:solidFill>
              </a:rPr>
              <a:t>Podobne wezwanie do pan-religii znajdziemy u Einsteina, którego „sytuacja” była podobna do Newtona: głęboko wierzący, ale formalnie przynależny do xxx.  Z etyką pogańską jednak się nie zgadzamy: zob. wykład  GK </a:t>
            </a:r>
            <a:r>
              <a:rPr lang="pl-PL" sz="1750" i="1" dirty="0">
                <a:solidFill>
                  <a:schemeClr val="accent2"/>
                </a:solidFill>
              </a:rPr>
              <a:t>Aksjologia:</a:t>
            </a:r>
            <a:r>
              <a:rPr lang="pl-PL" sz="1750" dirty="0">
                <a:solidFill>
                  <a:schemeClr val="accent2"/>
                </a:solidFill>
              </a:rPr>
              <a:t> „i nagle nowa etyka”</a:t>
            </a:r>
            <a:endParaRPr lang="en-US" sz="1750" dirty="0">
              <a:solidFill>
                <a:schemeClr val="accent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ytuł 1">
            <a:extLst>
              <a:ext uri="{FF2B5EF4-FFF2-40B4-BE49-F238E27FC236}">
                <a16:creationId xmlns:a16="http://schemas.microsoft.com/office/drawing/2014/main" id="{48236535-E5C7-A76E-9366-2CE59359C45F}"/>
              </a:ext>
            </a:extLst>
          </p:cNvPr>
          <p:cNvSpPr>
            <a:spLocks noGrp="1" noChangeArrowheads="1"/>
          </p:cNvSpPr>
          <p:nvPr>
            <p:ph type="title"/>
          </p:nvPr>
        </p:nvSpPr>
        <p:spPr>
          <a:xfrm>
            <a:off x="454025" y="-55563"/>
            <a:ext cx="8434388" cy="1143001"/>
          </a:xfrm>
        </p:spPr>
        <p:txBody>
          <a:bodyPr/>
          <a:lstStyle/>
          <a:p>
            <a:r>
              <a:rPr lang="pl-PL" altLang="en-US" sz="3200"/>
              <a:t>„Orientacja filozofii Newtona i jej poprzednicy”</a:t>
            </a:r>
            <a:endParaRPr lang="en-US" altLang="en-US" sz="3200"/>
          </a:p>
        </p:txBody>
      </p:sp>
      <p:sp>
        <p:nvSpPr>
          <p:cNvPr id="3" name="pole tekstowe 2">
            <a:extLst>
              <a:ext uri="{FF2B5EF4-FFF2-40B4-BE49-F238E27FC236}">
                <a16:creationId xmlns:a16="http://schemas.microsoft.com/office/drawing/2014/main" id="{A83ACCC0-26DF-29B4-AD28-FA8CE57CB31A}"/>
              </a:ext>
            </a:extLst>
          </p:cNvPr>
          <p:cNvSpPr txBox="1"/>
          <p:nvPr/>
        </p:nvSpPr>
        <p:spPr>
          <a:xfrm>
            <a:off x="198438" y="836613"/>
            <a:ext cx="8945562" cy="7078662"/>
          </a:xfrm>
          <a:prstGeom prst="rect">
            <a:avLst/>
          </a:prstGeom>
          <a:noFill/>
        </p:spPr>
        <p:txBody>
          <a:bodyPr>
            <a:spAutoFit/>
          </a:bodyPr>
          <a:lstStyle/>
          <a:p>
            <a:pPr>
              <a:spcAft>
                <a:spcPts val="600"/>
              </a:spcAft>
              <a:defRPr/>
            </a:pPr>
            <a:r>
              <a:rPr lang="pl-PL" sz="1800" dirty="0"/>
              <a:t>Poprzez badania naukowe, które prowadził aż </a:t>
            </a:r>
            <a:r>
              <a:rPr lang="pl-PL" sz="1800" i="1" dirty="0"/>
              <a:t>do podstaw</a:t>
            </a:r>
            <a:r>
              <a:rPr lang="pl-PL" sz="1800" dirty="0"/>
              <a:t>, Newton doszedł do zagadnień filozoficznych. Z drugiej zaś strony, ten człowiek religijny i praktykujący, który chwile wolne od pracy przyrodniczej poświęcał komentowaniu Apokalipsy, szukał w filozofii zaspokojenia swych potrzeb filozoficznych. Przeto jego nie była filozofią „czysto naukową; miała dwojaką orientację: </a:t>
            </a:r>
            <a:r>
              <a:rPr lang="pl-PL" sz="1800" spc="200" dirty="0"/>
              <a:t>naukową i religijną. </a:t>
            </a:r>
            <a:endParaRPr lang="pl-PL" sz="1800" i="1" spc="200" dirty="0"/>
          </a:p>
          <a:p>
            <a:pPr>
              <a:spcAft>
                <a:spcPts val="600"/>
              </a:spcAft>
              <a:defRPr/>
            </a:pPr>
            <a:r>
              <a:rPr lang="pl-PL" sz="1800" dirty="0"/>
              <a:t>W </a:t>
            </a:r>
            <a:r>
              <a:rPr lang="pl-PL" sz="1800" i="1" dirty="0"/>
              <a:t>Matematycznych </a:t>
            </a:r>
            <a:r>
              <a:rPr lang="pl-PL" sz="1800" dirty="0"/>
              <a:t>zasadach  </a:t>
            </a:r>
            <a:r>
              <a:rPr lang="pl-PL" sz="1800" spc="200" dirty="0"/>
              <a:t>nauka ścisła </a:t>
            </a:r>
            <a:r>
              <a:rPr lang="pl-PL" sz="1800" dirty="0"/>
              <a:t>o przyrodzie </a:t>
            </a:r>
            <a:r>
              <a:rPr lang="pl-PL" sz="1800" spc="200" dirty="0"/>
              <a:t>stała się faktem</a:t>
            </a:r>
            <a:r>
              <a:rPr lang="pl-PL" sz="1800" dirty="0"/>
              <a:t>.</a:t>
            </a:r>
          </a:p>
          <a:p>
            <a:pPr>
              <a:spcAft>
                <a:spcPts val="600"/>
              </a:spcAft>
              <a:defRPr/>
            </a:pPr>
            <a:r>
              <a:rPr lang="pl-PL" sz="1800" dirty="0"/>
              <a:t>Usiłował ustalić, jakie </a:t>
            </a:r>
            <a:r>
              <a:rPr lang="pl-PL" sz="1800" spc="100" dirty="0"/>
              <a:t>zjawiska</a:t>
            </a:r>
            <a:r>
              <a:rPr lang="pl-PL" sz="1800" spc="200" dirty="0"/>
              <a:t> </a:t>
            </a:r>
            <a:r>
              <a:rPr lang="pl-PL" sz="1800" dirty="0"/>
              <a:t>połączone są ze sobą związkami </a:t>
            </a:r>
            <a:r>
              <a:rPr lang="pl-PL" sz="1800" spc="100" dirty="0"/>
              <a:t>przyczynowymi</a:t>
            </a:r>
            <a:r>
              <a:rPr lang="pl-PL" sz="1800" dirty="0"/>
              <a:t>; natomiast </a:t>
            </a:r>
            <a:r>
              <a:rPr lang="pl-PL" sz="1800" spc="100" dirty="0"/>
              <a:t>transcendentalne przyczyny</a:t>
            </a:r>
            <a:r>
              <a:rPr lang="pl-PL" sz="1800" spc="200" dirty="0"/>
              <a:t> </a:t>
            </a:r>
            <a:r>
              <a:rPr lang="pl-PL" sz="1800" dirty="0"/>
              <a:t>wywołujące zjawiska wyłączał z zakresu nauki. </a:t>
            </a:r>
          </a:p>
          <a:p>
            <a:pPr>
              <a:spcAft>
                <a:spcPts val="600"/>
              </a:spcAft>
              <a:defRPr/>
            </a:pPr>
            <a:r>
              <a:rPr lang="pl-PL" sz="1800" dirty="0">
                <a:solidFill>
                  <a:srgbClr val="FF0000"/>
                </a:solidFill>
              </a:rPr>
              <a:t>Innymi słowy, świat fizyczny rządzi się przewidywalnymi, matematycznymi zasadami; a do świata transcendentalnego - zasad matematycznych stosować nie można. </a:t>
            </a:r>
          </a:p>
          <a:p>
            <a:pPr>
              <a:spcAft>
                <a:spcPts val="600"/>
              </a:spcAft>
              <a:defRPr/>
            </a:pPr>
            <a:r>
              <a:rPr lang="pl-PL" sz="1800" dirty="0"/>
              <a:t>„Hipotez nie wymyślam” – pisał. „Wszystko, co nie wynika ze zjawisk [pomiaru, lub matematycznego rozważania – GK] jest hipotezą, hipotezy zaś, metafizyczne czy też fizykalne, mechanistyczne czy też dotyczące utajonych jakości [David Bohm: ukryte parametry mechaniki kwantowej] – nie powinny być dopuszczone w fizyce </a:t>
            </a:r>
            <a:r>
              <a:rPr lang="pl-PL" sz="1800" i="1" dirty="0"/>
              <a:t>eksperymentalnej.”  </a:t>
            </a:r>
            <a:r>
              <a:rPr lang="pl-PL" sz="1800" dirty="0"/>
              <a:t>Newton pojmował </a:t>
            </a:r>
            <a:r>
              <a:rPr lang="pl-PL" sz="1800" spc="100" dirty="0"/>
              <a:t>przyrodoznawstwo jako opis zjawisk.</a:t>
            </a:r>
          </a:p>
          <a:p>
            <a:pPr>
              <a:spcAft>
                <a:spcPts val="600"/>
              </a:spcAft>
              <a:defRPr/>
            </a:pPr>
            <a:r>
              <a:rPr lang="pl-PL" sz="1800" dirty="0"/>
              <a:t>ZNACZENIE Newtona było potrójne: 1. Stworzenie nauki przyrodniczej niezależnej od filozofii. 2. Sformułowanie fenomenalistycznej [nie fenomenologicznej], opisowej teorii nauki. 3. Powiązanie przyrodoznawstwa z teologią, w postaci fizyko-teologicznego dowodu istnienia Pana Boga.             </a:t>
            </a:r>
            <a:r>
              <a:rPr lang="pl-PL" sz="1600" dirty="0"/>
              <a:t>Wł. Tatarkiewicz, </a:t>
            </a:r>
            <a:r>
              <a:rPr lang="pl-PL" sz="1600" i="1" dirty="0"/>
              <a:t>op. cit.</a:t>
            </a:r>
            <a:r>
              <a:rPr lang="pl-PL" sz="1600" dirty="0"/>
              <a:t> t. 2, str. 84-86  </a:t>
            </a:r>
          </a:p>
          <a:p>
            <a:pPr>
              <a:spcAft>
                <a:spcPts val="600"/>
              </a:spcAft>
              <a:defRPr/>
            </a:pPr>
            <a:endParaRPr lang="pl-PL" sz="1800" spc="100" dirty="0"/>
          </a:p>
          <a:p>
            <a:pPr>
              <a:spcAft>
                <a:spcPts val="600"/>
              </a:spcAft>
              <a:defRPr/>
            </a:pPr>
            <a:endParaRPr lang="pl-PL" sz="1800" spc="100" dirty="0"/>
          </a:p>
          <a:p>
            <a:pPr>
              <a:spcAft>
                <a:spcPts val="600"/>
              </a:spcAft>
              <a:defRPr/>
            </a:pPr>
            <a:r>
              <a:rPr lang="pl-PL" sz="1800" spc="100" dirty="0"/>
              <a:t> </a:t>
            </a:r>
            <a:endParaRPr lang="pl-PL" sz="1800" spc="100"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1C6D9B-2DC3-0AC3-5552-E8C9E1D21A30}"/>
              </a:ext>
            </a:extLst>
          </p:cNvPr>
          <p:cNvSpPr>
            <a:spLocks noGrp="1"/>
          </p:cNvSpPr>
          <p:nvPr>
            <p:ph type="title"/>
          </p:nvPr>
        </p:nvSpPr>
        <p:spPr/>
        <p:txBody>
          <a:bodyPr/>
          <a:lstStyle/>
          <a:p>
            <a:r>
              <a:rPr lang="pl-PL" sz="3600" dirty="0"/>
              <a:t>Od Newtona …</a:t>
            </a:r>
            <a:endParaRPr lang="en-US" sz="3600" dirty="0"/>
          </a:p>
        </p:txBody>
      </p:sp>
      <p:sp>
        <p:nvSpPr>
          <p:cNvPr id="3" name="pole tekstowe 2">
            <a:extLst>
              <a:ext uri="{FF2B5EF4-FFF2-40B4-BE49-F238E27FC236}">
                <a16:creationId xmlns:a16="http://schemas.microsoft.com/office/drawing/2014/main" id="{2D28C0FA-0B13-734B-E59B-3CB898BB58B5}"/>
              </a:ext>
            </a:extLst>
          </p:cNvPr>
          <p:cNvSpPr txBox="1"/>
          <p:nvPr/>
        </p:nvSpPr>
        <p:spPr>
          <a:xfrm>
            <a:off x="251520" y="1412364"/>
            <a:ext cx="8640960" cy="506292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pl-PL" sz="1900" dirty="0"/>
              <a:t>Świat się stał uporządkowany, racjonalny i przewidywalny</a:t>
            </a:r>
          </a:p>
          <a:p>
            <a:pPr marL="342900" indent="-342900">
              <a:spcAft>
                <a:spcPts val="600"/>
              </a:spcAft>
              <a:buFont typeface="Arial" panose="020B0604020202020204" pitchFamily="34" charset="0"/>
              <a:buChar char="•"/>
            </a:pPr>
            <a:r>
              <a:rPr lang="pl-PL" sz="1900" dirty="0"/>
              <a:t>Matematyka Newtona pozwala nam na loty kosmiczne na niewyobrażalne odległości</a:t>
            </a:r>
          </a:p>
          <a:p>
            <a:pPr marL="342900" indent="-342900">
              <a:spcAft>
                <a:spcPts val="600"/>
              </a:spcAft>
              <a:buFont typeface="Arial" panose="020B0604020202020204" pitchFamily="34" charset="0"/>
              <a:buChar char="•"/>
            </a:pPr>
            <a:r>
              <a:rPr lang="pl-PL" sz="1900" dirty="0"/>
              <a:t>Znamy masy odległych gwiazd i planet, bez ich ważenia</a:t>
            </a:r>
          </a:p>
          <a:p>
            <a:pPr marL="342900" indent="-342900">
              <a:spcAft>
                <a:spcPts val="600"/>
              </a:spcAft>
              <a:buFont typeface="Arial" panose="020B0604020202020204" pitchFamily="34" charset="0"/>
              <a:buChar char="•"/>
            </a:pPr>
            <a:r>
              <a:rPr lang="pl-PL" sz="1900" dirty="0"/>
              <a:t>Projektujemy samochody wyścigowe i odrzutowce</a:t>
            </a:r>
          </a:p>
          <a:p>
            <a:pPr marL="342900" indent="-342900">
              <a:spcAft>
                <a:spcPts val="600"/>
              </a:spcAft>
              <a:buFont typeface="Arial" panose="020B0604020202020204" pitchFamily="34" charset="0"/>
              <a:buChar char="•"/>
            </a:pPr>
            <a:r>
              <a:rPr lang="pl-PL" sz="1900" dirty="0"/>
              <a:t>Ale czy już wszystko potrafimy?</a:t>
            </a:r>
          </a:p>
          <a:p>
            <a:pPr marL="342900" indent="-342900">
              <a:spcAft>
                <a:spcPts val="600"/>
              </a:spcAft>
              <a:buFont typeface="Arial" panose="020B0604020202020204" pitchFamily="34" charset="0"/>
              <a:buChar char="•"/>
            </a:pPr>
            <a:endParaRPr lang="pl-PL" sz="1900" dirty="0"/>
          </a:p>
          <a:p>
            <a:pPr marL="342900" indent="-342900">
              <a:spcAft>
                <a:spcPts val="600"/>
              </a:spcAft>
              <a:buFont typeface="Arial" panose="020B0604020202020204" pitchFamily="34" charset="0"/>
              <a:buChar char="•"/>
            </a:pPr>
            <a:r>
              <a:rPr lang="pl-PL" sz="1900" dirty="0"/>
              <a:t>Czy świat jest przeliczalny w najmniejszym detalu?</a:t>
            </a:r>
          </a:p>
          <a:p>
            <a:pPr marL="342900" indent="-342900">
              <a:spcAft>
                <a:spcPts val="600"/>
              </a:spcAft>
              <a:buFont typeface="Arial" panose="020B0604020202020204" pitchFamily="34" charset="0"/>
              <a:buChar char="•"/>
            </a:pPr>
            <a:r>
              <a:rPr lang="pl-PL" sz="1900" dirty="0"/>
              <a:t>Czy wszystko jest już wyznaczone (zdeterminowane)?</a:t>
            </a:r>
          </a:p>
          <a:p>
            <a:pPr marL="342900" indent="-342900">
              <a:spcAft>
                <a:spcPts val="600"/>
              </a:spcAft>
              <a:buFont typeface="Arial" panose="020B0604020202020204" pitchFamily="34" charset="0"/>
              <a:buChar char="•"/>
            </a:pPr>
            <a:endParaRPr lang="pl-PL" sz="1900" dirty="0"/>
          </a:p>
          <a:p>
            <a:pPr marL="342900" indent="-342900">
              <a:spcAft>
                <a:spcPts val="600"/>
              </a:spcAft>
              <a:buFont typeface="Arial" panose="020B0604020202020204" pitchFamily="34" charset="0"/>
              <a:buChar char="•"/>
            </a:pPr>
            <a:r>
              <a:rPr lang="pl-PL" sz="1900" dirty="0"/>
              <a:t>Newton nie był jedynym twórcą nowoczesnej matematyki</a:t>
            </a:r>
          </a:p>
          <a:p>
            <a:pPr marL="342900" indent="-342900">
              <a:spcAft>
                <a:spcPts val="600"/>
              </a:spcAft>
              <a:buFont typeface="Arial" panose="020B0604020202020204" pitchFamily="34" charset="0"/>
              <a:buChar char="•"/>
            </a:pPr>
            <a:r>
              <a:rPr lang="pl-PL" sz="1900" dirty="0"/>
              <a:t>O Leibnizu i Laplace następnym razem</a:t>
            </a:r>
          </a:p>
          <a:p>
            <a:pPr marL="342900" indent="-342900">
              <a:buFont typeface="Arial" panose="020B0604020202020204" pitchFamily="34" charset="0"/>
              <a:buChar char="•"/>
            </a:pPr>
            <a:endParaRPr lang="pl-PL" sz="2000" dirty="0"/>
          </a:p>
          <a:p>
            <a:pPr algn="r"/>
            <a:r>
              <a:rPr lang="pl-PL" sz="2000" dirty="0"/>
              <a:t>Dziękuję za uwagę!</a:t>
            </a:r>
          </a:p>
        </p:txBody>
      </p:sp>
    </p:spTree>
    <p:extLst>
      <p:ext uri="{BB962C8B-B14F-4D97-AF65-F5344CB8AC3E}">
        <p14:creationId xmlns:p14="http://schemas.microsoft.com/office/powerpoint/2010/main" val="1180854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ytuł 1">
            <a:extLst>
              <a:ext uri="{FF2B5EF4-FFF2-40B4-BE49-F238E27FC236}">
                <a16:creationId xmlns:a16="http://schemas.microsoft.com/office/drawing/2014/main" id="{813217E5-190B-B1AF-EA2B-DB2F21AB8ACB}"/>
              </a:ext>
            </a:extLst>
          </p:cNvPr>
          <p:cNvSpPr>
            <a:spLocks noGrp="1" noChangeArrowheads="1"/>
          </p:cNvSpPr>
          <p:nvPr>
            <p:ph type="title"/>
          </p:nvPr>
        </p:nvSpPr>
        <p:spPr>
          <a:xfrm>
            <a:off x="457200" y="-160338"/>
            <a:ext cx="8229600" cy="1143001"/>
          </a:xfrm>
        </p:spPr>
        <p:txBody>
          <a:bodyPr/>
          <a:lstStyle/>
          <a:p>
            <a:r>
              <a:rPr lang="it-IT" altLang="en-US" sz="3600"/>
              <a:t>Literatura</a:t>
            </a:r>
            <a:endParaRPr lang="en-US" altLang="en-US" sz="3600"/>
          </a:p>
        </p:txBody>
      </p:sp>
      <p:sp>
        <p:nvSpPr>
          <p:cNvPr id="41987" name="Text Box 8">
            <a:extLst>
              <a:ext uri="{FF2B5EF4-FFF2-40B4-BE49-F238E27FC236}">
                <a16:creationId xmlns:a16="http://schemas.microsoft.com/office/drawing/2014/main" id="{A1D79011-A936-C68A-E4C7-EE3AEB83F09A}"/>
              </a:ext>
            </a:extLst>
          </p:cNvPr>
          <p:cNvSpPr txBox="1">
            <a:spLocks noChangeArrowheads="1"/>
          </p:cNvSpPr>
          <p:nvPr/>
        </p:nvSpPr>
        <p:spPr bwMode="auto">
          <a:xfrm>
            <a:off x="138906" y="1102578"/>
            <a:ext cx="8866187" cy="5386090"/>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defRPr/>
            </a:pPr>
            <a:r>
              <a:rPr lang="it-IT" altLang="it-IT" sz="2000" i="1" dirty="0"/>
              <a:t> </a:t>
            </a:r>
            <a:r>
              <a:rPr lang="pl-PL" altLang="it-IT" sz="2000" dirty="0">
                <a:latin typeface="+mn-lt"/>
              </a:rPr>
              <a:t> </a:t>
            </a:r>
            <a:r>
              <a:rPr lang="it-IT" altLang="it-IT" sz="2000" dirty="0">
                <a:latin typeface="+mn-lt"/>
              </a:rPr>
              <a:t>Isaac Newton, </a:t>
            </a:r>
            <a:r>
              <a:rPr lang="en-AU" sz="2000" i="1" dirty="0" err="1">
                <a:solidFill>
                  <a:srgbClr val="2C2C2C"/>
                </a:solidFill>
                <a:latin typeface="+mn-lt"/>
              </a:rPr>
              <a:t>Philosophiae</a:t>
            </a:r>
            <a:r>
              <a:rPr lang="en-AU" sz="2000" i="1" dirty="0">
                <a:solidFill>
                  <a:srgbClr val="2C2C2C"/>
                </a:solidFill>
                <a:latin typeface="+mn-lt"/>
              </a:rPr>
              <a:t> </a:t>
            </a:r>
            <a:r>
              <a:rPr lang="en-AU" sz="2000" i="1" dirty="0" err="1">
                <a:solidFill>
                  <a:srgbClr val="2C2C2C"/>
                </a:solidFill>
                <a:latin typeface="+mn-lt"/>
              </a:rPr>
              <a:t>naturalis</a:t>
            </a:r>
            <a:r>
              <a:rPr lang="en-AU" sz="2000" i="1" dirty="0">
                <a:solidFill>
                  <a:srgbClr val="2C2C2C"/>
                </a:solidFill>
                <a:latin typeface="+mn-lt"/>
              </a:rPr>
              <a:t> principia </a:t>
            </a:r>
            <a:r>
              <a:rPr lang="en-AU" sz="2000" i="1" dirty="0" err="1">
                <a:solidFill>
                  <a:srgbClr val="2C2C2C"/>
                </a:solidFill>
                <a:latin typeface="+mn-lt"/>
              </a:rPr>
              <a:t>mathematica</a:t>
            </a:r>
            <a:r>
              <a:rPr lang="en-AU" sz="2000" dirty="0">
                <a:solidFill>
                  <a:srgbClr val="2C2C2C"/>
                </a:solidFill>
                <a:latin typeface="+mn-lt"/>
              </a:rPr>
              <a:t>, Londyn, 1687 </a:t>
            </a:r>
            <a:r>
              <a:rPr lang="pl-PL" altLang="it-IT" sz="2000" i="1" dirty="0">
                <a:hlinkClick r:id="rId2"/>
              </a:rPr>
              <a:t>https://archive.org/details/philosophiaenat00newt/page/n5/mode/2up</a:t>
            </a:r>
            <a:endParaRPr lang="pl-PL" altLang="it-IT" sz="2000" i="1" dirty="0"/>
          </a:p>
          <a:p>
            <a:pPr eaLnBrk="1" hangingPunct="1">
              <a:spcBef>
                <a:spcPct val="0"/>
              </a:spcBef>
              <a:defRPr/>
            </a:pPr>
            <a:endParaRPr lang="pl-PL" altLang="it-IT" sz="2000" i="1" dirty="0"/>
          </a:p>
          <a:p>
            <a:pPr marL="0" indent="0">
              <a:buFontTx/>
              <a:buNone/>
            </a:pPr>
            <a:r>
              <a:rPr lang="pl-PL" altLang="en-US" sz="2000" i="1" dirty="0" err="1"/>
              <a:t>Newton’s</a:t>
            </a:r>
            <a:r>
              <a:rPr lang="pl-PL" altLang="en-US" sz="2000" i="1" dirty="0"/>
              <a:t> </a:t>
            </a:r>
            <a:r>
              <a:rPr lang="pl-PL" altLang="en-US" sz="2000" i="1" dirty="0" err="1"/>
              <a:t>Pricnipia</a:t>
            </a:r>
            <a:r>
              <a:rPr lang="pl-PL" altLang="en-US" sz="2000" i="1" dirty="0"/>
              <a:t>. The Mathematical </a:t>
            </a:r>
            <a:r>
              <a:rPr lang="pl-PL" altLang="en-US" sz="2000" i="1" dirty="0" err="1"/>
              <a:t>Principles</a:t>
            </a:r>
            <a:r>
              <a:rPr lang="pl-PL" altLang="en-US" sz="2000" i="1" dirty="0"/>
              <a:t> of Natural </a:t>
            </a:r>
            <a:r>
              <a:rPr lang="pl-PL" altLang="en-US" sz="2000" i="1" dirty="0" err="1"/>
              <a:t>Philosophy</a:t>
            </a:r>
            <a:r>
              <a:rPr lang="pl-PL" altLang="en-US" sz="2000" i="1" dirty="0"/>
              <a:t> by Sir Isaac Newton, </a:t>
            </a:r>
            <a:r>
              <a:rPr lang="pl-PL" altLang="en-US" sz="2000" dirty="0"/>
              <a:t>trans. Andrew </a:t>
            </a:r>
            <a:r>
              <a:rPr lang="pl-PL" altLang="en-US" sz="2000" dirty="0" err="1"/>
              <a:t>Motte</a:t>
            </a:r>
            <a:r>
              <a:rPr lang="pl-PL" altLang="en-US" sz="2000" dirty="0"/>
              <a:t>, Ed. Daniel </a:t>
            </a:r>
            <a:r>
              <a:rPr lang="pl-PL" altLang="en-US" sz="2000" dirty="0" err="1"/>
              <a:t>Adee</a:t>
            </a:r>
            <a:r>
              <a:rPr lang="pl-PL" altLang="en-US" sz="2000" dirty="0"/>
              <a:t>, New York,1846 </a:t>
            </a:r>
            <a:r>
              <a:rPr lang="pl-PL" altLang="en-US" sz="2000" dirty="0">
                <a:hlinkClick r:id="rId3"/>
              </a:rPr>
              <a:t>https://web.math.princeton.edu/~eprywes/F22FRS/newtonprincipia.pdf</a:t>
            </a:r>
            <a:r>
              <a:rPr lang="pl-PL" altLang="en-US" sz="2000" dirty="0"/>
              <a:t> </a:t>
            </a:r>
            <a:endParaRPr lang="pl-PL" altLang="it-IT" sz="2000" i="1" dirty="0"/>
          </a:p>
          <a:p>
            <a:pPr eaLnBrk="1" hangingPunct="1">
              <a:spcBef>
                <a:spcPct val="0"/>
              </a:spcBef>
              <a:defRPr/>
            </a:pPr>
            <a:endParaRPr lang="pl-PL" altLang="it-IT" sz="2000" i="1" dirty="0"/>
          </a:p>
          <a:p>
            <a:pPr eaLnBrk="1" hangingPunct="1">
              <a:spcBef>
                <a:spcPct val="0"/>
              </a:spcBef>
              <a:defRPr/>
            </a:pPr>
            <a:r>
              <a:rPr lang="pl-PL" altLang="it-IT" sz="2000" dirty="0"/>
              <a:t> Isaac Newton, </a:t>
            </a:r>
            <a:r>
              <a:rPr lang="pl-PL" altLang="it-IT" sz="2000" i="1" dirty="0"/>
              <a:t>Matematyczne zasady filozofii naturalnej</a:t>
            </a:r>
            <a:r>
              <a:rPr lang="pl-PL" altLang="it-IT" sz="2000" dirty="0"/>
              <a:t>, tłum. Sławomir Brzezowski, Copernicus Center, Kraków 2022.</a:t>
            </a:r>
          </a:p>
          <a:p>
            <a:pPr eaLnBrk="1" hangingPunct="1">
              <a:spcBef>
                <a:spcPct val="0"/>
              </a:spcBef>
              <a:defRPr/>
            </a:pPr>
            <a:endParaRPr lang="it-IT" altLang="it-IT" sz="2000" i="1" dirty="0"/>
          </a:p>
          <a:p>
            <a:pPr eaLnBrk="1" hangingPunct="1">
              <a:spcBef>
                <a:spcPct val="0"/>
              </a:spcBef>
              <a:defRPr/>
            </a:pPr>
            <a:r>
              <a:rPr lang="it-IT" altLang="it-IT" sz="2000" i="1" dirty="0"/>
              <a:t>The Cambridge Companion to Newton</a:t>
            </a:r>
            <a:r>
              <a:rPr lang="it-IT" altLang="it-IT" sz="2000" dirty="0"/>
              <a:t>, ed. by Robert </a:t>
            </a:r>
            <a:r>
              <a:rPr lang="it-IT" altLang="it-IT" sz="2000" dirty="0" err="1"/>
              <a:t>Iliffe</a:t>
            </a:r>
            <a:r>
              <a:rPr lang="it-IT" altLang="it-IT" sz="2000" dirty="0"/>
              <a:t> and George E. Smith, Cambridge University Press, 2012</a:t>
            </a:r>
            <a:endParaRPr lang="pl-PL" altLang="it-IT" sz="2000" dirty="0"/>
          </a:p>
          <a:p>
            <a:pPr eaLnBrk="1" hangingPunct="1">
              <a:spcBef>
                <a:spcPct val="0"/>
              </a:spcBef>
              <a:defRPr/>
            </a:pPr>
            <a:endParaRPr lang="pl-PL" altLang="it-IT" sz="2000" dirty="0"/>
          </a:p>
          <a:p>
            <a:pPr eaLnBrk="1" hangingPunct="1">
              <a:spcBef>
                <a:spcPct val="0"/>
              </a:spcBef>
              <a:defRPr/>
            </a:pPr>
            <a:r>
              <a:rPr lang="pl-PL" altLang="it-IT" sz="2000" dirty="0"/>
              <a:t> Rob </a:t>
            </a:r>
            <a:r>
              <a:rPr lang="pl-PL" altLang="it-IT" sz="2000" dirty="0" err="1"/>
              <a:t>Iliffe</a:t>
            </a:r>
            <a:r>
              <a:rPr lang="pl-PL" altLang="it-IT" sz="2000" dirty="0"/>
              <a:t>, </a:t>
            </a:r>
            <a:r>
              <a:rPr lang="pl-PL" altLang="it-IT" sz="2000" i="1" dirty="0"/>
              <a:t>Newton. A </a:t>
            </a:r>
            <a:r>
              <a:rPr lang="pl-PL" altLang="it-IT" sz="2000" i="1" dirty="0" err="1"/>
              <a:t>Very</a:t>
            </a:r>
            <a:r>
              <a:rPr lang="pl-PL" altLang="it-IT" sz="2000" i="1" dirty="0"/>
              <a:t> </a:t>
            </a:r>
            <a:r>
              <a:rPr lang="pl-PL" altLang="it-IT" sz="2000" i="1" dirty="0" err="1"/>
              <a:t>Short</a:t>
            </a:r>
            <a:r>
              <a:rPr lang="pl-PL" altLang="it-IT" sz="2000" i="1" dirty="0"/>
              <a:t> </a:t>
            </a:r>
            <a:r>
              <a:rPr lang="pl-PL" altLang="it-IT" sz="2000" i="1" dirty="0" err="1"/>
              <a:t>Introduction</a:t>
            </a:r>
            <a:r>
              <a:rPr lang="pl-PL" altLang="it-IT" sz="2000" dirty="0"/>
              <a:t>, Oxford, 2007.</a:t>
            </a:r>
          </a:p>
          <a:p>
            <a:pPr eaLnBrk="1" hangingPunct="1">
              <a:spcBef>
                <a:spcPct val="0"/>
              </a:spcBef>
              <a:defRPr/>
            </a:pPr>
            <a:endParaRPr lang="it-IT" altLang="it-IT" sz="2000" dirty="0"/>
          </a:p>
          <a:p>
            <a:pPr eaLnBrk="1" hangingPunct="1">
              <a:spcBef>
                <a:spcPct val="0"/>
              </a:spcBef>
              <a:buNone/>
              <a:defRPr/>
            </a:pPr>
            <a:r>
              <a:rPr lang="pl-PL" altLang="it-IT" sz="2000" dirty="0"/>
              <a:t>G. Karwasz, </a:t>
            </a:r>
            <a:r>
              <a:rPr lang="pl-PL" altLang="it-IT" sz="2000" i="1" dirty="0"/>
              <a:t>Toruński po-ręcznik do fizyki. Fizyka współczesna i astrofizyka</a:t>
            </a:r>
            <a:r>
              <a:rPr lang="pl-PL" altLang="it-IT" sz="2000" dirty="0"/>
              <a:t>, Wyd. Naukowe UMK, 2020.</a:t>
            </a:r>
            <a:endParaRPr lang="en-AU" altLang="it-IT"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043AE1B-8F58-5233-7BCE-3F51F8140F97}"/>
              </a:ext>
            </a:extLst>
          </p:cNvPr>
          <p:cNvSpPr>
            <a:spLocks noGrp="1" noChangeArrowheads="1"/>
          </p:cNvSpPr>
          <p:nvPr>
            <p:ph type="title"/>
          </p:nvPr>
        </p:nvSpPr>
        <p:spPr>
          <a:xfrm>
            <a:off x="457200" y="-203199"/>
            <a:ext cx="8229600" cy="1143000"/>
          </a:xfrm>
        </p:spPr>
        <p:txBody>
          <a:bodyPr/>
          <a:lstStyle/>
          <a:p>
            <a:pPr eaLnBrk="1" hangingPunct="1"/>
            <a:r>
              <a:rPr lang="pl-PL" altLang="it-IT" sz="3600" dirty="0"/>
              <a:t>Izaak Newton (1643-1727)</a:t>
            </a:r>
            <a:endParaRPr lang="en-AU" altLang="it-IT" sz="3600" dirty="0"/>
          </a:p>
        </p:txBody>
      </p:sp>
      <p:sp>
        <p:nvSpPr>
          <p:cNvPr id="22531" name="Text Box 5">
            <a:extLst>
              <a:ext uri="{FF2B5EF4-FFF2-40B4-BE49-F238E27FC236}">
                <a16:creationId xmlns:a16="http://schemas.microsoft.com/office/drawing/2014/main" id="{072366B1-14AC-1D83-09E2-B0778E7E1CB4}"/>
              </a:ext>
            </a:extLst>
          </p:cNvPr>
          <p:cNvSpPr txBox="1">
            <a:spLocks noChangeArrowheads="1"/>
          </p:cNvSpPr>
          <p:nvPr/>
        </p:nvSpPr>
        <p:spPr bwMode="auto">
          <a:xfrm>
            <a:off x="3759200" y="2297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1800">
              <a:solidFill>
                <a:srgbClr val="0033CC"/>
              </a:solidFill>
            </a:endParaRPr>
          </a:p>
        </p:txBody>
      </p:sp>
      <p:sp>
        <p:nvSpPr>
          <p:cNvPr id="22532" name="Rectangle 6">
            <a:extLst>
              <a:ext uri="{FF2B5EF4-FFF2-40B4-BE49-F238E27FC236}">
                <a16:creationId xmlns:a16="http://schemas.microsoft.com/office/drawing/2014/main" id="{F953DBB1-DC26-7A71-2BD0-E0EE2F3D5DC3}"/>
              </a:ext>
            </a:extLst>
          </p:cNvPr>
          <p:cNvSpPr>
            <a:spLocks noGrp="1" noChangeArrowheads="1"/>
          </p:cNvSpPr>
          <p:nvPr>
            <p:ph type="body" idx="1"/>
          </p:nvPr>
        </p:nvSpPr>
        <p:spPr>
          <a:xfrm>
            <a:off x="179512" y="790310"/>
            <a:ext cx="8784976" cy="4525962"/>
          </a:xfrm>
          <a:noFill/>
        </p:spPr>
        <p:txBody>
          <a:bodyPr/>
          <a:lstStyle/>
          <a:p>
            <a:pPr eaLnBrk="1" hangingPunct="1"/>
            <a:r>
              <a:rPr lang="pl-PL" altLang="it-IT" sz="2300" dirty="0"/>
              <a:t>Trzy prawa (a raczej </a:t>
            </a:r>
            <a:r>
              <a:rPr lang="pl-PL" altLang="it-IT" sz="2300" b="1" dirty="0"/>
              <a:t>aksjomaty</a:t>
            </a:r>
            <a:r>
              <a:rPr lang="pl-PL" altLang="it-IT" sz="2300" dirty="0"/>
              <a:t>) dynamiki „Newtona”</a:t>
            </a:r>
          </a:p>
          <a:p>
            <a:pPr eaLnBrk="1" hangingPunct="1"/>
            <a:r>
              <a:rPr lang="pl-PL" altLang="it-IT" sz="2300" dirty="0"/>
              <a:t>Prawo grawitacji powszechnej, które wyjaśnia trzy prawa Keplera, ale również orbity komet</a:t>
            </a:r>
          </a:p>
          <a:p>
            <a:pPr eaLnBrk="1" hangingPunct="1"/>
            <a:r>
              <a:rPr lang="pl-PL" altLang="it-IT" sz="2300" dirty="0"/>
              <a:t>Rozszczepienie światła („podczerwień”, „nadfiolet”) – ale też synteza światła białego z tych składowych (krążek Newtona)</a:t>
            </a:r>
          </a:p>
          <a:p>
            <a:pPr eaLnBrk="1" hangingPunct="1"/>
            <a:endParaRPr lang="pl-PL" altLang="it-IT" sz="2400" dirty="0"/>
          </a:p>
          <a:p>
            <a:pPr eaLnBrk="1" hangingPunct="1"/>
            <a:endParaRPr lang="pl-PL" altLang="it-IT" sz="2400" dirty="0"/>
          </a:p>
          <a:p>
            <a:pPr eaLnBrk="1" hangingPunct="1"/>
            <a:endParaRPr lang="pl-PL" altLang="it-IT" sz="2300" dirty="0"/>
          </a:p>
          <a:p>
            <a:pPr eaLnBrk="1" hangingPunct="1"/>
            <a:r>
              <a:rPr lang="pl-PL" altLang="it-IT" sz="2300" dirty="0"/>
              <a:t>Propagacja fal na strunie – wysokość dźwięku                (problem Pitagorasa, a później ojca Galileusza)</a:t>
            </a:r>
            <a:endParaRPr lang="it-IT" altLang="it-IT" sz="2300" dirty="0"/>
          </a:p>
          <a:p>
            <a:pPr eaLnBrk="1" hangingPunct="1"/>
            <a:r>
              <a:rPr lang="pl-PL" altLang="it-IT" sz="2300" dirty="0"/>
              <a:t>Równanie soczewki cienkiej i zwierciadła</a:t>
            </a:r>
          </a:p>
          <a:p>
            <a:pPr eaLnBrk="1" hangingPunct="1"/>
            <a:r>
              <a:rPr lang="it-IT" altLang="it-IT" sz="2300" dirty="0"/>
              <a:t>Op</a:t>
            </a:r>
            <a:r>
              <a:rPr lang="pl-PL" altLang="it-IT" sz="2300" dirty="0" err="1"/>
              <a:t>ór</a:t>
            </a:r>
            <a:r>
              <a:rPr lang="pl-PL" altLang="it-IT" sz="2300" dirty="0"/>
              <a:t> powietrza i w cieczach (współczynniki </a:t>
            </a:r>
            <a:r>
              <a:rPr lang="pl-PL" altLang="it-IT" sz="2300" i="1" dirty="0"/>
              <a:t>c</a:t>
            </a:r>
            <a:r>
              <a:rPr lang="pl-PL" altLang="it-IT" sz="2300" dirty="0"/>
              <a:t>)</a:t>
            </a:r>
          </a:p>
          <a:p>
            <a:pPr eaLnBrk="1" hangingPunct="1"/>
            <a:r>
              <a:rPr lang="pl-PL" altLang="it-IT" sz="2300" dirty="0"/>
              <a:t>Rachunek różniczkowy</a:t>
            </a:r>
          </a:p>
          <a:p>
            <a:pPr marL="0" indent="0" eaLnBrk="1" hangingPunct="1">
              <a:buNone/>
            </a:pPr>
            <a:r>
              <a:rPr lang="pl-PL" altLang="it-IT" sz="1600" dirty="0"/>
              <a:t>Newton, </a:t>
            </a:r>
            <a:r>
              <a:rPr lang="pl-PL" altLang="it-IT" sz="1600" i="1" dirty="0"/>
              <a:t>Principia</a:t>
            </a:r>
            <a:r>
              <a:rPr lang="pl-PL" altLang="it-IT" sz="1600" dirty="0"/>
              <a:t>, wyd. amerykańskie, New York 1846, str. 369, 334</a:t>
            </a:r>
          </a:p>
          <a:p>
            <a:pPr marL="0" indent="0" eaLnBrk="1" hangingPunct="1">
              <a:buNone/>
            </a:pPr>
            <a:r>
              <a:rPr lang="pl-PL" altLang="it-IT" sz="1600" dirty="0"/>
              <a:t>Karwasz i in. </a:t>
            </a:r>
            <a:r>
              <a:rPr lang="pl-PL" altLang="it-IT" sz="1600" i="1" dirty="0"/>
              <a:t>Fizyka zabawek</a:t>
            </a:r>
            <a:r>
              <a:rPr lang="pl-PL" altLang="it-IT" sz="1600" dirty="0"/>
              <a:t> https://dydaktyka.fizyka.umk.pl/zabawki/files/optyka/monet.html</a:t>
            </a:r>
          </a:p>
          <a:p>
            <a:pPr eaLnBrk="1" hangingPunct="1">
              <a:buFontTx/>
              <a:buNone/>
            </a:pPr>
            <a:endParaRPr lang="en-AU" altLang="it-IT" sz="2800" dirty="0"/>
          </a:p>
        </p:txBody>
      </p:sp>
      <p:pic>
        <p:nvPicPr>
          <p:cNvPr id="1028" name="Picture 4">
            <a:extLst>
              <a:ext uri="{FF2B5EF4-FFF2-40B4-BE49-F238E27FC236}">
                <a16:creationId xmlns:a16="http://schemas.microsoft.com/office/drawing/2014/main" id="{1C1D6492-CF1D-0448-6111-1BCEDA849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552" y="2826367"/>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F5A1C5C-25CF-0B96-A904-922EC6674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195" y="2829612"/>
            <a:ext cx="1244424" cy="12444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2081DEF-3CD7-C8C6-A56B-F625D689E3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0797" y="2889654"/>
            <a:ext cx="1124339" cy="1124339"/>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2">
            <a:extLst>
              <a:ext uri="{FF2B5EF4-FFF2-40B4-BE49-F238E27FC236}">
                <a16:creationId xmlns:a16="http://schemas.microsoft.com/office/drawing/2014/main" id="{221DB261-FD74-EFC0-FAD2-070C6C60D565}"/>
              </a:ext>
            </a:extLst>
          </p:cNvPr>
          <p:cNvPicPr>
            <a:picLocks noChangeAspect="1"/>
          </p:cNvPicPr>
          <p:nvPr/>
        </p:nvPicPr>
        <p:blipFill>
          <a:blip r:embed="rId5"/>
          <a:stretch>
            <a:fillRect/>
          </a:stretch>
        </p:blipFill>
        <p:spPr>
          <a:xfrm>
            <a:off x="6699402" y="2945637"/>
            <a:ext cx="2233645" cy="1403442"/>
          </a:xfrm>
          <a:prstGeom prst="rect">
            <a:avLst/>
          </a:prstGeom>
        </p:spPr>
      </p:pic>
      <p:pic>
        <p:nvPicPr>
          <p:cNvPr id="5" name="Obraz 4">
            <a:extLst>
              <a:ext uri="{FF2B5EF4-FFF2-40B4-BE49-F238E27FC236}">
                <a16:creationId xmlns:a16="http://schemas.microsoft.com/office/drawing/2014/main" id="{475A86DA-A61B-D221-00F3-B028BD791318}"/>
              </a:ext>
            </a:extLst>
          </p:cNvPr>
          <p:cNvPicPr>
            <a:picLocks noChangeAspect="1"/>
          </p:cNvPicPr>
          <p:nvPr/>
        </p:nvPicPr>
        <p:blipFill>
          <a:blip r:embed="rId6"/>
          <a:stretch>
            <a:fillRect/>
          </a:stretch>
        </p:blipFill>
        <p:spPr>
          <a:xfrm>
            <a:off x="6767158" y="4591420"/>
            <a:ext cx="2013771" cy="17360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78877A2-2EE8-4067-9471-0CA61F180775}"/>
              </a:ext>
            </a:extLst>
          </p:cNvPr>
          <p:cNvSpPr>
            <a:spLocks noGrp="1" noChangeArrowheads="1"/>
          </p:cNvSpPr>
          <p:nvPr>
            <p:ph type="title"/>
          </p:nvPr>
        </p:nvSpPr>
        <p:spPr>
          <a:xfrm>
            <a:off x="457200" y="-15144"/>
            <a:ext cx="8229600" cy="1143000"/>
          </a:xfrm>
        </p:spPr>
        <p:txBody>
          <a:bodyPr/>
          <a:lstStyle/>
          <a:p>
            <a:pPr eaLnBrk="1" hangingPunct="1"/>
            <a:r>
              <a:rPr lang="pl-PL" altLang="it-IT" sz="3600" dirty="0"/>
              <a:t>Izaak Newton (1643-1727)</a:t>
            </a:r>
            <a:endParaRPr lang="en-AU" altLang="it-IT" sz="3600" dirty="0"/>
          </a:p>
        </p:txBody>
      </p:sp>
      <p:sp>
        <p:nvSpPr>
          <p:cNvPr id="23555" name="Text Box 3">
            <a:extLst>
              <a:ext uri="{FF2B5EF4-FFF2-40B4-BE49-F238E27FC236}">
                <a16:creationId xmlns:a16="http://schemas.microsoft.com/office/drawing/2014/main" id="{429339A4-1EA0-D5C7-CCAE-435D42B1244D}"/>
              </a:ext>
            </a:extLst>
          </p:cNvPr>
          <p:cNvSpPr txBox="1">
            <a:spLocks noChangeArrowheads="1"/>
          </p:cNvSpPr>
          <p:nvPr/>
        </p:nvSpPr>
        <p:spPr bwMode="auto">
          <a:xfrm>
            <a:off x="3759200" y="2297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1800">
              <a:solidFill>
                <a:srgbClr val="0033CC"/>
              </a:solidFill>
            </a:endParaRPr>
          </a:p>
        </p:txBody>
      </p:sp>
      <p:sp>
        <p:nvSpPr>
          <p:cNvPr id="23556" name="Rectangle 4">
            <a:extLst>
              <a:ext uri="{FF2B5EF4-FFF2-40B4-BE49-F238E27FC236}">
                <a16:creationId xmlns:a16="http://schemas.microsoft.com/office/drawing/2014/main" id="{0E34A7A4-2E63-E932-9D81-EDB3AEF23B94}"/>
              </a:ext>
            </a:extLst>
          </p:cNvPr>
          <p:cNvSpPr>
            <a:spLocks noGrp="1" noChangeArrowheads="1"/>
          </p:cNvSpPr>
          <p:nvPr>
            <p:ph type="body" idx="1"/>
          </p:nvPr>
        </p:nvSpPr>
        <p:spPr>
          <a:xfrm>
            <a:off x="179388" y="960747"/>
            <a:ext cx="8964612" cy="4525963"/>
          </a:xfrm>
          <a:noFill/>
        </p:spPr>
        <p:txBody>
          <a:bodyPr/>
          <a:lstStyle/>
          <a:p>
            <a:pPr eaLnBrk="1" hangingPunct="1"/>
            <a:r>
              <a:rPr lang="pl-PL" altLang="it-IT" sz="1800" dirty="0"/>
              <a:t>Urodził się w miejscowości, której nie ma na żadnej z map (</a:t>
            </a:r>
            <a:r>
              <a:rPr lang="en-AU" sz="1800" b="0" i="0" u="sng" dirty="0">
                <a:solidFill>
                  <a:srgbClr val="000000"/>
                </a:solidFill>
                <a:effectLst/>
                <a:latin typeface="Arial" panose="020B0604020202020204" pitchFamily="34" charset="0"/>
              </a:rPr>
              <a:t>Woolsthorpe-by-Colsterworth</a:t>
            </a:r>
            <a:r>
              <a:rPr lang="en-AU" sz="1800" b="0" i="0" dirty="0">
                <a:solidFill>
                  <a:srgbClr val="000000"/>
                </a:solidFill>
                <a:effectLst/>
                <a:latin typeface="Arial" panose="020B0604020202020204" pitchFamily="34" charset="0"/>
              </a:rPr>
              <a:t>, Lincolnshire</a:t>
            </a:r>
            <a:r>
              <a:rPr lang="pl-PL" sz="1800" b="0" i="0" dirty="0">
                <a:solidFill>
                  <a:srgbClr val="000000"/>
                </a:solidFill>
                <a:effectLst/>
                <a:latin typeface="Arial" panose="020B0604020202020204" pitchFamily="34" charset="0"/>
              </a:rPr>
              <a:t>) 25 grudnia 1642 r. </a:t>
            </a:r>
            <a:r>
              <a:rPr lang="pl-PL" sz="1800" dirty="0">
                <a:solidFill>
                  <a:srgbClr val="000000"/>
                </a:solidFill>
                <a:latin typeface="Arial" panose="020B0604020202020204" pitchFamily="34" charset="0"/>
              </a:rPr>
              <a:t>(albo 4 stycznia 1643 r.)</a:t>
            </a:r>
            <a:endParaRPr lang="pl-PL" altLang="it-IT" sz="1800" dirty="0"/>
          </a:p>
          <a:p>
            <a:pPr eaLnBrk="1" hangingPunct="1"/>
            <a:r>
              <a:rPr lang="pl-PL" altLang="it-IT" sz="1800" dirty="0"/>
              <a:t>Ojciec Izaaka umiera 3 miesiące przed urodzeniem się Izaaka</a:t>
            </a:r>
          </a:p>
          <a:p>
            <a:pPr eaLnBrk="1" hangingPunct="1"/>
            <a:r>
              <a:rPr lang="pl-PL" altLang="it-IT" sz="1800" dirty="0"/>
              <a:t>Matka wychodzi za mąż za pastora; Izaakiem opiekuje się babcia</a:t>
            </a:r>
          </a:p>
          <a:p>
            <a:pPr eaLnBrk="1" hangingPunct="1"/>
            <a:r>
              <a:rPr lang="pl-PL" altLang="it-IT" sz="1800" dirty="0"/>
              <a:t>Izaak ma nadzwyczajny talent do strugania drewnianych wózków, młynów, przekładni; zostaje więc wysłany do szkoły (w wieku 12 lat)</a:t>
            </a:r>
          </a:p>
          <a:p>
            <a:pPr eaLnBrk="1" hangingPunct="1"/>
            <a:r>
              <a:rPr lang="pl-PL" altLang="it-IT" sz="1800" dirty="0"/>
              <a:t>W 1661 r. zostaje przyjęty do „</a:t>
            </a:r>
            <a:r>
              <a:rPr lang="pl-PL" altLang="it-IT" sz="1800" dirty="0" err="1"/>
              <a:t>Trinity</a:t>
            </a:r>
            <a:r>
              <a:rPr lang="pl-PL" altLang="it-IT" sz="1800" dirty="0"/>
              <a:t> College” w Cambridge, ma być pastorem</a:t>
            </a:r>
          </a:p>
          <a:p>
            <a:pPr eaLnBrk="1" hangingPunct="1"/>
            <a:r>
              <a:rPr lang="pl-PL" altLang="it-IT" sz="1800" dirty="0"/>
              <a:t>Nieźle sobie radzi, pożycza pieniądze mniej gospodarnym kolegom</a:t>
            </a:r>
          </a:p>
          <a:p>
            <a:pPr eaLnBrk="1" hangingPunct="1"/>
            <a:r>
              <a:rPr lang="pl-PL" altLang="it-IT" sz="1800" dirty="0"/>
              <a:t>Jego siostrzenica „wpadła w oko” ministrowi – Izaak zostaje dyrektorem mennicy; to on wynalazł grawerkę na brzegu monety</a:t>
            </a:r>
          </a:p>
          <a:p>
            <a:pPr eaLnBrk="1" hangingPunct="1"/>
            <a:r>
              <a:rPr lang="pl-PL" altLang="it-IT" sz="1800" dirty="0"/>
              <a:t>Jego czasy to utwierdzanie się ortodoksyjnego anglikanizmu </a:t>
            </a:r>
          </a:p>
          <a:p>
            <a:pPr eaLnBrk="1" hangingPunct="1"/>
            <a:r>
              <a:rPr lang="pl-PL" altLang="it-IT" sz="1800" dirty="0"/>
              <a:t>Sporo czasu, lektury i inteligencji Izaak poświęca teologii: powątpiewa w zasadność dogmatu o Trójcy Świętej; uważa, że część obecnych zasad wiary została „spreparowana” przez ojców Kościoła w II-IV wieku</a:t>
            </a:r>
          </a:p>
          <a:p>
            <a:pPr eaLnBrk="1" hangingPunct="1"/>
            <a:r>
              <a:rPr lang="pl-PL" altLang="it-IT" sz="1800" dirty="0"/>
              <a:t>Samodzielnie dokonuje wykładni Apokalipsy</a:t>
            </a:r>
          </a:p>
          <a:p>
            <a:pPr eaLnBrk="1" hangingPunct="1"/>
            <a:r>
              <a:rPr lang="pl-PL" altLang="it-IT" sz="1800" dirty="0"/>
              <a:t>Jego „Principia </a:t>
            </a:r>
            <a:r>
              <a:rPr lang="pl-PL" altLang="it-IT" sz="1800" dirty="0" err="1"/>
              <a:t>Matematicae</a:t>
            </a:r>
            <a:r>
              <a:rPr lang="pl-PL" altLang="it-IT" sz="1800" dirty="0"/>
              <a:t> </a:t>
            </a:r>
            <a:r>
              <a:rPr lang="pl-PL" altLang="it-IT" sz="1800" dirty="0" err="1"/>
              <a:t>Philosophia</a:t>
            </a:r>
            <a:r>
              <a:rPr lang="pl-PL" altLang="it-IT" sz="1800" dirty="0"/>
              <a:t> </a:t>
            </a:r>
            <a:r>
              <a:rPr lang="pl-PL" altLang="it-IT" sz="1800" dirty="0" err="1"/>
              <a:t>Naturalae</a:t>
            </a:r>
            <a:r>
              <a:rPr lang="pl-PL" altLang="it-IT" sz="1800" dirty="0"/>
              <a:t>” (napisane po łacinie) stają się bestsellerem w europejskich salonach arystokracji [choć przypuszczalnie mało kto je rozumie].  </a:t>
            </a:r>
          </a:p>
          <a:p>
            <a:pPr marL="0" indent="0" eaLnBrk="1" hangingPunct="1">
              <a:buNone/>
            </a:pPr>
            <a:r>
              <a:rPr lang="pl-PL" altLang="it-IT" sz="1800" dirty="0"/>
              <a:t>Rob </a:t>
            </a:r>
            <a:r>
              <a:rPr lang="pl-PL" altLang="it-IT" sz="1800" dirty="0" err="1"/>
              <a:t>Illiffe</a:t>
            </a:r>
            <a:r>
              <a:rPr lang="pl-PL" altLang="it-IT" sz="1800" i="1" dirty="0"/>
              <a:t>, Newton. A </a:t>
            </a:r>
            <a:r>
              <a:rPr lang="pl-PL" altLang="it-IT" sz="1800" i="1" dirty="0" err="1"/>
              <a:t>Very</a:t>
            </a:r>
            <a:r>
              <a:rPr lang="pl-PL" altLang="it-IT" sz="1800" i="1" dirty="0"/>
              <a:t> </a:t>
            </a:r>
            <a:r>
              <a:rPr lang="pl-PL" altLang="it-IT" sz="1800" i="1" dirty="0" err="1"/>
              <a:t>Short</a:t>
            </a:r>
            <a:r>
              <a:rPr lang="pl-PL" altLang="it-IT" sz="1800" i="1" dirty="0"/>
              <a:t> </a:t>
            </a:r>
            <a:r>
              <a:rPr lang="pl-PL" altLang="it-IT" sz="1800" i="1" dirty="0" err="1"/>
              <a:t>Introduction</a:t>
            </a:r>
            <a:r>
              <a:rPr lang="pl-PL" altLang="it-IT" sz="1800" dirty="0"/>
              <a:t>, Oxford University Press, 2007.</a:t>
            </a:r>
          </a:p>
          <a:p>
            <a:pPr eaLnBrk="1" hangingPunct="1">
              <a:lnSpc>
                <a:spcPct val="80000"/>
              </a:lnSpc>
              <a:buFontTx/>
              <a:buNone/>
            </a:pPr>
            <a:endParaRPr lang="en-AU" altLang="it-IT" sz="1800" dirty="0">
              <a:solidFill>
                <a:srgbClr val="0033C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31EC7D-431E-D2AF-B1F0-71D42E5495B6}"/>
              </a:ext>
            </a:extLst>
          </p:cNvPr>
          <p:cNvSpPr>
            <a:spLocks noGrp="1"/>
          </p:cNvSpPr>
          <p:nvPr>
            <p:ph type="title"/>
          </p:nvPr>
        </p:nvSpPr>
        <p:spPr>
          <a:xfrm>
            <a:off x="307912" y="144011"/>
            <a:ext cx="8686800" cy="1143000"/>
          </a:xfrm>
        </p:spPr>
        <p:txBody>
          <a:bodyPr/>
          <a:lstStyle/>
          <a:p>
            <a:r>
              <a:rPr lang="pl-PL" sz="3200" dirty="0"/>
              <a:t>Matematyczne zasady filozofii przyrody (1687)</a:t>
            </a:r>
            <a:endParaRPr lang="en-US" sz="3200" dirty="0"/>
          </a:p>
        </p:txBody>
      </p:sp>
      <p:pic>
        <p:nvPicPr>
          <p:cNvPr id="6" name="Obraz 5">
            <a:extLst>
              <a:ext uri="{FF2B5EF4-FFF2-40B4-BE49-F238E27FC236}">
                <a16:creationId xmlns:a16="http://schemas.microsoft.com/office/drawing/2014/main" id="{C542E77D-C6B6-B47F-D47B-A3ADD425D8AA}"/>
              </a:ext>
            </a:extLst>
          </p:cNvPr>
          <p:cNvPicPr>
            <a:picLocks noChangeAspect="1"/>
          </p:cNvPicPr>
          <p:nvPr/>
        </p:nvPicPr>
        <p:blipFill>
          <a:blip r:embed="rId2"/>
          <a:stretch>
            <a:fillRect/>
          </a:stretch>
        </p:blipFill>
        <p:spPr>
          <a:xfrm>
            <a:off x="345437" y="1143000"/>
            <a:ext cx="3849907" cy="5440362"/>
          </a:xfrm>
          <a:prstGeom prst="rect">
            <a:avLst/>
          </a:prstGeom>
        </p:spPr>
      </p:pic>
      <p:sp>
        <p:nvSpPr>
          <p:cNvPr id="7" name="pole tekstowe 6">
            <a:extLst>
              <a:ext uri="{FF2B5EF4-FFF2-40B4-BE49-F238E27FC236}">
                <a16:creationId xmlns:a16="http://schemas.microsoft.com/office/drawing/2014/main" id="{34960FBC-FDAD-BB9C-313D-1EF34D523F14}"/>
              </a:ext>
            </a:extLst>
          </p:cNvPr>
          <p:cNvSpPr txBox="1"/>
          <p:nvPr/>
        </p:nvSpPr>
        <p:spPr>
          <a:xfrm>
            <a:off x="4284796" y="1524950"/>
            <a:ext cx="4983749" cy="4708981"/>
          </a:xfrm>
          <a:prstGeom prst="rect">
            <a:avLst/>
          </a:prstGeom>
          <a:noFill/>
        </p:spPr>
        <p:txBody>
          <a:bodyPr wrap="square" rtlCol="0">
            <a:spAutoFit/>
          </a:bodyPr>
          <a:lstStyle/>
          <a:p>
            <a:r>
              <a:rPr lang="pl-PL" sz="2000" dirty="0">
                <a:solidFill>
                  <a:schemeClr val="accent2"/>
                </a:solidFill>
              </a:rPr>
              <a:t>I w zasadzie z tą datą moglibyśmy/ powinniśmy zamknąć „Filozofię przyrody” tak, jak ją rozumieli starożytni Grecy,        a otworzyć nowoczesną, matematyczną fizykę.</a:t>
            </a:r>
          </a:p>
          <a:p>
            <a:endParaRPr lang="pl-PL" sz="2000" dirty="0">
              <a:solidFill>
                <a:schemeClr val="accent2"/>
              </a:solidFill>
            </a:endParaRPr>
          </a:p>
          <a:p>
            <a:r>
              <a:rPr lang="pl-PL" sz="2000" dirty="0">
                <a:solidFill>
                  <a:schemeClr val="accent2"/>
                </a:solidFill>
              </a:rPr>
              <a:t>Ale brak refleksji filozoficznej zubożyłby przede wszystkim właśnie fizykę.</a:t>
            </a:r>
          </a:p>
          <a:p>
            <a:endParaRPr lang="pl-PL" sz="2000" dirty="0">
              <a:solidFill>
                <a:schemeClr val="accent2"/>
              </a:solidFill>
            </a:endParaRPr>
          </a:p>
          <a:p>
            <a:r>
              <a:rPr lang="pl-PL" sz="2000" dirty="0">
                <a:solidFill>
                  <a:schemeClr val="accent2"/>
                </a:solidFill>
              </a:rPr>
              <a:t>Jednak od roku 1687, musimy pamiętać, że w każdej chwili Newtonowski sposób rozumienia fizyki </a:t>
            </a:r>
            <a:r>
              <a:rPr lang="pl-PL" sz="2000" i="1" dirty="0">
                <a:solidFill>
                  <a:schemeClr val="accent2"/>
                </a:solidFill>
              </a:rPr>
              <a:t>dostarcza</a:t>
            </a:r>
            <a:r>
              <a:rPr lang="pl-PL" sz="2000" dirty="0">
                <a:solidFill>
                  <a:schemeClr val="accent2"/>
                </a:solidFill>
              </a:rPr>
              <a:t> nam brzytwę Ockhama, pozwalającą rozdzielić naukową </a:t>
            </a:r>
            <a:r>
              <a:rPr lang="pl-PL" sz="2000" i="1" dirty="0">
                <a:solidFill>
                  <a:schemeClr val="accent2"/>
                </a:solidFill>
              </a:rPr>
              <a:t>pewność</a:t>
            </a:r>
            <a:r>
              <a:rPr lang="pl-PL" sz="2000" dirty="0">
                <a:solidFill>
                  <a:schemeClr val="accent2"/>
                </a:solidFill>
              </a:rPr>
              <a:t> od możności (a często – spekulacji). </a:t>
            </a:r>
            <a:endParaRPr lang="en-US" sz="2000" dirty="0">
              <a:solidFill>
                <a:schemeClr val="accent2"/>
              </a:solidFill>
            </a:endParaRPr>
          </a:p>
        </p:txBody>
      </p:sp>
    </p:spTree>
    <p:extLst>
      <p:ext uri="{BB962C8B-B14F-4D97-AF65-F5344CB8AC3E}">
        <p14:creationId xmlns:p14="http://schemas.microsoft.com/office/powerpoint/2010/main" val="2936801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ytuł 1">
            <a:extLst>
              <a:ext uri="{FF2B5EF4-FFF2-40B4-BE49-F238E27FC236}">
                <a16:creationId xmlns:a16="http://schemas.microsoft.com/office/drawing/2014/main" id="{70588F0E-5B12-2F15-59E8-BC5C2DFA693F}"/>
              </a:ext>
            </a:extLst>
          </p:cNvPr>
          <p:cNvSpPr>
            <a:spLocks noGrp="1" noChangeArrowheads="1"/>
          </p:cNvSpPr>
          <p:nvPr>
            <p:ph type="title"/>
          </p:nvPr>
        </p:nvSpPr>
        <p:spPr/>
        <p:txBody>
          <a:bodyPr/>
          <a:lstStyle/>
          <a:p>
            <a:r>
              <a:rPr lang="en-AU" altLang="en-US" sz="3400">
                <a:latin typeface="Google Sans"/>
              </a:rPr>
              <a:t>Philosophiae Naturalis Principia Mathematica</a:t>
            </a:r>
            <a:br>
              <a:rPr lang="en-AU" altLang="en-US" sz="3400">
                <a:latin typeface="Google Sans"/>
              </a:rPr>
            </a:br>
            <a:endParaRPr lang="en-US" altLang="en-US" sz="3400"/>
          </a:p>
        </p:txBody>
      </p:sp>
      <p:sp>
        <p:nvSpPr>
          <p:cNvPr id="3" name="Symbol zastępczy zawartości 2">
            <a:extLst>
              <a:ext uri="{FF2B5EF4-FFF2-40B4-BE49-F238E27FC236}">
                <a16:creationId xmlns:a16="http://schemas.microsoft.com/office/drawing/2014/main" id="{56CF1A35-0D8E-9679-722A-6F14489F667F}"/>
              </a:ext>
            </a:extLst>
          </p:cNvPr>
          <p:cNvSpPr>
            <a:spLocks noGrp="1"/>
          </p:cNvSpPr>
          <p:nvPr>
            <p:ph idx="1"/>
          </p:nvPr>
        </p:nvSpPr>
        <p:spPr>
          <a:xfrm>
            <a:off x="93305" y="864799"/>
            <a:ext cx="9144000" cy="4525962"/>
          </a:xfrm>
        </p:spPr>
        <p:txBody>
          <a:bodyPr/>
          <a:lstStyle/>
          <a:p>
            <a:pPr>
              <a:defRPr/>
            </a:pPr>
            <a:r>
              <a:rPr lang="pl-PL" sz="1700" dirty="0"/>
              <a:t>„Skoro starożytni w badaniach praw naturalnych przywiązywali wielką wagę do zasad mechaniki, a współcześni, odkładając na bok zagadnienia istoty substancji i jej własności nadprzyrodzone, starając się podporządkować zjawiska natury prawom matematyki, uprawiam w tym traktacie matematykę w takim zakresie, w jakim odnosi się do </a:t>
            </a:r>
            <a:r>
              <a:rPr lang="pl-PL" sz="1700" i="1" dirty="0"/>
              <a:t>filozofii</a:t>
            </a:r>
            <a:r>
              <a:rPr lang="pl-PL" sz="1700" dirty="0"/>
              <a:t>. Starożytni rozważali mechanikę w dwojakim odniesieniu: jako dziedzinę wiedzy, która rozwija się w ścisłym związku z doświadczeniem, i w jej znaczeniu praktycznym. […] </a:t>
            </a:r>
          </a:p>
          <a:p>
            <a:pPr>
              <a:defRPr/>
            </a:pPr>
            <a:r>
              <a:rPr lang="pl-PL" sz="1700" dirty="0"/>
              <a:t>Kreślenie linii prostych i kół, na których opiera się geometria, należy do mechaniki. Geometria nie mówi, jak rysować te linie, ale oczekuje, że będą narysowane. […] Geometria pokazuje, jak tych rozwiązań używać, a potęga geometrii polega na tym, że z kilku zasad wziętych </a:t>
            </a:r>
            <a:r>
              <a:rPr lang="pl-PL" sz="1700" i="1" dirty="0"/>
              <a:t>znikąd</a:t>
            </a:r>
            <a:r>
              <a:rPr lang="pl-PL" sz="1700" dirty="0"/>
              <a:t>, można wyprowadzić tak wiele. (Wstęp, str. 74)</a:t>
            </a:r>
          </a:p>
          <a:p>
            <a:pPr>
              <a:defRPr/>
            </a:pPr>
            <a:r>
              <a:rPr lang="pl-PL" sz="1700" dirty="0"/>
              <a:t>Dlatego przedstawiamy tę pracę jako matematyczne zasady filozofii, jako że całą trudność filozofii wydaje się w tym zawierać – od zjawisk ruchu do badania sił natury, a dalej od tych sił do przedstawienia innych zjawisk.” (Wstęp do I wydania, 1686, str. 75)</a:t>
            </a:r>
          </a:p>
          <a:p>
            <a:pPr marL="0" indent="0">
              <a:buFontTx/>
              <a:buNone/>
              <a:defRPr/>
            </a:pPr>
            <a:r>
              <a:rPr lang="pl-PL" sz="1800" b="1" dirty="0">
                <a:solidFill>
                  <a:schemeClr val="accent6"/>
                </a:solidFill>
              </a:rPr>
              <a:t>Sztafeta postępu naukowego: </a:t>
            </a:r>
          </a:p>
          <a:p>
            <a:pPr>
              <a:buFontTx/>
              <a:buAutoNum type="arabicParenR"/>
              <a:defRPr/>
            </a:pPr>
            <a:r>
              <a:rPr lang="pl-PL" sz="1800" dirty="0">
                <a:solidFill>
                  <a:schemeClr val="accent6"/>
                </a:solidFill>
              </a:rPr>
              <a:t>Kopernik stwierdził, że Ziemia jest jedną z planet i że ruchy tych planet wykazują regularności (Mars </a:t>
            </a:r>
            <a:r>
              <a:rPr lang="pl-PL" sz="1800" i="1" dirty="0">
                <a:solidFill>
                  <a:schemeClr val="accent6"/>
                </a:solidFill>
              </a:rPr>
              <a:t>bima</a:t>
            </a:r>
            <a:r>
              <a:rPr lang="pl-PL" sz="1800" dirty="0">
                <a:solidFill>
                  <a:schemeClr val="accent6"/>
                </a:solidFill>
              </a:rPr>
              <a:t>, </a:t>
            </a:r>
            <a:r>
              <a:rPr lang="pl-PL" sz="1800" dirty="0" err="1">
                <a:solidFill>
                  <a:schemeClr val="accent6"/>
                </a:solidFill>
              </a:rPr>
              <a:t>Iovis</a:t>
            </a:r>
            <a:r>
              <a:rPr lang="pl-PL" sz="1800" dirty="0">
                <a:solidFill>
                  <a:schemeClr val="accent6"/>
                </a:solidFill>
              </a:rPr>
              <a:t> xii etc</a:t>
            </a:r>
            <a:r>
              <a:rPr lang="pl-PL" sz="1800" u="sng" dirty="0">
                <a:solidFill>
                  <a:schemeClr val="accent6"/>
                </a:solidFill>
              </a:rPr>
              <a:t>.): im planeta dalej, tym wolniej się porusza</a:t>
            </a:r>
          </a:p>
          <a:p>
            <a:pPr>
              <a:buFontTx/>
              <a:buAutoNum type="arabicParenR"/>
              <a:defRPr/>
            </a:pPr>
            <a:r>
              <a:rPr lang="pl-PL" sz="1800" dirty="0">
                <a:solidFill>
                  <a:schemeClr val="accent6"/>
                </a:solidFill>
              </a:rPr>
              <a:t>Kepler znalazł zależności matematyczne między okresem obiegu a odległością</a:t>
            </a:r>
          </a:p>
          <a:p>
            <a:pPr>
              <a:buFontTx/>
              <a:buAutoNum type="arabicParenR"/>
              <a:defRPr/>
            </a:pPr>
            <a:r>
              <a:rPr lang="pl-PL" sz="1800" dirty="0">
                <a:solidFill>
                  <a:schemeClr val="accent6"/>
                </a:solidFill>
              </a:rPr>
              <a:t>Newton znalazł matematyczną zależność dla siły oddziaływania na odległość tak, aby obowiązywały prawa Keplera </a:t>
            </a:r>
          </a:p>
          <a:p>
            <a:pPr marL="0" indent="0">
              <a:buFontTx/>
              <a:buNone/>
              <a:defRPr/>
            </a:pPr>
            <a:r>
              <a:rPr lang="pl-PL" sz="1700" i="1" dirty="0"/>
              <a:t>Matematyczne zasady filozofii naturalnej</a:t>
            </a:r>
            <a:r>
              <a:rPr lang="pl-PL" sz="1700" dirty="0"/>
              <a:t>, tłum S. Brzezowski, Copernicus Center, 2022.</a:t>
            </a:r>
            <a:endParaRPr lang="pl-PL" sz="17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E9E70E2-7C3A-0184-5C58-3CB9BE9D2377}"/>
              </a:ext>
            </a:extLst>
          </p:cNvPr>
          <p:cNvSpPr>
            <a:spLocks noGrp="1" noChangeArrowheads="1"/>
          </p:cNvSpPr>
          <p:nvPr>
            <p:ph type="title"/>
          </p:nvPr>
        </p:nvSpPr>
        <p:spPr/>
        <p:txBody>
          <a:bodyPr/>
          <a:lstStyle/>
          <a:p>
            <a:pPr eaLnBrk="1" hangingPunct="1"/>
            <a:r>
              <a:rPr lang="pl-PL" altLang="it-IT" sz="3200" dirty="0"/>
              <a:t>Genialny trick Newtona</a:t>
            </a:r>
            <a:endParaRPr lang="en-AU" altLang="it-IT" sz="3200" dirty="0"/>
          </a:p>
        </p:txBody>
      </p:sp>
      <p:pic>
        <p:nvPicPr>
          <p:cNvPr id="25603" name="Picture 3">
            <a:extLst>
              <a:ext uri="{FF2B5EF4-FFF2-40B4-BE49-F238E27FC236}">
                <a16:creationId xmlns:a16="http://schemas.microsoft.com/office/drawing/2014/main" id="{E12A41C8-5D12-53CC-C638-B030797D6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44675"/>
            <a:ext cx="3833812"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Line 4">
            <a:extLst>
              <a:ext uri="{FF2B5EF4-FFF2-40B4-BE49-F238E27FC236}">
                <a16:creationId xmlns:a16="http://schemas.microsoft.com/office/drawing/2014/main" id="{F8B11EB9-270D-8225-2EF5-98E523F395C8}"/>
              </a:ext>
            </a:extLst>
          </p:cNvPr>
          <p:cNvSpPr>
            <a:spLocks noChangeShapeType="1"/>
          </p:cNvSpPr>
          <p:nvPr/>
        </p:nvSpPr>
        <p:spPr bwMode="auto">
          <a:xfrm>
            <a:off x="755650" y="4365625"/>
            <a:ext cx="0" cy="1439863"/>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Text Box 5">
            <a:extLst>
              <a:ext uri="{FF2B5EF4-FFF2-40B4-BE49-F238E27FC236}">
                <a16:creationId xmlns:a16="http://schemas.microsoft.com/office/drawing/2014/main" id="{0799D056-C995-FEB1-0561-92AECFE6FC01}"/>
              </a:ext>
            </a:extLst>
          </p:cNvPr>
          <p:cNvSpPr txBox="1">
            <a:spLocks noChangeArrowheads="1"/>
          </p:cNvSpPr>
          <p:nvPr/>
        </p:nvSpPr>
        <p:spPr bwMode="auto">
          <a:xfrm>
            <a:off x="376238" y="50482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i="1"/>
              <a:t>g</a:t>
            </a:r>
            <a:endParaRPr lang="en-AU" altLang="it-IT" sz="1800" i="1"/>
          </a:p>
        </p:txBody>
      </p:sp>
      <p:sp>
        <p:nvSpPr>
          <p:cNvPr id="25606" name="Text Box 6">
            <a:extLst>
              <a:ext uri="{FF2B5EF4-FFF2-40B4-BE49-F238E27FC236}">
                <a16:creationId xmlns:a16="http://schemas.microsoft.com/office/drawing/2014/main" id="{0A13B698-6AE0-908A-ABD3-643C35A56C2D}"/>
              </a:ext>
            </a:extLst>
          </p:cNvPr>
          <p:cNvSpPr txBox="1">
            <a:spLocks noChangeArrowheads="1"/>
          </p:cNvSpPr>
          <p:nvPr/>
        </p:nvSpPr>
        <p:spPr bwMode="auto">
          <a:xfrm>
            <a:off x="3492500" y="2997200"/>
            <a:ext cx="88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i="1"/>
              <a:t>g</a:t>
            </a:r>
            <a:r>
              <a:rPr lang="pl-PL" altLang="it-IT" sz="1800"/>
              <a:t>/4000</a:t>
            </a:r>
            <a:endParaRPr lang="en-AU" altLang="it-IT" sz="1800" i="1"/>
          </a:p>
        </p:txBody>
      </p:sp>
      <p:sp>
        <p:nvSpPr>
          <p:cNvPr id="25607" name="Line 7">
            <a:extLst>
              <a:ext uri="{FF2B5EF4-FFF2-40B4-BE49-F238E27FC236}">
                <a16:creationId xmlns:a16="http://schemas.microsoft.com/office/drawing/2014/main" id="{D1B30D7A-F47B-751B-425D-6C4DFDBF6129}"/>
              </a:ext>
            </a:extLst>
          </p:cNvPr>
          <p:cNvSpPr>
            <a:spLocks noChangeShapeType="1"/>
          </p:cNvSpPr>
          <p:nvPr/>
        </p:nvSpPr>
        <p:spPr bwMode="auto">
          <a:xfrm flipH="1">
            <a:off x="1476375" y="2825750"/>
            <a:ext cx="2016125" cy="40322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Text Box 8">
            <a:extLst>
              <a:ext uri="{FF2B5EF4-FFF2-40B4-BE49-F238E27FC236}">
                <a16:creationId xmlns:a16="http://schemas.microsoft.com/office/drawing/2014/main" id="{1CB255BD-5331-ADAC-0A69-D20FA81D5C21}"/>
              </a:ext>
            </a:extLst>
          </p:cNvPr>
          <p:cNvSpPr txBox="1">
            <a:spLocks noChangeArrowheads="1"/>
          </p:cNvSpPr>
          <p:nvPr/>
        </p:nvSpPr>
        <p:spPr bwMode="auto">
          <a:xfrm>
            <a:off x="2268538" y="5157788"/>
            <a:ext cx="1676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i="1"/>
              <a:t>R</a:t>
            </a:r>
            <a:r>
              <a:rPr lang="pl-PL" altLang="it-IT" sz="1800"/>
              <a:t>=384 000 km</a:t>
            </a:r>
            <a:endParaRPr lang="en-AU" altLang="it-IT" sz="1800" i="1"/>
          </a:p>
        </p:txBody>
      </p:sp>
      <p:sp>
        <p:nvSpPr>
          <p:cNvPr id="25609" name="Line 9">
            <a:extLst>
              <a:ext uri="{FF2B5EF4-FFF2-40B4-BE49-F238E27FC236}">
                <a16:creationId xmlns:a16="http://schemas.microsoft.com/office/drawing/2014/main" id="{28BBE5FC-DCDB-CB1B-DD18-0598FD00E3B0}"/>
              </a:ext>
            </a:extLst>
          </p:cNvPr>
          <p:cNvSpPr>
            <a:spLocks noChangeShapeType="1"/>
          </p:cNvSpPr>
          <p:nvPr/>
        </p:nvSpPr>
        <p:spPr bwMode="auto">
          <a:xfrm flipH="1">
            <a:off x="1476375" y="4724400"/>
            <a:ext cx="71438" cy="18732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Text Box 10">
            <a:extLst>
              <a:ext uri="{FF2B5EF4-FFF2-40B4-BE49-F238E27FC236}">
                <a16:creationId xmlns:a16="http://schemas.microsoft.com/office/drawing/2014/main" id="{7B3ECBDE-53AF-CA68-562B-FFE542ACE8D6}"/>
              </a:ext>
            </a:extLst>
          </p:cNvPr>
          <p:cNvSpPr txBox="1">
            <a:spLocks noChangeArrowheads="1"/>
          </p:cNvSpPr>
          <p:nvPr/>
        </p:nvSpPr>
        <p:spPr bwMode="auto">
          <a:xfrm>
            <a:off x="1187450" y="4292600"/>
            <a:ext cx="142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i="1"/>
              <a:t>R</a:t>
            </a:r>
            <a:r>
              <a:rPr lang="pl-PL" altLang="it-IT" sz="1800"/>
              <a:t>=6374  km</a:t>
            </a:r>
            <a:endParaRPr lang="en-AU" altLang="it-IT" sz="1800" i="1"/>
          </a:p>
        </p:txBody>
      </p:sp>
      <p:sp>
        <p:nvSpPr>
          <p:cNvPr id="25611" name="Line 11">
            <a:extLst>
              <a:ext uri="{FF2B5EF4-FFF2-40B4-BE49-F238E27FC236}">
                <a16:creationId xmlns:a16="http://schemas.microsoft.com/office/drawing/2014/main" id="{E82813FE-99D9-7518-D02B-FE77C590BC70}"/>
              </a:ext>
            </a:extLst>
          </p:cNvPr>
          <p:cNvSpPr>
            <a:spLocks noChangeShapeType="1"/>
          </p:cNvSpPr>
          <p:nvPr/>
        </p:nvSpPr>
        <p:spPr bwMode="auto">
          <a:xfrm flipH="1">
            <a:off x="3348038" y="2549525"/>
            <a:ext cx="431800" cy="879475"/>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2" name="Text Box 12">
            <a:extLst>
              <a:ext uri="{FF2B5EF4-FFF2-40B4-BE49-F238E27FC236}">
                <a16:creationId xmlns:a16="http://schemas.microsoft.com/office/drawing/2014/main" id="{C2413D85-35BF-2A58-CB12-96208E61743B}"/>
              </a:ext>
            </a:extLst>
          </p:cNvPr>
          <p:cNvSpPr txBox="1">
            <a:spLocks noChangeArrowheads="1"/>
          </p:cNvSpPr>
          <p:nvPr/>
        </p:nvSpPr>
        <p:spPr bwMode="auto">
          <a:xfrm>
            <a:off x="5272088" y="2895600"/>
            <a:ext cx="1841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2200">
              <a:solidFill>
                <a:schemeClr val="accent2"/>
              </a:solidFill>
            </a:endParaRPr>
          </a:p>
        </p:txBody>
      </p:sp>
      <p:sp>
        <p:nvSpPr>
          <p:cNvPr id="25613" name="Text Box 13">
            <a:extLst>
              <a:ext uri="{FF2B5EF4-FFF2-40B4-BE49-F238E27FC236}">
                <a16:creationId xmlns:a16="http://schemas.microsoft.com/office/drawing/2014/main" id="{B6EF59C4-FCE4-0F66-68EC-90960CE4A83E}"/>
              </a:ext>
            </a:extLst>
          </p:cNvPr>
          <p:cNvSpPr txBox="1">
            <a:spLocks noChangeArrowheads="1"/>
          </p:cNvSpPr>
          <p:nvPr/>
        </p:nvSpPr>
        <p:spPr bwMode="auto">
          <a:xfrm>
            <a:off x="4380562" y="2210848"/>
            <a:ext cx="4763438" cy="434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900" dirty="0">
                <a:solidFill>
                  <a:schemeClr val="accent2"/>
                </a:solidFill>
              </a:rPr>
              <a:t>Newton: ruch po okręgu to też (ciągłe) spadanie</a:t>
            </a:r>
          </a:p>
          <a:p>
            <a:pPr eaLnBrk="1" hangingPunct="1">
              <a:spcBef>
                <a:spcPct val="0"/>
              </a:spcBef>
              <a:buFontTx/>
              <a:buNone/>
            </a:pPr>
            <a:endParaRPr lang="pl-PL" altLang="it-IT" sz="1900" dirty="0">
              <a:solidFill>
                <a:schemeClr val="accent2"/>
              </a:solidFill>
            </a:endParaRPr>
          </a:p>
          <a:p>
            <a:pPr eaLnBrk="1" hangingPunct="1">
              <a:spcBef>
                <a:spcPct val="0"/>
              </a:spcBef>
              <a:buFontTx/>
              <a:buNone/>
            </a:pPr>
            <a:r>
              <a:rPr lang="pl-PL" altLang="it-IT" sz="1900" dirty="0">
                <a:solidFill>
                  <a:schemeClr val="accent2"/>
                </a:solidFill>
              </a:rPr>
              <a:t>Księżyc jest daleko (400 tys. km, czyli 63 promieni Ziemi), a spada z przyspieszeniem około g/4000</a:t>
            </a:r>
          </a:p>
          <a:p>
            <a:pPr eaLnBrk="1" hangingPunct="1">
              <a:spcBef>
                <a:spcPct val="0"/>
              </a:spcBef>
              <a:buFontTx/>
              <a:buNone/>
            </a:pPr>
            <a:endParaRPr lang="pl-PL" altLang="it-IT" sz="1900" dirty="0">
              <a:solidFill>
                <a:schemeClr val="accent2"/>
              </a:solidFill>
            </a:endParaRPr>
          </a:p>
          <a:p>
            <a:pPr eaLnBrk="1" hangingPunct="1">
              <a:spcBef>
                <a:spcPct val="0"/>
              </a:spcBef>
              <a:buFontTx/>
              <a:buNone/>
            </a:pPr>
            <a:r>
              <a:rPr lang="pl-PL" altLang="it-IT" sz="1900" dirty="0">
                <a:solidFill>
                  <a:schemeClr val="accent2"/>
                </a:solidFill>
              </a:rPr>
              <a:t>(zatacza jedną orbitę w 28 dni -  Kopernik)</a:t>
            </a:r>
          </a:p>
          <a:p>
            <a:pPr eaLnBrk="1" hangingPunct="1">
              <a:spcBef>
                <a:spcPct val="0"/>
              </a:spcBef>
              <a:buFontTx/>
              <a:buNone/>
            </a:pPr>
            <a:endParaRPr lang="pl-PL" altLang="it-IT" sz="2200" dirty="0">
              <a:solidFill>
                <a:schemeClr val="accent2"/>
              </a:solidFill>
            </a:endParaRPr>
          </a:p>
          <a:p>
            <a:pPr eaLnBrk="1" hangingPunct="1">
              <a:spcBef>
                <a:spcPct val="0"/>
              </a:spcBef>
              <a:buFontTx/>
              <a:buNone/>
            </a:pPr>
            <a:r>
              <a:rPr lang="pl-PL" altLang="it-IT" sz="2200" i="1" dirty="0">
                <a:solidFill>
                  <a:schemeClr val="accent2"/>
                </a:solidFill>
              </a:rPr>
              <a:t>F/m </a:t>
            </a:r>
            <a:r>
              <a:rPr lang="pl-PL" altLang="it-IT" sz="2200" dirty="0">
                <a:solidFill>
                  <a:schemeClr val="accent2"/>
                </a:solidFill>
              </a:rPr>
              <a:t>=</a:t>
            </a:r>
            <a:r>
              <a:rPr lang="pl-PL" altLang="it-IT" sz="2200" i="1" dirty="0">
                <a:solidFill>
                  <a:schemeClr val="accent2"/>
                </a:solidFill>
              </a:rPr>
              <a:t>G</a:t>
            </a:r>
            <a:r>
              <a:rPr lang="pl-PL" altLang="it-IT" sz="2200" dirty="0">
                <a:solidFill>
                  <a:schemeClr val="accent2"/>
                </a:solidFill>
              </a:rPr>
              <a:t> </a:t>
            </a:r>
            <a:r>
              <a:rPr lang="pl-PL" altLang="it-IT" sz="2200" i="1" dirty="0">
                <a:solidFill>
                  <a:schemeClr val="accent2"/>
                </a:solidFill>
              </a:rPr>
              <a:t>M</a:t>
            </a:r>
            <a:r>
              <a:rPr lang="pl-PL" altLang="it-IT" sz="2200" i="1" baseline="-25000" dirty="0">
                <a:solidFill>
                  <a:schemeClr val="accent2"/>
                </a:solidFill>
              </a:rPr>
              <a:t>o</a:t>
            </a:r>
            <a:r>
              <a:rPr lang="pl-PL" altLang="it-IT" sz="2200" i="1" dirty="0">
                <a:solidFill>
                  <a:schemeClr val="accent2"/>
                </a:solidFill>
              </a:rPr>
              <a:t> / r</a:t>
            </a:r>
            <a:r>
              <a:rPr lang="pl-PL" altLang="it-IT" sz="2200" i="1" baseline="30000" dirty="0">
                <a:solidFill>
                  <a:schemeClr val="accent2"/>
                </a:solidFill>
              </a:rPr>
              <a:t>2</a:t>
            </a:r>
          </a:p>
          <a:p>
            <a:pPr eaLnBrk="1" hangingPunct="1">
              <a:spcBef>
                <a:spcPct val="0"/>
              </a:spcBef>
              <a:buNone/>
            </a:pPr>
            <a:r>
              <a:rPr lang="pl-PL" altLang="it-IT" sz="2200" i="1" dirty="0" err="1">
                <a:solidFill>
                  <a:schemeClr val="accent2"/>
                </a:solidFill>
              </a:rPr>
              <a:t>F</a:t>
            </a:r>
            <a:r>
              <a:rPr lang="pl-PL" altLang="it-IT" sz="2200" i="1" baseline="-25000" dirty="0" err="1">
                <a:solidFill>
                  <a:schemeClr val="accent2"/>
                </a:solidFill>
              </a:rPr>
              <a:t>c</a:t>
            </a:r>
            <a:r>
              <a:rPr lang="pl-PL" altLang="it-IT" sz="2200" i="1" dirty="0">
                <a:solidFill>
                  <a:schemeClr val="accent2"/>
                </a:solidFill>
              </a:rPr>
              <a:t> /m </a:t>
            </a:r>
            <a:r>
              <a:rPr lang="pl-PL" altLang="it-IT" sz="2200" dirty="0">
                <a:solidFill>
                  <a:schemeClr val="accent2"/>
                </a:solidFill>
              </a:rPr>
              <a:t>=</a:t>
            </a:r>
            <a:r>
              <a:rPr lang="pl-PL" altLang="it-IT" sz="2200" i="1" dirty="0">
                <a:solidFill>
                  <a:schemeClr val="accent2"/>
                </a:solidFill>
              </a:rPr>
              <a:t>v</a:t>
            </a:r>
            <a:r>
              <a:rPr lang="pl-PL" altLang="it-IT" sz="2200" i="1" baseline="30000" dirty="0">
                <a:solidFill>
                  <a:schemeClr val="accent2"/>
                </a:solidFill>
              </a:rPr>
              <a:t>2</a:t>
            </a:r>
            <a:r>
              <a:rPr lang="pl-PL" altLang="it-IT" sz="2200" i="1" dirty="0">
                <a:solidFill>
                  <a:schemeClr val="accent2"/>
                </a:solidFill>
              </a:rPr>
              <a:t> / r,    </a:t>
            </a:r>
            <a:r>
              <a:rPr lang="pl-PL" altLang="it-IT" sz="2200" dirty="0">
                <a:solidFill>
                  <a:schemeClr val="accent2"/>
                </a:solidFill>
              </a:rPr>
              <a:t>a  </a:t>
            </a:r>
            <a:r>
              <a:rPr lang="pl-PL" altLang="it-IT" sz="2200" i="1" dirty="0">
                <a:solidFill>
                  <a:schemeClr val="accent2"/>
                </a:solidFill>
              </a:rPr>
              <a:t>v</a:t>
            </a:r>
            <a:r>
              <a:rPr lang="pl-PL" altLang="it-IT" sz="2200" dirty="0">
                <a:solidFill>
                  <a:schemeClr val="accent2"/>
                </a:solidFill>
              </a:rPr>
              <a:t> = 2</a:t>
            </a:r>
            <a:r>
              <a:rPr lang="el-GR" altLang="it-IT" sz="2200" dirty="0">
                <a:solidFill>
                  <a:schemeClr val="accent2"/>
                </a:solidFill>
              </a:rPr>
              <a:t>π</a:t>
            </a:r>
            <a:r>
              <a:rPr lang="pl-PL" altLang="it-IT" sz="2200" i="1" dirty="0">
                <a:solidFill>
                  <a:schemeClr val="accent2"/>
                </a:solidFill>
              </a:rPr>
              <a:t>R</a:t>
            </a:r>
            <a:r>
              <a:rPr lang="pl-PL" altLang="it-IT" sz="2200" dirty="0">
                <a:solidFill>
                  <a:schemeClr val="accent2"/>
                </a:solidFill>
              </a:rPr>
              <a:t>/</a:t>
            </a:r>
            <a:r>
              <a:rPr lang="pl-PL" altLang="it-IT" sz="2200" i="1" dirty="0">
                <a:solidFill>
                  <a:schemeClr val="accent2"/>
                </a:solidFill>
              </a:rPr>
              <a:t>T</a:t>
            </a:r>
            <a:endParaRPr lang="pl-PL" altLang="it-IT" sz="2200" i="1" baseline="30000" dirty="0">
              <a:solidFill>
                <a:schemeClr val="accent2"/>
              </a:solidFill>
            </a:endParaRPr>
          </a:p>
          <a:p>
            <a:pPr eaLnBrk="1" hangingPunct="1">
              <a:spcBef>
                <a:spcPct val="0"/>
              </a:spcBef>
              <a:buFontTx/>
              <a:buNone/>
            </a:pPr>
            <a:endParaRPr lang="pl-PL" altLang="it-IT" sz="2200" i="1" baseline="30000" dirty="0">
              <a:solidFill>
                <a:schemeClr val="accent2"/>
              </a:solidFill>
            </a:endParaRPr>
          </a:p>
          <a:p>
            <a:pPr eaLnBrk="1" hangingPunct="1">
              <a:spcBef>
                <a:spcPct val="0"/>
              </a:spcBef>
              <a:buFontTx/>
              <a:buNone/>
            </a:pPr>
            <a:r>
              <a:rPr lang="pl-PL" altLang="it-IT" sz="2200" dirty="0">
                <a:solidFill>
                  <a:schemeClr val="accent2"/>
                </a:solidFill>
              </a:rPr>
              <a:t>Stąd </a:t>
            </a:r>
            <a:r>
              <a:rPr lang="pl-PL" altLang="it-IT" sz="2200" i="1" dirty="0">
                <a:solidFill>
                  <a:schemeClr val="accent2"/>
                </a:solidFill>
              </a:rPr>
              <a:t>r </a:t>
            </a:r>
            <a:r>
              <a:rPr lang="pl-PL" altLang="it-IT" sz="2200" baseline="30000" dirty="0">
                <a:solidFill>
                  <a:schemeClr val="accent2"/>
                </a:solidFill>
              </a:rPr>
              <a:t>3 </a:t>
            </a:r>
            <a:r>
              <a:rPr lang="pl-PL" altLang="it-IT" sz="2200" i="1" dirty="0">
                <a:solidFill>
                  <a:schemeClr val="accent2"/>
                </a:solidFill>
              </a:rPr>
              <a:t>/ T </a:t>
            </a:r>
            <a:r>
              <a:rPr lang="pl-PL" altLang="it-IT" sz="2200" baseline="30000" dirty="0">
                <a:solidFill>
                  <a:schemeClr val="accent2"/>
                </a:solidFill>
              </a:rPr>
              <a:t>2</a:t>
            </a:r>
            <a:r>
              <a:rPr lang="pl-PL" altLang="it-IT" sz="2200" dirty="0">
                <a:solidFill>
                  <a:schemeClr val="accent2"/>
                </a:solidFill>
              </a:rPr>
              <a:t> =  </a:t>
            </a:r>
            <a:r>
              <a:rPr lang="pl-PL" altLang="it-IT" sz="2200" i="1" dirty="0">
                <a:solidFill>
                  <a:schemeClr val="accent2"/>
                </a:solidFill>
              </a:rPr>
              <a:t>GM / </a:t>
            </a:r>
            <a:r>
              <a:rPr lang="pl-PL" altLang="it-IT" sz="2200" dirty="0">
                <a:solidFill>
                  <a:schemeClr val="accent2"/>
                </a:solidFill>
              </a:rPr>
              <a:t>4</a:t>
            </a:r>
            <a:r>
              <a:rPr lang="el-GR" altLang="it-IT" sz="2200" i="1" dirty="0">
                <a:solidFill>
                  <a:schemeClr val="accent2"/>
                </a:solidFill>
              </a:rPr>
              <a:t>π</a:t>
            </a:r>
            <a:r>
              <a:rPr lang="pl-PL" altLang="it-IT" sz="2200" i="1" baseline="30000" dirty="0">
                <a:solidFill>
                  <a:schemeClr val="accent2"/>
                </a:solidFill>
              </a:rPr>
              <a:t>2</a:t>
            </a:r>
            <a:endParaRPr lang="pl-PL" altLang="it-IT" sz="2200" i="1" dirty="0">
              <a:solidFill>
                <a:schemeClr val="accent2"/>
              </a:solidFill>
            </a:endParaRPr>
          </a:p>
          <a:p>
            <a:pPr eaLnBrk="1" hangingPunct="1">
              <a:spcBef>
                <a:spcPct val="0"/>
              </a:spcBef>
              <a:buFontTx/>
              <a:buNone/>
            </a:pPr>
            <a:r>
              <a:rPr lang="pl-PL" altLang="it-IT" sz="2200" dirty="0">
                <a:solidFill>
                  <a:schemeClr val="accent2"/>
                </a:solidFill>
              </a:rPr>
              <a:t>czyli III Prawo Keplera</a:t>
            </a:r>
            <a:endParaRPr lang="en-AU" altLang="it-IT" sz="2200" dirty="0">
              <a:solidFill>
                <a:schemeClr val="accent2"/>
              </a:solidFill>
            </a:endParaRPr>
          </a:p>
        </p:txBody>
      </p:sp>
      <p:sp>
        <p:nvSpPr>
          <p:cNvPr id="25614" name="Text Box 14">
            <a:extLst>
              <a:ext uri="{FF2B5EF4-FFF2-40B4-BE49-F238E27FC236}">
                <a16:creationId xmlns:a16="http://schemas.microsoft.com/office/drawing/2014/main" id="{0C778B1C-A331-B1FB-9773-1383ED69E22C}"/>
              </a:ext>
            </a:extLst>
          </p:cNvPr>
          <p:cNvSpPr txBox="1">
            <a:spLocks noChangeArrowheads="1"/>
          </p:cNvSpPr>
          <p:nvPr/>
        </p:nvSpPr>
        <p:spPr bwMode="auto">
          <a:xfrm>
            <a:off x="4336241" y="1162366"/>
            <a:ext cx="480775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000" dirty="0">
                <a:solidFill>
                  <a:schemeClr val="accent2"/>
                </a:solidFill>
              </a:rPr>
              <a:t>Galileo: </a:t>
            </a:r>
          </a:p>
          <a:p>
            <a:pPr eaLnBrk="1" hangingPunct="1">
              <a:spcBef>
                <a:spcPct val="0"/>
              </a:spcBef>
              <a:buFontTx/>
              <a:buNone/>
            </a:pPr>
            <a:r>
              <a:rPr lang="pl-PL" altLang="it-IT" sz="2000" dirty="0">
                <a:solidFill>
                  <a:schemeClr val="accent2"/>
                </a:solidFill>
              </a:rPr>
              <a:t>Wszystkie obiekty (na Ziemi) spadają z tym samym </a:t>
            </a:r>
            <a:r>
              <a:rPr lang="pl-PL" altLang="it-IT" sz="2000" i="1" dirty="0">
                <a:solidFill>
                  <a:schemeClr val="accent2"/>
                </a:solidFill>
              </a:rPr>
              <a:t>przyspieszeniem</a:t>
            </a:r>
            <a:r>
              <a:rPr lang="pl-PL" altLang="it-IT" sz="2000" dirty="0">
                <a:solidFill>
                  <a:schemeClr val="accent2"/>
                </a:solidFill>
              </a:rPr>
              <a:t> g</a:t>
            </a:r>
            <a:endParaRPr lang="en-AU" altLang="it-IT" sz="2000" dirty="0">
              <a:solidFill>
                <a:schemeClr val="accen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ytuł 1">
            <a:extLst>
              <a:ext uri="{FF2B5EF4-FFF2-40B4-BE49-F238E27FC236}">
                <a16:creationId xmlns:a16="http://schemas.microsoft.com/office/drawing/2014/main" id="{4250658C-10FF-29D9-1EA3-6AA2DE30D936}"/>
              </a:ext>
            </a:extLst>
          </p:cNvPr>
          <p:cNvSpPr>
            <a:spLocks noGrp="1" noChangeArrowheads="1"/>
          </p:cNvSpPr>
          <p:nvPr>
            <p:ph type="title"/>
          </p:nvPr>
        </p:nvSpPr>
        <p:spPr/>
        <p:txBody>
          <a:bodyPr/>
          <a:lstStyle/>
          <a:p>
            <a:r>
              <a:rPr lang="en-AU" altLang="en-US" sz="3400">
                <a:latin typeface="Google Sans"/>
              </a:rPr>
              <a:t>Philosophiae Naturalis Principia Mathematica</a:t>
            </a:r>
            <a:br>
              <a:rPr lang="en-AU" altLang="en-US" sz="3400">
                <a:latin typeface="Google Sans"/>
              </a:rPr>
            </a:br>
            <a:endParaRPr lang="en-US" altLang="en-US" sz="3400"/>
          </a:p>
        </p:txBody>
      </p:sp>
      <p:sp>
        <p:nvSpPr>
          <p:cNvPr id="27651" name="Symbol zastępczy zawartości 2">
            <a:extLst>
              <a:ext uri="{FF2B5EF4-FFF2-40B4-BE49-F238E27FC236}">
                <a16:creationId xmlns:a16="http://schemas.microsoft.com/office/drawing/2014/main" id="{EEC3E2CE-F35D-F157-00DD-CCF948DE4B3E}"/>
              </a:ext>
            </a:extLst>
          </p:cNvPr>
          <p:cNvSpPr>
            <a:spLocks noGrp="1" noChangeArrowheads="1"/>
          </p:cNvSpPr>
          <p:nvPr>
            <p:ph idx="1"/>
          </p:nvPr>
        </p:nvSpPr>
        <p:spPr>
          <a:xfrm>
            <a:off x="323850" y="5652993"/>
            <a:ext cx="8820150" cy="4525963"/>
          </a:xfrm>
        </p:spPr>
        <p:txBody>
          <a:bodyPr/>
          <a:lstStyle/>
          <a:p>
            <a:pPr marL="0" indent="0">
              <a:buFontTx/>
              <a:buNone/>
            </a:pPr>
            <a:r>
              <a:rPr lang="pl-PL" altLang="en-US" sz="1700" dirty="0"/>
              <a:t>Newton, mimo rozwoju algebry (we Włoszech i Francji) nadal używa geometrii Euklidesa</a:t>
            </a:r>
          </a:p>
          <a:p>
            <a:pPr marL="0" indent="0">
              <a:buFontTx/>
              <a:buNone/>
            </a:pPr>
            <a:endParaRPr lang="pl-PL" altLang="en-US" sz="1400" dirty="0"/>
          </a:p>
          <a:p>
            <a:pPr marL="0" indent="0">
              <a:buFontTx/>
              <a:buNone/>
            </a:pPr>
            <a:r>
              <a:rPr lang="en-AU" altLang="en-US" sz="1400" i="1" dirty="0"/>
              <a:t>Philosophiae Naturalis Principia Mathematica</a:t>
            </a:r>
            <a:r>
              <a:rPr lang="pl-PL" altLang="en-US" sz="1400" i="1" dirty="0"/>
              <a:t>,</a:t>
            </a:r>
            <a:r>
              <a:rPr lang="pl-PL" altLang="en-US" sz="1400" dirty="0"/>
              <a:t> trans. Andrew </a:t>
            </a:r>
            <a:r>
              <a:rPr lang="pl-PL" altLang="en-US" sz="1400" dirty="0" err="1"/>
              <a:t>Motte</a:t>
            </a:r>
            <a:r>
              <a:rPr lang="pl-PL" altLang="en-US" sz="1400" dirty="0"/>
              <a:t>, Daniel </a:t>
            </a:r>
            <a:r>
              <a:rPr lang="pl-PL" altLang="en-US" sz="1400" dirty="0" err="1"/>
              <a:t>Adee</a:t>
            </a:r>
            <a:r>
              <a:rPr lang="pl-PL" altLang="en-US" sz="1400" dirty="0"/>
              <a:t>, New York, 1846</a:t>
            </a:r>
          </a:p>
          <a:p>
            <a:pPr marL="0" indent="0">
              <a:buFontTx/>
              <a:buNone/>
            </a:pPr>
            <a:r>
              <a:rPr lang="pl-PL" altLang="en-US" sz="1400" dirty="0"/>
              <a:t>https://web.math.princeton.edu/~eprywes/F22FRS/newtonprincipia.pdf</a:t>
            </a:r>
          </a:p>
        </p:txBody>
      </p:sp>
      <p:pic>
        <p:nvPicPr>
          <p:cNvPr id="27652" name="Obraz 4">
            <a:extLst>
              <a:ext uri="{FF2B5EF4-FFF2-40B4-BE49-F238E27FC236}">
                <a16:creationId xmlns:a16="http://schemas.microsoft.com/office/drawing/2014/main" id="{93EF5F26-446F-2F85-89AE-91CF58BDE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865611"/>
            <a:ext cx="61737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2">
            <a:extLst>
              <a:ext uri="{FF2B5EF4-FFF2-40B4-BE49-F238E27FC236}">
                <a16:creationId xmlns:a16="http://schemas.microsoft.com/office/drawing/2014/main" id="{D1799121-F094-FE6D-F5A6-FDBCBDA35CB1}"/>
              </a:ext>
            </a:extLst>
          </p:cNvPr>
          <p:cNvPicPr>
            <a:picLocks noChangeAspect="1"/>
          </p:cNvPicPr>
          <p:nvPr/>
        </p:nvPicPr>
        <p:blipFill>
          <a:blip r:embed="rId3"/>
          <a:stretch>
            <a:fillRect/>
          </a:stretch>
        </p:blipFill>
        <p:spPr>
          <a:xfrm>
            <a:off x="6630987" y="898267"/>
            <a:ext cx="2176662" cy="2314709"/>
          </a:xfrm>
          <a:prstGeom prst="rect">
            <a:avLst/>
          </a:prstGeom>
        </p:spPr>
      </p:pic>
      <p:sp>
        <p:nvSpPr>
          <p:cNvPr id="4" name="pole tekstowe 3">
            <a:extLst>
              <a:ext uri="{FF2B5EF4-FFF2-40B4-BE49-F238E27FC236}">
                <a16:creationId xmlns:a16="http://schemas.microsoft.com/office/drawing/2014/main" id="{9C9416BE-3225-48C5-EB5B-40B7A909F510}"/>
              </a:ext>
            </a:extLst>
          </p:cNvPr>
          <p:cNvSpPr txBox="1"/>
          <p:nvPr/>
        </p:nvSpPr>
        <p:spPr>
          <a:xfrm>
            <a:off x="6948264" y="3933056"/>
            <a:ext cx="1775038" cy="646331"/>
          </a:xfrm>
          <a:prstGeom prst="rect">
            <a:avLst/>
          </a:prstGeom>
          <a:noFill/>
        </p:spPr>
        <p:txBody>
          <a:bodyPr wrap="none" rtlCol="0">
            <a:spAutoFit/>
          </a:bodyPr>
          <a:lstStyle/>
          <a:p>
            <a:r>
              <a:rPr lang="pl-PL" dirty="0"/>
              <a:t>Str. 105</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ytuł 1">
            <a:extLst>
              <a:ext uri="{FF2B5EF4-FFF2-40B4-BE49-F238E27FC236}">
                <a16:creationId xmlns:a16="http://schemas.microsoft.com/office/drawing/2014/main" id="{78001F9F-A2FE-E130-C269-30C8C1658A7D}"/>
              </a:ext>
            </a:extLst>
          </p:cNvPr>
          <p:cNvSpPr>
            <a:spLocks noGrp="1" noChangeArrowheads="1"/>
          </p:cNvSpPr>
          <p:nvPr>
            <p:ph type="title"/>
          </p:nvPr>
        </p:nvSpPr>
        <p:spPr/>
        <p:txBody>
          <a:bodyPr/>
          <a:lstStyle/>
          <a:p>
            <a:r>
              <a:rPr lang="en-AU" altLang="en-US" sz="3400">
                <a:latin typeface="Google Sans"/>
              </a:rPr>
              <a:t>Philosophiae Naturalis Principia Mathematica</a:t>
            </a:r>
            <a:br>
              <a:rPr lang="en-AU" altLang="en-US" sz="3400">
                <a:latin typeface="Google Sans"/>
              </a:rPr>
            </a:br>
            <a:endParaRPr lang="en-US" altLang="en-US" sz="3400"/>
          </a:p>
        </p:txBody>
      </p:sp>
      <p:sp>
        <p:nvSpPr>
          <p:cNvPr id="28675" name="Symbol zastępczy zawartości 2">
            <a:extLst>
              <a:ext uri="{FF2B5EF4-FFF2-40B4-BE49-F238E27FC236}">
                <a16:creationId xmlns:a16="http://schemas.microsoft.com/office/drawing/2014/main" id="{082121EA-6FEE-5A31-A1A5-8F32E75B108D}"/>
              </a:ext>
            </a:extLst>
          </p:cNvPr>
          <p:cNvSpPr>
            <a:spLocks noGrp="1" noChangeArrowheads="1"/>
          </p:cNvSpPr>
          <p:nvPr>
            <p:ph idx="1"/>
          </p:nvPr>
        </p:nvSpPr>
        <p:spPr>
          <a:xfrm>
            <a:off x="428625" y="6496050"/>
            <a:ext cx="8820150" cy="382588"/>
          </a:xfrm>
        </p:spPr>
        <p:txBody>
          <a:bodyPr/>
          <a:lstStyle/>
          <a:p>
            <a:pPr marL="0" indent="0">
              <a:buFontTx/>
              <a:buNone/>
            </a:pPr>
            <a:r>
              <a:rPr lang="pl-PL" altLang="en-US" sz="1400" i="1"/>
              <a:t>Matematyczne zasady filozofii naturalnej</a:t>
            </a:r>
            <a:r>
              <a:rPr lang="pl-PL" altLang="en-US" sz="1400"/>
              <a:t>, tłum S. Brzezowski, Copernicus Center, 2022</a:t>
            </a:r>
          </a:p>
        </p:txBody>
      </p:sp>
      <p:sp>
        <p:nvSpPr>
          <p:cNvPr id="7" name="pole tekstowe 6">
            <a:extLst>
              <a:ext uri="{FF2B5EF4-FFF2-40B4-BE49-F238E27FC236}">
                <a16:creationId xmlns:a16="http://schemas.microsoft.com/office/drawing/2014/main" id="{8DDA2439-9B8B-A35C-AC74-5263EC1483C1}"/>
              </a:ext>
            </a:extLst>
          </p:cNvPr>
          <p:cNvSpPr txBox="1">
            <a:spLocks noRot="1" noChangeAspect="1" noMove="1" noResize="1" noEditPoints="1" noAdjustHandles="1" noChangeArrowheads="1" noChangeShapeType="1" noTextEdit="1"/>
          </p:cNvSpPr>
          <p:nvPr/>
        </p:nvSpPr>
        <p:spPr>
          <a:xfrm>
            <a:off x="427148" y="846138"/>
            <a:ext cx="8229601" cy="5355312"/>
          </a:xfrm>
          <a:prstGeom prst="rect">
            <a:avLst/>
          </a:prstGeom>
          <a:blipFill>
            <a:blip r:embed="rId2"/>
            <a:stretch>
              <a:fillRect l="-593" t="-683" r="-1259" b="-6948"/>
            </a:stretch>
          </a:blipFill>
        </p:spPr>
        <p:txBody>
          <a:bodyPr/>
          <a:lstStyle/>
          <a:p>
            <a:pPr>
              <a:defRPr/>
            </a:pPr>
            <a:r>
              <a:rPr lang="en-US">
                <a:noFill/>
              </a:rPr>
              <a:t> </a:t>
            </a:r>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it-IT" sz="3600" b="0" i="0" u="none" strike="noStrike" cap="none" normalizeH="0" baseline="0" smtClean="0">
            <a:ln>
              <a:noFill/>
            </a:ln>
            <a:solidFill>
              <a:schemeClr val="tx2"/>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it-IT" sz="3600" b="0" i="0" u="none" strike="noStrike" cap="none" normalizeH="0" baseline="0" smtClean="0">
            <a:ln>
              <a:noFill/>
            </a:ln>
            <a:solidFill>
              <a:schemeClr val="tx2"/>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23357</TotalTime>
  <Words>3426</Words>
  <Application>Microsoft Office PowerPoint</Application>
  <PresentationFormat>Pokaz na ekranie (4:3)</PresentationFormat>
  <Paragraphs>222</Paragraphs>
  <Slides>29</Slides>
  <Notes>0</Notes>
  <HiddenSlides>0</HiddenSlides>
  <MMClips>0</MMClips>
  <ScaleCrop>false</ScaleCrop>
  <HeadingPairs>
    <vt:vector size="8" baseType="variant">
      <vt:variant>
        <vt:lpstr>Używane czcionki</vt:lpstr>
      </vt:variant>
      <vt:variant>
        <vt:i4>5</vt:i4>
      </vt:variant>
      <vt:variant>
        <vt:lpstr>Motyw</vt:lpstr>
      </vt:variant>
      <vt:variant>
        <vt:i4>1</vt:i4>
      </vt:variant>
      <vt:variant>
        <vt:lpstr>Osadzone serwery OLE</vt:lpstr>
      </vt:variant>
      <vt:variant>
        <vt:i4>1</vt:i4>
      </vt:variant>
      <vt:variant>
        <vt:lpstr>Tytuły slajdów</vt:lpstr>
      </vt:variant>
      <vt:variant>
        <vt:i4>29</vt:i4>
      </vt:variant>
    </vt:vector>
  </HeadingPairs>
  <TitlesOfParts>
    <vt:vector size="36" baseType="lpstr">
      <vt:lpstr>AngsanaUPC</vt:lpstr>
      <vt:lpstr>Arial</vt:lpstr>
      <vt:lpstr>Arial Unicode MS</vt:lpstr>
      <vt:lpstr>Google Sans</vt:lpstr>
      <vt:lpstr>Times New Roman</vt:lpstr>
      <vt:lpstr>Projekt domyślny</vt:lpstr>
      <vt:lpstr>Równanie</vt:lpstr>
      <vt:lpstr>Filozofia przyrody</vt:lpstr>
      <vt:lpstr>Sztafeta postępu naukowego</vt:lpstr>
      <vt:lpstr>Izaak Newton (1643-1727)</vt:lpstr>
      <vt:lpstr>Izaak Newton (1643-1727)</vt:lpstr>
      <vt:lpstr>Matematyczne zasady filozofii przyrody (1687)</vt:lpstr>
      <vt:lpstr>Philosophiae Naturalis Principia Mathematica </vt:lpstr>
      <vt:lpstr>Genialny trick Newtona</vt:lpstr>
      <vt:lpstr>Philosophiae Naturalis Principia Mathematica </vt:lpstr>
      <vt:lpstr>Philosophiae Naturalis Principia Mathematica </vt:lpstr>
      <vt:lpstr>„Arystoteles” (tak naprawdę nie on):</vt:lpstr>
      <vt:lpstr>Już Arystoteles proponował:</vt:lpstr>
      <vt:lpstr>Jean Buridian (1300-1361) + Kartezjusz</vt:lpstr>
      <vt:lpstr>Prezentacja programu PowerPoint</vt:lpstr>
      <vt:lpstr>Planety i komety</vt:lpstr>
      <vt:lpstr>Potęga Newtona: loty kosmiczne</vt:lpstr>
      <vt:lpstr>Metoda graficzna</vt:lpstr>
      <vt:lpstr>Pryzmat Newtona (1665): wyjaśnienie kolorów tęczy (i baniek mydlanych*)</vt:lpstr>
      <vt:lpstr>ZASADY ROZUMOWANIA W NAUKACH PRZYRODNICZYCH  (Rules of reasoning in philosophy, str. 384) </vt:lpstr>
      <vt:lpstr>Prezentacja programu PowerPoint</vt:lpstr>
      <vt:lpstr>Przyczyna oddziaływań grawitacyjnych (?)</vt:lpstr>
      <vt:lpstr>„Newton’s universe”</vt:lpstr>
      <vt:lpstr>Prezentacja programu PowerPoint</vt:lpstr>
      <vt:lpstr>Prezentacja programu PowerPoint</vt:lpstr>
      <vt:lpstr>Prezentacja programu PowerPoint</vt:lpstr>
      <vt:lpstr>Prezentacja programu PowerPoint</vt:lpstr>
      <vt:lpstr>Religia: od Newtona do Einsteina</vt:lpstr>
      <vt:lpstr>„Orientacja filozofii Newtona i jej poprzednicy”</vt:lpstr>
      <vt:lpstr>Od Newtona …</vt:lpstr>
      <vt:lpstr>Literatura</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250</cp:revision>
  <dcterms:created xsi:type="dcterms:W3CDTF">2023-10-19T19:15:12Z</dcterms:created>
  <dcterms:modified xsi:type="dcterms:W3CDTF">2025-04-08T18:10:07Z</dcterms:modified>
</cp:coreProperties>
</file>