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61" r:id="rId2"/>
    <p:sldId id="281" r:id="rId3"/>
    <p:sldId id="349" r:id="rId4"/>
    <p:sldId id="551" r:id="rId5"/>
    <p:sldId id="485" r:id="rId6"/>
    <p:sldId id="257" r:id="rId7"/>
    <p:sldId id="374" r:id="rId8"/>
    <p:sldId id="375" r:id="rId9"/>
    <p:sldId id="492" r:id="rId10"/>
    <p:sldId id="493" r:id="rId11"/>
    <p:sldId id="409" r:id="rId12"/>
    <p:sldId id="457" r:id="rId13"/>
    <p:sldId id="421" r:id="rId14"/>
    <p:sldId id="503" r:id="rId15"/>
    <p:sldId id="550" r:id="rId16"/>
    <p:sldId id="559" r:id="rId17"/>
    <p:sldId id="275" r:id="rId18"/>
    <p:sldId id="494" r:id="rId19"/>
    <p:sldId id="518" r:id="rId20"/>
    <p:sldId id="553" r:id="rId21"/>
    <p:sldId id="537" r:id="rId22"/>
    <p:sldId id="567" r:id="rId23"/>
    <p:sldId id="568" r:id="rId24"/>
    <p:sldId id="569" r:id="rId25"/>
    <p:sldId id="554" r:id="rId26"/>
    <p:sldId id="555" r:id="rId27"/>
    <p:sldId id="556" r:id="rId28"/>
    <p:sldId id="529" r:id="rId29"/>
    <p:sldId id="546" r:id="rId30"/>
    <p:sldId id="411" r:id="rId31"/>
    <p:sldId id="413" r:id="rId32"/>
    <p:sldId id="458" r:id="rId33"/>
    <p:sldId id="459" r:id="rId34"/>
    <p:sldId id="386" r:id="rId35"/>
    <p:sldId id="524" r:id="rId36"/>
    <p:sldId id="523" r:id="rId37"/>
    <p:sldId id="519" r:id="rId38"/>
    <p:sldId id="520" r:id="rId39"/>
    <p:sldId id="364" r:id="rId40"/>
    <p:sldId id="525" r:id="rId41"/>
    <p:sldId id="563" r:id="rId42"/>
    <p:sldId id="340" r:id="rId43"/>
    <p:sldId id="558" r:id="rId44"/>
    <p:sldId id="565" r:id="rId45"/>
    <p:sldId id="365" r:id="rId46"/>
    <p:sldId id="562" r:id="rId47"/>
    <p:sldId id="561" r:id="rId48"/>
    <p:sldId id="560" r:id="rId49"/>
    <p:sldId id="564" r:id="rId50"/>
    <p:sldId id="552" r:id="rId51"/>
    <p:sldId id="549" r:id="rId52"/>
    <p:sldId id="265" r:id="rId53"/>
    <p:sldId id="391" r:id="rId54"/>
    <p:sldId id="570" r:id="rId55"/>
    <p:sldId id="566" r:id="rId56"/>
    <p:sldId id="290" r:id="rId57"/>
    <p:sldId id="547" r:id="rId58"/>
    <p:sldId id="548" r:id="rId59"/>
  </p:sldIdLst>
  <p:sldSz cx="9144000" cy="6858000" type="screen4x3"/>
  <p:notesSz cx="6858000" cy="9144000"/>
  <p:defaultTextStyle>
    <a:defPPr>
      <a:defRPr lang="en-AU"/>
    </a:defPPr>
    <a:lvl1pPr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5pPr>
    <a:lvl6pPr marL="22860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6pPr>
    <a:lvl7pPr marL="27432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7pPr>
    <a:lvl8pPr marL="32004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8pPr>
    <a:lvl9pPr marL="36576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84" autoAdjust="0"/>
    <p:restoredTop sz="94702" autoAdjust="0"/>
  </p:normalViewPr>
  <p:slideViewPr>
    <p:cSldViewPr>
      <p:cViewPr>
        <p:scale>
          <a:sx n="59" d="100"/>
          <a:sy n="59" d="100"/>
        </p:scale>
        <p:origin x="510" y="2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704571F-0EC5-2A8F-035D-65EFCAAEC0A8}"/>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pl-PL" altLang="it-IT"/>
          </a:p>
        </p:txBody>
      </p:sp>
      <p:sp>
        <p:nvSpPr>
          <p:cNvPr id="70659" name="Rectangle 3">
            <a:extLst>
              <a:ext uri="{FF2B5EF4-FFF2-40B4-BE49-F238E27FC236}">
                <a16:creationId xmlns:a16="http://schemas.microsoft.com/office/drawing/2014/main" id="{904A163A-4E45-0145-8D8A-D2A06F9ACF3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pl-PL" altLang="it-IT"/>
          </a:p>
        </p:txBody>
      </p:sp>
      <p:sp>
        <p:nvSpPr>
          <p:cNvPr id="2052" name="Rectangle 4">
            <a:extLst>
              <a:ext uri="{FF2B5EF4-FFF2-40B4-BE49-F238E27FC236}">
                <a16:creationId xmlns:a16="http://schemas.microsoft.com/office/drawing/2014/main" id="{61526F47-7E80-AD58-07E6-33808C0502E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0661" name="Rectangle 5">
            <a:extLst>
              <a:ext uri="{FF2B5EF4-FFF2-40B4-BE49-F238E27FC236}">
                <a16:creationId xmlns:a16="http://schemas.microsoft.com/office/drawing/2014/main" id="{0115A6E4-0AB5-324F-2EF0-B3228638C50A}"/>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70662" name="Rectangle 6">
            <a:extLst>
              <a:ext uri="{FF2B5EF4-FFF2-40B4-BE49-F238E27FC236}">
                <a16:creationId xmlns:a16="http://schemas.microsoft.com/office/drawing/2014/main" id="{5FB4A5C5-B923-75DC-B957-0FB5CEA11D8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pl-PL" altLang="it-IT"/>
          </a:p>
        </p:txBody>
      </p:sp>
      <p:sp>
        <p:nvSpPr>
          <p:cNvPr id="70663" name="Rectangle 7">
            <a:extLst>
              <a:ext uri="{FF2B5EF4-FFF2-40B4-BE49-F238E27FC236}">
                <a16:creationId xmlns:a16="http://schemas.microsoft.com/office/drawing/2014/main" id="{74A3EDB5-5B6D-83D4-2B63-DEFFCB9E1240}"/>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B5B243C1-232C-45E8-A873-BEE9B3C9C231}" type="slidenum">
              <a:rPr lang="pl-PL" altLang="it-IT"/>
              <a:pPr>
                <a:defRPr/>
              </a:pPr>
              <a:t>‹#›</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DA5663F-7929-B7DF-3EFA-E847F21E55D9}"/>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E24F1F10-1865-CAB3-4C3E-26195393747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ymbol zastępczy obrazu slajdu 1">
            <a:extLst>
              <a:ext uri="{FF2B5EF4-FFF2-40B4-BE49-F238E27FC236}">
                <a16:creationId xmlns:a16="http://schemas.microsoft.com/office/drawing/2014/main" id="{9C0EF1EC-1719-93D8-2247-62CFF2A8FFB8}"/>
              </a:ext>
            </a:extLst>
          </p:cNvPr>
          <p:cNvSpPr>
            <a:spLocks noGrp="1" noRot="1" noChangeAspect="1" noChangeArrowheads="1" noTextEdit="1"/>
          </p:cNvSpPr>
          <p:nvPr>
            <p:ph type="sldImg"/>
          </p:nvPr>
        </p:nvSpPr>
        <p:spPr>
          <a:ln/>
        </p:spPr>
      </p:sp>
      <p:sp>
        <p:nvSpPr>
          <p:cNvPr id="17411" name="Symbol zastępczy notatek 2">
            <a:extLst>
              <a:ext uri="{FF2B5EF4-FFF2-40B4-BE49-F238E27FC236}">
                <a16:creationId xmlns:a16="http://schemas.microsoft.com/office/drawing/2014/main" id="{E4E9D4C1-5495-6779-729E-4E21C44534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12" name="Symbol zastępczy numeru slajdu 3">
            <a:extLst>
              <a:ext uri="{FF2B5EF4-FFF2-40B4-BE49-F238E27FC236}">
                <a16:creationId xmlns:a16="http://schemas.microsoft.com/office/drawing/2014/main" id="{475F2C63-3B2C-8CD8-595E-FADE9A4CAB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2"/>
                </a:solidFill>
                <a:latin typeface="Arial" panose="020B0604020202020204" pitchFamily="34" charset="0"/>
                <a:cs typeface="Arial" panose="020B0604020202020204" pitchFamily="34" charset="0"/>
              </a:defRPr>
            </a:lvl1pPr>
            <a:lvl2pPr marL="742950" indent="-285750">
              <a:defRPr sz="3600">
                <a:solidFill>
                  <a:schemeClr val="tx2"/>
                </a:solidFill>
                <a:latin typeface="Arial" panose="020B0604020202020204" pitchFamily="34" charset="0"/>
                <a:cs typeface="Arial" panose="020B0604020202020204" pitchFamily="34" charset="0"/>
              </a:defRPr>
            </a:lvl2pPr>
            <a:lvl3pPr marL="1143000" indent="-228600">
              <a:defRPr sz="3600">
                <a:solidFill>
                  <a:schemeClr val="tx2"/>
                </a:solidFill>
                <a:latin typeface="Arial" panose="020B0604020202020204" pitchFamily="34" charset="0"/>
                <a:cs typeface="Arial" panose="020B0604020202020204" pitchFamily="34" charset="0"/>
              </a:defRPr>
            </a:lvl3pPr>
            <a:lvl4pPr marL="1600200" indent="-228600">
              <a:defRPr sz="3600">
                <a:solidFill>
                  <a:schemeClr val="tx2"/>
                </a:solidFill>
                <a:latin typeface="Arial" panose="020B0604020202020204" pitchFamily="34" charset="0"/>
                <a:cs typeface="Arial" panose="020B0604020202020204" pitchFamily="34" charset="0"/>
              </a:defRPr>
            </a:lvl4pPr>
            <a:lvl5pPr marL="2057400" indent="-228600">
              <a:defRPr sz="36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9pPr>
          </a:lstStyle>
          <a:p>
            <a:fld id="{F308231E-4551-40E0-B948-433FE1B81C4A}" type="slidenum">
              <a:rPr lang="pl-PL" altLang="en-US" sz="1200" smtClean="0">
                <a:solidFill>
                  <a:schemeClr val="tx1"/>
                </a:solidFill>
              </a:rPr>
              <a:pPr/>
              <a:t>14</a:t>
            </a:fld>
            <a:endParaRPr lang="pl-PL" altLang="en-US" sz="1200">
              <a:solidFill>
                <a:schemeClr val="tx1"/>
              </a:solidFill>
            </a:endParaRPr>
          </a:p>
        </p:txBody>
      </p:sp>
    </p:spTree>
    <p:extLst>
      <p:ext uri="{BB962C8B-B14F-4D97-AF65-F5344CB8AC3E}">
        <p14:creationId xmlns:p14="http://schemas.microsoft.com/office/powerpoint/2010/main" val="397482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E9AA3C7-78CC-9E06-26F0-0F2133105FF2}"/>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8F118D00-B6B6-AC3A-B49E-92FF95C8A7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F2699F35-64EC-775C-AE02-7FD1BD451EE6}"/>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E76A2AA2-5B26-A855-D81D-1E47D009A67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2266679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7E5B774-B5E0-A00C-46E7-ECECAEC2E814}"/>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A9A52970-8493-6B28-8977-94F62BF4F78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73DA3C95-3B30-01C1-DF6E-52D3BDDA83F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817B9ACB-61FA-836D-990E-6F51E8A6583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754C5752-F194-B72A-FB5B-084D3F5FFF00}"/>
              </a:ext>
            </a:extLst>
          </p:cNvPr>
          <p:cNvSpPr>
            <a:spLocks noGrp="1" noChangeArrowheads="1"/>
          </p:cNvSpPr>
          <p:nvPr>
            <p:ph type="sldNum" sz="quarter" idx="12"/>
          </p:nvPr>
        </p:nvSpPr>
        <p:spPr>
          <a:ln/>
        </p:spPr>
        <p:txBody>
          <a:bodyPr/>
          <a:lstStyle>
            <a:lvl1pPr>
              <a:defRPr/>
            </a:lvl1pPr>
          </a:lstStyle>
          <a:p>
            <a:pPr>
              <a:defRPr/>
            </a:pPr>
            <a:fld id="{48990D13-4BEA-4EA8-B74E-EF76FD85E502}" type="slidenum">
              <a:rPr lang="en-AU" altLang="it-IT"/>
              <a:pPr>
                <a:defRPr/>
              </a:pPr>
              <a:t>‹#›</a:t>
            </a:fld>
            <a:endParaRPr lang="en-AU" altLang="it-IT"/>
          </a:p>
        </p:txBody>
      </p:sp>
    </p:spTree>
    <p:extLst>
      <p:ext uri="{BB962C8B-B14F-4D97-AF65-F5344CB8AC3E}">
        <p14:creationId xmlns:p14="http://schemas.microsoft.com/office/powerpoint/2010/main" val="153975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02BEB2EF-4511-94B7-74C1-B5C0FB4764C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502200A4-F25C-5F19-8EF2-E05CFBE06A46}"/>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5BDFA922-FD5E-1A78-C0E2-EEDC2A4A70A2}"/>
              </a:ext>
            </a:extLst>
          </p:cNvPr>
          <p:cNvSpPr>
            <a:spLocks noGrp="1" noChangeArrowheads="1"/>
          </p:cNvSpPr>
          <p:nvPr>
            <p:ph type="sldNum" sz="quarter" idx="12"/>
          </p:nvPr>
        </p:nvSpPr>
        <p:spPr>
          <a:ln/>
        </p:spPr>
        <p:txBody>
          <a:bodyPr/>
          <a:lstStyle>
            <a:lvl1pPr>
              <a:defRPr/>
            </a:lvl1pPr>
          </a:lstStyle>
          <a:p>
            <a:pPr>
              <a:defRPr/>
            </a:pPr>
            <a:fld id="{CCADEAE8-8B00-425E-9330-5C7D2ED97AB5}" type="slidenum">
              <a:rPr lang="en-AU" altLang="it-IT"/>
              <a:pPr>
                <a:defRPr/>
              </a:pPr>
              <a:t>‹#›</a:t>
            </a:fld>
            <a:endParaRPr lang="en-AU" altLang="it-IT"/>
          </a:p>
        </p:txBody>
      </p:sp>
    </p:spTree>
    <p:extLst>
      <p:ext uri="{BB962C8B-B14F-4D97-AF65-F5344CB8AC3E}">
        <p14:creationId xmlns:p14="http://schemas.microsoft.com/office/powerpoint/2010/main" val="536509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3EAF37D7-2179-590A-A584-E67CDD086E0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BB066F78-8E07-2A51-BE0F-EA4790BF108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702D2A49-9F24-0AEF-20A7-248CF6739BFD}"/>
              </a:ext>
            </a:extLst>
          </p:cNvPr>
          <p:cNvSpPr>
            <a:spLocks noGrp="1" noChangeArrowheads="1"/>
          </p:cNvSpPr>
          <p:nvPr>
            <p:ph type="sldNum" sz="quarter" idx="12"/>
          </p:nvPr>
        </p:nvSpPr>
        <p:spPr>
          <a:ln/>
        </p:spPr>
        <p:txBody>
          <a:bodyPr/>
          <a:lstStyle>
            <a:lvl1pPr>
              <a:defRPr/>
            </a:lvl1pPr>
          </a:lstStyle>
          <a:p>
            <a:pPr>
              <a:defRPr/>
            </a:pPr>
            <a:fld id="{1FC4557B-D17B-463A-B60F-D2CE53F0430D}" type="slidenum">
              <a:rPr lang="en-AU" altLang="it-IT"/>
              <a:pPr>
                <a:defRPr/>
              </a:pPr>
              <a:t>‹#›</a:t>
            </a:fld>
            <a:endParaRPr lang="en-AU" altLang="it-IT"/>
          </a:p>
        </p:txBody>
      </p:sp>
    </p:spTree>
    <p:extLst>
      <p:ext uri="{BB962C8B-B14F-4D97-AF65-F5344CB8AC3E}">
        <p14:creationId xmlns:p14="http://schemas.microsoft.com/office/powerpoint/2010/main" val="88889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B6093E69-31E6-FEEC-69AB-81E23AFEC84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27095310-EA0A-A35D-4F94-E73181192D5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12930A92-3FE6-9FC1-DF1D-58CA6DF698A1}"/>
              </a:ext>
            </a:extLst>
          </p:cNvPr>
          <p:cNvSpPr>
            <a:spLocks noGrp="1" noChangeArrowheads="1"/>
          </p:cNvSpPr>
          <p:nvPr>
            <p:ph type="sldNum" sz="quarter" idx="12"/>
          </p:nvPr>
        </p:nvSpPr>
        <p:spPr>
          <a:ln/>
        </p:spPr>
        <p:txBody>
          <a:bodyPr/>
          <a:lstStyle>
            <a:lvl1pPr>
              <a:defRPr/>
            </a:lvl1pPr>
          </a:lstStyle>
          <a:p>
            <a:pPr>
              <a:defRPr/>
            </a:pPr>
            <a:fld id="{F0EA0C95-FD6F-498B-AE15-83C2CB219558}" type="slidenum">
              <a:rPr lang="en-AU" altLang="it-IT"/>
              <a:pPr>
                <a:defRPr/>
              </a:pPr>
              <a:t>‹#›</a:t>
            </a:fld>
            <a:endParaRPr lang="en-AU" altLang="it-IT"/>
          </a:p>
        </p:txBody>
      </p:sp>
    </p:spTree>
    <p:extLst>
      <p:ext uri="{BB962C8B-B14F-4D97-AF65-F5344CB8AC3E}">
        <p14:creationId xmlns:p14="http://schemas.microsoft.com/office/powerpoint/2010/main" val="274270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4318CE1C-7050-0644-2B16-EB964F31DC0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3F0DA31E-173B-D838-4613-7AD79860DF5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8716B41B-8B3C-C4A5-552F-E0C8427AF18E}"/>
              </a:ext>
            </a:extLst>
          </p:cNvPr>
          <p:cNvSpPr>
            <a:spLocks noGrp="1" noChangeArrowheads="1"/>
          </p:cNvSpPr>
          <p:nvPr>
            <p:ph type="sldNum" sz="quarter" idx="12"/>
          </p:nvPr>
        </p:nvSpPr>
        <p:spPr>
          <a:ln/>
        </p:spPr>
        <p:txBody>
          <a:bodyPr/>
          <a:lstStyle>
            <a:lvl1pPr>
              <a:defRPr/>
            </a:lvl1pPr>
          </a:lstStyle>
          <a:p>
            <a:pPr>
              <a:defRPr/>
            </a:pPr>
            <a:fld id="{29EB60E9-D6B4-4492-92A2-F5541BFBFA81}" type="slidenum">
              <a:rPr lang="en-AU" altLang="it-IT"/>
              <a:pPr>
                <a:defRPr/>
              </a:pPr>
              <a:t>‹#›</a:t>
            </a:fld>
            <a:endParaRPr lang="en-AU" altLang="it-IT"/>
          </a:p>
        </p:txBody>
      </p:sp>
    </p:spTree>
    <p:extLst>
      <p:ext uri="{BB962C8B-B14F-4D97-AF65-F5344CB8AC3E}">
        <p14:creationId xmlns:p14="http://schemas.microsoft.com/office/powerpoint/2010/main" val="847700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B839E1C3-D78A-C333-68F6-F526476437E2}"/>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3976F903-E099-7B23-1978-050874A9F41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070D28EF-E9AC-1A5F-6C2E-A3E64635C86B}"/>
              </a:ext>
            </a:extLst>
          </p:cNvPr>
          <p:cNvSpPr>
            <a:spLocks noGrp="1" noChangeArrowheads="1"/>
          </p:cNvSpPr>
          <p:nvPr>
            <p:ph type="sldNum" sz="quarter" idx="12"/>
          </p:nvPr>
        </p:nvSpPr>
        <p:spPr>
          <a:ln/>
        </p:spPr>
        <p:txBody>
          <a:bodyPr/>
          <a:lstStyle>
            <a:lvl1pPr>
              <a:defRPr/>
            </a:lvl1pPr>
          </a:lstStyle>
          <a:p>
            <a:pPr>
              <a:defRPr/>
            </a:pPr>
            <a:fld id="{9BA61C74-6F13-4FFA-9BE7-DD0510219467}" type="slidenum">
              <a:rPr lang="en-AU" altLang="it-IT"/>
              <a:pPr>
                <a:defRPr/>
              </a:pPr>
              <a:t>‹#›</a:t>
            </a:fld>
            <a:endParaRPr lang="en-AU" altLang="it-IT"/>
          </a:p>
        </p:txBody>
      </p:sp>
    </p:spTree>
    <p:extLst>
      <p:ext uri="{BB962C8B-B14F-4D97-AF65-F5344CB8AC3E}">
        <p14:creationId xmlns:p14="http://schemas.microsoft.com/office/powerpoint/2010/main" val="183652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EB66707D-EE41-A0FB-5A70-485177A80B0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375FEE8F-A2DD-458A-BAF8-55DDBE5EBC5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52248512-11F4-838F-848B-EAE46564C8F7}"/>
              </a:ext>
            </a:extLst>
          </p:cNvPr>
          <p:cNvSpPr>
            <a:spLocks noGrp="1" noChangeArrowheads="1"/>
          </p:cNvSpPr>
          <p:nvPr>
            <p:ph type="sldNum" sz="quarter" idx="12"/>
          </p:nvPr>
        </p:nvSpPr>
        <p:spPr>
          <a:ln/>
        </p:spPr>
        <p:txBody>
          <a:bodyPr/>
          <a:lstStyle>
            <a:lvl1pPr>
              <a:defRPr/>
            </a:lvl1pPr>
          </a:lstStyle>
          <a:p>
            <a:pPr>
              <a:defRPr/>
            </a:pPr>
            <a:fld id="{D3A1541C-A7F0-4588-A76A-5F6346DAFE30}" type="slidenum">
              <a:rPr lang="en-AU" altLang="it-IT"/>
              <a:pPr>
                <a:defRPr/>
              </a:pPr>
              <a:t>‹#›</a:t>
            </a:fld>
            <a:endParaRPr lang="en-AU" altLang="it-IT"/>
          </a:p>
        </p:txBody>
      </p:sp>
    </p:spTree>
    <p:extLst>
      <p:ext uri="{BB962C8B-B14F-4D97-AF65-F5344CB8AC3E}">
        <p14:creationId xmlns:p14="http://schemas.microsoft.com/office/powerpoint/2010/main" val="94706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D0DEA5D8-8786-8B71-AFAD-2E6673B8C89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4FAC096E-E198-E796-BC72-685CA86A1D0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FE288D22-32BE-8FD1-DE80-BE951A75AD02}"/>
              </a:ext>
            </a:extLst>
          </p:cNvPr>
          <p:cNvSpPr>
            <a:spLocks noGrp="1" noChangeArrowheads="1"/>
          </p:cNvSpPr>
          <p:nvPr>
            <p:ph type="sldNum" sz="quarter" idx="12"/>
          </p:nvPr>
        </p:nvSpPr>
        <p:spPr>
          <a:ln/>
        </p:spPr>
        <p:txBody>
          <a:bodyPr/>
          <a:lstStyle>
            <a:lvl1pPr>
              <a:defRPr/>
            </a:lvl1pPr>
          </a:lstStyle>
          <a:p>
            <a:pPr>
              <a:defRPr/>
            </a:pPr>
            <a:fld id="{13782D12-10B4-41B2-9F57-CE122A1B964F}" type="slidenum">
              <a:rPr lang="en-AU" altLang="it-IT"/>
              <a:pPr>
                <a:defRPr/>
              </a:pPr>
              <a:t>‹#›</a:t>
            </a:fld>
            <a:endParaRPr lang="en-AU" altLang="it-IT"/>
          </a:p>
        </p:txBody>
      </p:sp>
    </p:spTree>
    <p:extLst>
      <p:ext uri="{BB962C8B-B14F-4D97-AF65-F5344CB8AC3E}">
        <p14:creationId xmlns:p14="http://schemas.microsoft.com/office/powerpoint/2010/main" val="243197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ED597B-2211-11ED-3476-29D02D8E579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29E7B52E-56C2-9403-10BE-6968FC9E94F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77DAD720-BCA4-B687-A0AE-EA7F07A79C14}"/>
              </a:ext>
            </a:extLst>
          </p:cNvPr>
          <p:cNvSpPr>
            <a:spLocks noGrp="1" noChangeArrowheads="1"/>
          </p:cNvSpPr>
          <p:nvPr>
            <p:ph type="sldNum" sz="quarter" idx="12"/>
          </p:nvPr>
        </p:nvSpPr>
        <p:spPr>
          <a:ln/>
        </p:spPr>
        <p:txBody>
          <a:bodyPr/>
          <a:lstStyle>
            <a:lvl1pPr>
              <a:defRPr/>
            </a:lvl1pPr>
          </a:lstStyle>
          <a:p>
            <a:pPr>
              <a:defRPr/>
            </a:pPr>
            <a:fld id="{708492BF-4478-42A2-B61B-529CB2E0826C}" type="slidenum">
              <a:rPr lang="en-AU" altLang="it-IT"/>
              <a:pPr>
                <a:defRPr/>
              </a:pPr>
              <a:t>‹#›</a:t>
            </a:fld>
            <a:endParaRPr lang="en-AU" altLang="it-IT"/>
          </a:p>
        </p:txBody>
      </p:sp>
    </p:spTree>
    <p:extLst>
      <p:ext uri="{BB962C8B-B14F-4D97-AF65-F5344CB8AC3E}">
        <p14:creationId xmlns:p14="http://schemas.microsoft.com/office/powerpoint/2010/main" val="1222291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286CC51B-9040-20C1-EEE9-AB1F8E0E094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1D1C9E94-0298-00D9-39FD-C8D88255534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5BFB424E-5A7B-F702-B541-8AC137453DEE}"/>
              </a:ext>
            </a:extLst>
          </p:cNvPr>
          <p:cNvSpPr>
            <a:spLocks noGrp="1" noChangeArrowheads="1"/>
          </p:cNvSpPr>
          <p:nvPr>
            <p:ph type="sldNum" sz="quarter" idx="12"/>
          </p:nvPr>
        </p:nvSpPr>
        <p:spPr>
          <a:ln/>
        </p:spPr>
        <p:txBody>
          <a:bodyPr/>
          <a:lstStyle>
            <a:lvl1pPr>
              <a:defRPr/>
            </a:lvl1pPr>
          </a:lstStyle>
          <a:p>
            <a:pPr>
              <a:defRPr/>
            </a:pPr>
            <a:fld id="{F8DAB4C0-AAFB-4778-935C-5C68A7B1C394}" type="slidenum">
              <a:rPr lang="en-AU" altLang="it-IT"/>
              <a:pPr>
                <a:defRPr/>
              </a:pPr>
              <a:t>‹#›</a:t>
            </a:fld>
            <a:endParaRPr lang="en-AU" altLang="it-IT"/>
          </a:p>
        </p:txBody>
      </p:sp>
    </p:spTree>
    <p:extLst>
      <p:ext uri="{BB962C8B-B14F-4D97-AF65-F5344CB8AC3E}">
        <p14:creationId xmlns:p14="http://schemas.microsoft.com/office/powerpoint/2010/main" val="203523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2159A75A-A695-A0A7-6001-280EC75CD41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90AF62E5-E2DE-877C-D3F7-9FB2DED2912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CDF6B4EC-2360-30B9-8C39-962D68DBACCD}"/>
              </a:ext>
            </a:extLst>
          </p:cNvPr>
          <p:cNvSpPr>
            <a:spLocks noGrp="1" noChangeArrowheads="1"/>
          </p:cNvSpPr>
          <p:nvPr>
            <p:ph type="sldNum" sz="quarter" idx="12"/>
          </p:nvPr>
        </p:nvSpPr>
        <p:spPr>
          <a:ln/>
        </p:spPr>
        <p:txBody>
          <a:bodyPr/>
          <a:lstStyle>
            <a:lvl1pPr>
              <a:defRPr/>
            </a:lvl1pPr>
          </a:lstStyle>
          <a:p>
            <a:pPr>
              <a:defRPr/>
            </a:pPr>
            <a:fld id="{568FAE0A-B38E-44F5-8D67-62B9659F8904}" type="slidenum">
              <a:rPr lang="en-AU" altLang="it-IT"/>
              <a:pPr>
                <a:defRPr/>
              </a:pPr>
              <a:t>‹#›</a:t>
            </a:fld>
            <a:endParaRPr lang="en-AU" altLang="it-IT"/>
          </a:p>
        </p:txBody>
      </p:sp>
    </p:spTree>
    <p:extLst>
      <p:ext uri="{BB962C8B-B14F-4D97-AF65-F5344CB8AC3E}">
        <p14:creationId xmlns:p14="http://schemas.microsoft.com/office/powerpoint/2010/main" val="3775476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F3178D-28C7-A51B-3D3F-E2E521D033D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93BF305E-0641-EC7D-875C-57ED8EC0936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06E125D3-CDDD-7A4B-4D12-DF462C05EC9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endParaRPr lang="en-AU" altLang="it-IT"/>
          </a:p>
        </p:txBody>
      </p:sp>
      <p:sp>
        <p:nvSpPr>
          <p:cNvPr id="1029" name="Rectangle 5">
            <a:extLst>
              <a:ext uri="{FF2B5EF4-FFF2-40B4-BE49-F238E27FC236}">
                <a16:creationId xmlns:a16="http://schemas.microsoft.com/office/drawing/2014/main" id="{8B86C4A3-BF36-2B92-65B2-3BC144E94B7E}"/>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n-AU" altLang="it-IT"/>
          </a:p>
        </p:txBody>
      </p:sp>
      <p:sp>
        <p:nvSpPr>
          <p:cNvPr id="1030" name="Rectangle 6">
            <a:extLst>
              <a:ext uri="{FF2B5EF4-FFF2-40B4-BE49-F238E27FC236}">
                <a16:creationId xmlns:a16="http://schemas.microsoft.com/office/drawing/2014/main" id="{D2AE97F7-D8A8-D62B-7450-26E95D00009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9E1E4E8C-E024-4BB7-8A77-864E342BE471}"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ydaktyka.fizyka.umk.pl/" TargetMode="External"/><Relationship Id="rId2" Type="http://schemas.openxmlformats.org/officeDocument/2006/relationships/hyperlink" Target="mailto:karwasz@fizyka.umk.p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t.wikipedia.org/wiki/Stampa_a_caratteri_mobili" TargetMode="External"/><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it.wikipedia.org/wiki/Cristoforo_Colombo"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zbiory.mnk.pl/en/search-result/catalog/32231" TargetMode="External"/><Relationship Id="rId7"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64.JPG"/><Relationship Id="rId5" Type="http://schemas.openxmlformats.org/officeDocument/2006/relationships/hyperlink" Target="https://fakty.tvn24.pl/zobacz-fakty/specjalista-z-brazylii-zrekonstruowal-twarz-mikolaja-kopernika-" TargetMode="External"/><Relationship Id="rId4" Type="http://schemas.openxmlformats.org/officeDocument/2006/relationships/hyperlink" Target="https://pl.wikipedia.org/wiki/Bazylika_archikatedralna_Wniebowzi%C4%99cia"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6.xml"/><Relationship Id="rId5" Type="http://schemas.openxmlformats.org/officeDocument/2006/relationships/hyperlink" Target="https://it.wikipedia.org/wiki/Registri_parrocchiali" TargetMode="External"/><Relationship Id="rId4" Type="http://schemas.openxmlformats.org/officeDocument/2006/relationships/hyperlink" Target="https://it.wikipedia.org/wiki/Celibato_sacerdotal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F8B4B7C-24AD-0DF8-2C94-BDD40C2FB883}"/>
              </a:ext>
            </a:extLst>
          </p:cNvPr>
          <p:cNvSpPr>
            <a:spLocks noGrp="1" noChangeArrowheads="1"/>
          </p:cNvSpPr>
          <p:nvPr>
            <p:ph type="ctrTitle"/>
          </p:nvPr>
        </p:nvSpPr>
        <p:spPr>
          <a:xfrm>
            <a:off x="684213" y="836613"/>
            <a:ext cx="7772400" cy="1470025"/>
          </a:xfrm>
        </p:spPr>
        <p:txBody>
          <a:bodyPr anchor="ctr"/>
          <a:lstStyle/>
          <a:p>
            <a:pPr eaLnBrk="1" hangingPunct="1"/>
            <a:r>
              <a:rPr lang="pl-PL" altLang="it-IT" sz="4400" dirty="0"/>
              <a:t>Filozofia przyrody</a:t>
            </a:r>
            <a:endParaRPr lang="en-AU" altLang="it-IT" sz="4400" dirty="0"/>
          </a:p>
        </p:txBody>
      </p:sp>
      <p:sp>
        <p:nvSpPr>
          <p:cNvPr id="3075" name="Rectangle 3">
            <a:extLst>
              <a:ext uri="{FF2B5EF4-FFF2-40B4-BE49-F238E27FC236}">
                <a16:creationId xmlns:a16="http://schemas.microsoft.com/office/drawing/2014/main" id="{FF61222D-A067-32EF-3EA5-94727756C5C9}"/>
              </a:ext>
            </a:extLst>
          </p:cNvPr>
          <p:cNvSpPr>
            <a:spLocks noGrp="1" noChangeArrowheads="1"/>
          </p:cNvSpPr>
          <p:nvPr>
            <p:ph type="subTitle" idx="1"/>
          </p:nvPr>
        </p:nvSpPr>
        <p:spPr>
          <a:xfrm>
            <a:off x="395288" y="2420938"/>
            <a:ext cx="8280400" cy="2808287"/>
          </a:xfrm>
        </p:spPr>
        <p:txBody>
          <a:bodyPr/>
          <a:lstStyle/>
          <a:p>
            <a:pPr eaLnBrk="1" hangingPunct="1">
              <a:lnSpc>
                <a:spcPct val="90000"/>
              </a:lnSpc>
            </a:pPr>
            <a:r>
              <a:rPr lang="pl-PL" altLang="it-IT" dirty="0"/>
              <a:t>Wykład X: „Jak zaczęła się rewolucja naukowa”*</a:t>
            </a:r>
          </a:p>
          <a:p>
            <a:pPr eaLnBrk="1" hangingPunct="1">
              <a:lnSpc>
                <a:spcPct val="90000"/>
              </a:lnSpc>
            </a:pPr>
            <a:endParaRPr lang="pl-PL" altLang="it-IT" dirty="0"/>
          </a:p>
          <a:p>
            <a:pPr eaLnBrk="1" hangingPunct="1">
              <a:lnSpc>
                <a:spcPct val="90000"/>
              </a:lnSpc>
            </a:pPr>
            <a:r>
              <a:rPr lang="pl-PL" altLang="it-IT" b="1" dirty="0"/>
              <a:t>Kopernik</a:t>
            </a:r>
            <a:r>
              <a:rPr lang="pl-PL" altLang="it-IT" dirty="0"/>
              <a:t>, Kepler, Galileusz</a:t>
            </a:r>
          </a:p>
          <a:p>
            <a:pPr eaLnBrk="1" hangingPunct="1">
              <a:lnSpc>
                <a:spcPct val="90000"/>
              </a:lnSpc>
            </a:pPr>
            <a:endParaRPr lang="pl-PL" altLang="it-IT" dirty="0"/>
          </a:p>
          <a:p>
            <a:pPr eaLnBrk="1" hangingPunct="1">
              <a:lnSpc>
                <a:spcPct val="90000"/>
              </a:lnSpc>
            </a:pPr>
            <a:r>
              <a:rPr lang="pl-PL" altLang="it-IT" sz="2000" dirty="0">
                <a:ea typeface="Arial Unicode MS" pitchFamily="34" charset="-128"/>
              </a:rPr>
              <a:t>Prof. dr hab. inż. Grzegorz Karwasz</a:t>
            </a:r>
          </a:p>
          <a:p>
            <a:pPr eaLnBrk="1" hangingPunct="1">
              <a:lnSpc>
                <a:spcPct val="90000"/>
              </a:lnSpc>
            </a:pPr>
            <a:r>
              <a:rPr lang="pl-PL" altLang="it-IT" sz="2000" i="1" dirty="0">
                <a:ea typeface="Arial Unicode MS" pitchFamily="34" charset="-128"/>
              </a:rPr>
              <a:t>Uniwersytet Mikołaja Kopernika w Toruniu</a:t>
            </a:r>
          </a:p>
          <a:p>
            <a:pPr eaLnBrk="1" hangingPunct="1">
              <a:lnSpc>
                <a:spcPct val="90000"/>
              </a:lnSpc>
            </a:pPr>
            <a:r>
              <a:rPr lang="pl-PL" altLang="it-IT" sz="2000" i="1" dirty="0" err="1">
                <a:ea typeface="Arial Unicode MS" pitchFamily="34" charset="-128"/>
              </a:rPr>
              <a:t>Universita</a:t>
            </a:r>
            <a:r>
              <a:rPr lang="pl-PL" altLang="it-IT" sz="2000" i="1" dirty="0">
                <a:ea typeface="Arial Unicode MS" pitchFamily="34" charset="-128"/>
              </a:rPr>
              <a:t>’ </a:t>
            </a:r>
            <a:r>
              <a:rPr lang="pl-PL" altLang="it-IT" sz="2000" i="1" dirty="0" err="1">
                <a:ea typeface="Arial Unicode MS" pitchFamily="34" charset="-128"/>
              </a:rPr>
              <a:t>degli</a:t>
            </a:r>
            <a:r>
              <a:rPr lang="pl-PL" altLang="it-IT" sz="2000" i="1" dirty="0">
                <a:ea typeface="Arial Unicode MS" pitchFamily="34" charset="-128"/>
              </a:rPr>
              <a:t> </a:t>
            </a:r>
            <a:r>
              <a:rPr lang="pl-PL" altLang="it-IT" sz="2000" i="1" dirty="0" err="1">
                <a:ea typeface="Arial Unicode MS" pitchFamily="34" charset="-128"/>
              </a:rPr>
              <a:t>Studi</a:t>
            </a:r>
            <a:r>
              <a:rPr lang="pl-PL" altLang="it-IT" sz="2000" i="1" dirty="0">
                <a:ea typeface="Arial Unicode MS" pitchFamily="34" charset="-128"/>
              </a:rPr>
              <a:t> di </a:t>
            </a:r>
            <a:r>
              <a:rPr lang="pl-PL" altLang="it-IT" sz="2000" i="1" dirty="0" err="1">
                <a:ea typeface="Arial Unicode MS" pitchFamily="34" charset="-128"/>
              </a:rPr>
              <a:t>Trento</a:t>
            </a:r>
            <a:endParaRPr lang="en-AU" altLang="it-IT" sz="2000" i="1" dirty="0">
              <a:ea typeface="Arial Unicode MS" pitchFamily="34" charset="-128"/>
            </a:endParaRPr>
          </a:p>
        </p:txBody>
      </p:sp>
      <p:sp>
        <p:nvSpPr>
          <p:cNvPr id="3076" name="Text Box 4">
            <a:extLst>
              <a:ext uri="{FF2B5EF4-FFF2-40B4-BE49-F238E27FC236}">
                <a16:creationId xmlns:a16="http://schemas.microsoft.com/office/drawing/2014/main" id="{C73C6369-46AC-8FC5-240F-CF9A7998E5B1}"/>
              </a:ext>
            </a:extLst>
          </p:cNvPr>
          <p:cNvSpPr txBox="1">
            <a:spLocks noChangeArrowheads="1"/>
          </p:cNvSpPr>
          <p:nvPr/>
        </p:nvSpPr>
        <p:spPr bwMode="auto">
          <a:xfrm>
            <a:off x="663575" y="5537200"/>
            <a:ext cx="317272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hlinkClick r:id="rId2"/>
              </a:rPr>
              <a:t>karwasz@fizyka.umk.pl</a:t>
            </a:r>
            <a:endParaRPr lang="pl-PL" altLang="it-IT" sz="1800" dirty="0"/>
          </a:p>
          <a:p>
            <a:pPr eaLnBrk="1" hangingPunct="1">
              <a:spcBef>
                <a:spcPct val="0"/>
              </a:spcBef>
              <a:buFontTx/>
              <a:buNone/>
            </a:pPr>
            <a:r>
              <a:rPr lang="pl-PL" altLang="it-IT" sz="1800" dirty="0">
                <a:hlinkClick r:id="rId3"/>
              </a:rPr>
              <a:t>www.dydaktyka.fizyka.umk.pl</a:t>
            </a:r>
            <a:endParaRPr lang="pl-PL" altLang="it-IT" sz="1800" dirty="0"/>
          </a:p>
          <a:p>
            <a:pPr eaLnBrk="1" hangingPunct="1">
              <a:spcBef>
                <a:spcPct val="0"/>
              </a:spcBef>
              <a:buFontTx/>
              <a:buNone/>
            </a:pPr>
            <a:r>
              <a:rPr lang="pl-PL" altLang="it-IT" sz="1800" dirty="0"/>
              <a:t>*Jack </a:t>
            </a:r>
            <a:r>
              <a:rPr lang="pl-PL" altLang="it-IT" sz="1800" dirty="0" err="1"/>
              <a:t>Repcheck</a:t>
            </a:r>
            <a:r>
              <a:rPr lang="pl-PL" altLang="it-IT" sz="1800" dirty="0"/>
              <a:t>, 2007</a:t>
            </a:r>
            <a:endParaRPr lang="en-AU" altLang="it-IT"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a:extLst>
              <a:ext uri="{FF2B5EF4-FFF2-40B4-BE49-F238E27FC236}">
                <a16:creationId xmlns:a16="http://schemas.microsoft.com/office/drawing/2014/main" id="{ABB6B302-903B-F9B5-194D-FC6AC1F3B2B7}"/>
              </a:ext>
            </a:extLst>
          </p:cNvPr>
          <p:cNvSpPr>
            <a:spLocks noChangeArrowheads="1"/>
          </p:cNvSpPr>
          <p:nvPr/>
        </p:nvSpPr>
        <p:spPr bwMode="auto">
          <a:xfrm>
            <a:off x="3851275" y="5195888"/>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200" dirty="0">
                <a:solidFill>
                  <a:schemeClr val="accent2"/>
                </a:solidFill>
              </a:rPr>
              <a:t>Kolumb</a:t>
            </a:r>
            <a:r>
              <a:rPr lang="it-IT" altLang="it-IT" sz="2200" dirty="0">
                <a:solidFill>
                  <a:schemeClr val="accent2"/>
                </a:solidFill>
              </a:rPr>
              <a:t> 1</a:t>
            </a:r>
            <a:r>
              <a:rPr lang="pl-PL" altLang="it-IT" sz="2200" dirty="0">
                <a:solidFill>
                  <a:schemeClr val="accent2"/>
                </a:solidFill>
              </a:rPr>
              <a:t>4</a:t>
            </a:r>
            <a:r>
              <a:rPr lang="it-IT" altLang="it-IT" sz="2200" dirty="0">
                <a:solidFill>
                  <a:schemeClr val="accent2"/>
                </a:solidFill>
              </a:rPr>
              <a:t>92</a:t>
            </a:r>
            <a:r>
              <a:rPr lang="pl-PL" altLang="it-IT" sz="2200" dirty="0">
                <a:solidFill>
                  <a:schemeClr val="accent2"/>
                </a:solidFill>
              </a:rPr>
              <a:t> (a raczej 1493): </a:t>
            </a:r>
          </a:p>
          <a:p>
            <a:pPr>
              <a:spcBef>
                <a:spcPct val="0"/>
              </a:spcBef>
              <a:buFontTx/>
              <a:buNone/>
            </a:pPr>
            <a:r>
              <a:rPr lang="pl-PL" altLang="it-IT" sz="2200" dirty="0">
                <a:solidFill>
                  <a:schemeClr val="accent2"/>
                </a:solidFill>
              </a:rPr>
              <a:t>Odkrycie Ameryki</a:t>
            </a:r>
            <a:br>
              <a:rPr lang="pl-PL" altLang="it-IT" sz="2200" dirty="0">
                <a:solidFill>
                  <a:schemeClr val="accent2"/>
                </a:solidFill>
              </a:rPr>
            </a:br>
            <a:br>
              <a:rPr lang="pl-PL" altLang="it-IT" sz="2200" dirty="0">
                <a:solidFill>
                  <a:schemeClr val="accent2"/>
                </a:solidFill>
              </a:rPr>
            </a:br>
            <a:endParaRPr lang="en-AU" altLang="it-IT" sz="2200" dirty="0">
              <a:solidFill>
                <a:schemeClr val="accent2"/>
              </a:solidFill>
            </a:endParaRPr>
          </a:p>
        </p:txBody>
      </p:sp>
      <p:sp>
        <p:nvSpPr>
          <p:cNvPr id="17411" name="Rectangle 7">
            <a:extLst>
              <a:ext uri="{FF2B5EF4-FFF2-40B4-BE49-F238E27FC236}">
                <a16:creationId xmlns:a16="http://schemas.microsoft.com/office/drawing/2014/main" id="{2C79BA5A-8BD7-CF9B-98F8-874CAB1F8918}"/>
              </a:ext>
            </a:extLst>
          </p:cNvPr>
          <p:cNvSpPr>
            <a:spLocks noChangeArrowheads="1"/>
          </p:cNvSpPr>
          <p:nvPr/>
        </p:nvSpPr>
        <p:spPr bwMode="auto">
          <a:xfrm>
            <a:off x="395288" y="188913"/>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pl-PL" altLang="it-IT" dirty="0">
                <a:solidFill>
                  <a:schemeClr val="tx2"/>
                </a:solidFill>
              </a:rPr>
              <a:t>Co działo się w tym czasie w Europie/w Polsce?</a:t>
            </a:r>
            <a:br>
              <a:rPr lang="pl-PL" altLang="it-IT" dirty="0">
                <a:solidFill>
                  <a:schemeClr val="tx2"/>
                </a:solidFill>
              </a:rPr>
            </a:br>
            <a:endParaRPr lang="en-AU" altLang="it-IT" dirty="0">
              <a:solidFill>
                <a:schemeClr val="tx2"/>
              </a:solidFill>
            </a:endParaRPr>
          </a:p>
        </p:txBody>
      </p:sp>
      <p:sp>
        <p:nvSpPr>
          <p:cNvPr id="17412" name="Text Box 8">
            <a:extLst>
              <a:ext uri="{FF2B5EF4-FFF2-40B4-BE49-F238E27FC236}">
                <a16:creationId xmlns:a16="http://schemas.microsoft.com/office/drawing/2014/main" id="{1A09D610-E2B6-5EC5-6AB2-BDBD9E525D1C}"/>
              </a:ext>
            </a:extLst>
          </p:cNvPr>
          <p:cNvSpPr txBox="1">
            <a:spLocks noChangeArrowheads="1"/>
          </p:cNvSpPr>
          <p:nvPr/>
        </p:nvSpPr>
        <p:spPr bwMode="auto">
          <a:xfrm>
            <a:off x="323850" y="1268413"/>
            <a:ext cx="63995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dirty="0">
                <a:solidFill>
                  <a:schemeClr val="accent2"/>
                </a:solidFill>
              </a:rPr>
              <a:t>Gutenberg (1451-53)</a:t>
            </a:r>
            <a:r>
              <a:rPr lang="pl-PL" altLang="it-IT" sz="2400" dirty="0">
                <a:solidFill>
                  <a:schemeClr val="accent2"/>
                </a:solidFill>
              </a:rPr>
              <a:t>:</a:t>
            </a:r>
            <a:r>
              <a:rPr lang="it-IT" altLang="it-IT" sz="2400" dirty="0">
                <a:solidFill>
                  <a:schemeClr val="accent2"/>
                </a:solidFill>
              </a:rPr>
              <a:t> </a:t>
            </a:r>
            <a:r>
              <a:rPr lang="pl-PL" altLang="it-IT" sz="2400" dirty="0">
                <a:solidFill>
                  <a:schemeClr val="accent2"/>
                </a:solidFill>
              </a:rPr>
              <a:t>druk ruchomą czcionką
Pierwsze wydawnictwa
(Florencja, Wenecja)</a:t>
            </a:r>
            <a:endParaRPr lang="en-AU" altLang="it-IT" sz="2400" dirty="0">
              <a:solidFill>
                <a:schemeClr val="accent2"/>
              </a:solidFill>
            </a:endParaRPr>
          </a:p>
        </p:txBody>
      </p:sp>
      <p:pic>
        <p:nvPicPr>
          <p:cNvPr id="17413" name="Immagine 2" descr="Immagine che contiene testo&#10;&#10;Descrizione generata automaticamente">
            <a:extLst>
              <a:ext uri="{FF2B5EF4-FFF2-40B4-BE49-F238E27FC236}">
                <a16:creationId xmlns:a16="http://schemas.microsoft.com/office/drawing/2014/main" id="{97891C3B-4D8A-DC40-5C51-31418E7F9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3167063"/>
            <a:ext cx="266382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CasellaDiTesto 4">
            <a:extLst>
              <a:ext uri="{FF2B5EF4-FFF2-40B4-BE49-F238E27FC236}">
                <a16:creationId xmlns:a16="http://schemas.microsoft.com/office/drawing/2014/main" id="{AD758733-A2A9-D6C4-BF3E-765EEF2FEACA}"/>
              </a:ext>
            </a:extLst>
          </p:cNvPr>
          <p:cNvSpPr txBox="1">
            <a:spLocks noChangeArrowheads="1"/>
          </p:cNvSpPr>
          <p:nvPr/>
        </p:nvSpPr>
        <p:spPr bwMode="auto">
          <a:xfrm>
            <a:off x="4097338" y="61150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solidFill>
                  <a:schemeClr val="accent2"/>
                </a:solidFill>
                <a:hlinkClick r:id="rId3"/>
              </a:rPr>
              <a:t>https://it.wikipedia.org/wiki/Stampa_a_caratteri_mobili</a:t>
            </a:r>
            <a:endParaRPr lang="it-IT" altLang="it-IT" sz="1400">
              <a:solidFill>
                <a:schemeClr val="accent2"/>
              </a:solidFill>
            </a:endParaRPr>
          </a:p>
          <a:p>
            <a:pPr>
              <a:spcBef>
                <a:spcPct val="0"/>
              </a:spcBef>
              <a:buFontTx/>
              <a:buNone/>
            </a:pPr>
            <a:r>
              <a:rPr lang="it-IT" altLang="it-IT" sz="1400">
                <a:solidFill>
                  <a:schemeClr val="accent2"/>
                </a:solidFill>
                <a:hlinkClick r:id="rId4"/>
              </a:rPr>
              <a:t>https://it.wikipedia.org/wiki/Cristoforo_Colombo</a:t>
            </a:r>
            <a:r>
              <a:rPr lang="it-IT" altLang="it-IT" sz="1400">
                <a:solidFill>
                  <a:schemeClr val="accent2"/>
                </a:solidFill>
              </a:rPr>
              <a:t> </a:t>
            </a:r>
          </a:p>
        </p:txBody>
      </p:sp>
      <p:pic>
        <p:nvPicPr>
          <p:cNvPr id="17415" name="Elemento grafico 6">
            <a:extLst>
              <a:ext uri="{FF2B5EF4-FFF2-40B4-BE49-F238E27FC236}">
                <a16:creationId xmlns:a16="http://schemas.microsoft.com/office/drawing/2014/main" id="{839E8A1D-9663-C91B-D9E5-2DD96E59B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911350"/>
            <a:ext cx="4916488" cy="329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974CBA4-6AAF-7D4E-1C34-7EC63A282AED}"/>
              </a:ext>
            </a:extLst>
          </p:cNvPr>
          <p:cNvSpPr>
            <a:spLocks noGrp="1" noChangeArrowheads="1"/>
          </p:cNvSpPr>
          <p:nvPr>
            <p:ph type="ctrTitle"/>
          </p:nvPr>
        </p:nvSpPr>
        <p:spPr>
          <a:xfrm>
            <a:off x="0" y="188913"/>
            <a:ext cx="9144000" cy="1470025"/>
          </a:xfrm>
        </p:spPr>
        <p:txBody>
          <a:bodyPr anchor="ctr"/>
          <a:lstStyle/>
          <a:p>
            <a:pPr eaLnBrk="1" hangingPunct="1"/>
            <a:r>
              <a:rPr lang="pl-PL" altLang="it-IT" sz="3000" dirty="0"/>
              <a:t>Student UJ (1491), </a:t>
            </a:r>
            <a:r>
              <a:rPr lang="pl-PL" altLang="it-IT" sz="3000" dirty="0">
                <a:solidFill>
                  <a:schemeClr val="bg2">
                    <a:lumMod val="75000"/>
                  </a:schemeClr>
                </a:solidFill>
              </a:rPr>
              <a:t>kanonik we Fromborku (1495)</a:t>
            </a:r>
            <a:endParaRPr lang="en-AU" altLang="it-IT" sz="3000" dirty="0">
              <a:solidFill>
                <a:schemeClr val="bg2">
                  <a:lumMod val="75000"/>
                </a:schemeClr>
              </a:solidFill>
            </a:endParaRPr>
          </a:p>
        </p:txBody>
      </p:sp>
      <p:sp>
        <p:nvSpPr>
          <p:cNvPr id="18435" name="Text Box 3">
            <a:extLst>
              <a:ext uri="{FF2B5EF4-FFF2-40B4-BE49-F238E27FC236}">
                <a16:creationId xmlns:a16="http://schemas.microsoft.com/office/drawing/2014/main" id="{D1CDABFB-376F-9386-5606-930D7314B2A9}"/>
              </a:ext>
            </a:extLst>
          </p:cNvPr>
          <p:cNvSpPr txBox="1">
            <a:spLocks noChangeArrowheads="1"/>
          </p:cNvSpPr>
          <p:nvPr/>
        </p:nvSpPr>
        <p:spPr bwMode="auto">
          <a:xfrm>
            <a:off x="180974" y="6064250"/>
            <a:ext cx="87820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dirty="0">
                <a:solidFill>
                  <a:srgbClr val="0033CC"/>
                </a:solidFill>
              </a:rPr>
              <a:t>Regesta </a:t>
            </a:r>
            <a:r>
              <a:rPr lang="pl-PL" altLang="it-IT" sz="2800" dirty="0" err="1">
                <a:solidFill>
                  <a:srgbClr val="0033CC"/>
                </a:solidFill>
              </a:rPr>
              <a:t>Copernicana</a:t>
            </a:r>
            <a:r>
              <a:rPr lang="pl-PL" altLang="it-IT" sz="2800" dirty="0">
                <a:solidFill>
                  <a:srgbClr val="0033CC"/>
                </a:solidFill>
              </a:rPr>
              <a:t> </a:t>
            </a:r>
          </a:p>
          <a:p>
            <a:pPr eaLnBrk="1" hangingPunct="1">
              <a:spcBef>
                <a:spcPct val="0"/>
              </a:spcBef>
              <a:buFontTx/>
              <a:buNone/>
            </a:pPr>
            <a:r>
              <a:rPr lang="en-AU" altLang="it-IT" sz="1800" dirty="0">
                <a:solidFill>
                  <a:srgbClr val="0033CC"/>
                </a:solidFill>
              </a:rPr>
              <a:t>http://kpbc.umk.pl/dlibra/docmetadata?id=40242&amp;from=pubindex&amp;dirids=112&amp;lp=242</a:t>
            </a:r>
          </a:p>
        </p:txBody>
      </p:sp>
      <p:pic>
        <p:nvPicPr>
          <p:cNvPr id="18436" name="Picture 5">
            <a:extLst>
              <a:ext uri="{FF2B5EF4-FFF2-40B4-BE49-F238E27FC236}">
                <a16:creationId xmlns:a16="http://schemas.microsoft.com/office/drawing/2014/main" id="{64AE1022-68B0-CA39-EE9D-13F19BA90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81" y="1206143"/>
            <a:ext cx="8351837"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0162D2A2-A91F-FDF3-B29B-51E252FCA7C9}"/>
              </a:ext>
            </a:extLst>
          </p:cNvPr>
          <p:cNvSpPr txBox="1"/>
          <p:nvPr/>
        </p:nvSpPr>
        <p:spPr>
          <a:xfrm>
            <a:off x="361951" y="4870958"/>
            <a:ext cx="8782050" cy="1200329"/>
          </a:xfrm>
          <a:prstGeom prst="rect">
            <a:avLst/>
          </a:prstGeom>
          <a:noFill/>
        </p:spPr>
        <p:txBody>
          <a:bodyPr wrap="square" rtlCol="0">
            <a:spAutoFit/>
          </a:bodyPr>
          <a:lstStyle/>
          <a:p>
            <a:r>
              <a:rPr lang="it-IT" sz="1800" dirty="0"/>
              <a:t>Krak</a:t>
            </a:r>
            <a:r>
              <a:rPr lang="pl-PL" sz="1800" dirty="0"/>
              <a:t>ów, Jesień 1492</a:t>
            </a:r>
            <a:endParaRPr lang="it-IT" sz="1800" dirty="0"/>
          </a:p>
          <a:p>
            <a:r>
              <a:rPr lang="pl-PL" sz="1800" dirty="0"/>
              <a:t>Mikołaj, syn Mikołaja z Torunia, wpisany został do Albumu Akademii Krakowa w czasie dziewiątego roku za kadencji rektora Mistrza Macieja z Kobylina, profesora teologii. Wpłacił pełną sumę rejestracji. </a:t>
            </a:r>
            <a:endParaRPr lang="en-US" sz="1800" dirty="0"/>
          </a:p>
        </p:txBody>
      </p:sp>
    </p:spTree>
    <p:extLst>
      <p:ext uri="{BB962C8B-B14F-4D97-AF65-F5344CB8AC3E}">
        <p14:creationId xmlns:p14="http://schemas.microsoft.com/office/powerpoint/2010/main" val="107406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B043398-0566-0BAB-4E1A-5BBEBF9B11A9}"/>
              </a:ext>
            </a:extLst>
          </p:cNvPr>
          <p:cNvSpPr>
            <a:spLocks noGrp="1" noChangeArrowheads="1"/>
          </p:cNvSpPr>
          <p:nvPr>
            <p:ph type="ctrTitle"/>
          </p:nvPr>
        </p:nvSpPr>
        <p:spPr>
          <a:xfrm>
            <a:off x="0" y="188913"/>
            <a:ext cx="9144000" cy="1470025"/>
          </a:xfrm>
        </p:spPr>
        <p:txBody>
          <a:bodyPr anchor="ctr"/>
          <a:lstStyle/>
          <a:p>
            <a:pPr eaLnBrk="1" hangingPunct="1"/>
            <a:r>
              <a:rPr lang="pl-PL" altLang="it-IT" sz="3000" dirty="0">
                <a:solidFill>
                  <a:schemeClr val="bg2">
                    <a:lumMod val="75000"/>
                  </a:schemeClr>
                </a:solidFill>
              </a:rPr>
              <a:t>Student UJ (1491), </a:t>
            </a:r>
            <a:r>
              <a:rPr lang="pl-PL" altLang="it-IT" sz="3000" dirty="0"/>
              <a:t>kanonik we Fromborku (1495)</a:t>
            </a:r>
            <a:endParaRPr lang="en-AU" altLang="it-IT" sz="3000" dirty="0"/>
          </a:p>
        </p:txBody>
      </p:sp>
      <p:sp>
        <p:nvSpPr>
          <p:cNvPr id="19459" name="Text Box 3">
            <a:extLst>
              <a:ext uri="{FF2B5EF4-FFF2-40B4-BE49-F238E27FC236}">
                <a16:creationId xmlns:a16="http://schemas.microsoft.com/office/drawing/2014/main" id="{30BEDA69-C2ED-9C2D-4791-0C25E7D3938A}"/>
              </a:ext>
            </a:extLst>
          </p:cNvPr>
          <p:cNvSpPr txBox="1">
            <a:spLocks noChangeArrowheads="1"/>
          </p:cNvSpPr>
          <p:nvPr/>
        </p:nvSpPr>
        <p:spPr bwMode="auto">
          <a:xfrm>
            <a:off x="180974" y="5891392"/>
            <a:ext cx="87820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dirty="0">
                <a:solidFill>
                  <a:srgbClr val="0033CC"/>
                </a:solidFill>
              </a:rPr>
              <a:t>Regesta </a:t>
            </a:r>
            <a:r>
              <a:rPr lang="pl-PL" altLang="it-IT" sz="2800" dirty="0" err="1">
                <a:solidFill>
                  <a:srgbClr val="0033CC"/>
                </a:solidFill>
              </a:rPr>
              <a:t>Copernicana</a:t>
            </a:r>
            <a:r>
              <a:rPr lang="pl-PL" altLang="it-IT" sz="2800" dirty="0">
                <a:solidFill>
                  <a:srgbClr val="0033CC"/>
                </a:solidFill>
              </a:rPr>
              <a:t> </a:t>
            </a:r>
          </a:p>
          <a:p>
            <a:pPr eaLnBrk="1" hangingPunct="1">
              <a:spcBef>
                <a:spcPct val="0"/>
              </a:spcBef>
              <a:buFontTx/>
              <a:buNone/>
            </a:pPr>
            <a:r>
              <a:rPr lang="en-AU" altLang="it-IT" sz="1800" dirty="0">
                <a:solidFill>
                  <a:srgbClr val="0033CC"/>
                </a:solidFill>
              </a:rPr>
              <a:t>http://kpbc.umk.pl/dlibra/docmetadata?id=40242&amp;from=pubindex&amp;dirids=112&amp;lp=242</a:t>
            </a:r>
          </a:p>
        </p:txBody>
      </p:sp>
      <p:pic>
        <p:nvPicPr>
          <p:cNvPr id="243717" name="Picture 5">
            <a:extLst>
              <a:ext uri="{FF2B5EF4-FFF2-40B4-BE49-F238E27FC236}">
                <a16:creationId xmlns:a16="http://schemas.microsoft.com/office/drawing/2014/main" id="{DFE11D25-205F-0863-D08C-1A1F1951A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7" y="1844824"/>
            <a:ext cx="85693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0821EA59-59D5-112B-31B3-D10AB6021274}"/>
              </a:ext>
            </a:extLst>
          </p:cNvPr>
          <p:cNvSpPr txBox="1"/>
          <p:nvPr/>
        </p:nvSpPr>
        <p:spPr>
          <a:xfrm>
            <a:off x="287337" y="4366294"/>
            <a:ext cx="8782050" cy="1200329"/>
          </a:xfrm>
          <a:prstGeom prst="rect">
            <a:avLst/>
          </a:prstGeom>
          <a:noFill/>
        </p:spPr>
        <p:txBody>
          <a:bodyPr wrap="square" rtlCol="0">
            <a:spAutoFit/>
          </a:bodyPr>
          <a:lstStyle/>
          <a:p>
            <a:r>
              <a:rPr lang="pl-PL" sz="1800" dirty="0"/>
              <a:t>Frombork, 26 Sierpień, 1495.</a:t>
            </a:r>
          </a:p>
          <a:p>
            <a:endParaRPr lang="pl-PL" sz="1800" dirty="0"/>
          </a:p>
          <a:p>
            <a:r>
              <a:rPr lang="pl-PL" sz="1800" dirty="0"/>
              <a:t>Jan </a:t>
            </a:r>
            <a:r>
              <a:rPr lang="pl-PL" sz="1800" dirty="0" err="1"/>
              <a:t>Zanau</a:t>
            </a:r>
            <a:r>
              <a:rPr lang="pl-PL" sz="1800" dirty="0"/>
              <a:t>, Kanonik Warmiński, czternasty w rzędzie kanoników, umiera.  </a:t>
            </a:r>
          </a:p>
          <a:p>
            <a:r>
              <a:rPr lang="pl-PL" sz="1800" dirty="0"/>
              <a:t>Nicolaus </a:t>
            </a:r>
            <a:r>
              <a:rPr lang="pl-PL" sz="1800" dirty="0" err="1"/>
              <a:t>Coppernik</a:t>
            </a:r>
            <a:r>
              <a:rPr lang="pl-PL" sz="1800" dirty="0"/>
              <a:t> zostaje jego następcą. </a:t>
            </a:r>
            <a:endParaRPr lang="en-US" sz="1800" dirty="0"/>
          </a:p>
        </p:txBody>
      </p:sp>
    </p:spTree>
    <p:extLst>
      <p:ext uri="{BB962C8B-B14F-4D97-AF65-F5344CB8AC3E}">
        <p14:creationId xmlns:p14="http://schemas.microsoft.com/office/powerpoint/2010/main" val="2086752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43717"/>
                                        </p:tgtEl>
                                        <p:attrNameLst>
                                          <p:attrName>style.visibility</p:attrName>
                                        </p:attrNameLst>
                                      </p:cBhvr>
                                      <p:to>
                                        <p:strVal val="visible"/>
                                      </p:to>
                                    </p:set>
                                    <p:anim calcmode="lin" valueType="num">
                                      <p:cBhvr additive="base">
                                        <p:cTn id="7" dur="500" fill="hold"/>
                                        <p:tgtEl>
                                          <p:spTgt spid="243717"/>
                                        </p:tgtEl>
                                        <p:attrNameLst>
                                          <p:attrName>ppt_x</p:attrName>
                                        </p:attrNameLst>
                                      </p:cBhvr>
                                      <p:tavLst>
                                        <p:tav tm="0">
                                          <p:val>
                                            <p:strVal val="1+#ppt_w/2"/>
                                          </p:val>
                                        </p:tav>
                                        <p:tav tm="100000">
                                          <p:val>
                                            <p:strVal val="#ppt_x"/>
                                          </p:val>
                                        </p:tav>
                                      </p:tavLst>
                                    </p:anim>
                                    <p:anim calcmode="lin" valueType="num">
                                      <p:cBhvr additive="base">
                                        <p:cTn id="8" dur="500" fill="hold"/>
                                        <p:tgtEl>
                                          <p:spTgt spid="243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a:extLst>
              <a:ext uri="{FF2B5EF4-FFF2-40B4-BE49-F238E27FC236}">
                <a16:creationId xmlns:a16="http://schemas.microsoft.com/office/drawing/2014/main" id="{847C6821-A91D-C20A-3C2B-BBA68DD6F54B}"/>
              </a:ext>
            </a:extLst>
          </p:cNvPr>
          <p:cNvSpPr>
            <a:spLocks noChangeArrowheads="1"/>
          </p:cNvSpPr>
          <p:nvPr/>
        </p:nvSpPr>
        <p:spPr bwMode="auto">
          <a:xfrm>
            <a:off x="107950" y="0"/>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sz="3000">
                <a:solidFill>
                  <a:schemeClr val="tx2"/>
                </a:solidFill>
              </a:rPr>
              <a:t>Student w Bolonii, Padwie, (Ferrarze)</a:t>
            </a:r>
            <a:endParaRPr lang="en-AU" altLang="it-IT" sz="3000">
              <a:solidFill>
                <a:schemeClr val="tx2"/>
              </a:solidFill>
            </a:endParaRPr>
          </a:p>
        </p:txBody>
      </p:sp>
      <p:sp>
        <p:nvSpPr>
          <p:cNvPr id="20483" name="Text Box 5">
            <a:extLst>
              <a:ext uri="{FF2B5EF4-FFF2-40B4-BE49-F238E27FC236}">
                <a16:creationId xmlns:a16="http://schemas.microsoft.com/office/drawing/2014/main" id="{F1ECD9B6-9D47-FD0C-F2BA-FDBA61C695C3}"/>
              </a:ext>
            </a:extLst>
          </p:cNvPr>
          <p:cNvSpPr txBox="1">
            <a:spLocks noChangeArrowheads="1"/>
          </p:cNvSpPr>
          <p:nvPr/>
        </p:nvSpPr>
        <p:spPr bwMode="auto">
          <a:xfrm>
            <a:off x="395288" y="1044575"/>
            <a:ext cx="8569325" cy="579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ts val="100"/>
              </a:spcAft>
            </a:pPr>
            <a:r>
              <a:rPr lang="pl-PL" altLang="it-IT" sz="2000" dirty="0"/>
              <a:t> 1496 (1495?) umiera matka</a:t>
            </a:r>
          </a:p>
          <a:p>
            <a:pPr eaLnBrk="1" hangingPunct="1">
              <a:spcBef>
                <a:spcPct val="0"/>
              </a:spcBef>
              <a:spcAft>
                <a:spcPts val="100"/>
              </a:spcAft>
            </a:pPr>
            <a:r>
              <a:rPr lang="pl-PL" altLang="it-IT" sz="2000" dirty="0"/>
              <a:t> Nie ma dokumentów, że skończył UJ</a:t>
            </a:r>
          </a:p>
          <a:p>
            <a:pPr eaLnBrk="1" hangingPunct="1">
              <a:spcBef>
                <a:spcPct val="0"/>
              </a:spcBef>
              <a:spcAft>
                <a:spcPts val="100"/>
              </a:spcAft>
            </a:pPr>
            <a:r>
              <a:rPr lang="pl-PL" altLang="it-IT" sz="2000" dirty="0"/>
              <a:t> Jesień 1496 [dwa lata po odkryciu Ameryki] zapisuje się z bratem Andrzejem na prawo kanoniczne w Bolonii</a:t>
            </a:r>
          </a:p>
          <a:p>
            <a:pPr eaLnBrk="1" hangingPunct="1">
              <a:spcBef>
                <a:spcPct val="0"/>
              </a:spcBef>
              <a:spcAft>
                <a:spcPts val="100"/>
              </a:spcAft>
            </a:pPr>
            <a:r>
              <a:rPr lang="pl-PL" altLang="it-IT" sz="2000" dirty="0"/>
              <a:t> Studia finansuje wuj, biskup.</a:t>
            </a:r>
          </a:p>
          <a:p>
            <a:pPr eaLnBrk="1" hangingPunct="1">
              <a:spcBef>
                <a:spcPct val="0"/>
              </a:spcBef>
              <a:spcAft>
                <a:spcPts val="100"/>
              </a:spcAft>
            </a:pPr>
            <a:r>
              <a:rPr lang="pl-PL" altLang="it-IT" sz="2000" dirty="0"/>
              <a:t> Nie ma dokumentów, że te studia skończył...</a:t>
            </a:r>
          </a:p>
          <a:p>
            <a:pPr eaLnBrk="1" hangingPunct="1">
              <a:spcBef>
                <a:spcPct val="0"/>
              </a:spcBef>
              <a:spcAft>
                <a:spcPts val="100"/>
              </a:spcAft>
            </a:pPr>
            <a:r>
              <a:rPr lang="pl-PL" altLang="it-IT" sz="2000" dirty="0"/>
              <a:t> Jesień 1500 (Rok Jubileuszowy) spędza zapewne w Rzymie</a:t>
            </a:r>
          </a:p>
          <a:p>
            <a:pPr eaLnBrk="1" hangingPunct="1">
              <a:spcBef>
                <a:spcPct val="0"/>
              </a:spcBef>
              <a:spcAft>
                <a:spcPts val="100"/>
              </a:spcAft>
            </a:pPr>
            <a:r>
              <a:rPr lang="pl-PL" altLang="it-IT" sz="2000" dirty="0"/>
              <a:t> (Retyk twierdzi, że wykładał matematykę papieżowi...)</a:t>
            </a:r>
          </a:p>
          <a:p>
            <a:pPr eaLnBrk="1" hangingPunct="1">
              <a:spcBef>
                <a:spcPct val="0"/>
              </a:spcBef>
              <a:spcAft>
                <a:spcPts val="100"/>
              </a:spcAft>
            </a:pPr>
            <a:r>
              <a:rPr lang="pl-PL" altLang="it-IT" sz="2000" dirty="0"/>
              <a:t> A w marcu 1501 jest na posiedzeniu kanoników w Malborku.</a:t>
            </a:r>
          </a:p>
          <a:p>
            <a:pPr eaLnBrk="1" hangingPunct="1">
              <a:spcBef>
                <a:spcPct val="0"/>
              </a:spcBef>
              <a:spcAft>
                <a:spcPts val="100"/>
              </a:spcAft>
            </a:pPr>
            <a:r>
              <a:rPr lang="pl-PL" altLang="it-IT" sz="2000" dirty="0"/>
              <a:t> Jesień 1501 udaje się do Padwy, aby studiować medycynę </a:t>
            </a:r>
          </a:p>
          <a:p>
            <a:pPr eaLnBrk="1" hangingPunct="1">
              <a:spcBef>
                <a:spcPct val="0"/>
              </a:spcBef>
              <a:spcAft>
                <a:spcPts val="100"/>
              </a:spcAft>
            </a:pPr>
            <a:r>
              <a:rPr lang="pl-PL" altLang="it-IT" sz="2000" dirty="0"/>
              <a:t> (tak naprawdę, to uczy się greki i kupuje książki z astronomii).</a:t>
            </a:r>
          </a:p>
          <a:p>
            <a:pPr eaLnBrk="1" hangingPunct="1">
              <a:spcBef>
                <a:spcPct val="0"/>
              </a:spcBef>
              <a:spcAft>
                <a:spcPts val="100"/>
              </a:spcAft>
            </a:pPr>
            <a:r>
              <a:rPr lang="pl-PL" altLang="it-IT" sz="2000" dirty="0"/>
              <a:t> Na szczęście uzyskał drugą kanonię – we Wrocławiu, parafia Św. Krzyża</a:t>
            </a:r>
          </a:p>
          <a:p>
            <a:pPr eaLnBrk="1" hangingPunct="1">
              <a:spcBef>
                <a:spcPct val="0"/>
              </a:spcBef>
              <a:spcAft>
                <a:spcPts val="100"/>
              </a:spcAft>
            </a:pPr>
            <a:r>
              <a:rPr lang="pl-PL" altLang="it-IT" sz="2000" dirty="0"/>
              <a:t> 31.05.1503 broni „doktorat” z prawa, kanonicznego w Ferrarze</a:t>
            </a:r>
          </a:p>
          <a:p>
            <a:pPr eaLnBrk="1" hangingPunct="1">
              <a:spcBef>
                <a:spcPct val="0"/>
              </a:spcBef>
              <a:spcAft>
                <a:spcPts val="100"/>
              </a:spcAft>
              <a:buNone/>
            </a:pPr>
            <a:r>
              <a:rPr lang="pl-PL" altLang="it-IT" sz="2000" dirty="0"/>
              <a:t>(musiał też spłacać długi brata Andrzeja w Bolonii)</a:t>
            </a:r>
          </a:p>
          <a:p>
            <a:pPr eaLnBrk="1" hangingPunct="1">
              <a:spcBef>
                <a:spcPct val="0"/>
              </a:spcBef>
              <a:spcAft>
                <a:spcPts val="100"/>
              </a:spcAft>
            </a:pPr>
            <a:r>
              <a:rPr lang="pl-PL" altLang="it-IT" sz="2000" dirty="0"/>
              <a:t> Po powrocie nie jest ani biskupem, ani profesorem, lecz administratorem dóbr biskupa (objeżdża konno diecezję i rozsądza spory między chłopami)</a:t>
            </a:r>
          </a:p>
          <a:p>
            <a:pPr eaLnBrk="1" hangingPunct="1">
              <a:spcBef>
                <a:spcPct val="0"/>
              </a:spcBef>
              <a:spcAft>
                <a:spcPts val="100"/>
              </a:spcAft>
            </a:pPr>
            <a:r>
              <a:rPr lang="pl-PL" altLang="it-IT" sz="2000" dirty="0"/>
              <a:t> Obserwatorium astronomiczne buduje za własne pieniądze</a:t>
            </a:r>
          </a:p>
          <a:p>
            <a:pPr eaLnBrk="1" hangingPunct="1">
              <a:spcBef>
                <a:spcPct val="0"/>
              </a:spcBef>
              <a:buFontTx/>
              <a:buNone/>
            </a:pPr>
            <a:endParaRPr lang="en-AU" altLang="it-IT" sz="1800" dirty="0">
              <a:solidFill>
                <a:srgbClr val="0033CC"/>
              </a:solidFill>
            </a:endParaRPr>
          </a:p>
        </p:txBody>
      </p:sp>
    </p:spTree>
    <p:extLst>
      <p:ext uri="{BB962C8B-B14F-4D97-AF65-F5344CB8AC3E}">
        <p14:creationId xmlns:p14="http://schemas.microsoft.com/office/powerpoint/2010/main" val="2009054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FF9B07A-29F0-5CEF-FB96-A676B202C3EB}"/>
              </a:ext>
            </a:extLst>
          </p:cNvPr>
          <p:cNvSpPr>
            <a:spLocks noGrp="1" noChangeArrowheads="1"/>
          </p:cNvSpPr>
          <p:nvPr>
            <p:ph type="ctrTitle"/>
          </p:nvPr>
        </p:nvSpPr>
        <p:spPr>
          <a:xfrm>
            <a:off x="684213" y="-204788"/>
            <a:ext cx="7772400" cy="1470026"/>
          </a:xfrm>
        </p:spPr>
        <p:txBody>
          <a:bodyPr anchor="ctr"/>
          <a:lstStyle/>
          <a:p>
            <a:pPr eaLnBrk="1" hangingPunct="1"/>
            <a:r>
              <a:rPr lang="pl-PL" altLang="it-IT" sz="3200"/>
              <a:t>Nicola</a:t>
            </a:r>
            <a:r>
              <a:rPr lang="it-IT" altLang="it-IT" sz="3200"/>
              <a:t>o</a:t>
            </a:r>
            <a:r>
              <a:rPr lang="pl-PL" altLang="it-IT" sz="3200"/>
              <a:t> Copernic</a:t>
            </a:r>
            <a:r>
              <a:rPr lang="it-IT" altLang="it-IT" sz="3200"/>
              <a:t>o</a:t>
            </a:r>
            <a:r>
              <a:rPr lang="pl-PL" altLang="it-IT" sz="3200"/>
              <a:t> – pracowity student (?)</a:t>
            </a:r>
            <a:endParaRPr lang="en-AU" altLang="it-IT" sz="3200"/>
          </a:p>
        </p:txBody>
      </p:sp>
      <p:sp>
        <p:nvSpPr>
          <p:cNvPr id="16387" name="Text Box 3">
            <a:extLst>
              <a:ext uri="{FF2B5EF4-FFF2-40B4-BE49-F238E27FC236}">
                <a16:creationId xmlns:a16="http://schemas.microsoft.com/office/drawing/2014/main" id="{9612DABA-8322-7596-9DC8-B6B1B81E3D4B}"/>
              </a:ext>
            </a:extLst>
          </p:cNvPr>
          <p:cNvSpPr txBox="1">
            <a:spLocks noChangeArrowheads="1"/>
          </p:cNvSpPr>
          <p:nvPr/>
        </p:nvSpPr>
        <p:spPr bwMode="auto">
          <a:xfrm>
            <a:off x="250825" y="4941888"/>
            <a:ext cx="291782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chemeClr val="accent2"/>
                </a:solidFill>
              </a:rPr>
              <a:t>Cracovia</a:t>
            </a:r>
            <a:r>
              <a:rPr lang="pl-PL" altLang="it-IT" sz="2200">
                <a:solidFill>
                  <a:schemeClr val="accent2"/>
                </a:solidFill>
              </a:rPr>
              <a:t> (1492-1496)</a:t>
            </a:r>
            <a:endParaRPr lang="it-IT" altLang="it-IT" sz="2200">
              <a:solidFill>
                <a:schemeClr val="accent2"/>
              </a:solidFill>
            </a:endParaRPr>
          </a:p>
          <a:p>
            <a:pPr eaLnBrk="1" hangingPunct="1">
              <a:spcBef>
                <a:spcPct val="0"/>
              </a:spcBef>
              <a:buFontTx/>
              <a:buNone/>
            </a:pPr>
            <a:r>
              <a:rPr lang="it-IT" altLang="it-IT" sz="2200">
                <a:solidFill>
                  <a:schemeClr val="accent2"/>
                </a:solidFill>
              </a:rPr>
              <a:t>Cattedrale SS. Maria</a:t>
            </a:r>
            <a:endParaRPr lang="pl-PL" altLang="it-IT" sz="2200">
              <a:solidFill>
                <a:schemeClr val="accent2"/>
              </a:solidFill>
            </a:endParaRPr>
          </a:p>
          <a:p>
            <a:pPr eaLnBrk="1" hangingPunct="1">
              <a:spcBef>
                <a:spcPct val="0"/>
              </a:spcBef>
              <a:buFontTx/>
              <a:buNone/>
            </a:pPr>
            <a:endParaRPr lang="pl-PL" altLang="it-IT" sz="2200">
              <a:solidFill>
                <a:schemeClr val="accent2"/>
              </a:solidFill>
            </a:endParaRPr>
          </a:p>
          <a:p>
            <a:pPr eaLnBrk="1" hangingPunct="1">
              <a:spcBef>
                <a:spcPct val="0"/>
              </a:spcBef>
              <a:buFontTx/>
              <a:buNone/>
            </a:pPr>
            <a:br>
              <a:rPr lang="pl-PL" altLang="it-IT" sz="1600">
                <a:solidFill>
                  <a:schemeClr val="accent2"/>
                </a:solidFill>
              </a:rPr>
            </a:br>
            <a:r>
              <a:rPr lang="pl-PL" altLang="it-IT" sz="1600">
                <a:solidFill>
                  <a:schemeClr val="accent2"/>
                </a:solidFill>
              </a:rPr>
              <a:t>Foto: Maria Karwasz </a:t>
            </a:r>
            <a:endParaRPr lang="en-AU" altLang="it-IT" sz="1600">
              <a:solidFill>
                <a:schemeClr val="accent2"/>
              </a:solidFill>
            </a:endParaRPr>
          </a:p>
          <a:p>
            <a:pPr eaLnBrk="1" hangingPunct="1">
              <a:spcBef>
                <a:spcPct val="0"/>
              </a:spcBef>
              <a:buFontTx/>
              <a:buNone/>
            </a:pPr>
            <a:endParaRPr lang="en-AU" altLang="it-IT" sz="2200">
              <a:solidFill>
                <a:schemeClr val="accent2"/>
              </a:solidFill>
            </a:endParaRPr>
          </a:p>
        </p:txBody>
      </p:sp>
      <p:sp>
        <p:nvSpPr>
          <p:cNvPr id="16388" name="Text Box 4">
            <a:extLst>
              <a:ext uri="{FF2B5EF4-FFF2-40B4-BE49-F238E27FC236}">
                <a16:creationId xmlns:a16="http://schemas.microsoft.com/office/drawing/2014/main" id="{CC0FB1DE-9DC9-2CE5-332B-C730680D5F76}"/>
              </a:ext>
            </a:extLst>
          </p:cNvPr>
          <p:cNvSpPr txBox="1">
            <a:spLocks noChangeArrowheads="1"/>
          </p:cNvSpPr>
          <p:nvPr/>
        </p:nvSpPr>
        <p:spPr bwMode="auto">
          <a:xfrm>
            <a:off x="3151188" y="5235575"/>
            <a:ext cx="28384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Bologna (1496-1500)</a:t>
            </a:r>
          </a:p>
          <a:p>
            <a:pPr eaLnBrk="1" hangingPunct="1">
              <a:spcBef>
                <a:spcPct val="0"/>
              </a:spcBef>
              <a:buFontTx/>
              <a:buNone/>
            </a:pPr>
            <a:r>
              <a:rPr lang="en-AU" altLang="it-IT" sz="2200">
                <a:solidFill>
                  <a:schemeClr val="accent2"/>
                </a:solidFill>
              </a:rPr>
              <a:t>Torre degli Asinelli</a:t>
            </a:r>
            <a:endParaRPr lang="pl-PL" altLang="it-IT" sz="2200">
              <a:solidFill>
                <a:schemeClr val="accent2"/>
              </a:solidFill>
            </a:endParaRPr>
          </a:p>
          <a:p>
            <a:pPr eaLnBrk="1" hangingPunct="1">
              <a:spcBef>
                <a:spcPct val="0"/>
              </a:spcBef>
              <a:buFontTx/>
              <a:buNone/>
            </a:pPr>
            <a:endParaRPr lang="pl-PL" altLang="it-IT" sz="1600">
              <a:solidFill>
                <a:schemeClr val="accent2"/>
              </a:solidFill>
            </a:endParaRPr>
          </a:p>
          <a:p>
            <a:pPr eaLnBrk="1" hangingPunct="1">
              <a:spcBef>
                <a:spcPct val="0"/>
              </a:spcBef>
              <a:buFontTx/>
              <a:buNone/>
            </a:pPr>
            <a:r>
              <a:rPr lang="pl-PL" altLang="it-IT" sz="1600">
                <a:solidFill>
                  <a:schemeClr val="accent2"/>
                </a:solidFill>
              </a:rPr>
              <a:t>Foto: nie Maria Karwasz </a:t>
            </a:r>
            <a:endParaRPr lang="en-AU" altLang="it-IT" sz="1600">
              <a:solidFill>
                <a:schemeClr val="accent2"/>
              </a:solidFill>
            </a:endParaRPr>
          </a:p>
          <a:p>
            <a:pPr eaLnBrk="1" hangingPunct="1">
              <a:spcBef>
                <a:spcPct val="0"/>
              </a:spcBef>
              <a:buFontTx/>
              <a:buNone/>
            </a:pPr>
            <a:endParaRPr lang="pl-PL" altLang="it-IT" sz="2200">
              <a:solidFill>
                <a:schemeClr val="accent2"/>
              </a:solidFill>
            </a:endParaRPr>
          </a:p>
        </p:txBody>
      </p:sp>
      <p:sp>
        <p:nvSpPr>
          <p:cNvPr id="16389" name="Text Box 5">
            <a:extLst>
              <a:ext uri="{FF2B5EF4-FFF2-40B4-BE49-F238E27FC236}">
                <a16:creationId xmlns:a16="http://schemas.microsoft.com/office/drawing/2014/main" id="{B27FA1FA-7565-91CE-B504-ED618A3EC258}"/>
              </a:ext>
            </a:extLst>
          </p:cNvPr>
          <p:cNvSpPr txBox="1">
            <a:spLocks noChangeArrowheads="1"/>
          </p:cNvSpPr>
          <p:nvPr/>
        </p:nvSpPr>
        <p:spPr bwMode="auto">
          <a:xfrm>
            <a:off x="6084888" y="5300663"/>
            <a:ext cx="28194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Padova (1501-1503)</a:t>
            </a:r>
          </a:p>
          <a:p>
            <a:pPr eaLnBrk="1" hangingPunct="1">
              <a:spcBef>
                <a:spcPct val="0"/>
              </a:spcBef>
              <a:buFontTx/>
              <a:buNone/>
            </a:pPr>
            <a:r>
              <a:rPr lang="it-IT" altLang="it-IT" sz="2200">
                <a:solidFill>
                  <a:schemeClr val="accent2"/>
                </a:solidFill>
              </a:rPr>
              <a:t>Basilica di </a:t>
            </a:r>
            <a:r>
              <a:rPr lang="pl-PL" altLang="it-IT" sz="2200">
                <a:solidFill>
                  <a:schemeClr val="accent2"/>
                </a:solidFill>
              </a:rPr>
              <a:t>S. Antonio</a:t>
            </a:r>
            <a:endParaRPr lang="pl-PL" altLang="it-IT" sz="1600">
              <a:solidFill>
                <a:schemeClr val="accent2"/>
              </a:solidFill>
            </a:endParaRPr>
          </a:p>
          <a:p>
            <a:pPr eaLnBrk="1" hangingPunct="1">
              <a:spcBef>
                <a:spcPct val="0"/>
              </a:spcBef>
              <a:buFontTx/>
              <a:buNone/>
            </a:pPr>
            <a:endParaRPr lang="pl-PL" altLang="it-IT" sz="1600">
              <a:solidFill>
                <a:schemeClr val="accent2"/>
              </a:solidFill>
            </a:endParaRPr>
          </a:p>
          <a:p>
            <a:pPr eaLnBrk="1" hangingPunct="1">
              <a:spcBef>
                <a:spcPct val="0"/>
              </a:spcBef>
              <a:buFontTx/>
              <a:buNone/>
            </a:pPr>
            <a:r>
              <a:rPr lang="pl-PL" altLang="it-IT" sz="1600">
                <a:solidFill>
                  <a:schemeClr val="accent2"/>
                </a:solidFill>
              </a:rPr>
              <a:t>Foto: Maria Karwasz </a:t>
            </a:r>
            <a:endParaRPr lang="en-AU" altLang="it-IT" sz="1600">
              <a:solidFill>
                <a:schemeClr val="accent2"/>
              </a:solidFill>
            </a:endParaRPr>
          </a:p>
          <a:p>
            <a:pPr eaLnBrk="1" hangingPunct="1">
              <a:spcBef>
                <a:spcPct val="0"/>
              </a:spcBef>
              <a:buFontTx/>
              <a:buNone/>
            </a:pPr>
            <a:endParaRPr lang="pl-PL" altLang="it-IT" sz="2200">
              <a:solidFill>
                <a:schemeClr val="accent2"/>
              </a:solidFill>
            </a:endParaRPr>
          </a:p>
          <a:p>
            <a:pPr eaLnBrk="1" hangingPunct="1">
              <a:spcBef>
                <a:spcPct val="0"/>
              </a:spcBef>
              <a:buFontTx/>
              <a:buNone/>
            </a:pPr>
            <a:endParaRPr lang="en-AU" altLang="it-IT" sz="2200">
              <a:solidFill>
                <a:schemeClr val="accent2"/>
              </a:solidFill>
            </a:endParaRPr>
          </a:p>
        </p:txBody>
      </p:sp>
      <p:pic>
        <p:nvPicPr>
          <p:cNvPr id="16390" name="Picture 6">
            <a:extLst>
              <a:ext uri="{FF2B5EF4-FFF2-40B4-BE49-F238E27FC236}">
                <a16:creationId xmlns:a16="http://schemas.microsoft.com/office/drawing/2014/main" id="{F99E4BD9-047D-67AD-9C25-9EC3FDF75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41438"/>
            <a:ext cx="20764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9">
            <a:extLst>
              <a:ext uri="{FF2B5EF4-FFF2-40B4-BE49-F238E27FC236}">
                <a16:creationId xmlns:a16="http://schemas.microsoft.com/office/drawing/2014/main" id="{CB14605A-D9BC-1CDE-4A27-B745EA1DB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908050"/>
            <a:ext cx="286702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0">
            <a:extLst>
              <a:ext uri="{FF2B5EF4-FFF2-40B4-BE49-F238E27FC236}">
                <a16:creationId xmlns:a16="http://schemas.microsoft.com/office/drawing/2014/main" id="{47138343-4657-7245-8665-C11F4896E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1557338"/>
            <a:ext cx="259397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706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8323BD-55CB-6630-8A1F-272AE1254CEE}"/>
              </a:ext>
            </a:extLst>
          </p:cNvPr>
          <p:cNvSpPr>
            <a:spLocks noGrp="1"/>
          </p:cNvSpPr>
          <p:nvPr>
            <p:ph type="title"/>
          </p:nvPr>
        </p:nvSpPr>
        <p:spPr>
          <a:xfrm>
            <a:off x="0" y="-10865"/>
            <a:ext cx="8686800" cy="1143000"/>
          </a:xfrm>
        </p:spPr>
        <p:txBody>
          <a:bodyPr/>
          <a:lstStyle/>
          <a:p>
            <a:r>
              <a:rPr lang="pl-PL" sz="3000" dirty="0"/>
              <a:t>1503, Ferrara: „doktorat” z prawa kanonicznego </a:t>
            </a:r>
            <a:endParaRPr lang="en-US" sz="3000" dirty="0"/>
          </a:p>
        </p:txBody>
      </p:sp>
      <p:pic>
        <p:nvPicPr>
          <p:cNvPr id="6" name="Obraz 5">
            <a:extLst>
              <a:ext uri="{FF2B5EF4-FFF2-40B4-BE49-F238E27FC236}">
                <a16:creationId xmlns:a16="http://schemas.microsoft.com/office/drawing/2014/main" id="{0EF02408-C067-D475-B26C-E9406E47E8E3}"/>
              </a:ext>
            </a:extLst>
          </p:cNvPr>
          <p:cNvPicPr>
            <a:picLocks noChangeAspect="1"/>
          </p:cNvPicPr>
          <p:nvPr/>
        </p:nvPicPr>
        <p:blipFill>
          <a:blip r:embed="rId2"/>
          <a:stretch>
            <a:fillRect/>
          </a:stretch>
        </p:blipFill>
        <p:spPr>
          <a:xfrm>
            <a:off x="162142" y="1019633"/>
            <a:ext cx="4835848" cy="4765185"/>
          </a:xfrm>
          <a:prstGeom prst="rect">
            <a:avLst/>
          </a:prstGeom>
        </p:spPr>
      </p:pic>
      <p:cxnSp>
        <p:nvCxnSpPr>
          <p:cNvPr id="8" name="Łącznik prosty 7">
            <a:extLst>
              <a:ext uri="{FF2B5EF4-FFF2-40B4-BE49-F238E27FC236}">
                <a16:creationId xmlns:a16="http://schemas.microsoft.com/office/drawing/2014/main" id="{E3EF09F3-D7F9-343E-0DF5-4BA08D6E7340}"/>
              </a:ext>
            </a:extLst>
          </p:cNvPr>
          <p:cNvCxnSpPr/>
          <p:nvPr/>
        </p:nvCxnSpPr>
        <p:spPr bwMode="auto">
          <a:xfrm>
            <a:off x="1907704" y="4509120"/>
            <a:ext cx="18002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pole tekstowe 11">
            <a:extLst>
              <a:ext uri="{FF2B5EF4-FFF2-40B4-BE49-F238E27FC236}">
                <a16:creationId xmlns:a16="http://schemas.microsoft.com/office/drawing/2014/main" id="{7E99B7F4-3A1E-FF18-757F-12F3512D1D5F}"/>
              </a:ext>
            </a:extLst>
          </p:cNvPr>
          <p:cNvSpPr txBox="1"/>
          <p:nvPr/>
        </p:nvSpPr>
        <p:spPr>
          <a:xfrm>
            <a:off x="4971246" y="772503"/>
            <a:ext cx="4205590" cy="5917004"/>
          </a:xfrm>
          <a:prstGeom prst="rect">
            <a:avLst/>
          </a:prstGeom>
          <a:noFill/>
        </p:spPr>
        <p:txBody>
          <a:bodyPr wrap="square">
            <a:spAutoFit/>
          </a:bodyPr>
          <a:lstStyle/>
          <a:p>
            <a:pPr algn="l"/>
            <a:r>
              <a:rPr lang="en-US" sz="1400" b="0" i="0" u="none" strike="noStrike" baseline="0" noProof="1">
                <a:latin typeface="NewBaskerville-Roman"/>
              </a:rPr>
              <a:t>1503, 31 maggio. </a:t>
            </a:r>
            <a:r>
              <a:rPr lang="en-US" sz="1400" b="0" i="1" u="none" strike="noStrike" baseline="0" noProof="1">
                <a:latin typeface="NewBaskerville-Italic"/>
              </a:rPr>
              <a:t>Privilegio di dottorato in diritto canonico concesso a Niccolò Copernico</a:t>
            </a:r>
            <a:r>
              <a:rPr lang="en-US" sz="1400" b="0" i="0" u="none" strike="noStrike" baseline="0" noProof="1">
                <a:latin typeface="NewBaskerville-Roman"/>
              </a:rPr>
              <a:t>. Atto per notar Tommaso Meleghini</a:t>
            </a:r>
          </a:p>
          <a:p>
            <a:pPr algn="l"/>
            <a:r>
              <a:rPr lang="en-US" sz="1400" b="0" i="0" u="none" strike="noStrike" baseline="0" noProof="1">
                <a:latin typeface="NewBaskerville-Roman"/>
              </a:rPr>
              <a:t>ASFe, </a:t>
            </a:r>
            <a:r>
              <a:rPr lang="en-US" sz="1400" b="0" i="1" u="none" strike="noStrike" baseline="0" noProof="1">
                <a:latin typeface="NewBaskerville-Italic"/>
              </a:rPr>
              <a:t>Archivio notarile antico di Ferrara</a:t>
            </a:r>
            <a:r>
              <a:rPr lang="en-US" sz="1400" b="0" i="0" u="none" strike="noStrike" baseline="0" noProof="1">
                <a:latin typeface="NewBaskerville-Roman"/>
              </a:rPr>
              <a:t>, not. Tommaso</a:t>
            </a:r>
            <a:r>
              <a:rPr lang="en-US" sz="1400" noProof="1">
                <a:latin typeface="NewBaskerville-Roman"/>
              </a:rPr>
              <a:t>, </a:t>
            </a:r>
            <a:r>
              <a:rPr lang="en-US" sz="1400" b="0" i="0" u="none" strike="noStrike" baseline="0" noProof="1">
                <a:latin typeface="NewBaskerville-Roman"/>
              </a:rPr>
              <a:t>Meleghini, matr. 237, pacco 6, schede, 1490-1506.</a:t>
            </a:r>
            <a:endParaRPr lang="pl-PL" sz="1400" b="0" i="0" u="none" strike="noStrike" baseline="0" noProof="1">
              <a:latin typeface="NewBaskerville-Roman"/>
            </a:endParaRPr>
          </a:p>
          <a:p>
            <a:pPr algn="l"/>
            <a:endParaRPr lang="en-US" sz="1400" b="0" i="0" u="none" strike="noStrike" baseline="0" noProof="1">
              <a:latin typeface="NewBaskerville-Roman"/>
            </a:endParaRPr>
          </a:p>
          <a:p>
            <a:pPr algn="l"/>
            <a:r>
              <a:rPr lang="en-US" sz="1550" b="0" i="0" u="none" strike="noStrike" baseline="0" noProof="1">
                <a:latin typeface="NewBaskerville-Roman"/>
              </a:rPr>
              <a:t>“1503. Die ultimo mensis maii. Ferrarie. In episcopali palatio sub lodia horti, presentibus testibus vocatis et rogatis spectabili viro domino Ioanne Andrea de Lazaris, siculo panormitano, almi iuristarum gymnasii ferrariensis magnifico rectore, ser Bartholomeo de Silvestris, cive et notario ferrariensi, Lodovico quondam Baldasaris de Regio, cive ferrariensi, et bidello universitatis iuristarum civitatis Ferrarie et aliis. </a:t>
            </a:r>
          </a:p>
          <a:p>
            <a:pPr algn="l"/>
            <a:r>
              <a:rPr lang="en-US" sz="1550" b="0" i="0" u="none" strike="noStrike" baseline="0" noProof="1">
                <a:latin typeface="NewBaskerville-Roman"/>
              </a:rPr>
              <a:t>Venerabilis ac doctissimus vir dominus Nicolaus Copernich de Prusia, canonicus varmiensis et</a:t>
            </a:r>
          </a:p>
          <a:p>
            <a:pPr algn="l"/>
            <a:r>
              <a:rPr lang="en-US" sz="1550" b="0" i="0" u="none" strike="noStrike" baseline="0" noProof="1">
                <a:latin typeface="NewBaskerville-Roman"/>
              </a:rPr>
              <a:t>scholasticus ecclesie sancte Crucis</a:t>
            </a:r>
            <a:r>
              <a:rPr lang="pl-PL" sz="1550" noProof="1">
                <a:latin typeface="NewBaskerville-Roman"/>
              </a:rPr>
              <a:t> </a:t>
            </a:r>
            <a:r>
              <a:rPr lang="en-US" sz="1550" b="0" i="0" u="none" strike="noStrike" baseline="0" noProof="1">
                <a:latin typeface="NewBaskerville-Roman"/>
              </a:rPr>
              <a:t>vratislaviensis, qui studuit Bononie et Padue, fuit approbatus in iure canonico, nemine penitus discrepante, et doctoratus per praefatum dominum Georgium, vicarium antedictum etc. </a:t>
            </a:r>
          </a:p>
          <a:p>
            <a:pPr algn="l"/>
            <a:r>
              <a:rPr lang="en-US" sz="1550" b="0" i="0" u="none" strike="noStrike" baseline="0" noProof="1">
                <a:latin typeface="NewBaskerville-Roman"/>
              </a:rPr>
              <a:t>Promotores fuerunt dominus Philippus Bardella</a:t>
            </a:r>
          </a:p>
          <a:p>
            <a:pPr algn="l"/>
            <a:r>
              <a:rPr lang="en-US" sz="1550" b="0" i="0" u="none" strike="noStrike" baseline="0" noProof="1">
                <a:latin typeface="NewBaskerville-Roman"/>
              </a:rPr>
              <a:t>et dominus Antonius Leutus qui ei dedit insignia, cives ferrarienses”.</a:t>
            </a:r>
            <a:endParaRPr lang="en-US" sz="1550" noProof="1"/>
          </a:p>
        </p:txBody>
      </p:sp>
    </p:spTree>
    <p:extLst>
      <p:ext uri="{BB962C8B-B14F-4D97-AF65-F5344CB8AC3E}">
        <p14:creationId xmlns:p14="http://schemas.microsoft.com/office/powerpoint/2010/main" val="3504632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12229-93E0-CF2D-28C4-C34ECAD554C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233AC315-1EE1-4833-7220-ADCA6BE127D3}"/>
              </a:ext>
            </a:extLst>
          </p:cNvPr>
          <p:cNvSpPr>
            <a:spLocks noGrp="1"/>
          </p:cNvSpPr>
          <p:nvPr>
            <p:ph type="title"/>
          </p:nvPr>
        </p:nvSpPr>
        <p:spPr>
          <a:xfrm>
            <a:off x="0" y="-10865"/>
            <a:ext cx="8686800" cy="1143000"/>
          </a:xfrm>
        </p:spPr>
        <p:txBody>
          <a:bodyPr/>
          <a:lstStyle/>
          <a:p>
            <a:r>
              <a:rPr lang="pl-PL" sz="3000" dirty="0"/>
              <a:t>1503, Ferrara: „doktorat” z prawa kanonicznego </a:t>
            </a:r>
            <a:endParaRPr lang="en-US" sz="3000" dirty="0"/>
          </a:p>
        </p:txBody>
      </p:sp>
      <p:pic>
        <p:nvPicPr>
          <p:cNvPr id="6" name="Obraz 5">
            <a:extLst>
              <a:ext uri="{FF2B5EF4-FFF2-40B4-BE49-F238E27FC236}">
                <a16:creationId xmlns:a16="http://schemas.microsoft.com/office/drawing/2014/main" id="{F56D17D9-A29E-7202-AE39-6507763943A3}"/>
              </a:ext>
            </a:extLst>
          </p:cNvPr>
          <p:cNvPicPr>
            <a:picLocks noChangeAspect="1"/>
          </p:cNvPicPr>
          <p:nvPr/>
        </p:nvPicPr>
        <p:blipFill>
          <a:blip r:embed="rId2"/>
          <a:stretch>
            <a:fillRect/>
          </a:stretch>
        </p:blipFill>
        <p:spPr>
          <a:xfrm>
            <a:off x="162142" y="2348880"/>
            <a:ext cx="3486889" cy="3435938"/>
          </a:xfrm>
          <a:prstGeom prst="rect">
            <a:avLst/>
          </a:prstGeom>
        </p:spPr>
      </p:pic>
      <p:cxnSp>
        <p:nvCxnSpPr>
          <p:cNvPr id="8" name="Łącznik prosty 7">
            <a:extLst>
              <a:ext uri="{FF2B5EF4-FFF2-40B4-BE49-F238E27FC236}">
                <a16:creationId xmlns:a16="http://schemas.microsoft.com/office/drawing/2014/main" id="{5C2F8C88-05C6-C5AC-D0FF-CDB8D3EF06DE}"/>
              </a:ext>
            </a:extLst>
          </p:cNvPr>
          <p:cNvCxnSpPr/>
          <p:nvPr/>
        </p:nvCxnSpPr>
        <p:spPr bwMode="auto">
          <a:xfrm>
            <a:off x="1907704" y="4509120"/>
            <a:ext cx="18002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pole tekstowe 11">
            <a:extLst>
              <a:ext uri="{FF2B5EF4-FFF2-40B4-BE49-F238E27FC236}">
                <a16:creationId xmlns:a16="http://schemas.microsoft.com/office/drawing/2014/main" id="{41F3CD39-EDAD-0AE9-7766-FCDD7C288135}"/>
              </a:ext>
            </a:extLst>
          </p:cNvPr>
          <p:cNvSpPr txBox="1"/>
          <p:nvPr/>
        </p:nvSpPr>
        <p:spPr>
          <a:xfrm>
            <a:off x="3649031" y="772503"/>
            <a:ext cx="5527805" cy="5909310"/>
          </a:xfrm>
          <a:prstGeom prst="rect">
            <a:avLst/>
          </a:prstGeom>
          <a:noFill/>
        </p:spPr>
        <p:txBody>
          <a:bodyPr wrap="square">
            <a:spAutoFit/>
          </a:bodyPr>
          <a:lstStyle/>
          <a:p>
            <a:pPr algn="l"/>
            <a:r>
              <a:rPr lang="en-US" sz="1800" b="0" i="0" u="none" strike="noStrike" baseline="0" noProof="1">
                <a:latin typeface="NewBaskerville-Roman"/>
              </a:rPr>
              <a:t>1503, 31 ma</a:t>
            </a:r>
            <a:r>
              <a:rPr lang="pl-PL" sz="1800" b="0" i="0" u="none" strike="noStrike" baseline="0" noProof="1">
                <a:latin typeface="NewBaskerville-Roman"/>
              </a:rPr>
              <a:t>j</a:t>
            </a:r>
            <a:r>
              <a:rPr lang="en-US" sz="1800" b="0" i="0" u="none" strike="noStrike" baseline="0" noProof="1">
                <a:latin typeface="NewBaskerville-Roman"/>
              </a:rPr>
              <a:t> </a:t>
            </a:r>
            <a:r>
              <a:rPr lang="pl-PL" sz="1800" b="0" i="0" u="none" strike="noStrike" baseline="0" noProof="1">
                <a:latin typeface="NewBaskerville-Roman"/>
              </a:rPr>
              <a:t> Przywilej dokotoratu . w dziedzinie prawa kanonicznego. Archiwum notarialne </a:t>
            </a:r>
            <a:r>
              <a:rPr lang="en-US" sz="1800" b="0" i="1" u="none" strike="noStrike" baseline="0" noProof="1">
                <a:latin typeface="NewBaskerville-Italic"/>
              </a:rPr>
              <a:t>Ferrar</a:t>
            </a:r>
            <a:r>
              <a:rPr lang="pl-PL" sz="1800" b="0" i="1" u="none" strike="noStrike" baseline="0" noProof="1">
                <a:latin typeface="NewBaskerville-Italic"/>
              </a:rPr>
              <a:t>y</a:t>
            </a:r>
            <a:r>
              <a:rPr lang="en-US" sz="1800" b="0" i="0" u="none" strike="noStrike" baseline="0" noProof="1">
                <a:latin typeface="NewBaskerville-Roman"/>
              </a:rPr>
              <a:t>, Tommaso</a:t>
            </a:r>
            <a:r>
              <a:rPr lang="en-US" sz="1800" noProof="1">
                <a:latin typeface="NewBaskerville-Roman"/>
              </a:rPr>
              <a:t>, </a:t>
            </a:r>
            <a:r>
              <a:rPr lang="en-US" sz="1800" b="0" i="0" u="none" strike="noStrike" baseline="0" noProof="1">
                <a:latin typeface="NewBaskerville-Roman"/>
              </a:rPr>
              <a:t>Meleghini, matr. 237, pacco 6, schede, 1490-1506.</a:t>
            </a:r>
            <a:endParaRPr lang="pl-PL" sz="1800" b="0" i="0" u="none" strike="noStrike" baseline="0" noProof="1">
              <a:latin typeface="NewBaskerville-Roman"/>
            </a:endParaRPr>
          </a:p>
          <a:p>
            <a:pPr algn="l"/>
            <a:endParaRPr lang="en-US" sz="1800" b="0" i="0" u="none" strike="noStrike" baseline="0" noProof="1">
              <a:latin typeface="NewBaskerville-Roman"/>
            </a:endParaRPr>
          </a:p>
          <a:p>
            <a:pPr algn="l"/>
            <a:r>
              <a:rPr lang="en-US" sz="1800" b="0" i="0" u="none" strike="noStrike" baseline="0" noProof="1">
                <a:latin typeface="NewBaskerville-Roman"/>
              </a:rPr>
              <a:t>“1503. </a:t>
            </a:r>
            <a:r>
              <a:rPr lang="pl-PL" sz="1800" b="0" i="0" u="none" strike="noStrike" baseline="0" noProof="1">
                <a:latin typeface="NewBaskerville-Roman"/>
              </a:rPr>
              <a:t>Ostatniego dnia maja. Ferrara. </a:t>
            </a:r>
          </a:p>
          <a:p>
            <a:pPr algn="l"/>
            <a:r>
              <a:rPr lang="pl-PL" sz="1800" b="0" i="0" u="none" strike="noStrike" baseline="0" noProof="1">
                <a:latin typeface="NewBaskerville-Roman"/>
              </a:rPr>
              <a:t>W pałacu biskupim pod lożą w ogrodzie, powołano na świadów i  przesłuchano szlachetnie urodzonych panów </a:t>
            </a:r>
            <a:r>
              <a:rPr lang="en-US" sz="1800" b="0" i="0" u="none" strike="noStrike" baseline="0" noProof="1">
                <a:latin typeface="NewBaskerville-Roman"/>
              </a:rPr>
              <a:t>Ioanne Andrea de Lazaris,</a:t>
            </a:r>
            <a:r>
              <a:rPr lang="pl-PL" sz="1800" b="0" i="0" u="none" strike="noStrike" baseline="0" noProof="1">
                <a:latin typeface="NewBaskerville-Roman"/>
              </a:rPr>
              <a:t> Sycylijczyka z Palermo, rektora szkoły prawniczej uniwersytetu w Ferrarze, pana </a:t>
            </a:r>
            <a:r>
              <a:rPr lang="en-US" sz="1800" b="0" i="0" u="none" strike="noStrike" baseline="0" noProof="1">
                <a:latin typeface="NewBaskerville-Roman"/>
              </a:rPr>
              <a:t>Bartholomeo de Silvestris, </a:t>
            </a:r>
            <a:r>
              <a:rPr lang="pl-PL" sz="1800" b="0" i="0" u="none" strike="noStrike" baseline="0" noProof="1">
                <a:latin typeface="NewBaskerville-Roman"/>
              </a:rPr>
              <a:t>obywatela i notariusza z Ferrary, </a:t>
            </a:r>
            <a:r>
              <a:rPr lang="en-US" sz="1800" b="0" i="0" u="none" strike="noStrike" baseline="0" noProof="1">
                <a:latin typeface="NewBaskerville-Roman"/>
              </a:rPr>
              <a:t>Lodovico </a:t>
            </a:r>
            <a:r>
              <a:rPr lang="pl-PL" sz="1800" b="0" i="0" u="none" strike="noStrike" baseline="0" noProof="1">
                <a:latin typeface="NewBaskerville-Roman"/>
              </a:rPr>
              <a:t>tudzież </a:t>
            </a:r>
            <a:r>
              <a:rPr lang="en-US" sz="1800" b="0" i="0" u="none" strike="noStrike" baseline="0" noProof="1">
                <a:latin typeface="NewBaskerville-Roman"/>
              </a:rPr>
              <a:t>Baldasaris de Regio, </a:t>
            </a:r>
            <a:r>
              <a:rPr lang="pl-PL" sz="1800" noProof="1">
                <a:latin typeface="NewBaskerville-Roman"/>
              </a:rPr>
              <a:t>obywatela Ferrary i sekratarza prawa cywilnego Uniwersytetu Prawa w Ferrarze i innych . </a:t>
            </a:r>
          </a:p>
          <a:p>
            <a:pPr algn="l"/>
            <a:r>
              <a:rPr lang="pl-PL" sz="1800" b="0" i="0" u="none" strike="noStrike" baseline="0" noProof="1">
                <a:latin typeface="NewBaskerville-Roman"/>
              </a:rPr>
              <a:t>Szlachetny i wielce uczony mąż Nicolas Copernich z Prus, kanonik warmiński i scholastyk kościoła św. Krzyża we Wrocławu, który studiował w Bolonii i Padwie, został  jednomyślnie zatwierdzony w prawie kanonicznym bez niczyjego sprzeciwu i doktoryzowany przez przełożonego </a:t>
            </a:r>
            <a:r>
              <a:rPr lang="pl-PL" sz="1800" noProof="1">
                <a:latin typeface="NewBaskerville-Roman"/>
              </a:rPr>
              <a:t> pana Jerzego</a:t>
            </a:r>
            <a:r>
              <a:rPr lang="en-US" sz="1800" b="0" i="0" u="none" strike="noStrike" baseline="0" noProof="1">
                <a:latin typeface="NewBaskerville-Roman"/>
              </a:rPr>
              <a:t>, </a:t>
            </a:r>
            <a:r>
              <a:rPr lang="pl-PL" sz="1800" b="0" i="0" u="none" strike="noStrike" baseline="0" noProof="1">
                <a:latin typeface="NewBaskerville-Roman"/>
              </a:rPr>
              <a:t> wspomnianego </a:t>
            </a:r>
            <a:r>
              <a:rPr lang="pl-PL" sz="1800" noProof="1">
                <a:latin typeface="NewBaskerville-Roman"/>
              </a:rPr>
              <a:t>wikariusza</a:t>
            </a:r>
            <a:r>
              <a:rPr lang="en-US" sz="1800" b="0" i="0" u="none" strike="noStrike" baseline="0" noProof="1">
                <a:latin typeface="NewBaskerville-Roman"/>
              </a:rPr>
              <a:t> etc. </a:t>
            </a:r>
          </a:p>
          <a:p>
            <a:pPr algn="l"/>
            <a:r>
              <a:rPr lang="en-US" sz="1800" b="0" i="0" u="none" strike="noStrike" baseline="0" noProof="1">
                <a:latin typeface="NewBaskerville-Roman"/>
              </a:rPr>
              <a:t>Promo</a:t>
            </a:r>
            <a:r>
              <a:rPr lang="pl-PL" sz="1800" b="0" i="0" u="none" strike="noStrike" baseline="0" noProof="1">
                <a:latin typeface="NewBaskerville-Roman"/>
              </a:rPr>
              <a:t>torami był pan</a:t>
            </a:r>
            <a:r>
              <a:rPr lang="en-US" sz="1800" b="0" i="0" u="none" strike="noStrike" baseline="0" noProof="1">
                <a:latin typeface="NewBaskerville-Roman"/>
              </a:rPr>
              <a:t> Philippus Bardella</a:t>
            </a:r>
            <a:r>
              <a:rPr lang="pl-PL" sz="1800" b="0" i="0" u="none" strike="noStrike" baseline="0" noProof="1">
                <a:latin typeface="NewBaskerville-Roman"/>
              </a:rPr>
              <a:t> </a:t>
            </a:r>
            <a:r>
              <a:rPr lang="pl-PL" sz="1800" noProof="1">
                <a:latin typeface="NewBaskerville-Roman"/>
              </a:rPr>
              <a:t>i pan A</a:t>
            </a:r>
            <a:r>
              <a:rPr lang="en-US" sz="1800" b="0" i="0" u="none" strike="noStrike" baseline="0" noProof="1">
                <a:latin typeface="NewBaskerville-Roman"/>
              </a:rPr>
              <a:t>ntonius Leutus, </a:t>
            </a:r>
            <a:r>
              <a:rPr lang="pl-PL" sz="1800" noProof="1">
                <a:latin typeface="NewBaskerville-Roman"/>
              </a:rPr>
              <a:t>obywatele Ferrary, którzy wręczyli mu insygnia”</a:t>
            </a:r>
            <a:endParaRPr lang="en-US" sz="1800" noProof="1"/>
          </a:p>
        </p:txBody>
      </p:sp>
    </p:spTree>
    <p:extLst>
      <p:ext uri="{BB962C8B-B14F-4D97-AF65-F5344CB8AC3E}">
        <p14:creationId xmlns:p14="http://schemas.microsoft.com/office/powerpoint/2010/main" val="2815749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B9547AB-02ED-6E0D-838C-7C8EDFFED0DC}"/>
              </a:ext>
            </a:extLst>
          </p:cNvPr>
          <p:cNvSpPr>
            <a:spLocks noGrp="1" noChangeArrowheads="1"/>
          </p:cNvSpPr>
          <p:nvPr>
            <p:ph type="ctrTitle"/>
          </p:nvPr>
        </p:nvSpPr>
        <p:spPr>
          <a:xfrm>
            <a:off x="215900" y="-242888"/>
            <a:ext cx="8928100" cy="1470026"/>
          </a:xfrm>
        </p:spPr>
        <p:txBody>
          <a:bodyPr anchor="ctr"/>
          <a:lstStyle/>
          <a:p>
            <a:pPr eaLnBrk="1" hangingPunct="1"/>
            <a:r>
              <a:rPr lang="pl-PL" altLang="it-IT" sz="3200" dirty="0"/>
              <a:t>Spójrz w niebo: Księżyc i planety się poruszają!</a:t>
            </a:r>
            <a:endParaRPr lang="en-AU" altLang="it-IT" sz="3600" dirty="0"/>
          </a:p>
        </p:txBody>
      </p:sp>
      <p:sp>
        <p:nvSpPr>
          <p:cNvPr id="14339" name="Text Box 3">
            <a:extLst>
              <a:ext uri="{FF2B5EF4-FFF2-40B4-BE49-F238E27FC236}">
                <a16:creationId xmlns:a16="http://schemas.microsoft.com/office/drawing/2014/main" id="{1F56D05D-92AB-1540-3FF3-FC6FC8440AC9}"/>
              </a:ext>
            </a:extLst>
          </p:cNvPr>
          <p:cNvSpPr txBox="1">
            <a:spLocks noChangeArrowheads="1"/>
          </p:cNvSpPr>
          <p:nvPr/>
        </p:nvSpPr>
        <p:spPr bwMode="auto">
          <a:xfrm>
            <a:off x="611188" y="5229225"/>
            <a:ext cx="41814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Jupiter, Venus and Moon</a:t>
            </a:r>
          </a:p>
          <a:p>
            <a:pPr eaLnBrk="1" hangingPunct="1"/>
            <a:r>
              <a:rPr lang="pl-PL" altLang="it-IT" sz="2200">
                <a:solidFill>
                  <a:schemeClr val="accent2"/>
                </a:solidFill>
              </a:rPr>
              <a:t>Bamberg, Germany, 25.03.2012</a:t>
            </a:r>
            <a:endParaRPr lang="en-AU" altLang="it-IT" sz="2200">
              <a:solidFill>
                <a:schemeClr val="accent2"/>
              </a:solidFill>
            </a:endParaRPr>
          </a:p>
        </p:txBody>
      </p:sp>
      <p:sp>
        <p:nvSpPr>
          <p:cNvPr id="14340" name="Text Box 4">
            <a:extLst>
              <a:ext uri="{FF2B5EF4-FFF2-40B4-BE49-F238E27FC236}">
                <a16:creationId xmlns:a16="http://schemas.microsoft.com/office/drawing/2014/main" id="{EEE94769-004C-3E6E-3EF9-54CF9E67D4CB}"/>
              </a:ext>
            </a:extLst>
          </p:cNvPr>
          <p:cNvSpPr txBox="1">
            <a:spLocks noChangeArrowheads="1"/>
          </p:cNvSpPr>
          <p:nvPr/>
        </p:nvSpPr>
        <p:spPr bwMode="auto">
          <a:xfrm>
            <a:off x="6443663" y="6092825"/>
            <a:ext cx="259556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Trento, Italy, 26.03.</a:t>
            </a:r>
            <a:endParaRPr lang="en-AU" altLang="it-IT" sz="2200">
              <a:solidFill>
                <a:schemeClr val="accent2"/>
              </a:solidFill>
            </a:endParaRPr>
          </a:p>
        </p:txBody>
      </p:sp>
      <p:pic>
        <p:nvPicPr>
          <p:cNvPr id="21509" name="Picture 5">
            <a:extLst>
              <a:ext uri="{FF2B5EF4-FFF2-40B4-BE49-F238E27FC236}">
                <a16:creationId xmlns:a16="http://schemas.microsoft.com/office/drawing/2014/main" id="{2A63DAE7-9621-8F6E-58ED-33B5361E6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268413"/>
            <a:ext cx="5256213"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a:extLst>
              <a:ext uri="{FF2B5EF4-FFF2-40B4-BE49-F238E27FC236}">
                <a16:creationId xmlns:a16="http://schemas.microsoft.com/office/drawing/2014/main" id="{4DD11C9B-A559-35ED-074E-A8F8809B9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1838325"/>
            <a:ext cx="31146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3000" fill="hold"/>
                                        <p:tgtEl>
                                          <p:spTgt spid="21509"/>
                                        </p:tgtEl>
                                        <p:attrNameLst>
                                          <p:attrName>ppt_w</p:attrName>
                                        </p:attrNameLst>
                                      </p:cBhvr>
                                      <p:tavLst>
                                        <p:tav tm="0">
                                          <p:val>
                                            <p:fltVal val="0"/>
                                          </p:val>
                                        </p:tav>
                                        <p:tav tm="100000">
                                          <p:val>
                                            <p:strVal val="#ppt_w"/>
                                          </p:val>
                                        </p:tav>
                                      </p:tavLst>
                                    </p:anim>
                                    <p:anim calcmode="lin" valueType="num">
                                      <p:cBhvr>
                                        <p:cTn id="8" dur="3000" fill="hold"/>
                                        <p:tgtEl>
                                          <p:spTgt spid="2150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1510"/>
                                        </p:tgtEl>
                                        <p:attrNameLst>
                                          <p:attrName>style.visibility</p:attrName>
                                        </p:attrNameLst>
                                      </p:cBhvr>
                                      <p:to>
                                        <p:strVal val="visible"/>
                                      </p:to>
                                    </p:set>
                                    <p:anim calcmode="lin" valueType="num">
                                      <p:cBhvr>
                                        <p:cTn id="13" dur="2000" fill="hold"/>
                                        <p:tgtEl>
                                          <p:spTgt spid="21510"/>
                                        </p:tgtEl>
                                        <p:attrNameLst>
                                          <p:attrName>ppt_w</p:attrName>
                                        </p:attrNameLst>
                                      </p:cBhvr>
                                      <p:tavLst>
                                        <p:tav tm="0">
                                          <p:val>
                                            <p:fltVal val="0"/>
                                          </p:val>
                                        </p:tav>
                                        <p:tav tm="100000">
                                          <p:val>
                                            <p:strVal val="#ppt_w"/>
                                          </p:val>
                                        </p:tav>
                                      </p:tavLst>
                                    </p:anim>
                                    <p:anim calcmode="lin" valueType="num">
                                      <p:cBhvr>
                                        <p:cTn id="14" dur="2000" fill="hold"/>
                                        <p:tgtEl>
                                          <p:spTgt spid="215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43D8ED56-1D24-FB92-01CE-D9A27718D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852738"/>
            <a:ext cx="47974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a:extLst>
              <a:ext uri="{FF2B5EF4-FFF2-40B4-BE49-F238E27FC236}">
                <a16:creationId xmlns:a16="http://schemas.microsoft.com/office/drawing/2014/main" id="{10DB01F8-5ECD-E6EB-93AE-E88EEDFD9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420938"/>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a:extLst>
              <a:ext uri="{FF2B5EF4-FFF2-40B4-BE49-F238E27FC236}">
                <a16:creationId xmlns:a16="http://schemas.microsoft.com/office/drawing/2014/main" id="{EDF68F36-EBB7-DAC1-6CAF-25E93A1D6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0" y="2387600"/>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a:extLst>
              <a:ext uri="{FF2B5EF4-FFF2-40B4-BE49-F238E27FC236}">
                <a16:creationId xmlns:a16="http://schemas.microsoft.com/office/drawing/2014/main" id="{AD725128-CCD9-C93F-32DD-F670C5BFDA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24000"/>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a:extLst>
              <a:ext uri="{FF2B5EF4-FFF2-40B4-BE49-F238E27FC236}">
                <a16:creationId xmlns:a16="http://schemas.microsoft.com/office/drawing/2014/main" id="{E5E77600-1CA7-5249-2EC4-D4D5EFE19E64}"/>
              </a:ext>
            </a:extLst>
          </p:cNvPr>
          <p:cNvSpPr txBox="1">
            <a:spLocks noChangeArrowheads="1"/>
          </p:cNvSpPr>
          <p:nvPr/>
        </p:nvSpPr>
        <p:spPr bwMode="auto">
          <a:xfrm>
            <a:off x="2484438" y="6437313"/>
            <a:ext cx="540861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solidFill>
                  <a:srgbClr val="0033CC"/>
                </a:solidFill>
              </a:rPr>
              <a:t>Cattedrale SS. Maria Vergine Assunta a Torun</a:t>
            </a:r>
            <a:endParaRPr lang="en-US" altLang="it-IT" sz="2000">
              <a:solidFill>
                <a:srgbClr val="0033CC"/>
              </a:solidFill>
            </a:endParaRPr>
          </a:p>
          <a:p>
            <a:pPr>
              <a:spcBef>
                <a:spcPct val="0"/>
              </a:spcBef>
              <a:buFontTx/>
              <a:buNone/>
            </a:pPr>
            <a:endParaRPr lang="en-US" altLang="it-IT" sz="2000">
              <a:solidFill>
                <a:srgbClr val="0033CC"/>
              </a:solidFill>
            </a:endParaRPr>
          </a:p>
        </p:txBody>
      </p:sp>
      <p:sp>
        <p:nvSpPr>
          <p:cNvPr id="23559" name="Text Box 7">
            <a:extLst>
              <a:ext uri="{FF2B5EF4-FFF2-40B4-BE49-F238E27FC236}">
                <a16:creationId xmlns:a16="http://schemas.microsoft.com/office/drawing/2014/main" id="{8CD53925-4C8B-CC5A-25FD-F58DA5D92FA2}"/>
              </a:ext>
            </a:extLst>
          </p:cNvPr>
          <p:cNvSpPr txBox="1">
            <a:spLocks noChangeArrowheads="1"/>
          </p:cNvSpPr>
          <p:nvPr/>
        </p:nvSpPr>
        <p:spPr bwMode="auto">
          <a:xfrm>
            <a:off x="179388" y="260350"/>
            <a:ext cx="874712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a:solidFill>
                  <a:srgbClr val="0033CC"/>
                </a:solidFill>
              </a:rPr>
              <a:t>T</a:t>
            </a:r>
            <a:r>
              <a:rPr lang="pl-PL" altLang="it-IT">
                <a:solidFill>
                  <a:srgbClr val="0033CC"/>
                </a:solidFill>
              </a:rPr>
              <a:t>oleme</a:t>
            </a:r>
            <a:r>
              <a:rPr lang="it-IT" altLang="it-IT">
                <a:solidFill>
                  <a:srgbClr val="0033CC"/>
                </a:solidFill>
              </a:rPr>
              <a:t>o</a:t>
            </a:r>
            <a:r>
              <a:rPr lang="pl-PL" altLang="it-IT">
                <a:solidFill>
                  <a:srgbClr val="0033CC"/>
                </a:solidFill>
              </a:rPr>
              <a:t> (151-212</a:t>
            </a:r>
            <a:r>
              <a:rPr lang="it-IT" altLang="it-IT">
                <a:solidFill>
                  <a:srgbClr val="0033CC"/>
                </a:solidFill>
              </a:rPr>
              <a:t> AD</a:t>
            </a:r>
            <a:r>
              <a:rPr lang="pl-PL" altLang="it-IT">
                <a:solidFill>
                  <a:srgbClr val="0033CC"/>
                </a:solidFill>
              </a:rPr>
              <a:t>): </a:t>
            </a:r>
            <a:r>
              <a:rPr lang="it-IT" altLang="it-IT">
                <a:solidFill>
                  <a:srgbClr val="0033CC"/>
                </a:solidFill>
              </a:rPr>
              <a:t>Il </a:t>
            </a:r>
            <a:r>
              <a:rPr lang="pl-PL" altLang="it-IT">
                <a:solidFill>
                  <a:srgbClr val="0033CC"/>
                </a:solidFill>
              </a:rPr>
              <a:t>S</a:t>
            </a:r>
            <a:r>
              <a:rPr lang="it-IT" altLang="it-IT">
                <a:solidFill>
                  <a:srgbClr val="0033CC"/>
                </a:solidFill>
              </a:rPr>
              <a:t>ole e le stelle girano</a:t>
            </a:r>
            <a:endParaRPr lang="en-US" altLang="it-IT">
              <a:solidFill>
                <a:srgbClr val="0033CC"/>
              </a:solidFill>
            </a:endParaRPr>
          </a:p>
          <a:p>
            <a:pPr>
              <a:spcBef>
                <a:spcPct val="0"/>
              </a:spcBef>
              <a:buFontTx/>
              <a:buNone/>
            </a:pPr>
            <a:endParaRPr lang="en-US" altLang="it-IT">
              <a:solidFill>
                <a:srgbClr val="0033CC"/>
              </a:solidFill>
            </a:endParaRPr>
          </a:p>
        </p:txBody>
      </p:sp>
      <p:pic>
        <p:nvPicPr>
          <p:cNvPr id="23560" name="Picture 8">
            <a:extLst>
              <a:ext uri="{FF2B5EF4-FFF2-40B4-BE49-F238E27FC236}">
                <a16:creationId xmlns:a16="http://schemas.microsoft.com/office/drawing/2014/main" id="{3B5D5726-2418-8DFE-3BC2-724D6BA5A8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3350" y="1125538"/>
            <a:ext cx="25527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3000"/>
                                        <p:tgtEl>
                                          <p:spTgt spid="57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7347"/>
                                        </p:tgtEl>
                                        <p:attrNameLst>
                                          <p:attrName>style.visibility</p:attrName>
                                        </p:attrNameLst>
                                      </p:cBhvr>
                                      <p:to>
                                        <p:strVal val="visible"/>
                                      </p:to>
                                    </p:set>
                                    <p:animEffect transition="in" filter="fade">
                                      <p:cBhvr>
                                        <p:cTn id="12" dur="3000"/>
                                        <p:tgtEl>
                                          <p:spTgt spid="573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7348"/>
                                        </p:tgtEl>
                                        <p:attrNameLst>
                                          <p:attrName>style.visibility</p:attrName>
                                        </p:attrNameLst>
                                      </p:cBhvr>
                                      <p:to>
                                        <p:strVal val="visible"/>
                                      </p:to>
                                    </p:set>
                                    <p:animEffect transition="in" filter="fade">
                                      <p:cBhvr>
                                        <p:cTn id="17" dur="3000"/>
                                        <p:tgtEl>
                                          <p:spTgt spid="573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7349"/>
                                        </p:tgtEl>
                                        <p:attrNameLst>
                                          <p:attrName>style.visibility</p:attrName>
                                        </p:attrNameLst>
                                      </p:cBhvr>
                                      <p:to>
                                        <p:strVal val="visible"/>
                                      </p:to>
                                    </p:set>
                                    <p:animEffect transition="in" filter="fade">
                                      <p:cBhvr>
                                        <p:cTn id="22" dur="30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B8BFF11-5511-3BFC-0A6B-CB5FB9F426E3}"/>
              </a:ext>
            </a:extLst>
          </p:cNvPr>
          <p:cNvSpPr>
            <a:spLocks noGrp="1" noChangeArrowheads="1"/>
          </p:cNvSpPr>
          <p:nvPr>
            <p:ph type="ctrTitle"/>
          </p:nvPr>
        </p:nvSpPr>
        <p:spPr>
          <a:xfrm>
            <a:off x="306388" y="-531813"/>
            <a:ext cx="8531225" cy="1470026"/>
          </a:xfrm>
        </p:spPr>
        <p:txBody>
          <a:bodyPr/>
          <a:lstStyle/>
          <a:p>
            <a:r>
              <a:rPr lang="en-AU" altLang="it-IT" sz="3600">
                <a:solidFill>
                  <a:srgbClr val="FFFF00"/>
                </a:solidFill>
              </a:rPr>
              <a:t>Co zrobił Kopernik?</a:t>
            </a:r>
          </a:p>
        </p:txBody>
      </p:sp>
      <p:pic>
        <p:nvPicPr>
          <p:cNvPr id="26627" name="Picture 3">
            <a:extLst>
              <a:ext uri="{FF2B5EF4-FFF2-40B4-BE49-F238E27FC236}">
                <a16:creationId xmlns:a16="http://schemas.microsoft.com/office/drawing/2014/main" id="{A878C7F2-D18B-4838-F203-671FA425A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412875"/>
            <a:ext cx="3541712"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a:extLst>
              <a:ext uri="{FF2B5EF4-FFF2-40B4-BE49-F238E27FC236}">
                <a16:creationId xmlns:a16="http://schemas.microsoft.com/office/drawing/2014/main" id="{FF89A2B2-DEEB-DAE0-CEA7-EFC3EDAB0AA9}"/>
              </a:ext>
            </a:extLst>
          </p:cNvPr>
          <p:cNvSpPr txBox="1">
            <a:spLocks noChangeArrowheads="1"/>
          </p:cNvSpPr>
          <p:nvPr/>
        </p:nvSpPr>
        <p:spPr bwMode="auto">
          <a:xfrm>
            <a:off x="4284663" y="1196975"/>
            <a:ext cx="3395481"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600" i="1" dirty="0" err="1">
                <a:solidFill>
                  <a:srgbClr val="FFFF00"/>
                </a:solidFill>
              </a:rPr>
              <a:t>Terrae</a:t>
            </a:r>
            <a:r>
              <a:rPr lang="pl-PL" altLang="it-IT" sz="2600" i="1" dirty="0">
                <a:solidFill>
                  <a:srgbClr val="FFFF00"/>
                </a:solidFill>
              </a:rPr>
              <a:t> motor, </a:t>
            </a:r>
          </a:p>
          <a:p>
            <a:pPr eaLnBrk="1" hangingPunct="1">
              <a:spcBef>
                <a:spcPct val="0"/>
              </a:spcBef>
              <a:buFontTx/>
              <a:buNone/>
            </a:pPr>
            <a:r>
              <a:rPr lang="pl-PL" altLang="it-IT" sz="2600" i="1" dirty="0" err="1">
                <a:solidFill>
                  <a:srgbClr val="FFFF00"/>
                </a:solidFill>
              </a:rPr>
              <a:t>solis</a:t>
            </a:r>
            <a:r>
              <a:rPr lang="pl-PL" altLang="it-IT" sz="2600" i="1" dirty="0">
                <a:solidFill>
                  <a:srgbClr val="FFFF00"/>
                </a:solidFill>
              </a:rPr>
              <a:t> </a:t>
            </a:r>
            <a:r>
              <a:rPr lang="pl-PL" altLang="it-IT" sz="2600" i="1" dirty="0" err="1">
                <a:solidFill>
                  <a:srgbClr val="FFFF00"/>
                </a:solidFill>
              </a:rPr>
              <a:t>caelioque</a:t>
            </a:r>
            <a:r>
              <a:rPr lang="pl-PL" altLang="it-IT" sz="2600" i="1" dirty="0">
                <a:solidFill>
                  <a:srgbClr val="FFFF00"/>
                </a:solidFill>
              </a:rPr>
              <a:t> stator</a:t>
            </a:r>
            <a:r>
              <a:rPr lang="pl-PL" altLang="it-IT" sz="2600" dirty="0">
                <a:solidFill>
                  <a:srgbClr val="FFFF00"/>
                </a:solidFill>
              </a:rPr>
              <a:t> </a:t>
            </a:r>
          </a:p>
          <a:p>
            <a:pPr eaLnBrk="1" hangingPunct="1">
              <a:spcBef>
                <a:spcPct val="0"/>
              </a:spcBef>
              <a:buFontTx/>
              <a:buNone/>
            </a:pPr>
            <a:endParaRPr lang="pl-PL" altLang="it-IT" sz="2400" dirty="0">
              <a:solidFill>
                <a:srgbClr val="FFFF00"/>
              </a:solidFill>
            </a:endParaRPr>
          </a:p>
          <a:p>
            <a:pPr eaLnBrk="1" hangingPunct="1">
              <a:spcBef>
                <a:spcPct val="0"/>
              </a:spcBef>
              <a:buFontTx/>
              <a:buNone/>
            </a:pPr>
            <a:endParaRPr lang="pl-PL" altLang="it-IT" sz="2200" dirty="0">
              <a:solidFill>
                <a:srgbClr val="FFFF00"/>
              </a:solidFill>
            </a:endParaRPr>
          </a:p>
          <a:p>
            <a:pPr eaLnBrk="1" hangingPunct="1">
              <a:spcBef>
                <a:spcPct val="0"/>
              </a:spcBef>
              <a:buFontTx/>
              <a:buNone/>
            </a:pPr>
            <a:endParaRPr lang="pl-PL" altLang="it-IT" sz="2200" dirty="0">
              <a:solidFill>
                <a:srgbClr val="FFFF00"/>
              </a:solidFill>
            </a:endParaRPr>
          </a:p>
          <a:p>
            <a:pPr eaLnBrk="1" hangingPunct="1">
              <a:spcBef>
                <a:spcPct val="0"/>
              </a:spcBef>
              <a:buFontTx/>
              <a:buNone/>
            </a:pPr>
            <a:endParaRPr lang="en-AU" altLang="it-IT" sz="2200" i="1" dirty="0">
              <a:solidFill>
                <a:srgbClr val="FFFF00"/>
              </a:solidFill>
            </a:endParaRPr>
          </a:p>
        </p:txBody>
      </p:sp>
      <p:pic>
        <p:nvPicPr>
          <p:cNvPr id="194566" name="Picture 6">
            <a:extLst>
              <a:ext uri="{FF2B5EF4-FFF2-40B4-BE49-F238E27FC236}">
                <a16:creationId xmlns:a16="http://schemas.microsoft.com/office/drawing/2014/main" id="{40FA8FDB-1C9F-07D4-E07A-CC1240A70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607" y="2348880"/>
            <a:ext cx="4048125" cy="390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a:extLst>
              <a:ext uri="{FF2B5EF4-FFF2-40B4-BE49-F238E27FC236}">
                <a16:creationId xmlns:a16="http://schemas.microsoft.com/office/drawing/2014/main" id="{68E20BD4-0889-FE76-67C9-16DAC194A31B}"/>
              </a:ext>
            </a:extLst>
          </p:cNvPr>
          <p:cNvSpPr txBox="1"/>
          <p:nvPr/>
        </p:nvSpPr>
        <p:spPr>
          <a:xfrm>
            <a:off x="4470607" y="6265680"/>
            <a:ext cx="3066865" cy="276999"/>
          </a:xfrm>
          <a:prstGeom prst="rect">
            <a:avLst/>
          </a:prstGeom>
          <a:noFill/>
        </p:spPr>
        <p:txBody>
          <a:bodyPr wrap="none" rtlCol="0">
            <a:spAutoFit/>
          </a:bodyPr>
          <a:lstStyle/>
          <a:p>
            <a:r>
              <a:rPr lang="pl-PL" sz="1200" dirty="0">
                <a:solidFill>
                  <a:srgbClr val="FFFF00"/>
                </a:solidFill>
              </a:rPr>
              <a:t>Uwaga: błędny kierunek obrotu (Microsoft)</a:t>
            </a:r>
            <a:endParaRPr lang="en-US" sz="1200" dirty="0">
              <a:solidFill>
                <a:srgbClr val="FFFF00"/>
              </a:solidFill>
            </a:endParaRPr>
          </a:p>
        </p:txBody>
      </p:sp>
    </p:spTree>
    <p:extLst>
      <p:ext uri="{BB962C8B-B14F-4D97-AF65-F5344CB8AC3E}">
        <p14:creationId xmlns:p14="http://schemas.microsoft.com/office/powerpoint/2010/main" val="3845022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4566"/>
                                        </p:tgtEl>
                                        <p:attrNameLst>
                                          <p:attrName>style.visibility</p:attrName>
                                        </p:attrNameLst>
                                      </p:cBhvr>
                                      <p:to>
                                        <p:strVal val="visible"/>
                                      </p:to>
                                    </p:set>
                                    <p:anim calcmode="lin" valueType="num">
                                      <p:cBhvr>
                                        <p:cTn id="7" dur="5000" fill="hold"/>
                                        <p:tgtEl>
                                          <p:spTgt spid="194566"/>
                                        </p:tgtEl>
                                        <p:attrNameLst>
                                          <p:attrName>ppt_w</p:attrName>
                                        </p:attrNameLst>
                                      </p:cBhvr>
                                      <p:tavLst>
                                        <p:tav tm="0">
                                          <p:val>
                                            <p:fltVal val="0"/>
                                          </p:val>
                                        </p:tav>
                                        <p:tav tm="100000">
                                          <p:val>
                                            <p:strVal val="#ppt_w"/>
                                          </p:val>
                                        </p:tav>
                                      </p:tavLst>
                                    </p:anim>
                                    <p:anim calcmode="lin" valueType="num">
                                      <p:cBhvr>
                                        <p:cTn id="8" dur="5000" fill="hold"/>
                                        <p:tgtEl>
                                          <p:spTgt spid="194566"/>
                                        </p:tgtEl>
                                        <p:attrNameLst>
                                          <p:attrName>ppt_h</p:attrName>
                                        </p:attrNameLst>
                                      </p:cBhvr>
                                      <p:tavLst>
                                        <p:tav tm="0">
                                          <p:val>
                                            <p:fltVal val="0"/>
                                          </p:val>
                                        </p:tav>
                                        <p:tav tm="100000">
                                          <p:val>
                                            <p:strVal val="#ppt_h"/>
                                          </p:val>
                                        </p:tav>
                                      </p:tavLst>
                                    </p:anim>
                                    <p:anim calcmode="lin" valueType="num">
                                      <p:cBhvr>
                                        <p:cTn id="9" dur="5000" fill="hold"/>
                                        <p:tgtEl>
                                          <p:spTgt spid="194566"/>
                                        </p:tgtEl>
                                        <p:attrNameLst>
                                          <p:attrName>style.rotation</p:attrName>
                                        </p:attrNameLst>
                                      </p:cBhvr>
                                      <p:tavLst>
                                        <p:tav tm="0">
                                          <p:val>
                                            <p:fltVal val="360"/>
                                          </p:val>
                                        </p:tav>
                                        <p:tav tm="100000">
                                          <p:val>
                                            <p:fltVal val="0"/>
                                          </p:val>
                                        </p:tav>
                                      </p:tavLst>
                                    </p:anim>
                                    <p:animEffect transition="in" filter="fade">
                                      <p:cBhvr>
                                        <p:cTn id="10" dur="5000"/>
                                        <p:tgtEl>
                                          <p:spTgt spid="194566"/>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AF6B1559-59C7-249C-62F4-F1606FD72C3A}"/>
              </a:ext>
            </a:extLst>
          </p:cNvPr>
          <p:cNvSpPr>
            <a:spLocks noGrp="1" noChangeArrowheads="1"/>
          </p:cNvSpPr>
          <p:nvPr>
            <p:ph type="title" idx="4294967295"/>
          </p:nvPr>
        </p:nvSpPr>
        <p:spPr>
          <a:xfrm>
            <a:off x="-684213" y="-41275"/>
            <a:ext cx="8229601" cy="1143000"/>
          </a:xfrm>
        </p:spPr>
        <p:txBody>
          <a:bodyPr/>
          <a:lstStyle/>
          <a:p>
            <a:pPr eaLnBrk="1" hangingPunct="1"/>
            <a:r>
              <a:rPr lang="pl-PL" altLang="it-IT" sz="3600" dirty="0"/>
              <a:t>Do czego służy kalendarz</a:t>
            </a:r>
            <a:r>
              <a:rPr lang="it-IT" altLang="it-IT" sz="3600" dirty="0"/>
              <a:t>?</a:t>
            </a:r>
          </a:p>
        </p:txBody>
      </p:sp>
      <p:pic>
        <p:nvPicPr>
          <p:cNvPr id="7171" name="Immagine 3">
            <a:extLst>
              <a:ext uri="{FF2B5EF4-FFF2-40B4-BE49-F238E27FC236}">
                <a16:creationId xmlns:a16="http://schemas.microsoft.com/office/drawing/2014/main" id="{CD8A7556-F608-1899-2A37-97041A9FD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5675"/>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a:extLst>
              <a:ext uri="{FF2B5EF4-FFF2-40B4-BE49-F238E27FC236}">
                <a16:creationId xmlns:a16="http://schemas.microsoft.com/office/drawing/2014/main" id="{A8967709-F2E1-3997-A634-DACC25C3439A}"/>
              </a:ext>
            </a:extLst>
          </p:cNvPr>
          <p:cNvSpPr txBox="1">
            <a:spLocks noChangeArrowheads="1"/>
          </p:cNvSpPr>
          <p:nvPr/>
        </p:nvSpPr>
        <p:spPr bwMode="auto">
          <a:xfrm>
            <a:off x="2843213" y="6203950"/>
            <a:ext cx="52373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dirty="0">
                <a:solidFill>
                  <a:srgbClr val="FF0000"/>
                </a:solidFill>
              </a:rPr>
              <a:t>G. Karwasz, Mały astronom, </a:t>
            </a:r>
            <a:r>
              <a:rPr lang="pl-PL" altLang="it-IT" sz="2000" dirty="0" err="1">
                <a:solidFill>
                  <a:srgbClr val="FF0000"/>
                </a:solidFill>
              </a:rPr>
              <a:t>Publicat</a:t>
            </a:r>
            <a:r>
              <a:rPr lang="pl-PL" altLang="it-IT" sz="2000" dirty="0">
                <a:solidFill>
                  <a:srgbClr val="FF0000"/>
                </a:solidFill>
              </a:rPr>
              <a:t>, 2022</a:t>
            </a:r>
            <a:endParaRPr lang="en-AU" altLang="it-IT" sz="2000" dirty="0">
              <a:solidFill>
                <a:srgbClr val="FF0000"/>
              </a:solidFill>
            </a:endParaRPr>
          </a:p>
        </p:txBody>
      </p:sp>
      <p:pic>
        <p:nvPicPr>
          <p:cNvPr id="7173" name="Picture 2" descr="Mały astronom. Przewodnik dla dzieci - Karwasz Grzegorz">
            <a:extLst>
              <a:ext uri="{FF2B5EF4-FFF2-40B4-BE49-F238E27FC236}">
                <a16:creationId xmlns:a16="http://schemas.microsoft.com/office/drawing/2014/main" id="{CE46FCEA-8265-3C5B-2E7F-3D37E370B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0"/>
            <a:ext cx="17033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00E6ED-951F-0B18-98C5-CB9966A30E0D}"/>
              </a:ext>
            </a:extLst>
          </p:cNvPr>
          <p:cNvSpPr>
            <a:spLocks noGrp="1"/>
          </p:cNvSpPr>
          <p:nvPr>
            <p:ph type="title"/>
          </p:nvPr>
        </p:nvSpPr>
        <p:spPr>
          <a:xfrm>
            <a:off x="402336" y="128334"/>
            <a:ext cx="8229600" cy="1143000"/>
          </a:xfrm>
        </p:spPr>
        <p:txBody>
          <a:bodyPr/>
          <a:lstStyle/>
          <a:p>
            <a:pPr algn="l"/>
            <a:r>
              <a:rPr lang="en-US" sz="3400" dirty="0" err="1"/>
              <a:t>Pierwszy</a:t>
            </a:r>
            <a:r>
              <a:rPr lang="en-US" sz="3400" dirty="0"/>
              <a:t> </a:t>
            </a:r>
            <a:r>
              <a:rPr lang="en-US" sz="3400" dirty="0" err="1"/>
              <a:t>traktat</a:t>
            </a:r>
            <a:r>
              <a:rPr lang="en-US" sz="3400" dirty="0"/>
              <a:t> </a:t>
            </a:r>
            <a:r>
              <a:rPr lang="en-US" sz="3400" dirty="0" err="1"/>
              <a:t>nowo</a:t>
            </a:r>
            <a:r>
              <a:rPr lang="pl-PL" sz="3400" dirty="0" err="1"/>
              <a:t>żytnej</a:t>
            </a:r>
            <a:r>
              <a:rPr lang="pl-PL" sz="3400" dirty="0"/>
              <a:t> nauki (Norymberga, 1543)</a:t>
            </a:r>
            <a:endParaRPr lang="en-US" sz="3400" dirty="0"/>
          </a:p>
        </p:txBody>
      </p:sp>
      <p:pic>
        <p:nvPicPr>
          <p:cNvPr id="8" name="Obraz 7">
            <a:extLst>
              <a:ext uri="{FF2B5EF4-FFF2-40B4-BE49-F238E27FC236}">
                <a16:creationId xmlns:a16="http://schemas.microsoft.com/office/drawing/2014/main" id="{70F4BF7D-22D8-809D-F889-EB06D43587EE}"/>
              </a:ext>
            </a:extLst>
          </p:cNvPr>
          <p:cNvPicPr>
            <a:picLocks noChangeAspect="1"/>
          </p:cNvPicPr>
          <p:nvPr/>
        </p:nvPicPr>
        <p:blipFill>
          <a:blip r:embed="rId2"/>
          <a:stretch>
            <a:fillRect/>
          </a:stretch>
        </p:blipFill>
        <p:spPr>
          <a:xfrm>
            <a:off x="512064" y="1271334"/>
            <a:ext cx="3679097" cy="5487950"/>
          </a:xfrm>
          <a:prstGeom prst="rect">
            <a:avLst/>
          </a:prstGeom>
        </p:spPr>
      </p:pic>
      <p:pic>
        <p:nvPicPr>
          <p:cNvPr id="10" name="Obraz 9">
            <a:extLst>
              <a:ext uri="{FF2B5EF4-FFF2-40B4-BE49-F238E27FC236}">
                <a16:creationId xmlns:a16="http://schemas.microsoft.com/office/drawing/2014/main" id="{035A4EED-685B-3045-B9DE-DD0B0082DF70}"/>
              </a:ext>
            </a:extLst>
          </p:cNvPr>
          <p:cNvPicPr>
            <a:picLocks noChangeAspect="1"/>
          </p:cNvPicPr>
          <p:nvPr/>
        </p:nvPicPr>
        <p:blipFill>
          <a:blip r:embed="rId3"/>
          <a:stretch>
            <a:fillRect/>
          </a:stretch>
        </p:blipFill>
        <p:spPr>
          <a:xfrm>
            <a:off x="4738025" y="788004"/>
            <a:ext cx="3406601" cy="5305292"/>
          </a:xfrm>
          <a:prstGeom prst="rect">
            <a:avLst/>
          </a:prstGeom>
        </p:spPr>
      </p:pic>
      <p:sp>
        <p:nvSpPr>
          <p:cNvPr id="3" name="pole tekstowe 2">
            <a:extLst>
              <a:ext uri="{FF2B5EF4-FFF2-40B4-BE49-F238E27FC236}">
                <a16:creationId xmlns:a16="http://schemas.microsoft.com/office/drawing/2014/main" id="{EFD1020B-0E76-33CB-322B-1ED5E2C16C27}"/>
              </a:ext>
            </a:extLst>
          </p:cNvPr>
          <p:cNvSpPr txBox="1"/>
          <p:nvPr/>
        </p:nvSpPr>
        <p:spPr>
          <a:xfrm>
            <a:off x="4562149" y="6113175"/>
            <a:ext cx="4663600" cy="707886"/>
          </a:xfrm>
          <a:prstGeom prst="rect">
            <a:avLst/>
          </a:prstGeom>
          <a:noFill/>
        </p:spPr>
        <p:txBody>
          <a:bodyPr wrap="square" rtlCol="0">
            <a:spAutoFit/>
          </a:bodyPr>
          <a:lstStyle/>
          <a:p>
            <a:r>
              <a:rPr lang="pl-PL" sz="2000" dirty="0"/>
              <a:t>Wstęp (i tytuł?) </a:t>
            </a:r>
            <a:r>
              <a:rPr lang="pl-PL" sz="2000" dirty="0" err="1"/>
              <a:t>Osjandera</a:t>
            </a:r>
            <a:r>
              <a:rPr lang="pl-PL" sz="2000" dirty="0"/>
              <a:t> – redaktora wydawniczego u </a:t>
            </a:r>
            <a:r>
              <a:rPr lang="pl-PL" sz="2000" dirty="0" err="1"/>
              <a:t>Petreiusa</a:t>
            </a:r>
            <a:endParaRPr lang="en-US" sz="2000" dirty="0"/>
          </a:p>
        </p:txBody>
      </p:sp>
    </p:spTree>
    <p:extLst>
      <p:ext uri="{BB962C8B-B14F-4D97-AF65-F5344CB8AC3E}">
        <p14:creationId xmlns:p14="http://schemas.microsoft.com/office/powerpoint/2010/main" val="2929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a:extLst>
              <a:ext uri="{FF2B5EF4-FFF2-40B4-BE49-F238E27FC236}">
                <a16:creationId xmlns:a16="http://schemas.microsoft.com/office/drawing/2014/main" id="{EF6CD3F9-8075-23EB-0D4B-6BBBB246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3573463"/>
            <a:ext cx="76581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a:extLst>
              <a:ext uri="{FF2B5EF4-FFF2-40B4-BE49-F238E27FC236}">
                <a16:creationId xmlns:a16="http://schemas.microsoft.com/office/drawing/2014/main" id="{DF3413CE-D2ED-ED91-3A53-277A482C5C24}"/>
              </a:ext>
            </a:extLst>
          </p:cNvPr>
          <p:cNvSpPr>
            <a:spLocks noGrp="1" noChangeArrowheads="1"/>
          </p:cNvSpPr>
          <p:nvPr>
            <p:ph type="ctrTitle"/>
          </p:nvPr>
        </p:nvSpPr>
        <p:spPr>
          <a:xfrm>
            <a:off x="215900" y="-242888"/>
            <a:ext cx="8928100" cy="1470026"/>
          </a:xfrm>
        </p:spPr>
        <p:txBody>
          <a:bodyPr anchor="ctr"/>
          <a:lstStyle/>
          <a:p>
            <a:pPr eaLnBrk="1" hangingPunct="1"/>
            <a:r>
              <a:rPr lang="pl-PL" altLang="it-IT" sz="3600" i="1" dirty="0"/>
              <a:t>De </a:t>
            </a:r>
            <a:r>
              <a:rPr lang="pl-PL" altLang="it-IT" sz="3600" i="1" dirty="0" err="1"/>
              <a:t>revolutionibus</a:t>
            </a:r>
            <a:r>
              <a:rPr lang="pl-PL" altLang="it-IT" sz="3600" i="1" dirty="0"/>
              <a:t> [</a:t>
            </a:r>
            <a:r>
              <a:rPr lang="pl-PL" altLang="it-IT" sz="3600" i="1" dirty="0" err="1"/>
              <a:t>orbium</a:t>
            </a:r>
            <a:r>
              <a:rPr lang="pl-PL" altLang="it-IT" sz="3600" i="1" dirty="0"/>
              <a:t> </a:t>
            </a:r>
            <a:r>
              <a:rPr lang="pl-PL" altLang="it-IT" sz="3600" i="1" dirty="0" err="1"/>
              <a:t>coelestium</a:t>
            </a:r>
            <a:r>
              <a:rPr lang="pl-PL" altLang="it-IT" sz="3600" i="1" dirty="0"/>
              <a:t>]</a:t>
            </a:r>
            <a:endParaRPr lang="en-AU" altLang="it-IT" sz="4400" dirty="0"/>
          </a:p>
        </p:txBody>
      </p:sp>
      <p:sp>
        <p:nvSpPr>
          <p:cNvPr id="13316" name="Text Box 4">
            <a:extLst>
              <a:ext uri="{FF2B5EF4-FFF2-40B4-BE49-F238E27FC236}">
                <a16:creationId xmlns:a16="http://schemas.microsoft.com/office/drawing/2014/main" id="{B70BF845-EF3C-B13C-ADDA-5A51AC8CB577}"/>
              </a:ext>
            </a:extLst>
          </p:cNvPr>
          <p:cNvSpPr txBox="1">
            <a:spLocks noChangeArrowheads="1"/>
          </p:cNvSpPr>
          <p:nvPr/>
        </p:nvSpPr>
        <p:spPr bwMode="auto">
          <a:xfrm>
            <a:off x="395288" y="6583363"/>
            <a:ext cx="74374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200">
                <a:solidFill>
                  <a:srgbClr val="003300"/>
                </a:solidFill>
              </a:rPr>
              <a:t>http://kpbc.umk.pl/dlibra/applet?content_url=/Content/40131/Licencje_039_09.djvu&amp;handler=djvu&amp;sec=false</a:t>
            </a:r>
          </a:p>
        </p:txBody>
      </p:sp>
      <p:sp>
        <p:nvSpPr>
          <p:cNvPr id="13317" name="Line 5">
            <a:extLst>
              <a:ext uri="{FF2B5EF4-FFF2-40B4-BE49-F238E27FC236}">
                <a16:creationId xmlns:a16="http://schemas.microsoft.com/office/drawing/2014/main" id="{D3DA736E-5507-7AA1-19DD-270FCA997D92}"/>
              </a:ext>
            </a:extLst>
          </p:cNvPr>
          <p:cNvSpPr>
            <a:spLocks noChangeShapeType="1"/>
          </p:cNvSpPr>
          <p:nvPr/>
        </p:nvSpPr>
        <p:spPr bwMode="auto">
          <a:xfrm>
            <a:off x="9080500" y="404813"/>
            <a:ext cx="331311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5590" name="Picture 6">
            <a:extLst>
              <a:ext uri="{FF2B5EF4-FFF2-40B4-BE49-F238E27FC236}">
                <a16:creationId xmlns:a16="http://schemas.microsoft.com/office/drawing/2014/main" id="{537D8A1E-5444-A660-9125-47015D5D5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76327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a:extLst>
              <a:ext uri="{FF2B5EF4-FFF2-40B4-BE49-F238E27FC236}">
                <a16:creationId xmlns:a16="http://schemas.microsoft.com/office/drawing/2014/main" id="{176ACBD3-7B4A-9023-37F5-9E92C0E2C8BA}"/>
              </a:ext>
            </a:extLst>
          </p:cNvPr>
          <p:cNvSpPr/>
          <p:nvPr/>
        </p:nvSpPr>
        <p:spPr bwMode="auto">
          <a:xfrm>
            <a:off x="750888" y="2132856"/>
            <a:ext cx="7437437" cy="4104456"/>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195590"/>
                                        </p:tgtEl>
                                      </p:cBhvr>
                                    </p:animEffect>
                                    <p:set>
                                      <p:cBhvr>
                                        <p:cTn id="7" dur="1" fill="hold">
                                          <p:stCondLst>
                                            <p:cond delay="499"/>
                                          </p:stCondLst>
                                        </p:cTn>
                                        <p:tgtEl>
                                          <p:spTgt spid="1955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051E2-4327-0C6C-3F36-EB8120586C05}"/>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B83C5974-286D-75F1-87AF-4545A431ACE3}"/>
              </a:ext>
            </a:extLst>
          </p:cNvPr>
          <p:cNvPicPr>
            <a:picLocks noChangeAspect="1"/>
          </p:cNvPicPr>
          <p:nvPr/>
        </p:nvPicPr>
        <p:blipFill>
          <a:blip r:embed="rId2"/>
          <a:stretch>
            <a:fillRect/>
          </a:stretch>
        </p:blipFill>
        <p:spPr>
          <a:xfrm>
            <a:off x="163941" y="-57610"/>
            <a:ext cx="8800547" cy="4260137"/>
          </a:xfrm>
          <a:prstGeom prst="rect">
            <a:avLst/>
          </a:prstGeom>
        </p:spPr>
      </p:pic>
      <p:sp>
        <p:nvSpPr>
          <p:cNvPr id="13315" name="Rectangle 2">
            <a:extLst>
              <a:ext uri="{FF2B5EF4-FFF2-40B4-BE49-F238E27FC236}">
                <a16:creationId xmlns:a16="http://schemas.microsoft.com/office/drawing/2014/main" id="{B2E38FDB-E68F-81D7-3F99-CBA9B7D79055}"/>
              </a:ext>
            </a:extLst>
          </p:cNvPr>
          <p:cNvSpPr>
            <a:spLocks noGrp="1" noChangeArrowheads="1"/>
          </p:cNvSpPr>
          <p:nvPr>
            <p:ph type="ctrTitle"/>
          </p:nvPr>
        </p:nvSpPr>
        <p:spPr>
          <a:xfrm>
            <a:off x="2699792" y="691420"/>
            <a:ext cx="8928100" cy="1470026"/>
          </a:xfrm>
        </p:spPr>
        <p:txBody>
          <a:bodyPr anchor="ctr"/>
          <a:lstStyle/>
          <a:p>
            <a:pPr eaLnBrk="1" hangingPunct="1"/>
            <a:r>
              <a:rPr lang="pl-PL" altLang="it-IT" sz="3200" dirty="0"/>
              <a:t>Świat jest kulisty</a:t>
            </a:r>
            <a:endParaRPr lang="en-AU" altLang="it-IT" sz="3200" dirty="0"/>
          </a:p>
        </p:txBody>
      </p:sp>
      <p:sp>
        <p:nvSpPr>
          <p:cNvPr id="13317" name="Line 5">
            <a:extLst>
              <a:ext uri="{FF2B5EF4-FFF2-40B4-BE49-F238E27FC236}">
                <a16:creationId xmlns:a16="http://schemas.microsoft.com/office/drawing/2014/main" id="{13EB0730-1178-B31B-479B-EB42739DA8BC}"/>
              </a:ext>
            </a:extLst>
          </p:cNvPr>
          <p:cNvSpPr>
            <a:spLocks noChangeShapeType="1"/>
          </p:cNvSpPr>
          <p:nvPr/>
        </p:nvSpPr>
        <p:spPr bwMode="auto">
          <a:xfrm>
            <a:off x="9080500" y="404813"/>
            <a:ext cx="331311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 name="Obraz 4">
            <a:extLst>
              <a:ext uri="{FF2B5EF4-FFF2-40B4-BE49-F238E27FC236}">
                <a16:creationId xmlns:a16="http://schemas.microsoft.com/office/drawing/2014/main" id="{754C18D3-6148-A171-FBC6-9EA3EDC4F5DD}"/>
              </a:ext>
            </a:extLst>
          </p:cNvPr>
          <p:cNvPicPr>
            <a:picLocks noChangeAspect="1"/>
          </p:cNvPicPr>
          <p:nvPr/>
        </p:nvPicPr>
        <p:blipFill>
          <a:blip r:embed="rId3"/>
          <a:stretch>
            <a:fillRect/>
          </a:stretch>
        </p:blipFill>
        <p:spPr>
          <a:xfrm>
            <a:off x="190410" y="4123746"/>
            <a:ext cx="8558054" cy="2566006"/>
          </a:xfrm>
          <a:prstGeom prst="rect">
            <a:avLst/>
          </a:prstGeom>
        </p:spPr>
      </p:pic>
      <p:sp>
        <p:nvSpPr>
          <p:cNvPr id="6" name="pole tekstowe 5">
            <a:extLst>
              <a:ext uri="{FF2B5EF4-FFF2-40B4-BE49-F238E27FC236}">
                <a16:creationId xmlns:a16="http://schemas.microsoft.com/office/drawing/2014/main" id="{062AA870-8DEA-5E86-7351-EC5A20218E31}"/>
              </a:ext>
            </a:extLst>
          </p:cNvPr>
          <p:cNvSpPr txBox="1"/>
          <p:nvPr/>
        </p:nvSpPr>
        <p:spPr>
          <a:xfrm>
            <a:off x="5513178" y="6542791"/>
            <a:ext cx="3626185" cy="338554"/>
          </a:xfrm>
          <a:prstGeom prst="rect">
            <a:avLst/>
          </a:prstGeom>
          <a:noFill/>
        </p:spPr>
        <p:txBody>
          <a:bodyPr wrap="none" rtlCol="0">
            <a:spAutoFit/>
          </a:bodyPr>
          <a:lstStyle/>
          <a:p>
            <a:r>
              <a:rPr lang="pl-PL" sz="1600" dirty="0"/>
              <a:t>Przekład:</a:t>
            </a:r>
            <a:r>
              <a:rPr lang="en-AU" sz="1600" b="0" i="0" dirty="0">
                <a:solidFill>
                  <a:srgbClr val="444444"/>
                </a:solidFill>
                <a:effectLst/>
                <a:latin typeface="Helvetica neue"/>
              </a:rPr>
              <a:t> Ludwik Antoni </a:t>
            </a:r>
            <a:r>
              <a:rPr lang="en-AU" sz="1600" b="0" i="0" dirty="0" err="1">
                <a:solidFill>
                  <a:srgbClr val="444444"/>
                </a:solidFill>
                <a:effectLst/>
                <a:latin typeface="Helvetica neue"/>
              </a:rPr>
              <a:t>Birkenmajer</a:t>
            </a:r>
            <a:r>
              <a:rPr lang="pl-PL" sz="1600" dirty="0"/>
              <a:t> </a:t>
            </a:r>
            <a:endParaRPr lang="en-US" sz="1600" dirty="0"/>
          </a:p>
        </p:txBody>
      </p:sp>
    </p:spTree>
    <p:extLst>
      <p:ext uri="{BB962C8B-B14F-4D97-AF65-F5344CB8AC3E}">
        <p14:creationId xmlns:p14="http://schemas.microsoft.com/office/powerpoint/2010/main" val="562894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a:extLst>
              <a:ext uri="{FF2B5EF4-FFF2-40B4-BE49-F238E27FC236}">
                <a16:creationId xmlns:a16="http://schemas.microsoft.com/office/drawing/2014/main" id="{A3E9C368-FFCF-FD05-45D7-9793BCD1AAF0}"/>
              </a:ext>
            </a:extLst>
          </p:cNvPr>
          <p:cNvSpPr>
            <a:spLocks noGrp="1" noChangeArrowheads="1"/>
          </p:cNvSpPr>
          <p:nvPr>
            <p:ph type="title"/>
          </p:nvPr>
        </p:nvSpPr>
        <p:spPr>
          <a:xfrm>
            <a:off x="228600" y="0"/>
            <a:ext cx="8686800" cy="1143000"/>
          </a:xfrm>
        </p:spPr>
        <p:txBody>
          <a:bodyPr/>
          <a:lstStyle/>
          <a:p>
            <a:r>
              <a:rPr lang="pl-PL" altLang="it-IT" sz="2800" dirty="0">
                <a:solidFill>
                  <a:srgbClr val="00B050"/>
                </a:solidFill>
              </a:rPr>
              <a:t>Arystoteles: czy Ziemia jest w środku wszechświata?</a:t>
            </a:r>
          </a:p>
        </p:txBody>
      </p:sp>
      <p:sp>
        <p:nvSpPr>
          <p:cNvPr id="26627" name="CasellaDiTesto 2">
            <a:extLst>
              <a:ext uri="{FF2B5EF4-FFF2-40B4-BE49-F238E27FC236}">
                <a16:creationId xmlns:a16="http://schemas.microsoft.com/office/drawing/2014/main" id="{5D56F00F-2604-D78D-059F-D6C7CAD2BC83}"/>
              </a:ext>
            </a:extLst>
          </p:cNvPr>
          <p:cNvSpPr txBox="1">
            <a:spLocks noChangeArrowheads="1"/>
          </p:cNvSpPr>
          <p:nvPr/>
        </p:nvSpPr>
        <p:spPr bwMode="auto">
          <a:xfrm>
            <a:off x="-176213" y="5870575"/>
            <a:ext cx="8362951"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endParaRPr lang="pl-PL" altLang="it-IT" sz="1600">
              <a:latin typeface="Times New Roman" panose="02020603050405020304" pitchFamily="18" charset="0"/>
              <a:cs typeface="Times New Roman" panose="02020603050405020304" pitchFamily="18" charset="0"/>
            </a:endParaRPr>
          </a:p>
          <a:p>
            <a:pPr algn="just">
              <a:spcBef>
                <a:spcPct val="0"/>
              </a:spcBef>
              <a:buFontTx/>
              <a:buNone/>
            </a:pPr>
            <a:endParaRPr lang="pl-PL" altLang="it-IT" sz="1600">
              <a:latin typeface="Times New Roman" panose="02020603050405020304" pitchFamily="18" charset="0"/>
              <a:cs typeface="Times New Roman" panose="02020603050405020304" pitchFamily="18" charset="0"/>
            </a:endParaRPr>
          </a:p>
          <a:p>
            <a:pPr algn="just">
              <a:spcBef>
                <a:spcPct val="0"/>
              </a:spcBef>
              <a:buFontTx/>
              <a:buNone/>
            </a:pPr>
            <a:r>
              <a:rPr lang="pl-PL" altLang="it-IT" sz="1600">
                <a:latin typeface="Times New Roman" panose="02020603050405020304" pitchFamily="18" charset="0"/>
                <a:cs typeface="Times New Roman" panose="02020603050405020304" pitchFamily="18" charset="0"/>
              </a:rPr>
              <a:t>ARYSTOTELES, </a:t>
            </a:r>
            <a:r>
              <a:rPr lang="pl-PL" altLang="it-IT" sz="1600" i="1">
                <a:latin typeface="Times New Roman" panose="02020603050405020304" pitchFamily="18" charset="0"/>
                <a:cs typeface="Times New Roman" panose="02020603050405020304" pitchFamily="18" charset="0"/>
              </a:rPr>
              <a:t>O niebie</a:t>
            </a:r>
            <a:r>
              <a:rPr lang="pl-PL" altLang="it-IT" sz="1600">
                <a:latin typeface="Times New Roman" panose="02020603050405020304" pitchFamily="18" charset="0"/>
                <a:cs typeface="Times New Roman" panose="02020603050405020304" pitchFamily="18" charset="0"/>
              </a:rPr>
              <a:t>, 292a, tłum. Paweł Siwek, PWN, Warszawa, 1980, str. 87.</a:t>
            </a:r>
            <a:endParaRPr lang="it-IT" altLang="it-IT" sz="2800">
              <a:latin typeface="Times New Roman" panose="02020603050405020304" pitchFamily="18" charset="0"/>
              <a:cs typeface="Times New Roman" panose="02020603050405020304" pitchFamily="18" charset="0"/>
            </a:endParaRPr>
          </a:p>
        </p:txBody>
      </p:sp>
      <p:sp>
        <p:nvSpPr>
          <p:cNvPr id="25604" name="CasellaDiTesto 4">
            <a:extLst>
              <a:ext uri="{FF2B5EF4-FFF2-40B4-BE49-F238E27FC236}">
                <a16:creationId xmlns:a16="http://schemas.microsoft.com/office/drawing/2014/main" id="{A5429E2E-3151-A0ED-BF45-D999E67DD806}"/>
              </a:ext>
            </a:extLst>
          </p:cNvPr>
          <p:cNvSpPr txBox="1">
            <a:spLocks noChangeArrowheads="1"/>
          </p:cNvSpPr>
          <p:nvPr/>
        </p:nvSpPr>
        <p:spPr bwMode="auto">
          <a:xfrm>
            <a:off x="34925" y="890588"/>
            <a:ext cx="8362950" cy="5902325"/>
          </a:xfrm>
          <a:prstGeom prst="rect">
            <a:avLst/>
          </a:prstGeom>
          <a:noFill/>
          <a:ln>
            <a:noFill/>
          </a:ln>
        </p:spPr>
        <p:txBody>
          <a:bodyPr>
            <a:spAutoFit/>
          </a:bodyPr>
          <a:lstStyle>
            <a:lvl1pPr marL="179388" indent="1793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ts val="300"/>
              </a:spcBef>
              <a:buFontTx/>
              <a:buNone/>
              <a:defRPr/>
            </a:pPr>
            <a:r>
              <a:rPr lang="pl-PL" altLang="it-IT" sz="1900" dirty="0">
                <a:cs typeface="Times New Roman" panose="02020603050405020304" pitchFamily="18" charset="0"/>
              </a:rPr>
              <a:t>„Pozostaje nam do omówienia Ziemia: gdzie ona leży, czy należy do rzeczy, które są w spoczynku, czy do rzeczy, które się poruszają, wreszcie jaki jest jej kształt.</a:t>
            </a:r>
          </a:p>
          <a:p>
            <a:pPr algn="just">
              <a:spcBef>
                <a:spcPts val="300"/>
              </a:spcBef>
              <a:buFontTx/>
              <a:buNone/>
              <a:defRPr/>
            </a:pPr>
            <a:r>
              <a:rPr lang="pl-PL" altLang="it-IT" sz="1900" dirty="0">
                <a:cs typeface="Times New Roman" panose="02020603050405020304" pitchFamily="18" charset="0"/>
              </a:rPr>
              <a:t>Gdy chodzi o jej położenie, nie wszyscy są tego samego zdania. Większość utrzymuje, że znajduje się [ona] w środku [wszechświata]. Są to ci wszyscy, którzy uważają całe światło za skończone. Przeciwnego zdania są ci, którzy należą do szkoły italskiej, zwani </a:t>
            </a:r>
            <a:r>
              <a:rPr lang="pl-PL" altLang="it-IT" sz="1900" dirty="0" err="1">
                <a:cs typeface="Times New Roman" panose="02020603050405020304" pitchFamily="18" charset="0"/>
              </a:rPr>
              <a:t>pitegorejczykami</a:t>
            </a:r>
            <a:r>
              <a:rPr lang="pl-PL" altLang="it-IT" sz="1900" dirty="0">
                <a:cs typeface="Times New Roman" panose="02020603050405020304" pitchFamily="18" charset="0"/>
              </a:rPr>
              <a:t>. </a:t>
            </a:r>
            <a:r>
              <a:rPr lang="pl-PL" altLang="it-IT" sz="1900" u="sng" dirty="0">
                <a:cs typeface="Times New Roman" panose="02020603050405020304" pitchFamily="18" charset="0"/>
              </a:rPr>
              <a:t>Twierdzą oni mianowicie, że w środku wszechświata jest ogień [Słońce?], a Ziemia jest tylko jedną z gwiazd [planety po grecku to gwiazdy błądzące] i swoim ruchem dookoła [swojego] środka [osi] powoduje dzień i noc</a:t>
            </a:r>
            <a:r>
              <a:rPr lang="pl-PL" altLang="it-IT" sz="1900" dirty="0">
                <a:cs typeface="Times New Roman" panose="02020603050405020304" pitchFamily="18" charset="0"/>
              </a:rPr>
              <a:t>. Prócz tego dobierają do pary jeszcze inną Ziemię, przeciwległą do naszej i nazywają ją Antychton</a:t>
            </a:r>
            <a:r>
              <a:rPr lang="pl-PL" altLang="it-IT" sz="1900" baseline="30000" dirty="0">
                <a:cs typeface="Times New Roman" panose="02020603050405020304" pitchFamily="18" charset="0"/>
              </a:rPr>
              <a:t>1)</a:t>
            </a:r>
            <a:r>
              <a:rPr lang="pl-PL" altLang="it-IT" sz="1900" dirty="0">
                <a:cs typeface="Times New Roman" panose="02020603050405020304" pitchFamily="18" charset="0"/>
              </a:rPr>
              <a:t>. [...]</a:t>
            </a:r>
          </a:p>
          <a:p>
            <a:pPr algn="just">
              <a:spcBef>
                <a:spcPts val="300"/>
              </a:spcBef>
              <a:buFontTx/>
              <a:buNone/>
              <a:defRPr/>
            </a:pPr>
            <a:r>
              <a:rPr lang="pl-PL" altLang="it-IT" sz="1900" dirty="0">
                <a:cs typeface="Times New Roman" panose="02020603050405020304" pitchFamily="18" charset="0"/>
              </a:rPr>
              <a:t>Być może, że wiele innych osób dzieli w tym punkcie ich poglądy i sądzi, że nie należy przydzielić Ziemi okolicy środkowej; czerpią swe przekonania nie z faktów zainteresowanych, lecz raczej z rozumowań {spekulacji}.”</a:t>
            </a:r>
          </a:p>
          <a:p>
            <a:pPr marL="636588" indent="-457200" algn="just">
              <a:spcBef>
                <a:spcPts val="300"/>
              </a:spcBef>
              <a:buFontTx/>
              <a:buAutoNum type="arabicParenR"/>
              <a:defRPr/>
            </a:pPr>
            <a:r>
              <a:rPr lang="pl-PL" altLang="it-IT" sz="1900" dirty="0">
                <a:solidFill>
                  <a:schemeClr val="accent6">
                    <a:lumMod val="75000"/>
                  </a:schemeClr>
                </a:solidFill>
                <a:cs typeface="Times New Roman" panose="02020603050405020304" pitchFamily="18" charset="0"/>
              </a:rPr>
              <a:t>W astronomii definiuje się tzw. punkty </a:t>
            </a:r>
            <a:r>
              <a:rPr lang="pl-PL" altLang="it-IT" sz="1900" dirty="0" err="1">
                <a:solidFill>
                  <a:schemeClr val="accent6">
                    <a:lumMod val="75000"/>
                  </a:schemeClr>
                </a:solidFill>
                <a:cs typeface="Times New Roman" panose="02020603050405020304" pitchFamily="18" charset="0"/>
              </a:rPr>
              <a:t>Lagrange’a</a:t>
            </a:r>
            <a:r>
              <a:rPr lang="pl-PL" altLang="it-IT" sz="1900" dirty="0">
                <a:solidFill>
                  <a:schemeClr val="accent6">
                    <a:lumMod val="75000"/>
                  </a:schemeClr>
                </a:solidFill>
                <a:cs typeface="Times New Roman" panose="02020603050405020304" pitchFamily="18" charset="0"/>
              </a:rPr>
              <a:t> – coś w rodzaju anty-Ziemi (jest ich chyba trzy, oprócz Ziemi, zob. Wikipedia) </a:t>
            </a:r>
            <a:endParaRPr lang="it-IT" altLang="it-IT" sz="1900" dirty="0">
              <a:solidFill>
                <a:schemeClr val="accent6">
                  <a:lumMod val="75000"/>
                </a:schemeClr>
              </a:solidFill>
              <a:cs typeface="Times New Roman" panose="02020603050405020304" pitchFamily="18" charset="0"/>
            </a:endParaRPr>
          </a:p>
          <a:p>
            <a:pPr algn="just">
              <a:spcBef>
                <a:spcPct val="0"/>
              </a:spcBef>
              <a:buFontTx/>
              <a:buNone/>
              <a:defRPr/>
            </a:pPr>
            <a:endParaRPr lang="it-IT" altLang="it-IT"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ytuł 1">
            <a:extLst>
              <a:ext uri="{FF2B5EF4-FFF2-40B4-BE49-F238E27FC236}">
                <a16:creationId xmlns:a16="http://schemas.microsoft.com/office/drawing/2014/main" id="{A07A37B1-A371-22F5-3ADA-46613ACD1A1E}"/>
              </a:ext>
            </a:extLst>
          </p:cNvPr>
          <p:cNvSpPr>
            <a:spLocks noGrp="1" noChangeArrowheads="1"/>
          </p:cNvSpPr>
          <p:nvPr>
            <p:ph type="title"/>
          </p:nvPr>
        </p:nvSpPr>
        <p:spPr>
          <a:xfrm>
            <a:off x="0" y="14288"/>
            <a:ext cx="8229600" cy="1143000"/>
          </a:xfrm>
        </p:spPr>
        <p:txBody>
          <a:bodyPr/>
          <a:lstStyle/>
          <a:p>
            <a:r>
              <a:rPr lang="pl-PL" altLang="en-US" sz="3400"/>
              <a:t>Kopernik: </a:t>
            </a:r>
            <a:r>
              <a:rPr lang="pl-PL" altLang="en-US" sz="3400" i="1"/>
              <a:t>De revolutionibus, </a:t>
            </a:r>
            <a:r>
              <a:rPr lang="pl-PL" altLang="en-US" sz="3400"/>
              <a:t>ks. I</a:t>
            </a:r>
            <a:endParaRPr lang="en-US" altLang="en-US" sz="3400" i="1"/>
          </a:p>
        </p:txBody>
      </p:sp>
      <p:pic>
        <p:nvPicPr>
          <p:cNvPr id="18435" name="Obraz 5">
            <a:extLst>
              <a:ext uri="{FF2B5EF4-FFF2-40B4-BE49-F238E27FC236}">
                <a16:creationId xmlns:a16="http://schemas.microsoft.com/office/drawing/2014/main" id="{B71C9A88-BEDD-59DC-A800-FCF96F352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157288"/>
            <a:ext cx="6562725"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Obraz 9">
            <a:extLst>
              <a:ext uri="{FF2B5EF4-FFF2-40B4-BE49-F238E27FC236}">
                <a16:creationId xmlns:a16="http://schemas.microsoft.com/office/drawing/2014/main" id="{17D27539-E346-0C56-49C0-BDCD7F12C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3379788"/>
            <a:ext cx="64690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pole tekstowe 13">
            <a:extLst>
              <a:ext uri="{FF2B5EF4-FFF2-40B4-BE49-F238E27FC236}">
                <a16:creationId xmlns:a16="http://schemas.microsoft.com/office/drawing/2014/main" id="{50258C21-11C7-E3EC-62F6-0A85BA4F329C}"/>
              </a:ext>
            </a:extLst>
          </p:cNvPr>
          <p:cNvSpPr txBox="1">
            <a:spLocks noChangeArrowheads="1"/>
          </p:cNvSpPr>
          <p:nvPr/>
        </p:nvSpPr>
        <p:spPr bwMode="auto">
          <a:xfrm>
            <a:off x="179388" y="5445125"/>
            <a:ext cx="8964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000"/>
              <a:t>„System pitagorejski: Niketas, Filolaus, Ekfantos, i zbliżony do nich platończyk Heraklides z Pontu. […] niemniej do nauki Kopernika byli już blisko.”</a:t>
            </a:r>
          </a:p>
          <a:p>
            <a:pPr>
              <a:spcBef>
                <a:spcPct val="0"/>
              </a:spcBef>
              <a:buFontTx/>
              <a:buNone/>
            </a:pPr>
            <a:endParaRPr lang="pl-PL" altLang="en-US" sz="2000"/>
          </a:p>
          <a:p>
            <a:pPr>
              <a:spcBef>
                <a:spcPct val="0"/>
              </a:spcBef>
              <a:buFontTx/>
              <a:buNone/>
            </a:pPr>
            <a:r>
              <a:rPr lang="pl-PL" altLang="en-US" sz="2000"/>
              <a:t>Wł. Tatarkiewicz, </a:t>
            </a:r>
            <a:r>
              <a:rPr lang="pl-PL" altLang="en-US" sz="2000" i="1"/>
              <a:t>op. cit.</a:t>
            </a:r>
            <a:r>
              <a:rPr lang="pl-PL" altLang="en-US" sz="2000"/>
              <a:t>, str. 59</a:t>
            </a:r>
            <a:endParaRPr lang="en-US" altLang="en-US" sz="2000"/>
          </a:p>
        </p:txBody>
      </p:sp>
      <p:cxnSp>
        <p:nvCxnSpPr>
          <p:cNvPr id="3" name="Łącznik prosty 2">
            <a:extLst>
              <a:ext uri="{FF2B5EF4-FFF2-40B4-BE49-F238E27FC236}">
                <a16:creationId xmlns:a16="http://schemas.microsoft.com/office/drawing/2014/main" id="{B9B304E8-032E-3400-AF12-B089DD466AE0}"/>
              </a:ext>
            </a:extLst>
          </p:cNvPr>
          <p:cNvCxnSpPr/>
          <p:nvPr/>
        </p:nvCxnSpPr>
        <p:spPr>
          <a:xfrm>
            <a:off x="4716463" y="2276475"/>
            <a:ext cx="2303462"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Łącznik prosty 3">
            <a:extLst>
              <a:ext uri="{FF2B5EF4-FFF2-40B4-BE49-F238E27FC236}">
                <a16:creationId xmlns:a16="http://schemas.microsoft.com/office/drawing/2014/main" id="{E5C97F3E-5500-CE4D-ED0E-3277B1A0039C}"/>
              </a:ext>
            </a:extLst>
          </p:cNvPr>
          <p:cNvCxnSpPr>
            <a:cxnSpLocks/>
          </p:cNvCxnSpPr>
          <p:nvPr/>
        </p:nvCxnSpPr>
        <p:spPr>
          <a:xfrm>
            <a:off x="900113" y="2565400"/>
            <a:ext cx="345598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Łącznik prosty 5">
            <a:extLst>
              <a:ext uri="{FF2B5EF4-FFF2-40B4-BE49-F238E27FC236}">
                <a16:creationId xmlns:a16="http://schemas.microsoft.com/office/drawing/2014/main" id="{981AFAF1-2AAE-B951-DA33-D5E3CA41DB1E}"/>
              </a:ext>
            </a:extLst>
          </p:cNvPr>
          <p:cNvCxnSpPr>
            <a:cxnSpLocks/>
          </p:cNvCxnSpPr>
          <p:nvPr/>
        </p:nvCxnSpPr>
        <p:spPr>
          <a:xfrm>
            <a:off x="3116263" y="3668713"/>
            <a:ext cx="2951162"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Łącznik prosty 7">
            <a:extLst>
              <a:ext uri="{FF2B5EF4-FFF2-40B4-BE49-F238E27FC236}">
                <a16:creationId xmlns:a16="http://schemas.microsoft.com/office/drawing/2014/main" id="{69A08029-7FFB-669D-CC50-85F08433D770}"/>
              </a:ext>
            </a:extLst>
          </p:cNvPr>
          <p:cNvCxnSpPr>
            <a:cxnSpLocks/>
          </p:cNvCxnSpPr>
          <p:nvPr/>
        </p:nvCxnSpPr>
        <p:spPr>
          <a:xfrm>
            <a:off x="747713" y="4221163"/>
            <a:ext cx="130333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6C3A7-6E83-83D2-5D5B-2ABAACDBC55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A9362EE-3FF2-95D5-114E-2A7F2AD41EB4}"/>
              </a:ext>
            </a:extLst>
          </p:cNvPr>
          <p:cNvSpPr>
            <a:spLocks noGrp="1"/>
          </p:cNvSpPr>
          <p:nvPr>
            <p:ph type="title"/>
          </p:nvPr>
        </p:nvSpPr>
        <p:spPr>
          <a:xfrm>
            <a:off x="402336" y="128334"/>
            <a:ext cx="8490144" cy="1143000"/>
          </a:xfrm>
        </p:spPr>
        <p:txBody>
          <a:bodyPr/>
          <a:lstStyle/>
          <a:p>
            <a:pPr algn="l"/>
            <a:r>
              <a:rPr lang="pl-PL" sz="2400" dirty="0"/>
              <a:t>Geometria, jak Euklidesa         Tablice, jak trygonometryczne</a:t>
            </a:r>
            <a:br>
              <a:rPr lang="pl-PL" sz="3400" dirty="0"/>
            </a:br>
            <a:endParaRPr lang="en-US" sz="3400" dirty="0"/>
          </a:p>
        </p:txBody>
      </p:sp>
      <p:pic>
        <p:nvPicPr>
          <p:cNvPr id="14" name="Obraz 13">
            <a:extLst>
              <a:ext uri="{FF2B5EF4-FFF2-40B4-BE49-F238E27FC236}">
                <a16:creationId xmlns:a16="http://schemas.microsoft.com/office/drawing/2014/main" id="{342D4B10-C3E7-1861-9B88-4B4B894CD4A1}"/>
              </a:ext>
            </a:extLst>
          </p:cNvPr>
          <p:cNvPicPr>
            <a:picLocks noChangeAspect="1"/>
          </p:cNvPicPr>
          <p:nvPr/>
        </p:nvPicPr>
        <p:blipFill>
          <a:blip r:embed="rId2"/>
          <a:stretch>
            <a:fillRect/>
          </a:stretch>
        </p:blipFill>
        <p:spPr>
          <a:xfrm>
            <a:off x="4524670" y="746386"/>
            <a:ext cx="4596314" cy="6111614"/>
          </a:xfrm>
          <a:prstGeom prst="rect">
            <a:avLst/>
          </a:prstGeom>
        </p:spPr>
      </p:pic>
      <p:pic>
        <p:nvPicPr>
          <p:cNvPr id="16" name="Obraz 15">
            <a:extLst>
              <a:ext uri="{FF2B5EF4-FFF2-40B4-BE49-F238E27FC236}">
                <a16:creationId xmlns:a16="http://schemas.microsoft.com/office/drawing/2014/main" id="{54F72DB6-71AD-2FB6-9516-483ADA1C6442}"/>
              </a:ext>
            </a:extLst>
          </p:cNvPr>
          <p:cNvPicPr>
            <a:picLocks noChangeAspect="1"/>
          </p:cNvPicPr>
          <p:nvPr/>
        </p:nvPicPr>
        <p:blipFill>
          <a:blip r:embed="rId3"/>
          <a:stretch>
            <a:fillRect/>
          </a:stretch>
        </p:blipFill>
        <p:spPr>
          <a:xfrm>
            <a:off x="313109" y="746386"/>
            <a:ext cx="3948481" cy="6111614"/>
          </a:xfrm>
          <a:prstGeom prst="rect">
            <a:avLst/>
          </a:prstGeom>
        </p:spPr>
      </p:pic>
    </p:spTree>
    <p:extLst>
      <p:ext uri="{BB962C8B-B14F-4D97-AF65-F5344CB8AC3E}">
        <p14:creationId xmlns:p14="http://schemas.microsoft.com/office/powerpoint/2010/main" val="2452869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1C0AC-2132-9D26-5E82-1026E08841F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8DC739A-9731-7D37-1DED-4B41C267A920}"/>
              </a:ext>
            </a:extLst>
          </p:cNvPr>
          <p:cNvSpPr>
            <a:spLocks noGrp="1"/>
          </p:cNvSpPr>
          <p:nvPr>
            <p:ph type="title"/>
          </p:nvPr>
        </p:nvSpPr>
        <p:spPr>
          <a:xfrm>
            <a:off x="402336" y="128334"/>
            <a:ext cx="8741664" cy="1143000"/>
          </a:xfrm>
        </p:spPr>
        <p:txBody>
          <a:bodyPr/>
          <a:lstStyle/>
          <a:p>
            <a:pPr algn="l"/>
            <a:r>
              <a:rPr lang="pl-PL" sz="2400" dirty="0"/>
              <a:t>II Gwiazdozbiory                III O precesji punktów równonocy                </a:t>
            </a:r>
            <a:br>
              <a:rPr lang="pl-PL" sz="3400" dirty="0"/>
            </a:br>
            <a:endParaRPr lang="en-US" sz="3400" dirty="0"/>
          </a:p>
        </p:txBody>
      </p:sp>
      <p:pic>
        <p:nvPicPr>
          <p:cNvPr id="9" name="Obraz 8">
            <a:extLst>
              <a:ext uri="{FF2B5EF4-FFF2-40B4-BE49-F238E27FC236}">
                <a16:creationId xmlns:a16="http://schemas.microsoft.com/office/drawing/2014/main" id="{00539033-6A5B-B9A6-3C6D-29353EB1BB2C}"/>
              </a:ext>
            </a:extLst>
          </p:cNvPr>
          <p:cNvPicPr>
            <a:picLocks noChangeAspect="1"/>
          </p:cNvPicPr>
          <p:nvPr/>
        </p:nvPicPr>
        <p:blipFill>
          <a:blip r:embed="rId2"/>
          <a:stretch>
            <a:fillRect/>
          </a:stretch>
        </p:blipFill>
        <p:spPr>
          <a:xfrm>
            <a:off x="4716016" y="758628"/>
            <a:ext cx="3553233" cy="5912182"/>
          </a:xfrm>
          <a:prstGeom prst="rect">
            <a:avLst/>
          </a:prstGeom>
        </p:spPr>
      </p:pic>
      <p:pic>
        <p:nvPicPr>
          <p:cNvPr id="12" name="Obraz 11">
            <a:extLst>
              <a:ext uri="{FF2B5EF4-FFF2-40B4-BE49-F238E27FC236}">
                <a16:creationId xmlns:a16="http://schemas.microsoft.com/office/drawing/2014/main" id="{8AFA14F4-87F8-1FB9-D8EE-5830AB0191C5}"/>
              </a:ext>
            </a:extLst>
          </p:cNvPr>
          <p:cNvPicPr>
            <a:picLocks noChangeAspect="1"/>
          </p:cNvPicPr>
          <p:nvPr/>
        </p:nvPicPr>
        <p:blipFill>
          <a:blip r:embed="rId3"/>
          <a:stretch>
            <a:fillRect/>
          </a:stretch>
        </p:blipFill>
        <p:spPr>
          <a:xfrm>
            <a:off x="405752" y="699834"/>
            <a:ext cx="3701496" cy="5912182"/>
          </a:xfrm>
          <a:prstGeom prst="rect">
            <a:avLst/>
          </a:prstGeom>
        </p:spPr>
      </p:pic>
    </p:spTree>
    <p:extLst>
      <p:ext uri="{BB962C8B-B14F-4D97-AF65-F5344CB8AC3E}">
        <p14:creationId xmlns:p14="http://schemas.microsoft.com/office/powerpoint/2010/main" val="977553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C2AE8-768A-2F20-9176-0404EA5E155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45C22FF-4A2F-F72F-137F-E9134EE45670}"/>
              </a:ext>
            </a:extLst>
          </p:cNvPr>
          <p:cNvSpPr>
            <a:spLocks noGrp="1"/>
          </p:cNvSpPr>
          <p:nvPr>
            <p:ph type="title"/>
          </p:nvPr>
        </p:nvSpPr>
        <p:spPr>
          <a:xfrm>
            <a:off x="267561" y="128334"/>
            <a:ext cx="8876439" cy="1143000"/>
          </a:xfrm>
        </p:spPr>
        <p:txBody>
          <a:bodyPr/>
          <a:lstStyle/>
          <a:p>
            <a:pPr algn="l"/>
            <a:r>
              <a:rPr lang="pl-PL" sz="2400" dirty="0"/>
              <a:t>IV Epicykle: nie fałszujemy świata         V Tablice Saturna               </a:t>
            </a:r>
            <a:br>
              <a:rPr lang="pl-PL" sz="3400" dirty="0"/>
            </a:br>
            <a:endParaRPr lang="en-US" sz="3400" dirty="0"/>
          </a:p>
        </p:txBody>
      </p:sp>
      <p:pic>
        <p:nvPicPr>
          <p:cNvPr id="10" name="Obraz 9">
            <a:extLst>
              <a:ext uri="{FF2B5EF4-FFF2-40B4-BE49-F238E27FC236}">
                <a16:creationId xmlns:a16="http://schemas.microsoft.com/office/drawing/2014/main" id="{B1B6AC04-96B0-FBB4-49B2-561712128524}"/>
              </a:ext>
            </a:extLst>
          </p:cNvPr>
          <p:cNvPicPr>
            <a:picLocks noChangeAspect="1"/>
          </p:cNvPicPr>
          <p:nvPr/>
        </p:nvPicPr>
        <p:blipFill>
          <a:blip r:embed="rId2"/>
          <a:stretch>
            <a:fillRect/>
          </a:stretch>
        </p:blipFill>
        <p:spPr>
          <a:xfrm>
            <a:off x="4572000" y="620688"/>
            <a:ext cx="4304439" cy="6050122"/>
          </a:xfrm>
          <a:prstGeom prst="rect">
            <a:avLst/>
          </a:prstGeom>
        </p:spPr>
      </p:pic>
      <p:pic>
        <p:nvPicPr>
          <p:cNvPr id="12" name="Obraz 11">
            <a:extLst>
              <a:ext uri="{FF2B5EF4-FFF2-40B4-BE49-F238E27FC236}">
                <a16:creationId xmlns:a16="http://schemas.microsoft.com/office/drawing/2014/main" id="{622C6F4D-6FB8-BBD2-1B87-82D1F725397D}"/>
              </a:ext>
            </a:extLst>
          </p:cNvPr>
          <p:cNvPicPr>
            <a:picLocks noChangeAspect="1"/>
          </p:cNvPicPr>
          <p:nvPr/>
        </p:nvPicPr>
        <p:blipFill>
          <a:blip r:embed="rId3"/>
          <a:stretch>
            <a:fillRect/>
          </a:stretch>
        </p:blipFill>
        <p:spPr>
          <a:xfrm>
            <a:off x="468729" y="679544"/>
            <a:ext cx="3745723" cy="6050122"/>
          </a:xfrm>
          <a:prstGeom prst="rect">
            <a:avLst/>
          </a:prstGeom>
        </p:spPr>
      </p:pic>
    </p:spTree>
    <p:extLst>
      <p:ext uri="{BB962C8B-B14F-4D97-AF65-F5344CB8AC3E}">
        <p14:creationId xmlns:p14="http://schemas.microsoft.com/office/powerpoint/2010/main" val="3463133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60933D4-948E-FFCB-31CD-8FDD2529ED2C}"/>
              </a:ext>
            </a:extLst>
          </p:cNvPr>
          <p:cNvSpPr>
            <a:spLocks noGrp="1" noChangeArrowheads="1"/>
          </p:cNvSpPr>
          <p:nvPr>
            <p:ph type="ctrTitle"/>
          </p:nvPr>
        </p:nvSpPr>
        <p:spPr>
          <a:xfrm>
            <a:off x="0" y="-129259"/>
            <a:ext cx="9143999" cy="1470025"/>
          </a:xfrm>
        </p:spPr>
        <p:txBody>
          <a:bodyPr anchor="ctr"/>
          <a:lstStyle/>
          <a:p>
            <a:pPr eaLnBrk="1" hangingPunct="1"/>
            <a:r>
              <a:rPr lang="pl-PL" altLang="it-IT" sz="3100" dirty="0"/>
              <a:t>System Kopernikański: planety krążą wokół Słońca</a:t>
            </a:r>
            <a:endParaRPr lang="en-AU" altLang="it-IT" sz="3100" dirty="0"/>
          </a:p>
        </p:txBody>
      </p:sp>
      <p:sp>
        <p:nvSpPr>
          <p:cNvPr id="15363" name="Text Box 3">
            <a:extLst>
              <a:ext uri="{FF2B5EF4-FFF2-40B4-BE49-F238E27FC236}">
                <a16:creationId xmlns:a16="http://schemas.microsoft.com/office/drawing/2014/main" id="{20A78F0A-42BA-77CE-35EC-86EA36076A9F}"/>
              </a:ext>
            </a:extLst>
          </p:cNvPr>
          <p:cNvSpPr txBox="1">
            <a:spLocks noChangeArrowheads="1"/>
          </p:cNvSpPr>
          <p:nvPr/>
        </p:nvSpPr>
        <p:spPr bwMode="auto">
          <a:xfrm>
            <a:off x="29689" y="1340768"/>
            <a:ext cx="436209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Merkury: - 1 orbita w ciągu 90 dni
</a:t>
            </a:r>
          </a:p>
          <a:p>
            <a:pPr eaLnBrk="1" hangingPunct="1">
              <a:spcBef>
                <a:spcPct val="0"/>
              </a:spcBef>
              <a:buFontTx/>
              <a:buNone/>
            </a:pPr>
            <a:r>
              <a:rPr lang="pl-PL" altLang="it-IT" sz="2200" dirty="0">
                <a:solidFill>
                  <a:schemeClr val="accent2"/>
                </a:solidFill>
              </a:rPr>
              <a:t>Wenus: - 1 orbita w 9 miesięcy
</a:t>
            </a:r>
          </a:p>
          <a:p>
            <a:pPr eaLnBrk="1" hangingPunct="1">
              <a:spcBef>
                <a:spcPct val="0"/>
              </a:spcBef>
              <a:buFontTx/>
              <a:buNone/>
            </a:pPr>
            <a:r>
              <a:rPr lang="pl-PL" altLang="it-IT" sz="2200" dirty="0">
                <a:solidFill>
                  <a:schemeClr val="accent2"/>
                </a:solidFill>
              </a:rPr>
              <a:t>Mars: - 1 orbita w ciągu 2 lat
</a:t>
            </a:r>
          </a:p>
          <a:p>
            <a:pPr eaLnBrk="1" hangingPunct="1">
              <a:spcBef>
                <a:spcPct val="0"/>
              </a:spcBef>
              <a:buFontTx/>
              <a:buNone/>
            </a:pPr>
            <a:r>
              <a:rPr lang="pl-PL" altLang="it-IT" sz="2200" dirty="0">
                <a:solidFill>
                  <a:schemeClr val="accent2"/>
                </a:solidFill>
              </a:rPr>
              <a:t>Jowisz: 1 orbita w ciągu 11 lat
</a:t>
            </a:r>
          </a:p>
          <a:p>
            <a:pPr eaLnBrk="1" hangingPunct="1">
              <a:spcBef>
                <a:spcPct val="0"/>
              </a:spcBef>
              <a:buFontTx/>
              <a:buNone/>
            </a:pPr>
            <a:r>
              <a:rPr lang="pl-PL" altLang="it-IT" sz="2200" dirty="0">
                <a:solidFill>
                  <a:schemeClr val="accent2"/>
                </a:solidFill>
              </a:rPr>
              <a:t>Saturn: 1 orbita w ciągu 30 lat</a:t>
            </a:r>
          </a:p>
        </p:txBody>
      </p:sp>
      <p:pic>
        <p:nvPicPr>
          <p:cNvPr id="15364" name="Picture 4">
            <a:extLst>
              <a:ext uri="{FF2B5EF4-FFF2-40B4-BE49-F238E27FC236}">
                <a16:creationId xmlns:a16="http://schemas.microsoft.com/office/drawing/2014/main" id="{75B9E739-4BDF-D616-4176-481D16F70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781" y="1340767"/>
            <a:ext cx="4628066" cy="458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a:extLst>
              <a:ext uri="{FF2B5EF4-FFF2-40B4-BE49-F238E27FC236}">
                <a16:creationId xmlns:a16="http://schemas.microsoft.com/office/drawing/2014/main" id="{754D4C35-9707-E3CC-EA26-56CEE46A5A09}"/>
              </a:ext>
            </a:extLst>
          </p:cNvPr>
          <p:cNvSpPr txBox="1">
            <a:spLocks noChangeArrowheads="1"/>
          </p:cNvSpPr>
          <p:nvPr/>
        </p:nvSpPr>
        <p:spPr bwMode="auto">
          <a:xfrm>
            <a:off x="361950" y="5610225"/>
            <a:ext cx="87820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0033CC"/>
                </a:solidFill>
              </a:rPr>
              <a:t>Regesta Copernicana </a:t>
            </a:r>
          </a:p>
          <a:p>
            <a:pPr eaLnBrk="1" hangingPunct="1">
              <a:spcBef>
                <a:spcPct val="0"/>
              </a:spcBef>
              <a:buFontTx/>
              <a:buNone/>
            </a:pPr>
            <a:r>
              <a:rPr lang="en-AU" altLang="it-IT" sz="1800">
                <a:solidFill>
                  <a:srgbClr val="0033CC"/>
                </a:solidFill>
              </a:rPr>
              <a:t>http://kpbc.umk.pl/dlibra/docmetadata?id=40242&amp;from=pubindex&amp;dirids=112&amp;lp=242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E5C813CF-4276-55D1-3E05-BACF1D08E2F5}"/>
              </a:ext>
            </a:extLst>
          </p:cNvPr>
          <p:cNvPicPr>
            <a:picLocks noChangeAspect="1"/>
          </p:cNvPicPr>
          <p:nvPr/>
        </p:nvPicPr>
        <p:blipFill>
          <a:blip r:embed="rId2"/>
          <a:stretch>
            <a:fillRect/>
          </a:stretch>
        </p:blipFill>
        <p:spPr>
          <a:xfrm>
            <a:off x="4633147" y="744474"/>
            <a:ext cx="4552616" cy="6099998"/>
          </a:xfrm>
          <a:prstGeom prst="rect">
            <a:avLst/>
          </a:prstGeom>
        </p:spPr>
      </p:pic>
      <p:sp>
        <p:nvSpPr>
          <p:cNvPr id="2" name="Tytuł 1">
            <a:extLst>
              <a:ext uri="{FF2B5EF4-FFF2-40B4-BE49-F238E27FC236}">
                <a16:creationId xmlns:a16="http://schemas.microsoft.com/office/drawing/2014/main" id="{B5175453-BF0B-D1DF-5AF6-09D2C0A97BF5}"/>
              </a:ext>
            </a:extLst>
          </p:cNvPr>
          <p:cNvSpPr>
            <a:spLocks noGrp="1"/>
          </p:cNvSpPr>
          <p:nvPr>
            <p:ph type="title"/>
          </p:nvPr>
        </p:nvSpPr>
        <p:spPr>
          <a:xfrm>
            <a:off x="23266" y="-171400"/>
            <a:ext cx="9086525" cy="1143000"/>
          </a:xfrm>
        </p:spPr>
        <p:txBody>
          <a:bodyPr/>
          <a:lstStyle/>
          <a:p>
            <a:r>
              <a:rPr lang="pl-PL" sz="2800" dirty="0"/>
              <a:t>„</a:t>
            </a:r>
            <a:r>
              <a:rPr lang="pl-PL" sz="2900" dirty="0">
                <a:solidFill>
                  <a:srgbClr val="FF0000"/>
                </a:solidFill>
              </a:rPr>
              <a:t>To najwspanialsze dzieło najwyższej, Boskiej Istoty”</a:t>
            </a:r>
            <a:endParaRPr lang="en-US" sz="2900" dirty="0">
              <a:solidFill>
                <a:srgbClr val="FF0000"/>
              </a:solidFill>
            </a:endParaRPr>
          </a:p>
        </p:txBody>
      </p:sp>
      <p:cxnSp>
        <p:nvCxnSpPr>
          <p:cNvPr id="6" name="Łącznik prosty 5">
            <a:extLst>
              <a:ext uri="{FF2B5EF4-FFF2-40B4-BE49-F238E27FC236}">
                <a16:creationId xmlns:a16="http://schemas.microsoft.com/office/drawing/2014/main" id="{5A112D70-ECA5-9C6B-C7D6-FD0E5DB966D8}"/>
              </a:ext>
            </a:extLst>
          </p:cNvPr>
          <p:cNvCxnSpPr/>
          <p:nvPr/>
        </p:nvCxnSpPr>
        <p:spPr bwMode="auto">
          <a:xfrm>
            <a:off x="4788024" y="5517232"/>
            <a:ext cx="1944216"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Obraz 7">
            <a:extLst>
              <a:ext uri="{FF2B5EF4-FFF2-40B4-BE49-F238E27FC236}">
                <a16:creationId xmlns:a16="http://schemas.microsoft.com/office/drawing/2014/main" id="{05C07571-45A8-E5CE-5017-A0B017F097B2}"/>
              </a:ext>
            </a:extLst>
          </p:cNvPr>
          <p:cNvPicPr>
            <a:picLocks noChangeAspect="1"/>
          </p:cNvPicPr>
          <p:nvPr/>
        </p:nvPicPr>
        <p:blipFill>
          <a:blip r:embed="rId3"/>
          <a:stretch>
            <a:fillRect/>
          </a:stretch>
        </p:blipFill>
        <p:spPr>
          <a:xfrm>
            <a:off x="105726" y="758002"/>
            <a:ext cx="4439474" cy="6026796"/>
          </a:xfrm>
          <a:prstGeom prst="rect">
            <a:avLst/>
          </a:prstGeom>
        </p:spPr>
      </p:pic>
      <p:cxnSp>
        <p:nvCxnSpPr>
          <p:cNvPr id="16" name="Łącznik prosty 15">
            <a:extLst>
              <a:ext uri="{FF2B5EF4-FFF2-40B4-BE49-F238E27FC236}">
                <a16:creationId xmlns:a16="http://schemas.microsoft.com/office/drawing/2014/main" id="{39B3355F-BEAC-1864-5B24-DDC8F5FB299D}"/>
              </a:ext>
            </a:extLst>
          </p:cNvPr>
          <p:cNvCxnSpPr/>
          <p:nvPr/>
        </p:nvCxnSpPr>
        <p:spPr bwMode="auto">
          <a:xfrm>
            <a:off x="7349316" y="5295726"/>
            <a:ext cx="1729479"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42787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91F2BCA-0616-D780-B46C-0D720B47F49C}"/>
              </a:ext>
            </a:extLst>
          </p:cNvPr>
          <p:cNvSpPr>
            <a:spLocks noGrp="1" noChangeArrowheads="1"/>
          </p:cNvSpPr>
          <p:nvPr>
            <p:ph type="title"/>
          </p:nvPr>
        </p:nvSpPr>
        <p:spPr>
          <a:xfrm>
            <a:off x="-18550" y="-83128"/>
            <a:ext cx="8229600" cy="1143000"/>
          </a:xfrm>
        </p:spPr>
        <p:txBody>
          <a:bodyPr/>
          <a:lstStyle/>
          <a:p>
            <a:pPr eaLnBrk="1" hangingPunct="1"/>
            <a:r>
              <a:rPr lang="pl-PL" altLang="it-IT" sz="3200" dirty="0">
                <a:ea typeface="Arial Unicode MS" pitchFamily="34" charset="-128"/>
              </a:rPr>
              <a:t>Roger Bacon: franciszkanin, 1214-1294</a:t>
            </a:r>
            <a:r>
              <a:rPr lang="pl-PL" altLang="it-IT" sz="3200" dirty="0"/>
              <a:t>…</a:t>
            </a:r>
          </a:p>
        </p:txBody>
      </p:sp>
      <p:sp>
        <p:nvSpPr>
          <p:cNvPr id="6147" name="Rectangle 3">
            <a:extLst>
              <a:ext uri="{FF2B5EF4-FFF2-40B4-BE49-F238E27FC236}">
                <a16:creationId xmlns:a16="http://schemas.microsoft.com/office/drawing/2014/main" id="{B12D12E6-2117-3252-A94D-F9977328C653}"/>
              </a:ext>
            </a:extLst>
          </p:cNvPr>
          <p:cNvSpPr>
            <a:spLocks noGrp="1" noChangeArrowheads="1"/>
          </p:cNvSpPr>
          <p:nvPr>
            <p:ph type="body" idx="1"/>
          </p:nvPr>
        </p:nvSpPr>
        <p:spPr>
          <a:xfrm>
            <a:off x="204786" y="764704"/>
            <a:ext cx="8734425" cy="5805487"/>
          </a:xfrm>
        </p:spPr>
        <p:txBody>
          <a:bodyPr/>
          <a:lstStyle/>
          <a:p>
            <a:pPr marL="0" indent="342900" eaLnBrk="1" hangingPunct="1">
              <a:buFontTx/>
              <a:buNone/>
            </a:pPr>
            <a:r>
              <a:rPr lang="pl-PL" altLang="it-IT" sz="1800" dirty="0">
                <a:solidFill>
                  <a:schemeClr val="bg2">
                    <a:lumMod val="50000"/>
                  </a:schemeClr>
                </a:solidFill>
              </a:rPr>
              <a:t>Obecnie omówię problem, którego rozwiązanie powinno stać się                   obowiązkiem Kościoła, a który wprowadza niebezpieczeństwo i chaos                         i nie powinien być dłużej tolerowany, tym bardziej że już od długiego                           czasu zdarzają się w tym zakresie liczne nadużycia</a:t>
            </a:r>
          </a:p>
          <a:p>
            <a:pPr marL="0" indent="342900" eaLnBrk="1" hangingPunct="1">
              <a:buFontTx/>
              <a:buNone/>
            </a:pPr>
            <a:r>
              <a:rPr lang="pl-PL" altLang="it-IT" sz="1800" dirty="0">
                <a:solidFill>
                  <a:schemeClr val="bg2">
                    <a:lumMod val="50000"/>
                  </a:schemeClr>
                </a:solidFill>
              </a:rPr>
              <a:t>To do czego zmierzam, dotyczy poprawy kalendarza, którym posługuje się Kościół. Juliusz Cezar, jak mówi historia, uczony w zakresie astronomii, opracował kalendarz, najlepszy, jaki mógł stworzyć w tym czasie. […] wielkość roku słonecznego nie jest taka, lecz jest mniejsza.</a:t>
            </a:r>
            <a:endParaRPr lang="pl-PL" altLang="it-IT" sz="1800" dirty="0"/>
          </a:p>
          <a:p>
            <a:pPr marL="0" indent="342900" eaLnBrk="1" hangingPunct="1">
              <a:buNone/>
            </a:pPr>
            <a:r>
              <a:rPr lang="pl-PL" altLang="it-IT" sz="1800" dirty="0">
                <a:solidFill>
                  <a:schemeClr val="bg2">
                    <a:lumMod val="75000"/>
                  </a:schemeClr>
                </a:solidFill>
              </a:rPr>
              <a:t>A ponieważ prawdziwa równonoc ciągle się przesuwa, tak że około roku 1481 będzie V </a:t>
            </a:r>
            <a:r>
              <a:rPr lang="pl-PL" altLang="it-IT" sz="1800" dirty="0" err="1">
                <a:solidFill>
                  <a:schemeClr val="bg2">
                    <a:lumMod val="75000"/>
                  </a:schemeClr>
                </a:solidFill>
              </a:rPr>
              <a:t>Idus</a:t>
            </a:r>
            <a:r>
              <a:rPr lang="pl-PL" altLang="it-IT" sz="1800" dirty="0">
                <a:solidFill>
                  <a:schemeClr val="bg2">
                    <a:lumMod val="75000"/>
                  </a:schemeClr>
                </a:solidFill>
              </a:rPr>
              <a:t> </a:t>
            </a:r>
            <a:r>
              <a:rPr lang="pl-PL" altLang="it-IT" sz="1800" dirty="0" err="1">
                <a:solidFill>
                  <a:schemeClr val="bg2">
                    <a:lumMod val="75000"/>
                  </a:schemeClr>
                </a:solidFill>
              </a:rPr>
              <a:t>Martii</a:t>
            </a:r>
            <a:r>
              <a:rPr lang="pl-PL" altLang="it-IT" sz="1800" dirty="0">
                <a:solidFill>
                  <a:schemeClr val="bg2">
                    <a:lumMod val="75000"/>
                  </a:schemeClr>
                </a:solidFill>
              </a:rPr>
              <a:t> (5 Marca) i tak przesuwając się dalej w kierunku do początku marca i poza marzec, według wyliczeń kalendarza […] jest rzeczą konieczną, by Wielkanoc była około początków marca lub w lutym, i tak będzie się posuwać naprzód </a:t>
            </a:r>
            <a:r>
              <a:rPr lang="pl-PL" altLang="it-IT" sz="1800" b="1" dirty="0">
                <a:solidFill>
                  <a:schemeClr val="bg2">
                    <a:lumMod val="75000"/>
                  </a:schemeClr>
                </a:solidFill>
              </a:rPr>
              <a:t>[dziś nazywa się to precesja] </a:t>
            </a:r>
          </a:p>
          <a:p>
            <a:pPr marL="0" indent="342900" eaLnBrk="1" hangingPunct="1">
              <a:buFontTx/>
              <a:buNone/>
            </a:pPr>
            <a:r>
              <a:rPr lang="pl-PL" altLang="it-IT" sz="1800" dirty="0">
                <a:solidFill>
                  <a:schemeClr val="bg2">
                    <a:lumMod val="75000"/>
                  </a:schemeClr>
                </a:solidFill>
              </a:rPr>
              <a:t> A to jest absolutnie niemożliwe, gdyż […] prawdziwy początek Wielkiego Postu Czterdziestodniowego przesunie się naprzód, i w ten sposób w </a:t>
            </a:r>
            <a:r>
              <a:rPr lang="pl-PL" altLang="it-IT" sz="1800" dirty="0">
                <a:solidFill>
                  <a:srgbClr val="FF0000"/>
                </a:solidFill>
              </a:rPr>
              <a:t>prawdziwym i faktycznym okresie Wielkiego Postu chrześcijanie jeść będą mięso, co jest najbardziej absurdalne</a:t>
            </a:r>
            <a:r>
              <a:rPr lang="pl-PL" altLang="it-IT" sz="1800" dirty="0"/>
              <a:t>. </a:t>
            </a:r>
          </a:p>
          <a:p>
            <a:pPr marL="0" indent="342900" eaLnBrk="1" hangingPunct="1">
              <a:buFontTx/>
              <a:buNone/>
            </a:pPr>
            <a:r>
              <a:rPr lang="pl-PL" altLang="it-IT" sz="1800" dirty="0"/>
              <a:t>Są to rzeczy straszne same w sobie i tym bardziej są jeszcze one nadzwyczaj głupie i warte wyśmiania, </a:t>
            </a:r>
            <a:r>
              <a:rPr lang="pl-PL" altLang="it-IT" sz="1800" dirty="0">
                <a:solidFill>
                  <a:srgbClr val="FF0000"/>
                </a:solidFill>
              </a:rPr>
              <a:t>gdyż to chyba sam diabeł sprawił, </a:t>
            </a:r>
            <a:r>
              <a:rPr lang="pl-PL" altLang="it-IT" sz="1800" dirty="0"/>
              <a:t>iż przydarzyło się to Kościołowi, na skutek jego ignorancji i niedbalstwa.</a:t>
            </a:r>
          </a:p>
          <a:p>
            <a:pPr eaLnBrk="1" hangingPunct="1">
              <a:lnSpc>
                <a:spcPct val="80000"/>
              </a:lnSpc>
              <a:buFontTx/>
              <a:buNone/>
            </a:pPr>
            <a:r>
              <a:rPr lang="pl-PL" altLang="it-IT" sz="1800" dirty="0"/>
              <a:t>(</a:t>
            </a:r>
            <a:r>
              <a:rPr lang="pl-PL" altLang="it-IT" sz="1800" b="1" dirty="0"/>
              <a:t>Roger Bacon, Dzieło większe, IV [D] 1267)</a:t>
            </a:r>
            <a:endParaRPr lang="en-AU" altLang="it-IT" sz="1800" b="1" dirty="0"/>
          </a:p>
          <a:p>
            <a:pPr eaLnBrk="1" hangingPunct="1">
              <a:lnSpc>
                <a:spcPct val="80000"/>
              </a:lnSpc>
            </a:pPr>
            <a:endParaRPr lang="pl-PL" altLang="it-IT" sz="2000" dirty="0"/>
          </a:p>
        </p:txBody>
      </p:sp>
      <p:pic>
        <p:nvPicPr>
          <p:cNvPr id="2" name="Picture 4">
            <a:extLst>
              <a:ext uri="{FF2B5EF4-FFF2-40B4-BE49-F238E27FC236}">
                <a16:creationId xmlns:a16="http://schemas.microsoft.com/office/drawing/2014/main" id="{111947A9-1D21-8807-311E-27E51BC81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0325" y="82241"/>
            <a:ext cx="1178886" cy="187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8BE30F5-FFB0-DAF9-8B2A-EAB2EDF2594B}"/>
              </a:ext>
            </a:extLst>
          </p:cNvPr>
          <p:cNvSpPr>
            <a:spLocks noGrp="1" noChangeArrowheads="1"/>
          </p:cNvSpPr>
          <p:nvPr>
            <p:ph type="ctrTitle"/>
          </p:nvPr>
        </p:nvSpPr>
        <p:spPr>
          <a:xfrm>
            <a:off x="0" y="0"/>
            <a:ext cx="9144000" cy="1470025"/>
          </a:xfrm>
        </p:spPr>
        <p:txBody>
          <a:bodyPr anchor="ctr"/>
          <a:lstStyle/>
          <a:p>
            <a:pPr eaLnBrk="1" hangingPunct="1"/>
            <a:r>
              <a:rPr lang="pl-PL" altLang="it-IT" sz="3000"/>
              <a:t>„Wielce szanowny przyjacielu, lekarzu, </a:t>
            </a:r>
            <a:br>
              <a:rPr lang="pl-PL" altLang="it-IT" sz="3000"/>
            </a:br>
            <a:r>
              <a:rPr lang="pl-PL" altLang="it-IT" sz="3000"/>
              <a:t>Panie Doktorze Mikołaju  Koperniku”</a:t>
            </a:r>
            <a:endParaRPr lang="en-AU" altLang="it-IT" sz="3000"/>
          </a:p>
        </p:txBody>
      </p:sp>
      <p:pic>
        <p:nvPicPr>
          <p:cNvPr id="21507" name="Picture 4">
            <a:extLst>
              <a:ext uri="{FF2B5EF4-FFF2-40B4-BE49-F238E27FC236}">
                <a16:creationId xmlns:a16="http://schemas.microsoft.com/office/drawing/2014/main" id="{106A58D1-90F2-9478-41B2-D084DD147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233738"/>
            <a:ext cx="74295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a:extLst>
              <a:ext uri="{FF2B5EF4-FFF2-40B4-BE49-F238E27FC236}">
                <a16:creationId xmlns:a16="http://schemas.microsoft.com/office/drawing/2014/main" id="{E8621E7A-BE91-94AF-D6C5-FD6869F19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1239838"/>
            <a:ext cx="74104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86798D7-AB36-0E1A-D465-E5E054CBBFE8}"/>
              </a:ext>
            </a:extLst>
          </p:cNvPr>
          <p:cNvSpPr>
            <a:spLocks noGrp="1" noChangeArrowheads="1"/>
          </p:cNvSpPr>
          <p:nvPr>
            <p:ph type="title"/>
          </p:nvPr>
        </p:nvSpPr>
        <p:spPr>
          <a:xfrm>
            <a:off x="914400" y="-171450"/>
            <a:ext cx="8229600" cy="1143000"/>
          </a:xfrm>
        </p:spPr>
        <p:txBody>
          <a:bodyPr/>
          <a:lstStyle/>
          <a:p>
            <a:pPr eaLnBrk="1" hangingPunct="1"/>
            <a:r>
              <a:rPr lang="pl-PL" altLang="it-IT" sz="3200"/>
              <a:t>Biskup „Dantizek”</a:t>
            </a:r>
            <a:endParaRPr lang="en-AU" altLang="it-IT" sz="3200"/>
          </a:p>
        </p:txBody>
      </p:sp>
      <p:sp>
        <p:nvSpPr>
          <p:cNvPr id="22531" name="Text Box 4">
            <a:extLst>
              <a:ext uri="{FF2B5EF4-FFF2-40B4-BE49-F238E27FC236}">
                <a16:creationId xmlns:a16="http://schemas.microsoft.com/office/drawing/2014/main" id="{385AB7DF-F87A-A24A-FC3D-6F6717BD068D}"/>
              </a:ext>
            </a:extLst>
          </p:cNvPr>
          <p:cNvSpPr txBox="1">
            <a:spLocks noChangeArrowheads="1"/>
          </p:cNvSpPr>
          <p:nvPr/>
        </p:nvSpPr>
        <p:spPr bwMode="auto">
          <a:xfrm>
            <a:off x="323850" y="663575"/>
            <a:ext cx="8820150"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pl-PL" altLang="it-IT" sz="1800" dirty="0"/>
              <a:t> Dantyszek urodził się jako </a:t>
            </a:r>
            <a:r>
              <a:rPr lang="pl-PL" altLang="it-IT" sz="1800" dirty="0" err="1"/>
              <a:t>Johan</a:t>
            </a:r>
            <a:r>
              <a:rPr lang="pl-PL" altLang="it-IT" sz="1800" dirty="0"/>
              <a:t> van </a:t>
            </a:r>
            <a:r>
              <a:rPr lang="pl-PL" altLang="it-IT" sz="1800" dirty="0" err="1"/>
              <a:t>Heofen</a:t>
            </a:r>
            <a:r>
              <a:rPr lang="pl-PL" altLang="it-IT" sz="1800" dirty="0"/>
              <a:t>, przydomek </a:t>
            </a:r>
            <a:r>
              <a:rPr lang="pl-PL" altLang="it-IT" sz="1800" dirty="0" err="1"/>
              <a:t>Flachsbinder</a:t>
            </a:r>
            <a:r>
              <a:rPr lang="pl-PL" altLang="it-IT" sz="1800" dirty="0"/>
              <a:t> - syn niemieckiego piwowara – w Gdańsku w 1485 roku. </a:t>
            </a:r>
          </a:p>
          <a:p>
            <a:pPr eaLnBrk="1" hangingPunct="1">
              <a:spcBef>
                <a:spcPct val="0"/>
              </a:spcBef>
            </a:pPr>
            <a:r>
              <a:rPr lang="pl-PL" altLang="it-IT" sz="1800" dirty="0"/>
              <a:t> Ojciec musiał należeć do majętnych, skoro zdołał wysłać syna na renomowaną Akademię Krakowską w 1500 roku. </a:t>
            </a:r>
          </a:p>
          <a:p>
            <a:pPr eaLnBrk="1" hangingPunct="1">
              <a:spcBef>
                <a:spcPct val="0"/>
              </a:spcBef>
            </a:pPr>
            <a:r>
              <a:rPr lang="pl-PL" altLang="it-IT" sz="1800" dirty="0"/>
              <a:t> Po rozpoczęciu nauki na uniwersytecie </a:t>
            </a:r>
            <a:r>
              <a:rPr lang="pl-PL" altLang="it-IT" sz="1800" dirty="0" err="1"/>
              <a:t>Flaschbinder</a:t>
            </a:r>
            <a:r>
              <a:rPr lang="pl-PL" altLang="it-IT" sz="1800" dirty="0"/>
              <a:t> zlatynizował nazwisko na </a:t>
            </a:r>
            <a:r>
              <a:rPr lang="pl-PL" altLang="it-IT" sz="1800" dirty="0" err="1"/>
              <a:t>Dantiscus</a:t>
            </a:r>
            <a:r>
              <a:rPr lang="pl-PL" altLang="it-IT" sz="1800" dirty="0"/>
              <a:t> (od rodzinnego miasta Gdańska).</a:t>
            </a:r>
          </a:p>
          <a:p>
            <a:pPr eaLnBrk="1" hangingPunct="1">
              <a:spcBef>
                <a:spcPct val="0"/>
              </a:spcBef>
            </a:pPr>
            <a:r>
              <a:rPr lang="pl-PL" altLang="it-IT" sz="1800" dirty="0"/>
              <a:t> Jeszcze jako student wstąpił do królewskiej armii i walczył w kampanii przeciw Tatarom i Wołochom w 1502 roku [za króla Olbrachta].</a:t>
            </a:r>
          </a:p>
          <a:p>
            <a:pPr eaLnBrk="1" hangingPunct="1">
              <a:spcBef>
                <a:spcPct val="0"/>
              </a:spcBef>
            </a:pPr>
            <a:r>
              <a:rPr lang="pl-PL" altLang="it-IT" sz="1800" dirty="0"/>
              <a:t> W 1503 roku rozpoczął służbę na dworze króla Aleksandra Jagiellończyka jako pisarz w królewskiej kancelarii. </a:t>
            </a:r>
          </a:p>
          <a:p>
            <a:pPr eaLnBrk="1" hangingPunct="1">
              <a:spcBef>
                <a:spcPct val="0"/>
              </a:spcBef>
            </a:pPr>
            <a:r>
              <a:rPr lang="pl-PL" altLang="it-IT" sz="1800" dirty="0"/>
              <a:t> W drodze powrotnej z Jerozolimy syn piwowara raz jeszcze znalazł posadę u polskiego króla, tym razem młodego Zygmunta I.</a:t>
            </a:r>
          </a:p>
          <a:p>
            <a:pPr eaLnBrk="1" hangingPunct="1">
              <a:spcBef>
                <a:spcPct val="0"/>
              </a:spcBef>
            </a:pPr>
            <a:r>
              <a:rPr lang="pl-PL" altLang="it-IT" sz="1800" dirty="0"/>
              <a:t> Podobnie jak w czasach studenckich, Dantyszek w latach posłowania głównie interesował się „poezją, kobietami i towarzystwem uczonych mężów, w tej właśnie kolejności”.</a:t>
            </a:r>
          </a:p>
          <a:p>
            <a:pPr eaLnBrk="1" hangingPunct="1">
              <a:spcBef>
                <a:spcPct val="0"/>
              </a:spcBef>
            </a:pPr>
            <a:r>
              <a:rPr lang="pl-PL" altLang="it-IT" sz="1800" dirty="0"/>
              <a:t> „Chociaż Dantyszek na portrecie sprawia wrażenie grubego i nieatrakcyjnego, był znanym kobieciarzem. Dwie z jego kochanek znamy z imienia: </a:t>
            </a:r>
            <a:r>
              <a:rPr lang="pl-PL" altLang="it-IT" sz="1800" dirty="0" err="1"/>
              <a:t>Grinea</a:t>
            </a:r>
            <a:r>
              <a:rPr lang="pl-PL" altLang="it-IT" sz="1800" dirty="0"/>
              <a:t> mieszkała w Innsbrucku, a Isabel </a:t>
            </a:r>
            <a:r>
              <a:rPr lang="pl-PL" altLang="it-IT" sz="1800" dirty="0" err="1"/>
              <a:t>Delgrada</a:t>
            </a:r>
            <a:r>
              <a:rPr lang="pl-PL" altLang="it-IT" sz="1800" dirty="0"/>
              <a:t> w Toledo; z tą drugą Dantyszek miał córkę, </a:t>
            </a:r>
            <a:r>
              <a:rPr lang="pl-PL" altLang="it-IT" sz="1800" dirty="0" err="1"/>
              <a:t>Dantiskę</a:t>
            </a:r>
            <a:r>
              <a:rPr lang="pl-PL" altLang="it-IT" sz="1800" dirty="0"/>
              <a:t>.”</a:t>
            </a:r>
          </a:p>
          <a:p>
            <a:pPr eaLnBrk="1" hangingPunct="1">
              <a:spcBef>
                <a:spcPct val="0"/>
              </a:spcBef>
            </a:pPr>
            <a:r>
              <a:rPr lang="pl-PL" altLang="it-IT" sz="1800" dirty="0"/>
              <a:t> Kiedy Dantyszek osiągnął 40 lat, zrezygnował z posłowania i wstąpił w szeregi duchowieństwa. W 1529 został kanonikiem a zaledwie rok później objął diecezję chełmińską, dzięki wstawiennictwu króla Zygmunta I... </a:t>
            </a:r>
            <a:r>
              <a:rPr lang="pl-PL" altLang="it-IT" sz="2000" dirty="0"/>
              <a:t> </a:t>
            </a:r>
          </a:p>
          <a:p>
            <a:pPr eaLnBrk="1" hangingPunct="1">
              <a:spcBef>
                <a:spcPct val="0"/>
              </a:spcBef>
              <a:buFontTx/>
              <a:buNone/>
            </a:pPr>
            <a:endParaRPr lang="en-AU" altLang="it-IT" sz="2000" dirty="0">
              <a:solidFill>
                <a:srgbClr val="0033CC"/>
              </a:solidFill>
            </a:endParaRPr>
          </a:p>
        </p:txBody>
      </p:sp>
      <p:sp>
        <p:nvSpPr>
          <p:cNvPr id="22532" name="Text Box 6">
            <a:extLst>
              <a:ext uri="{FF2B5EF4-FFF2-40B4-BE49-F238E27FC236}">
                <a16:creationId xmlns:a16="http://schemas.microsoft.com/office/drawing/2014/main" id="{33F7F32E-FBFE-1AD4-F890-84D55FC17780}"/>
              </a:ext>
            </a:extLst>
          </p:cNvPr>
          <p:cNvSpPr txBox="1">
            <a:spLocks noChangeArrowheads="1"/>
          </p:cNvSpPr>
          <p:nvPr/>
        </p:nvSpPr>
        <p:spPr bwMode="auto">
          <a:xfrm>
            <a:off x="1547813" y="6515100"/>
            <a:ext cx="7496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latin typeface="Times New Roman" panose="02020603050405020304" pitchFamily="18" charset="0"/>
              </a:rPr>
              <a:t>Jack Repcheck, Sekret Kopernika. Jak się zaczęłą rewolucja naukowa. Rebis, Poznań 2008, str. 91-95</a:t>
            </a:r>
            <a:endParaRPr lang="en-AU" altLang="it-IT" sz="1400">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8FFC33-000A-D301-7CF0-9E756CC0DDB0}"/>
              </a:ext>
            </a:extLst>
          </p:cNvPr>
          <p:cNvSpPr>
            <a:spLocks noGrp="1" noChangeArrowheads="1"/>
          </p:cNvSpPr>
          <p:nvPr>
            <p:ph type="ctrTitle"/>
          </p:nvPr>
        </p:nvSpPr>
        <p:spPr>
          <a:xfrm>
            <a:off x="0" y="188913"/>
            <a:ext cx="9144000" cy="1470025"/>
          </a:xfrm>
        </p:spPr>
        <p:txBody>
          <a:bodyPr anchor="ctr"/>
          <a:lstStyle/>
          <a:p>
            <a:pPr eaLnBrk="1" hangingPunct="1"/>
            <a:r>
              <a:rPr lang="pl-PL" altLang="it-IT" sz="3000"/>
              <a:t>Kochanka Kopernika? Nie! gospodyni</a:t>
            </a:r>
            <a:endParaRPr lang="en-AU" altLang="it-IT" sz="3000"/>
          </a:p>
        </p:txBody>
      </p:sp>
      <p:pic>
        <p:nvPicPr>
          <p:cNvPr id="23555" name="Picture 3">
            <a:extLst>
              <a:ext uri="{FF2B5EF4-FFF2-40B4-BE49-F238E27FC236}">
                <a16:creationId xmlns:a16="http://schemas.microsoft.com/office/drawing/2014/main" id="{24413ECC-79A6-9A6B-5AE1-8E5F11805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88931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1" name="Text Box 5">
            <a:extLst>
              <a:ext uri="{FF2B5EF4-FFF2-40B4-BE49-F238E27FC236}">
                <a16:creationId xmlns:a16="http://schemas.microsoft.com/office/drawing/2014/main" id="{7F7635D3-86FA-8024-B2AC-FBF73123E3BF}"/>
              </a:ext>
            </a:extLst>
          </p:cNvPr>
          <p:cNvSpPr txBox="1">
            <a:spLocks noChangeArrowheads="1"/>
          </p:cNvSpPr>
          <p:nvPr/>
        </p:nvSpPr>
        <p:spPr bwMode="auto">
          <a:xfrm>
            <a:off x="4638675" y="6283325"/>
            <a:ext cx="4556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FF0000"/>
                </a:solidFill>
              </a:rPr>
              <a:t>Zwyczajna, ludzka zawiść...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44741"/>
                                        </p:tgtEl>
                                        <p:attrNameLst>
                                          <p:attrName>style.visibility</p:attrName>
                                        </p:attrNameLst>
                                      </p:cBhvr>
                                      <p:to>
                                        <p:strVal val="visible"/>
                                      </p:to>
                                    </p:set>
                                    <p:animEffect transition="in" filter="fade">
                                      <p:cBhvr>
                                        <p:cTn id="7" dur="2000"/>
                                        <p:tgtEl>
                                          <p:spTgt spid="244741"/>
                                        </p:tgtEl>
                                      </p:cBhvr>
                                    </p:animEffect>
                                    <p:anim calcmode="lin" valueType="num">
                                      <p:cBhvr>
                                        <p:cTn id="8" dur="2000" fill="hold"/>
                                        <p:tgtEl>
                                          <p:spTgt spid="244741"/>
                                        </p:tgtEl>
                                        <p:attrNameLst>
                                          <p:attrName>style.rotation</p:attrName>
                                        </p:attrNameLst>
                                      </p:cBhvr>
                                      <p:tavLst>
                                        <p:tav tm="0">
                                          <p:val>
                                            <p:fltVal val="720"/>
                                          </p:val>
                                        </p:tav>
                                        <p:tav tm="100000">
                                          <p:val>
                                            <p:fltVal val="0"/>
                                          </p:val>
                                        </p:tav>
                                      </p:tavLst>
                                    </p:anim>
                                    <p:anim calcmode="lin" valueType="num">
                                      <p:cBhvr>
                                        <p:cTn id="9" dur="2000" fill="hold"/>
                                        <p:tgtEl>
                                          <p:spTgt spid="244741"/>
                                        </p:tgtEl>
                                        <p:attrNameLst>
                                          <p:attrName>ppt_h</p:attrName>
                                        </p:attrNameLst>
                                      </p:cBhvr>
                                      <p:tavLst>
                                        <p:tav tm="0">
                                          <p:val>
                                            <p:fltVal val="0"/>
                                          </p:val>
                                        </p:tav>
                                        <p:tav tm="100000">
                                          <p:val>
                                            <p:strVal val="#ppt_h"/>
                                          </p:val>
                                        </p:tav>
                                      </p:tavLst>
                                    </p:anim>
                                    <p:anim calcmode="lin" valueType="num">
                                      <p:cBhvr>
                                        <p:cTn id="10" dur="2000" fill="hold"/>
                                        <p:tgtEl>
                                          <p:spTgt spid="2447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4CE7642-F6ED-B848-D4FF-1D8E70D5E177}"/>
              </a:ext>
            </a:extLst>
          </p:cNvPr>
          <p:cNvSpPr>
            <a:spLocks noGrp="1" noChangeArrowheads="1"/>
          </p:cNvSpPr>
          <p:nvPr>
            <p:ph type="ctrTitle"/>
          </p:nvPr>
        </p:nvSpPr>
        <p:spPr>
          <a:xfrm>
            <a:off x="0" y="188913"/>
            <a:ext cx="9144000" cy="1470025"/>
          </a:xfrm>
        </p:spPr>
        <p:txBody>
          <a:bodyPr anchor="ctr"/>
          <a:lstStyle/>
          <a:p>
            <a:pPr eaLnBrk="1" hangingPunct="1"/>
            <a:r>
              <a:rPr lang="pl-PL" altLang="it-IT" sz="3000"/>
              <a:t>Kochanka Kopernika? Nie! gospodyni</a:t>
            </a:r>
            <a:endParaRPr lang="en-AU" altLang="it-IT" sz="3000"/>
          </a:p>
        </p:txBody>
      </p:sp>
      <p:pic>
        <p:nvPicPr>
          <p:cNvPr id="245764" name="Picture 4">
            <a:extLst>
              <a:ext uri="{FF2B5EF4-FFF2-40B4-BE49-F238E27FC236}">
                <a16:creationId xmlns:a16="http://schemas.microsoft.com/office/drawing/2014/main" id="{DDED00F4-D158-6A5C-571B-BCC1CEAD6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12875"/>
            <a:ext cx="76390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5" name="Text Box 5">
            <a:extLst>
              <a:ext uri="{FF2B5EF4-FFF2-40B4-BE49-F238E27FC236}">
                <a16:creationId xmlns:a16="http://schemas.microsoft.com/office/drawing/2014/main" id="{6D6C0016-CA8B-68CB-9C2F-45B286DBF0F3}"/>
              </a:ext>
            </a:extLst>
          </p:cNvPr>
          <p:cNvSpPr txBox="1">
            <a:spLocks noChangeArrowheads="1"/>
          </p:cNvSpPr>
          <p:nvPr/>
        </p:nvSpPr>
        <p:spPr bwMode="auto">
          <a:xfrm>
            <a:off x="4638675" y="6283325"/>
            <a:ext cx="4556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FF0000"/>
                </a:solidFill>
              </a:rPr>
              <a:t>Zwyczajna, ludzka zawiść...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500" fill="hold"/>
                                        <p:tgtEl>
                                          <p:spTgt spid="245764"/>
                                        </p:tgtEl>
                                        <p:attrNameLst>
                                          <p:attrName>ppt_x</p:attrName>
                                        </p:attrNameLst>
                                      </p:cBhvr>
                                      <p:tavLst>
                                        <p:tav tm="0">
                                          <p:val>
                                            <p:strVal val="1+#ppt_w/2"/>
                                          </p:val>
                                        </p:tav>
                                        <p:tav tm="100000">
                                          <p:val>
                                            <p:strVal val="#ppt_x"/>
                                          </p:val>
                                        </p:tav>
                                      </p:tavLst>
                                    </p:anim>
                                    <p:anim calcmode="lin" valueType="num">
                                      <p:cBhvr additive="base">
                                        <p:cTn id="8" dur="500" fill="hold"/>
                                        <p:tgtEl>
                                          <p:spTgt spid="2457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5" presetClass="entr" presetSubtype="0" fill="hold" nodeType="clickEffect">
                                  <p:stCondLst>
                                    <p:cond delay="0"/>
                                  </p:stCondLst>
                                  <p:childTnLst>
                                    <p:set>
                                      <p:cBhvr>
                                        <p:cTn id="12" dur="1" fill="hold">
                                          <p:stCondLst>
                                            <p:cond delay="0"/>
                                          </p:stCondLst>
                                        </p:cTn>
                                        <p:tgtEl>
                                          <p:spTgt spid="245765"/>
                                        </p:tgtEl>
                                        <p:attrNameLst>
                                          <p:attrName>style.visibility</p:attrName>
                                        </p:attrNameLst>
                                      </p:cBhvr>
                                      <p:to>
                                        <p:strVal val="visible"/>
                                      </p:to>
                                    </p:set>
                                    <p:animEffect transition="in" filter="fade">
                                      <p:cBhvr>
                                        <p:cTn id="13" dur="2000"/>
                                        <p:tgtEl>
                                          <p:spTgt spid="245765"/>
                                        </p:tgtEl>
                                      </p:cBhvr>
                                    </p:animEffect>
                                    <p:anim calcmode="lin" valueType="num">
                                      <p:cBhvr>
                                        <p:cTn id="14" dur="2000" fill="hold"/>
                                        <p:tgtEl>
                                          <p:spTgt spid="245765"/>
                                        </p:tgtEl>
                                        <p:attrNameLst>
                                          <p:attrName>style.rotation</p:attrName>
                                        </p:attrNameLst>
                                      </p:cBhvr>
                                      <p:tavLst>
                                        <p:tav tm="0">
                                          <p:val>
                                            <p:fltVal val="720"/>
                                          </p:val>
                                        </p:tav>
                                        <p:tav tm="100000">
                                          <p:val>
                                            <p:fltVal val="0"/>
                                          </p:val>
                                        </p:tav>
                                      </p:tavLst>
                                    </p:anim>
                                    <p:anim calcmode="lin" valueType="num">
                                      <p:cBhvr>
                                        <p:cTn id="15" dur="2000" fill="hold"/>
                                        <p:tgtEl>
                                          <p:spTgt spid="245765"/>
                                        </p:tgtEl>
                                        <p:attrNameLst>
                                          <p:attrName>ppt_h</p:attrName>
                                        </p:attrNameLst>
                                      </p:cBhvr>
                                      <p:tavLst>
                                        <p:tav tm="0">
                                          <p:val>
                                            <p:fltVal val="0"/>
                                          </p:val>
                                        </p:tav>
                                        <p:tav tm="100000">
                                          <p:val>
                                            <p:strVal val="#ppt_h"/>
                                          </p:val>
                                        </p:tav>
                                      </p:tavLst>
                                    </p:anim>
                                    <p:anim calcmode="lin" valueType="num">
                                      <p:cBhvr>
                                        <p:cTn id="16" dur="2000" fill="hold"/>
                                        <p:tgtEl>
                                          <p:spTgt spid="24576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E54EE8A-A800-5611-E31E-F2A12A483C34}"/>
              </a:ext>
            </a:extLst>
          </p:cNvPr>
          <p:cNvSpPr>
            <a:spLocks noGrp="1" noChangeArrowheads="1"/>
          </p:cNvSpPr>
          <p:nvPr>
            <p:ph type="ctrTitle"/>
          </p:nvPr>
        </p:nvSpPr>
        <p:spPr>
          <a:xfrm>
            <a:off x="215900" y="188913"/>
            <a:ext cx="8928100" cy="1470025"/>
          </a:xfrm>
        </p:spPr>
        <p:txBody>
          <a:bodyPr anchor="ctr"/>
          <a:lstStyle/>
          <a:p>
            <a:pPr eaLnBrk="1" hangingPunct="1"/>
            <a:r>
              <a:rPr lang="pl-PL" altLang="it-IT" sz="3600" i="1"/>
              <a:t>De revolutionibus orbium coelestis</a:t>
            </a:r>
            <a:br>
              <a:rPr lang="pl-PL" altLang="it-IT" sz="3600" i="1"/>
            </a:br>
            <a:r>
              <a:rPr lang="pl-PL" altLang="it-IT" sz="3600" i="1"/>
              <a:t>? O obrotach ciał niebieskich</a:t>
            </a:r>
            <a:r>
              <a:rPr lang="pl-PL" altLang="it-IT" sz="4400"/>
              <a:t> </a:t>
            </a:r>
            <a:endParaRPr lang="en-AU" altLang="it-IT" sz="4400"/>
          </a:p>
        </p:txBody>
      </p:sp>
      <p:sp>
        <p:nvSpPr>
          <p:cNvPr id="25603" name="Text Box 3">
            <a:extLst>
              <a:ext uri="{FF2B5EF4-FFF2-40B4-BE49-F238E27FC236}">
                <a16:creationId xmlns:a16="http://schemas.microsoft.com/office/drawing/2014/main" id="{F30458AF-D73A-5564-41B4-C0C290984D2B}"/>
              </a:ext>
            </a:extLst>
          </p:cNvPr>
          <p:cNvSpPr txBox="1">
            <a:spLocks noChangeArrowheads="1"/>
          </p:cNvSpPr>
          <p:nvPr/>
        </p:nvSpPr>
        <p:spPr bwMode="auto">
          <a:xfrm>
            <a:off x="215900" y="1657352"/>
            <a:ext cx="8743950" cy="421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pl-PL" altLang="it-IT" sz="1800" dirty="0">
                <a:solidFill>
                  <a:schemeClr val="accent2"/>
                </a:solidFill>
              </a:rPr>
              <a:t>Treść listów </a:t>
            </a:r>
            <a:r>
              <a:rPr lang="pl-PL" altLang="it-IT" sz="1800" dirty="0" err="1">
                <a:solidFill>
                  <a:schemeClr val="accent2"/>
                </a:solidFill>
              </a:rPr>
              <a:t>Osjandera</a:t>
            </a:r>
            <a:r>
              <a:rPr lang="pl-PL" altLang="it-IT" sz="1800" dirty="0">
                <a:solidFill>
                  <a:schemeClr val="accent2"/>
                </a:solidFill>
              </a:rPr>
              <a:t> była bardzo podobna, w wersji skierowanej do </a:t>
            </a:r>
            <a:r>
              <a:rPr lang="pl-PL" altLang="it-IT" sz="1800" dirty="0" err="1">
                <a:solidFill>
                  <a:schemeClr val="accent2"/>
                </a:solidFill>
              </a:rPr>
              <a:t>Retyka</a:t>
            </a:r>
            <a:r>
              <a:rPr lang="pl-PL" altLang="it-IT" sz="1800" dirty="0">
                <a:solidFill>
                  <a:schemeClr val="accent2"/>
                </a:solidFill>
              </a:rPr>
              <a:t> czytamy: „Perypatetycy i teologowie łatwo zostaną ułagodzeni, jeśli posłyszą, że te hipotezy głosi się nie dlatego, iżby rzeczy z pewnością tak się miały, ale po to, żeby pokierowały jak najdogodniej rachunkiem ruchów ciał niebieskich” </a:t>
            </a:r>
          </a:p>
          <a:p>
            <a:pPr algn="just" eaLnBrk="1" hangingPunct="1">
              <a:spcBef>
                <a:spcPct val="0"/>
              </a:spcBef>
              <a:buFontTx/>
              <a:buNone/>
            </a:pPr>
            <a:endParaRPr lang="pl-PL" altLang="it-IT" sz="1800" dirty="0">
              <a:solidFill>
                <a:schemeClr val="accent2"/>
              </a:solidFill>
            </a:endParaRPr>
          </a:p>
          <a:p>
            <a:pPr algn="just" eaLnBrk="1" hangingPunct="1">
              <a:spcBef>
                <a:spcPct val="0"/>
              </a:spcBef>
              <a:buFontTx/>
              <a:buNone/>
            </a:pPr>
            <a:r>
              <a:rPr lang="pl-PL" altLang="it-IT" sz="1800" dirty="0">
                <a:solidFill>
                  <a:schemeClr val="accent2"/>
                </a:solidFill>
              </a:rPr>
              <a:t>Ani Kopernik, ani Retyk nie zaakceptowali takiego punktu widzenia. Kiedy jednak </a:t>
            </a:r>
            <a:r>
              <a:rPr lang="pl-PL" altLang="it-IT" sz="1800" dirty="0" err="1">
                <a:solidFill>
                  <a:schemeClr val="accent2"/>
                </a:solidFill>
              </a:rPr>
              <a:t>Osjander</a:t>
            </a:r>
            <a:r>
              <a:rPr lang="pl-PL" altLang="it-IT" sz="1800" dirty="0">
                <a:solidFill>
                  <a:schemeClr val="accent2"/>
                </a:solidFill>
              </a:rPr>
              <a:t> przejmie w Norymberdze od </a:t>
            </a:r>
            <a:r>
              <a:rPr lang="pl-PL" altLang="it-IT" sz="1800" dirty="0" err="1">
                <a:solidFill>
                  <a:schemeClr val="accent2"/>
                </a:solidFill>
              </a:rPr>
              <a:t>Retyka</a:t>
            </a:r>
            <a:r>
              <a:rPr lang="pl-PL" altLang="it-IT" sz="1800" dirty="0">
                <a:solidFill>
                  <a:schemeClr val="accent2"/>
                </a:solidFill>
              </a:rPr>
              <a:t> opiekę nad ostatnimi stadiami procesu wydawniczego </a:t>
            </a:r>
            <a:r>
              <a:rPr lang="pl-PL" altLang="it-IT" sz="1800" i="1" dirty="0">
                <a:solidFill>
                  <a:schemeClr val="accent2"/>
                </a:solidFill>
              </a:rPr>
              <a:t>De </a:t>
            </a:r>
            <a:r>
              <a:rPr lang="pl-PL" altLang="it-IT" sz="1800" i="1" dirty="0" err="1">
                <a:solidFill>
                  <a:schemeClr val="accent2"/>
                </a:solidFill>
              </a:rPr>
              <a:t>revolutionibus</a:t>
            </a:r>
            <a:r>
              <a:rPr lang="pl-PL" altLang="it-IT" sz="1800" i="1" dirty="0">
                <a:solidFill>
                  <a:schemeClr val="accent2"/>
                </a:solidFill>
              </a:rPr>
              <a:t>, </a:t>
            </a:r>
            <a:r>
              <a:rPr lang="pl-PL" altLang="it-IT" sz="1800" dirty="0">
                <a:solidFill>
                  <a:schemeClr val="accent2"/>
                </a:solidFill>
              </a:rPr>
              <a:t>doda do książki anonimową przedmowę </a:t>
            </a:r>
            <a:r>
              <a:rPr lang="pl-PL" altLang="it-IT" sz="1800" i="1" dirty="0">
                <a:solidFill>
                  <a:schemeClr val="accent2"/>
                </a:solidFill>
              </a:rPr>
              <a:t>Ad </a:t>
            </a:r>
            <a:r>
              <a:rPr lang="pl-PL" altLang="it-IT" sz="1800" i="1" dirty="0" err="1">
                <a:solidFill>
                  <a:schemeClr val="accent2"/>
                </a:solidFill>
              </a:rPr>
              <a:t>lectorem</a:t>
            </a:r>
            <a:r>
              <a:rPr lang="pl-PL" altLang="it-IT" sz="1800" dirty="0">
                <a:solidFill>
                  <a:schemeClr val="accent2"/>
                </a:solidFill>
              </a:rPr>
              <a:t>, powtarzającą ten argument: „nie potrzebują bowiem te hipotezy być prawdziwe, ani nawet zbliżone do prawdy, lecz wystarczy to jedno, że dają obliczenia zgodne z obserwacjami”. </a:t>
            </a:r>
          </a:p>
          <a:p>
            <a:pPr algn="just" eaLnBrk="1" hangingPunct="1">
              <a:spcBef>
                <a:spcPct val="0"/>
              </a:spcBef>
              <a:buFontTx/>
              <a:buNone/>
            </a:pPr>
            <a:endParaRPr lang="pl-PL" altLang="it-IT" sz="1800" dirty="0">
              <a:solidFill>
                <a:schemeClr val="accent2"/>
              </a:solidFill>
            </a:endParaRPr>
          </a:p>
          <a:p>
            <a:pPr algn="just" eaLnBrk="1" hangingPunct="1">
              <a:spcBef>
                <a:spcPct val="0"/>
              </a:spcBef>
              <a:buFontTx/>
              <a:buNone/>
            </a:pPr>
            <a:r>
              <a:rPr lang="pl-PL" altLang="it-IT" sz="1800" dirty="0">
                <a:solidFill>
                  <a:schemeClr val="accent2"/>
                </a:solidFill>
              </a:rPr>
              <a:t>Jakże mocno kontrastuje to z deklaracją Kopernika, który ekspozycję systemu </a:t>
            </a:r>
            <a:r>
              <a:rPr lang="pl-PL" altLang="it-IT" sz="1800" dirty="0" err="1">
                <a:solidFill>
                  <a:schemeClr val="accent2"/>
                </a:solidFill>
              </a:rPr>
              <a:t>helio</a:t>
            </a:r>
            <a:r>
              <a:rPr lang="pl-PL" altLang="it-IT" sz="1800" dirty="0">
                <a:solidFill>
                  <a:schemeClr val="accent2"/>
                </a:solidFill>
              </a:rPr>
              <a:t>- centrycznego zakończył wykrzyknikiem: „Tak zaprawdę ogromne jest to boskie arcydzieło Istoty Najlepszej i Największej!”  </a:t>
            </a:r>
          </a:p>
        </p:txBody>
      </p:sp>
      <p:sp>
        <p:nvSpPr>
          <p:cNvPr id="25604" name="Text Box 6">
            <a:extLst>
              <a:ext uri="{FF2B5EF4-FFF2-40B4-BE49-F238E27FC236}">
                <a16:creationId xmlns:a16="http://schemas.microsoft.com/office/drawing/2014/main" id="{74E657D8-B7D6-94FC-47E1-A5A2EE193139}"/>
              </a:ext>
            </a:extLst>
          </p:cNvPr>
          <p:cNvSpPr txBox="1">
            <a:spLocks noChangeArrowheads="1"/>
          </p:cNvSpPr>
          <p:nvPr/>
        </p:nvSpPr>
        <p:spPr bwMode="auto">
          <a:xfrm>
            <a:off x="395288" y="6308725"/>
            <a:ext cx="4660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solidFill>
                  <a:srgbClr val="003300"/>
                </a:solidFill>
              </a:rPr>
              <a:t>Narratio prima. Przedmowa J. Włodarczyk, str. 24</a:t>
            </a:r>
            <a:endParaRPr lang="en-AU" altLang="it-IT" sz="1600">
              <a:solidFill>
                <a:srgbClr val="003300"/>
              </a:solidFill>
            </a:endParaRPr>
          </a:p>
        </p:txBody>
      </p:sp>
      <p:sp>
        <p:nvSpPr>
          <p:cNvPr id="25605" name="Line 7">
            <a:extLst>
              <a:ext uri="{FF2B5EF4-FFF2-40B4-BE49-F238E27FC236}">
                <a16:creationId xmlns:a16="http://schemas.microsoft.com/office/drawing/2014/main" id="{CAC7CAF3-596A-9EEF-6B8D-01CCC1EBC68B}"/>
              </a:ext>
            </a:extLst>
          </p:cNvPr>
          <p:cNvSpPr>
            <a:spLocks noChangeShapeType="1"/>
          </p:cNvSpPr>
          <p:nvPr/>
        </p:nvSpPr>
        <p:spPr bwMode="auto">
          <a:xfrm>
            <a:off x="4787900" y="620713"/>
            <a:ext cx="331311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9B93F20-6881-BF26-2EC7-2D05883001C3}"/>
              </a:ext>
            </a:extLst>
          </p:cNvPr>
          <p:cNvSpPr>
            <a:spLocks noGrp="1" noChangeArrowheads="1"/>
          </p:cNvSpPr>
          <p:nvPr>
            <p:ph type="title"/>
          </p:nvPr>
        </p:nvSpPr>
        <p:spPr>
          <a:xfrm>
            <a:off x="457200" y="15875"/>
            <a:ext cx="8229600" cy="1143000"/>
          </a:xfrm>
        </p:spPr>
        <p:txBody>
          <a:bodyPr/>
          <a:lstStyle/>
          <a:p>
            <a:pPr eaLnBrk="1" hangingPunct="1"/>
            <a:r>
              <a:rPr lang="pl-PL" altLang="it-IT" sz="3200" b="1"/>
              <a:t>Ruch całego świata</a:t>
            </a:r>
            <a:br>
              <a:rPr lang="pl-PL" altLang="it-IT" sz="3200" b="1"/>
            </a:br>
            <a:r>
              <a:rPr lang="pl-PL" altLang="it-IT" sz="1900"/>
              <a:t>!</a:t>
            </a:r>
          </a:p>
        </p:txBody>
      </p:sp>
      <p:sp>
        <p:nvSpPr>
          <p:cNvPr id="27651" name="Rectangle 3">
            <a:extLst>
              <a:ext uri="{FF2B5EF4-FFF2-40B4-BE49-F238E27FC236}">
                <a16:creationId xmlns:a16="http://schemas.microsoft.com/office/drawing/2014/main" id="{F78BC5FA-F03C-AAB8-4C67-F0D23523CC27}"/>
              </a:ext>
            </a:extLst>
          </p:cNvPr>
          <p:cNvSpPr>
            <a:spLocks noGrp="1" noChangeArrowheads="1"/>
          </p:cNvSpPr>
          <p:nvPr>
            <p:ph type="body" idx="1"/>
          </p:nvPr>
        </p:nvSpPr>
        <p:spPr>
          <a:xfrm>
            <a:off x="0" y="1333500"/>
            <a:ext cx="9144000" cy="5257800"/>
          </a:xfrm>
        </p:spPr>
        <p:txBody>
          <a:bodyPr/>
          <a:lstStyle/>
          <a:p>
            <a:pPr>
              <a:buFontTx/>
              <a:buNone/>
            </a:pPr>
            <a:r>
              <a:rPr lang="pl-PL" altLang="it-IT" sz="2000"/>
              <a:t> „Tak więc pytanie, czy świat jest skończony, czy nieskończony, zostawmy do dyskusji filozofom przyrody. Nam wystarczy pewnik, że Ziemia jest zamknięta jest biegunami i kulistą powierzchnią. Dlaczegóż wobec tego jeszcze się wahamy raczej jej przyznać ruch, odpowiadający z natury jej kształtowi, aniżeli przyjmować ruch całego świata, którego granic nie znamy i znać nie możemy?” </a:t>
            </a:r>
          </a:p>
          <a:p>
            <a:pPr>
              <a:buFontTx/>
              <a:buNone/>
            </a:pPr>
            <a:r>
              <a:rPr lang="pl-PL" altLang="it-IT" sz="2000" b="1"/>
              <a:t>Względność ruchu</a:t>
            </a:r>
          </a:p>
          <a:p>
            <a:pPr>
              <a:buFontTx/>
              <a:buNone/>
            </a:pPr>
            <a:r>
              <a:rPr lang="pl-PL" altLang="it-IT" sz="2000"/>
              <a:t>„Dlaczego nie mamy powiedzieć jasno, że to zjawisko codziennego obrotu jest na niebie czymś pozornym, a na Ziemi rzeczywistością i że rzecz ma się tutaj tak właśnie, jak to wyraził Eneasz, gdy mówi u Wergiliusz:                 „</a:t>
            </a:r>
            <a:r>
              <a:rPr lang="pl-PL" altLang="it-IT" sz="2000">
                <a:solidFill>
                  <a:srgbClr val="FF0000"/>
                </a:solidFill>
              </a:rPr>
              <a:t>My odbijamy od portu, a ląd się cofa i miasta”?</a:t>
            </a:r>
          </a:p>
          <a:p>
            <a:pPr>
              <a:buFontTx/>
              <a:buNone/>
            </a:pPr>
            <a:r>
              <a:rPr lang="pl-PL" altLang="it-IT" sz="2000"/>
              <a:t>Bo gdy okręt płynie po spokojnym morzu, wszystko, co jest na zewnątrz, widzą płynący na nim ludzi tak, jakby właśnie to poruszało się na podobieństwo ruchów okrętu, a – na odwrót – zdaje im się, że sami ze wszystkim, co jest z nimi, stoją w miejscu. </a:t>
            </a:r>
          </a:p>
          <a:p>
            <a:pPr>
              <a:buFontTx/>
              <a:buNone/>
            </a:pPr>
            <a:r>
              <a:rPr lang="pl-PL" altLang="it-IT" sz="2000"/>
              <a:t>Tak samo bez wątpienia może się mieć rzecz w wypadku ruchu Ziemi i sprawiać wrażenie, że to cały obraca się świat.”  </a:t>
            </a:r>
          </a:p>
          <a:p>
            <a:pPr>
              <a:buFontTx/>
              <a:buNone/>
            </a:pPr>
            <a:endParaRPr lang="pl-PL" altLang="it-IT" sz="2000"/>
          </a:p>
          <a:p>
            <a:pPr>
              <a:buFontTx/>
              <a:buNone/>
            </a:pPr>
            <a:endParaRPr lang="en-AU" altLang="it-IT" sz="2000"/>
          </a:p>
        </p:txBody>
      </p:sp>
      <p:sp>
        <p:nvSpPr>
          <p:cNvPr id="27652" name="pole tekstowe 2">
            <a:extLst>
              <a:ext uri="{FF2B5EF4-FFF2-40B4-BE49-F238E27FC236}">
                <a16:creationId xmlns:a16="http://schemas.microsoft.com/office/drawing/2014/main" id="{8F3728AF-EF6B-E034-CFEA-36D8DB155A4C}"/>
              </a:ext>
            </a:extLst>
          </p:cNvPr>
          <p:cNvSpPr txBox="1">
            <a:spLocks noChangeArrowheads="1"/>
          </p:cNvSpPr>
          <p:nvPr/>
        </p:nvSpPr>
        <p:spPr bwMode="auto">
          <a:xfrm>
            <a:off x="177800" y="690563"/>
            <a:ext cx="8939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000">
                <a:solidFill>
                  <a:schemeClr val="tx2"/>
                </a:solidFill>
              </a:rPr>
              <a:t>Jeśli ktoś mówi, że Ziemia nie może się kręcić, bo by się rozpadła na kawałki, niech wyjaśni jak przeogromne niebo może tak szybko wirować</a:t>
            </a:r>
            <a:endParaRPr lang="en-US" altLang="en-US" sz="2000">
              <a:solidFill>
                <a:schemeClr val="tx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AADCEBE-18A8-8893-E6CA-11B9D237EF76}"/>
              </a:ext>
            </a:extLst>
          </p:cNvPr>
          <p:cNvSpPr>
            <a:spLocks noGrp="1" noChangeArrowheads="1"/>
          </p:cNvSpPr>
          <p:nvPr>
            <p:ph type="title"/>
          </p:nvPr>
        </p:nvSpPr>
        <p:spPr>
          <a:xfrm>
            <a:off x="457200" y="-1588"/>
            <a:ext cx="8229600" cy="1143001"/>
          </a:xfrm>
        </p:spPr>
        <p:txBody>
          <a:bodyPr/>
          <a:lstStyle/>
          <a:p>
            <a:r>
              <a:rPr lang="pl-PL" altLang="it-IT" sz="3600" dirty="0"/>
              <a:t>Ziemia to </a:t>
            </a:r>
            <a:r>
              <a:rPr lang="pl-PL" altLang="it-IT" sz="3600" dirty="0">
                <a:solidFill>
                  <a:srgbClr val="FF0000"/>
                </a:solidFill>
              </a:rPr>
              <a:t>jedna z planet </a:t>
            </a:r>
            <a:r>
              <a:rPr lang="pl-PL" altLang="it-IT" sz="3600" dirty="0"/>
              <a:t>(!)</a:t>
            </a:r>
            <a:endParaRPr lang="en-AU" altLang="it-IT" sz="3600" dirty="0"/>
          </a:p>
        </p:txBody>
      </p:sp>
      <p:sp>
        <p:nvSpPr>
          <p:cNvPr id="28675" name="Rectangle 3">
            <a:extLst>
              <a:ext uri="{FF2B5EF4-FFF2-40B4-BE49-F238E27FC236}">
                <a16:creationId xmlns:a16="http://schemas.microsoft.com/office/drawing/2014/main" id="{B944FBA8-47F4-272A-B1F1-3D92BEF3D9C8}"/>
              </a:ext>
            </a:extLst>
          </p:cNvPr>
          <p:cNvSpPr>
            <a:spLocks noGrp="1" noChangeArrowheads="1"/>
          </p:cNvSpPr>
          <p:nvPr>
            <p:ph type="body" idx="1"/>
          </p:nvPr>
        </p:nvSpPr>
        <p:spPr>
          <a:xfrm>
            <a:off x="323850" y="1125538"/>
            <a:ext cx="8820150" cy="5903912"/>
          </a:xfrm>
        </p:spPr>
        <p:txBody>
          <a:bodyPr/>
          <a:lstStyle/>
          <a:p>
            <a:pPr>
              <a:lnSpc>
                <a:spcPct val="90000"/>
              </a:lnSpc>
              <a:buFontTx/>
              <a:buNone/>
            </a:pPr>
            <a:r>
              <a:rPr lang="pl-PL" altLang="it-IT" sz="1800"/>
              <a:t>„Skoro zatem nic nie stoi na przeszkodzie, by przyjąć ruchomość Ziemi, sądzę, że teraz trzeba się zastanowić, czy przystoi jej również wielość ruchów, tak, by ją można uważać za </a:t>
            </a:r>
            <a:r>
              <a:rPr lang="pl-PL" altLang="it-IT" sz="1800">
                <a:solidFill>
                  <a:srgbClr val="FF0000"/>
                </a:solidFill>
              </a:rPr>
              <a:t>jedną z planet.</a:t>
            </a:r>
            <a:r>
              <a:rPr lang="pl-PL" altLang="it-IT" sz="1800"/>
              <a:t> Bo tego, że nie jest ona środkiem wszystkich obrotów, dowodzi ruch planet wyraźnie nierównomierny i zmienne ich odległości od Ziemi, których nie można wytłumaczyć za pomocą koła współśrodkowego z Ziemią. </a:t>
            </a:r>
          </a:p>
          <a:p>
            <a:pPr>
              <a:lnSpc>
                <a:spcPct val="90000"/>
              </a:lnSpc>
              <a:buFontTx/>
              <a:buNone/>
            </a:pPr>
            <a:r>
              <a:rPr lang="pl-PL" altLang="it-IT" sz="1800"/>
              <a:t>Skoro więc istnieje większa ilość środków, nie bez przyczyny może ktoś mieć wątpliwości również co do środka wszechświata, czy mianowicie jest nim </a:t>
            </a:r>
            <a:r>
              <a:rPr lang="pl-PL" altLang="it-IT" sz="1800" i="1">
                <a:solidFill>
                  <a:srgbClr val="FF0000"/>
                </a:solidFill>
              </a:rPr>
              <a:t>środek ciężkości</a:t>
            </a:r>
            <a:r>
              <a:rPr lang="pl-PL" altLang="it-IT" sz="1800">
                <a:solidFill>
                  <a:srgbClr val="FF0000"/>
                </a:solidFill>
              </a:rPr>
              <a:t> ziemskiej</a:t>
            </a:r>
            <a:r>
              <a:rPr lang="pl-PL" altLang="it-IT" sz="1800"/>
              <a:t>, czy jakiś inny. </a:t>
            </a:r>
          </a:p>
          <a:p>
            <a:pPr>
              <a:lnSpc>
                <a:spcPct val="90000"/>
              </a:lnSpc>
              <a:buFontTx/>
              <a:buNone/>
            </a:pPr>
            <a:r>
              <a:rPr lang="pl-PL" altLang="it-IT" sz="1800"/>
              <a:t>Ja w każdym razie mniemam, że środek ciężkości nie jest niczym innym, jak tylko jakąś </a:t>
            </a:r>
            <a:r>
              <a:rPr lang="pl-PL" altLang="it-IT" sz="1800">
                <a:solidFill>
                  <a:srgbClr val="FF0000"/>
                </a:solidFill>
              </a:rPr>
              <a:t>naturalną dążnością, którą boska opatrzność Stwórcy wszechświata nadała częściom po to, żeby łączyły się w jedność i całość, skupiając się razem w kształt kuli. </a:t>
            </a:r>
          </a:p>
          <a:p>
            <a:pPr>
              <a:lnSpc>
                <a:spcPct val="90000"/>
              </a:lnSpc>
              <a:buFontTx/>
              <a:buNone/>
            </a:pPr>
            <a:r>
              <a:rPr lang="pl-PL" altLang="it-IT" sz="1800"/>
              <a:t>A jest rzeczą godną wiary że taka dążność istnieje również w Słońcu, Księżycu i innych świecących planetach, po to, by na skutek jej działania trwały w tej okrągłości, w jakiej się na przedstawiają; a niezależnie od tego w wieloraki sposób wykonują one swe ruchy krążące.” (</a:t>
            </a:r>
            <a:r>
              <a:rPr lang="pl-PL" altLang="it-IT" sz="1800" i="1"/>
              <a:t>De Revolutionibus</a:t>
            </a:r>
            <a:r>
              <a:rPr lang="pl-PL" altLang="it-IT" sz="1800"/>
              <a:t>)</a:t>
            </a:r>
          </a:p>
          <a:p>
            <a:pPr>
              <a:lnSpc>
                <a:spcPct val="90000"/>
              </a:lnSpc>
              <a:buFontTx/>
              <a:buNone/>
            </a:pPr>
            <a:r>
              <a:rPr lang="pl-PL" altLang="it-IT" sz="1800">
                <a:solidFill>
                  <a:schemeClr val="accent2"/>
                </a:solidFill>
              </a:rPr>
              <a:t>O właśnie! siła ciążenia w pierwszej kolejności utrzymuje planety, Słońce i Księżyc w postaci kuli. A siła ciążenia między Słońcem a planetami jest powodem ruchu planet dookoła Słońca (a Księżyca dookoła Ziemi). Kopernik wyraźnie szuka </a:t>
            </a:r>
            <a:r>
              <a:rPr lang="pl-PL" altLang="it-IT" sz="1800" i="1">
                <a:solidFill>
                  <a:schemeClr val="accent2"/>
                </a:solidFill>
              </a:rPr>
              <a:t>przyczyn</a:t>
            </a:r>
            <a:r>
              <a:rPr lang="pl-PL" altLang="it-IT" sz="1800">
                <a:solidFill>
                  <a:schemeClr val="accent2"/>
                </a:solidFill>
              </a:rPr>
              <a:t>, a nie tylko opisu.</a:t>
            </a:r>
            <a:r>
              <a:rPr lang="pl-PL" altLang="it-IT" sz="1600">
                <a:solidFill>
                  <a:schemeClr val="accent2"/>
                </a:solidFill>
              </a:rPr>
              <a:t>  </a:t>
            </a:r>
            <a:endParaRPr lang="en-AU" altLang="it-IT" sz="1600">
              <a:solidFill>
                <a:schemeClr val="accent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B7414CD-1898-A2EA-25ED-A6401A5FD717}"/>
              </a:ext>
            </a:extLst>
          </p:cNvPr>
          <p:cNvSpPr>
            <a:spLocks noGrp="1" noChangeArrowheads="1"/>
          </p:cNvSpPr>
          <p:nvPr>
            <p:ph type="title"/>
          </p:nvPr>
        </p:nvSpPr>
        <p:spPr/>
        <p:txBody>
          <a:bodyPr/>
          <a:lstStyle/>
          <a:p>
            <a:r>
              <a:rPr lang="pl-PL" altLang="it-IT" sz="3200"/>
              <a:t>Uzasadnienie </a:t>
            </a:r>
            <a:r>
              <a:rPr lang="pl-PL" altLang="it-IT" sz="3200">
                <a:solidFill>
                  <a:srgbClr val="FF0000"/>
                </a:solidFill>
              </a:rPr>
              <a:t>trojakiego</a:t>
            </a:r>
            <a:r>
              <a:rPr lang="pl-PL" altLang="it-IT" sz="3200"/>
              <a:t> ruchu Ziemi</a:t>
            </a:r>
            <a:endParaRPr lang="en-AU" altLang="it-IT" sz="3200"/>
          </a:p>
        </p:txBody>
      </p:sp>
      <p:sp>
        <p:nvSpPr>
          <p:cNvPr id="29699" name="Rectangle 3">
            <a:extLst>
              <a:ext uri="{FF2B5EF4-FFF2-40B4-BE49-F238E27FC236}">
                <a16:creationId xmlns:a16="http://schemas.microsoft.com/office/drawing/2014/main" id="{1AA0E9FE-5464-6F63-11DD-009B52601C51}"/>
              </a:ext>
            </a:extLst>
          </p:cNvPr>
          <p:cNvSpPr>
            <a:spLocks noGrp="1" noChangeArrowheads="1"/>
          </p:cNvSpPr>
          <p:nvPr>
            <p:ph type="body" idx="1"/>
          </p:nvPr>
        </p:nvSpPr>
        <p:spPr>
          <a:xfrm>
            <a:off x="457200" y="1268413"/>
            <a:ext cx="8229600" cy="5589587"/>
          </a:xfrm>
        </p:spPr>
        <p:txBody>
          <a:bodyPr/>
          <a:lstStyle/>
          <a:p>
            <a:pPr>
              <a:buFontTx/>
              <a:buNone/>
            </a:pPr>
            <a:r>
              <a:rPr lang="pl-PL" altLang="it-IT" sz="2000" dirty="0"/>
              <a:t>„W ogóle trzeba przyjąć, że jest on [ruch Ziemi] trojaki. Pierwszy, który Grecy – jak powiedzieliśmy – nazywają </a:t>
            </a:r>
            <a:r>
              <a:rPr lang="pl-PL" altLang="it-IT" sz="2000" i="1" dirty="0" err="1"/>
              <a:t>nychtomerinos</a:t>
            </a:r>
            <a:r>
              <a:rPr lang="pl-PL" altLang="it-IT" sz="2000" dirty="0"/>
              <a:t>, to jest ruchem </a:t>
            </a:r>
            <a:r>
              <a:rPr lang="pl-PL" altLang="it-IT" sz="2000" dirty="0" err="1"/>
              <a:t>noco</a:t>
            </a:r>
            <a:r>
              <a:rPr lang="pl-PL" altLang="it-IT" sz="2000" dirty="0"/>
              <a:t>-dziennym [dobowym], jest obrotem swoistym dla dnia i nocy, dokonującym się dookoła osi ziemskiej z zachodu na wschód, wobec czego ma się wrażenie, że świat obraca się w przeciwnym kierunku.</a:t>
            </a:r>
          </a:p>
          <a:p>
            <a:pPr>
              <a:buFontTx/>
              <a:buNone/>
            </a:pPr>
            <a:r>
              <a:rPr lang="pl-PL" altLang="it-IT" sz="2000" dirty="0"/>
              <a:t>Drugi jest roczny ruch środka Ziemi, który zakreśla koło zodiaku dookoła Słońca, również z zachodu na wschód, to jest za porządkiem znaków zwierzyńca, przebiegając – jak powiedzieliśmy – pomiędzy Wenus i Marsem wraz ze wszystkim, co do Ziemi należy [kwiaty, domy, ludzie].</a:t>
            </a:r>
          </a:p>
          <a:p>
            <a:pPr>
              <a:buFontTx/>
              <a:buNone/>
            </a:pPr>
            <a:r>
              <a:rPr lang="pl-PL" altLang="it-IT" sz="2000" dirty="0"/>
              <a:t>Z kolei zatem idzie ruch nachylenia jako trzeci ruch.”</a:t>
            </a:r>
          </a:p>
          <a:p>
            <a:pPr>
              <a:buFontTx/>
              <a:buNone/>
            </a:pPr>
            <a:endParaRPr lang="pl-PL" altLang="it-IT" sz="2000" dirty="0"/>
          </a:p>
          <a:p>
            <a:pPr>
              <a:buFontTx/>
              <a:buNone/>
            </a:pPr>
            <a:r>
              <a:rPr lang="pl-PL" altLang="it-IT" sz="2000" b="1" dirty="0"/>
              <a:t>Ziemia krąży dookoła środka Słońca, albo punktu, który</a:t>
            </a:r>
          </a:p>
          <a:p>
            <a:pPr>
              <a:buFontTx/>
              <a:buNone/>
            </a:pPr>
            <a:r>
              <a:rPr lang="pl-PL" altLang="it-IT" sz="2000" b="1" dirty="0"/>
              <a:t>jest w pobliżu tego środka” (!)  </a:t>
            </a:r>
            <a:r>
              <a:rPr lang="pl-PL" altLang="it-IT" sz="2000" dirty="0"/>
              <a:t>- środek ciężkości Układu</a:t>
            </a:r>
          </a:p>
          <a:p>
            <a:pPr>
              <a:buFontTx/>
              <a:buNone/>
            </a:pPr>
            <a:r>
              <a:rPr lang="pl-PL" altLang="it-IT" sz="2000" dirty="0"/>
              <a:t>Słonecznego </a:t>
            </a:r>
          </a:p>
          <a:p>
            <a:pPr>
              <a:buFontTx/>
              <a:buNone/>
            </a:pPr>
            <a:endParaRPr lang="en-AU" altLang="it-IT" sz="2000" dirty="0"/>
          </a:p>
        </p:txBody>
      </p:sp>
      <p:pic>
        <p:nvPicPr>
          <p:cNvPr id="2" name="Picture 5" descr="40.900+ Trottola Foto stock, immagini e fotografie royalty ...">
            <a:extLst>
              <a:ext uri="{FF2B5EF4-FFF2-40B4-BE49-F238E27FC236}">
                <a16:creationId xmlns:a16="http://schemas.microsoft.com/office/drawing/2014/main" id="{3495F391-FB1F-01CD-891E-46107D93A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148" y="4857749"/>
            <a:ext cx="17272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a:extLst>
              <a:ext uri="{FF2B5EF4-FFF2-40B4-BE49-F238E27FC236}">
                <a16:creationId xmlns:a16="http://schemas.microsoft.com/office/drawing/2014/main" id="{D6736351-8807-B0E6-B642-1A31CDAC3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4" y="591730"/>
            <a:ext cx="7131942" cy="543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Rectangle 2">
            <a:extLst>
              <a:ext uri="{FF2B5EF4-FFF2-40B4-BE49-F238E27FC236}">
                <a16:creationId xmlns:a16="http://schemas.microsoft.com/office/drawing/2014/main" id="{8B2D9446-B9C9-73D1-DEA5-F95A2AE40903}"/>
              </a:ext>
            </a:extLst>
          </p:cNvPr>
          <p:cNvSpPr>
            <a:spLocks noGrp="1" noChangeArrowheads="1"/>
          </p:cNvSpPr>
          <p:nvPr>
            <p:ph type="title"/>
          </p:nvPr>
        </p:nvSpPr>
        <p:spPr>
          <a:xfrm>
            <a:off x="423863" y="0"/>
            <a:ext cx="7460505" cy="692696"/>
          </a:xfrm>
        </p:spPr>
        <p:txBody>
          <a:bodyPr/>
          <a:lstStyle/>
          <a:p>
            <a:r>
              <a:rPr lang="pl-PL" altLang="it-IT" sz="3600" dirty="0"/>
              <a:t>Cztery pory roku</a:t>
            </a:r>
            <a:endParaRPr lang="en-AU" altLang="it-IT" sz="3600" dirty="0"/>
          </a:p>
        </p:txBody>
      </p:sp>
      <p:sp>
        <p:nvSpPr>
          <p:cNvPr id="2" name="pole tekstowe 1">
            <a:extLst>
              <a:ext uri="{FF2B5EF4-FFF2-40B4-BE49-F238E27FC236}">
                <a16:creationId xmlns:a16="http://schemas.microsoft.com/office/drawing/2014/main" id="{4095EE62-A2B3-BDB5-D8BE-D52888A41F26}"/>
              </a:ext>
            </a:extLst>
          </p:cNvPr>
          <p:cNvSpPr txBox="1"/>
          <p:nvPr/>
        </p:nvSpPr>
        <p:spPr>
          <a:xfrm>
            <a:off x="395536" y="5949280"/>
            <a:ext cx="5342168" cy="523220"/>
          </a:xfrm>
          <a:prstGeom prst="rect">
            <a:avLst/>
          </a:prstGeom>
          <a:noFill/>
        </p:spPr>
        <p:txBody>
          <a:bodyPr wrap="none" rtlCol="0">
            <a:spAutoFit/>
          </a:bodyPr>
          <a:lstStyle/>
          <a:p>
            <a:r>
              <a:rPr lang="pl-PL" sz="1400" dirty="0"/>
              <a:t>G. Karwasz, </a:t>
            </a:r>
            <a:r>
              <a:rPr lang="pl-PL" sz="1400" i="1" dirty="0"/>
              <a:t>Toruński </a:t>
            </a:r>
            <a:r>
              <a:rPr lang="pl-PL" sz="1400" i="1" dirty="0" err="1"/>
              <a:t>poręcznik</a:t>
            </a:r>
            <a:r>
              <a:rPr lang="pl-PL" sz="1400" i="1" dirty="0"/>
              <a:t> do fizyki, IV. Fizyka współczesna</a:t>
            </a:r>
          </a:p>
          <a:p>
            <a:r>
              <a:rPr lang="pl-PL" sz="1400" i="1" dirty="0"/>
              <a:t>i astrofizyka</a:t>
            </a:r>
            <a:r>
              <a:rPr lang="pl-PL" sz="1400" dirty="0"/>
              <a:t>, Wyd. Nauk UMK, 2021</a:t>
            </a:r>
            <a:endParaRPr lang="en-US" sz="1400" dirty="0"/>
          </a:p>
        </p:txBody>
      </p:sp>
      <p:pic>
        <p:nvPicPr>
          <p:cNvPr id="4" name="Obraz 3">
            <a:extLst>
              <a:ext uri="{FF2B5EF4-FFF2-40B4-BE49-F238E27FC236}">
                <a16:creationId xmlns:a16="http://schemas.microsoft.com/office/drawing/2014/main" id="{BD65A68F-1927-BA92-A327-5444C8B6D34F}"/>
              </a:ext>
            </a:extLst>
          </p:cNvPr>
          <p:cNvPicPr>
            <a:picLocks noChangeAspect="1"/>
          </p:cNvPicPr>
          <p:nvPr/>
        </p:nvPicPr>
        <p:blipFill>
          <a:blip r:embed="rId3"/>
          <a:stretch>
            <a:fillRect/>
          </a:stretch>
        </p:blipFill>
        <p:spPr>
          <a:xfrm>
            <a:off x="5874341" y="1667423"/>
            <a:ext cx="3269659" cy="377958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CAAA0B9-2CC4-21ED-96CE-FF91EA19E5AF}"/>
              </a:ext>
            </a:extLst>
          </p:cNvPr>
          <p:cNvSpPr>
            <a:spLocks noGrp="1" noChangeArrowheads="1"/>
          </p:cNvSpPr>
          <p:nvPr>
            <p:ph type="title"/>
          </p:nvPr>
        </p:nvSpPr>
        <p:spPr>
          <a:xfrm>
            <a:off x="323528" y="-177800"/>
            <a:ext cx="8229600" cy="1143000"/>
          </a:xfrm>
        </p:spPr>
        <p:txBody>
          <a:bodyPr/>
          <a:lstStyle/>
          <a:p>
            <a:pPr eaLnBrk="1" hangingPunct="1"/>
            <a:r>
              <a:rPr lang="pl-PL" altLang="it-IT" sz="3200" dirty="0"/>
              <a:t>Uzasadnienie </a:t>
            </a:r>
            <a:r>
              <a:rPr lang="pl-PL" altLang="it-IT" sz="3200" dirty="0">
                <a:solidFill>
                  <a:srgbClr val="FF0000"/>
                </a:solidFill>
              </a:rPr>
              <a:t>trojakiego </a:t>
            </a:r>
            <a:r>
              <a:rPr lang="pl-PL" altLang="it-IT" sz="3200" dirty="0"/>
              <a:t>ruchu Ziemi</a:t>
            </a:r>
            <a:endParaRPr lang="en-AU" altLang="it-IT" sz="3200" dirty="0"/>
          </a:p>
        </p:txBody>
      </p:sp>
      <p:sp>
        <p:nvSpPr>
          <p:cNvPr id="32771" name="Rectangle 3">
            <a:extLst>
              <a:ext uri="{FF2B5EF4-FFF2-40B4-BE49-F238E27FC236}">
                <a16:creationId xmlns:a16="http://schemas.microsoft.com/office/drawing/2014/main" id="{56B51D1A-7926-A74C-DE9C-DE9CF3640555}"/>
              </a:ext>
            </a:extLst>
          </p:cNvPr>
          <p:cNvSpPr>
            <a:spLocks noGrp="1" noChangeArrowheads="1"/>
          </p:cNvSpPr>
          <p:nvPr>
            <p:ph type="body" idx="1"/>
          </p:nvPr>
        </p:nvSpPr>
        <p:spPr>
          <a:xfrm>
            <a:off x="0" y="836712"/>
            <a:ext cx="9144000" cy="5589588"/>
          </a:xfrm>
        </p:spPr>
        <p:txBody>
          <a:bodyPr/>
          <a:lstStyle/>
          <a:p>
            <a:pPr eaLnBrk="1" hangingPunct="1">
              <a:buFontTx/>
              <a:buNone/>
            </a:pPr>
            <a:r>
              <a:rPr lang="pl-PL" altLang="it-IT" sz="1600" dirty="0">
                <a:solidFill>
                  <a:schemeClr val="bg2">
                    <a:lumMod val="50000"/>
                  </a:schemeClr>
                </a:solidFill>
              </a:rPr>
              <a:t>W ogóle trzeba przyjąć, że jest on [ruch Ziemi] trojaki. Pierwszy, który Grecy – jak powiedzieliśmy – nazywają </a:t>
            </a:r>
            <a:r>
              <a:rPr lang="pl-PL" altLang="it-IT" sz="1600" i="1" dirty="0" err="1">
                <a:solidFill>
                  <a:schemeClr val="bg2">
                    <a:lumMod val="50000"/>
                  </a:schemeClr>
                </a:solidFill>
              </a:rPr>
              <a:t>nychtomerinos</a:t>
            </a:r>
            <a:r>
              <a:rPr lang="pl-PL" altLang="it-IT" sz="1600" dirty="0">
                <a:solidFill>
                  <a:schemeClr val="bg2">
                    <a:lumMod val="50000"/>
                  </a:schemeClr>
                </a:solidFill>
              </a:rPr>
              <a:t>, to jest ruchem nocno-dziennym [dobowym], jest obrotem swoistym dla dnia i nocy, dokonującym się dookoła osi ziemskiej z zachodu na wschód, wobec czego ma się wrażenie, że świat obraca się w przeciwnym kierunku.</a:t>
            </a:r>
          </a:p>
          <a:p>
            <a:pPr eaLnBrk="1" hangingPunct="1">
              <a:buFontTx/>
              <a:buNone/>
            </a:pPr>
            <a:r>
              <a:rPr lang="pl-PL" altLang="it-IT" sz="1600" dirty="0">
                <a:solidFill>
                  <a:schemeClr val="bg2">
                    <a:lumMod val="50000"/>
                  </a:schemeClr>
                </a:solidFill>
              </a:rPr>
              <a:t>Drugi jest roczny ruch środka Ziemi, który zakreśla koło zodiaku dookoła Słońca, również z zachodu na wschód, to jest za porządkiem znaków zwierzyńca, przebiegając – jak powiedzieliśmy – pomiędzy Wenus i Marsem wraz ze wszystkim, co do Ziemi należy [kwiaty, domy, ludzie].</a:t>
            </a:r>
          </a:p>
          <a:p>
            <a:pPr eaLnBrk="1" hangingPunct="1">
              <a:buFontTx/>
              <a:buNone/>
            </a:pPr>
            <a:r>
              <a:rPr lang="pl-PL" altLang="it-IT" sz="2000" dirty="0"/>
              <a:t>Z kolei zatem idzie ruch nachylenia jako trzeci ruch Ziemi, również o rocznym okresie, lecz przeciwny porządkowi zodiaku, to jest idący w kierunku odwrotnym niż ruch środka Ziemi. W ten sposób, dzięki temu, że oba ruchy są wzajemnie </a:t>
            </a:r>
            <a:r>
              <a:rPr lang="pl-PL" altLang="it-IT" sz="2000" i="1" u="sng" dirty="0"/>
              <a:t>prawie</a:t>
            </a:r>
            <a:r>
              <a:rPr lang="pl-PL" altLang="it-IT" sz="2000" u="sng" dirty="0"/>
              <a:t> równe </a:t>
            </a:r>
            <a:r>
              <a:rPr lang="pl-PL" altLang="it-IT" sz="2000" dirty="0"/>
              <a:t>a zarazem sobie przeciwne, oś Ziemi i największy na niej równoleżnik, czyli równik, zwrócone są </a:t>
            </a:r>
            <a:r>
              <a:rPr lang="pl-PL" altLang="it-IT" sz="2000" i="1" dirty="0"/>
              <a:t>prawie</a:t>
            </a:r>
            <a:r>
              <a:rPr lang="pl-PL" altLang="it-IT" sz="2000" dirty="0"/>
              <a:t> stale w jedną i tę samą stronę świata, zupełnie jakby pozostawały bez ruchu. </a:t>
            </a:r>
            <a:r>
              <a:rPr lang="it-IT" altLang="it-IT" sz="2000" dirty="0"/>
              <a:t>(s.24)</a:t>
            </a:r>
          </a:p>
          <a:p>
            <a:pPr>
              <a:buFontTx/>
              <a:buNone/>
            </a:pPr>
            <a:r>
              <a:rPr lang="pl-PL" altLang="it-IT" sz="2000" b="1" dirty="0"/>
              <a:t>Ziemia krąży dookoła środka Słońca, albo punktu, który</a:t>
            </a:r>
          </a:p>
          <a:p>
            <a:pPr>
              <a:buFontTx/>
              <a:buNone/>
            </a:pPr>
            <a:r>
              <a:rPr lang="pl-PL" altLang="it-IT" sz="2000" b="1" dirty="0"/>
              <a:t>jest w pobliżu tego środka” (!)  </a:t>
            </a:r>
            <a:r>
              <a:rPr lang="pl-PL" altLang="it-IT" sz="2000" dirty="0"/>
              <a:t>- środek ciężkości Układu</a:t>
            </a:r>
          </a:p>
          <a:p>
            <a:pPr>
              <a:buFontTx/>
              <a:buNone/>
            </a:pPr>
            <a:r>
              <a:rPr lang="pl-PL" altLang="it-IT" sz="2000" dirty="0"/>
              <a:t>Słonecznego </a:t>
            </a:r>
          </a:p>
          <a:p>
            <a:pPr eaLnBrk="1" hangingPunct="1">
              <a:buFontTx/>
              <a:buNone/>
            </a:pPr>
            <a:endParaRPr lang="pl-PL" altLang="it-IT" sz="2000" dirty="0"/>
          </a:p>
          <a:p>
            <a:pPr eaLnBrk="1" hangingPunct="1">
              <a:buFontTx/>
              <a:buNone/>
            </a:pPr>
            <a:endParaRPr lang="en-AU" altLang="it-IT" sz="2000" dirty="0"/>
          </a:p>
        </p:txBody>
      </p:sp>
      <p:pic>
        <p:nvPicPr>
          <p:cNvPr id="2" name="Picture 5" descr="40.900+ Trottola Foto stock, immagini e fotografie royalty ...">
            <a:extLst>
              <a:ext uri="{FF2B5EF4-FFF2-40B4-BE49-F238E27FC236}">
                <a16:creationId xmlns:a16="http://schemas.microsoft.com/office/drawing/2014/main" id="{E8829962-ABD8-71BA-5F37-A54F24129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32" y="5440362"/>
            <a:ext cx="1405980" cy="140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a:extLst>
            <a:ext uri="{FF2B5EF4-FFF2-40B4-BE49-F238E27FC236}">
              <a16:creationId xmlns:a16="http://schemas.microsoft.com/office/drawing/2014/main" id="{A2CF0CBC-D864-616D-2135-C68A3E58AF62}"/>
            </a:ext>
          </a:extLst>
        </p:cNvPr>
        <p:cNvGrpSpPr/>
        <p:nvPr/>
      </p:nvGrpSpPr>
      <p:grpSpPr>
        <a:xfrm>
          <a:off x="0" y="0"/>
          <a:ext cx="0" cy="0"/>
          <a:chOff x="0" y="0"/>
          <a:chExt cx="0" cy="0"/>
        </a:xfrm>
      </p:grpSpPr>
      <p:sp>
        <p:nvSpPr>
          <p:cNvPr id="6146" name="Rectangle 2">
            <a:extLst>
              <a:ext uri="{FF2B5EF4-FFF2-40B4-BE49-F238E27FC236}">
                <a16:creationId xmlns:a16="http://schemas.microsoft.com/office/drawing/2014/main" id="{7F48EE6A-4BB6-0DD0-4CAA-EC7772471F9F}"/>
              </a:ext>
            </a:extLst>
          </p:cNvPr>
          <p:cNvSpPr>
            <a:spLocks noGrp="1" noChangeArrowheads="1"/>
          </p:cNvSpPr>
          <p:nvPr>
            <p:ph type="title"/>
          </p:nvPr>
        </p:nvSpPr>
        <p:spPr>
          <a:xfrm>
            <a:off x="457200" y="-121138"/>
            <a:ext cx="8229600" cy="813835"/>
          </a:xfrm>
        </p:spPr>
        <p:txBody>
          <a:bodyPr/>
          <a:lstStyle/>
          <a:p>
            <a:pPr eaLnBrk="1" hangingPunct="1"/>
            <a:r>
              <a:rPr lang="pl-PL" altLang="it-IT" sz="3000" dirty="0">
                <a:ea typeface="Arial Unicode MS" pitchFamily="34" charset="-128"/>
              </a:rPr>
              <a:t>John of Hollywood (1195-1256)</a:t>
            </a:r>
            <a:endParaRPr lang="pl-PL" altLang="it-IT" sz="3000" dirty="0"/>
          </a:p>
        </p:txBody>
      </p:sp>
      <p:sp>
        <p:nvSpPr>
          <p:cNvPr id="6147" name="Rectangle 3">
            <a:extLst>
              <a:ext uri="{FF2B5EF4-FFF2-40B4-BE49-F238E27FC236}">
                <a16:creationId xmlns:a16="http://schemas.microsoft.com/office/drawing/2014/main" id="{10013493-AC8F-45A9-F268-D451A3EE83E4}"/>
              </a:ext>
            </a:extLst>
          </p:cNvPr>
          <p:cNvSpPr>
            <a:spLocks noGrp="1" noChangeArrowheads="1"/>
          </p:cNvSpPr>
          <p:nvPr>
            <p:ph type="body" idx="1"/>
          </p:nvPr>
        </p:nvSpPr>
        <p:spPr>
          <a:xfrm>
            <a:off x="204787" y="614672"/>
            <a:ext cx="8734425" cy="6165304"/>
          </a:xfrm>
        </p:spPr>
        <p:txBody>
          <a:bodyPr/>
          <a:lstStyle/>
          <a:p>
            <a:pPr eaLnBrk="1" hangingPunct="1">
              <a:buFontTx/>
              <a:buNone/>
            </a:pPr>
            <a:r>
              <a:rPr lang="it-IT" sz="1600" b="0" i="0" dirty="0">
                <a:solidFill>
                  <a:srgbClr val="202122"/>
                </a:solidFill>
                <a:effectLst/>
                <a:latin typeface="Arial" panose="020B0604020202020204" pitchFamily="34" charset="0"/>
              </a:rPr>
              <a:t>Già nel XIII secolo </a:t>
            </a:r>
            <a:r>
              <a:rPr lang="it-IT" sz="1600" b="0" i="0" u="none" strike="noStrike" dirty="0">
                <a:effectLst/>
                <a:latin typeface="Arial" panose="020B0604020202020204" pitchFamily="34" charset="0"/>
              </a:rPr>
              <a:t>Giovanni </a:t>
            </a:r>
            <a:r>
              <a:rPr lang="it-IT" sz="1600" b="0" i="0" u="none" strike="noStrike" dirty="0" err="1">
                <a:effectLst/>
                <a:latin typeface="Arial" panose="020B0604020202020204" pitchFamily="34" charset="0"/>
              </a:rPr>
              <a:t>Sacrobosco</a:t>
            </a:r>
            <a:r>
              <a:rPr lang="it-IT" sz="1600" b="0" i="0" dirty="0">
                <a:solidFill>
                  <a:srgbClr val="202122"/>
                </a:solidFill>
                <a:effectLst/>
                <a:latin typeface="Arial" panose="020B0604020202020204" pitchFamily="34" charset="0"/>
              </a:rPr>
              <a:t> notava come solstizi ed equinozi risultassero anticipati rispetto a quanto previsto («</a:t>
            </a:r>
            <a:r>
              <a:rPr lang="it-IT" sz="1600" b="0" i="0" u="sng" dirty="0" err="1">
                <a:solidFill>
                  <a:srgbClr val="202122"/>
                </a:solidFill>
                <a:effectLst/>
                <a:latin typeface="Arial" panose="020B0604020202020204" pitchFamily="34" charset="0"/>
              </a:rPr>
              <a:t>retrocedunt</a:t>
            </a:r>
            <a:r>
              <a:rPr lang="it-IT" sz="1600" b="0" i="0" u="sng" dirty="0">
                <a:solidFill>
                  <a:srgbClr val="202122"/>
                </a:solidFill>
                <a:effectLst/>
                <a:latin typeface="Arial" panose="020B0604020202020204" pitchFamily="34" charset="0"/>
              </a:rPr>
              <a:t> </a:t>
            </a:r>
            <a:r>
              <a:rPr lang="it-IT" sz="1600" b="0" i="0" u="sng" dirty="0" err="1">
                <a:solidFill>
                  <a:srgbClr val="202122"/>
                </a:solidFill>
                <a:effectLst/>
                <a:latin typeface="Arial" panose="020B0604020202020204" pitchFamily="34" charset="0"/>
              </a:rPr>
              <a:t>solstitia</a:t>
            </a:r>
            <a:r>
              <a:rPr lang="it-IT" sz="1600" b="0" i="0" u="sng" dirty="0">
                <a:solidFill>
                  <a:srgbClr val="202122"/>
                </a:solidFill>
                <a:effectLst/>
                <a:latin typeface="Arial" panose="020B0604020202020204" pitchFamily="34" charset="0"/>
              </a:rPr>
              <a:t> et </a:t>
            </a:r>
            <a:r>
              <a:rPr lang="it-IT" sz="1600" b="0" i="0" u="sng" dirty="0" err="1">
                <a:solidFill>
                  <a:srgbClr val="202122"/>
                </a:solidFill>
                <a:effectLst/>
                <a:latin typeface="Arial" panose="020B0604020202020204" pitchFamily="34" charset="0"/>
              </a:rPr>
              <a:t>equinotia</a:t>
            </a:r>
            <a:r>
              <a:rPr lang="it-IT" sz="1600" b="0" i="0" dirty="0">
                <a:solidFill>
                  <a:srgbClr val="202122"/>
                </a:solidFill>
                <a:effectLst/>
                <a:latin typeface="Arial" panose="020B0604020202020204" pitchFamily="34" charset="0"/>
              </a:rPr>
              <a:t>»).Inoltre le </a:t>
            </a:r>
            <a:r>
              <a:rPr lang="it-IT" sz="1600" b="0" i="0" u="none" strike="noStrike" dirty="0">
                <a:effectLst/>
                <a:latin typeface="Arial" panose="020B0604020202020204" pitchFamily="34" charset="0"/>
              </a:rPr>
              <a:t>tavole alfonsine</a:t>
            </a:r>
            <a:r>
              <a:rPr lang="it-IT" sz="1600" b="0" i="0" dirty="0">
                <a:solidFill>
                  <a:srgbClr val="202122"/>
                </a:solidFill>
                <a:effectLst/>
                <a:latin typeface="Arial" panose="020B0604020202020204" pitchFamily="34" charset="0"/>
              </a:rPr>
              <a:t> del 1252 stabilivano una durata media dell'</a:t>
            </a:r>
            <a:r>
              <a:rPr lang="it-IT" sz="1600" b="0" i="0" u="none" strike="noStrike" dirty="0">
                <a:effectLst/>
                <a:latin typeface="Arial" panose="020B0604020202020204" pitchFamily="34" charset="0"/>
              </a:rPr>
              <a:t>anno tropico</a:t>
            </a:r>
            <a:r>
              <a:rPr lang="it-IT" sz="1600" b="0" i="0" dirty="0">
                <a:solidFill>
                  <a:srgbClr val="202122"/>
                </a:solidFill>
                <a:effectLst/>
                <a:latin typeface="Arial" panose="020B0604020202020204" pitchFamily="34" charset="0"/>
              </a:rPr>
              <a:t> di </a:t>
            </a:r>
            <a:r>
              <a:rPr lang="it-IT" sz="1600" b="1" i="0" dirty="0">
                <a:solidFill>
                  <a:srgbClr val="202122"/>
                </a:solidFill>
                <a:effectLst/>
                <a:latin typeface="Arial" panose="020B0604020202020204" pitchFamily="34" charset="0"/>
              </a:rPr>
              <a:t>365 giorni, 5 ore, 49 minuti e 16 secondi.</a:t>
            </a:r>
            <a:r>
              <a:rPr lang="pl-PL" sz="1600" b="1" i="0" dirty="0">
                <a:solidFill>
                  <a:srgbClr val="202122"/>
                </a:solidFill>
                <a:effectLst/>
                <a:latin typeface="Arial" panose="020B0604020202020204" pitchFamily="34" charset="0"/>
              </a:rPr>
              <a:t> [rok zwrotnikowy]</a:t>
            </a:r>
            <a:endParaRPr lang="pl-PL" altLang="it-IT" sz="1600" b="1" dirty="0"/>
          </a:p>
          <a:p>
            <a:pPr eaLnBrk="1" hangingPunct="1">
              <a:buFontTx/>
              <a:buNone/>
            </a:pPr>
            <a:endParaRPr lang="pl-PL" altLang="it-IT" sz="2000" dirty="0"/>
          </a:p>
          <a:p>
            <a:pPr eaLnBrk="1" hangingPunct="1">
              <a:lnSpc>
                <a:spcPct val="80000"/>
              </a:lnSpc>
            </a:pPr>
            <a:endParaRPr lang="pl-PL" altLang="it-IT" sz="2000" dirty="0"/>
          </a:p>
        </p:txBody>
      </p:sp>
      <p:sp>
        <p:nvSpPr>
          <p:cNvPr id="2" name="Rectangle 2">
            <a:extLst>
              <a:ext uri="{FF2B5EF4-FFF2-40B4-BE49-F238E27FC236}">
                <a16:creationId xmlns:a16="http://schemas.microsoft.com/office/drawing/2014/main" id="{D9718354-3B6C-75BE-8862-7D118F0061AC}"/>
              </a:ext>
            </a:extLst>
          </p:cNvPr>
          <p:cNvSpPr>
            <a:spLocks noChangeArrowheads="1"/>
          </p:cNvSpPr>
          <p:nvPr/>
        </p:nvSpPr>
        <p:spPr bwMode="auto">
          <a:xfrm flipH="1">
            <a:off x="158750" y="5069908"/>
            <a:ext cx="8826500" cy="171006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1740" rIns="91440" bIns="1587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2021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Attorno al 1230 venne pubblicata la sua opera più nota, il </a:t>
            </a:r>
            <a:r>
              <a:rPr kumimoji="0" lang="en-US" altLang="en-US" sz="1600" b="0" i="1" u="none" strike="noStrike" cap="none" normalizeH="0" baseline="0" dirty="0">
                <a:ln>
                  <a:noFill/>
                </a:ln>
                <a:solidFill>
                  <a:srgbClr val="202122"/>
                </a:solidFill>
                <a:effectLst/>
                <a:latin typeface="Arial" panose="020B0604020202020204" pitchFamily="34" charset="0"/>
                <a:cs typeface="Arial" panose="020B0604020202020204" pitchFamily="34" charset="0"/>
              </a:rPr>
              <a:t>Tractatus de Sphaera</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In questo libro Sacrobosco tratta della Terra e della sua collocazione nell'universo. Il libro divenne una lettura </a:t>
            </a:r>
            <a:r>
              <a:rPr kumimoji="0" lang="en-US" altLang="en-US" sz="1600" b="0" i="0" u="sng" strike="noStrike" cap="none" normalizeH="0" baseline="0" dirty="0">
                <a:ln>
                  <a:noFill/>
                </a:ln>
                <a:solidFill>
                  <a:srgbClr val="202122"/>
                </a:solidFill>
                <a:effectLst/>
                <a:latin typeface="Arial" panose="020B0604020202020204" pitchFamily="34" charset="0"/>
                <a:cs typeface="Arial" panose="020B0604020202020204" pitchFamily="34" charset="0"/>
              </a:rPr>
              <a:t>obbligatoria per gli studenti di tutte le università dell'Europa occidentale nei quattro secoli </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successivi e contribuì alla prima diffusione europea del </a:t>
            </a:r>
            <a:r>
              <a:rPr kumimoji="0" lang="en-US" altLang="en-US" sz="1600" b="0" i="0" u="sng" strike="noStrike" cap="none" normalizeH="0" baseline="0" dirty="0">
                <a:ln>
                  <a:noFill/>
                </a:ln>
                <a:solidFill>
                  <a:srgbClr val="202122"/>
                </a:solidFill>
                <a:effectLst/>
                <a:latin typeface="Arial" panose="020B0604020202020204" pitchFamily="34" charset="0"/>
                <a:cs typeface="Arial" panose="020B0604020202020204" pitchFamily="34" charset="0"/>
              </a:rPr>
              <a:t>sistema tolemaico</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t>
            </a:r>
            <a:endParaRPr kumimoji="0" lang="pl-PL"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https://it.wikipedia.org/wiki/Giovanni_Sacrobosco</a:t>
            </a:r>
          </a:p>
        </p:txBody>
      </p:sp>
      <p:pic>
        <p:nvPicPr>
          <p:cNvPr id="4" name="Obraz 3" descr="Obraz zawierający tekst, krąg, pismo odręczne&#10;&#10;Opis wygenerowany automatycznie">
            <a:extLst>
              <a:ext uri="{FF2B5EF4-FFF2-40B4-BE49-F238E27FC236}">
                <a16:creationId xmlns:a16="http://schemas.microsoft.com/office/drawing/2014/main" id="{29169F03-D350-6B05-126D-B2D7FEC1A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393" y="1700808"/>
            <a:ext cx="2700629" cy="3829984"/>
          </a:xfrm>
          <a:prstGeom prst="rect">
            <a:avLst/>
          </a:prstGeom>
        </p:spPr>
      </p:pic>
      <p:pic>
        <p:nvPicPr>
          <p:cNvPr id="6" name="Obraz 5">
            <a:extLst>
              <a:ext uri="{FF2B5EF4-FFF2-40B4-BE49-F238E27FC236}">
                <a16:creationId xmlns:a16="http://schemas.microsoft.com/office/drawing/2014/main" id="{A72E3B36-5B4A-83C0-9F74-2C128CDBF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700807"/>
            <a:ext cx="2584653" cy="3829985"/>
          </a:xfrm>
          <a:prstGeom prst="rect">
            <a:avLst/>
          </a:prstGeom>
        </p:spPr>
      </p:pic>
    </p:spTree>
    <p:extLst>
      <p:ext uri="{BB962C8B-B14F-4D97-AF65-F5344CB8AC3E}">
        <p14:creationId xmlns:p14="http://schemas.microsoft.com/office/powerpoint/2010/main" val="1822243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ytuł 1">
            <a:extLst>
              <a:ext uri="{FF2B5EF4-FFF2-40B4-BE49-F238E27FC236}">
                <a16:creationId xmlns:a16="http://schemas.microsoft.com/office/drawing/2014/main" id="{9D101579-0BD1-73B7-A899-50EA62BE3F4A}"/>
              </a:ext>
            </a:extLst>
          </p:cNvPr>
          <p:cNvSpPr>
            <a:spLocks noGrp="1" noChangeArrowheads="1"/>
          </p:cNvSpPr>
          <p:nvPr>
            <p:ph type="title"/>
          </p:nvPr>
        </p:nvSpPr>
        <p:spPr>
          <a:xfrm>
            <a:off x="2123728" y="200025"/>
            <a:ext cx="7020272" cy="1143000"/>
          </a:xfrm>
        </p:spPr>
        <p:txBody>
          <a:bodyPr/>
          <a:lstStyle/>
          <a:p>
            <a:r>
              <a:rPr lang="it-IT" altLang="it-IT" sz="3600" dirty="0"/>
              <a:t>«</a:t>
            </a:r>
            <a:r>
              <a:rPr lang="it-IT" altLang="it-IT" sz="3600" dirty="0" err="1"/>
              <a:t>Preces</a:t>
            </a:r>
            <a:r>
              <a:rPr lang="pl-PL" altLang="it-IT" sz="3600" dirty="0"/>
              <a:t>ja</a:t>
            </a:r>
            <a:r>
              <a:rPr lang="it-IT" altLang="it-IT" sz="3600" dirty="0"/>
              <a:t>» </a:t>
            </a:r>
            <a:r>
              <a:rPr lang="pl-PL" altLang="it-IT" sz="3600" dirty="0"/>
              <a:t>osi Ziemi</a:t>
            </a:r>
            <a:r>
              <a:rPr lang="it-IT" altLang="it-IT" sz="3600" dirty="0"/>
              <a:t>
</a:t>
            </a:r>
            <a:endParaRPr lang="pl-PL" altLang="it-IT" sz="3600" dirty="0"/>
          </a:p>
        </p:txBody>
      </p:sp>
      <p:sp>
        <p:nvSpPr>
          <p:cNvPr id="33795" name="Symbol zastępczy zawartości 2">
            <a:extLst>
              <a:ext uri="{FF2B5EF4-FFF2-40B4-BE49-F238E27FC236}">
                <a16:creationId xmlns:a16="http://schemas.microsoft.com/office/drawing/2014/main" id="{3E37B284-A521-89BB-D482-CC8DA599AF28}"/>
              </a:ext>
            </a:extLst>
          </p:cNvPr>
          <p:cNvSpPr>
            <a:spLocks noGrp="1" noChangeArrowheads="1"/>
          </p:cNvSpPr>
          <p:nvPr>
            <p:ph idx="1"/>
          </p:nvPr>
        </p:nvSpPr>
        <p:spPr>
          <a:xfrm>
            <a:off x="4572000" y="819486"/>
            <a:ext cx="4583113" cy="2773264"/>
          </a:xfrm>
        </p:spPr>
        <p:txBody>
          <a:bodyPr/>
          <a:lstStyle/>
          <a:p>
            <a:r>
              <a:rPr lang="it-IT" altLang="it-IT" sz="2000" dirty="0"/>
              <a:t>25816 </a:t>
            </a:r>
            <a:r>
              <a:rPr lang="pl-PL" altLang="it-IT" sz="2000" dirty="0"/>
              <a:t>lat</a:t>
            </a:r>
            <a:r>
              <a:rPr lang="it-IT" altLang="it-IT" sz="2000" dirty="0"/>
              <a:t> (MK, 1543)
</a:t>
            </a:r>
            <a:r>
              <a:rPr lang="pl-PL" altLang="it-IT" sz="2000" dirty="0"/>
              <a:t>Oddziaływanie Słońca i Księżyca</a:t>
            </a:r>
            <a:endParaRPr lang="pl-PL" altLang="it-IT" sz="2400" dirty="0"/>
          </a:p>
        </p:txBody>
      </p:sp>
      <p:pic>
        <p:nvPicPr>
          <p:cNvPr id="33796" name="Obraz 3">
            <a:extLst>
              <a:ext uri="{FF2B5EF4-FFF2-40B4-BE49-F238E27FC236}">
                <a16:creationId xmlns:a16="http://schemas.microsoft.com/office/drawing/2014/main" id="{5CADFBFE-F767-9B69-3269-3C779CA0A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01" y="254501"/>
            <a:ext cx="3038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Obraz 4">
            <a:extLst>
              <a:ext uri="{FF2B5EF4-FFF2-40B4-BE49-F238E27FC236}">
                <a16:creationId xmlns:a16="http://schemas.microsoft.com/office/drawing/2014/main" id="{C1ACA98C-C488-9F8C-1201-ED339DAF2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534060"/>
            <a:ext cx="45037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a:extLst>
              <a:ext uri="{FF2B5EF4-FFF2-40B4-BE49-F238E27FC236}">
                <a16:creationId xmlns:a16="http://schemas.microsoft.com/office/drawing/2014/main" id="{EDB821E6-410D-B2C2-0849-44EBCB150AB6}"/>
              </a:ext>
            </a:extLst>
          </p:cNvPr>
          <p:cNvSpPr txBox="1"/>
          <p:nvPr/>
        </p:nvSpPr>
        <p:spPr>
          <a:xfrm>
            <a:off x="193672" y="5610775"/>
            <a:ext cx="5217197" cy="1015663"/>
          </a:xfrm>
          <a:prstGeom prst="rect">
            <a:avLst/>
          </a:prstGeom>
          <a:noFill/>
        </p:spPr>
        <p:txBody>
          <a:bodyPr wrap="square">
            <a:spAutoFit/>
          </a:bodyPr>
          <a:lstStyle/>
          <a:p>
            <a:pPr>
              <a:buFontTx/>
              <a:buNone/>
              <a:defRPr/>
            </a:pPr>
            <a:r>
              <a:rPr lang="pl-PL" altLang="it-IT" sz="2000" dirty="0">
                <a:solidFill>
                  <a:srgbClr val="FF0000"/>
                </a:solidFill>
              </a:rPr>
              <a:t>To „prawie równe” jest właśnie precesją osi, raz na 28 tys. lat, którego szukał Francis Bacon</a:t>
            </a:r>
          </a:p>
        </p:txBody>
      </p:sp>
      <p:pic>
        <p:nvPicPr>
          <p:cNvPr id="4" name="Obraz 3">
            <a:extLst>
              <a:ext uri="{FF2B5EF4-FFF2-40B4-BE49-F238E27FC236}">
                <a16:creationId xmlns:a16="http://schemas.microsoft.com/office/drawing/2014/main" id="{BEF957A9-E5EB-57E8-62A8-48503DD1186E}"/>
              </a:ext>
            </a:extLst>
          </p:cNvPr>
          <p:cNvPicPr>
            <a:picLocks noChangeAspect="1"/>
          </p:cNvPicPr>
          <p:nvPr/>
        </p:nvPicPr>
        <p:blipFill>
          <a:blip r:embed="rId4"/>
          <a:stretch>
            <a:fillRect/>
          </a:stretch>
        </p:blipFill>
        <p:spPr>
          <a:xfrm>
            <a:off x="5348931" y="3505200"/>
            <a:ext cx="3327525" cy="325162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BD2BD3-EDBE-C54C-E3B0-92834F8DD758}"/>
              </a:ext>
            </a:extLst>
          </p:cNvPr>
          <p:cNvSpPr>
            <a:spLocks noGrp="1"/>
          </p:cNvSpPr>
          <p:nvPr>
            <p:ph type="title"/>
          </p:nvPr>
        </p:nvSpPr>
        <p:spPr>
          <a:xfrm>
            <a:off x="-108520" y="38015"/>
            <a:ext cx="9144000" cy="1143000"/>
          </a:xfrm>
        </p:spPr>
        <p:txBody>
          <a:bodyPr/>
          <a:lstStyle/>
          <a:p>
            <a:r>
              <a:rPr lang="pl-PL" sz="3000" dirty="0"/>
              <a:t>Długie sprawdzanie (od </a:t>
            </a:r>
            <a:r>
              <a:rPr lang="it-IT" sz="3000" dirty="0"/>
              <a:t>1511, je</a:t>
            </a:r>
            <a:r>
              <a:rPr lang="pl-PL" sz="3000" dirty="0" err="1"/>
              <a:t>śli</a:t>
            </a:r>
            <a:r>
              <a:rPr lang="pl-PL" sz="3000" dirty="0"/>
              <a:t> nie wcześniej)</a:t>
            </a:r>
            <a:endParaRPr lang="en-US" sz="3000" dirty="0"/>
          </a:p>
        </p:txBody>
      </p:sp>
      <p:pic>
        <p:nvPicPr>
          <p:cNvPr id="4" name="Obraz 3">
            <a:extLst>
              <a:ext uri="{FF2B5EF4-FFF2-40B4-BE49-F238E27FC236}">
                <a16:creationId xmlns:a16="http://schemas.microsoft.com/office/drawing/2014/main" id="{4A1C6CDE-C005-4D22-88AA-9C8987531850}"/>
              </a:ext>
            </a:extLst>
          </p:cNvPr>
          <p:cNvPicPr>
            <a:picLocks noChangeAspect="1"/>
          </p:cNvPicPr>
          <p:nvPr/>
        </p:nvPicPr>
        <p:blipFill>
          <a:blip r:embed="rId2"/>
          <a:stretch>
            <a:fillRect/>
          </a:stretch>
        </p:blipFill>
        <p:spPr>
          <a:xfrm>
            <a:off x="194370" y="1425228"/>
            <a:ext cx="3629533" cy="4998330"/>
          </a:xfrm>
          <a:prstGeom prst="rect">
            <a:avLst/>
          </a:prstGeom>
        </p:spPr>
      </p:pic>
      <p:sp>
        <p:nvSpPr>
          <p:cNvPr id="5" name="pole tekstowe 4">
            <a:extLst>
              <a:ext uri="{FF2B5EF4-FFF2-40B4-BE49-F238E27FC236}">
                <a16:creationId xmlns:a16="http://schemas.microsoft.com/office/drawing/2014/main" id="{D27542C6-A7E5-EA1C-7FC6-43F11A4338FE}"/>
              </a:ext>
            </a:extLst>
          </p:cNvPr>
          <p:cNvSpPr txBox="1"/>
          <p:nvPr/>
        </p:nvSpPr>
        <p:spPr>
          <a:xfrm>
            <a:off x="3846351" y="1495450"/>
            <a:ext cx="5368069" cy="5324535"/>
          </a:xfrm>
          <a:prstGeom prst="rect">
            <a:avLst/>
          </a:prstGeom>
          <a:noFill/>
        </p:spPr>
        <p:txBody>
          <a:bodyPr wrap="square" rtlCol="0">
            <a:spAutoFit/>
          </a:bodyPr>
          <a:lstStyle/>
          <a:p>
            <a:r>
              <a:rPr lang="pl-PL" sz="2000" dirty="0"/>
              <a:t>Kopernik miał świadomość, że prosty model</a:t>
            </a:r>
          </a:p>
          <a:p>
            <a:r>
              <a:rPr lang="pl-PL" sz="2000" dirty="0"/>
              <a:t>ruchu po okręgu nie wyjaśnia (dokładnie) zmierzonych położeń Słońca, weryfikowanych przez niego również przez zaćmienia (Księżyca w 1511, 1522, 1523) i pomiary równonocy (w 1514 i 1515). </a:t>
            </a:r>
          </a:p>
          <a:p>
            <a:r>
              <a:rPr lang="pl-PL" sz="2000" dirty="0"/>
              <a:t>Wypadała ona 11 marca, a nie 21go, jak to ustalił Sobór w Nicei.</a:t>
            </a:r>
          </a:p>
          <a:p>
            <a:endParaRPr lang="pl-PL" sz="2000" dirty="0"/>
          </a:p>
          <a:p>
            <a:r>
              <a:rPr lang="pl-PL" sz="2000" dirty="0"/>
              <a:t>Dziś wiemy, że planety krążą dookoła Słońca nie po okręgach, ale po elipsach.</a:t>
            </a:r>
          </a:p>
          <a:p>
            <a:endParaRPr lang="pl-PL" sz="2000" dirty="0"/>
          </a:p>
          <a:p>
            <a:r>
              <a:rPr lang="pl-PL" sz="2000" dirty="0"/>
              <a:t>Ale trzeba było poczekać do 1610 roku, do prac Johanna Keplera.</a:t>
            </a:r>
          </a:p>
          <a:p>
            <a:endParaRPr lang="pl-PL" sz="2000" dirty="0"/>
          </a:p>
          <a:p>
            <a:r>
              <a:rPr lang="pl-PL" sz="2000" dirty="0"/>
              <a:t>Ks. III, Cap. XX</a:t>
            </a:r>
          </a:p>
          <a:p>
            <a:r>
              <a:rPr lang="pl-PL" sz="1200" dirty="0"/>
              <a:t>Saturn 5/5/1514, 13/7/1520, 10/10/1527</a:t>
            </a:r>
            <a:endParaRPr lang="en-US" sz="1200" dirty="0"/>
          </a:p>
        </p:txBody>
      </p:sp>
    </p:spTree>
    <p:extLst>
      <p:ext uri="{BB962C8B-B14F-4D97-AF65-F5344CB8AC3E}">
        <p14:creationId xmlns:p14="http://schemas.microsoft.com/office/powerpoint/2010/main" val="222093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1B4773E-8A38-ABEB-5640-C2CF214C33F7}"/>
              </a:ext>
            </a:extLst>
          </p:cNvPr>
          <p:cNvSpPr>
            <a:spLocks noGrp="1" noChangeArrowheads="1"/>
          </p:cNvSpPr>
          <p:nvPr>
            <p:ph type="title"/>
          </p:nvPr>
        </p:nvSpPr>
        <p:spPr>
          <a:xfrm>
            <a:off x="355961" y="125413"/>
            <a:ext cx="8229600" cy="1143000"/>
          </a:xfrm>
        </p:spPr>
        <p:txBody>
          <a:bodyPr/>
          <a:lstStyle/>
          <a:p>
            <a:pPr eaLnBrk="1" hangingPunct="1"/>
            <a:r>
              <a:rPr lang="pl-PL" altLang="it-IT" sz="3200" dirty="0"/>
              <a:t>Retyk (</a:t>
            </a:r>
            <a:r>
              <a:rPr lang="pl-PL" altLang="it-IT" sz="3200" dirty="0" err="1"/>
              <a:t>Lauchen</a:t>
            </a:r>
            <a:r>
              <a:rPr lang="pl-PL" altLang="it-IT" sz="3200" dirty="0"/>
              <a:t>)„</a:t>
            </a:r>
            <a:r>
              <a:rPr lang="pl-PL" altLang="it-IT" sz="3200" dirty="0" err="1"/>
              <a:t>Narratio</a:t>
            </a:r>
            <a:r>
              <a:rPr lang="pl-PL" altLang="it-IT" sz="3200" dirty="0"/>
              <a:t> prima”</a:t>
            </a:r>
            <a:endParaRPr lang="en-AU" altLang="it-IT" sz="3200" dirty="0"/>
          </a:p>
        </p:txBody>
      </p:sp>
      <p:sp>
        <p:nvSpPr>
          <p:cNvPr id="35843" name="Rectangle 3">
            <a:extLst>
              <a:ext uri="{FF2B5EF4-FFF2-40B4-BE49-F238E27FC236}">
                <a16:creationId xmlns:a16="http://schemas.microsoft.com/office/drawing/2014/main" id="{9C1B2227-3367-8E8E-E926-3F55910F54AE}"/>
              </a:ext>
            </a:extLst>
          </p:cNvPr>
          <p:cNvSpPr>
            <a:spLocks noGrp="1" noChangeArrowheads="1"/>
          </p:cNvSpPr>
          <p:nvPr>
            <p:ph type="body" idx="1"/>
          </p:nvPr>
        </p:nvSpPr>
        <p:spPr>
          <a:xfrm>
            <a:off x="539750" y="1268413"/>
            <a:ext cx="8229600" cy="5257800"/>
          </a:xfrm>
        </p:spPr>
        <p:txBody>
          <a:bodyPr/>
          <a:lstStyle/>
          <a:p>
            <a:pPr eaLnBrk="1" hangingPunct="1">
              <a:buFontTx/>
              <a:buNone/>
            </a:pPr>
            <a:r>
              <a:rPr lang="pl-PL" altLang="it-IT" sz="2200" dirty="0"/>
              <a:t>O tym, że świat, wziąwszy nawet pod uwagę jego sklepienie, jest niezmierzony i prawdziwie podobny do nieskończoności, świadczy   i to, iż wszystkie gwiazdy migoczą, z wyjątkiem Saturna, który będąc spośród nich najbliżej nieba, zatacza największy okrąg. </a:t>
            </a:r>
          </a:p>
          <a:p>
            <a:pPr eaLnBrk="1" hangingPunct="1">
              <a:buFontTx/>
              <a:buNone/>
            </a:pPr>
            <a:r>
              <a:rPr lang="pl-PL" altLang="it-IT" sz="2200" dirty="0"/>
              <a:t>Zgodność ruchów i sfer oraz ich wzajemne powiązanie, które </a:t>
            </a:r>
            <a:r>
              <a:rPr lang="pl-PL" altLang="it-IT" sz="2200" u="sng" dirty="0"/>
              <a:t>wzbudzają podziw i są godne zarówno Boga Stwórcy</a:t>
            </a:r>
            <a:r>
              <a:rPr lang="pl-PL" altLang="it-IT" sz="2200" dirty="0"/>
              <a:t>, jaki tych boskich ciał niebieskich, i które są zachowane na skutek przyjęcia wyżej umówionych hipotez, dają się według mnie łatwiej pojąć rozumem (dzięki pokrewieństwu, jaki ten ma z niebem), niż wyrazić w jakimś ludzkim języku. (s. 101)</a:t>
            </a:r>
          </a:p>
          <a:p>
            <a:pPr eaLnBrk="1" hangingPunct="1">
              <a:buFontTx/>
              <a:buNone/>
            </a:pPr>
            <a:endParaRPr lang="pl-PL" altLang="it-IT" sz="2200" dirty="0"/>
          </a:p>
          <a:p>
            <a:pPr eaLnBrk="1" hangingPunct="1">
              <a:buFontTx/>
              <a:buNone/>
            </a:pPr>
            <a:r>
              <a:rPr lang="pl-PL" altLang="it-IT" sz="1800" dirty="0">
                <a:ea typeface="Arial Unicode MS" pitchFamily="34" charset="-128"/>
              </a:rPr>
              <a:t>Jerzy Joachim Retyk </a:t>
            </a:r>
            <a:r>
              <a:rPr lang="pl-PL" altLang="it-IT" sz="1800" i="1" dirty="0" err="1">
                <a:ea typeface="Arial Unicode MS" pitchFamily="34" charset="-128"/>
              </a:rPr>
              <a:t>Narratio</a:t>
            </a:r>
            <a:r>
              <a:rPr lang="pl-PL" altLang="it-IT" sz="1800" i="1" dirty="0">
                <a:ea typeface="Arial Unicode MS" pitchFamily="34" charset="-128"/>
              </a:rPr>
              <a:t> prima</a:t>
            </a:r>
            <a:r>
              <a:rPr lang="pl-PL" altLang="it-IT" sz="1800" dirty="0">
                <a:ea typeface="Arial Unicode MS" pitchFamily="34" charset="-128"/>
              </a:rPr>
              <a:t>, Relacja pierwsza z ksiąg </a:t>
            </a:r>
            <a:r>
              <a:rPr lang="pl-PL" altLang="it-IT" sz="1800" i="1" dirty="0">
                <a:ea typeface="Arial Unicode MS" pitchFamily="34" charset="-128"/>
              </a:rPr>
              <a:t>O obrotach</a:t>
            </a:r>
            <a:r>
              <a:rPr lang="pl-PL" altLang="it-IT" sz="1800" dirty="0">
                <a:ea typeface="Arial Unicode MS" pitchFamily="34" charset="-128"/>
              </a:rPr>
              <a:t> Mikołaja Kopernika, Gd</a:t>
            </a:r>
            <a:r>
              <a:rPr lang="pl-PL" altLang="it-IT" sz="1800" dirty="0"/>
              <a:t>ańsk </a:t>
            </a:r>
            <a:r>
              <a:rPr lang="pl-PL" altLang="it-IT" sz="1800" dirty="0">
                <a:ea typeface="Arial Unicode MS" pitchFamily="34" charset="-128"/>
              </a:rPr>
              <a:t>1540, kolejne wydanie w Bazylei, sześć wydań do 1620 roku  </a:t>
            </a:r>
          </a:p>
          <a:p>
            <a:pPr eaLnBrk="1" hangingPunct="1">
              <a:buFontTx/>
              <a:buNone/>
            </a:pPr>
            <a:endParaRPr lang="pl-PL" altLang="it-IT" sz="1800" dirty="0">
              <a:ea typeface="Arial Unicode MS" pitchFamily="34" charset="-128"/>
            </a:endParaRPr>
          </a:p>
          <a:p>
            <a:pPr eaLnBrk="1" hangingPunct="1">
              <a:buFontTx/>
              <a:buNone/>
            </a:pPr>
            <a:endParaRPr lang="en-AU" altLang="it-IT"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A8DE53-1163-EC7B-7894-BE5A5847DF94}"/>
              </a:ext>
            </a:extLst>
          </p:cNvPr>
          <p:cNvSpPr>
            <a:spLocks noGrp="1"/>
          </p:cNvSpPr>
          <p:nvPr>
            <p:ph type="title"/>
          </p:nvPr>
        </p:nvSpPr>
        <p:spPr>
          <a:xfrm>
            <a:off x="303498" y="-31915"/>
            <a:ext cx="6356734" cy="1143000"/>
          </a:xfrm>
        </p:spPr>
        <p:txBody>
          <a:bodyPr/>
          <a:lstStyle/>
          <a:p>
            <a:pPr algn="l"/>
            <a:r>
              <a:rPr lang="pl-PL" sz="3200" dirty="0" err="1"/>
              <a:t>Copernik</a:t>
            </a:r>
            <a:r>
              <a:rPr lang="pl-PL" sz="3200" dirty="0"/>
              <a:t>: humanista, lekarz, administrator</a:t>
            </a:r>
            <a:endParaRPr lang="en-US" sz="3200" dirty="0"/>
          </a:p>
        </p:txBody>
      </p:sp>
      <p:sp>
        <p:nvSpPr>
          <p:cNvPr id="3" name="Symbol zastępczy zawartości 2">
            <a:extLst>
              <a:ext uri="{FF2B5EF4-FFF2-40B4-BE49-F238E27FC236}">
                <a16:creationId xmlns:a16="http://schemas.microsoft.com/office/drawing/2014/main" id="{6E2D500C-AEAD-D397-A595-9CCDC9A85271}"/>
              </a:ext>
            </a:extLst>
          </p:cNvPr>
          <p:cNvSpPr>
            <a:spLocks noGrp="1"/>
          </p:cNvSpPr>
          <p:nvPr>
            <p:ph idx="1"/>
          </p:nvPr>
        </p:nvSpPr>
        <p:spPr>
          <a:xfrm>
            <a:off x="0" y="1603648"/>
            <a:ext cx="8964488" cy="4525963"/>
          </a:xfrm>
        </p:spPr>
        <p:txBody>
          <a:bodyPr/>
          <a:lstStyle/>
          <a:p>
            <a:r>
              <a:rPr lang="pl-PL" sz="2000" dirty="0"/>
              <a:t>W Padwie (Lidzbarku?) tłumaczy listy </a:t>
            </a:r>
          </a:p>
          <a:p>
            <a:pPr marL="0" indent="0">
              <a:buNone/>
            </a:pPr>
            <a:r>
              <a:rPr lang="pl-PL" sz="2000" dirty="0"/>
              <a:t>miłosne </a:t>
            </a:r>
            <a:r>
              <a:rPr lang="pl-PL" sz="2000" dirty="0" err="1"/>
              <a:t>Teofilakta</a:t>
            </a:r>
            <a:r>
              <a:rPr lang="pl-PL" sz="2000" dirty="0"/>
              <a:t> </a:t>
            </a:r>
            <a:r>
              <a:rPr lang="pl-PL" sz="2000" dirty="0" err="1"/>
              <a:t>Symokaty</a:t>
            </a:r>
            <a:r>
              <a:rPr lang="pl-PL" sz="2000" dirty="0"/>
              <a:t> z greki na łacinę </a:t>
            </a:r>
          </a:p>
          <a:p>
            <a:pPr marL="0" indent="0">
              <a:buNone/>
            </a:pPr>
            <a:r>
              <a:rPr lang="pl-PL" sz="2000" dirty="0"/>
              <a:t>(wydane drukiem około 1510. </a:t>
            </a:r>
          </a:p>
          <a:p>
            <a:endParaRPr lang="pl-PL" sz="2000" dirty="0"/>
          </a:p>
          <a:p>
            <a:r>
              <a:rPr lang="pl-PL" sz="2000" dirty="0"/>
              <a:t>Jego księgozbiór liczył 39 (51) tomów: 20 z astronomii, 4 z matematyki,     2 z geografii, 2 z fizyki, 2 z filologii i filozofii, z medycyny 9</a:t>
            </a:r>
          </a:p>
          <a:p>
            <a:endParaRPr lang="pl-PL" sz="2000" dirty="0"/>
          </a:p>
          <a:p>
            <a:r>
              <a:rPr lang="pl-PL" sz="2000" dirty="0"/>
              <a:t>Wystawiał recepty – dla biskupów, a także księcia Albrechta</a:t>
            </a:r>
          </a:p>
          <a:p>
            <a:endParaRPr lang="pl-PL" sz="2000" dirty="0"/>
          </a:p>
          <a:p>
            <a:r>
              <a:rPr lang="pl-PL" sz="2000" dirty="0"/>
              <a:t>„Kopernik był natomiast praktykiem i to liczącym się na Warmii, był lekarzem najlepszym.” (J. Małłek)</a:t>
            </a:r>
          </a:p>
          <a:p>
            <a:endParaRPr lang="pl-PL" sz="2000" dirty="0"/>
          </a:p>
          <a:p>
            <a:r>
              <a:rPr lang="pl-PL" sz="2000" dirty="0"/>
              <a:t>W 1519-21 broni zamku w Olsztynie w czasie wojny z Hohenzollernami (</a:t>
            </a:r>
            <a:r>
              <a:rPr lang="pl-PL" sz="2000" i="1" dirty="0"/>
              <a:t>de facto</a:t>
            </a:r>
            <a:r>
              <a:rPr lang="pl-PL" sz="2000" dirty="0"/>
              <a:t> już nie Zakonem)</a:t>
            </a:r>
            <a:endParaRPr lang="en-US" sz="2000" dirty="0"/>
          </a:p>
        </p:txBody>
      </p:sp>
      <p:pic>
        <p:nvPicPr>
          <p:cNvPr id="1026" name="Picture 2">
            <a:extLst>
              <a:ext uri="{FF2B5EF4-FFF2-40B4-BE49-F238E27FC236}">
                <a16:creationId xmlns:a16="http://schemas.microsoft.com/office/drawing/2014/main" id="{F34E7502-812F-104C-A1FE-E40FEECC6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116" y="0"/>
            <a:ext cx="2008386" cy="266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140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AC9F66-001B-20BD-CC82-35C04674E423}"/>
              </a:ext>
            </a:extLst>
          </p:cNvPr>
          <p:cNvSpPr>
            <a:spLocks noGrp="1"/>
          </p:cNvSpPr>
          <p:nvPr>
            <p:ph type="title"/>
          </p:nvPr>
        </p:nvSpPr>
        <p:spPr>
          <a:xfrm>
            <a:off x="457200" y="-322103"/>
            <a:ext cx="8229600" cy="1143000"/>
          </a:xfrm>
        </p:spPr>
        <p:txBody>
          <a:bodyPr/>
          <a:lstStyle/>
          <a:p>
            <a:r>
              <a:rPr lang="pl-PL" sz="3600" dirty="0" err="1"/>
              <a:t>Frauen</a:t>
            </a:r>
            <a:r>
              <a:rPr lang="pl-PL" sz="3600" dirty="0"/>
              <a:t>-borg</a:t>
            </a:r>
            <a:endParaRPr lang="en-US" sz="3600" dirty="0"/>
          </a:p>
        </p:txBody>
      </p:sp>
      <p:pic>
        <p:nvPicPr>
          <p:cNvPr id="1026" name="Picture 2" descr="Nicolaus Copernicus. Sketch to the Painting &quot;Astronomer Copernicus, or Conversation with God&quot;, Matejko, Jan (1838-1893)">
            <a:extLst>
              <a:ext uri="{FF2B5EF4-FFF2-40B4-BE49-F238E27FC236}">
                <a16:creationId xmlns:a16="http://schemas.microsoft.com/office/drawing/2014/main" id="{3EF20FE8-812A-C552-F2A1-1CAF0F215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7"/>
            <a:ext cx="4530503" cy="3600400"/>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DF624167-9437-0084-F745-0F0BB7F06CC4}"/>
              </a:ext>
            </a:extLst>
          </p:cNvPr>
          <p:cNvSpPr txBox="1"/>
          <p:nvPr/>
        </p:nvSpPr>
        <p:spPr>
          <a:xfrm>
            <a:off x="92562" y="4422058"/>
            <a:ext cx="7643192" cy="1538883"/>
          </a:xfrm>
          <a:prstGeom prst="rect">
            <a:avLst/>
          </a:prstGeom>
          <a:noFill/>
        </p:spPr>
        <p:txBody>
          <a:bodyPr wrap="square">
            <a:spAutoFit/>
          </a:bodyPr>
          <a:lstStyle/>
          <a:p>
            <a:r>
              <a:rPr lang="pl-PL" sz="2000" dirty="0"/>
              <a:t>Ostatni astronom, </a:t>
            </a:r>
          </a:p>
          <a:p>
            <a:r>
              <a:rPr lang="pl-PL" sz="2000" dirty="0"/>
              <a:t>który pracował bez „mędrca szkiełka</a:t>
            </a:r>
            <a:r>
              <a:rPr lang="pl-PL" sz="1400" dirty="0"/>
              <a:t>”</a:t>
            </a:r>
          </a:p>
          <a:p>
            <a:endParaRPr lang="pl-PL" sz="1400" dirty="0"/>
          </a:p>
          <a:p>
            <a:r>
              <a:rPr lang="en-US" sz="800" dirty="0">
                <a:hlinkClick r:id="rId3"/>
              </a:rPr>
              <a:t>https://zbiory.mnk.pl/en/search-result/catalog/32231</a:t>
            </a:r>
            <a:endParaRPr lang="pl-PL" sz="800" dirty="0"/>
          </a:p>
          <a:p>
            <a:r>
              <a:rPr lang="en-US" sz="800" dirty="0">
                <a:hlinkClick r:id="rId4"/>
              </a:rPr>
              <a:t>https://pl.wikipedia.org/wiki/Bazylika_archikatedralna_Wniebowzi%C4%99cia</a:t>
            </a:r>
            <a:endParaRPr lang="pl-PL" sz="800" dirty="0"/>
          </a:p>
          <a:p>
            <a:r>
              <a:rPr lang="en-US" sz="800" dirty="0"/>
              <a:t>_Naj%C5%9Bwi%C4%99tszej_Maryi_Panny_i_%C5%9Bw._Andrzeja_we_Fromborku</a:t>
            </a:r>
            <a:endParaRPr lang="pl-PL" sz="800" dirty="0"/>
          </a:p>
          <a:p>
            <a:r>
              <a:rPr lang="en-US" sz="800" dirty="0">
                <a:hlinkClick r:id="rId5"/>
              </a:rPr>
              <a:t>https://fakty.tvn24.pl/zobacz-fakty/specjalista-z-brazylii-zrekonstruowal-twarz-mikolaja-kopernika-</a:t>
            </a:r>
            <a:endParaRPr lang="pl-PL" sz="800" dirty="0"/>
          </a:p>
          <a:p>
            <a:r>
              <a:rPr lang="en-US" sz="800" dirty="0"/>
              <a:t>na-podstawie-czaszki-astronoma-st7845419</a:t>
            </a:r>
          </a:p>
        </p:txBody>
      </p:sp>
      <p:pic>
        <p:nvPicPr>
          <p:cNvPr id="6" name="Obraz 5" descr="Obraz zawierający na wolnym powietrzu, niebo, zima, budynek&#10;&#10;Zawartość wygenerowana przez sztuczną inteligencję może być niepoprawna.">
            <a:extLst>
              <a:ext uri="{FF2B5EF4-FFF2-40B4-BE49-F238E27FC236}">
                <a16:creationId xmlns:a16="http://schemas.microsoft.com/office/drawing/2014/main" id="{38B1CDB3-64D5-36AC-D2C9-EE9AB272C0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9478" y="3535458"/>
            <a:ext cx="4211960" cy="3158970"/>
          </a:xfrm>
          <a:prstGeom prst="rect">
            <a:avLst/>
          </a:prstGeom>
        </p:spPr>
      </p:pic>
      <p:sp>
        <p:nvSpPr>
          <p:cNvPr id="3" name="pole tekstowe 2">
            <a:extLst>
              <a:ext uri="{FF2B5EF4-FFF2-40B4-BE49-F238E27FC236}">
                <a16:creationId xmlns:a16="http://schemas.microsoft.com/office/drawing/2014/main" id="{6DF53BEE-1B3E-644E-4ABA-7BEA184FBDAF}"/>
              </a:ext>
            </a:extLst>
          </p:cNvPr>
          <p:cNvSpPr txBox="1"/>
          <p:nvPr/>
        </p:nvSpPr>
        <p:spPr>
          <a:xfrm>
            <a:off x="743245" y="6099246"/>
            <a:ext cx="4099648" cy="707886"/>
          </a:xfrm>
          <a:prstGeom prst="rect">
            <a:avLst/>
          </a:prstGeom>
          <a:noFill/>
        </p:spPr>
        <p:txBody>
          <a:bodyPr wrap="none" rtlCol="0">
            <a:spAutoFit/>
          </a:bodyPr>
          <a:lstStyle/>
          <a:p>
            <a:r>
              <a:rPr lang="pl-PL" sz="2000" dirty="0"/>
              <a:t>Katedra p.w. Wniebowzięcia NMP </a:t>
            </a:r>
          </a:p>
          <a:p>
            <a:r>
              <a:rPr lang="pl-PL" sz="2000" dirty="0"/>
              <a:t>i św. Andrzeja (1329-1388)</a:t>
            </a:r>
            <a:endParaRPr lang="en-US" sz="2000" dirty="0"/>
          </a:p>
        </p:txBody>
      </p:sp>
      <p:pic>
        <p:nvPicPr>
          <p:cNvPr id="8" name="Picture 2">
            <a:extLst>
              <a:ext uri="{FF2B5EF4-FFF2-40B4-BE49-F238E27FC236}">
                <a16:creationId xmlns:a16="http://schemas.microsoft.com/office/drawing/2014/main" id="{3429EE84-3EC4-C83F-ADE4-A1D95AE3B6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685918"/>
            <a:ext cx="2031898" cy="2709197"/>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9">
            <a:extLst>
              <a:ext uri="{FF2B5EF4-FFF2-40B4-BE49-F238E27FC236}">
                <a16:creationId xmlns:a16="http://schemas.microsoft.com/office/drawing/2014/main" id="{F73DEDBD-54D8-BB59-F4B3-AA03D8F5AA08}"/>
              </a:ext>
            </a:extLst>
          </p:cNvPr>
          <p:cNvPicPr>
            <a:picLocks noChangeAspect="1"/>
          </p:cNvPicPr>
          <p:nvPr/>
        </p:nvPicPr>
        <p:blipFill>
          <a:blip r:embed="rId8"/>
          <a:stretch>
            <a:fillRect/>
          </a:stretch>
        </p:blipFill>
        <p:spPr>
          <a:xfrm>
            <a:off x="4928423" y="692697"/>
            <a:ext cx="1873441" cy="2088231"/>
          </a:xfrm>
          <a:prstGeom prst="rect">
            <a:avLst/>
          </a:prstGeom>
        </p:spPr>
      </p:pic>
      <p:sp>
        <p:nvSpPr>
          <p:cNvPr id="11" name="pole tekstowe 10">
            <a:extLst>
              <a:ext uri="{FF2B5EF4-FFF2-40B4-BE49-F238E27FC236}">
                <a16:creationId xmlns:a16="http://schemas.microsoft.com/office/drawing/2014/main" id="{F70AFBFA-12E1-7FAD-34CE-1DD5882D227A}"/>
              </a:ext>
            </a:extLst>
          </p:cNvPr>
          <p:cNvSpPr txBox="1"/>
          <p:nvPr/>
        </p:nvSpPr>
        <p:spPr>
          <a:xfrm>
            <a:off x="4913218" y="2739893"/>
            <a:ext cx="1511952" cy="784830"/>
          </a:xfrm>
          <a:prstGeom prst="rect">
            <a:avLst/>
          </a:prstGeom>
          <a:noFill/>
        </p:spPr>
        <p:txBody>
          <a:bodyPr wrap="none" rtlCol="0">
            <a:spAutoFit/>
          </a:bodyPr>
          <a:lstStyle/>
          <a:p>
            <a:r>
              <a:rPr lang="pl-PL" sz="1500" dirty="0"/>
              <a:t>Rekonstrukcja: </a:t>
            </a:r>
          </a:p>
          <a:p>
            <a:r>
              <a:rPr lang="pl-PL" sz="1500" dirty="0"/>
              <a:t>Cicero </a:t>
            </a:r>
            <a:r>
              <a:rPr lang="pl-PL" sz="1500" dirty="0" err="1"/>
              <a:t>Moraes</a:t>
            </a:r>
            <a:endParaRPr lang="pl-PL" sz="1500" dirty="0"/>
          </a:p>
          <a:p>
            <a:r>
              <a:rPr lang="pl-PL" sz="1500" dirty="0"/>
              <a:t>29/03/2024</a:t>
            </a:r>
            <a:endParaRPr lang="en-US" sz="1500" dirty="0"/>
          </a:p>
        </p:txBody>
      </p:sp>
    </p:spTree>
    <p:extLst>
      <p:ext uri="{BB962C8B-B14F-4D97-AF65-F5344CB8AC3E}">
        <p14:creationId xmlns:p14="http://schemas.microsoft.com/office/powerpoint/2010/main" val="3018718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1072B73-7D7B-EAE4-9E2C-C8797E2D2D56}"/>
              </a:ext>
            </a:extLst>
          </p:cNvPr>
          <p:cNvSpPr>
            <a:spLocks noGrp="1" noChangeArrowheads="1"/>
          </p:cNvSpPr>
          <p:nvPr>
            <p:ph type="title"/>
          </p:nvPr>
        </p:nvSpPr>
        <p:spPr>
          <a:xfrm>
            <a:off x="457200" y="-100013"/>
            <a:ext cx="8229600" cy="1143001"/>
          </a:xfrm>
        </p:spPr>
        <p:txBody>
          <a:bodyPr/>
          <a:lstStyle/>
          <a:p>
            <a:pPr eaLnBrk="1" hangingPunct="1"/>
            <a:r>
              <a:rPr lang="pl-PL" altLang="it-IT" sz="3200"/>
              <a:t>Kopernik: Porządek sfer niebieskich</a:t>
            </a:r>
            <a:endParaRPr lang="en-AU" altLang="it-IT" sz="3200"/>
          </a:p>
        </p:txBody>
      </p:sp>
      <p:sp>
        <p:nvSpPr>
          <p:cNvPr id="36867" name="Rectangle 3">
            <a:extLst>
              <a:ext uri="{FF2B5EF4-FFF2-40B4-BE49-F238E27FC236}">
                <a16:creationId xmlns:a16="http://schemas.microsoft.com/office/drawing/2014/main" id="{A9A9CB22-260D-1F71-4B8C-0B1F47E14ED1}"/>
              </a:ext>
            </a:extLst>
          </p:cNvPr>
          <p:cNvSpPr>
            <a:spLocks noGrp="1" noChangeArrowheads="1"/>
          </p:cNvSpPr>
          <p:nvPr>
            <p:ph type="body" idx="1"/>
          </p:nvPr>
        </p:nvSpPr>
        <p:spPr>
          <a:xfrm>
            <a:off x="179388" y="800100"/>
            <a:ext cx="8964612" cy="5257800"/>
          </a:xfrm>
        </p:spPr>
        <p:txBody>
          <a:bodyPr/>
          <a:lstStyle/>
          <a:p>
            <a:pPr eaLnBrk="1" hangingPunct="1">
              <a:buFontTx/>
              <a:buNone/>
            </a:pPr>
            <a:r>
              <a:rPr lang="pl-PL" altLang="it-IT" sz="2000"/>
              <a:t>Odnaleźliśmy zatem w tym porządku zadziwiający ład świata i ustalony, zharmonizowany związek między ruchem a wielkością sfer, jakiego w inny sposób odkryć niepodobna.</a:t>
            </a:r>
          </a:p>
          <a:p>
            <a:pPr eaLnBrk="1" hangingPunct="1">
              <a:buFontTx/>
              <a:buNone/>
            </a:pPr>
            <a:r>
              <a:rPr lang="pl-PL" altLang="it-IT" sz="2000"/>
              <a:t>Bo o tym, że nawet od najwyższej z planet, to jest od Saturna, jest jeszcze ogromnie daleko do sfery gwiazd stałych, przekonują nas ich migoczące światła. Tą cechą najbardziej się one odróżniają od planet i ona też – jak być powinno – stanowi największą różnicę pomiędzy ciałami poruszającymi się a nieruchomymi.</a:t>
            </a:r>
          </a:p>
          <a:p>
            <a:pPr eaLnBrk="1" hangingPunct="1">
              <a:buFontTx/>
              <a:buNone/>
            </a:pPr>
            <a:r>
              <a:rPr lang="pl-PL" altLang="it-IT" sz="2000">
                <a:solidFill>
                  <a:srgbClr val="FF0000"/>
                </a:solidFill>
              </a:rPr>
              <a:t>Tak zaprawdę jest to boskie arcydzieło Istoty Najlepszej i Największej! </a:t>
            </a:r>
            <a:r>
              <a:rPr lang="pl-PL" altLang="it-IT" sz="2000"/>
              <a:t>(s.23)</a:t>
            </a:r>
            <a:r>
              <a:rPr lang="pl-PL" altLang="it-IT" sz="2400"/>
              <a:t>  </a:t>
            </a:r>
          </a:p>
          <a:p>
            <a:pPr eaLnBrk="1" hangingPunct="1">
              <a:buFontTx/>
              <a:buNone/>
            </a:pPr>
            <a:endParaRPr lang="pl-PL" altLang="it-IT" sz="2000"/>
          </a:p>
          <a:p>
            <a:pPr eaLnBrk="1" hangingPunct="1">
              <a:buFontTx/>
              <a:buNone/>
            </a:pPr>
            <a:endParaRPr lang="pl-PL" altLang="it-IT" sz="2000"/>
          </a:p>
          <a:p>
            <a:pPr eaLnBrk="1" hangingPunct="1">
              <a:buFontTx/>
              <a:buNone/>
            </a:pPr>
            <a:endParaRPr lang="pl-PL" altLang="it-IT" sz="2000"/>
          </a:p>
          <a:p>
            <a:pPr eaLnBrk="1" hangingPunct="1">
              <a:buFontTx/>
              <a:buNone/>
            </a:pPr>
            <a:endParaRPr lang="pl-PL" altLang="it-IT" sz="2000"/>
          </a:p>
          <a:p>
            <a:pPr eaLnBrk="1" hangingPunct="1">
              <a:buFontTx/>
              <a:buNone/>
            </a:pPr>
            <a:endParaRPr lang="pl-PL" altLang="it-IT" sz="2000"/>
          </a:p>
          <a:p>
            <a:pPr eaLnBrk="1" hangingPunct="1">
              <a:buFontTx/>
              <a:buNone/>
            </a:pPr>
            <a:endParaRPr lang="pl-PL" altLang="it-IT" sz="2000"/>
          </a:p>
          <a:p>
            <a:pPr eaLnBrk="1" hangingPunct="1">
              <a:buFontTx/>
              <a:buNone/>
            </a:pPr>
            <a:endParaRPr lang="pl-PL" altLang="it-IT" sz="2000"/>
          </a:p>
          <a:p>
            <a:pPr eaLnBrk="1" hangingPunct="1">
              <a:buFontTx/>
              <a:buNone/>
            </a:pPr>
            <a:endParaRPr lang="pl-PL" altLang="it-IT" sz="2000"/>
          </a:p>
          <a:p>
            <a:pPr eaLnBrk="1" hangingPunct="1">
              <a:buFontTx/>
              <a:buNone/>
            </a:pPr>
            <a:endParaRPr lang="pl-PL" altLang="it-IT" sz="2800"/>
          </a:p>
          <a:p>
            <a:pPr eaLnBrk="1" hangingPunct="1">
              <a:buFontTx/>
              <a:buNone/>
            </a:pPr>
            <a:endParaRPr lang="en-AU" altLang="it-IT" sz="2800"/>
          </a:p>
        </p:txBody>
      </p:sp>
      <p:pic>
        <p:nvPicPr>
          <p:cNvPr id="36868" name="Picture 2">
            <a:extLst>
              <a:ext uri="{FF2B5EF4-FFF2-40B4-BE49-F238E27FC236}">
                <a16:creationId xmlns:a16="http://schemas.microsoft.com/office/drawing/2014/main" id="{423A9C04-892E-5F6F-CB23-D17B38210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858302"/>
            <a:ext cx="3600450"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e tekstowe 3">
            <a:extLst>
              <a:ext uri="{FF2B5EF4-FFF2-40B4-BE49-F238E27FC236}">
                <a16:creationId xmlns:a16="http://schemas.microsoft.com/office/drawing/2014/main" id="{B96D4247-54EF-B746-6862-14113F7AD4C1}"/>
              </a:ext>
            </a:extLst>
          </p:cNvPr>
          <p:cNvSpPr txBox="1"/>
          <p:nvPr/>
        </p:nvSpPr>
        <p:spPr>
          <a:xfrm>
            <a:off x="3924300" y="3911600"/>
            <a:ext cx="4587875" cy="2800767"/>
          </a:xfrm>
          <a:prstGeom prst="rect">
            <a:avLst/>
          </a:prstGeom>
          <a:noFill/>
        </p:spPr>
        <p:txBody>
          <a:bodyPr>
            <a:spAutoFit/>
          </a:bodyPr>
          <a:lstStyle/>
          <a:p>
            <a:pPr eaLnBrk="1" hangingPunct="1">
              <a:defRPr/>
            </a:pPr>
            <a:r>
              <a:rPr lang="pl-PL" altLang="it-IT" sz="2200" dirty="0">
                <a:solidFill>
                  <a:schemeClr val="accent6">
                    <a:lumMod val="75000"/>
                  </a:schemeClr>
                </a:solidFill>
              </a:rPr>
              <a:t>Ziemia, jakkolwiek wielką nie byłaby kulą, niczym jest w porównaniu z rozmiarami nieba, którego granic nie znamy, albo być może, nawet </a:t>
            </a:r>
            <a:r>
              <a:rPr lang="pl-PL" altLang="it-IT" sz="2200" b="1" dirty="0">
                <a:solidFill>
                  <a:schemeClr val="accent6">
                    <a:lumMod val="75000"/>
                  </a:schemeClr>
                </a:solidFill>
              </a:rPr>
              <a:t>znać nie możemy. </a:t>
            </a:r>
            <a:endParaRPr lang="it-IT" altLang="it-IT" sz="2200" b="1" dirty="0">
              <a:solidFill>
                <a:schemeClr val="accent6">
                  <a:lumMod val="75000"/>
                </a:schemeClr>
              </a:solidFill>
            </a:endParaRPr>
          </a:p>
          <a:p>
            <a:pPr eaLnBrk="1" hangingPunct="1">
              <a:defRPr/>
            </a:pPr>
            <a:endParaRPr lang="it-IT" altLang="it-IT" sz="2200" b="1" dirty="0">
              <a:solidFill>
                <a:schemeClr val="accent6">
                  <a:lumMod val="75000"/>
                </a:schemeClr>
              </a:solidFill>
            </a:endParaRPr>
          </a:p>
          <a:p>
            <a:pPr eaLnBrk="1" hangingPunct="1">
              <a:defRPr/>
            </a:pPr>
            <a:r>
              <a:rPr lang="it-IT" altLang="it-IT" sz="2200" b="1" dirty="0" err="1">
                <a:solidFill>
                  <a:schemeClr val="accent6">
                    <a:lumMod val="75000"/>
                  </a:schemeClr>
                </a:solidFill>
              </a:rPr>
              <a:t>Udowodni</a:t>
            </a:r>
            <a:r>
              <a:rPr lang="pl-PL" altLang="it-IT" sz="2200" b="1" dirty="0">
                <a:solidFill>
                  <a:schemeClr val="accent6">
                    <a:lumMod val="75000"/>
                  </a:schemeClr>
                </a:solidFill>
              </a:rPr>
              <a:t>ł to dopiero Einstein</a:t>
            </a:r>
            <a:r>
              <a:rPr lang="pl-PL" altLang="it-IT" sz="2200" dirty="0">
                <a:solidFill>
                  <a:schemeClr val="accent6">
                    <a:lumMod val="75000"/>
                  </a:schemeClr>
                </a:solidFill>
              </a:rPr>
              <a:t>   w szczególnej Teorii Względności</a:t>
            </a:r>
            <a:endParaRPr lang="pl-PL" altLang="it-IT" sz="2200" b="1" dirty="0">
              <a:solidFill>
                <a:schemeClr val="accent6">
                  <a:lumMod val="75000"/>
                </a:schemeClr>
              </a:solidFill>
            </a:endParaRPr>
          </a:p>
        </p:txBody>
      </p:sp>
      <p:sp>
        <p:nvSpPr>
          <p:cNvPr id="2" name="pole tekstowe 1">
            <a:extLst>
              <a:ext uri="{FF2B5EF4-FFF2-40B4-BE49-F238E27FC236}">
                <a16:creationId xmlns:a16="http://schemas.microsoft.com/office/drawing/2014/main" id="{7D75F702-5860-E037-CB0D-12C03D673207}"/>
              </a:ext>
            </a:extLst>
          </p:cNvPr>
          <p:cNvSpPr txBox="1"/>
          <p:nvPr/>
        </p:nvSpPr>
        <p:spPr>
          <a:xfrm>
            <a:off x="179388" y="6402121"/>
            <a:ext cx="3583032" cy="369332"/>
          </a:xfrm>
          <a:prstGeom prst="rect">
            <a:avLst/>
          </a:prstGeom>
          <a:noFill/>
        </p:spPr>
        <p:txBody>
          <a:bodyPr wrap="none" rtlCol="0">
            <a:spAutoFit/>
          </a:bodyPr>
          <a:lstStyle/>
          <a:p>
            <a:r>
              <a:rPr lang="pl-PL" sz="1800" dirty="0" err="1"/>
              <a:t>Flammarion</a:t>
            </a:r>
            <a:r>
              <a:rPr lang="pl-PL" sz="1800" dirty="0"/>
              <a:t>, ok 1872 [Michelson]</a:t>
            </a:r>
            <a:endParaRPr lang="en-US" sz="1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FEF2E-E5F4-CBB6-EB5A-EC8BAA888F3B}"/>
              </a:ext>
            </a:extLst>
          </p:cNvPr>
          <p:cNvSpPr>
            <a:spLocks noGrp="1"/>
          </p:cNvSpPr>
          <p:nvPr>
            <p:ph type="title"/>
          </p:nvPr>
        </p:nvSpPr>
        <p:spPr/>
        <p:txBody>
          <a:bodyPr/>
          <a:lstStyle/>
          <a:p>
            <a:r>
              <a:rPr lang="pl-PL" sz="3600" dirty="0"/>
              <a:t>Sztafeta postępu naukowego</a:t>
            </a:r>
            <a:endParaRPr lang="en-US" sz="3600" dirty="0"/>
          </a:p>
        </p:txBody>
      </p:sp>
      <p:sp>
        <p:nvSpPr>
          <p:cNvPr id="7" name="pole tekstowe 6">
            <a:extLst>
              <a:ext uri="{FF2B5EF4-FFF2-40B4-BE49-F238E27FC236}">
                <a16:creationId xmlns:a16="http://schemas.microsoft.com/office/drawing/2014/main" id="{03930FB9-2C59-AB12-3BFF-60BD69A84ECB}"/>
              </a:ext>
            </a:extLst>
          </p:cNvPr>
          <p:cNvSpPr txBox="1"/>
          <p:nvPr/>
        </p:nvSpPr>
        <p:spPr>
          <a:xfrm>
            <a:off x="240965" y="1437854"/>
            <a:ext cx="8662070" cy="5062924"/>
          </a:xfrm>
          <a:prstGeom prst="rect">
            <a:avLst/>
          </a:prstGeom>
          <a:noFill/>
        </p:spPr>
        <p:txBody>
          <a:bodyPr wrap="square">
            <a:spAutoFit/>
          </a:bodyPr>
          <a:lstStyle/>
          <a:p>
            <a:pPr algn="l"/>
            <a:r>
              <a:rPr lang="it-IT" sz="1900" b="1" i="0" dirty="0">
                <a:solidFill>
                  <a:srgbClr val="202122"/>
                </a:solidFill>
                <a:effectLst/>
                <a:latin typeface="Arial" panose="020B0604020202020204" pitchFamily="34" charset="0"/>
              </a:rPr>
              <a:t>Domenico Maria Novara</a:t>
            </a:r>
            <a:r>
              <a:rPr lang="it-IT" sz="1900" b="0" i="0" dirty="0">
                <a:solidFill>
                  <a:srgbClr val="202122"/>
                </a:solidFill>
                <a:effectLst/>
                <a:latin typeface="Arial" panose="020B0604020202020204" pitchFamily="34" charset="0"/>
              </a:rPr>
              <a:t> (</a:t>
            </a:r>
            <a:r>
              <a:rPr lang="it-IT" sz="1900" b="0" i="0" u="sng" strike="noStrike" dirty="0">
                <a:solidFill>
                  <a:srgbClr val="202122"/>
                </a:solidFill>
                <a:effectLst/>
                <a:latin typeface="Arial" panose="020B0604020202020204" pitchFamily="34" charset="0"/>
              </a:rPr>
              <a:t>Ferrara</a:t>
            </a:r>
            <a:r>
              <a:rPr lang="it-IT" sz="1900" b="0" i="0" dirty="0">
                <a:solidFill>
                  <a:srgbClr val="202122"/>
                </a:solidFill>
                <a:effectLst/>
                <a:latin typeface="Arial" panose="020B0604020202020204" pitchFamily="34" charset="0"/>
              </a:rPr>
              <a:t>, </a:t>
            </a:r>
            <a:r>
              <a:rPr lang="it-IT" sz="1900" b="0" i="0" u="none" strike="noStrike" dirty="0">
                <a:solidFill>
                  <a:srgbClr val="202122"/>
                </a:solidFill>
                <a:effectLst/>
                <a:latin typeface="Arial" panose="020B0604020202020204" pitchFamily="34" charset="0"/>
              </a:rPr>
              <a:t>1454</a:t>
            </a:r>
            <a:r>
              <a:rPr lang="it-IT" sz="1900" b="0" i="0" dirty="0">
                <a:solidFill>
                  <a:srgbClr val="202122"/>
                </a:solidFill>
                <a:effectLst/>
                <a:latin typeface="Arial" panose="020B0604020202020204" pitchFamily="34" charset="0"/>
              </a:rPr>
              <a:t> – </a:t>
            </a:r>
            <a:r>
              <a:rPr lang="it-IT" sz="1900" b="0" i="0" u="none" strike="noStrike" dirty="0">
                <a:solidFill>
                  <a:srgbClr val="202122"/>
                </a:solidFill>
                <a:effectLst/>
                <a:latin typeface="Arial" panose="020B0604020202020204" pitchFamily="34" charset="0"/>
              </a:rPr>
              <a:t>Bologna</a:t>
            </a:r>
            <a:r>
              <a:rPr lang="it-IT" sz="1900" b="0" i="0" dirty="0">
                <a:solidFill>
                  <a:srgbClr val="202122"/>
                </a:solidFill>
                <a:effectLst/>
                <a:latin typeface="Arial" panose="020B0604020202020204" pitchFamily="34" charset="0"/>
              </a:rPr>
              <a:t>, </a:t>
            </a:r>
            <a:r>
              <a:rPr lang="it-IT" sz="1900" b="0" i="0" u="none" strike="noStrike" dirty="0">
                <a:solidFill>
                  <a:srgbClr val="202122"/>
                </a:solidFill>
                <a:effectLst/>
                <a:latin typeface="Arial" panose="020B0604020202020204" pitchFamily="34" charset="0"/>
              </a:rPr>
              <a:t>1504</a:t>
            </a:r>
            <a:r>
              <a:rPr lang="it-IT" sz="1900" b="0" i="0" dirty="0">
                <a:solidFill>
                  <a:srgbClr val="202122"/>
                </a:solidFill>
                <a:effectLst/>
                <a:latin typeface="Arial" panose="020B0604020202020204" pitchFamily="34" charset="0"/>
              </a:rPr>
              <a:t>) è stato un </a:t>
            </a:r>
            <a:r>
              <a:rPr lang="it-IT" sz="1900" b="0" i="0" u="none" strike="noStrike" dirty="0">
                <a:solidFill>
                  <a:srgbClr val="202122"/>
                </a:solidFill>
                <a:effectLst/>
                <a:latin typeface="Arial" panose="020B0604020202020204" pitchFamily="34" charset="0"/>
              </a:rPr>
              <a:t>astronomo</a:t>
            </a:r>
            <a:r>
              <a:rPr lang="it-IT" sz="1900" b="0" i="0" dirty="0">
                <a:solidFill>
                  <a:srgbClr val="202122"/>
                </a:solidFill>
                <a:effectLst/>
                <a:latin typeface="Arial" panose="020B0604020202020204" pitchFamily="34" charset="0"/>
              </a:rPr>
              <a:t> </a:t>
            </a:r>
            <a:r>
              <a:rPr lang="it-IT" sz="1900" b="0" i="0" u="none" strike="noStrike" dirty="0">
                <a:solidFill>
                  <a:srgbClr val="202122"/>
                </a:solidFill>
                <a:effectLst/>
                <a:latin typeface="Arial" panose="020B0604020202020204" pitchFamily="34" charset="0"/>
              </a:rPr>
              <a:t>italiano</a:t>
            </a:r>
            <a:r>
              <a:rPr lang="it-IT" sz="1900" b="0" i="0" dirty="0">
                <a:solidFill>
                  <a:srgbClr val="202122"/>
                </a:solidFill>
                <a:effectLst/>
                <a:latin typeface="Arial" panose="020B0604020202020204" pitchFamily="34" charset="0"/>
              </a:rPr>
              <a:t>, professore all'</a:t>
            </a:r>
            <a:r>
              <a:rPr lang="it-IT" sz="1900" b="0" i="0" u="none" strike="noStrike" dirty="0">
                <a:solidFill>
                  <a:srgbClr val="202122"/>
                </a:solidFill>
                <a:effectLst/>
                <a:latin typeface="Arial" panose="020B0604020202020204" pitchFamily="34" charset="0"/>
              </a:rPr>
              <a:t>Università di Bologna</a:t>
            </a:r>
            <a:r>
              <a:rPr lang="it-IT" sz="1900" b="0" i="0" dirty="0">
                <a:solidFill>
                  <a:srgbClr val="202122"/>
                </a:solidFill>
                <a:effectLst/>
                <a:latin typeface="Arial" panose="020B0604020202020204" pitchFamily="34" charset="0"/>
              </a:rPr>
              <a:t> per 21 anni. </a:t>
            </a:r>
            <a:r>
              <a:rPr lang="pl-PL" sz="1900" b="0" i="0" dirty="0">
                <a:solidFill>
                  <a:srgbClr val="202122"/>
                </a:solidFill>
                <a:effectLst/>
                <a:latin typeface="Arial" panose="020B0604020202020204" pitchFamily="34" charset="0"/>
              </a:rPr>
              <a:t>         </a:t>
            </a:r>
            <a:r>
              <a:rPr lang="it-IT" sz="1900" b="0" i="0" dirty="0">
                <a:solidFill>
                  <a:srgbClr val="202122"/>
                </a:solidFill>
                <a:effectLst/>
                <a:latin typeface="Arial" panose="020B0604020202020204" pitchFamily="34" charset="0"/>
              </a:rPr>
              <a:t>Fu anche un </a:t>
            </a:r>
            <a:r>
              <a:rPr lang="it-IT" sz="1900" b="0" i="0" u="none" strike="noStrike" dirty="0">
                <a:solidFill>
                  <a:srgbClr val="202122"/>
                </a:solidFill>
                <a:effectLst/>
                <a:latin typeface="Arial" panose="020B0604020202020204" pitchFamily="34" charset="0"/>
              </a:rPr>
              <a:t>astrologo</a:t>
            </a:r>
            <a:r>
              <a:rPr lang="it-IT" sz="1900" b="0" i="0" dirty="0">
                <a:solidFill>
                  <a:srgbClr val="202122"/>
                </a:solidFill>
                <a:effectLst/>
                <a:latin typeface="Arial" panose="020B0604020202020204" pitchFamily="34" charset="0"/>
              </a:rPr>
              <a:t>.</a:t>
            </a:r>
          </a:p>
          <a:p>
            <a:pPr algn="l"/>
            <a:r>
              <a:rPr lang="pl-PL" sz="1900" b="0" i="0" dirty="0">
                <a:solidFill>
                  <a:srgbClr val="202122"/>
                </a:solidFill>
                <a:effectLst/>
                <a:latin typeface="Arial" panose="020B0604020202020204" pitchFamily="34" charset="0"/>
              </a:rPr>
              <a:t>   </a:t>
            </a:r>
            <a:r>
              <a:rPr lang="it-IT" sz="1900" b="0" i="0" dirty="0">
                <a:solidFill>
                  <a:srgbClr val="202122"/>
                </a:solidFill>
                <a:effectLst/>
                <a:latin typeface="Arial" panose="020B0604020202020204" pitchFamily="34" charset="0"/>
              </a:rPr>
              <a:t>Dopo la sua morte, divenne famoso per essere stato l'</a:t>
            </a:r>
            <a:r>
              <a:rPr lang="it-IT" sz="1900" b="0" i="0" u="none" strike="noStrike" dirty="0">
                <a:solidFill>
                  <a:srgbClr val="202122"/>
                </a:solidFill>
                <a:effectLst/>
                <a:latin typeface="Arial" panose="020B0604020202020204" pitchFamily="34" charset="0"/>
              </a:rPr>
              <a:t>insegnante</a:t>
            </a:r>
            <a:r>
              <a:rPr lang="it-IT" sz="1900" b="0" i="0" dirty="0">
                <a:solidFill>
                  <a:srgbClr val="202122"/>
                </a:solidFill>
                <a:effectLst/>
                <a:latin typeface="Arial" panose="020B0604020202020204" pitchFamily="34" charset="0"/>
              </a:rPr>
              <a:t> di </a:t>
            </a:r>
            <a:r>
              <a:rPr lang="it-IT" sz="1900" b="0" i="0" u="none" strike="noStrike" dirty="0">
                <a:solidFill>
                  <a:srgbClr val="202122"/>
                </a:solidFill>
                <a:effectLst/>
                <a:latin typeface="Arial" panose="020B0604020202020204" pitchFamily="34" charset="0"/>
              </a:rPr>
              <a:t>Niccolò Copernico</a:t>
            </a:r>
            <a:r>
              <a:rPr lang="it-IT" sz="1900" b="0" i="0" dirty="0">
                <a:solidFill>
                  <a:srgbClr val="202122"/>
                </a:solidFill>
                <a:effectLst/>
                <a:latin typeface="Arial" panose="020B0604020202020204" pitchFamily="34" charset="0"/>
              </a:rPr>
              <a:t>. Copernico iniziò come studente di Novara e poi divenne suo assistente e collaboratore. Novara, a sua volta, ha dichiarato che il suo insegnante fu il famoso astronomo</a:t>
            </a:r>
            <a:r>
              <a:rPr lang="pl-PL" sz="1900" b="0" i="0" dirty="0">
                <a:solidFill>
                  <a:srgbClr val="202122"/>
                </a:solidFill>
                <a:effectLst/>
                <a:latin typeface="Arial" panose="020B0604020202020204" pitchFamily="34" charset="0"/>
              </a:rPr>
              <a:t> Regiomontano.</a:t>
            </a:r>
            <a:endParaRPr lang="pl-PL" sz="1900" b="0" i="0" u="none" strike="noStrike" dirty="0">
              <a:solidFill>
                <a:srgbClr val="202122"/>
              </a:solidFill>
              <a:effectLst/>
              <a:latin typeface="Arial" panose="020B0604020202020204" pitchFamily="34" charset="0"/>
            </a:endParaRPr>
          </a:p>
          <a:p>
            <a:pPr algn="l"/>
            <a:r>
              <a:rPr lang="pl-PL" sz="1900" b="0" i="0" dirty="0">
                <a:solidFill>
                  <a:srgbClr val="202122"/>
                </a:solidFill>
                <a:effectLst/>
                <a:latin typeface="Arial" panose="020B0604020202020204" pitchFamily="34" charset="0"/>
              </a:rPr>
              <a:t>   </a:t>
            </a:r>
            <a:r>
              <a:rPr lang="it-IT" sz="1900" b="0" i="0" dirty="0">
                <a:solidFill>
                  <a:srgbClr val="202122"/>
                </a:solidFill>
                <a:effectLst/>
                <a:latin typeface="Arial" panose="020B0604020202020204" pitchFamily="34" charset="0"/>
              </a:rPr>
              <a:t>9 marzo </a:t>
            </a:r>
            <a:r>
              <a:rPr lang="it-IT" sz="1900" b="0" i="0" u="none" strike="noStrike" dirty="0">
                <a:effectLst/>
                <a:latin typeface="Arial" panose="020B0604020202020204" pitchFamily="34" charset="0"/>
              </a:rPr>
              <a:t>1497</a:t>
            </a:r>
            <a:r>
              <a:rPr lang="it-IT" sz="1900" b="0" i="0" dirty="0">
                <a:solidFill>
                  <a:srgbClr val="202122"/>
                </a:solidFill>
                <a:effectLst/>
                <a:latin typeface="Arial" panose="020B0604020202020204" pitchFamily="34" charset="0"/>
              </a:rPr>
              <a:t> Novara fu testimone della prima osservazione di Copernico.</a:t>
            </a:r>
            <a:endParaRPr lang="pl-PL" sz="1900" b="0" i="0" dirty="0">
              <a:solidFill>
                <a:srgbClr val="202122"/>
              </a:solidFill>
              <a:effectLst/>
              <a:latin typeface="Arial" panose="020B0604020202020204" pitchFamily="34" charset="0"/>
            </a:endParaRPr>
          </a:p>
          <a:p>
            <a:pPr algn="l"/>
            <a:endParaRPr lang="pl-PL" sz="1900" dirty="0">
              <a:solidFill>
                <a:srgbClr val="202122"/>
              </a:solidFill>
            </a:endParaRPr>
          </a:p>
          <a:p>
            <a:pPr algn="l"/>
            <a:r>
              <a:rPr lang="pl-PL" sz="1900" b="1" i="0" dirty="0">
                <a:solidFill>
                  <a:srgbClr val="202122"/>
                </a:solidFill>
                <a:effectLst/>
                <a:latin typeface="Arial" panose="020B0604020202020204" pitchFamily="34" charset="0"/>
              </a:rPr>
              <a:t>R</a:t>
            </a:r>
            <a:r>
              <a:rPr lang="it-IT" sz="1900" b="1" i="0" dirty="0">
                <a:solidFill>
                  <a:srgbClr val="202122"/>
                </a:solidFill>
                <a:effectLst/>
                <a:latin typeface="Arial" panose="020B0604020202020204" pitchFamily="34" charset="0"/>
              </a:rPr>
              <a:t>egiomontano</a:t>
            </a:r>
            <a:r>
              <a:rPr lang="it-IT" sz="1900" b="0" i="0" dirty="0">
                <a:solidFill>
                  <a:srgbClr val="202122"/>
                </a:solidFill>
                <a:effectLst/>
                <a:latin typeface="Arial" panose="020B0604020202020204" pitchFamily="34" charset="0"/>
              </a:rPr>
              <a:t>, </a:t>
            </a:r>
            <a:r>
              <a:rPr lang="it-IT" sz="1900" b="0" i="0" u="none" strike="noStrike" dirty="0">
                <a:effectLst/>
                <a:latin typeface="Arial" panose="020B0604020202020204" pitchFamily="34" charset="0"/>
              </a:rPr>
              <a:t>pseudonimo</a:t>
            </a:r>
            <a:r>
              <a:rPr lang="it-IT" sz="1900" b="0" i="0" dirty="0">
                <a:solidFill>
                  <a:srgbClr val="202122"/>
                </a:solidFill>
                <a:effectLst/>
                <a:latin typeface="Arial" panose="020B0604020202020204" pitchFamily="34" charset="0"/>
              </a:rPr>
              <a:t> di </a:t>
            </a:r>
            <a:r>
              <a:rPr lang="it-IT" sz="1900" b="1" i="0" dirty="0">
                <a:solidFill>
                  <a:srgbClr val="202122"/>
                </a:solidFill>
                <a:effectLst/>
                <a:latin typeface="Arial" panose="020B0604020202020204" pitchFamily="34" charset="0"/>
              </a:rPr>
              <a:t>Johannes Müller da Königsberg in Bayern</a:t>
            </a:r>
            <a:r>
              <a:rPr lang="it-IT" sz="1900" b="0" i="0" dirty="0">
                <a:solidFill>
                  <a:srgbClr val="202122"/>
                </a:solidFill>
                <a:effectLst/>
                <a:latin typeface="Arial" panose="020B0604020202020204" pitchFamily="34" charset="0"/>
              </a:rPr>
              <a:t> (</a:t>
            </a:r>
            <a:r>
              <a:rPr lang="it-IT" sz="1900" b="0" i="0" u="none" strike="noStrike" dirty="0">
                <a:effectLst/>
                <a:latin typeface="Arial" panose="020B0604020202020204" pitchFamily="34" charset="0"/>
              </a:rPr>
              <a:t>Unfinden</a:t>
            </a:r>
            <a:r>
              <a:rPr lang="it-IT" sz="1900" b="0" i="0" dirty="0">
                <a:solidFill>
                  <a:srgbClr val="202122"/>
                </a:solidFill>
                <a:effectLst/>
                <a:latin typeface="Arial" panose="020B0604020202020204" pitchFamily="34" charset="0"/>
              </a:rPr>
              <a:t>, </a:t>
            </a:r>
            <a:r>
              <a:rPr lang="it-IT" sz="1900" b="0" i="0" u="none" strike="noStrike" dirty="0">
                <a:effectLst/>
                <a:latin typeface="Arial" panose="020B0604020202020204" pitchFamily="34" charset="0"/>
              </a:rPr>
              <a:t>6 giugno</a:t>
            </a:r>
            <a:r>
              <a:rPr lang="it-IT" sz="1900" b="0" i="0" dirty="0">
                <a:solidFill>
                  <a:srgbClr val="202122"/>
                </a:solidFill>
                <a:effectLst/>
                <a:latin typeface="Arial" panose="020B0604020202020204" pitchFamily="34" charset="0"/>
              </a:rPr>
              <a:t> </a:t>
            </a:r>
            <a:r>
              <a:rPr lang="it-IT" sz="1900" b="0" i="0" u="none" strike="noStrike" dirty="0">
                <a:effectLst/>
                <a:latin typeface="Arial" panose="020B0604020202020204" pitchFamily="34" charset="0"/>
              </a:rPr>
              <a:t>1436</a:t>
            </a:r>
            <a:r>
              <a:rPr lang="it-IT" sz="1900" b="0" i="0" dirty="0">
                <a:solidFill>
                  <a:srgbClr val="202122"/>
                </a:solidFill>
                <a:effectLst/>
                <a:latin typeface="Arial" panose="020B0604020202020204" pitchFamily="34" charset="0"/>
              </a:rPr>
              <a:t> – </a:t>
            </a:r>
            <a:r>
              <a:rPr lang="it-IT" sz="1900" b="0" i="0" u="none" strike="noStrike" dirty="0">
                <a:effectLst/>
                <a:latin typeface="Arial" panose="020B0604020202020204" pitchFamily="34" charset="0"/>
              </a:rPr>
              <a:t>Roma</a:t>
            </a:r>
            <a:r>
              <a:rPr lang="it-IT" sz="1900" b="0" i="0" dirty="0">
                <a:solidFill>
                  <a:srgbClr val="202122"/>
                </a:solidFill>
                <a:effectLst/>
                <a:latin typeface="Arial" panose="020B0604020202020204" pitchFamily="34" charset="0"/>
              </a:rPr>
              <a:t>, </a:t>
            </a:r>
            <a:r>
              <a:rPr lang="it-IT" sz="1900" b="0" i="0" u="none" strike="noStrike" dirty="0">
                <a:effectLst/>
                <a:latin typeface="Arial" panose="020B0604020202020204" pitchFamily="34" charset="0"/>
              </a:rPr>
              <a:t>6 luglio</a:t>
            </a:r>
            <a:r>
              <a:rPr lang="it-IT" sz="1900" b="0" i="0" dirty="0">
                <a:solidFill>
                  <a:srgbClr val="202122"/>
                </a:solidFill>
                <a:effectLst/>
                <a:latin typeface="Arial" panose="020B0604020202020204" pitchFamily="34" charset="0"/>
              </a:rPr>
              <a:t> </a:t>
            </a:r>
            <a:r>
              <a:rPr lang="it-IT" sz="1900" b="0" i="0" u="none" strike="noStrike" dirty="0">
                <a:effectLst/>
                <a:latin typeface="Arial" panose="020B0604020202020204" pitchFamily="34" charset="0"/>
              </a:rPr>
              <a:t>1476</a:t>
            </a:r>
            <a:r>
              <a:rPr lang="it-IT" sz="1900" b="0" i="0" dirty="0">
                <a:solidFill>
                  <a:srgbClr val="202122"/>
                </a:solidFill>
                <a:effectLst/>
                <a:latin typeface="Arial" panose="020B0604020202020204" pitchFamily="34" charset="0"/>
              </a:rPr>
              <a:t>), è stato un </a:t>
            </a:r>
            <a:r>
              <a:rPr lang="it-IT" sz="1900" b="0" i="0" u="none" strike="noStrike" dirty="0">
                <a:effectLst/>
                <a:latin typeface="Arial" panose="020B0604020202020204" pitchFamily="34" charset="0"/>
              </a:rPr>
              <a:t>matematico</a:t>
            </a:r>
            <a:r>
              <a:rPr lang="it-IT" sz="1900" b="0" i="0" dirty="0">
                <a:solidFill>
                  <a:srgbClr val="202122"/>
                </a:solidFill>
                <a:effectLst/>
                <a:latin typeface="Arial" panose="020B0604020202020204" pitchFamily="34" charset="0"/>
              </a:rPr>
              <a:t>, </a:t>
            </a:r>
            <a:r>
              <a:rPr lang="it-IT" sz="1900" b="0" i="0" u="none" strike="noStrike" dirty="0">
                <a:effectLst/>
                <a:latin typeface="Arial" panose="020B0604020202020204" pitchFamily="34" charset="0"/>
              </a:rPr>
              <a:t>astronomo</a:t>
            </a:r>
            <a:r>
              <a:rPr lang="it-IT" sz="1900" b="0" i="0" dirty="0">
                <a:solidFill>
                  <a:srgbClr val="202122"/>
                </a:solidFill>
                <a:effectLst/>
                <a:latin typeface="Arial" panose="020B0604020202020204" pitchFamily="34" charset="0"/>
              </a:rPr>
              <a:t> e </a:t>
            </a:r>
            <a:r>
              <a:rPr lang="it-IT" sz="1900" b="0" i="0" u="none" strike="noStrike" dirty="0">
                <a:effectLst/>
                <a:latin typeface="Arial" panose="020B0604020202020204" pitchFamily="34" charset="0"/>
              </a:rPr>
              <a:t>astrologo</a:t>
            </a:r>
            <a:r>
              <a:rPr lang="it-IT" sz="1900" b="0" i="0" dirty="0">
                <a:solidFill>
                  <a:srgbClr val="202122"/>
                </a:solidFill>
                <a:effectLst/>
                <a:latin typeface="Arial" panose="020B0604020202020204" pitchFamily="34" charset="0"/>
              </a:rPr>
              <a:t> </a:t>
            </a:r>
            <a:r>
              <a:rPr lang="it-IT" sz="1900" b="0" i="0" u="none" strike="noStrike" dirty="0">
                <a:effectLst/>
                <a:latin typeface="Arial" panose="020B0604020202020204" pitchFamily="34" charset="0"/>
              </a:rPr>
              <a:t>tedesco</a:t>
            </a:r>
            <a:r>
              <a:rPr lang="it-IT" sz="1900" b="0" i="0" dirty="0">
                <a:solidFill>
                  <a:srgbClr val="202122"/>
                </a:solidFill>
                <a:effectLst/>
                <a:latin typeface="Arial" panose="020B0604020202020204" pitchFamily="34" charset="0"/>
              </a:rPr>
              <a:t>.</a:t>
            </a:r>
            <a:endParaRPr lang="pl-PL" sz="1900" b="0" i="0" dirty="0">
              <a:solidFill>
                <a:srgbClr val="202122"/>
              </a:solidFill>
              <a:effectLst/>
              <a:latin typeface="Arial" panose="020B0604020202020204" pitchFamily="34" charset="0"/>
            </a:endParaRPr>
          </a:p>
          <a:p>
            <a:pPr algn="l"/>
            <a:r>
              <a:rPr lang="pl-PL" sz="1900" b="0" i="0" dirty="0">
                <a:solidFill>
                  <a:srgbClr val="202122"/>
                </a:solidFill>
                <a:effectLst/>
                <a:latin typeface="Arial" panose="020B0604020202020204" pitchFamily="34" charset="0"/>
              </a:rPr>
              <a:t>  </a:t>
            </a:r>
            <a:r>
              <a:rPr lang="it-IT" sz="1900" b="0" i="0" dirty="0">
                <a:solidFill>
                  <a:srgbClr val="202122"/>
                </a:solidFill>
                <a:effectLst/>
                <a:latin typeface="Arial" panose="020B0604020202020204" pitchFamily="34" charset="0"/>
              </a:rPr>
              <a:t>l cognome Müller gli derivò dall'esser figlio di un mugnaio, mentre </a:t>
            </a:r>
            <a:r>
              <a:rPr lang="it-IT" sz="1900" b="0" i="0" u="none" strike="noStrike" dirty="0">
                <a:effectLst/>
                <a:latin typeface="Arial" panose="020B0604020202020204" pitchFamily="34" charset="0"/>
              </a:rPr>
              <a:t>Königsberg in Bayern</a:t>
            </a:r>
            <a:r>
              <a:rPr lang="it-IT" sz="1900" b="0" i="0" dirty="0">
                <a:solidFill>
                  <a:srgbClr val="202122"/>
                </a:solidFill>
                <a:effectLst/>
                <a:latin typeface="Arial" panose="020B0604020202020204" pitchFamily="34" charset="0"/>
              </a:rPr>
              <a:t> è il nome della cittadina vicino al piccolo villaggio di </a:t>
            </a:r>
            <a:r>
              <a:rPr lang="it-IT" sz="1900" b="0" i="0" u="none" strike="noStrike" dirty="0">
                <a:effectLst/>
                <a:latin typeface="Arial" panose="020B0604020202020204" pitchFamily="34" charset="0"/>
              </a:rPr>
              <a:t>Unfinden</a:t>
            </a:r>
            <a:r>
              <a:rPr lang="it-IT" sz="1900" b="0" i="0" dirty="0">
                <a:solidFill>
                  <a:srgbClr val="202122"/>
                </a:solidFill>
                <a:effectLst/>
                <a:latin typeface="Arial" panose="020B0604020202020204" pitchFamily="34" charset="0"/>
              </a:rPr>
              <a:t>, nella </a:t>
            </a:r>
            <a:r>
              <a:rPr lang="it-IT" sz="1900" b="0" i="0" u="none" strike="noStrike" dirty="0">
                <a:effectLst/>
                <a:latin typeface="Arial" panose="020B0604020202020204" pitchFamily="34" charset="0"/>
              </a:rPr>
              <a:t>Bassa Franconia</a:t>
            </a:r>
            <a:r>
              <a:rPr lang="it-IT" sz="1900" b="0" i="0" dirty="0">
                <a:solidFill>
                  <a:srgbClr val="202122"/>
                </a:solidFill>
                <a:effectLst/>
                <a:latin typeface="Arial" panose="020B0604020202020204" pitchFamily="34" charset="0"/>
              </a:rPr>
              <a:t>, dove nacque.</a:t>
            </a:r>
            <a:r>
              <a:rPr lang="it-IT" sz="1900" baseline="30000" dirty="0">
                <a:solidFill>
                  <a:srgbClr val="202122"/>
                </a:solidFill>
              </a:rPr>
              <a:t>[</a:t>
            </a:r>
            <a:endParaRPr lang="pl-PL" sz="1900" baseline="30000" dirty="0">
              <a:solidFill>
                <a:srgbClr val="202122"/>
              </a:solidFill>
            </a:endParaRPr>
          </a:p>
          <a:p>
            <a:pPr algn="l"/>
            <a:r>
              <a:rPr lang="it-IT" sz="1900" b="0" i="0" dirty="0">
                <a:solidFill>
                  <a:srgbClr val="202122"/>
                </a:solidFill>
                <a:effectLst/>
                <a:latin typeface="Arial" panose="020B0604020202020204" pitchFamily="34" charset="0"/>
              </a:rPr>
              <a:t>All'epoca era in uso </a:t>
            </a:r>
            <a:r>
              <a:rPr lang="it-IT" sz="1900" b="0" i="0" u="none" strike="noStrike" dirty="0">
                <a:effectLst/>
                <a:latin typeface="Arial" panose="020B0604020202020204" pitchFamily="34" charset="0"/>
              </a:rPr>
              <a:t>latinizzare</a:t>
            </a:r>
            <a:r>
              <a:rPr lang="it-IT" sz="1900" b="0" i="0" dirty="0">
                <a:solidFill>
                  <a:srgbClr val="202122"/>
                </a:solidFill>
                <a:effectLst/>
                <a:latin typeface="Arial" panose="020B0604020202020204" pitchFamily="34" charset="0"/>
              </a:rPr>
              <a:t> i nomi, pertanto fu tradotto letteralmente dal tedesco in </a:t>
            </a:r>
            <a:r>
              <a:rPr lang="it-IT" sz="1900" b="0" i="1" dirty="0">
                <a:solidFill>
                  <a:srgbClr val="202122"/>
                </a:solidFill>
                <a:effectLst/>
                <a:latin typeface="Arial" panose="020B0604020202020204" pitchFamily="34" charset="0"/>
              </a:rPr>
              <a:t>Regio Montanus</a:t>
            </a:r>
            <a:r>
              <a:rPr lang="it-IT" sz="1900" b="0" i="0" dirty="0">
                <a:solidFill>
                  <a:srgbClr val="202122"/>
                </a:solidFill>
                <a:effectLst/>
                <a:latin typeface="Arial" panose="020B0604020202020204" pitchFamily="34" charset="0"/>
              </a:rPr>
              <a:t>, in italiano </a:t>
            </a:r>
            <a:r>
              <a:rPr lang="it-IT" sz="1900" b="0" i="1" dirty="0">
                <a:solidFill>
                  <a:srgbClr val="202122"/>
                </a:solidFill>
                <a:effectLst/>
                <a:latin typeface="Arial" panose="020B0604020202020204" pitchFamily="34" charset="0"/>
              </a:rPr>
              <a:t>Regiomontano</a:t>
            </a:r>
            <a:endParaRPr lang="it-IT" sz="1900"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3666647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C6074-8A7D-3A71-D7E7-E21D2A5DC47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3BD022F-7FC4-E4BB-4EC1-05B7645286E1}"/>
              </a:ext>
            </a:extLst>
          </p:cNvPr>
          <p:cNvSpPr>
            <a:spLocks noGrp="1"/>
          </p:cNvSpPr>
          <p:nvPr>
            <p:ph type="title"/>
          </p:nvPr>
        </p:nvSpPr>
        <p:spPr>
          <a:xfrm>
            <a:off x="445790" y="-90418"/>
            <a:ext cx="8229600" cy="1143000"/>
          </a:xfrm>
        </p:spPr>
        <p:txBody>
          <a:bodyPr/>
          <a:lstStyle/>
          <a:p>
            <a:r>
              <a:rPr lang="pl-PL" sz="3400" dirty="0"/>
              <a:t>Kopernik i Kościół katolicki</a:t>
            </a:r>
            <a:endParaRPr lang="en-US" sz="3400" dirty="0"/>
          </a:p>
        </p:txBody>
      </p:sp>
      <p:sp>
        <p:nvSpPr>
          <p:cNvPr id="3" name="Symbol zastępczy zawartości 2">
            <a:extLst>
              <a:ext uri="{FF2B5EF4-FFF2-40B4-BE49-F238E27FC236}">
                <a16:creationId xmlns:a16="http://schemas.microsoft.com/office/drawing/2014/main" id="{27F754B3-964E-A986-4F66-AA367DEAAF67}"/>
              </a:ext>
            </a:extLst>
          </p:cNvPr>
          <p:cNvSpPr txBox="1">
            <a:spLocks/>
          </p:cNvSpPr>
          <p:nvPr/>
        </p:nvSpPr>
        <p:spPr>
          <a:xfrm>
            <a:off x="-37578" y="836712"/>
            <a:ext cx="8712968" cy="452596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800" dirty="0"/>
              <a:t>Kopernik Dedykuje dzieło Papieżowi Pawłowi III (Kościół w tym czasie miał swoje kłopoty, również wewnętrzne)</a:t>
            </a:r>
          </a:p>
          <a:p>
            <a:r>
              <a:rPr lang="pl-PL" sz="1800" dirty="0"/>
              <a:t>W pierwszym wydaniu </a:t>
            </a:r>
            <a:r>
              <a:rPr lang="pl-PL" sz="1800" i="1" dirty="0"/>
              <a:t>De </a:t>
            </a:r>
            <a:r>
              <a:rPr lang="pl-PL" sz="1800" i="1" dirty="0" err="1"/>
              <a:t>Revolutionibus</a:t>
            </a:r>
            <a:r>
              <a:rPr lang="pl-PL" sz="1800" dirty="0"/>
              <a:t> umieszczony jest list kardynała </a:t>
            </a:r>
            <a:r>
              <a:rPr lang="pl-PL" sz="1800" dirty="0" err="1"/>
              <a:t>Schonberga</a:t>
            </a:r>
            <a:r>
              <a:rPr lang="pl-PL" sz="1800" dirty="0"/>
              <a:t> (1472-1539) datowany w Rzymie na 1 listopada 1536, w którym to kardynał prosi o udostępnienie odkrycia społeczeństwu i przesłania wyników badań wraz z tablicami [6], s. 110</a:t>
            </a:r>
          </a:p>
          <a:p>
            <a:r>
              <a:rPr lang="pl-PL" sz="1800" dirty="0"/>
              <a:t>„Latem 1533 sekretarz papieża Johann </a:t>
            </a:r>
            <a:r>
              <a:rPr lang="pl-PL" sz="1800" dirty="0" err="1"/>
              <a:t>Widmanstetter</a:t>
            </a:r>
            <a:r>
              <a:rPr lang="pl-PL" sz="1800" dirty="0"/>
              <a:t> objaśnił system kopernikański papieżowi Klemensowi VII i dwóm kardynałom. Papież był tak wdzięczny, że podarował </a:t>
            </a:r>
            <a:r>
              <a:rPr lang="pl-PL" sz="1800" dirty="0" err="1"/>
              <a:t>Widmanstetterowi</a:t>
            </a:r>
            <a:r>
              <a:rPr lang="pl-PL" sz="1800" dirty="0"/>
              <a:t> kosztowną książkę” [4]</a:t>
            </a:r>
          </a:p>
          <a:p>
            <a:r>
              <a:rPr lang="pl-PL" sz="1800" dirty="0"/>
              <a:t>Reformę kalendarza rozważał Papież Sykstus IV (1475) i dyskutowano ją ponownie na Soborze Laterańskim (1512-1517), ale pozostawiono bez rozstrzygnięcia, gdyż nie dysponowano jeszcze dostatecznie dokładnymi pomiarami lat i miesięcy, ani też ruchów Słońca i Księżyca.</a:t>
            </a:r>
          </a:p>
          <a:p>
            <a:r>
              <a:rPr lang="pl-PL" sz="1800" dirty="0"/>
              <a:t>Według Mariana Biskupa, bp Paweł z Middelburga pisze do papieża Leona X, że Kopernik nadesłał pismo w sprawie reformy kalendarza (1513 lub 4 VI 1516) [8]</a:t>
            </a:r>
          </a:p>
          <a:p>
            <a:r>
              <a:rPr lang="pl-PL" sz="1800" dirty="0"/>
              <a:t> „Od tego czasu zachęcony przez znakomitego męża, księdza Pawła [z Middelburga’ biskupa </a:t>
            </a:r>
            <a:r>
              <a:rPr lang="pl-PL" sz="1800" dirty="0" err="1"/>
              <a:t>Fosobrone</a:t>
            </a:r>
            <a:r>
              <a:rPr lang="pl-PL" sz="1800" dirty="0"/>
              <a:t> […] zacząłem wytężać umysł, by te rzeczy dokładniej zbadać, czego zaś w tej materii zdołałem dokazać, to pozostawiam przede wszystkim ocenie Waszej Świątobliwości, jak i wszystkich innych uczonych matematyków.”</a:t>
            </a:r>
          </a:p>
        </p:txBody>
      </p:sp>
    </p:spTree>
    <p:extLst>
      <p:ext uri="{BB962C8B-B14F-4D97-AF65-F5344CB8AC3E}">
        <p14:creationId xmlns:p14="http://schemas.microsoft.com/office/powerpoint/2010/main" val="942695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F0335A-9932-7262-1AAE-0F422E56B911}"/>
              </a:ext>
            </a:extLst>
          </p:cNvPr>
          <p:cNvSpPr>
            <a:spLocks noGrp="1"/>
          </p:cNvSpPr>
          <p:nvPr>
            <p:ph type="title"/>
          </p:nvPr>
        </p:nvSpPr>
        <p:spPr>
          <a:xfrm>
            <a:off x="457200" y="30448"/>
            <a:ext cx="8229600" cy="1143000"/>
          </a:xfrm>
        </p:spPr>
        <p:txBody>
          <a:bodyPr/>
          <a:lstStyle/>
          <a:p>
            <a:r>
              <a:rPr lang="pl-PL" sz="3400" dirty="0"/>
              <a:t>Kopernik i Kościół</a:t>
            </a:r>
            <a:endParaRPr lang="en-US" sz="3400" dirty="0"/>
          </a:p>
        </p:txBody>
      </p:sp>
      <p:sp>
        <p:nvSpPr>
          <p:cNvPr id="3" name="Symbol zastępczy zawartości 2">
            <a:extLst>
              <a:ext uri="{FF2B5EF4-FFF2-40B4-BE49-F238E27FC236}">
                <a16:creationId xmlns:a16="http://schemas.microsoft.com/office/drawing/2014/main" id="{2D10D62C-2D2A-70B9-9EE9-175E51E0DC6E}"/>
              </a:ext>
            </a:extLst>
          </p:cNvPr>
          <p:cNvSpPr txBox="1">
            <a:spLocks/>
          </p:cNvSpPr>
          <p:nvPr/>
        </p:nvSpPr>
        <p:spPr>
          <a:xfrm>
            <a:off x="215516" y="980728"/>
            <a:ext cx="8712968" cy="452596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000" dirty="0"/>
              <a:t>Zaciętym wrogiem Dzieła był Marcin Luter:” Wspomniano o nowym astrologu, który chciał dowieść, że Ziemia porusza się i chodzi w kółko a nie firmament albo niebo, Słońce i Księżyc; zupełnie jakby kto siedział na wozie i statku ruchomym i myślał, że siedzi nieruchomo i spoczywa, a Ziemia i drzewo idą i poruszają się. […] Ten głupiec chce wywrócić całą sztukę astronomii. Ale jak wskazuje Pismo Święte, </a:t>
            </a:r>
            <a:r>
              <a:rPr lang="pl-PL" sz="2000" dirty="0" err="1"/>
              <a:t>Jozue</a:t>
            </a:r>
            <a:r>
              <a:rPr lang="pl-PL" sz="2000" dirty="0"/>
              <a:t> kazał Słońcu zatrzymać się, a nie Ziemi.” [6] </a:t>
            </a:r>
          </a:p>
          <a:p>
            <a:r>
              <a:rPr lang="pl-PL" sz="2000" dirty="0"/>
              <a:t>Inny główny teolog luteranizmu, Filip Melanchton, pisze o „Sarmackim starcu”.</a:t>
            </a:r>
          </a:p>
          <a:p>
            <a:r>
              <a:rPr lang="pl-PL" sz="2000" dirty="0"/>
              <a:t>Wyjaśnia się też brak strony tytułowej </a:t>
            </a:r>
          </a:p>
          <a:p>
            <a:r>
              <a:rPr lang="pl-PL" sz="2000" dirty="0"/>
              <a:t>Z drugiej strony, umieszczenie </a:t>
            </a:r>
            <a:r>
              <a:rPr lang="pl-PL" sz="2000" dirty="0" err="1"/>
              <a:t>Retyka</a:t>
            </a:r>
            <a:r>
              <a:rPr lang="pl-PL" sz="2000" dirty="0"/>
              <a:t> jako współautora, wykluczyłoby możliwość dedykowania dzieła Papieżowi.</a:t>
            </a:r>
          </a:p>
          <a:p>
            <a:r>
              <a:rPr lang="pl-PL" sz="2000" dirty="0"/>
              <a:t>„dorobek życia, który miał uczynić Kopernika najbardziej szanowaną postacią w historii Zachodu” [4], s. 176</a:t>
            </a:r>
          </a:p>
          <a:p>
            <a:r>
              <a:rPr lang="pl-PL" sz="2000" dirty="0"/>
              <a:t>Sobór Trydencki (1543-1567) dopiero co został zwołany przez Papieża Pawła III. To na nim ustalono współczesne kanony Kościoła Katolickiego, w obliczu Reformacji. </a:t>
            </a:r>
          </a:p>
          <a:p>
            <a:pPr marL="0" indent="0">
              <a:buNone/>
            </a:pPr>
            <a:endParaRPr lang="en-US" sz="2000" dirty="0">
              <a:highlight>
                <a:srgbClr val="FFFF00"/>
              </a:highlight>
            </a:endParaRPr>
          </a:p>
        </p:txBody>
      </p:sp>
    </p:spTree>
    <p:extLst>
      <p:ext uri="{BB962C8B-B14F-4D97-AF65-F5344CB8AC3E}">
        <p14:creationId xmlns:p14="http://schemas.microsoft.com/office/powerpoint/2010/main" val="1626139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49B02D-063A-8B0F-98C9-FFC83220F013}"/>
              </a:ext>
            </a:extLst>
          </p:cNvPr>
          <p:cNvSpPr>
            <a:spLocks noGrp="1"/>
          </p:cNvSpPr>
          <p:nvPr>
            <p:ph type="title"/>
          </p:nvPr>
        </p:nvSpPr>
        <p:spPr>
          <a:xfrm>
            <a:off x="-252536" y="-43018"/>
            <a:ext cx="6048672" cy="1143000"/>
          </a:xfrm>
        </p:spPr>
        <p:txBody>
          <a:bodyPr/>
          <a:lstStyle/>
          <a:p>
            <a:r>
              <a:rPr lang="pl-PL" sz="3200" dirty="0" err="1"/>
              <a:t>Concilio</a:t>
            </a:r>
            <a:r>
              <a:rPr lang="pl-PL" sz="3200" dirty="0"/>
              <a:t> di </a:t>
            </a:r>
            <a:r>
              <a:rPr lang="pl-PL" sz="3200" dirty="0" err="1"/>
              <a:t>Trento</a:t>
            </a:r>
            <a:endParaRPr lang="en-US" sz="3200" dirty="0"/>
          </a:p>
        </p:txBody>
      </p:sp>
      <p:pic>
        <p:nvPicPr>
          <p:cNvPr id="4" name="Obraz 3" descr="Obraz zawierający obraz, w pomieszczeniu, sztuka, ściana&#10;&#10;Zawartość wygenerowana przez sztuczną inteligencję może być niepoprawna.">
            <a:extLst>
              <a:ext uri="{FF2B5EF4-FFF2-40B4-BE49-F238E27FC236}">
                <a16:creationId xmlns:a16="http://schemas.microsoft.com/office/drawing/2014/main" id="{A20D5E3A-0A42-BC5A-1E52-AFC0BA24F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872635"/>
            <a:ext cx="5194736" cy="4376565"/>
          </a:xfrm>
          <a:prstGeom prst="rect">
            <a:avLst/>
          </a:prstGeom>
        </p:spPr>
      </p:pic>
      <p:sp>
        <p:nvSpPr>
          <p:cNvPr id="5" name="pole tekstowe 4">
            <a:extLst>
              <a:ext uri="{FF2B5EF4-FFF2-40B4-BE49-F238E27FC236}">
                <a16:creationId xmlns:a16="http://schemas.microsoft.com/office/drawing/2014/main" id="{E137E8EE-012A-9CB9-7B7E-715A439DED46}"/>
              </a:ext>
            </a:extLst>
          </p:cNvPr>
          <p:cNvSpPr txBox="1"/>
          <p:nvPr/>
        </p:nvSpPr>
        <p:spPr>
          <a:xfrm>
            <a:off x="2689634" y="5412910"/>
            <a:ext cx="6202846" cy="923330"/>
          </a:xfrm>
          <a:prstGeom prst="rect">
            <a:avLst/>
          </a:prstGeom>
          <a:noFill/>
        </p:spPr>
        <p:txBody>
          <a:bodyPr wrap="square" rtlCol="0">
            <a:spAutoFit/>
          </a:bodyPr>
          <a:lstStyle/>
          <a:p>
            <a:r>
              <a:rPr lang="pl-PL" sz="1800" dirty="0"/>
              <a:t>Hozjusz, od 1551 roku biskup warmiński (Polonus) na tym obrazie obrad w Santa Maria Maggiore w </a:t>
            </a:r>
            <a:r>
              <a:rPr lang="pl-PL" sz="1800" dirty="0" err="1"/>
              <a:t>Trento</a:t>
            </a:r>
            <a:r>
              <a:rPr lang="pl-PL" sz="1800" dirty="0"/>
              <a:t> zajmuje miejsce nr 3</a:t>
            </a:r>
            <a:endParaRPr lang="en-US" sz="1800" dirty="0"/>
          </a:p>
        </p:txBody>
      </p:sp>
      <p:pic>
        <p:nvPicPr>
          <p:cNvPr id="7" name="Obraz 6">
            <a:extLst>
              <a:ext uri="{FF2B5EF4-FFF2-40B4-BE49-F238E27FC236}">
                <a16:creationId xmlns:a16="http://schemas.microsoft.com/office/drawing/2014/main" id="{FE2B4C03-0DC1-D64D-C09F-75F25D8BC4CB}"/>
              </a:ext>
            </a:extLst>
          </p:cNvPr>
          <p:cNvPicPr>
            <a:picLocks noChangeAspect="1"/>
          </p:cNvPicPr>
          <p:nvPr/>
        </p:nvPicPr>
        <p:blipFill>
          <a:blip r:embed="rId3"/>
          <a:stretch>
            <a:fillRect/>
          </a:stretch>
        </p:blipFill>
        <p:spPr>
          <a:xfrm>
            <a:off x="107504" y="5394149"/>
            <a:ext cx="2582130" cy="442651"/>
          </a:xfrm>
          <a:prstGeom prst="rect">
            <a:avLst/>
          </a:prstGeom>
        </p:spPr>
      </p:pic>
      <p:sp>
        <p:nvSpPr>
          <p:cNvPr id="9" name="pole tekstowe 8">
            <a:extLst>
              <a:ext uri="{FF2B5EF4-FFF2-40B4-BE49-F238E27FC236}">
                <a16:creationId xmlns:a16="http://schemas.microsoft.com/office/drawing/2014/main" id="{DDFF21FF-61DC-4619-5BA3-0E14EB894076}"/>
              </a:ext>
            </a:extLst>
          </p:cNvPr>
          <p:cNvSpPr txBox="1"/>
          <p:nvPr/>
        </p:nvSpPr>
        <p:spPr>
          <a:xfrm>
            <a:off x="5310336" y="6583362"/>
            <a:ext cx="4572000" cy="307777"/>
          </a:xfrm>
          <a:prstGeom prst="rect">
            <a:avLst/>
          </a:prstGeom>
          <a:noFill/>
        </p:spPr>
        <p:txBody>
          <a:bodyPr wrap="square">
            <a:spAutoFit/>
          </a:bodyPr>
          <a:lstStyle/>
          <a:p>
            <a:r>
              <a:rPr lang="en-US" sz="1400" dirty="0"/>
              <a:t>https://it.wikipedia.org/wiki/Concilio_di_Trento</a:t>
            </a:r>
          </a:p>
        </p:txBody>
      </p:sp>
      <p:sp>
        <p:nvSpPr>
          <p:cNvPr id="11" name="pole tekstowe 10">
            <a:extLst>
              <a:ext uri="{FF2B5EF4-FFF2-40B4-BE49-F238E27FC236}">
                <a16:creationId xmlns:a16="http://schemas.microsoft.com/office/drawing/2014/main" id="{32E96F97-9915-10EA-0062-A3DD0FC07A46}"/>
              </a:ext>
            </a:extLst>
          </p:cNvPr>
          <p:cNvSpPr txBox="1"/>
          <p:nvPr/>
        </p:nvSpPr>
        <p:spPr>
          <a:xfrm>
            <a:off x="5796136" y="521760"/>
            <a:ext cx="3282316" cy="4524315"/>
          </a:xfrm>
          <a:prstGeom prst="rect">
            <a:avLst/>
          </a:prstGeom>
          <a:noFill/>
        </p:spPr>
        <p:txBody>
          <a:bodyPr wrap="square">
            <a:spAutoFit/>
          </a:bodyPr>
          <a:lstStyle/>
          <a:p>
            <a:r>
              <a:rPr lang="it-IT" sz="1800" b="0" i="0" dirty="0">
                <a:solidFill>
                  <a:srgbClr val="202122"/>
                </a:solidFill>
                <a:effectLst/>
                <a:latin typeface="Arial" panose="020B0604020202020204" pitchFamily="34" charset="0"/>
              </a:rPr>
              <a:t>La XXIV sessione si soffermò invece sul sacramento del </a:t>
            </a:r>
            <a:r>
              <a:rPr lang="it-IT" sz="1800" b="0" i="0" u="none" strike="noStrike" dirty="0">
                <a:effectLst/>
                <a:latin typeface="Arial" panose="020B0604020202020204" pitchFamily="34" charset="0"/>
              </a:rPr>
              <a:t>matrimonio</a:t>
            </a:r>
            <a:r>
              <a:rPr lang="it-IT" sz="1800" b="0" i="0" dirty="0">
                <a:solidFill>
                  <a:srgbClr val="202122"/>
                </a:solidFill>
                <a:effectLst/>
                <a:latin typeface="Arial" panose="020B0604020202020204" pitchFamily="34" charset="0"/>
              </a:rPr>
              <a:t>, considerato </a:t>
            </a:r>
            <a:r>
              <a:rPr lang="it-IT" sz="1800" b="0" i="0" u="sng" dirty="0">
                <a:solidFill>
                  <a:srgbClr val="202122"/>
                </a:solidFill>
                <a:effectLst/>
                <a:latin typeface="Arial" panose="020B0604020202020204" pitchFamily="34" charset="0"/>
              </a:rPr>
              <a:t>indissolubile</a:t>
            </a:r>
            <a:r>
              <a:rPr lang="it-IT" sz="1800" b="0" i="0" dirty="0">
                <a:solidFill>
                  <a:srgbClr val="202122"/>
                </a:solidFill>
                <a:effectLst/>
                <a:latin typeface="Arial" panose="020B0604020202020204" pitchFamily="34" charset="0"/>
              </a:rPr>
              <a:t> secondo l'insegnamento di Cristo, e stabilì le norme per stabilirne l'eventuale </a:t>
            </a:r>
            <a:r>
              <a:rPr lang="it-IT" sz="1800" b="0" i="0" u="none" strike="noStrike" dirty="0">
                <a:effectLst/>
                <a:latin typeface="Arial" panose="020B0604020202020204" pitchFamily="34" charset="0"/>
              </a:rPr>
              <a:t>nullità</a:t>
            </a:r>
            <a:r>
              <a:rPr lang="it-IT" sz="1800" b="0" i="0" dirty="0">
                <a:solidFill>
                  <a:srgbClr val="202122"/>
                </a:solidFill>
                <a:effectLst/>
                <a:latin typeface="Arial" panose="020B0604020202020204" pitchFamily="34" charset="0"/>
              </a:rPr>
              <a:t>; venne poi confermata e resa vincolante l'usanza del </a:t>
            </a:r>
            <a:r>
              <a:rPr lang="it-IT" sz="1800" b="0" i="0" u="none" strike="noStrike" dirty="0">
                <a:effectLst/>
                <a:latin typeface="Arial" panose="020B0604020202020204" pitchFamily="34" charset="0"/>
                <a:hlinkClick r:id="rId4" tooltip="Celibato sacerdotale"/>
              </a:rPr>
              <a:t>celibato ecclesiastico</a:t>
            </a:r>
            <a:r>
              <a:rPr lang="it-IT" sz="1800" b="0" i="0" dirty="0">
                <a:solidFill>
                  <a:srgbClr val="202122"/>
                </a:solidFill>
                <a:effectLst/>
                <a:latin typeface="Arial" panose="020B0604020202020204" pitchFamily="34" charset="0"/>
              </a:rPr>
              <a:t>. </a:t>
            </a:r>
            <a:endParaRPr lang="pl-PL" sz="1800" b="0" i="0" dirty="0">
              <a:solidFill>
                <a:srgbClr val="202122"/>
              </a:solidFill>
              <a:effectLst/>
              <a:latin typeface="Arial" panose="020B0604020202020204" pitchFamily="34" charset="0"/>
            </a:endParaRPr>
          </a:p>
          <a:p>
            <a:endParaRPr lang="pl-PL" sz="1800" dirty="0">
              <a:solidFill>
                <a:srgbClr val="202122"/>
              </a:solidFill>
            </a:endParaRPr>
          </a:p>
          <a:p>
            <a:r>
              <a:rPr lang="it-IT" sz="1800" b="0" i="0" dirty="0">
                <a:solidFill>
                  <a:srgbClr val="202122"/>
                </a:solidFill>
                <a:effectLst/>
                <a:latin typeface="Arial" panose="020B0604020202020204" pitchFamily="34" charset="0"/>
              </a:rPr>
              <a:t>Si decise inoltre che ogni parroco dovesse tenere un </a:t>
            </a:r>
            <a:r>
              <a:rPr lang="it-IT" sz="1800" b="0" i="0" u="none" strike="noStrike" dirty="0">
                <a:effectLst/>
                <a:latin typeface="Arial" panose="020B0604020202020204" pitchFamily="34" charset="0"/>
                <a:hlinkClick r:id="rId5" tooltip="Registri parrocchiali"/>
              </a:rPr>
              <a:t>registro dei battesimi</a:t>
            </a:r>
            <a:r>
              <a:rPr lang="it-IT" sz="1800" b="0" i="0" dirty="0">
                <a:solidFill>
                  <a:srgbClr val="202122"/>
                </a:solidFill>
                <a:effectLst/>
                <a:latin typeface="Arial" panose="020B0604020202020204" pitchFamily="34" charset="0"/>
              </a:rPr>
              <a:t>, delle cresime, dei matrimoni e delle sepolture.</a:t>
            </a:r>
            <a:endParaRPr lang="en-US" sz="1800" dirty="0"/>
          </a:p>
        </p:txBody>
      </p:sp>
    </p:spTree>
    <p:extLst>
      <p:ext uri="{BB962C8B-B14F-4D97-AF65-F5344CB8AC3E}">
        <p14:creationId xmlns:p14="http://schemas.microsoft.com/office/powerpoint/2010/main" val="320260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8E6FFC12-822C-55B0-4EA2-5309DA7E6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6725"/>
            <a:ext cx="910907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CasellaDiTesto 1">
            <a:extLst>
              <a:ext uri="{FF2B5EF4-FFF2-40B4-BE49-F238E27FC236}">
                <a16:creationId xmlns:a16="http://schemas.microsoft.com/office/drawing/2014/main" id="{82C5F683-8507-B5B3-FE3B-0AC7818B1864}"/>
              </a:ext>
            </a:extLst>
          </p:cNvPr>
          <p:cNvSpPr txBox="1">
            <a:spLocks noChangeArrowheads="1"/>
          </p:cNvSpPr>
          <p:nvPr/>
        </p:nvSpPr>
        <p:spPr bwMode="auto">
          <a:xfrm flipH="1">
            <a:off x="684213" y="188913"/>
            <a:ext cx="80454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4000" dirty="0">
                <a:solidFill>
                  <a:srgbClr val="FFFF00"/>
                </a:solidFill>
              </a:rPr>
              <a:t>Mikołaj Kopernik: "Cóż jest piękniejszego niż niebo?"</a:t>
            </a:r>
            <a:endParaRPr lang="it-IT" altLang="it-IT" sz="3600" dirty="0">
              <a:solidFill>
                <a:srgbClr val="FFFF00"/>
              </a:solidFill>
            </a:endParaRPr>
          </a:p>
        </p:txBody>
      </p:sp>
      <p:sp>
        <p:nvSpPr>
          <p:cNvPr id="9220" name="Text Box 6">
            <a:extLst>
              <a:ext uri="{FF2B5EF4-FFF2-40B4-BE49-F238E27FC236}">
                <a16:creationId xmlns:a16="http://schemas.microsoft.com/office/drawing/2014/main" id="{D51C44AC-B3CD-157D-5F1E-FB09B4BE0521}"/>
              </a:ext>
            </a:extLst>
          </p:cNvPr>
          <p:cNvSpPr txBox="1">
            <a:spLocks noChangeArrowheads="1"/>
          </p:cNvSpPr>
          <p:nvPr/>
        </p:nvSpPr>
        <p:spPr bwMode="auto">
          <a:xfrm>
            <a:off x="4162425" y="6165850"/>
            <a:ext cx="494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dirty="0">
                <a:solidFill>
                  <a:schemeClr val="bg1"/>
                </a:solidFill>
              </a:rPr>
              <a:t>„Nebulosa” di Barnard (</a:t>
            </a:r>
            <a:r>
              <a:rPr lang="pl-PL" altLang="it-IT" sz="1800" dirty="0" err="1">
                <a:solidFill>
                  <a:schemeClr val="bg1"/>
                </a:solidFill>
              </a:rPr>
              <a:t>costellazione</a:t>
            </a:r>
            <a:r>
              <a:rPr lang="pl-PL" altLang="it-IT" sz="1800" dirty="0">
                <a:solidFill>
                  <a:schemeClr val="bg1"/>
                </a:solidFill>
              </a:rPr>
              <a:t> di </a:t>
            </a:r>
            <a:r>
              <a:rPr lang="pl-PL" altLang="it-IT" sz="1800" dirty="0" err="1">
                <a:solidFill>
                  <a:schemeClr val="bg1"/>
                </a:solidFill>
              </a:rPr>
              <a:t>Orione</a:t>
            </a:r>
            <a:r>
              <a:rPr lang="pl-PL" altLang="it-IT" sz="1800" dirty="0">
                <a:solidFill>
                  <a:schemeClr val="bg1"/>
                </a:solidFill>
              </a:rPr>
              <a:t>)</a:t>
            </a:r>
          </a:p>
        </p:txBody>
      </p:sp>
      <p:sp>
        <p:nvSpPr>
          <p:cNvPr id="3" name="pole tekstowe 2">
            <a:extLst>
              <a:ext uri="{FF2B5EF4-FFF2-40B4-BE49-F238E27FC236}">
                <a16:creationId xmlns:a16="http://schemas.microsoft.com/office/drawing/2014/main" id="{E9CA2C0B-E921-C7E2-3121-9967AB3851FF}"/>
              </a:ext>
            </a:extLst>
          </p:cNvPr>
          <p:cNvSpPr txBox="1"/>
          <p:nvPr/>
        </p:nvSpPr>
        <p:spPr>
          <a:xfrm>
            <a:off x="237989" y="1736725"/>
            <a:ext cx="8871086" cy="4478149"/>
          </a:xfrm>
          <a:prstGeom prst="rect">
            <a:avLst/>
          </a:prstGeom>
          <a:noFill/>
        </p:spPr>
        <p:txBody>
          <a:bodyPr wrap="square">
            <a:spAutoFit/>
          </a:bodyPr>
          <a:lstStyle/>
          <a:p>
            <a:pPr marL="0" indent="0" eaLnBrk="1" hangingPunct="1">
              <a:buFontTx/>
              <a:buNone/>
            </a:pPr>
            <a:r>
              <a:rPr lang="pl-PL" altLang="it-IT" sz="1900" dirty="0">
                <a:solidFill>
                  <a:srgbClr val="FFFF00"/>
                </a:solidFill>
                <a:ea typeface="Arial Unicode MS" pitchFamily="34" charset="-128"/>
              </a:rPr>
              <a:t>Spośród licznych i różnorodnych sztuk i nauk, budzących w nas zamiłowanie,  tym – według mego zdania – przede wszystkim poświęcać się należy, które obracają się w kręgu rzeczy najpiękniejszych i najbardziej godnych poznania.</a:t>
            </a:r>
          </a:p>
          <a:p>
            <a:pPr marL="0" indent="0" eaLnBrk="1" hangingPunct="1">
              <a:buFontTx/>
              <a:buNone/>
            </a:pPr>
            <a:endParaRPr lang="pl-PL" altLang="it-IT" sz="1900" dirty="0">
              <a:solidFill>
                <a:srgbClr val="FFFF00"/>
              </a:solidFill>
              <a:ea typeface="Arial Unicode MS" pitchFamily="34" charset="-128"/>
            </a:endParaRPr>
          </a:p>
          <a:p>
            <a:pPr marL="0" indent="0" eaLnBrk="1" hangingPunct="1">
              <a:buFontTx/>
              <a:buNone/>
            </a:pPr>
            <a:endParaRPr lang="pl-PL" altLang="it-IT" sz="1900" dirty="0">
              <a:solidFill>
                <a:srgbClr val="FFFF00"/>
              </a:solidFill>
              <a:ea typeface="Arial Unicode MS" pitchFamily="34" charset="-128"/>
            </a:endParaRPr>
          </a:p>
          <a:p>
            <a:pPr marL="0" indent="0" eaLnBrk="1" hangingPunct="1">
              <a:buFontTx/>
              <a:buNone/>
            </a:pPr>
            <a:endParaRPr lang="pl-PL" altLang="it-IT" sz="1900" dirty="0">
              <a:solidFill>
                <a:srgbClr val="FFFF00"/>
              </a:solidFill>
              <a:ea typeface="Arial Unicode MS" pitchFamily="34" charset="-128"/>
            </a:endParaRPr>
          </a:p>
          <a:p>
            <a:pPr marL="0" indent="0" eaLnBrk="1" hangingPunct="1">
              <a:buFontTx/>
              <a:buNone/>
            </a:pPr>
            <a:r>
              <a:rPr lang="pl-PL" altLang="it-IT" sz="1900" dirty="0">
                <a:solidFill>
                  <a:srgbClr val="FFFF00"/>
                </a:solidFill>
                <a:ea typeface="Arial Unicode MS" pitchFamily="34" charset="-128"/>
              </a:rPr>
              <a:t> </a:t>
            </a:r>
          </a:p>
          <a:p>
            <a:pPr marL="0" indent="0" eaLnBrk="1" hangingPunct="1">
              <a:buFontTx/>
              <a:buNone/>
            </a:pPr>
            <a:endParaRPr lang="pl-PL" altLang="it-IT" sz="1900" dirty="0">
              <a:solidFill>
                <a:srgbClr val="FFFF00"/>
              </a:solidFill>
              <a:ea typeface="Arial Unicode MS" pitchFamily="34" charset="-128"/>
            </a:endParaRPr>
          </a:p>
          <a:p>
            <a:pPr marL="0" indent="0" eaLnBrk="1" hangingPunct="1">
              <a:buFontTx/>
              <a:buNone/>
            </a:pPr>
            <a:endParaRPr lang="pl-PL" altLang="it-IT" sz="1900" dirty="0">
              <a:solidFill>
                <a:srgbClr val="FFFF00"/>
              </a:solidFill>
              <a:ea typeface="Arial Unicode MS" pitchFamily="34" charset="-128"/>
            </a:endParaRPr>
          </a:p>
          <a:p>
            <a:pPr marL="0" indent="0" eaLnBrk="1" hangingPunct="1">
              <a:buFontTx/>
              <a:buNone/>
            </a:pPr>
            <a:endParaRPr lang="pl-PL" altLang="it-IT" sz="1900" dirty="0">
              <a:solidFill>
                <a:srgbClr val="FFFF00"/>
              </a:solidFill>
              <a:ea typeface="Arial Unicode MS" pitchFamily="34" charset="-128"/>
            </a:endParaRPr>
          </a:p>
          <a:p>
            <a:pPr marL="0" indent="0" eaLnBrk="1" hangingPunct="1">
              <a:buFontTx/>
              <a:buNone/>
            </a:pPr>
            <a:endParaRPr lang="pl-PL" altLang="it-IT" sz="1900" dirty="0">
              <a:solidFill>
                <a:srgbClr val="FFFF00"/>
              </a:solidFill>
              <a:ea typeface="Arial Unicode MS" pitchFamily="34" charset="-128"/>
            </a:endParaRPr>
          </a:p>
          <a:p>
            <a:pPr marL="0" indent="0" eaLnBrk="1" hangingPunct="1">
              <a:buFontTx/>
              <a:buNone/>
            </a:pPr>
            <a:r>
              <a:rPr lang="pl-PL" altLang="it-IT" sz="1900" dirty="0">
                <a:solidFill>
                  <a:srgbClr val="FFFF00"/>
                </a:solidFill>
                <a:ea typeface="Arial Unicode MS" pitchFamily="34" charset="-128"/>
              </a:rPr>
              <a:t>Takimi zaś są nauki, które zajmują się cudownymi obrotami we wszechświecie    i biegami gwiazd, ich rozmiarami i odległościami, ich wschodem i zachodem   oraz </a:t>
            </a:r>
            <a:r>
              <a:rPr lang="pl-PL" altLang="it-IT" sz="1900" u="sng" dirty="0">
                <a:solidFill>
                  <a:srgbClr val="FFFF00"/>
                </a:solidFill>
                <a:ea typeface="Arial Unicode MS" pitchFamily="34" charset="-128"/>
              </a:rPr>
              <a:t>przyczynami</a:t>
            </a:r>
            <a:r>
              <a:rPr lang="pl-PL" altLang="it-IT" sz="1900" dirty="0">
                <a:solidFill>
                  <a:srgbClr val="FFFF00"/>
                </a:solidFill>
                <a:ea typeface="Arial Unicode MS" pitchFamily="34" charset="-128"/>
              </a:rPr>
              <a:t> wszystkich innych zjawisk na niebie, a </a:t>
            </a:r>
            <a:r>
              <a:rPr lang="pl-PL" altLang="it-IT" sz="1900" u="sng" dirty="0">
                <a:solidFill>
                  <a:srgbClr val="FFFF00"/>
                </a:solidFill>
                <a:ea typeface="Arial Unicode MS" pitchFamily="34" charset="-128"/>
              </a:rPr>
              <a:t>w końcu wyjaśniają  cały układ świata</a:t>
            </a:r>
            <a:r>
              <a:rPr lang="pl-PL" altLang="it-IT" sz="1900" i="1" u="sng" dirty="0">
                <a:solidFill>
                  <a:srgbClr val="FFFF00"/>
                </a:solidFill>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8D1BA-B9E7-413D-D363-170FB619A7B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53E7197-1571-D5FE-63EB-F977B8056F02}"/>
              </a:ext>
            </a:extLst>
          </p:cNvPr>
          <p:cNvSpPr>
            <a:spLocks noGrp="1"/>
          </p:cNvSpPr>
          <p:nvPr>
            <p:ph type="title"/>
          </p:nvPr>
        </p:nvSpPr>
        <p:spPr>
          <a:xfrm>
            <a:off x="457200" y="-345490"/>
            <a:ext cx="8229600" cy="1143000"/>
          </a:xfrm>
        </p:spPr>
        <p:txBody>
          <a:bodyPr/>
          <a:lstStyle/>
          <a:p>
            <a:r>
              <a:rPr lang="pl-PL" sz="3200" dirty="0"/>
              <a:t>Nicolaus </a:t>
            </a:r>
            <a:r>
              <a:rPr lang="pl-PL" sz="3200" dirty="0" err="1"/>
              <a:t>Copernik</a:t>
            </a:r>
            <a:endParaRPr lang="en-US" sz="3200" dirty="0"/>
          </a:p>
        </p:txBody>
      </p:sp>
      <p:sp>
        <p:nvSpPr>
          <p:cNvPr id="3" name="pole tekstowe 2">
            <a:extLst>
              <a:ext uri="{FF2B5EF4-FFF2-40B4-BE49-F238E27FC236}">
                <a16:creationId xmlns:a16="http://schemas.microsoft.com/office/drawing/2014/main" id="{8762619B-1AD4-3A13-F634-6A1177E82351}"/>
              </a:ext>
            </a:extLst>
          </p:cNvPr>
          <p:cNvSpPr txBox="1"/>
          <p:nvPr/>
        </p:nvSpPr>
        <p:spPr>
          <a:xfrm>
            <a:off x="107758" y="612844"/>
            <a:ext cx="8928484" cy="6086282"/>
          </a:xfrm>
          <a:prstGeom prst="rect">
            <a:avLst/>
          </a:prstGeom>
          <a:noFill/>
        </p:spPr>
        <p:txBody>
          <a:bodyPr wrap="square" rtlCol="0">
            <a:spAutoFit/>
          </a:bodyPr>
          <a:lstStyle/>
          <a:p>
            <a:pPr>
              <a:spcAft>
                <a:spcPts val="600"/>
              </a:spcAft>
            </a:pPr>
            <a:r>
              <a:rPr lang="pl-PL" sz="1800" strike="dblStrike" dirty="0"/>
              <a:t>„Wstrzymał Słońce, ruszył Ziemię, polskie go wydało plemię”</a:t>
            </a:r>
          </a:p>
          <a:p>
            <a:pPr>
              <a:spcAft>
                <a:spcPts val="600"/>
              </a:spcAft>
            </a:pPr>
            <a:endParaRPr lang="pl-PL" sz="1800" strike="dblStrike" dirty="0"/>
          </a:p>
          <a:p>
            <a:pPr eaLnBrk="1" hangingPunct="1">
              <a:spcBef>
                <a:spcPct val="0"/>
              </a:spcBef>
              <a:spcAft>
                <a:spcPts val="600"/>
              </a:spcAft>
              <a:buFontTx/>
              <a:buNone/>
            </a:pPr>
            <a:r>
              <a:rPr lang="pl-PL" sz="1800" dirty="0"/>
              <a:t>1. </a:t>
            </a:r>
            <a:r>
              <a:rPr lang="pl-PL" altLang="it-IT" sz="1800" i="1" dirty="0">
                <a:ea typeface="Arial Unicode MS" pitchFamily="34" charset="-128"/>
              </a:rPr>
              <a:t>Nicolaus Copernicus </a:t>
            </a:r>
            <a:r>
              <a:rPr lang="pl-PL" altLang="it-IT" sz="1800" i="1" dirty="0" err="1">
                <a:ea typeface="Arial Unicode MS" pitchFamily="34" charset="-128"/>
              </a:rPr>
              <a:t>Thorunensis</a:t>
            </a:r>
            <a:r>
              <a:rPr lang="pl-PL" altLang="it-IT" sz="1800" i="1" dirty="0">
                <a:ea typeface="Arial Unicode MS" pitchFamily="34" charset="-128"/>
              </a:rPr>
              <a:t>. </a:t>
            </a:r>
          </a:p>
          <a:p>
            <a:pPr eaLnBrk="1" hangingPunct="1">
              <a:spcBef>
                <a:spcPct val="0"/>
              </a:spcBef>
              <a:spcAft>
                <a:spcPts val="600"/>
              </a:spcAft>
              <a:buFontTx/>
              <a:buNone/>
            </a:pPr>
            <a:r>
              <a:rPr lang="pl-PL" altLang="it-IT" sz="1800" i="1" dirty="0" err="1">
                <a:ea typeface="Arial Unicode MS" pitchFamily="34" charset="-128"/>
              </a:rPr>
              <a:t>Terrae</a:t>
            </a:r>
            <a:r>
              <a:rPr lang="pl-PL" altLang="it-IT" sz="1800" i="1" dirty="0">
                <a:ea typeface="Arial Unicode MS" pitchFamily="34" charset="-128"/>
              </a:rPr>
              <a:t> motor, Solis </a:t>
            </a:r>
            <a:r>
              <a:rPr lang="pl-PL" altLang="it-IT" sz="1800" i="1" dirty="0" err="1">
                <a:ea typeface="Arial Unicode MS" pitchFamily="34" charset="-128"/>
              </a:rPr>
              <a:t>Caelique</a:t>
            </a:r>
            <a:r>
              <a:rPr lang="pl-PL" altLang="it-IT" sz="1800" i="1" dirty="0">
                <a:ea typeface="Arial Unicode MS" pitchFamily="34" charset="-128"/>
              </a:rPr>
              <a:t> stator                                </a:t>
            </a:r>
            <a:r>
              <a:rPr lang="pl-PL" altLang="it-IT" sz="1800" dirty="0"/>
              <a:t>Rudolf </a:t>
            </a:r>
            <a:r>
              <a:rPr lang="pl-PL" altLang="it-IT" sz="1800" dirty="0" err="1"/>
              <a:t>Brohm</a:t>
            </a:r>
            <a:r>
              <a:rPr lang="pl-PL" altLang="it-IT" sz="1800" dirty="0"/>
              <a:t> (1873)</a:t>
            </a:r>
          </a:p>
          <a:p>
            <a:pPr>
              <a:spcAft>
                <a:spcPts val="600"/>
              </a:spcAft>
            </a:pPr>
            <a:r>
              <a:rPr lang="pl-PL" sz="1800" dirty="0"/>
              <a:t>„Nie jest problemem obrót Ziemi, ale całego nieba, którego granic nie znamy, albo być nawet znać nie możemy”</a:t>
            </a:r>
          </a:p>
          <a:p>
            <a:pPr>
              <a:spcAft>
                <a:spcPts val="600"/>
              </a:spcAft>
            </a:pPr>
            <a:r>
              <a:rPr lang="pl-PL" sz="1800" dirty="0"/>
              <a:t>2. Urodził się 7 lat po II Pokoju Toruńskim, ma mocy którego podzielono Prusy na Królewskie (Warmię, katolicką) i Książęce (później Hohenzollernów, protestanckie).   W bursie (nacji niemieckiej) w Bolonii, urzędnik zarejestrował go jako </a:t>
            </a:r>
            <a:r>
              <a:rPr lang="pl-PL" sz="1800" dirty="0" err="1"/>
              <a:t>Kopperligk</a:t>
            </a:r>
            <a:r>
              <a:rPr lang="pl-PL" sz="1800" dirty="0"/>
              <a:t>. </a:t>
            </a:r>
          </a:p>
          <a:p>
            <a:pPr>
              <a:spcAft>
                <a:spcPts val="600"/>
              </a:spcAft>
            </a:pPr>
            <a:r>
              <a:rPr lang="pl-PL" sz="1800" dirty="0"/>
              <a:t>Pierwszy dokument, w Padwie, upoważnienie finansowe do odbioru stypendium we Wrocławiu w 1503 roku podpisał „</a:t>
            </a:r>
            <a:r>
              <a:rPr lang="pl-PL" sz="1800" b="1" dirty="0" err="1"/>
              <a:t>Copernik</a:t>
            </a:r>
            <a:r>
              <a:rPr lang="pl-PL" sz="1800" b="1" dirty="0"/>
              <a:t>”</a:t>
            </a:r>
          </a:p>
          <a:p>
            <a:pPr>
              <a:spcAft>
                <a:spcPts val="600"/>
              </a:spcAft>
            </a:pPr>
            <a:r>
              <a:rPr lang="pl-PL" sz="1800" dirty="0"/>
              <a:t>Pisał po łacinie, po grecku (przetłumaczył z greki na łacinę 85 „listów” miłosnych </a:t>
            </a:r>
            <a:r>
              <a:rPr lang="pl-PL" sz="1800" dirty="0" err="1"/>
              <a:t>Teofilaktusa</a:t>
            </a:r>
            <a:r>
              <a:rPr lang="pl-PL" sz="1800" dirty="0"/>
              <a:t>, wydane 1509), a księciu Hohenzollernowi w Królewcu wystawiał recepty (i horoskopy) po niemiecku. Łacińsko – niemiecki był też traktat o monecie (1519) </a:t>
            </a:r>
          </a:p>
          <a:p>
            <a:pPr>
              <a:spcAft>
                <a:spcPts val="600"/>
              </a:spcAft>
            </a:pPr>
            <a:r>
              <a:rPr lang="pl-PL" sz="1800" dirty="0"/>
              <a:t>Ale w parafii Św. Jakuba w Toruniu na pewno używano języka polskiego. A spory chłopów w diecezji Mikołaj rozsądzał, zapewne, po polsku.</a:t>
            </a:r>
          </a:p>
          <a:p>
            <a:pPr>
              <a:spcAft>
                <a:spcPts val="300"/>
              </a:spcAft>
            </a:pPr>
            <a:endParaRPr lang="pl-PL" sz="1800" dirty="0"/>
          </a:p>
          <a:p>
            <a:pPr>
              <a:spcAft>
                <a:spcPts val="300"/>
              </a:spcAft>
            </a:pPr>
            <a:r>
              <a:rPr lang="pl-PL" sz="1800" b="1" dirty="0"/>
              <a:t>Kopernik, po 4 latach w Krakowie, 4 w Bolonii, 3 w Padwie, był bez wątpienia - Europejczykiem</a:t>
            </a:r>
          </a:p>
        </p:txBody>
      </p:sp>
    </p:spTree>
    <p:extLst>
      <p:ext uri="{BB962C8B-B14F-4D97-AF65-F5344CB8AC3E}">
        <p14:creationId xmlns:p14="http://schemas.microsoft.com/office/powerpoint/2010/main" val="3779195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9892995-39BA-03EB-48AA-ABFAB0B7C136}"/>
              </a:ext>
            </a:extLst>
          </p:cNvPr>
          <p:cNvSpPr txBox="1"/>
          <p:nvPr/>
        </p:nvSpPr>
        <p:spPr>
          <a:xfrm>
            <a:off x="107758" y="308046"/>
            <a:ext cx="8928484" cy="6678751"/>
          </a:xfrm>
          <a:prstGeom prst="rect">
            <a:avLst/>
          </a:prstGeom>
          <a:noFill/>
        </p:spPr>
        <p:txBody>
          <a:bodyPr wrap="square" rtlCol="0">
            <a:spAutoFit/>
          </a:bodyPr>
          <a:lstStyle/>
          <a:p>
            <a:pPr>
              <a:spcAft>
                <a:spcPts val="300"/>
              </a:spcAft>
            </a:pPr>
            <a:r>
              <a:rPr lang="pl-PL" sz="1750" dirty="0"/>
              <a:t>3</a:t>
            </a:r>
            <a:r>
              <a:rPr lang="pl-PL" sz="1750" strike="dblStrike" dirty="0"/>
              <a:t>. „Obawy przed reakcją Kościoła katolickiego” (Harvard)</a:t>
            </a:r>
          </a:p>
          <a:p>
            <a:pPr>
              <a:spcAft>
                <a:spcPts val="300"/>
              </a:spcAft>
            </a:pPr>
            <a:r>
              <a:rPr lang="pl-PL" sz="1750" dirty="0"/>
              <a:t>1514 - dzieło było w głównym zarysie gotowe: „Komentarzyk”, kopia na Macie z Miechowa (profesora UJ)</a:t>
            </a:r>
          </a:p>
          <a:p>
            <a:pPr>
              <a:spcAft>
                <a:spcPts val="300"/>
              </a:spcAft>
            </a:pPr>
            <a:r>
              <a:rPr lang="pl-PL" sz="1750" dirty="0"/>
              <a:t>1517 – tezy Lutra: rozdział w Kościele, tuż między Toruniem a Fromborkiem. </a:t>
            </a:r>
          </a:p>
          <a:p>
            <a:pPr>
              <a:spcAft>
                <a:spcPts val="300"/>
              </a:spcAft>
            </a:pPr>
            <a:r>
              <a:rPr lang="pl-PL" sz="1750" dirty="0"/>
              <a:t>1525 – Hołd w Krakowie, podział Prus (jego kolega </a:t>
            </a:r>
            <a:r>
              <a:rPr lang="pl-PL" sz="1750" dirty="0" err="1"/>
              <a:t>Sculetti</a:t>
            </a:r>
            <a:r>
              <a:rPr lang="pl-PL" sz="1750" dirty="0"/>
              <a:t> przenosi się do Królewca)</a:t>
            </a:r>
          </a:p>
          <a:p>
            <a:pPr>
              <a:spcAft>
                <a:spcPts val="300"/>
              </a:spcAft>
            </a:pPr>
            <a:r>
              <a:rPr lang="pl-PL" sz="1750" dirty="0"/>
              <a:t>1537 – dzieło Kopernika znane Papieżowi (a cała praca wykonana na zamówienie papieża skierowane do grupy astronomów przed 1500 i około 1513) </a:t>
            </a:r>
          </a:p>
          <a:p>
            <a:pPr>
              <a:spcAft>
                <a:spcPts val="300"/>
              </a:spcAft>
            </a:pPr>
            <a:r>
              <a:rPr lang="pl-PL" sz="1750" dirty="0"/>
              <a:t>1541 – „</a:t>
            </a:r>
            <a:r>
              <a:rPr lang="pl-PL" sz="1750" dirty="0" err="1"/>
              <a:t>Narratio</a:t>
            </a:r>
            <a:r>
              <a:rPr lang="pl-PL" sz="1750" dirty="0"/>
              <a:t> Prima” </a:t>
            </a:r>
            <a:r>
              <a:rPr lang="pl-PL" sz="1750" dirty="0" err="1"/>
              <a:t>Retyka</a:t>
            </a:r>
            <a:r>
              <a:rPr lang="pl-PL" sz="1750" dirty="0"/>
              <a:t> wydrukowane w Gdańsku, niezbyt z tego dzieła (sygnowanego przez </a:t>
            </a:r>
            <a:r>
              <a:rPr lang="pl-PL" sz="1750" dirty="0" err="1"/>
              <a:t>Retyka</a:t>
            </a:r>
            <a:r>
              <a:rPr lang="pl-PL" sz="1750" dirty="0"/>
              <a:t>) zadowolony był Mikołaj.</a:t>
            </a:r>
          </a:p>
          <a:p>
            <a:pPr>
              <a:spcAft>
                <a:spcPts val="300"/>
              </a:spcAft>
            </a:pPr>
            <a:r>
              <a:rPr lang="pl-PL" sz="1750" dirty="0"/>
              <a:t>Mikołaj wiedział, że praca Ptolemeusza lepiej przewiduje ruch planet, więc cały czas prowadził obserwacje. Ale Arystoteles dopuszczał tylko dwa rodzaje ruchu: prosty i kolisty. Dopiero Kepler, prawie 100 lat później, dopuścił orbity eliptyczne. Mikołaj, na swoje konto, już dość rewolucji dokonał.</a:t>
            </a:r>
          </a:p>
          <a:p>
            <a:pPr>
              <a:spcAft>
                <a:spcPts val="300"/>
              </a:spcAft>
            </a:pPr>
            <a:r>
              <a:rPr lang="pl-PL" sz="1750" dirty="0"/>
              <a:t>4. Thomas Kuhn: „Rewolucja kopernikańska”: sytuacja naukowa i społeczna dojrzała do zmiany paradygmatu. No tak! Kopernik zbudził się rano, podniósł kartkę na stole i tam pod spodem leżał system kopernikański. Nie! W 1497 r. obserwował okultację </a:t>
            </a:r>
            <a:r>
              <a:rPr lang="pl-PL" sz="1750" dirty="0" err="1"/>
              <a:t>Aldebarana</a:t>
            </a:r>
            <a:r>
              <a:rPr lang="pl-PL" sz="1750" dirty="0"/>
              <a:t>, z której wynikało, że Ptolemeusz się mylił. Obserwacje prowadził z </a:t>
            </a:r>
            <a:r>
              <a:rPr lang="pl-PL" sz="1750" dirty="0" err="1"/>
              <a:t>Domenico</a:t>
            </a:r>
            <a:r>
              <a:rPr lang="pl-PL" sz="1750" dirty="0"/>
              <a:t> </a:t>
            </a:r>
            <a:r>
              <a:rPr lang="pl-PL" sz="1750" dirty="0" err="1"/>
              <a:t>Novarrą</a:t>
            </a:r>
            <a:r>
              <a:rPr lang="pl-PL" sz="1750" dirty="0"/>
              <a:t>, a sama reforma była na zamówienie Papieża (Sykstusa), jeśli nie Rogera Bacona. Kościół Anglikański nie przyjął reformy do 1752 r., Rosja do dziś.  </a:t>
            </a:r>
          </a:p>
          <a:p>
            <a:pPr>
              <a:spcAft>
                <a:spcPts val="300"/>
              </a:spcAft>
            </a:pPr>
            <a:r>
              <a:rPr lang="pl-PL" sz="1750" dirty="0"/>
              <a:t>5. </a:t>
            </a:r>
            <a:r>
              <a:rPr lang="pl-PL" sz="1750" dirty="0" err="1"/>
              <a:t>Copernik</a:t>
            </a:r>
            <a:r>
              <a:rPr lang="pl-PL" sz="1750" dirty="0"/>
              <a:t> wieżę obserwacyjną wybudował za własne pieniądze (podobnie za własne środki kupował książki w Padwie).</a:t>
            </a:r>
          </a:p>
          <a:p>
            <a:pPr>
              <a:spcAft>
                <a:spcPts val="300"/>
              </a:spcAft>
            </a:pPr>
            <a:r>
              <a:rPr lang="pl-PL" sz="1900" b="1" dirty="0">
                <a:solidFill>
                  <a:srgbClr val="FF0000"/>
                </a:solidFill>
              </a:rPr>
              <a:t>Innymi słowy: uczony (wielki) pracuje za własne pieniądze, a bada to, czego społeczeństwo oczekuje. </a:t>
            </a:r>
            <a:endParaRPr lang="en-US" sz="1900" b="1" dirty="0">
              <a:solidFill>
                <a:srgbClr val="FF0000"/>
              </a:solidFill>
            </a:endParaRPr>
          </a:p>
        </p:txBody>
      </p:sp>
    </p:spTree>
    <p:extLst>
      <p:ext uri="{BB962C8B-B14F-4D97-AF65-F5344CB8AC3E}">
        <p14:creationId xmlns:p14="http://schemas.microsoft.com/office/powerpoint/2010/main" val="3271690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3DACE74-D1FD-7CA8-1DFD-4CEE650F2693}"/>
              </a:ext>
            </a:extLst>
          </p:cNvPr>
          <p:cNvSpPr>
            <a:spLocks noGrp="1" noChangeArrowheads="1"/>
          </p:cNvSpPr>
          <p:nvPr>
            <p:ph type="title"/>
          </p:nvPr>
        </p:nvSpPr>
        <p:spPr>
          <a:xfrm>
            <a:off x="457199" y="-18321"/>
            <a:ext cx="8229600" cy="1143000"/>
          </a:xfrm>
        </p:spPr>
        <p:txBody>
          <a:bodyPr/>
          <a:lstStyle/>
          <a:p>
            <a:pPr eaLnBrk="1" hangingPunct="1"/>
            <a:r>
              <a:rPr lang="pl-PL" altLang="it-IT" sz="3600" dirty="0"/>
              <a:t>Rewolucja kopernikańska?</a:t>
            </a:r>
            <a:endParaRPr lang="en-AU" altLang="it-IT" sz="3600" dirty="0"/>
          </a:p>
        </p:txBody>
      </p:sp>
      <p:sp>
        <p:nvSpPr>
          <p:cNvPr id="63491" name="Rectangle 3">
            <a:extLst>
              <a:ext uri="{FF2B5EF4-FFF2-40B4-BE49-F238E27FC236}">
                <a16:creationId xmlns:a16="http://schemas.microsoft.com/office/drawing/2014/main" id="{2C3C5110-3FB9-FE6C-5F84-A0CD0412BA91}"/>
              </a:ext>
            </a:extLst>
          </p:cNvPr>
          <p:cNvSpPr>
            <a:spLocks noGrp="1" noChangeArrowheads="1"/>
          </p:cNvSpPr>
          <p:nvPr>
            <p:ph type="body" idx="1"/>
          </p:nvPr>
        </p:nvSpPr>
        <p:spPr>
          <a:xfrm>
            <a:off x="220619" y="836712"/>
            <a:ext cx="8702759" cy="4525963"/>
          </a:xfrm>
        </p:spPr>
        <p:txBody>
          <a:bodyPr/>
          <a:lstStyle/>
          <a:p>
            <a:pPr eaLnBrk="1" hangingPunct="1"/>
            <a:r>
              <a:rPr lang="pl-PL" altLang="it-IT" sz="1900" dirty="0"/>
              <a:t>Kopernik nie zamierzał dokonać żadnej rewolucji</a:t>
            </a:r>
          </a:p>
          <a:p>
            <a:pPr eaLnBrk="1" hangingPunct="1"/>
            <a:r>
              <a:rPr lang="pl-PL" altLang="it-IT" sz="1900" dirty="0"/>
              <a:t>Dzielił czas między pracę (kanonika) i hobby (naukowe)</a:t>
            </a:r>
          </a:p>
          <a:p>
            <a:pPr eaLnBrk="1" hangingPunct="1"/>
            <a:r>
              <a:rPr lang="pl-PL" altLang="it-IT" sz="1900" dirty="0"/>
              <a:t>Opowiedział na </a:t>
            </a:r>
            <a:r>
              <a:rPr lang="pl-PL" altLang="it-IT" sz="1900" i="1" dirty="0"/>
              <a:t>zapotrzebowanie</a:t>
            </a:r>
            <a:r>
              <a:rPr lang="pl-PL" altLang="it-IT" sz="1900" dirty="0"/>
              <a:t> społeczne (kulturowe) – poprawy kalendarza</a:t>
            </a:r>
          </a:p>
          <a:p>
            <a:pPr eaLnBrk="1" hangingPunct="1"/>
            <a:r>
              <a:rPr lang="pl-PL" altLang="it-IT" sz="1900" dirty="0"/>
              <a:t>Zapoznał się z literaturą, przeprowadził pomiary, dokonał rozumowania: wybrał rozwiązanie </a:t>
            </a:r>
            <a:r>
              <a:rPr lang="pl-PL" altLang="it-IT" sz="1900" u="sng" dirty="0"/>
              <a:t>najprostsze</a:t>
            </a:r>
            <a:r>
              <a:rPr lang="pl-PL" altLang="it-IT" sz="1900" i="1" dirty="0"/>
              <a:t>, </a:t>
            </a:r>
            <a:r>
              <a:rPr lang="pl-PL" altLang="it-IT" sz="1900" dirty="0"/>
              <a:t>niestety – rewolucyjne </a:t>
            </a:r>
          </a:p>
          <a:p>
            <a:pPr eaLnBrk="1" hangingPunct="1"/>
            <a:r>
              <a:rPr lang="pl-PL" altLang="it-IT" sz="1900" dirty="0"/>
              <a:t>Jego </a:t>
            </a:r>
            <a:r>
              <a:rPr lang="pl-PL" altLang="it-IT" sz="1900" i="1" dirty="0"/>
              <a:t>De </a:t>
            </a:r>
            <a:r>
              <a:rPr lang="pl-PL" altLang="it-IT" sz="1900" i="1" dirty="0" err="1"/>
              <a:t>Revolutionibus</a:t>
            </a:r>
            <a:r>
              <a:rPr lang="pl-PL" altLang="it-IT" sz="1900" dirty="0"/>
              <a:t> to pierwszy traktat współczesnej nauki (nawet bardziej niż pisma Galileusza czy Newtona)</a:t>
            </a:r>
          </a:p>
          <a:p>
            <a:pPr marL="0" indent="0" eaLnBrk="1" hangingPunct="1">
              <a:buNone/>
            </a:pPr>
            <a:r>
              <a:rPr lang="pl-PL" altLang="it-IT" sz="1900" b="1" dirty="0"/>
              <a:t> Rady dla adeptów nauki</a:t>
            </a:r>
          </a:p>
          <a:p>
            <a:pPr eaLnBrk="1" hangingPunct="1"/>
            <a:r>
              <a:rPr lang="pl-PL" altLang="it-IT" sz="1900" dirty="0"/>
              <a:t>Nie akceptuj żadnej "prawdy" bez krytycznego uzasadnienia
Kontynuuj, systematycznie i dokładnie, eksperymentując i obserwując, krok po kroku, pytanie po pytaniu
Nie bój się odważnych pomysłów: formułuj je jasno
Akceptuj nowe pomysły, jeśli zgadzają się z rozumowaniem i eksperymentami
Opublikuj swoje wyniki natychmiast, gdy tylko będziesz (prawie) pewien: niekoniecznie gotowe, ale „rzuć kapelusz na krzesło”</a:t>
            </a:r>
            <a:endParaRPr lang="en-AU" altLang="it-IT" sz="1900" dirty="0"/>
          </a:p>
        </p:txBody>
      </p:sp>
    </p:spTree>
    <p:extLst>
      <p:ext uri="{BB962C8B-B14F-4D97-AF65-F5344CB8AC3E}">
        <p14:creationId xmlns:p14="http://schemas.microsoft.com/office/powerpoint/2010/main" val="215518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C22C47B-4880-E47C-BFBC-E997B069E4EB}"/>
              </a:ext>
            </a:extLst>
          </p:cNvPr>
          <p:cNvSpPr>
            <a:spLocks noGrp="1" noChangeArrowheads="1"/>
          </p:cNvSpPr>
          <p:nvPr>
            <p:ph type="ctrTitle"/>
          </p:nvPr>
        </p:nvSpPr>
        <p:spPr>
          <a:xfrm>
            <a:off x="0" y="-15875"/>
            <a:ext cx="9144000" cy="1470025"/>
          </a:xfrm>
        </p:spPr>
        <p:txBody>
          <a:bodyPr anchor="ctr"/>
          <a:lstStyle/>
          <a:p>
            <a:pPr eaLnBrk="1" hangingPunct="1"/>
            <a:r>
              <a:rPr lang="pl-PL" altLang="it-IT" sz="2800"/>
              <a:t>G. Karwasz, K. Rochowicz: </a:t>
            </a:r>
            <a:br>
              <a:rPr lang="pl-PL" altLang="it-IT" sz="2800"/>
            </a:br>
            <a:r>
              <a:rPr lang="pl-PL" altLang="it-IT" sz="2800"/>
              <a:t>Architekt Wszechświata (Głos Uczelni, 2014)</a:t>
            </a:r>
            <a:endParaRPr lang="en-AU" altLang="it-IT" sz="2800"/>
          </a:p>
        </p:txBody>
      </p:sp>
      <p:sp>
        <p:nvSpPr>
          <p:cNvPr id="37891" name="Text Box 5">
            <a:extLst>
              <a:ext uri="{FF2B5EF4-FFF2-40B4-BE49-F238E27FC236}">
                <a16:creationId xmlns:a16="http://schemas.microsoft.com/office/drawing/2014/main" id="{F3C517FB-F8B6-1E9C-8EDA-AE5ECB152C1A}"/>
              </a:ext>
            </a:extLst>
          </p:cNvPr>
          <p:cNvSpPr txBox="1">
            <a:spLocks noChangeArrowheads="1"/>
          </p:cNvSpPr>
          <p:nvPr/>
        </p:nvSpPr>
        <p:spPr bwMode="auto">
          <a:xfrm>
            <a:off x="214313" y="6216650"/>
            <a:ext cx="633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0033CC"/>
                </a:solidFill>
              </a:rPr>
              <a:t>http://dydaktyka.fizyka.umk.pl/Publikacje_2014/GU_2014.pdf</a:t>
            </a:r>
            <a:endParaRPr lang="pl-PL" altLang="it-IT" sz="2800">
              <a:solidFill>
                <a:srgbClr val="0033CC"/>
              </a:solidFill>
            </a:endParaRPr>
          </a:p>
          <a:p>
            <a:pPr eaLnBrk="1" hangingPunct="1">
              <a:spcBef>
                <a:spcPct val="0"/>
              </a:spcBef>
              <a:buFontTx/>
              <a:buNone/>
            </a:pPr>
            <a:endParaRPr lang="en-AU" altLang="it-IT" sz="1800">
              <a:solidFill>
                <a:srgbClr val="0033CC"/>
              </a:solidFill>
            </a:endParaRPr>
          </a:p>
        </p:txBody>
      </p:sp>
      <p:pic>
        <p:nvPicPr>
          <p:cNvPr id="37892" name="Picture 6">
            <a:extLst>
              <a:ext uri="{FF2B5EF4-FFF2-40B4-BE49-F238E27FC236}">
                <a16:creationId xmlns:a16="http://schemas.microsoft.com/office/drawing/2014/main" id="{0137ACF6-FA17-63AF-4F05-09E1A386C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123950"/>
            <a:ext cx="8986837"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1D1F3A-BD13-85E0-6C53-188302E45C27}"/>
              </a:ext>
            </a:extLst>
          </p:cNvPr>
          <p:cNvSpPr>
            <a:spLocks noGrp="1"/>
          </p:cNvSpPr>
          <p:nvPr>
            <p:ph type="title"/>
          </p:nvPr>
        </p:nvSpPr>
        <p:spPr>
          <a:xfrm>
            <a:off x="16327" y="160335"/>
            <a:ext cx="8229600" cy="1143000"/>
          </a:xfrm>
        </p:spPr>
        <p:txBody>
          <a:bodyPr/>
          <a:lstStyle/>
          <a:p>
            <a:r>
              <a:rPr lang="pl-PL" sz="3600" dirty="0"/>
              <a:t>Pierwszy </a:t>
            </a:r>
            <a:r>
              <a:rPr lang="pl-PL" sz="3600"/>
              <a:t>„podpis</a:t>
            </a:r>
            <a:r>
              <a:rPr lang="pl-PL" sz="3600" dirty="0"/>
              <a:t>” </a:t>
            </a:r>
            <a:r>
              <a:rPr lang="pl-PL" sz="3600" dirty="0" err="1"/>
              <a:t>Copernika</a:t>
            </a:r>
            <a:endParaRPr lang="en-US" sz="3600" dirty="0"/>
          </a:p>
        </p:txBody>
      </p:sp>
      <p:pic>
        <p:nvPicPr>
          <p:cNvPr id="6" name="Obraz 5">
            <a:extLst>
              <a:ext uri="{FF2B5EF4-FFF2-40B4-BE49-F238E27FC236}">
                <a16:creationId xmlns:a16="http://schemas.microsoft.com/office/drawing/2014/main" id="{3C935BED-5F3A-3020-FDAD-6297E066FC7B}"/>
              </a:ext>
            </a:extLst>
          </p:cNvPr>
          <p:cNvPicPr>
            <a:picLocks noChangeAspect="1"/>
          </p:cNvPicPr>
          <p:nvPr/>
        </p:nvPicPr>
        <p:blipFill>
          <a:blip r:embed="rId2"/>
          <a:stretch>
            <a:fillRect/>
          </a:stretch>
        </p:blipFill>
        <p:spPr>
          <a:xfrm>
            <a:off x="827584" y="1160891"/>
            <a:ext cx="6624736" cy="5697109"/>
          </a:xfrm>
          <a:prstGeom prst="rect">
            <a:avLst/>
          </a:prstGeom>
        </p:spPr>
      </p:pic>
    </p:spTree>
    <p:extLst>
      <p:ext uri="{BB962C8B-B14F-4D97-AF65-F5344CB8AC3E}">
        <p14:creationId xmlns:p14="http://schemas.microsoft.com/office/powerpoint/2010/main" val="351576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B0C327-6D5F-0EFE-B810-7C5DD09EBBC0}"/>
              </a:ext>
            </a:extLst>
          </p:cNvPr>
          <p:cNvSpPr>
            <a:spLocks noGrp="1"/>
          </p:cNvSpPr>
          <p:nvPr>
            <p:ph type="title"/>
          </p:nvPr>
        </p:nvSpPr>
        <p:spPr>
          <a:xfrm>
            <a:off x="323528" y="0"/>
            <a:ext cx="8229600" cy="1143000"/>
          </a:xfrm>
        </p:spPr>
        <p:txBody>
          <a:bodyPr/>
          <a:lstStyle/>
          <a:p>
            <a:r>
              <a:rPr lang="pl-PL" sz="3400" dirty="0"/>
              <a:t>Astronom z Fromborka</a:t>
            </a:r>
            <a:endParaRPr lang="en-US" sz="3400" dirty="0"/>
          </a:p>
        </p:txBody>
      </p:sp>
      <p:sp>
        <p:nvSpPr>
          <p:cNvPr id="3" name="pole tekstowe 2">
            <a:extLst>
              <a:ext uri="{FF2B5EF4-FFF2-40B4-BE49-F238E27FC236}">
                <a16:creationId xmlns:a16="http://schemas.microsoft.com/office/drawing/2014/main" id="{99AEA78A-D56A-8E47-B9B4-8234B63DC38E}"/>
              </a:ext>
            </a:extLst>
          </p:cNvPr>
          <p:cNvSpPr txBox="1"/>
          <p:nvPr/>
        </p:nvSpPr>
        <p:spPr>
          <a:xfrm>
            <a:off x="79304" y="942945"/>
            <a:ext cx="9073008" cy="5770811"/>
          </a:xfrm>
          <a:prstGeom prst="rect">
            <a:avLst/>
          </a:prstGeom>
          <a:noFill/>
        </p:spPr>
        <p:txBody>
          <a:bodyPr wrap="square" rtlCol="0">
            <a:spAutoFit/>
          </a:bodyPr>
          <a:lstStyle/>
          <a:p>
            <a:pPr>
              <a:spcAft>
                <a:spcPts val="600"/>
              </a:spcAft>
            </a:pPr>
            <a:r>
              <a:rPr lang="pl-PL" sz="1800" dirty="0"/>
              <a:t>nie zadawał sobie sprawy, iż jego dzieło stanie się potężnym katalizatorem przemian, które ostatecznie </a:t>
            </a:r>
            <a:r>
              <a:rPr lang="pl-PL" sz="1800" u="sng" dirty="0"/>
              <a:t>poprowadzą naukę ku nowoczesności</a:t>
            </a:r>
            <a:r>
              <a:rPr lang="pl-PL" sz="1800" dirty="0"/>
              <a:t>.</a:t>
            </a:r>
          </a:p>
          <a:p>
            <a:pPr>
              <a:spcAft>
                <a:spcPts val="600"/>
              </a:spcAft>
            </a:pPr>
            <a:r>
              <a:rPr lang="pl-PL" sz="1800" dirty="0"/>
              <a:t>Kopernik zrobił dwie rzeczy, których nie sposób przecenić. Po pierwsze, odważnie (nie chodzi o strach przed więzieniem, lecz raczej o obawy przed kpinami) przedstawił teorię, która w zdecydowany sposób przeciwstawiała się największemu greckiemu filozofowi Arystotelesowi, największemu astronomowi Ptolemeuszowi, i wiekom powszechnych przekonań – i nie zawahał się. Pozostał wierny swej wyjątkowej wizji.</a:t>
            </a:r>
          </a:p>
          <a:p>
            <a:pPr>
              <a:spcAft>
                <a:spcPts val="600"/>
              </a:spcAft>
            </a:pPr>
            <a:r>
              <a:rPr lang="pl-PL" sz="1800" dirty="0"/>
              <a:t>Po drugie, starał się szukać </a:t>
            </a:r>
            <a:r>
              <a:rPr lang="pl-PL" sz="1800" u="sng" dirty="0"/>
              <a:t>podstawowych zasad</a:t>
            </a:r>
            <a:r>
              <a:rPr lang="pl-PL" sz="1800" dirty="0"/>
              <a:t>. Uznał za takie jednostajny ruch i idealne okręgi. Wysiłek, jaki podjął przemawiał do kolejnych uczonych, którzy […]</a:t>
            </a:r>
          </a:p>
          <a:p>
            <a:pPr>
              <a:spcAft>
                <a:spcPts val="600"/>
              </a:spcAft>
            </a:pPr>
            <a:r>
              <a:rPr lang="pl-PL" sz="1800" dirty="0"/>
              <a:t>Mikołaj Kopernik był punktem wyjścia: był nowatorem. Kiedy Newton odkrył grawitację, wszystko nabrało sensu i nic nie mogło powstrzymać rozwoju nowoczesnej nauki.      Ale wszystko zaczęło się od jednego mało znanego człowieka, mieszkającego w odległym zakątku Europy, pracującego w samotności, posługującego się prostymi instrumentami, i jak inni przed nim, pozbawionego bezpośrednich zysków ze swej pracy</a:t>
            </a:r>
          </a:p>
          <a:p>
            <a:pPr>
              <a:spcAft>
                <a:spcPts val="600"/>
              </a:spcAft>
            </a:pPr>
            <a:r>
              <a:rPr lang="pl-PL" sz="1800" dirty="0"/>
              <a:t>Można mieć nadzieję, że gdy Kopernik leżał na łożu śmierci, zdawał sobie sprawę z tego, jakie znaczenie będzie miało jego osiągnięcie dla </a:t>
            </a:r>
            <a:r>
              <a:rPr lang="pl-PL" sz="1800" u="sng" dirty="0"/>
              <a:t>postrzegania dzieła Stwórcy</a:t>
            </a:r>
            <a:r>
              <a:rPr lang="pl-PL" sz="1800" dirty="0"/>
              <a:t>,   na spotkanie z którym zmierzał – dzieła, które on poznał lepiej niż jakakolwiek istota ludzka przed nim.   </a:t>
            </a:r>
          </a:p>
          <a:p>
            <a:r>
              <a:rPr lang="pl-PL" sz="2000" dirty="0"/>
              <a:t>Jack </a:t>
            </a:r>
            <a:r>
              <a:rPr lang="pl-PL" sz="2000" dirty="0" err="1"/>
              <a:t>Repcheck</a:t>
            </a:r>
            <a:r>
              <a:rPr lang="pl-PL" sz="2000" dirty="0"/>
              <a:t>, </a:t>
            </a:r>
            <a:r>
              <a:rPr lang="pl-PL" sz="2000" i="1" dirty="0"/>
              <a:t>Sekret Kopernika. Jak zaczęła się rewolucja naukowa, </a:t>
            </a:r>
            <a:r>
              <a:rPr lang="pl-PL" sz="2000" dirty="0"/>
              <a:t>2008</a:t>
            </a:r>
            <a:endParaRPr lang="en-US" sz="2000" dirty="0"/>
          </a:p>
        </p:txBody>
      </p:sp>
    </p:spTree>
    <p:extLst>
      <p:ext uri="{BB962C8B-B14F-4D97-AF65-F5344CB8AC3E}">
        <p14:creationId xmlns:p14="http://schemas.microsoft.com/office/powerpoint/2010/main" val="4039573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F46E0D14-B7CD-2AF8-5B84-E3873C4339F1}"/>
              </a:ext>
            </a:extLst>
          </p:cNvPr>
          <p:cNvSpPr>
            <a:spLocks noGrp="1" noChangeArrowheads="1"/>
          </p:cNvSpPr>
          <p:nvPr>
            <p:ph type="title"/>
          </p:nvPr>
        </p:nvSpPr>
        <p:spPr>
          <a:xfrm>
            <a:off x="318914" y="-171400"/>
            <a:ext cx="8229600" cy="1143000"/>
          </a:xfrm>
        </p:spPr>
        <p:txBody>
          <a:bodyPr/>
          <a:lstStyle/>
          <a:p>
            <a:pPr eaLnBrk="1" hangingPunct="1"/>
            <a:r>
              <a:rPr lang="pl-PL" altLang="it-IT" dirty="0"/>
              <a:t>Literatura</a:t>
            </a:r>
            <a:endParaRPr lang="en-AU" altLang="it-IT" dirty="0"/>
          </a:p>
        </p:txBody>
      </p:sp>
      <p:sp>
        <p:nvSpPr>
          <p:cNvPr id="65539" name="Rectangle 3">
            <a:extLst>
              <a:ext uri="{FF2B5EF4-FFF2-40B4-BE49-F238E27FC236}">
                <a16:creationId xmlns:a16="http://schemas.microsoft.com/office/drawing/2014/main" id="{13BFCCC1-9126-FF37-87D1-A5D019DE5828}"/>
              </a:ext>
            </a:extLst>
          </p:cNvPr>
          <p:cNvSpPr>
            <a:spLocks noGrp="1" noChangeArrowheads="1"/>
          </p:cNvSpPr>
          <p:nvPr>
            <p:ph type="body" idx="1"/>
          </p:nvPr>
        </p:nvSpPr>
        <p:spPr>
          <a:xfrm>
            <a:off x="215677" y="971600"/>
            <a:ext cx="8712646" cy="4525963"/>
          </a:xfrm>
        </p:spPr>
        <p:txBody>
          <a:bodyPr/>
          <a:lstStyle/>
          <a:p>
            <a:pPr eaLnBrk="1" hangingPunct="1">
              <a:buFont typeface="+mj-lt"/>
              <a:buAutoNum type="arabicPeriod"/>
            </a:pPr>
            <a:r>
              <a:rPr lang="pl-PL" altLang="it-IT" sz="1700" dirty="0"/>
              <a:t>Nicolaus Copernicus, </a:t>
            </a:r>
            <a:r>
              <a:rPr lang="pl-PL" altLang="it-IT" sz="1700" i="1" dirty="0"/>
              <a:t>De </a:t>
            </a:r>
            <a:r>
              <a:rPr lang="pl-PL" altLang="it-IT" sz="1700" i="1" dirty="0" err="1"/>
              <a:t>revolutionibus</a:t>
            </a:r>
            <a:r>
              <a:rPr lang="pl-PL" altLang="it-IT" sz="1700" i="1" dirty="0"/>
              <a:t> </a:t>
            </a:r>
            <a:r>
              <a:rPr lang="pl-PL" altLang="it-IT" sz="1700" i="1" dirty="0" err="1"/>
              <a:t>orbium</a:t>
            </a:r>
            <a:r>
              <a:rPr lang="pl-PL" altLang="it-IT" sz="1700" i="1" dirty="0"/>
              <a:t> </a:t>
            </a:r>
            <a:r>
              <a:rPr lang="pl-PL" altLang="it-IT" sz="1700" i="1" dirty="0" err="1"/>
              <a:t>coelestium</a:t>
            </a:r>
            <a:r>
              <a:rPr lang="pl-PL" altLang="it-IT" sz="1700" dirty="0"/>
              <a:t>, </a:t>
            </a:r>
            <a:r>
              <a:rPr lang="pl-PL" altLang="it-IT" sz="1700" dirty="0" err="1"/>
              <a:t>Norimberga</a:t>
            </a:r>
            <a:r>
              <a:rPr lang="pl-PL" altLang="it-IT" sz="1700" dirty="0"/>
              <a:t>, 1543, </a:t>
            </a:r>
            <a:r>
              <a:rPr lang="pl-PL" altLang="it-IT" sz="1400" dirty="0"/>
              <a:t>https://ia802301.us.archive.org/12/items/nicolaicopernici00cope_1/nicolaicopernici00cope_1.pdf</a:t>
            </a:r>
          </a:p>
          <a:p>
            <a:pPr eaLnBrk="1" hangingPunct="1">
              <a:buFont typeface="+mj-lt"/>
              <a:buAutoNum type="arabicPeriod"/>
            </a:pPr>
            <a:r>
              <a:rPr lang="pl-PL" altLang="it-IT" sz="1600" dirty="0"/>
              <a:t>Roger Bacon, </a:t>
            </a:r>
            <a:r>
              <a:rPr lang="pl-PL" altLang="it-IT" sz="1600" i="1" dirty="0"/>
              <a:t>Opus </a:t>
            </a:r>
            <a:r>
              <a:rPr lang="pl-PL" altLang="it-IT" sz="1600" i="1" dirty="0" err="1"/>
              <a:t>Maius</a:t>
            </a:r>
            <a:r>
              <a:rPr lang="pl-PL" altLang="it-IT" sz="1600" dirty="0"/>
              <a:t>, 1267</a:t>
            </a:r>
          </a:p>
          <a:p>
            <a:pPr eaLnBrk="1" hangingPunct="1">
              <a:buFont typeface="+mj-lt"/>
              <a:buAutoNum type="arabicPeriod"/>
            </a:pPr>
            <a:r>
              <a:rPr lang="pl-PL" altLang="it-IT" sz="1600" dirty="0"/>
              <a:t>Georg Joachim </a:t>
            </a:r>
            <a:r>
              <a:rPr lang="pl-PL" altLang="it-IT" sz="1600" dirty="0" err="1"/>
              <a:t>Rheticus</a:t>
            </a:r>
            <a:r>
              <a:rPr lang="pl-PL" altLang="it-IT" sz="1600" dirty="0"/>
              <a:t>, </a:t>
            </a:r>
            <a:r>
              <a:rPr lang="pl-PL" altLang="it-IT" sz="1600" i="1" dirty="0" err="1"/>
              <a:t>Narratio</a:t>
            </a:r>
            <a:r>
              <a:rPr lang="pl-PL" altLang="it-IT" sz="1600" i="1" dirty="0"/>
              <a:t> prima</a:t>
            </a:r>
            <a:r>
              <a:rPr lang="pl-PL" altLang="it-IT" sz="1600" dirty="0"/>
              <a:t>, Gdańsk, 1540. Wyd. polskie Wyd. Nauk Uniwersytetu Warszawskiego, 2015, wstęp. J. Włodarczyk</a:t>
            </a:r>
          </a:p>
          <a:p>
            <a:pPr eaLnBrk="1" hangingPunct="1">
              <a:buFont typeface="+mj-lt"/>
              <a:buAutoNum type="arabicPeriod"/>
            </a:pPr>
            <a:r>
              <a:rPr lang="pl-PL" altLang="it-IT" sz="1600" dirty="0"/>
              <a:t>Jack </a:t>
            </a:r>
            <a:r>
              <a:rPr lang="pl-PL" altLang="it-IT" sz="1600" dirty="0" err="1"/>
              <a:t>Repcheck</a:t>
            </a:r>
            <a:r>
              <a:rPr lang="pl-PL" altLang="it-IT" sz="1600" dirty="0"/>
              <a:t>, Copernicus’ </a:t>
            </a:r>
            <a:r>
              <a:rPr lang="pl-PL" altLang="it-IT" sz="1600" dirty="0" err="1"/>
              <a:t>Secret</a:t>
            </a:r>
            <a:r>
              <a:rPr lang="pl-PL" altLang="it-IT" sz="1600" dirty="0"/>
              <a:t>. How the </a:t>
            </a:r>
            <a:r>
              <a:rPr lang="pl-PL" altLang="it-IT" sz="1600" dirty="0" err="1"/>
              <a:t>Scientific</a:t>
            </a:r>
            <a:r>
              <a:rPr lang="pl-PL" altLang="it-IT" sz="1600" dirty="0"/>
              <a:t> </a:t>
            </a:r>
            <a:r>
              <a:rPr lang="pl-PL" altLang="it-IT" sz="1600" dirty="0" err="1"/>
              <a:t>Revolution</a:t>
            </a:r>
            <a:r>
              <a:rPr lang="pl-PL" altLang="it-IT" sz="1600" dirty="0"/>
              <a:t> </a:t>
            </a:r>
            <a:r>
              <a:rPr lang="pl-PL" altLang="it-IT" sz="1600" dirty="0" err="1"/>
              <a:t>Began</a:t>
            </a:r>
            <a:r>
              <a:rPr lang="pl-PL" altLang="it-IT" sz="1600" dirty="0"/>
              <a:t>, 2007; wyd. polskie: </a:t>
            </a:r>
            <a:r>
              <a:rPr lang="pl-PL" altLang="it-IT" sz="1600" i="1" dirty="0"/>
              <a:t>Sekret Kopernika. Jak zaczęła się rewolucja naukowa</a:t>
            </a:r>
            <a:r>
              <a:rPr lang="pl-PL" altLang="it-IT" sz="1600" dirty="0"/>
              <a:t>, </a:t>
            </a:r>
            <a:r>
              <a:rPr lang="pl-PL" altLang="it-IT" sz="1600" dirty="0" err="1"/>
              <a:t>Rebis</a:t>
            </a:r>
            <a:r>
              <a:rPr lang="pl-PL" altLang="it-IT" sz="1600" dirty="0"/>
              <a:t>, Poznań, 2008.</a:t>
            </a:r>
          </a:p>
          <a:p>
            <a:pPr eaLnBrk="1" hangingPunct="1">
              <a:buFont typeface="+mj-lt"/>
              <a:buAutoNum type="arabicPeriod"/>
            </a:pPr>
            <a:r>
              <a:rPr lang="pl-PL" altLang="it-IT" sz="1600" dirty="0"/>
              <a:t>Karol Górski, </a:t>
            </a:r>
            <a:r>
              <a:rPr lang="pl-PL" altLang="it-IT" sz="1600" i="1" dirty="0"/>
              <a:t>Mikołaj Kopernik. Środowisko społeczne i samotność</a:t>
            </a:r>
            <a:r>
              <a:rPr lang="pl-PL" altLang="it-IT" sz="1600" dirty="0"/>
              <a:t>, UMK 2012</a:t>
            </a:r>
          </a:p>
          <a:p>
            <a:pPr eaLnBrk="1" hangingPunct="1">
              <a:buFont typeface="+mj-lt"/>
              <a:buAutoNum type="arabicPeriod"/>
            </a:pPr>
            <a:r>
              <a:rPr lang="pl-PL" altLang="it-IT" sz="1600" dirty="0"/>
              <a:t>Krzysztof Mikulski, </a:t>
            </a:r>
            <a:r>
              <a:rPr lang="pl-PL" altLang="it-IT" sz="1600" i="1" dirty="0"/>
              <a:t>Mikołaj Kopernik. Środowisko społeczne, pochodzenie i młodość</a:t>
            </a:r>
            <a:r>
              <a:rPr lang="pl-PL" altLang="it-IT" sz="1600" dirty="0"/>
              <a:t>, Wyd. Nauk. UMK, 2015</a:t>
            </a:r>
          </a:p>
          <a:p>
            <a:pPr eaLnBrk="1" hangingPunct="1">
              <a:buFont typeface="+mj-lt"/>
              <a:buAutoNum type="arabicPeriod"/>
            </a:pPr>
            <a:r>
              <a:rPr lang="pl-PL" altLang="it-IT" sz="1600" dirty="0"/>
              <a:t>Janusz Małłek, </a:t>
            </a:r>
            <a:r>
              <a:rPr lang="pl-PL" altLang="it-IT" sz="1600" i="1" dirty="0"/>
              <a:t>Mikołaj Kopernik. Szkice do portretu</a:t>
            </a:r>
            <a:r>
              <a:rPr lang="pl-PL" altLang="it-IT" sz="1600" dirty="0"/>
              <a:t>, Wyd. Nauk. UMK, 2015</a:t>
            </a:r>
          </a:p>
          <a:p>
            <a:pPr eaLnBrk="1" hangingPunct="1">
              <a:buFont typeface="+mj-lt"/>
              <a:buAutoNum type="arabicPeriod"/>
            </a:pPr>
            <a:r>
              <a:rPr lang="pl-PL" altLang="it-IT" sz="1600" dirty="0"/>
              <a:t>M. Biskup, </a:t>
            </a:r>
            <a:r>
              <a:rPr lang="pl-PL" altLang="it-IT" sz="1600" i="1" dirty="0"/>
              <a:t>Regesta </a:t>
            </a:r>
            <a:r>
              <a:rPr lang="pl-PL" altLang="it-IT" sz="1600" i="1" dirty="0" err="1"/>
              <a:t>Copernicana</a:t>
            </a:r>
            <a:r>
              <a:rPr lang="pl-PL" altLang="it-IT" sz="1600" dirty="0"/>
              <a:t>, Studia </a:t>
            </a:r>
            <a:r>
              <a:rPr lang="pl-PL" altLang="it-IT" sz="1600" dirty="0" err="1"/>
              <a:t>Copernicana</a:t>
            </a:r>
            <a:r>
              <a:rPr lang="pl-PL" altLang="it-IT" sz="1600" dirty="0"/>
              <a:t>, t.7., Wrocław 1973 i </a:t>
            </a:r>
            <a:r>
              <a:rPr lang="pl-PL" altLang="it-IT" sz="1600" dirty="0" err="1"/>
              <a:t>internet</a:t>
            </a:r>
            <a:endParaRPr lang="pl-PL" altLang="it-IT" sz="1600" dirty="0"/>
          </a:p>
          <a:p>
            <a:pPr eaLnBrk="1" hangingPunct="1">
              <a:buFont typeface="+mj-lt"/>
              <a:buAutoNum type="arabicPeriod"/>
            </a:pPr>
            <a:r>
              <a:rPr lang="pl-PL" altLang="it-IT" sz="1600" i="1" dirty="0"/>
              <a:t>Mikołaj Kopernik i jego czasy</a:t>
            </a:r>
            <a:r>
              <a:rPr lang="pl-PL" altLang="it-IT" sz="1600" dirty="0"/>
              <a:t>, praca zbiorowa pod red. Agnieszki Markuszewskiej, wstęp Teresa Borawska, Wyd. Nauk. UMK, 2013</a:t>
            </a:r>
          </a:p>
          <a:p>
            <a:pPr eaLnBrk="1" hangingPunct="1">
              <a:buFont typeface="+mj-lt"/>
              <a:buAutoNum type="arabicPeriod"/>
            </a:pPr>
            <a:r>
              <a:rPr lang="pl-PL" altLang="it-IT" sz="1600" dirty="0"/>
              <a:t>M. Kokowski, </a:t>
            </a:r>
            <a:r>
              <a:rPr lang="pl-PL" altLang="it-IT" sz="1600" i="1" dirty="0"/>
              <a:t>Różne oblicza Mikołaja Kopernika. Spotkania z historią interpretacji.</a:t>
            </a:r>
            <a:r>
              <a:rPr lang="pl-PL" altLang="it-IT" sz="1600" dirty="0"/>
              <a:t> 2009</a:t>
            </a:r>
          </a:p>
          <a:p>
            <a:pPr eaLnBrk="1" hangingPunct="1">
              <a:buFont typeface="+mj-lt"/>
              <a:buAutoNum type="arabicPeriod"/>
            </a:pPr>
            <a:r>
              <a:rPr lang="pl-PL" altLang="it-IT" sz="1600" dirty="0"/>
              <a:t>P. Łopuszański, </a:t>
            </a:r>
            <a:r>
              <a:rPr lang="pl-PL" altLang="it-IT" sz="1600" i="1" dirty="0"/>
              <a:t>Mikołaj Koperni. Nowe oblicze geniusza</a:t>
            </a:r>
            <a:r>
              <a:rPr lang="pl-PL" altLang="it-IT" sz="1600" dirty="0"/>
              <a:t>, Fronda, 2022</a:t>
            </a:r>
          </a:p>
          <a:p>
            <a:pPr eaLnBrk="1" hangingPunct="1">
              <a:buFont typeface="+mj-lt"/>
              <a:buAutoNum type="arabicPeriod"/>
            </a:pPr>
            <a:r>
              <a:rPr lang="pl-PL" altLang="it-IT" sz="1600" dirty="0"/>
              <a:t>W. Orliński, </a:t>
            </a:r>
            <a:r>
              <a:rPr lang="pl-PL" altLang="it-IT" sz="1600" i="1" dirty="0"/>
              <a:t>Kopernik. Rewolucje</a:t>
            </a:r>
            <a:r>
              <a:rPr lang="pl-PL" altLang="it-IT" sz="1600" dirty="0"/>
              <a:t>, Agora, 0222</a:t>
            </a:r>
          </a:p>
          <a:p>
            <a:pPr eaLnBrk="1" hangingPunct="1">
              <a:buFont typeface="+mj-lt"/>
              <a:buAutoNum type="arabicPeriod"/>
            </a:pPr>
            <a:r>
              <a:rPr lang="pl-PL" altLang="it-IT" sz="1600" dirty="0"/>
              <a:t>G. Karwasz, </a:t>
            </a:r>
            <a:r>
              <a:rPr lang="pl-PL" altLang="it-IT" sz="1600" i="1" dirty="0"/>
              <a:t>Mały astronom</a:t>
            </a:r>
            <a:r>
              <a:rPr lang="pl-PL" altLang="it-IT" sz="1600" dirty="0"/>
              <a:t>, </a:t>
            </a:r>
            <a:r>
              <a:rPr lang="pl-PL" altLang="it-IT" sz="1600" dirty="0" err="1"/>
              <a:t>Publicat</a:t>
            </a:r>
            <a:r>
              <a:rPr lang="pl-PL" altLang="it-IT" sz="1600" dirty="0"/>
              <a:t>, Poznań, 2022</a:t>
            </a:r>
          </a:p>
          <a:p>
            <a:pPr eaLnBrk="1" hangingPunct="1">
              <a:buFont typeface="+mj-lt"/>
              <a:buAutoNum type="arabicPeriod"/>
            </a:pPr>
            <a:r>
              <a:rPr lang="pl-PL" altLang="it-IT" sz="1600" dirty="0"/>
              <a:t>G. Karwasz, </a:t>
            </a:r>
            <a:r>
              <a:rPr lang="pl-PL" altLang="it-IT" sz="1600" i="1" dirty="0"/>
              <a:t>Toruński po-ręcznik do fizyki. IV Fizyka współczesna i astrofizyka,</a:t>
            </a:r>
            <a:r>
              <a:rPr lang="pl-PL" altLang="it-IT" sz="1600" dirty="0"/>
              <a:t> UMK 2020 </a:t>
            </a:r>
          </a:p>
          <a:p>
            <a:pPr eaLnBrk="1" hangingPunct="1"/>
            <a:endParaRPr lang="en-AU" altLang="it-IT" sz="20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59FC4A0F-BB38-AF0C-5DC0-D07C3D44AE66}"/>
              </a:ext>
            </a:extLst>
          </p:cNvPr>
          <p:cNvSpPr>
            <a:spLocks noGrp="1" noChangeArrowheads="1"/>
          </p:cNvSpPr>
          <p:nvPr>
            <p:ph type="title" idx="4294967295"/>
          </p:nvPr>
        </p:nvSpPr>
        <p:spPr/>
        <p:txBody>
          <a:bodyPr/>
          <a:lstStyle/>
          <a:p>
            <a:r>
              <a:rPr lang="pl-PL" altLang="it-IT" dirty="0">
                <a:solidFill>
                  <a:schemeClr val="bg1"/>
                </a:solidFill>
              </a:rPr>
              <a:t>Ostatnie rodzinne zdjęcie</a:t>
            </a:r>
            <a:br>
              <a:rPr lang="en-AU" altLang="it-IT" dirty="0">
                <a:solidFill>
                  <a:schemeClr val="bg1"/>
                </a:solidFill>
              </a:rPr>
            </a:br>
            <a:endParaRPr lang="en-AU" altLang="it-IT" dirty="0">
              <a:solidFill>
                <a:schemeClr val="bg1"/>
              </a:solidFill>
            </a:endParaRPr>
          </a:p>
        </p:txBody>
      </p:sp>
      <p:pic>
        <p:nvPicPr>
          <p:cNvPr id="75779" name="Picture 4">
            <a:extLst>
              <a:ext uri="{FF2B5EF4-FFF2-40B4-BE49-F238E27FC236}">
                <a16:creationId xmlns:a16="http://schemas.microsoft.com/office/drawing/2014/main" id="{881A74C5-E34B-C6A4-21C5-2F27140D9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846138"/>
            <a:ext cx="5905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5">
            <a:extLst>
              <a:ext uri="{FF2B5EF4-FFF2-40B4-BE49-F238E27FC236}">
                <a16:creationId xmlns:a16="http://schemas.microsoft.com/office/drawing/2014/main" id="{742B4D85-7FB7-FE3C-F871-7EB5370E9287}"/>
              </a:ext>
            </a:extLst>
          </p:cNvPr>
          <p:cNvSpPr txBox="1">
            <a:spLocks noChangeArrowheads="1"/>
          </p:cNvSpPr>
          <p:nvPr/>
        </p:nvSpPr>
        <p:spPr bwMode="auto">
          <a:xfrm>
            <a:off x="2339975" y="5805488"/>
            <a:ext cx="50419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2400">
                <a:solidFill>
                  <a:schemeClr val="bg1"/>
                </a:solidFill>
              </a:rPr>
              <a:t>Nettuno </a:t>
            </a:r>
            <a:r>
              <a:rPr lang="pl-PL" altLang="it-IT" sz="2400">
                <a:solidFill>
                  <a:schemeClr val="bg1"/>
                </a:solidFill>
              </a:rPr>
              <a:t>	</a:t>
            </a:r>
            <a:r>
              <a:rPr lang="en-AU" altLang="it-IT" sz="2400">
                <a:solidFill>
                  <a:schemeClr val="bg1"/>
                </a:solidFill>
              </a:rPr>
              <a:t>Urano</a:t>
            </a:r>
            <a:r>
              <a:rPr lang="pl-PL" altLang="it-IT" sz="2400">
                <a:solidFill>
                  <a:schemeClr val="bg1"/>
                </a:solidFill>
              </a:rPr>
              <a:t>		</a:t>
            </a:r>
            <a:r>
              <a:rPr lang="en-AU" altLang="it-IT" sz="2400">
                <a:solidFill>
                  <a:schemeClr val="bg1"/>
                </a:solidFill>
              </a:rPr>
              <a:t>Saturno </a:t>
            </a:r>
            <a:endParaRPr lang="pl-PL" altLang="it-IT" sz="2400">
              <a:solidFill>
                <a:schemeClr val="bg1"/>
              </a:solidFill>
            </a:endParaRPr>
          </a:p>
          <a:p>
            <a:pPr>
              <a:spcBef>
                <a:spcPct val="0"/>
              </a:spcBef>
              <a:buFontTx/>
              <a:buNone/>
            </a:pPr>
            <a:r>
              <a:rPr lang="en-AU" altLang="it-IT" sz="2400">
                <a:solidFill>
                  <a:schemeClr val="bg1"/>
                </a:solidFill>
              </a:rPr>
              <a:t>Giove  </a:t>
            </a:r>
            <a:r>
              <a:rPr lang="pl-PL" altLang="it-IT" sz="2400">
                <a:solidFill>
                  <a:schemeClr val="bg1"/>
                </a:solidFill>
              </a:rPr>
              <a:t>	</a:t>
            </a:r>
            <a:r>
              <a:rPr lang="it-IT" altLang="it-IT" sz="2400">
                <a:solidFill>
                  <a:schemeClr val="bg1"/>
                </a:solidFill>
              </a:rPr>
              <a:t>Terra	</a:t>
            </a:r>
            <a:r>
              <a:rPr lang="pl-PL" altLang="it-IT" sz="2400">
                <a:solidFill>
                  <a:schemeClr val="bg1"/>
                </a:solidFill>
              </a:rPr>
              <a:t>	</a:t>
            </a:r>
            <a:r>
              <a:rPr lang="it-IT" altLang="it-IT" sz="2400">
                <a:solidFill>
                  <a:schemeClr val="bg1"/>
                </a:solidFill>
              </a:rPr>
              <a:t>Venere</a:t>
            </a:r>
            <a:r>
              <a:rPr lang="en-AU" altLang="it-IT" sz="1800">
                <a:solidFill>
                  <a:schemeClr val="hlink"/>
                </a:solidFill>
              </a:rPr>
              <a:t> </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00BBC845-B19D-49F7-19E0-6EEFEAB1507A}"/>
              </a:ext>
            </a:extLst>
          </p:cNvPr>
          <p:cNvSpPr>
            <a:spLocks noGrp="1" noChangeArrowheads="1"/>
          </p:cNvSpPr>
          <p:nvPr>
            <p:ph type="title" idx="4294967295"/>
          </p:nvPr>
        </p:nvSpPr>
        <p:spPr>
          <a:xfrm>
            <a:off x="468313" y="0"/>
            <a:ext cx="8229600" cy="1143000"/>
          </a:xfrm>
        </p:spPr>
        <p:txBody>
          <a:bodyPr/>
          <a:lstStyle/>
          <a:p>
            <a:r>
              <a:rPr lang="pl-PL" altLang="it-IT" sz="3600">
                <a:solidFill>
                  <a:schemeClr val="accent2"/>
                </a:solidFill>
              </a:rPr>
              <a:t>Bye-bye niebiesko planeto!</a:t>
            </a:r>
            <a:endParaRPr lang="en-AU" altLang="it-IT" sz="3600">
              <a:solidFill>
                <a:schemeClr val="accent2"/>
              </a:solidFill>
            </a:endParaRPr>
          </a:p>
        </p:txBody>
      </p:sp>
      <p:pic>
        <p:nvPicPr>
          <p:cNvPr id="76803" name="Picture 3">
            <a:extLst>
              <a:ext uri="{FF2B5EF4-FFF2-40B4-BE49-F238E27FC236}">
                <a16:creationId xmlns:a16="http://schemas.microsoft.com/office/drawing/2014/main" id="{D65FEEF4-0E7F-3890-D7DE-E99898B2D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81075"/>
            <a:ext cx="7634287"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AE241C35-EDE9-B422-F234-FF5CDBFA74C9}"/>
              </a:ext>
            </a:extLst>
          </p:cNvPr>
          <p:cNvSpPr txBox="1"/>
          <p:nvPr/>
        </p:nvSpPr>
        <p:spPr>
          <a:xfrm>
            <a:off x="1547664" y="5877272"/>
            <a:ext cx="6408712" cy="461665"/>
          </a:xfrm>
          <a:prstGeom prst="rect">
            <a:avLst/>
          </a:prstGeom>
          <a:noFill/>
        </p:spPr>
        <p:txBody>
          <a:bodyPr wrap="square" rtlCol="0">
            <a:spAutoFit/>
          </a:bodyPr>
          <a:lstStyle/>
          <a:p>
            <a:r>
              <a:rPr lang="pl-PL" sz="2400" dirty="0">
                <a:solidFill>
                  <a:srgbClr val="FFFF00"/>
                </a:solidFill>
              </a:rPr>
              <a:t>Sonda </a:t>
            </a:r>
            <a:r>
              <a:rPr lang="pl-PL" sz="2400" dirty="0" err="1">
                <a:solidFill>
                  <a:srgbClr val="FFFF00"/>
                </a:solidFill>
              </a:rPr>
              <a:t>Voyager</a:t>
            </a:r>
            <a:r>
              <a:rPr lang="pl-PL" sz="2400" dirty="0">
                <a:solidFill>
                  <a:srgbClr val="FFFF00"/>
                </a:solidFill>
              </a:rPr>
              <a:t> 1 (1990) 6 mld km</a:t>
            </a:r>
            <a:endParaRPr lang="en-US" sz="2400" dirty="0">
              <a:solidFill>
                <a:srgbClr val="FF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9BDEE42-5ABD-3E80-E627-FEA1CC34ABE7}"/>
              </a:ext>
            </a:extLst>
          </p:cNvPr>
          <p:cNvSpPr>
            <a:spLocks noGrp="1" noChangeArrowheads="1"/>
          </p:cNvSpPr>
          <p:nvPr>
            <p:ph type="ctrTitle"/>
          </p:nvPr>
        </p:nvSpPr>
        <p:spPr>
          <a:xfrm>
            <a:off x="611188" y="549275"/>
            <a:ext cx="7772400" cy="1470025"/>
          </a:xfrm>
        </p:spPr>
        <p:txBody>
          <a:bodyPr anchor="ctr"/>
          <a:lstStyle/>
          <a:p>
            <a:pPr eaLnBrk="1" hangingPunct="1"/>
            <a:r>
              <a:rPr lang="pl-PL" altLang="it-IT" sz="3600"/>
              <a:t>Toruń – cit</a:t>
            </a:r>
            <a:r>
              <a:rPr lang="it-IT" altLang="it-IT" sz="3600"/>
              <a:t>à medioevale</a:t>
            </a:r>
            <a:r>
              <a:rPr lang="pl-PL" altLang="it-IT" sz="3600"/>
              <a:t> (*1227)</a:t>
            </a:r>
            <a:endParaRPr lang="en-AU" altLang="it-IT" sz="3600"/>
          </a:p>
        </p:txBody>
      </p:sp>
      <p:sp>
        <p:nvSpPr>
          <p:cNvPr id="12291" name="Text Box 5">
            <a:extLst>
              <a:ext uri="{FF2B5EF4-FFF2-40B4-BE49-F238E27FC236}">
                <a16:creationId xmlns:a16="http://schemas.microsoft.com/office/drawing/2014/main" id="{FE7DBB20-5569-BDED-8FCE-306D0CD56A49}"/>
              </a:ext>
            </a:extLst>
          </p:cNvPr>
          <p:cNvSpPr txBox="1">
            <a:spLocks noChangeArrowheads="1"/>
          </p:cNvSpPr>
          <p:nvPr/>
        </p:nvSpPr>
        <p:spPr bwMode="auto">
          <a:xfrm>
            <a:off x="250825" y="5516563"/>
            <a:ext cx="700531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a:solidFill>
                  <a:schemeClr val="accent2"/>
                </a:solidFill>
              </a:rPr>
              <a:t>Ordine religioso tedesco (di crociati)</a:t>
            </a:r>
            <a:endParaRPr lang="pl-PL" altLang="it-IT" sz="2200" dirty="0">
              <a:solidFill>
                <a:schemeClr val="accent2"/>
              </a:solidFill>
            </a:endParaRPr>
          </a:p>
          <a:p>
            <a:pPr eaLnBrk="1" hangingPunct="1">
              <a:spcBef>
                <a:spcPct val="0"/>
              </a:spcBef>
              <a:buFontTx/>
              <a:buNone/>
            </a:pPr>
            <a:r>
              <a:rPr lang="pl-PL" altLang="it-IT" sz="2200" dirty="0">
                <a:solidFill>
                  <a:schemeClr val="accent2"/>
                </a:solidFill>
              </a:rPr>
              <a:t>Zakon Najświętszej Marii Panny, Domu Niemieckiego</a:t>
            </a:r>
            <a:r>
              <a:rPr lang="it-IT" altLang="it-IT" sz="2200" dirty="0">
                <a:solidFill>
                  <a:schemeClr val="accent2"/>
                </a:solidFill>
              </a:rPr>
              <a:t> </a:t>
            </a:r>
            <a:r>
              <a:rPr lang="pl-PL" altLang="it-IT" sz="2200" dirty="0">
                <a:solidFill>
                  <a:schemeClr val="accent2"/>
                </a:solidFill>
              </a:rPr>
              <a:t> </a:t>
            </a:r>
            <a:endParaRPr lang="en-AU" altLang="it-IT" sz="2200" dirty="0">
              <a:solidFill>
                <a:schemeClr val="accent2"/>
              </a:solidFill>
            </a:endParaRPr>
          </a:p>
        </p:txBody>
      </p:sp>
      <p:pic>
        <p:nvPicPr>
          <p:cNvPr id="12292" name="Picture 6">
            <a:extLst>
              <a:ext uri="{FF2B5EF4-FFF2-40B4-BE49-F238E27FC236}">
                <a16:creationId xmlns:a16="http://schemas.microsoft.com/office/drawing/2014/main" id="{3CA815E3-7470-C804-4EC9-376CA353F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2133600"/>
            <a:ext cx="90741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C085952-FB0F-A451-BADB-093BC31CC81E}"/>
              </a:ext>
            </a:extLst>
          </p:cNvPr>
          <p:cNvSpPr>
            <a:spLocks noGrp="1" noChangeArrowheads="1"/>
          </p:cNvSpPr>
          <p:nvPr>
            <p:ph type="ctrTitle"/>
          </p:nvPr>
        </p:nvSpPr>
        <p:spPr>
          <a:xfrm>
            <a:off x="28799" y="82103"/>
            <a:ext cx="5736620" cy="795813"/>
          </a:xfrm>
        </p:spPr>
        <p:txBody>
          <a:bodyPr anchor="ctr"/>
          <a:lstStyle/>
          <a:p>
            <a:pPr eaLnBrk="1" hangingPunct="1"/>
            <a:r>
              <a:rPr lang="pl-PL" altLang="it-IT" sz="3200" dirty="0"/>
              <a:t>Toruń – miasto czterech katedr</a:t>
            </a:r>
            <a:endParaRPr lang="en-AU" altLang="it-IT" sz="3200" dirty="0"/>
          </a:p>
        </p:txBody>
      </p:sp>
      <p:sp>
        <p:nvSpPr>
          <p:cNvPr id="10243" name="Text Box 3">
            <a:extLst>
              <a:ext uri="{FF2B5EF4-FFF2-40B4-BE49-F238E27FC236}">
                <a16:creationId xmlns:a16="http://schemas.microsoft.com/office/drawing/2014/main" id="{46B3E98D-A5C6-0116-225A-DB1725B209B2}"/>
              </a:ext>
            </a:extLst>
          </p:cNvPr>
          <p:cNvSpPr txBox="1">
            <a:spLocks noChangeArrowheads="1"/>
          </p:cNvSpPr>
          <p:nvPr/>
        </p:nvSpPr>
        <p:spPr bwMode="auto">
          <a:xfrm>
            <a:off x="3775" y="4450358"/>
            <a:ext cx="31964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solidFill>
                  <a:schemeClr val="accent2"/>
                </a:solidFill>
              </a:rPr>
              <a:t>Katedra św. Jana Chrzciciela i św. Jana Ewangelisty </a:t>
            </a:r>
          </a:p>
          <a:p>
            <a:pPr eaLnBrk="1" hangingPunct="1">
              <a:spcBef>
                <a:spcPct val="0"/>
              </a:spcBef>
              <a:buFontTx/>
              <a:buNone/>
            </a:pPr>
            <a:r>
              <a:rPr lang="pl-PL" altLang="it-IT" sz="1800" dirty="0">
                <a:solidFill>
                  <a:schemeClr val="accent2"/>
                </a:solidFill>
              </a:rPr>
              <a:t>(Zakonu NMP, 1236-1350)</a:t>
            </a:r>
          </a:p>
          <a:p>
            <a:pPr eaLnBrk="1" hangingPunct="1">
              <a:spcBef>
                <a:spcPct val="0"/>
              </a:spcBef>
              <a:buFontTx/>
              <a:buNone/>
            </a:pPr>
            <a:r>
              <a:rPr lang="pl-PL" altLang="it-IT" sz="1800" dirty="0">
                <a:solidFill>
                  <a:schemeClr val="accent2"/>
                </a:solidFill>
              </a:rPr>
              <a:t>Foto Maria Karwasz</a:t>
            </a:r>
            <a:endParaRPr lang="en-AU" altLang="it-IT" sz="1800" dirty="0">
              <a:solidFill>
                <a:schemeClr val="accent2"/>
              </a:solidFill>
            </a:endParaRPr>
          </a:p>
        </p:txBody>
      </p:sp>
      <p:sp>
        <p:nvSpPr>
          <p:cNvPr id="10244" name="Text Box 4">
            <a:extLst>
              <a:ext uri="{FF2B5EF4-FFF2-40B4-BE49-F238E27FC236}">
                <a16:creationId xmlns:a16="http://schemas.microsoft.com/office/drawing/2014/main" id="{560C1842-530A-1391-B3B7-5D9A60B7A53F}"/>
              </a:ext>
            </a:extLst>
          </p:cNvPr>
          <p:cNvSpPr txBox="1">
            <a:spLocks noChangeArrowheads="1"/>
          </p:cNvSpPr>
          <p:nvPr/>
        </p:nvSpPr>
        <p:spPr bwMode="auto">
          <a:xfrm>
            <a:off x="3025571" y="970488"/>
            <a:ext cx="31964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solidFill>
                  <a:schemeClr val="accent2"/>
                </a:solidFill>
              </a:rPr>
              <a:t>Kościół Wniebowzięcia NMP   i bł. Stefana </a:t>
            </a:r>
            <a:r>
              <a:rPr lang="pl-PL" altLang="it-IT" sz="1800" dirty="0" err="1">
                <a:solidFill>
                  <a:schemeClr val="accent2"/>
                </a:solidFill>
              </a:rPr>
              <a:t>Frelichowskiego</a:t>
            </a:r>
            <a:r>
              <a:rPr lang="pl-PL" altLang="it-IT" sz="1800" dirty="0">
                <a:solidFill>
                  <a:schemeClr val="accent2"/>
                </a:solidFill>
              </a:rPr>
              <a:t> (franciszkański, 1239 ~ 1375)</a:t>
            </a:r>
            <a:endParaRPr lang="en-AU" altLang="it-IT" sz="1800" dirty="0">
              <a:solidFill>
                <a:schemeClr val="accent2"/>
              </a:solidFill>
            </a:endParaRPr>
          </a:p>
        </p:txBody>
      </p:sp>
      <p:sp>
        <p:nvSpPr>
          <p:cNvPr id="10245" name="Text Box 5">
            <a:extLst>
              <a:ext uri="{FF2B5EF4-FFF2-40B4-BE49-F238E27FC236}">
                <a16:creationId xmlns:a16="http://schemas.microsoft.com/office/drawing/2014/main" id="{0EA90E2D-73EB-EBAB-60BB-70079A99EAEC}"/>
              </a:ext>
            </a:extLst>
          </p:cNvPr>
          <p:cNvSpPr txBox="1">
            <a:spLocks noChangeArrowheads="1"/>
          </p:cNvSpPr>
          <p:nvPr/>
        </p:nvSpPr>
        <p:spPr bwMode="auto">
          <a:xfrm>
            <a:off x="6210781" y="3573971"/>
            <a:ext cx="28078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solidFill>
                  <a:schemeClr val="accent2"/>
                </a:solidFill>
              </a:rPr>
              <a:t>Katedra św. Jakuba, 1264, (zakon żeński cysterki, 1309 – 1340)</a:t>
            </a:r>
            <a:endParaRPr lang="en-AU" altLang="it-IT" sz="1800" dirty="0">
              <a:solidFill>
                <a:schemeClr val="accent2"/>
              </a:solidFill>
            </a:endParaRPr>
          </a:p>
        </p:txBody>
      </p:sp>
      <p:pic>
        <p:nvPicPr>
          <p:cNvPr id="10246" name="Picture 6">
            <a:extLst>
              <a:ext uri="{FF2B5EF4-FFF2-40B4-BE49-F238E27FC236}">
                <a16:creationId xmlns:a16="http://schemas.microsoft.com/office/drawing/2014/main" id="{E87DC306-03E9-52EB-EFAB-CE641942E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053" y="1986390"/>
            <a:ext cx="2462213"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a:extLst>
              <a:ext uri="{FF2B5EF4-FFF2-40B4-BE49-F238E27FC236}">
                <a16:creationId xmlns:a16="http://schemas.microsoft.com/office/drawing/2014/main" id="{9B84D981-7FE9-ED13-3620-3C82E9709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04" y="865123"/>
            <a:ext cx="264477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a:extLst>
              <a:ext uri="{FF2B5EF4-FFF2-40B4-BE49-F238E27FC236}">
                <a16:creationId xmlns:a16="http://schemas.microsoft.com/office/drawing/2014/main" id="{6827FC43-3F2E-2B0C-5D2D-B46F09F69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875" y="46795"/>
            <a:ext cx="25384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F622B0D0-BABC-A031-6E0C-E14B3D4E94B0}"/>
              </a:ext>
            </a:extLst>
          </p:cNvPr>
          <p:cNvSpPr txBox="1"/>
          <p:nvPr/>
        </p:nvSpPr>
        <p:spPr>
          <a:xfrm>
            <a:off x="1547664" y="5847552"/>
            <a:ext cx="4246602" cy="923330"/>
          </a:xfrm>
          <a:prstGeom prst="rect">
            <a:avLst/>
          </a:prstGeom>
          <a:noFill/>
        </p:spPr>
        <p:txBody>
          <a:bodyPr wrap="square" rtlCol="0">
            <a:spAutoFit/>
          </a:bodyPr>
          <a:lstStyle/>
          <a:p>
            <a:r>
              <a:rPr lang="pl-PL" sz="1800" dirty="0"/>
              <a:t>1263 -1343, Dominikanie. </a:t>
            </a:r>
          </a:p>
          <a:p>
            <a:r>
              <a:rPr lang="pl-PL" sz="1800" dirty="0"/>
              <a:t>Klasztor skasowany przez Napoleona,  </a:t>
            </a:r>
          </a:p>
          <a:p>
            <a:r>
              <a:rPr lang="pl-PL" sz="1800" dirty="0"/>
              <a:t>kościół rozebrany w 1834 r. </a:t>
            </a:r>
            <a:endParaRPr lang="en-US" sz="1800" dirty="0"/>
          </a:p>
        </p:txBody>
      </p:sp>
      <p:pic>
        <p:nvPicPr>
          <p:cNvPr id="1026" name="Picture 2" descr="Ruiny kościoła Dominikanów pw. św. Mikołaja - Toruń">
            <a:extLst>
              <a:ext uri="{FF2B5EF4-FFF2-40B4-BE49-F238E27FC236}">
                <a16:creationId xmlns:a16="http://schemas.microsoft.com/office/drawing/2014/main" id="{BF183789-C5B8-8EC0-303B-B1615E439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112" y="4639927"/>
            <a:ext cx="3196432" cy="2130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E1C8F8B-8774-875D-7ACF-C78EC37D484D}"/>
              </a:ext>
            </a:extLst>
          </p:cNvPr>
          <p:cNvSpPr>
            <a:spLocks noGrp="1" noChangeArrowheads="1"/>
          </p:cNvSpPr>
          <p:nvPr>
            <p:ph type="ctrTitle"/>
          </p:nvPr>
        </p:nvSpPr>
        <p:spPr>
          <a:xfrm>
            <a:off x="611188" y="-171450"/>
            <a:ext cx="7772400" cy="1470025"/>
          </a:xfrm>
        </p:spPr>
        <p:txBody>
          <a:bodyPr anchor="ctr"/>
          <a:lstStyle/>
          <a:p>
            <a:pPr eaLnBrk="1" hangingPunct="1"/>
            <a:r>
              <a:rPr lang="pl-PL" altLang="it-IT" sz="3200"/>
              <a:t>Toruń – Nicolaus Copernicus born (1473)</a:t>
            </a:r>
            <a:endParaRPr lang="en-AU" altLang="it-IT" sz="3200"/>
          </a:p>
        </p:txBody>
      </p:sp>
      <p:sp>
        <p:nvSpPr>
          <p:cNvPr id="11267" name="Text Box 3">
            <a:extLst>
              <a:ext uri="{FF2B5EF4-FFF2-40B4-BE49-F238E27FC236}">
                <a16:creationId xmlns:a16="http://schemas.microsoft.com/office/drawing/2014/main" id="{94B8A930-9C46-AB8F-349D-64B2439FBBB7}"/>
              </a:ext>
            </a:extLst>
          </p:cNvPr>
          <p:cNvSpPr txBox="1">
            <a:spLocks noChangeArrowheads="1"/>
          </p:cNvSpPr>
          <p:nvPr/>
        </p:nvSpPr>
        <p:spPr bwMode="auto">
          <a:xfrm>
            <a:off x="50800" y="4510088"/>
            <a:ext cx="35591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N. Copernicus (1473-1543)</a:t>
            </a:r>
            <a:endParaRPr lang="en-AU" altLang="it-IT" sz="2200">
              <a:solidFill>
                <a:schemeClr val="accent2"/>
              </a:solidFill>
            </a:endParaRPr>
          </a:p>
        </p:txBody>
      </p:sp>
      <p:sp>
        <p:nvSpPr>
          <p:cNvPr id="11268" name="Text Box 4">
            <a:extLst>
              <a:ext uri="{FF2B5EF4-FFF2-40B4-BE49-F238E27FC236}">
                <a16:creationId xmlns:a16="http://schemas.microsoft.com/office/drawing/2014/main" id="{FCA7DA6F-6F38-BE58-7A73-5800F9CC2116}"/>
              </a:ext>
            </a:extLst>
          </p:cNvPr>
          <p:cNvSpPr txBox="1">
            <a:spLocks noChangeArrowheads="1"/>
          </p:cNvSpPr>
          <p:nvPr/>
        </p:nvSpPr>
        <p:spPr bwMode="auto">
          <a:xfrm>
            <a:off x="2700338" y="5043488"/>
            <a:ext cx="368607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House of Copernicus </a:t>
            </a:r>
            <a:r>
              <a:rPr lang="pl-PL" altLang="it-IT" sz="2200" dirty="0" err="1">
                <a:solidFill>
                  <a:schemeClr val="accent2"/>
                </a:solidFill>
              </a:rPr>
              <a:t>father</a:t>
            </a:r>
            <a:r>
              <a:rPr lang="pl-PL" altLang="it-IT" sz="2200" dirty="0">
                <a:solidFill>
                  <a:schemeClr val="accent2"/>
                </a:solidFill>
              </a:rPr>
              <a:t>,</a:t>
            </a:r>
          </a:p>
          <a:p>
            <a:pPr eaLnBrk="1" hangingPunct="1">
              <a:spcBef>
                <a:spcPct val="0"/>
              </a:spcBef>
              <a:buFontTx/>
              <a:buNone/>
            </a:pPr>
            <a:r>
              <a:rPr lang="pl-PL" altLang="it-IT" sz="2200" dirty="0" err="1">
                <a:solidFill>
                  <a:schemeClr val="accent2"/>
                </a:solidFill>
              </a:rPr>
              <a:t>rich</a:t>
            </a:r>
            <a:r>
              <a:rPr lang="pl-PL" altLang="it-IT" sz="2200" dirty="0">
                <a:solidFill>
                  <a:schemeClr val="accent2"/>
                </a:solidFill>
              </a:rPr>
              <a:t> </a:t>
            </a:r>
            <a:r>
              <a:rPr lang="pl-PL" altLang="it-IT" sz="2200" dirty="0" err="1">
                <a:solidFill>
                  <a:schemeClr val="accent2"/>
                </a:solidFill>
              </a:rPr>
              <a:t>merchant</a:t>
            </a:r>
            <a:r>
              <a:rPr lang="pl-PL" altLang="it-IT" sz="2200" dirty="0">
                <a:solidFill>
                  <a:schemeClr val="accent2"/>
                </a:solidFill>
              </a:rPr>
              <a:t> (?)</a:t>
            </a:r>
          </a:p>
          <a:p>
            <a:pPr eaLnBrk="1" hangingPunct="1">
              <a:spcBef>
                <a:spcPct val="0"/>
              </a:spcBef>
              <a:buFontTx/>
              <a:buNone/>
            </a:pPr>
            <a:endParaRPr lang="pl-PL" altLang="it-IT" sz="2200" dirty="0">
              <a:solidFill>
                <a:schemeClr val="accent2"/>
              </a:solidFill>
            </a:endParaRPr>
          </a:p>
          <a:p>
            <a:pPr eaLnBrk="1" hangingPunct="1">
              <a:spcBef>
                <a:spcPct val="0"/>
              </a:spcBef>
              <a:buFontTx/>
              <a:buNone/>
            </a:pPr>
            <a:endParaRPr lang="en-AU" altLang="it-IT" sz="2200" dirty="0">
              <a:solidFill>
                <a:schemeClr val="accent2"/>
              </a:solidFill>
            </a:endParaRPr>
          </a:p>
        </p:txBody>
      </p:sp>
      <p:sp>
        <p:nvSpPr>
          <p:cNvPr id="11269" name="Text Box 5">
            <a:extLst>
              <a:ext uri="{FF2B5EF4-FFF2-40B4-BE49-F238E27FC236}">
                <a16:creationId xmlns:a16="http://schemas.microsoft.com/office/drawing/2014/main" id="{FECD9E1F-6458-FDF5-E131-8016570223EF}"/>
              </a:ext>
            </a:extLst>
          </p:cNvPr>
          <p:cNvSpPr txBox="1">
            <a:spLocks noChangeArrowheads="1"/>
          </p:cNvSpPr>
          <p:nvPr/>
        </p:nvSpPr>
        <p:spPr bwMode="auto">
          <a:xfrm>
            <a:off x="6516688" y="4545060"/>
            <a:ext cx="263245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Lucas Watzenrode</a:t>
            </a:r>
          </a:p>
          <a:p>
            <a:pPr eaLnBrk="1" hangingPunct="1">
              <a:spcBef>
                <a:spcPct val="0"/>
              </a:spcBef>
              <a:buFontTx/>
              <a:buNone/>
            </a:pPr>
            <a:r>
              <a:rPr lang="pl-PL" altLang="it-IT" sz="2200" dirty="0">
                <a:solidFill>
                  <a:schemeClr val="accent2"/>
                </a:solidFill>
              </a:rPr>
              <a:t>[</a:t>
            </a:r>
            <a:r>
              <a:rPr lang="pl-PL" altLang="it-IT" sz="2200" dirty="0" err="1">
                <a:solidFill>
                  <a:schemeClr val="accent2"/>
                </a:solidFill>
              </a:rPr>
              <a:t>Weizenrodau</a:t>
            </a:r>
            <a:r>
              <a:rPr lang="pl-PL" altLang="it-IT" sz="2200" dirty="0">
                <a:solidFill>
                  <a:schemeClr val="accent2"/>
                </a:solidFill>
              </a:rPr>
              <a:t> = </a:t>
            </a:r>
          </a:p>
          <a:p>
            <a:pPr eaLnBrk="1" hangingPunct="1">
              <a:spcBef>
                <a:spcPct val="0"/>
              </a:spcBef>
              <a:buFontTx/>
              <a:buNone/>
            </a:pPr>
            <a:r>
              <a:rPr lang="pl-PL" altLang="it-IT" sz="2200" dirty="0">
                <a:solidFill>
                  <a:schemeClr val="accent2"/>
                </a:solidFill>
              </a:rPr>
              <a:t>Pszenno] </a:t>
            </a:r>
            <a:r>
              <a:rPr lang="pl-PL" altLang="it-IT" sz="2200" dirty="0" err="1">
                <a:solidFill>
                  <a:schemeClr val="accent2"/>
                </a:solidFill>
              </a:rPr>
              <a:t>his</a:t>
            </a:r>
            <a:r>
              <a:rPr lang="pl-PL" altLang="it-IT" sz="2200" dirty="0">
                <a:solidFill>
                  <a:schemeClr val="accent2"/>
                </a:solidFill>
              </a:rPr>
              <a:t> </a:t>
            </a:r>
            <a:r>
              <a:rPr lang="pl-PL" altLang="it-IT" sz="2200" dirty="0" err="1">
                <a:solidFill>
                  <a:schemeClr val="accent2"/>
                </a:solidFill>
              </a:rPr>
              <a:t>uncle</a:t>
            </a:r>
            <a:r>
              <a:rPr lang="pl-PL" altLang="it-IT" sz="2200" dirty="0">
                <a:solidFill>
                  <a:schemeClr val="accent2"/>
                </a:solidFill>
              </a:rPr>
              <a:t>,</a:t>
            </a:r>
          </a:p>
          <a:p>
            <a:pPr eaLnBrk="1" hangingPunct="1">
              <a:spcBef>
                <a:spcPct val="0"/>
              </a:spcBef>
              <a:buFontTx/>
              <a:buNone/>
            </a:pPr>
            <a:r>
              <a:rPr lang="pl-PL" altLang="it-IT" sz="2200" dirty="0">
                <a:solidFill>
                  <a:schemeClr val="accent2"/>
                </a:solidFill>
              </a:rPr>
              <a:t>Bishop of Warmia</a:t>
            </a:r>
            <a:endParaRPr lang="en-AU" altLang="it-IT" sz="2200" dirty="0">
              <a:solidFill>
                <a:schemeClr val="accent2"/>
              </a:solidFill>
            </a:endParaRPr>
          </a:p>
        </p:txBody>
      </p:sp>
      <p:pic>
        <p:nvPicPr>
          <p:cNvPr id="11270" name="Picture 6">
            <a:extLst>
              <a:ext uri="{FF2B5EF4-FFF2-40B4-BE49-F238E27FC236}">
                <a16:creationId xmlns:a16="http://schemas.microsoft.com/office/drawing/2014/main" id="{2A986D4F-A1DB-6838-88A1-FC55FBDF2B1A}"/>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68413"/>
            <a:ext cx="23749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a:extLst>
              <a:ext uri="{FF2B5EF4-FFF2-40B4-BE49-F238E27FC236}">
                <a16:creationId xmlns:a16="http://schemas.microsoft.com/office/drawing/2014/main" id="{AA67CF3E-F72B-AD74-C187-DF34B034D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1700213"/>
            <a:ext cx="248443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a:extLst>
              <a:ext uri="{FF2B5EF4-FFF2-40B4-BE49-F238E27FC236}">
                <a16:creationId xmlns:a16="http://schemas.microsoft.com/office/drawing/2014/main" id="{98E7693A-E1AE-A6D5-8D20-49119208AF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1232694"/>
            <a:ext cx="22447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F03326AF-4266-20FE-52DA-8AC3A887B4D3}"/>
              </a:ext>
            </a:extLst>
          </p:cNvPr>
          <p:cNvSpPr>
            <a:spLocks noChangeArrowheads="1"/>
          </p:cNvSpPr>
          <p:nvPr/>
        </p:nvSpPr>
        <p:spPr bwMode="auto">
          <a:xfrm>
            <a:off x="323850" y="4759325"/>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400" dirty="0">
                <a:solidFill>
                  <a:schemeClr val="accent2"/>
                </a:solidFill>
              </a:rPr>
              <a:t>Europa 1453: </a:t>
            </a:r>
            <a:br>
              <a:rPr lang="pl-PL" altLang="it-IT" sz="2400" dirty="0">
                <a:solidFill>
                  <a:schemeClr val="accent2"/>
                </a:solidFill>
              </a:rPr>
            </a:br>
            <a:r>
              <a:rPr lang="pl-PL" altLang="it-IT" sz="2400" dirty="0">
                <a:solidFill>
                  <a:schemeClr val="accent2"/>
                </a:solidFill>
              </a:rPr>
              <a:t>Upadek Konstantynopola (obecnie Stambuł) = koniec Cesarstwa Rzymskiego (Wschodu) 
Kultura bizantyjska (i rękopisy) docierają do Włoch</a:t>
            </a:r>
            <a:endParaRPr lang="en-AU" altLang="it-IT" sz="2400" dirty="0">
              <a:solidFill>
                <a:schemeClr val="accent2"/>
              </a:solidFill>
            </a:endParaRPr>
          </a:p>
        </p:txBody>
      </p:sp>
      <p:sp>
        <p:nvSpPr>
          <p:cNvPr id="16387" name="Rectangle 7">
            <a:extLst>
              <a:ext uri="{FF2B5EF4-FFF2-40B4-BE49-F238E27FC236}">
                <a16:creationId xmlns:a16="http://schemas.microsoft.com/office/drawing/2014/main" id="{4520981D-31FD-D1C4-8403-448460273AC2}"/>
              </a:ext>
            </a:extLst>
          </p:cNvPr>
          <p:cNvSpPr>
            <a:spLocks noChangeArrowheads="1"/>
          </p:cNvSpPr>
          <p:nvPr/>
        </p:nvSpPr>
        <p:spPr bwMode="auto">
          <a:xfrm>
            <a:off x="395288" y="188913"/>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pl-PL" altLang="it-IT" dirty="0">
                <a:solidFill>
                  <a:schemeClr val="tx2"/>
                </a:solidFill>
              </a:rPr>
              <a:t>Co działo się w tym czasie w Europie/w Polsce?</a:t>
            </a:r>
            <a:br>
              <a:rPr lang="pl-PL" altLang="it-IT" dirty="0">
                <a:solidFill>
                  <a:schemeClr val="tx2"/>
                </a:solidFill>
              </a:rPr>
            </a:br>
            <a:endParaRPr lang="en-AU" altLang="it-IT" dirty="0">
              <a:solidFill>
                <a:schemeClr val="tx2"/>
              </a:solidFill>
            </a:endParaRPr>
          </a:p>
        </p:txBody>
      </p:sp>
      <p:sp>
        <p:nvSpPr>
          <p:cNvPr id="16388" name="Text Box 8">
            <a:extLst>
              <a:ext uri="{FF2B5EF4-FFF2-40B4-BE49-F238E27FC236}">
                <a16:creationId xmlns:a16="http://schemas.microsoft.com/office/drawing/2014/main" id="{B2DD1BE2-7384-FF0D-42B3-BC549B60DDCD}"/>
              </a:ext>
            </a:extLst>
          </p:cNvPr>
          <p:cNvSpPr txBox="1">
            <a:spLocks noChangeArrowheads="1"/>
          </p:cNvSpPr>
          <p:nvPr/>
        </p:nvSpPr>
        <p:spPr bwMode="auto">
          <a:xfrm>
            <a:off x="136525" y="1328738"/>
            <a:ext cx="9004388"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300" dirty="0">
                <a:solidFill>
                  <a:schemeClr val="accent2"/>
                </a:solidFill>
              </a:rPr>
              <a:t>1466: wojna między Zakonem krzyżackim a Polską - pokój toruński:</a:t>
            </a:r>
          </a:p>
          <a:p>
            <a:pPr>
              <a:spcBef>
                <a:spcPct val="0"/>
              </a:spcBef>
              <a:buFontTx/>
              <a:buNone/>
            </a:pPr>
            <a:r>
              <a:rPr lang="pl-PL" altLang="it-IT" sz="2300" dirty="0">
                <a:solidFill>
                  <a:schemeClr val="accent2"/>
                </a:solidFill>
              </a:rPr>
              <a:t>Prusy Królewskie (Warmia) i Książęce (Zakonu NMP)</a:t>
            </a:r>
            <a:endParaRPr lang="it-IT" altLang="it-IT" sz="2300" dirty="0">
              <a:solidFill>
                <a:schemeClr val="accent2"/>
              </a:solidFill>
            </a:endParaRPr>
          </a:p>
        </p:txBody>
      </p:sp>
      <p:pic>
        <p:nvPicPr>
          <p:cNvPr id="16389" name="Picture 10">
            <a:extLst>
              <a:ext uri="{FF2B5EF4-FFF2-40B4-BE49-F238E27FC236}">
                <a16:creationId xmlns:a16="http://schemas.microsoft.com/office/drawing/2014/main" id="{EAD6D025-B95F-55EA-B33C-6EE0C76D2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2683326"/>
            <a:ext cx="41783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1">
            <a:extLst>
              <a:ext uri="{FF2B5EF4-FFF2-40B4-BE49-F238E27FC236}">
                <a16:creationId xmlns:a16="http://schemas.microsoft.com/office/drawing/2014/main" id="{809357AE-6DCD-92F4-365B-F4872220A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492375"/>
            <a:ext cx="2376487"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it-IT" sz="36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it-IT" sz="36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22264</TotalTime>
  <Words>6028</Words>
  <Application>Microsoft Office PowerPoint</Application>
  <PresentationFormat>Pokaz na ekranie (4:3)</PresentationFormat>
  <Paragraphs>371</Paragraphs>
  <Slides>58</Slides>
  <Notes>5</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58</vt:i4>
      </vt:variant>
    </vt:vector>
  </HeadingPairs>
  <TitlesOfParts>
    <vt:vector size="65" baseType="lpstr">
      <vt:lpstr>Arial</vt:lpstr>
      <vt:lpstr>Arial Unicode MS</vt:lpstr>
      <vt:lpstr>Helvetica neue</vt:lpstr>
      <vt:lpstr>NewBaskerville-Italic</vt:lpstr>
      <vt:lpstr>NewBaskerville-Roman</vt:lpstr>
      <vt:lpstr>Times New Roman</vt:lpstr>
      <vt:lpstr>Projekt domyślny</vt:lpstr>
      <vt:lpstr>Filozofia przyrody</vt:lpstr>
      <vt:lpstr>Do czego służy kalendarz?</vt:lpstr>
      <vt:lpstr>Roger Bacon: franciszkanin, 1214-1294…</vt:lpstr>
      <vt:lpstr>John of Hollywood (1195-1256)</vt:lpstr>
      <vt:lpstr>Prezentacja programu PowerPoint</vt:lpstr>
      <vt:lpstr>Toruń – cità medioevale (*1227)</vt:lpstr>
      <vt:lpstr>Toruń – miasto czterech katedr</vt:lpstr>
      <vt:lpstr>Toruń – Nicolaus Copernicus born (1473)</vt:lpstr>
      <vt:lpstr>Prezentacja programu PowerPoint</vt:lpstr>
      <vt:lpstr>Prezentacja programu PowerPoint</vt:lpstr>
      <vt:lpstr>Student UJ (1491), kanonik we Fromborku (1495)</vt:lpstr>
      <vt:lpstr>Student UJ (1491), kanonik we Fromborku (1495)</vt:lpstr>
      <vt:lpstr>Prezentacja programu PowerPoint</vt:lpstr>
      <vt:lpstr>Nicolao Copernico – pracowity student (?)</vt:lpstr>
      <vt:lpstr>1503, Ferrara: „doktorat” z prawa kanonicznego </vt:lpstr>
      <vt:lpstr>1503, Ferrara: „doktorat” z prawa kanonicznego </vt:lpstr>
      <vt:lpstr>Spójrz w niebo: Księżyc i planety się poruszają!</vt:lpstr>
      <vt:lpstr>Prezentacja programu PowerPoint</vt:lpstr>
      <vt:lpstr>Co zrobił Kopernik?</vt:lpstr>
      <vt:lpstr>Pierwszy traktat nowożytnej nauki (Norymberga, 1543)</vt:lpstr>
      <vt:lpstr>De revolutionibus [orbium coelestium]</vt:lpstr>
      <vt:lpstr>Świat jest kulisty</vt:lpstr>
      <vt:lpstr>Arystoteles: czy Ziemia jest w środku wszechświata?</vt:lpstr>
      <vt:lpstr>Kopernik: De revolutionibus, ks. I</vt:lpstr>
      <vt:lpstr>Geometria, jak Euklidesa         Tablice, jak trygonometryczne </vt:lpstr>
      <vt:lpstr>II Gwiazdozbiory                III O precesji punktów równonocy                 </vt:lpstr>
      <vt:lpstr>IV Epicykle: nie fałszujemy świata         V Tablice Saturna                </vt:lpstr>
      <vt:lpstr>System Kopernikański: planety krążą wokół Słońca</vt:lpstr>
      <vt:lpstr>„To najwspanialsze dzieło najwyższej, Boskiej Istoty”</vt:lpstr>
      <vt:lpstr>„Wielce szanowny przyjacielu, lekarzu,  Panie Doktorze Mikołaju  Koperniku”</vt:lpstr>
      <vt:lpstr>Biskup „Dantizek”</vt:lpstr>
      <vt:lpstr>Kochanka Kopernika? Nie! gospodyni</vt:lpstr>
      <vt:lpstr>Kochanka Kopernika? Nie! gospodyni</vt:lpstr>
      <vt:lpstr>De revolutionibus orbium coelestis ? O obrotach ciał niebieskich </vt:lpstr>
      <vt:lpstr>Ruch całego świata !</vt:lpstr>
      <vt:lpstr>Ziemia to jedna z planet (!)</vt:lpstr>
      <vt:lpstr>Uzasadnienie trojakiego ruchu Ziemi</vt:lpstr>
      <vt:lpstr>Cztery pory roku</vt:lpstr>
      <vt:lpstr>Uzasadnienie trojakiego ruchu Ziemi</vt:lpstr>
      <vt:lpstr>«Precesja» osi Ziemi
</vt:lpstr>
      <vt:lpstr>Długie sprawdzanie (od 1511, jeśli nie wcześniej)</vt:lpstr>
      <vt:lpstr>Retyk (Lauchen)„Narratio prima”</vt:lpstr>
      <vt:lpstr>Copernik: humanista, lekarz, administrator</vt:lpstr>
      <vt:lpstr>Frauen-borg</vt:lpstr>
      <vt:lpstr>Kopernik: Porządek sfer niebieskich</vt:lpstr>
      <vt:lpstr>Sztafeta postępu naukowego</vt:lpstr>
      <vt:lpstr>Kopernik i Kościół katolicki</vt:lpstr>
      <vt:lpstr>Kopernik i Kościół</vt:lpstr>
      <vt:lpstr>Concilio di Trento</vt:lpstr>
      <vt:lpstr>Nicolaus Copernik</vt:lpstr>
      <vt:lpstr>Prezentacja programu PowerPoint</vt:lpstr>
      <vt:lpstr>Rewolucja kopernikańska?</vt:lpstr>
      <vt:lpstr>G. Karwasz, K. Rochowicz:  Architekt Wszechświata (Głos Uczelni, 2014)</vt:lpstr>
      <vt:lpstr>Pierwszy „podpis” Copernika</vt:lpstr>
      <vt:lpstr>Astronom z Fromborka</vt:lpstr>
      <vt:lpstr>Literatura</vt:lpstr>
      <vt:lpstr>Ostatnie rodzinne zdjęcie </vt:lpstr>
      <vt:lpstr>Bye-bye niebiesko planeto!</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Filozofia przyrody</dc:title>
  <dc:creator>GK</dc:creator>
  <cp:lastModifiedBy>Maria Karwasz</cp:lastModifiedBy>
  <cp:revision>212</cp:revision>
  <cp:lastPrinted>2025-01-12T16:40:02Z</cp:lastPrinted>
  <dcterms:created xsi:type="dcterms:W3CDTF">2023-10-19T19:15:12Z</dcterms:created>
  <dcterms:modified xsi:type="dcterms:W3CDTF">2025-03-13T07:03:01Z</dcterms:modified>
</cp:coreProperties>
</file>