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68" r:id="rId2"/>
    <p:sldId id="385" r:id="rId3"/>
    <p:sldId id="334" r:id="rId4"/>
    <p:sldId id="338" r:id="rId5"/>
    <p:sldId id="337" r:id="rId6"/>
    <p:sldId id="339" r:id="rId7"/>
    <p:sldId id="340" r:id="rId8"/>
    <p:sldId id="336" r:id="rId9"/>
    <p:sldId id="388" r:id="rId10"/>
    <p:sldId id="341" r:id="rId11"/>
    <p:sldId id="342" r:id="rId12"/>
    <p:sldId id="346" r:id="rId13"/>
    <p:sldId id="345" r:id="rId14"/>
    <p:sldId id="344" r:id="rId15"/>
    <p:sldId id="348" r:id="rId16"/>
    <p:sldId id="347" r:id="rId17"/>
    <p:sldId id="350" r:id="rId18"/>
    <p:sldId id="351" r:id="rId19"/>
    <p:sldId id="355" r:id="rId20"/>
    <p:sldId id="352" r:id="rId21"/>
    <p:sldId id="354" r:id="rId22"/>
    <p:sldId id="353" r:id="rId23"/>
    <p:sldId id="356" r:id="rId24"/>
    <p:sldId id="357" r:id="rId25"/>
    <p:sldId id="390" r:id="rId26"/>
    <p:sldId id="360" r:id="rId27"/>
    <p:sldId id="359" r:id="rId28"/>
    <p:sldId id="379" r:id="rId29"/>
    <p:sldId id="378" r:id="rId30"/>
    <p:sldId id="361" r:id="rId31"/>
    <p:sldId id="362" r:id="rId32"/>
    <p:sldId id="371" r:id="rId33"/>
    <p:sldId id="372" r:id="rId34"/>
    <p:sldId id="380" r:id="rId35"/>
    <p:sldId id="373" r:id="rId36"/>
    <p:sldId id="381" r:id="rId37"/>
    <p:sldId id="375" r:id="rId38"/>
    <p:sldId id="389" r:id="rId39"/>
    <p:sldId id="386" r:id="rId40"/>
    <p:sldId id="387" r:id="rId41"/>
    <p:sldId id="382" r:id="rId42"/>
    <p:sldId id="358" r:id="rId43"/>
    <p:sldId id="335" r:id="rId44"/>
  </p:sldIdLst>
  <p:sldSz cx="9144000" cy="6858000" type="screen4x3"/>
  <p:notesSz cx="7104063" cy="102346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E6EEF3"/>
    <a:srgbClr val="602E04"/>
    <a:srgbClr val="FF3399"/>
    <a:srgbClr val="FF33CC"/>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32" autoAdjust="0"/>
    <p:restoredTop sz="93410" autoAdjust="0"/>
  </p:normalViewPr>
  <p:slideViewPr>
    <p:cSldViewPr>
      <p:cViewPr varScale="1">
        <p:scale>
          <a:sx n="60" d="100"/>
          <a:sy n="60" d="100"/>
        </p:scale>
        <p:origin x="244" y="44"/>
      </p:cViewPr>
      <p:guideLst>
        <p:guide orient="horz" pos="2160"/>
        <p:guide pos="2880"/>
      </p:guideLst>
    </p:cSldViewPr>
  </p:slideViewPr>
  <p:notesTextViewPr>
    <p:cViewPr>
      <p:scale>
        <a:sx n="70" d="100"/>
        <a:sy n="7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4"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8427" cy="511731"/>
          </a:xfrm>
          <a:prstGeom prst="rect">
            <a:avLst/>
          </a:prstGeom>
        </p:spPr>
        <p:txBody>
          <a:bodyPr vert="horz" lIns="96661" tIns="48331" rIns="96661" bIns="48331" rtlCol="0"/>
          <a:lstStyle>
            <a:lvl1pPr algn="l">
              <a:defRPr sz="1300"/>
            </a:lvl1pPr>
          </a:lstStyle>
          <a:p>
            <a:endParaRPr lang="it-IT"/>
          </a:p>
        </p:txBody>
      </p:sp>
      <p:sp>
        <p:nvSpPr>
          <p:cNvPr id="3" name="Segnaposto data 2"/>
          <p:cNvSpPr>
            <a:spLocks noGrp="1"/>
          </p:cNvSpPr>
          <p:nvPr>
            <p:ph type="dt" idx="1"/>
          </p:nvPr>
        </p:nvSpPr>
        <p:spPr>
          <a:xfrm>
            <a:off x="4023992" y="0"/>
            <a:ext cx="3078427" cy="511731"/>
          </a:xfrm>
          <a:prstGeom prst="rect">
            <a:avLst/>
          </a:prstGeom>
        </p:spPr>
        <p:txBody>
          <a:bodyPr vert="horz" lIns="96661" tIns="48331" rIns="96661" bIns="48331" rtlCol="0"/>
          <a:lstStyle>
            <a:lvl1pPr algn="r">
              <a:defRPr sz="1300"/>
            </a:lvl1pPr>
          </a:lstStyle>
          <a:p>
            <a:fld id="{A3EC1241-1F14-4471-84E0-85B16988D816}" type="datetimeFigureOut">
              <a:rPr lang="it-IT" smtClean="0"/>
              <a:t>13/12/2023</a:t>
            </a:fld>
            <a:endParaRPr lang="it-IT"/>
          </a:p>
        </p:txBody>
      </p:sp>
      <p:sp>
        <p:nvSpPr>
          <p:cNvPr id="4" name="Segnaposto immagine diapositiva 3"/>
          <p:cNvSpPr>
            <a:spLocks noGrp="1" noRot="1" noChangeAspect="1"/>
          </p:cNvSpPr>
          <p:nvPr>
            <p:ph type="sldImg" idx="2"/>
          </p:nvPr>
        </p:nvSpPr>
        <p:spPr>
          <a:xfrm>
            <a:off x="993775" y="768350"/>
            <a:ext cx="5116513" cy="3838575"/>
          </a:xfrm>
          <a:prstGeom prst="rect">
            <a:avLst/>
          </a:prstGeom>
          <a:noFill/>
          <a:ln w="12700">
            <a:solidFill>
              <a:prstClr val="black"/>
            </a:solidFill>
          </a:ln>
        </p:spPr>
        <p:txBody>
          <a:bodyPr vert="horz" lIns="96661" tIns="48331" rIns="96661" bIns="48331" rtlCol="0" anchor="ctr"/>
          <a:lstStyle/>
          <a:p>
            <a:endParaRPr lang="it-IT"/>
          </a:p>
        </p:txBody>
      </p:sp>
      <p:sp>
        <p:nvSpPr>
          <p:cNvPr id="5" name="Segnaposto note 4"/>
          <p:cNvSpPr>
            <a:spLocks noGrp="1"/>
          </p:cNvSpPr>
          <p:nvPr>
            <p:ph type="body" sz="quarter" idx="3"/>
          </p:nvPr>
        </p:nvSpPr>
        <p:spPr>
          <a:xfrm>
            <a:off x="710407" y="4861441"/>
            <a:ext cx="5683250" cy="4605576"/>
          </a:xfrm>
          <a:prstGeom prst="rect">
            <a:avLst/>
          </a:prstGeom>
        </p:spPr>
        <p:txBody>
          <a:bodyPr vert="horz" lIns="96661" tIns="48331" rIns="96661" bIns="48331"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721106"/>
            <a:ext cx="3078427" cy="511731"/>
          </a:xfrm>
          <a:prstGeom prst="rect">
            <a:avLst/>
          </a:prstGeom>
        </p:spPr>
        <p:txBody>
          <a:bodyPr vert="horz" lIns="96661" tIns="48331" rIns="96661" bIns="48331" rtlCol="0" anchor="b"/>
          <a:lstStyle>
            <a:lvl1pPr algn="l">
              <a:defRPr sz="1300"/>
            </a:lvl1pPr>
          </a:lstStyle>
          <a:p>
            <a:endParaRPr lang="it-IT"/>
          </a:p>
        </p:txBody>
      </p:sp>
      <p:sp>
        <p:nvSpPr>
          <p:cNvPr id="7" name="Segnaposto numero diapositiva 6"/>
          <p:cNvSpPr>
            <a:spLocks noGrp="1"/>
          </p:cNvSpPr>
          <p:nvPr>
            <p:ph type="sldNum" sz="quarter" idx="5"/>
          </p:nvPr>
        </p:nvSpPr>
        <p:spPr>
          <a:xfrm>
            <a:off x="4023992" y="9721106"/>
            <a:ext cx="3078427" cy="511731"/>
          </a:xfrm>
          <a:prstGeom prst="rect">
            <a:avLst/>
          </a:prstGeom>
        </p:spPr>
        <p:txBody>
          <a:bodyPr vert="horz" lIns="96661" tIns="48331" rIns="96661" bIns="48331" rtlCol="0" anchor="b"/>
          <a:lstStyle>
            <a:lvl1pPr algn="r">
              <a:defRPr sz="1300"/>
            </a:lvl1pPr>
          </a:lstStyle>
          <a:p>
            <a:fld id="{B280C079-6431-4507-850B-994B83DFCCDC}" type="slidenum">
              <a:rPr lang="it-IT" smtClean="0"/>
              <a:t>‹#›</a:t>
            </a:fld>
            <a:endParaRPr lang="it-IT"/>
          </a:p>
        </p:txBody>
      </p:sp>
    </p:spTree>
    <p:extLst>
      <p:ext uri="{BB962C8B-B14F-4D97-AF65-F5344CB8AC3E}">
        <p14:creationId xmlns:p14="http://schemas.microsoft.com/office/powerpoint/2010/main" val="928972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lideshare.net/maleigh/grade-11-earth-life-science-earth-systems-subsystem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britannica.com/science/chemical-element"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britannica.com/science/matter"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Books:</a:t>
            </a:r>
          </a:p>
          <a:p>
            <a:r>
              <a:rPr lang="en-US" dirty="0" smtClean="0"/>
              <a:t>Jacobson</a:t>
            </a:r>
            <a:r>
              <a:rPr lang="en-US" baseline="0" dirty="0" smtClean="0"/>
              <a:t>-</a:t>
            </a:r>
            <a:r>
              <a:rPr lang="en-US" baseline="0" dirty="0" err="1" smtClean="0"/>
              <a:t>Charlson</a:t>
            </a:r>
            <a:r>
              <a:rPr lang="en-US" baseline="0" dirty="0" smtClean="0"/>
              <a:t> Earth System Science: </a:t>
            </a:r>
            <a:r>
              <a:rPr lang="en-US" baseline="0" dirty="0" err="1" smtClean="0"/>
              <a:t>chapt</a:t>
            </a:r>
            <a:r>
              <a:rPr lang="en-US" baseline="0" dirty="0" smtClean="0"/>
              <a:t> 1.5, chap.4, chap. 11, 12, 13, 14 for the elements cycles</a:t>
            </a:r>
          </a:p>
          <a:p>
            <a:r>
              <a:rPr lang="en-US" baseline="0" dirty="0" smtClean="0"/>
              <a:t>Hewitt-Jackson Chap.4 (but very generic)</a:t>
            </a:r>
          </a:p>
          <a:p>
            <a:endParaRPr lang="en-US" baseline="0" dirty="0" smtClean="0"/>
          </a:p>
          <a:p>
            <a:r>
              <a:rPr lang="en-US" baseline="0" dirty="0" smtClean="0"/>
              <a:t>TO BE ADDED&gt;</a:t>
            </a:r>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1</a:t>
            </a:fld>
            <a:endParaRPr lang="en-GB"/>
          </a:p>
        </p:txBody>
      </p:sp>
    </p:spTree>
    <p:extLst>
      <p:ext uri="{BB962C8B-B14F-4D97-AF65-F5344CB8AC3E}">
        <p14:creationId xmlns:p14="http://schemas.microsoft.com/office/powerpoint/2010/main" val="2716748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Applications: issues and modification of the natural cycled</a:t>
            </a:r>
            <a:r>
              <a:rPr lang="it-IT" baseline="0" dirty="0" smtClean="0"/>
              <a:t> due to antropogenic effects </a:t>
            </a:r>
            <a:endParaRPr lang="en-US" dirty="0"/>
          </a:p>
        </p:txBody>
      </p:sp>
      <p:sp>
        <p:nvSpPr>
          <p:cNvPr id="4" name="Slide Number Placeholder 3"/>
          <p:cNvSpPr>
            <a:spLocks noGrp="1"/>
          </p:cNvSpPr>
          <p:nvPr>
            <p:ph type="sldNum" sz="quarter" idx="10"/>
          </p:nvPr>
        </p:nvSpPr>
        <p:spPr/>
        <p:txBody>
          <a:bodyPr/>
          <a:lstStyle/>
          <a:p>
            <a:fld id="{B280C079-6431-4507-850B-994B83DFCCDC}" type="slidenum">
              <a:rPr lang="it-IT" smtClean="0"/>
              <a:t>10</a:t>
            </a:fld>
            <a:endParaRPr lang="it-IT"/>
          </a:p>
        </p:txBody>
      </p:sp>
    </p:spTree>
    <p:extLst>
      <p:ext uri="{BB962C8B-B14F-4D97-AF65-F5344CB8AC3E}">
        <p14:creationId xmlns:p14="http://schemas.microsoft.com/office/powerpoint/2010/main" val="3922672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Reservoir for a chemical</a:t>
            </a:r>
            <a:r>
              <a:rPr lang="it-IT" baseline="0" dirty="0" smtClean="0"/>
              <a:t> elements is the chemical species/material that contain that specific element. It can be a global one or more geographycally defined.</a:t>
            </a:r>
          </a:p>
          <a:p>
            <a:r>
              <a:rPr lang="it-IT" baseline="0" dirty="0" smtClean="0"/>
              <a:t>Flux: usually norna</a:t>
            </a:r>
            <a:endParaRPr lang="en-US" dirty="0"/>
          </a:p>
        </p:txBody>
      </p:sp>
      <p:sp>
        <p:nvSpPr>
          <p:cNvPr id="4" name="Slide Number Placeholder 3"/>
          <p:cNvSpPr>
            <a:spLocks noGrp="1"/>
          </p:cNvSpPr>
          <p:nvPr>
            <p:ph type="sldNum" sz="quarter" idx="10"/>
          </p:nvPr>
        </p:nvSpPr>
        <p:spPr/>
        <p:txBody>
          <a:bodyPr/>
          <a:lstStyle/>
          <a:p>
            <a:fld id="{B280C079-6431-4507-850B-994B83DFCCDC}" type="slidenum">
              <a:rPr lang="it-IT" smtClean="0"/>
              <a:t>11</a:t>
            </a:fld>
            <a:endParaRPr lang="it-IT"/>
          </a:p>
        </p:txBody>
      </p:sp>
    </p:spTree>
    <p:extLst>
      <p:ext uri="{BB962C8B-B14F-4D97-AF65-F5344CB8AC3E}">
        <p14:creationId xmlns:p14="http://schemas.microsoft.com/office/powerpoint/2010/main" val="3071047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For one reservoir</a:t>
            </a:r>
            <a:r>
              <a:rPr lang="it-IT" baseline="0" dirty="0" smtClean="0"/>
              <a:t> I can have more than one source and sink and the important point in creating a cycle is to estimate the vaues of Q and S</a:t>
            </a:r>
            <a:endParaRPr lang="en-US" dirty="0"/>
          </a:p>
        </p:txBody>
      </p:sp>
      <p:sp>
        <p:nvSpPr>
          <p:cNvPr id="4" name="Slide Number Placeholder 3"/>
          <p:cNvSpPr>
            <a:spLocks noGrp="1"/>
          </p:cNvSpPr>
          <p:nvPr>
            <p:ph type="sldNum" sz="quarter" idx="10"/>
          </p:nvPr>
        </p:nvSpPr>
        <p:spPr/>
        <p:txBody>
          <a:bodyPr/>
          <a:lstStyle/>
          <a:p>
            <a:fld id="{B280C079-6431-4507-850B-994B83DFCCDC}" type="slidenum">
              <a:rPr lang="it-IT" smtClean="0"/>
              <a:t>12</a:t>
            </a:fld>
            <a:endParaRPr lang="it-IT"/>
          </a:p>
        </p:txBody>
      </p:sp>
    </p:spTree>
    <p:extLst>
      <p:ext uri="{BB962C8B-B14F-4D97-AF65-F5344CB8AC3E}">
        <p14:creationId xmlns:p14="http://schemas.microsoft.com/office/powerpoint/2010/main" val="3970939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In</a:t>
            </a:r>
            <a:r>
              <a:rPr lang="it-IT" baseline="0" dirty="0" smtClean="0"/>
              <a:t> this slide a simplified model of the C cycles where </a:t>
            </a:r>
            <a:r>
              <a:rPr lang="it-IT" dirty="0" smtClean="0"/>
              <a:t>rectangles are</a:t>
            </a:r>
            <a:r>
              <a:rPr lang="it-IT" baseline="0" dirty="0" smtClean="0"/>
              <a:t> the various </a:t>
            </a:r>
            <a:r>
              <a:rPr lang="it-IT" b="1" baseline="0" dirty="0" smtClean="0"/>
              <a:t>reservoirs </a:t>
            </a:r>
            <a:r>
              <a:rPr lang="it-IT" baseline="0" dirty="0" smtClean="0"/>
              <a:t>and arrow represent </a:t>
            </a:r>
            <a:r>
              <a:rPr lang="it-IT" b="1" baseline="0" dirty="0" smtClean="0"/>
              <a:t>fluxes </a:t>
            </a:r>
            <a:r>
              <a:rPr lang="it-IT" b="0" baseline="0" dirty="0" smtClean="0"/>
              <a:t>Pg= petagrams</a:t>
            </a:r>
          </a:p>
          <a:p>
            <a:pPr marL="0" marR="0" indent="0" algn="l" defTabSz="914400" rtl="0" eaLnBrk="1" fontAlgn="auto" latinLnBrk="0" hangingPunct="1">
              <a:lnSpc>
                <a:spcPct val="100000"/>
              </a:lnSpc>
              <a:spcBef>
                <a:spcPts val="0"/>
              </a:spcBef>
              <a:spcAft>
                <a:spcPts val="0"/>
              </a:spcAft>
              <a:buClrTx/>
              <a:buSzTx/>
              <a:buFontTx/>
              <a:buNone/>
              <a:tabLst/>
              <a:defRPr/>
            </a:pPr>
            <a:r>
              <a:rPr lang="it-IT" b="0" baseline="0" dirty="0" smtClean="0"/>
              <a:t>Rectangles are the various reservoir of C with the burden indicated inside in units of Pg= petagrams </a:t>
            </a:r>
          </a:p>
          <a:p>
            <a:endParaRPr lang="en-US" b="0" dirty="0"/>
          </a:p>
        </p:txBody>
      </p:sp>
      <p:sp>
        <p:nvSpPr>
          <p:cNvPr id="4" name="Slide Number Placeholder 3"/>
          <p:cNvSpPr>
            <a:spLocks noGrp="1"/>
          </p:cNvSpPr>
          <p:nvPr>
            <p:ph type="sldNum" sz="quarter" idx="10"/>
          </p:nvPr>
        </p:nvSpPr>
        <p:spPr/>
        <p:txBody>
          <a:bodyPr/>
          <a:lstStyle/>
          <a:p>
            <a:fld id="{B280C079-6431-4507-850B-994B83DFCCDC}" type="slidenum">
              <a:rPr lang="it-IT" smtClean="0"/>
              <a:t>13</a:t>
            </a:fld>
            <a:endParaRPr lang="it-IT"/>
          </a:p>
        </p:txBody>
      </p:sp>
    </p:spTree>
    <p:extLst>
      <p:ext uri="{BB962C8B-B14F-4D97-AF65-F5344CB8AC3E}">
        <p14:creationId xmlns:p14="http://schemas.microsoft.com/office/powerpoint/2010/main" val="2386335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If we take into account all sources and sinks we generare</a:t>
            </a:r>
            <a:r>
              <a:rPr lang="it-IT" baseline="0" dirty="0" smtClean="0"/>
              <a:t> a budget for the reservoir.</a:t>
            </a:r>
            <a:endParaRPr lang="en-US" dirty="0"/>
          </a:p>
        </p:txBody>
      </p:sp>
      <p:sp>
        <p:nvSpPr>
          <p:cNvPr id="4" name="Slide Number Placeholder 3"/>
          <p:cNvSpPr>
            <a:spLocks noGrp="1"/>
          </p:cNvSpPr>
          <p:nvPr>
            <p:ph type="sldNum" sz="quarter" idx="10"/>
          </p:nvPr>
        </p:nvSpPr>
        <p:spPr/>
        <p:txBody>
          <a:bodyPr/>
          <a:lstStyle/>
          <a:p>
            <a:fld id="{B280C079-6431-4507-850B-994B83DFCCDC}" type="slidenum">
              <a:rPr lang="it-IT" smtClean="0"/>
              <a:t>14</a:t>
            </a:fld>
            <a:endParaRPr lang="it-IT"/>
          </a:p>
        </p:txBody>
      </p:sp>
    </p:spTree>
    <p:extLst>
      <p:ext uri="{BB962C8B-B14F-4D97-AF65-F5344CB8AC3E}">
        <p14:creationId xmlns:p14="http://schemas.microsoft.com/office/powerpoint/2010/main" val="1040033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80C079-6431-4507-850B-994B83DFCCDC}" type="slidenum">
              <a:rPr lang="it-IT" smtClean="0"/>
              <a:t>15</a:t>
            </a:fld>
            <a:endParaRPr lang="it-IT"/>
          </a:p>
        </p:txBody>
      </p:sp>
    </p:spTree>
    <p:extLst>
      <p:ext uri="{BB962C8B-B14F-4D97-AF65-F5344CB8AC3E}">
        <p14:creationId xmlns:p14="http://schemas.microsoft.com/office/powerpoint/2010/main" val="1145268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The example</a:t>
            </a:r>
            <a:r>
              <a:rPr lang="it-IT" baseline="0" dirty="0" smtClean="0"/>
              <a:t> refers to a reservoir with a burden M0 at t=0 which is suddenly perturbed by increasing to soure to a new value Q1.</a:t>
            </a:r>
          </a:p>
          <a:p>
            <a:r>
              <a:rPr lang="it-IT" baseline="0" dirty="0" smtClean="0"/>
              <a:t>Response time is </a:t>
            </a:r>
            <a:endParaRPr lang="en-US" dirty="0"/>
          </a:p>
        </p:txBody>
      </p:sp>
      <p:sp>
        <p:nvSpPr>
          <p:cNvPr id="4" name="Slide Number Placeholder 3"/>
          <p:cNvSpPr>
            <a:spLocks noGrp="1"/>
          </p:cNvSpPr>
          <p:nvPr>
            <p:ph type="sldNum" sz="quarter" idx="10"/>
          </p:nvPr>
        </p:nvSpPr>
        <p:spPr/>
        <p:txBody>
          <a:bodyPr/>
          <a:lstStyle/>
          <a:p>
            <a:fld id="{B280C079-6431-4507-850B-994B83DFCCDC}" type="slidenum">
              <a:rPr lang="it-IT" smtClean="0"/>
              <a:t>16</a:t>
            </a:fld>
            <a:endParaRPr lang="it-IT"/>
          </a:p>
        </p:txBody>
      </p:sp>
    </p:spTree>
    <p:extLst>
      <p:ext uri="{BB962C8B-B14F-4D97-AF65-F5344CB8AC3E}">
        <p14:creationId xmlns:p14="http://schemas.microsoft.com/office/powerpoint/2010/main" val="2076655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Incorporation of S into the sulfate rocks is a slow process,</a:t>
            </a:r>
            <a:r>
              <a:rPr lang="it-IT" baseline="0" dirty="0" smtClean="0"/>
              <a:t> it takes a geological time.</a:t>
            </a:r>
          </a:p>
          <a:p>
            <a:r>
              <a:rPr lang="it-IT" baseline="0" dirty="0" smtClean="0"/>
              <a:t>Importance of the cycles: if we are able to estimate the changes to the sources or sinks into a reservoir </a:t>
            </a:r>
          </a:p>
          <a:p>
            <a:r>
              <a:rPr lang="it-IT" baseline="0" dirty="0" smtClean="0"/>
              <a:t>CO2 examble: </a:t>
            </a:r>
            <a:endParaRPr lang="en-US" dirty="0"/>
          </a:p>
        </p:txBody>
      </p:sp>
      <p:sp>
        <p:nvSpPr>
          <p:cNvPr id="4" name="Slide Number Placeholder 3"/>
          <p:cNvSpPr>
            <a:spLocks noGrp="1"/>
          </p:cNvSpPr>
          <p:nvPr>
            <p:ph type="sldNum" sz="quarter" idx="10"/>
          </p:nvPr>
        </p:nvSpPr>
        <p:spPr/>
        <p:txBody>
          <a:bodyPr/>
          <a:lstStyle/>
          <a:p>
            <a:fld id="{B280C079-6431-4507-850B-994B83DFCCDC}" type="slidenum">
              <a:rPr lang="it-IT" smtClean="0"/>
              <a:t>17</a:t>
            </a:fld>
            <a:endParaRPr lang="it-IT"/>
          </a:p>
        </p:txBody>
      </p:sp>
    </p:spTree>
    <p:extLst>
      <p:ext uri="{BB962C8B-B14F-4D97-AF65-F5344CB8AC3E}">
        <p14:creationId xmlns:p14="http://schemas.microsoft.com/office/powerpoint/2010/main" val="2005582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80C079-6431-4507-850B-994B83DFCCDC}" type="slidenum">
              <a:rPr lang="it-IT" smtClean="0"/>
              <a:t>18</a:t>
            </a:fld>
            <a:endParaRPr lang="it-IT"/>
          </a:p>
        </p:txBody>
      </p:sp>
    </p:spTree>
    <p:extLst>
      <p:ext uri="{BB962C8B-B14F-4D97-AF65-F5344CB8AC3E}">
        <p14:creationId xmlns:p14="http://schemas.microsoft.com/office/powerpoint/2010/main" val="3730847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Bgochem cycles</a:t>
            </a:r>
            <a:r>
              <a:rPr lang="it-IT" baseline="0" dirty="0" smtClean="0"/>
              <a:t> are usually represented via schemes such as this one, in which reservoirs (also termed pools) are indicated in rectangles and fluxes in various forms </a:t>
            </a:r>
          </a:p>
          <a:p>
            <a:endParaRPr lang="en-US" dirty="0"/>
          </a:p>
        </p:txBody>
      </p:sp>
      <p:sp>
        <p:nvSpPr>
          <p:cNvPr id="4" name="Slide Number Placeholder 3"/>
          <p:cNvSpPr>
            <a:spLocks noGrp="1"/>
          </p:cNvSpPr>
          <p:nvPr>
            <p:ph type="sldNum" sz="quarter" idx="10"/>
          </p:nvPr>
        </p:nvSpPr>
        <p:spPr/>
        <p:txBody>
          <a:bodyPr/>
          <a:lstStyle/>
          <a:p>
            <a:fld id="{B280C079-6431-4507-850B-994B83DFCCDC}" type="slidenum">
              <a:rPr lang="it-IT" smtClean="0"/>
              <a:t>19</a:t>
            </a:fld>
            <a:endParaRPr lang="it-IT"/>
          </a:p>
        </p:txBody>
      </p:sp>
    </p:spTree>
    <p:extLst>
      <p:ext uri="{BB962C8B-B14F-4D97-AF65-F5344CB8AC3E}">
        <p14:creationId xmlns:p14="http://schemas.microsoft.com/office/powerpoint/2010/main" val="1908279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smtClean="0">
                <a:latin typeface="Tahoma" panose="020B0604030504040204" pitchFamily="34" charset="0"/>
                <a:ea typeface="Tahoma" panose="020B0604030504040204" pitchFamily="34" charset="0"/>
                <a:cs typeface="Tahoma" panose="020B0604030504040204" pitchFamily="34" charset="0"/>
              </a:rPr>
              <a:t>+ Jacobson p.279</a:t>
            </a:r>
          </a:p>
          <a:p>
            <a:r>
              <a:rPr lang="en-US" altLang="en-US" sz="1200" dirty="0" smtClean="0">
                <a:latin typeface="Tahoma" panose="020B0604030504040204" pitchFamily="34" charset="0"/>
                <a:ea typeface="Tahoma" panose="020B0604030504040204" pitchFamily="34" charset="0"/>
                <a:cs typeface="Tahoma" panose="020B0604030504040204" pitchFamily="34" charset="0"/>
              </a:rPr>
              <a:t>+ Hewitt Jackson p89</a:t>
            </a:r>
          </a:p>
          <a:p>
            <a:r>
              <a:rPr lang="it-IT" altLang="en-US" sz="1400" dirty="0" smtClean="0">
                <a:latin typeface="Tahoma" panose="020B0604030504040204" pitchFamily="34" charset="0"/>
                <a:ea typeface="Tahoma" panose="020B0604030504040204" pitchFamily="34" charset="0"/>
                <a:cs typeface="Tahoma" panose="020B0604030504040204" pitchFamily="34" charset="0"/>
              </a:rPr>
              <a:t> </a:t>
            </a:r>
          </a:p>
          <a:p>
            <a:r>
              <a:rPr lang="en-US" sz="1400" dirty="0" smtClean="0">
                <a:hlinkClick r:id="rId3"/>
              </a:rPr>
              <a:t>https://www.slideshare.net/maleigh/grade-11-earth-life-science-earth-systems-subsystems</a:t>
            </a:r>
            <a:r>
              <a:rPr lang="en-US" sz="1400" dirty="0" smtClean="0"/>
              <a:t> </a:t>
            </a:r>
          </a:p>
          <a:p>
            <a:r>
              <a:rPr lang="en-US" altLang="en-US" sz="1400" dirty="0" smtClean="0">
                <a:latin typeface="Tahoma" panose="020B0604030504040204" pitchFamily="34" charset="0"/>
                <a:ea typeface="Tahoma" panose="020B0604030504040204" pitchFamily="34" charset="0"/>
                <a:cs typeface="Tahoma" panose="020B0604030504040204" pitchFamily="34" charset="0"/>
              </a:rPr>
              <a:t>+ L8 </a:t>
            </a:r>
            <a:r>
              <a:rPr lang="en-US" altLang="en-US" sz="1400" dirty="0" err="1" smtClean="0">
                <a:latin typeface="Tahoma" panose="020B0604030504040204" pitchFamily="34" charset="0"/>
                <a:ea typeface="Tahoma" panose="020B0604030504040204" pitchFamily="34" charset="0"/>
                <a:cs typeface="Tahoma" panose="020B0604030504040204" pitchFamily="34" charset="0"/>
              </a:rPr>
              <a:t>biogeochem</a:t>
            </a:r>
            <a:endParaRPr lang="en-US" altLang="en-US" sz="1400" dirty="0" smtClean="0">
              <a:latin typeface="Tahoma" panose="020B0604030504040204" pitchFamily="34" charset="0"/>
              <a:ea typeface="Tahoma" panose="020B0604030504040204" pitchFamily="34" charset="0"/>
              <a:cs typeface="Tahoma" panose="020B0604030504040204" pitchFamily="34" charset="0"/>
            </a:endParaRPr>
          </a:p>
          <a:p>
            <a:r>
              <a:rPr lang="en-US" altLang="en-US" sz="1400" dirty="0" smtClean="0">
                <a:latin typeface="Tahoma" panose="020B0604030504040204" pitchFamily="34" charset="0"/>
                <a:ea typeface="Tahoma" panose="020B0604030504040204" pitchFamily="34" charset="0"/>
                <a:cs typeface="Tahoma" panose="020B0604030504040204" pitchFamily="34" charset="0"/>
              </a:rPr>
              <a:t>+ Lec20</a:t>
            </a:r>
          </a:p>
          <a:p>
            <a:r>
              <a:rPr lang="en-US" altLang="en-US" sz="1400" dirty="0" smtClean="0">
                <a:latin typeface="Tahoma" panose="020B0604030504040204" pitchFamily="34" charset="0"/>
                <a:ea typeface="Tahoma" panose="020B0604030504040204" pitchFamily="34" charset="0"/>
                <a:cs typeface="Tahoma" panose="020B0604030504040204" pitchFamily="34" charset="0"/>
              </a:rPr>
              <a:t>+ </a:t>
            </a:r>
            <a:r>
              <a:rPr lang="en-US" altLang="en-US" sz="1400" dirty="0" err="1" smtClean="0">
                <a:latin typeface="Tahoma" panose="020B0604030504040204" pitchFamily="34" charset="0"/>
                <a:ea typeface="Tahoma" panose="020B0604030504040204" pitchFamily="34" charset="0"/>
                <a:cs typeface="Tahoma" panose="020B0604030504040204" pitchFamily="34" charset="0"/>
              </a:rPr>
              <a:t>Biogeo_Clect</a:t>
            </a:r>
            <a:endParaRPr lang="it-IT" altLang="en-US" sz="1400" dirty="0" smtClean="0">
              <a:latin typeface="Tahoma" panose="020B0604030504040204" pitchFamily="34" charset="0"/>
              <a:ea typeface="Tahoma" panose="020B0604030504040204" pitchFamily="34" charset="0"/>
              <a:cs typeface="Tahoma" panose="020B0604030504040204" pitchFamily="34" charset="0"/>
            </a:endParaRPr>
          </a:p>
          <a:p>
            <a:endParaRPr lang="en-US" sz="1300" dirty="0"/>
          </a:p>
        </p:txBody>
      </p:sp>
      <p:sp>
        <p:nvSpPr>
          <p:cNvPr id="4" name="Slide Number Placeholder 3"/>
          <p:cNvSpPr>
            <a:spLocks noGrp="1"/>
          </p:cNvSpPr>
          <p:nvPr>
            <p:ph type="sldNum" sz="quarter" idx="10"/>
          </p:nvPr>
        </p:nvSpPr>
        <p:spPr/>
        <p:txBody>
          <a:bodyPr/>
          <a:lstStyle/>
          <a:p>
            <a:fld id="{B280C079-6431-4507-850B-994B83DFCCDC}" type="slidenum">
              <a:rPr lang="it-IT" smtClean="0"/>
              <a:t>2</a:t>
            </a:fld>
            <a:endParaRPr lang="it-IT"/>
          </a:p>
        </p:txBody>
      </p:sp>
    </p:spTree>
    <p:extLst>
      <p:ext uri="{BB962C8B-B14F-4D97-AF65-F5344CB8AC3E}">
        <p14:creationId xmlns:p14="http://schemas.microsoft.com/office/powerpoint/2010/main" val="42600549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CO2 sources fossil fuel burning, deforestation, change in land use. Deforestation</a:t>
            </a:r>
            <a:r>
              <a:rPr lang="en-US" baseline="0" dirty="0" smtClean="0"/>
              <a:t> and change of land use have decreased the sinks of CO2 from the atmosphere</a:t>
            </a:r>
            <a:endParaRPr lang="en-US" dirty="0" smtClean="0"/>
          </a:p>
          <a:p>
            <a:r>
              <a:rPr lang="en-US" dirty="0" smtClean="0"/>
              <a:t>CO2 sinks: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B280C079-6431-4507-850B-994B83DFCCDC}" type="slidenum">
              <a:rPr lang="it-IT" smtClean="0"/>
              <a:t>20</a:t>
            </a:fld>
            <a:endParaRPr lang="it-IT"/>
          </a:p>
        </p:txBody>
      </p:sp>
    </p:spTree>
    <p:extLst>
      <p:ext uri="{BB962C8B-B14F-4D97-AF65-F5344CB8AC3E}">
        <p14:creationId xmlns:p14="http://schemas.microsoft.com/office/powerpoint/2010/main" val="15630368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CO2 sources fossil fuel burning, deforestation, change in land use</a:t>
            </a:r>
          </a:p>
          <a:p>
            <a:r>
              <a:rPr lang="en-US" dirty="0" smtClean="0"/>
              <a:t>CO2 sinks:</a:t>
            </a:r>
            <a:r>
              <a:rPr lang="en-US" baseline="0" dirty="0" smtClean="0"/>
              <a:t> </a:t>
            </a:r>
          </a:p>
          <a:p>
            <a:r>
              <a:rPr lang="it-IT" baseline="0" dirty="0" smtClean="0"/>
              <a:t>Big issues. How do you estimate? </a:t>
            </a:r>
            <a:endParaRPr lang="en-US" dirty="0"/>
          </a:p>
        </p:txBody>
      </p:sp>
      <p:sp>
        <p:nvSpPr>
          <p:cNvPr id="4" name="Slide Number Placeholder 3"/>
          <p:cNvSpPr>
            <a:spLocks noGrp="1"/>
          </p:cNvSpPr>
          <p:nvPr>
            <p:ph type="sldNum" sz="quarter" idx="10"/>
          </p:nvPr>
        </p:nvSpPr>
        <p:spPr/>
        <p:txBody>
          <a:bodyPr/>
          <a:lstStyle/>
          <a:p>
            <a:fld id="{B280C079-6431-4507-850B-994B83DFCCDC}" type="slidenum">
              <a:rPr lang="it-IT" smtClean="0"/>
              <a:t>21</a:t>
            </a:fld>
            <a:endParaRPr lang="it-IT"/>
          </a:p>
        </p:txBody>
      </p:sp>
    </p:spTree>
    <p:extLst>
      <p:ext uri="{BB962C8B-B14F-4D97-AF65-F5344CB8AC3E}">
        <p14:creationId xmlns:p14="http://schemas.microsoft.com/office/powerpoint/2010/main" val="386113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smtClean="0"/>
              <a:t>On </a:t>
            </a:r>
            <a:r>
              <a:rPr lang="en-US" sz="1300" dirty="0"/>
              <a:t>Earth, carbon cycles through the land, ocean, atmosphere, and the Earth's interior in a major biogeochemical cycle. The global carbon cycle can be divided into two categories: the geological, which operates over large time scales (millions of years), and the biological/physical, which operates at shorter time scales (days to thousands of years).</a:t>
            </a:r>
            <a:endParaRPr lang="en-US" dirty="0"/>
          </a:p>
        </p:txBody>
      </p:sp>
      <p:sp>
        <p:nvSpPr>
          <p:cNvPr id="4" name="Slide Number Placeholder 3"/>
          <p:cNvSpPr>
            <a:spLocks noGrp="1"/>
          </p:cNvSpPr>
          <p:nvPr>
            <p:ph type="sldNum" sz="quarter" idx="10"/>
          </p:nvPr>
        </p:nvSpPr>
        <p:spPr/>
        <p:txBody>
          <a:bodyPr/>
          <a:lstStyle/>
          <a:p>
            <a:fld id="{B280C079-6431-4507-850B-994B83DFCCDC}" type="slidenum">
              <a:rPr lang="it-IT" smtClean="0"/>
              <a:t>22</a:t>
            </a:fld>
            <a:endParaRPr lang="it-IT"/>
          </a:p>
        </p:txBody>
      </p:sp>
    </p:spTree>
    <p:extLst>
      <p:ext uri="{BB962C8B-B14F-4D97-AF65-F5344CB8AC3E}">
        <p14:creationId xmlns:p14="http://schemas.microsoft.com/office/powerpoint/2010/main" val="34484128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Inactive component: because</a:t>
            </a:r>
            <a:r>
              <a:rPr lang="it-IT" baseline="0" dirty="0" smtClean="0"/>
              <a:t> it is so large and processes that remove it from the litosphere is so slow that the burden remains practically constants.</a:t>
            </a:r>
          </a:p>
          <a:p>
            <a:endParaRPr lang="en-US" dirty="0"/>
          </a:p>
        </p:txBody>
      </p:sp>
      <p:sp>
        <p:nvSpPr>
          <p:cNvPr id="4" name="Slide Number Placeholder 3"/>
          <p:cNvSpPr>
            <a:spLocks noGrp="1"/>
          </p:cNvSpPr>
          <p:nvPr>
            <p:ph type="sldNum" sz="quarter" idx="10"/>
          </p:nvPr>
        </p:nvSpPr>
        <p:spPr/>
        <p:txBody>
          <a:bodyPr/>
          <a:lstStyle/>
          <a:p>
            <a:fld id="{B280C079-6431-4507-850B-994B83DFCCDC}" type="slidenum">
              <a:rPr lang="it-IT" smtClean="0"/>
              <a:t>23</a:t>
            </a:fld>
            <a:endParaRPr lang="it-IT"/>
          </a:p>
        </p:txBody>
      </p:sp>
    </p:spTree>
    <p:extLst>
      <p:ext uri="{BB962C8B-B14F-4D97-AF65-F5344CB8AC3E}">
        <p14:creationId xmlns:p14="http://schemas.microsoft.com/office/powerpoint/2010/main" val="36305484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solidFill>
                  <a:srgbClr val="FF0000"/>
                </a:solidFill>
              </a:rPr>
              <a:t>Large and rapid</a:t>
            </a:r>
            <a:r>
              <a:rPr lang="en-US" b="0" baseline="0" dirty="0" smtClean="0">
                <a:solidFill>
                  <a:srgbClr val="FF0000"/>
                </a:solidFill>
              </a:rPr>
              <a:t> flus of material due to </a:t>
            </a:r>
            <a:r>
              <a:rPr lang="en-US" b="0" baseline="0" dirty="0" err="1" smtClean="0">
                <a:solidFill>
                  <a:srgbClr val="FF0000"/>
                </a:solidFill>
              </a:rPr>
              <a:t>growth&amp;dead</a:t>
            </a:r>
            <a:r>
              <a:rPr lang="en-US" b="0" baseline="0" dirty="0" smtClean="0">
                <a:solidFill>
                  <a:srgbClr val="FF0000"/>
                </a:solidFill>
              </a:rPr>
              <a:t> of biological systems</a:t>
            </a:r>
          </a:p>
          <a:p>
            <a:endParaRPr lang="en-US" b="0" dirty="0" smtClean="0">
              <a:solidFill>
                <a:srgbClr val="FF0000"/>
              </a:solidFill>
            </a:endParaRPr>
          </a:p>
          <a:p>
            <a:r>
              <a:rPr lang="en-US" b="0" dirty="0" smtClean="0">
                <a:solidFill>
                  <a:srgbClr val="FF0000"/>
                </a:solidFill>
              </a:rPr>
              <a:t>CHANGE:  ADD the TIME DOMAIN of OCEAN respiration that is intermediate between fast</a:t>
            </a:r>
            <a:r>
              <a:rPr lang="en-US" b="0" baseline="0" dirty="0" smtClean="0">
                <a:solidFill>
                  <a:srgbClr val="FF0000"/>
                </a:solidFill>
              </a:rPr>
              <a:t> and slow </a:t>
            </a:r>
          </a:p>
          <a:p>
            <a:r>
              <a:rPr lang="en-US" b="0" baseline="0" dirty="0" smtClean="0">
                <a:solidFill>
                  <a:srgbClr val="FF0000"/>
                </a:solidFill>
              </a:rPr>
              <a:t>For the ocean the slow part is due to the mixing between surface and deep ocean</a:t>
            </a:r>
          </a:p>
          <a:p>
            <a:r>
              <a:rPr lang="it-IT" b="0" baseline="0" dirty="0" smtClean="0">
                <a:solidFill>
                  <a:srgbClr val="FF0000"/>
                </a:solidFill>
              </a:rPr>
              <a:t>CO2is emitted via volcanic eruptions . Chemical weathering: formation of C containing aerosols</a:t>
            </a:r>
            <a:endParaRPr lang="en-US" b="0" dirty="0">
              <a:solidFill>
                <a:srgbClr val="FF0000"/>
              </a:solidFill>
            </a:endParaRPr>
          </a:p>
        </p:txBody>
      </p:sp>
      <p:sp>
        <p:nvSpPr>
          <p:cNvPr id="4" name="Slide Number Placeholder 3"/>
          <p:cNvSpPr>
            <a:spLocks noGrp="1"/>
          </p:cNvSpPr>
          <p:nvPr>
            <p:ph type="sldNum" sz="quarter" idx="10"/>
          </p:nvPr>
        </p:nvSpPr>
        <p:spPr/>
        <p:txBody>
          <a:bodyPr/>
          <a:lstStyle/>
          <a:p>
            <a:fld id="{B280C079-6431-4507-850B-994B83DFCCDC}" type="slidenum">
              <a:rPr lang="it-IT" smtClean="0"/>
              <a:t>24</a:t>
            </a:fld>
            <a:endParaRPr lang="it-IT"/>
          </a:p>
        </p:txBody>
      </p:sp>
    </p:spTree>
    <p:extLst>
      <p:ext uri="{BB962C8B-B14F-4D97-AF65-F5344CB8AC3E}">
        <p14:creationId xmlns:p14="http://schemas.microsoft.com/office/powerpoint/2010/main" val="30530394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solidFill>
                  <a:srgbClr val="FF0000"/>
                </a:solidFill>
              </a:rPr>
              <a:t>CHANGE:  ADD the TIME DOMAIN of OCEAN respiration that is intermediate between fast</a:t>
            </a:r>
            <a:r>
              <a:rPr lang="en-US" b="0" baseline="0" dirty="0" smtClean="0">
                <a:solidFill>
                  <a:srgbClr val="FF0000"/>
                </a:solidFill>
              </a:rPr>
              <a:t> and slow </a:t>
            </a:r>
          </a:p>
          <a:p>
            <a:r>
              <a:rPr lang="en-US" b="0" baseline="0" dirty="0" smtClean="0">
                <a:solidFill>
                  <a:srgbClr val="FF0000"/>
                </a:solidFill>
              </a:rPr>
              <a:t>For the ocean the slow part is due to the mixing between surface and deep ocean</a:t>
            </a:r>
          </a:p>
          <a:p>
            <a:r>
              <a:rPr lang="it-IT" b="0" baseline="0" dirty="0" smtClean="0">
                <a:solidFill>
                  <a:srgbClr val="FF0000"/>
                </a:solidFill>
              </a:rPr>
              <a:t>CO2is emitted via volcanic eruptions </a:t>
            </a:r>
            <a:endParaRPr lang="en-US" b="0" dirty="0">
              <a:solidFill>
                <a:srgbClr val="FF0000"/>
              </a:solidFill>
            </a:endParaRPr>
          </a:p>
        </p:txBody>
      </p:sp>
      <p:sp>
        <p:nvSpPr>
          <p:cNvPr id="4" name="Slide Number Placeholder 3"/>
          <p:cNvSpPr>
            <a:spLocks noGrp="1"/>
          </p:cNvSpPr>
          <p:nvPr>
            <p:ph type="sldNum" sz="quarter" idx="10"/>
          </p:nvPr>
        </p:nvSpPr>
        <p:spPr/>
        <p:txBody>
          <a:bodyPr/>
          <a:lstStyle/>
          <a:p>
            <a:fld id="{B280C079-6431-4507-850B-994B83DFCCDC}" type="slidenum">
              <a:rPr lang="it-IT" smtClean="0"/>
              <a:t>25</a:t>
            </a:fld>
            <a:endParaRPr lang="it-IT"/>
          </a:p>
        </p:txBody>
      </p:sp>
    </p:spTree>
    <p:extLst>
      <p:ext uri="{BB962C8B-B14F-4D97-AF65-F5344CB8AC3E}">
        <p14:creationId xmlns:p14="http://schemas.microsoft.com/office/powerpoint/2010/main" val="6428379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Prior to the industrial era the sources and sinks of CO2 via the biological cycle is via photosynthesis and </a:t>
            </a:r>
            <a:r>
              <a:rPr lang="en-US" sz="1300" dirty="0" smtClean="0"/>
              <a:t>respiration</a:t>
            </a:r>
            <a:endParaRPr lang="en-US" sz="1300" dirty="0"/>
          </a:p>
          <a:p>
            <a:r>
              <a:rPr lang="en-US" sz="1300" dirty="0"/>
              <a:t>Photosynthesis traps CO2 from the atmosphere to produce glucose and it stores energy. Glucose, of course, is used to make other organic molecules and is used as a source of energy in respiration.</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B280C079-6431-4507-850B-994B83DFCCDC}" type="slidenum">
              <a:rPr lang="it-IT" smtClean="0"/>
              <a:t>26</a:t>
            </a:fld>
            <a:endParaRPr lang="it-IT"/>
          </a:p>
        </p:txBody>
      </p:sp>
    </p:spTree>
    <p:extLst>
      <p:ext uri="{BB962C8B-B14F-4D97-AF65-F5344CB8AC3E}">
        <p14:creationId xmlns:p14="http://schemas.microsoft.com/office/powerpoint/2010/main" val="40238125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smtClean="0"/>
              <a:t>During </a:t>
            </a:r>
            <a:r>
              <a:rPr lang="en-US" sz="1300" dirty="0"/>
              <a:t>the daytime in the growing season, leaves absorb sunlight and take up CO2 from the atmosphere. Plants, animals and soil microbes consume the carbon in organic matter and return carbon dioxide to the atmosphere.</a:t>
            </a:r>
            <a:r>
              <a:rPr lang="en-US" dirty="0" smtClean="0"/>
              <a:t/>
            </a:r>
            <a:br>
              <a:rPr lang="en-US" dirty="0" smtClean="0"/>
            </a:br>
            <a:r>
              <a:rPr lang="en-US" sz="1300" dirty="0" smtClean="0"/>
              <a:t>When </a:t>
            </a:r>
            <a:r>
              <a:rPr lang="en-US" sz="1300" dirty="0"/>
              <a:t>conditions are too cold or too dry, photosynthesis and respiration </a:t>
            </a:r>
            <a:r>
              <a:rPr lang="en-US" sz="1300" dirty="0" smtClean="0"/>
              <a:t>slows down </a:t>
            </a:r>
            <a:r>
              <a:rPr lang="en-US" sz="1300" dirty="0"/>
              <a:t>along with the movement of carbon between the atmosphere and the land surface.</a:t>
            </a:r>
            <a:r>
              <a:rPr lang="en-US" dirty="0" smtClean="0"/>
              <a:t/>
            </a:r>
            <a:br>
              <a:rPr lang="en-US" dirty="0" smtClean="0"/>
            </a:br>
            <a:r>
              <a:rPr lang="en-US" sz="1300" dirty="0" smtClean="0"/>
              <a:t>The </a:t>
            </a:r>
            <a:r>
              <a:rPr lang="en-US" sz="1300" dirty="0"/>
              <a:t>amounts of carbon that move from the atmosphere through photosynthesis, respiration, and back to the atmosphere are large and produce oscillations in atmospheric carbon dioxide concentrations</a:t>
            </a:r>
            <a:r>
              <a:rPr lang="en-US" sz="1300" dirty="0" smtClean="0"/>
              <a:t>.</a:t>
            </a:r>
          </a:p>
          <a:p>
            <a:r>
              <a:rPr lang="it-IT" sz="1300" dirty="0" smtClean="0"/>
              <a:t>The reason for the oscillation if that according</a:t>
            </a:r>
            <a:r>
              <a:rPr lang="it-IT" sz="1300" baseline="0" dirty="0" smtClean="0"/>
              <a:t> to season the photosyntetic activity slows down in the winter.</a:t>
            </a:r>
            <a:endParaRPr lang="en-US" dirty="0"/>
          </a:p>
        </p:txBody>
      </p:sp>
      <p:sp>
        <p:nvSpPr>
          <p:cNvPr id="4" name="Slide Number Placeholder 3"/>
          <p:cNvSpPr>
            <a:spLocks noGrp="1"/>
          </p:cNvSpPr>
          <p:nvPr>
            <p:ph type="sldNum" sz="quarter" idx="10"/>
          </p:nvPr>
        </p:nvSpPr>
        <p:spPr/>
        <p:txBody>
          <a:bodyPr/>
          <a:lstStyle/>
          <a:p>
            <a:fld id="{B280C079-6431-4507-850B-994B83DFCCDC}" type="slidenum">
              <a:rPr lang="it-IT" smtClean="0"/>
              <a:t>27</a:t>
            </a:fld>
            <a:endParaRPr lang="it-IT"/>
          </a:p>
        </p:txBody>
      </p:sp>
    </p:spTree>
    <p:extLst>
      <p:ext uri="{BB962C8B-B14F-4D97-AF65-F5344CB8AC3E}">
        <p14:creationId xmlns:p14="http://schemas.microsoft.com/office/powerpoint/2010/main" val="35325363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This</a:t>
            </a:r>
            <a:r>
              <a:rPr lang="it-IT" baseline="0" dirty="0" smtClean="0"/>
              <a:t> is the natural cycle of C. But on top of that we have added the antropogenic </a:t>
            </a:r>
            <a:endParaRPr lang="en-US" dirty="0"/>
          </a:p>
        </p:txBody>
      </p:sp>
      <p:sp>
        <p:nvSpPr>
          <p:cNvPr id="4" name="Slide Number Placeholder 3"/>
          <p:cNvSpPr>
            <a:spLocks noGrp="1"/>
          </p:cNvSpPr>
          <p:nvPr>
            <p:ph type="sldNum" sz="quarter" idx="10"/>
          </p:nvPr>
        </p:nvSpPr>
        <p:spPr/>
        <p:txBody>
          <a:bodyPr/>
          <a:lstStyle/>
          <a:p>
            <a:fld id="{B280C079-6431-4507-850B-994B83DFCCDC}" type="slidenum">
              <a:rPr lang="it-IT" smtClean="0"/>
              <a:t>28</a:t>
            </a:fld>
            <a:endParaRPr lang="it-IT"/>
          </a:p>
        </p:txBody>
      </p:sp>
    </p:spTree>
    <p:extLst>
      <p:ext uri="{BB962C8B-B14F-4D97-AF65-F5344CB8AC3E}">
        <p14:creationId xmlns:p14="http://schemas.microsoft.com/office/powerpoint/2010/main" val="24687715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80C079-6431-4507-850B-994B83DFCCDC}" type="slidenum">
              <a:rPr lang="it-IT" smtClean="0"/>
              <a:t>29</a:t>
            </a:fld>
            <a:endParaRPr lang="it-IT"/>
          </a:p>
        </p:txBody>
      </p:sp>
    </p:spTree>
    <p:extLst>
      <p:ext uri="{BB962C8B-B14F-4D97-AF65-F5344CB8AC3E}">
        <p14:creationId xmlns:p14="http://schemas.microsoft.com/office/powerpoint/2010/main" val="1629147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p:txBody>
      </p:sp>
      <p:sp>
        <p:nvSpPr>
          <p:cNvPr id="4" name="Slide Number Placeholder 3"/>
          <p:cNvSpPr>
            <a:spLocks noGrp="1"/>
          </p:cNvSpPr>
          <p:nvPr>
            <p:ph type="sldNum" sz="quarter" idx="10"/>
          </p:nvPr>
        </p:nvSpPr>
        <p:spPr/>
        <p:txBody>
          <a:bodyPr/>
          <a:lstStyle/>
          <a:p>
            <a:fld id="{B280C079-6431-4507-850B-994B83DFCCDC}" type="slidenum">
              <a:rPr lang="it-IT" smtClean="0"/>
              <a:t>3</a:t>
            </a:fld>
            <a:endParaRPr lang="it-IT"/>
          </a:p>
        </p:txBody>
      </p:sp>
    </p:spTree>
    <p:extLst>
      <p:ext uri="{BB962C8B-B14F-4D97-AF65-F5344CB8AC3E}">
        <p14:creationId xmlns:p14="http://schemas.microsoft.com/office/powerpoint/2010/main" val="16616720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When CO2 reacts with metal oxides the corresponding carbonate is formed and heat is released according to the following chemical reaction:</a:t>
            </a:r>
          </a:p>
          <a:p>
            <a:r>
              <a:rPr lang="en-US" sz="1300" dirty="0"/>
              <a:t>MO + CO2 → MCO3 + heat</a:t>
            </a:r>
          </a:p>
          <a:p>
            <a:r>
              <a:rPr lang="en-US" sz="1300" dirty="0"/>
              <a:t>Since the reaction releases heat, the formation of carbonates is thermodynamically </a:t>
            </a:r>
            <a:r>
              <a:rPr lang="en-US" sz="1300" dirty="0" err="1"/>
              <a:t>favoured</a:t>
            </a:r>
            <a:r>
              <a:rPr lang="en-US" sz="1300" dirty="0"/>
              <a:t> at low temperature, </a:t>
            </a:r>
            <a:r>
              <a:rPr lang="en-US" sz="1300" dirty="0" smtClean="0"/>
              <a:t>whereas</a:t>
            </a:r>
            <a:r>
              <a:rPr lang="en-US" sz="1300" baseline="0" dirty="0" smtClean="0"/>
              <a:t> </a:t>
            </a:r>
            <a:r>
              <a:rPr lang="en-US" sz="1300" dirty="0" smtClean="0"/>
              <a:t>at </a:t>
            </a:r>
            <a:r>
              <a:rPr lang="en-US" sz="1300" dirty="0"/>
              <a:t>high temperature the reverse reaction, that is calcination, is </a:t>
            </a:r>
            <a:r>
              <a:rPr lang="en-US" sz="1300" dirty="0" err="1"/>
              <a:t>favoured</a:t>
            </a:r>
            <a:r>
              <a:rPr lang="en-US" sz="1300" dirty="0"/>
              <a:t>.</a:t>
            </a:r>
          </a:p>
          <a:p>
            <a:endParaRPr lang="en-US" sz="1300" dirty="0"/>
          </a:p>
          <a:p>
            <a:r>
              <a:rPr lang="en-US" sz="1300" dirty="0"/>
              <a:t>Even at the low partial pressure of atmospheric CO2 and at ambient temperature, carbonation of metal oxide </a:t>
            </a:r>
            <a:r>
              <a:rPr lang="en-US" sz="1300" dirty="0" smtClean="0"/>
              <a:t>bearing</a:t>
            </a:r>
            <a:r>
              <a:rPr lang="en-US" sz="1300" baseline="0" dirty="0" smtClean="0"/>
              <a:t> </a:t>
            </a:r>
            <a:r>
              <a:rPr lang="en-US" sz="1300" dirty="0" smtClean="0"/>
              <a:t>minerals </a:t>
            </a:r>
            <a:r>
              <a:rPr lang="en-US" sz="1300" dirty="0"/>
              <a:t>occurs spontaneously, though on geological time scales</a:t>
            </a:r>
            <a:r>
              <a:rPr lang="fr-FR" sz="1300" dirty="0"/>
              <a:t>. </a:t>
            </a:r>
          </a:p>
          <a:p>
            <a:endParaRPr lang="fr-FR" sz="1300" dirty="0"/>
          </a:p>
          <a:p>
            <a:r>
              <a:rPr lang="fr-FR" sz="1300" dirty="0"/>
              <a:t>Limitations </a:t>
            </a:r>
            <a:r>
              <a:rPr lang="en-US" sz="1300" dirty="0"/>
              <a:t>arise from the formation of silica or carbonate layers on the mineral surface during carbonation that tend to </a:t>
            </a:r>
            <a:r>
              <a:rPr lang="en-US" sz="1300" dirty="0" smtClean="0"/>
              <a:t>hinder </a:t>
            </a:r>
            <a:r>
              <a:rPr lang="en-US" sz="1300" dirty="0"/>
              <a:t>further reaction and to limit conversion and from the rate of CO2 uptake from the gas phase in the case of aqueous reactions. </a:t>
            </a:r>
          </a:p>
          <a:p>
            <a:r>
              <a:rPr lang="en-US" sz="1300" dirty="0"/>
              <a:t>The challenge for mineral carbonation is to find ways to accelerate carbonation </a:t>
            </a:r>
            <a:r>
              <a:rPr lang="en-US" sz="1300" dirty="0" smtClean="0"/>
              <a:t>and to exploit the heat of reaction within the environmental constraints, </a:t>
            </a:r>
            <a:r>
              <a:rPr lang="en-US" sz="1300" dirty="0"/>
              <a:t>for example with </a:t>
            </a:r>
            <a:r>
              <a:rPr lang="en-US" sz="1300" dirty="0" smtClean="0"/>
              <a:t>minimal</a:t>
            </a:r>
            <a:r>
              <a:rPr lang="en-US" sz="1300" baseline="0" dirty="0" smtClean="0"/>
              <a:t> </a:t>
            </a:r>
            <a:r>
              <a:rPr lang="en-US" sz="1300" dirty="0" smtClean="0"/>
              <a:t>energy </a:t>
            </a:r>
            <a:r>
              <a:rPr lang="en-US" sz="1300" dirty="0"/>
              <a:t>and material losses.</a:t>
            </a:r>
          </a:p>
        </p:txBody>
      </p:sp>
      <p:sp>
        <p:nvSpPr>
          <p:cNvPr id="4" name="Slide Number Placeholder 3"/>
          <p:cNvSpPr>
            <a:spLocks noGrp="1"/>
          </p:cNvSpPr>
          <p:nvPr>
            <p:ph type="sldNum" sz="quarter" idx="10"/>
          </p:nvPr>
        </p:nvSpPr>
        <p:spPr/>
        <p:txBody>
          <a:bodyPr/>
          <a:lstStyle/>
          <a:p>
            <a:fld id="{B280C079-6431-4507-850B-994B83DFCCDC}" type="slidenum">
              <a:rPr lang="it-IT" smtClean="0"/>
              <a:t>30</a:t>
            </a:fld>
            <a:endParaRPr lang="it-IT"/>
          </a:p>
        </p:txBody>
      </p:sp>
    </p:spTree>
    <p:extLst>
      <p:ext uri="{BB962C8B-B14F-4D97-AF65-F5344CB8AC3E}">
        <p14:creationId xmlns:p14="http://schemas.microsoft.com/office/powerpoint/2010/main" val="20896391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p:txBody>
      </p:sp>
      <p:sp>
        <p:nvSpPr>
          <p:cNvPr id="4" name="Slide Number Placeholder 3"/>
          <p:cNvSpPr>
            <a:spLocks noGrp="1"/>
          </p:cNvSpPr>
          <p:nvPr>
            <p:ph type="sldNum" sz="quarter" idx="10"/>
          </p:nvPr>
        </p:nvSpPr>
        <p:spPr/>
        <p:txBody>
          <a:bodyPr/>
          <a:lstStyle/>
          <a:p>
            <a:fld id="{B280C079-6431-4507-850B-994B83DFCCDC}" type="slidenum">
              <a:rPr lang="it-IT" smtClean="0"/>
              <a:t>31</a:t>
            </a:fld>
            <a:endParaRPr lang="it-IT"/>
          </a:p>
        </p:txBody>
      </p:sp>
    </p:spTree>
    <p:extLst>
      <p:ext uri="{BB962C8B-B14F-4D97-AF65-F5344CB8AC3E}">
        <p14:creationId xmlns:p14="http://schemas.microsoft.com/office/powerpoint/2010/main" val="7526687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smtClean="0"/>
              <a:t>The </a:t>
            </a:r>
            <a:r>
              <a:rPr lang="en-US" sz="1300" dirty="0"/>
              <a:t>stable, elemental form of nitrogen is inaccessible to most organisms. Molecular nitrogen is very unreactive and, in the atmosphere, it only reacts with O</a:t>
            </a:r>
            <a:r>
              <a:rPr lang="en-US" sz="1300" baseline="-25000" dirty="0"/>
              <a:t>2</a:t>
            </a:r>
            <a:r>
              <a:rPr lang="en-US" sz="1300" dirty="0"/>
              <a:t> in lightning strikes.</a:t>
            </a:r>
          </a:p>
          <a:p>
            <a:r>
              <a:rPr lang="en-US" sz="1300" dirty="0" smtClean="0"/>
              <a:t>Nitrogen </a:t>
            </a:r>
            <a:r>
              <a:rPr lang="en-US" sz="1300" dirty="0"/>
              <a:t>must be "fixed" by soil bacteria living in association with the roots of plants like legumes, clover, alfalfa, soybeans, peas, peanuts, and beans. Living on nodules around the roots of legumes, the bacteria chemically combine nitrogen in the air to form nitrates and ammonia making it available to plants. An iron-molybdenum </a:t>
            </a:r>
            <a:r>
              <a:rPr lang="en-US" sz="1300" dirty="0" err="1"/>
              <a:t>metalloenzyme</a:t>
            </a:r>
            <a:r>
              <a:rPr lang="en-US" sz="1300" dirty="0"/>
              <a:t> called </a:t>
            </a:r>
            <a:r>
              <a:rPr lang="en-US" sz="1300" dirty="0" err="1"/>
              <a:t>nitrogenase</a:t>
            </a:r>
            <a:r>
              <a:rPr lang="en-US" sz="1300" dirty="0"/>
              <a:t> reduces the nitrogen molecule by 6 electrons in the biological nitrogen fixation.</a:t>
            </a:r>
            <a:r>
              <a:rPr lang="en-US" dirty="0" smtClean="0"/>
              <a:t/>
            </a:r>
            <a:br>
              <a:rPr lang="en-US" dirty="0" smtClean="0"/>
            </a:br>
            <a:r>
              <a:rPr lang="it-IT" dirty="0" smtClean="0"/>
              <a:t>See also</a:t>
            </a:r>
          </a:p>
          <a:p>
            <a:r>
              <a:rPr lang="en-US" dirty="0" smtClean="0"/>
              <a:t>http://butane.chem.uiuc.edu/pshapley/environmental/L29/3.html</a:t>
            </a:r>
          </a:p>
          <a:p>
            <a:endParaRPr lang="it-IT" dirty="0" smtClean="0"/>
          </a:p>
          <a:p>
            <a:endParaRPr lang="en-US" dirty="0"/>
          </a:p>
        </p:txBody>
      </p:sp>
      <p:sp>
        <p:nvSpPr>
          <p:cNvPr id="4" name="Slide Number Placeholder 3"/>
          <p:cNvSpPr>
            <a:spLocks noGrp="1"/>
          </p:cNvSpPr>
          <p:nvPr>
            <p:ph type="sldNum" sz="quarter" idx="10"/>
          </p:nvPr>
        </p:nvSpPr>
        <p:spPr/>
        <p:txBody>
          <a:bodyPr/>
          <a:lstStyle/>
          <a:p>
            <a:fld id="{B280C079-6431-4507-850B-994B83DFCCDC}" type="slidenum">
              <a:rPr lang="it-IT" smtClean="0"/>
              <a:t>32</a:t>
            </a:fld>
            <a:endParaRPr lang="it-IT"/>
          </a:p>
        </p:txBody>
      </p:sp>
    </p:spTree>
    <p:extLst>
      <p:ext uri="{BB962C8B-B14F-4D97-AF65-F5344CB8AC3E}">
        <p14:creationId xmlns:p14="http://schemas.microsoft.com/office/powerpoint/2010/main" val="34407049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Nitrification:</a:t>
            </a:r>
            <a:r>
              <a:rPr lang="it-IT" baseline="0" dirty="0" smtClean="0"/>
              <a:t> </a:t>
            </a:r>
            <a:endParaRPr lang="en-US" dirty="0"/>
          </a:p>
        </p:txBody>
      </p:sp>
      <p:sp>
        <p:nvSpPr>
          <p:cNvPr id="4" name="Slide Number Placeholder 3"/>
          <p:cNvSpPr>
            <a:spLocks noGrp="1"/>
          </p:cNvSpPr>
          <p:nvPr>
            <p:ph type="sldNum" sz="quarter" idx="10"/>
          </p:nvPr>
        </p:nvSpPr>
        <p:spPr/>
        <p:txBody>
          <a:bodyPr/>
          <a:lstStyle/>
          <a:p>
            <a:fld id="{B280C079-6431-4507-850B-994B83DFCCDC}" type="slidenum">
              <a:rPr lang="it-IT" smtClean="0"/>
              <a:t>33</a:t>
            </a:fld>
            <a:endParaRPr lang="it-IT"/>
          </a:p>
        </p:txBody>
      </p:sp>
    </p:spTree>
    <p:extLst>
      <p:ext uri="{BB962C8B-B14F-4D97-AF65-F5344CB8AC3E}">
        <p14:creationId xmlns:p14="http://schemas.microsoft.com/office/powerpoint/2010/main" val="23306447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80C079-6431-4507-850B-994B83DFCCDC}" type="slidenum">
              <a:rPr lang="it-IT" smtClean="0"/>
              <a:t>34</a:t>
            </a:fld>
            <a:endParaRPr lang="it-IT"/>
          </a:p>
        </p:txBody>
      </p:sp>
    </p:spTree>
    <p:extLst>
      <p:ext uri="{BB962C8B-B14F-4D97-AF65-F5344CB8AC3E}">
        <p14:creationId xmlns:p14="http://schemas.microsoft.com/office/powerpoint/2010/main" val="31368284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80C079-6431-4507-850B-994B83DFCCDC}" type="slidenum">
              <a:rPr lang="it-IT" smtClean="0"/>
              <a:t>35</a:t>
            </a:fld>
            <a:endParaRPr lang="it-IT"/>
          </a:p>
        </p:txBody>
      </p:sp>
    </p:spTree>
    <p:extLst>
      <p:ext uri="{BB962C8B-B14F-4D97-AF65-F5344CB8AC3E}">
        <p14:creationId xmlns:p14="http://schemas.microsoft.com/office/powerpoint/2010/main" val="12890105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80C079-6431-4507-850B-994B83DFCCDC}" type="slidenum">
              <a:rPr lang="it-IT" smtClean="0"/>
              <a:t>36</a:t>
            </a:fld>
            <a:endParaRPr lang="it-IT"/>
          </a:p>
        </p:txBody>
      </p:sp>
    </p:spTree>
    <p:extLst>
      <p:ext uri="{BB962C8B-B14F-4D97-AF65-F5344CB8AC3E}">
        <p14:creationId xmlns:p14="http://schemas.microsoft.com/office/powerpoint/2010/main" val="11942998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N in Ocean: dissolved N2 (95%) +</a:t>
            </a:r>
            <a:r>
              <a:rPr lang="it-IT" baseline="0" dirty="0" smtClean="0"/>
              <a:t> NO3- and dead organic matter</a:t>
            </a:r>
          </a:p>
          <a:p>
            <a:r>
              <a:rPr lang="it-IT" baseline="0" dirty="0" smtClean="0"/>
              <a:t>N in soil: dead organic matter</a:t>
            </a:r>
            <a:endParaRPr lang="en-US" dirty="0"/>
          </a:p>
        </p:txBody>
      </p:sp>
      <p:sp>
        <p:nvSpPr>
          <p:cNvPr id="4" name="Slide Number Placeholder 3"/>
          <p:cNvSpPr>
            <a:spLocks noGrp="1"/>
          </p:cNvSpPr>
          <p:nvPr>
            <p:ph type="sldNum" sz="quarter" idx="10"/>
          </p:nvPr>
        </p:nvSpPr>
        <p:spPr/>
        <p:txBody>
          <a:bodyPr/>
          <a:lstStyle/>
          <a:p>
            <a:fld id="{B280C079-6431-4507-850B-994B83DFCCDC}" type="slidenum">
              <a:rPr lang="it-IT" smtClean="0"/>
              <a:t>37</a:t>
            </a:fld>
            <a:endParaRPr lang="it-IT"/>
          </a:p>
        </p:txBody>
      </p:sp>
    </p:spTree>
    <p:extLst>
      <p:ext uri="{BB962C8B-B14F-4D97-AF65-F5344CB8AC3E}">
        <p14:creationId xmlns:p14="http://schemas.microsoft.com/office/powerpoint/2010/main" val="5663421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80C079-6431-4507-850B-994B83DFCCDC}" type="slidenum">
              <a:rPr lang="it-IT" smtClean="0"/>
              <a:t>39</a:t>
            </a:fld>
            <a:endParaRPr lang="it-IT"/>
          </a:p>
        </p:txBody>
      </p:sp>
    </p:spTree>
    <p:extLst>
      <p:ext uri="{BB962C8B-B14F-4D97-AF65-F5344CB8AC3E}">
        <p14:creationId xmlns:p14="http://schemas.microsoft.com/office/powerpoint/2010/main" val="42319494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80C079-6431-4507-850B-994B83DFCCDC}" type="slidenum">
              <a:rPr lang="it-IT" smtClean="0"/>
              <a:t>40</a:t>
            </a:fld>
            <a:endParaRPr lang="it-IT"/>
          </a:p>
        </p:txBody>
      </p:sp>
    </p:spTree>
    <p:extLst>
      <p:ext uri="{BB962C8B-B14F-4D97-AF65-F5344CB8AC3E}">
        <p14:creationId xmlns:p14="http://schemas.microsoft.com/office/powerpoint/2010/main" val="1578408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p:txBody>
      </p:sp>
      <p:sp>
        <p:nvSpPr>
          <p:cNvPr id="4" name="Slide Number Placeholder 3"/>
          <p:cNvSpPr>
            <a:spLocks noGrp="1"/>
          </p:cNvSpPr>
          <p:nvPr>
            <p:ph type="sldNum" sz="quarter" idx="10"/>
          </p:nvPr>
        </p:nvSpPr>
        <p:spPr/>
        <p:txBody>
          <a:bodyPr/>
          <a:lstStyle/>
          <a:p>
            <a:fld id="{B280C079-6431-4507-850B-994B83DFCCDC}" type="slidenum">
              <a:rPr lang="it-IT" smtClean="0"/>
              <a:t>4</a:t>
            </a:fld>
            <a:endParaRPr lang="it-IT"/>
          </a:p>
        </p:txBody>
      </p:sp>
    </p:spTree>
    <p:extLst>
      <p:ext uri="{BB962C8B-B14F-4D97-AF65-F5344CB8AC3E}">
        <p14:creationId xmlns:p14="http://schemas.microsoft.com/office/powerpoint/2010/main" val="37795147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80C079-6431-4507-850B-994B83DFCCDC}" type="slidenum">
              <a:rPr lang="it-IT" smtClean="0"/>
              <a:t>41</a:t>
            </a:fld>
            <a:endParaRPr lang="it-IT"/>
          </a:p>
        </p:txBody>
      </p:sp>
    </p:spTree>
    <p:extLst>
      <p:ext uri="{BB962C8B-B14F-4D97-AF65-F5344CB8AC3E}">
        <p14:creationId xmlns:p14="http://schemas.microsoft.com/office/powerpoint/2010/main" val="18698303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43</a:t>
            </a:fld>
            <a:endParaRPr lang="en-GB" altLang="en-US" smtClean="0"/>
          </a:p>
        </p:txBody>
      </p:sp>
    </p:spTree>
    <p:extLst>
      <p:ext uri="{BB962C8B-B14F-4D97-AF65-F5344CB8AC3E}">
        <p14:creationId xmlns:p14="http://schemas.microsoft.com/office/powerpoint/2010/main" val="447525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aseline="0" dirty="0"/>
              <a:t>The major elements on Earth cycle between the atmosphere, hydrosphere, and lithosphere. We've already discussed the water cycle, driven by solar energy, and we've touched on aspects of the carbon cycle</a:t>
            </a:r>
            <a:r>
              <a:rPr lang="en-US" sz="1300" baseline="0" dirty="0" smtClean="0"/>
              <a:t>.</a:t>
            </a:r>
          </a:p>
          <a:p>
            <a:r>
              <a:rPr lang="it-IT" sz="1300" baseline="0" dirty="0" smtClean="0"/>
              <a:t>Biosphere: collection of all living organisms on our planet  (life/death cycle) </a:t>
            </a:r>
            <a:endParaRPr lang="en-US" sz="1300" baseline="0" dirty="0"/>
          </a:p>
        </p:txBody>
      </p:sp>
      <p:sp>
        <p:nvSpPr>
          <p:cNvPr id="4" name="Slide Number Placeholder 3"/>
          <p:cNvSpPr>
            <a:spLocks noGrp="1"/>
          </p:cNvSpPr>
          <p:nvPr>
            <p:ph type="sldNum" sz="quarter" idx="10"/>
          </p:nvPr>
        </p:nvSpPr>
        <p:spPr/>
        <p:txBody>
          <a:bodyPr/>
          <a:lstStyle/>
          <a:p>
            <a:fld id="{B280C079-6431-4507-850B-994B83DFCCDC}" type="slidenum">
              <a:rPr lang="it-IT" smtClean="0"/>
              <a:t>5</a:t>
            </a:fld>
            <a:endParaRPr lang="it-IT"/>
          </a:p>
        </p:txBody>
      </p:sp>
    </p:spTree>
    <p:extLst>
      <p:ext uri="{BB962C8B-B14F-4D97-AF65-F5344CB8AC3E}">
        <p14:creationId xmlns:p14="http://schemas.microsoft.com/office/powerpoint/2010/main" val="1990876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Water </a:t>
            </a:r>
            <a:r>
              <a:rPr lang="en-US" sz="1300" dirty="0" err="1" smtClean="0"/>
              <a:t>Water</a:t>
            </a:r>
            <a:r>
              <a:rPr lang="en-US" sz="1300" dirty="0" smtClean="0"/>
              <a:t> </a:t>
            </a:r>
            <a:r>
              <a:rPr lang="en-US" sz="1300" dirty="0"/>
              <a:t>also transports heat </a:t>
            </a:r>
            <a:r>
              <a:rPr lang="en-US" sz="1300" dirty="0" err="1" smtClean="0"/>
              <a:t>fis</a:t>
            </a:r>
            <a:r>
              <a:rPr lang="en-US" sz="1300" dirty="0" smtClean="0"/>
              <a:t> constantly cycling between the liquid and gaseous states and this takes a lot of energy. The evaporation of water uses 12.5 x 10</a:t>
            </a:r>
            <a:r>
              <a:rPr lang="en-US" sz="1300" baseline="30000" dirty="0" smtClean="0"/>
              <a:t>20</a:t>
            </a:r>
            <a:r>
              <a:rPr lang="en-US" sz="1300" dirty="0" smtClean="0"/>
              <a:t> kJ/</a:t>
            </a:r>
            <a:r>
              <a:rPr lang="en-US" sz="1300" dirty="0" err="1" smtClean="0"/>
              <a:t>yr</a:t>
            </a:r>
            <a:r>
              <a:rPr lang="en-US" sz="1300" dirty="0" smtClean="0"/>
              <a:t> of the solar energy that is incident on Earth. Much of this energy is given off to the atmosphere when water vapor precipitates. Note that all photosynthesis on the planet, by contrast, uses only 0.085 x 10</a:t>
            </a:r>
            <a:r>
              <a:rPr lang="en-US" sz="1300" baseline="30000" dirty="0" smtClean="0"/>
              <a:t>20</a:t>
            </a:r>
            <a:r>
              <a:rPr lang="en-US" sz="1300" dirty="0" smtClean="0"/>
              <a:t> kJ/yr.</a:t>
            </a:r>
            <a:r>
              <a:rPr lang="en-US" sz="1400" dirty="0" smtClean="0"/>
              <a:t/>
            </a:r>
            <a:br>
              <a:rPr lang="en-US" sz="1400" dirty="0" smtClean="0"/>
            </a:br>
            <a:r>
              <a:rPr lang="en-US" sz="1300" dirty="0" smtClean="0"/>
              <a:t>rom </a:t>
            </a:r>
            <a:r>
              <a:rPr lang="en-US" sz="1300" dirty="0"/>
              <a:t>the equator to the poles through ocean currents. Due to its high heat capacity, water can store more energy than most other liquids.</a:t>
            </a:r>
            <a:br>
              <a:rPr lang="en-US" sz="1300" dirty="0"/>
            </a:br>
            <a:endParaRPr lang="en-US" sz="1300" dirty="0"/>
          </a:p>
          <a:p>
            <a:r>
              <a:rPr lang="it-IT" sz="1300" dirty="0"/>
              <a:t>See</a:t>
            </a:r>
            <a:endParaRPr lang="en-US" sz="1300" dirty="0"/>
          </a:p>
          <a:p>
            <a:r>
              <a:rPr lang="en-US" dirty="0" smtClean="0"/>
              <a:t>http://butane.chem.uiuc.edu/pshapley/environmental/L23/1.html</a:t>
            </a:r>
            <a:endParaRPr lang="en-US" dirty="0"/>
          </a:p>
        </p:txBody>
      </p:sp>
      <p:sp>
        <p:nvSpPr>
          <p:cNvPr id="4" name="Slide Number Placeholder 3"/>
          <p:cNvSpPr>
            <a:spLocks noGrp="1"/>
          </p:cNvSpPr>
          <p:nvPr>
            <p:ph type="sldNum" sz="quarter" idx="10"/>
          </p:nvPr>
        </p:nvSpPr>
        <p:spPr/>
        <p:txBody>
          <a:bodyPr/>
          <a:lstStyle/>
          <a:p>
            <a:fld id="{B280C079-6431-4507-850B-994B83DFCCDC}" type="slidenum">
              <a:rPr lang="it-IT" smtClean="0"/>
              <a:t>6</a:t>
            </a:fld>
            <a:endParaRPr lang="it-IT"/>
          </a:p>
        </p:txBody>
      </p:sp>
    </p:spTree>
    <p:extLst>
      <p:ext uri="{BB962C8B-B14F-4D97-AF65-F5344CB8AC3E}">
        <p14:creationId xmlns:p14="http://schemas.microsoft.com/office/powerpoint/2010/main" val="715278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combined effect of these dynamic transports and transformations is a planet that is in a state of continual physical, chemical and biological </a:t>
            </a:r>
            <a:r>
              <a:rPr lang="en-US" sz="1300" dirty="0" smtClean="0"/>
              <a:t>evolution.</a:t>
            </a:r>
            <a:r>
              <a:rPr lang="en-US" sz="1300" baseline="0" dirty="0" smtClean="0"/>
              <a:t> </a:t>
            </a:r>
            <a:r>
              <a:rPr lang="en-US" sz="1300" dirty="0" smtClean="0"/>
              <a:t>A </a:t>
            </a:r>
            <a:r>
              <a:rPr lang="en-US" sz="1300" dirty="0"/>
              <a:t>bird's eye, cartoon view of the dynamic Earth system is shown in Plate 1. </a:t>
            </a:r>
            <a:endParaRPr lang="en-US" sz="1300" dirty="0" smtClean="0"/>
          </a:p>
          <a:p>
            <a:r>
              <a:rPr lang="it-IT" sz="1300" dirty="0" smtClean="0"/>
              <a:t>Energy generated by radioactive is minimal</a:t>
            </a:r>
            <a:endParaRPr lang="en-US" dirty="0"/>
          </a:p>
        </p:txBody>
      </p:sp>
      <p:sp>
        <p:nvSpPr>
          <p:cNvPr id="4" name="Slide Number Placeholder 3"/>
          <p:cNvSpPr>
            <a:spLocks noGrp="1"/>
          </p:cNvSpPr>
          <p:nvPr>
            <p:ph type="sldNum" sz="quarter" idx="10"/>
          </p:nvPr>
        </p:nvSpPr>
        <p:spPr/>
        <p:txBody>
          <a:bodyPr/>
          <a:lstStyle/>
          <a:p>
            <a:fld id="{B280C079-6431-4507-850B-994B83DFCCDC}" type="slidenum">
              <a:rPr lang="it-IT" smtClean="0"/>
              <a:t>7</a:t>
            </a:fld>
            <a:endParaRPr lang="it-IT"/>
          </a:p>
        </p:txBody>
      </p:sp>
    </p:spTree>
    <p:extLst>
      <p:ext uri="{BB962C8B-B14F-4D97-AF65-F5344CB8AC3E}">
        <p14:creationId xmlns:p14="http://schemas.microsoft.com/office/powerpoint/2010/main" val="3175922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Biogeochemical cycle</a:t>
            </a:r>
            <a:r>
              <a:rPr lang="en-US" sz="1300" dirty="0"/>
              <a:t>, any of the natural pathways by which essential </a:t>
            </a:r>
            <a:r>
              <a:rPr lang="en-US" sz="1300" dirty="0">
                <a:hlinkClick r:id="rId3"/>
              </a:rPr>
              <a:t>elements</a:t>
            </a:r>
            <a:r>
              <a:rPr lang="en-US" sz="1300" dirty="0"/>
              <a:t> of living </a:t>
            </a:r>
            <a:r>
              <a:rPr lang="en-US" sz="1300" dirty="0">
                <a:hlinkClick r:id="rId4"/>
              </a:rPr>
              <a:t>matter</a:t>
            </a:r>
            <a:r>
              <a:rPr lang="en-US" sz="1300" dirty="0"/>
              <a:t> are circulated. The term </a:t>
            </a:r>
            <a:r>
              <a:rPr lang="en-US" sz="1300" i="1" dirty="0"/>
              <a:t>biogeochemical</a:t>
            </a:r>
            <a:r>
              <a:rPr lang="en-US" sz="1300" dirty="0"/>
              <a:t> is a contraction that refers to the consideration of the biological, geological, and chemical aspects of each cycle.</a:t>
            </a:r>
            <a:endParaRPr lang="en-US" dirty="0"/>
          </a:p>
        </p:txBody>
      </p:sp>
      <p:sp>
        <p:nvSpPr>
          <p:cNvPr id="4" name="Slide Number Placeholder 3"/>
          <p:cNvSpPr>
            <a:spLocks noGrp="1"/>
          </p:cNvSpPr>
          <p:nvPr>
            <p:ph type="sldNum" sz="quarter" idx="10"/>
          </p:nvPr>
        </p:nvSpPr>
        <p:spPr/>
        <p:txBody>
          <a:bodyPr/>
          <a:lstStyle/>
          <a:p>
            <a:fld id="{B280C079-6431-4507-850B-994B83DFCCDC}" type="slidenum">
              <a:rPr lang="it-IT" smtClean="0"/>
              <a:t>8</a:t>
            </a:fld>
            <a:endParaRPr lang="it-IT"/>
          </a:p>
        </p:txBody>
      </p:sp>
    </p:spTree>
    <p:extLst>
      <p:ext uri="{BB962C8B-B14F-4D97-AF65-F5344CB8AC3E}">
        <p14:creationId xmlns:p14="http://schemas.microsoft.com/office/powerpoint/2010/main" val="1462047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C</a:t>
            </a:r>
            <a:r>
              <a:rPr lang="it-IT" baseline="0" dirty="0" smtClean="0"/>
              <a:t> cycles allows to understand what happens</a:t>
            </a:r>
          </a:p>
          <a:p>
            <a:r>
              <a:rPr lang="it-IT" baseline="0" dirty="0" smtClean="0"/>
              <a:t>Short time cycle (respiration/plant photosyntesis) + longer term cycle (degradation of organic material and creation of fossil fuels)</a:t>
            </a:r>
            <a:endParaRPr lang="en-US" dirty="0"/>
          </a:p>
        </p:txBody>
      </p:sp>
      <p:sp>
        <p:nvSpPr>
          <p:cNvPr id="4" name="Slide Number Placeholder 3"/>
          <p:cNvSpPr>
            <a:spLocks noGrp="1"/>
          </p:cNvSpPr>
          <p:nvPr>
            <p:ph type="sldNum" sz="quarter" idx="10"/>
          </p:nvPr>
        </p:nvSpPr>
        <p:spPr/>
        <p:txBody>
          <a:bodyPr/>
          <a:lstStyle/>
          <a:p>
            <a:fld id="{B280C079-6431-4507-850B-994B83DFCCDC}" type="slidenum">
              <a:rPr lang="it-IT" smtClean="0"/>
              <a:t>9</a:t>
            </a:fld>
            <a:endParaRPr lang="it-IT"/>
          </a:p>
        </p:txBody>
      </p:sp>
    </p:spTree>
    <p:extLst>
      <p:ext uri="{BB962C8B-B14F-4D97-AF65-F5344CB8AC3E}">
        <p14:creationId xmlns:p14="http://schemas.microsoft.com/office/powerpoint/2010/main" val="63671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B172D4D-D796-4BA6-8131-6232AFF23FF2}" type="datetimeFigureOut">
              <a:rPr lang="it-IT" smtClean="0"/>
              <a:t>13/12/2023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A081365-FE92-4767-8DE0-36D7A5D44CE7}" type="slidenum">
              <a:rPr lang="it-IT" smtClean="0"/>
              <a:t>‹#›</a:t>
            </a:fld>
            <a:endParaRPr lang="it-IT"/>
          </a:p>
        </p:txBody>
      </p:sp>
    </p:spTree>
    <p:extLst>
      <p:ext uri="{BB962C8B-B14F-4D97-AF65-F5344CB8AC3E}">
        <p14:creationId xmlns:p14="http://schemas.microsoft.com/office/powerpoint/2010/main" val="2289787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B172D4D-D796-4BA6-8131-6232AFF23FF2}" type="datetimeFigureOut">
              <a:rPr lang="it-IT" smtClean="0"/>
              <a:t>13/12/2023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A081365-FE92-4767-8DE0-36D7A5D44CE7}" type="slidenum">
              <a:rPr lang="it-IT" smtClean="0"/>
              <a:t>‹#›</a:t>
            </a:fld>
            <a:endParaRPr lang="it-IT"/>
          </a:p>
        </p:txBody>
      </p:sp>
    </p:spTree>
    <p:extLst>
      <p:ext uri="{BB962C8B-B14F-4D97-AF65-F5344CB8AC3E}">
        <p14:creationId xmlns:p14="http://schemas.microsoft.com/office/powerpoint/2010/main" val="3270441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B172D4D-D796-4BA6-8131-6232AFF23FF2}" type="datetimeFigureOut">
              <a:rPr lang="it-IT" smtClean="0"/>
              <a:t>13/12/2023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A081365-FE92-4767-8DE0-36D7A5D44CE7}" type="slidenum">
              <a:rPr lang="it-IT" smtClean="0"/>
              <a:t>‹#›</a:t>
            </a:fld>
            <a:endParaRPr lang="it-IT"/>
          </a:p>
        </p:txBody>
      </p:sp>
    </p:spTree>
    <p:extLst>
      <p:ext uri="{BB962C8B-B14F-4D97-AF65-F5344CB8AC3E}">
        <p14:creationId xmlns:p14="http://schemas.microsoft.com/office/powerpoint/2010/main" val="4220478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B172D4D-D796-4BA6-8131-6232AFF23FF2}" type="datetimeFigureOut">
              <a:rPr lang="it-IT" smtClean="0"/>
              <a:t>13/12/2023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A081365-FE92-4767-8DE0-36D7A5D44CE7}" type="slidenum">
              <a:rPr lang="it-IT" smtClean="0"/>
              <a:t>‹#›</a:t>
            </a:fld>
            <a:endParaRPr lang="it-IT"/>
          </a:p>
        </p:txBody>
      </p:sp>
    </p:spTree>
    <p:extLst>
      <p:ext uri="{BB962C8B-B14F-4D97-AF65-F5344CB8AC3E}">
        <p14:creationId xmlns:p14="http://schemas.microsoft.com/office/powerpoint/2010/main" val="3520369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FB172D4D-D796-4BA6-8131-6232AFF23FF2}" type="datetimeFigureOut">
              <a:rPr lang="it-IT" smtClean="0"/>
              <a:t>13/12/2023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A081365-FE92-4767-8DE0-36D7A5D44CE7}" type="slidenum">
              <a:rPr lang="it-IT" smtClean="0"/>
              <a:t>‹#›</a:t>
            </a:fld>
            <a:endParaRPr lang="it-IT"/>
          </a:p>
        </p:txBody>
      </p:sp>
    </p:spTree>
    <p:extLst>
      <p:ext uri="{BB962C8B-B14F-4D97-AF65-F5344CB8AC3E}">
        <p14:creationId xmlns:p14="http://schemas.microsoft.com/office/powerpoint/2010/main" val="2450318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FB172D4D-D796-4BA6-8131-6232AFF23FF2}" type="datetimeFigureOut">
              <a:rPr lang="it-IT" smtClean="0"/>
              <a:t>13/12/2023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A081365-FE92-4767-8DE0-36D7A5D44CE7}" type="slidenum">
              <a:rPr lang="it-IT" smtClean="0"/>
              <a:t>‹#›</a:t>
            </a:fld>
            <a:endParaRPr lang="it-IT"/>
          </a:p>
        </p:txBody>
      </p:sp>
    </p:spTree>
    <p:extLst>
      <p:ext uri="{BB962C8B-B14F-4D97-AF65-F5344CB8AC3E}">
        <p14:creationId xmlns:p14="http://schemas.microsoft.com/office/powerpoint/2010/main" val="3627486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B172D4D-D796-4BA6-8131-6232AFF23FF2}" type="datetimeFigureOut">
              <a:rPr lang="it-IT" smtClean="0"/>
              <a:t>13/12/2023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A081365-FE92-4767-8DE0-36D7A5D44CE7}" type="slidenum">
              <a:rPr lang="it-IT" smtClean="0"/>
              <a:t>‹#›</a:t>
            </a:fld>
            <a:endParaRPr lang="it-IT"/>
          </a:p>
        </p:txBody>
      </p:sp>
    </p:spTree>
    <p:extLst>
      <p:ext uri="{BB962C8B-B14F-4D97-AF65-F5344CB8AC3E}">
        <p14:creationId xmlns:p14="http://schemas.microsoft.com/office/powerpoint/2010/main" val="3988213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FB172D4D-D796-4BA6-8131-6232AFF23FF2}" type="datetimeFigureOut">
              <a:rPr lang="it-IT" smtClean="0"/>
              <a:t>13/12/2023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A081365-FE92-4767-8DE0-36D7A5D44CE7}" type="slidenum">
              <a:rPr lang="it-IT" smtClean="0"/>
              <a:t>‹#›</a:t>
            </a:fld>
            <a:endParaRPr lang="it-IT"/>
          </a:p>
        </p:txBody>
      </p:sp>
    </p:spTree>
    <p:extLst>
      <p:ext uri="{BB962C8B-B14F-4D97-AF65-F5344CB8AC3E}">
        <p14:creationId xmlns:p14="http://schemas.microsoft.com/office/powerpoint/2010/main" val="815796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B172D4D-D796-4BA6-8131-6232AFF23FF2}" type="datetimeFigureOut">
              <a:rPr lang="it-IT" smtClean="0"/>
              <a:t>13/12/2023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A081365-FE92-4767-8DE0-36D7A5D44CE7}" type="slidenum">
              <a:rPr lang="it-IT" smtClean="0"/>
              <a:t>‹#›</a:t>
            </a:fld>
            <a:endParaRPr lang="it-IT"/>
          </a:p>
        </p:txBody>
      </p:sp>
    </p:spTree>
    <p:extLst>
      <p:ext uri="{BB962C8B-B14F-4D97-AF65-F5344CB8AC3E}">
        <p14:creationId xmlns:p14="http://schemas.microsoft.com/office/powerpoint/2010/main" val="2832861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B172D4D-D796-4BA6-8131-6232AFF23FF2}" type="datetimeFigureOut">
              <a:rPr lang="it-IT" smtClean="0"/>
              <a:t>13/12/2023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A081365-FE92-4767-8DE0-36D7A5D44CE7}" type="slidenum">
              <a:rPr lang="it-IT" smtClean="0"/>
              <a:t>‹#›</a:t>
            </a:fld>
            <a:endParaRPr lang="it-IT"/>
          </a:p>
        </p:txBody>
      </p:sp>
    </p:spTree>
    <p:extLst>
      <p:ext uri="{BB962C8B-B14F-4D97-AF65-F5344CB8AC3E}">
        <p14:creationId xmlns:p14="http://schemas.microsoft.com/office/powerpoint/2010/main" val="3093821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B172D4D-D796-4BA6-8131-6232AFF23FF2}" type="datetimeFigureOut">
              <a:rPr lang="it-IT" smtClean="0"/>
              <a:t>13/12/2023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A081365-FE92-4767-8DE0-36D7A5D44CE7}" type="slidenum">
              <a:rPr lang="it-IT" smtClean="0"/>
              <a:t>‹#›</a:t>
            </a:fld>
            <a:endParaRPr lang="it-IT"/>
          </a:p>
        </p:txBody>
      </p:sp>
    </p:spTree>
    <p:extLst>
      <p:ext uri="{BB962C8B-B14F-4D97-AF65-F5344CB8AC3E}">
        <p14:creationId xmlns:p14="http://schemas.microsoft.com/office/powerpoint/2010/main" val="424007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172D4D-D796-4BA6-8131-6232AFF23FF2}" type="datetimeFigureOut">
              <a:rPr lang="it-IT" smtClean="0"/>
              <a:t>13/12/2023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081365-FE92-4767-8DE0-36D7A5D44CE7}" type="slidenum">
              <a:rPr lang="it-IT" smtClean="0"/>
              <a:t>‹#›</a:t>
            </a:fld>
            <a:endParaRPr lang="it-IT"/>
          </a:p>
        </p:txBody>
      </p:sp>
    </p:spTree>
    <p:extLst>
      <p:ext uri="{BB962C8B-B14F-4D97-AF65-F5344CB8AC3E}">
        <p14:creationId xmlns:p14="http://schemas.microsoft.com/office/powerpoint/2010/main" val="2748175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2.wmf"/><Relationship Id="rId3" Type="http://schemas.openxmlformats.org/officeDocument/2006/relationships/notesSlide" Target="../notesSlides/notesSlide12.xml"/><Relationship Id="rId7" Type="http://schemas.openxmlformats.org/officeDocument/2006/relationships/image" Target="../media/image9.wmf"/><Relationship Id="rId12"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1.wmf"/><Relationship Id="rId5" Type="http://schemas.openxmlformats.org/officeDocument/2006/relationships/image" Target="../media/image8.wmf"/><Relationship Id="rId15" Type="http://schemas.openxmlformats.org/officeDocument/2006/relationships/image" Target="../media/image13.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0.wmf"/><Relationship Id="rId14" Type="http://schemas.openxmlformats.org/officeDocument/2006/relationships/oleObject" Target="../embeddings/oleObject6.bin"/></Relationships>
</file>

<file path=ppt/slides/_rels/slide13.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notesSlide" Target="../notesSlides/notesSlide13.xml"/><Relationship Id="rId7"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4.wmf"/><Relationship Id="rId5" Type="http://schemas.openxmlformats.org/officeDocument/2006/relationships/oleObject" Target="../embeddings/oleObject7.bin"/><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8.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10.bin"/><Relationship Id="rId5" Type="http://schemas.openxmlformats.org/officeDocument/2006/relationships/image" Target="../media/image17.wmf"/><Relationship Id="rId4" Type="http://schemas.openxmlformats.org/officeDocument/2006/relationships/oleObject" Target="../embeddings/oleObject9.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oleObject" Target="../embeddings/oleObject14.bin"/><Relationship Id="rId18" Type="http://schemas.openxmlformats.org/officeDocument/2006/relationships/image" Target="../media/image24.wmf"/><Relationship Id="rId3" Type="http://schemas.openxmlformats.org/officeDocument/2006/relationships/notesSlide" Target="../notesSlides/notesSlide15.xml"/><Relationship Id="rId7" Type="http://schemas.openxmlformats.org/officeDocument/2006/relationships/image" Target="../media/image20.wmf"/><Relationship Id="rId12" Type="http://schemas.openxmlformats.org/officeDocument/2006/relationships/image" Target="../media/image27.emf"/><Relationship Id="rId17" Type="http://schemas.openxmlformats.org/officeDocument/2006/relationships/oleObject" Target="../embeddings/oleObject16.bin"/><Relationship Id="rId2" Type="http://schemas.openxmlformats.org/officeDocument/2006/relationships/slideLayout" Target="../slideLayouts/slideLayout7.xml"/><Relationship Id="rId16" Type="http://schemas.openxmlformats.org/officeDocument/2006/relationships/image" Target="../media/image23.wmf"/><Relationship Id="rId1" Type="http://schemas.openxmlformats.org/officeDocument/2006/relationships/vmlDrawing" Target="../drawings/vmlDrawing4.vml"/><Relationship Id="rId6" Type="http://schemas.openxmlformats.org/officeDocument/2006/relationships/oleObject" Target="../embeddings/oleObject12.bin"/><Relationship Id="rId11" Type="http://schemas.openxmlformats.org/officeDocument/2006/relationships/image" Target="../media/image26.emf"/><Relationship Id="rId5" Type="http://schemas.openxmlformats.org/officeDocument/2006/relationships/image" Target="../media/image19.wmf"/><Relationship Id="rId15" Type="http://schemas.openxmlformats.org/officeDocument/2006/relationships/oleObject" Target="../embeddings/oleObject15.bin"/><Relationship Id="rId10" Type="http://schemas.openxmlformats.org/officeDocument/2006/relationships/image" Target="../media/image25.emf"/><Relationship Id="rId4" Type="http://schemas.openxmlformats.org/officeDocument/2006/relationships/oleObject" Target="../embeddings/oleObject11.bin"/><Relationship Id="rId9" Type="http://schemas.openxmlformats.org/officeDocument/2006/relationships/image" Target="../media/image21.wmf"/><Relationship Id="rId14" Type="http://schemas.openxmlformats.org/officeDocument/2006/relationships/image" Target="../media/image22.wmf"/></Relationships>
</file>

<file path=ppt/slides/_rels/slide16.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notesSlide" Target="../notesSlides/notesSlide16.xml"/><Relationship Id="rId7" Type="http://schemas.openxmlformats.org/officeDocument/2006/relationships/image" Target="../media/image29.wmf"/><Relationship Id="rId12" Type="http://schemas.openxmlformats.org/officeDocument/2006/relationships/image" Target="../media/image31.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8.bin"/><Relationship Id="rId11" Type="http://schemas.openxmlformats.org/officeDocument/2006/relationships/oleObject" Target="../embeddings/oleObject20.bin"/><Relationship Id="rId5" Type="http://schemas.openxmlformats.org/officeDocument/2006/relationships/image" Target="../media/image28.wmf"/><Relationship Id="rId10" Type="http://schemas.openxmlformats.org/officeDocument/2006/relationships/image" Target="../media/image30.wmf"/><Relationship Id="rId4" Type="http://schemas.openxmlformats.org/officeDocument/2006/relationships/oleObject" Target="../embeddings/oleObject17.bin"/><Relationship Id="rId9" Type="http://schemas.openxmlformats.org/officeDocument/2006/relationships/oleObject" Target="../embeddings/oleObject19.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34.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22.bin"/><Relationship Id="rId5" Type="http://schemas.openxmlformats.org/officeDocument/2006/relationships/image" Target="../media/image33.wmf"/><Relationship Id="rId4" Type="http://schemas.openxmlformats.org/officeDocument/2006/relationships/oleObject" Target="../embeddings/oleObject21.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40.emf"/><Relationship Id="rId4" Type="http://schemas.openxmlformats.org/officeDocument/2006/relationships/image" Target="../media/image39.emf"/></Relationships>
</file>

<file path=ppt/slides/_rels/slide2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3.gif"/></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45.wmf"/><Relationship Id="rId5" Type="http://schemas.openxmlformats.org/officeDocument/2006/relationships/oleObject" Target="../embeddings/oleObject23.bin"/><Relationship Id="rId4" Type="http://schemas.openxmlformats.org/officeDocument/2006/relationships/image" Target="../media/image46.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48.emf"/><Relationship Id="rId5" Type="http://schemas.openxmlformats.org/officeDocument/2006/relationships/image" Target="../media/image47.wmf"/><Relationship Id="rId4" Type="http://schemas.openxmlformats.org/officeDocument/2006/relationships/oleObject" Target="../embeddings/oleObject24.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52.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26.bin"/><Relationship Id="rId5" Type="http://schemas.openxmlformats.org/officeDocument/2006/relationships/image" Target="../media/image51.wmf"/><Relationship Id="rId4" Type="http://schemas.openxmlformats.org/officeDocument/2006/relationships/oleObject" Target="../embeddings/oleObject25.bin"/></Relationships>
</file>

<file path=ppt/slides/_rels/slide3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37.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6.gi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59.emf"/></Relationships>
</file>

<file path=ppt/slides/_rels/slide41.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61.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s://www.slideshare.net/maleigh/grade-11-earth-life-science-earth-systems-subsystems"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aster of Science in Environmental Meteor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685800" y="309082"/>
            <a:ext cx="7772400" cy="1143000"/>
          </a:xfrm>
        </p:spPr>
        <p:txBody>
          <a:bodyPr rtlCol="0">
            <a:normAutofit fontScale="90000"/>
          </a:bodyPr>
          <a:lstStyle/>
          <a:p>
            <a:pPr eaLnBrk="1" fontAlgn="auto" hangingPunct="1">
              <a:spcAft>
                <a:spcPts val="0"/>
              </a:spcAft>
              <a:defRPr/>
            </a:pPr>
            <a:r>
              <a:rPr lang="it-IT" sz="2400" dirty="0" err="1"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University</a:t>
            </a:r>
            <a:r>
              <a:rPr lang="it-IT" sz="2400"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of Trento</a:t>
            </a:r>
            <a:br>
              <a:rPr lang="it-IT" sz="2400"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GB" sz="24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Master of Science in Environmental </a:t>
            </a:r>
            <a:r>
              <a:rPr lang="en-GB" sz="2400" b="1"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Meteorology</a:t>
            </a:r>
            <a:br>
              <a:rPr lang="en-GB" sz="2400" b="1"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GB" sz="2400"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https://international.unitn.it/environmental-meteorology</a:t>
            </a:r>
            <a:endParaRPr lang="en-GB" sz="2400"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076" name="Titolo 1"/>
          <p:cNvSpPr txBox="1">
            <a:spLocks/>
          </p:cNvSpPr>
          <p:nvPr/>
        </p:nvSpPr>
        <p:spPr bwMode="auto">
          <a:xfrm>
            <a:off x="776288" y="2286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514350" indent="-171450">
              <a:defRPr>
                <a:solidFill>
                  <a:schemeClr val="tx1"/>
                </a:solidFill>
                <a:latin typeface="Arial" panose="020B0604020202020204" pitchFamily="34" charset="0"/>
              </a:defRPr>
            </a:lvl2pPr>
            <a:lvl3pPr marL="857250" indent="-171450">
              <a:defRPr>
                <a:solidFill>
                  <a:schemeClr val="tx1"/>
                </a:solidFill>
                <a:latin typeface="Arial" panose="020B0604020202020204" pitchFamily="34" charset="0"/>
              </a:defRPr>
            </a:lvl3pPr>
            <a:lvl4pPr marL="1200150" indent="-171450">
              <a:defRPr>
                <a:solidFill>
                  <a:schemeClr val="tx1"/>
                </a:solidFill>
                <a:latin typeface="Arial" panose="020B0604020202020204" pitchFamily="34" charset="0"/>
              </a:defRPr>
            </a:lvl4pPr>
            <a:lvl5pPr marL="1543050" indent="-171450">
              <a:defRPr>
                <a:solidFill>
                  <a:schemeClr val="tx1"/>
                </a:solidFill>
                <a:latin typeface="Arial" panose="020B0604020202020204" pitchFamily="34" charset="0"/>
              </a:defRPr>
            </a:lvl5pPr>
            <a:lvl6pPr marL="2000250" indent="-171450" eaLnBrk="0" fontAlgn="base" hangingPunct="0">
              <a:spcBef>
                <a:spcPct val="0"/>
              </a:spcBef>
              <a:spcAft>
                <a:spcPct val="0"/>
              </a:spcAft>
              <a:defRPr>
                <a:solidFill>
                  <a:schemeClr val="tx1"/>
                </a:solidFill>
                <a:latin typeface="Arial" panose="020B0604020202020204" pitchFamily="34" charset="0"/>
              </a:defRPr>
            </a:lvl6pPr>
            <a:lvl7pPr marL="2457450" indent="-171450" eaLnBrk="0" fontAlgn="base" hangingPunct="0">
              <a:spcBef>
                <a:spcPct val="0"/>
              </a:spcBef>
              <a:spcAft>
                <a:spcPct val="0"/>
              </a:spcAft>
              <a:defRPr>
                <a:solidFill>
                  <a:schemeClr val="tx1"/>
                </a:solidFill>
                <a:latin typeface="Arial" panose="020B0604020202020204" pitchFamily="34" charset="0"/>
              </a:defRPr>
            </a:lvl7pPr>
            <a:lvl8pPr marL="2914650" indent="-171450" eaLnBrk="0" fontAlgn="base" hangingPunct="0">
              <a:spcBef>
                <a:spcPct val="0"/>
              </a:spcBef>
              <a:spcAft>
                <a:spcPct val="0"/>
              </a:spcAft>
              <a:defRPr>
                <a:solidFill>
                  <a:schemeClr val="tx1"/>
                </a:solidFill>
                <a:latin typeface="Arial" panose="020B0604020202020204" pitchFamily="34" charset="0"/>
              </a:defRPr>
            </a:lvl8pPr>
            <a:lvl9pPr marL="3371850" indent="-17145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4200" b="1">
                <a:solidFill>
                  <a:srgbClr val="FF0000"/>
                </a:solidFill>
                <a:latin typeface="Tahoma" panose="020B0604030504040204" pitchFamily="34" charset="0"/>
                <a:cs typeface="Tahoma" panose="020B0604030504040204" pitchFamily="34" charset="0"/>
              </a:rPr>
              <a:t>Environmental Physical Chemistry</a:t>
            </a:r>
          </a:p>
        </p:txBody>
      </p:sp>
      <p:sp>
        <p:nvSpPr>
          <p:cNvPr id="3077" name="Titolo 4"/>
          <p:cNvSpPr txBox="1">
            <a:spLocks/>
          </p:cNvSpPr>
          <p:nvPr/>
        </p:nvSpPr>
        <p:spPr bwMode="auto">
          <a:xfrm>
            <a:off x="719138" y="3645024"/>
            <a:ext cx="7886700"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4000" b="1" dirty="0" smtClean="0">
                <a:solidFill>
                  <a:srgbClr val="3333FF"/>
                </a:solidFill>
                <a:latin typeface="Tahoma" panose="020B0604030504040204" pitchFamily="34" charset="0"/>
                <a:cs typeface="Tahoma" panose="020B0604030504040204" pitchFamily="34" charset="0"/>
              </a:rPr>
              <a:t>Biogeochemical cycles</a:t>
            </a:r>
            <a:endParaRPr lang="en-GB" altLang="en-US" sz="4000" b="1" dirty="0">
              <a:solidFill>
                <a:srgbClr val="3333FF"/>
              </a:solidFill>
              <a:latin typeface="Tahoma" panose="020B0604030504040204" pitchFamily="34" charset="0"/>
              <a:cs typeface="Tahoma" panose="020B0604030504040204" pitchFamily="34" charset="0"/>
            </a:endParaRPr>
          </a:p>
        </p:txBody>
      </p:sp>
      <p:sp>
        <p:nvSpPr>
          <p:cNvPr id="6" name="Text Box 3"/>
          <p:cNvSpPr txBox="1">
            <a:spLocks noChangeArrowheads="1"/>
          </p:cNvSpPr>
          <p:nvPr/>
        </p:nvSpPr>
        <p:spPr bwMode="auto">
          <a:xfrm>
            <a:off x="1693701" y="5732238"/>
            <a:ext cx="5756597"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Daniela Ascenzi</a:t>
            </a:r>
          </a:p>
          <a:p>
            <a:pPr algn="ctr"/>
            <a:r>
              <a:rPr lang="it-IT" altLang="en-US" sz="2200" dirty="0" smtClean="0">
                <a:latin typeface="Tahoma" panose="020B0604030504040204" pitchFamily="34" charset="0"/>
                <a:ea typeface="Tahoma" panose="020B0604030504040204" pitchFamily="34" charset="0"/>
                <a:cs typeface="Tahoma" panose="020B0604030504040204" pitchFamily="34" charset="0"/>
              </a:rPr>
              <a:t>Dept. Physics, University of Trento, Italy</a:t>
            </a:r>
          </a:p>
          <a:p>
            <a:pPr algn="ctr"/>
            <a:r>
              <a:rPr lang="it-IT" altLang="en-US" sz="2200" dirty="0" smtClean="0">
                <a:latin typeface="Tahoma" panose="020B0604030504040204" pitchFamily="34" charset="0"/>
                <a:ea typeface="Tahoma" panose="020B0604030504040204" pitchFamily="34" charset="0"/>
                <a:cs typeface="Tahoma" panose="020B0604030504040204" pitchFamily="34" charset="0"/>
              </a:rPr>
              <a:t>e-mail: daniela.ascenzi@unitn.it</a:t>
            </a:r>
          </a:p>
        </p:txBody>
      </p:sp>
      <p:sp>
        <p:nvSpPr>
          <p:cNvPr id="7" name="Text Box 3"/>
          <p:cNvSpPr txBox="1">
            <a:spLocks noChangeArrowheads="1"/>
          </p:cNvSpPr>
          <p:nvPr/>
        </p:nvSpPr>
        <p:spPr bwMode="auto">
          <a:xfrm>
            <a:off x="3532013" y="1474113"/>
            <a:ext cx="226095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200" b="1"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A.A. 2023-24</a:t>
            </a:r>
          </a:p>
        </p:txBody>
      </p:sp>
    </p:spTree>
    <p:extLst>
      <p:ext uri="{BB962C8B-B14F-4D97-AF65-F5344CB8AC3E}">
        <p14:creationId xmlns:p14="http://schemas.microsoft.com/office/powerpoint/2010/main" val="38685454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4"/>
          <p:cNvSpPr txBox="1">
            <a:spLocks/>
          </p:cNvSpPr>
          <p:nvPr/>
        </p:nvSpPr>
        <p:spPr>
          <a:xfrm>
            <a:off x="119060" y="-6335"/>
            <a:ext cx="8905875" cy="69903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en-US" sz="3500" dirty="0" smtClean="0">
                <a:solidFill>
                  <a:srgbClr val="3333FF"/>
                </a:solidFill>
                <a:latin typeface="Tahoma" panose="020B0604030504040204" pitchFamily="34" charset="0"/>
                <a:cs typeface="Tahoma" panose="020B0604030504040204" pitchFamily="34" charset="0"/>
              </a:rPr>
              <a:t>Biogeochemical cycles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3" name="Connettore diritto 9"/>
          <p:cNvCxnSpPr/>
          <p:nvPr/>
        </p:nvCxnSpPr>
        <p:spPr>
          <a:xfrm>
            <a:off x="582502" y="69269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7" name="Rectangle 63"/>
          <p:cNvSpPr>
            <a:spLocks noChangeArrowheads="1"/>
          </p:cNvSpPr>
          <p:nvPr/>
        </p:nvSpPr>
        <p:spPr bwMode="auto">
          <a:xfrm>
            <a:off x="439253" y="797984"/>
            <a:ext cx="858568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sz="2400" dirty="0" smtClean="0">
                <a:latin typeface="Tahoma" panose="020B0604030504040204" pitchFamily="34" charset="0"/>
                <a:ea typeface="Tahoma" panose="020B0604030504040204" pitchFamily="34" charset="0"/>
                <a:cs typeface="Tahoma" panose="020B0604030504040204" pitchFamily="34" charset="0"/>
              </a:rPr>
              <a:t>Cycles can be constructed for all the major elements found in a biological organism, as well as for trace/minor elements </a:t>
            </a:r>
            <a:endParaRPr lang="it-IT" alt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440200" y="2637308"/>
            <a:ext cx="2897050" cy="477054"/>
          </a:xfrm>
          <a:prstGeom prst="rect">
            <a:avLst/>
          </a:prstGeom>
        </p:spPr>
        <p:txBody>
          <a:bodyPr wrap="square">
            <a:spAutoFit/>
          </a:bodyPr>
          <a:lstStyle/>
          <a:p>
            <a:r>
              <a:rPr lang="it-IT" sz="2400" dirty="0" smtClean="0">
                <a:solidFill>
                  <a:srgbClr val="FF0000"/>
                </a:solidFill>
                <a:latin typeface="Tahhoma"/>
              </a:rPr>
              <a:t>Major elements:</a:t>
            </a:r>
            <a:endParaRPr lang="en-US" sz="2400" dirty="0">
              <a:solidFill>
                <a:srgbClr val="FF0000"/>
              </a:solidFill>
              <a:latin typeface="Tahhoma"/>
            </a:endParaRPr>
          </a:p>
        </p:txBody>
      </p:sp>
      <p:sp>
        <p:nvSpPr>
          <p:cNvPr id="11" name="Rectangle 63"/>
          <p:cNvSpPr>
            <a:spLocks noChangeArrowheads="1"/>
          </p:cNvSpPr>
          <p:nvPr/>
        </p:nvSpPr>
        <p:spPr bwMode="auto">
          <a:xfrm>
            <a:off x="440200" y="3094108"/>
            <a:ext cx="2156724"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sz="2300" dirty="0" smtClean="0">
                <a:solidFill>
                  <a:srgbClr val="0000FF"/>
                </a:solidFill>
                <a:latin typeface="Tahoma" panose="020B0604030504040204" pitchFamily="34" charset="0"/>
                <a:ea typeface="Tahoma" panose="020B0604030504040204" pitchFamily="34" charset="0"/>
                <a:cs typeface="Tahoma" panose="020B0604030504040204" pitchFamily="34" charset="0"/>
              </a:rPr>
              <a:t>Carbon</a:t>
            </a:r>
          </a:p>
          <a:p>
            <a:r>
              <a:rPr lang="it-IT" altLang="en-US" sz="2300" dirty="0" smtClean="0">
                <a:solidFill>
                  <a:srgbClr val="0000FF"/>
                </a:solidFill>
                <a:latin typeface="Tahoma" panose="020B0604030504040204" pitchFamily="34" charset="0"/>
                <a:ea typeface="Tahoma" panose="020B0604030504040204" pitchFamily="34" charset="0"/>
                <a:cs typeface="Tahoma" panose="020B0604030504040204" pitchFamily="34" charset="0"/>
              </a:rPr>
              <a:t>Oxygen</a:t>
            </a:r>
          </a:p>
          <a:p>
            <a:r>
              <a:rPr lang="it-IT" altLang="en-US" sz="2300" dirty="0" smtClean="0">
                <a:solidFill>
                  <a:srgbClr val="0000FF"/>
                </a:solidFill>
                <a:latin typeface="Tahoma" panose="020B0604030504040204" pitchFamily="34" charset="0"/>
                <a:ea typeface="Tahoma" panose="020B0604030504040204" pitchFamily="34" charset="0"/>
                <a:cs typeface="Tahoma" panose="020B0604030504040204" pitchFamily="34" charset="0"/>
              </a:rPr>
              <a:t>Hydrogen</a:t>
            </a:r>
          </a:p>
          <a:p>
            <a:r>
              <a:rPr lang="it-IT" altLang="en-US" sz="2300" dirty="0" smtClean="0">
                <a:solidFill>
                  <a:srgbClr val="0000FF"/>
                </a:solidFill>
                <a:latin typeface="Tahoma" panose="020B0604030504040204" pitchFamily="34" charset="0"/>
                <a:ea typeface="Tahoma" panose="020B0604030504040204" pitchFamily="34" charset="0"/>
                <a:cs typeface="Tahoma" panose="020B0604030504040204" pitchFamily="34" charset="0"/>
              </a:rPr>
              <a:t>Nitrogen</a:t>
            </a:r>
          </a:p>
          <a:p>
            <a:r>
              <a:rPr lang="it-IT" altLang="en-US" sz="2300" dirty="0" smtClean="0">
                <a:solidFill>
                  <a:srgbClr val="0000FF"/>
                </a:solidFill>
                <a:latin typeface="Tahoma" panose="020B0604030504040204" pitchFamily="34" charset="0"/>
                <a:ea typeface="Tahoma" panose="020B0604030504040204" pitchFamily="34" charset="0"/>
                <a:cs typeface="Tahoma" panose="020B0604030504040204" pitchFamily="34" charset="0"/>
              </a:rPr>
              <a:t>Sulfur</a:t>
            </a:r>
          </a:p>
          <a:p>
            <a:r>
              <a:rPr lang="it-IT" altLang="en-US" sz="2300" dirty="0" smtClean="0">
                <a:solidFill>
                  <a:srgbClr val="0000FF"/>
                </a:solidFill>
                <a:latin typeface="Tahoma" panose="020B0604030504040204" pitchFamily="34" charset="0"/>
                <a:ea typeface="Tahoma" panose="020B0604030504040204" pitchFamily="34" charset="0"/>
                <a:cs typeface="Tahoma" panose="020B0604030504040204" pitchFamily="34" charset="0"/>
              </a:rPr>
              <a:t>Phosphorous</a:t>
            </a:r>
            <a:endParaRPr lang="it-IT" altLang="en-US" sz="2300"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
        <p:nvSpPr>
          <p:cNvPr id="12" name="Rectangle 63"/>
          <p:cNvSpPr>
            <a:spLocks noChangeArrowheads="1"/>
          </p:cNvSpPr>
          <p:nvPr/>
        </p:nvSpPr>
        <p:spPr bwMode="auto">
          <a:xfrm>
            <a:off x="3344232" y="3100680"/>
            <a:ext cx="2156724" cy="186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sz="2300" dirty="0" smtClean="0">
                <a:solidFill>
                  <a:srgbClr val="0000FF"/>
                </a:solidFill>
                <a:latin typeface="Tahoma" panose="020B0604030504040204" pitchFamily="34" charset="0"/>
                <a:ea typeface="Tahoma" panose="020B0604030504040204" pitchFamily="34" charset="0"/>
                <a:cs typeface="Tahoma" panose="020B0604030504040204" pitchFamily="34" charset="0"/>
              </a:rPr>
              <a:t>Potassium</a:t>
            </a:r>
          </a:p>
          <a:p>
            <a:r>
              <a:rPr lang="it-IT" altLang="en-US" sz="2300" dirty="0" smtClean="0">
                <a:solidFill>
                  <a:srgbClr val="0000FF"/>
                </a:solidFill>
                <a:latin typeface="Tahoma" panose="020B0604030504040204" pitchFamily="34" charset="0"/>
                <a:ea typeface="Tahoma" panose="020B0604030504040204" pitchFamily="34" charset="0"/>
                <a:cs typeface="Tahoma" panose="020B0604030504040204" pitchFamily="34" charset="0"/>
              </a:rPr>
              <a:t>Calcium</a:t>
            </a:r>
          </a:p>
          <a:p>
            <a:r>
              <a:rPr lang="it-IT" altLang="en-US" sz="2300" dirty="0" smtClean="0">
                <a:solidFill>
                  <a:srgbClr val="0000FF"/>
                </a:solidFill>
                <a:latin typeface="Tahoma" panose="020B0604030504040204" pitchFamily="34" charset="0"/>
                <a:ea typeface="Tahoma" panose="020B0604030504040204" pitchFamily="34" charset="0"/>
                <a:cs typeface="Tahoma" panose="020B0604030504040204" pitchFamily="34" charset="0"/>
              </a:rPr>
              <a:t>Magnesium</a:t>
            </a:r>
          </a:p>
          <a:p>
            <a:r>
              <a:rPr lang="it-IT" altLang="en-US" sz="2300" dirty="0" smtClean="0">
                <a:solidFill>
                  <a:srgbClr val="0000FF"/>
                </a:solidFill>
                <a:latin typeface="Tahoma" panose="020B0604030504040204" pitchFamily="34" charset="0"/>
                <a:ea typeface="Tahoma" panose="020B0604030504040204" pitchFamily="34" charset="0"/>
                <a:cs typeface="Tahoma" panose="020B0604030504040204" pitchFamily="34" charset="0"/>
              </a:rPr>
              <a:t>Chlorine</a:t>
            </a:r>
          </a:p>
          <a:p>
            <a:r>
              <a:rPr lang="it-IT" altLang="en-US" sz="2300" dirty="0" smtClean="0">
                <a:solidFill>
                  <a:srgbClr val="0000FF"/>
                </a:solidFill>
                <a:latin typeface="Tahoma" panose="020B0604030504040204" pitchFamily="34" charset="0"/>
                <a:ea typeface="Tahoma" panose="020B0604030504040204" pitchFamily="34" charset="0"/>
                <a:cs typeface="Tahoma" panose="020B0604030504040204" pitchFamily="34" charset="0"/>
              </a:rPr>
              <a:t>Iron</a:t>
            </a:r>
          </a:p>
        </p:txBody>
      </p:sp>
      <p:sp>
        <p:nvSpPr>
          <p:cNvPr id="13" name="Rectangle 12"/>
          <p:cNvSpPr/>
          <p:nvPr/>
        </p:nvSpPr>
        <p:spPr>
          <a:xfrm>
            <a:off x="3369654" y="2651574"/>
            <a:ext cx="2897050" cy="477054"/>
          </a:xfrm>
          <a:prstGeom prst="rect">
            <a:avLst/>
          </a:prstGeom>
        </p:spPr>
        <p:txBody>
          <a:bodyPr wrap="square">
            <a:spAutoFit/>
          </a:bodyPr>
          <a:lstStyle/>
          <a:p>
            <a:r>
              <a:rPr lang="it-IT" sz="2400" dirty="0" smtClean="0">
                <a:solidFill>
                  <a:srgbClr val="FF0000"/>
                </a:solidFill>
                <a:latin typeface="Tahhoma"/>
              </a:rPr>
              <a:t>Minor elements:</a:t>
            </a:r>
            <a:endParaRPr lang="en-US" sz="2400" dirty="0">
              <a:solidFill>
                <a:srgbClr val="FF0000"/>
              </a:solidFill>
              <a:latin typeface="Tahhoma"/>
            </a:endParaRPr>
          </a:p>
        </p:txBody>
      </p:sp>
      <p:sp>
        <p:nvSpPr>
          <p:cNvPr id="14" name="Rectangle 63"/>
          <p:cNvSpPr>
            <a:spLocks noChangeArrowheads="1"/>
          </p:cNvSpPr>
          <p:nvPr/>
        </p:nvSpPr>
        <p:spPr bwMode="auto">
          <a:xfrm>
            <a:off x="6477539" y="3113179"/>
            <a:ext cx="2156724" cy="186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sz="2300" dirty="0" smtClean="0">
                <a:solidFill>
                  <a:srgbClr val="0000FF"/>
                </a:solidFill>
                <a:latin typeface="Tahoma" panose="020B0604030504040204" pitchFamily="34" charset="0"/>
                <a:ea typeface="Tahoma" panose="020B0604030504040204" pitchFamily="34" charset="0"/>
                <a:cs typeface="Tahoma" panose="020B0604030504040204" pitchFamily="34" charset="0"/>
              </a:rPr>
              <a:t>Manganese</a:t>
            </a:r>
          </a:p>
          <a:p>
            <a:r>
              <a:rPr lang="it-IT" altLang="en-US" sz="2300" dirty="0" smtClean="0">
                <a:solidFill>
                  <a:srgbClr val="0000FF"/>
                </a:solidFill>
                <a:latin typeface="Tahoma" panose="020B0604030504040204" pitchFamily="34" charset="0"/>
                <a:ea typeface="Tahoma" panose="020B0604030504040204" pitchFamily="34" charset="0"/>
                <a:cs typeface="Tahoma" panose="020B0604030504040204" pitchFamily="34" charset="0"/>
              </a:rPr>
              <a:t>Molybdenum</a:t>
            </a:r>
          </a:p>
          <a:p>
            <a:r>
              <a:rPr lang="it-IT" altLang="en-US" sz="2300" dirty="0" smtClean="0">
                <a:solidFill>
                  <a:srgbClr val="0000FF"/>
                </a:solidFill>
                <a:latin typeface="Tahoma" panose="020B0604030504040204" pitchFamily="34" charset="0"/>
                <a:ea typeface="Tahoma" panose="020B0604030504040204" pitchFamily="34" charset="0"/>
                <a:cs typeface="Tahoma" panose="020B0604030504040204" pitchFamily="34" charset="0"/>
              </a:rPr>
              <a:t>Cobalt</a:t>
            </a:r>
          </a:p>
          <a:p>
            <a:r>
              <a:rPr lang="it-IT" altLang="en-US" sz="2300" dirty="0" smtClean="0">
                <a:solidFill>
                  <a:srgbClr val="0000FF"/>
                </a:solidFill>
                <a:latin typeface="Tahoma" panose="020B0604030504040204" pitchFamily="34" charset="0"/>
                <a:ea typeface="Tahoma" panose="020B0604030504040204" pitchFamily="34" charset="0"/>
                <a:cs typeface="Tahoma" panose="020B0604030504040204" pitchFamily="34" charset="0"/>
              </a:rPr>
              <a:t>Copper</a:t>
            </a:r>
          </a:p>
          <a:p>
            <a:r>
              <a:rPr lang="it-IT" altLang="en-US" sz="2300" dirty="0" smtClean="0">
                <a:solidFill>
                  <a:srgbClr val="0000FF"/>
                </a:solidFill>
                <a:latin typeface="Tahoma" panose="020B0604030504040204" pitchFamily="34" charset="0"/>
                <a:ea typeface="Tahoma" panose="020B0604030504040204" pitchFamily="34" charset="0"/>
                <a:cs typeface="Tahoma" panose="020B0604030504040204" pitchFamily="34" charset="0"/>
              </a:rPr>
              <a:t>zinc</a:t>
            </a:r>
          </a:p>
        </p:txBody>
      </p:sp>
      <p:sp>
        <p:nvSpPr>
          <p:cNvPr id="15" name="Rectangle 14"/>
          <p:cNvSpPr/>
          <p:nvPr/>
        </p:nvSpPr>
        <p:spPr>
          <a:xfrm>
            <a:off x="6477539" y="2651574"/>
            <a:ext cx="2897050" cy="477054"/>
          </a:xfrm>
          <a:prstGeom prst="rect">
            <a:avLst/>
          </a:prstGeom>
        </p:spPr>
        <p:txBody>
          <a:bodyPr wrap="square">
            <a:spAutoFit/>
          </a:bodyPr>
          <a:lstStyle/>
          <a:p>
            <a:r>
              <a:rPr lang="it-IT" sz="2400" dirty="0" smtClean="0">
                <a:solidFill>
                  <a:srgbClr val="FF0000"/>
                </a:solidFill>
                <a:latin typeface="Tahhoma"/>
              </a:rPr>
              <a:t>Trace elements:</a:t>
            </a:r>
            <a:endParaRPr lang="en-US" sz="2400" dirty="0">
              <a:solidFill>
                <a:srgbClr val="FF0000"/>
              </a:solidFill>
              <a:latin typeface="Tahhoma"/>
            </a:endParaRPr>
          </a:p>
        </p:txBody>
      </p:sp>
      <p:sp>
        <p:nvSpPr>
          <p:cNvPr id="16" name="Rectangle 63"/>
          <p:cNvSpPr>
            <a:spLocks noChangeArrowheads="1"/>
          </p:cNvSpPr>
          <p:nvPr/>
        </p:nvSpPr>
        <p:spPr bwMode="auto">
          <a:xfrm>
            <a:off x="439253" y="1820577"/>
            <a:ext cx="858568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Example: </a:t>
            </a:r>
            <a:r>
              <a:rPr lang="it-IT" altLang="en-US" sz="2400" dirty="0" smtClean="0">
                <a:latin typeface="Tahoma" panose="020B0604030504040204" pitchFamily="34" charset="0"/>
                <a:ea typeface="Tahoma" panose="020B0604030504040204" pitchFamily="34" charset="0"/>
                <a:cs typeface="Tahoma" panose="020B0604030504040204" pitchFamily="34" charset="0"/>
              </a:rPr>
              <a:t>list of all the elements present in a cell of Escherichia Coli</a:t>
            </a:r>
            <a:endParaRPr lang="it-IT" alt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17" name="Rectangle 63"/>
          <p:cNvSpPr>
            <a:spLocks noChangeArrowheads="1"/>
          </p:cNvSpPr>
          <p:nvPr/>
        </p:nvSpPr>
        <p:spPr bwMode="auto">
          <a:xfrm>
            <a:off x="264426" y="5556777"/>
            <a:ext cx="893533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Applications: </a:t>
            </a:r>
            <a:r>
              <a:rPr lang="it-IT" altLang="en-US" sz="2400" dirty="0" smtClean="0">
                <a:latin typeface="Tahoma" panose="020B0604030504040204" pitchFamily="34" charset="0"/>
                <a:ea typeface="Tahoma" panose="020B0604030504040204" pitchFamily="34" charset="0"/>
                <a:cs typeface="Tahoma" panose="020B0604030504040204" pitchFamily="34" charset="0"/>
              </a:rPr>
              <a:t>understanding and mitigating global environmental issues (e.g. CO</a:t>
            </a:r>
            <a:r>
              <a:rPr lang="it-IT" altLang="en-US" sz="2400" baseline="-25000" dirty="0" smtClean="0">
                <a:latin typeface="Tahoma" panose="020B0604030504040204" pitchFamily="34" charset="0"/>
                <a:ea typeface="Tahoma" panose="020B0604030504040204" pitchFamily="34" charset="0"/>
                <a:cs typeface="Tahoma" panose="020B0604030504040204" pitchFamily="34" charset="0"/>
              </a:rPr>
              <a:t>2</a:t>
            </a:r>
            <a:r>
              <a:rPr lang="it-IT" altLang="en-US" sz="2400" dirty="0" smtClean="0">
                <a:latin typeface="Tahoma" panose="020B0604030504040204" pitchFamily="34" charset="0"/>
                <a:ea typeface="Tahoma" panose="020B0604030504040204" pitchFamily="34" charset="0"/>
                <a:cs typeface="Tahoma" panose="020B0604030504040204" pitchFamily="34" charset="0"/>
              </a:rPr>
              <a:t> accumulation in the atmosphere, acid rains...)</a:t>
            </a:r>
            <a:endParaRPr lang="it-IT" alt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439253" y="3128628"/>
            <a:ext cx="2157671" cy="2181471"/>
          </a:xfrm>
          <a:prstGeom prst="rect">
            <a:avLst/>
          </a:prstGeom>
          <a:noFill/>
          <a:ln w="57150">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326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ttore diritto 9"/>
          <p:cNvCxnSpPr/>
          <p:nvPr/>
        </p:nvCxnSpPr>
        <p:spPr>
          <a:xfrm>
            <a:off x="582502" y="62068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79512" y="692696"/>
            <a:ext cx="9001000" cy="1200329"/>
          </a:xfrm>
          <a:prstGeom prst="rect">
            <a:avLst/>
          </a:prstGeom>
        </p:spPr>
        <p:txBody>
          <a:bodyPr wrap="square">
            <a:spAutoFit/>
          </a:bodyPr>
          <a:lstStyle/>
          <a:p>
            <a:r>
              <a:rPr lang="it-IT" sz="2400" dirty="0" smtClean="0">
                <a:solidFill>
                  <a:srgbClr val="FF0000"/>
                </a:solidFill>
                <a:latin typeface="Tahhoma"/>
              </a:rPr>
              <a:t>Reservoir (pools): </a:t>
            </a:r>
            <a:r>
              <a:rPr lang="it-IT" sz="2400" dirty="0" smtClean="0">
                <a:latin typeface="Tahhoma"/>
              </a:rPr>
              <a:t>amount of material defined by a certain physical, chemical or biological character, that can be considered homogeneous </a:t>
            </a:r>
            <a:endParaRPr lang="en-US" sz="2400" dirty="0">
              <a:latin typeface="Tahhoma"/>
            </a:endParaRPr>
          </a:p>
        </p:txBody>
      </p:sp>
      <p:sp>
        <p:nvSpPr>
          <p:cNvPr id="20" name="Rectangle 19"/>
          <p:cNvSpPr/>
          <p:nvPr/>
        </p:nvSpPr>
        <p:spPr>
          <a:xfrm>
            <a:off x="261594" y="1939479"/>
            <a:ext cx="4382414" cy="769441"/>
          </a:xfrm>
          <a:prstGeom prst="rect">
            <a:avLst/>
          </a:prstGeom>
        </p:spPr>
        <p:txBody>
          <a:bodyPr wrap="square">
            <a:spAutoFit/>
          </a:bodyPr>
          <a:lstStyle/>
          <a:p>
            <a:pPr marL="342900" indent="-342900">
              <a:buFont typeface="Arial" panose="020B0604020202020204" pitchFamily="34" charset="0"/>
              <a:buChar char="•"/>
            </a:pPr>
            <a:r>
              <a:rPr lang="it-IT" sz="2200" dirty="0" smtClean="0">
                <a:solidFill>
                  <a:srgbClr val="0000FF"/>
                </a:solidFill>
                <a:latin typeface="Tahhoma"/>
              </a:rPr>
              <a:t>O</a:t>
            </a:r>
            <a:r>
              <a:rPr lang="it-IT" sz="2200" baseline="-25000" dirty="0" smtClean="0">
                <a:solidFill>
                  <a:srgbClr val="0000FF"/>
                </a:solidFill>
                <a:latin typeface="Tahhoma"/>
              </a:rPr>
              <a:t>2</a:t>
            </a:r>
            <a:r>
              <a:rPr lang="it-IT" sz="2200" dirty="0" smtClean="0">
                <a:solidFill>
                  <a:srgbClr val="0000FF"/>
                </a:solidFill>
                <a:latin typeface="Tahhoma"/>
              </a:rPr>
              <a:t> in the atmosphere</a:t>
            </a:r>
          </a:p>
          <a:p>
            <a:pPr marL="342900" indent="-342900">
              <a:buFont typeface="Arial" panose="020B0604020202020204" pitchFamily="34" charset="0"/>
              <a:buChar char="•"/>
            </a:pPr>
            <a:r>
              <a:rPr lang="it-IT" sz="2200" dirty="0" smtClean="0">
                <a:solidFill>
                  <a:srgbClr val="0000FF"/>
                </a:solidFill>
                <a:latin typeface="Tahhoma"/>
              </a:rPr>
              <a:t>CO in the southern emisphere</a:t>
            </a:r>
          </a:p>
        </p:txBody>
      </p:sp>
      <p:sp>
        <p:nvSpPr>
          <p:cNvPr id="22" name="Rectangle 21"/>
          <p:cNvSpPr/>
          <p:nvPr/>
        </p:nvSpPr>
        <p:spPr>
          <a:xfrm>
            <a:off x="251520" y="4634558"/>
            <a:ext cx="8778139" cy="830997"/>
          </a:xfrm>
          <a:prstGeom prst="rect">
            <a:avLst/>
          </a:prstGeom>
        </p:spPr>
        <p:txBody>
          <a:bodyPr wrap="square">
            <a:spAutoFit/>
          </a:bodyPr>
          <a:lstStyle/>
          <a:p>
            <a:r>
              <a:rPr lang="it-IT" sz="2400" dirty="0" smtClean="0">
                <a:solidFill>
                  <a:srgbClr val="FF0000"/>
                </a:solidFill>
                <a:latin typeface="Tahhoma"/>
              </a:rPr>
              <a:t>Flux: </a:t>
            </a:r>
            <a:r>
              <a:rPr lang="it-IT" sz="2400" dirty="0" smtClean="0">
                <a:latin typeface="Tahhoma"/>
              </a:rPr>
              <a:t>amount of material transferred from one reservoir to another per unit time (F)</a:t>
            </a:r>
            <a:endParaRPr lang="en-US" sz="2400" dirty="0">
              <a:latin typeface="Tahhoma"/>
            </a:endParaRPr>
          </a:p>
        </p:txBody>
      </p:sp>
      <p:sp>
        <p:nvSpPr>
          <p:cNvPr id="23" name="Rectangle 22"/>
          <p:cNvSpPr/>
          <p:nvPr/>
        </p:nvSpPr>
        <p:spPr>
          <a:xfrm>
            <a:off x="1187624" y="5465555"/>
            <a:ext cx="7128792" cy="1107996"/>
          </a:xfrm>
          <a:prstGeom prst="rect">
            <a:avLst/>
          </a:prstGeom>
        </p:spPr>
        <p:txBody>
          <a:bodyPr wrap="square">
            <a:spAutoFit/>
          </a:bodyPr>
          <a:lstStyle/>
          <a:p>
            <a:pPr marL="342900" indent="-342900">
              <a:buFont typeface="Arial" panose="020B0604020202020204" pitchFamily="34" charset="0"/>
              <a:buChar char="•"/>
            </a:pPr>
            <a:r>
              <a:rPr lang="it-IT" sz="2200" dirty="0" smtClean="0">
                <a:solidFill>
                  <a:srgbClr val="0000FF"/>
                </a:solidFill>
                <a:latin typeface="Tahhoma"/>
              </a:rPr>
              <a:t>Rate of evaporation of H</a:t>
            </a:r>
            <a:r>
              <a:rPr lang="it-IT" sz="2200" baseline="-25000" dirty="0" smtClean="0">
                <a:solidFill>
                  <a:srgbClr val="0000FF"/>
                </a:solidFill>
                <a:latin typeface="Tahhoma"/>
              </a:rPr>
              <a:t>2</a:t>
            </a:r>
            <a:r>
              <a:rPr lang="it-IT" sz="2200" dirty="0" smtClean="0">
                <a:solidFill>
                  <a:srgbClr val="0000FF"/>
                </a:solidFill>
                <a:latin typeface="Tahhoma"/>
              </a:rPr>
              <a:t>O from ocean surface/year</a:t>
            </a:r>
          </a:p>
          <a:p>
            <a:pPr marL="342900" indent="-342900">
              <a:buFont typeface="Arial" panose="020B0604020202020204" pitchFamily="34" charset="0"/>
              <a:buChar char="•"/>
            </a:pPr>
            <a:r>
              <a:rPr lang="it-IT" sz="2200" dirty="0" smtClean="0">
                <a:solidFill>
                  <a:srgbClr val="0000FF"/>
                </a:solidFill>
                <a:latin typeface="Tahhoma"/>
              </a:rPr>
              <a:t>Rate of release of CO</a:t>
            </a:r>
            <a:r>
              <a:rPr lang="it-IT" sz="2200" baseline="-25000" dirty="0" smtClean="0">
                <a:solidFill>
                  <a:srgbClr val="0000FF"/>
                </a:solidFill>
                <a:latin typeface="Tahhoma"/>
              </a:rPr>
              <a:t>2</a:t>
            </a:r>
            <a:r>
              <a:rPr lang="it-IT" sz="2200" dirty="0" smtClean="0">
                <a:solidFill>
                  <a:srgbClr val="0000FF"/>
                </a:solidFill>
                <a:latin typeface="Tahhoma"/>
              </a:rPr>
              <a:t> in atmosphere/year</a:t>
            </a:r>
          </a:p>
          <a:p>
            <a:pPr marL="342900" indent="-342900">
              <a:buFont typeface="Arial" panose="020B0604020202020204" pitchFamily="34" charset="0"/>
              <a:buChar char="•"/>
            </a:pPr>
            <a:r>
              <a:rPr lang="it-IT" sz="2200" dirty="0" smtClean="0">
                <a:solidFill>
                  <a:srgbClr val="0000FF"/>
                </a:solidFill>
                <a:latin typeface="Tahhoma"/>
              </a:rPr>
              <a:t>Rate of deposition of P on marine sediments/years</a:t>
            </a:r>
            <a:endParaRPr lang="en-US" sz="2200" dirty="0">
              <a:solidFill>
                <a:srgbClr val="0000FF"/>
              </a:solidFill>
              <a:latin typeface="Tahhoma"/>
            </a:endParaRPr>
          </a:p>
        </p:txBody>
      </p:sp>
      <p:sp>
        <p:nvSpPr>
          <p:cNvPr id="31" name="Titolo 4"/>
          <p:cNvSpPr txBox="1">
            <a:spLocks/>
          </p:cNvSpPr>
          <p:nvPr/>
        </p:nvSpPr>
        <p:spPr>
          <a:xfrm>
            <a:off x="107504" y="-27384"/>
            <a:ext cx="8905875" cy="69903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en-US" sz="3500" dirty="0" smtClean="0">
                <a:solidFill>
                  <a:srgbClr val="3333FF"/>
                </a:solidFill>
                <a:latin typeface="Tahoma" panose="020B0604030504040204" pitchFamily="34" charset="0"/>
                <a:cs typeface="Tahoma" panose="020B0604030504040204" pitchFamily="34" charset="0"/>
              </a:rPr>
              <a:t>Main components of a biogeochemical cycle</a:t>
            </a:r>
            <a:endParaRPr lang="en-GB" altLang="en-US" sz="3500" dirty="0" smtClean="0">
              <a:solidFill>
                <a:srgbClr val="3333FF"/>
              </a:solidFill>
              <a:latin typeface="Tahoma" panose="020B0604030504040204" pitchFamily="34" charset="0"/>
              <a:cs typeface="Tahoma" panose="020B0604030504040204" pitchFamily="34" charset="0"/>
            </a:endParaRPr>
          </a:p>
        </p:txBody>
      </p:sp>
      <p:sp>
        <p:nvSpPr>
          <p:cNvPr id="26" name="Rectangle 25"/>
          <p:cNvSpPr/>
          <p:nvPr/>
        </p:nvSpPr>
        <p:spPr>
          <a:xfrm>
            <a:off x="276807" y="2913943"/>
            <a:ext cx="8807709" cy="1569660"/>
          </a:xfrm>
          <a:prstGeom prst="rect">
            <a:avLst/>
          </a:prstGeom>
        </p:spPr>
        <p:txBody>
          <a:bodyPr wrap="square">
            <a:spAutoFit/>
          </a:bodyPr>
          <a:lstStyle/>
          <a:p>
            <a:r>
              <a:rPr lang="it-IT" sz="2400" dirty="0" smtClean="0">
                <a:solidFill>
                  <a:srgbClr val="FF0000"/>
                </a:solidFill>
                <a:latin typeface="Tahhoma"/>
              </a:rPr>
              <a:t>Burden</a:t>
            </a:r>
            <a:r>
              <a:rPr lang="it-IT" sz="2400" dirty="0" smtClean="0">
                <a:latin typeface="Tahhoma"/>
              </a:rPr>
              <a:t> (or content) of a reservoir is the total mass of a substance (element) in </a:t>
            </a:r>
            <a:r>
              <a:rPr lang="it-IT" sz="2400" dirty="0">
                <a:latin typeface="Tahhoma"/>
              </a:rPr>
              <a:t>the reservoir. The content of a reservoir is denoted with M (with dimensions in mass or moles)</a:t>
            </a:r>
            <a:endParaRPr lang="en-US" sz="2400" dirty="0">
              <a:latin typeface="Tahhoma"/>
            </a:endParaRPr>
          </a:p>
          <a:p>
            <a:endParaRPr lang="en-US" sz="2400" dirty="0">
              <a:latin typeface="Tahhoma"/>
            </a:endParaRPr>
          </a:p>
        </p:txBody>
      </p:sp>
      <p:sp>
        <p:nvSpPr>
          <p:cNvPr id="30" name="Rectangle 29"/>
          <p:cNvSpPr/>
          <p:nvPr/>
        </p:nvSpPr>
        <p:spPr>
          <a:xfrm>
            <a:off x="282013" y="4077072"/>
            <a:ext cx="5230746" cy="430887"/>
          </a:xfrm>
          <a:prstGeom prst="rect">
            <a:avLst/>
          </a:prstGeom>
        </p:spPr>
        <p:txBody>
          <a:bodyPr wrap="square">
            <a:spAutoFit/>
          </a:bodyPr>
          <a:lstStyle/>
          <a:p>
            <a:pPr marL="342900" indent="-342900">
              <a:buFont typeface="Arial" panose="020B0604020202020204" pitchFamily="34" charset="0"/>
              <a:buChar char="•"/>
            </a:pPr>
            <a:r>
              <a:rPr lang="it-IT" sz="2200" dirty="0" smtClean="0">
                <a:solidFill>
                  <a:srgbClr val="0000FF"/>
                </a:solidFill>
                <a:latin typeface="Tahhoma"/>
              </a:rPr>
              <a:t>C content in land biota  </a:t>
            </a:r>
            <a:endParaRPr lang="en-US" sz="2200" dirty="0">
              <a:solidFill>
                <a:srgbClr val="0000FF"/>
              </a:solidFill>
              <a:latin typeface="Tahhoma"/>
            </a:endParaRPr>
          </a:p>
        </p:txBody>
      </p:sp>
      <p:sp>
        <p:nvSpPr>
          <p:cNvPr id="32" name="Rectangle 31"/>
          <p:cNvSpPr/>
          <p:nvPr/>
        </p:nvSpPr>
        <p:spPr>
          <a:xfrm>
            <a:off x="4627973" y="1916832"/>
            <a:ext cx="4480531" cy="769441"/>
          </a:xfrm>
          <a:prstGeom prst="rect">
            <a:avLst/>
          </a:prstGeom>
        </p:spPr>
        <p:txBody>
          <a:bodyPr wrap="square">
            <a:spAutoFit/>
          </a:bodyPr>
          <a:lstStyle/>
          <a:p>
            <a:pPr marL="342900" indent="-342900">
              <a:buFont typeface="Arial" panose="020B0604020202020204" pitchFamily="34" charset="0"/>
              <a:buChar char="•"/>
            </a:pPr>
            <a:r>
              <a:rPr lang="it-IT" sz="2200" dirty="0" smtClean="0">
                <a:solidFill>
                  <a:srgbClr val="0000FF"/>
                </a:solidFill>
                <a:latin typeface="Tahhoma"/>
              </a:rPr>
              <a:t>S in rocks</a:t>
            </a:r>
          </a:p>
          <a:p>
            <a:pPr marL="342900" indent="-342900">
              <a:buFont typeface="Arial" panose="020B0604020202020204" pitchFamily="34" charset="0"/>
              <a:buChar char="•"/>
            </a:pPr>
            <a:r>
              <a:rPr lang="it-IT" sz="2200" dirty="0" smtClean="0">
                <a:solidFill>
                  <a:srgbClr val="0000FF"/>
                </a:solidFill>
                <a:latin typeface="Tahhoma"/>
              </a:rPr>
              <a:t>H</a:t>
            </a:r>
            <a:r>
              <a:rPr lang="it-IT" sz="2200" baseline="-25000" dirty="0" smtClean="0">
                <a:solidFill>
                  <a:srgbClr val="0000FF"/>
                </a:solidFill>
                <a:latin typeface="Tahhoma"/>
              </a:rPr>
              <a:t>2</a:t>
            </a:r>
            <a:r>
              <a:rPr lang="it-IT" sz="2200" dirty="0" smtClean="0">
                <a:solidFill>
                  <a:srgbClr val="0000FF"/>
                </a:solidFill>
                <a:latin typeface="Tahhoma"/>
              </a:rPr>
              <a:t>O in oceans</a:t>
            </a:r>
            <a:endParaRPr lang="en-US" sz="2200" dirty="0">
              <a:solidFill>
                <a:srgbClr val="0000FF"/>
              </a:solidFill>
              <a:latin typeface="Tahhoma"/>
            </a:endParaRPr>
          </a:p>
        </p:txBody>
      </p:sp>
    </p:spTree>
    <p:extLst>
      <p:ext uri="{BB962C8B-B14F-4D97-AF65-F5344CB8AC3E}">
        <p14:creationId xmlns:p14="http://schemas.microsoft.com/office/powerpoint/2010/main" val="394119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6"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ttore diritto 9"/>
          <p:cNvCxnSpPr/>
          <p:nvPr/>
        </p:nvCxnSpPr>
        <p:spPr>
          <a:xfrm>
            <a:off x="582502" y="69269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41269" y="774297"/>
            <a:ext cx="8064896" cy="461665"/>
          </a:xfrm>
          <a:prstGeom prst="rect">
            <a:avLst/>
          </a:prstGeom>
        </p:spPr>
        <p:txBody>
          <a:bodyPr wrap="square">
            <a:spAutoFit/>
          </a:bodyPr>
          <a:lstStyle/>
          <a:p>
            <a:r>
              <a:rPr lang="it-IT" sz="2300" dirty="0" smtClean="0">
                <a:solidFill>
                  <a:srgbClr val="FF0000"/>
                </a:solidFill>
                <a:latin typeface="Tahhoma"/>
              </a:rPr>
              <a:t>Source: </a:t>
            </a:r>
            <a:r>
              <a:rPr lang="it-IT" sz="2300" dirty="0" smtClean="0">
                <a:latin typeface="Tahhoma"/>
              </a:rPr>
              <a:t>a flux (Q) of material </a:t>
            </a:r>
            <a:r>
              <a:rPr lang="it-IT" sz="2300" dirty="0" smtClean="0">
                <a:solidFill>
                  <a:srgbClr val="0000FF"/>
                </a:solidFill>
                <a:latin typeface="Tahhoma"/>
              </a:rPr>
              <a:t>into a </a:t>
            </a:r>
            <a:r>
              <a:rPr lang="it-IT" sz="2300" dirty="0" smtClean="0">
                <a:latin typeface="Tahhoma"/>
              </a:rPr>
              <a:t>reservoir</a:t>
            </a:r>
            <a:endParaRPr lang="en-US" sz="2300" dirty="0">
              <a:latin typeface="Tahhoma"/>
            </a:endParaRPr>
          </a:p>
        </p:txBody>
      </p:sp>
      <p:sp>
        <p:nvSpPr>
          <p:cNvPr id="25" name="Rectangle 24"/>
          <p:cNvSpPr/>
          <p:nvPr/>
        </p:nvSpPr>
        <p:spPr>
          <a:xfrm>
            <a:off x="141269" y="1207704"/>
            <a:ext cx="8442434" cy="830997"/>
          </a:xfrm>
          <a:prstGeom prst="rect">
            <a:avLst/>
          </a:prstGeom>
        </p:spPr>
        <p:txBody>
          <a:bodyPr wrap="square">
            <a:spAutoFit/>
          </a:bodyPr>
          <a:lstStyle/>
          <a:p>
            <a:r>
              <a:rPr lang="it-IT" sz="2300" dirty="0" smtClean="0">
                <a:solidFill>
                  <a:srgbClr val="FF0000"/>
                </a:solidFill>
                <a:latin typeface="Tahhoma"/>
              </a:rPr>
              <a:t>Sink: </a:t>
            </a:r>
            <a:r>
              <a:rPr lang="it-IT" sz="2300" dirty="0" smtClean="0">
                <a:latin typeface="Tahhoma"/>
              </a:rPr>
              <a:t>a flux (S) of material </a:t>
            </a:r>
            <a:r>
              <a:rPr lang="it-IT" sz="2300" dirty="0" smtClean="0">
                <a:solidFill>
                  <a:srgbClr val="0000FF"/>
                </a:solidFill>
                <a:latin typeface="Tahhoma"/>
              </a:rPr>
              <a:t>out of a </a:t>
            </a:r>
            <a:r>
              <a:rPr lang="it-IT" sz="2300" dirty="0" smtClean="0">
                <a:latin typeface="Tahhoma"/>
              </a:rPr>
              <a:t>reservoir (very often assumed proportional to the content of the reservoir)</a:t>
            </a:r>
            <a:endParaRPr lang="en-US" sz="2300" dirty="0">
              <a:latin typeface="Tahhoma"/>
            </a:endParaRPr>
          </a:p>
        </p:txBody>
      </p:sp>
      <p:grpSp>
        <p:nvGrpSpPr>
          <p:cNvPr id="9" name="Group 8"/>
          <p:cNvGrpSpPr/>
          <p:nvPr/>
        </p:nvGrpSpPr>
        <p:grpSpPr>
          <a:xfrm>
            <a:off x="1006419" y="2038701"/>
            <a:ext cx="7650108" cy="1245306"/>
            <a:chOff x="1115616" y="5496062"/>
            <a:chExt cx="7650108" cy="1245306"/>
          </a:xfrm>
        </p:grpSpPr>
        <p:sp>
          <p:nvSpPr>
            <p:cNvPr id="4" name="Rectangle 3"/>
            <p:cNvSpPr/>
            <p:nvPr/>
          </p:nvSpPr>
          <p:spPr>
            <a:xfrm>
              <a:off x="2339752" y="5746706"/>
              <a:ext cx="1368152" cy="792088"/>
            </a:xfrm>
            <a:prstGeom prst="rect">
              <a:avLst/>
            </a:prstGeom>
            <a:solidFill>
              <a:schemeClr val="accent1">
                <a:lumMod val="20000"/>
                <a:lumOff val="80000"/>
              </a:schemeClr>
            </a:solidFill>
            <a:ln w="57150">
              <a:solidFill>
                <a:schemeClr val="tx1"/>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M</a:t>
              </a:r>
              <a:endPar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 name="Right Arrow 4"/>
            <p:cNvSpPr/>
            <p:nvPr/>
          </p:nvSpPr>
          <p:spPr>
            <a:xfrm>
              <a:off x="1442250" y="5890721"/>
              <a:ext cx="864096" cy="504056"/>
            </a:xfrm>
            <a:prstGeom prst="rightArrow">
              <a:avLst/>
            </a:prstGeom>
            <a:solidFill>
              <a:srgbClr val="FF0000"/>
            </a:solidFill>
            <a:ln w="28575">
              <a:solidFill>
                <a:schemeClr val="tx1"/>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317361" y="5515873"/>
              <a:ext cx="421911" cy="461665"/>
            </a:xfrm>
            <a:prstGeom prst="rect">
              <a:avLst/>
            </a:prstGeom>
          </p:spPr>
          <p:txBody>
            <a:bodyPr wrap="none">
              <a:spAutoFit/>
            </a:bodyPr>
            <a:lstStyle/>
            <a:p>
              <a:pPr algn="ctr"/>
              <a:r>
                <a:rPr lang="it-IT"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Q</a:t>
              </a:r>
              <a:endPar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7" name="Right Arrow 26"/>
            <p:cNvSpPr/>
            <p:nvPr/>
          </p:nvSpPr>
          <p:spPr>
            <a:xfrm>
              <a:off x="3707904" y="6017090"/>
              <a:ext cx="864096" cy="251319"/>
            </a:xfrm>
            <a:prstGeom prst="rightArrow">
              <a:avLst/>
            </a:prstGeom>
            <a:solidFill>
              <a:srgbClr val="0000FF"/>
            </a:solidFill>
            <a:ln w="28575">
              <a:solidFill>
                <a:schemeClr val="tx1"/>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771264" y="5552885"/>
              <a:ext cx="1091967" cy="461665"/>
            </a:xfrm>
            <a:prstGeom prst="rect">
              <a:avLst/>
            </a:prstGeom>
          </p:spPr>
          <p:txBody>
            <a:bodyPr wrap="none">
              <a:spAutoFit/>
            </a:bodyPr>
            <a:lstStyle/>
            <a:p>
              <a:pPr algn="ctr"/>
              <a:r>
                <a:rPr lang="it-IT" sz="2400" b="1" dirty="0" smtClean="0">
                  <a:solidFill>
                    <a:srgbClr val="0000FF"/>
                  </a:solidFill>
                  <a:latin typeface="Tahoma" panose="020B0604030504040204" pitchFamily="34" charset="0"/>
                  <a:ea typeface="Tahoma" panose="020B0604030504040204" pitchFamily="34" charset="0"/>
                  <a:cs typeface="Tahoma" panose="020B0604030504040204" pitchFamily="34" charset="0"/>
                </a:rPr>
                <a:t>S=kM</a:t>
              </a:r>
              <a:endParaRPr lang="en-US" sz="2400" b="1"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
          <p:nvSpPr>
            <p:cNvPr id="29" name="Rectangle 28"/>
            <p:cNvSpPr/>
            <p:nvPr/>
          </p:nvSpPr>
          <p:spPr>
            <a:xfrm>
              <a:off x="5078423" y="5530308"/>
              <a:ext cx="3687301" cy="1107996"/>
            </a:xfrm>
            <a:prstGeom prst="rect">
              <a:avLst/>
            </a:prstGeom>
          </p:spPr>
          <p:txBody>
            <a:bodyPr wrap="square">
              <a:spAutoFit/>
            </a:bodyPr>
            <a:lstStyle/>
            <a:p>
              <a:r>
                <a:rPr lang="it-IT" sz="2200" dirty="0" smtClean="0">
                  <a:latin typeface="Tahhoma"/>
                </a:rPr>
                <a:t>A single reservoir M with one source flux and one sink flux</a:t>
              </a:r>
              <a:endParaRPr lang="en-US" sz="2200" dirty="0">
                <a:latin typeface="Tahhoma"/>
              </a:endParaRPr>
            </a:p>
          </p:txBody>
        </p:sp>
        <p:sp>
          <p:nvSpPr>
            <p:cNvPr id="8" name="Rectangle 7"/>
            <p:cNvSpPr/>
            <p:nvPr/>
          </p:nvSpPr>
          <p:spPr>
            <a:xfrm>
              <a:off x="1115616" y="5496062"/>
              <a:ext cx="7272808" cy="1245306"/>
            </a:xfrm>
            <a:prstGeom prst="rect">
              <a:avLst/>
            </a:prstGeom>
            <a:noFill/>
            <a:ln w="28575">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itolo 4"/>
          <p:cNvSpPr txBox="1">
            <a:spLocks/>
          </p:cNvSpPr>
          <p:nvPr/>
        </p:nvSpPr>
        <p:spPr>
          <a:xfrm>
            <a:off x="107504" y="-27384"/>
            <a:ext cx="8905875" cy="69903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en-US" sz="3500" dirty="0" smtClean="0">
                <a:solidFill>
                  <a:srgbClr val="3333FF"/>
                </a:solidFill>
                <a:latin typeface="Tahoma" panose="020B0604030504040204" pitchFamily="34" charset="0"/>
                <a:cs typeface="Tahoma" panose="020B0604030504040204" pitchFamily="34" charset="0"/>
              </a:rPr>
              <a:t>Main components of a biogeochemical cycle</a:t>
            </a:r>
            <a:endParaRPr lang="en-GB" altLang="en-US" sz="3500" dirty="0" smtClean="0">
              <a:solidFill>
                <a:srgbClr val="3333FF"/>
              </a:solidFill>
              <a:latin typeface="Tahoma" panose="020B0604030504040204" pitchFamily="34" charset="0"/>
              <a:cs typeface="Tahoma" panose="020B0604030504040204" pitchFamily="34" charset="0"/>
            </a:endParaRPr>
          </a:p>
        </p:txBody>
      </p:sp>
      <p:sp>
        <p:nvSpPr>
          <p:cNvPr id="30" name="Rectangle 29"/>
          <p:cNvSpPr/>
          <p:nvPr/>
        </p:nvSpPr>
        <p:spPr>
          <a:xfrm>
            <a:off x="141269" y="3303818"/>
            <a:ext cx="8905875" cy="1862048"/>
          </a:xfrm>
          <a:prstGeom prst="rect">
            <a:avLst/>
          </a:prstGeom>
        </p:spPr>
        <p:txBody>
          <a:bodyPr wrap="square">
            <a:spAutoFit/>
          </a:bodyPr>
          <a:lstStyle/>
          <a:p>
            <a:r>
              <a:rPr lang="it-IT" sz="2300" dirty="0" smtClean="0">
                <a:solidFill>
                  <a:srgbClr val="FF0000"/>
                </a:solidFill>
                <a:latin typeface="Tahhoma"/>
              </a:rPr>
              <a:t>Turnover time (</a:t>
            </a:r>
            <a:r>
              <a:rPr lang="it-IT" sz="2300" dirty="0" smtClean="0">
                <a:solidFill>
                  <a:srgbClr val="FF0000"/>
                </a:solidFill>
                <a:latin typeface="Tahhoma"/>
                <a:sym typeface="Symbol" panose="05050102010706020507" pitchFamily="18" charset="2"/>
              </a:rPr>
              <a:t></a:t>
            </a:r>
            <a:r>
              <a:rPr lang="it-IT" sz="2300" baseline="-25000" dirty="0" smtClean="0">
                <a:solidFill>
                  <a:srgbClr val="FF0000"/>
                </a:solidFill>
                <a:latin typeface="Tahhoma"/>
                <a:sym typeface="Symbol" panose="05050102010706020507" pitchFamily="18" charset="2"/>
              </a:rPr>
              <a:t>0</a:t>
            </a:r>
            <a:r>
              <a:rPr lang="it-IT" sz="2300" dirty="0" smtClean="0">
                <a:solidFill>
                  <a:srgbClr val="FF0000"/>
                </a:solidFill>
                <a:latin typeface="Tahhoma"/>
                <a:sym typeface="Symbol" panose="05050102010706020507" pitchFamily="18" charset="2"/>
              </a:rPr>
              <a:t>)</a:t>
            </a:r>
            <a:r>
              <a:rPr lang="it-IT" sz="2300" dirty="0" smtClean="0">
                <a:solidFill>
                  <a:srgbClr val="FF0000"/>
                </a:solidFill>
                <a:latin typeface="Tahhoma"/>
              </a:rPr>
              <a:t>: </a:t>
            </a:r>
            <a:r>
              <a:rPr lang="it-IT" sz="2300" dirty="0" smtClean="0">
                <a:latin typeface="Tahhoma"/>
              </a:rPr>
              <a:t>the ratio of the content of a reservoir (M) to the sum of its sinks. It is the time it will take to empty the reservoir in the absence of sources, if the sinks remain constant. </a:t>
            </a:r>
          </a:p>
          <a:p>
            <a:r>
              <a:rPr lang="it-IT" sz="2300" dirty="0" smtClean="0">
                <a:solidFill>
                  <a:srgbClr val="0000FF"/>
                </a:solidFill>
                <a:latin typeface="Tahhoma"/>
              </a:rPr>
              <a:t>It is a measure of the </a:t>
            </a:r>
            <a:r>
              <a:rPr lang="it-IT" sz="2300" i="1" dirty="0" smtClean="0">
                <a:solidFill>
                  <a:srgbClr val="0000FF"/>
                </a:solidFill>
                <a:latin typeface="Tahhoma"/>
              </a:rPr>
              <a:t>average time </a:t>
            </a:r>
            <a:r>
              <a:rPr lang="it-IT" sz="2300" dirty="0" smtClean="0">
                <a:solidFill>
                  <a:srgbClr val="0000FF"/>
                </a:solidFill>
                <a:latin typeface="Tahhoma"/>
              </a:rPr>
              <a:t>spent by individual chemical species in the reservoir</a:t>
            </a:r>
            <a:endParaRPr lang="en-US" sz="2300" dirty="0">
              <a:solidFill>
                <a:srgbClr val="0000FF"/>
              </a:solidFill>
              <a:latin typeface="Tahhoma"/>
            </a:endParaRPr>
          </a:p>
        </p:txBody>
      </p:sp>
      <p:sp>
        <p:nvSpPr>
          <p:cNvPr id="46" name="Rectangle 45"/>
          <p:cNvSpPr/>
          <p:nvPr/>
        </p:nvSpPr>
        <p:spPr>
          <a:xfrm>
            <a:off x="155563" y="5114176"/>
            <a:ext cx="2348685" cy="800219"/>
          </a:xfrm>
          <a:prstGeom prst="rect">
            <a:avLst/>
          </a:prstGeom>
        </p:spPr>
        <p:txBody>
          <a:bodyPr wrap="square">
            <a:spAutoFit/>
          </a:bodyPr>
          <a:lstStyle/>
          <a:p>
            <a:r>
              <a:rPr lang="it-IT" sz="2300" dirty="0" smtClean="0">
                <a:solidFill>
                  <a:srgbClr val="FF0000"/>
                </a:solidFill>
                <a:latin typeface="Tahhoma"/>
                <a:sym typeface="Symbol" panose="05050102010706020507" pitchFamily="18" charset="2"/>
              </a:rPr>
              <a:t>For a single sink:</a:t>
            </a:r>
            <a:endParaRPr lang="en-US" sz="2300" dirty="0">
              <a:solidFill>
                <a:srgbClr val="FF0000"/>
              </a:solidFill>
              <a:latin typeface="Tahhoma"/>
            </a:endParaRPr>
          </a:p>
        </p:txBody>
      </p:sp>
      <p:sp>
        <p:nvSpPr>
          <p:cNvPr id="47" name="Rectangle 46"/>
          <p:cNvSpPr/>
          <p:nvPr/>
        </p:nvSpPr>
        <p:spPr>
          <a:xfrm>
            <a:off x="5874869" y="5107164"/>
            <a:ext cx="3240363" cy="769441"/>
          </a:xfrm>
          <a:prstGeom prst="rect">
            <a:avLst/>
          </a:prstGeom>
        </p:spPr>
        <p:txBody>
          <a:bodyPr wrap="square">
            <a:spAutoFit/>
          </a:bodyPr>
          <a:lstStyle/>
          <a:p>
            <a:r>
              <a:rPr lang="it-IT" sz="2200" dirty="0" smtClean="0">
                <a:latin typeface="Tahhoma"/>
                <a:sym typeface="Symbol" panose="05050102010706020507" pitchFamily="18" charset="2"/>
              </a:rPr>
              <a:t>analogous to first order chemical reactions</a:t>
            </a:r>
            <a:endParaRPr lang="en-US" sz="2200" baseline="30000" dirty="0">
              <a:latin typeface="Tahhoma"/>
            </a:endParaRPr>
          </a:p>
        </p:txBody>
      </p:sp>
      <p:graphicFrame>
        <p:nvGraphicFramePr>
          <p:cNvPr id="48" name="Object 10"/>
          <p:cNvGraphicFramePr>
            <a:graphicFrameLocks noChangeAspect="1"/>
          </p:cNvGraphicFramePr>
          <p:nvPr>
            <p:extLst>
              <p:ext uri="{D42A27DB-BD31-4B8C-83A1-F6EECF244321}">
                <p14:modId xmlns:p14="http://schemas.microsoft.com/office/powerpoint/2010/main" val="560819599"/>
              </p:ext>
            </p:extLst>
          </p:nvPr>
        </p:nvGraphicFramePr>
        <p:xfrm>
          <a:off x="2142012" y="5118831"/>
          <a:ext cx="1021936" cy="790907"/>
        </p:xfrm>
        <a:graphic>
          <a:graphicData uri="http://schemas.openxmlformats.org/presentationml/2006/ole">
            <mc:AlternateContent xmlns:mc="http://schemas.openxmlformats.org/markup-compatibility/2006">
              <mc:Choice xmlns:v="urn:schemas-microsoft-com:vml" Requires="v">
                <p:oleObj spid="_x0000_s3422" name="Equation" r:id="rId4" imgW="507960" imgH="393480" progId="Equation.3">
                  <p:embed/>
                </p:oleObj>
              </mc:Choice>
              <mc:Fallback>
                <p:oleObj name="Equation" r:id="rId4" imgW="507960" imgH="393480" progId="Equation.3">
                  <p:embed/>
                  <p:pic>
                    <p:nvPicPr>
                      <p:cNvPr id="21" name="Object 10"/>
                      <p:cNvPicPr>
                        <a:picLocks noChangeAspect="1" noChangeArrowheads="1"/>
                      </p:cNvPicPr>
                      <p:nvPr/>
                    </p:nvPicPr>
                    <p:blipFill>
                      <a:blip r:embed="rId5"/>
                      <a:srcRect/>
                      <a:stretch>
                        <a:fillRect/>
                      </a:stretch>
                    </p:blipFill>
                    <p:spPr bwMode="auto">
                      <a:xfrm>
                        <a:off x="2142012" y="5118831"/>
                        <a:ext cx="1021936" cy="790907"/>
                      </a:xfrm>
                      <a:prstGeom prst="rect">
                        <a:avLst/>
                      </a:prstGeom>
                      <a:noFill/>
                      <a:ln>
                        <a:noFill/>
                      </a:ln>
                      <a:effectLst/>
                      <a:extLst/>
                    </p:spPr>
                  </p:pic>
                </p:oleObj>
              </mc:Fallback>
            </mc:AlternateContent>
          </a:graphicData>
        </a:graphic>
      </p:graphicFrame>
      <p:graphicFrame>
        <p:nvGraphicFramePr>
          <p:cNvPr id="49" name="Object 10"/>
          <p:cNvGraphicFramePr>
            <a:graphicFrameLocks noChangeAspect="1"/>
          </p:cNvGraphicFramePr>
          <p:nvPr>
            <p:extLst>
              <p:ext uri="{D42A27DB-BD31-4B8C-83A1-F6EECF244321}">
                <p14:modId xmlns:p14="http://schemas.microsoft.com/office/powerpoint/2010/main" val="3177588088"/>
              </p:ext>
            </p:extLst>
          </p:nvPr>
        </p:nvGraphicFramePr>
        <p:xfrm>
          <a:off x="4782669" y="5229200"/>
          <a:ext cx="1092200" cy="517525"/>
        </p:xfrm>
        <a:graphic>
          <a:graphicData uri="http://schemas.openxmlformats.org/presentationml/2006/ole">
            <mc:AlternateContent xmlns:mc="http://schemas.openxmlformats.org/markup-compatibility/2006">
              <mc:Choice xmlns:v="urn:schemas-microsoft-com:vml" Requires="v">
                <p:oleObj spid="_x0000_s3423" name="Equation" r:id="rId6" imgW="507960" imgH="241200" progId="Equation.3">
                  <p:embed/>
                </p:oleObj>
              </mc:Choice>
              <mc:Fallback>
                <p:oleObj name="Equation" r:id="rId6" imgW="507960" imgH="241200" progId="Equation.3">
                  <p:embed/>
                  <p:pic>
                    <p:nvPicPr>
                      <p:cNvPr id="22" name="Object 10"/>
                      <p:cNvPicPr>
                        <a:picLocks noChangeAspect="1" noChangeArrowheads="1"/>
                      </p:cNvPicPr>
                      <p:nvPr/>
                    </p:nvPicPr>
                    <p:blipFill>
                      <a:blip r:embed="rId7"/>
                      <a:srcRect/>
                      <a:stretch>
                        <a:fillRect/>
                      </a:stretch>
                    </p:blipFill>
                    <p:spPr bwMode="auto">
                      <a:xfrm>
                        <a:off x="4782669" y="5229200"/>
                        <a:ext cx="1092200" cy="517525"/>
                      </a:xfrm>
                      <a:prstGeom prst="rect">
                        <a:avLst/>
                      </a:prstGeom>
                      <a:noFill/>
                      <a:ln>
                        <a:noFill/>
                      </a:ln>
                      <a:effectLst/>
                      <a:extLst/>
                    </p:spPr>
                  </p:pic>
                </p:oleObj>
              </mc:Fallback>
            </mc:AlternateContent>
          </a:graphicData>
        </a:graphic>
      </p:graphicFrame>
      <p:graphicFrame>
        <p:nvGraphicFramePr>
          <p:cNvPr id="50" name="Object 10"/>
          <p:cNvGraphicFramePr>
            <a:graphicFrameLocks noChangeAspect="1"/>
          </p:cNvGraphicFramePr>
          <p:nvPr>
            <p:extLst>
              <p:ext uri="{D42A27DB-BD31-4B8C-83A1-F6EECF244321}">
                <p14:modId xmlns:p14="http://schemas.microsoft.com/office/powerpoint/2010/main" val="1218722246"/>
              </p:ext>
            </p:extLst>
          </p:nvPr>
        </p:nvGraphicFramePr>
        <p:xfrm>
          <a:off x="3751718" y="5156838"/>
          <a:ext cx="777329" cy="271161"/>
        </p:xfrm>
        <a:graphic>
          <a:graphicData uri="http://schemas.openxmlformats.org/presentationml/2006/ole">
            <mc:AlternateContent xmlns:mc="http://schemas.openxmlformats.org/markup-compatibility/2006">
              <mc:Choice xmlns:v="urn:schemas-microsoft-com:vml" Requires="v">
                <p:oleObj spid="_x0000_s3424" name="Equation" r:id="rId8" imgW="507960" imgH="177480" progId="Equation.3">
                  <p:embed/>
                </p:oleObj>
              </mc:Choice>
              <mc:Fallback>
                <p:oleObj name="Equation" r:id="rId8" imgW="507960" imgH="177480" progId="Equation.3">
                  <p:embed/>
                  <p:pic>
                    <p:nvPicPr>
                      <p:cNvPr id="49" name="Object 10"/>
                      <p:cNvPicPr>
                        <a:picLocks noChangeAspect="1" noChangeArrowheads="1"/>
                      </p:cNvPicPr>
                      <p:nvPr/>
                    </p:nvPicPr>
                    <p:blipFill>
                      <a:blip r:embed="rId9"/>
                      <a:srcRect/>
                      <a:stretch>
                        <a:fillRect/>
                      </a:stretch>
                    </p:blipFill>
                    <p:spPr bwMode="auto">
                      <a:xfrm>
                        <a:off x="3751718" y="5156838"/>
                        <a:ext cx="777329" cy="271161"/>
                      </a:xfrm>
                      <a:prstGeom prst="rect">
                        <a:avLst/>
                      </a:prstGeom>
                      <a:noFill/>
                      <a:ln>
                        <a:noFill/>
                      </a:ln>
                      <a:effectLst/>
                      <a:extLst/>
                    </p:spPr>
                  </p:pic>
                </p:oleObj>
              </mc:Fallback>
            </mc:AlternateContent>
          </a:graphicData>
        </a:graphic>
      </p:graphicFrame>
      <p:sp>
        <p:nvSpPr>
          <p:cNvPr id="51" name="Rectangle 50"/>
          <p:cNvSpPr/>
          <p:nvPr/>
        </p:nvSpPr>
        <p:spPr>
          <a:xfrm>
            <a:off x="3484914" y="5092364"/>
            <a:ext cx="596334" cy="400110"/>
          </a:xfrm>
          <a:prstGeom prst="rect">
            <a:avLst/>
          </a:prstGeom>
        </p:spPr>
        <p:txBody>
          <a:bodyPr wrap="square">
            <a:spAutoFit/>
          </a:bodyPr>
          <a:lstStyle/>
          <a:p>
            <a:r>
              <a:rPr lang="it-IT" sz="2000" dirty="0" smtClean="0">
                <a:latin typeface="Tahhoma"/>
                <a:sym typeface="Symbol" panose="05050102010706020507" pitchFamily="18" charset="2"/>
              </a:rPr>
              <a:t>if</a:t>
            </a:r>
            <a:endParaRPr lang="en-US" sz="2000" baseline="30000" dirty="0">
              <a:latin typeface="Tahhoma"/>
            </a:endParaRPr>
          </a:p>
        </p:txBody>
      </p:sp>
      <p:cxnSp>
        <p:nvCxnSpPr>
          <p:cNvPr id="7" name="Straight Arrow Connector 6"/>
          <p:cNvCxnSpPr/>
          <p:nvPr/>
        </p:nvCxnSpPr>
        <p:spPr>
          <a:xfrm>
            <a:off x="3337642" y="5492474"/>
            <a:ext cx="134727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52" name="Object 10"/>
          <p:cNvGraphicFramePr>
            <a:graphicFrameLocks noChangeAspect="1"/>
          </p:cNvGraphicFramePr>
          <p:nvPr>
            <p:extLst>
              <p:ext uri="{D42A27DB-BD31-4B8C-83A1-F6EECF244321}">
                <p14:modId xmlns:p14="http://schemas.microsoft.com/office/powerpoint/2010/main" val="4093775712"/>
              </p:ext>
            </p:extLst>
          </p:nvPr>
        </p:nvGraphicFramePr>
        <p:xfrm>
          <a:off x="2212101" y="5895128"/>
          <a:ext cx="1062990" cy="861008"/>
        </p:xfrm>
        <a:graphic>
          <a:graphicData uri="http://schemas.openxmlformats.org/presentationml/2006/ole">
            <mc:AlternateContent xmlns:mc="http://schemas.openxmlformats.org/markup-compatibility/2006">
              <mc:Choice xmlns:v="urn:schemas-microsoft-com:vml" Requires="v">
                <p:oleObj spid="_x0000_s3425" name="Equation" r:id="rId10" imgW="533160" imgH="431640" progId="Equation.3">
                  <p:embed/>
                </p:oleObj>
              </mc:Choice>
              <mc:Fallback>
                <p:oleObj name="Equation" r:id="rId10" imgW="533160" imgH="431640" progId="Equation.3">
                  <p:embed/>
                  <p:pic>
                    <p:nvPicPr>
                      <p:cNvPr id="23" name="Object 10"/>
                      <p:cNvPicPr>
                        <a:picLocks noChangeAspect="1" noChangeArrowheads="1"/>
                      </p:cNvPicPr>
                      <p:nvPr/>
                    </p:nvPicPr>
                    <p:blipFill>
                      <a:blip r:embed="rId11"/>
                      <a:srcRect/>
                      <a:stretch>
                        <a:fillRect/>
                      </a:stretch>
                    </p:blipFill>
                    <p:spPr bwMode="auto">
                      <a:xfrm>
                        <a:off x="2212101" y="5895128"/>
                        <a:ext cx="1062990" cy="861008"/>
                      </a:xfrm>
                      <a:prstGeom prst="rect">
                        <a:avLst/>
                      </a:prstGeom>
                      <a:noFill/>
                      <a:ln>
                        <a:noFill/>
                      </a:ln>
                      <a:effectLst/>
                      <a:extLst/>
                    </p:spPr>
                  </p:pic>
                </p:oleObj>
              </mc:Fallback>
            </mc:AlternateContent>
          </a:graphicData>
        </a:graphic>
      </p:graphicFrame>
      <p:sp>
        <p:nvSpPr>
          <p:cNvPr id="53" name="Rectangle 52"/>
          <p:cNvSpPr/>
          <p:nvPr/>
        </p:nvSpPr>
        <p:spPr>
          <a:xfrm>
            <a:off x="158660" y="5941695"/>
            <a:ext cx="2071895" cy="800219"/>
          </a:xfrm>
          <a:prstGeom prst="rect">
            <a:avLst/>
          </a:prstGeom>
        </p:spPr>
        <p:txBody>
          <a:bodyPr wrap="square">
            <a:spAutoFit/>
          </a:bodyPr>
          <a:lstStyle/>
          <a:p>
            <a:r>
              <a:rPr lang="it-IT" sz="2300" dirty="0" smtClean="0">
                <a:solidFill>
                  <a:srgbClr val="FF0000"/>
                </a:solidFill>
                <a:latin typeface="Tahhoma"/>
                <a:sym typeface="Symbol" panose="05050102010706020507" pitchFamily="18" charset="2"/>
              </a:rPr>
              <a:t>For multiple sinks </a:t>
            </a:r>
            <a:r>
              <a:rPr lang="it-IT" sz="2300" i="1" dirty="0" smtClean="0">
                <a:solidFill>
                  <a:srgbClr val="FF0000"/>
                </a:solidFill>
                <a:latin typeface="Tahhoma"/>
                <a:sym typeface="Symbol" panose="05050102010706020507" pitchFamily="18" charset="2"/>
              </a:rPr>
              <a:t>i</a:t>
            </a:r>
            <a:r>
              <a:rPr lang="it-IT" sz="2300" dirty="0" smtClean="0">
                <a:solidFill>
                  <a:srgbClr val="FF0000"/>
                </a:solidFill>
                <a:latin typeface="Tahhoma"/>
                <a:sym typeface="Symbol" panose="05050102010706020507" pitchFamily="18" charset="2"/>
              </a:rPr>
              <a:t>:</a:t>
            </a:r>
            <a:endParaRPr lang="en-US" sz="2300" dirty="0">
              <a:solidFill>
                <a:srgbClr val="FF0000"/>
              </a:solidFill>
              <a:latin typeface="Tahhoma"/>
            </a:endParaRPr>
          </a:p>
        </p:txBody>
      </p:sp>
      <p:graphicFrame>
        <p:nvGraphicFramePr>
          <p:cNvPr id="54" name="Object 10"/>
          <p:cNvGraphicFramePr>
            <a:graphicFrameLocks noChangeAspect="1"/>
          </p:cNvGraphicFramePr>
          <p:nvPr>
            <p:extLst>
              <p:ext uri="{D42A27DB-BD31-4B8C-83A1-F6EECF244321}">
                <p14:modId xmlns:p14="http://schemas.microsoft.com/office/powerpoint/2010/main" val="2065813603"/>
              </p:ext>
            </p:extLst>
          </p:nvPr>
        </p:nvGraphicFramePr>
        <p:xfrm>
          <a:off x="5308295" y="6068785"/>
          <a:ext cx="1281112" cy="735013"/>
        </p:xfrm>
        <a:graphic>
          <a:graphicData uri="http://schemas.openxmlformats.org/presentationml/2006/ole">
            <mc:AlternateContent xmlns:mc="http://schemas.openxmlformats.org/markup-compatibility/2006">
              <mc:Choice xmlns:v="urn:schemas-microsoft-com:vml" Requires="v">
                <p:oleObj spid="_x0000_s3426" name="Equation" r:id="rId12" imgW="596880" imgH="342720" progId="Equation.3">
                  <p:embed/>
                </p:oleObj>
              </mc:Choice>
              <mc:Fallback>
                <p:oleObj name="Equation" r:id="rId12" imgW="596880" imgH="342720" progId="Equation.3">
                  <p:embed/>
                  <p:pic>
                    <p:nvPicPr>
                      <p:cNvPr id="25" name="Object 10"/>
                      <p:cNvPicPr>
                        <a:picLocks noChangeAspect="1" noChangeArrowheads="1"/>
                      </p:cNvPicPr>
                      <p:nvPr/>
                    </p:nvPicPr>
                    <p:blipFill>
                      <a:blip r:embed="rId13"/>
                      <a:srcRect/>
                      <a:stretch>
                        <a:fillRect/>
                      </a:stretch>
                    </p:blipFill>
                    <p:spPr bwMode="auto">
                      <a:xfrm>
                        <a:off x="5308295" y="6068785"/>
                        <a:ext cx="1281112" cy="735013"/>
                      </a:xfrm>
                      <a:prstGeom prst="rect">
                        <a:avLst/>
                      </a:prstGeom>
                      <a:noFill/>
                      <a:ln>
                        <a:noFill/>
                      </a:ln>
                      <a:effectLst/>
                      <a:extLst/>
                    </p:spPr>
                  </p:pic>
                </p:oleObj>
              </mc:Fallback>
            </mc:AlternateContent>
          </a:graphicData>
        </a:graphic>
      </p:graphicFrame>
      <p:sp>
        <p:nvSpPr>
          <p:cNvPr id="55" name="Rectangle 54"/>
          <p:cNvSpPr/>
          <p:nvPr/>
        </p:nvSpPr>
        <p:spPr>
          <a:xfrm>
            <a:off x="3349044" y="6063333"/>
            <a:ext cx="3240363" cy="430887"/>
          </a:xfrm>
          <a:prstGeom prst="rect">
            <a:avLst/>
          </a:prstGeom>
        </p:spPr>
        <p:txBody>
          <a:bodyPr wrap="square">
            <a:spAutoFit/>
          </a:bodyPr>
          <a:lstStyle/>
          <a:p>
            <a:r>
              <a:rPr lang="it-IT" sz="2200" dirty="0" smtClean="0">
                <a:latin typeface="Tahhoma"/>
                <a:sym typeface="Symbol" panose="05050102010706020507" pitchFamily="18" charset="2"/>
              </a:rPr>
              <a:t>and given that:</a:t>
            </a:r>
            <a:endParaRPr lang="en-US" sz="2200" baseline="30000" dirty="0">
              <a:latin typeface="Tahhoma"/>
            </a:endParaRPr>
          </a:p>
        </p:txBody>
      </p:sp>
      <p:graphicFrame>
        <p:nvGraphicFramePr>
          <p:cNvPr id="56" name="Object 10"/>
          <p:cNvGraphicFramePr>
            <a:graphicFrameLocks noChangeAspect="1"/>
          </p:cNvGraphicFramePr>
          <p:nvPr>
            <p:extLst>
              <p:ext uri="{D42A27DB-BD31-4B8C-83A1-F6EECF244321}">
                <p14:modId xmlns:p14="http://schemas.microsoft.com/office/powerpoint/2010/main" val="2644511774"/>
              </p:ext>
            </p:extLst>
          </p:nvPr>
        </p:nvGraphicFramePr>
        <p:xfrm>
          <a:off x="7164288" y="5964676"/>
          <a:ext cx="1603527" cy="839122"/>
        </p:xfrm>
        <a:graphic>
          <a:graphicData uri="http://schemas.openxmlformats.org/presentationml/2006/ole">
            <mc:AlternateContent xmlns:mc="http://schemas.openxmlformats.org/markup-compatibility/2006">
              <mc:Choice xmlns:v="urn:schemas-microsoft-com:vml" Requires="v">
                <p:oleObj spid="_x0000_s3427" name="Equation" r:id="rId14" imgW="825480" imgH="431640" progId="Equation.3">
                  <p:embed/>
                </p:oleObj>
              </mc:Choice>
              <mc:Fallback>
                <p:oleObj name="Equation" r:id="rId14" imgW="825480" imgH="431640" progId="Equation.3">
                  <p:embed/>
                  <p:pic>
                    <p:nvPicPr>
                      <p:cNvPr id="27" name="Object 10"/>
                      <p:cNvPicPr>
                        <a:picLocks noChangeAspect="1" noChangeArrowheads="1"/>
                      </p:cNvPicPr>
                      <p:nvPr/>
                    </p:nvPicPr>
                    <p:blipFill>
                      <a:blip r:embed="rId15"/>
                      <a:srcRect/>
                      <a:stretch>
                        <a:fillRect/>
                      </a:stretch>
                    </p:blipFill>
                    <p:spPr bwMode="auto">
                      <a:xfrm>
                        <a:off x="7164288" y="5964676"/>
                        <a:ext cx="1603527" cy="839122"/>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63742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6" grpId="0"/>
      <p:bldP spid="47" grpId="0"/>
      <p:bldP spid="51" grpId="0"/>
      <p:bldP spid="53"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4"/>
          <p:cNvSpPr txBox="1">
            <a:spLocks/>
          </p:cNvSpPr>
          <p:nvPr/>
        </p:nvSpPr>
        <p:spPr>
          <a:xfrm>
            <a:off x="119060" y="-78343"/>
            <a:ext cx="8905875" cy="69903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en-US" sz="3500" dirty="0" smtClean="0">
                <a:solidFill>
                  <a:srgbClr val="3333FF"/>
                </a:solidFill>
                <a:latin typeface="Tahoma" panose="020B0604030504040204" pitchFamily="34" charset="0"/>
                <a:cs typeface="Tahoma" panose="020B0604030504040204" pitchFamily="34" charset="0"/>
              </a:rPr>
              <a:t>Turnover time: example</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3" name="Connettore diritto 9"/>
          <p:cNvCxnSpPr/>
          <p:nvPr/>
        </p:nvCxnSpPr>
        <p:spPr>
          <a:xfrm>
            <a:off x="582502" y="62068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80642" y="620688"/>
            <a:ext cx="8677743" cy="769441"/>
          </a:xfrm>
          <a:prstGeom prst="rect">
            <a:avLst/>
          </a:prstGeom>
        </p:spPr>
        <p:txBody>
          <a:bodyPr wrap="square">
            <a:spAutoFit/>
          </a:bodyPr>
          <a:lstStyle/>
          <a:p>
            <a:r>
              <a:rPr lang="it-IT" sz="2200" dirty="0" smtClean="0">
                <a:latin typeface="Tahhoma"/>
              </a:rPr>
              <a:t>In this (simplifed) model of the </a:t>
            </a:r>
            <a:r>
              <a:rPr lang="it-IT" sz="2200" dirty="0" smtClean="0">
                <a:solidFill>
                  <a:srgbClr val="FF0000"/>
                </a:solidFill>
                <a:latin typeface="Tahhoma"/>
              </a:rPr>
              <a:t>C cycle</a:t>
            </a:r>
            <a:r>
              <a:rPr lang="it-IT" sz="2200" dirty="0" smtClean="0">
                <a:latin typeface="Tahhoma"/>
              </a:rPr>
              <a:t>, what is the </a:t>
            </a:r>
            <a:r>
              <a:rPr lang="it-IT" sz="2200" dirty="0" smtClean="0">
                <a:latin typeface="Tahhoma"/>
                <a:sym typeface="Symbol" panose="05050102010706020507" pitchFamily="18" charset="2"/>
              </a:rPr>
              <a:t></a:t>
            </a:r>
            <a:r>
              <a:rPr lang="it-IT" sz="2200" baseline="-25000" dirty="0" smtClean="0">
                <a:latin typeface="Tahhoma"/>
                <a:sym typeface="Symbol" panose="05050102010706020507" pitchFamily="18" charset="2"/>
              </a:rPr>
              <a:t>0</a:t>
            </a:r>
            <a:r>
              <a:rPr lang="it-IT" sz="2200" dirty="0" smtClean="0">
                <a:latin typeface="Tahhoma"/>
                <a:sym typeface="Symbol" panose="05050102010706020507" pitchFamily="18" charset="2"/>
              </a:rPr>
              <a:t> </a:t>
            </a:r>
            <a:r>
              <a:rPr lang="it-IT" sz="2200" dirty="0" smtClean="0">
                <a:latin typeface="Tahhoma"/>
              </a:rPr>
              <a:t>of C in biota found in the ocean surface water?</a:t>
            </a:r>
            <a:endParaRPr lang="en-US" sz="2200" dirty="0">
              <a:latin typeface="Tahhoma"/>
            </a:endParaRPr>
          </a:p>
        </p:txBody>
      </p:sp>
      <p:pic>
        <p:nvPicPr>
          <p:cNvPr id="4" name="Picture 3"/>
          <p:cNvPicPr>
            <a:picLocks noChangeAspect="1"/>
          </p:cNvPicPr>
          <p:nvPr/>
        </p:nvPicPr>
        <p:blipFill>
          <a:blip r:embed="rId4"/>
          <a:stretch>
            <a:fillRect/>
          </a:stretch>
        </p:blipFill>
        <p:spPr>
          <a:xfrm>
            <a:off x="35496" y="1422091"/>
            <a:ext cx="6120680" cy="4743213"/>
          </a:xfrm>
          <a:prstGeom prst="rect">
            <a:avLst/>
          </a:prstGeom>
        </p:spPr>
      </p:pic>
      <p:sp>
        <p:nvSpPr>
          <p:cNvPr id="5" name="Rectangle 4"/>
          <p:cNvSpPr/>
          <p:nvPr/>
        </p:nvSpPr>
        <p:spPr>
          <a:xfrm>
            <a:off x="755576" y="3637428"/>
            <a:ext cx="1440160" cy="360040"/>
          </a:xfrm>
          <a:prstGeom prst="rect">
            <a:avLst/>
          </a:prstGeom>
          <a:noFill/>
          <a:ln w="57150">
            <a:solidFill>
              <a:srgbClr val="0000FF"/>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51521" y="6105490"/>
            <a:ext cx="4680519" cy="707886"/>
          </a:xfrm>
          <a:prstGeom prst="rect">
            <a:avLst/>
          </a:prstGeom>
          <a:solidFill>
            <a:srgbClr val="E6EEF3"/>
          </a:solidFill>
        </p:spPr>
        <p:txBody>
          <a:bodyPr wrap="square">
            <a:spAutoFit/>
          </a:bodyPr>
          <a:lstStyle/>
          <a:p>
            <a:r>
              <a:rPr lang="en-US" sz="2000" dirty="0" smtClean="0">
                <a:latin typeface="Tahoma" panose="020B0604030504040204" pitchFamily="34" charset="0"/>
                <a:ea typeface="Tahoma" panose="020B0604030504040204" pitchFamily="34" charset="0"/>
                <a:cs typeface="Tahoma" panose="020B0604030504040204" pitchFamily="34" charset="0"/>
              </a:rPr>
              <a:t>Units of M: 10</a:t>
            </a:r>
            <a:r>
              <a:rPr lang="en-US" sz="2000" baseline="30000" dirty="0" smtClean="0">
                <a:latin typeface="Tahoma" panose="020B0604030504040204" pitchFamily="34" charset="0"/>
                <a:ea typeface="Tahoma" panose="020B0604030504040204" pitchFamily="34" charset="0"/>
                <a:cs typeface="Tahoma" panose="020B0604030504040204" pitchFamily="34" charset="0"/>
              </a:rPr>
              <a:t>15</a:t>
            </a:r>
            <a:r>
              <a:rPr lang="en-US" sz="2000" dirty="0" smtClean="0">
                <a:latin typeface="Tahoma" panose="020B0604030504040204" pitchFamily="34" charset="0"/>
                <a:ea typeface="Tahoma" panose="020B0604030504040204" pitchFamily="34" charset="0"/>
                <a:cs typeface="Tahoma" panose="020B0604030504040204" pitchFamily="34" charset="0"/>
              </a:rPr>
              <a:t> </a:t>
            </a:r>
            <a:r>
              <a:rPr lang="en-US" sz="2000" dirty="0">
                <a:latin typeface="Tahoma" panose="020B0604030504040204" pitchFamily="34" charset="0"/>
                <a:ea typeface="Tahoma" panose="020B0604030504040204" pitchFamily="34" charset="0"/>
                <a:cs typeface="Tahoma" panose="020B0604030504040204" pitchFamily="34" charset="0"/>
              </a:rPr>
              <a:t>g (</a:t>
            </a:r>
            <a:r>
              <a:rPr lang="en-US" sz="2000" dirty="0" err="1">
                <a:latin typeface="Tahoma" panose="020B0604030504040204" pitchFamily="34" charset="0"/>
                <a:ea typeface="Tahoma" panose="020B0604030504040204" pitchFamily="34" charset="0"/>
                <a:cs typeface="Tahoma" panose="020B0604030504040204" pitchFamily="34" charset="0"/>
              </a:rPr>
              <a:t>Pg</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smtClean="0">
                <a:latin typeface="Tahoma" panose="020B0604030504040204" pitchFamily="34" charset="0"/>
                <a:ea typeface="Tahoma" panose="020B0604030504040204" pitchFamily="34" charset="0"/>
                <a:cs typeface="Tahoma" panose="020B0604030504040204" pitchFamily="34" charset="0"/>
              </a:rPr>
              <a:t>of C </a:t>
            </a:r>
            <a:r>
              <a:rPr lang="en-US" sz="2000" dirty="0">
                <a:latin typeface="Tahoma" panose="020B0604030504040204" pitchFamily="34" charset="0"/>
                <a:ea typeface="Tahoma" panose="020B0604030504040204" pitchFamily="34" charset="0"/>
                <a:cs typeface="Tahoma" panose="020B0604030504040204" pitchFamily="34" charset="0"/>
              </a:rPr>
              <a:t>(</a:t>
            </a:r>
            <a:r>
              <a:rPr lang="en-US" sz="2000" dirty="0" smtClean="0">
                <a:latin typeface="Tahoma" panose="020B0604030504040204" pitchFamily="34" charset="0"/>
                <a:ea typeface="Tahoma" panose="020B0604030504040204" pitchFamily="34" charset="0"/>
                <a:cs typeface="Tahoma" panose="020B0604030504040204" pitchFamily="34" charset="0"/>
              </a:rPr>
              <a:t>burden) </a:t>
            </a:r>
          </a:p>
          <a:p>
            <a:r>
              <a:rPr lang="en-US" sz="2000" dirty="0" smtClean="0">
                <a:latin typeface="Tahoma" panose="020B0604030504040204" pitchFamily="34" charset="0"/>
                <a:ea typeface="Tahoma" panose="020B0604030504040204" pitchFamily="34" charset="0"/>
                <a:cs typeface="Tahoma" panose="020B0604030504040204" pitchFamily="34" charset="0"/>
              </a:rPr>
              <a:t>Units of F(fluxes): </a:t>
            </a:r>
            <a:r>
              <a:rPr lang="en-US" sz="2000" dirty="0">
                <a:latin typeface="Tahoma" panose="020B0604030504040204" pitchFamily="34" charset="0"/>
                <a:ea typeface="Tahoma" panose="020B0604030504040204" pitchFamily="34" charset="0"/>
                <a:cs typeface="Tahoma" panose="020B0604030504040204" pitchFamily="34" charset="0"/>
              </a:rPr>
              <a:t>10</a:t>
            </a:r>
            <a:r>
              <a:rPr lang="en-US" sz="2000" baseline="30000" dirty="0">
                <a:latin typeface="Tahoma" panose="020B0604030504040204" pitchFamily="34" charset="0"/>
                <a:ea typeface="Tahoma" panose="020B0604030504040204" pitchFamily="34" charset="0"/>
                <a:cs typeface="Tahoma" panose="020B0604030504040204" pitchFamily="34" charset="0"/>
              </a:rPr>
              <a:t>15</a:t>
            </a:r>
            <a:r>
              <a:rPr lang="en-US" sz="2000" dirty="0">
                <a:latin typeface="Tahoma" panose="020B0604030504040204" pitchFamily="34" charset="0"/>
                <a:ea typeface="Tahoma" panose="020B0604030504040204" pitchFamily="34" charset="0"/>
                <a:cs typeface="Tahoma" panose="020B0604030504040204" pitchFamily="34" charset="0"/>
              </a:rPr>
              <a:t> g </a:t>
            </a:r>
            <a:r>
              <a:rPr lang="en-US" sz="2000" dirty="0" smtClean="0">
                <a:latin typeface="Tahoma" panose="020B0604030504040204" pitchFamily="34" charset="0"/>
                <a:ea typeface="Tahoma" panose="020B0604030504040204" pitchFamily="34" charset="0"/>
                <a:cs typeface="Tahoma" panose="020B0604030504040204" pitchFamily="34" charset="0"/>
              </a:rPr>
              <a:t>(</a:t>
            </a:r>
            <a:r>
              <a:rPr lang="en-US" sz="2000" dirty="0" err="1" smtClean="0">
                <a:latin typeface="Tahoma" panose="020B0604030504040204" pitchFamily="34" charset="0"/>
                <a:ea typeface="Tahoma" panose="020B0604030504040204" pitchFamily="34" charset="0"/>
                <a:cs typeface="Tahoma" panose="020B0604030504040204" pitchFamily="34" charset="0"/>
              </a:rPr>
              <a:t>Pg</a:t>
            </a:r>
            <a:r>
              <a:rPr lang="en-US" sz="2000" dirty="0" smtClean="0">
                <a:latin typeface="Tahoma" panose="020B0604030504040204" pitchFamily="34" charset="0"/>
                <a:ea typeface="Tahoma" panose="020B0604030504040204" pitchFamily="34" charset="0"/>
                <a:cs typeface="Tahoma" panose="020B0604030504040204" pitchFamily="34" charset="0"/>
              </a:rPr>
              <a:t>) of C/year</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30" name="Rectangle 29"/>
          <p:cNvSpPr/>
          <p:nvPr/>
        </p:nvSpPr>
        <p:spPr>
          <a:xfrm>
            <a:off x="6131226" y="1639065"/>
            <a:ext cx="3012774" cy="1107996"/>
          </a:xfrm>
          <a:prstGeom prst="rect">
            <a:avLst/>
          </a:prstGeom>
        </p:spPr>
        <p:txBody>
          <a:bodyPr wrap="square">
            <a:spAutoFit/>
          </a:bodyPr>
          <a:lstStyle/>
          <a:p>
            <a:r>
              <a:rPr lang="it-IT" sz="2200" dirty="0" smtClean="0">
                <a:solidFill>
                  <a:srgbClr val="0000FF"/>
                </a:solidFill>
                <a:latin typeface="Tahhoma"/>
              </a:rPr>
              <a:t>Two sinks:</a:t>
            </a:r>
          </a:p>
          <a:p>
            <a:r>
              <a:rPr lang="it-IT" sz="2200" dirty="0" smtClean="0">
                <a:latin typeface="Tahhoma"/>
              </a:rPr>
              <a:t>S</a:t>
            </a:r>
            <a:r>
              <a:rPr lang="it-IT" sz="2200" baseline="-25000" dirty="0" smtClean="0">
                <a:latin typeface="Tahhoma"/>
              </a:rPr>
              <a:t>1 </a:t>
            </a:r>
            <a:r>
              <a:rPr lang="it-IT" sz="2200" dirty="0" smtClean="0">
                <a:latin typeface="Tahhoma"/>
              </a:rPr>
              <a:t>(resp&amp;decomp)=36</a:t>
            </a:r>
          </a:p>
          <a:p>
            <a:r>
              <a:rPr lang="it-IT" sz="2200" dirty="0" smtClean="0">
                <a:latin typeface="Tahhoma"/>
              </a:rPr>
              <a:t>S</a:t>
            </a:r>
            <a:r>
              <a:rPr lang="it-IT" sz="2200" baseline="-25000" dirty="0" smtClean="0">
                <a:latin typeface="Tahhoma"/>
              </a:rPr>
              <a:t>2 </a:t>
            </a:r>
            <a:r>
              <a:rPr lang="it-IT" sz="2200" dirty="0" smtClean="0">
                <a:latin typeface="Tahhoma"/>
              </a:rPr>
              <a:t>(detritus)=4</a:t>
            </a:r>
            <a:endParaRPr lang="en-US" sz="2200" dirty="0">
              <a:latin typeface="Tahhoma"/>
            </a:endParaRPr>
          </a:p>
        </p:txBody>
      </p:sp>
      <p:graphicFrame>
        <p:nvGraphicFramePr>
          <p:cNvPr id="31" name="Object 10"/>
          <p:cNvGraphicFramePr>
            <a:graphicFrameLocks noChangeAspect="1"/>
          </p:cNvGraphicFramePr>
          <p:nvPr>
            <p:extLst>
              <p:ext uri="{D42A27DB-BD31-4B8C-83A1-F6EECF244321}">
                <p14:modId xmlns:p14="http://schemas.microsoft.com/office/powerpoint/2010/main" val="1425646386"/>
              </p:ext>
            </p:extLst>
          </p:nvPr>
        </p:nvGraphicFramePr>
        <p:xfrm>
          <a:off x="6189648" y="2966190"/>
          <a:ext cx="2962275" cy="839787"/>
        </p:xfrm>
        <a:graphic>
          <a:graphicData uri="http://schemas.openxmlformats.org/presentationml/2006/ole">
            <mc:AlternateContent xmlns:mc="http://schemas.openxmlformats.org/markup-compatibility/2006">
              <mc:Choice xmlns:v="urn:schemas-microsoft-com:vml" Requires="v">
                <p:oleObj spid="_x0000_s4207" name="Equation" r:id="rId5" imgW="1523880" imgH="431640" progId="Equation.3">
                  <p:embed/>
                </p:oleObj>
              </mc:Choice>
              <mc:Fallback>
                <p:oleObj name="Equation" r:id="rId5" imgW="1523880" imgH="431640" progId="Equation.3">
                  <p:embed/>
                  <p:pic>
                    <p:nvPicPr>
                      <p:cNvPr id="56" name="Object 10"/>
                      <p:cNvPicPr>
                        <a:picLocks noChangeAspect="1" noChangeArrowheads="1"/>
                      </p:cNvPicPr>
                      <p:nvPr/>
                    </p:nvPicPr>
                    <p:blipFill>
                      <a:blip r:embed="rId6"/>
                      <a:srcRect/>
                      <a:stretch>
                        <a:fillRect/>
                      </a:stretch>
                    </p:blipFill>
                    <p:spPr bwMode="auto">
                      <a:xfrm>
                        <a:off x="6189648" y="2966190"/>
                        <a:ext cx="2962275" cy="839787"/>
                      </a:xfrm>
                      <a:prstGeom prst="rect">
                        <a:avLst/>
                      </a:prstGeom>
                      <a:noFill/>
                      <a:ln>
                        <a:noFill/>
                      </a:ln>
                      <a:effectLst/>
                      <a:extLst/>
                    </p:spPr>
                  </p:pic>
                </p:oleObj>
              </mc:Fallback>
            </mc:AlternateContent>
          </a:graphicData>
        </a:graphic>
      </p:graphicFrame>
      <p:graphicFrame>
        <p:nvGraphicFramePr>
          <p:cNvPr id="32" name="Object 10"/>
          <p:cNvGraphicFramePr>
            <a:graphicFrameLocks noChangeAspect="1"/>
          </p:cNvGraphicFramePr>
          <p:nvPr>
            <p:extLst>
              <p:ext uri="{D42A27DB-BD31-4B8C-83A1-F6EECF244321}">
                <p14:modId xmlns:p14="http://schemas.microsoft.com/office/powerpoint/2010/main" val="2118139832"/>
              </p:ext>
            </p:extLst>
          </p:nvPr>
        </p:nvGraphicFramePr>
        <p:xfrm>
          <a:off x="6371156" y="3863251"/>
          <a:ext cx="2614613" cy="1185863"/>
        </p:xfrm>
        <a:graphic>
          <a:graphicData uri="http://schemas.openxmlformats.org/presentationml/2006/ole">
            <mc:AlternateContent xmlns:mc="http://schemas.openxmlformats.org/markup-compatibility/2006">
              <mc:Choice xmlns:v="urn:schemas-microsoft-com:vml" Requires="v">
                <p:oleObj spid="_x0000_s4208" name="Equation" r:id="rId7" imgW="1346040" imgH="609480" progId="Equation.3">
                  <p:embed/>
                </p:oleObj>
              </mc:Choice>
              <mc:Fallback>
                <p:oleObj name="Equation" r:id="rId7" imgW="1346040" imgH="609480" progId="Equation.3">
                  <p:embed/>
                  <p:pic>
                    <p:nvPicPr>
                      <p:cNvPr id="31" name="Object 10"/>
                      <p:cNvPicPr>
                        <a:picLocks noChangeAspect="1" noChangeArrowheads="1"/>
                      </p:cNvPicPr>
                      <p:nvPr/>
                    </p:nvPicPr>
                    <p:blipFill>
                      <a:blip r:embed="rId8"/>
                      <a:srcRect/>
                      <a:stretch>
                        <a:fillRect/>
                      </a:stretch>
                    </p:blipFill>
                    <p:spPr bwMode="auto">
                      <a:xfrm>
                        <a:off x="6371156" y="3863251"/>
                        <a:ext cx="2614613" cy="1185863"/>
                      </a:xfrm>
                      <a:prstGeom prst="rect">
                        <a:avLst/>
                      </a:prstGeom>
                      <a:noFill/>
                      <a:ln>
                        <a:noFill/>
                      </a:ln>
                      <a:effectLst/>
                      <a:extLst/>
                    </p:spPr>
                  </p:pic>
                </p:oleObj>
              </mc:Fallback>
            </mc:AlternateContent>
          </a:graphicData>
        </a:graphic>
      </p:graphicFrame>
      <p:cxnSp>
        <p:nvCxnSpPr>
          <p:cNvPr id="15" name="Straight Arrow Connector 14"/>
          <p:cNvCxnSpPr>
            <a:stCxn id="5" idx="2"/>
          </p:cNvCxnSpPr>
          <p:nvPr/>
        </p:nvCxnSpPr>
        <p:spPr>
          <a:xfrm>
            <a:off x="1475656" y="3997468"/>
            <a:ext cx="0" cy="58366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1619672" y="3053768"/>
            <a:ext cx="0" cy="58366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56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4"/>
          <p:cNvSpPr txBox="1">
            <a:spLocks/>
          </p:cNvSpPr>
          <p:nvPr/>
        </p:nvSpPr>
        <p:spPr>
          <a:xfrm>
            <a:off x="119060" y="-6335"/>
            <a:ext cx="8905875" cy="69903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en-US" sz="3500" dirty="0" smtClean="0">
                <a:solidFill>
                  <a:srgbClr val="3333FF"/>
                </a:solidFill>
                <a:latin typeface="Tahoma" panose="020B0604030504040204" pitchFamily="34" charset="0"/>
                <a:cs typeface="Tahoma" panose="020B0604030504040204" pitchFamily="34" charset="0"/>
              </a:rPr>
              <a:t>Main components of a biogeochemical cycle</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3" name="Connettore diritto 9"/>
          <p:cNvCxnSpPr/>
          <p:nvPr/>
        </p:nvCxnSpPr>
        <p:spPr>
          <a:xfrm>
            <a:off x="582502" y="69269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graphicFrame>
        <p:nvGraphicFramePr>
          <p:cNvPr id="20" name="Object 10"/>
          <p:cNvGraphicFramePr>
            <a:graphicFrameLocks noChangeAspect="1"/>
          </p:cNvGraphicFramePr>
          <p:nvPr>
            <p:extLst>
              <p:ext uri="{D42A27DB-BD31-4B8C-83A1-F6EECF244321}">
                <p14:modId xmlns:p14="http://schemas.microsoft.com/office/powerpoint/2010/main" val="636320460"/>
              </p:ext>
            </p:extLst>
          </p:nvPr>
        </p:nvGraphicFramePr>
        <p:xfrm>
          <a:off x="1951181" y="4327359"/>
          <a:ext cx="4635510" cy="910208"/>
        </p:xfrm>
        <a:graphic>
          <a:graphicData uri="http://schemas.openxmlformats.org/presentationml/2006/ole">
            <mc:AlternateContent xmlns:mc="http://schemas.openxmlformats.org/markup-compatibility/2006">
              <mc:Choice xmlns:v="urn:schemas-microsoft-com:vml" Requires="v">
                <p:oleObj spid="_x0000_s2171" name="Equation" r:id="rId4" imgW="2197080" imgH="431640" progId="Equation.3">
                  <p:embed/>
                </p:oleObj>
              </mc:Choice>
              <mc:Fallback>
                <p:oleObj name="Equation" r:id="rId4" imgW="2197080" imgH="431640" progId="Equation.3">
                  <p:embed/>
                  <p:pic>
                    <p:nvPicPr>
                      <p:cNvPr id="27" name="Object 10"/>
                      <p:cNvPicPr>
                        <a:picLocks noChangeAspect="1" noChangeArrowheads="1"/>
                      </p:cNvPicPr>
                      <p:nvPr/>
                    </p:nvPicPr>
                    <p:blipFill>
                      <a:blip r:embed="rId5"/>
                      <a:srcRect/>
                      <a:stretch>
                        <a:fillRect/>
                      </a:stretch>
                    </p:blipFill>
                    <p:spPr bwMode="auto">
                      <a:xfrm>
                        <a:off x="1951181" y="4327359"/>
                        <a:ext cx="4635510" cy="910208"/>
                      </a:xfrm>
                      <a:prstGeom prst="rect">
                        <a:avLst/>
                      </a:prstGeom>
                      <a:noFill/>
                      <a:ln>
                        <a:noFill/>
                      </a:ln>
                      <a:effectLst/>
                      <a:extLst/>
                    </p:spPr>
                  </p:pic>
                </p:oleObj>
              </mc:Fallback>
            </mc:AlternateContent>
          </a:graphicData>
        </a:graphic>
      </p:graphicFrame>
      <p:sp>
        <p:nvSpPr>
          <p:cNvPr id="28" name="Rectangle 27"/>
          <p:cNvSpPr/>
          <p:nvPr/>
        </p:nvSpPr>
        <p:spPr>
          <a:xfrm>
            <a:off x="445848" y="1090076"/>
            <a:ext cx="8188983" cy="1569660"/>
          </a:xfrm>
          <a:prstGeom prst="rect">
            <a:avLst/>
          </a:prstGeom>
        </p:spPr>
        <p:txBody>
          <a:bodyPr wrap="square">
            <a:spAutoFit/>
          </a:bodyPr>
          <a:lstStyle/>
          <a:p>
            <a:r>
              <a:rPr lang="it-IT" sz="2400" dirty="0" smtClean="0">
                <a:solidFill>
                  <a:srgbClr val="FF0000"/>
                </a:solidFill>
                <a:latin typeface="Tahhoma"/>
              </a:rPr>
              <a:t>Budget: </a:t>
            </a:r>
            <a:r>
              <a:rPr lang="it-IT" sz="2400" dirty="0" smtClean="0">
                <a:latin typeface="Tahhoma"/>
              </a:rPr>
              <a:t>a balance sheet of all sources and sinks of a reservoir. If all Q (sources) and S (sinks) balance and the amount M does not change with time </a:t>
            </a:r>
            <a:r>
              <a:rPr lang="it-IT" sz="2400" dirty="0" smtClean="0">
                <a:latin typeface="Tahhoma"/>
                <a:sym typeface="Symbol" panose="05050102010706020507" pitchFamily="18" charset="2"/>
              </a:rPr>
              <a:t></a:t>
            </a:r>
            <a:r>
              <a:rPr lang="it-IT" sz="2400" dirty="0" smtClean="0">
                <a:latin typeface="Tahhoma"/>
              </a:rPr>
              <a:t> the reservoir is in a </a:t>
            </a:r>
            <a:r>
              <a:rPr lang="it-IT" sz="2400" dirty="0" smtClean="0">
                <a:solidFill>
                  <a:srgbClr val="0000FF"/>
                </a:solidFill>
                <a:latin typeface="Tahhoma"/>
              </a:rPr>
              <a:t>steady state</a:t>
            </a:r>
            <a:endParaRPr lang="en-US" sz="2400" dirty="0">
              <a:solidFill>
                <a:srgbClr val="0000FF"/>
              </a:solidFill>
              <a:latin typeface="Tahhoma"/>
            </a:endParaRPr>
          </a:p>
        </p:txBody>
      </p:sp>
      <p:sp>
        <p:nvSpPr>
          <p:cNvPr id="29" name="Rectangle 28"/>
          <p:cNvSpPr/>
          <p:nvPr/>
        </p:nvSpPr>
        <p:spPr>
          <a:xfrm>
            <a:off x="439008" y="3075773"/>
            <a:ext cx="8188983" cy="830997"/>
          </a:xfrm>
          <a:prstGeom prst="rect">
            <a:avLst/>
          </a:prstGeom>
        </p:spPr>
        <p:txBody>
          <a:bodyPr wrap="square">
            <a:spAutoFit/>
          </a:bodyPr>
          <a:lstStyle/>
          <a:p>
            <a:r>
              <a:rPr lang="it-IT" sz="2400" dirty="0" smtClean="0">
                <a:latin typeface="Tahhoma"/>
              </a:rPr>
              <a:t>The equation describing the rate of change of the content of a reservoir is:</a:t>
            </a:r>
            <a:endParaRPr lang="en-US" sz="2400" dirty="0">
              <a:solidFill>
                <a:srgbClr val="0000FF"/>
              </a:solidFill>
              <a:latin typeface="Tahhoma"/>
            </a:endParaRPr>
          </a:p>
        </p:txBody>
      </p:sp>
      <p:graphicFrame>
        <p:nvGraphicFramePr>
          <p:cNvPr id="7" name="Object 10"/>
          <p:cNvGraphicFramePr>
            <a:graphicFrameLocks noChangeAspect="1"/>
          </p:cNvGraphicFramePr>
          <p:nvPr>
            <p:extLst>
              <p:ext uri="{D42A27DB-BD31-4B8C-83A1-F6EECF244321}">
                <p14:modId xmlns:p14="http://schemas.microsoft.com/office/powerpoint/2010/main" val="3703777196"/>
              </p:ext>
            </p:extLst>
          </p:nvPr>
        </p:nvGraphicFramePr>
        <p:xfrm>
          <a:off x="2483768" y="5658156"/>
          <a:ext cx="2562225" cy="735013"/>
        </p:xfrm>
        <a:graphic>
          <a:graphicData uri="http://schemas.openxmlformats.org/presentationml/2006/ole">
            <mc:AlternateContent xmlns:mc="http://schemas.openxmlformats.org/markup-compatibility/2006">
              <mc:Choice xmlns:v="urn:schemas-microsoft-com:vml" Requires="v">
                <p:oleObj spid="_x0000_s2172" name="Equation" r:id="rId6" imgW="1193760" imgH="342720" progId="Equation.3">
                  <p:embed/>
                </p:oleObj>
              </mc:Choice>
              <mc:Fallback>
                <p:oleObj name="Equation" r:id="rId6" imgW="1193760" imgH="342720" progId="Equation.3">
                  <p:embed/>
                  <p:pic>
                    <p:nvPicPr>
                      <p:cNvPr id="54" name="Object 10"/>
                      <p:cNvPicPr>
                        <a:picLocks noChangeAspect="1" noChangeArrowheads="1"/>
                      </p:cNvPicPr>
                      <p:nvPr/>
                    </p:nvPicPr>
                    <p:blipFill>
                      <a:blip r:embed="rId7"/>
                      <a:srcRect/>
                      <a:stretch>
                        <a:fillRect/>
                      </a:stretch>
                    </p:blipFill>
                    <p:spPr bwMode="auto">
                      <a:xfrm>
                        <a:off x="2483768" y="5658156"/>
                        <a:ext cx="2562225" cy="735013"/>
                      </a:xfrm>
                      <a:prstGeom prst="rect">
                        <a:avLst/>
                      </a:prstGeom>
                      <a:noFill/>
                      <a:ln>
                        <a:noFill/>
                      </a:ln>
                      <a:effectLst/>
                      <a:extLst/>
                    </p:spPr>
                  </p:pic>
                </p:oleObj>
              </mc:Fallback>
            </mc:AlternateContent>
          </a:graphicData>
        </a:graphic>
      </p:graphicFrame>
      <p:cxnSp>
        <p:nvCxnSpPr>
          <p:cNvPr id="5" name="Straight Arrow Connector 4"/>
          <p:cNvCxnSpPr/>
          <p:nvPr/>
        </p:nvCxnSpPr>
        <p:spPr>
          <a:xfrm flipH="1">
            <a:off x="3059832" y="4941168"/>
            <a:ext cx="360040" cy="7169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995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4"/>
          <p:cNvSpPr txBox="1">
            <a:spLocks/>
          </p:cNvSpPr>
          <p:nvPr/>
        </p:nvSpPr>
        <p:spPr>
          <a:xfrm>
            <a:off x="119060" y="-6335"/>
            <a:ext cx="8905875" cy="69903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en-US" sz="3500" dirty="0" smtClean="0">
                <a:solidFill>
                  <a:srgbClr val="3333FF"/>
                </a:solidFill>
                <a:latin typeface="Tahoma" panose="020B0604030504040204" pitchFamily="34" charset="0"/>
                <a:cs typeface="Tahoma" panose="020B0604030504040204" pitchFamily="34" charset="0"/>
              </a:rPr>
              <a:t>Main components of a biogeochemical cycle</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3" name="Connettore diritto 9"/>
          <p:cNvCxnSpPr/>
          <p:nvPr/>
        </p:nvCxnSpPr>
        <p:spPr>
          <a:xfrm>
            <a:off x="582502" y="69269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4642859" y="1476860"/>
            <a:ext cx="1924157" cy="430887"/>
          </a:xfrm>
          <a:prstGeom prst="rect">
            <a:avLst/>
          </a:prstGeom>
        </p:spPr>
        <p:txBody>
          <a:bodyPr wrap="square">
            <a:spAutoFit/>
          </a:bodyPr>
          <a:lstStyle/>
          <a:p>
            <a:r>
              <a:rPr lang="it-IT" sz="2200" dirty="0" smtClean="0">
                <a:latin typeface="Tahhoma"/>
              </a:rPr>
              <a:t>we get that</a:t>
            </a:r>
            <a:endParaRPr lang="en-US" sz="2200" dirty="0">
              <a:solidFill>
                <a:srgbClr val="0000FF"/>
              </a:solidFill>
              <a:latin typeface="Tahhoma"/>
            </a:endParaRPr>
          </a:p>
        </p:txBody>
      </p:sp>
      <p:graphicFrame>
        <p:nvGraphicFramePr>
          <p:cNvPr id="31" name="Object 10"/>
          <p:cNvGraphicFramePr>
            <a:graphicFrameLocks noChangeAspect="1"/>
          </p:cNvGraphicFramePr>
          <p:nvPr>
            <p:extLst>
              <p:ext uri="{D42A27DB-BD31-4B8C-83A1-F6EECF244321}">
                <p14:modId xmlns:p14="http://schemas.microsoft.com/office/powerpoint/2010/main" val="1934978496"/>
              </p:ext>
            </p:extLst>
          </p:nvPr>
        </p:nvGraphicFramePr>
        <p:xfrm>
          <a:off x="5846871" y="762794"/>
          <a:ext cx="1036638" cy="765175"/>
        </p:xfrm>
        <a:graphic>
          <a:graphicData uri="http://schemas.openxmlformats.org/presentationml/2006/ole">
            <mc:AlternateContent xmlns:mc="http://schemas.openxmlformats.org/markup-compatibility/2006">
              <mc:Choice xmlns:v="urn:schemas-microsoft-com:vml" Requires="v">
                <p:oleObj spid="_x0000_s5405" name="Equation" r:id="rId4" imgW="533160" imgH="393480" progId="Equation.3">
                  <p:embed/>
                </p:oleObj>
              </mc:Choice>
              <mc:Fallback>
                <p:oleObj name="Equation" r:id="rId4" imgW="533160" imgH="393480" progId="Equation.3">
                  <p:embed/>
                  <p:pic>
                    <p:nvPicPr>
                      <p:cNvPr id="31" name="Object 10"/>
                      <p:cNvPicPr>
                        <a:picLocks noChangeAspect="1" noChangeArrowheads="1"/>
                      </p:cNvPicPr>
                      <p:nvPr/>
                    </p:nvPicPr>
                    <p:blipFill>
                      <a:blip r:embed="rId5"/>
                      <a:srcRect/>
                      <a:stretch>
                        <a:fillRect/>
                      </a:stretch>
                    </p:blipFill>
                    <p:spPr bwMode="auto">
                      <a:xfrm>
                        <a:off x="5846871" y="762794"/>
                        <a:ext cx="1036638" cy="765175"/>
                      </a:xfrm>
                      <a:prstGeom prst="rect">
                        <a:avLst/>
                      </a:prstGeom>
                      <a:noFill/>
                      <a:ln>
                        <a:noFill/>
                      </a:ln>
                      <a:effectLst/>
                      <a:extLst/>
                    </p:spPr>
                  </p:pic>
                </p:oleObj>
              </mc:Fallback>
            </mc:AlternateContent>
          </a:graphicData>
        </a:graphic>
      </p:graphicFrame>
      <p:graphicFrame>
        <p:nvGraphicFramePr>
          <p:cNvPr id="32" name="Object 10"/>
          <p:cNvGraphicFramePr>
            <a:graphicFrameLocks noChangeAspect="1"/>
          </p:cNvGraphicFramePr>
          <p:nvPr>
            <p:extLst>
              <p:ext uri="{D42A27DB-BD31-4B8C-83A1-F6EECF244321}">
                <p14:modId xmlns:p14="http://schemas.microsoft.com/office/powerpoint/2010/main" val="4193652458"/>
              </p:ext>
            </p:extLst>
          </p:nvPr>
        </p:nvGraphicFramePr>
        <p:xfrm>
          <a:off x="6330769" y="1533249"/>
          <a:ext cx="788988" cy="393700"/>
        </p:xfrm>
        <a:graphic>
          <a:graphicData uri="http://schemas.openxmlformats.org/presentationml/2006/ole">
            <mc:AlternateContent xmlns:mc="http://schemas.openxmlformats.org/markup-compatibility/2006">
              <mc:Choice xmlns:v="urn:schemas-microsoft-com:vml" Requires="v">
                <p:oleObj spid="_x0000_s5406" name="Equation" r:id="rId6" imgW="406080" imgH="203040" progId="Equation.3">
                  <p:embed/>
                </p:oleObj>
              </mc:Choice>
              <mc:Fallback>
                <p:oleObj name="Equation" r:id="rId6" imgW="406080" imgH="203040" progId="Equation.3">
                  <p:embed/>
                  <p:pic>
                    <p:nvPicPr>
                      <p:cNvPr id="32" name="Object 10"/>
                      <p:cNvPicPr>
                        <a:picLocks noChangeAspect="1" noChangeArrowheads="1"/>
                      </p:cNvPicPr>
                      <p:nvPr/>
                    </p:nvPicPr>
                    <p:blipFill>
                      <a:blip r:embed="rId7"/>
                      <a:srcRect/>
                      <a:stretch>
                        <a:fillRect/>
                      </a:stretch>
                    </p:blipFill>
                    <p:spPr bwMode="auto">
                      <a:xfrm>
                        <a:off x="6330769" y="1533249"/>
                        <a:ext cx="788988" cy="393700"/>
                      </a:xfrm>
                      <a:prstGeom prst="rect">
                        <a:avLst/>
                      </a:prstGeom>
                      <a:noFill/>
                      <a:ln>
                        <a:noFill/>
                      </a:ln>
                      <a:effectLst/>
                      <a:extLst/>
                    </p:spPr>
                  </p:pic>
                </p:oleObj>
              </mc:Fallback>
            </mc:AlternateContent>
          </a:graphicData>
        </a:graphic>
      </p:graphicFrame>
      <p:graphicFrame>
        <p:nvGraphicFramePr>
          <p:cNvPr id="33" name="Object 10"/>
          <p:cNvGraphicFramePr>
            <a:graphicFrameLocks noChangeAspect="1"/>
          </p:cNvGraphicFramePr>
          <p:nvPr>
            <p:extLst>
              <p:ext uri="{D42A27DB-BD31-4B8C-83A1-F6EECF244321}">
                <p14:modId xmlns:p14="http://schemas.microsoft.com/office/powerpoint/2010/main" val="1822031705"/>
              </p:ext>
            </p:extLst>
          </p:nvPr>
        </p:nvGraphicFramePr>
        <p:xfrm>
          <a:off x="5579910" y="2292410"/>
          <a:ext cx="1539848" cy="769924"/>
        </p:xfrm>
        <a:graphic>
          <a:graphicData uri="http://schemas.openxmlformats.org/presentationml/2006/ole">
            <mc:AlternateContent xmlns:mc="http://schemas.openxmlformats.org/markup-compatibility/2006">
              <mc:Choice xmlns:v="urn:schemas-microsoft-com:vml" Requires="v">
                <p:oleObj spid="_x0000_s5407" name="Equation" r:id="rId8" imgW="838080" imgH="419040" progId="Equation.3">
                  <p:embed/>
                </p:oleObj>
              </mc:Choice>
              <mc:Fallback>
                <p:oleObj name="Equation" r:id="rId8" imgW="838080" imgH="419040" progId="Equation.3">
                  <p:embed/>
                  <p:pic>
                    <p:nvPicPr>
                      <p:cNvPr id="33" name="Object 10"/>
                      <p:cNvPicPr>
                        <a:picLocks noChangeAspect="1" noChangeArrowheads="1"/>
                      </p:cNvPicPr>
                      <p:nvPr/>
                    </p:nvPicPr>
                    <p:blipFill>
                      <a:blip r:embed="rId9"/>
                      <a:srcRect/>
                      <a:stretch>
                        <a:fillRect/>
                      </a:stretch>
                    </p:blipFill>
                    <p:spPr bwMode="auto">
                      <a:xfrm>
                        <a:off x="5579910" y="2292410"/>
                        <a:ext cx="1539848" cy="769924"/>
                      </a:xfrm>
                      <a:prstGeom prst="rect">
                        <a:avLst/>
                      </a:prstGeom>
                      <a:noFill/>
                      <a:ln>
                        <a:noFill/>
                      </a:ln>
                      <a:effectLst/>
                      <a:extLst/>
                    </p:spPr>
                  </p:pic>
                </p:oleObj>
              </mc:Fallback>
            </mc:AlternateContent>
          </a:graphicData>
        </a:graphic>
      </p:graphicFrame>
      <p:sp>
        <p:nvSpPr>
          <p:cNvPr id="34" name="Rectangle 33"/>
          <p:cNvSpPr/>
          <p:nvPr/>
        </p:nvSpPr>
        <p:spPr>
          <a:xfrm>
            <a:off x="4355977" y="1867471"/>
            <a:ext cx="4968552" cy="769441"/>
          </a:xfrm>
          <a:prstGeom prst="rect">
            <a:avLst/>
          </a:prstGeom>
        </p:spPr>
        <p:txBody>
          <a:bodyPr wrap="square">
            <a:spAutoFit/>
          </a:bodyPr>
          <a:lstStyle/>
          <a:p>
            <a:r>
              <a:rPr lang="it-IT" sz="2200" dirty="0" smtClean="0">
                <a:latin typeface="Tahhoma"/>
              </a:rPr>
              <a:t>The burdern remains constant with time and</a:t>
            </a:r>
            <a:endParaRPr lang="en-US" sz="2200" dirty="0">
              <a:solidFill>
                <a:srgbClr val="0000FF"/>
              </a:solidFill>
              <a:latin typeface="Tahhoma"/>
            </a:endParaRPr>
          </a:p>
        </p:txBody>
      </p:sp>
      <p:pic>
        <p:nvPicPr>
          <p:cNvPr id="4" name="Picture 3"/>
          <p:cNvPicPr>
            <a:picLocks noChangeAspect="1"/>
          </p:cNvPicPr>
          <p:nvPr/>
        </p:nvPicPr>
        <p:blipFill>
          <a:blip r:embed="rId10"/>
          <a:stretch>
            <a:fillRect/>
          </a:stretch>
        </p:blipFill>
        <p:spPr>
          <a:xfrm>
            <a:off x="250912" y="1112326"/>
            <a:ext cx="4033056" cy="1729405"/>
          </a:xfrm>
          <a:prstGeom prst="rect">
            <a:avLst/>
          </a:prstGeom>
        </p:spPr>
      </p:pic>
      <p:sp>
        <p:nvSpPr>
          <p:cNvPr id="13" name="Rectangle 12"/>
          <p:cNvSpPr/>
          <p:nvPr/>
        </p:nvSpPr>
        <p:spPr>
          <a:xfrm>
            <a:off x="2555776" y="890881"/>
            <a:ext cx="3456383" cy="461665"/>
          </a:xfrm>
          <a:prstGeom prst="rect">
            <a:avLst/>
          </a:prstGeom>
        </p:spPr>
        <p:txBody>
          <a:bodyPr wrap="square">
            <a:spAutoFit/>
          </a:bodyPr>
          <a:lstStyle/>
          <a:p>
            <a:r>
              <a:rPr lang="it-IT" sz="2400" dirty="0" smtClean="0">
                <a:solidFill>
                  <a:srgbClr val="FF0000"/>
                </a:solidFill>
                <a:latin typeface="Tahhoma"/>
              </a:rPr>
              <a:t>steady state condition:</a:t>
            </a:r>
            <a:endParaRPr lang="en-US" sz="2400" dirty="0">
              <a:solidFill>
                <a:srgbClr val="FF0000"/>
              </a:solidFill>
              <a:latin typeface="Tahhoma"/>
            </a:endParaRPr>
          </a:p>
        </p:txBody>
      </p:sp>
      <p:pic>
        <p:nvPicPr>
          <p:cNvPr id="5" name="Picture 4"/>
          <p:cNvPicPr>
            <a:picLocks noChangeAspect="1"/>
          </p:cNvPicPr>
          <p:nvPr/>
        </p:nvPicPr>
        <p:blipFill>
          <a:blip r:embed="rId11"/>
          <a:stretch>
            <a:fillRect/>
          </a:stretch>
        </p:blipFill>
        <p:spPr>
          <a:xfrm>
            <a:off x="271391" y="3204717"/>
            <a:ext cx="4084585" cy="1736451"/>
          </a:xfrm>
          <a:prstGeom prst="rect">
            <a:avLst/>
          </a:prstGeom>
        </p:spPr>
      </p:pic>
      <p:pic>
        <p:nvPicPr>
          <p:cNvPr id="6" name="Picture 5"/>
          <p:cNvPicPr>
            <a:picLocks noChangeAspect="1"/>
          </p:cNvPicPr>
          <p:nvPr/>
        </p:nvPicPr>
        <p:blipFill>
          <a:blip r:embed="rId12"/>
          <a:stretch>
            <a:fillRect/>
          </a:stretch>
        </p:blipFill>
        <p:spPr>
          <a:xfrm>
            <a:off x="258890" y="5157192"/>
            <a:ext cx="4458306" cy="1558011"/>
          </a:xfrm>
          <a:prstGeom prst="rect">
            <a:avLst/>
          </a:prstGeom>
        </p:spPr>
      </p:pic>
      <p:sp>
        <p:nvSpPr>
          <p:cNvPr id="16" name="Rectangle 15"/>
          <p:cNvSpPr/>
          <p:nvPr/>
        </p:nvSpPr>
        <p:spPr>
          <a:xfrm>
            <a:off x="4333882" y="3295424"/>
            <a:ext cx="3456383" cy="461665"/>
          </a:xfrm>
          <a:prstGeom prst="rect">
            <a:avLst/>
          </a:prstGeom>
        </p:spPr>
        <p:txBody>
          <a:bodyPr wrap="square">
            <a:spAutoFit/>
          </a:bodyPr>
          <a:lstStyle/>
          <a:p>
            <a:r>
              <a:rPr lang="it-IT" sz="2400" dirty="0" smtClean="0">
                <a:solidFill>
                  <a:srgbClr val="FF0000"/>
                </a:solidFill>
                <a:latin typeface="Tahhoma"/>
              </a:rPr>
              <a:t>Accumulation condition:</a:t>
            </a:r>
            <a:endParaRPr lang="en-US" sz="2400" dirty="0">
              <a:solidFill>
                <a:srgbClr val="FF0000"/>
              </a:solidFill>
              <a:latin typeface="Tahhoma"/>
            </a:endParaRPr>
          </a:p>
        </p:txBody>
      </p:sp>
      <p:sp>
        <p:nvSpPr>
          <p:cNvPr id="17" name="Rectangle 16"/>
          <p:cNvSpPr/>
          <p:nvPr/>
        </p:nvSpPr>
        <p:spPr>
          <a:xfrm>
            <a:off x="4333882" y="3766874"/>
            <a:ext cx="4212820" cy="769441"/>
          </a:xfrm>
          <a:prstGeom prst="rect">
            <a:avLst/>
          </a:prstGeom>
        </p:spPr>
        <p:txBody>
          <a:bodyPr wrap="square">
            <a:spAutoFit/>
          </a:bodyPr>
          <a:lstStyle/>
          <a:p>
            <a:r>
              <a:rPr lang="it-IT" sz="2200" dirty="0" smtClean="0">
                <a:latin typeface="Tahhoma"/>
              </a:rPr>
              <a:t>The burdern increases with time</a:t>
            </a:r>
          </a:p>
          <a:p>
            <a:r>
              <a:rPr lang="it-IT" sz="2200" dirty="0" smtClean="0">
                <a:latin typeface="Tahhoma"/>
              </a:rPr>
              <a:t>(e.g. CO</a:t>
            </a:r>
            <a:r>
              <a:rPr lang="it-IT" sz="2200" baseline="-25000" dirty="0" smtClean="0">
                <a:latin typeface="Tahhoma"/>
              </a:rPr>
              <a:t>2 </a:t>
            </a:r>
            <a:r>
              <a:rPr lang="it-IT" sz="2200" dirty="0" smtClean="0">
                <a:latin typeface="Tahhoma"/>
              </a:rPr>
              <a:t>in atmosphere)</a:t>
            </a:r>
            <a:endParaRPr lang="en-US" sz="2200" dirty="0">
              <a:latin typeface="Tahhoma"/>
            </a:endParaRPr>
          </a:p>
        </p:txBody>
      </p:sp>
      <p:sp>
        <p:nvSpPr>
          <p:cNvPr id="18" name="Rectangle 17"/>
          <p:cNvSpPr/>
          <p:nvPr/>
        </p:nvSpPr>
        <p:spPr>
          <a:xfrm>
            <a:off x="4572000" y="4941168"/>
            <a:ext cx="3456383" cy="461665"/>
          </a:xfrm>
          <a:prstGeom prst="rect">
            <a:avLst/>
          </a:prstGeom>
        </p:spPr>
        <p:txBody>
          <a:bodyPr wrap="square">
            <a:spAutoFit/>
          </a:bodyPr>
          <a:lstStyle/>
          <a:p>
            <a:r>
              <a:rPr lang="it-IT" sz="2400" dirty="0" smtClean="0">
                <a:solidFill>
                  <a:srgbClr val="FF0000"/>
                </a:solidFill>
                <a:latin typeface="Tahhoma"/>
              </a:rPr>
              <a:t>Depletion condition:</a:t>
            </a:r>
            <a:endParaRPr lang="en-US" sz="2400" dirty="0">
              <a:solidFill>
                <a:srgbClr val="FF0000"/>
              </a:solidFill>
              <a:latin typeface="Tahhoma"/>
            </a:endParaRPr>
          </a:p>
        </p:txBody>
      </p:sp>
      <p:sp>
        <p:nvSpPr>
          <p:cNvPr id="19" name="Rectangle 18"/>
          <p:cNvSpPr/>
          <p:nvPr/>
        </p:nvSpPr>
        <p:spPr>
          <a:xfrm>
            <a:off x="4571997" y="5366590"/>
            <a:ext cx="4452938" cy="1107996"/>
          </a:xfrm>
          <a:prstGeom prst="rect">
            <a:avLst/>
          </a:prstGeom>
        </p:spPr>
        <p:txBody>
          <a:bodyPr wrap="square">
            <a:spAutoFit/>
          </a:bodyPr>
          <a:lstStyle/>
          <a:p>
            <a:r>
              <a:rPr lang="it-IT" sz="2200" dirty="0" smtClean="0">
                <a:latin typeface="Tahhoma"/>
              </a:rPr>
              <a:t>The burdern decreases with time</a:t>
            </a:r>
          </a:p>
          <a:p>
            <a:r>
              <a:rPr lang="it-IT" sz="2200" dirty="0" smtClean="0">
                <a:latin typeface="Tahhoma"/>
              </a:rPr>
              <a:t>(e.g. CFC in atmosphere after their ban)</a:t>
            </a:r>
            <a:endParaRPr lang="en-US" sz="2200" dirty="0">
              <a:latin typeface="Tahhoma"/>
            </a:endParaRPr>
          </a:p>
        </p:txBody>
      </p:sp>
      <p:graphicFrame>
        <p:nvGraphicFramePr>
          <p:cNvPr id="21" name="Object 10"/>
          <p:cNvGraphicFramePr>
            <a:graphicFrameLocks noChangeAspect="1"/>
          </p:cNvGraphicFramePr>
          <p:nvPr>
            <p:extLst>
              <p:ext uri="{D42A27DB-BD31-4B8C-83A1-F6EECF244321}">
                <p14:modId xmlns:p14="http://schemas.microsoft.com/office/powerpoint/2010/main" val="555242058"/>
              </p:ext>
            </p:extLst>
          </p:nvPr>
        </p:nvGraphicFramePr>
        <p:xfrm>
          <a:off x="7345180" y="2277859"/>
          <a:ext cx="1679755" cy="755133"/>
        </p:xfrm>
        <a:graphic>
          <a:graphicData uri="http://schemas.openxmlformats.org/presentationml/2006/ole">
            <mc:AlternateContent xmlns:mc="http://schemas.openxmlformats.org/markup-compatibility/2006">
              <mc:Choice xmlns:v="urn:schemas-microsoft-com:vml" Requires="v">
                <p:oleObj spid="_x0000_s5408" name="Equation" r:id="rId13" imgW="876240" imgH="393480" progId="Equation.3">
                  <p:embed/>
                </p:oleObj>
              </mc:Choice>
              <mc:Fallback>
                <p:oleObj name="Equation" r:id="rId13" imgW="876240" imgH="393480" progId="Equation.3">
                  <p:embed/>
                  <p:pic>
                    <p:nvPicPr>
                      <p:cNvPr id="33" name="Object 10"/>
                      <p:cNvPicPr>
                        <a:picLocks noChangeAspect="1" noChangeArrowheads="1"/>
                      </p:cNvPicPr>
                      <p:nvPr/>
                    </p:nvPicPr>
                    <p:blipFill>
                      <a:blip r:embed="rId14"/>
                      <a:srcRect/>
                      <a:stretch>
                        <a:fillRect/>
                      </a:stretch>
                    </p:blipFill>
                    <p:spPr bwMode="auto">
                      <a:xfrm>
                        <a:off x="7345180" y="2277859"/>
                        <a:ext cx="1679755" cy="755133"/>
                      </a:xfrm>
                      <a:prstGeom prst="rect">
                        <a:avLst/>
                      </a:prstGeom>
                      <a:noFill/>
                      <a:ln>
                        <a:noFill/>
                      </a:ln>
                      <a:effectLst/>
                      <a:extLst/>
                    </p:spPr>
                  </p:pic>
                </p:oleObj>
              </mc:Fallback>
            </mc:AlternateContent>
          </a:graphicData>
        </a:graphic>
      </p:graphicFrame>
      <p:graphicFrame>
        <p:nvGraphicFramePr>
          <p:cNvPr id="20" name="Object 10"/>
          <p:cNvGraphicFramePr>
            <a:graphicFrameLocks noChangeAspect="1"/>
          </p:cNvGraphicFramePr>
          <p:nvPr>
            <p:extLst>
              <p:ext uri="{D42A27DB-BD31-4B8C-83A1-F6EECF244321}">
                <p14:modId xmlns:p14="http://schemas.microsoft.com/office/powerpoint/2010/main" val="3335676157"/>
              </p:ext>
            </p:extLst>
          </p:nvPr>
        </p:nvGraphicFramePr>
        <p:xfrm>
          <a:off x="7767196" y="3071304"/>
          <a:ext cx="1036638" cy="765175"/>
        </p:xfrm>
        <a:graphic>
          <a:graphicData uri="http://schemas.openxmlformats.org/presentationml/2006/ole">
            <mc:AlternateContent xmlns:mc="http://schemas.openxmlformats.org/markup-compatibility/2006">
              <mc:Choice xmlns:v="urn:schemas-microsoft-com:vml" Requires="v">
                <p:oleObj spid="_x0000_s5409" name="Equation" r:id="rId15" imgW="533160" imgH="393480" progId="Equation.3">
                  <p:embed/>
                </p:oleObj>
              </mc:Choice>
              <mc:Fallback>
                <p:oleObj name="Equation" r:id="rId15" imgW="533160" imgH="393480" progId="Equation.3">
                  <p:embed/>
                  <p:pic>
                    <p:nvPicPr>
                      <p:cNvPr id="31" name="Object 10"/>
                      <p:cNvPicPr>
                        <a:picLocks noChangeAspect="1" noChangeArrowheads="1"/>
                      </p:cNvPicPr>
                      <p:nvPr/>
                    </p:nvPicPr>
                    <p:blipFill>
                      <a:blip r:embed="rId16"/>
                      <a:srcRect/>
                      <a:stretch>
                        <a:fillRect/>
                      </a:stretch>
                    </p:blipFill>
                    <p:spPr bwMode="auto">
                      <a:xfrm>
                        <a:off x="7767196" y="3071304"/>
                        <a:ext cx="1036638" cy="765175"/>
                      </a:xfrm>
                      <a:prstGeom prst="rect">
                        <a:avLst/>
                      </a:prstGeom>
                      <a:noFill/>
                      <a:ln>
                        <a:noFill/>
                      </a:ln>
                      <a:effectLst/>
                      <a:extLst/>
                    </p:spPr>
                  </p:pic>
                </p:oleObj>
              </mc:Fallback>
            </mc:AlternateContent>
          </a:graphicData>
        </a:graphic>
      </p:graphicFrame>
      <p:graphicFrame>
        <p:nvGraphicFramePr>
          <p:cNvPr id="22" name="Object 10"/>
          <p:cNvGraphicFramePr>
            <a:graphicFrameLocks noChangeAspect="1"/>
          </p:cNvGraphicFramePr>
          <p:nvPr>
            <p:extLst>
              <p:ext uri="{D42A27DB-BD31-4B8C-83A1-F6EECF244321}">
                <p14:modId xmlns:p14="http://schemas.microsoft.com/office/powerpoint/2010/main" val="1825125152"/>
              </p:ext>
            </p:extLst>
          </p:nvPr>
        </p:nvGraphicFramePr>
        <p:xfrm>
          <a:off x="7502525" y="4637088"/>
          <a:ext cx="1011238" cy="765175"/>
        </p:xfrm>
        <a:graphic>
          <a:graphicData uri="http://schemas.openxmlformats.org/presentationml/2006/ole">
            <mc:AlternateContent xmlns:mc="http://schemas.openxmlformats.org/markup-compatibility/2006">
              <mc:Choice xmlns:v="urn:schemas-microsoft-com:vml" Requires="v">
                <p:oleObj spid="_x0000_s5410" name="Equation" r:id="rId17" imgW="520560" imgH="393480" progId="Equation.3">
                  <p:embed/>
                </p:oleObj>
              </mc:Choice>
              <mc:Fallback>
                <p:oleObj name="Equation" r:id="rId17" imgW="520560" imgH="393480" progId="Equation.3">
                  <p:embed/>
                  <p:pic>
                    <p:nvPicPr>
                      <p:cNvPr id="20" name="Object 10"/>
                      <p:cNvPicPr>
                        <a:picLocks noChangeAspect="1" noChangeArrowheads="1"/>
                      </p:cNvPicPr>
                      <p:nvPr/>
                    </p:nvPicPr>
                    <p:blipFill>
                      <a:blip r:embed="rId18"/>
                      <a:srcRect/>
                      <a:stretch>
                        <a:fillRect/>
                      </a:stretch>
                    </p:blipFill>
                    <p:spPr bwMode="auto">
                      <a:xfrm>
                        <a:off x="7502525" y="4637088"/>
                        <a:ext cx="1011238" cy="76517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83692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4"/>
          <p:cNvSpPr txBox="1">
            <a:spLocks/>
          </p:cNvSpPr>
          <p:nvPr/>
        </p:nvSpPr>
        <p:spPr>
          <a:xfrm>
            <a:off x="119060" y="-6335"/>
            <a:ext cx="8905875" cy="69903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en-US" sz="3500" dirty="0" smtClean="0">
                <a:solidFill>
                  <a:srgbClr val="3333FF"/>
                </a:solidFill>
                <a:latin typeface="Tahoma" panose="020B0604030504040204" pitchFamily="34" charset="0"/>
                <a:cs typeface="Tahoma" panose="020B0604030504040204" pitchFamily="34" charset="0"/>
              </a:rPr>
              <a:t>Main components of a biogeochemical cycle</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3" name="Connettore diritto 9"/>
          <p:cNvCxnSpPr/>
          <p:nvPr/>
        </p:nvCxnSpPr>
        <p:spPr>
          <a:xfrm>
            <a:off x="582502" y="69269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119060" y="1183024"/>
            <a:ext cx="8963683" cy="446276"/>
          </a:xfrm>
          <a:prstGeom prst="rect">
            <a:avLst/>
          </a:prstGeom>
        </p:spPr>
        <p:txBody>
          <a:bodyPr wrap="square">
            <a:spAutoFit/>
          </a:bodyPr>
          <a:lstStyle/>
          <a:p>
            <a:r>
              <a:rPr lang="it-IT" sz="2300" dirty="0" smtClean="0">
                <a:latin typeface="Tahhoma"/>
              </a:rPr>
              <a:t>If a reservoir M is initially in a steady state</a:t>
            </a:r>
            <a:endParaRPr lang="en-US" sz="2300" dirty="0">
              <a:latin typeface="Tahhoma"/>
            </a:endParaRPr>
          </a:p>
        </p:txBody>
      </p:sp>
      <p:graphicFrame>
        <p:nvGraphicFramePr>
          <p:cNvPr id="13" name="Object 10"/>
          <p:cNvGraphicFramePr>
            <a:graphicFrameLocks noChangeAspect="1"/>
          </p:cNvGraphicFramePr>
          <p:nvPr>
            <p:extLst>
              <p:ext uri="{D42A27DB-BD31-4B8C-83A1-F6EECF244321}">
                <p14:modId xmlns:p14="http://schemas.microsoft.com/office/powerpoint/2010/main" val="1429605752"/>
              </p:ext>
            </p:extLst>
          </p:nvPr>
        </p:nvGraphicFramePr>
        <p:xfrm>
          <a:off x="255034" y="3484052"/>
          <a:ext cx="2705100" cy="723900"/>
        </p:xfrm>
        <a:graphic>
          <a:graphicData uri="http://schemas.openxmlformats.org/presentationml/2006/ole">
            <mc:AlternateContent xmlns:mc="http://schemas.openxmlformats.org/markup-compatibility/2006">
              <mc:Choice xmlns:v="urn:schemas-microsoft-com:vml" Requires="v">
                <p:oleObj spid="_x0000_s6368" name="Equation" r:id="rId4" imgW="1473120" imgH="393480" progId="Equation.3">
                  <p:embed/>
                </p:oleObj>
              </mc:Choice>
              <mc:Fallback>
                <p:oleObj name="Equation" r:id="rId4" imgW="1473120" imgH="393480" progId="Equation.3">
                  <p:embed/>
                  <p:pic>
                    <p:nvPicPr>
                      <p:cNvPr id="33" name="Object 10"/>
                      <p:cNvPicPr>
                        <a:picLocks noChangeAspect="1" noChangeArrowheads="1"/>
                      </p:cNvPicPr>
                      <p:nvPr/>
                    </p:nvPicPr>
                    <p:blipFill>
                      <a:blip r:embed="rId5"/>
                      <a:srcRect/>
                      <a:stretch>
                        <a:fillRect/>
                      </a:stretch>
                    </p:blipFill>
                    <p:spPr bwMode="auto">
                      <a:xfrm>
                        <a:off x="255034" y="3484052"/>
                        <a:ext cx="2705100" cy="723900"/>
                      </a:xfrm>
                      <a:prstGeom prst="rect">
                        <a:avLst/>
                      </a:prstGeom>
                      <a:noFill/>
                      <a:ln>
                        <a:noFill/>
                      </a:ln>
                      <a:effectLst/>
                      <a:extLst/>
                    </p:spPr>
                  </p:pic>
                </p:oleObj>
              </mc:Fallback>
            </mc:AlternateContent>
          </a:graphicData>
        </a:graphic>
      </p:graphicFrame>
      <p:graphicFrame>
        <p:nvGraphicFramePr>
          <p:cNvPr id="14" name="Object 10"/>
          <p:cNvGraphicFramePr>
            <a:graphicFrameLocks noChangeAspect="1"/>
          </p:cNvGraphicFramePr>
          <p:nvPr>
            <p:extLst>
              <p:ext uri="{D42A27DB-BD31-4B8C-83A1-F6EECF244321}">
                <p14:modId xmlns:p14="http://schemas.microsoft.com/office/powerpoint/2010/main" val="1013600272"/>
              </p:ext>
            </p:extLst>
          </p:nvPr>
        </p:nvGraphicFramePr>
        <p:xfrm>
          <a:off x="7763121" y="1476419"/>
          <a:ext cx="1027113" cy="793750"/>
        </p:xfrm>
        <a:graphic>
          <a:graphicData uri="http://schemas.openxmlformats.org/presentationml/2006/ole">
            <mc:AlternateContent xmlns:mc="http://schemas.openxmlformats.org/markup-compatibility/2006">
              <mc:Choice xmlns:v="urn:schemas-microsoft-com:vml" Requires="v">
                <p:oleObj spid="_x0000_s6369" name="Equation" r:id="rId6" imgW="558720" imgH="431640" progId="Equation.3">
                  <p:embed/>
                </p:oleObj>
              </mc:Choice>
              <mc:Fallback>
                <p:oleObj name="Equation" r:id="rId6" imgW="558720" imgH="431640" progId="Equation.3">
                  <p:embed/>
                  <p:pic>
                    <p:nvPicPr>
                      <p:cNvPr id="33" name="Object 10"/>
                      <p:cNvPicPr>
                        <a:picLocks noChangeAspect="1" noChangeArrowheads="1"/>
                      </p:cNvPicPr>
                      <p:nvPr/>
                    </p:nvPicPr>
                    <p:blipFill>
                      <a:blip r:embed="rId7"/>
                      <a:srcRect/>
                      <a:stretch>
                        <a:fillRect/>
                      </a:stretch>
                    </p:blipFill>
                    <p:spPr bwMode="auto">
                      <a:xfrm>
                        <a:off x="7763121" y="1476419"/>
                        <a:ext cx="1027113" cy="793750"/>
                      </a:xfrm>
                      <a:prstGeom prst="rect">
                        <a:avLst/>
                      </a:prstGeom>
                      <a:noFill/>
                      <a:ln>
                        <a:noFill/>
                      </a:ln>
                      <a:effectLst/>
                      <a:extLst/>
                    </p:spPr>
                  </p:pic>
                </p:oleObj>
              </mc:Fallback>
            </mc:AlternateContent>
          </a:graphicData>
        </a:graphic>
      </p:graphicFrame>
      <p:sp>
        <p:nvSpPr>
          <p:cNvPr id="15" name="Rectangle 14"/>
          <p:cNvSpPr/>
          <p:nvPr/>
        </p:nvSpPr>
        <p:spPr>
          <a:xfrm>
            <a:off x="164034" y="2261508"/>
            <a:ext cx="8393570" cy="1154162"/>
          </a:xfrm>
          <a:prstGeom prst="rect">
            <a:avLst/>
          </a:prstGeom>
        </p:spPr>
        <p:txBody>
          <a:bodyPr wrap="square">
            <a:spAutoFit/>
          </a:bodyPr>
          <a:lstStyle/>
          <a:p>
            <a:r>
              <a:rPr lang="it-IT" sz="2300" dirty="0" smtClean="0">
                <a:latin typeface="Tahhoma"/>
              </a:rPr>
              <a:t>If the source strenght is suddenly changed to a new value Q</a:t>
            </a:r>
            <a:r>
              <a:rPr lang="it-IT" sz="2300" baseline="-25000" dirty="0" smtClean="0">
                <a:latin typeface="Tahhoma"/>
              </a:rPr>
              <a:t>1</a:t>
            </a:r>
            <a:r>
              <a:rPr lang="it-IT" sz="2300" dirty="0" smtClean="0">
                <a:latin typeface="Tahhoma"/>
              </a:rPr>
              <a:t>, how long it will take to the reservoir to reach a new steady state M</a:t>
            </a:r>
            <a:r>
              <a:rPr lang="it-IT" sz="2300" baseline="-25000" dirty="0" smtClean="0">
                <a:latin typeface="Tahhoma"/>
              </a:rPr>
              <a:t>1 </a:t>
            </a:r>
            <a:r>
              <a:rPr lang="it-IT" sz="2300" dirty="0" smtClean="0">
                <a:latin typeface="Tahhoma"/>
              </a:rPr>
              <a:t>= Q</a:t>
            </a:r>
            <a:r>
              <a:rPr lang="it-IT" sz="2300" baseline="-25000" dirty="0" smtClean="0">
                <a:latin typeface="Tahhoma"/>
              </a:rPr>
              <a:t>1</a:t>
            </a:r>
            <a:r>
              <a:rPr lang="it-IT" sz="2300" dirty="0" smtClean="0">
                <a:latin typeface="Tahhoma"/>
              </a:rPr>
              <a:t>/k? </a:t>
            </a:r>
            <a:r>
              <a:rPr lang="it-IT" sz="2300" dirty="0" smtClean="0">
                <a:solidFill>
                  <a:srgbClr val="0000FF"/>
                </a:solidFill>
                <a:latin typeface="Tahhoma"/>
              </a:rPr>
              <a:t>Need to solve the differential equation</a:t>
            </a:r>
            <a:endParaRPr lang="en-US" sz="2300" dirty="0">
              <a:solidFill>
                <a:srgbClr val="0000FF"/>
              </a:solidFill>
              <a:latin typeface="Tahhoma"/>
            </a:endParaRPr>
          </a:p>
        </p:txBody>
      </p:sp>
      <p:sp>
        <p:nvSpPr>
          <p:cNvPr id="16" name="Rectangle 15"/>
          <p:cNvSpPr/>
          <p:nvPr/>
        </p:nvSpPr>
        <p:spPr>
          <a:xfrm>
            <a:off x="165789" y="785643"/>
            <a:ext cx="5040560" cy="461665"/>
          </a:xfrm>
          <a:prstGeom prst="rect">
            <a:avLst/>
          </a:prstGeom>
        </p:spPr>
        <p:txBody>
          <a:bodyPr wrap="square">
            <a:spAutoFit/>
          </a:bodyPr>
          <a:lstStyle/>
          <a:p>
            <a:r>
              <a:rPr lang="it-IT" sz="2400" dirty="0" smtClean="0">
                <a:solidFill>
                  <a:srgbClr val="FF0000"/>
                </a:solidFill>
                <a:latin typeface="Tahhoma"/>
              </a:rPr>
              <a:t>Response time of a reservoir:</a:t>
            </a:r>
            <a:endParaRPr lang="en-US" sz="2400" dirty="0">
              <a:solidFill>
                <a:srgbClr val="FF0000"/>
              </a:solidFill>
              <a:latin typeface="Tahhoma"/>
            </a:endParaRPr>
          </a:p>
        </p:txBody>
      </p:sp>
      <p:sp>
        <p:nvSpPr>
          <p:cNvPr id="18" name="Rectangle 17"/>
          <p:cNvSpPr/>
          <p:nvPr/>
        </p:nvSpPr>
        <p:spPr>
          <a:xfrm>
            <a:off x="2992133" y="3629936"/>
            <a:ext cx="3436579" cy="446276"/>
          </a:xfrm>
          <a:prstGeom prst="rect">
            <a:avLst/>
          </a:prstGeom>
        </p:spPr>
        <p:txBody>
          <a:bodyPr wrap="square">
            <a:spAutoFit/>
          </a:bodyPr>
          <a:lstStyle/>
          <a:p>
            <a:r>
              <a:rPr lang="it-IT" sz="2300" dirty="0" smtClean="0">
                <a:latin typeface="Tahhoma"/>
              </a:rPr>
              <a:t>with the initial condition</a:t>
            </a:r>
            <a:endParaRPr lang="en-US" sz="2300" dirty="0">
              <a:latin typeface="Tahhoma"/>
            </a:endParaRPr>
          </a:p>
        </p:txBody>
      </p:sp>
      <p:pic>
        <p:nvPicPr>
          <p:cNvPr id="5" name="Picture 4"/>
          <p:cNvPicPr>
            <a:picLocks noChangeAspect="1"/>
          </p:cNvPicPr>
          <p:nvPr/>
        </p:nvPicPr>
        <p:blipFill>
          <a:blip r:embed="rId8"/>
          <a:stretch>
            <a:fillRect/>
          </a:stretch>
        </p:blipFill>
        <p:spPr>
          <a:xfrm>
            <a:off x="4801120" y="4399820"/>
            <a:ext cx="4223815" cy="2392985"/>
          </a:xfrm>
          <a:prstGeom prst="rect">
            <a:avLst/>
          </a:prstGeom>
        </p:spPr>
      </p:pic>
      <p:sp>
        <p:nvSpPr>
          <p:cNvPr id="21" name="Rectangle 20"/>
          <p:cNvSpPr/>
          <p:nvPr/>
        </p:nvSpPr>
        <p:spPr>
          <a:xfrm>
            <a:off x="127511" y="4390556"/>
            <a:ext cx="3436579" cy="446276"/>
          </a:xfrm>
          <a:prstGeom prst="rect">
            <a:avLst/>
          </a:prstGeom>
        </p:spPr>
        <p:txBody>
          <a:bodyPr wrap="square">
            <a:spAutoFit/>
          </a:bodyPr>
          <a:lstStyle/>
          <a:p>
            <a:r>
              <a:rPr lang="it-IT" sz="2300" dirty="0" smtClean="0">
                <a:solidFill>
                  <a:srgbClr val="0000FF"/>
                </a:solidFill>
                <a:latin typeface="Tahhoma"/>
              </a:rPr>
              <a:t>The solution is:</a:t>
            </a:r>
            <a:endParaRPr lang="en-US" sz="2300" dirty="0">
              <a:solidFill>
                <a:srgbClr val="0000FF"/>
              </a:solidFill>
              <a:latin typeface="Tahhoma"/>
            </a:endParaRPr>
          </a:p>
        </p:txBody>
      </p:sp>
      <p:graphicFrame>
        <p:nvGraphicFramePr>
          <p:cNvPr id="22" name="Object 10"/>
          <p:cNvGraphicFramePr>
            <a:graphicFrameLocks noChangeAspect="1"/>
          </p:cNvGraphicFramePr>
          <p:nvPr>
            <p:extLst>
              <p:ext uri="{D42A27DB-BD31-4B8C-83A1-F6EECF244321}">
                <p14:modId xmlns:p14="http://schemas.microsoft.com/office/powerpoint/2010/main" val="2054442413"/>
              </p:ext>
            </p:extLst>
          </p:nvPr>
        </p:nvGraphicFramePr>
        <p:xfrm>
          <a:off x="235529" y="4941626"/>
          <a:ext cx="3708401" cy="419100"/>
        </p:xfrm>
        <a:graphic>
          <a:graphicData uri="http://schemas.openxmlformats.org/presentationml/2006/ole">
            <mc:AlternateContent xmlns:mc="http://schemas.openxmlformats.org/markup-compatibility/2006">
              <mc:Choice xmlns:v="urn:schemas-microsoft-com:vml" Requires="v">
                <p:oleObj spid="_x0000_s6370" name="Equation" r:id="rId9" imgW="2019240" imgH="228600" progId="Equation.3">
                  <p:embed/>
                </p:oleObj>
              </mc:Choice>
              <mc:Fallback>
                <p:oleObj name="Equation" r:id="rId9" imgW="2019240" imgH="228600" progId="Equation.3">
                  <p:embed/>
                  <p:pic>
                    <p:nvPicPr>
                      <p:cNvPr id="13" name="Object 10"/>
                      <p:cNvPicPr>
                        <a:picLocks noChangeAspect="1" noChangeArrowheads="1"/>
                      </p:cNvPicPr>
                      <p:nvPr/>
                    </p:nvPicPr>
                    <p:blipFill>
                      <a:blip r:embed="rId10"/>
                      <a:srcRect/>
                      <a:stretch>
                        <a:fillRect/>
                      </a:stretch>
                    </p:blipFill>
                    <p:spPr bwMode="auto">
                      <a:xfrm>
                        <a:off x="235529" y="4941626"/>
                        <a:ext cx="3708401" cy="419100"/>
                      </a:xfrm>
                      <a:prstGeom prst="rect">
                        <a:avLst/>
                      </a:prstGeom>
                      <a:noFill/>
                      <a:ln>
                        <a:noFill/>
                      </a:ln>
                      <a:effectLst/>
                      <a:extLst/>
                    </p:spPr>
                  </p:pic>
                </p:oleObj>
              </mc:Fallback>
            </mc:AlternateContent>
          </a:graphicData>
        </a:graphic>
      </p:graphicFrame>
      <p:grpSp>
        <p:nvGrpSpPr>
          <p:cNvPr id="6" name="Group 5"/>
          <p:cNvGrpSpPr/>
          <p:nvPr/>
        </p:nvGrpSpPr>
        <p:grpSpPr>
          <a:xfrm>
            <a:off x="6180014" y="700199"/>
            <a:ext cx="2680953" cy="856392"/>
            <a:chOff x="1743041" y="4557446"/>
            <a:chExt cx="2680953" cy="856392"/>
          </a:xfrm>
        </p:grpSpPr>
        <p:sp>
          <p:nvSpPr>
            <p:cNvPr id="23" name="Rectangle 22"/>
            <p:cNvSpPr/>
            <p:nvPr/>
          </p:nvSpPr>
          <p:spPr>
            <a:xfrm>
              <a:off x="2555776" y="4791027"/>
              <a:ext cx="920543" cy="622811"/>
            </a:xfrm>
            <a:prstGeom prst="rect">
              <a:avLst/>
            </a:prstGeom>
            <a:solidFill>
              <a:schemeClr val="accent1">
                <a:lumMod val="20000"/>
                <a:lumOff val="80000"/>
              </a:schemeClr>
            </a:solidFill>
            <a:ln w="57150">
              <a:solidFill>
                <a:schemeClr val="tx1"/>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M</a:t>
              </a:r>
              <a:endPar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4" name="Right Arrow 23"/>
            <p:cNvSpPr/>
            <p:nvPr/>
          </p:nvSpPr>
          <p:spPr>
            <a:xfrm>
              <a:off x="1841884" y="4892135"/>
              <a:ext cx="681478" cy="377687"/>
            </a:xfrm>
            <a:prstGeom prst="rightArrow">
              <a:avLst/>
            </a:prstGeom>
            <a:solidFill>
              <a:srgbClr val="FF0000"/>
            </a:solidFill>
            <a:ln w="28575">
              <a:solidFill>
                <a:schemeClr val="tx1"/>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743041" y="4557446"/>
              <a:ext cx="497397" cy="400110"/>
            </a:xfrm>
            <a:prstGeom prst="rect">
              <a:avLst/>
            </a:prstGeom>
          </p:spPr>
          <p:txBody>
            <a:bodyPr wrap="square">
              <a:spAutoFit/>
            </a:bodyPr>
            <a:lstStyle/>
            <a:p>
              <a:pPr algn="ctr"/>
              <a:r>
                <a:rPr lang="it-IT"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Q</a:t>
              </a:r>
              <a:endParaRPr lang="en-US" sz="2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6" name="Right Arrow 25"/>
            <p:cNvSpPr/>
            <p:nvPr/>
          </p:nvSpPr>
          <p:spPr>
            <a:xfrm>
              <a:off x="3489165" y="4984935"/>
              <a:ext cx="864096" cy="251319"/>
            </a:xfrm>
            <a:prstGeom prst="rightArrow">
              <a:avLst/>
            </a:prstGeom>
            <a:solidFill>
              <a:srgbClr val="0000FF"/>
            </a:solidFill>
            <a:ln w="28575">
              <a:solidFill>
                <a:schemeClr val="tx1"/>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484313" y="4623087"/>
              <a:ext cx="939681" cy="400110"/>
            </a:xfrm>
            <a:prstGeom prst="rect">
              <a:avLst/>
            </a:prstGeom>
          </p:spPr>
          <p:txBody>
            <a:bodyPr wrap="none">
              <a:spAutoFit/>
            </a:bodyPr>
            <a:lstStyle/>
            <a:p>
              <a:pPr algn="ctr"/>
              <a:r>
                <a:rPr lang="it-IT" sz="2000" b="1" dirty="0" smtClean="0">
                  <a:solidFill>
                    <a:srgbClr val="0000FF"/>
                  </a:solidFill>
                  <a:latin typeface="Tahoma" panose="020B0604030504040204" pitchFamily="34" charset="0"/>
                  <a:ea typeface="Tahoma" panose="020B0604030504040204" pitchFamily="34" charset="0"/>
                  <a:cs typeface="Tahoma" panose="020B0604030504040204" pitchFamily="34" charset="0"/>
                </a:rPr>
                <a:t>S=kM</a:t>
              </a:r>
              <a:endParaRPr lang="en-US" sz="2000" b="1"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grpSp>
      <p:sp>
        <p:nvSpPr>
          <p:cNvPr id="35" name="Rectangle 34"/>
          <p:cNvSpPr/>
          <p:nvPr/>
        </p:nvSpPr>
        <p:spPr>
          <a:xfrm>
            <a:off x="127511" y="1600966"/>
            <a:ext cx="8963683" cy="446276"/>
          </a:xfrm>
          <a:prstGeom prst="rect">
            <a:avLst/>
          </a:prstGeom>
        </p:spPr>
        <p:txBody>
          <a:bodyPr wrap="square">
            <a:spAutoFit/>
          </a:bodyPr>
          <a:lstStyle/>
          <a:p>
            <a:r>
              <a:rPr lang="it-IT" sz="2300" dirty="0" smtClean="0">
                <a:latin typeface="Tahhoma"/>
              </a:rPr>
              <a:t>with fluxes Q</a:t>
            </a:r>
            <a:r>
              <a:rPr lang="it-IT" sz="2300" baseline="-25000" dirty="0" smtClean="0">
                <a:latin typeface="Tahhoma"/>
              </a:rPr>
              <a:t>0</a:t>
            </a:r>
            <a:r>
              <a:rPr lang="it-IT" sz="2300" dirty="0" smtClean="0">
                <a:latin typeface="Tahhoma"/>
              </a:rPr>
              <a:t> and S</a:t>
            </a:r>
            <a:r>
              <a:rPr lang="it-IT" sz="2300" baseline="-25000" dirty="0" smtClean="0">
                <a:latin typeface="Tahhoma"/>
              </a:rPr>
              <a:t>0</a:t>
            </a:r>
            <a:r>
              <a:rPr lang="it-IT" sz="2300" dirty="0" smtClean="0">
                <a:latin typeface="Tahhoma"/>
              </a:rPr>
              <a:t> and content M</a:t>
            </a:r>
            <a:r>
              <a:rPr lang="it-IT" sz="2300" baseline="-25000" dirty="0" smtClean="0">
                <a:latin typeface="Tahhoma"/>
              </a:rPr>
              <a:t>0</a:t>
            </a:r>
            <a:r>
              <a:rPr lang="it-IT" sz="2300" dirty="0" smtClean="0">
                <a:latin typeface="Tahhoma"/>
              </a:rPr>
              <a:t>, its turnover time is:</a:t>
            </a:r>
            <a:endParaRPr lang="en-US" sz="2300" dirty="0">
              <a:latin typeface="Tahhoma"/>
            </a:endParaRPr>
          </a:p>
        </p:txBody>
      </p:sp>
      <p:graphicFrame>
        <p:nvGraphicFramePr>
          <p:cNvPr id="37" name="Object 10"/>
          <p:cNvGraphicFramePr>
            <a:graphicFrameLocks noChangeAspect="1"/>
          </p:cNvGraphicFramePr>
          <p:nvPr>
            <p:extLst>
              <p:ext uri="{D42A27DB-BD31-4B8C-83A1-F6EECF244321}">
                <p14:modId xmlns:p14="http://schemas.microsoft.com/office/powerpoint/2010/main" val="510905953"/>
              </p:ext>
            </p:extLst>
          </p:nvPr>
        </p:nvGraphicFramePr>
        <p:xfrm>
          <a:off x="6211492" y="3664125"/>
          <a:ext cx="1701800" cy="419100"/>
        </p:xfrm>
        <a:graphic>
          <a:graphicData uri="http://schemas.openxmlformats.org/presentationml/2006/ole">
            <mc:AlternateContent xmlns:mc="http://schemas.openxmlformats.org/markup-compatibility/2006">
              <mc:Choice xmlns:v="urn:schemas-microsoft-com:vml" Requires="v">
                <p:oleObj spid="_x0000_s6371" name="Equation" r:id="rId11" imgW="927000" imgH="228600" progId="Equation.3">
                  <p:embed/>
                </p:oleObj>
              </mc:Choice>
              <mc:Fallback>
                <p:oleObj name="Equation" r:id="rId11" imgW="927000" imgH="228600" progId="Equation.3">
                  <p:embed/>
                  <p:pic>
                    <p:nvPicPr>
                      <p:cNvPr id="22" name="Object 10"/>
                      <p:cNvPicPr>
                        <a:picLocks noChangeAspect="1" noChangeArrowheads="1"/>
                      </p:cNvPicPr>
                      <p:nvPr/>
                    </p:nvPicPr>
                    <p:blipFill>
                      <a:blip r:embed="rId12"/>
                      <a:srcRect/>
                      <a:stretch>
                        <a:fillRect/>
                      </a:stretch>
                    </p:blipFill>
                    <p:spPr bwMode="auto">
                      <a:xfrm>
                        <a:off x="6211492" y="3664125"/>
                        <a:ext cx="1701800" cy="419100"/>
                      </a:xfrm>
                      <a:prstGeom prst="rect">
                        <a:avLst/>
                      </a:prstGeom>
                      <a:noFill/>
                      <a:ln>
                        <a:noFill/>
                      </a:ln>
                      <a:effectLst/>
                      <a:extLst/>
                    </p:spPr>
                  </p:pic>
                </p:oleObj>
              </mc:Fallback>
            </mc:AlternateContent>
          </a:graphicData>
        </a:graphic>
      </p:graphicFrame>
      <p:sp>
        <p:nvSpPr>
          <p:cNvPr id="38" name="Rectangle 37"/>
          <p:cNvSpPr/>
          <p:nvPr/>
        </p:nvSpPr>
        <p:spPr>
          <a:xfrm>
            <a:off x="164034" y="5414301"/>
            <a:ext cx="5042315" cy="1154162"/>
          </a:xfrm>
          <a:prstGeom prst="rect">
            <a:avLst/>
          </a:prstGeom>
        </p:spPr>
        <p:txBody>
          <a:bodyPr wrap="square">
            <a:spAutoFit/>
          </a:bodyPr>
          <a:lstStyle/>
          <a:p>
            <a:r>
              <a:rPr lang="it-IT" sz="2300" dirty="0" smtClean="0">
                <a:latin typeface="Tahhoma"/>
              </a:rPr>
              <a:t>And the response time of the reservoir is k</a:t>
            </a:r>
            <a:r>
              <a:rPr lang="it-IT" sz="2300" baseline="30000" dirty="0" smtClean="0">
                <a:latin typeface="Tahhoma"/>
              </a:rPr>
              <a:t>-1</a:t>
            </a:r>
            <a:r>
              <a:rPr lang="it-IT" sz="2300" dirty="0" smtClean="0">
                <a:latin typeface="Tahhoma"/>
              </a:rPr>
              <a:t> which is equal to the turnover time </a:t>
            </a:r>
            <a:r>
              <a:rPr lang="it-IT" sz="2300" dirty="0" smtClean="0">
                <a:latin typeface="Tahhoma"/>
                <a:sym typeface="Symbol" panose="05050102010706020507" pitchFamily="18" charset="2"/>
              </a:rPr>
              <a:t></a:t>
            </a:r>
            <a:r>
              <a:rPr lang="it-IT" sz="2300" baseline="-25000" dirty="0" smtClean="0">
                <a:latin typeface="Tahhoma"/>
                <a:sym typeface="Symbol" panose="05050102010706020507" pitchFamily="18" charset="2"/>
              </a:rPr>
              <a:t>0</a:t>
            </a:r>
            <a:endParaRPr lang="en-US" sz="2300" baseline="-25000" dirty="0">
              <a:latin typeface="Tahhoma"/>
            </a:endParaRPr>
          </a:p>
        </p:txBody>
      </p:sp>
      <p:sp>
        <p:nvSpPr>
          <p:cNvPr id="39" name="Rectangle 38"/>
          <p:cNvSpPr/>
          <p:nvPr/>
        </p:nvSpPr>
        <p:spPr>
          <a:xfrm>
            <a:off x="3973883" y="4077072"/>
            <a:ext cx="5191172" cy="446276"/>
          </a:xfrm>
          <a:prstGeom prst="rect">
            <a:avLst/>
          </a:prstGeom>
        </p:spPr>
        <p:txBody>
          <a:bodyPr wrap="square">
            <a:spAutoFit/>
          </a:bodyPr>
          <a:lstStyle/>
          <a:p>
            <a:r>
              <a:rPr lang="it-IT" sz="2300" dirty="0" smtClean="0">
                <a:solidFill>
                  <a:srgbClr val="FF0000"/>
                </a:solidFill>
                <a:latin typeface="Tahhoma"/>
              </a:rPr>
              <a:t>Change of M with time from M</a:t>
            </a:r>
            <a:r>
              <a:rPr lang="it-IT" sz="2300" baseline="-25000" dirty="0" smtClean="0">
                <a:solidFill>
                  <a:srgbClr val="FF0000"/>
                </a:solidFill>
                <a:latin typeface="Tahhoma"/>
              </a:rPr>
              <a:t>0</a:t>
            </a:r>
            <a:r>
              <a:rPr lang="it-IT" sz="2300" dirty="0" smtClean="0">
                <a:solidFill>
                  <a:srgbClr val="FF0000"/>
                </a:solidFill>
                <a:latin typeface="Tahhoma"/>
              </a:rPr>
              <a:t> to M</a:t>
            </a:r>
            <a:r>
              <a:rPr lang="it-IT" sz="2300" baseline="-25000" dirty="0" smtClean="0">
                <a:solidFill>
                  <a:srgbClr val="FF0000"/>
                </a:solidFill>
                <a:latin typeface="Tahhoma"/>
              </a:rPr>
              <a:t>1</a:t>
            </a:r>
            <a:r>
              <a:rPr lang="it-IT" sz="2300" dirty="0" smtClean="0">
                <a:solidFill>
                  <a:srgbClr val="FF0000"/>
                </a:solidFill>
                <a:latin typeface="Tahhoma"/>
              </a:rPr>
              <a:t>:</a:t>
            </a:r>
            <a:endParaRPr lang="en-US" sz="2300" dirty="0">
              <a:solidFill>
                <a:srgbClr val="FF0000"/>
              </a:solidFill>
              <a:latin typeface="Tahhoma"/>
            </a:endParaRPr>
          </a:p>
        </p:txBody>
      </p:sp>
    </p:spTree>
    <p:extLst>
      <p:ext uri="{BB962C8B-B14F-4D97-AF65-F5344CB8AC3E}">
        <p14:creationId xmlns:p14="http://schemas.microsoft.com/office/powerpoint/2010/main" val="373794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21" grpId="0"/>
      <p:bldP spid="38" grpId="0"/>
      <p:bldP spid="3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4"/>
          <p:cNvSpPr txBox="1">
            <a:spLocks/>
          </p:cNvSpPr>
          <p:nvPr/>
        </p:nvSpPr>
        <p:spPr>
          <a:xfrm>
            <a:off x="119060" y="-6335"/>
            <a:ext cx="8905875" cy="69903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en-US" sz="3500" dirty="0" smtClean="0">
                <a:solidFill>
                  <a:srgbClr val="3333FF"/>
                </a:solidFill>
                <a:latin typeface="Tahoma" panose="020B0604030504040204" pitchFamily="34" charset="0"/>
                <a:cs typeface="Tahoma" panose="020B0604030504040204" pitchFamily="34" charset="0"/>
              </a:rPr>
              <a:t>Response time: example</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3" name="Connettore diritto 9"/>
          <p:cNvCxnSpPr/>
          <p:nvPr/>
        </p:nvCxnSpPr>
        <p:spPr>
          <a:xfrm>
            <a:off x="582502" y="69269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65789" y="735087"/>
            <a:ext cx="5040560" cy="461665"/>
          </a:xfrm>
          <a:prstGeom prst="rect">
            <a:avLst/>
          </a:prstGeom>
        </p:spPr>
        <p:txBody>
          <a:bodyPr wrap="square">
            <a:spAutoFit/>
          </a:bodyPr>
          <a:lstStyle/>
          <a:p>
            <a:r>
              <a:rPr lang="it-IT" sz="2400" dirty="0" smtClean="0">
                <a:solidFill>
                  <a:srgbClr val="FF0000"/>
                </a:solidFill>
                <a:latin typeface="Tahhoma"/>
              </a:rPr>
              <a:t>Response time of a reservoir</a:t>
            </a:r>
            <a:endParaRPr lang="en-US" sz="2400" dirty="0">
              <a:solidFill>
                <a:srgbClr val="FF0000"/>
              </a:solidFill>
              <a:latin typeface="Tahhoma"/>
            </a:endParaRPr>
          </a:p>
        </p:txBody>
      </p:sp>
      <p:sp>
        <p:nvSpPr>
          <p:cNvPr id="29" name="Rectangle 28"/>
          <p:cNvSpPr/>
          <p:nvPr/>
        </p:nvSpPr>
        <p:spPr>
          <a:xfrm>
            <a:off x="165789" y="1113652"/>
            <a:ext cx="8654683" cy="1446550"/>
          </a:xfrm>
          <a:prstGeom prst="rect">
            <a:avLst/>
          </a:prstGeom>
        </p:spPr>
        <p:txBody>
          <a:bodyPr wrap="square">
            <a:spAutoFit/>
          </a:bodyPr>
          <a:lstStyle/>
          <a:p>
            <a:r>
              <a:rPr lang="it-IT" sz="2200" dirty="0" smtClean="0">
                <a:latin typeface="Tahhoma"/>
              </a:rPr>
              <a:t>The content of sulfate in the oceans is </a:t>
            </a:r>
            <a:r>
              <a:rPr lang="it-IT" sz="2200" dirty="0" smtClean="0">
                <a:latin typeface="Tahhoma"/>
                <a:sym typeface="Symbol" panose="05050102010706020507" pitchFamily="18" charset="2"/>
              </a:rPr>
              <a:t></a:t>
            </a:r>
            <a:r>
              <a:rPr lang="it-IT" sz="2200" dirty="0" smtClean="0">
                <a:latin typeface="Tahhoma"/>
              </a:rPr>
              <a:t>M</a:t>
            </a:r>
            <a:r>
              <a:rPr lang="it-IT" sz="2200" baseline="-25000" dirty="0" smtClean="0">
                <a:latin typeface="Tahhoma"/>
              </a:rPr>
              <a:t>0</a:t>
            </a:r>
            <a:r>
              <a:rPr lang="it-IT" sz="2200" dirty="0" smtClean="0">
                <a:latin typeface="Tahhoma"/>
              </a:rPr>
              <a:t>=1.3x10</a:t>
            </a:r>
            <a:r>
              <a:rPr lang="it-IT" sz="2200" baseline="30000" dirty="0" smtClean="0">
                <a:latin typeface="Tahhoma"/>
              </a:rPr>
              <a:t>9 </a:t>
            </a:r>
            <a:r>
              <a:rPr lang="it-IT" sz="2200" dirty="0" smtClean="0">
                <a:latin typeface="Tahhoma"/>
              </a:rPr>
              <a:t>Tg (of S). Its main source is river runoff (pre-industrial value Q</a:t>
            </a:r>
            <a:r>
              <a:rPr lang="it-IT" sz="2200" baseline="-25000" dirty="0" smtClean="0">
                <a:latin typeface="Tahhoma"/>
              </a:rPr>
              <a:t>0</a:t>
            </a:r>
            <a:r>
              <a:rPr lang="it-IT" sz="2200" dirty="0" smtClean="0">
                <a:latin typeface="Tahhoma"/>
              </a:rPr>
              <a:t>=100 </a:t>
            </a:r>
            <a:r>
              <a:rPr lang="it-IT" sz="2200" dirty="0">
                <a:latin typeface="Tahhoma"/>
              </a:rPr>
              <a:t>Tg </a:t>
            </a:r>
            <a:r>
              <a:rPr lang="it-IT" sz="2200" dirty="0" smtClean="0">
                <a:latin typeface="Tahhoma"/>
              </a:rPr>
              <a:t>of S/year) and the main sink is incorporation into the litosphere (S</a:t>
            </a:r>
            <a:r>
              <a:rPr lang="it-IT" sz="2200" baseline="-25000" dirty="0" smtClean="0">
                <a:latin typeface="Tahhoma"/>
              </a:rPr>
              <a:t>0</a:t>
            </a:r>
            <a:r>
              <a:rPr lang="it-IT" sz="2200" dirty="0" smtClean="0">
                <a:latin typeface="Tahhoma"/>
              </a:rPr>
              <a:t>=100 </a:t>
            </a:r>
            <a:r>
              <a:rPr lang="it-IT" sz="2200" dirty="0">
                <a:latin typeface="Tahhoma"/>
              </a:rPr>
              <a:t>Tg of </a:t>
            </a:r>
            <a:r>
              <a:rPr lang="it-IT" sz="2200" dirty="0" smtClean="0">
                <a:latin typeface="Tahhoma"/>
              </a:rPr>
              <a:t>S/year).</a:t>
            </a:r>
            <a:endParaRPr lang="en-US" sz="2200" dirty="0">
              <a:solidFill>
                <a:srgbClr val="0000FF"/>
              </a:solidFill>
              <a:latin typeface="Tahhoma"/>
            </a:endParaRPr>
          </a:p>
        </p:txBody>
      </p:sp>
      <p:sp>
        <p:nvSpPr>
          <p:cNvPr id="30" name="Rectangle 29"/>
          <p:cNvSpPr/>
          <p:nvPr/>
        </p:nvSpPr>
        <p:spPr>
          <a:xfrm>
            <a:off x="172821" y="2560202"/>
            <a:ext cx="8654683" cy="1446550"/>
          </a:xfrm>
          <a:prstGeom prst="rect">
            <a:avLst/>
          </a:prstGeom>
        </p:spPr>
        <p:txBody>
          <a:bodyPr wrap="square">
            <a:spAutoFit/>
          </a:bodyPr>
          <a:lstStyle/>
          <a:p>
            <a:r>
              <a:rPr lang="it-IT" sz="2200" dirty="0" smtClean="0">
                <a:latin typeface="Tahhoma"/>
              </a:rPr>
              <a:t>If we assume that the present runoff is increased to Q</a:t>
            </a:r>
            <a:r>
              <a:rPr lang="it-IT" sz="2200" baseline="-25000" dirty="0" smtClean="0">
                <a:latin typeface="Tahhoma"/>
              </a:rPr>
              <a:t>1</a:t>
            </a:r>
            <a:r>
              <a:rPr lang="it-IT" sz="2200" dirty="0" smtClean="0">
                <a:latin typeface="Tahhoma"/>
              </a:rPr>
              <a:t>=200 </a:t>
            </a:r>
            <a:r>
              <a:rPr lang="it-IT" sz="2200" dirty="0">
                <a:latin typeface="Tahhoma"/>
              </a:rPr>
              <a:t>Tg of </a:t>
            </a:r>
            <a:r>
              <a:rPr lang="it-IT" sz="2200" dirty="0" smtClean="0">
                <a:latin typeface="Tahhoma"/>
              </a:rPr>
              <a:t>S/year, due to man-made activites and it will continue indefinitely, how fast would the new sulfate concentration in the ocean adjust to a new steady-state value?</a:t>
            </a:r>
            <a:endParaRPr lang="en-US" sz="2200" dirty="0">
              <a:solidFill>
                <a:srgbClr val="0000FF"/>
              </a:solidFill>
              <a:latin typeface="Tahhoma"/>
            </a:endParaRPr>
          </a:p>
        </p:txBody>
      </p:sp>
      <p:graphicFrame>
        <p:nvGraphicFramePr>
          <p:cNvPr id="32" name="Object 10"/>
          <p:cNvGraphicFramePr>
            <a:graphicFrameLocks noChangeAspect="1"/>
          </p:cNvGraphicFramePr>
          <p:nvPr>
            <p:extLst>
              <p:ext uri="{D42A27DB-BD31-4B8C-83A1-F6EECF244321}">
                <p14:modId xmlns:p14="http://schemas.microsoft.com/office/powerpoint/2010/main" val="4244805164"/>
              </p:ext>
            </p:extLst>
          </p:nvPr>
        </p:nvGraphicFramePr>
        <p:xfrm>
          <a:off x="2870200" y="4043363"/>
          <a:ext cx="3246438" cy="839787"/>
        </p:xfrm>
        <a:graphic>
          <a:graphicData uri="http://schemas.openxmlformats.org/presentationml/2006/ole">
            <mc:AlternateContent xmlns:mc="http://schemas.openxmlformats.org/markup-compatibility/2006">
              <mc:Choice xmlns:v="urn:schemas-microsoft-com:vml" Requires="v">
                <p:oleObj spid="_x0000_s7276" name="Equation" r:id="rId4" imgW="1765080" imgH="457200" progId="Equation.3">
                  <p:embed/>
                </p:oleObj>
              </mc:Choice>
              <mc:Fallback>
                <p:oleObj name="Equation" r:id="rId4" imgW="1765080" imgH="457200" progId="Equation.3">
                  <p:embed/>
                  <p:pic>
                    <p:nvPicPr>
                      <p:cNvPr id="14" name="Object 10"/>
                      <p:cNvPicPr>
                        <a:picLocks noChangeAspect="1" noChangeArrowheads="1"/>
                      </p:cNvPicPr>
                      <p:nvPr/>
                    </p:nvPicPr>
                    <p:blipFill>
                      <a:blip r:embed="rId5"/>
                      <a:srcRect/>
                      <a:stretch>
                        <a:fillRect/>
                      </a:stretch>
                    </p:blipFill>
                    <p:spPr bwMode="auto">
                      <a:xfrm>
                        <a:off x="2870200" y="4043363"/>
                        <a:ext cx="3246438" cy="839787"/>
                      </a:xfrm>
                      <a:prstGeom prst="rect">
                        <a:avLst/>
                      </a:prstGeom>
                      <a:noFill/>
                      <a:ln>
                        <a:noFill/>
                      </a:ln>
                      <a:effectLst/>
                      <a:extLst/>
                    </p:spPr>
                  </p:pic>
                </p:oleObj>
              </mc:Fallback>
            </mc:AlternateContent>
          </a:graphicData>
        </a:graphic>
      </p:graphicFrame>
      <p:sp>
        <p:nvSpPr>
          <p:cNvPr id="33" name="Rectangle 32"/>
          <p:cNvSpPr/>
          <p:nvPr/>
        </p:nvSpPr>
        <p:spPr>
          <a:xfrm>
            <a:off x="6156574" y="4212264"/>
            <a:ext cx="1080120" cy="430887"/>
          </a:xfrm>
          <a:prstGeom prst="rect">
            <a:avLst/>
          </a:prstGeom>
        </p:spPr>
        <p:txBody>
          <a:bodyPr wrap="square">
            <a:spAutoFit/>
          </a:bodyPr>
          <a:lstStyle/>
          <a:p>
            <a:r>
              <a:rPr lang="it-IT" sz="2200" dirty="0" smtClean="0">
                <a:latin typeface="Tahhoma"/>
              </a:rPr>
              <a:t>years</a:t>
            </a:r>
            <a:endParaRPr lang="en-US" sz="2200" dirty="0">
              <a:solidFill>
                <a:srgbClr val="0000FF"/>
              </a:solidFill>
              <a:latin typeface="Tahhoma"/>
            </a:endParaRPr>
          </a:p>
        </p:txBody>
      </p:sp>
      <p:sp>
        <p:nvSpPr>
          <p:cNvPr id="34" name="Rectangle 33"/>
          <p:cNvSpPr/>
          <p:nvPr/>
        </p:nvSpPr>
        <p:spPr>
          <a:xfrm>
            <a:off x="172821" y="4114403"/>
            <a:ext cx="3672408" cy="769441"/>
          </a:xfrm>
          <a:prstGeom prst="rect">
            <a:avLst/>
          </a:prstGeom>
        </p:spPr>
        <p:txBody>
          <a:bodyPr wrap="square">
            <a:spAutoFit/>
          </a:bodyPr>
          <a:lstStyle/>
          <a:p>
            <a:r>
              <a:rPr lang="it-IT" sz="2200" dirty="0" smtClean="0">
                <a:solidFill>
                  <a:srgbClr val="0000FF"/>
                </a:solidFill>
                <a:latin typeface="Tahhoma"/>
              </a:rPr>
              <a:t>The timescale of the adjustment will be</a:t>
            </a:r>
            <a:endParaRPr lang="en-US" sz="2200" dirty="0">
              <a:solidFill>
                <a:srgbClr val="0000FF"/>
              </a:solidFill>
              <a:latin typeface="Tahhoma"/>
            </a:endParaRPr>
          </a:p>
        </p:txBody>
      </p:sp>
      <p:sp>
        <p:nvSpPr>
          <p:cNvPr id="36" name="Rectangle 35"/>
          <p:cNvSpPr/>
          <p:nvPr/>
        </p:nvSpPr>
        <p:spPr>
          <a:xfrm>
            <a:off x="172821" y="5131777"/>
            <a:ext cx="8210938" cy="430887"/>
          </a:xfrm>
          <a:prstGeom prst="rect">
            <a:avLst/>
          </a:prstGeom>
        </p:spPr>
        <p:txBody>
          <a:bodyPr wrap="square">
            <a:spAutoFit/>
          </a:bodyPr>
          <a:lstStyle/>
          <a:p>
            <a:r>
              <a:rPr lang="it-IT" sz="2200" dirty="0" smtClean="0">
                <a:solidFill>
                  <a:srgbClr val="0000FF"/>
                </a:solidFill>
                <a:latin typeface="Tahhoma"/>
              </a:rPr>
              <a:t>The new M</a:t>
            </a:r>
            <a:r>
              <a:rPr lang="it-IT" sz="2200" baseline="-25000" dirty="0" smtClean="0">
                <a:solidFill>
                  <a:srgbClr val="0000FF"/>
                </a:solidFill>
                <a:latin typeface="Tahhoma"/>
              </a:rPr>
              <a:t>1</a:t>
            </a:r>
            <a:r>
              <a:rPr lang="it-IT" sz="2200" dirty="0" smtClean="0">
                <a:solidFill>
                  <a:srgbClr val="0000FF"/>
                </a:solidFill>
                <a:latin typeface="Tahhoma"/>
              </a:rPr>
              <a:t> value eventually reached will be given by:</a:t>
            </a:r>
            <a:endParaRPr lang="en-US" sz="2200" dirty="0">
              <a:solidFill>
                <a:srgbClr val="0000FF"/>
              </a:solidFill>
              <a:latin typeface="Tahhoma"/>
            </a:endParaRPr>
          </a:p>
        </p:txBody>
      </p:sp>
      <p:graphicFrame>
        <p:nvGraphicFramePr>
          <p:cNvPr id="40" name="Object 10"/>
          <p:cNvGraphicFramePr>
            <a:graphicFrameLocks noChangeAspect="1"/>
          </p:cNvGraphicFramePr>
          <p:nvPr>
            <p:extLst>
              <p:ext uri="{D42A27DB-BD31-4B8C-83A1-F6EECF244321}">
                <p14:modId xmlns:p14="http://schemas.microsoft.com/office/powerpoint/2010/main" val="1799828485"/>
              </p:ext>
            </p:extLst>
          </p:nvPr>
        </p:nvGraphicFramePr>
        <p:xfrm>
          <a:off x="395536" y="5670315"/>
          <a:ext cx="5761038" cy="723900"/>
        </p:xfrm>
        <a:graphic>
          <a:graphicData uri="http://schemas.openxmlformats.org/presentationml/2006/ole">
            <mc:AlternateContent xmlns:mc="http://schemas.openxmlformats.org/markup-compatibility/2006">
              <mc:Choice xmlns:v="urn:schemas-microsoft-com:vml" Requires="v">
                <p:oleObj spid="_x0000_s7277" name="Equation" r:id="rId6" imgW="3136680" imgH="393480" progId="Equation.3">
                  <p:embed/>
                </p:oleObj>
              </mc:Choice>
              <mc:Fallback>
                <p:oleObj name="Equation" r:id="rId6" imgW="3136680" imgH="393480" progId="Equation.3">
                  <p:embed/>
                  <p:pic>
                    <p:nvPicPr>
                      <p:cNvPr id="13" name="Object 10"/>
                      <p:cNvPicPr>
                        <a:picLocks noChangeAspect="1" noChangeArrowheads="1"/>
                      </p:cNvPicPr>
                      <p:nvPr/>
                    </p:nvPicPr>
                    <p:blipFill>
                      <a:blip r:embed="rId7"/>
                      <a:srcRect/>
                      <a:stretch>
                        <a:fillRect/>
                      </a:stretch>
                    </p:blipFill>
                    <p:spPr bwMode="auto">
                      <a:xfrm>
                        <a:off x="395536" y="5670315"/>
                        <a:ext cx="5761038" cy="72390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54990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P spid="34"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4"/>
          <p:cNvSpPr txBox="1">
            <a:spLocks/>
          </p:cNvSpPr>
          <p:nvPr/>
        </p:nvSpPr>
        <p:spPr>
          <a:xfrm>
            <a:off x="119060" y="-6335"/>
            <a:ext cx="8905875" cy="69903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en-US" sz="3500" dirty="0" smtClean="0">
                <a:solidFill>
                  <a:srgbClr val="3333FF"/>
                </a:solidFill>
                <a:latin typeface="Tahoma" panose="020B0604030504040204" pitchFamily="34" charset="0"/>
                <a:cs typeface="Tahoma" panose="020B0604030504040204" pitchFamily="34" charset="0"/>
              </a:rPr>
              <a:t>Sources and sinks in atmosphere</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3" name="Connettore diritto 9"/>
          <p:cNvCxnSpPr/>
          <p:nvPr/>
        </p:nvCxnSpPr>
        <p:spPr>
          <a:xfrm>
            <a:off x="582502" y="69269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95536" y="944194"/>
            <a:ext cx="5040560" cy="461665"/>
          </a:xfrm>
          <a:prstGeom prst="rect">
            <a:avLst/>
          </a:prstGeom>
        </p:spPr>
        <p:txBody>
          <a:bodyPr wrap="square">
            <a:spAutoFit/>
          </a:bodyPr>
          <a:lstStyle/>
          <a:p>
            <a:r>
              <a:rPr lang="it-IT" sz="2400" dirty="0" smtClean="0">
                <a:solidFill>
                  <a:srgbClr val="FF0000"/>
                </a:solidFill>
                <a:latin typeface="Tahhoma"/>
              </a:rPr>
              <a:t>Sources (emissions)</a:t>
            </a:r>
            <a:endParaRPr lang="en-US" sz="2400" dirty="0">
              <a:solidFill>
                <a:srgbClr val="FF0000"/>
              </a:solidFill>
              <a:latin typeface="Tahhoma"/>
            </a:endParaRPr>
          </a:p>
        </p:txBody>
      </p:sp>
      <p:sp>
        <p:nvSpPr>
          <p:cNvPr id="12" name="Rectangle 11"/>
          <p:cNvSpPr/>
          <p:nvPr/>
        </p:nvSpPr>
        <p:spPr>
          <a:xfrm>
            <a:off x="395536" y="1382531"/>
            <a:ext cx="8496944" cy="1200329"/>
          </a:xfrm>
          <a:prstGeom prst="rect">
            <a:avLst/>
          </a:prstGeom>
        </p:spPr>
        <p:txBody>
          <a:bodyPr wrap="square">
            <a:spAutoFit/>
          </a:bodyPr>
          <a:lstStyle/>
          <a:p>
            <a:r>
              <a:rPr lang="it-IT" sz="2400" dirty="0" smtClean="0">
                <a:solidFill>
                  <a:srgbClr val="0000FF"/>
                </a:solidFill>
                <a:latin typeface="Tahhoma"/>
              </a:rPr>
              <a:t>Primary: </a:t>
            </a:r>
            <a:r>
              <a:rPr lang="it-IT" sz="2400" dirty="0" smtClean="0">
                <a:latin typeface="Tahhoma"/>
              </a:rPr>
              <a:t>when the compound is released directly into the atmosphere</a:t>
            </a:r>
          </a:p>
          <a:p>
            <a:endParaRPr lang="en-US" sz="2400" dirty="0">
              <a:latin typeface="Tahhoma"/>
            </a:endParaRPr>
          </a:p>
        </p:txBody>
      </p:sp>
      <p:sp>
        <p:nvSpPr>
          <p:cNvPr id="13" name="Rectangle 12"/>
          <p:cNvSpPr/>
          <p:nvPr/>
        </p:nvSpPr>
        <p:spPr>
          <a:xfrm>
            <a:off x="395536" y="1382531"/>
            <a:ext cx="8496944" cy="1569660"/>
          </a:xfrm>
          <a:prstGeom prst="rect">
            <a:avLst/>
          </a:prstGeom>
        </p:spPr>
        <p:txBody>
          <a:bodyPr wrap="square">
            <a:spAutoFit/>
          </a:bodyPr>
          <a:lstStyle/>
          <a:p>
            <a:r>
              <a:rPr lang="it-IT" sz="2400" dirty="0" smtClean="0">
                <a:solidFill>
                  <a:srgbClr val="0000FF"/>
                </a:solidFill>
                <a:latin typeface="Tahhoma"/>
              </a:rPr>
              <a:t>Primary: </a:t>
            </a:r>
            <a:r>
              <a:rPr lang="it-IT" sz="2400" dirty="0" smtClean="0">
                <a:latin typeface="Tahhoma"/>
              </a:rPr>
              <a:t>when the compound is released directly into the atmosphere</a:t>
            </a:r>
          </a:p>
          <a:p>
            <a:r>
              <a:rPr lang="it-IT" sz="2400" dirty="0" smtClean="0">
                <a:solidFill>
                  <a:srgbClr val="0000FF"/>
                </a:solidFill>
                <a:latin typeface="Tahhoma"/>
              </a:rPr>
              <a:t>Secondary</a:t>
            </a:r>
            <a:r>
              <a:rPr lang="it-IT" sz="2400" dirty="0">
                <a:solidFill>
                  <a:srgbClr val="0000FF"/>
                </a:solidFill>
                <a:latin typeface="Tahhoma"/>
              </a:rPr>
              <a:t>: </a:t>
            </a:r>
            <a:r>
              <a:rPr lang="it-IT" sz="2400" dirty="0">
                <a:latin typeface="Tahhoma"/>
              </a:rPr>
              <a:t>when the compound is </a:t>
            </a:r>
            <a:r>
              <a:rPr lang="it-IT" sz="2400" dirty="0" smtClean="0">
                <a:latin typeface="Tahhoma"/>
              </a:rPr>
              <a:t>generated «in situ» in </a:t>
            </a:r>
            <a:r>
              <a:rPr lang="it-IT" sz="2400" dirty="0">
                <a:latin typeface="Tahhoma"/>
              </a:rPr>
              <a:t>the </a:t>
            </a:r>
            <a:r>
              <a:rPr lang="it-IT" sz="2400" dirty="0" smtClean="0">
                <a:latin typeface="Tahhoma"/>
              </a:rPr>
              <a:t>atmosphere from some other precursor</a:t>
            </a:r>
            <a:endParaRPr lang="en-US" sz="2400" dirty="0">
              <a:latin typeface="Tahhoma"/>
            </a:endParaRPr>
          </a:p>
        </p:txBody>
      </p:sp>
      <p:sp>
        <p:nvSpPr>
          <p:cNvPr id="14" name="Rectangle 13"/>
          <p:cNvSpPr/>
          <p:nvPr/>
        </p:nvSpPr>
        <p:spPr>
          <a:xfrm>
            <a:off x="395536" y="3399383"/>
            <a:ext cx="5040560" cy="461665"/>
          </a:xfrm>
          <a:prstGeom prst="rect">
            <a:avLst/>
          </a:prstGeom>
        </p:spPr>
        <p:txBody>
          <a:bodyPr wrap="square">
            <a:spAutoFit/>
          </a:bodyPr>
          <a:lstStyle/>
          <a:p>
            <a:r>
              <a:rPr lang="it-IT" sz="2400" dirty="0" smtClean="0">
                <a:solidFill>
                  <a:srgbClr val="FF0000"/>
                </a:solidFill>
                <a:latin typeface="Tahhoma"/>
              </a:rPr>
              <a:t>Sinks</a:t>
            </a:r>
            <a:endParaRPr lang="en-US" sz="2400" dirty="0">
              <a:solidFill>
                <a:srgbClr val="FF0000"/>
              </a:solidFill>
              <a:latin typeface="Tahhoma"/>
            </a:endParaRPr>
          </a:p>
        </p:txBody>
      </p:sp>
      <p:sp>
        <p:nvSpPr>
          <p:cNvPr id="15" name="Rectangle 14"/>
          <p:cNvSpPr/>
          <p:nvPr/>
        </p:nvSpPr>
        <p:spPr>
          <a:xfrm>
            <a:off x="371042" y="3861048"/>
            <a:ext cx="8496944" cy="1200329"/>
          </a:xfrm>
          <a:prstGeom prst="rect">
            <a:avLst/>
          </a:prstGeom>
        </p:spPr>
        <p:txBody>
          <a:bodyPr wrap="square">
            <a:spAutoFit/>
          </a:bodyPr>
          <a:lstStyle/>
          <a:p>
            <a:r>
              <a:rPr lang="it-IT" sz="2400" dirty="0" smtClean="0">
                <a:solidFill>
                  <a:srgbClr val="0000FF"/>
                </a:solidFill>
                <a:latin typeface="Tahhoma"/>
              </a:rPr>
              <a:t>Depositional: </a:t>
            </a:r>
            <a:r>
              <a:rPr lang="it-IT" sz="2400" dirty="0" smtClean="0">
                <a:latin typeface="Tahhoma"/>
              </a:rPr>
              <a:t>or physical (wet and dry deposition)</a:t>
            </a:r>
          </a:p>
          <a:p>
            <a:r>
              <a:rPr lang="it-IT" sz="2400" dirty="0" smtClean="0">
                <a:solidFill>
                  <a:srgbClr val="0000FF"/>
                </a:solidFill>
                <a:latin typeface="Tahhoma"/>
              </a:rPr>
              <a:t>Photochemical: </a:t>
            </a:r>
            <a:r>
              <a:rPr lang="it-IT" sz="2400" dirty="0" smtClean="0">
                <a:latin typeface="Tahhoma"/>
              </a:rPr>
              <a:t>compound is removed via photochemical reaction</a:t>
            </a:r>
            <a:endParaRPr lang="en-US" sz="2400" dirty="0">
              <a:latin typeface="Tahhoma"/>
            </a:endParaRPr>
          </a:p>
        </p:txBody>
      </p:sp>
    </p:spTree>
    <p:extLst>
      <p:ext uri="{BB962C8B-B14F-4D97-AF65-F5344CB8AC3E}">
        <p14:creationId xmlns:p14="http://schemas.microsoft.com/office/powerpoint/2010/main" val="34809761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2" b="20836"/>
          <a:stretch/>
        </p:blipFill>
        <p:spPr>
          <a:xfrm>
            <a:off x="293005" y="764704"/>
            <a:ext cx="8557984" cy="4389120"/>
          </a:xfrm>
          <a:prstGeom prst="rect">
            <a:avLst/>
          </a:prstGeom>
        </p:spPr>
      </p:pic>
      <p:sp>
        <p:nvSpPr>
          <p:cNvPr id="3" name="Titolo 4"/>
          <p:cNvSpPr txBox="1">
            <a:spLocks/>
          </p:cNvSpPr>
          <p:nvPr/>
        </p:nvSpPr>
        <p:spPr>
          <a:xfrm>
            <a:off x="119060" y="-6335"/>
            <a:ext cx="8905875" cy="69903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en-US" sz="3500" dirty="0" smtClean="0">
                <a:solidFill>
                  <a:srgbClr val="3333FF"/>
                </a:solidFill>
                <a:latin typeface="Tahoma" panose="020B0604030504040204" pitchFamily="34" charset="0"/>
                <a:cs typeface="Tahoma" panose="020B0604030504040204" pitchFamily="34" charset="0"/>
              </a:rPr>
              <a:t>Biogeochemical cycles: schemes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4" name="Connettore diritto 9"/>
          <p:cNvCxnSpPr/>
          <p:nvPr/>
        </p:nvCxnSpPr>
        <p:spPr>
          <a:xfrm>
            <a:off x="582502" y="69269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27375" y="5153824"/>
            <a:ext cx="2935291" cy="400110"/>
          </a:xfrm>
          <a:prstGeom prst="rect">
            <a:avLst/>
          </a:prstGeom>
          <a:noFill/>
        </p:spPr>
        <p:txBody>
          <a:bodyPr wrap="none" rtlCol="0">
            <a:spAutoFit/>
          </a:bodyPr>
          <a:lstStyle/>
          <a:p>
            <a:r>
              <a:rPr lang="en-US" sz="2000" dirty="0" smtClean="0"/>
              <a:t>10</a:t>
            </a:r>
            <a:r>
              <a:rPr lang="en-US" sz="2000" baseline="30000" dirty="0" smtClean="0"/>
              <a:t>15 </a:t>
            </a:r>
            <a:r>
              <a:rPr lang="en-US" sz="2000" dirty="0" smtClean="0"/>
              <a:t>g= 1 </a:t>
            </a:r>
            <a:r>
              <a:rPr lang="en-US" sz="2000" dirty="0" err="1" smtClean="0"/>
              <a:t>petagram</a:t>
            </a:r>
            <a:r>
              <a:rPr lang="en-US" sz="2000" dirty="0" smtClean="0"/>
              <a:t> = 1 </a:t>
            </a:r>
            <a:r>
              <a:rPr lang="en-US" sz="2000" dirty="0" err="1" smtClean="0"/>
              <a:t>Pg</a:t>
            </a:r>
            <a:endParaRPr lang="en-US" sz="2000" dirty="0"/>
          </a:p>
        </p:txBody>
      </p:sp>
      <p:pic>
        <p:nvPicPr>
          <p:cNvPr id="6" name="Picture 5"/>
          <p:cNvPicPr>
            <a:picLocks noChangeAspect="1"/>
          </p:cNvPicPr>
          <p:nvPr/>
        </p:nvPicPr>
        <p:blipFill rotWithShape="1">
          <a:blip r:embed="rId3"/>
          <a:srcRect t="79941" b="268"/>
          <a:stretch/>
        </p:blipFill>
        <p:spPr>
          <a:xfrm>
            <a:off x="293005" y="5589240"/>
            <a:ext cx="8557984" cy="1097280"/>
          </a:xfrm>
          <a:prstGeom prst="rect">
            <a:avLst/>
          </a:prstGeom>
        </p:spPr>
      </p:pic>
      <p:sp>
        <p:nvSpPr>
          <p:cNvPr id="7" name="TextBox 6"/>
          <p:cNvSpPr txBox="1"/>
          <p:nvPr/>
        </p:nvSpPr>
        <p:spPr>
          <a:xfrm>
            <a:off x="6718809" y="4797152"/>
            <a:ext cx="2245679" cy="400110"/>
          </a:xfrm>
          <a:prstGeom prst="rect">
            <a:avLst/>
          </a:prstGeom>
          <a:noFill/>
        </p:spPr>
        <p:txBody>
          <a:bodyPr wrap="none" rtlCol="0">
            <a:spAutoFit/>
          </a:bodyPr>
          <a:lstStyle/>
          <a:p>
            <a:r>
              <a:rPr lang="en-US" sz="2000" dirty="0" smtClean="0"/>
              <a:t>a.k.a. turnover time</a:t>
            </a:r>
            <a:endParaRPr lang="en-US" sz="2000" dirty="0"/>
          </a:p>
        </p:txBody>
      </p:sp>
    </p:spTree>
    <p:extLst>
      <p:ext uri="{BB962C8B-B14F-4D97-AF65-F5344CB8AC3E}">
        <p14:creationId xmlns:p14="http://schemas.microsoft.com/office/powerpoint/2010/main" val="32406155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4"/>
          <p:cNvSpPr txBox="1">
            <a:spLocks/>
          </p:cNvSpPr>
          <p:nvPr/>
        </p:nvSpPr>
        <p:spPr>
          <a:xfrm>
            <a:off x="119060" y="-6335"/>
            <a:ext cx="8905875" cy="69903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en-US" sz="3500" dirty="0" smtClean="0">
                <a:solidFill>
                  <a:srgbClr val="3333FF"/>
                </a:solidFill>
                <a:latin typeface="Tahoma" panose="020B0604030504040204" pitchFamily="34" charset="0"/>
                <a:cs typeface="Tahoma" panose="020B0604030504040204" pitchFamily="34" charset="0"/>
              </a:rPr>
              <a:t>Bibliography</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4" name="Connettore diritto 9"/>
          <p:cNvCxnSpPr/>
          <p:nvPr/>
        </p:nvCxnSpPr>
        <p:spPr>
          <a:xfrm>
            <a:off x="582502" y="69269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755576" y="1391727"/>
            <a:ext cx="7704856" cy="3785652"/>
          </a:xfrm>
          <a:prstGeom prst="rect">
            <a:avLst/>
          </a:prstGeom>
        </p:spPr>
        <p:txBody>
          <a:bodyPr wrap="square">
            <a:spAutoFit/>
          </a:bodyPr>
          <a:lstStyle/>
          <a:p>
            <a:r>
              <a:rPr lang="en-US" sz="2400" b="1" dirty="0" smtClean="0">
                <a:solidFill>
                  <a:srgbClr val="FF0000"/>
                </a:solidFill>
                <a:latin typeface="Arial" panose="020B0604020202020204" pitchFamily="34" charset="0"/>
                <a:cs typeface="Arial" panose="020B0604020202020204" pitchFamily="34" charset="0"/>
              </a:rPr>
              <a:t>Book chapters:</a:t>
            </a:r>
          </a:p>
          <a:p>
            <a:endParaRPr lang="en-US" sz="2400" b="1" dirty="0">
              <a:solidFill>
                <a:srgbClr val="FF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Jacobson-</a:t>
            </a:r>
            <a:r>
              <a:rPr lang="en-US" sz="2400" dirty="0" err="1">
                <a:latin typeface="Arial" panose="020B0604020202020204" pitchFamily="34" charset="0"/>
                <a:cs typeface="Arial" panose="020B0604020202020204" pitchFamily="34" charset="0"/>
              </a:rPr>
              <a:t>Charlson</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“Earth </a:t>
            </a:r>
            <a:r>
              <a:rPr lang="en-US" sz="2400" dirty="0">
                <a:latin typeface="Arial" panose="020B0604020202020204" pitchFamily="34" charset="0"/>
                <a:cs typeface="Arial" panose="020B0604020202020204" pitchFamily="34" charset="0"/>
              </a:rPr>
              <a:t>System </a:t>
            </a:r>
            <a:r>
              <a:rPr lang="en-US" sz="2400" dirty="0" smtClean="0">
                <a:latin typeface="Arial" panose="020B0604020202020204" pitchFamily="34" charset="0"/>
                <a:cs typeface="Arial" panose="020B0604020202020204" pitchFamily="34" charset="0"/>
              </a:rPr>
              <a:t>Science”</a:t>
            </a:r>
          </a:p>
          <a:p>
            <a:r>
              <a:rPr lang="en-US" sz="2400" dirty="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chapt</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1.5, chap.4, chap. 11, 12, 13, 14 for </a:t>
            </a:r>
            <a:r>
              <a:rPr lang="en-US" sz="2400" dirty="0" smtClean="0">
                <a:latin typeface="Arial" panose="020B0604020202020204" pitchFamily="34" charset="0"/>
                <a:cs typeface="Arial" panose="020B0604020202020204" pitchFamily="34" charset="0"/>
              </a:rPr>
              <a:t>the elements cycles</a:t>
            </a:r>
          </a:p>
          <a:p>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Hewitt-Jackson (</a:t>
            </a:r>
            <a:r>
              <a:rPr lang="en-US" sz="2400" dirty="0" smtClean="0">
                <a:latin typeface="Arial" panose="020B0604020202020204" pitchFamily="34" charset="0"/>
                <a:cs typeface="Arial" panose="020B0604020202020204" pitchFamily="34" charset="0"/>
              </a:rPr>
              <a:t>Chap.4)</a:t>
            </a:r>
          </a:p>
          <a:p>
            <a:pPr marL="342900" indent="-342900">
              <a:buFont typeface="Arial" panose="020B0604020202020204" pitchFamily="34" charset="0"/>
              <a:buChar char="•"/>
            </a:pPr>
            <a:endParaRPr lang="it-IT"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it-IT" sz="2400" dirty="0" smtClean="0">
                <a:latin typeface="Arial" panose="020B0604020202020204" pitchFamily="34" charset="0"/>
                <a:cs typeface="Arial" panose="020B0604020202020204" pitchFamily="34" charset="0"/>
              </a:rPr>
              <a:t>Wallace &amp; Hobbs «Atmospheric Science» (Chap. 2 – The Earth system)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46571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Mauna Loa C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806" y="2435092"/>
            <a:ext cx="4264500" cy="3198375"/>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gml.noaa.gov/webdata/ccgg/trends/ch4_trend_all_g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4460" y="2471079"/>
            <a:ext cx="4216516" cy="31623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4"/>
          <p:cNvSpPr txBox="1">
            <a:spLocks/>
          </p:cNvSpPr>
          <p:nvPr/>
        </p:nvSpPr>
        <p:spPr>
          <a:xfrm>
            <a:off x="119059" y="-78343"/>
            <a:ext cx="8905875" cy="69903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en-US" sz="3500" dirty="0" smtClean="0">
                <a:solidFill>
                  <a:srgbClr val="3333FF"/>
                </a:solidFill>
                <a:latin typeface="Tahoma" panose="020B0604030504040204" pitchFamily="34" charset="0"/>
                <a:cs typeface="Tahoma" panose="020B0604030504040204" pitchFamily="34" charset="0"/>
              </a:rPr>
              <a:t>The C cycle</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3" name="Connettore diritto 9"/>
          <p:cNvCxnSpPr/>
          <p:nvPr/>
        </p:nvCxnSpPr>
        <p:spPr>
          <a:xfrm>
            <a:off x="582502" y="62068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21292" y="620688"/>
            <a:ext cx="9006029" cy="1384995"/>
          </a:xfrm>
          <a:prstGeom prst="rect">
            <a:avLst/>
          </a:prstGeom>
        </p:spPr>
        <p:txBody>
          <a:bodyPr wrap="square">
            <a:spAutoFit/>
          </a:bodyPr>
          <a:lstStyle/>
          <a:p>
            <a:r>
              <a:rPr lang="it-IT" sz="2100" dirty="0" smtClean="0">
                <a:latin typeface="Tahhoma"/>
              </a:rPr>
              <a:t>The easiest one to use as an example of </a:t>
            </a:r>
            <a:r>
              <a:rPr lang="it-IT" sz="2100" i="1" dirty="0" smtClean="0">
                <a:solidFill>
                  <a:srgbClr val="FF0000"/>
                </a:solidFill>
                <a:latin typeface="Tahhoma"/>
              </a:rPr>
              <a:t>anthropogenic changes</a:t>
            </a:r>
            <a:r>
              <a:rPr lang="it-IT" sz="2100" dirty="0" smtClean="0">
                <a:latin typeface="Tahhoma"/>
              </a:rPr>
              <a:t> in the Earth system: due to extensive use of fossil fuels (C-based), deforestation and land use change  we have removed C from one reservoir (the litosphere) and placed it directly into another (the atmosphere)</a:t>
            </a:r>
            <a:endParaRPr lang="en-US" sz="2100" dirty="0">
              <a:latin typeface="Tahhoma"/>
            </a:endParaRPr>
          </a:p>
        </p:txBody>
      </p:sp>
      <p:sp>
        <p:nvSpPr>
          <p:cNvPr id="19" name="Titolo 4"/>
          <p:cNvSpPr txBox="1">
            <a:spLocks/>
          </p:cNvSpPr>
          <p:nvPr/>
        </p:nvSpPr>
        <p:spPr>
          <a:xfrm>
            <a:off x="1638481" y="1992440"/>
            <a:ext cx="6156686" cy="69903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en-US" sz="2600" dirty="0" smtClean="0">
                <a:solidFill>
                  <a:srgbClr val="FF0000"/>
                </a:solidFill>
                <a:latin typeface="Tahoma" panose="020B0604030504040204" pitchFamily="34" charset="0"/>
                <a:cs typeface="Tahoma" panose="020B0604030504040204" pitchFamily="34" charset="0"/>
              </a:rPr>
              <a:t>Major reservoir of C in atmosphere:</a:t>
            </a:r>
            <a:endParaRPr lang="en-GB" altLang="en-US" sz="2600" dirty="0" smtClean="0">
              <a:solidFill>
                <a:srgbClr val="FF0000"/>
              </a:solidFill>
              <a:latin typeface="Tahoma" panose="020B0604030504040204" pitchFamily="34" charset="0"/>
              <a:cs typeface="Tahoma" panose="020B0604030504040204" pitchFamily="34" charset="0"/>
            </a:endParaRPr>
          </a:p>
        </p:txBody>
      </p:sp>
      <p:sp>
        <p:nvSpPr>
          <p:cNvPr id="22" name="Rectangle 21"/>
          <p:cNvSpPr/>
          <p:nvPr/>
        </p:nvSpPr>
        <p:spPr>
          <a:xfrm>
            <a:off x="1129483" y="3379083"/>
            <a:ext cx="2695707" cy="769441"/>
          </a:xfrm>
          <a:prstGeom prst="rect">
            <a:avLst/>
          </a:prstGeom>
        </p:spPr>
        <p:txBody>
          <a:bodyPr wrap="square">
            <a:spAutoFit/>
          </a:bodyPr>
          <a:lstStyle/>
          <a:p>
            <a:r>
              <a:rPr lang="it-IT" sz="2200" dirty="0" smtClean="0">
                <a:solidFill>
                  <a:srgbClr val="0000FF"/>
                </a:solidFill>
                <a:latin typeface="Tahhoma"/>
              </a:rPr>
              <a:t>November 2023: 420.46 ppm</a:t>
            </a:r>
            <a:endParaRPr lang="en-US" sz="2200" dirty="0">
              <a:latin typeface="Tahhoma"/>
            </a:endParaRPr>
          </a:p>
        </p:txBody>
      </p:sp>
      <p:sp>
        <p:nvSpPr>
          <p:cNvPr id="20" name="Rectangle 19"/>
          <p:cNvSpPr/>
          <p:nvPr/>
        </p:nvSpPr>
        <p:spPr>
          <a:xfrm>
            <a:off x="50684" y="2646276"/>
            <a:ext cx="858716" cy="461665"/>
          </a:xfrm>
          <a:prstGeom prst="rect">
            <a:avLst/>
          </a:prstGeom>
        </p:spPr>
        <p:txBody>
          <a:bodyPr wrap="square">
            <a:spAutoFit/>
          </a:bodyPr>
          <a:lstStyle/>
          <a:p>
            <a:r>
              <a:rPr lang="it-IT" sz="2400" b="1" dirty="0" smtClean="0">
                <a:solidFill>
                  <a:srgbClr val="FF0000"/>
                </a:solidFill>
                <a:latin typeface="Tahhoma"/>
              </a:rPr>
              <a:t>CO</a:t>
            </a:r>
            <a:r>
              <a:rPr lang="it-IT" sz="2400" b="1" baseline="-25000" dirty="0" smtClean="0">
                <a:solidFill>
                  <a:srgbClr val="FF0000"/>
                </a:solidFill>
                <a:latin typeface="Tahhoma"/>
              </a:rPr>
              <a:t>2</a:t>
            </a:r>
            <a:endParaRPr lang="en-US" sz="2400" b="1" baseline="-25000" dirty="0">
              <a:solidFill>
                <a:srgbClr val="FF0000"/>
              </a:solidFill>
              <a:latin typeface="Tahhoma"/>
            </a:endParaRPr>
          </a:p>
        </p:txBody>
      </p:sp>
      <p:sp>
        <p:nvSpPr>
          <p:cNvPr id="24" name="Rectangle 23"/>
          <p:cNvSpPr/>
          <p:nvPr/>
        </p:nvSpPr>
        <p:spPr>
          <a:xfrm>
            <a:off x="8038248" y="2261423"/>
            <a:ext cx="795402" cy="461665"/>
          </a:xfrm>
          <a:prstGeom prst="rect">
            <a:avLst/>
          </a:prstGeom>
          <a:solidFill>
            <a:schemeClr val="bg1"/>
          </a:solidFill>
        </p:spPr>
        <p:txBody>
          <a:bodyPr wrap="square">
            <a:spAutoFit/>
          </a:bodyPr>
          <a:lstStyle/>
          <a:p>
            <a:r>
              <a:rPr lang="it-IT" sz="2400" b="1" dirty="0" smtClean="0">
                <a:solidFill>
                  <a:srgbClr val="FF0000"/>
                </a:solidFill>
                <a:latin typeface="Tahhoma"/>
              </a:rPr>
              <a:t>CH</a:t>
            </a:r>
            <a:r>
              <a:rPr lang="it-IT" sz="2400" b="1" baseline="-25000" dirty="0" smtClean="0">
                <a:solidFill>
                  <a:srgbClr val="FF0000"/>
                </a:solidFill>
                <a:latin typeface="Tahhoma"/>
              </a:rPr>
              <a:t>4</a:t>
            </a:r>
            <a:endParaRPr lang="en-US" sz="2400" b="1" baseline="-25000" dirty="0">
              <a:solidFill>
                <a:srgbClr val="FF0000"/>
              </a:solidFill>
              <a:latin typeface="Tahhoma"/>
            </a:endParaRPr>
          </a:p>
        </p:txBody>
      </p:sp>
      <p:sp>
        <p:nvSpPr>
          <p:cNvPr id="25" name="Rectangle 24"/>
          <p:cNvSpPr/>
          <p:nvPr/>
        </p:nvSpPr>
        <p:spPr>
          <a:xfrm>
            <a:off x="5629323" y="2875583"/>
            <a:ext cx="2695707" cy="769441"/>
          </a:xfrm>
          <a:prstGeom prst="rect">
            <a:avLst/>
          </a:prstGeom>
        </p:spPr>
        <p:txBody>
          <a:bodyPr wrap="square">
            <a:spAutoFit/>
          </a:bodyPr>
          <a:lstStyle/>
          <a:p>
            <a:r>
              <a:rPr lang="it-IT" sz="2200" dirty="0" smtClean="0">
                <a:solidFill>
                  <a:srgbClr val="0000FF"/>
                </a:solidFill>
                <a:latin typeface="Tahhoma"/>
              </a:rPr>
              <a:t>August 2023: 1919.41 ppb</a:t>
            </a:r>
            <a:endParaRPr lang="en-US" sz="2200" dirty="0">
              <a:latin typeface="Tahhoma"/>
            </a:endParaRPr>
          </a:p>
        </p:txBody>
      </p:sp>
      <p:sp>
        <p:nvSpPr>
          <p:cNvPr id="6" name="Rectangle 5"/>
          <p:cNvSpPr/>
          <p:nvPr/>
        </p:nvSpPr>
        <p:spPr>
          <a:xfrm>
            <a:off x="50684" y="6461482"/>
            <a:ext cx="4493923" cy="369332"/>
          </a:xfrm>
          <a:prstGeom prst="rect">
            <a:avLst/>
          </a:prstGeom>
        </p:spPr>
        <p:txBody>
          <a:bodyPr wrap="none">
            <a:spAutoFit/>
          </a:bodyPr>
          <a:lstStyle/>
          <a:p>
            <a:r>
              <a:rPr lang="en-US" dirty="0"/>
              <a:t>https://www.esrl.noaa.gov/gmd/ccgg/trends/</a:t>
            </a:r>
          </a:p>
        </p:txBody>
      </p:sp>
      <p:sp>
        <p:nvSpPr>
          <p:cNvPr id="26" name="Rectangle 25"/>
          <p:cNvSpPr/>
          <p:nvPr/>
        </p:nvSpPr>
        <p:spPr>
          <a:xfrm>
            <a:off x="82341" y="5655565"/>
            <a:ext cx="795402" cy="461665"/>
          </a:xfrm>
          <a:prstGeom prst="rect">
            <a:avLst/>
          </a:prstGeom>
        </p:spPr>
        <p:txBody>
          <a:bodyPr wrap="square">
            <a:spAutoFit/>
          </a:bodyPr>
          <a:lstStyle/>
          <a:p>
            <a:r>
              <a:rPr lang="it-IT" sz="2400" b="1" dirty="0" smtClean="0">
                <a:solidFill>
                  <a:srgbClr val="FF0000"/>
                </a:solidFill>
                <a:latin typeface="Tahhoma"/>
              </a:rPr>
              <a:t>CO</a:t>
            </a:r>
            <a:endParaRPr lang="en-US" sz="2400" b="1" baseline="-25000" dirty="0">
              <a:solidFill>
                <a:srgbClr val="FF0000"/>
              </a:solidFill>
              <a:latin typeface="Tahhoma"/>
            </a:endParaRPr>
          </a:p>
        </p:txBody>
      </p:sp>
      <p:sp>
        <p:nvSpPr>
          <p:cNvPr id="27" name="Rectangle 26"/>
          <p:cNvSpPr/>
          <p:nvPr/>
        </p:nvSpPr>
        <p:spPr>
          <a:xfrm>
            <a:off x="4788024" y="5531793"/>
            <a:ext cx="1163421" cy="461665"/>
          </a:xfrm>
          <a:prstGeom prst="rect">
            <a:avLst/>
          </a:prstGeom>
        </p:spPr>
        <p:txBody>
          <a:bodyPr wrap="square">
            <a:spAutoFit/>
          </a:bodyPr>
          <a:lstStyle/>
          <a:p>
            <a:r>
              <a:rPr lang="it-IT" sz="2400" b="1" dirty="0" smtClean="0">
                <a:solidFill>
                  <a:srgbClr val="FF0000"/>
                </a:solidFill>
                <a:latin typeface="Tahhoma"/>
              </a:rPr>
              <a:t>VOCs</a:t>
            </a:r>
            <a:endParaRPr lang="en-US" sz="2400" b="1" baseline="-25000" dirty="0">
              <a:solidFill>
                <a:srgbClr val="FF0000"/>
              </a:solidFill>
              <a:latin typeface="Tahhoma"/>
            </a:endParaRPr>
          </a:p>
        </p:txBody>
      </p:sp>
      <p:sp>
        <p:nvSpPr>
          <p:cNvPr id="28" name="Rectangle 27"/>
          <p:cNvSpPr/>
          <p:nvPr/>
        </p:nvSpPr>
        <p:spPr>
          <a:xfrm>
            <a:off x="620814" y="5681617"/>
            <a:ext cx="4836293" cy="1107996"/>
          </a:xfrm>
          <a:prstGeom prst="rect">
            <a:avLst/>
          </a:prstGeom>
        </p:spPr>
        <p:txBody>
          <a:bodyPr wrap="square">
            <a:spAutoFit/>
          </a:bodyPr>
          <a:lstStyle/>
          <a:p>
            <a:r>
              <a:rPr lang="it-IT" sz="2200" dirty="0" smtClean="0">
                <a:latin typeface="Tahhoma"/>
              </a:rPr>
              <a:t>from incomplete combustion of fuels+deforestation fires (</a:t>
            </a:r>
            <a:r>
              <a:rPr lang="it-IT" sz="2200" dirty="0" smtClean="0">
                <a:solidFill>
                  <a:srgbClr val="0000FF"/>
                </a:solidFill>
                <a:latin typeface="Tahhoma"/>
                <a:sym typeface="Symbol" panose="05050102010706020507" pitchFamily="18" charset="2"/>
              </a:rPr>
              <a:t></a:t>
            </a:r>
            <a:r>
              <a:rPr lang="it-IT" sz="2200" dirty="0" smtClean="0">
                <a:solidFill>
                  <a:srgbClr val="0000FF"/>
                </a:solidFill>
                <a:latin typeface="Tahhoma"/>
              </a:rPr>
              <a:t>0.1 ppm)</a:t>
            </a:r>
            <a:endParaRPr lang="en-US" sz="2200" dirty="0">
              <a:latin typeface="Tahhoma"/>
            </a:endParaRPr>
          </a:p>
          <a:p>
            <a:endParaRPr lang="en-US" sz="2200" dirty="0">
              <a:latin typeface="Tahhoma"/>
            </a:endParaRPr>
          </a:p>
        </p:txBody>
      </p:sp>
      <p:sp>
        <p:nvSpPr>
          <p:cNvPr id="29" name="Rectangle 28"/>
          <p:cNvSpPr/>
          <p:nvPr/>
        </p:nvSpPr>
        <p:spPr>
          <a:xfrm>
            <a:off x="5796136" y="5907484"/>
            <a:ext cx="3334289" cy="1107996"/>
          </a:xfrm>
          <a:prstGeom prst="rect">
            <a:avLst/>
          </a:prstGeom>
        </p:spPr>
        <p:txBody>
          <a:bodyPr wrap="square">
            <a:spAutoFit/>
          </a:bodyPr>
          <a:lstStyle/>
          <a:p>
            <a:r>
              <a:rPr lang="it-IT" sz="2200" dirty="0" smtClean="0">
                <a:latin typeface="Tahhoma"/>
              </a:rPr>
              <a:t>(variable e.g. isoprene in forest </a:t>
            </a:r>
            <a:r>
              <a:rPr lang="it-IT" sz="2200" dirty="0" smtClean="0">
                <a:solidFill>
                  <a:srgbClr val="0000FF"/>
                </a:solidFill>
                <a:latin typeface="Tahhoma"/>
                <a:sym typeface="Symbol" panose="05050102010706020507" pitchFamily="18" charset="2"/>
              </a:rPr>
              <a:t>up to 0.0</a:t>
            </a:r>
            <a:r>
              <a:rPr lang="it-IT" sz="2200" dirty="0" smtClean="0">
                <a:solidFill>
                  <a:srgbClr val="0000FF"/>
                </a:solidFill>
                <a:latin typeface="Tahhoma"/>
              </a:rPr>
              <a:t>15ppm)</a:t>
            </a:r>
            <a:endParaRPr lang="en-US" sz="2200" dirty="0">
              <a:latin typeface="Tahhoma"/>
            </a:endParaRPr>
          </a:p>
          <a:p>
            <a:endParaRPr lang="en-US" sz="2200" dirty="0">
              <a:latin typeface="Tahhoma"/>
            </a:endParaRPr>
          </a:p>
        </p:txBody>
      </p:sp>
      <p:sp>
        <p:nvSpPr>
          <p:cNvPr id="31" name="Rectangle 30"/>
          <p:cNvSpPr/>
          <p:nvPr/>
        </p:nvSpPr>
        <p:spPr>
          <a:xfrm>
            <a:off x="5779914" y="5562571"/>
            <a:ext cx="3447407" cy="430887"/>
          </a:xfrm>
          <a:prstGeom prst="rect">
            <a:avLst/>
          </a:prstGeom>
        </p:spPr>
        <p:txBody>
          <a:bodyPr wrap="square">
            <a:spAutoFit/>
          </a:bodyPr>
          <a:lstStyle/>
          <a:p>
            <a:r>
              <a:rPr lang="it-IT" sz="2200" dirty="0" smtClean="0">
                <a:latin typeface="Tahhoma"/>
              </a:rPr>
              <a:t>90% from natural sources</a:t>
            </a:r>
            <a:endParaRPr lang="en-US" sz="2200" dirty="0">
              <a:latin typeface="Tahhoma"/>
            </a:endParaRPr>
          </a:p>
        </p:txBody>
      </p:sp>
    </p:spTree>
    <p:extLst>
      <p:ext uri="{BB962C8B-B14F-4D97-AF65-F5344CB8AC3E}">
        <p14:creationId xmlns:p14="http://schemas.microsoft.com/office/powerpoint/2010/main" val="109996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46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4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0" grpId="0"/>
      <p:bldP spid="24" grpId="0" animBg="1"/>
      <p:bldP spid="25" grpId="0"/>
      <p:bldP spid="26" grpId="0"/>
      <p:bldP spid="27" grpId="0"/>
      <p:bldP spid="28" grpId="0"/>
      <p:bldP spid="29"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4"/>
          <p:cNvSpPr txBox="1">
            <a:spLocks/>
          </p:cNvSpPr>
          <p:nvPr/>
        </p:nvSpPr>
        <p:spPr>
          <a:xfrm>
            <a:off x="119060" y="-6335"/>
            <a:ext cx="8905875" cy="69903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en-US" sz="3500" dirty="0" smtClean="0">
                <a:solidFill>
                  <a:srgbClr val="3333FF"/>
                </a:solidFill>
                <a:latin typeface="Tahoma" panose="020B0604030504040204" pitchFamily="34" charset="0"/>
                <a:cs typeface="Tahoma" panose="020B0604030504040204" pitchFamily="34" charset="0"/>
              </a:rPr>
              <a:t>The C cycle</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3" name="Connettore diritto 9"/>
          <p:cNvCxnSpPr/>
          <p:nvPr/>
        </p:nvCxnSpPr>
        <p:spPr>
          <a:xfrm>
            <a:off x="582502" y="62068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7" name="Titolo 4"/>
          <p:cNvSpPr txBox="1">
            <a:spLocks/>
          </p:cNvSpPr>
          <p:nvPr/>
        </p:nvSpPr>
        <p:spPr>
          <a:xfrm>
            <a:off x="-51512" y="635448"/>
            <a:ext cx="7272808" cy="69903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en-US" sz="2600" dirty="0" smtClean="0">
                <a:solidFill>
                  <a:srgbClr val="FF0000"/>
                </a:solidFill>
                <a:latin typeface="Tahoma" panose="020B0604030504040204" pitchFamily="34" charset="0"/>
                <a:cs typeface="Tahoma" panose="020B0604030504040204" pitchFamily="34" charset="0"/>
              </a:rPr>
              <a:t>Global CO</a:t>
            </a:r>
            <a:r>
              <a:rPr lang="it-IT" altLang="en-US" sz="2600" baseline="-25000" dirty="0" smtClean="0">
                <a:solidFill>
                  <a:srgbClr val="FF0000"/>
                </a:solidFill>
                <a:latin typeface="Tahoma" panose="020B0604030504040204" pitchFamily="34" charset="0"/>
                <a:cs typeface="Tahoma" panose="020B0604030504040204" pitchFamily="34" charset="0"/>
              </a:rPr>
              <a:t>2</a:t>
            </a:r>
            <a:r>
              <a:rPr lang="it-IT" altLang="en-US" sz="2600" dirty="0" smtClean="0">
                <a:solidFill>
                  <a:srgbClr val="FF0000"/>
                </a:solidFill>
                <a:latin typeface="Tahoma" panose="020B0604030504040204" pitchFamily="34" charset="0"/>
                <a:cs typeface="Tahoma" panose="020B0604030504040204" pitchFamily="34" charset="0"/>
              </a:rPr>
              <a:t> budget </a:t>
            </a:r>
            <a:r>
              <a:rPr lang="it-IT" altLang="en-US" sz="2600" dirty="0" smtClean="0">
                <a:latin typeface="Tahoma" panose="020B0604030504040204" pitchFamily="34" charset="0"/>
                <a:cs typeface="Tahoma" panose="020B0604030504040204" pitchFamily="34" charset="0"/>
              </a:rPr>
              <a:t>(average 2009-2018):</a:t>
            </a:r>
            <a:endParaRPr lang="en-GB" altLang="en-US" sz="2600" dirty="0" smtClean="0">
              <a:latin typeface="Tahoma" panose="020B0604030504040204" pitchFamily="34" charset="0"/>
              <a:cs typeface="Tahoma" panose="020B0604030504040204" pitchFamily="34" charset="0"/>
            </a:endParaRPr>
          </a:p>
        </p:txBody>
      </p:sp>
      <p:grpSp>
        <p:nvGrpSpPr>
          <p:cNvPr id="9" name="Group 8"/>
          <p:cNvGrpSpPr/>
          <p:nvPr/>
        </p:nvGrpSpPr>
        <p:grpSpPr>
          <a:xfrm>
            <a:off x="276627" y="1156504"/>
            <a:ext cx="8748308" cy="2304256"/>
            <a:chOff x="276627" y="1012488"/>
            <a:chExt cx="8748308" cy="2304256"/>
          </a:xfrm>
        </p:grpSpPr>
        <p:pic>
          <p:nvPicPr>
            <p:cNvPr id="4" name="Picture 3"/>
            <p:cNvPicPr>
              <a:picLocks noChangeAspect="1"/>
            </p:cNvPicPr>
            <p:nvPr/>
          </p:nvPicPr>
          <p:blipFill>
            <a:blip r:embed="rId3"/>
            <a:stretch>
              <a:fillRect/>
            </a:stretch>
          </p:blipFill>
          <p:spPr>
            <a:xfrm>
              <a:off x="276627" y="1012488"/>
              <a:ext cx="8748308" cy="2304256"/>
            </a:xfrm>
            <a:prstGeom prst="rect">
              <a:avLst/>
            </a:prstGeom>
          </p:spPr>
        </p:pic>
        <p:sp>
          <p:nvSpPr>
            <p:cNvPr id="7" name="TextBox 6"/>
            <p:cNvSpPr txBox="1"/>
            <p:nvPr/>
          </p:nvSpPr>
          <p:spPr>
            <a:xfrm>
              <a:off x="3059832" y="2060450"/>
              <a:ext cx="1080120" cy="443067"/>
            </a:xfrm>
            <a:prstGeom prst="rect">
              <a:avLst/>
            </a:prstGeom>
            <a:solidFill>
              <a:schemeClr val="bg1"/>
            </a:solidFill>
          </p:spPr>
          <p:txBody>
            <a:bodyPr wrap="square" rtlCol="0">
              <a:spAutoFit/>
            </a:bodyPr>
            <a:lstStyle/>
            <a:p>
              <a:r>
                <a:rPr lang="en-US" sz="2200" dirty="0" smtClean="0"/>
                <a:t>1.5</a:t>
              </a:r>
              <a:r>
                <a:rPr lang="en-US" sz="2200" dirty="0" smtClean="0">
                  <a:sym typeface="Symbol" panose="05050102010706020507" pitchFamily="18" charset="2"/>
                </a:rPr>
                <a:t>0.7</a:t>
              </a:r>
              <a:endParaRPr lang="en-US" sz="2200" dirty="0"/>
            </a:p>
          </p:txBody>
        </p:sp>
        <p:sp>
          <p:nvSpPr>
            <p:cNvPr id="29" name="TextBox 28"/>
            <p:cNvSpPr txBox="1"/>
            <p:nvPr/>
          </p:nvSpPr>
          <p:spPr>
            <a:xfrm>
              <a:off x="2900816" y="2705985"/>
              <a:ext cx="1239136" cy="430887"/>
            </a:xfrm>
            <a:prstGeom prst="rect">
              <a:avLst/>
            </a:prstGeom>
            <a:solidFill>
              <a:schemeClr val="bg1"/>
            </a:solidFill>
          </p:spPr>
          <p:txBody>
            <a:bodyPr wrap="square" rtlCol="0">
              <a:spAutoFit/>
            </a:bodyPr>
            <a:lstStyle/>
            <a:p>
              <a:r>
                <a:rPr lang="en-US" sz="2200" dirty="0" smtClean="0"/>
                <a:t>11.0</a:t>
              </a:r>
              <a:r>
                <a:rPr lang="en-US" sz="2200" dirty="0" smtClean="0">
                  <a:sym typeface="Symbol" panose="05050102010706020507" pitchFamily="18" charset="2"/>
                </a:rPr>
                <a:t>1.2</a:t>
              </a:r>
              <a:endParaRPr lang="en-US" sz="2200" dirty="0"/>
            </a:p>
          </p:txBody>
        </p:sp>
        <p:sp>
          <p:nvSpPr>
            <p:cNvPr id="30" name="TextBox 29"/>
            <p:cNvSpPr txBox="1"/>
            <p:nvPr/>
          </p:nvSpPr>
          <p:spPr>
            <a:xfrm>
              <a:off x="6501216" y="1988840"/>
              <a:ext cx="1095120" cy="430887"/>
            </a:xfrm>
            <a:prstGeom prst="rect">
              <a:avLst/>
            </a:prstGeom>
            <a:solidFill>
              <a:schemeClr val="bg1"/>
            </a:solidFill>
          </p:spPr>
          <p:txBody>
            <a:bodyPr wrap="square" rtlCol="0">
              <a:spAutoFit/>
            </a:bodyPr>
            <a:lstStyle/>
            <a:p>
              <a:r>
                <a:rPr lang="en-US" sz="2200" dirty="0" smtClean="0"/>
                <a:t>2.5</a:t>
              </a:r>
              <a:r>
                <a:rPr lang="en-US" sz="2200" dirty="0" smtClean="0">
                  <a:sym typeface="Symbol" panose="05050102010706020507" pitchFamily="18" charset="2"/>
                </a:rPr>
                <a:t>0.6</a:t>
              </a:r>
              <a:endParaRPr lang="en-US" sz="2200" dirty="0"/>
            </a:p>
          </p:txBody>
        </p:sp>
        <p:sp>
          <p:nvSpPr>
            <p:cNvPr id="31" name="TextBox 30"/>
            <p:cNvSpPr txBox="1"/>
            <p:nvPr/>
          </p:nvSpPr>
          <p:spPr>
            <a:xfrm>
              <a:off x="6501216" y="1585407"/>
              <a:ext cx="1267640" cy="430887"/>
            </a:xfrm>
            <a:prstGeom prst="rect">
              <a:avLst/>
            </a:prstGeom>
            <a:solidFill>
              <a:schemeClr val="bg1"/>
            </a:solidFill>
          </p:spPr>
          <p:txBody>
            <a:bodyPr wrap="square" rtlCol="0">
              <a:spAutoFit/>
            </a:bodyPr>
            <a:lstStyle/>
            <a:p>
              <a:r>
                <a:rPr lang="en-US" sz="2200" dirty="0" smtClean="0"/>
                <a:t>4.9</a:t>
              </a:r>
              <a:r>
                <a:rPr lang="en-US" sz="2200" dirty="0" smtClean="0">
                  <a:sym typeface="Symbol" panose="05050102010706020507" pitchFamily="18" charset="2"/>
                </a:rPr>
                <a:t>0.1</a:t>
              </a:r>
              <a:endParaRPr lang="en-US" sz="2200" dirty="0"/>
            </a:p>
          </p:txBody>
        </p:sp>
        <p:sp>
          <p:nvSpPr>
            <p:cNvPr id="32" name="TextBox 31"/>
            <p:cNvSpPr txBox="1"/>
            <p:nvPr/>
          </p:nvSpPr>
          <p:spPr>
            <a:xfrm>
              <a:off x="6501216" y="2298506"/>
              <a:ext cx="1267640" cy="430887"/>
            </a:xfrm>
            <a:prstGeom prst="rect">
              <a:avLst/>
            </a:prstGeom>
            <a:solidFill>
              <a:schemeClr val="bg1"/>
            </a:solidFill>
          </p:spPr>
          <p:txBody>
            <a:bodyPr wrap="square" rtlCol="0">
              <a:spAutoFit/>
            </a:bodyPr>
            <a:lstStyle/>
            <a:p>
              <a:r>
                <a:rPr lang="en-US" sz="2200" dirty="0" smtClean="0"/>
                <a:t>3.2</a:t>
              </a:r>
              <a:r>
                <a:rPr lang="en-US" sz="2200" dirty="0" smtClean="0">
                  <a:sym typeface="Symbol" panose="05050102010706020507" pitchFamily="18" charset="2"/>
                </a:rPr>
                <a:t>0.7</a:t>
              </a:r>
              <a:endParaRPr lang="en-US" sz="2200" dirty="0"/>
            </a:p>
          </p:txBody>
        </p:sp>
        <p:sp>
          <p:nvSpPr>
            <p:cNvPr id="33" name="TextBox 32"/>
            <p:cNvSpPr txBox="1"/>
            <p:nvPr/>
          </p:nvSpPr>
          <p:spPr>
            <a:xfrm>
              <a:off x="4441916" y="2314326"/>
              <a:ext cx="2088232" cy="646331"/>
            </a:xfrm>
            <a:prstGeom prst="rect">
              <a:avLst/>
            </a:prstGeom>
            <a:solidFill>
              <a:schemeClr val="bg1"/>
            </a:solidFill>
          </p:spPr>
          <p:txBody>
            <a:bodyPr wrap="square" rtlCol="0">
              <a:spAutoFit/>
            </a:bodyPr>
            <a:lstStyle/>
            <a:p>
              <a:r>
                <a:rPr lang="en-US" dirty="0" smtClean="0"/>
                <a:t>Land uptake (forest regrowth)</a:t>
              </a:r>
              <a:endParaRPr lang="en-US" dirty="0"/>
            </a:p>
          </p:txBody>
        </p:sp>
        <p:sp>
          <p:nvSpPr>
            <p:cNvPr id="34" name="TextBox 33"/>
            <p:cNvSpPr txBox="1"/>
            <p:nvPr/>
          </p:nvSpPr>
          <p:spPr>
            <a:xfrm>
              <a:off x="6465426" y="2722264"/>
              <a:ext cx="1267640" cy="430887"/>
            </a:xfrm>
            <a:prstGeom prst="rect">
              <a:avLst/>
            </a:prstGeom>
            <a:solidFill>
              <a:schemeClr val="bg1"/>
            </a:solidFill>
          </p:spPr>
          <p:txBody>
            <a:bodyPr wrap="square" rtlCol="0">
              <a:spAutoFit/>
            </a:bodyPr>
            <a:lstStyle/>
            <a:p>
              <a:r>
                <a:rPr lang="en-US" sz="2200" dirty="0" smtClean="0"/>
                <a:t>10.6</a:t>
              </a:r>
              <a:r>
                <a:rPr lang="en-US" sz="2200" dirty="0" smtClean="0">
                  <a:sym typeface="Symbol" panose="05050102010706020507" pitchFamily="18" charset="2"/>
                </a:rPr>
                <a:t>1.4</a:t>
              </a:r>
              <a:endParaRPr lang="en-US" sz="2200" dirty="0"/>
            </a:p>
          </p:txBody>
        </p:sp>
        <p:sp>
          <p:nvSpPr>
            <p:cNvPr id="35" name="TextBox 34"/>
            <p:cNvSpPr txBox="1"/>
            <p:nvPr/>
          </p:nvSpPr>
          <p:spPr>
            <a:xfrm>
              <a:off x="8096995" y="2708920"/>
              <a:ext cx="807521" cy="430887"/>
            </a:xfrm>
            <a:prstGeom prst="rect">
              <a:avLst/>
            </a:prstGeom>
            <a:solidFill>
              <a:schemeClr val="bg1"/>
            </a:solidFill>
          </p:spPr>
          <p:txBody>
            <a:bodyPr wrap="square" rtlCol="0">
              <a:spAutoFit/>
            </a:bodyPr>
            <a:lstStyle/>
            <a:p>
              <a:r>
                <a:rPr lang="en-US" sz="2200" dirty="0" smtClean="0">
                  <a:sym typeface="Symbol" panose="05050102010706020507" pitchFamily="18" charset="2"/>
                </a:rPr>
                <a:t>0.4     </a:t>
              </a:r>
              <a:endParaRPr lang="en-US" sz="2200" dirty="0"/>
            </a:p>
          </p:txBody>
        </p:sp>
        <p:sp>
          <p:nvSpPr>
            <p:cNvPr id="36" name="TextBox 35"/>
            <p:cNvSpPr txBox="1"/>
            <p:nvPr/>
          </p:nvSpPr>
          <p:spPr>
            <a:xfrm>
              <a:off x="3059832" y="1611915"/>
              <a:ext cx="1080120" cy="443067"/>
            </a:xfrm>
            <a:prstGeom prst="rect">
              <a:avLst/>
            </a:prstGeom>
            <a:solidFill>
              <a:schemeClr val="bg1"/>
            </a:solidFill>
          </p:spPr>
          <p:txBody>
            <a:bodyPr wrap="square" rtlCol="0">
              <a:spAutoFit/>
            </a:bodyPr>
            <a:lstStyle/>
            <a:p>
              <a:r>
                <a:rPr lang="en-US" sz="2200" dirty="0" smtClean="0"/>
                <a:t>9.5</a:t>
              </a:r>
              <a:r>
                <a:rPr lang="en-US" sz="2200" dirty="0" smtClean="0">
                  <a:sym typeface="Symbol" panose="05050102010706020507" pitchFamily="18" charset="2"/>
                </a:rPr>
                <a:t>0.5</a:t>
              </a:r>
              <a:endParaRPr lang="en-US" sz="2200" dirty="0"/>
            </a:p>
          </p:txBody>
        </p:sp>
      </p:grpSp>
      <p:sp>
        <p:nvSpPr>
          <p:cNvPr id="37" name="Titolo 4"/>
          <p:cNvSpPr txBox="1">
            <a:spLocks/>
          </p:cNvSpPr>
          <p:nvPr/>
        </p:nvSpPr>
        <p:spPr>
          <a:xfrm>
            <a:off x="470292" y="3475466"/>
            <a:ext cx="4861048" cy="47810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en-US" sz="2600" dirty="0" smtClean="0">
                <a:solidFill>
                  <a:srgbClr val="FF0000"/>
                </a:solidFill>
                <a:latin typeface="Tahoma" panose="020B0604030504040204" pitchFamily="34" charset="0"/>
                <a:cs typeface="Tahoma" panose="020B0604030504040204" pitchFamily="34" charset="0"/>
              </a:rPr>
              <a:t>Global CH</a:t>
            </a:r>
            <a:r>
              <a:rPr lang="it-IT" altLang="en-US" sz="2600" baseline="-25000" dirty="0" smtClean="0">
                <a:solidFill>
                  <a:srgbClr val="FF0000"/>
                </a:solidFill>
                <a:latin typeface="Tahoma" panose="020B0604030504040204" pitchFamily="34" charset="0"/>
                <a:cs typeface="Tahoma" panose="020B0604030504040204" pitchFamily="34" charset="0"/>
              </a:rPr>
              <a:t>4</a:t>
            </a:r>
            <a:r>
              <a:rPr lang="it-IT" altLang="en-US" sz="2600" dirty="0" smtClean="0">
                <a:solidFill>
                  <a:srgbClr val="FF0000"/>
                </a:solidFill>
                <a:latin typeface="Tahoma" panose="020B0604030504040204" pitchFamily="34" charset="0"/>
                <a:cs typeface="Tahoma" panose="020B0604030504040204" pitchFamily="34" charset="0"/>
              </a:rPr>
              <a:t> budget </a:t>
            </a:r>
            <a:r>
              <a:rPr lang="it-IT" altLang="en-US" sz="2600" dirty="0" smtClean="0">
                <a:latin typeface="Tahoma" panose="020B0604030504040204" pitchFamily="34" charset="0"/>
                <a:cs typeface="Tahoma" panose="020B0604030504040204" pitchFamily="34" charset="0"/>
              </a:rPr>
              <a:t>(IPCC2001):</a:t>
            </a:r>
            <a:endParaRPr lang="en-GB" altLang="en-US" sz="2600" dirty="0" smtClean="0">
              <a:latin typeface="Tahoma" panose="020B0604030504040204" pitchFamily="34" charset="0"/>
              <a:cs typeface="Tahoma" panose="020B0604030504040204" pitchFamily="34" charset="0"/>
            </a:endParaRPr>
          </a:p>
        </p:txBody>
      </p:sp>
      <p:pic>
        <p:nvPicPr>
          <p:cNvPr id="10" name="Picture 9"/>
          <p:cNvPicPr>
            <a:picLocks noChangeAspect="1"/>
          </p:cNvPicPr>
          <p:nvPr/>
        </p:nvPicPr>
        <p:blipFill>
          <a:blip r:embed="rId4"/>
          <a:stretch>
            <a:fillRect/>
          </a:stretch>
        </p:blipFill>
        <p:spPr>
          <a:xfrm>
            <a:off x="465319" y="4033679"/>
            <a:ext cx="7883153" cy="2751126"/>
          </a:xfrm>
          <a:prstGeom prst="rect">
            <a:avLst/>
          </a:prstGeom>
        </p:spPr>
      </p:pic>
      <p:sp>
        <p:nvSpPr>
          <p:cNvPr id="11" name="TextBox 10"/>
          <p:cNvSpPr txBox="1"/>
          <p:nvPr/>
        </p:nvSpPr>
        <p:spPr>
          <a:xfrm>
            <a:off x="6660232" y="710283"/>
            <a:ext cx="1066318" cy="400110"/>
          </a:xfrm>
          <a:prstGeom prst="rect">
            <a:avLst/>
          </a:prstGeom>
          <a:noFill/>
        </p:spPr>
        <p:txBody>
          <a:bodyPr wrap="none" rtlCol="0">
            <a:spAutoFit/>
          </a:bodyPr>
          <a:lstStyle/>
          <a:p>
            <a:r>
              <a:rPr lang="en-US" sz="2000" dirty="0" smtClean="0"/>
              <a:t>Gt=10</a:t>
            </a:r>
            <a:r>
              <a:rPr lang="en-US" sz="2000" baseline="30000" dirty="0" smtClean="0"/>
              <a:t>9 </a:t>
            </a:r>
            <a:r>
              <a:rPr lang="en-US" sz="2000" dirty="0" smtClean="0"/>
              <a:t>g</a:t>
            </a:r>
            <a:endParaRPr lang="en-US" sz="2000" dirty="0"/>
          </a:p>
        </p:txBody>
      </p:sp>
      <p:pic>
        <p:nvPicPr>
          <p:cNvPr id="12" name="Picture 11"/>
          <p:cNvPicPr>
            <a:picLocks noChangeAspect="1"/>
          </p:cNvPicPr>
          <p:nvPr/>
        </p:nvPicPr>
        <p:blipFill>
          <a:blip r:embed="rId5"/>
          <a:stretch>
            <a:fillRect/>
          </a:stretch>
        </p:blipFill>
        <p:spPr>
          <a:xfrm>
            <a:off x="4264350" y="3363000"/>
            <a:ext cx="615300" cy="132000"/>
          </a:xfrm>
          <a:prstGeom prst="rect">
            <a:avLst/>
          </a:prstGeom>
        </p:spPr>
      </p:pic>
      <p:sp>
        <p:nvSpPr>
          <p:cNvPr id="38" name="TextBox 37"/>
          <p:cNvSpPr txBox="1"/>
          <p:nvPr/>
        </p:nvSpPr>
        <p:spPr>
          <a:xfrm>
            <a:off x="5324904" y="3538758"/>
            <a:ext cx="2445285" cy="400110"/>
          </a:xfrm>
          <a:prstGeom prst="rect">
            <a:avLst/>
          </a:prstGeom>
          <a:noFill/>
        </p:spPr>
        <p:txBody>
          <a:bodyPr wrap="none" rtlCol="0">
            <a:spAutoFit/>
          </a:bodyPr>
          <a:lstStyle/>
          <a:p>
            <a:r>
              <a:rPr lang="en-US" sz="2000" dirty="0" smtClean="0"/>
              <a:t>Units: </a:t>
            </a:r>
            <a:r>
              <a:rPr lang="en-US" sz="2000" dirty="0" err="1" smtClean="0"/>
              <a:t>Tg</a:t>
            </a:r>
            <a:r>
              <a:rPr lang="en-US" sz="2000" dirty="0" smtClean="0"/>
              <a:t> (CH4) year</a:t>
            </a:r>
            <a:r>
              <a:rPr lang="en-US" sz="2000" baseline="30000" dirty="0" smtClean="0"/>
              <a:t>-1</a:t>
            </a:r>
            <a:endParaRPr lang="en-US" sz="2000" baseline="30000" dirty="0"/>
          </a:p>
        </p:txBody>
      </p:sp>
      <p:sp>
        <p:nvSpPr>
          <p:cNvPr id="14" name="Oval 13"/>
          <p:cNvSpPr/>
          <p:nvPr/>
        </p:nvSpPr>
        <p:spPr>
          <a:xfrm>
            <a:off x="6437057" y="1735289"/>
            <a:ext cx="1231287" cy="469575"/>
          </a:xfrm>
          <a:prstGeom prst="ellipse">
            <a:avLst/>
          </a:prstGeom>
          <a:noFill/>
          <a:ln w="28575">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668344" y="1671191"/>
            <a:ext cx="1547664" cy="923330"/>
          </a:xfrm>
          <a:prstGeom prst="rect">
            <a:avLst/>
          </a:prstGeom>
          <a:noFill/>
        </p:spPr>
        <p:txBody>
          <a:bodyPr wrap="square" rtlCol="0">
            <a:spAutoFit/>
          </a:bodyPr>
          <a:lstStyle/>
          <a:p>
            <a:r>
              <a:rPr lang="en-US" dirty="0" smtClean="0">
                <a:solidFill>
                  <a:srgbClr val="FF0000"/>
                </a:solidFill>
              </a:rPr>
              <a:t>increased by 2.7 times from 1960s</a:t>
            </a:r>
            <a:endParaRPr lang="en-US" dirty="0">
              <a:solidFill>
                <a:srgbClr val="FF0000"/>
              </a:solidFill>
            </a:endParaRPr>
          </a:p>
        </p:txBody>
      </p:sp>
    </p:spTree>
    <p:extLst>
      <p:ext uri="{BB962C8B-B14F-4D97-AF65-F5344CB8AC3E}">
        <p14:creationId xmlns:p14="http://schemas.microsoft.com/office/powerpoint/2010/main" val="298706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4"/>
          <p:cNvSpPr txBox="1">
            <a:spLocks/>
          </p:cNvSpPr>
          <p:nvPr/>
        </p:nvSpPr>
        <p:spPr>
          <a:xfrm>
            <a:off x="119060" y="-99392"/>
            <a:ext cx="8905875" cy="69903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en-US" sz="3500" dirty="0" smtClean="0">
                <a:solidFill>
                  <a:srgbClr val="3333FF"/>
                </a:solidFill>
                <a:latin typeface="Tahoma" panose="020B0604030504040204" pitchFamily="34" charset="0"/>
                <a:cs typeface="Tahoma" panose="020B0604030504040204" pitchFamily="34" charset="0"/>
              </a:rPr>
              <a:t>The C cycle</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3" name="Connettore diritto 9"/>
          <p:cNvCxnSpPr/>
          <p:nvPr/>
        </p:nvCxnSpPr>
        <p:spPr>
          <a:xfrm>
            <a:off x="582502" y="54868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rotWithShape="1">
          <a:blip r:embed="rId3"/>
          <a:srcRect l="1362" r="638"/>
          <a:stretch/>
        </p:blipFill>
        <p:spPr>
          <a:xfrm>
            <a:off x="119060" y="692696"/>
            <a:ext cx="6290057" cy="5574318"/>
          </a:xfrm>
          <a:prstGeom prst="rect">
            <a:avLst/>
          </a:prstGeom>
        </p:spPr>
      </p:pic>
      <p:sp>
        <p:nvSpPr>
          <p:cNvPr id="6" name="Rectangle 5"/>
          <p:cNvSpPr/>
          <p:nvPr/>
        </p:nvSpPr>
        <p:spPr>
          <a:xfrm>
            <a:off x="0" y="6150114"/>
            <a:ext cx="5371333" cy="707886"/>
          </a:xfrm>
          <a:prstGeom prst="rect">
            <a:avLst/>
          </a:prstGeom>
        </p:spPr>
        <p:txBody>
          <a:bodyPr wrap="square">
            <a:spAutoFit/>
          </a:bodyPr>
          <a:lstStyle/>
          <a:p>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Black numbers and </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arrows: estimated pre-industrial reservoir and fluxes</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21" name="Rectangle 20"/>
          <p:cNvSpPr/>
          <p:nvPr/>
        </p:nvSpPr>
        <p:spPr>
          <a:xfrm>
            <a:off x="5148064" y="5858081"/>
            <a:ext cx="4308981" cy="1015663"/>
          </a:xfrm>
          <a:prstGeom prst="rect">
            <a:avLst/>
          </a:prstGeom>
        </p:spPr>
        <p:txBody>
          <a:bodyPr wrap="square">
            <a:spAutoFit/>
          </a:bodyPr>
          <a:lstStyle/>
          <a:p>
            <a:r>
              <a:rPr lang="en-US"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Red </a:t>
            </a:r>
            <a:r>
              <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numbers and </a:t>
            </a:r>
            <a:r>
              <a:rPr lang="en-US"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arrows: annual anthropogenic fluxes (averaged 2000-2009)</a:t>
            </a:r>
            <a:endPar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5344371" y="610130"/>
            <a:ext cx="3960440" cy="1015663"/>
          </a:xfrm>
          <a:prstGeom prst="rect">
            <a:avLst/>
          </a:prstGeom>
        </p:spPr>
        <p:txBody>
          <a:bodyPr wrap="square">
            <a:spAutoFit/>
          </a:bodyPr>
          <a:lstStyle/>
          <a:p>
            <a:r>
              <a:rPr lang="en-US"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C: </a:t>
            </a:r>
            <a:r>
              <a:rPr lang="en-US" sz="2000" dirty="0" smtClean="0">
                <a:latin typeface="Tahoma" panose="020B0604030504040204" pitchFamily="34" charset="0"/>
                <a:ea typeface="Tahoma" panose="020B0604030504040204" pitchFamily="34" charset="0"/>
                <a:cs typeface="Tahoma" panose="020B0604030504040204" pitchFamily="34" charset="0"/>
              </a:rPr>
              <a:t>the fourth </a:t>
            </a:r>
            <a:r>
              <a:rPr lang="en-US" sz="2000" dirty="0">
                <a:latin typeface="Tahoma" panose="020B0604030504040204" pitchFamily="34" charset="0"/>
                <a:ea typeface="Tahoma" panose="020B0604030504040204" pitchFamily="34" charset="0"/>
                <a:cs typeface="Tahoma" panose="020B0604030504040204" pitchFamily="34" charset="0"/>
              </a:rPr>
              <a:t>most abundant element in the </a:t>
            </a:r>
            <a:r>
              <a:rPr lang="en-US" sz="2000" dirty="0" smtClean="0">
                <a:latin typeface="Tahoma" panose="020B0604030504040204" pitchFamily="34" charset="0"/>
                <a:ea typeface="Tahoma" panose="020B0604030504040204" pitchFamily="34" charset="0"/>
                <a:cs typeface="Tahoma" panose="020B0604030504040204" pitchFamily="34" charset="0"/>
              </a:rPr>
              <a:t>Universe (after H, He, O)</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5344371" y="1708359"/>
            <a:ext cx="3563888" cy="707886"/>
          </a:xfrm>
          <a:prstGeom prst="rect">
            <a:avLst/>
          </a:prstGeom>
        </p:spPr>
        <p:txBody>
          <a:bodyPr wrap="square">
            <a:spAutoFit/>
          </a:bodyPr>
          <a:lstStyle/>
          <a:p>
            <a:r>
              <a:rPr lang="en-US" sz="2000" dirty="0" smtClean="0">
                <a:latin typeface="Tahoma" panose="020B0604030504040204" pitchFamily="34" charset="0"/>
                <a:ea typeface="Tahoma" panose="020B0604030504040204" pitchFamily="34" charset="0"/>
                <a:cs typeface="Tahoma" panose="020B0604030504040204" pitchFamily="34" charset="0"/>
              </a:rPr>
              <a:t>C cycles through land</a:t>
            </a:r>
            <a:r>
              <a:rPr lang="en-US" sz="2000" dirty="0">
                <a:latin typeface="Tahoma" panose="020B0604030504040204" pitchFamily="34" charset="0"/>
                <a:ea typeface="Tahoma" panose="020B0604030504040204" pitchFamily="34" charset="0"/>
                <a:cs typeface="Tahoma" panose="020B0604030504040204" pitchFamily="34" charset="0"/>
              </a:rPr>
              <a:t>, ocean, atmosphere, </a:t>
            </a:r>
            <a:r>
              <a:rPr lang="en-US" sz="2000" dirty="0" smtClean="0">
                <a:latin typeface="Tahoma" panose="020B0604030504040204" pitchFamily="34" charset="0"/>
                <a:ea typeface="Tahoma" panose="020B0604030504040204" pitchFamily="34" charset="0"/>
                <a:cs typeface="Tahoma" panose="020B0604030504040204" pitchFamily="34" charset="0"/>
              </a:rPr>
              <a:t>Earth's interior</a:t>
            </a:r>
          </a:p>
        </p:txBody>
      </p:sp>
      <p:sp>
        <p:nvSpPr>
          <p:cNvPr id="9" name="Rectangle 8"/>
          <p:cNvSpPr/>
          <p:nvPr/>
        </p:nvSpPr>
        <p:spPr>
          <a:xfrm>
            <a:off x="6115771" y="2416245"/>
            <a:ext cx="3203848" cy="2308324"/>
          </a:xfrm>
          <a:prstGeom prst="rect">
            <a:avLst/>
          </a:prstGeom>
        </p:spPr>
        <p:txBody>
          <a:bodyPr wrap="square">
            <a:spAutoFit/>
          </a:bodyPr>
          <a:lstStyle/>
          <a:p>
            <a:r>
              <a:rPr lang="en-US" dirty="0" smtClean="0">
                <a:latin typeface="Tahoma" panose="020B0604030504040204" pitchFamily="34" charset="0"/>
                <a:ea typeface="Tahoma" panose="020B0604030504040204" pitchFamily="34" charset="0"/>
                <a:cs typeface="Tahoma" panose="020B0604030504040204" pitchFamily="34" charset="0"/>
              </a:rPr>
              <a:t>Global cycle splits into 2 categories:</a:t>
            </a:r>
          </a:p>
          <a:p>
            <a:pPr marL="457200" indent="-457200">
              <a:buAutoNum type="arabicPeriod"/>
            </a:pPr>
            <a:r>
              <a:rPr lang="en-US" dirty="0" smtClean="0">
                <a:solidFill>
                  <a:srgbClr val="FF0000"/>
                </a:solidFill>
                <a:latin typeface="Tahoma" panose="020B0604030504040204" pitchFamily="34" charset="0"/>
                <a:ea typeface="Tahoma" panose="020B0604030504040204" pitchFamily="34" charset="0"/>
                <a:cs typeface="Tahoma" panose="020B0604030504040204" pitchFamily="34" charset="0"/>
              </a:rPr>
              <a:t>Geological</a:t>
            </a:r>
            <a:r>
              <a:rPr lang="en-US" dirty="0" smtClean="0">
                <a:latin typeface="Tahoma" panose="020B0604030504040204" pitchFamily="34" charset="0"/>
                <a:ea typeface="Tahoma" panose="020B0604030504040204" pitchFamily="34" charset="0"/>
                <a:cs typeface="Tahoma" panose="020B0604030504040204" pitchFamily="34" charset="0"/>
              </a:rPr>
              <a:t> (large </a:t>
            </a:r>
            <a:r>
              <a:rPr lang="en-US" dirty="0">
                <a:latin typeface="Tahoma" panose="020B0604030504040204" pitchFamily="34" charset="0"/>
                <a:ea typeface="Tahoma" panose="020B0604030504040204" pitchFamily="34" charset="0"/>
                <a:cs typeface="Tahoma" panose="020B0604030504040204" pitchFamily="34" charset="0"/>
              </a:rPr>
              <a:t>time </a:t>
            </a:r>
            <a:r>
              <a:rPr lang="en-US" dirty="0" smtClean="0">
                <a:latin typeface="Tahoma" panose="020B0604030504040204" pitchFamily="34" charset="0"/>
                <a:ea typeface="Tahoma" panose="020B0604030504040204" pitchFamily="34" charset="0"/>
                <a:cs typeface="Tahoma" panose="020B0604030504040204" pitchFamily="34" charset="0"/>
              </a:rPr>
              <a:t>scales -millions </a:t>
            </a:r>
            <a:r>
              <a:rPr lang="en-US" dirty="0">
                <a:latin typeface="Tahoma" panose="020B0604030504040204" pitchFamily="34" charset="0"/>
                <a:ea typeface="Tahoma" panose="020B0604030504040204" pitchFamily="34" charset="0"/>
                <a:cs typeface="Tahoma" panose="020B0604030504040204" pitchFamily="34" charset="0"/>
              </a:rPr>
              <a:t>of years</a:t>
            </a:r>
            <a:r>
              <a:rPr lang="en-US" dirty="0" smtClean="0">
                <a:latin typeface="Tahoma" panose="020B0604030504040204" pitchFamily="34" charset="0"/>
                <a:ea typeface="Tahoma" panose="020B0604030504040204" pitchFamily="34" charset="0"/>
                <a:cs typeface="Tahoma" panose="020B0604030504040204" pitchFamily="34" charset="0"/>
              </a:rPr>
              <a:t>)</a:t>
            </a:r>
          </a:p>
          <a:p>
            <a:pPr marL="457200" indent="-457200">
              <a:buAutoNum type="arabicPeriod"/>
            </a:pPr>
            <a:r>
              <a:rPr lang="en-US" dirty="0" smtClean="0">
                <a:solidFill>
                  <a:srgbClr val="FF0000"/>
                </a:solidFill>
                <a:latin typeface="Tahoma" panose="020B0604030504040204" pitchFamily="34" charset="0"/>
                <a:ea typeface="Tahoma" panose="020B0604030504040204" pitchFamily="34" charset="0"/>
                <a:cs typeface="Tahoma" panose="020B0604030504040204" pitchFamily="34" charset="0"/>
              </a:rPr>
              <a:t>biological/physical </a:t>
            </a:r>
            <a:r>
              <a:rPr lang="en-US" dirty="0" smtClean="0">
                <a:latin typeface="Tahoma" panose="020B0604030504040204" pitchFamily="34" charset="0"/>
                <a:ea typeface="Tahoma" panose="020B0604030504040204" pitchFamily="34" charset="0"/>
                <a:cs typeface="Tahoma" panose="020B0604030504040204" pitchFamily="34" charset="0"/>
              </a:rPr>
              <a:t>(shorter </a:t>
            </a:r>
            <a:r>
              <a:rPr lang="en-US" dirty="0">
                <a:latin typeface="Tahoma" panose="020B0604030504040204" pitchFamily="34" charset="0"/>
                <a:ea typeface="Tahoma" panose="020B0604030504040204" pitchFamily="34" charset="0"/>
                <a:cs typeface="Tahoma" panose="020B0604030504040204" pitchFamily="34" charset="0"/>
              </a:rPr>
              <a:t>time scales </a:t>
            </a:r>
            <a:r>
              <a:rPr lang="en-US" dirty="0" smtClean="0">
                <a:latin typeface="Tahoma" panose="020B0604030504040204" pitchFamily="34" charset="0"/>
                <a:ea typeface="Tahoma" panose="020B0604030504040204" pitchFamily="34" charset="0"/>
                <a:cs typeface="Tahoma" panose="020B0604030504040204" pitchFamily="34" charset="0"/>
              </a:rPr>
              <a:t>- days </a:t>
            </a:r>
            <a:r>
              <a:rPr lang="en-US" dirty="0">
                <a:latin typeface="Tahoma" panose="020B0604030504040204" pitchFamily="34" charset="0"/>
                <a:ea typeface="Tahoma" panose="020B0604030504040204" pitchFamily="34" charset="0"/>
                <a:cs typeface="Tahoma" panose="020B0604030504040204" pitchFamily="34" charset="0"/>
              </a:rPr>
              <a:t>to thousands of years</a:t>
            </a:r>
            <a:r>
              <a:rPr lang="en-US" dirty="0" smtClean="0">
                <a:latin typeface="Tahoma" panose="020B0604030504040204" pitchFamily="34" charset="0"/>
                <a:ea typeface="Tahoma" panose="020B0604030504040204" pitchFamily="34" charset="0"/>
                <a:cs typeface="Tahoma" panose="020B0604030504040204" pitchFamily="34" charset="0"/>
              </a:rPr>
              <a:t>)</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496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4"/>
          <p:cNvSpPr txBox="1">
            <a:spLocks/>
          </p:cNvSpPr>
          <p:nvPr/>
        </p:nvSpPr>
        <p:spPr>
          <a:xfrm>
            <a:off x="119060" y="-6335"/>
            <a:ext cx="8905875" cy="69903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en-US" sz="3500" dirty="0" smtClean="0">
                <a:solidFill>
                  <a:srgbClr val="3333FF"/>
                </a:solidFill>
                <a:latin typeface="Tahoma" panose="020B0604030504040204" pitchFamily="34" charset="0"/>
                <a:cs typeface="Tahoma" panose="020B0604030504040204" pitchFamily="34" charset="0"/>
              </a:rPr>
              <a:t>The C cycle: C reservoirs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3" name="Connettore diritto 9"/>
          <p:cNvCxnSpPr/>
          <p:nvPr/>
        </p:nvCxnSpPr>
        <p:spPr>
          <a:xfrm>
            <a:off x="582502" y="62068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19060" y="787351"/>
            <a:ext cx="8845428" cy="769441"/>
          </a:xfrm>
          <a:prstGeom prst="rect">
            <a:avLst/>
          </a:prstGeom>
        </p:spPr>
        <p:txBody>
          <a:bodyPr wrap="square">
            <a:spAutoFit/>
          </a:bodyPr>
          <a:lstStyle/>
          <a:p>
            <a:r>
              <a:rPr lang="it-IT" sz="2200" dirty="0" smtClean="0">
                <a:latin typeface="Tahhoma"/>
              </a:rPr>
              <a:t>1. The largest is the </a:t>
            </a:r>
            <a:r>
              <a:rPr lang="it-IT" sz="2200" dirty="0" smtClean="0">
                <a:solidFill>
                  <a:srgbClr val="FF0000"/>
                </a:solidFill>
                <a:latin typeface="Tahhoma"/>
              </a:rPr>
              <a:t>litosphere</a:t>
            </a:r>
            <a:r>
              <a:rPr lang="it-IT" sz="2200" dirty="0" smtClean="0">
                <a:latin typeface="Tahhoma"/>
              </a:rPr>
              <a:t>: sedimentary rocks (carbonates of Ca, Mg and Fe) contain </a:t>
            </a:r>
            <a:r>
              <a:rPr lang="it-IT" sz="2200" dirty="0" smtClean="0">
                <a:latin typeface="Tahhoma"/>
                <a:sym typeface="Symbol" panose="05050102010706020507" pitchFamily="18" charset="2"/>
              </a:rPr>
              <a:t></a:t>
            </a:r>
            <a:r>
              <a:rPr lang="it-IT" sz="2200" b="1" dirty="0" smtClean="0">
                <a:latin typeface="Tahhoma"/>
              </a:rPr>
              <a:t>90 000 000 PgC</a:t>
            </a:r>
            <a:endParaRPr lang="en-US" sz="2200" b="1" dirty="0">
              <a:latin typeface="Tahhoma"/>
            </a:endParaRPr>
          </a:p>
        </p:txBody>
      </p:sp>
      <p:sp>
        <p:nvSpPr>
          <p:cNvPr id="9" name="Rectangle 8"/>
          <p:cNvSpPr/>
          <p:nvPr/>
        </p:nvSpPr>
        <p:spPr>
          <a:xfrm>
            <a:off x="119060" y="1628800"/>
            <a:ext cx="8773420" cy="1107996"/>
          </a:xfrm>
          <a:prstGeom prst="rect">
            <a:avLst/>
          </a:prstGeom>
        </p:spPr>
        <p:txBody>
          <a:bodyPr wrap="square">
            <a:spAutoFit/>
          </a:bodyPr>
          <a:lstStyle/>
          <a:p>
            <a:r>
              <a:rPr lang="it-IT" sz="2200" dirty="0" smtClean="0">
                <a:latin typeface="Tahhoma"/>
              </a:rPr>
              <a:t>Timescale for redistribution of carbonates from litosphere to other reservoirs is 10</a:t>
            </a:r>
            <a:r>
              <a:rPr lang="it-IT" sz="2200" baseline="30000" dirty="0" smtClean="0">
                <a:latin typeface="Tahhoma"/>
              </a:rPr>
              <a:t>6</a:t>
            </a:r>
            <a:r>
              <a:rPr lang="it-IT" sz="2200" dirty="0" smtClean="0">
                <a:latin typeface="Tahhoma"/>
              </a:rPr>
              <a:t> years (slow geological processes) </a:t>
            </a:r>
            <a:r>
              <a:rPr lang="it-IT" sz="2200" dirty="0" smtClean="0">
                <a:latin typeface="Tahhoma"/>
                <a:sym typeface="Symbol" panose="05050102010706020507" pitchFamily="18" charset="2"/>
              </a:rPr>
              <a:t> Litosphere is an </a:t>
            </a:r>
            <a:r>
              <a:rPr lang="it-IT" sz="2200" dirty="0" smtClean="0">
                <a:solidFill>
                  <a:srgbClr val="FF0000"/>
                </a:solidFill>
                <a:latin typeface="Tahhoma"/>
                <a:sym typeface="Symbol" panose="05050102010706020507" pitchFamily="18" charset="2"/>
              </a:rPr>
              <a:t>inactive component </a:t>
            </a:r>
            <a:r>
              <a:rPr lang="it-IT" sz="2200" dirty="0" smtClean="0">
                <a:latin typeface="Tahhoma"/>
                <a:sym typeface="Symbol" panose="05050102010706020507" pitchFamily="18" charset="2"/>
              </a:rPr>
              <a:t>of the global C cycle</a:t>
            </a:r>
            <a:endParaRPr lang="en-US" sz="2200" dirty="0">
              <a:latin typeface="Tahhoma"/>
            </a:endParaRPr>
          </a:p>
        </p:txBody>
      </p:sp>
      <p:sp>
        <p:nvSpPr>
          <p:cNvPr id="10" name="Rectangle 9"/>
          <p:cNvSpPr/>
          <p:nvPr/>
        </p:nvSpPr>
        <p:spPr>
          <a:xfrm>
            <a:off x="119060" y="4027711"/>
            <a:ext cx="8845428" cy="769441"/>
          </a:xfrm>
          <a:prstGeom prst="rect">
            <a:avLst/>
          </a:prstGeom>
        </p:spPr>
        <p:txBody>
          <a:bodyPr wrap="square">
            <a:spAutoFit/>
          </a:bodyPr>
          <a:lstStyle/>
          <a:p>
            <a:r>
              <a:rPr lang="it-IT" sz="2200" dirty="0" smtClean="0">
                <a:latin typeface="Tahhoma"/>
              </a:rPr>
              <a:t>3. The </a:t>
            </a:r>
            <a:r>
              <a:rPr lang="it-IT" sz="2200" dirty="0" smtClean="0">
                <a:solidFill>
                  <a:srgbClr val="FF0000"/>
                </a:solidFill>
                <a:latin typeface="Tahhoma"/>
              </a:rPr>
              <a:t>terrestrial</a:t>
            </a:r>
            <a:r>
              <a:rPr lang="it-IT" sz="2200" dirty="0" smtClean="0">
                <a:latin typeface="Tahhoma"/>
              </a:rPr>
              <a:t> </a:t>
            </a:r>
            <a:r>
              <a:rPr lang="it-IT" sz="2200" dirty="0" smtClean="0">
                <a:solidFill>
                  <a:srgbClr val="FF0000"/>
                </a:solidFill>
                <a:latin typeface="Tahhoma"/>
              </a:rPr>
              <a:t>biosphere</a:t>
            </a:r>
            <a:r>
              <a:rPr lang="it-IT" sz="2200" dirty="0" smtClean="0">
                <a:latin typeface="Tahhoma"/>
              </a:rPr>
              <a:t> contains </a:t>
            </a:r>
            <a:r>
              <a:rPr lang="it-IT" sz="2200" dirty="0" smtClean="0">
                <a:latin typeface="Tahhoma"/>
                <a:sym typeface="Symbol" panose="05050102010706020507" pitchFamily="18" charset="2"/>
              </a:rPr>
              <a:t></a:t>
            </a:r>
            <a:r>
              <a:rPr lang="it-IT" sz="2200" b="1" dirty="0" smtClean="0">
                <a:latin typeface="Tahhoma"/>
              </a:rPr>
              <a:t>2190 </a:t>
            </a:r>
            <a:r>
              <a:rPr lang="it-IT" sz="2200" b="1" dirty="0">
                <a:latin typeface="Tahhoma"/>
              </a:rPr>
              <a:t>PgC</a:t>
            </a:r>
            <a:r>
              <a:rPr lang="it-IT" sz="2200" dirty="0" smtClean="0">
                <a:latin typeface="Tahhoma"/>
              </a:rPr>
              <a:t> (vegetation, living biota, soil with dead organic matter)</a:t>
            </a:r>
            <a:endParaRPr lang="en-US" sz="2200" dirty="0">
              <a:latin typeface="Tahhoma"/>
            </a:endParaRPr>
          </a:p>
        </p:txBody>
      </p:sp>
      <p:sp>
        <p:nvSpPr>
          <p:cNvPr id="11" name="Rectangle 10"/>
          <p:cNvSpPr/>
          <p:nvPr/>
        </p:nvSpPr>
        <p:spPr>
          <a:xfrm>
            <a:off x="119060" y="3307631"/>
            <a:ext cx="8845428" cy="769441"/>
          </a:xfrm>
          <a:prstGeom prst="rect">
            <a:avLst/>
          </a:prstGeom>
        </p:spPr>
        <p:txBody>
          <a:bodyPr wrap="square">
            <a:spAutoFit/>
          </a:bodyPr>
          <a:lstStyle/>
          <a:p>
            <a:r>
              <a:rPr lang="it-IT" sz="2200" dirty="0" smtClean="0">
                <a:latin typeface="Tahhoma"/>
              </a:rPr>
              <a:t>2. The hydrosphere (</a:t>
            </a:r>
            <a:r>
              <a:rPr lang="it-IT" sz="2200" dirty="0" smtClean="0">
                <a:solidFill>
                  <a:srgbClr val="FF0000"/>
                </a:solidFill>
                <a:latin typeface="Tahhoma"/>
              </a:rPr>
              <a:t>oceans</a:t>
            </a:r>
            <a:r>
              <a:rPr lang="it-IT" sz="2200" dirty="0" smtClean="0">
                <a:latin typeface="Tahhoma"/>
              </a:rPr>
              <a:t>) is the second largest with </a:t>
            </a:r>
            <a:r>
              <a:rPr lang="it-IT" sz="2200" dirty="0" smtClean="0">
                <a:latin typeface="Tahhoma"/>
                <a:sym typeface="Symbol" panose="05050102010706020507" pitchFamily="18" charset="2"/>
              </a:rPr>
              <a:t></a:t>
            </a:r>
            <a:r>
              <a:rPr lang="it-IT" sz="2200" b="1" dirty="0" smtClean="0">
                <a:latin typeface="Tahhoma"/>
              </a:rPr>
              <a:t>40 000 </a:t>
            </a:r>
            <a:r>
              <a:rPr lang="it-IT" sz="2200" b="1" dirty="0">
                <a:latin typeface="Tahhoma"/>
              </a:rPr>
              <a:t>PgC</a:t>
            </a:r>
            <a:endParaRPr lang="en-US" sz="2200" b="1" dirty="0">
              <a:latin typeface="Tahhoma"/>
            </a:endParaRPr>
          </a:p>
          <a:p>
            <a:r>
              <a:rPr lang="it-IT" sz="2200" dirty="0" smtClean="0">
                <a:latin typeface="Tahhoma"/>
              </a:rPr>
              <a:t>(deep ocean, surface ocean, marine biota, dissolved organic C)  </a:t>
            </a:r>
            <a:endParaRPr lang="en-US" sz="2200" dirty="0">
              <a:latin typeface="Tahhoma"/>
            </a:endParaRPr>
          </a:p>
        </p:txBody>
      </p:sp>
      <p:sp>
        <p:nvSpPr>
          <p:cNvPr id="12" name="Rectangle 11"/>
          <p:cNvSpPr/>
          <p:nvPr/>
        </p:nvSpPr>
        <p:spPr>
          <a:xfrm>
            <a:off x="2987824" y="2967335"/>
            <a:ext cx="2808312" cy="461665"/>
          </a:xfrm>
          <a:prstGeom prst="rect">
            <a:avLst/>
          </a:prstGeom>
        </p:spPr>
        <p:txBody>
          <a:bodyPr wrap="square">
            <a:spAutoFit/>
          </a:bodyPr>
          <a:lstStyle/>
          <a:p>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Active C reservoirs:</a:t>
            </a:r>
            <a:endPar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a:off x="148786" y="4942329"/>
            <a:ext cx="8845428" cy="430887"/>
          </a:xfrm>
          <a:prstGeom prst="rect">
            <a:avLst/>
          </a:prstGeom>
        </p:spPr>
        <p:txBody>
          <a:bodyPr wrap="square">
            <a:spAutoFit/>
          </a:bodyPr>
          <a:lstStyle/>
          <a:p>
            <a:r>
              <a:rPr lang="it-IT" sz="2200" dirty="0" smtClean="0">
                <a:latin typeface="Tahhoma"/>
              </a:rPr>
              <a:t>4. The </a:t>
            </a:r>
            <a:r>
              <a:rPr lang="it-IT" sz="2200" dirty="0" smtClean="0">
                <a:solidFill>
                  <a:srgbClr val="FF0000"/>
                </a:solidFill>
                <a:latin typeface="Tahhoma"/>
              </a:rPr>
              <a:t>atmosphere</a:t>
            </a:r>
            <a:r>
              <a:rPr lang="it-IT" sz="2200" dirty="0" smtClean="0">
                <a:latin typeface="Tahhoma"/>
              </a:rPr>
              <a:t> contains </a:t>
            </a:r>
            <a:r>
              <a:rPr lang="it-IT" sz="2200" dirty="0" smtClean="0">
                <a:latin typeface="Tahhoma"/>
                <a:sym typeface="Symbol" panose="05050102010706020507" pitchFamily="18" charset="2"/>
              </a:rPr>
              <a:t></a:t>
            </a:r>
            <a:r>
              <a:rPr lang="it-IT" sz="2200" b="1" dirty="0" smtClean="0">
                <a:latin typeface="Tahhoma"/>
              </a:rPr>
              <a:t>830 </a:t>
            </a:r>
            <a:r>
              <a:rPr lang="it-IT" sz="2200" b="1" dirty="0">
                <a:latin typeface="Tahhoma"/>
              </a:rPr>
              <a:t>PgC</a:t>
            </a:r>
            <a:r>
              <a:rPr lang="it-IT" sz="2200" dirty="0" smtClean="0">
                <a:latin typeface="Tahhoma"/>
              </a:rPr>
              <a:t> (CO</a:t>
            </a:r>
            <a:r>
              <a:rPr lang="it-IT" sz="2200" baseline="-25000" dirty="0" smtClean="0">
                <a:latin typeface="Tahhoma"/>
              </a:rPr>
              <a:t>2</a:t>
            </a:r>
            <a:r>
              <a:rPr lang="it-IT" sz="2200" dirty="0" smtClean="0">
                <a:latin typeface="Tahhoma"/>
              </a:rPr>
              <a:t>, CH</a:t>
            </a:r>
            <a:r>
              <a:rPr lang="it-IT" sz="2200" baseline="-25000" dirty="0" smtClean="0">
                <a:latin typeface="Tahhoma"/>
              </a:rPr>
              <a:t>4</a:t>
            </a:r>
            <a:r>
              <a:rPr lang="it-IT" sz="2200" dirty="0" smtClean="0">
                <a:latin typeface="Tahhoma"/>
              </a:rPr>
              <a:t>, CO, VOCs)</a:t>
            </a:r>
            <a:endParaRPr lang="en-US" sz="2200" dirty="0">
              <a:latin typeface="Tahhoma"/>
            </a:endParaRPr>
          </a:p>
        </p:txBody>
      </p:sp>
      <p:sp>
        <p:nvSpPr>
          <p:cNvPr id="15" name="Rectangle 14"/>
          <p:cNvSpPr/>
          <p:nvPr/>
        </p:nvSpPr>
        <p:spPr>
          <a:xfrm>
            <a:off x="148786" y="5446385"/>
            <a:ext cx="8845428" cy="430887"/>
          </a:xfrm>
          <a:prstGeom prst="rect">
            <a:avLst/>
          </a:prstGeom>
        </p:spPr>
        <p:txBody>
          <a:bodyPr wrap="square">
            <a:spAutoFit/>
          </a:bodyPr>
          <a:lstStyle/>
          <a:p>
            <a:r>
              <a:rPr lang="it-IT" sz="2200" dirty="0" smtClean="0">
                <a:latin typeface="Tahhoma"/>
              </a:rPr>
              <a:t>5. Fossil fuels in the </a:t>
            </a:r>
            <a:r>
              <a:rPr lang="it-IT" sz="2200" dirty="0" smtClean="0">
                <a:solidFill>
                  <a:srgbClr val="FF0000"/>
                </a:solidFill>
                <a:latin typeface="Tahhoma"/>
              </a:rPr>
              <a:t>litosphere</a:t>
            </a:r>
            <a:r>
              <a:rPr lang="it-IT" sz="2200" dirty="0" smtClean="0">
                <a:latin typeface="Tahhoma"/>
              </a:rPr>
              <a:t> </a:t>
            </a:r>
            <a:r>
              <a:rPr lang="it-IT" sz="2200" dirty="0" smtClean="0">
                <a:latin typeface="Tahhoma"/>
                <a:sym typeface="Symbol" panose="05050102010706020507" pitchFamily="18" charset="2"/>
              </a:rPr>
              <a:t></a:t>
            </a:r>
            <a:r>
              <a:rPr lang="it-IT" sz="2200" b="1" dirty="0" smtClean="0">
                <a:latin typeface="Tahhoma"/>
              </a:rPr>
              <a:t>1500 </a:t>
            </a:r>
            <a:r>
              <a:rPr lang="it-IT" sz="2200" b="1" dirty="0">
                <a:latin typeface="Tahhoma"/>
              </a:rPr>
              <a:t>PgC</a:t>
            </a:r>
            <a:r>
              <a:rPr lang="it-IT" sz="2200" dirty="0" smtClean="0">
                <a:latin typeface="Tahhoma"/>
              </a:rPr>
              <a:t> (gas, oil, coal)</a:t>
            </a:r>
            <a:endParaRPr lang="en-US" sz="2200" dirty="0">
              <a:latin typeface="Tahhoma"/>
            </a:endParaRPr>
          </a:p>
        </p:txBody>
      </p:sp>
    </p:spTree>
    <p:extLst>
      <p:ext uri="{BB962C8B-B14F-4D97-AF65-F5344CB8AC3E}">
        <p14:creationId xmlns:p14="http://schemas.microsoft.com/office/powerpoint/2010/main" val="28569165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4"/>
          <p:cNvSpPr txBox="1">
            <a:spLocks/>
          </p:cNvSpPr>
          <p:nvPr/>
        </p:nvSpPr>
        <p:spPr>
          <a:xfrm>
            <a:off x="119060" y="-78343"/>
            <a:ext cx="8905875" cy="69903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en-US" sz="3500" dirty="0" smtClean="0">
                <a:solidFill>
                  <a:srgbClr val="3333FF"/>
                </a:solidFill>
                <a:latin typeface="Tahoma" panose="020B0604030504040204" pitchFamily="34" charset="0"/>
                <a:cs typeface="Tahoma" panose="020B0604030504040204" pitchFamily="34" charset="0"/>
              </a:rPr>
              <a:t>Fast and slow C cycles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3" name="Connettore diritto 9"/>
          <p:cNvCxnSpPr/>
          <p:nvPr/>
        </p:nvCxnSpPr>
        <p:spPr>
          <a:xfrm>
            <a:off x="582502" y="54868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339752" y="650593"/>
            <a:ext cx="4968552" cy="461665"/>
          </a:xfrm>
          <a:prstGeom prst="rect">
            <a:avLst/>
          </a:prstGeom>
        </p:spPr>
        <p:txBody>
          <a:bodyPr wrap="square">
            <a:spAutoFit/>
          </a:bodyPr>
          <a:lstStyle/>
          <a:p>
            <a:r>
              <a:rPr lang="it-IT" sz="2400" dirty="0" smtClean="0">
                <a:solidFill>
                  <a:srgbClr val="0000FF"/>
                </a:solidFill>
                <a:latin typeface="Tahhoma"/>
              </a:rPr>
              <a:t>Fast domain (biological/physical):</a:t>
            </a:r>
            <a:endParaRPr lang="en-US" sz="2400" b="1" dirty="0">
              <a:solidFill>
                <a:srgbClr val="0000FF"/>
              </a:solidFill>
              <a:latin typeface="Tahhoma"/>
            </a:endParaRPr>
          </a:p>
        </p:txBody>
      </p:sp>
      <p:sp>
        <p:nvSpPr>
          <p:cNvPr id="14" name="Rectangle 13"/>
          <p:cNvSpPr/>
          <p:nvPr/>
        </p:nvSpPr>
        <p:spPr>
          <a:xfrm>
            <a:off x="119060" y="995824"/>
            <a:ext cx="8845428" cy="1785104"/>
          </a:xfrm>
          <a:prstGeom prst="rect">
            <a:avLst/>
          </a:prstGeom>
        </p:spPr>
        <p:txBody>
          <a:bodyPr wrap="square">
            <a:spAutoFit/>
          </a:bodyPr>
          <a:lstStyle/>
          <a:p>
            <a:r>
              <a:rPr lang="it-IT" sz="2200" dirty="0" smtClean="0">
                <a:latin typeface="Tahhoma"/>
              </a:rPr>
              <a:t>Large exchange fluxes and rapid reservoir turnovers of C in the </a:t>
            </a:r>
            <a:r>
              <a:rPr lang="it-IT" sz="2200" i="1" dirty="0" smtClean="0">
                <a:latin typeface="Tahhoma"/>
              </a:rPr>
              <a:t>atmosphere</a:t>
            </a:r>
            <a:r>
              <a:rPr lang="it-IT" sz="2200" dirty="0" smtClean="0">
                <a:latin typeface="Tahhoma"/>
              </a:rPr>
              <a:t>, </a:t>
            </a:r>
            <a:r>
              <a:rPr lang="it-IT" sz="2200" i="1" dirty="0" smtClean="0">
                <a:latin typeface="Tahhoma"/>
              </a:rPr>
              <a:t>hydrosphere</a:t>
            </a:r>
            <a:r>
              <a:rPr lang="it-IT" sz="2200" dirty="0" smtClean="0">
                <a:latin typeface="Tahhoma"/>
              </a:rPr>
              <a:t> (oceans, freshwaters)  and </a:t>
            </a:r>
            <a:r>
              <a:rPr lang="it-IT" sz="2200" i="1" dirty="0" smtClean="0">
                <a:latin typeface="Tahhoma"/>
              </a:rPr>
              <a:t>terrestrial biosphere</a:t>
            </a:r>
            <a:r>
              <a:rPr lang="it-IT" sz="2200" dirty="0" smtClean="0">
                <a:latin typeface="Tahhoma"/>
              </a:rPr>
              <a:t> (vegetation, soil).</a:t>
            </a:r>
          </a:p>
          <a:p>
            <a:r>
              <a:rPr lang="it-IT" sz="2200" dirty="0" smtClean="0">
                <a:solidFill>
                  <a:srgbClr val="FF0000"/>
                </a:solidFill>
                <a:latin typeface="Tahhoma"/>
              </a:rPr>
              <a:t>Turnover times: </a:t>
            </a:r>
            <a:r>
              <a:rPr lang="it-IT" sz="2200" dirty="0" smtClean="0">
                <a:latin typeface="Tahhoma"/>
              </a:rPr>
              <a:t>few years (CO</a:t>
            </a:r>
            <a:r>
              <a:rPr lang="it-IT" sz="2200" baseline="-25000" dirty="0" smtClean="0">
                <a:latin typeface="Tahhoma"/>
              </a:rPr>
              <a:t>2</a:t>
            </a:r>
            <a:r>
              <a:rPr lang="it-IT" sz="2200" dirty="0" smtClean="0">
                <a:latin typeface="Tahhoma"/>
              </a:rPr>
              <a:t> in atmosphere) – 10-1000 years (land, soil, ocean) </a:t>
            </a:r>
            <a:endParaRPr lang="en-US" sz="2200" dirty="0">
              <a:latin typeface="Tahhoma"/>
            </a:endParaRPr>
          </a:p>
        </p:txBody>
      </p:sp>
      <p:sp>
        <p:nvSpPr>
          <p:cNvPr id="16" name="Rectangle 15"/>
          <p:cNvSpPr/>
          <p:nvPr/>
        </p:nvSpPr>
        <p:spPr>
          <a:xfrm>
            <a:off x="2627784" y="4437112"/>
            <a:ext cx="4824536" cy="461665"/>
          </a:xfrm>
          <a:prstGeom prst="rect">
            <a:avLst/>
          </a:prstGeom>
        </p:spPr>
        <p:txBody>
          <a:bodyPr wrap="square">
            <a:spAutoFit/>
          </a:bodyPr>
          <a:lstStyle/>
          <a:p>
            <a:r>
              <a:rPr lang="it-IT" sz="2400" dirty="0" smtClean="0">
                <a:solidFill>
                  <a:srgbClr val="0000FF"/>
                </a:solidFill>
                <a:latin typeface="Tahhoma"/>
              </a:rPr>
              <a:t>Slow domain (geological cycle):</a:t>
            </a:r>
            <a:endParaRPr lang="en-US" sz="2400" b="1" dirty="0">
              <a:solidFill>
                <a:srgbClr val="0000FF"/>
              </a:solidFill>
              <a:latin typeface="Tahhoma"/>
            </a:endParaRPr>
          </a:p>
        </p:txBody>
      </p:sp>
      <p:sp>
        <p:nvSpPr>
          <p:cNvPr id="17" name="Rectangle 16"/>
          <p:cNvSpPr/>
          <p:nvPr/>
        </p:nvSpPr>
        <p:spPr>
          <a:xfrm>
            <a:off x="227580" y="4869160"/>
            <a:ext cx="9024940" cy="1446550"/>
          </a:xfrm>
          <a:prstGeom prst="rect">
            <a:avLst/>
          </a:prstGeom>
        </p:spPr>
        <p:txBody>
          <a:bodyPr wrap="square">
            <a:spAutoFit/>
          </a:bodyPr>
          <a:lstStyle/>
          <a:p>
            <a:r>
              <a:rPr lang="it-IT" sz="2200" dirty="0" smtClean="0">
                <a:latin typeface="Tahhoma"/>
              </a:rPr>
              <a:t>Carbonate rocks in litosphere exchange with the fast domain via </a:t>
            </a:r>
            <a:r>
              <a:rPr lang="it-IT" sz="2200" i="1" dirty="0" smtClean="0">
                <a:latin typeface="Tahhoma"/>
              </a:rPr>
              <a:t>volcanic emission</a:t>
            </a:r>
            <a:r>
              <a:rPr lang="it-IT" sz="2200" dirty="0" smtClean="0">
                <a:latin typeface="Tahhoma"/>
              </a:rPr>
              <a:t> and </a:t>
            </a:r>
            <a:r>
              <a:rPr lang="it-IT" sz="2200" i="1" dirty="0" smtClean="0">
                <a:latin typeface="Tahhoma"/>
              </a:rPr>
              <a:t>chemical weathering</a:t>
            </a:r>
            <a:r>
              <a:rPr lang="it-IT" sz="2200" dirty="0" smtClean="0">
                <a:latin typeface="Tahhoma"/>
              </a:rPr>
              <a:t>, erosion, sediment formation on the seafloor</a:t>
            </a:r>
          </a:p>
          <a:p>
            <a:r>
              <a:rPr lang="it-IT" sz="2200" dirty="0">
                <a:solidFill>
                  <a:srgbClr val="FF0000"/>
                </a:solidFill>
                <a:latin typeface="Tahhoma"/>
              </a:rPr>
              <a:t>Turnover times: </a:t>
            </a:r>
            <a:r>
              <a:rPr lang="it-IT" sz="2200" dirty="0" smtClean="0">
                <a:latin typeface="Tahhoma"/>
              </a:rPr>
              <a:t>&gt; 10 000 years</a:t>
            </a:r>
          </a:p>
        </p:txBody>
      </p:sp>
      <p:sp>
        <p:nvSpPr>
          <p:cNvPr id="4" name="Rectangle 3"/>
          <p:cNvSpPr/>
          <p:nvPr/>
        </p:nvSpPr>
        <p:spPr>
          <a:xfrm>
            <a:off x="245282" y="3303336"/>
            <a:ext cx="8748464" cy="769441"/>
          </a:xfrm>
          <a:prstGeom prst="rect">
            <a:avLst/>
          </a:prstGeom>
        </p:spPr>
        <p:txBody>
          <a:bodyPr wrap="square">
            <a:spAutoFit/>
          </a:bodyPr>
          <a:lstStyle/>
          <a:p>
            <a:r>
              <a:rPr lang="en-US" sz="2200" i="1" dirty="0" smtClean="0">
                <a:latin typeface="Tahoma" panose="020B0604030504040204" pitchFamily="34" charset="0"/>
                <a:ea typeface="Tahoma" panose="020B0604030504040204" pitchFamily="34" charset="0"/>
                <a:cs typeface="Tahoma" panose="020B0604030504040204" pitchFamily="34" charset="0"/>
              </a:rPr>
              <a:t>Fast: </a:t>
            </a:r>
            <a:r>
              <a:rPr lang="en-US" sz="2200" dirty="0" smtClean="0">
                <a:latin typeface="Tahoma" panose="020B0604030504040204" pitchFamily="34" charset="0"/>
                <a:ea typeface="Tahoma" panose="020B0604030504040204" pitchFamily="34" charset="0"/>
                <a:cs typeface="Tahoma" panose="020B0604030504040204" pitchFamily="34" charset="0"/>
              </a:rPr>
              <a:t>dissolution of CO</a:t>
            </a:r>
            <a:r>
              <a:rPr lang="en-US" sz="2200" baseline="-25000" dirty="0" smtClean="0">
                <a:latin typeface="Tahoma" panose="020B0604030504040204" pitchFamily="34" charset="0"/>
                <a:ea typeface="Tahoma" panose="020B0604030504040204" pitchFamily="34" charset="0"/>
                <a:cs typeface="Tahoma" panose="020B0604030504040204" pitchFamily="34" charset="0"/>
              </a:rPr>
              <a:t>2</a:t>
            </a:r>
            <a:r>
              <a:rPr lang="en-US" sz="2200" dirty="0" smtClean="0">
                <a:latin typeface="Tahoma" panose="020B0604030504040204" pitchFamily="34" charset="0"/>
                <a:ea typeface="Tahoma" panose="020B0604030504040204" pitchFamily="34" charset="0"/>
                <a:cs typeface="Tahoma" panose="020B0604030504040204" pitchFamily="34" charset="0"/>
              </a:rPr>
              <a:t> in surface water</a:t>
            </a:r>
          </a:p>
          <a:p>
            <a:r>
              <a:rPr lang="en-US" sz="2200" i="1" dirty="0" smtClean="0">
                <a:latin typeface="Tahoma" panose="020B0604030504040204" pitchFamily="34" charset="0"/>
                <a:ea typeface="Tahoma" panose="020B0604030504040204" pitchFamily="34" charset="0"/>
                <a:cs typeface="Tahoma" panose="020B0604030504040204" pitchFamily="34" charset="0"/>
              </a:rPr>
              <a:t>Slow: </a:t>
            </a:r>
            <a:r>
              <a:rPr lang="en-US" sz="2200" dirty="0" smtClean="0">
                <a:latin typeface="Tahoma" panose="020B0604030504040204" pitchFamily="34" charset="0"/>
                <a:ea typeface="Tahoma" panose="020B0604030504040204" pitchFamily="34" charset="0"/>
                <a:cs typeface="Tahoma" panose="020B0604030504040204" pitchFamily="34" charset="0"/>
              </a:rPr>
              <a:t>mixing </a:t>
            </a:r>
            <a:r>
              <a:rPr lang="en-US" sz="2200" dirty="0">
                <a:latin typeface="Tahoma" panose="020B0604030504040204" pitchFamily="34" charset="0"/>
                <a:ea typeface="Tahoma" panose="020B0604030504040204" pitchFamily="34" charset="0"/>
                <a:cs typeface="Tahoma" panose="020B0604030504040204" pitchFamily="34" charset="0"/>
              </a:rPr>
              <a:t>between surface and deep </a:t>
            </a:r>
            <a:r>
              <a:rPr lang="en-US" sz="2200" dirty="0" smtClean="0">
                <a:latin typeface="Tahoma" panose="020B0604030504040204" pitchFamily="34" charset="0"/>
                <a:ea typeface="Tahoma" panose="020B0604030504040204" pitchFamily="34" charset="0"/>
                <a:cs typeface="Tahoma" panose="020B0604030504040204" pitchFamily="34" charset="0"/>
              </a:rPr>
              <a:t>ocean waters</a:t>
            </a:r>
            <a:endParaRPr lang="en-US" sz="2200" dirty="0">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666376" y="2924944"/>
            <a:ext cx="7272808" cy="461665"/>
          </a:xfrm>
          <a:prstGeom prst="rect">
            <a:avLst/>
          </a:prstGeom>
        </p:spPr>
        <p:txBody>
          <a:bodyPr wrap="square">
            <a:spAutoFit/>
          </a:bodyPr>
          <a:lstStyle/>
          <a:p>
            <a:r>
              <a:rPr lang="it-IT" sz="2400" dirty="0" smtClean="0">
                <a:solidFill>
                  <a:srgbClr val="0000FF"/>
                </a:solidFill>
                <a:latin typeface="Tahhoma"/>
              </a:rPr>
              <a:t>intermediate domain (ocean «respiration»):</a:t>
            </a:r>
            <a:endParaRPr lang="en-US" sz="2400" b="1" dirty="0">
              <a:solidFill>
                <a:srgbClr val="0000FF"/>
              </a:solidFill>
              <a:latin typeface="Tahhoma"/>
            </a:endParaRPr>
          </a:p>
        </p:txBody>
      </p:sp>
    </p:spTree>
    <p:extLst>
      <p:ext uri="{BB962C8B-B14F-4D97-AF65-F5344CB8AC3E}">
        <p14:creationId xmlns:p14="http://schemas.microsoft.com/office/powerpoint/2010/main" val="420406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4"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4"/>
          <p:cNvSpPr txBox="1">
            <a:spLocks/>
          </p:cNvSpPr>
          <p:nvPr/>
        </p:nvSpPr>
        <p:spPr>
          <a:xfrm>
            <a:off x="119060" y="-78343"/>
            <a:ext cx="8905875" cy="69903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en-US" sz="3500" dirty="0" smtClean="0">
                <a:solidFill>
                  <a:srgbClr val="3333FF"/>
                </a:solidFill>
                <a:latin typeface="Tahoma" panose="020B0604030504040204" pitchFamily="34" charset="0"/>
                <a:cs typeface="Tahoma" panose="020B0604030504040204" pitchFamily="34" charset="0"/>
              </a:rPr>
              <a:t>Fast and slow C cycles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3" name="Connettore diritto 9"/>
          <p:cNvCxnSpPr/>
          <p:nvPr/>
        </p:nvCxnSpPr>
        <p:spPr>
          <a:xfrm>
            <a:off x="582502" y="54868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19040" y="3501008"/>
            <a:ext cx="7001863" cy="1785104"/>
          </a:xfrm>
          <a:prstGeom prst="rect">
            <a:avLst/>
          </a:prstGeom>
          <a:solidFill>
            <a:srgbClr val="FFFF00"/>
          </a:solidFill>
        </p:spPr>
        <p:txBody>
          <a:bodyPr wrap="square">
            <a:spAutoFit/>
          </a:bodyPr>
          <a:lstStyle/>
          <a:p>
            <a:pPr algn="ctr"/>
            <a:r>
              <a:rPr lang="en-US" sz="2200" dirty="0" smtClean="0">
                <a:latin typeface="Tahoma" panose="020B0604030504040204" pitchFamily="34" charset="0"/>
                <a:ea typeface="Tahoma" panose="020B0604030504040204" pitchFamily="34" charset="0"/>
                <a:cs typeface="Tahoma" panose="020B0604030504040204" pitchFamily="34" charset="0"/>
              </a:rPr>
              <a:t>Since </a:t>
            </a:r>
            <a:r>
              <a:rPr lang="en-US" sz="2200" dirty="0">
                <a:latin typeface="Tahoma" panose="020B0604030504040204" pitchFamily="34" charset="0"/>
                <a:ea typeface="Tahoma" panose="020B0604030504040204" pitchFamily="34" charset="0"/>
                <a:cs typeface="Tahoma" panose="020B0604030504040204" pitchFamily="34" charset="0"/>
              </a:rPr>
              <a:t>the beginning of the Industrial Era, fossil fuel </a:t>
            </a:r>
            <a:r>
              <a:rPr lang="en-US" sz="2200" dirty="0" smtClean="0">
                <a:latin typeface="Tahoma" panose="020B0604030504040204" pitchFamily="34" charset="0"/>
                <a:ea typeface="Tahoma" panose="020B0604030504040204" pitchFamily="34" charset="0"/>
                <a:cs typeface="Tahoma" panose="020B0604030504040204" pitchFamily="34" charset="0"/>
              </a:rPr>
              <a:t>combustion </a:t>
            </a:r>
            <a:r>
              <a:rPr lang="en-US" sz="2200" dirty="0">
                <a:latin typeface="Tahoma" panose="020B0604030504040204" pitchFamily="34" charset="0"/>
                <a:ea typeface="Tahoma" panose="020B0604030504040204" pitchFamily="34" charset="0"/>
                <a:cs typeface="Tahoma" panose="020B0604030504040204" pitchFamily="34" charset="0"/>
              </a:rPr>
              <a:t>has </a:t>
            </a:r>
            <a:r>
              <a:rPr lang="en-US" sz="2200" dirty="0" smtClean="0">
                <a:latin typeface="Tahoma" panose="020B0604030504040204" pitchFamily="34" charset="0"/>
                <a:ea typeface="Tahoma" panose="020B0604030504040204" pitchFamily="34" charset="0"/>
                <a:cs typeface="Tahoma" panose="020B0604030504040204" pitchFamily="34" charset="0"/>
              </a:rPr>
              <a:t>transferred significant </a:t>
            </a:r>
            <a:r>
              <a:rPr lang="en-US" sz="2200" dirty="0">
                <a:latin typeface="Tahoma" panose="020B0604030504040204" pitchFamily="34" charset="0"/>
                <a:ea typeface="Tahoma" panose="020B0604030504040204" pitchFamily="34" charset="0"/>
                <a:cs typeface="Tahoma" panose="020B0604030504040204" pitchFamily="34" charset="0"/>
              </a:rPr>
              <a:t>amount of fossil carbon </a:t>
            </a:r>
            <a:r>
              <a:rPr lang="en-US" sz="2200" b="1" dirty="0">
                <a:solidFill>
                  <a:srgbClr val="FF0000"/>
                </a:solidFill>
                <a:latin typeface="Tahoma" panose="020B0604030504040204" pitchFamily="34" charset="0"/>
                <a:ea typeface="Tahoma" panose="020B0604030504040204" pitchFamily="34" charset="0"/>
                <a:cs typeface="Tahoma" panose="020B0604030504040204" pitchFamily="34" charset="0"/>
              </a:rPr>
              <a:t>from the slow domain into </a:t>
            </a:r>
            <a:r>
              <a:rPr lang="en-US" sz="2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the fast </a:t>
            </a:r>
            <a:r>
              <a:rPr lang="en-US" sz="2200" b="1" dirty="0">
                <a:solidFill>
                  <a:srgbClr val="FF0000"/>
                </a:solidFill>
                <a:latin typeface="Tahoma" panose="020B0604030504040204" pitchFamily="34" charset="0"/>
                <a:ea typeface="Tahoma" panose="020B0604030504040204" pitchFamily="34" charset="0"/>
                <a:cs typeface="Tahoma" panose="020B0604030504040204" pitchFamily="34" charset="0"/>
              </a:rPr>
              <a:t>domain</a:t>
            </a:r>
            <a:r>
              <a:rPr lang="en-US" sz="2200" dirty="0">
                <a:latin typeface="Tahoma" panose="020B0604030504040204" pitchFamily="34" charset="0"/>
                <a:ea typeface="Tahoma" panose="020B0604030504040204" pitchFamily="34" charset="0"/>
                <a:cs typeface="Tahoma" panose="020B0604030504040204" pitchFamily="34" charset="0"/>
              </a:rPr>
              <a:t>, thus causing an unprecedented, major </a:t>
            </a:r>
            <a:r>
              <a:rPr lang="en-US" sz="2200" dirty="0" smtClean="0">
                <a:latin typeface="Tahoma" panose="020B0604030504040204" pitchFamily="34" charset="0"/>
                <a:ea typeface="Tahoma" panose="020B0604030504040204" pitchFamily="34" charset="0"/>
                <a:cs typeface="Tahoma" panose="020B0604030504040204" pitchFamily="34" charset="0"/>
              </a:rPr>
              <a:t>human-induced perturbation </a:t>
            </a:r>
            <a:r>
              <a:rPr lang="en-US" sz="2200" dirty="0">
                <a:latin typeface="Tahoma" panose="020B0604030504040204" pitchFamily="34" charset="0"/>
                <a:ea typeface="Tahoma" panose="020B0604030504040204" pitchFamily="34" charset="0"/>
                <a:cs typeface="Tahoma" panose="020B0604030504040204" pitchFamily="34" charset="0"/>
              </a:rPr>
              <a:t>in the carbon </a:t>
            </a:r>
            <a:r>
              <a:rPr lang="en-US" sz="2200" dirty="0" smtClean="0">
                <a:latin typeface="Tahoma" panose="020B0604030504040204" pitchFamily="34" charset="0"/>
                <a:ea typeface="Tahoma" panose="020B0604030504040204" pitchFamily="34" charset="0"/>
                <a:cs typeface="Tahoma" panose="020B0604030504040204" pitchFamily="34" charset="0"/>
              </a:rPr>
              <a:t>cycle</a:t>
            </a:r>
            <a:endParaRPr lang="en-US" sz="2200" dirty="0">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1043608" y="1175704"/>
            <a:ext cx="6552728" cy="1107996"/>
          </a:xfrm>
          <a:prstGeom prst="rect">
            <a:avLst/>
          </a:prstGeom>
        </p:spPr>
        <p:txBody>
          <a:bodyPr wrap="square">
            <a:spAutoFit/>
          </a:bodyPr>
          <a:lstStyle/>
          <a:p>
            <a:pPr algn="ctr"/>
            <a:r>
              <a:rPr lang="en-US" sz="2200" dirty="0" smtClean="0">
                <a:latin typeface="Tahhoma"/>
              </a:rPr>
              <a:t>Natural exchange fluxes </a:t>
            </a:r>
            <a:r>
              <a:rPr lang="en-US" sz="2200" dirty="0">
                <a:latin typeface="Tahhoma"/>
              </a:rPr>
              <a:t>between the </a:t>
            </a:r>
            <a:r>
              <a:rPr lang="en-US" sz="2200" dirty="0">
                <a:solidFill>
                  <a:srgbClr val="FF0000"/>
                </a:solidFill>
                <a:latin typeface="Tahhoma"/>
              </a:rPr>
              <a:t>slow</a:t>
            </a:r>
            <a:r>
              <a:rPr lang="en-US" sz="2200" dirty="0">
                <a:latin typeface="Tahhoma"/>
              </a:rPr>
              <a:t> and the </a:t>
            </a:r>
            <a:r>
              <a:rPr lang="en-US" sz="2200" dirty="0">
                <a:solidFill>
                  <a:srgbClr val="FF0000"/>
                </a:solidFill>
                <a:latin typeface="Tahhoma"/>
              </a:rPr>
              <a:t>fast</a:t>
            </a:r>
            <a:r>
              <a:rPr lang="en-US" sz="2200" dirty="0">
                <a:latin typeface="Tahhoma"/>
              </a:rPr>
              <a:t> domain </a:t>
            </a:r>
            <a:r>
              <a:rPr lang="en-US" sz="2200" dirty="0" smtClean="0">
                <a:latin typeface="Tahhoma"/>
              </a:rPr>
              <a:t>are relatively </a:t>
            </a:r>
            <a:r>
              <a:rPr lang="en-US" sz="2200" dirty="0">
                <a:latin typeface="Tahhoma"/>
              </a:rPr>
              <a:t>small (&lt;0.3 </a:t>
            </a:r>
            <a:r>
              <a:rPr lang="en-US" sz="2200" dirty="0" err="1">
                <a:latin typeface="Tahhoma"/>
              </a:rPr>
              <a:t>PgC</a:t>
            </a:r>
            <a:r>
              <a:rPr lang="en-US" sz="2200" dirty="0">
                <a:latin typeface="Tahhoma"/>
              </a:rPr>
              <a:t> </a:t>
            </a:r>
            <a:r>
              <a:rPr lang="en-US" sz="2200" dirty="0" err="1" smtClean="0">
                <a:latin typeface="Tahhoma"/>
              </a:rPr>
              <a:t>yr</a:t>
            </a:r>
            <a:r>
              <a:rPr lang="en-US" sz="2200" baseline="30000" dirty="0" smtClean="0">
                <a:latin typeface="Tahhoma"/>
              </a:rPr>
              <a:t>–1</a:t>
            </a:r>
            <a:r>
              <a:rPr lang="en-US" sz="2200" dirty="0" smtClean="0">
                <a:latin typeface="Tahhoma"/>
              </a:rPr>
              <a:t>) </a:t>
            </a:r>
            <a:r>
              <a:rPr lang="en-US" sz="2200" dirty="0">
                <a:latin typeface="Tahhoma"/>
              </a:rPr>
              <a:t>and can be </a:t>
            </a:r>
            <a:r>
              <a:rPr lang="en-US" sz="2200" dirty="0" smtClean="0">
                <a:latin typeface="Tahhoma"/>
              </a:rPr>
              <a:t>assumed constant </a:t>
            </a:r>
            <a:r>
              <a:rPr lang="en-US" sz="2200" dirty="0">
                <a:latin typeface="Tahhoma"/>
              </a:rPr>
              <a:t>in </a:t>
            </a:r>
            <a:r>
              <a:rPr lang="en-US" sz="2200" dirty="0" smtClean="0">
                <a:latin typeface="Tahhoma"/>
              </a:rPr>
              <a:t>time</a:t>
            </a:r>
            <a:endParaRPr lang="en-US" sz="2200" dirty="0">
              <a:latin typeface="Tahhoma"/>
            </a:endParaRPr>
          </a:p>
        </p:txBody>
      </p:sp>
      <p:sp>
        <p:nvSpPr>
          <p:cNvPr id="10" name="Rectangle 9"/>
          <p:cNvSpPr/>
          <p:nvPr/>
        </p:nvSpPr>
        <p:spPr>
          <a:xfrm>
            <a:off x="1043608" y="2623272"/>
            <a:ext cx="6552728" cy="430887"/>
          </a:xfrm>
          <a:prstGeom prst="rect">
            <a:avLst/>
          </a:prstGeom>
        </p:spPr>
        <p:txBody>
          <a:bodyPr wrap="square">
            <a:spAutoFit/>
          </a:bodyPr>
          <a:lstStyle/>
          <a:p>
            <a:pPr algn="ctr"/>
            <a:r>
              <a:rPr lang="en-US" sz="2200" dirty="0" smtClean="0">
                <a:latin typeface="Tahhoma"/>
              </a:rPr>
              <a:t>BUT</a:t>
            </a:r>
            <a:endParaRPr lang="en-US" sz="2200" dirty="0">
              <a:latin typeface="Tahhoma"/>
            </a:endParaRPr>
          </a:p>
        </p:txBody>
      </p:sp>
    </p:spTree>
    <p:extLst>
      <p:ext uri="{BB962C8B-B14F-4D97-AF65-F5344CB8AC3E}">
        <p14:creationId xmlns:p14="http://schemas.microsoft.com/office/powerpoint/2010/main" val="16618220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4"/>
          <p:cNvSpPr txBox="1">
            <a:spLocks/>
          </p:cNvSpPr>
          <p:nvPr/>
        </p:nvSpPr>
        <p:spPr>
          <a:xfrm>
            <a:off x="107504" y="31237"/>
            <a:ext cx="8905875" cy="127509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en-US" sz="3500" dirty="0" smtClean="0">
                <a:solidFill>
                  <a:srgbClr val="3333FF"/>
                </a:solidFill>
                <a:latin typeface="Tahoma" panose="020B0604030504040204" pitchFamily="34" charset="0"/>
                <a:cs typeface="Tahoma" panose="020B0604030504040204" pitchFamily="34" charset="0"/>
              </a:rPr>
              <a:t>Photosynthesis and respiration (fast)</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3" name="Connettore diritto 9"/>
          <p:cNvCxnSpPr/>
          <p:nvPr/>
        </p:nvCxnSpPr>
        <p:spPr>
          <a:xfrm>
            <a:off x="611560" y="69269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9231" name="Picture 15" descr="http://butane.chem.uiuc.edu/pshapley/environmental/L29/1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773" y="1679667"/>
            <a:ext cx="3240360" cy="2351577"/>
          </a:xfrm>
          <a:prstGeom prst="rect">
            <a:avLst/>
          </a:prstGeom>
          <a:noFill/>
          <a:extLst>
            <a:ext uri="{909E8E84-426E-40DD-AFC4-6F175D3DCCD1}">
              <a14:hiddenFill xmlns:a14="http://schemas.microsoft.com/office/drawing/2010/main">
                <a:solidFill>
                  <a:srgbClr val="FFFFFF"/>
                </a:solidFill>
              </a14:hiddenFill>
            </a:ext>
          </a:extLst>
        </p:spPr>
      </p:pic>
      <p:pic>
        <p:nvPicPr>
          <p:cNvPr id="9233" name="Picture 17" descr="http://butane.chem.uiuc.edu/pshapley/environmental/L29/1d.gif"/>
          <p:cNvPicPr>
            <a:picLocks noChangeAspect="1" noChangeArrowheads="1"/>
          </p:cNvPicPr>
          <p:nvPr/>
        </p:nvPicPr>
        <p:blipFill rotWithShape="1">
          <a:blip r:embed="rId4">
            <a:extLst>
              <a:ext uri="{28A0092B-C50C-407E-A947-70E740481C1C}">
                <a14:useLocalDpi xmlns:a14="http://schemas.microsoft.com/office/drawing/2010/main" val="0"/>
              </a:ext>
            </a:extLst>
          </a:blip>
          <a:srcRect t="45890" b="-231"/>
          <a:stretch/>
        </p:blipFill>
        <p:spPr bwMode="auto">
          <a:xfrm>
            <a:off x="610538" y="4148092"/>
            <a:ext cx="5734050" cy="16459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7" descr="http://butane.chem.uiuc.edu/pshapley/environmental/L29/1d.gif"/>
          <p:cNvPicPr>
            <a:picLocks noChangeAspect="1" noChangeArrowheads="1"/>
          </p:cNvPicPr>
          <p:nvPr/>
        </p:nvPicPr>
        <p:blipFill rotWithShape="1">
          <a:blip r:embed="rId4">
            <a:extLst>
              <a:ext uri="{28A0092B-C50C-407E-A947-70E740481C1C}">
                <a14:useLocalDpi xmlns:a14="http://schemas.microsoft.com/office/drawing/2010/main" val="0"/>
              </a:ext>
            </a:extLst>
          </a:blip>
          <a:srcRect t="-1" b="54717"/>
          <a:stretch/>
        </p:blipFill>
        <p:spPr bwMode="auto">
          <a:xfrm>
            <a:off x="1763551" y="761853"/>
            <a:ext cx="5734050" cy="1371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762825" y="2246140"/>
            <a:ext cx="5256584" cy="1785104"/>
          </a:xfrm>
          <a:prstGeom prst="rect">
            <a:avLst/>
          </a:prstGeom>
        </p:spPr>
        <p:txBody>
          <a:bodyPr wrap="square">
            <a:spAutoFit/>
          </a:bodyPr>
          <a:lstStyle/>
          <a:p>
            <a:r>
              <a:rPr lang="en-US" sz="2200" dirty="0" smtClean="0"/>
              <a:t>CO</a:t>
            </a:r>
            <a:r>
              <a:rPr lang="en-US" sz="2200" baseline="-25000" dirty="0" smtClean="0"/>
              <a:t>2</a:t>
            </a:r>
            <a:r>
              <a:rPr lang="en-US" sz="2200" dirty="0" smtClean="0"/>
              <a:t> is trapped from </a:t>
            </a:r>
            <a:r>
              <a:rPr lang="en-US" sz="2200" dirty="0"/>
              <a:t>the atmosphere to produce </a:t>
            </a:r>
            <a:r>
              <a:rPr lang="en-US" sz="2200" dirty="0">
                <a:solidFill>
                  <a:srgbClr val="FF0000"/>
                </a:solidFill>
              </a:rPr>
              <a:t>glucose</a:t>
            </a:r>
            <a:r>
              <a:rPr lang="en-US" sz="2200" dirty="0"/>
              <a:t> </a:t>
            </a:r>
            <a:r>
              <a:rPr lang="en-US" sz="2200" dirty="0" smtClean="0"/>
              <a:t>(energy storage). </a:t>
            </a:r>
          </a:p>
          <a:p>
            <a:r>
              <a:rPr lang="en-US" sz="2200" dirty="0" smtClean="0"/>
              <a:t>Glucose </a:t>
            </a:r>
            <a:r>
              <a:rPr lang="en-US" sz="2200" dirty="0"/>
              <a:t>is used to make other organic molecules and is used as a source of energy in respiration.</a:t>
            </a:r>
          </a:p>
        </p:txBody>
      </p:sp>
      <p:sp>
        <p:nvSpPr>
          <p:cNvPr id="15" name="Rectangle 14"/>
          <p:cNvSpPr/>
          <p:nvPr/>
        </p:nvSpPr>
        <p:spPr>
          <a:xfrm>
            <a:off x="3203848" y="4149080"/>
            <a:ext cx="5940152" cy="769441"/>
          </a:xfrm>
          <a:prstGeom prst="rect">
            <a:avLst/>
          </a:prstGeom>
        </p:spPr>
        <p:txBody>
          <a:bodyPr wrap="square">
            <a:spAutoFit/>
          </a:bodyPr>
          <a:lstStyle/>
          <a:p>
            <a:r>
              <a:rPr lang="en-US" sz="2200" dirty="0" smtClean="0"/>
              <a:t>Glucose </a:t>
            </a:r>
            <a:r>
              <a:rPr lang="en-US" sz="2200" dirty="0"/>
              <a:t>is used </a:t>
            </a:r>
            <a:r>
              <a:rPr lang="en-US" sz="2200" dirty="0" smtClean="0"/>
              <a:t>as </a:t>
            </a:r>
            <a:r>
              <a:rPr lang="en-US" sz="2200" dirty="0"/>
              <a:t>a source of energy in </a:t>
            </a:r>
            <a:r>
              <a:rPr lang="en-US" sz="2200" dirty="0" smtClean="0"/>
              <a:t>respiration - CO</a:t>
            </a:r>
            <a:r>
              <a:rPr lang="en-US" sz="2200" baseline="-25000" dirty="0" smtClean="0"/>
              <a:t>2</a:t>
            </a:r>
            <a:r>
              <a:rPr lang="en-US" sz="2200" dirty="0" smtClean="0"/>
              <a:t> is emitted again in atmosphere</a:t>
            </a:r>
            <a:endParaRPr lang="en-US" sz="2200" dirty="0"/>
          </a:p>
        </p:txBody>
      </p:sp>
      <p:sp>
        <p:nvSpPr>
          <p:cNvPr id="5" name="Rectangle 4"/>
          <p:cNvSpPr/>
          <p:nvPr/>
        </p:nvSpPr>
        <p:spPr>
          <a:xfrm>
            <a:off x="408711" y="5818038"/>
            <a:ext cx="8339753" cy="923330"/>
          </a:xfrm>
          <a:prstGeom prst="rect">
            <a:avLst/>
          </a:prstGeom>
          <a:solidFill>
            <a:srgbClr val="FFFF00"/>
          </a:solidFill>
        </p:spPr>
        <p:txBody>
          <a:bodyPr wrap="square">
            <a:spAutoFit/>
          </a:bodyPr>
          <a:lstStyle/>
          <a:p>
            <a:pPr algn="ctr"/>
            <a:r>
              <a:rPr lang="en-US" dirty="0">
                <a:latin typeface="Arial" panose="020B0604020202020204" pitchFamily="34" charset="0"/>
                <a:cs typeface="Arial" panose="020B0604020202020204" pitchFamily="34" charset="0"/>
              </a:rPr>
              <a:t>The amount of </a:t>
            </a:r>
            <a:r>
              <a:rPr lang="en-US" dirty="0" smtClean="0">
                <a:latin typeface="Arial" panose="020B0604020202020204" pitchFamily="34" charset="0"/>
                <a:cs typeface="Arial" panose="020B0604020202020204" pitchFamily="34" charset="0"/>
              </a:rPr>
              <a:t>C taken </a:t>
            </a:r>
            <a:r>
              <a:rPr lang="en-US" dirty="0">
                <a:latin typeface="Arial" panose="020B0604020202020204" pitchFamily="34" charset="0"/>
                <a:cs typeface="Arial" panose="020B0604020202020204" pitchFamily="34" charset="0"/>
              </a:rPr>
              <a:t>up </a:t>
            </a:r>
            <a:r>
              <a:rPr lang="en-US" dirty="0" smtClean="0">
                <a:latin typeface="Arial" panose="020B0604020202020204" pitchFamily="34" charset="0"/>
                <a:cs typeface="Arial" panose="020B0604020202020204" pitchFamily="34" charset="0"/>
              </a:rPr>
              <a:t>and released by photosynthesis/respiration </a:t>
            </a:r>
            <a:r>
              <a:rPr lang="en-US" dirty="0">
                <a:latin typeface="Arial" panose="020B0604020202020204" pitchFamily="34" charset="0"/>
                <a:cs typeface="Arial" panose="020B0604020202020204" pitchFamily="34" charset="0"/>
              </a:rPr>
              <a:t>each year is </a:t>
            </a:r>
            <a:r>
              <a:rPr lang="en-US" b="1" dirty="0">
                <a:solidFill>
                  <a:srgbClr val="FF0000"/>
                </a:solidFill>
                <a:latin typeface="Arial" panose="020B0604020202020204" pitchFamily="34" charset="0"/>
                <a:cs typeface="Arial" panose="020B0604020202020204" pitchFamily="34" charset="0"/>
              </a:rPr>
              <a:t>1,000 times greater </a:t>
            </a:r>
            <a:r>
              <a:rPr lang="en-US" dirty="0">
                <a:latin typeface="Arial" panose="020B0604020202020204" pitchFamily="34" charset="0"/>
                <a:cs typeface="Arial" panose="020B0604020202020204" pitchFamily="34" charset="0"/>
              </a:rPr>
              <a:t>than the amount of </a:t>
            </a:r>
            <a:r>
              <a:rPr lang="en-US" dirty="0" smtClean="0">
                <a:latin typeface="Arial" panose="020B0604020202020204" pitchFamily="34" charset="0"/>
                <a:cs typeface="Arial" panose="020B0604020202020204" pitchFamily="34" charset="0"/>
              </a:rPr>
              <a:t>C </a:t>
            </a:r>
            <a:r>
              <a:rPr lang="en-US" dirty="0">
                <a:latin typeface="Arial" panose="020B0604020202020204" pitchFamily="34" charset="0"/>
                <a:cs typeface="Arial" panose="020B0604020202020204" pitchFamily="34" charset="0"/>
              </a:rPr>
              <a:t>that moves through the geological </a:t>
            </a:r>
            <a:r>
              <a:rPr lang="en-US" dirty="0" smtClean="0">
                <a:latin typeface="Arial" panose="020B0604020202020204" pitchFamily="34" charset="0"/>
                <a:cs typeface="Arial" panose="020B0604020202020204" pitchFamily="34" charset="0"/>
              </a:rPr>
              <a:t>cycle per year</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964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4"/>
          <p:cNvSpPr txBox="1">
            <a:spLocks/>
          </p:cNvSpPr>
          <p:nvPr/>
        </p:nvSpPr>
        <p:spPr>
          <a:xfrm>
            <a:off x="119060" y="-78343"/>
            <a:ext cx="8905875" cy="69903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en-US" sz="3500" dirty="0" smtClean="0">
                <a:solidFill>
                  <a:srgbClr val="3333FF"/>
                </a:solidFill>
                <a:latin typeface="Tahoma" panose="020B0604030504040204" pitchFamily="34" charset="0"/>
                <a:cs typeface="Tahoma" panose="020B0604030504040204" pitchFamily="34" charset="0"/>
              </a:rPr>
              <a:t>The CO</a:t>
            </a:r>
            <a:r>
              <a:rPr lang="it-IT" altLang="en-US" sz="3500" baseline="-25000" dirty="0" smtClean="0">
                <a:solidFill>
                  <a:srgbClr val="3333FF"/>
                </a:solidFill>
                <a:latin typeface="Tahoma" panose="020B0604030504040204" pitchFamily="34" charset="0"/>
                <a:cs typeface="Tahoma" panose="020B0604030504040204" pitchFamily="34" charset="0"/>
              </a:rPr>
              <a:t>2</a:t>
            </a:r>
            <a:r>
              <a:rPr lang="it-IT" altLang="en-US" sz="3500" dirty="0" smtClean="0">
                <a:solidFill>
                  <a:srgbClr val="3333FF"/>
                </a:solidFill>
                <a:latin typeface="Tahoma" panose="020B0604030504040204" pitchFamily="34" charset="0"/>
                <a:cs typeface="Tahoma" panose="020B0604030504040204" pitchFamily="34" charset="0"/>
              </a:rPr>
              <a:t> reservoir</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3" name="Connettore diritto 9"/>
          <p:cNvCxnSpPr/>
          <p:nvPr/>
        </p:nvCxnSpPr>
        <p:spPr>
          <a:xfrm>
            <a:off x="582502" y="62068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65624" y="880844"/>
            <a:ext cx="8845428" cy="1107996"/>
          </a:xfrm>
          <a:prstGeom prst="rect">
            <a:avLst/>
          </a:prstGeom>
        </p:spPr>
        <p:txBody>
          <a:bodyPr wrap="square">
            <a:spAutoFit/>
          </a:bodyPr>
          <a:lstStyle/>
          <a:p>
            <a:r>
              <a:rPr lang="it-IT" sz="2200" dirty="0" smtClean="0">
                <a:latin typeface="Tahhoma"/>
              </a:rPr>
              <a:t>The C in </a:t>
            </a:r>
            <a:r>
              <a:rPr lang="it-IT" sz="2200" dirty="0" smtClean="0">
                <a:solidFill>
                  <a:srgbClr val="FF0000"/>
                </a:solidFill>
                <a:latin typeface="Tahhoma"/>
              </a:rPr>
              <a:t>atmosphere</a:t>
            </a:r>
            <a:r>
              <a:rPr lang="it-IT" sz="2200" dirty="0" smtClean="0">
                <a:latin typeface="Tahhoma"/>
              </a:rPr>
              <a:t> (</a:t>
            </a:r>
            <a:r>
              <a:rPr lang="it-IT" sz="2200" dirty="0" smtClean="0">
                <a:latin typeface="Tahhoma"/>
                <a:sym typeface="Symbol" panose="05050102010706020507" pitchFamily="18" charset="2"/>
              </a:rPr>
              <a:t></a:t>
            </a:r>
            <a:r>
              <a:rPr lang="it-IT" sz="2200" b="1" dirty="0" smtClean="0">
                <a:latin typeface="Tahhoma"/>
              </a:rPr>
              <a:t>830 </a:t>
            </a:r>
            <a:r>
              <a:rPr lang="it-IT" sz="2200" b="1" dirty="0">
                <a:latin typeface="Tahhoma"/>
              </a:rPr>
              <a:t>PgC</a:t>
            </a:r>
            <a:r>
              <a:rPr lang="it-IT" sz="2200" b="1" dirty="0" smtClean="0">
                <a:latin typeface="Tahhoma"/>
              </a:rPr>
              <a:t>)</a:t>
            </a:r>
            <a:r>
              <a:rPr lang="it-IT" sz="2200" dirty="0" smtClean="0">
                <a:latin typeface="Tahhoma"/>
              </a:rPr>
              <a:t> is several order of magnitudes smaller than C in the </a:t>
            </a:r>
            <a:r>
              <a:rPr lang="it-IT" sz="2200" dirty="0" smtClean="0">
                <a:solidFill>
                  <a:srgbClr val="FF0000"/>
                </a:solidFill>
                <a:latin typeface="Tahhoma"/>
              </a:rPr>
              <a:t>oceans </a:t>
            </a:r>
            <a:r>
              <a:rPr lang="it-IT" sz="2200" dirty="0" smtClean="0">
                <a:latin typeface="Tahhoma"/>
              </a:rPr>
              <a:t>(</a:t>
            </a:r>
            <a:r>
              <a:rPr lang="it-IT" sz="2200" dirty="0" smtClean="0">
                <a:latin typeface="Tahhoma"/>
                <a:sym typeface="Symbol" panose="05050102010706020507" pitchFamily="18" charset="2"/>
              </a:rPr>
              <a:t></a:t>
            </a:r>
            <a:r>
              <a:rPr lang="it-IT" sz="2200" b="1" dirty="0">
                <a:latin typeface="Tahhoma"/>
              </a:rPr>
              <a:t>40 000 </a:t>
            </a:r>
            <a:r>
              <a:rPr lang="it-IT" sz="2200" b="1" dirty="0" smtClean="0">
                <a:latin typeface="Tahhoma"/>
              </a:rPr>
              <a:t>PgC</a:t>
            </a:r>
            <a:r>
              <a:rPr lang="en-US" sz="2200" b="1" dirty="0" smtClean="0">
                <a:latin typeface="Tahhoma"/>
              </a:rPr>
              <a:t>)</a:t>
            </a:r>
            <a:r>
              <a:rPr lang="it-IT" sz="2200" dirty="0" smtClean="0">
                <a:latin typeface="Tahhoma"/>
              </a:rPr>
              <a:t> and </a:t>
            </a:r>
            <a:r>
              <a:rPr lang="it-IT" sz="2200" dirty="0" smtClean="0">
                <a:solidFill>
                  <a:srgbClr val="FF0000"/>
                </a:solidFill>
                <a:latin typeface="Tahhoma"/>
              </a:rPr>
              <a:t>litosphere</a:t>
            </a:r>
            <a:r>
              <a:rPr lang="it-IT" sz="2200" dirty="0" smtClean="0">
                <a:latin typeface="Tahhoma"/>
              </a:rPr>
              <a:t> (</a:t>
            </a:r>
            <a:r>
              <a:rPr lang="it-IT" sz="2200" dirty="0">
                <a:latin typeface="Tahhoma"/>
                <a:sym typeface="Symbol" panose="05050102010706020507" pitchFamily="18" charset="2"/>
              </a:rPr>
              <a:t></a:t>
            </a:r>
            <a:r>
              <a:rPr lang="it-IT" sz="2200" b="1" dirty="0">
                <a:latin typeface="Tahhoma"/>
              </a:rPr>
              <a:t>90 000 000 </a:t>
            </a:r>
            <a:r>
              <a:rPr lang="it-IT" sz="2200" b="1" dirty="0" smtClean="0">
                <a:latin typeface="Tahhoma"/>
              </a:rPr>
              <a:t>PgC)</a:t>
            </a:r>
            <a:endParaRPr lang="en-US" sz="2200" dirty="0">
              <a:latin typeface="Tahhoma"/>
            </a:endParaRPr>
          </a:p>
        </p:txBody>
      </p:sp>
      <p:sp>
        <p:nvSpPr>
          <p:cNvPr id="12" name="Rectangle 11"/>
          <p:cNvSpPr/>
          <p:nvPr/>
        </p:nvSpPr>
        <p:spPr>
          <a:xfrm>
            <a:off x="754608" y="2132856"/>
            <a:ext cx="7729812" cy="1107996"/>
          </a:xfrm>
          <a:prstGeom prst="rect">
            <a:avLst/>
          </a:prstGeom>
        </p:spPr>
        <p:txBody>
          <a:bodyPr wrap="square">
            <a:spAutoFit/>
          </a:bodyPr>
          <a:lstStyle/>
          <a:p>
            <a:r>
              <a:rPr lang="it-IT" sz="2200" dirty="0" smtClean="0">
                <a:latin typeface="Tahhoma"/>
              </a:rPr>
              <a:t>The C most available for photosynthesis (i.e. to enter in the biosphere) is in the smallest of the reservoirs. Hence it is the smallest reservoir that is most actively cycled</a:t>
            </a:r>
            <a:endParaRPr lang="en-US" sz="2200" dirty="0">
              <a:latin typeface="Tahhoma"/>
            </a:endParaRPr>
          </a:p>
        </p:txBody>
      </p:sp>
      <p:sp>
        <p:nvSpPr>
          <p:cNvPr id="5" name="Rectangle 4"/>
          <p:cNvSpPr/>
          <p:nvPr/>
        </p:nvSpPr>
        <p:spPr>
          <a:xfrm>
            <a:off x="4688338" y="4005064"/>
            <a:ext cx="4572000" cy="430887"/>
          </a:xfrm>
          <a:prstGeom prst="rect">
            <a:avLst/>
          </a:prstGeom>
        </p:spPr>
        <p:txBody>
          <a:bodyPr>
            <a:spAutoFit/>
          </a:bodyPr>
          <a:lstStyle/>
          <a:p>
            <a:r>
              <a:rPr lang="en-US" sz="2200" dirty="0" smtClean="0">
                <a:solidFill>
                  <a:srgbClr val="FF0000"/>
                </a:solidFill>
                <a:latin typeface="Arial" panose="020B0604020202020204" pitchFamily="34" charset="0"/>
                <a:cs typeface="Arial" panose="020B0604020202020204" pitchFamily="34" charset="0"/>
              </a:rPr>
              <a:t>Oscillations </a:t>
            </a:r>
            <a:r>
              <a:rPr lang="en-US" sz="2200" dirty="0">
                <a:solidFill>
                  <a:srgbClr val="FF0000"/>
                </a:solidFill>
                <a:latin typeface="Arial" panose="020B0604020202020204" pitchFamily="34" charset="0"/>
                <a:cs typeface="Arial" panose="020B0604020202020204" pitchFamily="34" charset="0"/>
              </a:rPr>
              <a:t>in </a:t>
            </a:r>
            <a:r>
              <a:rPr lang="en-US" sz="2200" dirty="0" smtClean="0">
                <a:solidFill>
                  <a:srgbClr val="FF0000"/>
                </a:solidFill>
                <a:latin typeface="Arial" panose="020B0604020202020204" pitchFamily="34" charset="0"/>
                <a:cs typeface="Arial" panose="020B0604020202020204" pitchFamily="34" charset="0"/>
              </a:rPr>
              <a:t>atmospheric CO</a:t>
            </a:r>
            <a:r>
              <a:rPr lang="en-US" sz="2200" baseline="-25000" dirty="0" smtClean="0">
                <a:solidFill>
                  <a:srgbClr val="FF0000"/>
                </a:solidFill>
                <a:latin typeface="Arial" panose="020B0604020202020204" pitchFamily="34" charset="0"/>
                <a:cs typeface="Arial" panose="020B0604020202020204" pitchFamily="34" charset="0"/>
              </a:rPr>
              <a:t>2</a:t>
            </a:r>
            <a:endParaRPr lang="en-US" sz="2200" baseline="-25000" dirty="0">
              <a:solidFill>
                <a:srgbClr val="FF0000"/>
              </a:solidFill>
              <a:latin typeface="Arial" panose="020B0604020202020204" pitchFamily="34" charset="0"/>
              <a:cs typeface="Arial" panose="020B0604020202020204" pitchFamily="34" charset="0"/>
            </a:endParaRPr>
          </a:p>
        </p:txBody>
      </p:sp>
      <p:sp>
        <p:nvSpPr>
          <p:cNvPr id="13" name="Rectangle 12"/>
          <p:cNvSpPr/>
          <p:nvPr/>
        </p:nvSpPr>
        <p:spPr>
          <a:xfrm>
            <a:off x="4619514" y="4542499"/>
            <a:ext cx="4852214" cy="430887"/>
          </a:xfrm>
          <a:prstGeom prst="rect">
            <a:avLst/>
          </a:prstGeom>
        </p:spPr>
        <p:txBody>
          <a:bodyPr wrap="square">
            <a:spAutoFit/>
          </a:bodyPr>
          <a:lstStyle/>
          <a:p>
            <a:r>
              <a:rPr lang="it-IT" sz="2200" dirty="0" smtClean="0">
                <a:latin typeface="Tahhoma"/>
              </a:rPr>
              <a:t>Seasonal activity of photosynthesis</a:t>
            </a:r>
            <a:endParaRPr lang="en-US" sz="2200" dirty="0">
              <a:latin typeface="Tahhoma"/>
            </a:endParaRPr>
          </a:p>
        </p:txBody>
      </p:sp>
      <p:pic>
        <p:nvPicPr>
          <p:cNvPr id="10" name="Picture 4" descr="Mauna Loa C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60" y="3273442"/>
            <a:ext cx="4620853" cy="3465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70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4"/>
          <p:cNvSpPr txBox="1">
            <a:spLocks/>
          </p:cNvSpPr>
          <p:nvPr/>
        </p:nvSpPr>
        <p:spPr>
          <a:xfrm>
            <a:off x="119060" y="-6335"/>
            <a:ext cx="8905875" cy="69903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en-US" sz="3500" dirty="0" smtClean="0">
                <a:solidFill>
                  <a:srgbClr val="3333FF"/>
                </a:solidFill>
                <a:latin typeface="Tahoma" panose="020B0604030504040204" pitchFamily="34" charset="0"/>
                <a:cs typeface="Tahoma" panose="020B0604030504040204" pitchFamily="34" charset="0"/>
              </a:rPr>
              <a:t>Fast and slow C cycles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3" name="Connettore diritto 9"/>
          <p:cNvCxnSpPr/>
          <p:nvPr/>
        </p:nvCxnSpPr>
        <p:spPr>
          <a:xfrm>
            <a:off x="582502" y="69269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830846" y="1072532"/>
            <a:ext cx="7423062" cy="1107996"/>
          </a:xfrm>
          <a:prstGeom prst="rect">
            <a:avLst/>
          </a:prstGeom>
        </p:spPr>
        <p:txBody>
          <a:bodyPr wrap="square">
            <a:spAutoFit/>
          </a:bodyPr>
          <a:lstStyle/>
          <a:p>
            <a:pPr algn="ctr"/>
            <a:r>
              <a:rPr lang="en-US" sz="2200" dirty="0">
                <a:latin typeface="Tahoma" panose="020B0604030504040204" pitchFamily="34" charset="0"/>
                <a:ea typeface="Tahoma" panose="020B0604030504040204" pitchFamily="34" charset="0"/>
                <a:cs typeface="Tahoma" panose="020B0604030504040204" pitchFamily="34" charset="0"/>
              </a:rPr>
              <a:t>The removal of all the </a:t>
            </a:r>
            <a:r>
              <a:rPr lang="en-US" sz="2200" dirty="0" smtClean="0">
                <a:latin typeface="Tahoma" panose="020B0604030504040204" pitchFamily="34" charset="0"/>
                <a:ea typeface="Tahoma" panose="020B0604030504040204" pitchFamily="34" charset="0"/>
                <a:cs typeface="Tahoma" panose="020B0604030504040204" pitchFamily="34" charset="0"/>
              </a:rPr>
              <a:t>human-emitted CO</a:t>
            </a:r>
            <a:r>
              <a:rPr lang="en-US" sz="2200" baseline="-25000" dirty="0" smtClean="0">
                <a:latin typeface="Tahoma" panose="020B0604030504040204" pitchFamily="34" charset="0"/>
                <a:ea typeface="Tahoma" panose="020B0604030504040204" pitchFamily="34" charset="0"/>
                <a:cs typeface="Tahoma" panose="020B0604030504040204" pitchFamily="34" charset="0"/>
              </a:rPr>
              <a:t>2</a:t>
            </a:r>
            <a:r>
              <a:rPr lang="en-US" sz="2200" dirty="0" smtClean="0">
                <a:latin typeface="Tahoma" panose="020B0604030504040204" pitchFamily="34" charset="0"/>
                <a:ea typeface="Tahoma" panose="020B0604030504040204" pitchFamily="34" charset="0"/>
                <a:cs typeface="Tahoma" panose="020B0604030504040204" pitchFamily="34" charset="0"/>
              </a:rPr>
              <a:t> </a:t>
            </a:r>
            <a:r>
              <a:rPr lang="en-US" sz="2200" dirty="0">
                <a:latin typeface="Tahoma" panose="020B0604030504040204" pitchFamily="34" charset="0"/>
                <a:ea typeface="Tahoma" panose="020B0604030504040204" pitchFamily="34" charset="0"/>
                <a:cs typeface="Tahoma" panose="020B0604030504040204" pitchFamily="34" charset="0"/>
              </a:rPr>
              <a:t>from the atmosphere by natural processes will take a few </a:t>
            </a:r>
            <a:r>
              <a:rPr lang="en-US" sz="2200" dirty="0" smtClean="0">
                <a:latin typeface="Tahoma" panose="020B0604030504040204" pitchFamily="34" charset="0"/>
                <a:ea typeface="Tahoma" panose="020B0604030504040204" pitchFamily="34" charset="0"/>
                <a:cs typeface="Tahoma" panose="020B0604030504040204" pitchFamily="34" charset="0"/>
              </a:rPr>
              <a:t>hundred to thousands of years</a:t>
            </a:r>
            <a:endParaRPr lang="en-US" sz="2200"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3"/>
          <a:stretch>
            <a:fillRect/>
          </a:stretch>
        </p:blipFill>
        <p:spPr>
          <a:xfrm>
            <a:off x="179512" y="2560363"/>
            <a:ext cx="8775920" cy="2529361"/>
          </a:xfrm>
          <a:prstGeom prst="rect">
            <a:avLst/>
          </a:prstGeom>
        </p:spPr>
      </p:pic>
      <p:sp>
        <p:nvSpPr>
          <p:cNvPr id="15" name="Rectangle 14"/>
          <p:cNvSpPr/>
          <p:nvPr/>
        </p:nvSpPr>
        <p:spPr>
          <a:xfrm>
            <a:off x="370473" y="5753982"/>
            <a:ext cx="8343808" cy="430887"/>
          </a:xfrm>
          <a:prstGeom prst="rect">
            <a:avLst/>
          </a:prstGeom>
          <a:solidFill>
            <a:srgbClr val="FFFF00"/>
          </a:solidFill>
        </p:spPr>
        <p:txBody>
          <a:bodyPr wrap="square">
            <a:spAutoFit/>
          </a:bodyPr>
          <a:lstStyle/>
          <a:p>
            <a:pPr algn="ctr"/>
            <a:r>
              <a:rPr lang="en-US" sz="2200" dirty="0" smtClean="0">
                <a:latin typeface="Tahoma" panose="020B0604030504040204" pitchFamily="34" charset="0"/>
                <a:ea typeface="Tahoma" panose="020B0604030504040204" pitchFamily="34" charset="0"/>
                <a:cs typeface="Tahoma" panose="020B0604030504040204" pitchFamily="34" charset="0"/>
              </a:rPr>
              <a:t>Necessity of alternative/additional CO</a:t>
            </a:r>
            <a:r>
              <a:rPr lang="en-US" sz="2200" baseline="-25000" dirty="0" smtClean="0">
                <a:latin typeface="Tahoma" panose="020B0604030504040204" pitchFamily="34" charset="0"/>
                <a:ea typeface="Tahoma" panose="020B0604030504040204" pitchFamily="34" charset="0"/>
                <a:cs typeface="Tahoma" panose="020B0604030504040204" pitchFamily="34" charset="0"/>
              </a:rPr>
              <a:t>2</a:t>
            </a:r>
            <a:r>
              <a:rPr lang="en-US" sz="2200" b="1" dirty="0" smtClean="0">
                <a:latin typeface="Tahoma" panose="020B0604030504040204" pitchFamily="34" charset="0"/>
                <a:ea typeface="Tahoma" panose="020B0604030504040204" pitchFamily="34" charset="0"/>
                <a:cs typeface="Tahoma" panose="020B0604030504040204" pitchFamily="34" charset="0"/>
              </a:rPr>
              <a:t> </a:t>
            </a:r>
            <a:r>
              <a:rPr lang="en-US" sz="2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mitigation techniques</a:t>
            </a:r>
            <a:endParaRPr lang="en-US" sz="22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188073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4"/>
          <p:cNvSpPr txBox="1">
            <a:spLocks/>
          </p:cNvSpPr>
          <p:nvPr/>
        </p:nvSpPr>
        <p:spPr>
          <a:xfrm>
            <a:off x="119060" y="-78343"/>
            <a:ext cx="8905875" cy="69903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en-US" sz="3500" dirty="0" smtClean="0">
                <a:solidFill>
                  <a:srgbClr val="3333FF"/>
                </a:solidFill>
                <a:latin typeface="Tahoma" panose="020B0604030504040204" pitchFamily="34" charset="0"/>
                <a:cs typeface="Tahoma" panose="020B0604030504040204" pitchFamily="34" charset="0"/>
              </a:rPr>
              <a:t>Ocean chemistry of C</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3" name="Connettore diritto 9"/>
          <p:cNvCxnSpPr/>
          <p:nvPr/>
        </p:nvCxnSpPr>
        <p:spPr>
          <a:xfrm>
            <a:off x="582502" y="54868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9218" name="Picture 2" descr="Risultati immagini per ocean carbon chemist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8203" y="2088065"/>
            <a:ext cx="6336704" cy="366261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211960" y="2304089"/>
            <a:ext cx="3542074" cy="461665"/>
          </a:xfrm>
          <a:prstGeom prst="rect">
            <a:avLst/>
          </a:prstGeom>
        </p:spPr>
        <p:txBody>
          <a:bodyPr wrap="square">
            <a:spAutoFit/>
          </a:bodyPr>
          <a:lstStyle/>
          <a:p>
            <a:r>
              <a:rPr lang="it-IT" sz="2400" b="1" dirty="0" smtClean="0">
                <a:solidFill>
                  <a:srgbClr val="FF0000"/>
                </a:solidFill>
                <a:latin typeface="Tahhoma"/>
              </a:rPr>
              <a:t>Ocean acidification</a:t>
            </a:r>
            <a:endParaRPr lang="en-US" sz="2400" b="1" dirty="0">
              <a:solidFill>
                <a:srgbClr val="FF0000"/>
              </a:solidFill>
              <a:latin typeface="Tahhoma"/>
            </a:endParaRPr>
          </a:p>
        </p:txBody>
      </p:sp>
      <p:sp>
        <p:nvSpPr>
          <p:cNvPr id="13" name="Rectangle 12"/>
          <p:cNvSpPr/>
          <p:nvPr/>
        </p:nvSpPr>
        <p:spPr>
          <a:xfrm>
            <a:off x="119060" y="621706"/>
            <a:ext cx="8845428" cy="1446550"/>
          </a:xfrm>
          <a:prstGeom prst="rect">
            <a:avLst/>
          </a:prstGeom>
        </p:spPr>
        <p:txBody>
          <a:bodyPr wrap="square">
            <a:spAutoFit/>
          </a:bodyPr>
          <a:lstStyle/>
          <a:p>
            <a:r>
              <a:rPr lang="it-IT" sz="2200" dirty="0" smtClean="0">
                <a:latin typeface="Tahhoma"/>
              </a:rPr>
              <a:t>Ocean acts as a buffer for CO</a:t>
            </a:r>
            <a:r>
              <a:rPr lang="it-IT" sz="2200" baseline="-25000" dirty="0" smtClean="0">
                <a:latin typeface="Tahhoma"/>
              </a:rPr>
              <a:t>2</a:t>
            </a:r>
            <a:r>
              <a:rPr lang="it-IT" sz="2200" dirty="0" smtClean="0">
                <a:latin typeface="Tahhoma"/>
              </a:rPr>
              <a:t>: exchange is driven by the difference in the partial pressure of CO</a:t>
            </a:r>
            <a:r>
              <a:rPr lang="it-IT" sz="2200" baseline="-25000" dirty="0" smtClean="0">
                <a:latin typeface="Tahhoma"/>
              </a:rPr>
              <a:t>2</a:t>
            </a:r>
            <a:r>
              <a:rPr lang="it-IT" sz="2200" dirty="0" smtClean="0">
                <a:latin typeface="Tahhoma"/>
              </a:rPr>
              <a:t> in air and water. Dissolution of </a:t>
            </a:r>
          </a:p>
          <a:p>
            <a:r>
              <a:rPr lang="it-IT" sz="2200" dirty="0" smtClean="0">
                <a:latin typeface="Tahhoma"/>
              </a:rPr>
              <a:t>C in the ocean leads to H</a:t>
            </a:r>
            <a:r>
              <a:rPr lang="it-IT" sz="2200" baseline="-25000" dirty="0" smtClean="0">
                <a:latin typeface="Tahhoma"/>
              </a:rPr>
              <a:t>2</a:t>
            </a:r>
            <a:r>
              <a:rPr lang="it-IT" sz="2200" dirty="0" smtClean="0">
                <a:latin typeface="Tahhoma"/>
              </a:rPr>
              <a:t>CO</a:t>
            </a:r>
            <a:r>
              <a:rPr lang="it-IT" sz="2200" baseline="-25000" dirty="0" smtClean="0">
                <a:latin typeface="Tahhoma"/>
              </a:rPr>
              <a:t>3</a:t>
            </a:r>
            <a:r>
              <a:rPr lang="it-IT" sz="2200" dirty="0" smtClean="0">
                <a:latin typeface="Tahhoma"/>
              </a:rPr>
              <a:t>, HCO</a:t>
            </a:r>
            <a:r>
              <a:rPr lang="it-IT" sz="2200" baseline="-25000" dirty="0" smtClean="0">
                <a:latin typeface="Tahhoma"/>
              </a:rPr>
              <a:t>3</a:t>
            </a:r>
            <a:r>
              <a:rPr lang="it-IT" sz="2200" baseline="30000" dirty="0" smtClean="0">
                <a:latin typeface="Tahhoma"/>
              </a:rPr>
              <a:t>-</a:t>
            </a:r>
            <a:r>
              <a:rPr lang="it-IT" sz="2200" dirty="0" smtClean="0">
                <a:latin typeface="Tahhoma"/>
              </a:rPr>
              <a:t> and CO</a:t>
            </a:r>
            <a:r>
              <a:rPr lang="it-IT" sz="2200" baseline="-25000" dirty="0" smtClean="0">
                <a:latin typeface="Tahhoma"/>
              </a:rPr>
              <a:t>3</a:t>
            </a:r>
            <a:r>
              <a:rPr lang="it-IT" sz="2200" baseline="30000" dirty="0" smtClean="0">
                <a:latin typeface="Tahhoma"/>
              </a:rPr>
              <a:t>2-</a:t>
            </a:r>
            <a:r>
              <a:rPr lang="it-IT" sz="2200" dirty="0" smtClean="0">
                <a:latin typeface="Tahhoma"/>
              </a:rPr>
              <a:t> (DIC: dissolved inorganic C) and decrease in the pH (</a:t>
            </a:r>
            <a:r>
              <a:rPr lang="it-IT" sz="2200" dirty="0" smtClean="0">
                <a:solidFill>
                  <a:srgbClr val="FF0000"/>
                </a:solidFill>
                <a:latin typeface="Tahhoma"/>
              </a:rPr>
              <a:t>ocean acidification</a:t>
            </a:r>
            <a:r>
              <a:rPr lang="it-IT" sz="2200" dirty="0" smtClean="0">
                <a:latin typeface="Tahhoma"/>
              </a:rPr>
              <a:t>)</a:t>
            </a:r>
            <a:endParaRPr lang="en-US" sz="2200" dirty="0">
              <a:latin typeface="Tahhoma"/>
            </a:endParaRPr>
          </a:p>
        </p:txBody>
      </p:sp>
      <p:sp>
        <p:nvSpPr>
          <p:cNvPr id="14" name="Rectangle 13"/>
          <p:cNvSpPr/>
          <p:nvPr/>
        </p:nvSpPr>
        <p:spPr>
          <a:xfrm>
            <a:off x="126740" y="5695763"/>
            <a:ext cx="8664097" cy="769441"/>
          </a:xfrm>
          <a:prstGeom prst="rect">
            <a:avLst/>
          </a:prstGeom>
        </p:spPr>
        <p:txBody>
          <a:bodyPr wrap="square">
            <a:spAutoFit/>
          </a:bodyPr>
          <a:lstStyle/>
          <a:p>
            <a:r>
              <a:rPr lang="it-IT" sz="2200" dirty="0" smtClean="0">
                <a:latin typeface="Tahhoma"/>
              </a:rPr>
              <a:t>But the buffer capacity of the ocean decreases with increasing CO</a:t>
            </a:r>
            <a:r>
              <a:rPr lang="it-IT" sz="2200" baseline="-25000" dirty="0" smtClean="0">
                <a:latin typeface="Tahhoma"/>
              </a:rPr>
              <a:t>2</a:t>
            </a:r>
            <a:r>
              <a:rPr lang="it-IT" sz="2200" dirty="0" smtClean="0">
                <a:latin typeface="Tahhoma"/>
              </a:rPr>
              <a:t> dissolution. Need to wait for the reaction with CaCO</a:t>
            </a:r>
            <a:r>
              <a:rPr lang="it-IT" sz="2200" baseline="-25000" dirty="0" smtClean="0">
                <a:latin typeface="Tahhoma"/>
              </a:rPr>
              <a:t>3 </a:t>
            </a:r>
            <a:r>
              <a:rPr lang="it-IT" sz="2200" dirty="0" smtClean="0">
                <a:latin typeface="Tahhoma"/>
              </a:rPr>
              <a:t>(slow)</a:t>
            </a:r>
            <a:endParaRPr lang="en-US" sz="2200" dirty="0">
              <a:latin typeface="Tahhoma"/>
            </a:endParaRPr>
          </a:p>
        </p:txBody>
      </p:sp>
      <p:graphicFrame>
        <p:nvGraphicFramePr>
          <p:cNvPr id="16" name="Object 15"/>
          <p:cNvGraphicFramePr>
            <a:graphicFrameLocks noChangeAspect="1"/>
          </p:cNvGraphicFramePr>
          <p:nvPr>
            <p:extLst/>
          </p:nvPr>
        </p:nvGraphicFramePr>
        <p:xfrm>
          <a:off x="2302454" y="6385223"/>
          <a:ext cx="4312667" cy="428153"/>
        </p:xfrm>
        <a:graphic>
          <a:graphicData uri="http://schemas.openxmlformats.org/presentationml/2006/ole">
            <mc:AlternateContent xmlns:mc="http://schemas.openxmlformats.org/markup-compatibility/2006">
              <mc:Choice xmlns:v="urn:schemas-microsoft-com:vml" Requires="v">
                <p:oleObj spid="_x0000_s18468" name="Equation" r:id="rId5" imgW="2438280" imgH="241200" progId="Equation.3">
                  <p:embed/>
                </p:oleObj>
              </mc:Choice>
              <mc:Fallback>
                <p:oleObj name="Equation" r:id="rId5" imgW="2438280" imgH="241200" progId="Equation.3">
                  <p:embed/>
                  <p:pic>
                    <p:nvPicPr>
                      <p:cNvPr id="16" name="Object 15"/>
                      <p:cNvPicPr>
                        <a:picLocks noChangeAspect="1" noChangeArrowheads="1"/>
                      </p:cNvPicPr>
                      <p:nvPr/>
                    </p:nvPicPr>
                    <p:blipFill>
                      <a:blip r:embed="rId6"/>
                      <a:srcRect/>
                      <a:stretch>
                        <a:fillRect/>
                      </a:stretch>
                    </p:blipFill>
                    <p:spPr bwMode="auto">
                      <a:xfrm>
                        <a:off x="2302454" y="6385223"/>
                        <a:ext cx="4312667" cy="428153"/>
                      </a:xfrm>
                      <a:prstGeom prst="rect">
                        <a:avLst/>
                      </a:prstGeom>
                      <a:noFill/>
                      <a:ln>
                        <a:noFill/>
                      </a:ln>
                      <a:effectLst/>
                      <a:extLst/>
                    </p:spPr>
                  </p:pic>
                </p:oleObj>
              </mc:Fallback>
            </mc:AlternateContent>
          </a:graphicData>
        </a:graphic>
      </p:graphicFrame>
      <p:sp>
        <p:nvSpPr>
          <p:cNvPr id="9" name="Rectangle 8"/>
          <p:cNvSpPr/>
          <p:nvPr/>
        </p:nvSpPr>
        <p:spPr>
          <a:xfrm>
            <a:off x="7754034" y="3094550"/>
            <a:ext cx="1302382" cy="2123658"/>
          </a:xfrm>
          <a:prstGeom prst="rect">
            <a:avLst/>
          </a:prstGeom>
        </p:spPr>
        <p:txBody>
          <a:bodyPr wrap="square">
            <a:spAutoFit/>
          </a:bodyPr>
          <a:lstStyle/>
          <a:p>
            <a:pPr algn="ctr"/>
            <a:r>
              <a:rPr lang="en-US" sz="2200" dirty="0" smtClean="0">
                <a:latin typeface="Tahoma" panose="020B0604030504040204" pitchFamily="34" charset="0"/>
                <a:ea typeface="Tahoma" panose="020B0604030504040204" pitchFamily="34" charset="0"/>
                <a:cs typeface="Tahoma" panose="020B0604030504040204" pitchFamily="34" charset="0"/>
              </a:rPr>
              <a:t>mixing of </a:t>
            </a:r>
            <a:r>
              <a:rPr lang="en-US" sz="2200" dirty="0">
                <a:latin typeface="Tahoma" panose="020B0604030504040204" pitchFamily="34" charset="0"/>
                <a:ea typeface="Tahoma" panose="020B0604030504040204" pitchFamily="34" charset="0"/>
                <a:cs typeface="Tahoma" panose="020B0604030504040204" pitchFamily="34" charset="0"/>
              </a:rPr>
              <a:t>surface and deep </a:t>
            </a:r>
            <a:r>
              <a:rPr lang="en-US" sz="2200" dirty="0" smtClean="0">
                <a:latin typeface="Tahoma" panose="020B0604030504040204" pitchFamily="34" charset="0"/>
                <a:ea typeface="Tahoma" panose="020B0604030504040204" pitchFamily="34" charset="0"/>
                <a:cs typeface="Tahoma" panose="020B0604030504040204" pitchFamily="34" charset="0"/>
              </a:rPr>
              <a:t>waters</a:t>
            </a:r>
            <a:endParaRPr lang="en-US" sz="2200" dirty="0">
              <a:latin typeface="Tahoma" panose="020B0604030504040204" pitchFamily="34" charset="0"/>
              <a:ea typeface="Tahoma" panose="020B0604030504040204" pitchFamily="34" charset="0"/>
              <a:cs typeface="Tahoma" panose="020B0604030504040204" pitchFamily="34" charset="0"/>
            </a:endParaRPr>
          </a:p>
        </p:txBody>
      </p:sp>
      <p:sp>
        <p:nvSpPr>
          <p:cNvPr id="5" name="Curved Left Arrow 4"/>
          <p:cNvSpPr/>
          <p:nvPr/>
        </p:nvSpPr>
        <p:spPr>
          <a:xfrm>
            <a:off x="7092280" y="3536906"/>
            <a:ext cx="720080" cy="1382960"/>
          </a:xfrm>
          <a:prstGeom prst="curvedLeftArrow">
            <a:avLst/>
          </a:prstGeom>
          <a:solidFill>
            <a:srgbClr val="FF0000"/>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7158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9"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4"/>
          <p:cNvSpPr txBox="1">
            <a:spLocks/>
          </p:cNvSpPr>
          <p:nvPr/>
        </p:nvSpPr>
        <p:spPr>
          <a:xfrm>
            <a:off x="119060" y="-6335"/>
            <a:ext cx="8905875" cy="69903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en-US" sz="3500" dirty="0" smtClean="0">
                <a:solidFill>
                  <a:srgbClr val="3333FF"/>
                </a:solidFill>
                <a:latin typeface="Tahoma" panose="020B0604030504040204" pitchFamily="34" charset="0"/>
                <a:cs typeface="Tahoma" panose="020B0604030504040204" pitchFamily="34" charset="0"/>
              </a:rPr>
              <a:t>Earth: matter does not come and go</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4" name="Connettore diritto 9"/>
          <p:cNvCxnSpPr/>
          <p:nvPr/>
        </p:nvCxnSpPr>
        <p:spPr>
          <a:xfrm>
            <a:off x="582502" y="69269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6386" name="Picture 2" descr="Risultati immagini per earth from spa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8529" y="1581373"/>
            <a:ext cx="4155991" cy="415599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3"/>
          <p:cNvSpPr>
            <a:spLocks noChangeArrowheads="1"/>
          </p:cNvSpPr>
          <p:nvPr/>
        </p:nvSpPr>
        <p:spPr bwMode="auto">
          <a:xfrm>
            <a:off x="729666" y="899284"/>
            <a:ext cx="8259979"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sz="2600" dirty="0" smtClean="0">
                <a:latin typeface="Tahoma" panose="020B0604030504040204" pitchFamily="34" charset="0"/>
                <a:ea typeface="Tahoma" panose="020B0604030504040204" pitchFamily="34" charset="0"/>
                <a:cs typeface="Tahoma" panose="020B0604030504040204" pitchFamily="34" charset="0"/>
              </a:rPr>
              <a:t>Our planet is a thermodynamic </a:t>
            </a:r>
            <a:r>
              <a:rPr lang="it-IT" altLang="en-US" sz="2600" b="1" dirty="0">
                <a:solidFill>
                  <a:srgbClr val="FF0000"/>
                </a:solidFill>
                <a:latin typeface="Tahoma" panose="020B0604030504040204" pitchFamily="34" charset="0"/>
                <a:ea typeface="Tahoma" panose="020B0604030504040204" pitchFamily="34" charset="0"/>
                <a:cs typeface="Tahoma" panose="020B0604030504040204" pitchFamily="34" charset="0"/>
              </a:rPr>
              <a:t>CLOSED </a:t>
            </a:r>
            <a:r>
              <a:rPr lang="it-IT" altLang="en-US" sz="26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system</a:t>
            </a:r>
            <a:endParaRPr lang="it-IT" altLang="en-US" sz="2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63"/>
          <p:cNvSpPr>
            <a:spLocks noChangeArrowheads="1"/>
          </p:cNvSpPr>
          <p:nvPr/>
        </p:nvSpPr>
        <p:spPr bwMode="auto">
          <a:xfrm>
            <a:off x="428407" y="1766283"/>
            <a:ext cx="390352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System</a:t>
            </a:r>
            <a:r>
              <a:rPr lang="it-IT" altLang="en-US" sz="2400" dirty="0" smtClean="0">
                <a:latin typeface="Tahoma" panose="020B0604030504040204" pitchFamily="34" charset="0"/>
                <a:ea typeface="Tahoma" panose="020B0604030504040204" pitchFamily="34" charset="0"/>
                <a:cs typeface="Tahoma" panose="020B0604030504040204" pitchFamily="34" charset="0"/>
              </a:rPr>
              <a:t>: a set of interconnected components that are interacting to form a unified whole</a:t>
            </a:r>
            <a:endParaRPr lang="it-IT" altLang="en-US"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8" name="Rectangle 63"/>
          <p:cNvSpPr>
            <a:spLocks noChangeArrowheads="1"/>
          </p:cNvSpPr>
          <p:nvPr/>
        </p:nvSpPr>
        <p:spPr bwMode="auto">
          <a:xfrm>
            <a:off x="462887" y="3843628"/>
            <a:ext cx="390352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CLOSED</a:t>
            </a:r>
            <a:r>
              <a:rPr lang="it-IT" altLang="en-US" sz="2400" dirty="0" smtClean="0">
                <a:latin typeface="Tahoma" panose="020B0604030504040204" pitchFamily="34" charset="0"/>
                <a:ea typeface="Tahoma" panose="020B0604030504040204" pitchFamily="34" charset="0"/>
                <a:cs typeface="Tahoma" panose="020B0604030504040204" pitchFamily="34" charset="0"/>
              </a:rPr>
              <a:t>: exchange of energy but no exchange of matter</a:t>
            </a:r>
            <a:endParaRPr lang="it-IT" altLang="en-US"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989109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4"/>
          <p:cNvSpPr txBox="1">
            <a:spLocks/>
          </p:cNvSpPr>
          <p:nvPr/>
        </p:nvSpPr>
        <p:spPr>
          <a:xfrm>
            <a:off x="119060" y="-78343"/>
            <a:ext cx="8905875" cy="69903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en-US" sz="3500" dirty="0" smtClean="0">
                <a:solidFill>
                  <a:srgbClr val="3333FF"/>
                </a:solidFill>
                <a:latin typeface="Tahoma" panose="020B0604030504040204" pitchFamily="34" charset="0"/>
                <a:cs typeface="Tahoma" panose="020B0604030504040204" pitchFamily="34" charset="0"/>
              </a:rPr>
              <a:t>Silicate (mineral) weathering</a:t>
            </a:r>
            <a:endParaRPr lang="en-GB" altLang="en-US" sz="3500" baseline="-25000" dirty="0" smtClean="0">
              <a:solidFill>
                <a:srgbClr val="3333FF"/>
              </a:solidFill>
              <a:latin typeface="Tahoma" panose="020B0604030504040204" pitchFamily="34" charset="0"/>
              <a:cs typeface="Tahoma" panose="020B0604030504040204" pitchFamily="34" charset="0"/>
            </a:endParaRPr>
          </a:p>
        </p:txBody>
      </p:sp>
      <p:cxnSp>
        <p:nvCxnSpPr>
          <p:cNvPr id="4" name="Connettore diritto 9"/>
          <p:cNvCxnSpPr/>
          <p:nvPr/>
        </p:nvCxnSpPr>
        <p:spPr>
          <a:xfrm>
            <a:off x="582502" y="62068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graphicFrame>
        <p:nvGraphicFramePr>
          <p:cNvPr id="9" name="Object 15"/>
          <p:cNvGraphicFramePr>
            <a:graphicFrameLocks noChangeAspect="1"/>
          </p:cNvGraphicFramePr>
          <p:nvPr>
            <p:extLst/>
          </p:nvPr>
        </p:nvGraphicFramePr>
        <p:xfrm>
          <a:off x="2267744" y="1962810"/>
          <a:ext cx="4392488" cy="579069"/>
        </p:xfrm>
        <a:graphic>
          <a:graphicData uri="http://schemas.openxmlformats.org/presentationml/2006/ole">
            <mc:AlternateContent xmlns:mc="http://schemas.openxmlformats.org/markup-compatibility/2006">
              <mc:Choice xmlns:v="urn:schemas-microsoft-com:vml" Requires="v">
                <p:oleObj spid="_x0000_s16436" name="Equation" r:id="rId4" imgW="1739880" imgH="228600" progId="Equation.3">
                  <p:embed/>
                </p:oleObj>
              </mc:Choice>
              <mc:Fallback>
                <p:oleObj name="Equation" r:id="rId4" imgW="1739880" imgH="228600" progId="Equation.3">
                  <p:embed/>
                  <p:pic>
                    <p:nvPicPr>
                      <p:cNvPr id="9" name="Object 15"/>
                      <p:cNvPicPr>
                        <a:picLocks noChangeAspect="1" noChangeArrowheads="1"/>
                      </p:cNvPicPr>
                      <p:nvPr/>
                    </p:nvPicPr>
                    <p:blipFill>
                      <a:blip r:embed="rId5"/>
                      <a:srcRect/>
                      <a:stretch>
                        <a:fillRect/>
                      </a:stretch>
                    </p:blipFill>
                    <p:spPr bwMode="auto">
                      <a:xfrm>
                        <a:off x="2267744" y="1962810"/>
                        <a:ext cx="4392488" cy="579069"/>
                      </a:xfrm>
                      <a:prstGeom prst="rect">
                        <a:avLst/>
                      </a:prstGeom>
                      <a:noFill/>
                      <a:ln>
                        <a:noFill/>
                      </a:ln>
                      <a:effectLst/>
                      <a:extLst/>
                    </p:spPr>
                  </p:pic>
                </p:oleObj>
              </mc:Fallback>
            </mc:AlternateContent>
          </a:graphicData>
        </a:graphic>
      </p:graphicFrame>
      <p:sp>
        <p:nvSpPr>
          <p:cNvPr id="10" name="Rectangle 9"/>
          <p:cNvSpPr/>
          <p:nvPr/>
        </p:nvSpPr>
        <p:spPr>
          <a:xfrm>
            <a:off x="248441" y="692696"/>
            <a:ext cx="8776494" cy="1246495"/>
          </a:xfrm>
          <a:prstGeom prst="rect">
            <a:avLst/>
          </a:prstGeom>
        </p:spPr>
        <p:txBody>
          <a:bodyPr wrap="square">
            <a:spAutoFit/>
          </a:bodyPr>
          <a:lstStyle/>
          <a:p>
            <a:pPr marL="342900" indent="-342900">
              <a:buFont typeface="Arial" panose="020B0604020202020204" pitchFamily="34" charset="0"/>
              <a:buChar char="•"/>
            </a:pPr>
            <a:r>
              <a:rPr lang="en-US" sz="2500" dirty="0" smtClean="0">
                <a:latin typeface="Tahoma" panose="020B0604030504040204" pitchFamily="34" charset="0"/>
                <a:ea typeface="Tahoma" panose="020B0604030504040204" pitchFamily="34" charset="0"/>
                <a:cs typeface="Tahoma" panose="020B0604030504040204" pitchFamily="34" charset="0"/>
              </a:rPr>
              <a:t>Reaction of CO</a:t>
            </a:r>
            <a:r>
              <a:rPr lang="en-US" sz="2500" baseline="-25000" dirty="0" smtClean="0">
                <a:latin typeface="Tahoma" panose="020B0604030504040204" pitchFamily="34" charset="0"/>
                <a:ea typeface="Tahoma" panose="020B0604030504040204" pitchFamily="34" charset="0"/>
                <a:cs typeface="Tahoma" panose="020B0604030504040204" pitchFamily="34" charset="0"/>
              </a:rPr>
              <a:t>2</a:t>
            </a:r>
            <a:r>
              <a:rPr lang="en-US" sz="2500" dirty="0" smtClean="0">
                <a:latin typeface="Tahoma" panose="020B0604030504040204" pitchFamily="34" charset="0"/>
                <a:ea typeface="Tahoma" panose="020B0604030504040204" pitchFamily="34" charset="0"/>
                <a:cs typeface="Tahoma" panose="020B0604030504040204" pitchFamily="34" charset="0"/>
              </a:rPr>
              <a:t> with metal oxides (MO, M=Ca, Mg, Fe) the corresponding </a:t>
            </a:r>
            <a:r>
              <a:rPr 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carbonates</a:t>
            </a:r>
            <a:r>
              <a:rPr lang="en-US" sz="2500" dirty="0" smtClean="0">
                <a:latin typeface="Tahoma" panose="020B0604030504040204" pitchFamily="34" charset="0"/>
                <a:ea typeface="Tahoma" panose="020B0604030504040204" pitchFamily="34" charset="0"/>
                <a:cs typeface="Tahoma" panose="020B0604030504040204" pitchFamily="34" charset="0"/>
              </a:rPr>
              <a:t> (with low solubility in H</a:t>
            </a:r>
            <a:r>
              <a:rPr lang="en-US" sz="2500" baseline="-25000" dirty="0" smtClean="0">
                <a:latin typeface="Tahoma" panose="020B0604030504040204" pitchFamily="34" charset="0"/>
                <a:ea typeface="Tahoma" panose="020B0604030504040204" pitchFamily="34" charset="0"/>
                <a:cs typeface="Tahoma" panose="020B0604030504040204" pitchFamily="34" charset="0"/>
              </a:rPr>
              <a:t>2</a:t>
            </a:r>
            <a:r>
              <a:rPr lang="en-US" sz="2500" dirty="0" smtClean="0">
                <a:latin typeface="Tahoma" panose="020B0604030504040204" pitchFamily="34" charset="0"/>
                <a:ea typeface="Tahoma" panose="020B0604030504040204" pitchFamily="34" charset="0"/>
                <a:cs typeface="Tahoma" panose="020B0604030504040204" pitchFamily="34" charset="0"/>
              </a:rPr>
              <a:t>O) are formed </a:t>
            </a:r>
            <a:r>
              <a:rPr 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exothermically</a:t>
            </a:r>
            <a:endParaRPr lang="en-US" sz="25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6"/>
          <a:stretch>
            <a:fillRect/>
          </a:stretch>
        </p:blipFill>
        <p:spPr>
          <a:xfrm>
            <a:off x="939955" y="2524503"/>
            <a:ext cx="4583677" cy="2576699"/>
          </a:xfrm>
          <a:prstGeom prst="rect">
            <a:avLst/>
          </a:prstGeom>
        </p:spPr>
      </p:pic>
      <p:sp>
        <p:nvSpPr>
          <p:cNvPr id="11" name="Rectangle 10"/>
          <p:cNvSpPr/>
          <p:nvPr/>
        </p:nvSpPr>
        <p:spPr>
          <a:xfrm>
            <a:off x="248441" y="5205582"/>
            <a:ext cx="8592288" cy="1631216"/>
          </a:xfrm>
          <a:prstGeom prst="rect">
            <a:avLst/>
          </a:prstGeom>
        </p:spPr>
        <p:txBody>
          <a:bodyPr wrap="square">
            <a:spAutoFit/>
          </a:bodyPr>
          <a:lstStyle/>
          <a:p>
            <a:pPr marL="342900" indent="-342900">
              <a:buFont typeface="Arial" panose="020B0604020202020204" pitchFamily="34" charset="0"/>
              <a:buChar char="•"/>
            </a:pPr>
            <a:r>
              <a:rPr lang="en-US" sz="2500" dirty="0" smtClean="0">
                <a:latin typeface="Tahoma" panose="020B0604030504040204" pitchFamily="34" charset="0"/>
                <a:ea typeface="Tahoma" panose="020B0604030504040204" pitchFamily="34" charset="0"/>
                <a:cs typeface="Tahoma" panose="020B0604030504040204" pitchFamily="34" charset="0"/>
              </a:rPr>
              <a:t>Reactions are </a:t>
            </a:r>
            <a:r>
              <a:rPr 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thermodynamically </a:t>
            </a:r>
            <a:r>
              <a:rPr lang="en-US" sz="25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favoured</a:t>
            </a:r>
            <a:r>
              <a:rPr 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500" dirty="0" smtClean="0">
                <a:latin typeface="Tahoma" panose="020B0604030504040204" pitchFamily="34" charset="0"/>
                <a:ea typeface="Tahoma" panose="020B0604030504040204" pitchFamily="34" charset="0"/>
                <a:cs typeface="Tahoma" panose="020B0604030504040204" pitchFamily="34" charset="0"/>
              </a:rPr>
              <a:t>at low T (</a:t>
            </a:r>
            <a:r>
              <a:rPr lang="en-US" sz="25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spontaneous) but </a:t>
            </a:r>
            <a:r>
              <a:rPr 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very slow </a:t>
            </a:r>
            <a:r>
              <a:rPr lang="en-US" sz="25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(geological times)</a:t>
            </a:r>
          </a:p>
          <a:p>
            <a:pPr marL="342900" indent="-342900">
              <a:buFont typeface="Arial" panose="020B0604020202020204" pitchFamily="34" charset="0"/>
              <a:buChar char="•"/>
            </a:pPr>
            <a:r>
              <a:rPr lang="en-US" sz="25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Challenge for CO</a:t>
            </a:r>
            <a:r>
              <a:rPr lang="en-US" sz="2500"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2</a:t>
            </a:r>
            <a:r>
              <a:rPr lang="en-US" sz="25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mitigation: find ways to accelerate the carbonation process</a:t>
            </a:r>
            <a:endParaRPr lang="en-US" sz="25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5345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4"/>
          <p:cNvSpPr txBox="1">
            <a:spLocks/>
          </p:cNvSpPr>
          <p:nvPr/>
        </p:nvSpPr>
        <p:spPr>
          <a:xfrm>
            <a:off x="119060" y="-6335"/>
            <a:ext cx="8905875" cy="69903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en-US" sz="3500" dirty="0" smtClean="0">
                <a:solidFill>
                  <a:srgbClr val="3333FF"/>
                </a:solidFill>
                <a:latin typeface="Tahoma" panose="020B0604030504040204" pitchFamily="34" charset="0"/>
                <a:cs typeface="Tahoma" panose="020B0604030504040204" pitchFamily="34" charset="0"/>
              </a:rPr>
              <a:t>CO</a:t>
            </a:r>
            <a:r>
              <a:rPr lang="it-IT" altLang="en-US" sz="3500" baseline="-25000" dirty="0" smtClean="0">
                <a:solidFill>
                  <a:srgbClr val="3333FF"/>
                </a:solidFill>
                <a:latin typeface="Tahoma" panose="020B0604030504040204" pitchFamily="34" charset="0"/>
                <a:cs typeface="Tahoma" panose="020B0604030504040204" pitchFamily="34" charset="0"/>
              </a:rPr>
              <a:t>2</a:t>
            </a:r>
            <a:r>
              <a:rPr lang="it-IT" altLang="en-US" sz="3500" dirty="0" smtClean="0">
                <a:solidFill>
                  <a:srgbClr val="3333FF"/>
                </a:solidFill>
                <a:latin typeface="Tahoma" panose="020B0604030504040204" pitchFamily="34" charset="0"/>
                <a:cs typeface="Tahoma" panose="020B0604030504040204" pitchFamily="34" charset="0"/>
              </a:rPr>
              <a:t> capture and storage (CCS)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4" name="Connettore diritto 9"/>
          <p:cNvCxnSpPr/>
          <p:nvPr/>
        </p:nvCxnSpPr>
        <p:spPr>
          <a:xfrm>
            <a:off x="582502" y="69269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50849" y="1051967"/>
            <a:ext cx="8188983" cy="3170099"/>
          </a:xfrm>
          <a:prstGeom prst="rect">
            <a:avLst/>
          </a:prstGeom>
        </p:spPr>
        <p:txBody>
          <a:bodyPr wrap="square">
            <a:spAutoFit/>
          </a:bodyPr>
          <a:lstStyle/>
          <a:p>
            <a:pPr marL="342900" indent="-342900">
              <a:buFont typeface="Arial" panose="020B0604020202020204" pitchFamily="34" charset="0"/>
              <a:buChar char="•"/>
            </a:pPr>
            <a:r>
              <a:rPr lang="en-US" sz="2500" dirty="0" smtClean="0">
                <a:latin typeface="Tahhoma"/>
                <a:sym typeface="Symbol" panose="05050102010706020507" pitchFamily="18" charset="2"/>
              </a:rPr>
              <a:t>Series of processes </a:t>
            </a:r>
            <a:r>
              <a:rPr lang="en-US" sz="2500" dirty="0">
                <a:latin typeface="Tahhoma"/>
                <a:sym typeface="Symbol" panose="05050102010706020507" pitchFamily="18" charset="2"/>
              </a:rPr>
              <a:t>consisting </a:t>
            </a:r>
            <a:r>
              <a:rPr lang="en-US" sz="2500" dirty="0" smtClean="0">
                <a:latin typeface="Tahhoma"/>
                <a:sym typeface="Symbol" panose="05050102010706020507" pitchFamily="18" charset="2"/>
              </a:rPr>
              <a:t>of:</a:t>
            </a:r>
          </a:p>
          <a:p>
            <a:pPr marL="457200" indent="-457200">
              <a:buAutoNum type="alphaLcParenR"/>
            </a:pPr>
            <a:r>
              <a:rPr lang="en-US" sz="2500" dirty="0" smtClean="0">
                <a:latin typeface="Tahhoma"/>
                <a:sym typeface="Symbol" panose="05050102010706020507" pitchFamily="18" charset="2"/>
              </a:rPr>
              <a:t>the </a:t>
            </a:r>
            <a:r>
              <a:rPr lang="en-US" sz="2500" dirty="0">
                <a:solidFill>
                  <a:srgbClr val="FF0000"/>
                </a:solidFill>
                <a:latin typeface="Tahhoma"/>
                <a:sym typeface="Symbol" panose="05050102010706020507" pitchFamily="18" charset="2"/>
              </a:rPr>
              <a:t>separation</a:t>
            </a:r>
            <a:r>
              <a:rPr lang="en-US" sz="2500" dirty="0">
                <a:latin typeface="Tahhoma"/>
                <a:sym typeface="Symbol" panose="05050102010706020507" pitchFamily="18" charset="2"/>
              </a:rPr>
              <a:t> of CO</a:t>
            </a:r>
            <a:r>
              <a:rPr lang="en-US" sz="2500" baseline="-25000" dirty="0">
                <a:latin typeface="Tahhoma"/>
                <a:sym typeface="Symbol" panose="05050102010706020507" pitchFamily="18" charset="2"/>
              </a:rPr>
              <a:t>2</a:t>
            </a:r>
            <a:r>
              <a:rPr lang="en-US" sz="2500" dirty="0">
                <a:latin typeface="Tahhoma"/>
                <a:sym typeface="Symbol" panose="05050102010706020507" pitchFamily="18" charset="2"/>
              </a:rPr>
              <a:t> from </a:t>
            </a:r>
            <a:r>
              <a:rPr lang="en-US" sz="2500" dirty="0" smtClean="0">
                <a:latin typeface="Tahhoma"/>
                <a:sym typeface="Symbol" panose="05050102010706020507" pitchFamily="18" charset="2"/>
              </a:rPr>
              <a:t>industrial and </a:t>
            </a:r>
            <a:r>
              <a:rPr lang="en-US" sz="2500" dirty="0">
                <a:latin typeface="Tahhoma"/>
                <a:sym typeface="Symbol" panose="05050102010706020507" pitchFamily="18" charset="2"/>
              </a:rPr>
              <a:t>energy-related </a:t>
            </a:r>
            <a:r>
              <a:rPr lang="en-US" sz="2500" dirty="0" smtClean="0">
                <a:latin typeface="Tahhoma"/>
                <a:sym typeface="Symbol" panose="05050102010706020507" pitchFamily="18" charset="2"/>
              </a:rPr>
              <a:t>sources</a:t>
            </a:r>
          </a:p>
          <a:p>
            <a:pPr marL="457200" indent="-457200">
              <a:buAutoNum type="alphaLcParenR"/>
            </a:pPr>
            <a:r>
              <a:rPr lang="en-US" sz="2500" dirty="0" smtClean="0">
                <a:latin typeface="Tahhoma"/>
                <a:sym typeface="Symbol" panose="05050102010706020507" pitchFamily="18" charset="2"/>
              </a:rPr>
              <a:t>transport </a:t>
            </a:r>
            <a:r>
              <a:rPr lang="en-US" sz="2500" dirty="0">
                <a:latin typeface="Tahhoma"/>
                <a:sym typeface="Symbol" panose="05050102010706020507" pitchFamily="18" charset="2"/>
              </a:rPr>
              <a:t>to a </a:t>
            </a:r>
            <a:r>
              <a:rPr lang="en-US" sz="2500" dirty="0">
                <a:solidFill>
                  <a:srgbClr val="FF0000"/>
                </a:solidFill>
                <a:latin typeface="Tahhoma"/>
                <a:sym typeface="Symbol" panose="05050102010706020507" pitchFamily="18" charset="2"/>
              </a:rPr>
              <a:t>storage </a:t>
            </a:r>
            <a:r>
              <a:rPr lang="en-US" sz="2500" dirty="0" smtClean="0">
                <a:solidFill>
                  <a:srgbClr val="FF0000"/>
                </a:solidFill>
                <a:latin typeface="Tahhoma"/>
                <a:sym typeface="Symbol" panose="05050102010706020507" pitchFamily="18" charset="2"/>
              </a:rPr>
              <a:t>location </a:t>
            </a:r>
          </a:p>
          <a:p>
            <a:pPr marL="457200" indent="-457200">
              <a:buAutoNum type="alphaLcParenR"/>
            </a:pPr>
            <a:r>
              <a:rPr lang="en-US" sz="2500" dirty="0" smtClean="0">
                <a:latin typeface="Tahhoma"/>
                <a:sym typeface="Symbol" panose="05050102010706020507" pitchFamily="18" charset="2"/>
              </a:rPr>
              <a:t>long-term </a:t>
            </a:r>
            <a:r>
              <a:rPr lang="en-US" sz="2500" dirty="0">
                <a:solidFill>
                  <a:srgbClr val="FF0000"/>
                </a:solidFill>
                <a:latin typeface="Tahhoma"/>
                <a:sym typeface="Symbol" panose="05050102010706020507" pitchFamily="18" charset="2"/>
              </a:rPr>
              <a:t>isolation from the </a:t>
            </a:r>
            <a:r>
              <a:rPr lang="en-US" sz="2500" dirty="0" smtClean="0">
                <a:solidFill>
                  <a:srgbClr val="FF0000"/>
                </a:solidFill>
                <a:latin typeface="Tahhoma"/>
                <a:sym typeface="Symbol" panose="05050102010706020507" pitchFamily="18" charset="2"/>
              </a:rPr>
              <a:t>atmosphere</a:t>
            </a:r>
            <a:r>
              <a:rPr lang="en-US" sz="2500" dirty="0" smtClean="0">
                <a:latin typeface="Tahhoma"/>
                <a:sym typeface="Symbol" panose="05050102010706020507" pitchFamily="18" charset="2"/>
              </a:rPr>
              <a:t> or</a:t>
            </a:r>
          </a:p>
          <a:p>
            <a:pPr marL="457200" indent="-457200">
              <a:buAutoNum type="alphaLcParenR"/>
            </a:pPr>
            <a:r>
              <a:rPr lang="it-IT" sz="2500" dirty="0" smtClean="0">
                <a:latin typeface="Tahhoma"/>
                <a:sym typeface="Symbol" panose="05050102010706020507" pitchFamily="18" charset="2"/>
              </a:rPr>
              <a:t>use of the CO</a:t>
            </a:r>
            <a:r>
              <a:rPr lang="it-IT" sz="2500" baseline="-25000" dirty="0" smtClean="0">
                <a:latin typeface="Tahhoma"/>
                <a:sym typeface="Symbol" panose="05050102010706020507" pitchFamily="18" charset="2"/>
              </a:rPr>
              <a:t>2</a:t>
            </a:r>
            <a:r>
              <a:rPr lang="it-IT" sz="2500" dirty="0" smtClean="0">
                <a:latin typeface="Tahhoma"/>
                <a:sym typeface="Symbol" panose="05050102010706020507" pitchFamily="18" charset="2"/>
              </a:rPr>
              <a:t> in </a:t>
            </a:r>
            <a:r>
              <a:rPr lang="it-IT" sz="2500" dirty="0" smtClean="0">
                <a:solidFill>
                  <a:srgbClr val="FF0000"/>
                </a:solidFill>
                <a:latin typeface="Tahhoma"/>
                <a:sym typeface="Symbol" panose="05050102010706020507" pitchFamily="18" charset="2"/>
              </a:rPr>
              <a:t>other industrial processes</a:t>
            </a:r>
            <a:endParaRPr lang="en-US" sz="2500" dirty="0">
              <a:solidFill>
                <a:srgbClr val="FF0000"/>
              </a:solidFill>
              <a:latin typeface="Tahhoma"/>
              <a:sym typeface="Symbol" panose="05050102010706020507" pitchFamily="18" charset="2"/>
            </a:endParaRPr>
          </a:p>
          <a:p>
            <a:pPr marL="342900" indent="-342900">
              <a:buFont typeface="Arial" panose="020B0604020202020204" pitchFamily="34" charset="0"/>
              <a:buChar char="•"/>
            </a:pPr>
            <a:r>
              <a:rPr lang="it-IT" sz="2500" dirty="0" smtClean="0">
                <a:latin typeface="Tahhoma"/>
                <a:sym typeface="Symbol" panose="05050102010706020507" pitchFamily="18" charset="2"/>
              </a:rPr>
              <a:t>An option in the portfolio of </a:t>
            </a:r>
            <a:r>
              <a:rPr lang="it-IT" sz="2500" dirty="0" smtClean="0">
                <a:solidFill>
                  <a:srgbClr val="FF0000"/>
                </a:solidFill>
                <a:latin typeface="Tahhoma"/>
                <a:sym typeface="Symbol" panose="05050102010706020507" pitchFamily="18" charset="2"/>
              </a:rPr>
              <a:t>mitigation actions </a:t>
            </a:r>
            <a:r>
              <a:rPr lang="it-IT" sz="2500" dirty="0" smtClean="0">
                <a:latin typeface="Tahhoma"/>
                <a:sym typeface="Symbol" panose="05050102010706020507" pitchFamily="18" charset="2"/>
              </a:rPr>
              <a:t>for stabilization of atmospheric GHG concentrations</a:t>
            </a:r>
            <a:endParaRPr lang="en-US" sz="2500" dirty="0">
              <a:latin typeface="Tahhoma"/>
            </a:endParaRPr>
          </a:p>
        </p:txBody>
      </p:sp>
      <p:sp>
        <p:nvSpPr>
          <p:cNvPr id="7" name="Rectangle 6"/>
          <p:cNvSpPr/>
          <p:nvPr/>
        </p:nvSpPr>
        <p:spPr>
          <a:xfrm>
            <a:off x="1403648" y="4509408"/>
            <a:ext cx="6653794" cy="2015936"/>
          </a:xfrm>
          <a:prstGeom prst="rect">
            <a:avLst/>
          </a:prstGeom>
        </p:spPr>
        <p:txBody>
          <a:bodyPr wrap="square">
            <a:spAutoFit/>
          </a:bodyPr>
          <a:lstStyle/>
          <a:p>
            <a:pPr marL="342900" indent="-342900">
              <a:buFont typeface="Wingdings" panose="05000000000000000000" pitchFamily="2" charset="2"/>
              <a:buChar char="ü"/>
            </a:pPr>
            <a:r>
              <a:rPr lang="it-IT" sz="2500" dirty="0" smtClean="0">
                <a:latin typeface="Tahhoma"/>
              </a:rPr>
              <a:t>Energy efficiency improvements</a:t>
            </a:r>
          </a:p>
          <a:p>
            <a:pPr marL="342900" indent="-342900">
              <a:buFont typeface="Wingdings" panose="05000000000000000000" pitchFamily="2" charset="2"/>
              <a:buChar char="ü"/>
            </a:pPr>
            <a:r>
              <a:rPr lang="it-IT" sz="2500" dirty="0" smtClean="0">
                <a:latin typeface="Tahhoma"/>
              </a:rPr>
              <a:t>Transition to less-C intensive fuels</a:t>
            </a:r>
          </a:p>
          <a:p>
            <a:pPr marL="342900" indent="-342900">
              <a:buFont typeface="Wingdings" panose="05000000000000000000" pitchFamily="2" charset="2"/>
              <a:buChar char="ü"/>
            </a:pPr>
            <a:r>
              <a:rPr lang="it-IT" sz="2500" dirty="0" smtClean="0">
                <a:latin typeface="Tahhoma"/>
              </a:rPr>
              <a:t>Renewable energy sources, nuclear power</a:t>
            </a:r>
          </a:p>
          <a:p>
            <a:pPr marL="342900" indent="-342900">
              <a:buFont typeface="Wingdings" panose="05000000000000000000" pitchFamily="2" charset="2"/>
              <a:buChar char="ü"/>
            </a:pPr>
            <a:r>
              <a:rPr lang="it-IT" sz="2500" dirty="0" smtClean="0">
                <a:latin typeface="Tahhoma"/>
              </a:rPr>
              <a:t>Enhancement of biological sinks</a:t>
            </a:r>
          </a:p>
          <a:p>
            <a:pPr marL="342900" indent="-342900">
              <a:buFont typeface="Wingdings" panose="05000000000000000000" pitchFamily="2" charset="2"/>
              <a:buChar char="ü"/>
            </a:pPr>
            <a:r>
              <a:rPr lang="it-IT" sz="2500" dirty="0" smtClean="0">
                <a:latin typeface="Tahhoma"/>
              </a:rPr>
              <a:t>Reduction of non-CO</a:t>
            </a:r>
            <a:r>
              <a:rPr lang="it-IT" sz="2500" baseline="-25000" dirty="0" smtClean="0">
                <a:latin typeface="Tahhoma"/>
              </a:rPr>
              <a:t>2</a:t>
            </a:r>
            <a:r>
              <a:rPr lang="it-IT" sz="2500" dirty="0" smtClean="0">
                <a:latin typeface="Tahhoma"/>
              </a:rPr>
              <a:t> GHG emissions</a:t>
            </a:r>
          </a:p>
        </p:txBody>
      </p:sp>
    </p:spTree>
    <p:extLst>
      <p:ext uri="{BB962C8B-B14F-4D97-AF65-F5344CB8AC3E}">
        <p14:creationId xmlns:p14="http://schemas.microsoft.com/office/powerpoint/2010/main" val="33408823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4"/>
          <p:cNvSpPr txBox="1">
            <a:spLocks/>
          </p:cNvSpPr>
          <p:nvPr/>
        </p:nvSpPr>
        <p:spPr>
          <a:xfrm>
            <a:off x="119060" y="-6335"/>
            <a:ext cx="8905875" cy="69903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en-US" sz="3500" dirty="0" smtClean="0">
                <a:solidFill>
                  <a:srgbClr val="3333FF"/>
                </a:solidFill>
                <a:latin typeface="Tahoma" panose="020B0604030504040204" pitchFamily="34" charset="0"/>
                <a:cs typeface="Tahoma" panose="020B0604030504040204" pitchFamily="34" charset="0"/>
              </a:rPr>
              <a:t>The N cycle</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3" name="Connettore diritto 9"/>
          <p:cNvCxnSpPr/>
          <p:nvPr/>
        </p:nvCxnSpPr>
        <p:spPr>
          <a:xfrm>
            <a:off x="582502" y="62068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711302" y="836985"/>
            <a:ext cx="3816424" cy="477054"/>
          </a:xfrm>
          <a:prstGeom prst="rect">
            <a:avLst/>
          </a:prstGeom>
        </p:spPr>
        <p:txBody>
          <a:bodyPr wrap="square">
            <a:spAutoFit/>
          </a:bodyPr>
          <a:lstStyle/>
          <a:p>
            <a:r>
              <a:rPr lang="it-IT" sz="2400" dirty="0" smtClean="0">
                <a:solidFill>
                  <a:srgbClr val="FF0000"/>
                </a:solidFill>
                <a:latin typeface="Tahhoma"/>
              </a:rPr>
              <a:t>Chemical reservoirs for N</a:t>
            </a:r>
            <a:endParaRPr lang="en-US" sz="2400" dirty="0">
              <a:solidFill>
                <a:srgbClr val="FF0000"/>
              </a:solidFill>
              <a:latin typeface="Tahhoma"/>
            </a:endParaRPr>
          </a:p>
        </p:txBody>
      </p:sp>
      <p:sp>
        <p:nvSpPr>
          <p:cNvPr id="9" name="Rectangle 8"/>
          <p:cNvSpPr/>
          <p:nvPr/>
        </p:nvSpPr>
        <p:spPr>
          <a:xfrm>
            <a:off x="582502" y="1458328"/>
            <a:ext cx="8237970" cy="2569934"/>
          </a:xfrm>
          <a:prstGeom prst="rect">
            <a:avLst/>
          </a:prstGeom>
        </p:spPr>
        <p:txBody>
          <a:bodyPr wrap="square">
            <a:spAutoFit/>
          </a:bodyPr>
          <a:lstStyle/>
          <a:p>
            <a:pPr marL="342900" indent="-342900">
              <a:buFont typeface="Arial" panose="020B0604020202020204" pitchFamily="34" charset="0"/>
              <a:buChar char="•"/>
            </a:pPr>
            <a:r>
              <a:rPr lang="it-IT" sz="2300" dirty="0" smtClean="0">
                <a:solidFill>
                  <a:srgbClr val="0000FF"/>
                </a:solidFill>
                <a:latin typeface="Tahhoma"/>
                <a:sym typeface="Symbol" panose="05050102010706020507" pitchFamily="18" charset="2"/>
              </a:rPr>
              <a:t>Molecular nitrogen	</a:t>
            </a:r>
            <a:r>
              <a:rPr lang="it-IT" sz="2300" dirty="0" smtClean="0">
                <a:latin typeface="Tahhoma"/>
                <a:sym typeface="Symbol" panose="05050102010706020507" pitchFamily="18" charset="2"/>
              </a:rPr>
              <a:t>N</a:t>
            </a:r>
            <a:r>
              <a:rPr lang="it-IT" sz="2300" baseline="-25000" dirty="0" smtClean="0">
                <a:latin typeface="Tahhoma"/>
                <a:sym typeface="Symbol" panose="05050102010706020507" pitchFamily="18" charset="2"/>
              </a:rPr>
              <a:t>2</a:t>
            </a:r>
            <a:r>
              <a:rPr lang="it-IT" sz="2300" dirty="0" smtClean="0">
                <a:latin typeface="Tahhoma"/>
                <a:sym typeface="Symbol" panose="05050102010706020507" pitchFamily="18" charset="2"/>
              </a:rPr>
              <a:t> 			gas</a:t>
            </a:r>
          </a:p>
          <a:p>
            <a:pPr marL="342900" indent="-342900">
              <a:buFont typeface="Arial" panose="020B0604020202020204" pitchFamily="34" charset="0"/>
              <a:buChar char="•"/>
            </a:pPr>
            <a:r>
              <a:rPr lang="it-IT" sz="2300" dirty="0" smtClean="0">
                <a:solidFill>
                  <a:srgbClr val="0000FF"/>
                </a:solidFill>
                <a:latin typeface="Tahhoma"/>
                <a:sym typeface="Symbol" panose="05050102010706020507" pitchFamily="18" charset="2"/>
              </a:rPr>
              <a:t>N oxides</a:t>
            </a:r>
            <a:r>
              <a:rPr lang="it-IT" sz="2300" dirty="0" smtClean="0">
                <a:latin typeface="Tahhoma"/>
                <a:sym typeface="Symbol" panose="05050102010706020507" pitchFamily="18" charset="2"/>
              </a:rPr>
              <a:t>		NO, NO</a:t>
            </a:r>
            <a:r>
              <a:rPr lang="it-IT" sz="2300" baseline="-25000" dirty="0" smtClean="0">
                <a:latin typeface="Tahhoma"/>
                <a:sym typeface="Symbol" panose="05050102010706020507" pitchFamily="18" charset="2"/>
              </a:rPr>
              <a:t>2, </a:t>
            </a:r>
            <a:r>
              <a:rPr lang="it-IT" sz="2300" dirty="0" smtClean="0">
                <a:latin typeface="Tahhoma"/>
                <a:sym typeface="Symbol" panose="05050102010706020507" pitchFamily="18" charset="2"/>
              </a:rPr>
              <a:t>N</a:t>
            </a:r>
            <a:r>
              <a:rPr lang="it-IT" sz="2300" baseline="-25000" dirty="0" smtClean="0">
                <a:latin typeface="Tahhoma"/>
                <a:sym typeface="Symbol" panose="05050102010706020507" pitchFamily="18" charset="2"/>
              </a:rPr>
              <a:t>2</a:t>
            </a:r>
            <a:r>
              <a:rPr lang="it-IT" sz="2300" dirty="0" smtClean="0">
                <a:latin typeface="Tahhoma"/>
                <a:sym typeface="Symbol" panose="05050102010706020507" pitchFamily="18" charset="2"/>
              </a:rPr>
              <a:t>O		gas</a:t>
            </a:r>
          </a:p>
          <a:p>
            <a:pPr marL="342900" indent="-342900">
              <a:buFont typeface="Arial" panose="020B0604020202020204" pitchFamily="34" charset="0"/>
              <a:buChar char="•"/>
            </a:pPr>
            <a:r>
              <a:rPr lang="it-IT" sz="2300" dirty="0" smtClean="0">
                <a:solidFill>
                  <a:srgbClr val="0000FF"/>
                </a:solidFill>
                <a:latin typeface="Tahhoma"/>
                <a:sym typeface="Symbol" panose="05050102010706020507" pitchFamily="18" charset="2"/>
              </a:rPr>
              <a:t>Nitrates/nitrites</a:t>
            </a:r>
            <a:r>
              <a:rPr lang="it-IT" sz="2300" dirty="0" smtClean="0">
                <a:latin typeface="Tahhoma"/>
                <a:sym typeface="Symbol" panose="05050102010706020507" pitchFamily="18" charset="2"/>
              </a:rPr>
              <a:t>	NO</a:t>
            </a:r>
            <a:r>
              <a:rPr lang="it-IT" sz="2300" baseline="-25000" dirty="0" smtClean="0">
                <a:latin typeface="Tahhoma"/>
                <a:sym typeface="Symbol" panose="05050102010706020507" pitchFamily="18" charset="2"/>
              </a:rPr>
              <a:t>3</a:t>
            </a:r>
            <a:r>
              <a:rPr lang="it-IT" sz="2300" baseline="30000" dirty="0" smtClean="0">
                <a:latin typeface="Tahhoma"/>
                <a:sym typeface="Symbol" panose="05050102010706020507" pitchFamily="18" charset="2"/>
              </a:rPr>
              <a:t>-</a:t>
            </a:r>
            <a:r>
              <a:rPr lang="it-IT" sz="2300" dirty="0" smtClean="0">
                <a:latin typeface="Tahhoma"/>
                <a:sym typeface="Symbol" panose="05050102010706020507" pitchFamily="18" charset="2"/>
              </a:rPr>
              <a:t>, NO</a:t>
            </a:r>
            <a:r>
              <a:rPr lang="it-IT" sz="2300" baseline="-25000" dirty="0" smtClean="0">
                <a:latin typeface="Tahhoma"/>
                <a:sym typeface="Symbol" panose="05050102010706020507" pitchFamily="18" charset="2"/>
              </a:rPr>
              <a:t>2</a:t>
            </a:r>
            <a:r>
              <a:rPr lang="it-IT" sz="2300" baseline="30000" dirty="0" smtClean="0">
                <a:latin typeface="Tahhoma"/>
                <a:sym typeface="Symbol" panose="05050102010706020507" pitchFamily="18" charset="2"/>
              </a:rPr>
              <a:t>-		</a:t>
            </a:r>
            <a:r>
              <a:rPr lang="it-IT" sz="2300" dirty="0" smtClean="0">
                <a:latin typeface="Tahhoma"/>
                <a:sym typeface="Symbol" panose="05050102010706020507" pitchFamily="18" charset="2"/>
              </a:rPr>
              <a:t>H</a:t>
            </a:r>
            <a:r>
              <a:rPr lang="it-IT" sz="2300" baseline="-25000" dirty="0" smtClean="0">
                <a:latin typeface="Tahhoma"/>
                <a:sym typeface="Symbol" panose="05050102010706020507" pitchFamily="18" charset="2"/>
              </a:rPr>
              <a:t>2</a:t>
            </a:r>
            <a:r>
              <a:rPr lang="it-IT" sz="2300" dirty="0" smtClean="0">
                <a:latin typeface="Tahhoma"/>
                <a:sym typeface="Symbol" panose="05050102010706020507" pitchFamily="18" charset="2"/>
              </a:rPr>
              <a:t>O </a:t>
            </a:r>
            <a:r>
              <a:rPr lang="it-IT" sz="2300" dirty="0">
                <a:latin typeface="Tahhoma"/>
                <a:sym typeface="Symbol" panose="05050102010706020507" pitchFamily="18" charset="2"/>
              </a:rPr>
              <a:t>solution</a:t>
            </a:r>
          </a:p>
          <a:p>
            <a:pPr marL="342900" indent="-342900">
              <a:buFont typeface="Arial" panose="020B0604020202020204" pitchFamily="34" charset="0"/>
              <a:buChar char="•"/>
            </a:pPr>
            <a:r>
              <a:rPr lang="it-IT" sz="2300" dirty="0" smtClean="0">
                <a:solidFill>
                  <a:srgbClr val="0000FF"/>
                </a:solidFill>
                <a:latin typeface="Tahhoma"/>
                <a:sym typeface="Symbol" panose="05050102010706020507" pitchFamily="18" charset="2"/>
              </a:rPr>
              <a:t>Ammonia</a:t>
            </a:r>
            <a:r>
              <a:rPr lang="it-IT" sz="2300" dirty="0" smtClean="0">
                <a:latin typeface="Tahhoma"/>
                <a:sym typeface="Symbol" panose="05050102010706020507" pitchFamily="18" charset="2"/>
              </a:rPr>
              <a:t>		NH</a:t>
            </a:r>
            <a:r>
              <a:rPr lang="it-IT" sz="2300" baseline="-25000" dirty="0" smtClean="0">
                <a:latin typeface="Tahhoma"/>
                <a:sym typeface="Symbol" panose="05050102010706020507" pitchFamily="18" charset="2"/>
              </a:rPr>
              <a:t>3</a:t>
            </a:r>
            <a:r>
              <a:rPr lang="it-IT" sz="2300" dirty="0" smtClean="0">
                <a:latin typeface="Tahhoma"/>
                <a:sym typeface="Symbol" panose="05050102010706020507" pitchFamily="18" charset="2"/>
              </a:rPr>
              <a:t> 			gas</a:t>
            </a:r>
          </a:p>
          <a:p>
            <a:pPr marL="342900" indent="-342900">
              <a:buFont typeface="Arial" panose="020B0604020202020204" pitchFamily="34" charset="0"/>
              <a:buChar char="•"/>
            </a:pPr>
            <a:r>
              <a:rPr lang="it-IT" sz="2300" dirty="0" smtClean="0">
                <a:solidFill>
                  <a:srgbClr val="0000FF"/>
                </a:solidFill>
                <a:latin typeface="Tahhoma"/>
                <a:sym typeface="Symbol" panose="05050102010706020507" pitchFamily="18" charset="2"/>
              </a:rPr>
              <a:t>Ammonium ion </a:t>
            </a:r>
            <a:r>
              <a:rPr lang="it-IT" sz="2300" dirty="0" smtClean="0">
                <a:latin typeface="Tahhoma"/>
                <a:sym typeface="Symbol" panose="05050102010706020507" pitchFamily="18" charset="2"/>
              </a:rPr>
              <a:t>	NH</a:t>
            </a:r>
            <a:r>
              <a:rPr lang="it-IT" sz="2300" baseline="-25000" dirty="0" smtClean="0">
                <a:latin typeface="Tahhoma"/>
                <a:sym typeface="Symbol" panose="05050102010706020507" pitchFamily="18" charset="2"/>
              </a:rPr>
              <a:t>4</a:t>
            </a:r>
            <a:r>
              <a:rPr lang="it-IT" sz="2300" baseline="30000" dirty="0" smtClean="0">
                <a:latin typeface="Tahhoma"/>
                <a:sym typeface="Symbol" panose="05050102010706020507" pitchFamily="18" charset="2"/>
              </a:rPr>
              <a:t>+		</a:t>
            </a:r>
            <a:r>
              <a:rPr lang="it-IT" sz="2300" dirty="0">
                <a:latin typeface="Tahhoma"/>
                <a:sym typeface="Symbol" panose="05050102010706020507" pitchFamily="18" charset="2"/>
              </a:rPr>
              <a:t>	</a:t>
            </a:r>
            <a:r>
              <a:rPr lang="it-IT" sz="2300" dirty="0" smtClean="0">
                <a:latin typeface="Tahhoma"/>
                <a:sym typeface="Symbol" panose="05050102010706020507" pitchFamily="18" charset="2"/>
              </a:rPr>
              <a:t>H</a:t>
            </a:r>
            <a:r>
              <a:rPr lang="it-IT" sz="2300" baseline="-25000" dirty="0" smtClean="0">
                <a:latin typeface="Tahhoma"/>
                <a:sym typeface="Symbol" panose="05050102010706020507" pitchFamily="18" charset="2"/>
              </a:rPr>
              <a:t>2</a:t>
            </a:r>
            <a:r>
              <a:rPr lang="it-IT" sz="2300" dirty="0" smtClean="0">
                <a:latin typeface="Tahhoma"/>
                <a:sym typeface="Symbol" panose="05050102010706020507" pitchFamily="18" charset="2"/>
              </a:rPr>
              <a:t>O solution</a:t>
            </a:r>
          </a:p>
          <a:p>
            <a:pPr marL="342900" indent="-342900">
              <a:buFont typeface="Arial" panose="020B0604020202020204" pitchFamily="34" charset="0"/>
              <a:buChar char="•"/>
            </a:pPr>
            <a:r>
              <a:rPr lang="en-US" sz="2300" dirty="0">
                <a:solidFill>
                  <a:srgbClr val="0000FF"/>
                </a:solidFill>
                <a:latin typeface="Tahhoma"/>
                <a:sym typeface="Symbol" panose="05050102010706020507" pitchFamily="18" charset="2"/>
              </a:rPr>
              <a:t>Urea</a:t>
            </a:r>
            <a:r>
              <a:rPr lang="en-US" sz="2300" dirty="0">
                <a:latin typeface="Tahhoma"/>
                <a:sym typeface="Symbol" panose="05050102010706020507" pitchFamily="18" charset="2"/>
              </a:rPr>
              <a:t>		CO(NH</a:t>
            </a:r>
            <a:r>
              <a:rPr lang="en-US" sz="2300" baseline="-25000" dirty="0">
                <a:latin typeface="Tahhoma"/>
                <a:sym typeface="Symbol" panose="05050102010706020507" pitchFamily="18" charset="2"/>
              </a:rPr>
              <a:t>2</a:t>
            </a:r>
            <a:r>
              <a:rPr lang="en-US" sz="2300" dirty="0">
                <a:latin typeface="Tahhoma"/>
                <a:sym typeface="Symbol" panose="05050102010706020507" pitchFamily="18" charset="2"/>
              </a:rPr>
              <a:t>)</a:t>
            </a:r>
            <a:r>
              <a:rPr lang="en-US" sz="2300" baseline="-25000" dirty="0">
                <a:latin typeface="Tahhoma"/>
                <a:sym typeface="Symbol" panose="05050102010706020507" pitchFamily="18" charset="2"/>
              </a:rPr>
              <a:t>2</a:t>
            </a:r>
            <a:r>
              <a:rPr lang="en-US" sz="2300" dirty="0">
                <a:latin typeface="Tahhoma"/>
                <a:sym typeface="Symbol" panose="05050102010706020507" pitchFamily="18" charset="2"/>
              </a:rPr>
              <a:t> 	</a:t>
            </a:r>
            <a:r>
              <a:rPr lang="en-US" sz="2300" dirty="0" smtClean="0">
                <a:latin typeface="Tahhoma"/>
                <a:sym typeface="Symbol" panose="05050102010706020507" pitchFamily="18" charset="2"/>
              </a:rPr>
              <a:t>	liquid</a:t>
            </a:r>
            <a:endParaRPr lang="en-US" sz="2300" dirty="0">
              <a:latin typeface="Tahhoma"/>
              <a:sym typeface="Symbol" panose="05050102010706020507" pitchFamily="18" charset="2"/>
            </a:endParaRPr>
          </a:p>
          <a:p>
            <a:pPr marL="342900" indent="-342900">
              <a:buFont typeface="Arial" panose="020B0604020202020204" pitchFamily="34" charset="0"/>
              <a:buChar char="•"/>
            </a:pPr>
            <a:r>
              <a:rPr lang="it-IT" sz="2300" dirty="0" smtClean="0">
                <a:solidFill>
                  <a:srgbClr val="0000FF"/>
                </a:solidFill>
                <a:latin typeface="Tahhoma"/>
                <a:sym typeface="Symbol" panose="05050102010706020507" pitchFamily="18" charset="2"/>
              </a:rPr>
              <a:t>organic N		</a:t>
            </a:r>
            <a:r>
              <a:rPr lang="it-IT" sz="2300" dirty="0" smtClean="0">
                <a:latin typeface="Tahhoma"/>
                <a:sym typeface="Symbol" panose="05050102010706020507" pitchFamily="18" charset="2"/>
              </a:rPr>
              <a:t>amines, peptides, amminoacids</a:t>
            </a:r>
          </a:p>
        </p:txBody>
      </p:sp>
      <p:sp>
        <p:nvSpPr>
          <p:cNvPr id="4" name="Rectangle 3"/>
          <p:cNvSpPr/>
          <p:nvPr/>
        </p:nvSpPr>
        <p:spPr>
          <a:xfrm>
            <a:off x="687295" y="4437112"/>
            <a:ext cx="8028384" cy="2123658"/>
          </a:xfrm>
          <a:prstGeom prst="rect">
            <a:avLst/>
          </a:prstGeom>
        </p:spPr>
        <p:txBody>
          <a:bodyPr wrap="square">
            <a:spAutoFit/>
          </a:bodyPr>
          <a:lstStyle/>
          <a:p>
            <a:pPr marL="342900" indent="-342900">
              <a:buFont typeface="Arial" panose="020B0604020202020204" pitchFamily="34" charset="0"/>
              <a:buChar char="•"/>
            </a:pPr>
            <a:r>
              <a:rPr lang="en-US" sz="2200" dirty="0" smtClean="0">
                <a:latin typeface="Tahoma" panose="020B0604030504040204" pitchFamily="34" charset="0"/>
                <a:ea typeface="Tahoma" panose="020B0604030504040204" pitchFamily="34" charset="0"/>
                <a:cs typeface="Tahoma" panose="020B0604030504040204" pitchFamily="34" charset="0"/>
              </a:rPr>
              <a:t>N</a:t>
            </a:r>
            <a:r>
              <a:rPr lang="en-US" sz="2200" baseline="-25000" dirty="0" smtClean="0">
                <a:latin typeface="Tahoma" panose="020B0604030504040204" pitchFamily="34" charset="0"/>
                <a:ea typeface="Tahoma" panose="020B0604030504040204" pitchFamily="34" charset="0"/>
                <a:cs typeface="Tahoma" panose="020B0604030504040204" pitchFamily="34" charset="0"/>
              </a:rPr>
              <a:t>2</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smtClean="0">
                <a:latin typeface="Tahoma" panose="020B0604030504040204" pitchFamily="34" charset="0"/>
                <a:ea typeface="Tahoma" panose="020B0604030504040204" pitchFamily="34" charset="0"/>
                <a:cs typeface="Tahoma" panose="020B0604030504040204" pitchFamily="34" charset="0"/>
              </a:rPr>
              <a:t>is 78% </a:t>
            </a:r>
            <a:r>
              <a:rPr lang="en-US" sz="2200" dirty="0">
                <a:latin typeface="Tahoma" panose="020B0604030504040204" pitchFamily="34" charset="0"/>
                <a:ea typeface="Tahoma" panose="020B0604030504040204" pitchFamily="34" charset="0"/>
                <a:cs typeface="Tahoma" panose="020B0604030504040204" pitchFamily="34" charset="0"/>
              </a:rPr>
              <a:t>of </a:t>
            </a:r>
            <a:r>
              <a:rPr lang="en-US" sz="2200" dirty="0" smtClean="0">
                <a:latin typeface="Tahoma" panose="020B0604030504040204" pitchFamily="34" charset="0"/>
                <a:ea typeface="Tahoma" panose="020B0604030504040204" pitchFamily="34" charset="0"/>
                <a:cs typeface="Tahoma" panose="020B0604030504040204" pitchFamily="34" charset="0"/>
              </a:rPr>
              <a:t>gases </a:t>
            </a:r>
            <a:r>
              <a:rPr lang="en-US" sz="2200" dirty="0">
                <a:latin typeface="Tahoma" panose="020B0604030504040204" pitchFamily="34" charset="0"/>
                <a:ea typeface="Tahoma" panose="020B0604030504040204" pitchFamily="34" charset="0"/>
                <a:cs typeface="Tahoma" panose="020B0604030504040204" pitchFamily="34" charset="0"/>
              </a:rPr>
              <a:t>in </a:t>
            </a:r>
            <a:r>
              <a:rPr lang="en-US" sz="2200" dirty="0" smtClean="0">
                <a:latin typeface="Tahoma" panose="020B0604030504040204" pitchFamily="34" charset="0"/>
                <a:ea typeface="Tahoma" panose="020B0604030504040204" pitchFamily="34" charset="0"/>
                <a:cs typeface="Tahoma" panose="020B0604030504040204" pitchFamily="34" charset="0"/>
              </a:rPr>
              <a:t>atmosphere (the largest burden of N)</a:t>
            </a:r>
          </a:p>
          <a:p>
            <a:pPr marL="342900" indent="-342900">
              <a:buFont typeface="Arial" panose="020B0604020202020204" pitchFamily="34" charset="0"/>
              <a:buChar char="•"/>
            </a:pPr>
            <a:r>
              <a:rPr lang="en-US" sz="2200" dirty="0" smtClean="0">
                <a:latin typeface="Tahoma" panose="020B0604030504040204" pitchFamily="34" charset="0"/>
                <a:ea typeface="Tahoma" panose="020B0604030504040204" pitchFamily="34" charset="0"/>
                <a:cs typeface="Tahoma" panose="020B0604030504040204" pitchFamily="34" charset="0"/>
              </a:rPr>
              <a:t>N is necessary </a:t>
            </a:r>
            <a:r>
              <a:rPr lang="en-US" sz="2200" dirty="0">
                <a:latin typeface="Tahoma" panose="020B0604030504040204" pitchFamily="34" charset="0"/>
                <a:ea typeface="Tahoma" panose="020B0604030504040204" pitchFamily="34" charset="0"/>
                <a:cs typeface="Tahoma" panose="020B0604030504040204" pitchFamily="34" charset="0"/>
              </a:rPr>
              <a:t>for the synthesis of bioorganic </a:t>
            </a:r>
            <a:r>
              <a:rPr lang="en-US" sz="2200" dirty="0" smtClean="0">
                <a:latin typeface="Tahoma" panose="020B0604030504040204" pitchFamily="34" charset="0"/>
                <a:ea typeface="Tahoma" panose="020B0604030504040204" pitchFamily="34" charset="0"/>
                <a:cs typeface="Tahoma" panose="020B0604030504040204" pitchFamily="34" charset="0"/>
              </a:rPr>
              <a:t>molecules (e.g. proteins, nucleic acids</a:t>
            </a:r>
            <a:r>
              <a:rPr lang="en-US" sz="2200" dirty="0" smtClean="0">
                <a:latin typeface="Tahoma" panose="020B0604030504040204" pitchFamily="34" charset="0"/>
                <a:ea typeface="Tahoma" panose="020B0604030504040204" pitchFamily="34" charset="0"/>
                <a:cs typeface="Tahoma" panose="020B0604030504040204" pitchFamily="34" charset="0"/>
              </a:rPr>
              <a:t>). N is 4</a:t>
            </a:r>
            <a:r>
              <a:rPr lang="en-US" sz="2200" baseline="30000" dirty="0" smtClean="0">
                <a:latin typeface="Tahoma" panose="020B0604030504040204" pitchFamily="34" charset="0"/>
                <a:ea typeface="Tahoma" panose="020B0604030504040204" pitchFamily="34" charset="0"/>
                <a:cs typeface="Tahoma" panose="020B0604030504040204" pitchFamily="34" charset="0"/>
              </a:rPr>
              <a:t>th</a:t>
            </a:r>
            <a:r>
              <a:rPr lang="en-US" sz="2200" dirty="0" smtClean="0">
                <a:latin typeface="Tahoma" panose="020B0604030504040204" pitchFamily="34" charset="0"/>
                <a:ea typeface="Tahoma" panose="020B0604030504040204" pitchFamily="34" charset="0"/>
                <a:cs typeface="Tahoma" panose="020B0604030504040204" pitchFamily="34" charset="0"/>
              </a:rPr>
              <a:t> most common elements in cells (12% of cell dry weight)</a:t>
            </a:r>
            <a:endParaRPr lang="en-US" sz="2200" dirty="0" smtClean="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200" dirty="0" smtClean="0">
                <a:latin typeface="Tahoma" panose="020B0604030504040204" pitchFamily="34" charset="0"/>
                <a:ea typeface="Tahoma" panose="020B0604030504040204" pitchFamily="34" charset="0"/>
                <a:cs typeface="Tahoma" panose="020B0604030504040204" pitchFamily="34" charset="0"/>
              </a:rPr>
              <a:t>N</a:t>
            </a:r>
            <a:r>
              <a:rPr lang="en-US" sz="2200" baseline="-25000" dirty="0" smtClean="0">
                <a:latin typeface="Tahoma" panose="020B0604030504040204" pitchFamily="34" charset="0"/>
                <a:ea typeface="Tahoma" panose="020B0604030504040204" pitchFamily="34" charset="0"/>
                <a:cs typeface="Tahoma" panose="020B0604030504040204" pitchFamily="34" charset="0"/>
              </a:rPr>
              <a:t>2</a:t>
            </a:r>
            <a:r>
              <a:rPr lang="en-US" sz="2200" dirty="0" smtClean="0">
                <a:latin typeface="Tahoma" panose="020B0604030504040204" pitchFamily="34" charset="0"/>
                <a:ea typeface="Tahoma" panose="020B0604030504040204" pitchFamily="34" charset="0"/>
                <a:cs typeface="Tahoma" panose="020B0604030504040204" pitchFamily="34" charset="0"/>
              </a:rPr>
              <a:t> is inaccessible </a:t>
            </a:r>
            <a:r>
              <a:rPr lang="en-US" sz="2200" dirty="0">
                <a:latin typeface="Tahoma" panose="020B0604030504040204" pitchFamily="34" charset="0"/>
                <a:ea typeface="Tahoma" panose="020B0604030504040204" pitchFamily="34" charset="0"/>
                <a:cs typeface="Tahoma" panose="020B0604030504040204" pitchFamily="34" charset="0"/>
              </a:rPr>
              <a:t>to most </a:t>
            </a:r>
            <a:r>
              <a:rPr lang="en-US" sz="2200" dirty="0" smtClean="0">
                <a:latin typeface="Tahoma" panose="020B0604030504040204" pitchFamily="34" charset="0"/>
                <a:ea typeface="Tahoma" panose="020B0604030504040204" pitchFamily="34" charset="0"/>
                <a:cs typeface="Tahoma" panose="020B0604030504040204" pitchFamily="34" charset="0"/>
              </a:rPr>
              <a:t>organisms</a:t>
            </a:r>
            <a:endParaRPr lang="en-US" sz="2200" dirty="0" smtClean="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it-IT" sz="2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N-fixation</a:t>
            </a:r>
            <a:r>
              <a:rPr lang="it-IT" sz="2200" dirty="0" smtClean="0">
                <a:latin typeface="Tahoma" panose="020B0604030504040204" pitchFamily="34" charset="0"/>
                <a:ea typeface="Tahoma" panose="020B0604030504040204" pitchFamily="34" charset="0"/>
                <a:cs typeface="Tahoma" panose="020B0604030504040204" pitchFamily="34" charset="0"/>
              </a:rPr>
              <a:t> is the first step in the N biological cycle</a:t>
            </a:r>
            <a:endParaRPr lang="en-US" sz="2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3629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4"/>
          <p:cNvSpPr txBox="1">
            <a:spLocks/>
          </p:cNvSpPr>
          <p:nvPr/>
        </p:nvSpPr>
        <p:spPr>
          <a:xfrm>
            <a:off x="119060" y="-6335"/>
            <a:ext cx="8905875" cy="69903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en-US" sz="3500" dirty="0" smtClean="0">
                <a:solidFill>
                  <a:srgbClr val="3333FF"/>
                </a:solidFill>
                <a:latin typeface="Tahoma" panose="020B0604030504040204" pitchFamily="34" charset="0"/>
                <a:cs typeface="Tahoma" panose="020B0604030504040204" pitchFamily="34" charset="0"/>
              </a:rPr>
              <a:t>Biological transformations of N</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3" name="Connettore diritto 9"/>
          <p:cNvCxnSpPr/>
          <p:nvPr/>
        </p:nvCxnSpPr>
        <p:spPr>
          <a:xfrm>
            <a:off x="582502" y="62068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19060" y="692696"/>
            <a:ext cx="8773420" cy="769441"/>
          </a:xfrm>
          <a:prstGeom prst="rect">
            <a:avLst/>
          </a:prstGeom>
        </p:spPr>
        <p:txBody>
          <a:bodyPr wrap="square">
            <a:spAutoFit/>
          </a:bodyPr>
          <a:lstStyle/>
          <a:p>
            <a:r>
              <a:rPr lang="en-US" sz="2200" dirty="0" smtClean="0">
                <a:latin typeface="Tahoma" panose="020B0604030504040204" pitchFamily="34" charset="0"/>
                <a:ea typeface="Tahoma" panose="020B0604030504040204" pitchFamily="34" charset="0"/>
                <a:cs typeface="Tahoma" panose="020B0604030504040204" pitchFamily="34" charset="0"/>
              </a:rPr>
              <a:t>They are the primary mover in terrestrial and oceanic N. The internal biological N cycle accounts for about 95% of all N fluxes </a:t>
            </a:r>
            <a:endParaRPr lang="en-US" sz="220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3"/>
          <a:stretch>
            <a:fillRect/>
          </a:stretch>
        </p:blipFill>
        <p:spPr>
          <a:xfrm>
            <a:off x="4735122" y="3861048"/>
            <a:ext cx="4289813" cy="2912781"/>
          </a:xfrm>
          <a:prstGeom prst="rect">
            <a:avLst/>
          </a:prstGeom>
        </p:spPr>
      </p:pic>
      <p:sp>
        <p:nvSpPr>
          <p:cNvPr id="10" name="Rectangle 9"/>
          <p:cNvSpPr/>
          <p:nvPr/>
        </p:nvSpPr>
        <p:spPr>
          <a:xfrm>
            <a:off x="119060" y="1462137"/>
            <a:ext cx="8773420" cy="769441"/>
          </a:xfrm>
          <a:prstGeom prst="rect">
            <a:avLst/>
          </a:prstGeom>
        </p:spPr>
        <p:txBody>
          <a:bodyPr wrap="square">
            <a:spAutoFit/>
          </a:bodyPr>
          <a:lstStyle/>
          <a:p>
            <a:r>
              <a:rPr 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N fixation: </a:t>
            </a:r>
            <a:r>
              <a:rPr lang="en-US" sz="2200" dirty="0" smtClean="0">
                <a:latin typeface="Tahoma" panose="020B0604030504040204" pitchFamily="34" charset="0"/>
                <a:ea typeface="Tahoma" panose="020B0604030504040204" pitchFamily="34" charset="0"/>
                <a:cs typeface="Tahoma" panose="020B0604030504040204" pitchFamily="34" charset="0"/>
              </a:rPr>
              <a:t>any process by which N</a:t>
            </a:r>
            <a:r>
              <a:rPr lang="en-US" sz="2200" baseline="-25000" dirty="0" smtClean="0">
                <a:latin typeface="Tahoma" panose="020B0604030504040204" pitchFamily="34" charset="0"/>
                <a:ea typeface="Tahoma" panose="020B0604030504040204" pitchFamily="34" charset="0"/>
                <a:cs typeface="Tahoma" panose="020B0604030504040204" pitchFamily="34" charset="0"/>
              </a:rPr>
              <a:t>2</a:t>
            </a:r>
            <a:r>
              <a:rPr lang="en-US" sz="2200" dirty="0" smtClean="0">
                <a:latin typeface="Tahoma" panose="020B0604030504040204" pitchFamily="34" charset="0"/>
                <a:ea typeface="Tahoma" panose="020B0604030504040204" pitchFamily="34" charset="0"/>
                <a:cs typeface="Tahoma" panose="020B0604030504040204" pitchFamily="34" charset="0"/>
              </a:rPr>
              <a:t> reacts to form any N compound. </a:t>
            </a:r>
            <a:r>
              <a:rPr lang="en-US" sz="2200" dirty="0" err="1" smtClean="0">
                <a:latin typeface="Tahoma" panose="020B0604030504040204" pitchFamily="34" charset="0"/>
                <a:ea typeface="Tahoma" panose="020B0604030504040204" pitchFamily="34" charset="0"/>
                <a:cs typeface="Tahoma" panose="020B0604030504040204" pitchFamily="34" charset="0"/>
              </a:rPr>
              <a:t>Enzime</a:t>
            </a:r>
            <a:r>
              <a:rPr lang="en-US" sz="2200" dirty="0" smtClean="0">
                <a:latin typeface="Tahoma" panose="020B0604030504040204" pitchFamily="34" charset="0"/>
                <a:ea typeface="Tahoma" panose="020B0604030504040204" pitchFamily="34" charset="0"/>
                <a:cs typeface="Tahoma" panose="020B0604030504040204" pitchFamily="34" charset="0"/>
              </a:rPr>
              <a:t>-catalyzed reduction to NH</a:t>
            </a:r>
            <a:r>
              <a:rPr lang="en-US" sz="2200" baseline="-25000" dirty="0" smtClean="0">
                <a:latin typeface="Tahoma" panose="020B0604030504040204" pitchFamily="34" charset="0"/>
                <a:ea typeface="Tahoma" panose="020B0604030504040204" pitchFamily="34" charset="0"/>
                <a:cs typeface="Tahoma" panose="020B0604030504040204" pitchFamily="34" charset="0"/>
              </a:rPr>
              <a:t>3</a:t>
            </a:r>
            <a:r>
              <a:rPr lang="en-US" sz="2200" dirty="0" smtClean="0">
                <a:latin typeface="Tahoma" panose="020B0604030504040204" pitchFamily="34" charset="0"/>
                <a:ea typeface="Tahoma" panose="020B0604030504040204" pitchFamily="34" charset="0"/>
                <a:cs typeface="Tahoma" panose="020B0604030504040204" pitchFamily="34" charset="0"/>
              </a:rPr>
              <a:t>/NH</a:t>
            </a:r>
            <a:r>
              <a:rPr lang="en-US" sz="2200" baseline="-25000" dirty="0" smtClean="0">
                <a:latin typeface="Tahoma" panose="020B0604030504040204" pitchFamily="34" charset="0"/>
                <a:ea typeface="Tahoma" panose="020B0604030504040204" pitchFamily="34" charset="0"/>
                <a:cs typeface="Tahoma" panose="020B0604030504040204" pitchFamily="34" charset="0"/>
              </a:rPr>
              <a:t>4</a:t>
            </a:r>
            <a:r>
              <a:rPr lang="en-US" sz="2200" baseline="30000" dirty="0" smtClean="0">
                <a:latin typeface="Tahoma" panose="020B0604030504040204" pitchFamily="34" charset="0"/>
                <a:ea typeface="Tahoma" panose="020B0604030504040204" pitchFamily="34" charset="0"/>
                <a:cs typeface="Tahoma" panose="020B0604030504040204" pitchFamily="34" charset="0"/>
              </a:rPr>
              <a:t>+</a:t>
            </a:r>
            <a:r>
              <a:rPr lang="en-US" sz="2200" dirty="0" smtClean="0">
                <a:latin typeface="Tahoma" panose="020B0604030504040204" pitchFamily="34" charset="0"/>
                <a:ea typeface="Tahoma" panose="020B0604030504040204" pitchFamily="34" charset="0"/>
                <a:cs typeface="Tahoma" panose="020B0604030504040204" pitchFamily="34" charset="0"/>
              </a:rPr>
              <a:t> in microorganisms</a:t>
            </a:r>
            <a:endParaRPr lang="en-US" sz="2200" dirty="0">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p:nvPr/>
        </p:nvSpPr>
        <p:spPr>
          <a:xfrm>
            <a:off x="119060" y="2227511"/>
            <a:ext cx="8773420" cy="769441"/>
          </a:xfrm>
          <a:prstGeom prst="rect">
            <a:avLst/>
          </a:prstGeom>
        </p:spPr>
        <p:txBody>
          <a:bodyPr wrap="square">
            <a:spAutoFit/>
          </a:bodyPr>
          <a:lstStyle/>
          <a:p>
            <a:r>
              <a:rPr 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NH</a:t>
            </a:r>
            <a:r>
              <a:rPr lang="en-US" sz="22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rPr>
              <a:t>3</a:t>
            </a:r>
            <a:r>
              <a:rPr 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assimilation: </a:t>
            </a:r>
            <a:r>
              <a:rPr lang="en-US" sz="2200" dirty="0" smtClean="0">
                <a:latin typeface="Tahoma" panose="020B0604030504040204" pitchFamily="34" charset="0"/>
                <a:ea typeface="Tahoma" panose="020B0604030504040204" pitchFamily="34" charset="0"/>
                <a:cs typeface="Tahoma" panose="020B0604030504040204" pitchFamily="34" charset="0"/>
              </a:rPr>
              <a:t>uptake of NH</a:t>
            </a:r>
            <a:r>
              <a:rPr lang="en-US" sz="2200" baseline="-25000" dirty="0" smtClean="0">
                <a:latin typeface="Tahoma" panose="020B0604030504040204" pitchFamily="34" charset="0"/>
                <a:ea typeface="Tahoma" panose="020B0604030504040204" pitchFamily="34" charset="0"/>
                <a:cs typeface="Tahoma" panose="020B0604030504040204" pitchFamily="34" charset="0"/>
              </a:rPr>
              <a:t>3</a:t>
            </a:r>
            <a:r>
              <a:rPr lang="en-US" sz="2200" dirty="0" smtClean="0">
                <a:latin typeface="Tahoma" panose="020B0604030504040204" pitchFamily="34" charset="0"/>
                <a:ea typeface="Tahoma" panose="020B0604030504040204" pitchFamily="34" charset="0"/>
                <a:cs typeface="Tahoma" panose="020B0604030504040204" pitchFamily="34" charset="0"/>
              </a:rPr>
              <a:t>/NH</a:t>
            </a:r>
            <a:r>
              <a:rPr lang="en-US" sz="2200" baseline="-25000" dirty="0" smtClean="0">
                <a:latin typeface="Tahoma" panose="020B0604030504040204" pitchFamily="34" charset="0"/>
                <a:ea typeface="Tahoma" panose="020B0604030504040204" pitchFamily="34" charset="0"/>
                <a:cs typeface="Tahoma" panose="020B0604030504040204" pitchFamily="34" charset="0"/>
              </a:rPr>
              <a:t>4</a:t>
            </a:r>
            <a:r>
              <a:rPr lang="en-US" sz="2200" baseline="30000" dirty="0" smtClean="0">
                <a:latin typeface="Tahoma" panose="020B0604030504040204" pitchFamily="34" charset="0"/>
                <a:ea typeface="Tahoma" panose="020B0604030504040204" pitchFamily="34" charset="0"/>
                <a:cs typeface="Tahoma" panose="020B0604030504040204" pitchFamily="34" charset="0"/>
              </a:rPr>
              <a:t>+</a:t>
            </a:r>
            <a:r>
              <a:rPr lang="en-US" sz="2200" dirty="0" smtClean="0">
                <a:latin typeface="Tahoma" panose="020B0604030504040204" pitchFamily="34" charset="0"/>
                <a:ea typeface="Tahoma" panose="020B0604030504040204" pitchFamily="34" charset="0"/>
                <a:cs typeface="Tahoma" panose="020B0604030504040204" pitchFamily="34" charset="0"/>
              </a:rPr>
              <a:t> by an organism to become part of its biomass (production of organic N-compounds)</a:t>
            </a:r>
            <a:endParaRPr lang="en-US" sz="2200" dirty="0">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5652120" y="4292282"/>
            <a:ext cx="936104" cy="353943"/>
          </a:xfrm>
          <a:prstGeom prst="rect">
            <a:avLst/>
          </a:prstGeom>
          <a:solidFill>
            <a:schemeClr val="bg1"/>
          </a:solidFill>
        </p:spPr>
        <p:txBody>
          <a:bodyPr wrap="square">
            <a:spAutoFit/>
          </a:bodyPr>
          <a:lstStyle/>
          <a:p>
            <a:r>
              <a:rPr lang="en-US" sz="1700" dirty="0" smtClean="0">
                <a:solidFill>
                  <a:srgbClr val="FF0000"/>
                </a:solidFill>
                <a:latin typeface="Tahoma" panose="020B0604030504040204" pitchFamily="34" charset="0"/>
                <a:ea typeface="Tahoma" panose="020B0604030504040204" pitchFamily="34" charset="0"/>
                <a:cs typeface="Tahoma" panose="020B0604030504040204" pitchFamily="34" charset="0"/>
              </a:rPr>
              <a:t>fixation</a:t>
            </a:r>
            <a:endParaRPr lang="en-US" sz="1700" dirty="0">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a:off x="6120172" y="5296582"/>
            <a:ext cx="1332148" cy="615553"/>
          </a:xfrm>
          <a:prstGeom prst="rect">
            <a:avLst/>
          </a:prstGeom>
          <a:solidFill>
            <a:schemeClr val="bg1"/>
          </a:solidFill>
        </p:spPr>
        <p:txBody>
          <a:bodyPr wrap="square">
            <a:spAutoFit/>
          </a:bodyPr>
          <a:lstStyle/>
          <a:p>
            <a:r>
              <a:rPr lang="en-US" sz="1700" dirty="0" smtClean="0">
                <a:solidFill>
                  <a:srgbClr val="FF0000"/>
                </a:solidFill>
                <a:latin typeface="Tahoma" panose="020B0604030504040204" pitchFamily="34" charset="0"/>
                <a:ea typeface="Tahoma" panose="020B0604030504040204" pitchFamily="34" charset="0"/>
                <a:cs typeface="Tahoma" panose="020B0604030504040204" pitchFamily="34" charset="0"/>
              </a:rPr>
              <a:t>NH</a:t>
            </a:r>
            <a:r>
              <a:rPr lang="en-US" sz="17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rPr>
              <a:t>3</a:t>
            </a:r>
          </a:p>
          <a:p>
            <a:r>
              <a:rPr lang="en-US" sz="1700" dirty="0" smtClean="0">
                <a:solidFill>
                  <a:srgbClr val="FF0000"/>
                </a:solidFill>
                <a:latin typeface="Tahoma" panose="020B0604030504040204" pitchFamily="34" charset="0"/>
                <a:ea typeface="Tahoma" panose="020B0604030504040204" pitchFamily="34" charset="0"/>
                <a:cs typeface="Tahoma" panose="020B0604030504040204" pitchFamily="34" charset="0"/>
              </a:rPr>
              <a:t>assimilation</a:t>
            </a:r>
            <a:endParaRPr lang="en-US" sz="1700" dirty="0">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12224" y="2924944"/>
            <a:ext cx="8773420" cy="769441"/>
          </a:xfrm>
          <a:prstGeom prst="rect">
            <a:avLst/>
          </a:prstGeom>
        </p:spPr>
        <p:txBody>
          <a:bodyPr wrap="square">
            <a:spAutoFit/>
          </a:bodyPr>
          <a:lstStyle/>
          <a:p>
            <a:r>
              <a:rPr 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Nitrification: </a:t>
            </a:r>
            <a:r>
              <a:rPr lang="en-US" sz="2200" dirty="0" smtClean="0">
                <a:latin typeface="Tahoma" panose="020B0604030504040204" pitchFamily="34" charset="0"/>
                <a:ea typeface="Tahoma" panose="020B0604030504040204" pitchFamily="34" charset="0"/>
                <a:cs typeface="Tahoma" panose="020B0604030504040204" pitchFamily="34" charset="0"/>
              </a:rPr>
              <a:t>oxidation of NH</a:t>
            </a:r>
            <a:r>
              <a:rPr lang="en-US" sz="2200" baseline="-25000" dirty="0" smtClean="0">
                <a:latin typeface="Tahoma" panose="020B0604030504040204" pitchFamily="34" charset="0"/>
                <a:ea typeface="Tahoma" panose="020B0604030504040204" pitchFamily="34" charset="0"/>
                <a:cs typeface="Tahoma" panose="020B0604030504040204" pitchFamily="34" charset="0"/>
              </a:rPr>
              <a:t>3</a:t>
            </a:r>
            <a:r>
              <a:rPr lang="en-US" sz="2200" dirty="0" smtClean="0">
                <a:latin typeface="Tahoma" panose="020B0604030504040204" pitchFamily="34" charset="0"/>
                <a:ea typeface="Tahoma" panose="020B0604030504040204" pitchFamily="34" charset="0"/>
                <a:cs typeface="Tahoma" panose="020B0604030504040204" pitchFamily="34" charset="0"/>
              </a:rPr>
              <a:t>/NH</a:t>
            </a:r>
            <a:r>
              <a:rPr lang="en-US" sz="2200" baseline="-25000" dirty="0" smtClean="0">
                <a:latin typeface="Tahoma" panose="020B0604030504040204" pitchFamily="34" charset="0"/>
                <a:ea typeface="Tahoma" panose="020B0604030504040204" pitchFamily="34" charset="0"/>
                <a:cs typeface="Tahoma" panose="020B0604030504040204" pitchFamily="34" charset="0"/>
              </a:rPr>
              <a:t>4</a:t>
            </a:r>
            <a:r>
              <a:rPr lang="en-US" sz="2200" baseline="30000" dirty="0" smtClean="0">
                <a:latin typeface="Tahoma" panose="020B0604030504040204" pitchFamily="34" charset="0"/>
                <a:ea typeface="Tahoma" panose="020B0604030504040204" pitchFamily="34" charset="0"/>
                <a:cs typeface="Tahoma" panose="020B0604030504040204" pitchFamily="34" charset="0"/>
              </a:rPr>
              <a:t>+</a:t>
            </a:r>
            <a:r>
              <a:rPr lang="en-US" sz="2200" dirty="0" smtClean="0">
                <a:latin typeface="Tahoma" panose="020B0604030504040204" pitchFamily="34" charset="0"/>
                <a:ea typeface="Tahoma" panose="020B0604030504040204" pitchFamily="34" charset="0"/>
                <a:cs typeface="Tahoma" panose="020B0604030504040204" pitchFamily="34" charset="0"/>
              </a:rPr>
              <a:t> to NO</a:t>
            </a:r>
            <a:r>
              <a:rPr lang="en-US" sz="2200" baseline="-25000" dirty="0" smtClean="0">
                <a:latin typeface="Tahoma" panose="020B0604030504040204" pitchFamily="34" charset="0"/>
                <a:ea typeface="Tahoma" panose="020B0604030504040204" pitchFamily="34" charset="0"/>
                <a:cs typeface="Tahoma" panose="020B0604030504040204" pitchFamily="34" charset="0"/>
              </a:rPr>
              <a:t>2</a:t>
            </a:r>
            <a:r>
              <a:rPr lang="en-US" sz="2200" baseline="30000" dirty="0" smtClean="0">
                <a:latin typeface="Tahoma" panose="020B0604030504040204" pitchFamily="34" charset="0"/>
                <a:ea typeface="Tahoma" panose="020B0604030504040204" pitchFamily="34" charset="0"/>
                <a:cs typeface="Tahoma" panose="020B0604030504040204" pitchFamily="34" charset="0"/>
              </a:rPr>
              <a:t>-</a:t>
            </a:r>
            <a:r>
              <a:rPr lang="en-US" sz="2200" dirty="0" smtClean="0">
                <a:latin typeface="Tahoma" panose="020B0604030504040204" pitchFamily="34" charset="0"/>
                <a:ea typeface="Tahoma" panose="020B0604030504040204" pitchFamily="34" charset="0"/>
                <a:cs typeface="Tahoma" panose="020B0604030504040204" pitchFamily="34" charset="0"/>
              </a:rPr>
              <a:t>/NO</a:t>
            </a:r>
            <a:r>
              <a:rPr lang="en-US" sz="2200" baseline="-25000" dirty="0" smtClean="0">
                <a:latin typeface="Tahoma" panose="020B0604030504040204" pitchFamily="34" charset="0"/>
                <a:ea typeface="Tahoma" panose="020B0604030504040204" pitchFamily="34" charset="0"/>
                <a:cs typeface="Tahoma" panose="020B0604030504040204" pitchFamily="34" charset="0"/>
              </a:rPr>
              <a:t>3</a:t>
            </a:r>
            <a:r>
              <a:rPr lang="en-US" sz="2200" baseline="30000" dirty="0" smtClean="0">
                <a:latin typeface="Tahoma" panose="020B0604030504040204" pitchFamily="34" charset="0"/>
                <a:ea typeface="Tahoma" panose="020B0604030504040204" pitchFamily="34" charset="0"/>
                <a:cs typeface="Tahoma" panose="020B0604030504040204" pitchFamily="34" charset="0"/>
              </a:rPr>
              <a:t>-</a:t>
            </a:r>
            <a:r>
              <a:rPr lang="en-US" sz="2200" dirty="0" smtClean="0">
                <a:latin typeface="Tahoma" panose="020B0604030504040204" pitchFamily="34" charset="0"/>
                <a:ea typeface="Tahoma" panose="020B0604030504040204" pitchFamily="34" charset="0"/>
                <a:cs typeface="Tahoma" panose="020B0604030504040204" pitchFamily="34" charset="0"/>
              </a:rPr>
              <a:t> by an organism, as a means of producing energy</a:t>
            </a:r>
            <a:endParaRPr lang="en-US" sz="2200" dirty="0">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6231956" y="4800464"/>
            <a:ext cx="1296144" cy="353943"/>
          </a:xfrm>
          <a:prstGeom prst="rect">
            <a:avLst/>
          </a:prstGeom>
          <a:solidFill>
            <a:schemeClr val="bg1"/>
          </a:solidFill>
        </p:spPr>
        <p:txBody>
          <a:bodyPr wrap="square">
            <a:spAutoFit/>
          </a:bodyPr>
          <a:lstStyle/>
          <a:p>
            <a:r>
              <a:rPr lang="en-US" sz="1700" dirty="0" smtClean="0">
                <a:solidFill>
                  <a:srgbClr val="FF0000"/>
                </a:solidFill>
                <a:latin typeface="Tahoma" panose="020B0604030504040204" pitchFamily="34" charset="0"/>
                <a:ea typeface="Tahoma" panose="020B0604030504040204" pitchFamily="34" charset="0"/>
                <a:cs typeface="Tahoma" panose="020B0604030504040204" pitchFamily="34" charset="0"/>
              </a:rPr>
              <a:t>nitrification</a:t>
            </a:r>
            <a:endParaRPr lang="en-US" sz="1700" dirty="0">
              <a:latin typeface="Tahoma" panose="020B0604030504040204" pitchFamily="34" charset="0"/>
              <a:ea typeface="Tahoma" panose="020B0604030504040204" pitchFamily="34" charset="0"/>
              <a:cs typeface="Tahoma" panose="020B0604030504040204" pitchFamily="34" charset="0"/>
            </a:endParaRPr>
          </a:p>
        </p:txBody>
      </p:sp>
      <p:sp>
        <p:nvSpPr>
          <p:cNvPr id="16" name="Rectangle 15"/>
          <p:cNvSpPr/>
          <p:nvPr/>
        </p:nvSpPr>
        <p:spPr>
          <a:xfrm>
            <a:off x="119060" y="3617148"/>
            <a:ext cx="5533060" cy="1107996"/>
          </a:xfrm>
          <a:prstGeom prst="rect">
            <a:avLst/>
          </a:prstGeom>
        </p:spPr>
        <p:txBody>
          <a:bodyPr wrap="square">
            <a:spAutoFit/>
          </a:bodyPr>
          <a:lstStyle/>
          <a:p>
            <a:r>
              <a:rPr 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Assimilatory N reduction: </a:t>
            </a:r>
            <a:r>
              <a:rPr lang="en-US" sz="2200" dirty="0" smtClean="0">
                <a:latin typeface="Tahoma" panose="020B0604030504040204" pitchFamily="34" charset="0"/>
                <a:ea typeface="Tahoma" panose="020B0604030504040204" pitchFamily="34" charset="0"/>
                <a:cs typeface="Tahoma" panose="020B0604030504040204" pitchFamily="34" charset="0"/>
              </a:rPr>
              <a:t>reduction </a:t>
            </a:r>
            <a:r>
              <a:rPr lang="en-US" sz="2200" dirty="0">
                <a:latin typeface="Tahoma" panose="020B0604030504040204" pitchFamily="34" charset="0"/>
                <a:ea typeface="Tahoma" panose="020B0604030504040204" pitchFamily="34" charset="0"/>
                <a:cs typeface="Tahoma" panose="020B0604030504040204" pitchFamily="34" charset="0"/>
              </a:rPr>
              <a:t>of NO</a:t>
            </a:r>
            <a:r>
              <a:rPr lang="en-US" sz="2200" baseline="-25000" dirty="0">
                <a:latin typeface="Tahoma" panose="020B0604030504040204" pitchFamily="34" charset="0"/>
                <a:ea typeface="Tahoma" panose="020B0604030504040204" pitchFamily="34" charset="0"/>
                <a:cs typeface="Tahoma" panose="020B0604030504040204" pitchFamily="34" charset="0"/>
              </a:rPr>
              <a:t>2</a:t>
            </a:r>
            <a:r>
              <a:rPr lang="en-US" sz="2200" baseline="30000" dirty="0">
                <a:latin typeface="Tahoma" panose="020B0604030504040204" pitchFamily="34" charset="0"/>
                <a:ea typeface="Tahoma" panose="020B0604030504040204" pitchFamily="34" charset="0"/>
                <a:cs typeface="Tahoma" panose="020B0604030504040204" pitchFamily="34" charset="0"/>
              </a:rPr>
              <a:t>-</a:t>
            </a:r>
            <a:r>
              <a:rPr lang="en-US" sz="2200" dirty="0">
                <a:latin typeface="Tahoma" panose="020B0604030504040204" pitchFamily="34" charset="0"/>
                <a:ea typeface="Tahoma" panose="020B0604030504040204" pitchFamily="34" charset="0"/>
                <a:cs typeface="Tahoma" panose="020B0604030504040204" pitchFamily="34" charset="0"/>
              </a:rPr>
              <a:t>/NO</a:t>
            </a:r>
            <a:r>
              <a:rPr lang="en-US" sz="2200" baseline="-25000" dirty="0">
                <a:latin typeface="Tahoma" panose="020B0604030504040204" pitchFamily="34" charset="0"/>
                <a:ea typeface="Tahoma" panose="020B0604030504040204" pitchFamily="34" charset="0"/>
                <a:cs typeface="Tahoma" panose="020B0604030504040204" pitchFamily="34" charset="0"/>
              </a:rPr>
              <a:t>3</a:t>
            </a:r>
            <a:r>
              <a:rPr lang="en-US" sz="2200" baseline="30000" dirty="0">
                <a:latin typeface="Tahoma" panose="020B0604030504040204" pitchFamily="34" charset="0"/>
                <a:ea typeface="Tahoma" panose="020B0604030504040204" pitchFamily="34" charset="0"/>
                <a:cs typeface="Tahoma" panose="020B0604030504040204" pitchFamily="34" charset="0"/>
              </a:rPr>
              <a:t>-</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smtClean="0">
                <a:latin typeface="Tahoma" panose="020B0604030504040204" pitchFamily="34" charset="0"/>
                <a:ea typeface="Tahoma" panose="020B0604030504040204" pitchFamily="34" charset="0"/>
                <a:cs typeface="Tahoma" panose="020B0604030504040204" pitchFamily="34" charset="0"/>
              </a:rPr>
              <a:t>followed by uptake of N by the organism as biomass</a:t>
            </a:r>
            <a:endParaRPr lang="en-US" sz="2200" dirty="0">
              <a:latin typeface="Tahoma" panose="020B0604030504040204" pitchFamily="34" charset="0"/>
              <a:ea typeface="Tahoma" panose="020B0604030504040204" pitchFamily="34" charset="0"/>
              <a:cs typeface="Tahoma" panose="020B0604030504040204" pitchFamily="34" charset="0"/>
            </a:endParaRPr>
          </a:p>
        </p:txBody>
      </p:sp>
      <p:sp>
        <p:nvSpPr>
          <p:cNvPr id="17" name="Rectangle 16"/>
          <p:cNvSpPr/>
          <p:nvPr/>
        </p:nvSpPr>
        <p:spPr>
          <a:xfrm>
            <a:off x="4283968" y="5860722"/>
            <a:ext cx="1667694" cy="353943"/>
          </a:xfrm>
          <a:prstGeom prst="rect">
            <a:avLst/>
          </a:prstGeom>
          <a:solidFill>
            <a:schemeClr val="bg1"/>
          </a:solidFill>
        </p:spPr>
        <p:txBody>
          <a:bodyPr wrap="square">
            <a:spAutoFit/>
          </a:bodyPr>
          <a:lstStyle/>
          <a:p>
            <a:r>
              <a:rPr lang="en-US" sz="1700" dirty="0" smtClean="0">
                <a:solidFill>
                  <a:srgbClr val="FF0000"/>
                </a:solidFill>
                <a:latin typeface="Tahoma" panose="020B0604030504040204" pitchFamily="34" charset="0"/>
                <a:ea typeface="Tahoma" panose="020B0604030504040204" pitchFamily="34" charset="0"/>
                <a:cs typeface="Tahoma" panose="020B0604030504040204" pitchFamily="34" charset="0"/>
              </a:rPr>
              <a:t>ammonification</a:t>
            </a:r>
            <a:endParaRPr lang="en-US" sz="1700" dirty="0">
              <a:latin typeface="Tahoma" panose="020B0604030504040204" pitchFamily="34" charset="0"/>
              <a:ea typeface="Tahoma" panose="020B0604030504040204" pitchFamily="34" charset="0"/>
              <a:cs typeface="Tahoma" panose="020B0604030504040204" pitchFamily="34" charset="0"/>
            </a:endParaRPr>
          </a:p>
        </p:txBody>
      </p:sp>
      <p:sp>
        <p:nvSpPr>
          <p:cNvPr id="18" name="Rectangle 17"/>
          <p:cNvSpPr/>
          <p:nvPr/>
        </p:nvSpPr>
        <p:spPr>
          <a:xfrm>
            <a:off x="119060" y="4625260"/>
            <a:ext cx="4504277" cy="1107996"/>
          </a:xfrm>
          <a:prstGeom prst="rect">
            <a:avLst/>
          </a:prstGeom>
        </p:spPr>
        <p:txBody>
          <a:bodyPr wrap="square">
            <a:spAutoFit/>
          </a:bodyPr>
          <a:lstStyle/>
          <a:p>
            <a:r>
              <a:rPr 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Ammonification: </a:t>
            </a:r>
            <a:r>
              <a:rPr lang="en-US" sz="2200" dirty="0" smtClean="0">
                <a:latin typeface="Tahoma" panose="020B0604030504040204" pitchFamily="34" charset="0"/>
                <a:ea typeface="Tahoma" panose="020B0604030504040204" pitchFamily="34" charset="0"/>
                <a:cs typeface="Tahoma" panose="020B0604030504040204" pitchFamily="34" charset="0"/>
              </a:rPr>
              <a:t>breaking down of organic N </a:t>
            </a:r>
            <a:r>
              <a:rPr lang="en-US" sz="2200" dirty="0">
                <a:latin typeface="Tahoma" panose="020B0604030504040204" pitchFamily="34" charset="0"/>
                <a:ea typeface="Tahoma" panose="020B0604030504040204" pitchFamily="34" charset="0"/>
                <a:cs typeface="Tahoma" panose="020B0604030504040204" pitchFamily="34" charset="0"/>
              </a:rPr>
              <a:t>compounds into NH</a:t>
            </a:r>
            <a:r>
              <a:rPr lang="en-US" sz="2200" baseline="-25000" dirty="0">
                <a:latin typeface="Tahoma" panose="020B0604030504040204" pitchFamily="34" charset="0"/>
                <a:ea typeface="Tahoma" panose="020B0604030504040204" pitchFamily="34" charset="0"/>
                <a:cs typeface="Tahoma" panose="020B0604030504040204" pitchFamily="34" charset="0"/>
              </a:rPr>
              <a:t>3</a:t>
            </a:r>
            <a:r>
              <a:rPr lang="en-US" sz="2200" dirty="0">
                <a:latin typeface="Tahoma" panose="020B0604030504040204" pitchFamily="34" charset="0"/>
                <a:ea typeface="Tahoma" panose="020B0604030504040204" pitchFamily="34" charset="0"/>
                <a:cs typeface="Tahoma" panose="020B0604030504040204" pitchFamily="34" charset="0"/>
              </a:rPr>
              <a:t>/NH</a:t>
            </a:r>
            <a:r>
              <a:rPr lang="en-US" sz="2200" baseline="-25000" dirty="0">
                <a:latin typeface="Tahoma" panose="020B0604030504040204" pitchFamily="34" charset="0"/>
                <a:ea typeface="Tahoma" panose="020B0604030504040204" pitchFamily="34" charset="0"/>
                <a:cs typeface="Tahoma" panose="020B0604030504040204" pitchFamily="34" charset="0"/>
              </a:rPr>
              <a:t>4</a:t>
            </a:r>
            <a:r>
              <a:rPr lang="en-US" sz="2200" baseline="30000" dirty="0">
                <a:latin typeface="Tahoma" panose="020B0604030504040204" pitchFamily="34" charset="0"/>
                <a:ea typeface="Tahoma" panose="020B0604030504040204" pitchFamily="34" charset="0"/>
                <a:cs typeface="Tahoma" panose="020B0604030504040204" pitchFamily="34" charset="0"/>
              </a:rPr>
              <a:t>+</a:t>
            </a:r>
            <a:r>
              <a:rPr lang="en-US" sz="2200" dirty="0" smtClean="0">
                <a:latin typeface="Tahoma" panose="020B0604030504040204" pitchFamily="34" charset="0"/>
                <a:ea typeface="Tahoma" panose="020B0604030504040204" pitchFamily="34" charset="0"/>
                <a:cs typeface="Tahoma" panose="020B0604030504040204" pitchFamily="34" charset="0"/>
              </a:rPr>
              <a:t> </a:t>
            </a:r>
            <a:endParaRPr lang="en-US" sz="2200" dirty="0">
              <a:latin typeface="Tahoma" panose="020B0604030504040204" pitchFamily="34" charset="0"/>
              <a:ea typeface="Tahoma" panose="020B0604030504040204" pitchFamily="34" charset="0"/>
              <a:cs typeface="Tahoma" panose="020B0604030504040204" pitchFamily="34" charset="0"/>
            </a:endParaRPr>
          </a:p>
        </p:txBody>
      </p:sp>
      <p:sp>
        <p:nvSpPr>
          <p:cNvPr id="19" name="Rectangle 18"/>
          <p:cNvSpPr/>
          <p:nvPr/>
        </p:nvSpPr>
        <p:spPr>
          <a:xfrm>
            <a:off x="7597940" y="5453355"/>
            <a:ext cx="1421225" cy="615553"/>
          </a:xfrm>
          <a:prstGeom prst="rect">
            <a:avLst/>
          </a:prstGeom>
          <a:solidFill>
            <a:schemeClr val="bg1"/>
          </a:solidFill>
        </p:spPr>
        <p:txBody>
          <a:bodyPr wrap="square">
            <a:spAutoFit/>
          </a:bodyPr>
          <a:lstStyle/>
          <a:p>
            <a:r>
              <a:rPr lang="en-US" sz="1700" dirty="0" smtClean="0">
                <a:solidFill>
                  <a:srgbClr val="FF0000"/>
                </a:solidFill>
                <a:latin typeface="Tahoma" panose="020B0604030504040204" pitchFamily="34" charset="0"/>
                <a:ea typeface="Tahoma" panose="020B0604030504040204" pitchFamily="34" charset="0"/>
                <a:cs typeface="Tahoma" panose="020B0604030504040204" pitchFamily="34" charset="0"/>
              </a:rPr>
              <a:t>Assimilatory N reduction</a:t>
            </a:r>
            <a:endParaRPr lang="en-US" sz="1700" dirty="0">
              <a:latin typeface="Tahoma" panose="020B0604030504040204" pitchFamily="34" charset="0"/>
              <a:ea typeface="Tahoma" panose="020B0604030504040204" pitchFamily="34" charset="0"/>
              <a:cs typeface="Tahoma" panose="020B0604030504040204" pitchFamily="34" charset="0"/>
            </a:endParaRPr>
          </a:p>
        </p:txBody>
      </p:sp>
      <p:sp>
        <p:nvSpPr>
          <p:cNvPr id="20" name="Rectangle 19"/>
          <p:cNvSpPr/>
          <p:nvPr/>
        </p:nvSpPr>
        <p:spPr>
          <a:xfrm>
            <a:off x="119059" y="5656019"/>
            <a:ext cx="4236917" cy="1107996"/>
          </a:xfrm>
          <a:prstGeom prst="rect">
            <a:avLst/>
          </a:prstGeom>
        </p:spPr>
        <p:txBody>
          <a:bodyPr wrap="square">
            <a:spAutoFit/>
          </a:bodyPr>
          <a:lstStyle/>
          <a:p>
            <a:r>
              <a:rPr 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Denitrification: </a:t>
            </a:r>
            <a:r>
              <a:rPr lang="en-US" sz="2200" dirty="0" smtClean="0">
                <a:latin typeface="Tahoma" panose="020B0604030504040204" pitchFamily="34" charset="0"/>
                <a:ea typeface="Tahoma" panose="020B0604030504040204" pitchFamily="34" charset="0"/>
                <a:cs typeface="Tahoma" panose="020B0604030504040204" pitchFamily="34" charset="0"/>
              </a:rPr>
              <a:t>reduction of NO</a:t>
            </a:r>
            <a:r>
              <a:rPr lang="en-US" sz="2200" baseline="-25000" dirty="0" smtClean="0">
                <a:latin typeface="Tahoma" panose="020B0604030504040204" pitchFamily="34" charset="0"/>
                <a:ea typeface="Tahoma" panose="020B0604030504040204" pitchFamily="34" charset="0"/>
                <a:cs typeface="Tahoma" panose="020B0604030504040204" pitchFamily="34" charset="0"/>
              </a:rPr>
              <a:t>3</a:t>
            </a:r>
            <a:r>
              <a:rPr lang="en-US" sz="2200" baseline="30000" dirty="0" smtClean="0">
                <a:latin typeface="Tahoma" panose="020B0604030504040204" pitchFamily="34" charset="0"/>
                <a:ea typeface="Tahoma" panose="020B0604030504040204" pitchFamily="34" charset="0"/>
                <a:cs typeface="Tahoma" panose="020B0604030504040204" pitchFamily="34" charset="0"/>
              </a:rPr>
              <a:t>-</a:t>
            </a:r>
            <a:r>
              <a:rPr lang="en-US" sz="2200" dirty="0" smtClean="0">
                <a:latin typeface="Tahoma" panose="020B0604030504040204" pitchFamily="34" charset="0"/>
                <a:ea typeface="Tahoma" panose="020B0604030504040204" pitchFamily="34" charset="0"/>
                <a:cs typeface="Tahoma" panose="020B0604030504040204" pitchFamily="34" charset="0"/>
              </a:rPr>
              <a:t> to any gaseous N species (generally N</a:t>
            </a:r>
            <a:r>
              <a:rPr lang="en-US" sz="2200" baseline="-25000" dirty="0" smtClean="0">
                <a:latin typeface="Tahoma" panose="020B0604030504040204" pitchFamily="34" charset="0"/>
                <a:ea typeface="Tahoma" panose="020B0604030504040204" pitchFamily="34" charset="0"/>
                <a:cs typeface="Tahoma" panose="020B0604030504040204" pitchFamily="34" charset="0"/>
              </a:rPr>
              <a:t>2</a:t>
            </a:r>
            <a:r>
              <a:rPr lang="en-US" sz="2200" dirty="0" smtClean="0">
                <a:latin typeface="Tahoma" panose="020B0604030504040204" pitchFamily="34" charset="0"/>
                <a:ea typeface="Tahoma" panose="020B0604030504040204" pitchFamily="34" charset="0"/>
                <a:cs typeface="Tahoma" panose="020B0604030504040204" pitchFamily="34" charset="0"/>
              </a:rPr>
              <a:t>, N</a:t>
            </a:r>
            <a:r>
              <a:rPr lang="en-US" sz="2200" baseline="-25000" dirty="0" smtClean="0">
                <a:latin typeface="Tahoma" panose="020B0604030504040204" pitchFamily="34" charset="0"/>
                <a:ea typeface="Tahoma" panose="020B0604030504040204" pitchFamily="34" charset="0"/>
                <a:cs typeface="Tahoma" panose="020B0604030504040204" pitchFamily="34" charset="0"/>
              </a:rPr>
              <a:t>2</a:t>
            </a:r>
            <a:r>
              <a:rPr lang="en-US" sz="2200" dirty="0" smtClean="0">
                <a:latin typeface="Tahoma" panose="020B0604030504040204" pitchFamily="34" charset="0"/>
                <a:ea typeface="Tahoma" panose="020B0604030504040204" pitchFamily="34" charset="0"/>
                <a:cs typeface="Tahoma" panose="020B0604030504040204" pitchFamily="34" charset="0"/>
              </a:rPr>
              <a:t>O) </a:t>
            </a:r>
            <a:endParaRPr lang="en-US" sz="2200" dirty="0">
              <a:latin typeface="Tahoma" panose="020B0604030504040204" pitchFamily="34" charset="0"/>
              <a:ea typeface="Tahoma" panose="020B0604030504040204" pitchFamily="34" charset="0"/>
              <a:cs typeface="Tahoma" panose="020B0604030504040204" pitchFamily="34" charset="0"/>
            </a:endParaRPr>
          </a:p>
        </p:txBody>
      </p:sp>
      <p:sp>
        <p:nvSpPr>
          <p:cNvPr id="21" name="Rectangle 20"/>
          <p:cNvSpPr/>
          <p:nvPr/>
        </p:nvSpPr>
        <p:spPr>
          <a:xfrm>
            <a:off x="7452320" y="4282787"/>
            <a:ext cx="1547220" cy="353943"/>
          </a:xfrm>
          <a:prstGeom prst="rect">
            <a:avLst/>
          </a:prstGeom>
          <a:solidFill>
            <a:schemeClr val="bg1"/>
          </a:solidFill>
        </p:spPr>
        <p:txBody>
          <a:bodyPr wrap="square">
            <a:spAutoFit/>
          </a:bodyPr>
          <a:lstStyle/>
          <a:p>
            <a:r>
              <a:rPr lang="en-US" sz="1700" dirty="0" smtClean="0">
                <a:solidFill>
                  <a:srgbClr val="FF0000"/>
                </a:solidFill>
                <a:latin typeface="Tahoma" panose="020B0604030504040204" pitchFamily="34" charset="0"/>
                <a:ea typeface="Tahoma" panose="020B0604030504040204" pitchFamily="34" charset="0"/>
                <a:cs typeface="Tahoma" panose="020B0604030504040204" pitchFamily="34" charset="0"/>
              </a:rPr>
              <a:t>denitrification</a:t>
            </a:r>
            <a:endParaRPr lang="en-US" sz="17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4809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3" grpId="0" animBg="1"/>
      <p:bldP spid="14" grpId="0"/>
      <p:bldP spid="15" grpId="0" animBg="1"/>
      <p:bldP spid="16" grpId="0"/>
      <p:bldP spid="17" grpId="0" animBg="1"/>
      <p:bldP spid="18" grpId="0"/>
      <p:bldP spid="19" grpId="0" animBg="1"/>
      <p:bldP spid="20" grpId="0"/>
      <p:bldP spid="20" grpId="1"/>
      <p:bldP spid="21" grpId="0" animBg="1"/>
      <p:bldP spid="21"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4"/>
          <p:cNvSpPr txBox="1">
            <a:spLocks/>
          </p:cNvSpPr>
          <p:nvPr/>
        </p:nvSpPr>
        <p:spPr>
          <a:xfrm>
            <a:off x="119060" y="-6335"/>
            <a:ext cx="8905875" cy="69903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en-US" sz="3500" dirty="0" smtClean="0">
                <a:solidFill>
                  <a:srgbClr val="3333FF"/>
                </a:solidFill>
                <a:latin typeface="Tahoma" panose="020B0604030504040204" pitchFamily="34" charset="0"/>
                <a:cs typeface="Tahoma" panose="020B0604030504040204" pitchFamily="34" charset="0"/>
              </a:rPr>
              <a:t>N cycle</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3" name="Connettore diritto 9"/>
          <p:cNvCxnSpPr/>
          <p:nvPr/>
        </p:nvCxnSpPr>
        <p:spPr>
          <a:xfrm>
            <a:off x="582502" y="62068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1043608" y="997805"/>
            <a:ext cx="7128792" cy="5311515"/>
          </a:xfrm>
          <a:prstGeom prst="rect">
            <a:avLst/>
          </a:prstGeom>
        </p:spPr>
      </p:pic>
    </p:spTree>
    <p:extLst>
      <p:ext uri="{BB962C8B-B14F-4D97-AF65-F5344CB8AC3E}">
        <p14:creationId xmlns:p14="http://schemas.microsoft.com/office/powerpoint/2010/main" val="32205687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4"/>
          <p:cNvSpPr txBox="1">
            <a:spLocks/>
          </p:cNvSpPr>
          <p:nvPr/>
        </p:nvSpPr>
        <p:spPr>
          <a:xfrm>
            <a:off x="119060" y="-6335"/>
            <a:ext cx="8905875" cy="69903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en-US" sz="3500" dirty="0" smtClean="0">
                <a:solidFill>
                  <a:srgbClr val="3333FF"/>
                </a:solidFill>
                <a:latin typeface="Tahoma" panose="020B0604030504040204" pitchFamily="34" charset="0"/>
                <a:cs typeface="Tahoma" panose="020B0604030504040204" pitchFamily="34" charset="0"/>
              </a:rPr>
              <a:t>N fixation</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3" name="Connettore diritto 9"/>
          <p:cNvCxnSpPr/>
          <p:nvPr/>
        </p:nvCxnSpPr>
        <p:spPr>
          <a:xfrm>
            <a:off x="582502" y="62068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46076" y="1054451"/>
            <a:ext cx="7805922" cy="430887"/>
          </a:xfrm>
          <a:prstGeom prst="rect">
            <a:avLst/>
          </a:prstGeom>
        </p:spPr>
        <p:txBody>
          <a:bodyPr wrap="square">
            <a:spAutoFit/>
          </a:bodyPr>
          <a:lstStyle/>
          <a:p>
            <a:r>
              <a:rPr lang="en-US" sz="2200" dirty="0" smtClean="0">
                <a:latin typeface="Tahoma" panose="020B0604030504040204" pitchFamily="34" charset="0"/>
                <a:ea typeface="Tahoma" panose="020B0604030504040204" pitchFamily="34" charset="0"/>
                <a:cs typeface="Tahoma" panose="020B0604030504040204" pitchFamily="34" charset="0"/>
              </a:rPr>
              <a:t>Is a highly energy intensive process </a:t>
            </a:r>
            <a:endParaRPr lang="en-US" sz="22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1" name="Object 15"/>
          <p:cNvGraphicFramePr>
            <a:graphicFrameLocks noChangeAspect="1"/>
          </p:cNvGraphicFramePr>
          <p:nvPr>
            <p:extLst>
              <p:ext uri="{D42A27DB-BD31-4B8C-83A1-F6EECF244321}">
                <p14:modId xmlns:p14="http://schemas.microsoft.com/office/powerpoint/2010/main" val="1742593071"/>
              </p:ext>
            </p:extLst>
          </p:nvPr>
        </p:nvGraphicFramePr>
        <p:xfrm>
          <a:off x="1003070" y="6262881"/>
          <a:ext cx="7269162" cy="511175"/>
        </p:xfrm>
        <a:graphic>
          <a:graphicData uri="http://schemas.openxmlformats.org/presentationml/2006/ole">
            <mc:AlternateContent xmlns:mc="http://schemas.openxmlformats.org/markup-compatibility/2006">
              <mc:Choice xmlns:v="urn:schemas-microsoft-com:vml" Requires="v">
                <p:oleObj spid="_x0000_s17502" name="Equation" r:id="rId4" imgW="3441600" imgH="241200" progId="Equation.3">
                  <p:embed/>
                </p:oleObj>
              </mc:Choice>
              <mc:Fallback>
                <p:oleObj name="Equation" r:id="rId4" imgW="3441600" imgH="241200" progId="Equation.3">
                  <p:embed/>
                  <p:pic>
                    <p:nvPicPr>
                      <p:cNvPr id="9" name="Object 15"/>
                      <p:cNvPicPr>
                        <a:picLocks noChangeAspect="1" noChangeArrowheads="1"/>
                      </p:cNvPicPr>
                      <p:nvPr/>
                    </p:nvPicPr>
                    <p:blipFill>
                      <a:blip r:embed="rId5"/>
                      <a:srcRect/>
                      <a:stretch>
                        <a:fillRect/>
                      </a:stretch>
                    </p:blipFill>
                    <p:spPr bwMode="auto">
                      <a:xfrm>
                        <a:off x="1003070" y="6262881"/>
                        <a:ext cx="7269162" cy="511175"/>
                      </a:xfrm>
                      <a:prstGeom prst="rect">
                        <a:avLst/>
                      </a:prstGeom>
                      <a:noFill/>
                      <a:ln>
                        <a:noFill/>
                      </a:ln>
                      <a:effectLst/>
                      <a:extLst/>
                    </p:spPr>
                  </p:pic>
                </p:oleObj>
              </mc:Fallback>
            </mc:AlternateContent>
          </a:graphicData>
        </a:graphic>
      </p:graphicFrame>
      <p:graphicFrame>
        <p:nvGraphicFramePr>
          <p:cNvPr id="22" name="Object 15"/>
          <p:cNvGraphicFramePr>
            <a:graphicFrameLocks noChangeAspect="1"/>
          </p:cNvGraphicFramePr>
          <p:nvPr>
            <p:extLst>
              <p:ext uri="{D42A27DB-BD31-4B8C-83A1-F6EECF244321}">
                <p14:modId xmlns:p14="http://schemas.microsoft.com/office/powerpoint/2010/main" val="1896140410"/>
              </p:ext>
            </p:extLst>
          </p:nvPr>
        </p:nvGraphicFramePr>
        <p:xfrm>
          <a:off x="1822447" y="1471781"/>
          <a:ext cx="5499100" cy="511175"/>
        </p:xfrm>
        <a:graphic>
          <a:graphicData uri="http://schemas.openxmlformats.org/presentationml/2006/ole">
            <mc:AlternateContent xmlns:mc="http://schemas.openxmlformats.org/markup-compatibility/2006">
              <mc:Choice xmlns:v="urn:schemas-microsoft-com:vml" Requires="v">
                <p:oleObj spid="_x0000_s17503" name="Equation" r:id="rId6" imgW="2603160" imgH="241200" progId="Equation.3">
                  <p:embed/>
                </p:oleObj>
              </mc:Choice>
              <mc:Fallback>
                <p:oleObj name="Equation" r:id="rId6" imgW="2603160" imgH="241200" progId="Equation.3">
                  <p:embed/>
                  <p:pic>
                    <p:nvPicPr>
                      <p:cNvPr id="21" name="Object 15"/>
                      <p:cNvPicPr>
                        <a:picLocks noChangeAspect="1" noChangeArrowheads="1"/>
                      </p:cNvPicPr>
                      <p:nvPr/>
                    </p:nvPicPr>
                    <p:blipFill>
                      <a:blip r:embed="rId7"/>
                      <a:srcRect/>
                      <a:stretch>
                        <a:fillRect/>
                      </a:stretch>
                    </p:blipFill>
                    <p:spPr bwMode="auto">
                      <a:xfrm>
                        <a:off x="1822447" y="1471781"/>
                        <a:ext cx="5499100" cy="511175"/>
                      </a:xfrm>
                      <a:prstGeom prst="rect">
                        <a:avLst/>
                      </a:prstGeom>
                      <a:noFill/>
                      <a:ln>
                        <a:noFill/>
                      </a:ln>
                      <a:effectLst/>
                      <a:extLst/>
                    </p:spPr>
                  </p:pic>
                </p:oleObj>
              </mc:Fallback>
            </mc:AlternateContent>
          </a:graphicData>
        </a:graphic>
      </p:graphicFrame>
      <p:sp>
        <p:nvSpPr>
          <p:cNvPr id="23" name="Rectangle 22"/>
          <p:cNvSpPr/>
          <p:nvPr/>
        </p:nvSpPr>
        <p:spPr>
          <a:xfrm>
            <a:off x="3347864" y="3861048"/>
            <a:ext cx="2887876" cy="430887"/>
          </a:xfrm>
          <a:prstGeom prst="rect">
            <a:avLst/>
          </a:prstGeom>
        </p:spPr>
        <p:txBody>
          <a:bodyPr wrap="square">
            <a:spAutoFit/>
          </a:bodyPr>
          <a:lstStyle/>
          <a:p>
            <a:r>
              <a:rPr 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Biological N-fixation</a:t>
            </a:r>
            <a:endParaRPr lang="en-US" sz="2200" dirty="0">
              <a:latin typeface="Tahoma" panose="020B0604030504040204" pitchFamily="34" charset="0"/>
              <a:ea typeface="Tahoma" panose="020B0604030504040204" pitchFamily="34" charset="0"/>
              <a:cs typeface="Tahoma" panose="020B0604030504040204" pitchFamily="34" charset="0"/>
            </a:endParaRPr>
          </a:p>
        </p:txBody>
      </p:sp>
      <p:sp>
        <p:nvSpPr>
          <p:cNvPr id="24" name="Rectangle 23"/>
          <p:cNvSpPr/>
          <p:nvPr/>
        </p:nvSpPr>
        <p:spPr>
          <a:xfrm>
            <a:off x="219802" y="2003936"/>
            <a:ext cx="9144000" cy="1785104"/>
          </a:xfrm>
          <a:prstGeom prst="rect">
            <a:avLst/>
          </a:prstGeom>
        </p:spPr>
        <p:txBody>
          <a:bodyPr wrap="square">
            <a:spAutoFit/>
          </a:bodyPr>
          <a:lstStyle/>
          <a:p>
            <a:pPr marL="342900" indent="-342900">
              <a:buFont typeface="Arial" panose="020B0604020202020204" pitchFamily="34" charset="0"/>
              <a:buChar char="•"/>
            </a:pPr>
            <a:r>
              <a:rPr lang="it-IT" sz="2200" dirty="0" smtClean="0">
                <a:latin typeface="Tahoma" panose="020B0604030504040204" pitchFamily="34" charset="0"/>
                <a:ea typeface="Tahoma" panose="020B0604030504040204" pitchFamily="34" charset="0"/>
                <a:cs typeface="Tahoma" panose="020B0604030504040204" pitchFamily="34" charset="0"/>
              </a:rPr>
              <a:t>N</a:t>
            </a:r>
            <a:r>
              <a:rPr lang="it-IT" sz="2200" baseline="-25000" dirty="0" smtClean="0">
                <a:latin typeface="Tahoma" panose="020B0604030504040204" pitchFamily="34" charset="0"/>
                <a:ea typeface="Tahoma" panose="020B0604030504040204" pitchFamily="34" charset="0"/>
                <a:cs typeface="Tahoma" panose="020B0604030504040204" pitchFamily="34" charset="0"/>
              </a:rPr>
              <a:t>2</a:t>
            </a:r>
            <a:r>
              <a:rPr lang="it-IT" sz="2200" dirty="0" smtClean="0">
                <a:latin typeface="Tahoma" panose="020B0604030504040204" pitchFamily="34" charset="0"/>
                <a:ea typeface="Tahoma" panose="020B0604030504040204" pitchFamily="34" charset="0"/>
                <a:cs typeface="Tahoma" panose="020B0604030504040204" pitchFamily="34" charset="0"/>
              </a:rPr>
              <a:t> is very unreactive (due to triple bond). High activation energy</a:t>
            </a:r>
          </a:p>
          <a:p>
            <a:pPr marL="342900" indent="-342900">
              <a:buFont typeface="Arial" panose="020B0604020202020204" pitchFamily="34" charset="0"/>
              <a:buChar char="•"/>
            </a:pPr>
            <a:r>
              <a:rPr lang="it-IT" sz="2200" dirty="0" smtClean="0">
                <a:latin typeface="Tahoma" panose="020B0604030504040204" pitchFamily="34" charset="0"/>
                <a:ea typeface="Tahoma" panose="020B0604030504040204" pitchFamily="34" charset="0"/>
                <a:cs typeface="Tahoma" panose="020B0604030504040204" pitchFamily="34" charset="0"/>
              </a:rPr>
              <a:t>H</a:t>
            </a:r>
            <a:r>
              <a:rPr lang="it-IT" sz="2200" baseline="-25000" dirty="0" smtClean="0">
                <a:latin typeface="Tahoma" panose="020B0604030504040204" pitchFamily="34" charset="0"/>
                <a:ea typeface="Tahoma" panose="020B0604030504040204" pitchFamily="34" charset="0"/>
                <a:cs typeface="Tahoma" panose="020B0604030504040204" pitchFamily="34" charset="0"/>
              </a:rPr>
              <a:t>2</a:t>
            </a:r>
            <a:r>
              <a:rPr lang="it-IT" sz="2200" dirty="0" smtClean="0">
                <a:latin typeface="Tahoma" panose="020B0604030504040204" pitchFamily="34" charset="0"/>
                <a:ea typeface="Tahoma" panose="020B0604030504040204" pitchFamily="34" charset="0"/>
                <a:cs typeface="Tahoma" panose="020B0604030504040204" pitchFamily="34" charset="0"/>
              </a:rPr>
              <a:t> is not directly available on Earth</a:t>
            </a:r>
          </a:p>
          <a:p>
            <a:pPr marL="342900" indent="-342900">
              <a:buFont typeface="Arial" panose="020B0604020202020204" pitchFamily="34" charset="0"/>
              <a:buChar char="•"/>
            </a:pPr>
            <a:r>
              <a:rPr lang="it-IT" sz="2200" dirty="0" smtClean="0">
                <a:latin typeface="Tahoma" panose="020B0604030504040204" pitchFamily="34" charset="0"/>
                <a:ea typeface="Tahoma" panose="020B0604030504040204" pitchFamily="34" charset="0"/>
                <a:cs typeface="Tahoma" panose="020B0604030504040204" pitchFamily="34" charset="0"/>
              </a:rPr>
              <a:t>NH</a:t>
            </a:r>
            <a:r>
              <a:rPr lang="it-IT" sz="2200" baseline="-25000" dirty="0" smtClean="0">
                <a:latin typeface="Tahoma" panose="020B0604030504040204" pitchFamily="34" charset="0"/>
                <a:ea typeface="Tahoma" panose="020B0604030504040204" pitchFamily="34" charset="0"/>
                <a:cs typeface="Tahoma" panose="020B0604030504040204" pitchFamily="34" charset="0"/>
              </a:rPr>
              <a:t>3</a:t>
            </a:r>
            <a:r>
              <a:rPr lang="it-IT" sz="2200" dirty="0" smtClean="0">
                <a:latin typeface="Tahoma" panose="020B0604030504040204" pitchFamily="34" charset="0"/>
                <a:ea typeface="Tahoma" panose="020B0604030504040204" pitchFamily="34" charset="0"/>
                <a:cs typeface="Tahoma" panose="020B0604030504040204" pitchFamily="34" charset="0"/>
              </a:rPr>
              <a:t> production is favoured at room T (</a:t>
            </a:r>
            <a:r>
              <a:rPr lang="it-IT" sz="2200" dirty="0" smtClean="0">
                <a:latin typeface="Symbol" panose="05050102010706020507" pitchFamily="18" charset="2"/>
                <a:ea typeface="Tahoma" panose="020B0604030504040204" pitchFamily="34" charset="0"/>
                <a:cs typeface="Tahoma" panose="020B0604030504040204" pitchFamily="34" charset="0"/>
              </a:rPr>
              <a:t>D</a:t>
            </a:r>
            <a:r>
              <a:rPr lang="it-IT" sz="2200" dirty="0" smtClean="0">
                <a:latin typeface="Tahoma" panose="020B0604030504040204" pitchFamily="34" charset="0"/>
                <a:ea typeface="Tahoma" panose="020B0604030504040204" pitchFamily="34" charset="0"/>
                <a:cs typeface="Tahoma" panose="020B0604030504040204" pitchFamily="34" charset="0"/>
              </a:rPr>
              <a:t>G</a:t>
            </a:r>
            <a:r>
              <a:rPr lang="it-IT" sz="2200" baseline="30000" dirty="0" smtClean="0">
                <a:latin typeface="Tahoma" panose="020B0604030504040204" pitchFamily="34" charset="0"/>
                <a:ea typeface="Tahoma" panose="020B0604030504040204" pitchFamily="34" charset="0"/>
                <a:cs typeface="Tahoma" panose="020B0604030504040204" pitchFamily="34" charset="0"/>
              </a:rPr>
              <a:t>0</a:t>
            </a:r>
            <a:r>
              <a:rPr lang="it-IT" sz="2200" dirty="0" smtClean="0">
                <a:latin typeface="Tahoma" panose="020B0604030504040204" pitchFamily="34" charset="0"/>
                <a:ea typeface="Tahoma" panose="020B0604030504040204" pitchFamily="34" charset="0"/>
                <a:cs typeface="Tahoma" panose="020B0604030504040204" pitchFamily="34" charset="0"/>
              </a:rPr>
              <a:t>&lt;0) but rate is very small due to the high barrier</a:t>
            </a:r>
          </a:p>
          <a:p>
            <a:pPr marL="342900" indent="-342900">
              <a:buFont typeface="Arial" panose="020B0604020202020204" pitchFamily="34" charset="0"/>
              <a:buChar char="•"/>
            </a:pPr>
            <a:r>
              <a:rPr lang="it-IT" sz="2200" dirty="0" smtClean="0">
                <a:latin typeface="Tahoma" panose="020B0604030504040204" pitchFamily="34" charset="0"/>
                <a:ea typeface="Tahoma" panose="020B0604030504040204" pitchFamily="34" charset="0"/>
                <a:cs typeface="Tahoma" panose="020B0604030504040204" pitchFamily="34" charset="0"/>
              </a:rPr>
              <a:t>Necessity to use catalysts</a:t>
            </a:r>
          </a:p>
        </p:txBody>
      </p:sp>
      <p:sp>
        <p:nvSpPr>
          <p:cNvPr id="25" name="Rectangle 24"/>
          <p:cNvSpPr/>
          <p:nvPr/>
        </p:nvSpPr>
        <p:spPr>
          <a:xfrm>
            <a:off x="323528" y="4336314"/>
            <a:ext cx="8628247" cy="1785104"/>
          </a:xfrm>
          <a:prstGeom prst="rect">
            <a:avLst/>
          </a:prstGeom>
        </p:spPr>
        <p:txBody>
          <a:bodyPr wrap="square">
            <a:spAutoFit/>
          </a:bodyPr>
          <a:lstStyle/>
          <a:p>
            <a:pPr marL="342900" indent="-342900">
              <a:buFont typeface="Arial" panose="020B0604020202020204" pitchFamily="34" charset="0"/>
              <a:buChar char="•"/>
            </a:pPr>
            <a:r>
              <a:rPr lang="it-IT" sz="2200" dirty="0" smtClean="0">
                <a:latin typeface="Tahoma" panose="020B0604030504040204" pitchFamily="34" charset="0"/>
                <a:ea typeface="Tahoma" panose="020B0604030504040204" pitchFamily="34" charset="0"/>
                <a:cs typeface="Tahoma" panose="020B0604030504040204" pitchFamily="34" charset="0"/>
              </a:rPr>
              <a:t>Only organisms with highly developed catalytic systems are able to do it (via the enzyme nitrogenase)</a:t>
            </a:r>
          </a:p>
          <a:p>
            <a:pPr marL="342900" indent="-342900">
              <a:buFont typeface="Arial" panose="020B0604020202020204" pitchFamily="34" charset="0"/>
              <a:buChar char="•"/>
            </a:pPr>
            <a:r>
              <a:rPr lang="it-IT" sz="2200" dirty="0" smtClean="0">
                <a:latin typeface="Tahoma" panose="020B0604030504040204" pitchFamily="34" charset="0"/>
                <a:ea typeface="Tahoma" panose="020B0604030504040204" pitchFamily="34" charset="0"/>
                <a:cs typeface="Tahoma" panose="020B0604030504040204" pitchFamily="34" charset="0"/>
              </a:rPr>
              <a:t>Fixation is a reduction, highly sensitive to the presence of O</a:t>
            </a:r>
            <a:r>
              <a:rPr lang="it-IT" sz="2200" baseline="-25000" dirty="0" smtClean="0">
                <a:latin typeface="Tahoma" panose="020B0604030504040204" pitchFamily="34" charset="0"/>
                <a:ea typeface="Tahoma" panose="020B0604030504040204" pitchFamily="34" charset="0"/>
                <a:cs typeface="Tahoma" panose="020B0604030504040204" pitchFamily="34" charset="0"/>
              </a:rPr>
              <a:t>2</a:t>
            </a:r>
            <a:r>
              <a:rPr lang="it-IT" sz="2200" dirty="0" smtClean="0">
                <a:latin typeface="Tahoma" panose="020B0604030504040204" pitchFamily="34" charset="0"/>
                <a:ea typeface="Tahoma" panose="020B0604030504040204" pitchFamily="34" charset="0"/>
                <a:cs typeface="Tahoma" panose="020B0604030504040204" pitchFamily="34" charset="0"/>
              </a:rPr>
              <a:t> hence, only organisms living in </a:t>
            </a:r>
            <a:r>
              <a:rPr lang="it-IT"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anaerobic environments</a:t>
            </a:r>
            <a:r>
              <a:rPr lang="it-IT" sz="2200" dirty="0" smtClean="0">
                <a:latin typeface="Tahoma" panose="020B0604030504040204" pitchFamily="34" charset="0"/>
                <a:ea typeface="Tahoma" panose="020B0604030504040204" pitchFamily="34" charset="0"/>
                <a:cs typeface="Tahoma" panose="020B0604030504040204" pitchFamily="34" charset="0"/>
              </a:rPr>
              <a:t> (e.g. cyanobacteria) can do it</a:t>
            </a:r>
          </a:p>
        </p:txBody>
      </p:sp>
      <p:sp>
        <p:nvSpPr>
          <p:cNvPr id="10" name="Rectangle 9"/>
          <p:cNvSpPr/>
          <p:nvPr/>
        </p:nvSpPr>
        <p:spPr>
          <a:xfrm>
            <a:off x="1501639" y="690375"/>
            <a:ext cx="6881761" cy="430887"/>
          </a:xfrm>
          <a:prstGeom prst="rect">
            <a:avLst/>
          </a:prstGeom>
        </p:spPr>
        <p:txBody>
          <a:bodyPr wrap="square">
            <a:spAutoFit/>
          </a:bodyPr>
          <a:lstStyle/>
          <a:p>
            <a:pPr algn="ctr"/>
            <a:r>
              <a:rPr 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Industrial synthesis of NH</a:t>
            </a:r>
            <a:r>
              <a:rPr lang="en-US" sz="22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rPr>
              <a:t>3</a:t>
            </a:r>
            <a:r>
              <a:rPr 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 Bosch-Haber </a:t>
            </a:r>
            <a:r>
              <a:rPr lang="en-US" sz="22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syntheis</a:t>
            </a:r>
            <a:r>
              <a:rPr 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endParaRPr lang="en-US" sz="2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4600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4"/>
          <p:cNvSpPr txBox="1">
            <a:spLocks/>
          </p:cNvSpPr>
          <p:nvPr/>
        </p:nvSpPr>
        <p:spPr>
          <a:xfrm>
            <a:off x="119060" y="-6335"/>
            <a:ext cx="8905875" cy="69903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en-US" sz="3500" dirty="0" smtClean="0">
                <a:solidFill>
                  <a:srgbClr val="3333FF"/>
                </a:solidFill>
                <a:latin typeface="Tahoma" panose="020B0604030504040204" pitchFamily="34" charset="0"/>
                <a:cs typeface="Tahoma" panose="020B0604030504040204" pitchFamily="34" charset="0"/>
              </a:rPr>
              <a:t>Biological N cycle</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3" name="Connettore diritto 9"/>
          <p:cNvCxnSpPr/>
          <p:nvPr/>
        </p:nvCxnSpPr>
        <p:spPr>
          <a:xfrm>
            <a:off x="582502" y="62068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9458" name="Picture 2" descr="http://butane.chem.uiuc.edu/pshapley/environmental/L29/3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908720"/>
            <a:ext cx="6120680" cy="476768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339752" y="5922170"/>
            <a:ext cx="6090005" cy="369332"/>
          </a:xfrm>
          <a:prstGeom prst="rect">
            <a:avLst/>
          </a:prstGeom>
        </p:spPr>
        <p:txBody>
          <a:bodyPr wrap="square">
            <a:spAutoFit/>
          </a:bodyPr>
          <a:lstStyle/>
          <a:p>
            <a:r>
              <a:rPr lang="en-US"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Nitrogenase</a:t>
            </a:r>
            <a:r>
              <a:rPr lang="en-US" dirty="0" smtClean="0">
                <a:latin typeface="Tahoma" panose="020B0604030504040204" pitchFamily="34" charset="0"/>
                <a:ea typeface="Tahoma" panose="020B0604030504040204" pitchFamily="34" charset="0"/>
                <a:cs typeface="Tahoma" panose="020B0604030504040204" pitchFamily="34" charset="0"/>
              </a:rPr>
              <a:t>: an </a:t>
            </a:r>
            <a:r>
              <a:rPr lang="en-US" dirty="0">
                <a:latin typeface="Tahoma" panose="020B0604030504040204" pitchFamily="34" charset="0"/>
                <a:ea typeface="Tahoma" panose="020B0604030504040204" pitchFamily="34" charset="0"/>
                <a:cs typeface="Tahoma" panose="020B0604030504040204" pitchFamily="34" charset="0"/>
              </a:rPr>
              <a:t>iron-molybdenum </a:t>
            </a:r>
            <a:r>
              <a:rPr lang="en-US" dirty="0" err="1" smtClean="0">
                <a:latin typeface="Tahoma" panose="020B0604030504040204" pitchFamily="34" charset="0"/>
                <a:ea typeface="Tahoma" panose="020B0604030504040204" pitchFamily="34" charset="0"/>
                <a:cs typeface="Tahoma" panose="020B0604030504040204" pitchFamily="34" charset="0"/>
              </a:rPr>
              <a:t>metalloenzyme</a:t>
            </a: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19460" name="Picture 4" descr="Nitrogenas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2636912"/>
            <a:ext cx="4785049" cy="4785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7865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4"/>
          <p:cNvSpPr txBox="1">
            <a:spLocks/>
          </p:cNvSpPr>
          <p:nvPr/>
        </p:nvSpPr>
        <p:spPr>
          <a:xfrm>
            <a:off x="119060" y="-6335"/>
            <a:ext cx="8905875" cy="69903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en-US" sz="3500" dirty="0" smtClean="0">
                <a:solidFill>
                  <a:srgbClr val="3333FF"/>
                </a:solidFill>
                <a:latin typeface="Tahoma" panose="020B0604030504040204" pitchFamily="34" charset="0"/>
                <a:cs typeface="Tahoma" panose="020B0604030504040204" pitchFamily="34" charset="0"/>
              </a:rPr>
              <a:t>Global N cycle</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3" name="Connettore diritto 9"/>
          <p:cNvCxnSpPr/>
          <p:nvPr/>
        </p:nvCxnSpPr>
        <p:spPr>
          <a:xfrm>
            <a:off x="582502" y="62068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593637" y="836712"/>
            <a:ext cx="7812208" cy="5098548"/>
          </a:xfrm>
          <a:prstGeom prst="rect">
            <a:avLst/>
          </a:prstGeom>
        </p:spPr>
      </p:pic>
    </p:spTree>
    <p:extLst>
      <p:ext uri="{BB962C8B-B14F-4D97-AF65-F5344CB8AC3E}">
        <p14:creationId xmlns:p14="http://schemas.microsoft.com/office/powerpoint/2010/main" val="11538531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22" y="658616"/>
            <a:ext cx="6000750" cy="6000750"/>
          </a:xfrm>
          <a:prstGeom prst="rect">
            <a:avLst/>
          </a:prstGeom>
        </p:spPr>
      </p:pic>
      <p:sp>
        <p:nvSpPr>
          <p:cNvPr id="3" name="Titolo 4"/>
          <p:cNvSpPr txBox="1">
            <a:spLocks/>
          </p:cNvSpPr>
          <p:nvPr/>
        </p:nvSpPr>
        <p:spPr>
          <a:xfrm>
            <a:off x="119060" y="-6335"/>
            <a:ext cx="8905875" cy="69903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en-US" sz="3500" dirty="0" smtClean="0">
                <a:solidFill>
                  <a:srgbClr val="3333FF"/>
                </a:solidFill>
                <a:latin typeface="Tahoma" panose="020B0604030504040204" pitchFamily="34" charset="0"/>
                <a:cs typeface="Tahoma" panose="020B0604030504040204" pitchFamily="34" charset="0"/>
              </a:rPr>
              <a:t>Biological N cycle</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4" name="Connettore diritto 9"/>
          <p:cNvCxnSpPr/>
          <p:nvPr/>
        </p:nvCxnSpPr>
        <p:spPr>
          <a:xfrm>
            <a:off x="582502" y="62068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73631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4"/>
          <p:cNvSpPr txBox="1">
            <a:spLocks/>
          </p:cNvSpPr>
          <p:nvPr/>
        </p:nvSpPr>
        <p:spPr>
          <a:xfrm>
            <a:off x="119060" y="-6335"/>
            <a:ext cx="8905875" cy="69903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en-US" sz="3500" dirty="0" smtClean="0">
                <a:solidFill>
                  <a:srgbClr val="3333FF"/>
                </a:solidFill>
                <a:latin typeface="Tahoma" panose="020B0604030504040204" pitchFamily="34" charset="0"/>
                <a:cs typeface="Tahoma" panose="020B0604030504040204" pitchFamily="34" charset="0"/>
              </a:rPr>
              <a:t>The ammonia-ammonium subcyle</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3" name="Connettore diritto 9"/>
          <p:cNvCxnSpPr/>
          <p:nvPr/>
        </p:nvCxnSpPr>
        <p:spPr>
          <a:xfrm>
            <a:off x="582502" y="62068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stretch>
            <a:fillRect/>
          </a:stretch>
        </p:blipFill>
        <p:spPr>
          <a:xfrm>
            <a:off x="131839" y="1319719"/>
            <a:ext cx="5041132" cy="4464496"/>
          </a:xfrm>
          <a:prstGeom prst="rect">
            <a:avLst/>
          </a:prstGeom>
        </p:spPr>
      </p:pic>
      <p:sp>
        <p:nvSpPr>
          <p:cNvPr id="6" name="Rectangle 5"/>
          <p:cNvSpPr/>
          <p:nvPr/>
        </p:nvSpPr>
        <p:spPr>
          <a:xfrm>
            <a:off x="5123113" y="980728"/>
            <a:ext cx="4020887" cy="1446550"/>
          </a:xfrm>
          <a:prstGeom prst="rect">
            <a:avLst/>
          </a:prstGeom>
        </p:spPr>
        <p:txBody>
          <a:bodyPr wrap="square">
            <a:spAutoFit/>
          </a:bodyPr>
          <a:lstStyle/>
          <a:p>
            <a:r>
              <a:rPr lang="it-IT"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NH</a:t>
            </a:r>
            <a:r>
              <a:rPr lang="it-IT" sz="22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rPr>
              <a:t>3</a:t>
            </a:r>
            <a:r>
              <a:rPr lang="it-IT"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 in atmosphere: </a:t>
            </a:r>
            <a:r>
              <a:rPr lang="it-IT" sz="2200" dirty="0" smtClean="0">
                <a:latin typeface="Tahoma" panose="020B0604030504040204" pitchFamily="34" charset="0"/>
                <a:ea typeface="Tahoma" panose="020B0604030504040204" pitchFamily="34" charset="0"/>
                <a:cs typeface="Tahoma" panose="020B0604030504040204" pitchFamily="34" charset="0"/>
              </a:rPr>
              <a:t>ammonification and volatilization from animal excreta </a:t>
            </a:r>
          </a:p>
        </p:txBody>
      </p:sp>
    </p:spTree>
    <p:extLst>
      <p:ext uri="{BB962C8B-B14F-4D97-AF65-F5344CB8AC3E}">
        <p14:creationId xmlns:p14="http://schemas.microsoft.com/office/powerpoint/2010/main" val="379399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4"/>
          <p:cNvSpPr txBox="1">
            <a:spLocks/>
          </p:cNvSpPr>
          <p:nvPr/>
        </p:nvSpPr>
        <p:spPr>
          <a:xfrm>
            <a:off x="119060" y="-6335"/>
            <a:ext cx="8905875" cy="69903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en-US" sz="3500" dirty="0" smtClean="0">
                <a:solidFill>
                  <a:srgbClr val="3333FF"/>
                </a:solidFill>
                <a:latin typeface="Tahoma" panose="020B0604030504040204" pitchFamily="34" charset="0"/>
                <a:cs typeface="Tahoma" panose="020B0604030504040204" pitchFamily="34" charset="0"/>
              </a:rPr>
              <a:t>Earth: a CLOSED system</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4" name="Connettore diritto 9"/>
          <p:cNvCxnSpPr/>
          <p:nvPr/>
        </p:nvCxnSpPr>
        <p:spPr>
          <a:xfrm>
            <a:off x="582502" y="69269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9458" name="Picture 2" descr="Risultati immagini per Earth from Cassini-Huyge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15" y="908720"/>
            <a:ext cx="9052683" cy="565792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3"/>
          <p:cNvSpPr>
            <a:spLocks noChangeArrowheads="1"/>
          </p:cNvSpPr>
          <p:nvPr/>
        </p:nvSpPr>
        <p:spPr bwMode="auto">
          <a:xfrm>
            <a:off x="119060" y="6021288"/>
            <a:ext cx="88454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The Earth as seen from Saturn (picture from the Cassini probe)</a:t>
            </a:r>
            <a:endParaRPr lang="it-IT" alt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Right Arrow 1"/>
          <p:cNvSpPr/>
          <p:nvPr/>
        </p:nvSpPr>
        <p:spPr>
          <a:xfrm rot="19866612">
            <a:off x="4444394" y="4349254"/>
            <a:ext cx="587014" cy="219145"/>
          </a:xfrm>
          <a:prstGeom prst="rightArrow">
            <a:avLst/>
          </a:prstGeom>
          <a:solidFill>
            <a:schemeClr val="bg1"/>
          </a:solidFill>
          <a:ln w="57150">
            <a:solidFill>
              <a:schemeClr val="bg1"/>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830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4"/>
          <p:cNvSpPr txBox="1">
            <a:spLocks/>
          </p:cNvSpPr>
          <p:nvPr/>
        </p:nvSpPr>
        <p:spPr>
          <a:xfrm>
            <a:off x="119060" y="-6335"/>
            <a:ext cx="8905875" cy="69903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en-US" sz="3500" dirty="0" smtClean="0">
                <a:solidFill>
                  <a:srgbClr val="3333FF"/>
                </a:solidFill>
                <a:latin typeface="Tahoma" panose="020B0604030504040204" pitchFamily="34" charset="0"/>
                <a:cs typeface="Tahoma" panose="020B0604030504040204" pitchFamily="34" charset="0"/>
              </a:rPr>
              <a:t>The NO</a:t>
            </a:r>
            <a:r>
              <a:rPr lang="it-IT" altLang="en-US" sz="3500" baseline="-25000" dirty="0" smtClean="0">
                <a:solidFill>
                  <a:srgbClr val="3333FF"/>
                </a:solidFill>
                <a:latin typeface="Tahoma" panose="020B0604030504040204" pitchFamily="34" charset="0"/>
                <a:cs typeface="Tahoma" panose="020B0604030504040204" pitchFamily="34" charset="0"/>
              </a:rPr>
              <a:t>x</a:t>
            </a:r>
            <a:r>
              <a:rPr lang="it-IT" altLang="en-US" sz="3500" dirty="0" smtClean="0">
                <a:solidFill>
                  <a:srgbClr val="3333FF"/>
                </a:solidFill>
                <a:latin typeface="Tahoma" panose="020B0604030504040204" pitchFamily="34" charset="0"/>
                <a:cs typeface="Tahoma" panose="020B0604030504040204" pitchFamily="34" charset="0"/>
              </a:rPr>
              <a:t>-NO</a:t>
            </a:r>
            <a:r>
              <a:rPr lang="it-IT" altLang="en-US" sz="3500" baseline="-25000" dirty="0" smtClean="0">
                <a:solidFill>
                  <a:srgbClr val="3333FF"/>
                </a:solidFill>
                <a:latin typeface="Tahoma" panose="020B0604030504040204" pitchFamily="34" charset="0"/>
                <a:cs typeface="Tahoma" panose="020B0604030504040204" pitchFamily="34" charset="0"/>
              </a:rPr>
              <a:t>3</a:t>
            </a:r>
            <a:r>
              <a:rPr lang="it-IT" altLang="en-US" sz="3500" baseline="30000" dirty="0" smtClean="0">
                <a:solidFill>
                  <a:srgbClr val="3333FF"/>
                </a:solidFill>
                <a:latin typeface="Tahoma" panose="020B0604030504040204" pitchFamily="34" charset="0"/>
                <a:cs typeface="Tahoma" panose="020B0604030504040204" pitchFamily="34" charset="0"/>
              </a:rPr>
              <a:t>-</a:t>
            </a:r>
            <a:r>
              <a:rPr lang="it-IT" altLang="en-US" sz="3500" dirty="0" smtClean="0">
                <a:solidFill>
                  <a:srgbClr val="3333FF"/>
                </a:solidFill>
                <a:latin typeface="Tahoma" panose="020B0604030504040204" pitchFamily="34" charset="0"/>
                <a:cs typeface="Tahoma" panose="020B0604030504040204" pitchFamily="34" charset="0"/>
              </a:rPr>
              <a:t> subcycle</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3" name="Connettore diritto 9"/>
          <p:cNvCxnSpPr/>
          <p:nvPr/>
        </p:nvCxnSpPr>
        <p:spPr>
          <a:xfrm>
            <a:off x="582502" y="764704"/>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1331640" y="794947"/>
            <a:ext cx="6192688" cy="3711815"/>
          </a:xfrm>
          <a:prstGeom prst="rect">
            <a:avLst/>
          </a:prstGeom>
        </p:spPr>
      </p:pic>
      <p:pic>
        <p:nvPicPr>
          <p:cNvPr id="6" name="Picture 5"/>
          <p:cNvPicPr>
            <a:picLocks noChangeAspect="1"/>
          </p:cNvPicPr>
          <p:nvPr/>
        </p:nvPicPr>
        <p:blipFill>
          <a:blip r:embed="rId4"/>
          <a:stretch>
            <a:fillRect/>
          </a:stretch>
        </p:blipFill>
        <p:spPr>
          <a:xfrm>
            <a:off x="395536" y="4537004"/>
            <a:ext cx="8064896" cy="692542"/>
          </a:xfrm>
          <a:prstGeom prst="rect">
            <a:avLst/>
          </a:prstGeom>
        </p:spPr>
      </p:pic>
      <p:sp>
        <p:nvSpPr>
          <p:cNvPr id="7" name="Rectangle 6"/>
          <p:cNvSpPr/>
          <p:nvPr/>
        </p:nvSpPr>
        <p:spPr>
          <a:xfrm>
            <a:off x="683568" y="5445224"/>
            <a:ext cx="8072941" cy="769441"/>
          </a:xfrm>
          <a:prstGeom prst="rect">
            <a:avLst/>
          </a:prstGeom>
        </p:spPr>
        <p:txBody>
          <a:bodyPr wrap="square">
            <a:spAutoFit/>
          </a:bodyPr>
          <a:lstStyle/>
          <a:p>
            <a:r>
              <a:rPr lang="it-IT"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NO</a:t>
            </a:r>
            <a:r>
              <a:rPr lang="it-IT" sz="22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rPr>
              <a:t>x</a:t>
            </a:r>
            <a:r>
              <a:rPr lang="it-IT"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/NO</a:t>
            </a:r>
            <a:r>
              <a:rPr lang="it-IT" sz="22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rPr>
              <a:t>3</a:t>
            </a:r>
            <a:r>
              <a:rPr lang="it-IT" sz="2200" baseline="30000"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r>
              <a:rPr lang="it-IT"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it-IT" sz="2200" dirty="0" smtClean="0">
                <a:latin typeface="Tahoma" panose="020B0604030504040204" pitchFamily="34" charset="0"/>
                <a:ea typeface="Tahoma" panose="020B0604030504040204" pitchFamily="34" charset="0"/>
                <a:cs typeface="Tahoma" panose="020B0604030504040204" pitchFamily="34" charset="0"/>
              </a:rPr>
              <a:t>principal sources are anthropogenic combustion (industrial, fuel, biomass)</a:t>
            </a:r>
          </a:p>
        </p:txBody>
      </p:sp>
    </p:spTree>
    <p:extLst>
      <p:ext uri="{BB962C8B-B14F-4D97-AF65-F5344CB8AC3E}">
        <p14:creationId xmlns:p14="http://schemas.microsoft.com/office/powerpoint/2010/main" val="163257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4"/>
          <p:cNvSpPr txBox="1">
            <a:spLocks/>
          </p:cNvSpPr>
          <p:nvPr/>
        </p:nvSpPr>
        <p:spPr>
          <a:xfrm>
            <a:off x="119060" y="-6335"/>
            <a:ext cx="8905875" cy="69903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en-US" sz="3500" dirty="0" smtClean="0">
                <a:solidFill>
                  <a:srgbClr val="3333FF"/>
                </a:solidFill>
                <a:latin typeface="Tahoma" panose="020B0604030504040204" pitchFamily="34" charset="0"/>
                <a:cs typeface="Tahoma" panose="020B0604030504040204" pitchFamily="34" charset="0"/>
              </a:rPr>
              <a:t>Anthropogenic modifications to N cycle</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3" name="Connettore diritto 9"/>
          <p:cNvCxnSpPr/>
          <p:nvPr/>
        </p:nvCxnSpPr>
        <p:spPr>
          <a:xfrm>
            <a:off x="611560" y="69269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stretch>
            <a:fillRect/>
          </a:stretch>
        </p:blipFill>
        <p:spPr>
          <a:xfrm>
            <a:off x="5054896" y="2555235"/>
            <a:ext cx="3981600" cy="4114125"/>
          </a:xfrm>
          <a:prstGeom prst="rect">
            <a:avLst/>
          </a:prstGeom>
        </p:spPr>
      </p:pic>
      <p:pic>
        <p:nvPicPr>
          <p:cNvPr id="8" name="Picture 7"/>
          <p:cNvPicPr>
            <a:picLocks noChangeAspect="1"/>
          </p:cNvPicPr>
          <p:nvPr/>
        </p:nvPicPr>
        <p:blipFill>
          <a:blip r:embed="rId4"/>
          <a:stretch>
            <a:fillRect/>
          </a:stretch>
        </p:blipFill>
        <p:spPr>
          <a:xfrm>
            <a:off x="138448" y="3552874"/>
            <a:ext cx="4330104" cy="3221168"/>
          </a:xfrm>
          <a:prstGeom prst="rect">
            <a:avLst/>
          </a:prstGeom>
        </p:spPr>
      </p:pic>
      <p:sp>
        <p:nvSpPr>
          <p:cNvPr id="9" name="Rectangle 8"/>
          <p:cNvSpPr/>
          <p:nvPr/>
        </p:nvSpPr>
        <p:spPr>
          <a:xfrm>
            <a:off x="251520" y="692696"/>
            <a:ext cx="8590112" cy="1446550"/>
          </a:xfrm>
          <a:prstGeom prst="rect">
            <a:avLst/>
          </a:prstGeom>
        </p:spPr>
        <p:txBody>
          <a:bodyPr wrap="square">
            <a:spAutoFit/>
          </a:bodyPr>
          <a:lstStyle/>
          <a:p>
            <a:r>
              <a:rPr lang="en-US" sz="2200" dirty="0" smtClean="0">
                <a:latin typeface="Tahoma" panose="020B0604030504040204" pitchFamily="34" charset="0"/>
                <a:ea typeface="Tahoma" panose="020B0604030504040204" pitchFamily="34" charset="0"/>
                <a:cs typeface="Tahoma" panose="020B0604030504040204" pitchFamily="34" charset="0"/>
              </a:rPr>
              <a:t>Use of </a:t>
            </a:r>
            <a:r>
              <a:rPr 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fertilizers</a:t>
            </a:r>
            <a:r>
              <a:rPr lang="en-US" sz="2200" dirty="0" smtClean="0">
                <a:latin typeface="Tahoma" panose="020B0604030504040204" pitchFamily="34" charset="0"/>
                <a:ea typeface="Tahoma" panose="020B0604030504040204" pitchFamily="34" charset="0"/>
                <a:cs typeface="Tahoma" panose="020B0604030504040204" pitchFamily="34" charset="0"/>
              </a:rPr>
              <a:t> and cultivation </a:t>
            </a:r>
            <a:r>
              <a:rPr lang="en-US" sz="2200" dirty="0">
                <a:latin typeface="Tahoma" panose="020B0604030504040204" pitchFamily="34" charset="0"/>
                <a:ea typeface="Tahoma" panose="020B0604030504040204" pitchFamily="34" charset="0"/>
                <a:cs typeface="Tahoma" panose="020B0604030504040204" pitchFamily="34" charset="0"/>
              </a:rPr>
              <a:t>of </a:t>
            </a:r>
            <a:r>
              <a:rPr lang="en-US" sz="2200" dirty="0">
                <a:solidFill>
                  <a:srgbClr val="FF0000"/>
                </a:solidFill>
                <a:latin typeface="Tahoma" panose="020B0604030504040204" pitchFamily="34" charset="0"/>
                <a:ea typeface="Tahoma" panose="020B0604030504040204" pitchFamily="34" charset="0"/>
                <a:cs typeface="Tahoma" panose="020B0604030504040204" pitchFamily="34" charset="0"/>
              </a:rPr>
              <a:t>nitrogen-fixing crops </a:t>
            </a:r>
            <a:r>
              <a:rPr lang="en-US" sz="2200" dirty="0" smtClean="0">
                <a:latin typeface="Tahoma" panose="020B0604030504040204" pitchFamily="34" charset="0"/>
                <a:ea typeface="Tahoma" panose="020B0604030504040204" pitchFamily="34" charset="0"/>
                <a:cs typeface="Tahoma" panose="020B0604030504040204" pitchFamily="34" charset="0"/>
              </a:rPr>
              <a:t>expanded </a:t>
            </a:r>
            <a:r>
              <a:rPr lang="en-US" sz="2200" dirty="0">
                <a:latin typeface="Tahoma" panose="020B0604030504040204" pitchFamily="34" charset="0"/>
                <a:ea typeface="Tahoma" panose="020B0604030504040204" pitchFamily="34" charset="0"/>
                <a:cs typeface="Tahoma" panose="020B0604030504040204" pitchFamily="34" charset="0"/>
              </a:rPr>
              <a:t>exponentially during the last </a:t>
            </a:r>
            <a:r>
              <a:rPr lang="en-US" sz="2200" dirty="0" smtClean="0">
                <a:latin typeface="Tahoma" panose="020B0604030504040204" pitchFamily="34" charset="0"/>
                <a:ea typeface="Tahoma" panose="020B0604030504040204" pitchFamily="34" charset="0"/>
                <a:cs typeface="Tahoma" panose="020B0604030504040204" pitchFamily="34" charset="0"/>
              </a:rPr>
              <a:t>century. Anthropogenic contributions of N compounds to the biosphere is roughly equivalent </a:t>
            </a:r>
            <a:r>
              <a:rPr lang="en-US" sz="2200" dirty="0">
                <a:latin typeface="Tahoma" panose="020B0604030504040204" pitchFamily="34" charset="0"/>
                <a:ea typeface="Tahoma" panose="020B0604030504040204" pitchFamily="34" charset="0"/>
                <a:cs typeface="Tahoma" panose="020B0604030504040204" pitchFamily="34" charset="0"/>
              </a:rPr>
              <a:t>to the total flux of fixed nitrogen from all natural </a:t>
            </a:r>
            <a:r>
              <a:rPr lang="en-US" sz="2200" dirty="0" smtClean="0">
                <a:latin typeface="Tahoma" panose="020B0604030504040204" pitchFamily="34" charset="0"/>
                <a:ea typeface="Tahoma" panose="020B0604030504040204" pitchFamily="34" charset="0"/>
                <a:cs typeface="Tahoma" panose="020B0604030504040204" pitchFamily="34" charset="0"/>
              </a:rPr>
              <a:t>sources. </a:t>
            </a:r>
            <a:endParaRPr lang="en-US" sz="2200" dirty="0">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230360" y="2348880"/>
            <a:ext cx="4824536" cy="1107996"/>
          </a:xfrm>
          <a:prstGeom prst="rect">
            <a:avLst/>
          </a:prstGeom>
        </p:spPr>
        <p:txBody>
          <a:bodyPr wrap="square">
            <a:spAutoFit/>
          </a:bodyPr>
          <a:lstStyle/>
          <a:p>
            <a:r>
              <a:rPr lang="en-US" sz="2200" dirty="0" smtClean="0">
                <a:latin typeface="Tahoma" panose="020B0604030504040204" pitchFamily="34" charset="0"/>
                <a:ea typeface="Tahoma" panose="020B0604030504040204" pitchFamily="34" charset="0"/>
                <a:cs typeface="Tahoma" panose="020B0604030504040204" pitchFamily="34" charset="0"/>
              </a:rPr>
              <a:t>Anthropogenic release may be linked </a:t>
            </a:r>
            <a:r>
              <a:rPr lang="en-US" sz="2200" dirty="0">
                <a:latin typeface="Tahoma" panose="020B0604030504040204" pitchFamily="34" charset="0"/>
                <a:ea typeface="Tahoma" panose="020B0604030504040204" pitchFamily="34" charset="0"/>
                <a:cs typeface="Tahoma" panose="020B0604030504040204" pitchFamily="34" charset="0"/>
              </a:rPr>
              <a:t>to </a:t>
            </a:r>
            <a:r>
              <a:rPr lang="en-US" sz="2200" dirty="0" smtClean="0">
                <a:latin typeface="Tahoma" panose="020B0604030504040204" pitchFamily="34" charset="0"/>
                <a:ea typeface="Tahoma" panose="020B0604030504040204" pitchFamily="34" charset="0"/>
                <a:cs typeface="Tahoma" panose="020B0604030504040204" pitchFamily="34" charset="0"/>
              </a:rPr>
              <a:t>adverse consequences </a:t>
            </a:r>
            <a:r>
              <a:rPr lang="en-US" sz="2200" dirty="0">
                <a:latin typeface="Tahoma" panose="020B0604030504040204" pitchFamily="34" charset="0"/>
                <a:ea typeface="Tahoma" panose="020B0604030504040204" pitchFamily="34" charset="0"/>
                <a:cs typeface="Tahoma" panose="020B0604030504040204" pitchFamily="34" charset="0"/>
              </a:rPr>
              <a:t>at </a:t>
            </a:r>
            <a:r>
              <a:rPr lang="en-US" sz="2200" dirty="0" smtClean="0">
                <a:latin typeface="Tahoma" panose="020B0604030504040204" pitchFamily="34" charset="0"/>
                <a:ea typeface="Tahoma" panose="020B0604030504040204" pitchFamily="34" charset="0"/>
                <a:cs typeface="Tahoma" panose="020B0604030504040204" pitchFamily="34" charset="0"/>
              </a:rPr>
              <a:t>local, regional</a:t>
            </a:r>
            <a:r>
              <a:rPr lang="en-US" sz="2200" dirty="0">
                <a:latin typeface="Tahoma" panose="020B0604030504040204" pitchFamily="34" charset="0"/>
                <a:ea typeface="Tahoma" panose="020B0604030504040204" pitchFamily="34" charset="0"/>
                <a:cs typeface="Tahoma" panose="020B0604030504040204" pitchFamily="34" charset="0"/>
              </a:rPr>
              <a:t>, and global </a:t>
            </a:r>
            <a:r>
              <a:rPr lang="en-US" sz="2200" dirty="0" smtClean="0">
                <a:latin typeface="Tahoma" panose="020B0604030504040204" pitchFamily="34" charset="0"/>
                <a:ea typeface="Tahoma" panose="020B0604030504040204" pitchFamily="34" charset="0"/>
                <a:cs typeface="Tahoma" panose="020B0604030504040204" pitchFamily="34" charset="0"/>
              </a:rPr>
              <a:t>scales</a:t>
            </a:r>
            <a:endParaRPr lang="en-US" sz="2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4973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94159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63"/>
          <p:cNvSpPr>
            <a:spLocks noChangeArrowheads="1"/>
          </p:cNvSpPr>
          <p:nvPr/>
        </p:nvSpPr>
        <p:spPr bwMode="auto">
          <a:xfrm>
            <a:off x="354059" y="1484784"/>
            <a:ext cx="8820472"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200" dirty="0">
                <a:latin typeface="Tahoma" panose="020B0604030504040204" pitchFamily="34" charset="0"/>
                <a:ea typeface="Tahoma" panose="020B0604030504040204" pitchFamily="34" charset="0"/>
                <a:cs typeface="Tahoma" panose="020B0604030504040204" pitchFamily="34" charset="0"/>
              </a:rPr>
              <a:t>+ Jacobson </a:t>
            </a:r>
            <a:r>
              <a:rPr lang="en-US" altLang="en-US" sz="2200" dirty="0" smtClean="0">
                <a:latin typeface="Tahoma" panose="020B0604030504040204" pitchFamily="34" charset="0"/>
                <a:ea typeface="Tahoma" panose="020B0604030504040204" pitchFamily="34" charset="0"/>
                <a:cs typeface="Tahoma" panose="020B0604030504040204" pitchFamily="34" charset="0"/>
              </a:rPr>
              <a:t>p.279</a:t>
            </a:r>
          </a:p>
          <a:p>
            <a:r>
              <a:rPr lang="en-US" altLang="en-US" sz="2200" dirty="0" smtClean="0">
                <a:latin typeface="Tahoma" panose="020B0604030504040204" pitchFamily="34" charset="0"/>
                <a:ea typeface="Tahoma" panose="020B0604030504040204" pitchFamily="34" charset="0"/>
                <a:cs typeface="Tahoma" panose="020B0604030504040204" pitchFamily="34" charset="0"/>
              </a:rPr>
              <a:t>+ Hewitt Jackson p89</a:t>
            </a:r>
            <a:endParaRPr lang="en-US" altLang="en-US" sz="2200" dirty="0">
              <a:latin typeface="Tahoma" panose="020B0604030504040204" pitchFamily="34" charset="0"/>
              <a:ea typeface="Tahoma" panose="020B0604030504040204" pitchFamily="34" charset="0"/>
              <a:cs typeface="Tahoma" panose="020B0604030504040204" pitchFamily="34" charset="0"/>
            </a:endParaRPr>
          </a:p>
          <a:p>
            <a:r>
              <a:rPr lang="it-IT" altLang="en-US" sz="2200" dirty="0" smtClean="0">
                <a:latin typeface="Tahoma" panose="020B0604030504040204" pitchFamily="34" charset="0"/>
                <a:ea typeface="Tahoma" panose="020B0604030504040204" pitchFamily="34" charset="0"/>
                <a:cs typeface="Tahoma" panose="020B0604030504040204" pitchFamily="34" charset="0"/>
              </a:rPr>
              <a:t> </a:t>
            </a:r>
          </a:p>
          <a:p>
            <a:r>
              <a:rPr lang="en-US" sz="2200" dirty="0" smtClean="0">
                <a:hlinkClick r:id="rId3"/>
              </a:rPr>
              <a:t>https</a:t>
            </a:r>
            <a:r>
              <a:rPr lang="en-US" sz="2200" dirty="0">
                <a:hlinkClick r:id="rId3"/>
              </a:rPr>
              <a:t>://</a:t>
            </a:r>
            <a:r>
              <a:rPr lang="en-US" sz="2200" dirty="0" smtClean="0">
                <a:hlinkClick r:id="rId3"/>
              </a:rPr>
              <a:t>www.slideshare.net/maleigh/grade-11-earth-life-science-earth-systems-subsystems</a:t>
            </a:r>
            <a:r>
              <a:rPr lang="en-US" sz="2200" dirty="0" smtClean="0"/>
              <a:t> </a:t>
            </a:r>
          </a:p>
          <a:p>
            <a:r>
              <a:rPr lang="en-US" altLang="en-US" sz="2200" dirty="0" smtClean="0">
                <a:latin typeface="Tahoma" panose="020B0604030504040204" pitchFamily="34" charset="0"/>
                <a:ea typeface="Tahoma" panose="020B0604030504040204" pitchFamily="34" charset="0"/>
                <a:cs typeface="Tahoma" panose="020B0604030504040204" pitchFamily="34" charset="0"/>
              </a:rPr>
              <a:t>+ Wallace Hobbs p58</a:t>
            </a:r>
          </a:p>
          <a:p>
            <a:r>
              <a:rPr lang="en-US" altLang="en-US" sz="2200" dirty="0" smtClean="0">
                <a:latin typeface="Tahoma" panose="020B0604030504040204" pitchFamily="34" charset="0"/>
                <a:ea typeface="Tahoma" panose="020B0604030504040204" pitchFamily="34" charset="0"/>
                <a:cs typeface="Tahoma" panose="020B0604030504040204" pitchFamily="34" charset="0"/>
              </a:rPr>
              <a:t>+ </a:t>
            </a:r>
            <a:r>
              <a:rPr lang="en-US" alt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file </a:t>
            </a:r>
            <a:r>
              <a:rPr lang="en-US" altLang="en-US" sz="2200" dirty="0">
                <a:solidFill>
                  <a:srgbClr val="FF0000"/>
                </a:solidFill>
                <a:latin typeface="Tahoma" panose="020B0604030504040204" pitchFamily="34" charset="0"/>
                <a:ea typeface="Tahoma" panose="020B0604030504040204" pitchFamily="34" charset="0"/>
                <a:cs typeface="Tahoma" panose="020B0604030504040204" pitchFamily="34" charset="0"/>
              </a:rPr>
              <a:t>L8.-</a:t>
            </a:r>
            <a:r>
              <a:rPr lang="en-US" alt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Biogeochemical-Cycles) da cui </a:t>
            </a:r>
            <a:r>
              <a:rPr lang="en-US" altLang="en-US" sz="22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si</a:t>
            </a:r>
            <a:r>
              <a:rPr lang="en-US" alt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altLang="en-US" sz="22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può</a:t>
            </a:r>
            <a:r>
              <a:rPr lang="en-US" alt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altLang="en-US" sz="22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prendere</a:t>
            </a:r>
            <a:r>
              <a:rPr lang="en-US" alt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altLang="en-US" sz="22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materiale</a:t>
            </a:r>
            <a:r>
              <a:rPr lang="en-US" alt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 per </a:t>
            </a:r>
            <a:r>
              <a:rPr lang="en-US" altLang="en-US" sz="22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migliorare</a:t>
            </a:r>
            <a:r>
              <a:rPr lang="en-US" alt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 N cycle </a:t>
            </a:r>
            <a:r>
              <a:rPr lang="en-US" altLang="en-US" sz="22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ed</a:t>
            </a:r>
            <a:r>
              <a:rPr lang="en-US" alt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altLang="en-US" sz="22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aggiungere</a:t>
            </a:r>
            <a:r>
              <a:rPr lang="en-US" alt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 S cycle</a:t>
            </a:r>
          </a:p>
          <a:p>
            <a:r>
              <a:rPr lang="en-US" altLang="en-US" sz="2200" dirty="0" smtClean="0">
                <a:latin typeface="Tahoma" panose="020B0604030504040204" pitchFamily="34" charset="0"/>
                <a:ea typeface="Tahoma" panose="020B0604030504040204" pitchFamily="34" charset="0"/>
                <a:cs typeface="Tahoma" panose="020B0604030504040204" pitchFamily="34" charset="0"/>
              </a:rPr>
              <a:t>+ Lec20</a:t>
            </a:r>
          </a:p>
          <a:p>
            <a:r>
              <a:rPr lang="en-US" altLang="en-US" sz="2200" dirty="0" smtClean="0">
                <a:latin typeface="Tahoma" panose="020B0604030504040204" pitchFamily="34" charset="0"/>
                <a:ea typeface="Tahoma" panose="020B0604030504040204" pitchFamily="34" charset="0"/>
                <a:cs typeface="Tahoma" panose="020B0604030504040204" pitchFamily="34" charset="0"/>
              </a:rPr>
              <a:t>+ </a:t>
            </a:r>
            <a:r>
              <a:rPr lang="en-US" altLang="en-US" sz="2200" dirty="0" err="1" smtClean="0">
                <a:latin typeface="Tahoma" panose="020B0604030504040204" pitchFamily="34" charset="0"/>
                <a:ea typeface="Tahoma" panose="020B0604030504040204" pitchFamily="34" charset="0"/>
                <a:cs typeface="Tahoma" panose="020B0604030504040204" pitchFamily="34" charset="0"/>
              </a:rPr>
              <a:t>Biogeo_Clect</a:t>
            </a:r>
            <a:endParaRPr lang="it-IT" altLang="en-US" sz="2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52838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4"/>
          <p:cNvSpPr txBox="1">
            <a:spLocks/>
          </p:cNvSpPr>
          <p:nvPr/>
        </p:nvSpPr>
        <p:spPr>
          <a:xfrm>
            <a:off x="119060" y="-6335"/>
            <a:ext cx="8905875" cy="69903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en-US" sz="3500" dirty="0" smtClean="0">
                <a:solidFill>
                  <a:srgbClr val="3333FF"/>
                </a:solidFill>
                <a:latin typeface="Tahoma" panose="020B0604030504040204" pitchFamily="34" charset="0"/>
                <a:cs typeface="Tahoma" panose="020B0604030504040204" pitchFamily="34" charset="0"/>
              </a:rPr>
              <a:t>The Earth as a system: subsystems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3" name="Connettore diritto 9"/>
          <p:cNvCxnSpPr/>
          <p:nvPr/>
        </p:nvCxnSpPr>
        <p:spPr>
          <a:xfrm>
            <a:off x="582502" y="69269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7410" name="Picture 2" descr="Risultati immagini per earth system biospher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478" b="7159"/>
          <a:stretch/>
        </p:blipFill>
        <p:spPr bwMode="auto">
          <a:xfrm>
            <a:off x="1329193" y="836712"/>
            <a:ext cx="6485607" cy="484632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3"/>
          <p:cNvSpPr>
            <a:spLocks noChangeArrowheads="1"/>
          </p:cNvSpPr>
          <p:nvPr/>
        </p:nvSpPr>
        <p:spPr bwMode="auto">
          <a:xfrm>
            <a:off x="279155" y="5777873"/>
            <a:ext cx="858568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sz="2400" dirty="0" smtClean="0">
                <a:latin typeface="Tahoma" panose="020B0604030504040204" pitchFamily="34" charset="0"/>
                <a:ea typeface="Tahoma" panose="020B0604030504040204" pitchFamily="34" charset="0"/>
                <a:cs typeface="Tahoma" panose="020B0604030504040204" pitchFamily="34" charset="0"/>
              </a:rPr>
              <a:t>Matter (chemical elements) is continually redistributed among the various subsystem via numerour physico-chemical cycles </a:t>
            </a:r>
            <a:endParaRPr lang="it-IT" alt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237480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4"/>
          <p:cNvSpPr txBox="1">
            <a:spLocks/>
          </p:cNvSpPr>
          <p:nvPr/>
        </p:nvSpPr>
        <p:spPr>
          <a:xfrm>
            <a:off x="119060" y="-6335"/>
            <a:ext cx="8905875" cy="69903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en-US" sz="3500" dirty="0" smtClean="0">
                <a:solidFill>
                  <a:srgbClr val="3333FF"/>
                </a:solidFill>
                <a:latin typeface="Tahoma" panose="020B0604030504040204" pitchFamily="34" charset="0"/>
                <a:cs typeface="Tahoma" panose="020B0604030504040204" pitchFamily="34" charset="0"/>
              </a:rPr>
              <a:t>The water cycle</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3" name="Connettore diritto 9"/>
          <p:cNvCxnSpPr/>
          <p:nvPr/>
        </p:nvCxnSpPr>
        <p:spPr>
          <a:xfrm>
            <a:off x="582502" y="69269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6" name="Rectangle 63"/>
          <p:cNvSpPr>
            <a:spLocks noChangeArrowheads="1"/>
          </p:cNvSpPr>
          <p:nvPr/>
        </p:nvSpPr>
        <p:spPr bwMode="auto">
          <a:xfrm>
            <a:off x="207856" y="6390958"/>
            <a:ext cx="867349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sz="2000" dirty="0" smtClean="0">
                <a:latin typeface="Tahoma" panose="020B0604030504040204" pitchFamily="34" charset="0"/>
                <a:ea typeface="Tahoma" panose="020B0604030504040204" pitchFamily="34" charset="0"/>
                <a:cs typeface="Tahoma" panose="020B0604030504040204" pitchFamily="34" charset="0"/>
              </a:rPr>
              <a:t>«All the rivers run into the sea; yet the sea is not full»</a:t>
            </a:r>
            <a:endParaRPr lang="it-IT" altLang="en-US" sz="200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3"/>
          <a:stretch>
            <a:fillRect/>
          </a:stretch>
        </p:blipFill>
        <p:spPr>
          <a:xfrm>
            <a:off x="209002" y="987196"/>
            <a:ext cx="7005971" cy="4994437"/>
          </a:xfrm>
          <a:prstGeom prst="rect">
            <a:avLst/>
          </a:prstGeom>
        </p:spPr>
      </p:pic>
      <p:sp>
        <p:nvSpPr>
          <p:cNvPr id="7" name="Rectangle 63"/>
          <p:cNvSpPr>
            <a:spLocks noChangeArrowheads="1"/>
          </p:cNvSpPr>
          <p:nvPr/>
        </p:nvSpPr>
        <p:spPr bwMode="auto">
          <a:xfrm>
            <a:off x="7066032" y="6448754"/>
            <a:ext cx="20882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sz="2000" dirty="0" smtClean="0">
                <a:solidFill>
                  <a:srgbClr val="0000FF"/>
                </a:solidFill>
                <a:latin typeface="Tahoma" panose="020B0604030504040204" pitchFamily="34" charset="0"/>
                <a:ea typeface="Tahoma" panose="020B0604030504040204" pitchFamily="34" charset="0"/>
                <a:cs typeface="Tahoma" panose="020B0604030504040204" pitchFamily="34" charset="0"/>
              </a:rPr>
              <a:t>Ecclesiastes 1:7</a:t>
            </a:r>
            <a:endParaRPr lang="it-IT" altLang="en-US" sz="2000"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5580112" y="3601823"/>
            <a:ext cx="1328697" cy="369332"/>
          </a:xfrm>
          <a:prstGeom prst="rect">
            <a:avLst/>
          </a:prstGeom>
          <a:noFill/>
        </p:spPr>
        <p:txBody>
          <a:bodyPr wrap="none" rtlCol="0">
            <a:spAutoFit/>
          </a:bodyPr>
          <a:lstStyle/>
          <a:p>
            <a:r>
              <a:rPr lang="it-IT" b="1" dirty="0" smtClean="0">
                <a:solidFill>
                  <a:srgbClr val="FF0000"/>
                </a:solidFill>
              </a:rPr>
              <a:t>Evaporation</a:t>
            </a:r>
            <a:endParaRPr lang="en-US" b="1" dirty="0">
              <a:solidFill>
                <a:srgbClr val="FF0000"/>
              </a:solidFill>
            </a:endParaRPr>
          </a:p>
        </p:txBody>
      </p:sp>
      <p:sp>
        <p:nvSpPr>
          <p:cNvPr id="9" name="TextBox 8"/>
          <p:cNvSpPr txBox="1"/>
          <p:nvPr/>
        </p:nvSpPr>
        <p:spPr>
          <a:xfrm>
            <a:off x="2411760" y="2627620"/>
            <a:ext cx="1442959" cy="369332"/>
          </a:xfrm>
          <a:prstGeom prst="rect">
            <a:avLst/>
          </a:prstGeom>
          <a:noFill/>
        </p:spPr>
        <p:txBody>
          <a:bodyPr wrap="none" rtlCol="0">
            <a:spAutoFit/>
          </a:bodyPr>
          <a:lstStyle/>
          <a:p>
            <a:r>
              <a:rPr lang="it-IT" b="1" dirty="0" smtClean="0">
                <a:solidFill>
                  <a:srgbClr val="FF0000"/>
                </a:solidFill>
              </a:rPr>
              <a:t>Transpiration</a:t>
            </a:r>
            <a:endParaRPr lang="en-US" b="1" dirty="0">
              <a:solidFill>
                <a:srgbClr val="FF0000"/>
              </a:solidFill>
            </a:endParaRPr>
          </a:p>
        </p:txBody>
      </p:sp>
      <p:sp>
        <p:nvSpPr>
          <p:cNvPr id="10" name="TextBox 9"/>
          <p:cNvSpPr txBox="1"/>
          <p:nvPr/>
        </p:nvSpPr>
        <p:spPr>
          <a:xfrm>
            <a:off x="5594940" y="2002566"/>
            <a:ext cx="3816424" cy="646331"/>
          </a:xfrm>
          <a:prstGeom prst="rect">
            <a:avLst/>
          </a:prstGeom>
          <a:noFill/>
        </p:spPr>
        <p:txBody>
          <a:bodyPr wrap="square" rtlCol="0">
            <a:spAutoFit/>
          </a:bodyPr>
          <a:lstStyle/>
          <a:p>
            <a:r>
              <a:rPr lang="it-IT" b="1" dirty="0" smtClean="0">
                <a:solidFill>
                  <a:srgbClr val="FF0000"/>
                </a:solidFill>
              </a:rPr>
              <a:t>Ev+Tr:</a:t>
            </a:r>
            <a:r>
              <a:rPr lang="it-IT" dirty="0" smtClean="0"/>
              <a:t> H</a:t>
            </a:r>
            <a:r>
              <a:rPr lang="it-IT" baseline="-25000" dirty="0" smtClean="0"/>
              <a:t>2</a:t>
            </a:r>
            <a:r>
              <a:rPr lang="it-IT" dirty="0" smtClean="0"/>
              <a:t>O from liquid (on land + ocens) into vapour (in atmosphere)</a:t>
            </a:r>
            <a:endParaRPr lang="en-US" dirty="0"/>
          </a:p>
        </p:txBody>
      </p:sp>
      <p:sp>
        <p:nvSpPr>
          <p:cNvPr id="11" name="TextBox 10"/>
          <p:cNvSpPr txBox="1"/>
          <p:nvPr/>
        </p:nvSpPr>
        <p:spPr>
          <a:xfrm>
            <a:off x="611560" y="2483604"/>
            <a:ext cx="1407245" cy="369332"/>
          </a:xfrm>
          <a:prstGeom prst="rect">
            <a:avLst/>
          </a:prstGeom>
          <a:noFill/>
        </p:spPr>
        <p:txBody>
          <a:bodyPr wrap="none" rtlCol="0">
            <a:spAutoFit/>
          </a:bodyPr>
          <a:lstStyle/>
          <a:p>
            <a:r>
              <a:rPr lang="it-IT" b="1" dirty="0" smtClean="0">
                <a:solidFill>
                  <a:srgbClr val="FF0000"/>
                </a:solidFill>
              </a:rPr>
              <a:t>Precipitation</a:t>
            </a:r>
            <a:endParaRPr lang="en-US" b="1" dirty="0">
              <a:solidFill>
                <a:srgbClr val="FF0000"/>
              </a:solidFill>
            </a:endParaRPr>
          </a:p>
        </p:txBody>
      </p:sp>
      <p:sp>
        <p:nvSpPr>
          <p:cNvPr id="12" name="TextBox 11"/>
          <p:cNvSpPr txBox="1"/>
          <p:nvPr/>
        </p:nvSpPr>
        <p:spPr>
          <a:xfrm>
            <a:off x="5580112" y="2838084"/>
            <a:ext cx="3816424" cy="646331"/>
          </a:xfrm>
          <a:prstGeom prst="rect">
            <a:avLst/>
          </a:prstGeom>
          <a:noFill/>
        </p:spPr>
        <p:txBody>
          <a:bodyPr wrap="square" rtlCol="0">
            <a:spAutoFit/>
          </a:bodyPr>
          <a:lstStyle/>
          <a:p>
            <a:r>
              <a:rPr lang="it-IT" b="1" dirty="0" smtClean="0">
                <a:solidFill>
                  <a:srgbClr val="FF0000"/>
                </a:solidFill>
              </a:rPr>
              <a:t>Pr:</a:t>
            </a:r>
            <a:r>
              <a:rPr lang="it-IT" dirty="0" smtClean="0"/>
              <a:t> H</a:t>
            </a:r>
            <a:r>
              <a:rPr lang="it-IT" baseline="-25000" dirty="0" smtClean="0"/>
              <a:t>2</a:t>
            </a:r>
            <a:r>
              <a:rPr lang="it-IT" dirty="0" smtClean="0"/>
              <a:t>O from vapour into liquid/solid (rain/snow)</a:t>
            </a:r>
            <a:endParaRPr lang="en-US" dirty="0"/>
          </a:p>
        </p:txBody>
      </p:sp>
      <p:sp>
        <p:nvSpPr>
          <p:cNvPr id="13" name="TextBox 12"/>
          <p:cNvSpPr txBox="1"/>
          <p:nvPr/>
        </p:nvSpPr>
        <p:spPr>
          <a:xfrm>
            <a:off x="4207041" y="3527654"/>
            <a:ext cx="1408087" cy="369332"/>
          </a:xfrm>
          <a:prstGeom prst="rect">
            <a:avLst/>
          </a:prstGeom>
          <a:noFill/>
        </p:spPr>
        <p:txBody>
          <a:bodyPr wrap="square" rtlCol="0">
            <a:spAutoFit/>
          </a:bodyPr>
          <a:lstStyle/>
          <a:p>
            <a:r>
              <a:rPr lang="it-IT" b="1" dirty="0" smtClean="0">
                <a:solidFill>
                  <a:srgbClr val="FF0000"/>
                </a:solidFill>
              </a:rPr>
              <a:t>Precipitation</a:t>
            </a:r>
            <a:endParaRPr lang="en-US" b="1" dirty="0">
              <a:solidFill>
                <a:srgbClr val="FF0000"/>
              </a:solidFill>
            </a:endParaRPr>
          </a:p>
        </p:txBody>
      </p:sp>
      <p:sp>
        <p:nvSpPr>
          <p:cNvPr id="14" name="TextBox 13"/>
          <p:cNvSpPr txBox="1"/>
          <p:nvPr/>
        </p:nvSpPr>
        <p:spPr>
          <a:xfrm>
            <a:off x="7246052" y="3893739"/>
            <a:ext cx="1908212" cy="1200329"/>
          </a:xfrm>
          <a:prstGeom prst="rect">
            <a:avLst/>
          </a:prstGeom>
          <a:noFill/>
        </p:spPr>
        <p:txBody>
          <a:bodyPr wrap="square" rtlCol="0">
            <a:spAutoFit/>
          </a:bodyPr>
          <a:lstStyle/>
          <a:p>
            <a:r>
              <a:rPr lang="it-IT" b="1" dirty="0" smtClean="0">
                <a:solidFill>
                  <a:srgbClr val="FF0000"/>
                </a:solidFill>
              </a:rPr>
              <a:t>R.off:</a:t>
            </a:r>
            <a:r>
              <a:rPr lang="it-IT" dirty="0" smtClean="0"/>
              <a:t> H</a:t>
            </a:r>
            <a:r>
              <a:rPr lang="it-IT" baseline="-25000" dirty="0" smtClean="0"/>
              <a:t>2</a:t>
            </a:r>
            <a:r>
              <a:rPr lang="it-IT" dirty="0" smtClean="0"/>
              <a:t>O dissolves minerals and carry them to river, lakes, ocen</a:t>
            </a:r>
            <a:endParaRPr lang="en-US" dirty="0"/>
          </a:p>
        </p:txBody>
      </p:sp>
      <p:sp>
        <p:nvSpPr>
          <p:cNvPr id="15" name="TextBox 14"/>
          <p:cNvSpPr txBox="1"/>
          <p:nvPr/>
        </p:nvSpPr>
        <p:spPr>
          <a:xfrm>
            <a:off x="4223809" y="4441564"/>
            <a:ext cx="832279" cy="369332"/>
          </a:xfrm>
          <a:prstGeom prst="rect">
            <a:avLst/>
          </a:prstGeom>
          <a:noFill/>
        </p:spPr>
        <p:txBody>
          <a:bodyPr wrap="none" rtlCol="0">
            <a:spAutoFit/>
          </a:bodyPr>
          <a:lstStyle/>
          <a:p>
            <a:r>
              <a:rPr lang="it-IT" b="1" dirty="0" smtClean="0">
                <a:solidFill>
                  <a:srgbClr val="FF0000"/>
                </a:solidFill>
              </a:rPr>
              <a:t>Runoff</a:t>
            </a:r>
            <a:endParaRPr lang="en-US" b="1" dirty="0">
              <a:solidFill>
                <a:srgbClr val="FF0000"/>
              </a:solidFill>
            </a:endParaRPr>
          </a:p>
        </p:txBody>
      </p:sp>
      <p:sp>
        <p:nvSpPr>
          <p:cNvPr id="16" name="TextBox 15"/>
          <p:cNvSpPr txBox="1"/>
          <p:nvPr/>
        </p:nvSpPr>
        <p:spPr>
          <a:xfrm>
            <a:off x="7250290" y="5165554"/>
            <a:ext cx="1908212" cy="1200329"/>
          </a:xfrm>
          <a:prstGeom prst="rect">
            <a:avLst/>
          </a:prstGeom>
          <a:noFill/>
        </p:spPr>
        <p:txBody>
          <a:bodyPr wrap="square" rtlCol="0">
            <a:spAutoFit/>
          </a:bodyPr>
          <a:lstStyle/>
          <a:p>
            <a:r>
              <a:rPr lang="it-IT" b="1" dirty="0" smtClean="0">
                <a:solidFill>
                  <a:srgbClr val="FF0000"/>
                </a:solidFill>
              </a:rPr>
              <a:t>Ab:</a:t>
            </a:r>
            <a:r>
              <a:rPr lang="it-IT" dirty="0" smtClean="0"/>
              <a:t> H</a:t>
            </a:r>
            <a:r>
              <a:rPr lang="it-IT" baseline="-25000" dirty="0" smtClean="0"/>
              <a:t>2</a:t>
            </a:r>
            <a:r>
              <a:rPr lang="it-IT" dirty="0" smtClean="0"/>
              <a:t>O absorbed from surface to interior of land (groundwater)</a:t>
            </a:r>
            <a:endParaRPr lang="en-US" dirty="0"/>
          </a:p>
        </p:txBody>
      </p:sp>
      <p:sp>
        <p:nvSpPr>
          <p:cNvPr id="17" name="TextBox 16"/>
          <p:cNvSpPr txBox="1"/>
          <p:nvPr/>
        </p:nvSpPr>
        <p:spPr>
          <a:xfrm>
            <a:off x="2749425" y="4980888"/>
            <a:ext cx="1248612" cy="369332"/>
          </a:xfrm>
          <a:prstGeom prst="rect">
            <a:avLst/>
          </a:prstGeom>
          <a:noFill/>
        </p:spPr>
        <p:txBody>
          <a:bodyPr wrap="none" rtlCol="0">
            <a:spAutoFit/>
          </a:bodyPr>
          <a:lstStyle/>
          <a:p>
            <a:r>
              <a:rPr lang="it-IT" b="1" dirty="0" smtClean="0">
                <a:solidFill>
                  <a:srgbClr val="FF0000"/>
                </a:solidFill>
              </a:rPr>
              <a:t>Absorption</a:t>
            </a:r>
            <a:endParaRPr lang="en-US" b="1" dirty="0">
              <a:solidFill>
                <a:srgbClr val="FF0000"/>
              </a:solidFill>
            </a:endParaRPr>
          </a:p>
        </p:txBody>
      </p:sp>
    </p:spTree>
    <p:extLst>
      <p:ext uri="{BB962C8B-B14F-4D97-AF65-F5344CB8AC3E}">
        <p14:creationId xmlns:p14="http://schemas.microsoft.com/office/powerpoint/2010/main" val="20893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4"/>
          <p:cNvSpPr txBox="1">
            <a:spLocks/>
          </p:cNvSpPr>
          <p:nvPr/>
        </p:nvSpPr>
        <p:spPr>
          <a:xfrm>
            <a:off x="119060" y="-6335"/>
            <a:ext cx="8905875" cy="69903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en-US" sz="3500" dirty="0" smtClean="0">
                <a:solidFill>
                  <a:srgbClr val="3333FF"/>
                </a:solidFill>
                <a:latin typeface="Tahoma" panose="020B0604030504040204" pitchFamily="34" charset="0"/>
                <a:cs typeface="Tahoma" panose="020B0604030504040204" pitchFamily="34" charset="0"/>
              </a:rPr>
              <a:t>Earth: a dynamic system</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3" name="Connettore diritto 9"/>
          <p:cNvCxnSpPr/>
          <p:nvPr/>
        </p:nvCxnSpPr>
        <p:spPr>
          <a:xfrm>
            <a:off x="582502" y="69269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stretch>
            <a:fillRect/>
          </a:stretch>
        </p:blipFill>
        <p:spPr>
          <a:xfrm>
            <a:off x="827584" y="1628800"/>
            <a:ext cx="4838958" cy="5162863"/>
          </a:xfrm>
          <a:prstGeom prst="rect">
            <a:avLst/>
          </a:prstGeom>
        </p:spPr>
      </p:pic>
      <p:sp>
        <p:nvSpPr>
          <p:cNvPr id="8" name="Rectangle 63"/>
          <p:cNvSpPr>
            <a:spLocks noChangeArrowheads="1"/>
          </p:cNvSpPr>
          <p:nvPr/>
        </p:nvSpPr>
        <p:spPr bwMode="auto">
          <a:xfrm>
            <a:off x="312978" y="791562"/>
            <a:ext cx="890587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sz="2400" dirty="0" smtClean="0">
                <a:latin typeface="Tahoma" panose="020B0604030504040204" pitchFamily="34" charset="0"/>
                <a:ea typeface="Tahoma" panose="020B0604030504040204" pitchFamily="34" charset="0"/>
                <a:cs typeface="Tahoma" panose="020B0604030504040204" pitchFamily="34" charset="0"/>
              </a:rPr>
              <a:t>Earth is in a state of continual physical, chemical and biological evolution due to the </a:t>
            </a:r>
            <a:r>
              <a:rPr lang="it-IT" alt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dynamic</a:t>
            </a:r>
            <a:r>
              <a:rPr lang="it-IT" altLang="en-US" sz="2400" dirty="0" smtClean="0">
                <a:latin typeface="Tahoma" panose="020B0604030504040204" pitchFamily="34" charset="0"/>
                <a:ea typeface="Tahoma" panose="020B0604030504040204" pitchFamily="34" charset="0"/>
                <a:cs typeface="Tahoma" panose="020B0604030504040204" pitchFamily="34" charset="0"/>
              </a:rPr>
              <a:t> transports and transformations of matter  </a:t>
            </a:r>
          </a:p>
        </p:txBody>
      </p:sp>
      <p:sp>
        <p:nvSpPr>
          <p:cNvPr id="9" name="Rectangle 63"/>
          <p:cNvSpPr>
            <a:spLocks noChangeArrowheads="1"/>
          </p:cNvSpPr>
          <p:nvPr/>
        </p:nvSpPr>
        <p:spPr bwMode="auto">
          <a:xfrm>
            <a:off x="5666542" y="2924944"/>
            <a:ext cx="355231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it-IT" alt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Cyclic processes and fluxes between the major reservoirs on Earth</a:t>
            </a:r>
            <a:endParaRPr lang="it-IT" altLang="en-US"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63"/>
          <p:cNvSpPr>
            <a:spLocks noChangeArrowheads="1"/>
          </p:cNvSpPr>
          <p:nvPr/>
        </p:nvSpPr>
        <p:spPr bwMode="auto">
          <a:xfrm>
            <a:off x="5148064" y="1625749"/>
            <a:ext cx="336324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sz="2200" dirty="0" smtClean="0">
                <a:solidFill>
                  <a:srgbClr val="0000FF"/>
                </a:solidFill>
                <a:latin typeface="Tahoma" panose="020B0604030504040204" pitchFamily="34" charset="0"/>
                <a:ea typeface="Tahoma" panose="020B0604030504040204" pitchFamily="34" charset="0"/>
                <a:cs typeface="Tahoma" panose="020B0604030504040204" pitchFamily="34" charset="0"/>
              </a:rPr>
              <a:t>Sun is the major energy source (external)</a:t>
            </a:r>
          </a:p>
        </p:txBody>
      </p:sp>
      <p:sp>
        <p:nvSpPr>
          <p:cNvPr id="11" name="Rectangle 63"/>
          <p:cNvSpPr>
            <a:spLocks noChangeArrowheads="1"/>
          </p:cNvSpPr>
          <p:nvPr/>
        </p:nvSpPr>
        <p:spPr bwMode="auto">
          <a:xfrm>
            <a:off x="5004048" y="5683667"/>
            <a:ext cx="3363243"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sz="2200" dirty="0" smtClean="0">
                <a:solidFill>
                  <a:srgbClr val="0000FF"/>
                </a:solidFill>
                <a:latin typeface="Tahoma" panose="020B0604030504040204" pitchFamily="34" charset="0"/>
                <a:ea typeface="Tahoma" panose="020B0604030504040204" pitchFamily="34" charset="0"/>
                <a:cs typeface="Tahoma" panose="020B0604030504040204" pitchFamily="34" charset="0"/>
              </a:rPr>
              <a:t>Radioactive decay in the core is a minor energy source (internal)</a:t>
            </a:r>
          </a:p>
        </p:txBody>
      </p:sp>
    </p:spTree>
    <p:extLst>
      <p:ext uri="{BB962C8B-B14F-4D97-AF65-F5344CB8AC3E}">
        <p14:creationId xmlns:p14="http://schemas.microsoft.com/office/powerpoint/2010/main" val="168991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4"/>
          <p:cNvSpPr txBox="1">
            <a:spLocks/>
          </p:cNvSpPr>
          <p:nvPr/>
        </p:nvSpPr>
        <p:spPr>
          <a:xfrm>
            <a:off x="119060" y="-6335"/>
            <a:ext cx="8905875" cy="69903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en-US" sz="3500" dirty="0" smtClean="0">
                <a:solidFill>
                  <a:srgbClr val="3333FF"/>
                </a:solidFill>
                <a:latin typeface="Tahoma" panose="020B0604030504040204" pitchFamily="34" charset="0"/>
                <a:cs typeface="Tahoma" panose="020B0604030504040204" pitchFamily="34" charset="0"/>
              </a:rPr>
              <a:t>Biogeochemical cycle</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3" name="Connettore diritto 9"/>
          <p:cNvCxnSpPr/>
          <p:nvPr/>
        </p:nvCxnSpPr>
        <p:spPr>
          <a:xfrm>
            <a:off x="582502" y="69269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7" name="Rectangle 63"/>
          <p:cNvSpPr>
            <a:spLocks noChangeArrowheads="1"/>
          </p:cNvSpPr>
          <p:nvPr/>
        </p:nvSpPr>
        <p:spPr bwMode="auto">
          <a:xfrm>
            <a:off x="279156" y="918880"/>
            <a:ext cx="8585682" cy="186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300" dirty="0" smtClean="0">
                <a:latin typeface="Tahoma" panose="020B0604030504040204" pitchFamily="34" charset="0"/>
                <a:ea typeface="Tahoma" panose="020B0604030504040204" pitchFamily="34" charset="0"/>
                <a:cs typeface="Tahoma" panose="020B0604030504040204" pitchFamily="34" charset="0"/>
              </a:rPr>
              <a:t>A </a:t>
            </a:r>
            <a:r>
              <a:rPr lang="en-US" altLang="en-US" sz="2300" b="1" dirty="0">
                <a:solidFill>
                  <a:srgbClr val="FF0000"/>
                </a:solidFill>
                <a:latin typeface="Tahoma" panose="020B0604030504040204" pitchFamily="34" charset="0"/>
                <a:ea typeface="Tahoma" panose="020B0604030504040204" pitchFamily="34" charset="0"/>
                <a:cs typeface="Tahoma" panose="020B0604030504040204" pitchFamily="34" charset="0"/>
              </a:rPr>
              <a:t>biogeochemical cycle </a:t>
            </a:r>
            <a:r>
              <a:rPr lang="en-US" altLang="en-US" sz="2300" dirty="0">
                <a:latin typeface="Tahoma" panose="020B0604030504040204" pitchFamily="34" charset="0"/>
                <a:ea typeface="Tahoma" panose="020B0604030504040204" pitchFamily="34" charset="0"/>
                <a:cs typeface="Tahoma" panose="020B0604030504040204" pitchFamily="34" charset="0"/>
              </a:rPr>
              <a:t>is the pathway by which </a:t>
            </a:r>
            <a:r>
              <a:rPr lang="en-US" altLang="en-US" sz="2300" dirty="0" smtClean="0">
                <a:latin typeface="Tahoma" panose="020B0604030504040204" pitchFamily="34" charset="0"/>
                <a:ea typeface="Tahoma" panose="020B0604030504040204" pitchFamily="34" charset="0"/>
                <a:cs typeface="Tahoma" panose="020B0604030504040204" pitchFamily="34" charset="0"/>
              </a:rPr>
              <a:t>a </a:t>
            </a:r>
            <a:r>
              <a:rPr lang="en-US" altLang="en-US" sz="2300" dirty="0">
                <a:latin typeface="Tahoma" panose="020B0604030504040204" pitchFamily="34" charset="0"/>
                <a:ea typeface="Tahoma" panose="020B0604030504040204" pitchFamily="34" charset="0"/>
                <a:cs typeface="Tahoma" panose="020B0604030504040204" pitchFamily="34" charset="0"/>
              </a:rPr>
              <a:t>chemical substance </a:t>
            </a:r>
            <a:r>
              <a:rPr lang="en-US" altLang="en-US" sz="2300" dirty="0" smtClean="0">
                <a:latin typeface="Tahoma" panose="020B0604030504040204" pitchFamily="34" charset="0"/>
                <a:ea typeface="Tahoma" panose="020B0604030504040204" pitchFamily="34" charset="0"/>
                <a:cs typeface="Tahoma" panose="020B0604030504040204" pitchFamily="34" charset="0"/>
              </a:rPr>
              <a:t>or element cycles </a:t>
            </a:r>
            <a:r>
              <a:rPr lang="en-US" altLang="en-US" sz="2300" dirty="0">
                <a:latin typeface="Tahoma" panose="020B0604030504040204" pitchFamily="34" charset="0"/>
                <a:ea typeface="Tahoma" panose="020B0604030504040204" pitchFamily="34" charset="0"/>
                <a:cs typeface="Tahoma" panose="020B0604030504040204" pitchFamily="34" charset="0"/>
              </a:rPr>
              <a:t>(is turned over or moves through) the </a:t>
            </a:r>
            <a:r>
              <a:rPr lang="en-US" altLang="en-US" sz="2300" dirty="0" smtClean="0">
                <a:latin typeface="Tahoma" panose="020B0604030504040204" pitchFamily="34" charset="0"/>
                <a:ea typeface="Tahoma" panose="020B0604030504040204" pitchFamily="34" charset="0"/>
                <a:cs typeface="Tahoma" panose="020B0604030504040204" pitchFamily="34" charset="0"/>
              </a:rPr>
              <a:t>various subsystems (</a:t>
            </a:r>
            <a:r>
              <a:rPr lang="en-US" altLang="en-US" sz="2300" dirty="0">
                <a:latin typeface="Tahoma" panose="020B0604030504040204" pitchFamily="34" charset="0"/>
                <a:ea typeface="Tahoma" panose="020B0604030504040204" pitchFamily="34" charset="0"/>
                <a:cs typeface="Tahoma" panose="020B0604030504040204" pitchFamily="34" charset="0"/>
              </a:rPr>
              <a:t>biotic and </a:t>
            </a:r>
            <a:r>
              <a:rPr lang="en-US" altLang="en-US" sz="2300" dirty="0" smtClean="0">
                <a:latin typeface="Tahoma" panose="020B0604030504040204" pitchFamily="34" charset="0"/>
                <a:ea typeface="Tahoma" panose="020B0604030504040204" pitchFamily="34" charset="0"/>
                <a:cs typeface="Tahoma" panose="020B0604030504040204" pitchFamily="34" charset="0"/>
              </a:rPr>
              <a:t>abiotic) of Earth. </a:t>
            </a:r>
          </a:p>
          <a:p>
            <a:pPr algn="ctr"/>
            <a:r>
              <a:rPr lang="it-IT" altLang="en-US" sz="2300" dirty="0" smtClean="0">
                <a:latin typeface="Tahoma" panose="020B0604030504040204" pitchFamily="34" charset="0"/>
                <a:ea typeface="Tahoma" panose="020B0604030504040204" pitchFamily="34" charset="0"/>
                <a:cs typeface="Tahoma" panose="020B0604030504040204" pitchFamily="34" charset="0"/>
              </a:rPr>
              <a:t>Biogeochemical: refers to the consideration of the </a:t>
            </a:r>
            <a:r>
              <a:rPr lang="it-IT" altLang="en-US" sz="2300" i="1" dirty="0" smtClean="0">
                <a:solidFill>
                  <a:srgbClr val="FF0000"/>
                </a:solidFill>
                <a:latin typeface="Tahoma" panose="020B0604030504040204" pitchFamily="34" charset="0"/>
                <a:ea typeface="Tahoma" panose="020B0604030504040204" pitchFamily="34" charset="0"/>
                <a:cs typeface="Tahoma" panose="020B0604030504040204" pitchFamily="34" charset="0"/>
              </a:rPr>
              <a:t>biological</a:t>
            </a:r>
            <a:r>
              <a:rPr lang="it-IT" altLang="en-US" sz="2300" dirty="0" smtClean="0">
                <a:latin typeface="Tahoma" panose="020B0604030504040204" pitchFamily="34" charset="0"/>
                <a:ea typeface="Tahoma" panose="020B0604030504040204" pitchFamily="34" charset="0"/>
                <a:cs typeface="Tahoma" panose="020B0604030504040204" pitchFamily="34" charset="0"/>
              </a:rPr>
              <a:t>, </a:t>
            </a:r>
            <a:r>
              <a:rPr lang="it-IT" altLang="en-US" sz="2300" i="1" dirty="0" smtClean="0">
                <a:solidFill>
                  <a:srgbClr val="FF0000"/>
                </a:solidFill>
                <a:latin typeface="Tahoma" panose="020B0604030504040204" pitchFamily="34" charset="0"/>
                <a:ea typeface="Tahoma" panose="020B0604030504040204" pitchFamily="34" charset="0"/>
                <a:cs typeface="Tahoma" panose="020B0604030504040204" pitchFamily="34" charset="0"/>
              </a:rPr>
              <a:t>geological</a:t>
            </a:r>
            <a:r>
              <a:rPr lang="it-IT" altLang="en-US" sz="2300" dirty="0" smtClean="0">
                <a:latin typeface="Tahoma" panose="020B0604030504040204" pitchFamily="34" charset="0"/>
                <a:ea typeface="Tahoma" panose="020B0604030504040204" pitchFamily="34" charset="0"/>
                <a:cs typeface="Tahoma" panose="020B0604030504040204" pitchFamily="34" charset="0"/>
              </a:rPr>
              <a:t> and </a:t>
            </a:r>
            <a:r>
              <a:rPr lang="it-IT" altLang="en-US" sz="2300" i="1" dirty="0" smtClean="0">
                <a:solidFill>
                  <a:srgbClr val="FF0000"/>
                </a:solidFill>
                <a:latin typeface="Tahoma" panose="020B0604030504040204" pitchFamily="34" charset="0"/>
                <a:ea typeface="Tahoma" panose="020B0604030504040204" pitchFamily="34" charset="0"/>
                <a:cs typeface="Tahoma" panose="020B0604030504040204" pitchFamily="34" charset="0"/>
              </a:rPr>
              <a:t>chemical</a:t>
            </a:r>
            <a:r>
              <a:rPr lang="it-IT" altLang="en-US" sz="2300" dirty="0" smtClean="0">
                <a:latin typeface="Tahoma" panose="020B0604030504040204" pitchFamily="34" charset="0"/>
                <a:ea typeface="Tahoma" panose="020B0604030504040204" pitchFamily="34" charset="0"/>
                <a:cs typeface="Tahoma" panose="020B0604030504040204" pitchFamily="34" charset="0"/>
              </a:rPr>
              <a:t> aspects of each cycle</a:t>
            </a:r>
            <a:endParaRPr lang="it-IT" altLang="en-US" sz="2300" dirty="0">
              <a:latin typeface="Tahoma" panose="020B0604030504040204" pitchFamily="34" charset="0"/>
              <a:ea typeface="Tahoma" panose="020B0604030504040204" pitchFamily="34" charset="0"/>
              <a:cs typeface="Tahoma" panose="020B0604030504040204" pitchFamily="34" charset="0"/>
            </a:endParaRPr>
          </a:p>
        </p:txBody>
      </p:sp>
      <p:pic>
        <p:nvPicPr>
          <p:cNvPr id="19458" name="Picture 2" descr="Biogeochemical Cycle - an overview | ScienceDirect Top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5" y="3010158"/>
            <a:ext cx="4896544" cy="3736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1476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ttore diritto 9"/>
          <p:cNvCxnSpPr/>
          <p:nvPr/>
        </p:nvCxnSpPr>
        <p:spPr>
          <a:xfrm>
            <a:off x="582502" y="69269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5" name="Rectangle 63"/>
          <p:cNvSpPr>
            <a:spLocks noChangeArrowheads="1"/>
          </p:cNvSpPr>
          <p:nvPr/>
        </p:nvSpPr>
        <p:spPr bwMode="auto">
          <a:xfrm>
            <a:off x="417110" y="980728"/>
            <a:ext cx="858568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it-IT" altLang="en-US" sz="2400" dirty="0" smtClean="0">
                <a:solidFill>
                  <a:srgbClr val="0000FF"/>
                </a:solidFill>
                <a:latin typeface="Tahoma" panose="020B0604030504040204" pitchFamily="34" charset="0"/>
                <a:ea typeface="Tahoma" panose="020B0604030504040204" pitchFamily="34" charset="0"/>
                <a:cs typeface="Tahoma" panose="020B0604030504040204" pitchFamily="34" charset="0"/>
              </a:rPr>
              <a:t>What happens to the organic matter that is «produced» on Earth during the photosynthetic processes?</a:t>
            </a:r>
            <a:endParaRPr lang="it-IT" altLang="en-US" sz="2400"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
        <p:nvSpPr>
          <p:cNvPr id="7" name="Rectangle 63"/>
          <p:cNvSpPr>
            <a:spLocks noChangeArrowheads="1"/>
          </p:cNvSpPr>
          <p:nvPr/>
        </p:nvSpPr>
        <p:spPr bwMode="auto">
          <a:xfrm>
            <a:off x="378806" y="1931348"/>
            <a:ext cx="858568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it-IT" altLang="en-US" sz="2400" dirty="0" smtClean="0">
                <a:latin typeface="Tahoma" panose="020B0604030504040204" pitchFamily="34" charset="0"/>
                <a:ea typeface="Tahoma" panose="020B0604030504040204" pitchFamily="34" charset="0"/>
                <a:cs typeface="Tahoma" panose="020B0604030504040204" pitchFamily="34" charset="0"/>
              </a:rPr>
              <a:t>The organic material (formed by CO</a:t>
            </a:r>
            <a:r>
              <a:rPr lang="it-IT" altLang="en-US" sz="2400" baseline="-25000" dirty="0" smtClean="0">
                <a:latin typeface="Tahoma" panose="020B0604030504040204" pitchFamily="34" charset="0"/>
                <a:ea typeface="Tahoma" panose="020B0604030504040204" pitchFamily="34" charset="0"/>
                <a:cs typeface="Tahoma" panose="020B0604030504040204" pitchFamily="34" charset="0"/>
              </a:rPr>
              <a:t>2</a:t>
            </a:r>
            <a:r>
              <a:rPr lang="it-IT" altLang="en-US" sz="2400" dirty="0" smtClean="0">
                <a:latin typeface="Tahoma" panose="020B0604030504040204" pitchFamily="34" charset="0"/>
                <a:ea typeface="Tahoma" panose="020B0604030504040204" pitchFamily="34" charset="0"/>
                <a:cs typeface="Tahoma" panose="020B0604030504040204" pitchFamily="34" charset="0"/>
              </a:rPr>
              <a:t>+H</a:t>
            </a:r>
            <a:r>
              <a:rPr lang="it-IT" altLang="en-US" sz="2400" baseline="-25000" dirty="0" smtClean="0">
                <a:latin typeface="Tahoma" panose="020B0604030504040204" pitchFamily="34" charset="0"/>
                <a:ea typeface="Tahoma" panose="020B0604030504040204" pitchFamily="34" charset="0"/>
                <a:cs typeface="Tahoma" panose="020B0604030504040204" pitchFamily="34" charset="0"/>
              </a:rPr>
              <a:t>2</a:t>
            </a:r>
            <a:r>
              <a:rPr lang="it-IT" altLang="en-US" sz="2400" dirty="0" smtClean="0">
                <a:latin typeface="Tahoma" panose="020B0604030504040204" pitchFamily="34" charset="0"/>
                <a:ea typeface="Tahoma" panose="020B0604030504040204" pitchFamily="34" charset="0"/>
                <a:cs typeface="Tahoma" panose="020B0604030504040204" pitchFamily="34" charset="0"/>
              </a:rPr>
              <a:t>O) does not keep accumulating. It is consumed and degraded, making a </a:t>
            </a:r>
            <a:r>
              <a:rPr lang="it-IT" altLang="en-US"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balance</a:t>
            </a:r>
            <a:r>
              <a:rPr lang="it-IT" altLang="en-US" sz="2400" dirty="0" smtClean="0">
                <a:latin typeface="Tahoma" panose="020B0604030504040204" pitchFamily="34" charset="0"/>
                <a:ea typeface="Tahoma" panose="020B0604030504040204" pitchFamily="34" charset="0"/>
                <a:cs typeface="Tahoma" panose="020B0604030504040204" pitchFamily="34" charset="0"/>
              </a:rPr>
              <a:t> on the C atoms (CO</a:t>
            </a:r>
            <a:r>
              <a:rPr lang="it-IT" altLang="en-US" sz="2400" baseline="-25000" dirty="0" smtClean="0">
                <a:latin typeface="Tahoma" panose="020B0604030504040204" pitchFamily="34" charset="0"/>
                <a:ea typeface="Tahoma" panose="020B0604030504040204" pitchFamily="34" charset="0"/>
                <a:cs typeface="Tahoma" panose="020B0604030504040204" pitchFamily="34" charset="0"/>
              </a:rPr>
              <a:t>2</a:t>
            </a:r>
            <a:r>
              <a:rPr lang="it-IT" altLang="en-US" sz="2400" dirty="0" smtClean="0">
                <a:latin typeface="Tahoma" panose="020B0604030504040204" pitchFamily="34" charset="0"/>
                <a:ea typeface="Tahoma" panose="020B0604030504040204" pitchFamily="34" charset="0"/>
                <a:cs typeface="Tahoma" panose="020B0604030504040204" pitchFamily="34" charset="0"/>
              </a:rPr>
              <a:t> is released back into the atmosphere by respiration) </a:t>
            </a:r>
            <a:endParaRPr lang="it-IT" alt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378806" y="3789040"/>
            <a:ext cx="8441666" cy="1631216"/>
          </a:xfrm>
          <a:prstGeom prst="rect">
            <a:avLst/>
          </a:prstGeom>
        </p:spPr>
        <p:txBody>
          <a:bodyPr wrap="square">
            <a:spAutoFit/>
          </a:bodyPr>
          <a:lstStyle/>
          <a:p>
            <a:pPr algn="ctr"/>
            <a:r>
              <a:rPr lang="it-IT" sz="2500" dirty="0" smtClean="0">
                <a:latin typeface="Tahhoma"/>
              </a:rPr>
              <a:t>This </a:t>
            </a:r>
            <a:r>
              <a:rPr lang="it-IT" sz="2500" b="1" dirty="0" smtClean="0">
                <a:solidFill>
                  <a:srgbClr val="FF0000"/>
                </a:solidFill>
                <a:latin typeface="Tahhoma"/>
              </a:rPr>
              <a:t>balance</a:t>
            </a:r>
            <a:r>
              <a:rPr lang="it-IT" sz="2500" dirty="0" smtClean="0">
                <a:latin typeface="Tahhoma"/>
              </a:rPr>
              <a:t> is a result of the biologically driven, characteristic cycling of C among </a:t>
            </a:r>
            <a:r>
              <a:rPr lang="it-IT" sz="2500" i="1" dirty="0" smtClean="0">
                <a:latin typeface="Tahhoma"/>
              </a:rPr>
              <a:t>biotic forms </a:t>
            </a:r>
            <a:r>
              <a:rPr lang="it-IT" sz="2500" dirty="0" smtClean="0">
                <a:latin typeface="Tahhoma"/>
              </a:rPr>
              <a:t>(e.g. sugars, cellular building blocks) and </a:t>
            </a:r>
            <a:r>
              <a:rPr lang="it-IT" sz="2500" i="1" dirty="0" smtClean="0">
                <a:latin typeface="Tahhoma"/>
              </a:rPr>
              <a:t>abiotic forms </a:t>
            </a:r>
            <a:r>
              <a:rPr lang="it-IT" sz="2500" dirty="0" smtClean="0">
                <a:latin typeface="Tahhoma"/>
              </a:rPr>
              <a:t>(e.g. CO</a:t>
            </a:r>
            <a:r>
              <a:rPr lang="it-IT" sz="2500" baseline="-25000" dirty="0" smtClean="0">
                <a:latin typeface="Tahhoma"/>
              </a:rPr>
              <a:t>2</a:t>
            </a:r>
            <a:r>
              <a:rPr lang="it-IT" sz="2500" dirty="0" smtClean="0">
                <a:latin typeface="Tahhoma"/>
              </a:rPr>
              <a:t>, carbonate rocks)</a:t>
            </a:r>
            <a:endParaRPr lang="en-US" sz="2500" dirty="0">
              <a:latin typeface="Tahhoma"/>
            </a:endParaRPr>
          </a:p>
        </p:txBody>
      </p:sp>
      <p:sp>
        <p:nvSpPr>
          <p:cNvPr id="9" name="Rectangle 63"/>
          <p:cNvSpPr>
            <a:spLocks noChangeArrowheads="1"/>
          </p:cNvSpPr>
          <p:nvPr/>
        </p:nvSpPr>
        <p:spPr bwMode="auto">
          <a:xfrm>
            <a:off x="2034990" y="5661248"/>
            <a:ext cx="5273314" cy="830997"/>
          </a:xfrm>
          <a:prstGeom prst="rect">
            <a:avLst/>
          </a:prstGeom>
          <a:solidFill>
            <a:srgbClr val="FFFF00"/>
          </a:solidFill>
          <a:ln>
            <a:noFill/>
          </a:ln>
          <a:effectLs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it-IT" altLang="en-US" sz="2400" dirty="0" smtClean="0">
                <a:latin typeface="Tahoma" panose="020B0604030504040204" pitchFamily="34" charset="0"/>
                <a:ea typeface="Tahoma" panose="020B0604030504040204" pitchFamily="34" charset="0"/>
                <a:cs typeface="Tahoma" panose="020B0604030504040204" pitchFamily="34" charset="0"/>
              </a:rPr>
              <a:t>Cycling between </a:t>
            </a:r>
            <a:r>
              <a:rPr lang="it-IT" altLang="en-US"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biotic </a:t>
            </a:r>
            <a:r>
              <a:rPr lang="it-IT" altLang="en-US" sz="2400" dirty="0" smtClean="0">
                <a:latin typeface="Tahoma" panose="020B0604030504040204" pitchFamily="34" charset="0"/>
                <a:ea typeface="Tahoma" panose="020B0604030504040204" pitchFamily="34" charset="0"/>
                <a:cs typeface="Tahoma" panose="020B0604030504040204" pitchFamily="34" charset="0"/>
              </a:rPr>
              <a:t>and </a:t>
            </a:r>
            <a:r>
              <a:rPr lang="it-IT" altLang="en-US"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abiotic</a:t>
            </a:r>
            <a:r>
              <a:rPr lang="it-IT" altLang="en-US" sz="2400" dirty="0" smtClean="0">
                <a:latin typeface="Tahoma" panose="020B0604030504040204" pitchFamily="34" charset="0"/>
                <a:ea typeface="Tahoma" panose="020B0604030504040204" pitchFamily="34" charset="0"/>
                <a:cs typeface="Tahoma" panose="020B0604030504040204" pitchFamily="34" charset="0"/>
              </a:rPr>
              <a:t> forms is not limited to C</a:t>
            </a:r>
            <a:endParaRPr lang="it-IT" alt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10" name="Titolo 4"/>
          <p:cNvSpPr txBox="1">
            <a:spLocks/>
          </p:cNvSpPr>
          <p:nvPr/>
        </p:nvSpPr>
        <p:spPr>
          <a:xfrm>
            <a:off x="146701" y="-31738"/>
            <a:ext cx="8905875" cy="69903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en-US" sz="3500" dirty="0" smtClean="0">
                <a:solidFill>
                  <a:srgbClr val="3333FF"/>
                </a:solidFill>
                <a:latin typeface="Tahoma" panose="020B0604030504040204" pitchFamily="34" charset="0"/>
                <a:cs typeface="Tahoma" panose="020B0604030504040204" pitchFamily="34" charset="0"/>
              </a:rPr>
              <a:t>Biogeochemical cycles: the example of C</a:t>
            </a:r>
            <a:endParaRPr lang="en-GB" altLang="en-US" sz="3500" dirty="0" smtClean="0">
              <a:solidFill>
                <a:srgbClr val="3333FF"/>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6911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57150">
          <a:solidFill>
            <a:schemeClr val="tx1"/>
          </a:solidFill>
          <a:tailEnd type="stealth" w="lg" len="lg"/>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13882</TotalTime>
  <Words>3820</Words>
  <Application>Microsoft Office PowerPoint</Application>
  <PresentationFormat>On-screen Show (4:3)</PresentationFormat>
  <Paragraphs>411</Paragraphs>
  <Slides>43</Slides>
  <Notes>41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1" baseType="lpstr">
      <vt:lpstr>Arial</vt:lpstr>
      <vt:lpstr>Calibri</vt:lpstr>
      <vt:lpstr>Symbol</vt:lpstr>
      <vt:lpstr>Tahhoma</vt:lpstr>
      <vt:lpstr>Tahoma</vt:lpstr>
      <vt:lpstr>Wingdings</vt:lpstr>
      <vt:lpstr>Tema di Office</vt:lpstr>
      <vt:lpstr>Equation</vt:lpstr>
      <vt:lpstr>University of Trento Master of Science in Environmental Meteorology https://international.unitn.it/environmental-meteorology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mancini</dc:creator>
  <cp:lastModifiedBy>Daniela</cp:lastModifiedBy>
  <cp:revision>425</cp:revision>
  <cp:lastPrinted>2021-12-09T21:15:30Z</cp:lastPrinted>
  <dcterms:created xsi:type="dcterms:W3CDTF">2018-11-26T08:41:19Z</dcterms:created>
  <dcterms:modified xsi:type="dcterms:W3CDTF">2023-12-13T07:38:55Z</dcterms:modified>
</cp:coreProperties>
</file>